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notesSlides/notesSlide40.xml" ContentType="application/vnd.openxmlformats-officedocument.presentationml.notesSlide+xml"/>
  <Override PartName="/ppt/tags/tag5.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3"/>
  </p:notesMasterIdLst>
  <p:handoutMasterIdLst>
    <p:handoutMasterId r:id="rId64"/>
  </p:handoutMasterIdLst>
  <p:sldIdLst>
    <p:sldId id="414" r:id="rId2"/>
    <p:sldId id="573" r:id="rId3"/>
    <p:sldId id="655" r:id="rId4"/>
    <p:sldId id="574" r:id="rId5"/>
    <p:sldId id="575" r:id="rId6"/>
    <p:sldId id="662" r:id="rId7"/>
    <p:sldId id="576" r:id="rId8"/>
    <p:sldId id="577" r:id="rId9"/>
    <p:sldId id="578" r:id="rId10"/>
    <p:sldId id="664" r:id="rId11"/>
    <p:sldId id="663" r:id="rId12"/>
    <p:sldId id="580" r:id="rId13"/>
    <p:sldId id="679" r:id="rId14"/>
    <p:sldId id="579" r:id="rId15"/>
    <p:sldId id="581" r:id="rId16"/>
    <p:sldId id="665" r:id="rId17"/>
    <p:sldId id="666" r:id="rId18"/>
    <p:sldId id="667" r:id="rId19"/>
    <p:sldId id="583" r:id="rId20"/>
    <p:sldId id="584" r:id="rId21"/>
    <p:sldId id="684" r:id="rId22"/>
    <p:sldId id="682" r:id="rId23"/>
    <p:sldId id="683" r:id="rId24"/>
    <p:sldId id="586" r:id="rId25"/>
    <p:sldId id="587" r:id="rId26"/>
    <p:sldId id="588" r:id="rId27"/>
    <p:sldId id="589" r:id="rId28"/>
    <p:sldId id="590" r:id="rId29"/>
    <p:sldId id="591" r:id="rId30"/>
    <p:sldId id="592" r:id="rId31"/>
    <p:sldId id="680" r:id="rId32"/>
    <p:sldId id="681" r:id="rId33"/>
    <p:sldId id="669" r:id="rId34"/>
    <p:sldId id="595" r:id="rId35"/>
    <p:sldId id="596" r:id="rId36"/>
    <p:sldId id="597" r:id="rId37"/>
    <p:sldId id="670" r:id="rId38"/>
    <p:sldId id="598" r:id="rId39"/>
    <p:sldId id="672" r:id="rId40"/>
    <p:sldId id="673" r:id="rId41"/>
    <p:sldId id="674" r:id="rId42"/>
    <p:sldId id="675" r:id="rId43"/>
    <p:sldId id="601" r:id="rId44"/>
    <p:sldId id="602" r:id="rId45"/>
    <p:sldId id="603" r:id="rId46"/>
    <p:sldId id="604" r:id="rId47"/>
    <p:sldId id="605" r:id="rId48"/>
    <p:sldId id="606" r:id="rId49"/>
    <p:sldId id="607" r:id="rId50"/>
    <p:sldId id="608" r:id="rId51"/>
    <p:sldId id="609" r:id="rId52"/>
    <p:sldId id="610" r:id="rId53"/>
    <p:sldId id="661" r:id="rId54"/>
    <p:sldId id="612" r:id="rId55"/>
    <p:sldId id="656" r:id="rId56"/>
    <p:sldId id="657" r:id="rId57"/>
    <p:sldId id="658" r:id="rId58"/>
    <p:sldId id="619" r:id="rId59"/>
    <p:sldId id="678" r:id="rId60"/>
    <p:sldId id="653" r:id="rId61"/>
    <p:sldId id="654" r:id="rId62"/>
  </p:sldIdLst>
  <p:sldSz cx="9144000" cy="6858000" type="screen4x3"/>
  <p:notesSz cx="9144000" cy="6858000"/>
  <p:defaultTextStyle>
    <a:defPPr>
      <a:defRPr lang="zh-CN"/>
    </a:defPPr>
    <a:lvl1pPr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1pPr>
    <a:lvl2pPr marL="457200"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2pPr>
    <a:lvl3pPr marL="914400"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3pPr>
    <a:lvl4pPr marL="1371600"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4pPr>
    <a:lvl5pPr marL="1828800" algn="l" rtl="0" eaLnBrk="0" fontAlgn="base" hangingPunct="0">
      <a:spcBef>
        <a:spcPct val="0"/>
      </a:spcBef>
      <a:spcAft>
        <a:spcPct val="0"/>
      </a:spcAft>
      <a:defRPr sz="2800" kern="1200">
        <a:solidFill>
          <a:schemeClr val="hlink"/>
        </a:solidFill>
        <a:latin typeface="Tahoma" panose="020B0604030504040204" pitchFamily="34" charset="0"/>
        <a:ea typeface="楷体_GB2312" pitchFamily="49" charset="-122"/>
        <a:cs typeface="+mn-cs"/>
      </a:defRPr>
    </a:lvl5pPr>
    <a:lvl6pPr marL="2286000" algn="l" defTabSz="914400" rtl="0" eaLnBrk="1" latinLnBrk="0" hangingPunct="1">
      <a:defRPr sz="2800" kern="1200">
        <a:solidFill>
          <a:schemeClr val="hlink"/>
        </a:solidFill>
        <a:latin typeface="Tahoma" panose="020B0604030504040204" pitchFamily="34" charset="0"/>
        <a:ea typeface="楷体_GB2312" pitchFamily="49" charset="-122"/>
        <a:cs typeface="+mn-cs"/>
      </a:defRPr>
    </a:lvl6pPr>
    <a:lvl7pPr marL="2743200" algn="l" defTabSz="914400" rtl="0" eaLnBrk="1" latinLnBrk="0" hangingPunct="1">
      <a:defRPr sz="2800" kern="1200">
        <a:solidFill>
          <a:schemeClr val="hlink"/>
        </a:solidFill>
        <a:latin typeface="Tahoma" panose="020B0604030504040204" pitchFamily="34" charset="0"/>
        <a:ea typeface="楷体_GB2312" pitchFamily="49" charset="-122"/>
        <a:cs typeface="+mn-cs"/>
      </a:defRPr>
    </a:lvl7pPr>
    <a:lvl8pPr marL="3200400" algn="l" defTabSz="914400" rtl="0" eaLnBrk="1" latinLnBrk="0" hangingPunct="1">
      <a:defRPr sz="2800" kern="1200">
        <a:solidFill>
          <a:schemeClr val="hlink"/>
        </a:solidFill>
        <a:latin typeface="Tahoma" panose="020B0604030504040204" pitchFamily="34" charset="0"/>
        <a:ea typeface="楷体_GB2312" pitchFamily="49" charset="-122"/>
        <a:cs typeface="+mn-cs"/>
      </a:defRPr>
    </a:lvl8pPr>
    <a:lvl9pPr marL="3657600" algn="l" defTabSz="914400" rtl="0" eaLnBrk="1" latinLnBrk="0" hangingPunct="1">
      <a:defRPr sz="2800" kern="1200">
        <a:solidFill>
          <a:schemeClr val="hlink"/>
        </a:solidFill>
        <a:latin typeface="Tahoma" panose="020B060403050404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 w" initials="yw" lastIdx="1" clrIdx="0">
    <p:extLst>
      <p:ext uri="{19B8F6BF-5375-455C-9EA6-DF929625EA0E}">
        <p15:presenceInfo xmlns:p15="http://schemas.microsoft.com/office/powerpoint/2012/main" userId="67c1ea3b572aff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0033"/>
    <a:srgbClr val="FFCC00"/>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87257" autoAdjust="0"/>
  </p:normalViewPr>
  <p:slideViewPr>
    <p:cSldViewPr>
      <p:cViewPr varScale="1">
        <p:scale>
          <a:sx n="100" d="100"/>
          <a:sy n="100" d="100"/>
        </p:scale>
        <p:origin x="191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181600" y="0"/>
            <a:ext cx="3962400" cy="3429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6515100"/>
            <a:ext cx="3962400" cy="342900"/>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eaLnBrk="1" hangingPunct="1">
              <a:buSzPct val="60000"/>
              <a:buFont typeface="Arial" panose="020B0604020202020204" pitchFamily="34" charset="0"/>
              <a:buNone/>
              <a:defRPr sz="1200" noProof="1">
                <a:solidFill>
                  <a:schemeClr val="tx1"/>
                </a:solidFill>
                <a:latin typeface="Times New Roman" panose="02020603050405020304" pitchFamily="18" charset="0"/>
                <a:ea typeface="宋体" panose="02010600030101010101" pitchFamily="2" charset="-122"/>
              </a:defRPr>
            </a:lvl1pPr>
          </a:lstStyle>
          <a:p>
            <a:fld id="{5D12158E-9606-43A5-8149-3DC3DAE5C0F5}" type="slidenum">
              <a:rPr altLang="zh-CN"/>
              <a:pPr/>
              <a:t>‹#›</a:t>
            </a:fld>
            <a:endParaRPr lang="zh-CN" altLang="zh-CN"/>
          </a:p>
        </p:txBody>
      </p:sp>
    </p:spTree>
    <p:extLst>
      <p:ext uri="{BB962C8B-B14F-4D97-AF65-F5344CB8AC3E}">
        <p14:creationId xmlns:p14="http://schemas.microsoft.com/office/powerpoint/2010/main" val="1456514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962400" cy="342900"/>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5181600" y="0"/>
            <a:ext cx="3962400" cy="3429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70660" name="Rectangle 4"/>
          <p:cNvSpPr>
            <a:spLocks noGrp="1" noRot="1" noChangeAspect="1" noChangeArrowheads="1"/>
          </p:cNvSpPr>
          <p:nvPr>
            <p:ph type="sldImg" idx="4294967295"/>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w="9525">
            <a:noFill/>
            <a:miter lim="800000"/>
          </a:ln>
        </p:spPr>
        <p:txBody>
          <a:bodyPr vert="horz" wrap="square" lIns="91440" tIns="45720" rIns="91440" bIns="45720" numCol="1" anchor="t" anchorCtr="0" compatLnSpc="1"/>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6515100"/>
            <a:ext cx="3962400" cy="342900"/>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buSzTx/>
              <a:buFontTx/>
              <a:buNone/>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eaLnBrk="1" hangingPunct="1">
              <a:buSzPct val="60000"/>
              <a:buFont typeface="Arial" panose="020B0604020202020204" pitchFamily="34" charset="0"/>
              <a:buNone/>
              <a:defRPr sz="1200" noProof="1">
                <a:solidFill>
                  <a:schemeClr val="tx1"/>
                </a:solidFill>
                <a:latin typeface="Times New Roman" panose="02020603050405020304" pitchFamily="18" charset="0"/>
                <a:ea typeface="宋体" panose="02010600030101010101" pitchFamily="2" charset="-122"/>
              </a:defRPr>
            </a:lvl1pPr>
          </a:lstStyle>
          <a:p>
            <a:fld id="{D2F4095D-EB3A-4E72-BA82-9EE83B5EAFE3}" type="slidenum">
              <a:rPr altLang="zh-CN"/>
              <a:pPr/>
              <a:t>‹#›</a:t>
            </a:fld>
            <a:endParaRPr lang="zh-CN" altLang="zh-CN"/>
          </a:p>
        </p:txBody>
      </p:sp>
    </p:spTree>
    <p:extLst>
      <p:ext uri="{BB962C8B-B14F-4D97-AF65-F5344CB8AC3E}">
        <p14:creationId xmlns:p14="http://schemas.microsoft.com/office/powerpoint/2010/main" val="254057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8C7BF40F-B3A1-4999-81BC-EC036E4CAFBA}" type="slidenum">
              <a:rPr altLang="zh-CN" sz="1200">
                <a:solidFill>
                  <a:schemeClr val="tx1"/>
                </a:solidFill>
                <a:latin typeface="Times New Roman" panose="02020603050405020304" pitchFamily="18" charset="0"/>
                <a:ea typeface="宋体" panose="02010600030101010101" pitchFamily="2" charset="-122"/>
              </a:rPr>
              <a:pPr>
                <a:buSzTx/>
                <a:buFontTx/>
                <a:buNone/>
              </a:pPr>
              <a:t>1</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idx="4294967295"/>
          </p:nvPr>
        </p:nvSpPr>
        <p:spPr>
          <a:ln/>
        </p:spPr>
      </p:sp>
      <p:sp>
        <p:nvSpPr>
          <p:cNvPr id="71684" name="Rectangle 3"/>
          <p:cNvSpPr>
            <a:spLocks noGrp="1" noChangeArrowheads="1"/>
          </p:cNvSpPr>
          <p:nvPr>
            <p:ph type="body" idx="4294967295"/>
          </p:nvPr>
        </p:nvSpPr>
        <p:spPr/>
        <p:txBody>
          <a:bodyPr>
            <a:prstTxWarp prst="textNoShape">
              <a:avLst/>
            </a:prstTxWarp>
          </a:bodyPr>
          <a:lstStyle/>
          <a:p>
            <a:pPr eaLnBrk="1" hangingPunct="1"/>
            <a:endParaRPr lang="zh-CN" altLang="zh-CN"/>
          </a:p>
        </p:txBody>
      </p:sp>
    </p:spTree>
    <p:extLst>
      <p:ext uri="{BB962C8B-B14F-4D97-AF65-F5344CB8AC3E}">
        <p14:creationId xmlns:p14="http://schemas.microsoft.com/office/powerpoint/2010/main" val="1011777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idx="4294967295"/>
          </p:nvPr>
        </p:nvSpPr>
        <p:spPr>
          <a:ln/>
        </p:spPr>
      </p:sp>
      <p:sp>
        <p:nvSpPr>
          <p:cNvPr id="79875" name="Rectangle 3"/>
          <p:cNvSpPr>
            <a:spLocks noGrp="1" noChangeArrowheads="1"/>
          </p:cNvSpPr>
          <p:nvPr>
            <p:ph type="body" idx="4294967295"/>
          </p:nvPr>
        </p:nvSpPr>
        <p:spPr/>
        <p:txBody>
          <a:bodyPr>
            <a:prstTxWarp prst="textNoShape">
              <a:avLst/>
            </a:prstTxWarp>
          </a:bodyPr>
          <a:lstStyle/>
          <a:p>
            <a:endParaRPr lang="en-IN" altLang="zh-CN"/>
          </a:p>
        </p:txBody>
      </p:sp>
    </p:spTree>
    <p:extLst>
      <p:ext uri="{BB962C8B-B14F-4D97-AF65-F5344CB8AC3E}">
        <p14:creationId xmlns:p14="http://schemas.microsoft.com/office/powerpoint/2010/main" val="127161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idx="4294967295"/>
          </p:nvPr>
        </p:nvSpPr>
        <p:spPr>
          <a:ln/>
        </p:spPr>
      </p:sp>
      <p:sp>
        <p:nvSpPr>
          <p:cNvPr id="80899" name="Rectangle 3"/>
          <p:cNvSpPr>
            <a:spLocks noGrp="1" noChangeArrowheads="1"/>
          </p:cNvSpPr>
          <p:nvPr>
            <p:ph type="body" idx="4294967295"/>
          </p:nvPr>
        </p:nvSpPr>
        <p:spPr/>
        <p:txBody>
          <a:bodyPr>
            <a:prstTxWarp prst="textNoShape">
              <a:avLst/>
            </a:prstTxWarp>
          </a:bodyPr>
          <a:lstStyle/>
          <a:p>
            <a:endParaRPr lang="en-IN" altLang="zh-CN"/>
          </a:p>
        </p:txBody>
      </p:sp>
    </p:spTree>
    <p:extLst>
      <p:ext uri="{BB962C8B-B14F-4D97-AF65-F5344CB8AC3E}">
        <p14:creationId xmlns:p14="http://schemas.microsoft.com/office/powerpoint/2010/main" val="3494499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F4095D-EB3A-4E72-BA82-9EE83B5EAFE3}" type="slidenum">
              <a:rPr lang="en-US" altLang="zh-CN" smtClean="0"/>
              <a:pPr/>
              <a:t>18</a:t>
            </a:fld>
            <a:endParaRPr lang="zh-CN" altLang="en-US"/>
          </a:p>
        </p:txBody>
      </p:sp>
    </p:spTree>
    <p:extLst>
      <p:ext uri="{BB962C8B-B14F-4D97-AF65-F5344CB8AC3E}">
        <p14:creationId xmlns:p14="http://schemas.microsoft.com/office/powerpoint/2010/main" val="86214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idx="4294967295"/>
          </p:nvPr>
        </p:nvSpPr>
        <p:spPr>
          <a:ln/>
        </p:spPr>
      </p:sp>
      <p:sp>
        <p:nvSpPr>
          <p:cNvPr id="81923" name="Rectangle 3"/>
          <p:cNvSpPr>
            <a:spLocks noGrp="1" noChangeArrowheads="1"/>
          </p:cNvSpPr>
          <p:nvPr>
            <p:ph type="body" idx="4294967295"/>
          </p:nvPr>
        </p:nvSpPr>
        <p:spPr/>
        <p:txBody>
          <a:bodyPr>
            <a:prstTxWarp prst="textNoShape">
              <a:avLst/>
            </a:prstTxWarp>
          </a:bodyPr>
          <a:lstStyle/>
          <a:p>
            <a:endParaRPr lang="en-IN" altLang="zh-CN"/>
          </a:p>
        </p:txBody>
      </p:sp>
    </p:spTree>
    <p:extLst>
      <p:ext uri="{BB962C8B-B14F-4D97-AF65-F5344CB8AC3E}">
        <p14:creationId xmlns:p14="http://schemas.microsoft.com/office/powerpoint/2010/main" val="2843542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idx="4294967295"/>
          </p:nvPr>
        </p:nvSpPr>
        <p:spPr>
          <a:ln/>
        </p:spPr>
      </p:sp>
      <p:sp>
        <p:nvSpPr>
          <p:cNvPr id="82947" name="Rectangle 3"/>
          <p:cNvSpPr>
            <a:spLocks noGrp="1" noChangeArrowheads="1"/>
          </p:cNvSpPr>
          <p:nvPr>
            <p:ph type="body" idx="4294967295"/>
          </p:nvPr>
        </p:nvSpPr>
        <p:spPr/>
        <p:txBody>
          <a:bodyPr>
            <a:prstTxWarp prst="textNoShape">
              <a:avLst/>
            </a:prstTxWarp>
          </a:bodyPr>
          <a:lstStyle/>
          <a:p>
            <a:endParaRPr lang="en-IN" altLang="zh-CN"/>
          </a:p>
        </p:txBody>
      </p:sp>
    </p:spTree>
    <p:extLst>
      <p:ext uri="{BB962C8B-B14F-4D97-AF65-F5344CB8AC3E}">
        <p14:creationId xmlns:p14="http://schemas.microsoft.com/office/powerpoint/2010/main" val="316664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F4095D-EB3A-4E72-BA82-9EE83B5EAFE3}" type="slidenum">
              <a:rPr lang="en-US" altLang="zh-CN" smtClean="0"/>
              <a:pPr/>
              <a:t>22</a:t>
            </a:fld>
            <a:endParaRPr lang="zh-CN" altLang="en-US"/>
          </a:p>
        </p:txBody>
      </p:sp>
    </p:spTree>
    <p:extLst>
      <p:ext uri="{BB962C8B-B14F-4D97-AF65-F5344CB8AC3E}">
        <p14:creationId xmlns:p14="http://schemas.microsoft.com/office/powerpoint/2010/main" val="2278695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3465BEB1-3F9B-4EF4-A7EB-D6D92254E5CB}" type="slidenum">
              <a:rPr altLang="zh-CN" sz="1200">
                <a:solidFill>
                  <a:schemeClr val="tx1"/>
                </a:solidFill>
                <a:latin typeface="Times New Roman" panose="02020603050405020304" pitchFamily="18" charset="0"/>
                <a:ea typeface="宋体" panose="02010600030101010101" pitchFamily="2" charset="-122"/>
              </a:rPr>
              <a:pPr>
                <a:buSzTx/>
                <a:buFontTx/>
                <a:buNone/>
              </a:pPr>
              <a:t>24</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83971" name="Rectangle 2"/>
          <p:cNvSpPr>
            <a:spLocks noGrp="1" noRot="1" noChangeAspect="1" noChangeArrowheads="1" noTextEdit="1"/>
          </p:cNvSpPr>
          <p:nvPr>
            <p:ph type="sldImg" idx="4294967295"/>
          </p:nvPr>
        </p:nvSpPr>
        <p:spPr>
          <a:ln/>
        </p:spPr>
      </p:sp>
      <p:sp>
        <p:nvSpPr>
          <p:cNvPr id="83972"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3998732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1EF30845-CC0C-4DD6-A820-D2F535B88761}" type="slidenum">
              <a:rPr altLang="zh-CN" sz="1200">
                <a:solidFill>
                  <a:schemeClr val="tx1"/>
                </a:solidFill>
                <a:latin typeface="Times New Roman" panose="02020603050405020304" pitchFamily="18" charset="0"/>
                <a:ea typeface="宋体" panose="02010600030101010101" pitchFamily="2" charset="-122"/>
              </a:rPr>
              <a:pPr>
                <a:buSzTx/>
                <a:buFontTx/>
                <a:buNone/>
              </a:pPr>
              <a:t>25</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84995" name="Rectangle 2"/>
          <p:cNvSpPr>
            <a:spLocks noGrp="1" noRot="1" noChangeAspect="1" noChangeArrowheads="1" noTextEdit="1"/>
          </p:cNvSpPr>
          <p:nvPr>
            <p:ph type="sldImg" idx="4294967295"/>
          </p:nvPr>
        </p:nvSpPr>
        <p:spPr>
          <a:ln/>
        </p:spPr>
      </p:sp>
      <p:sp>
        <p:nvSpPr>
          <p:cNvPr id="84996"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1010950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739DB00E-653B-48C3-9E52-C25B4C4F62F4}" type="slidenum">
              <a:rPr altLang="zh-CN" sz="1200">
                <a:solidFill>
                  <a:schemeClr val="tx1"/>
                </a:solidFill>
                <a:latin typeface="Times New Roman" panose="02020603050405020304" pitchFamily="18" charset="0"/>
                <a:ea typeface="宋体" panose="02010600030101010101" pitchFamily="2" charset="-122"/>
              </a:rPr>
              <a:pPr>
                <a:buSzTx/>
                <a:buFontTx/>
                <a:buNone/>
              </a:pPr>
              <a:t>26</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86019" name="Rectangle 2"/>
          <p:cNvSpPr>
            <a:spLocks noGrp="1" noRot="1" noChangeAspect="1" noChangeArrowheads="1" noTextEdit="1"/>
          </p:cNvSpPr>
          <p:nvPr>
            <p:ph type="sldImg" idx="4294967295"/>
          </p:nvPr>
        </p:nvSpPr>
        <p:spPr>
          <a:ln/>
        </p:spPr>
      </p:sp>
      <p:sp>
        <p:nvSpPr>
          <p:cNvPr id="86020"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3775842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210744AA-C16C-4EF1-B3E4-58E42CA629D4}" type="slidenum">
              <a:rPr altLang="zh-CN" sz="1200">
                <a:solidFill>
                  <a:schemeClr val="tx1"/>
                </a:solidFill>
                <a:latin typeface="Times New Roman" panose="02020603050405020304" pitchFamily="18" charset="0"/>
                <a:ea typeface="宋体" panose="02010600030101010101" pitchFamily="2" charset="-122"/>
              </a:rPr>
              <a:pPr>
                <a:buSzTx/>
                <a:buFontTx/>
                <a:buNone/>
              </a:pPr>
              <a:t>27</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87043" name="Rectangle 2"/>
          <p:cNvSpPr>
            <a:spLocks noGrp="1" noRot="1" noChangeAspect="1" noChangeArrowheads="1" noTextEdit="1"/>
          </p:cNvSpPr>
          <p:nvPr>
            <p:ph type="sldImg" idx="4294967295"/>
          </p:nvPr>
        </p:nvSpPr>
        <p:spPr>
          <a:ln/>
        </p:spPr>
      </p:sp>
      <p:sp>
        <p:nvSpPr>
          <p:cNvPr id="87044"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45182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B5F890FB-2DCE-4BE6-B6ED-63F658DB063E}" type="slidenum">
              <a:rPr altLang="zh-CN" sz="1200">
                <a:solidFill>
                  <a:schemeClr val="tx1"/>
                </a:solidFill>
                <a:latin typeface="Times New Roman" panose="02020603050405020304" pitchFamily="18" charset="0"/>
                <a:ea typeface="宋体" panose="02010600030101010101" pitchFamily="2" charset="-122"/>
              </a:rPr>
              <a:pPr>
                <a:buSzTx/>
                <a:buFontTx/>
                <a:buNone/>
              </a:pPr>
              <a:t>2</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idx="4294967295"/>
          </p:nvPr>
        </p:nvSpPr>
        <p:spPr>
          <a:ln/>
        </p:spPr>
      </p:sp>
      <p:sp>
        <p:nvSpPr>
          <p:cNvPr id="72708"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936530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E1FCEFC3-0985-42A0-AE85-F9F0061DE842}" type="slidenum">
              <a:rPr altLang="zh-CN" sz="1200">
                <a:solidFill>
                  <a:schemeClr val="tx1"/>
                </a:solidFill>
                <a:latin typeface="Times New Roman" panose="02020603050405020304" pitchFamily="18" charset="0"/>
                <a:ea typeface="宋体" panose="02010600030101010101" pitchFamily="2" charset="-122"/>
              </a:rPr>
              <a:pPr>
                <a:buSzTx/>
                <a:buFontTx/>
                <a:buNone/>
              </a:pPr>
              <a:t>28</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88067" name="Rectangle 2"/>
          <p:cNvSpPr>
            <a:spLocks noGrp="1" noRot="1" noChangeAspect="1" noChangeArrowheads="1" noTextEdit="1"/>
          </p:cNvSpPr>
          <p:nvPr>
            <p:ph type="sldImg" idx="4294967295"/>
          </p:nvPr>
        </p:nvSpPr>
        <p:spPr>
          <a:ln/>
        </p:spPr>
      </p:sp>
      <p:sp>
        <p:nvSpPr>
          <p:cNvPr id="88068"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457565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idx="4294967295"/>
          </p:nvPr>
        </p:nvSpPr>
        <p:spPr>
          <a:ln/>
        </p:spPr>
      </p:sp>
      <p:sp>
        <p:nvSpPr>
          <p:cNvPr id="89091" name="Rectangle 3"/>
          <p:cNvSpPr>
            <a:spLocks noGrp="1" noChangeArrowheads="1"/>
          </p:cNvSpPr>
          <p:nvPr>
            <p:ph type="body" idx="4294967295"/>
          </p:nvPr>
        </p:nvSpPr>
        <p:spPr/>
        <p:txBody>
          <a:bodyPr>
            <a:prstTxWarp prst="textNoShape">
              <a:avLst/>
            </a:prstTxWarp>
          </a:bodyPr>
          <a:lstStyle/>
          <a:p>
            <a:endParaRPr lang="en-IN" altLang="zh-CN"/>
          </a:p>
        </p:txBody>
      </p:sp>
    </p:spTree>
    <p:extLst>
      <p:ext uri="{BB962C8B-B14F-4D97-AF65-F5344CB8AC3E}">
        <p14:creationId xmlns:p14="http://schemas.microsoft.com/office/powerpoint/2010/main" val="3940596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6721CE66-0A0A-4E79-8226-5A415E042133}" type="slidenum">
              <a:rPr altLang="zh-CN" sz="1200">
                <a:solidFill>
                  <a:schemeClr val="tx1"/>
                </a:solidFill>
                <a:latin typeface="Times New Roman" panose="02020603050405020304" pitchFamily="18" charset="0"/>
                <a:ea typeface="宋体" panose="02010600030101010101" pitchFamily="2" charset="-122"/>
              </a:rPr>
              <a:pPr>
                <a:buSzTx/>
                <a:buFontTx/>
                <a:buNone/>
              </a:pPr>
              <a:t>30</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90115" name="Rectangle 2"/>
          <p:cNvSpPr>
            <a:spLocks noGrp="1" noRot="1" noChangeAspect="1" noChangeArrowheads="1" noTextEdit="1"/>
          </p:cNvSpPr>
          <p:nvPr>
            <p:ph type="sldImg" idx="4294967295"/>
          </p:nvPr>
        </p:nvSpPr>
        <p:spPr>
          <a:ln/>
        </p:spPr>
      </p:sp>
      <p:sp>
        <p:nvSpPr>
          <p:cNvPr id="90116"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3625207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idx="4294967295"/>
          </p:nvPr>
        </p:nvSpPr>
        <p:spPr>
          <a:ln/>
        </p:spPr>
      </p:sp>
      <p:sp>
        <p:nvSpPr>
          <p:cNvPr id="91139" name="Rectangle 3"/>
          <p:cNvSpPr>
            <a:spLocks noGrp="1" noChangeArrowheads="1"/>
          </p:cNvSpPr>
          <p:nvPr>
            <p:ph type="body" idx="4294967295"/>
          </p:nvPr>
        </p:nvSpPr>
        <p:spPr/>
        <p:txBody>
          <a:bodyPr>
            <a:prstTxWarp prst="textNoShape">
              <a:avLst/>
            </a:prstTxWarp>
          </a:bodyPr>
          <a:lstStyle/>
          <a:p>
            <a:endParaRPr lang="en-IN" altLang="zh-CN"/>
          </a:p>
        </p:txBody>
      </p:sp>
    </p:spTree>
    <p:extLst>
      <p:ext uri="{BB962C8B-B14F-4D97-AF65-F5344CB8AC3E}">
        <p14:creationId xmlns:p14="http://schemas.microsoft.com/office/powerpoint/2010/main" val="3984503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580C1027-A488-416E-96B8-72627BCDEACD}" type="slidenum">
              <a:rPr altLang="zh-CN" sz="1200">
                <a:solidFill>
                  <a:schemeClr val="tx1"/>
                </a:solidFill>
                <a:latin typeface="Times New Roman" panose="02020603050405020304" pitchFamily="18" charset="0"/>
                <a:ea typeface="宋体" panose="02010600030101010101" pitchFamily="2" charset="-122"/>
              </a:rPr>
              <a:pPr>
                <a:buSzTx/>
                <a:buFontTx/>
                <a:buNone/>
              </a:pPr>
              <a:t>34</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92163" name="Rectangle 2"/>
          <p:cNvSpPr>
            <a:spLocks noGrp="1" noRot="1" noChangeAspect="1" noChangeArrowheads="1" noTextEdit="1"/>
          </p:cNvSpPr>
          <p:nvPr>
            <p:ph type="sldImg" idx="4294967295"/>
          </p:nvPr>
        </p:nvSpPr>
        <p:spPr>
          <a:ln/>
        </p:spPr>
      </p:sp>
      <p:sp>
        <p:nvSpPr>
          <p:cNvPr id="92164"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128176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46758BB6-EAC6-4A57-8527-74A45BCC0399}" type="slidenum">
              <a:rPr altLang="zh-CN" sz="1200">
                <a:solidFill>
                  <a:schemeClr val="tx1"/>
                </a:solidFill>
                <a:latin typeface="Times New Roman" panose="02020603050405020304" pitchFamily="18" charset="0"/>
                <a:ea typeface="宋体" panose="02010600030101010101" pitchFamily="2" charset="-122"/>
              </a:rPr>
              <a:pPr>
                <a:buSzTx/>
                <a:buFontTx/>
                <a:buNone/>
              </a:pPr>
              <a:t>35</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93187" name="Rectangle 2"/>
          <p:cNvSpPr>
            <a:spLocks noGrp="1" noRot="1" noChangeAspect="1" noChangeArrowheads="1" noTextEdit="1"/>
          </p:cNvSpPr>
          <p:nvPr>
            <p:ph type="sldImg" idx="4294967295"/>
          </p:nvPr>
        </p:nvSpPr>
        <p:spPr>
          <a:ln/>
        </p:spPr>
      </p:sp>
      <p:sp>
        <p:nvSpPr>
          <p:cNvPr id="93188"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1847566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EC9EEB46-6EDC-4A5A-AC56-D4F4FA37AE32}" type="slidenum">
              <a:rPr altLang="zh-CN" sz="1200">
                <a:solidFill>
                  <a:schemeClr val="tx1"/>
                </a:solidFill>
                <a:latin typeface="Times New Roman" panose="02020603050405020304" pitchFamily="18" charset="0"/>
                <a:ea typeface="宋体" panose="02010600030101010101" pitchFamily="2" charset="-122"/>
              </a:rPr>
              <a:pPr>
                <a:buSzTx/>
                <a:buFontTx/>
                <a:buNone/>
              </a:pPr>
              <a:t>36</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94211" name="Rectangle 2"/>
          <p:cNvSpPr>
            <a:spLocks noGrp="1" noRot="1" noChangeAspect="1" noChangeArrowheads="1" noTextEdit="1"/>
          </p:cNvSpPr>
          <p:nvPr>
            <p:ph type="sldImg" idx="4294967295"/>
          </p:nvPr>
        </p:nvSpPr>
        <p:spPr>
          <a:ln/>
        </p:spPr>
      </p:sp>
      <p:sp>
        <p:nvSpPr>
          <p:cNvPr id="94212"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4208443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9B8C5984-B9D1-4CFC-ACF9-37924C6BECC4}" type="slidenum">
              <a:rPr altLang="zh-CN" sz="1200">
                <a:solidFill>
                  <a:schemeClr val="tx1"/>
                </a:solidFill>
                <a:latin typeface="Times New Roman" panose="02020603050405020304" pitchFamily="18" charset="0"/>
                <a:ea typeface="宋体" panose="02010600030101010101" pitchFamily="2" charset="-122"/>
              </a:rPr>
              <a:pPr>
                <a:buSzTx/>
                <a:buFontTx/>
                <a:buNone/>
              </a:pPr>
              <a:t>38</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95235" name="Rectangle 2"/>
          <p:cNvSpPr>
            <a:spLocks noGrp="1" noRot="1" noChangeAspect="1" noChangeArrowheads="1" noTextEdit="1"/>
          </p:cNvSpPr>
          <p:nvPr>
            <p:ph type="sldImg" idx="4294967295"/>
          </p:nvPr>
        </p:nvSpPr>
        <p:spPr>
          <a:ln/>
        </p:spPr>
      </p:sp>
      <p:sp>
        <p:nvSpPr>
          <p:cNvPr id="95236"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954212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3A78B0D2-9A2B-4F4C-9E98-B999E181BC3D}" type="slidenum">
              <a:rPr altLang="zh-CN" sz="1200">
                <a:solidFill>
                  <a:schemeClr val="tx1"/>
                </a:solidFill>
                <a:latin typeface="Times New Roman" panose="02020603050405020304" pitchFamily="18" charset="0"/>
                <a:ea typeface="宋体" panose="02010600030101010101" pitchFamily="2" charset="-122"/>
              </a:rPr>
              <a:pPr>
                <a:buSzTx/>
                <a:buFontTx/>
                <a:buNone/>
              </a:pPr>
              <a:t>43</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97283" name="Rectangle 2"/>
          <p:cNvSpPr>
            <a:spLocks noGrp="1" noRot="1" noChangeAspect="1" noChangeArrowheads="1" noTextEdit="1"/>
          </p:cNvSpPr>
          <p:nvPr>
            <p:ph type="sldImg" idx="4294967295"/>
          </p:nvPr>
        </p:nvSpPr>
        <p:spPr>
          <a:ln/>
        </p:spPr>
      </p:sp>
      <p:sp>
        <p:nvSpPr>
          <p:cNvPr id="97284"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60343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8C302CDD-E046-43C4-96C1-A1DB99C52979}" type="slidenum">
              <a:rPr altLang="zh-CN" sz="1200">
                <a:solidFill>
                  <a:schemeClr val="tx1"/>
                </a:solidFill>
                <a:latin typeface="Times New Roman" panose="02020603050405020304" pitchFamily="18" charset="0"/>
                <a:ea typeface="宋体" panose="02010600030101010101" pitchFamily="2" charset="-122"/>
              </a:rPr>
              <a:pPr>
                <a:buSzTx/>
                <a:buFontTx/>
                <a:buNone/>
              </a:pPr>
              <a:t>44</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98307" name="Rectangle 2"/>
          <p:cNvSpPr>
            <a:spLocks noGrp="1" noRot="1" noChangeAspect="1" noChangeArrowheads="1" noTextEdit="1"/>
          </p:cNvSpPr>
          <p:nvPr>
            <p:ph type="sldImg" idx="4294967295"/>
          </p:nvPr>
        </p:nvSpPr>
        <p:spPr>
          <a:ln/>
        </p:spPr>
      </p:sp>
      <p:sp>
        <p:nvSpPr>
          <p:cNvPr id="98308"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405291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3C73C961-BCF8-441D-8627-621237E61DF7}" type="slidenum">
              <a:rPr altLang="zh-CN" sz="1200">
                <a:solidFill>
                  <a:schemeClr val="tx1"/>
                </a:solidFill>
                <a:latin typeface="Times New Roman" panose="02020603050405020304" pitchFamily="18" charset="0"/>
                <a:ea typeface="宋体" panose="02010600030101010101" pitchFamily="2" charset="-122"/>
              </a:rPr>
              <a:pPr>
                <a:buSzTx/>
                <a:buFontTx/>
                <a:buNone/>
              </a:pPr>
              <a:t>4</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73731" name="Rectangle 2"/>
          <p:cNvSpPr>
            <a:spLocks noGrp="1" noRot="1" noChangeAspect="1" noChangeArrowheads="1" noTextEdit="1"/>
          </p:cNvSpPr>
          <p:nvPr>
            <p:ph type="sldImg" idx="4294967295"/>
          </p:nvPr>
        </p:nvSpPr>
        <p:spPr>
          <a:ln/>
        </p:spPr>
      </p:sp>
      <p:sp>
        <p:nvSpPr>
          <p:cNvPr id="73732"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802935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ECBB3490-B786-484C-9BE4-0B0F89BE8C8F}" type="slidenum">
              <a:rPr altLang="zh-CN" sz="1200">
                <a:solidFill>
                  <a:schemeClr val="tx1"/>
                </a:solidFill>
                <a:latin typeface="Times New Roman" panose="02020603050405020304" pitchFamily="18" charset="0"/>
                <a:ea typeface="宋体" panose="02010600030101010101" pitchFamily="2" charset="-122"/>
              </a:rPr>
              <a:pPr>
                <a:buSzTx/>
                <a:buFontTx/>
                <a:buNone/>
              </a:pPr>
              <a:t>45</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99331" name="Rectangle 2"/>
          <p:cNvSpPr>
            <a:spLocks noGrp="1" noRot="1" noChangeAspect="1" noChangeArrowheads="1" noTextEdit="1"/>
          </p:cNvSpPr>
          <p:nvPr>
            <p:ph type="sldImg" idx="4294967295"/>
          </p:nvPr>
        </p:nvSpPr>
        <p:spPr>
          <a:ln/>
        </p:spPr>
      </p:sp>
      <p:sp>
        <p:nvSpPr>
          <p:cNvPr id="99332"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514724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A80C5967-B91C-4994-A225-156A13A026FD}" type="slidenum">
              <a:rPr altLang="zh-CN" sz="1200">
                <a:solidFill>
                  <a:schemeClr val="tx1"/>
                </a:solidFill>
                <a:latin typeface="Times New Roman" panose="02020603050405020304" pitchFamily="18" charset="0"/>
                <a:ea typeface="宋体" panose="02010600030101010101" pitchFamily="2" charset="-122"/>
              </a:rPr>
              <a:pPr>
                <a:buSzTx/>
                <a:buFontTx/>
                <a:buNone/>
              </a:pPr>
              <a:t>46</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100355" name="Rectangle 2"/>
          <p:cNvSpPr>
            <a:spLocks noGrp="1" noRot="1" noChangeAspect="1" noChangeArrowheads="1" noTextEdit="1"/>
          </p:cNvSpPr>
          <p:nvPr>
            <p:ph type="sldImg" idx="4294967295"/>
          </p:nvPr>
        </p:nvSpPr>
        <p:spPr>
          <a:ln/>
        </p:spPr>
      </p:sp>
      <p:sp>
        <p:nvSpPr>
          <p:cNvPr id="100356"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937802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F7DEA737-DA34-474E-A302-08DBBD1438CB}" type="slidenum">
              <a:rPr altLang="zh-CN" sz="1200">
                <a:solidFill>
                  <a:schemeClr val="tx1"/>
                </a:solidFill>
                <a:latin typeface="Times New Roman" panose="02020603050405020304" pitchFamily="18" charset="0"/>
                <a:ea typeface="宋体" panose="02010600030101010101" pitchFamily="2" charset="-122"/>
              </a:rPr>
              <a:pPr>
                <a:buSzTx/>
                <a:buFontTx/>
                <a:buNone/>
              </a:pPr>
              <a:t>47</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101379" name="Rectangle 2"/>
          <p:cNvSpPr>
            <a:spLocks noGrp="1" noRot="1" noChangeAspect="1" noChangeArrowheads="1" noTextEdit="1"/>
          </p:cNvSpPr>
          <p:nvPr>
            <p:ph type="sldImg" idx="4294967295"/>
          </p:nvPr>
        </p:nvSpPr>
        <p:spPr>
          <a:ln/>
        </p:spPr>
      </p:sp>
      <p:sp>
        <p:nvSpPr>
          <p:cNvPr id="101380"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652434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BC3BF793-E612-42DA-8AC5-5E173B606569}" type="slidenum">
              <a:rPr altLang="zh-CN" sz="1200">
                <a:solidFill>
                  <a:schemeClr val="tx1"/>
                </a:solidFill>
                <a:latin typeface="Times New Roman" panose="02020603050405020304" pitchFamily="18" charset="0"/>
                <a:ea typeface="宋体" panose="02010600030101010101" pitchFamily="2" charset="-122"/>
              </a:rPr>
              <a:pPr>
                <a:buSzTx/>
                <a:buFontTx/>
                <a:buNone/>
              </a:pPr>
              <a:t>48</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102403" name="Rectangle 2"/>
          <p:cNvSpPr>
            <a:spLocks noGrp="1" noRot="1" noChangeAspect="1" noChangeArrowheads="1" noTextEdit="1"/>
          </p:cNvSpPr>
          <p:nvPr>
            <p:ph type="sldImg" idx="4294967295"/>
          </p:nvPr>
        </p:nvSpPr>
        <p:spPr>
          <a:ln/>
        </p:spPr>
      </p:sp>
      <p:sp>
        <p:nvSpPr>
          <p:cNvPr id="102404"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2520484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9E8D663E-5ECA-4808-86E9-23B5998B81F4}" type="slidenum">
              <a:rPr altLang="zh-CN" sz="1200">
                <a:solidFill>
                  <a:schemeClr val="tx1"/>
                </a:solidFill>
                <a:latin typeface="Times New Roman" panose="02020603050405020304" pitchFamily="18" charset="0"/>
                <a:ea typeface="宋体" panose="02010600030101010101" pitchFamily="2" charset="-122"/>
              </a:rPr>
              <a:pPr>
                <a:buSzTx/>
                <a:buFontTx/>
                <a:buNone/>
              </a:pPr>
              <a:t>49</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103427" name="Rectangle 2"/>
          <p:cNvSpPr>
            <a:spLocks noGrp="1" noRot="1" noChangeAspect="1" noChangeArrowheads="1" noTextEdit="1"/>
          </p:cNvSpPr>
          <p:nvPr>
            <p:ph type="sldImg" idx="4294967295"/>
          </p:nvPr>
        </p:nvSpPr>
        <p:spPr>
          <a:ln/>
        </p:spPr>
      </p:sp>
      <p:sp>
        <p:nvSpPr>
          <p:cNvPr id="103428"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498527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8D5D79E0-6C08-4C05-B3C7-94F17E41289A}" type="slidenum">
              <a:rPr altLang="zh-CN" sz="1200">
                <a:solidFill>
                  <a:schemeClr val="tx1"/>
                </a:solidFill>
                <a:latin typeface="Times New Roman" panose="02020603050405020304" pitchFamily="18" charset="0"/>
                <a:ea typeface="宋体" panose="02010600030101010101" pitchFamily="2" charset="-122"/>
              </a:rPr>
              <a:pPr>
                <a:buSzTx/>
                <a:buFontTx/>
                <a:buNone/>
              </a:pPr>
              <a:t>50</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104451" name="Rectangle 2"/>
          <p:cNvSpPr>
            <a:spLocks noGrp="1" noRot="1" noChangeAspect="1" noChangeArrowheads="1" noTextEdit="1"/>
          </p:cNvSpPr>
          <p:nvPr>
            <p:ph type="sldImg" idx="4294967295"/>
          </p:nvPr>
        </p:nvSpPr>
        <p:spPr>
          <a:ln/>
        </p:spPr>
      </p:sp>
      <p:sp>
        <p:nvSpPr>
          <p:cNvPr id="104452"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1117276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574C763A-5B1C-41D3-8B66-B0E1A81967E0}" type="slidenum">
              <a:rPr altLang="zh-CN" sz="1200">
                <a:solidFill>
                  <a:schemeClr val="tx1"/>
                </a:solidFill>
                <a:latin typeface="Times New Roman" panose="02020603050405020304" pitchFamily="18" charset="0"/>
                <a:ea typeface="宋体" panose="02010600030101010101" pitchFamily="2" charset="-122"/>
              </a:rPr>
              <a:pPr>
                <a:buSzTx/>
                <a:buFontTx/>
                <a:buNone/>
              </a:pPr>
              <a:t>51</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105475" name="Rectangle 2"/>
          <p:cNvSpPr>
            <a:spLocks noGrp="1" noRot="1" noChangeAspect="1" noChangeArrowheads="1" noTextEdit="1"/>
          </p:cNvSpPr>
          <p:nvPr>
            <p:ph type="sldImg" idx="4294967295"/>
          </p:nvPr>
        </p:nvSpPr>
        <p:spPr>
          <a:ln/>
        </p:spPr>
      </p:sp>
      <p:sp>
        <p:nvSpPr>
          <p:cNvPr id="105476"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3536060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64B5BC5C-F49B-4265-A10D-75A612E3012B}" type="slidenum">
              <a:rPr altLang="zh-CN" sz="1200">
                <a:solidFill>
                  <a:schemeClr val="tx1"/>
                </a:solidFill>
                <a:latin typeface="Times New Roman" panose="02020603050405020304" pitchFamily="18" charset="0"/>
                <a:ea typeface="宋体" panose="02010600030101010101" pitchFamily="2" charset="-122"/>
              </a:rPr>
              <a:pPr>
                <a:buSzTx/>
                <a:buFontTx/>
                <a:buNone/>
              </a:pPr>
              <a:t>52</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106499" name="Rectangle 2"/>
          <p:cNvSpPr>
            <a:spLocks noGrp="1" noRot="1" noChangeAspect="1" noChangeArrowheads="1" noTextEdit="1"/>
          </p:cNvSpPr>
          <p:nvPr>
            <p:ph type="sldImg" idx="4294967295"/>
          </p:nvPr>
        </p:nvSpPr>
        <p:spPr>
          <a:ln/>
        </p:spPr>
      </p:sp>
      <p:sp>
        <p:nvSpPr>
          <p:cNvPr id="106500"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1672865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A066F69A-6A89-46ED-9A67-0FB39C84B6EA}" type="slidenum">
              <a:rPr altLang="zh-CN" sz="1200">
                <a:solidFill>
                  <a:schemeClr val="tx1"/>
                </a:solidFill>
                <a:latin typeface="Times New Roman" panose="02020603050405020304" pitchFamily="18" charset="0"/>
                <a:ea typeface="宋体" panose="02010600030101010101" pitchFamily="2" charset="-122"/>
              </a:rPr>
              <a:pPr>
                <a:buSzTx/>
                <a:buFontTx/>
                <a:buNone/>
              </a:pPr>
              <a:t>54</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107523" name="Rectangle 2"/>
          <p:cNvSpPr>
            <a:spLocks noGrp="1" noRot="1" noChangeAspect="1" noChangeArrowheads="1" noTextEdit="1"/>
          </p:cNvSpPr>
          <p:nvPr>
            <p:ph type="sldImg" idx="4294967295"/>
          </p:nvPr>
        </p:nvSpPr>
        <p:spPr>
          <a:ln/>
        </p:spPr>
      </p:sp>
      <p:sp>
        <p:nvSpPr>
          <p:cNvPr id="107524"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2565100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2800">
                <a:solidFill>
                  <a:schemeClr val="hlink"/>
                </a:solidFill>
                <a:latin typeface="Tahoma" panose="020B0604030504040204" pitchFamily="34" charset="0"/>
                <a:ea typeface="楷体_GB2312" pitchFamily="49" charset="-122"/>
              </a:defRPr>
            </a:lvl1pPr>
            <a:lvl2pPr marL="742950" indent="-285750" defTabSz="930275">
              <a:defRPr sz="2800">
                <a:solidFill>
                  <a:schemeClr val="hlink"/>
                </a:solidFill>
                <a:latin typeface="Tahoma" panose="020B0604030504040204" pitchFamily="34" charset="0"/>
                <a:ea typeface="楷体_GB2312" pitchFamily="49" charset="-122"/>
              </a:defRPr>
            </a:lvl2pPr>
            <a:lvl3pPr marL="1143000" indent="-228600" defTabSz="930275">
              <a:defRPr sz="2800">
                <a:solidFill>
                  <a:schemeClr val="hlink"/>
                </a:solidFill>
                <a:latin typeface="Tahoma" panose="020B0604030504040204" pitchFamily="34" charset="0"/>
                <a:ea typeface="楷体_GB2312" pitchFamily="49" charset="-122"/>
              </a:defRPr>
            </a:lvl3pPr>
            <a:lvl4pPr marL="1600200" indent="-228600" defTabSz="930275">
              <a:defRPr sz="2800">
                <a:solidFill>
                  <a:schemeClr val="hlink"/>
                </a:solidFill>
                <a:latin typeface="Tahoma" panose="020B0604030504040204" pitchFamily="34" charset="0"/>
                <a:ea typeface="楷体_GB2312" pitchFamily="49" charset="-122"/>
              </a:defRPr>
            </a:lvl4pPr>
            <a:lvl5pPr marL="2057400" indent="-228600" defTabSz="930275">
              <a:defRPr sz="2800">
                <a:solidFill>
                  <a:schemeClr val="hlink"/>
                </a:solidFill>
                <a:latin typeface="Tahoma" panose="020B0604030504040204" pitchFamily="34" charset="0"/>
                <a:ea typeface="楷体_GB2312" pitchFamily="49" charset="-122"/>
              </a:defRPr>
            </a:lvl5pPr>
            <a:lvl6pPr marL="2514600" indent="-228600" defTabSz="93027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3027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3027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3027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r">
              <a:spcBef>
                <a:spcPct val="50000"/>
              </a:spcBef>
              <a:buSzPct val="60000"/>
            </a:pPr>
            <a:fld id="{091E2DBB-B075-4712-9305-B2D0EE284286}" type="slidenum">
              <a:rPr lang="en-US" altLang="zh-CN" sz="1200"/>
              <a:pPr algn="r">
                <a:spcBef>
                  <a:spcPct val="50000"/>
                </a:spcBef>
                <a:buSzPct val="60000"/>
              </a:pPr>
              <a:t>58</a:t>
            </a:fld>
            <a:endParaRPr lang="en-US" altLang="zh-CN" sz="1200"/>
          </a:p>
        </p:txBody>
      </p:sp>
      <p:sp>
        <p:nvSpPr>
          <p:cNvPr id="108547" name="Rectangle 2"/>
          <p:cNvSpPr>
            <a:spLocks noGrp="1" noRot="1" noChangeAspect="1" noChangeArrowheads="1" noTextEdit="1"/>
          </p:cNvSpPr>
          <p:nvPr>
            <p:ph type="sldImg" idx="4294967295"/>
          </p:nvPr>
        </p:nvSpPr>
        <p:spPr>
          <a:ln/>
        </p:spPr>
      </p:sp>
      <p:sp>
        <p:nvSpPr>
          <p:cNvPr id="108548"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3277207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C6954302-4523-4F16-9C46-9AC685A7468E}" type="slidenum">
              <a:rPr altLang="zh-CN" sz="1200">
                <a:solidFill>
                  <a:schemeClr val="tx1"/>
                </a:solidFill>
                <a:latin typeface="Times New Roman" panose="02020603050405020304" pitchFamily="18" charset="0"/>
                <a:ea typeface="宋体" panose="02010600030101010101" pitchFamily="2" charset="-122"/>
              </a:rPr>
              <a:pPr>
                <a:buSzTx/>
                <a:buFontTx/>
                <a:buNone/>
              </a:pPr>
              <a:t>5</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74755" name="Rectangle 2"/>
          <p:cNvSpPr>
            <a:spLocks noGrp="1" noRot="1" noChangeAspect="1" noChangeArrowheads="1" noTextEdit="1"/>
          </p:cNvSpPr>
          <p:nvPr>
            <p:ph type="sldImg" idx="4294967295"/>
          </p:nvPr>
        </p:nvSpPr>
        <p:spPr>
          <a:ln/>
        </p:spPr>
      </p:sp>
      <p:sp>
        <p:nvSpPr>
          <p:cNvPr id="74756"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16925277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6F288027-8914-47DE-AC99-081835DDCC72}" type="slidenum">
              <a:rPr altLang="zh-CN" sz="1200">
                <a:solidFill>
                  <a:schemeClr val="tx1"/>
                </a:solidFill>
                <a:latin typeface="Times New Roman" panose="02020603050405020304" pitchFamily="18" charset="0"/>
                <a:ea typeface="宋体" panose="02010600030101010101" pitchFamily="2" charset="-122"/>
              </a:rPr>
              <a:pPr>
                <a:buSzTx/>
                <a:buFontTx/>
                <a:buNone/>
              </a:pPr>
              <a:t>60</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109571" name="Rectangle 2"/>
          <p:cNvSpPr>
            <a:spLocks noGrp="1" noRot="1" noChangeAspect="1" noChangeArrowheads="1" noTextEdit="1"/>
          </p:cNvSpPr>
          <p:nvPr>
            <p:ph type="sldImg" idx="4294967295"/>
          </p:nvPr>
        </p:nvSpPr>
        <p:spPr>
          <a:ln/>
        </p:spPr>
      </p:sp>
      <p:sp>
        <p:nvSpPr>
          <p:cNvPr id="109572"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143771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ChangeArrowheads="1" noTextEdit="1"/>
          </p:cNvSpPr>
          <p:nvPr>
            <p:ph type="sldImg" idx="4294967295"/>
          </p:nvPr>
        </p:nvSpPr>
        <p:spPr>
          <a:ln/>
        </p:spPr>
      </p:sp>
      <p:sp>
        <p:nvSpPr>
          <p:cNvPr id="110595" name="备注占位符 2"/>
          <p:cNvSpPr>
            <a:spLocks noGrp="1" noChangeArrowheads="1"/>
          </p:cNvSpPr>
          <p:nvPr>
            <p:ph type="body" idx="4294967295"/>
          </p:nvPr>
        </p:nvSpPr>
        <p:spPr/>
        <p:txBody>
          <a:bodyPr>
            <a:prstTxWarp prst="textNoShape">
              <a:avLst/>
            </a:prstTxWarp>
          </a:bodyPr>
          <a:lstStyle/>
          <a:p>
            <a:r>
              <a:rPr lang="zh-CN" altLang="en-US"/>
              <a:t>解释</a:t>
            </a:r>
            <a:r>
              <a:rPr lang="en-US" altLang="zh-CN">
                <a:solidFill>
                  <a:schemeClr val="bg2"/>
                </a:solidFill>
              </a:rPr>
              <a:t>start with</a:t>
            </a:r>
            <a:r>
              <a:rPr lang="en-US" altLang="zh-CN"/>
              <a:t> perent=a</a:t>
            </a:r>
            <a:r>
              <a:rPr lang="zh-CN" altLang="en-US"/>
              <a:t>找出所有行，然后将找出的行的</a:t>
            </a:r>
            <a:r>
              <a:rPr lang="en-US" altLang="zh-CN"/>
              <a:t>child</a:t>
            </a:r>
            <a:r>
              <a:rPr lang="zh-CN" altLang="en-US"/>
              <a:t>取出来作为集合</a:t>
            </a:r>
            <a:r>
              <a:rPr lang="en-US" altLang="zh-CN"/>
              <a:t>A</a:t>
            </a:r>
            <a:r>
              <a:rPr lang="zh-CN" altLang="en-US"/>
              <a:t>，</a:t>
            </a:r>
            <a:r>
              <a:rPr lang="en-US" altLang="zh-CN"/>
              <a:t>where perent in A,</a:t>
            </a:r>
            <a:r>
              <a:rPr lang="zh-CN" altLang="en-US"/>
              <a:t>继续递归。</a:t>
            </a:r>
          </a:p>
          <a:p>
            <a:endParaRPr lang="zh-CN" altLang="en-US"/>
          </a:p>
        </p:txBody>
      </p:sp>
      <p:sp>
        <p:nvSpPr>
          <p:cNvPr id="11059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99F6A280-A6D7-448D-A9F6-B7736638A532}" type="slidenum">
              <a:rPr altLang="zh-CN" sz="1200">
                <a:solidFill>
                  <a:schemeClr val="tx1"/>
                </a:solidFill>
                <a:latin typeface="Times New Roman" panose="02020603050405020304" pitchFamily="18" charset="0"/>
                <a:ea typeface="宋体" panose="02010600030101010101" pitchFamily="2" charset="-122"/>
              </a:rPr>
              <a:pPr>
                <a:buSzTx/>
                <a:buFontTx/>
                <a:buNone/>
              </a:pPr>
              <a:t>61</a:t>
            </a:fld>
            <a:endParaRPr lang="zh-CN" altLang="zh-CN" sz="120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2211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F3172117-6C50-472F-9E8E-429DE98AADC3}" type="slidenum">
              <a:rPr altLang="zh-CN" sz="1200">
                <a:solidFill>
                  <a:schemeClr val="tx1"/>
                </a:solidFill>
                <a:latin typeface="Times New Roman" panose="02020603050405020304" pitchFamily="18" charset="0"/>
                <a:ea typeface="宋体" panose="02010600030101010101" pitchFamily="2" charset="-122"/>
              </a:rPr>
              <a:pPr>
                <a:buSzTx/>
                <a:buFontTx/>
                <a:buNone/>
              </a:pPr>
              <a:t>7</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75779" name="Rectangle 2"/>
          <p:cNvSpPr>
            <a:spLocks noGrp="1" noRot="1" noChangeAspect="1" noChangeArrowheads="1" noTextEdit="1"/>
          </p:cNvSpPr>
          <p:nvPr>
            <p:ph type="sldImg" idx="4294967295"/>
          </p:nvPr>
        </p:nvSpPr>
        <p:spPr>
          <a:ln/>
        </p:spPr>
      </p:sp>
      <p:sp>
        <p:nvSpPr>
          <p:cNvPr id="75780"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315333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E4475F66-A995-4449-BE39-8E4A964DE975}" type="slidenum">
              <a:rPr altLang="zh-CN" sz="1200">
                <a:solidFill>
                  <a:schemeClr val="tx1"/>
                </a:solidFill>
                <a:latin typeface="Times New Roman" panose="02020603050405020304" pitchFamily="18" charset="0"/>
                <a:ea typeface="宋体" panose="02010600030101010101" pitchFamily="2" charset="-122"/>
              </a:rPr>
              <a:pPr>
                <a:buSzTx/>
                <a:buFontTx/>
                <a:buNone/>
              </a:pPr>
              <a:t>8</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76803" name="Rectangle 2"/>
          <p:cNvSpPr>
            <a:spLocks noGrp="1" noRot="1" noChangeAspect="1" noChangeArrowheads="1" noTextEdit="1"/>
          </p:cNvSpPr>
          <p:nvPr>
            <p:ph type="sldImg" idx="4294967295"/>
          </p:nvPr>
        </p:nvSpPr>
        <p:spPr>
          <a:ln/>
        </p:spPr>
      </p:sp>
      <p:sp>
        <p:nvSpPr>
          <p:cNvPr id="76804"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1025605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buFontTx/>
              <a:buNone/>
            </a:pPr>
            <a:fld id="{26EE75F8-353C-4348-BE83-26FA29987F63}" type="slidenum">
              <a:rPr altLang="zh-CN" sz="1200">
                <a:solidFill>
                  <a:schemeClr val="tx1"/>
                </a:solidFill>
                <a:latin typeface="Times New Roman" panose="02020603050405020304" pitchFamily="18" charset="0"/>
                <a:ea typeface="宋体" panose="02010600030101010101" pitchFamily="2" charset="-122"/>
              </a:rPr>
              <a:pPr>
                <a:buSzTx/>
                <a:buFontTx/>
                <a:buNone/>
              </a:pPr>
              <a:t>9</a:t>
            </a:fld>
            <a:endParaRPr lang="zh-CN" altLang="zh-CN" sz="1200">
              <a:solidFill>
                <a:schemeClr val="tx1"/>
              </a:solidFill>
              <a:latin typeface="Times New Roman" panose="02020603050405020304" pitchFamily="18" charset="0"/>
              <a:ea typeface="宋体" panose="02010600030101010101" pitchFamily="2" charset="-122"/>
            </a:endParaRPr>
          </a:p>
        </p:txBody>
      </p:sp>
      <p:sp>
        <p:nvSpPr>
          <p:cNvPr id="77827" name="Rectangle 2"/>
          <p:cNvSpPr>
            <a:spLocks noGrp="1" noRot="1" noChangeAspect="1" noChangeArrowheads="1" noTextEdit="1"/>
          </p:cNvSpPr>
          <p:nvPr>
            <p:ph type="sldImg" idx="4294967295"/>
          </p:nvPr>
        </p:nvSpPr>
        <p:spPr>
          <a:ln/>
        </p:spPr>
      </p:sp>
      <p:sp>
        <p:nvSpPr>
          <p:cNvPr id="77828"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en-IN" altLang="zh-CN"/>
          </a:p>
        </p:txBody>
      </p:sp>
    </p:spTree>
    <p:extLst>
      <p:ext uri="{BB962C8B-B14F-4D97-AF65-F5344CB8AC3E}">
        <p14:creationId xmlns:p14="http://schemas.microsoft.com/office/powerpoint/2010/main" val="819975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idx="4294967295"/>
          </p:nvPr>
        </p:nvSpPr>
        <p:spPr>
          <a:ln/>
        </p:spPr>
      </p:sp>
      <p:sp>
        <p:nvSpPr>
          <p:cNvPr id="78851" name="Rectangle 3"/>
          <p:cNvSpPr>
            <a:spLocks noGrp="1" noChangeArrowheads="1"/>
          </p:cNvSpPr>
          <p:nvPr>
            <p:ph type="body" idx="4294967295"/>
          </p:nvPr>
        </p:nvSpPr>
        <p:spPr/>
        <p:txBody>
          <a:bodyPr>
            <a:prstTxWarp prst="textNoShape">
              <a:avLst/>
            </a:prstTxWarp>
          </a:bodyPr>
          <a:lstStyle/>
          <a:p>
            <a:endParaRPr lang="en-IN" altLang="zh-CN"/>
          </a:p>
        </p:txBody>
      </p:sp>
    </p:spTree>
    <p:extLst>
      <p:ext uri="{BB962C8B-B14F-4D97-AF65-F5344CB8AC3E}">
        <p14:creationId xmlns:p14="http://schemas.microsoft.com/office/powerpoint/2010/main" val="295239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F4095D-EB3A-4E72-BA82-9EE83B5EAFE3}" type="slidenum">
              <a:rPr lang="en-US" altLang="zh-CN" smtClean="0"/>
              <a:pPr/>
              <a:t>13</a:t>
            </a:fld>
            <a:endParaRPr lang="zh-CN" altLang="en-US"/>
          </a:p>
        </p:txBody>
      </p:sp>
    </p:spTree>
    <p:extLst>
      <p:ext uri="{BB962C8B-B14F-4D97-AF65-F5344CB8AC3E}">
        <p14:creationId xmlns:p14="http://schemas.microsoft.com/office/powerpoint/2010/main" val="64510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2438400"/>
            <a:ext cx="9009063" cy="1052513"/>
            <a:chOff x="0" y="1536"/>
            <a:chExt cx="5675" cy="663"/>
          </a:xfrm>
        </p:grpSpPr>
        <p:grpSp>
          <p:nvGrpSpPr>
            <p:cNvPr id="5" name="Group 1027"/>
            <p:cNvGrpSpPr>
              <a:grpSpLocks/>
            </p:cNvGrpSpPr>
            <p:nvPr/>
          </p:nvGrpSpPr>
          <p:grpSpPr bwMode="auto">
            <a:xfrm>
              <a:off x="183" y="1604"/>
              <a:ext cx="448"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grpSp>
        <p:grpSp>
          <p:nvGrpSpPr>
            <p:cNvPr id="6" name="Group 1030"/>
            <p:cNvGrpSpPr>
              <a:grpSpLocks/>
            </p:cNvGrpSpPr>
            <p:nvPr/>
          </p:nvGrpSpPr>
          <p:grpSpPr bwMode="auto">
            <a:xfrm>
              <a:off x="261" y="1870"/>
              <a:ext cx="465"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sp>
            <p:nvSpPr>
              <p:cNvPr id="11" name="Rectangle 1032"/>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sp>
          <p:nvSpPr>
            <p:cNvPr id="8" name="Rectangle 1034"/>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eaLnBrk="0" hangingPunct="0">
                <a:defRPr sz="2800">
                  <a:solidFill>
                    <a:schemeClr val="hlink"/>
                  </a:solidFill>
                  <a:latin typeface="Tahoma" panose="020B0604030504040204" pitchFamily="34" charset="0"/>
                  <a:ea typeface="楷体_GB2312" pitchFamily="49" charset="-122"/>
                </a:defRPr>
              </a:lvl1pPr>
              <a:lvl2pPr algn="just" eaLnBrk="0" hangingPunct="0">
                <a:defRPr sz="2800">
                  <a:solidFill>
                    <a:schemeClr val="hlink"/>
                  </a:solidFill>
                  <a:latin typeface="Tahoma" panose="020B0604030504040204" pitchFamily="34" charset="0"/>
                  <a:ea typeface="楷体_GB2312" pitchFamily="49" charset="-122"/>
                </a:defRPr>
              </a:lvl2pPr>
              <a:lvl3pPr algn="just" eaLnBrk="0" hangingPunct="0">
                <a:defRPr sz="2800">
                  <a:solidFill>
                    <a:schemeClr val="hlink"/>
                  </a:solidFill>
                  <a:latin typeface="Tahoma" panose="020B0604030504040204" pitchFamily="34" charset="0"/>
                  <a:ea typeface="楷体_GB2312" pitchFamily="49" charset="-122"/>
                </a:defRPr>
              </a:lvl3pPr>
              <a:lvl4pPr algn="just" eaLnBrk="0" hangingPunct="0">
                <a:defRPr sz="2800">
                  <a:solidFill>
                    <a:schemeClr val="hlink"/>
                  </a:solidFill>
                  <a:latin typeface="Tahoma" panose="020B0604030504040204" pitchFamily="34" charset="0"/>
                  <a:ea typeface="楷体_GB2312" pitchFamily="49" charset="-122"/>
                </a:defRPr>
              </a:lvl4pPr>
              <a:lvl5pPr algn="just" eaLnBrk="0" hangingPunct="0">
                <a:defRPr sz="2800">
                  <a:solidFill>
                    <a:schemeClr val="hlink"/>
                  </a:solidFill>
                  <a:latin typeface="Tahoma" panose="020B0604030504040204" pitchFamily="34" charset="0"/>
                  <a:ea typeface="楷体_GB2312" pitchFamily="49" charset="-122"/>
                </a:defRPr>
              </a:lvl5pPr>
              <a:lvl6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6pPr>
              <a:lvl7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7pPr>
              <a:lvl8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8pPr>
              <a:lvl9pPr algn="just" eaLnBrk="0" fontAlgn="base" hangingPunct="0">
                <a:spcBef>
                  <a:spcPct val="50000"/>
                </a:spcBef>
                <a:spcAft>
                  <a:spcPct val="0"/>
                </a:spcAft>
                <a:buSzPct val="60000"/>
                <a:buFont typeface="Arial" panose="020B0604020202020204" pitchFamily="34" charset="0"/>
                <a:defRPr sz="2800">
                  <a:solidFill>
                    <a:schemeClr val="hlink"/>
                  </a:solidFill>
                  <a:latin typeface="Tahoma" panose="020B0604030504040204" pitchFamily="34" charset="0"/>
                  <a:ea typeface="楷体_GB2312" pitchFamily="49" charset="-122"/>
                </a:defRPr>
              </a:lvl9pPr>
            </a:lstStyle>
            <a:p>
              <a:pPr>
                <a:spcBef>
                  <a:spcPct val="50000"/>
                </a:spcBef>
                <a:buSzPct val="60000"/>
                <a:buFont typeface="Arial" panose="020B0604020202020204" pitchFamily="34" charset="0"/>
                <a:buNone/>
                <a:defRPr/>
              </a:pPr>
              <a:endParaRPr lang="zh-CN" altLang="en-US"/>
            </a:p>
          </p:txBody>
        </p:sp>
      </p:grpSp>
      <p:sp>
        <p:nvSpPr>
          <p:cNvPr id="226316" name="Rectangle 1036"/>
          <p:cNvSpPr>
            <a:spLocks noGrp="1" noChangeArrowheads="1"/>
          </p:cNvSpPr>
          <p:nvPr>
            <p:ph type="ctrTitle"/>
          </p:nvPr>
        </p:nvSpPr>
        <p:spPr>
          <a:xfrm>
            <a:off x="990600" y="1828800"/>
            <a:ext cx="7772400" cy="1143000"/>
          </a:xfrm>
        </p:spPr>
        <p:txBody>
          <a:bodyPr lIns="91440" tIns="45720" rIns="91440" bIns="45720"/>
          <a:lstStyle>
            <a:lvl1pPr>
              <a:defRPr/>
            </a:lvl1pPr>
          </a:lstStyle>
          <a:p>
            <a:r>
              <a:rPr lang="zh-CN" altLang="en-US" noProof="1"/>
              <a:t>单击此处编辑母版标题样式</a:t>
            </a:r>
          </a:p>
        </p:txBody>
      </p:sp>
      <p:sp>
        <p:nvSpPr>
          <p:cNvPr id="226317" name="Rectangle 1037"/>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anose="05000000000000000000" pitchFamily="2" charset="2"/>
              <a:buNone/>
              <a:defRPr/>
            </a:lvl1pPr>
          </a:lstStyle>
          <a:p>
            <a:r>
              <a:rPr lang="zh-CN" altLang="en-US" noProof="1"/>
              <a:t>单击此处编辑母版副标题样式</a:t>
            </a:r>
          </a:p>
        </p:txBody>
      </p:sp>
      <p:sp>
        <p:nvSpPr>
          <p:cNvPr id="14" name="Rectangle 1038"/>
          <p:cNvSpPr>
            <a:spLocks noGrp="1" noChangeArrowheads="1"/>
          </p:cNvSpPr>
          <p:nvPr>
            <p:ph type="dt" sz="half" idx="10"/>
          </p:nvPr>
        </p:nvSpPr>
        <p:spPr>
          <a:xfrm>
            <a:off x="990600" y="6248400"/>
            <a:ext cx="1905000" cy="457200"/>
          </a:xfrm>
        </p:spPr>
        <p:txBody>
          <a:bodyPr wrap="square" lIns="91440" tIns="45720" rIns="91440" bIns="45720" anchor="b"/>
          <a:lstStyle>
            <a:lvl1pPr>
              <a:defRPr kumimoji="0" sz="1400">
                <a:solidFill>
                  <a:schemeClr val="bg2"/>
                </a:solidFill>
                <a:latin typeface="+mn-lt"/>
                <a:ea typeface="宋体" panose="02010600030101010101" pitchFamily="2" charset="-122"/>
              </a:defRPr>
            </a:lvl1pPr>
          </a:lstStyle>
          <a:p>
            <a:pPr>
              <a:defRPr/>
            </a:pPr>
            <a:endParaRPr lang="en-US" altLang="zh-CN"/>
          </a:p>
        </p:txBody>
      </p:sp>
      <p:sp>
        <p:nvSpPr>
          <p:cNvPr id="15" name="Rectangle 1039"/>
          <p:cNvSpPr>
            <a:spLocks noGrp="1" noChangeArrowheads="1"/>
          </p:cNvSpPr>
          <p:nvPr>
            <p:ph type="ftr" sz="quarter" idx="11"/>
          </p:nvPr>
        </p:nvSpPr>
        <p:spPr>
          <a:xfrm>
            <a:off x="3429000" y="6248400"/>
            <a:ext cx="2895600" cy="457200"/>
          </a:xfrm>
        </p:spPr>
        <p:txBody>
          <a:bodyPr/>
          <a:lstStyle>
            <a:lvl1pPr algn="ctr">
              <a:defRPr sz="1400">
                <a:solidFill>
                  <a:schemeClr val="bg2"/>
                </a:solidFill>
                <a:ea typeface="宋体" panose="02010600030101010101" pitchFamily="2" charset="-122"/>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
        <p:nvSpPr>
          <p:cNvPr id="16" name="Rectangle 1040"/>
          <p:cNvSpPr>
            <a:spLocks noGrp="1" noChangeArrowheads="1"/>
          </p:cNvSpPr>
          <p:nvPr>
            <p:ph type="sldNum" sz="quarter" idx="12"/>
          </p:nvPr>
        </p:nvSpPr>
        <p:spPr>
          <a:xfrm>
            <a:off x="6858000" y="6248400"/>
            <a:ext cx="1905000" cy="457200"/>
          </a:xfrm>
        </p:spPr>
        <p:txBody>
          <a:bodyPr wrap="square" lIns="91440" tIns="45720" rIns="91440" bIns="45720" anchor="b"/>
          <a:lstStyle>
            <a:lvl1pPr algn="r">
              <a:defRPr sz="1400">
                <a:solidFill>
                  <a:schemeClr val="bg2"/>
                </a:solidFill>
                <a:ea typeface="宋体" panose="02010600030101010101" pitchFamily="2" charset="-122"/>
              </a:defRPr>
            </a:lvl1pPr>
          </a:lstStyle>
          <a:p>
            <a:fld id="{ABD99214-738C-490C-8C48-32D5F2673FE6}" type="slidenum">
              <a:rPr altLang="zh-CN"/>
              <a:pPr/>
              <a:t>‹#›</a:t>
            </a:fld>
            <a:endParaRPr lang="zh-CN" altLang="zh-CN"/>
          </a:p>
        </p:txBody>
      </p:sp>
    </p:spTree>
    <p:extLst>
      <p:ext uri="{BB962C8B-B14F-4D97-AF65-F5344CB8AC3E}">
        <p14:creationId xmlns:p14="http://schemas.microsoft.com/office/powerpoint/2010/main" val="245993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5A629B5D-AC5E-4AF7-B6B8-1A3E4FFA80C5}" type="slidenum">
              <a:rPr altLang="zh-CN"/>
              <a:pPr/>
              <a:t>‹#›</a:t>
            </a:fld>
            <a:endParaRPr lang="zh-CN"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83460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6096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152400"/>
            <a:ext cx="5676900" cy="6096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6B855D9F-3EFA-487C-AE7E-15210D63E394}" type="slidenum">
              <a:rPr altLang="zh-CN"/>
              <a:pPr/>
              <a:t>‹#›</a:t>
            </a:fld>
            <a:endParaRPr lang="zh-CN"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2039993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表格占位符 2"/>
          <p:cNvSpPr>
            <a:spLocks noGrp="1"/>
          </p:cNvSpPr>
          <p:nvPr>
            <p:ph type="tbl" idx="1"/>
          </p:nvPr>
        </p:nvSpPr>
        <p:spPr>
          <a:xfrm>
            <a:off x="685800" y="1371600"/>
            <a:ext cx="7772400" cy="4876800"/>
          </a:xfrm>
        </p:spPr>
        <p:txBody>
          <a:bodyPr/>
          <a:lstStyle/>
          <a:p>
            <a:pPr lvl="0"/>
            <a:endParaRPr lang="zh-CN" altLang="en-US" noProof="0"/>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9E21A13D-6DF6-4F96-989A-88CBD9466343}" type="slidenum">
              <a:rPr altLang="zh-CN"/>
              <a:pPr/>
              <a:t>‹#›</a:t>
            </a:fld>
            <a:endParaRPr lang="zh-CN"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973179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371600"/>
            <a:ext cx="3810000" cy="2362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886200"/>
            <a:ext cx="3810000" cy="2362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28"/>
          <p:cNvSpPr>
            <a:spLocks noGrp="1" noChangeArrowheads="1"/>
          </p:cNvSpPr>
          <p:nvPr>
            <p:ph type="dt" sz="half" idx="10"/>
          </p:nvPr>
        </p:nvSpPr>
        <p:spPr/>
        <p:txBody>
          <a:bodyPr/>
          <a:lstStyle>
            <a:lvl1pPr>
              <a:defRPr/>
            </a:lvl1pPr>
          </a:lstStyle>
          <a:p>
            <a:pPr>
              <a:defRPr/>
            </a:pPr>
            <a:endParaRPr lang="en-US" altLang="zh-CN"/>
          </a:p>
        </p:txBody>
      </p:sp>
      <p:sp>
        <p:nvSpPr>
          <p:cNvPr id="7" name="Rectangle 29"/>
          <p:cNvSpPr>
            <a:spLocks noGrp="1" noChangeArrowheads="1"/>
          </p:cNvSpPr>
          <p:nvPr>
            <p:ph type="sldNum" sz="quarter" idx="11"/>
          </p:nvPr>
        </p:nvSpPr>
        <p:spPr/>
        <p:txBody>
          <a:bodyPr/>
          <a:lstStyle>
            <a:lvl1pPr>
              <a:defRPr/>
            </a:lvl1pPr>
          </a:lstStyle>
          <a:p>
            <a:fld id="{2860F119-C503-4838-BA44-6141A27E1C11}" type="slidenum">
              <a:rPr altLang="zh-CN"/>
              <a:pPr/>
              <a:t>‹#›</a:t>
            </a:fld>
            <a:endParaRPr lang="zh-CN" altLang="zh-CN"/>
          </a:p>
        </p:txBody>
      </p:sp>
      <p:sp>
        <p:nvSpPr>
          <p:cNvPr id="8" name="Rectangle 30"/>
          <p:cNvSpPr>
            <a:spLocks noGrp="1" noChangeArrowheads="1"/>
          </p:cNvSpPr>
          <p:nvPr>
            <p:ph type="ftr" sz="quarter" idx="12"/>
          </p:nvPr>
        </p:nvSpPr>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3012621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a:xfrm>
            <a:off x="685800" y="6477000"/>
            <a:ext cx="2743200" cy="304800"/>
          </a:xfrm>
        </p:spPr>
        <p:txBody>
          <a:bodyPr/>
          <a:lstStyle>
            <a:lvl1pPr>
              <a:defRPr>
                <a:latin typeface="Helvetica" charset="0"/>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atin typeface="Helvetica" panose="020B0604020202020204" pitchFamily="34" charset="0"/>
              </a:defRPr>
            </a:lvl1pPr>
          </a:lstStyle>
          <a:p>
            <a:fld id="{9245D84C-CF82-404C-A697-EDFAF7BB2F25}" type="slidenum">
              <a:rPr altLang="zh-CN"/>
              <a:pPr/>
              <a:t>‹#›</a:t>
            </a:fld>
            <a:endParaRPr lang="zh-CN" altLang="zh-CN"/>
          </a:p>
        </p:txBody>
      </p:sp>
      <p:sp>
        <p:nvSpPr>
          <p:cNvPr id="7" name="页脚占位符 6"/>
          <p:cNvSpPr>
            <a:spLocks noGrp="1"/>
          </p:cNvSpPr>
          <p:nvPr>
            <p:ph type="ftr" sz="quarter" idx="12"/>
          </p:nvPr>
        </p:nvSpPr>
        <p:spPr/>
        <p:txBody>
          <a:bodyPr/>
          <a:lstStyle>
            <a:lvl1pPr>
              <a:defRPr>
                <a:latin typeface="Helvetica" charset="0"/>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113456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9"/>
          <p:cNvSpPr>
            <a:spLocks noGrp="1" noChangeArrowheads="1"/>
          </p:cNvSpPr>
          <p:nvPr>
            <p:ph type="sldNum" sz="quarter" idx="11"/>
          </p:nvPr>
        </p:nvSpPr>
        <p:spPr>
          <a:ln/>
        </p:spPr>
        <p:txBody>
          <a:bodyPr/>
          <a:lstStyle>
            <a:lvl1pPr>
              <a:defRPr/>
            </a:lvl1pPr>
          </a:lstStyle>
          <a:p>
            <a:fld id="{980D0691-EC78-4711-BBB9-A1C688851826}" type="slidenum">
              <a:rPr altLang="zh-CN"/>
              <a:pPr/>
              <a:t>‹#›</a:t>
            </a:fld>
            <a:endParaRPr lang="zh-CN"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226357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6E9C2A2F-6C61-4627-9866-4B1C5C4AA064}" type="slidenum">
              <a:rPr altLang="zh-CN"/>
              <a:pPr/>
              <a:t>‹#›</a:t>
            </a:fld>
            <a:endParaRPr lang="zh-CN" altLang="zh-CN"/>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75389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13E3499A-4F40-47F7-B727-852BD4E176ED}" type="slidenum">
              <a:rPr altLang="zh-CN"/>
              <a:pPr/>
              <a:t>‹#›</a:t>
            </a:fld>
            <a:endParaRPr lang="zh-CN" altLang="zh-CN"/>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288212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9"/>
          <p:cNvSpPr>
            <a:spLocks noGrp="1" noChangeArrowheads="1"/>
          </p:cNvSpPr>
          <p:nvPr>
            <p:ph type="sldNum" sz="quarter" idx="11"/>
          </p:nvPr>
        </p:nvSpPr>
        <p:spPr>
          <a:ln/>
        </p:spPr>
        <p:txBody>
          <a:bodyPr/>
          <a:lstStyle>
            <a:lvl1pPr>
              <a:defRPr/>
            </a:lvl1pPr>
          </a:lstStyle>
          <a:p>
            <a:fld id="{CCC37A7B-6142-4566-B414-19BA8CF9124A}" type="slidenum">
              <a:rPr altLang="zh-CN"/>
              <a:pPr/>
              <a:t>‹#›</a:t>
            </a:fld>
            <a:endParaRPr lang="zh-CN" altLang="zh-CN"/>
          </a:p>
        </p:txBody>
      </p:sp>
      <p:sp>
        <p:nvSpPr>
          <p:cNvPr id="9"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321240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9"/>
          <p:cNvSpPr>
            <a:spLocks noGrp="1" noChangeArrowheads="1"/>
          </p:cNvSpPr>
          <p:nvPr>
            <p:ph type="sldNum" sz="quarter" idx="11"/>
          </p:nvPr>
        </p:nvSpPr>
        <p:spPr>
          <a:ln/>
        </p:spPr>
        <p:txBody>
          <a:bodyPr/>
          <a:lstStyle>
            <a:lvl1pPr>
              <a:defRPr/>
            </a:lvl1pPr>
          </a:lstStyle>
          <a:p>
            <a:fld id="{91573082-DA81-4054-A618-84C8C704B3DE}" type="slidenum">
              <a:rPr altLang="zh-CN"/>
              <a:pPr/>
              <a:t>‹#›</a:t>
            </a:fld>
            <a:endParaRPr lang="zh-CN" altLang="zh-CN"/>
          </a:p>
        </p:txBody>
      </p:sp>
      <p:sp>
        <p:nvSpPr>
          <p:cNvPr id="5"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389394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9"/>
          <p:cNvSpPr>
            <a:spLocks noGrp="1" noChangeArrowheads="1"/>
          </p:cNvSpPr>
          <p:nvPr>
            <p:ph type="sldNum" sz="quarter" idx="11"/>
          </p:nvPr>
        </p:nvSpPr>
        <p:spPr>
          <a:ln/>
        </p:spPr>
        <p:txBody>
          <a:bodyPr/>
          <a:lstStyle>
            <a:lvl1pPr>
              <a:defRPr/>
            </a:lvl1pPr>
          </a:lstStyle>
          <a:p>
            <a:fld id="{12CA2E6A-C34A-4A9A-8BF0-B9D592138763}" type="slidenum">
              <a:rPr altLang="zh-CN"/>
              <a:pPr/>
              <a:t>‹#›</a:t>
            </a:fld>
            <a:endParaRPr lang="zh-CN" altLang="zh-CN"/>
          </a:p>
        </p:txBody>
      </p:sp>
      <p:sp>
        <p:nvSpPr>
          <p:cNvPr id="4"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167515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65EF0819-52C2-4F47-A8ED-7B123A0F4661}" type="slidenum">
              <a:rPr altLang="zh-CN"/>
              <a:pPr/>
              <a:t>‹#›</a:t>
            </a:fld>
            <a:endParaRPr lang="zh-CN" altLang="zh-CN"/>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161734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C5C65521-8192-435B-89E7-9C1A8634B67E}" type="slidenum">
              <a:rPr altLang="zh-CN"/>
              <a:pPr/>
              <a:t>‹#›</a:t>
            </a:fld>
            <a:endParaRPr lang="zh-CN" altLang="zh-CN"/>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179389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sp>
        <p:nvSpPr>
          <p:cNvPr id="1026" name="Rectangle 14"/>
          <p:cNvSpPr>
            <a:spLocks noGrp="1" noChangeArrowheads="1"/>
          </p:cNvSpPr>
          <p:nvPr>
            <p:ph type="body" idx="4294967295"/>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5296" name="Rectangle 16"/>
          <p:cNvSpPr>
            <a:spLocks noGrp="1" noChangeArrowheads="1"/>
          </p:cNvSpPr>
          <p:nvPr>
            <p:ph type="title"/>
          </p:nvPr>
        </p:nvSpPr>
        <p:spPr bwMode="auto">
          <a:xfrm>
            <a:off x="685800" y="152400"/>
            <a:ext cx="7772400" cy="838200"/>
          </a:xfrm>
          <a:prstGeom prst="rect">
            <a:avLst/>
          </a:prstGeom>
          <a:noFill/>
          <a:ln w="9525">
            <a:noFill/>
            <a:miter lim="800000"/>
          </a:ln>
          <a:effectLst/>
        </p:spPr>
        <p:txBody>
          <a:bodyPr vert="horz" wrap="square" lIns="92075" tIns="46038" rIns="92075" bIns="46038" numCol="1" anchor="b" anchorCtr="0" compatLnSpc="1"/>
          <a:lstStyle/>
          <a:p>
            <a:pPr lvl="0"/>
            <a:r>
              <a:rPr lang="zh-CN" altLang="en-US" noProof="1"/>
              <a:t>单击此处编辑母版标题样式</a:t>
            </a:r>
          </a:p>
        </p:txBody>
      </p:sp>
      <p:grpSp>
        <p:nvGrpSpPr>
          <p:cNvPr id="1028" name="Group 24"/>
          <p:cNvGrpSpPr>
            <a:grpSpLocks/>
          </p:cNvGrpSpPr>
          <p:nvPr/>
        </p:nvGrpSpPr>
        <p:grpSpPr bwMode="auto">
          <a:xfrm>
            <a:off x="381000" y="914400"/>
            <a:ext cx="8305800" cy="381000"/>
            <a:chOff x="240" y="768"/>
            <a:chExt cx="5232" cy="240"/>
          </a:xfrm>
        </p:grpSpPr>
        <p:sp>
          <p:nvSpPr>
            <p:cNvPr id="225305" name="Rectangle 2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a:defRPr/>
              </a:pPr>
              <a:endParaRPr kumimoji="1" lang="zh-CN" altLang="zh-CN" sz="2400">
                <a:solidFill>
                  <a:schemeClr val="tx1"/>
                </a:solidFill>
                <a:latin typeface="Times New Roman" panose="02020603050405020304" pitchFamily="18" charset="0"/>
                <a:ea typeface="宋体" panose="02010600030101010101" pitchFamily="2" charset="-122"/>
              </a:endParaRPr>
            </a:p>
          </p:txBody>
        </p:sp>
        <p:sp>
          <p:nvSpPr>
            <p:cNvPr id="225306" name="Rectangle 2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a:defRPr/>
              </a:pPr>
              <a:endParaRPr kumimoji="1" lang="zh-CN" altLang="zh-CN" sz="2400">
                <a:solidFill>
                  <a:schemeClr val="tx1"/>
                </a:solidFill>
                <a:latin typeface="Times New Roman" panose="02020603050405020304" pitchFamily="18" charset="0"/>
                <a:ea typeface="宋体" panose="02010600030101010101" pitchFamily="2" charset="-122"/>
              </a:endParaRPr>
            </a:p>
          </p:txBody>
        </p:sp>
      </p:grpSp>
      <p:sp>
        <p:nvSpPr>
          <p:cNvPr id="225308" name="Rectangle 28"/>
          <p:cNvSpPr>
            <a:spLocks noGrp="1" noChangeArrowheads="1"/>
          </p:cNvSpPr>
          <p:nvPr>
            <p:ph type="dt" sz="half" idx="2"/>
          </p:nvPr>
        </p:nvSpPr>
        <p:spPr bwMode="auto">
          <a:xfrm>
            <a:off x="685800" y="6400800"/>
            <a:ext cx="2743200" cy="304800"/>
          </a:xfrm>
          <a:prstGeom prst="rect">
            <a:avLst/>
          </a:prstGeom>
          <a:noFill/>
          <a:ln w="9525">
            <a:noFill/>
            <a:miter lim="800000"/>
          </a:ln>
          <a:effectLst/>
        </p:spPr>
        <p:txBody>
          <a:bodyPr vert="horz" wrap="none" lIns="92075" tIns="46038" rIns="92075" bIns="46038" numCol="1" anchor="ctr" anchorCtr="0" compatLnSpc="1"/>
          <a:lstStyle>
            <a:lvl1pPr algn="l" eaLnBrk="1" hangingPunct="1">
              <a:spcBef>
                <a:spcPct val="0"/>
              </a:spcBef>
              <a:buSzTx/>
              <a:buFontTx/>
              <a:buNone/>
              <a:defRPr kumimoji="1" sz="1600">
                <a:solidFill>
                  <a:schemeClr val="accent2"/>
                </a:solidFill>
                <a:latin typeface="+mn-ea"/>
                <a:ea typeface="+mn-ea"/>
              </a:defRPr>
            </a:lvl1pPr>
          </a:lstStyle>
          <a:p>
            <a:pPr>
              <a:defRPr/>
            </a:pPr>
            <a:endParaRPr lang="en-US" altLang="zh-CN"/>
          </a:p>
        </p:txBody>
      </p:sp>
      <p:sp>
        <p:nvSpPr>
          <p:cNvPr id="225309" name="Rectangle 29"/>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eaLnBrk="1" hangingPunct="1">
              <a:buSzPct val="60000"/>
              <a:buFont typeface="Arial" panose="020B0604020202020204" pitchFamily="34" charset="0"/>
              <a:buNone/>
              <a:defRPr sz="2400" b="1" noProof="1">
                <a:solidFill>
                  <a:schemeClr val="accent2"/>
                </a:solidFill>
                <a:latin typeface="Times New Roman" panose="02020603050405020304" pitchFamily="18" charset="0"/>
                <a:ea typeface="华文新魏" panose="02010800040101010101" pitchFamily="2" charset="-122"/>
              </a:defRPr>
            </a:lvl1pPr>
          </a:lstStyle>
          <a:p>
            <a:fld id="{5B173AEA-3FEA-4E71-843A-90D9E6FB506B}" type="slidenum">
              <a:rPr altLang="zh-CN"/>
              <a:pPr/>
              <a:t>‹#›</a:t>
            </a:fld>
            <a:endParaRPr lang="zh-CN" altLang="zh-CN"/>
          </a:p>
        </p:txBody>
      </p:sp>
      <p:sp>
        <p:nvSpPr>
          <p:cNvPr id="225310" name="Rectangle 30"/>
          <p:cNvSpPr>
            <a:spLocks noGrp="1" noChangeArrowheads="1"/>
          </p:cNvSpPr>
          <p:nvPr>
            <p:ph type="ftr" sz="quarter" idx="3"/>
          </p:nvPr>
        </p:nvSpPr>
        <p:spPr bwMode="auto">
          <a:xfrm>
            <a:off x="3505200" y="6477000"/>
            <a:ext cx="3733800" cy="3048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SzTx/>
              <a:buFontTx/>
              <a:buNone/>
              <a:defRPr kumimoji="0" sz="1800">
                <a:solidFill>
                  <a:schemeClr val="accent2"/>
                </a:solidFill>
                <a:ea typeface="+mn-ea"/>
              </a:defRPr>
            </a:lvl1p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 bg1="dk2" tx1="lt1" bg2="dk1" tx2="lt2" accent1="accent1" accent2="accent2" accent3="accent3" accent4="accent4" accent5="accent5" accent6="accent6" hlink="hlink" folHlink="folHlink"/>
  <p:sldLayoutIdLst>
    <p:sldLayoutId id="2147483762"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3" r:id="rId13"/>
    <p:sldLayoutId id="2147483764" r:id="rId14"/>
  </p:sldLayoutIdLst>
  <p:hf hdr="0" dt="0"/>
  <p:txStyles>
    <p:titleStyle>
      <a:lvl1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9pPr>
    </p:titleStyle>
    <p:body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jdbc/SimpleJDBC.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WordArt 2"/>
          <p:cNvSpPr>
            <a:spLocks noChangeArrowheads="1" noChangeShapeType="1" noTextEdit="1"/>
          </p:cNvSpPr>
          <p:nvPr/>
        </p:nvSpPr>
        <p:spPr bwMode="auto">
          <a:xfrm>
            <a:off x="304800" y="1219200"/>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333300"/>
              </a:contourClr>
            </a:sp3d>
          </a:bodyPr>
          <a:lstStyle/>
          <a:p>
            <a:pPr algn="ctr"/>
            <a:r>
              <a:rPr lang="en-US" altLang="zh-CN" sz="3200" b="1" kern="10">
                <a:ln w="9525">
                  <a:round/>
                  <a:headEnd/>
                  <a:tailEnd/>
                </a:ln>
                <a:solidFill>
                  <a:srgbClr val="333300"/>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rgbClr val="333300"/>
              </a:solidFill>
              <a:latin typeface="黑体" panose="02010609060101010101" pitchFamily="49" charset="-122"/>
              <a:ea typeface="黑体" panose="02010609060101010101" pitchFamily="49" charset="-122"/>
            </a:endParaRPr>
          </a:p>
        </p:txBody>
      </p:sp>
      <p:sp>
        <p:nvSpPr>
          <p:cNvPr id="302083" name="WordArt 3"/>
          <p:cNvSpPr>
            <a:spLocks noChangeArrowheads="1" noChangeShapeType="1" noTextEdit="1"/>
          </p:cNvSpPr>
          <p:nvPr/>
        </p:nvSpPr>
        <p:spPr bwMode="auto">
          <a:xfrm>
            <a:off x="684213" y="3068638"/>
            <a:ext cx="7559675" cy="295275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spcBef>
                <a:spcPct val="50000"/>
              </a:spcBef>
              <a:buSzPct val="60000"/>
              <a:defRPr/>
            </a:pPr>
            <a:r>
              <a:rPr kumimoji="1" lang="zh-CN" altLang="en-US" sz="3200" b="1"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第五章 高级</a:t>
            </a:r>
            <a:r>
              <a:rPr kumimoji="1" lang="en-US" altLang="zh-CN" sz="3200" b="1"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SQL</a:t>
            </a:r>
          </a:p>
          <a:p>
            <a:pPr algn="ctr">
              <a:spcBef>
                <a:spcPct val="50000"/>
              </a:spcBef>
              <a:buSzPct val="60000"/>
              <a:defRPr/>
            </a:pPr>
            <a:r>
              <a:rPr kumimoji="1" lang="en-US" altLang="zh-CN" sz="3200" b="1"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Chapter 5 Advanced SQL</a:t>
            </a:r>
            <a:endParaRPr kumimoji="1" lang="zh-CN" altLang="en-US" sz="3200" b="1"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effectLst/>
                <a:latin typeface="+mj-ea"/>
              </a:rPr>
              <a:t>JDBC</a:t>
            </a:r>
            <a:r>
              <a:rPr kumimoji="1" lang="zh-CN" altLang="en-US" dirty="0">
                <a:effectLst/>
                <a:latin typeface="+mj-ea"/>
              </a:rPr>
              <a:t>：程序示例</a:t>
            </a:r>
          </a:p>
        </p:txBody>
      </p:sp>
      <p:sp>
        <p:nvSpPr>
          <p:cNvPr id="14339"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4E60D9AE-F327-4996-9189-AD4A4EBE21E5}" type="slidenum">
              <a:rPr altLang="zh-CN" sz="2400">
                <a:solidFill>
                  <a:schemeClr val="accent2"/>
                </a:solidFill>
                <a:latin typeface="Times New Roman" panose="02020603050405020304" pitchFamily="18" charset="0"/>
                <a:ea typeface="华文新魏" panose="02010800040101010101" pitchFamily="2" charset="-122"/>
              </a:rPr>
              <a:pPr>
                <a:buSzTx/>
              </a:pPr>
              <a:t>10</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14340" name="Rectangle 3"/>
          <p:cNvSpPr>
            <a:spLocks noGrp="1" noChangeArrowheads="1"/>
          </p:cNvSpPr>
          <p:nvPr>
            <p:ph idx="1"/>
          </p:nvPr>
        </p:nvSpPr>
        <p:spPr/>
        <p:txBody>
          <a:bodyPr/>
          <a:lstStyle/>
          <a:p>
            <a:pPr>
              <a:lnSpc>
                <a:spcPct val="80000"/>
              </a:lnSpc>
              <a:buFont typeface="Wingdings" panose="05000000000000000000" pitchFamily="2" charset="2"/>
              <a:buNone/>
            </a:pPr>
            <a:r>
              <a:rPr lang="en-US" altLang="zh-CN" sz="1500" dirty="0"/>
              <a:t>try </a:t>
            </a:r>
          </a:p>
          <a:p>
            <a:pPr>
              <a:lnSpc>
                <a:spcPct val="80000"/>
              </a:lnSpc>
              <a:buFont typeface="Wingdings" panose="05000000000000000000" pitchFamily="2" charset="2"/>
              <a:buNone/>
            </a:pPr>
            <a:r>
              <a:rPr lang="en-US" altLang="zh-CN" sz="1500" dirty="0"/>
              <a:t>	{</a:t>
            </a:r>
            <a:r>
              <a:rPr lang="en-US" altLang="zh-CN" sz="1500" dirty="0" err="1"/>
              <a:t>Class.forName</a:t>
            </a:r>
            <a:r>
              <a:rPr lang="en-US" altLang="zh-CN" sz="1500" dirty="0"/>
              <a:t>(</a:t>
            </a:r>
            <a:r>
              <a:rPr lang="en-US" altLang="zh-CN" sz="1500" dirty="0">
                <a:latin typeface="Times New Roman" panose="02020603050405020304" pitchFamily="18" charset="0"/>
              </a:rPr>
              <a:t>“</a:t>
            </a:r>
            <a:r>
              <a:rPr lang="en-US" altLang="zh-CN" sz="1500" dirty="0" err="1"/>
              <a:t>oracle.jdbc.driver.oracledriver</a:t>
            </a:r>
            <a:r>
              <a:rPr lang="en-US" altLang="zh-CN" sz="1500" dirty="0">
                <a:latin typeface="Times New Roman" panose="02020603050405020304" pitchFamily="18" charset="0"/>
              </a:rPr>
              <a:t>”</a:t>
            </a:r>
            <a:r>
              <a:rPr lang="en-US" altLang="zh-CN" sz="1500" dirty="0"/>
              <a:t>);//</a:t>
            </a:r>
            <a:r>
              <a:rPr lang="zh-CN" altLang="en-US" sz="1500" dirty="0"/>
              <a:t>定义驱动程序</a:t>
            </a:r>
          </a:p>
          <a:p>
            <a:pPr>
              <a:lnSpc>
                <a:spcPct val="80000"/>
              </a:lnSpc>
              <a:buFont typeface="Wingdings" panose="05000000000000000000" pitchFamily="2" charset="2"/>
              <a:buNone/>
            </a:pPr>
            <a:r>
              <a:rPr lang="zh-CN" altLang="en-US" sz="1500" dirty="0"/>
              <a:t>	 </a:t>
            </a:r>
            <a:r>
              <a:rPr lang="en-US" altLang="zh-CN" sz="1500" dirty="0"/>
              <a:t>Connection conn= </a:t>
            </a:r>
            <a:r>
              <a:rPr lang="en-US" altLang="zh-CN" sz="1500" dirty="0" err="1"/>
              <a:t>DriverManager.getConnection</a:t>
            </a:r>
            <a:endParaRPr lang="en-US" altLang="zh-CN" sz="1500" dirty="0"/>
          </a:p>
          <a:p>
            <a:pPr>
              <a:lnSpc>
                <a:spcPct val="80000"/>
              </a:lnSpc>
              <a:buFont typeface="Wingdings" panose="05000000000000000000" pitchFamily="2" charset="2"/>
              <a:buNone/>
            </a:pPr>
            <a:r>
              <a:rPr lang="en-US" altLang="zh-CN" sz="1500" dirty="0"/>
              <a:t>		("</a:t>
            </a:r>
            <a:r>
              <a:rPr lang="en-US" altLang="zh-CN" sz="1500" dirty="0" err="1"/>
              <a:t>jdbc:oracle:thin</a:t>
            </a:r>
            <a:r>
              <a:rPr lang="en-US" altLang="zh-CN" sz="1500" dirty="0"/>
              <a:t>:@202.194.7.x:1000:student", "u1","pw1");</a:t>
            </a:r>
          </a:p>
          <a:p>
            <a:pPr>
              <a:lnSpc>
                <a:spcPct val="80000"/>
              </a:lnSpc>
              <a:buFont typeface="Wingdings" panose="05000000000000000000" pitchFamily="2" charset="2"/>
              <a:buNone/>
            </a:pPr>
            <a:r>
              <a:rPr lang="en-US" altLang="zh-CN" sz="1500" dirty="0"/>
              <a:t>	Statement </a:t>
            </a:r>
            <a:r>
              <a:rPr lang="en-US" altLang="zh-CN" sz="1500" dirty="0" err="1"/>
              <a:t>stmt</a:t>
            </a:r>
            <a:r>
              <a:rPr lang="en-US" altLang="zh-CN" sz="1500" dirty="0"/>
              <a:t>=</a:t>
            </a:r>
            <a:r>
              <a:rPr lang="en-US" altLang="zh-CN" sz="1500" dirty="0" err="1"/>
              <a:t>conn.createStatement</a:t>
            </a:r>
            <a:r>
              <a:rPr lang="en-US" altLang="zh-CN" sz="1500" dirty="0"/>
              <a:t>();//</a:t>
            </a:r>
            <a:r>
              <a:rPr lang="zh-CN" altLang="en-US" sz="1500" dirty="0"/>
              <a:t>定义</a:t>
            </a:r>
            <a:r>
              <a:rPr lang="en-US" altLang="zh-CN" sz="1500" dirty="0"/>
              <a:t>statement</a:t>
            </a:r>
          </a:p>
          <a:p>
            <a:pPr>
              <a:lnSpc>
                <a:spcPct val="80000"/>
              </a:lnSpc>
              <a:buFont typeface="Wingdings" panose="05000000000000000000" pitchFamily="2" charset="2"/>
              <a:buNone/>
            </a:pPr>
            <a:r>
              <a:rPr lang="en-US" altLang="zh-CN" sz="1500" dirty="0"/>
              <a:t>	</a:t>
            </a:r>
            <a:r>
              <a:rPr lang="en-US" altLang="zh-CN" sz="1500" dirty="0">
                <a:solidFill>
                  <a:srgbClr val="C00000"/>
                </a:solidFill>
              </a:rPr>
              <a:t>try{//</a:t>
            </a:r>
            <a:r>
              <a:rPr lang="zh-CN" altLang="en-US" sz="1500" dirty="0">
                <a:solidFill>
                  <a:srgbClr val="C00000"/>
                </a:solidFill>
              </a:rPr>
              <a:t>插入</a:t>
            </a:r>
            <a:r>
              <a:rPr lang="en-US" altLang="zh-CN" sz="1500" dirty="0">
                <a:solidFill>
                  <a:srgbClr val="C00000"/>
                </a:solidFill>
              </a:rPr>
              <a:t>s(s1,</a:t>
            </a:r>
            <a:r>
              <a:rPr lang="zh-CN" altLang="en-US" sz="1500" dirty="0">
                <a:solidFill>
                  <a:srgbClr val="C00000"/>
                </a:solidFill>
              </a:rPr>
              <a:t>甲</a:t>
            </a:r>
            <a:r>
              <a:rPr lang="en-US" altLang="zh-CN" sz="1500" dirty="0">
                <a:solidFill>
                  <a:srgbClr val="C00000"/>
                </a:solidFill>
              </a:rPr>
              <a:t>)</a:t>
            </a:r>
          </a:p>
          <a:p>
            <a:pPr lvl="1">
              <a:lnSpc>
                <a:spcPct val="80000"/>
              </a:lnSpc>
              <a:buFontTx/>
              <a:buNone/>
            </a:pPr>
            <a:r>
              <a:rPr lang="en-US" altLang="zh-CN" sz="1500" dirty="0">
                <a:solidFill>
                  <a:srgbClr val="C00000"/>
                </a:solidFill>
              </a:rPr>
              <a:t>   </a:t>
            </a:r>
            <a:r>
              <a:rPr lang="en-US" altLang="zh-CN" sz="1500" dirty="0" err="1">
                <a:solidFill>
                  <a:srgbClr val="C00000"/>
                </a:solidFill>
              </a:rPr>
              <a:t>stmt.executeUpdate</a:t>
            </a:r>
            <a:r>
              <a:rPr lang="en-US" altLang="zh-CN" sz="1500" dirty="0">
                <a:solidFill>
                  <a:srgbClr val="C00000"/>
                </a:solidFill>
              </a:rPr>
              <a:t>("insert into s(</a:t>
            </a:r>
            <a:r>
              <a:rPr lang="en-US" altLang="zh-CN" sz="1500" dirty="0" err="1">
                <a:solidFill>
                  <a:srgbClr val="C00000"/>
                </a:solidFill>
              </a:rPr>
              <a:t>sno,snane</a:t>
            </a:r>
            <a:r>
              <a:rPr lang="en-US" altLang="zh-CN" sz="1500" dirty="0">
                <a:solidFill>
                  <a:srgbClr val="C00000"/>
                </a:solidFill>
              </a:rPr>
              <a:t>) values (</a:t>
            </a:r>
            <a:r>
              <a:rPr lang="en-US" altLang="zh-CN" sz="1500" dirty="0">
                <a:solidFill>
                  <a:srgbClr val="C00000"/>
                </a:solidFill>
                <a:latin typeface="Times New Roman" panose="02020603050405020304" pitchFamily="18" charset="0"/>
              </a:rPr>
              <a:t>‘</a:t>
            </a:r>
            <a:r>
              <a:rPr lang="en-US" altLang="zh-CN" sz="1500" dirty="0">
                <a:solidFill>
                  <a:srgbClr val="C00000"/>
                </a:solidFill>
              </a:rPr>
              <a:t>s1</a:t>
            </a:r>
            <a:r>
              <a:rPr lang="en-US" altLang="zh-CN" sz="1500" dirty="0">
                <a:solidFill>
                  <a:srgbClr val="C00000"/>
                </a:solidFill>
                <a:latin typeface="Times New Roman" panose="02020603050405020304" pitchFamily="18" charset="0"/>
              </a:rPr>
              <a:t>’</a:t>
            </a:r>
            <a:r>
              <a:rPr lang="en-US" altLang="zh-CN" sz="1500" dirty="0">
                <a:solidFill>
                  <a:srgbClr val="C00000"/>
                </a:solidFill>
              </a:rPr>
              <a:t>, </a:t>
            </a:r>
            <a:r>
              <a:rPr lang="en-US" altLang="zh-CN" sz="1500" dirty="0">
                <a:solidFill>
                  <a:srgbClr val="C00000"/>
                </a:solidFill>
                <a:latin typeface="Times New Roman" panose="02020603050405020304" pitchFamily="18" charset="0"/>
              </a:rPr>
              <a:t>‘</a:t>
            </a:r>
            <a:r>
              <a:rPr lang="zh-CN" altLang="en-US" sz="1500" dirty="0">
                <a:solidFill>
                  <a:srgbClr val="C00000"/>
                </a:solidFill>
              </a:rPr>
              <a:t>甲</a:t>
            </a:r>
            <a:r>
              <a:rPr lang="zh-CN" altLang="en-US" sz="1500" dirty="0">
                <a:solidFill>
                  <a:srgbClr val="C00000"/>
                </a:solidFill>
                <a:latin typeface="Times New Roman" panose="02020603050405020304" pitchFamily="18" charset="0"/>
              </a:rPr>
              <a:t>’</a:t>
            </a:r>
            <a:r>
              <a:rPr lang="zh-CN" altLang="en-US" sz="1500" dirty="0">
                <a:solidFill>
                  <a:srgbClr val="C00000"/>
                </a:solidFill>
              </a:rPr>
              <a:t> </a:t>
            </a:r>
            <a:r>
              <a:rPr lang="en-US" altLang="zh-CN" sz="1500" dirty="0">
                <a:solidFill>
                  <a:srgbClr val="C00000"/>
                </a:solidFill>
              </a:rPr>
              <a:t>)");</a:t>
            </a:r>
          </a:p>
          <a:p>
            <a:pPr lvl="1">
              <a:lnSpc>
                <a:spcPct val="80000"/>
              </a:lnSpc>
              <a:buFontTx/>
              <a:buNone/>
            </a:pPr>
            <a:r>
              <a:rPr lang="en-US" altLang="zh-CN" sz="1500" dirty="0">
                <a:solidFill>
                  <a:srgbClr val="C00000"/>
                </a:solidFill>
              </a:rPr>
              <a:t>   } 	catch (</a:t>
            </a:r>
            <a:r>
              <a:rPr lang="en-US" altLang="zh-CN" sz="1500" dirty="0" err="1">
                <a:solidFill>
                  <a:srgbClr val="C00000"/>
                </a:solidFill>
              </a:rPr>
              <a:t>SQLException</a:t>
            </a:r>
            <a:r>
              <a:rPr lang="en-US" altLang="zh-CN" sz="1500" dirty="0">
                <a:solidFill>
                  <a:srgbClr val="C00000"/>
                </a:solidFill>
              </a:rPr>
              <a:t> </a:t>
            </a:r>
            <a:r>
              <a:rPr lang="en-US" altLang="zh-CN" sz="1500" dirty="0" err="1">
                <a:solidFill>
                  <a:srgbClr val="C00000"/>
                </a:solidFill>
              </a:rPr>
              <a:t>sqle</a:t>
            </a:r>
            <a:r>
              <a:rPr lang="en-US" altLang="zh-CN" sz="1500" dirty="0">
                <a:solidFill>
                  <a:srgbClr val="C00000"/>
                </a:solidFill>
              </a:rPr>
              <a:t>)//</a:t>
            </a:r>
            <a:r>
              <a:rPr lang="zh-CN" altLang="en-US" sz="1500" dirty="0">
                <a:solidFill>
                  <a:srgbClr val="C00000"/>
                </a:solidFill>
              </a:rPr>
              <a:t>错误处理</a:t>
            </a:r>
          </a:p>
          <a:p>
            <a:pPr>
              <a:lnSpc>
                <a:spcPct val="80000"/>
              </a:lnSpc>
              <a:buFont typeface="Wingdings" panose="05000000000000000000" pitchFamily="2" charset="2"/>
              <a:buNone/>
            </a:pPr>
            <a:r>
              <a:rPr lang="zh-CN" altLang="en-US" sz="1500" dirty="0">
                <a:solidFill>
                  <a:srgbClr val="C00000"/>
                </a:solidFill>
              </a:rPr>
              <a:t>		</a:t>
            </a:r>
            <a:r>
              <a:rPr lang="en-US" altLang="zh-CN" sz="1500" dirty="0">
                <a:solidFill>
                  <a:srgbClr val="C00000"/>
                </a:solidFill>
              </a:rPr>
              <a:t>{</a:t>
            </a:r>
            <a:r>
              <a:rPr lang="en-US" altLang="zh-CN" sz="1500" dirty="0" err="1">
                <a:solidFill>
                  <a:srgbClr val="C00000"/>
                </a:solidFill>
              </a:rPr>
              <a:t>System.out.println</a:t>
            </a:r>
            <a:r>
              <a:rPr lang="en-US" altLang="zh-CN" sz="1500" dirty="0">
                <a:solidFill>
                  <a:srgbClr val="C00000"/>
                </a:solidFill>
              </a:rPr>
              <a:t>(</a:t>
            </a:r>
            <a:r>
              <a:rPr lang="en-US" altLang="zh-CN" sz="1500" dirty="0">
                <a:solidFill>
                  <a:srgbClr val="C00000"/>
                </a:solidFill>
                <a:latin typeface="Times New Roman" panose="02020603050405020304" pitchFamily="18" charset="0"/>
              </a:rPr>
              <a:t>“</a:t>
            </a:r>
            <a:r>
              <a:rPr lang="en-US" altLang="zh-CN" sz="1500" dirty="0">
                <a:solidFill>
                  <a:srgbClr val="C00000"/>
                </a:solidFill>
              </a:rPr>
              <a:t>could not insert:</a:t>
            </a:r>
            <a:r>
              <a:rPr lang="en-US" altLang="zh-CN" sz="1500" dirty="0">
                <a:solidFill>
                  <a:srgbClr val="C00000"/>
                </a:solidFill>
                <a:latin typeface="Times New Roman" panose="02020603050405020304" pitchFamily="18" charset="0"/>
              </a:rPr>
              <a:t>”</a:t>
            </a:r>
            <a:r>
              <a:rPr lang="en-US" altLang="zh-CN" sz="1500" dirty="0">
                <a:solidFill>
                  <a:srgbClr val="C00000"/>
                </a:solidFill>
              </a:rPr>
              <a:t>+</a:t>
            </a:r>
            <a:r>
              <a:rPr lang="en-US" altLang="zh-CN" sz="1500" dirty="0" err="1">
                <a:solidFill>
                  <a:srgbClr val="C00000"/>
                </a:solidFill>
              </a:rPr>
              <a:t>sqle</a:t>
            </a:r>
            <a:r>
              <a:rPr lang="en-US" altLang="zh-CN" sz="1500" dirty="0">
                <a:solidFill>
                  <a:srgbClr val="C00000"/>
                </a:solidFill>
              </a:rPr>
              <a:t>);}</a:t>
            </a:r>
          </a:p>
          <a:p>
            <a:pPr>
              <a:lnSpc>
                <a:spcPct val="80000"/>
              </a:lnSpc>
              <a:buFont typeface="Wingdings" panose="05000000000000000000" pitchFamily="2" charset="2"/>
              <a:buNone/>
            </a:pPr>
            <a:r>
              <a:rPr lang="en-US" altLang="zh-CN" sz="1500" dirty="0"/>
              <a:t>	</a:t>
            </a:r>
            <a:r>
              <a:rPr lang="en-US" altLang="zh-CN" sz="1500" dirty="0">
                <a:solidFill>
                  <a:srgbClr val="000099"/>
                </a:solidFill>
              </a:rPr>
              <a:t>try {//</a:t>
            </a:r>
            <a:r>
              <a:rPr lang="zh-CN" altLang="en-US" sz="1500" dirty="0">
                <a:solidFill>
                  <a:srgbClr val="000099"/>
                </a:solidFill>
              </a:rPr>
              <a:t>显示所有学生</a:t>
            </a:r>
            <a:r>
              <a:rPr lang="en-US" altLang="zh-CN" sz="1500" dirty="0" err="1">
                <a:solidFill>
                  <a:srgbClr val="000099"/>
                </a:solidFill>
              </a:rPr>
              <a:t>sno,sname</a:t>
            </a:r>
            <a:endParaRPr lang="en-US" altLang="zh-CN" sz="1500" dirty="0">
              <a:solidFill>
                <a:srgbClr val="000099"/>
              </a:solidFill>
            </a:endParaRPr>
          </a:p>
          <a:p>
            <a:pPr>
              <a:lnSpc>
                <a:spcPct val="80000"/>
              </a:lnSpc>
              <a:buFont typeface="Wingdings" panose="05000000000000000000" pitchFamily="2" charset="2"/>
              <a:buNone/>
            </a:pPr>
            <a:r>
              <a:rPr lang="en-US" altLang="zh-CN" sz="1500" dirty="0">
                <a:solidFill>
                  <a:srgbClr val="000099"/>
                </a:solidFill>
              </a:rPr>
              <a:t>	    </a:t>
            </a:r>
            <a:r>
              <a:rPr lang="en-US" altLang="zh-CN" sz="1500" dirty="0" err="1">
                <a:solidFill>
                  <a:srgbClr val="000099"/>
                </a:solidFill>
              </a:rPr>
              <a:t>ResultSet</a:t>
            </a:r>
            <a:r>
              <a:rPr lang="en-US" altLang="zh-CN" sz="1500" dirty="0">
                <a:solidFill>
                  <a:srgbClr val="000099"/>
                </a:solidFill>
              </a:rPr>
              <a:t> </a:t>
            </a:r>
            <a:r>
              <a:rPr lang="en-US" altLang="zh-CN" sz="1500" dirty="0" err="1">
                <a:solidFill>
                  <a:srgbClr val="000099"/>
                </a:solidFill>
              </a:rPr>
              <a:t>rset</a:t>
            </a:r>
            <a:r>
              <a:rPr lang="en-US" altLang="zh-CN" sz="1500" dirty="0">
                <a:solidFill>
                  <a:srgbClr val="000099"/>
                </a:solidFill>
              </a:rPr>
              <a:t>=</a:t>
            </a:r>
            <a:r>
              <a:rPr lang="en-US" altLang="zh-CN" sz="1500" dirty="0" err="1">
                <a:solidFill>
                  <a:srgbClr val="000099"/>
                </a:solidFill>
              </a:rPr>
              <a:t>stmt.executeQuery</a:t>
            </a:r>
            <a:r>
              <a:rPr lang="en-US" altLang="zh-CN" sz="1500" dirty="0">
                <a:solidFill>
                  <a:srgbClr val="000099"/>
                </a:solidFill>
              </a:rPr>
              <a:t>("select </a:t>
            </a:r>
            <a:r>
              <a:rPr lang="en-US" altLang="zh-CN" sz="1500" dirty="0" err="1">
                <a:solidFill>
                  <a:srgbClr val="000099"/>
                </a:solidFill>
              </a:rPr>
              <a:t>sno,sname</a:t>
            </a:r>
            <a:r>
              <a:rPr lang="en-US" altLang="zh-CN" sz="1500" dirty="0">
                <a:solidFill>
                  <a:srgbClr val="000099"/>
                </a:solidFill>
              </a:rPr>
              <a:t> from s");</a:t>
            </a:r>
          </a:p>
          <a:p>
            <a:pPr>
              <a:lnSpc>
                <a:spcPct val="80000"/>
              </a:lnSpc>
              <a:buFont typeface="Wingdings" panose="05000000000000000000" pitchFamily="2" charset="2"/>
              <a:buNone/>
            </a:pPr>
            <a:r>
              <a:rPr lang="en-US" altLang="zh-CN" sz="1500" dirty="0">
                <a:solidFill>
                  <a:srgbClr val="000099"/>
                </a:solidFill>
              </a:rPr>
              <a:t>   	    while (</a:t>
            </a:r>
            <a:r>
              <a:rPr lang="en-US" altLang="zh-CN" sz="1500" dirty="0" err="1">
                <a:solidFill>
                  <a:srgbClr val="000099"/>
                </a:solidFill>
              </a:rPr>
              <a:t>rset.next</a:t>
            </a:r>
            <a:r>
              <a:rPr lang="en-US" altLang="zh-CN" sz="1500" dirty="0">
                <a:solidFill>
                  <a:srgbClr val="000099"/>
                </a:solidFill>
              </a:rPr>
              <a:t>())</a:t>
            </a:r>
          </a:p>
          <a:p>
            <a:pPr>
              <a:lnSpc>
                <a:spcPct val="80000"/>
              </a:lnSpc>
              <a:buFont typeface="Wingdings" panose="05000000000000000000" pitchFamily="2" charset="2"/>
              <a:buNone/>
            </a:pPr>
            <a:r>
              <a:rPr lang="en-US" altLang="zh-CN" sz="1500" dirty="0">
                <a:solidFill>
                  <a:srgbClr val="000099"/>
                </a:solidFill>
              </a:rPr>
              <a:t>		{</a:t>
            </a:r>
            <a:r>
              <a:rPr lang="en-US" altLang="zh-CN" sz="1500" dirty="0" err="1">
                <a:solidFill>
                  <a:srgbClr val="000099"/>
                </a:solidFill>
              </a:rPr>
              <a:t>System.out.println</a:t>
            </a:r>
            <a:r>
              <a:rPr lang="en-US" altLang="zh-CN" sz="1500" dirty="0">
                <a:solidFill>
                  <a:srgbClr val="000099"/>
                </a:solidFill>
              </a:rPr>
              <a:t>(</a:t>
            </a:r>
            <a:r>
              <a:rPr lang="en-US" altLang="zh-CN" sz="1500" dirty="0" err="1">
                <a:solidFill>
                  <a:srgbClr val="000099"/>
                </a:solidFill>
              </a:rPr>
              <a:t>rset.getString</a:t>
            </a:r>
            <a:r>
              <a:rPr lang="en-US" altLang="zh-CN" sz="1500" dirty="0">
                <a:solidFill>
                  <a:srgbClr val="000099"/>
                </a:solidFill>
              </a:rPr>
              <a:t>("</a:t>
            </a:r>
            <a:r>
              <a:rPr lang="en-US" altLang="zh-CN" sz="1500" dirty="0" err="1">
                <a:solidFill>
                  <a:srgbClr val="000099"/>
                </a:solidFill>
              </a:rPr>
              <a:t>sno</a:t>
            </a:r>
            <a:r>
              <a:rPr lang="en-US" altLang="zh-CN" sz="1500" dirty="0">
                <a:solidFill>
                  <a:srgbClr val="000099"/>
                </a:solidFill>
              </a:rPr>
              <a:t>")+":"+</a:t>
            </a:r>
            <a:r>
              <a:rPr lang="en-US" altLang="zh-CN" sz="1500" dirty="0" err="1">
                <a:solidFill>
                  <a:srgbClr val="000099"/>
                </a:solidFill>
              </a:rPr>
              <a:t>reset.getString</a:t>
            </a:r>
            <a:r>
              <a:rPr lang="en-US" altLang="zh-CN" sz="1500" dirty="0">
                <a:solidFill>
                  <a:srgbClr val="000099"/>
                </a:solidFill>
              </a:rPr>
              <a:t>("</a:t>
            </a:r>
            <a:r>
              <a:rPr lang="en-US" altLang="zh-CN" sz="1500" dirty="0" err="1">
                <a:solidFill>
                  <a:srgbClr val="000099"/>
                </a:solidFill>
              </a:rPr>
              <a:t>sname</a:t>
            </a:r>
            <a:r>
              <a:rPr lang="en-US" altLang="zh-CN" sz="1500" dirty="0">
                <a:solidFill>
                  <a:srgbClr val="000099"/>
                </a:solidFill>
              </a:rPr>
              <a:t>"));}</a:t>
            </a:r>
          </a:p>
          <a:p>
            <a:pPr>
              <a:lnSpc>
                <a:spcPct val="80000"/>
              </a:lnSpc>
              <a:buFont typeface="Wingdings" panose="05000000000000000000" pitchFamily="2" charset="2"/>
              <a:buNone/>
            </a:pPr>
            <a:r>
              <a:rPr lang="en-US" altLang="zh-CN" sz="1500" dirty="0">
                <a:solidFill>
                  <a:srgbClr val="000099"/>
                </a:solidFill>
              </a:rPr>
              <a:t>	    </a:t>
            </a:r>
            <a:r>
              <a:rPr lang="en-US" altLang="zh-CN" sz="1500" dirty="0" err="1">
                <a:solidFill>
                  <a:srgbClr val="000099"/>
                </a:solidFill>
              </a:rPr>
              <a:t>rset.close</a:t>
            </a:r>
            <a:r>
              <a:rPr lang="en-US" altLang="zh-CN" sz="1500" dirty="0">
                <a:solidFill>
                  <a:srgbClr val="000099"/>
                </a:solidFill>
              </a:rPr>
              <a:t>(); //</a:t>
            </a:r>
            <a:r>
              <a:rPr lang="zh-CN" altLang="en-US" sz="1500" dirty="0">
                <a:solidFill>
                  <a:srgbClr val="000099"/>
                </a:solidFill>
              </a:rPr>
              <a:t>释放</a:t>
            </a:r>
            <a:r>
              <a:rPr lang="en-US" altLang="zh-CN" sz="1500" dirty="0" err="1">
                <a:solidFill>
                  <a:srgbClr val="000099"/>
                </a:solidFill>
              </a:rPr>
              <a:t>rset</a:t>
            </a:r>
            <a:endParaRPr lang="en-US" altLang="zh-CN" sz="1500" dirty="0">
              <a:solidFill>
                <a:srgbClr val="000099"/>
              </a:solidFill>
            </a:endParaRPr>
          </a:p>
          <a:p>
            <a:pPr>
              <a:lnSpc>
                <a:spcPct val="80000"/>
              </a:lnSpc>
              <a:buFont typeface="Wingdings" panose="05000000000000000000" pitchFamily="2" charset="2"/>
              <a:buNone/>
            </a:pPr>
            <a:r>
              <a:rPr lang="en-US" altLang="zh-CN" sz="1500" dirty="0">
                <a:solidFill>
                  <a:srgbClr val="000099"/>
                </a:solidFill>
              </a:rPr>
              <a:t>	   }catch (</a:t>
            </a:r>
            <a:r>
              <a:rPr lang="en-US" altLang="zh-CN" sz="1500" dirty="0" err="1">
                <a:solidFill>
                  <a:srgbClr val="000099"/>
                </a:solidFill>
              </a:rPr>
              <a:t>SQLException</a:t>
            </a:r>
            <a:r>
              <a:rPr lang="en-US" altLang="zh-CN" sz="1500" dirty="0">
                <a:solidFill>
                  <a:srgbClr val="000099"/>
                </a:solidFill>
              </a:rPr>
              <a:t> </a:t>
            </a:r>
            <a:r>
              <a:rPr lang="en-US" altLang="zh-CN" sz="1500" dirty="0" err="1">
                <a:solidFill>
                  <a:srgbClr val="000099"/>
                </a:solidFill>
              </a:rPr>
              <a:t>sqle</a:t>
            </a:r>
            <a:r>
              <a:rPr lang="en-US" altLang="zh-CN" sz="1500" dirty="0">
                <a:solidFill>
                  <a:srgbClr val="000099"/>
                </a:solidFill>
              </a:rPr>
              <a:t>)//</a:t>
            </a:r>
            <a:r>
              <a:rPr lang="zh-CN" altLang="en-US" sz="1500" dirty="0">
                <a:solidFill>
                  <a:srgbClr val="000099"/>
                </a:solidFill>
              </a:rPr>
              <a:t>错误处理</a:t>
            </a:r>
          </a:p>
          <a:p>
            <a:pPr>
              <a:lnSpc>
                <a:spcPct val="80000"/>
              </a:lnSpc>
              <a:buFont typeface="Wingdings" panose="05000000000000000000" pitchFamily="2" charset="2"/>
              <a:buNone/>
            </a:pPr>
            <a:r>
              <a:rPr lang="zh-CN" altLang="en-US" sz="1500" dirty="0">
                <a:solidFill>
                  <a:srgbClr val="000099"/>
                </a:solidFill>
              </a:rPr>
              <a:t>		</a:t>
            </a:r>
            <a:r>
              <a:rPr lang="en-US" altLang="zh-CN" sz="1500" dirty="0">
                <a:solidFill>
                  <a:srgbClr val="000099"/>
                </a:solidFill>
              </a:rPr>
              <a:t>{</a:t>
            </a:r>
            <a:r>
              <a:rPr lang="en-US" altLang="zh-CN" sz="1500" dirty="0" err="1">
                <a:solidFill>
                  <a:srgbClr val="000099"/>
                </a:solidFill>
              </a:rPr>
              <a:t>System.out.println</a:t>
            </a:r>
            <a:r>
              <a:rPr lang="en-US" altLang="zh-CN" sz="1500" dirty="0">
                <a:solidFill>
                  <a:srgbClr val="000099"/>
                </a:solidFill>
              </a:rPr>
              <a:t>(</a:t>
            </a:r>
            <a:r>
              <a:rPr lang="en-US" altLang="zh-CN" sz="1500" dirty="0">
                <a:solidFill>
                  <a:srgbClr val="000099"/>
                </a:solidFill>
                <a:latin typeface="Times New Roman" panose="02020603050405020304" pitchFamily="18" charset="0"/>
              </a:rPr>
              <a:t>“</a:t>
            </a:r>
            <a:r>
              <a:rPr lang="en-US" altLang="zh-CN" sz="1500" dirty="0">
                <a:solidFill>
                  <a:srgbClr val="000099"/>
                </a:solidFill>
              </a:rPr>
              <a:t>select </a:t>
            </a:r>
            <a:r>
              <a:rPr lang="en-US" altLang="zh-CN" sz="1500" dirty="0" err="1">
                <a:solidFill>
                  <a:srgbClr val="000099"/>
                </a:solidFill>
              </a:rPr>
              <a:t>sno,sname</a:t>
            </a:r>
            <a:r>
              <a:rPr lang="en-US" altLang="zh-CN" sz="1500" dirty="0">
                <a:solidFill>
                  <a:srgbClr val="000099"/>
                </a:solidFill>
              </a:rPr>
              <a:t> err:</a:t>
            </a:r>
            <a:r>
              <a:rPr lang="en-US" altLang="zh-CN" sz="1500" dirty="0">
                <a:solidFill>
                  <a:srgbClr val="000099"/>
                </a:solidFill>
                <a:latin typeface="Times New Roman" panose="02020603050405020304" pitchFamily="18" charset="0"/>
              </a:rPr>
              <a:t>”</a:t>
            </a:r>
            <a:r>
              <a:rPr lang="en-US" altLang="zh-CN" sz="1500" dirty="0">
                <a:solidFill>
                  <a:srgbClr val="000099"/>
                </a:solidFill>
              </a:rPr>
              <a:t> +</a:t>
            </a:r>
            <a:r>
              <a:rPr lang="en-US" altLang="zh-CN" sz="1500" dirty="0" err="1">
                <a:solidFill>
                  <a:srgbClr val="000099"/>
                </a:solidFill>
              </a:rPr>
              <a:t>sqle</a:t>
            </a:r>
            <a:r>
              <a:rPr lang="en-US" altLang="zh-CN" sz="1500" dirty="0">
                <a:solidFill>
                  <a:srgbClr val="000099"/>
                </a:solidFill>
              </a:rPr>
              <a:t>);}</a:t>
            </a:r>
          </a:p>
          <a:p>
            <a:pPr>
              <a:lnSpc>
                <a:spcPct val="80000"/>
              </a:lnSpc>
              <a:buFont typeface="Wingdings" panose="05000000000000000000" pitchFamily="2" charset="2"/>
              <a:buNone/>
            </a:pPr>
            <a:r>
              <a:rPr lang="en-US" altLang="zh-CN" sz="1500" dirty="0"/>
              <a:t>	</a:t>
            </a:r>
            <a:r>
              <a:rPr lang="en-US" altLang="zh-CN" sz="1500" dirty="0" err="1"/>
              <a:t>stmt.close</a:t>
            </a:r>
            <a:r>
              <a:rPr lang="en-US" altLang="zh-CN" sz="1500" dirty="0"/>
              <a:t>();//</a:t>
            </a:r>
            <a:r>
              <a:rPr lang="zh-CN" altLang="en-US" sz="1500" dirty="0"/>
              <a:t>释放</a:t>
            </a:r>
            <a:r>
              <a:rPr lang="en-US" altLang="zh-CN" sz="1500" dirty="0"/>
              <a:t>statement</a:t>
            </a:r>
          </a:p>
          <a:p>
            <a:pPr>
              <a:lnSpc>
                <a:spcPct val="80000"/>
              </a:lnSpc>
              <a:buFont typeface="Wingdings" panose="05000000000000000000" pitchFamily="2" charset="2"/>
              <a:buNone/>
            </a:pPr>
            <a:r>
              <a:rPr lang="en-US" altLang="zh-CN" sz="1500" dirty="0"/>
              <a:t>  	</a:t>
            </a:r>
            <a:r>
              <a:rPr lang="en-US" altLang="zh-CN" sz="1500" dirty="0" err="1"/>
              <a:t>conn.close</a:t>
            </a:r>
            <a:r>
              <a:rPr lang="en-US" altLang="zh-CN" sz="1500" dirty="0"/>
              <a:t>();//</a:t>
            </a:r>
            <a:r>
              <a:rPr lang="zh-CN" altLang="en-US" sz="1500" dirty="0"/>
              <a:t>释放连接</a:t>
            </a:r>
          </a:p>
          <a:p>
            <a:pPr>
              <a:lnSpc>
                <a:spcPct val="80000"/>
              </a:lnSpc>
              <a:buFont typeface="Wingdings" panose="05000000000000000000" pitchFamily="2" charset="2"/>
              <a:buNone/>
            </a:pPr>
            <a:r>
              <a:rPr lang="zh-CN" altLang="en-US" sz="1500" dirty="0"/>
              <a:t>	</a:t>
            </a:r>
            <a:r>
              <a:rPr lang="en-US" altLang="zh-CN" sz="1500" dirty="0"/>
              <a:t>}catch (</a:t>
            </a:r>
            <a:r>
              <a:rPr lang="en-US" altLang="zh-CN" sz="1500" dirty="0" err="1"/>
              <a:t>SQLException</a:t>
            </a:r>
            <a:r>
              <a:rPr lang="en-US" altLang="zh-CN" sz="1500" dirty="0"/>
              <a:t> </a:t>
            </a:r>
            <a:r>
              <a:rPr lang="en-US" altLang="zh-CN" sz="1500" dirty="0" err="1"/>
              <a:t>sqle</a:t>
            </a:r>
            <a:r>
              <a:rPr lang="en-US" altLang="zh-CN" sz="1500" dirty="0"/>
              <a:t>)</a:t>
            </a:r>
          </a:p>
          <a:p>
            <a:pPr>
              <a:lnSpc>
                <a:spcPct val="80000"/>
              </a:lnSpc>
              <a:buFont typeface="Wingdings" panose="05000000000000000000" pitchFamily="2" charset="2"/>
              <a:buNone/>
            </a:pPr>
            <a:r>
              <a:rPr lang="en-US" altLang="zh-CN" sz="1500" dirty="0"/>
              <a:t>		{</a:t>
            </a:r>
            <a:r>
              <a:rPr lang="en-US" altLang="zh-CN" sz="1500" dirty="0" err="1"/>
              <a:t>System.out.println</a:t>
            </a:r>
            <a:r>
              <a:rPr lang="en-US" altLang="zh-CN" sz="1500" dirty="0"/>
              <a:t>(</a:t>
            </a:r>
            <a:r>
              <a:rPr lang="en-US" altLang="zh-CN" sz="1500" dirty="0">
                <a:latin typeface="Times New Roman" panose="02020603050405020304" pitchFamily="18" charset="0"/>
              </a:rPr>
              <a:t>“</a:t>
            </a:r>
            <a:r>
              <a:rPr lang="en-US" altLang="zh-CN" sz="1500" dirty="0" err="1"/>
              <a:t>SQLException</a:t>
            </a:r>
            <a:r>
              <a:rPr lang="en-US" altLang="zh-CN" sz="1500" dirty="0"/>
              <a:t>:</a:t>
            </a:r>
            <a:r>
              <a:rPr lang="en-US" altLang="zh-CN" sz="1500" dirty="0">
                <a:latin typeface="Times New Roman" panose="02020603050405020304" pitchFamily="18" charset="0"/>
              </a:rPr>
              <a:t>”</a:t>
            </a:r>
            <a:r>
              <a:rPr lang="en-US" altLang="zh-CN" sz="1500" dirty="0"/>
              <a:t>+</a:t>
            </a:r>
            <a:r>
              <a:rPr lang="en-US" altLang="zh-CN" sz="1500" dirty="0" err="1"/>
              <a:t>sqle</a:t>
            </a:r>
            <a:r>
              <a:rPr lang="en-US" altLang="zh-CN" sz="1500" dirty="0"/>
              <a:t>);}</a:t>
            </a: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prstTxWarp prst="textNoShape">
              <a:avLst/>
            </a:prstTxWarp>
          </a:bodyPr>
          <a:lstStyle/>
          <a:p>
            <a:r>
              <a:rPr lang="zh-CN" altLang="en-US" dirty="0">
                <a:effectLst/>
              </a:rPr>
              <a:t>预备语句</a:t>
            </a:r>
          </a:p>
        </p:txBody>
      </p:sp>
      <p:sp>
        <p:nvSpPr>
          <p:cNvPr id="15363" name="内容占位符 2"/>
          <p:cNvSpPr>
            <a:spLocks noGrp="1" noChangeArrowheads="1"/>
          </p:cNvSpPr>
          <p:nvPr>
            <p:ph idx="1"/>
          </p:nvPr>
        </p:nvSpPr>
        <p:spPr>
          <a:xfrm>
            <a:off x="685800" y="1371600"/>
            <a:ext cx="7773988" cy="4876800"/>
          </a:xfrm>
        </p:spPr>
        <p:txBody>
          <a:bodyPr/>
          <a:lstStyle/>
          <a:p>
            <a:r>
              <a:rPr lang="en-US" altLang="zh-CN" sz="2800" dirty="0" err="1"/>
              <a:t>PreparedStatement</a:t>
            </a:r>
            <a:r>
              <a:rPr lang="zh-CN" altLang="en-US" sz="2800" dirty="0"/>
              <a:t>接口继承</a:t>
            </a:r>
            <a:r>
              <a:rPr lang="en-US" altLang="zh-CN" sz="2800" dirty="0"/>
              <a:t>Statement</a:t>
            </a:r>
            <a:r>
              <a:rPr lang="zh-CN" altLang="en-US" sz="2800" dirty="0"/>
              <a:t>， </a:t>
            </a:r>
            <a:r>
              <a:rPr lang="en-US" altLang="zh-CN" sz="2800" dirty="0" err="1"/>
              <a:t>PreparedStatement</a:t>
            </a:r>
            <a:r>
              <a:rPr lang="en-US" altLang="zh-CN" sz="2800" dirty="0"/>
              <a:t> </a:t>
            </a:r>
            <a:r>
              <a:rPr lang="zh-CN" altLang="en-US" sz="2800" dirty="0"/>
              <a:t>实例包含已编译的 </a:t>
            </a:r>
            <a:r>
              <a:rPr lang="en-US" altLang="zh-CN" sz="2800" dirty="0"/>
              <a:t>SQL </a:t>
            </a:r>
            <a:r>
              <a:rPr lang="zh-CN" altLang="en-US" sz="2800" dirty="0"/>
              <a:t>语句，所以其执行速度要快于 </a:t>
            </a:r>
            <a:r>
              <a:rPr lang="en-US" altLang="zh-CN" sz="2800" dirty="0"/>
              <a:t>Statement </a:t>
            </a:r>
            <a:r>
              <a:rPr lang="zh-CN" altLang="en-US" sz="2800" dirty="0"/>
              <a:t>对象</a:t>
            </a:r>
            <a:endParaRPr lang="en-US" altLang="zh-CN" sz="2800" dirty="0"/>
          </a:p>
          <a:p>
            <a:pPr lvl="1"/>
            <a:r>
              <a:rPr lang="zh-CN" altLang="en-US" sz="2400" dirty="0"/>
              <a:t>语句在被</a:t>
            </a:r>
            <a:r>
              <a:rPr lang="en-US" altLang="zh-CN" sz="2400" dirty="0"/>
              <a:t>DB</a:t>
            </a:r>
            <a:r>
              <a:rPr lang="zh-CN" altLang="en-US" sz="2400" dirty="0"/>
              <a:t>的编译器编译后的执行代码被缓存下来，那么下次调用时只要是相同的预编译语句就不需要再次编译，只要将参数直接传入编译过的语句执行代码中就会得到执行</a:t>
            </a:r>
            <a:endParaRPr lang="en-US" altLang="zh-CN" sz="2400" dirty="0"/>
          </a:p>
          <a:p>
            <a:r>
              <a:rPr lang="en-US" altLang="zh-CN" sz="2800" dirty="0" err="1"/>
              <a:t>PreparedStatement</a:t>
            </a:r>
            <a:r>
              <a:rPr lang="zh-CN" altLang="en-US" sz="2800" dirty="0"/>
              <a:t>能够提高应用程序的安全性，防止</a:t>
            </a:r>
            <a:r>
              <a:rPr lang="en-US" altLang="zh-CN" sz="2800" dirty="0"/>
              <a:t>SQL</a:t>
            </a:r>
            <a:r>
              <a:rPr lang="zh-CN" altLang="en-US" sz="2800" dirty="0"/>
              <a:t>注入</a:t>
            </a:r>
          </a:p>
        </p:txBody>
      </p:sp>
      <p:sp>
        <p:nvSpPr>
          <p:cNvPr id="15364"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E63EB4B4-5F77-4EE8-9590-DFAD87A92287}" type="slidenum">
              <a:rPr altLang="zh-CN" sz="2400">
                <a:solidFill>
                  <a:schemeClr val="accent2"/>
                </a:solidFill>
                <a:latin typeface="Times New Roman" panose="02020603050405020304" pitchFamily="18" charset="0"/>
                <a:ea typeface="华文新魏" panose="02010800040101010101" pitchFamily="2" charset="-122"/>
              </a:rPr>
              <a:pPr>
                <a:buSzTx/>
              </a:pPr>
              <a:t>11</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prstTxWarp prst="textNoShape">
              <a:avLst/>
            </a:prstTxWarp>
          </a:bodyPr>
          <a:lstStyle/>
          <a:p>
            <a:r>
              <a:rPr lang="en-US" altLang="zh-CN" dirty="0">
                <a:effectLst/>
              </a:rPr>
              <a:t>SQL </a:t>
            </a:r>
            <a:r>
              <a:rPr lang="zh-CN" altLang="en-US" dirty="0">
                <a:effectLst/>
              </a:rPr>
              <a:t>注入</a:t>
            </a:r>
            <a:endParaRPr lang="en-US" altLang="en-US" dirty="0">
              <a:effectLst/>
            </a:endParaRPr>
          </a:p>
        </p:txBody>
      </p:sp>
      <p:sp>
        <p:nvSpPr>
          <p:cNvPr id="12291" name="Rectangle 3"/>
          <p:cNvSpPr>
            <a:spLocks noGrp="1" noChangeArrowheads="1"/>
          </p:cNvSpPr>
          <p:nvPr>
            <p:ph idx="1"/>
          </p:nvPr>
        </p:nvSpPr>
        <p:spPr>
          <a:xfrm>
            <a:off x="814388" y="1262063"/>
            <a:ext cx="8150225" cy="4903787"/>
          </a:xfrm>
        </p:spPr>
        <p:txBody>
          <a:bodyPr/>
          <a:lstStyle/>
          <a:p>
            <a:pPr algn="l">
              <a:lnSpc>
                <a:spcPct val="90000"/>
              </a:lnSpc>
              <a:defRPr/>
            </a:pPr>
            <a:r>
              <a:rPr kumimoji="1" lang="zh-CN" altLang="en-US" sz="2000" dirty="0"/>
              <a:t>构建下面的查询</a:t>
            </a:r>
            <a:endParaRPr kumimoji="1" lang="en-US" altLang="zh-CN" sz="2000" dirty="0"/>
          </a:p>
          <a:p>
            <a:pPr lvl="1" algn="l">
              <a:lnSpc>
                <a:spcPct val="90000"/>
              </a:lnSpc>
              <a:defRPr/>
            </a:pPr>
            <a:r>
              <a:rPr kumimoji="1" lang="en-US" altLang="zh-CN" sz="2000" dirty="0"/>
              <a:t>"select * from instructor where name = ’" + name + "’"</a:t>
            </a:r>
          </a:p>
          <a:p>
            <a:pPr algn="l">
              <a:lnSpc>
                <a:spcPct val="90000"/>
              </a:lnSpc>
              <a:defRPr/>
            </a:pPr>
            <a:r>
              <a:rPr kumimoji="1" lang="zh-CN" altLang="en-US" sz="2000" dirty="0"/>
              <a:t>如果用户没有输入一个名字，而是输入：</a:t>
            </a:r>
            <a:endParaRPr kumimoji="1" lang="en-US" altLang="zh-CN" sz="2000" dirty="0"/>
          </a:p>
          <a:p>
            <a:pPr lvl="1" algn="l">
              <a:lnSpc>
                <a:spcPct val="90000"/>
              </a:lnSpc>
              <a:defRPr/>
            </a:pPr>
            <a:r>
              <a:rPr kumimoji="1" lang="en-US" altLang="zh-CN" sz="2000" dirty="0"/>
              <a:t>X’ or ’Y’ = ’Y</a:t>
            </a:r>
          </a:p>
          <a:p>
            <a:pPr algn="l">
              <a:lnSpc>
                <a:spcPct val="90000"/>
              </a:lnSpc>
              <a:defRPr/>
            </a:pPr>
            <a:r>
              <a:rPr kumimoji="1" lang="zh-CN" altLang="en-US" sz="2000" dirty="0"/>
              <a:t>这样，产生的语句就变成：</a:t>
            </a:r>
            <a:endParaRPr kumimoji="1" lang="en-US" altLang="zh-CN" sz="2000" dirty="0"/>
          </a:p>
          <a:p>
            <a:pPr lvl="1" algn="l">
              <a:lnSpc>
                <a:spcPct val="90000"/>
              </a:lnSpc>
              <a:defRPr/>
            </a:pPr>
            <a:r>
              <a:rPr kumimoji="1" lang="en-US" altLang="zh-CN" sz="2000" dirty="0"/>
              <a:t>"select * from instructor where name = ’" + "X’ or ’Y’ = ’Y" + "’"</a:t>
            </a:r>
          </a:p>
          <a:p>
            <a:pPr lvl="1" algn="l">
              <a:lnSpc>
                <a:spcPct val="90000"/>
              </a:lnSpc>
              <a:defRPr/>
            </a:pPr>
            <a:r>
              <a:rPr kumimoji="1" lang="zh-CN" altLang="en-US" sz="2000" dirty="0">
                <a:cs typeface="+mn-cs"/>
              </a:rPr>
              <a:t>即：</a:t>
            </a:r>
            <a:endParaRPr kumimoji="1" lang="en-US" altLang="zh-CN" sz="2000" dirty="0">
              <a:cs typeface="+mn-cs"/>
            </a:endParaRPr>
          </a:p>
          <a:p>
            <a:pPr lvl="2" algn="l">
              <a:lnSpc>
                <a:spcPct val="90000"/>
              </a:lnSpc>
              <a:defRPr/>
            </a:pPr>
            <a:r>
              <a:rPr kumimoji="1" lang="en-US" altLang="zh-CN" sz="2000" dirty="0"/>
              <a:t>select * from instructor where name = ’X’ or ’Y’ = ’Y’</a:t>
            </a:r>
          </a:p>
          <a:p>
            <a:pPr lvl="1" algn="l">
              <a:lnSpc>
                <a:spcPct val="90000"/>
              </a:lnSpc>
              <a:defRPr/>
            </a:pPr>
            <a:r>
              <a:rPr kumimoji="1" lang="zh-CN" altLang="en-US" sz="2000" dirty="0">
                <a:cs typeface="+mn-cs"/>
              </a:rPr>
              <a:t>用户甚至可能这样使用</a:t>
            </a:r>
            <a:endParaRPr kumimoji="1" lang="en-US" altLang="zh-CN" sz="2000" dirty="0">
              <a:cs typeface="+mn-cs"/>
            </a:endParaRPr>
          </a:p>
          <a:p>
            <a:pPr lvl="2" algn="l">
              <a:lnSpc>
                <a:spcPct val="90000"/>
              </a:lnSpc>
              <a:defRPr/>
            </a:pPr>
            <a:r>
              <a:rPr kumimoji="1" lang="en-US" altLang="zh-CN" sz="2000" dirty="0"/>
              <a:t>update instructor set salary = salary + 10000; </a:t>
            </a:r>
          </a:p>
          <a:p>
            <a:pPr algn="l">
              <a:lnSpc>
                <a:spcPct val="90000"/>
              </a:lnSpc>
              <a:defRPr/>
            </a:pPr>
            <a:r>
              <a:rPr kumimoji="1" lang="zh-CN" altLang="en-US" sz="2000" dirty="0"/>
              <a:t>预备语句输入的字符串将被插入转义字符，将产生这样的查询语句：</a:t>
            </a:r>
            <a:r>
              <a:rPr kumimoji="1" lang="en-US" altLang="zh-CN" sz="2000" dirty="0"/>
              <a:t/>
            </a:r>
            <a:br>
              <a:rPr kumimoji="1" lang="en-US" altLang="zh-CN" sz="2000" dirty="0"/>
            </a:br>
            <a:r>
              <a:rPr kumimoji="1" lang="en-US" altLang="zh-CN" sz="2000" dirty="0"/>
              <a:t>"select * from instructor where name = ’X\’ or \’Y\’ = \’Y’</a:t>
            </a:r>
          </a:p>
          <a:p>
            <a:pPr lvl="1" algn="l">
              <a:lnSpc>
                <a:spcPct val="90000"/>
              </a:lnSpc>
              <a:defRPr/>
            </a:pPr>
            <a:r>
              <a:rPr kumimoji="1" lang="zh-CN" altLang="en-US" sz="2000" b="1" dirty="0">
                <a:solidFill>
                  <a:srgbClr val="FF0000"/>
                </a:solidFill>
              </a:rPr>
              <a:t>当有用户的输入做参数时，最好使用预备语句</a:t>
            </a:r>
            <a:endParaRPr kumimoji="1" lang="en-US" altLang="zh-CN" sz="2000" b="1" dirty="0">
              <a:solidFill>
                <a:srgbClr val="FF0000"/>
              </a:solidFill>
            </a:endParaRPr>
          </a:p>
          <a:p>
            <a:pPr lvl="1" algn="l">
              <a:lnSpc>
                <a:spcPct val="90000"/>
              </a:lnSpc>
              <a:defRPr/>
            </a:pPr>
            <a:r>
              <a:rPr kumimoji="1" lang="zh-CN" altLang="en-US" sz="2000" b="1" dirty="0">
                <a:solidFill>
                  <a:srgbClr val="FF0000"/>
                </a:solidFill>
              </a:rPr>
              <a:t>预备语句支持占位符</a:t>
            </a:r>
            <a:endParaRPr kumimoji="1" lang="en-US" altLang="zh-CN" dirty="0"/>
          </a:p>
        </p:txBody>
      </p:sp>
      <p:sp>
        <p:nvSpPr>
          <p:cNvPr id="16388"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66A757A2-E2C8-4BA3-BFA2-216BCA92C870}" type="slidenum">
              <a:rPr altLang="zh-CN" sz="2400">
                <a:solidFill>
                  <a:schemeClr val="accent2"/>
                </a:solidFill>
                <a:latin typeface="Times New Roman" panose="02020603050405020304" pitchFamily="18" charset="0"/>
                <a:ea typeface="华文新魏" panose="02010800040101010101" pitchFamily="2" charset="-122"/>
              </a:rPr>
              <a:pPr>
                <a:buSzTx/>
              </a:pPr>
              <a:t>12</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SQL </a:t>
            </a:r>
            <a:r>
              <a:rPr lang="zh-CN" altLang="en-US" dirty="0">
                <a:effectLst/>
              </a:rPr>
              <a:t>注入</a:t>
            </a:r>
            <a:endParaRPr lang="zh-CN" altLang="en-US" dirty="0"/>
          </a:p>
        </p:txBody>
      </p:sp>
      <p:sp>
        <p:nvSpPr>
          <p:cNvPr id="3" name="内容占位符 2"/>
          <p:cNvSpPr>
            <a:spLocks noGrp="1"/>
          </p:cNvSpPr>
          <p:nvPr>
            <p:ph idx="1"/>
          </p:nvPr>
        </p:nvSpPr>
        <p:spPr/>
        <p:txBody>
          <a:bodyPr/>
          <a:lstStyle/>
          <a:p>
            <a:r>
              <a:rPr lang="en-US" altLang="zh-CN" sz="2800" dirty="0"/>
              <a:t>2021.03.01</a:t>
            </a:r>
            <a:r>
              <a:rPr lang="zh-CN" altLang="en-US" sz="2800" dirty="0"/>
              <a:t>据</a:t>
            </a:r>
            <a:r>
              <a:rPr lang="en-US" altLang="zh-CN" sz="2800" dirty="0" err="1"/>
              <a:t>CoinDesk</a:t>
            </a:r>
            <a:r>
              <a:rPr lang="zh-CN" altLang="en-US" sz="2800" dirty="0"/>
              <a:t>报道：</a:t>
            </a:r>
            <a:r>
              <a:rPr lang="en-US" altLang="zh-CN" sz="2800" dirty="0"/>
              <a:t>Gab</a:t>
            </a:r>
            <a:r>
              <a:rPr lang="zh-CN" altLang="en-US" sz="2800" dirty="0"/>
              <a:t>平台近日遭到了黑客攻击，超过 </a:t>
            </a:r>
            <a:r>
              <a:rPr lang="en-US" altLang="zh-CN" sz="2800" dirty="0"/>
              <a:t>1.5</a:t>
            </a:r>
            <a:r>
              <a:rPr lang="zh-CN" altLang="en-US" sz="2800" dirty="0"/>
              <a:t>万名 </a:t>
            </a:r>
            <a:r>
              <a:rPr lang="en-US" altLang="zh-CN" sz="2800" dirty="0"/>
              <a:t>Gab </a:t>
            </a:r>
            <a:r>
              <a:rPr lang="zh-CN" altLang="en-US" sz="2800" dirty="0"/>
              <a:t>用户的公共和个人信息被窃取。</a:t>
            </a:r>
            <a:endParaRPr lang="en-US" altLang="zh-CN" sz="2800" dirty="0"/>
          </a:p>
          <a:p>
            <a:pPr lvl="1"/>
            <a:r>
              <a:rPr lang="zh-CN" altLang="en-US" sz="2400" dirty="0"/>
              <a:t>黑客利用 </a:t>
            </a:r>
            <a:r>
              <a:rPr lang="en-US" altLang="zh-CN" sz="2400" dirty="0"/>
              <a:t>SQL </a:t>
            </a:r>
            <a:r>
              <a:rPr lang="zh-CN" altLang="en-US" sz="2400" dirty="0"/>
              <a:t>注入漏洞从后台数据库中窃取了大约 </a:t>
            </a:r>
            <a:r>
              <a:rPr lang="en-US" altLang="zh-CN" sz="2400" dirty="0"/>
              <a:t>70GB </a:t>
            </a:r>
            <a:r>
              <a:rPr lang="zh-CN" altLang="en-US" sz="2400" dirty="0"/>
              <a:t>的平台用户数据，包含该网站的 </a:t>
            </a:r>
            <a:r>
              <a:rPr lang="en-US" altLang="zh-CN" sz="2400" dirty="0"/>
              <a:t>4000 </a:t>
            </a:r>
            <a:r>
              <a:rPr lang="zh-CN" altLang="en-US" sz="2400" dirty="0"/>
              <a:t>多万条帖子。</a:t>
            </a:r>
            <a:endParaRPr lang="en-US" altLang="zh-CN" sz="2400" dirty="0"/>
          </a:p>
          <a:p>
            <a:pPr lvl="1"/>
            <a:r>
              <a:rPr lang="zh-CN" altLang="en-US" sz="2400" dirty="0"/>
              <a:t>被盗用户信息包括前美国总统特朗普、</a:t>
            </a:r>
            <a:r>
              <a:rPr lang="en-US" altLang="zh-CN" sz="2400" dirty="0" err="1"/>
              <a:t>MyPillow</a:t>
            </a:r>
            <a:r>
              <a:rPr lang="en-US" altLang="zh-CN" sz="2400" dirty="0"/>
              <a:t> </a:t>
            </a:r>
            <a:r>
              <a:rPr lang="zh-CN" altLang="en-US" sz="2400" dirty="0"/>
              <a:t>首席执行官迈克</a:t>
            </a:r>
            <a:r>
              <a:rPr lang="en-US" altLang="zh-CN" sz="2400" dirty="0"/>
              <a:t>-</a:t>
            </a:r>
            <a:r>
              <a:rPr lang="zh-CN" altLang="en-US" sz="2400" dirty="0"/>
              <a:t>林德尔，国会女议员马乔里</a:t>
            </a:r>
            <a:r>
              <a:rPr lang="en-US" altLang="zh-CN" sz="2400" dirty="0"/>
              <a:t>-</a:t>
            </a:r>
            <a:r>
              <a:rPr lang="zh-CN" altLang="en-US" sz="2400" dirty="0"/>
              <a:t>泰勒</a:t>
            </a:r>
            <a:r>
              <a:rPr lang="en-US" altLang="zh-CN" sz="2400" dirty="0"/>
              <a:t>-</a:t>
            </a:r>
            <a:r>
              <a:rPr lang="zh-CN" altLang="en-US" sz="2400" dirty="0"/>
              <a:t>格林和 </a:t>
            </a:r>
            <a:r>
              <a:rPr lang="en-US" altLang="zh-CN" sz="2400" dirty="0" err="1"/>
              <a:t>Infowars</a:t>
            </a:r>
            <a:r>
              <a:rPr lang="en-US" altLang="zh-CN" sz="2400" dirty="0"/>
              <a:t> </a:t>
            </a:r>
            <a:r>
              <a:rPr lang="zh-CN" altLang="en-US" sz="2400" dirty="0"/>
              <a:t>主持人亚历克斯</a:t>
            </a:r>
            <a:r>
              <a:rPr lang="en-US" altLang="zh-CN" sz="2400" dirty="0"/>
              <a:t>-</a:t>
            </a:r>
            <a:r>
              <a:rPr lang="zh-CN" altLang="en-US" sz="2400" dirty="0"/>
              <a:t>琼斯等知名人士的账户。</a:t>
            </a: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
        <p:nvSpPr>
          <p:cNvPr id="6" name="灯片编号占位符 5"/>
          <p:cNvSpPr>
            <a:spLocks noGrp="1"/>
          </p:cNvSpPr>
          <p:nvPr>
            <p:ph type="sldNum" sz="quarter" idx="11"/>
          </p:nvPr>
        </p:nvSpPr>
        <p:spPr/>
        <p:txBody>
          <a:bodyPr/>
          <a:lstStyle/>
          <a:p>
            <a:fld id="{980D0691-EC78-4711-BBB9-A1C688851826}" type="slidenum">
              <a:rPr lang="en-US" altLang="zh-CN" smtClean="0"/>
              <a:pPr/>
              <a:t>13</a:t>
            </a:fld>
            <a:endParaRPr lang="zh-CN" altLang="en-US"/>
          </a:p>
        </p:txBody>
      </p:sp>
    </p:spTree>
    <p:extLst>
      <p:ext uri="{BB962C8B-B14F-4D97-AF65-F5344CB8AC3E}">
        <p14:creationId xmlns:p14="http://schemas.microsoft.com/office/powerpoint/2010/main" val="337161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a:defRPr/>
            </a:pPr>
            <a:r>
              <a:rPr kumimoji="1" lang="zh-CN" altLang="en-US" dirty="0">
                <a:solidFill>
                  <a:schemeClr val="accent2">
                    <a:lumMod val="75000"/>
                  </a:schemeClr>
                </a:solidFill>
                <a:effectLst/>
                <a:latin typeface="+mj-ea"/>
              </a:rPr>
              <a:t>预备语句</a:t>
            </a:r>
            <a:endParaRPr kumimoji="1" lang="en-US" altLang="en-US" dirty="0">
              <a:solidFill>
                <a:schemeClr val="accent2">
                  <a:lumMod val="75000"/>
                </a:schemeClr>
              </a:solidFill>
              <a:effectLst/>
              <a:latin typeface="+mj-ea"/>
            </a:endParaRPr>
          </a:p>
        </p:txBody>
      </p:sp>
      <p:sp>
        <p:nvSpPr>
          <p:cNvPr id="17411" name="Rectangle 3"/>
          <p:cNvSpPr>
            <a:spLocks noGrp="1" noChangeArrowheads="1"/>
          </p:cNvSpPr>
          <p:nvPr>
            <p:ph idx="1"/>
          </p:nvPr>
        </p:nvSpPr>
        <p:spPr>
          <a:xfrm>
            <a:off x="395536" y="3212976"/>
            <a:ext cx="8518525" cy="3403351"/>
          </a:xfrm>
        </p:spPr>
        <p:txBody>
          <a:bodyPr/>
          <a:lstStyle/>
          <a:p>
            <a:pPr algn="l"/>
            <a:r>
              <a:rPr lang="en-US" altLang="zh-CN" sz="2200" dirty="0" err="1">
                <a:latin typeface="+mn-ea"/>
              </a:rPr>
              <a:t>PreparedStatement</a:t>
            </a:r>
            <a:r>
              <a:rPr lang="en-US" altLang="zh-CN" sz="2200" dirty="0">
                <a:latin typeface="+mn-ea"/>
              </a:rPr>
              <a:t> </a:t>
            </a:r>
            <a:r>
              <a:rPr lang="en-US" altLang="zh-CN" sz="2200" dirty="0" err="1">
                <a:latin typeface="+mn-ea"/>
              </a:rPr>
              <a:t>pStmt</a:t>
            </a:r>
            <a:r>
              <a:rPr lang="en-US" altLang="zh-CN" sz="2200" dirty="0">
                <a:latin typeface="+mn-ea"/>
              </a:rPr>
              <a:t> = </a:t>
            </a:r>
            <a:r>
              <a:rPr lang="en-US" altLang="zh-CN" sz="2200" dirty="0" err="1">
                <a:latin typeface="+mn-ea"/>
              </a:rPr>
              <a:t>conn.prepareStatement</a:t>
            </a:r>
            <a:r>
              <a:rPr lang="en-US" altLang="zh-CN" sz="2200" dirty="0">
                <a:latin typeface="+mn-ea"/>
              </a:rPr>
              <a:t>( </a:t>
            </a:r>
            <a:br>
              <a:rPr lang="en-US" altLang="zh-CN" sz="2200" dirty="0">
                <a:latin typeface="+mn-ea"/>
              </a:rPr>
            </a:br>
            <a:r>
              <a:rPr lang="en-US" altLang="zh-CN" sz="2200" dirty="0">
                <a:latin typeface="+mn-ea"/>
              </a:rPr>
              <a:t>                            "insert into t(</a:t>
            </a:r>
            <a:r>
              <a:rPr lang="en-US" altLang="zh-CN" sz="2200" dirty="0" err="1">
                <a:latin typeface="+mn-ea"/>
              </a:rPr>
              <a:t>tno,tname,dno,sal</a:t>
            </a:r>
            <a:r>
              <a:rPr lang="en-US" altLang="zh-CN" sz="2200" dirty="0">
                <a:latin typeface="+mn-ea"/>
              </a:rPr>
              <a:t>)  values(</a:t>
            </a:r>
            <a:r>
              <a:rPr lang="en-US" altLang="zh-CN" sz="2200" dirty="0">
                <a:solidFill>
                  <a:srgbClr val="FF0000"/>
                </a:solidFill>
                <a:latin typeface="+mn-ea"/>
              </a:rPr>
              <a:t>?,?,?,?</a:t>
            </a:r>
            <a:r>
              <a:rPr lang="en-US" altLang="zh-CN" sz="2200" dirty="0">
                <a:latin typeface="+mn-ea"/>
              </a:rPr>
              <a:t>)");</a:t>
            </a:r>
            <a:br>
              <a:rPr lang="en-US" altLang="zh-CN" sz="2200" dirty="0">
                <a:latin typeface="+mn-ea"/>
              </a:rPr>
            </a:br>
            <a:r>
              <a:rPr lang="en-US" altLang="zh-CN" sz="2200" dirty="0" err="1">
                <a:latin typeface="+mn-ea"/>
              </a:rPr>
              <a:t>pStmt.setString</a:t>
            </a:r>
            <a:r>
              <a:rPr lang="en-US" altLang="zh-CN" sz="2200" dirty="0">
                <a:latin typeface="+mn-ea"/>
              </a:rPr>
              <a:t>(1, "88877");     </a:t>
            </a:r>
          </a:p>
          <a:p>
            <a:pPr algn="l">
              <a:buNone/>
            </a:pPr>
            <a:r>
              <a:rPr lang="en-US" altLang="zh-CN" sz="2200" dirty="0">
                <a:latin typeface="+mn-ea"/>
              </a:rPr>
              <a:t>     </a:t>
            </a:r>
            <a:r>
              <a:rPr lang="en-US" altLang="zh-CN" sz="2200" dirty="0" err="1">
                <a:latin typeface="+mn-ea"/>
              </a:rPr>
              <a:t>pStmt.setString</a:t>
            </a:r>
            <a:r>
              <a:rPr lang="en-US" altLang="zh-CN" sz="2200" dirty="0">
                <a:latin typeface="+mn-ea"/>
              </a:rPr>
              <a:t>(2, "Perry");</a:t>
            </a:r>
            <a:br>
              <a:rPr lang="en-US" altLang="zh-CN" sz="2200" dirty="0">
                <a:latin typeface="+mn-ea"/>
              </a:rPr>
            </a:br>
            <a:r>
              <a:rPr lang="en-US" altLang="zh-CN" sz="2200" dirty="0" err="1">
                <a:latin typeface="+mn-ea"/>
              </a:rPr>
              <a:t>pStmt.setString</a:t>
            </a:r>
            <a:r>
              <a:rPr lang="en-US" altLang="zh-CN" sz="2200" dirty="0">
                <a:latin typeface="+mn-ea"/>
              </a:rPr>
              <a:t>(3, "d1");   </a:t>
            </a:r>
          </a:p>
          <a:p>
            <a:pPr algn="l">
              <a:buFont typeface="Wingdings" panose="05000000000000000000" pitchFamily="2" charset="2"/>
              <a:buNone/>
            </a:pPr>
            <a:r>
              <a:rPr lang="en-US" altLang="zh-CN" sz="2200" dirty="0">
                <a:latin typeface="+mn-ea"/>
              </a:rPr>
              <a:t>     </a:t>
            </a:r>
            <a:r>
              <a:rPr lang="en-US" altLang="zh-CN" sz="2200" dirty="0" err="1">
                <a:latin typeface="+mn-ea"/>
              </a:rPr>
              <a:t>pStmt.setInt</a:t>
            </a:r>
            <a:r>
              <a:rPr lang="en-US" altLang="zh-CN" sz="2200" dirty="0">
                <a:latin typeface="+mn-ea"/>
              </a:rPr>
              <a:t>(4, 125000);</a:t>
            </a:r>
            <a:br>
              <a:rPr lang="en-US" altLang="zh-CN" sz="2200" dirty="0">
                <a:latin typeface="+mn-ea"/>
              </a:rPr>
            </a:br>
            <a:r>
              <a:rPr lang="en-US" altLang="zh-CN" sz="2200" dirty="0" err="1">
                <a:latin typeface="+mn-ea"/>
              </a:rPr>
              <a:t>pStmt.executeUpdate</a:t>
            </a:r>
            <a:r>
              <a:rPr lang="en-US" altLang="zh-CN" sz="2200" dirty="0">
                <a:latin typeface="+mn-ea"/>
              </a:rPr>
              <a:t>();    </a:t>
            </a:r>
            <a:br>
              <a:rPr lang="en-US" altLang="zh-CN" sz="2200" dirty="0">
                <a:latin typeface="+mn-ea"/>
              </a:rPr>
            </a:br>
            <a:r>
              <a:rPr lang="zh-CN" altLang="en-US" sz="2200" dirty="0">
                <a:latin typeface="+mn-ea"/>
              </a:rPr>
              <a:t>对于查询，使用</a:t>
            </a:r>
            <a:r>
              <a:rPr lang="en-US" altLang="zh-CN" sz="2200" dirty="0" err="1">
                <a:latin typeface="+mn-ea"/>
              </a:rPr>
              <a:t>pStmt.executeQuery</a:t>
            </a:r>
            <a:r>
              <a:rPr lang="en-US" altLang="zh-CN" sz="2200" dirty="0">
                <a:latin typeface="+mn-ea"/>
              </a:rPr>
              <a:t>()</a:t>
            </a:r>
            <a:r>
              <a:rPr lang="zh-CN" altLang="en-US" sz="2200" dirty="0">
                <a:latin typeface="+mn-ea"/>
              </a:rPr>
              <a:t>，返回一个结果集</a:t>
            </a:r>
            <a:r>
              <a:rPr lang="en-US" altLang="zh-CN" sz="2200" dirty="0">
                <a:latin typeface="+mn-ea"/>
              </a:rPr>
              <a:t>(</a:t>
            </a:r>
            <a:r>
              <a:rPr lang="en-US" altLang="zh-CN" sz="2200" dirty="0" err="1">
                <a:latin typeface="+mn-ea"/>
              </a:rPr>
              <a:t>ResultSet</a:t>
            </a:r>
            <a:r>
              <a:rPr lang="en-US" altLang="zh-CN" sz="2200" dirty="0">
                <a:latin typeface="+mn-ea"/>
              </a:rPr>
              <a:t>)</a:t>
            </a:r>
          </a:p>
        </p:txBody>
      </p:sp>
      <p:sp>
        <p:nvSpPr>
          <p:cNvPr id="17412"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03F40E39-5173-4C95-86C0-4AFFD190AE1F}" type="slidenum">
              <a:rPr altLang="zh-CN" sz="2400">
                <a:solidFill>
                  <a:schemeClr val="accent2"/>
                </a:solidFill>
                <a:latin typeface="Times New Roman" panose="02020603050405020304" pitchFamily="18" charset="0"/>
                <a:ea typeface="华文新魏" panose="02010800040101010101" pitchFamily="2" charset="-122"/>
              </a:rPr>
              <a:pPr>
                <a:buSzTx/>
              </a:pPr>
              <a:t>14</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文本框 1"/>
          <p:cNvSpPr txBox="1"/>
          <p:nvPr/>
        </p:nvSpPr>
        <p:spPr>
          <a:xfrm>
            <a:off x="827584" y="1268760"/>
            <a:ext cx="6330579" cy="1785104"/>
          </a:xfrm>
          <a:prstGeom prst="rect">
            <a:avLst/>
          </a:prstGeom>
          <a:noFill/>
        </p:spPr>
        <p:txBody>
          <a:bodyPr wrap="none" rtlCol="0">
            <a:spAutoFit/>
          </a:bodyPr>
          <a:lstStyle/>
          <a:p>
            <a: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try {</a:t>
            </a:r>
            <a:b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br>
            <a: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dirty="0" err="1">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stmt.</a:t>
            </a:r>
            <a:r>
              <a:rPr lang="en-US" altLang="zh-CN" sz="2200" dirty="0" err="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executeUpdate</a:t>
            </a:r>
            <a: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a:t>
            </a:r>
            <a:b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br>
            <a: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          “insert into t(</a:t>
            </a:r>
            <a:r>
              <a:rPr lang="en-US" altLang="zh-CN" sz="2200" dirty="0" err="1">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tno,tname,dno,age,salary</a:t>
            </a:r>
            <a: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                    values(‘77987’, ’Kim’, ’d01’, 32,9800)");</a:t>
            </a:r>
            <a:b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br>
            <a: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 catch (</a:t>
            </a:r>
            <a:r>
              <a:rPr lang="en-US" altLang="zh-CN" sz="2200" dirty="0" err="1">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SQLException</a:t>
            </a:r>
            <a: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200" dirty="0" err="1">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sqle</a:t>
            </a:r>
            <a:r>
              <a:rPr lang="en-US" altLang="zh-CN"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200" dirty="0">
              <a:solidFill>
                <a:schemeClr val="bg2"/>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468313" y="298450"/>
            <a:ext cx="8077200" cy="609600"/>
          </a:xfrm>
        </p:spPr>
        <p:txBody>
          <a:bodyPr/>
          <a:lstStyle/>
          <a:p>
            <a:pPr>
              <a:defRPr/>
            </a:pPr>
            <a:r>
              <a:rPr kumimoji="1" lang="en-US" altLang="zh-CN" dirty="0" err="1">
                <a:solidFill>
                  <a:schemeClr val="accent2">
                    <a:lumMod val="75000"/>
                  </a:schemeClr>
                </a:solidFill>
                <a:effectLst/>
                <a:latin typeface="+mj-ea"/>
              </a:rPr>
              <a:t>ResultSet</a:t>
            </a:r>
            <a:r>
              <a:rPr kumimoji="1" lang="zh-CN" altLang="en-US" dirty="0">
                <a:solidFill>
                  <a:schemeClr val="accent2">
                    <a:lumMod val="75000"/>
                  </a:schemeClr>
                </a:solidFill>
                <a:effectLst/>
                <a:latin typeface="+mj-ea"/>
              </a:rPr>
              <a:t>元数据</a:t>
            </a:r>
            <a:endParaRPr kumimoji="1" lang="en-US" altLang="en-US" dirty="0">
              <a:solidFill>
                <a:schemeClr val="accent2">
                  <a:lumMod val="75000"/>
                </a:schemeClr>
              </a:solidFill>
              <a:effectLst/>
              <a:latin typeface="+mj-ea"/>
            </a:endParaRPr>
          </a:p>
        </p:txBody>
      </p:sp>
      <p:sp>
        <p:nvSpPr>
          <p:cNvPr id="18435" name="Rectangle 3"/>
          <p:cNvSpPr>
            <a:spLocks noGrp="1" noChangeArrowheads="1"/>
          </p:cNvSpPr>
          <p:nvPr>
            <p:ph idx="1"/>
          </p:nvPr>
        </p:nvSpPr>
        <p:spPr/>
        <p:txBody>
          <a:bodyPr/>
          <a:lstStyle/>
          <a:p>
            <a:pPr algn="l"/>
            <a:r>
              <a:rPr lang="en-US" altLang="zh-CN" sz="2400" dirty="0" err="1"/>
              <a:t>ResultSet</a:t>
            </a:r>
            <a:r>
              <a:rPr lang="zh-CN" altLang="en-US" sz="2400" dirty="0"/>
              <a:t>元数据</a:t>
            </a:r>
            <a:endParaRPr lang="en-US" altLang="zh-CN" sz="2400" dirty="0"/>
          </a:p>
          <a:p>
            <a:pPr lvl="1" algn="l"/>
            <a:r>
              <a:rPr lang="zh-CN" altLang="en-US" sz="2000" dirty="0"/>
              <a:t>元数据：描述数据的数据</a:t>
            </a:r>
            <a:endParaRPr lang="en-US" altLang="zh-CN" sz="2000" dirty="0"/>
          </a:p>
          <a:p>
            <a:pPr algn="l"/>
            <a:r>
              <a:rPr lang="zh-CN" altLang="en-US" sz="2400" dirty="0"/>
              <a:t>示例：当执行完一个查询后，得到一个</a:t>
            </a:r>
            <a:r>
              <a:rPr lang="en-US" altLang="zh-CN" sz="2400" dirty="0" err="1"/>
              <a:t>ResultSet</a:t>
            </a:r>
            <a:r>
              <a:rPr lang="en-US" altLang="zh-CN" sz="2400" dirty="0"/>
              <a:t> </a:t>
            </a:r>
            <a:r>
              <a:rPr lang="en-US" altLang="zh-CN" sz="2400" dirty="0" err="1"/>
              <a:t>rs</a:t>
            </a:r>
            <a:r>
              <a:rPr lang="en-US" altLang="zh-CN" sz="2400" dirty="0"/>
              <a:t>:</a:t>
            </a:r>
          </a:p>
          <a:p>
            <a:pPr lvl="1" algn="l"/>
            <a:r>
              <a:rPr lang="en-US" altLang="zh-CN" sz="2400" dirty="0" err="1"/>
              <a:t>ResultSetMetaData</a:t>
            </a:r>
            <a:r>
              <a:rPr lang="en-US" altLang="zh-CN" sz="2400" dirty="0"/>
              <a:t> </a:t>
            </a:r>
            <a:r>
              <a:rPr lang="en-US" altLang="zh-CN" sz="2400" dirty="0" err="1"/>
              <a:t>rsmd</a:t>
            </a:r>
            <a:r>
              <a:rPr lang="en-US" altLang="zh-CN" sz="2400" dirty="0"/>
              <a:t> = </a:t>
            </a:r>
            <a:r>
              <a:rPr lang="en-US" altLang="zh-CN" sz="2400" dirty="0" err="1"/>
              <a:t>rs.getMetaData</a:t>
            </a:r>
            <a:r>
              <a:rPr lang="en-US" altLang="zh-CN" sz="2400" dirty="0"/>
              <a:t>();</a:t>
            </a:r>
          </a:p>
          <a:p>
            <a:pPr lvl="1" algn="l">
              <a:buFont typeface="Monotype Sorts"/>
              <a:buNone/>
            </a:pPr>
            <a:r>
              <a:rPr lang="en-US" altLang="zh-CN" sz="2400" dirty="0"/>
              <a:t>for(</a:t>
            </a:r>
            <a:r>
              <a:rPr lang="en-US" altLang="zh-CN" sz="2400" dirty="0" err="1"/>
              <a:t>int</a:t>
            </a:r>
            <a:r>
              <a:rPr lang="en-US" altLang="zh-CN" sz="2400" dirty="0"/>
              <a:t> </a:t>
            </a:r>
            <a:r>
              <a:rPr lang="en-US" altLang="zh-CN" sz="2400" dirty="0" err="1"/>
              <a:t>i</a:t>
            </a:r>
            <a:r>
              <a:rPr lang="en-US" altLang="zh-CN" sz="2400" dirty="0"/>
              <a:t> = 1; </a:t>
            </a:r>
            <a:r>
              <a:rPr lang="en-US" altLang="zh-CN" sz="2400" dirty="0" err="1"/>
              <a:t>i</a:t>
            </a:r>
            <a:r>
              <a:rPr lang="en-US" altLang="zh-CN" sz="2400" dirty="0"/>
              <a:t> &lt;= </a:t>
            </a:r>
            <a:r>
              <a:rPr lang="en-US" altLang="zh-CN" sz="2400" dirty="0" err="1"/>
              <a:t>rsmd.getColumnCount</a:t>
            </a:r>
            <a:r>
              <a:rPr lang="en-US" altLang="zh-CN" sz="2400" dirty="0"/>
              <a:t>(); </a:t>
            </a:r>
            <a:r>
              <a:rPr lang="en-US" altLang="zh-CN" sz="2400" dirty="0" err="1"/>
              <a:t>i</a:t>
            </a:r>
            <a:r>
              <a:rPr lang="en-US" altLang="zh-CN" sz="2400" dirty="0"/>
              <a:t>++) {         </a:t>
            </a:r>
          </a:p>
          <a:p>
            <a:pPr lvl="1" algn="l">
              <a:buFont typeface="Monotype Sorts"/>
              <a:buNone/>
            </a:pPr>
            <a:r>
              <a:rPr lang="en-US" altLang="zh-CN" sz="2400" dirty="0"/>
              <a:t>   </a:t>
            </a:r>
            <a:r>
              <a:rPr lang="en-US" altLang="zh-CN" sz="2000" dirty="0" err="1"/>
              <a:t>System.out.println</a:t>
            </a:r>
            <a:r>
              <a:rPr lang="en-US" altLang="zh-CN" sz="2000" dirty="0"/>
              <a:t>(</a:t>
            </a:r>
            <a:r>
              <a:rPr lang="en-US" altLang="zh-CN" sz="2000" dirty="0" err="1"/>
              <a:t>rsmd.getColumnName</a:t>
            </a:r>
            <a:r>
              <a:rPr lang="en-US" altLang="zh-CN" sz="2000" dirty="0"/>
              <a:t>(</a:t>
            </a:r>
            <a:r>
              <a:rPr lang="en-US" altLang="zh-CN" sz="2000" dirty="0" err="1"/>
              <a:t>i</a:t>
            </a:r>
            <a:r>
              <a:rPr lang="en-US" altLang="zh-CN" sz="2000" dirty="0"/>
              <a:t>));              </a:t>
            </a:r>
            <a:r>
              <a:rPr lang="en-US" altLang="zh-CN" sz="2000" dirty="0" err="1"/>
              <a:t>System.out.println</a:t>
            </a:r>
            <a:r>
              <a:rPr lang="en-US" altLang="zh-CN" sz="2000" dirty="0"/>
              <a:t>(</a:t>
            </a:r>
            <a:r>
              <a:rPr lang="en-US" altLang="zh-CN" sz="2000" dirty="0" err="1"/>
              <a:t>rsmd.getColumnTypeName</a:t>
            </a:r>
            <a:r>
              <a:rPr lang="en-US" altLang="zh-CN" sz="2000" dirty="0"/>
              <a:t>(</a:t>
            </a:r>
            <a:r>
              <a:rPr lang="en-US" altLang="zh-CN" sz="2000" dirty="0" err="1"/>
              <a:t>i</a:t>
            </a:r>
            <a:r>
              <a:rPr lang="en-US" altLang="zh-CN" sz="2000" dirty="0"/>
              <a:t>)); </a:t>
            </a:r>
            <a:r>
              <a:rPr lang="en-US" altLang="zh-CN" sz="2400" dirty="0"/>
              <a:t>	       }</a:t>
            </a:r>
          </a:p>
          <a:p>
            <a:pPr>
              <a:lnSpc>
                <a:spcPct val="80000"/>
              </a:lnSpc>
            </a:pPr>
            <a:r>
              <a:rPr lang="zh-CN" altLang="en-US" sz="2400" dirty="0"/>
              <a:t>查询结果集元数据</a:t>
            </a:r>
          </a:p>
          <a:p>
            <a:pPr lvl="1">
              <a:lnSpc>
                <a:spcPct val="80000"/>
              </a:lnSpc>
            </a:pPr>
            <a:r>
              <a:rPr lang="zh-CN" altLang="en-US" sz="2000" dirty="0"/>
              <a:t>描述查询结果集的属性类型</a:t>
            </a:r>
            <a:r>
              <a:rPr lang="en-US" altLang="zh-CN" sz="2000" dirty="0"/>
              <a:t>(</a:t>
            </a:r>
            <a:r>
              <a:rPr lang="zh-CN" altLang="en-US" sz="2000" dirty="0"/>
              <a:t>结果集的关系模式</a:t>
            </a:r>
            <a:r>
              <a:rPr lang="en-US" altLang="zh-CN" sz="2000" dirty="0"/>
              <a:t>)</a:t>
            </a:r>
          </a:p>
          <a:p>
            <a:pPr lvl="1">
              <a:lnSpc>
                <a:spcPct val="80000"/>
              </a:lnSpc>
            </a:pPr>
            <a:r>
              <a:rPr lang="zh-CN" altLang="en-US" sz="2000" dirty="0"/>
              <a:t>对编程时不能确定结果集模式时非常有用</a:t>
            </a:r>
          </a:p>
          <a:p>
            <a:pPr algn="l">
              <a:buFont typeface="Monotype Sorts"/>
              <a:buNone/>
            </a:pPr>
            <a:endParaRPr lang="en-US" altLang="zh-CN" sz="2400" dirty="0"/>
          </a:p>
        </p:txBody>
      </p:sp>
      <p:sp>
        <p:nvSpPr>
          <p:cNvPr id="1843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827BEBD3-5B1E-4DB7-84C5-AD052D983EBC}" type="slidenum">
              <a:rPr altLang="zh-CN" sz="2400">
                <a:solidFill>
                  <a:schemeClr val="accent2"/>
                </a:solidFill>
                <a:latin typeface="Times New Roman" panose="02020603050405020304" pitchFamily="18" charset="0"/>
                <a:ea typeface="华文新魏" panose="02010800040101010101" pitchFamily="2" charset="-122"/>
              </a:rPr>
              <a:pPr>
                <a:buSzTx/>
              </a:pPr>
              <a:t>15</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95" name="Group 35"/>
          <p:cNvGraphicFramePr>
            <a:graphicFrameLocks noGrp="1"/>
          </p:cNvGraphicFramePr>
          <p:nvPr>
            <p:ph sz="quarter" idx="1"/>
          </p:nvPr>
        </p:nvGraphicFramePr>
        <p:xfrm>
          <a:off x="6340475" y="1411288"/>
          <a:ext cx="2674938" cy="1409701"/>
        </p:xfrm>
        <a:graphic>
          <a:graphicData uri="http://schemas.openxmlformats.org/drawingml/2006/table">
            <a:tbl>
              <a:tblPr/>
              <a:tblGrid>
                <a:gridCol w="585788">
                  <a:extLst>
                    <a:ext uri="{9D8B030D-6E8A-4147-A177-3AD203B41FA5}">
                      <a16:colId xmlns:a16="http://schemas.microsoft.com/office/drawing/2014/main" val="20000"/>
                    </a:ext>
                  </a:extLst>
                </a:gridCol>
                <a:gridCol w="585787">
                  <a:extLst>
                    <a:ext uri="{9D8B030D-6E8A-4147-A177-3AD203B41FA5}">
                      <a16:colId xmlns:a16="http://schemas.microsoft.com/office/drawing/2014/main" val="20001"/>
                    </a:ext>
                  </a:extLst>
                </a:gridCol>
                <a:gridCol w="784225">
                  <a:extLst>
                    <a:ext uri="{9D8B030D-6E8A-4147-A177-3AD203B41FA5}">
                      <a16:colId xmlns:a16="http://schemas.microsoft.com/office/drawing/2014/main" val="20002"/>
                    </a:ext>
                  </a:extLst>
                </a:gridCol>
                <a:gridCol w="719138">
                  <a:extLst>
                    <a:ext uri="{9D8B030D-6E8A-4147-A177-3AD203B41FA5}">
                      <a16:colId xmlns:a16="http://schemas.microsoft.com/office/drawing/2014/main" val="20003"/>
                    </a:ext>
                  </a:extLst>
                </a:gridCol>
              </a:tblGrid>
              <a:tr h="358411">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pPr>
                      <a:endParaRPr kumimoji="1" lang="zh-CN" altLang="zh-CN" sz="17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5" marB="45675" horzOverflow="overflow">
                    <a:lnL cap="flat">
                      <a:noFill/>
                    </a:lnL>
                    <a:lnR>
                      <a:noFill/>
                    </a:lnR>
                    <a:lnT cap="flat">
                      <a:noFill/>
                    </a:lnT>
                    <a:lnB>
                      <a:noFill/>
                    </a:lnB>
                    <a:lnTlToBr>
                      <a:noFill/>
                    </a:lnTlToBr>
                    <a:lnBlToTr>
                      <a:noFill/>
                    </a:lnBlToTr>
                    <a:noFill/>
                  </a:tcPr>
                </a:tc>
                <a:tc gridSpan="3">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ResultSet:rset</a:t>
                      </a:r>
                      <a:endParaRPr kumimoji="1" lang="en-US" altLang="zh-CN" sz="17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5" marB="45675"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5043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pPr>
                      <a:endParaRPr kumimoji="1" lang="zh-CN" altLang="zh-CN" sz="17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marT="45675" marB="45675" horzOverflow="overflow">
                    <a:lnL cap="flat">
                      <a:noFill/>
                    </a:lnL>
                    <a:lnR w="12700" cap="flat" cmpd="sng" algn="ctr">
                      <a:solidFill>
                        <a:schemeClr val="accent2"/>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1" lang="en-US" altLang="zh-CN" sz="17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1" lang="en-US" altLang="zh-CN" sz="17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kern="1200"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age</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43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pPr>
                      <a:endParaRPr kumimoji="1" lang="en-US" altLang="zh-CN" sz="17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marT="45675" marB="45675" horzOverflow="overflow">
                    <a:lnL cap="flat">
                      <a:noFill/>
                    </a:lnL>
                    <a:lnR w="12700" cap="flat" cmpd="sng" algn="ctr">
                      <a:solidFill>
                        <a:schemeClr val="accent2"/>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S1</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甲</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kern="1200"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43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5" marB="45675" horzOverflow="overflow">
                    <a:lnL cap="flat">
                      <a:noFill/>
                    </a:lnL>
                    <a:lnR w="12700" cap="flat" cmpd="sng" algn="ctr">
                      <a:solidFill>
                        <a:schemeClr val="accent2"/>
                      </a:solidFill>
                      <a:prstDash val="solid"/>
                      <a:round/>
                      <a:headEnd type="none" w="med" len="med"/>
                      <a:tailEnd type="none" w="med" len="med"/>
                    </a:lnR>
                    <a:lnT>
                      <a:noFill/>
                    </a:lnT>
                    <a:lnB cap="flat">
                      <a:noFill/>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S3</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7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丙</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kern="1200"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21</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81" name="Rectangle 2"/>
          <p:cNvSpPr>
            <a:spLocks noGrp="1" noChangeArrowheads="1"/>
          </p:cNvSpPr>
          <p:nvPr>
            <p:ph type="title"/>
          </p:nvPr>
        </p:nvSpPr>
        <p:spPr/>
        <p:txBody>
          <a:bodyPr>
            <a:prstTxWarp prst="textNoShape">
              <a:avLst/>
            </a:prstTxWarp>
          </a:bodyPr>
          <a:lstStyle/>
          <a:p>
            <a:r>
              <a:rPr kumimoji="1" lang="en-US" altLang="zh-CN" dirty="0" err="1">
                <a:solidFill>
                  <a:schemeClr val="accent2">
                    <a:lumMod val="75000"/>
                  </a:schemeClr>
                </a:solidFill>
                <a:effectLst/>
                <a:latin typeface="+mj-ea"/>
              </a:rPr>
              <a:t>ResultSet</a:t>
            </a:r>
            <a:r>
              <a:rPr kumimoji="1" lang="zh-CN" altLang="en-US" dirty="0">
                <a:solidFill>
                  <a:schemeClr val="accent2">
                    <a:lumMod val="75000"/>
                  </a:schemeClr>
                </a:solidFill>
                <a:effectLst/>
                <a:latin typeface="+mj-ea"/>
              </a:rPr>
              <a:t>元数据</a:t>
            </a:r>
            <a:endParaRPr lang="zh-CN" altLang="en-US" dirty="0">
              <a:effectLst/>
            </a:endParaRPr>
          </a:p>
        </p:txBody>
      </p:sp>
      <p:sp>
        <p:nvSpPr>
          <p:cNvPr id="19482" name="Rectangle 3"/>
          <p:cNvSpPr>
            <a:spLocks noGrp="1" noChangeArrowheads="1"/>
          </p:cNvSpPr>
          <p:nvPr>
            <p:ph type="body" sz="half" idx="1"/>
          </p:nvPr>
        </p:nvSpPr>
        <p:spPr>
          <a:xfrm>
            <a:off x="-31750" y="1338263"/>
            <a:ext cx="7773988" cy="4876800"/>
          </a:xfrm>
        </p:spPr>
        <p:txBody>
          <a:bodyPr/>
          <a:lstStyle/>
          <a:p>
            <a:r>
              <a:rPr lang="zh-CN" altLang="en-US" sz="1800" dirty="0"/>
              <a:t>示例，自由查询程序：用户输入查询</a:t>
            </a:r>
            <a:r>
              <a:rPr lang="en-US" altLang="zh-CN" sz="1800" dirty="0" err="1"/>
              <a:t>sql</a:t>
            </a:r>
            <a:r>
              <a:rPr lang="zh-CN" altLang="en-US" sz="1800" dirty="0"/>
              <a:t>语句，显示结果</a:t>
            </a:r>
          </a:p>
          <a:p>
            <a:pPr>
              <a:buFont typeface="Wingdings" panose="05000000000000000000" pitchFamily="2" charset="2"/>
              <a:buNone/>
            </a:pPr>
            <a:r>
              <a:rPr lang="zh-CN" altLang="en-US" sz="1800" dirty="0"/>
              <a:t>	</a:t>
            </a:r>
            <a:r>
              <a:rPr lang="en-US" altLang="zh-CN" sz="1800" dirty="0"/>
              <a:t>String </a:t>
            </a:r>
            <a:r>
              <a:rPr lang="en-US" altLang="zh-CN" sz="1800" dirty="0" err="1"/>
              <a:t>vsqlstring</a:t>
            </a:r>
            <a:r>
              <a:rPr lang="en-US" altLang="zh-CN" sz="1800" dirty="0"/>
              <a:t>=</a:t>
            </a:r>
            <a:r>
              <a:rPr lang="en-US" altLang="zh-CN" sz="1800" u="sng" dirty="0" err="1"/>
              <a:t>getSqlStringfromUser</a:t>
            </a:r>
            <a:r>
              <a:rPr lang="en-US" altLang="zh-CN" sz="1800" u="sng" dirty="0"/>
              <a:t>()</a:t>
            </a:r>
          </a:p>
          <a:p>
            <a:pPr>
              <a:buFont typeface="Wingdings" panose="05000000000000000000" pitchFamily="2" charset="2"/>
              <a:buNone/>
            </a:pPr>
            <a:r>
              <a:rPr lang="en-US" altLang="zh-CN" sz="1800" i="1" dirty="0"/>
              <a:t>	</a:t>
            </a:r>
            <a:r>
              <a:rPr lang="en-US" altLang="zh-CN" sz="1800" dirty="0"/>
              <a:t>//</a:t>
            </a:r>
            <a:r>
              <a:rPr lang="zh-CN" altLang="en-US" sz="1800" dirty="0"/>
              <a:t>假设用户输入：</a:t>
            </a:r>
            <a:r>
              <a:rPr lang="en-US" altLang="zh-CN" sz="1800" dirty="0"/>
              <a:t>select </a:t>
            </a:r>
            <a:r>
              <a:rPr lang="en-US" altLang="zh-CN" sz="1800" dirty="0" err="1"/>
              <a:t>sno,sname</a:t>
            </a:r>
            <a:r>
              <a:rPr lang="en-US" altLang="zh-CN" sz="1800" dirty="0"/>
              <a:t>, age from s where </a:t>
            </a:r>
            <a:r>
              <a:rPr lang="en-US" altLang="zh-CN" sz="1800" dirty="0" err="1"/>
              <a:t>dept</a:t>
            </a:r>
            <a:r>
              <a:rPr lang="en-US" altLang="zh-CN" sz="1800" dirty="0"/>
              <a:t>='d1'</a:t>
            </a:r>
          </a:p>
          <a:p>
            <a:pPr>
              <a:buFont typeface="Wingdings" panose="05000000000000000000" pitchFamily="2" charset="2"/>
              <a:buNone/>
            </a:pPr>
            <a:r>
              <a:rPr lang="zh-CN" altLang="en-US" sz="1800" dirty="0"/>
              <a:t>	</a:t>
            </a:r>
            <a:r>
              <a:rPr lang="en-US" altLang="zh-CN" sz="1800" dirty="0"/>
              <a:t>Statement </a:t>
            </a:r>
            <a:r>
              <a:rPr lang="en-US" altLang="zh-CN" sz="1800" dirty="0" err="1"/>
              <a:t>stmt</a:t>
            </a:r>
            <a:r>
              <a:rPr lang="en-US" altLang="zh-CN" sz="1800" dirty="0"/>
              <a:t>=</a:t>
            </a:r>
            <a:r>
              <a:rPr lang="en-US" altLang="zh-CN" sz="1800" dirty="0" err="1"/>
              <a:t>conn.createStatement</a:t>
            </a:r>
            <a:r>
              <a:rPr lang="en-US" altLang="zh-CN" sz="1800" dirty="0"/>
              <a:t>() ;//</a:t>
            </a:r>
            <a:r>
              <a:rPr lang="zh-CN" altLang="en-US" sz="1800" dirty="0"/>
              <a:t>创建</a:t>
            </a:r>
            <a:r>
              <a:rPr lang="en-US" altLang="zh-CN" sz="1800" dirty="0"/>
              <a:t>statement</a:t>
            </a:r>
          </a:p>
          <a:p>
            <a:pPr>
              <a:buFont typeface="Wingdings" panose="05000000000000000000" pitchFamily="2" charset="2"/>
              <a:buNone/>
            </a:pPr>
            <a:r>
              <a:rPr lang="en-US" altLang="zh-CN" sz="1800" dirty="0"/>
              <a:t>	</a:t>
            </a:r>
            <a:r>
              <a:rPr lang="en-US" altLang="zh-CN" sz="1800" dirty="0" err="1"/>
              <a:t>ResultSet</a:t>
            </a:r>
            <a:r>
              <a:rPr lang="en-US" altLang="zh-CN" sz="1800" dirty="0"/>
              <a:t> </a:t>
            </a:r>
            <a:r>
              <a:rPr lang="en-US" altLang="zh-CN" sz="1800" dirty="0" err="1"/>
              <a:t>rset</a:t>
            </a:r>
            <a:r>
              <a:rPr lang="en-US" altLang="zh-CN" sz="1800" dirty="0"/>
              <a:t> = </a:t>
            </a:r>
            <a:r>
              <a:rPr lang="en-US" altLang="zh-CN" sz="1800" dirty="0" err="1"/>
              <a:t>stmt.executeQuery</a:t>
            </a:r>
            <a:r>
              <a:rPr lang="en-US" altLang="zh-CN" sz="1800" dirty="0"/>
              <a:t>(</a:t>
            </a:r>
            <a:r>
              <a:rPr lang="en-US" altLang="zh-CN" sz="1800" dirty="0" err="1"/>
              <a:t>vsqlstring</a:t>
            </a:r>
            <a:r>
              <a:rPr lang="en-US" altLang="zh-CN" sz="1800" dirty="0"/>
              <a:t>);</a:t>
            </a:r>
          </a:p>
          <a:p>
            <a:pPr>
              <a:buFont typeface="Wingdings" panose="05000000000000000000" pitchFamily="2" charset="2"/>
              <a:buNone/>
            </a:pPr>
            <a:r>
              <a:rPr lang="en-US" altLang="zh-CN" sz="1800" dirty="0"/>
              <a:t>	</a:t>
            </a:r>
            <a:r>
              <a:rPr lang="en-US" altLang="zh-CN" sz="1800" dirty="0" err="1">
                <a:solidFill>
                  <a:srgbClr val="FF3300"/>
                </a:solidFill>
              </a:rPr>
              <a:t>ResultSetMetaData</a:t>
            </a:r>
            <a:r>
              <a:rPr lang="en-US" altLang="zh-CN" sz="1800" dirty="0">
                <a:solidFill>
                  <a:srgbClr val="FF3300"/>
                </a:solidFill>
              </a:rPr>
              <a:t> </a:t>
            </a:r>
            <a:r>
              <a:rPr lang="en-US" altLang="zh-CN" sz="1800" dirty="0" err="1">
                <a:solidFill>
                  <a:srgbClr val="FF3300"/>
                </a:solidFill>
              </a:rPr>
              <a:t>rsmd</a:t>
            </a:r>
            <a:r>
              <a:rPr lang="en-US" altLang="zh-CN" sz="1800" dirty="0">
                <a:solidFill>
                  <a:srgbClr val="FF3300"/>
                </a:solidFill>
              </a:rPr>
              <a:t>=</a:t>
            </a:r>
            <a:r>
              <a:rPr lang="en-US" altLang="zh-CN" sz="1800" dirty="0" err="1">
                <a:solidFill>
                  <a:srgbClr val="FF3300"/>
                </a:solidFill>
              </a:rPr>
              <a:t>rset.getMetaData</a:t>
            </a:r>
            <a:r>
              <a:rPr lang="en-US" altLang="zh-CN" sz="1800" dirty="0">
                <a:solidFill>
                  <a:srgbClr val="FF3300"/>
                </a:solidFill>
              </a:rPr>
              <a:t>() </a:t>
            </a:r>
            <a:r>
              <a:rPr lang="en-US" altLang="zh-CN" sz="1800" dirty="0"/>
              <a:t>;</a:t>
            </a:r>
            <a:endParaRPr lang="en-US" altLang="zh-CN" sz="1800" dirty="0">
              <a:solidFill>
                <a:srgbClr val="FF3300"/>
              </a:solidFill>
            </a:endParaRPr>
          </a:p>
          <a:p>
            <a:pPr>
              <a:buFont typeface="Wingdings" panose="05000000000000000000" pitchFamily="2" charset="2"/>
              <a:buNone/>
            </a:pPr>
            <a:r>
              <a:rPr lang="en-US" altLang="zh-CN" sz="1800" dirty="0"/>
              <a:t>	for(</a:t>
            </a:r>
            <a:r>
              <a:rPr lang="en-US" altLang="zh-CN" sz="1800" dirty="0" err="1"/>
              <a:t>int</a:t>
            </a:r>
            <a:r>
              <a:rPr lang="en-US" altLang="zh-CN" sz="1800" dirty="0"/>
              <a:t> </a:t>
            </a:r>
            <a:r>
              <a:rPr lang="en-US" altLang="zh-CN" sz="1800" dirty="0" err="1"/>
              <a:t>i</a:t>
            </a:r>
            <a:r>
              <a:rPr lang="en-US" altLang="zh-CN" sz="1800" dirty="0"/>
              <a:t>=1;i&lt;=</a:t>
            </a:r>
            <a:r>
              <a:rPr lang="en-US" altLang="zh-CN" sz="1800" dirty="0" err="1"/>
              <a:t>rsmd.getColumnCount</a:t>
            </a:r>
            <a:r>
              <a:rPr lang="en-US" altLang="zh-CN" sz="1800" dirty="0"/>
              <a:t>();</a:t>
            </a:r>
            <a:r>
              <a:rPr lang="en-US" altLang="zh-CN" sz="1800" dirty="0" err="1"/>
              <a:t>i</a:t>
            </a:r>
            <a:r>
              <a:rPr lang="en-US" altLang="zh-CN" sz="1800" dirty="0"/>
              <a:t>++)</a:t>
            </a:r>
          </a:p>
          <a:p>
            <a:pPr>
              <a:buFont typeface="Wingdings" panose="05000000000000000000" pitchFamily="2" charset="2"/>
              <a:buNone/>
            </a:pPr>
            <a:r>
              <a:rPr lang="en-US" altLang="zh-CN" sz="1800" dirty="0"/>
              <a:t>		{</a:t>
            </a:r>
            <a:r>
              <a:rPr lang="en-US" altLang="zh-CN" sz="1800" dirty="0" err="1"/>
              <a:t>rsmd.getColumnName</a:t>
            </a:r>
            <a:r>
              <a:rPr lang="en-US" altLang="zh-CN" sz="1800" dirty="0"/>
              <a:t>(</a:t>
            </a:r>
            <a:r>
              <a:rPr lang="en-US" altLang="zh-CN" sz="1800" dirty="0" err="1"/>
              <a:t>i</a:t>
            </a:r>
            <a:r>
              <a:rPr lang="en-US" altLang="zh-CN" sz="1800" dirty="0"/>
              <a:t>);</a:t>
            </a:r>
          </a:p>
          <a:p>
            <a:pPr>
              <a:buFont typeface="Wingdings" panose="05000000000000000000" pitchFamily="2" charset="2"/>
              <a:buNone/>
            </a:pPr>
            <a:r>
              <a:rPr lang="en-US" altLang="zh-CN" sz="1800" dirty="0"/>
              <a:t>		 </a:t>
            </a:r>
            <a:r>
              <a:rPr lang="en-US" altLang="zh-CN" sz="1800" dirty="0" err="1"/>
              <a:t>rsmd.getColumnTypeName</a:t>
            </a:r>
            <a:r>
              <a:rPr lang="en-US" altLang="zh-CN" sz="1800" dirty="0"/>
              <a:t>(</a:t>
            </a:r>
            <a:r>
              <a:rPr lang="en-US" altLang="zh-CN" sz="1800" dirty="0" err="1"/>
              <a:t>i</a:t>
            </a:r>
            <a:r>
              <a:rPr lang="en-US" altLang="zh-CN" sz="1800" dirty="0"/>
              <a:t>);</a:t>
            </a:r>
          </a:p>
          <a:p>
            <a:pPr>
              <a:spcBef>
                <a:spcPct val="0"/>
              </a:spcBef>
              <a:buFont typeface="Wingdings" panose="05000000000000000000" pitchFamily="2" charset="2"/>
              <a:buNone/>
            </a:pPr>
            <a:r>
              <a:rPr lang="en-US" altLang="zh-CN" sz="1800" dirty="0"/>
              <a:t>		</a:t>
            </a:r>
            <a:r>
              <a:rPr lang="en-US" altLang="zh-CN" sz="1800" dirty="0">
                <a:latin typeface="Times New Roman" panose="02020603050405020304" pitchFamily="18" charset="0"/>
              </a:rPr>
              <a:t>…</a:t>
            </a:r>
            <a:r>
              <a:rPr lang="en-US" altLang="zh-CN" sz="1800" dirty="0"/>
              <a:t>//</a:t>
            </a:r>
            <a:r>
              <a:rPr lang="zh-CN" altLang="en-US" sz="1800" dirty="0"/>
              <a:t>根据结果集模式，建立显示结果的表格</a:t>
            </a:r>
          </a:p>
          <a:p>
            <a:pPr>
              <a:buFont typeface="Wingdings" panose="05000000000000000000" pitchFamily="2" charset="2"/>
              <a:buNone/>
            </a:pPr>
            <a:r>
              <a:rPr lang="zh-CN" altLang="en-US" sz="1800" dirty="0"/>
              <a:t>		</a:t>
            </a:r>
            <a:r>
              <a:rPr lang="en-US" altLang="zh-CN" sz="1800" dirty="0"/>
              <a:t>}</a:t>
            </a:r>
          </a:p>
          <a:p>
            <a:pPr>
              <a:buFont typeface="Wingdings" panose="05000000000000000000" pitchFamily="2" charset="2"/>
              <a:buNone/>
            </a:pPr>
            <a:r>
              <a:rPr lang="en-US" altLang="zh-CN" sz="1800" dirty="0"/>
              <a:t>	while (</a:t>
            </a:r>
            <a:r>
              <a:rPr lang="en-US" altLang="zh-CN" sz="1800" dirty="0" err="1"/>
              <a:t>rset.next</a:t>
            </a:r>
            <a:r>
              <a:rPr lang="en-US" altLang="zh-CN" sz="1800" dirty="0"/>
              <a:t>())  </a:t>
            </a:r>
          </a:p>
          <a:p>
            <a:pPr>
              <a:buFont typeface="Wingdings" panose="05000000000000000000" pitchFamily="2" charset="2"/>
              <a:buNone/>
            </a:pPr>
            <a:r>
              <a:rPr lang="en-US" altLang="zh-CN" sz="1800" dirty="0"/>
              <a:t>		{</a:t>
            </a:r>
            <a:r>
              <a:rPr lang="en-US" altLang="zh-CN" sz="1800" dirty="0">
                <a:latin typeface="Times New Roman" panose="02020603050405020304" pitchFamily="18" charset="0"/>
              </a:rPr>
              <a:t>…</a:t>
            </a:r>
            <a:r>
              <a:rPr lang="en-US" altLang="zh-CN" sz="1800" dirty="0"/>
              <a:t>}//</a:t>
            </a:r>
            <a:r>
              <a:rPr lang="zh-CN" altLang="en-US" sz="1800" dirty="0"/>
              <a:t>根据结果集模式，显示一行结果数据</a:t>
            </a:r>
          </a:p>
          <a:p>
            <a:pPr>
              <a:buFont typeface="Wingdings" panose="05000000000000000000" pitchFamily="2" charset="2"/>
              <a:buNone/>
            </a:pPr>
            <a:r>
              <a:rPr lang="zh-CN" altLang="en-US" sz="1800" dirty="0"/>
              <a:t>	</a:t>
            </a:r>
            <a:r>
              <a:rPr lang="en-US" altLang="zh-CN" sz="1800" dirty="0">
                <a:latin typeface="Times New Roman" panose="02020603050405020304" pitchFamily="18" charset="0"/>
              </a:rPr>
              <a:t>…</a:t>
            </a:r>
            <a:r>
              <a:rPr lang="en-US" altLang="zh-CN" sz="1800" dirty="0"/>
              <a:t> //</a:t>
            </a:r>
            <a:r>
              <a:rPr lang="zh-CN" altLang="en-US" sz="1800" dirty="0"/>
              <a:t>其它工作，释放</a:t>
            </a:r>
            <a:r>
              <a:rPr lang="en-US" altLang="zh-CN" sz="1800" dirty="0"/>
              <a:t>Statement</a:t>
            </a:r>
            <a:r>
              <a:rPr lang="zh-CN" altLang="en-US" sz="1800" dirty="0"/>
              <a:t>等</a:t>
            </a:r>
          </a:p>
        </p:txBody>
      </p:sp>
      <p:graphicFrame>
        <p:nvGraphicFramePr>
          <p:cNvPr id="655364" name="Group 4"/>
          <p:cNvGraphicFramePr>
            <a:graphicFrameLocks noGrp="1"/>
          </p:cNvGraphicFramePr>
          <p:nvPr>
            <p:ph sz="quarter" idx="1"/>
          </p:nvPr>
        </p:nvGraphicFramePr>
        <p:xfrm>
          <a:off x="5581650" y="3429000"/>
          <a:ext cx="3275012" cy="2022476"/>
        </p:xfrm>
        <a:graphic>
          <a:graphicData uri="http://schemas.openxmlformats.org/drawingml/2006/table">
            <a:tbl>
              <a:tblPr/>
              <a:tblGrid>
                <a:gridCol w="92075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468312">
                  <a:extLst>
                    <a:ext uri="{9D8B030D-6E8A-4147-A177-3AD203B41FA5}">
                      <a16:colId xmlns:a16="http://schemas.microsoft.com/office/drawing/2014/main" val="20003"/>
                    </a:ext>
                  </a:extLst>
                </a:gridCol>
              </a:tblGrid>
              <a:tr h="360363">
                <a:tc gridSpan="4">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ResultSetMetaData:rsmd</a:t>
                      </a:r>
                      <a:endParaRPr kumimoji="1" lang="en-US" altLang="zh-CN" sz="17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a:noFill/>
                    </a:lnL>
                    <a:lnR>
                      <a:noFill/>
                    </a:lnR>
                    <a:lnT>
                      <a:noFill/>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60959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number</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Name</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Type</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a:ln>
                            <a:noFill/>
                          </a:ln>
                          <a:solidFill>
                            <a:schemeClr val="bg2"/>
                          </a:solidFill>
                          <a:effectLst/>
                          <a:latin typeface="Times New Roman" panose="02020603050405020304" pitchFamily="18" charset="0"/>
                          <a:ea typeface="华文新魏" panose="02010800040101010101" pitchFamily="2" charset="-122"/>
                        </a:rPr>
                        <a:t>…</a:t>
                      </a:r>
                      <a:endParaRPr kumimoji="1" lang="en-US" altLang="zh-CN" sz="17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sno</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char</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a:ln>
                            <a:noFill/>
                          </a:ln>
                          <a:solidFill>
                            <a:schemeClr val="bg2"/>
                          </a:solidFill>
                          <a:effectLst/>
                          <a:latin typeface="Times New Roman" panose="02020603050405020304" pitchFamily="18" charset="0"/>
                          <a:ea typeface="华文新魏" panose="02010800040101010101" pitchFamily="2" charset="-122"/>
                        </a:rPr>
                        <a:t>…</a:t>
                      </a:r>
                      <a:endParaRPr kumimoji="1" lang="en-US" altLang="zh-CN" sz="17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varchar</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a:ln>
                            <a:noFill/>
                          </a:ln>
                          <a:solidFill>
                            <a:schemeClr val="bg2"/>
                          </a:solidFill>
                          <a:effectLst/>
                          <a:latin typeface="Times New Roman" panose="02020603050405020304" pitchFamily="18" charset="0"/>
                          <a:ea typeface="华文新魏" panose="02010800040101010101" pitchFamily="2" charset="-122"/>
                        </a:rPr>
                        <a:t>…</a:t>
                      </a:r>
                      <a:endParaRPr kumimoji="1" lang="en-US" altLang="zh-CN" sz="17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age</a:t>
                      </a: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int</a:t>
                      </a:r>
                      <a:endParaRPr kumimoji="1" lang="en-US" altLang="zh-CN" sz="17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a:ln>
                            <a:noFill/>
                          </a:ln>
                          <a:solidFill>
                            <a:schemeClr val="bg2"/>
                          </a:solidFill>
                          <a:effectLst/>
                          <a:latin typeface="Times New Roman" panose="02020603050405020304" pitchFamily="18" charset="0"/>
                          <a:ea typeface="华文新魏" panose="02010800040101010101" pitchFamily="2" charset="-122"/>
                        </a:rPr>
                        <a:t>…</a:t>
                      </a:r>
                      <a:endParaRPr kumimoji="1" lang="en-US" altLang="zh-CN" sz="17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marT="45697" marB="4569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511"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7907E7F6-4F8E-4085-9E84-442C8B4A265C}" type="slidenum">
              <a:rPr altLang="zh-CN" sz="2400">
                <a:solidFill>
                  <a:schemeClr val="accent2"/>
                </a:solidFill>
                <a:latin typeface="Times New Roman" panose="02020603050405020304" pitchFamily="18" charset="0"/>
                <a:ea typeface="华文新魏" panose="02010800040101010101" pitchFamily="2" charset="-122"/>
              </a:rPr>
              <a:pPr>
                <a:buSzTx/>
              </a:pPr>
              <a:t>16</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prstTxWarp prst="textNoShape">
              <a:avLst/>
            </a:prstTxWarp>
          </a:bodyPr>
          <a:lstStyle/>
          <a:p>
            <a:r>
              <a:rPr lang="zh-CN" altLang="en-US">
                <a:effectLst/>
              </a:rPr>
              <a:t>数据库元数据</a:t>
            </a:r>
          </a:p>
        </p:txBody>
      </p:sp>
      <p:sp>
        <p:nvSpPr>
          <p:cNvPr id="20483" name="Rectangle 3"/>
          <p:cNvSpPr>
            <a:spLocks noGrp="1" noChangeArrowheads="1"/>
          </p:cNvSpPr>
          <p:nvPr>
            <p:ph idx="1"/>
          </p:nvPr>
        </p:nvSpPr>
        <p:spPr>
          <a:xfrm>
            <a:off x="250825" y="1341438"/>
            <a:ext cx="5184775" cy="4721225"/>
          </a:xfrm>
        </p:spPr>
        <p:txBody>
          <a:bodyPr/>
          <a:lstStyle/>
          <a:p>
            <a:pPr>
              <a:lnSpc>
                <a:spcPct val="90000"/>
              </a:lnSpc>
            </a:pPr>
            <a:r>
              <a:rPr lang="en-US" altLang="zh-CN" sz="2800" dirty="0" err="1"/>
              <a:t>DataBaseMetaData</a:t>
            </a:r>
            <a:endParaRPr lang="en-US" altLang="zh-CN" sz="2800" dirty="0"/>
          </a:p>
          <a:p>
            <a:pPr lvl="1">
              <a:lnSpc>
                <a:spcPct val="90000"/>
              </a:lnSpc>
            </a:pPr>
            <a:r>
              <a:rPr lang="en-US" altLang="zh-CN" sz="2400" dirty="0"/>
              <a:t>JDBC</a:t>
            </a:r>
            <a:r>
              <a:rPr lang="zh-CN" altLang="en-US" sz="2400" dirty="0"/>
              <a:t>类</a:t>
            </a:r>
          </a:p>
          <a:p>
            <a:pPr lvl="1">
              <a:lnSpc>
                <a:spcPct val="90000"/>
              </a:lnSpc>
            </a:pPr>
            <a:r>
              <a:rPr lang="zh-CN" altLang="en-US" sz="2400" dirty="0"/>
              <a:t>对</a:t>
            </a:r>
            <a:r>
              <a:rPr lang="en-US" altLang="zh-CN" sz="2400" dirty="0"/>
              <a:t>DB</a:t>
            </a:r>
            <a:r>
              <a:rPr lang="zh-CN" altLang="en-US" sz="2400" dirty="0"/>
              <a:t>数据字典进行封装</a:t>
            </a:r>
          </a:p>
          <a:p>
            <a:pPr lvl="1">
              <a:lnSpc>
                <a:spcPct val="90000"/>
              </a:lnSpc>
            </a:pPr>
            <a:r>
              <a:rPr lang="zh-CN" altLang="en-US" sz="2400" dirty="0"/>
              <a:t>类方法可以读取数据字典元数据</a:t>
            </a:r>
          </a:p>
          <a:p>
            <a:pPr lvl="1">
              <a:lnSpc>
                <a:spcPct val="90000"/>
              </a:lnSpc>
            </a:pPr>
            <a:r>
              <a:rPr lang="zh-CN" altLang="en-US" sz="2400" dirty="0"/>
              <a:t>屏蔽了数据字典的具体实现模式</a:t>
            </a:r>
          </a:p>
          <a:p>
            <a:pPr lvl="1">
              <a:lnSpc>
                <a:spcPct val="90000"/>
              </a:lnSpc>
            </a:pPr>
            <a:r>
              <a:rPr lang="zh-CN" altLang="en-US" sz="2400" dirty="0"/>
              <a:t>对应用提供访问</a:t>
            </a:r>
            <a:r>
              <a:rPr lang="en-US" altLang="zh-CN" sz="2400" dirty="0"/>
              <a:t>DB</a:t>
            </a:r>
            <a:r>
              <a:rPr lang="zh-CN" altLang="en-US" sz="2400" dirty="0"/>
              <a:t>数据字典元数据的标准方法</a:t>
            </a:r>
          </a:p>
          <a:p>
            <a:pPr>
              <a:lnSpc>
                <a:spcPct val="90000"/>
              </a:lnSpc>
            </a:pPr>
            <a:endParaRPr lang="en-US" altLang="zh-CN" dirty="0"/>
          </a:p>
        </p:txBody>
      </p:sp>
      <p:grpSp>
        <p:nvGrpSpPr>
          <p:cNvPr id="20484" name="Group 4"/>
          <p:cNvGrpSpPr>
            <a:grpSpLocks/>
          </p:cNvGrpSpPr>
          <p:nvPr/>
        </p:nvGrpSpPr>
        <p:grpSpPr bwMode="auto">
          <a:xfrm>
            <a:off x="5148263" y="1700213"/>
            <a:ext cx="3995737" cy="4176712"/>
            <a:chOff x="3198" y="1071"/>
            <a:chExt cx="2313" cy="2666"/>
          </a:xfrm>
        </p:grpSpPr>
        <p:grpSp>
          <p:nvGrpSpPr>
            <p:cNvPr id="20487" name="Group 5"/>
            <p:cNvGrpSpPr>
              <a:grpSpLocks/>
            </p:cNvGrpSpPr>
            <p:nvPr/>
          </p:nvGrpSpPr>
          <p:grpSpPr bwMode="auto">
            <a:xfrm>
              <a:off x="3198" y="2750"/>
              <a:ext cx="2313" cy="987"/>
              <a:chOff x="1973" y="1899"/>
              <a:chExt cx="3492" cy="1985"/>
            </a:xfrm>
          </p:grpSpPr>
          <p:sp>
            <p:nvSpPr>
              <p:cNvPr id="20496" name="AutoShape 6"/>
              <p:cNvSpPr>
                <a:spLocks noChangeArrowheads="1"/>
              </p:cNvSpPr>
              <p:nvPr/>
            </p:nvSpPr>
            <p:spPr bwMode="auto">
              <a:xfrm>
                <a:off x="1973" y="1899"/>
                <a:ext cx="3492" cy="1985"/>
              </a:xfrm>
              <a:prstGeom prst="can">
                <a:avLst>
                  <a:gd name="adj" fmla="val 25000"/>
                </a:avLst>
              </a:prstGeom>
              <a:solidFill>
                <a:srgbClr val="FFFFFF"/>
              </a:solidFill>
              <a:ln w="9525">
                <a:solidFill>
                  <a:srgbClr val="000000"/>
                </a:solidFill>
                <a:round/>
                <a:headEnd/>
                <a:tailEnd/>
              </a:ln>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endParaRPr lang="zh-CN" altLang="en-US"/>
              </a:p>
            </p:txBody>
          </p:sp>
          <p:sp>
            <p:nvSpPr>
              <p:cNvPr id="20498" name="Text Box 8"/>
              <p:cNvSpPr txBox="1">
                <a:spLocks noChangeArrowheads="1"/>
              </p:cNvSpPr>
              <p:nvPr/>
            </p:nvSpPr>
            <p:spPr bwMode="auto">
              <a:xfrm>
                <a:off x="2347" y="2511"/>
                <a:ext cx="1122"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eaLnBrk="1" hangingPunct="1">
                  <a:spcBef>
                    <a:spcPct val="50000"/>
                  </a:spcBef>
                  <a:buSzPct val="60000"/>
                  <a:buFont typeface="Arial" panose="020B0604020202020204" pitchFamily="34" charset="0"/>
                  <a:buNone/>
                </a:pPr>
                <a:r>
                  <a:rPr lang="zh-CN" altLang="en-US" sz="1400">
                    <a:solidFill>
                      <a:srgbClr val="1E2E53"/>
                    </a:solidFill>
                    <a:ea typeface="宋体" panose="02010600030101010101" pitchFamily="2" charset="-122"/>
                  </a:rPr>
                  <a:t>数据字典</a:t>
                </a:r>
                <a:endParaRPr lang="zh-CN" altLang="en-US" sz="2000">
                  <a:ea typeface="宋体" panose="02010600030101010101" pitchFamily="2" charset="-122"/>
                </a:endParaRPr>
              </a:p>
            </p:txBody>
          </p:sp>
          <p:sp>
            <p:nvSpPr>
              <p:cNvPr id="20499" name="Line 9"/>
              <p:cNvSpPr>
                <a:spLocks noChangeShapeType="1"/>
              </p:cNvSpPr>
              <p:nvPr/>
            </p:nvSpPr>
            <p:spPr bwMode="auto">
              <a:xfrm>
                <a:off x="3843" y="2965"/>
                <a:ext cx="499"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10"/>
              <p:cNvSpPr>
                <a:spLocks noChangeShapeType="1"/>
              </p:cNvSpPr>
              <p:nvPr/>
            </p:nvSpPr>
            <p:spPr bwMode="auto">
              <a:xfrm>
                <a:off x="3843" y="3120"/>
                <a:ext cx="4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11"/>
              <p:cNvSpPr>
                <a:spLocks noChangeShapeType="1"/>
              </p:cNvSpPr>
              <p:nvPr/>
            </p:nvSpPr>
            <p:spPr bwMode="auto">
              <a:xfrm>
                <a:off x="3843" y="3273"/>
                <a:ext cx="4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Line 12"/>
              <p:cNvSpPr>
                <a:spLocks noChangeShapeType="1"/>
              </p:cNvSpPr>
              <p:nvPr/>
            </p:nvSpPr>
            <p:spPr bwMode="auto">
              <a:xfrm>
                <a:off x="3843" y="3425"/>
                <a:ext cx="4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Line 13"/>
              <p:cNvSpPr>
                <a:spLocks noChangeShapeType="1"/>
              </p:cNvSpPr>
              <p:nvPr/>
            </p:nvSpPr>
            <p:spPr bwMode="auto">
              <a:xfrm>
                <a:off x="3843" y="2965"/>
                <a:ext cx="1" cy="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4" name="Line 14"/>
              <p:cNvSpPr>
                <a:spLocks noChangeShapeType="1"/>
              </p:cNvSpPr>
              <p:nvPr/>
            </p:nvSpPr>
            <p:spPr bwMode="auto">
              <a:xfrm>
                <a:off x="3968" y="2967"/>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Line 15"/>
              <p:cNvSpPr>
                <a:spLocks noChangeShapeType="1"/>
              </p:cNvSpPr>
              <p:nvPr/>
            </p:nvSpPr>
            <p:spPr bwMode="auto">
              <a:xfrm>
                <a:off x="4092" y="2967"/>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Line 16"/>
              <p:cNvSpPr>
                <a:spLocks noChangeShapeType="1"/>
              </p:cNvSpPr>
              <p:nvPr/>
            </p:nvSpPr>
            <p:spPr bwMode="auto">
              <a:xfrm>
                <a:off x="4342" y="2967"/>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17"/>
              <p:cNvSpPr>
                <a:spLocks noChangeShapeType="1"/>
              </p:cNvSpPr>
              <p:nvPr/>
            </p:nvSpPr>
            <p:spPr bwMode="auto">
              <a:xfrm>
                <a:off x="4217" y="2967"/>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Line 18"/>
              <p:cNvSpPr>
                <a:spLocks noChangeShapeType="1"/>
              </p:cNvSpPr>
              <p:nvPr/>
            </p:nvSpPr>
            <p:spPr bwMode="auto">
              <a:xfrm>
                <a:off x="2970" y="2815"/>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19"/>
              <p:cNvSpPr>
                <a:spLocks noChangeShapeType="1"/>
              </p:cNvSpPr>
              <p:nvPr/>
            </p:nvSpPr>
            <p:spPr bwMode="auto">
              <a:xfrm>
                <a:off x="2970" y="2968"/>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0" name="Line 20"/>
              <p:cNvSpPr>
                <a:spLocks noChangeShapeType="1"/>
              </p:cNvSpPr>
              <p:nvPr/>
            </p:nvSpPr>
            <p:spPr bwMode="auto">
              <a:xfrm>
                <a:off x="2970" y="312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Line 21"/>
              <p:cNvSpPr>
                <a:spLocks noChangeShapeType="1"/>
              </p:cNvSpPr>
              <p:nvPr/>
            </p:nvSpPr>
            <p:spPr bwMode="auto">
              <a:xfrm>
                <a:off x="2970" y="3274"/>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22"/>
              <p:cNvSpPr>
                <a:spLocks noChangeShapeType="1"/>
              </p:cNvSpPr>
              <p:nvPr/>
            </p:nvSpPr>
            <p:spPr bwMode="auto">
              <a:xfrm>
                <a:off x="2970" y="2815"/>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Line 23"/>
              <p:cNvSpPr>
                <a:spLocks noChangeShapeType="1"/>
              </p:cNvSpPr>
              <p:nvPr/>
            </p:nvSpPr>
            <p:spPr bwMode="auto">
              <a:xfrm>
                <a:off x="3095" y="2815"/>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Line 24"/>
              <p:cNvSpPr>
                <a:spLocks noChangeShapeType="1"/>
              </p:cNvSpPr>
              <p:nvPr/>
            </p:nvSpPr>
            <p:spPr bwMode="auto">
              <a:xfrm>
                <a:off x="3219" y="2815"/>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25"/>
              <p:cNvSpPr>
                <a:spLocks noChangeShapeType="1"/>
              </p:cNvSpPr>
              <p:nvPr/>
            </p:nvSpPr>
            <p:spPr bwMode="auto">
              <a:xfrm>
                <a:off x="2471" y="2968"/>
                <a:ext cx="3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26"/>
              <p:cNvSpPr>
                <a:spLocks noChangeShapeType="1"/>
              </p:cNvSpPr>
              <p:nvPr/>
            </p:nvSpPr>
            <p:spPr bwMode="auto">
              <a:xfrm>
                <a:off x="2471" y="3121"/>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Line 27"/>
              <p:cNvSpPr>
                <a:spLocks noChangeShapeType="1"/>
              </p:cNvSpPr>
              <p:nvPr/>
            </p:nvSpPr>
            <p:spPr bwMode="auto">
              <a:xfrm>
                <a:off x="2471" y="3273"/>
                <a:ext cx="3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8" name="Line 28"/>
              <p:cNvSpPr>
                <a:spLocks noChangeShapeType="1"/>
              </p:cNvSpPr>
              <p:nvPr/>
            </p:nvSpPr>
            <p:spPr bwMode="auto">
              <a:xfrm>
                <a:off x="2471" y="2968"/>
                <a:ext cx="1"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9" name="Line 29"/>
              <p:cNvSpPr>
                <a:spLocks noChangeShapeType="1"/>
              </p:cNvSpPr>
              <p:nvPr/>
            </p:nvSpPr>
            <p:spPr bwMode="auto">
              <a:xfrm>
                <a:off x="2596" y="2968"/>
                <a:ext cx="1"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Line 30"/>
              <p:cNvSpPr>
                <a:spLocks noChangeShapeType="1"/>
              </p:cNvSpPr>
              <p:nvPr/>
            </p:nvSpPr>
            <p:spPr bwMode="auto">
              <a:xfrm>
                <a:off x="2720" y="2968"/>
                <a:ext cx="2"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1" name="Line 31"/>
              <p:cNvSpPr>
                <a:spLocks noChangeShapeType="1"/>
              </p:cNvSpPr>
              <p:nvPr/>
            </p:nvSpPr>
            <p:spPr bwMode="auto">
              <a:xfrm>
                <a:off x="2845" y="2968"/>
                <a:ext cx="1"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Text Box 32"/>
              <p:cNvSpPr txBox="1">
                <a:spLocks noChangeArrowheads="1"/>
              </p:cNvSpPr>
              <p:nvPr/>
            </p:nvSpPr>
            <p:spPr bwMode="auto">
              <a:xfrm>
                <a:off x="2472" y="3427"/>
                <a:ext cx="873"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eaLnBrk="1" hangingPunct="1">
                  <a:spcBef>
                    <a:spcPct val="50000"/>
                  </a:spcBef>
                  <a:buSzPct val="60000"/>
                  <a:buFont typeface="Arial" panose="020B0604020202020204" pitchFamily="34" charset="0"/>
                  <a:buNone/>
                </a:pPr>
                <a:r>
                  <a:rPr lang="en-US" altLang="zh-CN" sz="1400">
                    <a:solidFill>
                      <a:srgbClr val="1E2E53"/>
                    </a:solidFill>
                    <a:ea typeface="宋体" panose="02010600030101010101" pitchFamily="2" charset="-122"/>
                  </a:rPr>
                  <a:t>MetaData</a:t>
                </a:r>
                <a:endParaRPr lang="en-US" altLang="zh-CN" sz="2000">
                  <a:ea typeface="宋体" panose="02010600030101010101" pitchFamily="2" charset="-122"/>
                </a:endParaRPr>
              </a:p>
            </p:txBody>
          </p:sp>
          <p:sp>
            <p:nvSpPr>
              <p:cNvPr id="20523" name="Line 33"/>
              <p:cNvSpPr>
                <a:spLocks noChangeShapeType="1"/>
              </p:cNvSpPr>
              <p:nvPr/>
            </p:nvSpPr>
            <p:spPr bwMode="auto">
              <a:xfrm>
                <a:off x="4841" y="2967"/>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34"/>
              <p:cNvSpPr>
                <a:spLocks noChangeShapeType="1"/>
              </p:cNvSpPr>
              <p:nvPr/>
            </p:nvSpPr>
            <p:spPr bwMode="auto">
              <a:xfrm>
                <a:off x="4841" y="3120"/>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Line 35"/>
              <p:cNvSpPr>
                <a:spLocks noChangeShapeType="1"/>
              </p:cNvSpPr>
              <p:nvPr/>
            </p:nvSpPr>
            <p:spPr bwMode="auto">
              <a:xfrm>
                <a:off x="4841" y="3273"/>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6" name="Line 36"/>
              <p:cNvSpPr>
                <a:spLocks noChangeShapeType="1"/>
              </p:cNvSpPr>
              <p:nvPr/>
            </p:nvSpPr>
            <p:spPr bwMode="auto">
              <a:xfrm>
                <a:off x="4841" y="3425"/>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Line 37"/>
              <p:cNvSpPr>
                <a:spLocks noChangeShapeType="1"/>
              </p:cNvSpPr>
              <p:nvPr/>
            </p:nvSpPr>
            <p:spPr bwMode="auto">
              <a:xfrm>
                <a:off x="4841" y="2967"/>
                <a:ext cx="0" cy="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8" name="Line 38"/>
              <p:cNvSpPr>
                <a:spLocks noChangeShapeType="1"/>
              </p:cNvSpPr>
              <p:nvPr/>
            </p:nvSpPr>
            <p:spPr bwMode="auto">
              <a:xfrm>
                <a:off x="4965" y="2967"/>
                <a:ext cx="1" cy="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9" name="Line 39"/>
              <p:cNvSpPr>
                <a:spLocks noChangeShapeType="1"/>
              </p:cNvSpPr>
              <p:nvPr/>
            </p:nvSpPr>
            <p:spPr bwMode="auto">
              <a:xfrm>
                <a:off x="5090" y="2967"/>
                <a:ext cx="1" cy="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0" name="Line 40"/>
              <p:cNvSpPr>
                <a:spLocks noChangeShapeType="1"/>
              </p:cNvSpPr>
              <p:nvPr/>
            </p:nvSpPr>
            <p:spPr bwMode="auto">
              <a:xfrm>
                <a:off x="4466" y="2815"/>
                <a:ext cx="25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1" name="Line 41"/>
              <p:cNvSpPr>
                <a:spLocks noChangeShapeType="1"/>
              </p:cNvSpPr>
              <p:nvPr/>
            </p:nvSpPr>
            <p:spPr bwMode="auto">
              <a:xfrm>
                <a:off x="4466" y="2968"/>
                <a:ext cx="25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2" name="Line 42"/>
              <p:cNvSpPr>
                <a:spLocks noChangeShapeType="1"/>
              </p:cNvSpPr>
              <p:nvPr/>
            </p:nvSpPr>
            <p:spPr bwMode="auto">
              <a:xfrm>
                <a:off x="4466" y="3121"/>
                <a:ext cx="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3" name="Line 43"/>
              <p:cNvSpPr>
                <a:spLocks noChangeShapeType="1"/>
              </p:cNvSpPr>
              <p:nvPr/>
            </p:nvSpPr>
            <p:spPr bwMode="auto">
              <a:xfrm>
                <a:off x="4466" y="3274"/>
                <a:ext cx="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4" name="Line 44"/>
              <p:cNvSpPr>
                <a:spLocks noChangeShapeType="1"/>
              </p:cNvSpPr>
              <p:nvPr/>
            </p:nvSpPr>
            <p:spPr bwMode="auto">
              <a:xfrm>
                <a:off x="4466" y="2815"/>
                <a:ext cx="2"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5" name="Line 45"/>
              <p:cNvSpPr>
                <a:spLocks noChangeShapeType="1"/>
              </p:cNvSpPr>
              <p:nvPr/>
            </p:nvSpPr>
            <p:spPr bwMode="auto">
              <a:xfrm>
                <a:off x="4591" y="2815"/>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6" name="Line 46"/>
              <p:cNvSpPr>
                <a:spLocks noChangeShapeType="1"/>
              </p:cNvSpPr>
              <p:nvPr/>
            </p:nvSpPr>
            <p:spPr bwMode="auto">
              <a:xfrm>
                <a:off x="4716" y="2815"/>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7" name="Text Box 47"/>
              <p:cNvSpPr txBox="1">
                <a:spLocks noChangeArrowheads="1"/>
              </p:cNvSpPr>
              <p:nvPr/>
            </p:nvSpPr>
            <p:spPr bwMode="auto">
              <a:xfrm>
                <a:off x="4093" y="2509"/>
                <a:ext cx="873" cy="3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eaLnBrk="1" hangingPunct="1">
                  <a:spcBef>
                    <a:spcPct val="50000"/>
                  </a:spcBef>
                  <a:buSzPct val="60000"/>
                  <a:buFont typeface="Arial" panose="020B0604020202020204" pitchFamily="34" charset="0"/>
                  <a:buNone/>
                </a:pPr>
                <a:r>
                  <a:rPr lang="zh-CN" altLang="en-US" sz="1400">
                    <a:solidFill>
                      <a:srgbClr val="1E2E53"/>
                    </a:solidFill>
                    <a:ea typeface="宋体" panose="02010600030101010101" pitchFamily="2" charset="-122"/>
                  </a:rPr>
                  <a:t>数据</a:t>
                </a:r>
                <a:endParaRPr lang="zh-CN" altLang="en-US" sz="1400">
                  <a:ea typeface="宋体" panose="02010600030101010101" pitchFamily="2" charset="-122"/>
                </a:endParaRPr>
              </a:p>
            </p:txBody>
          </p:sp>
          <p:sp>
            <p:nvSpPr>
              <p:cNvPr id="20538" name="Text Box 48"/>
              <p:cNvSpPr txBox="1">
                <a:spLocks noChangeArrowheads="1"/>
              </p:cNvSpPr>
              <p:nvPr/>
            </p:nvSpPr>
            <p:spPr bwMode="auto">
              <a:xfrm>
                <a:off x="4343" y="3426"/>
                <a:ext cx="373"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eaLnBrk="1" hangingPunct="1">
                  <a:spcBef>
                    <a:spcPct val="50000"/>
                  </a:spcBef>
                  <a:buSzPct val="60000"/>
                  <a:buFont typeface="Arial" panose="020B0604020202020204" pitchFamily="34" charset="0"/>
                  <a:buNone/>
                </a:pPr>
                <a:r>
                  <a:rPr lang="en-US" altLang="zh-CN">
                    <a:solidFill>
                      <a:srgbClr val="1E2E53"/>
                    </a:solidFill>
                    <a:ea typeface="宋体" panose="02010600030101010101" pitchFamily="2" charset="-122"/>
                  </a:rPr>
                  <a:t>… </a:t>
                </a:r>
                <a:endParaRPr lang="en-US" altLang="zh-CN" sz="2000">
                  <a:ea typeface="宋体" panose="02010600030101010101" pitchFamily="2" charset="-122"/>
                </a:endParaRPr>
              </a:p>
            </p:txBody>
          </p:sp>
        </p:grpSp>
        <p:sp>
          <p:nvSpPr>
            <p:cNvPr id="20488" name="Rectangle 49"/>
            <p:cNvSpPr>
              <a:spLocks noChangeArrowheads="1"/>
            </p:cNvSpPr>
            <p:nvPr/>
          </p:nvSpPr>
          <p:spPr bwMode="auto">
            <a:xfrm>
              <a:off x="3379" y="1615"/>
              <a:ext cx="2086" cy="454"/>
            </a:xfrm>
            <a:prstGeom prst="rect">
              <a:avLst/>
            </a:prstGeom>
            <a:solidFill>
              <a:srgbClr val="FFFFFF"/>
            </a:solidFill>
            <a:ln w="9525">
              <a:solidFill>
                <a:srgbClr val="000000"/>
              </a:solidFill>
              <a:miter lim="800000"/>
              <a:headEnd/>
              <a:tailEnd/>
            </a:ln>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buSzPct val="60000"/>
                <a:buFont typeface="Arial" panose="020B0604020202020204" pitchFamily="34" charset="0"/>
                <a:buNone/>
              </a:pPr>
              <a:r>
                <a:rPr lang="en-US" altLang="zh-CN" sz="2000" dirty="0">
                  <a:solidFill>
                    <a:srgbClr val="000000"/>
                  </a:solidFill>
                  <a:ea typeface="宋体" panose="02010600030101010101" pitchFamily="2" charset="-122"/>
                </a:rPr>
                <a:t>JDBC</a:t>
              </a:r>
            </a:p>
            <a:p>
              <a:pPr algn="ctr" eaLnBrk="1" hangingPunct="1">
                <a:buSzPct val="60000"/>
                <a:buFont typeface="Arial" panose="020B0604020202020204" pitchFamily="34" charset="0"/>
                <a:buNone/>
              </a:pPr>
              <a:r>
                <a:rPr lang="en-US" altLang="zh-CN" sz="2000" dirty="0" err="1">
                  <a:solidFill>
                    <a:schemeClr val="bg2"/>
                  </a:solidFill>
                  <a:ea typeface="宋体" panose="02010600030101010101" pitchFamily="2" charset="-122"/>
                </a:rPr>
                <a:t>DataBaseMetaData</a:t>
              </a:r>
              <a:endParaRPr lang="en-US" altLang="zh-CN" sz="2000" dirty="0">
                <a:solidFill>
                  <a:schemeClr val="bg2"/>
                </a:solidFill>
                <a:ea typeface="宋体" panose="02010600030101010101" pitchFamily="2" charset="-122"/>
              </a:endParaRPr>
            </a:p>
          </p:txBody>
        </p:sp>
        <p:sp>
          <p:nvSpPr>
            <p:cNvPr id="20489" name="AutoShape 50"/>
            <p:cNvSpPr>
              <a:spLocks noChangeArrowheads="1"/>
            </p:cNvSpPr>
            <p:nvPr/>
          </p:nvSpPr>
          <p:spPr bwMode="auto">
            <a:xfrm>
              <a:off x="3333" y="2205"/>
              <a:ext cx="2132" cy="318"/>
            </a:xfrm>
            <a:prstGeom prst="hexagon">
              <a:avLst>
                <a:gd name="adj" fmla="val 167610"/>
                <a:gd name="vf" fmla="val 115470"/>
              </a:avLst>
            </a:prstGeom>
            <a:solidFill>
              <a:srgbClr val="FFFFFF"/>
            </a:solidFill>
            <a:ln w="9525">
              <a:solidFill>
                <a:srgbClr val="000000"/>
              </a:solidFill>
              <a:miter lim="800000"/>
              <a:headEnd/>
              <a:tailEnd/>
            </a:ln>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SzPct val="60000"/>
                <a:buFont typeface="Arial" panose="020B0604020202020204" pitchFamily="34" charset="0"/>
                <a:buNone/>
              </a:pPr>
              <a:r>
                <a:rPr lang="en-US" altLang="zh-CN" sz="1800" dirty="0">
                  <a:solidFill>
                    <a:srgbClr val="000000"/>
                  </a:solidFill>
                  <a:ea typeface="宋体" panose="02010600030101010101" pitchFamily="2" charset="-122"/>
                </a:rPr>
                <a:t>DBMS</a:t>
              </a:r>
              <a:endParaRPr lang="en-US" altLang="zh-CN" sz="1800" dirty="0">
                <a:ea typeface="宋体" panose="02010600030101010101" pitchFamily="2" charset="-122"/>
              </a:endParaRPr>
            </a:p>
          </p:txBody>
        </p:sp>
        <p:sp>
          <p:nvSpPr>
            <p:cNvPr id="20492" name="Rectangle 53"/>
            <p:cNvSpPr>
              <a:spLocks noChangeArrowheads="1"/>
            </p:cNvSpPr>
            <p:nvPr/>
          </p:nvSpPr>
          <p:spPr bwMode="auto">
            <a:xfrm>
              <a:off x="3379" y="1071"/>
              <a:ext cx="2086" cy="384"/>
            </a:xfrm>
            <a:prstGeom prst="rect">
              <a:avLst/>
            </a:prstGeom>
            <a:solidFill>
              <a:srgbClr val="FFFFFF"/>
            </a:solidFill>
            <a:ln w="9525">
              <a:solidFill>
                <a:srgbClr val="000000"/>
              </a:solidFill>
              <a:miter lim="800000"/>
              <a:headEnd/>
              <a:tailEnd/>
            </a:ln>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SzPct val="60000"/>
                <a:buFont typeface="Arial" panose="020B0604020202020204" pitchFamily="34" charset="0"/>
                <a:buNone/>
              </a:pPr>
              <a:r>
                <a:rPr lang="en-US" altLang="zh-CN" sz="2000" dirty="0">
                  <a:solidFill>
                    <a:schemeClr val="bg2"/>
                  </a:solidFill>
                  <a:ea typeface="宋体" panose="02010600030101010101" pitchFamily="2" charset="-122"/>
                </a:rPr>
                <a:t>Application</a:t>
              </a:r>
            </a:p>
          </p:txBody>
        </p:sp>
        <p:sp>
          <p:nvSpPr>
            <p:cNvPr id="20493" name="Line 54"/>
            <p:cNvSpPr>
              <a:spLocks noChangeShapeType="1"/>
            </p:cNvSpPr>
            <p:nvPr/>
          </p:nvSpPr>
          <p:spPr bwMode="auto">
            <a:xfrm>
              <a:off x="4332" y="1455"/>
              <a:ext cx="0" cy="161"/>
            </a:xfrm>
            <a:prstGeom prst="line">
              <a:avLst/>
            </a:prstGeom>
            <a:noFill/>
            <a:ln w="9525">
              <a:solidFill>
                <a:srgbClr val="000000"/>
              </a:solidFill>
              <a:round/>
              <a:headEnd type="triangle"/>
              <a:tailEnd type="triangle"/>
            </a:ln>
            <a:extLst>
              <a:ext uri="{909E8E84-426E-40DD-AFC4-6F175D3DCCD1}">
                <a14:hiddenFill xmlns:a14="http://schemas.microsoft.com/office/drawing/2010/main">
                  <a:noFill/>
                </a14:hiddenFill>
              </a:ext>
            </a:extLst>
          </p:spPr>
          <p:txBody>
            <a:bodyPr/>
            <a:lstStyle/>
            <a:p>
              <a:endParaRPr lang="zh-CN" altLang="en-US"/>
            </a:p>
          </p:txBody>
        </p:sp>
        <p:sp>
          <p:nvSpPr>
            <p:cNvPr id="20494" name="Line 55"/>
            <p:cNvSpPr>
              <a:spLocks noChangeShapeType="1"/>
            </p:cNvSpPr>
            <p:nvPr/>
          </p:nvSpPr>
          <p:spPr bwMode="auto">
            <a:xfrm>
              <a:off x="4323" y="2018"/>
              <a:ext cx="0" cy="229"/>
            </a:xfrm>
            <a:prstGeom prst="line">
              <a:avLst/>
            </a:prstGeom>
            <a:noFill/>
            <a:ln w="9525">
              <a:solidFill>
                <a:srgbClr val="000000"/>
              </a:solidFill>
              <a:round/>
              <a:headEnd type="triangle"/>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5" name="Line 56"/>
            <p:cNvSpPr>
              <a:spLocks noChangeShapeType="1"/>
            </p:cNvSpPr>
            <p:nvPr/>
          </p:nvSpPr>
          <p:spPr bwMode="auto">
            <a:xfrm flipH="1">
              <a:off x="4361" y="2523"/>
              <a:ext cx="4" cy="544"/>
            </a:xfrm>
            <a:prstGeom prst="line">
              <a:avLst/>
            </a:prstGeom>
            <a:noFill/>
            <a:ln w="9525">
              <a:solidFill>
                <a:srgbClr val="000000"/>
              </a:solidFill>
              <a:round/>
              <a:headEnd type="triangle"/>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485"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C66923AC-3CB2-4AC6-ACDA-34F668DE360A}" type="slidenum">
              <a:rPr altLang="zh-CN" sz="2400">
                <a:solidFill>
                  <a:schemeClr val="accent2"/>
                </a:solidFill>
                <a:latin typeface="Times New Roman" panose="02020603050405020304" pitchFamily="18" charset="0"/>
                <a:ea typeface="华文新魏" panose="02010800040101010101" pitchFamily="2" charset="-122"/>
              </a:rPr>
              <a:pPr>
                <a:buSzTx/>
              </a:pPr>
              <a:t>17</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prstTxWarp prst="textNoShape">
              <a:avLst/>
            </a:prstTxWarp>
          </a:bodyPr>
          <a:lstStyle/>
          <a:p>
            <a:r>
              <a:rPr lang="zh-CN" altLang="en-US">
                <a:effectLst/>
              </a:rPr>
              <a:t>数据库元数据</a:t>
            </a:r>
          </a:p>
        </p:txBody>
      </p:sp>
      <p:sp>
        <p:nvSpPr>
          <p:cNvPr id="21507" name="Rectangle 3"/>
          <p:cNvSpPr>
            <a:spLocks noGrp="1" noChangeArrowheads="1"/>
          </p:cNvSpPr>
          <p:nvPr>
            <p:ph type="body" sz="half" idx="1"/>
          </p:nvPr>
        </p:nvSpPr>
        <p:spPr>
          <a:xfrm>
            <a:off x="107950" y="1371600"/>
            <a:ext cx="6081713" cy="4876800"/>
          </a:xfrm>
        </p:spPr>
        <p:txBody>
          <a:bodyPr/>
          <a:lstStyle/>
          <a:p>
            <a:r>
              <a:rPr lang="zh-CN" altLang="en-US" sz="2800" dirty="0"/>
              <a:t>应用示例</a:t>
            </a:r>
          </a:p>
          <a:p>
            <a:pPr algn="l">
              <a:buFont typeface="Wingdings" panose="05000000000000000000" pitchFamily="2" charset="2"/>
              <a:buNone/>
            </a:pPr>
            <a:r>
              <a:rPr lang="zh-CN" altLang="en-US" dirty="0"/>
              <a:t>	</a:t>
            </a:r>
            <a:r>
              <a:rPr lang="en-US" altLang="zh-CN" sz="2000" dirty="0" err="1"/>
              <a:t>DataBaseMetaData</a:t>
            </a:r>
            <a:r>
              <a:rPr lang="en-US" altLang="zh-CN" sz="2000" dirty="0"/>
              <a:t> </a:t>
            </a:r>
            <a:r>
              <a:rPr lang="en-US" altLang="zh-CN" sz="2000" dirty="0" err="1"/>
              <a:t>dbmd</a:t>
            </a:r>
            <a:r>
              <a:rPr lang="en-US" altLang="zh-CN" sz="2000" dirty="0"/>
              <a:t>;</a:t>
            </a:r>
          </a:p>
          <a:p>
            <a:pPr algn="l">
              <a:buFont typeface="Wingdings" panose="05000000000000000000" pitchFamily="2" charset="2"/>
              <a:buNone/>
            </a:pPr>
            <a:r>
              <a:rPr lang="en-US" altLang="zh-CN" sz="2000" dirty="0"/>
              <a:t>	</a:t>
            </a:r>
            <a:r>
              <a:rPr lang="en-US" altLang="zh-CN" sz="2000" dirty="0" err="1"/>
              <a:t>dbmd</a:t>
            </a:r>
            <a:r>
              <a:rPr lang="en-US" altLang="zh-CN" sz="2000" dirty="0"/>
              <a:t> = </a:t>
            </a:r>
            <a:r>
              <a:rPr lang="en-US" altLang="zh-CN" sz="2000" dirty="0" err="1"/>
              <a:t>conn.getMetaData</a:t>
            </a:r>
            <a:r>
              <a:rPr lang="en-US" altLang="zh-CN" sz="2000" dirty="0"/>
              <a:t>();</a:t>
            </a:r>
          </a:p>
          <a:p>
            <a:pPr algn="l">
              <a:buFont typeface="Wingdings" panose="05000000000000000000" pitchFamily="2" charset="2"/>
              <a:buNone/>
            </a:pPr>
            <a:r>
              <a:rPr lang="en-US" altLang="zh-CN" sz="2000" dirty="0"/>
              <a:t>	</a:t>
            </a:r>
            <a:r>
              <a:rPr lang="en-US" altLang="zh-CN" sz="2000" dirty="0" err="1"/>
              <a:t>ResultSet</a:t>
            </a:r>
            <a:r>
              <a:rPr lang="en-US" altLang="zh-CN" sz="2000" dirty="0"/>
              <a:t> </a:t>
            </a:r>
            <a:r>
              <a:rPr lang="en-US" altLang="zh-CN" sz="2000" dirty="0" err="1"/>
              <a:t>rset</a:t>
            </a:r>
            <a:r>
              <a:rPr lang="en-US" altLang="zh-CN" sz="2000" dirty="0"/>
              <a:t>; </a:t>
            </a:r>
            <a:r>
              <a:rPr lang="en-US" altLang="zh-CN" sz="2000" dirty="0" err="1"/>
              <a:t>rset</a:t>
            </a:r>
            <a:r>
              <a:rPr lang="en-US" altLang="zh-CN" sz="2000" dirty="0"/>
              <a:t>=</a:t>
            </a:r>
            <a:r>
              <a:rPr lang="en-US" altLang="zh-CN" sz="2000" dirty="0" err="1"/>
              <a:t>dbmd.getColumns</a:t>
            </a:r>
            <a:r>
              <a:rPr lang="en-US" altLang="zh-CN" sz="2000" dirty="0"/>
              <a:t>(</a:t>
            </a:r>
            <a:r>
              <a:rPr lang="en-US" altLang="zh-CN" sz="2000" dirty="0" err="1"/>
              <a:t>null,"student","s</a:t>
            </a:r>
            <a:r>
              <a:rPr lang="en-US" altLang="zh-CN" sz="2000" dirty="0"/>
              <a:t>","%") ;</a:t>
            </a:r>
          </a:p>
          <a:p>
            <a:pPr algn="l">
              <a:buFont typeface="Wingdings" panose="05000000000000000000" pitchFamily="2" charset="2"/>
              <a:buNone/>
            </a:pPr>
            <a:r>
              <a:rPr lang="en-US" altLang="zh-CN" sz="2000" dirty="0"/>
              <a:t>	while (</a:t>
            </a:r>
            <a:r>
              <a:rPr lang="en-US" altLang="zh-CN" sz="2000" dirty="0" err="1"/>
              <a:t>rset.next</a:t>
            </a:r>
            <a:r>
              <a:rPr lang="en-US" altLang="zh-CN" sz="2000" dirty="0"/>
              <a:t>())  </a:t>
            </a:r>
          </a:p>
          <a:p>
            <a:pPr algn="l">
              <a:buFont typeface="Wingdings" panose="05000000000000000000" pitchFamily="2" charset="2"/>
              <a:buNone/>
            </a:pPr>
            <a:r>
              <a:rPr lang="en-US" altLang="zh-CN" sz="2000" dirty="0"/>
              <a:t>		{</a:t>
            </a:r>
            <a:r>
              <a:rPr lang="en-US" altLang="zh-CN" sz="2000" dirty="0" err="1"/>
              <a:t>rset.getString</a:t>
            </a:r>
            <a:r>
              <a:rPr lang="en-US" altLang="zh-CN" sz="2000" dirty="0"/>
              <a:t>("COLUMN_NAME");</a:t>
            </a:r>
          </a:p>
          <a:p>
            <a:pPr algn="l">
              <a:buFont typeface="Wingdings" panose="05000000000000000000" pitchFamily="2" charset="2"/>
              <a:buNone/>
            </a:pPr>
            <a:r>
              <a:rPr lang="en-US" altLang="zh-CN" sz="2000" dirty="0"/>
              <a:t>			//</a:t>
            </a:r>
            <a:r>
              <a:rPr lang="zh-CN" altLang="en-US" sz="2000" dirty="0"/>
              <a:t>读取列名</a:t>
            </a:r>
          </a:p>
          <a:p>
            <a:pPr algn="l">
              <a:buFont typeface="Wingdings" panose="05000000000000000000" pitchFamily="2" charset="2"/>
              <a:buNone/>
            </a:pPr>
            <a:r>
              <a:rPr lang="zh-CN" altLang="en-US" dirty="0"/>
              <a:t>		</a:t>
            </a:r>
            <a:r>
              <a:rPr lang="en-US" altLang="zh-CN" sz="2000" dirty="0"/>
              <a:t>//</a:t>
            </a:r>
            <a:r>
              <a:rPr lang="en-US" altLang="zh-CN" sz="2000" dirty="0" err="1"/>
              <a:t>rset.getString</a:t>
            </a:r>
            <a:r>
              <a:rPr lang="en-US" altLang="zh-CN" sz="2000" dirty="0"/>
              <a:t>("COLUMN_TYPE");</a:t>
            </a:r>
          </a:p>
          <a:p>
            <a:pPr algn="l">
              <a:buFont typeface="Wingdings" panose="05000000000000000000" pitchFamily="2" charset="2"/>
              <a:buNone/>
            </a:pPr>
            <a:r>
              <a:rPr lang="en-US" altLang="zh-CN" sz="2000" dirty="0"/>
              <a:t>			//</a:t>
            </a:r>
            <a:r>
              <a:rPr lang="zh-CN" altLang="en-US" sz="2000" dirty="0"/>
              <a:t>读取列类型</a:t>
            </a:r>
          </a:p>
          <a:p>
            <a:pPr algn="l">
              <a:buFont typeface="Wingdings" panose="05000000000000000000" pitchFamily="2" charset="2"/>
              <a:buNone/>
            </a:pPr>
            <a:r>
              <a:rPr lang="zh-CN" altLang="en-US" sz="2000" dirty="0"/>
              <a:t>		</a:t>
            </a:r>
            <a:r>
              <a:rPr lang="en-US" altLang="zh-CN" sz="2000" dirty="0">
                <a:latin typeface="Times New Roman" panose="02020603050405020304" pitchFamily="18" charset="0"/>
              </a:rPr>
              <a:t>…</a:t>
            </a:r>
            <a:r>
              <a:rPr lang="en-US" altLang="zh-CN" sz="2000" dirty="0"/>
              <a:t>}</a:t>
            </a:r>
          </a:p>
          <a:p>
            <a:pPr>
              <a:buFont typeface="Wingdings" panose="05000000000000000000" pitchFamily="2" charset="2"/>
              <a:buNone/>
            </a:pPr>
            <a:r>
              <a:rPr lang="en-US" altLang="zh-CN" dirty="0"/>
              <a:t>	</a:t>
            </a:r>
            <a:r>
              <a:rPr lang="en-US" altLang="zh-CN" dirty="0">
                <a:latin typeface="Times New Roman" panose="02020603050405020304" pitchFamily="18" charset="0"/>
              </a:rPr>
              <a:t>…</a:t>
            </a:r>
            <a:endParaRPr lang="en-US" altLang="zh-CN" dirty="0"/>
          </a:p>
        </p:txBody>
      </p:sp>
      <p:graphicFrame>
        <p:nvGraphicFramePr>
          <p:cNvPr id="657412" name="Group 4"/>
          <p:cNvGraphicFramePr>
            <a:graphicFrameLocks noGrp="1"/>
          </p:cNvGraphicFramePr>
          <p:nvPr>
            <p:ph sz="quarter" idx="1"/>
            <p:extLst>
              <p:ext uri="{D42A27DB-BD31-4B8C-83A1-F6EECF244321}">
                <p14:modId xmlns:p14="http://schemas.microsoft.com/office/powerpoint/2010/main" val="563330413"/>
              </p:ext>
            </p:extLst>
          </p:nvPr>
        </p:nvGraphicFramePr>
        <p:xfrm>
          <a:off x="5219700" y="3730625"/>
          <a:ext cx="3289301" cy="2362200"/>
        </p:xfrm>
        <a:graphic>
          <a:graphicData uri="http://schemas.openxmlformats.org/drawingml/2006/table">
            <a:tbl>
              <a:tblPr/>
              <a:tblGrid>
                <a:gridCol w="1327090">
                  <a:extLst>
                    <a:ext uri="{9D8B030D-6E8A-4147-A177-3AD203B41FA5}">
                      <a16:colId xmlns:a16="http://schemas.microsoft.com/office/drawing/2014/main" val="20000"/>
                    </a:ext>
                  </a:extLst>
                </a:gridCol>
                <a:gridCol w="1429022">
                  <a:extLst>
                    <a:ext uri="{9D8B030D-6E8A-4147-A177-3AD203B41FA5}">
                      <a16:colId xmlns:a16="http://schemas.microsoft.com/office/drawing/2014/main" val="20001"/>
                    </a:ext>
                  </a:extLst>
                </a:gridCol>
                <a:gridCol w="533189">
                  <a:extLst>
                    <a:ext uri="{9D8B030D-6E8A-4147-A177-3AD203B41FA5}">
                      <a16:colId xmlns:a16="http://schemas.microsoft.com/office/drawing/2014/main" val="20002"/>
                    </a:ext>
                  </a:extLst>
                </a:gridCol>
              </a:tblGrid>
              <a:tr h="284163">
                <a:tc gridSpan="3">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mn-ea"/>
                          <a:ea typeface="+mn-ea"/>
                          <a:cs typeface="Times New Roman" panose="02020603050405020304" pitchFamily="18" charset="0"/>
                        </a:rPr>
                        <a:t>rset</a:t>
                      </a:r>
                      <a:endPar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endParaRPr>
                    </a:p>
                  </a:txBody>
                  <a:tcPr marL="91445" marR="91445" horzOverflow="overflow">
                    <a:lnL cap="flat">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9370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rPr>
                        <a:t>_NAME</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rPr>
                        <a:t>_TYPE</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dirty="0">
                          <a:ln>
                            <a:noFill/>
                          </a:ln>
                          <a:solidFill>
                            <a:schemeClr val="bg2"/>
                          </a:solidFill>
                          <a:effectLst/>
                          <a:latin typeface="+mn-ea"/>
                          <a:ea typeface="+mn-ea"/>
                        </a:rPr>
                        <a:t>…</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4163">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mn-ea"/>
                          <a:ea typeface="+mn-ea"/>
                          <a:cs typeface="Times New Roman" panose="02020603050405020304" pitchFamily="18" charset="0"/>
                        </a:rPr>
                        <a:t>sno</a:t>
                      </a:r>
                      <a:endPar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endParaRP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rPr>
                        <a:t>char</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a:ln>
                            <a:noFill/>
                          </a:ln>
                          <a:solidFill>
                            <a:schemeClr val="bg2"/>
                          </a:solidFill>
                          <a:effectLst/>
                          <a:latin typeface="+mn-ea"/>
                          <a:ea typeface="+mn-ea"/>
                        </a:rPr>
                        <a:t>…</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mn-ea"/>
                          <a:ea typeface="+mn-ea"/>
                          <a:cs typeface="Times New Roman" panose="02020603050405020304" pitchFamily="18" charset="0"/>
                        </a:rPr>
                        <a:t>sname</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mn-ea"/>
                          <a:ea typeface="+mn-ea"/>
                          <a:cs typeface="Times New Roman" panose="02020603050405020304" pitchFamily="18" charset="0"/>
                        </a:rPr>
                        <a:t>varchar</a:t>
                      </a:r>
                      <a:endPar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endParaRP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dirty="0">
                          <a:ln>
                            <a:noFill/>
                          </a:ln>
                          <a:solidFill>
                            <a:schemeClr val="bg2"/>
                          </a:solidFill>
                          <a:effectLst/>
                          <a:latin typeface="+mn-ea"/>
                          <a:ea typeface="+mn-ea"/>
                        </a:rPr>
                        <a:t>…</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4163">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mn-ea"/>
                          <a:ea typeface="+mn-ea"/>
                          <a:cs typeface="Times New Roman" panose="02020603050405020304" pitchFamily="18" charset="0"/>
                        </a:rPr>
                        <a:t>dept</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mn-ea"/>
                          <a:ea typeface="+mn-ea"/>
                          <a:cs typeface="Times New Roman" panose="02020603050405020304" pitchFamily="18" charset="0"/>
                        </a:rPr>
                        <a:t>varchar</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dirty="0">
                          <a:ln>
                            <a:noFill/>
                          </a:ln>
                          <a:solidFill>
                            <a:schemeClr val="bg2"/>
                          </a:solidFill>
                          <a:effectLst/>
                          <a:latin typeface="+mn-ea"/>
                          <a:ea typeface="+mn-ea"/>
                        </a:rPr>
                        <a:t>…</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163">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rPr>
                        <a:t>age</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mn-ea"/>
                          <a:ea typeface="+mn-ea"/>
                          <a:cs typeface="Times New Roman" panose="02020603050405020304" pitchFamily="18" charset="0"/>
                        </a:rPr>
                        <a:t>int</a:t>
                      </a:r>
                      <a:endPar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endParaRP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dirty="0">
                          <a:ln>
                            <a:noFill/>
                          </a:ln>
                          <a:solidFill>
                            <a:schemeClr val="bg2"/>
                          </a:solidFill>
                          <a:effectLst/>
                          <a:latin typeface="+mn-ea"/>
                          <a:ea typeface="+mn-ea"/>
                        </a:rPr>
                        <a:t>…</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57442" name="Group 34"/>
          <p:cNvGraphicFramePr>
            <a:graphicFrameLocks noGrp="1"/>
          </p:cNvGraphicFramePr>
          <p:nvPr>
            <p:extLst>
              <p:ext uri="{D42A27DB-BD31-4B8C-83A1-F6EECF244321}">
                <p14:modId xmlns:p14="http://schemas.microsoft.com/office/powerpoint/2010/main" val="2422754521"/>
              </p:ext>
            </p:extLst>
          </p:nvPr>
        </p:nvGraphicFramePr>
        <p:xfrm>
          <a:off x="6048375" y="1341438"/>
          <a:ext cx="2916237" cy="1752600"/>
        </p:xfrm>
        <a:graphic>
          <a:graphicData uri="http://schemas.openxmlformats.org/drawingml/2006/table">
            <a:tbl>
              <a:tblPr/>
              <a:tblGrid>
                <a:gridCol w="612775">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20737">
                  <a:extLst>
                    <a:ext uri="{9D8B030D-6E8A-4147-A177-3AD203B41FA5}">
                      <a16:colId xmlns:a16="http://schemas.microsoft.com/office/drawing/2014/main" val="20002"/>
                    </a:ext>
                  </a:extLst>
                </a:gridCol>
                <a:gridCol w="663575">
                  <a:extLst>
                    <a:ext uri="{9D8B030D-6E8A-4147-A177-3AD203B41FA5}">
                      <a16:colId xmlns:a16="http://schemas.microsoft.com/office/drawing/2014/main" val="20003"/>
                    </a:ext>
                  </a:extLst>
                </a:gridCol>
              </a:tblGrid>
              <a:tr h="301625">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rPr>
                        <a:t>S</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700" b="0" i="0" u="none" strike="noStrike" cap="none" normalizeH="0" baseline="0">
                        <a:ln>
                          <a:noFill/>
                        </a:ln>
                        <a:solidFill>
                          <a:schemeClr val="bg2"/>
                        </a:solidFill>
                        <a:effectLst/>
                        <a:latin typeface="+mn-ea"/>
                        <a:ea typeface="+mn-ea"/>
                      </a:endParaRP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700" b="0" i="0" u="none" strike="noStrike" cap="none" normalizeH="0" baseline="0">
                        <a:ln>
                          <a:noFill/>
                        </a:ln>
                        <a:solidFill>
                          <a:schemeClr val="bg2"/>
                        </a:solidFill>
                        <a:effectLst/>
                        <a:latin typeface="+mn-ea"/>
                        <a:ea typeface="+mn-ea"/>
                      </a:endParaRP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700" b="0" i="0" u="none" strike="noStrike" cap="none" normalizeH="0" baseline="0">
                        <a:ln>
                          <a:noFill/>
                        </a:ln>
                        <a:solidFill>
                          <a:schemeClr val="bg2"/>
                        </a:solidFill>
                        <a:effectLst/>
                        <a:latin typeface="+mn-ea"/>
                        <a:ea typeface="+mn-ea"/>
                      </a:endParaRP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7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mn-ea"/>
                          <a:ea typeface="+mn-ea"/>
                          <a:cs typeface="Times New Roman" panose="02020603050405020304" pitchFamily="18" charset="0"/>
                        </a:rPr>
                        <a:t>Sno</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mn-ea"/>
                          <a:ea typeface="+mn-ea"/>
                          <a:cs typeface="Times New Roman" panose="02020603050405020304" pitchFamily="18" charset="0"/>
                        </a:rPr>
                        <a:t>Sname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dirty="0" err="1">
                          <a:ln>
                            <a:noFill/>
                          </a:ln>
                          <a:solidFill>
                            <a:schemeClr val="bg2"/>
                          </a:solidFill>
                          <a:effectLst/>
                          <a:latin typeface="+mn-ea"/>
                          <a:ea typeface="+mn-ea"/>
                          <a:cs typeface="Times New Roman" panose="02020603050405020304" pitchFamily="18" charset="0"/>
                        </a:rPr>
                        <a:t>Dept</a:t>
                      </a:r>
                      <a:endParaRPr kumimoji="1" lang="en-US" altLang="zh-CN" sz="1700" b="0" i="0" u="none" strike="noStrike" cap="none" normalizeH="0" baseline="0" dirty="0">
                        <a:ln>
                          <a:noFill/>
                        </a:ln>
                        <a:solidFill>
                          <a:schemeClr val="bg2"/>
                        </a:solidFill>
                        <a:effectLst/>
                        <a:latin typeface="+mn-ea"/>
                        <a:ea typeface="+mn-ea"/>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dirty="0">
                          <a:ln>
                            <a:noFill/>
                          </a:ln>
                          <a:solidFill>
                            <a:schemeClr val="bg2"/>
                          </a:solidFill>
                          <a:effectLst/>
                          <a:latin typeface="+mn-ea"/>
                          <a:ea typeface="+mn-ea"/>
                        </a:rPr>
                        <a:t>age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41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mn-ea"/>
                          <a:ea typeface="+mn-ea"/>
                          <a:cs typeface="Times New Roman" panose="02020603050405020304" pitchFamily="18" charset="0"/>
                        </a:rPr>
                        <a:t>S1</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700" b="0" i="0" u="none" strike="noStrike" cap="none" normalizeH="0" baseline="0" dirty="0">
                          <a:ln>
                            <a:noFill/>
                          </a:ln>
                          <a:solidFill>
                            <a:schemeClr val="bg2"/>
                          </a:solidFill>
                          <a:effectLst/>
                          <a:latin typeface="+mn-ea"/>
                          <a:ea typeface="+mn-ea"/>
                          <a:cs typeface="Times New Roman" panose="02020603050405020304" pitchFamily="18" charset="0"/>
                        </a:rPr>
                        <a:t>甲</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700" b="0" i="0" u="none" strike="noStrike" cap="none" normalizeH="0" baseline="0">
                          <a:ln>
                            <a:noFill/>
                          </a:ln>
                          <a:solidFill>
                            <a:schemeClr val="bg2"/>
                          </a:solidFill>
                          <a:effectLst/>
                          <a:latin typeface="+mn-ea"/>
                          <a:ea typeface="+mn-ea"/>
                          <a:cs typeface="Times New Roman" panose="02020603050405020304"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a:ln>
                            <a:noFill/>
                          </a:ln>
                          <a:solidFill>
                            <a:schemeClr val="bg2"/>
                          </a:solidFill>
                          <a:effectLst/>
                          <a:latin typeface="+mn-ea"/>
                          <a:ea typeface="+mn-ea"/>
                        </a:rPr>
                        <a:t>20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mn-ea"/>
                          <a:ea typeface="+mn-ea"/>
                          <a:cs typeface="Times New Roman" panose="02020603050405020304" pitchFamily="18" charset="0"/>
                        </a:rPr>
                        <a:t>S2</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700" b="0" i="0" u="none" strike="noStrike" cap="none" normalizeH="0" baseline="0">
                          <a:ln>
                            <a:noFill/>
                          </a:ln>
                          <a:solidFill>
                            <a:schemeClr val="bg2"/>
                          </a:solidFill>
                          <a:effectLst/>
                          <a:latin typeface="+mn-ea"/>
                          <a:ea typeface="+mn-ea"/>
                          <a:cs typeface="Times New Roman" panose="02020603050405020304" pitchFamily="18" charset="0"/>
                        </a:rPr>
                        <a:t>乙</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700" b="0" i="0" u="none" strike="noStrike" cap="none" normalizeH="0" baseline="0">
                          <a:ln>
                            <a:noFill/>
                          </a:ln>
                          <a:solidFill>
                            <a:schemeClr val="bg2"/>
                          </a:solidFill>
                          <a:effectLst/>
                          <a:latin typeface="+mn-ea"/>
                          <a:ea typeface="+mn-ea"/>
                          <a:cs typeface="Times New Roman" panose="02020603050405020304"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a:ln>
                            <a:noFill/>
                          </a:ln>
                          <a:solidFill>
                            <a:schemeClr val="bg2"/>
                          </a:solidFill>
                          <a:effectLst/>
                          <a:latin typeface="+mn-ea"/>
                          <a:ea typeface="+mn-ea"/>
                        </a:rPr>
                        <a:t>21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41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700" b="0" i="0" u="none" strike="noStrike" cap="none" normalizeH="0" baseline="0">
                          <a:ln>
                            <a:noFill/>
                          </a:ln>
                          <a:solidFill>
                            <a:schemeClr val="bg2"/>
                          </a:solidFill>
                          <a:effectLst/>
                          <a:latin typeface="+mn-ea"/>
                          <a:ea typeface="+mn-ea"/>
                          <a:cs typeface="Times New Roman" panose="02020603050405020304" pitchFamily="18" charset="0"/>
                        </a:rPr>
                        <a:t>S3</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700" b="0" i="0" u="none" strike="noStrike" cap="none" normalizeH="0" baseline="0" dirty="0">
                          <a:ln>
                            <a:noFill/>
                          </a:ln>
                          <a:solidFill>
                            <a:schemeClr val="bg2"/>
                          </a:solidFill>
                          <a:effectLst/>
                          <a:latin typeface="+mn-ea"/>
                          <a:ea typeface="+mn-ea"/>
                          <a:cs typeface="Times New Roman" panose="02020603050405020304" pitchFamily="18" charset="0"/>
                        </a:rPr>
                        <a:t>丙</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700" b="0" i="0" u="none" strike="noStrike" cap="none" normalizeH="0" baseline="0">
                          <a:ln>
                            <a:noFill/>
                          </a:ln>
                          <a:solidFill>
                            <a:schemeClr val="bg2"/>
                          </a:solidFill>
                          <a:effectLst/>
                          <a:latin typeface="+mn-ea"/>
                          <a:ea typeface="+mn-ea"/>
                          <a:cs typeface="Times New Roman" panose="02020603050405020304"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700" b="0" i="0" u="none" strike="noStrike" cap="none" normalizeH="0" baseline="0" dirty="0">
                          <a:ln>
                            <a:noFill/>
                          </a:ln>
                          <a:solidFill>
                            <a:schemeClr val="bg2"/>
                          </a:solidFill>
                          <a:effectLst/>
                          <a:latin typeface="+mn-ea"/>
                          <a:ea typeface="+mn-ea"/>
                        </a:rPr>
                        <a:t>20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571"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03B1B6D9-7E3B-4FFD-9687-DB5EAA3401F3}" type="slidenum">
              <a:rPr altLang="zh-CN" sz="2400">
                <a:solidFill>
                  <a:schemeClr val="accent2"/>
                </a:solidFill>
                <a:latin typeface="Times New Roman" panose="02020603050405020304" pitchFamily="18" charset="0"/>
                <a:ea typeface="华文新魏" panose="02010800040101010101" pitchFamily="2" charset="-122"/>
              </a:rPr>
              <a:pPr>
                <a:buSzTx/>
              </a:pPr>
              <a:t>18</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4" name="椭圆形标注 3"/>
          <p:cNvSpPr/>
          <p:nvPr/>
        </p:nvSpPr>
        <p:spPr bwMode="auto">
          <a:xfrm>
            <a:off x="971550" y="1557338"/>
            <a:ext cx="1871663" cy="431800"/>
          </a:xfrm>
          <a:prstGeom prst="wedgeEllipseCallout">
            <a:avLst>
              <a:gd name="adj1" fmla="val 78866"/>
              <a:gd name="adj2" fmla="val 337957"/>
            </a:avLst>
          </a:prstGeom>
          <a:solidFill>
            <a:schemeClr val="accent1"/>
          </a:solidFill>
          <a:ln w="9525" cap="flat" cmpd="sng" algn="ctr">
            <a:solidFill>
              <a:schemeClr val="tx1"/>
            </a:solidFill>
            <a:prstDash val="solid"/>
            <a:round/>
            <a:headEnd type="none" w="med" len="med"/>
            <a:tailEnd type="none" w="med" len="med"/>
          </a:ln>
          <a:effectLst>
            <a:outerShdw blurRad="50800" dist="50800" dir="5400000" algn="ctr" rotWithShape="0">
              <a:schemeClr val="tx1"/>
            </a:outerShdw>
          </a:effectLst>
        </p:spPr>
        <p:txBody>
          <a:bodyPr/>
          <a:lstStyle/>
          <a:p>
            <a:pPr algn="just">
              <a:spcBef>
                <a:spcPct val="50000"/>
              </a:spcBef>
              <a:buSzPct val="60000"/>
              <a:defRPr/>
            </a:pPr>
            <a:r>
              <a:rPr kumimoji="1" lang="en-US" altLang="zh-CN" sz="1400" dirty="0">
                <a:solidFill>
                  <a:schemeClr val="bg2"/>
                </a:solidFill>
                <a:sym typeface="+mn-ea"/>
              </a:rPr>
              <a:t>String Catalog</a:t>
            </a:r>
            <a:endParaRPr kumimoji="1" lang="zh-CN" altLang="en-US" sz="1400" dirty="0">
              <a:solidFill>
                <a:schemeClr val="bg2"/>
              </a:solidFill>
              <a:sym typeface="+mn-ea"/>
            </a:endParaRPr>
          </a:p>
        </p:txBody>
      </p:sp>
      <p:sp>
        <p:nvSpPr>
          <p:cNvPr id="10" name="椭圆形标注 9"/>
          <p:cNvSpPr/>
          <p:nvPr/>
        </p:nvSpPr>
        <p:spPr bwMode="auto">
          <a:xfrm>
            <a:off x="1763713" y="1487488"/>
            <a:ext cx="1871662" cy="433387"/>
          </a:xfrm>
          <a:prstGeom prst="wedgeEllipseCallout">
            <a:avLst>
              <a:gd name="adj1" fmla="val 79535"/>
              <a:gd name="adj2" fmla="val 349555"/>
            </a:avLst>
          </a:prstGeom>
          <a:solidFill>
            <a:schemeClr val="accent1"/>
          </a:solidFill>
          <a:ln w="9525" cap="flat" cmpd="sng" algn="ctr">
            <a:solidFill>
              <a:schemeClr val="tx1"/>
            </a:solidFill>
            <a:prstDash val="solid"/>
            <a:round/>
            <a:headEnd type="none" w="med" len="med"/>
            <a:tailEnd type="none" w="med" len="med"/>
          </a:ln>
          <a:effectLst>
            <a:outerShdw blurRad="50800" dist="50800" dir="5400000" algn="ctr" rotWithShape="0">
              <a:schemeClr val="tx1"/>
            </a:outerShdw>
          </a:effectLst>
        </p:spPr>
        <p:txBody>
          <a:bodyPr/>
          <a:lstStyle/>
          <a:p>
            <a:pPr algn="just">
              <a:spcBef>
                <a:spcPct val="50000"/>
              </a:spcBef>
              <a:buSzPct val="60000"/>
              <a:defRPr/>
            </a:pPr>
            <a:r>
              <a:rPr kumimoji="1" lang="en-US" altLang="zh-CN" sz="1400" dirty="0">
                <a:solidFill>
                  <a:schemeClr val="bg2"/>
                </a:solidFill>
                <a:sym typeface="+mn-ea"/>
              </a:rPr>
              <a:t>String schema</a:t>
            </a:r>
            <a:endParaRPr kumimoji="1" lang="zh-CN" altLang="en-US" sz="1400" dirty="0">
              <a:solidFill>
                <a:schemeClr val="bg2"/>
              </a:solidFill>
              <a:sym typeface="+mn-ea"/>
            </a:endParaRPr>
          </a:p>
        </p:txBody>
      </p:sp>
      <p:sp>
        <p:nvSpPr>
          <p:cNvPr id="11" name="椭圆形标注 10"/>
          <p:cNvSpPr/>
          <p:nvPr/>
        </p:nvSpPr>
        <p:spPr bwMode="auto">
          <a:xfrm>
            <a:off x="2627313" y="1557338"/>
            <a:ext cx="2305050" cy="431800"/>
          </a:xfrm>
          <a:prstGeom prst="wedgeEllipseCallout">
            <a:avLst>
              <a:gd name="adj1" fmla="val 57122"/>
              <a:gd name="adj2" fmla="val 332158"/>
            </a:avLst>
          </a:prstGeom>
          <a:solidFill>
            <a:schemeClr val="accent1"/>
          </a:solidFill>
          <a:ln w="9525" cap="flat" cmpd="sng" algn="ctr">
            <a:solidFill>
              <a:schemeClr val="tx1"/>
            </a:solidFill>
            <a:prstDash val="solid"/>
            <a:round/>
            <a:headEnd type="none" w="med" len="med"/>
            <a:tailEnd type="none" w="med" len="med"/>
          </a:ln>
          <a:effectLst>
            <a:outerShdw blurRad="50800" dist="50800" dir="5400000" algn="ctr" rotWithShape="0">
              <a:schemeClr val="tx1"/>
            </a:outerShdw>
          </a:effectLst>
        </p:spPr>
        <p:txBody>
          <a:bodyPr/>
          <a:lstStyle/>
          <a:p>
            <a:pPr algn="just">
              <a:spcBef>
                <a:spcPct val="50000"/>
              </a:spcBef>
              <a:buSzPct val="60000"/>
              <a:defRPr/>
            </a:pPr>
            <a:r>
              <a:rPr kumimoji="1" lang="en-US" altLang="zh-CN" sz="1400" dirty="0">
                <a:solidFill>
                  <a:schemeClr val="bg2"/>
                </a:solidFill>
                <a:sym typeface="+mn-ea"/>
              </a:rPr>
              <a:t>String </a:t>
            </a:r>
            <a:r>
              <a:rPr kumimoji="1" lang="en-US" altLang="zh-CN" sz="1400" dirty="0" err="1">
                <a:solidFill>
                  <a:schemeClr val="bg2"/>
                </a:solidFill>
                <a:sym typeface="+mn-ea"/>
              </a:rPr>
              <a:t>tablename</a:t>
            </a:r>
            <a:endParaRPr kumimoji="1" lang="zh-CN" altLang="en-US" sz="1400" dirty="0">
              <a:solidFill>
                <a:schemeClr val="bg2"/>
              </a:solidFill>
              <a:sym typeface="+mn-ea"/>
            </a:endParaRPr>
          </a:p>
        </p:txBody>
      </p:sp>
      <p:sp>
        <p:nvSpPr>
          <p:cNvPr id="12" name="椭圆形标注 11"/>
          <p:cNvSpPr/>
          <p:nvPr/>
        </p:nvSpPr>
        <p:spPr bwMode="auto">
          <a:xfrm>
            <a:off x="3348038" y="1570038"/>
            <a:ext cx="2663825" cy="431800"/>
          </a:xfrm>
          <a:prstGeom prst="wedgeEllipseCallout">
            <a:avLst>
              <a:gd name="adj1" fmla="val 30323"/>
              <a:gd name="adj2" fmla="val 306063"/>
            </a:avLst>
          </a:prstGeom>
          <a:solidFill>
            <a:schemeClr val="accent1"/>
          </a:solidFill>
          <a:ln w="9525" cap="flat" cmpd="sng" algn="ctr">
            <a:solidFill>
              <a:schemeClr val="tx1"/>
            </a:solidFill>
            <a:prstDash val="solid"/>
            <a:round/>
            <a:headEnd type="none" w="med" len="med"/>
            <a:tailEnd type="none" w="med" len="med"/>
          </a:ln>
          <a:effectLst>
            <a:outerShdw blurRad="50800" dist="50800" dir="5400000" algn="ctr" rotWithShape="0">
              <a:schemeClr val="tx1"/>
            </a:outerShdw>
          </a:effectLst>
        </p:spPr>
        <p:txBody>
          <a:bodyPr/>
          <a:lstStyle/>
          <a:p>
            <a:pPr algn="just">
              <a:spcBef>
                <a:spcPct val="50000"/>
              </a:spcBef>
              <a:buSzPct val="60000"/>
              <a:defRPr/>
            </a:pPr>
            <a:r>
              <a:rPr kumimoji="1" lang="en-US" altLang="zh-CN" sz="1400" dirty="0">
                <a:solidFill>
                  <a:schemeClr val="bg2"/>
                </a:solidFill>
                <a:sym typeface="+mn-ea"/>
              </a:rPr>
              <a:t>String </a:t>
            </a:r>
            <a:r>
              <a:rPr kumimoji="1" lang="en-US" altLang="zh-CN" sz="1400" dirty="0" err="1">
                <a:solidFill>
                  <a:schemeClr val="bg2"/>
                </a:solidFill>
                <a:sym typeface="+mn-ea"/>
              </a:rPr>
              <a:t>columnPattern</a:t>
            </a:r>
            <a:endParaRPr kumimoji="1" lang="zh-CN" altLang="en-US" sz="1400" dirty="0">
              <a:solidFill>
                <a:schemeClr val="bg2"/>
              </a:solidFill>
              <a:sym typeface="+mn-ea"/>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395288" y="298450"/>
            <a:ext cx="8077200" cy="609600"/>
          </a:xfrm>
        </p:spPr>
        <p:txBody>
          <a:bodyPr/>
          <a:lstStyle/>
          <a:p>
            <a:pPr>
              <a:defRPr/>
            </a:pPr>
            <a:r>
              <a:rPr kumimoji="1" lang="en-US" dirty="0">
                <a:solidFill>
                  <a:schemeClr val="accent2">
                    <a:lumMod val="75000"/>
                  </a:schemeClr>
                </a:solidFill>
                <a:effectLst/>
                <a:latin typeface="+mj-ea"/>
              </a:rPr>
              <a:t>JDBC</a:t>
            </a:r>
            <a:r>
              <a:rPr kumimoji="1" lang="zh-CN" altLang="en-US" dirty="0">
                <a:solidFill>
                  <a:schemeClr val="accent2">
                    <a:lumMod val="75000"/>
                  </a:schemeClr>
                </a:solidFill>
                <a:effectLst/>
                <a:latin typeface="+mj-ea"/>
              </a:rPr>
              <a:t>中的事务控制</a:t>
            </a:r>
            <a:endParaRPr kumimoji="1" lang="en-US" altLang="en-US" dirty="0">
              <a:solidFill>
                <a:schemeClr val="accent2">
                  <a:lumMod val="75000"/>
                </a:schemeClr>
              </a:solidFill>
              <a:effectLst/>
              <a:latin typeface="+mj-ea"/>
            </a:endParaRPr>
          </a:p>
        </p:txBody>
      </p:sp>
      <p:sp>
        <p:nvSpPr>
          <p:cNvPr id="15363" name="Rectangle 3"/>
          <p:cNvSpPr>
            <a:spLocks noGrp="1" noChangeArrowheads="1"/>
          </p:cNvSpPr>
          <p:nvPr>
            <p:ph type="body" idx="4294967295"/>
          </p:nvPr>
        </p:nvSpPr>
        <p:spPr>
          <a:xfrm>
            <a:off x="684213" y="1382713"/>
            <a:ext cx="7997825" cy="4854575"/>
          </a:xfrm>
        </p:spPr>
        <p:txBody>
          <a:bodyPr/>
          <a:lstStyle/>
          <a:p>
            <a:pPr>
              <a:defRPr/>
            </a:pPr>
            <a:r>
              <a:rPr kumimoji="1" lang="zh-CN" altLang="en-US" sz="2800" dirty="0"/>
              <a:t>在默认情况下，每个</a:t>
            </a:r>
            <a:r>
              <a:rPr kumimoji="1" lang="en-US" altLang="zh-CN" sz="2800" dirty="0"/>
              <a:t>SQL</a:t>
            </a:r>
            <a:r>
              <a:rPr kumimoji="1" lang="zh-CN" altLang="en-US" sz="2800" dirty="0"/>
              <a:t>语句都被作为一个被自动提交的独立的事务 </a:t>
            </a:r>
            <a:endParaRPr kumimoji="1" lang="en-US" altLang="zh-CN" sz="2800" dirty="0"/>
          </a:p>
          <a:p>
            <a:pPr lvl="1">
              <a:defRPr/>
            </a:pPr>
            <a:r>
              <a:rPr kumimoji="1" lang="zh-CN" altLang="en-US" sz="2400" dirty="0">
                <a:cs typeface="+mn-cs"/>
              </a:rPr>
              <a:t>对于有多个更新的事务，这种做法并不好 </a:t>
            </a:r>
            <a:endParaRPr kumimoji="1" lang="en-US" altLang="zh-CN" sz="2400" dirty="0">
              <a:cs typeface="+mn-cs"/>
            </a:endParaRPr>
          </a:p>
          <a:p>
            <a:pPr>
              <a:defRPr/>
            </a:pPr>
            <a:r>
              <a:rPr kumimoji="1" lang="zh-CN" altLang="en-US" sz="2800" dirty="0"/>
              <a:t>建议将自动提交关闭</a:t>
            </a:r>
            <a:endParaRPr kumimoji="1" lang="en-US" altLang="zh-CN" sz="2800" dirty="0"/>
          </a:p>
          <a:p>
            <a:pPr lvl="1">
              <a:defRPr/>
            </a:pPr>
            <a:r>
              <a:rPr kumimoji="1" lang="en-US" altLang="zh-CN" sz="2400" dirty="0" err="1">
                <a:solidFill>
                  <a:srgbClr val="FF0000"/>
                </a:solidFill>
              </a:rPr>
              <a:t>conn.setAutoCommit</a:t>
            </a:r>
            <a:r>
              <a:rPr kumimoji="1" lang="en-US" altLang="zh-CN" sz="2400" dirty="0">
                <a:solidFill>
                  <a:srgbClr val="FF0000"/>
                </a:solidFill>
              </a:rPr>
              <a:t>(false);</a:t>
            </a:r>
          </a:p>
          <a:p>
            <a:pPr>
              <a:defRPr/>
            </a:pPr>
            <a:r>
              <a:rPr kumimoji="1" lang="zh-CN" altLang="en-US" sz="2800" dirty="0"/>
              <a:t>事务必须被显式的提交或回滚</a:t>
            </a:r>
            <a:endParaRPr kumimoji="1" lang="en-US" altLang="zh-CN" sz="2800" dirty="0"/>
          </a:p>
          <a:p>
            <a:pPr lvl="1">
              <a:defRPr/>
            </a:pPr>
            <a:r>
              <a:rPr kumimoji="1" lang="en-US" altLang="zh-CN" sz="2400" dirty="0" err="1">
                <a:solidFill>
                  <a:srgbClr val="FF0000"/>
                </a:solidFill>
              </a:rPr>
              <a:t>conn.commit</a:t>
            </a:r>
            <a:r>
              <a:rPr kumimoji="1" lang="en-US" altLang="zh-CN" sz="2400" dirty="0">
                <a:solidFill>
                  <a:srgbClr val="FF0000"/>
                </a:solidFill>
              </a:rPr>
              <a:t>();     </a:t>
            </a:r>
            <a:r>
              <a:rPr kumimoji="1" lang="zh-CN" altLang="en-US" sz="2400" dirty="0"/>
              <a:t>或</a:t>
            </a:r>
            <a:endParaRPr kumimoji="1" lang="en-US" altLang="zh-CN" sz="2400" dirty="0"/>
          </a:p>
          <a:p>
            <a:pPr lvl="1">
              <a:defRPr/>
            </a:pPr>
            <a:r>
              <a:rPr kumimoji="1" lang="en-US" altLang="zh-CN" sz="2400" dirty="0" err="1">
                <a:solidFill>
                  <a:srgbClr val="FF0000"/>
                </a:solidFill>
              </a:rPr>
              <a:t>conn.rollback</a:t>
            </a:r>
            <a:r>
              <a:rPr kumimoji="1" lang="en-US" altLang="zh-CN" sz="2400" dirty="0">
                <a:solidFill>
                  <a:srgbClr val="FF0000"/>
                </a:solidFill>
              </a:rPr>
              <a:t>();</a:t>
            </a:r>
          </a:p>
          <a:p>
            <a:pPr>
              <a:defRPr/>
            </a:pPr>
            <a:r>
              <a:rPr kumimoji="1" lang="en-US" altLang="zh-CN" sz="2800" dirty="0" err="1"/>
              <a:t>conn.setAutoCommit</a:t>
            </a:r>
            <a:r>
              <a:rPr kumimoji="1" lang="en-US" altLang="zh-CN" sz="2800" dirty="0"/>
              <a:t>(true) </a:t>
            </a:r>
            <a:r>
              <a:rPr kumimoji="1" lang="zh-CN" altLang="en-US" sz="2800" dirty="0"/>
              <a:t>打开自动提交 </a:t>
            </a:r>
            <a:endParaRPr kumimoji="1" lang="en-US" altLang="zh-CN" sz="2800" dirty="0"/>
          </a:p>
          <a:p>
            <a:pPr lvl="2">
              <a:defRPr/>
            </a:pPr>
            <a:endParaRPr kumimoji="1" lang="en-US" altLang="zh-CN" dirty="0"/>
          </a:p>
        </p:txBody>
      </p:sp>
      <p:sp>
        <p:nvSpPr>
          <p:cNvPr id="22532"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DC2358F2-CE1F-4654-A3E7-0155561068D3}" type="slidenum">
              <a:rPr altLang="zh-CN" sz="2400">
                <a:solidFill>
                  <a:schemeClr val="accent2"/>
                </a:solidFill>
                <a:latin typeface="Times New Roman" panose="02020603050405020304" pitchFamily="18" charset="0"/>
                <a:ea typeface="华文新魏" panose="02010800040101010101" pitchFamily="2" charset="-122"/>
              </a:rPr>
              <a:pPr>
                <a:buSzTx/>
              </a:pPr>
              <a:t>19</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prstTxWarp prst="textNoShape">
              <a:avLst/>
            </a:prstTxWarp>
          </a:bodyPr>
          <a:lstStyle/>
          <a:p>
            <a:r>
              <a:rPr lang="zh-CN" altLang="en-US">
                <a:effectLst/>
              </a:rPr>
              <a:t>提纲</a:t>
            </a:r>
            <a:endParaRPr lang="en-US" altLang="zh-CN">
              <a:effectLst/>
            </a:endParaRPr>
          </a:p>
        </p:txBody>
      </p:sp>
      <p:sp>
        <p:nvSpPr>
          <p:cNvPr id="5123" name="Rectangle 3"/>
          <p:cNvSpPr>
            <a:spLocks noGrp="1" noChangeArrowheads="1"/>
          </p:cNvSpPr>
          <p:nvPr>
            <p:ph idx="1"/>
          </p:nvPr>
        </p:nvSpPr>
        <p:spPr>
          <a:xfrm>
            <a:off x="841375" y="1349375"/>
            <a:ext cx="6843713" cy="4887913"/>
          </a:xfrm>
        </p:spPr>
        <p:txBody>
          <a:bodyPr/>
          <a:lstStyle/>
          <a:p>
            <a:pPr>
              <a:defRPr/>
            </a:pPr>
            <a:r>
              <a:rPr kumimoji="1" lang="zh-CN" altLang="en-US" dirty="0">
                <a:latin typeface="+mn-ea"/>
              </a:rPr>
              <a:t>使用高级程序设计语言访问数据库</a:t>
            </a:r>
            <a:endParaRPr kumimoji="1" lang="en-US" altLang="zh-CN" dirty="0">
              <a:latin typeface="+mn-ea"/>
            </a:endParaRPr>
          </a:p>
          <a:p>
            <a:pPr lvl="1">
              <a:defRPr/>
            </a:pPr>
            <a:r>
              <a:rPr kumimoji="1" lang="zh-CN" altLang="en-US" dirty="0">
                <a:latin typeface="+mn-ea"/>
                <a:cs typeface="+mn-cs"/>
              </a:rPr>
              <a:t>动态</a:t>
            </a:r>
            <a:r>
              <a:rPr kumimoji="1" lang="en-US" altLang="zh-CN" dirty="0">
                <a:latin typeface="+mn-ea"/>
              </a:rPr>
              <a:t>SQL</a:t>
            </a:r>
          </a:p>
          <a:p>
            <a:pPr lvl="2">
              <a:defRPr/>
            </a:pPr>
            <a:r>
              <a:rPr kumimoji="1" lang="en-US" altLang="zh-CN" dirty="0">
                <a:latin typeface="+mn-ea"/>
              </a:rPr>
              <a:t>JDBC </a:t>
            </a:r>
            <a:r>
              <a:rPr kumimoji="1" lang="zh-CN" altLang="en-US" dirty="0">
                <a:latin typeface="+mn-ea"/>
                <a:cs typeface="+mn-cs"/>
              </a:rPr>
              <a:t>和</a:t>
            </a:r>
            <a:r>
              <a:rPr kumimoji="1" lang="en-US" altLang="zh-CN" dirty="0">
                <a:latin typeface="+mn-ea"/>
              </a:rPr>
              <a:t>ODBC</a:t>
            </a:r>
          </a:p>
          <a:p>
            <a:pPr lvl="1">
              <a:defRPr/>
            </a:pPr>
            <a:r>
              <a:rPr kumimoji="1" lang="zh-CN" altLang="en-US" dirty="0">
                <a:latin typeface="+mn-ea"/>
                <a:cs typeface="+mn-cs"/>
              </a:rPr>
              <a:t>嵌入式</a:t>
            </a:r>
            <a:r>
              <a:rPr kumimoji="1" lang="en-US" altLang="zh-CN" dirty="0">
                <a:latin typeface="+mn-ea"/>
              </a:rPr>
              <a:t>SQL</a:t>
            </a:r>
          </a:p>
          <a:p>
            <a:pPr>
              <a:defRPr/>
            </a:pPr>
            <a:r>
              <a:rPr kumimoji="1" lang="zh-CN" altLang="en-US" dirty="0">
                <a:latin typeface="+mn-ea"/>
              </a:rPr>
              <a:t>函数和存储过程</a:t>
            </a:r>
            <a:endParaRPr kumimoji="1" lang="en-US" altLang="zh-CN" dirty="0">
              <a:latin typeface="+mn-ea"/>
            </a:endParaRPr>
          </a:p>
          <a:p>
            <a:pPr>
              <a:defRPr/>
            </a:pPr>
            <a:r>
              <a:rPr kumimoji="1" lang="zh-CN" altLang="en-US" dirty="0">
                <a:latin typeface="+mn-ea"/>
              </a:rPr>
              <a:t>触发器</a:t>
            </a:r>
            <a:endParaRPr kumimoji="1" lang="en-US" altLang="zh-CN" dirty="0">
              <a:latin typeface="+mn-ea"/>
            </a:endParaRPr>
          </a:p>
        </p:txBody>
      </p:sp>
      <p:sp>
        <p:nvSpPr>
          <p:cNvPr id="6148"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endParaRPr lang="en-IN" altLang="zh-CN"/>
          </a:p>
        </p:txBody>
      </p:sp>
      <p:sp>
        <p:nvSpPr>
          <p:cNvPr id="6149"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FD13785C-3983-439B-BDE9-78A8EB317551}" type="slidenum">
              <a:rPr altLang="zh-CN" sz="2400">
                <a:solidFill>
                  <a:schemeClr val="accent2"/>
                </a:solidFill>
                <a:latin typeface="Times New Roman" panose="02020603050405020304" pitchFamily="18" charset="0"/>
                <a:ea typeface="华文新魏" panose="02010800040101010101" pitchFamily="2" charset="-122"/>
              </a:rPr>
              <a:pPr>
                <a:buSzTx/>
              </a:pPr>
              <a:t>2</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7" name="页脚占位符 5"/>
          <p:cNvSpPr>
            <a:spLocks noGrp="1"/>
          </p:cNvSpPr>
          <p:nvPr>
            <p:ph type="ftr" sz="quarter" idx="12"/>
          </p:nvPr>
        </p:nvSpPr>
        <p:spPr>
          <a:xfrm>
            <a:off x="3505200" y="6477000"/>
            <a:ext cx="3733800" cy="304800"/>
          </a:xfrm>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kumimoji="1" lang="en-US" altLang="zh-CN" dirty="0">
                <a:solidFill>
                  <a:schemeClr val="accent2">
                    <a:lumMod val="75000"/>
                  </a:schemeClr>
                </a:solidFill>
                <a:effectLst/>
                <a:latin typeface="+mj-ea"/>
              </a:rPr>
              <a:t>JDBC</a:t>
            </a:r>
            <a:r>
              <a:rPr kumimoji="1" lang="zh-CN" altLang="en-US" dirty="0">
                <a:solidFill>
                  <a:schemeClr val="accent2">
                    <a:lumMod val="75000"/>
                  </a:schemeClr>
                </a:solidFill>
                <a:effectLst/>
                <a:latin typeface="+mj-ea"/>
              </a:rPr>
              <a:t>的其他特征</a:t>
            </a:r>
            <a:endParaRPr kumimoji="1" lang="en-US" altLang="en-US" dirty="0">
              <a:solidFill>
                <a:schemeClr val="accent2">
                  <a:lumMod val="75000"/>
                </a:schemeClr>
              </a:solidFill>
              <a:effectLst/>
              <a:latin typeface="+mj-ea"/>
            </a:endParaRPr>
          </a:p>
        </p:txBody>
      </p:sp>
      <p:sp>
        <p:nvSpPr>
          <p:cNvPr id="16387" name="Rectangle 3"/>
          <p:cNvSpPr>
            <a:spLocks noGrp="1" noChangeArrowheads="1"/>
          </p:cNvSpPr>
          <p:nvPr>
            <p:ph idx="1"/>
          </p:nvPr>
        </p:nvSpPr>
        <p:spPr>
          <a:xfrm>
            <a:off x="468313" y="1404938"/>
            <a:ext cx="8351837" cy="4903787"/>
          </a:xfrm>
        </p:spPr>
        <p:txBody>
          <a:bodyPr/>
          <a:lstStyle/>
          <a:p>
            <a:pPr algn="l">
              <a:defRPr/>
            </a:pPr>
            <a:r>
              <a:rPr kumimoji="1" lang="zh-CN" altLang="en-US" sz="2800" dirty="0"/>
              <a:t>调用函数和过程</a:t>
            </a:r>
            <a:endParaRPr kumimoji="1" lang="en-US" altLang="zh-CN" sz="2800" dirty="0"/>
          </a:p>
          <a:p>
            <a:pPr lvl="1" algn="l">
              <a:defRPr/>
            </a:pPr>
            <a:r>
              <a:rPr kumimoji="1" lang="en-US" altLang="zh-CN" sz="2400" dirty="0" err="1"/>
              <a:t>CallableStatement</a:t>
            </a:r>
            <a:r>
              <a:rPr kumimoji="1" lang="en-US" altLang="zh-CN" sz="2400" dirty="0"/>
              <a:t> cStmt1 = </a:t>
            </a:r>
            <a:r>
              <a:rPr kumimoji="1" lang="en-US" altLang="zh-CN" sz="2400" dirty="0" err="1"/>
              <a:t>conn.prepareCall</a:t>
            </a:r>
            <a:r>
              <a:rPr kumimoji="1" lang="en-US" altLang="zh-CN" sz="2400" dirty="0"/>
              <a:t>("{? = call some function(?)}");</a:t>
            </a:r>
          </a:p>
          <a:p>
            <a:pPr lvl="1" algn="l">
              <a:defRPr/>
            </a:pPr>
            <a:r>
              <a:rPr kumimoji="1" lang="en-US" altLang="zh-CN" sz="2400" dirty="0" err="1"/>
              <a:t>CallableStatement</a:t>
            </a:r>
            <a:r>
              <a:rPr kumimoji="1" lang="en-US" altLang="zh-CN" sz="2400" dirty="0"/>
              <a:t> cStmt2 = </a:t>
            </a:r>
            <a:r>
              <a:rPr kumimoji="1" lang="en-US" altLang="zh-CN" sz="2400" dirty="0" err="1"/>
              <a:t>conn.prepareCall</a:t>
            </a:r>
            <a:r>
              <a:rPr kumimoji="1" lang="en-US" altLang="zh-CN" sz="2400" dirty="0"/>
              <a:t>("{call some procedure(?,?)}");</a:t>
            </a:r>
          </a:p>
          <a:p>
            <a:pPr algn="l">
              <a:defRPr/>
            </a:pPr>
            <a:r>
              <a:rPr kumimoji="1" lang="zh-CN" altLang="en-US" sz="2800" dirty="0"/>
              <a:t>处理大型对象类型</a:t>
            </a:r>
            <a:endParaRPr kumimoji="1" lang="en-US" altLang="zh-CN" sz="2800" dirty="0"/>
          </a:p>
          <a:p>
            <a:pPr lvl="1" algn="l">
              <a:defRPr/>
            </a:pPr>
            <a:r>
              <a:rPr kumimoji="1" lang="en-US" altLang="zh-CN" sz="2200" dirty="0" err="1"/>
              <a:t>getBlob</a:t>
            </a:r>
            <a:r>
              <a:rPr kumimoji="1" lang="en-US" altLang="zh-CN" sz="2200" dirty="0"/>
              <a:t>() </a:t>
            </a:r>
            <a:r>
              <a:rPr kumimoji="1" lang="zh-CN" altLang="en-US" sz="2200" dirty="0">
                <a:cs typeface="+mn-cs"/>
              </a:rPr>
              <a:t>和</a:t>
            </a:r>
            <a:r>
              <a:rPr kumimoji="1" lang="zh-CN" altLang="en-US" sz="2200" dirty="0"/>
              <a:t> </a:t>
            </a:r>
            <a:r>
              <a:rPr kumimoji="1" lang="en-US" altLang="zh-CN" sz="2200" dirty="0" err="1"/>
              <a:t>getClob</a:t>
            </a:r>
            <a:r>
              <a:rPr kumimoji="1" lang="en-US" altLang="zh-CN" sz="2200" dirty="0"/>
              <a:t>() </a:t>
            </a:r>
            <a:r>
              <a:rPr kumimoji="1" lang="zh-CN" altLang="en-US" sz="2200" dirty="0">
                <a:cs typeface="+mn-cs"/>
              </a:rPr>
              <a:t>与</a:t>
            </a:r>
            <a:r>
              <a:rPr kumimoji="1" lang="en-US" altLang="zh-CN" sz="2200" dirty="0"/>
              <a:t> </a:t>
            </a:r>
            <a:r>
              <a:rPr kumimoji="1" lang="en-US" altLang="zh-CN" sz="2200" dirty="0" err="1"/>
              <a:t>getString</a:t>
            </a:r>
            <a:r>
              <a:rPr kumimoji="1" lang="en-US" altLang="zh-CN" sz="2200" dirty="0"/>
              <a:t>() </a:t>
            </a:r>
            <a:r>
              <a:rPr kumimoji="1" lang="zh-CN" altLang="en-US" sz="2200" dirty="0">
                <a:cs typeface="+mn-cs"/>
              </a:rPr>
              <a:t>方法相似，但是分别返回类型为</a:t>
            </a:r>
            <a:r>
              <a:rPr kumimoji="1" lang="en-US" altLang="zh-CN" sz="2200" dirty="0">
                <a:cs typeface="+mn-cs"/>
              </a:rPr>
              <a:t>Blob</a:t>
            </a:r>
            <a:r>
              <a:rPr kumimoji="1" lang="zh-CN" altLang="en-US" sz="2200" dirty="0">
                <a:cs typeface="+mn-cs"/>
              </a:rPr>
              <a:t>和</a:t>
            </a:r>
            <a:r>
              <a:rPr kumimoji="1" lang="zh-CN" altLang="en-US" sz="2200" dirty="0"/>
              <a:t> </a:t>
            </a:r>
            <a:r>
              <a:rPr kumimoji="1" lang="en-US" altLang="zh-CN" sz="2200" dirty="0" err="1"/>
              <a:t>Clob</a:t>
            </a:r>
            <a:r>
              <a:rPr kumimoji="1" lang="en-US" altLang="zh-CN" sz="2200" dirty="0"/>
              <a:t> </a:t>
            </a:r>
            <a:r>
              <a:rPr kumimoji="1" lang="zh-CN" altLang="en-US" sz="2200" dirty="0">
                <a:cs typeface="+mn-cs"/>
              </a:rPr>
              <a:t>的对象 </a:t>
            </a:r>
            <a:endParaRPr kumimoji="1" lang="en-US" altLang="zh-CN" sz="2200" dirty="0">
              <a:cs typeface="+mn-cs"/>
            </a:endParaRPr>
          </a:p>
          <a:p>
            <a:pPr lvl="1" algn="l">
              <a:defRPr/>
            </a:pPr>
            <a:r>
              <a:rPr kumimoji="1" lang="zh-CN" altLang="en-US" sz="2200" dirty="0">
                <a:cs typeface="+mn-cs"/>
              </a:rPr>
              <a:t>通过</a:t>
            </a:r>
            <a:r>
              <a:rPr kumimoji="1" lang="en-US" altLang="zh-CN" sz="2200" dirty="0" err="1"/>
              <a:t>getBytes</a:t>
            </a:r>
            <a:r>
              <a:rPr kumimoji="1" lang="en-US" altLang="zh-CN" sz="2200" dirty="0"/>
              <a:t>()</a:t>
            </a:r>
            <a:r>
              <a:rPr kumimoji="1" lang="zh-CN" altLang="en-US" sz="2200" dirty="0">
                <a:cs typeface="+mn-cs"/>
              </a:rPr>
              <a:t>从这些对象里得到数据 </a:t>
            </a:r>
            <a:endParaRPr kumimoji="1" lang="en-US" altLang="zh-CN" sz="2200" dirty="0">
              <a:cs typeface="+mn-cs"/>
            </a:endParaRPr>
          </a:p>
          <a:p>
            <a:pPr lvl="1" algn="l">
              <a:defRPr/>
            </a:pPr>
            <a:r>
              <a:rPr kumimoji="1" lang="zh-CN" altLang="en-US" sz="2200" dirty="0">
                <a:cs typeface="+mn-cs"/>
              </a:rPr>
              <a:t>将一个开放的流与</a:t>
            </a:r>
            <a:r>
              <a:rPr kumimoji="1" lang="en-US" altLang="zh-CN" sz="2200" dirty="0"/>
              <a:t>Java Blob</a:t>
            </a:r>
            <a:r>
              <a:rPr kumimoji="1" lang="zh-CN" altLang="en-US" sz="2200" dirty="0">
                <a:cs typeface="+mn-cs"/>
              </a:rPr>
              <a:t>或</a:t>
            </a:r>
            <a:r>
              <a:rPr kumimoji="1" lang="en-US" altLang="zh-CN" sz="2200" dirty="0" err="1"/>
              <a:t>Clob</a:t>
            </a:r>
            <a:r>
              <a:rPr kumimoji="1" lang="zh-CN" altLang="en-US" sz="2200" dirty="0">
                <a:cs typeface="+mn-cs"/>
              </a:rPr>
              <a:t>对象相连，来更新大对象</a:t>
            </a:r>
            <a:endParaRPr kumimoji="1" lang="en-US" altLang="zh-CN" sz="2200" dirty="0">
              <a:cs typeface="+mn-cs"/>
            </a:endParaRPr>
          </a:p>
          <a:p>
            <a:pPr lvl="2" algn="l">
              <a:defRPr/>
            </a:pPr>
            <a:r>
              <a:rPr kumimoji="1" lang="en-US" altLang="zh-CN" sz="2000" dirty="0" err="1"/>
              <a:t>blob.setBlob</a:t>
            </a:r>
            <a:r>
              <a:rPr kumimoji="1" lang="en-US" altLang="zh-CN" sz="2000" dirty="0"/>
              <a:t>(</a:t>
            </a:r>
            <a:r>
              <a:rPr kumimoji="1" lang="en-US" altLang="zh-CN" sz="2000" dirty="0" err="1"/>
              <a:t>int</a:t>
            </a:r>
            <a:r>
              <a:rPr kumimoji="1" lang="en-US" altLang="zh-CN" sz="2000" dirty="0"/>
              <a:t> </a:t>
            </a:r>
            <a:r>
              <a:rPr kumimoji="1" lang="en-US" altLang="zh-CN" sz="2000" dirty="0" err="1"/>
              <a:t>parameterIndex</a:t>
            </a:r>
            <a:r>
              <a:rPr kumimoji="1" lang="en-US" altLang="zh-CN" sz="2000" dirty="0"/>
              <a:t>, </a:t>
            </a:r>
            <a:r>
              <a:rPr kumimoji="1" lang="en-US" altLang="zh-CN" sz="2000" dirty="0" err="1"/>
              <a:t>InputStream</a:t>
            </a:r>
            <a:r>
              <a:rPr kumimoji="1" lang="en-US" altLang="zh-CN" sz="2000" dirty="0"/>
              <a:t> </a:t>
            </a:r>
            <a:r>
              <a:rPr kumimoji="1" lang="en-US" altLang="zh-CN" sz="2000" dirty="0" err="1"/>
              <a:t>inputStream</a:t>
            </a:r>
            <a:r>
              <a:rPr kumimoji="1" lang="en-US" altLang="zh-CN" sz="2000" dirty="0"/>
              <a:t>).</a:t>
            </a:r>
            <a:endParaRPr kumimoji="1" lang="en-US" altLang="zh-CN" dirty="0"/>
          </a:p>
        </p:txBody>
      </p:sp>
      <p:sp>
        <p:nvSpPr>
          <p:cNvPr id="2355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60984198-4C2E-40FB-8F67-A3DF9DE746BA}" type="slidenum">
              <a:rPr altLang="zh-CN" sz="2400">
                <a:solidFill>
                  <a:schemeClr val="accent2"/>
                </a:solidFill>
                <a:latin typeface="Times New Roman" panose="02020603050405020304" pitchFamily="18" charset="0"/>
                <a:ea typeface="华文新魏" panose="02010800040101010101" pitchFamily="2" charset="-122"/>
              </a:rPr>
              <a:pPr>
                <a:buSzTx/>
              </a:pPr>
              <a:t>20</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281D5-1411-476C-9D2F-58044D9BD537}"/>
              </a:ext>
            </a:extLst>
          </p:cNvPr>
          <p:cNvSpPr>
            <a:spLocks noGrp="1"/>
          </p:cNvSpPr>
          <p:nvPr>
            <p:ph type="title"/>
          </p:nvPr>
        </p:nvSpPr>
        <p:spPr/>
        <p:txBody>
          <a:bodyPr/>
          <a:lstStyle/>
          <a:p>
            <a:r>
              <a:rPr kumimoji="1" lang="en-US" altLang="zh-CN" dirty="0">
                <a:effectLst/>
                <a:latin typeface="+mj-ea"/>
              </a:rPr>
              <a:t>JDBC</a:t>
            </a:r>
            <a:r>
              <a:rPr kumimoji="1" lang="zh-CN" altLang="en-US" dirty="0">
                <a:effectLst/>
                <a:latin typeface="+mj-ea"/>
              </a:rPr>
              <a:t>示例</a:t>
            </a:r>
            <a:endParaRPr lang="zh-CN" altLang="en-US" dirty="0"/>
          </a:p>
        </p:txBody>
      </p:sp>
      <p:sp>
        <p:nvSpPr>
          <p:cNvPr id="3" name="内容占位符 2">
            <a:extLst>
              <a:ext uri="{FF2B5EF4-FFF2-40B4-BE49-F238E27FC236}">
                <a16:creationId xmlns:a16="http://schemas.microsoft.com/office/drawing/2014/main" id="{65831816-D1D3-4A5F-AD7C-BFC674D4A1BD}"/>
              </a:ext>
            </a:extLst>
          </p:cNvPr>
          <p:cNvSpPr>
            <a:spLocks noGrp="1"/>
          </p:cNvSpPr>
          <p:nvPr>
            <p:ph idx="1"/>
          </p:nvPr>
        </p:nvSpPr>
        <p:spPr/>
        <p:txBody>
          <a:bodyPr/>
          <a:lstStyle/>
          <a:p>
            <a:r>
              <a:rPr lang="en-US" altLang="zh-CN" dirty="0">
                <a:hlinkClick r:id="rId2" action="ppaction://hlinkfile"/>
              </a:rPr>
              <a:t>JDBC</a:t>
            </a:r>
            <a:r>
              <a:rPr lang="zh-CN" altLang="en-US" dirty="0">
                <a:hlinkClick r:id="rId2" action="ppaction://hlinkfile"/>
              </a:rPr>
              <a:t>示例</a:t>
            </a:r>
            <a:endParaRPr lang="zh-CN" altLang="en-US" dirty="0"/>
          </a:p>
        </p:txBody>
      </p:sp>
      <p:sp>
        <p:nvSpPr>
          <p:cNvPr id="4" name="灯片编号占位符 3">
            <a:extLst>
              <a:ext uri="{FF2B5EF4-FFF2-40B4-BE49-F238E27FC236}">
                <a16:creationId xmlns:a16="http://schemas.microsoft.com/office/drawing/2014/main" id="{1940B75B-AA8B-4952-A933-1AF2C2EA3088}"/>
              </a:ext>
            </a:extLst>
          </p:cNvPr>
          <p:cNvSpPr>
            <a:spLocks noGrp="1"/>
          </p:cNvSpPr>
          <p:nvPr>
            <p:ph type="sldNum" sz="quarter" idx="11"/>
          </p:nvPr>
        </p:nvSpPr>
        <p:spPr/>
        <p:txBody>
          <a:bodyPr/>
          <a:lstStyle/>
          <a:p>
            <a:fld id="{980D0691-EC78-4711-BBB9-A1C688851826}" type="slidenum">
              <a:rPr lang="en-US" altLang="zh-CN" smtClean="0"/>
              <a:pPr/>
              <a:t>21</a:t>
            </a:fld>
            <a:endParaRPr lang="zh-CN" altLang="en-US"/>
          </a:p>
        </p:txBody>
      </p:sp>
      <p:sp>
        <p:nvSpPr>
          <p:cNvPr id="5" name="页脚占位符 4">
            <a:extLst>
              <a:ext uri="{FF2B5EF4-FFF2-40B4-BE49-F238E27FC236}">
                <a16:creationId xmlns:a16="http://schemas.microsoft.com/office/drawing/2014/main" id="{37F4B404-F89D-4BC4-8EA5-C2C1294221B3}"/>
              </a:ext>
            </a:extLst>
          </p:cNvPr>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2008407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latin typeface="+mn-ea"/>
                <a:ea typeface="+mn-ea"/>
              </a:rPr>
              <a:t>批量执行 </a:t>
            </a:r>
            <a:r>
              <a:rPr lang="en-US" altLang="zh-CN" dirty="0">
                <a:effectLst/>
                <a:latin typeface="+mn-ea"/>
                <a:ea typeface="+mn-ea"/>
              </a:rPr>
              <a:t>DDL </a:t>
            </a:r>
            <a:r>
              <a:rPr lang="zh-CN" altLang="en-US" dirty="0">
                <a:effectLst/>
                <a:latin typeface="+mn-ea"/>
                <a:ea typeface="+mn-ea"/>
              </a:rPr>
              <a:t>和 </a:t>
            </a:r>
            <a:r>
              <a:rPr lang="en-US" altLang="zh-CN" dirty="0">
                <a:effectLst/>
                <a:latin typeface="+mn-ea"/>
                <a:ea typeface="+mn-ea"/>
              </a:rPr>
              <a:t>DML</a:t>
            </a:r>
            <a:endParaRPr lang="zh-CN" altLang="en-US" dirty="0">
              <a:latin typeface="+mn-ea"/>
              <a:ea typeface="+mn-ea"/>
            </a:endParaRPr>
          </a:p>
        </p:txBody>
      </p:sp>
      <p:sp>
        <p:nvSpPr>
          <p:cNvPr id="3" name="内容占位符 2"/>
          <p:cNvSpPr>
            <a:spLocks noGrp="1"/>
          </p:cNvSpPr>
          <p:nvPr>
            <p:ph idx="1"/>
          </p:nvPr>
        </p:nvSpPr>
        <p:spPr>
          <a:xfrm>
            <a:off x="179512" y="1371600"/>
            <a:ext cx="1728192" cy="4505672"/>
          </a:xfrm>
        </p:spPr>
        <p:txBody>
          <a:bodyPr/>
          <a:lstStyle/>
          <a:p>
            <a:r>
              <a:rPr lang="en-US" altLang="zh-CN" sz="2000" dirty="0"/>
              <a:t>JDBC</a:t>
            </a:r>
            <a:r>
              <a:rPr lang="zh-CN" altLang="en-US" sz="2000" dirty="0"/>
              <a:t>提供了数据库</a:t>
            </a:r>
            <a:r>
              <a:rPr lang="en-US" altLang="zh-CN" sz="2000" dirty="0"/>
              <a:t>batch</a:t>
            </a:r>
            <a:r>
              <a:rPr lang="zh-CN" altLang="en-US" sz="2000" dirty="0"/>
              <a:t>处理的能力，在数据大批量操作</a:t>
            </a:r>
            <a:r>
              <a:rPr lang="en-US" altLang="zh-CN" sz="2000" dirty="0"/>
              <a:t>(</a:t>
            </a:r>
            <a:r>
              <a:rPr lang="zh-CN" altLang="en-US" sz="2000" dirty="0"/>
              <a:t>新增、删除等</a:t>
            </a:r>
            <a:r>
              <a:rPr lang="en-US" altLang="zh-CN" sz="2000" dirty="0"/>
              <a:t>)</a:t>
            </a:r>
            <a:r>
              <a:rPr lang="zh-CN" altLang="en-US" sz="2000" dirty="0"/>
              <a:t>的情况下可以大幅度提升系统的性能。</a:t>
            </a:r>
          </a:p>
        </p:txBody>
      </p:sp>
      <p:sp>
        <p:nvSpPr>
          <p:cNvPr id="4" name="灯片编号占位符 3"/>
          <p:cNvSpPr>
            <a:spLocks noGrp="1"/>
          </p:cNvSpPr>
          <p:nvPr>
            <p:ph type="sldNum" sz="quarter" idx="11"/>
          </p:nvPr>
        </p:nvSpPr>
        <p:spPr/>
        <p:txBody>
          <a:bodyPr/>
          <a:lstStyle/>
          <a:p>
            <a:fld id="{980D0691-EC78-4711-BBB9-A1C688851826}" type="slidenum">
              <a:rPr lang="en-US" altLang="zh-CN" smtClean="0"/>
              <a:pPr/>
              <a:t>22</a:t>
            </a:fld>
            <a:endParaRPr lang="zh-CN" altLang="en-US"/>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
        <p:nvSpPr>
          <p:cNvPr id="6" name="文本框 5"/>
          <p:cNvSpPr txBox="1"/>
          <p:nvPr/>
        </p:nvSpPr>
        <p:spPr>
          <a:xfrm>
            <a:off x="1979712" y="1366421"/>
            <a:ext cx="7088088" cy="5262979"/>
          </a:xfrm>
          <a:prstGeom prst="rect">
            <a:avLst/>
          </a:prstGeom>
          <a:noFill/>
        </p:spPr>
        <p:txBody>
          <a:bodyPr wrap="square" rtlCol="0">
            <a:spAutoFit/>
          </a:bodyPr>
          <a:lstStyle/>
          <a:p>
            <a:r>
              <a:rPr lang="en-US" altLang="zh-CN" sz="1400" dirty="0">
                <a:solidFill>
                  <a:schemeClr val="bg2"/>
                </a:solidFill>
                <a:latin typeface="+mn-ea"/>
                <a:ea typeface="+mn-ea"/>
              </a:rPr>
              <a:t>public void </a:t>
            </a:r>
            <a:r>
              <a:rPr lang="en-US" altLang="zh-CN" sz="1400" dirty="0" err="1">
                <a:solidFill>
                  <a:schemeClr val="bg2"/>
                </a:solidFill>
                <a:latin typeface="+mn-ea"/>
                <a:ea typeface="+mn-ea"/>
              </a:rPr>
              <a:t>executeBatch</a:t>
            </a:r>
            <a:r>
              <a:rPr lang="en-US" altLang="zh-CN" sz="1400" dirty="0">
                <a:solidFill>
                  <a:schemeClr val="bg2"/>
                </a:solidFill>
                <a:latin typeface="+mn-ea"/>
                <a:ea typeface="+mn-ea"/>
              </a:rPr>
              <a:t>(String[] </a:t>
            </a:r>
            <a:r>
              <a:rPr lang="en-US" altLang="zh-CN" sz="1400" dirty="0" err="1">
                <a:solidFill>
                  <a:schemeClr val="bg2"/>
                </a:solidFill>
                <a:latin typeface="+mn-ea"/>
                <a:ea typeface="+mn-ea"/>
              </a:rPr>
              <a:t>sqls</a:t>
            </a:r>
            <a:r>
              <a:rPr lang="en-US" altLang="zh-CN" sz="1400" dirty="0">
                <a:solidFill>
                  <a:schemeClr val="bg2"/>
                </a:solidFill>
                <a:latin typeface="+mn-ea"/>
                <a:ea typeface="+mn-ea"/>
              </a:rPr>
              <a:t>)throws Exception{</a:t>
            </a:r>
          </a:p>
          <a:p>
            <a:r>
              <a:rPr lang="en-US" altLang="zh-CN" sz="1400" dirty="0">
                <a:solidFill>
                  <a:schemeClr val="bg2"/>
                </a:solidFill>
                <a:latin typeface="+mn-ea"/>
                <a:ea typeface="+mn-ea"/>
              </a:rPr>
              <a:t>  try{</a:t>
            </a:r>
          </a:p>
          <a:p>
            <a:r>
              <a:rPr lang="en-US" altLang="zh-CN" sz="1400" dirty="0">
                <a:solidFill>
                  <a:schemeClr val="bg2"/>
                </a:solidFill>
                <a:latin typeface="+mn-ea"/>
                <a:ea typeface="+mn-ea"/>
              </a:rPr>
              <a:t>	</a:t>
            </a:r>
            <a:r>
              <a:rPr lang="en-US" altLang="zh-CN" sz="1400" dirty="0" err="1">
                <a:solidFill>
                  <a:schemeClr val="bg2"/>
                </a:solidFill>
                <a:latin typeface="+mn-ea"/>
                <a:ea typeface="+mn-ea"/>
              </a:rPr>
              <a:t>Class.forName</a:t>
            </a:r>
            <a:r>
              <a:rPr lang="en-US" altLang="zh-CN" sz="1400" dirty="0">
                <a:solidFill>
                  <a:schemeClr val="bg2"/>
                </a:solidFill>
                <a:latin typeface="+mn-ea"/>
                <a:ea typeface="+mn-ea"/>
              </a:rPr>
              <a:t>(driver);</a:t>
            </a:r>
          </a:p>
          <a:p>
            <a:r>
              <a:rPr lang="en-US" altLang="zh-CN" sz="1400" dirty="0">
                <a:solidFill>
                  <a:schemeClr val="bg2"/>
                </a:solidFill>
                <a:latin typeface="+mn-ea"/>
                <a:ea typeface="+mn-ea"/>
              </a:rPr>
              <a:t>	conn=</a:t>
            </a:r>
            <a:r>
              <a:rPr lang="en-US" altLang="zh-CN" sz="1400" dirty="0" err="1">
                <a:solidFill>
                  <a:schemeClr val="bg2"/>
                </a:solidFill>
                <a:latin typeface="+mn-ea"/>
                <a:ea typeface="+mn-ea"/>
              </a:rPr>
              <a:t>DriverManager.getConnection</a:t>
            </a:r>
            <a:r>
              <a:rPr lang="en-US" altLang="zh-CN" sz="1400" dirty="0">
                <a:solidFill>
                  <a:schemeClr val="bg2"/>
                </a:solidFill>
                <a:latin typeface="+mn-ea"/>
                <a:ea typeface="+mn-ea"/>
              </a:rPr>
              <a:t>(</a:t>
            </a:r>
            <a:r>
              <a:rPr lang="en-US" altLang="zh-CN" sz="1400" dirty="0" err="1">
                <a:solidFill>
                  <a:schemeClr val="bg2"/>
                </a:solidFill>
                <a:latin typeface="+mn-ea"/>
                <a:ea typeface="+mn-ea"/>
              </a:rPr>
              <a:t>url,user,pass</a:t>
            </a:r>
            <a:r>
              <a:rPr lang="en-US" altLang="zh-CN" sz="1400" dirty="0">
                <a:solidFill>
                  <a:schemeClr val="bg2"/>
                </a:solidFill>
                <a:latin typeface="+mn-ea"/>
                <a:ea typeface="+mn-ea"/>
              </a:rPr>
              <a:t>);</a:t>
            </a:r>
          </a:p>
          <a:p>
            <a:r>
              <a:rPr lang="en-US" altLang="zh-CN" sz="1400" dirty="0">
                <a:solidFill>
                  <a:schemeClr val="bg2"/>
                </a:solidFill>
                <a:latin typeface="+mn-ea"/>
                <a:ea typeface="+mn-ea"/>
              </a:rPr>
              <a:t>	</a:t>
            </a:r>
            <a:r>
              <a:rPr lang="en-US" altLang="zh-CN" sz="1400" dirty="0" err="1">
                <a:solidFill>
                  <a:schemeClr val="bg2"/>
                </a:solidFill>
                <a:latin typeface="+mn-ea"/>
                <a:ea typeface="+mn-ea"/>
              </a:rPr>
              <a:t>conn.setAutoCommit</a:t>
            </a:r>
            <a:r>
              <a:rPr lang="en-US" altLang="zh-CN" sz="1400" dirty="0">
                <a:solidFill>
                  <a:schemeClr val="bg2"/>
                </a:solidFill>
                <a:latin typeface="+mn-ea"/>
                <a:ea typeface="+mn-ea"/>
              </a:rPr>
              <a:t>(false);</a:t>
            </a:r>
          </a:p>
          <a:p>
            <a:r>
              <a:rPr lang="en-US" altLang="zh-CN" sz="1400" dirty="0">
                <a:solidFill>
                  <a:schemeClr val="bg2"/>
                </a:solidFill>
                <a:latin typeface="+mn-ea"/>
                <a:ea typeface="+mn-ea"/>
              </a:rPr>
              <a:t>	</a:t>
            </a:r>
            <a:r>
              <a:rPr lang="en-US" altLang="zh-CN" sz="1400" dirty="0" err="1">
                <a:solidFill>
                  <a:schemeClr val="bg2"/>
                </a:solidFill>
                <a:latin typeface="+mn-ea"/>
                <a:ea typeface="+mn-ea"/>
              </a:rPr>
              <a:t>System.out.println</a:t>
            </a:r>
            <a:r>
              <a:rPr lang="en-US" altLang="zh-CN" sz="1400" dirty="0">
                <a:solidFill>
                  <a:schemeClr val="bg2"/>
                </a:solidFill>
                <a:latin typeface="+mn-ea"/>
                <a:ea typeface="+mn-ea"/>
              </a:rPr>
              <a:t>("</a:t>
            </a:r>
            <a:r>
              <a:rPr lang="zh-CN" altLang="en-US" sz="1400" dirty="0">
                <a:solidFill>
                  <a:schemeClr val="bg2"/>
                </a:solidFill>
                <a:latin typeface="+mn-ea"/>
                <a:ea typeface="+mn-ea"/>
              </a:rPr>
              <a:t>开启了事务</a:t>
            </a:r>
            <a:r>
              <a:rPr lang="en-US" altLang="zh-CN" sz="1400" dirty="0">
                <a:solidFill>
                  <a:schemeClr val="bg2"/>
                </a:solidFill>
                <a:latin typeface="+mn-ea"/>
                <a:ea typeface="+mn-ea"/>
              </a:rPr>
              <a:t>!");</a:t>
            </a:r>
          </a:p>
          <a:p>
            <a:r>
              <a:rPr lang="en-US" altLang="zh-CN" sz="1400" dirty="0">
                <a:solidFill>
                  <a:schemeClr val="bg2"/>
                </a:solidFill>
                <a:latin typeface="+mn-ea"/>
                <a:ea typeface="+mn-ea"/>
              </a:rPr>
              <a:t>	</a:t>
            </a:r>
            <a:r>
              <a:rPr lang="en-US" altLang="zh-CN" sz="1400" dirty="0" err="1">
                <a:solidFill>
                  <a:schemeClr val="bg2"/>
                </a:solidFill>
                <a:latin typeface="+mn-ea"/>
                <a:ea typeface="+mn-ea"/>
              </a:rPr>
              <a:t>stmt</a:t>
            </a:r>
            <a:r>
              <a:rPr lang="en-US" altLang="zh-CN" sz="1400" dirty="0">
                <a:solidFill>
                  <a:schemeClr val="bg2"/>
                </a:solidFill>
                <a:latin typeface="+mn-ea"/>
                <a:ea typeface="+mn-ea"/>
              </a:rPr>
              <a:t>=</a:t>
            </a:r>
            <a:r>
              <a:rPr lang="en-US" altLang="zh-CN" sz="1400" dirty="0" err="1">
                <a:solidFill>
                  <a:schemeClr val="bg2"/>
                </a:solidFill>
                <a:latin typeface="+mn-ea"/>
                <a:ea typeface="+mn-ea"/>
              </a:rPr>
              <a:t>conn.createStatement</a:t>
            </a:r>
            <a:r>
              <a:rPr lang="en-US" altLang="zh-CN" sz="1400" dirty="0">
                <a:solidFill>
                  <a:schemeClr val="bg2"/>
                </a:solidFill>
                <a:latin typeface="+mn-ea"/>
                <a:ea typeface="+mn-ea"/>
              </a:rPr>
              <a:t>();</a:t>
            </a:r>
          </a:p>
          <a:p>
            <a:r>
              <a:rPr lang="en-US" altLang="zh-CN" sz="1400" dirty="0">
                <a:solidFill>
                  <a:schemeClr val="bg2"/>
                </a:solidFill>
                <a:latin typeface="+mn-ea"/>
                <a:ea typeface="+mn-ea"/>
              </a:rPr>
              <a:t>	for (String </a:t>
            </a:r>
            <a:r>
              <a:rPr lang="en-US" altLang="zh-CN" sz="1400" dirty="0" err="1">
                <a:solidFill>
                  <a:schemeClr val="bg2"/>
                </a:solidFill>
                <a:latin typeface="+mn-ea"/>
                <a:ea typeface="+mn-ea"/>
              </a:rPr>
              <a:t>sql</a:t>
            </a:r>
            <a:r>
              <a:rPr lang="en-US" altLang="zh-CN" sz="1400" dirty="0">
                <a:solidFill>
                  <a:schemeClr val="bg2"/>
                </a:solidFill>
                <a:latin typeface="+mn-ea"/>
                <a:ea typeface="+mn-ea"/>
              </a:rPr>
              <a:t> : </a:t>
            </a:r>
            <a:r>
              <a:rPr lang="en-US" altLang="zh-CN" sz="1400" dirty="0" err="1">
                <a:solidFill>
                  <a:schemeClr val="bg2"/>
                </a:solidFill>
                <a:latin typeface="+mn-ea"/>
                <a:ea typeface="+mn-ea"/>
              </a:rPr>
              <a:t>sqls</a:t>
            </a:r>
            <a:r>
              <a:rPr lang="en-US" altLang="zh-CN" sz="1400" dirty="0">
                <a:solidFill>
                  <a:schemeClr val="bg2"/>
                </a:solidFill>
                <a:latin typeface="+mn-ea"/>
                <a:ea typeface="+mn-ea"/>
              </a:rPr>
              <a:t>) {</a:t>
            </a:r>
          </a:p>
          <a:p>
            <a:r>
              <a:rPr lang="en-US" altLang="zh-CN" sz="1400" dirty="0">
                <a:solidFill>
                  <a:schemeClr val="bg2"/>
                </a:solidFill>
                <a:latin typeface="+mn-ea"/>
                <a:ea typeface="+mn-ea"/>
              </a:rPr>
              <a:t>	</a:t>
            </a:r>
            <a:r>
              <a:rPr lang="en-US" altLang="zh-CN" sz="1400" dirty="0">
                <a:solidFill>
                  <a:srgbClr val="FF0000"/>
                </a:solidFill>
                <a:latin typeface="+mn-ea"/>
                <a:ea typeface="+mn-ea"/>
              </a:rPr>
              <a:t>        </a:t>
            </a:r>
            <a:r>
              <a:rPr lang="en-US" altLang="zh-CN" sz="1400" dirty="0" err="1">
                <a:solidFill>
                  <a:srgbClr val="FF0000"/>
                </a:solidFill>
                <a:latin typeface="+mn-ea"/>
                <a:ea typeface="+mn-ea"/>
              </a:rPr>
              <a:t>stmt.addBatch</a:t>
            </a:r>
            <a:r>
              <a:rPr lang="en-US" altLang="zh-CN" sz="1400" dirty="0">
                <a:solidFill>
                  <a:srgbClr val="FF0000"/>
                </a:solidFill>
                <a:latin typeface="+mn-ea"/>
                <a:ea typeface="+mn-ea"/>
              </a:rPr>
              <a:t>(</a:t>
            </a:r>
            <a:r>
              <a:rPr lang="en-US" altLang="zh-CN" sz="1400" dirty="0" err="1">
                <a:solidFill>
                  <a:srgbClr val="FF0000"/>
                </a:solidFill>
                <a:latin typeface="+mn-ea"/>
                <a:ea typeface="+mn-ea"/>
              </a:rPr>
              <a:t>sql</a:t>
            </a:r>
            <a:r>
              <a:rPr lang="en-US" altLang="zh-CN" sz="1400" dirty="0">
                <a:solidFill>
                  <a:srgbClr val="FF0000"/>
                </a:solidFill>
                <a:latin typeface="+mn-ea"/>
                <a:ea typeface="+mn-ea"/>
              </a:rPr>
              <a:t>);</a:t>
            </a:r>
          </a:p>
          <a:p>
            <a:r>
              <a:rPr lang="en-US" altLang="zh-CN" sz="1400" dirty="0">
                <a:solidFill>
                  <a:schemeClr val="bg2"/>
                </a:solidFill>
                <a:latin typeface="+mn-ea"/>
                <a:ea typeface="+mn-ea"/>
              </a:rPr>
              <a:t>	}</a:t>
            </a:r>
          </a:p>
          <a:p>
            <a:r>
              <a:rPr lang="en-US" altLang="zh-CN" sz="1400" dirty="0">
                <a:solidFill>
                  <a:schemeClr val="bg2"/>
                </a:solidFill>
                <a:latin typeface="+mn-ea"/>
                <a:ea typeface="+mn-ea"/>
              </a:rPr>
              <a:t>	</a:t>
            </a:r>
            <a:r>
              <a:rPr lang="en-US" altLang="zh-CN" sz="1400" dirty="0">
                <a:solidFill>
                  <a:srgbClr val="FF0000"/>
                </a:solidFill>
                <a:latin typeface="+mn-ea"/>
                <a:ea typeface="+mn-ea"/>
              </a:rPr>
              <a:t>int[] </a:t>
            </a:r>
            <a:r>
              <a:rPr lang="en-US" altLang="zh-CN" sz="1400" dirty="0" err="1">
                <a:solidFill>
                  <a:srgbClr val="FF0000"/>
                </a:solidFill>
                <a:latin typeface="+mn-ea"/>
                <a:ea typeface="+mn-ea"/>
              </a:rPr>
              <a:t>nums</a:t>
            </a:r>
            <a:r>
              <a:rPr lang="en-US" altLang="zh-CN" sz="1400" dirty="0">
                <a:solidFill>
                  <a:srgbClr val="FF0000"/>
                </a:solidFill>
                <a:latin typeface="+mn-ea"/>
                <a:ea typeface="+mn-ea"/>
              </a:rPr>
              <a:t>=</a:t>
            </a:r>
            <a:r>
              <a:rPr lang="en-US" altLang="zh-CN" sz="1400" dirty="0" err="1">
                <a:solidFill>
                  <a:srgbClr val="FF0000"/>
                </a:solidFill>
                <a:latin typeface="+mn-ea"/>
                <a:ea typeface="+mn-ea"/>
              </a:rPr>
              <a:t>stmt.executeBatch</a:t>
            </a:r>
            <a:r>
              <a:rPr lang="en-US" altLang="zh-CN" sz="1400" dirty="0">
                <a:solidFill>
                  <a:srgbClr val="FF0000"/>
                </a:solidFill>
                <a:latin typeface="+mn-ea"/>
                <a:ea typeface="+mn-ea"/>
              </a:rPr>
              <a:t>();  //</a:t>
            </a:r>
            <a:r>
              <a:rPr lang="zh-CN" altLang="en-US" sz="1400" dirty="0">
                <a:solidFill>
                  <a:srgbClr val="FF0000"/>
                </a:solidFill>
                <a:latin typeface="+mn-ea"/>
                <a:ea typeface="+mn-ea"/>
              </a:rPr>
              <a:t>可以执行 </a:t>
            </a:r>
            <a:r>
              <a:rPr lang="en-US" altLang="zh-CN" sz="1400" dirty="0">
                <a:solidFill>
                  <a:srgbClr val="FF0000"/>
                </a:solidFill>
                <a:latin typeface="+mn-ea"/>
                <a:ea typeface="+mn-ea"/>
              </a:rPr>
              <a:t>DDL </a:t>
            </a:r>
            <a:r>
              <a:rPr lang="zh-CN" altLang="en-US" sz="1400" dirty="0">
                <a:solidFill>
                  <a:srgbClr val="FF0000"/>
                </a:solidFill>
                <a:latin typeface="+mn-ea"/>
                <a:ea typeface="+mn-ea"/>
              </a:rPr>
              <a:t>和 </a:t>
            </a:r>
            <a:r>
              <a:rPr lang="en-US" altLang="zh-CN" sz="1400" dirty="0">
                <a:solidFill>
                  <a:srgbClr val="FF0000"/>
                </a:solidFill>
                <a:latin typeface="+mn-ea"/>
                <a:ea typeface="+mn-ea"/>
              </a:rPr>
              <a:t>DML  </a:t>
            </a:r>
            <a:r>
              <a:rPr lang="zh-CN" altLang="en-US" sz="1400">
                <a:solidFill>
                  <a:srgbClr val="FF0000"/>
                </a:solidFill>
                <a:latin typeface="+mn-ea"/>
                <a:ea typeface="+mn-ea"/>
              </a:rPr>
              <a:t>不包括 </a:t>
            </a:r>
            <a:r>
              <a:rPr lang="en-US" altLang="zh-CN" sz="1400" dirty="0">
                <a:solidFill>
                  <a:srgbClr val="FF0000"/>
                </a:solidFill>
                <a:latin typeface="+mn-ea"/>
                <a:ea typeface="+mn-ea"/>
              </a:rPr>
              <a:t>select </a:t>
            </a:r>
          </a:p>
          <a:p>
            <a:r>
              <a:rPr lang="en-US" altLang="zh-CN" sz="1400" dirty="0">
                <a:solidFill>
                  <a:schemeClr val="bg2"/>
                </a:solidFill>
                <a:latin typeface="+mn-ea"/>
                <a:ea typeface="+mn-ea"/>
              </a:rPr>
              <a:t>	for (</a:t>
            </a:r>
            <a:r>
              <a:rPr lang="en-US" altLang="zh-CN" sz="1400" dirty="0" err="1">
                <a:solidFill>
                  <a:schemeClr val="bg2"/>
                </a:solidFill>
                <a:latin typeface="+mn-ea"/>
                <a:ea typeface="+mn-ea"/>
              </a:rPr>
              <a:t>int</a:t>
            </a:r>
            <a:r>
              <a:rPr lang="en-US" altLang="zh-CN" sz="1400" dirty="0">
                <a:solidFill>
                  <a:schemeClr val="bg2"/>
                </a:solidFill>
                <a:latin typeface="+mn-ea"/>
                <a:ea typeface="+mn-ea"/>
              </a:rPr>
              <a:t> </a:t>
            </a:r>
            <a:r>
              <a:rPr lang="en-US" altLang="zh-CN" sz="1400" dirty="0" err="1">
                <a:solidFill>
                  <a:schemeClr val="bg2"/>
                </a:solidFill>
                <a:latin typeface="+mn-ea"/>
                <a:ea typeface="+mn-ea"/>
              </a:rPr>
              <a:t>i</a:t>
            </a:r>
            <a:r>
              <a:rPr lang="en-US" altLang="zh-CN" sz="1400" dirty="0">
                <a:solidFill>
                  <a:schemeClr val="bg2"/>
                </a:solidFill>
                <a:latin typeface="+mn-ea"/>
                <a:ea typeface="+mn-ea"/>
              </a:rPr>
              <a:t> = 0; </a:t>
            </a:r>
            <a:r>
              <a:rPr lang="en-US" altLang="zh-CN" sz="1400" dirty="0" err="1">
                <a:solidFill>
                  <a:schemeClr val="bg2"/>
                </a:solidFill>
                <a:latin typeface="+mn-ea"/>
                <a:ea typeface="+mn-ea"/>
              </a:rPr>
              <a:t>i</a:t>
            </a:r>
            <a:r>
              <a:rPr lang="en-US" altLang="zh-CN" sz="1400" dirty="0">
                <a:solidFill>
                  <a:schemeClr val="bg2"/>
                </a:solidFill>
                <a:latin typeface="+mn-ea"/>
                <a:ea typeface="+mn-ea"/>
              </a:rPr>
              <a:t> &lt; </a:t>
            </a:r>
            <a:r>
              <a:rPr lang="en-US" altLang="zh-CN" sz="1400" dirty="0" err="1">
                <a:solidFill>
                  <a:schemeClr val="bg2"/>
                </a:solidFill>
                <a:latin typeface="+mn-ea"/>
                <a:ea typeface="+mn-ea"/>
              </a:rPr>
              <a:t>nums.length</a:t>
            </a:r>
            <a:r>
              <a:rPr lang="en-US" altLang="zh-CN" sz="1400" dirty="0">
                <a:solidFill>
                  <a:schemeClr val="bg2"/>
                </a:solidFill>
                <a:latin typeface="+mn-ea"/>
                <a:ea typeface="+mn-ea"/>
              </a:rPr>
              <a:t>; </a:t>
            </a:r>
            <a:r>
              <a:rPr lang="en-US" altLang="zh-CN" sz="1400" dirty="0" err="1">
                <a:solidFill>
                  <a:schemeClr val="bg2"/>
                </a:solidFill>
                <a:latin typeface="+mn-ea"/>
                <a:ea typeface="+mn-ea"/>
              </a:rPr>
              <a:t>i</a:t>
            </a:r>
            <a:r>
              <a:rPr lang="en-US" altLang="zh-CN" sz="1400" dirty="0">
                <a:solidFill>
                  <a:schemeClr val="bg2"/>
                </a:solidFill>
                <a:latin typeface="+mn-ea"/>
                <a:ea typeface="+mn-ea"/>
              </a:rPr>
              <a:t>++) {</a:t>
            </a:r>
          </a:p>
          <a:p>
            <a:r>
              <a:rPr lang="en-US" altLang="zh-CN" sz="1400" dirty="0">
                <a:solidFill>
                  <a:schemeClr val="bg2"/>
                </a:solidFill>
                <a:latin typeface="+mn-ea"/>
                <a:ea typeface="+mn-ea"/>
              </a:rPr>
              <a:t>		</a:t>
            </a:r>
            <a:r>
              <a:rPr lang="en-US" altLang="zh-CN" sz="1400" dirty="0" err="1">
                <a:solidFill>
                  <a:schemeClr val="bg2"/>
                </a:solidFill>
                <a:latin typeface="+mn-ea"/>
                <a:ea typeface="+mn-ea"/>
              </a:rPr>
              <a:t>System.out.println</a:t>
            </a:r>
            <a:r>
              <a:rPr lang="en-US" altLang="zh-CN" sz="1400" dirty="0">
                <a:solidFill>
                  <a:schemeClr val="bg2"/>
                </a:solidFill>
                <a:latin typeface="+mn-ea"/>
                <a:ea typeface="+mn-ea"/>
              </a:rPr>
              <a:t>((i+1)+"</a:t>
            </a:r>
            <a:r>
              <a:rPr lang="zh-CN" altLang="en-US" sz="1400" dirty="0">
                <a:solidFill>
                  <a:schemeClr val="bg2"/>
                </a:solidFill>
                <a:latin typeface="+mn-ea"/>
                <a:ea typeface="+mn-ea"/>
              </a:rPr>
              <a:t>行</a:t>
            </a:r>
            <a:r>
              <a:rPr lang="en-US" altLang="zh-CN" sz="1400" dirty="0" err="1">
                <a:solidFill>
                  <a:schemeClr val="bg2"/>
                </a:solidFill>
                <a:latin typeface="+mn-ea"/>
                <a:ea typeface="+mn-ea"/>
              </a:rPr>
              <a:t>sql</a:t>
            </a:r>
            <a:r>
              <a:rPr lang="zh-CN" altLang="en-US" sz="1400" dirty="0">
                <a:solidFill>
                  <a:schemeClr val="bg2"/>
                </a:solidFill>
                <a:latin typeface="+mn-ea"/>
                <a:ea typeface="+mn-ea"/>
              </a:rPr>
              <a:t>执行的结果</a:t>
            </a:r>
            <a:r>
              <a:rPr lang="en-US" altLang="zh-CN" sz="1400" dirty="0">
                <a:solidFill>
                  <a:schemeClr val="bg2"/>
                </a:solidFill>
                <a:latin typeface="+mn-ea"/>
                <a:ea typeface="+mn-ea"/>
              </a:rPr>
              <a:t>:"+</a:t>
            </a:r>
            <a:r>
              <a:rPr lang="en-US" altLang="zh-CN" sz="1400" dirty="0" err="1">
                <a:solidFill>
                  <a:schemeClr val="bg2"/>
                </a:solidFill>
                <a:latin typeface="+mn-ea"/>
                <a:ea typeface="+mn-ea"/>
              </a:rPr>
              <a:t>nums</a:t>
            </a:r>
            <a:r>
              <a:rPr lang="en-US" altLang="zh-CN" sz="1400" dirty="0">
                <a:solidFill>
                  <a:schemeClr val="bg2"/>
                </a:solidFill>
                <a:latin typeface="+mn-ea"/>
                <a:ea typeface="+mn-ea"/>
              </a:rPr>
              <a:t>[</a:t>
            </a:r>
            <a:r>
              <a:rPr lang="en-US" altLang="zh-CN" sz="1400" dirty="0" err="1">
                <a:solidFill>
                  <a:schemeClr val="bg2"/>
                </a:solidFill>
                <a:latin typeface="+mn-ea"/>
                <a:ea typeface="+mn-ea"/>
              </a:rPr>
              <a:t>i</a:t>
            </a:r>
            <a:r>
              <a:rPr lang="en-US" altLang="zh-CN" sz="1400" dirty="0">
                <a:solidFill>
                  <a:schemeClr val="bg2"/>
                </a:solidFill>
                <a:latin typeface="+mn-ea"/>
                <a:ea typeface="+mn-ea"/>
              </a:rPr>
              <a:t>]);</a:t>
            </a:r>
          </a:p>
          <a:p>
            <a:r>
              <a:rPr lang="en-US" altLang="zh-CN" sz="1400" dirty="0">
                <a:solidFill>
                  <a:schemeClr val="bg2"/>
                </a:solidFill>
                <a:latin typeface="+mn-ea"/>
                <a:ea typeface="+mn-ea"/>
              </a:rPr>
              <a:t>	}</a:t>
            </a:r>
          </a:p>
          <a:p>
            <a:r>
              <a:rPr lang="en-US" altLang="zh-CN" sz="1400" dirty="0">
                <a:solidFill>
                  <a:schemeClr val="bg2"/>
                </a:solidFill>
                <a:latin typeface="+mn-ea"/>
                <a:ea typeface="+mn-ea"/>
              </a:rPr>
              <a:t>	</a:t>
            </a:r>
            <a:r>
              <a:rPr lang="en-US" altLang="zh-CN" sz="1400" dirty="0" err="1">
                <a:solidFill>
                  <a:schemeClr val="bg2"/>
                </a:solidFill>
                <a:latin typeface="+mn-ea"/>
                <a:ea typeface="+mn-ea"/>
              </a:rPr>
              <a:t>conn.commit</a:t>
            </a:r>
            <a:r>
              <a:rPr lang="en-US" altLang="zh-CN" sz="1400" dirty="0">
                <a:solidFill>
                  <a:schemeClr val="bg2"/>
                </a:solidFill>
                <a:latin typeface="+mn-ea"/>
                <a:ea typeface="+mn-ea"/>
              </a:rPr>
              <a:t>();</a:t>
            </a:r>
          </a:p>
          <a:p>
            <a:r>
              <a:rPr lang="en-US" altLang="zh-CN" sz="1400" dirty="0">
                <a:solidFill>
                  <a:schemeClr val="bg2"/>
                </a:solidFill>
                <a:latin typeface="+mn-ea"/>
                <a:ea typeface="+mn-ea"/>
              </a:rPr>
              <a:t>	</a:t>
            </a:r>
            <a:r>
              <a:rPr lang="en-US" altLang="zh-CN" sz="1400" dirty="0" err="1">
                <a:solidFill>
                  <a:schemeClr val="bg2"/>
                </a:solidFill>
                <a:latin typeface="+mn-ea"/>
                <a:ea typeface="+mn-ea"/>
              </a:rPr>
              <a:t>System.out.println</a:t>
            </a:r>
            <a:r>
              <a:rPr lang="en-US" altLang="zh-CN" sz="1400" dirty="0">
                <a:solidFill>
                  <a:schemeClr val="bg2"/>
                </a:solidFill>
                <a:latin typeface="+mn-ea"/>
                <a:ea typeface="+mn-ea"/>
              </a:rPr>
              <a:t>("</a:t>
            </a:r>
            <a:r>
              <a:rPr lang="zh-CN" altLang="en-US" sz="1400" dirty="0">
                <a:solidFill>
                  <a:schemeClr val="bg2"/>
                </a:solidFill>
                <a:latin typeface="+mn-ea"/>
                <a:ea typeface="+mn-ea"/>
              </a:rPr>
              <a:t>提交了事务</a:t>
            </a:r>
            <a:r>
              <a:rPr lang="en-US" altLang="zh-CN" sz="1400" dirty="0">
                <a:solidFill>
                  <a:schemeClr val="bg2"/>
                </a:solidFill>
                <a:latin typeface="+mn-ea"/>
                <a:ea typeface="+mn-ea"/>
              </a:rPr>
              <a:t>!");</a:t>
            </a:r>
          </a:p>
          <a:p>
            <a:r>
              <a:rPr lang="en-US" altLang="zh-CN" sz="1400" dirty="0">
                <a:solidFill>
                  <a:schemeClr val="bg2"/>
                </a:solidFill>
                <a:latin typeface="+mn-ea"/>
                <a:ea typeface="+mn-ea"/>
              </a:rPr>
              <a:t>	</a:t>
            </a:r>
            <a:r>
              <a:rPr lang="en-US" altLang="zh-CN" sz="1400" dirty="0" err="1">
                <a:solidFill>
                  <a:schemeClr val="bg2"/>
                </a:solidFill>
                <a:latin typeface="+mn-ea"/>
                <a:ea typeface="+mn-ea"/>
              </a:rPr>
              <a:t>conn.setAutoCommit</a:t>
            </a:r>
            <a:r>
              <a:rPr lang="en-US" altLang="zh-CN" sz="1400" dirty="0">
                <a:solidFill>
                  <a:schemeClr val="bg2"/>
                </a:solidFill>
                <a:latin typeface="+mn-ea"/>
                <a:ea typeface="+mn-ea"/>
              </a:rPr>
              <a:t>(true);</a:t>
            </a:r>
          </a:p>
          <a:p>
            <a:r>
              <a:rPr lang="en-US" altLang="zh-CN" sz="1400" dirty="0">
                <a:solidFill>
                  <a:schemeClr val="bg2"/>
                </a:solidFill>
                <a:latin typeface="+mn-ea"/>
                <a:ea typeface="+mn-ea"/>
              </a:rPr>
              <a:t>      }finally{</a:t>
            </a:r>
          </a:p>
          <a:p>
            <a:r>
              <a:rPr lang="en-US" altLang="zh-CN" sz="1400" dirty="0">
                <a:solidFill>
                  <a:schemeClr val="bg2"/>
                </a:solidFill>
                <a:latin typeface="+mn-ea"/>
                <a:ea typeface="+mn-ea"/>
              </a:rPr>
              <a:t>	if(</a:t>
            </a:r>
            <a:r>
              <a:rPr lang="en-US" altLang="zh-CN" sz="1400" dirty="0" err="1">
                <a:solidFill>
                  <a:schemeClr val="bg2"/>
                </a:solidFill>
                <a:latin typeface="+mn-ea"/>
                <a:ea typeface="+mn-ea"/>
              </a:rPr>
              <a:t>stmt</a:t>
            </a:r>
            <a:r>
              <a:rPr lang="en-US" altLang="zh-CN" sz="1400" dirty="0">
                <a:solidFill>
                  <a:schemeClr val="bg2"/>
                </a:solidFill>
                <a:latin typeface="+mn-ea"/>
                <a:ea typeface="+mn-ea"/>
              </a:rPr>
              <a:t>!=null)</a:t>
            </a:r>
          </a:p>
          <a:p>
            <a:r>
              <a:rPr lang="en-US" altLang="zh-CN" sz="1400" dirty="0">
                <a:solidFill>
                  <a:schemeClr val="bg2"/>
                </a:solidFill>
                <a:latin typeface="+mn-ea"/>
                <a:ea typeface="+mn-ea"/>
              </a:rPr>
              <a:t>	   </a:t>
            </a:r>
            <a:r>
              <a:rPr lang="en-US" altLang="zh-CN" sz="1400" dirty="0" err="1">
                <a:solidFill>
                  <a:schemeClr val="bg2"/>
                </a:solidFill>
                <a:latin typeface="+mn-ea"/>
                <a:ea typeface="+mn-ea"/>
              </a:rPr>
              <a:t>stmt.close</a:t>
            </a:r>
            <a:r>
              <a:rPr lang="en-US" altLang="zh-CN" sz="1400" dirty="0">
                <a:solidFill>
                  <a:schemeClr val="bg2"/>
                </a:solidFill>
                <a:latin typeface="+mn-ea"/>
                <a:ea typeface="+mn-ea"/>
              </a:rPr>
              <a:t>();</a:t>
            </a:r>
          </a:p>
          <a:p>
            <a:r>
              <a:rPr lang="en-US" altLang="zh-CN" sz="1400" dirty="0">
                <a:solidFill>
                  <a:schemeClr val="bg2"/>
                </a:solidFill>
                <a:latin typeface="+mn-ea"/>
                <a:ea typeface="+mn-ea"/>
              </a:rPr>
              <a:t>	if(conn!=null)</a:t>
            </a:r>
          </a:p>
          <a:p>
            <a:r>
              <a:rPr lang="en-US" altLang="zh-CN" sz="1400" dirty="0">
                <a:solidFill>
                  <a:schemeClr val="bg2"/>
                </a:solidFill>
                <a:latin typeface="+mn-ea"/>
                <a:ea typeface="+mn-ea"/>
              </a:rPr>
              <a:t>	  </a:t>
            </a:r>
            <a:r>
              <a:rPr lang="en-US" altLang="zh-CN" sz="1400" dirty="0" err="1">
                <a:solidFill>
                  <a:schemeClr val="bg2"/>
                </a:solidFill>
                <a:latin typeface="+mn-ea"/>
                <a:ea typeface="+mn-ea"/>
              </a:rPr>
              <a:t>conn.close</a:t>
            </a:r>
            <a:r>
              <a:rPr lang="en-US" altLang="zh-CN" sz="1400" dirty="0">
                <a:solidFill>
                  <a:schemeClr val="bg2"/>
                </a:solidFill>
                <a:latin typeface="+mn-ea"/>
                <a:ea typeface="+mn-ea"/>
              </a:rPr>
              <a:t>();</a:t>
            </a:r>
          </a:p>
          <a:p>
            <a:r>
              <a:rPr lang="en-US" altLang="zh-CN" sz="1400" dirty="0">
                <a:solidFill>
                  <a:schemeClr val="bg2"/>
                </a:solidFill>
                <a:latin typeface="+mn-ea"/>
                <a:ea typeface="+mn-ea"/>
              </a:rPr>
              <a:t>	}</a:t>
            </a:r>
          </a:p>
          <a:p>
            <a:r>
              <a:rPr lang="en-US" altLang="zh-CN" sz="1400" dirty="0">
                <a:solidFill>
                  <a:schemeClr val="bg2"/>
                </a:solidFill>
                <a:latin typeface="+mn-ea"/>
                <a:ea typeface="+mn-ea"/>
              </a:rPr>
              <a:t>}</a:t>
            </a:r>
            <a:endParaRPr lang="zh-CN" altLang="en-US" sz="1400" dirty="0">
              <a:solidFill>
                <a:schemeClr val="bg2"/>
              </a:solidFill>
              <a:latin typeface="+mn-ea"/>
              <a:ea typeface="+mn-ea"/>
            </a:endParaRPr>
          </a:p>
        </p:txBody>
      </p:sp>
    </p:spTree>
    <p:extLst>
      <p:ext uri="{BB962C8B-B14F-4D97-AF65-F5344CB8AC3E}">
        <p14:creationId xmlns:p14="http://schemas.microsoft.com/office/powerpoint/2010/main" val="351378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latin typeface="+mn-ea"/>
              </a:rPr>
              <a:t>批量执行 </a:t>
            </a:r>
            <a:r>
              <a:rPr lang="en-US" altLang="zh-CN" dirty="0">
                <a:effectLst/>
                <a:latin typeface="+mn-ea"/>
              </a:rPr>
              <a:t>DDL </a:t>
            </a:r>
            <a:r>
              <a:rPr lang="zh-CN" altLang="en-US" dirty="0">
                <a:effectLst/>
                <a:latin typeface="+mn-ea"/>
              </a:rPr>
              <a:t>和 </a:t>
            </a:r>
            <a:r>
              <a:rPr lang="en-US" altLang="zh-CN" dirty="0">
                <a:effectLst/>
                <a:latin typeface="+mn-ea"/>
              </a:rPr>
              <a:t>DML</a:t>
            </a:r>
            <a:endParaRPr lang="zh-CN" altLang="en-US" dirty="0"/>
          </a:p>
        </p:txBody>
      </p:sp>
      <p:sp>
        <p:nvSpPr>
          <p:cNvPr id="3" name="内容占位符 2"/>
          <p:cNvSpPr>
            <a:spLocks noGrp="1"/>
          </p:cNvSpPr>
          <p:nvPr>
            <p:ph idx="1"/>
          </p:nvPr>
        </p:nvSpPr>
        <p:spPr>
          <a:xfrm>
            <a:off x="685800" y="1371600"/>
            <a:ext cx="7772400" cy="545232"/>
          </a:xfrm>
        </p:spPr>
        <p:txBody>
          <a:bodyPr/>
          <a:lstStyle/>
          <a:p>
            <a:r>
              <a:rPr lang="en-US" altLang="zh-CN" dirty="0"/>
              <a:t>Batch</a:t>
            </a:r>
            <a:r>
              <a:rPr lang="zh-CN" altLang="en-US" dirty="0"/>
              <a:t>示例：</a:t>
            </a:r>
          </a:p>
        </p:txBody>
      </p:sp>
      <p:sp>
        <p:nvSpPr>
          <p:cNvPr id="4" name="灯片编号占位符 3"/>
          <p:cNvSpPr>
            <a:spLocks noGrp="1"/>
          </p:cNvSpPr>
          <p:nvPr>
            <p:ph type="sldNum" sz="quarter" idx="11"/>
          </p:nvPr>
        </p:nvSpPr>
        <p:spPr/>
        <p:txBody>
          <a:bodyPr/>
          <a:lstStyle/>
          <a:p>
            <a:fld id="{980D0691-EC78-4711-BBB9-A1C688851826}" type="slidenum">
              <a:rPr lang="en-US" altLang="zh-CN" smtClean="0"/>
              <a:pPr/>
              <a:t>23</a:t>
            </a:fld>
            <a:endParaRPr lang="zh-CN" altLang="en-US"/>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
        <p:nvSpPr>
          <p:cNvPr id="6" name="文本框 5"/>
          <p:cNvSpPr txBox="1"/>
          <p:nvPr/>
        </p:nvSpPr>
        <p:spPr>
          <a:xfrm>
            <a:off x="467544" y="2394163"/>
            <a:ext cx="8274060" cy="3170099"/>
          </a:xfrm>
          <a:prstGeom prst="rect">
            <a:avLst/>
          </a:prstGeom>
          <a:noFill/>
        </p:spPr>
        <p:txBody>
          <a:bodyPr wrap="none" rtlCol="0">
            <a:spAutoFit/>
          </a:bodyPr>
          <a:lstStyle/>
          <a:p>
            <a:r>
              <a:rPr lang="en-US" altLang="zh-CN" sz="2000" dirty="0">
                <a:solidFill>
                  <a:schemeClr val="bg2"/>
                </a:solidFill>
                <a:latin typeface="+mn-ea"/>
                <a:ea typeface="+mn-ea"/>
              </a:rPr>
              <a:t>// </a:t>
            </a:r>
            <a:r>
              <a:rPr lang="zh-CN" altLang="en-US" sz="2000" dirty="0">
                <a:solidFill>
                  <a:schemeClr val="bg2"/>
                </a:solidFill>
                <a:latin typeface="+mn-ea"/>
                <a:ea typeface="+mn-ea"/>
              </a:rPr>
              <a:t>关闭自动执行</a:t>
            </a:r>
            <a:br>
              <a:rPr lang="zh-CN" altLang="en-US" sz="2000" dirty="0">
                <a:solidFill>
                  <a:schemeClr val="bg2"/>
                </a:solidFill>
                <a:latin typeface="+mn-ea"/>
                <a:ea typeface="+mn-ea"/>
              </a:rPr>
            </a:br>
            <a:r>
              <a:rPr lang="en-US" altLang="zh-CN" sz="2000" dirty="0" err="1">
                <a:solidFill>
                  <a:schemeClr val="bg2"/>
                </a:solidFill>
                <a:latin typeface="+mn-ea"/>
                <a:ea typeface="+mn-ea"/>
              </a:rPr>
              <a:t>con.setAutoCommit</a:t>
            </a:r>
            <a:r>
              <a:rPr lang="en-US" altLang="zh-CN" sz="2000" dirty="0">
                <a:solidFill>
                  <a:schemeClr val="bg2"/>
                </a:solidFill>
                <a:latin typeface="+mn-ea"/>
                <a:ea typeface="+mn-ea"/>
              </a:rPr>
              <a:t>(false);</a:t>
            </a:r>
            <a:br>
              <a:rPr lang="en-US" altLang="zh-CN" sz="2000" dirty="0">
                <a:solidFill>
                  <a:schemeClr val="bg2"/>
                </a:solidFill>
                <a:latin typeface="+mn-ea"/>
                <a:ea typeface="+mn-ea"/>
              </a:rPr>
            </a:br>
            <a:r>
              <a:rPr lang="en-US" altLang="zh-CN" sz="2000" dirty="0">
                <a:solidFill>
                  <a:schemeClr val="bg2"/>
                </a:solidFill>
                <a:latin typeface="+mn-ea"/>
                <a:ea typeface="+mn-ea"/>
              </a:rPr>
              <a:t>Statement </a:t>
            </a:r>
            <a:r>
              <a:rPr lang="en-US" altLang="zh-CN" sz="2000" dirty="0" err="1">
                <a:solidFill>
                  <a:schemeClr val="bg2"/>
                </a:solidFill>
                <a:latin typeface="+mn-ea"/>
                <a:ea typeface="+mn-ea"/>
              </a:rPr>
              <a:t>stmt</a:t>
            </a:r>
            <a:r>
              <a:rPr lang="en-US" altLang="zh-CN" sz="2000" dirty="0">
                <a:solidFill>
                  <a:schemeClr val="bg2"/>
                </a:solidFill>
                <a:latin typeface="+mn-ea"/>
                <a:ea typeface="+mn-ea"/>
              </a:rPr>
              <a:t> = </a:t>
            </a:r>
            <a:r>
              <a:rPr lang="en-US" altLang="zh-CN" sz="2000" dirty="0" err="1">
                <a:solidFill>
                  <a:schemeClr val="bg2"/>
                </a:solidFill>
                <a:latin typeface="+mn-ea"/>
                <a:ea typeface="+mn-ea"/>
              </a:rPr>
              <a:t>con.createStatement</a:t>
            </a:r>
            <a:r>
              <a:rPr lang="en-US" altLang="zh-CN" sz="2000" dirty="0">
                <a:solidFill>
                  <a:schemeClr val="bg2"/>
                </a:solidFill>
                <a:latin typeface="+mn-ea"/>
                <a:ea typeface="+mn-ea"/>
              </a:rPr>
              <a:t>();</a:t>
            </a:r>
            <a:br>
              <a:rPr lang="en-US" altLang="zh-CN" sz="2000" dirty="0">
                <a:solidFill>
                  <a:schemeClr val="bg2"/>
                </a:solidFill>
                <a:latin typeface="+mn-ea"/>
                <a:ea typeface="+mn-ea"/>
              </a:rPr>
            </a:br>
            <a:r>
              <a:rPr lang="en-US" altLang="zh-CN" sz="2000" dirty="0">
                <a:solidFill>
                  <a:schemeClr val="bg2"/>
                </a:solidFill>
                <a:latin typeface="+mn-ea"/>
                <a:ea typeface="+mn-ea"/>
              </a:rPr>
              <a:t/>
            </a:r>
            <a:br>
              <a:rPr lang="en-US" altLang="zh-CN" sz="2000" dirty="0">
                <a:solidFill>
                  <a:schemeClr val="bg2"/>
                </a:solidFill>
                <a:latin typeface="+mn-ea"/>
                <a:ea typeface="+mn-ea"/>
              </a:rPr>
            </a:br>
            <a:r>
              <a:rPr lang="en-US" altLang="zh-CN" sz="2000" dirty="0" err="1">
                <a:solidFill>
                  <a:schemeClr val="bg2"/>
                </a:solidFill>
                <a:latin typeface="+mn-ea"/>
                <a:ea typeface="+mn-ea"/>
              </a:rPr>
              <a:t>stmt.addBatch</a:t>
            </a:r>
            <a:r>
              <a:rPr lang="en-US" altLang="zh-CN" sz="2000" dirty="0">
                <a:solidFill>
                  <a:schemeClr val="bg2"/>
                </a:solidFill>
                <a:latin typeface="+mn-ea"/>
                <a:ea typeface="+mn-ea"/>
              </a:rPr>
              <a:t>("INSERT INTO employees VALUES (1000, 'Joe Jones')");</a:t>
            </a:r>
            <a:br>
              <a:rPr lang="en-US" altLang="zh-CN" sz="2000" dirty="0">
                <a:solidFill>
                  <a:schemeClr val="bg2"/>
                </a:solidFill>
                <a:latin typeface="+mn-ea"/>
                <a:ea typeface="+mn-ea"/>
              </a:rPr>
            </a:br>
            <a:r>
              <a:rPr lang="en-US" altLang="zh-CN" sz="2000" dirty="0" err="1">
                <a:solidFill>
                  <a:schemeClr val="bg2"/>
                </a:solidFill>
                <a:latin typeface="+mn-ea"/>
                <a:ea typeface="+mn-ea"/>
              </a:rPr>
              <a:t>stmt.addBatch</a:t>
            </a:r>
            <a:r>
              <a:rPr lang="en-US" altLang="zh-CN" sz="2000" dirty="0">
                <a:solidFill>
                  <a:schemeClr val="bg2"/>
                </a:solidFill>
                <a:latin typeface="+mn-ea"/>
                <a:ea typeface="+mn-ea"/>
              </a:rPr>
              <a:t>("INSERT INTO departments VALUES (260, 'Shoe')");</a:t>
            </a:r>
            <a:br>
              <a:rPr lang="en-US" altLang="zh-CN" sz="2000" dirty="0">
                <a:solidFill>
                  <a:schemeClr val="bg2"/>
                </a:solidFill>
                <a:latin typeface="+mn-ea"/>
                <a:ea typeface="+mn-ea"/>
              </a:rPr>
            </a:br>
            <a:r>
              <a:rPr lang="en-US" altLang="zh-CN" sz="2000" dirty="0" err="1">
                <a:solidFill>
                  <a:schemeClr val="bg2"/>
                </a:solidFill>
                <a:latin typeface="+mn-ea"/>
                <a:ea typeface="+mn-ea"/>
              </a:rPr>
              <a:t>stmt.addBatch</a:t>
            </a:r>
            <a:r>
              <a:rPr lang="en-US" altLang="zh-CN" sz="2000" dirty="0">
                <a:solidFill>
                  <a:schemeClr val="bg2"/>
                </a:solidFill>
                <a:latin typeface="+mn-ea"/>
                <a:ea typeface="+mn-ea"/>
              </a:rPr>
              <a:t>("INSERT INTO </a:t>
            </a:r>
            <a:r>
              <a:rPr lang="en-US" altLang="zh-CN" sz="2000" dirty="0" err="1">
                <a:solidFill>
                  <a:schemeClr val="bg2"/>
                </a:solidFill>
                <a:latin typeface="+mn-ea"/>
                <a:ea typeface="+mn-ea"/>
              </a:rPr>
              <a:t>emp_dept</a:t>
            </a:r>
            <a:r>
              <a:rPr lang="en-US" altLang="zh-CN" sz="2000" dirty="0">
                <a:solidFill>
                  <a:schemeClr val="bg2"/>
                </a:solidFill>
                <a:latin typeface="+mn-ea"/>
                <a:ea typeface="+mn-ea"/>
              </a:rPr>
              <a:t> VALUES (1000, 260)");</a:t>
            </a:r>
            <a:br>
              <a:rPr lang="en-US" altLang="zh-CN" sz="2000" dirty="0">
                <a:solidFill>
                  <a:schemeClr val="bg2"/>
                </a:solidFill>
                <a:latin typeface="+mn-ea"/>
                <a:ea typeface="+mn-ea"/>
              </a:rPr>
            </a:br>
            <a:r>
              <a:rPr lang="en-US" altLang="zh-CN" sz="2000" dirty="0">
                <a:solidFill>
                  <a:schemeClr val="bg2"/>
                </a:solidFill>
                <a:latin typeface="+mn-ea"/>
                <a:ea typeface="+mn-ea"/>
              </a:rPr>
              <a:t/>
            </a:r>
            <a:br>
              <a:rPr lang="en-US" altLang="zh-CN" sz="2000" dirty="0">
                <a:solidFill>
                  <a:schemeClr val="bg2"/>
                </a:solidFill>
                <a:latin typeface="+mn-ea"/>
                <a:ea typeface="+mn-ea"/>
              </a:rPr>
            </a:br>
            <a:r>
              <a:rPr lang="en-US" altLang="zh-CN" sz="2000" dirty="0">
                <a:solidFill>
                  <a:schemeClr val="bg2"/>
                </a:solidFill>
                <a:latin typeface="+mn-ea"/>
                <a:ea typeface="+mn-ea"/>
              </a:rPr>
              <a:t>// </a:t>
            </a:r>
            <a:r>
              <a:rPr lang="zh-CN" altLang="en-US" sz="2000" dirty="0">
                <a:solidFill>
                  <a:schemeClr val="bg2"/>
                </a:solidFill>
                <a:latin typeface="+mn-ea"/>
                <a:ea typeface="+mn-ea"/>
              </a:rPr>
              <a:t>提交一批要执行的更新命令</a:t>
            </a:r>
            <a:br>
              <a:rPr lang="zh-CN" altLang="en-US" sz="2000" dirty="0">
                <a:solidFill>
                  <a:schemeClr val="bg2"/>
                </a:solidFill>
                <a:latin typeface="+mn-ea"/>
                <a:ea typeface="+mn-ea"/>
              </a:rPr>
            </a:br>
            <a:r>
              <a:rPr lang="en-US" altLang="zh-CN" sz="2000" dirty="0" err="1">
                <a:solidFill>
                  <a:schemeClr val="bg2"/>
                </a:solidFill>
                <a:latin typeface="+mn-ea"/>
                <a:ea typeface="+mn-ea"/>
              </a:rPr>
              <a:t>int</a:t>
            </a:r>
            <a:r>
              <a:rPr lang="en-US" altLang="zh-CN" sz="2000" dirty="0">
                <a:solidFill>
                  <a:schemeClr val="bg2"/>
                </a:solidFill>
                <a:latin typeface="+mn-ea"/>
                <a:ea typeface="+mn-ea"/>
              </a:rPr>
              <a:t>[] </a:t>
            </a:r>
            <a:r>
              <a:rPr lang="en-US" altLang="zh-CN" sz="2000" dirty="0" err="1">
                <a:solidFill>
                  <a:schemeClr val="bg2"/>
                </a:solidFill>
                <a:latin typeface="+mn-ea"/>
                <a:ea typeface="+mn-ea"/>
              </a:rPr>
              <a:t>updateCounts</a:t>
            </a:r>
            <a:r>
              <a:rPr lang="en-US" altLang="zh-CN" sz="2000" dirty="0">
                <a:solidFill>
                  <a:schemeClr val="bg2"/>
                </a:solidFill>
                <a:latin typeface="+mn-ea"/>
                <a:ea typeface="+mn-ea"/>
              </a:rPr>
              <a:t> = </a:t>
            </a:r>
            <a:r>
              <a:rPr lang="en-US" altLang="zh-CN" sz="2000" dirty="0" err="1">
                <a:solidFill>
                  <a:schemeClr val="bg2"/>
                </a:solidFill>
                <a:latin typeface="+mn-ea"/>
                <a:ea typeface="+mn-ea"/>
              </a:rPr>
              <a:t>stmt.executeBatch</a:t>
            </a:r>
            <a:r>
              <a:rPr lang="en-US" altLang="zh-CN" sz="2000" dirty="0">
                <a:solidFill>
                  <a:schemeClr val="bg2"/>
                </a:solidFill>
                <a:latin typeface="+mn-ea"/>
                <a:ea typeface="+mn-ea"/>
              </a:rPr>
              <a:t>();</a:t>
            </a:r>
            <a:endParaRPr lang="zh-CN" altLang="en-US" sz="2000" dirty="0">
              <a:solidFill>
                <a:schemeClr val="bg2"/>
              </a:solidFill>
              <a:latin typeface="+mn-ea"/>
              <a:ea typeface="+mn-ea"/>
            </a:endParaRPr>
          </a:p>
        </p:txBody>
      </p:sp>
    </p:spTree>
    <p:extLst>
      <p:ext uri="{BB962C8B-B14F-4D97-AF65-F5344CB8AC3E}">
        <p14:creationId xmlns:p14="http://schemas.microsoft.com/office/powerpoint/2010/main" val="179085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kumimoji="1" lang="en-US" altLang="zh-CN" dirty="0">
                <a:effectLst/>
                <a:latin typeface="+mj-ea"/>
              </a:rPr>
              <a:t>ODBC</a:t>
            </a:r>
          </a:p>
        </p:txBody>
      </p:sp>
      <p:sp>
        <p:nvSpPr>
          <p:cNvPr id="18435" name="Rectangle 3"/>
          <p:cNvSpPr>
            <a:spLocks noGrp="1" noChangeArrowheads="1"/>
          </p:cNvSpPr>
          <p:nvPr>
            <p:ph type="body" idx="4294967295"/>
          </p:nvPr>
        </p:nvSpPr>
        <p:spPr>
          <a:xfrm>
            <a:off x="539750" y="1360488"/>
            <a:ext cx="8013700" cy="4876800"/>
          </a:xfrm>
        </p:spPr>
        <p:txBody>
          <a:bodyPr/>
          <a:lstStyle/>
          <a:p>
            <a:pPr>
              <a:defRPr/>
            </a:pPr>
            <a:r>
              <a:rPr kumimoji="1" lang="en-US" altLang="zh-CN" sz="2800" dirty="0"/>
              <a:t>Open </a:t>
            </a:r>
            <a:r>
              <a:rPr kumimoji="1" lang="en-US" altLang="zh-CN" sz="2800" dirty="0" err="1"/>
              <a:t>DataBase</a:t>
            </a:r>
            <a:r>
              <a:rPr kumimoji="1" lang="en-US" altLang="zh-CN" sz="2800" dirty="0"/>
              <a:t> Connectivity(ODBC) </a:t>
            </a:r>
            <a:r>
              <a:rPr kumimoji="1" lang="zh-CN" altLang="en-US" sz="2800" dirty="0"/>
              <a:t>标准</a:t>
            </a:r>
            <a:endParaRPr kumimoji="1" lang="en-US" altLang="zh-CN" sz="2800" dirty="0"/>
          </a:p>
          <a:p>
            <a:pPr lvl="1">
              <a:defRPr/>
            </a:pPr>
            <a:r>
              <a:rPr kumimoji="1" lang="zh-CN" altLang="en-US" sz="2400" dirty="0">
                <a:cs typeface="+mn-cs"/>
              </a:rPr>
              <a:t>应用程序与数据库服务器通信的标准 </a:t>
            </a:r>
            <a:endParaRPr kumimoji="1" lang="en-US" altLang="zh-CN" sz="2400" dirty="0">
              <a:cs typeface="+mn-cs"/>
            </a:endParaRPr>
          </a:p>
          <a:p>
            <a:pPr lvl="1">
              <a:defRPr/>
            </a:pPr>
            <a:r>
              <a:rPr kumimoji="1" lang="zh-CN" altLang="en-US" sz="2400" dirty="0">
                <a:cs typeface="+mn-cs"/>
              </a:rPr>
              <a:t>应用程序接口</a:t>
            </a:r>
            <a:r>
              <a:rPr kumimoji="1" lang="en-US" altLang="zh-CN" sz="2400" dirty="0">
                <a:cs typeface="+mn-cs"/>
              </a:rPr>
              <a:t>(</a:t>
            </a:r>
            <a:r>
              <a:rPr kumimoji="1" lang="en-US" altLang="zh-CN" sz="2400" dirty="0"/>
              <a:t>API</a:t>
            </a:r>
            <a:r>
              <a:rPr kumimoji="1" lang="en-US" altLang="zh-CN" sz="2400" dirty="0">
                <a:cs typeface="+mn-cs"/>
              </a:rPr>
              <a:t>)</a:t>
            </a:r>
          </a:p>
          <a:p>
            <a:pPr lvl="2">
              <a:defRPr/>
            </a:pPr>
            <a:r>
              <a:rPr kumimoji="1" lang="zh-CN" altLang="en-US" sz="2000" dirty="0">
                <a:cs typeface="+mn-cs"/>
              </a:rPr>
              <a:t>与数据库建立一个连接，</a:t>
            </a:r>
            <a:endParaRPr kumimoji="1" lang="en-US" altLang="zh-CN" sz="2000" dirty="0">
              <a:cs typeface="+mn-cs"/>
            </a:endParaRPr>
          </a:p>
          <a:p>
            <a:pPr lvl="2">
              <a:defRPr/>
            </a:pPr>
            <a:r>
              <a:rPr kumimoji="1" lang="zh-CN" altLang="en-US" sz="2000" dirty="0">
                <a:cs typeface="+mn-cs"/>
              </a:rPr>
              <a:t>发送查询和更新数据库的语句，</a:t>
            </a:r>
            <a:endParaRPr kumimoji="1" lang="en-US" altLang="zh-CN" sz="2000" dirty="0">
              <a:cs typeface="+mn-cs"/>
            </a:endParaRPr>
          </a:p>
          <a:p>
            <a:pPr lvl="2">
              <a:defRPr/>
            </a:pPr>
            <a:r>
              <a:rPr kumimoji="1" lang="zh-CN" altLang="en-US" sz="2000" dirty="0">
                <a:cs typeface="+mn-cs"/>
              </a:rPr>
              <a:t>取回结果 </a:t>
            </a:r>
            <a:endParaRPr kumimoji="1" lang="en-US" altLang="zh-CN" sz="2000" dirty="0">
              <a:cs typeface="+mn-cs"/>
            </a:endParaRPr>
          </a:p>
          <a:p>
            <a:pPr>
              <a:defRPr/>
            </a:pPr>
            <a:r>
              <a:rPr kumimoji="1" lang="zh-CN" altLang="en-US" sz="2800" dirty="0"/>
              <a:t>应用程序，如 </a:t>
            </a:r>
            <a:r>
              <a:rPr kumimoji="1" lang="en-US" altLang="zh-CN" sz="2800" dirty="0"/>
              <a:t>GUI</a:t>
            </a:r>
            <a:r>
              <a:rPr kumimoji="1" lang="zh-CN" altLang="en-US" sz="2800" dirty="0"/>
              <a:t>，</a:t>
            </a:r>
            <a:r>
              <a:rPr kumimoji="1" lang="en-US" altLang="zh-CN" sz="2800" dirty="0"/>
              <a:t>spreadsheets</a:t>
            </a:r>
            <a:r>
              <a:rPr kumimoji="1" lang="zh-CN" altLang="en-US" sz="2800" dirty="0"/>
              <a:t>等，都可以使用</a:t>
            </a:r>
            <a:r>
              <a:rPr kumimoji="1" lang="en-US" altLang="zh-CN" sz="2800" dirty="0"/>
              <a:t>ODBC</a:t>
            </a:r>
            <a:r>
              <a:rPr kumimoji="1" lang="zh-CN" altLang="en-US" sz="2800" dirty="0"/>
              <a:t>实现 </a:t>
            </a:r>
            <a:endParaRPr kumimoji="1" lang="en-US" altLang="zh-CN" sz="2800" dirty="0"/>
          </a:p>
          <a:p>
            <a:pPr>
              <a:defRPr/>
            </a:pPr>
            <a:r>
              <a:rPr kumimoji="1" lang="zh-CN" altLang="en-US" sz="2800" dirty="0"/>
              <a:t>最初是为</a:t>
            </a:r>
            <a:r>
              <a:rPr kumimoji="1" lang="en-US" altLang="zh-CN" sz="2800" dirty="0"/>
              <a:t>Basic </a:t>
            </a:r>
            <a:r>
              <a:rPr kumimoji="1" lang="zh-CN" altLang="en-US" sz="2800" dirty="0"/>
              <a:t>和</a:t>
            </a:r>
            <a:r>
              <a:rPr kumimoji="1" lang="en-US" altLang="zh-CN" sz="2800" dirty="0"/>
              <a:t>C</a:t>
            </a:r>
            <a:r>
              <a:rPr kumimoji="1" lang="zh-CN" altLang="en-US" sz="2800" dirty="0"/>
              <a:t>语言开发的，后来许多语言都有其相应的版本 </a:t>
            </a:r>
            <a:endParaRPr kumimoji="1" lang="en-US" altLang="zh-CN" dirty="0"/>
          </a:p>
        </p:txBody>
      </p:sp>
      <p:sp>
        <p:nvSpPr>
          <p:cNvPr id="25604"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9AA5899A-B307-4449-9E1F-15A7B3B7ACE6}" type="slidenum">
              <a:rPr altLang="zh-CN" sz="2400">
                <a:solidFill>
                  <a:schemeClr val="accent2"/>
                </a:solidFill>
                <a:latin typeface="Times New Roman" panose="02020603050405020304" pitchFamily="18" charset="0"/>
                <a:ea typeface="华文新魏" panose="02010800040101010101" pitchFamily="2" charset="-122"/>
              </a:rPr>
              <a:pPr>
                <a:buSzTx/>
              </a:pPr>
              <a:t>24</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a:defRPr/>
            </a:pPr>
            <a:r>
              <a:rPr kumimoji="1" lang="en-US" dirty="0">
                <a:solidFill>
                  <a:schemeClr val="bg2"/>
                </a:solidFill>
                <a:effectLst/>
                <a:latin typeface="+mj-ea"/>
              </a:rPr>
              <a:t>ODBC</a:t>
            </a:r>
            <a:r>
              <a:rPr kumimoji="1" lang="zh-CN" altLang="en-US" dirty="0">
                <a:solidFill>
                  <a:schemeClr val="bg2"/>
                </a:solidFill>
                <a:effectLst/>
                <a:latin typeface="+mj-ea"/>
              </a:rPr>
              <a:t>（续）</a:t>
            </a:r>
            <a:endParaRPr kumimoji="1" lang="en-US" altLang="en-US" dirty="0">
              <a:solidFill>
                <a:schemeClr val="bg2"/>
              </a:solidFill>
              <a:effectLst/>
              <a:latin typeface="+mj-ea"/>
            </a:endParaRPr>
          </a:p>
        </p:txBody>
      </p:sp>
      <p:sp>
        <p:nvSpPr>
          <p:cNvPr id="19459" name="Rectangle 3"/>
          <p:cNvSpPr>
            <a:spLocks noGrp="1" noChangeArrowheads="1"/>
          </p:cNvSpPr>
          <p:nvPr>
            <p:ph type="body" idx="4294967295"/>
          </p:nvPr>
        </p:nvSpPr>
        <p:spPr>
          <a:xfrm>
            <a:off x="530225" y="1360488"/>
            <a:ext cx="8147050" cy="4876800"/>
          </a:xfrm>
        </p:spPr>
        <p:txBody>
          <a:bodyPr/>
          <a:lstStyle/>
          <a:p>
            <a:pPr>
              <a:defRPr/>
            </a:pPr>
            <a:r>
              <a:rPr kumimoji="1" lang="zh-CN" altLang="en-US" sz="2000" dirty="0">
                <a:latin typeface="+mn-ea"/>
              </a:rPr>
              <a:t>每个支持</a:t>
            </a:r>
            <a:r>
              <a:rPr kumimoji="1" lang="en-US" altLang="zh-CN" sz="2000" dirty="0">
                <a:latin typeface="+mn-ea"/>
              </a:rPr>
              <a:t>ODBC</a:t>
            </a:r>
            <a:r>
              <a:rPr kumimoji="1" lang="zh-CN" altLang="en-US" sz="2000" dirty="0">
                <a:latin typeface="+mn-ea"/>
              </a:rPr>
              <a:t>的数据库系统都提供一个与客户端程序相连接的“驱动程序”库 </a:t>
            </a:r>
            <a:endParaRPr kumimoji="1" lang="en-US" altLang="zh-CN" sz="2000" dirty="0">
              <a:latin typeface="+mn-ea"/>
            </a:endParaRPr>
          </a:p>
          <a:p>
            <a:pPr>
              <a:defRPr/>
            </a:pPr>
            <a:r>
              <a:rPr kumimoji="1" lang="zh-CN" altLang="en-US" sz="2000" dirty="0">
                <a:latin typeface="+mn-ea"/>
              </a:rPr>
              <a:t>当客户端程序发出</a:t>
            </a:r>
            <a:r>
              <a:rPr kumimoji="1" lang="en-US" altLang="zh-CN" sz="2000" dirty="0">
                <a:latin typeface="+mn-ea"/>
              </a:rPr>
              <a:t>ODBC API </a:t>
            </a:r>
            <a:r>
              <a:rPr kumimoji="1" lang="zh-CN" altLang="en-US" sz="2000" dirty="0">
                <a:latin typeface="+mn-ea"/>
              </a:rPr>
              <a:t>请求后，库中的代码就与数据库服务器通信，执行被请求的动作，并取回结果 </a:t>
            </a:r>
            <a:endParaRPr kumimoji="1" lang="en-US" altLang="zh-CN" sz="2000" dirty="0">
              <a:latin typeface="+mn-ea"/>
            </a:endParaRPr>
          </a:p>
          <a:p>
            <a:pPr>
              <a:defRPr/>
            </a:pPr>
            <a:r>
              <a:rPr kumimoji="1" lang="en-US" altLang="zh-CN" sz="2000" dirty="0">
                <a:latin typeface="+mn-ea"/>
              </a:rPr>
              <a:t>ODBC </a:t>
            </a:r>
            <a:r>
              <a:rPr kumimoji="1" lang="zh-CN" altLang="en-US" sz="2000" dirty="0">
                <a:latin typeface="+mn-ea"/>
              </a:rPr>
              <a:t>程序首先分配一个</a:t>
            </a:r>
            <a:r>
              <a:rPr kumimoji="1" lang="en-US" altLang="zh-CN" sz="2000" dirty="0">
                <a:latin typeface="+mn-ea"/>
              </a:rPr>
              <a:t>SQL</a:t>
            </a:r>
            <a:r>
              <a:rPr kumimoji="1" lang="zh-CN" altLang="en-US" sz="2000" dirty="0">
                <a:latin typeface="+mn-ea"/>
              </a:rPr>
              <a:t>环境变量，然后得到一个数据库连接句柄 </a:t>
            </a:r>
            <a:endParaRPr kumimoji="1" lang="en-US" altLang="zh-CN" sz="2000" dirty="0">
              <a:latin typeface="+mn-ea"/>
            </a:endParaRPr>
          </a:p>
          <a:p>
            <a:pPr>
              <a:defRPr/>
            </a:pPr>
            <a:r>
              <a:rPr kumimoji="1" lang="en-US" altLang="zh-CN" sz="2000" dirty="0">
                <a:latin typeface="+mn-ea"/>
              </a:rPr>
              <a:t>ODBC </a:t>
            </a:r>
            <a:r>
              <a:rPr kumimoji="1" lang="zh-CN" altLang="en-US" sz="2000" dirty="0">
                <a:latin typeface="+mn-ea"/>
              </a:rPr>
              <a:t>使用</a:t>
            </a:r>
            <a:r>
              <a:rPr kumimoji="1" lang="en-US" altLang="zh-CN" sz="2000" dirty="0" err="1">
                <a:latin typeface="+mn-ea"/>
              </a:rPr>
              <a:t>SQLConnect</a:t>
            </a:r>
            <a:r>
              <a:rPr kumimoji="1" lang="en-US" altLang="zh-CN" sz="2000" dirty="0">
                <a:latin typeface="+mn-ea"/>
              </a:rPr>
              <a:t>( )</a:t>
            </a:r>
            <a:r>
              <a:rPr kumimoji="1" lang="zh-CN" altLang="en-US" sz="2000" dirty="0">
                <a:latin typeface="+mn-ea"/>
              </a:rPr>
              <a:t>打开和数据库的连接，</a:t>
            </a:r>
            <a:r>
              <a:rPr kumimoji="1" lang="en-US" altLang="zh-CN" sz="2000" dirty="0">
                <a:latin typeface="+mn-ea"/>
              </a:rPr>
              <a:t>SQL</a:t>
            </a:r>
            <a:r>
              <a:rPr kumimoji="1" lang="zh-CN" altLang="en-US" sz="2000" dirty="0">
                <a:latin typeface="+mn-ea"/>
              </a:rPr>
              <a:t>连接的参数：</a:t>
            </a:r>
            <a:endParaRPr kumimoji="1" lang="en-US" altLang="zh-CN" sz="2000" dirty="0">
              <a:latin typeface="+mn-ea"/>
            </a:endParaRPr>
          </a:p>
          <a:p>
            <a:pPr lvl="1">
              <a:defRPr/>
            </a:pPr>
            <a:r>
              <a:rPr kumimoji="1" lang="zh-CN" altLang="en-US" sz="2000" dirty="0">
                <a:latin typeface="+mn-ea"/>
                <a:cs typeface="+mn-cs"/>
              </a:rPr>
              <a:t>连接句柄</a:t>
            </a:r>
            <a:endParaRPr kumimoji="1" lang="en-US" altLang="zh-CN" sz="2000" dirty="0">
              <a:latin typeface="+mn-ea"/>
              <a:cs typeface="+mn-cs"/>
            </a:endParaRPr>
          </a:p>
          <a:p>
            <a:pPr lvl="1">
              <a:defRPr/>
            </a:pPr>
            <a:r>
              <a:rPr kumimoji="1" lang="zh-CN" altLang="en-US" sz="2000" dirty="0">
                <a:latin typeface="+mn-ea"/>
                <a:cs typeface="+mn-cs"/>
              </a:rPr>
              <a:t>要连接的服务器</a:t>
            </a:r>
            <a:endParaRPr kumimoji="1" lang="en-US" altLang="zh-CN" sz="2000" dirty="0">
              <a:latin typeface="+mn-ea"/>
              <a:cs typeface="+mn-cs"/>
            </a:endParaRPr>
          </a:p>
          <a:p>
            <a:pPr lvl="1">
              <a:defRPr/>
            </a:pPr>
            <a:r>
              <a:rPr kumimoji="1" lang="zh-CN" altLang="en-US" sz="2000" dirty="0">
                <a:latin typeface="+mn-ea"/>
                <a:cs typeface="+mn-cs"/>
              </a:rPr>
              <a:t>用户标识符</a:t>
            </a:r>
            <a:endParaRPr kumimoji="1" lang="en-US" altLang="zh-CN" sz="2000" dirty="0">
              <a:latin typeface="+mn-ea"/>
              <a:cs typeface="+mn-cs"/>
            </a:endParaRPr>
          </a:p>
          <a:p>
            <a:pPr lvl="1">
              <a:defRPr/>
            </a:pPr>
            <a:r>
              <a:rPr kumimoji="1" lang="zh-CN" altLang="en-US" sz="2000" dirty="0">
                <a:latin typeface="+mn-ea"/>
                <a:cs typeface="+mn-cs"/>
              </a:rPr>
              <a:t>密码 </a:t>
            </a:r>
            <a:endParaRPr kumimoji="1" lang="en-US" altLang="zh-CN" sz="2000" dirty="0">
              <a:latin typeface="+mn-ea"/>
              <a:cs typeface="+mn-cs"/>
            </a:endParaRPr>
          </a:p>
          <a:p>
            <a:pPr>
              <a:defRPr/>
            </a:pPr>
            <a:r>
              <a:rPr kumimoji="1" lang="zh-CN" altLang="en-US" sz="2000" dirty="0">
                <a:latin typeface="+mn-ea"/>
              </a:rPr>
              <a:t>也必须指定</a:t>
            </a:r>
            <a:r>
              <a:rPr kumimoji="1" lang="en-US" altLang="zh-CN" sz="2000" dirty="0">
                <a:latin typeface="+mn-ea"/>
              </a:rPr>
              <a:t>arguments</a:t>
            </a:r>
            <a:r>
              <a:rPr kumimoji="1" lang="zh-CN" altLang="en-US" sz="2000" dirty="0">
                <a:latin typeface="+mn-ea"/>
              </a:rPr>
              <a:t>的类型：</a:t>
            </a:r>
            <a:endParaRPr kumimoji="1" lang="en-US" altLang="zh-CN" sz="2000" dirty="0">
              <a:latin typeface="+mn-ea"/>
            </a:endParaRPr>
          </a:p>
          <a:p>
            <a:pPr lvl="1">
              <a:defRPr/>
            </a:pPr>
            <a:r>
              <a:rPr kumimoji="1" lang="en-US" altLang="zh-CN" sz="2000" dirty="0">
                <a:latin typeface="+mn-ea"/>
                <a:cs typeface="+mn-cs"/>
              </a:rPr>
              <a:t>SQL_NTS</a:t>
            </a:r>
            <a:r>
              <a:rPr kumimoji="1" lang="zh-CN" altLang="en-US" sz="2000" dirty="0">
                <a:latin typeface="+mn-ea"/>
                <a:cs typeface="+mn-cs"/>
              </a:rPr>
              <a:t>表示前一个参数是一个以</a:t>
            </a:r>
            <a:r>
              <a:rPr kumimoji="1" lang="en-US" altLang="zh-CN" sz="2000" dirty="0">
                <a:latin typeface="+mn-ea"/>
                <a:cs typeface="+mn-cs"/>
              </a:rPr>
              <a:t>null</a:t>
            </a:r>
            <a:r>
              <a:rPr kumimoji="1" lang="zh-CN" altLang="en-US" sz="2000" dirty="0">
                <a:latin typeface="+mn-ea"/>
                <a:cs typeface="+mn-cs"/>
              </a:rPr>
              <a:t>结尾的字符串</a:t>
            </a:r>
            <a:endParaRPr kumimoji="1" lang="en-US" altLang="zh-CN" dirty="0">
              <a:latin typeface="+mn-ea"/>
            </a:endParaRPr>
          </a:p>
        </p:txBody>
      </p:sp>
      <p:sp>
        <p:nvSpPr>
          <p:cNvPr id="26628"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24FB7568-2A6E-4682-AD8B-1E25C27B54CD}" type="slidenum">
              <a:rPr altLang="zh-CN" sz="2400">
                <a:solidFill>
                  <a:schemeClr val="accent2"/>
                </a:solidFill>
                <a:latin typeface="Times New Roman" panose="02020603050405020304" pitchFamily="18" charset="0"/>
                <a:ea typeface="华文新魏" panose="02010800040101010101" pitchFamily="2" charset="-122"/>
              </a:rPr>
              <a:pPr>
                <a:buSzTx/>
              </a:pPr>
              <a:t>25</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68313" y="298450"/>
            <a:ext cx="8077200" cy="609600"/>
          </a:xfrm>
        </p:spPr>
        <p:txBody>
          <a:bodyPr/>
          <a:lstStyle/>
          <a:p>
            <a:pPr>
              <a:defRPr/>
            </a:pPr>
            <a:r>
              <a:rPr kumimoji="1" lang="en-US" dirty="0">
                <a:solidFill>
                  <a:schemeClr val="bg2"/>
                </a:solidFill>
                <a:effectLst/>
                <a:latin typeface="+mj-ea"/>
              </a:rPr>
              <a:t>ODBC</a:t>
            </a:r>
            <a:r>
              <a:rPr kumimoji="1" lang="zh-CN" altLang="en-US" dirty="0">
                <a:solidFill>
                  <a:schemeClr val="bg2"/>
                </a:solidFill>
                <a:effectLst/>
                <a:latin typeface="+mj-ea"/>
              </a:rPr>
              <a:t>伪代码</a:t>
            </a:r>
            <a:endParaRPr kumimoji="1" lang="en-US" altLang="en-US" dirty="0">
              <a:solidFill>
                <a:schemeClr val="bg2"/>
              </a:solidFill>
              <a:effectLst/>
              <a:latin typeface="+mj-ea"/>
            </a:endParaRPr>
          </a:p>
        </p:txBody>
      </p:sp>
      <p:sp>
        <p:nvSpPr>
          <p:cNvPr id="27651" name="Rectangle 3"/>
          <p:cNvSpPr>
            <a:spLocks noGrp="1" noChangeArrowheads="1"/>
          </p:cNvSpPr>
          <p:nvPr>
            <p:ph type="body" idx="4294967295"/>
          </p:nvPr>
        </p:nvSpPr>
        <p:spPr>
          <a:xfrm>
            <a:off x="539750" y="1335088"/>
            <a:ext cx="8267700" cy="5334000"/>
          </a:xfrm>
        </p:spPr>
        <p:txBody>
          <a:bodyPr/>
          <a:lstStyle/>
          <a:p>
            <a:pPr>
              <a:lnSpc>
                <a:spcPct val="90000"/>
              </a:lnSpc>
            </a:pPr>
            <a:r>
              <a:rPr lang="en-US" altLang="zh-CN" sz="2000" dirty="0" err="1"/>
              <a:t>int</a:t>
            </a:r>
            <a:r>
              <a:rPr lang="en-US" altLang="zh-CN" sz="2000" dirty="0"/>
              <a:t> </a:t>
            </a:r>
            <a:r>
              <a:rPr lang="en-US" altLang="zh-CN" sz="2000" dirty="0" err="1"/>
              <a:t>ODBCexample</a:t>
            </a:r>
            <a:r>
              <a:rPr lang="en-US" altLang="zh-CN" sz="2000" dirty="0"/>
              <a:t>()</a:t>
            </a:r>
          </a:p>
          <a:p>
            <a:pPr>
              <a:lnSpc>
                <a:spcPct val="90000"/>
              </a:lnSpc>
              <a:buFont typeface="Monotype Sorts"/>
              <a:buNone/>
            </a:pPr>
            <a:r>
              <a:rPr lang="en-US" altLang="zh-CN" sz="2000" dirty="0"/>
              <a:t>	{</a:t>
            </a:r>
          </a:p>
          <a:p>
            <a:pPr lvl="1">
              <a:lnSpc>
                <a:spcPct val="90000"/>
              </a:lnSpc>
              <a:buFont typeface="Monotype Sorts"/>
              <a:buNone/>
            </a:pPr>
            <a:r>
              <a:rPr lang="en-US" altLang="zh-CN" sz="2000" dirty="0"/>
              <a:t>  RETCODE error;</a:t>
            </a:r>
          </a:p>
          <a:p>
            <a:pPr lvl="1">
              <a:lnSpc>
                <a:spcPct val="90000"/>
              </a:lnSpc>
              <a:buFont typeface="Monotype Sorts"/>
              <a:buNone/>
            </a:pPr>
            <a:r>
              <a:rPr lang="en-US" altLang="zh-CN" sz="2000" dirty="0"/>
              <a:t>  HENV    </a:t>
            </a:r>
            <a:r>
              <a:rPr lang="en-US" altLang="zh-CN" sz="2000" dirty="0" err="1"/>
              <a:t>env</a:t>
            </a:r>
            <a:r>
              <a:rPr lang="en-US" altLang="zh-CN" sz="2000" dirty="0"/>
              <a:t>;     /* environment */ </a:t>
            </a:r>
          </a:p>
          <a:p>
            <a:pPr lvl="1">
              <a:lnSpc>
                <a:spcPct val="90000"/>
              </a:lnSpc>
              <a:buFont typeface="Monotype Sorts"/>
              <a:buNone/>
            </a:pPr>
            <a:r>
              <a:rPr lang="en-US" altLang="zh-CN" sz="2000" dirty="0"/>
              <a:t>  HDBC    conn;  /* database connection */ </a:t>
            </a:r>
          </a:p>
          <a:p>
            <a:pPr lvl="1">
              <a:lnSpc>
                <a:spcPct val="90000"/>
              </a:lnSpc>
              <a:buFont typeface="Monotype Sorts"/>
              <a:buNone/>
            </a:pPr>
            <a:r>
              <a:rPr lang="en-US" altLang="zh-CN" sz="2000" dirty="0"/>
              <a:t>  </a:t>
            </a:r>
            <a:r>
              <a:rPr lang="en-US" altLang="zh-CN" sz="2000" dirty="0" err="1"/>
              <a:t>SQLAllocEnv</a:t>
            </a:r>
            <a:r>
              <a:rPr lang="en-US" altLang="zh-CN" sz="2000" dirty="0"/>
              <a:t>(&amp;</a:t>
            </a:r>
            <a:r>
              <a:rPr lang="en-US" altLang="zh-CN" sz="2000" dirty="0" err="1"/>
              <a:t>env</a:t>
            </a:r>
            <a:r>
              <a:rPr lang="en-US" altLang="zh-CN" sz="2000" dirty="0"/>
              <a:t>);</a:t>
            </a:r>
          </a:p>
          <a:p>
            <a:pPr lvl="1">
              <a:lnSpc>
                <a:spcPct val="90000"/>
              </a:lnSpc>
              <a:buFont typeface="Monotype Sorts"/>
              <a:buNone/>
            </a:pPr>
            <a:r>
              <a:rPr lang="en-US" altLang="zh-CN" sz="2000" dirty="0"/>
              <a:t>  </a:t>
            </a:r>
            <a:r>
              <a:rPr lang="en-US" altLang="zh-CN" sz="2000" dirty="0" err="1"/>
              <a:t>SQLAllocConnect</a:t>
            </a:r>
            <a:r>
              <a:rPr lang="en-US" altLang="zh-CN" sz="2000" dirty="0"/>
              <a:t>(</a:t>
            </a:r>
            <a:r>
              <a:rPr lang="en-US" altLang="zh-CN" sz="2000" dirty="0" err="1"/>
              <a:t>env</a:t>
            </a:r>
            <a:r>
              <a:rPr lang="en-US" altLang="zh-CN" sz="2000" dirty="0"/>
              <a:t>, &amp;conn);</a:t>
            </a:r>
          </a:p>
          <a:p>
            <a:pPr lvl="1">
              <a:lnSpc>
                <a:spcPct val="90000"/>
              </a:lnSpc>
              <a:buFont typeface="Monotype Sorts"/>
              <a:buNone/>
            </a:pPr>
            <a:r>
              <a:rPr lang="en-US" altLang="zh-CN" sz="2000" dirty="0"/>
              <a:t>  </a:t>
            </a:r>
            <a:r>
              <a:rPr lang="en-US" altLang="zh-CN" sz="2000" dirty="0" err="1"/>
              <a:t>SQLConnect</a:t>
            </a:r>
            <a:r>
              <a:rPr lang="en-US" altLang="zh-CN" sz="2000" dirty="0"/>
              <a:t>(conn, “db.yale.edu", SQL_NTS, "</a:t>
            </a:r>
            <a:r>
              <a:rPr lang="en-US" altLang="zh-CN" sz="2000" dirty="0" err="1"/>
              <a:t>avi</a:t>
            </a:r>
            <a:r>
              <a:rPr lang="en-US" altLang="zh-CN" sz="2000" dirty="0"/>
              <a:t>", SQL_NTS, "</a:t>
            </a:r>
            <a:r>
              <a:rPr lang="en-US" altLang="zh-CN" sz="2000" dirty="0" err="1"/>
              <a:t>avipasswd</a:t>
            </a:r>
            <a:r>
              <a:rPr lang="en-US" altLang="zh-CN" sz="2000" dirty="0"/>
              <a:t>", SQL_NTS); </a:t>
            </a:r>
          </a:p>
          <a:p>
            <a:pPr lvl="1">
              <a:lnSpc>
                <a:spcPct val="90000"/>
              </a:lnSpc>
              <a:buFont typeface="Monotype Sorts"/>
              <a:buNone/>
            </a:pPr>
            <a:r>
              <a:rPr lang="en-US" altLang="zh-CN" sz="2000" dirty="0"/>
              <a:t>  { …. Do actual work … }</a:t>
            </a:r>
          </a:p>
          <a:p>
            <a:pPr lvl="1">
              <a:lnSpc>
                <a:spcPct val="90000"/>
              </a:lnSpc>
              <a:buFont typeface="Monotype Sorts"/>
              <a:buNone/>
            </a:pPr>
            <a:endParaRPr lang="en-US" altLang="zh-CN" sz="2000" dirty="0"/>
          </a:p>
          <a:p>
            <a:pPr lvl="1">
              <a:lnSpc>
                <a:spcPct val="90000"/>
              </a:lnSpc>
              <a:buFont typeface="Monotype Sorts"/>
              <a:buNone/>
            </a:pPr>
            <a:r>
              <a:rPr lang="en-US" altLang="zh-CN" sz="2000" dirty="0"/>
              <a:t>  </a:t>
            </a:r>
            <a:r>
              <a:rPr lang="en-US" altLang="zh-CN" sz="2000" dirty="0" err="1"/>
              <a:t>SQLDisconnect</a:t>
            </a:r>
            <a:r>
              <a:rPr lang="en-US" altLang="zh-CN" sz="2000" dirty="0"/>
              <a:t>(conn); </a:t>
            </a:r>
          </a:p>
          <a:p>
            <a:pPr lvl="1">
              <a:lnSpc>
                <a:spcPct val="90000"/>
              </a:lnSpc>
              <a:buFont typeface="Monotype Sorts"/>
              <a:buNone/>
            </a:pPr>
            <a:r>
              <a:rPr lang="en-US" altLang="zh-CN" sz="2000" dirty="0"/>
              <a:t>  </a:t>
            </a:r>
            <a:r>
              <a:rPr lang="en-US" altLang="zh-CN" sz="2000" dirty="0" err="1"/>
              <a:t>SQLFreeConnect</a:t>
            </a:r>
            <a:r>
              <a:rPr lang="en-US" altLang="zh-CN" sz="2000" dirty="0"/>
              <a:t>(conn); </a:t>
            </a:r>
          </a:p>
          <a:p>
            <a:pPr lvl="1">
              <a:lnSpc>
                <a:spcPct val="90000"/>
              </a:lnSpc>
              <a:buFont typeface="Monotype Sorts"/>
              <a:buNone/>
            </a:pPr>
            <a:r>
              <a:rPr lang="en-US" altLang="zh-CN" sz="2000" dirty="0"/>
              <a:t>  </a:t>
            </a:r>
            <a:r>
              <a:rPr lang="en-US" altLang="zh-CN" sz="2000" dirty="0" err="1"/>
              <a:t>SQLFreeEnv</a:t>
            </a:r>
            <a:r>
              <a:rPr lang="en-US" altLang="zh-CN" sz="2000" dirty="0"/>
              <a:t>(</a:t>
            </a:r>
            <a:r>
              <a:rPr lang="en-US" altLang="zh-CN" sz="2000" dirty="0" err="1"/>
              <a:t>env</a:t>
            </a:r>
            <a:r>
              <a:rPr lang="en-US" altLang="zh-CN" sz="2000" dirty="0"/>
              <a:t>); </a:t>
            </a:r>
          </a:p>
          <a:p>
            <a:pPr>
              <a:lnSpc>
                <a:spcPct val="90000"/>
              </a:lnSpc>
              <a:buFont typeface="Monotype Sorts"/>
              <a:buNone/>
            </a:pPr>
            <a:r>
              <a:rPr lang="en-US" altLang="zh-CN" sz="2000" dirty="0"/>
              <a:t>     }</a:t>
            </a:r>
          </a:p>
        </p:txBody>
      </p:sp>
      <p:sp>
        <p:nvSpPr>
          <p:cNvPr id="27652"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83D1AF31-095B-4C6D-A340-1CC4213B31CB}" type="slidenum">
              <a:rPr altLang="zh-CN" sz="2400">
                <a:solidFill>
                  <a:schemeClr val="accent2"/>
                </a:solidFill>
                <a:latin typeface="Times New Roman" panose="02020603050405020304" pitchFamily="18" charset="0"/>
                <a:ea typeface="华文新魏" panose="02010800040101010101" pitchFamily="2" charset="-122"/>
              </a:rPr>
              <a:pPr>
                <a:buSzTx/>
              </a:pPr>
              <a:t>26</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395288" y="152400"/>
            <a:ext cx="7772400" cy="838200"/>
          </a:xfrm>
        </p:spPr>
        <p:txBody>
          <a:bodyPr/>
          <a:lstStyle/>
          <a:p>
            <a:pPr>
              <a:defRPr/>
            </a:pPr>
            <a:r>
              <a:rPr kumimoji="1" lang="en-US" altLang="en-US" dirty="0">
                <a:solidFill>
                  <a:schemeClr val="bg2"/>
                </a:solidFill>
                <a:effectLst/>
                <a:latin typeface="+mj-ea"/>
              </a:rPr>
              <a:t>ODBC</a:t>
            </a:r>
            <a:r>
              <a:rPr kumimoji="1" lang="zh-CN" altLang="en-US" dirty="0">
                <a:solidFill>
                  <a:schemeClr val="bg2"/>
                </a:solidFill>
                <a:effectLst/>
                <a:latin typeface="+mj-ea"/>
              </a:rPr>
              <a:t>代码（续）</a:t>
            </a:r>
            <a:endParaRPr kumimoji="1" lang="en-US" altLang="en-US" dirty="0">
              <a:solidFill>
                <a:schemeClr val="bg2"/>
              </a:solidFill>
              <a:effectLst/>
              <a:latin typeface="+mj-ea"/>
            </a:endParaRPr>
          </a:p>
        </p:txBody>
      </p:sp>
      <p:sp>
        <p:nvSpPr>
          <p:cNvPr id="21507" name="Rectangle 3"/>
          <p:cNvSpPr>
            <a:spLocks noGrp="1" noChangeArrowheads="1"/>
          </p:cNvSpPr>
          <p:nvPr>
            <p:ph idx="1"/>
          </p:nvPr>
        </p:nvSpPr>
        <p:spPr>
          <a:xfrm>
            <a:off x="517525" y="1408113"/>
            <a:ext cx="8626475" cy="4829175"/>
          </a:xfrm>
        </p:spPr>
        <p:txBody>
          <a:bodyPr/>
          <a:lstStyle/>
          <a:p>
            <a:pPr>
              <a:lnSpc>
                <a:spcPct val="90000"/>
              </a:lnSpc>
              <a:defRPr/>
            </a:pPr>
            <a:r>
              <a:rPr kumimoji="1" lang="zh-CN" altLang="en-US" sz="2000" dirty="0"/>
              <a:t>程序通过</a:t>
            </a:r>
            <a:r>
              <a:rPr kumimoji="1" lang="en-US" altLang="zh-CN" sz="2000" dirty="0" err="1"/>
              <a:t>SQLExecDirect</a:t>
            </a:r>
            <a:r>
              <a:rPr kumimoji="1" lang="en-US" altLang="zh-CN" sz="2000" dirty="0"/>
              <a:t> </a:t>
            </a:r>
            <a:r>
              <a:rPr kumimoji="1" lang="zh-CN" altLang="en-US" sz="2000" dirty="0"/>
              <a:t>发送 </a:t>
            </a:r>
            <a:r>
              <a:rPr kumimoji="1" lang="en-US" altLang="zh-CN" sz="2000" dirty="0"/>
              <a:t>SQL </a:t>
            </a:r>
            <a:r>
              <a:rPr kumimoji="1" lang="zh-CN" altLang="en-US" sz="2000" dirty="0"/>
              <a:t>命令给数据库 </a:t>
            </a:r>
            <a:endParaRPr kumimoji="1" lang="en-US" altLang="zh-CN" sz="2000" dirty="0"/>
          </a:p>
          <a:p>
            <a:pPr>
              <a:lnSpc>
                <a:spcPct val="90000"/>
              </a:lnSpc>
              <a:defRPr/>
            </a:pPr>
            <a:r>
              <a:rPr kumimoji="1" lang="zh-CN" altLang="en-US" sz="2000" dirty="0"/>
              <a:t>通过</a:t>
            </a:r>
            <a:r>
              <a:rPr kumimoji="1" lang="en-US" altLang="zh-CN" sz="2000" dirty="0" err="1"/>
              <a:t>SQLFetch</a:t>
            </a:r>
            <a:r>
              <a:rPr kumimoji="1" lang="en-US" altLang="zh-CN" sz="2000" dirty="0"/>
              <a:t>( ) </a:t>
            </a:r>
            <a:r>
              <a:rPr kumimoji="1" lang="zh-CN" altLang="en-US" sz="2000" dirty="0"/>
              <a:t>获取结果元组 </a:t>
            </a:r>
            <a:endParaRPr kumimoji="1" lang="en-US" altLang="zh-CN" sz="2000" dirty="0"/>
          </a:p>
          <a:p>
            <a:pPr>
              <a:lnSpc>
                <a:spcPct val="90000"/>
              </a:lnSpc>
              <a:defRPr/>
            </a:pPr>
            <a:r>
              <a:rPr kumimoji="1" lang="en-US" altLang="zh-CN" sz="2000" dirty="0" err="1"/>
              <a:t>SQLBindCol</a:t>
            </a:r>
            <a:r>
              <a:rPr kumimoji="1" lang="en-US" altLang="zh-CN" sz="2000" dirty="0"/>
              <a:t>() </a:t>
            </a:r>
            <a:r>
              <a:rPr kumimoji="1" lang="zh-CN" altLang="en-US" sz="2000" dirty="0"/>
              <a:t>将查询结果的属性值与</a:t>
            </a:r>
            <a:r>
              <a:rPr kumimoji="1" lang="en-US" altLang="zh-CN" sz="2000" dirty="0"/>
              <a:t>C</a:t>
            </a:r>
            <a:r>
              <a:rPr kumimoji="1" lang="zh-CN" altLang="en-US" sz="2000" dirty="0"/>
              <a:t>语言变量进行绑定  </a:t>
            </a:r>
            <a:endParaRPr kumimoji="1" lang="en-US" altLang="zh-CN" sz="2000" dirty="0"/>
          </a:p>
          <a:p>
            <a:pPr lvl="1">
              <a:lnSpc>
                <a:spcPct val="90000"/>
              </a:lnSpc>
              <a:defRPr/>
            </a:pPr>
            <a:r>
              <a:rPr kumimoji="1" lang="zh-CN" altLang="en-US" sz="2000" dirty="0">
                <a:cs typeface="+mn-cs"/>
              </a:rPr>
              <a:t>当获取元组时，其属性值自动存储在相应的</a:t>
            </a:r>
            <a:r>
              <a:rPr kumimoji="1" lang="en-US" altLang="zh-CN" sz="2000" dirty="0"/>
              <a:t>C</a:t>
            </a:r>
            <a:r>
              <a:rPr kumimoji="1" lang="zh-CN" altLang="en-US" sz="2000" dirty="0">
                <a:cs typeface="+mn-cs"/>
              </a:rPr>
              <a:t>语言变量中 </a:t>
            </a:r>
            <a:endParaRPr kumimoji="1" lang="en-US" altLang="zh-CN" sz="2000" dirty="0">
              <a:cs typeface="+mn-cs"/>
            </a:endParaRPr>
          </a:p>
          <a:p>
            <a:pPr lvl="1">
              <a:lnSpc>
                <a:spcPct val="90000"/>
              </a:lnSpc>
              <a:defRPr/>
            </a:pPr>
            <a:r>
              <a:rPr kumimoji="1" lang="en-US" altLang="zh-CN" sz="2000" dirty="0" err="1"/>
              <a:t>SQLBindCol</a:t>
            </a:r>
            <a:r>
              <a:rPr kumimoji="1" lang="en-US" altLang="zh-CN" sz="2000" dirty="0"/>
              <a:t>()</a:t>
            </a:r>
            <a:r>
              <a:rPr kumimoji="1" lang="zh-CN" altLang="en-US" sz="2000" dirty="0">
                <a:cs typeface="+mn-cs"/>
              </a:rPr>
              <a:t>参数</a:t>
            </a:r>
            <a:endParaRPr kumimoji="1" lang="en-US" altLang="zh-CN" sz="2000" dirty="0">
              <a:cs typeface="+mn-cs"/>
            </a:endParaRPr>
          </a:p>
          <a:p>
            <a:pPr lvl="2">
              <a:defRPr/>
            </a:pPr>
            <a:r>
              <a:rPr kumimoji="1" lang="en-US" altLang="zh-CN" sz="2000" dirty="0"/>
              <a:t>ODBC stmt</a:t>
            </a:r>
            <a:r>
              <a:rPr kumimoji="1" lang="zh-CN" altLang="en-US" sz="2000" dirty="0">
                <a:cs typeface="+mn-cs"/>
              </a:rPr>
              <a:t>变量，查询结果中属性的位置</a:t>
            </a:r>
            <a:endParaRPr kumimoji="1" lang="en-US" altLang="zh-CN" sz="2000" dirty="0">
              <a:cs typeface="+mn-cs"/>
            </a:endParaRPr>
          </a:p>
          <a:p>
            <a:pPr lvl="2">
              <a:lnSpc>
                <a:spcPct val="90000"/>
              </a:lnSpc>
              <a:defRPr/>
            </a:pPr>
            <a:r>
              <a:rPr kumimoji="1" lang="zh-CN" altLang="en-US" sz="2000" dirty="0">
                <a:cs typeface="+mn-cs"/>
              </a:rPr>
              <a:t>从</a:t>
            </a:r>
            <a:r>
              <a:rPr kumimoji="1" lang="zh-CN" altLang="en-US" sz="2000" dirty="0"/>
              <a:t> </a:t>
            </a:r>
            <a:r>
              <a:rPr kumimoji="1" lang="en-US" altLang="zh-CN" sz="2000" dirty="0"/>
              <a:t>SQL </a:t>
            </a:r>
            <a:r>
              <a:rPr kumimoji="1" lang="zh-CN" altLang="en-US" sz="2000" dirty="0">
                <a:cs typeface="+mn-cs"/>
              </a:rPr>
              <a:t>到</a:t>
            </a:r>
            <a:r>
              <a:rPr kumimoji="1" lang="zh-CN" altLang="en-US" sz="2000" dirty="0"/>
              <a:t> </a:t>
            </a:r>
            <a:r>
              <a:rPr kumimoji="1" lang="en-US" altLang="zh-CN" sz="2000" dirty="0"/>
              <a:t>C</a:t>
            </a:r>
            <a:r>
              <a:rPr kumimoji="1" lang="zh-CN" altLang="en-US" sz="2000" dirty="0">
                <a:cs typeface="+mn-cs"/>
              </a:rPr>
              <a:t>的类型转换  </a:t>
            </a:r>
            <a:endParaRPr kumimoji="1" lang="en-US" altLang="zh-CN" sz="2000" dirty="0">
              <a:cs typeface="+mn-cs"/>
            </a:endParaRPr>
          </a:p>
          <a:p>
            <a:pPr lvl="2">
              <a:lnSpc>
                <a:spcPct val="90000"/>
              </a:lnSpc>
              <a:defRPr/>
            </a:pPr>
            <a:r>
              <a:rPr kumimoji="1" lang="zh-CN" altLang="en-US" sz="2000" dirty="0">
                <a:cs typeface="+mn-cs"/>
              </a:rPr>
              <a:t>变量的地址</a:t>
            </a:r>
            <a:endParaRPr kumimoji="1" lang="en-US" altLang="zh-CN" sz="2000" dirty="0">
              <a:cs typeface="+mn-cs"/>
            </a:endParaRPr>
          </a:p>
          <a:p>
            <a:pPr lvl="2">
              <a:lnSpc>
                <a:spcPct val="90000"/>
              </a:lnSpc>
              <a:defRPr/>
            </a:pPr>
            <a:r>
              <a:rPr kumimoji="1" lang="zh-CN" altLang="en-US" sz="2000" dirty="0">
                <a:cs typeface="+mn-cs"/>
              </a:rPr>
              <a:t>对于变长类型，如字符数组</a:t>
            </a:r>
            <a:endParaRPr kumimoji="1" lang="en-US" altLang="zh-CN" sz="2000" dirty="0">
              <a:cs typeface="+mn-cs"/>
            </a:endParaRPr>
          </a:p>
          <a:p>
            <a:pPr lvl="3">
              <a:lnSpc>
                <a:spcPct val="90000"/>
              </a:lnSpc>
              <a:defRPr/>
            </a:pPr>
            <a:r>
              <a:rPr kumimoji="1" lang="zh-CN" altLang="en-US" dirty="0">
                <a:cs typeface="+mn-cs"/>
              </a:rPr>
              <a:t>变量的最大长度</a:t>
            </a:r>
            <a:endParaRPr kumimoji="1" lang="en-US" altLang="zh-CN" dirty="0">
              <a:cs typeface="+mn-cs"/>
            </a:endParaRPr>
          </a:p>
          <a:p>
            <a:pPr lvl="3">
              <a:lnSpc>
                <a:spcPct val="90000"/>
              </a:lnSpc>
              <a:defRPr/>
            </a:pPr>
            <a:r>
              <a:rPr kumimoji="1" lang="zh-CN" altLang="en-US" dirty="0">
                <a:cs typeface="+mn-cs"/>
              </a:rPr>
              <a:t>当一个元组被取出时，</a:t>
            </a:r>
            <a:r>
              <a:rPr kumimoji="1" lang="zh-CN" altLang="en-US" dirty="0"/>
              <a:t>存储实际长度的位置</a:t>
            </a:r>
            <a:endParaRPr kumimoji="1" lang="en-US" altLang="zh-CN" dirty="0">
              <a:cs typeface="+mn-cs"/>
            </a:endParaRPr>
          </a:p>
          <a:p>
            <a:pPr lvl="3">
              <a:lnSpc>
                <a:spcPct val="90000"/>
              </a:lnSpc>
              <a:defRPr/>
            </a:pPr>
            <a:r>
              <a:rPr kumimoji="1" lang="zh-CN" altLang="en-US" dirty="0">
                <a:cs typeface="+mn-cs"/>
              </a:rPr>
              <a:t>注：若长度域返回负值，则该属性为</a:t>
            </a:r>
            <a:r>
              <a:rPr kumimoji="1" lang="en-US" altLang="zh-CN" dirty="0"/>
              <a:t>null</a:t>
            </a:r>
          </a:p>
          <a:p>
            <a:pPr>
              <a:lnSpc>
                <a:spcPct val="90000"/>
              </a:lnSpc>
              <a:defRPr/>
            </a:pPr>
            <a:r>
              <a:rPr kumimoji="1" lang="zh-CN" altLang="en-US" sz="2000" dirty="0"/>
              <a:t>好的程序需要检查每个函数调用的结果是否有误，为简化，程序段中省略了大多数检查 </a:t>
            </a:r>
            <a:endParaRPr kumimoji="1" lang="en-US" altLang="zh-CN" sz="2000" dirty="0"/>
          </a:p>
        </p:txBody>
      </p:sp>
      <p:sp>
        <p:nvSpPr>
          <p:cNvPr id="2867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A0B97219-CA31-4352-9A2D-E3E08ACF4012}" type="slidenum">
              <a:rPr altLang="zh-CN" sz="2400">
                <a:solidFill>
                  <a:schemeClr val="accent2"/>
                </a:solidFill>
                <a:latin typeface="Times New Roman" panose="02020603050405020304" pitchFamily="18" charset="0"/>
                <a:ea typeface="华文新魏" panose="02010800040101010101" pitchFamily="2" charset="-122"/>
              </a:rPr>
              <a:pPr>
                <a:buSzTx/>
              </a:pPr>
              <a:t>27</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defRPr/>
            </a:pPr>
            <a:r>
              <a:rPr kumimoji="1" lang="en-US" dirty="0">
                <a:solidFill>
                  <a:schemeClr val="bg2"/>
                </a:solidFill>
                <a:effectLst/>
                <a:latin typeface="+mj-ea"/>
              </a:rPr>
              <a:t>ODBC</a:t>
            </a:r>
            <a:r>
              <a:rPr kumimoji="1" lang="zh-CN" altLang="en-US" dirty="0">
                <a:solidFill>
                  <a:schemeClr val="bg2"/>
                </a:solidFill>
                <a:effectLst/>
                <a:latin typeface="+mj-ea"/>
              </a:rPr>
              <a:t>代码（续）</a:t>
            </a:r>
            <a:endParaRPr kumimoji="1" lang="en-US" altLang="en-US" dirty="0">
              <a:solidFill>
                <a:schemeClr val="bg2"/>
              </a:solidFill>
              <a:effectLst/>
              <a:latin typeface="+mj-ea"/>
            </a:endParaRPr>
          </a:p>
        </p:txBody>
      </p:sp>
      <p:sp>
        <p:nvSpPr>
          <p:cNvPr id="29699" name="Rectangle 3"/>
          <p:cNvSpPr>
            <a:spLocks noGrp="1" noChangeArrowheads="1"/>
          </p:cNvSpPr>
          <p:nvPr>
            <p:ph idx="1"/>
          </p:nvPr>
        </p:nvSpPr>
        <p:spPr>
          <a:xfrm>
            <a:off x="179388" y="1222201"/>
            <a:ext cx="8813800" cy="5591175"/>
          </a:xfrm>
        </p:spPr>
        <p:txBody>
          <a:bodyPr/>
          <a:lstStyle/>
          <a:p>
            <a:pPr algn="l">
              <a:spcBef>
                <a:spcPct val="0"/>
              </a:spcBef>
            </a:pPr>
            <a:r>
              <a:rPr lang="zh-CN" altLang="en-US" sz="2400" dirty="0"/>
              <a:t>程序的主体</a:t>
            </a:r>
            <a:endParaRPr lang="en-US" altLang="zh-CN" sz="2400" dirty="0"/>
          </a:p>
          <a:p>
            <a:pPr lvl="1" algn="l">
              <a:spcBef>
                <a:spcPct val="0"/>
              </a:spcBef>
              <a:buFont typeface="Monotype Sorts"/>
              <a:buNone/>
            </a:pPr>
            <a:r>
              <a:rPr lang="en-US" altLang="zh-CN" sz="2000" dirty="0"/>
              <a:t>   char </a:t>
            </a:r>
            <a:r>
              <a:rPr lang="en-US" altLang="zh-CN" sz="2000" dirty="0" err="1"/>
              <a:t>deptname</a:t>
            </a:r>
            <a:r>
              <a:rPr lang="en-US" altLang="zh-CN" sz="2000" dirty="0"/>
              <a:t>[80];</a:t>
            </a:r>
            <a:br>
              <a:rPr lang="en-US" altLang="zh-CN" sz="2000" dirty="0"/>
            </a:br>
            <a:r>
              <a:rPr lang="en-US" altLang="zh-CN" sz="2000" dirty="0"/>
              <a:t>float salary;</a:t>
            </a:r>
            <a:br>
              <a:rPr lang="en-US" altLang="zh-CN" sz="2000" dirty="0"/>
            </a:br>
            <a:r>
              <a:rPr lang="en-US" altLang="zh-CN" sz="2000" dirty="0" err="1"/>
              <a:t>int</a:t>
            </a:r>
            <a:r>
              <a:rPr lang="en-US" altLang="zh-CN" sz="2000" dirty="0"/>
              <a:t> lenOut1, lenOut2;</a:t>
            </a:r>
            <a:br>
              <a:rPr lang="en-US" altLang="zh-CN" sz="2000" dirty="0"/>
            </a:br>
            <a:r>
              <a:rPr lang="en-US" altLang="zh-CN" sz="2000" dirty="0"/>
              <a:t>HSTMT </a:t>
            </a:r>
            <a:r>
              <a:rPr lang="en-US" altLang="zh-CN" sz="2000" dirty="0" err="1"/>
              <a:t>stmt</a:t>
            </a:r>
            <a:r>
              <a:rPr lang="en-US" altLang="zh-CN" sz="2000" dirty="0"/>
              <a:t>;</a:t>
            </a:r>
            <a:br>
              <a:rPr lang="en-US" altLang="zh-CN" sz="2000" dirty="0"/>
            </a:br>
            <a:r>
              <a:rPr lang="en-US" altLang="zh-CN" sz="2000" dirty="0"/>
              <a:t>char* </a:t>
            </a:r>
            <a:r>
              <a:rPr lang="en-US" altLang="zh-CN" sz="2000" dirty="0" err="1"/>
              <a:t>sqlquery</a:t>
            </a:r>
            <a:r>
              <a:rPr lang="en-US" altLang="zh-CN" sz="2000" dirty="0"/>
              <a:t> = "select </a:t>
            </a:r>
            <a:r>
              <a:rPr lang="en-US" altLang="zh-CN" sz="2000" dirty="0" err="1"/>
              <a:t>dept_name</a:t>
            </a:r>
            <a:r>
              <a:rPr lang="en-US" altLang="zh-CN" sz="2000" dirty="0"/>
              <a:t>, sum (salary)</a:t>
            </a:r>
            <a:br>
              <a:rPr lang="en-US" altLang="zh-CN" sz="2000" dirty="0"/>
            </a:br>
            <a:r>
              <a:rPr lang="en-US" altLang="zh-CN" sz="2000" dirty="0"/>
              <a:t>                              from instructor</a:t>
            </a:r>
            <a:br>
              <a:rPr lang="en-US" altLang="zh-CN" sz="2000" dirty="0"/>
            </a:br>
            <a:r>
              <a:rPr lang="en-US" altLang="zh-CN" sz="2000" dirty="0"/>
              <a:t>                              group by </a:t>
            </a:r>
            <a:r>
              <a:rPr lang="en-US" altLang="zh-CN" sz="2000" dirty="0" err="1"/>
              <a:t>dept_name</a:t>
            </a:r>
            <a:r>
              <a:rPr lang="en-US" altLang="zh-CN" sz="2000" dirty="0"/>
              <a:t>";</a:t>
            </a:r>
            <a:br>
              <a:rPr lang="en-US" altLang="zh-CN" sz="2000" dirty="0"/>
            </a:br>
            <a:r>
              <a:rPr lang="en-US" altLang="zh-CN" sz="2000" dirty="0" err="1"/>
              <a:t>SQLAllocStmt</a:t>
            </a:r>
            <a:r>
              <a:rPr lang="en-US" altLang="zh-CN" sz="2000" dirty="0"/>
              <a:t>(conn, &amp;</a:t>
            </a:r>
            <a:r>
              <a:rPr lang="en-US" altLang="zh-CN" sz="2000" dirty="0" err="1"/>
              <a:t>stmt</a:t>
            </a:r>
            <a:r>
              <a:rPr lang="en-US" altLang="zh-CN" sz="2000" dirty="0"/>
              <a:t>);</a:t>
            </a:r>
            <a:br>
              <a:rPr lang="en-US" altLang="zh-CN" sz="2000" dirty="0"/>
            </a:br>
            <a:r>
              <a:rPr lang="en-US" altLang="zh-CN" sz="2000" dirty="0"/>
              <a:t>error = </a:t>
            </a:r>
            <a:r>
              <a:rPr lang="en-US" altLang="zh-CN" sz="2000" dirty="0" err="1"/>
              <a:t>SQLExecDirect</a:t>
            </a:r>
            <a:r>
              <a:rPr lang="en-US" altLang="zh-CN" sz="2000" dirty="0"/>
              <a:t>(</a:t>
            </a:r>
            <a:r>
              <a:rPr lang="en-US" altLang="zh-CN" sz="2000" dirty="0" err="1"/>
              <a:t>stmt</a:t>
            </a:r>
            <a:r>
              <a:rPr lang="en-US" altLang="zh-CN" sz="2000" dirty="0"/>
              <a:t>, </a:t>
            </a:r>
            <a:r>
              <a:rPr lang="en-US" altLang="zh-CN" sz="2000" dirty="0" err="1"/>
              <a:t>sqlquery</a:t>
            </a:r>
            <a:r>
              <a:rPr lang="en-US" altLang="zh-CN" sz="2000" dirty="0"/>
              <a:t>, SQL_NTS);</a:t>
            </a:r>
            <a:br>
              <a:rPr lang="en-US" altLang="zh-CN" sz="2000" dirty="0"/>
            </a:br>
            <a:r>
              <a:rPr lang="en-US" altLang="zh-CN" sz="2000" dirty="0"/>
              <a:t>if (error == SQL SUCCESS) {</a:t>
            </a:r>
            <a:br>
              <a:rPr lang="en-US" altLang="zh-CN" sz="2000" dirty="0"/>
            </a:br>
            <a:r>
              <a:rPr lang="en-US" altLang="zh-CN" sz="2000" dirty="0"/>
              <a:t>        </a:t>
            </a:r>
            <a:r>
              <a:rPr lang="en-US" altLang="zh-CN" sz="2000" dirty="0" err="1"/>
              <a:t>SQLBindCol</a:t>
            </a:r>
            <a:r>
              <a:rPr lang="en-US" altLang="zh-CN" sz="2000" dirty="0"/>
              <a:t>(</a:t>
            </a:r>
            <a:r>
              <a:rPr lang="en-US" altLang="zh-CN" sz="2000" dirty="0" err="1"/>
              <a:t>stmt</a:t>
            </a:r>
            <a:r>
              <a:rPr lang="en-US" altLang="zh-CN" sz="2000" dirty="0"/>
              <a:t>, 1, SQL_C_CHAR, </a:t>
            </a:r>
            <a:r>
              <a:rPr lang="en-US" altLang="zh-CN" sz="2000" dirty="0" err="1"/>
              <a:t>deptname</a:t>
            </a:r>
            <a:r>
              <a:rPr lang="en-US" altLang="zh-CN" sz="2000" dirty="0"/>
              <a:t> , 80, &amp;lenOut1);</a:t>
            </a:r>
            <a:br>
              <a:rPr lang="en-US" altLang="zh-CN" sz="2000" dirty="0"/>
            </a:br>
            <a:r>
              <a:rPr lang="en-US" altLang="zh-CN" sz="2000" dirty="0"/>
              <a:t>        </a:t>
            </a:r>
            <a:r>
              <a:rPr lang="en-US" altLang="zh-CN" sz="2000" dirty="0" err="1"/>
              <a:t>SQLBindCol</a:t>
            </a:r>
            <a:r>
              <a:rPr lang="en-US" altLang="zh-CN" sz="2000" dirty="0"/>
              <a:t>(</a:t>
            </a:r>
            <a:r>
              <a:rPr lang="en-US" altLang="zh-CN" sz="2000" dirty="0" err="1"/>
              <a:t>stmt</a:t>
            </a:r>
            <a:r>
              <a:rPr lang="en-US" altLang="zh-CN" sz="2000" dirty="0"/>
              <a:t>, 2, SQL_C_FLOAT, &amp;salary, 0 , &amp;lenOut2);</a:t>
            </a:r>
            <a:br>
              <a:rPr lang="en-US" altLang="zh-CN" sz="2000" dirty="0"/>
            </a:br>
            <a:r>
              <a:rPr lang="en-US" altLang="zh-CN" sz="2000" dirty="0"/>
              <a:t>        while (</a:t>
            </a:r>
            <a:r>
              <a:rPr lang="en-US" altLang="zh-CN" sz="2000" dirty="0" err="1"/>
              <a:t>SQLFetch</a:t>
            </a:r>
            <a:r>
              <a:rPr lang="en-US" altLang="zh-CN" sz="2000" dirty="0"/>
              <a:t>(</a:t>
            </a:r>
            <a:r>
              <a:rPr lang="en-US" altLang="zh-CN" sz="2000" dirty="0" err="1"/>
              <a:t>stmt</a:t>
            </a:r>
            <a:r>
              <a:rPr lang="en-US" altLang="zh-CN" sz="2000" dirty="0"/>
              <a:t>) == SQL_SUCCESS) {</a:t>
            </a:r>
            <a:br>
              <a:rPr lang="en-US" altLang="zh-CN" sz="2000" dirty="0"/>
            </a:br>
            <a:r>
              <a:rPr lang="en-US" altLang="zh-CN" sz="2000" dirty="0"/>
              <a:t>              </a:t>
            </a:r>
            <a:r>
              <a:rPr lang="en-US" altLang="zh-CN" sz="2000" dirty="0" err="1"/>
              <a:t>printf</a:t>
            </a:r>
            <a:r>
              <a:rPr lang="en-US" altLang="zh-CN" sz="2000" dirty="0"/>
              <a:t> (" %s %g\n", </a:t>
            </a:r>
            <a:r>
              <a:rPr lang="en-US" altLang="zh-CN" sz="2000" dirty="0" err="1"/>
              <a:t>deptname</a:t>
            </a:r>
            <a:r>
              <a:rPr lang="en-US" altLang="zh-CN" sz="2000" dirty="0"/>
              <a:t>, salary);}</a:t>
            </a:r>
            <a:br>
              <a:rPr lang="en-US" altLang="zh-CN" sz="2000" dirty="0"/>
            </a:br>
            <a:r>
              <a:rPr lang="en-US" altLang="zh-CN" sz="2000" dirty="0"/>
              <a:t>}</a:t>
            </a:r>
            <a:br>
              <a:rPr lang="en-US" altLang="zh-CN" sz="2000" dirty="0"/>
            </a:br>
            <a:r>
              <a:rPr lang="en-US" altLang="zh-CN" sz="2000" dirty="0" err="1"/>
              <a:t>SQLFreeStmt</a:t>
            </a:r>
            <a:r>
              <a:rPr lang="en-US" altLang="zh-CN" sz="2000" dirty="0"/>
              <a:t>(</a:t>
            </a:r>
            <a:r>
              <a:rPr lang="en-US" altLang="zh-CN" sz="2000" dirty="0" err="1"/>
              <a:t>stmt</a:t>
            </a:r>
            <a:r>
              <a:rPr lang="en-US" altLang="zh-CN" sz="2000" dirty="0"/>
              <a:t>, SQL_DROP);</a:t>
            </a:r>
          </a:p>
        </p:txBody>
      </p:sp>
      <p:sp>
        <p:nvSpPr>
          <p:cNvPr id="29700"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ACE22EED-780E-4557-B78E-C012BDEA6BF6}" type="slidenum">
              <a:rPr altLang="zh-CN" sz="2400">
                <a:solidFill>
                  <a:schemeClr val="accent2"/>
                </a:solidFill>
                <a:latin typeface="Times New Roman" panose="02020603050405020304" pitchFamily="18" charset="0"/>
                <a:ea typeface="华文新魏" panose="02010800040101010101" pitchFamily="2" charset="-122"/>
              </a:rPr>
              <a:pPr>
                <a:buSzTx/>
              </a:pPr>
              <a:t>28</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kumimoji="1" lang="en-US" altLang="zh-CN" dirty="0">
                <a:effectLst/>
                <a:latin typeface="+mj-ea"/>
              </a:rPr>
              <a:t>ODBC</a:t>
            </a:r>
            <a:r>
              <a:rPr kumimoji="1" lang="zh-CN" altLang="en-US" dirty="0">
                <a:effectLst/>
              </a:rPr>
              <a:t>的预备语句</a:t>
            </a:r>
            <a:endParaRPr kumimoji="1" lang="en-IN" altLang="zh-CN" dirty="0">
              <a:effectLst/>
            </a:endParaRPr>
          </a:p>
        </p:txBody>
      </p:sp>
      <p:sp>
        <p:nvSpPr>
          <p:cNvPr id="23555" name="Rectangle 3"/>
          <p:cNvSpPr>
            <a:spLocks noGrp="1" noChangeArrowheads="1"/>
          </p:cNvSpPr>
          <p:nvPr>
            <p:ph idx="1"/>
          </p:nvPr>
        </p:nvSpPr>
        <p:spPr>
          <a:xfrm>
            <a:off x="250825" y="1333500"/>
            <a:ext cx="8077200" cy="5335588"/>
          </a:xfrm>
        </p:spPr>
        <p:txBody>
          <a:bodyPr/>
          <a:lstStyle/>
          <a:p>
            <a:pPr algn="l">
              <a:defRPr/>
            </a:pPr>
            <a:r>
              <a:rPr kumimoji="1" lang="zh-CN" altLang="en-US" sz="2400" dirty="0"/>
              <a:t>预备语句</a:t>
            </a:r>
            <a:endParaRPr kumimoji="1" lang="en-US" altLang="zh-CN" sz="2400" dirty="0"/>
          </a:p>
          <a:p>
            <a:pPr lvl="1" algn="l">
              <a:defRPr/>
            </a:pPr>
            <a:r>
              <a:rPr kumimoji="1" lang="en-US" altLang="zh-CN" sz="2000" dirty="0"/>
              <a:t>SQL </a:t>
            </a:r>
            <a:r>
              <a:rPr kumimoji="1" lang="zh-CN" altLang="en-US" sz="2000" dirty="0">
                <a:cs typeface="+mn-cs"/>
              </a:rPr>
              <a:t>语句准备：在数据库中先编译</a:t>
            </a:r>
            <a:endParaRPr kumimoji="1" lang="en-US" altLang="zh-CN" sz="2000" dirty="0">
              <a:cs typeface="+mn-cs"/>
            </a:endParaRPr>
          </a:p>
          <a:p>
            <a:pPr lvl="1" algn="l">
              <a:defRPr/>
            </a:pPr>
            <a:r>
              <a:rPr kumimoji="1" lang="zh-CN" altLang="en-US" sz="2000" dirty="0">
                <a:cs typeface="+mn-cs"/>
              </a:rPr>
              <a:t>采用占位符：如</a:t>
            </a:r>
            <a:r>
              <a:rPr kumimoji="1" lang="en-US" altLang="zh-CN" sz="2000" dirty="0">
                <a:cs typeface="+mn-cs"/>
              </a:rPr>
              <a:t> </a:t>
            </a:r>
            <a:r>
              <a:rPr kumimoji="1" lang="en-US" altLang="zh-CN" sz="2000" dirty="0"/>
              <a:t>insert into account values(?,?,?)</a:t>
            </a:r>
          </a:p>
          <a:p>
            <a:pPr lvl="1" algn="l">
              <a:defRPr/>
            </a:pPr>
            <a:r>
              <a:rPr kumimoji="1" lang="zh-CN" altLang="en-US" sz="2000" dirty="0">
                <a:cs typeface="+mn-cs"/>
              </a:rPr>
              <a:t>运行时将实际值传递给占位符，反复执行</a:t>
            </a:r>
            <a:endParaRPr kumimoji="1" lang="en-US" altLang="zh-CN" sz="2000" dirty="0">
              <a:cs typeface="+mn-cs"/>
            </a:endParaRPr>
          </a:p>
          <a:p>
            <a:pPr algn="l">
              <a:defRPr/>
            </a:pPr>
            <a:r>
              <a:rPr kumimoji="1" lang="zh-CN" altLang="en-US" sz="2400" dirty="0"/>
              <a:t>准备一个语句</a:t>
            </a:r>
            <a:r>
              <a:rPr kumimoji="1" lang="en-US" altLang="zh-CN" sz="2000" dirty="0"/>
              <a:t/>
            </a:r>
            <a:br>
              <a:rPr kumimoji="1" lang="en-US" altLang="zh-CN" sz="2000" dirty="0"/>
            </a:br>
            <a:r>
              <a:rPr kumimoji="1" lang="en-US" altLang="zh-CN" sz="2000" dirty="0"/>
              <a:t>    </a:t>
            </a:r>
            <a:r>
              <a:rPr kumimoji="1" lang="en-US" altLang="zh-CN" sz="2000" dirty="0" err="1"/>
              <a:t>SQLPrepare</a:t>
            </a:r>
            <a:r>
              <a:rPr kumimoji="1" lang="en-US" altLang="zh-CN" sz="2000" dirty="0"/>
              <a:t>(stmt, &lt;SQL String&gt;);</a:t>
            </a:r>
          </a:p>
          <a:p>
            <a:pPr algn="l">
              <a:defRPr/>
            </a:pPr>
            <a:r>
              <a:rPr kumimoji="1" lang="zh-CN" altLang="en-US" sz="2400" dirty="0"/>
              <a:t>绑定参数</a:t>
            </a:r>
            <a:r>
              <a:rPr kumimoji="1" lang="en-US" altLang="zh-CN" sz="2000" dirty="0"/>
              <a:t/>
            </a:r>
            <a:br>
              <a:rPr kumimoji="1" lang="en-US" altLang="zh-CN" sz="2000" dirty="0"/>
            </a:br>
            <a:r>
              <a:rPr kumimoji="1" lang="en-US" altLang="zh-CN" sz="2000" dirty="0"/>
              <a:t>   </a:t>
            </a:r>
            <a:r>
              <a:rPr kumimoji="1" lang="en-US" altLang="zh-CN" sz="2000" dirty="0" err="1"/>
              <a:t>SQLBindParameter</a:t>
            </a:r>
            <a:r>
              <a:rPr kumimoji="1" lang="en-US" altLang="zh-CN" sz="2000" dirty="0"/>
              <a:t>(stmt, &lt;parameter#&gt;, </a:t>
            </a:r>
            <a:br>
              <a:rPr kumimoji="1" lang="en-US" altLang="zh-CN" sz="2000" dirty="0"/>
            </a:br>
            <a:r>
              <a:rPr kumimoji="1" lang="en-US" altLang="zh-CN" sz="2000" dirty="0"/>
              <a:t>             … type information and value omitted for simplicity..)</a:t>
            </a:r>
          </a:p>
          <a:p>
            <a:pPr algn="l">
              <a:defRPr/>
            </a:pPr>
            <a:r>
              <a:rPr kumimoji="1" lang="zh-CN" altLang="en-US" sz="2400" dirty="0"/>
              <a:t>执行语句</a:t>
            </a:r>
            <a:r>
              <a:rPr kumimoji="1" lang="en-US" altLang="zh-CN" sz="2000" dirty="0"/>
              <a:t/>
            </a:r>
            <a:br>
              <a:rPr kumimoji="1" lang="en-US" altLang="zh-CN" sz="2000" dirty="0"/>
            </a:br>
            <a:r>
              <a:rPr kumimoji="1" lang="en-US" altLang="zh-CN" sz="2000" dirty="0"/>
              <a:t>   </a:t>
            </a:r>
            <a:r>
              <a:rPr kumimoji="1" lang="en-IN" altLang="zh-CN" sz="2000" dirty="0" err="1"/>
              <a:t>retcode</a:t>
            </a:r>
            <a:r>
              <a:rPr kumimoji="1" lang="en-IN" altLang="zh-CN" sz="2000" dirty="0"/>
              <a:t> = </a:t>
            </a:r>
            <a:r>
              <a:rPr kumimoji="1" lang="en-IN" altLang="zh-CN" sz="2000" dirty="0" err="1"/>
              <a:t>SQLExecute</a:t>
            </a:r>
            <a:r>
              <a:rPr kumimoji="1" lang="en-IN" altLang="zh-CN" sz="2000" dirty="0"/>
              <a:t>( stmt); </a:t>
            </a:r>
          </a:p>
          <a:p>
            <a:pPr algn="l">
              <a:defRPr/>
            </a:pPr>
            <a:r>
              <a:rPr kumimoji="1" lang="zh-CN" altLang="en-US" sz="2400" dirty="0"/>
              <a:t>为了避免</a:t>
            </a:r>
            <a:r>
              <a:rPr kumimoji="1" lang="en-US" altLang="zh-CN" sz="2400" dirty="0"/>
              <a:t>SQL</a:t>
            </a:r>
            <a:r>
              <a:rPr kumimoji="1" lang="zh-CN" altLang="en-US" sz="2400" dirty="0"/>
              <a:t>注入时的安全风险，不要直接将用户的输入连起来，来产生</a:t>
            </a:r>
            <a:r>
              <a:rPr kumimoji="1" lang="en-US" altLang="zh-CN" sz="2400" dirty="0"/>
              <a:t>SQL</a:t>
            </a:r>
            <a:r>
              <a:rPr kumimoji="1" lang="zh-CN" altLang="en-US" sz="2400" dirty="0"/>
              <a:t>中的字符串，而是要使用预备语句，再将用户的输入进行绑定 </a:t>
            </a:r>
            <a:endParaRPr kumimoji="1" lang="en-US" altLang="zh-CN" sz="2400" dirty="0"/>
          </a:p>
        </p:txBody>
      </p:sp>
      <p:sp>
        <p:nvSpPr>
          <p:cNvPr id="30724"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78AF61B8-9854-41E4-B034-5E7795755017}" type="slidenum">
              <a:rPr altLang="zh-CN" sz="2400">
                <a:solidFill>
                  <a:schemeClr val="accent2"/>
                </a:solidFill>
                <a:latin typeface="Times New Roman" panose="02020603050405020304" pitchFamily="18" charset="0"/>
                <a:ea typeface="华文新魏" panose="02010800040101010101" pitchFamily="2" charset="-122"/>
              </a:rPr>
              <a:pPr>
                <a:buSzTx/>
              </a:pPr>
              <a:t>29</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prstTxWarp prst="textNoShape">
              <a:avLst/>
            </a:prstTxWarp>
          </a:bodyPr>
          <a:lstStyle/>
          <a:p>
            <a:r>
              <a:rPr lang="zh-CN" altLang="en-US">
                <a:effectLst/>
              </a:rPr>
              <a:t>使用高级程序设计语言访问</a:t>
            </a:r>
            <a:r>
              <a:rPr lang="en-US" altLang="zh-CN">
                <a:effectLst/>
              </a:rPr>
              <a:t>DB</a:t>
            </a:r>
            <a:endParaRPr lang="zh-CN" altLang="en-US">
              <a:effectLst/>
            </a:endParaRPr>
          </a:p>
        </p:txBody>
      </p:sp>
      <p:sp>
        <p:nvSpPr>
          <p:cNvPr id="7171" name="内容占位符 2"/>
          <p:cNvSpPr>
            <a:spLocks noGrp="1" noChangeArrowheads="1"/>
          </p:cNvSpPr>
          <p:nvPr>
            <p:ph idx="1"/>
          </p:nvPr>
        </p:nvSpPr>
        <p:spPr/>
        <p:txBody>
          <a:bodyPr/>
          <a:lstStyle/>
          <a:p>
            <a:r>
              <a:rPr lang="zh-CN" altLang="en-US" dirty="0"/>
              <a:t>一个应用程序包含很多功能，</a:t>
            </a:r>
            <a:r>
              <a:rPr lang="en-US" altLang="zh-CN" dirty="0"/>
              <a:t>SQL</a:t>
            </a:r>
            <a:r>
              <a:rPr lang="zh-CN" altLang="en-US" dirty="0"/>
              <a:t>无法一一完成，需要与高级程序设计语言共同完成功能，满足用户需求。</a:t>
            </a:r>
            <a:endParaRPr lang="en-US" altLang="zh-CN" dirty="0"/>
          </a:p>
          <a:p>
            <a:r>
              <a:rPr lang="zh-CN" altLang="en-US" dirty="0"/>
              <a:t>动态</a:t>
            </a:r>
            <a:r>
              <a:rPr lang="en-US" altLang="zh-CN" dirty="0"/>
              <a:t>SQL</a:t>
            </a:r>
          </a:p>
          <a:p>
            <a:pPr lvl="1"/>
            <a:r>
              <a:rPr lang="zh-CN" altLang="en-US" dirty="0"/>
              <a:t>动态</a:t>
            </a:r>
            <a:r>
              <a:rPr lang="en-US" altLang="zh-CN" dirty="0"/>
              <a:t>SQL</a:t>
            </a:r>
            <a:r>
              <a:rPr lang="zh-CN" altLang="en-US" dirty="0"/>
              <a:t>允许运行时以字符串的形式构建</a:t>
            </a:r>
            <a:r>
              <a:rPr lang="en-US" altLang="zh-CN" dirty="0"/>
              <a:t>SQL</a:t>
            </a:r>
            <a:r>
              <a:rPr lang="zh-CN" altLang="en-US" dirty="0"/>
              <a:t>，提交查询和更新</a:t>
            </a:r>
            <a:endParaRPr lang="en-US" altLang="zh-CN" dirty="0"/>
          </a:p>
          <a:p>
            <a:r>
              <a:rPr lang="zh-CN" altLang="en-US" dirty="0"/>
              <a:t>嵌入式</a:t>
            </a:r>
            <a:r>
              <a:rPr lang="en-US" altLang="zh-CN" dirty="0"/>
              <a:t>SQL</a:t>
            </a:r>
          </a:p>
          <a:p>
            <a:pPr lvl="1"/>
            <a:r>
              <a:rPr lang="zh-CN" altLang="en-US" dirty="0"/>
              <a:t>嵌入式</a:t>
            </a:r>
            <a:r>
              <a:rPr lang="en-US" altLang="zh-CN" dirty="0"/>
              <a:t>SQL</a:t>
            </a:r>
            <a:r>
              <a:rPr lang="zh-CN" altLang="en-US" dirty="0"/>
              <a:t>必须在编译时全部确定，并交给预处理器</a:t>
            </a:r>
            <a:endParaRPr lang="en-US" altLang="zh-CN" dirty="0"/>
          </a:p>
          <a:p>
            <a:pPr lvl="1">
              <a:buFontTx/>
              <a:buNone/>
            </a:pPr>
            <a:r>
              <a:rPr lang="en-US" altLang="zh-CN" dirty="0"/>
              <a:t>	</a:t>
            </a:r>
          </a:p>
          <a:p>
            <a:pPr lvl="1">
              <a:buFontTx/>
              <a:buNone/>
            </a:pPr>
            <a:endParaRPr lang="zh-CN" altLang="en-US" dirty="0"/>
          </a:p>
        </p:txBody>
      </p:sp>
      <p:sp>
        <p:nvSpPr>
          <p:cNvPr id="7172"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9B05AED1-DAAE-43F3-9172-F61C175D7551}" type="slidenum">
              <a:rPr altLang="zh-CN" sz="2400">
                <a:solidFill>
                  <a:schemeClr val="accent2"/>
                </a:solidFill>
                <a:latin typeface="Times New Roman" panose="02020603050405020304" pitchFamily="18" charset="0"/>
                <a:ea typeface="华文新魏" panose="02010800040101010101" pitchFamily="2" charset="-122"/>
              </a:rPr>
              <a:pPr>
                <a:buSzTx/>
              </a:pPr>
              <a:t>3</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52450" y="298450"/>
            <a:ext cx="8077200" cy="609600"/>
          </a:xfrm>
        </p:spPr>
        <p:txBody>
          <a:bodyPr/>
          <a:lstStyle/>
          <a:p>
            <a:pPr>
              <a:defRPr/>
            </a:pPr>
            <a:r>
              <a:rPr kumimoji="1" lang="zh-CN" altLang="en-US" dirty="0">
                <a:effectLst/>
                <a:latin typeface="+mj-ea"/>
              </a:rPr>
              <a:t>更多的 </a:t>
            </a:r>
            <a:r>
              <a:rPr kumimoji="1" lang="en-US" altLang="zh-CN" dirty="0">
                <a:effectLst/>
                <a:latin typeface="+mj-ea"/>
              </a:rPr>
              <a:t>ODBC </a:t>
            </a:r>
            <a:r>
              <a:rPr kumimoji="1" lang="zh-CN" altLang="en-US" dirty="0">
                <a:effectLst/>
                <a:latin typeface="+mj-ea"/>
              </a:rPr>
              <a:t>特性</a:t>
            </a:r>
            <a:endParaRPr kumimoji="1" lang="en-US" altLang="en-US" dirty="0">
              <a:effectLst/>
              <a:latin typeface="+mj-ea"/>
            </a:endParaRPr>
          </a:p>
        </p:txBody>
      </p:sp>
      <p:sp>
        <p:nvSpPr>
          <p:cNvPr id="24579" name="Rectangle 3"/>
          <p:cNvSpPr>
            <a:spLocks noGrp="1" noChangeArrowheads="1"/>
          </p:cNvSpPr>
          <p:nvPr>
            <p:ph type="body" idx="4294967295"/>
          </p:nvPr>
        </p:nvSpPr>
        <p:spPr>
          <a:xfrm>
            <a:off x="395288" y="1266825"/>
            <a:ext cx="8210550" cy="5475288"/>
          </a:xfrm>
        </p:spPr>
        <p:txBody>
          <a:bodyPr/>
          <a:lstStyle/>
          <a:p>
            <a:pPr>
              <a:defRPr/>
            </a:pPr>
            <a:r>
              <a:rPr kumimoji="1" lang="en-US" altLang="zh-CN" sz="2800" dirty="0">
                <a:latin typeface="+mn-ea"/>
              </a:rPr>
              <a:t>Metadata features</a:t>
            </a:r>
            <a:r>
              <a:rPr kumimoji="1" lang="zh-CN" altLang="en-US" sz="2800" dirty="0">
                <a:latin typeface="+mn-ea"/>
              </a:rPr>
              <a:t>元数据特性</a:t>
            </a:r>
            <a:endParaRPr kumimoji="1" lang="en-US" altLang="zh-CN" sz="2800" dirty="0">
              <a:latin typeface="+mn-ea"/>
            </a:endParaRPr>
          </a:p>
          <a:p>
            <a:pPr lvl="1">
              <a:defRPr/>
            </a:pPr>
            <a:r>
              <a:rPr kumimoji="1" lang="zh-CN" altLang="en-US" sz="2400" dirty="0">
                <a:latin typeface="+mn-ea"/>
                <a:cs typeface="+mn-cs"/>
              </a:rPr>
              <a:t>数据库的元数据和关系模式的元数据</a:t>
            </a:r>
            <a:endParaRPr kumimoji="1" lang="en-US" altLang="zh-CN" sz="2400" dirty="0">
              <a:latin typeface="+mn-ea"/>
              <a:cs typeface="+mn-cs"/>
            </a:endParaRPr>
          </a:p>
          <a:p>
            <a:pPr lvl="1">
              <a:defRPr/>
            </a:pPr>
            <a:r>
              <a:rPr kumimoji="1" lang="zh-CN" altLang="en-US" sz="2400" dirty="0">
                <a:latin typeface="+mn-ea"/>
                <a:cs typeface="+mn-cs"/>
              </a:rPr>
              <a:t>查询结果集的元数据</a:t>
            </a:r>
            <a:endParaRPr kumimoji="1" lang="en-US" altLang="zh-CN" sz="2400" dirty="0">
              <a:latin typeface="+mn-ea"/>
              <a:cs typeface="+mn-cs"/>
            </a:endParaRPr>
          </a:p>
          <a:p>
            <a:pPr>
              <a:defRPr/>
            </a:pPr>
            <a:r>
              <a:rPr kumimoji="1" lang="zh-CN" altLang="en-US" sz="2800" dirty="0">
                <a:latin typeface="+mn-ea"/>
              </a:rPr>
              <a:t>在默认情况下，每个</a:t>
            </a:r>
            <a:r>
              <a:rPr kumimoji="1" lang="en-US" altLang="zh-CN" sz="2800" dirty="0">
                <a:latin typeface="+mn-ea"/>
              </a:rPr>
              <a:t>SQL</a:t>
            </a:r>
            <a:r>
              <a:rPr kumimoji="1" lang="zh-CN" altLang="en-US" sz="2800" dirty="0">
                <a:latin typeface="+mn-ea"/>
              </a:rPr>
              <a:t>语句都被认为是一个自动提交的独立事务 </a:t>
            </a:r>
            <a:endParaRPr kumimoji="1" lang="en-US" altLang="zh-CN" sz="2800" dirty="0">
              <a:latin typeface="+mn-ea"/>
            </a:endParaRPr>
          </a:p>
          <a:p>
            <a:pPr lvl="1">
              <a:defRPr/>
            </a:pPr>
            <a:r>
              <a:rPr kumimoji="1" lang="zh-CN" altLang="en-US" sz="2400" dirty="0">
                <a:latin typeface="+mn-ea"/>
                <a:cs typeface="+mn-cs"/>
              </a:rPr>
              <a:t>可以关闭连接的自动提交</a:t>
            </a:r>
            <a:endParaRPr kumimoji="1" lang="en-US" altLang="zh-CN" sz="2400" dirty="0">
              <a:latin typeface="+mn-ea"/>
              <a:cs typeface="+mn-cs"/>
            </a:endParaRPr>
          </a:p>
          <a:p>
            <a:pPr lvl="2">
              <a:defRPr/>
            </a:pPr>
            <a:r>
              <a:rPr kumimoji="1" lang="en-US" altLang="zh-CN" sz="2000" dirty="0" err="1">
                <a:latin typeface="+mn-ea"/>
              </a:rPr>
              <a:t>SQLSetConnectOption</a:t>
            </a:r>
            <a:r>
              <a:rPr kumimoji="1" lang="en-US" altLang="zh-CN" sz="2000" dirty="0">
                <a:latin typeface="+mn-ea"/>
              </a:rPr>
              <a:t>(</a:t>
            </a:r>
            <a:r>
              <a:rPr kumimoji="1" lang="en-US" altLang="zh-CN" sz="2000" dirty="0" err="1">
                <a:latin typeface="+mn-ea"/>
              </a:rPr>
              <a:t>conn</a:t>
            </a:r>
            <a:r>
              <a:rPr kumimoji="1" lang="en-US" altLang="zh-CN" sz="2000" dirty="0">
                <a:latin typeface="+mn-ea"/>
              </a:rPr>
              <a:t>, SQL_AUTOCOMMIT, 0)} </a:t>
            </a:r>
          </a:p>
          <a:p>
            <a:pPr lvl="1">
              <a:defRPr/>
            </a:pPr>
            <a:r>
              <a:rPr kumimoji="1" lang="zh-CN" altLang="en-US" sz="2400" dirty="0">
                <a:latin typeface="+mn-ea"/>
                <a:cs typeface="+mn-cs"/>
              </a:rPr>
              <a:t>事务必须被显式的提交或回滚</a:t>
            </a:r>
            <a:r>
              <a:rPr kumimoji="1" lang="en-US" altLang="zh-CN" sz="2400" dirty="0">
                <a:latin typeface="+mn-ea"/>
                <a:cs typeface="+mn-cs"/>
              </a:rPr>
              <a:t> </a:t>
            </a:r>
          </a:p>
          <a:p>
            <a:pPr lvl="2">
              <a:defRPr/>
            </a:pPr>
            <a:r>
              <a:rPr kumimoji="1" lang="en-US" altLang="zh-CN" sz="2000" dirty="0" err="1">
                <a:latin typeface="+mn-ea"/>
              </a:rPr>
              <a:t>SQLTransact</a:t>
            </a:r>
            <a:r>
              <a:rPr kumimoji="1" lang="en-US" altLang="zh-CN" sz="2000" dirty="0">
                <a:latin typeface="+mn-ea"/>
              </a:rPr>
              <a:t>(</a:t>
            </a:r>
            <a:r>
              <a:rPr kumimoji="1" lang="en-US" altLang="zh-CN" sz="2000" dirty="0" err="1">
                <a:latin typeface="+mn-ea"/>
              </a:rPr>
              <a:t>conn</a:t>
            </a:r>
            <a:r>
              <a:rPr kumimoji="1" lang="en-US" altLang="zh-CN" sz="2000" dirty="0">
                <a:latin typeface="+mn-ea"/>
              </a:rPr>
              <a:t>, SQL_COMMIT) </a:t>
            </a:r>
            <a:r>
              <a:rPr kumimoji="1" lang="zh-CN" altLang="en-US" sz="2000" dirty="0">
                <a:latin typeface="+mn-ea"/>
              </a:rPr>
              <a:t>或</a:t>
            </a:r>
            <a:endParaRPr kumimoji="1" lang="en-US" altLang="zh-CN" sz="2000" dirty="0">
              <a:latin typeface="+mn-ea"/>
            </a:endParaRPr>
          </a:p>
          <a:p>
            <a:pPr lvl="2">
              <a:defRPr/>
            </a:pPr>
            <a:r>
              <a:rPr kumimoji="1" lang="en-US" altLang="zh-CN" sz="2000" dirty="0" err="1">
                <a:latin typeface="+mn-ea"/>
              </a:rPr>
              <a:t>SQLTransact</a:t>
            </a:r>
            <a:r>
              <a:rPr kumimoji="1" lang="en-US" altLang="zh-CN" sz="2000" dirty="0">
                <a:latin typeface="+mn-ea"/>
              </a:rPr>
              <a:t>(</a:t>
            </a:r>
            <a:r>
              <a:rPr kumimoji="1" lang="en-US" altLang="zh-CN" sz="2000" dirty="0" err="1">
                <a:latin typeface="+mn-ea"/>
              </a:rPr>
              <a:t>conn</a:t>
            </a:r>
            <a:r>
              <a:rPr kumimoji="1" lang="en-US" altLang="zh-CN" sz="2000" dirty="0">
                <a:latin typeface="+mn-ea"/>
              </a:rPr>
              <a:t>, SQL_ROLLBACK)</a:t>
            </a:r>
          </a:p>
        </p:txBody>
      </p:sp>
      <p:sp>
        <p:nvSpPr>
          <p:cNvPr id="31748"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BD20C86E-0D0F-406F-AA13-1D1394C6732E}" type="slidenum">
              <a:rPr altLang="zh-CN" sz="2400">
                <a:solidFill>
                  <a:schemeClr val="accent2"/>
                </a:solidFill>
                <a:latin typeface="Times New Roman" panose="02020603050405020304" pitchFamily="18" charset="0"/>
                <a:ea typeface="华文新魏" panose="02010800040101010101" pitchFamily="2" charset="-122"/>
              </a:rPr>
              <a:pPr>
                <a:buSzTx/>
              </a:pPr>
              <a:t>30</a:t>
            </a:fld>
            <a:endParaRPr lang="zh-CN" altLang="zh-CN" sz="2400" dirty="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813A7-CD66-4392-A1AA-8B2F4CFC3053}"/>
              </a:ext>
            </a:extLst>
          </p:cNvPr>
          <p:cNvSpPr>
            <a:spLocks noGrp="1"/>
          </p:cNvSpPr>
          <p:nvPr>
            <p:ph type="title"/>
          </p:nvPr>
        </p:nvSpPr>
        <p:spPr/>
        <p:txBody>
          <a:bodyPr/>
          <a:lstStyle/>
          <a:p>
            <a:r>
              <a:rPr lang="zh-CN" altLang="en-US" dirty="0">
                <a:effectLst/>
              </a:rPr>
              <a:t>设置</a:t>
            </a:r>
            <a:r>
              <a:rPr lang="en-US" altLang="zh-CN" dirty="0">
                <a:effectLst/>
              </a:rPr>
              <a:t>ODBC</a:t>
            </a:r>
            <a:endParaRPr lang="zh-CN" altLang="en-US" dirty="0">
              <a:effectLst/>
            </a:endParaRPr>
          </a:p>
        </p:txBody>
      </p:sp>
      <p:sp>
        <p:nvSpPr>
          <p:cNvPr id="4" name="Rectangle 3">
            <a:extLst>
              <a:ext uri="{FF2B5EF4-FFF2-40B4-BE49-F238E27FC236}">
                <a16:creationId xmlns:a16="http://schemas.microsoft.com/office/drawing/2014/main" id="{BC8CDBF9-7F5C-4197-80D3-EE959FFC3E5C}"/>
              </a:ext>
            </a:extLst>
          </p:cNvPr>
          <p:cNvSpPr txBox="1">
            <a:spLocks noChangeArrowheads="1"/>
          </p:cNvSpPr>
          <p:nvPr/>
        </p:nvSpPr>
        <p:spPr bwMode="auto">
          <a:xfrm>
            <a:off x="395288" y="1266825"/>
            <a:ext cx="8210550" cy="11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a:defRPr/>
            </a:pPr>
            <a:r>
              <a:rPr kumimoji="1" lang="en-US" altLang="zh-CN" kern="0" dirty="0">
                <a:latin typeface="+mn-ea"/>
              </a:rPr>
              <a:t>ODBC--</a:t>
            </a:r>
            <a:r>
              <a:rPr lang="zh-CN" altLang="en-US" b="0" i="0" dirty="0">
                <a:solidFill>
                  <a:srgbClr val="333333"/>
                </a:solidFill>
                <a:effectLst/>
                <a:latin typeface="+mn-ea"/>
              </a:rPr>
              <a:t>系统和安全</a:t>
            </a:r>
            <a:r>
              <a:rPr lang="en-US" altLang="zh-CN" b="0" i="0" dirty="0">
                <a:solidFill>
                  <a:srgbClr val="333333"/>
                </a:solidFill>
                <a:effectLst/>
                <a:latin typeface="+mn-ea"/>
              </a:rPr>
              <a:t>--</a:t>
            </a:r>
            <a:r>
              <a:rPr lang="zh-CN" altLang="en-US" b="0" i="0" dirty="0">
                <a:solidFill>
                  <a:srgbClr val="333333"/>
                </a:solidFill>
                <a:effectLst/>
                <a:latin typeface="+mn-ea"/>
              </a:rPr>
              <a:t>管理工具</a:t>
            </a:r>
            <a:r>
              <a:rPr lang="en-US" altLang="zh-CN" b="0" i="0" dirty="0">
                <a:solidFill>
                  <a:srgbClr val="333333"/>
                </a:solidFill>
                <a:effectLst/>
                <a:latin typeface="+mn-ea"/>
              </a:rPr>
              <a:t>--ODBC</a:t>
            </a:r>
            <a:r>
              <a:rPr lang="zh-CN" altLang="en-US" b="0" i="0" dirty="0">
                <a:solidFill>
                  <a:srgbClr val="333333"/>
                </a:solidFill>
                <a:effectLst/>
                <a:latin typeface="+mn-ea"/>
              </a:rPr>
              <a:t>数据源</a:t>
            </a:r>
            <a:endParaRPr lang="en-US" altLang="zh-CN" b="0" i="0" dirty="0">
              <a:solidFill>
                <a:srgbClr val="333333"/>
              </a:solidFill>
              <a:effectLst/>
              <a:latin typeface="+mn-ea"/>
            </a:endParaRPr>
          </a:p>
          <a:p>
            <a:pPr>
              <a:defRPr/>
            </a:pPr>
            <a:endParaRPr kumimoji="1" lang="en-US" altLang="zh-CN" kern="0" dirty="0">
              <a:latin typeface="+mn-ea"/>
            </a:endParaRPr>
          </a:p>
        </p:txBody>
      </p:sp>
      <p:sp>
        <p:nvSpPr>
          <p:cNvPr id="5" name="灯片编号占位符 1">
            <a:extLst>
              <a:ext uri="{FF2B5EF4-FFF2-40B4-BE49-F238E27FC236}">
                <a16:creationId xmlns:a16="http://schemas.microsoft.com/office/drawing/2014/main" id="{D09C2915-E8E0-4263-9658-FA8B070F2CB0}"/>
              </a:ext>
            </a:extLst>
          </p:cNvPr>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BD20C86E-0D0F-406F-AA13-1D1394C6732E}" type="slidenum">
              <a:rPr altLang="zh-CN" sz="2400">
                <a:solidFill>
                  <a:schemeClr val="accent2"/>
                </a:solidFill>
                <a:latin typeface="Times New Roman" panose="02020603050405020304" pitchFamily="18" charset="0"/>
                <a:ea typeface="华文新魏" panose="02010800040101010101" pitchFamily="2" charset="-122"/>
              </a:rPr>
              <a:pPr>
                <a:buSzTx/>
              </a:pPr>
              <a:t>31</a:t>
            </a:fld>
            <a:endParaRPr lang="zh-CN" altLang="zh-CN" sz="2400" dirty="0">
              <a:solidFill>
                <a:schemeClr val="accent2"/>
              </a:solidFill>
              <a:latin typeface="Times New Roman" panose="02020603050405020304" pitchFamily="18" charset="0"/>
              <a:ea typeface="华文新魏" panose="02010800040101010101" pitchFamily="2" charset="-122"/>
            </a:endParaRPr>
          </a:p>
        </p:txBody>
      </p:sp>
      <p:pic>
        <p:nvPicPr>
          <p:cNvPr id="7" name="图片 6">
            <a:extLst>
              <a:ext uri="{FF2B5EF4-FFF2-40B4-BE49-F238E27FC236}">
                <a16:creationId xmlns:a16="http://schemas.microsoft.com/office/drawing/2014/main" id="{111EFAC6-491B-4619-89F5-99FD41C3062C}"/>
              </a:ext>
            </a:extLst>
          </p:cNvPr>
          <p:cNvPicPr>
            <a:picLocks noChangeAspect="1"/>
          </p:cNvPicPr>
          <p:nvPr/>
        </p:nvPicPr>
        <p:blipFill>
          <a:blip r:embed="rId2"/>
          <a:stretch>
            <a:fillRect/>
          </a:stretch>
        </p:blipFill>
        <p:spPr>
          <a:xfrm>
            <a:off x="1691680" y="1853865"/>
            <a:ext cx="6318792" cy="4872761"/>
          </a:xfrm>
          <a:prstGeom prst="rect">
            <a:avLst/>
          </a:prstGeom>
        </p:spPr>
      </p:pic>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2873712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9290D-472C-49DA-8BF4-ABD8589A0537}"/>
              </a:ext>
            </a:extLst>
          </p:cNvPr>
          <p:cNvSpPr>
            <a:spLocks noGrp="1"/>
          </p:cNvSpPr>
          <p:nvPr>
            <p:ph type="title"/>
          </p:nvPr>
        </p:nvSpPr>
        <p:spPr/>
        <p:txBody>
          <a:bodyPr/>
          <a:lstStyle/>
          <a:p>
            <a:r>
              <a:rPr lang="zh-CN" altLang="en-US" dirty="0">
                <a:effectLst/>
              </a:rPr>
              <a:t>设置</a:t>
            </a:r>
            <a:r>
              <a:rPr lang="en-US" altLang="zh-CN" dirty="0">
                <a:effectLst/>
              </a:rPr>
              <a:t>ODBC</a:t>
            </a:r>
            <a:endParaRPr lang="zh-CN" altLang="en-US" dirty="0"/>
          </a:p>
        </p:txBody>
      </p:sp>
      <p:sp>
        <p:nvSpPr>
          <p:cNvPr id="4" name="灯片编号占位符 1">
            <a:extLst>
              <a:ext uri="{FF2B5EF4-FFF2-40B4-BE49-F238E27FC236}">
                <a16:creationId xmlns:a16="http://schemas.microsoft.com/office/drawing/2014/main" id="{A6E84BAD-5D65-42C2-AE81-9D46350E3977}"/>
              </a:ext>
            </a:extLst>
          </p:cNvPr>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BD20C86E-0D0F-406F-AA13-1D1394C6732E}" type="slidenum">
              <a:rPr altLang="zh-CN" sz="2400">
                <a:solidFill>
                  <a:schemeClr val="accent2"/>
                </a:solidFill>
                <a:latin typeface="Times New Roman" panose="02020603050405020304" pitchFamily="18" charset="0"/>
                <a:ea typeface="华文新魏" panose="02010800040101010101" pitchFamily="2" charset="-122"/>
              </a:rPr>
              <a:pPr>
                <a:buSzTx/>
              </a:pPr>
              <a:t>32</a:t>
            </a:fld>
            <a:endParaRPr lang="zh-CN" altLang="zh-CN" sz="2400" dirty="0">
              <a:solidFill>
                <a:schemeClr val="accent2"/>
              </a:solidFill>
              <a:latin typeface="Times New Roman" panose="02020603050405020304" pitchFamily="18" charset="0"/>
              <a:ea typeface="华文新魏" panose="02010800040101010101" pitchFamily="2" charset="-122"/>
            </a:endParaRPr>
          </a:p>
        </p:txBody>
      </p:sp>
      <p:sp>
        <p:nvSpPr>
          <p:cNvPr id="5" name="Rectangle 3">
            <a:extLst>
              <a:ext uri="{FF2B5EF4-FFF2-40B4-BE49-F238E27FC236}">
                <a16:creationId xmlns:a16="http://schemas.microsoft.com/office/drawing/2014/main" id="{79C94E46-D8C9-4EA0-87C0-78E1A0918B9C}"/>
              </a:ext>
            </a:extLst>
          </p:cNvPr>
          <p:cNvSpPr txBox="1">
            <a:spLocks noChangeArrowheads="1"/>
          </p:cNvSpPr>
          <p:nvPr/>
        </p:nvSpPr>
        <p:spPr bwMode="auto">
          <a:xfrm>
            <a:off x="395288" y="1266825"/>
            <a:ext cx="8210550" cy="504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algn="l"/>
            <a:r>
              <a:rPr lang="en-US" altLang="zh-CN" i="0" dirty="0">
                <a:effectLst/>
                <a:latin typeface="+mn-ea"/>
              </a:rPr>
              <a:t>DSN(Data Source Name)</a:t>
            </a:r>
            <a:r>
              <a:rPr lang="zh-CN" altLang="en-US" i="0" dirty="0">
                <a:effectLst/>
                <a:latin typeface="+mn-ea"/>
              </a:rPr>
              <a:t>即数据源名称。</a:t>
            </a:r>
            <a:endParaRPr lang="en-US" altLang="zh-CN" i="0" dirty="0">
              <a:effectLst/>
              <a:latin typeface="+mn-ea"/>
            </a:endParaRPr>
          </a:p>
          <a:p>
            <a:pPr lvl="1" algn="l"/>
            <a:r>
              <a:rPr lang="zh-CN" altLang="en-US" b="0" i="0" dirty="0">
                <a:effectLst/>
                <a:latin typeface="+mn-ea"/>
              </a:rPr>
              <a:t>用户</a:t>
            </a:r>
            <a:r>
              <a:rPr lang="en-US" altLang="zh-CN" b="0" i="0" dirty="0">
                <a:effectLst/>
                <a:latin typeface="+mn-ea"/>
              </a:rPr>
              <a:t>DSN</a:t>
            </a:r>
          </a:p>
          <a:p>
            <a:pPr lvl="2" algn="l"/>
            <a:r>
              <a:rPr lang="zh-CN" altLang="en-US" b="1" i="0" dirty="0">
                <a:effectLst/>
                <a:latin typeface="+mn-ea"/>
              </a:rPr>
              <a:t>把相应的配置保存到</a:t>
            </a:r>
            <a:r>
              <a:rPr lang="en-US" altLang="zh-CN" b="1" i="0" dirty="0">
                <a:effectLst/>
                <a:latin typeface="+mn-ea"/>
              </a:rPr>
              <a:t>windows</a:t>
            </a:r>
            <a:r>
              <a:rPr lang="zh-CN" altLang="en-US" b="1" i="0" dirty="0">
                <a:effectLst/>
                <a:latin typeface="+mn-ea"/>
              </a:rPr>
              <a:t>注册表中， 仅供创建该</a:t>
            </a:r>
            <a:r>
              <a:rPr lang="en-US" altLang="zh-CN" b="1" i="0" dirty="0">
                <a:effectLst/>
                <a:latin typeface="+mn-ea"/>
              </a:rPr>
              <a:t>DSN</a:t>
            </a:r>
            <a:r>
              <a:rPr lang="zh-CN" altLang="en-US" b="1" i="0" dirty="0">
                <a:effectLst/>
                <a:latin typeface="+mn-ea"/>
              </a:rPr>
              <a:t>的用户登录。</a:t>
            </a:r>
            <a:endParaRPr lang="en-US" altLang="zh-CN" b="0" i="0" dirty="0">
              <a:effectLst/>
              <a:latin typeface="+mn-ea"/>
            </a:endParaRPr>
          </a:p>
          <a:p>
            <a:pPr lvl="1" algn="l"/>
            <a:r>
              <a:rPr lang="zh-CN" altLang="en-US" b="0" i="0" dirty="0">
                <a:effectLst/>
                <a:latin typeface="+mn-ea"/>
              </a:rPr>
              <a:t>系统</a:t>
            </a:r>
            <a:r>
              <a:rPr lang="en-US" altLang="zh-CN" b="0" i="0" dirty="0">
                <a:effectLst/>
                <a:latin typeface="+mn-ea"/>
              </a:rPr>
              <a:t>DSN</a:t>
            </a:r>
          </a:p>
          <a:p>
            <a:pPr lvl="2" algn="l"/>
            <a:r>
              <a:rPr lang="zh-CN" altLang="en-US" b="1" i="0" dirty="0">
                <a:effectLst/>
                <a:latin typeface="+mn-ea"/>
              </a:rPr>
              <a:t>把相应的配置保存到系统的注册表中，它与用户</a:t>
            </a:r>
            <a:r>
              <a:rPr lang="en-US" altLang="zh-CN" b="1" i="0" dirty="0">
                <a:effectLst/>
                <a:latin typeface="+mn-ea"/>
              </a:rPr>
              <a:t>DSN</a:t>
            </a:r>
            <a:r>
              <a:rPr lang="zh-CN" altLang="en-US" b="1" i="0" dirty="0">
                <a:effectLst/>
                <a:latin typeface="+mn-ea"/>
              </a:rPr>
              <a:t>不同的是允许登录过服务的用户使用。</a:t>
            </a:r>
            <a:endParaRPr lang="en-US" altLang="zh-CN" b="0" i="0" dirty="0">
              <a:effectLst/>
              <a:latin typeface="+mn-ea"/>
            </a:endParaRPr>
          </a:p>
          <a:p>
            <a:pPr lvl="1" algn="l"/>
            <a:r>
              <a:rPr lang="zh-CN" altLang="en-US" b="0" i="0" dirty="0">
                <a:effectLst/>
                <a:latin typeface="+mn-ea"/>
              </a:rPr>
              <a:t>文件</a:t>
            </a:r>
            <a:r>
              <a:rPr lang="en-US" altLang="zh-CN" b="0" i="0" dirty="0">
                <a:effectLst/>
                <a:latin typeface="+mn-ea"/>
              </a:rPr>
              <a:t>DSN</a:t>
            </a:r>
          </a:p>
          <a:p>
            <a:pPr lvl="2" algn="l"/>
            <a:r>
              <a:rPr lang="zh-CN" altLang="en-US" b="1" i="0" dirty="0">
                <a:effectLst/>
                <a:latin typeface="+mn-ea"/>
              </a:rPr>
              <a:t>把相应的配置保存到硬盘某个文件中，文件</a:t>
            </a:r>
            <a:r>
              <a:rPr lang="en-US" altLang="zh-CN" b="1" i="0" dirty="0">
                <a:effectLst/>
                <a:latin typeface="+mn-ea"/>
              </a:rPr>
              <a:t>DSN</a:t>
            </a:r>
            <a:r>
              <a:rPr lang="zh-CN" altLang="en-US" b="1" i="0" dirty="0">
                <a:effectLst/>
                <a:latin typeface="+mn-ea"/>
              </a:rPr>
              <a:t>允许所有登录过的服务的用户使用，并且为没有登录过服务的用户提供数据库的</a:t>
            </a:r>
            <a:r>
              <a:rPr lang="en-US" altLang="zh-CN" b="1" i="0" dirty="0">
                <a:effectLst/>
                <a:latin typeface="+mn-ea"/>
              </a:rPr>
              <a:t>DSN</a:t>
            </a:r>
            <a:r>
              <a:rPr lang="zh-CN" altLang="en-US" b="1" i="0" dirty="0">
                <a:effectLst/>
                <a:latin typeface="+mn-ea"/>
              </a:rPr>
              <a:t>的访问支持。</a:t>
            </a:r>
            <a:endParaRPr lang="zh-CN" altLang="en-US" i="0" dirty="0">
              <a:effectLst/>
              <a:latin typeface="+mn-ea"/>
            </a:endParaRPr>
          </a:p>
          <a:p>
            <a:pPr>
              <a:defRPr/>
            </a:pPr>
            <a:endParaRPr kumimoji="1" lang="en-US" altLang="zh-CN" kern="0" dirty="0">
              <a:latin typeface="+mn-ea"/>
            </a:endParaRPr>
          </a:p>
        </p:txBody>
      </p:sp>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extLst>
      <p:ext uri="{BB962C8B-B14F-4D97-AF65-F5344CB8AC3E}">
        <p14:creationId xmlns:p14="http://schemas.microsoft.com/office/powerpoint/2010/main" val="1586371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prstTxWarp prst="textNoShape">
              <a:avLst/>
            </a:prstTxWarp>
          </a:bodyPr>
          <a:lstStyle/>
          <a:p>
            <a:r>
              <a:rPr lang="en-US" altLang="zh-CN">
                <a:effectLst/>
              </a:rPr>
              <a:t>ADO.NET</a:t>
            </a:r>
            <a:endParaRPr lang="en-IN" altLang="zh-CN">
              <a:effectLst/>
            </a:endParaRPr>
          </a:p>
        </p:txBody>
      </p:sp>
      <p:sp>
        <p:nvSpPr>
          <p:cNvPr id="26627" name="Rectangle 3"/>
          <p:cNvSpPr>
            <a:spLocks noGrp="1" noChangeArrowheads="1"/>
          </p:cNvSpPr>
          <p:nvPr>
            <p:ph idx="1"/>
          </p:nvPr>
        </p:nvSpPr>
        <p:spPr>
          <a:xfrm>
            <a:off x="285750" y="1408113"/>
            <a:ext cx="8682038" cy="5405437"/>
          </a:xfrm>
        </p:spPr>
        <p:txBody>
          <a:bodyPr/>
          <a:lstStyle/>
          <a:p>
            <a:pPr algn="l">
              <a:buFont typeface="Monotype Sorts" charset="2"/>
              <a:buChar char="n"/>
              <a:defRPr/>
            </a:pPr>
            <a:r>
              <a:rPr kumimoji="1" lang="en-US" altLang="zh-CN" sz="1800" dirty="0"/>
              <a:t>ADO.NET API</a:t>
            </a:r>
            <a:r>
              <a:rPr kumimoji="1" lang="zh-CN" altLang="en-US" sz="1800" dirty="0"/>
              <a:t>是为</a:t>
            </a:r>
            <a:r>
              <a:rPr kumimoji="1" lang="en-US" altLang="zh-CN" sz="1800" dirty="0"/>
              <a:t>Visual Basic .NET </a:t>
            </a:r>
            <a:r>
              <a:rPr kumimoji="1" lang="zh-CN" altLang="en-US" sz="1800" dirty="0"/>
              <a:t>和</a:t>
            </a:r>
            <a:r>
              <a:rPr kumimoji="1" lang="en-US" altLang="zh-CN" sz="1800" dirty="0"/>
              <a:t>C#</a:t>
            </a:r>
            <a:r>
              <a:rPr kumimoji="1" lang="zh-CN" altLang="en-US" sz="1800" dirty="0"/>
              <a:t>语言设计的，它提供了一系列访问数据的函数，与</a:t>
            </a:r>
            <a:r>
              <a:rPr kumimoji="1" lang="en-US" altLang="zh-CN" sz="1800" dirty="0"/>
              <a:t>JDBC/ODBC</a:t>
            </a:r>
            <a:r>
              <a:rPr kumimoji="1" lang="zh-CN" altLang="en-US" sz="1800" dirty="0"/>
              <a:t>相似</a:t>
            </a:r>
            <a:endParaRPr kumimoji="1" lang="en-US" altLang="zh-CN" sz="1800" dirty="0"/>
          </a:p>
          <a:p>
            <a:pPr lvl="1" algn="l">
              <a:buFont typeface="Monotype Sorts" charset="2"/>
              <a:buChar char="l"/>
              <a:defRPr/>
            </a:pPr>
            <a:r>
              <a:rPr kumimoji="1" lang="zh-CN" altLang="en-US" sz="1800" dirty="0">
                <a:cs typeface="+mn-cs"/>
              </a:rPr>
              <a:t>在</a:t>
            </a:r>
            <a:r>
              <a:rPr kumimoji="1" lang="en-IN" altLang="zh-CN" sz="1800" dirty="0"/>
              <a:t> C# </a:t>
            </a:r>
            <a:r>
              <a:rPr kumimoji="1" lang="zh-CN" altLang="en-US" sz="1800" dirty="0">
                <a:cs typeface="+mn-cs"/>
              </a:rPr>
              <a:t>代码中的</a:t>
            </a:r>
            <a:r>
              <a:rPr kumimoji="1" lang="en-IN" altLang="zh-CN" sz="1800" dirty="0">
                <a:latin typeface="+mn-ea"/>
                <a:cs typeface="+mn-cs"/>
              </a:rPr>
              <a:t>ADO.NET</a:t>
            </a:r>
            <a:r>
              <a:rPr kumimoji="1" lang="zh-CN" altLang="en-US" sz="1800" dirty="0">
                <a:cs typeface="+mn-cs"/>
              </a:rPr>
              <a:t>的部分示例</a:t>
            </a:r>
            <a:r>
              <a:rPr kumimoji="1" lang="en-IN" altLang="zh-CN" sz="1800" dirty="0"/>
              <a:t/>
            </a:r>
            <a:br>
              <a:rPr kumimoji="1" lang="en-IN" altLang="zh-CN" sz="1800" dirty="0"/>
            </a:br>
            <a:r>
              <a:rPr kumimoji="1" lang="en-IN" altLang="zh-CN" sz="1800" dirty="0">
                <a:solidFill>
                  <a:srgbClr val="993300"/>
                </a:solidFill>
              </a:rPr>
              <a:t>using System, </a:t>
            </a:r>
            <a:r>
              <a:rPr kumimoji="1" lang="en-IN" altLang="zh-CN" sz="1800" dirty="0" err="1">
                <a:solidFill>
                  <a:srgbClr val="993300"/>
                </a:solidFill>
              </a:rPr>
              <a:t>System.Data</a:t>
            </a:r>
            <a:r>
              <a:rPr kumimoji="1" lang="en-IN" altLang="zh-CN" sz="1800" dirty="0">
                <a:solidFill>
                  <a:srgbClr val="993300"/>
                </a:solidFill>
              </a:rPr>
              <a:t>, </a:t>
            </a:r>
            <a:r>
              <a:rPr kumimoji="1" lang="en-IN" altLang="zh-CN" sz="1800" dirty="0" err="1">
                <a:solidFill>
                  <a:srgbClr val="993300"/>
                </a:solidFill>
              </a:rPr>
              <a:t>System.Data.SqlClient</a:t>
            </a:r>
            <a:r>
              <a:rPr kumimoji="1" lang="en-IN" altLang="zh-CN" sz="1800" dirty="0">
                <a:solidFill>
                  <a:srgbClr val="993300"/>
                </a:solidFill>
              </a:rPr>
              <a:t>; </a:t>
            </a:r>
            <a:br>
              <a:rPr kumimoji="1" lang="en-IN" altLang="zh-CN" sz="1800" dirty="0">
                <a:solidFill>
                  <a:srgbClr val="993300"/>
                </a:solidFill>
              </a:rPr>
            </a:br>
            <a:r>
              <a:rPr kumimoji="1" lang="en-IN" altLang="zh-CN" sz="1800" dirty="0" err="1">
                <a:solidFill>
                  <a:srgbClr val="993300"/>
                </a:solidFill>
              </a:rPr>
              <a:t>SqlConnection</a:t>
            </a:r>
            <a:r>
              <a:rPr kumimoji="1" lang="en-IN" altLang="zh-CN" sz="1800" dirty="0">
                <a:solidFill>
                  <a:srgbClr val="993300"/>
                </a:solidFill>
              </a:rPr>
              <a:t> </a:t>
            </a:r>
            <a:r>
              <a:rPr kumimoji="1" lang="en-IN" altLang="zh-CN" sz="1800" dirty="0" err="1">
                <a:solidFill>
                  <a:srgbClr val="993300"/>
                </a:solidFill>
              </a:rPr>
              <a:t>conn</a:t>
            </a:r>
            <a:r>
              <a:rPr kumimoji="1" lang="en-IN" altLang="zh-CN" sz="1800" dirty="0">
                <a:solidFill>
                  <a:srgbClr val="993300"/>
                </a:solidFill>
              </a:rPr>
              <a:t> = new </a:t>
            </a:r>
            <a:r>
              <a:rPr kumimoji="1" lang="en-IN" altLang="zh-CN" sz="1800" dirty="0" err="1">
                <a:solidFill>
                  <a:srgbClr val="993300"/>
                </a:solidFill>
              </a:rPr>
              <a:t>SqlConnection</a:t>
            </a:r>
            <a:r>
              <a:rPr kumimoji="1" lang="en-IN" altLang="zh-CN" sz="1800" dirty="0">
                <a:solidFill>
                  <a:srgbClr val="993300"/>
                </a:solidFill>
              </a:rPr>
              <a:t>(</a:t>
            </a:r>
            <a:br>
              <a:rPr kumimoji="1" lang="en-IN" altLang="zh-CN" sz="1800" dirty="0">
                <a:solidFill>
                  <a:srgbClr val="993300"/>
                </a:solidFill>
              </a:rPr>
            </a:br>
            <a:r>
              <a:rPr kumimoji="1" lang="en-IN" altLang="zh-CN" sz="1800" dirty="0">
                <a:solidFill>
                  <a:srgbClr val="993300"/>
                </a:solidFill>
              </a:rPr>
              <a:t>                “Data Source=&lt;</a:t>
            </a:r>
            <a:r>
              <a:rPr kumimoji="1" lang="en-IN" altLang="zh-CN" sz="1800" dirty="0" err="1">
                <a:solidFill>
                  <a:srgbClr val="993300"/>
                </a:solidFill>
              </a:rPr>
              <a:t>IPaddr</a:t>
            </a:r>
            <a:r>
              <a:rPr kumimoji="1" lang="en-IN" altLang="zh-CN" sz="1800" dirty="0">
                <a:solidFill>
                  <a:srgbClr val="993300"/>
                </a:solidFill>
              </a:rPr>
              <a:t>&gt;, Initial </a:t>
            </a:r>
            <a:r>
              <a:rPr kumimoji="1" lang="en-IN" altLang="zh-CN" sz="1800" dirty="0" err="1">
                <a:solidFill>
                  <a:srgbClr val="993300"/>
                </a:solidFill>
              </a:rPr>
              <a:t>Catalog</a:t>
            </a:r>
            <a:r>
              <a:rPr kumimoji="1" lang="en-IN" altLang="zh-CN" sz="1800" dirty="0">
                <a:solidFill>
                  <a:srgbClr val="993300"/>
                </a:solidFill>
              </a:rPr>
              <a:t>=&lt;</a:t>
            </a:r>
            <a:r>
              <a:rPr kumimoji="1" lang="en-IN" altLang="zh-CN" sz="1800" dirty="0" err="1">
                <a:solidFill>
                  <a:srgbClr val="993300"/>
                </a:solidFill>
              </a:rPr>
              <a:t>Catalog</a:t>
            </a:r>
            <a:r>
              <a:rPr kumimoji="1" lang="en-IN" altLang="zh-CN" sz="1800" dirty="0">
                <a:solidFill>
                  <a:srgbClr val="993300"/>
                </a:solidFill>
              </a:rPr>
              <a:t>&gt;”);</a:t>
            </a:r>
            <a:br>
              <a:rPr kumimoji="1" lang="en-IN" altLang="zh-CN" sz="1800" dirty="0">
                <a:solidFill>
                  <a:srgbClr val="993300"/>
                </a:solidFill>
              </a:rPr>
            </a:br>
            <a:r>
              <a:rPr kumimoji="1" lang="en-IN" altLang="zh-CN" sz="1800" dirty="0" err="1">
                <a:solidFill>
                  <a:srgbClr val="993300"/>
                </a:solidFill>
              </a:rPr>
              <a:t>conn.Open</a:t>
            </a:r>
            <a:r>
              <a:rPr kumimoji="1" lang="en-IN" altLang="zh-CN" sz="1800" dirty="0">
                <a:solidFill>
                  <a:srgbClr val="993300"/>
                </a:solidFill>
              </a:rPr>
              <a:t>();</a:t>
            </a:r>
            <a:br>
              <a:rPr kumimoji="1" lang="en-IN" altLang="zh-CN" sz="1800" dirty="0">
                <a:solidFill>
                  <a:srgbClr val="993300"/>
                </a:solidFill>
              </a:rPr>
            </a:br>
            <a:r>
              <a:rPr kumimoji="1" lang="en-IN" altLang="zh-CN" sz="1800" dirty="0" err="1">
                <a:solidFill>
                  <a:srgbClr val="993300"/>
                </a:solidFill>
              </a:rPr>
              <a:t>SqlCommand</a:t>
            </a:r>
            <a:r>
              <a:rPr kumimoji="1" lang="en-IN" altLang="zh-CN" sz="1800" dirty="0">
                <a:solidFill>
                  <a:srgbClr val="993300"/>
                </a:solidFill>
              </a:rPr>
              <a:t> </a:t>
            </a:r>
            <a:r>
              <a:rPr kumimoji="1" lang="en-IN" altLang="zh-CN" sz="1800" dirty="0" err="1">
                <a:solidFill>
                  <a:srgbClr val="993300"/>
                </a:solidFill>
              </a:rPr>
              <a:t>cmd</a:t>
            </a:r>
            <a:r>
              <a:rPr kumimoji="1" lang="en-IN" altLang="zh-CN" sz="1800" dirty="0">
                <a:solidFill>
                  <a:srgbClr val="993300"/>
                </a:solidFill>
              </a:rPr>
              <a:t> = new </a:t>
            </a:r>
            <a:r>
              <a:rPr kumimoji="1" lang="en-IN" altLang="zh-CN" sz="1800" dirty="0" err="1">
                <a:solidFill>
                  <a:srgbClr val="993300"/>
                </a:solidFill>
              </a:rPr>
              <a:t>SqlCommand</a:t>
            </a:r>
            <a:r>
              <a:rPr kumimoji="1" lang="en-IN" altLang="zh-CN" sz="1800" dirty="0">
                <a:solidFill>
                  <a:srgbClr val="993300"/>
                </a:solidFill>
              </a:rPr>
              <a:t>(“select * from students”, </a:t>
            </a:r>
            <a:br>
              <a:rPr kumimoji="1" lang="en-IN" altLang="zh-CN" sz="1800" dirty="0">
                <a:solidFill>
                  <a:srgbClr val="993300"/>
                </a:solidFill>
              </a:rPr>
            </a:br>
            <a:r>
              <a:rPr kumimoji="1" lang="en-IN" altLang="zh-CN" sz="1800" dirty="0">
                <a:solidFill>
                  <a:srgbClr val="993300"/>
                </a:solidFill>
              </a:rPr>
              <a:t>                                                                  </a:t>
            </a:r>
            <a:r>
              <a:rPr kumimoji="1" lang="en-IN" altLang="zh-CN" sz="1800" dirty="0" err="1">
                <a:solidFill>
                  <a:srgbClr val="993300"/>
                </a:solidFill>
              </a:rPr>
              <a:t>conn</a:t>
            </a:r>
            <a:r>
              <a:rPr kumimoji="1" lang="en-IN" altLang="zh-CN" sz="1800" dirty="0">
                <a:solidFill>
                  <a:srgbClr val="993300"/>
                </a:solidFill>
              </a:rPr>
              <a:t>);</a:t>
            </a:r>
            <a:br>
              <a:rPr kumimoji="1" lang="en-IN" altLang="zh-CN" sz="1800" dirty="0">
                <a:solidFill>
                  <a:srgbClr val="993300"/>
                </a:solidFill>
              </a:rPr>
            </a:br>
            <a:r>
              <a:rPr kumimoji="1" lang="en-IN" altLang="zh-CN" sz="1800" dirty="0" err="1">
                <a:solidFill>
                  <a:srgbClr val="993300"/>
                </a:solidFill>
              </a:rPr>
              <a:t>SqlDataReader</a:t>
            </a:r>
            <a:r>
              <a:rPr kumimoji="1" lang="en-IN" altLang="zh-CN" sz="1800" dirty="0">
                <a:solidFill>
                  <a:srgbClr val="993300"/>
                </a:solidFill>
              </a:rPr>
              <a:t> </a:t>
            </a:r>
            <a:r>
              <a:rPr kumimoji="1" lang="en-IN" altLang="zh-CN" sz="1800" dirty="0" err="1">
                <a:solidFill>
                  <a:srgbClr val="993300"/>
                </a:solidFill>
              </a:rPr>
              <a:t>rdr</a:t>
            </a:r>
            <a:r>
              <a:rPr kumimoji="1" lang="en-IN" altLang="zh-CN" sz="1800" dirty="0">
                <a:solidFill>
                  <a:srgbClr val="993300"/>
                </a:solidFill>
              </a:rPr>
              <a:t> = </a:t>
            </a:r>
            <a:r>
              <a:rPr kumimoji="1" lang="en-IN" altLang="zh-CN" sz="1800" dirty="0" err="1">
                <a:solidFill>
                  <a:srgbClr val="993300"/>
                </a:solidFill>
              </a:rPr>
              <a:t>cmd.ExecuteReader</a:t>
            </a:r>
            <a:r>
              <a:rPr kumimoji="1" lang="en-IN" altLang="zh-CN" sz="1800" dirty="0">
                <a:solidFill>
                  <a:srgbClr val="993300"/>
                </a:solidFill>
              </a:rPr>
              <a:t>();</a:t>
            </a:r>
            <a:br>
              <a:rPr kumimoji="1" lang="en-IN" altLang="zh-CN" sz="1800" dirty="0">
                <a:solidFill>
                  <a:srgbClr val="993300"/>
                </a:solidFill>
              </a:rPr>
            </a:br>
            <a:r>
              <a:rPr kumimoji="1" lang="en-IN" altLang="zh-CN" sz="1800" dirty="0">
                <a:solidFill>
                  <a:srgbClr val="993300"/>
                </a:solidFill>
              </a:rPr>
              <a:t>while(</a:t>
            </a:r>
            <a:r>
              <a:rPr kumimoji="1" lang="en-IN" altLang="zh-CN" sz="1800" dirty="0" err="1">
                <a:solidFill>
                  <a:srgbClr val="993300"/>
                </a:solidFill>
              </a:rPr>
              <a:t>rdr.Read</a:t>
            </a:r>
            <a:r>
              <a:rPr kumimoji="1" lang="en-IN" altLang="zh-CN" sz="1800" dirty="0">
                <a:solidFill>
                  <a:srgbClr val="993300"/>
                </a:solidFill>
              </a:rPr>
              <a:t>()) {</a:t>
            </a:r>
            <a:br>
              <a:rPr kumimoji="1" lang="en-IN" altLang="zh-CN" sz="1800" dirty="0">
                <a:solidFill>
                  <a:srgbClr val="993300"/>
                </a:solidFill>
              </a:rPr>
            </a:br>
            <a:r>
              <a:rPr kumimoji="1" lang="en-IN" altLang="zh-CN" sz="1800" dirty="0">
                <a:solidFill>
                  <a:srgbClr val="993300"/>
                </a:solidFill>
              </a:rPr>
              <a:t>      </a:t>
            </a:r>
            <a:r>
              <a:rPr kumimoji="1" lang="en-IN" altLang="zh-CN" sz="1800" dirty="0" err="1">
                <a:solidFill>
                  <a:srgbClr val="993300"/>
                </a:solidFill>
              </a:rPr>
              <a:t>Console.WriteLine</a:t>
            </a:r>
            <a:r>
              <a:rPr kumimoji="1" lang="en-IN" altLang="zh-CN" sz="1800" dirty="0">
                <a:solidFill>
                  <a:srgbClr val="993300"/>
                </a:solidFill>
              </a:rPr>
              <a:t>(</a:t>
            </a:r>
            <a:r>
              <a:rPr kumimoji="1" lang="en-IN" altLang="zh-CN" sz="1800" dirty="0" err="1">
                <a:solidFill>
                  <a:srgbClr val="993300"/>
                </a:solidFill>
              </a:rPr>
              <a:t>rdr</a:t>
            </a:r>
            <a:r>
              <a:rPr kumimoji="1" lang="en-IN" altLang="zh-CN" sz="1800" dirty="0">
                <a:solidFill>
                  <a:srgbClr val="993300"/>
                </a:solidFill>
              </a:rPr>
              <a:t>[0], </a:t>
            </a:r>
            <a:r>
              <a:rPr kumimoji="1" lang="en-IN" altLang="zh-CN" sz="1800" dirty="0" err="1">
                <a:solidFill>
                  <a:srgbClr val="993300"/>
                </a:solidFill>
              </a:rPr>
              <a:t>rdr</a:t>
            </a:r>
            <a:r>
              <a:rPr kumimoji="1" lang="en-IN" altLang="zh-CN" sz="1800" dirty="0">
                <a:solidFill>
                  <a:srgbClr val="993300"/>
                </a:solidFill>
              </a:rPr>
              <a:t>[1]); /* Prints result attributes 1 &amp; 2 */</a:t>
            </a:r>
            <a:br>
              <a:rPr kumimoji="1" lang="en-IN" altLang="zh-CN" sz="1800" dirty="0">
                <a:solidFill>
                  <a:srgbClr val="993300"/>
                </a:solidFill>
              </a:rPr>
            </a:br>
            <a:r>
              <a:rPr kumimoji="1" lang="en-IN" altLang="zh-CN" sz="1800" dirty="0">
                <a:solidFill>
                  <a:srgbClr val="993300"/>
                </a:solidFill>
              </a:rPr>
              <a:t>}</a:t>
            </a:r>
            <a:br>
              <a:rPr kumimoji="1" lang="en-IN" altLang="zh-CN" sz="1800" dirty="0">
                <a:solidFill>
                  <a:srgbClr val="993300"/>
                </a:solidFill>
              </a:rPr>
            </a:br>
            <a:r>
              <a:rPr kumimoji="1" lang="en-IN" altLang="zh-CN" sz="1800" dirty="0" err="1">
                <a:solidFill>
                  <a:srgbClr val="993300"/>
                </a:solidFill>
              </a:rPr>
              <a:t>rdr.Close</a:t>
            </a:r>
            <a:r>
              <a:rPr kumimoji="1" lang="en-IN" altLang="zh-CN" sz="1800" dirty="0">
                <a:solidFill>
                  <a:srgbClr val="993300"/>
                </a:solidFill>
              </a:rPr>
              <a:t>(); </a:t>
            </a:r>
            <a:r>
              <a:rPr kumimoji="1" lang="en-IN" altLang="zh-CN" sz="1800" dirty="0" err="1">
                <a:solidFill>
                  <a:srgbClr val="993300"/>
                </a:solidFill>
              </a:rPr>
              <a:t>conn.Close</a:t>
            </a:r>
            <a:r>
              <a:rPr kumimoji="1" lang="en-IN" altLang="zh-CN" sz="1800" dirty="0">
                <a:solidFill>
                  <a:srgbClr val="993300"/>
                </a:solidFill>
              </a:rPr>
              <a:t>();</a:t>
            </a:r>
            <a:endParaRPr kumimoji="1" lang="en-US" altLang="zh-CN" sz="1800" dirty="0">
              <a:solidFill>
                <a:srgbClr val="993300"/>
              </a:solidFill>
            </a:endParaRPr>
          </a:p>
          <a:p>
            <a:pPr algn="l">
              <a:buFont typeface="Monotype Sorts" charset="2"/>
              <a:buChar char="n"/>
              <a:defRPr/>
            </a:pPr>
            <a:r>
              <a:rPr kumimoji="1" lang="zh-CN" altLang="en-US" sz="1800" dirty="0"/>
              <a:t>也可以访问某些非关系数据源，比如</a:t>
            </a:r>
            <a:endParaRPr kumimoji="1" lang="en-US" altLang="zh-CN" sz="1800" dirty="0"/>
          </a:p>
          <a:p>
            <a:pPr lvl="1" algn="l">
              <a:buFont typeface="Monotype Sorts" charset="2"/>
              <a:buChar char="l"/>
              <a:defRPr/>
            </a:pPr>
            <a:r>
              <a:rPr kumimoji="1" lang="en-US" altLang="zh-CN" sz="1800" dirty="0"/>
              <a:t>OLE-DB</a:t>
            </a:r>
            <a:r>
              <a:rPr kumimoji="1" lang="en-US" altLang="zh-CN" sz="1800" dirty="0">
                <a:cs typeface="+mn-cs"/>
              </a:rPr>
              <a:t>,</a:t>
            </a:r>
            <a:r>
              <a:rPr kumimoji="1" lang="en-US" altLang="zh-CN" sz="1800" dirty="0"/>
              <a:t> XML data</a:t>
            </a:r>
            <a:r>
              <a:rPr kumimoji="1" lang="en-US" altLang="zh-CN" sz="1800" dirty="0">
                <a:cs typeface="+mn-cs"/>
              </a:rPr>
              <a:t>, </a:t>
            </a:r>
            <a:r>
              <a:rPr kumimoji="1" lang="zh-CN" altLang="en-US" sz="1800" dirty="0">
                <a:cs typeface="+mn-cs"/>
              </a:rPr>
              <a:t>实体框架</a:t>
            </a:r>
            <a:r>
              <a:rPr kumimoji="1" lang="zh-CN" altLang="en-US" sz="1800" dirty="0">
                <a:latin typeface="+mn-ea"/>
                <a:cs typeface="+mn-cs"/>
              </a:rPr>
              <a:t>（</a:t>
            </a:r>
            <a:r>
              <a:rPr kumimoji="1" lang="en-US" altLang="zh-CN" sz="1800" dirty="0">
                <a:latin typeface="+mn-ea"/>
              </a:rPr>
              <a:t>Entity framework</a:t>
            </a:r>
            <a:r>
              <a:rPr kumimoji="1" lang="zh-CN" altLang="en-US" sz="1800" dirty="0">
                <a:latin typeface="+mn-ea"/>
                <a:cs typeface="+mn-cs"/>
              </a:rPr>
              <a:t>）</a:t>
            </a:r>
            <a:endParaRPr kumimoji="1" lang="en-IN" altLang="zh-CN" sz="1800" dirty="0">
              <a:latin typeface="+mn-ea"/>
              <a:cs typeface="+mn-cs"/>
            </a:endParaRPr>
          </a:p>
        </p:txBody>
      </p:sp>
      <p:sp>
        <p:nvSpPr>
          <p:cNvPr id="32772"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798D0EBA-4CB2-4134-B9BA-04C3951B08F8}" type="slidenum">
              <a:rPr altLang="zh-CN" sz="2400">
                <a:solidFill>
                  <a:schemeClr val="accent2"/>
                </a:solidFill>
                <a:latin typeface="Times New Roman" panose="02020603050405020304" pitchFamily="18" charset="0"/>
                <a:ea typeface="华文新魏" panose="02010800040101010101" pitchFamily="2" charset="-122"/>
              </a:rPr>
              <a:pPr>
                <a:buSzTx/>
              </a:pPr>
              <a:t>33</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prstTxWarp prst="textNoShape">
              <a:avLst/>
            </a:prstTxWarp>
          </a:bodyPr>
          <a:lstStyle/>
          <a:p>
            <a:r>
              <a:rPr lang="zh-CN" altLang="en-US">
                <a:effectLst/>
              </a:rPr>
              <a:t>嵌入式</a:t>
            </a:r>
            <a:r>
              <a:rPr lang="en-US" altLang="zh-CN">
                <a:effectLst/>
              </a:rPr>
              <a:t>SQL</a:t>
            </a:r>
          </a:p>
        </p:txBody>
      </p:sp>
      <p:sp>
        <p:nvSpPr>
          <p:cNvPr id="33795" name="Rectangle 3"/>
          <p:cNvSpPr>
            <a:spLocks noGrp="1" noChangeArrowheads="1"/>
          </p:cNvSpPr>
          <p:nvPr>
            <p:ph idx="1"/>
          </p:nvPr>
        </p:nvSpPr>
        <p:spPr>
          <a:xfrm>
            <a:off x="539750" y="1360488"/>
            <a:ext cx="7954963" cy="4876800"/>
          </a:xfrm>
        </p:spPr>
        <p:txBody>
          <a:bodyPr/>
          <a:lstStyle/>
          <a:p>
            <a:pPr algn="l">
              <a:tabLst>
                <a:tab pos="744538" algn="l"/>
              </a:tabLst>
            </a:pPr>
            <a:r>
              <a:rPr lang="en-US" altLang="zh-CN" sz="2400" dirty="0"/>
              <a:t>SQL</a:t>
            </a:r>
            <a:r>
              <a:rPr lang="zh-CN" altLang="en-US" sz="2400" dirty="0"/>
              <a:t>标准定义了许多语言的嵌入式</a:t>
            </a:r>
            <a:r>
              <a:rPr lang="en-US" altLang="zh-CN" sz="2400" dirty="0"/>
              <a:t>SQL</a:t>
            </a:r>
            <a:r>
              <a:rPr lang="zh-CN" altLang="en-US" sz="2400" dirty="0"/>
              <a:t>，如 </a:t>
            </a:r>
            <a:r>
              <a:rPr lang="en-US" altLang="zh-CN" sz="2400" dirty="0"/>
              <a:t>C</a:t>
            </a:r>
            <a:r>
              <a:rPr lang="zh-CN" altLang="en-US" sz="2400" dirty="0"/>
              <a:t>，</a:t>
            </a:r>
            <a:r>
              <a:rPr lang="en-US" altLang="zh-CN" sz="2400" dirty="0"/>
              <a:t>Java</a:t>
            </a:r>
            <a:r>
              <a:rPr lang="zh-CN" altLang="en-US" sz="2400" dirty="0"/>
              <a:t>等</a:t>
            </a:r>
            <a:endParaRPr lang="en-US" altLang="zh-CN" sz="2400" dirty="0"/>
          </a:p>
          <a:p>
            <a:pPr algn="l">
              <a:tabLst>
                <a:tab pos="744538" algn="l"/>
              </a:tabLst>
            </a:pPr>
            <a:r>
              <a:rPr lang="en-US" altLang="zh-CN" sz="2400" dirty="0"/>
              <a:t>SQL</a:t>
            </a:r>
            <a:r>
              <a:rPr lang="zh-CN" altLang="en-US" sz="2400" dirty="0"/>
              <a:t>所嵌入的高级程序设计语言被称为</a:t>
            </a:r>
            <a:r>
              <a:rPr lang="zh-CN" altLang="en-US" sz="2400" b="1" dirty="0"/>
              <a:t>宿主语言</a:t>
            </a:r>
            <a:r>
              <a:rPr lang="en-US" altLang="zh-CN" sz="2400" b="1" dirty="0"/>
              <a:t>(host language)</a:t>
            </a:r>
            <a:r>
              <a:rPr lang="zh-CN" altLang="en-US" sz="2400" dirty="0"/>
              <a:t>，宿主语言中使用的</a:t>
            </a:r>
            <a:r>
              <a:rPr lang="en-US" altLang="zh-CN" sz="2400" dirty="0"/>
              <a:t>SQL</a:t>
            </a:r>
            <a:r>
              <a:rPr lang="zh-CN" altLang="en-US" sz="2400" dirty="0"/>
              <a:t>被称为嵌入式</a:t>
            </a:r>
            <a:r>
              <a:rPr lang="en-US" altLang="zh-CN" sz="2400" dirty="0"/>
              <a:t>SQL</a:t>
            </a:r>
          </a:p>
          <a:p>
            <a:pPr algn="l">
              <a:tabLst>
                <a:tab pos="744538" algn="l"/>
              </a:tabLst>
            </a:pPr>
            <a:r>
              <a:rPr lang="zh-CN" altLang="en-US" sz="2400" dirty="0"/>
              <a:t>这些语言的基本形式遵循</a:t>
            </a:r>
            <a:r>
              <a:rPr lang="en-US" altLang="zh-CN" sz="2400" dirty="0"/>
              <a:t>System R</a:t>
            </a:r>
            <a:r>
              <a:rPr lang="zh-CN" altLang="en-US" sz="2400" dirty="0"/>
              <a:t>的嵌入到</a:t>
            </a:r>
            <a:r>
              <a:rPr lang="en-US" altLang="zh-CN" sz="2400" dirty="0"/>
              <a:t>PL/I</a:t>
            </a:r>
            <a:r>
              <a:rPr lang="zh-CN" altLang="en-US" sz="2400" dirty="0"/>
              <a:t>的</a:t>
            </a:r>
            <a:r>
              <a:rPr lang="en-US" altLang="zh-CN" sz="2400" dirty="0"/>
              <a:t>SQL</a:t>
            </a:r>
            <a:r>
              <a:rPr lang="zh-CN" altLang="en-US" sz="2400" dirty="0"/>
              <a:t>的形式</a:t>
            </a:r>
            <a:endParaRPr lang="en-US" altLang="zh-CN" sz="2400" dirty="0"/>
          </a:p>
          <a:p>
            <a:pPr algn="l">
              <a:tabLst>
                <a:tab pos="744538" algn="l"/>
              </a:tabLst>
            </a:pPr>
            <a:r>
              <a:rPr lang="en-US" altLang="zh-CN" sz="2400" b="1" dirty="0"/>
              <a:t>EXEC SQL</a:t>
            </a:r>
            <a:r>
              <a:rPr lang="en-US" altLang="zh-CN" sz="2400" dirty="0"/>
              <a:t> </a:t>
            </a:r>
            <a:r>
              <a:rPr lang="zh-CN" altLang="en-US" sz="2400" dirty="0"/>
              <a:t>语句用于标识对预处理器的嵌入式</a:t>
            </a:r>
            <a:r>
              <a:rPr lang="en-US" altLang="zh-CN" sz="2400" dirty="0"/>
              <a:t>SQL</a:t>
            </a:r>
            <a:r>
              <a:rPr lang="zh-CN" altLang="en-US" sz="2400" dirty="0"/>
              <a:t>请求</a:t>
            </a:r>
            <a:endParaRPr lang="en-US" altLang="zh-CN" sz="2400" dirty="0"/>
          </a:p>
          <a:p>
            <a:pPr algn="l">
              <a:buFont typeface="Monotype Sorts"/>
              <a:buNone/>
              <a:tabLst>
                <a:tab pos="744538" algn="l"/>
              </a:tabLst>
            </a:pPr>
            <a:r>
              <a:rPr lang="en-US" altLang="zh-CN" sz="2400" dirty="0"/>
              <a:t>		EXEC SQL &lt;embedded SQL statement &gt; END_EXEC</a:t>
            </a:r>
          </a:p>
          <a:p>
            <a:pPr algn="l">
              <a:buFont typeface="Monotype Sorts"/>
              <a:buNone/>
              <a:tabLst>
                <a:tab pos="744538" algn="l"/>
              </a:tabLst>
            </a:pPr>
            <a:endParaRPr lang="en-US" altLang="zh-CN" sz="2400" dirty="0"/>
          </a:p>
          <a:p>
            <a:pPr algn="l">
              <a:buFont typeface="Monotype Sorts"/>
              <a:buNone/>
              <a:tabLst>
                <a:tab pos="744538" algn="l"/>
              </a:tabLst>
            </a:pPr>
            <a:r>
              <a:rPr lang="en-US" altLang="zh-CN" sz="2400" dirty="0"/>
              <a:t>	</a:t>
            </a:r>
            <a:r>
              <a:rPr lang="zh-CN" altLang="en-US" sz="2400" dirty="0"/>
              <a:t>注</a:t>
            </a:r>
            <a:r>
              <a:rPr lang="en-US" altLang="zh-CN" sz="2400" dirty="0"/>
              <a:t>: </a:t>
            </a:r>
            <a:r>
              <a:rPr lang="zh-CN" altLang="en-US" sz="2400" dirty="0"/>
              <a:t>确切语法因循宿主语言的惯例</a:t>
            </a:r>
            <a:r>
              <a:rPr lang="en-US" altLang="zh-CN" sz="2400" dirty="0"/>
              <a:t>(</a:t>
            </a:r>
            <a:r>
              <a:rPr lang="zh-CN" altLang="en-US" sz="2400" dirty="0"/>
              <a:t>如，</a:t>
            </a:r>
            <a:r>
              <a:rPr lang="en-US" altLang="zh-CN" sz="2400" dirty="0"/>
              <a:t>Java </a:t>
            </a:r>
            <a:r>
              <a:rPr lang="zh-CN" altLang="en-US" sz="2400" dirty="0"/>
              <a:t>嵌入使用</a:t>
            </a:r>
            <a:r>
              <a:rPr lang="en-US" altLang="zh-CN" sz="2400" dirty="0"/>
              <a:t># SQL { …. }; )</a:t>
            </a:r>
          </a:p>
        </p:txBody>
      </p:sp>
      <p:sp>
        <p:nvSpPr>
          <p:cNvPr id="3379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1CFABF7F-AE7F-45F8-9561-08712FB77BB7}" type="slidenum">
              <a:rPr altLang="zh-CN" sz="2400">
                <a:solidFill>
                  <a:schemeClr val="accent2"/>
                </a:solidFill>
                <a:latin typeface="Times New Roman" panose="02020603050405020304" pitchFamily="18" charset="0"/>
                <a:ea typeface="华文新魏" panose="02010800040101010101" pitchFamily="2" charset="-122"/>
              </a:rPr>
              <a:pPr>
                <a:buSzTx/>
              </a:pPr>
              <a:t>34</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kumimoji="1" lang="zh-CN" altLang="en-US" dirty="0">
                <a:solidFill>
                  <a:schemeClr val="bg2"/>
                </a:solidFill>
                <a:effectLst/>
                <a:latin typeface="+mj-ea"/>
              </a:rPr>
              <a:t>嵌入式</a:t>
            </a:r>
            <a:r>
              <a:rPr kumimoji="1" lang="en-US" altLang="zh-CN" dirty="0">
                <a:solidFill>
                  <a:schemeClr val="bg2"/>
                </a:solidFill>
                <a:effectLst/>
                <a:latin typeface="+mj-ea"/>
              </a:rPr>
              <a:t>SQL</a:t>
            </a:r>
            <a:r>
              <a:rPr kumimoji="1" lang="zh-CN" altLang="en-US" dirty="0">
                <a:solidFill>
                  <a:schemeClr val="bg2"/>
                </a:solidFill>
                <a:effectLst/>
                <a:latin typeface="+mj-ea"/>
              </a:rPr>
              <a:t>查询示例</a:t>
            </a:r>
            <a:endParaRPr kumimoji="1" lang="en-US" altLang="en-US" dirty="0">
              <a:solidFill>
                <a:schemeClr val="bg2"/>
              </a:solidFill>
              <a:effectLst/>
              <a:latin typeface="+mj-ea"/>
            </a:endParaRPr>
          </a:p>
        </p:txBody>
      </p:sp>
      <p:sp>
        <p:nvSpPr>
          <p:cNvPr id="34819" name="Rectangle 3"/>
          <p:cNvSpPr>
            <a:spLocks noGrp="1" noChangeArrowheads="1"/>
          </p:cNvSpPr>
          <p:nvPr>
            <p:ph idx="1"/>
          </p:nvPr>
        </p:nvSpPr>
        <p:spPr>
          <a:xfrm>
            <a:off x="539750" y="2233613"/>
            <a:ext cx="7970838" cy="3335337"/>
          </a:xfrm>
        </p:spPr>
        <p:txBody>
          <a:bodyPr/>
          <a:lstStyle/>
          <a:p>
            <a:pPr algn="l">
              <a:tabLst>
                <a:tab pos="966788" algn="l"/>
              </a:tabLst>
            </a:pPr>
            <a:r>
              <a:rPr lang="zh-CN" altLang="en-US" sz="2400" dirty="0"/>
              <a:t>使用</a:t>
            </a:r>
            <a:r>
              <a:rPr lang="en-US" altLang="zh-CN" sz="2400" dirty="0"/>
              <a:t>SQL</a:t>
            </a:r>
            <a:r>
              <a:rPr lang="zh-CN" altLang="en-US" sz="2400" dirty="0"/>
              <a:t>进行查询，并为该查询使用游标</a:t>
            </a:r>
            <a:r>
              <a:rPr lang="en-US" altLang="zh-CN" sz="2400" dirty="0"/>
              <a:t>(</a:t>
            </a:r>
            <a:r>
              <a:rPr lang="en-US" altLang="zh-CN" sz="2400" i="1" dirty="0"/>
              <a:t>cursor</a:t>
            </a:r>
            <a:r>
              <a:rPr lang="en-US" altLang="zh-CN" sz="2400" dirty="0"/>
              <a:t> )</a:t>
            </a:r>
          </a:p>
          <a:p>
            <a:pPr algn="l">
              <a:buFont typeface="Monotype Sorts"/>
              <a:buNone/>
              <a:tabLst>
                <a:tab pos="966788" algn="l"/>
              </a:tabLst>
            </a:pPr>
            <a:r>
              <a:rPr lang="en-US" altLang="zh-CN" sz="2400" dirty="0"/>
              <a:t>       EXEC SQL</a:t>
            </a:r>
          </a:p>
          <a:p>
            <a:pPr algn="l">
              <a:buFont typeface="Monotype Sorts"/>
              <a:buNone/>
              <a:tabLst>
                <a:tab pos="966788" algn="l"/>
              </a:tabLst>
            </a:pPr>
            <a:r>
              <a:rPr lang="en-US" altLang="zh-CN" sz="2400" dirty="0"/>
              <a:t>	    </a:t>
            </a:r>
            <a:r>
              <a:rPr lang="en-US" altLang="zh-CN" sz="2400" b="1" dirty="0"/>
              <a:t>declare </a:t>
            </a:r>
            <a:r>
              <a:rPr lang="en-US" altLang="zh-CN" sz="2400" i="1" dirty="0"/>
              <a:t>c</a:t>
            </a:r>
            <a:r>
              <a:rPr lang="en-US" altLang="zh-CN" sz="2400" b="1" dirty="0"/>
              <a:t> cursor for </a:t>
            </a:r>
            <a:br>
              <a:rPr lang="en-US" altLang="zh-CN" sz="2400" b="1" dirty="0"/>
            </a:br>
            <a:r>
              <a:rPr lang="en-US" altLang="zh-CN" sz="2400" b="1" dirty="0"/>
              <a:t>    select </a:t>
            </a:r>
            <a:r>
              <a:rPr lang="en-US" altLang="zh-CN" sz="2400" i="1" dirty="0"/>
              <a:t>ID, name</a:t>
            </a:r>
            <a:br>
              <a:rPr lang="en-US" altLang="zh-CN" sz="2400" i="1" dirty="0"/>
            </a:br>
            <a:r>
              <a:rPr lang="en-US" altLang="zh-CN" sz="2400" i="1" dirty="0"/>
              <a:t>      </a:t>
            </a:r>
            <a:r>
              <a:rPr lang="en-US" altLang="zh-CN" sz="2400" b="1" dirty="0"/>
              <a:t>from </a:t>
            </a:r>
            <a:r>
              <a:rPr lang="en-US" altLang="zh-CN" sz="2400" i="1" dirty="0"/>
              <a:t>student</a:t>
            </a:r>
            <a:br>
              <a:rPr lang="en-US" altLang="zh-CN" sz="2400" i="1" dirty="0"/>
            </a:br>
            <a:r>
              <a:rPr lang="en-US" altLang="zh-CN" sz="2400" i="1" dirty="0"/>
              <a:t>      </a:t>
            </a:r>
            <a:r>
              <a:rPr lang="en-US" altLang="zh-CN" sz="2400" b="1" dirty="0"/>
              <a:t>where </a:t>
            </a:r>
            <a:r>
              <a:rPr lang="en-US" altLang="zh-CN" sz="2400" b="1" dirty="0" err="1"/>
              <a:t>tot_cred</a:t>
            </a:r>
            <a:r>
              <a:rPr lang="en-US" altLang="zh-CN" sz="2400" i="1" dirty="0"/>
              <a:t> &gt; :</a:t>
            </a:r>
            <a:r>
              <a:rPr lang="en-US" altLang="zh-CN" sz="2400" i="1" dirty="0" err="1"/>
              <a:t>credit_amount</a:t>
            </a:r>
            <a:endParaRPr lang="en-US" altLang="zh-CN" sz="2400" i="1" dirty="0"/>
          </a:p>
          <a:p>
            <a:pPr algn="l">
              <a:buFont typeface="Monotype Sorts"/>
              <a:buNone/>
              <a:tabLst>
                <a:tab pos="966788" algn="l"/>
              </a:tabLst>
            </a:pPr>
            <a:r>
              <a:rPr lang="en-US" altLang="zh-CN" sz="2400" dirty="0"/>
              <a:t>       END_EXEC</a:t>
            </a:r>
          </a:p>
          <a:p>
            <a:pPr algn="l">
              <a:buFont typeface="Monotype Sorts"/>
              <a:buNone/>
              <a:tabLst>
                <a:tab pos="966788" algn="l"/>
              </a:tabLst>
            </a:pPr>
            <a:r>
              <a:rPr lang="en-US" altLang="zh-CN" sz="2400" i="1" dirty="0" err="1">
                <a:solidFill>
                  <a:srgbClr val="FF0000"/>
                </a:solidFill>
              </a:rPr>
              <a:t>credit_amount</a:t>
            </a:r>
            <a:r>
              <a:rPr lang="zh-CN" altLang="en-US" sz="2400" i="1" dirty="0">
                <a:solidFill>
                  <a:srgbClr val="FF0000"/>
                </a:solidFill>
              </a:rPr>
              <a:t>：宿主变量</a:t>
            </a:r>
            <a:endParaRPr lang="en-US" altLang="zh-CN" sz="2400" dirty="0">
              <a:solidFill>
                <a:srgbClr val="FF0000"/>
              </a:solidFill>
            </a:endParaRPr>
          </a:p>
        </p:txBody>
      </p:sp>
      <p:sp>
        <p:nvSpPr>
          <p:cNvPr id="34820" name="Text Box 4"/>
          <p:cNvSpPr txBox="1">
            <a:spLocks noChangeArrowheads="1"/>
          </p:cNvSpPr>
          <p:nvPr/>
        </p:nvSpPr>
        <p:spPr bwMode="auto">
          <a:xfrm>
            <a:off x="501650" y="1270000"/>
            <a:ext cx="7239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966788" algn="l"/>
              </a:tabLst>
              <a:defRPr sz="2800">
                <a:solidFill>
                  <a:schemeClr val="hlink"/>
                </a:solidFill>
                <a:latin typeface="Tahoma" panose="020B0604030504040204" pitchFamily="34" charset="0"/>
                <a:ea typeface="楷体_GB2312" pitchFamily="49" charset="-122"/>
              </a:defRPr>
            </a:lvl1pPr>
            <a:lvl2pPr marL="742950" indent="-285750">
              <a:tabLst>
                <a:tab pos="966788" algn="l"/>
              </a:tabLst>
              <a:defRPr sz="2800">
                <a:solidFill>
                  <a:schemeClr val="hlink"/>
                </a:solidFill>
                <a:latin typeface="Tahoma" panose="020B0604030504040204" pitchFamily="34" charset="0"/>
                <a:ea typeface="楷体_GB2312" pitchFamily="49" charset="-122"/>
              </a:defRPr>
            </a:lvl2pPr>
            <a:lvl3pPr marL="1143000" indent="-228600">
              <a:tabLst>
                <a:tab pos="966788" algn="l"/>
              </a:tabLst>
              <a:defRPr sz="2800">
                <a:solidFill>
                  <a:schemeClr val="hlink"/>
                </a:solidFill>
                <a:latin typeface="Tahoma" panose="020B0604030504040204" pitchFamily="34" charset="0"/>
                <a:ea typeface="楷体_GB2312" pitchFamily="49" charset="-122"/>
              </a:defRPr>
            </a:lvl3pPr>
            <a:lvl4pPr marL="1600200" indent="-228600">
              <a:tabLst>
                <a:tab pos="966788" algn="l"/>
              </a:tabLst>
              <a:defRPr sz="2800">
                <a:solidFill>
                  <a:schemeClr val="hlink"/>
                </a:solidFill>
                <a:latin typeface="Tahoma" panose="020B0604030504040204" pitchFamily="34" charset="0"/>
                <a:ea typeface="楷体_GB2312" pitchFamily="49" charset="-122"/>
              </a:defRPr>
            </a:lvl4pPr>
            <a:lvl5pPr marL="2057400" indent="-228600">
              <a:tabLst>
                <a:tab pos="966788" algn="l"/>
              </a:tabLst>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tabLst>
                <a:tab pos="966788" algn="l"/>
              </a:tabLs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tabLst>
                <a:tab pos="966788" algn="l"/>
              </a:tabLs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tabLst>
                <a:tab pos="966788" algn="l"/>
              </a:tabLs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tabLst>
                <a:tab pos="966788" algn="l"/>
              </a:tabLst>
              <a:defRPr sz="2800">
                <a:solidFill>
                  <a:schemeClr val="hlink"/>
                </a:solidFill>
                <a:latin typeface="Tahoma" panose="020B0604030504040204" pitchFamily="34" charset="0"/>
                <a:ea typeface="楷体_GB2312" pitchFamily="49" charset="-122"/>
              </a:defRPr>
            </a:lvl9pPr>
          </a:lstStyle>
          <a:p>
            <a:pPr algn="just">
              <a:spcBef>
                <a:spcPct val="35000"/>
              </a:spcBef>
              <a:buClr>
                <a:schemeClr val="tx2"/>
              </a:buClr>
              <a:buSzPct val="90000"/>
              <a:buFont typeface="Monotype Sorts"/>
              <a:buChar char="n"/>
            </a:pPr>
            <a:r>
              <a:rPr lang="zh-CN" altLang="en-US" sz="2400">
                <a:solidFill>
                  <a:schemeClr val="bg2"/>
                </a:solidFill>
                <a:ea typeface="华文新魏" panose="02010800040101010101" pitchFamily="2" charset="-122"/>
              </a:rPr>
              <a:t>在某一个宿主语言里，找出学分高于</a:t>
            </a:r>
            <a:r>
              <a:rPr lang="en-US" altLang="zh-CN" sz="2400">
                <a:solidFill>
                  <a:schemeClr val="bg2"/>
                </a:solidFill>
                <a:ea typeface="华文新魏" panose="02010800040101010101" pitchFamily="2" charset="-122"/>
              </a:rPr>
              <a:t>credit_amount</a:t>
            </a:r>
            <a:r>
              <a:rPr lang="zh-CN" altLang="en-US" sz="2400">
                <a:solidFill>
                  <a:schemeClr val="bg2"/>
                </a:solidFill>
                <a:ea typeface="华文新魏" panose="02010800040101010101" pitchFamily="2" charset="-122"/>
              </a:rPr>
              <a:t>的所有学生的</a:t>
            </a:r>
            <a:r>
              <a:rPr lang="en-US" altLang="zh-CN" sz="2400">
                <a:solidFill>
                  <a:schemeClr val="bg2"/>
                </a:solidFill>
                <a:ea typeface="华文新魏" panose="02010800040101010101" pitchFamily="2" charset="-122"/>
              </a:rPr>
              <a:t>ID</a:t>
            </a:r>
            <a:r>
              <a:rPr lang="zh-CN" altLang="en-US" sz="2400">
                <a:solidFill>
                  <a:schemeClr val="bg2"/>
                </a:solidFill>
                <a:ea typeface="华文新魏" panose="02010800040101010101" pitchFamily="2" charset="-122"/>
              </a:rPr>
              <a:t>和姓名 </a:t>
            </a:r>
            <a:endParaRPr lang="en-US" altLang="zh-CN" sz="2400">
              <a:solidFill>
                <a:schemeClr val="bg2"/>
              </a:solidFill>
              <a:ea typeface="华文新魏" panose="02010800040101010101" pitchFamily="2" charset="-122"/>
            </a:endParaRPr>
          </a:p>
        </p:txBody>
      </p:sp>
      <p:sp>
        <p:nvSpPr>
          <p:cNvPr id="34821"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7CD7E2CD-5D43-419E-97FC-D064263FB603}" type="slidenum">
              <a:rPr altLang="zh-CN" sz="2400">
                <a:solidFill>
                  <a:schemeClr val="accent2"/>
                </a:solidFill>
                <a:latin typeface="Times New Roman" panose="02020603050405020304" pitchFamily="18" charset="0"/>
                <a:ea typeface="华文新魏" panose="02010800040101010101" pitchFamily="2" charset="-122"/>
              </a:rPr>
              <a:pPr>
                <a:buSzTx/>
              </a:pPr>
              <a:t>35</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prstTxWarp prst="textNoShape">
              <a:avLst/>
            </a:prstTxWarp>
          </a:bodyPr>
          <a:lstStyle/>
          <a:p>
            <a:r>
              <a:rPr lang="zh-CN" altLang="en-US">
                <a:effectLst/>
              </a:rPr>
              <a:t>嵌入式</a:t>
            </a:r>
            <a:r>
              <a:rPr lang="en-US" altLang="zh-CN">
                <a:effectLst/>
              </a:rPr>
              <a:t>SQL</a:t>
            </a:r>
            <a:r>
              <a:rPr lang="zh-CN" altLang="en-US">
                <a:effectLst/>
              </a:rPr>
              <a:t>（续）</a:t>
            </a:r>
            <a:endParaRPr lang="en-US" altLang="en-US">
              <a:effectLst/>
            </a:endParaRPr>
          </a:p>
        </p:txBody>
      </p:sp>
      <p:sp>
        <p:nvSpPr>
          <p:cNvPr id="29699" name="Rectangle 3"/>
          <p:cNvSpPr>
            <a:spLocks noGrp="1" noChangeArrowheads="1"/>
          </p:cNvSpPr>
          <p:nvPr>
            <p:ph idx="1"/>
          </p:nvPr>
        </p:nvSpPr>
        <p:spPr>
          <a:xfrm>
            <a:off x="539750" y="1333500"/>
            <a:ext cx="8208714" cy="4903788"/>
          </a:xfrm>
        </p:spPr>
        <p:txBody>
          <a:bodyPr/>
          <a:lstStyle/>
          <a:p>
            <a:pPr>
              <a:tabLst>
                <a:tab pos="3140075" algn="ctr"/>
              </a:tabLst>
              <a:defRPr/>
            </a:pPr>
            <a:r>
              <a:rPr kumimoji="1" lang="zh-CN" altLang="en-US" sz="2200" dirty="0">
                <a:latin typeface="+mn-ea"/>
              </a:rPr>
              <a:t>定义游标</a:t>
            </a:r>
            <a:r>
              <a:rPr kumimoji="1" lang="en-US" altLang="zh-CN" sz="2200" dirty="0">
                <a:latin typeface="+mn-ea"/>
              </a:rPr>
              <a:t> </a:t>
            </a:r>
            <a:r>
              <a:rPr lang="en-US" altLang="zh-CN" sz="2000" dirty="0"/>
              <a:t>declare </a:t>
            </a:r>
            <a:r>
              <a:rPr lang="en-US" altLang="zh-CN" sz="2000" i="1" dirty="0"/>
              <a:t>c</a:t>
            </a:r>
            <a:r>
              <a:rPr lang="en-US" altLang="zh-CN" sz="2000" dirty="0"/>
              <a:t> cursor for  select ……</a:t>
            </a:r>
            <a:endParaRPr kumimoji="1" lang="en-US" altLang="zh-CN" sz="2200" dirty="0">
              <a:latin typeface="+mn-ea"/>
            </a:endParaRPr>
          </a:p>
          <a:p>
            <a:pPr>
              <a:tabLst>
                <a:tab pos="3140075" algn="ctr"/>
              </a:tabLst>
              <a:defRPr/>
            </a:pPr>
            <a:r>
              <a:rPr kumimoji="1" lang="en-US" altLang="zh-CN" sz="2200" dirty="0">
                <a:latin typeface="+mn-ea"/>
              </a:rPr>
              <a:t>open </a:t>
            </a:r>
            <a:r>
              <a:rPr kumimoji="1" lang="zh-CN" altLang="en-US" sz="2200" dirty="0">
                <a:latin typeface="+mn-ea"/>
              </a:rPr>
              <a:t>语句用来对查询求值</a:t>
            </a:r>
            <a:endParaRPr kumimoji="1" lang="en-US" altLang="zh-CN" sz="2200" dirty="0">
              <a:latin typeface="+mn-ea"/>
            </a:endParaRPr>
          </a:p>
          <a:p>
            <a:pPr>
              <a:buFont typeface="Monotype Sorts" charset="2"/>
              <a:buNone/>
              <a:tabLst>
                <a:tab pos="3140075" algn="ctr"/>
              </a:tabLst>
              <a:defRPr/>
            </a:pPr>
            <a:r>
              <a:rPr kumimoji="1" lang="en-US" altLang="zh-CN" sz="2200" dirty="0">
                <a:latin typeface="+mn-ea"/>
              </a:rPr>
              <a:t>		EXEC SQL open </a:t>
            </a:r>
            <a:r>
              <a:rPr kumimoji="1" lang="en-US" altLang="zh-CN" sz="2200" i="1" dirty="0">
                <a:latin typeface="+mn-ea"/>
              </a:rPr>
              <a:t>c </a:t>
            </a:r>
            <a:r>
              <a:rPr kumimoji="1" lang="en-US" altLang="zh-CN" sz="2200" dirty="0">
                <a:latin typeface="+mn-ea"/>
              </a:rPr>
              <a:t>END_EXEC</a:t>
            </a:r>
          </a:p>
          <a:p>
            <a:pPr>
              <a:tabLst>
                <a:tab pos="3140075" algn="ctr"/>
              </a:tabLst>
              <a:defRPr/>
            </a:pPr>
            <a:r>
              <a:rPr kumimoji="1" lang="en-US" altLang="zh-CN" sz="2200" dirty="0">
                <a:latin typeface="+mn-ea"/>
              </a:rPr>
              <a:t> fetch </a:t>
            </a:r>
            <a:r>
              <a:rPr kumimoji="1" lang="zh-CN" altLang="en-US" sz="2200" dirty="0">
                <a:latin typeface="+mn-ea"/>
              </a:rPr>
              <a:t>语句把查询结果中一个元组的值放到宿主变量中</a:t>
            </a:r>
            <a:endParaRPr kumimoji="1" lang="en-US" altLang="zh-CN" sz="2200" dirty="0">
              <a:latin typeface="+mn-ea"/>
            </a:endParaRPr>
          </a:p>
          <a:p>
            <a:pPr>
              <a:buFont typeface="Monotype Sorts" charset="2"/>
              <a:buNone/>
              <a:tabLst>
                <a:tab pos="3140075" algn="ctr"/>
              </a:tabLst>
              <a:defRPr/>
            </a:pPr>
            <a:r>
              <a:rPr kumimoji="1" lang="en-US" altLang="zh-CN" sz="2200" dirty="0">
                <a:latin typeface="+mn-ea"/>
              </a:rPr>
              <a:t>		EXEC SQL fetch </a:t>
            </a:r>
            <a:r>
              <a:rPr kumimoji="1" lang="en-US" altLang="zh-CN" sz="2200" i="1" dirty="0">
                <a:latin typeface="+mn-ea"/>
              </a:rPr>
              <a:t>c </a:t>
            </a:r>
            <a:r>
              <a:rPr kumimoji="1" lang="en-US" altLang="zh-CN" sz="2200" dirty="0">
                <a:latin typeface="+mn-ea"/>
              </a:rPr>
              <a:t>into :</a:t>
            </a:r>
            <a:r>
              <a:rPr kumimoji="1" lang="en-US" altLang="zh-CN" sz="2200" i="1" dirty="0" err="1">
                <a:latin typeface="+mn-ea"/>
              </a:rPr>
              <a:t>si</a:t>
            </a:r>
            <a:r>
              <a:rPr kumimoji="1" lang="en-US" altLang="zh-CN" sz="2200" i="1" dirty="0">
                <a:latin typeface="+mn-ea"/>
              </a:rPr>
              <a:t>, :</a:t>
            </a:r>
            <a:r>
              <a:rPr kumimoji="1" lang="en-US" altLang="zh-CN" sz="2200" i="1" dirty="0" err="1">
                <a:latin typeface="+mn-ea"/>
              </a:rPr>
              <a:t>sn</a:t>
            </a:r>
            <a:r>
              <a:rPr kumimoji="1" lang="en-US" altLang="zh-CN" sz="2200" dirty="0">
                <a:latin typeface="+mn-ea"/>
              </a:rPr>
              <a:t> END_EXEC</a:t>
            </a:r>
            <a:br>
              <a:rPr kumimoji="1" lang="en-US" altLang="zh-CN" sz="2200" dirty="0">
                <a:latin typeface="+mn-ea"/>
              </a:rPr>
            </a:br>
            <a:r>
              <a:rPr kumimoji="1" lang="zh-CN" altLang="en-US" sz="2200" dirty="0">
                <a:latin typeface="+mn-ea"/>
              </a:rPr>
              <a:t>反复调用</a:t>
            </a:r>
            <a:r>
              <a:rPr kumimoji="1" lang="en-US" altLang="zh-CN" sz="2200" dirty="0">
                <a:latin typeface="+mn-ea"/>
              </a:rPr>
              <a:t>fetch</a:t>
            </a:r>
            <a:r>
              <a:rPr kumimoji="1" lang="zh-CN" altLang="en-US" sz="2200" dirty="0">
                <a:latin typeface="+mn-ea"/>
              </a:rPr>
              <a:t>，来得到查询结果中的逐个元组</a:t>
            </a:r>
            <a:endParaRPr kumimoji="1" lang="en-US" altLang="zh-CN" sz="2200" dirty="0">
              <a:latin typeface="+mn-ea"/>
            </a:endParaRPr>
          </a:p>
          <a:p>
            <a:pPr>
              <a:tabLst>
                <a:tab pos="3140075" algn="ctr"/>
              </a:tabLst>
              <a:defRPr/>
            </a:pPr>
            <a:r>
              <a:rPr kumimoji="1" lang="en-US" altLang="zh-CN" sz="2200" dirty="0">
                <a:latin typeface="+mn-ea"/>
              </a:rPr>
              <a:t>SQL </a:t>
            </a:r>
            <a:r>
              <a:rPr kumimoji="1" lang="zh-CN" altLang="en-US" sz="2200" dirty="0">
                <a:latin typeface="+mn-ea"/>
              </a:rPr>
              <a:t>通信区 </a:t>
            </a:r>
            <a:r>
              <a:rPr kumimoji="1" lang="en-US" altLang="zh-CN" sz="2200" dirty="0">
                <a:latin typeface="+mn-ea"/>
              </a:rPr>
              <a:t>(SQLCA) </a:t>
            </a:r>
            <a:r>
              <a:rPr kumimoji="1" lang="zh-CN" altLang="en-US" sz="2200" dirty="0">
                <a:latin typeface="+mn-ea"/>
              </a:rPr>
              <a:t>中的变量</a:t>
            </a:r>
            <a:r>
              <a:rPr kumimoji="1" lang="en-US" altLang="zh-CN" sz="2200" dirty="0">
                <a:latin typeface="+mn-ea"/>
              </a:rPr>
              <a:t>SQLSTATE</a:t>
            </a:r>
            <a:r>
              <a:rPr kumimoji="1" lang="zh-CN" altLang="en-US" sz="2200" dirty="0">
                <a:latin typeface="+mn-ea"/>
              </a:rPr>
              <a:t>，取值‘</a:t>
            </a:r>
            <a:r>
              <a:rPr kumimoji="1" lang="en-US" altLang="zh-CN" sz="2200" dirty="0">
                <a:latin typeface="+mn-ea"/>
              </a:rPr>
              <a:t>02000’ </a:t>
            </a:r>
            <a:r>
              <a:rPr kumimoji="1" lang="zh-CN" altLang="en-US" sz="2200" dirty="0">
                <a:latin typeface="+mn-ea"/>
              </a:rPr>
              <a:t>，表示数据已经获取完毕</a:t>
            </a:r>
            <a:endParaRPr kumimoji="1" lang="en-US" altLang="zh-CN" sz="2200" dirty="0">
              <a:latin typeface="+mn-ea"/>
            </a:endParaRPr>
          </a:p>
          <a:p>
            <a:pPr>
              <a:tabLst>
                <a:tab pos="3140075" algn="ctr"/>
              </a:tabLst>
              <a:defRPr/>
            </a:pPr>
            <a:r>
              <a:rPr kumimoji="1" lang="en-US" altLang="zh-CN" sz="2200" dirty="0">
                <a:latin typeface="+mn-ea"/>
              </a:rPr>
              <a:t>close </a:t>
            </a:r>
            <a:r>
              <a:rPr kumimoji="1" lang="zh-CN" altLang="en-US" sz="2200" dirty="0">
                <a:latin typeface="+mn-ea"/>
              </a:rPr>
              <a:t>语句使得数据库系统删除用于保存查询结果的临时关系</a:t>
            </a:r>
            <a:endParaRPr kumimoji="1" lang="en-US" altLang="zh-CN" sz="2200" dirty="0">
              <a:latin typeface="+mn-ea"/>
            </a:endParaRPr>
          </a:p>
          <a:p>
            <a:pPr>
              <a:buFont typeface="Monotype Sorts" charset="2"/>
              <a:buNone/>
              <a:tabLst>
                <a:tab pos="3140075" algn="ctr"/>
              </a:tabLst>
              <a:defRPr/>
            </a:pPr>
            <a:r>
              <a:rPr kumimoji="1" lang="en-US" altLang="zh-CN" sz="2200" dirty="0">
                <a:latin typeface="+mn-ea"/>
              </a:rPr>
              <a:t>		EXEC SQL close </a:t>
            </a:r>
            <a:r>
              <a:rPr kumimoji="1" lang="en-US" altLang="zh-CN" sz="2200" i="1" dirty="0">
                <a:latin typeface="+mn-ea"/>
              </a:rPr>
              <a:t>c</a:t>
            </a:r>
            <a:r>
              <a:rPr kumimoji="1" lang="en-US" altLang="zh-CN" sz="2200" dirty="0">
                <a:latin typeface="+mn-ea"/>
              </a:rPr>
              <a:t> END_EXEC</a:t>
            </a:r>
          </a:p>
          <a:p>
            <a:pPr>
              <a:buFont typeface="Monotype Sorts" charset="2"/>
              <a:buNone/>
              <a:tabLst>
                <a:tab pos="3140075" algn="ctr"/>
              </a:tabLst>
              <a:defRPr/>
            </a:pPr>
            <a:r>
              <a:rPr kumimoji="1" lang="zh-CN" altLang="en-US" sz="2200" dirty="0">
                <a:latin typeface="+mn-ea"/>
              </a:rPr>
              <a:t>     注</a:t>
            </a:r>
            <a:r>
              <a:rPr kumimoji="1" lang="en-US" altLang="zh-CN" sz="2200" dirty="0">
                <a:latin typeface="+mn-ea"/>
              </a:rPr>
              <a:t>: </a:t>
            </a:r>
            <a:r>
              <a:rPr kumimoji="1" lang="zh-CN" altLang="en-US" sz="2200" dirty="0">
                <a:latin typeface="+mn-ea"/>
              </a:rPr>
              <a:t>上述细节因依赖于具体语言而有所不同 如，</a:t>
            </a:r>
            <a:r>
              <a:rPr kumimoji="1" lang="en-US" altLang="zh-CN" sz="2200" dirty="0">
                <a:latin typeface="+mn-ea"/>
              </a:rPr>
              <a:t>Java</a:t>
            </a:r>
            <a:r>
              <a:rPr kumimoji="1" lang="zh-CN" altLang="en-US" sz="2200" dirty="0">
                <a:latin typeface="+mn-ea"/>
              </a:rPr>
              <a:t>的嵌入式</a:t>
            </a:r>
            <a:r>
              <a:rPr kumimoji="1" lang="en-US" altLang="zh-CN" sz="2200" dirty="0">
                <a:latin typeface="+mn-ea"/>
              </a:rPr>
              <a:t>SQL-SQLJ</a:t>
            </a:r>
            <a:r>
              <a:rPr kumimoji="1" lang="zh-CN" altLang="en-US" sz="2200" dirty="0">
                <a:latin typeface="+mn-ea"/>
              </a:rPr>
              <a:t>，在使用游标的位置用</a:t>
            </a:r>
            <a:r>
              <a:rPr kumimoji="1" lang="en-US" altLang="zh-CN" sz="2200" dirty="0">
                <a:latin typeface="+mn-ea"/>
              </a:rPr>
              <a:t>Java</a:t>
            </a:r>
            <a:r>
              <a:rPr kumimoji="1" lang="zh-CN" altLang="en-US" sz="2200" dirty="0">
                <a:latin typeface="+mn-ea"/>
              </a:rPr>
              <a:t>迭代子，将查询结果和一个迭代子关联起来逐个处理结果元组 </a:t>
            </a:r>
            <a:endParaRPr kumimoji="1" lang="en-US" altLang="zh-CN" sz="2200" dirty="0">
              <a:latin typeface="+mn-ea"/>
            </a:endParaRPr>
          </a:p>
        </p:txBody>
      </p:sp>
      <p:sp>
        <p:nvSpPr>
          <p:cNvPr id="35844"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87F62B5B-BDF6-4E35-B909-FBBB7C0D7FF7}" type="slidenum">
              <a:rPr altLang="zh-CN" sz="2400">
                <a:solidFill>
                  <a:schemeClr val="accent2"/>
                </a:solidFill>
                <a:latin typeface="Times New Roman" panose="02020603050405020304" pitchFamily="18" charset="0"/>
                <a:ea typeface="华文新魏" panose="02010800040101010101" pitchFamily="2" charset="-122"/>
              </a:rPr>
              <a:pPr>
                <a:buSzTx/>
              </a:pPr>
              <a:t>36</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prstTxWarp prst="textNoShape">
              <a:avLst/>
            </a:prstTxWarp>
          </a:bodyPr>
          <a:lstStyle/>
          <a:p>
            <a:r>
              <a:rPr lang="en-US" altLang="zh-CN">
                <a:effectLst/>
              </a:rPr>
              <a:t>Cursor</a:t>
            </a:r>
            <a:r>
              <a:rPr lang="zh-CN" altLang="en-US">
                <a:effectLst/>
              </a:rPr>
              <a:t>应用示例</a:t>
            </a:r>
          </a:p>
        </p:txBody>
      </p:sp>
      <p:sp>
        <p:nvSpPr>
          <p:cNvPr id="37891" name="Rectangle 3"/>
          <p:cNvSpPr>
            <a:spLocks noGrp="1" noChangeArrowheads="1"/>
          </p:cNvSpPr>
          <p:nvPr>
            <p:ph type="body" sz="half" idx="1"/>
          </p:nvPr>
        </p:nvSpPr>
        <p:spPr>
          <a:xfrm>
            <a:off x="395288" y="1371600"/>
            <a:ext cx="4824412" cy="4876800"/>
          </a:xfrm>
        </p:spPr>
        <p:txBody>
          <a:bodyPr/>
          <a:lstStyle/>
          <a:p>
            <a:pPr>
              <a:buFont typeface="Wingdings" panose="05000000000000000000" pitchFamily="2" charset="2"/>
              <a:buNone/>
            </a:pPr>
            <a:r>
              <a:rPr lang="en-US" altLang="zh-CN" sz="2400" dirty="0"/>
              <a:t>Declare </a:t>
            </a:r>
            <a:r>
              <a:rPr lang="en-US" altLang="zh-CN" sz="2400" dirty="0" err="1"/>
              <a:t>cur_s</a:t>
            </a:r>
            <a:r>
              <a:rPr lang="en-US" altLang="zh-CN" sz="2400" dirty="0"/>
              <a:t> cursor for</a:t>
            </a:r>
          </a:p>
          <a:p>
            <a:pPr>
              <a:buFont typeface="Wingdings" panose="05000000000000000000" pitchFamily="2" charset="2"/>
              <a:buNone/>
            </a:pPr>
            <a:r>
              <a:rPr lang="en-US" altLang="zh-CN" sz="2400" dirty="0"/>
              <a:t>	Select </a:t>
            </a:r>
            <a:r>
              <a:rPr lang="en-US" altLang="zh-CN" sz="2400" dirty="0" err="1"/>
              <a:t>sno,sname</a:t>
            </a:r>
            <a:r>
              <a:rPr lang="en-US" altLang="zh-CN" sz="2400" dirty="0"/>
              <a:t> from s</a:t>
            </a:r>
          </a:p>
          <a:p>
            <a:pPr>
              <a:buFont typeface="Wingdings" panose="05000000000000000000" pitchFamily="2" charset="2"/>
              <a:buNone/>
            </a:pPr>
            <a:r>
              <a:rPr lang="en-US" altLang="zh-CN" sz="2400" dirty="0"/>
              <a:t>		where </a:t>
            </a:r>
            <a:r>
              <a:rPr lang="en-US" altLang="zh-CN" sz="2400" dirty="0" err="1"/>
              <a:t>dept</a:t>
            </a:r>
            <a:r>
              <a:rPr lang="en-US" altLang="zh-CN" sz="2400" dirty="0"/>
              <a:t>=‘</a:t>
            </a:r>
            <a:r>
              <a:rPr lang="zh-CN" altLang="en-US" sz="2400" dirty="0"/>
              <a:t>计’</a:t>
            </a:r>
            <a:r>
              <a:rPr lang="en-US" altLang="zh-CN" sz="2400" dirty="0"/>
              <a:t>;</a:t>
            </a:r>
          </a:p>
          <a:p>
            <a:pPr>
              <a:buFont typeface="Wingdings" panose="05000000000000000000" pitchFamily="2" charset="2"/>
              <a:buNone/>
            </a:pPr>
            <a:r>
              <a:rPr lang="en-US" altLang="zh-CN" sz="2400" dirty="0"/>
              <a:t>Open </a:t>
            </a:r>
            <a:r>
              <a:rPr lang="en-US" altLang="zh-CN" sz="2400" dirty="0" err="1"/>
              <a:t>cur_s</a:t>
            </a:r>
            <a:r>
              <a:rPr lang="en-US" altLang="zh-CN" sz="2400" dirty="0"/>
              <a:t>;</a:t>
            </a:r>
          </a:p>
          <a:p>
            <a:pPr>
              <a:buFont typeface="Wingdings" panose="05000000000000000000" pitchFamily="2" charset="2"/>
              <a:buNone/>
            </a:pPr>
            <a:r>
              <a:rPr lang="en-US" altLang="zh-CN" sz="2400" dirty="0"/>
              <a:t>Fetch </a:t>
            </a:r>
            <a:r>
              <a:rPr lang="en-US" altLang="zh-CN" sz="2400" dirty="0" err="1"/>
              <a:t>cur_s</a:t>
            </a:r>
            <a:r>
              <a:rPr lang="en-US" altLang="zh-CN" sz="2400" dirty="0"/>
              <a:t> into :</a:t>
            </a:r>
            <a:r>
              <a:rPr lang="en-US" altLang="zh-CN" sz="2400" dirty="0" err="1"/>
              <a:t>vsno</a:t>
            </a:r>
            <a:r>
              <a:rPr lang="en-US" altLang="zh-CN" sz="2400" dirty="0"/>
              <a:t>,:</a:t>
            </a:r>
            <a:r>
              <a:rPr lang="en-US" altLang="zh-CN" sz="2400" dirty="0" err="1"/>
              <a:t>vname</a:t>
            </a:r>
            <a:r>
              <a:rPr lang="en-US" altLang="zh-CN" sz="2400" dirty="0"/>
              <a:t>;</a:t>
            </a:r>
          </a:p>
          <a:p>
            <a:pPr>
              <a:buFont typeface="Wingdings" panose="05000000000000000000" pitchFamily="2" charset="2"/>
              <a:buNone/>
            </a:pPr>
            <a:r>
              <a:rPr lang="en-US" altLang="zh-CN" sz="2400" dirty="0"/>
              <a:t>	//get (s1,</a:t>
            </a:r>
            <a:r>
              <a:rPr lang="zh-CN" altLang="en-US" sz="2400" dirty="0"/>
              <a:t>甲</a:t>
            </a:r>
            <a:r>
              <a:rPr lang="en-US" altLang="zh-CN" sz="2400" dirty="0"/>
              <a:t>)</a:t>
            </a:r>
          </a:p>
          <a:p>
            <a:pPr>
              <a:buFont typeface="Wingdings" panose="05000000000000000000" pitchFamily="2" charset="2"/>
              <a:buNone/>
            </a:pPr>
            <a:r>
              <a:rPr lang="en-US" altLang="zh-CN" sz="2400" dirty="0"/>
              <a:t>Fetch </a:t>
            </a:r>
            <a:r>
              <a:rPr lang="en-US" altLang="zh-CN" sz="2400" dirty="0" err="1"/>
              <a:t>cur_s</a:t>
            </a:r>
            <a:r>
              <a:rPr lang="en-US" altLang="zh-CN" sz="2400" dirty="0"/>
              <a:t> into :</a:t>
            </a:r>
            <a:r>
              <a:rPr lang="en-US" altLang="zh-CN" sz="2400" dirty="0" err="1"/>
              <a:t>vsno</a:t>
            </a:r>
            <a:r>
              <a:rPr lang="en-US" altLang="zh-CN" sz="2400" dirty="0"/>
              <a:t>,:</a:t>
            </a:r>
            <a:r>
              <a:rPr lang="en-US" altLang="zh-CN" sz="2400" dirty="0" err="1"/>
              <a:t>vname</a:t>
            </a:r>
            <a:r>
              <a:rPr lang="en-US" altLang="zh-CN" sz="2400" dirty="0"/>
              <a:t>;</a:t>
            </a:r>
          </a:p>
          <a:p>
            <a:pPr>
              <a:buFont typeface="Wingdings" panose="05000000000000000000" pitchFamily="2" charset="2"/>
              <a:buNone/>
            </a:pPr>
            <a:r>
              <a:rPr lang="en-US" altLang="zh-CN" sz="2400" dirty="0"/>
              <a:t>	//get (s2,</a:t>
            </a:r>
            <a:r>
              <a:rPr lang="zh-CN" altLang="en-US" sz="2400" dirty="0"/>
              <a:t>乙</a:t>
            </a:r>
            <a:r>
              <a:rPr lang="en-US" altLang="zh-CN" sz="2400" dirty="0"/>
              <a:t>)</a:t>
            </a:r>
          </a:p>
          <a:p>
            <a:pPr>
              <a:buFont typeface="Wingdings" panose="05000000000000000000" pitchFamily="2" charset="2"/>
              <a:buNone/>
            </a:pPr>
            <a:r>
              <a:rPr lang="en-US" altLang="zh-CN" sz="2400" dirty="0"/>
              <a:t>Fetch </a:t>
            </a:r>
            <a:r>
              <a:rPr lang="en-US" altLang="zh-CN" sz="2400" dirty="0" err="1"/>
              <a:t>cur_s</a:t>
            </a:r>
            <a:r>
              <a:rPr lang="en-US" altLang="zh-CN" sz="2400" dirty="0"/>
              <a:t> into :</a:t>
            </a:r>
            <a:r>
              <a:rPr lang="en-US" altLang="zh-CN" sz="2400" dirty="0" err="1"/>
              <a:t>vsno</a:t>
            </a:r>
            <a:r>
              <a:rPr lang="en-US" altLang="zh-CN" sz="2400" dirty="0"/>
              <a:t>,:</a:t>
            </a:r>
            <a:r>
              <a:rPr lang="en-US" altLang="zh-CN" sz="2400" dirty="0" err="1"/>
              <a:t>vname</a:t>
            </a:r>
            <a:r>
              <a:rPr lang="en-US" altLang="zh-CN" sz="2400" dirty="0"/>
              <a:t>;</a:t>
            </a:r>
          </a:p>
          <a:p>
            <a:pPr>
              <a:buFont typeface="Wingdings" panose="05000000000000000000" pitchFamily="2" charset="2"/>
              <a:buNone/>
            </a:pPr>
            <a:r>
              <a:rPr lang="en-US" altLang="zh-CN" sz="2400" dirty="0"/>
              <a:t>	//no data found</a:t>
            </a:r>
          </a:p>
          <a:p>
            <a:pPr>
              <a:buFont typeface="Wingdings" panose="05000000000000000000" pitchFamily="2" charset="2"/>
              <a:buNone/>
            </a:pPr>
            <a:r>
              <a:rPr lang="en-US" altLang="zh-CN" sz="2400" dirty="0"/>
              <a:t>Close </a:t>
            </a:r>
            <a:r>
              <a:rPr lang="en-US" altLang="zh-CN" sz="2400" dirty="0" err="1"/>
              <a:t>cur_s</a:t>
            </a:r>
            <a:r>
              <a:rPr lang="en-US" altLang="zh-CN" sz="2400" dirty="0"/>
              <a:t>;</a:t>
            </a:r>
          </a:p>
        </p:txBody>
      </p:sp>
      <p:graphicFrame>
        <p:nvGraphicFramePr>
          <p:cNvPr id="643076" name="Group 4"/>
          <p:cNvGraphicFramePr>
            <a:graphicFrameLocks noGrp="1"/>
          </p:cNvGraphicFramePr>
          <p:nvPr>
            <p:ph sz="quarter" idx="1"/>
          </p:nvPr>
        </p:nvGraphicFramePr>
        <p:xfrm>
          <a:off x="6372225" y="3887788"/>
          <a:ext cx="2376488" cy="2208213"/>
        </p:xfrm>
        <a:graphic>
          <a:graphicData uri="http://schemas.openxmlformats.org/drawingml/2006/table">
            <a:tbl>
              <a:tblPr/>
              <a:tblGrid>
                <a:gridCol w="600075">
                  <a:extLst>
                    <a:ext uri="{9D8B030D-6E8A-4147-A177-3AD203B41FA5}">
                      <a16:colId xmlns:a16="http://schemas.microsoft.com/office/drawing/2014/main" val="20000"/>
                    </a:ext>
                  </a:extLst>
                </a:gridCol>
                <a:gridCol w="911225">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tblGrid>
              <a:tr h="379413">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8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8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计</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乙</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丙</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软</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丁</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数学</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37921" name="Group 36"/>
          <p:cNvGrpSpPr>
            <a:grpSpLocks/>
          </p:cNvGrpSpPr>
          <p:nvPr/>
        </p:nvGrpSpPr>
        <p:grpSpPr bwMode="auto">
          <a:xfrm>
            <a:off x="4637088" y="1412875"/>
            <a:ext cx="1581150" cy="4679950"/>
            <a:chOff x="1363" y="981"/>
            <a:chExt cx="996" cy="2948"/>
          </a:xfrm>
        </p:grpSpPr>
        <p:sp>
          <p:nvSpPr>
            <p:cNvPr id="37937" name="Rectangle 37"/>
            <p:cNvSpPr>
              <a:spLocks noChangeArrowheads="1"/>
            </p:cNvSpPr>
            <p:nvPr/>
          </p:nvSpPr>
          <p:spPr bwMode="auto">
            <a:xfrm>
              <a:off x="1565" y="981"/>
              <a:ext cx="682" cy="294"/>
            </a:xfrm>
            <a:prstGeom prst="rect">
              <a:avLst/>
            </a:prstGeom>
            <a:solidFill>
              <a:srgbClr val="FFFFFF"/>
            </a:solidFill>
            <a:ln w="9525">
              <a:solidFill>
                <a:srgbClr val="000000"/>
              </a:solidFill>
              <a:miter lim="800000"/>
              <a:headEnd/>
              <a:tailEnd/>
            </a:ln>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SzPct val="60000"/>
                <a:buFont typeface="Arial" panose="020B0604020202020204" pitchFamily="34" charset="0"/>
                <a:buNone/>
              </a:pPr>
              <a:r>
                <a:rPr lang="en-US" altLang="zh-CN">
                  <a:solidFill>
                    <a:srgbClr val="000000"/>
                  </a:solidFill>
                  <a:ea typeface="宋体" panose="02010600030101010101" pitchFamily="2" charset="-122"/>
                </a:rPr>
                <a:t>App</a:t>
              </a:r>
              <a:endParaRPr lang="en-US" altLang="zh-CN">
                <a:ea typeface="宋体" panose="02010600030101010101" pitchFamily="2" charset="-122"/>
              </a:endParaRPr>
            </a:p>
          </p:txBody>
        </p:sp>
        <p:sp>
          <p:nvSpPr>
            <p:cNvPr id="37938" name="AutoShape 38"/>
            <p:cNvSpPr>
              <a:spLocks noChangeArrowheads="1"/>
            </p:cNvSpPr>
            <p:nvPr/>
          </p:nvSpPr>
          <p:spPr bwMode="auto">
            <a:xfrm>
              <a:off x="1363" y="1723"/>
              <a:ext cx="996" cy="392"/>
            </a:xfrm>
            <a:prstGeom prst="hexagon">
              <a:avLst>
                <a:gd name="adj" fmla="val 63520"/>
                <a:gd name="vf" fmla="val 115470"/>
              </a:avLst>
            </a:prstGeom>
            <a:solidFill>
              <a:srgbClr val="FFFFFF"/>
            </a:solidFill>
            <a:ln w="9525">
              <a:solidFill>
                <a:srgbClr val="000000"/>
              </a:solidFill>
              <a:miter lim="800000"/>
              <a:headEnd/>
              <a:tailEnd/>
            </a:ln>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SzPct val="60000"/>
                <a:buFont typeface="Arial" panose="020B0604020202020204" pitchFamily="34" charset="0"/>
                <a:buNone/>
              </a:pPr>
              <a:r>
                <a:rPr lang="en-US" altLang="zh-CN" sz="1800">
                  <a:solidFill>
                    <a:srgbClr val="000000"/>
                  </a:solidFill>
                  <a:ea typeface="宋体" panose="02010600030101010101" pitchFamily="2" charset="-122"/>
                </a:rPr>
                <a:t>DBMS</a:t>
              </a:r>
              <a:endParaRPr lang="en-US" altLang="zh-CN" sz="1800">
                <a:ea typeface="宋体" panose="02010600030101010101" pitchFamily="2" charset="-122"/>
              </a:endParaRPr>
            </a:p>
          </p:txBody>
        </p:sp>
        <p:sp>
          <p:nvSpPr>
            <p:cNvPr id="37939" name="AutoShape 39"/>
            <p:cNvSpPr>
              <a:spLocks noChangeArrowheads="1"/>
            </p:cNvSpPr>
            <p:nvPr/>
          </p:nvSpPr>
          <p:spPr bwMode="auto">
            <a:xfrm>
              <a:off x="1463" y="2742"/>
              <a:ext cx="797" cy="1187"/>
            </a:xfrm>
            <a:prstGeom prst="flowChartMagneticDisk">
              <a:avLst/>
            </a:prstGeom>
            <a:solidFill>
              <a:srgbClr val="FFFFFF"/>
            </a:solidFill>
            <a:ln w="9525">
              <a:solidFill>
                <a:srgbClr val="000000"/>
              </a:solidFill>
              <a:round/>
              <a:headEnd/>
              <a:tailEnd/>
            </a:ln>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SzPct val="60000"/>
                <a:buFont typeface="Arial" panose="020B0604020202020204" pitchFamily="34" charset="0"/>
                <a:buNone/>
              </a:pPr>
              <a:endParaRPr lang="en-US" altLang="zh-CN" sz="1800">
                <a:solidFill>
                  <a:srgbClr val="000000"/>
                </a:solidFill>
                <a:ea typeface="宋体" panose="02010600030101010101" pitchFamily="2" charset="-122"/>
              </a:endParaRPr>
            </a:p>
            <a:p>
              <a:pPr algn="ctr" eaLnBrk="1" hangingPunct="1">
                <a:spcBef>
                  <a:spcPct val="50000"/>
                </a:spcBef>
                <a:buSzPct val="60000"/>
                <a:buFont typeface="Arial" panose="020B0604020202020204" pitchFamily="34" charset="0"/>
                <a:buNone/>
              </a:pPr>
              <a:r>
                <a:rPr lang="en-US" altLang="zh-CN" sz="1800">
                  <a:solidFill>
                    <a:srgbClr val="000000"/>
                  </a:solidFill>
                  <a:ea typeface="宋体" panose="02010600030101010101" pitchFamily="2" charset="-122"/>
                </a:rPr>
                <a:t>DB</a:t>
              </a:r>
              <a:endParaRPr lang="en-US" altLang="zh-CN" sz="1800">
                <a:ea typeface="宋体" panose="02010600030101010101" pitchFamily="2" charset="-122"/>
              </a:endParaRPr>
            </a:p>
          </p:txBody>
        </p:sp>
        <p:sp>
          <p:nvSpPr>
            <p:cNvPr id="37940" name="Line 40"/>
            <p:cNvSpPr>
              <a:spLocks noChangeShapeType="1"/>
            </p:cNvSpPr>
            <p:nvPr/>
          </p:nvSpPr>
          <p:spPr bwMode="auto">
            <a:xfrm flipH="1">
              <a:off x="1882" y="1298"/>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37941" name="Line 41"/>
            <p:cNvSpPr>
              <a:spLocks noChangeShapeType="1"/>
            </p:cNvSpPr>
            <p:nvPr/>
          </p:nvSpPr>
          <p:spPr bwMode="auto">
            <a:xfrm flipH="1">
              <a:off x="1862" y="2115"/>
              <a:ext cx="20" cy="6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grpSp>
      <p:graphicFrame>
        <p:nvGraphicFramePr>
          <p:cNvPr id="643114" name="Group 42"/>
          <p:cNvGraphicFramePr>
            <a:graphicFrameLocks noGrp="1"/>
          </p:cNvGraphicFramePr>
          <p:nvPr>
            <p:ph sz="quarter" idx="1"/>
          </p:nvPr>
        </p:nvGraphicFramePr>
        <p:xfrm>
          <a:off x="6122988" y="2420938"/>
          <a:ext cx="2801937" cy="863600"/>
        </p:xfrm>
        <a:graphic>
          <a:graphicData uri="http://schemas.openxmlformats.org/drawingml/2006/table">
            <a:tbl>
              <a:tblPr/>
              <a:tblGrid>
                <a:gridCol w="1207563">
                  <a:extLst>
                    <a:ext uri="{9D8B030D-6E8A-4147-A177-3AD203B41FA5}">
                      <a16:colId xmlns:a16="http://schemas.microsoft.com/office/drawing/2014/main" val="20000"/>
                    </a:ext>
                  </a:extLst>
                </a:gridCol>
                <a:gridCol w="710236">
                  <a:extLst>
                    <a:ext uri="{9D8B030D-6E8A-4147-A177-3AD203B41FA5}">
                      <a16:colId xmlns:a16="http://schemas.microsoft.com/office/drawing/2014/main" val="20001"/>
                    </a:ext>
                  </a:extLst>
                </a:gridCol>
                <a:gridCol w="884138">
                  <a:extLst>
                    <a:ext uri="{9D8B030D-6E8A-4147-A177-3AD203B41FA5}">
                      <a16:colId xmlns:a16="http://schemas.microsoft.com/office/drawing/2014/main" val="20002"/>
                    </a:ext>
                  </a:extLst>
                </a:gridCol>
              </a:tblGrid>
              <a:tr h="41910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err="1">
                          <a:ln>
                            <a:noFill/>
                          </a:ln>
                          <a:solidFill>
                            <a:schemeClr val="bg2"/>
                          </a:solidFill>
                          <a:effectLst/>
                          <a:latin typeface="Tahoma" panose="020B0604030504040204" pitchFamily="34" charset="0"/>
                          <a:ea typeface="华文新魏" panose="02010800040101010101" pitchFamily="2" charset="-122"/>
                        </a:rPr>
                        <a:t>cur_s</a:t>
                      </a:r>
                      <a:r>
                        <a:rPr kumimoji="1" lang="en-US" altLang="zh-CN" sz="18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a:t>
                      </a:r>
                    </a:p>
                  </a:txBody>
                  <a:tcPr marL="91434" marR="91434" horzOverflow="overflow">
                    <a:lnL cap="flat">
                      <a:noFill/>
                    </a:lnL>
                    <a:lnR w="12700" cap="flat" cmpd="sng" algn="ctr">
                      <a:solidFill>
                        <a:schemeClr val="accent2"/>
                      </a:solidFill>
                      <a:prstDash val="solid"/>
                      <a:round/>
                      <a:headEnd type="none" w="med" len="med"/>
                      <a:tailEnd type="none" w="med" len="med"/>
                    </a:lnR>
                    <a:lnT cap="flat">
                      <a:noFill/>
                    </a:lnT>
                    <a:lnB>
                      <a:noFill/>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S1</a:t>
                      </a:r>
                    </a:p>
                  </a:txBody>
                  <a:tcPr marL="91434" marR="91434"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甲</a:t>
                      </a:r>
                    </a:p>
                  </a:txBody>
                  <a:tcPr marL="91434" marR="91434"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4" marR="91434" horzOverflow="overflow">
                    <a:lnL cap="flat">
                      <a:noFill/>
                    </a:lnL>
                    <a:lnR w="12700" cap="flat" cmpd="sng" algn="ctr">
                      <a:solidFill>
                        <a:schemeClr val="accent2"/>
                      </a:solidFill>
                      <a:prstDash val="solid"/>
                      <a:round/>
                      <a:headEnd type="none" w="med" len="med"/>
                      <a:tailEnd type="none" w="med" len="med"/>
                    </a:lnR>
                    <a:lnT>
                      <a:noFill/>
                    </a:lnT>
                    <a:lnB cap="flat">
                      <a:noFill/>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S2</a:t>
                      </a:r>
                    </a:p>
                  </a:txBody>
                  <a:tcPr marL="91434" marR="91434"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乙</a:t>
                      </a:r>
                    </a:p>
                  </a:txBody>
                  <a:tcPr marL="91434" marR="91434"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7935"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3E859972-7735-41A9-BBD1-290515806149}" type="slidenum">
              <a:rPr altLang="zh-CN" sz="2400">
                <a:solidFill>
                  <a:schemeClr val="accent2"/>
                </a:solidFill>
                <a:latin typeface="Times New Roman" panose="02020603050405020304" pitchFamily="18" charset="0"/>
                <a:ea typeface="华文新魏" panose="02010800040101010101" pitchFamily="2" charset="-122"/>
              </a:rPr>
              <a:pPr>
                <a:buSzTx/>
              </a:pPr>
              <a:t>37</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a:defRPr/>
            </a:pPr>
            <a:r>
              <a:rPr kumimoji="1" lang="zh-CN" altLang="en-US" dirty="0">
                <a:solidFill>
                  <a:schemeClr val="bg2"/>
                </a:solidFill>
                <a:effectLst/>
                <a:latin typeface="+mj-ea"/>
              </a:rPr>
              <a:t>利用游标更新数据</a:t>
            </a:r>
            <a:endParaRPr kumimoji="1" lang="en-US" altLang="en-US" dirty="0">
              <a:solidFill>
                <a:schemeClr val="bg2"/>
              </a:solidFill>
              <a:effectLst/>
              <a:latin typeface="+mj-ea"/>
            </a:endParaRPr>
          </a:p>
        </p:txBody>
      </p:sp>
      <p:sp>
        <p:nvSpPr>
          <p:cNvPr id="29699" name="Rectangle 3"/>
          <p:cNvSpPr>
            <a:spLocks noChangeArrowheads="1"/>
          </p:cNvSpPr>
          <p:nvPr/>
        </p:nvSpPr>
        <p:spPr bwMode="auto">
          <a:xfrm>
            <a:off x="468313" y="1360488"/>
            <a:ext cx="7848600" cy="4876800"/>
          </a:xfrm>
          <a:prstGeom prst="rect">
            <a:avLst/>
          </a:prstGeom>
          <a:noFill/>
          <a:ln w="9525">
            <a:noFill/>
            <a:miter lim="800000"/>
          </a:ln>
        </p:spPr>
        <p:txBody>
          <a:bodyPr/>
          <a:lstStyle/>
          <a:p>
            <a:pPr marL="342900" indent="-342900">
              <a:spcBef>
                <a:spcPct val="35000"/>
              </a:spcBef>
              <a:buClr>
                <a:schemeClr val="tx2"/>
              </a:buClr>
              <a:buSzPct val="90000"/>
              <a:buFont typeface="Monotype Sorts" charset="2"/>
              <a:buChar char="n"/>
              <a:tabLst>
                <a:tab pos="3140075" algn="ctr"/>
              </a:tabLst>
              <a:defRPr/>
            </a:pPr>
            <a:r>
              <a:rPr kumimoji="1" lang="zh-CN" altLang="en-US" sz="2400" dirty="0">
                <a:solidFill>
                  <a:schemeClr val="bg2"/>
                </a:solidFill>
                <a:latin typeface="+mn-lt"/>
                <a:ea typeface="+mn-ea"/>
                <a:sym typeface="+mn-ea"/>
              </a:rPr>
              <a:t>声明游标用于更新，来对游标获取的元组进行更新</a:t>
            </a:r>
            <a:endParaRPr kumimoji="1" lang="en-US" altLang="zh-CN" sz="2400" dirty="0">
              <a:solidFill>
                <a:schemeClr val="bg2"/>
              </a:solidFill>
              <a:latin typeface="+mn-lt"/>
              <a:ea typeface="+mn-ea"/>
              <a:sym typeface="+mn-ea"/>
            </a:endParaRPr>
          </a:p>
          <a:p>
            <a:pPr marL="342900" indent="-342900">
              <a:spcBef>
                <a:spcPct val="35000"/>
              </a:spcBef>
              <a:buClr>
                <a:schemeClr val="tx2"/>
              </a:buClr>
              <a:buSzPct val="90000"/>
              <a:buFont typeface="Monotype Sorts" charset="2"/>
              <a:buNone/>
              <a:tabLst>
                <a:tab pos="3140075" algn="ctr"/>
              </a:tabLst>
              <a:defRPr/>
            </a:pPr>
            <a:r>
              <a:rPr kumimoji="1" lang="en-US" altLang="zh-CN" sz="2400" b="1" dirty="0">
                <a:solidFill>
                  <a:schemeClr val="bg2"/>
                </a:solidFill>
                <a:latin typeface="+mn-lt"/>
                <a:ea typeface="+mn-ea"/>
                <a:sym typeface="+mn-ea"/>
              </a:rPr>
              <a:t>         declare </a:t>
            </a:r>
            <a:r>
              <a:rPr kumimoji="1" lang="en-US" altLang="zh-CN" sz="2400" i="1" dirty="0">
                <a:solidFill>
                  <a:schemeClr val="bg2"/>
                </a:solidFill>
                <a:latin typeface="+mn-lt"/>
                <a:ea typeface="+mn-ea"/>
                <a:sym typeface="+mn-ea"/>
              </a:rPr>
              <a:t>c </a:t>
            </a:r>
            <a:r>
              <a:rPr kumimoji="1" lang="en-US" altLang="zh-CN" sz="2400" b="1" dirty="0">
                <a:solidFill>
                  <a:schemeClr val="bg2"/>
                </a:solidFill>
                <a:latin typeface="+mn-lt"/>
                <a:ea typeface="+mn-ea"/>
                <a:sym typeface="+mn-ea"/>
              </a:rPr>
              <a:t>cursor for</a:t>
            </a:r>
            <a:r>
              <a:rPr kumimoji="1" lang="en-US" altLang="zh-CN" sz="2400" b="1" dirty="0">
                <a:solidFill>
                  <a:schemeClr val="bg2"/>
                </a:solidFill>
                <a:latin typeface="+mn-lt"/>
                <a:ea typeface="+mn-ea"/>
              </a:rPr>
              <a:t/>
            </a:r>
            <a:br>
              <a:rPr kumimoji="1" lang="en-US" altLang="zh-CN" sz="2400" b="1" dirty="0">
                <a:solidFill>
                  <a:schemeClr val="bg2"/>
                </a:solidFill>
                <a:latin typeface="+mn-lt"/>
                <a:ea typeface="+mn-ea"/>
              </a:rPr>
            </a:br>
            <a:r>
              <a:rPr kumimoji="1" lang="en-US" altLang="zh-CN" sz="2400" b="1" dirty="0">
                <a:solidFill>
                  <a:schemeClr val="bg2"/>
                </a:solidFill>
                <a:latin typeface="+mn-lt"/>
                <a:ea typeface="+mn-ea"/>
                <a:sym typeface="+mn-ea"/>
              </a:rPr>
              <a:t>       select </a:t>
            </a:r>
            <a:r>
              <a:rPr kumimoji="1" lang="en-US" altLang="zh-CN" sz="2400" dirty="0">
                <a:solidFill>
                  <a:schemeClr val="bg2"/>
                </a:solidFill>
                <a:latin typeface="+mn-lt"/>
                <a:ea typeface="+mn-ea"/>
                <a:sym typeface="+mn-ea"/>
              </a:rPr>
              <a:t>*</a:t>
            </a:r>
            <a:r>
              <a:rPr kumimoji="1" lang="en-US" altLang="zh-CN" sz="2400" dirty="0">
                <a:solidFill>
                  <a:schemeClr val="bg2"/>
                </a:solidFill>
                <a:latin typeface="+mn-lt"/>
                <a:ea typeface="+mn-ea"/>
              </a:rPr>
              <a:t/>
            </a:r>
            <a:br>
              <a:rPr kumimoji="1" lang="en-US" altLang="zh-CN" sz="2400" dirty="0">
                <a:solidFill>
                  <a:schemeClr val="bg2"/>
                </a:solidFill>
                <a:latin typeface="+mn-lt"/>
                <a:ea typeface="+mn-ea"/>
              </a:rPr>
            </a:br>
            <a:r>
              <a:rPr kumimoji="1" lang="en-US" altLang="zh-CN" sz="2400" dirty="0">
                <a:solidFill>
                  <a:schemeClr val="bg2"/>
                </a:solidFill>
                <a:latin typeface="+mn-lt"/>
                <a:ea typeface="+mn-ea"/>
                <a:sym typeface="+mn-ea"/>
              </a:rPr>
              <a:t>       </a:t>
            </a:r>
            <a:r>
              <a:rPr kumimoji="1" lang="en-US" altLang="zh-CN" sz="2400" b="1" dirty="0">
                <a:solidFill>
                  <a:schemeClr val="bg2"/>
                </a:solidFill>
                <a:latin typeface="+mn-lt"/>
                <a:ea typeface="+mn-ea"/>
                <a:sym typeface="+mn-ea"/>
              </a:rPr>
              <a:t>from </a:t>
            </a:r>
            <a:r>
              <a:rPr kumimoji="1" lang="en-US" altLang="zh-CN" sz="2400" i="1" dirty="0">
                <a:solidFill>
                  <a:schemeClr val="bg2"/>
                </a:solidFill>
                <a:latin typeface="+mn-lt"/>
                <a:ea typeface="+mn-ea"/>
                <a:sym typeface="+mn-ea"/>
              </a:rPr>
              <a:t>instructor</a:t>
            </a:r>
            <a:r>
              <a:rPr kumimoji="1" lang="en-US" altLang="zh-CN" sz="2400" i="1" dirty="0">
                <a:solidFill>
                  <a:schemeClr val="bg2"/>
                </a:solidFill>
                <a:latin typeface="+mn-lt"/>
                <a:ea typeface="+mn-ea"/>
              </a:rPr>
              <a:t/>
            </a:r>
            <a:br>
              <a:rPr kumimoji="1" lang="en-US" altLang="zh-CN" sz="2400" i="1" dirty="0">
                <a:solidFill>
                  <a:schemeClr val="bg2"/>
                </a:solidFill>
                <a:latin typeface="+mn-lt"/>
                <a:ea typeface="+mn-ea"/>
              </a:rPr>
            </a:br>
            <a:r>
              <a:rPr kumimoji="1" lang="en-US" altLang="zh-CN" sz="2400" i="1" dirty="0">
                <a:solidFill>
                  <a:schemeClr val="bg2"/>
                </a:solidFill>
                <a:latin typeface="+mn-lt"/>
                <a:ea typeface="+mn-ea"/>
                <a:sym typeface="+mn-ea"/>
              </a:rPr>
              <a:t>       </a:t>
            </a:r>
            <a:r>
              <a:rPr kumimoji="1" lang="en-US" altLang="zh-CN" sz="2400" b="1" dirty="0">
                <a:solidFill>
                  <a:schemeClr val="bg2"/>
                </a:solidFill>
                <a:latin typeface="+mn-lt"/>
                <a:ea typeface="+mn-ea"/>
                <a:sym typeface="+mn-ea"/>
              </a:rPr>
              <a:t>where</a:t>
            </a:r>
            <a:r>
              <a:rPr kumimoji="1" lang="en-US" altLang="zh-CN" sz="2400" dirty="0">
                <a:solidFill>
                  <a:schemeClr val="bg2"/>
                </a:solidFill>
                <a:latin typeface="+mn-lt"/>
                <a:ea typeface="+mn-ea"/>
                <a:sym typeface="+mn-ea"/>
              </a:rPr>
              <a:t> </a:t>
            </a:r>
            <a:r>
              <a:rPr kumimoji="1" lang="en-US" altLang="zh-CN" sz="2400" i="1" dirty="0" err="1">
                <a:solidFill>
                  <a:schemeClr val="bg2"/>
                </a:solidFill>
                <a:latin typeface="+mn-lt"/>
                <a:ea typeface="+mn-ea"/>
                <a:sym typeface="+mn-ea"/>
              </a:rPr>
              <a:t>dept_name</a:t>
            </a:r>
            <a:r>
              <a:rPr kumimoji="1" lang="en-US" altLang="zh-CN" sz="2400" dirty="0">
                <a:solidFill>
                  <a:schemeClr val="bg2"/>
                </a:solidFill>
                <a:latin typeface="+mn-lt"/>
                <a:ea typeface="+mn-ea"/>
                <a:sym typeface="+mn-ea"/>
              </a:rPr>
              <a:t> = ‘Music’</a:t>
            </a:r>
            <a:r>
              <a:rPr kumimoji="1" lang="en-US" altLang="zh-CN" sz="2400" dirty="0">
                <a:solidFill>
                  <a:schemeClr val="bg2"/>
                </a:solidFill>
                <a:latin typeface="+mn-lt"/>
                <a:ea typeface="+mn-ea"/>
              </a:rPr>
              <a:t/>
            </a:r>
            <a:br>
              <a:rPr kumimoji="1" lang="en-US" altLang="zh-CN" sz="2400" dirty="0">
                <a:solidFill>
                  <a:schemeClr val="bg2"/>
                </a:solidFill>
                <a:latin typeface="+mn-lt"/>
                <a:ea typeface="+mn-ea"/>
              </a:rPr>
            </a:br>
            <a:r>
              <a:rPr kumimoji="1" lang="en-US" altLang="zh-CN" sz="2400" dirty="0">
                <a:solidFill>
                  <a:schemeClr val="bg2"/>
                </a:solidFill>
                <a:latin typeface="+mn-lt"/>
                <a:ea typeface="+mn-ea"/>
                <a:sym typeface="+mn-ea"/>
              </a:rPr>
              <a:t>       </a:t>
            </a:r>
            <a:r>
              <a:rPr kumimoji="1" lang="en-US" altLang="zh-CN" sz="2400" b="1" dirty="0">
                <a:solidFill>
                  <a:schemeClr val="bg2"/>
                </a:solidFill>
                <a:latin typeface="+mn-lt"/>
                <a:ea typeface="+mn-ea"/>
                <a:sym typeface="+mn-ea"/>
              </a:rPr>
              <a:t>for update</a:t>
            </a:r>
          </a:p>
          <a:p>
            <a:pPr marL="342900" indent="-342900">
              <a:spcBef>
                <a:spcPct val="35000"/>
              </a:spcBef>
              <a:buClr>
                <a:schemeClr val="tx2"/>
              </a:buClr>
              <a:buSzPct val="90000"/>
              <a:buFont typeface="Monotype Sorts" charset="2"/>
              <a:buChar char="n"/>
              <a:tabLst>
                <a:tab pos="3140075" algn="ctr"/>
              </a:tabLst>
              <a:defRPr/>
            </a:pPr>
            <a:r>
              <a:rPr kumimoji="1" lang="zh-CN" altLang="en-US" sz="2400" dirty="0">
                <a:solidFill>
                  <a:schemeClr val="bg2"/>
                </a:solidFill>
                <a:latin typeface="+mn-lt"/>
                <a:ea typeface="+mn-ea"/>
                <a:sym typeface="+mn-ea"/>
              </a:rPr>
              <a:t>对游标</a:t>
            </a:r>
            <a:r>
              <a:rPr kumimoji="1" lang="en-US" altLang="zh-CN" sz="2400" i="1" dirty="0">
                <a:solidFill>
                  <a:schemeClr val="bg2"/>
                </a:solidFill>
                <a:latin typeface="+mn-lt"/>
                <a:ea typeface="+mn-ea"/>
                <a:sym typeface="+mn-ea"/>
              </a:rPr>
              <a:t>c</a:t>
            </a:r>
            <a:r>
              <a:rPr kumimoji="1" lang="zh-CN" altLang="en-US" sz="2400" dirty="0">
                <a:solidFill>
                  <a:schemeClr val="bg2"/>
                </a:solidFill>
                <a:latin typeface="+mn-lt"/>
                <a:ea typeface="+mn-ea"/>
                <a:sym typeface="+mn-ea"/>
              </a:rPr>
              <a:t>当前位置的元组进行更新</a:t>
            </a:r>
            <a:endParaRPr kumimoji="1" lang="en-US" altLang="zh-CN" sz="2400" dirty="0">
              <a:solidFill>
                <a:schemeClr val="bg2"/>
              </a:solidFill>
              <a:latin typeface="+mn-lt"/>
              <a:ea typeface="+mn-ea"/>
              <a:sym typeface="+mn-ea"/>
            </a:endParaRPr>
          </a:p>
          <a:p>
            <a:pPr marL="342900" indent="-342900">
              <a:spcBef>
                <a:spcPct val="35000"/>
              </a:spcBef>
              <a:buClr>
                <a:schemeClr val="tx2"/>
              </a:buClr>
              <a:buSzPct val="90000"/>
              <a:buFont typeface="Monotype Sorts" charset="2"/>
              <a:buNone/>
              <a:tabLst>
                <a:tab pos="3140075" algn="ctr"/>
              </a:tabLst>
              <a:defRPr/>
            </a:pPr>
            <a:r>
              <a:rPr kumimoji="1" lang="en-US" altLang="zh-CN" sz="2400" b="1" dirty="0">
                <a:solidFill>
                  <a:schemeClr val="bg2"/>
                </a:solidFill>
                <a:latin typeface="+mn-lt"/>
                <a:ea typeface="+mn-ea"/>
                <a:sym typeface="+mn-ea"/>
              </a:rPr>
              <a:t>         update </a:t>
            </a:r>
            <a:r>
              <a:rPr kumimoji="1" lang="en-US" altLang="zh-CN" sz="2400" i="1" dirty="0">
                <a:solidFill>
                  <a:schemeClr val="bg2"/>
                </a:solidFill>
                <a:latin typeface="+mn-lt"/>
                <a:ea typeface="+mn-ea"/>
                <a:sym typeface="+mn-ea"/>
              </a:rPr>
              <a:t>instructor</a:t>
            </a:r>
            <a:r>
              <a:rPr kumimoji="1" lang="en-US" altLang="zh-CN" sz="2400" i="1" dirty="0">
                <a:solidFill>
                  <a:schemeClr val="bg2"/>
                </a:solidFill>
                <a:latin typeface="+mn-lt"/>
                <a:ea typeface="+mn-ea"/>
              </a:rPr>
              <a:t/>
            </a:r>
            <a:br>
              <a:rPr kumimoji="1" lang="en-US" altLang="zh-CN" sz="2400" i="1" dirty="0">
                <a:solidFill>
                  <a:schemeClr val="bg2"/>
                </a:solidFill>
                <a:latin typeface="+mn-lt"/>
                <a:ea typeface="+mn-ea"/>
              </a:rPr>
            </a:br>
            <a:r>
              <a:rPr kumimoji="1" lang="en-US" altLang="zh-CN" sz="2400" i="1" dirty="0">
                <a:solidFill>
                  <a:schemeClr val="bg2"/>
                </a:solidFill>
                <a:latin typeface="+mn-lt"/>
                <a:ea typeface="+mn-ea"/>
                <a:sym typeface="+mn-ea"/>
              </a:rPr>
              <a:t>       </a:t>
            </a:r>
            <a:r>
              <a:rPr kumimoji="1" lang="en-US" altLang="zh-CN" sz="2400" b="1" dirty="0">
                <a:solidFill>
                  <a:schemeClr val="bg2"/>
                </a:solidFill>
                <a:latin typeface="+mn-lt"/>
                <a:ea typeface="+mn-ea"/>
                <a:sym typeface="+mn-ea"/>
              </a:rPr>
              <a:t>set</a:t>
            </a:r>
            <a:r>
              <a:rPr kumimoji="1" lang="en-US" altLang="zh-CN" sz="2400" dirty="0">
                <a:solidFill>
                  <a:schemeClr val="bg2"/>
                </a:solidFill>
                <a:latin typeface="+mn-lt"/>
                <a:ea typeface="+mn-ea"/>
                <a:sym typeface="+mn-ea"/>
              </a:rPr>
              <a:t> </a:t>
            </a:r>
            <a:r>
              <a:rPr kumimoji="1" lang="en-US" altLang="zh-CN" sz="2400" i="1" dirty="0">
                <a:solidFill>
                  <a:schemeClr val="bg2"/>
                </a:solidFill>
                <a:latin typeface="+mn-lt"/>
                <a:ea typeface="+mn-ea"/>
                <a:sym typeface="+mn-ea"/>
              </a:rPr>
              <a:t>salary = salary</a:t>
            </a:r>
            <a:r>
              <a:rPr kumimoji="1" lang="en-US" altLang="zh-CN" sz="2400" dirty="0">
                <a:solidFill>
                  <a:schemeClr val="bg2"/>
                </a:solidFill>
                <a:latin typeface="+mn-lt"/>
                <a:ea typeface="+mn-ea"/>
                <a:sym typeface="+mn-ea"/>
              </a:rPr>
              <a:t> + 100</a:t>
            </a:r>
            <a:r>
              <a:rPr kumimoji="1" lang="en-US" altLang="zh-CN" sz="2400" dirty="0">
                <a:solidFill>
                  <a:schemeClr val="bg2"/>
                </a:solidFill>
                <a:latin typeface="+mn-lt"/>
                <a:ea typeface="+mn-ea"/>
              </a:rPr>
              <a:t/>
            </a:r>
            <a:br>
              <a:rPr kumimoji="1" lang="en-US" altLang="zh-CN" sz="2400" dirty="0">
                <a:solidFill>
                  <a:schemeClr val="bg2"/>
                </a:solidFill>
                <a:latin typeface="+mn-lt"/>
                <a:ea typeface="+mn-ea"/>
              </a:rPr>
            </a:br>
            <a:r>
              <a:rPr kumimoji="1" lang="en-US" altLang="zh-CN" sz="2400" dirty="0">
                <a:solidFill>
                  <a:schemeClr val="bg2"/>
                </a:solidFill>
                <a:latin typeface="+mn-lt"/>
                <a:ea typeface="+mn-ea"/>
                <a:sym typeface="+mn-ea"/>
              </a:rPr>
              <a:t>       </a:t>
            </a:r>
            <a:r>
              <a:rPr kumimoji="1" lang="en-US" altLang="zh-CN" sz="2400" b="1" dirty="0">
                <a:solidFill>
                  <a:schemeClr val="bg2"/>
                </a:solidFill>
                <a:latin typeface="+mn-lt"/>
                <a:ea typeface="+mn-ea"/>
                <a:sym typeface="+mn-ea"/>
              </a:rPr>
              <a:t>where current of </a:t>
            </a:r>
            <a:r>
              <a:rPr kumimoji="1" lang="en-US" altLang="zh-CN" sz="2400" i="1" dirty="0">
                <a:solidFill>
                  <a:schemeClr val="bg2"/>
                </a:solidFill>
                <a:latin typeface="+mn-lt"/>
                <a:ea typeface="+mn-ea"/>
                <a:sym typeface="+mn-ea"/>
              </a:rPr>
              <a:t>c</a:t>
            </a:r>
          </a:p>
          <a:p>
            <a:pPr marL="342900" indent="-342900">
              <a:lnSpc>
                <a:spcPct val="70000"/>
              </a:lnSpc>
              <a:spcBef>
                <a:spcPct val="35000"/>
              </a:spcBef>
              <a:buClr>
                <a:schemeClr val="tx2"/>
              </a:buClr>
              <a:buSzPct val="90000"/>
              <a:buFont typeface="Monotype Sorts" charset="2"/>
              <a:buNone/>
              <a:tabLst>
                <a:tab pos="3140075" algn="ctr"/>
              </a:tabLst>
              <a:defRPr/>
            </a:pPr>
            <a:endParaRPr kumimoji="1" lang="en-US" altLang="zh-CN" sz="2400" dirty="0">
              <a:solidFill>
                <a:schemeClr val="bg2"/>
              </a:solidFill>
              <a:latin typeface="+mn-lt"/>
              <a:ea typeface="+mn-ea"/>
              <a:sym typeface="+mn-ea"/>
            </a:endParaRPr>
          </a:p>
        </p:txBody>
      </p:sp>
      <p:sp>
        <p:nvSpPr>
          <p:cNvPr id="36868"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A2AA055B-F233-4B77-B654-8973F48253EE}" type="slidenum">
              <a:rPr altLang="zh-CN" sz="2400">
                <a:solidFill>
                  <a:schemeClr val="accent2"/>
                </a:solidFill>
                <a:latin typeface="Times New Roman" panose="02020603050405020304" pitchFamily="18" charset="0"/>
                <a:ea typeface="华文新魏" panose="02010800040101010101" pitchFamily="2" charset="-122"/>
              </a:rPr>
              <a:pPr>
                <a:buSzTx/>
              </a:pPr>
              <a:t>38</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52425" y="166688"/>
            <a:ext cx="8486775" cy="846137"/>
          </a:xfrm>
        </p:spPr>
        <p:txBody>
          <a:bodyPr>
            <a:prstTxWarp prst="textNoShape">
              <a:avLst/>
            </a:prstTxWarp>
          </a:bodyPr>
          <a:lstStyle/>
          <a:p>
            <a:r>
              <a:rPr lang="en-US" altLang="zh-CN">
                <a:effectLst/>
              </a:rPr>
              <a:t>SQLCA</a:t>
            </a:r>
          </a:p>
        </p:txBody>
      </p:sp>
      <p:sp>
        <p:nvSpPr>
          <p:cNvPr id="38915" name="Rectangle 3"/>
          <p:cNvSpPr>
            <a:spLocks noGrp="1" noChangeArrowheads="1"/>
          </p:cNvSpPr>
          <p:nvPr>
            <p:ph idx="1"/>
          </p:nvPr>
        </p:nvSpPr>
        <p:spPr>
          <a:xfrm>
            <a:off x="576263" y="1295400"/>
            <a:ext cx="8143875" cy="5410200"/>
          </a:xfrm>
        </p:spPr>
        <p:txBody>
          <a:bodyPr/>
          <a:lstStyle/>
          <a:p>
            <a:r>
              <a:rPr lang="en-US" altLang="zh-CN" sz="2800" dirty="0">
                <a:latin typeface="华文新魏" panose="02010800040101010101" pitchFamily="2" charset="-122"/>
              </a:rPr>
              <a:t>SQL</a:t>
            </a:r>
            <a:r>
              <a:rPr lang="zh-CN" altLang="en-US" sz="2800" dirty="0">
                <a:latin typeface="华文新魏" panose="02010800040101010101" pitchFamily="2" charset="-122"/>
              </a:rPr>
              <a:t>语句执行信息反馈</a:t>
            </a:r>
          </a:p>
          <a:p>
            <a:pPr lvl="1">
              <a:lnSpc>
                <a:spcPct val="120000"/>
              </a:lnSpc>
            </a:pPr>
            <a:r>
              <a:rPr lang="zh-CN" altLang="en-US" sz="2400" dirty="0">
                <a:latin typeface="华文新魏" panose="02010800040101010101" pitchFamily="2" charset="-122"/>
              </a:rPr>
              <a:t>良好的应用程序必须提供对错误的处理，应用程序需要知道</a:t>
            </a:r>
            <a:r>
              <a:rPr lang="en-US" altLang="zh-CN" sz="2400" dirty="0">
                <a:latin typeface="华文新魏" panose="02010800040101010101" pitchFamily="2" charset="-122"/>
              </a:rPr>
              <a:t>SQL</a:t>
            </a:r>
            <a:r>
              <a:rPr lang="zh-CN" altLang="en-US" sz="2400" dirty="0">
                <a:latin typeface="华文新魏" panose="02010800040101010101" pitchFamily="2" charset="-122"/>
              </a:rPr>
              <a:t>语句是否正确执行了，发生错误时的错误代码，执行时遇到特殊情况时的警告信息</a:t>
            </a:r>
          </a:p>
          <a:p>
            <a:pPr lvl="1">
              <a:lnSpc>
                <a:spcPct val="120000"/>
              </a:lnSpc>
            </a:pPr>
            <a:r>
              <a:rPr lang="en-US" altLang="zh-CN" sz="2400" dirty="0">
                <a:latin typeface="华文新魏" panose="02010800040101010101" pitchFamily="2" charset="-122"/>
              </a:rPr>
              <a:t>SQL</a:t>
            </a:r>
            <a:r>
              <a:rPr lang="zh-CN" altLang="en-US" sz="2400" dirty="0">
                <a:latin typeface="华文新魏" panose="02010800040101010101" pitchFamily="2" charset="-122"/>
              </a:rPr>
              <a:t>通讯域</a:t>
            </a:r>
            <a:r>
              <a:rPr lang="en-US" altLang="zh-CN" sz="2400" b="1" dirty="0">
                <a:solidFill>
                  <a:srgbClr val="FF0000"/>
                </a:solidFill>
                <a:latin typeface="华文新魏" panose="02010800040101010101" pitchFamily="2" charset="-122"/>
              </a:rPr>
              <a:t>SQLCA(</a:t>
            </a:r>
            <a:r>
              <a:rPr lang="en-US" altLang="zh-CN" sz="2400" dirty="0" err="1">
                <a:solidFill>
                  <a:srgbClr val="FF0000"/>
                </a:solidFill>
              </a:rPr>
              <a:t>Sql</a:t>
            </a:r>
            <a:r>
              <a:rPr lang="en-US" altLang="zh-CN" sz="2400" dirty="0">
                <a:solidFill>
                  <a:srgbClr val="FF0000"/>
                </a:solidFill>
              </a:rPr>
              <a:t> Communicate Area</a:t>
            </a:r>
            <a:r>
              <a:rPr lang="en-US" altLang="zh-CN" sz="2400" b="1" dirty="0">
                <a:solidFill>
                  <a:srgbClr val="FF0000"/>
                </a:solidFill>
                <a:latin typeface="华文新魏" panose="02010800040101010101" pitchFamily="2" charset="-122"/>
              </a:rPr>
              <a:t>)</a:t>
            </a:r>
            <a:r>
              <a:rPr lang="zh-CN" altLang="en-US" sz="2400" dirty="0">
                <a:latin typeface="华文新魏" panose="02010800040101010101" pitchFamily="2" charset="-122"/>
              </a:rPr>
              <a:t>是一种结构，每一嵌入</a:t>
            </a:r>
            <a:r>
              <a:rPr lang="en-US" altLang="zh-CN" sz="2400" dirty="0">
                <a:latin typeface="华文新魏" panose="02010800040101010101" pitchFamily="2" charset="-122"/>
              </a:rPr>
              <a:t>SQL</a:t>
            </a:r>
            <a:r>
              <a:rPr lang="zh-CN" altLang="en-US" sz="2400" dirty="0">
                <a:latin typeface="华文新魏" panose="02010800040101010101" pitchFamily="2" charset="-122"/>
              </a:rPr>
              <a:t>语句的执行情况在其执行完成后写入</a:t>
            </a:r>
            <a:r>
              <a:rPr lang="en-US" altLang="zh-CN" sz="2400" dirty="0">
                <a:latin typeface="华文新魏" panose="02010800040101010101" pitchFamily="2" charset="-122"/>
              </a:rPr>
              <a:t>SQLCA</a:t>
            </a:r>
            <a:r>
              <a:rPr lang="zh-CN" altLang="en-US" sz="2400" dirty="0">
                <a:latin typeface="华文新魏" panose="02010800040101010101" pitchFamily="2" charset="-122"/>
              </a:rPr>
              <a:t>结构中的各变量中，根据</a:t>
            </a:r>
            <a:r>
              <a:rPr lang="en-US" altLang="zh-CN" sz="2400" dirty="0">
                <a:latin typeface="华文新魏" panose="02010800040101010101" pitchFamily="2" charset="-122"/>
              </a:rPr>
              <a:t>SQLCA</a:t>
            </a:r>
            <a:r>
              <a:rPr lang="zh-CN" altLang="en-US" sz="2400" dirty="0">
                <a:latin typeface="华文新魏" panose="02010800040101010101" pitchFamily="2" charset="-122"/>
              </a:rPr>
              <a:t>中的内容可以获得每一嵌入</a:t>
            </a:r>
            <a:r>
              <a:rPr lang="en-US" altLang="zh-CN" sz="2400" dirty="0">
                <a:latin typeface="华文新魏" panose="02010800040101010101" pitchFamily="2" charset="-122"/>
              </a:rPr>
              <a:t>SQL</a:t>
            </a:r>
            <a:r>
              <a:rPr lang="zh-CN" altLang="en-US" sz="2400" dirty="0">
                <a:latin typeface="华文新魏" panose="02010800040101010101" pitchFamily="2" charset="-122"/>
              </a:rPr>
              <a:t>语句执行后的信息，应用程序就可以做相应的处理</a:t>
            </a:r>
          </a:p>
        </p:txBody>
      </p:sp>
      <p:sp>
        <p:nvSpPr>
          <p:cNvPr id="3891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9662B616-880F-4637-BB44-C8C5C662B4FC}" type="slidenum">
              <a:rPr altLang="zh-CN" sz="2400">
                <a:solidFill>
                  <a:schemeClr val="accent2"/>
                </a:solidFill>
                <a:latin typeface="Times New Roman" panose="02020603050405020304" pitchFamily="18" charset="0"/>
                <a:ea typeface="华文新魏" panose="02010800040101010101" pitchFamily="2" charset="-122"/>
              </a:rPr>
              <a:pPr>
                <a:buSzTx/>
              </a:pPr>
              <a:t>39</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defRPr/>
            </a:pPr>
            <a:r>
              <a:rPr kumimoji="1" lang="en-US" dirty="0">
                <a:solidFill>
                  <a:schemeClr val="accent2">
                    <a:lumMod val="75000"/>
                  </a:schemeClr>
                </a:solidFill>
                <a:effectLst/>
                <a:latin typeface="+mj-ea"/>
              </a:rPr>
              <a:t>JDBC </a:t>
            </a:r>
            <a:r>
              <a:rPr kumimoji="1" lang="zh-CN" altLang="en-US" dirty="0">
                <a:solidFill>
                  <a:schemeClr val="accent2">
                    <a:lumMod val="75000"/>
                  </a:schemeClr>
                </a:solidFill>
                <a:effectLst/>
                <a:latin typeface="+mj-ea"/>
              </a:rPr>
              <a:t>和 </a:t>
            </a:r>
            <a:r>
              <a:rPr kumimoji="1" lang="en-US" dirty="0">
                <a:solidFill>
                  <a:schemeClr val="accent2">
                    <a:lumMod val="75000"/>
                  </a:schemeClr>
                </a:solidFill>
                <a:effectLst/>
                <a:latin typeface="+mj-ea"/>
              </a:rPr>
              <a:t>ODBC</a:t>
            </a:r>
          </a:p>
        </p:txBody>
      </p:sp>
      <p:sp>
        <p:nvSpPr>
          <p:cNvPr id="6147" name="Rectangle 3"/>
          <p:cNvSpPr>
            <a:spLocks noGrp="1" noChangeArrowheads="1"/>
          </p:cNvSpPr>
          <p:nvPr>
            <p:ph idx="1"/>
          </p:nvPr>
        </p:nvSpPr>
        <p:spPr/>
        <p:txBody>
          <a:bodyPr/>
          <a:lstStyle/>
          <a:p>
            <a:pPr>
              <a:defRPr/>
            </a:pPr>
            <a:r>
              <a:rPr kumimoji="1" lang="en-US" altLang="zh-CN" sz="2800" dirty="0">
                <a:latin typeface="+mn-ea"/>
              </a:rPr>
              <a:t>API (application-program interface) </a:t>
            </a:r>
            <a:r>
              <a:rPr kumimoji="1" lang="zh-CN" altLang="en-US" sz="2800" dirty="0">
                <a:latin typeface="+mn-ea"/>
              </a:rPr>
              <a:t>用于高级程序设计语言和数据库服务器之间的交互</a:t>
            </a:r>
            <a:endParaRPr kumimoji="1" lang="en-US" altLang="zh-CN" sz="2800" dirty="0">
              <a:latin typeface="+mn-ea"/>
            </a:endParaRPr>
          </a:p>
          <a:p>
            <a:pPr>
              <a:defRPr/>
            </a:pPr>
            <a:r>
              <a:rPr kumimoji="1" lang="zh-CN" altLang="en-US" sz="2800" dirty="0">
                <a:latin typeface="+mn-ea"/>
              </a:rPr>
              <a:t>应用程序调用</a:t>
            </a:r>
            <a:endParaRPr kumimoji="1" lang="en-US" altLang="zh-CN" sz="2800" dirty="0">
              <a:latin typeface="+mn-ea"/>
            </a:endParaRPr>
          </a:p>
          <a:p>
            <a:pPr lvl="1">
              <a:defRPr/>
            </a:pPr>
            <a:r>
              <a:rPr kumimoji="1" lang="zh-CN" altLang="en-US" sz="2400" dirty="0">
                <a:latin typeface="+mn-ea"/>
                <a:cs typeface="+mn-cs"/>
              </a:rPr>
              <a:t>与数据库服务器连接</a:t>
            </a:r>
            <a:endParaRPr kumimoji="1" lang="en-US" altLang="zh-CN" sz="2400" dirty="0">
              <a:latin typeface="+mn-ea"/>
              <a:cs typeface="+mn-cs"/>
            </a:endParaRPr>
          </a:p>
          <a:p>
            <a:pPr lvl="1">
              <a:defRPr/>
            </a:pPr>
            <a:r>
              <a:rPr kumimoji="1" lang="zh-CN" altLang="en-US" sz="2400" dirty="0">
                <a:latin typeface="+mn-ea"/>
                <a:cs typeface="+mn-cs"/>
              </a:rPr>
              <a:t>向数据库服务器发送</a:t>
            </a:r>
            <a:r>
              <a:rPr kumimoji="1" lang="en-US" altLang="zh-CN" sz="2400" dirty="0">
                <a:latin typeface="+mn-ea"/>
              </a:rPr>
              <a:t>SQL</a:t>
            </a:r>
            <a:r>
              <a:rPr kumimoji="1" lang="zh-CN" altLang="en-US" sz="2400" dirty="0">
                <a:latin typeface="+mn-ea"/>
                <a:cs typeface="+mn-cs"/>
              </a:rPr>
              <a:t>命令</a:t>
            </a:r>
            <a:endParaRPr kumimoji="1" lang="en-US" altLang="zh-CN" sz="2400" dirty="0">
              <a:latin typeface="+mn-ea"/>
              <a:cs typeface="+mn-cs"/>
            </a:endParaRPr>
          </a:p>
          <a:p>
            <a:pPr lvl="1">
              <a:defRPr/>
            </a:pPr>
            <a:r>
              <a:rPr kumimoji="1" lang="zh-CN" altLang="en-US" sz="2400" dirty="0">
                <a:latin typeface="+mn-ea"/>
                <a:cs typeface="+mn-cs"/>
              </a:rPr>
              <a:t>逐个取结果元组到程序变量</a:t>
            </a:r>
            <a:endParaRPr kumimoji="1" lang="en-US" altLang="zh-CN" sz="2400" dirty="0">
              <a:latin typeface="+mn-ea"/>
              <a:cs typeface="+mn-cs"/>
            </a:endParaRPr>
          </a:p>
          <a:p>
            <a:pPr>
              <a:defRPr/>
            </a:pPr>
            <a:r>
              <a:rPr kumimoji="1" lang="en-US" altLang="zh-CN" sz="2800" dirty="0">
                <a:latin typeface="+mn-ea"/>
              </a:rPr>
              <a:t>ODBC (Open Database Connectivity) </a:t>
            </a:r>
            <a:r>
              <a:rPr kumimoji="1" lang="zh-CN" altLang="en-US" sz="2800" dirty="0">
                <a:latin typeface="+mn-ea"/>
              </a:rPr>
              <a:t>用于</a:t>
            </a:r>
            <a:r>
              <a:rPr kumimoji="1" lang="en-US" altLang="zh-CN" sz="2800" dirty="0">
                <a:latin typeface="+mn-ea"/>
              </a:rPr>
              <a:t>C</a:t>
            </a:r>
            <a:r>
              <a:rPr kumimoji="1" lang="zh-CN" altLang="en-US" sz="2800" dirty="0">
                <a:latin typeface="+mn-ea"/>
              </a:rPr>
              <a:t>，</a:t>
            </a:r>
            <a:r>
              <a:rPr kumimoji="1" lang="en-US" altLang="zh-CN" sz="2800" dirty="0">
                <a:latin typeface="+mn-ea"/>
              </a:rPr>
              <a:t>C++</a:t>
            </a:r>
            <a:r>
              <a:rPr kumimoji="1" lang="zh-CN" altLang="en-US" sz="2800" dirty="0">
                <a:latin typeface="+mn-ea"/>
              </a:rPr>
              <a:t>，</a:t>
            </a:r>
            <a:r>
              <a:rPr kumimoji="1" lang="en-US" altLang="zh-CN" sz="2800" dirty="0">
                <a:latin typeface="+mn-ea"/>
              </a:rPr>
              <a:t>C# </a:t>
            </a:r>
            <a:r>
              <a:rPr kumimoji="1" lang="zh-CN" altLang="en-US" sz="2800" dirty="0">
                <a:latin typeface="+mn-ea"/>
              </a:rPr>
              <a:t>，</a:t>
            </a:r>
            <a:r>
              <a:rPr kumimoji="1" lang="en-US" altLang="zh-CN" sz="2800" dirty="0">
                <a:latin typeface="+mn-ea"/>
              </a:rPr>
              <a:t>Visual Basic……</a:t>
            </a:r>
          </a:p>
          <a:p>
            <a:pPr lvl="1">
              <a:defRPr/>
            </a:pPr>
            <a:r>
              <a:rPr kumimoji="1" lang="zh-CN" altLang="en-US" sz="2400" dirty="0">
                <a:latin typeface="+mn-ea"/>
                <a:cs typeface="+mn-cs"/>
              </a:rPr>
              <a:t>其他的</a:t>
            </a:r>
            <a:r>
              <a:rPr kumimoji="1" lang="en-US" altLang="zh-CN" sz="2400" dirty="0">
                <a:latin typeface="+mn-ea"/>
              </a:rPr>
              <a:t>API</a:t>
            </a:r>
            <a:r>
              <a:rPr kumimoji="1" lang="zh-CN" altLang="en-US" sz="2400" dirty="0">
                <a:latin typeface="+mn-ea"/>
                <a:cs typeface="+mn-cs"/>
              </a:rPr>
              <a:t>像</a:t>
            </a:r>
            <a:r>
              <a:rPr kumimoji="1" lang="en-US" altLang="zh-CN" sz="2400" dirty="0">
                <a:latin typeface="+mn-ea"/>
              </a:rPr>
              <a:t>ADO.NET </a:t>
            </a:r>
            <a:r>
              <a:rPr kumimoji="1" lang="zh-CN" altLang="en-US" sz="2400" dirty="0">
                <a:latin typeface="+mn-ea"/>
                <a:cs typeface="+mn-cs"/>
              </a:rPr>
              <a:t>很多都是基于</a:t>
            </a:r>
            <a:r>
              <a:rPr kumimoji="1" lang="en-US" altLang="zh-CN" sz="2400" dirty="0">
                <a:latin typeface="+mn-ea"/>
              </a:rPr>
              <a:t>ODBC</a:t>
            </a:r>
          </a:p>
          <a:p>
            <a:pPr>
              <a:defRPr/>
            </a:pPr>
            <a:r>
              <a:rPr kumimoji="1" lang="en-US" altLang="zh-CN" sz="2800" dirty="0">
                <a:latin typeface="+mn-ea"/>
              </a:rPr>
              <a:t>JDBC (Java Database Connectivity) </a:t>
            </a:r>
            <a:r>
              <a:rPr kumimoji="1" lang="zh-CN" altLang="en-US" sz="2800" dirty="0">
                <a:latin typeface="+mn-ea"/>
              </a:rPr>
              <a:t>用于</a:t>
            </a:r>
            <a:r>
              <a:rPr kumimoji="1" lang="en-US" altLang="zh-CN" sz="2800" dirty="0">
                <a:latin typeface="+mn-ea"/>
              </a:rPr>
              <a:t>Java</a:t>
            </a:r>
          </a:p>
        </p:txBody>
      </p:sp>
      <p:sp>
        <p:nvSpPr>
          <p:cNvPr id="819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3B668E74-2C57-405D-B11E-AA05C4945702}" type="slidenum">
              <a:rPr altLang="zh-CN" sz="2400">
                <a:solidFill>
                  <a:schemeClr val="accent2"/>
                </a:solidFill>
                <a:latin typeface="Times New Roman" panose="02020603050405020304" pitchFamily="18" charset="0"/>
                <a:ea typeface="华文新魏" panose="02010800040101010101" pitchFamily="2" charset="-122"/>
              </a:rPr>
              <a:pPr>
                <a:buSzTx/>
              </a:pPr>
              <a:t>4</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prstTxWarp prst="textNoShape">
              <a:avLst/>
            </a:prstTxWarp>
          </a:bodyPr>
          <a:lstStyle/>
          <a:p>
            <a:r>
              <a:rPr lang="en-US" altLang="zh-CN" sz="4000">
                <a:effectLst/>
              </a:rPr>
              <a:t>SQLCA</a:t>
            </a:r>
          </a:p>
        </p:txBody>
      </p:sp>
      <p:sp>
        <p:nvSpPr>
          <p:cNvPr id="39939" name="Rectangle 3"/>
          <p:cNvSpPr>
            <a:spLocks noGrp="1" noChangeArrowheads="1"/>
          </p:cNvSpPr>
          <p:nvPr>
            <p:ph type="body" sz="half" idx="1"/>
          </p:nvPr>
        </p:nvSpPr>
        <p:spPr>
          <a:xfrm>
            <a:off x="395288" y="1371600"/>
            <a:ext cx="5686425" cy="4876800"/>
          </a:xfrm>
        </p:spPr>
        <p:txBody>
          <a:bodyPr/>
          <a:lstStyle/>
          <a:p>
            <a:pPr>
              <a:lnSpc>
                <a:spcPct val="80000"/>
              </a:lnSpc>
            </a:pPr>
            <a:r>
              <a:rPr lang="en-US" altLang="zh-CN" sz="2800" dirty="0" err="1"/>
              <a:t>sqlca</a:t>
            </a:r>
            <a:endParaRPr lang="en-US" altLang="zh-CN" sz="2800" dirty="0"/>
          </a:p>
          <a:p>
            <a:pPr lvl="1" algn="l">
              <a:lnSpc>
                <a:spcPct val="80000"/>
              </a:lnSpc>
            </a:pPr>
            <a:r>
              <a:rPr lang="en-US" altLang="zh-CN" sz="2400" dirty="0" err="1"/>
              <a:t>Sql</a:t>
            </a:r>
            <a:r>
              <a:rPr lang="en-US" altLang="zh-CN" sz="2400" dirty="0"/>
              <a:t> Communicate Area</a:t>
            </a:r>
          </a:p>
          <a:p>
            <a:pPr lvl="1" algn="l">
              <a:lnSpc>
                <a:spcPct val="80000"/>
              </a:lnSpc>
            </a:pPr>
            <a:r>
              <a:rPr lang="zh-CN" altLang="en-US" sz="2400" dirty="0"/>
              <a:t>在宿主语言中宣布</a:t>
            </a:r>
          </a:p>
          <a:p>
            <a:pPr lvl="1" algn="l">
              <a:lnSpc>
                <a:spcPct val="80000"/>
              </a:lnSpc>
            </a:pPr>
            <a:r>
              <a:rPr lang="zh-CN" altLang="en-US" sz="2400" dirty="0"/>
              <a:t>用于宿主语言和</a:t>
            </a:r>
            <a:r>
              <a:rPr lang="en-US" altLang="zh-CN" sz="2400" dirty="0" err="1"/>
              <a:t>sql</a:t>
            </a:r>
            <a:r>
              <a:rPr lang="zh-CN" altLang="en-US" sz="2400" dirty="0"/>
              <a:t>之间通讯</a:t>
            </a:r>
          </a:p>
          <a:p>
            <a:pPr lvl="1" algn="l">
              <a:lnSpc>
                <a:spcPct val="80000"/>
              </a:lnSpc>
            </a:pPr>
            <a:r>
              <a:rPr lang="zh-CN" altLang="en-US" sz="2400" dirty="0"/>
              <a:t>是存储结构和函数的综合体</a:t>
            </a:r>
          </a:p>
          <a:p>
            <a:pPr lvl="1" algn="l">
              <a:lnSpc>
                <a:spcPct val="80000"/>
              </a:lnSpc>
            </a:pPr>
            <a:r>
              <a:rPr lang="zh-CN" altLang="en-US" sz="2400" dirty="0"/>
              <a:t>实现成类更容易理解</a:t>
            </a:r>
          </a:p>
          <a:p>
            <a:pPr lvl="1" algn="l">
              <a:lnSpc>
                <a:spcPct val="80000"/>
              </a:lnSpc>
            </a:pPr>
            <a:r>
              <a:rPr lang="zh-CN" altLang="en-US" sz="2400" dirty="0"/>
              <a:t>概念提出早于</a:t>
            </a:r>
            <a:r>
              <a:rPr lang="en-US" altLang="zh-CN" sz="2400" dirty="0"/>
              <a:t>O-O</a:t>
            </a:r>
            <a:r>
              <a:rPr lang="zh-CN" altLang="en-US" sz="2400" dirty="0"/>
              <a:t>，没有按</a:t>
            </a:r>
            <a:r>
              <a:rPr lang="en-US" altLang="zh-CN" sz="2400" dirty="0"/>
              <a:t>O-O</a:t>
            </a:r>
            <a:r>
              <a:rPr lang="zh-CN" altLang="en-US" sz="2400" dirty="0"/>
              <a:t>解释实现</a:t>
            </a:r>
          </a:p>
          <a:p>
            <a:pPr lvl="1" algn="l">
              <a:lnSpc>
                <a:spcPct val="80000"/>
              </a:lnSpc>
            </a:pPr>
            <a:r>
              <a:rPr lang="zh-CN" altLang="en-US" sz="2400" dirty="0"/>
              <a:t>主要变量和方法</a:t>
            </a:r>
          </a:p>
          <a:p>
            <a:pPr lvl="2" algn="l">
              <a:lnSpc>
                <a:spcPct val="120000"/>
              </a:lnSpc>
            </a:pPr>
            <a:r>
              <a:rPr lang="zh-CN" altLang="en-US" sz="2000" dirty="0"/>
              <a:t>一个</a:t>
            </a:r>
            <a:r>
              <a:rPr lang="en-US" altLang="zh-CN" sz="2000" dirty="0"/>
              <a:t>SQL</a:t>
            </a:r>
            <a:r>
              <a:rPr lang="zh-CN" altLang="en-US" sz="2000" dirty="0"/>
              <a:t>语句执行结束后，</a:t>
            </a:r>
            <a:r>
              <a:rPr lang="en-US" altLang="zh-CN" sz="2000" dirty="0"/>
              <a:t>SQLCA.SQLCODE = 0</a:t>
            </a:r>
            <a:r>
              <a:rPr lang="zh-CN" altLang="en-US" sz="2000" dirty="0"/>
              <a:t>，</a:t>
            </a:r>
            <a:r>
              <a:rPr lang="en-US" altLang="zh-CN" sz="2000" dirty="0"/>
              <a:t>100</a:t>
            </a:r>
            <a:r>
              <a:rPr lang="zh-CN" altLang="en-US" sz="2000" dirty="0"/>
              <a:t>，</a:t>
            </a:r>
            <a:r>
              <a:rPr lang="en-US" altLang="zh-CN" sz="2000" dirty="0"/>
              <a:t>-1</a:t>
            </a:r>
            <a:r>
              <a:rPr lang="zh-CN" altLang="en-US" sz="2000" dirty="0"/>
              <a:t>分别表示执行成功，未查找到符合条件的元组，执行出错</a:t>
            </a:r>
          </a:p>
        </p:txBody>
      </p:sp>
      <p:graphicFrame>
        <p:nvGraphicFramePr>
          <p:cNvPr id="637956" name="Group 4"/>
          <p:cNvGraphicFramePr>
            <a:graphicFrameLocks noGrp="1"/>
          </p:cNvGraphicFramePr>
          <p:nvPr>
            <p:ph sz="half" idx="1"/>
            <p:extLst>
              <p:ext uri="{D42A27DB-BD31-4B8C-83A1-F6EECF244321}">
                <p14:modId xmlns:p14="http://schemas.microsoft.com/office/powerpoint/2010/main" val="2205873096"/>
              </p:ext>
            </p:extLst>
          </p:nvPr>
        </p:nvGraphicFramePr>
        <p:xfrm>
          <a:off x="6156176" y="1412875"/>
          <a:ext cx="2808287" cy="4297476"/>
        </p:xfrm>
        <a:graphic>
          <a:graphicData uri="http://schemas.openxmlformats.org/drawingml/2006/table">
            <a:tbl>
              <a:tblPr/>
              <a:tblGrid>
                <a:gridCol w="2808287">
                  <a:extLst>
                    <a:ext uri="{9D8B030D-6E8A-4147-A177-3AD203B41FA5}">
                      <a16:colId xmlns:a16="http://schemas.microsoft.com/office/drawing/2014/main" val="20000"/>
                    </a:ext>
                  </a:extLst>
                </a:gridCol>
              </a:tblGrid>
              <a:tr h="426642">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2200" b="1"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Sqlca</a:t>
                      </a:r>
                      <a:endParaRPr kumimoji="1" lang="en-US" altLang="zh-CN" sz="22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3537">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Se</a:t>
                      </a:r>
                      <a:r>
                        <a:rPr kumimoji="1" lang="en-US" altLang="zh-CN"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rverName</a:t>
                      </a:r>
                    </a:p>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Userid</a:t>
                      </a:r>
                    </a:p>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Password</a:t>
                      </a:r>
                    </a:p>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2200" b="0" i="0" u="none" strike="noStrike" cap="none" normalizeH="0" baseline="0">
                          <a:ln>
                            <a:noFill/>
                          </a:ln>
                          <a:solidFill>
                            <a:schemeClr val="bg2"/>
                          </a:solidFill>
                          <a:effectLst/>
                          <a:latin typeface="Times New Roman" panose="02020603050405020304"/>
                          <a:ea typeface="华文新魏" panose="02010800040101010101" pitchFamily="2" charset="-122"/>
                        </a:rPr>
                        <a:t>…</a:t>
                      </a:r>
                      <a:r>
                        <a:rPr kumimoji="1" lang="en-US" altLang="zh-CN"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a:t>
                      </a:r>
                      <a:r>
                        <a:rPr kumimoji="1" lang="zh-CN" altLang="en-US"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连接信息</a:t>
                      </a:r>
                    </a:p>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Sqlcode</a:t>
                      </a:r>
                    </a:p>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SqlErrText</a:t>
                      </a:r>
                    </a:p>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2200" b="0" i="0" u="none" strike="noStrike" cap="none" normalizeH="0" baseline="0">
                          <a:ln>
                            <a:noFill/>
                          </a:ln>
                          <a:solidFill>
                            <a:schemeClr val="bg2"/>
                          </a:solidFill>
                          <a:effectLst/>
                          <a:latin typeface="Times New Roman" panose="02020603050405020304"/>
                          <a:ea typeface="华文新魏" panose="02010800040101010101" pitchFamily="2" charset="-122"/>
                        </a:rPr>
                        <a:t>…</a:t>
                      </a:r>
                      <a:r>
                        <a:rPr kumimoji="1" lang="en-US" altLang="zh-CN"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//sql</a:t>
                      </a:r>
                      <a:r>
                        <a:rPr kumimoji="1" lang="zh-CN" altLang="en-US"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执行情况信息</a:t>
                      </a:r>
                    </a:p>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2200" b="0" i="0" u="none" strike="noStrike" cap="none" normalizeH="0" baseline="0">
                          <a:ln>
                            <a:noFill/>
                          </a:ln>
                          <a:solidFill>
                            <a:schemeClr val="bg2"/>
                          </a:solidFill>
                          <a:effectLst/>
                          <a:latin typeface="Times New Roman" panose="02020603050405020304"/>
                          <a:ea typeface="华文新魏" panose="02010800040101010101" pitchFamily="2" charset="-122"/>
                        </a:rPr>
                        <a:t>…</a:t>
                      </a:r>
                      <a:endParaRPr kumimoji="1" lang="en-US" altLang="zh-CN" sz="2200" b="0" i="0" u="none" strike="noStrike" cap="none" normalizeH="0" baseline="0">
                        <a:ln>
                          <a:noFill/>
                        </a:ln>
                        <a:solidFill>
                          <a:schemeClr val="bg2"/>
                        </a:solidFill>
                        <a:effectLst/>
                        <a:latin typeface="Tahoma" panose="020B0604030504040204" pitchFamily="34" charset="0"/>
                        <a:ea typeface="华文新魏" panose="02010800040101010101" pitchFamily="2"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7184">
                <a:tc>
                  <a:txBody>
                    <a:bodyPr/>
                    <a:lstStyle>
                      <a:lvl1pPr marL="342900" indent="-342900"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marL="742950" indent="-285750"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marL="1600200" indent="-228600"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marL="2057400" indent="-228600"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marL="25146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marL="29718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marL="34290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marL="3886200" indent="-228600"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Connect()</a:t>
                      </a:r>
                    </a:p>
                    <a:p>
                      <a:pPr marL="342900" marR="0" lvl="0" indent="-342900" algn="just"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rPr>
                        <a:t>Disconnect()</a:t>
                      </a:r>
                    </a:p>
                    <a:p>
                      <a:pPr marL="342900" marR="0" lvl="0" indent="-342900" algn="just" defTabSz="914400" rtl="0" eaLnBrk="1" fontAlgn="base" latinLnBrk="0" hangingPunct="1">
                        <a:lnSpc>
                          <a:spcPct val="100000"/>
                        </a:lnSpc>
                        <a:spcBef>
                          <a:spcPct val="0"/>
                        </a:spcBef>
                        <a:spcAft>
                          <a:spcPct val="0"/>
                        </a:spcAft>
                        <a:buClrTx/>
                        <a:buSzTx/>
                        <a:buFontTx/>
                        <a:buNone/>
                      </a:pPr>
                      <a:r>
                        <a:rPr kumimoji="0" lang="en-US" altLang="zh-CN" sz="2200" b="0" i="0" u="none" strike="noStrike" cap="none" normalizeH="0" baseline="0" dirty="0">
                          <a:ln>
                            <a:noFill/>
                          </a:ln>
                          <a:solidFill>
                            <a:schemeClr val="bg2"/>
                          </a:solidFill>
                          <a:effectLst/>
                          <a:latin typeface="Times New Roman" panose="02020603050405020304"/>
                          <a:ea typeface="华文新魏" panose="02010800040101010101" pitchFamily="2" charset="-122"/>
                        </a:rPr>
                        <a:t>……</a:t>
                      </a:r>
                      <a:endParaRPr kumimoji="0" lang="en-US" altLang="zh-CN" sz="2200" b="0" i="0" u="none" strike="noStrike" cap="none" normalizeH="0" baseline="0" dirty="0">
                        <a:ln>
                          <a:noFill/>
                        </a:ln>
                        <a:solidFill>
                          <a:schemeClr val="bg2"/>
                        </a:solidFill>
                        <a:effectLst/>
                        <a:latin typeface="Tahoma" panose="020B0604030504040204" pitchFamily="34" charset="0"/>
                        <a:ea typeface="华文新魏" panose="02010800040101010101" pitchFamily="2" charset="-122"/>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9951"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D691D426-034F-403E-8B9B-F0EA9A9F5036}" type="slidenum">
              <a:rPr altLang="zh-CN" sz="2400">
                <a:solidFill>
                  <a:schemeClr val="accent2"/>
                </a:solidFill>
                <a:latin typeface="Helvetica" panose="020B0604020202020204" pitchFamily="34" charset="0"/>
                <a:ea typeface="华文新魏" panose="02010800040101010101" pitchFamily="2" charset="-122"/>
              </a:rPr>
              <a:pPr>
                <a:buSzTx/>
              </a:pPr>
              <a:t>40</a:t>
            </a:fld>
            <a:endParaRPr lang="zh-CN" altLang="zh-CN" sz="2400">
              <a:solidFill>
                <a:schemeClr val="accent2"/>
              </a:solidFill>
              <a:latin typeface="Helvetica" panose="020B0604020202020204" pitchFamily="34"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prstTxWarp prst="textNoShape">
              <a:avLst/>
            </a:prstTxWarp>
          </a:bodyPr>
          <a:lstStyle/>
          <a:p>
            <a:r>
              <a:rPr lang="zh-CN" altLang="en-US" sz="4300">
                <a:effectLst/>
              </a:rPr>
              <a:t>判定</a:t>
            </a:r>
            <a:r>
              <a:rPr lang="en-US" altLang="zh-CN" sz="4300">
                <a:effectLst/>
              </a:rPr>
              <a:t>sql</a:t>
            </a:r>
            <a:r>
              <a:rPr lang="zh-CN" altLang="en-US" sz="4300">
                <a:effectLst/>
              </a:rPr>
              <a:t>执行情况</a:t>
            </a:r>
          </a:p>
        </p:txBody>
      </p:sp>
      <p:sp>
        <p:nvSpPr>
          <p:cNvPr id="40963" name="Rectangle 3"/>
          <p:cNvSpPr>
            <a:spLocks noGrp="1" noChangeArrowheads="1"/>
          </p:cNvSpPr>
          <p:nvPr>
            <p:ph idx="1"/>
          </p:nvPr>
        </p:nvSpPr>
        <p:spPr/>
        <p:txBody>
          <a:bodyPr/>
          <a:lstStyle/>
          <a:p>
            <a:pPr>
              <a:lnSpc>
                <a:spcPct val="90000"/>
              </a:lnSpc>
            </a:pPr>
            <a:r>
              <a:rPr lang="en-US" altLang="zh-CN" sz="2400" dirty="0"/>
              <a:t>APP</a:t>
            </a:r>
            <a:r>
              <a:rPr lang="zh-CN" altLang="en-US" sz="2400" dirty="0"/>
              <a:t>必须对每一条</a:t>
            </a:r>
            <a:r>
              <a:rPr lang="en-US" altLang="zh-CN" sz="2400" dirty="0" err="1"/>
              <a:t>sql</a:t>
            </a:r>
            <a:r>
              <a:rPr lang="zh-CN" altLang="en-US" sz="2400" dirty="0"/>
              <a:t>的执行情况进行判定</a:t>
            </a:r>
          </a:p>
          <a:p>
            <a:pPr lvl="1">
              <a:lnSpc>
                <a:spcPct val="90000"/>
              </a:lnSpc>
            </a:pPr>
            <a:r>
              <a:rPr lang="zh-CN" altLang="en-US" sz="2000" dirty="0"/>
              <a:t>网络问题、硬件问题、</a:t>
            </a:r>
            <a:r>
              <a:rPr lang="en-US" altLang="zh-CN" sz="2000" dirty="0"/>
              <a:t>DB</a:t>
            </a:r>
            <a:r>
              <a:rPr lang="zh-CN" altLang="en-US" sz="2000" dirty="0"/>
              <a:t>模式变更、数据异常、</a:t>
            </a:r>
            <a:r>
              <a:rPr lang="en-US" altLang="zh-CN" sz="2000" dirty="0"/>
              <a:t>DBMS</a:t>
            </a:r>
            <a:r>
              <a:rPr lang="zh-CN" altLang="en-US" sz="2000" dirty="0"/>
              <a:t>并发调度问题</a:t>
            </a:r>
            <a:r>
              <a:rPr lang="en-US" altLang="zh-CN" sz="2000" dirty="0"/>
              <a:t>…</a:t>
            </a:r>
            <a:r>
              <a:rPr lang="zh-CN" altLang="en-US" sz="2000" dirty="0"/>
              <a:t>，均可导致</a:t>
            </a:r>
            <a:r>
              <a:rPr lang="en-US" altLang="zh-CN" sz="2000" dirty="0" err="1"/>
              <a:t>sql</a:t>
            </a:r>
            <a:r>
              <a:rPr lang="zh-CN" altLang="en-US" sz="2000" dirty="0"/>
              <a:t>执行失败</a:t>
            </a:r>
          </a:p>
          <a:p>
            <a:pPr lvl="1">
              <a:lnSpc>
                <a:spcPct val="90000"/>
              </a:lnSpc>
            </a:pPr>
            <a:r>
              <a:rPr lang="en-US" altLang="zh-CN" sz="2000" dirty="0"/>
              <a:t>APP</a:t>
            </a:r>
            <a:r>
              <a:rPr lang="zh-CN" altLang="en-US" sz="2000" dirty="0"/>
              <a:t>无法保证</a:t>
            </a:r>
            <a:r>
              <a:rPr lang="en-US" altLang="zh-CN" sz="2000" dirty="0" err="1"/>
              <a:t>sql</a:t>
            </a:r>
            <a:r>
              <a:rPr lang="zh-CN" altLang="en-US" sz="2000" dirty="0"/>
              <a:t>一定能被</a:t>
            </a:r>
            <a:r>
              <a:rPr lang="en-US" altLang="zh-CN" sz="2000" dirty="0"/>
              <a:t>DBMS</a:t>
            </a:r>
            <a:r>
              <a:rPr lang="zh-CN" altLang="en-US" sz="2000" dirty="0"/>
              <a:t>正确执行</a:t>
            </a:r>
          </a:p>
          <a:p>
            <a:pPr lvl="1">
              <a:lnSpc>
                <a:spcPct val="90000"/>
              </a:lnSpc>
            </a:pPr>
            <a:r>
              <a:rPr lang="en-US" altLang="zh-CN" sz="2000" dirty="0"/>
              <a:t>APP</a:t>
            </a:r>
            <a:r>
              <a:rPr lang="zh-CN" altLang="en-US" sz="2000" dirty="0"/>
              <a:t>必须对每一条</a:t>
            </a:r>
            <a:r>
              <a:rPr lang="en-US" altLang="zh-CN" sz="2000" dirty="0" err="1"/>
              <a:t>sql</a:t>
            </a:r>
            <a:r>
              <a:rPr lang="zh-CN" altLang="en-US" sz="2000" dirty="0"/>
              <a:t>的执行情况进行判定</a:t>
            </a:r>
          </a:p>
          <a:p>
            <a:pPr>
              <a:lnSpc>
                <a:spcPct val="90000"/>
              </a:lnSpc>
            </a:pPr>
            <a:r>
              <a:rPr lang="zh-CN" altLang="en-US" sz="2400" dirty="0"/>
              <a:t>判定方法</a:t>
            </a:r>
          </a:p>
          <a:p>
            <a:pPr lvl="1">
              <a:lnSpc>
                <a:spcPct val="90000"/>
              </a:lnSpc>
            </a:pPr>
            <a:r>
              <a:rPr lang="zh-CN" altLang="en-US" sz="2000" dirty="0"/>
              <a:t>每条</a:t>
            </a:r>
            <a:r>
              <a:rPr lang="en-US" altLang="zh-CN" sz="2000" dirty="0" err="1"/>
              <a:t>sql</a:t>
            </a:r>
            <a:r>
              <a:rPr lang="zh-CN" altLang="en-US" sz="2000" dirty="0"/>
              <a:t>语句后，</a:t>
            </a:r>
            <a:r>
              <a:rPr lang="en-US" altLang="zh-CN" sz="2000" dirty="0"/>
              <a:t>APP</a:t>
            </a:r>
            <a:r>
              <a:rPr lang="zh-CN" altLang="en-US" sz="2000" dirty="0"/>
              <a:t>检查</a:t>
            </a:r>
            <a:r>
              <a:rPr lang="en-US" altLang="zh-CN" sz="2000" dirty="0" err="1"/>
              <a:t>sqlca</a:t>
            </a:r>
            <a:r>
              <a:rPr lang="zh-CN" altLang="en-US" sz="2000" dirty="0"/>
              <a:t>返回的执行报告</a:t>
            </a:r>
          </a:p>
          <a:p>
            <a:pPr lvl="1">
              <a:lnSpc>
                <a:spcPct val="90000"/>
              </a:lnSpc>
            </a:pPr>
            <a:r>
              <a:rPr lang="zh-CN" altLang="en-US" sz="2000" dirty="0"/>
              <a:t>示例：</a:t>
            </a:r>
          </a:p>
          <a:p>
            <a:pPr lvl="1">
              <a:lnSpc>
                <a:spcPct val="90000"/>
              </a:lnSpc>
              <a:buFontTx/>
              <a:buNone/>
            </a:pPr>
            <a:r>
              <a:rPr lang="zh-CN" altLang="en-US" sz="2000" dirty="0"/>
              <a:t>	</a:t>
            </a:r>
            <a:r>
              <a:rPr lang="en-US" altLang="zh-CN" sz="2000" dirty="0"/>
              <a:t>select </a:t>
            </a:r>
            <a:r>
              <a:rPr lang="en-US" altLang="zh-CN" sz="2000" dirty="0" err="1"/>
              <a:t>sname</a:t>
            </a:r>
            <a:r>
              <a:rPr lang="en-US" altLang="zh-CN" sz="2000" dirty="0"/>
              <a:t> into :</a:t>
            </a:r>
            <a:r>
              <a:rPr lang="en-US" altLang="zh-CN" sz="2000" dirty="0" err="1"/>
              <a:t>vname</a:t>
            </a:r>
            <a:r>
              <a:rPr lang="en-US" altLang="zh-CN" sz="2000" dirty="0"/>
              <a:t> from s where …</a:t>
            </a:r>
          </a:p>
          <a:p>
            <a:pPr lvl="1">
              <a:lnSpc>
                <a:spcPct val="90000"/>
              </a:lnSpc>
              <a:buFontTx/>
              <a:buNone/>
            </a:pPr>
            <a:r>
              <a:rPr lang="en-US" altLang="zh-CN" sz="2000" dirty="0"/>
              <a:t>	if </a:t>
            </a:r>
            <a:r>
              <a:rPr lang="en-US" altLang="zh-CN" sz="2000" dirty="0" err="1"/>
              <a:t>sqlca.sqlcode</a:t>
            </a:r>
            <a:r>
              <a:rPr lang="en-US" altLang="zh-CN" sz="2000" dirty="0"/>
              <a:t>&lt;&gt;0 then</a:t>
            </a:r>
          </a:p>
          <a:p>
            <a:pPr lvl="1">
              <a:lnSpc>
                <a:spcPct val="90000"/>
              </a:lnSpc>
              <a:buFontTx/>
              <a:buNone/>
            </a:pPr>
            <a:r>
              <a:rPr lang="en-US" altLang="zh-CN" sz="2000" dirty="0"/>
              <a:t>		  </a:t>
            </a:r>
            <a:r>
              <a:rPr lang="zh-CN" altLang="en-US" sz="2000" dirty="0"/>
              <a:t>报告错误，进行异常处理，必要时中止应用； </a:t>
            </a:r>
          </a:p>
          <a:p>
            <a:pPr lvl="1">
              <a:lnSpc>
                <a:spcPct val="90000"/>
              </a:lnSpc>
              <a:buFontTx/>
              <a:buNone/>
            </a:pPr>
            <a:r>
              <a:rPr lang="zh-CN" altLang="en-US" sz="2000" dirty="0"/>
              <a:t>	</a:t>
            </a:r>
            <a:r>
              <a:rPr lang="en-US" altLang="zh-CN" sz="2000" dirty="0"/>
              <a:t>end if </a:t>
            </a:r>
          </a:p>
        </p:txBody>
      </p:sp>
      <p:sp>
        <p:nvSpPr>
          <p:cNvPr id="40964"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E6E4D77B-5FA6-42E7-B95F-1F617A3E245A}" type="slidenum">
              <a:rPr altLang="zh-CN" sz="2400">
                <a:solidFill>
                  <a:schemeClr val="accent2"/>
                </a:solidFill>
                <a:latin typeface="Times New Roman" panose="02020603050405020304" pitchFamily="18" charset="0"/>
                <a:ea typeface="华文新魏" panose="02010800040101010101" pitchFamily="2" charset="-122"/>
              </a:rPr>
              <a:pPr>
                <a:buSzTx/>
              </a:pPr>
              <a:t>41</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prstTxWarp prst="textNoShape">
              <a:avLst/>
            </a:prstTxWarp>
          </a:bodyPr>
          <a:lstStyle/>
          <a:p>
            <a:r>
              <a:rPr lang="zh-CN" altLang="en-US">
                <a:effectLst/>
              </a:rPr>
              <a:t>一个嵌入</a:t>
            </a:r>
            <a:r>
              <a:rPr lang="en-US" altLang="zh-CN">
                <a:effectLst/>
              </a:rPr>
              <a:t>sql</a:t>
            </a:r>
            <a:r>
              <a:rPr lang="zh-CN" altLang="en-US">
                <a:effectLst/>
              </a:rPr>
              <a:t>程序示例</a:t>
            </a:r>
          </a:p>
        </p:txBody>
      </p:sp>
      <p:sp>
        <p:nvSpPr>
          <p:cNvPr id="41987" name="Rectangle 3"/>
          <p:cNvSpPr>
            <a:spLocks noGrp="1" noChangeArrowheads="1"/>
          </p:cNvSpPr>
          <p:nvPr>
            <p:ph type="body" sz="half" idx="1"/>
          </p:nvPr>
        </p:nvSpPr>
        <p:spPr>
          <a:xfrm>
            <a:off x="685800" y="1371600"/>
            <a:ext cx="7847013" cy="5010150"/>
          </a:xfrm>
        </p:spPr>
        <p:txBody>
          <a:bodyPr/>
          <a:lstStyle/>
          <a:p>
            <a:pPr>
              <a:lnSpc>
                <a:spcPct val="90000"/>
              </a:lnSpc>
            </a:pPr>
            <a:r>
              <a:rPr lang="zh-CN" altLang="en-US" sz="2400" dirty="0"/>
              <a:t>程序示例：对指定的学生，显示年龄，并修改成新输入的年龄</a:t>
            </a:r>
          </a:p>
          <a:p>
            <a:pPr>
              <a:lnSpc>
                <a:spcPct val="90000"/>
              </a:lnSpc>
              <a:buFont typeface="Wingdings" panose="05000000000000000000" pitchFamily="2" charset="2"/>
              <a:buNone/>
            </a:pPr>
            <a:r>
              <a:rPr lang="en-US" altLang="zh-CN" sz="2000" dirty="0" err="1"/>
              <a:t>Int</a:t>
            </a:r>
            <a:r>
              <a:rPr lang="en-US" altLang="zh-CN" sz="2000" dirty="0"/>
              <a:t> </a:t>
            </a:r>
            <a:r>
              <a:rPr lang="en-US" altLang="zh-CN" sz="2000" dirty="0" err="1"/>
              <a:t>vage,vageflag,vnewage</a:t>
            </a:r>
            <a:endParaRPr lang="en-US" altLang="zh-CN" sz="2000" dirty="0"/>
          </a:p>
          <a:p>
            <a:pPr>
              <a:lnSpc>
                <a:spcPct val="90000"/>
              </a:lnSpc>
              <a:buFont typeface="Wingdings" panose="05000000000000000000" pitchFamily="2" charset="2"/>
              <a:buNone/>
            </a:pPr>
            <a:r>
              <a:rPr lang="en-US" altLang="zh-CN" sz="2000" dirty="0"/>
              <a:t>String </a:t>
            </a:r>
            <a:r>
              <a:rPr lang="en-US" altLang="zh-CN" sz="2000" dirty="0" err="1"/>
              <a:t>vsno</a:t>
            </a:r>
            <a:endParaRPr lang="en-US" altLang="zh-CN" sz="2000" dirty="0"/>
          </a:p>
          <a:p>
            <a:pPr>
              <a:lnSpc>
                <a:spcPct val="90000"/>
              </a:lnSpc>
              <a:buFont typeface="Wingdings" panose="05000000000000000000" pitchFamily="2" charset="2"/>
              <a:buNone/>
            </a:pPr>
            <a:r>
              <a:rPr lang="en-US" altLang="zh-CN" sz="2000" u="sng" dirty="0"/>
              <a:t>get </a:t>
            </a:r>
            <a:r>
              <a:rPr lang="en-US" altLang="zh-CN" sz="2000" u="sng" dirty="0" err="1"/>
              <a:t>vsno</a:t>
            </a:r>
            <a:endParaRPr lang="en-US" altLang="zh-CN" sz="2000" u="sng" dirty="0"/>
          </a:p>
          <a:p>
            <a:pPr>
              <a:lnSpc>
                <a:spcPct val="90000"/>
              </a:lnSpc>
              <a:buFont typeface="Wingdings" panose="05000000000000000000" pitchFamily="2" charset="2"/>
              <a:buNone/>
            </a:pPr>
            <a:r>
              <a:rPr lang="en-US" altLang="zh-CN" sz="2000" dirty="0"/>
              <a:t>select sage into :</a:t>
            </a:r>
            <a:r>
              <a:rPr lang="en-US" altLang="zh-CN" sz="2000" dirty="0" err="1"/>
              <a:t>vage:vageflag</a:t>
            </a:r>
            <a:endParaRPr lang="en-US" altLang="zh-CN" sz="2000" dirty="0"/>
          </a:p>
          <a:p>
            <a:pPr>
              <a:lnSpc>
                <a:spcPct val="90000"/>
              </a:lnSpc>
              <a:buFont typeface="Wingdings" panose="05000000000000000000" pitchFamily="2" charset="2"/>
              <a:buNone/>
            </a:pPr>
            <a:r>
              <a:rPr lang="en-US" altLang="zh-CN" sz="2000" dirty="0"/>
              <a:t>	from s where </a:t>
            </a:r>
            <a:r>
              <a:rPr lang="en-US" altLang="zh-CN" sz="2000" dirty="0" err="1"/>
              <a:t>sno</a:t>
            </a:r>
            <a:r>
              <a:rPr lang="en-US" altLang="zh-CN" sz="2000" dirty="0"/>
              <a:t>=:</a:t>
            </a:r>
            <a:r>
              <a:rPr lang="en-US" altLang="zh-CN" sz="2000" dirty="0" err="1"/>
              <a:t>vsno</a:t>
            </a:r>
            <a:r>
              <a:rPr lang="en-US" altLang="zh-CN" sz="2000" dirty="0"/>
              <a:t>;</a:t>
            </a:r>
          </a:p>
          <a:p>
            <a:pPr>
              <a:lnSpc>
                <a:spcPct val="90000"/>
              </a:lnSpc>
              <a:buFont typeface="Wingdings" panose="05000000000000000000" pitchFamily="2" charset="2"/>
              <a:buNone/>
            </a:pPr>
            <a:r>
              <a:rPr lang="en-US" altLang="zh-CN" sz="2000" u="sng" dirty="0"/>
              <a:t>check </a:t>
            </a:r>
            <a:r>
              <a:rPr lang="en-US" altLang="zh-CN" sz="2000" u="sng" dirty="0" err="1"/>
              <a:t>sqlca.sqlcode</a:t>
            </a:r>
            <a:r>
              <a:rPr lang="en-US" altLang="zh-CN" sz="2000" u="sng" dirty="0">
                <a:latin typeface="Times New Roman" panose="02020603050405020304" pitchFamily="18" charset="0"/>
              </a:rPr>
              <a:t>…</a:t>
            </a:r>
            <a:endParaRPr lang="en-US" altLang="zh-CN" sz="2000" u="sng" dirty="0"/>
          </a:p>
          <a:p>
            <a:pPr>
              <a:lnSpc>
                <a:spcPct val="90000"/>
              </a:lnSpc>
              <a:buFont typeface="Wingdings" panose="05000000000000000000" pitchFamily="2" charset="2"/>
              <a:buNone/>
            </a:pPr>
            <a:r>
              <a:rPr lang="en-US" altLang="zh-CN" sz="2000" dirty="0"/>
              <a:t>if </a:t>
            </a:r>
            <a:r>
              <a:rPr lang="en-US" altLang="zh-CN" sz="2000" dirty="0" err="1"/>
              <a:t>vageflag</a:t>
            </a:r>
            <a:r>
              <a:rPr lang="en-US" altLang="zh-CN" sz="2000" dirty="0"/>
              <a:t>=0 then </a:t>
            </a:r>
            <a:r>
              <a:rPr lang="en-US" altLang="zh-CN" sz="2000" u="sng" dirty="0"/>
              <a:t>display </a:t>
            </a:r>
            <a:r>
              <a:rPr lang="en-US" altLang="zh-CN" sz="2000" u="sng" dirty="0" err="1"/>
              <a:t>vage</a:t>
            </a:r>
            <a:r>
              <a:rPr lang="en-US" altLang="zh-CN" sz="2000" dirty="0"/>
              <a:t> else </a:t>
            </a:r>
            <a:r>
              <a:rPr lang="en-US" altLang="zh-CN" sz="2000" u="sng" dirty="0"/>
              <a:t>display </a:t>
            </a:r>
            <a:r>
              <a:rPr lang="en-US" altLang="zh-CN" sz="2000" u="sng" dirty="0">
                <a:latin typeface="Times New Roman" panose="02020603050405020304" pitchFamily="18" charset="0"/>
              </a:rPr>
              <a:t>‘</a:t>
            </a:r>
            <a:r>
              <a:rPr lang="zh-CN" altLang="en-US" sz="2000" u="sng" dirty="0"/>
              <a:t>无年龄信息</a:t>
            </a:r>
            <a:r>
              <a:rPr lang="zh-CN" altLang="en-US" sz="2000" u="sng" dirty="0">
                <a:latin typeface="Times New Roman" panose="02020603050405020304" pitchFamily="18" charset="0"/>
              </a:rPr>
              <a:t>’</a:t>
            </a:r>
            <a:endParaRPr lang="zh-CN" altLang="en-US" sz="2000" u="sng" dirty="0"/>
          </a:p>
          <a:p>
            <a:pPr>
              <a:lnSpc>
                <a:spcPct val="90000"/>
              </a:lnSpc>
              <a:buFont typeface="Wingdings" panose="05000000000000000000" pitchFamily="2" charset="2"/>
              <a:buNone/>
            </a:pPr>
            <a:r>
              <a:rPr lang="en-US" altLang="zh-CN" sz="2000" u="sng" dirty="0"/>
              <a:t>get </a:t>
            </a:r>
            <a:r>
              <a:rPr lang="en-US" altLang="zh-CN" sz="2000" u="sng" dirty="0" err="1"/>
              <a:t>vnewage</a:t>
            </a:r>
            <a:endParaRPr lang="en-US" altLang="zh-CN" sz="2000" u="sng" dirty="0"/>
          </a:p>
          <a:p>
            <a:pPr>
              <a:lnSpc>
                <a:spcPct val="90000"/>
              </a:lnSpc>
              <a:buFont typeface="Wingdings" panose="05000000000000000000" pitchFamily="2" charset="2"/>
              <a:buNone/>
            </a:pPr>
            <a:r>
              <a:rPr lang="en-US" altLang="zh-CN" sz="2000" dirty="0"/>
              <a:t>Update s set sage=:</a:t>
            </a:r>
            <a:r>
              <a:rPr lang="en-US" altLang="zh-CN" sz="2000" dirty="0" err="1"/>
              <a:t>vnewage</a:t>
            </a:r>
            <a:r>
              <a:rPr lang="en-US" altLang="zh-CN" sz="2000" dirty="0"/>
              <a:t> where </a:t>
            </a:r>
            <a:r>
              <a:rPr lang="en-US" altLang="zh-CN" sz="2000" dirty="0" err="1"/>
              <a:t>sno</a:t>
            </a:r>
            <a:r>
              <a:rPr lang="en-US" altLang="zh-CN" sz="2000" dirty="0"/>
              <a:t>=:</a:t>
            </a:r>
            <a:r>
              <a:rPr lang="en-US" altLang="zh-CN" sz="2000" dirty="0" err="1"/>
              <a:t>vsno</a:t>
            </a:r>
            <a:r>
              <a:rPr lang="en-US" altLang="zh-CN" sz="2000" dirty="0"/>
              <a:t>;</a:t>
            </a:r>
          </a:p>
          <a:p>
            <a:pPr>
              <a:lnSpc>
                <a:spcPct val="90000"/>
              </a:lnSpc>
              <a:buFont typeface="Wingdings" panose="05000000000000000000" pitchFamily="2" charset="2"/>
              <a:buNone/>
            </a:pPr>
            <a:r>
              <a:rPr lang="en-US" altLang="zh-CN" sz="2000" u="sng" dirty="0"/>
              <a:t>check </a:t>
            </a:r>
            <a:r>
              <a:rPr lang="en-US" altLang="zh-CN" sz="2000" u="sng" dirty="0" err="1"/>
              <a:t>sqlca.sqlcode</a:t>
            </a:r>
            <a:r>
              <a:rPr lang="en-US" altLang="zh-CN" sz="2000" u="sng" dirty="0">
                <a:latin typeface="Times New Roman" panose="02020603050405020304" pitchFamily="18" charset="0"/>
              </a:rPr>
              <a:t>…</a:t>
            </a:r>
            <a:endParaRPr lang="en-US" altLang="zh-CN" sz="2000" u="sng" dirty="0"/>
          </a:p>
          <a:p>
            <a:pPr>
              <a:lnSpc>
                <a:spcPct val="90000"/>
              </a:lnSpc>
              <a:buFont typeface="Wingdings" panose="05000000000000000000" pitchFamily="2" charset="2"/>
              <a:buNone/>
            </a:pPr>
            <a:r>
              <a:rPr lang="en-US" altLang="zh-CN" sz="2000" dirty="0"/>
              <a:t>commit;</a:t>
            </a:r>
          </a:p>
          <a:p>
            <a:pPr>
              <a:lnSpc>
                <a:spcPct val="90000"/>
              </a:lnSpc>
              <a:buFont typeface="Wingdings" panose="05000000000000000000" pitchFamily="2" charset="2"/>
              <a:buNone/>
            </a:pPr>
            <a:r>
              <a:rPr lang="en-US" altLang="zh-CN" sz="2000" u="sng" dirty="0"/>
              <a:t>check </a:t>
            </a:r>
            <a:r>
              <a:rPr lang="en-US" altLang="zh-CN" sz="2000" u="sng" dirty="0" err="1"/>
              <a:t>sqlca.sqlcode</a:t>
            </a:r>
            <a:r>
              <a:rPr lang="en-US" altLang="zh-CN" sz="2000" u="sng" dirty="0">
                <a:latin typeface="Times New Roman" panose="02020603050405020304" pitchFamily="18" charset="0"/>
              </a:rPr>
              <a:t>…</a:t>
            </a:r>
            <a:endParaRPr lang="en-US" altLang="zh-CN" sz="2000" dirty="0"/>
          </a:p>
        </p:txBody>
      </p:sp>
      <p:graphicFrame>
        <p:nvGraphicFramePr>
          <p:cNvPr id="641028" name="Group 4"/>
          <p:cNvGraphicFramePr>
            <a:graphicFrameLocks noGrp="1"/>
          </p:cNvGraphicFramePr>
          <p:nvPr>
            <p:ph sz="half" idx="1"/>
            <p:extLst>
              <p:ext uri="{D42A27DB-BD31-4B8C-83A1-F6EECF244321}">
                <p14:modId xmlns:p14="http://schemas.microsoft.com/office/powerpoint/2010/main" val="92935817"/>
              </p:ext>
            </p:extLst>
          </p:nvPr>
        </p:nvGraphicFramePr>
        <p:xfrm>
          <a:off x="5651500" y="1868488"/>
          <a:ext cx="2952750" cy="2211388"/>
        </p:xfrm>
        <a:graphic>
          <a:graphicData uri="http://schemas.openxmlformats.org/drawingml/2006/table">
            <a:tbl>
              <a:tblPr/>
              <a:tblGrid>
                <a:gridCol w="601663">
                  <a:extLst>
                    <a:ext uri="{9D8B030D-6E8A-4147-A177-3AD203B41FA5}">
                      <a16:colId xmlns:a16="http://schemas.microsoft.com/office/drawing/2014/main" val="20000"/>
                    </a:ext>
                  </a:extLst>
                </a:gridCol>
                <a:gridCol w="911125">
                  <a:extLst>
                    <a:ext uri="{9D8B030D-6E8A-4147-A177-3AD203B41FA5}">
                      <a16:colId xmlns:a16="http://schemas.microsoft.com/office/drawing/2014/main" val="20001"/>
                    </a:ext>
                  </a:extLst>
                </a:gridCol>
                <a:gridCol w="700187">
                  <a:extLst>
                    <a:ext uri="{9D8B030D-6E8A-4147-A177-3AD203B41FA5}">
                      <a16:colId xmlns:a16="http://schemas.microsoft.com/office/drawing/2014/main" val="20002"/>
                    </a:ext>
                  </a:extLst>
                </a:gridCol>
                <a:gridCol w="739775">
                  <a:extLst>
                    <a:ext uri="{9D8B030D-6E8A-4147-A177-3AD203B41FA5}">
                      <a16:colId xmlns:a16="http://schemas.microsoft.com/office/drawing/2014/main" val="20003"/>
                    </a:ext>
                  </a:extLst>
                </a:gridCol>
              </a:tblGrid>
              <a:tr h="38258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mn-ea"/>
                          <a:ea typeface="+mn-ea"/>
                          <a:cs typeface="Times New Roman" panose="02020603050405020304" pitchFamily="18" charset="0"/>
                        </a:rPr>
                        <a:t>S</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800" b="0" i="0" u="none" strike="noStrike" cap="none" normalizeH="0" baseline="0">
                        <a:ln>
                          <a:noFill/>
                        </a:ln>
                        <a:solidFill>
                          <a:schemeClr val="bg2"/>
                        </a:solidFill>
                        <a:effectLst/>
                        <a:latin typeface="+mn-ea"/>
                        <a:ea typeface="+mn-ea"/>
                      </a:endParaRP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800" b="0" i="0" u="none" strike="noStrike" cap="none" normalizeH="0" baseline="0">
                        <a:ln>
                          <a:noFill/>
                        </a:ln>
                        <a:solidFill>
                          <a:schemeClr val="bg2"/>
                        </a:solidFill>
                        <a:effectLst/>
                        <a:latin typeface="+mn-ea"/>
                        <a:ea typeface="+mn-ea"/>
                      </a:endParaRP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endParaRPr kumimoji="1" lang="zh-CN" altLang="zh-CN" sz="1800" b="0" i="0" u="none" strike="noStrike" cap="none" normalizeH="0" baseline="0">
                        <a:ln>
                          <a:noFill/>
                        </a:ln>
                        <a:solidFill>
                          <a:schemeClr val="bg2"/>
                        </a:solidFill>
                        <a:effectLst/>
                        <a:latin typeface="+mn-ea"/>
                        <a:ea typeface="+mn-ea"/>
                      </a:endParaRP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mn-ea"/>
                          <a:ea typeface="+mn-ea"/>
                          <a:cs typeface="Times New Roman" panose="02020603050405020304" pitchFamily="18" charset="0"/>
                        </a:rPr>
                        <a:t>Sno</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mn-ea"/>
                          <a:ea typeface="+mn-ea"/>
                          <a:cs typeface="Times New Roman" panose="02020603050405020304" pitchFamily="18" charset="0"/>
                        </a:rPr>
                        <a:t>Sname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mn-ea"/>
                          <a:ea typeface="+mn-ea"/>
                          <a:cs typeface="Times New Roman" panose="02020603050405020304" pitchFamily="18" charset="0"/>
                        </a:rPr>
                        <a:t>Dept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800" b="0" i="0" u="none" strike="noStrike" cap="none" normalizeH="0" baseline="0">
                          <a:ln>
                            <a:noFill/>
                          </a:ln>
                          <a:solidFill>
                            <a:schemeClr val="bg2"/>
                          </a:solidFill>
                          <a:effectLst/>
                          <a:latin typeface="+mn-ea"/>
                          <a:ea typeface="+mn-ea"/>
                        </a:rPr>
                        <a:t>Sage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bg2"/>
                          </a:solidFill>
                          <a:effectLst/>
                          <a:latin typeface="+mn-ea"/>
                          <a:ea typeface="+mn-ea"/>
                          <a:cs typeface="Times New Roman" panose="02020603050405020304" pitchFamily="18" charset="0"/>
                        </a:rPr>
                        <a:t>S1</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bg2"/>
                          </a:solidFill>
                          <a:effectLst/>
                          <a:latin typeface="+mn-ea"/>
                          <a:ea typeface="+mn-ea"/>
                          <a:cs typeface="Times New Roman" panose="02020603050405020304" pitchFamily="18" charset="0"/>
                        </a:rPr>
                        <a:t>甲</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bg2"/>
                          </a:solidFill>
                          <a:effectLst/>
                          <a:latin typeface="+mn-ea"/>
                          <a:ea typeface="+mn-ea"/>
                          <a:cs typeface="Times New Roman" panose="02020603050405020304"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800" b="0" i="0" u="none" strike="noStrike" cap="none" normalizeH="0" baseline="0">
                          <a:ln>
                            <a:noFill/>
                          </a:ln>
                          <a:solidFill>
                            <a:schemeClr val="bg2"/>
                          </a:solidFill>
                          <a:effectLst/>
                          <a:latin typeface="+mn-ea"/>
                          <a:ea typeface="+mn-ea"/>
                        </a:rPr>
                        <a:t>20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mn-ea"/>
                          <a:ea typeface="+mn-ea"/>
                          <a:cs typeface="Times New Roman" panose="02020603050405020304" pitchFamily="18" charset="0"/>
                        </a:rPr>
                        <a:t>S2</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bg2"/>
                          </a:solidFill>
                          <a:effectLst/>
                          <a:latin typeface="+mn-ea"/>
                          <a:ea typeface="+mn-ea"/>
                          <a:cs typeface="Times New Roman" panose="02020603050405020304" pitchFamily="18" charset="0"/>
                        </a:rPr>
                        <a:t>乙</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bg2"/>
                          </a:solidFill>
                          <a:effectLst/>
                          <a:latin typeface="+mn-ea"/>
                          <a:ea typeface="+mn-ea"/>
                          <a:cs typeface="Times New Roman" panose="02020603050405020304"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800" b="0" i="0" u="none" strike="noStrike" cap="none" normalizeH="0" baseline="0">
                          <a:ln>
                            <a:noFill/>
                          </a:ln>
                          <a:solidFill>
                            <a:schemeClr val="bg2"/>
                          </a:solidFill>
                          <a:effectLst/>
                          <a:latin typeface="+mn-ea"/>
                          <a:ea typeface="+mn-ea"/>
                        </a:rPr>
                        <a:t>21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mn-ea"/>
                          <a:ea typeface="+mn-ea"/>
                          <a:cs typeface="Times New Roman" panose="02020603050405020304" pitchFamily="18" charset="0"/>
                        </a:rPr>
                        <a:t>S3</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bg2"/>
                          </a:solidFill>
                          <a:effectLst/>
                          <a:latin typeface="+mn-ea"/>
                          <a:ea typeface="+mn-ea"/>
                          <a:cs typeface="Times New Roman" panose="02020603050405020304" pitchFamily="18" charset="0"/>
                        </a:rPr>
                        <a:t>丙</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bg2"/>
                          </a:solidFill>
                          <a:effectLst/>
                          <a:latin typeface="+mn-ea"/>
                          <a:ea typeface="+mn-ea"/>
                          <a:cs typeface="Times New Roman" panose="02020603050405020304"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800" b="0" i="0" u="none" strike="noStrike" cap="none" normalizeH="0" baseline="0">
                          <a:ln>
                            <a:noFill/>
                          </a:ln>
                          <a:solidFill>
                            <a:schemeClr val="bg2"/>
                          </a:solidFill>
                          <a:effectLst/>
                          <a:latin typeface="+mn-ea"/>
                          <a:ea typeface="+mn-ea"/>
                        </a:rPr>
                        <a:t>20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mn-ea"/>
                          <a:ea typeface="+mn-ea"/>
                          <a:cs typeface="Times New Roman" panose="02020603050405020304" pitchFamily="18" charset="0"/>
                        </a:rPr>
                        <a:t>S4</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bg2"/>
                          </a:solidFill>
                          <a:effectLst/>
                          <a:latin typeface="+mn-ea"/>
                          <a:ea typeface="+mn-ea"/>
                          <a:cs typeface="Times New Roman" panose="02020603050405020304" pitchFamily="18" charset="0"/>
                        </a:rPr>
                        <a:t>丁</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bg2"/>
                          </a:solidFill>
                          <a:effectLst/>
                          <a:latin typeface="+mn-ea"/>
                          <a:ea typeface="+mn-ea"/>
                          <a:cs typeface="Times New Roman" panose="02020603050405020304"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1800" b="0" i="0" u="none" strike="noStrike" cap="none" normalizeH="0" baseline="0" dirty="0">
                          <a:ln>
                            <a:noFill/>
                          </a:ln>
                          <a:solidFill>
                            <a:schemeClr val="bg2"/>
                          </a:solidFill>
                          <a:effectLst/>
                          <a:latin typeface="+mn-ea"/>
                          <a:ea typeface="+mn-ea"/>
                        </a:rPr>
                        <a:t>19</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2030"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B65C5576-167D-400E-B2AA-628B30B20794}" type="slidenum">
              <a:rPr altLang="zh-CN" sz="2400">
                <a:solidFill>
                  <a:schemeClr val="accent2"/>
                </a:solidFill>
                <a:latin typeface="Helvetica" panose="020B0604020202020204" pitchFamily="34" charset="0"/>
                <a:ea typeface="华文新魏" panose="02010800040101010101" pitchFamily="2" charset="-122"/>
              </a:rPr>
              <a:pPr>
                <a:buSzTx/>
              </a:pPr>
              <a:t>42</a:t>
            </a:fld>
            <a:endParaRPr lang="zh-CN" altLang="zh-CN" sz="2400">
              <a:solidFill>
                <a:schemeClr val="accent2"/>
              </a:solidFill>
              <a:latin typeface="Helvetica" panose="020B0604020202020204" pitchFamily="34"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defRPr/>
            </a:pPr>
            <a:r>
              <a:rPr kumimoji="1" lang="zh-CN" altLang="en-US" dirty="0">
                <a:solidFill>
                  <a:schemeClr val="bg1"/>
                </a:solidFill>
                <a:effectLst/>
                <a:latin typeface="+mj-ea"/>
              </a:rPr>
              <a:t>函数和存储过程</a:t>
            </a:r>
            <a:endParaRPr kumimoji="1" lang="en-US" altLang="en-US" dirty="0">
              <a:solidFill>
                <a:schemeClr val="bg1"/>
              </a:solidFill>
              <a:effectLst/>
              <a:latin typeface="+mj-ea"/>
            </a:endParaRPr>
          </a:p>
        </p:txBody>
      </p:sp>
      <p:sp>
        <p:nvSpPr>
          <p:cNvPr id="33795" name="Rectangle 3"/>
          <p:cNvSpPr>
            <a:spLocks noGrp="1" noChangeArrowheads="1"/>
          </p:cNvSpPr>
          <p:nvPr>
            <p:ph idx="1"/>
          </p:nvPr>
        </p:nvSpPr>
        <p:spPr>
          <a:xfrm>
            <a:off x="468313" y="1289050"/>
            <a:ext cx="8302625" cy="4876800"/>
          </a:xfrm>
        </p:spPr>
        <p:txBody>
          <a:bodyPr/>
          <a:lstStyle/>
          <a:p>
            <a:pPr>
              <a:defRPr/>
            </a:pPr>
            <a:r>
              <a:rPr kumimoji="1" lang="en-US" altLang="zh-CN" sz="2800" dirty="0"/>
              <a:t>SQL:1999 </a:t>
            </a:r>
            <a:r>
              <a:rPr kumimoji="1" lang="zh-CN" altLang="en-US" sz="2800" dirty="0"/>
              <a:t>支持函数和存储过程</a:t>
            </a:r>
            <a:endParaRPr kumimoji="1" lang="en-US" altLang="zh-CN" sz="2800" dirty="0"/>
          </a:p>
          <a:p>
            <a:pPr lvl="1">
              <a:defRPr/>
            </a:pPr>
            <a:r>
              <a:rPr kumimoji="1" lang="zh-CN" altLang="en-US" sz="2400" dirty="0">
                <a:cs typeface="+mn-cs"/>
              </a:rPr>
              <a:t>函数</a:t>
            </a:r>
            <a:r>
              <a:rPr kumimoji="1" lang="en-US" altLang="zh-CN" sz="2400" dirty="0">
                <a:cs typeface="+mn-cs"/>
              </a:rPr>
              <a:t>/</a:t>
            </a:r>
            <a:r>
              <a:rPr kumimoji="1" lang="zh-CN" altLang="en-US" sz="2400" dirty="0">
                <a:cs typeface="+mn-cs"/>
              </a:rPr>
              <a:t>存储过程可以用</a:t>
            </a:r>
            <a:r>
              <a:rPr kumimoji="1" lang="en-US" altLang="zh-CN" sz="2400" dirty="0"/>
              <a:t>SQL</a:t>
            </a:r>
            <a:r>
              <a:rPr kumimoji="1" lang="zh-CN" altLang="en-US" sz="2400" dirty="0">
                <a:cs typeface="+mn-cs"/>
              </a:rPr>
              <a:t>自身书写，也可以用外部高级程序设计语言写 </a:t>
            </a:r>
            <a:endParaRPr kumimoji="1" lang="en-US" altLang="zh-CN" sz="2400" dirty="0">
              <a:cs typeface="+mn-cs"/>
            </a:endParaRPr>
          </a:p>
          <a:p>
            <a:pPr lvl="1">
              <a:defRPr/>
            </a:pPr>
            <a:r>
              <a:rPr kumimoji="1" lang="zh-CN" altLang="en-US" sz="2400" dirty="0">
                <a:cs typeface="+mn-cs"/>
              </a:rPr>
              <a:t>函数对专门的数据类型，如图像和几何对象，特别有用 </a:t>
            </a:r>
            <a:endParaRPr kumimoji="1" lang="en-US" altLang="zh-CN" sz="2400" dirty="0">
              <a:cs typeface="+mn-cs"/>
            </a:endParaRPr>
          </a:p>
          <a:p>
            <a:pPr lvl="2">
              <a:defRPr/>
            </a:pPr>
            <a:r>
              <a:rPr kumimoji="1" lang="zh-CN" altLang="en-US" sz="2000" dirty="0">
                <a:cs typeface="+mn-cs"/>
              </a:rPr>
              <a:t>示例：用于检查多边形重叠或比较图像相似性的函数 </a:t>
            </a:r>
            <a:endParaRPr kumimoji="1" lang="en-US" altLang="zh-CN" sz="2000" dirty="0">
              <a:cs typeface="+mn-cs"/>
            </a:endParaRPr>
          </a:p>
          <a:p>
            <a:pPr lvl="1">
              <a:defRPr/>
            </a:pPr>
            <a:r>
              <a:rPr kumimoji="1" lang="zh-CN" altLang="en-US" sz="2400" dirty="0">
                <a:cs typeface="+mn-cs"/>
              </a:rPr>
              <a:t>许多数据库系统支持</a:t>
            </a:r>
            <a:r>
              <a:rPr kumimoji="1" lang="zh-CN" altLang="en-US" sz="2400" b="1" dirty="0"/>
              <a:t>表值函数（</a:t>
            </a:r>
            <a:r>
              <a:rPr kumimoji="1" lang="en-US" altLang="zh-CN" sz="2400" b="1" dirty="0"/>
              <a:t>table-valued functions</a:t>
            </a:r>
            <a:r>
              <a:rPr kumimoji="1" lang="zh-CN" altLang="en-US" sz="2400" b="1" dirty="0"/>
              <a:t>）</a:t>
            </a:r>
            <a:r>
              <a:rPr kumimoji="1" lang="zh-CN" altLang="en-US" sz="2400" dirty="0"/>
              <a:t>，</a:t>
            </a:r>
            <a:r>
              <a:rPr kumimoji="1" lang="zh-CN" altLang="en-US" sz="2400" dirty="0">
                <a:cs typeface="+mn-cs"/>
              </a:rPr>
              <a:t>表值函数会返回一个关系作为结果 </a:t>
            </a:r>
            <a:endParaRPr kumimoji="1" lang="en-US" altLang="zh-CN" sz="2400" dirty="0">
              <a:cs typeface="+mn-cs"/>
            </a:endParaRPr>
          </a:p>
          <a:p>
            <a:pPr>
              <a:defRPr/>
            </a:pPr>
            <a:r>
              <a:rPr kumimoji="1" lang="en-US" altLang="zh-CN" sz="2800" dirty="0"/>
              <a:t>SQL:1999 </a:t>
            </a:r>
            <a:r>
              <a:rPr kumimoji="1" lang="zh-CN" altLang="en-US" sz="2800" dirty="0"/>
              <a:t>还支持许多命令式结构</a:t>
            </a:r>
            <a:r>
              <a:rPr kumimoji="1" lang="en-US" altLang="zh-CN" sz="2800" dirty="0"/>
              <a:t>(</a:t>
            </a:r>
            <a:r>
              <a:rPr kumimoji="1" lang="zh-CN" altLang="en-US" sz="2800" dirty="0"/>
              <a:t>比如</a:t>
            </a:r>
            <a:r>
              <a:rPr kumimoji="1" lang="en-US" altLang="zh-CN" sz="2800" dirty="0"/>
              <a:t>Oracle</a:t>
            </a:r>
            <a:r>
              <a:rPr kumimoji="1" lang="zh-CN" altLang="en-US" sz="2800" dirty="0"/>
              <a:t>的</a:t>
            </a:r>
            <a:r>
              <a:rPr kumimoji="1" lang="en-US" altLang="zh-CN" sz="2800" dirty="0"/>
              <a:t>PL/SQL)</a:t>
            </a:r>
            <a:r>
              <a:rPr kumimoji="1" lang="zh-CN" altLang="en-US" sz="2800" dirty="0"/>
              <a:t>，包括</a:t>
            </a:r>
            <a:endParaRPr kumimoji="1" lang="en-US" altLang="zh-CN" sz="2800" dirty="0"/>
          </a:p>
          <a:p>
            <a:pPr lvl="1">
              <a:defRPr/>
            </a:pPr>
            <a:r>
              <a:rPr kumimoji="1" lang="zh-CN" altLang="en-US" sz="2400" dirty="0"/>
              <a:t>循环</a:t>
            </a:r>
            <a:r>
              <a:rPr kumimoji="1" lang="en-US" altLang="zh-CN" sz="2400" dirty="0"/>
              <a:t>(loops)</a:t>
            </a:r>
            <a:r>
              <a:rPr kumimoji="1" lang="zh-CN" altLang="en-US" sz="2400" dirty="0">
                <a:cs typeface="+mn-cs"/>
              </a:rPr>
              <a:t>，</a:t>
            </a:r>
            <a:r>
              <a:rPr kumimoji="1" lang="en-US" altLang="zh-CN" sz="2400" dirty="0"/>
              <a:t>if-then-else</a:t>
            </a:r>
            <a:r>
              <a:rPr kumimoji="1" lang="zh-CN" altLang="en-US" sz="2400" dirty="0"/>
              <a:t>，</a:t>
            </a:r>
            <a:r>
              <a:rPr kumimoji="1" lang="zh-CN" altLang="en-US" sz="2400" dirty="0">
                <a:cs typeface="+mn-cs"/>
              </a:rPr>
              <a:t>赋值</a:t>
            </a:r>
            <a:r>
              <a:rPr kumimoji="1" lang="en-US" altLang="zh-CN" sz="2400" dirty="0">
                <a:cs typeface="+mn-cs"/>
              </a:rPr>
              <a:t>(</a:t>
            </a:r>
            <a:r>
              <a:rPr kumimoji="1" lang="en-US" altLang="zh-CN" sz="2400" dirty="0"/>
              <a:t>assignment</a:t>
            </a:r>
            <a:r>
              <a:rPr kumimoji="1" lang="en-US" altLang="zh-CN" sz="2400" dirty="0">
                <a:cs typeface="+mn-cs"/>
              </a:rPr>
              <a:t>)</a:t>
            </a:r>
          </a:p>
          <a:p>
            <a:pPr>
              <a:defRPr/>
            </a:pPr>
            <a:r>
              <a:rPr kumimoji="1" lang="zh-CN" altLang="en-US" sz="2800" dirty="0"/>
              <a:t>很多数据库都有其自身特有的对过程的扩展，并且与</a:t>
            </a:r>
            <a:r>
              <a:rPr kumimoji="1" lang="en-US" altLang="zh-CN" sz="2800" dirty="0"/>
              <a:t>SQL:1999</a:t>
            </a:r>
            <a:r>
              <a:rPr kumimoji="1" lang="zh-CN" altLang="en-US" sz="2800" dirty="0"/>
              <a:t>不同 </a:t>
            </a:r>
            <a:endParaRPr kumimoji="1" lang="en-US" altLang="zh-CN" sz="2800" dirty="0"/>
          </a:p>
        </p:txBody>
      </p:sp>
      <p:sp>
        <p:nvSpPr>
          <p:cNvPr id="4403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1CF340E9-9E0F-46A2-A327-DF2E212AFFA6}" type="slidenum">
              <a:rPr altLang="zh-CN" sz="2400">
                <a:solidFill>
                  <a:schemeClr val="accent2"/>
                </a:solidFill>
                <a:latin typeface="Times New Roman" panose="02020603050405020304" pitchFamily="18" charset="0"/>
                <a:ea typeface="华文新魏" panose="02010800040101010101" pitchFamily="2" charset="-122"/>
              </a:rPr>
              <a:pPr>
                <a:buSzTx/>
              </a:pPr>
              <a:t>43</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prstTxWarp prst="textNoShape">
              <a:avLst/>
            </a:prstTxWarp>
          </a:bodyPr>
          <a:lstStyle/>
          <a:p>
            <a:r>
              <a:rPr lang="en-US" altLang="zh-CN" dirty="0">
                <a:effectLst/>
              </a:rPr>
              <a:t>SQL </a:t>
            </a:r>
            <a:r>
              <a:rPr lang="zh-CN" altLang="en-US" dirty="0">
                <a:effectLst/>
              </a:rPr>
              <a:t>函数</a:t>
            </a:r>
            <a:endParaRPr lang="en-US" altLang="en-US" dirty="0">
              <a:effectLst/>
            </a:endParaRPr>
          </a:p>
        </p:txBody>
      </p:sp>
      <p:sp>
        <p:nvSpPr>
          <p:cNvPr id="45059" name="Rectangle 3"/>
          <p:cNvSpPr>
            <a:spLocks noGrp="1" noChangeArrowheads="1"/>
          </p:cNvSpPr>
          <p:nvPr>
            <p:ph idx="1"/>
          </p:nvPr>
        </p:nvSpPr>
        <p:spPr>
          <a:xfrm>
            <a:off x="468313" y="1262063"/>
            <a:ext cx="7661275" cy="5407025"/>
          </a:xfrm>
        </p:spPr>
        <p:txBody>
          <a:bodyPr/>
          <a:lstStyle/>
          <a:p>
            <a:pPr algn="l">
              <a:spcBef>
                <a:spcPts val="0"/>
              </a:spcBef>
              <a:tabLst>
                <a:tab pos="803275" algn="l"/>
                <a:tab pos="1370013" algn="l"/>
                <a:tab pos="2112963" algn="l"/>
              </a:tabLst>
            </a:pPr>
            <a:r>
              <a:rPr lang="zh-CN" altLang="en-US" sz="2000" dirty="0"/>
              <a:t>定义一个函数，输入一个院系的编号，返回该院系的教师的数量 </a:t>
            </a:r>
            <a:endParaRPr lang="en-US" altLang="zh-CN" sz="2000" dirty="0"/>
          </a:p>
          <a:p>
            <a:pPr algn="l">
              <a:spcBef>
                <a:spcPts val="0"/>
              </a:spcBef>
              <a:buFont typeface="Monotype Sorts"/>
              <a:buNone/>
              <a:tabLst>
                <a:tab pos="803275" algn="l"/>
                <a:tab pos="1370013" algn="l"/>
                <a:tab pos="2112963" algn="l"/>
              </a:tabLst>
            </a:pPr>
            <a:r>
              <a:rPr lang="en-US" altLang="zh-CN" sz="1600" b="1" dirty="0"/>
              <a:t>             </a:t>
            </a:r>
            <a:r>
              <a:rPr lang="en-US" altLang="zh-CN" sz="2000" b="1" dirty="0"/>
              <a:t>create function </a:t>
            </a:r>
            <a:r>
              <a:rPr lang="en-US" altLang="zh-CN" sz="2000" i="1" dirty="0" err="1"/>
              <a:t>dept_count</a:t>
            </a:r>
            <a:r>
              <a:rPr lang="en-US" altLang="zh-CN" sz="2000" i="1" dirty="0"/>
              <a:t> </a:t>
            </a:r>
            <a:r>
              <a:rPr lang="en-US" altLang="zh-CN" sz="2000" dirty="0"/>
              <a:t>(</a:t>
            </a:r>
            <a:r>
              <a:rPr lang="en-US" altLang="zh-CN" sz="2000" i="1" dirty="0" err="1"/>
              <a:t>dno</a:t>
            </a:r>
            <a:r>
              <a:rPr lang="en-US" altLang="zh-CN" sz="2000" i="1" dirty="0"/>
              <a:t>  </a:t>
            </a:r>
            <a:r>
              <a:rPr lang="en-US" altLang="zh-CN" sz="2000" b="1" dirty="0"/>
              <a:t>varchar</a:t>
            </a:r>
            <a:r>
              <a:rPr lang="en-US" altLang="zh-CN" sz="2000" dirty="0"/>
              <a:t>(20))</a:t>
            </a:r>
            <a:r>
              <a:rPr lang="en-US" altLang="zh-CN" sz="2000" b="1" dirty="0"/>
              <a:t/>
            </a:r>
            <a:br>
              <a:rPr lang="en-US" altLang="zh-CN" sz="2000" b="1" dirty="0"/>
            </a:br>
            <a:r>
              <a:rPr lang="en-US" altLang="zh-CN" b="1" dirty="0"/>
              <a:t>       </a:t>
            </a:r>
            <a:r>
              <a:rPr lang="en-US" altLang="zh-CN" sz="2000" b="1" dirty="0"/>
              <a:t>returns integer</a:t>
            </a:r>
            <a:br>
              <a:rPr lang="en-US" altLang="zh-CN" sz="2000" b="1" dirty="0"/>
            </a:br>
            <a:r>
              <a:rPr lang="en-US" altLang="zh-CN" sz="2000" b="1" dirty="0"/>
              <a:t>      begin</a:t>
            </a:r>
            <a:br>
              <a:rPr lang="en-US" altLang="zh-CN" sz="2000" b="1" dirty="0"/>
            </a:br>
            <a:r>
              <a:rPr lang="en-US" altLang="zh-CN" sz="2000" b="1" dirty="0"/>
              <a:t>           declare </a:t>
            </a:r>
            <a:r>
              <a:rPr lang="en-US" altLang="zh-CN" sz="2000" i="1" dirty="0" err="1"/>
              <a:t>d_count</a:t>
            </a:r>
            <a:r>
              <a:rPr lang="en-US" altLang="zh-CN" sz="2000" i="1" dirty="0"/>
              <a:t>  </a:t>
            </a:r>
            <a:r>
              <a:rPr lang="en-US" altLang="zh-CN" sz="2000" b="1" dirty="0"/>
              <a:t>integer;</a:t>
            </a:r>
            <a:br>
              <a:rPr lang="en-US" altLang="zh-CN" sz="2000" b="1" dirty="0"/>
            </a:br>
            <a:r>
              <a:rPr lang="en-US" altLang="zh-CN" sz="2000" b="1" dirty="0"/>
              <a:t>           select count </a:t>
            </a:r>
            <a:r>
              <a:rPr lang="en-US" altLang="zh-CN" sz="2000" dirty="0"/>
              <a:t>(</a:t>
            </a:r>
            <a:r>
              <a:rPr lang="en-US" altLang="zh-CN" sz="2000" i="1" dirty="0"/>
              <a:t>* </a:t>
            </a:r>
            <a:r>
              <a:rPr lang="en-US" altLang="zh-CN" sz="2000" dirty="0"/>
              <a:t>) </a:t>
            </a:r>
            <a:r>
              <a:rPr lang="en-US" altLang="zh-CN" sz="2000" b="1" dirty="0"/>
              <a:t>into </a:t>
            </a:r>
            <a:r>
              <a:rPr lang="en-US" altLang="zh-CN" sz="2000" i="1" dirty="0" err="1"/>
              <a:t>d_count</a:t>
            </a:r>
            <a:r>
              <a:rPr lang="en-US" altLang="zh-CN" sz="2000" i="1" dirty="0"/>
              <a:t/>
            </a:r>
            <a:br>
              <a:rPr lang="en-US" altLang="zh-CN" sz="2000" i="1" dirty="0"/>
            </a:br>
            <a:r>
              <a:rPr lang="en-US" altLang="zh-CN" sz="2000" i="1" dirty="0"/>
              <a:t>           </a:t>
            </a:r>
            <a:r>
              <a:rPr lang="en-US" altLang="zh-CN" sz="2000" b="1" dirty="0"/>
              <a:t>from </a:t>
            </a:r>
            <a:r>
              <a:rPr lang="en-US" altLang="zh-CN" sz="2000" i="1" dirty="0"/>
              <a:t>t</a:t>
            </a:r>
          </a:p>
          <a:p>
            <a:pPr algn="l">
              <a:spcBef>
                <a:spcPts val="0"/>
              </a:spcBef>
              <a:buFont typeface="Monotype Sorts"/>
              <a:buNone/>
              <a:tabLst>
                <a:tab pos="803275" algn="l"/>
                <a:tab pos="1370013" algn="l"/>
                <a:tab pos="2112963" algn="l"/>
              </a:tabLst>
            </a:pPr>
            <a:r>
              <a:rPr lang="en-US" altLang="zh-CN" sz="2000" i="1" dirty="0"/>
              <a:t>               </a:t>
            </a:r>
            <a:r>
              <a:rPr lang="en-US" altLang="zh-CN" sz="2000" b="1" dirty="0"/>
              <a:t>where </a:t>
            </a:r>
            <a:r>
              <a:rPr lang="en-US" altLang="zh-CN" sz="2000" i="1" dirty="0" err="1"/>
              <a:t>t.dno</a:t>
            </a:r>
            <a:r>
              <a:rPr lang="en-US" altLang="zh-CN" sz="2000" i="1" dirty="0"/>
              <a:t> = </a:t>
            </a:r>
            <a:r>
              <a:rPr lang="en-US" altLang="zh-CN" sz="2000" i="1" dirty="0" err="1"/>
              <a:t>dno</a:t>
            </a:r>
            <a:r>
              <a:rPr lang="en-US" altLang="zh-CN" sz="2000" i="1" dirty="0"/>
              <a:t/>
            </a:r>
            <a:br>
              <a:rPr lang="en-US" altLang="zh-CN" sz="2000" i="1" dirty="0"/>
            </a:br>
            <a:r>
              <a:rPr lang="en-US" altLang="zh-CN" sz="2000" i="1" dirty="0"/>
              <a:t>           </a:t>
            </a:r>
            <a:r>
              <a:rPr lang="en-US" altLang="zh-CN" sz="2000" b="1" dirty="0"/>
              <a:t>return </a:t>
            </a:r>
            <a:r>
              <a:rPr lang="en-US" altLang="zh-CN" sz="2000" i="1" dirty="0" err="1"/>
              <a:t>d_count</a:t>
            </a:r>
            <a:r>
              <a:rPr lang="en-US" altLang="zh-CN" sz="2000" i="1" dirty="0"/>
              <a:t>;</a:t>
            </a:r>
            <a:br>
              <a:rPr lang="en-US" altLang="zh-CN" sz="2000" i="1" dirty="0"/>
            </a:br>
            <a:r>
              <a:rPr lang="en-US" altLang="zh-CN" sz="2000" i="1" dirty="0"/>
              <a:t>       </a:t>
            </a:r>
            <a:r>
              <a:rPr lang="en-US" altLang="zh-CN" sz="2000" b="1" dirty="0"/>
              <a:t>end</a:t>
            </a:r>
            <a:endParaRPr lang="en-US" altLang="zh-CN" b="1" dirty="0"/>
          </a:p>
          <a:p>
            <a:pPr algn="l">
              <a:spcBef>
                <a:spcPts val="0"/>
              </a:spcBef>
              <a:tabLst>
                <a:tab pos="803275" algn="l"/>
                <a:tab pos="1370013" algn="l"/>
                <a:tab pos="2112963" algn="l"/>
              </a:tabLst>
            </a:pPr>
            <a:r>
              <a:rPr lang="zh-CN" altLang="en-US" sz="2000" dirty="0"/>
              <a:t>找出教师数大于</a:t>
            </a:r>
            <a:r>
              <a:rPr lang="en-US" altLang="zh-CN" sz="2000" dirty="0"/>
              <a:t>12</a:t>
            </a:r>
            <a:r>
              <a:rPr lang="zh-CN" altLang="en-US" sz="2000" dirty="0"/>
              <a:t>的所有院系的名称</a:t>
            </a:r>
            <a:endParaRPr lang="en-US" altLang="zh-CN" sz="2000" dirty="0"/>
          </a:p>
          <a:p>
            <a:pPr algn="l">
              <a:spcBef>
                <a:spcPts val="0"/>
              </a:spcBef>
              <a:buFont typeface="Monotype Sorts"/>
              <a:buNone/>
              <a:tabLst>
                <a:tab pos="803275" algn="l"/>
                <a:tab pos="1370013" algn="l"/>
                <a:tab pos="2112963" algn="l"/>
              </a:tabLst>
            </a:pPr>
            <a:r>
              <a:rPr lang="en-US" altLang="zh-CN" dirty="0"/>
              <a:t>		</a:t>
            </a:r>
            <a:r>
              <a:rPr lang="en-US" altLang="zh-CN" sz="2000" b="1" dirty="0"/>
              <a:t>select </a:t>
            </a:r>
            <a:r>
              <a:rPr lang="en-US" altLang="zh-CN" sz="2000" i="1" dirty="0" err="1"/>
              <a:t>dname</a:t>
            </a:r>
            <a:endParaRPr lang="en-US" altLang="zh-CN" sz="2000" i="1" dirty="0"/>
          </a:p>
          <a:p>
            <a:pPr algn="l">
              <a:spcBef>
                <a:spcPts val="0"/>
              </a:spcBef>
              <a:buFont typeface="Monotype Sorts"/>
              <a:buNone/>
              <a:tabLst>
                <a:tab pos="803275" algn="l"/>
                <a:tab pos="1370013" algn="l"/>
                <a:tab pos="2112963" algn="l"/>
              </a:tabLst>
            </a:pPr>
            <a:r>
              <a:rPr lang="en-US" altLang="zh-CN" sz="2000" i="1" dirty="0"/>
              <a:t>             </a:t>
            </a:r>
            <a:r>
              <a:rPr lang="en-US" altLang="zh-CN" sz="2000" b="1" dirty="0"/>
              <a:t>from</a:t>
            </a:r>
            <a:r>
              <a:rPr lang="en-US" altLang="zh-CN" sz="2000" i="1" dirty="0"/>
              <a:t> d</a:t>
            </a:r>
          </a:p>
          <a:p>
            <a:pPr algn="l">
              <a:spcBef>
                <a:spcPts val="0"/>
              </a:spcBef>
              <a:buFont typeface="Monotype Sorts"/>
              <a:buNone/>
              <a:tabLst>
                <a:tab pos="803275" algn="l"/>
                <a:tab pos="1370013" algn="l"/>
                <a:tab pos="2112963" algn="l"/>
              </a:tabLst>
            </a:pPr>
            <a:r>
              <a:rPr lang="en-US" altLang="zh-CN" sz="2000" i="1" dirty="0"/>
              <a:t>     	   </a:t>
            </a:r>
            <a:r>
              <a:rPr lang="en-US" altLang="zh-CN" sz="2000" b="1" dirty="0"/>
              <a:t>where </a:t>
            </a:r>
            <a:r>
              <a:rPr lang="en-US" altLang="zh-CN" sz="2000" i="1" dirty="0" err="1"/>
              <a:t>dept_</a:t>
            </a:r>
            <a:r>
              <a:rPr lang="en-US" altLang="zh-CN" sz="2000" dirty="0" err="1"/>
              <a:t>count</a:t>
            </a:r>
            <a:r>
              <a:rPr lang="en-US" altLang="zh-CN" sz="2000" dirty="0"/>
              <a:t> (</a:t>
            </a:r>
            <a:r>
              <a:rPr lang="en-US" altLang="zh-CN" sz="2000" i="1" dirty="0" err="1"/>
              <a:t>dno</a:t>
            </a:r>
            <a:r>
              <a:rPr lang="en-US" altLang="zh-CN" sz="2000" i="1" dirty="0"/>
              <a:t> </a:t>
            </a:r>
            <a:r>
              <a:rPr lang="en-US" altLang="zh-CN" sz="2000" dirty="0"/>
              <a:t>) &gt; 12;</a:t>
            </a:r>
            <a:endParaRPr lang="en-US" altLang="zh-CN" i="1" dirty="0"/>
          </a:p>
        </p:txBody>
      </p:sp>
      <p:sp>
        <p:nvSpPr>
          <p:cNvPr id="45060"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51C638AE-AD5D-4419-A554-B9A96D584AEB}" type="slidenum">
              <a:rPr altLang="zh-CN" sz="2400">
                <a:solidFill>
                  <a:schemeClr val="accent2"/>
                </a:solidFill>
                <a:latin typeface="Times New Roman" panose="02020603050405020304" pitchFamily="18" charset="0"/>
                <a:ea typeface="华文新魏" panose="02010800040101010101" pitchFamily="2" charset="-122"/>
              </a:rPr>
              <a:pPr>
                <a:buSzTx/>
              </a:pPr>
              <a:t>44</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defRPr/>
            </a:pPr>
            <a:r>
              <a:rPr lang="zh-CN" altLang="en-US" dirty="0">
                <a:effectLst/>
              </a:rPr>
              <a:t>表函数</a:t>
            </a:r>
            <a:endParaRPr lang="en-US" altLang="en-US" dirty="0">
              <a:effectLst/>
            </a:endParaRPr>
          </a:p>
        </p:txBody>
      </p:sp>
      <p:sp>
        <p:nvSpPr>
          <p:cNvPr id="46083" name="Rectangle 3"/>
          <p:cNvSpPr>
            <a:spLocks noGrp="1" noChangeArrowheads="1"/>
          </p:cNvSpPr>
          <p:nvPr>
            <p:ph idx="1"/>
          </p:nvPr>
        </p:nvSpPr>
        <p:spPr>
          <a:xfrm>
            <a:off x="395288" y="1233488"/>
            <a:ext cx="7794625" cy="5508625"/>
          </a:xfrm>
        </p:spPr>
        <p:txBody>
          <a:bodyPr/>
          <a:lstStyle/>
          <a:p>
            <a:pPr algn="l">
              <a:spcBef>
                <a:spcPts val="0"/>
              </a:spcBef>
            </a:pPr>
            <a:r>
              <a:rPr lang="en-US" altLang="zh-CN" sz="2000" dirty="0"/>
              <a:t>SQL:2003 </a:t>
            </a:r>
            <a:r>
              <a:rPr lang="zh-CN" altLang="en-US" sz="2000" dirty="0"/>
              <a:t>增加了返回关系作为结果的函数 </a:t>
            </a:r>
            <a:endParaRPr lang="en-US" altLang="zh-CN" sz="2000" dirty="0"/>
          </a:p>
          <a:p>
            <a:pPr algn="l">
              <a:spcBef>
                <a:spcPts val="0"/>
              </a:spcBef>
            </a:pPr>
            <a:r>
              <a:rPr lang="zh-CN" altLang="en-US" sz="2000" dirty="0"/>
              <a:t>示例：返回一个包含特定系的所有教师的表</a:t>
            </a:r>
            <a:endParaRPr lang="en-US" altLang="zh-CN" sz="2000" dirty="0"/>
          </a:p>
          <a:p>
            <a:pPr algn="l">
              <a:spcBef>
                <a:spcPts val="0"/>
              </a:spcBef>
              <a:buFont typeface="Monotype Sorts"/>
              <a:buNone/>
            </a:pPr>
            <a:r>
              <a:rPr lang="en-US" altLang="zh-CN" dirty="0"/>
              <a:t>	</a:t>
            </a:r>
            <a:r>
              <a:rPr lang="en-US" altLang="zh-CN" sz="2000" b="1" dirty="0"/>
              <a:t>create</a:t>
            </a:r>
            <a:r>
              <a:rPr lang="en-US" altLang="zh-CN" sz="2000" dirty="0"/>
              <a:t> </a:t>
            </a:r>
            <a:r>
              <a:rPr lang="en-US" altLang="zh-CN" sz="2000" b="1" dirty="0"/>
              <a:t>function</a:t>
            </a:r>
            <a:r>
              <a:rPr lang="en-US" altLang="zh-CN" sz="2000" dirty="0"/>
              <a:t> </a:t>
            </a:r>
            <a:r>
              <a:rPr lang="en-US" altLang="zh-CN" sz="2000" i="1" dirty="0" err="1"/>
              <a:t>teacher_of</a:t>
            </a:r>
            <a:r>
              <a:rPr lang="en-US" altLang="zh-CN" sz="2000" dirty="0"/>
              <a:t> (</a:t>
            </a:r>
            <a:r>
              <a:rPr lang="en-US" altLang="zh-CN" sz="2000" i="1" dirty="0" err="1"/>
              <a:t>dno</a:t>
            </a:r>
            <a:r>
              <a:rPr lang="en-US" altLang="zh-CN" sz="2000" i="1" dirty="0"/>
              <a:t> </a:t>
            </a:r>
            <a:r>
              <a:rPr lang="en-US" altLang="zh-CN" sz="2000" b="1" dirty="0"/>
              <a:t>char</a:t>
            </a:r>
            <a:r>
              <a:rPr lang="en-US" altLang="zh-CN" sz="2000" dirty="0"/>
              <a:t>(20)</a:t>
            </a:r>
            <a:endParaRPr lang="en-US" altLang="zh-CN" dirty="0"/>
          </a:p>
          <a:p>
            <a:pPr algn="l">
              <a:spcBef>
                <a:spcPts val="0"/>
              </a:spcBef>
              <a:buFont typeface="Monotype Sorts"/>
              <a:buNone/>
            </a:pPr>
            <a:r>
              <a:rPr lang="en-US" altLang="zh-CN" dirty="0"/>
              <a:t>		</a:t>
            </a:r>
            <a:r>
              <a:rPr lang="en-US" altLang="zh-CN" sz="2000" b="1" dirty="0"/>
              <a:t>returns</a:t>
            </a:r>
            <a:r>
              <a:rPr lang="en-US" altLang="zh-CN" sz="2000" dirty="0"/>
              <a:t> </a:t>
            </a:r>
            <a:r>
              <a:rPr lang="en-US" altLang="zh-CN" sz="2000" b="1" dirty="0"/>
              <a:t>table</a:t>
            </a:r>
            <a:r>
              <a:rPr lang="en-US" altLang="zh-CN" sz="2000" dirty="0"/>
              <a:t> (</a:t>
            </a:r>
            <a:r>
              <a:rPr lang="en-US" altLang="zh-CN" sz="2000" i="1" dirty="0" err="1"/>
              <a:t>tno</a:t>
            </a:r>
            <a:r>
              <a:rPr lang="en-US" altLang="zh-CN" sz="2000" i="1" dirty="0"/>
              <a:t> </a:t>
            </a:r>
            <a:r>
              <a:rPr lang="en-US" altLang="zh-CN" sz="2000" b="1" dirty="0"/>
              <a:t>varchar</a:t>
            </a:r>
            <a:r>
              <a:rPr lang="en-US" altLang="zh-CN" sz="2000" dirty="0"/>
              <a:t>(5),</a:t>
            </a:r>
            <a:br>
              <a:rPr lang="en-US" altLang="zh-CN" sz="2000" dirty="0"/>
            </a:br>
            <a:r>
              <a:rPr lang="en-US" altLang="zh-CN" sz="2000" dirty="0"/>
              <a:t>			</a:t>
            </a:r>
            <a:r>
              <a:rPr lang="en-US" altLang="zh-CN" sz="2000" i="1" dirty="0"/>
              <a:t>name</a:t>
            </a:r>
            <a:r>
              <a:rPr lang="en-US" altLang="zh-CN" sz="2000" dirty="0"/>
              <a:t> </a:t>
            </a:r>
            <a:r>
              <a:rPr lang="en-US" altLang="zh-CN" sz="2000" b="1" dirty="0"/>
              <a:t>varchar</a:t>
            </a:r>
            <a:r>
              <a:rPr lang="en-US" altLang="zh-CN" sz="2000" dirty="0"/>
              <a:t>(20),</a:t>
            </a:r>
            <a:br>
              <a:rPr lang="en-US" altLang="zh-CN" sz="2000" dirty="0"/>
            </a:br>
            <a:r>
              <a:rPr lang="en-US" altLang="zh-CN" sz="2000" dirty="0"/>
              <a:t>			</a:t>
            </a:r>
            <a:r>
              <a:rPr lang="en-US" altLang="zh-CN" sz="2000" i="1" dirty="0"/>
              <a:t>salary</a:t>
            </a:r>
            <a:r>
              <a:rPr lang="en-US" altLang="zh-CN" sz="2000" dirty="0"/>
              <a:t> </a:t>
            </a:r>
            <a:r>
              <a:rPr lang="en-US" altLang="zh-CN" sz="2000" b="1" dirty="0"/>
              <a:t>numeric</a:t>
            </a:r>
            <a:r>
              <a:rPr lang="en-US" altLang="zh-CN" sz="2000" dirty="0"/>
              <a:t>(8,2))</a:t>
            </a:r>
            <a:endParaRPr lang="en-US" altLang="zh-CN" dirty="0"/>
          </a:p>
          <a:p>
            <a:pPr algn="l">
              <a:spcBef>
                <a:spcPts val="0"/>
              </a:spcBef>
              <a:buFont typeface="Monotype Sorts"/>
              <a:buNone/>
            </a:pPr>
            <a:r>
              <a:rPr lang="en-US" altLang="zh-CN" dirty="0"/>
              <a:t>	</a:t>
            </a:r>
            <a:r>
              <a:rPr lang="en-US" altLang="zh-CN" sz="2000" b="1" dirty="0"/>
              <a:t>return</a:t>
            </a:r>
            <a:r>
              <a:rPr lang="en-US" altLang="zh-CN" sz="2000" dirty="0"/>
              <a:t> </a:t>
            </a:r>
            <a:r>
              <a:rPr lang="en-US" altLang="zh-CN" sz="2000" b="1" dirty="0"/>
              <a:t>table</a:t>
            </a:r>
            <a:r>
              <a:rPr lang="en-US" altLang="zh-CN" sz="2000" dirty="0"/>
              <a:t/>
            </a:r>
            <a:br>
              <a:rPr lang="en-US" altLang="zh-CN" sz="2000" dirty="0"/>
            </a:br>
            <a:r>
              <a:rPr lang="en-US" altLang="zh-CN" sz="2000" dirty="0"/>
              <a:t>	(</a:t>
            </a:r>
            <a:r>
              <a:rPr lang="en-US" altLang="zh-CN" sz="2000" b="1" dirty="0"/>
              <a:t>select</a:t>
            </a:r>
            <a:r>
              <a:rPr lang="en-US" altLang="zh-CN" sz="2000" dirty="0"/>
              <a:t> </a:t>
            </a:r>
            <a:r>
              <a:rPr lang="en-US" altLang="zh-CN" sz="2000" i="1" dirty="0"/>
              <a:t> </a:t>
            </a:r>
            <a:r>
              <a:rPr lang="en-US" altLang="zh-CN" sz="2000" i="1" dirty="0" err="1"/>
              <a:t>tno</a:t>
            </a:r>
            <a:r>
              <a:rPr lang="en-US" altLang="zh-CN" sz="2000" i="1" dirty="0"/>
              <a:t>, </a:t>
            </a:r>
            <a:r>
              <a:rPr lang="en-US" altLang="zh-CN" sz="2000" i="1" dirty="0" err="1"/>
              <a:t>tname</a:t>
            </a:r>
            <a:r>
              <a:rPr lang="en-US" altLang="zh-CN" sz="2000" i="1" dirty="0"/>
              <a:t>, salary</a:t>
            </a:r>
            <a:r>
              <a:rPr lang="en-US" altLang="zh-CN" sz="2000" dirty="0"/>
              <a:t/>
            </a:r>
            <a:br>
              <a:rPr lang="en-US" altLang="zh-CN" sz="2000" dirty="0"/>
            </a:br>
            <a:r>
              <a:rPr lang="en-US" altLang="zh-CN" sz="2000" dirty="0"/>
              <a:t>	  </a:t>
            </a:r>
            <a:r>
              <a:rPr lang="en-US" altLang="zh-CN" sz="2000" b="1" dirty="0"/>
              <a:t>from</a:t>
            </a:r>
            <a:r>
              <a:rPr lang="en-US" altLang="zh-CN" sz="2000" dirty="0"/>
              <a:t> t</a:t>
            </a:r>
            <a:r>
              <a:rPr lang="en-US" altLang="zh-CN" sz="2000" i="1" dirty="0"/>
              <a:t/>
            </a:r>
            <a:br>
              <a:rPr lang="en-US" altLang="zh-CN" sz="2000" i="1" dirty="0"/>
            </a:br>
            <a:r>
              <a:rPr lang="en-US" altLang="zh-CN" sz="2000" dirty="0"/>
              <a:t>	  </a:t>
            </a:r>
            <a:r>
              <a:rPr lang="en-US" altLang="zh-CN" sz="2000" b="1" dirty="0"/>
              <a:t>where</a:t>
            </a:r>
            <a:r>
              <a:rPr lang="en-US" altLang="zh-CN" sz="2000" i="1" dirty="0"/>
              <a:t> </a:t>
            </a:r>
            <a:r>
              <a:rPr lang="en-US" altLang="zh-CN" sz="2000" i="1" dirty="0" err="1"/>
              <a:t>t.dno</a:t>
            </a:r>
            <a:r>
              <a:rPr lang="en-US" altLang="zh-CN" sz="2000" i="1" dirty="0"/>
              <a:t> = </a:t>
            </a:r>
            <a:r>
              <a:rPr lang="en-US" altLang="zh-CN" sz="2000" i="1" dirty="0" err="1"/>
              <a:t>teacher_of.dno</a:t>
            </a:r>
            <a:r>
              <a:rPr lang="en-US" altLang="zh-CN" sz="2000" dirty="0"/>
              <a:t>)</a:t>
            </a:r>
            <a:endParaRPr lang="en-US" altLang="zh-CN" dirty="0"/>
          </a:p>
          <a:p>
            <a:pPr algn="l">
              <a:spcBef>
                <a:spcPts val="0"/>
              </a:spcBef>
            </a:pPr>
            <a:r>
              <a:rPr lang="zh-CN" altLang="en-US" sz="2000" dirty="0"/>
              <a:t>使用</a:t>
            </a:r>
            <a:endParaRPr lang="en-US" altLang="zh-CN" sz="2000" dirty="0"/>
          </a:p>
          <a:p>
            <a:pPr algn="l">
              <a:spcBef>
                <a:spcPts val="0"/>
              </a:spcBef>
              <a:buFont typeface="Monotype Sorts"/>
              <a:buNone/>
            </a:pPr>
            <a:r>
              <a:rPr lang="en-US" altLang="zh-CN" dirty="0"/>
              <a:t>		</a:t>
            </a:r>
            <a:r>
              <a:rPr lang="en-US" altLang="zh-CN" sz="2000" b="1" dirty="0"/>
              <a:t>select *</a:t>
            </a:r>
            <a:br>
              <a:rPr lang="en-US" altLang="zh-CN" sz="2000" b="1" dirty="0"/>
            </a:br>
            <a:r>
              <a:rPr lang="en-US" altLang="zh-CN" sz="2000" b="1" dirty="0"/>
              <a:t>	  from table </a:t>
            </a:r>
            <a:r>
              <a:rPr lang="en-US" altLang="zh-CN" sz="2000" dirty="0"/>
              <a:t>(</a:t>
            </a:r>
            <a:r>
              <a:rPr lang="en-US" altLang="zh-CN" sz="2000" i="1" dirty="0" err="1"/>
              <a:t>teacher_of</a:t>
            </a:r>
            <a:r>
              <a:rPr lang="en-US" altLang="zh-CN" sz="2000" i="1" dirty="0"/>
              <a:t> </a:t>
            </a:r>
            <a:r>
              <a:rPr lang="en-US" altLang="zh-CN" sz="2000" dirty="0"/>
              <a:t>(‘d01’))</a:t>
            </a:r>
            <a:endParaRPr lang="en-US" altLang="zh-CN" dirty="0"/>
          </a:p>
        </p:txBody>
      </p:sp>
      <p:sp>
        <p:nvSpPr>
          <p:cNvPr id="46084"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6AD0FDD5-4835-4BE3-BCBD-D438A20A5CEA}" type="slidenum">
              <a:rPr altLang="zh-CN" sz="2400">
                <a:solidFill>
                  <a:schemeClr val="accent2"/>
                </a:solidFill>
                <a:latin typeface="Times New Roman" panose="02020603050405020304" pitchFamily="18" charset="0"/>
                <a:ea typeface="华文新魏" panose="02010800040101010101" pitchFamily="2" charset="-122"/>
              </a:rPr>
              <a:pPr>
                <a:buSzTx/>
              </a:pPr>
              <a:t>45</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8313" y="298450"/>
            <a:ext cx="8077200" cy="609600"/>
          </a:xfrm>
        </p:spPr>
        <p:txBody>
          <a:bodyPr>
            <a:prstTxWarp prst="textNoShape">
              <a:avLst/>
            </a:prstTxWarp>
          </a:bodyPr>
          <a:lstStyle/>
          <a:p>
            <a:r>
              <a:rPr lang="en-US" altLang="zh-CN" dirty="0">
                <a:effectLst/>
              </a:rPr>
              <a:t>SQL </a:t>
            </a:r>
            <a:r>
              <a:rPr lang="zh-CN" altLang="en-US" dirty="0">
                <a:effectLst/>
              </a:rPr>
              <a:t>存储过程</a:t>
            </a:r>
            <a:endParaRPr lang="en-US" altLang="en-US" dirty="0">
              <a:effectLst/>
            </a:endParaRPr>
          </a:p>
        </p:txBody>
      </p:sp>
      <p:sp>
        <p:nvSpPr>
          <p:cNvPr id="47107" name="Rectangle 3"/>
          <p:cNvSpPr>
            <a:spLocks noGrp="1" noChangeArrowheads="1"/>
          </p:cNvSpPr>
          <p:nvPr>
            <p:ph type="body" idx="4294967295"/>
          </p:nvPr>
        </p:nvSpPr>
        <p:spPr>
          <a:xfrm>
            <a:off x="323850" y="1243013"/>
            <a:ext cx="8120063" cy="5281612"/>
          </a:xfrm>
        </p:spPr>
        <p:txBody>
          <a:bodyPr/>
          <a:lstStyle/>
          <a:p>
            <a:pPr algn="l">
              <a:lnSpc>
                <a:spcPct val="90000"/>
              </a:lnSpc>
              <a:spcBef>
                <a:spcPct val="0"/>
              </a:spcBef>
            </a:pPr>
            <a:r>
              <a:rPr lang="en-US" altLang="zh-CN" sz="2000" i="1" dirty="0" err="1"/>
              <a:t>dept_count</a:t>
            </a:r>
            <a:r>
              <a:rPr lang="zh-CN" altLang="en-US" sz="2000" dirty="0"/>
              <a:t>函数可以写成一个存储过程</a:t>
            </a:r>
            <a:r>
              <a:rPr lang="en-US" altLang="zh-CN" sz="2000" dirty="0"/>
              <a:t> </a:t>
            </a:r>
            <a:r>
              <a:rPr lang="zh-CN" altLang="en-US" sz="2000" dirty="0"/>
              <a:t>：</a:t>
            </a:r>
            <a:endParaRPr lang="en-US" altLang="zh-CN" sz="2000" dirty="0"/>
          </a:p>
          <a:p>
            <a:pPr algn="l">
              <a:lnSpc>
                <a:spcPct val="90000"/>
              </a:lnSpc>
              <a:spcBef>
                <a:spcPct val="0"/>
              </a:spcBef>
              <a:buFont typeface="Monotype Sorts"/>
              <a:buNone/>
            </a:pPr>
            <a:r>
              <a:rPr lang="en-US" altLang="zh-CN" b="1" dirty="0"/>
              <a:t>	</a:t>
            </a:r>
            <a:r>
              <a:rPr lang="en-US" altLang="zh-CN" sz="2000" b="1" dirty="0"/>
              <a:t>create procedure </a:t>
            </a:r>
            <a:r>
              <a:rPr lang="en-US" altLang="zh-CN" sz="2000" i="1" dirty="0" err="1"/>
              <a:t>dept_count_proc</a:t>
            </a:r>
            <a:r>
              <a:rPr lang="en-US" altLang="zh-CN" sz="2000" i="1" dirty="0"/>
              <a:t> </a:t>
            </a:r>
            <a:r>
              <a:rPr lang="en-US" altLang="zh-CN" sz="2000" dirty="0"/>
              <a:t>(</a:t>
            </a:r>
            <a:r>
              <a:rPr lang="en-US" altLang="zh-CN" sz="2000" b="1" dirty="0"/>
              <a:t>in </a:t>
            </a:r>
            <a:r>
              <a:rPr lang="en-US" altLang="zh-CN" sz="2000" i="1" dirty="0" err="1"/>
              <a:t>dno</a:t>
            </a:r>
            <a:r>
              <a:rPr lang="en-US" altLang="zh-CN" sz="2000" i="1" dirty="0"/>
              <a:t> </a:t>
            </a:r>
            <a:r>
              <a:rPr lang="en-US" altLang="zh-CN" sz="2000" b="1" dirty="0"/>
              <a:t>varchar</a:t>
            </a:r>
            <a:r>
              <a:rPr lang="en-US" altLang="zh-CN" sz="2000" dirty="0"/>
              <a:t>(20), </a:t>
            </a:r>
            <a:br>
              <a:rPr lang="en-US" altLang="zh-CN" sz="2000" dirty="0"/>
            </a:br>
            <a:r>
              <a:rPr lang="en-US" altLang="zh-CN" sz="2000" dirty="0"/>
              <a:t>                                                      </a:t>
            </a:r>
            <a:r>
              <a:rPr lang="en-US" altLang="zh-CN" sz="2000" b="1" dirty="0"/>
              <a:t>out </a:t>
            </a:r>
            <a:r>
              <a:rPr lang="en-US" altLang="zh-CN" sz="2000" i="1" dirty="0" err="1"/>
              <a:t>d_count</a:t>
            </a:r>
            <a:r>
              <a:rPr lang="en-US" altLang="zh-CN" sz="2000" i="1" dirty="0"/>
              <a:t> </a:t>
            </a:r>
            <a:r>
              <a:rPr lang="en-US" altLang="zh-CN" sz="2000" b="1" dirty="0"/>
              <a:t>integer)</a:t>
            </a:r>
            <a:br>
              <a:rPr lang="en-US" altLang="zh-CN" sz="2000" b="1" dirty="0"/>
            </a:br>
            <a:r>
              <a:rPr lang="en-US" altLang="zh-CN" sz="2000" b="1" dirty="0"/>
              <a:t>begin</a:t>
            </a:r>
            <a:endParaRPr lang="en-US" altLang="zh-CN" b="1" dirty="0"/>
          </a:p>
          <a:p>
            <a:pPr algn="l">
              <a:lnSpc>
                <a:spcPct val="90000"/>
              </a:lnSpc>
              <a:spcBef>
                <a:spcPct val="0"/>
              </a:spcBef>
              <a:buFont typeface="Monotype Sorts"/>
              <a:buNone/>
            </a:pPr>
            <a:r>
              <a:rPr lang="en-US" altLang="zh-CN" b="1" dirty="0"/>
              <a:t>	  </a:t>
            </a:r>
            <a:r>
              <a:rPr lang="en-US" altLang="zh-CN" sz="2000" b="1" dirty="0"/>
              <a:t>select count</a:t>
            </a:r>
            <a:r>
              <a:rPr lang="en-US" altLang="zh-CN" sz="2000" dirty="0"/>
              <a:t>(</a:t>
            </a:r>
            <a:r>
              <a:rPr lang="en-US" altLang="zh-CN" sz="2000" i="1" dirty="0"/>
              <a:t>*</a:t>
            </a:r>
            <a:r>
              <a:rPr lang="en-US" altLang="zh-CN" sz="2000" dirty="0"/>
              <a:t>) </a:t>
            </a:r>
            <a:r>
              <a:rPr lang="en-US" altLang="zh-CN" sz="2000" b="1" dirty="0"/>
              <a:t>into </a:t>
            </a:r>
            <a:r>
              <a:rPr lang="en-US" altLang="zh-CN" sz="2000" i="1" dirty="0" err="1"/>
              <a:t>d_count</a:t>
            </a:r>
            <a:r>
              <a:rPr lang="en-US" altLang="zh-CN" sz="2000" i="1" dirty="0"/>
              <a:t/>
            </a:r>
            <a:br>
              <a:rPr lang="en-US" altLang="zh-CN" sz="2000" i="1" dirty="0"/>
            </a:br>
            <a:r>
              <a:rPr lang="en-US" altLang="zh-CN" sz="2000" i="1" dirty="0"/>
              <a:t> 	 </a:t>
            </a:r>
            <a:r>
              <a:rPr lang="en-US" altLang="zh-CN" sz="2000" b="1" dirty="0"/>
              <a:t>from </a:t>
            </a:r>
            <a:r>
              <a:rPr lang="en-US" altLang="zh-CN" sz="2000" i="1" dirty="0"/>
              <a:t>t</a:t>
            </a:r>
            <a:br>
              <a:rPr lang="en-US" altLang="zh-CN" sz="2000" i="1" dirty="0"/>
            </a:br>
            <a:r>
              <a:rPr lang="en-US" altLang="zh-CN" sz="2000" i="1" dirty="0"/>
              <a:t>	 </a:t>
            </a:r>
            <a:r>
              <a:rPr lang="en-US" altLang="zh-CN" sz="2000" b="1" dirty="0"/>
              <a:t>where </a:t>
            </a:r>
            <a:r>
              <a:rPr lang="en-US" altLang="zh-CN" sz="2000" i="1" dirty="0" err="1"/>
              <a:t>t.dno</a:t>
            </a:r>
            <a:r>
              <a:rPr lang="en-US" altLang="zh-CN" sz="2000" i="1" dirty="0"/>
              <a:t> = </a:t>
            </a:r>
            <a:r>
              <a:rPr lang="en-US" altLang="zh-CN" sz="2000" i="1" dirty="0" err="1"/>
              <a:t>dept_count_proc.dno</a:t>
            </a:r>
            <a:endParaRPr lang="en-US" altLang="zh-CN" i="1" dirty="0"/>
          </a:p>
          <a:p>
            <a:pPr algn="l">
              <a:lnSpc>
                <a:spcPct val="90000"/>
              </a:lnSpc>
              <a:spcBef>
                <a:spcPct val="0"/>
              </a:spcBef>
              <a:buFont typeface="Monotype Sorts"/>
              <a:buNone/>
            </a:pPr>
            <a:r>
              <a:rPr lang="en-US" altLang="zh-CN" i="1" dirty="0"/>
              <a:t>   </a:t>
            </a:r>
            <a:r>
              <a:rPr lang="en-US" altLang="zh-CN" sz="2000" b="1" dirty="0"/>
              <a:t>end</a:t>
            </a:r>
            <a:endParaRPr lang="en-US" altLang="zh-CN" b="1" dirty="0"/>
          </a:p>
          <a:p>
            <a:pPr algn="l">
              <a:lnSpc>
                <a:spcPct val="90000"/>
              </a:lnSpc>
              <a:spcBef>
                <a:spcPct val="0"/>
              </a:spcBef>
            </a:pPr>
            <a:r>
              <a:rPr lang="zh-CN" altLang="en-US" sz="2000" dirty="0"/>
              <a:t>可以在一个</a:t>
            </a:r>
            <a:r>
              <a:rPr lang="en-US" altLang="zh-CN" sz="2000" dirty="0"/>
              <a:t>SQL</a:t>
            </a:r>
            <a:r>
              <a:rPr lang="zh-CN" altLang="en-US" sz="2000" dirty="0"/>
              <a:t>过程中或者在嵌入式</a:t>
            </a:r>
            <a:r>
              <a:rPr lang="en-US" altLang="zh-CN" sz="2000" dirty="0"/>
              <a:t>SQL</a:t>
            </a:r>
            <a:r>
              <a:rPr lang="zh-CN" altLang="en-US" sz="2000" dirty="0"/>
              <a:t>中使用</a:t>
            </a:r>
            <a:r>
              <a:rPr lang="en-US" altLang="zh-CN" sz="2000" b="1" dirty="0"/>
              <a:t>call</a:t>
            </a:r>
            <a:r>
              <a:rPr lang="zh-CN" altLang="en-US" sz="2000" dirty="0"/>
              <a:t>语句调用过程 </a:t>
            </a:r>
            <a:endParaRPr lang="en-US" altLang="zh-CN" sz="2000" dirty="0"/>
          </a:p>
          <a:p>
            <a:pPr algn="l">
              <a:lnSpc>
                <a:spcPct val="90000"/>
              </a:lnSpc>
              <a:spcBef>
                <a:spcPct val="0"/>
              </a:spcBef>
              <a:buFont typeface="Monotype Sorts"/>
              <a:buNone/>
            </a:pPr>
            <a:r>
              <a:rPr lang="en-US" altLang="zh-CN" b="1" dirty="0"/>
              <a:t>		</a:t>
            </a:r>
            <a:r>
              <a:rPr lang="en-US" altLang="zh-CN" sz="2000" b="1" dirty="0"/>
              <a:t>declare </a:t>
            </a:r>
            <a:r>
              <a:rPr lang="en-US" altLang="zh-CN" sz="2000" i="1" dirty="0" err="1"/>
              <a:t>d_count</a:t>
            </a:r>
            <a:r>
              <a:rPr lang="en-US" altLang="zh-CN" sz="2000" i="1" dirty="0"/>
              <a:t> </a:t>
            </a:r>
            <a:r>
              <a:rPr lang="en-US" altLang="zh-CN" sz="2000" b="1" dirty="0"/>
              <a:t>integer</a:t>
            </a:r>
            <a:r>
              <a:rPr lang="en-US" altLang="zh-CN" sz="2000" dirty="0"/>
              <a:t>;</a:t>
            </a:r>
            <a:br>
              <a:rPr lang="en-US" altLang="zh-CN" sz="2000" dirty="0"/>
            </a:br>
            <a:r>
              <a:rPr lang="en-US" altLang="zh-CN" sz="2000" dirty="0"/>
              <a:t>	</a:t>
            </a:r>
            <a:r>
              <a:rPr lang="en-US" altLang="zh-CN" sz="2000" b="1" dirty="0"/>
              <a:t>call </a:t>
            </a:r>
            <a:r>
              <a:rPr lang="en-US" altLang="zh-CN" sz="2000" i="1" dirty="0" err="1"/>
              <a:t>dept_count_proc</a:t>
            </a:r>
            <a:r>
              <a:rPr lang="en-US" altLang="zh-CN" sz="2000" dirty="0"/>
              <a:t>( ‘d11’, </a:t>
            </a:r>
            <a:r>
              <a:rPr lang="en-US" altLang="zh-CN" sz="2000" i="1" dirty="0" err="1"/>
              <a:t>d_count</a:t>
            </a:r>
            <a:r>
              <a:rPr lang="en-US" altLang="zh-CN" sz="2000" dirty="0"/>
              <a:t>);</a:t>
            </a:r>
            <a:endParaRPr lang="en-US" altLang="zh-CN" dirty="0"/>
          </a:p>
          <a:p>
            <a:pPr algn="l">
              <a:lnSpc>
                <a:spcPct val="90000"/>
              </a:lnSpc>
              <a:spcBef>
                <a:spcPct val="0"/>
              </a:spcBef>
              <a:buFont typeface="Monotype Sorts"/>
              <a:buNone/>
            </a:pPr>
            <a:r>
              <a:rPr lang="en-US" altLang="zh-CN" dirty="0"/>
              <a:t>	</a:t>
            </a:r>
            <a:r>
              <a:rPr lang="zh-CN" altLang="en-US" sz="2000" dirty="0"/>
              <a:t>存储过程和函数可以通过动态</a:t>
            </a:r>
            <a:r>
              <a:rPr lang="en-US" altLang="zh-CN" sz="2000" dirty="0"/>
              <a:t>SQL</a:t>
            </a:r>
            <a:r>
              <a:rPr lang="zh-CN" altLang="en-US" sz="2000" dirty="0"/>
              <a:t>触发 </a:t>
            </a:r>
            <a:endParaRPr lang="en-US" altLang="zh-CN" sz="2000" dirty="0"/>
          </a:p>
          <a:p>
            <a:pPr algn="l">
              <a:lnSpc>
                <a:spcPct val="90000"/>
              </a:lnSpc>
              <a:spcBef>
                <a:spcPct val="0"/>
              </a:spcBef>
            </a:pPr>
            <a:r>
              <a:rPr lang="en-US" altLang="zh-CN" sz="2000" dirty="0"/>
              <a:t>SQL:1999 </a:t>
            </a:r>
            <a:r>
              <a:rPr lang="zh-CN" altLang="en-US" sz="2000" dirty="0"/>
              <a:t>允许使用多个同名存储过程</a:t>
            </a:r>
            <a:r>
              <a:rPr lang="en-US" altLang="zh-CN" sz="2000" dirty="0"/>
              <a:t>/</a:t>
            </a:r>
            <a:r>
              <a:rPr lang="zh-CN" altLang="en-US" sz="2000" dirty="0"/>
              <a:t>函数</a:t>
            </a:r>
            <a:r>
              <a:rPr lang="en-US" altLang="zh-CN" sz="2000" dirty="0"/>
              <a:t>(</a:t>
            </a:r>
            <a:r>
              <a:rPr lang="zh-CN" altLang="en-US" sz="2000" dirty="0"/>
              <a:t>称为名字</a:t>
            </a:r>
            <a:r>
              <a:rPr lang="zh-CN" altLang="en-US" sz="2000" b="1" dirty="0">
                <a:solidFill>
                  <a:srgbClr val="000099"/>
                </a:solidFill>
              </a:rPr>
              <a:t>重载</a:t>
            </a:r>
            <a:r>
              <a:rPr lang="en-US" altLang="zh-CN" sz="2000" b="1" dirty="0">
                <a:solidFill>
                  <a:srgbClr val="000099"/>
                </a:solidFill>
              </a:rPr>
              <a:t>)</a:t>
            </a:r>
            <a:r>
              <a:rPr lang="zh-CN" altLang="en-US" sz="2000" dirty="0"/>
              <a:t>，只要参数的个数不同，或对于那些有相同参数个数的函数，至少有一个参数的类型不同 </a:t>
            </a:r>
            <a:endParaRPr lang="en-US" altLang="zh-CN" sz="2000" dirty="0"/>
          </a:p>
        </p:txBody>
      </p:sp>
      <p:sp>
        <p:nvSpPr>
          <p:cNvPr id="47108"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13701D10-B4CB-4B91-8BCB-D53638294210}" type="slidenum">
              <a:rPr altLang="zh-CN" sz="2400">
                <a:solidFill>
                  <a:schemeClr val="accent2"/>
                </a:solidFill>
                <a:latin typeface="Times New Roman" panose="02020603050405020304" pitchFamily="18" charset="0"/>
                <a:ea typeface="华文新魏" panose="02010800040101010101" pitchFamily="2" charset="-122"/>
              </a:rPr>
              <a:pPr>
                <a:buSzTx/>
              </a:pPr>
              <a:t>46</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a:defRPr/>
            </a:pPr>
            <a:r>
              <a:rPr kumimoji="1" lang="zh-CN" altLang="en-US" dirty="0">
                <a:solidFill>
                  <a:schemeClr val="bg1"/>
                </a:solidFill>
                <a:effectLst/>
                <a:latin typeface="+mj-ea"/>
              </a:rPr>
              <a:t>过程化结构</a:t>
            </a:r>
            <a:endParaRPr kumimoji="1" lang="en-US" altLang="en-US" dirty="0">
              <a:solidFill>
                <a:schemeClr val="bg1"/>
              </a:solidFill>
              <a:effectLst/>
              <a:latin typeface="+mj-ea"/>
            </a:endParaRPr>
          </a:p>
        </p:txBody>
      </p:sp>
      <p:sp>
        <p:nvSpPr>
          <p:cNvPr id="37891" name="Rectangle 3"/>
          <p:cNvSpPr>
            <a:spLocks noGrp="1" noChangeArrowheads="1"/>
          </p:cNvSpPr>
          <p:nvPr>
            <p:ph type="body" idx="4294967295"/>
          </p:nvPr>
        </p:nvSpPr>
        <p:spPr>
          <a:xfrm>
            <a:off x="611188" y="1295400"/>
            <a:ext cx="7966075" cy="5302250"/>
          </a:xfrm>
        </p:spPr>
        <p:txBody>
          <a:bodyPr/>
          <a:lstStyle/>
          <a:p>
            <a:pPr algn="l">
              <a:defRPr/>
            </a:pPr>
            <a:r>
              <a:rPr kumimoji="1" lang="zh-CN" altLang="en-US" sz="2000" dirty="0"/>
              <a:t>警告：大多数数据库系统实现他们自己的语法标准</a:t>
            </a:r>
            <a:endParaRPr kumimoji="1" lang="en-US" altLang="zh-CN" sz="2000" dirty="0"/>
          </a:p>
          <a:p>
            <a:pPr lvl="1" algn="l">
              <a:defRPr/>
            </a:pPr>
            <a:r>
              <a:rPr kumimoji="1" lang="zh-CN" altLang="en-US" sz="2000" dirty="0">
                <a:cs typeface="+mn-cs"/>
              </a:rPr>
              <a:t>阅读你的系统手册，看看在你的系统上怎样工作</a:t>
            </a:r>
            <a:endParaRPr kumimoji="1" lang="en-US" altLang="zh-CN" sz="2000" dirty="0">
              <a:cs typeface="+mn-cs"/>
            </a:endParaRPr>
          </a:p>
          <a:p>
            <a:pPr algn="l">
              <a:defRPr/>
            </a:pPr>
            <a:r>
              <a:rPr kumimoji="1" lang="zh-CN" altLang="en-US" sz="2000" dirty="0"/>
              <a:t>复合语句：</a:t>
            </a:r>
            <a:r>
              <a:rPr kumimoji="1" lang="en-US" altLang="zh-CN" sz="2000" dirty="0"/>
              <a:t> </a:t>
            </a:r>
            <a:r>
              <a:rPr kumimoji="1" lang="en-US" altLang="zh-CN" sz="2000" b="1" dirty="0"/>
              <a:t>begin … end</a:t>
            </a:r>
            <a:r>
              <a:rPr kumimoji="1" lang="en-US" altLang="zh-CN" sz="2000" dirty="0"/>
              <a:t>, </a:t>
            </a:r>
          </a:p>
          <a:p>
            <a:pPr lvl="1" algn="l">
              <a:defRPr/>
            </a:pPr>
            <a:r>
              <a:rPr kumimoji="1" lang="en-US" altLang="zh-CN" sz="2000" b="1" dirty="0"/>
              <a:t>begin </a:t>
            </a:r>
            <a:r>
              <a:rPr kumimoji="1" lang="zh-CN" altLang="en-US" sz="2000" dirty="0">
                <a:cs typeface="+mn-cs"/>
              </a:rPr>
              <a:t>和</a:t>
            </a:r>
            <a:r>
              <a:rPr kumimoji="1" lang="zh-CN" altLang="en-US" sz="2000" b="1" dirty="0"/>
              <a:t> </a:t>
            </a:r>
            <a:r>
              <a:rPr kumimoji="1" lang="en-US" altLang="zh-CN" sz="2000" b="1" dirty="0"/>
              <a:t>end</a:t>
            </a:r>
            <a:r>
              <a:rPr kumimoji="1" lang="zh-CN" altLang="en-US" sz="2000" dirty="0">
                <a:cs typeface="+mn-cs"/>
              </a:rPr>
              <a:t>之间会包含复杂的</a:t>
            </a:r>
            <a:r>
              <a:rPr kumimoji="1" lang="en-US" altLang="zh-CN" sz="2000" dirty="0">
                <a:cs typeface="+mn-cs"/>
              </a:rPr>
              <a:t>SQL</a:t>
            </a:r>
            <a:r>
              <a:rPr kumimoji="1" lang="zh-CN" altLang="en-US" sz="2000" dirty="0">
                <a:cs typeface="+mn-cs"/>
              </a:rPr>
              <a:t>语句</a:t>
            </a:r>
            <a:endParaRPr kumimoji="1" lang="en-US" altLang="zh-CN" sz="2000" dirty="0">
              <a:cs typeface="+mn-cs"/>
            </a:endParaRPr>
          </a:p>
          <a:p>
            <a:pPr lvl="1" algn="l">
              <a:defRPr/>
            </a:pPr>
            <a:r>
              <a:rPr kumimoji="1" lang="zh-CN" altLang="en-US" sz="2000" dirty="0">
                <a:cs typeface="+mn-cs"/>
              </a:rPr>
              <a:t>可以在复合语句中声明局部变量</a:t>
            </a:r>
            <a:endParaRPr kumimoji="1" lang="en-US" altLang="zh-CN" sz="2000" dirty="0">
              <a:cs typeface="+mn-cs"/>
            </a:endParaRPr>
          </a:p>
          <a:p>
            <a:pPr algn="l">
              <a:defRPr/>
            </a:pPr>
            <a:r>
              <a:rPr kumimoji="1" lang="en-US" altLang="zh-CN" sz="2000" b="1" dirty="0"/>
              <a:t>While</a:t>
            </a:r>
            <a:r>
              <a:rPr kumimoji="1" lang="zh-CN" altLang="en-US" sz="2000" dirty="0"/>
              <a:t>和</a:t>
            </a:r>
            <a:r>
              <a:rPr kumimoji="1" lang="en-US" altLang="zh-CN" sz="2000" b="1" dirty="0"/>
              <a:t>repeat</a:t>
            </a:r>
            <a:r>
              <a:rPr kumimoji="1" lang="en-US" altLang="zh-CN" sz="2000" dirty="0"/>
              <a:t> </a:t>
            </a:r>
            <a:r>
              <a:rPr kumimoji="1" lang="zh-CN" altLang="en-US" sz="2000" dirty="0"/>
              <a:t>语句：</a:t>
            </a:r>
            <a:endParaRPr kumimoji="1" lang="en-US" altLang="zh-CN" sz="2000" dirty="0"/>
          </a:p>
          <a:p>
            <a:pPr algn="l">
              <a:buFont typeface="Monotype Sorts" charset="2"/>
              <a:buNone/>
              <a:defRPr/>
            </a:pPr>
            <a:r>
              <a:rPr kumimoji="1" lang="en-US" altLang="zh-CN" sz="2000" b="1" dirty="0"/>
              <a:t>		declare </a:t>
            </a:r>
            <a:r>
              <a:rPr kumimoji="1" lang="en-US" altLang="zh-CN" sz="2000" i="1" dirty="0"/>
              <a:t>n </a:t>
            </a:r>
            <a:r>
              <a:rPr kumimoji="1" lang="en-US" altLang="zh-CN" sz="2000" b="1" dirty="0"/>
              <a:t>integer default </a:t>
            </a:r>
            <a:r>
              <a:rPr kumimoji="1" lang="en-US" altLang="zh-CN" sz="2000" dirty="0"/>
              <a:t>0;</a:t>
            </a:r>
          </a:p>
          <a:p>
            <a:pPr algn="l">
              <a:lnSpc>
                <a:spcPct val="70000"/>
              </a:lnSpc>
              <a:buFont typeface="Monotype Sorts" charset="2"/>
              <a:buNone/>
              <a:defRPr/>
            </a:pPr>
            <a:r>
              <a:rPr kumimoji="1" lang="en-US" altLang="zh-CN" sz="2000" b="1" dirty="0"/>
              <a:t>		while </a:t>
            </a:r>
            <a:r>
              <a:rPr kumimoji="1" lang="en-US" altLang="zh-CN" sz="2000" i="1" dirty="0"/>
              <a:t>n </a:t>
            </a:r>
            <a:r>
              <a:rPr kumimoji="1" lang="en-US" altLang="zh-CN" sz="2000" dirty="0"/>
              <a:t>&lt; 10 </a:t>
            </a:r>
            <a:r>
              <a:rPr kumimoji="1" lang="en-US" altLang="zh-CN" sz="2000" b="1" dirty="0"/>
              <a:t>do</a:t>
            </a:r>
          </a:p>
          <a:p>
            <a:pPr lvl="1" algn="l">
              <a:lnSpc>
                <a:spcPct val="70000"/>
              </a:lnSpc>
              <a:buFont typeface="Monotype Sorts" charset="2"/>
              <a:buNone/>
              <a:defRPr/>
            </a:pPr>
            <a:r>
              <a:rPr kumimoji="1" lang="en-US" altLang="zh-CN" sz="2000" b="1" dirty="0"/>
              <a:t>		    set </a:t>
            </a:r>
            <a:r>
              <a:rPr kumimoji="1" lang="en-US" altLang="zh-CN" sz="2000" i="1" dirty="0"/>
              <a:t>n </a:t>
            </a:r>
            <a:r>
              <a:rPr kumimoji="1" lang="en-US" altLang="zh-CN" sz="2000" dirty="0"/>
              <a:t>= </a:t>
            </a:r>
            <a:r>
              <a:rPr kumimoji="1" lang="en-US" altLang="zh-CN" sz="2000" i="1" dirty="0"/>
              <a:t>n </a:t>
            </a:r>
            <a:r>
              <a:rPr kumimoji="1" lang="en-US" altLang="zh-CN" sz="2000" dirty="0"/>
              <a:t>+ 1</a:t>
            </a:r>
          </a:p>
          <a:p>
            <a:pPr algn="l">
              <a:lnSpc>
                <a:spcPct val="70000"/>
              </a:lnSpc>
              <a:buFont typeface="Monotype Sorts" charset="2"/>
              <a:buNone/>
              <a:defRPr/>
            </a:pPr>
            <a:r>
              <a:rPr kumimoji="1" lang="en-US" altLang="zh-CN" sz="2000" b="1" dirty="0"/>
              <a:t>		end while</a:t>
            </a:r>
            <a:br>
              <a:rPr kumimoji="1" lang="en-US" altLang="zh-CN" sz="2000" b="1" dirty="0"/>
            </a:br>
            <a:r>
              <a:rPr kumimoji="1" lang="en-US" altLang="zh-CN" sz="2000" b="1" dirty="0"/>
              <a:t> 		           </a:t>
            </a:r>
            <a:r>
              <a:rPr kumimoji="1" lang="en-US" altLang="zh-CN" sz="2000" dirty="0"/>
              <a:t> </a:t>
            </a:r>
            <a:r>
              <a:rPr kumimoji="1" lang="en-US" altLang="zh-CN" sz="2000" b="1" dirty="0"/>
              <a:t>		</a:t>
            </a:r>
          </a:p>
          <a:p>
            <a:pPr algn="l">
              <a:lnSpc>
                <a:spcPct val="70000"/>
              </a:lnSpc>
              <a:buFont typeface="Monotype Sorts" charset="2"/>
              <a:buNone/>
              <a:defRPr/>
            </a:pPr>
            <a:r>
              <a:rPr kumimoji="1" lang="en-US" altLang="zh-CN" sz="2000" b="1" dirty="0"/>
              <a:t>              repeat</a:t>
            </a:r>
          </a:p>
          <a:p>
            <a:pPr lvl="1" algn="l">
              <a:buFont typeface="Monotype Sorts" charset="2"/>
              <a:buNone/>
              <a:defRPr/>
            </a:pPr>
            <a:r>
              <a:rPr kumimoji="1" lang="en-US" altLang="zh-CN" sz="2000" b="1" dirty="0"/>
              <a:t>          set </a:t>
            </a:r>
            <a:r>
              <a:rPr kumimoji="1" lang="en-US" altLang="zh-CN" sz="2000" i="1" dirty="0"/>
              <a:t>n </a:t>
            </a:r>
            <a:r>
              <a:rPr kumimoji="1" lang="en-US" altLang="zh-CN" sz="2000" dirty="0"/>
              <a:t>= </a:t>
            </a:r>
            <a:r>
              <a:rPr kumimoji="1" lang="en-US" altLang="zh-CN" sz="2000" i="1" dirty="0"/>
              <a:t>n  </a:t>
            </a:r>
            <a:r>
              <a:rPr kumimoji="1" lang="en-US" altLang="zh-CN" sz="2000" dirty="0"/>
              <a:t>– 1</a:t>
            </a:r>
          </a:p>
          <a:p>
            <a:pPr algn="l">
              <a:buFont typeface="Monotype Sorts" charset="2"/>
              <a:buNone/>
              <a:defRPr/>
            </a:pPr>
            <a:r>
              <a:rPr kumimoji="1" lang="en-US" altLang="zh-CN" sz="2000" b="1" dirty="0"/>
              <a:t>              until </a:t>
            </a:r>
            <a:r>
              <a:rPr kumimoji="1" lang="en-US" altLang="zh-CN" sz="2000" i="1" dirty="0"/>
              <a:t>n</a:t>
            </a:r>
            <a:r>
              <a:rPr kumimoji="1" lang="en-US" altLang="zh-CN" sz="2000" dirty="0"/>
              <a:t> = 0</a:t>
            </a:r>
          </a:p>
          <a:p>
            <a:pPr algn="l">
              <a:lnSpc>
                <a:spcPct val="70000"/>
              </a:lnSpc>
              <a:buFont typeface="Monotype Sorts" charset="2"/>
              <a:buNone/>
              <a:defRPr/>
            </a:pPr>
            <a:r>
              <a:rPr kumimoji="1" lang="en-US" altLang="zh-CN" sz="2000" dirty="0"/>
              <a:t> </a:t>
            </a:r>
            <a:r>
              <a:rPr kumimoji="1" lang="en-US" altLang="zh-CN" sz="2000" b="1" dirty="0"/>
              <a:t>		end repeat</a:t>
            </a:r>
          </a:p>
        </p:txBody>
      </p:sp>
      <p:sp>
        <p:nvSpPr>
          <p:cNvPr id="48132"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28541A0E-549E-461E-B488-B7E533C2DDBE}" type="slidenum">
              <a:rPr altLang="zh-CN" sz="2400">
                <a:solidFill>
                  <a:schemeClr val="accent2"/>
                </a:solidFill>
                <a:latin typeface="Times New Roman" panose="02020603050405020304" pitchFamily="18" charset="0"/>
                <a:ea typeface="华文新魏" panose="02010800040101010101" pitchFamily="2" charset="-122"/>
              </a:rPr>
              <a:pPr>
                <a:buSzTx/>
              </a:pPr>
              <a:t>47</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a:defRPr/>
            </a:pPr>
            <a:r>
              <a:rPr kumimoji="1" lang="zh-CN" altLang="en-US" dirty="0">
                <a:solidFill>
                  <a:schemeClr val="bg1"/>
                </a:solidFill>
                <a:effectLst/>
                <a:latin typeface="+mj-ea"/>
              </a:rPr>
              <a:t>过程化结构（续）</a:t>
            </a:r>
            <a:endParaRPr kumimoji="1" lang="en-US" altLang="en-US" dirty="0">
              <a:solidFill>
                <a:schemeClr val="bg1"/>
              </a:solidFill>
              <a:effectLst/>
              <a:latin typeface="+mj-ea"/>
            </a:endParaRPr>
          </a:p>
        </p:txBody>
      </p:sp>
      <p:sp>
        <p:nvSpPr>
          <p:cNvPr id="38915" name="Rectangle 3"/>
          <p:cNvSpPr>
            <a:spLocks noGrp="1" noChangeArrowheads="1"/>
          </p:cNvSpPr>
          <p:nvPr>
            <p:ph idx="1"/>
          </p:nvPr>
        </p:nvSpPr>
        <p:spPr>
          <a:xfrm>
            <a:off x="539750" y="1404938"/>
            <a:ext cx="7661275" cy="4903787"/>
          </a:xfrm>
        </p:spPr>
        <p:txBody>
          <a:bodyPr/>
          <a:lstStyle/>
          <a:p>
            <a:pPr algn="l">
              <a:lnSpc>
                <a:spcPct val="80000"/>
              </a:lnSpc>
              <a:defRPr/>
            </a:pPr>
            <a:r>
              <a:rPr kumimoji="1" lang="en-US" altLang="zh-CN" sz="2800" b="1" dirty="0"/>
              <a:t>For</a:t>
            </a:r>
            <a:r>
              <a:rPr kumimoji="1" lang="en-US" altLang="zh-CN" sz="2800" dirty="0"/>
              <a:t> </a:t>
            </a:r>
            <a:r>
              <a:rPr kumimoji="1" lang="zh-CN" altLang="en-US" sz="2800" dirty="0"/>
              <a:t>循环</a:t>
            </a:r>
            <a:endParaRPr kumimoji="1" lang="en-US" altLang="zh-CN" sz="2800" dirty="0"/>
          </a:p>
          <a:p>
            <a:pPr lvl="1" algn="l">
              <a:lnSpc>
                <a:spcPct val="80000"/>
              </a:lnSpc>
              <a:defRPr/>
            </a:pPr>
            <a:r>
              <a:rPr kumimoji="1" lang="zh-CN" altLang="en-US" sz="2400" dirty="0">
                <a:cs typeface="+mn-cs"/>
              </a:rPr>
              <a:t>允许对查询的所有结果重复执行</a:t>
            </a:r>
            <a:endParaRPr kumimoji="1" lang="en-US" altLang="zh-CN" sz="2400" dirty="0">
              <a:cs typeface="+mn-cs"/>
            </a:endParaRPr>
          </a:p>
          <a:p>
            <a:pPr lvl="1" algn="l">
              <a:defRPr/>
            </a:pPr>
            <a:r>
              <a:rPr kumimoji="1" lang="zh-CN" altLang="en-US" sz="2400" dirty="0">
                <a:cs typeface="+mn-cs"/>
              </a:rPr>
              <a:t>示例：</a:t>
            </a:r>
            <a:r>
              <a:rPr kumimoji="1" lang="en-US" altLang="zh-CN" sz="2400" dirty="0"/>
              <a:t/>
            </a:r>
            <a:br>
              <a:rPr kumimoji="1" lang="en-US" altLang="zh-CN" sz="2400" dirty="0"/>
            </a:br>
            <a:r>
              <a:rPr kumimoji="1" lang="en-US" altLang="zh-CN" sz="2400" dirty="0"/>
              <a:t/>
            </a:r>
            <a:br>
              <a:rPr kumimoji="1" lang="en-US" altLang="zh-CN" sz="2400" dirty="0"/>
            </a:br>
            <a:r>
              <a:rPr kumimoji="1" lang="en-US" altLang="zh-CN" sz="2400" dirty="0"/>
              <a:t>   </a:t>
            </a:r>
            <a:r>
              <a:rPr kumimoji="1" lang="en-US" altLang="zh-CN" sz="2400" b="1" dirty="0"/>
              <a:t>declare </a:t>
            </a:r>
            <a:r>
              <a:rPr kumimoji="1" lang="en-US" altLang="zh-CN" sz="2400" i="1" dirty="0"/>
              <a:t>n  </a:t>
            </a:r>
            <a:r>
              <a:rPr kumimoji="1" lang="en-US" altLang="zh-CN" sz="2400" b="1" dirty="0"/>
              <a:t>integer default </a:t>
            </a:r>
            <a:r>
              <a:rPr kumimoji="1" lang="en-US" altLang="zh-CN" sz="2400" dirty="0"/>
              <a:t>0;</a:t>
            </a:r>
            <a:br>
              <a:rPr kumimoji="1" lang="en-US" altLang="zh-CN" sz="2400" dirty="0"/>
            </a:br>
            <a:r>
              <a:rPr kumimoji="1" lang="en-US" altLang="zh-CN" sz="2400" dirty="0"/>
              <a:t>   </a:t>
            </a:r>
            <a:r>
              <a:rPr kumimoji="1" lang="en-US" altLang="zh-CN" sz="2400" b="1" dirty="0"/>
              <a:t>for </a:t>
            </a:r>
            <a:r>
              <a:rPr kumimoji="1" lang="en-US" altLang="zh-CN" sz="2400" i="1" dirty="0"/>
              <a:t>r  </a:t>
            </a:r>
            <a:r>
              <a:rPr kumimoji="1" lang="en-US" altLang="zh-CN" sz="2400" b="1" dirty="0"/>
              <a:t>as</a:t>
            </a:r>
            <a:br>
              <a:rPr kumimoji="1" lang="en-US" altLang="zh-CN" sz="2400" b="1" dirty="0"/>
            </a:br>
            <a:r>
              <a:rPr kumimoji="1" lang="en-US" altLang="zh-CN" sz="2400" b="1" dirty="0"/>
              <a:t>         select </a:t>
            </a:r>
            <a:r>
              <a:rPr kumimoji="1" lang="en-US" altLang="zh-CN" sz="2400" i="1" dirty="0" err="1"/>
              <a:t>dname</a:t>
            </a:r>
            <a:r>
              <a:rPr kumimoji="1" lang="en-US" altLang="zh-CN" sz="2400" i="1" dirty="0"/>
              <a:t> </a:t>
            </a:r>
            <a:r>
              <a:rPr kumimoji="1" lang="en-US" altLang="zh-CN" sz="2400" b="1" dirty="0"/>
              <a:t>from </a:t>
            </a:r>
            <a:r>
              <a:rPr kumimoji="1" lang="en-US" altLang="zh-CN" sz="2400" i="1" dirty="0"/>
              <a:t>d</a:t>
            </a:r>
            <a:br>
              <a:rPr kumimoji="1" lang="en-US" altLang="zh-CN" sz="2400" i="1" dirty="0"/>
            </a:br>
            <a:r>
              <a:rPr kumimoji="1" lang="en-US" altLang="zh-CN" sz="2400" i="1" dirty="0"/>
              <a:t>          </a:t>
            </a:r>
            <a:r>
              <a:rPr kumimoji="1" lang="en-US" altLang="zh-CN" sz="2400" b="1" dirty="0"/>
              <a:t>where </a:t>
            </a:r>
            <a:r>
              <a:rPr kumimoji="1" lang="en-US" altLang="zh-CN" sz="2400" i="1" dirty="0" err="1"/>
              <a:t>dno</a:t>
            </a:r>
            <a:r>
              <a:rPr kumimoji="1" lang="en-US" altLang="zh-CN" sz="2400" i="1" dirty="0"/>
              <a:t> </a:t>
            </a:r>
            <a:r>
              <a:rPr kumimoji="1" lang="en-US" altLang="zh-CN" sz="2400" dirty="0"/>
              <a:t>= ‘d01’</a:t>
            </a:r>
            <a:br>
              <a:rPr kumimoji="1" lang="en-US" altLang="zh-CN" sz="2400" dirty="0"/>
            </a:br>
            <a:r>
              <a:rPr kumimoji="1" lang="en-US" altLang="zh-CN" sz="2400" dirty="0"/>
              <a:t>    </a:t>
            </a:r>
            <a:r>
              <a:rPr kumimoji="1" lang="en-US" altLang="zh-CN" sz="2400" b="1" dirty="0"/>
              <a:t>do</a:t>
            </a:r>
            <a:br>
              <a:rPr kumimoji="1" lang="en-US" altLang="zh-CN" sz="2400" b="1" dirty="0"/>
            </a:br>
            <a:r>
              <a:rPr kumimoji="1" lang="en-US" altLang="zh-CN" sz="2400" b="1" dirty="0"/>
              <a:t>	       set </a:t>
            </a:r>
            <a:r>
              <a:rPr kumimoji="1" lang="en-US" altLang="zh-CN" sz="2400" i="1" dirty="0"/>
              <a:t>*****</a:t>
            </a:r>
            <a:br>
              <a:rPr kumimoji="1" lang="en-US" altLang="zh-CN" sz="2400" i="1" dirty="0"/>
            </a:br>
            <a:r>
              <a:rPr kumimoji="1" lang="en-US" altLang="zh-CN" sz="2400" i="1" dirty="0"/>
              <a:t>    </a:t>
            </a:r>
            <a:r>
              <a:rPr kumimoji="1" lang="en-US" altLang="zh-CN" sz="2400" b="1" dirty="0"/>
              <a:t>end for</a:t>
            </a:r>
            <a:endParaRPr kumimoji="1" lang="en-US" altLang="zh-CN" sz="2400" dirty="0"/>
          </a:p>
          <a:p>
            <a:pPr algn="l">
              <a:defRPr/>
            </a:pPr>
            <a:endParaRPr kumimoji="1" lang="en-US" altLang="zh-CN" sz="2000" dirty="0"/>
          </a:p>
        </p:txBody>
      </p:sp>
      <p:sp>
        <p:nvSpPr>
          <p:cNvPr id="4915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1B8FA6E9-5E72-4B8D-B960-AC16AC39DF07}" type="slidenum">
              <a:rPr altLang="zh-CN" sz="2400">
                <a:solidFill>
                  <a:schemeClr val="accent2"/>
                </a:solidFill>
                <a:latin typeface="Times New Roman" panose="02020603050405020304" pitchFamily="18" charset="0"/>
                <a:ea typeface="华文新魏" panose="02010800040101010101" pitchFamily="2" charset="-122"/>
              </a:rPr>
              <a:pPr>
                <a:buSzTx/>
              </a:pPr>
              <a:t>48</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pPr>
              <a:defRPr/>
            </a:pPr>
            <a:r>
              <a:rPr kumimoji="1" lang="zh-CN" altLang="en-US" dirty="0">
                <a:solidFill>
                  <a:schemeClr val="bg1"/>
                </a:solidFill>
                <a:effectLst/>
                <a:latin typeface="+mj-ea"/>
              </a:rPr>
              <a:t>过程化结构（续）</a:t>
            </a:r>
            <a:endParaRPr kumimoji="1" lang="en-US" altLang="en-US" dirty="0">
              <a:solidFill>
                <a:schemeClr val="bg1"/>
              </a:solidFill>
              <a:effectLst/>
              <a:latin typeface="+mj-ea"/>
            </a:endParaRPr>
          </a:p>
        </p:txBody>
      </p:sp>
      <p:sp>
        <p:nvSpPr>
          <p:cNvPr id="39939" name="Rectangle 3"/>
          <p:cNvSpPr>
            <a:spLocks noGrp="1" noChangeArrowheads="1"/>
          </p:cNvSpPr>
          <p:nvPr>
            <p:ph type="body" idx="4294967295"/>
          </p:nvPr>
        </p:nvSpPr>
        <p:spPr>
          <a:xfrm>
            <a:off x="354013" y="1306513"/>
            <a:ext cx="8789987" cy="5435600"/>
          </a:xfrm>
        </p:spPr>
        <p:txBody>
          <a:bodyPr/>
          <a:lstStyle/>
          <a:p>
            <a:pPr algn="l">
              <a:defRPr/>
            </a:pPr>
            <a:r>
              <a:rPr kumimoji="1" lang="zh-CN" altLang="en-US" sz="2000" dirty="0"/>
              <a:t>条件语句</a:t>
            </a:r>
            <a:r>
              <a:rPr kumimoji="1" lang="en-US" altLang="zh-CN" sz="2000" dirty="0"/>
              <a:t>(</a:t>
            </a:r>
            <a:r>
              <a:rPr kumimoji="1" lang="en-US" altLang="zh-CN" sz="2000" b="1" dirty="0"/>
              <a:t>if-then-else</a:t>
            </a:r>
            <a:r>
              <a:rPr kumimoji="1" lang="en-US" altLang="zh-CN" sz="2000" dirty="0"/>
              <a:t>)</a:t>
            </a:r>
            <a:br>
              <a:rPr kumimoji="1" lang="en-US" altLang="zh-CN" sz="2000" dirty="0"/>
            </a:br>
            <a:r>
              <a:rPr kumimoji="1" lang="en-US" altLang="zh-CN" sz="2000" dirty="0"/>
              <a:t>SQL:1999 </a:t>
            </a:r>
            <a:r>
              <a:rPr kumimoji="1" lang="zh-CN" altLang="en-US" sz="2000" dirty="0"/>
              <a:t>也支持</a:t>
            </a:r>
            <a:r>
              <a:rPr kumimoji="1" lang="en-US" altLang="zh-CN" sz="2000" b="1" dirty="0"/>
              <a:t>case</a:t>
            </a:r>
            <a:r>
              <a:rPr kumimoji="1" lang="zh-CN" altLang="en-US" sz="2000" dirty="0"/>
              <a:t>语句，类似于</a:t>
            </a:r>
            <a:r>
              <a:rPr kumimoji="1" lang="en-US" altLang="zh-CN" sz="2000" dirty="0"/>
              <a:t>C</a:t>
            </a:r>
            <a:r>
              <a:rPr kumimoji="1" lang="zh-CN" altLang="en-US" sz="2000" dirty="0"/>
              <a:t>语言中的</a:t>
            </a:r>
            <a:r>
              <a:rPr kumimoji="1" lang="en-US" altLang="zh-CN" sz="2000" dirty="0"/>
              <a:t>case</a:t>
            </a:r>
            <a:r>
              <a:rPr kumimoji="1" lang="zh-CN" altLang="en-US" sz="2000" dirty="0"/>
              <a:t>语句</a:t>
            </a:r>
            <a:endParaRPr kumimoji="1" lang="en-US" altLang="zh-CN" sz="2000" dirty="0"/>
          </a:p>
          <a:p>
            <a:pPr algn="l">
              <a:defRPr/>
            </a:pPr>
            <a:r>
              <a:rPr kumimoji="1" lang="zh-CN" altLang="en-US" sz="2000" dirty="0"/>
              <a:t>示例过程：确认选课的学生数没有超过该课所在教室的容量</a:t>
            </a:r>
            <a:endParaRPr kumimoji="1" lang="en-US" altLang="zh-CN" sz="2000" dirty="0"/>
          </a:p>
          <a:p>
            <a:pPr lvl="1" algn="l">
              <a:defRPr/>
            </a:pPr>
            <a:r>
              <a:rPr kumimoji="1" lang="zh-CN" altLang="en-US" sz="2000" dirty="0">
                <a:cs typeface="+mn-cs"/>
              </a:rPr>
              <a:t>返回</a:t>
            </a:r>
            <a:r>
              <a:rPr kumimoji="1" lang="en-US" altLang="zh-CN" sz="2000" dirty="0"/>
              <a:t>0</a:t>
            </a:r>
            <a:r>
              <a:rPr kumimoji="1" lang="zh-CN" altLang="en-US" sz="2000" dirty="0">
                <a:cs typeface="+mn-cs"/>
              </a:rPr>
              <a:t>表示成功，返回</a:t>
            </a:r>
            <a:r>
              <a:rPr kumimoji="1" lang="en-US" altLang="zh-CN" sz="2000" dirty="0"/>
              <a:t>-1</a:t>
            </a:r>
            <a:r>
              <a:rPr kumimoji="1" lang="zh-CN" altLang="en-US" sz="2000" dirty="0">
                <a:cs typeface="+mn-cs"/>
              </a:rPr>
              <a:t>表示容量超出</a:t>
            </a:r>
            <a:endParaRPr kumimoji="1" lang="en-US" altLang="zh-CN" sz="2000" dirty="0">
              <a:cs typeface="+mn-cs"/>
            </a:endParaRPr>
          </a:p>
          <a:p>
            <a:pPr lvl="1" algn="l">
              <a:defRPr/>
            </a:pPr>
            <a:r>
              <a:rPr kumimoji="1" lang="zh-CN" altLang="en-US" sz="2000" dirty="0">
                <a:cs typeface="+mn-cs"/>
              </a:rPr>
              <a:t>详细的内容见教材</a:t>
            </a:r>
            <a:endParaRPr kumimoji="1" lang="en-IN" altLang="zh-CN" sz="2000" dirty="0">
              <a:cs typeface="+mn-cs"/>
            </a:endParaRPr>
          </a:p>
          <a:p>
            <a:pPr algn="l">
              <a:defRPr/>
            </a:pPr>
            <a:r>
              <a:rPr kumimoji="1" lang="zh-CN" altLang="en-US" sz="2000" dirty="0"/>
              <a:t>发信号通知异常条件，声明句柄来处理异常</a:t>
            </a:r>
            <a:endParaRPr kumimoji="1" lang="en-US" altLang="zh-CN" sz="2000" dirty="0"/>
          </a:p>
          <a:p>
            <a:pPr algn="l">
              <a:buFont typeface="Monotype Sorts" charset="2"/>
              <a:buNone/>
              <a:defRPr/>
            </a:pPr>
            <a:r>
              <a:rPr kumimoji="1" lang="en-US" altLang="zh-CN" sz="2000" b="1" dirty="0"/>
              <a:t>		declare </a:t>
            </a:r>
            <a:r>
              <a:rPr kumimoji="1" lang="en-US" altLang="zh-CN" sz="2000" i="1" dirty="0" err="1"/>
              <a:t>out_of_classroom_seats</a:t>
            </a:r>
            <a:r>
              <a:rPr kumimoji="1" lang="en-US" altLang="zh-CN" sz="2000" i="1" dirty="0"/>
              <a:t> </a:t>
            </a:r>
            <a:r>
              <a:rPr kumimoji="1" lang="en-US" altLang="zh-CN" sz="2000" b="1" dirty="0"/>
              <a:t>condition</a:t>
            </a:r>
            <a:br>
              <a:rPr kumimoji="1" lang="en-US" altLang="zh-CN" sz="2000" b="1" dirty="0"/>
            </a:br>
            <a:r>
              <a:rPr kumimoji="1" lang="en-US" altLang="zh-CN" sz="2000" b="1" dirty="0"/>
              <a:t>	declare exit handler for </a:t>
            </a:r>
            <a:r>
              <a:rPr kumimoji="1" lang="en-US" altLang="zh-CN" sz="2000" i="1" dirty="0" err="1"/>
              <a:t>out_of_classroom_seats</a:t>
            </a:r>
            <a:r>
              <a:rPr kumimoji="1" lang="en-US" altLang="zh-CN" sz="2000" i="1" dirty="0"/>
              <a:t/>
            </a:r>
            <a:br>
              <a:rPr kumimoji="1" lang="en-US" altLang="zh-CN" sz="2000" i="1" dirty="0"/>
            </a:br>
            <a:r>
              <a:rPr kumimoji="1" lang="en-US" altLang="zh-CN" sz="2000" i="1" dirty="0"/>
              <a:t>	</a:t>
            </a:r>
            <a:r>
              <a:rPr kumimoji="1" lang="en-US" altLang="zh-CN" sz="2000" b="1" dirty="0"/>
              <a:t>begin</a:t>
            </a:r>
            <a:br>
              <a:rPr kumimoji="1" lang="en-US" altLang="zh-CN" sz="2000" b="1" dirty="0"/>
            </a:br>
            <a:r>
              <a:rPr kumimoji="1" lang="en-US" altLang="zh-CN" sz="2000" b="1" dirty="0"/>
              <a:t>	</a:t>
            </a:r>
            <a:r>
              <a:rPr kumimoji="1" lang="en-US" altLang="zh-CN" sz="2000" dirty="0"/>
              <a:t>…</a:t>
            </a:r>
            <a:br>
              <a:rPr kumimoji="1" lang="en-US" altLang="zh-CN" sz="2000" dirty="0"/>
            </a:br>
            <a:r>
              <a:rPr kumimoji="1" lang="en-US" altLang="zh-CN" sz="2000" dirty="0"/>
              <a:t>         ..  </a:t>
            </a:r>
            <a:r>
              <a:rPr kumimoji="1" lang="en-US" altLang="zh-CN" sz="2000" b="1" dirty="0"/>
              <a:t>signal</a:t>
            </a:r>
            <a:r>
              <a:rPr kumimoji="1" lang="en-US" altLang="zh-CN" sz="2000" dirty="0"/>
              <a:t> </a:t>
            </a:r>
            <a:r>
              <a:rPr kumimoji="1" lang="en-US" altLang="zh-CN" sz="2000" i="1" dirty="0" err="1"/>
              <a:t>out_of_classroom_seats</a:t>
            </a:r>
            <a:r>
              <a:rPr kumimoji="1" lang="en-US" altLang="zh-CN" sz="2000" dirty="0"/>
              <a:t/>
            </a:r>
            <a:br>
              <a:rPr kumimoji="1" lang="en-US" altLang="zh-CN" sz="2000" dirty="0"/>
            </a:br>
            <a:r>
              <a:rPr kumimoji="1" lang="en-US" altLang="zh-CN" sz="2000" dirty="0"/>
              <a:t>	</a:t>
            </a:r>
            <a:r>
              <a:rPr kumimoji="1" lang="en-US" altLang="zh-CN" sz="2000" b="1" dirty="0"/>
              <a:t>end</a:t>
            </a:r>
          </a:p>
          <a:p>
            <a:pPr lvl="1" algn="l">
              <a:defRPr/>
            </a:pPr>
            <a:r>
              <a:rPr kumimoji="1" lang="zh-CN" altLang="en-US" sz="2000" dirty="0"/>
              <a:t>这里的句柄是</a:t>
            </a:r>
            <a:r>
              <a:rPr kumimoji="1" lang="en-US" altLang="zh-CN" sz="2000" b="1" dirty="0"/>
              <a:t>exit </a:t>
            </a:r>
            <a:r>
              <a:rPr kumimoji="1" lang="en-US" altLang="zh-CN" sz="2000" dirty="0"/>
              <a:t>– </a:t>
            </a:r>
            <a:r>
              <a:rPr kumimoji="1" lang="zh-CN" altLang="en-US" sz="2000" dirty="0"/>
              <a:t>子句，表示退出</a:t>
            </a:r>
            <a:r>
              <a:rPr kumimoji="1" lang="en-US" altLang="zh-CN" sz="2000" b="1" dirty="0"/>
              <a:t>begin..end</a:t>
            </a:r>
            <a:r>
              <a:rPr kumimoji="1" lang="zh-CN" altLang="en-US" sz="2000" dirty="0"/>
              <a:t>结构</a:t>
            </a:r>
            <a:endParaRPr kumimoji="1" lang="en-US" altLang="zh-CN" sz="2000" dirty="0"/>
          </a:p>
          <a:p>
            <a:pPr lvl="1" algn="l">
              <a:defRPr/>
            </a:pPr>
            <a:r>
              <a:rPr kumimoji="1" lang="zh-CN" altLang="en-US" sz="2000" dirty="0"/>
              <a:t>出现异常时的其他的可能的行为</a:t>
            </a:r>
            <a:endParaRPr kumimoji="1" lang="en-US" altLang="zh-CN" dirty="0"/>
          </a:p>
        </p:txBody>
      </p:sp>
      <p:sp>
        <p:nvSpPr>
          <p:cNvPr id="50180"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178739C5-5AD8-4B01-B034-089C498D5AD1}" type="slidenum">
              <a:rPr altLang="zh-CN" sz="2400">
                <a:solidFill>
                  <a:schemeClr val="accent2"/>
                </a:solidFill>
                <a:latin typeface="Times New Roman" panose="02020603050405020304" pitchFamily="18" charset="0"/>
                <a:ea typeface="华文新魏" panose="02010800040101010101" pitchFamily="2" charset="-122"/>
              </a:rPr>
              <a:pPr>
                <a:buSzTx/>
              </a:pPr>
              <a:t>49</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a:defRPr/>
            </a:pPr>
            <a:r>
              <a:rPr kumimoji="1" lang="en-US" dirty="0">
                <a:solidFill>
                  <a:schemeClr val="accent2">
                    <a:lumMod val="75000"/>
                  </a:schemeClr>
                </a:solidFill>
                <a:effectLst/>
                <a:latin typeface="+mj-ea"/>
              </a:rPr>
              <a:t>JDBC</a:t>
            </a:r>
          </a:p>
        </p:txBody>
      </p:sp>
      <p:sp>
        <p:nvSpPr>
          <p:cNvPr id="7171" name="Rectangle 3"/>
          <p:cNvSpPr>
            <a:spLocks noGrp="1" noChangeArrowheads="1"/>
          </p:cNvSpPr>
          <p:nvPr>
            <p:ph idx="1"/>
          </p:nvPr>
        </p:nvSpPr>
        <p:spPr>
          <a:xfrm>
            <a:off x="841375" y="1289050"/>
            <a:ext cx="7848600" cy="5308600"/>
          </a:xfrm>
        </p:spPr>
        <p:txBody>
          <a:bodyPr/>
          <a:lstStyle/>
          <a:p>
            <a:pPr>
              <a:defRPr/>
            </a:pPr>
            <a:r>
              <a:rPr kumimoji="1" lang="en-US" altLang="zh-CN" sz="2800" dirty="0">
                <a:latin typeface="+mn-ea"/>
              </a:rPr>
              <a:t>JDBC</a:t>
            </a:r>
            <a:r>
              <a:rPr kumimoji="1" lang="zh-CN" altLang="en-US" sz="2800" dirty="0">
                <a:latin typeface="+mn-ea"/>
              </a:rPr>
              <a:t>是一个支持</a:t>
            </a:r>
            <a:r>
              <a:rPr kumimoji="1" lang="en-US" altLang="zh-CN" sz="2800" dirty="0">
                <a:latin typeface="+mn-ea"/>
              </a:rPr>
              <a:t>SQL</a:t>
            </a:r>
            <a:r>
              <a:rPr kumimoji="1" lang="zh-CN" altLang="en-US" sz="2800" dirty="0">
                <a:latin typeface="+mn-ea"/>
              </a:rPr>
              <a:t>的</a:t>
            </a:r>
            <a:r>
              <a:rPr kumimoji="1" lang="en-US" altLang="zh-CN" sz="2800" dirty="0">
                <a:latin typeface="+mn-ea"/>
              </a:rPr>
              <a:t>Java API</a:t>
            </a:r>
            <a:r>
              <a:rPr kumimoji="1" lang="zh-CN" altLang="en-US" sz="2800" dirty="0">
                <a:latin typeface="+mn-ea"/>
              </a:rPr>
              <a:t>，用于与数据库系统通信 </a:t>
            </a:r>
            <a:endParaRPr kumimoji="1" lang="en-US" altLang="zh-CN" sz="2800" dirty="0">
              <a:latin typeface="+mn-ea"/>
            </a:endParaRPr>
          </a:p>
          <a:p>
            <a:pPr>
              <a:defRPr/>
            </a:pPr>
            <a:r>
              <a:rPr kumimoji="1" lang="en-US" altLang="zh-CN" sz="2800" dirty="0">
                <a:latin typeface="+mn-ea"/>
              </a:rPr>
              <a:t>JDBC</a:t>
            </a:r>
            <a:r>
              <a:rPr kumimoji="1" lang="zh-CN" altLang="en-US" sz="2800" dirty="0">
                <a:latin typeface="+mn-ea"/>
              </a:rPr>
              <a:t>支持查询和更新数据、检索查询结果等多种功能 </a:t>
            </a:r>
            <a:endParaRPr kumimoji="1" lang="en-US" altLang="zh-CN" sz="2800" dirty="0">
              <a:latin typeface="+mn-ea"/>
            </a:endParaRPr>
          </a:p>
          <a:p>
            <a:pPr>
              <a:defRPr/>
            </a:pPr>
            <a:r>
              <a:rPr kumimoji="1" lang="en-US" altLang="zh-CN" sz="2800" dirty="0">
                <a:latin typeface="+mn-ea"/>
              </a:rPr>
              <a:t>JDBC</a:t>
            </a:r>
            <a:r>
              <a:rPr kumimoji="1" lang="zh-CN" altLang="en-US" sz="2800" dirty="0">
                <a:latin typeface="+mn-ea"/>
              </a:rPr>
              <a:t>也支持元数据检索，例如查询当前数据库中的表、表中列名和数据类型 </a:t>
            </a:r>
            <a:endParaRPr kumimoji="1" lang="en-US" altLang="zh-CN" sz="2800" dirty="0">
              <a:latin typeface="+mn-ea"/>
            </a:endParaRPr>
          </a:p>
          <a:p>
            <a:pPr>
              <a:defRPr/>
            </a:pPr>
            <a:r>
              <a:rPr kumimoji="1" lang="zh-CN" altLang="en-US" sz="2800" dirty="0">
                <a:latin typeface="+mn-ea"/>
              </a:rPr>
              <a:t>与数据库的通信模型：</a:t>
            </a:r>
            <a:endParaRPr kumimoji="1" lang="en-US" altLang="zh-CN" sz="2800" dirty="0">
              <a:latin typeface="+mn-ea"/>
            </a:endParaRPr>
          </a:p>
          <a:p>
            <a:pPr lvl="1">
              <a:defRPr/>
            </a:pPr>
            <a:r>
              <a:rPr kumimoji="1" lang="zh-CN" altLang="en-US" sz="2400" dirty="0">
                <a:latin typeface="+mn-ea"/>
                <a:cs typeface="+mn-cs"/>
              </a:rPr>
              <a:t>打开一个数据库连接</a:t>
            </a:r>
            <a:endParaRPr kumimoji="1" lang="en-US" altLang="zh-CN" sz="2400" dirty="0">
              <a:latin typeface="+mn-ea"/>
              <a:cs typeface="+mn-cs"/>
            </a:endParaRPr>
          </a:p>
          <a:p>
            <a:pPr lvl="1">
              <a:defRPr/>
            </a:pPr>
            <a:r>
              <a:rPr kumimoji="1" lang="zh-CN" altLang="en-US" sz="2400" dirty="0">
                <a:latin typeface="+mn-ea"/>
                <a:cs typeface="+mn-cs"/>
              </a:rPr>
              <a:t>创建一个</a:t>
            </a:r>
            <a:r>
              <a:rPr kumimoji="1" lang="en-US" altLang="zh-CN" sz="2400" dirty="0">
                <a:latin typeface="+mn-ea"/>
                <a:cs typeface="+mn-cs"/>
              </a:rPr>
              <a:t>“</a:t>
            </a:r>
            <a:r>
              <a:rPr kumimoji="1" lang="en-US" altLang="zh-CN" sz="2400" dirty="0">
                <a:latin typeface="+mn-ea"/>
              </a:rPr>
              <a:t>statement</a:t>
            </a:r>
            <a:r>
              <a:rPr kumimoji="1" lang="en-US" altLang="zh-CN" sz="2400" dirty="0">
                <a:latin typeface="+mn-ea"/>
                <a:cs typeface="+mn-cs"/>
              </a:rPr>
              <a:t>”</a:t>
            </a:r>
            <a:r>
              <a:rPr kumimoji="1" lang="zh-CN" altLang="en-US" sz="2400" dirty="0">
                <a:latin typeface="+mn-ea"/>
                <a:cs typeface="+mn-cs"/>
              </a:rPr>
              <a:t>对象</a:t>
            </a:r>
            <a:endParaRPr kumimoji="1" lang="en-US" altLang="zh-CN" sz="2400" dirty="0">
              <a:latin typeface="+mn-ea"/>
              <a:cs typeface="+mn-cs"/>
            </a:endParaRPr>
          </a:p>
          <a:p>
            <a:pPr lvl="1">
              <a:defRPr/>
            </a:pPr>
            <a:r>
              <a:rPr kumimoji="1" lang="zh-CN" altLang="en-US" sz="2400" dirty="0">
                <a:latin typeface="+mn-ea"/>
                <a:cs typeface="+mn-cs"/>
              </a:rPr>
              <a:t>使用</a:t>
            </a:r>
            <a:r>
              <a:rPr kumimoji="1" lang="en-US" altLang="zh-CN" sz="2400" dirty="0">
                <a:latin typeface="+mn-ea"/>
                <a:cs typeface="+mn-cs"/>
              </a:rPr>
              <a:t>s</a:t>
            </a:r>
            <a:r>
              <a:rPr kumimoji="1" lang="en-US" altLang="zh-CN" sz="2400" dirty="0">
                <a:latin typeface="+mn-ea"/>
              </a:rPr>
              <a:t>tatement</a:t>
            </a:r>
            <a:r>
              <a:rPr kumimoji="1" lang="zh-CN" altLang="en-US" sz="2400" dirty="0">
                <a:latin typeface="+mn-ea"/>
                <a:cs typeface="+mn-cs"/>
              </a:rPr>
              <a:t>对象发送</a:t>
            </a:r>
            <a:r>
              <a:rPr kumimoji="1" lang="en-US" altLang="zh-CN" sz="2400">
                <a:latin typeface="+mn-ea"/>
                <a:cs typeface="+mn-cs"/>
              </a:rPr>
              <a:t>SQL</a:t>
            </a:r>
            <a:r>
              <a:rPr kumimoji="1" lang="zh-CN" altLang="en-US" sz="2400">
                <a:latin typeface="+mn-ea"/>
                <a:cs typeface="+mn-cs"/>
              </a:rPr>
              <a:t>并</a:t>
            </a:r>
            <a:r>
              <a:rPr kumimoji="1" lang="zh-CN" altLang="en-US" sz="2400" dirty="0">
                <a:latin typeface="+mn-ea"/>
                <a:cs typeface="+mn-cs"/>
              </a:rPr>
              <a:t>取回结果</a:t>
            </a:r>
            <a:endParaRPr kumimoji="1" lang="en-US" altLang="zh-CN" sz="2400" dirty="0">
              <a:latin typeface="+mn-ea"/>
              <a:cs typeface="+mn-cs"/>
            </a:endParaRPr>
          </a:p>
          <a:p>
            <a:pPr lvl="1">
              <a:defRPr/>
            </a:pPr>
            <a:r>
              <a:rPr kumimoji="1" lang="zh-CN" altLang="en-US" sz="2400" dirty="0">
                <a:latin typeface="+mn-ea"/>
                <a:cs typeface="+mn-cs"/>
              </a:rPr>
              <a:t>处理错误的异常处理机制</a:t>
            </a:r>
          </a:p>
        </p:txBody>
      </p:sp>
      <p:sp>
        <p:nvSpPr>
          <p:cNvPr id="9220"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7044C4EB-6D40-4B47-BCC9-D546759B2E47}" type="slidenum">
              <a:rPr altLang="zh-CN" sz="2400">
                <a:solidFill>
                  <a:schemeClr val="accent2"/>
                </a:solidFill>
                <a:latin typeface="Times New Roman" panose="02020603050405020304" pitchFamily="18" charset="0"/>
                <a:ea typeface="华文新魏" panose="02010800040101010101" pitchFamily="2" charset="-122"/>
              </a:rPr>
              <a:pPr>
                <a:buSzTx/>
              </a:pPr>
              <a:t>5</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kumimoji="1" lang="zh-CN" altLang="en-US" dirty="0">
                <a:solidFill>
                  <a:schemeClr val="bg1"/>
                </a:solidFill>
                <a:effectLst/>
                <a:latin typeface="+mj-ea"/>
              </a:rPr>
              <a:t>外部语言函数</a:t>
            </a:r>
            <a:r>
              <a:rPr kumimoji="1" lang="en-US" altLang="en-US" dirty="0">
                <a:solidFill>
                  <a:schemeClr val="bg1"/>
                </a:solidFill>
                <a:effectLst/>
                <a:latin typeface="+mj-ea"/>
              </a:rPr>
              <a:t>/</a:t>
            </a:r>
            <a:r>
              <a:rPr kumimoji="1" lang="zh-CN" altLang="en-US" dirty="0">
                <a:solidFill>
                  <a:schemeClr val="bg1"/>
                </a:solidFill>
                <a:effectLst/>
                <a:latin typeface="+mj-ea"/>
              </a:rPr>
              <a:t>过程</a:t>
            </a:r>
            <a:endParaRPr kumimoji="1" lang="en-US" altLang="en-US" dirty="0">
              <a:solidFill>
                <a:schemeClr val="bg1"/>
              </a:solidFill>
              <a:effectLst/>
              <a:latin typeface="+mj-ea"/>
            </a:endParaRPr>
          </a:p>
        </p:txBody>
      </p:sp>
      <p:sp>
        <p:nvSpPr>
          <p:cNvPr id="51203" name="Rectangle 3"/>
          <p:cNvSpPr>
            <a:spLocks noGrp="1" noChangeArrowheads="1"/>
          </p:cNvSpPr>
          <p:nvPr>
            <p:ph idx="1"/>
          </p:nvPr>
        </p:nvSpPr>
        <p:spPr>
          <a:xfrm>
            <a:off x="539750" y="1436688"/>
            <a:ext cx="8056563" cy="4729162"/>
          </a:xfrm>
        </p:spPr>
        <p:txBody>
          <a:bodyPr/>
          <a:lstStyle/>
          <a:p>
            <a:pPr algn="l"/>
            <a:r>
              <a:rPr lang="en-US" altLang="zh-CN" sz="2000" dirty="0"/>
              <a:t>SQL:1999 </a:t>
            </a:r>
            <a:r>
              <a:rPr lang="zh-CN" altLang="en-US" sz="2000" dirty="0"/>
              <a:t>允许使用其他语言</a:t>
            </a:r>
            <a:r>
              <a:rPr lang="en-US" altLang="zh-CN" sz="2000" dirty="0"/>
              <a:t>(</a:t>
            </a:r>
            <a:r>
              <a:rPr lang="zh-CN" altLang="en-US" sz="2000" dirty="0"/>
              <a:t>如</a:t>
            </a:r>
            <a:r>
              <a:rPr lang="en-US" altLang="zh-CN" sz="2000" dirty="0"/>
              <a:t>C </a:t>
            </a:r>
            <a:r>
              <a:rPr lang="zh-CN" altLang="en-US" sz="2000" dirty="0"/>
              <a:t>、</a:t>
            </a:r>
            <a:r>
              <a:rPr lang="en-US" altLang="zh-CN" sz="2000" dirty="0"/>
              <a:t> C++)</a:t>
            </a:r>
            <a:r>
              <a:rPr lang="zh-CN" altLang="en-US" sz="2000" dirty="0"/>
              <a:t>编写的函数和过程</a:t>
            </a:r>
            <a:endParaRPr lang="en-US" altLang="zh-CN" sz="2000" dirty="0"/>
          </a:p>
          <a:p>
            <a:pPr algn="l"/>
            <a:r>
              <a:rPr lang="zh-CN" altLang="en-US" sz="2000" dirty="0"/>
              <a:t>外部语言函数和过程可以这样指定</a:t>
            </a:r>
            <a:r>
              <a:rPr lang="en-US" altLang="zh-CN" sz="2000" dirty="0"/>
              <a:t/>
            </a:r>
            <a:br>
              <a:rPr lang="en-US" altLang="zh-CN" sz="2000" dirty="0"/>
            </a:br>
            <a:endParaRPr lang="en-US" altLang="zh-CN" sz="2000" dirty="0"/>
          </a:p>
          <a:p>
            <a:pPr algn="l">
              <a:buFont typeface="Monotype Sorts"/>
              <a:buNone/>
            </a:pPr>
            <a:r>
              <a:rPr lang="en-US" altLang="zh-CN" sz="2000" dirty="0"/>
              <a:t>	</a:t>
            </a:r>
            <a:r>
              <a:rPr lang="en-US" altLang="zh-CN" sz="2000" b="1" dirty="0"/>
              <a:t>create procedure </a:t>
            </a:r>
            <a:r>
              <a:rPr lang="en-US" altLang="zh-CN" sz="2000" dirty="0" err="1"/>
              <a:t>dept_count_proc</a:t>
            </a:r>
            <a:r>
              <a:rPr lang="en-US" altLang="zh-CN" sz="2000" dirty="0"/>
              <a:t>(</a:t>
            </a:r>
            <a:r>
              <a:rPr lang="en-US" altLang="zh-CN" sz="2000" b="1" dirty="0"/>
              <a:t>in</a:t>
            </a:r>
            <a:r>
              <a:rPr lang="en-US" altLang="zh-CN" sz="2000" dirty="0"/>
              <a:t> </a:t>
            </a:r>
            <a:r>
              <a:rPr lang="en-US" altLang="zh-CN" sz="2000" i="1" dirty="0" err="1"/>
              <a:t>dept_name</a:t>
            </a:r>
            <a:r>
              <a:rPr lang="en-US" altLang="zh-CN" sz="2000" i="1" dirty="0"/>
              <a:t> </a:t>
            </a:r>
            <a:r>
              <a:rPr lang="en-US" altLang="zh-CN" sz="2000" b="1" dirty="0"/>
              <a:t>varchar</a:t>
            </a:r>
            <a:r>
              <a:rPr lang="en-US" altLang="zh-CN" sz="2000" dirty="0"/>
              <a:t>(20),</a:t>
            </a:r>
            <a:br>
              <a:rPr lang="en-US" altLang="zh-CN" sz="2000" dirty="0"/>
            </a:br>
            <a:r>
              <a:rPr lang="en-US" altLang="zh-CN" sz="2000" dirty="0"/>
              <a:t>                                                     </a:t>
            </a:r>
            <a:r>
              <a:rPr lang="en-US" altLang="zh-CN" sz="2000" b="1" dirty="0"/>
              <a:t>out </a:t>
            </a:r>
            <a:r>
              <a:rPr lang="en-US" altLang="zh-CN" sz="2000" dirty="0"/>
              <a:t>count </a:t>
            </a:r>
            <a:r>
              <a:rPr lang="en-US" altLang="zh-CN" sz="2000" b="1" dirty="0"/>
              <a:t>integer</a:t>
            </a:r>
            <a:r>
              <a:rPr lang="en-US" altLang="zh-CN" sz="2000" dirty="0"/>
              <a:t>)</a:t>
            </a:r>
            <a:br>
              <a:rPr lang="en-US" altLang="zh-CN" sz="2000" dirty="0"/>
            </a:br>
            <a:r>
              <a:rPr lang="en-US" altLang="zh-CN" sz="2000" b="1" dirty="0"/>
              <a:t>language </a:t>
            </a:r>
            <a:r>
              <a:rPr lang="en-US" altLang="zh-CN" sz="2000" dirty="0"/>
              <a:t>C</a:t>
            </a:r>
            <a:br>
              <a:rPr lang="en-US" altLang="zh-CN" sz="2000" dirty="0"/>
            </a:br>
            <a:r>
              <a:rPr lang="en-US" altLang="zh-CN" sz="2000" b="1" dirty="0"/>
              <a:t>external name </a:t>
            </a:r>
            <a:r>
              <a:rPr lang="en-US" altLang="zh-CN" sz="2000" dirty="0"/>
              <a:t>’ /</a:t>
            </a:r>
            <a:r>
              <a:rPr lang="en-US" altLang="zh-CN" sz="2000" dirty="0" err="1"/>
              <a:t>usr</a:t>
            </a:r>
            <a:r>
              <a:rPr lang="en-US" altLang="zh-CN" sz="2000" dirty="0"/>
              <a:t>/</a:t>
            </a:r>
            <a:r>
              <a:rPr lang="en-US" altLang="zh-CN" sz="2000" dirty="0" err="1"/>
              <a:t>avi</a:t>
            </a:r>
            <a:r>
              <a:rPr lang="en-US" altLang="zh-CN" sz="2000" dirty="0"/>
              <a:t>/bin/</a:t>
            </a:r>
            <a:r>
              <a:rPr lang="en-US" altLang="zh-CN" sz="2000" dirty="0" err="1"/>
              <a:t>dept_count_proc</a:t>
            </a:r>
            <a:r>
              <a:rPr lang="en-US" altLang="zh-CN" sz="2000" dirty="0"/>
              <a:t>’</a:t>
            </a:r>
            <a:br>
              <a:rPr lang="en-US" altLang="zh-CN" sz="2000" dirty="0"/>
            </a:br>
            <a:r>
              <a:rPr lang="en-US" altLang="zh-CN" sz="2000" dirty="0"/>
              <a:t/>
            </a:r>
            <a:br>
              <a:rPr lang="en-US" altLang="zh-CN" sz="2000" dirty="0"/>
            </a:br>
            <a:r>
              <a:rPr lang="en-US" altLang="zh-CN" sz="2000" b="1" dirty="0"/>
              <a:t>create function </a:t>
            </a:r>
            <a:r>
              <a:rPr lang="en-US" altLang="zh-CN" sz="2000" dirty="0" err="1"/>
              <a:t>dept_count</a:t>
            </a:r>
            <a:r>
              <a:rPr lang="en-US" altLang="zh-CN" sz="2000" dirty="0"/>
              <a:t>(</a:t>
            </a:r>
            <a:r>
              <a:rPr lang="en-US" altLang="zh-CN" sz="2000" i="1" dirty="0" err="1"/>
              <a:t>dept_name</a:t>
            </a:r>
            <a:r>
              <a:rPr lang="en-US" altLang="zh-CN" sz="2000" i="1" dirty="0"/>
              <a:t> </a:t>
            </a:r>
            <a:r>
              <a:rPr lang="en-US" altLang="zh-CN" sz="2000" b="1" dirty="0"/>
              <a:t>varchar</a:t>
            </a:r>
            <a:r>
              <a:rPr lang="en-US" altLang="zh-CN" sz="2000" dirty="0"/>
              <a:t>(20))</a:t>
            </a:r>
            <a:br>
              <a:rPr lang="en-US" altLang="zh-CN" sz="2000" dirty="0"/>
            </a:br>
            <a:r>
              <a:rPr lang="en-US" altLang="zh-CN" sz="2000" b="1" dirty="0"/>
              <a:t>returns </a:t>
            </a:r>
            <a:r>
              <a:rPr lang="en-US" altLang="zh-CN" sz="2000" dirty="0"/>
              <a:t>integer</a:t>
            </a:r>
            <a:br>
              <a:rPr lang="en-US" altLang="zh-CN" sz="2000" dirty="0"/>
            </a:br>
            <a:r>
              <a:rPr lang="en-US" altLang="zh-CN" sz="2000" b="1" dirty="0"/>
              <a:t>language </a:t>
            </a:r>
            <a:r>
              <a:rPr lang="en-US" altLang="zh-CN" sz="2000" dirty="0"/>
              <a:t>C</a:t>
            </a:r>
            <a:br>
              <a:rPr lang="en-US" altLang="zh-CN" sz="2000" dirty="0"/>
            </a:br>
            <a:r>
              <a:rPr lang="en-US" altLang="zh-CN" sz="2000" b="1" dirty="0"/>
              <a:t>external name </a:t>
            </a:r>
            <a:r>
              <a:rPr lang="en-US" altLang="zh-CN" sz="2000" dirty="0"/>
              <a:t>‘/</a:t>
            </a:r>
            <a:r>
              <a:rPr lang="en-US" altLang="zh-CN" sz="2000" dirty="0" err="1"/>
              <a:t>usr</a:t>
            </a:r>
            <a:r>
              <a:rPr lang="en-US" altLang="zh-CN" sz="2000" dirty="0"/>
              <a:t>/</a:t>
            </a:r>
            <a:r>
              <a:rPr lang="en-US" altLang="zh-CN" sz="2000" dirty="0" err="1"/>
              <a:t>avi</a:t>
            </a:r>
            <a:r>
              <a:rPr lang="en-US" altLang="zh-CN" sz="2000" dirty="0"/>
              <a:t>/bin/</a:t>
            </a:r>
            <a:r>
              <a:rPr lang="en-US" altLang="zh-CN" sz="2000" dirty="0" err="1"/>
              <a:t>dept_count</a:t>
            </a:r>
            <a:r>
              <a:rPr lang="en-US" altLang="zh-CN" sz="2000" dirty="0"/>
              <a:t>’</a:t>
            </a:r>
          </a:p>
          <a:p>
            <a:pPr algn="l">
              <a:buFont typeface="Monotype Sorts"/>
              <a:buNone/>
            </a:pPr>
            <a:endParaRPr lang="en-US" altLang="zh-CN" sz="2000" dirty="0"/>
          </a:p>
        </p:txBody>
      </p:sp>
      <p:sp>
        <p:nvSpPr>
          <p:cNvPr id="51204"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7763C152-0AA4-4978-8FE8-A6D93323F9A0}" type="slidenum">
              <a:rPr altLang="zh-CN" sz="2400">
                <a:solidFill>
                  <a:schemeClr val="accent2"/>
                </a:solidFill>
                <a:latin typeface="Times New Roman" panose="02020603050405020304" pitchFamily="18" charset="0"/>
                <a:ea typeface="华文新魏" panose="02010800040101010101" pitchFamily="2" charset="-122"/>
              </a:rPr>
              <a:pPr>
                <a:buSzTx/>
              </a:pPr>
              <a:t>50</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a:defRPr/>
            </a:pPr>
            <a:r>
              <a:rPr kumimoji="1" lang="zh-CN" altLang="en-US" dirty="0">
                <a:solidFill>
                  <a:schemeClr val="bg1"/>
                </a:solidFill>
                <a:effectLst/>
                <a:latin typeface="+mj-ea"/>
              </a:rPr>
              <a:t>外部语言程序（续）</a:t>
            </a:r>
            <a:endParaRPr kumimoji="1" lang="en-US" altLang="en-US" dirty="0">
              <a:solidFill>
                <a:schemeClr val="bg1"/>
              </a:solidFill>
              <a:effectLst/>
              <a:latin typeface="+mj-ea"/>
            </a:endParaRPr>
          </a:p>
        </p:txBody>
      </p:sp>
      <p:sp>
        <p:nvSpPr>
          <p:cNvPr id="41987" name="Rectangle 3"/>
          <p:cNvSpPr>
            <a:spLocks noGrp="1" noChangeArrowheads="1"/>
          </p:cNvSpPr>
          <p:nvPr>
            <p:ph type="body" idx="4294967295"/>
          </p:nvPr>
        </p:nvSpPr>
        <p:spPr>
          <a:xfrm>
            <a:off x="611188" y="1327150"/>
            <a:ext cx="7937500" cy="4622800"/>
          </a:xfrm>
        </p:spPr>
        <p:txBody>
          <a:bodyPr/>
          <a:lstStyle/>
          <a:p>
            <a:pPr>
              <a:defRPr/>
            </a:pPr>
            <a:r>
              <a:rPr kumimoji="1" lang="zh-CN" altLang="en-US" sz="2800" dirty="0">
                <a:latin typeface="+mn-ea"/>
              </a:rPr>
              <a:t>外部语言函数</a:t>
            </a:r>
            <a:r>
              <a:rPr kumimoji="1" lang="en-US" altLang="zh-CN" sz="2800" dirty="0">
                <a:latin typeface="+mn-ea"/>
              </a:rPr>
              <a:t>/</a:t>
            </a:r>
            <a:r>
              <a:rPr kumimoji="1" lang="zh-CN" altLang="en-US" sz="2800" dirty="0">
                <a:latin typeface="+mn-ea"/>
              </a:rPr>
              <a:t>过程的优点：</a:t>
            </a:r>
            <a:endParaRPr kumimoji="1" lang="en-US" altLang="zh-CN" sz="2800" dirty="0">
              <a:latin typeface="+mn-ea"/>
            </a:endParaRPr>
          </a:p>
          <a:p>
            <a:pPr lvl="1">
              <a:defRPr/>
            </a:pPr>
            <a:r>
              <a:rPr kumimoji="1" lang="zh-CN" altLang="en-US" sz="2400" dirty="0">
                <a:latin typeface="+mn-ea"/>
                <a:cs typeface="+mn-cs"/>
              </a:rPr>
              <a:t>对许多操作更有效，有更强的表达能力 </a:t>
            </a:r>
            <a:endParaRPr kumimoji="1" lang="en-US" altLang="zh-CN" sz="2400" dirty="0">
              <a:latin typeface="+mn-ea"/>
              <a:cs typeface="+mn-cs"/>
            </a:endParaRPr>
          </a:p>
          <a:p>
            <a:pPr>
              <a:defRPr/>
            </a:pPr>
            <a:r>
              <a:rPr kumimoji="1" lang="zh-CN" altLang="en-US" sz="2800" dirty="0">
                <a:latin typeface="+mn-ea"/>
              </a:rPr>
              <a:t>缺点：</a:t>
            </a:r>
            <a:endParaRPr kumimoji="1" lang="en-US" altLang="zh-CN" sz="2800" dirty="0">
              <a:latin typeface="+mn-ea"/>
            </a:endParaRPr>
          </a:p>
          <a:p>
            <a:pPr lvl="1">
              <a:defRPr/>
            </a:pPr>
            <a:r>
              <a:rPr kumimoji="1" lang="zh-CN" altLang="en-US" sz="2400" dirty="0">
                <a:latin typeface="+mn-ea"/>
                <a:cs typeface="+mn-cs"/>
              </a:rPr>
              <a:t>实现功能的代码可能需要加载到数据库系统并在数据库系统的地址空间中执行 </a:t>
            </a:r>
            <a:endParaRPr kumimoji="1" lang="en-US" altLang="zh-CN" sz="2400" dirty="0">
              <a:latin typeface="+mn-ea"/>
              <a:cs typeface="+mn-cs"/>
            </a:endParaRPr>
          </a:p>
          <a:p>
            <a:pPr lvl="2">
              <a:defRPr/>
            </a:pPr>
            <a:r>
              <a:rPr kumimoji="1" lang="zh-CN" altLang="en-US" sz="2000" dirty="0">
                <a:latin typeface="+mn-ea"/>
                <a:cs typeface="+mn-cs"/>
              </a:rPr>
              <a:t>数据库结构意外损坏的风险 </a:t>
            </a:r>
            <a:endParaRPr kumimoji="1" lang="en-US" altLang="zh-CN" sz="2000" dirty="0">
              <a:latin typeface="+mn-ea"/>
              <a:cs typeface="+mn-cs"/>
            </a:endParaRPr>
          </a:p>
          <a:p>
            <a:pPr lvl="2">
              <a:defRPr/>
            </a:pPr>
            <a:r>
              <a:rPr kumimoji="1" lang="zh-CN" altLang="en-US" sz="2000" dirty="0">
                <a:latin typeface="+mn-ea"/>
                <a:cs typeface="+mn-cs"/>
              </a:rPr>
              <a:t>安全风险，允许用户访问未经授权的数据 </a:t>
            </a:r>
            <a:endParaRPr kumimoji="1" lang="en-US" altLang="zh-CN" sz="2000" dirty="0">
              <a:latin typeface="+mn-ea"/>
              <a:cs typeface="+mn-cs"/>
            </a:endParaRPr>
          </a:p>
          <a:p>
            <a:pPr lvl="1">
              <a:defRPr/>
            </a:pPr>
            <a:r>
              <a:rPr kumimoji="1" lang="zh-CN" altLang="en-US" sz="2400" dirty="0">
                <a:latin typeface="+mn-ea"/>
                <a:cs typeface="+mn-cs"/>
              </a:rPr>
              <a:t>还有其他的方式，这些方式有好的安全性，但是有性能比较差的潜在风险 </a:t>
            </a:r>
            <a:endParaRPr kumimoji="1" lang="en-US" altLang="zh-CN" sz="2400" dirty="0">
              <a:latin typeface="+mn-ea"/>
              <a:cs typeface="+mn-cs"/>
            </a:endParaRPr>
          </a:p>
          <a:p>
            <a:pPr lvl="1">
              <a:defRPr/>
            </a:pPr>
            <a:r>
              <a:rPr kumimoji="1" lang="zh-CN" altLang="en-US" sz="2400" dirty="0">
                <a:latin typeface="+mn-ea"/>
                <a:cs typeface="+mn-cs"/>
              </a:rPr>
              <a:t>当效率比安全更重要时，直接在数据库系统的空间执行 </a:t>
            </a:r>
            <a:endParaRPr kumimoji="1" lang="en-US" altLang="zh-CN" sz="2400" dirty="0">
              <a:latin typeface="+mn-ea"/>
              <a:cs typeface="+mn-cs"/>
            </a:endParaRPr>
          </a:p>
        </p:txBody>
      </p:sp>
      <p:sp>
        <p:nvSpPr>
          <p:cNvPr id="52228"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F4863AA1-D1E2-4ECB-A1E1-DEFBB0BA912B}" type="slidenum">
              <a:rPr altLang="zh-CN" sz="2400">
                <a:solidFill>
                  <a:schemeClr val="accent2"/>
                </a:solidFill>
                <a:latin typeface="Times New Roman" panose="02020603050405020304" pitchFamily="18" charset="0"/>
                <a:ea typeface="华文新魏" panose="02010800040101010101" pitchFamily="2" charset="-122"/>
              </a:rPr>
              <a:pPr>
                <a:buSzTx/>
              </a:pPr>
              <a:t>51</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kumimoji="1" lang="zh-CN" altLang="en-US" dirty="0">
                <a:solidFill>
                  <a:schemeClr val="bg1"/>
                </a:solidFill>
                <a:effectLst/>
                <a:latin typeface="+mj-ea"/>
              </a:rPr>
              <a:t>外部语言程序的安全性</a:t>
            </a:r>
            <a:endParaRPr kumimoji="1" lang="en-US" altLang="en-US" dirty="0">
              <a:solidFill>
                <a:schemeClr val="bg1"/>
              </a:solidFill>
              <a:effectLst/>
              <a:latin typeface="+mj-ea"/>
            </a:endParaRPr>
          </a:p>
        </p:txBody>
      </p:sp>
      <p:sp>
        <p:nvSpPr>
          <p:cNvPr id="43011" name="Rectangle 3"/>
          <p:cNvSpPr>
            <a:spLocks noGrp="1" noChangeArrowheads="1"/>
          </p:cNvSpPr>
          <p:nvPr>
            <p:ph idx="1"/>
          </p:nvPr>
        </p:nvSpPr>
        <p:spPr>
          <a:xfrm>
            <a:off x="539750" y="1262063"/>
            <a:ext cx="7661275" cy="4903787"/>
          </a:xfrm>
        </p:spPr>
        <p:txBody>
          <a:bodyPr/>
          <a:lstStyle/>
          <a:p>
            <a:pPr>
              <a:defRPr/>
            </a:pPr>
            <a:r>
              <a:rPr kumimoji="1" lang="zh-CN" altLang="en-US" sz="2800" dirty="0"/>
              <a:t>为解决安全问题</a:t>
            </a:r>
            <a:endParaRPr kumimoji="1" lang="en-US" altLang="zh-CN" sz="2800" dirty="0"/>
          </a:p>
          <a:p>
            <a:pPr lvl="1">
              <a:defRPr/>
            </a:pPr>
            <a:r>
              <a:rPr kumimoji="1" lang="zh-CN" altLang="en-US" sz="2400" dirty="0" smtClean="0">
                <a:cs typeface="+mn-cs"/>
              </a:rPr>
              <a:t>使用</a:t>
            </a:r>
            <a:r>
              <a:rPr kumimoji="1" lang="zh-CN" altLang="en-US" sz="2400" dirty="0">
                <a:cs typeface="+mn-cs"/>
              </a:rPr>
              <a:t>沙盒技术</a:t>
            </a:r>
            <a:endParaRPr kumimoji="1" lang="en-US" altLang="zh-CN" sz="2400" dirty="0">
              <a:cs typeface="+mn-cs"/>
            </a:endParaRPr>
          </a:p>
          <a:p>
            <a:pPr lvl="2">
              <a:defRPr/>
            </a:pPr>
            <a:r>
              <a:rPr kumimoji="1" lang="zh-CN" altLang="en-US" sz="2000" dirty="0" smtClean="0">
                <a:cs typeface="+mn-cs"/>
              </a:rPr>
              <a:t>使用一个安全的语言</a:t>
            </a:r>
            <a:r>
              <a:rPr kumimoji="1" lang="en-US" altLang="zh-CN" sz="2000" dirty="0" smtClean="0">
                <a:cs typeface="+mn-cs"/>
              </a:rPr>
              <a:t>(</a:t>
            </a:r>
            <a:r>
              <a:rPr kumimoji="1" lang="zh-CN" altLang="en-US" sz="2000" dirty="0" smtClean="0">
                <a:cs typeface="+mn-cs"/>
              </a:rPr>
              <a:t>如</a:t>
            </a:r>
            <a:r>
              <a:rPr kumimoji="1" lang="en-US" altLang="zh-CN" sz="2000" dirty="0" smtClean="0"/>
              <a:t>Java)</a:t>
            </a:r>
            <a:r>
              <a:rPr kumimoji="1" lang="zh-CN" altLang="en-US" sz="2000" dirty="0" smtClean="0">
                <a:cs typeface="+mn-cs"/>
              </a:rPr>
              <a:t>，它不能用于访问</a:t>
            </a:r>
            <a:r>
              <a:rPr kumimoji="1" lang="en-US" altLang="zh-CN" sz="2000" dirty="0" smtClean="0">
                <a:cs typeface="+mn-cs"/>
              </a:rPr>
              <a:t>/</a:t>
            </a:r>
            <a:r>
              <a:rPr kumimoji="1" lang="zh-CN" altLang="en-US" sz="2000" dirty="0" smtClean="0">
                <a:cs typeface="+mn-cs"/>
              </a:rPr>
              <a:t>损坏数据库代码的其他部分 </a:t>
            </a:r>
            <a:endParaRPr kumimoji="1" lang="en-US" altLang="zh-CN" sz="2000" dirty="0" smtClean="0">
              <a:cs typeface="+mn-cs"/>
            </a:endParaRPr>
          </a:p>
          <a:p>
            <a:pPr lvl="1">
              <a:defRPr/>
            </a:pPr>
            <a:r>
              <a:rPr kumimoji="1" lang="zh-CN" altLang="en-US" sz="2400" dirty="0" smtClean="0">
                <a:cs typeface="+mn-cs"/>
              </a:rPr>
              <a:t>或者</a:t>
            </a:r>
            <a:r>
              <a:rPr kumimoji="1" lang="zh-CN" altLang="en-US" sz="2400" dirty="0">
                <a:cs typeface="+mn-cs"/>
              </a:rPr>
              <a:t>，在一个单独的过程里运行外部语言函数</a:t>
            </a:r>
            <a:r>
              <a:rPr kumimoji="1" lang="en-US" altLang="zh-CN" sz="2400" dirty="0">
                <a:cs typeface="+mn-cs"/>
              </a:rPr>
              <a:t>/</a:t>
            </a:r>
            <a:r>
              <a:rPr kumimoji="1" lang="zh-CN" altLang="en-US" sz="2400" dirty="0">
                <a:cs typeface="+mn-cs"/>
              </a:rPr>
              <a:t>程序，不会对数据库进程的内存进行访问 </a:t>
            </a:r>
            <a:endParaRPr kumimoji="1" lang="en-US" altLang="zh-CN" sz="2400" dirty="0">
              <a:cs typeface="+mn-cs"/>
            </a:endParaRPr>
          </a:p>
          <a:p>
            <a:pPr lvl="2">
              <a:defRPr/>
            </a:pPr>
            <a:r>
              <a:rPr kumimoji="1" lang="zh-CN" altLang="en-US" sz="2000" dirty="0">
                <a:cs typeface="+mn-cs"/>
              </a:rPr>
              <a:t>通过进程间通信传递参数和结果 </a:t>
            </a:r>
            <a:endParaRPr kumimoji="1" lang="en-US" altLang="zh-CN" sz="2000" dirty="0">
              <a:cs typeface="+mn-cs"/>
            </a:endParaRPr>
          </a:p>
          <a:p>
            <a:pPr>
              <a:defRPr/>
            </a:pPr>
            <a:r>
              <a:rPr kumimoji="1" lang="zh-CN" altLang="en-US" sz="2800" dirty="0"/>
              <a:t>都有性能开销 </a:t>
            </a:r>
            <a:endParaRPr kumimoji="1" lang="en-US" altLang="zh-CN" sz="2800" dirty="0"/>
          </a:p>
          <a:p>
            <a:pPr>
              <a:defRPr/>
            </a:pPr>
            <a:r>
              <a:rPr kumimoji="1" lang="zh-CN" altLang="en-US" sz="2800" dirty="0"/>
              <a:t>许多数据库系统同时支持上述方法以及在数据库系统的地址空间里的直接执行 </a:t>
            </a:r>
            <a:endParaRPr kumimoji="1" lang="en-US" altLang="zh-CN" sz="2800" dirty="0"/>
          </a:p>
          <a:p>
            <a:pPr>
              <a:defRPr/>
            </a:pPr>
            <a:endParaRPr kumimoji="1" lang="en-US" altLang="zh-CN" sz="2000" dirty="0"/>
          </a:p>
        </p:txBody>
      </p:sp>
      <p:sp>
        <p:nvSpPr>
          <p:cNvPr id="53252"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7237C5DA-803D-4B4F-99EE-49F66CB6FF79}" type="slidenum">
              <a:rPr altLang="zh-CN" sz="2400">
                <a:solidFill>
                  <a:schemeClr val="accent2"/>
                </a:solidFill>
                <a:latin typeface="Times New Roman" panose="02020603050405020304" pitchFamily="18" charset="0"/>
                <a:ea typeface="华文新魏" panose="02010800040101010101" pitchFamily="2" charset="-122"/>
              </a:rPr>
              <a:pPr>
                <a:buSzTx/>
              </a:pPr>
              <a:t>52</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noChangeArrowheads="1"/>
          </p:cNvSpPr>
          <p:nvPr>
            <p:ph type="title"/>
          </p:nvPr>
        </p:nvSpPr>
        <p:spPr/>
        <p:txBody>
          <a:bodyPr>
            <a:prstTxWarp prst="textNoShape">
              <a:avLst/>
            </a:prstTxWarp>
          </a:bodyPr>
          <a:lstStyle/>
          <a:p>
            <a:r>
              <a:rPr lang="zh-CN" altLang="en-US">
                <a:solidFill>
                  <a:schemeClr val="bg1"/>
                </a:solidFill>
                <a:effectLst/>
              </a:rPr>
              <a:t>函数与存储过程的区别</a:t>
            </a:r>
          </a:p>
        </p:txBody>
      </p:sp>
      <p:sp>
        <p:nvSpPr>
          <p:cNvPr id="54275" name="内容占位符 2"/>
          <p:cNvSpPr>
            <a:spLocks noGrp="1" noChangeArrowheads="1"/>
          </p:cNvSpPr>
          <p:nvPr>
            <p:ph idx="1"/>
          </p:nvPr>
        </p:nvSpPr>
        <p:spPr/>
        <p:txBody>
          <a:bodyPr/>
          <a:lstStyle/>
          <a:p>
            <a:pPr algn="l"/>
            <a:r>
              <a:rPr lang="en-US" altLang="zh-CN" dirty="0"/>
              <a:t>1. </a:t>
            </a:r>
            <a:r>
              <a:rPr lang="zh-CN" altLang="en-US" dirty="0"/>
              <a:t>返回值的区别，函数有</a:t>
            </a:r>
            <a:r>
              <a:rPr lang="en-US" altLang="zh-CN" dirty="0"/>
              <a:t>1</a:t>
            </a:r>
            <a:r>
              <a:rPr lang="zh-CN" altLang="en-US" dirty="0"/>
              <a:t>个返回值</a:t>
            </a:r>
            <a:r>
              <a:rPr lang="en-US" altLang="zh-CN" dirty="0"/>
              <a:t>,</a:t>
            </a:r>
            <a:r>
              <a:rPr lang="zh-CN" altLang="en-US" dirty="0"/>
              <a:t>而存储过程是通过参数返回的，可以有多个或者没有。</a:t>
            </a:r>
            <a:endParaRPr lang="en-US" altLang="zh-CN" dirty="0"/>
          </a:p>
          <a:p>
            <a:pPr algn="l"/>
            <a:r>
              <a:rPr lang="en-US" altLang="zh-CN" dirty="0"/>
              <a:t>2.</a:t>
            </a:r>
            <a:r>
              <a:rPr lang="zh-CN" altLang="en-US" dirty="0"/>
              <a:t>调用的区别，函数可以在查询语句中直接调用，而存储过程必须单独调用。</a:t>
            </a:r>
            <a:endParaRPr lang="en-US" altLang="zh-CN" dirty="0"/>
          </a:p>
          <a:p>
            <a:pPr algn="l"/>
            <a:r>
              <a:rPr lang="zh-CN" altLang="en-US" dirty="0"/>
              <a:t>总之，函数一般情况下是用来计算并返回一个计算结果，而存储过程一般是用来完成特定的数据操作</a:t>
            </a:r>
            <a:r>
              <a:rPr lang="en-US" altLang="zh-CN" dirty="0"/>
              <a:t>(</a:t>
            </a:r>
            <a:r>
              <a:rPr lang="zh-CN" altLang="en-US" dirty="0"/>
              <a:t>比如修改、插入数据库表或执行某些</a:t>
            </a:r>
            <a:r>
              <a:rPr lang="en-US" altLang="zh-CN" dirty="0"/>
              <a:t>DDL</a:t>
            </a:r>
            <a:r>
              <a:rPr lang="zh-CN" altLang="en-US" dirty="0"/>
              <a:t>语句等等</a:t>
            </a:r>
            <a:r>
              <a:rPr lang="en-US" altLang="zh-CN" dirty="0"/>
              <a:t>)</a:t>
            </a:r>
            <a:r>
              <a:rPr lang="zh-CN" altLang="en-US" dirty="0"/>
              <a:t>。</a:t>
            </a:r>
          </a:p>
        </p:txBody>
      </p:sp>
      <p:sp>
        <p:nvSpPr>
          <p:cNvPr id="54276"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4F725B82-3443-4F85-9CDA-5349F1F2E41D}" type="slidenum">
              <a:rPr altLang="zh-CN" sz="2400">
                <a:solidFill>
                  <a:schemeClr val="accent2"/>
                </a:solidFill>
                <a:latin typeface="Times New Roman" panose="02020603050405020304" pitchFamily="18" charset="0"/>
                <a:ea typeface="华文新魏" panose="02010800040101010101" pitchFamily="2" charset="-122"/>
              </a:rPr>
              <a:pPr>
                <a:buSzTx/>
              </a:pPr>
              <a:t>53</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defRPr/>
            </a:pPr>
            <a:r>
              <a:rPr kumimoji="1" lang="zh-CN" altLang="en-US" dirty="0">
                <a:solidFill>
                  <a:schemeClr val="bg1"/>
                </a:solidFill>
                <a:effectLst/>
                <a:latin typeface="+mj-ea"/>
              </a:rPr>
              <a:t>触发器</a:t>
            </a:r>
            <a:endParaRPr kumimoji="1" lang="en-US" altLang="en-US" dirty="0">
              <a:solidFill>
                <a:schemeClr val="bg1"/>
              </a:solidFill>
              <a:effectLst/>
              <a:latin typeface="+mj-ea"/>
            </a:endParaRPr>
          </a:p>
        </p:txBody>
      </p:sp>
      <p:sp>
        <p:nvSpPr>
          <p:cNvPr id="45059" name="Rectangle 3"/>
          <p:cNvSpPr>
            <a:spLocks noGrp="1" noChangeArrowheads="1"/>
          </p:cNvSpPr>
          <p:nvPr>
            <p:ph idx="1"/>
          </p:nvPr>
        </p:nvSpPr>
        <p:spPr>
          <a:xfrm>
            <a:off x="611188" y="1331913"/>
            <a:ext cx="7993260" cy="4833937"/>
          </a:xfrm>
        </p:spPr>
        <p:txBody>
          <a:bodyPr/>
          <a:lstStyle/>
          <a:p>
            <a:pPr>
              <a:defRPr/>
            </a:pPr>
            <a:r>
              <a:rPr kumimoji="1" lang="zh-CN" altLang="en-US" sz="2800" dirty="0"/>
              <a:t>触发器是一条语句，当满足条件时，它自动被系统</a:t>
            </a:r>
            <a:r>
              <a:rPr kumimoji="1" lang="zh-CN" altLang="en-US" sz="2800" dirty="0" smtClean="0"/>
              <a:t>执行</a:t>
            </a:r>
            <a:endParaRPr kumimoji="1" lang="en-US" altLang="zh-CN" sz="2800" dirty="0" smtClean="0"/>
          </a:p>
          <a:p>
            <a:pPr>
              <a:defRPr/>
            </a:pPr>
            <a:r>
              <a:rPr kumimoji="1" lang="zh-CN" altLang="en-US" sz="2800" dirty="0" smtClean="0"/>
              <a:t>要</a:t>
            </a:r>
            <a:r>
              <a:rPr kumimoji="1" lang="zh-CN" altLang="en-US" sz="2800" dirty="0"/>
              <a:t>设置触发器机制，必须要</a:t>
            </a:r>
            <a:r>
              <a:rPr kumimoji="1" lang="zh-CN" altLang="en-US" sz="2800" dirty="0" smtClean="0"/>
              <a:t>：</a:t>
            </a:r>
            <a:endParaRPr kumimoji="1" lang="en-US" altLang="zh-CN" sz="2800" dirty="0" smtClean="0"/>
          </a:p>
          <a:p>
            <a:pPr lvl="1">
              <a:defRPr/>
            </a:pPr>
            <a:r>
              <a:rPr kumimoji="1" lang="zh-CN" altLang="en-US" sz="2400" dirty="0" smtClean="0">
                <a:cs typeface="+mn-cs"/>
              </a:rPr>
              <a:t>指明</a:t>
            </a:r>
            <a:r>
              <a:rPr kumimoji="1" lang="zh-CN" altLang="en-US" sz="2400" dirty="0">
                <a:cs typeface="+mn-cs"/>
              </a:rPr>
              <a:t>什么条件下执行触发器 </a:t>
            </a:r>
            <a:endParaRPr kumimoji="1" lang="en-US" altLang="zh-CN" sz="2400" dirty="0">
              <a:cs typeface="+mn-cs"/>
            </a:endParaRPr>
          </a:p>
          <a:p>
            <a:pPr lvl="1">
              <a:defRPr/>
            </a:pPr>
            <a:r>
              <a:rPr kumimoji="1" lang="zh-CN" altLang="en-US" sz="2400" dirty="0">
                <a:cs typeface="+mn-cs"/>
              </a:rPr>
              <a:t>指明触发器执行时的动作 </a:t>
            </a:r>
            <a:endParaRPr kumimoji="1" lang="en-US" altLang="zh-CN" sz="2400" dirty="0">
              <a:cs typeface="+mn-cs"/>
            </a:endParaRPr>
          </a:p>
          <a:p>
            <a:pPr>
              <a:defRPr/>
            </a:pPr>
            <a:r>
              <a:rPr kumimoji="1" lang="zh-CN" altLang="en-US" sz="2800" dirty="0"/>
              <a:t>触发器被</a:t>
            </a:r>
            <a:r>
              <a:rPr kumimoji="1" lang="en-US" altLang="zh-CN" sz="2800" dirty="0"/>
              <a:t>SQL</a:t>
            </a:r>
            <a:r>
              <a:rPr kumimoji="1" lang="zh-CN" altLang="en-US" sz="2800" dirty="0"/>
              <a:t>标准</a:t>
            </a:r>
            <a:r>
              <a:rPr kumimoji="1" lang="en-US" altLang="zh-CN" sz="2800" dirty="0"/>
              <a:t>SQL:1999</a:t>
            </a:r>
            <a:r>
              <a:rPr kumimoji="1" lang="zh-CN" altLang="en-US" sz="2800" dirty="0"/>
              <a:t>所采用，但它被大多数数据库使用非标准语法支持的时间更早 </a:t>
            </a:r>
            <a:r>
              <a:rPr kumimoji="1" lang="en-US" altLang="zh-CN" sz="2000" dirty="0"/>
              <a:t>	</a:t>
            </a:r>
          </a:p>
          <a:p>
            <a:pPr lvl="1">
              <a:defRPr/>
            </a:pPr>
            <a:r>
              <a:rPr kumimoji="1" lang="zh-CN" altLang="en-US" sz="2400" dirty="0"/>
              <a:t>这里的语法说明可能不能在你的数据库系统里准确的工作；所以要检查系统手册 </a:t>
            </a:r>
            <a:endParaRPr kumimoji="1" lang="en-US" altLang="zh-CN" sz="2400" dirty="0"/>
          </a:p>
        </p:txBody>
      </p:sp>
      <p:sp>
        <p:nvSpPr>
          <p:cNvPr id="55300"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0F63C040-29CA-46F6-B79C-74416AFB9CB8}" type="slidenum">
              <a:rPr altLang="zh-CN" sz="2400">
                <a:solidFill>
                  <a:schemeClr val="accent2"/>
                </a:solidFill>
                <a:latin typeface="Times New Roman" panose="02020603050405020304" pitchFamily="18" charset="0"/>
                <a:ea typeface="华文新魏" panose="02010800040101010101" pitchFamily="2" charset="-122"/>
              </a:rPr>
              <a:pPr>
                <a:buSzTx/>
              </a:pPr>
              <a:t>54</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B48F542E-F5D6-412C-B208-691656DBE5D9}" type="slidenum">
              <a:rPr altLang="zh-CN" sz="2400">
                <a:solidFill>
                  <a:schemeClr val="accent2"/>
                </a:solidFill>
                <a:latin typeface="Times New Roman" panose="02020603050405020304" pitchFamily="18" charset="0"/>
                <a:ea typeface="华文新魏" panose="02010800040101010101" pitchFamily="2" charset="-122"/>
              </a:rPr>
              <a:pPr>
                <a:buSzTx/>
              </a:pPr>
              <a:t>55</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56323"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触发器</a:t>
            </a:r>
          </a:p>
        </p:txBody>
      </p:sp>
      <p:grpSp>
        <p:nvGrpSpPr>
          <p:cNvPr id="56324" name="Group 3"/>
          <p:cNvGrpSpPr>
            <a:grpSpLocks/>
          </p:cNvGrpSpPr>
          <p:nvPr/>
        </p:nvGrpSpPr>
        <p:grpSpPr bwMode="auto">
          <a:xfrm>
            <a:off x="531813" y="1143000"/>
            <a:ext cx="7980362" cy="5486400"/>
            <a:chOff x="209" y="672"/>
            <a:chExt cx="5027" cy="3456"/>
          </a:xfrm>
        </p:grpSpPr>
        <p:sp>
          <p:nvSpPr>
            <p:cNvPr id="56326" name="Text Box 4"/>
            <p:cNvSpPr txBox="1">
              <a:spLocks noChangeArrowheads="1"/>
            </p:cNvSpPr>
            <p:nvPr/>
          </p:nvSpPr>
          <p:spPr bwMode="auto">
            <a:xfrm>
              <a:off x="214" y="827"/>
              <a:ext cx="28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create trigger</a:t>
              </a:r>
              <a:r>
                <a:rPr lang="en-US" altLang="zh-CN" sz="2600" i="1">
                  <a:solidFill>
                    <a:schemeClr val="bg2"/>
                  </a:solidFill>
                  <a:ea typeface="华文新魏" panose="02010800040101010101" pitchFamily="2" charset="-122"/>
                </a:rPr>
                <a:t> trigger-name</a:t>
              </a:r>
            </a:p>
          </p:txBody>
        </p:sp>
        <p:sp>
          <p:nvSpPr>
            <p:cNvPr id="56327" name="Text Box 5"/>
            <p:cNvSpPr txBox="1">
              <a:spLocks noChangeArrowheads="1"/>
            </p:cNvSpPr>
            <p:nvPr/>
          </p:nvSpPr>
          <p:spPr bwMode="auto">
            <a:xfrm>
              <a:off x="3664" y="672"/>
              <a:ext cx="793"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Clr>
                  <a:schemeClr val="folHlink"/>
                </a:buClr>
                <a:buSzPct val="60000"/>
                <a:buFont typeface="Wingdings" panose="05000000000000000000" pitchFamily="2" charset="2"/>
                <a:buNone/>
              </a:pPr>
              <a:r>
                <a:rPr lang="en-US" altLang="zh-CN" sz="2600" b="1" i="1" dirty="0">
                  <a:solidFill>
                    <a:schemeClr val="bg2"/>
                  </a:solidFill>
                  <a:ea typeface="华文新魏" panose="02010800040101010101" pitchFamily="2" charset="-122"/>
                </a:rPr>
                <a:t>before</a:t>
              </a:r>
            </a:p>
            <a:p>
              <a:pPr algn="ctr" eaLnBrk="1" hangingPunct="1">
                <a:spcBef>
                  <a:spcPct val="50000"/>
                </a:spcBef>
                <a:buClr>
                  <a:schemeClr val="folHlink"/>
                </a:buClr>
                <a:buSzPct val="60000"/>
                <a:buFont typeface="Wingdings" panose="05000000000000000000" pitchFamily="2" charset="2"/>
                <a:buNone/>
              </a:pPr>
              <a:r>
                <a:rPr lang="en-US" altLang="zh-CN" sz="2600" b="1" i="1" dirty="0">
                  <a:solidFill>
                    <a:schemeClr val="bg2"/>
                  </a:solidFill>
                  <a:ea typeface="华文新魏" panose="02010800040101010101" pitchFamily="2" charset="-122"/>
                </a:rPr>
                <a:t>after</a:t>
              </a:r>
            </a:p>
          </p:txBody>
        </p:sp>
        <p:sp>
          <p:nvSpPr>
            <p:cNvPr id="56328" name="WordArt 6" descr="白色大理石"/>
            <p:cNvSpPr>
              <a:spLocks noChangeArrowheads="1" noChangeShapeType="1" noTextEdit="1"/>
            </p:cNvSpPr>
            <p:nvPr/>
          </p:nvSpPr>
          <p:spPr bwMode="auto">
            <a:xfrm>
              <a:off x="3454" y="731"/>
              <a:ext cx="264" cy="624"/>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i="1" kern="10" dirty="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i="1" kern="10" dirty="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56329" name="WordArt 7" descr="白色大理石"/>
            <p:cNvSpPr>
              <a:spLocks noChangeArrowheads="1" noChangeShapeType="1" noTextEdit="1"/>
            </p:cNvSpPr>
            <p:nvPr/>
          </p:nvSpPr>
          <p:spPr bwMode="auto">
            <a:xfrm>
              <a:off x="4510" y="731"/>
              <a:ext cx="264" cy="624"/>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56330" name="Text Box 8"/>
            <p:cNvSpPr txBox="1">
              <a:spLocks noChangeArrowheads="1"/>
            </p:cNvSpPr>
            <p:nvPr/>
          </p:nvSpPr>
          <p:spPr bwMode="auto">
            <a:xfrm>
              <a:off x="545" y="1200"/>
              <a:ext cx="846"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insert</a:t>
              </a:r>
            </a:p>
            <a:p>
              <a:pPr algn="ctr" eaLnBrk="1" hangingPunct="1">
                <a:spcBef>
                  <a:spcPct val="2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delete</a:t>
              </a:r>
            </a:p>
            <a:p>
              <a:pPr algn="ctr" eaLnBrk="1" hangingPunct="1">
                <a:spcBef>
                  <a:spcPct val="2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update</a:t>
              </a:r>
            </a:p>
          </p:txBody>
        </p:sp>
        <p:sp>
          <p:nvSpPr>
            <p:cNvPr id="56331" name="WordArt 9" descr="白色大理石"/>
            <p:cNvSpPr>
              <a:spLocks noChangeArrowheads="1" noChangeShapeType="1" noTextEdit="1"/>
            </p:cNvSpPr>
            <p:nvPr/>
          </p:nvSpPr>
          <p:spPr bwMode="auto">
            <a:xfrm>
              <a:off x="358" y="1403"/>
              <a:ext cx="264" cy="624"/>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56332" name="WordArt 10" descr="白色大理石"/>
            <p:cNvSpPr>
              <a:spLocks noChangeArrowheads="1" noChangeShapeType="1" noTextEdit="1"/>
            </p:cNvSpPr>
            <p:nvPr/>
          </p:nvSpPr>
          <p:spPr bwMode="auto">
            <a:xfrm>
              <a:off x="3358" y="1416"/>
              <a:ext cx="264" cy="624"/>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56333" name="Text Box 11"/>
            <p:cNvSpPr txBox="1">
              <a:spLocks noChangeArrowheads="1"/>
            </p:cNvSpPr>
            <p:nvPr/>
          </p:nvSpPr>
          <p:spPr bwMode="auto">
            <a:xfrm>
              <a:off x="3818" y="1545"/>
              <a:ext cx="141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Clr>
                  <a:schemeClr val="folHlink"/>
                </a:buClr>
                <a:buSzPct val="60000"/>
                <a:buFont typeface="Wingdings" panose="05000000000000000000" pitchFamily="2" charset="2"/>
                <a:buNone/>
              </a:pPr>
              <a:r>
                <a:rPr lang="en-US" altLang="zh-CN" sz="2600" b="1" i="1">
                  <a:solidFill>
                    <a:schemeClr val="bg2"/>
                  </a:solidFill>
                  <a:latin typeface="华文新魏" panose="02010800040101010101" pitchFamily="2" charset="-122"/>
                  <a:ea typeface="华文新魏" panose="02010800040101010101" pitchFamily="2" charset="-122"/>
                </a:rPr>
                <a:t>on</a:t>
              </a:r>
              <a:r>
                <a:rPr lang="en-US" altLang="zh-CN" sz="2600" i="1">
                  <a:solidFill>
                    <a:schemeClr val="bg2"/>
                  </a:solidFill>
                  <a:latin typeface="华文新魏" panose="02010800040101010101" pitchFamily="2" charset="-122"/>
                  <a:ea typeface="华文新魏" panose="02010800040101010101" pitchFamily="2" charset="-122"/>
                </a:rPr>
                <a:t> table-name</a:t>
              </a:r>
            </a:p>
          </p:txBody>
        </p:sp>
        <p:sp>
          <p:nvSpPr>
            <p:cNvPr id="56334" name="Rectangle 12"/>
            <p:cNvSpPr>
              <a:spLocks noChangeArrowheads="1"/>
            </p:cNvSpPr>
            <p:nvPr/>
          </p:nvSpPr>
          <p:spPr bwMode="auto">
            <a:xfrm>
              <a:off x="1486" y="1845"/>
              <a:ext cx="19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eaLnBrk="1" hangingPunct="1">
                <a:spcBef>
                  <a:spcPct val="50000"/>
                </a:spcBef>
                <a:buClr>
                  <a:schemeClr val="folHlink"/>
                </a:buClr>
                <a:buSzPct val="60000"/>
                <a:buFont typeface="Wingdings" panose="05000000000000000000" pitchFamily="2" charset="2"/>
                <a:buNone/>
              </a:pPr>
              <a:r>
                <a:rPr lang="en-US" altLang="zh-CN" sz="2600" i="1">
                  <a:solidFill>
                    <a:schemeClr val="bg2"/>
                  </a:solidFill>
                  <a:latin typeface="华文新魏" panose="02010800040101010101" pitchFamily="2" charset="-122"/>
                  <a:ea typeface="华文新魏" panose="02010800040101010101" pitchFamily="2" charset="-122"/>
                </a:rPr>
                <a:t>[</a:t>
              </a:r>
              <a:r>
                <a:rPr lang="en-US" altLang="zh-CN" sz="2600" b="1" i="1">
                  <a:solidFill>
                    <a:schemeClr val="bg2"/>
                  </a:solidFill>
                  <a:ea typeface="华文新魏" panose="02010800040101010101" pitchFamily="2" charset="-122"/>
                </a:rPr>
                <a:t>of column-name</a:t>
              </a:r>
              <a:r>
                <a:rPr lang="en-US" altLang="zh-CN" sz="2600" i="1">
                  <a:solidFill>
                    <a:schemeClr val="bg2"/>
                  </a:solidFill>
                  <a:latin typeface="华文新魏" panose="02010800040101010101" pitchFamily="2" charset="-122"/>
                  <a:ea typeface="华文新魏" panose="02010800040101010101" pitchFamily="2" charset="-122"/>
                </a:rPr>
                <a:t>]</a:t>
              </a:r>
            </a:p>
          </p:txBody>
        </p:sp>
        <p:sp>
          <p:nvSpPr>
            <p:cNvPr id="56335" name="Text Box 13"/>
            <p:cNvSpPr txBox="1">
              <a:spLocks noChangeArrowheads="1"/>
            </p:cNvSpPr>
            <p:nvPr/>
          </p:nvSpPr>
          <p:spPr bwMode="auto">
            <a:xfrm>
              <a:off x="266" y="2234"/>
              <a:ext cx="131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referencing</a:t>
              </a:r>
            </a:p>
          </p:txBody>
        </p:sp>
        <p:sp>
          <p:nvSpPr>
            <p:cNvPr id="56336" name="Text Box 14"/>
            <p:cNvSpPr txBox="1">
              <a:spLocks noChangeArrowheads="1"/>
            </p:cNvSpPr>
            <p:nvPr/>
          </p:nvSpPr>
          <p:spPr bwMode="auto">
            <a:xfrm>
              <a:off x="1957" y="2112"/>
              <a:ext cx="245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old row  as  identifier</a:t>
              </a:r>
            </a:p>
            <a:p>
              <a:pPr algn="ctr" eaLnBrk="1" hangingPunct="1">
                <a:spcBef>
                  <a:spcPct val="2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new row  as  identifier</a:t>
              </a:r>
            </a:p>
          </p:txBody>
        </p:sp>
        <p:sp>
          <p:nvSpPr>
            <p:cNvPr id="56337" name="WordArt 15" descr="白色大理石"/>
            <p:cNvSpPr>
              <a:spLocks noChangeArrowheads="1" noChangeShapeType="1" noTextEdit="1"/>
            </p:cNvSpPr>
            <p:nvPr/>
          </p:nvSpPr>
          <p:spPr bwMode="auto">
            <a:xfrm>
              <a:off x="1733" y="2136"/>
              <a:ext cx="264" cy="624"/>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56338" name="WordArt 16" descr="白色大理石"/>
            <p:cNvSpPr>
              <a:spLocks noChangeArrowheads="1" noChangeShapeType="1" noTextEdit="1"/>
            </p:cNvSpPr>
            <p:nvPr/>
          </p:nvSpPr>
          <p:spPr bwMode="auto">
            <a:xfrm>
              <a:off x="4373" y="2149"/>
              <a:ext cx="264" cy="624"/>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56339" name="Rectangle 17"/>
            <p:cNvSpPr>
              <a:spLocks noChangeArrowheads="1"/>
            </p:cNvSpPr>
            <p:nvPr/>
          </p:nvSpPr>
          <p:spPr bwMode="auto">
            <a:xfrm>
              <a:off x="1510" y="3630"/>
              <a:ext cx="238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eaLnBrk="1" hangingPunct="1">
                <a:spcBef>
                  <a:spcPct val="50000"/>
                </a:spcBef>
                <a:buClr>
                  <a:schemeClr val="folHlink"/>
                </a:buClr>
                <a:buSzPct val="60000"/>
                <a:buFont typeface="Wingdings" panose="05000000000000000000" pitchFamily="2" charset="2"/>
                <a:buNone/>
              </a:pPr>
              <a:r>
                <a:rPr lang="en-US" altLang="zh-CN" sz="2600" i="1">
                  <a:solidFill>
                    <a:schemeClr val="bg2"/>
                  </a:solidFill>
                  <a:ea typeface="华文新魏" panose="02010800040101010101" pitchFamily="2" charset="-122"/>
                </a:rPr>
                <a:t>triggered-SQL-statement</a:t>
              </a:r>
            </a:p>
          </p:txBody>
        </p:sp>
        <p:sp>
          <p:nvSpPr>
            <p:cNvPr id="56340" name="Text Box 18"/>
            <p:cNvSpPr txBox="1">
              <a:spLocks noChangeArrowheads="1"/>
            </p:cNvSpPr>
            <p:nvPr/>
          </p:nvSpPr>
          <p:spPr bwMode="auto">
            <a:xfrm>
              <a:off x="209" y="2736"/>
              <a:ext cx="143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5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for each row</a:t>
              </a:r>
            </a:p>
          </p:txBody>
        </p:sp>
        <p:sp>
          <p:nvSpPr>
            <p:cNvPr id="56341" name="Text Box 19"/>
            <p:cNvSpPr txBox="1">
              <a:spLocks noChangeArrowheads="1"/>
            </p:cNvSpPr>
            <p:nvPr/>
          </p:nvSpPr>
          <p:spPr bwMode="auto">
            <a:xfrm>
              <a:off x="790" y="3072"/>
              <a:ext cx="232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when</a:t>
              </a:r>
              <a:r>
                <a:rPr lang="en-US" altLang="zh-CN" sz="2600" i="1">
                  <a:solidFill>
                    <a:schemeClr val="bg2"/>
                  </a:solidFill>
                  <a:latin typeface="华文新魏" panose="02010800040101010101" pitchFamily="2" charset="-122"/>
                  <a:ea typeface="华文新魏" panose="02010800040101010101" pitchFamily="2" charset="-122"/>
                </a:rPr>
                <a:t>(search-condition)</a:t>
              </a:r>
            </a:p>
          </p:txBody>
        </p:sp>
        <p:sp>
          <p:nvSpPr>
            <p:cNvPr id="56342" name="WordArt 20" descr="白色大理石"/>
            <p:cNvSpPr>
              <a:spLocks noChangeArrowheads="1" noChangeShapeType="1" noTextEdit="1"/>
            </p:cNvSpPr>
            <p:nvPr/>
          </p:nvSpPr>
          <p:spPr bwMode="auto">
            <a:xfrm>
              <a:off x="310" y="3240"/>
              <a:ext cx="408" cy="84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56343" name="WordArt 21" descr="白色大理石"/>
            <p:cNvSpPr>
              <a:spLocks noChangeArrowheads="1" noChangeShapeType="1" noTextEdit="1"/>
            </p:cNvSpPr>
            <p:nvPr/>
          </p:nvSpPr>
          <p:spPr bwMode="auto">
            <a:xfrm>
              <a:off x="4102" y="3253"/>
              <a:ext cx="312" cy="875"/>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i="1"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56344" name="Text Box 22"/>
            <p:cNvSpPr txBox="1">
              <a:spLocks noChangeArrowheads="1"/>
            </p:cNvSpPr>
            <p:nvPr/>
          </p:nvSpPr>
          <p:spPr bwMode="auto">
            <a:xfrm>
              <a:off x="1091" y="3369"/>
              <a:ext cx="146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begin atomic</a:t>
              </a:r>
            </a:p>
          </p:txBody>
        </p:sp>
        <p:sp>
          <p:nvSpPr>
            <p:cNvPr id="56345" name="Text Box 23"/>
            <p:cNvSpPr txBox="1">
              <a:spLocks noChangeArrowheads="1"/>
            </p:cNvSpPr>
            <p:nvPr/>
          </p:nvSpPr>
          <p:spPr bwMode="auto">
            <a:xfrm>
              <a:off x="1115" y="3792"/>
              <a:ext cx="50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eaLnBrk="1" hangingPunct="1">
                <a:spcBef>
                  <a:spcPct val="20000"/>
                </a:spcBef>
                <a:buClr>
                  <a:schemeClr val="folHlink"/>
                </a:buClr>
                <a:buSzPct val="60000"/>
                <a:buFont typeface="Wingdings" panose="05000000000000000000" pitchFamily="2" charset="2"/>
                <a:buNone/>
              </a:pPr>
              <a:r>
                <a:rPr lang="en-US" altLang="zh-CN" sz="2600" b="1" i="1">
                  <a:solidFill>
                    <a:schemeClr val="bg2"/>
                  </a:solidFill>
                  <a:ea typeface="华文新魏" panose="02010800040101010101" pitchFamily="2" charset="-122"/>
                </a:rPr>
                <a:t>end</a:t>
              </a:r>
            </a:p>
          </p:txBody>
        </p:sp>
      </p:grpSp>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C38C2737-8CFA-43D2-B822-F770E6C5149E}" type="slidenum">
              <a:rPr altLang="zh-CN" sz="2400">
                <a:solidFill>
                  <a:schemeClr val="accent2"/>
                </a:solidFill>
                <a:latin typeface="Times New Roman" panose="02020603050405020304" pitchFamily="18" charset="0"/>
                <a:ea typeface="华文新魏" panose="02010800040101010101" pitchFamily="2" charset="-122"/>
              </a:rPr>
              <a:pPr>
                <a:buSzTx/>
              </a:pPr>
              <a:t>56</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57347"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触发器</a:t>
            </a:r>
          </a:p>
        </p:txBody>
      </p:sp>
      <p:sp>
        <p:nvSpPr>
          <p:cNvPr id="57348" name="Rectangle 3"/>
          <p:cNvSpPr>
            <a:spLocks noGrp="1" noChangeArrowheads="1"/>
          </p:cNvSpPr>
          <p:nvPr>
            <p:ph idx="1"/>
          </p:nvPr>
        </p:nvSpPr>
        <p:spPr>
          <a:xfrm>
            <a:off x="304800" y="1371600"/>
            <a:ext cx="8686800" cy="5181600"/>
          </a:xfrm>
        </p:spPr>
        <p:txBody>
          <a:bodyPr/>
          <a:lstStyle/>
          <a:p>
            <a:pPr algn="l" eaLnBrk="1" hangingPunct="1">
              <a:lnSpc>
                <a:spcPct val="90000"/>
              </a:lnSpc>
              <a:buFont typeface="Wingdings" panose="05000000000000000000" pitchFamily="2" charset="2"/>
              <a:buNone/>
              <a:tabLst>
                <a:tab pos="908050" algn="l"/>
                <a:tab pos="1146175" algn="l"/>
              </a:tabLst>
            </a:pPr>
            <a:r>
              <a:rPr lang="en-US" altLang="zh-CN" sz="2800" dirty="0"/>
              <a:t>EMP(</a:t>
            </a:r>
            <a:r>
              <a:rPr lang="en-US" altLang="zh-CN" sz="2800" dirty="0" err="1"/>
              <a:t>eno</a:t>
            </a:r>
            <a:r>
              <a:rPr lang="en-US" altLang="zh-CN" sz="2800" dirty="0"/>
              <a:t>, </a:t>
            </a:r>
            <a:r>
              <a:rPr lang="en-US" altLang="zh-CN" sz="2800" dirty="0" err="1"/>
              <a:t>ename</a:t>
            </a:r>
            <a:r>
              <a:rPr lang="en-US" altLang="zh-CN" sz="2800" dirty="0"/>
              <a:t>, </a:t>
            </a:r>
            <a:r>
              <a:rPr lang="en-US" altLang="zh-CN" sz="2800" dirty="0" err="1"/>
              <a:t>sal</a:t>
            </a:r>
            <a:r>
              <a:rPr lang="en-US" altLang="zh-CN" sz="2800" dirty="0"/>
              <a:t>, job)</a:t>
            </a:r>
            <a:r>
              <a:rPr lang="en-US" altLang="zh-CN" sz="2800" dirty="0">
                <a:latin typeface="华文新魏" panose="02010800040101010101" pitchFamily="2" charset="-122"/>
              </a:rPr>
              <a:t> </a:t>
            </a:r>
          </a:p>
          <a:p>
            <a:pPr algn="l" eaLnBrk="1" hangingPunct="1">
              <a:lnSpc>
                <a:spcPct val="90000"/>
              </a:lnSpc>
              <a:buFont typeface="Wingdings" panose="05000000000000000000" pitchFamily="2" charset="2"/>
              <a:buNone/>
              <a:tabLst>
                <a:tab pos="908050" algn="l"/>
                <a:tab pos="1146175" algn="l"/>
              </a:tabLst>
            </a:pPr>
            <a:r>
              <a:rPr lang="zh-CN" altLang="en-US" sz="2800" dirty="0">
                <a:latin typeface="华文新魏" panose="02010800040101010101" pitchFamily="2" charset="-122"/>
              </a:rPr>
              <a:t>职工工资增幅不得超过</a:t>
            </a:r>
            <a:r>
              <a:rPr lang="en-US" altLang="zh-CN" sz="2800" dirty="0">
                <a:latin typeface="华文新魏" panose="02010800040101010101" pitchFamily="2" charset="-122"/>
              </a:rPr>
              <a:t>10%</a:t>
            </a:r>
          </a:p>
          <a:p>
            <a:pPr algn="l" eaLnBrk="1" hangingPunct="1">
              <a:lnSpc>
                <a:spcPct val="90000"/>
              </a:lnSpc>
              <a:buFont typeface="Wingdings" panose="05000000000000000000" pitchFamily="2" charset="2"/>
              <a:buNone/>
              <a:tabLst>
                <a:tab pos="908050" algn="l"/>
                <a:tab pos="1146175" algn="l"/>
              </a:tabLst>
            </a:pPr>
            <a:r>
              <a:rPr lang="en-US" altLang="zh-CN" sz="2400" b="1" i="1" dirty="0"/>
              <a:t>create trigger</a:t>
            </a:r>
            <a:r>
              <a:rPr lang="en-US" altLang="zh-CN" sz="2400" i="1" dirty="0"/>
              <a:t> RAISE_LIMIT </a:t>
            </a:r>
          </a:p>
          <a:p>
            <a:pPr algn="l" eaLnBrk="1" hangingPunct="1">
              <a:lnSpc>
                <a:spcPct val="90000"/>
              </a:lnSpc>
              <a:buFont typeface="Wingdings" panose="05000000000000000000" pitchFamily="2" charset="2"/>
              <a:buNone/>
              <a:tabLst>
                <a:tab pos="908050" algn="l"/>
                <a:tab pos="1146175" algn="l"/>
              </a:tabLst>
            </a:pPr>
            <a:r>
              <a:rPr lang="en-US" altLang="zh-CN" sz="2400" b="1" i="1" dirty="0"/>
              <a:t>after update of</a:t>
            </a:r>
            <a:r>
              <a:rPr lang="en-US" altLang="zh-CN" sz="2400" i="1" dirty="0"/>
              <a:t> </a:t>
            </a:r>
            <a:r>
              <a:rPr lang="en-US" altLang="zh-CN" sz="2400" i="1" dirty="0" err="1"/>
              <a:t>sal</a:t>
            </a:r>
            <a:r>
              <a:rPr lang="en-US" altLang="zh-CN" sz="2400" i="1" dirty="0"/>
              <a:t> </a:t>
            </a:r>
            <a:r>
              <a:rPr lang="en-US" altLang="zh-CN" sz="2400" b="1" i="1" dirty="0"/>
              <a:t>on</a:t>
            </a:r>
            <a:r>
              <a:rPr lang="en-US" altLang="zh-CN" sz="2400" i="1" dirty="0"/>
              <a:t> EMP</a:t>
            </a:r>
          </a:p>
          <a:p>
            <a:pPr algn="l" eaLnBrk="1" hangingPunct="1">
              <a:lnSpc>
                <a:spcPct val="90000"/>
              </a:lnSpc>
              <a:buFont typeface="Wingdings" panose="05000000000000000000" pitchFamily="2" charset="2"/>
              <a:buNone/>
              <a:tabLst>
                <a:tab pos="908050" algn="l"/>
                <a:tab pos="1146175" algn="l"/>
              </a:tabLst>
            </a:pPr>
            <a:r>
              <a:rPr lang="en-US" altLang="zh-CN" sz="2400" i="1" dirty="0"/>
              <a:t>	</a:t>
            </a:r>
            <a:r>
              <a:rPr lang="en-US" altLang="zh-CN" sz="2400" b="1" i="1" dirty="0"/>
              <a:t>referencing</a:t>
            </a:r>
            <a:r>
              <a:rPr lang="en-US" altLang="zh-CN" sz="2400" i="1" dirty="0"/>
              <a:t> new row as </a:t>
            </a:r>
            <a:r>
              <a:rPr lang="en-US" altLang="zh-CN" sz="2400" i="1" dirty="0" err="1"/>
              <a:t>nrow</a:t>
            </a:r>
            <a:r>
              <a:rPr lang="en-US" altLang="zh-CN" sz="2400" i="1" dirty="0"/>
              <a:t> old row as </a:t>
            </a:r>
            <a:r>
              <a:rPr lang="en-US" altLang="zh-CN" sz="2400" i="1" dirty="0" err="1"/>
              <a:t>orow</a:t>
            </a:r>
            <a:endParaRPr lang="en-US" altLang="zh-CN" sz="2400" i="1" dirty="0"/>
          </a:p>
          <a:p>
            <a:pPr algn="l" eaLnBrk="1" hangingPunct="1">
              <a:lnSpc>
                <a:spcPct val="90000"/>
              </a:lnSpc>
              <a:buFont typeface="Wingdings" panose="05000000000000000000" pitchFamily="2" charset="2"/>
              <a:buNone/>
              <a:tabLst>
                <a:tab pos="908050" algn="l"/>
                <a:tab pos="1146175" algn="l"/>
              </a:tabLst>
            </a:pPr>
            <a:r>
              <a:rPr lang="en-US" altLang="zh-CN" sz="2400" i="1" dirty="0"/>
              <a:t>	</a:t>
            </a:r>
            <a:r>
              <a:rPr lang="en-US" altLang="zh-CN" sz="2400" b="1" i="1" dirty="0"/>
              <a:t>for each row</a:t>
            </a:r>
          </a:p>
          <a:p>
            <a:pPr algn="l" eaLnBrk="1" hangingPunct="1">
              <a:lnSpc>
                <a:spcPct val="90000"/>
              </a:lnSpc>
              <a:buFont typeface="Wingdings" panose="05000000000000000000" pitchFamily="2" charset="2"/>
              <a:buNone/>
              <a:tabLst>
                <a:tab pos="908050" algn="l"/>
                <a:tab pos="1146175" algn="l"/>
              </a:tabLst>
            </a:pPr>
            <a:r>
              <a:rPr lang="en-US" altLang="zh-CN" sz="2400" i="1" dirty="0"/>
              <a:t>	</a:t>
            </a:r>
            <a:r>
              <a:rPr lang="en-US" altLang="zh-CN" sz="2400" b="1" i="1" dirty="0"/>
              <a:t>when</a:t>
            </a:r>
            <a:r>
              <a:rPr lang="en-US" altLang="zh-CN" sz="2400" i="1" dirty="0"/>
              <a:t> (</a:t>
            </a:r>
            <a:r>
              <a:rPr lang="en-US" altLang="zh-CN" sz="2400" i="1" dirty="0" err="1"/>
              <a:t>nrow.sal</a:t>
            </a:r>
            <a:r>
              <a:rPr lang="en-US" altLang="zh-CN" sz="2400" i="1" dirty="0"/>
              <a:t> &gt; 1.1 * </a:t>
            </a:r>
            <a:r>
              <a:rPr lang="en-US" altLang="zh-CN" sz="2400" i="1" dirty="0" err="1"/>
              <a:t>orow.sal</a:t>
            </a:r>
            <a:r>
              <a:rPr lang="en-US" altLang="zh-CN" sz="2400" i="1" dirty="0"/>
              <a:t>)</a:t>
            </a:r>
          </a:p>
          <a:p>
            <a:pPr algn="l" eaLnBrk="1" hangingPunct="1">
              <a:lnSpc>
                <a:spcPct val="90000"/>
              </a:lnSpc>
              <a:buFont typeface="Wingdings" panose="05000000000000000000" pitchFamily="2" charset="2"/>
              <a:buNone/>
              <a:tabLst>
                <a:tab pos="908050" algn="l"/>
                <a:tab pos="1146175" algn="l"/>
              </a:tabLst>
            </a:pPr>
            <a:r>
              <a:rPr lang="en-US" altLang="zh-CN" sz="2400" i="1" dirty="0"/>
              <a:t>		</a:t>
            </a:r>
            <a:r>
              <a:rPr lang="en-US" altLang="zh-CN" sz="2400" b="1" i="1" dirty="0"/>
              <a:t>begin</a:t>
            </a:r>
          </a:p>
          <a:p>
            <a:pPr algn="l" eaLnBrk="1" hangingPunct="1">
              <a:lnSpc>
                <a:spcPct val="90000"/>
              </a:lnSpc>
              <a:buFont typeface="Wingdings" panose="05000000000000000000" pitchFamily="2" charset="2"/>
              <a:buNone/>
              <a:tabLst>
                <a:tab pos="908050" algn="l"/>
                <a:tab pos="1146175" algn="l"/>
              </a:tabLst>
            </a:pPr>
            <a:r>
              <a:rPr lang="en-US" altLang="zh-CN" sz="2400" i="1" dirty="0"/>
              <a:t>			signal SQLSTATE ‘7500’ (“Salary increase 10%)</a:t>
            </a:r>
          </a:p>
          <a:p>
            <a:pPr algn="l" eaLnBrk="1" hangingPunct="1">
              <a:lnSpc>
                <a:spcPct val="90000"/>
              </a:lnSpc>
              <a:buFont typeface="Wingdings" panose="05000000000000000000" pitchFamily="2" charset="2"/>
              <a:buNone/>
              <a:tabLst>
                <a:tab pos="908050" algn="l"/>
                <a:tab pos="1146175" algn="l"/>
              </a:tabLst>
            </a:pPr>
            <a:r>
              <a:rPr lang="en-US" altLang="zh-CN" sz="2400" i="1" dirty="0"/>
              <a:t>		</a:t>
            </a:r>
            <a:r>
              <a:rPr lang="en-US" altLang="zh-CN" sz="2400" b="1" i="1" dirty="0"/>
              <a:t>end</a:t>
            </a:r>
            <a:r>
              <a:rPr lang="en-US" altLang="zh-CN" sz="2400" i="1" dirty="0"/>
              <a:t>	</a:t>
            </a:r>
            <a:r>
              <a:rPr lang="en-US" altLang="zh-CN" sz="2400" dirty="0">
                <a:latin typeface="华文新魏" panose="02010800040101010101" pitchFamily="2" charset="-122"/>
              </a:rPr>
              <a:t>	</a:t>
            </a:r>
          </a:p>
        </p:txBody>
      </p:sp>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A5AFEF2C-2B54-4723-92D6-52A5B32D30DA}" type="slidenum">
              <a:rPr altLang="zh-CN" sz="2400">
                <a:solidFill>
                  <a:schemeClr val="accent2"/>
                </a:solidFill>
                <a:latin typeface="Times New Roman" panose="02020603050405020304" pitchFamily="18" charset="0"/>
                <a:ea typeface="华文新魏" panose="02010800040101010101" pitchFamily="2" charset="-122"/>
              </a:rPr>
              <a:pPr>
                <a:buSzTx/>
              </a:pPr>
              <a:t>57</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58371" name="Rectangle 2"/>
          <p:cNvSpPr>
            <a:spLocks noGrp="1" noChangeArrowheads="1"/>
          </p:cNvSpPr>
          <p:nvPr>
            <p:ph type="title"/>
          </p:nvPr>
        </p:nvSpPr>
        <p:spPr>
          <a:xfrm>
            <a:off x="352425" y="166688"/>
            <a:ext cx="8486775" cy="846137"/>
          </a:xfrm>
        </p:spPr>
        <p:txBody>
          <a:bodyPr>
            <a:prstTxWarp prst="textNoShape">
              <a:avLst/>
            </a:prstTxWarp>
          </a:bodyPr>
          <a:lstStyle/>
          <a:p>
            <a:pPr eaLnBrk="1" hangingPunct="1"/>
            <a:r>
              <a:rPr lang="zh-CN" altLang="en-US">
                <a:effectLst/>
              </a:rPr>
              <a:t>触发器</a:t>
            </a:r>
          </a:p>
        </p:txBody>
      </p:sp>
      <p:sp>
        <p:nvSpPr>
          <p:cNvPr id="58372" name="Rectangle 3"/>
          <p:cNvSpPr>
            <a:spLocks noGrp="1" noChangeArrowheads="1"/>
          </p:cNvSpPr>
          <p:nvPr>
            <p:ph idx="1"/>
          </p:nvPr>
        </p:nvSpPr>
        <p:spPr>
          <a:xfrm>
            <a:off x="250825" y="1371600"/>
            <a:ext cx="8686800" cy="5486400"/>
          </a:xfrm>
        </p:spPr>
        <p:txBody>
          <a:bodyPr/>
          <a:lstStyle/>
          <a:p>
            <a:pPr algn="ctr" eaLnBrk="1" hangingPunct="1">
              <a:lnSpc>
                <a:spcPct val="80000"/>
              </a:lnSpc>
              <a:buFont typeface="Wingdings" panose="05000000000000000000" pitchFamily="2" charset="2"/>
              <a:buNone/>
              <a:tabLst>
                <a:tab pos="908050" algn="l"/>
                <a:tab pos="1146175" algn="l"/>
              </a:tabLst>
            </a:pPr>
            <a:r>
              <a:rPr lang="zh-CN" altLang="en-US" sz="2000" dirty="0">
                <a:latin typeface="华文新魏" panose="02010800040101010101" pitchFamily="2" charset="-122"/>
              </a:rPr>
              <a:t>当帐户透支时，将帐户余额设为</a:t>
            </a:r>
            <a:r>
              <a:rPr lang="en-US" altLang="zh-CN" sz="2000" dirty="0">
                <a:latin typeface="华文新魏" panose="02010800040101010101" pitchFamily="2" charset="-122"/>
              </a:rPr>
              <a:t>0</a:t>
            </a:r>
            <a:r>
              <a:rPr lang="zh-CN" altLang="en-US" sz="2000" dirty="0">
                <a:latin typeface="华文新魏" panose="02010800040101010101" pitchFamily="2" charset="-122"/>
              </a:rPr>
              <a:t>，并建一笔</a:t>
            </a:r>
            <a:r>
              <a:rPr lang="zh-CN" altLang="en-US" sz="2000">
                <a:latin typeface="华文新魏" panose="02010800040101010101" pitchFamily="2" charset="-122"/>
              </a:rPr>
              <a:t>贷款，贷款金额</a:t>
            </a:r>
            <a:r>
              <a:rPr lang="zh-CN" altLang="en-US" sz="2000" dirty="0">
                <a:latin typeface="华文新魏" panose="02010800040101010101" pitchFamily="2" charset="-122"/>
              </a:rPr>
              <a:t>为透支额</a:t>
            </a:r>
          </a:p>
          <a:p>
            <a:pPr eaLnBrk="1" hangingPunct="1">
              <a:lnSpc>
                <a:spcPct val="105000"/>
              </a:lnSpc>
              <a:buFont typeface="Wingdings" panose="05000000000000000000" pitchFamily="2" charset="2"/>
              <a:buNone/>
              <a:tabLst>
                <a:tab pos="908050" algn="l"/>
                <a:tab pos="1146175" algn="l"/>
              </a:tabLst>
            </a:pPr>
            <a:r>
              <a:rPr lang="en-US" altLang="zh-CN" sz="2000" b="1" i="1" dirty="0">
                <a:solidFill>
                  <a:srgbClr val="FF3300"/>
                </a:solidFill>
              </a:rPr>
              <a:t>create trigger</a:t>
            </a:r>
            <a:r>
              <a:rPr lang="en-US" altLang="zh-CN" sz="2000" b="1" i="1" dirty="0"/>
              <a:t> </a:t>
            </a:r>
            <a:r>
              <a:rPr lang="en-US" altLang="zh-CN" sz="2000" i="1" dirty="0"/>
              <a:t>overdraft-trigger </a:t>
            </a:r>
            <a:r>
              <a:rPr lang="en-US" altLang="zh-CN" sz="2000" b="1" i="1" dirty="0">
                <a:solidFill>
                  <a:srgbClr val="FF3300"/>
                </a:solidFill>
              </a:rPr>
              <a:t>after update on</a:t>
            </a:r>
            <a:r>
              <a:rPr lang="en-US" altLang="zh-CN" sz="2000" b="1" i="1" dirty="0"/>
              <a:t> </a:t>
            </a:r>
            <a:r>
              <a:rPr lang="en-US" altLang="zh-CN" sz="2000" i="1" dirty="0"/>
              <a:t>account</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referencing new row as</a:t>
            </a:r>
            <a:r>
              <a:rPr lang="en-US" altLang="zh-CN" sz="2000" b="1" i="1" dirty="0"/>
              <a:t> </a:t>
            </a:r>
            <a:r>
              <a:rPr lang="en-US" altLang="zh-CN" sz="2000" i="1" dirty="0" err="1"/>
              <a:t>nrow</a:t>
            </a:r>
            <a:r>
              <a:rPr lang="en-US" altLang="zh-CN" sz="2000" i="1" dirty="0"/>
              <a:t>  </a:t>
            </a:r>
            <a:r>
              <a:rPr lang="en-US" altLang="zh-CN" sz="2000" b="1" i="1" dirty="0">
                <a:solidFill>
                  <a:srgbClr val="FF3300"/>
                </a:solidFill>
              </a:rPr>
              <a:t>for each row</a:t>
            </a:r>
            <a:endParaRPr lang="en-US" altLang="zh-CN" sz="2000" b="1" i="1" dirty="0">
              <a:solidFill>
                <a:schemeClr val="hlink"/>
              </a:solidFill>
            </a:endParaRP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when</a:t>
            </a:r>
            <a:r>
              <a:rPr lang="en-US" altLang="zh-CN" sz="2000" b="1" i="1" dirty="0"/>
              <a:t> </a:t>
            </a:r>
            <a:r>
              <a:rPr lang="en-US" altLang="zh-CN" sz="2000" i="1" dirty="0" err="1"/>
              <a:t>nrow.balance</a:t>
            </a:r>
            <a:r>
              <a:rPr lang="en-US" altLang="zh-CN" sz="2000" i="1" dirty="0"/>
              <a:t> &lt; 0</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begin atomic</a:t>
            </a:r>
            <a:endParaRPr lang="en-US" altLang="zh-CN" sz="2000" b="1" i="1" dirty="0">
              <a:solidFill>
                <a:schemeClr val="hlink"/>
              </a:solidFill>
            </a:endParaRP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insert into</a:t>
            </a:r>
            <a:r>
              <a:rPr lang="en-US" altLang="zh-CN" sz="2000" b="1" i="1" dirty="0"/>
              <a:t> </a:t>
            </a:r>
            <a:r>
              <a:rPr lang="en-US" altLang="zh-CN" sz="2000" i="1" dirty="0"/>
              <a:t>borrower</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i="1" dirty="0"/>
              <a:t>(</a:t>
            </a:r>
            <a:r>
              <a:rPr lang="en-US" altLang="zh-CN" sz="2000" b="1" i="1" dirty="0">
                <a:solidFill>
                  <a:srgbClr val="FF3300"/>
                </a:solidFill>
              </a:rPr>
              <a:t>select</a:t>
            </a:r>
            <a:r>
              <a:rPr lang="en-US" altLang="zh-CN" sz="2000" b="1" i="1" dirty="0">
                <a:solidFill>
                  <a:schemeClr val="hlink"/>
                </a:solidFill>
              </a:rPr>
              <a:t> </a:t>
            </a:r>
            <a:r>
              <a:rPr lang="en-US" altLang="zh-CN" sz="2000" i="1" dirty="0"/>
              <a:t>customer-name, account-number</a:t>
            </a:r>
          </a:p>
          <a:p>
            <a:pPr eaLnBrk="1" hangingPunct="1">
              <a:lnSpc>
                <a:spcPct val="105000"/>
              </a:lnSpc>
              <a:buFont typeface="Wingdings" panose="05000000000000000000" pitchFamily="2" charset="2"/>
              <a:buNone/>
              <a:tabLst>
                <a:tab pos="908050" algn="l"/>
                <a:tab pos="1146175" algn="l"/>
              </a:tabLst>
            </a:pPr>
            <a:r>
              <a:rPr lang="en-US" altLang="zh-CN" sz="2000" i="1" dirty="0"/>
              <a:t>   </a:t>
            </a:r>
            <a:r>
              <a:rPr lang="en-US" altLang="zh-CN" sz="2000" b="1" i="1" dirty="0"/>
              <a:t>	</a:t>
            </a:r>
            <a:r>
              <a:rPr lang="en-US" altLang="zh-CN" sz="2000" b="1" i="1" dirty="0">
                <a:solidFill>
                  <a:schemeClr val="hlink"/>
                </a:solidFill>
              </a:rPr>
              <a:t>	        </a:t>
            </a:r>
            <a:r>
              <a:rPr lang="en-US" altLang="zh-CN" sz="2000" b="1" i="1" dirty="0">
                <a:solidFill>
                  <a:srgbClr val="FF3300"/>
                </a:solidFill>
              </a:rPr>
              <a:t>from</a:t>
            </a:r>
            <a:r>
              <a:rPr lang="en-US" altLang="zh-CN" sz="2000" b="1" i="1" dirty="0"/>
              <a:t> </a:t>
            </a:r>
            <a:r>
              <a:rPr lang="en-US" altLang="zh-CN" sz="2000" i="1" dirty="0"/>
              <a:t>depositor</a:t>
            </a:r>
          </a:p>
          <a:p>
            <a:pPr eaLnBrk="1" hangingPunct="1">
              <a:lnSpc>
                <a:spcPct val="105000"/>
              </a:lnSpc>
              <a:buFont typeface="Wingdings" panose="05000000000000000000" pitchFamily="2" charset="2"/>
              <a:buNone/>
              <a:tabLst>
                <a:tab pos="908050" algn="l"/>
                <a:tab pos="1146175" algn="l"/>
              </a:tabLst>
            </a:pPr>
            <a:r>
              <a:rPr lang="en-US" altLang="zh-CN" sz="2000" i="1" dirty="0"/>
              <a:t> </a:t>
            </a:r>
            <a:r>
              <a:rPr lang="en-US" altLang="zh-CN" sz="2000" b="1" i="1" dirty="0"/>
              <a:t>		        </a:t>
            </a:r>
            <a:r>
              <a:rPr lang="en-US" altLang="zh-CN" sz="2000" b="1" i="1" dirty="0">
                <a:solidFill>
                  <a:srgbClr val="FF3300"/>
                </a:solidFill>
              </a:rPr>
              <a:t>where</a:t>
            </a:r>
            <a:r>
              <a:rPr lang="en-US" altLang="zh-CN" sz="2000" b="1" i="1" dirty="0"/>
              <a:t> </a:t>
            </a:r>
            <a:r>
              <a:rPr lang="en-US" altLang="zh-CN" sz="2000" i="1" dirty="0" err="1"/>
              <a:t>nrow.account</a:t>
            </a:r>
            <a:r>
              <a:rPr lang="en-US" altLang="zh-CN" sz="2000" i="1" dirty="0"/>
              <a:t>-number = </a:t>
            </a:r>
            <a:r>
              <a:rPr lang="en-US" altLang="zh-CN" sz="2000" i="1" dirty="0" err="1"/>
              <a:t>depositor.account</a:t>
            </a:r>
            <a:r>
              <a:rPr lang="en-US" altLang="zh-CN" sz="2000" i="1" dirty="0"/>
              <a:t>-number);</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insert into</a:t>
            </a:r>
            <a:r>
              <a:rPr lang="en-US" altLang="zh-CN" sz="2000" b="1" i="1" dirty="0"/>
              <a:t> </a:t>
            </a:r>
            <a:r>
              <a:rPr lang="en-US" altLang="zh-CN" sz="2000" i="1" dirty="0"/>
              <a:t>loan </a:t>
            </a:r>
            <a:r>
              <a:rPr lang="en-US" altLang="zh-CN" sz="2000" b="1" i="1" dirty="0">
                <a:solidFill>
                  <a:srgbClr val="FF3300"/>
                </a:solidFill>
              </a:rPr>
              <a:t>values</a:t>
            </a:r>
            <a:r>
              <a:rPr lang="en-US" altLang="zh-CN" sz="2000" i="1" dirty="0"/>
              <a:t>(</a:t>
            </a:r>
            <a:r>
              <a:rPr lang="en-US" altLang="zh-CN" sz="2000" i="1" dirty="0" err="1"/>
              <a:t>nrow.account</a:t>
            </a:r>
            <a:r>
              <a:rPr lang="en-US" altLang="zh-CN" sz="2000" i="1" dirty="0"/>
              <a:t>-number, </a:t>
            </a:r>
          </a:p>
          <a:p>
            <a:pPr eaLnBrk="1" hangingPunct="1">
              <a:lnSpc>
                <a:spcPct val="105000"/>
              </a:lnSpc>
              <a:buFont typeface="Wingdings" panose="05000000000000000000" pitchFamily="2" charset="2"/>
              <a:buNone/>
              <a:tabLst>
                <a:tab pos="908050" algn="l"/>
                <a:tab pos="1146175" algn="l"/>
              </a:tabLst>
            </a:pPr>
            <a:r>
              <a:rPr lang="en-US" altLang="zh-CN" sz="2000" i="1" dirty="0"/>
              <a:t>					</a:t>
            </a:r>
            <a:r>
              <a:rPr lang="en-US" altLang="zh-CN" sz="2000" i="1" dirty="0" err="1"/>
              <a:t>nrow.branch</a:t>
            </a:r>
            <a:r>
              <a:rPr lang="en-US" altLang="zh-CN" sz="2000" i="1" dirty="0"/>
              <a:t>-name, – </a:t>
            </a:r>
            <a:r>
              <a:rPr lang="en-US" altLang="zh-CN" sz="2000" i="1" dirty="0" err="1"/>
              <a:t>nrow.balance</a:t>
            </a:r>
            <a:r>
              <a:rPr lang="en-US" altLang="zh-CN" sz="2000" i="1" dirty="0"/>
              <a:t>);</a:t>
            </a:r>
          </a:p>
          <a:p>
            <a:pPr eaLnBrk="1" hangingPunct="1">
              <a:lnSpc>
                <a:spcPct val="105000"/>
              </a:lnSpc>
              <a:buFont typeface="Wingdings" panose="05000000000000000000" pitchFamily="2" charset="2"/>
              <a:buNone/>
              <a:tabLst>
                <a:tab pos="908050" algn="l"/>
                <a:tab pos="1146175" algn="l"/>
              </a:tabLst>
            </a:pPr>
            <a:r>
              <a:rPr lang="en-US" altLang="zh-CN" sz="2000" i="1" dirty="0"/>
              <a:t>       </a:t>
            </a:r>
            <a:r>
              <a:rPr lang="en-US" altLang="zh-CN" sz="2000" b="1" i="1" dirty="0"/>
              <a:t> 	</a:t>
            </a:r>
            <a:r>
              <a:rPr lang="en-US" altLang="zh-CN" sz="2000" b="1" i="1" dirty="0">
                <a:solidFill>
                  <a:srgbClr val="FF3300"/>
                </a:solidFill>
              </a:rPr>
              <a:t>update</a:t>
            </a:r>
            <a:r>
              <a:rPr lang="en-US" altLang="zh-CN" sz="2000" b="1" i="1" dirty="0"/>
              <a:t> </a:t>
            </a:r>
            <a:r>
              <a:rPr lang="en-US" altLang="zh-CN" sz="2000" i="1" dirty="0"/>
              <a:t>account</a:t>
            </a:r>
            <a:r>
              <a:rPr lang="en-US" altLang="zh-CN" sz="2000" b="1" i="1" dirty="0">
                <a:solidFill>
                  <a:srgbClr val="FF3300"/>
                </a:solidFill>
              </a:rPr>
              <a:t> set</a:t>
            </a:r>
            <a:r>
              <a:rPr lang="en-US" altLang="zh-CN" sz="2000" b="1" i="1" dirty="0">
                <a:solidFill>
                  <a:schemeClr val="hlink"/>
                </a:solidFill>
              </a:rPr>
              <a:t> </a:t>
            </a:r>
            <a:r>
              <a:rPr lang="en-US" altLang="zh-CN" sz="2000" i="1" dirty="0"/>
              <a:t>balance = 0</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where </a:t>
            </a:r>
            <a:r>
              <a:rPr lang="en-US" altLang="zh-CN" sz="2000" i="1" dirty="0" err="1"/>
              <a:t>account.account</a:t>
            </a:r>
            <a:r>
              <a:rPr lang="en-US" altLang="zh-CN" sz="2000" i="1" dirty="0"/>
              <a:t>-number = </a:t>
            </a:r>
            <a:r>
              <a:rPr lang="en-US" altLang="zh-CN" sz="2000" i="1" dirty="0" err="1"/>
              <a:t>nrow.account</a:t>
            </a:r>
            <a:r>
              <a:rPr lang="en-US" altLang="zh-CN" sz="2000" i="1" dirty="0"/>
              <a:t>-number</a:t>
            </a:r>
          </a:p>
          <a:p>
            <a:pPr eaLnBrk="1" hangingPunct="1">
              <a:lnSpc>
                <a:spcPct val="105000"/>
              </a:lnSpc>
              <a:buFont typeface="Wingdings" panose="05000000000000000000" pitchFamily="2" charset="2"/>
              <a:buNone/>
              <a:tabLst>
                <a:tab pos="908050" algn="l"/>
                <a:tab pos="1146175" algn="l"/>
              </a:tabLst>
            </a:pPr>
            <a:r>
              <a:rPr lang="en-US" altLang="zh-CN" sz="2000" b="1" i="1" dirty="0">
                <a:solidFill>
                  <a:schemeClr val="hlink"/>
                </a:solidFill>
              </a:rPr>
              <a:t>	</a:t>
            </a:r>
            <a:r>
              <a:rPr lang="en-US" altLang="zh-CN" sz="2000" b="1" i="1" dirty="0">
                <a:solidFill>
                  <a:srgbClr val="FF3300"/>
                </a:solidFill>
              </a:rPr>
              <a:t>end	</a:t>
            </a:r>
            <a:r>
              <a:rPr lang="en-US" altLang="zh-CN" sz="2000" b="1" i="1" dirty="0"/>
              <a:t>	</a:t>
            </a:r>
          </a:p>
        </p:txBody>
      </p:sp>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idx="4294967295"/>
          </p:nvPr>
        </p:nvSpPr>
        <p:spPr/>
        <p:txBody>
          <a:bodyPr/>
          <a:lstStyle/>
          <a:p>
            <a:pPr>
              <a:defRPr/>
            </a:pPr>
            <a:r>
              <a:rPr kumimoji="1" lang="zh-CN" altLang="en-US" dirty="0">
                <a:solidFill>
                  <a:schemeClr val="bg1"/>
                </a:solidFill>
                <a:effectLst/>
                <a:latin typeface="+mj-ea"/>
              </a:rPr>
              <a:t>何时不用触发器</a:t>
            </a:r>
            <a:endParaRPr kumimoji="1" lang="en-US" altLang="en-US" dirty="0">
              <a:solidFill>
                <a:schemeClr val="bg1"/>
              </a:solidFill>
              <a:effectLst/>
              <a:latin typeface="+mj-ea"/>
            </a:endParaRPr>
          </a:p>
        </p:txBody>
      </p:sp>
      <p:sp>
        <p:nvSpPr>
          <p:cNvPr id="52227" name="Rectangle 3"/>
          <p:cNvSpPr>
            <a:spLocks noGrp="1" noChangeArrowheads="1"/>
          </p:cNvSpPr>
          <p:nvPr>
            <p:ph type="body" idx="4294967295"/>
          </p:nvPr>
        </p:nvSpPr>
        <p:spPr>
          <a:xfrm>
            <a:off x="539750" y="1379538"/>
            <a:ext cx="7894638" cy="5289550"/>
          </a:xfrm>
        </p:spPr>
        <p:txBody>
          <a:bodyPr/>
          <a:lstStyle/>
          <a:p>
            <a:pPr>
              <a:defRPr/>
            </a:pPr>
            <a:r>
              <a:rPr kumimoji="1" lang="zh-CN" altLang="en-US" dirty="0">
                <a:latin typeface="+mn-ea"/>
              </a:rPr>
              <a:t>意想不到的执行触发器的风险，例如</a:t>
            </a:r>
            <a:endParaRPr kumimoji="1" lang="en-US" altLang="zh-CN" dirty="0">
              <a:latin typeface="+mn-ea"/>
            </a:endParaRPr>
          </a:p>
          <a:p>
            <a:pPr lvl="1">
              <a:defRPr/>
            </a:pPr>
            <a:r>
              <a:rPr kumimoji="1" lang="zh-CN" altLang="en-US" dirty="0">
                <a:latin typeface="+mn-ea"/>
                <a:cs typeface="+mn-cs"/>
              </a:rPr>
              <a:t>从一个备份中加载数据 </a:t>
            </a:r>
            <a:endParaRPr kumimoji="1" lang="en-US" altLang="zh-CN" dirty="0">
              <a:latin typeface="+mn-ea"/>
              <a:cs typeface="+mn-cs"/>
            </a:endParaRPr>
          </a:p>
          <a:p>
            <a:pPr lvl="1">
              <a:defRPr/>
            </a:pPr>
            <a:r>
              <a:rPr kumimoji="1" lang="zh-CN" altLang="en-US" dirty="0">
                <a:latin typeface="+mn-ea"/>
                <a:cs typeface="+mn-cs"/>
              </a:rPr>
              <a:t>在一个远程站点复制更新 </a:t>
            </a:r>
            <a:endParaRPr kumimoji="1" lang="en-US" altLang="zh-CN" dirty="0">
              <a:latin typeface="+mn-ea"/>
              <a:cs typeface="+mn-cs"/>
            </a:endParaRPr>
          </a:p>
          <a:p>
            <a:pPr lvl="1">
              <a:defRPr/>
            </a:pPr>
            <a:r>
              <a:rPr kumimoji="1" lang="zh-CN" altLang="en-US" dirty="0">
                <a:latin typeface="+mn-ea"/>
                <a:cs typeface="+mn-cs"/>
              </a:rPr>
              <a:t>触发器可以在执行此类动作之前被禁用 </a:t>
            </a:r>
            <a:endParaRPr kumimoji="1" lang="en-US" altLang="zh-CN" dirty="0">
              <a:latin typeface="+mn-ea"/>
              <a:cs typeface="+mn-cs"/>
            </a:endParaRPr>
          </a:p>
          <a:p>
            <a:pPr>
              <a:defRPr/>
            </a:pPr>
            <a:r>
              <a:rPr kumimoji="1" lang="zh-CN" altLang="en-US" dirty="0">
                <a:latin typeface="+mn-ea"/>
              </a:rPr>
              <a:t>使用触发器的其他风险：</a:t>
            </a:r>
            <a:endParaRPr kumimoji="1" lang="en-US" altLang="zh-CN" dirty="0">
              <a:latin typeface="+mn-ea"/>
            </a:endParaRPr>
          </a:p>
          <a:p>
            <a:pPr lvl="1">
              <a:defRPr/>
            </a:pPr>
            <a:r>
              <a:rPr kumimoji="1" lang="zh-CN" altLang="en-US" dirty="0">
                <a:latin typeface="+mn-ea"/>
                <a:cs typeface="+mn-cs"/>
              </a:rPr>
              <a:t>导致引发触发器的关键事务失败的错误 </a:t>
            </a:r>
          </a:p>
          <a:p>
            <a:pPr lvl="1">
              <a:defRPr/>
            </a:pPr>
            <a:r>
              <a:rPr kumimoji="1" lang="zh-CN" altLang="en-US" dirty="0">
                <a:latin typeface="+mn-ea"/>
                <a:cs typeface="+mn-cs"/>
              </a:rPr>
              <a:t>级联执行 </a:t>
            </a:r>
            <a:endParaRPr kumimoji="1" lang="en-US" altLang="zh-CN" dirty="0">
              <a:latin typeface="+mn-ea"/>
              <a:cs typeface="+mn-cs"/>
            </a:endParaRPr>
          </a:p>
        </p:txBody>
      </p:sp>
      <p:sp>
        <p:nvSpPr>
          <p:cNvPr id="5939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AD89967F-622E-4A80-92E7-096AF3D0462C}" type="slidenum">
              <a:rPr altLang="zh-CN" sz="2400">
                <a:solidFill>
                  <a:schemeClr val="accent2"/>
                </a:solidFill>
                <a:latin typeface="Times New Roman" panose="02020603050405020304" pitchFamily="18" charset="0"/>
                <a:ea typeface="华文新魏" panose="02010800040101010101" pitchFamily="2" charset="-122"/>
              </a:rPr>
              <a:pPr>
                <a:buSzTx/>
              </a:pPr>
              <a:t>58</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52400"/>
            <a:ext cx="7772400" cy="838200"/>
          </a:xfrm>
          <a:prstGeom prst="rect">
            <a:avLst/>
          </a:prstGeom>
          <a:noFill/>
          <a:ln w="9525">
            <a:noFill/>
            <a:miter lim="800000"/>
          </a:ln>
          <a:effectLst/>
        </p:spPr>
        <p:txBody>
          <a:bodyPr vert="horz" wrap="square" lIns="92075" tIns="46038" rIns="92075" bIns="46038" numCol="1" anchor="b" anchorCtr="0" compatLnSpc="1"/>
          <a:lstStyle>
            <a:lvl1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b="1">
                <a:solidFill>
                  <a:srgbClr val="00264D"/>
                </a:solidFill>
                <a:effectLst>
                  <a:outerShdw blurRad="38100" dist="38100" dir="2700000" algn="tl">
                    <a:srgbClr val="000000"/>
                  </a:outerShdw>
                </a:effectLst>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Tahoma" panose="020B0604030504040204" pitchFamily="34" charset="0"/>
                <a:ea typeface="隶书" panose="02010509060101010101" pitchFamily="49" charset="-122"/>
              </a:defRPr>
            </a:lvl9pPr>
          </a:lstStyle>
          <a:p>
            <a:pPr>
              <a:defRPr/>
            </a:pPr>
            <a:r>
              <a:rPr kumimoji="1" lang="zh-CN" altLang="en-US" kern="0" dirty="0">
                <a:solidFill>
                  <a:schemeClr val="bg1"/>
                </a:solidFill>
                <a:effectLst/>
                <a:latin typeface="+mj-ea"/>
              </a:rPr>
              <a:t>函数、存储过程和触发器</a:t>
            </a:r>
            <a:endParaRPr kumimoji="1" lang="en-US" altLang="en-US" kern="0" dirty="0">
              <a:solidFill>
                <a:schemeClr val="bg1"/>
              </a:solidFill>
              <a:effectLst/>
              <a:latin typeface="+mj-ea"/>
            </a:endParaRPr>
          </a:p>
        </p:txBody>
      </p:sp>
      <p:sp>
        <p:nvSpPr>
          <p:cNvPr id="4" name="Rectangle 3"/>
          <p:cNvSpPr txBox="1">
            <a:spLocks noChangeArrowheads="1"/>
          </p:cNvSpPr>
          <p:nvPr/>
        </p:nvSpPr>
        <p:spPr bwMode="auto">
          <a:xfrm>
            <a:off x="539750" y="1379538"/>
            <a:ext cx="7894638" cy="52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a:defRPr/>
            </a:pPr>
            <a:r>
              <a:rPr kumimoji="1" lang="zh-CN" altLang="en-US" kern="0" dirty="0">
                <a:latin typeface="+mn-ea"/>
                <a:cs typeface="+mn-cs"/>
              </a:rPr>
              <a:t>软件开发的新思想：数据库只用于存储数据，不涉及业务逻辑，原因如下：</a:t>
            </a:r>
            <a:endParaRPr kumimoji="1" lang="en-US" altLang="zh-CN" kern="0" dirty="0">
              <a:latin typeface="+mn-ea"/>
              <a:cs typeface="+mn-cs"/>
            </a:endParaRPr>
          </a:p>
          <a:p>
            <a:pPr lvl="1">
              <a:defRPr/>
            </a:pPr>
            <a:r>
              <a:rPr kumimoji="1" lang="en-US" altLang="zh-CN" kern="0" dirty="0">
                <a:latin typeface="+mn-ea"/>
              </a:rPr>
              <a:t>1</a:t>
            </a:r>
            <a:r>
              <a:rPr kumimoji="1" lang="zh-CN" altLang="en-US" kern="0" dirty="0">
                <a:latin typeface="+mn-ea"/>
              </a:rPr>
              <a:t>、应用程序分为多层，每一层都有自己的主要职责</a:t>
            </a:r>
            <a:endParaRPr kumimoji="1" lang="en-US" altLang="zh-CN" kern="0" dirty="0">
              <a:latin typeface="+mn-ea"/>
            </a:endParaRPr>
          </a:p>
          <a:p>
            <a:pPr lvl="2">
              <a:defRPr/>
            </a:pPr>
            <a:r>
              <a:rPr kumimoji="1" lang="zh-CN" altLang="en-US" kern="0" dirty="0">
                <a:latin typeface="+mn-ea"/>
              </a:rPr>
              <a:t>表示层：用户界面展示</a:t>
            </a:r>
            <a:endParaRPr kumimoji="1" lang="en-US" altLang="zh-CN" kern="0" dirty="0">
              <a:latin typeface="+mn-ea"/>
            </a:endParaRPr>
          </a:p>
          <a:p>
            <a:pPr lvl="2">
              <a:defRPr/>
            </a:pPr>
            <a:r>
              <a:rPr kumimoji="1" lang="zh-CN" altLang="en-US" kern="0" dirty="0">
                <a:latin typeface="+mn-ea"/>
              </a:rPr>
              <a:t>应用层：业务逻辑处理</a:t>
            </a:r>
            <a:endParaRPr kumimoji="1" lang="en-US" altLang="zh-CN" kern="0" dirty="0">
              <a:latin typeface="+mn-ea"/>
            </a:endParaRPr>
          </a:p>
          <a:p>
            <a:pPr lvl="2">
              <a:defRPr/>
            </a:pPr>
            <a:r>
              <a:rPr kumimoji="1" lang="zh-CN" altLang="en-US" kern="0" dirty="0">
                <a:latin typeface="+mn-ea"/>
              </a:rPr>
              <a:t>数据层：数据存储</a:t>
            </a:r>
            <a:endParaRPr kumimoji="1" lang="en-US" altLang="zh-CN" kern="0" dirty="0">
              <a:latin typeface="+mn-ea"/>
            </a:endParaRPr>
          </a:p>
          <a:p>
            <a:pPr lvl="1">
              <a:defRPr/>
            </a:pPr>
            <a:r>
              <a:rPr kumimoji="1" lang="en-US" altLang="zh-CN" kern="0" dirty="0">
                <a:latin typeface="+mn-ea"/>
              </a:rPr>
              <a:t>2</a:t>
            </a:r>
            <a:r>
              <a:rPr kumimoji="1" lang="zh-CN" altLang="en-US" kern="0" dirty="0">
                <a:latin typeface="+mn-ea"/>
              </a:rPr>
              <a:t>、为数据库迁移提供方便</a:t>
            </a:r>
            <a:endParaRPr kumimoji="1" lang="en-US" altLang="zh-CN" kern="0" dirty="0">
              <a:latin typeface="+mn-ea"/>
            </a:endParaRPr>
          </a:p>
          <a:p>
            <a:pPr>
              <a:defRPr/>
            </a:pPr>
            <a:r>
              <a:rPr kumimoji="1" lang="zh-CN" altLang="en-US" kern="0" dirty="0">
                <a:latin typeface="+mn-ea"/>
              </a:rPr>
              <a:t>慎用函数、存储过程和触发器</a:t>
            </a:r>
            <a:endParaRPr kumimoji="1" lang="en-US" altLang="zh-CN" kern="0" dirty="0">
              <a:latin typeface="+mn-ea"/>
            </a:endParaRPr>
          </a:p>
          <a:p>
            <a:pPr lvl="1">
              <a:defRPr/>
            </a:pPr>
            <a:endParaRPr kumimoji="1" lang="en-US" altLang="zh-CN" kern="0" dirty="0">
              <a:latin typeface="+mn-ea"/>
              <a:cs typeface="+mn-cs"/>
            </a:endParaRP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
        <p:nvSpPr>
          <p:cNvPr id="6" name="灯片编号占位符 5"/>
          <p:cNvSpPr>
            <a:spLocks noGrp="1"/>
          </p:cNvSpPr>
          <p:nvPr>
            <p:ph type="sldNum" sz="quarter" idx="11"/>
          </p:nvPr>
        </p:nvSpPr>
        <p:spPr/>
        <p:txBody>
          <a:bodyPr/>
          <a:lstStyle/>
          <a:p>
            <a:fld id="{12CA2E6A-C34A-4A9A-8BF0-B9D592138763}" type="slidenum">
              <a:rPr lang="en-US" altLang="zh-CN" smtClean="0"/>
              <a:pPr/>
              <a:t>59</a:t>
            </a:fld>
            <a:endParaRPr lang="zh-CN" altLang="en-US"/>
          </a:p>
        </p:txBody>
      </p:sp>
    </p:spTree>
    <p:extLst>
      <p:ext uri="{BB962C8B-B14F-4D97-AF65-F5344CB8AC3E}">
        <p14:creationId xmlns:p14="http://schemas.microsoft.com/office/powerpoint/2010/main" val="198913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solidFill>
                  <a:schemeClr val="accent2">
                    <a:lumMod val="75000"/>
                  </a:schemeClr>
                </a:solidFill>
                <a:effectLst/>
                <a:latin typeface="+mj-ea"/>
              </a:rPr>
              <a:t>JDBC</a:t>
            </a:r>
            <a:endParaRPr kumimoji="1" lang="zh-CN" altLang="en-US" dirty="0"/>
          </a:p>
        </p:txBody>
      </p:sp>
      <p:sp>
        <p:nvSpPr>
          <p:cNvPr id="10243"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231D4F57-E559-4900-BC2E-2A31FA977354}" type="slidenum">
              <a:rPr altLang="zh-CN" sz="2400">
                <a:solidFill>
                  <a:schemeClr val="accent2"/>
                </a:solidFill>
                <a:latin typeface="Times New Roman" panose="02020603050405020304" pitchFamily="18" charset="0"/>
                <a:ea typeface="华文新魏" panose="02010800040101010101" pitchFamily="2" charset="-122"/>
              </a:rPr>
              <a:pPr>
                <a:buSzTx/>
              </a:pPr>
              <a:t>6</a:t>
            </a:fld>
            <a:endParaRPr lang="zh-CN" altLang="zh-CN" sz="2400">
              <a:solidFill>
                <a:schemeClr val="accent2"/>
              </a:solidFill>
              <a:latin typeface="Times New Roman" panose="02020603050405020304" pitchFamily="18" charset="0"/>
              <a:ea typeface="华文新魏" panose="02010800040101010101" pitchFamily="2" charset="-122"/>
            </a:endParaRPr>
          </a:p>
        </p:txBody>
      </p:sp>
      <p:grpSp>
        <p:nvGrpSpPr>
          <p:cNvPr id="10244" name="组合 63"/>
          <p:cNvGrpSpPr>
            <a:grpSpLocks/>
          </p:cNvGrpSpPr>
          <p:nvPr/>
        </p:nvGrpSpPr>
        <p:grpSpPr bwMode="auto">
          <a:xfrm>
            <a:off x="539750" y="1700213"/>
            <a:ext cx="8029575" cy="3752850"/>
            <a:chOff x="539552" y="1700213"/>
            <a:chExt cx="8029773" cy="3752851"/>
          </a:xfrm>
        </p:grpSpPr>
        <p:sp>
          <p:nvSpPr>
            <p:cNvPr id="10246" name="Rectangle 5"/>
            <p:cNvSpPr>
              <a:spLocks noChangeArrowheads="1"/>
            </p:cNvSpPr>
            <p:nvPr/>
          </p:nvSpPr>
          <p:spPr bwMode="auto">
            <a:xfrm>
              <a:off x="539552" y="1700213"/>
              <a:ext cx="1441450" cy="911225"/>
            </a:xfrm>
            <a:prstGeom prst="rect">
              <a:avLst/>
            </a:prstGeom>
            <a:solidFill>
              <a:schemeClr val="accent1"/>
            </a:solidFill>
            <a:ln w="9525">
              <a:solidFill>
                <a:schemeClr val="bg2"/>
              </a:solidFill>
              <a:miter lim="800000"/>
              <a:headEnd/>
              <a:tailEnd/>
            </a:ln>
          </p:spPr>
          <p:txBody>
            <a:bodyPr wrap="none" anchor="ct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endParaRPr lang="zh-CN" altLang="en-US"/>
            </a:p>
          </p:txBody>
        </p:sp>
        <p:sp>
          <p:nvSpPr>
            <p:cNvPr id="10247" name="Text Box 6"/>
            <p:cNvSpPr txBox="1">
              <a:spLocks noChangeArrowheads="1"/>
            </p:cNvSpPr>
            <p:nvPr/>
          </p:nvSpPr>
          <p:spPr bwMode="auto">
            <a:xfrm>
              <a:off x="762000" y="1746251"/>
              <a:ext cx="1209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a:buFont typeface="Arial" panose="020B0604020202020204" pitchFamily="34" charset="0"/>
                <a:buNone/>
              </a:pPr>
              <a:r>
                <a:rPr lang="en-US" altLang="zh-CN" sz="2400" b="1">
                  <a:solidFill>
                    <a:schemeClr val="bg2"/>
                  </a:solidFill>
                  <a:latin typeface="Arial Narrow" panose="020B0606020202030204" pitchFamily="34" charset="0"/>
                  <a:ea typeface="宋体" panose="02010600030101010101" pitchFamily="2" charset="-122"/>
                </a:rPr>
                <a:t>Driver</a:t>
              </a:r>
            </a:p>
            <a:p>
              <a:pPr algn="ctr">
                <a:buFont typeface="Arial" panose="020B0604020202020204" pitchFamily="34" charset="0"/>
                <a:buNone/>
              </a:pPr>
              <a:r>
                <a:rPr lang="en-US" altLang="zh-CN" sz="2400" b="1">
                  <a:solidFill>
                    <a:schemeClr val="bg2"/>
                  </a:solidFill>
                  <a:latin typeface="Arial Narrow" panose="020B0606020202030204" pitchFamily="34" charset="0"/>
                  <a:ea typeface="宋体" panose="02010600030101010101" pitchFamily="2" charset="-122"/>
                </a:rPr>
                <a:t>Manager</a:t>
              </a:r>
            </a:p>
          </p:txBody>
        </p:sp>
        <p:sp>
          <p:nvSpPr>
            <p:cNvPr id="10248" name="Rectangle 7"/>
            <p:cNvSpPr>
              <a:spLocks noChangeArrowheads="1"/>
            </p:cNvSpPr>
            <p:nvPr/>
          </p:nvSpPr>
          <p:spPr bwMode="auto">
            <a:xfrm>
              <a:off x="2738438" y="1700213"/>
              <a:ext cx="1441450" cy="911225"/>
            </a:xfrm>
            <a:prstGeom prst="rect">
              <a:avLst/>
            </a:prstGeom>
            <a:solidFill>
              <a:schemeClr val="accent1"/>
            </a:solidFill>
            <a:ln w="9525">
              <a:solidFill>
                <a:schemeClr val="bg2"/>
              </a:solidFill>
              <a:miter lim="800000"/>
              <a:headEnd/>
              <a:tailEnd/>
            </a:ln>
          </p:spPr>
          <p:txBody>
            <a:bodyPr wrap="none" anchor="ct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endParaRPr lang="zh-CN" altLang="en-US"/>
            </a:p>
          </p:txBody>
        </p:sp>
        <p:sp>
          <p:nvSpPr>
            <p:cNvPr id="10249" name="Text Box 8"/>
            <p:cNvSpPr txBox="1">
              <a:spLocks noChangeArrowheads="1"/>
            </p:cNvSpPr>
            <p:nvPr/>
          </p:nvSpPr>
          <p:spPr bwMode="auto">
            <a:xfrm>
              <a:off x="2676951" y="1928813"/>
              <a:ext cx="1596173" cy="3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a:buFont typeface="Arial" panose="020B0604020202020204" pitchFamily="34" charset="0"/>
                <a:buNone/>
              </a:pPr>
              <a:r>
                <a:rPr lang="en-US" altLang="zh-CN" sz="2000" b="1">
                  <a:solidFill>
                    <a:schemeClr val="bg2"/>
                  </a:solidFill>
                  <a:latin typeface="Arial Narrow" panose="020B0606020202030204" pitchFamily="34" charset="0"/>
                  <a:ea typeface="宋体" panose="02010600030101010101" pitchFamily="2" charset="-122"/>
                </a:rPr>
                <a:t>Connection</a:t>
              </a:r>
            </a:p>
          </p:txBody>
        </p:sp>
        <p:sp>
          <p:nvSpPr>
            <p:cNvPr id="10250" name="Rectangle 9"/>
            <p:cNvSpPr>
              <a:spLocks noChangeArrowheads="1"/>
            </p:cNvSpPr>
            <p:nvPr/>
          </p:nvSpPr>
          <p:spPr bwMode="auto">
            <a:xfrm>
              <a:off x="4922838" y="1700213"/>
              <a:ext cx="1443037" cy="911225"/>
            </a:xfrm>
            <a:prstGeom prst="rect">
              <a:avLst/>
            </a:prstGeom>
            <a:solidFill>
              <a:schemeClr val="accent1"/>
            </a:solidFill>
            <a:ln w="9525">
              <a:solidFill>
                <a:schemeClr val="bg2"/>
              </a:solidFill>
              <a:miter lim="800000"/>
              <a:headEnd/>
              <a:tailEnd/>
            </a:ln>
          </p:spPr>
          <p:txBody>
            <a:bodyPr wrap="none" anchor="ct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endParaRPr lang="zh-CN" altLang="en-US"/>
            </a:p>
          </p:txBody>
        </p:sp>
        <p:sp>
          <p:nvSpPr>
            <p:cNvPr id="10251" name="Text Box 10"/>
            <p:cNvSpPr txBox="1">
              <a:spLocks noChangeArrowheads="1"/>
            </p:cNvSpPr>
            <p:nvPr/>
          </p:nvSpPr>
          <p:spPr bwMode="auto">
            <a:xfrm>
              <a:off x="4947913" y="1928813"/>
              <a:ext cx="1423049" cy="3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a:buFont typeface="Arial" panose="020B0604020202020204" pitchFamily="34" charset="0"/>
                <a:buNone/>
              </a:pPr>
              <a:r>
                <a:rPr lang="en-US" altLang="zh-CN" sz="2000" b="1">
                  <a:solidFill>
                    <a:schemeClr val="bg2"/>
                  </a:solidFill>
                  <a:latin typeface="Arial Narrow" panose="020B0606020202030204" pitchFamily="34" charset="0"/>
                  <a:ea typeface="宋体" panose="02010600030101010101" pitchFamily="2" charset="-122"/>
                </a:rPr>
                <a:t>Statement</a:t>
              </a:r>
            </a:p>
          </p:txBody>
        </p:sp>
        <p:sp>
          <p:nvSpPr>
            <p:cNvPr id="10252" name="Rectangle 11"/>
            <p:cNvSpPr>
              <a:spLocks noChangeArrowheads="1"/>
            </p:cNvSpPr>
            <p:nvPr/>
          </p:nvSpPr>
          <p:spPr bwMode="auto">
            <a:xfrm>
              <a:off x="7127875" y="1700213"/>
              <a:ext cx="1441450" cy="911225"/>
            </a:xfrm>
            <a:prstGeom prst="rect">
              <a:avLst/>
            </a:prstGeom>
            <a:solidFill>
              <a:schemeClr val="accent1"/>
            </a:solidFill>
            <a:ln w="9525">
              <a:solidFill>
                <a:schemeClr val="bg2"/>
              </a:solidFill>
              <a:miter lim="800000"/>
              <a:headEnd/>
              <a:tailEnd/>
            </a:ln>
          </p:spPr>
          <p:txBody>
            <a:bodyPr wrap="none" anchor="ct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endParaRPr lang="zh-CN" altLang="en-US"/>
            </a:p>
          </p:txBody>
        </p:sp>
        <p:sp>
          <p:nvSpPr>
            <p:cNvPr id="10253" name="Text Box 12"/>
            <p:cNvSpPr txBox="1">
              <a:spLocks noChangeArrowheads="1"/>
            </p:cNvSpPr>
            <p:nvPr/>
          </p:nvSpPr>
          <p:spPr bwMode="auto">
            <a:xfrm>
              <a:off x="7178675" y="1928813"/>
              <a:ext cx="13335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a:buFont typeface="Arial" panose="020B0604020202020204" pitchFamily="34" charset="0"/>
                <a:buNone/>
              </a:pPr>
              <a:r>
                <a:rPr lang="en-US" altLang="zh-CN" sz="2400" b="1">
                  <a:solidFill>
                    <a:schemeClr val="bg2"/>
                  </a:solidFill>
                  <a:latin typeface="Arial Narrow" panose="020B0606020202030204" pitchFamily="34" charset="0"/>
                  <a:ea typeface="宋体" panose="02010600030101010101" pitchFamily="2" charset="-122"/>
                </a:rPr>
                <a:t>ResultSet</a:t>
              </a:r>
            </a:p>
          </p:txBody>
        </p:sp>
        <p:sp>
          <p:nvSpPr>
            <p:cNvPr id="10254" name="Rectangle 13"/>
            <p:cNvSpPr>
              <a:spLocks noChangeArrowheads="1"/>
            </p:cNvSpPr>
            <p:nvPr/>
          </p:nvSpPr>
          <p:spPr bwMode="auto">
            <a:xfrm>
              <a:off x="4987925" y="3243263"/>
              <a:ext cx="3544887" cy="541338"/>
            </a:xfrm>
            <a:prstGeom prst="rect">
              <a:avLst/>
            </a:prstGeom>
            <a:solidFill>
              <a:srgbClr val="00CCFF"/>
            </a:solidFill>
            <a:ln w="9525">
              <a:solidFill>
                <a:schemeClr val="bg2"/>
              </a:solidFill>
              <a:miter lim="800000"/>
              <a:headEnd/>
              <a:tailEnd/>
            </a:ln>
          </p:spPr>
          <p:txBody>
            <a:bodyPr wrap="none" anchor="ct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endParaRPr lang="zh-CN" altLang="en-US"/>
            </a:p>
          </p:txBody>
        </p:sp>
        <p:sp>
          <p:nvSpPr>
            <p:cNvPr id="10255" name="Text Box 14"/>
            <p:cNvSpPr txBox="1">
              <a:spLocks noChangeArrowheads="1"/>
            </p:cNvSpPr>
            <p:nvPr/>
          </p:nvSpPr>
          <p:spPr bwMode="auto">
            <a:xfrm>
              <a:off x="6230938" y="3298826"/>
              <a:ext cx="9048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a:buFont typeface="Arial" panose="020B0604020202020204" pitchFamily="34" charset="0"/>
                <a:buNone/>
              </a:pPr>
              <a:r>
                <a:rPr lang="en-US" altLang="zh-CN" sz="2400" b="1">
                  <a:solidFill>
                    <a:schemeClr val="bg2"/>
                  </a:solidFill>
                  <a:latin typeface="Arial Narrow" panose="020B0606020202030204" pitchFamily="34" charset="0"/>
                  <a:ea typeface="宋体" panose="02010600030101010101" pitchFamily="2" charset="-122"/>
                </a:rPr>
                <a:t>Driver</a:t>
              </a:r>
            </a:p>
          </p:txBody>
        </p:sp>
        <p:sp>
          <p:nvSpPr>
            <p:cNvPr id="10256" name="AutoShape 15"/>
            <p:cNvSpPr>
              <a:spLocks noChangeArrowheads="1"/>
            </p:cNvSpPr>
            <p:nvPr/>
          </p:nvSpPr>
          <p:spPr bwMode="auto">
            <a:xfrm>
              <a:off x="5006975" y="4349751"/>
              <a:ext cx="3487737" cy="1103313"/>
            </a:xfrm>
            <a:prstGeom prst="can">
              <a:avLst>
                <a:gd name="adj" fmla="val 25000"/>
              </a:avLst>
            </a:prstGeom>
            <a:solidFill>
              <a:srgbClr val="9999FF"/>
            </a:solidFill>
            <a:ln w="9525">
              <a:solidFill>
                <a:schemeClr val="bg2"/>
              </a:solidFill>
              <a:miter lim="800000"/>
              <a:headEnd/>
              <a:tailEnd/>
            </a:ln>
          </p:spPr>
          <p:txBody>
            <a:bodyPr wrap="none" anchor="ct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endParaRPr lang="zh-CN" altLang="en-US"/>
            </a:p>
          </p:txBody>
        </p:sp>
        <p:sp>
          <p:nvSpPr>
            <p:cNvPr id="10257" name="Text Box 16"/>
            <p:cNvSpPr txBox="1">
              <a:spLocks noChangeArrowheads="1"/>
            </p:cNvSpPr>
            <p:nvPr/>
          </p:nvSpPr>
          <p:spPr bwMode="auto">
            <a:xfrm>
              <a:off x="6051550" y="4816476"/>
              <a:ext cx="12938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a:buFont typeface="Arial" panose="020B0604020202020204" pitchFamily="34" charset="0"/>
                <a:buNone/>
              </a:pPr>
              <a:r>
                <a:rPr lang="en-US" altLang="zh-CN" sz="2400" b="1">
                  <a:solidFill>
                    <a:schemeClr val="bg2"/>
                  </a:solidFill>
                  <a:latin typeface="Arial Narrow" panose="020B0606020202030204" pitchFamily="34" charset="0"/>
                  <a:ea typeface="宋体" panose="02010600030101010101" pitchFamily="2" charset="-122"/>
                </a:rPr>
                <a:t>Database</a:t>
              </a:r>
            </a:p>
          </p:txBody>
        </p:sp>
        <p:sp>
          <p:nvSpPr>
            <p:cNvPr id="10258" name="Line 17"/>
            <p:cNvSpPr>
              <a:spLocks noChangeShapeType="1"/>
            </p:cNvSpPr>
            <p:nvPr/>
          </p:nvSpPr>
          <p:spPr bwMode="auto">
            <a:xfrm>
              <a:off x="1981001" y="2155826"/>
              <a:ext cx="759024" cy="0"/>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9" name="Line 18"/>
            <p:cNvSpPr>
              <a:spLocks noChangeShapeType="1"/>
            </p:cNvSpPr>
            <p:nvPr/>
          </p:nvSpPr>
          <p:spPr bwMode="auto">
            <a:xfrm flipV="1">
              <a:off x="4194820" y="2155826"/>
              <a:ext cx="710555" cy="2912"/>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0" name="Line 19"/>
            <p:cNvSpPr>
              <a:spLocks noChangeShapeType="1"/>
            </p:cNvSpPr>
            <p:nvPr/>
          </p:nvSpPr>
          <p:spPr bwMode="auto">
            <a:xfrm>
              <a:off x="6365876" y="2155826"/>
              <a:ext cx="730250" cy="0"/>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1" name="Line 20"/>
            <p:cNvSpPr>
              <a:spLocks noChangeShapeType="1"/>
            </p:cNvSpPr>
            <p:nvPr/>
          </p:nvSpPr>
          <p:spPr bwMode="auto">
            <a:xfrm>
              <a:off x="5645150" y="2608263"/>
              <a:ext cx="0" cy="658813"/>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2" name="Line 21"/>
            <p:cNvSpPr>
              <a:spLocks noChangeShapeType="1"/>
            </p:cNvSpPr>
            <p:nvPr/>
          </p:nvSpPr>
          <p:spPr bwMode="auto">
            <a:xfrm>
              <a:off x="5645150" y="3825876"/>
              <a:ext cx="0" cy="658813"/>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3" name="Line 22"/>
            <p:cNvSpPr>
              <a:spLocks noChangeShapeType="1"/>
            </p:cNvSpPr>
            <p:nvPr/>
          </p:nvSpPr>
          <p:spPr bwMode="auto">
            <a:xfrm>
              <a:off x="7826375" y="2608263"/>
              <a:ext cx="0" cy="658813"/>
            </a:xfrm>
            <a:prstGeom prst="line">
              <a:avLst/>
            </a:prstGeom>
            <a:noFill/>
            <a:ln w="9525">
              <a:solidFill>
                <a:schemeClr val="bg2"/>
              </a:solidFill>
              <a:miter lim="800000"/>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64" name="Line 23"/>
            <p:cNvSpPr>
              <a:spLocks noChangeShapeType="1"/>
            </p:cNvSpPr>
            <p:nvPr/>
          </p:nvSpPr>
          <p:spPr bwMode="auto">
            <a:xfrm>
              <a:off x="7826375" y="3825876"/>
              <a:ext cx="0" cy="658813"/>
            </a:xfrm>
            <a:prstGeom prst="line">
              <a:avLst/>
            </a:prstGeom>
            <a:noFill/>
            <a:ln w="9525">
              <a:solidFill>
                <a:schemeClr val="bg2"/>
              </a:solidFill>
              <a:miter lim="800000"/>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Text Box 24"/>
            <p:cNvSpPr txBox="1">
              <a:spLocks noChangeArrowheads="1"/>
            </p:cNvSpPr>
            <p:nvPr/>
          </p:nvSpPr>
          <p:spPr bwMode="auto">
            <a:xfrm>
              <a:off x="1907540" y="1773238"/>
              <a:ext cx="8477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Font typeface="Arial" panose="020B0604020202020204" pitchFamily="34" charset="0"/>
                <a:buNone/>
              </a:pPr>
              <a:r>
                <a:rPr lang="en-US" altLang="zh-CN" sz="1600" b="1">
                  <a:solidFill>
                    <a:schemeClr val="bg2"/>
                  </a:solidFill>
                  <a:latin typeface="Times" panose="02020603050405020304" pitchFamily="18" charset="0"/>
                  <a:ea typeface="宋体" panose="02010600030101010101" pitchFamily="2" charset="-122"/>
                </a:rPr>
                <a:t>Creates</a:t>
              </a:r>
            </a:p>
          </p:txBody>
        </p:sp>
        <p:sp>
          <p:nvSpPr>
            <p:cNvPr id="10266" name="Text Box 25"/>
            <p:cNvSpPr txBox="1">
              <a:spLocks noChangeArrowheads="1"/>
            </p:cNvSpPr>
            <p:nvPr/>
          </p:nvSpPr>
          <p:spPr bwMode="auto">
            <a:xfrm>
              <a:off x="4132263" y="1772816"/>
              <a:ext cx="8461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Font typeface="Arial" panose="020B0604020202020204" pitchFamily="34" charset="0"/>
                <a:buNone/>
              </a:pPr>
              <a:r>
                <a:rPr lang="en-US" altLang="zh-CN" sz="1600" b="1">
                  <a:solidFill>
                    <a:schemeClr val="bg2"/>
                  </a:solidFill>
                  <a:latin typeface="Times" panose="02020603050405020304" pitchFamily="18" charset="0"/>
                  <a:ea typeface="宋体" panose="02010600030101010101" pitchFamily="2" charset="-122"/>
                </a:rPr>
                <a:t>Creates</a:t>
              </a:r>
            </a:p>
          </p:txBody>
        </p:sp>
        <p:sp>
          <p:nvSpPr>
            <p:cNvPr id="10267" name="Text Box 26"/>
            <p:cNvSpPr txBox="1">
              <a:spLocks noChangeArrowheads="1"/>
            </p:cNvSpPr>
            <p:nvPr/>
          </p:nvSpPr>
          <p:spPr bwMode="auto">
            <a:xfrm>
              <a:off x="6332538" y="1772816"/>
              <a:ext cx="8461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Font typeface="Arial" panose="020B0604020202020204" pitchFamily="34" charset="0"/>
                <a:buNone/>
              </a:pPr>
              <a:r>
                <a:rPr lang="en-US" altLang="zh-CN" sz="1600" b="1">
                  <a:solidFill>
                    <a:schemeClr val="bg2"/>
                  </a:solidFill>
                  <a:latin typeface="Times" panose="02020603050405020304" pitchFamily="18" charset="0"/>
                  <a:ea typeface="宋体" panose="02010600030101010101" pitchFamily="2" charset="-122"/>
                </a:rPr>
                <a:t>Creates</a:t>
              </a:r>
            </a:p>
          </p:txBody>
        </p:sp>
        <p:sp>
          <p:nvSpPr>
            <p:cNvPr id="10268" name="Text Box 27"/>
            <p:cNvSpPr txBox="1">
              <a:spLocks noChangeArrowheads="1"/>
            </p:cNvSpPr>
            <p:nvPr/>
          </p:nvSpPr>
          <p:spPr bwMode="auto">
            <a:xfrm>
              <a:off x="4872038" y="2760663"/>
              <a:ext cx="5873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Font typeface="Arial" panose="020B0604020202020204" pitchFamily="34" charset="0"/>
                <a:buNone/>
              </a:pPr>
              <a:r>
                <a:rPr lang="en-US" altLang="zh-CN" sz="1600" b="1">
                  <a:solidFill>
                    <a:schemeClr val="bg2"/>
                  </a:solidFill>
                  <a:latin typeface="Times" panose="02020603050405020304" pitchFamily="18" charset="0"/>
                  <a:ea typeface="宋体" panose="02010600030101010101" pitchFamily="2" charset="-122"/>
                </a:rPr>
                <a:t>SQL</a:t>
              </a:r>
            </a:p>
          </p:txBody>
        </p:sp>
        <p:sp>
          <p:nvSpPr>
            <p:cNvPr id="10269" name="Text Box 28"/>
            <p:cNvSpPr txBox="1">
              <a:spLocks noChangeArrowheads="1"/>
            </p:cNvSpPr>
            <p:nvPr/>
          </p:nvSpPr>
          <p:spPr bwMode="auto">
            <a:xfrm>
              <a:off x="7037388" y="3768726"/>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Font typeface="Arial" panose="020B0604020202020204" pitchFamily="34" charset="0"/>
                <a:buNone/>
              </a:pPr>
              <a:r>
                <a:rPr lang="en-US" altLang="zh-CN" sz="1600" b="1">
                  <a:solidFill>
                    <a:schemeClr val="bg2"/>
                  </a:solidFill>
                  <a:latin typeface="Times" panose="02020603050405020304" pitchFamily="18" charset="0"/>
                  <a:ea typeface="宋体" panose="02010600030101010101" pitchFamily="2" charset="-122"/>
                </a:rPr>
                <a:t>Result</a:t>
              </a:r>
            </a:p>
            <a:p>
              <a:pPr>
                <a:buFont typeface="Arial" panose="020B0604020202020204" pitchFamily="34" charset="0"/>
                <a:buNone/>
              </a:pPr>
              <a:r>
                <a:rPr lang="en-US" altLang="zh-CN" sz="1600" b="1">
                  <a:solidFill>
                    <a:schemeClr val="bg2"/>
                  </a:solidFill>
                  <a:latin typeface="Times" panose="02020603050405020304" pitchFamily="18" charset="0"/>
                  <a:ea typeface="宋体" panose="02010600030101010101" pitchFamily="2" charset="-122"/>
                </a:rPr>
                <a:t>(tuples)</a:t>
              </a:r>
            </a:p>
          </p:txBody>
        </p:sp>
        <p:sp>
          <p:nvSpPr>
            <p:cNvPr id="10270" name="Freeform 29"/>
            <p:cNvSpPr>
              <a:spLocks noChangeArrowheads="1"/>
            </p:cNvSpPr>
            <p:nvPr/>
          </p:nvSpPr>
          <p:spPr bwMode="auto">
            <a:xfrm>
              <a:off x="3379788" y="2627313"/>
              <a:ext cx="1608137" cy="871538"/>
            </a:xfrm>
            <a:custGeom>
              <a:avLst/>
              <a:gdLst>
                <a:gd name="T0" fmla="*/ 0 w 1018"/>
                <a:gd name="T1" fmla="*/ 0 h 588"/>
                <a:gd name="T2" fmla="*/ 0 w 1018"/>
                <a:gd name="T3" fmla="*/ 2147483647 h 588"/>
                <a:gd name="T4" fmla="*/ 2147483647 w 1018"/>
                <a:gd name="T5" fmla="*/ 2147483647 h 588"/>
                <a:gd name="T6" fmla="*/ 0 60000 65536"/>
                <a:gd name="T7" fmla="*/ 0 60000 65536"/>
                <a:gd name="T8" fmla="*/ 0 60000 65536"/>
              </a:gdLst>
              <a:ahLst/>
              <a:cxnLst>
                <a:cxn ang="T6">
                  <a:pos x="T0" y="T1"/>
                </a:cxn>
                <a:cxn ang="T7">
                  <a:pos x="T2" y="T3"/>
                </a:cxn>
                <a:cxn ang="T8">
                  <a:pos x="T4" y="T5"/>
                </a:cxn>
              </a:cxnLst>
              <a:rect l="0" t="0" r="r" b="b"/>
              <a:pathLst>
                <a:path w="1018" h="588">
                  <a:moveTo>
                    <a:pt x="0" y="0"/>
                  </a:moveTo>
                  <a:lnTo>
                    <a:pt x="0" y="588"/>
                  </a:lnTo>
                  <a:lnTo>
                    <a:pt x="1018" y="588"/>
                  </a:lnTo>
                </a:path>
              </a:pathLst>
            </a:custGeom>
            <a:noFill/>
            <a:ln w="9525">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1" name="Text Box 30"/>
            <p:cNvSpPr txBox="1">
              <a:spLocks noChangeArrowheads="1"/>
            </p:cNvSpPr>
            <p:nvPr/>
          </p:nvSpPr>
          <p:spPr bwMode="auto">
            <a:xfrm>
              <a:off x="3497263" y="3475038"/>
              <a:ext cx="1149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defTabSz="911225">
                <a:defRPr sz="2800">
                  <a:solidFill>
                    <a:schemeClr val="hlink"/>
                  </a:solidFill>
                  <a:latin typeface="Tahoma" panose="020B0604030504040204" pitchFamily="34" charset="0"/>
                  <a:ea typeface="楷体_GB2312" pitchFamily="49" charset="-122"/>
                </a:defRPr>
              </a:lvl1pPr>
              <a:lvl2pPr marL="742950" indent="-285750" defTabSz="911225">
                <a:defRPr sz="2800">
                  <a:solidFill>
                    <a:schemeClr val="hlink"/>
                  </a:solidFill>
                  <a:latin typeface="Tahoma" panose="020B0604030504040204" pitchFamily="34" charset="0"/>
                  <a:ea typeface="楷体_GB2312" pitchFamily="49" charset="-122"/>
                </a:defRPr>
              </a:lvl2pPr>
              <a:lvl3pPr marL="1143000" indent="-228600" defTabSz="911225">
                <a:defRPr sz="2800">
                  <a:solidFill>
                    <a:schemeClr val="hlink"/>
                  </a:solidFill>
                  <a:latin typeface="Tahoma" panose="020B0604030504040204" pitchFamily="34" charset="0"/>
                  <a:ea typeface="楷体_GB2312" pitchFamily="49" charset="-122"/>
                </a:defRPr>
              </a:lvl3pPr>
              <a:lvl4pPr marL="1600200" indent="-228600" defTabSz="911225">
                <a:defRPr sz="2800">
                  <a:solidFill>
                    <a:schemeClr val="hlink"/>
                  </a:solidFill>
                  <a:latin typeface="Tahoma" panose="020B0604030504040204" pitchFamily="34" charset="0"/>
                  <a:ea typeface="楷体_GB2312" pitchFamily="49" charset="-122"/>
                </a:defRPr>
              </a:lvl4pPr>
              <a:lvl5pPr marL="2057400" indent="-228600" defTabSz="911225">
                <a:defRPr sz="2800">
                  <a:solidFill>
                    <a:schemeClr val="hlink"/>
                  </a:solidFill>
                  <a:latin typeface="Tahoma" panose="020B0604030504040204" pitchFamily="34" charset="0"/>
                  <a:ea typeface="楷体_GB2312" pitchFamily="49" charset="-122"/>
                </a:defRPr>
              </a:lvl5pPr>
              <a:lvl6pPr marL="25146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defTabSz="911225"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ctr">
                <a:buFont typeface="Arial" panose="020B0604020202020204" pitchFamily="34" charset="0"/>
                <a:buNone/>
              </a:pPr>
              <a:r>
                <a:rPr lang="en-US" altLang="zh-CN" sz="1600" b="1">
                  <a:solidFill>
                    <a:schemeClr val="bg2"/>
                  </a:solidFill>
                  <a:latin typeface="Times" panose="02020603050405020304" pitchFamily="18" charset="0"/>
                  <a:ea typeface="宋体" panose="02010600030101010101" pitchFamily="2" charset="-122"/>
                </a:rPr>
                <a:t>Establish</a:t>
              </a:r>
            </a:p>
            <a:p>
              <a:pPr algn="ctr">
                <a:buFont typeface="Arial" panose="020B0604020202020204" pitchFamily="34" charset="0"/>
                <a:buNone/>
              </a:pPr>
              <a:r>
                <a:rPr lang="en-US" altLang="zh-CN" sz="1600" b="1">
                  <a:solidFill>
                    <a:schemeClr val="bg2"/>
                  </a:solidFill>
                  <a:latin typeface="Times" panose="02020603050405020304" pitchFamily="18" charset="0"/>
                  <a:ea typeface="宋体" panose="02010600030101010101" pitchFamily="2" charset="-122"/>
                </a:rPr>
                <a:t>Link to DB</a:t>
              </a:r>
            </a:p>
          </p:txBody>
        </p:sp>
      </p:gr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1638774C-5E01-4FB7-9EFF-DCA898AAAA73}" type="slidenum">
              <a:rPr altLang="zh-CN" sz="2400">
                <a:solidFill>
                  <a:schemeClr val="accent2"/>
                </a:solidFill>
                <a:latin typeface="Times New Roman" panose="02020603050405020304" pitchFamily="18" charset="0"/>
                <a:ea typeface="华文新魏" panose="02010800040101010101" pitchFamily="2" charset="-122"/>
              </a:rPr>
              <a:pPr>
                <a:buSzTx/>
              </a:pPr>
              <a:t>60</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60419" name="Rectangle 2"/>
          <p:cNvSpPr>
            <a:spLocks noGrp="1" noChangeArrowheads="1"/>
          </p:cNvSpPr>
          <p:nvPr>
            <p:ph type="title"/>
          </p:nvPr>
        </p:nvSpPr>
        <p:spPr/>
        <p:txBody>
          <a:bodyPr>
            <a:prstTxWarp prst="textNoShape">
              <a:avLst/>
            </a:prstTxWarp>
          </a:bodyPr>
          <a:lstStyle/>
          <a:p>
            <a:pPr eaLnBrk="1" hangingPunct="1"/>
            <a:r>
              <a:rPr lang="en-US" altLang="zh-CN">
                <a:effectLst/>
              </a:rPr>
              <a:t>SQL</a:t>
            </a:r>
            <a:r>
              <a:rPr lang="zh-CN" altLang="en-US">
                <a:effectLst/>
              </a:rPr>
              <a:t>递归示例</a:t>
            </a:r>
          </a:p>
        </p:txBody>
      </p:sp>
      <p:sp>
        <p:nvSpPr>
          <p:cNvPr id="60420" name="Text Box 80"/>
          <p:cNvSpPr txBox="1">
            <a:spLocks noChangeArrowheads="1"/>
          </p:cNvSpPr>
          <p:nvPr/>
        </p:nvSpPr>
        <p:spPr bwMode="auto">
          <a:xfrm>
            <a:off x="611188" y="1412875"/>
            <a:ext cx="498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r>
              <a:rPr lang="zh-CN" altLang="en-US">
                <a:solidFill>
                  <a:schemeClr val="bg2"/>
                </a:solidFill>
                <a:latin typeface="华文新魏" panose="02010800040101010101" pitchFamily="2" charset="-122"/>
                <a:ea typeface="华文新魏" panose="02010800040101010101" pitchFamily="2" charset="-122"/>
              </a:rPr>
              <a:t>查询</a:t>
            </a:r>
            <a:r>
              <a:rPr lang="en-US" altLang="zh-CN">
                <a:solidFill>
                  <a:schemeClr val="bg2"/>
                </a:solidFill>
                <a:latin typeface="华文新魏" panose="02010800040101010101" pitchFamily="2" charset="-122"/>
                <a:ea typeface="华文新魏" panose="02010800040101010101" pitchFamily="2" charset="-122"/>
              </a:rPr>
              <a:t>a</a:t>
            </a:r>
            <a:r>
              <a:rPr lang="zh-CN" altLang="en-US">
                <a:solidFill>
                  <a:schemeClr val="bg2"/>
                </a:solidFill>
                <a:latin typeface="华文新魏" panose="02010800040101010101" pitchFamily="2" charset="-122"/>
                <a:ea typeface="华文新魏" panose="02010800040101010101" pitchFamily="2" charset="-122"/>
              </a:rPr>
              <a:t>的所有后代</a:t>
            </a:r>
            <a:endParaRPr lang="zh-CN" altLang="en-US"/>
          </a:p>
        </p:txBody>
      </p:sp>
      <p:sp>
        <p:nvSpPr>
          <p:cNvPr id="544849" name="Text Box 81"/>
          <p:cNvSpPr txBox="1">
            <a:spLocks noChangeArrowheads="1"/>
          </p:cNvSpPr>
          <p:nvPr/>
        </p:nvSpPr>
        <p:spPr bwMode="auto">
          <a:xfrm>
            <a:off x="179388" y="2708275"/>
            <a:ext cx="6049962"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r>
              <a:rPr lang="en-US" altLang="zh-CN" sz="2400">
                <a:solidFill>
                  <a:schemeClr val="bg2"/>
                </a:solidFill>
              </a:rPr>
              <a:t>select * from …. where  [</a:t>
            </a:r>
            <a:r>
              <a:rPr lang="zh-CN" altLang="en-US" sz="2400">
                <a:solidFill>
                  <a:schemeClr val="bg2"/>
                </a:solidFill>
              </a:rPr>
              <a:t>结果过滤条件语句</a:t>
            </a:r>
            <a:r>
              <a:rPr lang="en-US" altLang="zh-CN" sz="2400">
                <a:solidFill>
                  <a:schemeClr val="bg2"/>
                </a:solidFill>
              </a:rPr>
              <a:t>]</a:t>
            </a:r>
          </a:p>
          <a:p>
            <a:pPr algn="just">
              <a:spcBef>
                <a:spcPct val="50000"/>
              </a:spcBef>
              <a:buSzPct val="60000"/>
              <a:buFont typeface="Arial" panose="020B0604020202020204" pitchFamily="34" charset="0"/>
              <a:buNone/>
            </a:pPr>
            <a:r>
              <a:rPr lang="en-US" altLang="zh-CN" sz="2400">
                <a:solidFill>
                  <a:schemeClr val="bg2"/>
                </a:solidFill>
              </a:rPr>
              <a:t>start with  [and</a:t>
            </a:r>
            <a:r>
              <a:rPr lang="zh-CN" altLang="en-US" sz="2400">
                <a:solidFill>
                  <a:schemeClr val="bg2"/>
                </a:solidFill>
              </a:rPr>
              <a:t>起始条件过滤语句</a:t>
            </a:r>
            <a:r>
              <a:rPr lang="en-US" altLang="zh-CN" sz="2400">
                <a:solidFill>
                  <a:schemeClr val="bg2"/>
                </a:solidFill>
              </a:rPr>
              <a:t>]</a:t>
            </a:r>
          </a:p>
          <a:p>
            <a:pPr algn="just">
              <a:spcBef>
                <a:spcPct val="50000"/>
              </a:spcBef>
              <a:buSzPct val="60000"/>
              <a:buFont typeface="Arial" panose="020B0604020202020204" pitchFamily="34" charset="0"/>
              <a:buNone/>
            </a:pPr>
            <a:r>
              <a:rPr lang="en-US" altLang="zh-CN" sz="2400">
                <a:solidFill>
                  <a:schemeClr val="bg2"/>
                </a:solidFill>
              </a:rPr>
              <a:t>connect by prior [and</a:t>
            </a:r>
            <a:r>
              <a:rPr lang="zh-CN" altLang="en-US" sz="2400">
                <a:solidFill>
                  <a:schemeClr val="bg2"/>
                </a:solidFill>
              </a:rPr>
              <a:t>中间记录过滤条件语句</a:t>
            </a:r>
            <a:r>
              <a:rPr lang="en-US" altLang="zh-CN" sz="2400">
                <a:solidFill>
                  <a:schemeClr val="bg2"/>
                </a:solidFill>
              </a:rPr>
              <a:t>]</a:t>
            </a:r>
            <a:r>
              <a:rPr lang="en-US" altLang="zh-CN">
                <a:solidFill>
                  <a:schemeClr val="bg2"/>
                </a:solidFill>
              </a:rPr>
              <a:t> </a:t>
            </a:r>
          </a:p>
        </p:txBody>
      </p:sp>
      <p:graphicFrame>
        <p:nvGraphicFramePr>
          <p:cNvPr id="545099" name="Group 331"/>
          <p:cNvGraphicFramePr>
            <a:graphicFrameLocks noGrp="1"/>
          </p:cNvGraphicFramePr>
          <p:nvPr>
            <p:ph idx="4294967295"/>
          </p:nvPr>
        </p:nvGraphicFramePr>
        <p:xfrm>
          <a:off x="6443663" y="1773238"/>
          <a:ext cx="2517775" cy="3267075"/>
        </p:xfrm>
        <a:graphic>
          <a:graphicData uri="http://schemas.openxmlformats.org/drawingml/2006/table">
            <a:tbl>
              <a:tblPr/>
              <a:tblGrid>
                <a:gridCol w="13811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tblGrid>
              <a:tr h="523875">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parent </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child</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4849"/>
                                        </p:tgtEl>
                                        <p:attrNameLst>
                                          <p:attrName>style.visibility</p:attrName>
                                        </p:attrNameLst>
                                      </p:cBhvr>
                                      <p:to>
                                        <p:strVal val="visible"/>
                                      </p:to>
                                    </p:set>
                                    <p:anim calcmode="lin" valueType="num">
                                      <p:cBhvr additive="base">
                                        <p:cTn id="7" dur="500" fill="hold"/>
                                        <p:tgtEl>
                                          <p:spTgt spid="544849"/>
                                        </p:tgtEl>
                                        <p:attrNameLst>
                                          <p:attrName>ppt_x</p:attrName>
                                        </p:attrNameLst>
                                      </p:cBhvr>
                                      <p:tavLst>
                                        <p:tav tm="0">
                                          <p:val>
                                            <p:strVal val="#ppt_x"/>
                                          </p:val>
                                        </p:tav>
                                        <p:tav tm="100000">
                                          <p:val>
                                            <p:strVal val="#ppt_x"/>
                                          </p:val>
                                        </p:tav>
                                      </p:tavLst>
                                    </p:anim>
                                    <p:anim calcmode="lin" valueType="num">
                                      <p:cBhvr additive="base">
                                        <p:cTn id="8" dur="500" fill="hold"/>
                                        <p:tgtEl>
                                          <p:spTgt spid="544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84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6"/>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E5F2BB60-3EE2-4617-AE4A-D5424FFCD6FB}" type="slidenum">
              <a:rPr altLang="zh-CN" sz="2400">
                <a:solidFill>
                  <a:schemeClr val="accent2"/>
                </a:solidFill>
                <a:latin typeface="Times New Roman" panose="02020603050405020304" pitchFamily="18" charset="0"/>
                <a:ea typeface="华文新魏" panose="02010800040101010101" pitchFamily="2" charset="-122"/>
              </a:rPr>
              <a:pPr>
                <a:buSzTx/>
              </a:pPr>
              <a:t>61</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61443" name="Rectangle 2"/>
          <p:cNvSpPr>
            <a:spLocks noGrp="1" noChangeArrowheads="1"/>
          </p:cNvSpPr>
          <p:nvPr>
            <p:ph type="title"/>
          </p:nvPr>
        </p:nvSpPr>
        <p:spPr/>
        <p:txBody>
          <a:bodyPr>
            <a:prstTxWarp prst="textNoShape">
              <a:avLst/>
            </a:prstTxWarp>
          </a:bodyPr>
          <a:lstStyle/>
          <a:p>
            <a:pPr eaLnBrk="1" hangingPunct="1"/>
            <a:r>
              <a:rPr lang="en-US" altLang="zh-CN">
                <a:effectLst/>
              </a:rPr>
              <a:t>SQL</a:t>
            </a:r>
            <a:r>
              <a:rPr lang="zh-CN" altLang="en-US">
                <a:effectLst/>
              </a:rPr>
              <a:t>递归示例</a:t>
            </a:r>
          </a:p>
        </p:txBody>
      </p:sp>
      <p:sp>
        <p:nvSpPr>
          <p:cNvPr id="548868" name="Text Box 4"/>
          <p:cNvSpPr>
            <a:spLocks noGrp="1" noChangeArrowheads="1"/>
          </p:cNvSpPr>
          <p:nvPr>
            <p:ph type="body" sz="half" idx="1"/>
          </p:nvPr>
        </p:nvSpPr>
        <p:spPr>
          <a:xfrm>
            <a:off x="685800" y="1371600"/>
            <a:ext cx="6765925" cy="1770063"/>
          </a:xfrm>
        </p:spPr>
        <p:txBody>
          <a:bodyPr/>
          <a:lstStyle/>
          <a:p>
            <a:pPr eaLnBrk="1" hangingPunct="1"/>
            <a:r>
              <a:rPr lang="en-US" altLang="zh-CN" sz="2800" dirty="0"/>
              <a:t>select * </a:t>
            </a:r>
          </a:p>
          <a:p>
            <a:pPr eaLnBrk="1" hangingPunct="1">
              <a:buFont typeface="Wingdings" panose="05000000000000000000" pitchFamily="2" charset="2"/>
              <a:buNone/>
            </a:pPr>
            <a:r>
              <a:rPr lang="en-US" altLang="zh-CN" sz="2800" dirty="0"/>
              <a:t>       from p</a:t>
            </a:r>
          </a:p>
          <a:p>
            <a:pPr eaLnBrk="1" hangingPunct="1">
              <a:buFont typeface="Wingdings" panose="05000000000000000000" pitchFamily="2" charset="2"/>
              <a:buNone/>
            </a:pPr>
            <a:r>
              <a:rPr lang="en-US" altLang="zh-CN" sz="2800" dirty="0"/>
              <a:t>        start with parent='a' </a:t>
            </a:r>
          </a:p>
          <a:p>
            <a:pPr eaLnBrk="1" hangingPunct="1">
              <a:buFont typeface="Wingdings" panose="05000000000000000000" pitchFamily="2" charset="2"/>
              <a:buNone/>
            </a:pPr>
            <a:r>
              <a:rPr lang="en-US" altLang="zh-CN" sz="2800" dirty="0"/>
              <a:t>        connect by prior child=parent; </a:t>
            </a:r>
          </a:p>
        </p:txBody>
      </p:sp>
      <p:sp>
        <p:nvSpPr>
          <p:cNvPr id="61445" name="Text Box 82"/>
          <p:cNvSpPr txBox="1">
            <a:spLocks noChangeArrowheads="1"/>
          </p:cNvSpPr>
          <p:nvPr/>
        </p:nvSpPr>
        <p:spPr bwMode="auto">
          <a:xfrm>
            <a:off x="971550" y="37560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lgn="just">
              <a:spcBef>
                <a:spcPct val="50000"/>
              </a:spcBef>
              <a:buSzPct val="60000"/>
              <a:buFont typeface="Arial" panose="020B0604020202020204" pitchFamily="34" charset="0"/>
              <a:buNone/>
            </a:pPr>
            <a:r>
              <a:rPr lang="zh-CN" altLang="en-US">
                <a:solidFill>
                  <a:schemeClr val="bg2"/>
                </a:solidFill>
                <a:ea typeface="华文新魏" panose="02010800040101010101" pitchFamily="2" charset="-122"/>
              </a:rPr>
              <a:t>结果集</a:t>
            </a:r>
          </a:p>
        </p:txBody>
      </p:sp>
      <p:graphicFrame>
        <p:nvGraphicFramePr>
          <p:cNvPr id="549037" name="Group 173"/>
          <p:cNvGraphicFramePr>
            <a:graphicFrameLocks noGrp="1"/>
          </p:cNvGraphicFramePr>
          <p:nvPr>
            <p:ph sz="quarter" idx="1"/>
            <p:extLst>
              <p:ext uri="{D42A27DB-BD31-4B8C-83A1-F6EECF244321}">
                <p14:modId xmlns:p14="http://schemas.microsoft.com/office/powerpoint/2010/main" val="2448173980"/>
              </p:ext>
            </p:extLst>
          </p:nvPr>
        </p:nvGraphicFramePr>
        <p:xfrm>
          <a:off x="2916238" y="3500438"/>
          <a:ext cx="4104034" cy="2900364"/>
        </p:xfrm>
        <a:graphic>
          <a:graphicData uri="http://schemas.openxmlformats.org/drawingml/2006/table">
            <a:tbl>
              <a:tblPr/>
              <a:tblGrid>
                <a:gridCol w="2203450">
                  <a:extLst>
                    <a:ext uri="{9D8B030D-6E8A-4147-A177-3AD203B41FA5}">
                      <a16:colId xmlns:a16="http://schemas.microsoft.com/office/drawing/2014/main" val="20000"/>
                    </a:ext>
                  </a:extLst>
                </a:gridCol>
                <a:gridCol w="1900584">
                  <a:extLst>
                    <a:ext uri="{9D8B030D-6E8A-4147-A177-3AD203B41FA5}">
                      <a16:colId xmlns:a16="http://schemas.microsoft.com/office/drawing/2014/main" val="20001"/>
                    </a:ext>
                  </a:extLst>
                </a:gridCol>
              </a:tblGrid>
              <a:tr h="419286">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parent </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child</a:t>
                      </a:r>
                      <a:endParaRPr kumimoji="1" lang="en-US" altLang="zh-CN" sz="20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351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rPr>
                        <a:t>a</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b</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351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rPr>
                        <a:t>b</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d</a:t>
                      </a:r>
                      <a:endParaRPr kumimoji="1" lang="en-US" altLang="zh-CN" sz="20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351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rPr>
                        <a:t>d</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g</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351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b</a:t>
                      </a:r>
                      <a:endParaRPr kumimoji="1" lang="en-US" altLang="zh-CN" sz="20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e</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351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a</a:t>
                      </a:r>
                      <a:endParaRPr kumimoji="1" lang="en-US" altLang="zh-CN" sz="20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3513">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rPr>
                        <a:t>c</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f</a:t>
                      </a:r>
                      <a:endParaRPr kumimoji="1" lang="en-US" altLang="zh-CN" sz="20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68"/>
                                        </p:tgtEl>
                                        <p:attrNameLst>
                                          <p:attrName>style.visibility</p:attrName>
                                        </p:attrNameLst>
                                      </p:cBhvr>
                                      <p:to>
                                        <p:strVal val="visible"/>
                                      </p:to>
                                    </p:set>
                                    <p:animEffect transition="in" filter="blinds(horizontal)">
                                      <p:cBhvr>
                                        <p:cTn id="7" dur="500"/>
                                        <p:tgtEl>
                                          <p:spTgt spid="54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kumimoji="1" lang="en-US" dirty="0">
                <a:solidFill>
                  <a:schemeClr val="accent2">
                    <a:lumMod val="75000"/>
                  </a:schemeClr>
                </a:solidFill>
                <a:effectLst/>
                <a:latin typeface="+mj-ea"/>
              </a:rPr>
              <a:t>JDBC</a:t>
            </a:r>
            <a:r>
              <a:rPr kumimoji="1" lang="zh-CN" altLang="en-US">
                <a:solidFill>
                  <a:schemeClr val="accent2">
                    <a:lumMod val="75000"/>
                  </a:schemeClr>
                </a:solidFill>
                <a:effectLst/>
                <a:latin typeface="+mj-ea"/>
              </a:rPr>
              <a:t>伪代码</a:t>
            </a:r>
            <a:endParaRPr kumimoji="1" lang="en-US" altLang="en-US" dirty="0">
              <a:solidFill>
                <a:schemeClr val="accent2">
                  <a:lumMod val="75000"/>
                </a:schemeClr>
              </a:solidFill>
              <a:effectLst/>
              <a:latin typeface="+mj-ea"/>
            </a:endParaRPr>
          </a:p>
        </p:txBody>
      </p:sp>
      <p:sp>
        <p:nvSpPr>
          <p:cNvPr id="11267" name="Rectangle 3"/>
          <p:cNvSpPr>
            <a:spLocks noGrp="1" noChangeArrowheads="1"/>
          </p:cNvSpPr>
          <p:nvPr>
            <p:ph type="body" idx="4294967295"/>
          </p:nvPr>
        </p:nvSpPr>
        <p:spPr>
          <a:xfrm>
            <a:off x="468313" y="1341438"/>
            <a:ext cx="8456612" cy="5238750"/>
          </a:xfrm>
        </p:spPr>
        <p:txBody>
          <a:bodyPr/>
          <a:lstStyle/>
          <a:p>
            <a:pPr lvl="1">
              <a:buFont typeface="Monotype Sorts"/>
              <a:buNone/>
            </a:pPr>
            <a:r>
              <a:rPr lang="en-US" altLang="zh-CN" sz="1800" dirty="0"/>
              <a:t>public static void </a:t>
            </a:r>
            <a:r>
              <a:rPr lang="en-US" altLang="zh-CN" sz="1800" dirty="0" err="1"/>
              <a:t>JDBCexample</a:t>
            </a:r>
            <a:r>
              <a:rPr lang="en-US" altLang="zh-CN" sz="1800" dirty="0"/>
              <a:t>(String </a:t>
            </a:r>
            <a:r>
              <a:rPr lang="en-US" altLang="zh-CN" sz="1800" dirty="0" err="1"/>
              <a:t>dbid</a:t>
            </a:r>
            <a:r>
              <a:rPr lang="en-US" altLang="zh-CN" sz="1800" dirty="0"/>
              <a:t>, String </a:t>
            </a:r>
            <a:r>
              <a:rPr lang="en-US" altLang="zh-CN" sz="1800" dirty="0" err="1"/>
              <a:t>userid</a:t>
            </a:r>
            <a:r>
              <a:rPr lang="en-US" altLang="zh-CN" sz="1800" dirty="0"/>
              <a:t>, String </a:t>
            </a:r>
            <a:r>
              <a:rPr lang="en-US" altLang="zh-CN" sz="1800" dirty="0" err="1"/>
              <a:t>passwd</a:t>
            </a:r>
            <a:r>
              <a:rPr lang="en-US" altLang="zh-CN" sz="1800" dirty="0"/>
              <a:t>) </a:t>
            </a:r>
          </a:p>
          <a:p>
            <a:pPr>
              <a:buFont typeface="Monotype Sorts"/>
              <a:buNone/>
            </a:pPr>
            <a:r>
              <a:rPr lang="en-US" altLang="zh-CN" sz="1800" dirty="0"/>
              <a:t>        { </a:t>
            </a:r>
          </a:p>
          <a:p>
            <a:pPr lvl="1">
              <a:buFont typeface="Monotype Sorts"/>
              <a:buNone/>
            </a:pPr>
            <a:r>
              <a:rPr lang="en-US" altLang="zh-CN" sz="1800" dirty="0"/>
              <a:t>     try { </a:t>
            </a:r>
          </a:p>
          <a:p>
            <a:pPr lvl="2">
              <a:buFont typeface="Webdings" panose="05030102010509060703" pitchFamily="18" charset="2"/>
              <a:buNone/>
            </a:pPr>
            <a:r>
              <a:rPr lang="en-US" altLang="zh-CN" sz="1800" dirty="0"/>
              <a:t>   </a:t>
            </a:r>
            <a:r>
              <a:rPr lang="en-US" altLang="zh-CN" sz="1800" dirty="0" err="1"/>
              <a:t>Class.forName</a:t>
            </a:r>
            <a:r>
              <a:rPr lang="en-US" altLang="zh-CN" sz="1800" dirty="0"/>
              <a:t> ("</a:t>
            </a:r>
            <a:r>
              <a:rPr lang="en-US" altLang="zh-CN" sz="1800" dirty="0" err="1"/>
              <a:t>oracle.jdbc.driver.OracleDriver</a:t>
            </a:r>
            <a:r>
              <a:rPr lang="en-US" altLang="zh-CN" sz="1800" dirty="0"/>
              <a:t>"); </a:t>
            </a:r>
          </a:p>
          <a:p>
            <a:pPr lvl="2">
              <a:buFont typeface="Webdings" panose="05030102010509060703" pitchFamily="18" charset="2"/>
              <a:buNone/>
            </a:pPr>
            <a:r>
              <a:rPr lang="en-US" altLang="zh-CN" sz="1800" dirty="0"/>
              <a:t>   Connection conn = </a:t>
            </a:r>
            <a:r>
              <a:rPr lang="en-US" altLang="zh-CN" sz="1800" dirty="0" err="1"/>
              <a:t>DriverManager.getConnection</a:t>
            </a:r>
            <a:r>
              <a:rPr lang="en-US" altLang="zh-CN" sz="1800" dirty="0"/>
              <a:t>(     </a:t>
            </a:r>
            <a:br>
              <a:rPr lang="en-US" altLang="zh-CN" sz="1800" dirty="0"/>
            </a:br>
            <a:r>
              <a:rPr lang="en-US" altLang="zh-CN" sz="1800" dirty="0"/>
              <a:t>       "</a:t>
            </a:r>
            <a:r>
              <a:rPr lang="en-US" altLang="zh-CN" sz="1800" dirty="0" err="1"/>
              <a:t>jdbc:oracle:thin</a:t>
            </a:r>
            <a:r>
              <a:rPr lang="en-US" altLang="zh-CN" sz="1800" dirty="0"/>
              <a:t>:@db.yale.edu:2000:univdb", </a:t>
            </a:r>
            <a:r>
              <a:rPr lang="en-US" altLang="zh-CN" sz="1800" dirty="0" err="1"/>
              <a:t>userid</a:t>
            </a:r>
            <a:r>
              <a:rPr lang="en-US" altLang="zh-CN" sz="1800" dirty="0"/>
              <a:t>, </a:t>
            </a:r>
            <a:r>
              <a:rPr lang="en-US" altLang="zh-CN" sz="1800" dirty="0" err="1"/>
              <a:t>passwd</a:t>
            </a:r>
            <a:r>
              <a:rPr lang="en-US" altLang="zh-CN" sz="1800" dirty="0"/>
              <a:t>); </a:t>
            </a:r>
          </a:p>
          <a:p>
            <a:pPr lvl="1">
              <a:buFont typeface="Monotype Sorts"/>
              <a:buNone/>
            </a:pPr>
            <a:r>
              <a:rPr lang="en-US" altLang="zh-CN" sz="1800" dirty="0"/>
              <a:t>          Statement </a:t>
            </a:r>
            <a:r>
              <a:rPr lang="en-US" altLang="zh-CN" sz="1800" dirty="0" err="1"/>
              <a:t>stmt</a:t>
            </a:r>
            <a:r>
              <a:rPr lang="en-US" altLang="zh-CN" sz="1800" dirty="0"/>
              <a:t> = </a:t>
            </a:r>
            <a:r>
              <a:rPr lang="en-US" altLang="zh-CN" sz="1800" dirty="0" err="1"/>
              <a:t>conn.createStatement</a:t>
            </a:r>
            <a:r>
              <a:rPr lang="en-US" altLang="zh-CN" sz="1800" dirty="0"/>
              <a:t>(); </a:t>
            </a:r>
          </a:p>
          <a:p>
            <a:pPr lvl="1">
              <a:buFont typeface="Monotype Sorts"/>
              <a:buNone/>
            </a:pPr>
            <a:r>
              <a:rPr lang="en-US" altLang="zh-CN" sz="1800" dirty="0"/>
              <a:t>              … Do Actual Work ….</a:t>
            </a:r>
          </a:p>
          <a:p>
            <a:pPr lvl="1">
              <a:buFont typeface="Monotype Sorts"/>
              <a:buNone/>
            </a:pPr>
            <a:r>
              <a:rPr lang="en-US" altLang="zh-CN" sz="1800" dirty="0"/>
              <a:t>          </a:t>
            </a:r>
            <a:r>
              <a:rPr lang="en-US" altLang="zh-CN" sz="1800" dirty="0" err="1"/>
              <a:t>stmt.close</a:t>
            </a:r>
            <a:r>
              <a:rPr lang="en-US" altLang="zh-CN" sz="1800" dirty="0"/>
              <a:t>();	</a:t>
            </a:r>
          </a:p>
          <a:p>
            <a:pPr lvl="1">
              <a:buFont typeface="Monotype Sorts"/>
              <a:buNone/>
            </a:pPr>
            <a:r>
              <a:rPr lang="en-US" altLang="zh-CN" sz="1800" dirty="0"/>
              <a:t>          </a:t>
            </a:r>
            <a:r>
              <a:rPr lang="en-US" altLang="zh-CN" sz="1800" dirty="0" err="1"/>
              <a:t>conn.close</a:t>
            </a:r>
            <a:r>
              <a:rPr lang="en-US" altLang="zh-CN" sz="1800" dirty="0"/>
              <a:t>();	</a:t>
            </a:r>
          </a:p>
          <a:p>
            <a:pPr lvl="1">
              <a:buFont typeface="Monotype Sorts"/>
              <a:buNone/>
            </a:pPr>
            <a:r>
              <a:rPr lang="en-US" altLang="zh-CN" sz="1800" dirty="0"/>
              <a:t>     }		</a:t>
            </a:r>
          </a:p>
          <a:p>
            <a:pPr lvl="1">
              <a:buFont typeface="Monotype Sorts"/>
              <a:buNone/>
            </a:pPr>
            <a:r>
              <a:rPr lang="en-US" altLang="zh-CN" sz="1800" dirty="0"/>
              <a:t>     catch (</a:t>
            </a:r>
            <a:r>
              <a:rPr lang="en-US" altLang="zh-CN" sz="1800" dirty="0" err="1"/>
              <a:t>SQLException</a:t>
            </a:r>
            <a:r>
              <a:rPr lang="en-US" altLang="zh-CN" sz="1800" dirty="0"/>
              <a:t> </a:t>
            </a:r>
            <a:r>
              <a:rPr lang="en-US" altLang="zh-CN" sz="1800" dirty="0" err="1"/>
              <a:t>sqle</a:t>
            </a:r>
            <a:r>
              <a:rPr lang="en-US" altLang="zh-CN" sz="1800" dirty="0"/>
              <a:t>) { 		</a:t>
            </a:r>
          </a:p>
          <a:p>
            <a:pPr lvl="1">
              <a:buFont typeface="Monotype Sorts"/>
              <a:buNone/>
            </a:pPr>
            <a:r>
              <a:rPr lang="en-US" altLang="zh-CN" sz="1800" dirty="0"/>
              <a:t>          </a:t>
            </a:r>
            <a:r>
              <a:rPr lang="en-US" altLang="zh-CN" sz="1800" dirty="0" err="1"/>
              <a:t>System.out.println</a:t>
            </a:r>
            <a:r>
              <a:rPr lang="en-US" altLang="zh-CN" sz="1800" dirty="0"/>
              <a:t>("</a:t>
            </a:r>
            <a:r>
              <a:rPr lang="en-US" altLang="zh-CN" sz="1800" dirty="0" err="1"/>
              <a:t>SQLException</a:t>
            </a:r>
            <a:r>
              <a:rPr lang="en-US" altLang="zh-CN" sz="1800" dirty="0"/>
              <a:t> : " + </a:t>
            </a:r>
            <a:r>
              <a:rPr lang="en-US" altLang="zh-CN" sz="1800" dirty="0" err="1"/>
              <a:t>sqle</a:t>
            </a:r>
            <a:r>
              <a:rPr lang="en-US" altLang="zh-CN" sz="1800" dirty="0"/>
              <a:t>);		</a:t>
            </a:r>
          </a:p>
          <a:p>
            <a:pPr lvl="1">
              <a:buFont typeface="Monotype Sorts"/>
              <a:buNone/>
            </a:pPr>
            <a:r>
              <a:rPr lang="en-US" altLang="zh-CN" sz="1800" dirty="0"/>
              <a:t>     }		</a:t>
            </a:r>
          </a:p>
          <a:p>
            <a:pPr>
              <a:buFont typeface="Monotype Sorts"/>
              <a:buNone/>
            </a:pPr>
            <a:r>
              <a:rPr lang="en-US" altLang="zh-CN" sz="1800" dirty="0"/>
              <a:t>        }</a:t>
            </a:r>
          </a:p>
        </p:txBody>
      </p:sp>
      <p:sp>
        <p:nvSpPr>
          <p:cNvPr id="11268"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BD1E869D-10B3-445A-9583-90895FA1B69B}" type="slidenum">
              <a:rPr altLang="zh-CN" sz="2400">
                <a:solidFill>
                  <a:schemeClr val="accent2"/>
                </a:solidFill>
                <a:latin typeface="Times New Roman" panose="02020603050405020304" pitchFamily="18" charset="0"/>
                <a:ea typeface="华文新魏" panose="02010800040101010101" pitchFamily="2" charset="-122"/>
              </a:rPr>
              <a:pPr>
                <a:buSzTx/>
              </a:pPr>
              <a:t>7</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kumimoji="1" lang="en-US" dirty="0">
                <a:solidFill>
                  <a:schemeClr val="accent2">
                    <a:lumMod val="75000"/>
                  </a:schemeClr>
                </a:solidFill>
                <a:effectLst/>
                <a:latin typeface="+mj-ea"/>
              </a:rPr>
              <a:t>JDBC</a:t>
            </a:r>
            <a:r>
              <a:rPr kumimoji="1" lang="zh-CN" altLang="en-US" dirty="0">
                <a:solidFill>
                  <a:schemeClr val="accent2">
                    <a:lumMod val="75000"/>
                  </a:schemeClr>
                </a:solidFill>
                <a:effectLst/>
                <a:latin typeface="+mj-ea"/>
              </a:rPr>
              <a:t>代码（续）</a:t>
            </a:r>
            <a:endParaRPr kumimoji="1" lang="en-US" altLang="en-US" dirty="0">
              <a:solidFill>
                <a:schemeClr val="accent2">
                  <a:lumMod val="75000"/>
                </a:schemeClr>
              </a:solidFill>
              <a:effectLst/>
              <a:latin typeface="+mj-ea"/>
            </a:endParaRPr>
          </a:p>
        </p:txBody>
      </p:sp>
      <p:sp>
        <p:nvSpPr>
          <p:cNvPr id="12291" name="Rectangle 3"/>
          <p:cNvSpPr>
            <a:spLocks noGrp="1" noChangeArrowheads="1"/>
          </p:cNvSpPr>
          <p:nvPr>
            <p:ph idx="1"/>
          </p:nvPr>
        </p:nvSpPr>
        <p:spPr>
          <a:xfrm>
            <a:off x="323528" y="1255713"/>
            <a:ext cx="8129588" cy="5341937"/>
          </a:xfrm>
        </p:spPr>
        <p:txBody>
          <a:bodyPr/>
          <a:lstStyle/>
          <a:p>
            <a:r>
              <a:rPr lang="zh-CN" altLang="en-US" sz="2400" dirty="0"/>
              <a:t>更新数据库</a:t>
            </a:r>
            <a:endParaRPr lang="en-US" altLang="zh-CN" sz="2400" dirty="0"/>
          </a:p>
          <a:p>
            <a:pPr algn="l">
              <a:buFont typeface="Wingdings" panose="05000000000000000000" pitchFamily="2" charset="2"/>
              <a:buNone/>
            </a:pPr>
            <a:r>
              <a:rPr lang="en-US" altLang="zh-CN" sz="1800" dirty="0"/>
              <a:t>try {</a:t>
            </a:r>
            <a:br>
              <a:rPr lang="en-US" altLang="zh-CN" sz="1800" dirty="0"/>
            </a:br>
            <a:r>
              <a:rPr lang="en-US" altLang="zh-CN" sz="1800" dirty="0"/>
              <a:t>     </a:t>
            </a:r>
            <a:r>
              <a:rPr lang="en-US" altLang="zh-CN" sz="1800" dirty="0" err="1"/>
              <a:t>stmt.</a:t>
            </a:r>
            <a:r>
              <a:rPr lang="en-US" altLang="zh-CN" sz="1800" dirty="0" err="1">
                <a:solidFill>
                  <a:srgbClr val="FF0000"/>
                </a:solidFill>
              </a:rPr>
              <a:t>executeUpdate</a:t>
            </a:r>
            <a:r>
              <a:rPr lang="en-US" altLang="zh-CN" sz="1800" dirty="0"/>
              <a:t>(</a:t>
            </a:r>
            <a:br>
              <a:rPr lang="en-US" altLang="zh-CN" sz="1800" dirty="0"/>
            </a:br>
            <a:r>
              <a:rPr lang="en-US" altLang="zh-CN" sz="1800" dirty="0"/>
              <a:t>          “insert into t(</a:t>
            </a:r>
            <a:r>
              <a:rPr lang="en-US" altLang="zh-CN" sz="1800" dirty="0" err="1"/>
              <a:t>tno,tname,dno,age,salary</a:t>
            </a:r>
            <a:r>
              <a:rPr lang="en-US" altLang="zh-CN" sz="1800" dirty="0"/>
              <a:t>) </a:t>
            </a:r>
          </a:p>
          <a:p>
            <a:pPr algn="l">
              <a:buFont typeface="Wingdings" panose="05000000000000000000" pitchFamily="2" charset="2"/>
              <a:buNone/>
            </a:pPr>
            <a:r>
              <a:rPr lang="en-US" altLang="zh-CN" sz="1800" dirty="0"/>
              <a:t>                    values(’77987’, ’Kim’, ’d01’, 32,9800)");</a:t>
            </a:r>
            <a:br>
              <a:rPr lang="en-US" altLang="zh-CN" sz="1800" dirty="0"/>
            </a:br>
            <a:r>
              <a:rPr lang="en-US" altLang="zh-CN" sz="1800" dirty="0"/>
              <a:t>} catch (</a:t>
            </a:r>
            <a:r>
              <a:rPr lang="en-US" altLang="zh-CN" sz="1800" dirty="0" err="1"/>
              <a:t>SQLException</a:t>
            </a:r>
            <a:r>
              <a:rPr lang="en-US" altLang="zh-CN" sz="1800" dirty="0"/>
              <a:t> </a:t>
            </a:r>
            <a:r>
              <a:rPr lang="en-US" altLang="zh-CN" sz="1800" dirty="0" err="1"/>
              <a:t>sqle</a:t>
            </a:r>
            <a:r>
              <a:rPr lang="en-US" altLang="zh-CN" sz="1800" dirty="0"/>
              <a:t>)</a:t>
            </a:r>
            <a:br>
              <a:rPr lang="en-US" altLang="zh-CN" sz="1800" dirty="0"/>
            </a:br>
            <a:r>
              <a:rPr lang="en-US" altLang="zh-CN" sz="1800" dirty="0"/>
              <a:t>{</a:t>
            </a:r>
            <a:br>
              <a:rPr lang="en-US" altLang="zh-CN" sz="1800" dirty="0"/>
            </a:br>
            <a:r>
              <a:rPr lang="en-US" altLang="zh-CN" sz="1800" dirty="0"/>
              <a:t>    </a:t>
            </a:r>
            <a:r>
              <a:rPr lang="en-US" altLang="zh-CN" sz="1800" dirty="0" err="1"/>
              <a:t>System.out.println</a:t>
            </a:r>
            <a:r>
              <a:rPr lang="en-US" altLang="zh-CN" sz="1800" dirty="0"/>
              <a:t>("Could not insert tuple. " + </a:t>
            </a:r>
            <a:r>
              <a:rPr lang="en-US" altLang="zh-CN" sz="1800" dirty="0" err="1"/>
              <a:t>sqle</a:t>
            </a:r>
            <a:r>
              <a:rPr lang="en-US" altLang="zh-CN" sz="1800" dirty="0"/>
              <a:t>);</a:t>
            </a:r>
            <a:br>
              <a:rPr lang="en-US" altLang="zh-CN" sz="1800" dirty="0"/>
            </a:br>
            <a:r>
              <a:rPr lang="en-US" altLang="zh-CN" sz="1800" dirty="0"/>
              <a:t>}</a:t>
            </a:r>
          </a:p>
          <a:p>
            <a:r>
              <a:rPr lang="zh-CN" altLang="en-US" sz="2400" dirty="0"/>
              <a:t>执行查询，取回并打印结果</a:t>
            </a:r>
            <a:endParaRPr lang="en-US" altLang="zh-CN" sz="2400" dirty="0"/>
          </a:p>
          <a:p>
            <a:pPr algn="l">
              <a:buFont typeface="Wingdings" panose="05000000000000000000" pitchFamily="2" charset="2"/>
              <a:buNone/>
            </a:pPr>
            <a:r>
              <a:rPr lang="en-US" altLang="zh-CN" sz="1800" dirty="0"/>
              <a:t> </a:t>
            </a:r>
            <a:r>
              <a:rPr lang="en-US" altLang="zh-CN" sz="1800" dirty="0" err="1"/>
              <a:t>ResultSet</a:t>
            </a:r>
            <a:r>
              <a:rPr lang="en-US" altLang="zh-CN" sz="1800" dirty="0"/>
              <a:t> </a:t>
            </a:r>
            <a:r>
              <a:rPr lang="en-US" altLang="zh-CN" sz="1800" dirty="0" err="1"/>
              <a:t>rset</a:t>
            </a:r>
            <a:r>
              <a:rPr lang="en-US" altLang="zh-CN" sz="1800" dirty="0"/>
              <a:t> = </a:t>
            </a:r>
            <a:r>
              <a:rPr lang="en-US" altLang="zh-CN" sz="1800" dirty="0" err="1"/>
              <a:t>stmt.</a:t>
            </a:r>
            <a:r>
              <a:rPr lang="en-US" altLang="zh-CN" sz="1800" dirty="0" err="1">
                <a:solidFill>
                  <a:srgbClr val="FF0000"/>
                </a:solidFill>
              </a:rPr>
              <a:t>executeQuery</a:t>
            </a:r>
            <a:r>
              <a:rPr lang="en-US" altLang="zh-CN" sz="1800" dirty="0"/>
              <a:t>(</a:t>
            </a:r>
            <a:br>
              <a:rPr lang="en-US" altLang="zh-CN" sz="1800" dirty="0"/>
            </a:br>
            <a:r>
              <a:rPr lang="en-US" altLang="zh-CN" sz="1800" dirty="0"/>
              <a:t>                                "select </a:t>
            </a:r>
            <a:r>
              <a:rPr lang="en-US" altLang="zh-CN" sz="1800" dirty="0" err="1"/>
              <a:t>dno</a:t>
            </a:r>
            <a:r>
              <a:rPr lang="en-US" altLang="zh-CN" sz="1800" dirty="0"/>
              <a:t>, </a:t>
            </a:r>
            <a:r>
              <a:rPr lang="en-US" altLang="zh-CN" sz="1800" dirty="0" err="1"/>
              <a:t>avg</a:t>
            </a:r>
            <a:r>
              <a:rPr lang="en-US" altLang="zh-CN" sz="1800" dirty="0"/>
              <a:t>(salary)</a:t>
            </a:r>
            <a:br>
              <a:rPr lang="en-US" altLang="zh-CN" sz="1800" dirty="0"/>
            </a:br>
            <a:r>
              <a:rPr lang="en-US" altLang="zh-CN" sz="1800" dirty="0"/>
              <a:t>                                   from t</a:t>
            </a:r>
            <a:br>
              <a:rPr lang="en-US" altLang="zh-CN" sz="1800" dirty="0"/>
            </a:br>
            <a:r>
              <a:rPr lang="en-US" altLang="zh-CN" sz="1800" dirty="0"/>
              <a:t>                                   group by </a:t>
            </a:r>
            <a:r>
              <a:rPr lang="en-US" altLang="zh-CN" sz="1800" dirty="0" err="1"/>
              <a:t>dno</a:t>
            </a:r>
            <a:r>
              <a:rPr lang="en-US" altLang="zh-CN" sz="1800" dirty="0"/>
              <a:t>");</a:t>
            </a:r>
            <a:br>
              <a:rPr lang="en-US" altLang="zh-CN" sz="1800" dirty="0"/>
            </a:br>
            <a:r>
              <a:rPr lang="en-US" altLang="zh-CN" sz="1800" dirty="0"/>
              <a:t>while (</a:t>
            </a:r>
            <a:r>
              <a:rPr lang="en-US" altLang="zh-CN" sz="1800" dirty="0" err="1"/>
              <a:t>rset.next</a:t>
            </a:r>
            <a:r>
              <a:rPr lang="en-US" altLang="zh-CN" sz="1800" dirty="0"/>
              <a:t>()) {</a:t>
            </a:r>
            <a:br>
              <a:rPr lang="en-US" altLang="zh-CN" sz="1800" dirty="0"/>
            </a:br>
            <a:r>
              <a:rPr lang="en-US" altLang="zh-CN" sz="1800" dirty="0"/>
              <a:t>       </a:t>
            </a:r>
            <a:r>
              <a:rPr lang="en-US" altLang="zh-CN" sz="1800" dirty="0" err="1"/>
              <a:t>System.out.println</a:t>
            </a:r>
            <a:r>
              <a:rPr lang="en-US" altLang="zh-CN" sz="1800" dirty="0"/>
              <a:t>(</a:t>
            </a:r>
            <a:r>
              <a:rPr lang="en-US" altLang="zh-CN" sz="1800" dirty="0" err="1"/>
              <a:t>rset.getString</a:t>
            </a:r>
            <a:r>
              <a:rPr lang="en-US" altLang="zh-CN" sz="1800" dirty="0"/>
              <a:t>("</a:t>
            </a:r>
            <a:r>
              <a:rPr lang="en-US" altLang="zh-CN" sz="1800" dirty="0" err="1"/>
              <a:t>dno</a:t>
            </a:r>
            <a:r>
              <a:rPr lang="en-US" altLang="zh-CN" sz="1800" dirty="0"/>
              <a:t>") + " " +</a:t>
            </a:r>
            <a:br>
              <a:rPr lang="en-US" altLang="zh-CN" sz="1800" dirty="0"/>
            </a:br>
            <a:r>
              <a:rPr lang="en-US" altLang="zh-CN" sz="1800" dirty="0"/>
              <a:t>                                              </a:t>
            </a:r>
            <a:r>
              <a:rPr lang="en-US" altLang="zh-CN" sz="1800" dirty="0" err="1"/>
              <a:t>rset.getFloat</a:t>
            </a:r>
            <a:r>
              <a:rPr lang="en-US" altLang="zh-CN" sz="1800" dirty="0"/>
              <a:t>(2));</a:t>
            </a:r>
            <a:br>
              <a:rPr lang="en-US" altLang="zh-CN" sz="1800" dirty="0"/>
            </a:br>
            <a:r>
              <a:rPr lang="en-US" altLang="zh-CN" sz="1800" dirty="0"/>
              <a:t>}</a:t>
            </a:r>
          </a:p>
        </p:txBody>
      </p:sp>
      <p:sp>
        <p:nvSpPr>
          <p:cNvPr id="12292"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2774E28A-6C32-415F-80D5-FD8921043715}" type="slidenum">
              <a:rPr altLang="zh-CN" sz="2400">
                <a:solidFill>
                  <a:schemeClr val="accent2"/>
                </a:solidFill>
                <a:latin typeface="Times New Roman" panose="02020603050405020304" pitchFamily="18" charset="0"/>
                <a:ea typeface="华文新魏" panose="02010800040101010101" pitchFamily="2" charset="-122"/>
              </a:rPr>
              <a:pPr>
                <a:buSzTx/>
              </a:pPr>
              <a:t>8</a:t>
            </a:fld>
            <a:endParaRPr lang="zh-CN" altLang="zh-CN" sz="2400">
              <a:solidFill>
                <a:schemeClr val="accent2"/>
              </a:solidFill>
              <a:latin typeface="Times New Roman" panose="02020603050405020304" pitchFamily="18" charset="0"/>
              <a:ea typeface="华文新魏" panose="0201080004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8143716"/>
              </p:ext>
            </p:extLst>
          </p:nvPr>
        </p:nvGraphicFramePr>
        <p:xfrm>
          <a:off x="6444131" y="1772816"/>
          <a:ext cx="2483893" cy="3725840"/>
        </p:xfrm>
        <a:graphic>
          <a:graphicData uri="http://schemas.openxmlformats.org/drawingml/2006/table">
            <a:tbl>
              <a:tblPr/>
              <a:tblGrid>
                <a:gridCol w="483247">
                  <a:extLst>
                    <a:ext uri="{9D8B030D-6E8A-4147-A177-3AD203B41FA5}">
                      <a16:colId xmlns:a16="http://schemas.microsoft.com/office/drawing/2014/main" val="2367043667"/>
                    </a:ext>
                  </a:extLst>
                </a:gridCol>
                <a:gridCol w="619611">
                  <a:extLst>
                    <a:ext uri="{9D8B030D-6E8A-4147-A177-3AD203B41FA5}">
                      <a16:colId xmlns:a16="http://schemas.microsoft.com/office/drawing/2014/main" val="4103081390"/>
                    </a:ext>
                  </a:extLst>
                </a:gridCol>
                <a:gridCol w="1381035">
                  <a:extLst>
                    <a:ext uri="{9D8B030D-6E8A-4147-A177-3AD203B41FA5}">
                      <a16:colId xmlns:a16="http://schemas.microsoft.com/office/drawing/2014/main" val="3501950412"/>
                    </a:ext>
                  </a:extLst>
                </a:gridCol>
              </a:tblGrid>
              <a:tr h="347136">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gridSpan="2">
                  <a:txBody>
                    <a:bodyPr/>
                    <a:lstStyle/>
                    <a:p>
                      <a:pPr algn="ctr" fontAlgn="ctr"/>
                      <a:r>
                        <a:rPr lang="en-US" sz="1800" b="1" i="0" u="none" strike="noStrike">
                          <a:solidFill>
                            <a:srgbClr val="000000"/>
                          </a:solidFill>
                          <a:effectLst/>
                          <a:latin typeface="等线" panose="02010600030101010101" pitchFamily="2" charset="-122"/>
                          <a:ea typeface="等线" panose="02010600030101010101" pitchFamily="2" charset="-122"/>
                        </a:rPr>
                        <a:t>ResultSet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hMerge="1">
                  <a:txBody>
                    <a:bodyPr/>
                    <a:lstStyle/>
                    <a:p>
                      <a:endParaRPr lang="zh-CN" altLang="en-US"/>
                    </a:p>
                  </a:txBody>
                  <a:tcPr/>
                </a:tc>
                <a:extLst>
                  <a:ext uri="{0D108BD9-81ED-4DB2-BD59-A6C34878D82A}">
                    <a16:rowId xmlns:a16="http://schemas.microsoft.com/office/drawing/2014/main" val="1909579501"/>
                  </a:ext>
                </a:extLst>
              </a:tr>
              <a:tr h="601616">
                <a:tc>
                  <a:txBody>
                    <a:bodyPr/>
                    <a:lstStyle/>
                    <a:p>
                      <a:pPr algn="r" fontAlgn="ctr"/>
                      <a:r>
                        <a:rPr lang="en-US" altLang="zh-CN" sz="1800" b="1" i="0" u="none" strike="noStrike">
                          <a:solidFill>
                            <a:srgbClr val="000000"/>
                          </a:solidFill>
                          <a:effectLst/>
                          <a:latin typeface="Symbol" panose="05050102010706020507" pitchFamily="18" charset="2"/>
                          <a:ea typeface="等线" panose="02010600030101010101" pitchFamily="2" charset="-122"/>
                        </a:rPr>
                        <a:t>®</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a:txBody>
                    <a:bodyPr/>
                    <a:lstStyle/>
                    <a:p>
                      <a:pPr algn="ctr" fontAlgn="ctr"/>
                      <a:r>
                        <a:rPr lang="en-US" sz="1800" b="1" i="0" u="none" strike="noStrike" dirty="0" err="1">
                          <a:solidFill>
                            <a:srgbClr val="000000"/>
                          </a:solidFill>
                          <a:effectLst/>
                          <a:latin typeface="等线" panose="02010600030101010101" pitchFamily="2" charset="-122"/>
                          <a:ea typeface="等线" panose="02010600030101010101" pitchFamily="2" charset="-122"/>
                        </a:rPr>
                        <a:t>dno</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a:txBody>
                    <a:bodyPr/>
                    <a:lstStyle/>
                    <a:p>
                      <a:pPr algn="ctr" fontAlgn="ctr"/>
                      <a:r>
                        <a:rPr lang="en-US" sz="1800" b="1" i="0" u="none" strike="noStrike" dirty="0" err="1">
                          <a:solidFill>
                            <a:srgbClr val="000000"/>
                          </a:solidFill>
                          <a:effectLst/>
                          <a:latin typeface="等线" panose="02010600030101010101" pitchFamily="2" charset="-122"/>
                          <a:ea typeface="等线" panose="02010600030101010101" pitchFamily="2" charset="-122"/>
                        </a:rPr>
                        <a:t>avg</a:t>
                      </a:r>
                      <a:r>
                        <a:rPr lang="en-US" sz="1800" b="1" i="0" u="none" strike="noStrike" dirty="0">
                          <a:solidFill>
                            <a:srgbClr val="000000"/>
                          </a:solidFill>
                          <a:effectLst/>
                          <a:latin typeface="等线" panose="02010600030101010101" pitchFamily="2" charset="-122"/>
                          <a:ea typeface="等线" panose="02010600030101010101" pitchFamily="2" charset="-122"/>
                        </a:rPr>
                        <a:t>(salary)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extLst>
                  <a:ext uri="{0D108BD9-81ED-4DB2-BD59-A6C34878D82A}">
                    <a16:rowId xmlns:a16="http://schemas.microsoft.com/office/drawing/2014/main" val="2922924270"/>
                  </a:ext>
                </a:extLst>
              </a:tr>
              <a:tr h="347136">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d1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a:txBody>
                    <a:bodyPr/>
                    <a:lstStyle/>
                    <a:p>
                      <a:pPr algn="r" fontAlgn="ctr"/>
                      <a:r>
                        <a:rPr lang="en-US" altLang="zh-CN" sz="1800" b="1" i="0" u="none" strike="noStrike">
                          <a:solidFill>
                            <a:srgbClr val="000000"/>
                          </a:solidFill>
                          <a:effectLst/>
                          <a:latin typeface="等线" panose="02010600030101010101" pitchFamily="2" charset="-122"/>
                          <a:ea typeface="等线" panose="02010600030101010101" pitchFamily="2" charset="-122"/>
                        </a:rPr>
                        <a:t>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extLst>
                  <a:ext uri="{0D108BD9-81ED-4DB2-BD59-A6C34878D82A}">
                    <a16:rowId xmlns:a16="http://schemas.microsoft.com/office/drawing/2014/main" val="745335768"/>
                  </a:ext>
                </a:extLst>
              </a:tr>
              <a:tr h="347136">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d8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a:txBody>
                    <a:bodyPr/>
                    <a:lstStyle/>
                    <a:p>
                      <a:pPr algn="r" fontAlgn="ctr"/>
                      <a:r>
                        <a:rPr lang="en-US" altLang="zh-CN" sz="1800" b="1" i="0" u="none" strike="noStrike">
                          <a:solidFill>
                            <a:srgbClr val="000000"/>
                          </a:solidFill>
                          <a:effectLst/>
                          <a:latin typeface="等线" panose="02010600030101010101" pitchFamily="2" charset="-122"/>
                          <a:ea typeface="等线" panose="02010600030101010101" pitchFamily="2" charset="-122"/>
                        </a:rPr>
                        <a:t>3000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extLst>
                  <a:ext uri="{0D108BD9-81ED-4DB2-BD59-A6C34878D82A}">
                    <a16:rowId xmlns:a16="http://schemas.microsoft.com/office/drawing/2014/main" val="3306436204"/>
                  </a:ext>
                </a:extLst>
              </a:tr>
              <a:tr h="347136">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d5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a:txBody>
                    <a:bodyPr/>
                    <a:lstStyle/>
                    <a:p>
                      <a:pPr algn="r" fontAlgn="ctr"/>
                      <a:r>
                        <a:rPr lang="en-US" altLang="zh-CN" sz="1800" b="1" i="0" u="none" strike="noStrike">
                          <a:solidFill>
                            <a:srgbClr val="000000"/>
                          </a:solidFill>
                          <a:effectLst/>
                          <a:latin typeface="等线" panose="02010600030101010101" pitchFamily="2" charset="-122"/>
                          <a:ea typeface="等线" panose="02010600030101010101" pitchFamily="2" charset="-122"/>
                        </a:rPr>
                        <a:t>2500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extLst>
                  <a:ext uri="{0D108BD9-81ED-4DB2-BD59-A6C34878D82A}">
                    <a16:rowId xmlns:a16="http://schemas.microsoft.com/office/drawing/2014/main" val="3247945903"/>
                  </a:ext>
                </a:extLst>
              </a:tr>
              <a:tr h="347136">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d7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a:txBody>
                    <a:bodyPr/>
                    <a:lstStyle/>
                    <a:p>
                      <a:pPr algn="r" fontAlgn="ctr"/>
                      <a:r>
                        <a:rPr lang="en-US" altLang="zh-CN" sz="1800" b="1" i="0" u="none" strike="noStrike">
                          <a:solidFill>
                            <a:srgbClr val="000000"/>
                          </a:solidFill>
                          <a:effectLst/>
                          <a:latin typeface="等线" panose="02010600030101010101" pitchFamily="2" charset="-122"/>
                          <a:ea typeface="等线" panose="02010600030101010101" pitchFamily="2" charset="-122"/>
                        </a:rPr>
                        <a:t>3500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extLst>
                  <a:ext uri="{0D108BD9-81ED-4DB2-BD59-A6C34878D82A}">
                    <a16:rowId xmlns:a16="http://schemas.microsoft.com/office/drawing/2014/main" val="1597464734"/>
                  </a:ext>
                </a:extLst>
              </a:tr>
              <a:tr h="347136">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d6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a:txBody>
                    <a:bodyPr/>
                    <a:lstStyle/>
                    <a:p>
                      <a:pPr algn="r" fontAlgn="ctr"/>
                      <a:r>
                        <a:rPr lang="en-US" altLang="zh-CN" sz="1800" b="1" i="0" u="none" strike="noStrike">
                          <a:solidFill>
                            <a:srgbClr val="000000"/>
                          </a:solidFill>
                          <a:effectLst/>
                          <a:latin typeface="等线" panose="02010600030101010101" pitchFamily="2" charset="-122"/>
                          <a:ea typeface="等线" panose="02010600030101010101" pitchFamily="2" charset="-122"/>
                        </a:rPr>
                        <a:t>4000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extLst>
                  <a:ext uri="{0D108BD9-81ED-4DB2-BD59-A6C34878D82A}">
                    <a16:rowId xmlns:a16="http://schemas.microsoft.com/office/drawing/2014/main" val="2485314643"/>
                  </a:ext>
                </a:extLst>
              </a:tr>
              <a:tr h="347136">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d2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a:txBody>
                    <a:bodyPr/>
                    <a:lstStyle/>
                    <a:p>
                      <a:pPr algn="r" fontAlgn="ctr"/>
                      <a:r>
                        <a:rPr lang="en-US" altLang="zh-CN" sz="1800" b="1" i="0" u="none" strike="noStrike">
                          <a:solidFill>
                            <a:srgbClr val="000000"/>
                          </a:solidFill>
                          <a:effectLst/>
                          <a:latin typeface="等线" panose="02010600030101010101" pitchFamily="2" charset="-122"/>
                          <a:ea typeface="等线" panose="02010600030101010101" pitchFamily="2" charset="-122"/>
                        </a:rPr>
                        <a:t>2200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extLst>
                  <a:ext uri="{0D108BD9-81ED-4DB2-BD59-A6C34878D82A}">
                    <a16:rowId xmlns:a16="http://schemas.microsoft.com/office/drawing/2014/main" val="4098519497"/>
                  </a:ext>
                </a:extLst>
              </a:tr>
              <a:tr h="347136">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d4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a:txBody>
                    <a:bodyPr/>
                    <a:lstStyle/>
                    <a:p>
                      <a:pPr algn="r" fontAlgn="ctr"/>
                      <a:r>
                        <a:rPr lang="en-US" altLang="zh-CN" sz="1800" b="1" i="0" u="none" strike="noStrike">
                          <a:solidFill>
                            <a:srgbClr val="000000"/>
                          </a:solidFill>
                          <a:effectLst/>
                          <a:latin typeface="等线" panose="02010600030101010101" pitchFamily="2" charset="-122"/>
                          <a:ea typeface="等线" panose="02010600030101010101" pitchFamily="2" charset="-122"/>
                        </a:rPr>
                        <a:t>3200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extLst>
                  <a:ext uri="{0D108BD9-81ED-4DB2-BD59-A6C34878D82A}">
                    <a16:rowId xmlns:a16="http://schemas.microsoft.com/office/drawing/2014/main" val="270021599"/>
                  </a:ext>
                </a:extLst>
              </a:tr>
              <a:tr h="347136">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chemeClr val="accent6">
                        <a:lumMod val="25000"/>
                        <a:lumOff val="75000"/>
                      </a:schemeClr>
                    </a:solidFill>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d3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tc>
                  <a:txBody>
                    <a:bodyPr/>
                    <a:lstStyle/>
                    <a:p>
                      <a:pPr algn="r" fontAlgn="ctr"/>
                      <a:r>
                        <a:rPr lang="en-US" altLang="zh-CN" sz="1800" b="1" i="0" u="none" strike="noStrike" dirty="0">
                          <a:solidFill>
                            <a:srgbClr val="000000"/>
                          </a:solidFill>
                          <a:effectLst/>
                          <a:latin typeface="等线" panose="02010600030101010101" pitchFamily="2" charset="-122"/>
                          <a:ea typeface="等线" panose="02010600030101010101" pitchFamily="2" charset="-122"/>
                        </a:rPr>
                        <a:t>3560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5000"/>
                        <a:lumOff val="75000"/>
                      </a:schemeClr>
                    </a:solidFill>
                  </a:tcPr>
                </a:tc>
                <a:extLst>
                  <a:ext uri="{0D108BD9-81ED-4DB2-BD59-A6C34878D82A}">
                    <a16:rowId xmlns:a16="http://schemas.microsoft.com/office/drawing/2014/main" val="1071889717"/>
                  </a:ext>
                </a:extLst>
              </a:tr>
            </a:tbl>
          </a:graphicData>
        </a:graphic>
      </p:graphicFrame>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kumimoji="1" lang="en-US" dirty="0">
                <a:solidFill>
                  <a:schemeClr val="accent2">
                    <a:lumMod val="75000"/>
                  </a:schemeClr>
                </a:solidFill>
                <a:effectLst/>
                <a:latin typeface="+mj-ea"/>
              </a:rPr>
              <a:t>JDBC </a:t>
            </a:r>
            <a:r>
              <a:rPr kumimoji="1" lang="zh-CN" altLang="en-US" dirty="0">
                <a:solidFill>
                  <a:schemeClr val="accent2">
                    <a:lumMod val="75000"/>
                  </a:schemeClr>
                </a:solidFill>
                <a:effectLst/>
                <a:latin typeface="+mj-ea"/>
              </a:rPr>
              <a:t>代码详细说明</a:t>
            </a:r>
            <a:r>
              <a:rPr kumimoji="1" lang="en-US" altLang="en-US" dirty="0">
                <a:solidFill>
                  <a:schemeClr val="accent2">
                    <a:lumMod val="75000"/>
                  </a:schemeClr>
                </a:solidFill>
                <a:effectLst/>
                <a:latin typeface="+mj-ea"/>
              </a:rPr>
              <a:t>       </a:t>
            </a:r>
          </a:p>
        </p:txBody>
      </p:sp>
      <p:sp>
        <p:nvSpPr>
          <p:cNvPr id="27651" name="Rectangle 3"/>
          <p:cNvSpPr>
            <a:spLocks noGrp="1" noChangeArrowheads="1"/>
          </p:cNvSpPr>
          <p:nvPr>
            <p:ph idx="1"/>
          </p:nvPr>
        </p:nvSpPr>
        <p:spPr>
          <a:xfrm>
            <a:off x="827088" y="1341438"/>
            <a:ext cx="7661275" cy="4903787"/>
          </a:xfrm>
        </p:spPr>
        <p:txBody>
          <a:bodyPr/>
          <a:lstStyle/>
          <a:p>
            <a:pPr>
              <a:defRPr/>
            </a:pPr>
            <a:r>
              <a:rPr kumimoji="1" lang="zh-CN" altLang="en-US" sz="2800" dirty="0">
                <a:latin typeface="+mn-ea"/>
              </a:rPr>
              <a:t>得到结果字段：</a:t>
            </a:r>
            <a:endParaRPr kumimoji="1" lang="en-US" altLang="zh-CN" sz="2800" dirty="0">
              <a:latin typeface="+mn-ea"/>
            </a:endParaRPr>
          </a:p>
          <a:p>
            <a:pPr lvl="1">
              <a:defRPr/>
            </a:pPr>
            <a:r>
              <a:rPr kumimoji="1" lang="en-US" altLang="zh-CN" sz="2400" dirty="0" err="1">
                <a:latin typeface="+mn-ea"/>
              </a:rPr>
              <a:t>rs.getString</a:t>
            </a:r>
            <a:r>
              <a:rPr kumimoji="1" lang="en-US" altLang="zh-CN" sz="2400" dirty="0">
                <a:latin typeface="+mn-ea"/>
              </a:rPr>
              <a:t>(“</a:t>
            </a:r>
            <a:r>
              <a:rPr kumimoji="1" lang="en-US" altLang="zh-CN" sz="2400" dirty="0" err="1">
                <a:latin typeface="+mn-ea"/>
              </a:rPr>
              <a:t>dno</a:t>
            </a:r>
            <a:r>
              <a:rPr kumimoji="1" lang="en-US" altLang="zh-CN" sz="2400" dirty="0">
                <a:latin typeface="+mn-ea"/>
              </a:rPr>
              <a:t>”) </a:t>
            </a:r>
            <a:r>
              <a:rPr kumimoji="1" lang="zh-CN" altLang="en-US" sz="2400" dirty="0">
                <a:latin typeface="+mn-ea"/>
              </a:rPr>
              <a:t>和 </a:t>
            </a:r>
            <a:r>
              <a:rPr kumimoji="1" lang="en-US" altLang="zh-CN" sz="2400" dirty="0" err="1">
                <a:latin typeface="+mn-ea"/>
              </a:rPr>
              <a:t>rs.getString</a:t>
            </a:r>
            <a:r>
              <a:rPr kumimoji="1" lang="en-US" altLang="zh-CN" sz="2400" dirty="0">
                <a:latin typeface="+mn-ea"/>
              </a:rPr>
              <a:t>(1) </a:t>
            </a:r>
          </a:p>
          <a:p>
            <a:pPr lvl="1">
              <a:defRPr/>
            </a:pPr>
            <a:r>
              <a:rPr kumimoji="1" lang="zh-CN" altLang="en-US" sz="2400" dirty="0">
                <a:latin typeface="+mn-ea"/>
                <a:cs typeface="+mn-cs"/>
              </a:rPr>
              <a:t>如果</a:t>
            </a:r>
            <a:r>
              <a:rPr kumimoji="1" lang="en-US" altLang="zh-CN" sz="2400" dirty="0" err="1">
                <a:latin typeface="+mn-ea"/>
                <a:cs typeface="+mn-cs"/>
              </a:rPr>
              <a:t>dno</a:t>
            </a:r>
            <a:r>
              <a:rPr kumimoji="1" lang="zh-CN" altLang="en-US" sz="2400" dirty="0">
                <a:latin typeface="+mn-ea"/>
                <a:cs typeface="+mn-cs"/>
              </a:rPr>
              <a:t>是选择查询结果的第一个字段，则相等 </a:t>
            </a:r>
            <a:endParaRPr kumimoji="1" lang="en-US" altLang="zh-CN" sz="2400" dirty="0">
              <a:latin typeface="+mn-ea"/>
            </a:endParaRPr>
          </a:p>
          <a:p>
            <a:pPr>
              <a:defRPr/>
            </a:pPr>
            <a:r>
              <a:rPr kumimoji="1" lang="zh-CN" altLang="en-US" sz="2800" dirty="0">
                <a:latin typeface="+mn-ea"/>
              </a:rPr>
              <a:t>处理空值</a:t>
            </a:r>
            <a:endParaRPr kumimoji="1" lang="en-US" altLang="zh-CN" sz="2800" dirty="0">
              <a:latin typeface="+mn-ea"/>
            </a:endParaRPr>
          </a:p>
          <a:p>
            <a:pPr lvl="1">
              <a:defRPr/>
            </a:pPr>
            <a:r>
              <a:rPr kumimoji="1" lang="en-US" altLang="zh-CN" sz="2400" dirty="0" err="1">
                <a:latin typeface="+mn-ea"/>
              </a:rPr>
              <a:t>int</a:t>
            </a:r>
            <a:r>
              <a:rPr kumimoji="1" lang="en-US" altLang="zh-CN" sz="2400" dirty="0">
                <a:latin typeface="+mn-ea"/>
              </a:rPr>
              <a:t> a = </a:t>
            </a:r>
            <a:r>
              <a:rPr kumimoji="1" lang="en-US" altLang="zh-CN" sz="2400" dirty="0" err="1">
                <a:latin typeface="+mn-ea"/>
              </a:rPr>
              <a:t>rs.getInt</a:t>
            </a:r>
            <a:r>
              <a:rPr kumimoji="1" lang="en-US" altLang="zh-CN" sz="2400" dirty="0">
                <a:latin typeface="+mn-ea"/>
              </a:rPr>
              <a:t>(“a”);</a:t>
            </a:r>
          </a:p>
          <a:p>
            <a:pPr lvl="1">
              <a:buFont typeface="Monotype Sorts" charset="2"/>
              <a:buNone/>
              <a:defRPr/>
            </a:pPr>
            <a:r>
              <a:rPr kumimoji="1" lang="en-US" altLang="zh-CN" sz="2400" dirty="0">
                <a:latin typeface="+mn-ea"/>
              </a:rPr>
              <a:t>    if (</a:t>
            </a:r>
            <a:r>
              <a:rPr kumimoji="1" lang="en-US" altLang="zh-CN" sz="2400" dirty="0" err="1">
                <a:latin typeface="+mn-ea"/>
              </a:rPr>
              <a:t>rs.wasNull</a:t>
            </a:r>
            <a:r>
              <a:rPr kumimoji="1" lang="en-US" altLang="zh-CN" sz="2400" dirty="0">
                <a:latin typeface="+mn-ea"/>
              </a:rPr>
              <a:t>()) </a:t>
            </a:r>
            <a:r>
              <a:rPr kumimoji="1" lang="en-US" altLang="zh-CN" sz="2400" dirty="0" err="1">
                <a:latin typeface="+mn-ea"/>
              </a:rPr>
              <a:t>Systems.out.println</a:t>
            </a:r>
            <a:r>
              <a:rPr kumimoji="1" lang="en-US" altLang="zh-CN" sz="2400" dirty="0">
                <a:latin typeface="+mn-ea"/>
              </a:rPr>
              <a:t>(“Got null value”);</a:t>
            </a:r>
          </a:p>
          <a:p>
            <a:pPr lvl="1">
              <a:buFont typeface="Monotype Sorts" charset="2"/>
              <a:buNone/>
              <a:defRPr/>
            </a:pPr>
            <a:r>
              <a:rPr kumimoji="1" lang="zh-CN" altLang="en-US" sz="2400" dirty="0">
                <a:latin typeface="+mn-ea"/>
              </a:rPr>
              <a:t>如果不希望</a:t>
            </a:r>
            <a:r>
              <a:rPr kumimoji="1" lang="en-US" altLang="zh-CN" sz="2400" dirty="0">
                <a:latin typeface="+mn-ea"/>
              </a:rPr>
              <a:t>DB</a:t>
            </a:r>
            <a:r>
              <a:rPr kumimoji="1" lang="zh-CN" altLang="en-US" sz="2400" dirty="0">
                <a:latin typeface="+mn-ea"/>
              </a:rPr>
              <a:t>返回空值，可以在</a:t>
            </a:r>
            <a:r>
              <a:rPr kumimoji="1" lang="en-US" altLang="zh-CN" sz="2400" dirty="0">
                <a:latin typeface="+mn-ea"/>
              </a:rPr>
              <a:t>SQL</a:t>
            </a:r>
            <a:r>
              <a:rPr kumimoji="1" lang="zh-CN" altLang="en-US" sz="2400" dirty="0">
                <a:latin typeface="+mn-ea"/>
              </a:rPr>
              <a:t>使用</a:t>
            </a:r>
            <a:r>
              <a:rPr kumimoji="1" lang="en-US" altLang="zh-CN" sz="2400" dirty="0" err="1">
                <a:latin typeface="+mn-ea"/>
              </a:rPr>
              <a:t>nvl</a:t>
            </a:r>
            <a:r>
              <a:rPr kumimoji="1" lang="zh-CN" altLang="en-US" sz="2400" dirty="0">
                <a:latin typeface="+mn-ea"/>
              </a:rPr>
              <a:t>函数进将空值处理成其他值返回</a:t>
            </a:r>
            <a:endParaRPr kumimoji="1" lang="en-US" altLang="zh-CN" sz="2400" dirty="0">
              <a:latin typeface="+mn-ea"/>
            </a:endParaRPr>
          </a:p>
        </p:txBody>
      </p:sp>
      <p:sp>
        <p:nvSpPr>
          <p:cNvPr id="13316" name="灯片编号占位符 1"/>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2800">
                <a:solidFill>
                  <a:schemeClr val="hlink"/>
                </a:solidFill>
                <a:latin typeface="Tahoma" panose="020B0604030504040204" pitchFamily="34" charset="0"/>
                <a:ea typeface="楷体_GB2312" pitchFamily="49" charset="-122"/>
              </a:defRPr>
            </a:lvl1pPr>
            <a:lvl2pPr marL="742950" indent="-285750">
              <a:defRPr sz="2800">
                <a:solidFill>
                  <a:schemeClr val="hlink"/>
                </a:solidFill>
                <a:latin typeface="Tahoma" panose="020B0604030504040204" pitchFamily="34" charset="0"/>
                <a:ea typeface="楷体_GB2312" pitchFamily="49" charset="-122"/>
              </a:defRPr>
            </a:lvl2pPr>
            <a:lvl3pPr marL="1143000" indent="-228600">
              <a:defRPr sz="2800">
                <a:solidFill>
                  <a:schemeClr val="hlink"/>
                </a:solidFill>
                <a:latin typeface="Tahoma" panose="020B0604030504040204" pitchFamily="34" charset="0"/>
                <a:ea typeface="楷体_GB2312" pitchFamily="49" charset="-122"/>
              </a:defRPr>
            </a:lvl3pPr>
            <a:lvl4pPr marL="1600200" indent="-228600">
              <a:defRPr sz="2800">
                <a:solidFill>
                  <a:schemeClr val="hlink"/>
                </a:solidFill>
                <a:latin typeface="Tahoma" panose="020B0604030504040204" pitchFamily="34" charset="0"/>
                <a:ea typeface="楷体_GB2312" pitchFamily="49" charset="-122"/>
              </a:defRPr>
            </a:lvl4pPr>
            <a:lvl5pPr marL="2057400" indent="-228600">
              <a:defRPr sz="2800">
                <a:solidFill>
                  <a:schemeClr val="hlink"/>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sz="2800">
                <a:solidFill>
                  <a:schemeClr val="hlink"/>
                </a:solidFill>
                <a:latin typeface="Tahoma" panose="020B0604030504040204" pitchFamily="34" charset="0"/>
                <a:ea typeface="楷体_GB2312" pitchFamily="49" charset="-122"/>
              </a:defRPr>
            </a:lvl9pPr>
          </a:lstStyle>
          <a:p>
            <a:pPr>
              <a:buSzTx/>
            </a:pPr>
            <a:fld id="{64D48ABD-675B-44CD-A631-5EFC85966289}" type="slidenum">
              <a:rPr altLang="zh-CN" sz="2400">
                <a:solidFill>
                  <a:schemeClr val="accent2"/>
                </a:solidFill>
                <a:latin typeface="Times New Roman" panose="02020603050405020304" pitchFamily="18" charset="0"/>
                <a:ea typeface="华文新魏" panose="02010800040101010101" pitchFamily="2" charset="-122"/>
              </a:rPr>
              <a:pPr>
                <a:buSzTx/>
              </a:pPr>
              <a:t>9</a:t>
            </a:fld>
            <a:endParaRPr lang="zh-CN" altLang="zh-CN" sz="2400">
              <a:solidFill>
                <a:schemeClr val="accent2"/>
              </a:solidFill>
              <a:latin typeface="Times New Roman" panose="02020603050405020304" pitchFamily="18" charset="0"/>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高级</a:t>
            </a:r>
            <a:r>
              <a:rPr lang="en-US" altLang="zh-CN" smtClean="0"/>
              <a:t>SQL</a:t>
            </a:r>
            <a:endParaRPr lang="en-US" altLang="zh-C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29.4"/>
</p:tagLst>
</file>

<file path=ppt/tags/tag2.xml><?xml version="1.0" encoding="utf-8"?>
<p:tagLst xmlns:a="http://schemas.openxmlformats.org/drawingml/2006/main" xmlns:r="http://schemas.openxmlformats.org/officeDocument/2006/relationships" xmlns:p="http://schemas.openxmlformats.org/presentationml/2006/main">
  <p:tag name="TIMING" val="|144.9|1.1|0.2"/>
</p:tagLst>
</file>

<file path=ppt/tags/tag3.xml><?xml version="1.0" encoding="utf-8"?>
<p:tagLst xmlns:a="http://schemas.openxmlformats.org/drawingml/2006/main" xmlns:r="http://schemas.openxmlformats.org/officeDocument/2006/relationships" xmlns:p="http://schemas.openxmlformats.org/presentationml/2006/main">
  <p:tag name="TIMING" val="|63.8|4.2|12|2.2"/>
</p:tagLst>
</file>

<file path=ppt/tags/tag4.xml><?xml version="1.0" encoding="utf-8"?>
<p:tagLst xmlns:a="http://schemas.openxmlformats.org/drawingml/2006/main" xmlns:r="http://schemas.openxmlformats.org/officeDocument/2006/relationships" xmlns:p="http://schemas.openxmlformats.org/presentationml/2006/main">
  <p:tag name="TIMING" val="|68.3"/>
</p:tagLst>
</file>

<file path=ppt/tags/tag5.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Blends">
  <a:themeElements>
    <a:clrScheme name="自定义 2">
      <a:dk1>
        <a:srgbClr val="1C1C1C"/>
      </a:dk1>
      <a:lt1>
        <a:srgbClr val="FFFFFF"/>
      </a:lt1>
      <a:dk2>
        <a:srgbClr val="003366"/>
      </a:dk2>
      <a:lt2>
        <a:srgbClr val="FFCC00"/>
      </a:lt2>
      <a:accent1>
        <a:srgbClr val="FF9933"/>
      </a:accent1>
      <a:accent2>
        <a:srgbClr val="003366"/>
      </a:accent2>
      <a:accent3>
        <a:srgbClr val="AAADB8"/>
      </a:accent3>
      <a:accent4>
        <a:srgbClr val="DADADA"/>
      </a:accent4>
      <a:accent5>
        <a:srgbClr val="FFCAAD"/>
      </a:accent5>
      <a:accent6>
        <a:srgbClr val="002D5C"/>
      </a:accent6>
      <a:hlink>
        <a:srgbClr val="0A84FF"/>
      </a:hlink>
      <a:folHlink>
        <a:srgbClr val="CC0000"/>
      </a:folHlink>
    </a:clrScheme>
    <a:fontScheme name="Blends">
      <a:majorFont>
        <a:latin typeface="Tahoma"/>
        <a:ea typeface="隶书"/>
        <a:cs typeface=""/>
      </a:majorFont>
      <a:minorFont>
        <a:latin typeface="Tahom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lumMod val="20000"/>
            <a:lumOff val="80000"/>
          </a:schemeClr>
        </a:solidFill>
        <a:ln w="9525" cap="flat" cmpd="sng" algn="ctr">
          <a:noFill/>
          <a:prstDash val="solid"/>
          <a:round/>
          <a:headEnd type="none" w="med" len="med"/>
          <a:tailEnd type="none" w="med" len="med"/>
        </a:ln>
        <a:effectLst>
          <a:outerShdw blurRad="50800" dist="50800" dir="5400000" algn="ctr" rotWithShape="0">
            <a:schemeClr val="tx1"/>
          </a:outerShdw>
        </a:effectLst>
        <a:scene3d>
          <a:camera prst="legacyObliqueTopRight"/>
          <a:lightRig rig="legacyFlat3" dir="b"/>
        </a:scene3d>
        <a:sp3d extrusionH="430200" prstMaterial="legacyMatte">
          <a:bevelT w="0" h="0" prst="angle"/>
          <a:bevelB w="0" h="0" prst="angle"/>
          <a:extrusionClr>
            <a:srgbClr val="00CCFF"/>
          </a:extrusionClr>
        </a:sp3d>
      </a:spPr>
      <a:bodyPr vert="horz" wrap="square" lIns="91440" tIns="45720" rIns="91440" bIns="45720" numCol="1" rtlCol="0" anchor="t" anchorCtr="0" compatLnSpc="1"/>
      <a:lstStyle>
        <a:defPPr>
          <a:defRPr sz="1400" dirty="0" smtClean="0"/>
        </a:defPPr>
      </a:lstStyle>
    </a:spDef>
    <a:lnDef>
      <a:spPr bwMode="auto">
        <a:xfrm>
          <a:off x="0" y="0"/>
          <a:ext cx="1" cy="1"/>
        </a:xfrm>
        <a:custGeom>
          <a:avLst/>
          <a:gdLst/>
          <a:ahLst/>
          <a:cxnLst/>
          <a:rect l="0" t="0" r="0" b="0"/>
          <a:pathLst/>
        </a:custGeom>
        <a:solidFill>
          <a:srgbClr val="00CCFF"/>
        </a:solidFill>
        <a:ln w="9525" cap="flat"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CCFF"/>
          </a:extrusionClr>
        </a:sp3d>
      </a:spPr>
      <a:bodyPr vert="horz" wrap="square" lIns="91440" tIns="45720" rIns="91440" bIns="45720" numCol="1" anchor="t" anchorCtr="0" compatLnSpc="1"/>
      <a:lstStyle>
        <a:defPPr marL="0" marR="0" indent="0" algn="just" defTabSz="914400" rtl="0" eaLnBrk="0" fontAlgn="base" latinLnBrk="0" hangingPunct="0">
          <a:lnSpc>
            <a:spcPct val="100000"/>
          </a:lnSpc>
          <a:spcBef>
            <a:spcPct val="50000"/>
          </a:spcBef>
          <a:spcAft>
            <a:spcPct val="0"/>
          </a:spcAft>
          <a:buClrTx/>
          <a:buSzPct val="60000"/>
          <a:buFontTx/>
          <a:buNone/>
          <a:defRPr kumimoji="1" lang="zh-CN" altLang="en-US" sz="2800" b="0" i="0" u="none" strike="noStrike" cap="none" normalizeH="0" baseline="0" smtClean="0">
            <a:ln>
              <a:noFill/>
            </a:ln>
            <a:solidFill>
              <a:schemeClr val="hlink"/>
            </a:solidFill>
            <a:effectLst/>
            <a:latin typeface="Tahoma" panose="020B0604030504040204" pitchFamily="34"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696</TotalTime>
  <Words>5696</Words>
  <Application>Microsoft Office PowerPoint</Application>
  <PresentationFormat>全屏显示(4:3)</PresentationFormat>
  <Paragraphs>900</Paragraphs>
  <Slides>61</Slides>
  <Notes>41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61</vt:i4>
      </vt:variant>
    </vt:vector>
  </HeadingPairs>
  <TitlesOfParts>
    <vt:vector size="78" baseType="lpstr">
      <vt:lpstr>Monotype Sorts</vt:lpstr>
      <vt:lpstr>等线</vt:lpstr>
      <vt:lpstr>黑体</vt:lpstr>
      <vt:lpstr>华文新魏</vt:lpstr>
      <vt:lpstr>楷体_GB2312</vt:lpstr>
      <vt:lpstr>隶书</vt:lpstr>
      <vt:lpstr>宋体</vt:lpstr>
      <vt:lpstr>Arial</vt:lpstr>
      <vt:lpstr>Arial Narrow</vt:lpstr>
      <vt:lpstr>Helvetica</vt:lpstr>
      <vt:lpstr>Symbol</vt:lpstr>
      <vt:lpstr>Tahoma</vt:lpstr>
      <vt:lpstr>Times</vt:lpstr>
      <vt:lpstr>Times New Roman</vt:lpstr>
      <vt:lpstr>Webdings</vt:lpstr>
      <vt:lpstr>Wingdings</vt:lpstr>
      <vt:lpstr>Blends</vt:lpstr>
      <vt:lpstr>PowerPoint 演示文稿</vt:lpstr>
      <vt:lpstr>提纲</vt:lpstr>
      <vt:lpstr>使用高级程序设计语言访问DB</vt:lpstr>
      <vt:lpstr>JDBC 和 ODBC</vt:lpstr>
      <vt:lpstr>JDBC</vt:lpstr>
      <vt:lpstr>JDBC</vt:lpstr>
      <vt:lpstr>JDBC伪代码</vt:lpstr>
      <vt:lpstr>JDBC代码（续）</vt:lpstr>
      <vt:lpstr>JDBC 代码详细说明       </vt:lpstr>
      <vt:lpstr>JDBC：程序示例</vt:lpstr>
      <vt:lpstr>预备语句</vt:lpstr>
      <vt:lpstr>SQL 注入</vt:lpstr>
      <vt:lpstr>SQL 注入</vt:lpstr>
      <vt:lpstr>预备语句</vt:lpstr>
      <vt:lpstr>ResultSet元数据</vt:lpstr>
      <vt:lpstr>ResultSet元数据</vt:lpstr>
      <vt:lpstr>数据库元数据</vt:lpstr>
      <vt:lpstr>数据库元数据</vt:lpstr>
      <vt:lpstr>JDBC中的事务控制</vt:lpstr>
      <vt:lpstr>JDBC的其他特征</vt:lpstr>
      <vt:lpstr>JDBC示例</vt:lpstr>
      <vt:lpstr>批量执行 DDL 和 DML</vt:lpstr>
      <vt:lpstr>批量执行 DDL 和 DML</vt:lpstr>
      <vt:lpstr>ODBC</vt:lpstr>
      <vt:lpstr>ODBC（续）</vt:lpstr>
      <vt:lpstr>ODBC伪代码</vt:lpstr>
      <vt:lpstr>ODBC代码（续）</vt:lpstr>
      <vt:lpstr>ODBC代码（续）</vt:lpstr>
      <vt:lpstr>ODBC的预备语句</vt:lpstr>
      <vt:lpstr>更多的 ODBC 特性</vt:lpstr>
      <vt:lpstr>设置ODBC</vt:lpstr>
      <vt:lpstr>设置ODBC</vt:lpstr>
      <vt:lpstr>ADO.NET</vt:lpstr>
      <vt:lpstr>嵌入式SQL</vt:lpstr>
      <vt:lpstr>嵌入式SQL查询示例</vt:lpstr>
      <vt:lpstr>嵌入式SQL（续）</vt:lpstr>
      <vt:lpstr>Cursor应用示例</vt:lpstr>
      <vt:lpstr>利用游标更新数据</vt:lpstr>
      <vt:lpstr>SQLCA</vt:lpstr>
      <vt:lpstr>SQLCA</vt:lpstr>
      <vt:lpstr>判定sql执行情况</vt:lpstr>
      <vt:lpstr>一个嵌入sql程序示例</vt:lpstr>
      <vt:lpstr>函数和存储过程</vt:lpstr>
      <vt:lpstr>SQL 函数</vt:lpstr>
      <vt:lpstr>表函数</vt:lpstr>
      <vt:lpstr>SQL 存储过程</vt:lpstr>
      <vt:lpstr>过程化结构</vt:lpstr>
      <vt:lpstr>过程化结构（续）</vt:lpstr>
      <vt:lpstr>过程化结构（续）</vt:lpstr>
      <vt:lpstr>外部语言函数/过程</vt:lpstr>
      <vt:lpstr>外部语言程序（续）</vt:lpstr>
      <vt:lpstr>外部语言程序的安全性</vt:lpstr>
      <vt:lpstr>函数与存储过程的区别</vt:lpstr>
      <vt:lpstr>触发器</vt:lpstr>
      <vt:lpstr>触发器</vt:lpstr>
      <vt:lpstr>触发器</vt:lpstr>
      <vt:lpstr>触发器</vt:lpstr>
      <vt:lpstr>何时不用触发器</vt:lpstr>
      <vt:lpstr>PowerPoint 演示文稿</vt:lpstr>
      <vt:lpstr>SQL递归示例</vt:lpstr>
      <vt:lpstr>SQL递归示例</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实体-联系模型</dc:title>
  <dc:creator>lh</dc:creator>
  <cp:lastModifiedBy>Windows 用户</cp:lastModifiedBy>
  <cp:revision>1217</cp:revision>
  <cp:lastPrinted>2000-10-10T23:56:11Z</cp:lastPrinted>
  <dcterms:created xsi:type="dcterms:W3CDTF">1996-07-15T15:40:02Z</dcterms:created>
  <dcterms:modified xsi:type="dcterms:W3CDTF">2022-02-05T13:36:14Z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