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12"/>
  </p:notesMasterIdLst>
  <p:handoutMasterIdLst>
    <p:handoutMasterId r:id="rId113"/>
  </p:handoutMasterIdLst>
  <p:sldIdLst>
    <p:sldId id="359" r:id="rId2"/>
    <p:sldId id="259" r:id="rId3"/>
    <p:sldId id="694" r:id="rId4"/>
    <p:sldId id="391" r:id="rId5"/>
    <p:sldId id="392" r:id="rId6"/>
    <p:sldId id="261" r:id="rId7"/>
    <p:sldId id="393" r:id="rId8"/>
    <p:sldId id="369" r:id="rId9"/>
    <p:sldId id="262" r:id="rId10"/>
    <p:sldId id="263" r:id="rId11"/>
    <p:sldId id="377" r:id="rId12"/>
    <p:sldId id="320" r:id="rId13"/>
    <p:sldId id="362" r:id="rId14"/>
    <p:sldId id="363" r:id="rId15"/>
    <p:sldId id="364" r:id="rId16"/>
    <p:sldId id="366" r:id="rId17"/>
    <p:sldId id="368" r:id="rId18"/>
    <p:sldId id="370" r:id="rId19"/>
    <p:sldId id="378" r:id="rId20"/>
    <p:sldId id="264" r:id="rId21"/>
    <p:sldId id="322" r:id="rId22"/>
    <p:sldId id="457" r:id="rId23"/>
    <p:sldId id="268" r:id="rId24"/>
    <p:sldId id="411" r:id="rId25"/>
    <p:sldId id="269" r:id="rId26"/>
    <p:sldId id="270" r:id="rId27"/>
    <p:sldId id="277" r:id="rId28"/>
    <p:sldId id="278" r:id="rId29"/>
    <p:sldId id="279" r:id="rId30"/>
    <p:sldId id="412" r:id="rId31"/>
    <p:sldId id="280" r:id="rId32"/>
    <p:sldId id="281" r:id="rId33"/>
    <p:sldId id="282" r:id="rId34"/>
    <p:sldId id="413" r:id="rId35"/>
    <p:sldId id="394" r:id="rId36"/>
    <p:sldId id="395" r:id="rId37"/>
    <p:sldId id="695" r:id="rId38"/>
    <p:sldId id="285" r:id="rId39"/>
    <p:sldId id="696" r:id="rId40"/>
    <p:sldId id="286" r:id="rId41"/>
    <p:sldId id="287" r:id="rId42"/>
    <p:sldId id="288" r:id="rId43"/>
    <p:sldId id="289" r:id="rId44"/>
    <p:sldId id="290" r:id="rId45"/>
    <p:sldId id="396" r:id="rId46"/>
    <p:sldId id="340" r:id="rId47"/>
    <p:sldId id="347" r:id="rId48"/>
    <p:sldId id="637" r:id="rId49"/>
    <p:sldId id="397" r:id="rId50"/>
    <p:sldId id="408" r:id="rId51"/>
    <p:sldId id="399" r:id="rId52"/>
    <p:sldId id="398" r:id="rId53"/>
    <p:sldId id="343" r:id="rId54"/>
    <p:sldId id="460" r:id="rId55"/>
    <p:sldId id="400" r:id="rId56"/>
    <p:sldId id="463" r:id="rId57"/>
    <p:sldId id="401" r:id="rId58"/>
    <p:sldId id="402" r:id="rId59"/>
    <p:sldId id="403" r:id="rId60"/>
    <p:sldId id="405" r:id="rId61"/>
    <p:sldId id="406" r:id="rId62"/>
    <p:sldId id="450" r:id="rId63"/>
    <p:sldId id="422" r:id="rId64"/>
    <p:sldId id="697" r:id="rId65"/>
    <p:sldId id="701" r:id="rId66"/>
    <p:sldId id="702" r:id="rId67"/>
    <p:sldId id="600" r:id="rId68"/>
    <p:sldId id="423" r:id="rId69"/>
    <p:sldId id="451" r:id="rId70"/>
    <p:sldId id="452" r:id="rId71"/>
    <p:sldId id="453" r:id="rId72"/>
    <p:sldId id="454" r:id="rId73"/>
    <p:sldId id="455" r:id="rId74"/>
    <p:sldId id="456" r:id="rId75"/>
    <p:sldId id="436" r:id="rId76"/>
    <p:sldId id="437" r:id="rId77"/>
    <p:sldId id="438" r:id="rId78"/>
    <p:sldId id="439" r:id="rId79"/>
    <p:sldId id="440" r:id="rId80"/>
    <p:sldId id="698" r:id="rId81"/>
    <p:sldId id="699" r:id="rId82"/>
    <p:sldId id="700" r:id="rId83"/>
    <p:sldId id="441" r:id="rId84"/>
    <p:sldId id="442" r:id="rId85"/>
    <p:sldId id="633" r:id="rId86"/>
    <p:sldId id="634" r:id="rId87"/>
    <p:sldId id="635" r:id="rId88"/>
    <p:sldId id="443" r:id="rId89"/>
    <p:sldId id="444" r:id="rId90"/>
    <p:sldId id="445" r:id="rId91"/>
    <p:sldId id="446" r:id="rId92"/>
    <p:sldId id="447" r:id="rId93"/>
    <p:sldId id="692" r:id="rId94"/>
    <p:sldId id="449" r:id="rId95"/>
    <p:sldId id="713" r:id="rId96"/>
    <p:sldId id="714" r:id="rId97"/>
    <p:sldId id="715" r:id="rId98"/>
    <p:sldId id="716" r:id="rId99"/>
    <p:sldId id="717" r:id="rId100"/>
    <p:sldId id="718" r:id="rId101"/>
    <p:sldId id="719" r:id="rId102"/>
    <p:sldId id="720" r:id="rId103"/>
    <p:sldId id="721" r:id="rId104"/>
    <p:sldId id="427" r:id="rId105"/>
    <p:sldId id="428" r:id="rId106"/>
    <p:sldId id="429" r:id="rId107"/>
    <p:sldId id="430" r:id="rId108"/>
    <p:sldId id="431" r:id="rId109"/>
    <p:sldId id="409" r:id="rId110"/>
    <p:sldId id="464" r:id="rId111"/>
  </p:sldIdLst>
  <p:sldSz cx="9144000" cy="6858000" type="screen4x3"/>
  <p:notesSz cx="9144000" cy="6858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4" autoAdjust="0"/>
    <p:restoredTop sz="86963" autoAdjust="0"/>
  </p:normalViewPr>
  <p:slideViewPr>
    <p:cSldViewPr>
      <p:cViewPr varScale="1">
        <p:scale>
          <a:sx n="100" d="100"/>
          <a:sy n="100" d="100"/>
        </p:scale>
        <p:origin x="2004" y="72"/>
      </p:cViewPr>
      <p:guideLst>
        <p:guide orient="horz" pos="219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90000"/>
              </a:lnSpc>
              <a:spcBef>
                <a:spcPct val="20000"/>
              </a:spcBef>
              <a:buClr>
                <a:schemeClr val="folHlink"/>
              </a:buClr>
              <a:buSzPct val="60000"/>
              <a:buFont typeface="Wingdings" panose="05000000000000000000" pitchFamily="2" charset="2"/>
              <a:buNone/>
              <a:defRPr kumimoji="1" sz="1200"/>
            </a:lvl1pPr>
          </a:lstStyle>
          <a:p>
            <a:pPr>
              <a:defRPr/>
            </a:pPr>
            <a:endParaRPr lang="zh-CN" altLang="en-US"/>
          </a:p>
        </p:txBody>
      </p:sp>
      <p:sp>
        <p:nvSpPr>
          <p:cNvPr id="107523" name="Rectangle 3"/>
          <p:cNvSpPr>
            <a:spLocks noGrp="1" noChangeArrowheads="1"/>
          </p:cNvSpPr>
          <p:nvPr>
            <p:ph type="dt" sz="quarter" idx="1"/>
          </p:nvPr>
        </p:nvSpPr>
        <p:spPr bwMode="auto">
          <a:xfrm>
            <a:off x="5181600" y="0"/>
            <a:ext cx="3962400" cy="3429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90000"/>
              </a:lnSpc>
              <a:spcBef>
                <a:spcPct val="20000"/>
              </a:spcBef>
              <a:buClr>
                <a:schemeClr val="folHlink"/>
              </a:buClr>
              <a:buSzPct val="60000"/>
              <a:buFont typeface="Wingdings" panose="05000000000000000000" pitchFamily="2" charset="2"/>
              <a:buNone/>
              <a:defRPr kumimoji="1" sz="1200"/>
            </a:lvl1pPr>
          </a:lstStyle>
          <a:p>
            <a:pPr>
              <a:defRPr/>
            </a:pPr>
            <a:endParaRPr lang="en-US" altLang="zh-CN"/>
          </a:p>
        </p:txBody>
      </p:sp>
      <p:sp>
        <p:nvSpPr>
          <p:cNvPr id="107524" name="Rectangle 4"/>
          <p:cNvSpPr>
            <a:spLocks noGrp="1" noChangeArrowheads="1"/>
          </p:cNvSpPr>
          <p:nvPr>
            <p:ph type="ftr" sz="quarter" idx="2"/>
          </p:nvPr>
        </p:nvSpPr>
        <p:spPr bwMode="auto">
          <a:xfrm>
            <a:off x="0" y="6515100"/>
            <a:ext cx="3962400" cy="3429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90000"/>
              </a:lnSpc>
              <a:spcBef>
                <a:spcPct val="20000"/>
              </a:spcBef>
              <a:buClr>
                <a:schemeClr val="folHlink"/>
              </a:buClr>
              <a:buSzPct val="60000"/>
              <a:buFont typeface="Wingdings" panose="05000000000000000000" pitchFamily="2" charset="2"/>
              <a:buNone/>
              <a:defRPr kumimoji="1" sz="1200"/>
            </a:lvl1pPr>
          </a:lstStyle>
          <a:p>
            <a:pPr>
              <a:defRPr/>
            </a:pPr>
            <a:endParaRPr lang="en-US" altLang="zh-CN"/>
          </a:p>
        </p:txBody>
      </p:sp>
      <p:sp>
        <p:nvSpPr>
          <p:cNvPr id="107525"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90000"/>
              </a:lnSpc>
              <a:spcBef>
                <a:spcPct val="20000"/>
              </a:spcBef>
              <a:buClr>
                <a:schemeClr val="folHlink"/>
              </a:buClr>
              <a:buSzPct val="60000"/>
              <a:defRPr sz="1200" noProof="1"/>
            </a:lvl1pPr>
          </a:lstStyle>
          <a:p>
            <a:pPr>
              <a:defRPr/>
            </a:pPr>
            <a:fld id="{C3F09A53-1799-4EDB-9A3A-ABE46E355715}" type="slidenum">
              <a:rPr lang="zh-CN" altLang="en-US"/>
              <a:pPr>
                <a:defRPr/>
              </a:pPr>
              <a:t>‹#›</a:t>
            </a:fld>
            <a:endParaRPr lang="zh-CN" altLang="en-US"/>
          </a:p>
        </p:txBody>
      </p:sp>
    </p:spTree>
    <p:extLst>
      <p:ext uri="{BB962C8B-B14F-4D97-AF65-F5344CB8AC3E}">
        <p14:creationId xmlns:p14="http://schemas.microsoft.com/office/powerpoint/2010/main" val="1147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ClrTx/>
              <a:buSzTx/>
              <a:buFontTx/>
              <a:buNone/>
              <a:defRPr kumimoji="1" sz="1200"/>
            </a:lvl1pPr>
          </a:lstStyle>
          <a:p>
            <a:pPr>
              <a:defRPr/>
            </a:pPr>
            <a:endParaRPr lang="zh-CN" altLang="en-US"/>
          </a:p>
        </p:txBody>
      </p:sp>
      <p:sp>
        <p:nvSpPr>
          <p:cNvPr id="1027" name="Rectangle 3"/>
          <p:cNvSpPr>
            <a:spLocks noGrp="1" noChangeArrowheads="1"/>
          </p:cNvSpPr>
          <p:nvPr>
            <p:ph type="dt" idx="1"/>
          </p:nvPr>
        </p:nvSpPr>
        <p:spPr bwMode="auto">
          <a:xfrm>
            <a:off x="5181600" y="0"/>
            <a:ext cx="3962400" cy="3429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1" sz="1200"/>
            </a:lvl1pPr>
          </a:lstStyle>
          <a:p>
            <a:pPr>
              <a:defRPr/>
            </a:pPr>
            <a:endParaRPr lang="en-US" altLang="zh-CN"/>
          </a:p>
        </p:txBody>
      </p:sp>
      <p:sp>
        <p:nvSpPr>
          <p:cNvPr id="15364" name="Rectangle 4"/>
          <p:cNvSpPr>
            <a:spLocks noGrp="1" noRot="1" noChangeAspect="1" noChangeArrowheads="1" noTextEdit="1"/>
          </p:cNvSpPr>
          <p:nvPr>
            <p:ph type="sldImg" idx="4294967295"/>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1219200" y="3257550"/>
            <a:ext cx="6705600" cy="30861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30" name="Rectangle 6"/>
          <p:cNvSpPr>
            <a:spLocks noGrp="1" noChangeArrowheads="1"/>
          </p:cNvSpPr>
          <p:nvPr>
            <p:ph type="ftr" sz="quarter" idx="4"/>
          </p:nvPr>
        </p:nvSpPr>
        <p:spPr bwMode="auto">
          <a:xfrm>
            <a:off x="0" y="6515100"/>
            <a:ext cx="3962400" cy="3429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SzTx/>
              <a:buFontTx/>
              <a:buNone/>
              <a:defRPr kumimoji="1" sz="1200"/>
            </a:lvl1pPr>
          </a:lstStyle>
          <a:p>
            <a:pPr>
              <a:defRPr/>
            </a:pPr>
            <a:endParaRPr lang="en-US" altLang="zh-CN"/>
          </a:p>
        </p:txBody>
      </p:sp>
      <p:sp>
        <p:nvSpPr>
          <p:cNvPr id="1031" name="Rectangle 7"/>
          <p:cNvSpPr>
            <a:spLocks noGrp="1" noChangeArrowheads="1"/>
          </p:cNvSpPr>
          <p:nvPr>
            <p:ph type="sldNum" sz="quarter" idx="5"/>
          </p:nvPr>
        </p:nvSpPr>
        <p:spPr bwMode="auto">
          <a:xfrm>
            <a:off x="5181600" y="6515100"/>
            <a:ext cx="3962400" cy="342900"/>
          </a:xfrm>
          <a:prstGeom prst="rect">
            <a:avLst/>
          </a:prstGeom>
          <a:noFill/>
          <a:ln w="9525">
            <a:noFill/>
            <a:miter lim="800000"/>
          </a:ln>
          <a:effectLst/>
        </p:spPr>
        <p:txBody>
          <a:bodyPr vert="horz" wrap="square" lIns="91440" tIns="45720" rIns="91440" bIns="45720" numCol="1" anchor="b" anchorCtr="0" compatLnSpc="1"/>
          <a:lstStyle>
            <a:lvl1pPr algn="r" eaLnBrk="1" hangingPunct="1">
              <a:buSzPct val="60000"/>
              <a:defRPr sz="1200" noProof="1"/>
            </a:lvl1pPr>
          </a:lstStyle>
          <a:p>
            <a:pPr>
              <a:defRPr/>
            </a:pPr>
            <a:fld id="{0B0721EA-D8CC-47B6-8444-04364434254C}" type="slidenum">
              <a:rPr lang="zh-CN" altLang="en-US"/>
              <a:pPr>
                <a:defRPr/>
              </a:pPr>
              <a:t>‹#›</a:t>
            </a:fld>
            <a:endParaRPr lang="zh-CN" altLang="en-US"/>
          </a:p>
        </p:txBody>
      </p:sp>
    </p:spTree>
    <p:extLst>
      <p:ext uri="{BB962C8B-B14F-4D97-AF65-F5344CB8AC3E}">
        <p14:creationId xmlns:p14="http://schemas.microsoft.com/office/powerpoint/2010/main" val="4063709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93A44AA-CED5-4A1B-A55C-C9B3F7EF1454}" type="slidenum">
              <a:rPr altLang="en-US" smtClean="0"/>
              <a:pPr/>
              <a:t>1</a:t>
            </a:fld>
            <a:endParaRPr lang="zh-CN" altLang="en-US" smtClean="0"/>
          </a:p>
        </p:txBody>
      </p:sp>
      <p:sp>
        <p:nvSpPr>
          <p:cNvPr id="17410" name="Rectangle 2"/>
          <p:cNvSpPr>
            <a:spLocks noGrp="1" noRot="1" noChangeAspect="1" noChangeArrowheads="1" noTextEdit="1"/>
          </p:cNvSpPr>
          <p:nvPr>
            <p:ph type="sldImg" idx="4294967295"/>
          </p:nvPr>
        </p:nvSpPr>
        <p:spPr>
          <a:ln/>
        </p:spPr>
      </p:sp>
      <p:sp>
        <p:nvSpPr>
          <p:cNvPr id="17411" name="Rectangle 3"/>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3589157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D48524B-315B-4C4E-8736-AC94C5A997A7}" type="slidenum">
              <a:rPr altLang="zh-CN" smtClean="0">
                <a:latin typeface="Helvetica" panose="020B0604020202020204" pitchFamily="34" charset="0"/>
              </a:rPr>
              <a:pPr/>
              <a:t>83</a:t>
            </a:fld>
            <a:endParaRPr lang="zh-CN" altLang="zh-CN" smtClean="0">
              <a:latin typeface="Helvetica" panose="020B0604020202020204" pitchFamily="34" charset="0"/>
            </a:endParaRPr>
          </a:p>
        </p:txBody>
      </p:sp>
      <p:sp>
        <p:nvSpPr>
          <p:cNvPr id="111618" name="Rectangle 2"/>
          <p:cNvSpPr>
            <a:spLocks noGrp="1" noRot="1" noChangeAspect="1" noChangeArrowheads="1" noTextEdit="1"/>
          </p:cNvSpPr>
          <p:nvPr>
            <p:ph type="sldImg" idx="4294967295"/>
          </p:nvPr>
        </p:nvSpPr>
        <p:spPr>
          <a:ln/>
        </p:spPr>
      </p:sp>
      <p:sp>
        <p:nvSpPr>
          <p:cNvPr id="111619"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921190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DE7396C-5142-4135-9651-2A61A7EF7EB1}" type="slidenum">
              <a:rPr altLang="zh-CN" smtClean="0">
                <a:latin typeface="Helvetica" panose="020B0604020202020204" pitchFamily="34" charset="0"/>
              </a:rPr>
              <a:pPr/>
              <a:t>84</a:t>
            </a:fld>
            <a:endParaRPr lang="zh-CN" altLang="zh-CN" smtClean="0">
              <a:latin typeface="Helvetica" panose="020B0604020202020204" pitchFamily="34" charset="0"/>
            </a:endParaRPr>
          </a:p>
        </p:txBody>
      </p:sp>
      <p:sp>
        <p:nvSpPr>
          <p:cNvPr id="113666" name="Rectangle 2"/>
          <p:cNvSpPr>
            <a:spLocks noGrp="1" noRot="1" noChangeAspect="1" noChangeArrowheads="1" noTextEdit="1"/>
          </p:cNvSpPr>
          <p:nvPr>
            <p:ph type="sldImg" idx="4294967295"/>
          </p:nvPr>
        </p:nvSpPr>
        <p:spPr>
          <a:ln/>
        </p:spPr>
      </p:sp>
      <p:sp>
        <p:nvSpPr>
          <p:cNvPr id="113667"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05755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这一页可以在群里点名，让学生讨论你选择了哪个方案？为什么？</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B0721EA-D8CC-47B6-8444-04364434254C}" type="slidenum">
              <a:rPr lang="zh-CN" altLang="en-US" smtClean="0"/>
              <a:pPr>
                <a:defRPr/>
              </a:pPr>
              <a:t>87</a:t>
            </a:fld>
            <a:endParaRPr lang="zh-CN" altLang="en-US"/>
          </a:p>
        </p:txBody>
      </p:sp>
    </p:spTree>
    <p:extLst>
      <p:ext uri="{BB962C8B-B14F-4D97-AF65-F5344CB8AC3E}">
        <p14:creationId xmlns:p14="http://schemas.microsoft.com/office/powerpoint/2010/main" val="3535891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A425FB1-A4C4-4BF1-BC6E-F2E5BD051412}" type="slidenum">
              <a:rPr altLang="zh-CN" smtClean="0">
                <a:latin typeface="Helvetica" panose="020B0604020202020204" pitchFamily="34" charset="0"/>
              </a:rPr>
              <a:pPr/>
              <a:t>88</a:t>
            </a:fld>
            <a:endParaRPr lang="zh-CN" altLang="zh-CN" smtClean="0">
              <a:latin typeface="Helvetica" panose="020B0604020202020204" pitchFamily="34" charset="0"/>
            </a:endParaRPr>
          </a:p>
        </p:txBody>
      </p:sp>
      <p:sp>
        <p:nvSpPr>
          <p:cNvPr id="118786" name="Rectangle 2"/>
          <p:cNvSpPr>
            <a:spLocks noGrp="1" noRot="1" noChangeAspect="1" noChangeArrowheads="1" noTextEdit="1"/>
          </p:cNvSpPr>
          <p:nvPr>
            <p:ph type="sldImg" idx="4294967295"/>
          </p:nvPr>
        </p:nvSpPr>
        <p:spPr>
          <a:ln/>
        </p:spPr>
      </p:sp>
      <p:sp>
        <p:nvSpPr>
          <p:cNvPr id="118787"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1240368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63B2AFA-0775-4CBF-B722-4A0E049634E6}" type="slidenum">
              <a:rPr altLang="zh-CN" smtClean="0">
                <a:latin typeface="Helvetica" panose="020B0604020202020204" pitchFamily="34" charset="0"/>
              </a:rPr>
              <a:pPr/>
              <a:t>89</a:t>
            </a:fld>
            <a:endParaRPr lang="zh-CN" altLang="zh-CN" smtClean="0">
              <a:latin typeface="Helvetica" panose="020B0604020202020204" pitchFamily="34" charset="0"/>
            </a:endParaRPr>
          </a:p>
        </p:txBody>
      </p:sp>
      <p:sp>
        <p:nvSpPr>
          <p:cNvPr id="120834" name="Rectangle 2"/>
          <p:cNvSpPr>
            <a:spLocks noGrp="1" noRot="1" noChangeAspect="1" noChangeArrowheads="1" noTextEdit="1"/>
          </p:cNvSpPr>
          <p:nvPr>
            <p:ph type="sldImg" idx="4294967295"/>
          </p:nvPr>
        </p:nvSpPr>
        <p:spPr>
          <a:ln/>
        </p:spPr>
      </p:sp>
      <p:sp>
        <p:nvSpPr>
          <p:cNvPr id="120835"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750373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txBox="1">
            <a:spLocks noGrp="1" noChangeArrowheads="1"/>
          </p:cNvSpPr>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2400">
                <a:solidFill>
                  <a:schemeClr val="tx1"/>
                </a:solidFill>
                <a:latin typeface="Tahoma" panose="020B0604030504040204" pitchFamily="34" charset="0"/>
                <a:ea typeface="宋体" panose="02010600030101010101" pitchFamily="2" charset="-122"/>
              </a:defRPr>
            </a:lvl1pPr>
            <a:lvl2pPr defTabSz="930275">
              <a:defRPr sz="2400">
                <a:solidFill>
                  <a:schemeClr val="tx1"/>
                </a:solidFill>
                <a:latin typeface="Tahoma" panose="020B0604030504040204" pitchFamily="34" charset="0"/>
                <a:ea typeface="宋体" panose="02010600030101010101" pitchFamily="2" charset="-122"/>
              </a:defRPr>
            </a:lvl2pPr>
            <a:lvl3pPr defTabSz="930275">
              <a:defRPr sz="2400">
                <a:solidFill>
                  <a:schemeClr val="tx1"/>
                </a:solidFill>
                <a:latin typeface="Tahoma" panose="020B0604030504040204" pitchFamily="34" charset="0"/>
                <a:ea typeface="宋体" panose="02010600030101010101" pitchFamily="2" charset="-122"/>
              </a:defRPr>
            </a:lvl3pPr>
            <a:lvl4pPr defTabSz="930275">
              <a:defRPr sz="2400">
                <a:solidFill>
                  <a:schemeClr val="tx1"/>
                </a:solidFill>
                <a:latin typeface="Tahoma" panose="020B0604030504040204" pitchFamily="34" charset="0"/>
                <a:ea typeface="宋体" panose="02010600030101010101" pitchFamily="2" charset="-122"/>
              </a:defRPr>
            </a:lvl4pPr>
            <a:lvl5pPr defTabSz="930275">
              <a:defRPr sz="2400">
                <a:solidFill>
                  <a:schemeClr val="tx1"/>
                </a:solidFill>
                <a:latin typeface="Tahoma" panose="020B0604030504040204" pitchFamily="34" charset="0"/>
                <a:ea typeface="宋体" panose="02010600030101010101" pitchFamily="2" charset="-122"/>
              </a:defRPr>
            </a:lvl5pPr>
            <a:lvl6pPr defTabSz="930275"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defTabSz="930275"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defTabSz="930275"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defTabSz="930275"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r">
              <a:lnSpc>
                <a:spcPct val="90000"/>
              </a:lnSpc>
              <a:spcBef>
                <a:spcPct val="20000"/>
              </a:spcBef>
              <a:buClr>
                <a:schemeClr val="folHlink"/>
              </a:buClr>
              <a:buSzPct val="60000"/>
              <a:buFont typeface="Wingdings" panose="05000000000000000000" pitchFamily="2" charset="2"/>
              <a:buNone/>
            </a:pPr>
            <a:fld id="{5971B769-344C-40ED-9231-0B45458A7EA3}" type="slidenum">
              <a:rPr lang="en-US" altLang="zh-CN" sz="1200"/>
              <a:pPr algn="r">
                <a:lnSpc>
                  <a:spcPct val="90000"/>
                </a:lnSpc>
                <a:spcBef>
                  <a:spcPct val="20000"/>
                </a:spcBef>
                <a:buClr>
                  <a:schemeClr val="folHlink"/>
                </a:buClr>
                <a:buSzPct val="60000"/>
                <a:buFont typeface="Wingdings" panose="05000000000000000000" pitchFamily="2" charset="2"/>
                <a:buNone/>
              </a:pPr>
              <a:t>90</a:t>
            </a:fld>
            <a:endParaRPr lang="en-US" altLang="zh-CN" sz="1200"/>
          </a:p>
        </p:txBody>
      </p:sp>
      <p:sp>
        <p:nvSpPr>
          <p:cNvPr id="122882" name="Rectangle 2"/>
          <p:cNvSpPr>
            <a:spLocks noGrp="1" noRot="1" noChangeAspect="1" noChangeArrowheads="1" noTextEdit="1"/>
          </p:cNvSpPr>
          <p:nvPr>
            <p:ph type="sldImg" idx="4294967295"/>
          </p:nvPr>
        </p:nvSpPr>
        <p:spPr>
          <a:ln/>
        </p:spPr>
      </p:sp>
      <p:sp>
        <p:nvSpPr>
          <p:cNvPr id="122883"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585064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EF7AE6D-872A-4731-BCCA-ACDE853113EE}" type="slidenum">
              <a:rPr altLang="zh-CN" smtClean="0">
                <a:latin typeface="Helvetica" panose="020B0604020202020204" pitchFamily="34" charset="0"/>
              </a:rPr>
              <a:pPr/>
              <a:t>91</a:t>
            </a:fld>
            <a:endParaRPr lang="zh-CN" altLang="zh-CN" smtClean="0">
              <a:latin typeface="Helvetica" panose="020B0604020202020204" pitchFamily="34" charset="0"/>
            </a:endParaRPr>
          </a:p>
        </p:txBody>
      </p:sp>
      <p:sp>
        <p:nvSpPr>
          <p:cNvPr id="124930" name="Rectangle 2"/>
          <p:cNvSpPr>
            <a:spLocks noGrp="1" noRot="1" noChangeAspect="1" noChangeArrowheads="1" noTextEdit="1"/>
          </p:cNvSpPr>
          <p:nvPr>
            <p:ph type="sldImg" idx="4294967295"/>
          </p:nvPr>
        </p:nvSpPr>
        <p:spPr>
          <a:ln/>
        </p:spPr>
      </p:sp>
      <p:sp>
        <p:nvSpPr>
          <p:cNvPr id="124931"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875297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CE24A92-05A8-4908-865D-D0AC724DA14F}" type="slidenum">
              <a:rPr altLang="zh-CN" smtClean="0">
                <a:latin typeface="Helvetica" panose="020B0604020202020204" pitchFamily="34" charset="0"/>
              </a:rPr>
              <a:pPr/>
              <a:t>92</a:t>
            </a:fld>
            <a:endParaRPr lang="zh-CN" altLang="zh-CN" smtClean="0">
              <a:latin typeface="Helvetica" panose="020B0604020202020204" pitchFamily="34" charset="0"/>
            </a:endParaRPr>
          </a:p>
        </p:txBody>
      </p:sp>
      <p:sp>
        <p:nvSpPr>
          <p:cNvPr id="126978" name="Rectangle 2"/>
          <p:cNvSpPr>
            <a:spLocks noGrp="1" noRot="1" noChangeAspect="1" noChangeArrowheads="1" noTextEdit="1"/>
          </p:cNvSpPr>
          <p:nvPr>
            <p:ph type="sldImg" idx="4294967295"/>
          </p:nvPr>
        </p:nvSpPr>
        <p:spPr>
          <a:ln/>
        </p:spPr>
      </p:sp>
      <p:sp>
        <p:nvSpPr>
          <p:cNvPr id="126979"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714598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9026520-47CE-4866-BF40-6661DCE350E8}" type="slidenum">
              <a:rPr altLang="zh-CN" smtClean="0">
                <a:latin typeface="Helvetica" panose="020B0604020202020204" pitchFamily="34" charset="0"/>
              </a:rPr>
              <a:pPr/>
              <a:t>94</a:t>
            </a:fld>
            <a:endParaRPr lang="zh-CN" altLang="zh-CN" smtClean="0">
              <a:latin typeface="Helvetica" panose="020B0604020202020204" pitchFamily="34" charset="0"/>
            </a:endParaRPr>
          </a:p>
        </p:txBody>
      </p:sp>
      <p:sp>
        <p:nvSpPr>
          <p:cNvPr id="130050" name="Rectangle 2"/>
          <p:cNvSpPr>
            <a:spLocks noGrp="1" noRot="1" noChangeAspect="1" noChangeArrowheads="1" noTextEdit="1"/>
          </p:cNvSpPr>
          <p:nvPr>
            <p:ph type="sldImg" idx="4294967295"/>
          </p:nvPr>
        </p:nvSpPr>
        <p:spPr>
          <a:ln/>
        </p:spPr>
      </p:sp>
      <p:sp>
        <p:nvSpPr>
          <p:cNvPr id="130051"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2548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noTextEdit="1"/>
          </p:cNvSpPr>
          <p:nvPr>
            <p:ph type="sldImg" idx="4294967295"/>
          </p:nvPr>
        </p:nvSpPr>
        <p:spPr>
          <a:ln/>
        </p:spPr>
      </p:sp>
      <p:sp>
        <p:nvSpPr>
          <p:cNvPr id="25602" name="文本占位符 2"/>
          <p:cNvSpPr>
            <a:spLocks noGrp="1" noChangeArrowheads="1"/>
          </p:cNvSpPr>
          <p:nvPr>
            <p:ph type="body" idx="4294967295"/>
          </p:nvPr>
        </p:nvSpPr>
        <p:spPr/>
        <p:txBody>
          <a:bodyPr>
            <a:prstTxWarp prst="textNoShape">
              <a:avLst/>
            </a:prstTxWarp>
          </a:bodyPr>
          <a:lstStyle/>
          <a:p>
            <a:endParaRPr lang="zh-CN" altLang="en-US" smtClean="0"/>
          </a:p>
        </p:txBody>
      </p:sp>
    </p:spTree>
    <p:extLst>
      <p:ext uri="{BB962C8B-B14F-4D97-AF65-F5344CB8AC3E}">
        <p14:creationId xmlns:p14="http://schemas.microsoft.com/office/powerpoint/2010/main" val="99489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23CF85F-D3C4-42A5-9E0B-EBBDC9378436}" type="slidenum">
              <a:rPr altLang="en-US" smtClean="0"/>
              <a:pPr/>
              <a:t>46</a:t>
            </a:fld>
            <a:endParaRPr lang="zh-CN" altLang="en-US" smtClean="0"/>
          </a:p>
        </p:txBody>
      </p:sp>
      <p:sp>
        <p:nvSpPr>
          <p:cNvPr id="70658" name="Rectangle 2"/>
          <p:cNvSpPr>
            <a:spLocks noGrp="1" noRot="1" noChangeAspect="1" noChangeArrowheads="1" noTextEdit="1"/>
          </p:cNvSpPr>
          <p:nvPr>
            <p:ph type="sldImg" idx="4294967295"/>
          </p:nvPr>
        </p:nvSpPr>
        <p:spPr>
          <a:solidFill>
            <a:srgbClr val="FFFFFF"/>
          </a:solidFill>
          <a:ln/>
        </p:spPr>
      </p:sp>
      <p:sp>
        <p:nvSpPr>
          <p:cNvPr id="70659" name="Rectangle 3"/>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198015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0721EA-D8CC-47B6-8444-04364434254C}" type="slidenum">
              <a:rPr lang="zh-CN" altLang="en-US" smtClean="0"/>
              <a:pPr>
                <a:defRPr/>
              </a:pPr>
              <a:t>54</a:t>
            </a:fld>
            <a:endParaRPr lang="zh-CN" altLang="en-US"/>
          </a:p>
        </p:txBody>
      </p:sp>
    </p:spTree>
    <p:extLst>
      <p:ext uri="{BB962C8B-B14F-4D97-AF65-F5344CB8AC3E}">
        <p14:creationId xmlns:p14="http://schemas.microsoft.com/office/powerpoint/2010/main" val="3778467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0721EA-D8CC-47B6-8444-04364434254C}" type="slidenum">
              <a:rPr lang="zh-CN" altLang="en-US" smtClean="0"/>
              <a:pPr>
                <a:defRPr/>
              </a:pPr>
              <a:t>61</a:t>
            </a:fld>
            <a:endParaRPr lang="zh-CN" altLang="en-US"/>
          </a:p>
        </p:txBody>
      </p:sp>
    </p:spTree>
    <p:extLst>
      <p:ext uri="{BB962C8B-B14F-4D97-AF65-F5344CB8AC3E}">
        <p14:creationId xmlns:p14="http://schemas.microsoft.com/office/powerpoint/2010/main" val="1799133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2B2BA21-DD43-4399-9082-EDCEFAD385BC}" type="slidenum">
              <a:rPr altLang="zh-CN" smtClean="0">
                <a:latin typeface="Helvetica" panose="020B0604020202020204" pitchFamily="34" charset="0"/>
              </a:rPr>
              <a:pPr/>
              <a:t>76</a:t>
            </a:fld>
            <a:endParaRPr lang="zh-CN" altLang="zh-CN" smtClean="0">
              <a:latin typeface="Helvetica" panose="020B0604020202020204" pitchFamily="34" charset="0"/>
            </a:endParaRPr>
          </a:p>
        </p:txBody>
      </p:sp>
      <p:sp>
        <p:nvSpPr>
          <p:cNvPr id="103426" name="Rectangle 2"/>
          <p:cNvSpPr>
            <a:spLocks noGrp="1" noRot="1" noChangeAspect="1" noChangeArrowheads="1" noTextEdit="1"/>
          </p:cNvSpPr>
          <p:nvPr>
            <p:ph type="sldImg" idx="4294967295"/>
          </p:nvPr>
        </p:nvSpPr>
        <p:spPr>
          <a:ln/>
        </p:spPr>
      </p:sp>
      <p:sp>
        <p:nvSpPr>
          <p:cNvPr id="103427"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7763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C0438B9-8399-40DC-8CC6-3F5D574F6B85}" type="slidenum">
              <a:rPr altLang="zh-CN" smtClean="0">
                <a:latin typeface="Helvetica" panose="020B0604020202020204" pitchFamily="34" charset="0"/>
              </a:rPr>
              <a:pPr/>
              <a:t>77</a:t>
            </a:fld>
            <a:endParaRPr lang="zh-CN" altLang="zh-CN" smtClean="0">
              <a:latin typeface="Helvetica" panose="020B0604020202020204" pitchFamily="34" charset="0"/>
            </a:endParaRPr>
          </a:p>
        </p:txBody>
      </p:sp>
      <p:sp>
        <p:nvSpPr>
          <p:cNvPr id="105474" name="Rectangle 2"/>
          <p:cNvSpPr>
            <a:spLocks noGrp="1" noRot="1" noChangeAspect="1" noChangeArrowheads="1" noTextEdit="1"/>
          </p:cNvSpPr>
          <p:nvPr>
            <p:ph type="sldImg" idx="4294967295"/>
          </p:nvPr>
        </p:nvSpPr>
        <p:spPr>
          <a:ln/>
        </p:spPr>
      </p:sp>
      <p:sp>
        <p:nvSpPr>
          <p:cNvPr id="105475"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004684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36F77CF-34D5-4E9B-ADAB-D2D76B1A2590}" type="slidenum">
              <a:rPr altLang="zh-CN" smtClean="0">
                <a:latin typeface="Helvetica" panose="020B0604020202020204" pitchFamily="34" charset="0"/>
              </a:rPr>
              <a:pPr/>
              <a:t>78</a:t>
            </a:fld>
            <a:endParaRPr lang="zh-CN" altLang="zh-CN" smtClean="0">
              <a:latin typeface="Helvetica" panose="020B0604020202020204" pitchFamily="34" charset="0"/>
            </a:endParaRPr>
          </a:p>
        </p:txBody>
      </p:sp>
      <p:sp>
        <p:nvSpPr>
          <p:cNvPr id="107522" name="Rectangle 2"/>
          <p:cNvSpPr>
            <a:spLocks noGrp="1" noRot="1" noChangeAspect="1" noChangeArrowheads="1" noTextEdit="1"/>
          </p:cNvSpPr>
          <p:nvPr>
            <p:ph type="sldImg" idx="4294967295"/>
          </p:nvPr>
        </p:nvSpPr>
        <p:spPr>
          <a:ln/>
        </p:spPr>
      </p:sp>
      <p:sp>
        <p:nvSpPr>
          <p:cNvPr id="107523"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97567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C13C057-D39A-4E57-95B2-830CE8E61BC3}" type="slidenum">
              <a:rPr altLang="zh-CN" smtClean="0">
                <a:latin typeface="Helvetica" panose="020B0604020202020204" pitchFamily="34" charset="0"/>
              </a:rPr>
              <a:pPr/>
              <a:t>79</a:t>
            </a:fld>
            <a:endParaRPr lang="zh-CN" altLang="zh-CN" smtClean="0">
              <a:latin typeface="Helvetica" panose="020B0604020202020204" pitchFamily="34" charset="0"/>
            </a:endParaRPr>
          </a:p>
        </p:txBody>
      </p:sp>
      <p:sp>
        <p:nvSpPr>
          <p:cNvPr id="109570" name="Rectangle 2"/>
          <p:cNvSpPr>
            <a:spLocks noGrp="1" noRot="1" noChangeAspect="1" noChangeArrowheads="1" noTextEdit="1"/>
          </p:cNvSpPr>
          <p:nvPr>
            <p:ph type="sldImg" idx="4294967295"/>
          </p:nvPr>
        </p:nvSpPr>
        <p:spPr>
          <a:ln/>
        </p:spPr>
      </p:sp>
      <p:sp>
        <p:nvSpPr>
          <p:cNvPr id="109571" name="Rectangle 3"/>
          <p:cNvSpPr>
            <a:spLocks noGrp="1" noChangeArrowheads="1"/>
          </p:cNvSpPr>
          <p:nvPr>
            <p:ph type="body" idx="4294967295"/>
          </p:nvPr>
        </p:nvSpPr>
        <p:spPr>
          <a:xfrm>
            <a:off x="1217613" y="3257550"/>
            <a:ext cx="6708775" cy="3086100"/>
          </a:xfrm>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83696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6156" name="Rectangle 12"/>
          <p:cNvSpPr>
            <a:spLocks noGrp="1" noChangeArrowheads="1"/>
          </p:cNvSpPr>
          <p:nvPr>
            <p:ph type="ctrTitle"/>
          </p:nvPr>
        </p:nvSpPr>
        <p:spPr>
          <a:xfrm>
            <a:off x="990600" y="1828800"/>
            <a:ext cx="7772400" cy="1143000"/>
          </a:xfrm>
        </p:spPr>
        <p:txBody>
          <a:bodyPr lIns="91440" tIns="45720" rIns="91440" bIns="45720"/>
          <a:lstStyle>
            <a:lvl1pPr>
              <a:defRPr/>
            </a:lvl1pPr>
          </a:lstStyle>
          <a:p>
            <a:r>
              <a:rPr lang="zh-CN" altLang="en-US" noProof="1"/>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lIns="91440" tIns="45720" rIns="91440" bIns="45720"/>
          <a:lstStyle>
            <a:lvl1pPr marL="0" indent="0" algn="ctr">
              <a:buFont typeface="Wingdings" panose="05000000000000000000" pitchFamily="2" charset="2"/>
              <a:buNone/>
              <a:defRPr/>
            </a:lvl1pPr>
          </a:lstStyle>
          <a:p>
            <a:r>
              <a:rPr lang="zh-CN" altLang="en-US" noProof="1"/>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wrap="square" lIns="91440" tIns="45720" rIns="91440" bIns="45720" anchor="b"/>
          <a:lstStyle>
            <a:lvl1pPr>
              <a:defRPr kumimoji="0" sz="1400">
                <a:solidFill>
                  <a:schemeClr val="bg2"/>
                </a:solidFill>
                <a:latin typeface="+mn-lt"/>
                <a:ea typeface="宋体" panose="02010600030101010101" pitchFamily="2" charset="-122"/>
              </a:defRPr>
            </a:lvl1pPr>
          </a:lstStyle>
          <a:p>
            <a:pPr>
              <a:defRPr/>
            </a:pPr>
            <a:fld id="{749CC422-FF93-4E4C-8B07-EDC1DDF81E6D}" type="datetime3">
              <a:rPr lang="zh-CN" altLang="en-US" smtClean="0"/>
              <a:t>2022年2月5日星期六</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a:solidFill>
                  <a:schemeClr val="bg2"/>
                </a:solidFill>
                <a:ea typeface="宋体" panose="02010600030101010101" pitchFamily="2" charset="-122"/>
              </a:defRPr>
            </a:lvl1pPr>
          </a:lstStyle>
          <a:p>
            <a:pPr>
              <a:defRPr/>
            </a:pPr>
            <a:r>
              <a:rPr lang="zh-CN" altLang="en-US" smtClean="0"/>
              <a:t>数据库系统</a:t>
            </a:r>
            <a:r>
              <a:rPr lang="en-US" altLang="zh-CN" smtClean="0"/>
              <a:t>----ER</a:t>
            </a:r>
            <a:r>
              <a:rPr lang="zh-CN" altLang="en-US" smtClean="0"/>
              <a:t>模型</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wrap="square" lIns="91440" tIns="45720" rIns="91440" bIns="45720" anchor="b"/>
          <a:lstStyle>
            <a:lvl1pPr algn="r">
              <a:defRPr sz="1400">
                <a:solidFill>
                  <a:schemeClr val="bg2"/>
                </a:solidFill>
              </a:defRPr>
            </a:lvl1pPr>
          </a:lstStyle>
          <a:p>
            <a:pPr>
              <a:defRPr/>
            </a:pPr>
            <a:fld id="{CA4B7D26-9ED6-4D75-B5D1-910F173B7E1D}" type="slidenum">
              <a:rPr lang="en-US"/>
              <a:pPr>
                <a:defRPr/>
              </a:pPr>
              <a:t>‹#›</a:t>
            </a:fld>
            <a:endParaRPr lang="en-US" altLang="en-US"/>
          </a:p>
        </p:txBody>
      </p:sp>
    </p:spTree>
    <p:extLst>
      <p:ext uri="{BB962C8B-B14F-4D97-AF65-F5344CB8AC3E}">
        <p14:creationId xmlns:p14="http://schemas.microsoft.com/office/powerpoint/2010/main" val="157090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39"/>
          <p:cNvSpPr>
            <a:spLocks noGrp="1" noChangeArrowheads="1"/>
          </p:cNvSpPr>
          <p:nvPr>
            <p:ph type="dt" sz="half" idx="10"/>
          </p:nvPr>
        </p:nvSpPr>
        <p:spPr>
          <a:ln/>
        </p:spPr>
        <p:txBody>
          <a:bodyPr/>
          <a:lstStyle>
            <a:lvl1pPr>
              <a:defRPr/>
            </a:lvl1pPr>
          </a:lstStyle>
          <a:p>
            <a:pPr>
              <a:defRPr/>
            </a:pPr>
            <a:fld id="{05534E33-AFBE-4F9E-955C-2644706614F5}" type="datetime3">
              <a:rPr lang="zh-CN" altLang="en-US" smtClean="0"/>
              <a:t>2022年2月5日星期六</a:t>
            </a:fld>
            <a:endParaRPr lang="en-US" altLang="zh-CN"/>
          </a:p>
        </p:txBody>
      </p:sp>
      <p:sp>
        <p:nvSpPr>
          <p:cNvPr id="6" name="Rectangle 40"/>
          <p:cNvSpPr>
            <a:spLocks noGrp="1" noChangeArrowheads="1"/>
          </p:cNvSpPr>
          <p:nvPr>
            <p:ph type="sldNum" sz="quarter" idx="11"/>
          </p:nvPr>
        </p:nvSpPr>
        <p:spPr>
          <a:ln/>
        </p:spPr>
        <p:txBody>
          <a:bodyPr/>
          <a:lstStyle>
            <a:lvl1pPr>
              <a:defRPr/>
            </a:lvl1pPr>
          </a:lstStyle>
          <a:p>
            <a:pPr>
              <a:defRPr/>
            </a:pPr>
            <a:fld id="{5BD50252-ACDB-4568-BEEB-D6069686EF4E}" type="slidenum">
              <a:rPr lang="zh-CN" altLang="en-US"/>
              <a:pPr>
                <a:defRPr/>
              </a:pPr>
              <a:t>‹#›</a:t>
            </a:fld>
            <a:endParaRPr lang="zh-CN" altLang="en-US"/>
          </a:p>
        </p:txBody>
      </p:sp>
      <p:sp>
        <p:nvSpPr>
          <p:cNvPr id="7" name="Rectangle 4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----ER</a:t>
            </a:r>
            <a:r>
              <a:rPr lang="zh-CN" altLang="en-US" smtClean="0"/>
              <a:t>模型</a:t>
            </a:r>
            <a:endParaRPr lang="en-US" altLang="zh-CN"/>
          </a:p>
        </p:txBody>
      </p:sp>
    </p:spTree>
    <p:extLst>
      <p:ext uri="{BB962C8B-B14F-4D97-AF65-F5344CB8AC3E}">
        <p14:creationId xmlns:p14="http://schemas.microsoft.com/office/powerpoint/2010/main" val="150918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9"/>
          <p:cNvSpPr>
            <a:spLocks noGrp="1" noChangeArrowheads="1"/>
          </p:cNvSpPr>
          <p:nvPr>
            <p:ph type="dt" sz="half" idx="10"/>
          </p:nvPr>
        </p:nvSpPr>
        <p:spPr>
          <a:ln/>
        </p:spPr>
        <p:txBody>
          <a:bodyPr/>
          <a:lstStyle>
            <a:lvl1pPr>
              <a:defRPr/>
            </a:lvl1pPr>
          </a:lstStyle>
          <a:p>
            <a:pPr>
              <a:defRPr/>
            </a:pPr>
            <a:fld id="{3A83CE66-73DF-469D-A7D3-20BC32483616}" type="datetime3">
              <a:rPr lang="zh-CN" altLang="en-US" smtClean="0"/>
              <a:t>2022年2月5日星期六</a:t>
            </a:fld>
            <a:endParaRPr lang="en-US" altLang="zh-CN"/>
          </a:p>
        </p:txBody>
      </p:sp>
      <p:sp>
        <p:nvSpPr>
          <p:cNvPr id="5" name="Rectangle 40"/>
          <p:cNvSpPr>
            <a:spLocks noGrp="1" noChangeArrowheads="1"/>
          </p:cNvSpPr>
          <p:nvPr>
            <p:ph type="sldNum" sz="quarter" idx="11"/>
          </p:nvPr>
        </p:nvSpPr>
        <p:spPr>
          <a:ln/>
        </p:spPr>
        <p:txBody>
          <a:bodyPr/>
          <a:lstStyle>
            <a:lvl1pPr>
              <a:defRPr/>
            </a:lvl1pPr>
          </a:lstStyle>
          <a:p>
            <a:pPr>
              <a:defRPr/>
            </a:pPr>
            <a:fld id="{2A15C247-D43B-449B-A347-5FBAA73181CF}" type="slidenum">
              <a:rPr lang="zh-CN" altLang="en-US"/>
              <a:pPr>
                <a:defRPr/>
              </a:pPr>
              <a:t>‹#›</a:t>
            </a:fld>
            <a:endParaRPr lang="zh-CN" altLang="en-US"/>
          </a:p>
        </p:txBody>
      </p:sp>
      <p:sp>
        <p:nvSpPr>
          <p:cNvPr id="6" name="Rectangle 4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----ER</a:t>
            </a:r>
            <a:r>
              <a:rPr lang="zh-CN" altLang="en-US" smtClean="0"/>
              <a:t>模型</a:t>
            </a:r>
            <a:endParaRPr lang="en-US" altLang="zh-CN"/>
          </a:p>
        </p:txBody>
      </p:sp>
    </p:spTree>
    <p:extLst>
      <p:ext uri="{BB962C8B-B14F-4D97-AF65-F5344CB8AC3E}">
        <p14:creationId xmlns:p14="http://schemas.microsoft.com/office/powerpoint/2010/main" val="3294393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381000"/>
            <a:ext cx="1962150" cy="5867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381000"/>
            <a:ext cx="5734050" cy="5867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9"/>
          <p:cNvSpPr>
            <a:spLocks noGrp="1" noChangeArrowheads="1"/>
          </p:cNvSpPr>
          <p:nvPr>
            <p:ph type="dt" sz="half" idx="10"/>
          </p:nvPr>
        </p:nvSpPr>
        <p:spPr>
          <a:ln/>
        </p:spPr>
        <p:txBody>
          <a:bodyPr/>
          <a:lstStyle>
            <a:lvl1pPr>
              <a:defRPr/>
            </a:lvl1pPr>
          </a:lstStyle>
          <a:p>
            <a:pPr>
              <a:defRPr/>
            </a:pPr>
            <a:fld id="{ACCEF836-98A0-4A8A-8E79-3A53A17FF272}" type="datetime3">
              <a:rPr lang="zh-CN" altLang="en-US" smtClean="0"/>
              <a:t>2022年2月5日星期六</a:t>
            </a:fld>
            <a:endParaRPr lang="en-US" altLang="zh-CN"/>
          </a:p>
        </p:txBody>
      </p:sp>
      <p:sp>
        <p:nvSpPr>
          <p:cNvPr id="5" name="Rectangle 40"/>
          <p:cNvSpPr>
            <a:spLocks noGrp="1" noChangeArrowheads="1"/>
          </p:cNvSpPr>
          <p:nvPr>
            <p:ph type="sldNum" sz="quarter" idx="11"/>
          </p:nvPr>
        </p:nvSpPr>
        <p:spPr>
          <a:ln/>
        </p:spPr>
        <p:txBody>
          <a:bodyPr/>
          <a:lstStyle>
            <a:lvl1pPr>
              <a:defRPr/>
            </a:lvl1pPr>
          </a:lstStyle>
          <a:p>
            <a:pPr>
              <a:defRPr/>
            </a:pPr>
            <a:fld id="{923AC3C9-924A-4C36-A8D4-6AEC7BDAA5DB}" type="slidenum">
              <a:rPr lang="zh-CN" altLang="en-US"/>
              <a:pPr>
                <a:defRPr/>
              </a:pPr>
              <a:t>‹#›</a:t>
            </a:fld>
            <a:endParaRPr lang="zh-CN" altLang="en-US"/>
          </a:p>
        </p:txBody>
      </p:sp>
      <p:sp>
        <p:nvSpPr>
          <p:cNvPr id="6" name="Rectangle 4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----ER</a:t>
            </a:r>
            <a:r>
              <a:rPr lang="zh-CN" altLang="en-US" smtClean="0"/>
              <a:t>模型</a:t>
            </a:r>
            <a:endParaRPr lang="en-US" altLang="zh-CN"/>
          </a:p>
        </p:txBody>
      </p:sp>
    </p:spTree>
    <p:extLst>
      <p:ext uri="{BB962C8B-B14F-4D97-AF65-F5344CB8AC3E}">
        <p14:creationId xmlns:p14="http://schemas.microsoft.com/office/powerpoint/2010/main" val="423890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6pPr>
                <a:lvl7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7pPr>
                <a:lvl8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8pPr>
                <a:lvl9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6pPr>
                <a:lvl7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7pPr>
                <a:lvl8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8pPr>
                <a:lvl9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6pPr>
                <a:lvl7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7pPr>
                <a:lvl8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8pPr>
                <a:lvl9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6pPr>
                <a:lvl7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7pPr>
                <a:lvl8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8pPr>
                <a:lvl9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6pPr>
              <a:lvl7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7pPr>
              <a:lvl8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8pPr>
              <a:lvl9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6pPr>
              <a:lvl7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7pPr>
              <a:lvl8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8pPr>
              <a:lvl9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6pPr>
              <a:lvl7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7pPr>
              <a:lvl8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8pPr>
              <a:lvl9pPr fontAlgn="base">
                <a:lnSpc>
                  <a:spcPct val="90000"/>
                </a:lnSpc>
                <a:spcBef>
                  <a:spcPct val="20000"/>
                </a:spcBef>
                <a:spcAft>
                  <a:spcPct val="0"/>
                </a:spcAft>
                <a:buClr>
                  <a:schemeClr val="folHlink"/>
                </a:buClr>
                <a:buSzPct val="6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defRPr/>
              </a:pPr>
              <a:endParaRPr lang="zh-CN" altLang="en-US" smtClean="0"/>
            </a:p>
          </p:txBody>
        </p:sp>
      </p:grpSp>
      <p:sp>
        <p:nvSpPr>
          <p:cNvPr id="6156" name="Rectangle 12"/>
          <p:cNvSpPr>
            <a:spLocks noGrp="1" noChangeArrowheads="1"/>
          </p:cNvSpPr>
          <p:nvPr>
            <p:ph type="ctrTitle"/>
          </p:nvPr>
        </p:nvSpPr>
        <p:spPr>
          <a:xfrm>
            <a:off x="990600" y="1828800"/>
            <a:ext cx="7772400" cy="1143000"/>
          </a:xfrm>
        </p:spPr>
        <p:txBody>
          <a:bodyPr lIns="91440" tIns="45720" rIns="91440" bIns="45720"/>
          <a:lstStyle>
            <a:lvl1pPr>
              <a:defRPr/>
            </a:lvl1pPr>
          </a:lstStyle>
          <a:p>
            <a:r>
              <a:rPr lang="zh-CN" altLang="en-US" noProof="1"/>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lIns="91440" tIns="45720" rIns="91440" bIns="45720"/>
          <a:lstStyle>
            <a:lvl1pPr marL="0" indent="0" algn="ctr">
              <a:buFont typeface="Wingdings" panose="05000000000000000000" pitchFamily="2" charset="2"/>
              <a:buNone/>
              <a:defRPr/>
            </a:lvl1pPr>
          </a:lstStyle>
          <a:p>
            <a:r>
              <a:rPr lang="zh-CN" altLang="en-US" noProof="1"/>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wrap="square" lIns="91440" tIns="45720" rIns="91440" bIns="45720" anchor="b"/>
          <a:lstStyle>
            <a:lvl1pPr>
              <a:defRPr kumimoji="0" sz="1400">
                <a:solidFill>
                  <a:schemeClr val="bg2"/>
                </a:solidFill>
                <a:latin typeface="+mn-lt"/>
                <a:ea typeface="宋体" panose="02010600030101010101" pitchFamily="2" charset="-122"/>
              </a:defRPr>
            </a:lvl1pPr>
          </a:lstStyle>
          <a:p>
            <a:pPr>
              <a:defRPr/>
            </a:pPr>
            <a:fld id="{E83E10DE-95A7-4F78-A623-1AD88E67BD2A}" type="datetime3">
              <a:rPr lang="zh-CN" altLang="en-US" smtClean="0"/>
              <a:t>2022年2月5日星期六</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a:solidFill>
                  <a:schemeClr val="bg2"/>
                </a:solidFill>
                <a:ea typeface="宋体" panose="02010600030101010101" pitchFamily="2" charset="-122"/>
              </a:defRPr>
            </a:lvl1pPr>
          </a:lstStyle>
          <a:p>
            <a:pPr>
              <a:defRPr/>
            </a:pPr>
            <a:r>
              <a:rPr lang="zh-CN" altLang="en-US" smtClean="0"/>
              <a:t>数据库系统</a:t>
            </a:r>
            <a:r>
              <a:rPr lang="en-US" altLang="zh-CN" smtClean="0"/>
              <a:t>----ER</a:t>
            </a:r>
            <a:r>
              <a:rPr lang="zh-CN" altLang="en-US" smtClean="0"/>
              <a:t>模型</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wrap="square" lIns="91440" tIns="45720" rIns="91440" bIns="45720" anchor="b"/>
          <a:lstStyle>
            <a:lvl1pPr algn="r">
              <a:defRPr sz="1400">
                <a:solidFill>
                  <a:schemeClr val="bg2"/>
                </a:solidFill>
              </a:defRPr>
            </a:lvl1pPr>
          </a:lstStyle>
          <a:p>
            <a:pPr>
              <a:defRPr/>
            </a:pPr>
            <a:fld id="{C1476A8C-203E-4CE1-89D8-0C0D073405CD}" type="slidenum">
              <a:rPr lang="zh-CN" altLang="en-US"/>
              <a:pPr>
                <a:defRPr/>
              </a:pPr>
              <a:t>‹#›</a:t>
            </a:fld>
            <a:endParaRPr lang="zh-CN" altLang="en-US"/>
          </a:p>
        </p:txBody>
      </p:sp>
    </p:spTree>
    <p:extLst>
      <p:ext uri="{BB962C8B-B14F-4D97-AF65-F5344CB8AC3E}">
        <p14:creationId xmlns:p14="http://schemas.microsoft.com/office/powerpoint/2010/main" val="246919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baseline="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9"/>
          <p:cNvSpPr>
            <a:spLocks noGrp="1" noChangeArrowheads="1"/>
          </p:cNvSpPr>
          <p:nvPr>
            <p:ph type="dt" sz="half" idx="10"/>
          </p:nvPr>
        </p:nvSpPr>
        <p:spPr>
          <a:ln/>
        </p:spPr>
        <p:txBody>
          <a:bodyPr/>
          <a:lstStyle>
            <a:lvl1pPr>
              <a:defRPr/>
            </a:lvl1pPr>
          </a:lstStyle>
          <a:p>
            <a:pPr>
              <a:defRPr/>
            </a:pPr>
            <a:fld id="{EAFC3BDD-94D9-4BC2-95A4-8A5097B708A9}" type="datetime3">
              <a:rPr lang="zh-CN" altLang="en-US" smtClean="0"/>
              <a:t>2022年2月5日星期六</a:t>
            </a:fld>
            <a:endParaRPr lang="en-US" altLang="zh-CN"/>
          </a:p>
        </p:txBody>
      </p:sp>
      <p:sp>
        <p:nvSpPr>
          <p:cNvPr id="5" name="Rectangle 40"/>
          <p:cNvSpPr>
            <a:spLocks noGrp="1" noChangeArrowheads="1"/>
          </p:cNvSpPr>
          <p:nvPr>
            <p:ph type="sldNum" sz="quarter" idx="11"/>
          </p:nvPr>
        </p:nvSpPr>
        <p:spPr>
          <a:ln/>
        </p:spPr>
        <p:txBody>
          <a:bodyPr/>
          <a:lstStyle>
            <a:lvl1pPr>
              <a:defRPr/>
            </a:lvl1pPr>
          </a:lstStyle>
          <a:p>
            <a:pPr>
              <a:defRPr/>
            </a:pPr>
            <a:fld id="{295D2F43-71DD-47ED-AC44-A03F037BF82A}" type="slidenum">
              <a:rPr lang="zh-CN" altLang="en-US"/>
              <a:pPr>
                <a:defRPr/>
              </a:pPr>
              <a:t>‹#›</a:t>
            </a:fld>
            <a:endParaRPr lang="zh-CN" altLang="en-US"/>
          </a:p>
        </p:txBody>
      </p:sp>
      <p:sp>
        <p:nvSpPr>
          <p:cNvPr id="6" name="Rectangle 4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----ER</a:t>
            </a:r>
            <a:r>
              <a:rPr lang="zh-CN" altLang="en-US" smtClean="0"/>
              <a:t>模型</a:t>
            </a:r>
            <a:endParaRPr lang="en-US" altLang="zh-CN"/>
          </a:p>
        </p:txBody>
      </p:sp>
    </p:spTree>
    <p:extLst>
      <p:ext uri="{BB962C8B-B14F-4D97-AF65-F5344CB8AC3E}">
        <p14:creationId xmlns:p14="http://schemas.microsoft.com/office/powerpoint/2010/main" val="2224248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39"/>
          <p:cNvSpPr>
            <a:spLocks noGrp="1" noChangeArrowheads="1"/>
          </p:cNvSpPr>
          <p:nvPr>
            <p:ph type="dt" sz="half" idx="10"/>
          </p:nvPr>
        </p:nvSpPr>
        <p:spPr>
          <a:ln/>
        </p:spPr>
        <p:txBody>
          <a:bodyPr/>
          <a:lstStyle>
            <a:lvl1pPr>
              <a:defRPr/>
            </a:lvl1pPr>
          </a:lstStyle>
          <a:p>
            <a:pPr>
              <a:defRPr/>
            </a:pPr>
            <a:fld id="{AA1AD5D6-A2F0-4CC9-A83B-D4D182EF4432}" type="datetime3">
              <a:rPr lang="zh-CN" altLang="en-US" smtClean="0"/>
              <a:t>2022年2月5日星期六</a:t>
            </a:fld>
            <a:endParaRPr lang="en-US" altLang="zh-CN"/>
          </a:p>
        </p:txBody>
      </p:sp>
      <p:sp>
        <p:nvSpPr>
          <p:cNvPr id="5" name="Rectangle 40"/>
          <p:cNvSpPr>
            <a:spLocks noGrp="1" noChangeArrowheads="1"/>
          </p:cNvSpPr>
          <p:nvPr>
            <p:ph type="sldNum" sz="quarter" idx="11"/>
          </p:nvPr>
        </p:nvSpPr>
        <p:spPr>
          <a:ln/>
        </p:spPr>
        <p:txBody>
          <a:bodyPr/>
          <a:lstStyle>
            <a:lvl1pPr>
              <a:defRPr/>
            </a:lvl1pPr>
          </a:lstStyle>
          <a:p>
            <a:pPr>
              <a:defRPr/>
            </a:pPr>
            <a:fld id="{001AF9D0-AB89-4566-83D6-CBAEEDB3C3FC}" type="slidenum">
              <a:rPr lang="zh-CN" altLang="en-US"/>
              <a:pPr>
                <a:defRPr/>
              </a:pPr>
              <a:t>‹#›</a:t>
            </a:fld>
            <a:endParaRPr lang="zh-CN" altLang="en-US"/>
          </a:p>
        </p:txBody>
      </p:sp>
      <p:sp>
        <p:nvSpPr>
          <p:cNvPr id="6" name="Rectangle 4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----ER</a:t>
            </a:r>
            <a:r>
              <a:rPr lang="zh-CN" altLang="en-US" smtClean="0"/>
              <a:t>模型</a:t>
            </a:r>
            <a:endParaRPr lang="en-US" altLang="zh-CN"/>
          </a:p>
        </p:txBody>
      </p:sp>
    </p:spTree>
    <p:extLst>
      <p:ext uri="{BB962C8B-B14F-4D97-AF65-F5344CB8AC3E}">
        <p14:creationId xmlns:p14="http://schemas.microsoft.com/office/powerpoint/2010/main" val="282766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39"/>
          <p:cNvSpPr>
            <a:spLocks noGrp="1" noChangeArrowheads="1"/>
          </p:cNvSpPr>
          <p:nvPr>
            <p:ph type="dt" sz="half" idx="10"/>
          </p:nvPr>
        </p:nvSpPr>
        <p:spPr>
          <a:ln/>
        </p:spPr>
        <p:txBody>
          <a:bodyPr/>
          <a:lstStyle>
            <a:lvl1pPr>
              <a:defRPr/>
            </a:lvl1pPr>
          </a:lstStyle>
          <a:p>
            <a:pPr>
              <a:defRPr/>
            </a:pPr>
            <a:fld id="{E595E1A0-DCDF-4584-9FA5-C494A531FE82}" type="datetime3">
              <a:rPr lang="zh-CN" altLang="en-US" smtClean="0"/>
              <a:t>2022年2月5日星期六</a:t>
            </a:fld>
            <a:endParaRPr lang="en-US" altLang="zh-CN"/>
          </a:p>
        </p:txBody>
      </p:sp>
      <p:sp>
        <p:nvSpPr>
          <p:cNvPr id="6" name="Rectangle 40"/>
          <p:cNvSpPr>
            <a:spLocks noGrp="1" noChangeArrowheads="1"/>
          </p:cNvSpPr>
          <p:nvPr>
            <p:ph type="sldNum" sz="quarter" idx="11"/>
          </p:nvPr>
        </p:nvSpPr>
        <p:spPr>
          <a:ln/>
        </p:spPr>
        <p:txBody>
          <a:bodyPr/>
          <a:lstStyle>
            <a:lvl1pPr>
              <a:defRPr/>
            </a:lvl1pPr>
          </a:lstStyle>
          <a:p>
            <a:pPr>
              <a:defRPr/>
            </a:pPr>
            <a:fld id="{EE4DC46C-5802-4FB9-B090-ACFD1B10DF27}" type="slidenum">
              <a:rPr lang="zh-CN" altLang="en-US"/>
              <a:pPr>
                <a:defRPr/>
              </a:pPr>
              <a:t>‹#›</a:t>
            </a:fld>
            <a:endParaRPr lang="zh-CN" altLang="en-US"/>
          </a:p>
        </p:txBody>
      </p:sp>
      <p:sp>
        <p:nvSpPr>
          <p:cNvPr id="7" name="Rectangle 4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----ER</a:t>
            </a:r>
            <a:r>
              <a:rPr lang="zh-CN" altLang="en-US" smtClean="0"/>
              <a:t>模型</a:t>
            </a:r>
            <a:endParaRPr lang="en-US" altLang="zh-CN"/>
          </a:p>
        </p:txBody>
      </p:sp>
    </p:spTree>
    <p:extLst>
      <p:ext uri="{BB962C8B-B14F-4D97-AF65-F5344CB8AC3E}">
        <p14:creationId xmlns:p14="http://schemas.microsoft.com/office/powerpoint/2010/main" val="104486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39"/>
          <p:cNvSpPr>
            <a:spLocks noGrp="1" noChangeArrowheads="1"/>
          </p:cNvSpPr>
          <p:nvPr>
            <p:ph type="dt" sz="half" idx="10"/>
          </p:nvPr>
        </p:nvSpPr>
        <p:spPr>
          <a:ln/>
        </p:spPr>
        <p:txBody>
          <a:bodyPr/>
          <a:lstStyle>
            <a:lvl1pPr>
              <a:defRPr/>
            </a:lvl1pPr>
          </a:lstStyle>
          <a:p>
            <a:pPr>
              <a:defRPr/>
            </a:pPr>
            <a:fld id="{2E0224FF-7DF9-4423-B357-989606560063}" type="datetime3">
              <a:rPr lang="zh-CN" altLang="en-US" smtClean="0"/>
              <a:t>2022年2月5日星期六</a:t>
            </a:fld>
            <a:endParaRPr lang="en-US" altLang="zh-CN"/>
          </a:p>
        </p:txBody>
      </p:sp>
      <p:sp>
        <p:nvSpPr>
          <p:cNvPr id="8" name="Rectangle 40"/>
          <p:cNvSpPr>
            <a:spLocks noGrp="1" noChangeArrowheads="1"/>
          </p:cNvSpPr>
          <p:nvPr>
            <p:ph type="sldNum" sz="quarter" idx="11"/>
          </p:nvPr>
        </p:nvSpPr>
        <p:spPr>
          <a:ln/>
        </p:spPr>
        <p:txBody>
          <a:bodyPr/>
          <a:lstStyle>
            <a:lvl1pPr>
              <a:defRPr/>
            </a:lvl1pPr>
          </a:lstStyle>
          <a:p>
            <a:pPr>
              <a:defRPr/>
            </a:pPr>
            <a:fld id="{A712382A-74C2-41E2-94B6-AA4756D42F86}" type="slidenum">
              <a:rPr lang="zh-CN" altLang="en-US"/>
              <a:pPr>
                <a:defRPr/>
              </a:pPr>
              <a:t>‹#›</a:t>
            </a:fld>
            <a:endParaRPr lang="zh-CN" altLang="en-US"/>
          </a:p>
        </p:txBody>
      </p:sp>
      <p:sp>
        <p:nvSpPr>
          <p:cNvPr id="9" name="Rectangle 4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----ER</a:t>
            </a:r>
            <a:r>
              <a:rPr lang="zh-CN" altLang="en-US" smtClean="0"/>
              <a:t>模型</a:t>
            </a:r>
            <a:endParaRPr lang="en-US" altLang="zh-CN"/>
          </a:p>
        </p:txBody>
      </p:sp>
    </p:spTree>
    <p:extLst>
      <p:ext uri="{BB962C8B-B14F-4D97-AF65-F5344CB8AC3E}">
        <p14:creationId xmlns:p14="http://schemas.microsoft.com/office/powerpoint/2010/main" val="7476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39"/>
          <p:cNvSpPr>
            <a:spLocks noGrp="1" noChangeArrowheads="1"/>
          </p:cNvSpPr>
          <p:nvPr>
            <p:ph type="dt" sz="half" idx="10"/>
          </p:nvPr>
        </p:nvSpPr>
        <p:spPr>
          <a:ln/>
        </p:spPr>
        <p:txBody>
          <a:bodyPr/>
          <a:lstStyle>
            <a:lvl1pPr>
              <a:defRPr/>
            </a:lvl1pPr>
          </a:lstStyle>
          <a:p>
            <a:pPr>
              <a:defRPr/>
            </a:pPr>
            <a:fld id="{81A82239-089C-4BC4-928A-0B9CCB6BF79B}" type="datetime3">
              <a:rPr lang="zh-CN" altLang="en-US" smtClean="0"/>
              <a:t>2022年2月5日星期六</a:t>
            </a:fld>
            <a:endParaRPr lang="en-US" altLang="zh-CN"/>
          </a:p>
        </p:txBody>
      </p:sp>
      <p:sp>
        <p:nvSpPr>
          <p:cNvPr id="4" name="Rectangle 40"/>
          <p:cNvSpPr>
            <a:spLocks noGrp="1" noChangeArrowheads="1"/>
          </p:cNvSpPr>
          <p:nvPr>
            <p:ph type="sldNum" sz="quarter" idx="11"/>
          </p:nvPr>
        </p:nvSpPr>
        <p:spPr>
          <a:ln/>
        </p:spPr>
        <p:txBody>
          <a:bodyPr/>
          <a:lstStyle>
            <a:lvl1pPr>
              <a:defRPr/>
            </a:lvl1pPr>
          </a:lstStyle>
          <a:p>
            <a:pPr>
              <a:defRPr/>
            </a:pPr>
            <a:fld id="{800524D8-47BB-487C-841E-8251A68BD20B}" type="slidenum">
              <a:rPr lang="zh-CN" altLang="en-US"/>
              <a:pPr>
                <a:defRPr/>
              </a:pPr>
              <a:t>‹#›</a:t>
            </a:fld>
            <a:endParaRPr lang="zh-CN" altLang="en-US"/>
          </a:p>
        </p:txBody>
      </p:sp>
      <p:sp>
        <p:nvSpPr>
          <p:cNvPr id="5" name="Rectangle 4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----ER</a:t>
            </a:r>
            <a:r>
              <a:rPr lang="zh-CN" altLang="en-US" smtClean="0"/>
              <a:t>模型</a:t>
            </a:r>
            <a:endParaRPr lang="en-US" altLang="zh-CN"/>
          </a:p>
        </p:txBody>
      </p:sp>
    </p:spTree>
    <p:extLst>
      <p:ext uri="{BB962C8B-B14F-4D97-AF65-F5344CB8AC3E}">
        <p14:creationId xmlns:p14="http://schemas.microsoft.com/office/powerpoint/2010/main" val="215175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9"/>
          <p:cNvSpPr>
            <a:spLocks noGrp="1" noChangeArrowheads="1"/>
          </p:cNvSpPr>
          <p:nvPr>
            <p:ph type="dt" sz="half" idx="10"/>
          </p:nvPr>
        </p:nvSpPr>
        <p:spPr>
          <a:ln/>
        </p:spPr>
        <p:txBody>
          <a:bodyPr/>
          <a:lstStyle>
            <a:lvl1pPr>
              <a:defRPr/>
            </a:lvl1pPr>
          </a:lstStyle>
          <a:p>
            <a:pPr>
              <a:defRPr/>
            </a:pPr>
            <a:fld id="{0128F220-024B-4549-8857-5E3DF5C041E6}" type="datetime3">
              <a:rPr lang="zh-CN" altLang="en-US" smtClean="0"/>
              <a:t>2022年2月5日星期六</a:t>
            </a:fld>
            <a:endParaRPr lang="en-US" altLang="zh-CN"/>
          </a:p>
        </p:txBody>
      </p:sp>
      <p:sp>
        <p:nvSpPr>
          <p:cNvPr id="3" name="Rectangle 40"/>
          <p:cNvSpPr>
            <a:spLocks noGrp="1" noChangeArrowheads="1"/>
          </p:cNvSpPr>
          <p:nvPr>
            <p:ph type="sldNum" sz="quarter" idx="11"/>
          </p:nvPr>
        </p:nvSpPr>
        <p:spPr>
          <a:ln/>
        </p:spPr>
        <p:txBody>
          <a:bodyPr/>
          <a:lstStyle>
            <a:lvl1pPr>
              <a:defRPr/>
            </a:lvl1pPr>
          </a:lstStyle>
          <a:p>
            <a:pPr>
              <a:defRPr/>
            </a:pPr>
            <a:fld id="{420CD5C9-EC9D-4F6D-A512-AB3DCC76339A}" type="slidenum">
              <a:rPr lang="zh-CN" altLang="en-US"/>
              <a:pPr>
                <a:defRPr/>
              </a:pPr>
              <a:t>‹#›</a:t>
            </a:fld>
            <a:endParaRPr lang="zh-CN" altLang="en-US"/>
          </a:p>
        </p:txBody>
      </p:sp>
      <p:sp>
        <p:nvSpPr>
          <p:cNvPr id="4" name="Rectangle 4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----ER</a:t>
            </a:r>
            <a:r>
              <a:rPr lang="zh-CN" altLang="en-US" smtClean="0"/>
              <a:t>模型</a:t>
            </a:r>
            <a:endParaRPr lang="en-US" altLang="zh-CN"/>
          </a:p>
        </p:txBody>
      </p:sp>
    </p:spTree>
    <p:extLst>
      <p:ext uri="{BB962C8B-B14F-4D97-AF65-F5344CB8AC3E}">
        <p14:creationId xmlns:p14="http://schemas.microsoft.com/office/powerpoint/2010/main" val="38817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39"/>
          <p:cNvSpPr>
            <a:spLocks noGrp="1" noChangeArrowheads="1"/>
          </p:cNvSpPr>
          <p:nvPr>
            <p:ph type="dt" sz="half" idx="10"/>
          </p:nvPr>
        </p:nvSpPr>
        <p:spPr>
          <a:ln/>
        </p:spPr>
        <p:txBody>
          <a:bodyPr/>
          <a:lstStyle>
            <a:lvl1pPr>
              <a:defRPr/>
            </a:lvl1pPr>
          </a:lstStyle>
          <a:p>
            <a:pPr>
              <a:defRPr/>
            </a:pPr>
            <a:fld id="{E5BF3919-D0F5-4FF3-91A9-84C501DE13D1}" type="datetime3">
              <a:rPr lang="zh-CN" altLang="en-US" smtClean="0"/>
              <a:t>2022年2月5日星期六</a:t>
            </a:fld>
            <a:endParaRPr lang="en-US" altLang="zh-CN"/>
          </a:p>
        </p:txBody>
      </p:sp>
      <p:sp>
        <p:nvSpPr>
          <p:cNvPr id="6" name="Rectangle 40"/>
          <p:cNvSpPr>
            <a:spLocks noGrp="1" noChangeArrowheads="1"/>
          </p:cNvSpPr>
          <p:nvPr>
            <p:ph type="sldNum" sz="quarter" idx="11"/>
          </p:nvPr>
        </p:nvSpPr>
        <p:spPr>
          <a:ln/>
        </p:spPr>
        <p:txBody>
          <a:bodyPr/>
          <a:lstStyle>
            <a:lvl1pPr>
              <a:defRPr/>
            </a:lvl1pPr>
          </a:lstStyle>
          <a:p>
            <a:pPr>
              <a:defRPr/>
            </a:pPr>
            <a:fld id="{0B17217F-3010-4FC5-B0A2-15DAB4F05C6F}" type="slidenum">
              <a:rPr lang="zh-CN" altLang="en-US"/>
              <a:pPr>
                <a:defRPr/>
              </a:pPr>
              <a:t>‹#›</a:t>
            </a:fld>
            <a:endParaRPr lang="zh-CN" altLang="en-US"/>
          </a:p>
        </p:txBody>
      </p:sp>
      <p:sp>
        <p:nvSpPr>
          <p:cNvPr id="7" name="Rectangle 4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----ER</a:t>
            </a:r>
            <a:r>
              <a:rPr lang="zh-CN" altLang="en-US" smtClean="0"/>
              <a:t>模型</a:t>
            </a:r>
            <a:endParaRPr lang="en-US" altLang="zh-CN"/>
          </a:p>
        </p:txBody>
      </p:sp>
    </p:spTree>
    <p:extLst>
      <p:ext uri="{BB962C8B-B14F-4D97-AF65-F5344CB8AC3E}">
        <p14:creationId xmlns:p14="http://schemas.microsoft.com/office/powerpoint/2010/main" val="83210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alpha val="0"/>
          </a:schemeClr>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idx="4294967295"/>
          </p:nvPr>
        </p:nvSpPr>
        <p:spPr bwMode="auto">
          <a:xfrm>
            <a:off x="609600" y="3810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grpSp>
        <p:nvGrpSpPr>
          <p:cNvPr id="1027" name="Group 28"/>
          <p:cNvGrpSpPr>
            <a:grpSpLocks/>
          </p:cNvGrpSpPr>
          <p:nvPr/>
        </p:nvGrpSpPr>
        <p:grpSpPr bwMode="auto">
          <a:xfrm>
            <a:off x="381000" y="1066800"/>
            <a:ext cx="8305800" cy="381000"/>
            <a:chOff x="240" y="768"/>
            <a:chExt cx="5232" cy="240"/>
          </a:xfrm>
        </p:grpSpPr>
        <p:sp>
          <p:nvSpPr>
            <p:cNvPr id="5149" name="Rectangle 29"/>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a:defRPr/>
              </a:pPr>
              <a:endParaRPr kumimoji="1" lang="zh-CN" altLang="en-US">
                <a:latin typeface="Times New Roman" panose="02020603050405020304" pitchFamily="18" charset="0"/>
              </a:endParaRPr>
            </a:p>
          </p:txBody>
        </p:sp>
        <p:sp>
          <p:nvSpPr>
            <p:cNvPr id="5150" name="Rectangle 30"/>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a:defRPr/>
              </a:pPr>
              <a:endParaRPr kumimoji="1" lang="zh-CN" altLang="en-US">
                <a:latin typeface="Times New Roman" panose="02020603050405020304" pitchFamily="18" charset="0"/>
              </a:endParaRPr>
            </a:p>
          </p:txBody>
        </p:sp>
      </p:grpSp>
      <p:sp>
        <p:nvSpPr>
          <p:cNvPr id="1030" name="Rectangle 38"/>
          <p:cNvSpPr>
            <a:spLocks noGrp="1" noChangeArrowheads="1"/>
          </p:cNvSpPr>
          <p:nvPr>
            <p:ph type="body" idx="4294967295"/>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59" name="Rectangle 39"/>
          <p:cNvSpPr>
            <a:spLocks noGrp="1" noChangeArrowheads="1"/>
          </p:cNvSpPr>
          <p:nvPr>
            <p:ph type="dt" sz="half" idx="2"/>
          </p:nvPr>
        </p:nvSpPr>
        <p:spPr bwMode="auto">
          <a:xfrm>
            <a:off x="685800" y="6477000"/>
            <a:ext cx="2743200" cy="304800"/>
          </a:xfrm>
          <a:prstGeom prst="rect">
            <a:avLst/>
          </a:prstGeom>
          <a:noFill/>
          <a:ln w="9525">
            <a:noFill/>
            <a:miter lim="800000"/>
          </a:ln>
          <a:effectLst/>
        </p:spPr>
        <p:txBody>
          <a:bodyPr vert="horz" wrap="none" lIns="92075" tIns="46038" rIns="92075" bIns="46038" numCol="1" anchor="ctr" anchorCtr="0" compatLnSpc="1"/>
          <a:lstStyle>
            <a:lvl1pPr algn="l" eaLnBrk="1" hangingPunct="1">
              <a:lnSpc>
                <a:spcPct val="100000"/>
              </a:lnSpc>
              <a:spcBef>
                <a:spcPct val="0"/>
              </a:spcBef>
              <a:buClrTx/>
              <a:buSzTx/>
              <a:buFontTx/>
              <a:buNone/>
              <a:defRPr kumimoji="1" sz="1600">
                <a:solidFill>
                  <a:schemeClr val="accent2"/>
                </a:solidFill>
                <a:latin typeface="华文新魏" panose="02010800040101010101" pitchFamily="2" charset="-122"/>
                <a:ea typeface="华文新魏" panose="02010800040101010101" pitchFamily="2" charset="-122"/>
              </a:defRPr>
            </a:lvl1pPr>
          </a:lstStyle>
          <a:p>
            <a:pPr>
              <a:defRPr/>
            </a:pPr>
            <a:fld id="{738C6CCC-CCF3-4E61-A45B-393EA0B31772}" type="datetime3">
              <a:rPr lang="zh-CN" altLang="en-US" smtClean="0"/>
              <a:t>2022年2月5日星期六</a:t>
            </a:fld>
            <a:endParaRPr lang="en-US" altLang="zh-CN"/>
          </a:p>
        </p:txBody>
      </p:sp>
      <p:sp>
        <p:nvSpPr>
          <p:cNvPr id="5160" name="Rectangle 4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lstStyle>
            <a:lvl1pPr eaLnBrk="1" hangingPunct="1">
              <a:buSzPct val="60000"/>
              <a:defRPr b="1" noProof="1">
                <a:solidFill>
                  <a:schemeClr val="accent2"/>
                </a:solidFill>
                <a:latin typeface="Times New Roman" panose="02020603050405020304" pitchFamily="18" charset="0"/>
                <a:ea typeface="华文新魏" panose="02010800040101010101" pitchFamily="2" charset="-122"/>
              </a:defRPr>
            </a:lvl1pPr>
          </a:lstStyle>
          <a:p>
            <a:pPr>
              <a:defRPr/>
            </a:pPr>
            <a:fld id="{4B4F9244-C306-4CEA-8392-13EC774EC101}" type="slidenum">
              <a:rPr lang="zh-CN" altLang="en-US"/>
              <a:pPr>
                <a:defRPr/>
              </a:pPr>
              <a:t>‹#›</a:t>
            </a:fld>
            <a:endParaRPr lang="zh-CN" altLang="en-US"/>
          </a:p>
        </p:txBody>
      </p:sp>
      <p:sp>
        <p:nvSpPr>
          <p:cNvPr id="5161" name="Rectangle 41"/>
          <p:cNvSpPr>
            <a:spLocks noGrp="1" noChangeArrowheads="1"/>
          </p:cNvSpPr>
          <p:nvPr>
            <p:ph type="ftr" sz="quarter" idx="3"/>
          </p:nvPr>
        </p:nvSpPr>
        <p:spPr bwMode="auto">
          <a:xfrm>
            <a:off x="3505200" y="6477000"/>
            <a:ext cx="3733800" cy="3048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SzTx/>
              <a:buFontTx/>
              <a:buNone/>
              <a:defRPr kumimoji="0" sz="1800">
                <a:solidFill>
                  <a:schemeClr val="accent2"/>
                </a:solidFill>
                <a:ea typeface="华文新魏" panose="02010800040101010101" pitchFamily="2" charset="-122"/>
              </a:defRPr>
            </a:lvl1pPr>
          </a:lstStyle>
          <a:p>
            <a:pPr>
              <a:defRPr/>
            </a:pPr>
            <a:r>
              <a:rPr lang="zh-CN" altLang="en-US" smtClean="0"/>
              <a:t>数据库系统</a:t>
            </a:r>
            <a:r>
              <a:rPr lang="en-US" altLang="zh-CN" smtClean="0"/>
              <a:t>----ER</a:t>
            </a:r>
            <a:r>
              <a:rPr lang="zh-CN" altLang="en-US" smtClean="0"/>
              <a:t>模型</a:t>
            </a:r>
            <a:endParaRPr lang="en-US" altLang="zh-CN"/>
          </a:p>
        </p:txBody>
      </p:sp>
    </p:spTree>
  </p:cSld>
  <p:clrMap bg1="dk2" tx1="lt1" bg2="dk1" tx2="lt2" accent1="accent1" accent2="accent2" accent3="accent3" accent4="accent4" accent5="accent5" accent6="accent6" hlink="hlink" folHlink="folHlink"/>
  <p:sldLayoutIdLst>
    <p:sldLayoutId id="2147483701" r:id="rId1"/>
    <p:sldLayoutId id="2147483702" r:id="rId2"/>
    <p:sldLayoutId id="2147483696" r:id="rId3"/>
    <p:sldLayoutId id="2147483695" r:id="rId4"/>
    <p:sldLayoutId id="2147483694" r:id="rId5"/>
    <p:sldLayoutId id="2147483693" r:id="rId6"/>
    <p:sldLayoutId id="2147483692" r:id="rId7"/>
    <p:sldLayoutId id="2147483691" r:id="rId8"/>
    <p:sldLayoutId id="2147483690" r:id="rId9"/>
    <p:sldLayoutId id="2147483689" r:id="rId10"/>
    <p:sldLayoutId id="2147483688" r:id="rId11"/>
    <p:sldLayoutId id="2147483687" r:id="rId12"/>
  </p:sldLayoutIdLst>
  <p:hf hdr="0" dt="0"/>
  <p:txStyles>
    <p:titleStyle>
      <a:lvl1pPr algn="l" rtl="0" eaLnBrk="0" fontAlgn="base" hangingPunct="0">
        <a:spcBef>
          <a:spcPct val="0"/>
        </a:spcBef>
        <a:spcAft>
          <a:spcPct val="0"/>
        </a:spcAft>
        <a:defRPr sz="4400">
          <a:solidFill>
            <a:srgbClr val="00264D"/>
          </a:solidFill>
          <a:latin typeface="+mj-lt"/>
          <a:ea typeface="+mj-ea"/>
          <a:cs typeface="+mj-cs"/>
        </a:defRPr>
      </a:lvl1pPr>
      <a:lvl2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p:titleStyle>
    <p:body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8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WordArt 1026"/>
          <p:cNvSpPr>
            <a:spLocks noChangeArrowheads="1" noChangeShapeType="1" noTextEdit="1"/>
          </p:cNvSpPr>
          <p:nvPr/>
        </p:nvSpPr>
        <p:spPr bwMode="auto">
          <a:xfrm>
            <a:off x="304800" y="1346200"/>
            <a:ext cx="8610600" cy="1219200"/>
          </a:xfrm>
          <a:prstGeom prst="rect">
            <a:avLst/>
          </a:prstGeom>
          <a:extLst>
            <a:ext uri="{91240B29-F687-4F45-9708-019B960494DF}">
              <a14:hiddenLine xmlns:a14="http://schemas.microsoft.com/office/drawing/2010/main" w="9525">
                <a:noFill/>
                <a:round/>
                <a:headEnd/>
                <a:tailEnd/>
              </a14:hiddenLine>
            </a:ext>
          </a:extLst>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333300"/>
              </a:contourClr>
            </a:sp3d>
          </a:bodyPr>
          <a:lstStyle/>
          <a:p>
            <a:pPr algn="ctr"/>
            <a:r>
              <a:rPr lang="en-US" altLang="zh-CN" sz="3200" b="1">
                <a:solidFill>
                  <a:srgbClr val="333300"/>
                </a:solidFill>
                <a:latin typeface="黑体" panose="02010609060101010101" pitchFamily="49" charset="-122"/>
                <a:ea typeface="黑体" panose="02010609060101010101" pitchFamily="49" charset="-122"/>
              </a:rPr>
              <a:t>DATABASE  SYSTEM   CONCEPTS</a:t>
            </a:r>
            <a:endParaRPr lang="zh-CN" altLang="en-US" sz="3200" b="1">
              <a:solidFill>
                <a:srgbClr val="333300"/>
              </a:solidFill>
              <a:latin typeface="黑体" panose="02010609060101010101" pitchFamily="49" charset="-122"/>
              <a:ea typeface="黑体" panose="02010609060101010101" pitchFamily="49" charset="-122"/>
            </a:endParaRPr>
          </a:p>
        </p:txBody>
      </p:sp>
      <p:sp>
        <p:nvSpPr>
          <p:cNvPr id="115715" name="WordArt 1027"/>
          <p:cNvSpPr>
            <a:spLocks noChangeArrowheads="1" noChangeShapeType="1" noTextEdit="1"/>
          </p:cNvSpPr>
          <p:nvPr/>
        </p:nvSpPr>
        <p:spPr bwMode="auto">
          <a:xfrm>
            <a:off x="900107" y="3429000"/>
            <a:ext cx="7199318" cy="1944687"/>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lnSpc>
                <a:spcPct val="90000"/>
              </a:lnSpc>
              <a:spcBef>
                <a:spcPct val="20000"/>
              </a:spcBef>
              <a:buClr>
                <a:schemeClr val="folHlink"/>
              </a:buClr>
              <a:buSzPct val="60000"/>
              <a:buFont typeface="Wingdings" panose="05000000000000000000" pitchFamily="2" charset="2"/>
              <a:buNone/>
              <a:defRPr/>
            </a:pPr>
            <a:r>
              <a:rPr kumimoji="1" lang="zh-CN" altLang="en-US" sz="3200" kern="10" dirty="0" smtClean="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第六章使用</a:t>
            </a:r>
            <a:r>
              <a:rPr kumimoji="1" lang="en-US" altLang="zh-CN" sz="3200" kern="10" dirty="0" smtClean="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E-R</a:t>
            </a:r>
            <a:r>
              <a:rPr kumimoji="1" lang="zh-CN" altLang="en-US" sz="3200" kern="10" dirty="0" smtClean="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模型的数据库设计</a:t>
            </a:r>
            <a:endParaRPr kumimoji="1" lang="zh-CN" altLang="en-US" sz="3200"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endParaRPr>
          </a:p>
          <a:p>
            <a:pPr algn="ctr">
              <a:lnSpc>
                <a:spcPct val="90000"/>
              </a:lnSpc>
              <a:spcBef>
                <a:spcPct val="20000"/>
              </a:spcBef>
              <a:buClr>
                <a:schemeClr val="folHlink"/>
              </a:buClr>
              <a:buSzPct val="60000"/>
              <a:buFont typeface="Wingdings" panose="05000000000000000000" pitchFamily="2" charset="2"/>
              <a:buNone/>
              <a:defRPr/>
            </a:pPr>
            <a:r>
              <a:rPr kumimoji="1" lang="en-US" altLang="zh-CN" sz="3200"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Chapter </a:t>
            </a:r>
            <a:r>
              <a:rPr kumimoji="1" lang="en-US" altLang="zh-CN" sz="3200" kern="10" dirty="0" smtClean="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6 </a:t>
            </a:r>
            <a:r>
              <a:rPr kumimoji="1" lang="en-US" altLang="zh-CN" sz="3200"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rPr>
              <a:t>Database Design and the E-R Model</a:t>
            </a:r>
            <a:endParaRPr kumimoji="1" lang="zh-CN" altLang="en-US" sz="3200" kern="10" dirty="0">
              <a:ln w="9525">
                <a:miter lim="800000"/>
              </a:ln>
              <a:solidFill>
                <a:schemeClr val="accent2">
                  <a:lumMod val="75000"/>
                </a:schemeClr>
              </a:solidFill>
              <a:latin typeface="华文新魏" panose="02010800040101010101" pitchFamily="2" charset="-122"/>
              <a:ea typeface="华文新魏" panose="0201080004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DC34B145-8A74-4FD9-941A-B8E7DCBAB7A4}" type="slidenum">
              <a:rPr altLang="en-US" smtClean="0"/>
              <a:pPr>
                <a:buSzTx/>
              </a:pPr>
              <a:t>10</a:t>
            </a:fld>
            <a:endParaRPr lang="zh-CN" altLang="en-US" smtClean="0"/>
          </a:p>
        </p:txBody>
      </p:sp>
      <p:sp>
        <p:nvSpPr>
          <p:cNvPr id="2662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26627" name="Rectangle 2"/>
          <p:cNvSpPr>
            <a:spLocks noGrp="1" noChangeArrowheads="1"/>
          </p:cNvSpPr>
          <p:nvPr>
            <p:ph type="title"/>
          </p:nvPr>
        </p:nvSpPr>
        <p:spPr>
          <a:xfrm>
            <a:off x="685800" y="304800"/>
            <a:ext cx="7793038" cy="838200"/>
          </a:xfrm>
        </p:spPr>
        <p:txBody>
          <a:bodyPr/>
          <a:lstStyle/>
          <a:p>
            <a:pPr eaLnBrk="1" hangingPunct="1"/>
            <a:r>
              <a:rPr lang="zh-CN" altLang="en-US" smtClean="0">
                <a:latin typeface="隶书" panose="02010509060101010101" pitchFamily="49" charset="-122"/>
              </a:rPr>
              <a:t>基本概念--实体</a:t>
            </a:r>
            <a:endParaRPr lang="zh-CN" altLang="en-US" smtClean="0"/>
          </a:p>
        </p:txBody>
      </p:sp>
      <p:sp>
        <p:nvSpPr>
          <p:cNvPr id="26628" name="Rectangle 3"/>
          <p:cNvSpPr>
            <a:spLocks noGrp="1" noChangeArrowheads="1"/>
          </p:cNvSpPr>
          <p:nvPr>
            <p:ph idx="1"/>
          </p:nvPr>
        </p:nvSpPr>
        <p:spPr>
          <a:xfrm>
            <a:off x="304800" y="1522413"/>
            <a:ext cx="8610600" cy="4725987"/>
          </a:xfrm>
        </p:spPr>
        <p:txBody>
          <a:bodyPr/>
          <a:lstStyle/>
          <a:p>
            <a:pPr eaLnBrk="1" hangingPunct="1">
              <a:lnSpc>
                <a:spcPct val="90000"/>
              </a:lnSpc>
            </a:pPr>
            <a:r>
              <a:rPr lang="zh-CN" altLang="en-US" dirty="0" smtClean="0">
                <a:latin typeface="华文新魏" panose="02010800040101010101" pitchFamily="2" charset="-122"/>
                <a:ea typeface="华文新魏" panose="02010800040101010101" pitchFamily="2" charset="-122"/>
              </a:rPr>
              <a:t>属性(</a:t>
            </a:r>
            <a:r>
              <a:rPr lang="en-US" altLang="zh-CN" dirty="0" smtClean="0">
                <a:ea typeface="华文新魏" panose="02010800040101010101" pitchFamily="2" charset="-122"/>
              </a:rPr>
              <a:t>Attribute</a:t>
            </a:r>
            <a:r>
              <a:rPr lang="en-US" altLang="zh-CN" dirty="0" smtClean="0">
                <a:latin typeface="华文新魏" panose="02010800040101010101" pitchFamily="2" charset="-122"/>
                <a:ea typeface="华文新魏" panose="02010800040101010101" pitchFamily="2" charset="-122"/>
              </a:rPr>
              <a:t>)</a:t>
            </a:r>
          </a:p>
          <a:p>
            <a:pPr lvl="1" eaLnBrk="1" hangingPunct="1">
              <a:lnSpc>
                <a:spcPct val="90000"/>
              </a:lnSpc>
            </a:pPr>
            <a:r>
              <a:rPr lang="zh-CN" altLang="en-US" dirty="0" smtClean="0">
                <a:latin typeface="华文新魏" panose="02010800040101010101" pitchFamily="2" charset="-122"/>
              </a:rPr>
              <a:t>定义：实体集中每个成员具有的描述性性质</a:t>
            </a:r>
            <a:endParaRPr lang="en-US" altLang="zh-CN" dirty="0" smtClean="0">
              <a:latin typeface="华文新魏" panose="02010800040101010101" pitchFamily="2" charset="-122"/>
            </a:endParaRPr>
          </a:p>
          <a:p>
            <a:pPr lvl="1" eaLnBrk="1" hangingPunct="1">
              <a:lnSpc>
                <a:spcPct val="90000"/>
              </a:lnSpc>
            </a:pPr>
            <a:r>
              <a:rPr lang="zh-CN" altLang="en-US" dirty="0" smtClean="0">
                <a:latin typeface="华文新魏" panose="02010800040101010101" pitchFamily="2" charset="-122"/>
              </a:rPr>
              <a:t>一个实体可以由若干个属性来刻画</a:t>
            </a:r>
            <a:r>
              <a:rPr lang="zh-CN" altLang="en-US" dirty="0">
                <a:latin typeface="华文新魏" panose="02010800040101010101" pitchFamily="2" charset="-122"/>
              </a:rPr>
              <a:t>和描述</a:t>
            </a:r>
            <a:endParaRPr lang="zh-CN" altLang="en-US" dirty="0" smtClean="0">
              <a:latin typeface="华文新魏" panose="02010800040101010101" pitchFamily="2" charset="-122"/>
            </a:endParaRPr>
          </a:p>
          <a:p>
            <a:pPr lvl="2" eaLnBrk="1" hangingPunct="1">
              <a:lnSpc>
                <a:spcPct val="90000"/>
              </a:lnSpc>
            </a:pPr>
            <a:r>
              <a:rPr lang="zh-CN" altLang="en-US" dirty="0" smtClean="0">
                <a:latin typeface="华文新魏" panose="02010800040101010101" pitchFamily="2" charset="-122"/>
              </a:rPr>
              <a:t>例如，学生可由学号、姓名、年龄、</a:t>
            </a:r>
            <a:r>
              <a:rPr lang="zh-CN" altLang="en-US" dirty="0">
                <a:latin typeface="华文新魏" panose="02010800040101010101" pitchFamily="2" charset="-122"/>
              </a:rPr>
              <a:t>性别</a:t>
            </a:r>
            <a:r>
              <a:rPr lang="zh-CN" altLang="en-US" dirty="0" smtClean="0">
                <a:latin typeface="华文新魏" panose="02010800040101010101" pitchFamily="2" charset="-122"/>
              </a:rPr>
              <a:t>等属性描述</a:t>
            </a:r>
          </a:p>
          <a:p>
            <a:pPr eaLnBrk="1" hangingPunct="1">
              <a:lnSpc>
                <a:spcPct val="90000"/>
              </a:lnSpc>
            </a:pPr>
            <a:r>
              <a:rPr lang="zh-CN" altLang="en-US" dirty="0" smtClean="0">
                <a:latin typeface="华文新魏" panose="02010800040101010101" pitchFamily="2" charset="-122"/>
                <a:ea typeface="华文新魏" panose="02010800040101010101" pitchFamily="2" charset="-122"/>
              </a:rPr>
              <a:t>域(</a:t>
            </a:r>
            <a:r>
              <a:rPr lang="en-US" altLang="zh-CN" dirty="0" smtClean="0">
                <a:ea typeface="华文新魏" panose="02010800040101010101" pitchFamily="2" charset="-122"/>
              </a:rPr>
              <a:t>Domain/Value Set</a:t>
            </a:r>
            <a:r>
              <a:rPr lang="en-US" altLang="zh-CN" dirty="0" smtClean="0">
                <a:latin typeface="华文新魏" panose="02010800040101010101" pitchFamily="2" charset="-122"/>
                <a:ea typeface="华文新魏" panose="02010800040101010101" pitchFamily="2" charset="-122"/>
              </a:rPr>
              <a:t>)</a:t>
            </a:r>
          </a:p>
          <a:p>
            <a:pPr lvl="1" eaLnBrk="1" hangingPunct="1">
              <a:lnSpc>
                <a:spcPct val="90000"/>
              </a:lnSpc>
            </a:pPr>
            <a:r>
              <a:rPr lang="zh-CN" altLang="en-US" dirty="0" smtClean="0">
                <a:latin typeface="华文新魏" panose="02010800040101010101" pitchFamily="2" charset="-122"/>
              </a:rPr>
              <a:t>属性的取值范围</a:t>
            </a:r>
          </a:p>
          <a:p>
            <a:pPr lvl="2" eaLnBrk="1" hangingPunct="1">
              <a:lnSpc>
                <a:spcPct val="90000"/>
              </a:lnSpc>
            </a:pPr>
            <a:r>
              <a:rPr lang="zh-CN" altLang="en-US" dirty="0" smtClean="0">
                <a:latin typeface="华文新魏" panose="02010800040101010101" pitchFamily="2" charset="-122"/>
              </a:rPr>
              <a:t>例如，性别的域为</a:t>
            </a:r>
            <a:r>
              <a:rPr lang="en-US" altLang="zh-CN" dirty="0" smtClean="0"/>
              <a:t>(‘0’</a:t>
            </a:r>
            <a:r>
              <a:rPr lang="zh-CN" altLang="en-US" dirty="0" smtClean="0"/>
              <a:t>、</a:t>
            </a:r>
            <a:r>
              <a:rPr lang="en-US" altLang="zh-CN" dirty="0"/>
              <a:t>‘1</a:t>
            </a:r>
            <a:r>
              <a:rPr lang="en-US" altLang="zh-CN" dirty="0" smtClean="0"/>
              <a:t>’)</a:t>
            </a:r>
            <a:r>
              <a:rPr lang="zh-CN" altLang="en-US" dirty="0" smtClean="0">
                <a:latin typeface="华文新魏" panose="02010800040101010101" pitchFamily="2" charset="-122"/>
              </a:rPr>
              <a:t>，月份的域为</a:t>
            </a:r>
            <a:r>
              <a:rPr lang="en-US" altLang="zh-CN" dirty="0" smtClean="0">
                <a:latin typeface="华文新魏" panose="02010800040101010101" pitchFamily="2" charset="-122"/>
              </a:rPr>
              <a:t>1</a:t>
            </a:r>
            <a:r>
              <a:rPr lang="zh-CN" altLang="en-US" dirty="0" smtClean="0">
                <a:latin typeface="华文新魏" panose="02010800040101010101" pitchFamily="2" charset="-122"/>
              </a:rPr>
              <a:t>到</a:t>
            </a:r>
            <a:r>
              <a:rPr lang="en-US" altLang="zh-CN" dirty="0" smtClean="0">
                <a:latin typeface="华文新魏" panose="02010800040101010101" pitchFamily="2" charset="-122"/>
              </a:rPr>
              <a:t>12</a:t>
            </a:r>
            <a:r>
              <a:rPr lang="zh-CN" altLang="en-US" dirty="0" smtClean="0">
                <a:latin typeface="华文新魏" panose="02010800040101010101" pitchFamily="2" charset="-122"/>
              </a:rPr>
              <a:t>的整数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609600" y="381000"/>
            <a:ext cx="7772400" cy="609600"/>
          </a:xfrm>
          <a:prstGeom prst="rect">
            <a:avLst/>
          </a:prstGeom>
        </p:spPr>
        <p:txBody>
          <a:bodyPr/>
          <a:lstStyle>
            <a:lvl1pPr algn="l" rtl="0" eaLnBrk="0" fontAlgn="base" hangingPunct="0">
              <a:spcBef>
                <a:spcPct val="0"/>
              </a:spcBef>
              <a:spcAft>
                <a:spcPct val="0"/>
              </a:spcAft>
              <a:defRPr sz="4400">
                <a:solidFill>
                  <a:srgbClr val="00264D"/>
                </a:solidFill>
                <a:latin typeface="+mj-lt"/>
                <a:ea typeface="+mj-ea"/>
                <a:cs typeface="+mj-cs"/>
              </a:defRPr>
            </a:lvl1pPr>
            <a:lvl2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a:lstStyle>
          <a:p>
            <a:pPr eaLnBrk="1" hangingPunct="1"/>
            <a:r>
              <a:rPr lang="en-US" altLang="zh-CN" b="1" kern="0" dirty="0">
                <a:latin typeface="+mj-ea"/>
              </a:rPr>
              <a:t>ER</a:t>
            </a:r>
            <a:r>
              <a:rPr lang="zh-CN" altLang="en-US" b="1" kern="0" dirty="0">
                <a:latin typeface="+mj-ea"/>
              </a:rPr>
              <a:t>模型综合设计示例</a:t>
            </a:r>
            <a:endParaRPr lang="zh-CN" altLang="en-US" b="1" kern="0" dirty="0" smtClean="0">
              <a:latin typeface="+mj-ea"/>
            </a:endParaRPr>
          </a:p>
        </p:txBody>
      </p:sp>
      <p:sp>
        <p:nvSpPr>
          <p:cNvPr id="3" name="Rectangle 3"/>
          <p:cNvSpPr txBox="1">
            <a:spLocks noChangeArrowheads="1"/>
          </p:cNvSpPr>
          <p:nvPr/>
        </p:nvSpPr>
        <p:spPr>
          <a:xfrm>
            <a:off x="228600" y="1443038"/>
            <a:ext cx="8726488" cy="5257800"/>
          </a:xfrm>
          <a:prstGeom prst="rect">
            <a:avLst/>
          </a:prstGeom>
        </p:spPr>
        <p:txBody>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pPr eaLnBrk="1" hangingPunct="1">
              <a:defRPr/>
            </a:pPr>
            <a:r>
              <a:rPr lang="en-US" altLang="zh-CN" sz="2400" dirty="0">
                <a:latin typeface="华文新魏" panose="02010800040101010101" pitchFamily="2" charset="-122"/>
                <a:ea typeface="华文新魏" panose="02010800040101010101" pitchFamily="2" charset="-122"/>
              </a:rPr>
              <a:t>Step1:</a:t>
            </a:r>
            <a:r>
              <a:rPr lang="zh-CN" altLang="en-US" sz="2800" dirty="0">
                <a:latin typeface="华文新魏" panose="02010800040101010101" pitchFamily="2" charset="-122"/>
                <a:ea typeface="华文新魏" panose="02010800040101010101" pitchFamily="2" charset="-122"/>
              </a:rPr>
              <a:t>教务管理与排课管理合并</a:t>
            </a:r>
            <a:endParaRPr lang="en-US" altLang="zh-CN" sz="2800" dirty="0">
              <a:latin typeface="华文新魏" panose="02010800040101010101" pitchFamily="2" charset="-122"/>
              <a:ea typeface="华文新魏" panose="02010800040101010101" pitchFamily="2" charset="-122"/>
            </a:endParaRPr>
          </a:p>
        </p:txBody>
      </p:sp>
      <p:grpSp>
        <p:nvGrpSpPr>
          <p:cNvPr id="4" name="Group 66"/>
          <p:cNvGrpSpPr>
            <a:grpSpLocks/>
          </p:cNvGrpSpPr>
          <p:nvPr/>
        </p:nvGrpSpPr>
        <p:grpSpPr bwMode="auto">
          <a:xfrm>
            <a:off x="577602" y="1988840"/>
            <a:ext cx="7904163" cy="4383087"/>
            <a:chOff x="466" y="1191"/>
            <a:chExt cx="4979" cy="2761"/>
          </a:xfrm>
        </p:grpSpPr>
        <p:sp>
          <p:nvSpPr>
            <p:cNvPr id="5" name="Rectangle 22"/>
            <p:cNvSpPr>
              <a:spLocks noChangeArrowheads="1"/>
            </p:cNvSpPr>
            <p:nvPr/>
          </p:nvSpPr>
          <p:spPr bwMode="auto">
            <a:xfrm>
              <a:off x="2520" y="1551"/>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学生</a:t>
              </a:r>
              <a:endParaRPr lang="zh-CN" altLang="en-US" sz="1600" b="1"/>
            </a:p>
          </p:txBody>
        </p:sp>
        <p:sp>
          <p:nvSpPr>
            <p:cNvPr id="6" name="AutoShape 24"/>
            <p:cNvSpPr>
              <a:spLocks noChangeArrowheads="1"/>
            </p:cNvSpPr>
            <p:nvPr/>
          </p:nvSpPr>
          <p:spPr bwMode="auto">
            <a:xfrm>
              <a:off x="3693" y="1641"/>
              <a:ext cx="483" cy="33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学习</a:t>
              </a:r>
              <a:endParaRPr lang="zh-CN" altLang="en-US" sz="1600" b="1"/>
            </a:p>
          </p:txBody>
        </p:sp>
        <p:sp>
          <p:nvSpPr>
            <p:cNvPr id="7" name="Oval 43"/>
            <p:cNvSpPr>
              <a:spLocks noChangeArrowheads="1"/>
            </p:cNvSpPr>
            <p:nvPr/>
          </p:nvSpPr>
          <p:spPr bwMode="auto">
            <a:xfrm>
              <a:off x="3915" y="1191"/>
              <a:ext cx="487"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score</a:t>
              </a:r>
              <a:endParaRPr lang="en-US" altLang="zh-CN" sz="1600" b="1"/>
            </a:p>
          </p:txBody>
        </p:sp>
        <p:sp>
          <p:nvSpPr>
            <p:cNvPr id="8" name="Oval 15"/>
            <p:cNvSpPr>
              <a:spLocks noChangeArrowheads="1"/>
            </p:cNvSpPr>
            <p:nvPr/>
          </p:nvSpPr>
          <p:spPr bwMode="auto">
            <a:xfrm>
              <a:off x="2822" y="3703"/>
              <a:ext cx="43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age</a:t>
              </a:r>
              <a:endParaRPr lang="en-US" altLang="zh-CN" sz="1600" b="1"/>
            </a:p>
          </p:txBody>
        </p:sp>
        <p:sp>
          <p:nvSpPr>
            <p:cNvPr id="9" name="Rectangle 19"/>
            <p:cNvSpPr>
              <a:spLocks noChangeArrowheads="1"/>
            </p:cNvSpPr>
            <p:nvPr/>
          </p:nvSpPr>
          <p:spPr bwMode="auto">
            <a:xfrm>
              <a:off x="768" y="2525"/>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院系</a:t>
              </a:r>
              <a:endParaRPr lang="zh-CN" altLang="en-US" sz="1600" b="1"/>
            </a:p>
          </p:txBody>
        </p:sp>
        <p:sp>
          <p:nvSpPr>
            <p:cNvPr id="10" name="AutoShape 20"/>
            <p:cNvSpPr>
              <a:spLocks noChangeArrowheads="1"/>
            </p:cNvSpPr>
            <p:nvPr/>
          </p:nvSpPr>
          <p:spPr bwMode="auto">
            <a:xfrm>
              <a:off x="1668" y="2909"/>
              <a:ext cx="483" cy="33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隶属</a:t>
              </a:r>
              <a:endParaRPr lang="zh-CN" altLang="en-US" sz="1600" b="1"/>
            </a:p>
            <a:p>
              <a:pPr algn="ctr" eaLnBrk="1" hangingPunct="1">
                <a:spcBef>
                  <a:spcPct val="50000"/>
                </a:spcBef>
              </a:pPr>
              <a:endParaRPr lang="zh-CN" altLang="en-US" sz="1600" b="1"/>
            </a:p>
          </p:txBody>
        </p:sp>
        <p:sp>
          <p:nvSpPr>
            <p:cNvPr id="11" name="Rectangle 22"/>
            <p:cNvSpPr>
              <a:spLocks noChangeArrowheads="1"/>
            </p:cNvSpPr>
            <p:nvPr/>
          </p:nvSpPr>
          <p:spPr bwMode="auto">
            <a:xfrm>
              <a:off x="2504" y="3144"/>
              <a:ext cx="579" cy="33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教师</a:t>
              </a:r>
              <a:endParaRPr lang="zh-CN" altLang="en-US" sz="1600" b="1"/>
            </a:p>
          </p:txBody>
        </p:sp>
        <p:sp>
          <p:nvSpPr>
            <p:cNvPr id="12" name="Rectangle 23"/>
            <p:cNvSpPr>
              <a:spLocks noChangeArrowheads="1"/>
            </p:cNvSpPr>
            <p:nvPr/>
          </p:nvSpPr>
          <p:spPr bwMode="auto">
            <a:xfrm>
              <a:off x="4593" y="2181"/>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课程</a:t>
              </a:r>
              <a:endParaRPr lang="zh-CN" altLang="en-US" sz="1600" b="1"/>
            </a:p>
          </p:txBody>
        </p:sp>
        <p:sp>
          <p:nvSpPr>
            <p:cNvPr id="13" name="AutoShape 24"/>
            <p:cNvSpPr>
              <a:spLocks noChangeArrowheads="1"/>
            </p:cNvSpPr>
            <p:nvPr/>
          </p:nvSpPr>
          <p:spPr bwMode="auto">
            <a:xfrm>
              <a:off x="3747" y="2999"/>
              <a:ext cx="483" cy="33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讲授</a:t>
              </a:r>
              <a:endParaRPr lang="zh-CN" altLang="en-US" sz="1600" b="1"/>
            </a:p>
          </p:txBody>
        </p:sp>
        <p:sp>
          <p:nvSpPr>
            <p:cNvPr id="14" name="Oval 27"/>
            <p:cNvSpPr>
              <a:spLocks noChangeArrowheads="1"/>
            </p:cNvSpPr>
            <p:nvPr/>
          </p:nvSpPr>
          <p:spPr bwMode="auto">
            <a:xfrm>
              <a:off x="466" y="3057"/>
              <a:ext cx="3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dno</a:t>
              </a:r>
              <a:endParaRPr lang="en-US" altLang="zh-CN" sz="1600" b="1" u="sng"/>
            </a:p>
          </p:txBody>
        </p:sp>
        <p:sp>
          <p:nvSpPr>
            <p:cNvPr id="15" name="Oval 29"/>
            <p:cNvSpPr>
              <a:spLocks noChangeArrowheads="1"/>
            </p:cNvSpPr>
            <p:nvPr/>
          </p:nvSpPr>
          <p:spPr bwMode="auto">
            <a:xfrm>
              <a:off x="903" y="3057"/>
              <a:ext cx="568"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dname</a:t>
              </a:r>
              <a:endParaRPr lang="en-US" altLang="zh-CN" sz="1600" b="1"/>
            </a:p>
          </p:txBody>
        </p:sp>
        <p:sp>
          <p:nvSpPr>
            <p:cNvPr id="16" name="Oval 31"/>
            <p:cNvSpPr>
              <a:spLocks noChangeArrowheads="1"/>
            </p:cNvSpPr>
            <p:nvPr/>
          </p:nvSpPr>
          <p:spPr bwMode="auto">
            <a:xfrm>
              <a:off x="1845" y="3555"/>
              <a:ext cx="479"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tno</a:t>
              </a:r>
              <a:endParaRPr lang="en-US" altLang="zh-CN" sz="1600" b="1" u="sng"/>
            </a:p>
          </p:txBody>
        </p:sp>
        <p:sp>
          <p:nvSpPr>
            <p:cNvPr id="17" name="Oval 32"/>
            <p:cNvSpPr>
              <a:spLocks noChangeArrowheads="1"/>
            </p:cNvSpPr>
            <p:nvPr/>
          </p:nvSpPr>
          <p:spPr bwMode="auto">
            <a:xfrm>
              <a:off x="2257" y="3682"/>
              <a:ext cx="520"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tname</a:t>
              </a:r>
              <a:endParaRPr lang="en-US" altLang="zh-CN" sz="1600" b="1"/>
            </a:p>
          </p:txBody>
        </p:sp>
        <p:sp>
          <p:nvSpPr>
            <p:cNvPr id="18" name="Oval 37"/>
            <p:cNvSpPr>
              <a:spLocks noChangeArrowheads="1"/>
            </p:cNvSpPr>
            <p:nvPr/>
          </p:nvSpPr>
          <p:spPr bwMode="auto">
            <a:xfrm>
              <a:off x="4474" y="2703"/>
              <a:ext cx="3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cno</a:t>
              </a:r>
              <a:endParaRPr lang="en-US" altLang="zh-CN" sz="1600" b="1" u="sng"/>
            </a:p>
          </p:txBody>
        </p:sp>
        <p:sp>
          <p:nvSpPr>
            <p:cNvPr id="19" name="Oval 38"/>
            <p:cNvSpPr>
              <a:spLocks noChangeArrowheads="1"/>
            </p:cNvSpPr>
            <p:nvPr/>
          </p:nvSpPr>
          <p:spPr bwMode="auto">
            <a:xfrm>
              <a:off x="4898" y="2703"/>
              <a:ext cx="547"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cname</a:t>
              </a:r>
              <a:endParaRPr lang="en-US" altLang="zh-CN" sz="1600" b="1"/>
            </a:p>
          </p:txBody>
        </p:sp>
        <p:cxnSp>
          <p:nvCxnSpPr>
            <p:cNvPr id="20" name="AutoShape 133"/>
            <p:cNvCxnSpPr>
              <a:cxnSpLocks noChangeShapeType="1"/>
              <a:stCxn id="8" idx="0"/>
              <a:endCxn id="11" idx="2"/>
            </p:cNvCxnSpPr>
            <p:nvPr/>
          </p:nvCxnSpPr>
          <p:spPr bwMode="auto">
            <a:xfrm rot="16200000" flipV="1">
              <a:off x="2803" y="3467"/>
              <a:ext cx="227" cy="2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1" name="AutoShape 133"/>
            <p:cNvCxnSpPr>
              <a:cxnSpLocks noChangeShapeType="1"/>
              <a:stCxn id="11" idx="1"/>
              <a:endCxn id="10" idx="3"/>
            </p:cNvCxnSpPr>
            <p:nvPr/>
          </p:nvCxnSpPr>
          <p:spPr bwMode="auto">
            <a:xfrm rot="10800000">
              <a:off x="2151" y="3075"/>
              <a:ext cx="353" cy="23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2" name="AutoShape 133"/>
            <p:cNvCxnSpPr>
              <a:cxnSpLocks noChangeShapeType="1"/>
              <a:stCxn id="13" idx="1"/>
              <a:endCxn id="11" idx="3"/>
            </p:cNvCxnSpPr>
            <p:nvPr/>
          </p:nvCxnSpPr>
          <p:spPr bwMode="auto">
            <a:xfrm rot="10800000" flipV="1">
              <a:off x="3083" y="3165"/>
              <a:ext cx="664" cy="14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3" name="AutoShape 133"/>
            <p:cNvCxnSpPr>
              <a:cxnSpLocks noChangeShapeType="1"/>
              <a:stCxn id="12" idx="1"/>
              <a:endCxn id="13" idx="3"/>
            </p:cNvCxnSpPr>
            <p:nvPr/>
          </p:nvCxnSpPr>
          <p:spPr bwMode="auto">
            <a:xfrm rot="10800000" flipV="1">
              <a:off x="4230" y="2346"/>
              <a:ext cx="363" cy="81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4" name="AutoShape 133"/>
            <p:cNvCxnSpPr>
              <a:cxnSpLocks noChangeShapeType="1"/>
              <a:stCxn id="12" idx="2"/>
              <a:endCxn id="19" idx="0"/>
            </p:cNvCxnSpPr>
            <p:nvPr/>
          </p:nvCxnSpPr>
          <p:spPr bwMode="auto">
            <a:xfrm rot="16200000" flipH="1">
              <a:off x="4932" y="2463"/>
              <a:ext cx="191" cy="28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5" name="AutoShape 133"/>
            <p:cNvCxnSpPr>
              <a:cxnSpLocks noChangeShapeType="1"/>
              <a:stCxn id="12" idx="2"/>
              <a:endCxn id="18" idx="0"/>
            </p:cNvCxnSpPr>
            <p:nvPr/>
          </p:nvCxnSpPr>
          <p:spPr bwMode="auto">
            <a:xfrm rot="5400000">
              <a:off x="4679" y="2500"/>
              <a:ext cx="191" cy="21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 name="AutoShape 133"/>
            <p:cNvCxnSpPr>
              <a:cxnSpLocks noChangeShapeType="1"/>
              <a:stCxn id="9" idx="2"/>
              <a:endCxn id="15" idx="0"/>
            </p:cNvCxnSpPr>
            <p:nvPr/>
          </p:nvCxnSpPr>
          <p:spPr bwMode="auto">
            <a:xfrm rot="16200000" flipH="1">
              <a:off x="1022" y="2892"/>
              <a:ext cx="201" cy="12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7" name="AutoShape 133"/>
            <p:cNvCxnSpPr>
              <a:cxnSpLocks noChangeShapeType="1"/>
              <a:stCxn id="9" idx="2"/>
              <a:endCxn id="14" idx="7"/>
            </p:cNvCxnSpPr>
            <p:nvPr/>
          </p:nvCxnSpPr>
          <p:spPr bwMode="auto">
            <a:xfrm rot="5400000">
              <a:off x="808" y="2844"/>
              <a:ext cx="238" cy="2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8" name="AutoShape 132"/>
            <p:cNvCxnSpPr>
              <a:cxnSpLocks noChangeShapeType="1"/>
              <a:stCxn id="10" idx="1"/>
              <a:endCxn id="9" idx="3"/>
            </p:cNvCxnSpPr>
            <p:nvPr/>
          </p:nvCxnSpPr>
          <p:spPr bwMode="auto">
            <a:xfrm rot="10800000">
              <a:off x="1347" y="2690"/>
              <a:ext cx="321" cy="385"/>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9" name="AutoShape 133"/>
            <p:cNvCxnSpPr>
              <a:cxnSpLocks noChangeShapeType="1"/>
              <a:stCxn id="7" idx="4"/>
              <a:endCxn id="6" idx="0"/>
            </p:cNvCxnSpPr>
            <p:nvPr/>
          </p:nvCxnSpPr>
          <p:spPr bwMode="auto">
            <a:xfrm rot="5400000">
              <a:off x="3946" y="1429"/>
              <a:ext cx="201" cy="22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0" name="AutoShape 133"/>
            <p:cNvCxnSpPr>
              <a:cxnSpLocks noChangeShapeType="1"/>
              <a:stCxn id="12" idx="1"/>
              <a:endCxn id="6" idx="3"/>
            </p:cNvCxnSpPr>
            <p:nvPr/>
          </p:nvCxnSpPr>
          <p:spPr bwMode="auto">
            <a:xfrm rot="10800000">
              <a:off x="4176" y="1807"/>
              <a:ext cx="417" cy="54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1" name="AutoShape 133"/>
            <p:cNvCxnSpPr>
              <a:cxnSpLocks noChangeShapeType="1"/>
              <a:stCxn id="5" idx="3"/>
              <a:endCxn id="6" idx="1"/>
            </p:cNvCxnSpPr>
            <p:nvPr/>
          </p:nvCxnSpPr>
          <p:spPr bwMode="auto">
            <a:xfrm>
              <a:off x="3099" y="1716"/>
              <a:ext cx="594" cy="9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2" name="AutoShape 133"/>
            <p:cNvCxnSpPr>
              <a:cxnSpLocks noChangeShapeType="1"/>
              <a:stCxn id="17" idx="0"/>
              <a:endCxn id="11" idx="2"/>
            </p:cNvCxnSpPr>
            <p:nvPr/>
          </p:nvCxnSpPr>
          <p:spPr bwMode="auto">
            <a:xfrm flipV="1">
              <a:off x="2517" y="3476"/>
              <a:ext cx="276" cy="20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3" name="AutoShape 133"/>
            <p:cNvCxnSpPr>
              <a:cxnSpLocks noChangeShapeType="1"/>
              <a:stCxn id="16" idx="7"/>
              <a:endCxn id="11" idx="2"/>
            </p:cNvCxnSpPr>
            <p:nvPr/>
          </p:nvCxnSpPr>
          <p:spPr bwMode="auto">
            <a:xfrm rot="5400000" flipH="1" flipV="1">
              <a:off x="2466" y="3264"/>
              <a:ext cx="115" cy="54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4" name="Oval 31"/>
            <p:cNvSpPr>
              <a:spLocks noChangeArrowheads="1"/>
            </p:cNvSpPr>
            <p:nvPr/>
          </p:nvSpPr>
          <p:spPr bwMode="auto">
            <a:xfrm>
              <a:off x="2115" y="1260"/>
              <a:ext cx="3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sno</a:t>
              </a:r>
              <a:endParaRPr lang="en-US" altLang="zh-CN" sz="1600" b="1" u="sng"/>
            </a:p>
          </p:txBody>
        </p:sp>
        <p:sp>
          <p:nvSpPr>
            <p:cNvPr id="35" name="Oval 32"/>
            <p:cNvSpPr>
              <a:spLocks noChangeArrowheads="1"/>
            </p:cNvSpPr>
            <p:nvPr/>
          </p:nvSpPr>
          <p:spPr bwMode="auto">
            <a:xfrm>
              <a:off x="2610" y="1215"/>
              <a:ext cx="450"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name</a:t>
              </a:r>
              <a:endParaRPr lang="en-US" altLang="zh-CN" sz="1600" b="1"/>
            </a:p>
          </p:txBody>
        </p:sp>
        <p:cxnSp>
          <p:nvCxnSpPr>
            <p:cNvPr id="36" name="AutoShape 133"/>
            <p:cNvCxnSpPr>
              <a:cxnSpLocks noChangeShapeType="1"/>
              <a:stCxn id="45" idx="3"/>
              <a:endCxn id="5" idx="0"/>
            </p:cNvCxnSpPr>
            <p:nvPr/>
          </p:nvCxnSpPr>
          <p:spPr bwMode="auto">
            <a:xfrm rot="5400000">
              <a:off x="2944" y="1330"/>
              <a:ext cx="86" cy="35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7" name="AutoShape 133"/>
            <p:cNvCxnSpPr>
              <a:cxnSpLocks noChangeShapeType="1"/>
              <a:stCxn id="35" idx="4"/>
              <a:endCxn id="5" idx="0"/>
            </p:cNvCxnSpPr>
            <p:nvPr/>
          </p:nvCxnSpPr>
          <p:spPr bwMode="auto">
            <a:xfrm rot="5400000">
              <a:off x="2778" y="1495"/>
              <a:ext cx="87" cy="2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8" name="AutoShape 133"/>
            <p:cNvCxnSpPr>
              <a:cxnSpLocks noChangeShapeType="1"/>
              <a:stCxn id="34" idx="5"/>
              <a:endCxn id="5" idx="0"/>
            </p:cNvCxnSpPr>
            <p:nvPr/>
          </p:nvCxnSpPr>
          <p:spPr bwMode="auto">
            <a:xfrm rot="16200000" flipH="1">
              <a:off x="2588" y="1329"/>
              <a:ext cx="78" cy="36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9" name="AutoShape 132"/>
            <p:cNvCxnSpPr>
              <a:cxnSpLocks noChangeShapeType="1"/>
            </p:cNvCxnSpPr>
            <p:nvPr/>
          </p:nvCxnSpPr>
          <p:spPr bwMode="auto">
            <a:xfrm flipH="1">
              <a:off x="4728" y="1797"/>
              <a:ext cx="12" cy="38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0" name="AutoShape 134"/>
            <p:cNvSpPr>
              <a:spLocks noChangeArrowheads="1"/>
            </p:cNvSpPr>
            <p:nvPr/>
          </p:nvSpPr>
          <p:spPr bwMode="auto">
            <a:xfrm>
              <a:off x="4593" y="1596"/>
              <a:ext cx="630" cy="27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sz="1200" b="1">
                  <a:solidFill>
                    <a:srgbClr val="000000"/>
                  </a:solidFill>
                </a:rPr>
                <a:t>先行课</a:t>
              </a:r>
              <a:endParaRPr lang="zh-CN" altLang="en-US" sz="1200" b="1"/>
            </a:p>
          </p:txBody>
        </p:sp>
        <p:cxnSp>
          <p:nvCxnSpPr>
            <p:cNvPr id="41" name="AutoShape 132"/>
            <p:cNvCxnSpPr>
              <a:cxnSpLocks noChangeShapeType="1"/>
            </p:cNvCxnSpPr>
            <p:nvPr/>
          </p:nvCxnSpPr>
          <p:spPr bwMode="auto">
            <a:xfrm>
              <a:off x="5012" y="1797"/>
              <a:ext cx="31" cy="38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2" name="AutoShape 20"/>
            <p:cNvSpPr>
              <a:spLocks noChangeArrowheads="1"/>
            </p:cNvSpPr>
            <p:nvPr/>
          </p:nvSpPr>
          <p:spPr bwMode="auto">
            <a:xfrm>
              <a:off x="1440" y="1625"/>
              <a:ext cx="483" cy="33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隶属</a:t>
              </a:r>
              <a:endParaRPr lang="zh-CN" altLang="en-US" sz="1600" b="1"/>
            </a:p>
          </p:txBody>
        </p:sp>
        <p:cxnSp>
          <p:nvCxnSpPr>
            <p:cNvPr id="43" name="AutoShape 133"/>
            <p:cNvCxnSpPr>
              <a:cxnSpLocks noChangeShapeType="1"/>
              <a:stCxn id="5" idx="1"/>
              <a:endCxn id="42" idx="3"/>
            </p:cNvCxnSpPr>
            <p:nvPr/>
          </p:nvCxnSpPr>
          <p:spPr bwMode="auto">
            <a:xfrm rot="10800000" flipV="1">
              <a:off x="1923" y="1716"/>
              <a:ext cx="597" cy="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4" name="AutoShape 132"/>
            <p:cNvCxnSpPr>
              <a:cxnSpLocks noChangeShapeType="1"/>
              <a:stCxn id="42" idx="1"/>
              <a:endCxn id="9" idx="0"/>
            </p:cNvCxnSpPr>
            <p:nvPr/>
          </p:nvCxnSpPr>
          <p:spPr bwMode="auto">
            <a:xfrm rot="10800000" flipV="1">
              <a:off x="1058" y="1791"/>
              <a:ext cx="382" cy="734"/>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5" name="Oval 7"/>
            <p:cNvSpPr>
              <a:spLocks noChangeArrowheads="1"/>
            </p:cNvSpPr>
            <p:nvPr/>
          </p:nvSpPr>
          <p:spPr bwMode="auto">
            <a:xfrm>
              <a:off x="3105" y="1305"/>
              <a:ext cx="404" cy="1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age</a:t>
              </a:r>
              <a:endParaRPr lang="en-US" altLang="zh-CN" sz="1600" b="1"/>
            </a:p>
          </p:txBody>
        </p:sp>
        <p:cxnSp>
          <p:nvCxnSpPr>
            <p:cNvPr id="46" name="AutoShape 19"/>
            <p:cNvCxnSpPr>
              <a:cxnSpLocks noChangeShapeType="1"/>
              <a:stCxn id="59" idx="0"/>
              <a:endCxn id="5" idx="2"/>
            </p:cNvCxnSpPr>
            <p:nvPr/>
          </p:nvCxnSpPr>
          <p:spPr bwMode="auto">
            <a:xfrm rot="5400000" flipH="1" flipV="1">
              <a:off x="2743" y="1913"/>
              <a:ext cx="98" cy="3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7" name="AutoShape 133"/>
            <p:cNvCxnSpPr>
              <a:cxnSpLocks noChangeShapeType="1"/>
              <a:stCxn id="57" idx="1"/>
              <a:endCxn id="11" idx="2"/>
            </p:cNvCxnSpPr>
            <p:nvPr/>
          </p:nvCxnSpPr>
          <p:spPr bwMode="auto">
            <a:xfrm rot="16200000" flipV="1">
              <a:off x="3012" y="3258"/>
              <a:ext cx="165" cy="60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8" name="Rectangle 117"/>
            <p:cNvSpPr>
              <a:spLocks noChangeArrowheads="1"/>
            </p:cNvSpPr>
            <p:nvPr/>
          </p:nvSpPr>
          <p:spPr bwMode="auto">
            <a:xfrm>
              <a:off x="2475" y="2338"/>
              <a:ext cx="571" cy="27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rPr>
                <a:t>班级</a:t>
              </a:r>
              <a:endParaRPr lang="zh-CN" altLang="en-US" sz="1800" b="1"/>
            </a:p>
          </p:txBody>
        </p:sp>
        <p:sp>
          <p:nvSpPr>
            <p:cNvPr id="49" name="AutoShape 118"/>
            <p:cNvSpPr>
              <a:spLocks noChangeArrowheads="1"/>
            </p:cNvSpPr>
            <p:nvPr/>
          </p:nvSpPr>
          <p:spPr bwMode="auto">
            <a:xfrm>
              <a:off x="3555" y="2430"/>
              <a:ext cx="423" cy="239"/>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上课</a:t>
              </a:r>
              <a:endParaRPr lang="zh-CN" altLang="en-US" sz="1200" b="1"/>
            </a:p>
            <a:p>
              <a:pPr algn="just" eaLnBrk="1" hangingPunct="1">
                <a:spcBef>
                  <a:spcPct val="50000"/>
                </a:spcBef>
              </a:pPr>
              <a:endParaRPr lang="zh-CN" altLang="en-US" sz="1200" b="1"/>
            </a:p>
            <a:p>
              <a:pPr algn="ctr" eaLnBrk="1" hangingPunct="1">
                <a:spcBef>
                  <a:spcPct val="50000"/>
                </a:spcBef>
              </a:pPr>
              <a:endParaRPr lang="zh-CN" altLang="en-US" b="1"/>
            </a:p>
          </p:txBody>
        </p:sp>
        <p:cxnSp>
          <p:nvCxnSpPr>
            <p:cNvPr id="50" name="AutoShape 19"/>
            <p:cNvCxnSpPr>
              <a:cxnSpLocks noChangeShapeType="1"/>
              <a:stCxn id="49" idx="3"/>
              <a:endCxn id="12" idx="1"/>
            </p:cNvCxnSpPr>
            <p:nvPr/>
          </p:nvCxnSpPr>
          <p:spPr bwMode="auto">
            <a:xfrm flipV="1">
              <a:off x="3978" y="2346"/>
              <a:ext cx="615" cy="20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1" name="AutoShape 19"/>
            <p:cNvCxnSpPr>
              <a:cxnSpLocks noChangeShapeType="1"/>
              <a:stCxn id="49" idx="1"/>
              <a:endCxn id="48" idx="3"/>
            </p:cNvCxnSpPr>
            <p:nvPr/>
          </p:nvCxnSpPr>
          <p:spPr bwMode="auto">
            <a:xfrm rot="10800000">
              <a:off x="3046" y="2474"/>
              <a:ext cx="509" cy="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2" name="AutoShape 86"/>
            <p:cNvCxnSpPr>
              <a:cxnSpLocks noChangeShapeType="1"/>
              <a:stCxn id="11" idx="0"/>
              <a:endCxn id="49" idx="2"/>
            </p:cNvCxnSpPr>
            <p:nvPr/>
          </p:nvCxnSpPr>
          <p:spPr bwMode="auto">
            <a:xfrm rot="5400000" flipH="1" flipV="1">
              <a:off x="3043" y="2420"/>
              <a:ext cx="475" cy="973"/>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53" name="Oval 38"/>
            <p:cNvSpPr>
              <a:spLocks noChangeArrowheads="1"/>
            </p:cNvSpPr>
            <p:nvPr/>
          </p:nvSpPr>
          <p:spPr bwMode="auto">
            <a:xfrm>
              <a:off x="1429" y="2342"/>
              <a:ext cx="863"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classname</a:t>
              </a:r>
              <a:endParaRPr lang="en-US" altLang="zh-CN" sz="1600" b="1"/>
            </a:p>
          </p:txBody>
        </p:sp>
        <p:sp>
          <p:nvSpPr>
            <p:cNvPr id="54" name="Oval 31"/>
            <p:cNvSpPr>
              <a:spLocks noChangeArrowheads="1"/>
            </p:cNvSpPr>
            <p:nvPr/>
          </p:nvSpPr>
          <p:spPr bwMode="auto">
            <a:xfrm>
              <a:off x="1474" y="2024"/>
              <a:ext cx="56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classno</a:t>
              </a:r>
              <a:endParaRPr lang="en-US" altLang="zh-CN" sz="1600" b="1" u="sng"/>
            </a:p>
          </p:txBody>
        </p:sp>
        <p:cxnSp>
          <p:nvCxnSpPr>
            <p:cNvPr id="55" name="AutoShape 19"/>
            <p:cNvCxnSpPr>
              <a:cxnSpLocks noChangeShapeType="1"/>
              <a:endCxn id="48" idx="1"/>
            </p:cNvCxnSpPr>
            <p:nvPr/>
          </p:nvCxnSpPr>
          <p:spPr bwMode="auto">
            <a:xfrm flipV="1">
              <a:off x="2290" y="2474"/>
              <a:ext cx="185" cy="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54" idx="6"/>
              <a:endCxn id="48" idx="1"/>
            </p:cNvCxnSpPr>
            <p:nvPr/>
          </p:nvCxnSpPr>
          <p:spPr bwMode="auto">
            <a:xfrm>
              <a:off x="2040" y="2149"/>
              <a:ext cx="435" cy="3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57" name="Oval 29"/>
            <p:cNvSpPr>
              <a:spLocks noChangeArrowheads="1"/>
            </p:cNvSpPr>
            <p:nvPr/>
          </p:nvSpPr>
          <p:spPr bwMode="auto">
            <a:xfrm>
              <a:off x="3309" y="3600"/>
              <a:ext cx="590" cy="27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en-US" altLang="zh-CN" sz="2000" b="1"/>
            </a:p>
          </p:txBody>
        </p:sp>
        <p:sp>
          <p:nvSpPr>
            <p:cNvPr id="58" name="Oval 30"/>
            <p:cNvSpPr>
              <a:spLocks noChangeArrowheads="1"/>
            </p:cNvSpPr>
            <p:nvPr/>
          </p:nvSpPr>
          <p:spPr bwMode="auto">
            <a:xfrm>
              <a:off x="3354" y="3645"/>
              <a:ext cx="499" cy="1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telno</a:t>
              </a:r>
              <a:endParaRPr lang="en-US" altLang="zh-CN" sz="1600" b="1"/>
            </a:p>
          </p:txBody>
        </p:sp>
        <p:sp>
          <p:nvSpPr>
            <p:cNvPr id="59" name="AutoShape 20"/>
            <p:cNvSpPr>
              <a:spLocks noChangeArrowheads="1"/>
            </p:cNvSpPr>
            <p:nvPr/>
          </p:nvSpPr>
          <p:spPr bwMode="auto">
            <a:xfrm>
              <a:off x="2532" y="1980"/>
              <a:ext cx="483" cy="24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隶属</a:t>
              </a:r>
              <a:endParaRPr lang="zh-CN" altLang="en-US" sz="1600" b="1"/>
            </a:p>
          </p:txBody>
        </p:sp>
        <p:cxnSp>
          <p:nvCxnSpPr>
            <p:cNvPr id="60" name="AutoShape 86"/>
            <p:cNvCxnSpPr>
              <a:cxnSpLocks noChangeShapeType="1"/>
              <a:stCxn id="48" idx="0"/>
              <a:endCxn id="59" idx="2"/>
            </p:cNvCxnSpPr>
            <p:nvPr/>
          </p:nvCxnSpPr>
          <p:spPr bwMode="auto">
            <a:xfrm rot="5400000" flipH="1" flipV="1">
              <a:off x="2708" y="2273"/>
              <a:ext cx="117" cy="14"/>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grpSp>
      <p:sp>
        <p:nvSpPr>
          <p:cNvPr id="63"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64"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102</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61" name="灯片编号占位符 60"/>
          <p:cNvSpPr>
            <a:spLocks noGrp="1"/>
          </p:cNvSpPr>
          <p:nvPr>
            <p:ph type="sldNum" sz="quarter" idx="11"/>
          </p:nvPr>
        </p:nvSpPr>
        <p:spPr/>
        <p:txBody>
          <a:bodyPr/>
          <a:lstStyle/>
          <a:p>
            <a:pPr>
              <a:defRPr/>
            </a:pPr>
            <a:fld id="{420CD5C9-EC9D-4F6D-A512-AB3DCC76339A}" type="slidenum">
              <a:rPr lang="zh-CN" altLang="en-US" smtClean="0"/>
              <a:pPr>
                <a:defRPr/>
              </a:pPr>
              <a:t>100</a:t>
            </a:fld>
            <a:endParaRPr lang="zh-CN" altLang="en-US"/>
          </a:p>
        </p:txBody>
      </p:sp>
    </p:spTree>
    <p:extLst>
      <p:ext uri="{BB962C8B-B14F-4D97-AF65-F5344CB8AC3E}">
        <p14:creationId xmlns:p14="http://schemas.microsoft.com/office/powerpoint/2010/main" val="771239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609600" y="381000"/>
            <a:ext cx="7772400" cy="609600"/>
          </a:xfrm>
          <a:prstGeom prst="rect">
            <a:avLst/>
          </a:prstGeom>
        </p:spPr>
        <p:txBody>
          <a:bodyPr/>
          <a:lstStyle>
            <a:lvl1pPr algn="l" rtl="0" eaLnBrk="0" fontAlgn="base" hangingPunct="0">
              <a:spcBef>
                <a:spcPct val="0"/>
              </a:spcBef>
              <a:spcAft>
                <a:spcPct val="0"/>
              </a:spcAft>
              <a:defRPr sz="4400">
                <a:solidFill>
                  <a:srgbClr val="00264D"/>
                </a:solidFill>
                <a:latin typeface="+mj-lt"/>
                <a:ea typeface="+mj-ea"/>
                <a:cs typeface="+mj-cs"/>
              </a:defRPr>
            </a:lvl1pPr>
            <a:lvl2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a:lstStyle>
          <a:p>
            <a:pPr eaLnBrk="1" hangingPunct="1"/>
            <a:r>
              <a:rPr lang="en-US" altLang="zh-CN" b="1" kern="0" dirty="0">
                <a:latin typeface="+mj-ea"/>
              </a:rPr>
              <a:t>ER</a:t>
            </a:r>
            <a:r>
              <a:rPr lang="zh-CN" altLang="en-US" b="1" kern="0" dirty="0">
                <a:latin typeface="+mj-ea"/>
              </a:rPr>
              <a:t>模型综合设计示例</a:t>
            </a:r>
            <a:endParaRPr lang="zh-CN" altLang="en-US" b="1" kern="0" dirty="0" smtClean="0">
              <a:latin typeface="+mj-ea"/>
            </a:endParaRPr>
          </a:p>
        </p:txBody>
      </p:sp>
      <p:sp>
        <p:nvSpPr>
          <p:cNvPr id="3" name="Rectangle 3"/>
          <p:cNvSpPr txBox="1">
            <a:spLocks noChangeArrowheads="1"/>
          </p:cNvSpPr>
          <p:nvPr/>
        </p:nvSpPr>
        <p:spPr>
          <a:xfrm>
            <a:off x="228600" y="1443038"/>
            <a:ext cx="8726488" cy="5257800"/>
          </a:xfrm>
          <a:prstGeom prst="rect">
            <a:avLst/>
          </a:prstGeom>
        </p:spPr>
        <p:txBody>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pPr eaLnBrk="1" hangingPunct="1"/>
            <a:r>
              <a:rPr lang="en-US" altLang="zh-CN" sz="2800" dirty="0">
                <a:latin typeface="华文新魏" panose="02010800040101010101" pitchFamily="2" charset="-122"/>
                <a:ea typeface="华文新魏" panose="02010800040101010101" pitchFamily="2" charset="-122"/>
              </a:rPr>
              <a:t>Step2:</a:t>
            </a:r>
            <a:r>
              <a:rPr lang="zh-CN" altLang="en-US" sz="2800" dirty="0">
                <a:latin typeface="华文新魏" panose="02010800040101010101" pitchFamily="2" charset="-122"/>
                <a:ea typeface="华文新魏" panose="02010800040101010101" pitchFamily="2" charset="-122"/>
              </a:rPr>
              <a:t>进一步</a:t>
            </a:r>
            <a:r>
              <a:rPr lang="zh-CN" altLang="en-US" dirty="0">
                <a:latin typeface="华文新魏" panose="02010800040101010101" pitchFamily="2" charset="-122"/>
                <a:ea typeface="华文新魏" panose="02010800040101010101" pitchFamily="2" charset="-122"/>
              </a:rPr>
              <a:t>与校园卡管理合并</a:t>
            </a:r>
            <a:endParaRPr lang="en-US" altLang="zh-CN" dirty="0">
              <a:latin typeface="华文新魏" panose="02010800040101010101" pitchFamily="2" charset="-122"/>
              <a:ea typeface="华文新魏" panose="02010800040101010101" pitchFamily="2" charset="-122"/>
            </a:endParaRPr>
          </a:p>
          <a:p>
            <a:pPr lvl="1" eaLnBrk="1" hangingPunct="1"/>
            <a:r>
              <a:rPr lang="zh-CN" altLang="en-US" dirty="0">
                <a:latin typeface="华文新魏" panose="02010800040101010101" pitchFamily="2" charset="-122"/>
              </a:rPr>
              <a:t>关于人员的冲突：</a:t>
            </a:r>
            <a:endParaRPr lang="en-US" altLang="zh-CN" dirty="0">
              <a:latin typeface="华文新魏" panose="02010800040101010101" pitchFamily="2" charset="-122"/>
            </a:endParaRPr>
          </a:p>
          <a:p>
            <a:pPr lvl="2" eaLnBrk="1" hangingPunct="1"/>
            <a:r>
              <a:rPr lang="zh-CN" altLang="en-US" dirty="0">
                <a:latin typeface="华文新魏" panose="02010800040101010101" pitchFamily="2" charset="-122"/>
              </a:rPr>
              <a:t>属性？实体？</a:t>
            </a:r>
            <a:endParaRPr lang="en-US" altLang="zh-CN" dirty="0">
              <a:latin typeface="华文新魏" panose="02010800040101010101" pitchFamily="2" charset="-122"/>
            </a:endParaRPr>
          </a:p>
          <a:p>
            <a:pPr lvl="2" eaLnBrk="1" hangingPunct="1"/>
            <a:r>
              <a:rPr lang="zh-CN" altLang="en-US" dirty="0">
                <a:latin typeface="华文新魏" panose="02010800040101010101" pitchFamily="2" charset="-122"/>
              </a:rPr>
              <a:t>人员？老师、学生？</a:t>
            </a:r>
            <a:endParaRPr lang="en-US" altLang="zh-CN" dirty="0">
              <a:latin typeface="华文新魏" panose="02010800040101010101" pitchFamily="2" charset="-122"/>
            </a:endParaRPr>
          </a:p>
          <a:p>
            <a:pPr lvl="2" eaLnBrk="1" hangingPunct="1"/>
            <a:r>
              <a:rPr lang="zh-CN" altLang="en-US" dirty="0">
                <a:latin typeface="华文新魏" panose="02010800040101010101" pitchFamily="2" charset="-122"/>
              </a:rPr>
              <a:t>主</a:t>
            </a:r>
            <a:r>
              <a:rPr lang="zh-CN" altLang="en-US" dirty="0" smtClean="0">
                <a:latin typeface="华文新魏" panose="02010800040101010101" pitchFamily="2" charset="-122"/>
              </a:rPr>
              <a:t>码？</a:t>
            </a:r>
            <a:r>
              <a:rPr lang="en-US" altLang="zh-CN" dirty="0" err="1" smtClean="0">
                <a:latin typeface="华文新魏" panose="02010800040101010101" pitchFamily="2" charset="-122"/>
              </a:rPr>
              <a:t>pid</a:t>
            </a:r>
            <a:r>
              <a:rPr lang="zh-CN" altLang="en-US" dirty="0">
                <a:latin typeface="华文新魏" panose="02010800040101010101" pitchFamily="2" charset="-122"/>
              </a:rPr>
              <a:t>？</a:t>
            </a:r>
            <a:r>
              <a:rPr lang="en-US" altLang="zh-CN" dirty="0" err="1">
                <a:latin typeface="华文新魏" panose="02010800040101010101" pitchFamily="2" charset="-122"/>
              </a:rPr>
              <a:t>tno</a:t>
            </a:r>
            <a:r>
              <a:rPr lang="zh-CN" altLang="en-US" dirty="0">
                <a:latin typeface="华文新魏" panose="02010800040101010101" pitchFamily="2" charset="-122"/>
              </a:rPr>
              <a:t>、</a:t>
            </a:r>
            <a:r>
              <a:rPr lang="en-US" altLang="zh-CN" dirty="0" err="1">
                <a:latin typeface="华文新魏" panose="02010800040101010101" pitchFamily="2" charset="-122"/>
              </a:rPr>
              <a:t>sno</a:t>
            </a:r>
            <a:r>
              <a:rPr lang="zh-CN" altLang="en-US" dirty="0">
                <a:latin typeface="华文新魏" panose="02010800040101010101" pitchFamily="2" charset="-122"/>
              </a:rPr>
              <a:t>？</a:t>
            </a:r>
            <a:endParaRPr lang="en-US" altLang="zh-CN" dirty="0">
              <a:latin typeface="华文新魏" panose="02010800040101010101" pitchFamily="2" charset="-122"/>
            </a:endParaRPr>
          </a:p>
          <a:p>
            <a:pPr lvl="1" eaLnBrk="1" hangingPunct="1"/>
            <a:r>
              <a:rPr lang="zh-CN" altLang="en-US" dirty="0">
                <a:latin typeface="华文新魏" panose="02010800040101010101" pitchFamily="2" charset="-122"/>
              </a:rPr>
              <a:t>关于院系：</a:t>
            </a:r>
            <a:endParaRPr lang="en-US" altLang="zh-CN" dirty="0">
              <a:latin typeface="华文新魏" panose="02010800040101010101" pitchFamily="2" charset="-122"/>
            </a:endParaRPr>
          </a:p>
          <a:p>
            <a:pPr lvl="2" eaLnBrk="1" hangingPunct="1"/>
            <a:r>
              <a:rPr lang="zh-CN" altLang="en-US" dirty="0">
                <a:latin typeface="华文新魏" panose="02010800040101010101" pitchFamily="2" charset="-122"/>
              </a:rPr>
              <a:t>属性？实体？</a:t>
            </a:r>
            <a:endParaRPr lang="en-US" altLang="zh-CN" dirty="0">
              <a:latin typeface="华文新魏" panose="02010800040101010101" pitchFamily="2" charset="-122"/>
            </a:endParaRPr>
          </a:p>
          <a:p>
            <a:pPr lvl="2" eaLnBrk="1" hangingPunct="1"/>
            <a:r>
              <a:rPr lang="zh-CN" altLang="en-US" dirty="0">
                <a:latin typeface="华文新魏" panose="02010800040101010101" pitchFamily="2" charset="-122"/>
              </a:rPr>
              <a:t>和人员建立联系？还是老师学生建立联系？</a:t>
            </a:r>
            <a:endParaRPr lang="en-US" altLang="zh-CN" dirty="0">
              <a:latin typeface="华文新魏" panose="02010800040101010101" pitchFamily="2" charset="-122"/>
            </a:endParaRPr>
          </a:p>
          <a:p>
            <a:pPr lvl="1" eaLnBrk="1" hangingPunct="1"/>
            <a:r>
              <a:rPr lang="zh-CN" altLang="en-US" dirty="0">
                <a:latin typeface="华文新魏" panose="02010800040101010101" pitchFamily="2" charset="-122"/>
              </a:rPr>
              <a:t>需要进一步调研确认</a:t>
            </a:r>
          </a:p>
        </p:txBody>
      </p:sp>
      <p:sp>
        <p:nvSpPr>
          <p:cNvPr id="5"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6"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103</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4" name="灯片编号占位符 3"/>
          <p:cNvSpPr>
            <a:spLocks noGrp="1"/>
          </p:cNvSpPr>
          <p:nvPr>
            <p:ph type="sldNum" sz="quarter" idx="11"/>
          </p:nvPr>
        </p:nvSpPr>
        <p:spPr/>
        <p:txBody>
          <a:bodyPr/>
          <a:lstStyle/>
          <a:p>
            <a:pPr>
              <a:defRPr/>
            </a:pPr>
            <a:fld id="{420CD5C9-EC9D-4F6D-A512-AB3DCC76339A}" type="slidenum">
              <a:rPr lang="zh-CN" altLang="en-US" smtClean="0"/>
              <a:pPr>
                <a:defRPr/>
              </a:pPr>
              <a:t>101</a:t>
            </a:fld>
            <a:endParaRPr lang="zh-CN" altLang="en-US"/>
          </a:p>
        </p:txBody>
      </p:sp>
    </p:spTree>
    <p:extLst>
      <p:ext uri="{BB962C8B-B14F-4D97-AF65-F5344CB8AC3E}">
        <p14:creationId xmlns:p14="http://schemas.microsoft.com/office/powerpoint/2010/main" val="280908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txBox="1">
            <a:spLocks noChangeArrowheads="1"/>
          </p:cNvSpPr>
          <p:nvPr/>
        </p:nvSpPr>
        <p:spPr>
          <a:xfrm>
            <a:off x="609600" y="381000"/>
            <a:ext cx="7772400" cy="609600"/>
          </a:xfrm>
          <a:prstGeom prst="rect">
            <a:avLst/>
          </a:prstGeom>
        </p:spPr>
        <p:txBody>
          <a:bodyPr/>
          <a:lstStyle>
            <a:lvl1pPr algn="l" rtl="0" eaLnBrk="0" fontAlgn="base" hangingPunct="0">
              <a:spcBef>
                <a:spcPct val="0"/>
              </a:spcBef>
              <a:spcAft>
                <a:spcPct val="0"/>
              </a:spcAft>
              <a:defRPr sz="4400">
                <a:solidFill>
                  <a:srgbClr val="00264D"/>
                </a:solidFill>
                <a:latin typeface="+mj-lt"/>
                <a:ea typeface="+mj-ea"/>
                <a:cs typeface="+mj-cs"/>
              </a:defRPr>
            </a:lvl1pPr>
            <a:lvl2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a:lstStyle>
          <a:p>
            <a:pPr eaLnBrk="1" hangingPunct="1"/>
            <a:r>
              <a:rPr lang="en-US" altLang="zh-CN" b="1" kern="0" dirty="0">
                <a:latin typeface="+mj-ea"/>
              </a:rPr>
              <a:t>ER</a:t>
            </a:r>
            <a:r>
              <a:rPr lang="zh-CN" altLang="en-US" b="1" kern="0" dirty="0">
                <a:latin typeface="+mj-ea"/>
              </a:rPr>
              <a:t>模型综合设计示例</a:t>
            </a:r>
            <a:endParaRPr lang="zh-CN" altLang="en-US" b="1" kern="0" dirty="0" smtClean="0">
              <a:latin typeface="+mj-ea"/>
            </a:endParaRPr>
          </a:p>
        </p:txBody>
      </p:sp>
      <p:sp>
        <p:nvSpPr>
          <p:cNvPr id="3" name="Rectangle 3"/>
          <p:cNvSpPr txBox="1">
            <a:spLocks noChangeArrowheads="1"/>
          </p:cNvSpPr>
          <p:nvPr/>
        </p:nvSpPr>
        <p:spPr>
          <a:xfrm>
            <a:off x="228600" y="1443038"/>
            <a:ext cx="8726488" cy="5257800"/>
          </a:xfrm>
          <a:prstGeom prst="rect">
            <a:avLst/>
          </a:prstGeom>
        </p:spPr>
        <p:txBody>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pPr eaLnBrk="1" hangingPunct="1">
              <a:lnSpc>
                <a:spcPct val="90000"/>
              </a:lnSpc>
            </a:pPr>
            <a:r>
              <a:rPr lang="en-US" altLang="zh-CN" sz="2400" dirty="0">
                <a:latin typeface="华文新魏" panose="02010800040101010101" pitchFamily="2" charset="-122"/>
                <a:ea typeface="华文新魏" panose="02010800040101010101" pitchFamily="2" charset="-122"/>
              </a:rPr>
              <a:t>Step2:</a:t>
            </a:r>
            <a:r>
              <a:rPr lang="zh-CN" altLang="en-US" sz="2400" dirty="0">
                <a:latin typeface="华文新魏" panose="02010800040101010101" pitchFamily="2" charset="-122"/>
                <a:ea typeface="华文新魏" panose="02010800040101010101" pitchFamily="2" charset="-122"/>
              </a:rPr>
              <a:t>进一步合并成的全局</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图</a:t>
            </a:r>
            <a:endParaRPr lang="zh-CN" altLang="en-US" sz="2600" kern="0" dirty="0" smtClean="0">
              <a:latin typeface="华文新魏" panose="02010800040101010101" pitchFamily="2" charset="-122"/>
              <a:ea typeface="华文新魏" panose="02010800040101010101" pitchFamily="2" charset="-122"/>
            </a:endParaRPr>
          </a:p>
        </p:txBody>
      </p:sp>
      <p:grpSp>
        <p:nvGrpSpPr>
          <p:cNvPr id="4" name="组合 3"/>
          <p:cNvGrpSpPr/>
          <p:nvPr/>
        </p:nvGrpSpPr>
        <p:grpSpPr>
          <a:xfrm>
            <a:off x="0" y="1785938"/>
            <a:ext cx="8964613" cy="4714875"/>
            <a:chOff x="0" y="1785938"/>
            <a:chExt cx="8964613" cy="4714875"/>
          </a:xfrm>
        </p:grpSpPr>
        <p:sp>
          <p:nvSpPr>
            <p:cNvPr id="5" name="Rectangle 22"/>
            <p:cNvSpPr>
              <a:spLocks noChangeArrowheads="1"/>
            </p:cNvSpPr>
            <p:nvPr/>
          </p:nvSpPr>
          <p:spPr bwMode="auto">
            <a:xfrm>
              <a:off x="6045200" y="2462213"/>
              <a:ext cx="919163" cy="52546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学生</a:t>
              </a:r>
              <a:endParaRPr lang="zh-CN" altLang="en-US" sz="1600" b="1"/>
            </a:p>
          </p:txBody>
        </p:sp>
        <p:sp>
          <p:nvSpPr>
            <p:cNvPr id="6" name="AutoShape 24"/>
            <p:cNvSpPr>
              <a:spLocks noChangeArrowheads="1"/>
            </p:cNvSpPr>
            <p:nvPr/>
          </p:nvSpPr>
          <p:spPr bwMode="auto">
            <a:xfrm>
              <a:off x="7192963" y="2857500"/>
              <a:ext cx="642937" cy="428625"/>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学习</a:t>
              </a:r>
              <a:endParaRPr lang="zh-CN" altLang="en-US" sz="1600" b="1"/>
            </a:p>
          </p:txBody>
        </p:sp>
        <p:sp>
          <p:nvSpPr>
            <p:cNvPr id="7" name="Oval 43"/>
            <p:cNvSpPr>
              <a:spLocks noChangeArrowheads="1"/>
            </p:cNvSpPr>
            <p:nvPr/>
          </p:nvSpPr>
          <p:spPr bwMode="auto">
            <a:xfrm>
              <a:off x="7550150" y="2000250"/>
              <a:ext cx="773113" cy="39528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score</a:t>
              </a:r>
              <a:endParaRPr lang="en-US" altLang="zh-CN" sz="1600" b="1"/>
            </a:p>
          </p:txBody>
        </p:sp>
        <p:sp>
          <p:nvSpPr>
            <p:cNvPr id="8" name="Rectangle 19"/>
            <p:cNvSpPr>
              <a:spLocks noChangeArrowheads="1"/>
            </p:cNvSpPr>
            <p:nvPr/>
          </p:nvSpPr>
          <p:spPr bwMode="auto">
            <a:xfrm>
              <a:off x="4286250" y="2214563"/>
              <a:ext cx="785813" cy="50006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院系</a:t>
              </a:r>
              <a:endParaRPr lang="zh-CN" altLang="en-US" sz="1600" b="1"/>
            </a:p>
          </p:txBody>
        </p:sp>
        <p:sp>
          <p:nvSpPr>
            <p:cNvPr id="9" name="Rectangle 22"/>
            <p:cNvSpPr>
              <a:spLocks noChangeArrowheads="1"/>
            </p:cNvSpPr>
            <p:nvPr/>
          </p:nvSpPr>
          <p:spPr bwMode="auto">
            <a:xfrm>
              <a:off x="6019800" y="4991100"/>
              <a:ext cx="919163" cy="527050"/>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教师</a:t>
              </a:r>
              <a:endParaRPr lang="zh-CN" altLang="en-US" sz="1600" b="1"/>
            </a:p>
          </p:txBody>
        </p:sp>
        <p:sp>
          <p:nvSpPr>
            <p:cNvPr id="10" name="Rectangle 23"/>
            <p:cNvSpPr>
              <a:spLocks noChangeArrowheads="1"/>
            </p:cNvSpPr>
            <p:nvPr/>
          </p:nvSpPr>
          <p:spPr bwMode="auto">
            <a:xfrm>
              <a:off x="7912100" y="3462338"/>
              <a:ext cx="919163" cy="52546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课程</a:t>
              </a:r>
              <a:endParaRPr lang="zh-CN" altLang="en-US" sz="1600" b="1"/>
            </a:p>
          </p:txBody>
        </p:sp>
        <p:sp>
          <p:nvSpPr>
            <p:cNvPr id="11" name="AutoShape 24"/>
            <p:cNvSpPr>
              <a:spLocks noChangeArrowheads="1"/>
            </p:cNvSpPr>
            <p:nvPr/>
          </p:nvSpPr>
          <p:spPr bwMode="auto">
            <a:xfrm>
              <a:off x="7091363" y="4546600"/>
              <a:ext cx="766762" cy="525463"/>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讲授</a:t>
              </a:r>
              <a:endParaRPr lang="zh-CN" altLang="en-US" sz="1600" b="1"/>
            </a:p>
          </p:txBody>
        </p:sp>
        <p:sp>
          <p:nvSpPr>
            <p:cNvPr id="12" name="Oval 27"/>
            <p:cNvSpPr>
              <a:spLocks noChangeArrowheads="1"/>
            </p:cNvSpPr>
            <p:nvPr/>
          </p:nvSpPr>
          <p:spPr bwMode="auto">
            <a:xfrm>
              <a:off x="5286375" y="2533650"/>
              <a:ext cx="612775" cy="39528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dno</a:t>
              </a:r>
              <a:endParaRPr lang="en-US" altLang="zh-CN" sz="1600" b="1" u="sng"/>
            </a:p>
          </p:txBody>
        </p:sp>
        <p:sp>
          <p:nvSpPr>
            <p:cNvPr id="13" name="Oval 29"/>
            <p:cNvSpPr>
              <a:spLocks noChangeArrowheads="1"/>
            </p:cNvSpPr>
            <p:nvPr/>
          </p:nvSpPr>
          <p:spPr bwMode="auto">
            <a:xfrm>
              <a:off x="5214938" y="1962150"/>
              <a:ext cx="901700" cy="39528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dname</a:t>
              </a:r>
              <a:endParaRPr lang="en-US" altLang="zh-CN" sz="1600" b="1"/>
            </a:p>
          </p:txBody>
        </p:sp>
        <p:sp>
          <p:nvSpPr>
            <p:cNvPr id="14" name="Oval 31"/>
            <p:cNvSpPr>
              <a:spLocks noChangeArrowheads="1"/>
            </p:cNvSpPr>
            <p:nvPr/>
          </p:nvSpPr>
          <p:spPr bwMode="auto">
            <a:xfrm>
              <a:off x="5902325" y="5715000"/>
              <a:ext cx="760413" cy="39528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tno</a:t>
              </a:r>
              <a:endParaRPr lang="en-US" altLang="zh-CN" sz="1600" b="1" u="sng"/>
            </a:p>
          </p:txBody>
        </p:sp>
        <p:sp>
          <p:nvSpPr>
            <p:cNvPr id="15" name="Oval 37"/>
            <p:cNvSpPr>
              <a:spLocks noChangeArrowheads="1"/>
            </p:cNvSpPr>
            <p:nvPr/>
          </p:nvSpPr>
          <p:spPr bwMode="auto">
            <a:xfrm>
              <a:off x="7632700" y="4214813"/>
              <a:ext cx="612775" cy="3952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cno</a:t>
              </a:r>
              <a:endParaRPr lang="en-US" altLang="zh-CN" sz="1600" b="1" u="sng"/>
            </a:p>
          </p:txBody>
        </p:sp>
        <p:cxnSp>
          <p:nvCxnSpPr>
            <p:cNvPr id="16" name="AutoShape 133"/>
            <p:cNvCxnSpPr>
              <a:cxnSpLocks noChangeShapeType="1"/>
              <a:stCxn id="11" idx="2"/>
              <a:endCxn id="9" idx="3"/>
            </p:cNvCxnSpPr>
            <p:nvPr/>
          </p:nvCxnSpPr>
          <p:spPr bwMode="auto">
            <a:xfrm rot="5400000">
              <a:off x="7115970" y="4895056"/>
              <a:ext cx="182562" cy="5365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7" name="AutoShape 133"/>
            <p:cNvCxnSpPr>
              <a:cxnSpLocks noChangeShapeType="1"/>
              <a:stCxn id="10" idx="1"/>
              <a:endCxn id="11" idx="0"/>
            </p:cNvCxnSpPr>
            <p:nvPr/>
          </p:nvCxnSpPr>
          <p:spPr bwMode="auto">
            <a:xfrm rot="10800000" flipV="1">
              <a:off x="7475538" y="3724275"/>
              <a:ext cx="436562" cy="8223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8" name="AutoShape 133"/>
            <p:cNvCxnSpPr>
              <a:cxnSpLocks noChangeShapeType="1"/>
              <a:stCxn id="10" idx="2"/>
            </p:cNvCxnSpPr>
            <p:nvPr/>
          </p:nvCxnSpPr>
          <p:spPr bwMode="auto">
            <a:xfrm rot="16200000" flipH="1">
              <a:off x="8320881" y="4039394"/>
              <a:ext cx="369888" cy="2667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9" name="AutoShape 133"/>
            <p:cNvCxnSpPr>
              <a:cxnSpLocks noChangeShapeType="1"/>
              <a:stCxn id="10" idx="2"/>
              <a:endCxn id="15" idx="0"/>
            </p:cNvCxnSpPr>
            <p:nvPr/>
          </p:nvCxnSpPr>
          <p:spPr bwMode="auto">
            <a:xfrm rot="5400000">
              <a:off x="8042275" y="3884613"/>
              <a:ext cx="227013" cy="43338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0" name="AutoShape 133"/>
            <p:cNvCxnSpPr>
              <a:cxnSpLocks noChangeShapeType="1"/>
              <a:stCxn id="8" idx="3"/>
              <a:endCxn id="13" idx="3"/>
            </p:cNvCxnSpPr>
            <p:nvPr/>
          </p:nvCxnSpPr>
          <p:spPr bwMode="auto">
            <a:xfrm flipV="1">
              <a:off x="5072063" y="2300288"/>
              <a:ext cx="274637" cy="1635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1" name="AutoShape 133"/>
            <p:cNvCxnSpPr>
              <a:cxnSpLocks noChangeShapeType="1"/>
              <a:stCxn id="8" idx="3"/>
              <a:endCxn id="12" idx="1"/>
            </p:cNvCxnSpPr>
            <p:nvPr/>
          </p:nvCxnSpPr>
          <p:spPr bwMode="auto">
            <a:xfrm>
              <a:off x="5072063" y="2463800"/>
              <a:ext cx="304800" cy="1270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2" name="AutoShape 133"/>
            <p:cNvCxnSpPr>
              <a:cxnSpLocks noChangeShapeType="1"/>
              <a:stCxn id="7" idx="4"/>
              <a:endCxn id="6" idx="0"/>
            </p:cNvCxnSpPr>
            <p:nvPr/>
          </p:nvCxnSpPr>
          <p:spPr bwMode="auto">
            <a:xfrm rot="5400000">
              <a:off x="7495382" y="2415381"/>
              <a:ext cx="461962" cy="4222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3" name="AutoShape 133"/>
            <p:cNvCxnSpPr>
              <a:cxnSpLocks noChangeShapeType="1"/>
              <a:stCxn id="10" idx="1"/>
              <a:endCxn id="6" idx="2"/>
            </p:cNvCxnSpPr>
            <p:nvPr/>
          </p:nvCxnSpPr>
          <p:spPr bwMode="auto">
            <a:xfrm rot="10800000">
              <a:off x="7515225" y="3286125"/>
              <a:ext cx="396875" cy="4381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4" name="AutoShape 133"/>
            <p:cNvCxnSpPr>
              <a:cxnSpLocks noChangeShapeType="1"/>
              <a:stCxn id="5" idx="3"/>
              <a:endCxn id="6" idx="0"/>
            </p:cNvCxnSpPr>
            <p:nvPr/>
          </p:nvCxnSpPr>
          <p:spPr bwMode="auto">
            <a:xfrm>
              <a:off x="6964363" y="2724150"/>
              <a:ext cx="550862" cy="1333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5" name="AutoShape 133"/>
            <p:cNvCxnSpPr>
              <a:cxnSpLocks noChangeShapeType="1"/>
              <a:stCxn id="14" idx="0"/>
              <a:endCxn id="9" idx="2"/>
            </p:cNvCxnSpPr>
            <p:nvPr/>
          </p:nvCxnSpPr>
          <p:spPr bwMode="auto">
            <a:xfrm rot="5400000" flipH="1" flipV="1">
              <a:off x="6283325" y="5518150"/>
              <a:ext cx="196850" cy="1968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6" name="Oval 31"/>
            <p:cNvSpPr>
              <a:spLocks noChangeArrowheads="1"/>
            </p:cNvSpPr>
            <p:nvPr/>
          </p:nvSpPr>
          <p:spPr bwMode="auto">
            <a:xfrm>
              <a:off x="6715125" y="1928813"/>
              <a:ext cx="612775" cy="3952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sno</a:t>
              </a:r>
              <a:endParaRPr lang="en-US" altLang="zh-CN" sz="1600" b="1" u="sng"/>
            </a:p>
          </p:txBody>
        </p:sp>
        <p:cxnSp>
          <p:nvCxnSpPr>
            <p:cNvPr id="27" name="AutoShape 133"/>
            <p:cNvCxnSpPr>
              <a:cxnSpLocks noChangeShapeType="1"/>
              <a:stCxn id="26" idx="3"/>
              <a:endCxn id="5" idx="0"/>
            </p:cNvCxnSpPr>
            <p:nvPr/>
          </p:nvCxnSpPr>
          <p:spPr bwMode="auto">
            <a:xfrm rot="5400000">
              <a:off x="6557962" y="2214563"/>
              <a:ext cx="195263" cy="30003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8" name="AutoShape 132"/>
            <p:cNvCxnSpPr>
              <a:cxnSpLocks noChangeShapeType="1"/>
            </p:cNvCxnSpPr>
            <p:nvPr/>
          </p:nvCxnSpPr>
          <p:spPr bwMode="auto">
            <a:xfrm>
              <a:off x="8101013" y="2852738"/>
              <a:ext cx="25400" cy="6096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9" name="AutoShape 134"/>
            <p:cNvSpPr>
              <a:spLocks noChangeArrowheads="1"/>
            </p:cNvSpPr>
            <p:nvPr/>
          </p:nvSpPr>
          <p:spPr bwMode="auto">
            <a:xfrm>
              <a:off x="7912100" y="2533650"/>
              <a:ext cx="1000125" cy="428625"/>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sz="1200" b="1">
                  <a:solidFill>
                    <a:srgbClr val="000000"/>
                  </a:solidFill>
                </a:rPr>
                <a:t>先行课</a:t>
              </a:r>
              <a:endParaRPr lang="zh-CN" altLang="en-US" sz="1200" b="1"/>
            </a:p>
          </p:txBody>
        </p:sp>
        <p:cxnSp>
          <p:nvCxnSpPr>
            <p:cNvPr id="30" name="AutoShape 132"/>
            <p:cNvCxnSpPr>
              <a:cxnSpLocks noChangeShapeType="1"/>
            </p:cNvCxnSpPr>
            <p:nvPr/>
          </p:nvCxnSpPr>
          <p:spPr bwMode="auto">
            <a:xfrm>
              <a:off x="8604250" y="2852738"/>
              <a:ext cx="22225" cy="6096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1" name="AutoShape 20"/>
            <p:cNvSpPr>
              <a:spLocks noChangeArrowheads="1"/>
            </p:cNvSpPr>
            <p:nvPr/>
          </p:nvSpPr>
          <p:spPr bwMode="auto">
            <a:xfrm>
              <a:off x="4429125" y="3071813"/>
              <a:ext cx="766763" cy="525462"/>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隶属</a:t>
              </a:r>
              <a:endParaRPr lang="zh-CN" altLang="en-US" sz="1600" b="1"/>
            </a:p>
          </p:txBody>
        </p:sp>
        <p:cxnSp>
          <p:nvCxnSpPr>
            <p:cNvPr id="32" name="AutoShape 19"/>
            <p:cNvCxnSpPr>
              <a:cxnSpLocks noChangeShapeType="1"/>
              <a:stCxn id="45" idx="0"/>
              <a:endCxn id="5" idx="2"/>
            </p:cNvCxnSpPr>
            <p:nvPr/>
          </p:nvCxnSpPr>
          <p:spPr bwMode="auto">
            <a:xfrm rot="16200000" flipV="1">
              <a:off x="6508750" y="2984500"/>
              <a:ext cx="155575" cy="1619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3" name="AutoShape 133"/>
            <p:cNvCxnSpPr>
              <a:cxnSpLocks noChangeShapeType="1"/>
              <a:stCxn id="43" idx="1"/>
              <a:endCxn id="9" idx="2"/>
            </p:cNvCxnSpPr>
            <p:nvPr/>
          </p:nvCxnSpPr>
          <p:spPr bwMode="auto">
            <a:xfrm rot="16200000" flipV="1">
              <a:off x="6557169" y="5441156"/>
              <a:ext cx="190500" cy="3444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4" name="Rectangle 117"/>
            <p:cNvSpPr>
              <a:spLocks noChangeArrowheads="1"/>
            </p:cNvSpPr>
            <p:nvPr/>
          </p:nvSpPr>
          <p:spPr bwMode="auto">
            <a:xfrm>
              <a:off x="6072188" y="3711575"/>
              <a:ext cx="808037" cy="431800"/>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rPr>
                <a:t>班级</a:t>
              </a:r>
              <a:endParaRPr lang="zh-CN" altLang="en-US" sz="1800" b="1"/>
            </a:p>
          </p:txBody>
        </p:sp>
        <p:sp>
          <p:nvSpPr>
            <p:cNvPr id="35" name="AutoShape 118"/>
            <p:cNvSpPr>
              <a:spLocks noChangeArrowheads="1"/>
            </p:cNvSpPr>
            <p:nvPr/>
          </p:nvSpPr>
          <p:spPr bwMode="auto">
            <a:xfrm>
              <a:off x="6972300" y="3714750"/>
              <a:ext cx="671513" cy="379413"/>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上课</a:t>
              </a:r>
              <a:endParaRPr lang="zh-CN" altLang="en-US" sz="1200" b="1"/>
            </a:p>
            <a:p>
              <a:pPr algn="just" eaLnBrk="1" hangingPunct="1">
                <a:spcBef>
                  <a:spcPct val="50000"/>
                </a:spcBef>
              </a:pPr>
              <a:endParaRPr lang="zh-CN" altLang="en-US" sz="1200" b="1"/>
            </a:p>
            <a:p>
              <a:pPr algn="ctr" eaLnBrk="1" hangingPunct="1">
                <a:spcBef>
                  <a:spcPct val="50000"/>
                </a:spcBef>
              </a:pPr>
              <a:endParaRPr lang="zh-CN" altLang="en-US" b="1"/>
            </a:p>
          </p:txBody>
        </p:sp>
        <p:cxnSp>
          <p:nvCxnSpPr>
            <p:cNvPr id="36" name="AutoShape 19"/>
            <p:cNvCxnSpPr>
              <a:cxnSpLocks noChangeShapeType="1"/>
              <a:stCxn id="35" idx="3"/>
              <a:endCxn id="10" idx="1"/>
            </p:cNvCxnSpPr>
            <p:nvPr/>
          </p:nvCxnSpPr>
          <p:spPr bwMode="auto">
            <a:xfrm flipV="1">
              <a:off x="7643813" y="3724275"/>
              <a:ext cx="268287" cy="1809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7" name="AutoShape 19"/>
            <p:cNvCxnSpPr>
              <a:cxnSpLocks noChangeShapeType="1"/>
              <a:stCxn id="35" idx="1"/>
              <a:endCxn id="34" idx="3"/>
            </p:cNvCxnSpPr>
            <p:nvPr/>
          </p:nvCxnSpPr>
          <p:spPr bwMode="auto">
            <a:xfrm rot="10800000" flipV="1">
              <a:off x="6880225" y="3905250"/>
              <a:ext cx="92075" cy="222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8" name="AutoShape 86"/>
            <p:cNvCxnSpPr>
              <a:cxnSpLocks noChangeShapeType="1"/>
              <a:stCxn id="9" idx="0"/>
              <a:endCxn id="35" idx="2"/>
            </p:cNvCxnSpPr>
            <p:nvPr/>
          </p:nvCxnSpPr>
          <p:spPr bwMode="auto">
            <a:xfrm rot="5400000" flipH="1" flipV="1">
              <a:off x="6446044" y="4128294"/>
              <a:ext cx="896937" cy="828675"/>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39" name="Oval 38"/>
            <p:cNvSpPr>
              <a:spLocks noChangeArrowheads="1"/>
            </p:cNvSpPr>
            <p:nvPr/>
          </p:nvSpPr>
          <p:spPr bwMode="auto">
            <a:xfrm>
              <a:off x="5592763" y="4248150"/>
              <a:ext cx="1287462" cy="39528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classname</a:t>
              </a:r>
              <a:endParaRPr lang="en-US" altLang="zh-CN" sz="1600" b="1"/>
            </a:p>
          </p:txBody>
        </p:sp>
        <p:sp>
          <p:nvSpPr>
            <p:cNvPr id="40" name="Oval 31"/>
            <p:cNvSpPr>
              <a:spLocks noChangeArrowheads="1"/>
            </p:cNvSpPr>
            <p:nvPr/>
          </p:nvSpPr>
          <p:spPr bwMode="auto">
            <a:xfrm>
              <a:off x="5357813" y="3214688"/>
              <a:ext cx="898525" cy="3952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classno</a:t>
              </a:r>
              <a:endParaRPr lang="en-US" altLang="zh-CN" sz="1600" b="1" u="sng"/>
            </a:p>
          </p:txBody>
        </p:sp>
        <p:cxnSp>
          <p:nvCxnSpPr>
            <p:cNvPr id="41" name="AutoShape 19"/>
            <p:cNvCxnSpPr>
              <a:cxnSpLocks noChangeShapeType="1"/>
              <a:stCxn id="40" idx="6"/>
              <a:endCxn id="34" idx="0"/>
            </p:cNvCxnSpPr>
            <p:nvPr/>
          </p:nvCxnSpPr>
          <p:spPr bwMode="auto">
            <a:xfrm>
              <a:off x="6256338" y="3411538"/>
              <a:ext cx="220662" cy="30003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2" name="AutoShape 19"/>
            <p:cNvCxnSpPr>
              <a:cxnSpLocks noChangeShapeType="1"/>
              <a:stCxn id="39" idx="0"/>
              <a:endCxn id="34" idx="2"/>
            </p:cNvCxnSpPr>
            <p:nvPr/>
          </p:nvCxnSpPr>
          <p:spPr bwMode="auto">
            <a:xfrm flipV="1">
              <a:off x="6237288" y="4143375"/>
              <a:ext cx="239712" cy="1047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3" name="Oval 29"/>
            <p:cNvSpPr>
              <a:spLocks noChangeArrowheads="1"/>
            </p:cNvSpPr>
            <p:nvPr/>
          </p:nvSpPr>
          <p:spPr bwMode="auto">
            <a:xfrm>
              <a:off x="6688138" y="5643563"/>
              <a:ext cx="936625" cy="441325"/>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en-US" altLang="zh-CN" sz="2000" b="1"/>
            </a:p>
          </p:txBody>
        </p:sp>
        <p:sp>
          <p:nvSpPr>
            <p:cNvPr id="44" name="Oval 30"/>
            <p:cNvSpPr>
              <a:spLocks noChangeArrowheads="1"/>
            </p:cNvSpPr>
            <p:nvPr/>
          </p:nvSpPr>
          <p:spPr bwMode="auto">
            <a:xfrm>
              <a:off x="6759575" y="5715000"/>
              <a:ext cx="792163" cy="296863"/>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telno</a:t>
              </a:r>
              <a:endParaRPr lang="en-US" altLang="zh-CN" sz="1600" b="1"/>
            </a:p>
          </p:txBody>
        </p:sp>
        <p:sp>
          <p:nvSpPr>
            <p:cNvPr id="45" name="AutoShape 20"/>
            <p:cNvSpPr>
              <a:spLocks noChangeArrowheads="1"/>
            </p:cNvSpPr>
            <p:nvPr/>
          </p:nvSpPr>
          <p:spPr bwMode="auto">
            <a:xfrm>
              <a:off x="6283325" y="3143250"/>
              <a:ext cx="766763" cy="382588"/>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隶属</a:t>
              </a:r>
              <a:endParaRPr lang="zh-CN" altLang="en-US" sz="1600" b="1"/>
            </a:p>
          </p:txBody>
        </p:sp>
        <p:cxnSp>
          <p:nvCxnSpPr>
            <p:cNvPr id="46" name="AutoShape 86"/>
            <p:cNvCxnSpPr>
              <a:cxnSpLocks noChangeShapeType="1"/>
              <a:stCxn id="34" idx="0"/>
              <a:endCxn id="45" idx="2"/>
            </p:cNvCxnSpPr>
            <p:nvPr/>
          </p:nvCxnSpPr>
          <p:spPr bwMode="auto">
            <a:xfrm rot="5400000" flipH="1" flipV="1">
              <a:off x="6479381" y="3523457"/>
              <a:ext cx="185737" cy="19050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47" name="Rectangle 23"/>
            <p:cNvSpPr>
              <a:spLocks noChangeArrowheads="1"/>
            </p:cNvSpPr>
            <p:nvPr/>
          </p:nvSpPr>
          <p:spPr bwMode="auto">
            <a:xfrm>
              <a:off x="1928813" y="3857625"/>
              <a:ext cx="919162" cy="52546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校园卡</a:t>
              </a:r>
              <a:endParaRPr lang="zh-CN" altLang="en-US" sz="1600" b="1"/>
            </a:p>
          </p:txBody>
        </p:sp>
        <p:sp>
          <p:nvSpPr>
            <p:cNvPr id="48" name="Oval 37"/>
            <p:cNvSpPr>
              <a:spLocks noChangeArrowheads="1"/>
            </p:cNvSpPr>
            <p:nvPr/>
          </p:nvSpPr>
          <p:spPr bwMode="auto">
            <a:xfrm>
              <a:off x="928688" y="3714750"/>
              <a:ext cx="825500" cy="322263"/>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dirty="0" err="1" smtClean="0">
                  <a:solidFill>
                    <a:srgbClr val="000000"/>
                  </a:solidFill>
                </a:rPr>
                <a:t>CardNo</a:t>
              </a:r>
              <a:endParaRPr lang="en-US" altLang="zh-CN" sz="1200" b="1" u="sng" dirty="0"/>
            </a:p>
          </p:txBody>
        </p:sp>
        <p:sp>
          <p:nvSpPr>
            <p:cNvPr id="49" name="Oval 38"/>
            <p:cNvSpPr>
              <a:spLocks noChangeArrowheads="1"/>
            </p:cNvSpPr>
            <p:nvPr/>
          </p:nvSpPr>
          <p:spPr bwMode="auto">
            <a:xfrm>
              <a:off x="1000125" y="4286250"/>
              <a:ext cx="792163" cy="360363"/>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balance</a:t>
              </a:r>
            </a:p>
          </p:txBody>
        </p:sp>
        <p:cxnSp>
          <p:nvCxnSpPr>
            <p:cNvPr id="50" name="AutoShape 133"/>
            <p:cNvCxnSpPr>
              <a:cxnSpLocks noChangeShapeType="1"/>
              <a:stCxn id="115" idx="2"/>
              <a:endCxn id="108" idx="1"/>
            </p:cNvCxnSpPr>
            <p:nvPr/>
          </p:nvCxnSpPr>
          <p:spPr bwMode="auto">
            <a:xfrm rot="16200000" flipH="1">
              <a:off x="4665662" y="4327526"/>
              <a:ext cx="620713" cy="5445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1" name="AutoShape 133"/>
            <p:cNvCxnSpPr>
              <a:cxnSpLocks noChangeShapeType="1"/>
              <a:stCxn id="109" idx="0"/>
              <a:endCxn id="115" idx="2"/>
            </p:cNvCxnSpPr>
            <p:nvPr/>
          </p:nvCxnSpPr>
          <p:spPr bwMode="auto">
            <a:xfrm rot="16200000" flipV="1">
              <a:off x="4426744" y="4566444"/>
              <a:ext cx="925513" cy="3714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2" name="AutoShape 133"/>
            <p:cNvCxnSpPr>
              <a:cxnSpLocks noChangeShapeType="1"/>
              <a:stCxn id="47" idx="1"/>
              <a:endCxn id="49" idx="7"/>
            </p:cNvCxnSpPr>
            <p:nvPr/>
          </p:nvCxnSpPr>
          <p:spPr bwMode="auto">
            <a:xfrm rot="10800000" flipV="1">
              <a:off x="1676400" y="4121150"/>
              <a:ext cx="252413" cy="2174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3" name="AutoShape 133"/>
            <p:cNvCxnSpPr>
              <a:cxnSpLocks noChangeShapeType="1"/>
              <a:stCxn id="47" idx="1"/>
              <a:endCxn id="48" idx="5"/>
            </p:cNvCxnSpPr>
            <p:nvPr/>
          </p:nvCxnSpPr>
          <p:spPr bwMode="auto">
            <a:xfrm rot="10800000">
              <a:off x="1633538" y="3989388"/>
              <a:ext cx="295275" cy="1317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54" name="Rectangle 23"/>
            <p:cNvSpPr>
              <a:spLocks noChangeArrowheads="1"/>
            </p:cNvSpPr>
            <p:nvPr/>
          </p:nvSpPr>
          <p:spPr bwMode="auto">
            <a:xfrm>
              <a:off x="2411413" y="2947988"/>
              <a:ext cx="919162" cy="52546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消费交易</a:t>
              </a:r>
              <a:endParaRPr lang="zh-CN" altLang="en-US" sz="1600" b="1"/>
            </a:p>
          </p:txBody>
        </p:sp>
        <p:sp>
          <p:nvSpPr>
            <p:cNvPr id="55" name="Oval 37"/>
            <p:cNvSpPr>
              <a:spLocks noChangeArrowheads="1"/>
            </p:cNvSpPr>
            <p:nvPr/>
          </p:nvSpPr>
          <p:spPr bwMode="auto">
            <a:xfrm>
              <a:off x="3000375" y="2286000"/>
              <a:ext cx="825500" cy="39528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a:solidFill>
                    <a:srgbClr val="000000"/>
                  </a:solidFill>
                </a:rPr>
                <a:t>Trans#</a:t>
              </a:r>
              <a:endParaRPr lang="en-US" altLang="zh-CN" sz="1200" b="1" u="sng"/>
            </a:p>
          </p:txBody>
        </p:sp>
        <p:sp>
          <p:nvSpPr>
            <p:cNvPr id="56" name="Oval 38"/>
            <p:cNvSpPr>
              <a:spLocks noChangeArrowheads="1"/>
            </p:cNvSpPr>
            <p:nvPr/>
          </p:nvSpPr>
          <p:spPr bwMode="auto">
            <a:xfrm>
              <a:off x="3643313" y="3357563"/>
              <a:ext cx="928687" cy="3603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ctime</a:t>
              </a:r>
            </a:p>
          </p:txBody>
        </p:sp>
        <p:cxnSp>
          <p:nvCxnSpPr>
            <p:cNvPr id="57" name="AutoShape 133"/>
            <p:cNvCxnSpPr>
              <a:cxnSpLocks noChangeShapeType="1"/>
              <a:stCxn id="54" idx="3"/>
              <a:endCxn id="56" idx="1"/>
            </p:cNvCxnSpPr>
            <p:nvPr/>
          </p:nvCxnSpPr>
          <p:spPr bwMode="auto">
            <a:xfrm>
              <a:off x="3330575" y="3211513"/>
              <a:ext cx="449263" cy="19843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8" name="AutoShape 133"/>
            <p:cNvCxnSpPr>
              <a:cxnSpLocks noChangeShapeType="1"/>
              <a:stCxn id="54" idx="3"/>
              <a:endCxn id="55" idx="4"/>
            </p:cNvCxnSpPr>
            <p:nvPr/>
          </p:nvCxnSpPr>
          <p:spPr bwMode="auto">
            <a:xfrm flipV="1">
              <a:off x="3330575" y="2681288"/>
              <a:ext cx="82550" cy="5302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59" name="Oval 38"/>
            <p:cNvSpPr>
              <a:spLocks noChangeArrowheads="1"/>
            </p:cNvSpPr>
            <p:nvPr/>
          </p:nvSpPr>
          <p:spPr bwMode="auto">
            <a:xfrm>
              <a:off x="3714750" y="2786063"/>
              <a:ext cx="785813" cy="3603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amount</a:t>
              </a:r>
            </a:p>
          </p:txBody>
        </p:sp>
        <p:cxnSp>
          <p:nvCxnSpPr>
            <p:cNvPr id="60" name="AutoShape 133"/>
            <p:cNvCxnSpPr>
              <a:cxnSpLocks noChangeShapeType="1"/>
              <a:stCxn id="54" idx="3"/>
              <a:endCxn id="59" idx="2"/>
            </p:cNvCxnSpPr>
            <p:nvPr/>
          </p:nvCxnSpPr>
          <p:spPr bwMode="auto">
            <a:xfrm flipV="1">
              <a:off x="3330575" y="2967038"/>
              <a:ext cx="384175" cy="2444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1" name="AutoShape 132"/>
            <p:cNvCxnSpPr>
              <a:cxnSpLocks noChangeShapeType="1"/>
              <a:stCxn id="62" idx="2"/>
              <a:endCxn id="47" idx="0"/>
            </p:cNvCxnSpPr>
            <p:nvPr/>
          </p:nvCxnSpPr>
          <p:spPr bwMode="auto">
            <a:xfrm rot="5400000">
              <a:off x="2508250" y="3667125"/>
              <a:ext cx="69850" cy="31115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2" name="AutoShape 24"/>
            <p:cNvSpPr>
              <a:spLocks noChangeArrowheads="1"/>
            </p:cNvSpPr>
            <p:nvPr/>
          </p:nvSpPr>
          <p:spPr bwMode="auto">
            <a:xfrm>
              <a:off x="2571750" y="3571875"/>
              <a:ext cx="254000" cy="21590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63" name="AutoShape 133"/>
            <p:cNvCxnSpPr>
              <a:cxnSpLocks noChangeShapeType="1"/>
              <a:stCxn id="62" idx="0"/>
              <a:endCxn id="54" idx="2"/>
            </p:cNvCxnSpPr>
            <p:nvPr/>
          </p:nvCxnSpPr>
          <p:spPr bwMode="auto">
            <a:xfrm flipV="1">
              <a:off x="2698750" y="3473450"/>
              <a:ext cx="173038" cy="984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64" name="Rectangle 23"/>
            <p:cNvSpPr>
              <a:spLocks noChangeArrowheads="1"/>
            </p:cNvSpPr>
            <p:nvPr/>
          </p:nvSpPr>
          <p:spPr bwMode="auto">
            <a:xfrm>
              <a:off x="1787525" y="1925638"/>
              <a:ext cx="919163" cy="52546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商家</a:t>
              </a:r>
              <a:endParaRPr lang="zh-CN" altLang="en-US" sz="1600" b="1"/>
            </a:p>
          </p:txBody>
        </p:sp>
        <p:cxnSp>
          <p:nvCxnSpPr>
            <p:cNvPr id="65" name="AutoShape 132"/>
            <p:cNvCxnSpPr>
              <a:cxnSpLocks noChangeShapeType="1"/>
              <a:stCxn id="66" idx="1"/>
              <a:endCxn id="64" idx="2"/>
            </p:cNvCxnSpPr>
            <p:nvPr/>
          </p:nvCxnSpPr>
          <p:spPr bwMode="auto">
            <a:xfrm rot="10800000">
              <a:off x="2246313" y="2451100"/>
              <a:ext cx="325437" cy="2286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6" name="AutoShape 24"/>
            <p:cNvSpPr>
              <a:spLocks noChangeArrowheads="1"/>
            </p:cNvSpPr>
            <p:nvPr/>
          </p:nvSpPr>
          <p:spPr bwMode="auto">
            <a:xfrm>
              <a:off x="2571750" y="2571750"/>
              <a:ext cx="287338" cy="21590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67" name="AutoShape 133"/>
            <p:cNvCxnSpPr>
              <a:cxnSpLocks noChangeShapeType="1"/>
              <a:stCxn id="66" idx="3"/>
              <a:endCxn id="54" idx="0"/>
            </p:cNvCxnSpPr>
            <p:nvPr/>
          </p:nvCxnSpPr>
          <p:spPr bwMode="auto">
            <a:xfrm>
              <a:off x="2859088" y="2679700"/>
              <a:ext cx="12700" cy="2682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68" name="Rectangle 23"/>
            <p:cNvSpPr>
              <a:spLocks noChangeArrowheads="1"/>
            </p:cNvSpPr>
            <p:nvPr/>
          </p:nvSpPr>
          <p:spPr bwMode="auto">
            <a:xfrm>
              <a:off x="609600" y="2930525"/>
              <a:ext cx="919163" cy="52546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结算单</a:t>
              </a:r>
              <a:endParaRPr lang="zh-CN" altLang="en-US" sz="1600" b="1"/>
            </a:p>
          </p:txBody>
        </p:sp>
        <p:cxnSp>
          <p:nvCxnSpPr>
            <p:cNvPr id="69" name="AutoShape 132"/>
            <p:cNvCxnSpPr>
              <a:cxnSpLocks noChangeShapeType="1"/>
              <a:stCxn id="70" idx="1"/>
              <a:endCxn id="68" idx="3"/>
            </p:cNvCxnSpPr>
            <p:nvPr/>
          </p:nvCxnSpPr>
          <p:spPr bwMode="auto">
            <a:xfrm flipH="1" flipV="1">
              <a:off x="1528763" y="3194050"/>
              <a:ext cx="306387" cy="55563"/>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70" name="AutoShape 24"/>
            <p:cNvSpPr>
              <a:spLocks noChangeArrowheads="1"/>
            </p:cNvSpPr>
            <p:nvPr/>
          </p:nvSpPr>
          <p:spPr bwMode="auto">
            <a:xfrm>
              <a:off x="1835150" y="3141663"/>
              <a:ext cx="288925" cy="21590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71" name="AutoShape 133"/>
            <p:cNvCxnSpPr>
              <a:cxnSpLocks noChangeShapeType="1"/>
              <a:stCxn id="70" idx="3"/>
              <a:endCxn id="54" idx="1"/>
            </p:cNvCxnSpPr>
            <p:nvPr/>
          </p:nvCxnSpPr>
          <p:spPr bwMode="auto">
            <a:xfrm flipV="1">
              <a:off x="2124075" y="3211513"/>
              <a:ext cx="287338" cy="381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72" name="AutoShape 132"/>
            <p:cNvCxnSpPr>
              <a:cxnSpLocks noChangeShapeType="1"/>
              <a:stCxn id="73" idx="0"/>
              <a:endCxn id="64" idx="2"/>
            </p:cNvCxnSpPr>
            <p:nvPr/>
          </p:nvCxnSpPr>
          <p:spPr bwMode="auto">
            <a:xfrm rot="5400000" flipH="1" flipV="1">
              <a:off x="2005013" y="2420937"/>
              <a:ext cx="211138" cy="271463"/>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73" name="AutoShape 24"/>
            <p:cNvSpPr>
              <a:spLocks noChangeArrowheads="1"/>
            </p:cNvSpPr>
            <p:nvPr/>
          </p:nvSpPr>
          <p:spPr bwMode="auto">
            <a:xfrm>
              <a:off x="1857375" y="2662238"/>
              <a:ext cx="236538" cy="21590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74" name="AutoShape 133"/>
            <p:cNvCxnSpPr>
              <a:cxnSpLocks noChangeShapeType="1"/>
              <a:stCxn id="73" idx="2"/>
              <a:endCxn id="68" idx="3"/>
            </p:cNvCxnSpPr>
            <p:nvPr/>
          </p:nvCxnSpPr>
          <p:spPr bwMode="auto">
            <a:xfrm rot="5400000">
              <a:off x="1593851" y="2813050"/>
              <a:ext cx="315912" cy="44608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75" name="Rectangle 23"/>
            <p:cNvSpPr>
              <a:spLocks noChangeArrowheads="1"/>
            </p:cNvSpPr>
            <p:nvPr/>
          </p:nvSpPr>
          <p:spPr bwMode="auto">
            <a:xfrm>
              <a:off x="3455988" y="5346700"/>
              <a:ext cx="919162" cy="52546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银行帐户</a:t>
              </a:r>
              <a:endParaRPr lang="zh-CN" altLang="en-US" sz="1600" b="1"/>
            </a:p>
          </p:txBody>
        </p:sp>
        <p:sp>
          <p:nvSpPr>
            <p:cNvPr id="76" name="Rectangle 23"/>
            <p:cNvSpPr>
              <a:spLocks noChangeArrowheads="1"/>
            </p:cNvSpPr>
            <p:nvPr/>
          </p:nvSpPr>
          <p:spPr bwMode="auto">
            <a:xfrm>
              <a:off x="1079500" y="5275263"/>
              <a:ext cx="919163" cy="52546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充值交易</a:t>
              </a:r>
              <a:endParaRPr lang="zh-CN" altLang="en-US" sz="1600" b="1"/>
            </a:p>
          </p:txBody>
        </p:sp>
        <p:sp>
          <p:nvSpPr>
            <p:cNvPr id="77" name="Oval 37"/>
            <p:cNvSpPr>
              <a:spLocks noChangeArrowheads="1"/>
            </p:cNvSpPr>
            <p:nvPr/>
          </p:nvSpPr>
          <p:spPr bwMode="auto">
            <a:xfrm>
              <a:off x="214313" y="6096000"/>
              <a:ext cx="825500" cy="39528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a:solidFill>
                    <a:srgbClr val="000000"/>
                  </a:solidFill>
                </a:rPr>
                <a:t>Trans#</a:t>
              </a:r>
              <a:endParaRPr lang="en-US" altLang="zh-CN" sz="1200" b="1" u="sng"/>
            </a:p>
          </p:txBody>
        </p:sp>
        <p:sp>
          <p:nvSpPr>
            <p:cNvPr id="78" name="Oval 38"/>
            <p:cNvSpPr>
              <a:spLocks noChangeArrowheads="1"/>
            </p:cNvSpPr>
            <p:nvPr/>
          </p:nvSpPr>
          <p:spPr bwMode="auto">
            <a:xfrm>
              <a:off x="2071688" y="6069013"/>
              <a:ext cx="661987" cy="28733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rtime</a:t>
              </a:r>
            </a:p>
          </p:txBody>
        </p:sp>
        <p:cxnSp>
          <p:nvCxnSpPr>
            <p:cNvPr id="79" name="AutoShape 133"/>
            <p:cNvCxnSpPr>
              <a:cxnSpLocks noChangeShapeType="1"/>
              <a:stCxn id="76" idx="2"/>
              <a:endCxn id="78" idx="0"/>
            </p:cNvCxnSpPr>
            <p:nvPr/>
          </p:nvCxnSpPr>
          <p:spPr bwMode="auto">
            <a:xfrm>
              <a:off x="1539875" y="5800725"/>
              <a:ext cx="863600" cy="2682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0" name="AutoShape 133"/>
            <p:cNvCxnSpPr>
              <a:cxnSpLocks noChangeShapeType="1"/>
              <a:stCxn id="76" idx="2"/>
            </p:cNvCxnSpPr>
            <p:nvPr/>
          </p:nvCxnSpPr>
          <p:spPr bwMode="auto">
            <a:xfrm flipH="1">
              <a:off x="627063" y="5800725"/>
              <a:ext cx="912812" cy="2952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81" name="Oval 38"/>
            <p:cNvSpPr>
              <a:spLocks noChangeArrowheads="1"/>
            </p:cNvSpPr>
            <p:nvPr/>
          </p:nvSpPr>
          <p:spPr bwMode="auto">
            <a:xfrm>
              <a:off x="1063625" y="6140450"/>
              <a:ext cx="1008063" cy="360363"/>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amount</a:t>
              </a:r>
            </a:p>
          </p:txBody>
        </p:sp>
        <p:cxnSp>
          <p:nvCxnSpPr>
            <p:cNvPr id="82" name="AutoShape 133"/>
            <p:cNvCxnSpPr>
              <a:cxnSpLocks noChangeShapeType="1"/>
              <a:stCxn id="76" idx="2"/>
            </p:cNvCxnSpPr>
            <p:nvPr/>
          </p:nvCxnSpPr>
          <p:spPr bwMode="auto">
            <a:xfrm>
              <a:off x="1539875" y="5800725"/>
              <a:ext cx="28575" cy="3397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3" name="AutoShape 132"/>
            <p:cNvCxnSpPr>
              <a:cxnSpLocks noChangeShapeType="1"/>
              <a:stCxn id="84" idx="0"/>
              <a:endCxn id="47" idx="2"/>
            </p:cNvCxnSpPr>
            <p:nvPr/>
          </p:nvCxnSpPr>
          <p:spPr bwMode="auto">
            <a:xfrm rot="5400000" flipH="1" flipV="1">
              <a:off x="1974057" y="4299744"/>
              <a:ext cx="330200" cy="496887"/>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84" name="AutoShape 24"/>
            <p:cNvSpPr>
              <a:spLocks noChangeArrowheads="1"/>
            </p:cNvSpPr>
            <p:nvPr/>
          </p:nvSpPr>
          <p:spPr bwMode="auto">
            <a:xfrm>
              <a:off x="1711325" y="4713288"/>
              <a:ext cx="360363" cy="21590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85" name="AutoShape 133"/>
            <p:cNvCxnSpPr>
              <a:cxnSpLocks noChangeShapeType="1"/>
              <a:stCxn id="84" idx="2"/>
              <a:endCxn id="76" idx="0"/>
            </p:cNvCxnSpPr>
            <p:nvPr/>
          </p:nvCxnSpPr>
          <p:spPr bwMode="auto">
            <a:xfrm rot="5400000">
              <a:off x="1541463" y="4926013"/>
              <a:ext cx="346075" cy="3524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6" name="AutoShape 132"/>
            <p:cNvCxnSpPr>
              <a:cxnSpLocks noChangeShapeType="1"/>
              <a:stCxn id="87" idx="3"/>
              <a:endCxn id="75" idx="1"/>
            </p:cNvCxnSpPr>
            <p:nvPr/>
          </p:nvCxnSpPr>
          <p:spPr bwMode="auto">
            <a:xfrm>
              <a:off x="2878138" y="5564188"/>
              <a:ext cx="577850" cy="46037"/>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87" name="AutoShape 24"/>
            <p:cNvSpPr>
              <a:spLocks noChangeArrowheads="1"/>
            </p:cNvSpPr>
            <p:nvPr/>
          </p:nvSpPr>
          <p:spPr bwMode="auto">
            <a:xfrm>
              <a:off x="2517775" y="5419725"/>
              <a:ext cx="360363" cy="287338"/>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88" name="AutoShape 133"/>
            <p:cNvCxnSpPr>
              <a:cxnSpLocks noChangeShapeType="1"/>
              <a:stCxn id="87" idx="1"/>
              <a:endCxn id="76" idx="3"/>
            </p:cNvCxnSpPr>
            <p:nvPr/>
          </p:nvCxnSpPr>
          <p:spPr bwMode="auto">
            <a:xfrm flipH="1" flipV="1">
              <a:off x="1998663" y="5538788"/>
              <a:ext cx="519112" cy="254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89" name="Oval 38"/>
            <p:cNvSpPr>
              <a:spLocks noChangeArrowheads="1"/>
            </p:cNvSpPr>
            <p:nvPr/>
          </p:nvSpPr>
          <p:spPr bwMode="auto">
            <a:xfrm>
              <a:off x="0" y="2857500"/>
              <a:ext cx="503238" cy="360363"/>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time</a:t>
              </a:r>
            </a:p>
          </p:txBody>
        </p:sp>
        <p:cxnSp>
          <p:nvCxnSpPr>
            <p:cNvPr id="90" name="AutoShape 133"/>
            <p:cNvCxnSpPr>
              <a:cxnSpLocks noChangeShapeType="1"/>
              <a:stCxn id="68" idx="1"/>
              <a:endCxn id="89" idx="6"/>
            </p:cNvCxnSpPr>
            <p:nvPr/>
          </p:nvCxnSpPr>
          <p:spPr bwMode="auto">
            <a:xfrm rot="10800000">
              <a:off x="503238" y="3036888"/>
              <a:ext cx="106362" cy="1571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91" name="AutoShape 133"/>
            <p:cNvCxnSpPr>
              <a:cxnSpLocks noChangeShapeType="1"/>
              <a:stCxn id="92" idx="4"/>
              <a:endCxn id="68" idx="0"/>
            </p:cNvCxnSpPr>
            <p:nvPr/>
          </p:nvCxnSpPr>
          <p:spPr bwMode="auto">
            <a:xfrm rot="16200000" flipH="1">
              <a:off x="714376" y="2576512"/>
              <a:ext cx="284162" cy="42386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92" name="Oval 38"/>
            <p:cNvSpPr>
              <a:spLocks noChangeArrowheads="1"/>
            </p:cNvSpPr>
            <p:nvPr/>
          </p:nvSpPr>
          <p:spPr bwMode="auto">
            <a:xfrm>
              <a:off x="357188" y="2286000"/>
              <a:ext cx="576262" cy="360363"/>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a:solidFill>
                    <a:schemeClr val="bg2"/>
                  </a:solidFill>
                </a:rPr>
                <a:t>Bill#</a:t>
              </a:r>
            </a:p>
          </p:txBody>
        </p:sp>
        <p:sp>
          <p:nvSpPr>
            <p:cNvPr id="93" name="Oval 38"/>
            <p:cNvSpPr>
              <a:spLocks noChangeArrowheads="1"/>
            </p:cNvSpPr>
            <p:nvPr/>
          </p:nvSpPr>
          <p:spPr bwMode="auto">
            <a:xfrm>
              <a:off x="0" y="3571875"/>
              <a:ext cx="792163" cy="360363"/>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BillEmp</a:t>
              </a:r>
            </a:p>
          </p:txBody>
        </p:sp>
        <p:cxnSp>
          <p:nvCxnSpPr>
            <p:cNvPr id="94" name="AutoShape 133"/>
            <p:cNvCxnSpPr>
              <a:cxnSpLocks noChangeShapeType="1"/>
              <a:stCxn id="68" idx="1"/>
              <a:endCxn id="93" idx="0"/>
            </p:cNvCxnSpPr>
            <p:nvPr/>
          </p:nvCxnSpPr>
          <p:spPr bwMode="auto">
            <a:xfrm rot="10800000" flipV="1">
              <a:off x="396875" y="3194050"/>
              <a:ext cx="212725" cy="3778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95" name="AutoShape 133"/>
            <p:cNvCxnSpPr>
              <a:cxnSpLocks noChangeShapeType="1"/>
              <a:stCxn id="96" idx="4"/>
              <a:endCxn id="68" idx="0"/>
            </p:cNvCxnSpPr>
            <p:nvPr/>
          </p:nvCxnSpPr>
          <p:spPr bwMode="auto">
            <a:xfrm rot="5400000">
              <a:off x="1035845" y="2678906"/>
              <a:ext cx="284162" cy="2190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96" name="Oval 38"/>
            <p:cNvSpPr>
              <a:spLocks noChangeArrowheads="1"/>
            </p:cNvSpPr>
            <p:nvPr/>
          </p:nvSpPr>
          <p:spPr bwMode="auto">
            <a:xfrm>
              <a:off x="1000125" y="2286000"/>
              <a:ext cx="576263" cy="360363"/>
            </a:xfrm>
            <a:prstGeom prst="ellipse">
              <a:avLst/>
            </a:prstGeom>
            <a:solidFill>
              <a:srgbClr val="FFFFFF"/>
            </a:solidFill>
            <a:ln w="9525">
              <a:solidFill>
                <a:srgbClr val="000000"/>
              </a:solidFill>
              <a:prstDash val="dash"/>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sum</a:t>
              </a:r>
            </a:p>
          </p:txBody>
        </p:sp>
        <p:sp>
          <p:nvSpPr>
            <p:cNvPr id="97" name="Oval 37"/>
            <p:cNvSpPr>
              <a:spLocks noChangeArrowheads="1"/>
            </p:cNvSpPr>
            <p:nvPr/>
          </p:nvSpPr>
          <p:spPr bwMode="auto">
            <a:xfrm>
              <a:off x="714375" y="1785938"/>
              <a:ext cx="682625" cy="3952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a:solidFill>
                    <a:srgbClr val="000000"/>
                  </a:solidFill>
                </a:rPr>
                <a:t>Store#</a:t>
              </a:r>
              <a:endParaRPr lang="en-US" altLang="zh-CN" sz="1200" b="1" u="sng"/>
            </a:p>
          </p:txBody>
        </p:sp>
        <p:sp>
          <p:nvSpPr>
            <p:cNvPr id="98" name="Oval 38"/>
            <p:cNvSpPr>
              <a:spLocks noChangeArrowheads="1"/>
            </p:cNvSpPr>
            <p:nvPr/>
          </p:nvSpPr>
          <p:spPr bwMode="auto">
            <a:xfrm>
              <a:off x="2928938" y="1785938"/>
              <a:ext cx="1008062" cy="3603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Storename</a:t>
              </a:r>
            </a:p>
          </p:txBody>
        </p:sp>
        <p:cxnSp>
          <p:nvCxnSpPr>
            <p:cNvPr id="99" name="AutoShape 133"/>
            <p:cNvCxnSpPr>
              <a:cxnSpLocks noChangeShapeType="1"/>
              <a:stCxn id="64" idx="3"/>
              <a:endCxn id="98" idx="3"/>
            </p:cNvCxnSpPr>
            <p:nvPr/>
          </p:nvCxnSpPr>
          <p:spPr bwMode="auto">
            <a:xfrm flipV="1">
              <a:off x="2706688" y="2093913"/>
              <a:ext cx="369887" cy="936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0" name="AutoShape 133"/>
            <p:cNvCxnSpPr>
              <a:cxnSpLocks noChangeShapeType="1"/>
              <a:stCxn id="64" idx="1"/>
              <a:endCxn id="97" idx="6"/>
            </p:cNvCxnSpPr>
            <p:nvPr/>
          </p:nvCxnSpPr>
          <p:spPr bwMode="auto">
            <a:xfrm rot="10800000">
              <a:off x="1397000" y="1982788"/>
              <a:ext cx="390525" cy="20478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01" name="Oval 37"/>
            <p:cNvSpPr>
              <a:spLocks noChangeArrowheads="1"/>
            </p:cNvSpPr>
            <p:nvPr/>
          </p:nvSpPr>
          <p:spPr bwMode="auto">
            <a:xfrm>
              <a:off x="3151188" y="6140450"/>
              <a:ext cx="720725" cy="28733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a:solidFill>
                    <a:srgbClr val="000000"/>
                  </a:solidFill>
                </a:rPr>
                <a:t>Acc#</a:t>
              </a:r>
              <a:endParaRPr lang="en-US" altLang="zh-CN" sz="1200" b="1" u="sng"/>
            </a:p>
          </p:txBody>
        </p:sp>
        <p:cxnSp>
          <p:nvCxnSpPr>
            <p:cNvPr id="102" name="AutoShape 133"/>
            <p:cNvCxnSpPr>
              <a:cxnSpLocks noChangeShapeType="1"/>
              <a:stCxn id="75" idx="2"/>
              <a:endCxn id="101" idx="0"/>
            </p:cNvCxnSpPr>
            <p:nvPr/>
          </p:nvCxnSpPr>
          <p:spPr bwMode="auto">
            <a:xfrm rot="5400000">
              <a:off x="3579019" y="5804694"/>
              <a:ext cx="268287" cy="4032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03" name="Oval 38"/>
            <p:cNvSpPr>
              <a:spLocks noChangeArrowheads="1"/>
            </p:cNvSpPr>
            <p:nvPr/>
          </p:nvSpPr>
          <p:spPr bwMode="auto">
            <a:xfrm>
              <a:off x="3943350" y="6069013"/>
              <a:ext cx="1008063" cy="3603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Accname</a:t>
              </a:r>
            </a:p>
          </p:txBody>
        </p:sp>
        <p:cxnSp>
          <p:nvCxnSpPr>
            <p:cNvPr id="104" name="AutoShape 133"/>
            <p:cNvCxnSpPr>
              <a:cxnSpLocks noChangeShapeType="1"/>
              <a:stCxn id="75" idx="2"/>
              <a:endCxn id="103" idx="0"/>
            </p:cNvCxnSpPr>
            <p:nvPr/>
          </p:nvCxnSpPr>
          <p:spPr bwMode="auto">
            <a:xfrm rot="16200000" flipH="1">
              <a:off x="4082257" y="5704681"/>
              <a:ext cx="196850" cy="5318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5" name="AutoShape 132"/>
            <p:cNvCxnSpPr>
              <a:cxnSpLocks noChangeShapeType="1"/>
              <a:stCxn id="106" idx="2"/>
              <a:endCxn id="75" idx="0"/>
            </p:cNvCxnSpPr>
            <p:nvPr/>
          </p:nvCxnSpPr>
          <p:spPr bwMode="auto">
            <a:xfrm rot="16200000" flipH="1">
              <a:off x="3356769" y="4788694"/>
              <a:ext cx="346075" cy="769937"/>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106" name="AutoShape 24"/>
            <p:cNvSpPr>
              <a:spLocks noChangeArrowheads="1"/>
            </p:cNvSpPr>
            <p:nvPr/>
          </p:nvSpPr>
          <p:spPr bwMode="auto">
            <a:xfrm>
              <a:off x="2857500" y="4711700"/>
              <a:ext cx="576263" cy="288925"/>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00" b="1">
                  <a:solidFill>
                    <a:schemeClr val="bg2"/>
                  </a:solidFill>
                </a:rPr>
                <a:t>关联</a:t>
              </a:r>
            </a:p>
          </p:txBody>
        </p:sp>
        <p:cxnSp>
          <p:nvCxnSpPr>
            <p:cNvPr id="107" name="AutoShape 133"/>
            <p:cNvCxnSpPr>
              <a:cxnSpLocks noChangeShapeType="1"/>
              <a:stCxn id="106" idx="0"/>
              <a:endCxn id="47" idx="2"/>
            </p:cNvCxnSpPr>
            <p:nvPr/>
          </p:nvCxnSpPr>
          <p:spPr bwMode="auto">
            <a:xfrm rot="16200000" flipV="1">
              <a:off x="2601913" y="4168775"/>
              <a:ext cx="328612" cy="75723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08" name="Oval 32"/>
            <p:cNvSpPr>
              <a:spLocks noChangeArrowheads="1"/>
            </p:cNvSpPr>
            <p:nvPr/>
          </p:nvSpPr>
          <p:spPr bwMode="auto">
            <a:xfrm>
              <a:off x="5143500" y="4857750"/>
              <a:ext cx="720725" cy="35718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dirty="0" smtClean="0">
                  <a:solidFill>
                    <a:srgbClr val="000000"/>
                  </a:solidFill>
                </a:rPr>
                <a:t>gender</a:t>
              </a:r>
              <a:endParaRPr lang="en-US" altLang="zh-CN" sz="1200" b="1" dirty="0"/>
            </a:p>
          </p:txBody>
        </p:sp>
        <p:sp>
          <p:nvSpPr>
            <p:cNvPr id="109" name="Oval 32"/>
            <p:cNvSpPr>
              <a:spLocks noChangeArrowheads="1"/>
            </p:cNvSpPr>
            <p:nvPr/>
          </p:nvSpPr>
          <p:spPr bwMode="auto">
            <a:xfrm>
              <a:off x="4643438" y="5214938"/>
              <a:ext cx="863600" cy="3571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rgbClr val="000000"/>
                  </a:solidFill>
                </a:rPr>
                <a:t>picture</a:t>
              </a:r>
              <a:endParaRPr lang="en-US" altLang="zh-CN" sz="1200" b="1"/>
            </a:p>
          </p:txBody>
        </p:sp>
        <p:sp>
          <p:nvSpPr>
            <p:cNvPr id="110" name="Text Box 29"/>
            <p:cNvSpPr txBox="1">
              <a:spLocks noChangeArrowheads="1"/>
            </p:cNvSpPr>
            <p:nvPr/>
          </p:nvSpPr>
          <p:spPr bwMode="auto">
            <a:xfrm>
              <a:off x="2857500" y="3429000"/>
              <a:ext cx="360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chemeClr val="bg2"/>
                  </a:solidFill>
                </a:rPr>
                <a:t>全部</a:t>
              </a:r>
            </a:p>
          </p:txBody>
        </p:sp>
        <p:sp>
          <p:nvSpPr>
            <p:cNvPr id="111" name="Text Box 29"/>
            <p:cNvSpPr txBox="1">
              <a:spLocks noChangeArrowheads="1"/>
            </p:cNvSpPr>
            <p:nvPr/>
          </p:nvSpPr>
          <p:spPr bwMode="auto">
            <a:xfrm>
              <a:off x="2890838" y="2646363"/>
              <a:ext cx="360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chemeClr val="bg2"/>
                  </a:solidFill>
                </a:rPr>
                <a:t>全部</a:t>
              </a:r>
            </a:p>
          </p:txBody>
        </p:sp>
        <p:sp>
          <p:nvSpPr>
            <p:cNvPr id="112" name="Text Box 29"/>
            <p:cNvSpPr txBox="1">
              <a:spLocks noChangeArrowheads="1"/>
            </p:cNvSpPr>
            <p:nvPr/>
          </p:nvSpPr>
          <p:spPr bwMode="auto">
            <a:xfrm>
              <a:off x="1571625" y="2857500"/>
              <a:ext cx="360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chemeClr val="bg2"/>
                  </a:solidFill>
                </a:rPr>
                <a:t>全部</a:t>
              </a:r>
            </a:p>
          </p:txBody>
        </p:sp>
        <p:sp>
          <p:nvSpPr>
            <p:cNvPr id="113" name="Text Box 29"/>
            <p:cNvSpPr txBox="1">
              <a:spLocks noChangeArrowheads="1"/>
            </p:cNvSpPr>
            <p:nvPr/>
          </p:nvSpPr>
          <p:spPr bwMode="auto">
            <a:xfrm>
              <a:off x="1509713" y="4987925"/>
              <a:ext cx="3603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chemeClr val="bg2"/>
                  </a:solidFill>
                </a:rPr>
                <a:t>全部</a:t>
              </a:r>
            </a:p>
          </p:txBody>
        </p:sp>
        <p:cxnSp>
          <p:nvCxnSpPr>
            <p:cNvPr id="114" name="AutoShape 19"/>
            <p:cNvCxnSpPr>
              <a:cxnSpLocks noChangeShapeType="1"/>
              <a:stCxn id="9" idx="1"/>
              <a:endCxn id="116" idx="1"/>
            </p:cNvCxnSpPr>
            <p:nvPr/>
          </p:nvCxnSpPr>
          <p:spPr bwMode="auto">
            <a:xfrm flipH="1" flipV="1">
              <a:off x="5481638" y="4283075"/>
              <a:ext cx="538162" cy="9715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15" name="Rectangle 117"/>
            <p:cNvSpPr>
              <a:spLocks noChangeArrowheads="1"/>
            </p:cNvSpPr>
            <p:nvPr/>
          </p:nvSpPr>
          <p:spPr bwMode="auto">
            <a:xfrm>
              <a:off x="4214813" y="3857625"/>
              <a:ext cx="977900" cy="431800"/>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rPr>
                <a:t>人员</a:t>
              </a:r>
              <a:endParaRPr lang="zh-CN" altLang="en-US" sz="1800" b="1"/>
            </a:p>
          </p:txBody>
        </p:sp>
        <p:sp>
          <p:nvSpPr>
            <p:cNvPr id="116" name="AutoShape 4"/>
            <p:cNvSpPr>
              <a:spLocks noChangeArrowheads="1"/>
            </p:cNvSpPr>
            <p:nvPr/>
          </p:nvSpPr>
          <p:spPr bwMode="auto">
            <a:xfrm rot="16366215">
              <a:off x="5019675" y="3862388"/>
              <a:ext cx="946150" cy="368300"/>
            </a:xfrm>
            <a:prstGeom prst="flowChartMerge">
              <a:avLst/>
            </a:prstGeom>
            <a:solidFill>
              <a:srgbClr val="FFFFFF"/>
            </a:solidFill>
            <a:ln w="9525">
              <a:solidFill>
                <a:srgbClr val="0000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ISA</a:t>
              </a:r>
            </a:p>
          </p:txBody>
        </p:sp>
        <p:cxnSp>
          <p:nvCxnSpPr>
            <p:cNvPr id="117" name="AutoShape 19"/>
            <p:cNvCxnSpPr>
              <a:cxnSpLocks noChangeShapeType="1"/>
              <a:stCxn id="116" idx="0"/>
              <a:endCxn id="115" idx="3"/>
            </p:cNvCxnSpPr>
            <p:nvPr/>
          </p:nvCxnSpPr>
          <p:spPr bwMode="auto">
            <a:xfrm flipH="1">
              <a:off x="5192713" y="4037013"/>
              <a:ext cx="115887" cy="365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18" name="Oval 32"/>
            <p:cNvSpPr>
              <a:spLocks noChangeArrowheads="1"/>
            </p:cNvSpPr>
            <p:nvPr/>
          </p:nvSpPr>
          <p:spPr bwMode="auto">
            <a:xfrm>
              <a:off x="3433763" y="4748213"/>
              <a:ext cx="909637" cy="3952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pname</a:t>
              </a:r>
              <a:endParaRPr lang="en-US" altLang="zh-CN" sz="1600" b="1"/>
            </a:p>
          </p:txBody>
        </p:sp>
        <p:sp>
          <p:nvSpPr>
            <p:cNvPr id="119" name="Oval 37"/>
            <p:cNvSpPr>
              <a:spLocks noChangeArrowheads="1"/>
            </p:cNvSpPr>
            <p:nvPr/>
          </p:nvSpPr>
          <p:spPr bwMode="auto">
            <a:xfrm>
              <a:off x="3357563" y="4357688"/>
              <a:ext cx="612775" cy="3952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pid</a:t>
              </a:r>
              <a:endParaRPr lang="en-US" altLang="zh-CN" sz="1600" b="1" u="sng"/>
            </a:p>
          </p:txBody>
        </p:sp>
        <p:sp>
          <p:nvSpPr>
            <p:cNvPr id="120" name="Oval 15"/>
            <p:cNvSpPr>
              <a:spLocks noChangeArrowheads="1"/>
            </p:cNvSpPr>
            <p:nvPr/>
          </p:nvSpPr>
          <p:spPr bwMode="auto">
            <a:xfrm>
              <a:off x="4286250" y="4857750"/>
              <a:ext cx="571500" cy="39528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age</a:t>
              </a:r>
              <a:endParaRPr lang="en-US" altLang="zh-CN" sz="1600" b="1"/>
            </a:p>
          </p:txBody>
        </p:sp>
        <p:cxnSp>
          <p:nvCxnSpPr>
            <p:cNvPr id="121" name="AutoShape 19"/>
            <p:cNvCxnSpPr>
              <a:cxnSpLocks noChangeShapeType="1"/>
              <a:stCxn id="115" idx="2"/>
              <a:endCxn id="120" idx="0"/>
            </p:cNvCxnSpPr>
            <p:nvPr/>
          </p:nvCxnSpPr>
          <p:spPr bwMode="auto">
            <a:xfrm rot="5400000">
              <a:off x="4353719" y="4507706"/>
              <a:ext cx="568325" cy="13176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22" name="AutoShape 19"/>
            <p:cNvCxnSpPr>
              <a:cxnSpLocks noChangeShapeType="1"/>
              <a:stCxn id="115" idx="2"/>
              <a:endCxn id="118" idx="7"/>
            </p:cNvCxnSpPr>
            <p:nvPr/>
          </p:nvCxnSpPr>
          <p:spPr bwMode="auto">
            <a:xfrm flipH="1">
              <a:off x="4210050" y="4289425"/>
              <a:ext cx="493713" cy="51593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23" name="AutoShape 19"/>
            <p:cNvCxnSpPr>
              <a:cxnSpLocks noChangeShapeType="1"/>
              <a:stCxn id="115" idx="2"/>
              <a:endCxn id="119" idx="6"/>
            </p:cNvCxnSpPr>
            <p:nvPr/>
          </p:nvCxnSpPr>
          <p:spPr bwMode="auto">
            <a:xfrm rot="5400000">
              <a:off x="4204494" y="4055269"/>
              <a:ext cx="265113" cy="7334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24" name="AutoShape 24"/>
            <p:cNvSpPr>
              <a:spLocks noChangeArrowheads="1"/>
            </p:cNvSpPr>
            <p:nvPr/>
          </p:nvSpPr>
          <p:spPr bwMode="auto">
            <a:xfrm>
              <a:off x="3429000" y="3924300"/>
              <a:ext cx="523875" cy="36195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00" b="1">
                  <a:solidFill>
                    <a:schemeClr val="bg2"/>
                  </a:solidFill>
                </a:rPr>
                <a:t>拥有</a:t>
              </a:r>
            </a:p>
            <a:p>
              <a:pPr algn="just" eaLnBrk="1" hangingPunct="1">
                <a:spcBef>
                  <a:spcPct val="50000"/>
                </a:spcBef>
              </a:pPr>
              <a:endParaRPr lang="zh-CN" altLang="en-US" sz="1600" b="1"/>
            </a:p>
            <a:p>
              <a:pPr algn="ctr" eaLnBrk="1" hangingPunct="1">
                <a:spcBef>
                  <a:spcPct val="50000"/>
                </a:spcBef>
              </a:pPr>
              <a:endParaRPr lang="zh-CN" altLang="en-US" sz="1600" b="1"/>
            </a:p>
          </p:txBody>
        </p:sp>
        <p:cxnSp>
          <p:nvCxnSpPr>
            <p:cNvPr id="125" name="AutoShape 133"/>
            <p:cNvCxnSpPr>
              <a:cxnSpLocks noChangeShapeType="1"/>
              <a:stCxn id="115" idx="1"/>
              <a:endCxn id="124" idx="3"/>
            </p:cNvCxnSpPr>
            <p:nvPr/>
          </p:nvCxnSpPr>
          <p:spPr bwMode="auto">
            <a:xfrm rot="10800000" flipV="1">
              <a:off x="3952875" y="4073525"/>
              <a:ext cx="261938" cy="3175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126" name="AutoShape 133"/>
            <p:cNvCxnSpPr>
              <a:cxnSpLocks noChangeShapeType="1"/>
              <a:stCxn id="47" idx="3"/>
              <a:endCxn id="124" idx="1"/>
            </p:cNvCxnSpPr>
            <p:nvPr/>
          </p:nvCxnSpPr>
          <p:spPr bwMode="auto">
            <a:xfrm flipV="1">
              <a:off x="2847975" y="4105275"/>
              <a:ext cx="581025" cy="15875"/>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127" name="Text Box 29"/>
            <p:cNvSpPr txBox="1">
              <a:spLocks noChangeArrowheads="1"/>
            </p:cNvSpPr>
            <p:nvPr/>
          </p:nvSpPr>
          <p:spPr bwMode="auto">
            <a:xfrm>
              <a:off x="3000375" y="3868738"/>
              <a:ext cx="360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chemeClr val="bg2"/>
                  </a:solidFill>
                </a:rPr>
                <a:t>全部</a:t>
              </a:r>
            </a:p>
          </p:txBody>
        </p:sp>
        <p:cxnSp>
          <p:nvCxnSpPr>
            <p:cNvPr id="128" name="AutoShape 133"/>
            <p:cNvCxnSpPr>
              <a:cxnSpLocks noChangeShapeType="1"/>
              <a:stCxn id="31" idx="2"/>
              <a:endCxn id="115" idx="0"/>
            </p:cNvCxnSpPr>
            <p:nvPr/>
          </p:nvCxnSpPr>
          <p:spPr bwMode="auto">
            <a:xfrm rot="5400000">
              <a:off x="4627563" y="3673475"/>
              <a:ext cx="260350" cy="1079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29" name="AutoShape 132"/>
            <p:cNvCxnSpPr>
              <a:cxnSpLocks noChangeShapeType="1"/>
              <a:stCxn id="31" idx="0"/>
              <a:endCxn id="8" idx="2"/>
            </p:cNvCxnSpPr>
            <p:nvPr/>
          </p:nvCxnSpPr>
          <p:spPr bwMode="auto">
            <a:xfrm rot="16200000" flipV="1">
              <a:off x="4567238" y="2827337"/>
              <a:ext cx="357188" cy="131763"/>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30" name="AutoShape 133"/>
            <p:cNvCxnSpPr>
              <a:cxnSpLocks noChangeShapeType="1"/>
              <a:stCxn id="5" idx="1"/>
              <a:endCxn id="116" idx="3"/>
            </p:cNvCxnSpPr>
            <p:nvPr/>
          </p:nvCxnSpPr>
          <p:spPr bwMode="auto">
            <a:xfrm flipH="1">
              <a:off x="5503863" y="2725738"/>
              <a:ext cx="541337" cy="10842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31" name="TextBox 55"/>
            <p:cNvSpPr txBox="1">
              <a:spLocks noChangeArrowheads="1"/>
            </p:cNvSpPr>
            <p:nvPr/>
          </p:nvSpPr>
          <p:spPr bwMode="auto">
            <a:xfrm>
              <a:off x="7812088" y="2924175"/>
              <a:ext cx="3698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a:solidFill>
                    <a:schemeClr val="bg2"/>
                  </a:solidFill>
                </a:rPr>
                <a:t>课程</a:t>
              </a:r>
            </a:p>
          </p:txBody>
        </p:sp>
        <p:sp>
          <p:nvSpPr>
            <p:cNvPr id="132" name="TextBox 56"/>
            <p:cNvSpPr txBox="1">
              <a:spLocks noChangeArrowheads="1"/>
            </p:cNvSpPr>
            <p:nvPr/>
          </p:nvSpPr>
          <p:spPr bwMode="auto">
            <a:xfrm>
              <a:off x="8594725" y="2924175"/>
              <a:ext cx="3698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a:solidFill>
                    <a:schemeClr val="bg2"/>
                  </a:solidFill>
                </a:rPr>
                <a:t>先行课</a:t>
              </a:r>
            </a:p>
          </p:txBody>
        </p:sp>
      </p:grpSp>
      <p:sp>
        <p:nvSpPr>
          <p:cNvPr id="133"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134"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104</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135" name="灯片编号占位符 134"/>
          <p:cNvSpPr>
            <a:spLocks noGrp="1"/>
          </p:cNvSpPr>
          <p:nvPr>
            <p:ph type="sldNum" sz="quarter" idx="11"/>
          </p:nvPr>
        </p:nvSpPr>
        <p:spPr/>
        <p:txBody>
          <a:bodyPr/>
          <a:lstStyle/>
          <a:p>
            <a:pPr>
              <a:defRPr/>
            </a:pPr>
            <a:fld id="{420CD5C9-EC9D-4F6D-A512-AB3DCC76339A}" type="slidenum">
              <a:rPr lang="zh-CN" altLang="en-US" smtClean="0"/>
              <a:pPr>
                <a:defRPr/>
              </a:pPr>
              <a:t>102</a:t>
            </a:fld>
            <a:endParaRPr lang="zh-CN" altLang="en-US"/>
          </a:p>
        </p:txBody>
      </p:sp>
    </p:spTree>
    <p:extLst>
      <p:ext uri="{BB962C8B-B14F-4D97-AF65-F5344CB8AC3E}">
        <p14:creationId xmlns:p14="http://schemas.microsoft.com/office/powerpoint/2010/main" val="168965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609600" y="381000"/>
            <a:ext cx="7772400" cy="609600"/>
          </a:xfrm>
          <a:prstGeom prst="rect">
            <a:avLst/>
          </a:prstGeom>
        </p:spPr>
        <p:txBody>
          <a:bodyPr/>
          <a:lstStyle>
            <a:lvl1pPr algn="l" rtl="0" eaLnBrk="0" fontAlgn="base" hangingPunct="0">
              <a:spcBef>
                <a:spcPct val="0"/>
              </a:spcBef>
              <a:spcAft>
                <a:spcPct val="0"/>
              </a:spcAft>
              <a:defRPr sz="4400">
                <a:solidFill>
                  <a:srgbClr val="00264D"/>
                </a:solidFill>
                <a:latin typeface="+mj-lt"/>
                <a:ea typeface="+mj-ea"/>
                <a:cs typeface="+mj-cs"/>
              </a:defRPr>
            </a:lvl1pPr>
            <a:lvl2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a:lstStyle>
          <a:p>
            <a:pPr eaLnBrk="1" hangingPunct="1"/>
            <a:r>
              <a:rPr lang="en-US" altLang="zh-CN" b="1" kern="0" dirty="0">
                <a:latin typeface="+mj-ea"/>
              </a:rPr>
              <a:t>ER</a:t>
            </a:r>
            <a:r>
              <a:rPr lang="zh-CN" altLang="en-US" b="1" kern="0" dirty="0">
                <a:latin typeface="+mj-ea"/>
              </a:rPr>
              <a:t>模型综合设计示例</a:t>
            </a:r>
            <a:endParaRPr lang="zh-CN" altLang="en-US" b="1" kern="0" dirty="0" smtClean="0">
              <a:latin typeface="+mj-ea"/>
            </a:endParaRPr>
          </a:p>
        </p:txBody>
      </p:sp>
      <p:sp>
        <p:nvSpPr>
          <p:cNvPr id="3" name="Rectangle 3"/>
          <p:cNvSpPr txBox="1">
            <a:spLocks noChangeArrowheads="1"/>
          </p:cNvSpPr>
          <p:nvPr/>
        </p:nvSpPr>
        <p:spPr>
          <a:xfrm>
            <a:off x="228600" y="1443038"/>
            <a:ext cx="8726488" cy="5257800"/>
          </a:xfrm>
          <a:prstGeom prst="rect">
            <a:avLst/>
          </a:prstGeom>
        </p:spPr>
        <p:txBody>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pPr eaLnBrk="1" hangingPunct="1">
              <a:lnSpc>
                <a:spcPct val="90000"/>
              </a:lnSpc>
            </a:pPr>
            <a:r>
              <a:rPr lang="zh-CN" altLang="en-US" sz="2400" dirty="0">
                <a:latin typeface="华文新魏" panose="02010800040101010101" pitchFamily="2" charset="-122"/>
                <a:ea typeface="华文新魏" panose="02010800040101010101" pitchFamily="2" charset="-122"/>
              </a:rPr>
              <a:t>省略属性后的全局</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图</a:t>
            </a:r>
            <a:endParaRPr lang="zh-CN" altLang="en-US" sz="2600" kern="0" dirty="0" smtClean="0">
              <a:latin typeface="华文新魏" panose="02010800040101010101" pitchFamily="2" charset="-122"/>
              <a:ea typeface="华文新魏" panose="02010800040101010101" pitchFamily="2" charset="-122"/>
            </a:endParaRPr>
          </a:p>
        </p:txBody>
      </p:sp>
      <p:grpSp>
        <p:nvGrpSpPr>
          <p:cNvPr id="4" name="Group 70"/>
          <p:cNvGrpSpPr>
            <a:grpSpLocks/>
          </p:cNvGrpSpPr>
          <p:nvPr/>
        </p:nvGrpSpPr>
        <p:grpSpPr bwMode="auto">
          <a:xfrm>
            <a:off x="977937" y="1872576"/>
            <a:ext cx="7462106" cy="3507978"/>
            <a:chOff x="384" y="1213"/>
            <a:chExt cx="5271" cy="2441"/>
          </a:xfrm>
        </p:grpSpPr>
        <p:sp>
          <p:nvSpPr>
            <p:cNvPr id="5" name="Rectangle 22"/>
            <p:cNvSpPr>
              <a:spLocks noChangeArrowheads="1"/>
            </p:cNvSpPr>
            <p:nvPr/>
          </p:nvSpPr>
          <p:spPr bwMode="auto">
            <a:xfrm>
              <a:off x="3808" y="1395"/>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学生</a:t>
              </a:r>
              <a:endParaRPr lang="zh-CN" altLang="en-US" sz="1600" b="1"/>
            </a:p>
          </p:txBody>
        </p:sp>
        <p:sp>
          <p:nvSpPr>
            <p:cNvPr id="6" name="AutoShape 24"/>
            <p:cNvSpPr>
              <a:spLocks noChangeArrowheads="1"/>
            </p:cNvSpPr>
            <p:nvPr/>
          </p:nvSpPr>
          <p:spPr bwMode="auto">
            <a:xfrm>
              <a:off x="4531" y="1969"/>
              <a:ext cx="405" cy="417"/>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dirty="0" smtClean="0">
                  <a:solidFill>
                    <a:schemeClr val="bg2"/>
                  </a:solidFill>
                </a:rPr>
                <a:t>选修</a:t>
              </a:r>
              <a:endParaRPr lang="zh-CN" altLang="en-US" sz="1200" b="1" dirty="0">
                <a:solidFill>
                  <a:schemeClr val="bg2"/>
                </a:solidFill>
              </a:endParaRPr>
            </a:p>
          </p:txBody>
        </p:sp>
        <p:sp>
          <p:nvSpPr>
            <p:cNvPr id="7" name="Rectangle 19"/>
            <p:cNvSpPr>
              <a:spLocks noChangeArrowheads="1"/>
            </p:cNvSpPr>
            <p:nvPr/>
          </p:nvSpPr>
          <p:spPr bwMode="auto">
            <a:xfrm>
              <a:off x="2700" y="1395"/>
              <a:ext cx="495" cy="315"/>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院系</a:t>
              </a:r>
              <a:endParaRPr lang="zh-CN" altLang="en-US" sz="1600" b="1"/>
            </a:p>
          </p:txBody>
        </p:sp>
        <p:sp>
          <p:nvSpPr>
            <p:cNvPr id="8" name="Rectangle 22"/>
            <p:cNvSpPr>
              <a:spLocks noChangeArrowheads="1"/>
            </p:cNvSpPr>
            <p:nvPr/>
          </p:nvSpPr>
          <p:spPr bwMode="auto">
            <a:xfrm>
              <a:off x="3792" y="3313"/>
              <a:ext cx="579" cy="33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教师</a:t>
              </a:r>
              <a:endParaRPr lang="zh-CN" altLang="en-US" sz="1600" b="1"/>
            </a:p>
          </p:txBody>
        </p:sp>
        <p:sp>
          <p:nvSpPr>
            <p:cNvPr id="9" name="Rectangle 23"/>
            <p:cNvSpPr>
              <a:spLocks noChangeArrowheads="1"/>
            </p:cNvSpPr>
            <p:nvPr/>
          </p:nvSpPr>
          <p:spPr bwMode="auto">
            <a:xfrm>
              <a:off x="4984" y="2350"/>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课程</a:t>
              </a:r>
              <a:endParaRPr lang="zh-CN" altLang="en-US" sz="1600" b="1"/>
            </a:p>
          </p:txBody>
        </p:sp>
        <p:sp>
          <p:nvSpPr>
            <p:cNvPr id="10" name="AutoShape 24"/>
            <p:cNvSpPr>
              <a:spLocks noChangeArrowheads="1"/>
            </p:cNvSpPr>
            <p:nvPr/>
          </p:nvSpPr>
          <p:spPr bwMode="auto">
            <a:xfrm>
              <a:off x="4770" y="2959"/>
              <a:ext cx="483" cy="33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讲授</a:t>
              </a:r>
              <a:endParaRPr lang="zh-CN" altLang="en-US" sz="1600" b="1"/>
            </a:p>
          </p:txBody>
        </p:sp>
        <p:cxnSp>
          <p:nvCxnSpPr>
            <p:cNvPr id="11" name="AutoShape 133"/>
            <p:cNvCxnSpPr>
              <a:cxnSpLocks noChangeShapeType="1"/>
              <a:stCxn id="10" idx="2"/>
              <a:endCxn id="8" idx="3"/>
            </p:cNvCxnSpPr>
            <p:nvPr/>
          </p:nvCxnSpPr>
          <p:spPr bwMode="auto">
            <a:xfrm rot="5400000">
              <a:off x="4597" y="3064"/>
              <a:ext cx="189" cy="64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2" name="AutoShape 133"/>
            <p:cNvCxnSpPr>
              <a:cxnSpLocks noChangeShapeType="1"/>
              <a:stCxn id="9" idx="2"/>
              <a:endCxn id="10" idx="0"/>
            </p:cNvCxnSpPr>
            <p:nvPr/>
          </p:nvCxnSpPr>
          <p:spPr bwMode="auto">
            <a:xfrm rot="5400000">
              <a:off x="5004" y="2689"/>
              <a:ext cx="278" cy="2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3" name="AutoShape 133"/>
            <p:cNvCxnSpPr>
              <a:cxnSpLocks noChangeShapeType="1"/>
              <a:stCxn id="9" idx="1"/>
              <a:endCxn id="6" idx="2"/>
            </p:cNvCxnSpPr>
            <p:nvPr/>
          </p:nvCxnSpPr>
          <p:spPr bwMode="auto">
            <a:xfrm flipH="1" flipV="1">
              <a:off x="4734" y="2386"/>
              <a:ext cx="250" cy="13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4" name="AutoShape 133"/>
            <p:cNvCxnSpPr>
              <a:cxnSpLocks noChangeShapeType="1"/>
              <a:stCxn id="5" idx="3"/>
              <a:endCxn id="6" idx="0"/>
            </p:cNvCxnSpPr>
            <p:nvPr/>
          </p:nvCxnSpPr>
          <p:spPr bwMode="auto">
            <a:xfrm>
              <a:off x="4387" y="1560"/>
              <a:ext cx="347" cy="40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 name="AutoShape 132"/>
            <p:cNvCxnSpPr>
              <a:cxnSpLocks noChangeShapeType="1"/>
            </p:cNvCxnSpPr>
            <p:nvPr/>
          </p:nvCxnSpPr>
          <p:spPr bwMode="auto">
            <a:xfrm>
              <a:off x="5103" y="1955"/>
              <a:ext cx="16" cy="39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6" name="AutoShape 134"/>
            <p:cNvSpPr>
              <a:spLocks noChangeArrowheads="1"/>
            </p:cNvSpPr>
            <p:nvPr/>
          </p:nvSpPr>
          <p:spPr bwMode="auto">
            <a:xfrm>
              <a:off x="4984" y="1765"/>
              <a:ext cx="671" cy="27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sz="1200" b="1" dirty="0">
                  <a:solidFill>
                    <a:srgbClr val="000000"/>
                  </a:solidFill>
                </a:rPr>
                <a:t>先行课</a:t>
              </a:r>
              <a:endParaRPr lang="zh-CN" altLang="en-US" sz="1200" b="1" dirty="0"/>
            </a:p>
          </p:txBody>
        </p:sp>
        <p:cxnSp>
          <p:nvCxnSpPr>
            <p:cNvPr id="17" name="AutoShape 132"/>
            <p:cNvCxnSpPr>
              <a:cxnSpLocks noChangeShapeType="1"/>
            </p:cNvCxnSpPr>
            <p:nvPr/>
          </p:nvCxnSpPr>
          <p:spPr bwMode="auto">
            <a:xfrm>
              <a:off x="5420" y="1997"/>
              <a:ext cx="14" cy="35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8" name="AutoShape 20"/>
            <p:cNvSpPr>
              <a:spLocks noChangeArrowheads="1"/>
            </p:cNvSpPr>
            <p:nvPr/>
          </p:nvSpPr>
          <p:spPr bwMode="auto">
            <a:xfrm>
              <a:off x="2712" y="1935"/>
              <a:ext cx="483" cy="33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隶属</a:t>
              </a:r>
              <a:endParaRPr lang="zh-CN" altLang="en-US" sz="1600" b="1"/>
            </a:p>
          </p:txBody>
        </p:sp>
        <p:cxnSp>
          <p:nvCxnSpPr>
            <p:cNvPr id="19" name="AutoShape 19"/>
            <p:cNvCxnSpPr>
              <a:cxnSpLocks noChangeShapeType="1"/>
              <a:stCxn id="25" idx="0"/>
              <a:endCxn id="5" idx="2"/>
            </p:cNvCxnSpPr>
            <p:nvPr/>
          </p:nvCxnSpPr>
          <p:spPr bwMode="auto">
            <a:xfrm rot="16200000" flipV="1">
              <a:off x="3978" y="1846"/>
              <a:ext cx="254" cy="1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0" name="Rectangle 117"/>
            <p:cNvSpPr>
              <a:spLocks noChangeArrowheads="1"/>
            </p:cNvSpPr>
            <p:nvPr/>
          </p:nvSpPr>
          <p:spPr bwMode="auto">
            <a:xfrm>
              <a:off x="3735" y="2507"/>
              <a:ext cx="509" cy="27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rPr>
                <a:t>班级</a:t>
              </a:r>
              <a:endParaRPr lang="zh-CN" altLang="en-US" sz="1800" b="1"/>
            </a:p>
          </p:txBody>
        </p:sp>
        <p:sp>
          <p:nvSpPr>
            <p:cNvPr id="21" name="AutoShape 118"/>
            <p:cNvSpPr>
              <a:spLocks noChangeArrowheads="1"/>
            </p:cNvSpPr>
            <p:nvPr/>
          </p:nvSpPr>
          <p:spPr bwMode="auto">
            <a:xfrm>
              <a:off x="4410" y="2442"/>
              <a:ext cx="423" cy="396"/>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dirty="0">
                  <a:solidFill>
                    <a:srgbClr val="000000"/>
                  </a:solidFill>
                </a:rPr>
                <a:t>上课</a:t>
              </a:r>
              <a:endParaRPr lang="zh-CN" altLang="en-US" sz="1200" b="1" dirty="0"/>
            </a:p>
            <a:p>
              <a:pPr algn="just" eaLnBrk="1" hangingPunct="1">
                <a:spcBef>
                  <a:spcPct val="50000"/>
                </a:spcBef>
              </a:pPr>
              <a:endParaRPr lang="zh-CN" altLang="en-US" sz="1200" b="1" dirty="0"/>
            </a:p>
            <a:p>
              <a:pPr algn="ctr" eaLnBrk="1" hangingPunct="1">
                <a:spcBef>
                  <a:spcPct val="50000"/>
                </a:spcBef>
              </a:pPr>
              <a:endParaRPr lang="zh-CN" altLang="en-US" b="1" dirty="0"/>
            </a:p>
          </p:txBody>
        </p:sp>
        <p:cxnSp>
          <p:nvCxnSpPr>
            <p:cNvPr id="22" name="AutoShape 19"/>
            <p:cNvCxnSpPr>
              <a:cxnSpLocks noChangeShapeType="1"/>
              <a:stCxn id="21" idx="3"/>
              <a:endCxn id="9" idx="1"/>
            </p:cNvCxnSpPr>
            <p:nvPr/>
          </p:nvCxnSpPr>
          <p:spPr bwMode="auto">
            <a:xfrm flipV="1">
              <a:off x="4833" y="2516"/>
              <a:ext cx="151" cy="1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3" name="AutoShape 19"/>
            <p:cNvCxnSpPr>
              <a:cxnSpLocks noChangeShapeType="1"/>
              <a:stCxn id="21" idx="1"/>
              <a:endCxn id="20" idx="3"/>
            </p:cNvCxnSpPr>
            <p:nvPr/>
          </p:nvCxnSpPr>
          <p:spPr bwMode="auto">
            <a:xfrm flipH="1">
              <a:off x="4244" y="2640"/>
              <a:ext cx="166" cy="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4" name="AutoShape 86"/>
            <p:cNvCxnSpPr>
              <a:cxnSpLocks noChangeShapeType="1"/>
              <a:stCxn id="8" idx="0"/>
              <a:endCxn id="21" idx="2"/>
            </p:cNvCxnSpPr>
            <p:nvPr/>
          </p:nvCxnSpPr>
          <p:spPr bwMode="auto">
            <a:xfrm flipV="1">
              <a:off x="4082" y="2838"/>
              <a:ext cx="540" cy="475"/>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25" name="AutoShape 20"/>
            <p:cNvSpPr>
              <a:spLocks noChangeArrowheads="1"/>
            </p:cNvSpPr>
            <p:nvPr/>
          </p:nvSpPr>
          <p:spPr bwMode="auto">
            <a:xfrm>
              <a:off x="3870" y="1980"/>
              <a:ext cx="483" cy="24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dirty="0">
                  <a:solidFill>
                    <a:srgbClr val="000000"/>
                  </a:solidFill>
                </a:rPr>
                <a:t>隶属</a:t>
              </a:r>
              <a:endParaRPr lang="zh-CN" altLang="en-US" sz="1600" b="1" dirty="0"/>
            </a:p>
          </p:txBody>
        </p:sp>
        <p:cxnSp>
          <p:nvCxnSpPr>
            <p:cNvPr id="26" name="AutoShape 86"/>
            <p:cNvCxnSpPr>
              <a:cxnSpLocks noChangeShapeType="1"/>
              <a:stCxn id="20" idx="0"/>
              <a:endCxn id="25" idx="2"/>
            </p:cNvCxnSpPr>
            <p:nvPr/>
          </p:nvCxnSpPr>
          <p:spPr bwMode="auto">
            <a:xfrm rot="5400000" flipH="1" flipV="1">
              <a:off x="3908" y="2303"/>
              <a:ext cx="286" cy="122"/>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27" name="Rectangle 23"/>
            <p:cNvSpPr>
              <a:spLocks noChangeArrowheads="1"/>
            </p:cNvSpPr>
            <p:nvPr/>
          </p:nvSpPr>
          <p:spPr bwMode="auto">
            <a:xfrm>
              <a:off x="1215" y="2430"/>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校园卡</a:t>
              </a:r>
              <a:endParaRPr lang="zh-CN" altLang="en-US" sz="1600" b="1"/>
            </a:p>
          </p:txBody>
        </p:sp>
        <p:sp>
          <p:nvSpPr>
            <p:cNvPr id="28" name="Rectangle 23"/>
            <p:cNvSpPr>
              <a:spLocks noChangeArrowheads="1"/>
            </p:cNvSpPr>
            <p:nvPr/>
          </p:nvSpPr>
          <p:spPr bwMode="auto">
            <a:xfrm>
              <a:off x="1665" y="1857"/>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消费交易</a:t>
              </a:r>
              <a:endParaRPr lang="zh-CN" altLang="en-US" sz="1600" b="1"/>
            </a:p>
          </p:txBody>
        </p:sp>
        <p:cxnSp>
          <p:nvCxnSpPr>
            <p:cNvPr id="29" name="AutoShape 132"/>
            <p:cNvCxnSpPr>
              <a:cxnSpLocks noChangeShapeType="1"/>
              <a:stCxn id="30" idx="2"/>
              <a:endCxn id="27" idx="0"/>
            </p:cNvCxnSpPr>
            <p:nvPr/>
          </p:nvCxnSpPr>
          <p:spPr bwMode="auto">
            <a:xfrm rot="5400000">
              <a:off x="1580" y="2310"/>
              <a:ext cx="44" cy="196"/>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0" name="AutoShape 24"/>
            <p:cNvSpPr>
              <a:spLocks noChangeArrowheads="1"/>
            </p:cNvSpPr>
            <p:nvPr/>
          </p:nvSpPr>
          <p:spPr bwMode="auto">
            <a:xfrm>
              <a:off x="1620" y="2250"/>
              <a:ext cx="160" cy="136"/>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31" name="AutoShape 133"/>
            <p:cNvCxnSpPr>
              <a:cxnSpLocks noChangeShapeType="1"/>
              <a:stCxn id="30" idx="0"/>
              <a:endCxn id="28" idx="2"/>
            </p:cNvCxnSpPr>
            <p:nvPr/>
          </p:nvCxnSpPr>
          <p:spPr bwMode="auto">
            <a:xfrm rot="5400000" flipH="1" flipV="1">
              <a:off x="1796" y="2092"/>
              <a:ext cx="62" cy="25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2" name="Rectangle 23"/>
            <p:cNvSpPr>
              <a:spLocks noChangeArrowheads="1"/>
            </p:cNvSpPr>
            <p:nvPr/>
          </p:nvSpPr>
          <p:spPr bwMode="auto">
            <a:xfrm>
              <a:off x="1126" y="1213"/>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dirty="0">
                  <a:solidFill>
                    <a:srgbClr val="000000"/>
                  </a:solidFill>
                </a:rPr>
                <a:t>商家</a:t>
              </a:r>
              <a:endParaRPr lang="zh-CN" altLang="en-US" sz="1600" b="1" dirty="0"/>
            </a:p>
          </p:txBody>
        </p:sp>
        <p:cxnSp>
          <p:nvCxnSpPr>
            <p:cNvPr id="33" name="AutoShape 132"/>
            <p:cNvCxnSpPr>
              <a:cxnSpLocks noChangeShapeType="1"/>
              <a:stCxn id="34" idx="1"/>
              <a:endCxn id="32" idx="2"/>
            </p:cNvCxnSpPr>
            <p:nvPr/>
          </p:nvCxnSpPr>
          <p:spPr bwMode="auto">
            <a:xfrm rot="10800000">
              <a:off x="1415" y="1544"/>
              <a:ext cx="205" cy="144"/>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4" name="AutoShape 24"/>
            <p:cNvSpPr>
              <a:spLocks noChangeArrowheads="1"/>
            </p:cNvSpPr>
            <p:nvPr/>
          </p:nvSpPr>
          <p:spPr bwMode="auto">
            <a:xfrm>
              <a:off x="1620" y="1620"/>
              <a:ext cx="181" cy="136"/>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35" name="AutoShape 133"/>
            <p:cNvCxnSpPr>
              <a:cxnSpLocks noChangeShapeType="1"/>
              <a:stCxn id="34" idx="3"/>
              <a:endCxn id="28" idx="0"/>
            </p:cNvCxnSpPr>
            <p:nvPr/>
          </p:nvCxnSpPr>
          <p:spPr bwMode="auto">
            <a:xfrm>
              <a:off x="1801" y="1688"/>
              <a:ext cx="153" cy="16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6" name="Rectangle 23"/>
            <p:cNvSpPr>
              <a:spLocks noChangeArrowheads="1"/>
            </p:cNvSpPr>
            <p:nvPr/>
          </p:nvSpPr>
          <p:spPr bwMode="auto">
            <a:xfrm>
              <a:off x="384" y="1846"/>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结算单</a:t>
              </a:r>
              <a:endParaRPr lang="zh-CN" altLang="en-US" sz="1600" b="1"/>
            </a:p>
          </p:txBody>
        </p:sp>
        <p:cxnSp>
          <p:nvCxnSpPr>
            <p:cNvPr id="37" name="AutoShape 132"/>
            <p:cNvCxnSpPr>
              <a:cxnSpLocks noChangeShapeType="1"/>
              <a:stCxn id="38" idx="1"/>
              <a:endCxn id="36" idx="3"/>
            </p:cNvCxnSpPr>
            <p:nvPr/>
          </p:nvCxnSpPr>
          <p:spPr bwMode="auto">
            <a:xfrm rot="10800000" flipV="1">
              <a:off x="963" y="2003"/>
              <a:ext cx="297" cy="9"/>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8" name="AutoShape 24"/>
            <p:cNvSpPr>
              <a:spLocks noChangeArrowheads="1"/>
            </p:cNvSpPr>
            <p:nvPr/>
          </p:nvSpPr>
          <p:spPr bwMode="auto">
            <a:xfrm>
              <a:off x="1260" y="1935"/>
              <a:ext cx="182" cy="136"/>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39" name="AutoShape 133"/>
            <p:cNvCxnSpPr>
              <a:cxnSpLocks noChangeShapeType="1"/>
              <a:stCxn id="38" idx="3"/>
              <a:endCxn id="28" idx="1"/>
            </p:cNvCxnSpPr>
            <p:nvPr/>
          </p:nvCxnSpPr>
          <p:spPr bwMode="auto">
            <a:xfrm>
              <a:off x="1442" y="2003"/>
              <a:ext cx="223" cy="1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0" name="AutoShape 132"/>
            <p:cNvCxnSpPr>
              <a:cxnSpLocks noChangeShapeType="1"/>
              <a:stCxn id="41" idx="0"/>
              <a:endCxn id="32" idx="2"/>
            </p:cNvCxnSpPr>
            <p:nvPr/>
          </p:nvCxnSpPr>
          <p:spPr bwMode="auto">
            <a:xfrm rot="5400000" flipH="1" flipV="1">
              <a:off x="1263" y="1525"/>
              <a:ext cx="133" cy="171"/>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1" name="AutoShape 24"/>
            <p:cNvSpPr>
              <a:spLocks noChangeArrowheads="1"/>
            </p:cNvSpPr>
            <p:nvPr/>
          </p:nvSpPr>
          <p:spPr bwMode="auto">
            <a:xfrm>
              <a:off x="1170" y="1677"/>
              <a:ext cx="149" cy="136"/>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42" name="AutoShape 133"/>
            <p:cNvCxnSpPr>
              <a:cxnSpLocks noChangeShapeType="1"/>
              <a:stCxn id="41" idx="2"/>
              <a:endCxn id="36" idx="3"/>
            </p:cNvCxnSpPr>
            <p:nvPr/>
          </p:nvCxnSpPr>
          <p:spPr bwMode="auto">
            <a:xfrm rot="5400000">
              <a:off x="1004" y="1772"/>
              <a:ext cx="199" cy="28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3" name="Rectangle 23"/>
            <p:cNvSpPr>
              <a:spLocks noChangeArrowheads="1"/>
            </p:cNvSpPr>
            <p:nvPr/>
          </p:nvSpPr>
          <p:spPr bwMode="auto">
            <a:xfrm>
              <a:off x="2177" y="3318"/>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dirty="0">
                  <a:solidFill>
                    <a:srgbClr val="000000"/>
                  </a:solidFill>
                </a:rPr>
                <a:t>银行帐户</a:t>
              </a:r>
              <a:endParaRPr lang="zh-CN" altLang="en-US" sz="1600" b="1" dirty="0"/>
            </a:p>
          </p:txBody>
        </p:sp>
        <p:sp>
          <p:nvSpPr>
            <p:cNvPr id="44" name="Rectangle 23"/>
            <p:cNvSpPr>
              <a:spLocks noChangeArrowheads="1"/>
            </p:cNvSpPr>
            <p:nvPr/>
          </p:nvSpPr>
          <p:spPr bwMode="auto">
            <a:xfrm>
              <a:off x="680" y="3323"/>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充值交易</a:t>
              </a:r>
              <a:endParaRPr lang="zh-CN" altLang="en-US" sz="1600" b="1"/>
            </a:p>
          </p:txBody>
        </p:sp>
        <p:cxnSp>
          <p:nvCxnSpPr>
            <p:cNvPr id="45" name="AutoShape 132"/>
            <p:cNvCxnSpPr>
              <a:cxnSpLocks noChangeShapeType="1"/>
              <a:stCxn id="46" idx="0"/>
              <a:endCxn id="27" idx="2"/>
            </p:cNvCxnSpPr>
            <p:nvPr/>
          </p:nvCxnSpPr>
          <p:spPr bwMode="auto">
            <a:xfrm rot="5400000" flipH="1" flipV="1">
              <a:off x="1244" y="2708"/>
              <a:ext cx="208" cy="313"/>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6" name="AutoShape 24"/>
            <p:cNvSpPr>
              <a:spLocks noChangeArrowheads="1"/>
            </p:cNvSpPr>
            <p:nvPr/>
          </p:nvSpPr>
          <p:spPr bwMode="auto">
            <a:xfrm>
              <a:off x="1078" y="2969"/>
              <a:ext cx="227" cy="136"/>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47" name="AutoShape 133"/>
            <p:cNvCxnSpPr>
              <a:cxnSpLocks noChangeShapeType="1"/>
              <a:stCxn id="46" idx="2"/>
              <a:endCxn id="44" idx="0"/>
            </p:cNvCxnSpPr>
            <p:nvPr/>
          </p:nvCxnSpPr>
          <p:spPr bwMode="auto">
            <a:xfrm rot="5400000">
              <a:off x="971" y="3103"/>
              <a:ext cx="218" cy="22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8" name="AutoShape 132"/>
            <p:cNvCxnSpPr>
              <a:cxnSpLocks noChangeShapeType="1"/>
              <a:stCxn id="49" idx="3"/>
              <a:endCxn id="43" idx="1"/>
            </p:cNvCxnSpPr>
            <p:nvPr/>
          </p:nvCxnSpPr>
          <p:spPr bwMode="auto">
            <a:xfrm flipV="1">
              <a:off x="1813" y="3483"/>
              <a:ext cx="364" cy="5"/>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9" name="AutoShape 24"/>
            <p:cNvSpPr>
              <a:spLocks noChangeArrowheads="1"/>
            </p:cNvSpPr>
            <p:nvPr/>
          </p:nvSpPr>
          <p:spPr bwMode="auto">
            <a:xfrm>
              <a:off x="1586" y="3398"/>
              <a:ext cx="227" cy="18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50" name="AutoShape 133"/>
            <p:cNvCxnSpPr>
              <a:cxnSpLocks noChangeShapeType="1"/>
              <a:stCxn id="49" idx="1"/>
              <a:endCxn id="44" idx="3"/>
            </p:cNvCxnSpPr>
            <p:nvPr/>
          </p:nvCxnSpPr>
          <p:spPr bwMode="auto">
            <a:xfrm flipH="1">
              <a:off x="1259" y="3489"/>
              <a:ext cx="32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1" name="AutoShape 132"/>
            <p:cNvCxnSpPr>
              <a:cxnSpLocks noChangeShapeType="1"/>
              <a:stCxn id="52" idx="2"/>
              <a:endCxn id="43" idx="0"/>
            </p:cNvCxnSpPr>
            <p:nvPr/>
          </p:nvCxnSpPr>
          <p:spPr bwMode="auto">
            <a:xfrm>
              <a:off x="1981" y="3150"/>
              <a:ext cx="485" cy="168"/>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52" name="AutoShape 24"/>
            <p:cNvSpPr>
              <a:spLocks noChangeArrowheads="1"/>
            </p:cNvSpPr>
            <p:nvPr/>
          </p:nvSpPr>
          <p:spPr bwMode="auto">
            <a:xfrm>
              <a:off x="1800" y="2968"/>
              <a:ext cx="363" cy="182"/>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00" b="1">
                  <a:solidFill>
                    <a:schemeClr val="bg2"/>
                  </a:solidFill>
                </a:rPr>
                <a:t>关联</a:t>
              </a:r>
            </a:p>
          </p:txBody>
        </p:sp>
        <p:cxnSp>
          <p:nvCxnSpPr>
            <p:cNvPr id="53" name="AutoShape 133"/>
            <p:cNvCxnSpPr>
              <a:cxnSpLocks noChangeShapeType="1"/>
              <a:stCxn id="52" idx="0"/>
              <a:endCxn id="27" idx="2"/>
            </p:cNvCxnSpPr>
            <p:nvPr/>
          </p:nvCxnSpPr>
          <p:spPr bwMode="auto">
            <a:xfrm rot="16200000" flipV="1">
              <a:off x="1639" y="2626"/>
              <a:ext cx="207" cy="47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54" name="Text Box 29"/>
            <p:cNvSpPr txBox="1">
              <a:spLocks noChangeArrowheads="1"/>
            </p:cNvSpPr>
            <p:nvPr/>
          </p:nvSpPr>
          <p:spPr bwMode="auto">
            <a:xfrm>
              <a:off x="1800" y="2160"/>
              <a:ext cx="2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chemeClr val="bg2"/>
                  </a:solidFill>
                </a:rPr>
                <a:t>全部</a:t>
              </a:r>
            </a:p>
          </p:txBody>
        </p:sp>
        <p:sp>
          <p:nvSpPr>
            <p:cNvPr id="55" name="Text Box 29"/>
            <p:cNvSpPr txBox="1">
              <a:spLocks noChangeArrowheads="1"/>
            </p:cNvSpPr>
            <p:nvPr/>
          </p:nvSpPr>
          <p:spPr bwMode="auto">
            <a:xfrm>
              <a:off x="1821" y="1667"/>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chemeClr val="bg2"/>
                  </a:solidFill>
                </a:rPr>
                <a:t>全部</a:t>
              </a:r>
            </a:p>
          </p:txBody>
        </p:sp>
        <p:sp>
          <p:nvSpPr>
            <p:cNvPr id="56" name="Text Box 29"/>
            <p:cNvSpPr txBox="1">
              <a:spLocks noChangeArrowheads="1"/>
            </p:cNvSpPr>
            <p:nvPr/>
          </p:nvSpPr>
          <p:spPr bwMode="auto">
            <a:xfrm>
              <a:off x="990" y="1800"/>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chemeClr val="bg2"/>
                  </a:solidFill>
                </a:rPr>
                <a:t>全部</a:t>
              </a:r>
            </a:p>
          </p:txBody>
        </p:sp>
        <p:sp>
          <p:nvSpPr>
            <p:cNvPr id="57" name="Text Box 29"/>
            <p:cNvSpPr txBox="1">
              <a:spLocks noChangeArrowheads="1"/>
            </p:cNvSpPr>
            <p:nvPr/>
          </p:nvSpPr>
          <p:spPr bwMode="auto">
            <a:xfrm>
              <a:off x="951" y="3142"/>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chemeClr val="bg2"/>
                  </a:solidFill>
                </a:rPr>
                <a:t>全部</a:t>
              </a:r>
            </a:p>
          </p:txBody>
        </p:sp>
        <p:cxnSp>
          <p:nvCxnSpPr>
            <p:cNvPr id="58" name="AutoShape 19"/>
            <p:cNvCxnSpPr>
              <a:cxnSpLocks noChangeShapeType="1"/>
              <a:stCxn id="8" idx="1"/>
              <a:endCxn id="60" idx="1"/>
            </p:cNvCxnSpPr>
            <p:nvPr/>
          </p:nvCxnSpPr>
          <p:spPr bwMode="auto">
            <a:xfrm flipH="1" flipV="1">
              <a:off x="3452" y="2698"/>
              <a:ext cx="340" cy="78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59" name="Rectangle 117"/>
            <p:cNvSpPr>
              <a:spLocks noChangeArrowheads="1"/>
            </p:cNvSpPr>
            <p:nvPr/>
          </p:nvSpPr>
          <p:spPr bwMode="auto">
            <a:xfrm>
              <a:off x="2655" y="2430"/>
              <a:ext cx="616" cy="27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rPr>
                <a:t>人员</a:t>
              </a:r>
              <a:endParaRPr lang="zh-CN" altLang="en-US" sz="1800" b="1"/>
            </a:p>
          </p:txBody>
        </p:sp>
        <p:sp>
          <p:nvSpPr>
            <p:cNvPr id="60" name="AutoShape 4"/>
            <p:cNvSpPr>
              <a:spLocks noChangeArrowheads="1"/>
            </p:cNvSpPr>
            <p:nvPr/>
          </p:nvSpPr>
          <p:spPr bwMode="auto">
            <a:xfrm rot="16366215">
              <a:off x="3159" y="2430"/>
              <a:ext cx="648" cy="189"/>
            </a:xfrm>
            <a:prstGeom prst="flowChartMerge">
              <a:avLst/>
            </a:prstGeom>
            <a:solidFill>
              <a:srgbClr val="FFFFFF"/>
            </a:solidFill>
            <a:ln w="9525">
              <a:solidFill>
                <a:srgbClr val="0000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dirty="0">
                  <a:solidFill>
                    <a:schemeClr val="bg2"/>
                  </a:solidFill>
                </a:rPr>
                <a:t>ISA</a:t>
              </a:r>
            </a:p>
          </p:txBody>
        </p:sp>
        <p:cxnSp>
          <p:nvCxnSpPr>
            <p:cNvPr id="61" name="AutoShape 19"/>
            <p:cNvCxnSpPr>
              <a:cxnSpLocks noChangeShapeType="1"/>
              <a:stCxn id="60" idx="0"/>
              <a:endCxn id="59" idx="3"/>
            </p:cNvCxnSpPr>
            <p:nvPr/>
          </p:nvCxnSpPr>
          <p:spPr bwMode="auto">
            <a:xfrm flipH="1">
              <a:off x="3271" y="2520"/>
              <a:ext cx="118" cy="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62" name="AutoShape 24"/>
            <p:cNvSpPr>
              <a:spLocks noChangeArrowheads="1"/>
            </p:cNvSpPr>
            <p:nvPr/>
          </p:nvSpPr>
          <p:spPr bwMode="auto">
            <a:xfrm>
              <a:off x="2160" y="2472"/>
              <a:ext cx="330" cy="228"/>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00" b="1">
                  <a:solidFill>
                    <a:schemeClr val="bg2"/>
                  </a:solidFill>
                </a:rPr>
                <a:t>拥有</a:t>
              </a:r>
            </a:p>
            <a:p>
              <a:pPr algn="just" eaLnBrk="1" hangingPunct="1">
                <a:spcBef>
                  <a:spcPct val="50000"/>
                </a:spcBef>
              </a:pPr>
              <a:endParaRPr lang="zh-CN" altLang="en-US" sz="1600" b="1"/>
            </a:p>
            <a:p>
              <a:pPr algn="ctr" eaLnBrk="1" hangingPunct="1">
                <a:spcBef>
                  <a:spcPct val="50000"/>
                </a:spcBef>
              </a:pPr>
              <a:endParaRPr lang="zh-CN" altLang="en-US" sz="1600" b="1"/>
            </a:p>
          </p:txBody>
        </p:sp>
        <p:cxnSp>
          <p:nvCxnSpPr>
            <p:cNvPr id="63" name="AutoShape 133"/>
            <p:cNvCxnSpPr>
              <a:cxnSpLocks noChangeShapeType="1"/>
              <a:stCxn id="59" idx="1"/>
              <a:endCxn id="62" idx="3"/>
            </p:cNvCxnSpPr>
            <p:nvPr/>
          </p:nvCxnSpPr>
          <p:spPr bwMode="auto">
            <a:xfrm rot="10800000" flipV="1">
              <a:off x="2490" y="2566"/>
              <a:ext cx="165" cy="2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64" name="AutoShape 133"/>
            <p:cNvCxnSpPr>
              <a:cxnSpLocks noChangeShapeType="1"/>
              <a:stCxn id="27" idx="3"/>
              <a:endCxn id="62" idx="1"/>
            </p:cNvCxnSpPr>
            <p:nvPr/>
          </p:nvCxnSpPr>
          <p:spPr bwMode="auto">
            <a:xfrm flipV="1">
              <a:off x="1794" y="2586"/>
              <a:ext cx="366" cy="1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65" name="Text Box 29"/>
            <p:cNvSpPr txBox="1">
              <a:spLocks noChangeArrowheads="1"/>
            </p:cNvSpPr>
            <p:nvPr/>
          </p:nvSpPr>
          <p:spPr bwMode="auto">
            <a:xfrm>
              <a:off x="1890" y="2437"/>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chemeClr val="bg2"/>
                  </a:solidFill>
                </a:rPr>
                <a:t>全部</a:t>
              </a:r>
            </a:p>
          </p:txBody>
        </p:sp>
        <p:cxnSp>
          <p:nvCxnSpPr>
            <p:cNvPr id="66" name="AutoShape 133"/>
            <p:cNvCxnSpPr>
              <a:cxnSpLocks noChangeShapeType="1"/>
              <a:stCxn id="18" idx="2"/>
              <a:endCxn id="59" idx="0"/>
            </p:cNvCxnSpPr>
            <p:nvPr/>
          </p:nvCxnSpPr>
          <p:spPr bwMode="auto">
            <a:xfrm rot="16200000" flipH="1">
              <a:off x="2877" y="2343"/>
              <a:ext cx="164" cy="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7" name="AutoShape 132"/>
            <p:cNvCxnSpPr>
              <a:cxnSpLocks noChangeShapeType="1"/>
              <a:stCxn id="18" idx="0"/>
              <a:endCxn id="7" idx="2"/>
            </p:cNvCxnSpPr>
            <p:nvPr/>
          </p:nvCxnSpPr>
          <p:spPr bwMode="auto">
            <a:xfrm rot="16200000" flipV="1">
              <a:off x="2838" y="1820"/>
              <a:ext cx="225" cy="6"/>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68" name="AutoShape 133"/>
            <p:cNvCxnSpPr>
              <a:cxnSpLocks noChangeShapeType="1"/>
              <a:stCxn id="5" idx="1"/>
              <a:endCxn id="60" idx="3"/>
            </p:cNvCxnSpPr>
            <p:nvPr/>
          </p:nvCxnSpPr>
          <p:spPr bwMode="auto">
            <a:xfrm flipH="1">
              <a:off x="3491" y="1560"/>
              <a:ext cx="317" cy="80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70" name="Rectangle 3"/>
          <p:cNvSpPr txBox="1">
            <a:spLocks noChangeArrowheads="1"/>
          </p:cNvSpPr>
          <p:nvPr/>
        </p:nvSpPr>
        <p:spPr>
          <a:xfrm>
            <a:off x="-61916" y="5376598"/>
            <a:ext cx="5065964" cy="1446789"/>
          </a:xfrm>
          <a:prstGeom prst="rect">
            <a:avLst/>
          </a:prstGeom>
        </p:spPr>
        <p:txBody>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pPr eaLnBrk="1" hangingPunct="1"/>
            <a:r>
              <a:rPr lang="zh-CN" altLang="en-US" sz="2000" dirty="0" smtClean="0">
                <a:solidFill>
                  <a:srgbClr val="FF0000"/>
                </a:solidFill>
                <a:latin typeface="华文新魏" panose="02010800040101010101" pitchFamily="2" charset="-122"/>
                <a:ea typeface="华文新魏" panose="02010800040101010101" pitchFamily="2" charset="-122"/>
              </a:rPr>
              <a:t>思考：在</a:t>
            </a:r>
            <a:r>
              <a:rPr lang="zh-CN" altLang="en-US" sz="2000" dirty="0">
                <a:solidFill>
                  <a:srgbClr val="FF0000"/>
                </a:solidFill>
                <a:latin typeface="华文新魏" panose="02010800040101010101" pitchFamily="2" charset="-122"/>
                <a:ea typeface="华文新魏" panose="02010800040101010101" pitchFamily="2" charset="-122"/>
              </a:rPr>
              <a:t>全局</a:t>
            </a:r>
            <a:r>
              <a:rPr lang="en-US" altLang="zh-CN" sz="2000" dirty="0">
                <a:solidFill>
                  <a:srgbClr val="FF0000"/>
                </a:solidFill>
                <a:latin typeface="华文新魏" panose="02010800040101010101" pitchFamily="2" charset="-122"/>
                <a:ea typeface="华文新魏" panose="02010800040101010101" pitchFamily="2" charset="-122"/>
              </a:rPr>
              <a:t>E-R</a:t>
            </a:r>
            <a:r>
              <a:rPr lang="zh-CN" altLang="en-US" sz="2000" dirty="0">
                <a:solidFill>
                  <a:srgbClr val="FF0000"/>
                </a:solidFill>
                <a:latin typeface="华文新魏" panose="02010800040101010101" pitchFamily="2" charset="-122"/>
                <a:ea typeface="华文新魏" panose="02010800040101010101" pitchFamily="2" charset="-122"/>
              </a:rPr>
              <a:t>图中：</a:t>
            </a:r>
            <a:endParaRPr lang="en-US" altLang="zh-CN" sz="2000" dirty="0">
              <a:solidFill>
                <a:srgbClr val="FF0000"/>
              </a:solidFill>
              <a:latin typeface="华文新魏" panose="02010800040101010101" pitchFamily="2" charset="-122"/>
              <a:ea typeface="华文新魏" panose="02010800040101010101" pitchFamily="2" charset="-122"/>
            </a:endParaRPr>
          </a:p>
          <a:p>
            <a:pPr lvl="1" eaLnBrk="1" hangingPunct="1"/>
            <a:r>
              <a:rPr lang="zh-CN" altLang="en-US" sz="1800" dirty="0">
                <a:solidFill>
                  <a:srgbClr val="FF0000"/>
                </a:solidFill>
                <a:latin typeface="华文新魏" panose="02010800040101010101" pitchFamily="2" charset="-122"/>
              </a:rPr>
              <a:t>应该描述院系和人员的联系？</a:t>
            </a:r>
            <a:endParaRPr lang="en-US" altLang="zh-CN" sz="1800" dirty="0">
              <a:solidFill>
                <a:srgbClr val="FF0000"/>
              </a:solidFill>
              <a:latin typeface="华文新魏" panose="02010800040101010101" pitchFamily="2" charset="-122"/>
            </a:endParaRPr>
          </a:p>
          <a:p>
            <a:pPr lvl="1" eaLnBrk="1" hangingPunct="1"/>
            <a:r>
              <a:rPr lang="zh-CN" altLang="en-US" sz="1800" dirty="0">
                <a:solidFill>
                  <a:srgbClr val="FF0000"/>
                </a:solidFill>
                <a:latin typeface="华文新魏" panose="02010800040101010101" pitchFamily="2" charset="-122"/>
              </a:rPr>
              <a:t>还是应该描述院系和老师、学生的联系？</a:t>
            </a:r>
            <a:endParaRPr lang="en-US" altLang="zh-CN" sz="1800" dirty="0">
              <a:solidFill>
                <a:srgbClr val="FF0000"/>
              </a:solidFill>
              <a:latin typeface="华文新魏" panose="02010800040101010101" pitchFamily="2" charset="-122"/>
            </a:endParaRPr>
          </a:p>
          <a:p>
            <a:pPr lvl="1" eaLnBrk="1" hangingPunct="1"/>
            <a:r>
              <a:rPr lang="zh-CN" altLang="en-US" sz="1800" dirty="0">
                <a:solidFill>
                  <a:srgbClr val="FF0000"/>
                </a:solidFill>
                <a:latin typeface="华文新魏" panose="02010800040101010101" pitchFamily="2" charset="-122"/>
              </a:rPr>
              <a:t>或者应该两种联系同时保留？</a:t>
            </a:r>
          </a:p>
        </p:txBody>
      </p:sp>
      <p:sp>
        <p:nvSpPr>
          <p:cNvPr id="73"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74"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105</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69" name="灯片编号占位符 68"/>
          <p:cNvSpPr>
            <a:spLocks noGrp="1"/>
          </p:cNvSpPr>
          <p:nvPr>
            <p:ph type="sldNum" sz="quarter" idx="11"/>
          </p:nvPr>
        </p:nvSpPr>
        <p:spPr/>
        <p:txBody>
          <a:bodyPr/>
          <a:lstStyle/>
          <a:p>
            <a:pPr>
              <a:defRPr/>
            </a:pPr>
            <a:fld id="{420CD5C9-EC9D-4F6D-A512-AB3DCC76339A}" type="slidenum">
              <a:rPr lang="zh-CN" altLang="en-US" smtClean="0"/>
              <a:pPr>
                <a:defRPr/>
              </a:pPr>
              <a:t>103</a:t>
            </a:fld>
            <a:endParaRPr lang="zh-CN" altLang="en-US"/>
          </a:p>
        </p:txBody>
      </p:sp>
    </p:spTree>
    <p:custDataLst>
      <p:tags r:id="rId1"/>
    </p:custDataLst>
    <p:extLst>
      <p:ext uri="{BB962C8B-B14F-4D97-AF65-F5344CB8AC3E}">
        <p14:creationId xmlns:p14="http://schemas.microsoft.com/office/powerpoint/2010/main" val="2695206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106</a:t>
            </a:r>
            <a:endParaRPr lang="zh-CN" altLang="en-US" dirty="0" smtClean="0"/>
          </a:p>
        </p:txBody>
      </p:sp>
      <p:sp>
        <p:nvSpPr>
          <p:cNvPr id="131074"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131075" name="Rectangle 2"/>
          <p:cNvSpPr>
            <a:spLocks noGrp="1" noChangeArrowheads="1"/>
          </p:cNvSpPr>
          <p:nvPr>
            <p:ph type="title"/>
          </p:nvPr>
        </p:nvSpPr>
        <p:spPr>
          <a:xfrm>
            <a:off x="685800" y="228600"/>
            <a:ext cx="7793038" cy="936625"/>
          </a:xfrm>
        </p:spPr>
        <p:txBody>
          <a:bodyPr/>
          <a:lstStyle/>
          <a:p>
            <a:pPr eaLnBrk="1" hangingPunct="1"/>
            <a:r>
              <a:rPr lang="en-US" altLang="zh-CN" b="1" smtClean="0">
                <a:latin typeface="隶书" panose="02010509060101010101" pitchFamily="49" charset="-122"/>
              </a:rPr>
              <a:t>E-R</a:t>
            </a:r>
            <a:r>
              <a:rPr lang="zh-CN" altLang="en-US" b="1" smtClean="0">
                <a:latin typeface="隶书" panose="02010509060101010101" pitchFamily="49" charset="-122"/>
              </a:rPr>
              <a:t>图表示汇总</a:t>
            </a:r>
            <a:endParaRPr lang="zh-CN" altLang="en-US" smtClean="0"/>
          </a:p>
        </p:txBody>
      </p:sp>
      <p:pic>
        <p:nvPicPr>
          <p:cNvPr id="131076" name="Picture 5"/>
          <p:cNvPicPr>
            <a:picLocks noChangeAspect="1" noChangeArrowheads="1"/>
          </p:cNvPicPr>
          <p:nvPr/>
        </p:nvPicPr>
        <p:blipFill>
          <a:blip r:embed="rId2">
            <a:extLst>
              <a:ext uri="{28A0092B-C50C-407E-A947-70E740481C1C}">
                <a14:useLocalDpi xmlns:a14="http://schemas.microsoft.com/office/drawing/2010/main" val="0"/>
              </a:ext>
            </a:extLst>
          </a:blip>
          <a:srcRect b="53856"/>
          <a:stretch>
            <a:fillRect/>
          </a:stretch>
        </p:blipFill>
        <p:spPr bwMode="auto">
          <a:xfrm>
            <a:off x="539750" y="1484313"/>
            <a:ext cx="8012113"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1"/>
          <p:cNvSpPr>
            <a:spLocks noGrp="1" noChangeArrowheads="1"/>
          </p:cNvSpPr>
          <p:nvPr>
            <p:ph type="title"/>
          </p:nvPr>
        </p:nvSpPr>
        <p:spPr/>
        <p:txBody>
          <a:bodyPr/>
          <a:lstStyle/>
          <a:p>
            <a:r>
              <a:rPr lang="en-US" altLang="zh-CN" b="1" smtClean="0">
                <a:latin typeface="隶书" panose="02010509060101010101" pitchFamily="49" charset="-122"/>
              </a:rPr>
              <a:t>E-R</a:t>
            </a:r>
            <a:r>
              <a:rPr lang="zh-CN" altLang="en-US" b="1" smtClean="0">
                <a:latin typeface="隶书" panose="02010509060101010101" pitchFamily="49" charset="-122"/>
              </a:rPr>
              <a:t>图表示汇总</a:t>
            </a:r>
            <a:endParaRPr lang="zh-CN" altLang="en-US" smtClean="0"/>
          </a:p>
        </p:txBody>
      </p:sp>
      <p:sp>
        <p:nvSpPr>
          <p:cNvPr id="132098"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107</a:t>
            </a:r>
            <a:endParaRPr lang="zh-CN" altLang="en-US" dirty="0" smtClean="0"/>
          </a:p>
        </p:txBody>
      </p:sp>
      <p:sp>
        <p:nvSpPr>
          <p:cNvPr id="132099" name="页脚占位符 3"/>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pic>
        <p:nvPicPr>
          <p:cNvPr id="132100" name="Picture 5"/>
          <p:cNvPicPr>
            <a:picLocks noChangeAspect="1" noChangeArrowheads="1"/>
          </p:cNvPicPr>
          <p:nvPr/>
        </p:nvPicPr>
        <p:blipFill>
          <a:blip r:embed="rId2">
            <a:extLst>
              <a:ext uri="{28A0092B-C50C-407E-A947-70E740481C1C}">
                <a14:useLocalDpi xmlns:a14="http://schemas.microsoft.com/office/drawing/2010/main" val="0"/>
              </a:ext>
            </a:extLst>
          </a:blip>
          <a:srcRect t="45372"/>
          <a:stretch>
            <a:fillRect/>
          </a:stretch>
        </p:blipFill>
        <p:spPr bwMode="auto">
          <a:xfrm>
            <a:off x="755650" y="1268413"/>
            <a:ext cx="74358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smtClean="0">
                <a:latin typeface="+mj-ea"/>
              </a:rPr>
              <a:t>可选 </a:t>
            </a:r>
            <a:r>
              <a:rPr kumimoji="1" lang="en-US" altLang="zh-CN" dirty="0" smtClean="0">
                <a:latin typeface="+mj-ea"/>
              </a:rPr>
              <a:t>ER </a:t>
            </a:r>
            <a:r>
              <a:rPr kumimoji="1" lang="zh-CN" altLang="en-US" dirty="0" smtClean="0">
                <a:latin typeface="+mj-ea"/>
              </a:rPr>
              <a:t>标记</a:t>
            </a:r>
            <a:endParaRPr kumimoji="1" lang="zh-CN" altLang="en-US" dirty="0">
              <a:latin typeface="+mj-ea"/>
            </a:endParaRPr>
          </a:p>
        </p:txBody>
      </p:sp>
      <p:sp>
        <p:nvSpPr>
          <p:cNvPr id="133122"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108</a:t>
            </a:r>
            <a:endParaRPr lang="zh-CN" altLang="en-US" dirty="0" smtClean="0"/>
          </a:p>
        </p:txBody>
      </p:sp>
      <p:sp>
        <p:nvSpPr>
          <p:cNvPr id="133123" name="页脚占位符 3"/>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pic>
        <p:nvPicPr>
          <p:cNvPr id="133124" name="Picture 5"/>
          <p:cNvPicPr>
            <a:picLocks noChangeAspect="1" noChangeArrowheads="1"/>
          </p:cNvPicPr>
          <p:nvPr/>
        </p:nvPicPr>
        <p:blipFill>
          <a:blip r:embed="rId2">
            <a:extLst>
              <a:ext uri="{28A0092B-C50C-407E-A947-70E740481C1C}">
                <a14:useLocalDpi xmlns:a14="http://schemas.microsoft.com/office/drawing/2010/main" val="0"/>
              </a:ext>
            </a:extLst>
          </a:blip>
          <a:srcRect r="15594" b="76595"/>
          <a:stretch>
            <a:fillRect/>
          </a:stretch>
        </p:blipFill>
        <p:spPr bwMode="auto">
          <a:xfrm>
            <a:off x="550863" y="1628775"/>
            <a:ext cx="8043862"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5" name="Picture 5"/>
          <p:cNvPicPr>
            <a:picLocks noChangeAspect="1" noChangeArrowheads="1"/>
          </p:cNvPicPr>
          <p:nvPr/>
        </p:nvPicPr>
        <p:blipFill>
          <a:blip r:embed="rId2">
            <a:extLst>
              <a:ext uri="{28A0092B-C50C-407E-A947-70E740481C1C}">
                <a14:useLocalDpi xmlns:a14="http://schemas.microsoft.com/office/drawing/2010/main" val="0"/>
              </a:ext>
            </a:extLst>
          </a:blip>
          <a:srcRect t="87552"/>
          <a:stretch>
            <a:fillRect/>
          </a:stretch>
        </p:blipFill>
        <p:spPr bwMode="auto">
          <a:xfrm>
            <a:off x="468313" y="4076700"/>
            <a:ext cx="84788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smtClean="0">
                <a:latin typeface="+mj-ea"/>
              </a:rPr>
              <a:t>可选 </a:t>
            </a:r>
            <a:r>
              <a:rPr kumimoji="1" lang="en-US" altLang="zh-CN" dirty="0" smtClean="0">
                <a:latin typeface="+mj-ea"/>
              </a:rPr>
              <a:t>ER </a:t>
            </a:r>
            <a:r>
              <a:rPr kumimoji="1" lang="zh-CN" altLang="en-US" dirty="0" smtClean="0">
                <a:latin typeface="+mj-ea"/>
              </a:rPr>
              <a:t>标记</a:t>
            </a:r>
            <a:endParaRPr kumimoji="1" lang="zh-CN" altLang="en-US" dirty="0"/>
          </a:p>
        </p:txBody>
      </p:sp>
      <p:sp>
        <p:nvSpPr>
          <p:cNvPr id="134146"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en-US" dirty="0" smtClean="0"/>
              <a:t>109</a:t>
            </a:r>
            <a:endParaRPr lang="zh-CN" altLang="en-US" dirty="0" smtClean="0"/>
          </a:p>
        </p:txBody>
      </p:sp>
      <p:sp>
        <p:nvSpPr>
          <p:cNvPr id="134147" name="页脚占位符 3"/>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pic>
        <p:nvPicPr>
          <p:cNvPr id="134148" name="Picture 5"/>
          <p:cNvPicPr>
            <a:picLocks noChangeAspect="1" noChangeArrowheads="1"/>
          </p:cNvPicPr>
          <p:nvPr/>
        </p:nvPicPr>
        <p:blipFill>
          <a:blip r:embed="rId2">
            <a:extLst>
              <a:ext uri="{28A0092B-C50C-407E-A947-70E740481C1C}">
                <a14:useLocalDpi xmlns:a14="http://schemas.microsoft.com/office/drawing/2010/main" val="0"/>
              </a:ext>
            </a:extLst>
          </a:blip>
          <a:srcRect t="22716" b="11975"/>
          <a:stretch>
            <a:fillRect/>
          </a:stretch>
        </p:blipFill>
        <p:spPr bwMode="auto">
          <a:xfrm>
            <a:off x="827088" y="1557338"/>
            <a:ext cx="7554912"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1"/>
          <p:cNvSpPr>
            <a:spLocks noGrp="1" noChangeArrowheads="1"/>
          </p:cNvSpPr>
          <p:nvPr>
            <p:ph type="title"/>
          </p:nvPr>
        </p:nvSpPr>
        <p:spPr/>
        <p:txBody>
          <a:bodyPr/>
          <a:lstStyle/>
          <a:p>
            <a:r>
              <a:rPr lang="en-US" altLang="zh-CN" smtClean="0"/>
              <a:t>UML</a:t>
            </a:r>
            <a:endParaRPr lang="zh-CN" altLang="en-US" smtClean="0"/>
          </a:p>
        </p:txBody>
      </p:sp>
      <p:sp>
        <p:nvSpPr>
          <p:cNvPr id="135170"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en-US" dirty="0" smtClean="0"/>
              <a:t>110</a:t>
            </a:r>
            <a:endParaRPr lang="zh-CN" altLang="en-US" dirty="0" smtClean="0"/>
          </a:p>
        </p:txBody>
      </p:sp>
      <p:sp>
        <p:nvSpPr>
          <p:cNvPr id="135171" name="页脚占位符 3"/>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135172" name="TextBox 4"/>
          <p:cNvSpPr txBox="1">
            <a:spLocks noChangeArrowheads="1"/>
          </p:cNvSpPr>
          <p:nvPr/>
        </p:nvSpPr>
        <p:spPr bwMode="auto">
          <a:xfrm>
            <a:off x="468313" y="1773238"/>
            <a:ext cx="8135937"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buClr>
                <a:schemeClr val="folHlink"/>
              </a:buClr>
              <a:buSzPct val="60000"/>
            </a:pPr>
            <a:r>
              <a:rPr lang="en-US" altLang="zh-CN" sz="2800" b="1">
                <a:solidFill>
                  <a:schemeClr val="bg2"/>
                </a:solidFill>
                <a:latin typeface="华文新魏" panose="02010800040101010101" pitchFamily="2" charset="-122"/>
                <a:ea typeface="华文新魏" panose="02010800040101010101" pitchFamily="2" charset="-122"/>
              </a:rPr>
              <a:t>UML</a:t>
            </a:r>
            <a:r>
              <a:rPr lang="en-US" altLang="zh-CN" sz="2800">
                <a:solidFill>
                  <a:schemeClr val="bg2"/>
                </a:solidFill>
                <a:latin typeface="华文新魏" panose="02010800040101010101" pitchFamily="2" charset="-122"/>
                <a:ea typeface="华文新魏" panose="02010800040101010101" pitchFamily="2" charset="-122"/>
              </a:rPr>
              <a:t>: Unified Modeling Language</a:t>
            </a:r>
          </a:p>
          <a:p>
            <a:pPr>
              <a:lnSpc>
                <a:spcPct val="90000"/>
              </a:lnSpc>
              <a:spcBef>
                <a:spcPct val="20000"/>
              </a:spcBef>
              <a:buClr>
                <a:schemeClr val="folHlink"/>
              </a:buClr>
              <a:buSzPct val="60000"/>
            </a:pPr>
            <a:r>
              <a:rPr lang="en-US" altLang="zh-CN" sz="2800" smtClean="0">
                <a:solidFill>
                  <a:schemeClr val="bg2"/>
                </a:solidFill>
                <a:latin typeface="华文新魏" panose="02010800040101010101" pitchFamily="2" charset="-122"/>
                <a:ea typeface="华文新魏" panose="02010800040101010101" pitchFamily="2" charset="-122"/>
              </a:rPr>
              <a:t>UML</a:t>
            </a:r>
            <a:r>
              <a:rPr lang="zh-CN" altLang="en-US" sz="2800" dirty="0">
                <a:solidFill>
                  <a:schemeClr val="bg2"/>
                </a:solidFill>
                <a:latin typeface="华文新魏" panose="02010800040101010101" pitchFamily="2" charset="-122"/>
                <a:ea typeface="华文新魏" panose="02010800040101010101" pitchFamily="2" charset="-122"/>
              </a:rPr>
              <a:t>是为了建立软件系统不同部分的规范定义而提出的</a:t>
            </a:r>
            <a:endParaRPr lang="en-US" altLang="zh-CN" sz="2800" dirty="0">
              <a:solidFill>
                <a:schemeClr val="bg2"/>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SzPct val="60000"/>
            </a:pPr>
            <a:r>
              <a:rPr lang="en-US" altLang="zh-CN" sz="2800" dirty="0">
                <a:solidFill>
                  <a:schemeClr val="bg2"/>
                </a:solidFill>
                <a:latin typeface="华文新魏" panose="02010800040101010101" pitchFamily="2" charset="-122"/>
                <a:ea typeface="华文新魏" panose="02010800040101010101" pitchFamily="2" charset="-122"/>
              </a:rPr>
              <a:t>UML </a:t>
            </a:r>
            <a:r>
              <a:rPr lang="zh-CN" altLang="en-US" sz="2800" dirty="0">
                <a:solidFill>
                  <a:schemeClr val="bg2"/>
                </a:solidFill>
                <a:latin typeface="华文新魏" panose="02010800040101010101" pitchFamily="2" charset="-122"/>
                <a:ea typeface="华文新魏" panose="02010800040101010101" pitchFamily="2" charset="-122"/>
              </a:rPr>
              <a:t>类图和</a:t>
            </a:r>
            <a:r>
              <a:rPr lang="en-US" altLang="zh-CN" sz="2800" dirty="0">
                <a:solidFill>
                  <a:schemeClr val="bg2"/>
                </a:solidFill>
                <a:latin typeface="华文新魏" panose="02010800040101010101" pitchFamily="2" charset="-122"/>
                <a:ea typeface="华文新魏" panose="02010800040101010101" pitchFamily="2" charset="-122"/>
              </a:rPr>
              <a:t>E-R </a:t>
            </a:r>
            <a:r>
              <a:rPr lang="zh-CN" altLang="en-US" sz="2800" dirty="0">
                <a:solidFill>
                  <a:schemeClr val="bg2"/>
                </a:solidFill>
                <a:latin typeface="华文新魏" panose="02010800040101010101" pitchFamily="2" charset="-122"/>
                <a:ea typeface="华文新魏" panose="02010800040101010101" pitchFamily="2" charset="-122"/>
              </a:rPr>
              <a:t>图相似</a:t>
            </a:r>
            <a:r>
              <a:rPr lang="en-US" altLang="zh-CN" sz="2800" dirty="0">
                <a:solidFill>
                  <a:schemeClr val="bg2"/>
                </a:solidFill>
                <a:latin typeface="华文新魏" panose="02010800040101010101" pitchFamily="2" charset="-122"/>
                <a:ea typeface="华文新魏" panose="02010800040101010101" pitchFamily="2" charset="-122"/>
              </a:rPr>
              <a:t>, </a:t>
            </a:r>
            <a:r>
              <a:rPr lang="zh-CN" altLang="en-US" sz="2800" dirty="0">
                <a:solidFill>
                  <a:schemeClr val="bg2"/>
                </a:solidFill>
                <a:latin typeface="华文新魏" panose="02010800040101010101" pitchFamily="2" charset="-122"/>
                <a:ea typeface="华文新魏" panose="02010800040101010101" pitchFamily="2" charset="-122"/>
              </a:rPr>
              <a:t>但有一些不同</a:t>
            </a:r>
            <a:r>
              <a:rPr lang="en-US" altLang="zh-CN" sz="2800" dirty="0">
                <a:solidFill>
                  <a:schemeClr val="bg2"/>
                </a:solidFill>
                <a:latin typeface="华文新魏" panose="02010800040101010101" pitchFamily="2" charset="-122"/>
                <a:ea typeface="华文新魏" panose="02010800040101010101" pitchFamily="2" charset="-122"/>
              </a:rPr>
              <a:t>.</a:t>
            </a:r>
          </a:p>
          <a:p>
            <a:pPr>
              <a:lnSpc>
                <a:spcPct val="90000"/>
              </a:lnSpc>
              <a:spcBef>
                <a:spcPct val="20000"/>
              </a:spcBef>
              <a:buClr>
                <a:schemeClr val="folHlink"/>
              </a:buClr>
              <a:buSzPct val="60000"/>
            </a:pPr>
            <a:endParaRPr lang="zh-CN" altLang="en-US" sz="2800" dirty="0">
              <a:solidFill>
                <a:schemeClr val="bg2"/>
              </a:solidFill>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en-US" dirty="0" smtClean="0"/>
              <a:t>114</a:t>
            </a:r>
            <a:endParaRPr lang="zh-CN" altLang="en-US" dirty="0" smtClean="0"/>
          </a:p>
        </p:txBody>
      </p:sp>
      <p:sp>
        <p:nvSpPr>
          <p:cNvPr id="13926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139267" name="Rectangle 2"/>
          <p:cNvSpPr>
            <a:spLocks noGrp="1" noChangeArrowheads="1"/>
          </p:cNvSpPr>
          <p:nvPr>
            <p:ph type="title"/>
          </p:nvPr>
        </p:nvSpPr>
        <p:spPr/>
        <p:txBody>
          <a:bodyPr/>
          <a:lstStyle/>
          <a:p>
            <a:pPr eaLnBrk="1" hangingPunct="1"/>
            <a:r>
              <a:rPr lang="zh-CN" altLang="en-US" sz="4000" dirty="0" smtClean="0"/>
              <a:t>第七章作业</a:t>
            </a:r>
          </a:p>
        </p:txBody>
      </p:sp>
      <p:sp>
        <p:nvSpPr>
          <p:cNvPr id="139268" name="Rectangle 3"/>
          <p:cNvSpPr>
            <a:spLocks noGrp="1" noChangeArrowheads="1"/>
          </p:cNvSpPr>
          <p:nvPr>
            <p:ph idx="1"/>
          </p:nvPr>
        </p:nvSpPr>
        <p:spPr>
          <a:xfrm>
            <a:off x="684213" y="1628775"/>
            <a:ext cx="7772400" cy="4876800"/>
          </a:xfrm>
        </p:spPr>
        <p:txBody>
          <a:bodyPr/>
          <a:lstStyle/>
          <a:p>
            <a:pPr eaLnBrk="1" hangingPunct="1">
              <a:lnSpc>
                <a:spcPct val="90000"/>
              </a:lnSpc>
            </a:pPr>
            <a:r>
              <a:rPr lang="zh-CN" altLang="en-US" sz="2400" dirty="0" smtClean="0">
                <a:latin typeface="华文新魏" panose="02010800040101010101" pitchFamily="2" charset="-122"/>
                <a:ea typeface="华文新魏" panose="02010800040101010101" pitchFamily="2" charset="-122"/>
              </a:rPr>
              <a:t>一个工厂需要管理下列信息： </a:t>
            </a:r>
          </a:p>
          <a:p>
            <a:pPr lvl="1" eaLnBrk="1" hangingPunct="1">
              <a:lnSpc>
                <a:spcPct val="90000"/>
              </a:lnSpc>
            </a:pPr>
            <a:r>
              <a:rPr lang="zh-CN" altLang="en-US" sz="2000" dirty="0" smtClean="0">
                <a:latin typeface="华文新魏" panose="02010800040101010101" pitchFamily="2" charset="-122"/>
              </a:rPr>
              <a:t>工厂有许多职工，每个职工有职工号、姓名、年龄、性别；</a:t>
            </a:r>
          </a:p>
          <a:p>
            <a:pPr lvl="1" eaLnBrk="1" hangingPunct="1">
              <a:lnSpc>
                <a:spcPct val="90000"/>
              </a:lnSpc>
            </a:pPr>
            <a:r>
              <a:rPr lang="zh-CN" altLang="en-US" sz="2000" dirty="0" smtClean="0">
                <a:latin typeface="华文新魏" panose="02010800040101010101" pitchFamily="2" charset="-122"/>
              </a:rPr>
              <a:t>工厂内有多个车间，每个车间有车间号、车间地址和电话，一个车间有一名车间主任，多名职工，一个职工不能同时属于多个车间；</a:t>
            </a:r>
          </a:p>
          <a:p>
            <a:pPr lvl="1" eaLnBrk="1" hangingPunct="1">
              <a:lnSpc>
                <a:spcPct val="90000"/>
              </a:lnSpc>
            </a:pPr>
            <a:r>
              <a:rPr lang="zh-CN" altLang="en-US" sz="2000" dirty="0" smtClean="0">
                <a:latin typeface="华文新魏" panose="02010800040101010101" pitchFamily="2" charset="-122"/>
              </a:rPr>
              <a:t>一个车间生产多种产品，产品有产品号和价格</a:t>
            </a:r>
          </a:p>
          <a:p>
            <a:pPr lvl="1" eaLnBrk="1" hangingPunct="1">
              <a:lnSpc>
                <a:spcPct val="90000"/>
              </a:lnSpc>
            </a:pPr>
            <a:r>
              <a:rPr lang="zh-CN" altLang="en-US" sz="2000" dirty="0" smtClean="0">
                <a:latin typeface="华文新魏" panose="02010800040101010101" pitchFamily="2" charset="-122"/>
              </a:rPr>
              <a:t>一个产品由多种零件组成，一种零件也可以参与装配多种产品；</a:t>
            </a:r>
          </a:p>
          <a:p>
            <a:pPr lvl="1" eaLnBrk="1" hangingPunct="1">
              <a:lnSpc>
                <a:spcPct val="90000"/>
              </a:lnSpc>
            </a:pPr>
            <a:r>
              <a:rPr lang="zh-CN" altLang="en-US" sz="2000" dirty="0" smtClean="0">
                <a:latin typeface="华文新魏" panose="02010800040101010101" pitchFamily="2" charset="-122"/>
              </a:rPr>
              <a:t>产品与零件均存入仓库中；</a:t>
            </a:r>
          </a:p>
          <a:p>
            <a:pPr lvl="1" eaLnBrk="1" hangingPunct="1">
              <a:lnSpc>
                <a:spcPct val="90000"/>
              </a:lnSpc>
            </a:pPr>
            <a:r>
              <a:rPr lang="zh-CN" altLang="en-US" sz="2000" dirty="0" smtClean="0">
                <a:latin typeface="华文新魏" panose="02010800040101010101" pitchFamily="2" charset="-122"/>
              </a:rPr>
              <a:t>一个工厂有多个仓库，仓库有仓库号、仓库地址和电话；每个仓库有一名仓库主任进行管理，同时可以有多名职工担任仓库保管。</a:t>
            </a:r>
          </a:p>
          <a:p>
            <a:pPr eaLnBrk="1" hangingPunct="1">
              <a:lnSpc>
                <a:spcPct val="90000"/>
              </a:lnSpc>
            </a:pPr>
            <a:r>
              <a:rPr lang="zh-CN" altLang="en-US" sz="2400" dirty="0" smtClean="0">
                <a:latin typeface="华文新魏" panose="02010800040101010101" pitchFamily="2" charset="-122"/>
                <a:ea typeface="华文新魏" panose="02010800040101010101" pitchFamily="2" charset="-122"/>
              </a:rPr>
              <a:t>请画出该系统的</a:t>
            </a:r>
            <a:r>
              <a:rPr lang="en-US" altLang="zh-CN" sz="2400" dirty="0" smtClean="0">
                <a:latin typeface="华文新魏" panose="02010800040101010101" pitchFamily="2" charset="-122"/>
                <a:ea typeface="华文新魏" panose="02010800040101010101" pitchFamily="2" charset="-122"/>
              </a:rPr>
              <a:t>E-R</a:t>
            </a:r>
            <a:r>
              <a:rPr lang="zh-CN" altLang="en-US" sz="2400" dirty="0" smtClean="0">
                <a:latin typeface="华文新魏" panose="02010800040101010101" pitchFamily="2" charset="-122"/>
                <a:ea typeface="华文新魏" panose="02010800040101010101" pitchFamily="2" charset="-122"/>
              </a:rPr>
              <a:t>图并将</a:t>
            </a:r>
            <a:r>
              <a:rPr lang="en-US" altLang="zh-CN" sz="2400" dirty="0" smtClean="0">
                <a:latin typeface="华文新魏" panose="02010800040101010101" pitchFamily="2" charset="-122"/>
                <a:ea typeface="华文新魏" panose="02010800040101010101" pitchFamily="2" charset="-122"/>
              </a:rPr>
              <a:t>E-R</a:t>
            </a:r>
            <a:r>
              <a:rPr lang="zh-CN" altLang="en-US" sz="2400" dirty="0" smtClean="0">
                <a:latin typeface="华文新魏" panose="02010800040101010101" pitchFamily="2" charset="-122"/>
                <a:ea typeface="华文新魏" panose="02010800040101010101" pitchFamily="2" charset="-122"/>
              </a:rPr>
              <a:t>图转换为相应的关系模式。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0477152A-D435-42B3-849F-74DFF7276D63}" type="slidenum">
              <a:rPr altLang="en-US" smtClean="0"/>
              <a:pPr>
                <a:buSzTx/>
              </a:pPr>
              <a:t>11</a:t>
            </a:fld>
            <a:endParaRPr lang="zh-CN" altLang="en-US" smtClean="0"/>
          </a:p>
        </p:txBody>
      </p:sp>
      <p:sp>
        <p:nvSpPr>
          <p:cNvPr id="2765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27651" name="Rectangle 2"/>
          <p:cNvSpPr>
            <a:spLocks noGrp="1" noChangeArrowheads="1"/>
          </p:cNvSpPr>
          <p:nvPr>
            <p:ph type="title"/>
          </p:nvPr>
        </p:nvSpPr>
        <p:spPr/>
        <p:txBody>
          <a:bodyPr/>
          <a:lstStyle/>
          <a:p>
            <a:pPr eaLnBrk="1" hangingPunct="1"/>
            <a:r>
              <a:rPr lang="zh-CN" altLang="en-US" sz="4000" smtClean="0">
                <a:latin typeface="隶书" panose="02010509060101010101" pitchFamily="49" charset="-122"/>
              </a:rPr>
              <a:t>基本概念--实体</a:t>
            </a:r>
          </a:p>
        </p:txBody>
      </p:sp>
      <p:sp>
        <p:nvSpPr>
          <p:cNvPr id="27652" name="Rectangle 3"/>
          <p:cNvSpPr>
            <a:spLocks noGrp="1" noChangeArrowheads="1"/>
          </p:cNvSpPr>
          <p:nvPr>
            <p:ph idx="1"/>
          </p:nvPr>
        </p:nvSpPr>
        <p:spPr/>
        <p:txBody>
          <a:bodyPr/>
          <a:lstStyle/>
          <a:p>
            <a:pPr eaLnBrk="1" hangingPunct="1"/>
            <a:r>
              <a:rPr lang="zh-CN" altLang="en-US" smtClean="0">
                <a:latin typeface="华文新魏" panose="02010800040101010101" pitchFamily="2" charset="-122"/>
                <a:ea typeface="华文新魏" panose="02010800040101010101" pitchFamily="2" charset="-122"/>
              </a:rPr>
              <a:t>实体集的属性是将实体集映射到域的函数</a:t>
            </a:r>
          </a:p>
          <a:p>
            <a:pPr lvl="1" eaLnBrk="1" hangingPunct="1"/>
            <a:r>
              <a:rPr lang="zh-CN" altLang="en-US" smtClean="0">
                <a:latin typeface="华文新魏" panose="02010800040101010101" pitchFamily="2" charset="-122"/>
              </a:rPr>
              <a:t>实体可表达为&lt;属性，数据值&gt;的集合</a:t>
            </a:r>
          </a:p>
          <a:p>
            <a:pPr lvl="1" eaLnBrk="1" hangingPunct="1"/>
            <a:r>
              <a:rPr lang="zh-CN" altLang="en-US" smtClean="0">
                <a:latin typeface="华文新魏" panose="02010800040101010101" pitchFamily="2" charset="-122"/>
              </a:rPr>
              <a:t>例如，一个</a:t>
            </a:r>
            <a:r>
              <a:rPr lang="en-US" altLang="zh-CN" smtClean="0">
                <a:latin typeface="华文新魏" panose="02010800040101010101" pitchFamily="2" charset="-122"/>
              </a:rPr>
              <a:t>customer</a:t>
            </a:r>
            <a:r>
              <a:rPr lang="zh-CN" altLang="en-US" smtClean="0">
                <a:latin typeface="华文新魏" panose="02010800040101010101" pitchFamily="2" charset="-122"/>
              </a:rPr>
              <a:t>实体可以用集合</a:t>
            </a:r>
            <a:r>
              <a:rPr lang="en-US" altLang="zh-CN" smtClean="0">
                <a:latin typeface="华文新魏" panose="02010800040101010101" pitchFamily="2" charset="-122"/>
              </a:rPr>
              <a:t>{(customer-id, 677-89-9011),</a:t>
            </a:r>
          </a:p>
          <a:p>
            <a:pPr lvl="1" eaLnBrk="1" hangingPunct="1">
              <a:buFontTx/>
              <a:buNone/>
            </a:pPr>
            <a:r>
              <a:rPr lang="en-US" altLang="zh-CN" smtClean="0">
                <a:latin typeface="华文新魏" panose="02010800040101010101" pitchFamily="2" charset="-122"/>
              </a:rPr>
              <a:t>     (customer-name, Hayes), </a:t>
            </a:r>
          </a:p>
          <a:p>
            <a:pPr lvl="1" eaLnBrk="1" hangingPunct="1">
              <a:buFontTx/>
              <a:buNone/>
            </a:pPr>
            <a:r>
              <a:rPr lang="en-US" altLang="zh-CN" smtClean="0">
                <a:latin typeface="华文新魏" panose="02010800040101010101" pitchFamily="2" charset="-122"/>
              </a:rPr>
              <a:t>     (customer-street, Main),</a:t>
            </a:r>
          </a:p>
          <a:p>
            <a:pPr lvl="1" eaLnBrk="1" hangingPunct="1">
              <a:buFontTx/>
              <a:buNone/>
            </a:pPr>
            <a:r>
              <a:rPr lang="en-US" altLang="zh-CN" smtClean="0">
                <a:latin typeface="华文新魏" panose="02010800040101010101" pitchFamily="2" charset="-122"/>
              </a:rPr>
              <a:t>     (customer-city, Harrison)}</a:t>
            </a:r>
          </a:p>
          <a:p>
            <a:pPr eaLnBrk="1" hangingPunct="1">
              <a:buFont typeface="Wingdings" panose="05000000000000000000" pitchFamily="2" charset="2"/>
              <a:buNone/>
            </a:pPr>
            <a:endParaRPr lang="zh-CN"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noChangeArrowheads="1"/>
          </p:cNvSpPr>
          <p:nvPr>
            <p:ph type="title"/>
          </p:nvPr>
        </p:nvSpPr>
        <p:spPr/>
        <p:txBody>
          <a:bodyPr/>
          <a:lstStyle/>
          <a:p>
            <a:r>
              <a:rPr lang="zh-CN" altLang="en-US" dirty="0"/>
              <a:t>第七章作业</a:t>
            </a:r>
            <a:r>
              <a:rPr lang="zh-CN" altLang="en-US" dirty="0" smtClean="0"/>
              <a:t>参考答案</a:t>
            </a:r>
          </a:p>
        </p:txBody>
      </p:sp>
      <p:pic>
        <p:nvPicPr>
          <p:cNvPr id="140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875"/>
            <a:ext cx="84201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----ER</a:t>
            </a:r>
            <a:r>
              <a:rPr lang="zh-CN" altLang="en-US" smtClean="0"/>
              <a:t>模型</a:t>
            </a:r>
            <a:endParaRPr lang="en-US" altLang="zh-CN"/>
          </a:p>
        </p:txBody>
      </p:sp>
      <p:sp>
        <p:nvSpPr>
          <p:cNvPr id="3" name="灯片编号占位符 2"/>
          <p:cNvSpPr>
            <a:spLocks noGrp="1"/>
          </p:cNvSpPr>
          <p:nvPr>
            <p:ph type="sldNum" sz="quarter" idx="11"/>
          </p:nvPr>
        </p:nvSpPr>
        <p:spPr/>
        <p:txBody>
          <a:bodyPr/>
          <a:lstStyle/>
          <a:p>
            <a:pPr>
              <a:defRPr/>
            </a:pPr>
            <a:fld id="{295D2F43-71DD-47ED-AC44-A03F037BF82A}" type="slidenum">
              <a:rPr lang="zh-CN" altLang="en-US" smtClean="0"/>
              <a:pPr>
                <a:defRPr/>
              </a:pPr>
              <a:t>110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44FF84BB-0EB2-4CF3-9B90-5ED471F47CB8}" type="slidenum">
              <a:rPr altLang="en-US" smtClean="0"/>
              <a:pPr>
                <a:buSzTx/>
              </a:pPr>
              <a:t>12</a:t>
            </a:fld>
            <a:endParaRPr lang="zh-CN" altLang="en-US" smtClean="0"/>
          </a:p>
        </p:txBody>
      </p:sp>
      <p:sp>
        <p:nvSpPr>
          <p:cNvPr id="28674"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grpSp>
        <p:nvGrpSpPr>
          <p:cNvPr id="28675" name="Group 14"/>
          <p:cNvGrpSpPr>
            <a:grpSpLocks/>
          </p:cNvGrpSpPr>
          <p:nvPr/>
        </p:nvGrpSpPr>
        <p:grpSpPr bwMode="auto">
          <a:xfrm>
            <a:off x="457200" y="1371600"/>
            <a:ext cx="8305800" cy="5016500"/>
            <a:chOff x="288" y="960"/>
            <a:chExt cx="5232" cy="3256"/>
          </a:xfrm>
        </p:grpSpPr>
        <p:pic>
          <p:nvPicPr>
            <p:cNvPr id="28676" name="Picture 3"/>
            <p:cNvPicPr>
              <a:picLocks noChangeAspect="1" noChangeArrowheads="1"/>
            </p:cNvPicPr>
            <p:nvPr/>
          </p:nvPicPr>
          <p:blipFill>
            <a:blip r:embed="rId2">
              <a:extLst>
                <a:ext uri="{28A0092B-C50C-407E-A947-70E740481C1C}">
                  <a14:useLocalDpi xmlns:a14="http://schemas.microsoft.com/office/drawing/2010/main" val="0"/>
                </a:ext>
              </a:extLst>
            </a:blip>
            <a:srcRect l="1408" t="7512" r="1233" b="9859"/>
            <a:stretch>
              <a:fillRect/>
            </a:stretch>
          </p:blipFill>
          <p:spPr bwMode="auto">
            <a:xfrm>
              <a:off x="288" y="1400"/>
              <a:ext cx="5232" cy="2816"/>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8677" name="Text Box 6"/>
            <p:cNvSpPr txBox="1">
              <a:spLocks noChangeArrowheads="1"/>
            </p:cNvSpPr>
            <p:nvPr/>
          </p:nvSpPr>
          <p:spPr bwMode="auto">
            <a:xfrm>
              <a:off x="480" y="1058"/>
              <a:ext cx="95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90000"/>
                </a:lnSpc>
                <a:spcBef>
                  <a:spcPct val="50000"/>
                </a:spcBef>
                <a:buClr>
                  <a:schemeClr val="folHlink"/>
                </a:buClr>
                <a:buSzPct val="60000"/>
              </a:pPr>
              <a:r>
                <a:rPr lang="en-US" altLang="zh-CN" sz="2000">
                  <a:solidFill>
                    <a:schemeClr val="bg2"/>
                  </a:solidFill>
                  <a:latin typeface="Helvetica" panose="020B0604020202020204" pitchFamily="34" charset="0"/>
                </a:rPr>
                <a:t>customer-id</a:t>
              </a:r>
              <a:endParaRPr lang="zh-CN" altLang="en-US" sz="2000">
                <a:solidFill>
                  <a:schemeClr val="bg2"/>
                </a:solidFill>
                <a:latin typeface="Helvetica" panose="020B0604020202020204" pitchFamily="34" charset="0"/>
              </a:endParaRPr>
            </a:p>
          </p:txBody>
        </p:sp>
        <p:sp>
          <p:nvSpPr>
            <p:cNvPr id="28678" name="Text Box 8"/>
            <p:cNvSpPr txBox="1">
              <a:spLocks noChangeArrowheads="1"/>
            </p:cNvSpPr>
            <p:nvPr/>
          </p:nvSpPr>
          <p:spPr bwMode="auto">
            <a:xfrm>
              <a:off x="1334" y="960"/>
              <a:ext cx="82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5000"/>
                </a:lnSpc>
                <a:buClr>
                  <a:schemeClr val="folHlink"/>
                </a:buClr>
                <a:buSzPct val="60000"/>
              </a:pPr>
              <a:r>
                <a:rPr lang="en-US" altLang="zh-CN" sz="2000">
                  <a:solidFill>
                    <a:schemeClr val="bg2"/>
                  </a:solidFill>
                  <a:latin typeface="Helvetica" panose="020B0604020202020204" pitchFamily="34" charset="0"/>
                </a:rPr>
                <a:t>customer-</a:t>
              </a:r>
            </a:p>
            <a:p>
              <a:pPr algn="ctr">
                <a:lnSpc>
                  <a:spcPct val="95000"/>
                </a:lnSpc>
                <a:buClr>
                  <a:schemeClr val="folHlink"/>
                </a:buClr>
                <a:buSzPct val="60000"/>
              </a:pPr>
              <a:r>
                <a:rPr lang="en-US" altLang="zh-CN" sz="2000">
                  <a:solidFill>
                    <a:schemeClr val="bg2"/>
                  </a:solidFill>
                  <a:latin typeface="Helvetica" panose="020B0604020202020204" pitchFamily="34" charset="0"/>
                </a:rPr>
                <a:t>name</a:t>
              </a:r>
              <a:endParaRPr lang="zh-CN" altLang="en-US" sz="2000">
                <a:solidFill>
                  <a:schemeClr val="bg2"/>
                </a:solidFill>
                <a:latin typeface="Helvetica" panose="020B0604020202020204" pitchFamily="34" charset="0"/>
              </a:endParaRPr>
            </a:p>
          </p:txBody>
        </p:sp>
        <p:sp>
          <p:nvSpPr>
            <p:cNvPr id="28679" name="Text Box 9"/>
            <p:cNvSpPr txBox="1">
              <a:spLocks noChangeArrowheads="1"/>
            </p:cNvSpPr>
            <p:nvPr/>
          </p:nvSpPr>
          <p:spPr bwMode="auto">
            <a:xfrm>
              <a:off x="2089" y="976"/>
              <a:ext cx="82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buClr>
                  <a:schemeClr val="folHlink"/>
                </a:buClr>
                <a:buSzPct val="60000"/>
              </a:pPr>
              <a:r>
                <a:rPr lang="en-US" altLang="zh-CN" sz="2000">
                  <a:solidFill>
                    <a:schemeClr val="bg2"/>
                  </a:solidFill>
                  <a:latin typeface="Helvetica" panose="020B0604020202020204" pitchFamily="34" charset="0"/>
                </a:rPr>
                <a:t>customer-</a:t>
              </a:r>
            </a:p>
            <a:p>
              <a:pPr algn="ctr">
                <a:lnSpc>
                  <a:spcPct val="90000"/>
                </a:lnSpc>
                <a:buClr>
                  <a:schemeClr val="folHlink"/>
                </a:buClr>
                <a:buSzPct val="60000"/>
              </a:pPr>
              <a:r>
                <a:rPr lang="en-US" altLang="zh-CN" sz="2000">
                  <a:solidFill>
                    <a:schemeClr val="bg2"/>
                  </a:solidFill>
                  <a:latin typeface="Helvetica" panose="020B0604020202020204" pitchFamily="34" charset="0"/>
                </a:rPr>
                <a:t>street </a:t>
              </a:r>
              <a:endParaRPr lang="zh-CN" altLang="en-US" sz="2000">
                <a:solidFill>
                  <a:schemeClr val="bg2"/>
                </a:solidFill>
                <a:latin typeface="Helvetica" panose="020B0604020202020204" pitchFamily="34" charset="0"/>
              </a:endParaRPr>
            </a:p>
          </p:txBody>
        </p:sp>
        <p:sp>
          <p:nvSpPr>
            <p:cNvPr id="28680" name="Text Box 10"/>
            <p:cNvSpPr txBox="1">
              <a:spLocks noChangeArrowheads="1"/>
            </p:cNvSpPr>
            <p:nvPr/>
          </p:nvSpPr>
          <p:spPr bwMode="auto">
            <a:xfrm>
              <a:off x="2845" y="962"/>
              <a:ext cx="82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buClr>
                  <a:schemeClr val="folHlink"/>
                </a:buClr>
                <a:buSzPct val="60000"/>
              </a:pPr>
              <a:r>
                <a:rPr lang="en-US" altLang="zh-CN" sz="2000">
                  <a:solidFill>
                    <a:schemeClr val="bg2"/>
                  </a:solidFill>
                  <a:latin typeface="Helvetica" panose="020B0604020202020204" pitchFamily="34" charset="0"/>
                </a:rPr>
                <a:t>customer-</a:t>
              </a:r>
            </a:p>
            <a:p>
              <a:pPr algn="ctr">
                <a:lnSpc>
                  <a:spcPct val="90000"/>
                </a:lnSpc>
                <a:buClr>
                  <a:schemeClr val="folHlink"/>
                </a:buClr>
                <a:buSzPct val="60000"/>
              </a:pPr>
              <a:r>
                <a:rPr lang="en-US" altLang="zh-CN" sz="2000">
                  <a:solidFill>
                    <a:schemeClr val="bg2"/>
                  </a:solidFill>
                  <a:latin typeface="Helvetica" panose="020B0604020202020204" pitchFamily="34" charset="0"/>
                </a:rPr>
                <a:t>city </a:t>
              </a:r>
              <a:endParaRPr lang="zh-CN" altLang="en-US" sz="2000">
                <a:solidFill>
                  <a:schemeClr val="bg2"/>
                </a:solidFill>
                <a:latin typeface="Helvetica" panose="020B0604020202020204" pitchFamily="34" charset="0"/>
              </a:endParaRPr>
            </a:p>
          </p:txBody>
        </p:sp>
        <p:sp>
          <p:nvSpPr>
            <p:cNvPr id="28681" name="Rectangle 11"/>
            <p:cNvSpPr>
              <a:spLocks noChangeArrowheads="1"/>
            </p:cNvSpPr>
            <p:nvPr/>
          </p:nvSpPr>
          <p:spPr bwMode="auto">
            <a:xfrm>
              <a:off x="4412" y="1043"/>
              <a:ext cx="41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90000"/>
                </a:lnSpc>
                <a:spcBef>
                  <a:spcPct val="20000"/>
                </a:spcBef>
                <a:buClr>
                  <a:schemeClr val="folHlink"/>
                </a:buClr>
                <a:buSzPct val="60000"/>
              </a:pPr>
              <a:r>
                <a:rPr lang="en-US" altLang="zh-CN" sz="2000">
                  <a:solidFill>
                    <a:schemeClr val="bg2"/>
                  </a:solidFill>
                  <a:latin typeface="Helvetica" panose="020B0604020202020204" pitchFamily="34" charset="0"/>
                </a:rPr>
                <a:t>loan</a:t>
              </a:r>
              <a:endParaRPr lang="zh-CN" altLang="en-US" sz="2000">
                <a:solidFill>
                  <a:schemeClr val="bg2"/>
                </a:solidFill>
                <a:latin typeface="Helvetica" panose="020B0604020202020204" pitchFamily="34" charset="0"/>
              </a:endParaRPr>
            </a:p>
          </p:txBody>
        </p:sp>
        <p:sp>
          <p:nvSpPr>
            <p:cNvPr id="28682" name="Rectangle 12"/>
            <p:cNvSpPr>
              <a:spLocks noChangeArrowheads="1"/>
            </p:cNvSpPr>
            <p:nvPr/>
          </p:nvSpPr>
          <p:spPr bwMode="auto">
            <a:xfrm>
              <a:off x="4848" y="1043"/>
              <a:ext cx="64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90000"/>
                </a:lnSpc>
                <a:spcBef>
                  <a:spcPct val="20000"/>
                </a:spcBef>
                <a:buClr>
                  <a:schemeClr val="folHlink"/>
                </a:buClr>
                <a:buSzPct val="60000"/>
              </a:pPr>
              <a:r>
                <a:rPr lang="en-US" altLang="zh-CN" sz="2000">
                  <a:solidFill>
                    <a:schemeClr val="bg2"/>
                  </a:solidFill>
                  <a:latin typeface="Helvetica" panose="020B0604020202020204" pitchFamily="34" charset="0"/>
                </a:rPr>
                <a:t>amount</a:t>
              </a:r>
              <a:endParaRPr lang="zh-CN" altLang="en-US" sz="2000">
                <a:solidFill>
                  <a:schemeClr val="bg2"/>
                </a:solidFill>
                <a:latin typeface="Helvetica" panose="020B0604020202020204" pitchFamily="34" charset="0"/>
              </a:endParaRPr>
            </a:p>
          </p:txBody>
        </p:sp>
      </p:grpSp>
      <p:sp>
        <p:nvSpPr>
          <p:cNvPr id="28683" name="Rectangle 13"/>
          <p:cNvSpPr>
            <a:spLocks noGrp="1" noChangeArrowheads="1"/>
          </p:cNvSpPr>
          <p:nvPr>
            <p:ph type="title"/>
          </p:nvPr>
        </p:nvSpPr>
        <p:spPr>
          <a:xfrm>
            <a:off x="685800" y="228600"/>
            <a:ext cx="7793038" cy="936625"/>
          </a:xfrm>
        </p:spPr>
        <p:txBody>
          <a:bodyPr/>
          <a:lstStyle/>
          <a:p>
            <a:pPr eaLnBrk="1" hangingPunct="1"/>
            <a:r>
              <a:rPr lang="zh-CN" altLang="en-US" b="1" smtClean="0"/>
              <a:t>基本概念</a:t>
            </a:r>
            <a:r>
              <a:rPr lang="zh-CN" altLang="en-US" b="1" smtClean="0">
                <a:latin typeface="隶书" panose="02010509060101010101" pitchFamily="49" charset="-122"/>
              </a:rPr>
              <a:t>--实体</a:t>
            </a:r>
            <a:endParaRPr lang="zh-CN" altLang="en-US" b="1"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80A2F39C-8A7D-4B47-B271-B0A18CD247D1}" type="slidenum">
              <a:rPr altLang="en-US" smtClean="0"/>
              <a:pPr>
                <a:buSzTx/>
              </a:pPr>
              <a:t>13</a:t>
            </a:fld>
            <a:endParaRPr lang="zh-CN" altLang="en-US" smtClean="0"/>
          </a:p>
        </p:txBody>
      </p:sp>
      <p:sp>
        <p:nvSpPr>
          <p:cNvPr id="2969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29699" name="Rectangle 1026"/>
          <p:cNvSpPr>
            <a:spLocks noGrp="1" noChangeArrowheads="1"/>
          </p:cNvSpPr>
          <p:nvPr>
            <p:ph type="title"/>
          </p:nvPr>
        </p:nvSpPr>
        <p:spPr>
          <a:xfrm>
            <a:off x="685800" y="228600"/>
            <a:ext cx="7793038" cy="936625"/>
          </a:xfrm>
        </p:spPr>
        <p:txBody>
          <a:bodyPr/>
          <a:lstStyle/>
          <a:p>
            <a:pPr eaLnBrk="1" hangingPunct="1"/>
            <a:r>
              <a:rPr lang="zh-CN" altLang="en-US" smtClean="0"/>
              <a:t>属性的类型</a:t>
            </a:r>
          </a:p>
        </p:txBody>
      </p:sp>
      <p:sp>
        <p:nvSpPr>
          <p:cNvPr id="29700" name="Rectangle 1027"/>
          <p:cNvSpPr>
            <a:spLocks noGrp="1" noChangeArrowheads="1"/>
          </p:cNvSpPr>
          <p:nvPr>
            <p:ph idx="1"/>
          </p:nvPr>
        </p:nvSpPr>
        <p:spPr>
          <a:xfrm>
            <a:off x="381000" y="1447800"/>
            <a:ext cx="8534400" cy="48006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简单属性</a:t>
            </a:r>
            <a:r>
              <a:rPr lang="zh-CN" altLang="en-US" b="1" dirty="0" smtClean="0">
                <a:latin typeface="华文新魏" panose="02010800040101010101" pitchFamily="2" charset="-122"/>
                <a:ea typeface="华文新魏" panose="02010800040101010101" pitchFamily="2" charset="-122"/>
              </a:rPr>
              <a:t> </a:t>
            </a:r>
            <a:r>
              <a:rPr lang="en-US" altLang="zh-CN" dirty="0" smtClean="0">
                <a:ea typeface="华文新魏" panose="02010800040101010101" pitchFamily="2" charset="-122"/>
              </a:rPr>
              <a:t>(Sample Attribute)</a:t>
            </a:r>
          </a:p>
          <a:p>
            <a:pPr lvl="1" eaLnBrk="1" hangingPunct="1"/>
            <a:r>
              <a:rPr lang="zh-CN" altLang="en-US" dirty="0" smtClean="0">
                <a:latin typeface="华文新魏" panose="02010800040101010101" pitchFamily="2" charset="-122"/>
              </a:rPr>
              <a:t>不可再分的属性</a:t>
            </a:r>
          </a:p>
          <a:p>
            <a:pPr lvl="2" eaLnBrk="1" hangingPunct="1"/>
            <a:r>
              <a:rPr lang="zh-CN" altLang="en-US" dirty="0" smtClean="0">
                <a:latin typeface="华文新魏" panose="02010800040101010101" pitchFamily="2" charset="-122"/>
              </a:rPr>
              <a:t>如年龄、性别</a:t>
            </a:r>
          </a:p>
          <a:p>
            <a:pPr eaLnBrk="1" hangingPunct="1"/>
            <a:r>
              <a:rPr lang="zh-CN" altLang="en-US" b="1" dirty="0" smtClean="0">
                <a:latin typeface="华文新魏" panose="02010800040101010101" pitchFamily="2" charset="-122"/>
                <a:ea typeface="华文新魏" panose="02010800040101010101" pitchFamily="2" charset="-122"/>
              </a:rPr>
              <a:t> </a:t>
            </a:r>
            <a:r>
              <a:rPr lang="zh-CN" altLang="en-US" dirty="0" smtClean="0">
                <a:latin typeface="华文新魏" panose="02010800040101010101" pitchFamily="2" charset="-122"/>
                <a:ea typeface="华文新魏" panose="02010800040101010101" pitchFamily="2" charset="-122"/>
              </a:rPr>
              <a:t>复合属性</a:t>
            </a:r>
            <a:r>
              <a:rPr lang="en-US" altLang="zh-CN" dirty="0" smtClean="0">
                <a:ea typeface="华文新魏" panose="02010800040101010101" pitchFamily="2" charset="-122"/>
              </a:rPr>
              <a:t>(Composite Attribute)</a:t>
            </a:r>
            <a:endParaRPr lang="zh-CN" altLang="en-US" dirty="0" smtClean="0">
              <a:latin typeface="华文新魏" panose="02010800040101010101" pitchFamily="2" charset="-122"/>
              <a:ea typeface="华文新魏" panose="02010800040101010101" pitchFamily="2" charset="-122"/>
            </a:endParaRPr>
          </a:p>
          <a:p>
            <a:pPr lvl="1" eaLnBrk="1" hangingPunct="1"/>
            <a:r>
              <a:rPr lang="zh-CN" altLang="en-US" dirty="0" smtClean="0">
                <a:latin typeface="华文新魏" panose="02010800040101010101" pitchFamily="2" charset="-122"/>
              </a:rPr>
              <a:t>可以划分为更小的属性</a:t>
            </a:r>
          </a:p>
          <a:p>
            <a:pPr lvl="1" eaLnBrk="1" hangingPunct="1"/>
            <a:r>
              <a:rPr lang="zh-CN" altLang="en-US" dirty="0" smtClean="0">
                <a:latin typeface="华文新魏" panose="02010800040101010101" pitchFamily="2" charset="-122"/>
              </a:rPr>
              <a:t>可以把相关属性聚集起来，使模型更清晰</a:t>
            </a:r>
          </a:p>
          <a:p>
            <a:pPr lvl="1" eaLnBrk="1" hangingPunct="1"/>
            <a:r>
              <a:rPr lang="zh-CN" altLang="en-US" dirty="0" smtClean="0">
                <a:latin typeface="华文新魏" panose="02010800040101010101" pitchFamily="2" charset="-122"/>
              </a:rPr>
              <a:t>如电话号码=区号+本地号码</a:t>
            </a:r>
          </a:p>
          <a:p>
            <a:pPr lvl="1" eaLnBrk="1" hangingPunct="1">
              <a:buFontTx/>
              <a:buNone/>
            </a:pPr>
            <a:r>
              <a:rPr lang="zh-CN" altLang="en-US" sz="2400" dirty="0" smtClean="0">
                <a:latin typeface="华文新魏" panose="02010800040101010101" pitchFamily="2" charset="-122"/>
              </a:rPr>
              <a:t>       </a:t>
            </a:r>
            <a:r>
              <a:rPr lang="en-US" altLang="zh-CN" sz="2400" dirty="0" smtClean="0">
                <a:latin typeface="华文新魏" panose="02010800040101010101" pitchFamily="2" charset="-122"/>
              </a:rPr>
              <a:t>Birthday=Year</a:t>
            </a:r>
            <a:r>
              <a:rPr lang="zh-CN" altLang="en-US" sz="2400" dirty="0" smtClean="0">
                <a:latin typeface="华文新魏" panose="02010800040101010101" pitchFamily="2" charset="-122"/>
              </a:rPr>
              <a:t>+</a:t>
            </a:r>
            <a:r>
              <a:rPr lang="en-US" altLang="zh-CN" sz="2400" dirty="0" err="1" smtClean="0">
                <a:latin typeface="华文新魏" panose="02010800040101010101" pitchFamily="2" charset="-122"/>
              </a:rPr>
              <a:t>Month+Day</a:t>
            </a:r>
            <a:endParaRPr lang="en-US" altLang="zh-CN" sz="2400" dirty="0" smtClean="0">
              <a:latin typeface="华文新魏" panose="02010800040101010101" pitchFamily="2" charset="-122"/>
            </a:endParaRPr>
          </a:p>
          <a:p>
            <a:pPr lvl="1" eaLnBrk="1" hangingPunct="1">
              <a:buFontTx/>
              <a:buNone/>
            </a:pPr>
            <a:r>
              <a:rPr lang="zh-CN" altLang="en-US" sz="2400" dirty="0" smtClean="0">
                <a:latin typeface="华文新魏" panose="02010800040101010101" pitchFamily="2" charset="-122"/>
              </a:rPr>
              <a:t>       </a:t>
            </a:r>
            <a:r>
              <a:rPr lang="en-US" altLang="zh-CN" sz="2400" dirty="0" smtClean="0">
                <a:latin typeface="华文新魏" panose="02010800040101010101" pitchFamily="2" charset="-122"/>
              </a:rPr>
              <a:t>customer-address=street + city + state + </a:t>
            </a:r>
            <a:r>
              <a:rPr lang="en-US" altLang="zh-CN" sz="2400" dirty="0" err="1" smtClean="0">
                <a:latin typeface="华文新魏" panose="02010800040101010101" pitchFamily="2" charset="-122"/>
              </a:rPr>
              <a:t>postalcode</a:t>
            </a:r>
            <a:endParaRPr lang="en-US" altLang="zh-CN" sz="2400" dirty="0" smtClean="0">
              <a:latin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770872E4-6DB8-44C7-8DC9-804887CD70F9}" type="slidenum">
              <a:rPr altLang="en-US" smtClean="0"/>
              <a:pPr>
                <a:buSzTx/>
              </a:pPr>
              <a:t>14</a:t>
            </a:fld>
            <a:endParaRPr lang="zh-CN" altLang="en-US" smtClean="0"/>
          </a:p>
        </p:txBody>
      </p:sp>
      <p:sp>
        <p:nvSpPr>
          <p:cNvPr id="30722"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30723" name="Rectangle 2"/>
          <p:cNvSpPr>
            <a:spLocks noGrp="1" noChangeArrowheads="1"/>
          </p:cNvSpPr>
          <p:nvPr>
            <p:ph type="title"/>
          </p:nvPr>
        </p:nvSpPr>
        <p:spPr>
          <a:xfrm>
            <a:off x="685800" y="228600"/>
            <a:ext cx="7793038" cy="936625"/>
          </a:xfrm>
        </p:spPr>
        <p:txBody>
          <a:bodyPr/>
          <a:lstStyle/>
          <a:p>
            <a:pPr eaLnBrk="1" hangingPunct="1"/>
            <a:r>
              <a:rPr lang="zh-CN" altLang="en-US" b="1" smtClean="0"/>
              <a:t>属性的类型</a:t>
            </a:r>
            <a:endParaRPr lang="zh-CN" altLang="en-US" smtClean="0"/>
          </a:p>
        </p:txBody>
      </p:sp>
      <p:pic>
        <p:nvPicPr>
          <p:cNvPr id="30724" name="Picture 3"/>
          <p:cNvPicPr>
            <a:picLocks noChangeAspect="1" noChangeArrowheads="1"/>
          </p:cNvPicPr>
          <p:nvPr/>
        </p:nvPicPr>
        <p:blipFill>
          <a:blip r:embed="rId2">
            <a:extLst>
              <a:ext uri="{28A0092B-C50C-407E-A947-70E740481C1C}">
                <a14:useLocalDpi xmlns:a14="http://schemas.microsoft.com/office/drawing/2010/main" val="0"/>
              </a:ext>
            </a:extLst>
          </a:blip>
          <a:srcRect l="1147" t="29082" r="1913" b="28827"/>
          <a:stretch>
            <a:fillRect/>
          </a:stretch>
        </p:blipFill>
        <p:spPr bwMode="auto">
          <a:xfrm>
            <a:off x="214313" y="1981200"/>
            <a:ext cx="8701087" cy="373380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76719D5F-1FE1-4B8D-83B2-6B36391EC0E3}" type="slidenum">
              <a:rPr altLang="en-US" smtClean="0"/>
              <a:pPr>
                <a:buSzTx/>
              </a:pPr>
              <a:t>15</a:t>
            </a:fld>
            <a:endParaRPr lang="zh-CN" altLang="en-US" smtClean="0"/>
          </a:p>
        </p:txBody>
      </p:sp>
      <p:sp>
        <p:nvSpPr>
          <p:cNvPr id="3174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31747" name="Rectangle 1026"/>
          <p:cNvSpPr>
            <a:spLocks noGrp="1" noChangeArrowheads="1"/>
          </p:cNvSpPr>
          <p:nvPr>
            <p:ph type="title"/>
          </p:nvPr>
        </p:nvSpPr>
        <p:spPr>
          <a:xfrm>
            <a:off x="685800" y="228600"/>
            <a:ext cx="7793038" cy="936625"/>
          </a:xfrm>
        </p:spPr>
        <p:txBody>
          <a:bodyPr/>
          <a:lstStyle/>
          <a:p>
            <a:pPr eaLnBrk="1" hangingPunct="1"/>
            <a:r>
              <a:rPr lang="zh-CN" altLang="en-US" dirty="0" smtClean="0"/>
              <a:t>属性的类型</a:t>
            </a:r>
          </a:p>
        </p:txBody>
      </p:sp>
      <p:sp>
        <p:nvSpPr>
          <p:cNvPr id="31748" name="Rectangle 1027"/>
          <p:cNvSpPr>
            <a:spLocks noGrp="1" noChangeArrowheads="1"/>
          </p:cNvSpPr>
          <p:nvPr>
            <p:ph idx="1"/>
          </p:nvPr>
        </p:nvSpPr>
        <p:spPr>
          <a:xfrm>
            <a:off x="228600" y="1447800"/>
            <a:ext cx="8726488" cy="51816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单值属性</a:t>
            </a:r>
            <a:r>
              <a:rPr lang="en-US" altLang="zh-CN" dirty="0" smtClean="0">
                <a:ea typeface="华文新魏" panose="02010800040101010101" pitchFamily="2" charset="-122"/>
              </a:rPr>
              <a:t>(Single-valued Attribute)</a:t>
            </a:r>
          </a:p>
          <a:p>
            <a:pPr lvl="1" eaLnBrk="1" hangingPunct="1"/>
            <a:r>
              <a:rPr lang="zh-CN" altLang="en-US" dirty="0" smtClean="0">
                <a:latin typeface="华文新魏" panose="02010800040101010101" pitchFamily="2" charset="-122"/>
              </a:rPr>
              <a:t>每一个实体在该属性上的取值唯一</a:t>
            </a:r>
          </a:p>
          <a:p>
            <a:pPr lvl="2" eaLnBrk="1" hangingPunct="1"/>
            <a:r>
              <a:rPr lang="zh-CN" altLang="en-US" dirty="0" smtClean="0">
                <a:latin typeface="华文新魏" panose="02010800040101010101" pitchFamily="2" charset="-122"/>
              </a:rPr>
              <a:t>如教师的编号，姓名、工资等</a:t>
            </a:r>
          </a:p>
          <a:p>
            <a:pPr eaLnBrk="1" hangingPunct="1"/>
            <a:r>
              <a:rPr lang="zh-CN" altLang="en-US" dirty="0" smtClean="0">
                <a:latin typeface="华文新魏" panose="02010800040101010101" pitchFamily="2" charset="-122"/>
                <a:ea typeface="华文新魏" panose="02010800040101010101" pitchFamily="2" charset="-122"/>
              </a:rPr>
              <a:t>多值属性</a:t>
            </a:r>
            <a:r>
              <a:rPr lang="en-US" altLang="zh-CN" dirty="0" smtClean="0">
                <a:ea typeface="华文新魏" panose="02010800040101010101" pitchFamily="2" charset="-122"/>
              </a:rPr>
              <a:t>(Multi-valued Attribute)</a:t>
            </a:r>
            <a:endParaRPr lang="zh-CN" altLang="en-US" dirty="0" smtClean="0">
              <a:latin typeface="华文新魏" panose="02010800040101010101" pitchFamily="2" charset="-122"/>
              <a:ea typeface="华文新魏" panose="02010800040101010101" pitchFamily="2" charset="-122"/>
            </a:endParaRPr>
          </a:p>
          <a:p>
            <a:pPr lvl="1" eaLnBrk="1" hangingPunct="1"/>
            <a:r>
              <a:rPr lang="zh-CN" altLang="en-US" dirty="0">
                <a:latin typeface="华文新魏" panose="02010800040101010101" pitchFamily="2" charset="-122"/>
              </a:rPr>
              <a:t>每一个实体在</a:t>
            </a:r>
            <a:r>
              <a:rPr lang="zh-CN" altLang="en-US" dirty="0" smtClean="0">
                <a:latin typeface="华文新魏" panose="02010800040101010101" pitchFamily="2" charset="-122"/>
              </a:rPr>
              <a:t>该属性上有多于一个的取值</a:t>
            </a:r>
          </a:p>
          <a:p>
            <a:pPr lvl="2" eaLnBrk="1" hangingPunct="1"/>
            <a:r>
              <a:rPr lang="zh-CN" altLang="en-US" dirty="0" smtClean="0">
                <a:latin typeface="华文新魏" panose="02010800040101010101" pitchFamily="2" charset="-122"/>
              </a:rPr>
              <a:t>如教师实体集中的</a:t>
            </a:r>
            <a:r>
              <a:rPr lang="en-US" altLang="zh-CN" dirty="0" smtClean="0">
                <a:latin typeface="华文新魏" panose="02010800040101010101" pitchFamily="2" charset="-122"/>
              </a:rPr>
              <a:t>phone-number</a:t>
            </a:r>
            <a:r>
              <a:rPr lang="zh-CN" altLang="en-US" dirty="0" smtClean="0">
                <a:latin typeface="华文新魏" panose="02010800040101010101" pitchFamily="2" charset="-122"/>
              </a:rPr>
              <a:t>属性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6E3FABC1-B374-48B0-B5ED-11437469DCCB}" type="slidenum">
              <a:rPr altLang="en-US" smtClean="0"/>
              <a:pPr>
                <a:buSzTx/>
              </a:pPr>
              <a:t>16</a:t>
            </a:fld>
            <a:endParaRPr lang="zh-CN" altLang="en-US" smtClean="0"/>
          </a:p>
        </p:txBody>
      </p:sp>
      <p:sp>
        <p:nvSpPr>
          <p:cNvPr id="3277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32771" name="Rectangle 1026"/>
          <p:cNvSpPr>
            <a:spLocks noGrp="1" noChangeArrowheads="1"/>
          </p:cNvSpPr>
          <p:nvPr>
            <p:ph type="title"/>
          </p:nvPr>
        </p:nvSpPr>
        <p:spPr>
          <a:xfrm>
            <a:off x="685800" y="228600"/>
            <a:ext cx="7793038" cy="936625"/>
          </a:xfrm>
        </p:spPr>
        <p:txBody>
          <a:bodyPr/>
          <a:lstStyle/>
          <a:p>
            <a:pPr eaLnBrk="1" hangingPunct="1"/>
            <a:r>
              <a:rPr lang="zh-CN" altLang="en-US" smtClean="0"/>
              <a:t>属性的类型</a:t>
            </a:r>
          </a:p>
        </p:txBody>
      </p:sp>
      <p:sp>
        <p:nvSpPr>
          <p:cNvPr id="32772" name="Rectangle 1027"/>
          <p:cNvSpPr>
            <a:spLocks noGrp="1" noChangeArrowheads="1"/>
          </p:cNvSpPr>
          <p:nvPr>
            <p:ph idx="1"/>
          </p:nvPr>
        </p:nvSpPr>
        <p:spPr>
          <a:xfrm>
            <a:off x="228600" y="1447800"/>
            <a:ext cx="8726488" cy="51816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派生</a:t>
            </a:r>
            <a:r>
              <a:rPr lang="en-US" altLang="zh-CN" dirty="0" smtClean="0">
                <a:ea typeface="华文新魏" panose="02010800040101010101" pitchFamily="2" charset="-122"/>
              </a:rPr>
              <a:t>(Derived)</a:t>
            </a:r>
            <a:r>
              <a:rPr lang="zh-CN" altLang="en-US" dirty="0" smtClean="0">
                <a:latin typeface="华文新魏" panose="02010800040101010101" pitchFamily="2" charset="-122"/>
                <a:ea typeface="华文新魏" panose="02010800040101010101" pitchFamily="2" charset="-122"/>
              </a:rPr>
              <a:t>属性与基</a:t>
            </a:r>
            <a:r>
              <a:rPr lang="en-US" altLang="zh-CN" dirty="0" smtClean="0">
                <a:ea typeface="华文新魏" panose="02010800040101010101" pitchFamily="2" charset="-122"/>
              </a:rPr>
              <a:t>(Base)</a:t>
            </a:r>
            <a:r>
              <a:rPr lang="zh-CN" altLang="en-US" dirty="0" smtClean="0">
                <a:latin typeface="华文新魏" panose="02010800040101010101" pitchFamily="2" charset="-122"/>
                <a:ea typeface="华文新魏" panose="02010800040101010101" pitchFamily="2" charset="-122"/>
              </a:rPr>
              <a:t>属性</a:t>
            </a:r>
          </a:p>
          <a:p>
            <a:pPr lvl="1" eaLnBrk="1" hangingPunct="1"/>
            <a:r>
              <a:rPr lang="zh-CN" altLang="en-US" dirty="0" smtClean="0">
                <a:latin typeface="华文新魏" panose="02010800040101010101" pitchFamily="2" charset="-122"/>
              </a:rPr>
              <a:t>可以从其他相关的属性或实体派生出来的属性值</a:t>
            </a:r>
          </a:p>
          <a:p>
            <a:pPr lvl="1" eaLnBrk="1" hangingPunct="1"/>
            <a:r>
              <a:rPr lang="zh-CN" altLang="en-US" dirty="0" smtClean="0">
                <a:latin typeface="华文新魏" panose="02010800040101010101" pitchFamily="2" charset="-122"/>
              </a:rPr>
              <a:t>如教师</a:t>
            </a:r>
            <a:r>
              <a:rPr lang="en-US" altLang="zh-CN" dirty="0" smtClean="0">
                <a:latin typeface="华文新魏" panose="02010800040101010101" pitchFamily="2" charset="-122"/>
              </a:rPr>
              <a:t>(</a:t>
            </a:r>
            <a:r>
              <a:rPr lang="zh-CN" altLang="en-US" dirty="0" smtClean="0">
                <a:latin typeface="华文新魏" panose="02010800040101010101" pitchFamily="2" charset="-122"/>
              </a:rPr>
              <a:t>编号，姓名，出生日期，年龄</a:t>
            </a:r>
            <a:r>
              <a:rPr lang="en-US" altLang="zh-CN" dirty="0" smtClean="0">
                <a:latin typeface="华文新魏" panose="02010800040101010101" pitchFamily="2" charset="-122"/>
              </a:rPr>
              <a:t>)</a:t>
            </a:r>
            <a:r>
              <a:rPr lang="zh-CN" altLang="en-US" dirty="0" smtClean="0">
                <a:latin typeface="华文新魏" panose="02010800040101010101" pitchFamily="2" charset="-122"/>
              </a:rPr>
              <a:t>，其中年龄即为派生属性</a:t>
            </a:r>
          </a:p>
          <a:p>
            <a:pPr lvl="1" eaLnBrk="1" hangingPunct="1"/>
            <a:r>
              <a:rPr lang="zh-CN" altLang="en-US" dirty="0" smtClean="0">
                <a:latin typeface="华文新魏" panose="02010800040101010101" pitchFamily="2" charset="-122"/>
              </a:rPr>
              <a:t>数据库中，一般只存基属性值，而派生属性只存其定义或依赖关系，用到时再从基属性中计算出来。但是不排除基属性和派生属性均保存在数据库中的现象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4B8E8A95-B037-4F93-BCBB-5DEE4514D172}" type="slidenum">
              <a:rPr altLang="en-US" smtClean="0"/>
              <a:pPr>
                <a:buSzTx/>
              </a:pPr>
              <a:t>17</a:t>
            </a:fld>
            <a:endParaRPr lang="zh-CN" altLang="en-US" smtClean="0"/>
          </a:p>
        </p:txBody>
      </p:sp>
      <p:sp>
        <p:nvSpPr>
          <p:cNvPr id="33794"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33795" name="Rectangle 1026"/>
          <p:cNvSpPr>
            <a:spLocks noGrp="1" noChangeArrowheads="1"/>
          </p:cNvSpPr>
          <p:nvPr>
            <p:ph type="title"/>
          </p:nvPr>
        </p:nvSpPr>
        <p:spPr>
          <a:xfrm>
            <a:off x="685800" y="228600"/>
            <a:ext cx="7793038" cy="936625"/>
          </a:xfrm>
        </p:spPr>
        <p:txBody>
          <a:bodyPr/>
          <a:lstStyle/>
          <a:p>
            <a:pPr eaLnBrk="1" hangingPunct="1"/>
            <a:r>
              <a:rPr lang="zh-CN" altLang="en-US" b="1" smtClean="0">
                <a:latin typeface="隶书" panose="02010509060101010101" pitchFamily="49" charset="-122"/>
              </a:rPr>
              <a:t>属性在</a:t>
            </a:r>
            <a:r>
              <a:rPr lang="en-US" altLang="zh-CN" b="1" smtClean="0">
                <a:latin typeface="隶书" panose="02010509060101010101" pitchFamily="49" charset="-122"/>
              </a:rPr>
              <a:t>E-R</a:t>
            </a:r>
            <a:r>
              <a:rPr lang="zh-CN" altLang="en-US" b="1" smtClean="0">
                <a:latin typeface="隶书" panose="02010509060101010101" pitchFamily="49" charset="-122"/>
              </a:rPr>
              <a:t>图中的表示</a:t>
            </a:r>
            <a:endParaRPr lang="zh-CN" altLang="en-US" smtClean="0"/>
          </a:p>
        </p:txBody>
      </p:sp>
      <p:pic>
        <p:nvPicPr>
          <p:cNvPr id="33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124744"/>
            <a:ext cx="3527425"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A2BEE890-CCE0-48A9-8466-1D518931B1BD}" type="slidenum">
              <a:rPr altLang="en-US" smtClean="0"/>
              <a:pPr>
                <a:buSzTx/>
              </a:pPr>
              <a:t>18</a:t>
            </a:fld>
            <a:endParaRPr lang="zh-CN" altLang="en-US" smtClean="0"/>
          </a:p>
        </p:txBody>
      </p:sp>
      <p:sp>
        <p:nvSpPr>
          <p:cNvPr id="3481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34819" name="Rectangle 2"/>
          <p:cNvSpPr>
            <a:spLocks noGrp="1" noChangeArrowheads="1"/>
          </p:cNvSpPr>
          <p:nvPr>
            <p:ph type="title"/>
          </p:nvPr>
        </p:nvSpPr>
        <p:spPr>
          <a:xfrm>
            <a:off x="685800" y="381000"/>
            <a:ext cx="7793038" cy="685800"/>
          </a:xfrm>
        </p:spPr>
        <p:txBody>
          <a:bodyPr/>
          <a:lstStyle/>
          <a:p>
            <a:pPr eaLnBrk="1" hangingPunct="1"/>
            <a:r>
              <a:rPr lang="zh-CN" altLang="en-US" smtClean="0">
                <a:latin typeface="隶书" panose="02010509060101010101" pitchFamily="49" charset="-122"/>
              </a:rPr>
              <a:t>基本概念--码</a:t>
            </a:r>
            <a:endParaRPr lang="zh-CN" altLang="en-US" smtClean="0"/>
          </a:p>
        </p:txBody>
      </p:sp>
      <p:sp>
        <p:nvSpPr>
          <p:cNvPr id="34820" name="Rectangle 3"/>
          <p:cNvSpPr>
            <a:spLocks noGrp="1" noChangeArrowheads="1"/>
          </p:cNvSpPr>
          <p:nvPr>
            <p:ph idx="1"/>
          </p:nvPr>
        </p:nvSpPr>
        <p:spPr>
          <a:xfrm>
            <a:off x="76200" y="1371600"/>
            <a:ext cx="8915400" cy="5181600"/>
          </a:xfrm>
        </p:spPr>
        <p:txBody>
          <a:bodyPr/>
          <a:lstStyle/>
          <a:p>
            <a:pPr eaLnBrk="1" hangingPunct="1"/>
            <a:r>
              <a:rPr lang="zh-CN" altLang="en-US" sz="2800" dirty="0" smtClean="0">
                <a:latin typeface="华文新魏" panose="02010800040101010101" pitchFamily="2" charset="-122"/>
                <a:ea typeface="华文新魏" panose="02010800040101010101" pitchFamily="2" charset="-122"/>
              </a:rPr>
              <a:t>码(</a:t>
            </a:r>
            <a:r>
              <a:rPr lang="en-US" altLang="zh-CN" sz="2800" dirty="0" smtClean="0">
                <a:latin typeface="华文新魏" panose="02010800040101010101" pitchFamily="2" charset="-122"/>
                <a:ea typeface="华文新魏" panose="02010800040101010101" pitchFamily="2" charset="-122"/>
              </a:rPr>
              <a:t>Key)</a:t>
            </a:r>
            <a:endParaRPr lang="en-US" altLang="zh-CN" sz="2800" b="1" dirty="0" smtClean="0">
              <a:latin typeface="华文新魏" panose="02010800040101010101" pitchFamily="2" charset="-122"/>
              <a:ea typeface="华文新魏" panose="02010800040101010101" pitchFamily="2" charset="-122"/>
            </a:endParaRPr>
          </a:p>
          <a:p>
            <a:pPr lvl="1" eaLnBrk="1" hangingPunct="1"/>
            <a:r>
              <a:rPr lang="zh-CN" altLang="en-US" sz="2400" dirty="0" smtClean="0">
                <a:latin typeface="华文新魏" panose="02010800040101010101" pitchFamily="2" charset="-122"/>
              </a:rPr>
              <a:t>能唯一标识实体的属性或属性组称作</a:t>
            </a:r>
            <a:r>
              <a:rPr lang="zh-CN" altLang="en-US" sz="2400" dirty="0" smtClean="0">
                <a:solidFill>
                  <a:srgbClr val="FF3300"/>
                </a:solidFill>
                <a:latin typeface="华文新魏" panose="02010800040101010101" pitchFamily="2" charset="-122"/>
              </a:rPr>
              <a:t>超码</a:t>
            </a:r>
            <a:r>
              <a:rPr lang="en-US" altLang="zh-CN" sz="2400" dirty="0" smtClean="0">
                <a:solidFill>
                  <a:srgbClr val="FF3300"/>
                </a:solidFill>
                <a:latin typeface="华文新魏" panose="02010800040101010101" pitchFamily="2" charset="-122"/>
              </a:rPr>
              <a:t>(</a:t>
            </a:r>
            <a:r>
              <a:rPr lang="en-US" altLang="zh-CN" sz="2400" dirty="0" err="1" smtClean="0">
                <a:solidFill>
                  <a:srgbClr val="FF3300"/>
                </a:solidFill>
                <a:latin typeface="华文新魏" panose="02010800040101010101" pitchFamily="2" charset="-122"/>
              </a:rPr>
              <a:t>Superkey</a:t>
            </a:r>
            <a:r>
              <a:rPr lang="en-US" altLang="zh-CN" sz="2400" dirty="0" smtClean="0">
                <a:solidFill>
                  <a:srgbClr val="FF3300"/>
                </a:solidFill>
                <a:latin typeface="华文新魏" panose="02010800040101010101" pitchFamily="2" charset="-122"/>
              </a:rPr>
              <a:t>)</a:t>
            </a:r>
            <a:endParaRPr lang="en-US" altLang="zh-CN" sz="2400" dirty="0" smtClean="0">
              <a:latin typeface="华文新魏" panose="02010800040101010101" pitchFamily="2" charset="-122"/>
            </a:endParaRPr>
          </a:p>
          <a:p>
            <a:pPr lvl="1" eaLnBrk="1" hangingPunct="1"/>
            <a:r>
              <a:rPr lang="zh-CN" altLang="en-US" sz="2400" dirty="0" smtClean="0">
                <a:latin typeface="华文新魏" panose="02010800040101010101" pitchFamily="2" charset="-122"/>
              </a:rPr>
              <a:t>超码的任意超集也是超码</a:t>
            </a:r>
          </a:p>
          <a:p>
            <a:pPr lvl="1" eaLnBrk="1" hangingPunct="1"/>
            <a:r>
              <a:rPr lang="zh-CN" altLang="en-US" sz="2400" dirty="0" smtClean="0">
                <a:latin typeface="华文新魏" panose="02010800040101010101" pitchFamily="2" charset="-122"/>
              </a:rPr>
              <a:t>其任意真子集都不能成为超码的最小超码称为</a:t>
            </a:r>
            <a:r>
              <a:rPr lang="zh-CN" altLang="en-US" sz="2400" dirty="0" smtClean="0">
                <a:solidFill>
                  <a:srgbClr val="FF3300"/>
                </a:solidFill>
                <a:latin typeface="华文新魏" panose="02010800040101010101" pitchFamily="2" charset="-122"/>
              </a:rPr>
              <a:t>候选码</a:t>
            </a:r>
            <a:r>
              <a:rPr lang="en-US" altLang="zh-CN" sz="2400" dirty="0" smtClean="0">
                <a:solidFill>
                  <a:srgbClr val="FF3300"/>
                </a:solidFill>
                <a:latin typeface="华文新魏" panose="02010800040101010101" pitchFamily="2" charset="-122"/>
              </a:rPr>
              <a:t>(Candidate Key)</a:t>
            </a:r>
            <a:endParaRPr lang="en-US" altLang="zh-CN" sz="2400" dirty="0" smtClean="0">
              <a:latin typeface="华文新魏" panose="02010800040101010101" pitchFamily="2" charset="-122"/>
            </a:endParaRPr>
          </a:p>
          <a:p>
            <a:pPr lvl="1" eaLnBrk="1" hangingPunct="1"/>
            <a:r>
              <a:rPr lang="zh-CN" altLang="en-US" sz="2400" dirty="0" smtClean="0">
                <a:latin typeface="华文新魏" panose="02010800040101010101" pitchFamily="2" charset="-122"/>
              </a:rPr>
              <a:t>从所有候选码中选定一个用来区别同一实体集中的不同实体，称作</a:t>
            </a:r>
            <a:r>
              <a:rPr lang="zh-CN" altLang="en-US" sz="2400" dirty="0" smtClean="0">
                <a:solidFill>
                  <a:srgbClr val="FF3300"/>
                </a:solidFill>
                <a:latin typeface="华文新魏" panose="02010800040101010101" pitchFamily="2" charset="-122"/>
              </a:rPr>
              <a:t>主码</a:t>
            </a:r>
            <a:r>
              <a:rPr lang="en-US" altLang="zh-CN" sz="2400" dirty="0" smtClean="0">
                <a:solidFill>
                  <a:srgbClr val="FF3300"/>
                </a:solidFill>
                <a:latin typeface="华文新魏" panose="02010800040101010101" pitchFamily="2" charset="-122"/>
              </a:rPr>
              <a:t>(Primary Key)</a:t>
            </a:r>
            <a:endParaRPr lang="en-US" altLang="zh-CN" sz="2400" dirty="0" smtClean="0">
              <a:latin typeface="华文新魏" panose="02010800040101010101" pitchFamily="2" charset="-122"/>
            </a:endParaRPr>
          </a:p>
          <a:p>
            <a:pPr lvl="1" eaLnBrk="1" hangingPunct="1"/>
            <a:r>
              <a:rPr lang="zh-CN" altLang="en-US" sz="2400" dirty="0" smtClean="0">
                <a:latin typeface="华文新魏" panose="02010800040101010101" pitchFamily="2" charset="-122"/>
              </a:rPr>
              <a:t>一个实体集中任两个实体在主码上的取值不能相同</a:t>
            </a:r>
          </a:p>
          <a:p>
            <a:pPr lvl="2" eaLnBrk="1" hangingPunct="1"/>
            <a:r>
              <a:rPr lang="zh-CN" altLang="en-US" sz="2000" dirty="0" smtClean="0">
                <a:latin typeface="华文新魏" panose="02010800040101010101" pitchFamily="2" charset="-122"/>
              </a:rPr>
              <a:t>如学号是学生实体的主码</a:t>
            </a:r>
            <a:endParaRPr lang="en-US" altLang="zh-CN" sz="2000" dirty="0" smtClean="0">
              <a:latin typeface="华文新魏" panose="02010800040101010101" pitchFamily="2" charset="-122"/>
            </a:endParaRPr>
          </a:p>
          <a:p>
            <a:pPr lvl="1" eaLnBrk="1" hangingPunct="1"/>
            <a:r>
              <a:rPr lang="zh-CN" altLang="en-US" sz="2400" dirty="0">
                <a:latin typeface="华文新魏" panose="02010800040101010101" pitchFamily="2" charset="-122"/>
                <a:ea typeface="华文新魏" panose="02010800040101010101" pitchFamily="2" charset="-122"/>
              </a:rPr>
              <a:t>主码在</a:t>
            </a:r>
            <a:r>
              <a:rPr lang="en-US" altLang="zh-CN" sz="2400" dirty="0">
                <a:latin typeface="华文新魏" panose="02010800040101010101" pitchFamily="2" charset="-122"/>
                <a:ea typeface="华文新魏" panose="02010800040101010101" pitchFamily="2" charset="-122"/>
              </a:rPr>
              <a:t>E-R</a:t>
            </a:r>
            <a:r>
              <a:rPr lang="zh-CN" altLang="en-US" sz="2400" dirty="0">
                <a:latin typeface="华文新魏" panose="02010800040101010101" pitchFamily="2" charset="-122"/>
                <a:ea typeface="华文新魏" panose="02010800040101010101" pitchFamily="2" charset="-122"/>
              </a:rPr>
              <a:t>图中的表示</a:t>
            </a:r>
          </a:p>
          <a:p>
            <a:pPr lvl="2" eaLnBrk="1" hangingPunct="1"/>
            <a:r>
              <a:rPr lang="zh-CN" altLang="en-US" sz="2000" dirty="0">
                <a:latin typeface="华文新魏" panose="02010800040101010101" pitchFamily="2" charset="-122"/>
              </a:rPr>
              <a:t>实体集属性中作为主码的属性用</a:t>
            </a:r>
            <a:r>
              <a:rPr lang="zh-CN" altLang="en-US" sz="2000" u="sng" dirty="0">
                <a:solidFill>
                  <a:srgbClr val="FF3300"/>
                </a:solidFill>
                <a:latin typeface="华文新魏" panose="02010800040101010101" pitchFamily="2" charset="-122"/>
              </a:rPr>
              <a:t>下划线</a:t>
            </a:r>
            <a:r>
              <a:rPr lang="zh-CN" altLang="en-US" sz="2000" dirty="0">
                <a:latin typeface="华文新魏" panose="02010800040101010101" pitchFamily="2" charset="-122"/>
              </a:rPr>
              <a:t>来标明。</a:t>
            </a:r>
            <a:endParaRPr lang="zh-CN" altLang="en-US" sz="2000" dirty="0"/>
          </a:p>
          <a:p>
            <a:pPr lvl="1" eaLnBrk="1" hangingPunct="1"/>
            <a:endParaRPr lang="zh-CN" altLang="en-US" sz="2400" b="1" dirty="0" smtClean="0">
              <a:latin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CE1AD040-585F-4C4A-9834-DFDC621ED55D}" type="slidenum">
              <a:rPr altLang="en-US" smtClean="0"/>
              <a:pPr>
                <a:buSzTx/>
              </a:pPr>
              <a:t>19</a:t>
            </a:fld>
            <a:endParaRPr lang="zh-CN" altLang="en-US" smtClean="0"/>
          </a:p>
        </p:txBody>
      </p:sp>
      <p:sp>
        <p:nvSpPr>
          <p:cNvPr id="3686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36867" name="Rectangle 2"/>
          <p:cNvSpPr>
            <a:spLocks noGrp="1" noChangeArrowheads="1"/>
          </p:cNvSpPr>
          <p:nvPr>
            <p:ph type="title"/>
          </p:nvPr>
        </p:nvSpPr>
        <p:spPr/>
        <p:txBody>
          <a:bodyPr/>
          <a:lstStyle/>
          <a:p>
            <a:pPr eaLnBrk="1" hangingPunct="1"/>
            <a:r>
              <a:rPr lang="zh-CN" altLang="en-US" sz="4000" smtClean="0"/>
              <a:t>基本概念</a:t>
            </a:r>
            <a:r>
              <a:rPr lang="zh-CN" altLang="en-US" sz="4000" smtClean="0">
                <a:latin typeface="隶书" panose="02010509060101010101" pitchFamily="49" charset="-122"/>
              </a:rPr>
              <a:t>--</a:t>
            </a:r>
            <a:r>
              <a:rPr lang="zh-CN" altLang="en-US" sz="4000" smtClean="0"/>
              <a:t>联系</a:t>
            </a:r>
          </a:p>
        </p:txBody>
      </p:sp>
      <p:sp>
        <p:nvSpPr>
          <p:cNvPr id="36868" name="Rectangle 3"/>
          <p:cNvSpPr>
            <a:spLocks noGrp="1" noChangeArrowheads="1"/>
          </p:cNvSpPr>
          <p:nvPr>
            <p:ph idx="1"/>
          </p:nvPr>
        </p:nvSpPr>
        <p:spPr>
          <a:xfrm>
            <a:off x="685800" y="1504950"/>
            <a:ext cx="7772400" cy="48768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联系(</a:t>
            </a:r>
            <a:r>
              <a:rPr lang="en-US" altLang="zh-CN" dirty="0" smtClean="0">
                <a:latin typeface="华文新魏" panose="02010800040101010101" pitchFamily="2" charset="-122"/>
                <a:ea typeface="华文新魏" panose="02010800040101010101" pitchFamily="2" charset="-122"/>
              </a:rPr>
              <a:t>Relationship)：</a:t>
            </a:r>
            <a:endParaRPr lang="en-US" altLang="zh-CN" sz="3600" dirty="0" smtClean="0">
              <a:latin typeface="华文新魏" panose="02010800040101010101" pitchFamily="2" charset="-122"/>
              <a:ea typeface="华文新魏" panose="02010800040101010101" pitchFamily="2" charset="-122"/>
            </a:endParaRPr>
          </a:p>
          <a:p>
            <a:pPr lvl="1" eaLnBrk="1" hangingPunct="1"/>
            <a:r>
              <a:rPr lang="zh-CN" altLang="en-US" dirty="0" smtClean="0">
                <a:latin typeface="华文新魏" panose="02010800040101010101" pitchFamily="2" charset="-122"/>
              </a:rPr>
              <a:t>联系是 </a:t>
            </a:r>
            <a:r>
              <a:rPr lang="en-US" altLang="zh-CN" dirty="0" smtClean="0">
                <a:latin typeface="华文新魏" panose="02010800040101010101" pitchFamily="2" charset="-122"/>
              </a:rPr>
              <a:t>n (n&gt;=2) </a:t>
            </a:r>
            <a:r>
              <a:rPr lang="zh-CN" altLang="en-US" dirty="0" smtClean="0">
                <a:latin typeface="华文新魏" panose="02010800040101010101" pitchFamily="2" charset="-122"/>
              </a:rPr>
              <a:t>个实体集上的数学关系，这些实体集不必互异。</a:t>
            </a:r>
          </a:p>
          <a:p>
            <a:pPr lvl="1" eaLnBrk="1" hangingPunct="1"/>
            <a:r>
              <a:rPr lang="zh-CN" altLang="en-US" dirty="0" smtClean="0">
                <a:latin typeface="华文新魏" panose="02010800040101010101" pitchFamily="2" charset="-122"/>
              </a:rPr>
              <a:t>例如</a:t>
            </a:r>
            <a:r>
              <a:rPr lang="en-US" altLang="zh-CN" dirty="0" smtClean="0">
                <a:latin typeface="华文新魏" panose="02010800040101010101" pitchFamily="2" charset="-122"/>
              </a:rPr>
              <a:t>E</a:t>
            </a:r>
            <a:r>
              <a:rPr lang="en-US" altLang="zh-CN" baseline="-25000" dirty="0" smtClean="0">
                <a:latin typeface="华文新魏" panose="02010800040101010101" pitchFamily="2" charset="-122"/>
              </a:rPr>
              <a:t>1</a:t>
            </a:r>
            <a:r>
              <a:rPr lang="en-US" altLang="zh-CN" dirty="0" smtClean="0">
                <a:latin typeface="华文新魏" panose="02010800040101010101" pitchFamily="2" charset="-122"/>
              </a:rPr>
              <a:t>, E</a:t>
            </a:r>
            <a:r>
              <a:rPr lang="en-US" altLang="zh-CN" baseline="-25000" dirty="0" smtClean="0">
                <a:latin typeface="华文新魏" panose="02010800040101010101" pitchFamily="2" charset="-122"/>
              </a:rPr>
              <a:t>2</a:t>
            </a:r>
            <a:r>
              <a:rPr lang="en-US" altLang="zh-CN" dirty="0" smtClean="0">
                <a:latin typeface="华文新魏" panose="02010800040101010101" pitchFamily="2" charset="-122"/>
              </a:rPr>
              <a:t>,</a:t>
            </a:r>
            <a:r>
              <a:rPr lang="en-US" altLang="zh-CN" dirty="0" smtClean="0">
                <a:latin typeface="Times New Roman" panose="02020603050405020304" pitchFamily="18" charset="0"/>
              </a:rPr>
              <a:t>…</a:t>
            </a:r>
            <a:r>
              <a:rPr lang="en-US" altLang="zh-CN" dirty="0" smtClean="0">
                <a:latin typeface="华文新魏" panose="02010800040101010101" pitchFamily="2" charset="-122"/>
              </a:rPr>
              <a:t>,</a:t>
            </a:r>
            <a:r>
              <a:rPr lang="en-US" altLang="zh-CN" dirty="0" err="1" smtClean="0">
                <a:latin typeface="华文新魏" panose="02010800040101010101" pitchFamily="2" charset="-122"/>
              </a:rPr>
              <a:t>E</a:t>
            </a:r>
            <a:r>
              <a:rPr lang="en-US" altLang="zh-CN" baseline="-25000" dirty="0" err="1" smtClean="0">
                <a:latin typeface="华文新魏" panose="02010800040101010101" pitchFamily="2" charset="-122"/>
              </a:rPr>
              <a:t>n</a:t>
            </a:r>
            <a:r>
              <a:rPr lang="zh-CN" altLang="en-US" dirty="0" smtClean="0">
                <a:latin typeface="华文新魏" panose="02010800040101010101" pitchFamily="2" charset="-122"/>
              </a:rPr>
              <a:t>为</a:t>
            </a:r>
            <a:r>
              <a:rPr lang="en-US" altLang="zh-CN" dirty="0" smtClean="0">
                <a:latin typeface="华文新魏" panose="02010800040101010101" pitchFamily="2" charset="-122"/>
              </a:rPr>
              <a:t>n</a:t>
            </a:r>
            <a:r>
              <a:rPr lang="zh-CN" altLang="en-US" dirty="0" smtClean="0">
                <a:latin typeface="华文新魏" panose="02010800040101010101" pitchFamily="2" charset="-122"/>
              </a:rPr>
              <a:t>个实体集，这</a:t>
            </a:r>
            <a:r>
              <a:rPr lang="en-US" altLang="zh-CN" dirty="0" smtClean="0">
                <a:latin typeface="华文新魏" panose="02010800040101010101" pitchFamily="2" charset="-122"/>
              </a:rPr>
              <a:t>n</a:t>
            </a:r>
            <a:r>
              <a:rPr lang="zh-CN" altLang="en-US" dirty="0" smtClean="0">
                <a:latin typeface="华文新魏" panose="02010800040101010101" pitchFamily="2" charset="-122"/>
              </a:rPr>
              <a:t>个实体集之间的联系集</a:t>
            </a:r>
            <a:r>
              <a:rPr lang="en-US" altLang="zh-CN" dirty="0" smtClean="0">
                <a:latin typeface="华文新魏" panose="02010800040101010101" pitchFamily="2" charset="-122"/>
              </a:rPr>
              <a:t>R</a:t>
            </a:r>
            <a:r>
              <a:rPr lang="zh-CN" altLang="en-US" dirty="0" smtClean="0">
                <a:latin typeface="华文新魏" panose="02010800040101010101" pitchFamily="2" charset="-122"/>
              </a:rPr>
              <a:t>是：</a:t>
            </a:r>
            <a:r>
              <a:rPr lang="en-US" altLang="zh-CN" dirty="0" smtClean="0">
                <a:latin typeface="华文新魏" panose="02010800040101010101" pitchFamily="2" charset="-122"/>
              </a:rPr>
              <a:t>{(e</a:t>
            </a:r>
            <a:r>
              <a:rPr lang="en-US" altLang="zh-CN" baseline="-25000" dirty="0" smtClean="0">
                <a:latin typeface="华文新魏" panose="02010800040101010101" pitchFamily="2" charset="-122"/>
              </a:rPr>
              <a:t>1</a:t>
            </a:r>
            <a:r>
              <a:rPr lang="en-US" altLang="zh-CN" dirty="0" smtClean="0">
                <a:latin typeface="华文新魏" panose="02010800040101010101" pitchFamily="2" charset="-122"/>
              </a:rPr>
              <a:t>,e</a:t>
            </a:r>
            <a:r>
              <a:rPr lang="en-US" altLang="zh-CN" baseline="-25000" dirty="0" smtClean="0">
                <a:latin typeface="华文新魏" panose="02010800040101010101" pitchFamily="2" charset="-122"/>
              </a:rPr>
              <a:t>2</a:t>
            </a:r>
            <a:r>
              <a:rPr lang="en-US" altLang="zh-CN" dirty="0" smtClean="0">
                <a:latin typeface="华文新魏" panose="02010800040101010101" pitchFamily="2" charset="-122"/>
              </a:rPr>
              <a:t>,</a:t>
            </a:r>
            <a:r>
              <a:rPr lang="en-US" altLang="zh-CN" dirty="0" smtClean="0">
                <a:latin typeface="Times New Roman" panose="02020603050405020304" pitchFamily="18" charset="0"/>
              </a:rPr>
              <a:t>…</a:t>
            </a:r>
            <a:r>
              <a:rPr lang="en-US" altLang="zh-CN" dirty="0" smtClean="0">
                <a:latin typeface="华文新魏" panose="02010800040101010101" pitchFamily="2" charset="-122"/>
              </a:rPr>
              <a:t>,</a:t>
            </a:r>
            <a:r>
              <a:rPr lang="en-US" altLang="zh-CN" dirty="0" err="1" smtClean="0">
                <a:latin typeface="华文新魏" panose="02010800040101010101" pitchFamily="2" charset="-122"/>
              </a:rPr>
              <a:t>e</a:t>
            </a:r>
            <a:r>
              <a:rPr lang="en-US" altLang="zh-CN" baseline="-25000" dirty="0" err="1" smtClean="0">
                <a:latin typeface="华文新魏" panose="02010800040101010101" pitchFamily="2" charset="-122"/>
              </a:rPr>
              <a:t>n</a:t>
            </a:r>
            <a:r>
              <a:rPr lang="en-US" altLang="zh-CN" dirty="0" smtClean="0">
                <a:latin typeface="华文新魏" panose="02010800040101010101" pitchFamily="2" charset="-122"/>
              </a:rPr>
              <a:t>)|e</a:t>
            </a:r>
            <a:r>
              <a:rPr lang="en-US" altLang="zh-CN" baseline="-25000" dirty="0" smtClean="0">
                <a:latin typeface="华文新魏" panose="02010800040101010101" pitchFamily="2" charset="-122"/>
              </a:rPr>
              <a:t>1</a:t>
            </a:r>
            <a:r>
              <a:rPr lang="en-US" altLang="zh-CN" dirty="0" smtClean="0"/>
              <a:t>∈ </a:t>
            </a:r>
            <a:r>
              <a:rPr lang="en-US" altLang="zh-CN" dirty="0" smtClean="0">
                <a:latin typeface="华文新魏" panose="02010800040101010101" pitchFamily="2" charset="-122"/>
              </a:rPr>
              <a:t>E</a:t>
            </a:r>
            <a:r>
              <a:rPr lang="en-US" altLang="zh-CN" baseline="-25000" dirty="0" smtClean="0">
                <a:latin typeface="华文新魏" panose="02010800040101010101" pitchFamily="2" charset="-122"/>
              </a:rPr>
              <a:t>1</a:t>
            </a:r>
            <a:r>
              <a:rPr lang="en-US" altLang="zh-CN" dirty="0" smtClean="0">
                <a:latin typeface="华文新魏" panose="02010800040101010101" pitchFamily="2" charset="-122"/>
              </a:rPr>
              <a:t>, e</a:t>
            </a:r>
            <a:r>
              <a:rPr lang="en-US" altLang="zh-CN" baseline="-25000" dirty="0" smtClean="0">
                <a:latin typeface="华文新魏" panose="02010800040101010101" pitchFamily="2" charset="-122"/>
              </a:rPr>
              <a:t>2</a:t>
            </a:r>
            <a:r>
              <a:rPr lang="en-US" altLang="zh-CN" dirty="0" smtClean="0"/>
              <a:t>∈ </a:t>
            </a:r>
            <a:r>
              <a:rPr lang="en-US" altLang="zh-CN" dirty="0" smtClean="0">
                <a:latin typeface="华文新魏" panose="02010800040101010101" pitchFamily="2" charset="-122"/>
              </a:rPr>
              <a:t>E</a:t>
            </a:r>
            <a:r>
              <a:rPr lang="en-US" altLang="zh-CN" baseline="-25000" dirty="0" smtClean="0">
                <a:latin typeface="华文新魏" panose="02010800040101010101" pitchFamily="2" charset="-122"/>
              </a:rPr>
              <a:t>2</a:t>
            </a:r>
            <a:r>
              <a:rPr lang="en-US" altLang="zh-CN" dirty="0" smtClean="0">
                <a:latin typeface="华文新魏" panose="02010800040101010101" pitchFamily="2" charset="-122"/>
              </a:rPr>
              <a:t>, </a:t>
            </a:r>
            <a:r>
              <a:rPr lang="en-US" altLang="zh-CN" dirty="0" smtClean="0">
                <a:latin typeface="Times New Roman" panose="02020603050405020304" pitchFamily="18" charset="0"/>
              </a:rPr>
              <a:t>…</a:t>
            </a:r>
            <a:r>
              <a:rPr lang="en-US" altLang="zh-CN" dirty="0" smtClean="0">
                <a:latin typeface="华文新魏" panose="02010800040101010101" pitchFamily="2" charset="-122"/>
              </a:rPr>
              <a:t>, </a:t>
            </a:r>
            <a:r>
              <a:rPr lang="en-US" altLang="zh-CN" dirty="0" err="1" smtClean="0">
                <a:latin typeface="华文新魏" panose="02010800040101010101" pitchFamily="2" charset="-122"/>
              </a:rPr>
              <a:t>e</a:t>
            </a:r>
            <a:r>
              <a:rPr lang="en-US" altLang="zh-CN" baseline="-25000" dirty="0" err="1" smtClean="0">
                <a:latin typeface="华文新魏" panose="02010800040101010101" pitchFamily="2" charset="-122"/>
              </a:rPr>
              <a:t>n</a:t>
            </a:r>
            <a:r>
              <a:rPr lang="en-US" altLang="zh-CN" dirty="0" smtClean="0"/>
              <a:t>∈ </a:t>
            </a:r>
            <a:r>
              <a:rPr lang="en-US" altLang="zh-CN" dirty="0" err="1" smtClean="0">
                <a:latin typeface="华文新魏" panose="02010800040101010101" pitchFamily="2" charset="-122"/>
              </a:rPr>
              <a:t>E</a:t>
            </a:r>
            <a:r>
              <a:rPr lang="en-US" altLang="zh-CN" baseline="-25000" dirty="0" err="1" smtClean="0">
                <a:latin typeface="华文新魏" panose="02010800040101010101" pitchFamily="2" charset="-122"/>
              </a:rPr>
              <a:t>n</a:t>
            </a:r>
            <a:r>
              <a:rPr lang="en-US" altLang="zh-CN" dirty="0" smtClean="0">
                <a:latin typeface="华文新魏" panose="02010800040101010101" pitchFamily="2" charset="-122"/>
              </a:rPr>
              <a:t>}</a:t>
            </a:r>
            <a:r>
              <a:rPr lang="zh-CN" altLang="en-US" dirty="0" smtClean="0">
                <a:latin typeface="华文新魏" panose="02010800040101010101" pitchFamily="2" charset="-122"/>
              </a:rPr>
              <a:t>的一个子集。</a:t>
            </a:r>
            <a:endParaRPr lang="en-US" altLang="zh-CN" dirty="0" smtClean="0">
              <a:latin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923DA69E-FEE9-45BA-A4DA-FAB7C4A8C239}" type="slidenum">
              <a:rPr altLang="en-US" smtClean="0"/>
              <a:pPr>
                <a:buSzTx/>
              </a:pPr>
              <a:t>2</a:t>
            </a:fld>
            <a:endParaRPr lang="zh-CN" altLang="en-US" smtClean="0"/>
          </a:p>
        </p:txBody>
      </p:sp>
      <p:sp>
        <p:nvSpPr>
          <p:cNvPr id="18434"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18435" name="Rectangle 2"/>
          <p:cNvSpPr>
            <a:spLocks noGrp="1" noChangeArrowheads="1"/>
          </p:cNvSpPr>
          <p:nvPr>
            <p:ph type="title"/>
          </p:nvPr>
        </p:nvSpPr>
        <p:spPr>
          <a:xfrm>
            <a:off x="685800" y="228600"/>
            <a:ext cx="7793038" cy="936625"/>
          </a:xfrm>
        </p:spPr>
        <p:txBody>
          <a:bodyPr/>
          <a:lstStyle/>
          <a:p>
            <a:pPr eaLnBrk="1" hangingPunct="1"/>
            <a:r>
              <a:rPr lang="zh-CN" altLang="en-US" smtClean="0">
                <a:latin typeface="隶书" panose="02010509060101010101" pitchFamily="49" charset="-122"/>
              </a:rPr>
              <a:t>提纲</a:t>
            </a:r>
            <a:endParaRPr lang="zh-CN" altLang="en-US" smtClean="0">
              <a:latin typeface="仿宋_GB2312" pitchFamily="49" charset="-122"/>
              <a:ea typeface="仿宋_GB2312" pitchFamily="49" charset="-122"/>
            </a:endParaRPr>
          </a:p>
        </p:txBody>
      </p:sp>
      <p:sp>
        <p:nvSpPr>
          <p:cNvPr id="18436" name="Rectangle 3"/>
          <p:cNvSpPr>
            <a:spLocks noGrp="1" noChangeArrowheads="1"/>
          </p:cNvSpPr>
          <p:nvPr>
            <p:ph idx="1"/>
          </p:nvPr>
        </p:nvSpPr>
        <p:spPr>
          <a:xfrm>
            <a:off x="533400" y="1447800"/>
            <a:ext cx="8382000" cy="48768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基本概念</a:t>
            </a:r>
            <a:endParaRPr lang="en-US" altLang="zh-CN" dirty="0" smtClean="0">
              <a:latin typeface="华文新魏" panose="02010800040101010101" pitchFamily="2" charset="-122"/>
              <a:ea typeface="华文新魏" panose="02010800040101010101" pitchFamily="2" charset="-122"/>
            </a:endParaRPr>
          </a:p>
          <a:p>
            <a:pPr eaLnBrk="1" hangingPunct="1"/>
            <a:r>
              <a:rPr lang="en-US" altLang="zh-CN" dirty="0" smtClean="0">
                <a:latin typeface="华文新魏" panose="02010800040101010101" pitchFamily="2" charset="-122"/>
                <a:ea typeface="华文新魏" panose="02010800040101010101" pitchFamily="2" charset="-122"/>
              </a:rPr>
              <a:t>E-R</a:t>
            </a:r>
            <a:r>
              <a:rPr lang="zh-CN" altLang="en-US" dirty="0" smtClean="0">
                <a:latin typeface="华文新魏" panose="02010800040101010101" pitchFamily="2" charset="-122"/>
                <a:ea typeface="华文新魏" panose="02010800040101010101" pitchFamily="2" charset="-122"/>
              </a:rPr>
              <a:t>图要点</a:t>
            </a:r>
          </a:p>
          <a:p>
            <a:pPr eaLnBrk="1" hangingPunct="1"/>
            <a:r>
              <a:rPr lang="zh-CN" altLang="en-US" dirty="0" smtClean="0">
                <a:latin typeface="华文新魏" panose="02010800040101010101" pitchFamily="2" charset="-122"/>
                <a:ea typeface="华文新魏" panose="02010800040101010101" pitchFamily="2" charset="-122"/>
              </a:rPr>
              <a:t>映射约束</a:t>
            </a:r>
          </a:p>
          <a:p>
            <a:pPr eaLnBrk="1" hangingPunct="1"/>
            <a:r>
              <a:rPr lang="zh-CN" altLang="en-US" dirty="0" smtClean="0">
                <a:latin typeface="华文新魏" panose="02010800040101010101" pitchFamily="2" charset="-122"/>
                <a:ea typeface="华文新魏" panose="02010800040101010101" pitchFamily="2" charset="-122"/>
              </a:rPr>
              <a:t>弱实体集</a:t>
            </a:r>
          </a:p>
          <a:p>
            <a:pPr eaLnBrk="1" hangingPunct="1"/>
            <a:r>
              <a:rPr lang="zh-CN" altLang="en-US" dirty="0" smtClean="0">
                <a:latin typeface="华文新魏" panose="02010800040101010101" pitchFamily="2" charset="-122"/>
                <a:ea typeface="华文新魏" panose="02010800040101010101" pitchFamily="2" charset="-122"/>
              </a:rPr>
              <a:t>扩展</a:t>
            </a:r>
            <a:r>
              <a:rPr lang="en-US" altLang="zh-CN" dirty="0" smtClean="0">
                <a:latin typeface="华文新魏" panose="02010800040101010101" pitchFamily="2" charset="-122"/>
                <a:ea typeface="华文新魏" panose="02010800040101010101" pitchFamily="2" charset="-122"/>
              </a:rPr>
              <a:t>ER</a:t>
            </a:r>
            <a:r>
              <a:rPr lang="zh-CN" altLang="en-US" dirty="0" smtClean="0">
                <a:latin typeface="华文新魏" panose="02010800040101010101" pitchFamily="2" charset="-122"/>
                <a:ea typeface="华文新魏" panose="02010800040101010101" pitchFamily="2" charset="-122"/>
              </a:rPr>
              <a:t>特性</a:t>
            </a:r>
          </a:p>
          <a:p>
            <a:pPr eaLnBrk="1" hangingPunct="1"/>
            <a:r>
              <a:rPr lang="zh-CN" altLang="en-US" dirty="0" smtClean="0">
                <a:latin typeface="华文新魏" panose="02010800040101010101" pitchFamily="2" charset="-122"/>
                <a:ea typeface="华文新魏" panose="02010800040101010101" pitchFamily="2" charset="-122"/>
              </a:rPr>
              <a:t>数据库设计过程</a:t>
            </a:r>
            <a:endParaRPr lang="zh-CN" altLang="zh-CN" dirty="0" smtClean="0">
              <a:latin typeface="华文新魏" panose="02010800040101010101" pitchFamily="2" charset="-122"/>
              <a:ea typeface="华文新魏" panose="02010800040101010101" pitchFamily="2" charset="-122"/>
            </a:endParaRPr>
          </a:p>
          <a:p>
            <a:pPr eaLnBrk="1" hangingPunct="1"/>
            <a:r>
              <a:rPr lang="en-US" altLang="zh-CN" dirty="0" smtClean="0">
                <a:latin typeface="华文新魏" panose="02010800040101010101" pitchFamily="2" charset="-122"/>
                <a:ea typeface="华文新魏" panose="02010800040101010101" pitchFamily="2" charset="-122"/>
              </a:rPr>
              <a:t>E-R</a:t>
            </a:r>
            <a:r>
              <a:rPr lang="zh-CN" altLang="en-US" dirty="0" smtClean="0">
                <a:latin typeface="华文新魏" panose="02010800040101010101" pitchFamily="2" charset="-122"/>
                <a:ea typeface="华文新魏" panose="02010800040101010101" pitchFamily="2" charset="-122"/>
              </a:rPr>
              <a:t>模型向关系模式的转换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39F168B6-AE4A-4E9C-AF41-D821DFE50EB1}" type="slidenum">
              <a:rPr altLang="en-US" smtClean="0"/>
              <a:pPr>
                <a:buSzTx/>
              </a:pPr>
              <a:t>20</a:t>
            </a:fld>
            <a:endParaRPr lang="zh-CN" altLang="en-US" smtClean="0"/>
          </a:p>
        </p:txBody>
      </p:sp>
      <p:sp>
        <p:nvSpPr>
          <p:cNvPr id="3789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37891" name="Rectangle 2"/>
          <p:cNvSpPr>
            <a:spLocks noGrp="1" noChangeArrowheads="1"/>
          </p:cNvSpPr>
          <p:nvPr>
            <p:ph type="title"/>
          </p:nvPr>
        </p:nvSpPr>
        <p:spPr>
          <a:xfrm>
            <a:off x="685800" y="228600"/>
            <a:ext cx="7793038" cy="936625"/>
          </a:xfrm>
        </p:spPr>
        <p:txBody>
          <a:bodyPr/>
          <a:lstStyle/>
          <a:p>
            <a:pPr eaLnBrk="1" hangingPunct="1"/>
            <a:r>
              <a:rPr lang="zh-CN" altLang="en-US" smtClean="0"/>
              <a:t>基本概念</a:t>
            </a:r>
            <a:r>
              <a:rPr lang="zh-CN" altLang="en-US" smtClean="0">
                <a:latin typeface="隶书" panose="02010509060101010101" pitchFamily="49" charset="-122"/>
              </a:rPr>
              <a:t>--</a:t>
            </a:r>
            <a:r>
              <a:rPr lang="zh-CN" altLang="en-US" smtClean="0"/>
              <a:t>联系</a:t>
            </a:r>
          </a:p>
        </p:txBody>
      </p:sp>
      <p:sp>
        <p:nvSpPr>
          <p:cNvPr id="37892" name="Rectangle 3"/>
          <p:cNvSpPr>
            <a:spLocks noGrp="1" noChangeArrowheads="1"/>
          </p:cNvSpPr>
          <p:nvPr>
            <p:ph idx="1"/>
          </p:nvPr>
        </p:nvSpPr>
        <p:spPr>
          <a:xfrm>
            <a:off x="381000" y="1600200"/>
            <a:ext cx="8458200" cy="4343400"/>
          </a:xfrm>
        </p:spPr>
        <p:txBody>
          <a:bodyPr/>
          <a:lstStyle/>
          <a:p>
            <a:pPr eaLnBrk="1" hangingPunct="1"/>
            <a:r>
              <a:rPr lang="zh-CN" altLang="en-US" sz="2800" dirty="0" smtClean="0">
                <a:latin typeface="华文新魏" panose="02010800040101010101" pitchFamily="2" charset="-122"/>
                <a:ea typeface="华文新魏" panose="02010800040101010101" pitchFamily="2" charset="-122"/>
              </a:rPr>
              <a:t>联系(</a:t>
            </a:r>
            <a:r>
              <a:rPr lang="en-US" altLang="zh-CN" sz="2800" dirty="0" smtClean="0">
                <a:latin typeface="华文新魏" panose="02010800040101010101" pitchFamily="2" charset="-122"/>
                <a:ea typeface="华文新魏" panose="02010800040101010101" pitchFamily="2" charset="-122"/>
              </a:rPr>
              <a:t>Relationship)</a:t>
            </a:r>
            <a:endParaRPr lang="en-US" altLang="zh-CN" dirty="0" smtClean="0">
              <a:latin typeface="华文新魏" panose="02010800040101010101" pitchFamily="2" charset="-122"/>
              <a:ea typeface="华文新魏" panose="02010800040101010101" pitchFamily="2" charset="-122"/>
            </a:endParaRPr>
          </a:p>
          <a:p>
            <a:pPr lvl="1" eaLnBrk="1" hangingPunct="1"/>
            <a:r>
              <a:rPr lang="zh-CN" altLang="en-US" sz="2400" dirty="0" smtClean="0">
                <a:latin typeface="华文新魏" panose="02010800040101010101" pitchFamily="2" charset="-122"/>
              </a:rPr>
              <a:t>实体之间的相互关联</a:t>
            </a:r>
          </a:p>
          <a:p>
            <a:pPr lvl="1" eaLnBrk="1" hangingPunct="1"/>
            <a:r>
              <a:rPr lang="zh-CN" altLang="en-US" sz="2400" dirty="0" smtClean="0">
                <a:latin typeface="华文新魏" panose="02010800040101010101" pitchFamily="2" charset="-122"/>
              </a:rPr>
              <a:t>如学生与老师间的授课关系，学生与学生间有班长关系</a:t>
            </a:r>
          </a:p>
          <a:p>
            <a:pPr lvl="1" eaLnBrk="1" hangingPunct="1"/>
            <a:r>
              <a:rPr lang="zh-CN" altLang="en-US" sz="2400" dirty="0" smtClean="0">
                <a:latin typeface="华文新魏" panose="02010800040101010101" pitchFamily="2" charset="-122"/>
              </a:rPr>
              <a:t>联系也可以有属性</a:t>
            </a:r>
          </a:p>
          <a:p>
            <a:pPr eaLnBrk="1" hangingPunct="1"/>
            <a:r>
              <a:rPr lang="zh-CN" altLang="en-US" sz="2800" dirty="0" smtClean="0">
                <a:latin typeface="华文新魏" panose="02010800040101010101" pitchFamily="2" charset="-122"/>
                <a:ea typeface="华文新魏" panose="02010800040101010101" pitchFamily="2" charset="-122"/>
              </a:rPr>
              <a:t>同类联系的集合称为联系集</a:t>
            </a:r>
            <a:endParaRPr lang="zh-CN" altLang="en-US" dirty="0" smtClean="0">
              <a:latin typeface="华文新魏" panose="02010800040101010101" pitchFamily="2" charset="-122"/>
              <a:ea typeface="华文新魏" panose="02010800040101010101" pitchFamily="2" charset="-122"/>
            </a:endParaRPr>
          </a:p>
          <a:p>
            <a:pPr eaLnBrk="1" hangingPunct="1"/>
            <a:r>
              <a:rPr lang="zh-CN" altLang="en-US" sz="2800" dirty="0" smtClean="0">
                <a:latin typeface="华文新魏" panose="02010800040101010101" pitchFamily="2" charset="-122"/>
                <a:ea typeface="华文新魏" panose="02010800040101010101" pitchFamily="2" charset="-122"/>
              </a:rPr>
              <a:t>元或度</a:t>
            </a:r>
            <a:r>
              <a:rPr lang="en-US" altLang="zh-CN" sz="2800" dirty="0" smtClean="0">
                <a:latin typeface="华文新魏" panose="02010800040101010101" pitchFamily="2" charset="-122"/>
                <a:ea typeface="华文新魏" panose="02010800040101010101" pitchFamily="2" charset="-122"/>
              </a:rPr>
              <a:t>(Degree)</a:t>
            </a:r>
          </a:p>
          <a:p>
            <a:pPr lvl="1" eaLnBrk="1" hangingPunct="1"/>
            <a:r>
              <a:rPr lang="zh-CN" altLang="en-US" sz="2400" dirty="0" smtClean="0">
                <a:latin typeface="华文新魏" panose="02010800040101010101" pitchFamily="2" charset="-122"/>
              </a:rPr>
              <a:t>参与联系的实体集的个数称为联系的元</a:t>
            </a:r>
            <a:r>
              <a:rPr lang="en-US" altLang="zh-CN" sz="2400" dirty="0" smtClean="0">
                <a:latin typeface="华文新魏" panose="02010800040101010101" pitchFamily="2" charset="-122"/>
              </a:rPr>
              <a:t>(</a:t>
            </a:r>
            <a:r>
              <a:rPr lang="zh-CN" altLang="en-US" sz="2400" dirty="0" smtClean="0">
                <a:latin typeface="华文新魏" panose="02010800040101010101" pitchFamily="2" charset="-122"/>
              </a:rPr>
              <a:t>或者度</a:t>
            </a:r>
            <a:r>
              <a:rPr lang="en-US" altLang="zh-CN" sz="2400" dirty="0" smtClean="0">
                <a:latin typeface="华文新魏" panose="02010800040101010101" pitchFamily="2" charset="-122"/>
              </a:rPr>
              <a:t>)</a:t>
            </a:r>
            <a:endParaRPr lang="zh-CN" altLang="en-US" sz="2400" dirty="0" smtClean="0">
              <a:latin typeface="华文新魏" panose="02010800040101010101" pitchFamily="2" charset="-122"/>
            </a:endParaRPr>
          </a:p>
          <a:p>
            <a:pPr lvl="1" eaLnBrk="1" hangingPunct="1"/>
            <a:r>
              <a:rPr lang="zh-CN" altLang="en-US" sz="2400" dirty="0" smtClean="0">
                <a:latin typeface="华文新魏" panose="02010800040101010101" pitchFamily="2" charset="-122"/>
              </a:rPr>
              <a:t>如学生选修课程是二元联系，供应商向工程供应零件则是三元联系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085A23AE-AF99-4306-9403-C61E1D4A6736}" type="slidenum">
              <a:rPr altLang="en-US" smtClean="0"/>
              <a:pPr>
                <a:buSzTx/>
              </a:pPr>
              <a:t>21</a:t>
            </a:fld>
            <a:endParaRPr lang="zh-CN" altLang="en-US" smtClean="0"/>
          </a:p>
        </p:txBody>
      </p:sp>
      <p:sp>
        <p:nvSpPr>
          <p:cNvPr id="38914"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38915" name="Rectangle 2"/>
          <p:cNvSpPr>
            <a:spLocks noGrp="1" noChangeArrowheads="1"/>
          </p:cNvSpPr>
          <p:nvPr>
            <p:ph type="title"/>
          </p:nvPr>
        </p:nvSpPr>
        <p:spPr>
          <a:xfrm>
            <a:off x="685800" y="228600"/>
            <a:ext cx="7793038" cy="936625"/>
          </a:xfrm>
        </p:spPr>
        <p:txBody>
          <a:bodyPr/>
          <a:lstStyle/>
          <a:p>
            <a:pPr eaLnBrk="1" hangingPunct="1"/>
            <a:r>
              <a:rPr lang="zh-CN" altLang="en-US" b="1" smtClean="0"/>
              <a:t>基本概念</a:t>
            </a:r>
            <a:r>
              <a:rPr lang="zh-CN" altLang="en-US" b="1" smtClean="0">
                <a:latin typeface="隶书" panose="02010509060101010101" pitchFamily="49" charset="-122"/>
              </a:rPr>
              <a:t>--</a:t>
            </a:r>
            <a:r>
              <a:rPr lang="zh-CN" altLang="en-US" b="1" smtClean="0"/>
              <a:t>联系</a:t>
            </a:r>
          </a:p>
        </p:txBody>
      </p:sp>
      <p:pic>
        <p:nvPicPr>
          <p:cNvPr id="38916" name="Picture 3"/>
          <p:cNvPicPr>
            <a:picLocks noChangeAspect="1" noChangeArrowheads="1"/>
          </p:cNvPicPr>
          <p:nvPr/>
        </p:nvPicPr>
        <p:blipFill>
          <a:blip r:embed="rId2">
            <a:extLst>
              <a:ext uri="{28A0092B-C50C-407E-A947-70E740481C1C}">
                <a14:useLocalDpi xmlns:a14="http://schemas.microsoft.com/office/drawing/2010/main" val="0"/>
              </a:ext>
            </a:extLst>
          </a:blip>
          <a:srcRect l="1250" t="7619" r="1428" b="8809"/>
          <a:stretch>
            <a:fillRect/>
          </a:stretch>
        </p:blipFill>
        <p:spPr bwMode="auto">
          <a:xfrm>
            <a:off x="457200" y="1600200"/>
            <a:ext cx="8153400" cy="445770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8917" name="Rectangle 4"/>
          <p:cNvSpPr>
            <a:spLocks noChangeArrowheads="1"/>
          </p:cNvSpPr>
          <p:nvPr/>
        </p:nvSpPr>
        <p:spPr bwMode="auto">
          <a:xfrm>
            <a:off x="5062538" y="6056313"/>
            <a:ext cx="2595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90000"/>
              </a:lnSpc>
              <a:spcBef>
                <a:spcPct val="20000"/>
              </a:spcBef>
              <a:buClr>
                <a:schemeClr val="folHlink"/>
              </a:buClr>
              <a:buSzPct val="60000"/>
            </a:pPr>
            <a:r>
              <a:rPr lang="zh-CN" altLang="en-US" b="1" dirty="0">
                <a:solidFill>
                  <a:schemeClr val="bg2"/>
                </a:solidFill>
                <a:latin typeface="华文新魏" panose="02010800040101010101" pitchFamily="2" charset="-122"/>
                <a:ea typeface="华文新魏" panose="02010800040101010101" pitchFamily="2" charset="-122"/>
              </a:rPr>
              <a:t>联系集 </a:t>
            </a:r>
            <a:r>
              <a:rPr lang="en-US" altLang="zh-CN" b="1" i="1" dirty="0">
                <a:solidFill>
                  <a:schemeClr val="bg2"/>
                </a:solidFill>
                <a:latin typeface="华文新魏" panose="02010800040101010101" pitchFamily="2" charset="-122"/>
                <a:ea typeface="华文新魏" panose="02010800040101010101" pitchFamily="2" charset="-122"/>
              </a:rPr>
              <a:t>borrower</a:t>
            </a:r>
            <a:endParaRPr lang="zh-CN" altLang="en-US" sz="3200" b="1" i="1" dirty="0">
              <a:solidFill>
                <a:schemeClr val="bg2"/>
              </a:solidFill>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799BF3A6-3A68-4AAC-A8F4-CA7F522B57C7}" type="slidenum">
              <a:rPr altLang="en-US" smtClean="0"/>
              <a:pPr>
                <a:buSzTx/>
              </a:pPr>
              <a:t>22</a:t>
            </a:fld>
            <a:endParaRPr lang="zh-CN" altLang="en-US" smtClean="0"/>
          </a:p>
        </p:txBody>
      </p:sp>
      <p:sp>
        <p:nvSpPr>
          <p:cNvPr id="3993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39939" name="Rectangle 2"/>
          <p:cNvSpPr>
            <a:spLocks noGrp="1" noChangeArrowheads="1"/>
          </p:cNvSpPr>
          <p:nvPr>
            <p:ph type="title"/>
          </p:nvPr>
        </p:nvSpPr>
        <p:spPr/>
        <p:txBody>
          <a:bodyPr/>
          <a:lstStyle/>
          <a:p>
            <a:pPr eaLnBrk="1" hangingPunct="1"/>
            <a:r>
              <a:rPr lang="zh-CN" altLang="en-US" smtClean="0"/>
              <a:t>联系的描述属性</a:t>
            </a:r>
            <a:endParaRPr lang="en-US" altLang="zh-CN" smtClean="0"/>
          </a:p>
        </p:txBody>
      </p:sp>
      <p:sp>
        <p:nvSpPr>
          <p:cNvPr id="39940" name="Rectangle 3"/>
          <p:cNvSpPr>
            <a:spLocks noGrp="1" noChangeArrowheads="1"/>
          </p:cNvSpPr>
          <p:nvPr>
            <p:ph idx="1"/>
          </p:nvPr>
        </p:nvSpPr>
        <p:spPr>
          <a:xfrm>
            <a:off x="685800" y="1371600"/>
            <a:ext cx="7772400" cy="688975"/>
          </a:xfrm>
        </p:spPr>
        <p:txBody>
          <a:bodyPr/>
          <a:lstStyle/>
          <a:p>
            <a:pPr eaLnBrk="1" hangingPunct="1"/>
            <a:r>
              <a:rPr lang="zh-CN" altLang="en-US" smtClean="0">
                <a:latin typeface="华文新魏" panose="02010800040101010101" pitchFamily="2" charset="-122"/>
                <a:ea typeface="华文新魏" panose="02010800040101010101" pitchFamily="2" charset="-122"/>
              </a:rPr>
              <a:t>隶属于联系的属性，进一步描述联系。</a:t>
            </a:r>
          </a:p>
        </p:txBody>
      </p:sp>
      <p:pic>
        <p:nvPicPr>
          <p:cNvPr id="39941" name="Picture 4"/>
          <p:cNvPicPr>
            <a:picLocks noChangeAspect="1" noChangeArrowheads="1"/>
          </p:cNvPicPr>
          <p:nvPr/>
        </p:nvPicPr>
        <p:blipFill>
          <a:blip r:embed="rId2">
            <a:extLst>
              <a:ext uri="{28A0092B-C50C-407E-A947-70E740481C1C}">
                <a14:useLocalDpi xmlns:a14="http://schemas.microsoft.com/office/drawing/2010/main" val="0"/>
              </a:ext>
            </a:extLst>
          </a:blip>
          <a:srcRect l="1291" t="7312" r="3548" b="7742"/>
          <a:stretch>
            <a:fillRect/>
          </a:stretch>
        </p:blipFill>
        <p:spPr bwMode="auto">
          <a:xfrm>
            <a:off x="611188" y="2060575"/>
            <a:ext cx="7848600" cy="419100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AE22863A-D6B0-44D3-AF36-28181B2AF4B4}" type="slidenum">
              <a:rPr altLang="en-US" smtClean="0"/>
              <a:pPr>
                <a:buSzTx/>
              </a:pPr>
              <a:t>23</a:t>
            </a:fld>
            <a:endParaRPr lang="zh-CN" altLang="en-US" smtClean="0"/>
          </a:p>
        </p:txBody>
      </p:sp>
      <p:sp>
        <p:nvSpPr>
          <p:cNvPr id="4198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41987" name="Rectangle 2"/>
          <p:cNvSpPr>
            <a:spLocks noGrp="1" noChangeArrowheads="1"/>
          </p:cNvSpPr>
          <p:nvPr>
            <p:ph type="title"/>
          </p:nvPr>
        </p:nvSpPr>
        <p:spPr>
          <a:xfrm>
            <a:off x="685800" y="304800"/>
            <a:ext cx="7793038" cy="860425"/>
          </a:xfrm>
        </p:spPr>
        <p:txBody>
          <a:bodyPr/>
          <a:lstStyle/>
          <a:p>
            <a:pPr eaLnBrk="1" hangingPunct="1"/>
            <a:r>
              <a:rPr lang="zh-CN" altLang="en-US" smtClean="0">
                <a:latin typeface="隶书" panose="02010509060101010101" pitchFamily="49" charset="-122"/>
              </a:rPr>
              <a:t>基本概念--参与</a:t>
            </a:r>
            <a:endParaRPr lang="zh-CN" altLang="en-US" smtClean="0"/>
          </a:p>
        </p:txBody>
      </p:sp>
      <p:sp>
        <p:nvSpPr>
          <p:cNvPr id="41988" name="Rectangle 3"/>
          <p:cNvSpPr>
            <a:spLocks noGrp="1" noChangeArrowheads="1"/>
          </p:cNvSpPr>
          <p:nvPr>
            <p:ph idx="1"/>
          </p:nvPr>
        </p:nvSpPr>
        <p:spPr>
          <a:xfrm>
            <a:off x="228600" y="1524000"/>
            <a:ext cx="8726488" cy="5105400"/>
          </a:xfrm>
        </p:spPr>
        <p:txBody>
          <a:bodyPr/>
          <a:lstStyle/>
          <a:p>
            <a:pPr eaLnBrk="1" hangingPunct="1">
              <a:lnSpc>
                <a:spcPct val="90000"/>
              </a:lnSpc>
            </a:pPr>
            <a:r>
              <a:rPr lang="zh-CN" altLang="en-US" dirty="0" smtClean="0">
                <a:latin typeface="华文新魏" panose="02010800040101010101" pitchFamily="2" charset="-122"/>
                <a:ea typeface="华文新魏" panose="02010800040101010101" pitchFamily="2" charset="-122"/>
              </a:rPr>
              <a:t>参与</a:t>
            </a:r>
            <a:r>
              <a:rPr lang="en-US" altLang="zh-CN" dirty="0" smtClean="0">
                <a:latin typeface="华文新魏" panose="02010800040101010101" pitchFamily="2" charset="-122"/>
                <a:ea typeface="华文新魏" panose="02010800040101010101" pitchFamily="2" charset="-122"/>
              </a:rPr>
              <a:t>(Participation)</a:t>
            </a:r>
          </a:p>
          <a:p>
            <a:pPr lvl="1" eaLnBrk="1" hangingPunct="1">
              <a:lnSpc>
                <a:spcPct val="90000"/>
              </a:lnSpc>
            </a:pPr>
            <a:r>
              <a:rPr lang="zh-CN" altLang="en-US" dirty="0" smtClean="0">
                <a:latin typeface="华文新魏" panose="02010800040101010101" pitchFamily="2" charset="-122"/>
              </a:rPr>
              <a:t>实体集之间的关联称为参与，即实体参与联系</a:t>
            </a:r>
          </a:p>
          <a:p>
            <a:pPr lvl="2" eaLnBrk="1" hangingPunct="1">
              <a:lnSpc>
                <a:spcPct val="90000"/>
              </a:lnSpc>
            </a:pPr>
            <a:r>
              <a:rPr lang="zh-CN" altLang="en-US" dirty="0" smtClean="0">
                <a:latin typeface="华文新魏" panose="02010800040101010101" pitchFamily="2" charset="-122"/>
              </a:rPr>
              <a:t>如“</a:t>
            </a:r>
            <a:r>
              <a:rPr lang="zh-CN" altLang="en-US" dirty="0">
                <a:latin typeface="华文新魏" panose="02010800040101010101" pitchFamily="2" charset="-122"/>
              </a:rPr>
              <a:t>王军”选修</a:t>
            </a:r>
            <a:r>
              <a:rPr lang="zh-CN" altLang="en-US" dirty="0" smtClean="0">
                <a:latin typeface="华文新魏" panose="02010800040101010101" pitchFamily="2" charset="-122"/>
              </a:rPr>
              <a:t>“数据库系统”，表示实体“王军”与 实体“数据库系统”参与了联系“选修”</a:t>
            </a:r>
          </a:p>
          <a:p>
            <a:pPr lvl="1" eaLnBrk="1" hangingPunct="1">
              <a:lnSpc>
                <a:spcPct val="90000"/>
              </a:lnSpc>
            </a:pPr>
            <a:r>
              <a:rPr lang="zh-CN" altLang="en-US" dirty="0" smtClean="0">
                <a:latin typeface="华文新魏" panose="02010800040101010101" pitchFamily="2" charset="-122"/>
              </a:rPr>
              <a:t>如果实体集</a:t>
            </a:r>
            <a:r>
              <a:rPr lang="en-US" altLang="zh-CN" dirty="0" smtClean="0">
                <a:latin typeface="华文新魏" panose="02010800040101010101" pitchFamily="2" charset="-122"/>
              </a:rPr>
              <a:t>E</a:t>
            </a:r>
            <a:r>
              <a:rPr lang="zh-CN" altLang="en-US" dirty="0" smtClean="0">
                <a:latin typeface="华文新魏" panose="02010800040101010101" pitchFamily="2" charset="-122"/>
              </a:rPr>
              <a:t>中的每个实体都参与到联系集</a:t>
            </a:r>
            <a:r>
              <a:rPr lang="en-US" altLang="zh-CN" dirty="0" smtClean="0">
                <a:latin typeface="华文新魏" panose="02010800040101010101" pitchFamily="2" charset="-122"/>
              </a:rPr>
              <a:t>R</a:t>
            </a:r>
            <a:r>
              <a:rPr lang="zh-CN" altLang="en-US" dirty="0" smtClean="0">
                <a:latin typeface="华文新魏" panose="02010800040101010101" pitchFamily="2" charset="-122"/>
              </a:rPr>
              <a:t>中的至少一个联系，则称</a:t>
            </a:r>
            <a:r>
              <a:rPr lang="en-US" altLang="zh-CN" dirty="0" smtClean="0">
                <a:latin typeface="华文新魏" panose="02010800040101010101" pitchFamily="2" charset="-122"/>
              </a:rPr>
              <a:t>E</a:t>
            </a:r>
            <a:r>
              <a:rPr lang="zh-CN" altLang="en-US" dirty="0" smtClean="0">
                <a:solidFill>
                  <a:srgbClr val="FF3300"/>
                </a:solidFill>
                <a:latin typeface="华文新魏" panose="02010800040101010101" pitchFamily="2" charset="-122"/>
              </a:rPr>
              <a:t>全部参与</a:t>
            </a:r>
            <a:r>
              <a:rPr lang="en-US" altLang="zh-CN" dirty="0" smtClean="0">
                <a:latin typeface="华文新魏" panose="02010800040101010101" pitchFamily="2" charset="-122"/>
              </a:rPr>
              <a:t>R</a:t>
            </a:r>
          </a:p>
          <a:p>
            <a:pPr lvl="1" eaLnBrk="1" hangingPunct="1">
              <a:lnSpc>
                <a:spcPct val="90000"/>
              </a:lnSpc>
            </a:pPr>
            <a:r>
              <a:rPr lang="zh-CN" altLang="en-US" dirty="0" smtClean="0">
                <a:latin typeface="华文新魏" panose="02010800040101010101" pitchFamily="2" charset="-122"/>
              </a:rPr>
              <a:t>如果实体集</a:t>
            </a:r>
            <a:r>
              <a:rPr lang="en-US" altLang="zh-CN" dirty="0" smtClean="0">
                <a:latin typeface="华文新魏" panose="02010800040101010101" pitchFamily="2" charset="-122"/>
              </a:rPr>
              <a:t>E</a:t>
            </a:r>
            <a:r>
              <a:rPr lang="zh-CN" altLang="en-US" dirty="0" smtClean="0">
                <a:latin typeface="华文新魏" panose="02010800040101010101" pitchFamily="2" charset="-122"/>
              </a:rPr>
              <a:t>中只有部分实体参与到联系集</a:t>
            </a:r>
            <a:r>
              <a:rPr lang="en-US" altLang="zh-CN" dirty="0" smtClean="0">
                <a:latin typeface="华文新魏" panose="02010800040101010101" pitchFamily="2" charset="-122"/>
              </a:rPr>
              <a:t>R</a:t>
            </a:r>
            <a:r>
              <a:rPr lang="zh-CN" altLang="en-US" dirty="0" smtClean="0">
                <a:latin typeface="华文新魏" panose="02010800040101010101" pitchFamily="2" charset="-122"/>
              </a:rPr>
              <a:t>的联系中，则称</a:t>
            </a:r>
            <a:r>
              <a:rPr lang="en-US" altLang="zh-CN" dirty="0" smtClean="0">
                <a:latin typeface="华文新魏" panose="02010800040101010101" pitchFamily="2" charset="-122"/>
              </a:rPr>
              <a:t>E</a:t>
            </a:r>
            <a:r>
              <a:rPr lang="zh-CN" altLang="en-US" dirty="0" smtClean="0">
                <a:solidFill>
                  <a:srgbClr val="FF3300"/>
                </a:solidFill>
                <a:latin typeface="华文新魏" panose="02010800040101010101" pitchFamily="2" charset="-122"/>
              </a:rPr>
              <a:t>部分参与</a:t>
            </a:r>
            <a:r>
              <a:rPr lang="en-US" altLang="zh-CN" dirty="0" smtClean="0">
                <a:latin typeface="华文新魏" panose="02010800040101010101" pitchFamily="2" charset="-122"/>
              </a:rPr>
              <a:t>R</a:t>
            </a:r>
          </a:p>
          <a:p>
            <a:pPr lvl="2" eaLnBrk="1" hangingPunct="1">
              <a:lnSpc>
                <a:spcPct val="90000"/>
              </a:lnSpc>
            </a:pPr>
            <a:r>
              <a:rPr lang="zh-CN" altLang="en-US" dirty="0" smtClean="0">
                <a:latin typeface="华文新魏" panose="02010800040101010101" pitchFamily="2" charset="-122"/>
              </a:rPr>
              <a:t>如课程和院系之间</a:t>
            </a:r>
            <a:r>
              <a:rPr lang="zh-CN" altLang="en-US" dirty="0">
                <a:latin typeface="华文新魏" panose="02010800040101010101" pitchFamily="2" charset="-122"/>
              </a:rPr>
              <a:t>的“建设”联系</a:t>
            </a:r>
            <a:r>
              <a:rPr lang="zh-CN" altLang="en-US" dirty="0" smtClean="0">
                <a:latin typeface="华文新魏" panose="02010800040101010101" pitchFamily="2" charset="-122"/>
              </a:rPr>
              <a:t>，每门课都由一个学院负责建设，课程全部参与“建设”联系；但是有些学院可以不负责建设课程，学院部分参与</a:t>
            </a:r>
            <a:r>
              <a:rPr lang="zh-CN" altLang="en-US" dirty="0">
                <a:latin typeface="华文新魏" panose="02010800040101010101" pitchFamily="2" charset="-122"/>
              </a:rPr>
              <a:t>“建设”联系</a:t>
            </a:r>
            <a:r>
              <a:rPr lang="zh-CN" altLang="en-US" dirty="0" smtClean="0">
                <a:latin typeface="华文新魏" panose="02010800040101010101" pitchFamily="2" charset="-122"/>
              </a:rPr>
              <a:t>。</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p:txBody>
          <a:bodyPr/>
          <a:lstStyle/>
          <a:p>
            <a:r>
              <a:rPr lang="zh-CN" altLang="en-US" smtClean="0">
                <a:latin typeface="隶书" panose="02010509060101010101" pitchFamily="49" charset="-122"/>
              </a:rPr>
              <a:t>基本概念--参与</a:t>
            </a:r>
            <a:endParaRPr lang="zh-CN" altLang="en-US" smtClean="0"/>
          </a:p>
        </p:txBody>
      </p:sp>
      <p:sp>
        <p:nvSpPr>
          <p:cNvPr id="43010" name="内容占位符 2"/>
          <p:cNvSpPr>
            <a:spLocks noGrp="1" noChangeArrowheads="1"/>
          </p:cNvSpPr>
          <p:nvPr>
            <p:ph idx="1"/>
          </p:nvPr>
        </p:nvSpPr>
        <p:spPr>
          <a:xfrm>
            <a:off x="685800" y="1371600"/>
            <a:ext cx="7772400" cy="617538"/>
          </a:xfrm>
        </p:spPr>
        <p:txBody>
          <a:bodyPr/>
          <a:lstStyle/>
          <a:p>
            <a:r>
              <a:rPr lang="zh-CN" altLang="en-US" smtClean="0">
                <a:latin typeface="华文新魏" panose="02010800040101010101" pitchFamily="2" charset="-122"/>
                <a:ea typeface="华文新魏" panose="02010800040101010101" pitchFamily="2" charset="-122"/>
              </a:rPr>
              <a:t>用双线表示全部参与</a:t>
            </a:r>
          </a:p>
        </p:txBody>
      </p:sp>
      <p:sp>
        <p:nvSpPr>
          <p:cNvPr id="43011"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14F30B22-2ED8-4F0F-AD43-BED2EC4C50D8}" type="slidenum">
              <a:rPr altLang="en-US" smtClean="0"/>
              <a:pPr>
                <a:buSzTx/>
              </a:pPr>
              <a:t>24</a:t>
            </a:fld>
            <a:endParaRPr lang="zh-CN" altLang="en-US" smtClean="0"/>
          </a:p>
        </p:txBody>
      </p:sp>
      <p:sp>
        <p:nvSpPr>
          <p:cNvPr id="43012"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20938"/>
            <a:ext cx="8094662"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AutoShape 26"/>
          <p:cNvSpPr>
            <a:spLocks noChangeArrowheads="1"/>
          </p:cNvSpPr>
          <p:nvPr/>
        </p:nvSpPr>
        <p:spPr bwMode="auto">
          <a:xfrm>
            <a:off x="4500563" y="5516563"/>
            <a:ext cx="2951162" cy="817562"/>
          </a:xfrm>
          <a:prstGeom prst="wedgeRoundRectCallout">
            <a:avLst>
              <a:gd name="adj1" fmla="val 4903"/>
              <a:gd name="adj2" fmla="val -255954"/>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p>
            <a:pPr algn="ctr">
              <a:lnSpc>
                <a:spcPct val="90000"/>
              </a:lnSpc>
              <a:spcBef>
                <a:spcPct val="20000"/>
              </a:spcBef>
              <a:buClr>
                <a:schemeClr val="folHlink"/>
              </a:buClr>
              <a:buSzPct val="60000"/>
            </a:pPr>
            <a:r>
              <a:rPr lang="zh-CN" altLang="en-US">
                <a:solidFill>
                  <a:schemeClr val="bg2"/>
                </a:solidFill>
                <a:ea typeface="华文新魏" panose="02010800040101010101" pitchFamily="2" charset="-122"/>
              </a:rPr>
              <a:t>用双线连接联系</a:t>
            </a:r>
          </a:p>
          <a:p>
            <a:pPr algn="ctr">
              <a:lnSpc>
                <a:spcPct val="90000"/>
              </a:lnSpc>
              <a:spcBef>
                <a:spcPct val="20000"/>
              </a:spcBef>
              <a:buClr>
                <a:schemeClr val="folHlink"/>
              </a:buClr>
              <a:buSzPct val="60000"/>
            </a:pPr>
            <a:r>
              <a:rPr lang="zh-CN" altLang="en-US">
                <a:solidFill>
                  <a:schemeClr val="bg2"/>
                </a:solidFill>
                <a:ea typeface="华文新魏" panose="02010800040101010101" pitchFamily="2" charset="-122"/>
              </a:rPr>
              <a:t>与完全参与的实体</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5F910F3E-907F-4947-B7FD-50FE0D9E5DB7}" type="slidenum">
              <a:rPr altLang="en-US" smtClean="0"/>
              <a:pPr>
                <a:buSzTx/>
              </a:pPr>
              <a:t>25</a:t>
            </a:fld>
            <a:endParaRPr lang="zh-CN" altLang="en-US" smtClean="0"/>
          </a:p>
        </p:txBody>
      </p:sp>
      <p:sp>
        <p:nvSpPr>
          <p:cNvPr id="44034"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44035" name="Rectangle 2"/>
          <p:cNvSpPr>
            <a:spLocks noGrp="1" noChangeArrowheads="1"/>
          </p:cNvSpPr>
          <p:nvPr>
            <p:ph type="title"/>
          </p:nvPr>
        </p:nvSpPr>
        <p:spPr>
          <a:xfrm>
            <a:off x="685800" y="304800"/>
            <a:ext cx="7793038" cy="852488"/>
          </a:xfrm>
        </p:spPr>
        <p:txBody>
          <a:bodyPr/>
          <a:lstStyle/>
          <a:p>
            <a:pPr eaLnBrk="1" hangingPunct="1"/>
            <a:r>
              <a:rPr lang="zh-CN" altLang="en-US" smtClean="0">
                <a:latin typeface="隶书" panose="02010509060101010101" pitchFamily="49" charset="-122"/>
              </a:rPr>
              <a:t>基本概念--角色</a:t>
            </a:r>
            <a:endParaRPr lang="zh-CN" altLang="en-US" smtClean="0"/>
          </a:p>
        </p:txBody>
      </p:sp>
      <p:sp>
        <p:nvSpPr>
          <p:cNvPr id="44036" name="Rectangle 3"/>
          <p:cNvSpPr>
            <a:spLocks noGrp="1" noChangeArrowheads="1"/>
          </p:cNvSpPr>
          <p:nvPr>
            <p:ph idx="1"/>
          </p:nvPr>
        </p:nvSpPr>
        <p:spPr>
          <a:xfrm>
            <a:off x="228600" y="1447800"/>
            <a:ext cx="8726488" cy="45720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角色</a:t>
            </a:r>
            <a:r>
              <a:rPr lang="en-US" altLang="zh-CN" dirty="0" smtClean="0">
                <a:latin typeface="华文新魏" panose="02010800040101010101" pitchFamily="2" charset="-122"/>
                <a:ea typeface="华文新魏" panose="02010800040101010101" pitchFamily="2" charset="-122"/>
              </a:rPr>
              <a:t>(Role)</a:t>
            </a:r>
          </a:p>
          <a:p>
            <a:pPr lvl="1" eaLnBrk="1" hangingPunct="1"/>
            <a:r>
              <a:rPr lang="zh-CN" altLang="en-US" dirty="0" smtClean="0">
                <a:latin typeface="华文新魏" panose="02010800040101010101" pitchFamily="2" charset="-122"/>
              </a:rPr>
              <a:t>实体在联系中的作用称为实体的角色</a:t>
            </a:r>
          </a:p>
          <a:p>
            <a:pPr lvl="1" eaLnBrk="1" hangingPunct="1"/>
            <a:r>
              <a:rPr lang="zh-CN" altLang="en-US" dirty="0" smtClean="0">
                <a:latin typeface="华文新魏" panose="02010800040101010101" pitchFamily="2" charset="-122"/>
              </a:rPr>
              <a:t>由于参与一个联系的实体集通常是互异的，角色是隐含的一般不需要指定</a:t>
            </a:r>
          </a:p>
          <a:p>
            <a:pPr lvl="1" eaLnBrk="1" hangingPunct="1"/>
            <a:r>
              <a:rPr lang="zh-CN" altLang="en-US" dirty="0" smtClean="0">
                <a:latin typeface="华文新魏" panose="02010800040101010101" pitchFamily="2" charset="-122"/>
              </a:rPr>
              <a:t>当同一个实体集不止一次参与一个联系集时，为区别各实体的参与联系的方式，需要显式指明其角色</a:t>
            </a:r>
          </a:p>
          <a:p>
            <a:pPr lvl="2" eaLnBrk="1" hangingPunct="1"/>
            <a:r>
              <a:rPr lang="zh-CN" altLang="en-US" dirty="0" smtClean="0">
                <a:latin typeface="华文新魏" panose="02010800040101010101" pitchFamily="2" charset="-122"/>
              </a:rPr>
              <a:t>如学生与学生间</a:t>
            </a:r>
            <a:r>
              <a:rPr lang="zh-CN" altLang="en-US" dirty="0">
                <a:latin typeface="华文新魏" panose="02010800040101010101" pitchFamily="2" charset="-122"/>
              </a:rPr>
              <a:t>的“班长”关系</a:t>
            </a:r>
            <a:r>
              <a:rPr lang="zh-CN" altLang="en-US" dirty="0" smtClean="0">
                <a:latin typeface="华文新魏" panose="02010800040101010101" pitchFamily="2" charset="-122"/>
              </a:rPr>
              <a:t>，职工与职工之间</a:t>
            </a:r>
            <a:r>
              <a:rPr lang="zh-CN" altLang="en-US" dirty="0">
                <a:latin typeface="华文新魏" panose="02010800040101010101" pitchFamily="2" charset="-122"/>
              </a:rPr>
              <a:t>的“管理”关系</a:t>
            </a:r>
            <a:r>
              <a:rPr lang="zh-CN" altLang="en-US" dirty="0" smtClean="0">
                <a:latin typeface="华文新魏" panose="02010800040101010101" pitchFamily="2" charset="-122"/>
              </a:rPr>
              <a:t>，课程之间</a:t>
            </a:r>
            <a:r>
              <a:rPr lang="zh-CN" altLang="en-US" dirty="0">
                <a:latin typeface="华文新魏" panose="02010800040101010101" pitchFamily="2" charset="-122"/>
              </a:rPr>
              <a:t>的</a:t>
            </a:r>
            <a:r>
              <a:rPr lang="zh-CN" altLang="en-US" dirty="0" smtClean="0">
                <a:latin typeface="华文新魏" panose="02010800040101010101" pitchFamily="2" charset="-122"/>
              </a:rPr>
              <a:t>“先行”</a:t>
            </a:r>
            <a:r>
              <a:rPr lang="zh-CN" altLang="en-US" dirty="0">
                <a:latin typeface="华文新魏" panose="02010800040101010101" pitchFamily="2" charset="-122"/>
              </a:rPr>
              <a:t>关系</a:t>
            </a:r>
            <a:endParaRPr lang="zh-CN" altLang="en-US" dirty="0" smtClean="0">
              <a:latin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591014A1-4F4E-4664-92F4-2922E320B6FA}" type="slidenum">
              <a:rPr altLang="en-US" smtClean="0"/>
              <a:pPr>
                <a:buSzTx/>
              </a:pPr>
              <a:t>26</a:t>
            </a:fld>
            <a:endParaRPr lang="zh-CN" altLang="en-US" smtClean="0"/>
          </a:p>
        </p:txBody>
      </p:sp>
      <p:sp>
        <p:nvSpPr>
          <p:cNvPr id="4505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45059" name="Rectangle 2"/>
          <p:cNvSpPr>
            <a:spLocks noGrp="1" noChangeArrowheads="1"/>
          </p:cNvSpPr>
          <p:nvPr>
            <p:ph type="title"/>
          </p:nvPr>
        </p:nvSpPr>
        <p:spPr>
          <a:xfrm>
            <a:off x="685800" y="228600"/>
            <a:ext cx="7793038" cy="936625"/>
          </a:xfrm>
        </p:spPr>
        <p:txBody>
          <a:bodyPr/>
          <a:lstStyle/>
          <a:p>
            <a:pPr eaLnBrk="1" hangingPunct="1"/>
            <a:r>
              <a:rPr lang="zh-CN" altLang="en-US" smtClean="0">
                <a:latin typeface="隶书" panose="02010509060101010101" pitchFamily="49" charset="-122"/>
              </a:rPr>
              <a:t>角色在</a:t>
            </a:r>
            <a:r>
              <a:rPr lang="en-US" altLang="zh-CN" smtClean="0">
                <a:latin typeface="隶书" panose="02010509060101010101" pitchFamily="49" charset="-122"/>
              </a:rPr>
              <a:t>E-R</a:t>
            </a:r>
            <a:r>
              <a:rPr lang="zh-CN" altLang="en-US" smtClean="0">
                <a:latin typeface="隶书" panose="02010509060101010101" pitchFamily="49" charset="-122"/>
              </a:rPr>
              <a:t>图中的表示</a:t>
            </a:r>
            <a:endParaRPr lang="zh-CN" altLang="en-US" smtClean="0"/>
          </a:p>
        </p:txBody>
      </p:sp>
      <p:sp>
        <p:nvSpPr>
          <p:cNvPr id="45060" name="Rectangle 3"/>
          <p:cNvSpPr>
            <a:spLocks noGrp="1" noChangeArrowheads="1"/>
          </p:cNvSpPr>
          <p:nvPr>
            <p:ph idx="1"/>
          </p:nvPr>
        </p:nvSpPr>
        <p:spPr>
          <a:xfrm>
            <a:off x="228600" y="1447800"/>
            <a:ext cx="8726488" cy="4572000"/>
          </a:xfrm>
        </p:spPr>
        <p:txBody>
          <a:bodyPr/>
          <a:lstStyle/>
          <a:p>
            <a:pPr eaLnBrk="1" hangingPunct="1"/>
            <a:r>
              <a:rPr lang="zh-CN" altLang="en-US" dirty="0" smtClean="0">
                <a:ea typeface="华文新魏" panose="02010800040101010101" pitchFamily="2" charset="-122"/>
              </a:rPr>
              <a:t>表示要点</a:t>
            </a:r>
          </a:p>
          <a:p>
            <a:pPr lvl="1" eaLnBrk="1" hangingPunct="1"/>
            <a:r>
              <a:rPr lang="zh-CN" altLang="en-US" dirty="0" smtClean="0"/>
              <a:t>当需要显式区分角色时，在连接菱形和矩形的线上加上说明性标注以区别不同的角色</a:t>
            </a:r>
          </a:p>
        </p:txBody>
      </p:sp>
      <p:pic>
        <p:nvPicPr>
          <p:cNvPr id="4506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429000"/>
            <a:ext cx="7099300"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896E1152-907E-4C43-BB5C-87C466E5F523}" type="slidenum">
              <a:rPr altLang="en-US" smtClean="0"/>
              <a:pPr>
                <a:buSzTx/>
              </a:pPr>
              <a:t>27</a:t>
            </a:fld>
            <a:endParaRPr lang="zh-CN" altLang="en-US" smtClean="0"/>
          </a:p>
        </p:txBody>
      </p:sp>
      <p:sp>
        <p:nvSpPr>
          <p:cNvPr id="4710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47107" name="Rectangle 2"/>
          <p:cNvSpPr>
            <a:spLocks noGrp="1" noChangeArrowheads="1"/>
          </p:cNvSpPr>
          <p:nvPr>
            <p:ph type="title"/>
          </p:nvPr>
        </p:nvSpPr>
        <p:spPr>
          <a:xfrm>
            <a:off x="685800" y="228600"/>
            <a:ext cx="7793038" cy="936625"/>
          </a:xfrm>
        </p:spPr>
        <p:txBody>
          <a:bodyPr/>
          <a:lstStyle/>
          <a:p>
            <a:pPr eaLnBrk="1" hangingPunct="1"/>
            <a:r>
              <a:rPr lang="zh-CN" altLang="en-US" smtClean="0"/>
              <a:t>映射基数</a:t>
            </a:r>
          </a:p>
        </p:txBody>
      </p:sp>
      <p:sp>
        <p:nvSpPr>
          <p:cNvPr id="47108" name="Rectangle 3"/>
          <p:cNvSpPr>
            <a:spLocks noGrp="1" noChangeArrowheads="1"/>
          </p:cNvSpPr>
          <p:nvPr>
            <p:ph idx="1"/>
          </p:nvPr>
        </p:nvSpPr>
        <p:spPr>
          <a:xfrm>
            <a:off x="457200" y="1484784"/>
            <a:ext cx="8229600" cy="2665865"/>
          </a:xfrm>
        </p:spPr>
        <p:txBody>
          <a:bodyPr/>
          <a:lstStyle/>
          <a:p>
            <a:pPr eaLnBrk="1" hangingPunct="1"/>
            <a:r>
              <a:rPr lang="zh-CN" altLang="en-US" sz="2800" dirty="0" smtClean="0">
                <a:latin typeface="Times New Roman" panose="02020603050405020304" pitchFamily="18" charset="0"/>
                <a:ea typeface="华文新魏" panose="02010800040101010101" pitchFamily="2" charset="-122"/>
              </a:rPr>
              <a:t>映射的基数</a:t>
            </a:r>
            <a:r>
              <a:rPr lang="en-US" altLang="zh-CN" sz="2800" dirty="0" smtClean="0">
                <a:latin typeface="Times New Roman" panose="02020603050405020304" pitchFamily="18" charset="0"/>
                <a:ea typeface="华文新魏" panose="02010800040101010101" pitchFamily="2" charset="-122"/>
              </a:rPr>
              <a:t>(</a:t>
            </a:r>
            <a:r>
              <a:rPr lang="en-US" altLang="zh-CN" sz="2800" dirty="0" smtClean="0"/>
              <a:t>Mapping Cardinalities)</a:t>
            </a:r>
          </a:p>
          <a:p>
            <a:pPr lvl="1" eaLnBrk="1" hangingPunct="1"/>
            <a:r>
              <a:rPr lang="zh-CN" altLang="en-US" sz="2200" dirty="0" smtClean="0"/>
              <a:t>实体之间的联系的数量，即一个实体通过一个联系集能与另一实体集相关联的实体的数目</a:t>
            </a:r>
          </a:p>
          <a:p>
            <a:pPr lvl="1" eaLnBrk="1" hangingPunct="1"/>
            <a:r>
              <a:rPr lang="zh-CN" altLang="en-US" sz="2200" dirty="0" smtClean="0"/>
              <a:t>可以有一对一的</a:t>
            </a:r>
            <a:r>
              <a:rPr lang="en-US" altLang="zh-CN" sz="2200" dirty="0" smtClean="0"/>
              <a:t>(</a:t>
            </a:r>
            <a:r>
              <a:rPr lang="zh-CN" altLang="en-US" sz="2200" dirty="0" smtClean="0"/>
              <a:t>1:1</a:t>
            </a:r>
            <a:r>
              <a:rPr lang="en-US" altLang="zh-CN" sz="2200" dirty="0" smtClean="0"/>
              <a:t>)</a:t>
            </a:r>
            <a:r>
              <a:rPr lang="zh-CN" altLang="en-US" sz="2200" dirty="0" smtClean="0"/>
              <a:t>，一对多的</a:t>
            </a:r>
            <a:r>
              <a:rPr lang="en-US" altLang="zh-CN" sz="2200" dirty="0" smtClean="0"/>
              <a:t>(</a:t>
            </a:r>
            <a:r>
              <a:rPr lang="zh-CN" altLang="en-US" sz="2200" dirty="0" smtClean="0"/>
              <a:t>1:</a:t>
            </a:r>
            <a:r>
              <a:rPr lang="en-US" altLang="zh-CN" sz="2200" dirty="0" smtClean="0"/>
              <a:t>m)，</a:t>
            </a:r>
            <a:r>
              <a:rPr lang="zh-CN" altLang="en-US" sz="2200" dirty="0" smtClean="0"/>
              <a:t>多对多的</a:t>
            </a:r>
            <a:r>
              <a:rPr lang="en-US" altLang="zh-CN" sz="2200" dirty="0" smtClean="0"/>
              <a:t>(</a:t>
            </a:r>
            <a:r>
              <a:rPr lang="en-US" altLang="zh-CN" sz="2200" dirty="0" err="1" smtClean="0"/>
              <a:t>m:n</a:t>
            </a:r>
            <a:r>
              <a:rPr lang="en-US" altLang="zh-CN" sz="2200" dirty="0" smtClean="0"/>
              <a:t>)</a:t>
            </a:r>
            <a:r>
              <a:rPr lang="zh-CN" altLang="zh-CN" sz="2200" dirty="0" smtClean="0"/>
              <a:t>几种情况</a:t>
            </a:r>
            <a:endParaRPr lang="en-US" altLang="zh-CN" sz="2200" dirty="0" smtClean="0"/>
          </a:p>
          <a:p>
            <a:pPr lvl="1" eaLnBrk="1" hangingPunct="1"/>
            <a:r>
              <a:rPr lang="zh-CN" altLang="en-US" sz="2200" dirty="0"/>
              <a:t>用箭头或线段来表示联系的映射基数，除了课本的表示方法以外，还有其他的表示方法</a:t>
            </a:r>
          </a:p>
          <a:p>
            <a:pPr lvl="1" eaLnBrk="1" hangingPunct="1"/>
            <a:endParaRPr lang="zh-CN" altLang="en-US" sz="2400" dirty="0" smtClean="0"/>
          </a:p>
        </p:txBody>
      </p:sp>
      <p:grpSp>
        <p:nvGrpSpPr>
          <p:cNvPr id="25" name="组合 24"/>
          <p:cNvGrpSpPr/>
          <p:nvPr/>
        </p:nvGrpSpPr>
        <p:grpSpPr>
          <a:xfrm>
            <a:off x="2051720" y="4543862"/>
            <a:ext cx="4155195" cy="1802052"/>
            <a:chOff x="1876782" y="2385368"/>
            <a:chExt cx="4155195" cy="1802052"/>
          </a:xfrm>
        </p:grpSpPr>
        <p:sp>
          <p:nvSpPr>
            <p:cNvPr id="26" name="AutoShape 1033"/>
            <p:cNvSpPr>
              <a:spLocks noChangeArrowheads="1"/>
            </p:cNvSpPr>
            <p:nvPr/>
          </p:nvSpPr>
          <p:spPr bwMode="auto">
            <a:xfrm>
              <a:off x="1876782" y="3816659"/>
              <a:ext cx="1559123" cy="370761"/>
            </a:xfrm>
            <a:prstGeom prst="wedgeRoundRectCallout">
              <a:avLst>
                <a:gd name="adj1" fmla="val 15641"/>
                <a:gd name="adj2" fmla="val -250398"/>
                <a:gd name="adj3" fmla="val 16667"/>
              </a:avLst>
            </a:prstGeom>
            <a:solidFill>
              <a:srgbClr val="33CCCC"/>
            </a:solidFill>
            <a:ln w="9525">
              <a:solidFill>
                <a:schemeClr val="bg2"/>
              </a:solidFill>
              <a:miter lim="800000"/>
              <a:headEnd/>
              <a:tailEnd/>
            </a:ln>
          </p:spPr>
          <p:txBody>
            <a:bodyPr lIns="0" tIns="0" rIns="0" bIns="0" anchor="ctr"/>
            <a:lstStyle/>
            <a:p>
              <a:pPr algn="ctr" eaLnBrk="0" hangingPunct="0"/>
              <a:r>
                <a:rPr lang="zh-CN" altLang="en-US" sz="2800" b="1" baseline="-20000" dirty="0">
                  <a:solidFill>
                    <a:schemeClr val="bg2"/>
                  </a:solidFill>
                  <a:latin typeface="华文新魏" panose="02010800040101010101" pitchFamily="2" charset="-122"/>
                  <a:ea typeface="华文新魏" panose="02010800040101010101" pitchFamily="2" charset="-122"/>
                </a:rPr>
                <a:t>多方实体</a:t>
              </a:r>
              <a:r>
                <a:rPr lang="zh-CN" altLang="en-US" sz="2800" b="1" baseline="-20000" dirty="0" smtClean="0">
                  <a:solidFill>
                    <a:schemeClr val="bg2"/>
                  </a:solidFill>
                  <a:latin typeface="华文新魏" panose="02010800040101010101" pitchFamily="2" charset="-122"/>
                  <a:ea typeface="华文新魏" panose="02010800040101010101" pitchFamily="2" charset="-122"/>
                </a:rPr>
                <a:t>集</a:t>
              </a:r>
              <a:endParaRPr lang="zh-CN" altLang="en-US" sz="2000" baseline="-20000" dirty="0">
                <a:solidFill>
                  <a:schemeClr val="bg2"/>
                </a:solidFill>
                <a:latin typeface="华文新魏" panose="02010800040101010101" pitchFamily="2" charset="-122"/>
                <a:ea typeface="华文新魏" panose="02010800040101010101" pitchFamily="2" charset="-122"/>
              </a:endParaRPr>
            </a:p>
          </p:txBody>
        </p:sp>
        <p:sp>
          <p:nvSpPr>
            <p:cNvPr id="27" name="AutoShape 1034"/>
            <p:cNvSpPr>
              <a:spLocks noChangeArrowheads="1"/>
            </p:cNvSpPr>
            <p:nvPr/>
          </p:nvSpPr>
          <p:spPr bwMode="auto">
            <a:xfrm>
              <a:off x="4097126" y="3771757"/>
              <a:ext cx="1562081" cy="415663"/>
            </a:xfrm>
            <a:prstGeom prst="wedgeRoundRectCallout">
              <a:avLst>
                <a:gd name="adj1" fmla="val 33628"/>
                <a:gd name="adj2" fmla="val -215505"/>
                <a:gd name="adj3" fmla="val 16667"/>
              </a:avLst>
            </a:prstGeom>
            <a:solidFill>
              <a:srgbClr val="33CCCC"/>
            </a:solidFill>
            <a:ln w="9525">
              <a:solidFill>
                <a:schemeClr val="bg2"/>
              </a:solidFill>
              <a:miter lim="800000"/>
              <a:headEnd/>
              <a:tailEnd/>
            </a:ln>
          </p:spPr>
          <p:txBody>
            <a:bodyPr wrap="none" anchor="ctr"/>
            <a:lstStyle/>
            <a:p>
              <a:pPr algn="ctr" eaLnBrk="0" hangingPunct="0">
                <a:spcBef>
                  <a:spcPct val="50000"/>
                </a:spcBef>
              </a:pPr>
              <a:r>
                <a:rPr lang="zh-CN" altLang="en-US" sz="2800" b="1" baseline="-20000" dirty="0">
                  <a:solidFill>
                    <a:schemeClr val="bg2"/>
                  </a:solidFill>
                  <a:latin typeface="华文新魏" panose="02010800040101010101" pitchFamily="2" charset="-122"/>
                  <a:ea typeface="华文新魏" panose="02010800040101010101" pitchFamily="2" charset="-122"/>
                </a:rPr>
                <a:t>单方实体</a:t>
              </a:r>
              <a:r>
                <a:rPr lang="zh-CN" altLang="en-US" sz="2800" b="1" baseline="-20000" dirty="0" smtClean="0">
                  <a:solidFill>
                    <a:schemeClr val="bg2"/>
                  </a:solidFill>
                  <a:latin typeface="华文新魏" panose="02010800040101010101" pitchFamily="2" charset="-122"/>
                  <a:ea typeface="华文新魏" panose="02010800040101010101" pitchFamily="2" charset="-122"/>
                </a:rPr>
                <a:t>集</a:t>
              </a:r>
              <a:endParaRPr lang="zh-CN" altLang="en-US" sz="2800" baseline="-20000" dirty="0">
                <a:solidFill>
                  <a:schemeClr val="bg2"/>
                </a:solidFill>
                <a:latin typeface="华文新魏" panose="02010800040101010101" pitchFamily="2" charset="-122"/>
                <a:ea typeface="华文新魏" panose="02010800040101010101" pitchFamily="2" charset="-122"/>
              </a:endParaRPr>
            </a:p>
          </p:txBody>
        </p:sp>
        <p:grpSp>
          <p:nvGrpSpPr>
            <p:cNvPr id="28" name="Group 1054"/>
            <p:cNvGrpSpPr>
              <a:grpSpLocks/>
            </p:cNvGrpSpPr>
            <p:nvPr/>
          </p:nvGrpSpPr>
          <p:grpSpPr bwMode="auto">
            <a:xfrm>
              <a:off x="2299846" y="2385368"/>
              <a:ext cx="3732131" cy="1242324"/>
              <a:chOff x="1131" y="1592"/>
              <a:chExt cx="2523" cy="664"/>
            </a:xfrm>
          </p:grpSpPr>
          <p:sp>
            <p:nvSpPr>
              <p:cNvPr id="29" name="Text Box 1027"/>
              <p:cNvSpPr txBox="1">
                <a:spLocks noChangeArrowheads="1"/>
              </p:cNvSpPr>
              <p:nvPr/>
            </p:nvSpPr>
            <p:spPr bwMode="auto">
              <a:xfrm>
                <a:off x="1131" y="1810"/>
                <a:ext cx="241" cy="214"/>
              </a:xfrm>
              <a:prstGeom prst="rect">
                <a:avLst/>
              </a:prstGeom>
              <a:solidFill>
                <a:srgbClr val="33CCCC"/>
              </a:solidFill>
              <a:ln w="28575" cap="sq">
                <a:solidFill>
                  <a:schemeClr val="bg2"/>
                </a:solidFill>
                <a:miter lim="800000"/>
                <a:headEnd type="none" w="sm" len="sm"/>
                <a:tailEnd type="none" w="sm" len="sm"/>
              </a:ln>
            </p:spPr>
            <p:txBody>
              <a:bodyPr wrap="none" anchor="ctr">
                <a:spAutoFit/>
              </a:bodyPr>
              <a:lstStyle/>
              <a:p>
                <a:pPr algn="ctr" eaLnBrk="0" hangingPunct="0">
                  <a:spcBef>
                    <a:spcPct val="50000"/>
                  </a:spcBef>
                </a:pPr>
                <a:r>
                  <a:rPr lang="en-US" altLang="zh-CN" sz="2000" b="1" dirty="0">
                    <a:solidFill>
                      <a:schemeClr val="bg2"/>
                    </a:solidFill>
                    <a:latin typeface="华文新魏" panose="02010800040101010101" pitchFamily="2" charset="-122"/>
                    <a:ea typeface="华文新魏" panose="02010800040101010101" pitchFamily="2" charset="-122"/>
                  </a:rPr>
                  <a:t>A</a:t>
                </a:r>
                <a:endParaRPr lang="en-US" altLang="zh-CN" sz="2000" dirty="0">
                  <a:solidFill>
                    <a:schemeClr val="bg2"/>
                  </a:solidFill>
                  <a:latin typeface="华文新魏" panose="02010800040101010101" pitchFamily="2" charset="-122"/>
                  <a:ea typeface="华文新魏" panose="02010800040101010101" pitchFamily="2" charset="-122"/>
                </a:endParaRPr>
              </a:p>
            </p:txBody>
          </p:sp>
          <p:sp>
            <p:nvSpPr>
              <p:cNvPr id="30" name="Text Box 1028"/>
              <p:cNvSpPr txBox="1">
                <a:spLocks noChangeArrowheads="1"/>
              </p:cNvSpPr>
              <p:nvPr/>
            </p:nvSpPr>
            <p:spPr bwMode="auto">
              <a:xfrm>
                <a:off x="3427" y="1830"/>
                <a:ext cx="227" cy="214"/>
              </a:xfrm>
              <a:prstGeom prst="rect">
                <a:avLst/>
              </a:prstGeom>
              <a:solidFill>
                <a:srgbClr val="33CCCC"/>
              </a:solidFill>
              <a:ln w="28575" cap="sq">
                <a:solidFill>
                  <a:schemeClr val="bg2"/>
                </a:solidFill>
                <a:miter lim="800000"/>
                <a:headEnd type="none" w="sm" len="sm"/>
                <a:tailEnd type="none" w="sm" len="sm"/>
              </a:ln>
            </p:spPr>
            <p:txBody>
              <a:bodyPr wrap="none" anchor="ctr">
                <a:spAutoFit/>
              </a:bodyPr>
              <a:lstStyle/>
              <a:p>
                <a:pPr algn="ctr" eaLnBrk="0" hangingPunct="0">
                  <a:spcBef>
                    <a:spcPct val="50000"/>
                  </a:spcBef>
                </a:pPr>
                <a:r>
                  <a:rPr lang="en-US" altLang="zh-CN" sz="2000" b="1" dirty="0">
                    <a:solidFill>
                      <a:schemeClr val="bg2"/>
                    </a:solidFill>
                    <a:latin typeface="华文新魏" panose="02010800040101010101" pitchFamily="2" charset="-122"/>
                    <a:ea typeface="华文新魏" panose="02010800040101010101" pitchFamily="2" charset="-122"/>
                  </a:rPr>
                  <a:t>B</a:t>
                </a:r>
                <a:endParaRPr lang="en-US" altLang="zh-CN" sz="2000" dirty="0">
                  <a:solidFill>
                    <a:schemeClr val="bg2"/>
                  </a:solidFill>
                  <a:latin typeface="华文新魏" panose="02010800040101010101" pitchFamily="2" charset="-122"/>
                  <a:ea typeface="华文新魏" panose="02010800040101010101" pitchFamily="2" charset="-122"/>
                </a:endParaRPr>
              </a:p>
            </p:txBody>
          </p:sp>
          <p:sp>
            <p:nvSpPr>
              <p:cNvPr id="31" name="AutoShape 1029"/>
              <p:cNvSpPr>
                <a:spLocks noChangeArrowheads="1"/>
              </p:cNvSpPr>
              <p:nvPr/>
            </p:nvSpPr>
            <p:spPr bwMode="auto">
              <a:xfrm>
                <a:off x="2034" y="1592"/>
                <a:ext cx="624" cy="664"/>
              </a:xfrm>
              <a:prstGeom prst="diamond">
                <a:avLst/>
              </a:prstGeom>
              <a:solidFill>
                <a:srgbClr val="808000"/>
              </a:solidFill>
              <a:ln w="28575" cap="sq">
                <a:solidFill>
                  <a:schemeClr val="bg2"/>
                </a:solidFill>
                <a:miter lim="800000"/>
                <a:headEnd type="none" w="sm" len="sm"/>
                <a:tailEnd type="none" w="sm" len="sm"/>
              </a:ln>
            </p:spPr>
            <p:txBody>
              <a:bodyPr wrap="none" anchor="ctr"/>
              <a:lstStyle/>
              <a:p>
                <a:pPr algn="ctr"/>
                <a:r>
                  <a:rPr lang="en-US" altLang="zh-CN" sz="2000" b="1">
                    <a:solidFill>
                      <a:schemeClr val="bg2"/>
                    </a:solidFill>
                    <a:latin typeface="华文新魏" panose="02010800040101010101" pitchFamily="2" charset="-122"/>
                    <a:ea typeface="华文新魏" panose="02010800040101010101" pitchFamily="2" charset="-122"/>
                  </a:rPr>
                  <a:t>R</a:t>
                </a:r>
                <a:endParaRPr lang="zh-CN" altLang="en-US" sz="2000" b="1">
                  <a:solidFill>
                    <a:schemeClr val="bg2"/>
                  </a:solidFill>
                  <a:latin typeface="华文新魏" panose="02010800040101010101" pitchFamily="2" charset="-122"/>
                  <a:ea typeface="华文新魏" panose="02010800040101010101" pitchFamily="2" charset="-122"/>
                </a:endParaRPr>
              </a:p>
            </p:txBody>
          </p:sp>
          <p:sp>
            <p:nvSpPr>
              <p:cNvPr id="32" name="Line 1032"/>
              <p:cNvSpPr>
                <a:spLocks noChangeShapeType="1"/>
              </p:cNvSpPr>
              <p:nvPr/>
            </p:nvSpPr>
            <p:spPr bwMode="auto">
              <a:xfrm flipH="1">
                <a:off x="2668" y="1919"/>
                <a:ext cx="759" cy="7"/>
              </a:xfrm>
              <a:prstGeom prst="line">
                <a:avLst/>
              </a:prstGeom>
              <a:noFill/>
              <a:ln w="28575" cap="sq">
                <a:solidFill>
                  <a:schemeClr val="bg2"/>
                </a:solidFill>
                <a:round/>
                <a:headEnd type="triangle" w="med" len="lg"/>
                <a:tailEnd type="none" w="sm" len="sm"/>
              </a:ln>
              <a:extLst>
                <a:ext uri="{909E8E84-426E-40DD-AFC4-6F175D3DCCD1}">
                  <a14:hiddenFill xmlns:a14="http://schemas.microsoft.com/office/drawing/2010/main">
                    <a:noFill/>
                  </a14:hiddenFill>
                </a:ext>
              </a:extLst>
            </p:spPr>
            <p:txBody>
              <a:bodyPr/>
              <a:lstStyle/>
              <a:p>
                <a:endParaRPr lang="zh-CN" altLang="en-US" sz="2000"/>
              </a:p>
            </p:txBody>
          </p:sp>
          <p:sp>
            <p:nvSpPr>
              <p:cNvPr id="33" name="Line 1045"/>
              <p:cNvSpPr>
                <a:spLocks noChangeShapeType="1"/>
              </p:cNvSpPr>
              <p:nvPr/>
            </p:nvSpPr>
            <p:spPr bwMode="auto">
              <a:xfrm>
                <a:off x="1382" y="1913"/>
                <a:ext cx="649" cy="7"/>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sz="2000"/>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5B9450C7-F69A-4F15-8A60-C3F229874F17}" type="slidenum">
              <a:rPr altLang="en-US" smtClean="0"/>
              <a:pPr>
                <a:buSzTx/>
              </a:pPr>
              <a:t>28</a:t>
            </a:fld>
            <a:endParaRPr lang="zh-CN" altLang="en-US" smtClean="0"/>
          </a:p>
        </p:txBody>
      </p:sp>
      <p:sp>
        <p:nvSpPr>
          <p:cNvPr id="49154"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49155" name="Rectangle 2"/>
          <p:cNvSpPr>
            <a:spLocks noGrp="1" noChangeArrowheads="1"/>
          </p:cNvSpPr>
          <p:nvPr>
            <p:ph type="title"/>
          </p:nvPr>
        </p:nvSpPr>
        <p:spPr>
          <a:xfrm>
            <a:off x="685800" y="354013"/>
            <a:ext cx="7793038" cy="865187"/>
          </a:xfrm>
        </p:spPr>
        <p:txBody>
          <a:bodyPr/>
          <a:lstStyle/>
          <a:p>
            <a:pPr eaLnBrk="1" hangingPunct="1"/>
            <a:r>
              <a:rPr lang="zh-CN" altLang="en-US" smtClean="0"/>
              <a:t>映射基数</a:t>
            </a:r>
          </a:p>
        </p:txBody>
      </p:sp>
      <p:sp>
        <p:nvSpPr>
          <p:cNvPr id="49156" name="Rectangle 3"/>
          <p:cNvSpPr>
            <a:spLocks noGrp="1" noChangeArrowheads="1"/>
          </p:cNvSpPr>
          <p:nvPr>
            <p:ph idx="1"/>
          </p:nvPr>
        </p:nvSpPr>
        <p:spPr>
          <a:xfrm>
            <a:off x="228600" y="1447800"/>
            <a:ext cx="8726488" cy="40386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二元联系集的映射基数</a:t>
            </a:r>
          </a:p>
          <a:p>
            <a:pPr lvl="1" eaLnBrk="1" hangingPunct="1"/>
            <a:r>
              <a:rPr lang="zh-CN" altLang="en-US" dirty="0" smtClean="0">
                <a:latin typeface="华文新魏" panose="02010800040101010101" pitchFamily="2" charset="-122"/>
              </a:rPr>
              <a:t>一对一</a:t>
            </a:r>
          </a:p>
          <a:p>
            <a:pPr lvl="2" eaLnBrk="1" hangingPunct="1"/>
            <a:r>
              <a:rPr lang="zh-CN" altLang="en-US" dirty="0" smtClean="0">
                <a:latin typeface="华文新魏" panose="02010800040101010101" pitchFamily="2" charset="-122"/>
              </a:rPr>
              <a:t>两个实体集</a:t>
            </a:r>
            <a:r>
              <a:rPr lang="en-US" altLang="zh-CN" dirty="0" smtClean="0">
                <a:latin typeface="华文新魏" panose="02010800040101010101" pitchFamily="2" charset="-122"/>
              </a:rPr>
              <a:t>E</a:t>
            </a:r>
            <a:r>
              <a:rPr lang="en-US" altLang="zh-CN" baseline="-20000" dirty="0" smtClean="0">
                <a:latin typeface="华文新魏" panose="02010800040101010101" pitchFamily="2" charset="-122"/>
              </a:rPr>
              <a:t>1</a:t>
            </a:r>
            <a:r>
              <a:rPr lang="zh-CN" altLang="en-US" dirty="0" smtClean="0">
                <a:latin typeface="华文新魏" panose="02010800040101010101" pitchFamily="2" charset="-122"/>
              </a:rPr>
              <a:t>和</a:t>
            </a:r>
            <a:r>
              <a:rPr lang="en-US" altLang="zh-CN" dirty="0" smtClean="0">
                <a:latin typeface="华文新魏" panose="02010800040101010101" pitchFamily="2" charset="-122"/>
              </a:rPr>
              <a:t>E</a:t>
            </a:r>
            <a:r>
              <a:rPr lang="en-US" altLang="zh-CN" baseline="-20000" dirty="0" smtClean="0">
                <a:latin typeface="华文新魏" panose="02010800040101010101" pitchFamily="2" charset="-122"/>
              </a:rPr>
              <a:t>2</a:t>
            </a:r>
            <a:r>
              <a:rPr lang="en-US" altLang="zh-CN" dirty="0" smtClean="0">
                <a:latin typeface="华文新魏" panose="02010800040101010101" pitchFamily="2" charset="-122"/>
              </a:rPr>
              <a:t>, E</a:t>
            </a:r>
            <a:r>
              <a:rPr lang="en-US" altLang="zh-CN" sz="2000" baseline="-20000" dirty="0" smtClean="0">
                <a:latin typeface="华文新魏" panose="02010800040101010101" pitchFamily="2" charset="-122"/>
              </a:rPr>
              <a:t>1</a:t>
            </a:r>
            <a:r>
              <a:rPr lang="zh-CN" altLang="en-US" dirty="0" smtClean="0">
                <a:latin typeface="华文新魏" panose="02010800040101010101" pitchFamily="2" charset="-122"/>
              </a:rPr>
              <a:t>中的一个实体与</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2</a:t>
            </a:r>
            <a:r>
              <a:rPr lang="zh-CN" altLang="en-US" dirty="0" smtClean="0">
                <a:latin typeface="华文新魏" panose="02010800040101010101" pitchFamily="2" charset="-122"/>
              </a:rPr>
              <a:t>中至多一个实体相联系，并且</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2</a:t>
            </a:r>
            <a:r>
              <a:rPr lang="zh-CN" altLang="en-US" dirty="0" smtClean="0">
                <a:latin typeface="华文新魏" panose="02010800040101010101" pitchFamily="2" charset="-122"/>
              </a:rPr>
              <a:t>中的一个实体与</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1</a:t>
            </a:r>
            <a:r>
              <a:rPr lang="zh-CN" altLang="en-US" dirty="0" smtClean="0">
                <a:latin typeface="华文新魏" panose="02010800040101010101" pitchFamily="2" charset="-122"/>
              </a:rPr>
              <a:t>中至多一个实体相联系</a:t>
            </a:r>
          </a:p>
          <a:p>
            <a:pPr lvl="2" eaLnBrk="1" hangingPunct="1">
              <a:spcBef>
                <a:spcPct val="50000"/>
              </a:spcBef>
            </a:pPr>
            <a:r>
              <a:rPr lang="zh-CN" altLang="en-US" dirty="0" smtClean="0">
                <a:latin typeface="华文新魏" panose="02010800040101010101" pitchFamily="2" charset="-122"/>
              </a:rPr>
              <a:t>如一个教师至多指导一个学生，一个学生至多被一个教师指导</a:t>
            </a:r>
          </a:p>
          <a:p>
            <a:pPr lvl="2" eaLnBrk="1" hangingPunct="1"/>
            <a:r>
              <a:rPr lang="zh-CN" altLang="en-US" dirty="0" smtClean="0">
                <a:solidFill>
                  <a:srgbClr val="FF0000"/>
                </a:solidFill>
                <a:latin typeface="华文新魏" panose="02010800040101010101" pitchFamily="2" charset="-122"/>
              </a:rPr>
              <a:t>注：一对一不是一一对应</a:t>
            </a:r>
          </a:p>
        </p:txBody>
      </p:sp>
      <p:grpSp>
        <p:nvGrpSpPr>
          <p:cNvPr id="49157" name="Group 24"/>
          <p:cNvGrpSpPr>
            <a:grpSpLocks/>
          </p:cNvGrpSpPr>
          <p:nvPr/>
        </p:nvGrpSpPr>
        <p:grpSpPr bwMode="auto">
          <a:xfrm>
            <a:off x="6521450" y="4876800"/>
            <a:ext cx="1219200" cy="1752600"/>
            <a:chOff x="4224" y="3072"/>
            <a:chExt cx="768" cy="1104"/>
          </a:xfrm>
        </p:grpSpPr>
        <p:sp>
          <p:nvSpPr>
            <p:cNvPr id="49158" name="Oval 4"/>
            <p:cNvSpPr>
              <a:spLocks noChangeArrowheads="1"/>
            </p:cNvSpPr>
            <p:nvPr/>
          </p:nvSpPr>
          <p:spPr bwMode="auto">
            <a:xfrm>
              <a:off x="4224" y="3072"/>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49159" name="Oval 5"/>
            <p:cNvSpPr>
              <a:spLocks noChangeArrowheads="1"/>
            </p:cNvSpPr>
            <p:nvPr/>
          </p:nvSpPr>
          <p:spPr bwMode="auto">
            <a:xfrm>
              <a:off x="4224" y="3312"/>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49160" name="Oval 6"/>
            <p:cNvSpPr>
              <a:spLocks noChangeArrowheads="1"/>
            </p:cNvSpPr>
            <p:nvPr/>
          </p:nvSpPr>
          <p:spPr bwMode="auto">
            <a:xfrm>
              <a:off x="4224" y="3552"/>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49161" name="Oval 7"/>
            <p:cNvSpPr>
              <a:spLocks noChangeArrowheads="1"/>
            </p:cNvSpPr>
            <p:nvPr/>
          </p:nvSpPr>
          <p:spPr bwMode="auto">
            <a:xfrm>
              <a:off x="4224" y="3792"/>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49162" name="Oval 8"/>
            <p:cNvSpPr>
              <a:spLocks noChangeArrowheads="1"/>
            </p:cNvSpPr>
            <p:nvPr/>
          </p:nvSpPr>
          <p:spPr bwMode="auto">
            <a:xfrm>
              <a:off x="4224" y="4032"/>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49163" name="Oval 9"/>
            <p:cNvSpPr>
              <a:spLocks noChangeArrowheads="1"/>
            </p:cNvSpPr>
            <p:nvPr/>
          </p:nvSpPr>
          <p:spPr bwMode="auto">
            <a:xfrm>
              <a:off x="4800" y="3072"/>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49164" name="Oval 10"/>
            <p:cNvSpPr>
              <a:spLocks noChangeArrowheads="1"/>
            </p:cNvSpPr>
            <p:nvPr/>
          </p:nvSpPr>
          <p:spPr bwMode="auto">
            <a:xfrm>
              <a:off x="4800" y="4032"/>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49165" name="Oval 11"/>
            <p:cNvSpPr>
              <a:spLocks noChangeArrowheads="1"/>
            </p:cNvSpPr>
            <p:nvPr/>
          </p:nvSpPr>
          <p:spPr bwMode="auto">
            <a:xfrm>
              <a:off x="4800" y="3792"/>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49166" name="Oval 12"/>
            <p:cNvSpPr>
              <a:spLocks noChangeArrowheads="1"/>
            </p:cNvSpPr>
            <p:nvPr/>
          </p:nvSpPr>
          <p:spPr bwMode="auto">
            <a:xfrm>
              <a:off x="4800" y="3552"/>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49167" name="Oval 13"/>
            <p:cNvSpPr>
              <a:spLocks noChangeArrowheads="1"/>
            </p:cNvSpPr>
            <p:nvPr/>
          </p:nvSpPr>
          <p:spPr bwMode="auto">
            <a:xfrm>
              <a:off x="4800" y="3312"/>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49168" name="Line 14"/>
            <p:cNvSpPr>
              <a:spLocks noChangeShapeType="1"/>
            </p:cNvSpPr>
            <p:nvPr/>
          </p:nvSpPr>
          <p:spPr bwMode="auto">
            <a:xfrm>
              <a:off x="4421" y="3120"/>
              <a:ext cx="375"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9" name="Line 15"/>
            <p:cNvSpPr>
              <a:spLocks noChangeShapeType="1"/>
            </p:cNvSpPr>
            <p:nvPr/>
          </p:nvSpPr>
          <p:spPr bwMode="auto">
            <a:xfrm>
              <a:off x="4421" y="3360"/>
              <a:ext cx="375"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16"/>
            <p:cNvSpPr>
              <a:spLocks noChangeShapeType="1"/>
            </p:cNvSpPr>
            <p:nvPr/>
          </p:nvSpPr>
          <p:spPr bwMode="auto">
            <a:xfrm>
              <a:off x="4421" y="3600"/>
              <a:ext cx="375"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49171" name="Picture 5"/>
          <p:cNvPicPr>
            <a:picLocks noChangeAspect="1" noChangeArrowheads="1"/>
          </p:cNvPicPr>
          <p:nvPr/>
        </p:nvPicPr>
        <p:blipFill>
          <a:blip r:embed="rId2">
            <a:extLst>
              <a:ext uri="{28A0092B-C50C-407E-A947-70E740481C1C}">
                <a14:useLocalDpi xmlns:a14="http://schemas.microsoft.com/office/drawing/2010/main" val="0"/>
              </a:ext>
            </a:extLst>
          </a:blip>
          <a:srcRect b="78418"/>
          <a:stretch>
            <a:fillRect/>
          </a:stretch>
        </p:blipFill>
        <p:spPr bwMode="auto">
          <a:xfrm>
            <a:off x="684213" y="5157788"/>
            <a:ext cx="5400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AA9E738C-A6A2-430A-AE24-7D7119C09EB2}" type="slidenum">
              <a:rPr altLang="en-US" smtClean="0"/>
              <a:pPr>
                <a:buSzTx/>
              </a:pPr>
              <a:t>29</a:t>
            </a:fld>
            <a:endParaRPr lang="zh-CN" altLang="en-US" smtClean="0"/>
          </a:p>
        </p:txBody>
      </p:sp>
      <p:sp>
        <p:nvSpPr>
          <p:cNvPr id="5017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50179" name="Rectangle 2"/>
          <p:cNvSpPr>
            <a:spLocks noGrp="1" noChangeArrowheads="1"/>
          </p:cNvSpPr>
          <p:nvPr>
            <p:ph type="title"/>
          </p:nvPr>
        </p:nvSpPr>
        <p:spPr>
          <a:xfrm>
            <a:off x="685800" y="228600"/>
            <a:ext cx="7793038" cy="936625"/>
          </a:xfrm>
        </p:spPr>
        <p:txBody>
          <a:bodyPr/>
          <a:lstStyle/>
          <a:p>
            <a:pPr eaLnBrk="1" hangingPunct="1"/>
            <a:r>
              <a:rPr lang="zh-CN" altLang="en-US" smtClean="0"/>
              <a:t>映射基数</a:t>
            </a:r>
          </a:p>
        </p:txBody>
      </p:sp>
      <p:sp>
        <p:nvSpPr>
          <p:cNvPr id="50180" name="Rectangle 3"/>
          <p:cNvSpPr>
            <a:spLocks noGrp="1" noChangeArrowheads="1"/>
          </p:cNvSpPr>
          <p:nvPr>
            <p:ph idx="1"/>
          </p:nvPr>
        </p:nvSpPr>
        <p:spPr>
          <a:xfrm>
            <a:off x="228600" y="1447800"/>
            <a:ext cx="8726488" cy="2286000"/>
          </a:xfrm>
        </p:spPr>
        <p:txBody>
          <a:bodyPr/>
          <a:lstStyle/>
          <a:p>
            <a:pPr lvl="1" eaLnBrk="1" hangingPunct="1"/>
            <a:r>
              <a:rPr lang="zh-CN" altLang="en-US" dirty="0" smtClean="0">
                <a:latin typeface="华文新魏" panose="02010800040101010101" pitchFamily="2" charset="-122"/>
              </a:rPr>
              <a:t>一对多</a:t>
            </a:r>
          </a:p>
          <a:p>
            <a:pPr lvl="2" eaLnBrk="1" hangingPunct="1"/>
            <a:r>
              <a:rPr lang="zh-CN" altLang="en-US" dirty="0" smtClean="0">
                <a:latin typeface="华文新魏" panose="02010800040101010101" pitchFamily="2" charset="-122"/>
              </a:rPr>
              <a:t>两个实体集</a:t>
            </a:r>
            <a:r>
              <a:rPr lang="en-US" altLang="zh-CN" dirty="0" smtClean="0">
                <a:latin typeface="华文新魏" panose="02010800040101010101" pitchFamily="2" charset="-122"/>
              </a:rPr>
              <a:t>E</a:t>
            </a:r>
            <a:r>
              <a:rPr lang="en-US" altLang="zh-CN" baseline="-20000" dirty="0" smtClean="0">
                <a:latin typeface="华文新魏" panose="02010800040101010101" pitchFamily="2" charset="-122"/>
              </a:rPr>
              <a:t>1</a:t>
            </a:r>
            <a:r>
              <a:rPr lang="zh-CN" altLang="en-US" dirty="0" smtClean="0">
                <a:latin typeface="华文新魏" panose="02010800040101010101" pitchFamily="2" charset="-122"/>
              </a:rPr>
              <a:t>和</a:t>
            </a:r>
            <a:r>
              <a:rPr lang="en-US" altLang="zh-CN" dirty="0" smtClean="0">
                <a:latin typeface="华文新魏" panose="02010800040101010101" pitchFamily="2" charset="-122"/>
              </a:rPr>
              <a:t>E</a:t>
            </a:r>
            <a:r>
              <a:rPr lang="en-US" altLang="zh-CN" baseline="-20000" dirty="0" smtClean="0">
                <a:latin typeface="华文新魏" panose="02010800040101010101" pitchFamily="2" charset="-122"/>
              </a:rPr>
              <a:t>2</a:t>
            </a:r>
            <a:r>
              <a:rPr lang="en-US" altLang="zh-CN" dirty="0" smtClean="0">
                <a:latin typeface="华文新魏" panose="02010800040101010101" pitchFamily="2" charset="-122"/>
              </a:rPr>
              <a:t>,</a:t>
            </a:r>
            <a:r>
              <a:rPr lang="zh-CN" altLang="en-US" dirty="0" smtClean="0">
                <a:latin typeface="华文新魏" panose="02010800040101010101" pitchFamily="2" charset="-122"/>
              </a:rPr>
              <a:t> </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1</a:t>
            </a:r>
            <a:r>
              <a:rPr lang="zh-CN" altLang="en-US" dirty="0" smtClean="0">
                <a:latin typeface="华文新魏" panose="02010800040101010101" pitchFamily="2" charset="-122"/>
              </a:rPr>
              <a:t>中的一个实体与</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2</a:t>
            </a:r>
            <a:r>
              <a:rPr lang="zh-CN" altLang="en-US" dirty="0" smtClean="0">
                <a:latin typeface="华文新魏" panose="02010800040101010101" pitchFamily="2" charset="-122"/>
              </a:rPr>
              <a:t>中</a:t>
            </a:r>
            <a:r>
              <a:rPr lang="en-US" altLang="zh-CN" dirty="0" smtClean="0">
                <a:latin typeface="华文新魏" panose="02010800040101010101" pitchFamily="2" charset="-122"/>
              </a:rPr>
              <a:t>n(n≥0)</a:t>
            </a:r>
            <a:r>
              <a:rPr lang="zh-CN" altLang="en-US" dirty="0" smtClean="0">
                <a:latin typeface="华文新魏" panose="02010800040101010101" pitchFamily="2" charset="-122"/>
              </a:rPr>
              <a:t>个实体相联系，并且 </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2</a:t>
            </a:r>
            <a:r>
              <a:rPr lang="zh-CN" altLang="en-US" dirty="0" smtClean="0">
                <a:latin typeface="华文新魏" panose="02010800040101010101" pitchFamily="2" charset="-122"/>
              </a:rPr>
              <a:t>中的一个实体与</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1</a:t>
            </a:r>
            <a:r>
              <a:rPr lang="zh-CN" altLang="en-US" dirty="0" smtClean="0">
                <a:latin typeface="华文新魏" panose="02010800040101010101" pitchFamily="2" charset="-122"/>
              </a:rPr>
              <a:t>中至多一个实体相联系</a:t>
            </a:r>
          </a:p>
          <a:p>
            <a:pPr lvl="2" eaLnBrk="1" hangingPunct="1">
              <a:spcBef>
                <a:spcPct val="50000"/>
              </a:spcBef>
            </a:pPr>
            <a:r>
              <a:rPr lang="zh-CN" altLang="en-US" dirty="0" smtClean="0">
                <a:latin typeface="华文新魏" panose="02010800040101010101" pitchFamily="2" charset="-122"/>
              </a:rPr>
              <a:t>如一个教师指导多个学生，一个学生至多被一个教师指导</a:t>
            </a:r>
            <a:endParaRPr lang="zh-CN" altLang="en-US" dirty="0" smtClean="0"/>
          </a:p>
        </p:txBody>
      </p:sp>
      <p:grpSp>
        <p:nvGrpSpPr>
          <p:cNvPr id="50181" name="Group 26"/>
          <p:cNvGrpSpPr>
            <a:grpSpLocks/>
          </p:cNvGrpSpPr>
          <p:nvPr/>
        </p:nvGrpSpPr>
        <p:grpSpPr bwMode="auto">
          <a:xfrm>
            <a:off x="7353300" y="4287354"/>
            <a:ext cx="1219200" cy="1752600"/>
            <a:chOff x="4320" y="2736"/>
            <a:chExt cx="768" cy="1104"/>
          </a:xfrm>
        </p:grpSpPr>
        <p:sp>
          <p:nvSpPr>
            <p:cNvPr id="50182" name="Oval 4"/>
            <p:cNvSpPr>
              <a:spLocks noChangeArrowheads="1"/>
            </p:cNvSpPr>
            <p:nvPr/>
          </p:nvSpPr>
          <p:spPr bwMode="auto">
            <a:xfrm>
              <a:off x="4320" y="273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0183" name="Oval 5"/>
            <p:cNvSpPr>
              <a:spLocks noChangeArrowheads="1"/>
            </p:cNvSpPr>
            <p:nvPr/>
          </p:nvSpPr>
          <p:spPr bwMode="auto">
            <a:xfrm>
              <a:off x="4320" y="297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0184" name="Oval 6"/>
            <p:cNvSpPr>
              <a:spLocks noChangeArrowheads="1"/>
            </p:cNvSpPr>
            <p:nvPr/>
          </p:nvSpPr>
          <p:spPr bwMode="auto">
            <a:xfrm>
              <a:off x="4320" y="321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0185" name="Oval 7"/>
            <p:cNvSpPr>
              <a:spLocks noChangeArrowheads="1"/>
            </p:cNvSpPr>
            <p:nvPr/>
          </p:nvSpPr>
          <p:spPr bwMode="auto">
            <a:xfrm>
              <a:off x="4320" y="345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0186" name="Oval 8"/>
            <p:cNvSpPr>
              <a:spLocks noChangeArrowheads="1"/>
            </p:cNvSpPr>
            <p:nvPr/>
          </p:nvSpPr>
          <p:spPr bwMode="auto">
            <a:xfrm>
              <a:off x="4320" y="369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0187" name="Oval 9"/>
            <p:cNvSpPr>
              <a:spLocks noChangeArrowheads="1"/>
            </p:cNvSpPr>
            <p:nvPr/>
          </p:nvSpPr>
          <p:spPr bwMode="auto">
            <a:xfrm>
              <a:off x="4896" y="273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0188" name="Oval 10"/>
            <p:cNvSpPr>
              <a:spLocks noChangeArrowheads="1"/>
            </p:cNvSpPr>
            <p:nvPr/>
          </p:nvSpPr>
          <p:spPr bwMode="auto">
            <a:xfrm>
              <a:off x="4896" y="369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0189" name="Oval 11"/>
            <p:cNvSpPr>
              <a:spLocks noChangeArrowheads="1"/>
            </p:cNvSpPr>
            <p:nvPr/>
          </p:nvSpPr>
          <p:spPr bwMode="auto">
            <a:xfrm>
              <a:off x="4896" y="345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0190" name="Oval 12"/>
            <p:cNvSpPr>
              <a:spLocks noChangeArrowheads="1"/>
            </p:cNvSpPr>
            <p:nvPr/>
          </p:nvSpPr>
          <p:spPr bwMode="auto">
            <a:xfrm>
              <a:off x="4896" y="321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0191" name="Oval 13"/>
            <p:cNvSpPr>
              <a:spLocks noChangeArrowheads="1"/>
            </p:cNvSpPr>
            <p:nvPr/>
          </p:nvSpPr>
          <p:spPr bwMode="auto">
            <a:xfrm>
              <a:off x="4896" y="297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0192" name="Line 14"/>
            <p:cNvSpPr>
              <a:spLocks noChangeShapeType="1"/>
            </p:cNvSpPr>
            <p:nvPr/>
          </p:nvSpPr>
          <p:spPr bwMode="auto">
            <a:xfrm flipH="1">
              <a:off x="4509" y="2784"/>
              <a:ext cx="391"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3" name="Line 21"/>
            <p:cNvSpPr>
              <a:spLocks noChangeShapeType="1"/>
            </p:cNvSpPr>
            <p:nvPr/>
          </p:nvSpPr>
          <p:spPr bwMode="auto">
            <a:xfrm flipH="1" flipV="1">
              <a:off x="4512" y="3264"/>
              <a:ext cx="432" cy="19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Line 22"/>
            <p:cNvSpPr>
              <a:spLocks noChangeShapeType="1"/>
            </p:cNvSpPr>
            <p:nvPr/>
          </p:nvSpPr>
          <p:spPr bwMode="auto">
            <a:xfrm flipH="1" flipV="1">
              <a:off x="4512" y="3024"/>
              <a:ext cx="432" cy="19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5" name="Line 23"/>
            <p:cNvSpPr>
              <a:spLocks noChangeShapeType="1"/>
            </p:cNvSpPr>
            <p:nvPr/>
          </p:nvSpPr>
          <p:spPr bwMode="auto">
            <a:xfrm flipH="1" flipV="1">
              <a:off x="4512" y="2784"/>
              <a:ext cx="432" cy="19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6" name="Line 24"/>
            <p:cNvSpPr>
              <a:spLocks noChangeShapeType="1"/>
            </p:cNvSpPr>
            <p:nvPr/>
          </p:nvSpPr>
          <p:spPr bwMode="auto">
            <a:xfrm flipH="1" flipV="1">
              <a:off x="4512" y="3264"/>
              <a:ext cx="384" cy="48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50197" name="Picture 5"/>
          <p:cNvPicPr>
            <a:picLocks noChangeAspect="1" noChangeArrowheads="1"/>
          </p:cNvPicPr>
          <p:nvPr/>
        </p:nvPicPr>
        <p:blipFill>
          <a:blip r:embed="rId2">
            <a:extLst>
              <a:ext uri="{28A0092B-C50C-407E-A947-70E740481C1C}">
                <a14:useLocalDpi xmlns:a14="http://schemas.microsoft.com/office/drawing/2010/main" val="0"/>
              </a:ext>
            </a:extLst>
          </a:blip>
          <a:srcRect t="31459" b="44698"/>
          <a:stretch>
            <a:fillRect/>
          </a:stretch>
        </p:blipFill>
        <p:spPr bwMode="auto">
          <a:xfrm>
            <a:off x="250825" y="4149725"/>
            <a:ext cx="64214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fld id="{CC688AA1-D01F-45D6-808B-C1A10DC32A3D}" type="slidenum">
              <a:rPr lang="en-US" altLang="zh-CN" smtClean="0">
                <a:ea typeface="楷体_GB2312" pitchFamily="49" charset="-122"/>
              </a:rPr>
              <a:pPr/>
              <a:t>3</a:t>
            </a:fld>
            <a:endParaRPr lang="en-US" altLang="zh-CN" smtClean="0">
              <a:ea typeface="楷体_GB2312" pitchFamily="49" charset="-122"/>
            </a:endParaRPr>
          </a:p>
        </p:txBody>
      </p:sp>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----ER</a:t>
            </a:r>
            <a:r>
              <a:rPr lang="zh-CN" altLang="en-US" smtClean="0"/>
              <a:t>模型</a:t>
            </a:r>
            <a:endParaRPr lang="en-US" altLang="zh-CN"/>
          </a:p>
        </p:txBody>
      </p:sp>
      <p:sp>
        <p:nvSpPr>
          <p:cNvPr id="11267" name="Rectangle 2"/>
          <p:cNvSpPr>
            <a:spLocks noGrp="1" noChangeArrowheads="1"/>
          </p:cNvSpPr>
          <p:nvPr>
            <p:ph type="title"/>
          </p:nvPr>
        </p:nvSpPr>
        <p:spPr>
          <a:xfrm>
            <a:off x="352425" y="166688"/>
            <a:ext cx="8486775" cy="846137"/>
          </a:xfrm>
        </p:spPr>
        <p:txBody>
          <a:bodyPr/>
          <a:lstStyle/>
          <a:p>
            <a:pPr eaLnBrk="1" hangingPunct="1"/>
            <a:r>
              <a:rPr lang="zh-CN" altLang="en-US" dirty="0"/>
              <a:t>本章解决的问题</a:t>
            </a:r>
            <a:endParaRPr lang="zh-CN" altLang="en-US" dirty="0" smtClean="0"/>
          </a:p>
        </p:txBody>
      </p:sp>
      <p:sp>
        <p:nvSpPr>
          <p:cNvPr id="11268" name="Text Box 4"/>
          <p:cNvSpPr>
            <a:spLocks noGrp="1" noChangeArrowheads="1"/>
          </p:cNvSpPr>
          <p:nvPr>
            <p:ph idx="1"/>
          </p:nvPr>
        </p:nvSpPr>
        <p:spPr>
          <a:xfrm>
            <a:off x="539552" y="1916832"/>
            <a:ext cx="5538192" cy="3962400"/>
          </a:xfrm>
          <a:blipFill dpi="0" rotWithShape="1">
            <a:blip r:embed="rId3"/>
            <a:srcRect/>
            <a:tile tx="0" ty="0" sx="100000" sy="100000" flip="none" algn="tl"/>
          </a:blipFill>
          <a:scene3d>
            <a:camera prst="legacyObliqueTopRight"/>
            <a:lightRig rig="legacyFlat3" dir="b"/>
          </a:scene3d>
          <a:sp3d extrusionH="430200" prstMaterial="legacyMatte">
            <a:bevelT w="13500" h="13500" prst="angle"/>
            <a:bevelB w="13500" h="13500" prst="angle"/>
            <a:extrusionClr>
              <a:srgbClr val="5E9EFF"/>
            </a:extrusionClr>
            <a:contourClr>
              <a:srgbClr val="FFFFFF"/>
            </a:contourClr>
          </a:sp3d>
        </p:spPr>
        <p:txBody>
          <a:bodyPr lIns="91440" tIns="45720" rIns="91440" bIns="45720">
            <a:flatTx/>
          </a:bodyPr>
          <a:lstStyle/>
          <a:p>
            <a:pPr eaLnBrk="1" hangingPunct="1">
              <a:spcBef>
                <a:spcPct val="50000"/>
              </a:spcBef>
              <a:buClrTx/>
              <a:buFont typeface="Wingdings" panose="05000000000000000000" pitchFamily="2" charset="2"/>
              <a:buNone/>
            </a:pPr>
            <a:r>
              <a:rPr lang="en-US" altLang="zh-CN" sz="2800" dirty="0" smtClean="0">
                <a:ea typeface="楷体_GB2312" pitchFamily="49" charset="-122"/>
              </a:rPr>
              <a:t>D (</a:t>
            </a:r>
            <a:r>
              <a:rPr lang="en-US" altLang="zh-CN" sz="2800" u="sng" dirty="0" err="1" smtClean="0">
                <a:ea typeface="楷体_GB2312" pitchFamily="49" charset="-122"/>
              </a:rPr>
              <a:t>dno</a:t>
            </a:r>
            <a:r>
              <a:rPr lang="en-US" altLang="zh-CN" sz="2800" dirty="0" smtClean="0">
                <a:ea typeface="楷体_GB2312" pitchFamily="49" charset="-122"/>
              </a:rPr>
              <a:t>, </a:t>
            </a:r>
            <a:r>
              <a:rPr lang="en-US" altLang="zh-CN" sz="2800" dirty="0" err="1" smtClean="0">
                <a:ea typeface="楷体_GB2312" pitchFamily="49" charset="-122"/>
              </a:rPr>
              <a:t>dname</a:t>
            </a:r>
            <a:r>
              <a:rPr lang="en-US" altLang="zh-CN" sz="2800" dirty="0" smtClean="0">
                <a:ea typeface="楷体_GB2312" pitchFamily="49" charset="-122"/>
              </a:rPr>
              <a:t>, dean)</a:t>
            </a:r>
          </a:p>
          <a:p>
            <a:pPr eaLnBrk="1" hangingPunct="1">
              <a:spcBef>
                <a:spcPct val="50000"/>
              </a:spcBef>
              <a:buClrTx/>
              <a:buFont typeface="Wingdings" panose="05000000000000000000" pitchFamily="2" charset="2"/>
              <a:buNone/>
            </a:pPr>
            <a:r>
              <a:rPr lang="en-US" altLang="zh-CN" sz="2800" dirty="0" smtClean="0">
                <a:ea typeface="楷体_GB2312" pitchFamily="49" charset="-122"/>
              </a:rPr>
              <a:t>S (</a:t>
            </a:r>
            <a:r>
              <a:rPr lang="en-US" altLang="zh-CN" sz="2800" u="sng" dirty="0" err="1" smtClean="0">
                <a:ea typeface="楷体_GB2312" pitchFamily="49" charset="-122"/>
              </a:rPr>
              <a:t>sno</a:t>
            </a:r>
            <a:r>
              <a:rPr lang="en-US" altLang="zh-CN" sz="2800" dirty="0" smtClean="0">
                <a:ea typeface="楷体_GB2312" pitchFamily="49" charset="-122"/>
              </a:rPr>
              <a:t>, </a:t>
            </a:r>
            <a:r>
              <a:rPr lang="en-US" altLang="zh-CN" sz="2800" dirty="0" err="1" smtClean="0">
                <a:ea typeface="楷体_GB2312" pitchFamily="49" charset="-122"/>
              </a:rPr>
              <a:t>sname</a:t>
            </a:r>
            <a:r>
              <a:rPr lang="en-US" altLang="zh-CN" sz="2800" dirty="0" smtClean="0">
                <a:ea typeface="楷体_GB2312" pitchFamily="49" charset="-122"/>
              </a:rPr>
              <a:t>, gender, age, </a:t>
            </a:r>
            <a:r>
              <a:rPr lang="en-US" altLang="zh-CN" sz="2800" dirty="0" err="1" smtClean="0">
                <a:ea typeface="楷体_GB2312" pitchFamily="49" charset="-122"/>
              </a:rPr>
              <a:t>dno</a:t>
            </a:r>
            <a:r>
              <a:rPr lang="en-US" altLang="zh-CN" sz="2800" dirty="0" smtClean="0">
                <a:ea typeface="楷体_GB2312" pitchFamily="49" charset="-122"/>
              </a:rPr>
              <a:t>)</a:t>
            </a:r>
          </a:p>
          <a:p>
            <a:pPr eaLnBrk="1" hangingPunct="1">
              <a:spcBef>
                <a:spcPct val="50000"/>
              </a:spcBef>
              <a:buClrTx/>
              <a:buFont typeface="Wingdings" panose="05000000000000000000" pitchFamily="2" charset="2"/>
              <a:buNone/>
            </a:pPr>
            <a:r>
              <a:rPr lang="en-US" altLang="zh-CN" sz="2800" dirty="0" smtClean="0">
                <a:ea typeface="楷体_GB2312" pitchFamily="49" charset="-122"/>
              </a:rPr>
              <a:t>C (</a:t>
            </a:r>
            <a:r>
              <a:rPr lang="en-US" altLang="zh-CN" sz="2800" u="sng" dirty="0" err="1" smtClean="0">
                <a:ea typeface="楷体_GB2312" pitchFamily="49" charset="-122"/>
              </a:rPr>
              <a:t>cno</a:t>
            </a:r>
            <a:r>
              <a:rPr lang="en-US" altLang="zh-CN" sz="2800" dirty="0" smtClean="0">
                <a:ea typeface="楷体_GB2312" pitchFamily="49" charset="-122"/>
              </a:rPr>
              <a:t>, </a:t>
            </a:r>
            <a:r>
              <a:rPr lang="en-US" altLang="zh-CN" sz="2800" dirty="0" err="1" smtClean="0">
                <a:ea typeface="楷体_GB2312" pitchFamily="49" charset="-122"/>
              </a:rPr>
              <a:t>cname</a:t>
            </a:r>
            <a:r>
              <a:rPr lang="en-US" altLang="zh-CN" sz="2800" dirty="0" smtClean="0">
                <a:ea typeface="楷体_GB2312" pitchFamily="49" charset="-122"/>
              </a:rPr>
              <a:t>, credit)</a:t>
            </a:r>
          </a:p>
          <a:p>
            <a:pPr eaLnBrk="1" hangingPunct="1">
              <a:spcBef>
                <a:spcPct val="50000"/>
              </a:spcBef>
              <a:buClrTx/>
              <a:buFont typeface="Wingdings" panose="05000000000000000000" pitchFamily="2" charset="2"/>
              <a:buNone/>
            </a:pPr>
            <a:r>
              <a:rPr lang="en-US" altLang="zh-CN" sz="2800" dirty="0" smtClean="0">
                <a:ea typeface="楷体_GB2312" pitchFamily="49" charset="-122"/>
              </a:rPr>
              <a:t>SC (</a:t>
            </a:r>
            <a:r>
              <a:rPr lang="en-US" altLang="zh-CN" sz="2800" u="sng" dirty="0" err="1" smtClean="0">
                <a:ea typeface="楷体_GB2312" pitchFamily="49" charset="-122"/>
              </a:rPr>
              <a:t>sno</a:t>
            </a:r>
            <a:r>
              <a:rPr lang="en-US" altLang="zh-CN" sz="2800" dirty="0" smtClean="0">
                <a:ea typeface="楷体_GB2312" pitchFamily="49" charset="-122"/>
              </a:rPr>
              <a:t>,</a:t>
            </a:r>
            <a:r>
              <a:rPr lang="en-US" altLang="zh-CN" sz="2800" u="sng" dirty="0" smtClean="0">
                <a:ea typeface="楷体_GB2312" pitchFamily="49" charset="-122"/>
              </a:rPr>
              <a:t> </a:t>
            </a:r>
            <a:r>
              <a:rPr lang="en-US" altLang="zh-CN" sz="2800" u="sng" dirty="0" err="1" smtClean="0">
                <a:ea typeface="楷体_GB2312" pitchFamily="49" charset="-122"/>
              </a:rPr>
              <a:t>cno</a:t>
            </a:r>
            <a:r>
              <a:rPr lang="en-US" altLang="zh-CN" sz="2800" dirty="0" smtClean="0">
                <a:ea typeface="楷体_GB2312" pitchFamily="49" charset="-122"/>
              </a:rPr>
              <a:t>, score)</a:t>
            </a:r>
          </a:p>
          <a:p>
            <a:pPr eaLnBrk="1" hangingPunct="1">
              <a:spcBef>
                <a:spcPct val="50000"/>
              </a:spcBef>
              <a:buClrTx/>
              <a:buFont typeface="Wingdings" panose="05000000000000000000" pitchFamily="2" charset="2"/>
              <a:buNone/>
            </a:pPr>
            <a:r>
              <a:rPr lang="en-US" altLang="zh-CN" sz="2800" dirty="0" smtClean="0">
                <a:ea typeface="楷体_GB2312" pitchFamily="49" charset="-122"/>
              </a:rPr>
              <a:t>T (</a:t>
            </a:r>
            <a:r>
              <a:rPr lang="en-US" altLang="zh-CN" sz="2800" u="sng" dirty="0" err="1" smtClean="0">
                <a:ea typeface="楷体_GB2312" pitchFamily="49" charset="-122"/>
              </a:rPr>
              <a:t>tno</a:t>
            </a:r>
            <a:r>
              <a:rPr lang="en-US" altLang="zh-CN" sz="2800" dirty="0" smtClean="0">
                <a:ea typeface="楷体_GB2312" pitchFamily="49" charset="-122"/>
              </a:rPr>
              <a:t>, </a:t>
            </a:r>
            <a:r>
              <a:rPr lang="en-US" altLang="zh-CN" sz="2800" dirty="0" err="1" smtClean="0">
                <a:ea typeface="楷体_GB2312" pitchFamily="49" charset="-122"/>
              </a:rPr>
              <a:t>tname</a:t>
            </a:r>
            <a:r>
              <a:rPr lang="en-US" altLang="zh-CN" sz="2800" dirty="0" smtClean="0">
                <a:ea typeface="楷体_GB2312" pitchFamily="49" charset="-122"/>
              </a:rPr>
              <a:t>, </a:t>
            </a:r>
            <a:r>
              <a:rPr lang="en-US" altLang="zh-CN" sz="2800" dirty="0" err="1" smtClean="0">
                <a:ea typeface="楷体_GB2312" pitchFamily="49" charset="-122"/>
              </a:rPr>
              <a:t>dno</a:t>
            </a:r>
            <a:r>
              <a:rPr lang="en-US" altLang="zh-CN" sz="2800" dirty="0" smtClean="0">
                <a:ea typeface="楷体_GB2312" pitchFamily="49" charset="-122"/>
              </a:rPr>
              <a:t>, </a:t>
            </a:r>
            <a:r>
              <a:rPr lang="en-US" altLang="zh-CN" sz="2800" dirty="0" err="1" smtClean="0">
                <a:ea typeface="楷体_GB2312" pitchFamily="49" charset="-122"/>
              </a:rPr>
              <a:t>sal</a:t>
            </a:r>
            <a:r>
              <a:rPr lang="en-US" altLang="zh-CN" sz="2800" dirty="0" smtClean="0">
                <a:ea typeface="楷体_GB2312" pitchFamily="49" charset="-122"/>
              </a:rPr>
              <a:t>)</a:t>
            </a:r>
          </a:p>
          <a:p>
            <a:pPr eaLnBrk="1" hangingPunct="1">
              <a:spcBef>
                <a:spcPct val="50000"/>
              </a:spcBef>
              <a:buClrTx/>
              <a:buFont typeface="Wingdings" panose="05000000000000000000" pitchFamily="2" charset="2"/>
              <a:buNone/>
            </a:pPr>
            <a:r>
              <a:rPr lang="en-US" altLang="zh-CN" sz="2800" dirty="0" smtClean="0">
                <a:ea typeface="楷体_GB2312" pitchFamily="49" charset="-122"/>
              </a:rPr>
              <a:t>TC (</a:t>
            </a:r>
            <a:r>
              <a:rPr lang="en-US" altLang="zh-CN" sz="2800" u="sng" dirty="0" err="1" smtClean="0">
                <a:ea typeface="楷体_GB2312" pitchFamily="49" charset="-122"/>
              </a:rPr>
              <a:t>tno</a:t>
            </a:r>
            <a:r>
              <a:rPr lang="en-US" altLang="zh-CN" sz="2800" dirty="0" smtClean="0">
                <a:ea typeface="楷体_GB2312" pitchFamily="49" charset="-122"/>
              </a:rPr>
              <a:t>, </a:t>
            </a:r>
            <a:r>
              <a:rPr lang="en-US" altLang="zh-CN" sz="2800" u="sng" dirty="0" err="1" smtClean="0">
                <a:ea typeface="楷体_GB2312" pitchFamily="49" charset="-122"/>
              </a:rPr>
              <a:t>cno</a:t>
            </a:r>
            <a:r>
              <a:rPr lang="en-US" altLang="zh-CN" sz="2800" dirty="0" smtClean="0">
                <a:ea typeface="楷体_GB2312" pitchFamily="49" charset="-122"/>
              </a:rPr>
              <a:t>)</a:t>
            </a:r>
          </a:p>
        </p:txBody>
      </p:sp>
      <p:grpSp>
        <p:nvGrpSpPr>
          <p:cNvPr id="7" name="Group 6"/>
          <p:cNvGrpSpPr>
            <a:grpSpLocks/>
          </p:cNvGrpSpPr>
          <p:nvPr/>
        </p:nvGrpSpPr>
        <p:grpSpPr bwMode="auto">
          <a:xfrm>
            <a:off x="6732240" y="2273598"/>
            <a:ext cx="1584325" cy="2903621"/>
            <a:chOff x="4695" y="1872"/>
            <a:chExt cx="912" cy="1772"/>
          </a:xfrm>
        </p:grpSpPr>
        <p:pic>
          <p:nvPicPr>
            <p:cNvPr id="8" name="Picture 4" descr="AMCONF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4695" y="3024"/>
              <a:ext cx="912"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SzPct val="60000"/>
              </a:pPr>
              <a:r>
                <a:rPr lang="zh-CN" altLang="en-US" sz="2000" i="1" dirty="0" smtClean="0">
                  <a:solidFill>
                    <a:srgbClr val="FF0000"/>
                  </a:solidFill>
                  <a:latin typeface="华文新魏" panose="02010800040101010101" pitchFamily="2" charset="-122"/>
                  <a:ea typeface="华文新魏" panose="02010800040101010101" pitchFamily="2" charset="-122"/>
                </a:rPr>
                <a:t>为什么是这些表？它们是怎么来的？</a:t>
              </a:r>
              <a:endParaRPr lang="zh-CN" altLang="en-US" sz="2000" i="1" dirty="0">
                <a:solidFill>
                  <a:srgbClr val="FF0000"/>
                </a:solidFill>
                <a:latin typeface="华文新魏" panose="02010800040101010101" pitchFamily="2" charset="-122"/>
                <a:ea typeface="华文新魏" panose="02010800040101010101" pitchFamily="2" charset="-122"/>
              </a:endParaRPr>
            </a:p>
          </p:txBody>
        </p:sp>
      </p:grpSp>
    </p:spTree>
    <p:custDataLst>
      <p:tags r:id="rId1"/>
    </p:custDataLst>
    <p:extLst>
      <p:ext uri="{BB962C8B-B14F-4D97-AF65-F5344CB8AC3E}">
        <p14:creationId xmlns:p14="http://schemas.microsoft.com/office/powerpoint/2010/main" val="162083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E0AA9F6F-4073-4658-94DE-3A2F4424CA6B}" type="slidenum">
              <a:rPr altLang="en-US" smtClean="0"/>
              <a:pPr>
                <a:buSzTx/>
              </a:pPr>
              <a:t>30</a:t>
            </a:fld>
            <a:endParaRPr lang="zh-CN" altLang="en-US" smtClean="0"/>
          </a:p>
        </p:txBody>
      </p:sp>
      <p:sp>
        <p:nvSpPr>
          <p:cNvPr id="51202"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51203" name="Rectangle 2"/>
          <p:cNvSpPr>
            <a:spLocks noGrp="1" noChangeArrowheads="1"/>
          </p:cNvSpPr>
          <p:nvPr>
            <p:ph type="title"/>
          </p:nvPr>
        </p:nvSpPr>
        <p:spPr>
          <a:xfrm>
            <a:off x="685800" y="228600"/>
            <a:ext cx="7793038" cy="936625"/>
          </a:xfrm>
        </p:spPr>
        <p:txBody>
          <a:bodyPr/>
          <a:lstStyle/>
          <a:p>
            <a:pPr eaLnBrk="1" hangingPunct="1"/>
            <a:r>
              <a:rPr lang="zh-CN" altLang="en-US" smtClean="0"/>
              <a:t>映射基数</a:t>
            </a:r>
          </a:p>
        </p:txBody>
      </p:sp>
      <p:sp>
        <p:nvSpPr>
          <p:cNvPr id="51204" name="Rectangle 3"/>
          <p:cNvSpPr>
            <a:spLocks noGrp="1" noChangeArrowheads="1"/>
          </p:cNvSpPr>
          <p:nvPr>
            <p:ph idx="1"/>
          </p:nvPr>
        </p:nvSpPr>
        <p:spPr>
          <a:xfrm>
            <a:off x="228600" y="1447800"/>
            <a:ext cx="8726488" cy="2286000"/>
          </a:xfrm>
        </p:spPr>
        <p:txBody>
          <a:bodyPr/>
          <a:lstStyle/>
          <a:p>
            <a:pPr lvl="1" eaLnBrk="1" hangingPunct="1"/>
            <a:r>
              <a:rPr lang="zh-CN" altLang="en-US" dirty="0" smtClean="0">
                <a:latin typeface="华文新魏" panose="02010800040101010101" pitchFamily="2" charset="-122"/>
              </a:rPr>
              <a:t>多对一</a:t>
            </a:r>
          </a:p>
          <a:p>
            <a:pPr lvl="2" eaLnBrk="1" hangingPunct="1"/>
            <a:r>
              <a:rPr lang="zh-CN" altLang="en-US" dirty="0" smtClean="0">
                <a:latin typeface="华文新魏" panose="02010800040101010101" pitchFamily="2" charset="-122"/>
              </a:rPr>
              <a:t>两个实体集</a:t>
            </a:r>
            <a:r>
              <a:rPr lang="en-US" altLang="zh-CN" dirty="0" smtClean="0">
                <a:latin typeface="华文新魏" panose="02010800040101010101" pitchFamily="2" charset="-122"/>
              </a:rPr>
              <a:t>E</a:t>
            </a:r>
            <a:r>
              <a:rPr lang="en-US" altLang="zh-CN" baseline="-20000" dirty="0" smtClean="0">
                <a:latin typeface="华文新魏" panose="02010800040101010101" pitchFamily="2" charset="-122"/>
              </a:rPr>
              <a:t>1</a:t>
            </a:r>
            <a:r>
              <a:rPr lang="zh-CN" altLang="en-US" dirty="0" smtClean="0">
                <a:latin typeface="华文新魏" panose="02010800040101010101" pitchFamily="2" charset="-122"/>
              </a:rPr>
              <a:t>和</a:t>
            </a:r>
            <a:r>
              <a:rPr lang="en-US" altLang="zh-CN" dirty="0" smtClean="0">
                <a:latin typeface="华文新魏" panose="02010800040101010101" pitchFamily="2" charset="-122"/>
              </a:rPr>
              <a:t>E</a:t>
            </a:r>
            <a:r>
              <a:rPr lang="en-US" altLang="zh-CN" baseline="-20000" dirty="0" smtClean="0">
                <a:latin typeface="华文新魏" panose="02010800040101010101" pitchFamily="2" charset="-122"/>
              </a:rPr>
              <a:t>2</a:t>
            </a:r>
            <a:r>
              <a:rPr lang="en-US" altLang="zh-CN" dirty="0" smtClean="0">
                <a:latin typeface="华文新魏" panose="02010800040101010101" pitchFamily="2" charset="-122"/>
              </a:rPr>
              <a:t>,</a:t>
            </a:r>
            <a:r>
              <a:rPr lang="zh-CN" altLang="en-US" dirty="0" smtClean="0">
                <a:latin typeface="华文新魏" panose="02010800040101010101" pitchFamily="2" charset="-122"/>
              </a:rPr>
              <a:t> </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1</a:t>
            </a:r>
            <a:r>
              <a:rPr lang="zh-CN" altLang="en-US" dirty="0" smtClean="0">
                <a:latin typeface="华文新魏" panose="02010800040101010101" pitchFamily="2" charset="-122"/>
              </a:rPr>
              <a:t>中的一个实体与</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2</a:t>
            </a:r>
            <a:r>
              <a:rPr lang="zh-CN" altLang="en-US" dirty="0" smtClean="0">
                <a:latin typeface="华文新魏" panose="02010800040101010101" pitchFamily="2" charset="-122"/>
              </a:rPr>
              <a:t>中</a:t>
            </a:r>
            <a:r>
              <a:rPr lang="en-US" altLang="zh-CN" dirty="0" smtClean="0">
                <a:latin typeface="华文新魏" panose="02010800040101010101" pitchFamily="2" charset="-122"/>
              </a:rPr>
              <a:t>n(n≥0)</a:t>
            </a:r>
            <a:r>
              <a:rPr lang="zh-CN" altLang="en-US" dirty="0" smtClean="0">
                <a:latin typeface="华文新魏" panose="02010800040101010101" pitchFamily="2" charset="-122"/>
              </a:rPr>
              <a:t>个实体相联系，并且 </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2</a:t>
            </a:r>
            <a:r>
              <a:rPr lang="zh-CN" altLang="en-US" dirty="0" smtClean="0">
                <a:latin typeface="华文新魏" panose="02010800040101010101" pitchFamily="2" charset="-122"/>
              </a:rPr>
              <a:t>中的一个实体与</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1</a:t>
            </a:r>
            <a:r>
              <a:rPr lang="zh-CN" altLang="en-US" dirty="0" smtClean="0">
                <a:latin typeface="华文新魏" panose="02010800040101010101" pitchFamily="2" charset="-122"/>
              </a:rPr>
              <a:t>中至多一个实体相联系</a:t>
            </a:r>
          </a:p>
          <a:p>
            <a:pPr lvl="2" eaLnBrk="1" hangingPunct="1">
              <a:spcBef>
                <a:spcPct val="50000"/>
              </a:spcBef>
            </a:pPr>
            <a:r>
              <a:rPr lang="zh-CN" altLang="en-US" dirty="0" smtClean="0">
                <a:latin typeface="华文新魏" panose="02010800040101010101" pitchFamily="2" charset="-122"/>
              </a:rPr>
              <a:t>如一个教师至多指导一个学生，一个学生可以被多个教师指导</a:t>
            </a:r>
            <a:endParaRPr lang="zh-CN" altLang="en-US" dirty="0" smtClean="0"/>
          </a:p>
        </p:txBody>
      </p:sp>
      <p:grpSp>
        <p:nvGrpSpPr>
          <p:cNvPr id="51205" name="Group 26"/>
          <p:cNvGrpSpPr>
            <a:grpSpLocks/>
          </p:cNvGrpSpPr>
          <p:nvPr/>
        </p:nvGrpSpPr>
        <p:grpSpPr bwMode="auto">
          <a:xfrm>
            <a:off x="7336262" y="4191000"/>
            <a:ext cx="1219200" cy="1752600"/>
            <a:chOff x="4320" y="2736"/>
            <a:chExt cx="768" cy="1104"/>
          </a:xfrm>
        </p:grpSpPr>
        <p:sp>
          <p:nvSpPr>
            <p:cNvPr id="51206" name="Oval 4"/>
            <p:cNvSpPr>
              <a:spLocks noChangeArrowheads="1"/>
            </p:cNvSpPr>
            <p:nvPr/>
          </p:nvSpPr>
          <p:spPr bwMode="auto">
            <a:xfrm>
              <a:off x="4320" y="273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1207" name="Oval 5"/>
            <p:cNvSpPr>
              <a:spLocks noChangeArrowheads="1"/>
            </p:cNvSpPr>
            <p:nvPr/>
          </p:nvSpPr>
          <p:spPr bwMode="auto">
            <a:xfrm>
              <a:off x="4320" y="297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1208" name="Oval 6"/>
            <p:cNvSpPr>
              <a:spLocks noChangeArrowheads="1"/>
            </p:cNvSpPr>
            <p:nvPr/>
          </p:nvSpPr>
          <p:spPr bwMode="auto">
            <a:xfrm>
              <a:off x="4320" y="321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1209" name="Oval 7"/>
            <p:cNvSpPr>
              <a:spLocks noChangeArrowheads="1"/>
            </p:cNvSpPr>
            <p:nvPr/>
          </p:nvSpPr>
          <p:spPr bwMode="auto">
            <a:xfrm>
              <a:off x="4320" y="345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1210" name="Oval 8"/>
            <p:cNvSpPr>
              <a:spLocks noChangeArrowheads="1"/>
            </p:cNvSpPr>
            <p:nvPr/>
          </p:nvSpPr>
          <p:spPr bwMode="auto">
            <a:xfrm>
              <a:off x="4320" y="369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1211" name="Oval 9"/>
            <p:cNvSpPr>
              <a:spLocks noChangeArrowheads="1"/>
            </p:cNvSpPr>
            <p:nvPr/>
          </p:nvSpPr>
          <p:spPr bwMode="auto">
            <a:xfrm>
              <a:off x="4896" y="273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1212" name="Oval 10"/>
            <p:cNvSpPr>
              <a:spLocks noChangeArrowheads="1"/>
            </p:cNvSpPr>
            <p:nvPr/>
          </p:nvSpPr>
          <p:spPr bwMode="auto">
            <a:xfrm>
              <a:off x="4896" y="369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1213" name="Oval 11"/>
            <p:cNvSpPr>
              <a:spLocks noChangeArrowheads="1"/>
            </p:cNvSpPr>
            <p:nvPr/>
          </p:nvSpPr>
          <p:spPr bwMode="auto">
            <a:xfrm>
              <a:off x="4896" y="345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1214" name="Oval 12"/>
            <p:cNvSpPr>
              <a:spLocks noChangeArrowheads="1"/>
            </p:cNvSpPr>
            <p:nvPr/>
          </p:nvSpPr>
          <p:spPr bwMode="auto">
            <a:xfrm>
              <a:off x="4896" y="321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1215" name="Oval 13"/>
            <p:cNvSpPr>
              <a:spLocks noChangeArrowheads="1"/>
            </p:cNvSpPr>
            <p:nvPr/>
          </p:nvSpPr>
          <p:spPr bwMode="auto">
            <a:xfrm>
              <a:off x="4896" y="2976"/>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1216" name="Line 14"/>
            <p:cNvSpPr>
              <a:spLocks noChangeShapeType="1"/>
            </p:cNvSpPr>
            <p:nvPr/>
          </p:nvSpPr>
          <p:spPr bwMode="auto">
            <a:xfrm flipH="1">
              <a:off x="4509" y="2784"/>
              <a:ext cx="391"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7" name="Line 21"/>
            <p:cNvSpPr>
              <a:spLocks noChangeShapeType="1"/>
            </p:cNvSpPr>
            <p:nvPr/>
          </p:nvSpPr>
          <p:spPr bwMode="auto">
            <a:xfrm flipH="1" flipV="1">
              <a:off x="4512" y="3264"/>
              <a:ext cx="432" cy="19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8" name="Line 22"/>
            <p:cNvSpPr>
              <a:spLocks noChangeShapeType="1"/>
            </p:cNvSpPr>
            <p:nvPr/>
          </p:nvSpPr>
          <p:spPr bwMode="auto">
            <a:xfrm flipH="1" flipV="1">
              <a:off x="4512" y="3024"/>
              <a:ext cx="432" cy="19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9" name="Line 23"/>
            <p:cNvSpPr>
              <a:spLocks noChangeShapeType="1"/>
            </p:cNvSpPr>
            <p:nvPr/>
          </p:nvSpPr>
          <p:spPr bwMode="auto">
            <a:xfrm flipH="1" flipV="1">
              <a:off x="4512" y="2784"/>
              <a:ext cx="432" cy="19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0" name="Line 24"/>
            <p:cNvSpPr>
              <a:spLocks noChangeShapeType="1"/>
            </p:cNvSpPr>
            <p:nvPr/>
          </p:nvSpPr>
          <p:spPr bwMode="auto">
            <a:xfrm flipH="1" flipV="1">
              <a:off x="4512" y="3264"/>
              <a:ext cx="384" cy="48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512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365625"/>
            <a:ext cx="625316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21225DC6-4A5E-48B1-9616-1BF8A7D73193}" type="slidenum">
              <a:rPr altLang="en-US" smtClean="0"/>
              <a:pPr>
                <a:buSzTx/>
              </a:pPr>
              <a:t>31</a:t>
            </a:fld>
            <a:endParaRPr lang="zh-CN" altLang="en-US" smtClean="0"/>
          </a:p>
        </p:txBody>
      </p:sp>
      <p:sp>
        <p:nvSpPr>
          <p:cNvPr id="5222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52227" name="Rectangle 2"/>
          <p:cNvSpPr>
            <a:spLocks noGrp="1" noChangeArrowheads="1"/>
          </p:cNvSpPr>
          <p:nvPr>
            <p:ph type="title"/>
          </p:nvPr>
        </p:nvSpPr>
        <p:spPr>
          <a:xfrm>
            <a:off x="685800" y="228600"/>
            <a:ext cx="7793038" cy="936625"/>
          </a:xfrm>
        </p:spPr>
        <p:txBody>
          <a:bodyPr/>
          <a:lstStyle/>
          <a:p>
            <a:pPr eaLnBrk="1" hangingPunct="1"/>
            <a:r>
              <a:rPr lang="zh-CN" altLang="en-US" smtClean="0"/>
              <a:t>映射基数</a:t>
            </a:r>
          </a:p>
        </p:txBody>
      </p:sp>
      <p:sp>
        <p:nvSpPr>
          <p:cNvPr id="52228" name="Rectangle 3"/>
          <p:cNvSpPr>
            <a:spLocks noGrp="1" noChangeArrowheads="1"/>
          </p:cNvSpPr>
          <p:nvPr>
            <p:ph idx="1"/>
          </p:nvPr>
        </p:nvSpPr>
        <p:spPr>
          <a:xfrm>
            <a:off x="228600" y="1447800"/>
            <a:ext cx="8726488" cy="2209800"/>
          </a:xfrm>
        </p:spPr>
        <p:txBody>
          <a:bodyPr/>
          <a:lstStyle/>
          <a:p>
            <a:pPr lvl="1" eaLnBrk="1" hangingPunct="1"/>
            <a:r>
              <a:rPr lang="zh-CN" altLang="en-US" dirty="0" smtClean="0">
                <a:latin typeface="华文新魏" panose="02010800040101010101" pitchFamily="2" charset="-122"/>
              </a:rPr>
              <a:t>多对多</a:t>
            </a:r>
          </a:p>
          <a:p>
            <a:pPr lvl="2" eaLnBrk="1" hangingPunct="1"/>
            <a:r>
              <a:rPr lang="zh-CN" altLang="en-US" dirty="0" smtClean="0">
                <a:latin typeface="华文新魏" panose="02010800040101010101" pitchFamily="2" charset="-122"/>
              </a:rPr>
              <a:t>两个实体集</a:t>
            </a:r>
            <a:r>
              <a:rPr lang="en-US" altLang="zh-CN" dirty="0" smtClean="0">
                <a:latin typeface="华文新魏" panose="02010800040101010101" pitchFamily="2" charset="-122"/>
              </a:rPr>
              <a:t>E</a:t>
            </a:r>
            <a:r>
              <a:rPr lang="en-US" altLang="zh-CN" baseline="-20000" dirty="0" smtClean="0">
                <a:latin typeface="华文新魏" panose="02010800040101010101" pitchFamily="2" charset="-122"/>
              </a:rPr>
              <a:t>1</a:t>
            </a:r>
            <a:r>
              <a:rPr lang="zh-CN" altLang="en-US" dirty="0" smtClean="0">
                <a:latin typeface="华文新魏" panose="02010800040101010101" pitchFamily="2" charset="-122"/>
              </a:rPr>
              <a:t>和</a:t>
            </a:r>
            <a:r>
              <a:rPr lang="en-US" altLang="zh-CN" dirty="0" smtClean="0">
                <a:latin typeface="华文新魏" panose="02010800040101010101" pitchFamily="2" charset="-122"/>
              </a:rPr>
              <a:t>E</a:t>
            </a:r>
            <a:r>
              <a:rPr lang="en-US" altLang="zh-CN" baseline="-20000" dirty="0" smtClean="0">
                <a:latin typeface="华文新魏" panose="02010800040101010101" pitchFamily="2" charset="-122"/>
              </a:rPr>
              <a:t>2</a:t>
            </a:r>
            <a:r>
              <a:rPr lang="en-US" altLang="zh-CN" dirty="0" smtClean="0">
                <a:latin typeface="华文新魏" panose="02010800040101010101" pitchFamily="2" charset="-122"/>
              </a:rPr>
              <a:t>,</a:t>
            </a:r>
            <a:r>
              <a:rPr lang="zh-CN" altLang="en-US" dirty="0" smtClean="0">
                <a:latin typeface="华文新魏" panose="02010800040101010101" pitchFamily="2" charset="-122"/>
              </a:rPr>
              <a:t> </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1</a:t>
            </a:r>
            <a:r>
              <a:rPr lang="zh-CN" altLang="en-US" dirty="0" smtClean="0">
                <a:latin typeface="华文新魏" panose="02010800040101010101" pitchFamily="2" charset="-122"/>
              </a:rPr>
              <a:t>中的一个实体与</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2</a:t>
            </a:r>
            <a:r>
              <a:rPr lang="zh-CN" altLang="en-US" dirty="0" smtClean="0">
                <a:latin typeface="华文新魏" panose="02010800040101010101" pitchFamily="2" charset="-122"/>
              </a:rPr>
              <a:t>中</a:t>
            </a:r>
            <a:r>
              <a:rPr lang="en-US" altLang="zh-CN" dirty="0" smtClean="0">
                <a:latin typeface="华文新魏" panose="02010800040101010101" pitchFamily="2" charset="-122"/>
              </a:rPr>
              <a:t>n(n≥0)</a:t>
            </a:r>
            <a:r>
              <a:rPr lang="zh-CN" altLang="en-US" dirty="0" smtClean="0">
                <a:latin typeface="华文新魏" panose="02010800040101010101" pitchFamily="2" charset="-122"/>
              </a:rPr>
              <a:t>个实体相联系，并且 </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2</a:t>
            </a:r>
            <a:r>
              <a:rPr lang="zh-CN" altLang="en-US" dirty="0" smtClean="0">
                <a:latin typeface="华文新魏" panose="02010800040101010101" pitchFamily="2" charset="-122"/>
              </a:rPr>
              <a:t>中的一个实体与</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1</a:t>
            </a:r>
            <a:r>
              <a:rPr lang="zh-CN" altLang="en-US" dirty="0" smtClean="0">
                <a:latin typeface="华文新魏" panose="02010800040101010101" pitchFamily="2" charset="-122"/>
              </a:rPr>
              <a:t>中</a:t>
            </a:r>
            <a:r>
              <a:rPr lang="en-US" altLang="zh-CN" dirty="0" smtClean="0">
                <a:latin typeface="华文新魏" panose="02010800040101010101" pitchFamily="2" charset="-122"/>
              </a:rPr>
              <a:t>m(m≥0)</a:t>
            </a:r>
            <a:r>
              <a:rPr lang="zh-CN" altLang="en-US" dirty="0" smtClean="0">
                <a:latin typeface="华文新魏" panose="02010800040101010101" pitchFamily="2" charset="-122"/>
              </a:rPr>
              <a:t>个实体相联系</a:t>
            </a:r>
          </a:p>
          <a:p>
            <a:pPr lvl="2" eaLnBrk="1" hangingPunct="1"/>
            <a:r>
              <a:rPr lang="zh-CN" altLang="en-US" dirty="0" smtClean="0">
                <a:latin typeface="华文新魏" panose="02010800040101010101" pitchFamily="2" charset="-122"/>
              </a:rPr>
              <a:t>如一个教师可以指导多名学生，一个学生可以有多名导师</a:t>
            </a:r>
            <a:endParaRPr lang="zh-CN" altLang="en-US" dirty="0" smtClean="0"/>
          </a:p>
        </p:txBody>
      </p:sp>
      <p:grpSp>
        <p:nvGrpSpPr>
          <p:cNvPr id="52229" name="Group 27"/>
          <p:cNvGrpSpPr>
            <a:grpSpLocks/>
          </p:cNvGrpSpPr>
          <p:nvPr/>
        </p:nvGrpSpPr>
        <p:grpSpPr bwMode="auto">
          <a:xfrm>
            <a:off x="6858000" y="4196680"/>
            <a:ext cx="1219200" cy="1752600"/>
            <a:chOff x="4320" y="2688"/>
            <a:chExt cx="768" cy="1104"/>
          </a:xfrm>
        </p:grpSpPr>
        <p:sp>
          <p:nvSpPr>
            <p:cNvPr id="52230" name="Oval 10"/>
            <p:cNvSpPr>
              <a:spLocks noChangeArrowheads="1"/>
            </p:cNvSpPr>
            <p:nvPr/>
          </p:nvSpPr>
          <p:spPr bwMode="auto">
            <a:xfrm>
              <a:off x="4320" y="2688"/>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2231" name="Oval 11"/>
            <p:cNvSpPr>
              <a:spLocks noChangeArrowheads="1"/>
            </p:cNvSpPr>
            <p:nvPr/>
          </p:nvSpPr>
          <p:spPr bwMode="auto">
            <a:xfrm>
              <a:off x="4320" y="2928"/>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2232" name="Oval 12"/>
            <p:cNvSpPr>
              <a:spLocks noChangeArrowheads="1"/>
            </p:cNvSpPr>
            <p:nvPr/>
          </p:nvSpPr>
          <p:spPr bwMode="auto">
            <a:xfrm>
              <a:off x="4320" y="3168"/>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2233" name="Oval 13"/>
            <p:cNvSpPr>
              <a:spLocks noChangeArrowheads="1"/>
            </p:cNvSpPr>
            <p:nvPr/>
          </p:nvSpPr>
          <p:spPr bwMode="auto">
            <a:xfrm>
              <a:off x="4320" y="3408"/>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2234" name="Oval 14"/>
            <p:cNvSpPr>
              <a:spLocks noChangeArrowheads="1"/>
            </p:cNvSpPr>
            <p:nvPr/>
          </p:nvSpPr>
          <p:spPr bwMode="auto">
            <a:xfrm>
              <a:off x="4320" y="3648"/>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2235" name="Oval 15"/>
            <p:cNvSpPr>
              <a:spLocks noChangeArrowheads="1"/>
            </p:cNvSpPr>
            <p:nvPr/>
          </p:nvSpPr>
          <p:spPr bwMode="auto">
            <a:xfrm>
              <a:off x="4896" y="2688"/>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2236" name="Oval 16"/>
            <p:cNvSpPr>
              <a:spLocks noChangeArrowheads="1"/>
            </p:cNvSpPr>
            <p:nvPr/>
          </p:nvSpPr>
          <p:spPr bwMode="auto">
            <a:xfrm>
              <a:off x="4896" y="3648"/>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2237" name="Oval 17"/>
            <p:cNvSpPr>
              <a:spLocks noChangeArrowheads="1"/>
            </p:cNvSpPr>
            <p:nvPr/>
          </p:nvSpPr>
          <p:spPr bwMode="auto">
            <a:xfrm>
              <a:off x="4896" y="3408"/>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2238" name="Oval 18"/>
            <p:cNvSpPr>
              <a:spLocks noChangeArrowheads="1"/>
            </p:cNvSpPr>
            <p:nvPr/>
          </p:nvSpPr>
          <p:spPr bwMode="auto">
            <a:xfrm>
              <a:off x="4896" y="3168"/>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2239" name="Oval 19"/>
            <p:cNvSpPr>
              <a:spLocks noChangeArrowheads="1"/>
            </p:cNvSpPr>
            <p:nvPr/>
          </p:nvSpPr>
          <p:spPr bwMode="auto">
            <a:xfrm>
              <a:off x="4896" y="2928"/>
              <a:ext cx="192" cy="144"/>
            </a:xfrm>
            <a:prstGeom prst="ellipse">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spcBef>
                  <a:spcPct val="20000"/>
                </a:spcBef>
                <a:buClr>
                  <a:schemeClr val="folHlink"/>
                </a:buClr>
                <a:buSzPct val="60000"/>
              </a:pPr>
              <a:endParaRPr lang="zh-CN" altLang="en-US"/>
            </a:p>
          </p:txBody>
        </p:sp>
        <p:sp>
          <p:nvSpPr>
            <p:cNvPr id="52240" name="Line 20"/>
            <p:cNvSpPr>
              <a:spLocks noChangeShapeType="1"/>
            </p:cNvSpPr>
            <p:nvPr/>
          </p:nvSpPr>
          <p:spPr bwMode="auto">
            <a:xfrm>
              <a:off x="4517" y="2784"/>
              <a:ext cx="375"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Line 21"/>
            <p:cNvSpPr>
              <a:spLocks noChangeShapeType="1"/>
            </p:cNvSpPr>
            <p:nvPr/>
          </p:nvSpPr>
          <p:spPr bwMode="auto">
            <a:xfrm>
              <a:off x="4517" y="2789"/>
              <a:ext cx="375" cy="183"/>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2" name="Line 22"/>
            <p:cNvSpPr>
              <a:spLocks noChangeShapeType="1"/>
            </p:cNvSpPr>
            <p:nvPr/>
          </p:nvSpPr>
          <p:spPr bwMode="auto">
            <a:xfrm flipV="1">
              <a:off x="4517" y="2781"/>
              <a:ext cx="375" cy="247"/>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3" name="Line 23"/>
            <p:cNvSpPr>
              <a:spLocks noChangeShapeType="1"/>
            </p:cNvSpPr>
            <p:nvPr/>
          </p:nvSpPr>
          <p:spPr bwMode="auto">
            <a:xfrm>
              <a:off x="4517" y="3029"/>
              <a:ext cx="375" cy="663"/>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4" name="Line 24"/>
            <p:cNvSpPr>
              <a:spLocks noChangeShapeType="1"/>
            </p:cNvSpPr>
            <p:nvPr/>
          </p:nvSpPr>
          <p:spPr bwMode="auto">
            <a:xfrm flipV="1">
              <a:off x="4517" y="2781"/>
              <a:ext cx="375" cy="43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5" name="Line 25"/>
            <p:cNvSpPr>
              <a:spLocks noChangeShapeType="1"/>
            </p:cNvSpPr>
            <p:nvPr/>
          </p:nvSpPr>
          <p:spPr bwMode="auto">
            <a:xfrm flipV="1">
              <a:off x="4517" y="2973"/>
              <a:ext cx="375" cy="29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6" name="Line 26"/>
            <p:cNvSpPr>
              <a:spLocks noChangeShapeType="1"/>
            </p:cNvSpPr>
            <p:nvPr/>
          </p:nvSpPr>
          <p:spPr bwMode="auto">
            <a:xfrm>
              <a:off x="4517" y="3269"/>
              <a:ext cx="375" cy="423"/>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52247" name="Picture 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t="68164" b="6378"/>
          <a:stretch>
            <a:fillRect/>
          </a:stretch>
        </p:blipFill>
        <p:spPr bwMode="auto">
          <a:xfrm>
            <a:off x="468313" y="4053359"/>
            <a:ext cx="5327650"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FA3673A5-3B53-4028-8F41-6691B35105DA}" type="slidenum">
              <a:rPr altLang="en-US" smtClean="0"/>
              <a:pPr>
                <a:buSzTx/>
              </a:pPr>
              <a:t>32</a:t>
            </a:fld>
            <a:endParaRPr lang="zh-CN" altLang="en-US" smtClean="0"/>
          </a:p>
        </p:txBody>
      </p:sp>
      <p:sp>
        <p:nvSpPr>
          <p:cNvPr id="5325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53251" name="Rectangle 2"/>
          <p:cNvSpPr>
            <a:spLocks noGrp="1" noChangeArrowheads="1"/>
          </p:cNvSpPr>
          <p:nvPr>
            <p:ph type="title"/>
          </p:nvPr>
        </p:nvSpPr>
        <p:spPr>
          <a:xfrm>
            <a:off x="685800" y="228600"/>
            <a:ext cx="7772400" cy="838200"/>
          </a:xfrm>
        </p:spPr>
        <p:txBody>
          <a:bodyPr/>
          <a:lstStyle/>
          <a:p>
            <a:pPr eaLnBrk="1" hangingPunct="1"/>
            <a:r>
              <a:rPr lang="zh-CN" altLang="en-US" smtClean="0"/>
              <a:t>映射基数</a:t>
            </a:r>
          </a:p>
        </p:txBody>
      </p:sp>
      <p:sp>
        <p:nvSpPr>
          <p:cNvPr id="53252" name="Rectangle 3"/>
          <p:cNvSpPr>
            <a:spLocks noGrp="1" noChangeArrowheads="1"/>
          </p:cNvSpPr>
          <p:nvPr>
            <p:ph idx="1"/>
          </p:nvPr>
        </p:nvSpPr>
        <p:spPr>
          <a:xfrm>
            <a:off x="381000" y="1403350"/>
            <a:ext cx="8458200" cy="54102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一个实体集内的二元联系</a:t>
            </a:r>
          </a:p>
          <a:p>
            <a:pPr lvl="1" eaLnBrk="1" hangingPunct="1"/>
            <a:r>
              <a:rPr lang="zh-CN" altLang="en-US" dirty="0" smtClean="0">
                <a:latin typeface="华文新魏" panose="02010800040101010101" pitchFamily="2" charset="-122"/>
              </a:rPr>
              <a:t>一对一</a:t>
            </a:r>
          </a:p>
          <a:p>
            <a:pPr lvl="2" eaLnBrk="1" hangingPunct="1"/>
            <a:r>
              <a:rPr lang="zh-CN" altLang="en-US" dirty="0" smtClean="0">
                <a:latin typeface="华文新魏" panose="02010800040101010101" pitchFamily="2" charset="-122"/>
                <a:sym typeface="Symbol" panose="05050102010706020507" pitchFamily="18" charset="2"/>
              </a:rPr>
              <a:t></a:t>
            </a:r>
            <a:r>
              <a:rPr lang="en-US" altLang="zh-CN" dirty="0" err="1" smtClean="0">
                <a:latin typeface="华文新魏" panose="02010800040101010101" pitchFamily="2" charset="-122"/>
                <a:sym typeface="Symbol" panose="05050102010706020507" pitchFamily="18" charset="2"/>
              </a:rPr>
              <a:t>e</a:t>
            </a:r>
            <a:r>
              <a:rPr lang="en-US" altLang="zh-CN" baseline="-25000" dirty="0" err="1" smtClean="0">
                <a:latin typeface="华文新魏" panose="02010800040101010101" pitchFamily="2" charset="-122"/>
                <a:sym typeface="Symbol" panose="05050102010706020507" pitchFamily="18" charset="2"/>
              </a:rPr>
              <a:t>i</a:t>
            </a:r>
            <a:r>
              <a:rPr lang="en-US" altLang="zh-CN" dirty="0" smtClean="0">
                <a:latin typeface="华文新魏" panose="02010800040101010101" pitchFamily="2" charset="-122"/>
                <a:sym typeface="Symbol" panose="05050102010706020507" pitchFamily="18" charset="2"/>
              </a:rPr>
              <a:t> </a:t>
            </a:r>
            <a:r>
              <a:rPr lang="en-US" altLang="zh-CN" dirty="0" smtClean="0">
                <a:latin typeface="华文新魏" panose="02010800040101010101" pitchFamily="2" charset="-122"/>
              </a:rPr>
              <a:t>E</a:t>
            </a:r>
            <a:r>
              <a:rPr lang="en-US" altLang="zh-CN" dirty="0" smtClean="0">
                <a:latin typeface="华文新魏" panose="02010800040101010101" pitchFamily="2" charset="-122"/>
                <a:sym typeface="Symbol" panose="05050102010706020507" pitchFamily="18" charset="2"/>
              </a:rPr>
              <a:t>，</a:t>
            </a:r>
            <a:r>
              <a:rPr lang="zh-CN" altLang="en-US" dirty="0" smtClean="0">
                <a:latin typeface="华文新魏" panose="02010800040101010101" pitchFamily="2" charset="-122"/>
                <a:sym typeface="Symbol" panose="05050102010706020507" pitchFamily="18" charset="2"/>
              </a:rPr>
              <a:t>至多存在一个</a:t>
            </a:r>
            <a:r>
              <a:rPr lang="en-US" altLang="zh-CN" dirty="0" err="1" smtClean="0">
                <a:latin typeface="华文新魏" panose="02010800040101010101" pitchFamily="2" charset="-122"/>
                <a:sym typeface="Symbol" panose="05050102010706020507" pitchFamily="18" charset="2"/>
              </a:rPr>
              <a:t>e</a:t>
            </a:r>
            <a:r>
              <a:rPr lang="en-US" altLang="zh-CN" baseline="-25000" dirty="0" err="1" smtClean="0">
                <a:latin typeface="华文新魏" panose="02010800040101010101" pitchFamily="2" charset="-122"/>
                <a:sym typeface="Symbol" panose="05050102010706020507" pitchFamily="18" charset="2"/>
              </a:rPr>
              <a:t>j</a:t>
            </a:r>
            <a:r>
              <a:rPr lang="en-US" altLang="zh-CN" dirty="0" smtClean="0">
                <a:latin typeface="华文新魏" panose="02010800040101010101" pitchFamily="2" charset="-122"/>
                <a:sym typeface="Symbol" panose="05050102010706020507" pitchFamily="18" charset="2"/>
              </a:rPr>
              <a:t> </a:t>
            </a:r>
            <a:r>
              <a:rPr lang="en-US" altLang="zh-CN" dirty="0" smtClean="0">
                <a:latin typeface="华文新魏" panose="02010800040101010101" pitchFamily="2" charset="-122"/>
              </a:rPr>
              <a:t>E，</a:t>
            </a:r>
            <a:r>
              <a:rPr lang="zh-CN" altLang="en-US" dirty="0" smtClean="0">
                <a:latin typeface="华文新魏" panose="02010800040101010101" pitchFamily="2" charset="-122"/>
              </a:rPr>
              <a:t>与之相联系</a:t>
            </a:r>
            <a:r>
              <a:rPr lang="en-US" altLang="zh-CN" dirty="0" smtClean="0">
                <a:latin typeface="华文新魏" panose="02010800040101010101" pitchFamily="2" charset="-122"/>
              </a:rPr>
              <a:t>(</a:t>
            </a:r>
            <a:r>
              <a:rPr lang="en-US" altLang="zh-CN" dirty="0" err="1" smtClean="0">
                <a:latin typeface="华文新魏" panose="02010800040101010101" pitchFamily="2" charset="-122"/>
              </a:rPr>
              <a:t>j≠i</a:t>
            </a:r>
            <a:r>
              <a:rPr lang="en-US" altLang="zh-CN" dirty="0" smtClean="0">
                <a:latin typeface="华文新魏" panose="02010800040101010101" pitchFamily="2" charset="-122"/>
              </a:rPr>
              <a:t>)</a:t>
            </a:r>
          </a:p>
          <a:p>
            <a:pPr lvl="2" eaLnBrk="1" hangingPunct="1"/>
            <a:r>
              <a:rPr lang="zh-CN" altLang="en-US" dirty="0" smtClean="0">
                <a:latin typeface="华文新魏" panose="02010800040101010101" pitchFamily="2" charset="-122"/>
              </a:rPr>
              <a:t>如“职工”之间的“配偶”联系</a:t>
            </a:r>
          </a:p>
          <a:p>
            <a:pPr lvl="2" eaLnBrk="1" hangingPunct="1"/>
            <a:endParaRPr lang="zh-CN" altLang="en-US" dirty="0" smtClean="0">
              <a:latin typeface="华文新魏" panose="02010800040101010101" pitchFamily="2" charset="-122"/>
            </a:endParaRPr>
          </a:p>
          <a:p>
            <a:pPr lvl="1" eaLnBrk="1" hangingPunct="1"/>
            <a:r>
              <a:rPr lang="zh-CN" altLang="en-US" dirty="0" smtClean="0">
                <a:latin typeface="华文新魏" panose="02010800040101010101" pitchFamily="2" charset="-122"/>
              </a:rPr>
              <a:t>一对多</a:t>
            </a:r>
          </a:p>
          <a:p>
            <a:pPr lvl="2" eaLnBrk="1" hangingPunct="1"/>
            <a:r>
              <a:rPr lang="zh-CN" altLang="en-US" dirty="0" smtClean="0">
                <a:latin typeface="华文新魏" panose="02010800040101010101" pitchFamily="2" charset="-122"/>
              </a:rPr>
              <a:t>如“职工”内部的“管理”联系</a:t>
            </a:r>
          </a:p>
          <a:p>
            <a:pPr lvl="2" eaLnBrk="1" hangingPunct="1"/>
            <a:endParaRPr lang="zh-CN" altLang="en-US" dirty="0" smtClean="0">
              <a:latin typeface="华文新魏" panose="02010800040101010101" pitchFamily="2" charset="-122"/>
            </a:endParaRPr>
          </a:p>
          <a:p>
            <a:pPr lvl="1" eaLnBrk="1" hangingPunct="1"/>
            <a:r>
              <a:rPr lang="zh-CN" altLang="en-US" dirty="0" smtClean="0">
                <a:latin typeface="华文新魏" panose="02010800040101010101" pitchFamily="2" charset="-122"/>
              </a:rPr>
              <a:t>多对多</a:t>
            </a:r>
          </a:p>
          <a:p>
            <a:pPr lvl="2" eaLnBrk="1" hangingPunct="1"/>
            <a:r>
              <a:rPr lang="zh-CN" altLang="en-US" dirty="0" smtClean="0">
                <a:latin typeface="华文新魏" panose="02010800040101010101" pitchFamily="2" charset="-122"/>
              </a:rPr>
              <a:t>如“课程”之间的“先行”联系</a:t>
            </a:r>
            <a:endParaRPr lang="zh-CN" altLang="en-US" dirty="0" smtClean="0"/>
          </a:p>
        </p:txBody>
      </p:sp>
      <p:grpSp>
        <p:nvGrpSpPr>
          <p:cNvPr id="53253" name="Group 32"/>
          <p:cNvGrpSpPr>
            <a:grpSpLocks/>
          </p:cNvGrpSpPr>
          <p:nvPr/>
        </p:nvGrpSpPr>
        <p:grpSpPr bwMode="auto">
          <a:xfrm>
            <a:off x="6248400" y="2924944"/>
            <a:ext cx="2667000" cy="3429001"/>
            <a:chOff x="4080" y="1728"/>
            <a:chExt cx="1680" cy="2160"/>
          </a:xfrm>
        </p:grpSpPr>
        <p:sp>
          <p:nvSpPr>
            <p:cNvPr id="53254" name="Text Box 9"/>
            <p:cNvSpPr txBox="1">
              <a:spLocks noChangeArrowheads="1"/>
            </p:cNvSpPr>
            <p:nvPr/>
          </p:nvSpPr>
          <p:spPr bwMode="auto">
            <a:xfrm>
              <a:off x="4080" y="2601"/>
              <a:ext cx="672" cy="252"/>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zh-CN" altLang="en-US" sz="2000" b="1">
                  <a:solidFill>
                    <a:schemeClr val="bg2"/>
                  </a:solidFill>
                  <a:latin typeface="Times New Roman" panose="02020603050405020304" pitchFamily="18" charset="0"/>
                  <a:ea typeface="华文新魏" panose="02010800040101010101" pitchFamily="2" charset="-122"/>
                </a:rPr>
                <a:t>职工</a:t>
              </a:r>
              <a:endParaRPr lang="zh-CN" altLang="en-US" sz="2000">
                <a:solidFill>
                  <a:schemeClr val="bg2"/>
                </a:solidFill>
                <a:latin typeface="Times New Roman" panose="02020603050405020304" pitchFamily="18" charset="0"/>
                <a:ea typeface="华文新魏" panose="02010800040101010101" pitchFamily="2" charset="-122"/>
              </a:endParaRPr>
            </a:p>
          </p:txBody>
        </p:sp>
        <p:sp>
          <p:nvSpPr>
            <p:cNvPr id="53255" name="AutoShape 10"/>
            <p:cNvSpPr>
              <a:spLocks noChangeArrowheads="1"/>
            </p:cNvSpPr>
            <p:nvPr/>
          </p:nvSpPr>
          <p:spPr bwMode="auto">
            <a:xfrm>
              <a:off x="5136" y="2442"/>
              <a:ext cx="624" cy="672"/>
            </a:xfrm>
            <a:prstGeom prst="diamond">
              <a:avLst/>
            </a:prstGeom>
            <a:solidFill>
              <a:srgbClr val="33CCCC"/>
            </a:solidFill>
            <a:ln w="28575">
              <a:solidFill>
                <a:schemeClr val="bg2"/>
              </a:solidFill>
              <a:miter lim="800000"/>
              <a:headEnd/>
              <a:tailEnd/>
            </a:ln>
          </p:spPr>
          <p:txBody>
            <a:bodyPr wrap="none" anchor="ctr"/>
            <a:lstStyle/>
            <a:p>
              <a:pPr algn="ctr"/>
              <a:r>
                <a:rPr lang="zh-CN" altLang="en-US" sz="2000" b="1" dirty="0" smtClean="0">
                  <a:solidFill>
                    <a:schemeClr val="bg2"/>
                  </a:solidFill>
                  <a:latin typeface="Times New Roman" panose="02020603050405020304" pitchFamily="18" charset="0"/>
                  <a:ea typeface="华文新魏" panose="02010800040101010101" pitchFamily="2" charset="-122"/>
                </a:rPr>
                <a:t>管理</a:t>
              </a:r>
              <a:endParaRPr lang="zh-CN" altLang="en-US" sz="2000" b="1" dirty="0">
                <a:solidFill>
                  <a:schemeClr val="bg2"/>
                </a:solidFill>
                <a:latin typeface="Times New Roman" panose="02020603050405020304" pitchFamily="18" charset="0"/>
                <a:ea typeface="华文新魏" panose="02010800040101010101" pitchFamily="2" charset="-122"/>
              </a:endParaRPr>
            </a:p>
          </p:txBody>
        </p:sp>
        <p:sp>
          <p:nvSpPr>
            <p:cNvPr id="53256" name="Line 12"/>
            <p:cNvSpPr>
              <a:spLocks noChangeShapeType="1"/>
            </p:cNvSpPr>
            <p:nvPr/>
          </p:nvSpPr>
          <p:spPr bwMode="auto">
            <a:xfrm>
              <a:off x="4752" y="2688"/>
              <a:ext cx="48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3257" name="Line 13"/>
            <p:cNvSpPr>
              <a:spLocks noChangeShapeType="1"/>
            </p:cNvSpPr>
            <p:nvPr/>
          </p:nvSpPr>
          <p:spPr bwMode="auto">
            <a:xfrm flipV="1">
              <a:off x="4752" y="2807"/>
              <a:ext cx="432" cy="10"/>
            </a:xfrm>
            <a:prstGeom prst="line">
              <a:avLst/>
            </a:prstGeom>
            <a:noFill/>
            <a:ln w="28575">
              <a:solidFill>
                <a:schemeClr val="bg2"/>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sz="2000"/>
            </a:p>
          </p:txBody>
        </p:sp>
        <p:sp>
          <p:nvSpPr>
            <p:cNvPr id="53258" name="Text Box 19"/>
            <p:cNvSpPr txBox="1">
              <a:spLocks noChangeArrowheads="1"/>
            </p:cNvSpPr>
            <p:nvPr/>
          </p:nvSpPr>
          <p:spPr bwMode="auto">
            <a:xfrm>
              <a:off x="4698" y="2771"/>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sz="2000" b="1" dirty="0">
                  <a:solidFill>
                    <a:schemeClr val="bg2"/>
                  </a:solidFill>
                  <a:latin typeface="Times New Roman" panose="02020603050405020304" pitchFamily="18" charset="0"/>
                  <a:ea typeface="华文新魏" panose="02010800040101010101" pitchFamily="2" charset="-122"/>
                </a:rPr>
                <a:t>领导</a:t>
              </a:r>
              <a:endParaRPr lang="zh-CN" altLang="en-US" sz="2000" dirty="0">
                <a:solidFill>
                  <a:schemeClr val="bg2"/>
                </a:solidFill>
                <a:latin typeface="Times New Roman" panose="02020603050405020304" pitchFamily="18" charset="0"/>
                <a:ea typeface="华文新魏" panose="02010800040101010101" pitchFamily="2" charset="-122"/>
              </a:endParaRPr>
            </a:p>
          </p:txBody>
        </p:sp>
        <p:sp>
          <p:nvSpPr>
            <p:cNvPr id="53259" name="Text Box 20"/>
            <p:cNvSpPr txBox="1">
              <a:spLocks noChangeArrowheads="1"/>
            </p:cNvSpPr>
            <p:nvPr/>
          </p:nvSpPr>
          <p:spPr bwMode="auto">
            <a:xfrm>
              <a:off x="4704" y="2448"/>
              <a:ext cx="5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sz="2000" dirty="0" smtClean="0">
                  <a:solidFill>
                    <a:schemeClr val="bg2"/>
                  </a:solidFill>
                  <a:latin typeface="Times New Roman" panose="02020603050405020304" pitchFamily="18" charset="0"/>
                  <a:ea typeface="华文新魏" panose="02010800040101010101" pitchFamily="2" charset="-122"/>
                </a:rPr>
                <a:t>员工</a:t>
              </a:r>
              <a:endParaRPr lang="zh-CN" altLang="en-US" sz="2000" dirty="0">
                <a:solidFill>
                  <a:schemeClr val="bg2"/>
                </a:solidFill>
                <a:latin typeface="Times New Roman" panose="02020603050405020304" pitchFamily="18" charset="0"/>
                <a:ea typeface="华文新魏" panose="02010800040101010101" pitchFamily="2" charset="-122"/>
              </a:endParaRPr>
            </a:p>
          </p:txBody>
        </p:sp>
        <p:sp>
          <p:nvSpPr>
            <p:cNvPr id="53260" name="Text Box 4"/>
            <p:cNvSpPr txBox="1">
              <a:spLocks noChangeArrowheads="1"/>
            </p:cNvSpPr>
            <p:nvPr/>
          </p:nvSpPr>
          <p:spPr bwMode="auto">
            <a:xfrm>
              <a:off x="4128" y="1881"/>
              <a:ext cx="624" cy="252"/>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zh-CN" altLang="en-US" sz="2000" b="1">
                  <a:solidFill>
                    <a:schemeClr val="bg2"/>
                  </a:solidFill>
                  <a:latin typeface="Times New Roman" panose="02020603050405020304" pitchFamily="18" charset="0"/>
                  <a:ea typeface="华文新魏" panose="02010800040101010101" pitchFamily="2" charset="-122"/>
                </a:rPr>
                <a:t>职工</a:t>
              </a:r>
              <a:endParaRPr lang="zh-CN" altLang="en-US" sz="2000">
                <a:solidFill>
                  <a:schemeClr val="bg2"/>
                </a:solidFill>
                <a:latin typeface="Times New Roman" panose="02020603050405020304" pitchFamily="18" charset="0"/>
                <a:ea typeface="华文新魏" panose="02010800040101010101" pitchFamily="2" charset="-122"/>
              </a:endParaRPr>
            </a:p>
          </p:txBody>
        </p:sp>
        <p:sp>
          <p:nvSpPr>
            <p:cNvPr id="53261" name="Line 5"/>
            <p:cNvSpPr>
              <a:spLocks noChangeShapeType="1"/>
            </p:cNvSpPr>
            <p:nvPr/>
          </p:nvSpPr>
          <p:spPr bwMode="auto">
            <a:xfrm>
              <a:off x="4752" y="1968"/>
              <a:ext cx="480" cy="0"/>
            </a:xfrm>
            <a:prstGeom prst="line">
              <a:avLst/>
            </a:prstGeom>
            <a:noFill/>
            <a:ln w="28575">
              <a:solidFill>
                <a:schemeClr val="bg2"/>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2000"/>
            </a:p>
          </p:txBody>
        </p:sp>
        <p:sp>
          <p:nvSpPr>
            <p:cNvPr id="53262" name="AutoShape 6"/>
            <p:cNvSpPr>
              <a:spLocks noChangeArrowheads="1"/>
            </p:cNvSpPr>
            <p:nvPr/>
          </p:nvSpPr>
          <p:spPr bwMode="auto">
            <a:xfrm>
              <a:off x="5136" y="1728"/>
              <a:ext cx="624" cy="672"/>
            </a:xfrm>
            <a:prstGeom prst="diamond">
              <a:avLst/>
            </a:prstGeom>
            <a:solidFill>
              <a:srgbClr val="33CCCC"/>
            </a:solidFill>
            <a:ln w="28575">
              <a:solidFill>
                <a:schemeClr val="bg2"/>
              </a:solidFill>
              <a:miter lim="800000"/>
              <a:headEnd/>
              <a:tailEnd/>
            </a:ln>
          </p:spPr>
          <p:txBody>
            <a:bodyPr wrap="none" anchor="ctr"/>
            <a:lstStyle/>
            <a:p>
              <a:pPr algn="ctr"/>
              <a:r>
                <a:rPr lang="zh-CN" altLang="en-US" sz="2000" b="1">
                  <a:solidFill>
                    <a:schemeClr val="bg2"/>
                  </a:solidFill>
                  <a:latin typeface="Times New Roman" panose="02020603050405020304" pitchFamily="18" charset="0"/>
                  <a:ea typeface="华文新魏" panose="02010800040101010101" pitchFamily="2" charset="-122"/>
                </a:rPr>
                <a:t>配偶</a:t>
              </a:r>
            </a:p>
          </p:txBody>
        </p:sp>
        <p:sp>
          <p:nvSpPr>
            <p:cNvPr id="53263" name="Line 7"/>
            <p:cNvSpPr>
              <a:spLocks noChangeShapeType="1"/>
            </p:cNvSpPr>
            <p:nvPr/>
          </p:nvSpPr>
          <p:spPr bwMode="auto">
            <a:xfrm flipV="1">
              <a:off x="4752" y="2085"/>
              <a:ext cx="432" cy="6"/>
            </a:xfrm>
            <a:prstGeom prst="line">
              <a:avLst/>
            </a:prstGeom>
            <a:noFill/>
            <a:ln w="28575">
              <a:solidFill>
                <a:schemeClr val="bg2"/>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sz="2000"/>
            </a:p>
          </p:txBody>
        </p:sp>
        <p:sp>
          <p:nvSpPr>
            <p:cNvPr id="53264" name="Text Box 21"/>
            <p:cNvSpPr txBox="1">
              <a:spLocks noChangeArrowheads="1"/>
            </p:cNvSpPr>
            <p:nvPr/>
          </p:nvSpPr>
          <p:spPr bwMode="auto">
            <a:xfrm>
              <a:off x="4702" y="2068"/>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sz="2000" b="1" dirty="0">
                  <a:solidFill>
                    <a:schemeClr val="bg2"/>
                  </a:solidFill>
                  <a:latin typeface="Times New Roman" panose="02020603050405020304" pitchFamily="18" charset="0"/>
                  <a:ea typeface="华文新魏" panose="02010800040101010101" pitchFamily="2" charset="-122"/>
                </a:rPr>
                <a:t>丈夫</a:t>
              </a:r>
              <a:endParaRPr lang="zh-CN" altLang="en-US" sz="2000" dirty="0">
                <a:solidFill>
                  <a:schemeClr val="bg2"/>
                </a:solidFill>
                <a:latin typeface="Times New Roman" panose="02020603050405020304" pitchFamily="18" charset="0"/>
                <a:ea typeface="华文新魏" panose="02010800040101010101" pitchFamily="2" charset="-122"/>
              </a:endParaRPr>
            </a:p>
          </p:txBody>
        </p:sp>
        <p:sp>
          <p:nvSpPr>
            <p:cNvPr id="53265" name="Text Box 22"/>
            <p:cNvSpPr txBox="1">
              <a:spLocks noChangeArrowheads="1"/>
            </p:cNvSpPr>
            <p:nvPr/>
          </p:nvSpPr>
          <p:spPr bwMode="auto">
            <a:xfrm>
              <a:off x="4752" y="1728"/>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sz="2000" b="1">
                  <a:solidFill>
                    <a:schemeClr val="bg2"/>
                  </a:solidFill>
                  <a:latin typeface="Times New Roman" panose="02020603050405020304" pitchFamily="18" charset="0"/>
                  <a:ea typeface="华文新魏" panose="02010800040101010101" pitchFamily="2" charset="-122"/>
                </a:rPr>
                <a:t>妻子</a:t>
              </a:r>
              <a:endParaRPr lang="zh-CN" altLang="en-US" sz="2000">
                <a:solidFill>
                  <a:schemeClr val="bg2"/>
                </a:solidFill>
                <a:latin typeface="Times New Roman" panose="02020603050405020304" pitchFamily="18" charset="0"/>
                <a:ea typeface="华文新魏" panose="02010800040101010101" pitchFamily="2" charset="-122"/>
              </a:endParaRPr>
            </a:p>
          </p:txBody>
        </p:sp>
        <p:sp>
          <p:nvSpPr>
            <p:cNvPr id="53266" name="AutoShape 14"/>
            <p:cNvSpPr>
              <a:spLocks noChangeArrowheads="1"/>
            </p:cNvSpPr>
            <p:nvPr/>
          </p:nvSpPr>
          <p:spPr bwMode="auto">
            <a:xfrm>
              <a:off x="5136" y="3216"/>
              <a:ext cx="624" cy="672"/>
            </a:xfrm>
            <a:prstGeom prst="diamond">
              <a:avLst/>
            </a:prstGeom>
            <a:solidFill>
              <a:srgbClr val="33CCCC"/>
            </a:solidFill>
            <a:ln w="28575">
              <a:solidFill>
                <a:schemeClr val="bg2"/>
              </a:solidFill>
              <a:miter lim="800000"/>
              <a:headEnd/>
              <a:tailEnd/>
            </a:ln>
          </p:spPr>
          <p:txBody>
            <a:bodyPr wrap="none" anchor="ctr"/>
            <a:lstStyle/>
            <a:p>
              <a:pPr algn="ctr"/>
              <a:r>
                <a:rPr lang="zh-CN" altLang="en-US" sz="2000" b="1">
                  <a:solidFill>
                    <a:schemeClr val="bg2"/>
                  </a:solidFill>
                  <a:latin typeface="Times New Roman" panose="02020603050405020304" pitchFamily="18" charset="0"/>
                  <a:ea typeface="华文新魏" panose="02010800040101010101" pitchFamily="2" charset="-122"/>
                </a:rPr>
                <a:t>先行</a:t>
              </a:r>
            </a:p>
          </p:txBody>
        </p:sp>
        <p:sp>
          <p:nvSpPr>
            <p:cNvPr id="53267" name="Text Box 15"/>
            <p:cNvSpPr txBox="1">
              <a:spLocks noChangeArrowheads="1"/>
            </p:cNvSpPr>
            <p:nvPr/>
          </p:nvSpPr>
          <p:spPr bwMode="auto">
            <a:xfrm>
              <a:off x="4128" y="3369"/>
              <a:ext cx="624" cy="252"/>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zh-CN" altLang="en-US" sz="2000">
                  <a:solidFill>
                    <a:schemeClr val="bg2"/>
                  </a:solidFill>
                  <a:latin typeface="Times New Roman" panose="02020603050405020304" pitchFamily="18" charset="0"/>
                  <a:ea typeface="华文新魏" panose="02010800040101010101" pitchFamily="2" charset="-122"/>
                </a:rPr>
                <a:t>课程</a:t>
              </a:r>
            </a:p>
          </p:txBody>
        </p:sp>
        <p:sp>
          <p:nvSpPr>
            <p:cNvPr id="53268" name="Line 16"/>
            <p:cNvSpPr>
              <a:spLocks noChangeShapeType="1"/>
            </p:cNvSpPr>
            <p:nvPr/>
          </p:nvSpPr>
          <p:spPr bwMode="auto">
            <a:xfrm>
              <a:off x="4752" y="3456"/>
              <a:ext cx="48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3269" name="Line 17"/>
            <p:cNvSpPr>
              <a:spLocks noChangeShapeType="1"/>
            </p:cNvSpPr>
            <p:nvPr/>
          </p:nvSpPr>
          <p:spPr bwMode="auto">
            <a:xfrm flipV="1">
              <a:off x="4752" y="3579"/>
              <a:ext cx="407" cy="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3270" name="Text Box 23"/>
            <p:cNvSpPr txBox="1">
              <a:spLocks noChangeArrowheads="1"/>
            </p:cNvSpPr>
            <p:nvPr/>
          </p:nvSpPr>
          <p:spPr bwMode="auto">
            <a:xfrm>
              <a:off x="4656" y="3216"/>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sz="2000">
                  <a:solidFill>
                    <a:schemeClr val="bg2"/>
                  </a:solidFill>
                  <a:latin typeface="Times New Roman" panose="02020603050405020304" pitchFamily="18" charset="0"/>
                  <a:ea typeface="华文新魏" panose="02010800040101010101" pitchFamily="2" charset="-122"/>
                </a:rPr>
                <a:t>课程</a:t>
              </a:r>
            </a:p>
          </p:txBody>
        </p:sp>
        <p:sp>
          <p:nvSpPr>
            <p:cNvPr id="53271" name="Text Box 24"/>
            <p:cNvSpPr txBox="1">
              <a:spLocks noChangeArrowheads="1"/>
            </p:cNvSpPr>
            <p:nvPr/>
          </p:nvSpPr>
          <p:spPr bwMode="auto">
            <a:xfrm>
              <a:off x="4656" y="3563"/>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sz="2000" dirty="0">
                  <a:solidFill>
                    <a:schemeClr val="bg2"/>
                  </a:solidFill>
                  <a:latin typeface="Times New Roman" panose="02020603050405020304" pitchFamily="18" charset="0"/>
                  <a:ea typeface="华文新魏" panose="02010800040101010101" pitchFamily="2" charset="-122"/>
                </a:rPr>
                <a:t>先行课</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CC76B477-8CCD-441B-9B0E-9DA05F390B51}" type="slidenum">
              <a:rPr altLang="en-US" smtClean="0"/>
              <a:pPr>
                <a:buSzTx/>
              </a:pPr>
              <a:t>33</a:t>
            </a:fld>
            <a:endParaRPr lang="zh-CN" altLang="en-US" smtClean="0"/>
          </a:p>
        </p:txBody>
      </p:sp>
      <p:sp>
        <p:nvSpPr>
          <p:cNvPr id="54274"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54275" name="Rectangle 3"/>
          <p:cNvSpPr>
            <a:spLocks noGrp="1" noChangeArrowheads="1"/>
          </p:cNvSpPr>
          <p:nvPr>
            <p:ph idx="1"/>
          </p:nvPr>
        </p:nvSpPr>
        <p:spPr>
          <a:xfrm>
            <a:off x="304800" y="1371600"/>
            <a:ext cx="8458200" cy="36576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多个实体集间联系的情况</a:t>
            </a:r>
          </a:p>
          <a:p>
            <a:pPr lvl="1" eaLnBrk="1" hangingPunct="1"/>
            <a:r>
              <a:rPr lang="zh-CN" altLang="en-US" dirty="0" smtClean="0">
                <a:latin typeface="华文新魏" panose="02010800040101010101" pitchFamily="2" charset="-122"/>
              </a:rPr>
              <a:t>一对多</a:t>
            </a:r>
          </a:p>
          <a:p>
            <a:pPr lvl="2" eaLnBrk="1" hangingPunct="1"/>
            <a:r>
              <a:rPr lang="zh-CN" altLang="en-US" dirty="0" smtClean="0">
                <a:latin typeface="华文新魏" panose="02010800040101010101" pitchFamily="2" charset="-122"/>
              </a:rPr>
              <a:t>设有</a:t>
            </a:r>
            <a:r>
              <a:rPr lang="en-US" altLang="zh-CN" dirty="0" smtClean="0">
                <a:latin typeface="华文新魏" panose="02010800040101010101" pitchFamily="2" charset="-122"/>
              </a:rPr>
              <a:t>n</a:t>
            </a:r>
            <a:r>
              <a:rPr lang="zh-CN" altLang="en-US" dirty="0" smtClean="0">
                <a:latin typeface="华文新魏" panose="02010800040101010101" pitchFamily="2" charset="-122"/>
              </a:rPr>
              <a:t>个实体集</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1 </a:t>
            </a:r>
            <a:r>
              <a:rPr lang="en-US" altLang="zh-CN" dirty="0" smtClean="0">
                <a:latin typeface="华文新魏" panose="02010800040101010101" pitchFamily="2" charset="-122"/>
              </a:rPr>
              <a:t>, E</a:t>
            </a:r>
            <a:r>
              <a:rPr lang="en-US" altLang="zh-CN" sz="2000" baseline="-20000" dirty="0" smtClean="0">
                <a:latin typeface="华文新魏" panose="02010800040101010101" pitchFamily="2" charset="-122"/>
              </a:rPr>
              <a:t>2 </a:t>
            </a:r>
            <a:r>
              <a:rPr lang="en-US" altLang="zh-CN" dirty="0" smtClean="0">
                <a:latin typeface="华文新魏" panose="02010800040101010101" pitchFamily="2" charset="-122"/>
              </a:rPr>
              <a:t>, </a:t>
            </a:r>
            <a:r>
              <a:rPr lang="en-US" altLang="zh-CN" dirty="0" smtClean="0">
                <a:latin typeface="Times New Roman" panose="02020603050405020304" pitchFamily="18" charset="0"/>
              </a:rPr>
              <a:t>…</a:t>
            </a:r>
            <a:r>
              <a:rPr lang="en-US" altLang="zh-CN" dirty="0" smtClean="0">
                <a:latin typeface="华文新魏" panose="02010800040101010101" pitchFamily="2" charset="-122"/>
              </a:rPr>
              <a:t> , </a:t>
            </a:r>
            <a:r>
              <a:rPr lang="en-US" altLang="zh-CN" dirty="0" err="1" smtClean="0">
                <a:latin typeface="华文新魏" panose="02010800040101010101" pitchFamily="2" charset="-122"/>
              </a:rPr>
              <a:t>E</a:t>
            </a:r>
            <a:r>
              <a:rPr lang="en-US" altLang="zh-CN" sz="2000" baseline="-20000" dirty="0" err="1" smtClean="0">
                <a:latin typeface="华文新魏" panose="02010800040101010101" pitchFamily="2" charset="-122"/>
              </a:rPr>
              <a:t>n</a:t>
            </a:r>
            <a:r>
              <a:rPr lang="en-US" altLang="zh-CN" dirty="0" smtClean="0">
                <a:latin typeface="华文新魏" panose="02010800040101010101" pitchFamily="2" charset="-122"/>
              </a:rPr>
              <a:t> ,</a:t>
            </a:r>
            <a:r>
              <a:rPr lang="zh-CN" altLang="en-US" dirty="0" smtClean="0">
                <a:latin typeface="华文新魏" panose="02010800040101010101" pitchFamily="2" charset="-122"/>
              </a:rPr>
              <a:t>若对于 </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1 </a:t>
            </a:r>
            <a:r>
              <a:rPr lang="en-US" altLang="zh-CN" dirty="0" smtClean="0">
                <a:latin typeface="华文新魏" panose="02010800040101010101" pitchFamily="2" charset="-122"/>
              </a:rPr>
              <a:t>, </a:t>
            </a:r>
            <a:r>
              <a:rPr lang="en-US" altLang="zh-CN" dirty="0" smtClean="0">
                <a:latin typeface="Times New Roman" panose="02020603050405020304" pitchFamily="18" charset="0"/>
              </a:rPr>
              <a:t>…</a:t>
            </a:r>
            <a:r>
              <a:rPr lang="en-US" altLang="zh-CN" sz="2000" baseline="-20000" dirty="0" smtClean="0">
                <a:latin typeface="华文新魏" panose="02010800040101010101" pitchFamily="2" charset="-122"/>
              </a:rPr>
              <a:t> </a:t>
            </a:r>
            <a:r>
              <a:rPr lang="en-US" altLang="zh-CN" dirty="0" smtClean="0">
                <a:latin typeface="华文新魏" panose="02010800040101010101" pitchFamily="2" charset="-122"/>
              </a:rPr>
              <a:t>, E</a:t>
            </a:r>
            <a:r>
              <a:rPr lang="en-US" altLang="zh-CN" sz="2000" baseline="-20000" dirty="0" smtClean="0">
                <a:latin typeface="华文新魏" panose="02010800040101010101" pitchFamily="2" charset="-122"/>
              </a:rPr>
              <a:t>i-1</a:t>
            </a:r>
            <a:r>
              <a:rPr lang="en-US" altLang="zh-CN" dirty="0" smtClean="0">
                <a:latin typeface="华文新魏" panose="02010800040101010101" pitchFamily="2" charset="-122"/>
              </a:rPr>
              <a:t>, E</a:t>
            </a:r>
            <a:r>
              <a:rPr lang="en-US" altLang="zh-CN" sz="2000" baseline="-20000" dirty="0" smtClean="0">
                <a:latin typeface="华文新魏" panose="02010800040101010101" pitchFamily="2" charset="-122"/>
              </a:rPr>
              <a:t>i+1</a:t>
            </a:r>
            <a:r>
              <a:rPr lang="en-US" altLang="zh-CN" sz="2000" dirty="0" smtClean="0">
                <a:latin typeface="华文新魏" panose="02010800040101010101" pitchFamily="2" charset="-122"/>
              </a:rPr>
              <a:t> </a:t>
            </a:r>
            <a:r>
              <a:rPr lang="en-US" altLang="zh-CN" dirty="0" smtClean="0">
                <a:latin typeface="华文新魏" panose="02010800040101010101" pitchFamily="2" charset="-122"/>
              </a:rPr>
              <a:t>, </a:t>
            </a:r>
            <a:r>
              <a:rPr lang="en-US" altLang="zh-CN" dirty="0" smtClean="0">
                <a:latin typeface="Times New Roman" panose="02020603050405020304" pitchFamily="18" charset="0"/>
              </a:rPr>
              <a:t>…</a:t>
            </a:r>
            <a:r>
              <a:rPr lang="en-US" altLang="zh-CN" dirty="0" smtClean="0">
                <a:latin typeface="华文新魏" panose="02010800040101010101" pitchFamily="2" charset="-122"/>
              </a:rPr>
              <a:t> , </a:t>
            </a:r>
            <a:r>
              <a:rPr lang="en-US" altLang="zh-CN" dirty="0" err="1" smtClean="0">
                <a:latin typeface="华文新魏" panose="02010800040101010101" pitchFamily="2" charset="-122"/>
              </a:rPr>
              <a:t>E</a:t>
            </a:r>
            <a:r>
              <a:rPr lang="en-US" altLang="zh-CN" sz="2000" baseline="-20000" dirty="0" err="1" smtClean="0">
                <a:latin typeface="华文新魏" panose="02010800040101010101" pitchFamily="2" charset="-122"/>
              </a:rPr>
              <a:t>n</a:t>
            </a:r>
            <a:r>
              <a:rPr lang="en-US" altLang="zh-CN" dirty="0" smtClean="0">
                <a:latin typeface="华文新魏" panose="02010800040101010101" pitchFamily="2" charset="-122"/>
              </a:rPr>
              <a:t> ，</a:t>
            </a:r>
            <a:r>
              <a:rPr lang="zh-CN" altLang="en-US" dirty="0" smtClean="0">
                <a:latin typeface="华文新魏" panose="02010800040101010101" pitchFamily="2" charset="-122"/>
              </a:rPr>
              <a:t>分别给定实体</a:t>
            </a:r>
            <a:r>
              <a:rPr lang="en-US" altLang="zh-CN" sz="2800" i="1" dirty="0" smtClean="0">
                <a:latin typeface="华文新魏" panose="02010800040101010101" pitchFamily="2" charset="-122"/>
              </a:rPr>
              <a:t>e</a:t>
            </a:r>
            <a:r>
              <a:rPr lang="en-US" altLang="zh-CN" sz="2000" baseline="-20000" dirty="0" smtClean="0">
                <a:latin typeface="华文新魏" panose="02010800040101010101" pitchFamily="2" charset="-122"/>
              </a:rPr>
              <a:t>1</a:t>
            </a:r>
            <a:r>
              <a:rPr lang="en-US" altLang="zh-CN" dirty="0" smtClean="0">
                <a:latin typeface="华文新魏" panose="02010800040101010101" pitchFamily="2" charset="-122"/>
              </a:rPr>
              <a:t> , </a:t>
            </a:r>
            <a:r>
              <a:rPr lang="en-US" altLang="zh-CN" dirty="0" smtClean="0">
                <a:latin typeface="Times New Roman" panose="02020603050405020304" pitchFamily="18" charset="0"/>
              </a:rPr>
              <a:t>…</a:t>
            </a:r>
            <a:r>
              <a:rPr lang="en-US" altLang="zh-CN" sz="2000" baseline="-20000" dirty="0" smtClean="0">
                <a:latin typeface="华文新魏" panose="02010800040101010101" pitchFamily="2" charset="-122"/>
              </a:rPr>
              <a:t> </a:t>
            </a:r>
            <a:r>
              <a:rPr lang="en-US" altLang="zh-CN" dirty="0" smtClean="0">
                <a:latin typeface="华文新魏" panose="02010800040101010101" pitchFamily="2" charset="-122"/>
              </a:rPr>
              <a:t> , </a:t>
            </a:r>
            <a:r>
              <a:rPr lang="en-US" altLang="zh-CN" sz="2800" i="1" dirty="0" smtClean="0">
                <a:latin typeface="华文新魏" panose="02010800040101010101" pitchFamily="2" charset="-122"/>
              </a:rPr>
              <a:t>e</a:t>
            </a:r>
            <a:r>
              <a:rPr lang="en-US" altLang="zh-CN" sz="2000" baseline="-20000" dirty="0" smtClean="0">
                <a:latin typeface="华文新魏" panose="02010800040101010101" pitchFamily="2" charset="-122"/>
              </a:rPr>
              <a:t>i-1</a:t>
            </a:r>
            <a:r>
              <a:rPr lang="en-US" altLang="zh-CN" dirty="0" smtClean="0">
                <a:latin typeface="华文新魏" panose="02010800040101010101" pitchFamily="2" charset="-122"/>
              </a:rPr>
              <a:t> , </a:t>
            </a:r>
            <a:r>
              <a:rPr lang="en-US" altLang="zh-CN" sz="2800" i="1" dirty="0" smtClean="0">
                <a:latin typeface="华文新魏" panose="02010800040101010101" pitchFamily="2" charset="-122"/>
              </a:rPr>
              <a:t>e</a:t>
            </a:r>
            <a:r>
              <a:rPr lang="en-US" altLang="zh-CN" sz="2000" baseline="-20000" dirty="0" smtClean="0">
                <a:latin typeface="华文新魏" panose="02010800040101010101" pitchFamily="2" charset="-122"/>
              </a:rPr>
              <a:t>i+1 </a:t>
            </a:r>
            <a:r>
              <a:rPr lang="en-US" altLang="zh-CN" dirty="0" smtClean="0">
                <a:latin typeface="华文新魏" panose="02010800040101010101" pitchFamily="2" charset="-122"/>
              </a:rPr>
              <a:t>, </a:t>
            </a:r>
            <a:r>
              <a:rPr lang="en-US" altLang="zh-CN" dirty="0" smtClean="0">
                <a:latin typeface="Times New Roman" panose="02020603050405020304" pitchFamily="18" charset="0"/>
              </a:rPr>
              <a:t>…</a:t>
            </a:r>
            <a:r>
              <a:rPr lang="en-US" altLang="zh-CN" dirty="0" smtClean="0">
                <a:latin typeface="华文新魏" panose="02010800040101010101" pitchFamily="2" charset="-122"/>
              </a:rPr>
              <a:t> , </a:t>
            </a:r>
            <a:r>
              <a:rPr lang="en-US" altLang="zh-CN" sz="2800" i="1" dirty="0" err="1" smtClean="0">
                <a:latin typeface="华文新魏" panose="02010800040101010101" pitchFamily="2" charset="-122"/>
              </a:rPr>
              <a:t>e</a:t>
            </a:r>
            <a:r>
              <a:rPr lang="en-US" altLang="zh-CN" sz="2000" baseline="-20000" dirty="0" err="1" smtClean="0">
                <a:latin typeface="华文新魏" panose="02010800040101010101" pitchFamily="2" charset="-122"/>
              </a:rPr>
              <a:t>n</a:t>
            </a:r>
            <a:r>
              <a:rPr lang="en-US" altLang="zh-CN" sz="2000" baseline="-20000" dirty="0" smtClean="0">
                <a:latin typeface="华文新魏" panose="02010800040101010101" pitchFamily="2" charset="-122"/>
              </a:rPr>
              <a:t> </a:t>
            </a:r>
            <a:r>
              <a:rPr lang="zh-CN" altLang="en-US" dirty="0" smtClean="0">
                <a:latin typeface="华文新魏" panose="02010800040101010101" pitchFamily="2" charset="-122"/>
              </a:rPr>
              <a:t>时，至多有一个实体</a:t>
            </a:r>
            <a:r>
              <a:rPr lang="en-US" altLang="zh-CN" sz="2800" dirty="0" err="1" smtClean="0">
                <a:latin typeface="华文新魏" panose="02010800040101010101" pitchFamily="2" charset="-122"/>
              </a:rPr>
              <a:t>e</a:t>
            </a:r>
            <a:r>
              <a:rPr lang="en-US" altLang="zh-CN" sz="2000" baseline="-20000" dirty="0" err="1" smtClean="0">
                <a:latin typeface="华文新魏" panose="02010800040101010101" pitchFamily="2" charset="-122"/>
              </a:rPr>
              <a:t>i</a:t>
            </a:r>
            <a:r>
              <a:rPr lang="en-US" altLang="zh-CN" sz="2000" baseline="-20000" dirty="0" smtClean="0">
                <a:latin typeface="华文新魏" panose="02010800040101010101" pitchFamily="2" charset="-122"/>
              </a:rPr>
              <a:t> </a:t>
            </a:r>
            <a:r>
              <a:rPr lang="en-US" altLang="zh-CN" dirty="0" smtClean="0">
                <a:latin typeface="华文新魏" panose="02010800040101010101" pitchFamily="2" charset="-122"/>
              </a:rPr>
              <a:t>∈</a:t>
            </a:r>
            <a:r>
              <a:rPr lang="en-US" altLang="zh-CN" sz="2000" baseline="-20000" dirty="0" smtClean="0">
                <a:latin typeface="华文新魏" panose="02010800040101010101" pitchFamily="2" charset="-122"/>
              </a:rPr>
              <a:t> </a:t>
            </a:r>
            <a:r>
              <a:rPr lang="en-US" altLang="zh-CN" dirty="0" err="1" smtClean="0">
                <a:latin typeface="华文新魏" panose="02010800040101010101" pitchFamily="2" charset="-122"/>
              </a:rPr>
              <a:t>E</a:t>
            </a:r>
            <a:r>
              <a:rPr lang="en-US" altLang="zh-CN" sz="2000" baseline="-20000" dirty="0" err="1" smtClean="0">
                <a:latin typeface="华文新魏" panose="02010800040101010101" pitchFamily="2" charset="-122"/>
              </a:rPr>
              <a:t>i</a:t>
            </a:r>
            <a:r>
              <a:rPr lang="zh-CN" altLang="en-US" dirty="0" smtClean="0">
                <a:latin typeface="华文新魏" panose="02010800040101010101" pitchFamily="2" charset="-122"/>
              </a:rPr>
              <a:t>与之相联系，则称有一个从</a:t>
            </a:r>
            <a:r>
              <a:rPr lang="en-US" altLang="zh-CN" dirty="0" err="1" smtClean="0">
                <a:latin typeface="华文新魏" panose="02010800040101010101" pitchFamily="2" charset="-122"/>
              </a:rPr>
              <a:t>E</a:t>
            </a:r>
            <a:r>
              <a:rPr lang="en-US" altLang="zh-CN" sz="2000" baseline="-20000" dirty="0" err="1" smtClean="0">
                <a:latin typeface="华文新魏" panose="02010800040101010101" pitchFamily="2" charset="-122"/>
              </a:rPr>
              <a:t>i</a:t>
            </a:r>
            <a:r>
              <a:rPr lang="zh-CN" altLang="en-US" dirty="0" smtClean="0">
                <a:latin typeface="华文新魏" panose="02010800040101010101" pitchFamily="2" charset="-122"/>
              </a:rPr>
              <a:t>到</a:t>
            </a:r>
            <a:r>
              <a:rPr lang="en-US" altLang="zh-CN" dirty="0" smtClean="0">
                <a:latin typeface="华文新魏" panose="02010800040101010101" pitchFamily="2" charset="-122"/>
              </a:rPr>
              <a:t>E</a:t>
            </a:r>
            <a:r>
              <a:rPr lang="en-US" altLang="zh-CN" sz="2000" baseline="-20000" dirty="0" smtClean="0">
                <a:latin typeface="华文新魏" panose="02010800040101010101" pitchFamily="2" charset="-122"/>
              </a:rPr>
              <a:t>1 </a:t>
            </a:r>
            <a:r>
              <a:rPr lang="en-US" altLang="zh-CN" dirty="0" smtClean="0">
                <a:latin typeface="华文新魏" panose="02010800040101010101" pitchFamily="2" charset="-122"/>
              </a:rPr>
              <a:t>, </a:t>
            </a:r>
            <a:r>
              <a:rPr lang="en-US" altLang="zh-CN" dirty="0" smtClean="0">
                <a:latin typeface="Times New Roman" panose="02020603050405020304" pitchFamily="18" charset="0"/>
              </a:rPr>
              <a:t>…</a:t>
            </a:r>
            <a:r>
              <a:rPr lang="en-US" altLang="zh-CN" sz="2000" baseline="-20000" dirty="0" smtClean="0">
                <a:latin typeface="华文新魏" panose="02010800040101010101" pitchFamily="2" charset="-122"/>
              </a:rPr>
              <a:t> </a:t>
            </a:r>
            <a:r>
              <a:rPr lang="en-US" altLang="zh-CN" dirty="0" smtClean="0">
                <a:latin typeface="华文新魏" panose="02010800040101010101" pitchFamily="2" charset="-122"/>
              </a:rPr>
              <a:t>, E</a:t>
            </a:r>
            <a:r>
              <a:rPr lang="en-US" altLang="zh-CN" sz="2000" baseline="-20000" dirty="0" smtClean="0">
                <a:latin typeface="华文新魏" panose="02010800040101010101" pitchFamily="2" charset="-122"/>
              </a:rPr>
              <a:t>i-1 </a:t>
            </a:r>
            <a:r>
              <a:rPr lang="en-US" altLang="zh-CN" dirty="0" smtClean="0">
                <a:latin typeface="华文新魏" panose="02010800040101010101" pitchFamily="2" charset="-122"/>
              </a:rPr>
              <a:t>, E</a:t>
            </a:r>
            <a:r>
              <a:rPr lang="en-US" altLang="zh-CN" sz="2000" baseline="-20000" dirty="0" smtClean="0">
                <a:latin typeface="华文新魏" panose="02010800040101010101" pitchFamily="2" charset="-122"/>
              </a:rPr>
              <a:t>i+1</a:t>
            </a:r>
            <a:r>
              <a:rPr lang="en-US" altLang="zh-CN" sz="2000" dirty="0" smtClean="0">
                <a:latin typeface="华文新魏" panose="02010800040101010101" pitchFamily="2" charset="-122"/>
              </a:rPr>
              <a:t> </a:t>
            </a:r>
            <a:r>
              <a:rPr lang="en-US" altLang="zh-CN" dirty="0" smtClean="0">
                <a:latin typeface="华文新魏" panose="02010800040101010101" pitchFamily="2" charset="-122"/>
              </a:rPr>
              <a:t>, </a:t>
            </a:r>
            <a:r>
              <a:rPr lang="en-US" altLang="zh-CN" dirty="0" smtClean="0">
                <a:latin typeface="Times New Roman" panose="02020603050405020304" pitchFamily="18" charset="0"/>
              </a:rPr>
              <a:t>…</a:t>
            </a:r>
            <a:r>
              <a:rPr lang="en-US" altLang="zh-CN" dirty="0" smtClean="0">
                <a:latin typeface="华文新魏" panose="02010800040101010101" pitchFamily="2" charset="-122"/>
              </a:rPr>
              <a:t> , </a:t>
            </a:r>
            <a:r>
              <a:rPr lang="en-US" altLang="zh-CN" dirty="0" err="1" smtClean="0">
                <a:latin typeface="华文新魏" panose="02010800040101010101" pitchFamily="2" charset="-122"/>
              </a:rPr>
              <a:t>E</a:t>
            </a:r>
            <a:r>
              <a:rPr lang="en-US" altLang="zh-CN" sz="2000" baseline="-20000" dirty="0" err="1" smtClean="0">
                <a:latin typeface="华文新魏" panose="02010800040101010101" pitchFamily="2" charset="-122"/>
              </a:rPr>
              <a:t>n</a:t>
            </a:r>
            <a:r>
              <a:rPr lang="zh-CN" altLang="en-US" dirty="0" smtClean="0">
                <a:latin typeface="华文新魏" panose="02010800040101010101" pitchFamily="2" charset="-122"/>
              </a:rPr>
              <a:t>的一对多联系</a:t>
            </a:r>
          </a:p>
          <a:p>
            <a:pPr lvl="3" eaLnBrk="1" hangingPunct="1"/>
            <a:r>
              <a:rPr lang="zh-CN" altLang="en-US" dirty="0" smtClean="0">
                <a:latin typeface="华文新魏" panose="02010800040101010101" pitchFamily="2" charset="-122"/>
              </a:rPr>
              <a:t>如</a:t>
            </a:r>
            <a:r>
              <a:rPr lang="zh-CN" altLang="en-US" dirty="0" smtClean="0">
                <a:latin typeface="Times New Roman" panose="02020603050405020304" pitchFamily="18" charset="0"/>
              </a:rPr>
              <a:t>“</a:t>
            </a:r>
            <a:r>
              <a:rPr lang="zh-CN" altLang="en-US" dirty="0" smtClean="0">
                <a:latin typeface="华文新魏" panose="02010800040101010101" pitchFamily="2" charset="-122"/>
              </a:rPr>
              <a:t>课程</a:t>
            </a:r>
            <a:r>
              <a:rPr lang="zh-CN" altLang="en-US" dirty="0" smtClean="0">
                <a:latin typeface="Times New Roman" panose="02020603050405020304" pitchFamily="18" charset="0"/>
              </a:rPr>
              <a:t>”</a:t>
            </a:r>
            <a:r>
              <a:rPr lang="zh-CN" altLang="en-US" dirty="0" smtClean="0">
                <a:latin typeface="华文新魏" panose="02010800040101010101" pitchFamily="2" charset="-122"/>
              </a:rPr>
              <a:t>，</a:t>
            </a:r>
            <a:r>
              <a:rPr lang="zh-CN" altLang="en-US" dirty="0" smtClean="0">
                <a:latin typeface="Times New Roman" panose="02020603050405020304" pitchFamily="18" charset="0"/>
              </a:rPr>
              <a:t>“</a:t>
            </a:r>
            <a:r>
              <a:rPr lang="zh-CN" altLang="en-US" dirty="0" smtClean="0">
                <a:latin typeface="华文新魏" panose="02010800040101010101" pitchFamily="2" charset="-122"/>
              </a:rPr>
              <a:t>教师</a:t>
            </a:r>
            <a:r>
              <a:rPr lang="zh-CN" altLang="en-US" dirty="0" smtClean="0">
                <a:latin typeface="Times New Roman" panose="02020603050405020304" pitchFamily="18" charset="0"/>
              </a:rPr>
              <a:t>”</a:t>
            </a:r>
            <a:r>
              <a:rPr lang="zh-CN" altLang="en-US" dirty="0" smtClean="0">
                <a:latin typeface="华文新魏" panose="02010800040101010101" pitchFamily="2" charset="-122"/>
              </a:rPr>
              <a:t>，</a:t>
            </a:r>
            <a:r>
              <a:rPr lang="zh-CN" altLang="en-US" dirty="0" smtClean="0">
                <a:latin typeface="Times New Roman" panose="02020603050405020304" pitchFamily="18" charset="0"/>
              </a:rPr>
              <a:t>“</a:t>
            </a:r>
            <a:r>
              <a:rPr lang="zh-CN" altLang="en-US" dirty="0" smtClean="0">
                <a:latin typeface="华文新魏" panose="02010800040101010101" pitchFamily="2" charset="-122"/>
              </a:rPr>
              <a:t>参考书</a:t>
            </a:r>
            <a:r>
              <a:rPr lang="zh-CN" altLang="en-US" dirty="0" smtClean="0">
                <a:latin typeface="Times New Roman" panose="02020603050405020304" pitchFamily="18" charset="0"/>
              </a:rPr>
              <a:t>”</a:t>
            </a:r>
            <a:r>
              <a:rPr lang="zh-CN" altLang="en-US" dirty="0" smtClean="0">
                <a:latin typeface="华文新魏" panose="02010800040101010101" pitchFamily="2" charset="-122"/>
              </a:rPr>
              <a:t>之间的</a:t>
            </a:r>
            <a:r>
              <a:rPr lang="zh-CN" altLang="en-US" dirty="0" smtClean="0">
                <a:latin typeface="Times New Roman" panose="02020603050405020304" pitchFamily="18" charset="0"/>
              </a:rPr>
              <a:t>“</a:t>
            </a:r>
            <a:r>
              <a:rPr lang="zh-CN" altLang="en-US" dirty="0" smtClean="0">
                <a:latin typeface="华文新魏" panose="02010800040101010101" pitchFamily="2" charset="-122"/>
              </a:rPr>
              <a:t>讲课</a:t>
            </a:r>
            <a:r>
              <a:rPr lang="zh-CN" altLang="en-US" dirty="0" smtClean="0">
                <a:latin typeface="Times New Roman" panose="02020603050405020304" pitchFamily="18" charset="0"/>
              </a:rPr>
              <a:t>”</a:t>
            </a:r>
            <a:r>
              <a:rPr lang="zh-CN" altLang="en-US" dirty="0" smtClean="0">
                <a:latin typeface="华文新魏" panose="02010800040101010101" pitchFamily="2" charset="-122"/>
              </a:rPr>
              <a:t>联系</a:t>
            </a:r>
            <a:endParaRPr lang="zh-CN" altLang="en-US" dirty="0" smtClean="0"/>
          </a:p>
        </p:txBody>
      </p:sp>
      <p:grpSp>
        <p:nvGrpSpPr>
          <p:cNvPr id="54276" name="Group 15"/>
          <p:cNvGrpSpPr>
            <a:grpSpLocks/>
          </p:cNvGrpSpPr>
          <p:nvPr/>
        </p:nvGrpSpPr>
        <p:grpSpPr bwMode="auto">
          <a:xfrm>
            <a:off x="1905000" y="4652963"/>
            <a:ext cx="5273675" cy="1728787"/>
            <a:chOff x="1905000" y="2931"/>
            <a:chExt cx="5273675" cy="1089"/>
          </a:xfrm>
        </p:grpSpPr>
        <p:sp>
          <p:nvSpPr>
            <p:cNvPr id="54277" name="Text Box 4"/>
            <p:cNvSpPr txBox="1">
              <a:spLocks noChangeArrowheads="1"/>
            </p:cNvSpPr>
            <p:nvPr/>
          </p:nvSpPr>
          <p:spPr bwMode="auto">
            <a:xfrm>
              <a:off x="1905000" y="3675"/>
              <a:ext cx="990600" cy="330"/>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zh-CN" altLang="en-US" sz="2800" b="1" dirty="0" smtClean="0">
                  <a:solidFill>
                    <a:schemeClr val="bg2"/>
                  </a:solidFill>
                  <a:latin typeface="Times New Roman" panose="02020603050405020304" pitchFamily="18" charset="0"/>
                  <a:ea typeface="华文新魏" panose="02010800040101010101" pitchFamily="2" charset="-122"/>
                </a:rPr>
                <a:t>教师</a:t>
              </a:r>
              <a:endParaRPr lang="zh-CN" altLang="en-US" dirty="0">
                <a:solidFill>
                  <a:schemeClr val="bg2"/>
                </a:solidFill>
                <a:latin typeface="Times New Roman" panose="02020603050405020304" pitchFamily="18" charset="0"/>
                <a:ea typeface="华文新魏" panose="02010800040101010101" pitchFamily="2" charset="-122"/>
              </a:endParaRPr>
            </a:p>
          </p:txBody>
        </p:sp>
        <p:sp>
          <p:nvSpPr>
            <p:cNvPr id="54278" name="Text Box 5"/>
            <p:cNvSpPr txBox="1">
              <a:spLocks noChangeArrowheads="1"/>
            </p:cNvSpPr>
            <p:nvPr/>
          </p:nvSpPr>
          <p:spPr bwMode="auto">
            <a:xfrm>
              <a:off x="5807075" y="3675"/>
              <a:ext cx="1371600" cy="345"/>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zh-CN" altLang="en-US" sz="2800" b="1">
                  <a:solidFill>
                    <a:schemeClr val="bg2"/>
                  </a:solidFill>
                  <a:latin typeface="Times New Roman" panose="02020603050405020304" pitchFamily="18" charset="0"/>
                  <a:ea typeface="华文新魏" panose="02010800040101010101" pitchFamily="2" charset="-122"/>
                </a:rPr>
                <a:t>参考书</a:t>
              </a:r>
              <a:endParaRPr lang="zh-CN" altLang="en-US">
                <a:solidFill>
                  <a:schemeClr val="bg2"/>
                </a:solidFill>
                <a:latin typeface="Times New Roman" panose="02020603050405020304" pitchFamily="18" charset="0"/>
                <a:ea typeface="华文新魏" panose="02010800040101010101" pitchFamily="2" charset="-122"/>
              </a:endParaRPr>
            </a:p>
          </p:txBody>
        </p:sp>
        <p:sp>
          <p:nvSpPr>
            <p:cNvPr id="54279" name="Line 6"/>
            <p:cNvSpPr>
              <a:spLocks noChangeShapeType="1"/>
            </p:cNvSpPr>
            <p:nvPr/>
          </p:nvSpPr>
          <p:spPr bwMode="auto">
            <a:xfrm>
              <a:off x="2895600" y="3788"/>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0" name="Line 7"/>
            <p:cNvSpPr>
              <a:spLocks noChangeShapeType="1"/>
            </p:cNvSpPr>
            <p:nvPr/>
          </p:nvSpPr>
          <p:spPr bwMode="auto">
            <a:xfrm>
              <a:off x="5045075" y="3788"/>
              <a:ext cx="762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AutoShape 8"/>
            <p:cNvSpPr>
              <a:spLocks noChangeArrowheads="1"/>
            </p:cNvSpPr>
            <p:nvPr/>
          </p:nvSpPr>
          <p:spPr bwMode="auto">
            <a:xfrm>
              <a:off x="3657600" y="3557"/>
              <a:ext cx="1371600" cy="459"/>
            </a:xfrm>
            <a:prstGeom prst="diamond">
              <a:avLst/>
            </a:prstGeom>
            <a:solidFill>
              <a:srgbClr val="33CCCC"/>
            </a:solidFill>
            <a:ln w="28575">
              <a:solidFill>
                <a:schemeClr val="bg2"/>
              </a:solidFill>
              <a:miter lim="800000"/>
              <a:headEnd/>
              <a:tailEnd/>
            </a:ln>
          </p:spPr>
          <p:txBody>
            <a:bodyPr wrap="none" anchor="ctr"/>
            <a:lstStyle/>
            <a:p>
              <a:pPr algn="ctr"/>
              <a:r>
                <a:rPr lang="zh-CN" altLang="en-US" sz="2800" b="1">
                  <a:solidFill>
                    <a:schemeClr val="bg2"/>
                  </a:solidFill>
                  <a:latin typeface="Times New Roman" panose="02020603050405020304" pitchFamily="18" charset="0"/>
                  <a:ea typeface="华文新魏" panose="02010800040101010101" pitchFamily="2" charset="-122"/>
                </a:rPr>
                <a:t>讲课</a:t>
              </a:r>
            </a:p>
          </p:txBody>
        </p:sp>
        <p:sp>
          <p:nvSpPr>
            <p:cNvPr id="54282" name="Text Box 10"/>
            <p:cNvSpPr txBox="1">
              <a:spLocks noChangeArrowheads="1"/>
            </p:cNvSpPr>
            <p:nvPr/>
          </p:nvSpPr>
          <p:spPr bwMode="auto">
            <a:xfrm>
              <a:off x="3776663" y="2931"/>
              <a:ext cx="1082675" cy="345"/>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zh-CN" altLang="en-US" sz="2800" b="1">
                  <a:solidFill>
                    <a:schemeClr val="bg2"/>
                  </a:solidFill>
                  <a:latin typeface="Times New Roman" panose="02020603050405020304" pitchFamily="18" charset="0"/>
                  <a:ea typeface="华文新魏" panose="02010800040101010101" pitchFamily="2" charset="-122"/>
                </a:rPr>
                <a:t>课程</a:t>
              </a:r>
              <a:endParaRPr lang="zh-CN" altLang="en-US">
                <a:solidFill>
                  <a:schemeClr val="bg2"/>
                </a:solidFill>
                <a:latin typeface="Times New Roman" panose="02020603050405020304" pitchFamily="18" charset="0"/>
                <a:ea typeface="华文新魏" panose="02010800040101010101" pitchFamily="2" charset="-122"/>
              </a:endParaRPr>
            </a:p>
          </p:txBody>
        </p:sp>
        <p:sp>
          <p:nvSpPr>
            <p:cNvPr id="54283" name="Line 11"/>
            <p:cNvSpPr>
              <a:spLocks noChangeShapeType="1"/>
            </p:cNvSpPr>
            <p:nvPr/>
          </p:nvSpPr>
          <p:spPr bwMode="auto">
            <a:xfrm>
              <a:off x="4355803" y="3294"/>
              <a:ext cx="0" cy="282"/>
            </a:xfrm>
            <a:prstGeom prst="line">
              <a:avLst/>
            </a:prstGeom>
            <a:noFill/>
            <a:ln w="28575">
              <a:solidFill>
                <a:schemeClr val="bg2"/>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grpSp>
      <p:sp>
        <p:nvSpPr>
          <p:cNvPr id="54284" name="Rectangle 14"/>
          <p:cNvSpPr>
            <a:spLocks noGrp="1" noChangeArrowheads="1"/>
          </p:cNvSpPr>
          <p:nvPr>
            <p:ph type="title"/>
          </p:nvPr>
        </p:nvSpPr>
        <p:spPr>
          <a:xfrm>
            <a:off x="685800" y="228600"/>
            <a:ext cx="7793038" cy="936625"/>
          </a:xfrm>
        </p:spPr>
        <p:txBody>
          <a:bodyPr/>
          <a:lstStyle/>
          <a:p>
            <a:pPr eaLnBrk="1" hangingPunct="1"/>
            <a:r>
              <a:rPr lang="zh-CN" altLang="en-US" smtClean="0"/>
              <a:t>映射基数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ChangeArrowheads="1"/>
          </p:cNvSpPr>
          <p:nvPr>
            <p:ph type="title"/>
          </p:nvPr>
        </p:nvSpPr>
        <p:spPr/>
        <p:txBody>
          <a:bodyPr/>
          <a:lstStyle/>
          <a:p>
            <a:r>
              <a:rPr lang="zh-CN" altLang="en-US" smtClean="0"/>
              <a:t>映射基数</a:t>
            </a:r>
          </a:p>
        </p:txBody>
      </p:sp>
      <p:sp>
        <p:nvSpPr>
          <p:cNvPr id="55298"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73670F98-9294-4905-A2C5-3B912D773C0C}" type="slidenum">
              <a:rPr altLang="en-US" smtClean="0"/>
              <a:pPr>
                <a:buSzTx/>
              </a:pPr>
              <a:t>34</a:t>
            </a:fld>
            <a:endParaRPr lang="zh-CN" altLang="en-US" smtClean="0"/>
          </a:p>
        </p:txBody>
      </p:sp>
      <p:sp>
        <p:nvSpPr>
          <p:cNvPr id="55299"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pic>
        <p:nvPicPr>
          <p:cNvPr id="55300" name="Picture 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4292600"/>
            <a:ext cx="7345363" cy="2232025"/>
          </a:xfrm>
        </p:spPr>
      </p:pic>
      <p:sp>
        <p:nvSpPr>
          <p:cNvPr id="7" name="Rectangle 3"/>
          <p:cNvSpPr txBox="1">
            <a:spLocks noChangeArrowheads="1"/>
          </p:cNvSpPr>
          <p:nvPr/>
        </p:nvSpPr>
        <p:spPr bwMode="auto">
          <a:xfrm>
            <a:off x="304800" y="1371600"/>
            <a:ext cx="8458200" cy="3657600"/>
          </a:xfrm>
          <a:prstGeom prst="rect">
            <a:avLst/>
          </a:prstGeom>
          <a:noFill/>
          <a:ln w="9525">
            <a:noFill/>
            <a:miter lim="800000"/>
          </a:ln>
        </p:spPr>
        <p:txBody>
          <a:bodyPr lIns="92075" tIns="46038" rIns="92075" bIns="46038"/>
          <a:lstStyle/>
          <a:p>
            <a:pPr marL="342900" indent="-342900" algn="just">
              <a:spcBef>
                <a:spcPct val="20000"/>
              </a:spcBef>
              <a:buClr>
                <a:schemeClr val="folHlink"/>
              </a:buClr>
              <a:buSzPct val="80000"/>
              <a:buFont typeface="Wingdings" panose="05000000000000000000" pitchFamily="2" charset="2"/>
              <a:buChar char="l"/>
              <a:defRPr/>
            </a:pPr>
            <a:r>
              <a:rPr kumimoji="1" lang="zh-CN" altLang="en-US" sz="3200" kern="0" dirty="0">
                <a:solidFill>
                  <a:schemeClr val="bg2"/>
                </a:solidFill>
                <a:latin typeface="华文新魏" panose="02010800040101010101" pitchFamily="2" charset="-122"/>
                <a:ea typeface="华文新魏" panose="02010800040101010101" pitchFamily="2" charset="-122"/>
                <a:sym typeface="+mn-ea"/>
              </a:rPr>
              <a:t>多个实体集间联系的情况</a:t>
            </a:r>
          </a:p>
          <a:p>
            <a:pPr marL="742950" lvl="1" indent="-285750" algn="just">
              <a:spcBef>
                <a:spcPct val="20000"/>
              </a:spcBef>
              <a:buClr>
                <a:schemeClr val="folHlink"/>
              </a:buClr>
              <a:buFontTx/>
              <a:buChar char="–"/>
              <a:defRPr/>
            </a:pPr>
            <a:r>
              <a:rPr kumimoji="1" lang="zh-CN" altLang="en-US" sz="2800" kern="0" dirty="0">
                <a:solidFill>
                  <a:schemeClr val="bg2"/>
                </a:solidFill>
                <a:latin typeface="华文新魏" panose="02010800040101010101" pitchFamily="2" charset="-122"/>
                <a:ea typeface="华文新魏" panose="02010800040101010101" pitchFamily="2" charset="-122"/>
                <a:sym typeface="+mn-ea"/>
              </a:rPr>
              <a:t>多对多</a:t>
            </a:r>
          </a:p>
          <a:p>
            <a:pPr marL="1143000" lvl="2" indent="-228600" algn="just">
              <a:spcBef>
                <a:spcPct val="20000"/>
              </a:spcBef>
              <a:buClr>
                <a:schemeClr val="folHlink"/>
              </a:buClr>
              <a:buSzPct val="75000"/>
              <a:buFont typeface="Wingdings" panose="05000000000000000000" pitchFamily="2" charset="2"/>
              <a:buChar char="l"/>
              <a:defRPr/>
            </a:pPr>
            <a:r>
              <a:rPr kumimoji="1" lang="zh-CN" altLang="en-US" kern="0" dirty="0">
                <a:solidFill>
                  <a:schemeClr val="bg2"/>
                </a:solidFill>
                <a:latin typeface="华文新魏" panose="02010800040101010101" pitchFamily="2" charset="-122"/>
                <a:ea typeface="华文新魏" panose="02010800040101010101" pitchFamily="2" charset="-122"/>
                <a:sym typeface="+mn-ea"/>
              </a:rPr>
              <a:t>设有</a:t>
            </a:r>
            <a:r>
              <a:rPr kumimoji="1" lang="en-US" altLang="zh-CN" kern="0" dirty="0">
                <a:solidFill>
                  <a:schemeClr val="bg2"/>
                </a:solidFill>
                <a:latin typeface="华文新魏" panose="02010800040101010101" pitchFamily="2" charset="-122"/>
                <a:ea typeface="华文新魏" panose="02010800040101010101" pitchFamily="2" charset="-122"/>
                <a:sym typeface="+mn-ea"/>
              </a:rPr>
              <a:t>n</a:t>
            </a:r>
            <a:r>
              <a:rPr kumimoji="1" lang="zh-CN" altLang="en-US" kern="0" dirty="0">
                <a:solidFill>
                  <a:schemeClr val="bg2"/>
                </a:solidFill>
                <a:latin typeface="华文新魏" panose="02010800040101010101" pitchFamily="2" charset="-122"/>
                <a:ea typeface="华文新魏" panose="02010800040101010101" pitchFamily="2" charset="-122"/>
                <a:sym typeface="+mn-ea"/>
              </a:rPr>
              <a:t>个实体集</a:t>
            </a:r>
            <a:r>
              <a:rPr kumimoji="1" lang="en-US" altLang="zh-CN" kern="0" dirty="0">
                <a:solidFill>
                  <a:schemeClr val="bg2"/>
                </a:solidFill>
                <a:latin typeface="华文新魏" panose="02010800040101010101" pitchFamily="2" charset="-122"/>
                <a:ea typeface="华文新魏" panose="02010800040101010101" pitchFamily="2" charset="-122"/>
                <a:sym typeface="+mn-ea"/>
              </a:rPr>
              <a:t>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1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2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Times New Roman" panose="02020603050405020304" pitchFamily="18" charset="0"/>
                <a:ea typeface="华文新魏" panose="02010800040101010101" pitchFamily="2" charset="-122"/>
                <a:sym typeface="+mn-ea"/>
              </a:rPr>
              <a:t>…</a:t>
            </a:r>
            <a:r>
              <a:rPr kumimoji="1" lang="en-US" altLang="zh-CN" kern="0" dirty="0">
                <a:solidFill>
                  <a:schemeClr val="bg2"/>
                </a:solidFill>
                <a:latin typeface="华文新魏" panose="02010800040101010101" pitchFamily="2" charset="-122"/>
                <a:ea typeface="华文新魏" panose="02010800040101010101" pitchFamily="2" charset="-122"/>
                <a:sym typeface="+mn-ea"/>
              </a:rPr>
              <a:t> , 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n</a:t>
            </a:r>
            <a:r>
              <a:rPr kumimoji="1" lang="en-US" altLang="zh-CN" kern="0" dirty="0">
                <a:solidFill>
                  <a:schemeClr val="bg2"/>
                </a:solidFill>
                <a:latin typeface="华文新魏" panose="02010800040101010101" pitchFamily="2" charset="-122"/>
                <a:ea typeface="华文新魏" panose="02010800040101010101" pitchFamily="2" charset="-122"/>
                <a:sym typeface="+mn-ea"/>
              </a:rPr>
              <a:t> ,</a:t>
            </a:r>
            <a:r>
              <a:rPr kumimoji="1" lang="zh-CN" altLang="en-US" kern="0" dirty="0">
                <a:solidFill>
                  <a:schemeClr val="bg2"/>
                </a:solidFill>
                <a:latin typeface="华文新魏" panose="02010800040101010101" pitchFamily="2" charset="-122"/>
                <a:ea typeface="华文新魏" panose="02010800040101010101" pitchFamily="2" charset="-122"/>
                <a:sym typeface="+mn-ea"/>
              </a:rPr>
              <a:t>若对于 </a:t>
            </a:r>
            <a:r>
              <a:rPr kumimoji="1" lang="en-US" altLang="zh-CN" kern="0" dirty="0">
                <a:solidFill>
                  <a:schemeClr val="bg2"/>
                </a:solidFill>
                <a:latin typeface="华文新魏" panose="02010800040101010101" pitchFamily="2" charset="-122"/>
                <a:ea typeface="华文新魏" panose="02010800040101010101" pitchFamily="2" charset="-122"/>
                <a:sym typeface="+mn-ea"/>
              </a:rPr>
              <a:t>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1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Times New Roman" panose="02020603050405020304" pitchFamily="18" charset="0"/>
                <a:ea typeface="华文新魏" panose="02010800040101010101" pitchFamily="2" charset="-122"/>
                <a:sym typeface="+mn-ea"/>
              </a:rPr>
              <a:t>…</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i-1</a:t>
            </a:r>
            <a:r>
              <a:rPr kumimoji="1" lang="en-US" altLang="zh-CN" kern="0" dirty="0">
                <a:solidFill>
                  <a:schemeClr val="bg2"/>
                </a:solidFill>
                <a:latin typeface="华文新魏" panose="02010800040101010101" pitchFamily="2" charset="-122"/>
                <a:ea typeface="华文新魏" panose="02010800040101010101" pitchFamily="2" charset="-122"/>
                <a:sym typeface="+mn-ea"/>
              </a:rPr>
              <a:t>, 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i+1</a:t>
            </a:r>
            <a:r>
              <a:rPr kumimoji="1" lang="en-US" altLang="zh-CN" sz="2000" kern="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Times New Roman" panose="02020603050405020304" pitchFamily="18" charset="0"/>
                <a:ea typeface="华文新魏" panose="02010800040101010101" pitchFamily="2" charset="-122"/>
                <a:sym typeface="+mn-ea"/>
              </a:rPr>
              <a:t>…</a:t>
            </a:r>
            <a:r>
              <a:rPr kumimoji="1" lang="en-US" altLang="zh-CN" kern="0" dirty="0">
                <a:solidFill>
                  <a:schemeClr val="bg2"/>
                </a:solidFill>
                <a:latin typeface="华文新魏" panose="02010800040101010101" pitchFamily="2" charset="-122"/>
                <a:ea typeface="华文新魏" panose="02010800040101010101" pitchFamily="2" charset="-122"/>
                <a:sym typeface="+mn-ea"/>
              </a:rPr>
              <a:t> , 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n</a:t>
            </a:r>
            <a:r>
              <a:rPr kumimoji="1" lang="en-US" altLang="zh-CN" kern="0" dirty="0">
                <a:solidFill>
                  <a:schemeClr val="bg2"/>
                </a:solidFill>
                <a:latin typeface="华文新魏" panose="02010800040101010101" pitchFamily="2" charset="-122"/>
                <a:ea typeface="华文新魏" panose="02010800040101010101" pitchFamily="2" charset="-122"/>
                <a:sym typeface="+mn-ea"/>
              </a:rPr>
              <a:t> ，</a:t>
            </a:r>
            <a:r>
              <a:rPr kumimoji="1" lang="zh-CN" altLang="en-US" kern="0" dirty="0">
                <a:solidFill>
                  <a:schemeClr val="bg2"/>
                </a:solidFill>
                <a:latin typeface="华文新魏" panose="02010800040101010101" pitchFamily="2" charset="-122"/>
                <a:ea typeface="华文新魏" panose="02010800040101010101" pitchFamily="2" charset="-122"/>
                <a:sym typeface="+mn-ea"/>
              </a:rPr>
              <a:t>分别给定实体</a:t>
            </a:r>
            <a:r>
              <a:rPr kumimoji="1" lang="en-US" altLang="zh-CN" sz="2800" i="1" kern="0" dirty="0">
                <a:solidFill>
                  <a:schemeClr val="bg2"/>
                </a:solidFill>
                <a:latin typeface="华文新魏" panose="02010800040101010101" pitchFamily="2" charset="-122"/>
                <a:ea typeface="华文新魏" panose="02010800040101010101" pitchFamily="2" charset="-122"/>
                <a:sym typeface="+mn-ea"/>
              </a:rPr>
              <a:t>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1</a:t>
            </a:r>
            <a:r>
              <a:rPr kumimoji="1" lang="en-US" altLang="zh-CN" kern="0" dirty="0">
                <a:solidFill>
                  <a:schemeClr val="bg2"/>
                </a:solidFill>
                <a:latin typeface="华文新魏" panose="02010800040101010101" pitchFamily="2" charset="-122"/>
                <a:ea typeface="华文新魏" panose="02010800040101010101" pitchFamily="2" charset="-122"/>
                <a:sym typeface="+mn-ea"/>
              </a:rPr>
              <a:t> , </a:t>
            </a:r>
            <a:r>
              <a:rPr kumimoji="1" lang="en-US" altLang="zh-CN" kern="0" dirty="0">
                <a:solidFill>
                  <a:schemeClr val="bg2"/>
                </a:solidFill>
                <a:latin typeface="Times New Roman" panose="02020603050405020304" pitchFamily="18" charset="0"/>
                <a:ea typeface="华文新魏" panose="02010800040101010101" pitchFamily="2" charset="-122"/>
                <a:sym typeface="+mn-ea"/>
              </a:rPr>
              <a:t>…</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 </a:t>
            </a:r>
            <a:r>
              <a:rPr kumimoji="1" lang="en-US" altLang="zh-CN" sz="2800" i="1" kern="0" dirty="0">
                <a:solidFill>
                  <a:schemeClr val="bg2"/>
                </a:solidFill>
                <a:latin typeface="华文新魏" panose="02010800040101010101" pitchFamily="2" charset="-122"/>
                <a:ea typeface="华文新魏" panose="02010800040101010101" pitchFamily="2" charset="-122"/>
                <a:sym typeface="+mn-ea"/>
              </a:rPr>
              <a:t>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i-1</a:t>
            </a:r>
            <a:r>
              <a:rPr kumimoji="1" lang="en-US" altLang="zh-CN" kern="0" dirty="0">
                <a:solidFill>
                  <a:schemeClr val="bg2"/>
                </a:solidFill>
                <a:latin typeface="华文新魏" panose="02010800040101010101" pitchFamily="2" charset="-122"/>
                <a:ea typeface="华文新魏" panose="02010800040101010101" pitchFamily="2" charset="-122"/>
                <a:sym typeface="+mn-ea"/>
              </a:rPr>
              <a:t> , </a:t>
            </a:r>
            <a:r>
              <a:rPr kumimoji="1" lang="en-US" altLang="zh-CN" sz="2800" i="1" kern="0" dirty="0">
                <a:solidFill>
                  <a:schemeClr val="bg2"/>
                </a:solidFill>
                <a:latin typeface="华文新魏" panose="02010800040101010101" pitchFamily="2" charset="-122"/>
                <a:ea typeface="华文新魏" panose="02010800040101010101" pitchFamily="2" charset="-122"/>
                <a:sym typeface="+mn-ea"/>
              </a:rPr>
              <a:t>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i+1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Times New Roman" panose="02020603050405020304" pitchFamily="18" charset="0"/>
                <a:ea typeface="华文新魏" panose="02010800040101010101" pitchFamily="2" charset="-122"/>
                <a:sym typeface="+mn-ea"/>
              </a:rPr>
              <a:t>…</a:t>
            </a:r>
            <a:r>
              <a:rPr kumimoji="1" lang="en-US" altLang="zh-CN" kern="0" dirty="0">
                <a:solidFill>
                  <a:schemeClr val="bg2"/>
                </a:solidFill>
                <a:latin typeface="华文新魏" panose="02010800040101010101" pitchFamily="2" charset="-122"/>
                <a:ea typeface="华文新魏" panose="02010800040101010101" pitchFamily="2" charset="-122"/>
                <a:sym typeface="+mn-ea"/>
              </a:rPr>
              <a:t> , </a:t>
            </a:r>
            <a:r>
              <a:rPr kumimoji="1" lang="en-US" altLang="zh-CN" sz="2800" i="1" kern="0" dirty="0">
                <a:solidFill>
                  <a:schemeClr val="bg2"/>
                </a:solidFill>
                <a:latin typeface="华文新魏" panose="02010800040101010101" pitchFamily="2" charset="-122"/>
                <a:ea typeface="华文新魏" panose="02010800040101010101" pitchFamily="2" charset="-122"/>
                <a:sym typeface="+mn-ea"/>
              </a:rPr>
              <a:t>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n </a:t>
            </a:r>
            <a:r>
              <a:rPr kumimoji="1" lang="zh-CN" altLang="en-US" kern="0" dirty="0">
                <a:solidFill>
                  <a:schemeClr val="bg2"/>
                </a:solidFill>
                <a:latin typeface="华文新魏" panose="02010800040101010101" pitchFamily="2" charset="-122"/>
                <a:ea typeface="华文新魏" panose="02010800040101010101" pitchFamily="2" charset="-122"/>
                <a:sym typeface="+mn-ea"/>
              </a:rPr>
              <a:t>时，至多有</a:t>
            </a:r>
            <a:r>
              <a:rPr kumimoji="1" lang="en-US" altLang="zh-CN" kern="0" dirty="0">
                <a:solidFill>
                  <a:schemeClr val="bg2"/>
                </a:solidFill>
                <a:latin typeface="华文新魏" panose="02010800040101010101" pitchFamily="2" charset="-122"/>
                <a:ea typeface="华文新魏" panose="02010800040101010101" pitchFamily="2" charset="-122"/>
                <a:sym typeface="+mn-ea"/>
              </a:rPr>
              <a:t>n</a:t>
            </a:r>
            <a:r>
              <a:rPr kumimoji="1" lang="zh-CN" altLang="en-US" kern="0" dirty="0">
                <a:solidFill>
                  <a:schemeClr val="bg2"/>
                </a:solidFill>
                <a:latin typeface="华文新魏" panose="02010800040101010101" pitchFamily="2" charset="-122"/>
                <a:ea typeface="华文新魏" panose="02010800040101010101" pitchFamily="2" charset="-122"/>
                <a:sym typeface="+mn-ea"/>
              </a:rPr>
              <a:t>个实体</a:t>
            </a:r>
            <a:r>
              <a:rPr kumimoji="1" lang="en-US" altLang="zh-CN" sz="2800" kern="0" dirty="0" err="1">
                <a:solidFill>
                  <a:schemeClr val="bg2"/>
                </a:solidFill>
                <a:latin typeface="华文新魏" panose="02010800040101010101" pitchFamily="2" charset="-122"/>
                <a:ea typeface="华文新魏" panose="02010800040101010101" pitchFamily="2" charset="-122"/>
                <a:sym typeface="+mn-ea"/>
              </a:rPr>
              <a:t>e</a:t>
            </a:r>
            <a:r>
              <a:rPr kumimoji="1" lang="en-US" altLang="zh-CN" sz="2000" kern="0" baseline="-20000" dirty="0" err="1">
                <a:solidFill>
                  <a:schemeClr val="bg2"/>
                </a:solidFill>
                <a:latin typeface="华文新魏" panose="02010800040101010101" pitchFamily="2" charset="-122"/>
                <a:ea typeface="华文新魏" panose="02010800040101010101" pitchFamily="2" charset="-122"/>
                <a:sym typeface="+mn-ea"/>
              </a:rPr>
              <a:t>i</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华文新魏" panose="02010800040101010101" pitchFamily="2" charset="-122"/>
                <a:ea typeface="华文新魏" panose="02010800040101010101" pitchFamily="2" charset="-122"/>
                <a:sym typeface="+mn-ea"/>
              </a:rPr>
              <a:t>∈</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err="1">
                <a:solidFill>
                  <a:schemeClr val="bg2"/>
                </a:solidFill>
                <a:latin typeface="华文新魏" panose="02010800040101010101" pitchFamily="2" charset="-122"/>
                <a:ea typeface="华文新魏" panose="02010800040101010101" pitchFamily="2" charset="-122"/>
                <a:sym typeface="+mn-ea"/>
              </a:rPr>
              <a:t>E</a:t>
            </a:r>
            <a:r>
              <a:rPr kumimoji="1" lang="en-US" altLang="zh-CN" sz="2000" kern="0" baseline="-20000" dirty="0" err="1">
                <a:solidFill>
                  <a:schemeClr val="bg2"/>
                </a:solidFill>
                <a:latin typeface="华文新魏" panose="02010800040101010101" pitchFamily="2" charset="-122"/>
                <a:ea typeface="华文新魏" panose="02010800040101010101" pitchFamily="2" charset="-122"/>
                <a:sym typeface="+mn-ea"/>
              </a:rPr>
              <a:t>i</a:t>
            </a:r>
            <a:r>
              <a:rPr kumimoji="1" lang="zh-CN" altLang="en-US" kern="0" dirty="0">
                <a:solidFill>
                  <a:schemeClr val="bg2"/>
                </a:solidFill>
                <a:latin typeface="华文新魏" panose="02010800040101010101" pitchFamily="2" charset="-122"/>
                <a:ea typeface="华文新魏" panose="02010800040101010101" pitchFamily="2" charset="-122"/>
                <a:sym typeface="+mn-ea"/>
              </a:rPr>
              <a:t>与之相联系，则称有一个从</a:t>
            </a:r>
            <a:r>
              <a:rPr kumimoji="1" lang="en-US" altLang="zh-CN" kern="0" dirty="0" err="1">
                <a:solidFill>
                  <a:schemeClr val="bg2"/>
                </a:solidFill>
                <a:latin typeface="华文新魏" panose="02010800040101010101" pitchFamily="2" charset="-122"/>
                <a:ea typeface="华文新魏" panose="02010800040101010101" pitchFamily="2" charset="-122"/>
                <a:sym typeface="+mn-ea"/>
              </a:rPr>
              <a:t>E</a:t>
            </a:r>
            <a:r>
              <a:rPr kumimoji="1" lang="en-US" altLang="zh-CN" sz="2000" kern="0" baseline="-20000" dirty="0" err="1">
                <a:solidFill>
                  <a:schemeClr val="bg2"/>
                </a:solidFill>
                <a:latin typeface="华文新魏" panose="02010800040101010101" pitchFamily="2" charset="-122"/>
                <a:ea typeface="华文新魏" panose="02010800040101010101" pitchFamily="2" charset="-122"/>
                <a:sym typeface="+mn-ea"/>
              </a:rPr>
              <a:t>i</a:t>
            </a:r>
            <a:r>
              <a:rPr kumimoji="1" lang="zh-CN" altLang="en-US" kern="0" dirty="0">
                <a:solidFill>
                  <a:schemeClr val="bg2"/>
                </a:solidFill>
                <a:latin typeface="华文新魏" panose="02010800040101010101" pitchFamily="2" charset="-122"/>
                <a:ea typeface="华文新魏" panose="02010800040101010101" pitchFamily="2" charset="-122"/>
                <a:sym typeface="+mn-ea"/>
              </a:rPr>
              <a:t>到</a:t>
            </a:r>
            <a:r>
              <a:rPr kumimoji="1" lang="en-US" altLang="zh-CN" kern="0" dirty="0">
                <a:solidFill>
                  <a:schemeClr val="bg2"/>
                </a:solidFill>
                <a:latin typeface="华文新魏" panose="02010800040101010101" pitchFamily="2" charset="-122"/>
                <a:ea typeface="华文新魏" panose="02010800040101010101" pitchFamily="2" charset="-122"/>
                <a:sym typeface="+mn-ea"/>
              </a:rPr>
              <a:t>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1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Times New Roman" panose="02020603050405020304" pitchFamily="18" charset="0"/>
                <a:ea typeface="华文新魏" panose="02010800040101010101" pitchFamily="2" charset="-122"/>
                <a:sym typeface="+mn-ea"/>
              </a:rPr>
              <a:t>…</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i-1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i+1</a:t>
            </a:r>
            <a:r>
              <a:rPr kumimoji="1" lang="en-US" altLang="zh-CN" sz="2000" kern="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华文新魏" panose="02010800040101010101" pitchFamily="2" charset="-122"/>
                <a:ea typeface="华文新魏" panose="02010800040101010101" pitchFamily="2" charset="-122"/>
                <a:sym typeface="+mn-ea"/>
              </a:rPr>
              <a:t>, </a:t>
            </a:r>
            <a:r>
              <a:rPr kumimoji="1" lang="en-US" altLang="zh-CN" kern="0" dirty="0">
                <a:solidFill>
                  <a:schemeClr val="bg2"/>
                </a:solidFill>
                <a:latin typeface="Times New Roman" panose="02020603050405020304" pitchFamily="18" charset="0"/>
                <a:ea typeface="华文新魏" panose="02010800040101010101" pitchFamily="2" charset="-122"/>
                <a:sym typeface="+mn-ea"/>
              </a:rPr>
              <a:t>…</a:t>
            </a:r>
            <a:r>
              <a:rPr kumimoji="1" lang="en-US" altLang="zh-CN" kern="0" dirty="0">
                <a:solidFill>
                  <a:schemeClr val="bg2"/>
                </a:solidFill>
                <a:latin typeface="华文新魏" panose="02010800040101010101" pitchFamily="2" charset="-122"/>
                <a:ea typeface="华文新魏" panose="02010800040101010101" pitchFamily="2" charset="-122"/>
                <a:sym typeface="+mn-ea"/>
              </a:rPr>
              <a:t> , E</a:t>
            </a:r>
            <a:r>
              <a:rPr kumimoji="1" lang="en-US" altLang="zh-CN" sz="2000" kern="0" baseline="-20000" dirty="0">
                <a:solidFill>
                  <a:schemeClr val="bg2"/>
                </a:solidFill>
                <a:latin typeface="华文新魏" panose="02010800040101010101" pitchFamily="2" charset="-122"/>
                <a:ea typeface="华文新魏" panose="02010800040101010101" pitchFamily="2" charset="-122"/>
                <a:sym typeface="+mn-ea"/>
              </a:rPr>
              <a:t>n</a:t>
            </a:r>
            <a:r>
              <a:rPr kumimoji="1" lang="zh-CN" altLang="en-US" kern="0" dirty="0">
                <a:solidFill>
                  <a:schemeClr val="bg2"/>
                </a:solidFill>
                <a:latin typeface="华文新魏" panose="02010800040101010101" pitchFamily="2" charset="-122"/>
                <a:ea typeface="华文新魏" panose="02010800040101010101" pitchFamily="2" charset="-122"/>
                <a:sym typeface="+mn-ea"/>
              </a:rPr>
              <a:t>的多对多联系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B2241220-039E-4380-B09D-F75B7D1B301E}" type="slidenum">
              <a:rPr altLang="en-US" smtClean="0"/>
              <a:pPr>
                <a:buSzTx/>
              </a:pPr>
              <a:t>35</a:t>
            </a:fld>
            <a:endParaRPr lang="zh-CN" altLang="en-US" smtClean="0"/>
          </a:p>
        </p:txBody>
      </p:sp>
      <p:sp>
        <p:nvSpPr>
          <p:cNvPr id="56322"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56323" name="Rectangle 2"/>
          <p:cNvSpPr>
            <a:spLocks noGrp="1" noChangeArrowheads="1"/>
          </p:cNvSpPr>
          <p:nvPr>
            <p:ph type="title"/>
          </p:nvPr>
        </p:nvSpPr>
        <p:spPr/>
        <p:txBody>
          <a:bodyPr/>
          <a:lstStyle/>
          <a:p>
            <a:pPr eaLnBrk="1" hangingPunct="1"/>
            <a:r>
              <a:rPr lang="zh-CN" altLang="en-US" smtClean="0"/>
              <a:t>映射基数</a:t>
            </a:r>
          </a:p>
        </p:txBody>
      </p:sp>
      <p:sp>
        <p:nvSpPr>
          <p:cNvPr id="56324" name="Rectangle 3"/>
          <p:cNvSpPr>
            <a:spLocks noGrp="1" noChangeArrowheads="1"/>
          </p:cNvSpPr>
          <p:nvPr>
            <p:ph idx="1"/>
          </p:nvPr>
        </p:nvSpPr>
        <p:spPr/>
        <p:txBody>
          <a:bodyPr/>
          <a:lstStyle/>
          <a:p>
            <a:pPr eaLnBrk="1" hangingPunct="1"/>
            <a:r>
              <a:rPr lang="zh-CN" altLang="en-US" dirty="0" smtClean="0">
                <a:latin typeface="华文新魏" panose="02010800040101010101" pitchFamily="2" charset="-122"/>
                <a:ea typeface="华文新魏" panose="02010800040101010101" pitchFamily="2" charset="-122"/>
              </a:rPr>
              <a:t>基数约束</a:t>
            </a:r>
          </a:p>
          <a:p>
            <a:pPr lvl="1" eaLnBrk="1" hangingPunct="1"/>
            <a:r>
              <a:rPr lang="zh-CN" altLang="en-US" dirty="0" smtClean="0">
                <a:latin typeface="华文新魏" panose="02010800040101010101" pitchFamily="2" charset="-122"/>
              </a:rPr>
              <a:t>基本的基数约束：</a:t>
            </a:r>
          </a:p>
          <a:p>
            <a:pPr lvl="2" eaLnBrk="1" hangingPunct="1"/>
            <a:r>
              <a:rPr lang="en-US" altLang="zh-CN" dirty="0" smtClean="0">
                <a:latin typeface="华文新魏" panose="02010800040101010101" pitchFamily="2" charset="-122"/>
              </a:rPr>
              <a:t>m:1</a:t>
            </a:r>
            <a:r>
              <a:rPr lang="zh-CN" altLang="en-US" dirty="0" smtClean="0">
                <a:latin typeface="华文新魏" panose="02010800040101010101" pitchFamily="2" charset="-122"/>
              </a:rPr>
              <a:t>，</a:t>
            </a:r>
            <a:r>
              <a:rPr lang="en-US" altLang="zh-CN" dirty="0" smtClean="0">
                <a:latin typeface="华文新魏" panose="02010800040101010101" pitchFamily="2" charset="-122"/>
              </a:rPr>
              <a:t>m:n</a:t>
            </a:r>
            <a:r>
              <a:rPr lang="zh-CN" altLang="en-US" dirty="0" smtClean="0">
                <a:latin typeface="华文新魏" panose="02010800040101010101" pitchFamily="2" charset="-122"/>
              </a:rPr>
              <a:t>，</a:t>
            </a:r>
            <a:r>
              <a:rPr lang="en-US" altLang="zh-CN" dirty="0" smtClean="0">
                <a:latin typeface="华文新魏" panose="02010800040101010101" pitchFamily="2" charset="-122"/>
              </a:rPr>
              <a:t>1:1</a:t>
            </a:r>
          </a:p>
          <a:p>
            <a:pPr lvl="1" eaLnBrk="1" hangingPunct="1"/>
            <a:r>
              <a:rPr lang="zh-CN" altLang="en-US" dirty="0" smtClean="0">
                <a:latin typeface="华文新魏" panose="02010800040101010101" pitchFamily="2" charset="-122"/>
              </a:rPr>
              <a:t>更精确的基数约束：</a:t>
            </a:r>
          </a:p>
          <a:p>
            <a:pPr lvl="2" eaLnBrk="1" hangingPunct="1"/>
            <a:r>
              <a:rPr lang="zh-CN" altLang="en-US" dirty="0" smtClean="0">
                <a:latin typeface="华文新魏" panose="02010800040101010101" pitchFamily="2" charset="-122"/>
              </a:rPr>
              <a:t>给出上下界约束 </a:t>
            </a:r>
            <a:r>
              <a:rPr lang="en-US" altLang="zh-CN" dirty="0" err="1" smtClean="0">
                <a:latin typeface="华文新魏" panose="02010800040101010101" pitchFamily="2" charset="-122"/>
              </a:rPr>
              <a:t>l..h</a:t>
            </a:r>
            <a:endParaRPr lang="en-US" altLang="zh-CN" dirty="0" smtClean="0">
              <a:latin typeface="华文新魏" panose="02010800040101010101" pitchFamily="2" charset="-122"/>
            </a:endParaRPr>
          </a:p>
          <a:p>
            <a:pPr lvl="2" eaLnBrk="1" hangingPunct="1"/>
            <a:r>
              <a:rPr lang="en-US" altLang="zh-CN" dirty="0" smtClean="0">
                <a:latin typeface="华文新魏" panose="02010800040101010101" pitchFamily="2" charset="-122"/>
              </a:rPr>
              <a:t>0..*</a:t>
            </a:r>
            <a:r>
              <a:rPr lang="zh-CN" altLang="en-US" dirty="0" smtClean="0">
                <a:latin typeface="华文新魏" panose="02010800040101010101" pitchFamily="2" charset="-122"/>
              </a:rPr>
              <a:t>等价于“多”</a:t>
            </a:r>
          </a:p>
          <a:p>
            <a:pPr lvl="2" eaLnBrk="1" hangingPunct="1"/>
            <a:r>
              <a:rPr lang="en-US" altLang="zh-CN" dirty="0" smtClean="0">
                <a:latin typeface="华文新魏" panose="02010800040101010101" pitchFamily="2" charset="-122"/>
              </a:rPr>
              <a:t>0..1</a:t>
            </a:r>
            <a:r>
              <a:rPr lang="zh-CN" altLang="en-US" dirty="0" smtClean="0">
                <a:latin typeface="华文新魏" panose="02010800040101010101" pitchFamily="2" charset="-122"/>
              </a:rPr>
              <a:t>等价于“一”</a:t>
            </a:r>
          </a:p>
        </p:txBody>
      </p:sp>
      <p:grpSp>
        <p:nvGrpSpPr>
          <p:cNvPr id="56325" name="Group 4"/>
          <p:cNvGrpSpPr>
            <a:grpSpLocks/>
          </p:cNvGrpSpPr>
          <p:nvPr/>
        </p:nvGrpSpPr>
        <p:grpSpPr bwMode="auto">
          <a:xfrm>
            <a:off x="4932363" y="2924175"/>
            <a:ext cx="3527425" cy="792163"/>
            <a:chOff x="3082" y="2528"/>
            <a:chExt cx="2021" cy="267"/>
          </a:xfrm>
        </p:grpSpPr>
        <p:sp>
          <p:nvSpPr>
            <p:cNvPr id="56326" name="Rectangle 5"/>
            <p:cNvSpPr>
              <a:spLocks noChangeArrowheads="1"/>
            </p:cNvSpPr>
            <p:nvPr/>
          </p:nvSpPr>
          <p:spPr bwMode="auto">
            <a:xfrm>
              <a:off x="4217" y="2528"/>
              <a:ext cx="43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a:lstStyle/>
            <a:p>
              <a:pPr algn="ctr">
                <a:spcBef>
                  <a:spcPct val="50000"/>
                </a:spcBef>
              </a:pPr>
              <a:r>
                <a:rPr lang="en-US" altLang="zh-CN" sz="1600" b="1">
                  <a:solidFill>
                    <a:srgbClr val="000000"/>
                  </a:solidFill>
                  <a:latin typeface="Times New Roman" panose="02020603050405020304" pitchFamily="18" charset="0"/>
                </a:rPr>
                <a:t>l..h</a:t>
              </a:r>
              <a:endParaRPr lang="en-US" altLang="zh-CN" sz="2000" b="1">
                <a:latin typeface="Times New Roman" panose="02020603050405020304" pitchFamily="18" charset="0"/>
              </a:endParaRPr>
            </a:p>
          </p:txBody>
        </p:sp>
        <p:sp>
          <p:nvSpPr>
            <p:cNvPr id="56327" name="Rectangle 6"/>
            <p:cNvSpPr>
              <a:spLocks noChangeArrowheads="1"/>
            </p:cNvSpPr>
            <p:nvPr/>
          </p:nvSpPr>
          <p:spPr bwMode="auto">
            <a:xfrm>
              <a:off x="3082" y="2546"/>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en-US" altLang="zh-CN" sz="1600" b="1">
                  <a:solidFill>
                    <a:srgbClr val="000000"/>
                  </a:solidFill>
                  <a:latin typeface="Times New Roman" panose="02020603050405020304" pitchFamily="18" charset="0"/>
                </a:rPr>
                <a:t>A</a:t>
              </a:r>
              <a:endParaRPr lang="en-US" altLang="zh-CN" sz="2000" b="1">
                <a:latin typeface="Times New Roman" panose="02020603050405020304" pitchFamily="18" charset="0"/>
              </a:endParaRPr>
            </a:p>
          </p:txBody>
        </p:sp>
        <p:sp>
          <p:nvSpPr>
            <p:cNvPr id="56328" name="Rectangle 7"/>
            <p:cNvSpPr>
              <a:spLocks noChangeArrowheads="1"/>
            </p:cNvSpPr>
            <p:nvPr/>
          </p:nvSpPr>
          <p:spPr bwMode="auto">
            <a:xfrm>
              <a:off x="4671" y="2546"/>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en-US" altLang="zh-CN" sz="1600" b="1">
                  <a:solidFill>
                    <a:srgbClr val="000000"/>
                  </a:solidFill>
                  <a:latin typeface="Times New Roman" panose="02020603050405020304" pitchFamily="18" charset="0"/>
                </a:rPr>
                <a:t>B</a:t>
              </a:r>
              <a:endParaRPr lang="en-US" altLang="zh-CN" sz="2000" b="1">
                <a:latin typeface="Times New Roman" panose="02020603050405020304" pitchFamily="18" charset="0"/>
              </a:endParaRPr>
            </a:p>
          </p:txBody>
        </p:sp>
        <p:sp>
          <p:nvSpPr>
            <p:cNvPr id="56329" name="AutoShape 8"/>
            <p:cNvSpPr>
              <a:spLocks noChangeArrowheads="1"/>
            </p:cNvSpPr>
            <p:nvPr/>
          </p:nvSpPr>
          <p:spPr bwMode="auto">
            <a:xfrm>
              <a:off x="3863" y="2546"/>
              <a:ext cx="360" cy="24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en-US" altLang="zh-CN" sz="1000" b="1">
                  <a:solidFill>
                    <a:schemeClr val="bg2"/>
                  </a:solidFill>
                  <a:latin typeface="Times New Roman" panose="02020603050405020304" pitchFamily="18" charset="0"/>
                </a:rPr>
                <a:t>R</a:t>
              </a:r>
            </a:p>
            <a:p>
              <a:pPr algn="ctr">
                <a:spcBef>
                  <a:spcPct val="50000"/>
                </a:spcBef>
              </a:pPr>
              <a:endParaRPr lang="zh-CN" altLang="en-US" sz="2000" b="1">
                <a:solidFill>
                  <a:schemeClr val="bg2"/>
                </a:solidFill>
                <a:latin typeface="Times New Roman" panose="02020603050405020304" pitchFamily="18" charset="0"/>
              </a:endParaRPr>
            </a:p>
          </p:txBody>
        </p:sp>
        <p:sp>
          <p:nvSpPr>
            <p:cNvPr id="56330" name="Line 9"/>
            <p:cNvSpPr>
              <a:spLocks noChangeShapeType="1"/>
            </p:cNvSpPr>
            <p:nvPr/>
          </p:nvSpPr>
          <p:spPr bwMode="auto">
            <a:xfrm>
              <a:off x="3514" y="2671"/>
              <a:ext cx="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1" name="Line 10"/>
            <p:cNvSpPr>
              <a:spLocks noChangeShapeType="1"/>
            </p:cNvSpPr>
            <p:nvPr/>
          </p:nvSpPr>
          <p:spPr bwMode="auto">
            <a:xfrm>
              <a:off x="4223" y="2671"/>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C3511A83-47B8-403F-9763-4BE790DABCB0}" type="slidenum">
              <a:rPr altLang="en-US" smtClean="0"/>
              <a:pPr>
                <a:buSzTx/>
              </a:pPr>
              <a:t>36</a:t>
            </a:fld>
            <a:endParaRPr lang="zh-CN" altLang="en-US" dirty="0" smtClean="0"/>
          </a:p>
        </p:txBody>
      </p:sp>
      <p:sp>
        <p:nvSpPr>
          <p:cNvPr id="5734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57347" name="Rectangle 2"/>
          <p:cNvSpPr>
            <a:spLocks noGrp="1" noChangeArrowheads="1"/>
          </p:cNvSpPr>
          <p:nvPr>
            <p:ph type="title"/>
          </p:nvPr>
        </p:nvSpPr>
        <p:spPr/>
        <p:txBody>
          <a:bodyPr/>
          <a:lstStyle/>
          <a:p>
            <a:pPr eaLnBrk="1" hangingPunct="1"/>
            <a:r>
              <a:rPr lang="zh-CN" altLang="en-US" dirty="0" smtClean="0"/>
              <a:t>映射基数</a:t>
            </a:r>
          </a:p>
        </p:txBody>
      </p:sp>
      <p:sp>
        <p:nvSpPr>
          <p:cNvPr id="57348" name="Rectangle 3"/>
          <p:cNvSpPr>
            <a:spLocks noGrp="1" noChangeArrowheads="1"/>
          </p:cNvSpPr>
          <p:nvPr>
            <p:ph idx="1"/>
          </p:nvPr>
        </p:nvSpPr>
        <p:spPr/>
        <p:txBody>
          <a:bodyPr/>
          <a:lstStyle/>
          <a:p>
            <a:pPr eaLnBrk="1" hangingPunct="1"/>
            <a:r>
              <a:rPr lang="zh-CN" altLang="en-US" sz="2800" dirty="0" smtClean="0">
                <a:ea typeface="华文新魏" panose="02010800040101010101" pitchFamily="2" charset="-122"/>
              </a:rPr>
              <a:t>上下界约束写在联系的哪一端？</a:t>
            </a:r>
          </a:p>
          <a:p>
            <a:pPr lvl="1" eaLnBrk="1" hangingPunct="1"/>
            <a:r>
              <a:rPr lang="zh-CN" altLang="en-US" sz="2400" dirty="0" smtClean="0"/>
              <a:t>示例：一个学生要学</a:t>
            </a:r>
            <a:r>
              <a:rPr lang="en-US" altLang="zh-CN" sz="2400" dirty="0" smtClean="0"/>
              <a:t>3</a:t>
            </a:r>
            <a:r>
              <a:rPr lang="zh-CN" altLang="en-US" sz="2400" dirty="0" smtClean="0"/>
              <a:t>到</a:t>
            </a:r>
            <a:r>
              <a:rPr lang="en-US" altLang="zh-CN" sz="2400" dirty="0" smtClean="0"/>
              <a:t>5</a:t>
            </a:r>
            <a:r>
              <a:rPr lang="zh-CN" altLang="en-US" sz="2400" dirty="0" smtClean="0"/>
              <a:t>门课，一门课至少要有</a:t>
            </a:r>
            <a:r>
              <a:rPr lang="en-US" altLang="zh-CN" sz="2400" dirty="0" smtClean="0"/>
              <a:t>20</a:t>
            </a:r>
            <a:r>
              <a:rPr lang="zh-CN" altLang="en-US" sz="2400" dirty="0" smtClean="0"/>
              <a:t>名学生学习</a:t>
            </a:r>
          </a:p>
          <a:p>
            <a:pPr lvl="1" eaLnBrk="1" hangingPunct="1"/>
            <a:endParaRPr lang="zh-CN" altLang="en-US" dirty="0" smtClean="0"/>
          </a:p>
          <a:p>
            <a:pPr lvl="1" eaLnBrk="1" hangingPunct="1"/>
            <a:endParaRPr lang="zh-CN" altLang="en-US" dirty="0" smtClean="0"/>
          </a:p>
          <a:p>
            <a:pPr lvl="1" eaLnBrk="1" hangingPunct="1"/>
            <a:r>
              <a:rPr lang="en-US" altLang="zh-CN" sz="2400" dirty="0" smtClean="0"/>
              <a:t>A</a:t>
            </a:r>
            <a:r>
              <a:rPr lang="en-US" altLang="zh-CN" sz="2400" baseline="-25000" dirty="0" smtClean="0"/>
              <a:t>1</a:t>
            </a:r>
            <a:r>
              <a:rPr lang="en-US" altLang="zh-CN" sz="2400" dirty="0" smtClean="0"/>
              <a:t>,A</a:t>
            </a:r>
            <a:r>
              <a:rPr lang="en-US" altLang="zh-CN" sz="2400" baseline="-25000" dirty="0" smtClean="0"/>
              <a:t>2</a:t>
            </a:r>
            <a:r>
              <a:rPr lang="en-US" altLang="zh-CN" sz="2400" dirty="0" smtClean="0">
                <a:latin typeface="Times New Roman" panose="02020603050405020304" pitchFamily="18" charset="0"/>
              </a:rPr>
              <a:t>…</a:t>
            </a:r>
            <a:r>
              <a:rPr lang="en-US" altLang="zh-CN" sz="2400" dirty="0" smtClean="0"/>
              <a:t>A</a:t>
            </a:r>
            <a:r>
              <a:rPr lang="en-US" altLang="zh-CN" sz="2400" baseline="-25000" dirty="0" smtClean="0"/>
              <a:t>n</a:t>
            </a:r>
            <a:r>
              <a:rPr lang="zh-CN" altLang="en-US" sz="2400" dirty="0" smtClean="0"/>
              <a:t>之间的多元联系，</a:t>
            </a:r>
            <a:r>
              <a:rPr lang="en-US" altLang="zh-CN" sz="2400" dirty="0" err="1" smtClean="0"/>
              <a:t>A</a:t>
            </a:r>
            <a:r>
              <a:rPr lang="en-US" altLang="zh-CN" sz="2400" baseline="-25000" dirty="0" err="1" smtClean="0"/>
              <a:t>k</a:t>
            </a:r>
            <a:r>
              <a:rPr lang="zh-CN" altLang="en-US" sz="2400" dirty="0" smtClean="0"/>
              <a:t>端的基数约束</a:t>
            </a:r>
            <a:r>
              <a:rPr lang="en-US" altLang="zh-CN" sz="2400" dirty="0" smtClean="0"/>
              <a:t>L..H</a:t>
            </a:r>
            <a:r>
              <a:rPr lang="zh-CN" altLang="en-US" sz="2400" dirty="0" smtClean="0"/>
              <a:t>表示：</a:t>
            </a:r>
          </a:p>
          <a:p>
            <a:pPr lvl="1" eaLnBrk="1" hangingPunct="1">
              <a:buFontTx/>
              <a:buNone/>
            </a:pPr>
            <a:r>
              <a:rPr lang="zh-CN" altLang="en-US" sz="2400" dirty="0" smtClean="0"/>
              <a:t>	对来自</a:t>
            </a:r>
            <a:r>
              <a:rPr lang="en-US" altLang="zh-CN" sz="2400" dirty="0" smtClean="0"/>
              <a:t>{A</a:t>
            </a:r>
            <a:r>
              <a:rPr lang="en-US" altLang="zh-CN" sz="2400" baseline="-25000" dirty="0" smtClean="0"/>
              <a:t>1</a:t>
            </a:r>
            <a:r>
              <a:rPr lang="en-US" altLang="zh-CN" sz="2400" dirty="0" smtClean="0"/>
              <a:t>,A</a:t>
            </a:r>
            <a:r>
              <a:rPr lang="en-US" altLang="zh-CN" sz="2400" baseline="-25000" dirty="0" smtClean="0"/>
              <a:t>2</a:t>
            </a:r>
            <a:r>
              <a:rPr lang="en-US" altLang="zh-CN" sz="2400" dirty="0" smtClean="0">
                <a:latin typeface="Times New Roman" panose="02020603050405020304" pitchFamily="18" charset="0"/>
              </a:rPr>
              <a:t>…</a:t>
            </a:r>
            <a:r>
              <a:rPr lang="en-US" altLang="zh-CN" sz="2400" dirty="0" smtClean="0"/>
              <a:t>,A</a:t>
            </a:r>
            <a:r>
              <a:rPr lang="en-US" altLang="zh-CN" sz="2400" baseline="-25000" dirty="0" smtClean="0"/>
              <a:t>k-1</a:t>
            </a:r>
            <a:r>
              <a:rPr lang="en-US" altLang="zh-CN" sz="2400" dirty="0" smtClean="0"/>
              <a:t>,A</a:t>
            </a:r>
            <a:r>
              <a:rPr lang="en-US" altLang="zh-CN" sz="2400" baseline="-25000" dirty="0" smtClean="0"/>
              <a:t>k+1</a:t>
            </a:r>
            <a:r>
              <a:rPr lang="en-US" altLang="zh-CN" sz="2400" dirty="0" smtClean="0"/>
              <a:t>,</a:t>
            </a:r>
            <a:r>
              <a:rPr lang="en-US" altLang="zh-CN" sz="2400" dirty="0" smtClean="0">
                <a:latin typeface="Times New Roman" panose="02020603050405020304" pitchFamily="18" charset="0"/>
              </a:rPr>
              <a:t>…</a:t>
            </a:r>
            <a:r>
              <a:rPr lang="en-US" altLang="zh-CN" sz="2400" dirty="0" smtClean="0"/>
              <a:t>,A</a:t>
            </a:r>
            <a:r>
              <a:rPr lang="en-US" altLang="zh-CN" sz="2400" baseline="-25000" dirty="0" smtClean="0"/>
              <a:t>n</a:t>
            </a:r>
            <a:r>
              <a:rPr lang="en-US" altLang="zh-CN" sz="2400" dirty="0" smtClean="0"/>
              <a:t>}</a:t>
            </a:r>
            <a:r>
              <a:rPr lang="zh-CN" altLang="en-US" sz="2400" dirty="0" smtClean="0"/>
              <a:t>集合的每个实体组，至少和</a:t>
            </a:r>
            <a:r>
              <a:rPr lang="en-US" altLang="zh-CN" sz="2400" dirty="0" smtClean="0"/>
              <a:t>L</a:t>
            </a:r>
            <a:r>
              <a:rPr lang="zh-CN" altLang="en-US" sz="2400" dirty="0" smtClean="0"/>
              <a:t>个、至多和</a:t>
            </a:r>
            <a:r>
              <a:rPr lang="en-US" altLang="zh-CN" sz="2400" dirty="0" smtClean="0"/>
              <a:t>H</a:t>
            </a:r>
            <a:r>
              <a:rPr lang="zh-CN" altLang="en-US" sz="2400" dirty="0" smtClean="0"/>
              <a:t>个来自</a:t>
            </a:r>
            <a:r>
              <a:rPr lang="en-US" altLang="zh-CN" sz="2400" dirty="0" err="1" smtClean="0"/>
              <a:t>A</a:t>
            </a:r>
            <a:r>
              <a:rPr lang="en-US" altLang="zh-CN" sz="2400" baseline="-25000" dirty="0" err="1" smtClean="0"/>
              <a:t>k</a:t>
            </a:r>
            <a:r>
              <a:rPr lang="zh-CN" altLang="en-US" sz="2400" dirty="0" smtClean="0"/>
              <a:t>的实体关联</a:t>
            </a:r>
          </a:p>
        </p:txBody>
      </p:sp>
      <p:grpSp>
        <p:nvGrpSpPr>
          <p:cNvPr id="57349" name="Group 4"/>
          <p:cNvGrpSpPr>
            <a:grpSpLocks/>
          </p:cNvGrpSpPr>
          <p:nvPr/>
        </p:nvGrpSpPr>
        <p:grpSpPr bwMode="auto">
          <a:xfrm>
            <a:off x="1979613" y="2708275"/>
            <a:ext cx="4176712" cy="792163"/>
            <a:chOff x="884" y="618"/>
            <a:chExt cx="2112" cy="340"/>
          </a:xfrm>
        </p:grpSpPr>
        <p:sp>
          <p:nvSpPr>
            <p:cNvPr id="57350" name="Rectangle 5"/>
            <p:cNvSpPr>
              <a:spLocks noChangeArrowheads="1"/>
            </p:cNvSpPr>
            <p:nvPr/>
          </p:nvSpPr>
          <p:spPr bwMode="auto">
            <a:xfrm>
              <a:off x="1338" y="618"/>
              <a:ext cx="4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a:lstStyle/>
            <a:p>
              <a:pPr algn="ctr">
                <a:spcBef>
                  <a:spcPct val="50000"/>
                </a:spcBef>
              </a:pPr>
              <a:r>
                <a:rPr lang="en-US" altLang="zh-CN" sz="1600" b="1">
                  <a:solidFill>
                    <a:srgbClr val="000000"/>
                  </a:solidFill>
                  <a:latin typeface="Times New Roman" panose="02020603050405020304" pitchFamily="18" charset="0"/>
                </a:rPr>
                <a:t>20..*</a:t>
              </a:r>
            </a:p>
          </p:txBody>
        </p:sp>
        <p:sp>
          <p:nvSpPr>
            <p:cNvPr id="57351" name="Rectangle 6"/>
            <p:cNvSpPr>
              <a:spLocks noChangeArrowheads="1"/>
            </p:cNvSpPr>
            <p:nvPr/>
          </p:nvSpPr>
          <p:spPr bwMode="auto">
            <a:xfrm>
              <a:off x="2110" y="618"/>
              <a:ext cx="43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a:lstStyle/>
            <a:p>
              <a:pPr algn="ctr">
                <a:spcBef>
                  <a:spcPct val="50000"/>
                </a:spcBef>
              </a:pPr>
              <a:r>
                <a:rPr lang="en-US" altLang="zh-CN" sz="1600" b="1">
                  <a:solidFill>
                    <a:srgbClr val="000000"/>
                  </a:solidFill>
                  <a:latin typeface="Times New Roman" panose="02020603050405020304" pitchFamily="18" charset="0"/>
                </a:rPr>
                <a:t>3..5</a:t>
              </a:r>
            </a:p>
          </p:txBody>
        </p:sp>
        <p:sp>
          <p:nvSpPr>
            <p:cNvPr id="57352" name="Rectangle 7"/>
            <p:cNvSpPr>
              <a:spLocks noChangeArrowheads="1"/>
            </p:cNvSpPr>
            <p:nvPr/>
          </p:nvSpPr>
          <p:spPr bwMode="auto">
            <a:xfrm>
              <a:off x="884" y="709"/>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学生</a:t>
              </a:r>
            </a:p>
          </p:txBody>
        </p:sp>
        <p:sp>
          <p:nvSpPr>
            <p:cNvPr id="57353" name="Rectangle 8"/>
            <p:cNvSpPr>
              <a:spLocks noChangeArrowheads="1"/>
            </p:cNvSpPr>
            <p:nvPr/>
          </p:nvSpPr>
          <p:spPr bwMode="auto">
            <a:xfrm>
              <a:off x="2564" y="709"/>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课程</a:t>
              </a:r>
            </a:p>
          </p:txBody>
        </p:sp>
        <p:sp>
          <p:nvSpPr>
            <p:cNvPr id="57354" name="AutoShape 9"/>
            <p:cNvSpPr>
              <a:spLocks noChangeArrowheads="1"/>
            </p:cNvSpPr>
            <p:nvPr/>
          </p:nvSpPr>
          <p:spPr bwMode="auto">
            <a:xfrm>
              <a:off x="1756" y="709"/>
              <a:ext cx="360" cy="24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400" b="1">
                  <a:solidFill>
                    <a:schemeClr val="bg2"/>
                  </a:solidFill>
                  <a:latin typeface="Times New Roman" panose="02020603050405020304" pitchFamily="18" charset="0"/>
                </a:rPr>
                <a:t>选修</a:t>
              </a:r>
            </a:p>
          </p:txBody>
        </p:sp>
        <p:sp>
          <p:nvSpPr>
            <p:cNvPr id="57355" name="Line 10"/>
            <p:cNvSpPr>
              <a:spLocks noChangeShapeType="1"/>
            </p:cNvSpPr>
            <p:nvPr/>
          </p:nvSpPr>
          <p:spPr bwMode="auto">
            <a:xfrm>
              <a:off x="1315" y="834"/>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6" name="Line 11"/>
            <p:cNvSpPr>
              <a:spLocks noChangeShapeType="1"/>
            </p:cNvSpPr>
            <p:nvPr/>
          </p:nvSpPr>
          <p:spPr bwMode="auto">
            <a:xfrm>
              <a:off x="2116" y="834"/>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弱实体集</a:t>
            </a:r>
          </a:p>
        </p:txBody>
      </p:sp>
      <p:sp>
        <p:nvSpPr>
          <p:cNvPr id="3" name="内容占位符 2"/>
          <p:cNvSpPr>
            <a:spLocks noGrp="1"/>
          </p:cNvSpPr>
          <p:nvPr>
            <p:ph idx="1"/>
          </p:nvPr>
        </p:nvSpPr>
        <p:spPr>
          <a:xfrm>
            <a:off x="469776" y="1524000"/>
            <a:ext cx="8206680" cy="4876800"/>
          </a:xfrm>
        </p:spPr>
        <p:txBody>
          <a:bodyPr/>
          <a:lstStyle/>
          <a:p>
            <a:pPr>
              <a:lnSpc>
                <a:spcPct val="80000"/>
              </a:lnSpc>
            </a:pPr>
            <a:r>
              <a:rPr lang="zh-CN" altLang="en-US" sz="2500" dirty="0">
                <a:latin typeface="华文新魏" panose="02010800040101010101" pitchFamily="2" charset="-122"/>
                <a:ea typeface="华文新魏" panose="02010800040101010101" pitchFamily="2" charset="-122"/>
              </a:rPr>
              <a:t>弱实体定义</a:t>
            </a:r>
          </a:p>
          <a:p>
            <a:pPr lvl="1">
              <a:lnSpc>
                <a:spcPct val="80000"/>
              </a:lnSpc>
            </a:pPr>
            <a:r>
              <a:rPr lang="zh-CN" altLang="en-US" sz="2200" dirty="0" smtClean="0">
                <a:latin typeface="华文新魏" panose="02010800040101010101" pitchFamily="2" charset="-122"/>
              </a:rPr>
              <a:t>一</a:t>
            </a:r>
            <a:r>
              <a:rPr lang="zh-CN" altLang="en-US" sz="2200" dirty="0">
                <a:latin typeface="华文新魏" panose="02010800040101010101" pitchFamily="2" charset="-122"/>
              </a:rPr>
              <a:t>个</a:t>
            </a:r>
            <a:r>
              <a:rPr lang="zh-CN" altLang="en-US" sz="2200" dirty="0" smtClean="0">
                <a:latin typeface="华文新魏" panose="02010800040101010101" pitchFamily="2" charset="-122"/>
              </a:rPr>
              <a:t>实体的</a:t>
            </a:r>
            <a:r>
              <a:rPr lang="zh-CN" altLang="en-US" sz="2200" dirty="0">
                <a:latin typeface="华文新魏" panose="02010800040101010101" pitchFamily="2" charset="-122"/>
              </a:rPr>
              <a:t>所有</a:t>
            </a:r>
            <a:r>
              <a:rPr lang="zh-CN" altLang="en-US" sz="2200" dirty="0" smtClean="0">
                <a:latin typeface="华文新魏" panose="02010800040101010101" pitchFamily="2" charset="-122"/>
              </a:rPr>
              <a:t>属性合在一起都</a:t>
            </a:r>
            <a:r>
              <a:rPr lang="zh-CN" altLang="en-US" sz="2200" dirty="0">
                <a:latin typeface="华文新魏" panose="02010800040101010101" pitchFamily="2" charset="-122"/>
              </a:rPr>
              <a:t>不足以形成主码，则称这样的</a:t>
            </a:r>
            <a:r>
              <a:rPr lang="zh-CN" altLang="en-US" sz="2200" dirty="0" smtClean="0">
                <a:latin typeface="华文新魏" panose="02010800040101010101" pitchFamily="2" charset="-122"/>
              </a:rPr>
              <a:t>实体为</a:t>
            </a:r>
            <a:r>
              <a:rPr lang="zh-CN" altLang="en-US" sz="2200" dirty="0">
                <a:latin typeface="华文新魏" panose="02010800040101010101" pitchFamily="2" charset="-122"/>
              </a:rPr>
              <a:t>弱</a:t>
            </a:r>
            <a:r>
              <a:rPr lang="zh-CN" altLang="en-US" sz="2200" dirty="0" smtClean="0">
                <a:latin typeface="华文新魏" panose="02010800040101010101" pitchFamily="2" charset="-122"/>
              </a:rPr>
              <a:t>实体；同一类型的弱实体形成弱实体集</a:t>
            </a:r>
            <a:endParaRPr lang="zh-CN" altLang="en-US" sz="2200" dirty="0">
              <a:latin typeface="华文新魏" panose="02010800040101010101" pitchFamily="2" charset="-122"/>
            </a:endParaRPr>
          </a:p>
          <a:p>
            <a:pPr lvl="1">
              <a:lnSpc>
                <a:spcPct val="80000"/>
              </a:lnSpc>
            </a:pPr>
            <a:r>
              <a:rPr lang="zh-CN" altLang="en-US" sz="2200" dirty="0">
                <a:latin typeface="华文新魏" panose="02010800040101010101" pitchFamily="2" charset="-122"/>
              </a:rPr>
              <a:t>反之称为强实体</a:t>
            </a:r>
          </a:p>
          <a:p>
            <a:pPr lvl="1">
              <a:lnSpc>
                <a:spcPct val="80000"/>
              </a:lnSpc>
            </a:pPr>
            <a:r>
              <a:rPr lang="zh-CN" altLang="en-US" sz="2200" dirty="0">
                <a:latin typeface="华文新魏" panose="02010800040101010101" pitchFamily="2" charset="-122"/>
              </a:rPr>
              <a:t>弱实体需要依赖属主实体而存在，不能独立存在</a:t>
            </a:r>
          </a:p>
          <a:p>
            <a:pPr>
              <a:lnSpc>
                <a:spcPct val="80000"/>
              </a:lnSpc>
            </a:pPr>
            <a:r>
              <a:rPr lang="zh-CN" altLang="en-US" sz="2500" dirty="0" smtClean="0">
                <a:latin typeface="华文新魏" panose="02010800040101010101" pitchFamily="2" charset="-122"/>
                <a:ea typeface="华文新魏" panose="02010800040101010101" pitchFamily="2" charset="-122"/>
              </a:rPr>
              <a:t>弱</a:t>
            </a:r>
            <a:r>
              <a:rPr lang="zh-CN" altLang="en-US" sz="2500" dirty="0">
                <a:latin typeface="华文新魏" panose="02010800040101010101" pitchFamily="2" charset="-122"/>
                <a:ea typeface="华文新魏" panose="02010800040101010101" pitchFamily="2" charset="-122"/>
              </a:rPr>
              <a:t>实体提出的背景</a:t>
            </a:r>
          </a:p>
          <a:p>
            <a:pPr lvl="1">
              <a:lnSpc>
                <a:spcPct val="80000"/>
              </a:lnSpc>
            </a:pPr>
            <a:r>
              <a:rPr lang="zh-CN" altLang="en-US" sz="2400" dirty="0">
                <a:latin typeface="华文新魏" panose="02010800040101010101" pitchFamily="2" charset="-122"/>
              </a:rPr>
              <a:t>存在</a:t>
            </a:r>
            <a:r>
              <a:rPr lang="zh-CN" altLang="en-US" sz="2400" dirty="0" smtClean="0">
                <a:latin typeface="华文新魏" panose="02010800040101010101" pitchFamily="2" charset="-122"/>
              </a:rPr>
              <a:t>一些需求场景</a:t>
            </a:r>
            <a:r>
              <a:rPr lang="zh-CN" altLang="en-US" sz="2400" dirty="0">
                <a:latin typeface="华文新魏" panose="02010800040101010101" pitchFamily="2" charset="-122"/>
              </a:rPr>
              <a:t>，需要研究：</a:t>
            </a:r>
          </a:p>
          <a:p>
            <a:pPr lvl="2">
              <a:lnSpc>
                <a:spcPct val="80000"/>
              </a:lnSpc>
            </a:pPr>
            <a:r>
              <a:rPr lang="zh-CN" altLang="en-US" sz="2000" dirty="0">
                <a:latin typeface="华文新魏" panose="02010800040101010101" pitchFamily="2" charset="-122"/>
              </a:rPr>
              <a:t>一个实体的属性与其它实体之间的关系</a:t>
            </a:r>
          </a:p>
          <a:p>
            <a:pPr lvl="2">
              <a:lnSpc>
                <a:spcPct val="80000"/>
              </a:lnSpc>
            </a:pPr>
            <a:r>
              <a:rPr lang="zh-CN" altLang="en-US" sz="2000" dirty="0">
                <a:latin typeface="华文新魏" panose="02010800040101010101" pitchFamily="2" charset="-122"/>
              </a:rPr>
              <a:t>或者属性之间相互的关联关系</a:t>
            </a:r>
          </a:p>
          <a:p>
            <a:pPr lvl="1">
              <a:lnSpc>
                <a:spcPct val="80000"/>
              </a:lnSpc>
            </a:pPr>
            <a:r>
              <a:rPr lang="en-US" altLang="zh-CN" sz="2400" dirty="0">
                <a:latin typeface="华文新魏" panose="02010800040101010101" pitchFamily="2" charset="-122"/>
              </a:rPr>
              <a:t>E-R</a:t>
            </a:r>
            <a:r>
              <a:rPr lang="zh-CN" altLang="en-US" sz="2400" dirty="0">
                <a:latin typeface="华文新魏" panose="02010800040101010101" pitchFamily="2" charset="-122"/>
              </a:rPr>
              <a:t>图中联系是实体与实体之间的联系</a:t>
            </a:r>
          </a:p>
          <a:p>
            <a:pPr lvl="1">
              <a:lnSpc>
                <a:spcPct val="80000"/>
              </a:lnSpc>
            </a:pPr>
            <a:r>
              <a:rPr lang="zh-CN" altLang="en-US" sz="2400" dirty="0">
                <a:latin typeface="华文新魏" panose="02010800040101010101" pitchFamily="2" charset="-122"/>
              </a:rPr>
              <a:t>在研究属性参与的联系时，需要进行属性实体化</a:t>
            </a:r>
          </a:p>
          <a:p>
            <a:pPr lvl="2">
              <a:lnSpc>
                <a:spcPct val="80000"/>
              </a:lnSpc>
            </a:pPr>
            <a:r>
              <a:rPr lang="zh-CN" altLang="en-US" sz="2000" dirty="0">
                <a:latin typeface="华文新魏" panose="02010800040101010101" pitchFamily="2" charset="-122"/>
              </a:rPr>
              <a:t>某些属性实体化之后，实体可以独立标识，如电话；</a:t>
            </a:r>
          </a:p>
          <a:p>
            <a:pPr lvl="2">
              <a:lnSpc>
                <a:spcPct val="80000"/>
              </a:lnSpc>
            </a:pPr>
            <a:r>
              <a:rPr lang="zh-CN" altLang="en-US" sz="2000" dirty="0">
                <a:latin typeface="华文新魏" panose="02010800040101010101" pitchFamily="2" charset="-122"/>
              </a:rPr>
              <a:t>某些属性实体化之后，实体自身无标识属性，如账户交易；</a:t>
            </a:r>
          </a:p>
          <a:p>
            <a:pPr lvl="1">
              <a:lnSpc>
                <a:spcPct val="80000"/>
              </a:lnSpc>
            </a:pPr>
            <a:r>
              <a:rPr lang="zh-CN" altLang="en-US" sz="2400" dirty="0">
                <a:latin typeface="华文新魏" panose="02010800040101010101" pitchFamily="2" charset="-122"/>
              </a:rPr>
              <a:t>属性实体化后，不能独立标识，形成弱</a:t>
            </a:r>
            <a:r>
              <a:rPr lang="zh-CN" altLang="en-US" sz="2400" dirty="0" smtClean="0">
                <a:latin typeface="华文新魏" panose="02010800040101010101" pitchFamily="2" charset="-122"/>
              </a:rPr>
              <a:t>实体</a:t>
            </a:r>
            <a:endParaRPr lang="zh-CN" altLang="en-US" sz="2400" dirty="0">
              <a:latin typeface="华文新魏" panose="02010800040101010101" pitchFamily="2" charset="-122"/>
            </a:endParaRPr>
          </a:p>
        </p:txBody>
      </p:sp>
      <p:sp>
        <p:nvSpPr>
          <p:cNvPr id="4"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7"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37</a:t>
            </a:r>
            <a:endParaRPr lang="zh-CN" altLang="en-US" dirty="0" smtClean="0"/>
          </a:p>
        </p:txBody>
      </p:sp>
    </p:spTree>
    <p:extLst>
      <p:ext uri="{BB962C8B-B14F-4D97-AF65-F5344CB8AC3E}">
        <p14:creationId xmlns:p14="http://schemas.microsoft.com/office/powerpoint/2010/main" val="2529977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3843426F-61E1-40D5-BDC1-4E9FC6F5A4E9}" type="slidenum">
              <a:rPr altLang="en-US" smtClean="0"/>
              <a:pPr>
                <a:buSzTx/>
              </a:pPr>
              <a:t>38</a:t>
            </a:fld>
            <a:endParaRPr lang="zh-CN" altLang="en-US" smtClean="0"/>
          </a:p>
        </p:txBody>
      </p:sp>
      <p:sp>
        <p:nvSpPr>
          <p:cNvPr id="5837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58371" name="Rectangle 2"/>
          <p:cNvSpPr>
            <a:spLocks noGrp="1" noChangeArrowheads="1"/>
          </p:cNvSpPr>
          <p:nvPr>
            <p:ph type="title"/>
          </p:nvPr>
        </p:nvSpPr>
        <p:spPr>
          <a:xfrm>
            <a:off x="685800" y="231775"/>
            <a:ext cx="7793038" cy="835025"/>
          </a:xfrm>
        </p:spPr>
        <p:txBody>
          <a:bodyPr/>
          <a:lstStyle/>
          <a:p>
            <a:pPr eaLnBrk="1" hangingPunct="1"/>
            <a:r>
              <a:rPr lang="zh-CN" altLang="en-US" smtClean="0"/>
              <a:t>弱实体集</a:t>
            </a:r>
          </a:p>
        </p:txBody>
      </p:sp>
      <p:sp>
        <p:nvSpPr>
          <p:cNvPr id="58372" name="Rectangle 3"/>
          <p:cNvSpPr>
            <a:spLocks noGrp="1" noChangeArrowheads="1"/>
          </p:cNvSpPr>
          <p:nvPr>
            <p:ph idx="1"/>
          </p:nvPr>
        </p:nvSpPr>
        <p:spPr>
          <a:xfrm>
            <a:off x="152400" y="1447800"/>
            <a:ext cx="8839200" cy="2515990"/>
          </a:xfrm>
        </p:spPr>
        <p:txBody>
          <a:bodyPr/>
          <a:lstStyle/>
          <a:p>
            <a:pPr eaLnBrk="1" hangingPunct="1"/>
            <a:r>
              <a:rPr lang="zh-CN" altLang="en-US" sz="2800" dirty="0">
                <a:latin typeface="华文新魏" panose="02010800040101010101" pitchFamily="2" charset="-122"/>
                <a:ea typeface="华文新魏" panose="02010800040101010101" pitchFamily="2" charset="-122"/>
              </a:rPr>
              <a:t>弱实体集</a:t>
            </a:r>
            <a:r>
              <a:rPr lang="en-US" altLang="zh-CN" sz="2800" dirty="0">
                <a:latin typeface="华文新魏" panose="02010800040101010101" pitchFamily="2" charset="-122"/>
                <a:ea typeface="华文新魏" panose="02010800040101010101" pitchFamily="2" charset="-122"/>
              </a:rPr>
              <a:t>(Weak Entity Set)</a:t>
            </a:r>
          </a:p>
          <a:p>
            <a:pPr lvl="1">
              <a:lnSpc>
                <a:spcPct val="90000"/>
              </a:lnSpc>
            </a:pPr>
            <a:r>
              <a:rPr lang="zh-CN" altLang="en-US" sz="2400" dirty="0" smtClean="0"/>
              <a:t>属性</a:t>
            </a:r>
            <a:r>
              <a:rPr lang="zh-CN" altLang="en-US" sz="2400" dirty="0"/>
              <a:t>实体化</a:t>
            </a:r>
          </a:p>
          <a:p>
            <a:pPr lvl="1">
              <a:lnSpc>
                <a:spcPct val="90000"/>
              </a:lnSpc>
            </a:pPr>
            <a:r>
              <a:rPr lang="zh-CN" altLang="en-US" sz="2400" dirty="0"/>
              <a:t>交易记录、利息记录属性实体化之后，实体无法独立标识</a:t>
            </a:r>
          </a:p>
          <a:p>
            <a:pPr lvl="1">
              <a:lnSpc>
                <a:spcPct val="90000"/>
              </a:lnSpc>
            </a:pPr>
            <a:r>
              <a:rPr lang="zh-CN" altLang="en-US" sz="2400" dirty="0"/>
              <a:t>行号、日期都只能在一个账户内分辨多值属性，缺少全局标识</a:t>
            </a:r>
          </a:p>
          <a:p>
            <a:pPr lvl="1" eaLnBrk="1" hangingPunct="1"/>
            <a:endParaRPr lang="zh-CN" altLang="en-US" sz="2900" dirty="0" smtClean="0"/>
          </a:p>
        </p:txBody>
      </p:sp>
      <p:grpSp>
        <p:nvGrpSpPr>
          <p:cNvPr id="2" name="组合 1"/>
          <p:cNvGrpSpPr/>
          <p:nvPr/>
        </p:nvGrpSpPr>
        <p:grpSpPr>
          <a:xfrm>
            <a:off x="1763688" y="3717032"/>
            <a:ext cx="6048375" cy="2378075"/>
            <a:chOff x="1763688" y="3717032"/>
            <a:chExt cx="6048375" cy="2378075"/>
          </a:xfrm>
        </p:grpSpPr>
        <p:sp>
          <p:nvSpPr>
            <p:cNvPr id="7" name="Oval 5"/>
            <p:cNvSpPr>
              <a:spLocks noChangeArrowheads="1"/>
            </p:cNvSpPr>
            <p:nvPr/>
          </p:nvSpPr>
          <p:spPr bwMode="auto">
            <a:xfrm>
              <a:off x="2602683" y="4779070"/>
              <a:ext cx="1753394" cy="474761"/>
            </a:xfrm>
            <a:prstGeom prst="ellipse">
              <a:avLst/>
            </a:prstGeom>
            <a:solidFill>
              <a:srgbClr val="FFFFFF"/>
            </a:solidFill>
            <a:ln w="9525">
              <a:solidFill>
                <a:srgbClr val="000000"/>
              </a:solidFill>
              <a:round/>
              <a:headEnd/>
              <a:tailEnd/>
            </a:ln>
          </p:spPr>
          <p:txBody>
            <a:bodyPr lIns="0" tIns="0" rIns="0" bIns="0"/>
            <a:lstStyle/>
            <a:p>
              <a:pPr algn="ctr"/>
              <a:endParaRPr lang="en-US" altLang="zh-CN" sz="2000" b="1">
                <a:latin typeface="Times New Roman" panose="02020603050405020304" pitchFamily="18" charset="0"/>
              </a:endParaRPr>
            </a:p>
          </p:txBody>
        </p:sp>
        <p:sp>
          <p:nvSpPr>
            <p:cNvPr id="8" name="Line 6"/>
            <p:cNvSpPr>
              <a:spLocks noChangeShapeType="1"/>
            </p:cNvSpPr>
            <p:nvPr/>
          </p:nvSpPr>
          <p:spPr bwMode="auto">
            <a:xfrm flipH="1">
              <a:off x="2698726" y="4077395"/>
              <a:ext cx="360362" cy="217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7"/>
            <p:cNvSpPr>
              <a:spLocks noChangeArrowheads="1"/>
            </p:cNvSpPr>
            <p:nvPr/>
          </p:nvSpPr>
          <p:spPr bwMode="auto">
            <a:xfrm>
              <a:off x="3060676" y="3717032"/>
              <a:ext cx="838200" cy="458788"/>
            </a:xfrm>
            <a:prstGeom prst="rect">
              <a:avLst/>
            </a:prstGeom>
            <a:solidFill>
              <a:srgbClr val="FFFFFF"/>
            </a:solidFill>
            <a:ln w="9525">
              <a:solidFill>
                <a:srgbClr val="000000"/>
              </a:solidFill>
              <a:miter lim="800000"/>
              <a:headEnd/>
              <a:tailEnd/>
            </a:ln>
          </p:spPr>
          <p:txBody>
            <a:bodyPr lIns="0" tIns="72000" rIns="0"/>
            <a:lstStyle/>
            <a:p>
              <a:pPr algn="ctr"/>
              <a:r>
                <a:rPr lang="zh-CN" altLang="en-US" sz="2000" b="1" dirty="0">
                  <a:solidFill>
                    <a:srgbClr val="000000"/>
                  </a:solidFill>
                  <a:latin typeface="Times New Roman" panose="02020603050405020304" pitchFamily="18" charset="0"/>
                </a:rPr>
                <a:t>账户</a:t>
              </a:r>
              <a:endParaRPr lang="zh-CN" altLang="en-US" sz="2000" b="1" dirty="0">
                <a:latin typeface="Times New Roman" panose="02020603050405020304" pitchFamily="18" charset="0"/>
              </a:endParaRPr>
            </a:p>
          </p:txBody>
        </p:sp>
        <p:sp>
          <p:nvSpPr>
            <p:cNvPr id="10" name="Line 8"/>
            <p:cNvSpPr>
              <a:spLocks noChangeShapeType="1"/>
            </p:cNvSpPr>
            <p:nvPr/>
          </p:nvSpPr>
          <p:spPr bwMode="auto">
            <a:xfrm>
              <a:off x="3563913" y="4150420"/>
              <a:ext cx="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Oval 9"/>
            <p:cNvSpPr>
              <a:spLocks noChangeArrowheads="1"/>
            </p:cNvSpPr>
            <p:nvPr/>
          </p:nvSpPr>
          <p:spPr bwMode="auto">
            <a:xfrm>
              <a:off x="1763688" y="3718620"/>
              <a:ext cx="935038" cy="358775"/>
            </a:xfrm>
            <a:prstGeom prst="ellipse">
              <a:avLst/>
            </a:prstGeom>
            <a:solidFill>
              <a:srgbClr val="FFFFFF"/>
            </a:solidFill>
            <a:ln w="9525">
              <a:solidFill>
                <a:srgbClr val="000000"/>
              </a:solidFill>
              <a:round/>
              <a:headEnd/>
              <a:tailEnd/>
            </a:ln>
          </p:spPr>
          <p:txBody>
            <a:bodyPr lIns="0" tIns="0" rIns="0" bIns="0"/>
            <a:lstStyle/>
            <a:p>
              <a:pPr algn="ctr"/>
              <a:r>
                <a:rPr lang="en-US" altLang="zh-CN" sz="1600" b="1" u="sng">
                  <a:solidFill>
                    <a:srgbClr val="000000"/>
                  </a:solidFill>
                  <a:latin typeface="Times New Roman" panose="02020603050405020304" pitchFamily="18" charset="0"/>
                </a:rPr>
                <a:t>accno</a:t>
              </a:r>
              <a:endParaRPr lang="en-US" altLang="zh-CN" sz="1600" b="1" u="sng">
                <a:latin typeface="Times New Roman" panose="02020603050405020304" pitchFamily="18" charset="0"/>
              </a:endParaRPr>
            </a:p>
          </p:txBody>
        </p:sp>
        <p:sp>
          <p:nvSpPr>
            <p:cNvPr id="12" name="Oval 10"/>
            <p:cNvSpPr>
              <a:spLocks noChangeArrowheads="1"/>
            </p:cNvSpPr>
            <p:nvPr/>
          </p:nvSpPr>
          <p:spPr bwMode="auto">
            <a:xfrm>
              <a:off x="1763688" y="4294882"/>
              <a:ext cx="1293813" cy="360363"/>
            </a:xfrm>
            <a:prstGeom prst="ellipse">
              <a:avLst/>
            </a:prstGeom>
            <a:solidFill>
              <a:srgbClr val="FFFFFF"/>
            </a:solidFill>
            <a:ln w="9525">
              <a:solidFill>
                <a:srgbClr val="000000"/>
              </a:solidFill>
              <a:round/>
              <a:headEnd/>
              <a:tailEnd/>
            </a:ln>
          </p:spPr>
          <p:txBody>
            <a:bodyPr lIns="0" tIns="0" rIns="0" bIns="0"/>
            <a:lstStyle/>
            <a:p>
              <a:pPr algn="ctr"/>
              <a:r>
                <a:rPr lang="en-US" altLang="zh-CN" sz="1600" b="1" dirty="0" err="1">
                  <a:solidFill>
                    <a:srgbClr val="000000"/>
                  </a:solidFill>
                  <a:latin typeface="Times New Roman" panose="02020603050405020304" pitchFamily="18" charset="0"/>
                </a:rPr>
                <a:t>accname</a:t>
              </a:r>
              <a:endParaRPr lang="en-US" altLang="zh-CN" sz="1600" b="1" dirty="0">
                <a:latin typeface="Times New Roman" panose="02020603050405020304" pitchFamily="18" charset="0"/>
              </a:endParaRPr>
            </a:p>
          </p:txBody>
        </p:sp>
        <p:sp>
          <p:nvSpPr>
            <p:cNvPr id="13" name="Line 11"/>
            <p:cNvSpPr>
              <a:spLocks noChangeShapeType="1"/>
            </p:cNvSpPr>
            <p:nvPr/>
          </p:nvSpPr>
          <p:spPr bwMode="auto">
            <a:xfrm>
              <a:off x="2698726" y="3861495"/>
              <a:ext cx="3603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12"/>
            <p:cNvSpPr>
              <a:spLocks noChangeArrowheads="1"/>
            </p:cNvSpPr>
            <p:nvPr/>
          </p:nvSpPr>
          <p:spPr bwMode="auto">
            <a:xfrm>
              <a:off x="2674690" y="4850507"/>
              <a:ext cx="1609948" cy="331316"/>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chemeClr val="bg2"/>
                  </a:solidFill>
                  <a:latin typeface="Times New Roman" panose="02020603050405020304" pitchFamily="18" charset="0"/>
                </a:rPr>
                <a:t>transaction</a:t>
              </a:r>
            </a:p>
          </p:txBody>
        </p:sp>
        <p:sp>
          <p:nvSpPr>
            <p:cNvPr id="15" name="Oval 13"/>
            <p:cNvSpPr>
              <a:spLocks noChangeArrowheads="1"/>
            </p:cNvSpPr>
            <p:nvPr/>
          </p:nvSpPr>
          <p:spPr bwMode="auto">
            <a:xfrm>
              <a:off x="3276576" y="5737920"/>
              <a:ext cx="790575" cy="357187"/>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rgbClr val="000000"/>
                  </a:solidFill>
                  <a:latin typeface="Times New Roman" panose="02020603050405020304" pitchFamily="18" charset="0"/>
                </a:rPr>
                <a:t>tdate</a:t>
              </a:r>
              <a:endParaRPr lang="en-US" altLang="zh-CN" sz="1600" b="1">
                <a:latin typeface="Times New Roman" panose="02020603050405020304" pitchFamily="18" charset="0"/>
              </a:endParaRPr>
            </a:p>
          </p:txBody>
        </p:sp>
        <p:sp>
          <p:nvSpPr>
            <p:cNvPr id="16" name="Line 14"/>
            <p:cNvSpPr>
              <a:spLocks noChangeShapeType="1"/>
            </p:cNvSpPr>
            <p:nvPr/>
          </p:nvSpPr>
          <p:spPr bwMode="auto">
            <a:xfrm flipH="1">
              <a:off x="2700313" y="5220395"/>
              <a:ext cx="431800" cy="512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a:off x="3563913" y="5229920"/>
              <a:ext cx="714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Oval 16"/>
            <p:cNvSpPr>
              <a:spLocks noChangeArrowheads="1"/>
            </p:cNvSpPr>
            <p:nvPr/>
          </p:nvSpPr>
          <p:spPr bwMode="auto">
            <a:xfrm>
              <a:off x="4286226" y="5661720"/>
              <a:ext cx="1124768" cy="361950"/>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rgbClr val="000000"/>
                  </a:solidFill>
                  <a:latin typeface="Times New Roman" panose="02020603050405020304" pitchFamily="18" charset="0"/>
                </a:rPr>
                <a:t>dealnum</a:t>
              </a:r>
              <a:endParaRPr lang="en-US" altLang="zh-CN" sz="1600" b="1">
                <a:latin typeface="Times New Roman" panose="02020603050405020304" pitchFamily="18" charset="0"/>
              </a:endParaRPr>
            </a:p>
          </p:txBody>
        </p:sp>
        <p:sp>
          <p:nvSpPr>
            <p:cNvPr id="19" name="Oval 17"/>
            <p:cNvSpPr>
              <a:spLocks noChangeArrowheads="1"/>
            </p:cNvSpPr>
            <p:nvPr/>
          </p:nvSpPr>
          <p:spPr bwMode="auto">
            <a:xfrm>
              <a:off x="1979588" y="5742682"/>
              <a:ext cx="1079500" cy="352425"/>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rgbClr val="FF3300"/>
                  </a:solidFill>
                  <a:latin typeface="Times New Roman" panose="02020603050405020304" pitchFamily="18" charset="0"/>
                </a:rPr>
                <a:t>lineNo</a:t>
              </a:r>
            </a:p>
          </p:txBody>
        </p:sp>
        <p:sp>
          <p:nvSpPr>
            <p:cNvPr id="20" name="Line 18"/>
            <p:cNvSpPr>
              <a:spLocks noChangeShapeType="1"/>
            </p:cNvSpPr>
            <p:nvPr/>
          </p:nvSpPr>
          <p:spPr bwMode="auto">
            <a:xfrm>
              <a:off x="4067151" y="5158482"/>
              <a:ext cx="504825"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Oval 19"/>
            <p:cNvSpPr>
              <a:spLocks noChangeArrowheads="1"/>
            </p:cNvSpPr>
            <p:nvPr/>
          </p:nvSpPr>
          <p:spPr bwMode="auto">
            <a:xfrm>
              <a:off x="6850038" y="3780532"/>
              <a:ext cx="962025" cy="296863"/>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rgbClr val="FF3300"/>
                  </a:solidFill>
                  <a:latin typeface="Times New Roman" panose="02020603050405020304" pitchFamily="18" charset="0"/>
                </a:rPr>
                <a:t>adate</a:t>
              </a:r>
              <a:endParaRPr lang="zh-CN" altLang="en-US" sz="1600" b="1">
                <a:solidFill>
                  <a:srgbClr val="FF3300"/>
                </a:solidFill>
                <a:latin typeface="Times New Roman" panose="02020603050405020304" pitchFamily="18" charset="0"/>
              </a:endParaRPr>
            </a:p>
          </p:txBody>
        </p:sp>
        <p:sp>
          <p:nvSpPr>
            <p:cNvPr id="22" name="Line 20"/>
            <p:cNvSpPr>
              <a:spLocks noChangeShapeType="1"/>
            </p:cNvSpPr>
            <p:nvPr/>
          </p:nvSpPr>
          <p:spPr bwMode="auto">
            <a:xfrm>
              <a:off x="6515076" y="3934520"/>
              <a:ext cx="2889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Oval 21"/>
            <p:cNvSpPr>
              <a:spLocks noChangeArrowheads="1"/>
            </p:cNvSpPr>
            <p:nvPr/>
          </p:nvSpPr>
          <p:spPr bwMode="auto">
            <a:xfrm>
              <a:off x="6850038" y="4285357"/>
              <a:ext cx="962025" cy="296863"/>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rgbClr val="000000"/>
                  </a:solidFill>
                  <a:latin typeface="Times New Roman" panose="02020603050405020304" pitchFamily="18" charset="0"/>
                </a:rPr>
                <a:t>accrual</a:t>
              </a:r>
              <a:endParaRPr lang="en-US" altLang="zh-CN" sz="1600" b="1">
                <a:latin typeface="Times New Roman" panose="02020603050405020304" pitchFamily="18" charset="0"/>
              </a:endParaRPr>
            </a:p>
          </p:txBody>
        </p:sp>
        <p:sp>
          <p:nvSpPr>
            <p:cNvPr id="24" name="Line 22"/>
            <p:cNvSpPr>
              <a:spLocks noChangeShapeType="1"/>
            </p:cNvSpPr>
            <p:nvPr/>
          </p:nvSpPr>
          <p:spPr bwMode="auto">
            <a:xfrm>
              <a:off x="6443638" y="4077395"/>
              <a:ext cx="431800" cy="288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Oval 23"/>
            <p:cNvSpPr>
              <a:spLocks noChangeArrowheads="1"/>
            </p:cNvSpPr>
            <p:nvPr/>
          </p:nvSpPr>
          <p:spPr bwMode="auto">
            <a:xfrm>
              <a:off x="4860901" y="3718620"/>
              <a:ext cx="1654175" cy="441325"/>
            </a:xfrm>
            <a:prstGeom prst="ellipse">
              <a:avLst/>
            </a:prstGeom>
            <a:solidFill>
              <a:srgbClr val="FFFFFF"/>
            </a:solidFill>
            <a:ln w="9525">
              <a:solidFill>
                <a:srgbClr val="000000"/>
              </a:solidFill>
              <a:round/>
              <a:headEnd/>
              <a:tailEnd/>
            </a:ln>
          </p:spPr>
          <p:txBody>
            <a:bodyPr lIns="0" tIns="0" rIns="0" bIns="0"/>
            <a:lstStyle/>
            <a:p>
              <a:pPr algn="ctr"/>
              <a:endParaRPr lang="en-US" altLang="zh-CN" sz="2000" b="1">
                <a:latin typeface="Times New Roman" panose="02020603050405020304" pitchFamily="18" charset="0"/>
              </a:endParaRPr>
            </a:p>
          </p:txBody>
        </p:sp>
        <p:sp>
          <p:nvSpPr>
            <p:cNvPr id="26" name="Oval 24"/>
            <p:cNvSpPr>
              <a:spLocks noChangeArrowheads="1"/>
            </p:cNvSpPr>
            <p:nvPr/>
          </p:nvSpPr>
          <p:spPr bwMode="auto">
            <a:xfrm>
              <a:off x="4932338" y="3790057"/>
              <a:ext cx="1511300" cy="296863"/>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chemeClr val="bg2"/>
                  </a:solidFill>
                  <a:latin typeface="Times New Roman" panose="02020603050405020304" pitchFamily="18" charset="0"/>
                </a:rPr>
                <a:t>accrualRec</a:t>
              </a:r>
            </a:p>
          </p:txBody>
        </p:sp>
        <p:sp>
          <p:nvSpPr>
            <p:cNvPr id="27" name="Line 25"/>
            <p:cNvSpPr>
              <a:spLocks noChangeShapeType="1"/>
            </p:cNvSpPr>
            <p:nvPr/>
          </p:nvSpPr>
          <p:spPr bwMode="auto">
            <a:xfrm flipV="1">
              <a:off x="3922688" y="3934520"/>
              <a:ext cx="9366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Rectangle 26"/>
            <p:cNvSpPr>
              <a:spLocks noChangeArrowheads="1"/>
            </p:cNvSpPr>
            <p:nvPr/>
          </p:nvSpPr>
          <p:spPr bwMode="auto">
            <a:xfrm>
              <a:off x="6083276" y="5596632"/>
              <a:ext cx="1223962" cy="458788"/>
            </a:xfrm>
            <a:prstGeom prst="rect">
              <a:avLst/>
            </a:prstGeom>
            <a:solidFill>
              <a:srgbClr val="FFFFFF"/>
            </a:solidFill>
            <a:ln w="9525">
              <a:solidFill>
                <a:srgbClr val="000000"/>
              </a:solidFill>
              <a:miter lim="800000"/>
              <a:headEnd/>
              <a:tailEnd/>
            </a:ln>
          </p:spPr>
          <p:txBody>
            <a:bodyPr lIns="0" tIns="72000" rIns="0"/>
            <a:lstStyle/>
            <a:p>
              <a:pPr algn="ctr"/>
              <a:r>
                <a:rPr lang="zh-CN" altLang="en-US" sz="2000" b="1">
                  <a:solidFill>
                    <a:srgbClr val="000000"/>
                  </a:solidFill>
                  <a:latin typeface="Times New Roman" panose="02020603050405020304" pitchFamily="18" charset="0"/>
                </a:rPr>
                <a:t>银行柜员</a:t>
              </a:r>
              <a:endParaRPr lang="zh-CN" altLang="en-US" sz="2000" b="1">
                <a:latin typeface="Times New Roman" panose="02020603050405020304" pitchFamily="18" charset="0"/>
              </a:endParaRPr>
            </a:p>
          </p:txBody>
        </p:sp>
        <p:sp>
          <p:nvSpPr>
            <p:cNvPr id="29" name="Line 27"/>
            <p:cNvSpPr>
              <a:spLocks noChangeShapeType="1"/>
            </p:cNvSpPr>
            <p:nvPr/>
          </p:nvSpPr>
          <p:spPr bwMode="auto">
            <a:xfrm flipH="1">
              <a:off x="6732563" y="5228332"/>
              <a:ext cx="288925" cy="360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Oval 28"/>
            <p:cNvSpPr>
              <a:spLocks noChangeArrowheads="1"/>
            </p:cNvSpPr>
            <p:nvPr/>
          </p:nvSpPr>
          <p:spPr bwMode="auto">
            <a:xfrm>
              <a:off x="5724501" y="4869557"/>
              <a:ext cx="719137" cy="358775"/>
            </a:xfrm>
            <a:prstGeom prst="ellipse">
              <a:avLst/>
            </a:prstGeom>
            <a:solidFill>
              <a:srgbClr val="FFFFFF"/>
            </a:solidFill>
            <a:ln w="9525">
              <a:solidFill>
                <a:srgbClr val="000000"/>
              </a:solidFill>
              <a:round/>
              <a:headEnd/>
              <a:tailEnd/>
            </a:ln>
          </p:spPr>
          <p:txBody>
            <a:bodyPr lIns="0" tIns="0" rIns="0" bIns="0"/>
            <a:lstStyle/>
            <a:p>
              <a:pPr algn="ctr"/>
              <a:r>
                <a:rPr lang="en-US" altLang="zh-CN" sz="1600" b="1" u="sng">
                  <a:solidFill>
                    <a:srgbClr val="000000"/>
                  </a:solidFill>
                  <a:latin typeface="Times New Roman" panose="02020603050405020304" pitchFamily="18" charset="0"/>
                </a:rPr>
                <a:t>eno</a:t>
              </a:r>
              <a:endParaRPr lang="en-US" altLang="zh-CN" sz="1600" b="1" u="sng">
                <a:latin typeface="Times New Roman" panose="02020603050405020304" pitchFamily="18" charset="0"/>
              </a:endParaRPr>
            </a:p>
          </p:txBody>
        </p:sp>
        <p:sp>
          <p:nvSpPr>
            <p:cNvPr id="31" name="Oval 29"/>
            <p:cNvSpPr>
              <a:spLocks noChangeArrowheads="1"/>
            </p:cNvSpPr>
            <p:nvPr/>
          </p:nvSpPr>
          <p:spPr bwMode="auto">
            <a:xfrm>
              <a:off x="6515076" y="4869557"/>
              <a:ext cx="1293812" cy="360363"/>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rgbClr val="000000"/>
                  </a:solidFill>
                  <a:latin typeface="Times New Roman" panose="02020603050405020304" pitchFamily="18" charset="0"/>
                </a:rPr>
                <a:t>ename</a:t>
              </a:r>
              <a:endParaRPr lang="en-US" altLang="zh-CN" sz="1600" b="1">
                <a:latin typeface="Times New Roman" panose="02020603050405020304" pitchFamily="18" charset="0"/>
              </a:endParaRPr>
            </a:p>
          </p:txBody>
        </p:sp>
        <p:sp>
          <p:nvSpPr>
            <p:cNvPr id="32" name="Line 30"/>
            <p:cNvSpPr>
              <a:spLocks noChangeShapeType="1"/>
            </p:cNvSpPr>
            <p:nvPr/>
          </p:nvSpPr>
          <p:spPr bwMode="auto">
            <a:xfrm>
              <a:off x="6110263" y="5229920"/>
              <a:ext cx="190500" cy="358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 name="Line 31"/>
          <p:cNvSpPr>
            <a:spLocks noChangeShapeType="1"/>
          </p:cNvSpPr>
          <p:nvPr/>
        </p:nvSpPr>
        <p:spPr bwMode="auto">
          <a:xfrm>
            <a:off x="4378710" y="5012013"/>
            <a:ext cx="1728788" cy="792162"/>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2"/>
          <p:cNvSpPr>
            <a:spLocks noChangeShapeType="1"/>
          </p:cNvSpPr>
          <p:nvPr/>
        </p:nvSpPr>
        <p:spPr bwMode="auto">
          <a:xfrm flipV="1">
            <a:off x="4378710" y="4215035"/>
            <a:ext cx="1008062" cy="792162"/>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弱实体集</a:t>
            </a:r>
          </a:p>
        </p:txBody>
      </p:sp>
      <p:sp>
        <p:nvSpPr>
          <p:cNvPr id="4" name="Rectangle 3"/>
          <p:cNvSpPr txBox="1">
            <a:spLocks noChangeArrowheads="1"/>
          </p:cNvSpPr>
          <p:nvPr/>
        </p:nvSpPr>
        <p:spPr bwMode="auto">
          <a:xfrm>
            <a:off x="688032" y="1509340"/>
            <a:ext cx="77724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pPr>
              <a:lnSpc>
                <a:spcPct val="90000"/>
              </a:lnSpc>
            </a:pPr>
            <a:r>
              <a:rPr lang="zh-CN" altLang="en-US" sz="2800" kern="0" dirty="0" smtClean="0">
                <a:latin typeface="华文新魏" panose="02010800040101010101" pitchFamily="2" charset="-122"/>
                <a:ea typeface="华文新魏" panose="02010800040101010101" pitchFamily="2" charset="-122"/>
              </a:rPr>
              <a:t>引入弱实体后的</a:t>
            </a:r>
            <a:r>
              <a:rPr lang="en-US" altLang="zh-CN" sz="2800" kern="0" dirty="0" smtClean="0">
                <a:latin typeface="华文新魏" panose="02010800040101010101" pitchFamily="2" charset="-122"/>
                <a:ea typeface="华文新魏" panose="02010800040101010101" pitchFamily="2" charset="-122"/>
              </a:rPr>
              <a:t>E-R</a:t>
            </a:r>
            <a:r>
              <a:rPr lang="zh-CN" altLang="en-US" sz="2800" kern="0" dirty="0" smtClean="0">
                <a:latin typeface="华文新魏" panose="02010800040101010101" pitchFamily="2" charset="-122"/>
                <a:ea typeface="华文新魏" panose="02010800040101010101" pitchFamily="2" charset="-122"/>
              </a:rPr>
              <a:t>图：</a:t>
            </a:r>
            <a:endParaRPr lang="en-US" altLang="zh-CN" sz="2800" kern="0" dirty="0" smtClean="0">
              <a:latin typeface="华文新魏" panose="02010800040101010101" pitchFamily="2" charset="-122"/>
              <a:ea typeface="华文新魏" panose="02010800040101010101" pitchFamily="2" charset="-122"/>
            </a:endParaRPr>
          </a:p>
          <a:p>
            <a:pPr lvl="1">
              <a:lnSpc>
                <a:spcPct val="90000"/>
              </a:lnSpc>
            </a:pPr>
            <a:r>
              <a:rPr lang="zh-CN" altLang="en-US" kern="0" dirty="0" smtClean="0">
                <a:latin typeface="华文新魏" panose="02010800040101010101" pitchFamily="2" charset="-122"/>
              </a:rPr>
              <a:t>有效解决了属性实体化后缺少标识问题</a:t>
            </a:r>
            <a:endParaRPr lang="zh-CN" altLang="en-US" sz="2600" kern="0" dirty="0" smtClean="0">
              <a:latin typeface="华文新魏" panose="02010800040101010101" pitchFamily="2" charset="-122"/>
            </a:endParaRPr>
          </a:p>
        </p:txBody>
      </p:sp>
      <p:grpSp>
        <p:nvGrpSpPr>
          <p:cNvPr id="62" name="组合 61"/>
          <p:cNvGrpSpPr/>
          <p:nvPr/>
        </p:nvGrpSpPr>
        <p:grpSpPr>
          <a:xfrm>
            <a:off x="1214438" y="2997994"/>
            <a:ext cx="6143625" cy="2735262"/>
            <a:chOff x="1214438" y="2997994"/>
            <a:chExt cx="6143625" cy="2735262"/>
          </a:xfrm>
        </p:grpSpPr>
        <p:sp>
          <p:nvSpPr>
            <p:cNvPr id="52" name="Rectangle 51"/>
            <p:cNvSpPr>
              <a:spLocks noChangeArrowheads="1"/>
            </p:cNvSpPr>
            <p:nvPr/>
          </p:nvSpPr>
          <p:spPr bwMode="auto">
            <a:xfrm>
              <a:off x="4523057" y="3184270"/>
              <a:ext cx="1385540" cy="460754"/>
            </a:xfrm>
            <a:prstGeom prst="rect">
              <a:avLst/>
            </a:prstGeom>
            <a:solidFill>
              <a:srgbClr val="FFFFFF"/>
            </a:solidFill>
            <a:ln w="9525">
              <a:solidFill>
                <a:srgbClr val="000000"/>
              </a:solidFill>
              <a:miter lim="800000"/>
              <a:headEnd/>
              <a:tailEnd/>
            </a:ln>
          </p:spPr>
          <p:txBody>
            <a:bodyPr lIns="0" tIns="72000" rIns="0"/>
            <a:lstStyle/>
            <a:p>
              <a:pPr algn="ctr"/>
              <a:endParaRPr lang="zh-CN" altLang="en-US" sz="2000" b="1" dirty="0">
                <a:latin typeface="Times New Roman" panose="02020603050405020304" pitchFamily="18" charset="0"/>
              </a:endParaRPr>
            </a:p>
          </p:txBody>
        </p:sp>
        <p:sp>
          <p:nvSpPr>
            <p:cNvPr id="51" name="Rectangle 51"/>
            <p:cNvSpPr>
              <a:spLocks noChangeArrowheads="1"/>
            </p:cNvSpPr>
            <p:nvPr/>
          </p:nvSpPr>
          <p:spPr bwMode="auto">
            <a:xfrm>
              <a:off x="2322364" y="4506330"/>
              <a:ext cx="1385540" cy="509304"/>
            </a:xfrm>
            <a:prstGeom prst="rect">
              <a:avLst/>
            </a:prstGeom>
            <a:solidFill>
              <a:srgbClr val="FFFFFF"/>
            </a:solidFill>
            <a:ln w="9525">
              <a:solidFill>
                <a:srgbClr val="000000"/>
              </a:solidFill>
              <a:miter lim="800000"/>
              <a:headEnd/>
              <a:tailEnd/>
            </a:ln>
          </p:spPr>
          <p:txBody>
            <a:bodyPr lIns="0" tIns="72000" rIns="0"/>
            <a:lstStyle/>
            <a:p>
              <a:pPr algn="ctr"/>
              <a:endParaRPr lang="zh-CN" altLang="en-US" sz="2000" b="1" dirty="0">
                <a:latin typeface="Times New Roman" panose="02020603050405020304" pitchFamily="18" charset="0"/>
              </a:endParaRPr>
            </a:p>
          </p:txBody>
        </p:sp>
        <p:grpSp>
          <p:nvGrpSpPr>
            <p:cNvPr id="5" name="组合 52"/>
            <p:cNvGrpSpPr>
              <a:grpSpLocks/>
            </p:cNvGrpSpPr>
            <p:nvPr/>
          </p:nvGrpSpPr>
          <p:grpSpPr bwMode="auto">
            <a:xfrm>
              <a:off x="1214438" y="2997994"/>
              <a:ext cx="6143625" cy="2735262"/>
              <a:chOff x="1214438" y="2643188"/>
              <a:chExt cx="6143625" cy="2735262"/>
            </a:xfrm>
          </p:grpSpPr>
          <p:sp>
            <p:nvSpPr>
              <p:cNvPr id="6" name="Rectangle 51"/>
              <p:cNvSpPr>
                <a:spLocks noChangeArrowheads="1"/>
              </p:cNvSpPr>
              <p:nvPr/>
            </p:nvSpPr>
            <p:spPr bwMode="auto">
              <a:xfrm>
                <a:off x="2557463" y="2857500"/>
                <a:ext cx="838200" cy="458788"/>
              </a:xfrm>
              <a:prstGeom prst="rect">
                <a:avLst/>
              </a:prstGeom>
              <a:solidFill>
                <a:srgbClr val="FFFFFF"/>
              </a:solidFill>
              <a:ln w="9525">
                <a:solidFill>
                  <a:srgbClr val="000000"/>
                </a:solidFill>
                <a:miter lim="800000"/>
                <a:headEnd/>
                <a:tailEnd/>
              </a:ln>
            </p:spPr>
            <p:txBody>
              <a:bodyPr lIns="0" tIns="72000" rIns="0"/>
              <a:lstStyle/>
              <a:p>
                <a:pPr algn="ctr"/>
                <a:r>
                  <a:rPr lang="zh-CN" altLang="en-US" sz="2000" b="1">
                    <a:solidFill>
                      <a:srgbClr val="000000"/>
                    </a:solidFill>
                    <a:latin typeface="Times New Roman" panose="02020603050405020304" pitchFamily="18" charset="0"/>
                  </a:rPr>
                  <a:t>账户</a:t>
                </a:r>
                <a:endParaRPr lang="zh-CN" altLang="en-US" sz="2000" b="1">
                  <a:latin typeface="Times New Roman" panose="02020603050405020304" pitchFamily="18" charset="0"/>
                </a:endParaRPr>
              </a:p>
            </p:txBody>
          </p:sp>
          <p:sp>
            <p:nvSpPr>
              <p:cNvPr id="7" name="Oval 53"/>
              <p:cNvSpPr>
                <a:spLocks noChangeArrowheads="1"/>
              </p:cNvSpPr>
              <p:nvPr/>
            </p:nvSpPr>
            <p:spPr bwMode="auto">
              <a:xfrm>
                <a:off x="1214438" y="2778125"/>
                <a:ext cx="935037" cy="358775"/>
              </a:xfrm>
              <a:prstGeom prst="ellipse">
                <a:avLst/>
              </a:prstGeom>
              <a:solidFill>
                <a:srgbClr val="FFFFFF"/>
              </a:solidFill>
              <a:ln w="9525">
                <a:solidFill>
                  <a:srgbClr val="000000"/>
                </a:solidFill>
                <a:round/>
                <a:headEnd/>
                <a:tailEnd/>
              </a:ln>
            </p:spPr>
            <p:txBody>
              <a:bodyPr lIns="0" tIns="0" rIns="0" bIns="0"/>
              <a:lstStyle/>
              <a:p>
                <a:pPr algn="ctr"/>
                <a:r>
                  <a:rPr lang="en-US" altLang="zh-CN" sz="1600" b="1" u="sng">
                    <a:solidFill>
                      <a:srgbClr val="000000"/>
                    </a:solidFill>
                    <a:latin typeface="Times New Roman" panose="02020603050405020304" pitchFamily="18" charset="0"/>
                  </a:rPr>
                  <a:t>accno</a:t>
                </a:r>
                <a:endParaRPr lang="en-US" altLang="zh-CN" sz="1600" b="1" u="sng">
                  <a:latin typeface="Times New Roman" panose="02020603050405020304" pitchFamily="18" charset="0"/>
                </a:endParaRPr>
              </a:p>
            </p:txBody>
          </p:sp>
          <p:sp>
            <p:nvSpPr>
              <p:cNvPr id="8" name="Oval 54"/>
              <p:cNvSpPr>
                <a:spLocks noChangeArrowheads="1"/>
              </p:cNvSpPr>
              <p:nvPr/>
            </p:nvSpPr>
            <p:spPr bwMode="auto">
              <a:xfrm>
                <a:off x="1214438" y="3354388"/>
                <a:ext cx="1293812" cy="360362"/>
              </a:xfrm>
              <a:prstGeom prst="ellipse">
                <a:avLst/>
              </a:prstGeom>
              <a:solidFill>
                <a:srgbClr val="FFFFFF"/>
              </a:solidFill>
              <a:ln w="9525">
                <a:solidFill>
                  <a:srgbClr val="000000"/>
                </a:solidFill>
                <a:round/>
                <a:headEnd/>
                <a:tailEnd/>
              </a:ln>
            </p:spPr>
            <p:txBody>
              <a:bodyPr lIns="0" tIns="0" rIns="0" bIns="0"/>
              <a:lstStyle/>
              <a:p>
                <a:r>
                  <a:rPr lang="en-US" altLang="zh-CN" sz="1600" b="1">
                    <a:solidFill>
                      <a:srgbClr val="000000"/>
                    </a:solidFill>
                    <a:latin typeface="Times New Roman" panose="02020603050405020304" pitchFamily="18" charset="0"/>
                  </a:rPr>
                  <a:t>AccName</a:t>
                </a:r>
                <a:endParaRPr lang="en-US" altLang="zh-CN" sz="1600" b="1">
                  <a:latin typeface="Times New Roman" panose="02020603050405020304" pitchFamily="18" charset="0"/>
                </a:endParaRPr>
              </a:p>
            </p:txBody>
          </p:sp>
          <p:sp>
            <p:nvSpPr>
              <p:cNvPr id="9" name="Oval 56"/>
              <p:cNvSpPr>
                <a:spLocks noChangeArrowheads="1"/>
              </p:cNvSpPr>
              <p:nvPr/>
            </p:nvSpPr>
            <p:spPr bwMode="auto">
              <a:xfrm>
                <a:off x="2574925" y="4929188"/>
                <a:ext cx="790575" cy="428625"/>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rgbClr val="000000"/>
                    </a:solidFill>
                    <a:latin typeface="Times New Roman" panose="02020603050405020304" pitchFamily="18" charset="0"/>
                  </a:rPr>
                  <a:t>tdate</a:t>
                </a:r>
                <a:endParaRPr lang="en-US" altLang="zh-CN" sz="1600" b="1">
                  <a:latin typeface="Times New Roman" panose="02020603050405020304" pitchFamily="18" charset="0"/>
                </a:endParaRPr>
              </a:p>
            </p:txBody>
          </p:sp>
          <p:sp>
            <p:nvSpPr>
              <p:cNvPr id="10" name="Oval 59"/>
              <p:cNvSpPr>
                <a:spLocks noChangeArrowheads="1"/>
              </p:cNvSpPr>
              <p:nvPr/>
            </p:nvSpPr>
            <p:spPr bwMode="auto">
              <a:xfrm>
                <a:off x="3436938" y="4945063"/>
                <a:ext cx="1135062" cy="433387"/>
              </a:xfrm>
              <a:prstGeom prst="ellipse">
                <a:avLst/>
              </a:prstGeom>
              <a:solidFill>
                <a:srgbClr val="FFFFFF"/>
              </a:solidFill>
              <a:ln w="9525">
                <a:solidFill>
                  <a:srgbClr val="000000"/>
                </a:solidFill>
                <a:round/>
                <a:headEnd/>
                <a:tailEnd/>
              </a:ln>
            </p:spPr>
            <p:txBody>
              <a:bodyPr lIns="0" tIns="0" rIns="0" bIns="0"/>
              <a:lstStyle/>
              <a:p>
                <a:r>
                  <a:rPr lang="en-US" altLang="zh-CN" sz="1600" b="1">
                    <a:solidFill>
                      <a:srgbClr val="000000"/>
                    </a:solidFill>
                    <a:latin typeface="Times New Roman" panose="02020603050405020304" pitchFamily="18" charset="0"/>
                  </a:rPr>
                  <a:t>dealnum</a:t>
                </a:r>
                <a:endParaRPr lang="en-US" altLang="zh-CN" sz="1600" b="1">
                  <a:latin typeface="Times New Roman" panose="02020603050405020304" pitchFamily="18" charset="0"/>
                </a:endParaRPr>
              </a:p>
            </p:txBody>
          </p:sp>
          <p:sp>
            <p:nvSpPr>
              <p:cNvPr id="11" name="Oval 60"/>
              <p:cNvSpPr>
                <a:spLocks noChangeArrowheads="1"/>
              </p:cNvSpPr>
              <p:nvPr/>
            </p:nvSpPr>
            <p:spPr bwMode="auto">
              <a:xfrm>
                <a:off x="1428750" y="4929188"/>
                <a:ext cx="1079500" cy="423862"/>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rgbClr val="000000"/>
                    </a:solidFill>
                    <a:latin typeface="Times New Roman" panose="02020603050405020304" pitchFamily="18" charset="0"/>
                  </a:rPr>
                  <a:t>LineNo</a:t>
                </a:r>
                <a:endParaRPr lang="en-US" altLang="zh-CN" sz="1600" b="1">
                  <a:latin typeface="Times New Roman" panose="02020603050405020304" pitchFamily="18" charset="0"/>
                </a:endParaRPr>
              </a:p>
            </p:txBody>
          </p:sp>
          <p:sp>
            <p:nvSpPr>
              <p:cNvPr id="12" name="Oval 62"/>
              <p:cNvSpPr>
                <a:spLocks noChangeArrowheads="1"/>
              </p:cNvSpPr>
              <p:nvPr/>
            </p:nvSpPr>
            <p:spPr bwMode="auto">
              <a:xfrm>
                <a:off x="6253163" y="2643188"/>
                <a:ext cx="962025" cy="369887"/>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rgbClr val="000000"/>
                    </a:solidFill>
                    <a:latin typeface="Times New Roman" panose="02020603050405020304" pitchFamily="18" charset="0"/>
                  </a:rPr>
                  <a:t>adate</a:t>
                </a:r>
                <a:endParaRPr lang="zh-CN" altLang="en-US" sz="1600" b="1">
                  <a:latin typeface="Times New Roman" panose="02020603050405020304" pitchFamily="18" charset="0"/>
                </a:endParaRPr>
              </a:p>
            </p:txBody>
          </p:sp>
          <p:sp>
            <p:nvSpPr>
              <p:cNvPr id="13" name="Oval 64"/>
              <p:cNvSpPr>
                <a:spLocks noChangeArrowheads="1"/>
              </p:cNvSpPr>
              <p:nvPr/>
            </p:nvSpPr>
            <p:spPr bwMode="auto">
              <a:xfrm>
                <a:off x="6275388" y="3214688"/>
                <a:ext cx="962025" cy="357187"/>
              </a:xfrm>
              <a:prstGeom prst="ellipse">
                <a:avLst/>
              </a:prstGeom>
              <a:solidFill>
                <a:srgbClr val="FFFFFF"/>
              </a:solidFill>
              <a:ln w="9525">
                <a:solidFill>
                  <a:srgbClr val="000000"/>
                </a:solidFill>
                <a:round/>
                <a:headEnd/>
                <a:tailEnd/>
              </a:ln>
            </p:spPr>
            <p:txBody>
              <a:bodyPr lIns="0" tIns="0" rIns="0" bIns="0"/>
              <a:lstStyle/>
              <a:p>
                <a:r>
                  <a:rPr lang="en-US" altLang="zh-CN" sz="1600" b="1">
                    <a:solidFill>
                      <a:srgbClr val="000000"/>
                    </a:solidFill>
                    <a:latin typeface="Times New Roman" panose="02020603050405020304" pitchFamily="18" charset="0"/>
                  </a:rPr>
                  <a:t>accrual</a:t>
                </a:r>
                <a:endParaRPr lang="en-US" altLang="zh-CN" sz="1600" b="1">
                  <a:latin typeface="Times New Roman" panose="02020603050405020304" pitchFamily="18" charset="0"/>
                </a:endParaRPr>
              </a:p>
            </p:txBody>
          </p:sp>
          <p:sp>
            <p:nvSpPr>
              <p:cNvPr id="14" name="Rectangle 67"/>
              <p:cNvSpPr>
                <a:spLocks noChangeArrowheads="1"/>
              </p:cNvSpPr>
              <p:nvPr/>
            </p:nvSpPr>
            <p:spPr bwMode="auto">
              <a:xfrm>
                <a:off x="5511800" y="4154488"/>
                <a:ext cx="1223963" cy="458787"/>
              </a:xfrm>
              <a:prstGeom prst="rect">
                <a:avLst/>
              </a:prstGeom>
              <a:solidFill>
                <a:srgbClr val="FFFFFF"/>
              </a:solidFill>
              <a:ln w="9525">
                <a:solidFill>
                  <a:srgbClr val="000000"/>
                </a:solidFill>
                <a:miter lim="800000"/>
                <a:headEnd/>
                <a:tailEnd/>
              </a:ln>
            </p:spPr>
            <p:txBody>
              <a:bodyPr lIns="0" tIns="72000" rIns="0"/>
              <a:lstStyle/>
              <a:p>
                <a:pPr algn="ctr"/>
                <a:r>
                  <a:rPr lang="zh-CN" altLang="en-US" sz="2000" b="1">
                    <a:solidFill>
                      <a:srgbClr val="000000"/>
                    </a:solidFill>
                    <a:latin typeface="Times New Roman" panose="02020603050405020304" pitchFamily="18" charset="0"/>
                  </a:rPr>
                  <a:t>银行柜员</a:t>
                </a:r>
                <a:endParaRPr lang="zh-CN" altLang="en-US" sz="2000" b="1">
                  <a:latin typeface="Times New Roman" panose="02020603050405020304" pitchFamily="18" charset="0"/>
                </a:endParaRPr>
              </a:p>
            </p:txBody>
          </p:sp>
          <p:sp>
            <p:nvSpPr>
              <p:cNvPr id="15" name="Oval 69"/>
              <p:cNvSpPr>
                <a:spLocks noChangeArrowheads="1"/>
              </p:cNvSpPr>
              <p:nvPr/>
            </p:nvSpPr>
            <p:spPr bwMode="auto">
              <a:xfrm>
                <a:off x="5273675" y="4973638"/>
                <a:ext cx="719138" cy="358775"/>
              </a:xfrm>
              <a:prstGeom prst="ellipse">
                <a:avLst/>
              </a:prstGeom>
              <a:solidFill>
                <a:srgbClr val="FFFFFF"/>
              </a:solidFill>
              <a:ln w="9525">
                <a:solidFill>
                  <a:srgbClr val="000000"/>
                </a:solidFill>
                <a:round/>
                <a:headEnd/>
                <a:tailEnd/>
              </a:ln>
            </p:spPr>
            <p:txBody>
              <a:bodyPr lIns="0" tIns="0" rIns="0" bIns="0"/>
              <a:lstStyle/>
              <a:p>
                <a:pPr algn="ctr"/>
                <a:r>
                  <a:rPr lang="en-US" altLang="zh-CN" sz="1600" b="1" u="sng">
                    <a:solidFill>
                      <a:srgbClr val="000000"/>
                    </a:solidFill>
                    <a:latin typeface="Times New Roman" panose="02020603050405020304" pitchFamily="18" charset="0"/>
                  </a:rPr>
                  <a:t>eno</a:t>
                </a:r>
                <a:endParaRPr lang="en-US" altLang="zh-CN" sz="1600" b="1" u="sng">
                  <a:latin typeface="Times New Roman" panose="02020603050405020304" pitchFamily="18" charset="0"/>
                </a:endParaRPr>
              </a:p>
            </p:txBody>
          </p:sp>
          <p:sp>
            <p:nvSpPr>
              <p:cNvPr id="16" name="Oval 70"/>
              <p:cNvSpPr>
                <a:spLocks noChangeArrowheads="1"/>
              </p:cNvSpPr>
              <p:nvPr/>
            </p:nvSpPr>
            <p:spPr bwMode="auto">
              <a:xfrm>
                <a:off x="6064250" y="4973638"/>
                <a:ext cx="1293813" cy="360362"/>
              </a:xfrm>
              <a:prstGeom prst="ellipse">
                <a:avLst/>
              </a:prstGeom>
              <a:solidFill>
                <a:srgbClr val="FFFFFF"/>
              </a:solidFill>
              <a:ln w="9525">
                <a:solidFill>
                  <a:srgbClr val="000000"/>
                </a:solidFill>
                <a:round/>
                <a:headEnd/>
                <a:tailEnd/>
              </a:ln>
            </p:spPr>
            <p:txBody>
              <a:bodyPr lIns="0" tIns="0" rIns="0" bIns="0"/>
              <a:lstStyle/>
              <a:p>
                <a:pPr algn="ctr"/>
                <a:r>
                  <a:rPr lang="en-US" altLang="zh-CN" sz="1600" b="1">
                    <a:solidFill>
                      <a:srgbClr val="000000"/>
                    </a:solidFill>
                    <a:latin typeface="Times New Roman" panose="02020603050405020304" pitchFamily="18" charset="0"/>
                  </a:rPr>
                  <a:t>ename</a:t>
                </a:r>
                <a:endParaRPr lang="en-US" altLang="zh-CN" sz="1600" b="1">
                  <a:latin typeface="Times New Roman" panose="02020603050405020304" pitchFamily="18" charset="0"/>
                </a:endParaRPr>
              </a:p>
            </p:txBody>
          </p:sp>
          <p:sp>
            <p:nvSpPr>
              <p:cNvPr id="17" name="Rectangle 74"/>
              <p:cNvSpPr>
                <a:spLocks noChangeArrowheads="1"/>
              </p:cNvSpPr>
              <p:nvPr/>
            </p:nvSpPr>
            <p:spPr bwMode="auto">
              <a:xfrm>
                <a:off x="2483942" y="4221088"/>
                <a:ext cx="1152525" cy="360363"/>
              </a:xfrm>
              <a:prstGeom prst="rect">
                <a:avLst/>
              </a:prstGeom>
              <a:solidFill>
                <a:srgbClr val="FFFFFF"/>
              </a:solidFill>
              <a:ln w="9525">
                <a:solidFill>
                  <a:srgbClr val="000000"/>
                </a:solidFill>
                <a:miter lim="800000"/>
                <a:headEnd/>
                <a:tailEnd/>
              </a:ln>
            </p:spPr>
            <p:txBody>
              <a:bodyPr lIns="0" tIns="0" rIns="0"/>
              <a:lstStyle/>
              <a:p>
                <a:pPr algn="ctr"/>
                <a:r>
                  <a:rPr lang="zh-CN" altLang="en-US" sz="1800" b="1" dirty="0">
                    <a:solidFill>
                      <a:srgbClr val="FF0000"/>
                    </a:solidFill>
                    <a:latin typeface="Times New Roman" panose="02020603050405020304" pitchFamily="18" charset="0"/>
                  </a:rPr>
                  <a:t>交易记录</a:t>
                </a:r>
              </a:p>
            </p:txBody>
          </p:sp>
          <p:grpSp>
            <p:nvGrpSpPr>
              <p:cNvPr id="18" name="Group 75"/>
              <p:cNvGrpSpPr>
                <a:grpSpLocks/>
              </p:cNvGrpSpPr>
              <p:nvPr/>
            </p:nvGrpSpPr>
            <p:grpSpPr bwMode="auto">
              <a:xfrm>
                <a:off x="2771775" y="3578225"/>
                <a:ext cx="431800" cy="287338"/>
                <a:chOff x="2427" y="3612"/>
                <a:chExt cx="272" cy="181"/>
              </a:xfrm>
            </p:grpSpPr>
            <p:sp>
              <p:nvSpPr>
                <p:cNvPr id="44" name="AutoShape 76"/>
                <p:cNvSpPr>
                  <a:spLocks noChangeArrowheads="1"/>
                </p:cNvSpPr>
                <p:nvPr/>
              </p:nvSpPr>
              <p:spPr bwMode="auto">
                <a:xfrm>
                  <a:off x="2427" y="3612"/>
                  <a:ext cx="272" cy="181"/>
                </a:xfrm>
                <a:prstGeom prst="flowChartDecision">
                  <a:avLst/>
                </a:prstGeom>
                <a:solidFill>
                  <a:srgbClr val="FFFFFF"/>
                </a:solidFill>
                <a:ln w="9525">
                  <a:solidFill>
                    <a:srgbClr val="000000"/>
                  </a:solidFill>
                  <a:miter lim="800000"/>
                  <a:headEnd/>
                  <a:tailEnd/>
                </a:ln>
              </p:spPr>
              <p:txBody>
                <a:bodyPr lIns="0" tIns="0" rIns="0" bIns="0"/>
                <a:lstStyle/>
                <a:p>
                  <a:endParaRPr lang="zh-CN" altLang="en-US" sz="2000" b="1">
                    <a:latin typeface="Times New Roman" panose="02020603050405020304" pitchFamily="18" charset="0"/>
                  </a:endParaRPr>
                </a:p>
              </p:txBody>
            </p:sp>
            <p:sp>
              <p:nvSpPr>
                <p:cNvPr id="45" name="AutoShape 77"/>
                <p:cNvSpPr>
                  <a:spLocks noChangeArrowheads="1"/>
                </p:cNvSpPr>
                <p:nvPr/>
              </p:nvSpPr>
              <p:spPr bwMode="auto">
                <a:xfrm>
                  <a:off x="2493" y="3657"/>
                  <a:ext cx="137" cy="91"/>
                </a:xfrm>
                <a:prstGeom prst="flowChartDecision">
                  <a:avLst/>
                </a:prstGeom>
                <a:solidFill>
                  <a:srgbClr val="FFFFFF"/>
                </a:solidFill>
                <a:ln w="9525">
                  <a:solidFill>
                    <a:srgbClr val="000000"/>
                  </a:solidFill>
                  <a:miter lim="800000"/>
                  <a:headEnd/>
                  <a:tailEnd/>
                </a:ln>
              </p:spPr>
              <p:txBody>
                <a:bodyPr lIns="0" tIns="0" rIns="0" bIns="0"/>
                <a:lstStyle/>
                <a:p>
                  <a:endParaRPr lang="zh-CN" altLang="en-US" sz="2000" b="1">
                    <a:latin typeface="Times New Roman" panose="02020603050405020304" pitchFamily="18" charset="0"/>
                  </a:endParaRPr>
                </a:p>
              </p:txBody>
            </p:sp>
          </p:grpSp>
          <p:grpSp>
            <p:nvGrpSpPr>
              <p:cNvPr id="19" name="Group 78"/>
              <p:cNvGrpSpPr>
                <a:grpSpLocks/>
              </p:cNvGrpSpPr>
              <p:nvPr/>
            </p:nvGrpSpPr>
            <p:grpSpPr bwMode="auto">
              <a:xfrm>
                <a:off x="3708400" y="2930525"/>
                <a:ext cx="431800" cy="287338"/>
                <a:chOff x="2427" y="3612"/>
                <a:chExt cx="272" cy="181"/>
              </a:xfrm>
            </p:grpSpPr>
            <p:sp>
              <p:nvSpPr>
                <p:cNvPr id="42" name="AutoShape 79"/>
                <p:cNvSpPr>
                  <a:spLocks noChangeArrowheads="1"/>
                </p:cNvSpPr>
                <p:nvPr/>
              </p:nvSpPr>
              <p:spPr bwMode="auto">
                <a:xfrm>
                  <a:off x="2427" y="3612"/>
                  <a:ext cx="272" cy="181"/>
                </a:xfrm>
                <a:prstGeom prst="flowChartDecision">
                  <a:avLst/>
                </a:prstGeom>
                <a:solidFill>
                  <a:srgbClr val="FFFFFF"/>
                </a:solidFill>
                <a:ln w="9525">
                  <a:solidFill>
                    <a:srgbClr val="000000"/>
                  </a:solidFill>
                  <a:miter lim="800000"/>
                  <a:headEnd/>
                  <a:tailEnd/>
                </a:ln>
              </p:spPr>
              <p:txBody>
                <a:bodyPr lIns="0" tIns="0" rIns="0" bIns="0"/>
                <a:lstStyle/>
                <a:p>
                  <a:endParaRPr lang="zh-CN" altLang="en-US" sz="2000" b="1">
                    <a:latin typeface="Times New Roman" panose="02020603050405020304" pitchFamily="18" charset="0"/>
                  </a:endParaRPr>
                </a:p>
              </p:txBody>
            </p:sp>
            <p:sp>
              <p:nvSpPr>
                <p:cNvPr id="43" name="AutoShape 80"/>
                <p:cNvSpPr>
                  <a:spLocks noChangeArrowheads="1"/>
                </p:cNvSpPr>
                <p:nvPr/>
              </p:nvSpPr>
              <p:spPr bwMode="auto">
                <a:xfrm>
                  <a:off x="2493" y="3657"/>
                  <a:ext cx="137" cy="91"/>
                </a:xfrm>
                <a:prstGeom prst="flowChartDecision">
                  <a:avLst/>
                </a:prstGeom>
                <a:solidFill>
                  <a:srgbClr val="FFFFFF"/>
                </a:solidFill>
                <a:ln w="9525">
                  <a:solidFill>
                    <a:srgbClr val="000000"/>
                  </a:solidFill>
                  <a:miter lim="800000"/>
                  <a:headEnd/>
                  <a:tailEnd/>
                </a:ln>
              </p:spPr>
              <p:txBody>
                <a:bodyPr lIns="0" tIns="0" rIns="0" bIns="0"/>
                <a:lstStyle/>
                <a:p>
                  <a:endParaRPr lang="zh-CN" altLang="en-US" sz="2000" b="1">
                    <a:latin typeface="Times New Roman" panose="02020603050405020304" pitchFamily="18" charset="0"/>
                  </a:endParaRPr>
                </a:p>
              </p:txBody>
            </p:sp>
          </p:grpSp>
          <p:sp>
            <p:nvSpPr>
              <p:cNvPr id="20" name="AutoShape 81"/>
              <p:cNvSpPr>
                <a:spLocks noChangeArrowheads="1"/>
              </p:cNvSpPr>
              <p:nvPr/>
            </p:nvSpPr>
            <p:spPr bwMode="auto">
              <a:xfrm>
                <a:off x="4348163" y="4227513"/>
                <a:ext cx="512762" cy="287337"/>
              </a:xfrm>
              <a:prstGeom prst="flowChartDecision">
                <a:avLst/>
              </a:prstGeom>
              <a:solidFill>
                <a:srgbClr val="FFFFFF"/>
              </a:solidFill>
              <a:ln w="9525">
                <a:solidFill>
                  <a:srgbClr val="000000"/>
                </a:solidFill>
                <a:miter lim="800000"/>
                <a:headEnd/>
                <a:tailEnd/>
              </a:ln>
            </p:spPr>
            <p:txBody>
              <a:bodyPr lIns="0" tIns="0" rIns="0" bIns="0"/>
              <a:lstStyle/>
              <a:p>
                <a:r>
                  <a:rPr lang="zh-CN" altLang="en-US" sz="900" b="1">
                    <a:solidFill>
                      <a:schemeClr val="bg2"/>
                    </a:solidFill>
                    <a:latin typeface="Times New Roman" panose="02020603050405020304" pitchFamily="18" charset="0"/>
                  </a:rPr>
                  <a:t>操作</a:t>
                </a:r>
              </a:p>
            </p:txBody>
          </p:sp>
          <p:sp>
            <p:nvSpPr>
              <p:cNvPr id="21" name="AutoShape 82"/>
              <p:cNvSpPr>
                <a:spLocks noChangeArrowheads="1"/>
              </p:cNvSpPr>
              <p:nvPr/>
            </p:nvSpPr>
            <p:spPr bwMode="auto">
              <a:xfrm>
                <a:off x="4214813" y="3714750"/>
                <a:ext cx="504825" cy="287338"/>
              </a:xfrm>
              <a:prstGeom prst="flowChartDecision">
                <a:avLst/>
              </a:prstGeom>
              <a:solidFill>
                <a:srgbClr val="FFFFFF"/>
              </a:solidFill>
              <a:ln w="9525">
                <a:solidFill>
                  <a:srgbClr val="000000"/>
                </a:solidFill>
                <a:miter lim="800000"/>
                <a:headEnd/>
                <a:tailEnd/>
              </a:ln>
            </p:spPr>
            <p:txBody>
              <a:bodyPr lIns="0" tIns="0" rIns="0" bIns="0"/>
              <a:lstStyle/>
              <a:p>
                <a:pPr algn="just"/>
                <a:r>
                  <a:rPr lang="zh-CN" altLang="en-US" sz="900" b="1">
                    <a:solidFill>
                      <a:schemeClr val="bg2"/>
                    </a:solidFill>
                    <a:latin typeface="Times New Roman" panose="02020603050405020304" pitchFamily="18" charset="0"/>
                  </a:rPr>
                  <a:t>计息</a:t>
                </a:r>
              </a:p>
            </p:txBody>
          </p:sp>
          <p:sp>
            <p:nvSpPr>
              <p:cNvPr id="22" name="Rectangle 86"/>
              <p:cNvSpPr>
                <a:spLocks noChangeArrowheads="1"/>
              </p:cNvSpPr>
              <p:nvPr/>
            </p:nvSpPr>
            <p:spPr bwMode="auto">
              <a:xfrm>
                <a:off x="4645024" y="2869184"/>
                <a:ext cx="1152525" cy="360362"/>
              </a:xfrm>
              <a:prstGeom prst="rect">
                <a:avLst/>
              </a:prstGeom>
              <a:solidFill>
                <a:srgbClr val="FFFFFF"/>
              </a:solidFill>
              <a:ln w="9525">
                <a:solidFill>
                  <a:srgbClr val="000000"/>
                </a:solidFill>
                <a:miter lim="800000"/>
                <a:headEnd/>
                <a:tailEnd/>
              </a:ln>
            </p:spPr>
            <p:txBody>
              <a:bodyPr lIns="0" tIns="0" rIns="0"/>
              <a:lstStyle/>
              <a:p>
                <a:pPr algn="ctr"/>
                <a:r>
                  <a:rPr lang="zh-CN" altLang="en-US" sz="1800" b="1" dirty="0">
                    <a:solidFill>
                      <a:srgbClr val="FF0000"/>
                    </a:solidFill>
                    <a:latin typeface="Times New Roman" panose="02020603050405020304" pitchFamily="18" charset="0"/>
                  </a:rPr>
                  <a:t>利息记录</a:t>
                </a:r>
              </a:p>
            </p:txBody>
          </p:sp>
          <p:sp>
            <p:nvSpPr>
              <p:cNvPr id="23" name="Line 94"/>
              <p:cNvSpPr>
                <a:spLocks noChangeShapeType="1"/>
              </p:cNvSpPr>
              <p:nvPr/>
            </p:nvSpPr>
            <p:spPr bwMode="auto">
              <a:xfrm>
                <a:off x="1646238" y="5233988"/>
                <a:ext cx="6477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95"/>
              <p:cNvSpPr>
                <a:spLocks noChangeShapeType="1"/>
              </p:cNvSpPr>
              <p:nvPr/>
            </p:nvSpPr>
            <p:spPr bwMode="auto">
              <a:xfrm>
                <a:off x="6569075" y="2928938"/>
                <a:ext cx="36036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5" name="AutoShape 86"/>
              <p:cNvCxnSpPr>
                <a:cxnSpLocks noChangeShapeType="1"/>
                <a:stCxn id="52" idx="2"/>
                <a:endCxn id="21" idx="3"/>
              </p:cNvCxnSpPr>
              <p:nvPr/>
            </p:nvCxnSpPr>
            <p:spPr bwMode="auto">
              <a:xfrm flipH="1">
                <a:off x="4719638" y="3290218"/>
                <a:ext cx="496189" cy="568201"/>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26" name="AutoShape 19"/>
              <p:cNvCxnSpPr>
                <a:cxnSpLocks noChangeShapeType="1"/>
                <a:stCxn id="14" idx="2"/>
                <a:endCxn id="16" idx="0"/>
              </p:cNvCxnSpPr>
              <p:nvPr/>
            </p:nvCxnSpPr>
            <p:spPr bwMode="auto">
              <a:xfrm rot="16200000" flipH="1">
                <a:off x="6238074" y="4499762"/>
                <a:ext cx="360363" cy="5873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7" name="AutoShape 86"/>
              <p:cNvCxnSpPr>
                <a:cxnSpLocks noChangeShapeType="1"/>
                <a:stCxn id="14" idx="1"/>
                <a:endCxn id="20" idx="3"/>
              </p:cNvCxnSpPr>
              <p:nvPr/>
            </p:nvCxnSpPr>
            <p:spPr bwMode="auto">
              <a:xfrm rot="10800000">
                <a:off x="4860925" y="4370388"/>
                <a:ext cx="650875" cy="1270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28" name="AutoShape 19"/>
              <p:cNvCxnSpPr>
                <a:cxnSpLocks noChangeShapeType="1"/>
                <a:stCxn id="6" idx="1"/>
                <a:endCxn id="7" idx="6"/>
              </p:cNvCxnSpPr>
              <p:nvPr/>
            </p:nvCxnSpPr>
            <p:spPr bwMode="auto">
              <a:xfrm rot="10800000">
                <a:off x="2149475" y="2957513"/>
                <a:ext cx="407988" cy="12858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9" name="AutoShape 19"/>
              <p:cNvCxnSpPr>
                <a:cxnSpLocks noChangeShapeType="1"/>
                <a:stCxn id="6" idx="1"/>
                <a:endCxn id="8" idx="0"/>
              </p:cNvCxnSpPr>
              <p:nvPr/>
            </p:nvCxnSpPr>
            <p:spPr bwMode="auto">
              <a:xfrm rot="10800000" flipV="1">
                <a:off x="1860550" y="3086100"/>
                <a:ext cx="696913" cy="2682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0" name="AutoShape 86"/>
              <p:cNvCxnSpPr>
                <a:cxnSpLocks noChangeShapeType="1"/>
                <a:stCxn id="6" idx="2"/>
                <a:endCxn id="44" idx="0"/>
              </p:cNvCxnSpPr>
              <p:nvPr/>
            </p:nvCxnSpPr>
            <p:spPr bwMode="auto">
              <a:xfrm rot="16200000" flipH="1">
                <a:off x="2851143" y="3441694"/>
                <a:ext cx="261937" cy="11112"/>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31" name="AutoShape 19"/>
              <p:cNvCxnSpPr>
                <a:cxnSpLocks noChangeShapeType="1"/>
                <a:stCxn id="52" idx="1"/>
                <a:endCxn id="42" idx="3"/>
              </p:cNvCxnSpPr>
              <p:nvPr/>
            </p:nvCxnSpPr>
            <p:spPr bwMode="auto">
              <a:xfrm flipH="1">
                <a:off x="4140200" y="3059841"/>
                <a:ext cx="382857" cy="1435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2" name="AutoShape 86"/>
              <p:cNvCxnSpPr>
                <a:cxnSpLocks noChangeShapeType="1"/>
                <a:stCxn id="6" idx="3"/>
                <a:endCxn id="42" idx="1"/>
              </p:cNvCxnSpPr>
              <p:nvPr/>
            </p:nvCxnSpPr>
            <p:spPr bwMode="auto">
              <a:xfrm flipV="1">
                <a:off x="3395663" y="3073400"/>
                <a:ext cx="312737" cy="1270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33" name="AutoShape 19"/>
              <p:cNvCxnSpPr>
                <a:cxnSpLocks noChangeShapeType="1"/>
                <a:stCxn id="51" idx="0"/>
                <a:endCxn id="44" idx="2"/>
              </p:cNvCxnSpPr>
              <p:nvPr/>
            </p:nvCxnSpPr>
            <p:spPr bwMode="auto">
              <a:xfrm flipH="1" flipV="1">
                <a:off x="2987675" y="3865563"/>
                <a:ext cx="27459" cy="28596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4" name="AutoShape 19"/>
              <p:cNvCxnSpPr>
                <a:cxnSpLocks noChangeShapeType="1"/>
                <a:stCxn id="14" idx="2"/>
                <a:endCxn id="15" idx="0"/>
              </p:cNvCxnSpPr>
              <p:nvPr/>
            </p:nvCxnSpPr>
            <p:spPr bwMode="auto">
              <a:xfrm rot="5400000">
                <a:off x="5699118" y="4548181"/>
                <a:ext cx="360363" cy="49053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5" name="AutoShape 19"/>
              <p:cNvCxnSpPr>
                <a:cxnSpLocks noChangeShapeType="1"/>
                <a:stCxn id="10" idx="1"/>
                <a:endCxn id="51" idx="2"/>
              </p:cNvCxnSpPr>
              <p:nvPr/>
            </p:nvCxnSpPr>
            <p:spPr bwMode="auto">
              <a:xfrm flipH="1" flipV="1">
                <a:off x="3015134" y="4660828"/>
                <a:ext cx="588030" cy="34770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6" name="AutoShape 19"/>
              <p:cNvCxnSpPr>
                <a:cxnSpLocks noChangeShapeType="1"/>
                <a:stCxn id="51" idx="2"/>
                <a:endCxn id="9" idx="0"/>
              </p:cNvCxnSpPr>
              <p:nvPr/>
            </p:nvCxnSpPr>
            <p:spPr bwMode="auto">
              <a:xfrm flipH="1">
                <a:off x="2970213" y="4660828"/>
                <a:ext cx="44921" cy="26836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7" name="AutoShape 19"/>
              <p:cNvCxnSpPr>
                <a:cxnSpLocks noChangeShapeType="1"/>
                <a:stCxn id="51" idx="2"/>
                <a:endCxn id="11" idx="7"/>
              </p:cNvCxnSpPr>
              <p:nvPr/>
            </p:nvCxnSpPr>
            <p:spPr bwMode="auto">
              <a:xfrm flipH="1">
                <a:off x="2350161" y="4660828"/>
                <a:ext cx="664973" cy="33043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8" name="AutoShape 19"/>
              <p:cNvCxnSpPr>
                <a:cxnSpLocks noChangeShapeType="1"/>
                <a:stCxn id="52" idx="3"/>
                <a:endCxn id="12" idx="2"/>
              </p:cNvCxnSpPr>
              <p:nvPr/>
            </p:nvCxnSpPr>
            <p:spPr bwMode="auto">
              <a:xfrm flipV="1">
                <a:off x="5908597" y="2828132"/>
                <a:ext cx="344566" cy="23170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9" name="AutoShape 19"/>
              <p:cNvCxnSpPr>
                <a:cxnSpLocks noChangeShapeType="1"/>
                <a:stCxn id="20" idx="1"/>
                <a:endCxn id="51" idx="3"/>
              </p:cNvCxnSpPr>
              <p:nvPr/>
            </p:nvCxnSpPr>
            <p:spPr bwMode="auto">
              <a:xfrm flipH="1">
                <a:off x="3707904" y="4371182"/>
                <a:ext cx="640259" cy="3499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0" name="AutoShape 19"/>
              <p:cNvCxnSpPr>
                <a:cxnSpLocks noChangeShapeType="1"/>
                <a:stCxn id="21" idx="1"/>
                <a:endCxn id="51" idx="3"/>
              </p:cNvCxnSpPr>
              <p:nvPr/>
            </p:nvCxnSpPr>
            <p:spPr bwMode="auto">
              <a:xfrm flipH="1">
                <a:off x="3707904" y="3858419"/>
                <a:ext cx="506909" cy="54775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1" name="AutoShape 19"/>
              <p:cNvCxnSpPr>
                <a:cxnSpLocks noChangeShapeType="1"/>
                <a:stCxn id="52" idx="3"/>
                <a:endCxn id="13" idx="2"/>
              </p:cNvCxnSpPr>
              <p:nvPr/>
            </p:nvCxnSpPr>
            <p:spPr bwMode="auto">
              <a:xfrm>
                <a:off x="5908597" y="3059841"/>
                <a:ext cx="366791" cy="33344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grpSp>
      <p:sp>
        <p:nvSpPr>
          <p:cNvPr id="46"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3843426F-61E1-40D5-BDC1-4E9FC6F5A4E9}" type="slidenum">
              <a:rPr altLang="en-US" smtClean="0"/>
              <a:pPr>
                <a:buSzTx/>
              </a:pPr>
              <a:t>39</a:t>
            </a:fld>
            <a:endParaRPr lang="zh-CN" altLang="en-US" smtClean="0"/>
          </a:p>
        </p:txBody>
      </p:sp>
      <p:sp>
        <p:nvSpPr>
          <p:cNvPr id="47"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Tree>
    <p:extLst>
      <p:ext uri="{BB962C8B-B14F-4D97-AF65-F5344CB8AC3E}">
        <p14:creationId xmlns:p14="http://schemas.microsoft.com/office/powerpoint/2010/main" val="171189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D42F47F1-76D7-4B59-9D5A-665CA30996A2}" type="slidenum">
              <a:rPr altLang="en-US" smtClean="0"/>
              <a:pPr>
                <a:buSzTx/>
              </a:pPr>
              <a:t>4</a:t>
            </a:fld>
            <a:endParaRPr lang="zh-CN" altLang="en-US" smtClean="0"/>
          </a:p>
        </p:txBody>
      </p:sp>
      <p:sp>
        <p:nvSpPr>
          <p:cNvPr id="1945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19459" name="Rectangle 2"/>
          <p:cNvSpPr>
            <a:spLocks noGrp="1" noChangeArrowheads="1"/>
          </p:cNvSpPr>
          <p:nvPr>
            <p:ph type="title"/>
          </p:nvPr>
        </p:nvSpPr>
        <p:spPr/>
        <p:txBody>
          <a:bodyPr/>
          <a:lstStyle/>
          <a:p>
            <a:pPr eaLnBrk="1" hangingPunct="1"/>
            <a:r>
              <a:rPr lang="zh-CN" altLang="en-US" sz="4000" smtClean="0"/>
              <a:t>数据库设计的特点</a:t>
            </a:r>
          </a:p>
        </p:txBody>
      </p:sp>
      <p:sp>
        <p:nvSpPr>
          <p:cNvPr id="19460" name="Rectangle 3"/>
          <p:cNvSpPr>
            <a:spLocks noGrp="1" noChangeArrowheads="1"/>
          </p:cNvSpPr>
          <p:nvPr>
            <p:ph idx="1"/>
          </p:nvPr>
        </p:nvSpPr>
        <p:spPr>
          <a:xfrm>
            <a:off x="685800" y="1371600"/>
            <a:ext cx="8206680" cy="4876800"/>
          </a:xfrm>
        </p:spPr>
        <p:txBody>
          <a:bodyPr/>
          <a:lstStyle/>
          <a:p>
            <a:pPr eaLnBrk="1" hangingPunct="1"/>
            <a:r>
              <a:rPr lang="zh-CN" altLang="en-US" sz="2800" dirty="0" smtClean="0">
                <a:latin typeface="华文新魏" panose="02010800040101010101" pitchFamily="2" charset="-122"/>
                <a:ea typeface="华文新魏" panose="02010800040101010101" pitchFamily="2" charset="-122"/>
              </a:rPr>
              <a:t>工程性</a:t>
            </a:r>
          </a:p>
          <a:p>
            <a:pPr eaLnBrk="1" hangingPunct="1"/>
            <a:r>
              <a:rPr lang="zh-CN" altLang="en-US" sz="2800" dirty="0" smtClean="0">
                <a:latin typeface="华文新魏" panose="02010800040101010101" pitchFamily="2" charset="-122"/>
                <a:ea typeface="华文新魏" panose="02010800040101010101" pitchFamily="2" charset="-122"/>
              </a:rPr>
              <a:t>有基本的对错问题</a:t>
            </a:r>
          </a:p>
          <a:p>
            <a:pPr eaLnBrk="1" hangingPunct="1"/>
            <a:r>
              <a:rPr lang="zh-CN" altLang="en-US" sz="2800" dirty="0" smtClean="0">
                <a:latin typeface="华文新魏" panose="02010800040101010101" pitchFamily="2" charset="-122"/>
                <a:ea typeface="华文新魏" panose="02010800040101010101" pitchFamily="2" charset="-122"/>
              </a:rPr>
              <a:t>不能简单以对</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错论述问题</a:t>
            </a:r>
          </a:p>
          <a:p>
            <a:pPr lvl="1" eaLnBrk="1" hangingPunct="1"/>
            <a:r>
              <a:rPr lang="zh-CN" altLang="en-US" sz="2400" dirty="0" smtClean="0">
                <a:latin typeface="华文新魏" panose="02010800040101010101" pitchFamily="2" charset="-122"/>
              </a:rPr>
              <a:t>不同的工程方法都可以达到工程目的</a:t>
            </a:r>
          </a:p>
          <a:p>
            <a:pPr lvl="1" eaLnBrk="1" hangingPunct="1"/>
            <a:r>
              <a:rPr lang="zh-CN" altLang="en-US" sz="2400" dirty="0" smtClean="0">
                <a:latin typeface="Times New Roman" panose="02020603050405020304" pitchFamily="18" charset="0"/>
              </a:rPr>
              <a:t>“</a:t>
            </a:r>
            <a:r>
              <a:rPr lang="zh-CN" altLang="en-US" sz="2400" dirty="0" smtClean="0">
                <a:latin typeface="华文新魏" panose="02010800040101010101" pitchFamily="2" charset="-122"/>
              </a:rPr>
              <a:t>对</a:t>
            </a:r>
            <a:r>
              <a:rPr lang="en-US" altLang="zh-CN" sz="2400" dirty="0" smtClean="0">
                <a:latin typeface="华文新魏" panose="02010800040101010101" pitchFamily="2" charset="-122"/>
              </a:rPr>
              <a:t>/</a:t>
            </a:r>
            <a:r>
              <a:rPr lang="zh-CN" altLang="en-US" sz="2400" dirty="0" smtClean="0">
                <a:latin typeface="华文新魏" panose="02010800040101010101" pitchFamily="2" charset="-122"/>
              </a:rPr>
              <a:t>错</a:t>
            </a:r>
            <a:r>
              <a:rPr lang="zh-CN" altLang="en-US" sz="2400" dirty="0" smtClean="0">
                <a:latin typeface="Times New Roman" panose="02020603050405020304" pitchFamily="18" charset="0"/>
              </a:rPr>
              <a:t>”</a:t>
            </a:r>
            <a:r>
              <a:rPr lang="zh-CN" altLang="en-US" sz="2400" dirty="0" smtClean="0">
                <a:latin typeface="华文新魏" panose="02010800040101010101" pitchFamily="2" charset="-122"/>
              </a:rPr>
              <a:t>的概念被弱化</a:t>
            </a:r>
          </a:p>
          <a:p>
            <a:pPr eaLnBrk="1" hangingPunct="1"/>
            <a:r>
              <a:rPr lang="zh-CN" altLang="en-US" sz="2800" dirty="0" smtClean="0">
                <a:latin typeface="华文新魏" panose="02010800040101010101" pitchFamily="2" charset="-122"/>
                <a:ea typeface="华文新魏" panose="02010800040101010101" pitchFamily="2" charset="-122"/>
              </a:rPr>
              <a:t>强调优</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劣、好</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坏</a:t>
            </a:r>
          </a:p>
          <a:p>
            <a:pPr lvl="1" eaLnBrk="1" hangingPunct="1"/>
            <a:r>
              <a:rPr lang="zh-CN" altLang="en-US" sz="2400" dirty="0" smtClean="0">
                <a:latin typeface="Times New Roman" panose="02020603050405020304" pitchFamily="18" charset="0"/>
              </a:rPr>
              <a:t>“</a:t>
            </a:r>
            <a:r>
              <a:rPr lang="zh-CN" altLang="en-US" sz="2400" dirty="0" smtClean="0">
                <a:latin typeface="华文新魏" panose="02010800040101010101" pitchFamily="2" charset="-122"/>
              </a:rPr>
              <a:t>好</a:t>
            </a:r>
            <a:r>
              <a:rPr lang="en-US" altLang="zh-CN" sz="2400" dirty="0" smtClean="0">
                <a:latin typeface="华文新魏" panose="02010800040101010101" pitchFamily="2" charset="-122"/>
              </a:rPr>
              <a:t>/</a:t>
            </a:r>
            <a:r>
              <a:rPr lang="zh-CN" altLang="en-US" sz="2400" dirty="0" smtClean="0">
                <a:latin typeface="华文新魏" panose="02010800040101010101" pitchFamily="2" charset="-122"/>
              </a:rPr>
              <a:t>优</a:t>
            </a:r>
            <a:r>
              <a:rPr lang="zh-CN" altLang="en-US" sz="2400" dirty="0" smtClean="0">
                <a:latin typeface="Times New Roman" panose="02020603050405020304" pitchFamily="18" charset="0"/>
              </a:rPr>
              <a:t>”</a:t>
            </a:r>
            <a:r>
              <a:rPr lang="zh-CN" altLang="en-US" sz="2400" dirty="0" smtClean="0">
                <a:latin typeface="华文新魏" panose="02010800040101010101" pitchFamily="2" charset="-122"/>
              </a:rPr>
              <a:t>的工程可以以较小代价，获得较好</a:t>
            </a:r>
            <a:r>
              <a:rPr lang="en-US" altLang="zh-CN" sz="2400" dirty="0" smtClean="0">
                <a:latin typeface="华文新魏" panose="02010800040101010101" pitchFamily="2" charset="-122"/>
              </a:rPr>
              <a:t>/</a:t>
            </a:r>
            <a:r>
              <a:rPr lang="zh-CN" altLang="en-US" sz="2400" dirty="0" smtClean="0">
                <a:latin typeface="华文新魏" panose="02010800040101010101" pitchFamily="2" charset="-122"/>
              </a:rPr>
              <a:t>高的成果</a:t>
            </a:r>
          </a:p>
          <a:p>
            <a:pPr lvl="1" eaLnBrk="1" hangingPunct="1"/>
            <a:r>
              <a:rPr lang="zh-CN" altLang="en-US" sz="2400" dirty="0" smtClean="0">
                <a:latin typeface="华文新魏" panose="02010800040101010101" pitchFamily="2" charset="-122"/>
              </a:rPr>
              <a:t>反之则不然 </a:t>
            </a:r>
          </a:p>
          <a:p>
            <a:pPr eaLnBrk="1" hangingPunct="1"/>
            <a:r>
              <a:rPr lang="zh-CN" altLang="en-US" sz="2800" dirty="0" smtClean="0">
                <a:latin typeface="华文新魏" panose="02010800040101010101" pitchFamily="2" charset="-122"/>
                <a:ea typeface="华文新魏" panose="02010800040101010101" pitchFamily="2" charset="-122"/>
              </a:rPr>
              <a:t>强调多数人的看法和评价</a:t>
            </a:r>
            <a:endParaRPr lang="en-US" altLang="zh-CN" sz="2800" dirty="0" smtClean="0">
              <a:latin typeface="华文新魏" panose="02010800040101010101" pitchFamily="2" charset="-122"/>
              <a:ea typeface="华文新魏" panose="02010800040101010101" pitchFamily="2" charset="-122"/>
            </a:endParaRPr>
          </a:p>
          <a:p>
            <a:pPr lvl="1" eaLnBrk="1" hangingPunct="1"/>
            <a:r>
              <a:rPr lang="zh-CN" altLang="en-US" sz="2400" dirty="0" smtClean="0">
                <a:latin typeface="华文新魏" panose="02010800040101010101" pitchFamily="2" charset="-122"/>
              </a:rPr>
              <a:t>依靠评审对数据库设计进行评价</a:t>
            </a:r>
            <a:endParaRPr lang="zh-CN" altLang="en-US" sz="2400" dirty="0" smtClean="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1D34EEDB-C204-4F2A-AC71-4F167C79FAAC}" type="slidenum">
              <a:rPr altLang="en-US" smtClean="0"/>
              <a:pPr>
                <a:buSzTx/>
              </a:pPr>
              <a:t>40</a:t>
            </a:fld>
            <a:endParaRPr lang="zh-CN" altLang="en-US" smtClean="0"/>
          </a:p>
        </p:txBody>
      </p:sp>
      <p:sp>
        <p:nvSpPr>
          <p:cNvPr id="6246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62467" name="Rectangle 2"/>
          <p:cNvSpPr>
            <a:spLocks noGrp="1" noChangeArrowheads="1"/>
          </p:cNvSpPr>
          <p:nvPr>
            <p:ph type="title"/>
          </p:nvPr>
        </p:nvSpPr>
        <p:spPr>
          <a:xfrm>
            <a:off x="685800" y="384175"/>
            <a:ext cx="7793038" cy="758825"/>
          </a:xfrm>
        </p:spPr>
        <p:txBody>
          <a:bodyPr/>
          <a:lstStyle/>
          <a:p>
            <a:pPr eaLnBrk="1" hangingPunct="1"/>
            <a:r>
              <a:rPr lang="zh-CN" altLang="en-US" smtClean="0"/>
              <a:t>弱实体集</a:t>
            </a:r>
          </a:p>
        </p:txBody>
      </p:sp>
      <p:sp>
        <p:nvSpPr>
          <p:cNvPr id="62468" name="Rectangle 3"/>
          <p:cNvSpPr>
            <a:spLocks noGrp="1" noChangeArrowheads="1"/>
          </p:cNvSpPr>
          <p:nvPr>
            <p:ph idx="1"/>
          </p:nvPr>
        </p:nvSpPr>
        <p:spPr>
          <a:xfrm>
            <a:off x="228600" y="1447800"/>
            <a:ext cx="8686800" cy="5257800"/>
          </a:xfrm>
        </p:spPr>
        <p:txBody>
          <a:bodyPr/>
          <a:lstStyle/>
          <a:p>
            <a:pPr lvl="1" eaLnBrk="1" hangingPunct="1">
              <a:lnSpc>
                <a:spcPct val="90000"/>
              </a:lnSpc>
            </a:pPr>
            <a:r>
              <a:rPr lang="zh-CN" altLang="en-US" dirty="0" smtClean="0">
                <a:latin typeface="华文新魏" panose="02010800040101010101" pitchFamily="2" charset="-122"/>
              </a:rPr>
              <a:t>弱实体集与其拥有者之间的联系称作标识性联系(</a:t>
            </a:r>
            <a:r>
              <a:rPr lang="en-US" altLang="zh-CN" dirty="0" smtClean="0">
                <a:latin typeface="华文新魏" panose="02010800040101010101" pitchFamily="2" charset="-122"/>
              </a:rPr>
              <a:t>identifying relationship)</a:t>
            </a:r>
          </a:p>
          <a:p>
            <a:pPr lvl="1" eaLnBrk="1" hangingPunct="1">
              <a:lnSpc>
                <a:spcPct val="90000"/>
              </a:lnSpc>
            </a:pPr>
            <a:r>
              <a:rPr lang="zh-CN" altLang="en-US" dirty="0" smtClean="0">
                <a:latin typeface="华文新魏" panose="02010800040101010101" pitchFamily="2" charset="-122"/>
              </a:rPr>
              <a:t>弱实体集与强实体集之间是一对多的联系</a:t>
            </a:r>
          </a:p>
          <a:p>
            <a:pPr eaLnBrk="1" hangingPunct="1">
              <a:lnSpc>
                <a:spcPct val="90000"/>
              </a:lnSpc>
            </a:pPr>
            <a:r>
              <a:rPr lang="zh-CN" altLang="en-US" dirty="0" smtClean="0">
                <a:latin typeface="华文新魏" panose="02010800040101010101" pitchFamily="2" charset="-122"/>
                <a:ea typeface="华文新魏" panose="02010800040101010101" pitchFamily="2" charset="-122"/>
              </a:rPr>
              <a:t>弱实体集与存在依赖</a:t>
            </a:r>
          </a:p>
          <a:p>
            <a:pPr lvl="1" eaLnBrk="1" hangingPunct="1">
              <a:lnSpc>
                <a:spcPct val="90000"/>
              </a:lnSpc>
            </a:pPr>
            <a:r>
              <a:rPr lang="zh-CN" altLang="en-US" dirty="0" smtClean="0">
                <a:latin typeface="华文新魏" panose="02010800040101010101" pitchFamily="2" charset="-122"/>
              </a:rPr>
              <a:t>弱实体集必然存在依赖于强实体集</a:t>
            </a:r>
            <a:r>
              <a:rPr lang="en-US" altLang="zh-CN" dirty="0" smtClean="0">
                <a:latin typeface="华文新魏" panose="02010800040101010101" pitchFamily="2" charset="-122"/>
              </a:rPr>
              <a:t>(Strong Entity Set)</a:t>
            </a:r>
          </a:p>
          <a:p>
            <a:pPr lvl="1" eaLnBrk="1" hangingPunct="1">
              <a:lnSpc>
                <a:spcPct val="90000"/>
              </a:lnSpc>
            </a:pPr>
            <a:r>
              <a:rPr lang="zh-CN" altLang="en-US" dirty="0" smtClean="0">
                <a:latin typeface="华文新魏" panose="02010800040101010101" pitchFamily="2" charset="-122"/>
              </a:rPr>
              <a:t>存在依赖并不总会导致一个弱实体集，从属实体集可以有自己的主码</a:t>
            </a:r>
          </a:p>
          <a:p>
            <a:pPr lvl="1" eaLnBrk="1" hangingPunct="1">
              <a:lnSpc>
                <a:spcPct val="90000"/>
              </a:lnSpc>
              <a:buFontTx/>
              <a:buNone/>
            </a:pPr>
            <a:r>
              <a:rPr lang="zh-CN" altLang="en-US" dirty="0" smtClean="0">
                <a:latin typeface="华文新魏" panose="02010800040101010101" pitchFamily="2" charset="-122"/>
              </a:rPr>
              <a:t>		如实体集信用卡</a:t>
            </a:r>
            <a:r>
              <a:rPr lang="en-US" altLang="zh-CN" dirty="0" smtClean="0">
                <a:latin typeface="华文新魏" panose="02010800040101010101" pitchFamily="2" charset="-122"/>
              </a:rPr>
              <a:t>(</a:t>
            </a:r>
            <a:r>
              <a:rPr lang="zh-CN" altLang="en-US" u="sng" dirty="0" smtClean="0">
                <a:latin typeface="华文新魏" panose="02010800040101010101" pitchFamily="2" charset="-122"/>
              </a:rPr>
              <a:t>信用卡号</a:t>
            </a:r>
            <a:r>
              <a:rPr lang="zh-CN" altLang="en-US" dirty="0" smtClean="0">
                <a:latin typeface="华文新魏" panose="02010800040101010101" pitchFamily="2" charset="-122"/>
              </a:rPr>
              <a:t>，客户帐号，金额</a:t>
            </a:r>
            <a:r>
              <a:rPr lang="en-US" altLang="zh-CN" dirty="0" smtClean="0">
                <a:latin typeface="华文新魏" panose="02010800040101010101" pitchFamily="2" charset="-122"/>
              </a:rPr>
              <a:t>)</a:t>
            </a:r>
            <a:r>
              <a:rPr lang="zh-CN" altLang="en-US" dirty="0" smtClean="0">
                <a:latin typeface="华文新魏" panose="02010800040101010101" pitchFamily="2" charset="-122"/>
              </a:rPr>
              <a:t>，它存在依赖于客户实体集，但信用卡有自己的主码</a:t>
            </a:r>
            <a:r>
              <a:rPr lang="zh-CN" altLang="en-US" u="sng" dirty="0" smtClean="0">
                <a:latin typeface="华文新魏" panose="02010800040101010101" pitchFamily="2" charset="-122"/>
              </a:rPr>
              <a:t>信用卡号</a:t>
            </a:r>
            <a:r>
              <a:rPr lang="zh-CN" altLang="en-US" dirty="0" smtClean="0">
                <a:latin typeface="华文新魏" panose="0201080004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3C84EA80-63F6-4855-BB96-F3795C247EAF}" type="slidenum">
              <a:rPr altLang="en-US" smtClean="0"/>
              <a:pPr>
                <a:buSzTx/>
              </a:pPr>
              <a:t>41</a:t>
            </a:fld>
            <a:endParaRPr lang="zh-CN" altLang="en-US" smtClean="0"/>
          </a:p>
        </p:txBody>
      </p:sp>
      <p:sp>
        <p:nvSpPr>
          <p:cNvPr id="6349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63491" name="Rectangle 2"/>
          <p:cNvSpPr>
            <a:spLocks noGrp="1" noChangeArrowheads="1"/>
          </p:cNvSpPr>
          <p:nvPr>
            <p:ph type="title"/>
          </p:nvPr>
        </p:nvSpPr>
        <p:spPr>
          <a:xfrm>
            <a:off x="685800" y="228600"/>
            <a:ext cx="7793038" cy="936625"/>
          </a:xfrm>
        </p:spPr>
        <p:txBody>
          <a:bodyPr/>
          <a:lstStyle/>
          <a:p>
            <a:pPr eaLnBrk="1" hangingPunct="1"/>
            <a:r>
              <a:rPr lang="zh-CN" altLang="en-US" smtClean="0"/>
              <a:t>弱实体集</a:t>
            </a:r>
          </a:p>
        </p:txBody>
      </p:sp>
      <p:sp>
        <p:nvSpPr>
          <p:cNvPr id="63492" name="Rectangle 3"/>
          <p:cNvSpPr>
            <a:spLocks noGrp="1" noChangeArrowheads="1"/>
          </p:cNvSpPr>
          <p:nvPr>
            <p:ph idx="1"/>
          </p:nvPr>
        </p:nvSpPr>
        <p:spPr>
          <a:xfrm>
            <a:off x="228600" y="1412776"/>
            <a:ext cx="8726488" cy="49530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分辨符</a:t>
            </a:r>
            <a:r>
              <a:rPr lang="en-US" altLang="zh-CN" dirty="0" smtClean="0">
                <a:latin typeface="华文新魏" panose="02010800040101010101" pitchFamily="2" charset="-122"/>
                <a:ea typeface="华文新魏" panose="02010800040101010101" pitchFamily="2" charset="-122"/>
              </a:rPr>
              <a:t>(Discriminator</a:t>
            </a:r>
            <a:r>
              <a:rPr lang="en-US" altLang="zh-CN" dirty="0">
                <a:latin typeface="华文新魏" panose="02010800040101010101" pitchFamily="2" charset="-122"/>
                <a:ea typeface="华文新魏" panose="02010800040101010101" pitchFamily="2" charset="-122"/>
              </a:rPr>
              <a:t>)</a:t>
            </a:r>
            <a:endParaRPr lang="en-US" altLang="zh-CN" dirty="0" smtClean="0">
              <a:latin typeface="华文新魏" panose="02010800040101010101" pitchFamily="2" charset="-122"/>
              <a:ea typeface="华文新魏" panose="02010800040101010101" pitchFamily="2" charset="-122"/>
            </a:endParaRPr>
          </a:p>
          <a:p>
            <a:pPr lvl="1" eaLnBrk="1" hangingPunct="1"/>
            <a:r>
              <a:rPr lang="zh-CN" altLang="en-US" dirty="0" smtClean="0">
                <a:latin typeface="华文新魏" panose="02010800040101010101" pitchFamily="2" charset="-122"/>
              </a:rPr>
              <a:t>弱实体集中用于区别依赖于某个特定强实体集的属性集合。也称作部分码</a:t>
            </a:r>
            <a:r>
              <a:rPr lang="en-US" altLang="zh-CN" dirty="0" smtClean="0">
                <a:latin typeface="华文新魏" panose="02010800040101010101" pitchFamily="2" charset="-122"/>
              </a:rPr>
              <a:t>(partial key)</a:t>
            </a:r>
          </a:p>
          <a:p>
            <a:pPr lvl="1" eaLnBrk="1" hangingPunct="1"/>
            <a:r>
              <a:rPr lang="zh-CN" altLang="en-US" dirty="0" smtClean="0">
                <a:latin typeface="华文新魏" panose="02010800040101010101" pitchFamily="2" charset="-122"/>
              </a:rPr>
              <a:t>如“交易记录”中的</a:t>
            </a:r>
            <a:r>
              <a:rPr lang="zh-CN" altLang="en-US" u="sng" dirty="0" smtClean="0">
                <a:latin typeface="华文新魏" panose="02010800040101010101" pitchFamily="2" charset="-122"/>
              </a:rPr>
              <a:t>交易号</a:t>
            </a:r>
            <a:endParaRPr lang="zh-CN" altLang="en-US" dirty="0" smtClean="0">
              <a:latin typeface="华文新魏" panose="02010800040101010101" pitchFamily="2" charset="-122"/>
            </a:endParaRPr>
          </a:p>
          <a:p>
            <a:pPr lvl="1" eaLnBrk="1" hangingPunct="1"/>
            <a:r>
              <a:rPr lang="zh-CN" altLang="en-US" dirty="0" smtClean="0">
                <a:latin typeface="华文新魏" panose="02010800040101010101" pitchFamily="2" charset="-122"/>
              </a:rPr>
              <a:t>弱实体变为强实体，主码由该弱实体集所存在依赖的</a:t>
            </a:r>
            <a:r>
              <a:rPr lang="zh-CN" altLang="en-US" u="sng" dirty="0" smtClean="0">
                <a:latin typeface="华文新魏" panose="02010800040101010101" pitchFamily="2" charset="-122"/>
              </a:rPr>
              <a:t>强实体集的主码</a:t>
            </a:r>
            <a:r>
              <a:rPr lang="zh-CN" altLang="en-US" dirty="0" smtClean="0">
                <a:latin typeface="华文新魏" panose="02010800040101010101" pitchFamily="2" charset="-122"/>
              </a:rPr>
              <a:t>和该</a:t>
            </a:r>
            <a:r>
              <a:rPr lang="zh-CN" altLang="en-US" u="sng" dirty="0" smtClean="0">
                <a:latin typeface="华文新魏" panose="02010800040101010101" pitchFamily="2" charset="-122"/>
              </a:rPr>
              <a:t>弱实体集的分辨符</a:t>
            </a:r>
            <a:r>
              <a:rPr lang="zh-CN" altLang="en-US" dirty="0" smtClean="0">
                <a:latin typeface="华文新魏" panose="02010800040101010101" pitchFamily="2" charset="-122"/>
              </a:rPr>
              <a:t>组成</a:t>
            </a:r>
          </a:p>
        </p:txBody>
      </p:sp>
      <p:pic>
        <p:nvPicPr>
          <p:cNvPr id="2" name="图片 1"/>
          <p:cNvPicPr>
            <a:picLocks noChangeAspect="1"/>
          </p:cNvPicPr>
          <p:nvPr/>
        </p:nvPicPr>
        <p:blipFill>
          <a:blip r:embed="rId2"/>
          <a:stretch>
            <a:fillRect/>
          </a:stretch>
        </p:blipFill>
        <p:spPr>
          <a:xfrm>
            <a:off x="2339752" y="4581128"/>
            <a:ext cx="3771900" cy="1590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57860C0E-6902-48AD-92EC-65689657F6C5}" type="slidenum">
              <a:rPr altLang="en-US" smtClean="0"/>
              <a:pPr>
                <a:buSzTx/>
              </a:pPr>
              <a:t>42</a:t>
            </a:fld>
            <a:endParaRPr lang="zh-CN" altLang="en-US" smtClean="0"/>
          </a:p>
        </p:txBody>
      </p:sp>
      <p:sp>
        <p:nvSpPr>
          <p:cNvPr id="64514"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64515" name="Rectangle 2"/>
          <p:cNvSpPr>
            <a:spLocks noGrp="1" noChangeArrowheads="1"/>
          </p:cNvSpPr>
          <p:nvPr>
            <p:ph type="title"/>
          </p:nvPr>
        </p:nvSpPr>
        <p:spPr>
          <a:xfrm>
            <a:off x="685800" y="228600"/>
            <a:ext cx="7793038" cy="936625"/>
          </a:xfrm>
        </p:spPr>
        <p:txBody>
          <a:bodyPr/>
          <a:lstStyle/>
          <a:p>
            <a:pPr eaLnBrk="1" hangingPunct="1"/>
            <a:r>
              <a:rPr lang="zh-CN" altLang="en-US" smtClean="0"/>
              <a:t>弱实体集</a:t>
            </a:r>
          </a:p>
        </p:txBody>
      </p:sp>
      <p:sp>
        <p:nvSpPr>
          <p:cNvPr id="64516" name="Rectangle 3"/>
          <p:cNvSpPr>
            <a:spLocks noGrp="1" noChangeArrowheads="1"/>
          </p:cNvSpPr>
          <p:nvPr>
            <p:ph idx="1"/>
          </p:nvPr>
        </p:nvSpPr>
        <p:spPr>
          <a:xfrm>
            <a:off x="228600" y="1447800"/>
            <a:ext cx="8726488" cy="51816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为什么使用弱实体集？</a:t>
            </a:r>
          </a:p>
          <a:p>
            <a:pPr lvl="1" eaLnBrk="1" hangingPunct="1">
              <a:buFontTx/>
              <a:buNone/>
            </a:pPr>
            <a:r>
              <a:rPr lang="zh-CN" altLang="en-US" dirty="0" smtClean="0">
                <a:latin typeface="华文新魏" panose="02010800040101010101" pitchFamily="2" charset="-122"/>
              </a:rPr>
              <a:t>   通过为弱实体集加上合适的属性，可转变为强实体集，为什么还要使用弱实体集？</a:t>
            </a:r>
          </a:p>
          <a:p>
            <a:pPr lvl="1" eaLnBrk="1" hangingPunct="1"/>
            <a:r>
              <a:rPr lang="zh-CN" altLang="en-US" dirty="0" smtClean="0">
                <a:latin typeface="华文新魏" panose="02010800040101010101" pitchFamily="2" charset="-122"/>
              </a:rPr>
              <a:t>避免数据冗余</a:t>
            </a:r>
            <a:r>
              <a:rPr lang="en-US" altLang="zh-CN" dirty="0" smtClean="0">
                <a:latin typeface="华文新魏" panose="02010800040101010101" pitchFamily="2" charset="-122"/>
              </a:rPr>
              <a:t>(</a:t>
            </a:r>
            <a:r>
              <a:rPr lang="zh-CN" altLang="en-US" dirty="0" smtClean="0">
                <a:latin typeface="华文新魏" panose="02010800040101010101" pitchFamily="2" charset="-122"/>
              </a:rPr>
              <a:t>强实体集码重复</a:t>
            </a:r>
            <a:r>
              <a:rPr lang="en-US" altLang="zh-CN" dirty="0" smtClean="0">
                <a:latin typeface="华文新魏" panose="02010800040101010101" pitchFamily="2" charset="-122"/>
              </a:rPr>
              <a:t>)</a:t>
            </a:r>
            <a:r>
              <a:rPr lang="zh-CN" altLang="en-US" dirty="0" smtClean="0">
                <a:latin typeface="华文新魏" panose="02010800040101010101" pitchFamily="2" charset="-122"/>
              </a:rPr>
              <a:t>，以及因此带来的数据的不一致性</a:t>
            </a:r>
          </a:p>
          <a:p>
            <a:pPr lvl="1" eaLnBrk="1" hangingPunct="1"/>
            <a:r>
              <a:rPr lang="zh-CN" altLang="en-US" dirty="0" smtClean="0">
                <a:latin typeface="华文新魏" panose="02010800040101010101" pitchFamily="2" charset="-122"/>
              </a:rPr>
              <a:t>弱实体集反映了一个实体对其它实体依赖的逻辑结构</a:t>
            </a:r>
          </a:p>
          <a:p>
            <a:pPr lvl="1" eaLnBrk="1" hangingPunct="1"/>
            <a:r>
              <a:rPr lang="zh-CN" altLang="en-US" dirty="0" smtClean="0">
                <a:latin typeface="华文新魏" panose="02010800040101010101" pitchFamily="2" charset="-122"/>
              </a:rPr>
              <a:t>弱实体集可以随它们的强实体集的删除而自动删除</a:t>
            </a:r>
          </a:p>
          <a:p>
            <a:pPr lvl="1" eaLnBrk="1" hangingPunct="1"/>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20E1F4C1-0764-4B4C-89AB-A8214C10B884}" type="slidenum">
              <a:rPr altLang="en-US" smtClean="0"/>
              <a:pPr>
                <a:buSzTx/>
              </a:pPr>
              <a:t>43</a:t>
            </a:fld>
            <a:endParaRPr lang="zh-CN" altLang="en-US" smtClean="0"/>
          </a:p>
        </p:txBody>
      </p:sp>
      <p:sp>
        <p:nvSpPr>
          <p:cNvPr id="6553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65539" name="Rectangle 2"/>
          <p:cNvSpPr>
            <a:spLocks noGrp="1" noChangeArrowheads="1"/>
          </p:cNvSpPr>
          <p:nvPr>
            <p:ph type="title"/>
          </p:nvPr>
        </p:nvSpPr>
        <p:spPr>
          <a:xfrm>
            <a:off x="685800" y="228600"/>
            <a:ext cx="7793038" cy="936625"/>
          </a:xfrm>
        </p:spPr>
        <p:txBody>
          <a:bodyPr/>
          <a:lstStyle/>
          <a:p>
            <a:pPr eaLnBrk="1" hangingPunct="1"/>
            <a:r>
              <a:rPr lang="zh-CN" altLang="en-US" smtClean="0"/>
              <a:t>弱实体集</a:t>
            </a:r>
          </a:p>
        </p:txBody>
      </p:sp>
      <p:sp>
        <p:nvSpPr>
          <p:cNvPr id="65540" name="Rectangle 3"/>
          <p:cNvSpPr>
            <a:spLocks noGrp="1" noChangeArrowheads="1"/>
          </p:cNvSpPr>
          <p:nvPr>
            <p:ph idx="1"/>
          </p:nvPr>
        </p:nvSpPr>
        <p:spPr>
          <a:xfrm>
            <a:off x="152400" y="1484784"/>
            <a:ext cx="8915400" cy="4953000"/>
          </a:xfrm>
        </p:spPr>
        <p:txBody>
          <a:bodyPr/>
          <a:lstStyle/>
          <a:p>
            <a:pPr eaLnBrk="1" hangingPunct="1"/>
            <a:r>
              <a:rPr lang="zh-CN" altLang="en-US" dirty="0" smtClean="0">
                <a:ea typeface="华文新魏" panose="02010800040101010101" pitchFamily="2" charset="-122"/>
              </a:rPr>
              <a:t>弱实体集的引入</a:t>
            </a:r>
          </a:p>
          <a:p>
            <a:pPr lvl="1" eaLnBrk="1" hangingPunct="1"/>
            <a:r>
              <a:rPr lang="zh-CN" altLang="en-US" dirty="0" smtClean="0"/>
              <a:t>作为层次结构的一部分</a:t>
            </a:r>
          </a:p>
          <a:p>
            <a:pPr lvl="1" eaLnBrk="1" hangingPunct="1"/>
            <a:r>
              <a:rPr lang="zh-CN" altLang="en-US" dirty="0" smtClean="0"/>
              <a:t>实体集的一些多值、复合属性可以抽取出来作为弱实体集</a:t>
            </a:r>
          </a:p>
          <a:p>
            <a:pPr lvl="1" eaLnBrk="1" hangingPunct="1"/>
            <a:r>
              <a:rPr lang="zh-CN" altLang="en-US" dirty="0" smtClean="0"/>
              <a:t>如果弱实体集不但参与和强实体集之间的标识性联系，而且参与和其它实体集的联系，或者弱实体集本身含有很多属性，则将其表述为弱实体集</a:t>
            </a:r>
          </a:p>
          <a:p>
            <a:pPr lvl="1" eaLnBrk="1" hangingPunct="1"/>
            <a:r>
              <a:rPr lang="zh-CN" altLang="en-US" dirty="0" smtClean="0"/>
              <a:t>如果弱实体集只参与和强实体集之间的标识性联系，或者弱实体集本身属性不多，则将其表述为属性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B92CD260-CADA-4A6C-A315-F4E4CCB66332}" type="slidenum">
              <a:rPr altLang="en-US" smtClean="0"/>
              <a:pPr>
                <a:buSzTx/>
              </a:pPr>
              <a:t>44</a:t>
            </a:fld>
            <a:endParaRPr lang="zh-CN" altLang="en-US" smtClean="0"/>
          </a:p>
        </p:txBody>
      </p:sp>
      <p:sp>
        <p:nvSpPr>
          <p:cNvPr id="66562"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66563" name="Rectangle 2"/>
          <p:cNvSpPr>
            <a:spLocks noGrp="1" noChangeArrowheads="1"/>
          </p:cNvSpPr>
          <p:nvPr>
            <p:ph type="title"/>
          </p:nvPr>
        </p:nvSpPr>
        <p:spPr>
          <a:xfrm>
            <a:off x="685800" y="228600"/>
            <a:ext cx="7793038" cy="936625"/>
          </a:xfrm>
        </p:spPr>
        <p:txBody>
          <a:bodyPr/>
          <a:lstStyle/>
          <a:p>
            <a:pPr eaLnBrk="1" hangingPunct="1"/>
            <a:r>
              <a:rPr lang="zh-CN" altLang="en-US" smtClean="0"/>
              <a:t>弱实体集</a:t>
            </a:r>
          </a:p>
        </p:txBody>
      </p:sp>
      <p:sp>
        <p:nvSpPr>
          <p:cNvPr id="66564" name="Rectangle 3"/>
          <p:cNvSpPr>
            <a:spLocks noGrp="1" noChangeArrowheads="1"/>
          </p:cNvSpPr>
          <p:nvPr>
            <p:ph idx="1"/>
          </p:nvPr>
        </p:nvSpPr>
        <p:spPr>
          <a:xfrm>
            <a:off x="152400" y="1524000"/>
            <a:ext cx="8380413" cy="42672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弱实体集在Ｅ-</a:t>
            </a:r>
            <a:r>
              <a:rPr lang="en-US" altLang="zh-CN" dirty="0" smtClean="0">
                <a:latin typeface="华文新魏" panose="02010800040101010101" pitchFamily="2" charset="-122"/>
                <a:ea typeface="华文新魏" panose="02010800040101010101" pitchFamily="2" charset="-122"/>
              </a:rPr>
              <a:t>R</a:t>
            </a:r>
            <a:r>
              <a:rPr lang="zh-CN" altLang="en-US" dirty="0" smtClean="0">
                <a:latin typeface="华文新魏" panose="02010800040101010101" pitchFamily="2" charset="-122"/>
                <a:ea typeface="华文新魏" panose="02010800040101010101" pitchFamily="2" charset="-122"/>
              </a:rPr>
              <a:t>图中的表示</a:t>
            </a:r>
          </a:p>
          <a:p>
            <a:pPr lvl="1" eaLnBrk="1" hangingPunct="1"/>
            <a:r>
              <a:rPr lang="zh-CN" altLang="en-US" dirty="0" smtClean="0">
                <a:latin typeface="华文新魏" panose="02010800040101010101" pitchFamily="2" charset="-122"/>
              </a:rPr>
              <a:t>标识性联系以</a:t>
            </a:r>
            <a:r>
              <a:rPr lang="zh-CN" altLang="en-US" dirty="0" smtClean="0">
                <a:solidFill>
                  <a:srgbClr val="FF3300"/>
                </a:solidFill>
                <a:latin typeface="华文新魏" panose="02010800040101010101" pitchFamily="2" charset="-122"/>
              </a:rPr>
              <a:t>双边框</a:t>
            </a:r>
            <a:r>
              <a:rPr lang="zh-CN" altLang="en-US" dirty="0" smtClean="0">
                <a:latin typeface="华文新魏" panose="02010800040101010101" pitchFamily="2" charset="-122"/>
              </a:rPr>
              <a:t>的菱形表示</a:t>
            </a:r>
          </a:p>
          <a:p>
            <a:pPr lvl="1" eaLnBrk="1" hangingPunct="1"/>
            <a:r>
              <a:rPr lang="zh-CN" altLang="en-US" dirty="0" smtClean="0">
                <a:latin typeface="华文新魏" panose="02010800040101010101" pitchFamily="2" charset="-122"/>
              </a:rPr>
              <a:t>从联系集用</a:t>
            </a:r>
            <a:r>
              <a:rPr lang="zh-CN" altLang="en-US" smtClean="0">
                <a:solidFill>
                  <a:srgbClr val="FF3300"/>
                </a:solidFill>
                <a:latin typeface="华文新魏" panose="02010800040101010101" pitchFamily="2" charset="-122"/>
              </a:rPr>
              <a:t>双线</a:t>
            </a:r>
            <a:r>
              <a:rPr lang="en-US" altLang="zh-CN" smtClean="0">
                <a:latin typeface="华文新魏" panose="02010800040101010101" pitchFamily="2" charset="-122"/>
              </a:rPr>
              <a:t>(</a:t>
            </a:r>
            <a:r>
              <a:rPr lang="zh-CN" altLang="en-US" dirty="0">
                <a:latin typeface="华文新魏" panose="02010800040101010101" pitchFamily="2" charset="-122"/>
              </a:rPr>
              <a:t>全部</a:t>
            </a:r>
            <a:r>
              <a:rPr lang="zh-CN" altLang="en-US" dirty="0" smtClean="0">
                <a:latin typeface="华文新魏" panose="02010800040101010101" pitchFamily="2" charset="-122"/>
              </a:rPr>
              <a:t>参与</a:t>
            </a:r>
            <a:r>
              <a:rPr lang="en-US" altLang="zh-CN" dirty="0" smtClean="0">
                <a:latin typeface="华文新魏" panose="02010800040101010101" pitchFamily="2" charset="-122"/>
              </a:rPr>
              <a:t>)</a:t>
            </a:r>
            <a:r>
              <a:rPr lang="zh-CN" altLang="en-US" dirty="0" smtClean="0">
                <a:latin typeface="华文新魏" panose="02010800040101010101" pitchFamily="2" charset="-122"/>
              </a:rPr>
              <a:t>连接弱实体集，用</a:t>
            </a:r>
            <a:r>
              <a:rPr lang="zh-CN" altLang="en-US" dirty="0" smtClean="0">
                <a:solidFill>
                  <a:srgbClr val="FF3300"/>
                </a:solidFill>
                <a:latin typeface="华文新魏" panose="02010800040101010101" pitchFamily="2" charset="-122"/>
              </a:rPr>
              <a:t>箭头</a:t>
            </a:r>
            <a:r>
              <a:rPr lang="en-US" altLang="zh-CN" dirty="0" smtClean="0">
                <a:latin typeface="华文新魏" panose="02010800040101010101" pitchFamily="2" charset="-122"/>
              </a:rPr>
              <a:t>(</a:t>
            </a:r>
            <a:r>
              <a:rPr lang="zh-CN" altLang="en-US" dirty="0" smtClean="0">
                <a:latin typeface="华文新魏" panose="02010800040101010101" pitchFamily="2" charset="-122"/>
              </a:rPr>
              <a:t>一对多联系</a:t>
            </a:r>
            <a:r>
              <a:rPr lang="en-US" altLang="zh-CN" dirty="0" smtClean="0">
                <a:latin typeface="华文新魏" panose="02010800040101010101" pitchFamily="2" charset="-122"/>
              </a:rPr>
              <a:t>)</a:t>
            </a:r>
            <a:r>
              <a:rPr lang="zh-CN" altLang="en-US" dirty="0" smtClean="0">
                <a:latin typeface="华文新魏" panose="02010800040101010101" pitchFamily="2" charset="-122"/>
              </a:rPr>
              <a:t>指向强实体集</a:t>
            </a:r>
          </a:p>
          <a:p>
            <a:pPr lvl="1" eaLnBrk="1" hangingPunct="1"/>
            <a:r>
              <a:rPr lang="zh-CN" altLang="en-US" dirty="0" smtClean="0">
                <a:latin typeface="华文新魏" panose="02010800040101010101" pitchFamily="2" charset="-122"/>
              </a:rPr>
              <a:t>弱实体集的分辨符用</a:t>
            </a:r>
            <a:r>
              <a:rPr lang="zh-CN" altLang="en-US" dirty="0" smtClean="0">
                <a:solidFill>
                  <a:srgbClr val="FF3300"/>
                </a:solidFill>
                <a:latin typeface="华文新魏" panose="02010800040101010101" pitchFamily="2" charset="-122"/>
              </a:rPr>
              <a:t>下划虚线</a:t>
            </a:r>
            <a:r>
              <a:rPr lang="zh-CN" altLang="en-US" dirty="0" smtClean="0">
                <a:latin typeface="华文新魏" panose="02010800040101010101" pitchFamily="2" charset="-122"/>
              </a:rPr>
              <a:t>标明</a:t>
            </a:r>
          </a:p>
        </p:txBody>
      </p:sp>
      <p:pic>
        <p:nvPicPr>
          <p:cNvPr id="6"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311" y="4149080"/>
            <a:ext cx="6214590" cy="21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AB4C8D62-A6B8-4646-B0B6-F1B0A52FB166}" type="slidenum">
              <a:rPr altLang="en-US" smtClean="0"/>
              <a:pPr>
                <a:buSzTx/>
              </a:pPr>
              <a:t>45</a:t>
            </a:fld>
            <a:endParaRPr lang="zh-CN" altLang="en-US" smtClean="0"/>
          </a:p>
        </p:txBody>
      </p:sp>
      <p:sp>
        <p:nvSpPr>
          <p:cNvPr id="6861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68611"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E-R</a:t>
            </a:r>
            <a:r>
              <a:rPr lang="zh-CN" altLang="en-US" smtClean="0">
                <a:latin typeface="隶书" panose="02010509060101010101" pitchFamily="49" charset="-122"/>
              </a:rPr>
              <a:t>模型向关系模式的转换</a:t>
            </a:r>
          </a:p>
        </p:txBody>
      </p:sp>
      <p:sp>
        <p:nvSpPr>
          <p:cNvPr id="68612" name="Rectangle 3"/>
          <p:cNvSpPr>
            <a:spLocks noGrp="1" noChangeArrowheads="1"/>
          </p:cNvSpPr>
          <p:nvPr>
            <p:ph idx="1"/>
          </p:nvPr>
        </p:nvSpPr>
        <p:spPr/>
        <p:txBody>
          <a:bodyPr/>
          <a:lstStyle/>
          <a:p>
            <a:pPr eaLnBrk="1" hangingPunct="1"/>
            <a:r>
              <a:rPr lang="zh-CN" altLang="en-US" dirty="0" smtClean="0">
                <a:latin typeface="华文新魏" panose="02010800040101010101" pitchFamily="2" charset="-122"/>
                <a:ea typeface="华文新魏" panose="02010800040101010101" pitchFamily="2" charset="-122"/>
              </a:rPr>
              <a:t>根据</a:t>
            </a:r>
            <a:r>
              <a:rPr lang="en-US" altLang="zh-CN" dirty="0" smtClean="0">
                <a:latin typeface="华文新魏" panose="02010800040101010101" pitchFamily="2" charset="-122"/>
                <a:ea typeface="华文新魏" panose="02010800040101010101" pitchFamily="2" charset="-122"/>
              </a:rPr>
              <a:t>E-R</a:t>
            </a:r>
            <a:r>
              <a:rPr lang="zh-CN" altLang="en-US" dirty="0" smtClean="0">
                <a:latin typeface="华文新魏" panose="02010800040101010101" pitchFamily="2" charset="-122"/>
                <a:ea typeface="华文新魏" panose="02010800040101010101" pitchFamily="2" charset="-122"/>
              </a:rPr>
              <a:t>图建立数据库模式的步骤</a:t>
            </a:r>
          </a:p>
          <a:p>
            <a:pPr lvl="1" eaLnBrk="1" hangingPunct="1"/>
            <a:r>
              <a:rPr lang="en-US" altLang="zh-CN" sz="2600" dirty="0" smtClean="0">
                <a:latin typeface="华文新魏" panose="02010800040101010101" pitchFamily="2" charset="-122"/>
              </a:rPr>
              <a:t>1</a:t>
            </a:r>
            <a:r>
              <a:rPr lang="zh-CN" altLang="en-US" sz="2600" dirty="0" smtClean="0">
                <a:latin typeface="华文新魏" panose="02010800040101010101" pitchFamily="2" charset="-122"/>
              </a:rPr>
              <a:t>、</a:t>
            </a:r>
            <a:r>
              <a:rPr lang="en-US" altLang="zh-CN" sz="2600" dirty="0" smtClean="0">
                <a:latin typeface="华文新魏" panose="02010800040101010101" pitchFamily="2" charset="-122"/>
              </a:rPr>
              <a:t>E-R</a:t>
            </a:r>
            <a:r>
              <a:rPr lang="zh-CN" altLang="en-US" sz="2600" dirty="0" smtClean="0">
                <a:latin typeface="华文新魏" panose="02010800040101010101" pitchFamily="2" charset="-122"/>
              </a:rPr>
              <a:t>图转换为表并进行必要的合并</a:t>
            </a:r>
          </a:p>
          <a:p>
            <a:pPr lvl="2" eaLnBrk="1" hangingPunct="1"/>
            <a:r>
              <a:rPr lang="zh-CN" altLang="en-US" dirty="0" smtClean="0">
                <a:latin typeface="华文新魏" panose="02010800040101010101" pitchFamily="2" charset="-122"/>
              </a:rPr>
              <a:t>本步骤可以按照机械方法完成</a:t>
            </a:r>
          </a:p>
          <a:p>
            <a:pPr lvl="2" eaLnBrk="1" hangingPunct="1"/>
            <a:r>
              <a:rPr lang="zh-CN" altLang="en-US" dirty="0" smtClean="0">
                <a:latin typeface="华文新魏" panose="02010800040101010101" pitchFamily="2" charset="-122"/>
              </a:rPr>
              <a:t>一个良好的</a:t>
            </a:r>
            <a:r>
              <a:rPr lang="en-US" altLang="zh-CN" dirty="0" smtClean="0">
                <a:latin typeface="华文新魏" panose="02010800040101010101" pitchFamily="2" charset="-122"/>
              </a:rPr>
              <a:t>E-R</a:t>
            </a:r>
            <a:r>
              <a:rPr lang="zh-CN" altLang="en-US" dirty="0" smtClean="0">
                <a:latin typeface="华文新魏" panose="02010800040101010101" pitchFamily="2" charset="-122"/>
              </a:rPr>
              <a:t>图，</a:t>
            </a:r>
            <a:r>
              <a:rPr lang="zh-CN" altLang="en-US" smtClean="0">
                <a:latin typeface="华文新魏" panose="02010800040101010101" pitchFamily="2" charset="-122"/>
              </a:rPr>
              <a:t>完成本步骤转换</a:t>
            </a:r>
            <a:r>
              <a:rPr lang="zh-CN" altLang="en-US" dirty="0" smtClean="0">
                <a:latin typeface="华文新魏" panose="02010800040101010101" pitchFamily="2" charset="-122"/>
              </a:rPr>
              <a:t>和合并得到的结果，已经是比较理想的数据库模式</a:t>
            </a:r>
          </a:p>
          <a:p>
            <a:pPr lvl="2" eaLnBrk="1" hangingPunct="1">
              <a:buFont typeface="Wingdings" panose="05000000000000000000" pitchFamily="2" charset="2"/>
              <a:buNone/>
            </a:pPr>
            <a:r>
              <a:rPr lang="zh-CN" altLang="en-US" dirty="0" smtClean="0">
                <a:latin typeface="华文新魏" panose="02010800040101010101" pitchFamily="2" charset="-122"/>
              </a:rPr>
              <a:t>	</a:t>
            </a:r>
            <a:r>
              <a:rPr lang="en-US" altLang="zh-CN" dirty="0" smtClean="0">
                <a:latin typeface="华文新魏" panose="02010800040101010101" pitchFamily="2" charset="-122"/>
              </a:rPr>
              <a:t>(</a:t>
            </a:r>
            <a:r>
              <a:rPr lang="zh-CN" altLang="en-US" dirty="0" smtClean="0">
                <a:latin typeface="华文新魏" panose="02010800040101010101" pitchFamily="2" charset="-122"/>
              </a:rPr>
              <a:t>尽管还有人工进一步优化的余地</a:t>
            </a:r>
            <a:r>
              <a:rPr lang="en-US" altLang="zh-CN" dirty="0" smtClean="0">
                <a:latin typeface="华文新魏" panose="02010800040101010101" pitchFamily="2" charset="-122"/>
              </a:rPr>
              <a:t>)</a:t>
            </a:r>
          </a:p>
          <a:p>
            <a:pPr lvl="1" eaLnBrk="1" hangingPunct="1"/>
            <a:r>
              <a:rPr lang="en-US" altLang="zh-CN" sz="2600" dirty="0" smtClean="0">
                <a:latin typeface="华文新魏" panose="02010800040101010101" pitchFamily="2" charset="-122"/>
              </a:rPr>
              <a:t>2</a:t>
            </a:r>
            <a:r>
              <a:rPr lang="zh-CN" altLang="en-US" sz="2600" dirty="0" smtClean="0">
                <a:latin typeface="华文新魏" panose="02010800040101010101" pitchFamily="2" charset="-122"/>
              </a:rPr>
              <a:t>、优化</a:t>
            </a:r>
          </a:p>
          <a:p>
            <a:pPr lvl="2" eaLnBrk="1" hangingPunct="1"/>
            <a:r>
              <a:rPr lang="zh-CN" altLang="en-US" dirty="0" smtClean="0">
                <a:latin typeface="华文新魏" panose="02010800040101010101" pitchFamily="2" charset="-122"/>
              </a:rPr>
              <a:t>本</a:t>
            </a:r>
            <a:r>
              <a:rPr lang="zh-CN" altLang="en-US" dirty="0">
                <a:latin typeface="华文新魏" panose="02010800040101010101" pitchFamily="2" charset="-122"/>
              </a:rPr>
              <a:t>步骤</a:t>
            </a:r>
            <a:r>
              <a:rPr lang="zh-CN" altLang="en-US" dirty="0" smtClean="0">
                <a:latin typeface="华文新魏" panose="02010800040101010101" pitchFamily="2" charset="-122"/>
              </a:rPr>
              <a:t>无具体可行的机械方法</a:t>
            </a:r>
          </a:p>
          <a:p>
            <a:pPr lvl="2" eaLnBrk="1" hangingPunct="1"/>
            <a:r>
              <a:rPr lang="zh-CN" altLang="en-US" dirty="0" smtClean="0">
                <a:latin typeface="华文新魏" panose="02010800040101010101" pitchFamily="2" charset="-122"/>
              </a:rPr>
              <a:t>主要依靠设计人员的经验和能力</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54EAB65A-C9C6-4E1E-9DD2-8FCF813B5A27}" type="slidenum">
              <a:rPr altLang="en-US" smtClean="0"/>
              <a:pPr>
                <a:buSzTx/>
              </a:pPr>
              <a:t>46</a:t>
            </a:fld>
            <a:endParaRPr lang="zh-CN" altLang="en-US" dirty="0" smtClean="0"/>
          </a:p>
        </p:txBody>
      </p:sp>
      <p:sp>
        <p:nvSpPr>
          <p:cNvPr id="69634"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69635" name="Rectangle 2"/>
          <p:cNvSpPr>
            <a:spLocks noGrp="1" noChangeArrowheads="1"/>
          </p:cNvSpPr>
          <p:nvPr>
            <p:ph type="title"/>
          </p:nvPr>
        </p:nvSpPr>
        <p:spPr>
          <a:xfrm>
            <a:off x="685800" y="304800"/>
            <a:ext cx="7772400" cy="838200"/>
          </a:xfrm>
        </p:spPr>
        <p:txBody>
          <a:bodyPr/>
          <a:lstStyle/>
          <a:p>
            <a:pPr eaLnBrk="1" hangingPunct="1"/>
            <a:r>
              <a:rPr lang="en-US" altLang="zh-CN" dirty="0" smtClean="0">
                <a:latin typeface="隶书" panose="02010509060101010101" pitchFamily="49" charset="-122"/>
              </a:rPr>
              <a:t>E-R</a:t>
            </a:r>
            <a:r>
              <a:rPr lang="zh-CN" altLang="en-US" dirty="0" smtClean="0">
                <a:latin typeface="隶书" panose="02010509060101010101" pitchFamily="49" charset="-122"/>
              </a:rPr>
              <a:t>模型向关系模式的转换</a:t>
            </a:r>
            <a:endParaRPr lang="zh-CN" altLang="en-US" dirty="0" smtClean="0"/>
          </a:p>
        </p:txBody>
      </p:sp>
      <p:sp>
        <p:nvSpPr>
          <p:cNvPr id="69636" name="Rectangle 3"/>
          <p:cNvSpPr>
            <a:spLocks noGrp="1" noChangeArrowheads="1"/>
          </p:cNvSpPr>
          <p:nvPr>
            <p:ph idx="1"/>
          </p:nvPr>
        </p:nvSpPr>
        <p:spPr>
          <a:xfrm>
            <a:off x="228600" y="1371600"/>
            <a:ext cx="8610600" cy="2705100"/>
          </a:xfrm>
        </p:spPr>
        <p:txBody>
          <a:bodyPr/>
          <a:lstStyle/>
          <a:p>
            <a:pPr algn="l" eaLnBrk="1" hangingPunct="1"/>
            <a:r>
              <a:rPr lang="zh-CN" altLang="en-US" sz="2400" dirty="0" smtClean="0">
                <a:latin typeface="华文新魏" panose="02010800040101010101" pitchFamily="2" charset="-122"/>
                <a:ea typeface="华文新魏" panose="02010800040101010101" pitchFamily="2" charset="-122"/>
              </a:rPr>
              <a:t>实体  </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  关系</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lvl="1" algn="l" eaLnBrk="1" hangingPunct="1"/>
            <a:r>
              <a:rPr lang="zh-CN" altLang="en-US" sz="2000" dirty="0" smtClean="0">
                <a:latin typeface="华文新魏" panose="02010800040101010101" pitchFamily="2" charset="-122"/>
              </a:rPr>
              <a:t>用具有</a:t>
            </a:r>
            <a:r>
              <a:rPr lang="en-US" altLang="zh-CN" sz="2000" dirty="0" smtClean="0">
                <a:latin typeface="华文新魏" panose="02010800040101010101" pitchFamily="2" charset="-122"/>
              </a:rPr>
              <a:t>n</a:t>
            </a:r>
            <a:r>
              <a:rPr lang="zh-CN" altLang="en-US" sz="2000" dirty="0" smtClean="0">
                <a:latin typeface="华文新魏" panose="02010800040101010101" pitchFamily="2" charset="-122"/>
              </a:rPr>
              <a:t>个不同属性的模式</a:t>
            </a:r>
            <a:r>
              <a:rPr lang="en-US" altLang="zh-CN" sz="2000" dirty="0" smtClean="0">
                <a:latin typeface="华文新魏" panose="02010800040101010101" pitchFamily="2" charset="-122"/>
              </a:rPr>
              <a:t>E</a:t>
            </a:r>
            <a:r>
              <a:rPr lang="zh-CN" altLang="en-US" sz="2000" dirty="0" smtClean="0">
                <a:latin typeface="华文新魏" panose="02010800040101010101" pitchFamily="2" charset="-122"/>
              </a:rPr>
              <a:t>来表示强实体集。</a:t>
            </a:r>
            <a:br>
              <a:rPr lang="zh-CN" altLang="en-US" sz="2000" dirty="0" smtClean="0">
                <a:latin typeface="华文新魏" panose="02010800040101010101" pitchFamily="2" charset="-122"/>
              </a:rPr>
            </a:br>
            <a:r>
              <a:rPr lang="en-US" altLang="zh-CN" sz="2000" i="1" dirty="0" smtClean="0">
                <a:latin typeface="华文新魏" panose="02010800040101010101" pitchFamily="2" charset="-122"/>
              </a:rPr>
              <a:t>course(</a:t>
            </a:r>
            <a:r>
              <a:rPr lang="en-US" altLang="zh-CN" sz="2000" i="1" u="sng" dirty="0" err="1" smtClean="0">
                <a:latin typeface="华文新魏" panose="02010800040101010101" pitchFamily="2" charset="-122"/>
              </a:rPr>
              <a:t>course_id</a:t>
            </a:r>
            <a:r>
              <a:rPr lang="en-US" altLang="zh-CN" sz="2000" i="1" dirty="0" smtClean="0">
                <a:latin typeface="华文新魏" panose="02010800040101010101" pitchFamily="2" charset="-122"/>
              </a:rPr>
              <a:t>, title, credit)</a:t>
            </a:r>
            <a:endParaRPr lang="zh-CN" altLang="en-US" sz="2000" dirty="0" smtClean="0">
              <a:latin typeface="华文新魏" panose="02010800040101010101" pitchFamily="2" charset="-122"/>
              <a:sym typeface="Symbol" panose="05050102010706020507" pitchFamily="18" charset="2"/>
            </a:endParaRPr>
          </a:p>
          <a:p>
            <a:pPr algn="l" eaLnBrk="1" hangingPunct="1"/>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属性    关系的属性</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algn="l">
              <a:lnSpc>
                <a:spcPct val="150000"/>
              </a:lnSpc>
            </a:pPr>
            <a:r>
              <a:rPr lang="zh-CN" altLang="en-US" sz="2400" dirty="0" smtClean="0">
                <a:latin typeface="华文新魏" panose="02010800040101010101" pitchFamily="2" charset="-122"/>
                <a:ea typeface="华文新魏" panose="02010800040101010101" pitchFamily="2" charset="-122"/>
              </a:rPr>
              <a:t>用包含标识性强实体集的主键作为列构成的表来表示弱实体集</a:t>
            </a:r>
            <a:r>
              <a:rPr lang="en-US" altLang="zh-CN" sz="2400" i="1" dirty="0" smtClean="0">
                <a:latin typeface="华文新魏" panose="02010800040101010101" pitchFamily="2" charset="-122"/>
                <a:ea typeface="华文新魏" panose="02010800040101010101" pitchFamily="2" charset="-122"/>
              </a:rPr>
              <a:t>section ( </a:t>
            </a:r>
            <a:r>
              <a:rPr lang="en-US" altLang="zh-CN" sz="2400" i="1" u="sng" dirty="0" err="1" smtClean="0">
                <a:latin typeface="华文新魏" panose="02010800040101010101" pitchFamily="2" charset="-122"/>
                <a:ea typeface="华文新魏" panose="02010800040101010101" pitchFamily="2" charset="-122"/>
              </a:rPr>
              <a:t>course_id</a:t>
            </a:r>
            <a:r>
              <a:rPr lang="en-US" altLang="zh-CN" sz="2400" i="1" u="sng" dirty="0" smtClean="0">
                <a:latin typeface="华文新魏" panose="02010800040101010101" pitchFamily="2" charset="-122"/>
                <a:ea typeface="华文新魏" panose="02010800040101010101" pitchFamily="2" charset="-122"/>
              </a:rPr>
              <a:t>, </a:t>
            </a:r>
            <a:r>
              <a:rPr lang="en-US" altLang="zh-CN" sz="2400" i="1" u="sng" dirty="0" err="1" smtClean="0">
                <a:latin typeface="华文新魏" panose="02010800040101010101" pitchFamily="2" charset="-122"/>
                <a:ea typeface="华文新魏" panose="02010800040101010101" pitchFamily="2" charset="-122"/>
              </a:rPr>
              <a:t>sec_id</a:t>
            </a:r>
            <a:r>
              <a:rPr lang="en-US" altLang="zh-CN" sz="2400" i="1" u="sng" dirty="0" smtClean="0">
                <a:latin typeface="华文新魏" panose="02010800040101010101" pitchFamily="2" charset="-122"/>
                <a:ea typeface="华文新魏" panose="02010800040101010101" pitchFamily="2" charset="-122"/>
              </a:rPr>
              <a:t>, semester, year</a:t>
            </a:r>
            <a:r>
              <a:rPr lang="en-US" altLang="zh-CN" sz="2400" i="1" dirty="0" smtClean="0">
                <a:latin typeface="华文新魏" panose="02010800040101010101" pitchFamily="2" charset="-122"/>
                <a:ea typeface="华文新魏" panose="02010800040101010101" pitchFamily="2" charset="-122"/>
              </a:rPr>
              <a:t> )</a:t>
            </a:r>
          </a:p>
          <a:p>
            <a:pPr algn="l" eaLnBrk="1" hangingPunct="1"/>
            <a:endParaRPr lang="zh-CN" altLang="en-US" sz="2400" dirty="0" smtClean="0">
              <a:latin typeface="华文新魏" panose="02010800040101010101" pitchFamily="2" charset="-122"/>
              <a:ea typeface="华文新魏" panose="02010800040101010101" pitchFamily="2" charset="-122"/>
            </a:endParaRPr>
          </a:p>
        </p:txBody>
      </p:sp>
      <p:pic>
        <p:nvPicPr>
          <p:cNvPr id="69637"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437063"/>
            <a:ext cx="760571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0B094185-AD39-4EA5-86FA-57DA7540DEA1}" type="slidenum">
              <a:rPr altLang="en-US" smtClean="0"/>
              <a:pPr>
                <a:buSzTx/>
              </a:pPr>
              <a:t>47</a:t>
            </a:fld>
            <a:endParaRPr lang="zh-CN" altLang="en-US" smtClean="0"/>
          </a:p>
        </p:txBody>
      </p:sp>
      <p:sp>
        <p:nvSpPr>
          <p:cNvPr id="71682"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71683" name="Rectangle 2"/>
          <p:cNvSpPr>
            <a:spLocks noGrp="1" noChangeArrowheads="1"/>
          </p:cNvSpPr>
          <p:nvPr>
            <p:ph type="title"/>
          </p:nvPr>
        </p:nvSpPr>
        <p:spPr>
          <a:xfrm>
            <a:off x="685800" y="228600"/>
            <a:ext cx="7793038" cy="936625"/>
          </a:xfrm>
        </p:spPr>
        <p:txBody>
          <a:bodyPr/>
          <a:lstStyle/>
          <a:p>
            <a:pPr eaLnBrk="1" hangingPunct="1"/>
            <a:r>
              <a:rPr lang="en-US" altLang="zh-CN" b="1" smtClean="0">
                <a:latin typeface="隶书" panose="02010509060101010101" pitchFamily="49" charset="-122"/>
              </a:rPr>
              <a:t>E-R</a:t>
            </a:r>
            <a:r>
              <a:rPr lang="zh-CN" altLang="en-US" b="1" smtClean="0">
                <a:latin typeface="隶书" panose="02010509060101010101" pitchFamily="49" charset="-122"/>
              </a:rPr>
              <a:t>模型向关系模式的转换</a:t>
            </a:r>
            <a:endParaRPr lang="zh-CN" altLang="en-US" smtClean="0"/>
          </a:p>
        </p:txBody>
      </p:sp>
      <p:sp>
        <p:nvSpPr>
          <p:cNvPr id="71684" name="Rectangle 17"/>
          <p:cNvSpPr>
            <a:spLocks noChangeArrowheads="1"/>
          </p:cNvSpPr>
          <p:nvPr/>
        </p:nvSpPr>
        <p:spPr bwMode="auto">
          <a:xfrm>
            <a:off x="228600" y="1511300"/>
            <a:ext cx="5711825"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marL="342900" lvl="1" indent="-342900">
              <a:spcBef>
                <a:spcPct val="20000"/>
              </a:spcBef>
              <a:buClr>
                <a:schemeClr val="folHlink"/>
              </a:buClr>
              <a:buSzPct val="80000"/>
              <a:buFont typeface="Wingdings" panose="05000000000000000000" pitchFamily="2" charset="2"/>
              <a:buChar char="l"/>
            </a:pPr>
            <a:r>
              <a:rPr lang="zh-CN" altLang="en-US" sz="2800" dirty="0">
                <a:solidFill>
                  <a:schemeClr val="bg2"/>
                </a:solidFill>
                <a:latin typeface="华文新魏" panose="02010800040101010101" pitchFamily="2" charset="-122"/>
                <a:ea typeface="华文新魏" panose="02010800040101010101" pitchFamily="2" charset="-122"/>
                <a:sym typeface="Symbol" panose="05050102010706020507" pitchFamily="18" charset="2"/>
              </a:rPr>
              <a:t>复合属性    将每个组合属性作为复合属性所在实体的属性</a:t>
            </a:r>
            <a:endParaRPr lang="en-US" altLang="zh-CN" sz="2800" dirty="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marL="342900" lvl="1" indent="-342900">
              <a:spcBef>
                <a:spcPct val="20000"/>
              </a:spcBef>
              <a:buClr>
                <a:schemeClr val="folHlink"/>
              </a:buClr>
              <a:buSzPct val="80000"/>
              <a:buFont typeface="Wingdings" panose="05000000000000000000" pitchFamily="2" charset="2"/>
              <a:buChar char="l"/>
            </a:pPr>
            <a:r>
              <a:rPr lang="zh-CN" altLang="en-US" sz="2800" dirty="0">
                <a:solidFill>
                  <a:schemeClr val="bg2"/>
                </a:solidFill>
                <a:latin typeface="华文新魏" panose="02010800040101010101" pitchFamily="2" charset="-122"/>
                <a:ea typeface="华文新魏" panose="02010800040101010101" pitchFamily="2" charset="-122"/>
                <a:sym typeface="Symbol" panose="05050102010706020507" pitchFamily="18" charset="2"/>
              </a:rPr>
              <a:t>多值属性    新的关系+所在实体的</a:t>
            </a:r>
            <a:r>
              <a:rPr lang="zh-CN" altLang="en-US" sz="2800" dirty="0" smtClean="0">
                <a:solidFill>
                  <a:schemeClr val="bg2"/>
                </a:solidFill>
                <a:latin typeface="华文新魏" panose="02010800040101010101" pitchFamily="2" charset="-122"/>
                <a:ea typeface="华文新魏" panose="02010800040101010101" pitchFamily="2" charset="-122"/>
                <a:sym typeface="Symbol" panose="05050102010706020507" pitchFamily="18" charset="2"/>
              </a:rPr>
              <a:t>码</a:t>
            </a:r>
            <a:endParaRPr lang="en-US" altLang="zh-CN" sz="2800" dirty="0" smtClean="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marL="342900" lvl="1" indent="-342900">
              <a:spcBef>
                <a:spcPct val="20000"/>
              </a:spcBef>
              <a:buClr>
                <a:schemeClr val="folHlink"/>
              </a:buClr>
              <a:buSzPct val="80000"/>
              <a:buFont typeface="Wingdings" panose="05000000000000000000" pitchFamily="2" charset="2"/>
              <a:buChar char="l"/>
            </a:pPr>
            <a:r>
              <a:rPr lang="en-US" altLang="zh-CN" sz="2800" dirty="0">
                <a:solidFill>
                  <a:schemeClr val="bg2"/>
                </a:solidFill>
                <a:ea typeface="华文新魏" panose="02010800040101010101" pitchFamily="2" charset="-122"/>
                <a:sym typeface="Symbol" panose="05050102010706020507" pitchFamily="18" charset="2"/>
              </a:rPr>
              <a:t>instructor(</a:t>
            </a:r>
            <a:r>
              <a:rPr lang="en-US" altLang="zh-CN" sz="2800" u="sng" dirty="0">
                <a:solidFill>
                  <a:schemeClr val="bg2"/>
                </a:solidFill>
                <a:ea typeface="华文新魏" panose="02010800040101010101" pitchFamily="2" charset="-122"/>
                <a:sym typeface="Symbol" panose="05050102010706020507" pitchFamily="18" charset="2"/>
              </a:rPr>
              <a:t>ID</a:t>
            </a:r>
            <a:r>
              <a:rPr lang="en-US" altLang="zh-CN" sz="2800" dirty="0">
                <a:solidFill>
                  <a:schemeClr val="bg2"/>
                </a:solidFill>
                <a:ea typeface="华文新魏" panose="02010800040101010101" pitchFamily="2" charset="-122"/>
                <a:sym typeface="Symbol" panose="05050102010706020507" pitchFamily="18" charset="2"/>
              </a:rPr>
              <a:t>,</a:t>
            </a:r>
            <a:r>
              <a:rPr lang="en-US" altLang="zh-CN" sz="2800" dirty="0">
                <a:solidFill>
                  <a:srgbClr val="00B050"/>
                </a:solidFill>
                <a:ea typeface="华文新魏" panose="02010800040101010101" pitchFamily="2" charset="-122"/>
                <a:sym typeface="Symbol" panose="05050102010706020507" pitchFamily="18" charset="2"/>
              </a:rPr>
              <a:t>first_name,middle_name,last_name,street_number,street_name,apt_number,city,state,zip</a:t>
            </a:r>
            <a:r>
              <a:rPr lang="en-US" altLang="zh-CN" sz="2800" dirty="0">
                <a:solidFill>
                  <a:schemeClr val="bg2"/>
                </a:solidFill>
                <a:ea typeface="华文新魏" panose="02010800040101010101" pitchFamily="2" charset="-122"/>
                <a:sym typeface="Symbol" panose="05050102010706020507" pitchFamily="18" charset="2"/>
              </a:rPr>
              <a:t>,data_of_birth,</a:t>
            </a:r>
            <a:r>
              <a:rPr lang="en-US" altLang="zh-CN" sz="2800" dirty="0">
                <a:solidFill>
                  <a:srgbClr val="FF0000"/>
                </a:solidFill>
                <a:ea typeface="华文新魏" panose="02010800040101010101" pitchFamily="2" charset="-122"/>
                <a:sym typeface="Symbol" panose="05050102010706020507" pitchFamily="18" charset="2"/>
              </a:rPr>
              <a:t>age</a:t>
            </a:r>
            <a:r>
              <a:rPr lang="en-US" altLang="zh-CN" sz="2800" dirty="0" smtClean="0">
                <a:solidFill>
                  <a:schemeClr val="bg2"/>
                </a:solidFill>
                <a:ea typeface="华文新魏" panose="02010800040101010101" pitchFamily="2" charset="-122"/>
                <a:sym typeface="Symbol" panose="05050102010706020507" pitchFamily="18" charset="2"/>
              </a:rPr>
              <a:t>)</a:t>
            </a:r>
          </a:p>
          <a:p>
            <a:pPr marL="342900" lvl="1" indent="-342900">
              <a:spcBef>
                <a:spcPct val="20000"/>
              </a:spcBef>
              <a:buClr>
                <a:schemeClr val="folHlink"/>
              </a:buClr>
              <a:buSzPct val="80000"/>
              <a:buFont typeface="Wingdings" panose="05000000000000000000" pitchFamily="2" charset="2"/>
              <a:buChar char="l"/>
            </a:pPr>
            <a:r>
              <a:rPr lang="en-US" altLang="zh-CN" sz="2800" dirty="0" err="1">
                <a:solidFill>
                  <a:schemeClr val="bg2"/>
                </a:solidFill>
                <a:ea typeface="华文新魏" panose="02010800040101010101" pitchFamily="2" charset="-122"/>
              </a:rPr>
              <a:t>instructorphone</a:t>
            </a:r>
            <a:r>
              <a:rPr lang="en-US" altLang="zh-CN" sz="2800" dirty="0">
                <a:solidFill>
                  <a:schemeClr val="bg2"/>
                </a:solidFill>
                <a:ea typeface="华文新魏" panose="02010800040101010101" pitchFamily="2" charset="-122"/>
              </a:rPr>
              <a:t>(</a:t>
            </a:r>
            <a:r>
              <a:rPr lang="en-US" altLang="zh-CN" sz="2800" u="sng" dirty="0" err="1">
                <a:solidFill>
                  <a:schemeClr val="bg2"/>
                </a:solidFill>
                <a:ea typeface="华文新魏" panose="02010800040101010101" pitchFamily="2" charset="-122"/>
              </a:rPr>
              <a:t>ID</a:t>
            </a:r>
            <a:r>
              <a:rPr lang="en-US" altLang="zh-CN" sz="2800" dirty="0" err="1">
                <a:solidFill>
                  <a:schemeClr val="bg2"/>
                </a:solidFill>
                <a:ea typeface="华文新魏" panose="02010800040101010101" pitchFamily="2" charset="-122"/>
              </a:rPr>
              <a:t>,</a:t>
            </a:r>
            <a:r>
              <a:rPr lang="en-US" altLang="zh-CN" sz="2800" u="sng" dirty="0" err="1">
                <a:solidFill>
                  <a:schemeClr val="bg2"/>
                </a:solidFill>
                <a:ea typeface="华文新魏" panose="02010800040101010101" pitchFamily="2" charset="-122"/>
              </a:rPr>
              <a:t>phone_number</a:t>
            </a:r>
            <a:r>
              <a:rPr lang="en-US" altLang="zh-CN" sz="2800" dirty="0" smtClean="0">
                <a:solidFill>
                  <a:schemeClr val="bg2"/>
                </a:solidFill>
                <a:ea typeface="华文新魏" panose="02010800040101010101" pitchFamily="2" charset="-122"/>
              </a:rPr>
              <a:t>)</a:t>
            </a:r>
            <a:endParaRPr lang="zh-CN" altLang="en-US" sz="2800" dirty="0">
              <a:solidFill>
                <a:schemeClr val="bg2"/>
              </a:solidFill>
              <a:ea typeface="华文新魏" panose="02010800040101010101" pitchFamily="2" charset="-122"/>
            </a:endParaRPr>
          </a:p>
        </p:txBody>
      </p:sp>
      <p:pic>
        <p:nvPicPr>
          <p:cNvPr id="716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484313"/>
            <a:ext cx="2519362"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noChangeArrowheads="1"/>
          </p:cNvSpPr>
          <p:nvPr>
            <p:ph type="title"/>
          </p:nvPr>
        </p:nvSpPr>
        <p:spPr/>
        <p:txBody>
          <a:bodyPr/>
          <a:lstStyle/>
          <a:p>
            <a:r>
              <a:rPr lang="en-US" altLang="zh-CN" b="1" smtClean="0">
                <a:latin typeface="隶书" panose="02010509060101010101" pitchFamily="49" charset="-122"/>
              </a:rPr>
              <a:t>E-R</a:t>
            </a:r>
            <a:r>
              <a:rPr lang="zh-CN" altLang="en-US" b="1" smtClean="0">
                <a:latin typeface="隶书" panose="02010509060101010101" pitchFamily="49" charset="-122"/>
              </a:rPr>
              <a:t>模型向关系模式的转换</a:t>
            </a:r>
            <a:endParaRPr lang="zh-CN" altLang="en-US" smtClean="0"/>
          </a:p>
        </p:txBody>
      </p:sp>
      <p:grpSp>
        <p:nvGrpSpPr>
          <p:cNvPr id="72706" name="Group 35"/>
          <p:cNvGrpSpPr>
            <a:grpSpLocks/>
          </p:cNvGrpSpPr>
          <p:nvPr/>
        </p:nvGrpSpPr>
        <p:grpSpPr bwMode="auto">
          <a:xfrm>
            <a:off x="5183188" y="1700213"/>
            <a:ext cx="3925887" cy="3032125"/>
            <a:chOff x="3265" y="1071"/>
            <a:chExt cx="2473" cy="1910"/>
          </a:xfrm>
        </p:grpSpPr>
        <p:sp>
          <p:nvSpPr>
            <p:cNvPr id="72707" name="Oval 5"/>
            <p:cNvSpPr>
              <a:spLocks noChangeArrowheads="1"/>
            </p:cNvSpPr>
            <p:nvPr/>
          </p:nvSpPr>
          <p:spPr bwMode="auto">
            <a:xfrm>
              <a:off x="4332" y="2193"/>
              <a:ext cx="771" cy="285"/>
            </a:xfrm>
            <a:prstGeom prst="ellipse">
              <a:avLst/>
            </a:prstGeom>
            <a:solidFill>
              <a:srgbClr val="FFFFFF"/>
            </a:solidFill>
            <a:ln w="9525">
              <a:solidFill>
                <a:srgbClr val="000000"/>
              </a:solidFill>
              <a:round/>
              <a:headEnd/>
              <a:tailEnd/>
            </a:ln>
          </p:spPr>
          <p:txBody>
            <a:bodyPr lIns="0" tIns="0" rIns="0" bIns="0"/>
            <a:lstStyle/>
            <a:p>
              <a:pPr algn="ctr">
                <a:spcBef>
                  <a:spcPct val="50000"/>
                </a:spcBef>
              </a:pPr>
              <a:endParaRPr lang="en-US" altLang="zh-CN" sz="2000" b="1">
                <a:latin typeface="Times New Roman" panose="02020603050405020304" pitchFamily="18" charset="0"/>
              </a:endParaRPr>
            </a:p>
          </p:txBody>
        </p:sp>
        <p:sp>
          <p:nvSpPr>
            <p:cNvPr id="72708" name="Oval 6"/>
            <p:cNvSpPr>
              <a:spLocks noChangeArrowheads="1"/>
            </p:cNvSpPr>
            <p:nvPr/>
          </p:nvSpPr>
          <p:spPr bwMode="auto">
            <a:xfrm>
              <a:off x="3560" y="2205"/>
              <a:ext cx="703" cy="273"/>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birthday</a:t>
              </a:r>
              <a:endParaRPr lang="en-US" altLang="zh-CN" sz="1600" b="1">
                <a:latin typeface="Times New Roman" panose="02020603050405020304" pitchFamily="18" charset="0"/>
              </a:endParaRPr>
            </a:p>
          </p:txBody>
        </p:sp>
        <p:sp>
          <p:nvSpPr>
            <p:cNvPr id="72709" name="Oval 7"/>
            <p:cNvSpPr>
              <a:spLocks noChangeArrowheads="1"/>
            </p:cNvSpPr>
            <p:nvPr/>
          </p:nvSpPr>
          <p:spPr bwMode="auto">
            <a:xfrm>
              <a:off x="3265" y="1932"/>
              <a:ext cx="386" cy="187"/>
            </a:xfrm>
            <a:prstGeom prst="ellipse">
              <a:avLst/>
            </a:prstGeom>
            <a:solidFill>
              <a:srgbClr val="FFFFFF"/>
            </a:solidFill>
            <a:ln w="9525">
              <a:solidFill>
                <a:srgbClr val="000000"/>
              </a:solidFill>
              <a:prstDash val="lgDash"/>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age</a:t>
              </a:r>
              <a:endParaRPr lang="en-US" altLang="zh-CN" sz="1600" b="1">
                <a:latin typeface="Times New Roman" panose="02020603050405020304" pitchFamily="18" charset="0"/>
              </a:endParaRPr>
            </a:p>
          </p:txBody>
        </p:sp>
        <p:sp>
          <p:nvSpPr>
            <p:cNvPr id="72710" name="Line 8"/>
            <p:cNvSpPr>
              <a:spLocks noChangeShapeType="1"/>
            </p:cNvSpPr>
            <p:nvPr/>
          </p:nvSpPr>
          <p:spPr bwMode="auto">
            <a:xfrm flipH="1">
              <a:off x="4306" y="1297"/>
              <a:ext cx="174"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1" name="Rectangle 9"/>
            <p:cNvSpPr>
              <a:spLocks noChangeArrowheads="1"/>
            </p:cNvSpPr>
            <p:nvPr/>
          </p:nvSpPr>
          <p:spPr bwMode="auto">
            <a:xfrm>
              <a:off x="3916" y="1524"/>
              <a:ext cx="505" cy="28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2000" b="1">
                  <a:solidFill>
                    <a:srgbClr val="000000"/>
                  </a:solidFill>
                  <a:latin typeface="Times New Roman" panose="02020603050405020304" pitchFamily="18" charset="0"/>
                </a:rPr>
                <a:t>学生</a:t>
              </a:r>
              <a:endParaRPr lang="zh-CN" altLang="en-US" sz="2000" b="1">
                <a:latin typeface="Times New Roman" panose="02020603050405020304" pitchFamily="18" charset="0"/>
              </a:endParaRPr>
            </a:p>
          </p:txBody>
        </p:sp>
        <p:sp>
          <p:nvSpPr>
            <p:cNvPr id="72712" name="Line 10"/>
            <p:cNvSpPr>
              <a:spLocks noChangeShapeType="1"/>
            </p:cNvSpPr>
            <p:nvPr/>
          </p:nvSpPr>
          <p:spPr bwMode="auto">
            <a:xfrm>
              <a:off x="4291" y="1825"/>
              <a:ext cx="232" cy="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3" name="Oval 11"/>
            <p:cNvSpPr>
              <a:spLocks noChangeArrowheads="1"/>
            </p:cNvSpPr>
            <p:nvPr/>
          </p:nvSpPr>
          <p:spPr bwMode="auto">
            <a:xfrm>
              <a:off x="3699" y="1071"/>
              <a:ext cx="433" cy="226"/>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u="sng">
                  <a:solidFill>
                    <a:srgbClr val="000000"/>
                  </a:solidFill>
                  <a:latin typeface="Times New Roman" panose="02020603050405020304" pitchFamily="18" charset="0"/>
                </a:rPr>
                <a:t>sno</a:t>
              </a:r>
              <a:endParaRPr lang="en-US" altLang="zh-CN" sz="1600" b="1" u="sng">
                <a:latin typeface="Times New Roman" panose="02020603050405020304" pitchFamily="18" charset="0"/>
              </a:endParaRPr>
            </a:p>
          </p:txBody>
        </p:sp>
        <p:sp>
          <p:nvSpPr>
            <p:cNvPr id="72714" name="Oval 12"/>
            <p:cNvSpPr>
              <a:spLocks noChangeArrowheads="1"/>
            </p:cNvSpPr>
            <p:nvPr/>
          </p:nvSpPr>
          <p:spPr bwMode="auto">
            <a:xfrm>
              <a:off x="4307" y="1071"/>
              <a:ext cx="434" cy="226"/>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name</a:t>
              </a:r>
              <a:endParaRPr lang="en-US" altLang="zh-CN" sz="1600" b="1">
                <a:latin typeface="Times New Roman" panose="02020603050405020304" pitchFamily="18" charset="0"/>
              </a:endParaRPr>
            </a:p>
          </p:txBody>
        </p:sp>
        <p:sp>
          <p:nvSpPr>
            <p:cNvPr id="72715" name="Line 13"/>
            <p:cNvSpPr>
              <a:spLocks noChangeShapeType="1"/>
            </p:cNvSpPr>
            <p:nvPr/>
          </p:nvSpPr>
          <p:spPr bwMode="auto">
            <a:xfrm flipH="1">
              <a:off x="3916" y="1828"/>
              <a:ext cx="178" cy="3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6" name="Line 14"/>
            <p:cNvSpPr>
              <a:spLocks noChangeShapeType="1"/>
            </p:cNvSpPr>
            <p:nvPr/>
          </p:nvSpPr>
          <p:spPr bwMode="auto">
            <a:xfrm flipH="1">
              <a:off x="3612" y="1706"/>
              <a:ext cx="304"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7" name="Line 15"/>
            <p:cNvSpPr>
              <a:spLocks noChangeShapeType="1"/>
            </p:cNvSpPr>
            <p:nvPr/>
          </p:nvSpPr>
          <p:spPr bwMode="auto">
            <a:xfrm>
              <a:off x="3932" y="1298"/>
              <a:ext cx="114"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8" name="Oval 16"/>
            <p:cNvSpPr>
              <a:spLocks noChangeArrowheads="1"/>
            </p:cNvSpPr>
            <p:nvPr/>
          </p:nvSpPr>
          <p:spPr bwMode="auto">
            <a:xfrm>
              <a:off x="4388" y="2238"/>
              <a:ext cx="669" cy="194"/>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relative</a:t>
              </a:r>
              <a:endParaRPr lang="en-US" altLang="zh-CN" sz="1600" b="1">
                <a:latin typeface="Times New Roman" panose="02020603050405020304" pitchFamily="18" charset="0"/>
              </a:endParaRPr>
            </a:p>
          </p:txBody>
        </p:sp>
        <p:sp>
          <p:nvSpPr>
            <p:cNvPr id="72719" name="Oval 17"/>
            <p:cNvSpPr>
              <a:spLocks noChangeArrowheads="1"/>
            </p:cNvSpPr>
            <p:nvPr/>
          </p:nvSpPr>
          <p:spPr bwMode="auto">
            <a:xfrm>
              <a:off x="4654" y="2797"/>
              <a:ext cx="433" cy="179"/>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pid</a:t>
              </a:r>
              <a:endParaRPr lang="en-US" altLang="zh-CN" sz="1600" b="1">
                <a:latin typeface="Times New Roman" panose="02020603050405020304" pitchFamily="18" charset="0"/>
              </a:endParaRPr>
            </a:p>
          </p:txBody>
        </p:sp>
        <p:sp>
          <p:nvSpPr>
            <p:cNvPr id="72720" name="Line 18"/>
            <p:cNvSpPr>
              <a:spLocks noChangeShapeType="1"/>
            </p:cNvSpPr>
            <p:nvPr/>
          </p:nvSpPr>
          <p:spPr bwMode="auto">
            <a:xfrm flipH="1">
              <a:off x="4349" y="2471"/>
              <a:ext cx="261" cy="3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1" name="Line 19"/>
            <p:cNvSpPr>
              <a:spLocks noChangeShapeType="1"/>
            </p:cNvSpPr>
            <p:nvPr/>
          </p:nvSpPr>
          <p:spPr bwMode="auto">
            <a:xfrm>
              <a:off x="4784" y="2476"/>
              <a:ext cx="43"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2" name="Oval 20"/>
            <p:cNvSpPr>
              <a:spLocks noChangeArrowheads="1"/>
            </p:cNvSpPr>
            <p:nvPr/>
          </p:nvSpPr>
          <p:spPr bwMode="auto">
            <a:xfrm>
              <a:off x="5261" y="2794"/>
              <a:ext cx="477" cy="187"/>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name</a:t>
              </a:r>
              <a:endParaRPr lang="en-US" altLang="zh-CN" sz="1600" b="1">
                <a:latin typeface="Times New Roman" panose="02020603050405020304" pitchFamily="18" charset="0"/>
              </a:endParaRPr>
            </a:p>
          </p:txBody>
        </p:sp>
        <p:sp>
          <p:nvSpPr>
            <p:cNvPr id="72723" name="Oval 21"/>
            <p:cNvSpPr>
              <a:spLocks noChangeArrowheads="1"/>
            </p:cNvSpPr>
            <p:nvPr/>
          </p:nvSpPr>
          <p:spPr bwMode="auto">
            <a:xfrm>
              <a:off x="3878" y="2800"/>
              <a:ext cx="662" cy="176"/>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relation</a:t>
              </a:r>
              <a:endParaRPr lang="en-US" altLang="zh-CN" sz="1600" b="1">
                <a:latin typeface="Times New Roman" panose="02020603050405020304" pitchFamily="18" charset="0"/>
              </a:endParaRPr>
            </a:p>
          </p:txBody>
        </p:sp>
        <p:sp>
          <p:nvSpPr>
            <p:cNvPr id="72724" name="Line 22"/>
            <p:cNvSpPr>
              <a:spLocks noChangeShapeType="1"/>
            </p:cNvSpPr>
            <p:nvPr/>
          </p:nvSpPr>
          <p:spPr bwMode="auto">
            <a:xfrm>
              <a:off x="4914" y="2431"/>
              <a:ext cx="477" cy="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5" name="Line 23"/>
            <p:cNvSpPr>
              <a:spLocks noChangeShapeType="1"/>
            </p:cNvSpPr>
            <p:nvPr/>
          </p:nvSpPr>
          <p:spPr bwMode="auto">
            <a:xfrm flipV="1">
              <a:off x="4436" y="1388"/>
              <a:ext cx="348"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6" name="Oval 24"/>
            <p:cNvSpPr>
              <a:spLocks noChangeArrowheads="1"/>
            </p:cNvSpPr>
            <p:nvPr/>
          </p:nvSpPr>
          <p:spPr bwMode="auto">
            <a:xfrm>
              <a:off x="5202" y="1071"/>
              <a:ext cx="391" cy="187"/>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city</a:t>
              </a:r>
              <a:endParaRPr lang="zh-CN" altLang="en-US" sz="1600" b="1">
                <a:latin typeface="Times New Roman" panose="02020603050405020304" pitchFamily="18" charset="0"/>
              </a:endParaRPr>
            </a:p>
          </p:txBody>
        </p:sp>
        <p:sp>
          <p:nvSpPr>
            <p:cNvPr id="72727" name="Line 25"/>
            <p:cNvSpPr>
              <a:spLocks noChangeShapeType="1"/>
            </p:cNvSpPr>
            <p:nvPr/>
          </p:nvSpPr>
          <p:spPr bwMode="auto">
            <a:xfrm>
              <a:off x="5115" y="1395"/>
              <a:ext cx="109" cy="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8" name="Oval 26"/>
            <p:cNvSpPr>
              <a:spLocks noChangeArrowheads="1"/>
            </p:cNvSpPr>
            <p:nvPr/>
          </p:nvSpPr>
          <p:spPr bwMode="auto">
            <a:xfrm>
              <a:off x="5148" y="1389"/>
              <a:ext cx="460" cy="227"/>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street</a:t>
              </a:r>
              <a:endParaRPr lang="en-US" altLang="zh-CN" sz="1600" b="1">
                <a:latin typeface="Times New Roman" panose="02020603050405020304" pitchFamily="18" charset="0"/>
              </a:endParaRPr>
            </a:p>
          </p:txBody>
        </p:sp>
        <p:sp>
          <p:nvSpPr>
            <p:cNvPr id="72729" name="Line 27"/>
            <p:cNvSpPr>
              <a:spLocks noChangeShapeType="1"/>
            </p:cNvSpPr>
            <p:nvPr/>
          </p:nvSpPr>
          <p:spPr bwMode="auto">
            <a:xfrm flipH="1">
              <a:off x="5088" y="1213"/>
              <a:ext cx="158"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0" name="Oval 28"/>
            <p:cNvSpPr>
              <a:spLocks noChangeArrowheads="1"/>
            </p:cNvSpPr>
            <p:nvPr/>
          </p:nvSpPr>
          <p:spPr bwMode="auto">
            <a:xfrm>
              <a:off x="4694" y="1264"/>
              <a:ext cx="409" cy="216"/>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addr</a:t>
              </a:r>
              <a:endParaRPr lang="en-US" altLang="zh-CN" sz="1600" b="1">
                <a:latin typeface="Times New Roman" panose="02020603050405020304" pitchFamily="18" charset="0"/>
              </a:endParaRPr>
            </a:p>
          </p:txBody>
        </p:sp>
        <p:sp>
          <p:nvSpPr>
            <p:cNvPr id="72731" name="Oval 29"/>
            <p:cNvSpPr>
              <a:spLocks noChangeArrowheads="1"/>
            </p:cNvSpPr>
            <p:nvPr/>
          </p:nvSpPr>
          <p:spPr bwMode="auto">
            <a:xfrm>
              <a:off x="5001" y="1836"/>
              <a:ext cx="564" cy="278"/>
            </a:xfrm>
            <a:prstGeom prst="ellipse">
              <a:avLst/>
            </a:prstGeom>
            <a:solidFill>
              <a:srgbClr val="FFFFFF"/>
            </a:solidFill>
            <a:ln w="9525">
              <a:solidFill>
                <a:srgbClr val="000000"/>
              </a:solidFill>
              <a:round/>
              <a:headEnd/>
              <a:tailEnd/>
            </a:ln>
          </p:spPr>
          <p:txBody>
            <a:bodyPr lIns="0" tIns="0" rIns="0" bIns="0"/>
            <a:lstStyle/>
            <a:p>
              <a:pPr algn="ctr">
                <a:spcBef>
                  <a:spcPct val="50000"/>
                </a:spcBef>
              </a:pPr>
              <a:endParaRPr lang="en-US" altLang="zh-CN" sz="2000" b="1">
                <a:latin typeface="Times New Roman" panose="02020603050405020304" pitchFamily="18" charset="0"/>
              </a:endParaRPr>
            </a:p>
          </p:txBody>
        </p:sp>
        <p:sp>
          <p:nvSpPr>
            <p:cNvPr id="72732" name="Oval 30"/>
            <p:cNvSpPr>
              <a:spLocks noChangeArrowheads="1"/>
            </p:cNvSpPr>
            <p:nvPr/>
          </p:nvSpPr>
          <p:spPr bwMode="auto">
            <a:xfrm>
              <a:off x="5044" y="1881"/>
              <a:ext cx="477" cy="187"/>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telno</a:t>
              </a:r>
              <a:endParaRPr lang="en-US" altLang="zh-CN" sz="1600" b="1">
                <a:latin typeface="Times New Roman" panose="02020603050405020304" pitchFamily="18" charset="0"/>
              </a:endParaRPr>
            </a:p>
          </p:txBody>
        </p:sp>
        <p:sp>
          <p:nvSpPr>
            <p:cNvPr id="72733" name="Line 31"/>
            <p:cNvSpPr>
              <a:spLocks noChangeShapeType="1"/>
            </p:cNvSpPr>
            <p:nvPr/>
          </p:nvSpPr>
          <p:spPr bwMode="auto">
            <a:xfrm>
              <a:off x="4436" y="1705"/>
              <a:ext cx="565"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 name="Rectangle 3"/>
          <p:cNvSpPr txBox="1">
            <a:spLocks noChangeArrowheads="1"/>
          </p:cNvSpPr>
          <p:nvPr/>
        </p:nvSpPr>
        <p:spPr bwMode="auto">
          <a:xfrm>
            <a:off x="35496" y="1431925"/>
            <a:ext cx="591286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pPr eaLnBrk="1" hangingPunct="1">
              <a:defRPr/>
            </a:pPr>
            <a:r>
              <a:rPr lang="zh-CN" altLang="en-US" sz="2600" kern="0" dirty="0" smtClean="0">
                <a:latin typeface="华文新魏" panose="02010800040101010101" pitchFamily="2" charset="-122"/>
                <a:ea typeface="华文新魏" panose="02010800040101010101" pitchFamily="2" charset="-122"/>
              </a:rPr>
              <a:t>示例，学生实体转化为表：</a:t>
            </a:r>
          </a:p>
          <a:p>
            <a:pPr lvl="1" eaLnBrk="1" hangingPunct="1">
              <a:defRPr/>
            </a:pPr>
            <a:r>
              <a:rPr lang="zh-CN" altLang="en-US" sz="2400" kern="0" dirty="0" smtClean="0">
                <a:latin typeface="华文新魏" panose="02010800040101010101" pitchFamily="2" charset="-122"/>
              </a:rPr>
              <a:t>所有单值属性、派生属性和复合属性转化为一个表</a:t>
            </a:r>
          </a:p>
          <a:p>
            <a:pPr lvl="2" eaLnBrk="1" hangingPunct="1">
              <a:defRPr/>
            </a:pPr>
            <a:r>
              <a:rPr lang="en-US" altLang="zh-CN" sz="2000" kern="0" dirty="0" smtClean="0">
                <a:latin typeface="华文新魏" panose="02010800040101010101" pitchFamily="2" charset="-122"/>
              </a:rPr>
              <a:t>S(</a:t>
            </a:r>
            <a:r>
              <a:rPr lang="en-US" altLang="zh-CN" sz="2000" u="sng" kern="0" dirty="0" err="1" smtClean="0">
                <a:latin typeface="华文新魏" panose="02010800040101010101" pitchFamily="2" charset="-122"/>
              </a:rPr>
              <a:t>sno</a:t>
            </a:r>
            <a:r>
              <a:rPr lang="en-US" altLang="zh-CN" sz="2000" kern="0" dirty="0" err="1" smtClean="0">
                <a:latin typeface="华文新魏" panose="02010800040101010101" pitchFamily="2" charset="-122"/>
              </a:rPr>
              <a:t>,sname,birthday,age,city,street</a:t>
            </a:r>
            <a:r>
              <a:rPr lang="en-US" altLang="zh-CN" sz="2000" kern="0" dirty="0" smtClean="0">
                <a:latin typeface="华文新魏" panose="02010800040101010101" pitchFamily="2" charset="-122"/>
              </a:rPr>
              <a:t>)</a:t>
            </a:r>
          </a:p>
          <a:p>
            <a:pPr lvl="1" eaLnBrk="1" hangingPunct="1">
              <a:defRPr/>
            </a:pPr>
            <a:r>
              <a:rPr lang="zh-CN" altLang="en-US" sz="2400" kern="0" dirty="0" smtClean="0">
                <a:latin typeface="华文新魏" panose="02010800040101010101" pitchFamily="2" charset="-122"/>
              </a:rPr>
              <a:t>每个多值属性转化为一个表</a:t>
            </a:r>
          </a:p>
          <a:p>
            <a:pPr lvl="2" eaLnBrk="1" hangingPunct="1">
              <a:defRPr/>
            </a:pPr>
            <a:r>
              <a:rPr lang="en-US" altLang="zh-CN" sz="2000" kern="0" dirty="0" smtClean="0">
                <a:latin typeface="华文新魏" panose="02010800040101010101" pitchFamily="2" charset="-122"/>
              </a:rPr>
              <a:t>S-</a:t>
            </a:r>
            <a:r>
              <a:rPr lang="en-US" altLang="zh-CN" sz="2000" kern="0" dirty="0" err="1" smtClean="0">
                <a:latin typeface="华文新魏" panose="02010800040101010101" pitchFamily="2" charset="-122"/>
              </a:rPr>
              <a:t>telno</a:t>
            </a:r>
            <a:r>
              <a:rPr lang="en-US" altLang="zh-CN" sz="2000" kern="0" dirty="0" smtClean="0">
                <a:latin typeface="华文新魏" panose="02010800040101010101" pitchFamily="2" charset="-122"/>
              </a:rPr>
              <a:t>(</a:t>
            </a:r>
            <a:r>
              <a:rPr lang="en-US" altLang="zh-CN" sz="2000" u="sng" kern="0" dirty="0" err="1" smtClean="0">
                <a:latin typeface="华文新魏" panose="02010800040101010101" pitchFamily="2" charset="-122"/>
              </a:rPr>
              <a:t>sno</a:t>
            </a:r>
            <a:r>
              <a:rPr lang="en-US" altLang="zh-CN" sz="2000" kern="0" dirty="0" err="1" smtClean="0">
                <a:latin typeface="华文新魏" panose="02010800040101010101" pitchFamily="2" charset="-122"/>
              </a:rPr>
              <a:t>,</a:t>
            </a:r>
            <a:r>
              <a:rPr lang="en-US" altLang="zh-CN" sz="2000" u="sng" kern="0" dirty="0" err="1" smtClean="0">
                <a:latin typeface="华文新魏" panose="02010800040101010101" pitchFamily="2" charset="-122"/>
              </a:rPr>
              <a:t>telno</a:t>
            </a:r>
            <a:r>
              <a:rPr lang="en-US" altLang="zh-CN" sz="2000" kern="0" dirty="0" smtClean="0">
                <a:latin typeface="华文新魏" panose="02010800040101010101" pitchFamily="2" charset="-122"/>
              </a:rPr>
              <a:t>)</a:t>
            </a:r>
          </a:p>
          <a:p>
            <a:pPr lvl="2" eaLnBrk="1" hangingPunct="1">
              <a:defRPr/>
            </a:pPr>
            <a:r>
              <a:rPr lang="en-US" altLang="zh-CN" sz="2000" kern="0" dirty="0" smtClean="0">
                <a:latin typeface="华文新魏" panose="02010800040101010101" pitchFamily="2" charset="-122"/>
              </a:rPr>
              <a:t>S-relative(</a:t>
            </a:r>
            <a:r>
              <a:rPr lang="en-US" altLang="zh-CN" sz="2000" u="sng" kern="0" dirty="0" err="1" smtClean="0">
                <a:latin typeface="华文新魏" panose="02010800040101010101" pitchFamily="2" charset="-122"/>
              </a:rPr>
              <a:t>sno</a:t>
            </a:r>
            <a:r>
              <a:rPr lang="en-US" altLang="zh-CN" sz="2000" kern="0" dirty="0" err="1" smtClean="0">
                <a:latin typeface="华文新魏" panose="02010800040101010101" pitchFamily="2" charset="-122"/>
              </a:rPr>
              <a:t>,</a:t>
            </a:r>
            <a:r>
              <a:rPr lang="en-US" altLang="zh-CN" sz="2000" u="sng" kern="0" dirty="0" err="1" smtClean="0">
                <a:latin typeface="华文新魏" panose="02010800040101010101" pitchFamily="2" charset="-122"/>
              </a:rPr>
              <a:t>pid</a:t>
            </a:r>
            <a:r>
              <a:rPr lang="en-US" altLang="zh-CN" sz="2000" kern="0" dirty="0" err="1" smtClean="0">
                <a:latin typeface="华文新魏" panose="02010800040101010101" pitchFamily="2" charset="-122"/>
              </a:rPr>
              <a:t>,relation,name</a:t>
            </a:r>
            <a:r>
              <a:rPr lang="en-US" altLang="zh-CN" sz="2000" kern="0" dirty="0" smtClean="0">
                <a:latin typeface="华文新魏" panose="02010800040101010101" pitchFamily="2" charset="-122"/>
              </a:rPr>
              <a:t>)</a:t>
            </a:r>
            <a:endParaRPr lang="en-US" altLang="zh-CN" sz="2600" kern="0" dirty="0" smtClean="0">
              <a:latin typeface="华文新魏" panose="02010800040101010101" pitchFamily="2" charset="-122"/>
              <a:ea typeface="华文新魏" panose="02010800040101010101" pitchFamily="2" charset="-122"/>
            </a:endParaRPr>
          </a:p>
          <a:p>
            <a:pPr lvl="1" eaLnBrk="1" hangingPunct="1">
              <a:buFontTx/>
              <a:buNone/>
              <a:defRPr/>
            </a:pPr>
            <a:endParaRPr lang="en-US" altLang="zh-CN" sz="2400" kern="0" dirty="0" smtClean="0">
              <a:latin typeface="华文新魏" panose="02010800040101010101" pitchFamily="2" charset="-122"/>
            </a:endParaRPr>
          </a:p>
        </p:txBody>
      </p:sp>
      <p:sp>
        <p:nvSpPr>
          <p:cNvPr id="32" name="文本框 31"/>
          <p:cNvSpPr txBox="1"/>
          <p:nvPr/>
        </p:nvSpPr>
        <p:spPr>
          <a:xfrm>
            <a:off x="165052" y="5779968"/>
            <a:ext cx="6207148" cy="461665"/>
          </a:xfrm>
          <a:prstGeom prst="rect">
            <a:avLst/>
          </a:prstGeom>
          <a:noFill/>
        </p:spPr>
        <p:txBody>
          <a:bodyPr wrap="none">
            <a:spAutoFit/>
          </a:bodyPr>
          <a:lstStyle/>
          <a:p>
            <a:pPr>
              <a:defRPr/>
            </a:pPr>
            <a:r>
              <a:rPr lang="zh-CN" altLang="en-US" kern="0" dirty="0" smtClean="0">
                <a:solidFill>
                  <a:srgbClr val="FF0000"/>
                </a:solidFill>
                <a:latin typeface="华文新魏" panose="02010800040101010101" pitchFamily="2" charset="-122"/>
                <a:ea typeface="华文新魏" panose="02010800040101010101" pitchFamily="2" charset="-122"/>
              </a:rPr>
              <a:t>思考</a:t>
            </a:r>
            <a:r>
              <a:rPr lang="en-US" altLang="zh-CN" kern="0" dirty="0" smtClean="0">
                <a:solidFill>
                  <a:srgbClr val="FF0000"/>
                </a:solidFill>
                <a:latin typeface="华文新魏" panose="02010800040101010101" pitchFamily="2" charset="-122"/>
                <a:ea typeface="华文新魏" panose="02010800040101010101" pitchFamily="2" charset="-122"/>
              </a:rPr>
              <a:t>2</a:t>
            </a:r>
            <a:r>
              <a:rPr lang="zh-CN" altLang="en-US" kern="0" dirty="0" smtClean="0">
                <a:solidFill>
                  <a:srgbClr val="FF0000"/>
                </a:solidFill>
                <a:latin typeface="华文新魏" panose="02010800040101010101" pitchFamily="2" charset="-122"/>
                <a:ea typeface="华文新魏" panose="02010800040101010101" pitchFamily="2" charset="-122"/>
              </a:rPr>
              <a:t>：不同</a:t>
            </a:r>
            <a:r>
              <a:rPr lang="zh-CN" altLang="en-US" kern="0" dirty="0">
                <a:solidFill>
                  <a:srgbClr val="FF0000"/>
                </a:solidFill>
                <a:latin typeface="华文新魏" panose="02010800040101010101" pitchFamily="2" charset="-122"/>
                <a:ea typeface="华文新魏" panose="02010800040101010101" pitchFamily="2" charset="-122"/>
              </a:rPr>
              <a:t>多值属性转化的表可以合并吗</a:t>
            </a:r>
            <a:r>
              <a:rPr lang="zh-CN" altLang="en-US" kern="0" dirty="0" smtClean="0">
                <a:solidFill>
                  <a:srgbClr val="FF0000"/>
                </a:solidFill>
                <a:latin typeface="华文新魏" panose="02010800040101010101" pitchFamily="2" charset="-122"/>
                <a:ea typeface="华文新魏" panose="02010800040101010101" pitchFamily="2" charset="-122"/>
              </a:rPr>
              <a:t>？</a:t>
            </a:r>
            <a:endParaRPr lang="zh-CN" altLang="en-US" dirty="0"/>
          </a:p>
        </p:txBody>
      </p:sp>
      <p:sp>
        <p:nvSpPr>
          <p:cNvPr id="36"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48</a:t>
            </a:r>
            <a:endParaRPr lang="zh-CN" altLang="en-US" dirty="0" smtClean="0"/>
          </a:p>
        </p:txBody>
      </p:sp>
      <p:sp>
        <p:nvSpPr>
          <p:cNvPr id="37"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2" name="文本框 1"/>
          <p:cNvSpPr txBox="1"/>
          <p:nvPr/>
        </p:nvSpPr>
        <p:spPr>
          <a:xfrm>
            <a:off x="117207" y="4983559"/>
            <a:ext cx="7545655" cy="461665"/>
          </a:xfrm>
          <a:prstGeom prst="rect">
            <a:avLst/>
          </a:prstGeom>
          <a:noFill/>
        </p:spPr>
        <p:txBody>
          <a:bodyPr wrap="none" rtlCol="0">
            <a:spAutoFit/>
          </a:bodyPr>
          <a:lstStyle/>
          <a:p>
            <a:r>
              <a:rPr lang="zh-CN" altLang="en-US" kern="0" dirty="0">
                <a:solidFill>
                  <a:srgbClr val="FF0000"/>
                </a:solidFill>
                <a:latin typeface="华文新魏" panose="02010800040101010101" pitchFamily="2" charset="-122"/>
                <a:ea typeface="华文新魏" panose="02010800040101010101" pitchFamily="2" charset="-122"/>
              </a:rPr>
              <a:t>思考</a:t>
            </a:r>
            <a:r>
              <a:rPr lang="en-US" altLang="zh-CN" kern="0" dirty="0">
                <a:solidFill>
                  <a:srgbClr val="FF0000"/>
                </a:solidFill>
                <a:latin typeface="华文新魏" panose="02010800040101010101" pitchFamily="2" charset="-122"/>
                <a:ea typeface="华文新魏" panose="02010800040101010101" pitchFamily="2" charset="-122"/>
              </a:rPr>
              <a:t>1</a:t>
            </a:r>
            <a:r>
              <a:rPr lang="zh-CN" altLang="en-US" kern="0" dirty="0">
                <a:solidFill>
                  <a:srgbClr val="FF0000"/>
                </a:solidFill>
                <a:latin typeface="华文新魏" panose="02010800040101010101" pitchFamily="2" charset="-122"/>
                <a:ea typeface="华文新魏" panose="02010800040101010101" pitchFamily="2" charset="-122"/>
              </a:rPr>
              <a:t>：</a:t>
            </a:r>
            <a:r>
              <a:rPr lang="en-US" altLang="zh-CN" kern="0" dirty="0">
                <a:solidFill>
                  <a:srgbClr val="FF0000"/>
                </a:solidFill>
                <a:latin typeface="华文新魏" panose="02010800040101010101" pitchFamily="2" charset="-122"/>
                <a:ea typeface="华文新魏" panose="02010800040101010101" pitchFamily="2" charset="-122"/>
              </a:rPr>
              <a:t>S-relative</a:t>
            </a:r>
            <a:r>
              <a:rPr lang="zh-CN" altLang="en-US" kern="0" dirty="0">
                <a:solidFill>
                  <a:srgbClr val="FF0000"/>
                </a:solidFill>
                <a:latin typeface="华文新魏" panose="02010800040101010101" pitchFamily="2" charset="-122"/>
                <a:ea typeface="华文新魏" panose="02010800040101010101" pitchFamily="2" charset="-122"/>
              </a:rPr>
              <a:t>中，</a:t>
            </a:r>
            <a:r>
              <a:rPr lang="en-US" altLang="zh-CN" kern="0" dirty="0" err="1">
                <a:solidFill>
                  <a:srgbClr val="FF0000"/>
                </a:solidFill>
                <a:latin typeface="华文新魏" panose="02010800040101010101" pitchFamily="2" charset="-122"/>
                <a:ea typeface="华文新魏" panose="02010800040101010101" pitchFamily="2" charset="-122"/>
              </a:rPr>
              <a:t>pid</a:t>
            </a:r>
            <a:r>
              <a:rPr lang="zh-CN" altLang="en-US" kern="0" dirty="0">
                <a:solidFill>
                  <a:srgbClr val="FF0000"/>
                </a:solidFill>
                <a:latin typeface="华文新魏" panose="02010800040101010101" pitchFamily="2" charset="-122"/>
                <a:ea typeface="华文新魏" panose="02010800040101010101" pitchFamily="2" charset="-122"/>
              </a:rPr>
              <a:t>属性是否可以单独作为主码</a:t>
            </a:r>
            <a:r>
              <a:rPr lang="zh-CN" altLang="en-US" kern="0" dirty="0" smtClean="0">
                <a:solidFill>
                  <a:srgbClr val="FF0000"/>
                </a:solidFill>
                <a:latin typeface="华文新魏" panose="02010800040101010101" pitchFamily="2" charset="-122"/>
                <a:ea typeface="华文新魏" panose="02010800040101010101" pitchFamily="2" charset="-122"/>
              </a:rPr>
              <a:t>？</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heel(1)">
                                      <p:cBhvr>
                                        <p:cTn id="1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EBA3C7F1-2510-4BA5-8414-E07960F73E10}" type="slidenum">
              <a:rPr altLang="en-US" smtClean="0"/>
              <a:pPr>
                <a:buSzTx/>
              </a:pPr>
              <a:t>49</a:t>
            </a:fld>
            <a:endParaRPr lang="zh-CN" altLang="en-US" smtClean="0"/>
          </a:p>
        </p:txBody>
      </p:sp>
      <p:sp>
        <p:nvSpPr>
          <p:cNvPr id="74754"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74755"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E-R</a:t>
            </a:r>
            <a:r>
              <a:rPr lang="zh-CN" altLang="en-US" smtClean="0">
                <a:latin typeface="隶书" panose="02010509060101010101" pitchFamily="49" charset="-122"/>
              </a:rPr>
              <a:t>模型向关系模式的转换</a:t>
            </a:r>
          </a:p>
        </p:txBody>
      </p:sp>
      <p:sp>
        <p:nvSpPr>
          <p:cNvPr id="74756" name="Rectangle 3"/>
          <p:cNvSpPr>
            <a:spLocks noGrp="1" noChangeArrowheads="1"/>
          </p:cNvSpPr>
          <p:nvPr>
            <p:ph idx="1"/>
          </p:nvPr>
        </p:nvSpPr>
        <p:spPr>
          <a:xfrm>
            <a:off x="685800" y="1371600"/>
            <a:ext cx="7772400" cy="3137520"/>
          </a:xfrm>
        </p:spPr>
        <p:txBody>
          <a:bodyPr/>
          <a:lstStyle/>
          <a:p>
            <a:pPr eaLnBrk="1" hangingPunct="1"/>
            <a:r>
              <a:rPr lang="zh-CN" altLang="en-US" sz="2400" dirty="0" smtClean="0">
                <a:latin typeface="华文新魏" panose="02010800040101010101" pitchFamily="2" charset="-122"/>
                <a:ea typeface="华文新魏" panose="02010800040101010101" pitchFamily="2" charset="-122"/>
              </a:rPr>
              <a:t>联系</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 关系</a:t>
            </a:r>
            <a:endParaRPr lang="zh-CN" altLang="en-US" sz="2400" dirty="0" smtClean="0">
              <a:latin typeface="华文新魏" panose="02010800040101010101" pitchFamily="2" charset="-122"/>
              <a:ea typeface="华文新魏" panose="02010800040101010101" pitchFamily="2" charset="-122"/>
            </a:endParaRPr>
          </a:p>
          <a:p>
            <a:pPr lvl="1" eaLnBrk="1" hangingPunct="1"/>
            <a:r>
              <a:rPr lang="zh-CN" altLang="en-US" sz="2000" dirty="0" smtClean="0">
                <a:latin typeface="华文新魏" panose="02010800040101010101" pitchFamily="2" charset="-122"/>
              </a:rPr>
              <a:t>每个联系转化成</a:t>
            </a:r>
            <a:r>
              <a:rPr lang="zh-CN" altLang="en-US" sz="2000" dirty="0" smtClean="0">
                <a:latin typeface="华文新魏" panose="02010800040101010101" pitchFamily="2" charset="-122"/>
                <a:sym typeface="Wingdings" panose="05000000000000000000" pitchFamily="2" charset="2"/>
              </a:rPr>
              <a:t>一个表</a:t>
            </a:r>
          </a:p>
          <a:p>
            <a:pPr lvl="1" eaLnBrk="1" hangingPunct="1"/>
            <a:r>
              <a:rPr lang="zh-CN" altLang="en-US" sz="2000" dirty="0" smtClean="0">
                <a:latin typeface="华文新魏" panose="02010800040101010101" pitchFamily="2" charset="-122"/>
              </a:rPr>
              <a:t>表的属性：参与联系实体的主码，以及联系自身的属性</a:t>
            </a:r>
            <a:r>
              <a:rPr lang="en-US" altLang="zh-CN" sz="2000" dirty="0" err="1" smtClean="0">
                <a:latin typeface="华文新魏" panose="02010800040101010101" pitchFamily="2" charset="-122"/>
              </a:rPr>
              <a:t>pk</a:t>
            </a:r>
            <a:r>
              <a:rPr lang="en-US" altLang="zh-CN" sz="2000" dirty="0" smtClean="0">
                <a:latin typeface="华文新魏" panose="02010800040101010101" pitchFamily="2" charset="-122"/>
              </a:rPr>
              <a:t>(e</a:t>
            </a:r>
            <a:r>
              <a:rPr lang="en-US" altLang="zh-CN" sz="2000" baseline="-25000" dirty="0" smtClean="0">
                <a:latin typeface="华文新魏" panose="02010800040101010101" pitchFamily="2" charset="-122"/>
              </a:rPr>
              <a:t>1</a:t>
            </a:r>
            <a:r>
              <a:rPr lang="en-US" altLang="zh-CN" sz="2000" dirty="0" smtClean="0">
                <a:latin typeface="华文新魏" panose="02010800040101010101" pitchFamily="2" charset="-122"/>
              </a:rPr>
              <a:t>)∪</a:t>
            </a:r>
            <a:r>
              <a:rPr lang="en-US" altLang="zh-CN" sz="2000" dirty="0" err="1" smtClean="0">
                <a:latin typeface="华文新魏" panose="02010800040101010101" pitchFamily="2" charset="-122"/>
              </a:rPr>
              <a:t>pk</a:t>
            </a:r>
            <a:r>
              <a:rPr lang="en-US" altLang="zh-CN" sz="2000" dirty="0" smtClean="0">
                <a:latin typeface="华文新魏" panose="02010800040101010101" pitchFamily="2" charset="-122"/>
              </a:rPr>
              <a:t>(e</a:t>
            </a:r>
            <a:r>
              <a:rPr lang="en-US" altLang="zh-CN" sz="2000" baseline="-25000" dirty="0" smtClean="0">
                <a:latin typeface="华文新魏" panose="02010800040101010101" pitchFamily="2" charset="-122"/>
              </a:rPr>
              <a:t>2</a:t>
            </a:r>
            <a:r>
              <a:rPr lang="en-US" altLang="zh-CN" sz="2000" dirty="0" smtClean="0">
                <a:latin typeface="华文新魏" panose="02010800040101010101" pitchFamily="2" charset="-122"/>
              </a:rPr>
              <a:t>)∪… </a:t>
            </a:r>
            <a:r>
              <a:rPr lang="en-US" altLang="zh-CN" sz="2000" dirty="0" err="1" smtClean="0">
                <a:latin typeface="华文新魏" panose="02010800040101010101" pitchFamily="2" charset="-122"/>
              </a:rPr>
              <a:t>pk</a:t>
            </a:r>
            <a:r>
              <a:rPr lang="en-US" altLang="zh-CN" sz="2000" dirty="0" smtClean="0">
                <a:latin typeface="华文新魏" panose="02010800040101010101" pitchFamily="2" charset="-122"/>
              </a:rPr>
              <a:t>(</a:t>
            </a:r>
            <a:r>
              <a:rPr lang="en-US" altLang="zh-CN" sz="2000" dirty="0" err="1" smtClean="0">
                <a:latin typeface="华文新魏" panose="02010800040101010101" pitchFamily="2" charset="-122"/>
              </a:rPr>
              <a:t>e</a:t>
            </a:r>
            <a:r>
              <a:rPr lang="en-US" altLang="zh-CN" sz="2000" baseline="-25000" dirty="0" err="1" smtClean="0">
                <a:latin typeface="华文新魏" panose="02010800040101010101" pitchFamily="2" charset="-122"/>
              </a:rPr>
              <a:t>n</a:t>
            </a:r>
            <a:r>
              <a:rPr lang="en-US" altLang="zh-CN" sz="2000" dirty="0" smtClean="0">
                <a:latin typeface="华文新魏" panose="02010800040101010101" pitchFamily="2" charset="-122"/>
              </a:rPr>
              <a:t>) ∪{a</a:t>
            </a:r>
            <a:r>
              <a:rPr lang="en-US" altLang="zh-CN" sz="2000" baseline="-25000" dirty="0" smtClean="0">
                <a:latin typeface="华文新魏" panose="02010800040101010101" pitchFamily="2" charset="-122"/>
              </a:rPr>
              <a:t>1</a:t>
            </a:r>
            <a:r>
              <a:rPr lang="en-US" altLang="zh-CN" sz="2000" dirty="0" smtClean="0">
                <a:latin typeface="华文新魏" panose="02010800040101010101" pitchFamily="2" charset="-122"/>
              </a:rPr>
              <a:t>,a</a:t>
            </a:r>
            <a:r>
              <a:rPr lang="en-US" altLang="zh-CN" sz="2000" baseline="-25000" dirty="0" smtClean="0">
                <a:latin typeface="华文新魏" panose="02010800040101010101" pitchFamily="2" charset="-122"/>
              </a:rPr>
              <a:t>2,</a:t>
            </a:r>
            <a:r>
              <a:rPr lang="en-US" altLang="zh-CN" sz="2000" dirty="0" smtClean="0">
                <a:latin typeface="华文新魏" panose="02010800040101010101" pitchFamily="2" charset="-122"/>
              </a:rPr>
              <a:t>…</a:t>
            </a:r>
            <a:r>
              <a:rPr lang="en-US" altLang="zh-CN" sz="2000" baseline="-25000" dirty="0" smtClean="0">
                <a:latin typeface="华文新魏" panose="02010800040101010101" pitchFamily="2" charset="-122"/>
              </a:rPr>
              <a:t>,</a:t>
            </a:r>
            <a:r>
              <a:rPr lang="en-US" altLang="zh-CN" sz="2000" dirty="0" smtClean="0">
                <a:latin typeface="华文新魏" panose="02010800040101010101" pitchFamily="2" charset="-122"/>
              </a:rPr>
              <a:t>a</a:t>
            </a:r>
            <a:r>
              <a:rPr lang="en-US" altLang="zh-CN" sz="2000" baseline="-25000" dirty="0" smtClean="0">
                <a:latin typeface="华文新魏" panose="02010800040101010101" pitchFamily="2" charset="-122"/>
              </a:rPr>
              <a:t>m</a:t>
            </a:r>
            <a:r>
              <a:rPr lang="en-US" altLang="zh-CN" sz="2000" dirty="0" smtClean="0">
                <a:latin typeface="华文新魏" panose="02010800040101010101" pitchFamily="2" charset="-122"/>
              </a:rPr>
              <a:t>}</a:t>
            </a:r>
          </a:p>
          <a:p>
            <a:pPr lvl="1" eaLnBrk="1" hangingPunct="1"/>
            <a:r>
              <a:rPr lang="zh-CN" altLang="en-US" sz="2000" dirty="0" smtClean="0">
                <a:latin typeface="华文新魏" panose="02010800040101010101" pitchFamily="2" charset="-122"/>
              </a:rPr>
              <a:t>表的超码：</a:t>
            </a:r>
            <a:r>
              <a:rPr lang="zh-CN" altLang="en-US" sz="2000" dirty="0">
                <a:latin typeface="华文新魏" panose="02010800040101010101" pitchFamily="2" charset="-122"/>
              </a:rPr>
              <a:t>参与联系的实体集的主码的集合形成了联系集的</a:t>
            </a:r>
            <a:r>
              <a:rPr lang="zh-CN" altLang="en-US" sz="2000" dirty="0" smtClean="0">
                <a:latin typeface="华文新魏" panose="02010800040101010101" pitchFamily="2" charset="-122"/>
              </a:rPr>
              <a:t>超码</a:t>
            </a:r>
            <a:endParaRPr lang="en-US" altLang="zh-CN" sz="2000" dirty="0" smtClean="0">
              <a:latin typeface="华文新魏" panose="02010800040101010101" pitchFamily="2" charset="-122"/>
            </a:endParaRPr>
          </a:p>
          <a:p>
            <a:pPr lvl="1" eaLnBrk="1" hangingPunct="1"/>
            <a:r>
              <a:rPr lang="zh-CN" altLang="en-US" sz="2000" dirty="0" smtClean="0">
                <a:latin typeface="华文新魏" panose="02010800040101010101" pitchFamily="2" charset="-122"/>
              </a:rPr>
              <a:t>在联系转化成的表中：</a:t>
            </a:r>
          </a:p>
          <a:p>
            <a:pPr lvl="2" eaLnBrk="1" hangingPunct="1"/>
            <a:r>
              <a:rPr lang="zh-CN" altLang="en-US" sz="1800" dirty="0" smtClean="0">
                <a:latin typeface="华文新魏" panose="02010800040101010101" pitchFamily="2" charset="-122"/>
              </a:rPr>
              <a:t>实体主码形成的属性</a:t>
            </a:r>
            <a:r>
              <a:rPr lang="en-US" altLang="zh-CN" sz="1800" dirty="0" err="1" smtClean="0">
                <a:latin typeface="华文新魏" panose="02010800040101010101" pitchFamily="2" charset="-122"/>
              </a:rPr>
              <a:t>pk</a:t>
            </a:r>
            <a:r>
              <a:rPr lang="en-US" altLang="zh-CN" sz="1800" dirty="0" smtClean="0">
                <a:latin typeface="华文新魏" panose="02010800040101010101" pitchFamily="2" charset="-122"/>
              </a:rPr>
              <a:t>(e</a:t>
            </a:r>
            <a:r>
              <a:rPr lang="en-US" altLang="zh-CN" sz="1800" baseline="-25000" dirty="0" smtClean="0">
                <a:latin typeface="华文新魏" panose="02010800040101010101" pitchFamily="2" charset="-122"/>
              </a:rPr>
              <a:t>1</a:t>
            </a:r>
            <a:r>
              <a:rPr lang="en-US" altLang="zh-CN" sz="1800" dirty="0" smtClean="0">
                <a:latin typeface="华文新魏" panose="02010800040101010101" pitchFamily="2" charset="-122"/>
              </a:rPr>
              <a:t>)∪</a:t>
            </a:r>
            <a:r>
              <a:rPr lang="en-US" altLang="zh-CN" sz="1800" dirty="0" err="1" smtClean="0">
                <a:latin typeface="华文新魏" panose="02010800040101010101" pitchFamily="2" charset="-122"/>
              </a:rPr>
              <a:t>pk</a:t>
            </a:r>
            <a:r>
              <a:rPr lang="en-US" altLang="zh-CN" sz="1800" dirty="0" smtClean="0">
                <a:latin typeface="华文新魏" panose="02010800040101010101" pitchFamily="2" charset="-122"/>
              </a:rPr>
              <a:t>(e</a:t>
            </a:r>
            <a:r>
              <a:rPr lang="en-US" altLang="zh-CN" sz="1800" baseline="-25000" dirty="0" smtClean="0">
                <a:latin typeface="华文新魏" panose="02010800040101010101" pitchFamily="2" charset="-122"/>
              </a:rPr>
              <a:t>2</a:t>
            </a:r>
            <a:r>
              <a:rPr lang="en-US" altLang="zh-CN" sz="1800" dirty="0" smtClean="0">
                <a:latin typeface="华文新魏" panose="02010800040101010101" pitchFamily="2" charset="-122"/>
              </a:rPr>
              <a:t>)∪… </a:t>
            </a:r>
            <a:r>
              <a:rPr lang="en-US" altLang="zh-CN" sz="1800" dirty="0" err="1" smtClean="0">
                <a:latin typeface="华文新魏" panose="02010800040101010101" pitchFamily="2" charset="-122"/>
              </a:rPr>
              <a:t>pk</a:t>
            </a:r>
            <a:r>
              <a:rPr lang="en-US" altLang="zh-CN" sz="1800" dirty="0" smtClean="0">
                <a:latin typeface="华文新魏" panose="02010800040101010101" pitchFamily="2" charset="-122"/>
              </a:rPr>
              <a:t>(</a:t>
            </a:r>
            <a:r>
              <a:rPr lang="en-US" altLang="zh-CN" sz="1800" dirty="0" err="1" smtClean="0">
                <a:latin typeface="华文新魏" panose="02010800040101010101" pitchFamily="2" charset="-122"/>
              </a:rPr>
              <a:t>e</a:t>
            </a:r>
            <a:r>
              <a:rPr lang="en-US" altLang="zh-CN" sz="1800" baseline="-25000" dirty="0" err="1" smtClean="0">
                <a:latin typeface="华文新魏" panose="02010800040101010101" pitchFamily="2" charset="-122"/>
              </a:rPr>
              <a:t>n</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均应</a:t>
            </a:r>
            <a:r>
              <a:rPr lang="en-US" altLang="zh-CN" sz="1800" dirty="0" smtClean="0">
                <a:latin typeface="华文新魏" panose="02010800040101010101" pitchFamily="2" charset="-122"/>
              </a:rPr>
              <a:t>not null</a:t>
            </a:r>
          </a:p>
          <a:p>
            <a:pPr lvl="2" eaLnBrk="1" hangingPunct="1"/>
            <a:r>
              <a:rPr lang="zh-CN" altLang="en-US" sz="1800" dirty="0" smtClean="0">
                <a:latin typeface="华文新魏" panose="02010800040101010101" pitchFamily="2" charset="-122"/>
              </a:rPr>
              <a:t>只有在联系转化成的表与其他表合并后，才可能允许为</a:t>
            </a:r>
            <a:r>
              <a:rPr lang="en-US" altLang="zh-CN" sz="1800" dirty="0" smtClean="0">
                <a:latin typeface="华文新魏" panose="02010800040101010101" pitchFamily="2" charset="-122"/>
              </a:rPr>
              <a:t>null</a:t>
            </a:r>
            <a:endParaRPr lang="zh-CN" altLang="en-US" sz="1800" dirty="0" smtClean="0">
              <a:latin typeface="华文新魏" panose="02010800040101010101" pitchFamily="2" charset="-122"/>
            </a:endParaRPr>
          </a:p>
        </p:txBody>
      </p:sp>
      <p:sp>
        <p:nvSpPr>
          <p:cNvPr id="2" name="文本框 1"/>
          <p:cNvSpPr txBox="1"/>
          <p:nvPr/>
        </p:nvSpPr>
        <p:spPr>
          <a:xfrm>
            <a:off x="1763688" y="4509120"/>
            <a:ext cx="4608512" cy="461665"/>
          </a:xfrm>
          <a:prstGeom prst="rect">
            <a:avLst/>
          </a:prstGeom>
          <a:noFill/>
        </p:spPr>
        <p:txBody>
          <a:bodyPr wrap="square" rtlCol="0">
            <a:spAutoFit/>
          </a:bodyPr>
          <a:lstStyle/>
          <a:p>
            <a:r>
              <a:rPr lang="zh-CN" altLang="en-US" dirty="0">
                <a:solidFill>
                  <a:srgbClr val="FF0000"/>
                </a:solidFill>
                <a:latin typeface="华文新魏" panose="02010800040101010101" pitchFamily="2" charset="-122"/>
                <a:ea typeface="华文新魏" panose="02010800040101010101" pitchFamily="2" charset="-122"/>
              </a:rPr>
              <a:t>如果实体集的主码重名，怎么办</a:t>
            </a:r>
            <a:r>
              <a:rPr lang="zh-CN" altLang="en-US" dirty="0" smtClean="0">
                <a:solidFill>
                  <a:srgbClr val="FF0000"/>
                </a:solidFill>
                <a:latin typeface="华文新魏" panose="02010800040101010101" pitchFamily="2" charset="-122"/>
                <a:ea typeface="华文新魏" panose="02010800040101010101" pitchFamily="2" charset="-122"/>
              </a:rPr>
              <a:t>？</a:t>
            </a:r>
            <a:endParaRPr lang="zh-CN" altLang="en-US" dirty="0">
              <a:solidFill>
                <a:srgbClr val="FF0000"/>
              </a:solidFill>
            </a:endParaRPr>
          </a:p>
        </p:txBody>
      </p:sp>
      <p:sp>
        <p:nvSpPr>
          <p:cNvPr id="7" name="Text Box 4"/>
          <p:cNvSpPr txBox="1">
            <a:spLocks noChangeArrowheads="1"/>
          </p:cNvSpPr>
          <p:nvPr/>
        </p:nvSpPr>
        <p:spPr bwMode="auto">
          <a:xfrm>
            <a:off x="808037" y="5027369"/>
            <a:ext cx="7650163" cy="1424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just">
              <a:lnSpc>
                <a:spcPct val="90000"/>
              </a:lnSpc>
              <a:spcBef>
                <a:spcPct val="20000"/>
              </a:spcBef>
              <a:buClr>
                <a:schemeClr val="folHlink"/>
              </a:buClr>
              <a:buSzPct val="60000"/>
            </a:pPr>
            <a:r>
              <a:rPr lang="zh-CN" altLang="en-US" dirty="0">
                <a:solidFill>
                  <a:srgbClr val="FF0000"/>
                </a:solidFill>
                <a:ea typeface="华文新魏" panose="02010800040101010101" pitchFamily="2" charset="-122"/>
              </a:rPr>
              <a:t>如果在不同的实体集中出现了主码属性名称不唯一的情况，应该以实体的名字加上属性的名字形成唯一</a:t>
            </a:r>
            <a:r>
              <a:rPr lang="zh-CN" altLang="en-US" dirty="0" smtClean="0">
                <a:solidFill>
                  <a:srgbClr val="FF0000"/>
                </a:solidFill>
                <a:ea typeface="华文新魏" panose="02010800040101010101" pitchFamily="2" charset="-122"/>
              </a:rPr>
              <a:t>的属性名；如果</a:t>
            </a:r>
            <a:r>
              <a:rPr lang="zh-CN" altLang="en-US" dirty="0">
                <a:solidFill>
                  <a:srgbClr val="FF0000"/>
                </a:solidFill>
                <a:ea typeface="华文新魏" panose="02010800040101010101" pitchFamily="2" charset="-122"/>
              </a:rPr>
              <a:t>一个实体集不止一次地参加了某个联系集，则角色名可代替实体集的名字形成唯一的属性名。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ECD0A214-EB06-4332-910D-14EF82FEEBCF}" type="slidenum">
              <a:rPr altLang="en-US" smtClean="0"/>
              <a:pPr>
                <a:buSzTx/>
              </a:pPr>
              <a:t>5</a:t>
            </a:fld>
            <a:endParaRPr lang="zh-CN" altLang="en-US" smtClean="0"/>
          </a:p>
        </p:txBody>
      </p:sp>
      <p:sp>
        <p:nvSpPr>
          <p:cNvPr id="20482"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20483" name="Rectangle 2"/>
          <p:cNvSpPr>
            <a:spLocks noGrp="1" noChangeArrowheads="1"/>
          </p:cNvSpPr>
          <p:nvPr>
            <p:ph type="title"/>
          </p:nvPr>
        </p:nvSpPr>
        <p:spPr/>
        <p:txBody>
          <a:bodyPr/>
          <a:lstStyle/>
          <a:p>
            <a:pPr eaLnBrk="1" hangingPunct="1"/>
            <a:r>
              <a:rPr lang="zh-CN" altLang="en-US" sz="4000" smtClean="0"/>
              <a:t>软件生命周期瀑布模型</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557338"/>
            <a:ext cx="7920038" cy="496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5148064" y="2420938"/>
            <a:ext cx="2164375"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spcBef>
                <a:spcPct val="20000"/>
              </a:spcBef>
              <a:buClr>
                <a:schemeClr val="folHlink"/>
              </a:buClr>
              <a:buSzPct val="60000"/>
            </a:pPr>
            <a:r>
              <a:rPr lang="zh-CN" altLang="en-US" sz="1600" b="1" dirty="0" smtClean="0">
                <a:solidFill>
                  <a:srgbClr val="FF0000"/>
                </a:solidFill>
              </a:rPr>
              <a:t>功能需求</a:t>
            </a:r>
            <a:r>
              <a:rPr lang="en-US" altLang="zh-CN" sz="1600" b="1" dirty="0" smtClean="0">
                <a:solidFill>
                  <a:srgbClr val="FF0000"/>
                </a:solidFill>
              </a:rPr>
              <a:t>/</a:t>
            </a:r>
            <a:r>
              <a:rPr lang="zh-CN" altLang="en-US" sz="1600" b="1" dirty="0" smtClean="0">
                <a:solidFill>
                  <a:srgbClr val="FF0000"/>
                </a:solidFill>
              </a:rPr>
              <a:t>非功能需求</a:t>
            </a:r>
            <a:endParaRPr lang="zh-CN" altLang="en-US" sz="1600" b="1" dirty="0">
              <a:solidFill>
                <a:srgbClr val="FF0000"/>
              </a:solidFill>
            </a:endParaRPr>
          </a:p>
        </p:txBody>
      </p:sp>
      <p:sp>
        <p:nvSpPr>
          <p:cNvPr id="7" name="TextBox 6"/>
          <p:cNvSpPr txBox="1">
            <a:spLocks noChangeArrowheads="1"/>
          </p:cNvSpPr>
          <p:nvPr/>
        </p:nvSpPr>
        <p:spPr bwMode="auto">
          <a:xfrm>
            <a:off x="5197186" y="2754313"/>
            <a:ext cx="1011816"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spcBef>
                <a:spcPct val="20000"/>
              </a:spcBef>
              <a:buClr>
                <a:schemeClr val="folHlink"/>
              </a:buClr>
              <a:buSzPct val="60000"/>
            </a:pPr>
            <a:r>
              <a:rPr lang="zh-CN" altLang="en-US" sz="1600" b="1" dirty="0" smtClean="0">
                <a:solidFill>
                  <a:srgbClr val="FF0000"/>
                </a:solidFill>
              </a:rPr>
              <a:t>数据需求</a:t>
            </a:r>
            <a:endParaRPr lang="zh-CN" altLang="en-US" sz="1600" b="1" dirty="0">
              <a:solidFill>
                <a:srgbClr val="FF0000"/>
              </a:solidFill>
            </a:endParaRPr>
          </a:p>
        </p:txBody>
      </p:sp>
      <p:sp>
        <p:nvSpPr>
          <p:cNvPr id="8" name="TextBox 7"/>
          <p:cNvSpPr txBox="1">
            <a:spLocks noChangeArrowheads="1"/>
          </p:cNvSpPr>
          <p:nvPr/>
        </p:nvSpPr>
        <p:spPr bwMode="auto">
          <a:xfrm>
            <a:off x="5940152" y="3284538"/>
            <a:ext cx="142539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spcBef>
                <a:spcPct val="20000"/>
              </a:spcBef>
              <a:buClr>
                <a:schemeClr val="folHlink"/>
              </a:buClr>
              <a:buSzPct val="60000"/>
            </a:pPr>
            <a:r>
              <a:rPr lang="zh-CN" altLang="en-US" sz="1600" b="1" dirty="0" smtClean="0">
                <a:solidFill>
                  <a:srgbClr val="FF0000"/>
                </a:solidFill>
              </a:rPr>
              <a:t>应用程序设计</a:t>
            </a:r>
            <a:endParaRPr lang="zh-CN" altLang="en-US" sz="1600" b="1" dirty="0">
              <a:solidFill>
                <a:srgbClr val="FF0000"/>
              </a:solidFill>
            </a:endParaRPr>
          </a:p>
        </p:txBody>
      </p:sp>
      <p:sp>
        <p:nvSpPr>
          <p:cNvPr id="9" name="TextBox 8"/>
          <p:cNvSpPr txBox="1">
            <a:spLocks noChangeArrowheads="1"/>
          </p:cNvSpPr>
          <p:nvPr/>
        </p:nvSpPr>
        <p:spPr bwMode="auto">
          <a:xfrm>
            <a:off x="6058992" y="3619500"/>
            <a:ext cx="121860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spcBef>
                <a:spcPct val="20000"/>
              </a:spcBef>
              <a:buClr>
                <a:schemeClr val="folHlink"/>
              </a:buClr>
              <a:buSzPct val="60000"/>
            </a:pPr>
            <a:r>
              <a:rPr lang="zh-CN" altLang="en-US" sz="1600" b="1" dirty="0" smtClean="0">
                <a:solidFill>
                  <a:srgbClr val="FF0000"/>
                </a:solidFill>
              </a:rPr>
              <a:t>数据库设计</a:t>
            </a:r>
            <a:endParaRPr lang="zh-CN" altLang="en-US" sz="1600" b="1" dirty="0">
              <a:solidFill>
                <a:srgbClr val="FF0000"/>
              </a:solidFill>
            </a:endParaRPr>
          </a:p>
        </p:txBody>
      </p:sp>
      <p:sp>
        <p:nvSpPr>
          <p:cNvPr id="20489" name="矩形 10"/>
          <p:cNvSpPr>
            <a:spLocks noChangeArrowheads="1"/>
          </p:cNvSpPr>
          <p:nvPr/>
        </p:nvSpPr>
        <p:spPr bwMode="auto">
          <a:xfrm>
            <a:off x="4171950" y="3216275"/>
            <a:ext cx="8001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spcBef>
                <a:spcPct val="20000"/>
              </a:spcBef>
              <a:buClr>
                <a:schemeClr val="folHlink"/>
              </a:buClr>
              <a:buSzPct val="60000"/>
            </a:pPr>
            <a:r>
              <a:rPr lang="zh-CN" altLang="en-US"/>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5460CFCE-321A-4CF3-A0DB-83A6C125C6FC}" type="slidenum">
              <a:rPr altLang="en-US" smtClean="0"/>
              <a:pPr>
                <a:buSzTx/>
              </a:pPr>
              <a:t>50</a:t>
            </a:fld>
            <a:endParaRPr lang="zh-CN" altLang="en-US" smtClean="0"/>
          </a:p>
        </p:txBody>
      </p:sp>
      <p:sp>
        <p:nvSpPr>
          <p:cNvPr id="7577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75779"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E-R</a:t>
            </a:r>
            <a:r>
              <a:rPr lang="zh-CN" altLang="en-US" smtClean="0">
                <a:latin typeface="隶书" panose="02010509060101010101" pitchFamily="49" charset="-122"/>
              </a:rPr>
              <a:t>模型向关系模式的转换</a:t>
            </a:r>
          </a:p>
        </p:txBody>
      </p:sp>
      <p:sp>
        <p:nvSpPr>
          <p:cNvPr id="75780" name="Rectangle 3"/>
          <p:cNvSpPr>
            <a:spLocks noGrp="1" noChangeArrowheads="1"/>
          </p:cNvSpPr>
          <p:nvPr>
            <p:ph idx="1"/>
          </p:nvPr>
        </p:nvSpPr>
        <p:spPr>
          <a:xfrm>
            <a:off x="685800" y="1484784"/>
            <a:ext cx="7772400" cy="4876800"/>
          </a:xfrm>
        </p:spPr>
        <p:txBody>
          <a:bodyPr/>
          <a:lstStyle/>
          <a:p>
            <a:pPr eaLnBrk="1" hangingPunct="1"/>
            <a:r>
              <a:rPr lang="zh-CN" altLang="en-US" dirty="0" smtClean="0">
                <a:ea typeface="华文新魏" panose="02010800040101010101" pitchFamily="2" charset="-122"/>
              </a:rPr>
              <a:t>主要讨论联系转化的表与相关实体转化的表的合并问题</a:t>
            </a:r>
          </a:p>
          <a:p>
            <a:pPr eaLnBrk="1" hangingPunct="1"/>
            <a:r>
              <a:rPr lang="zh-CN" altLang="en-US" dirty="0" smtClean="0">
                <a:ea typeface="华文新魏" panose="02010800040101010101" pitchFamily="2" charset="-122"/>
              </a:rPr>
              <a:t>按照联系类别分别讨论能否合并？如何合并？</a:t>
            </a:r>
          </a:p>
          <a:p>
            <a:pPr lvl="1" eaLnBrk="1" hangingPunct="1"/>
            <a:r>
              <a:rPr lang="zh-CN" altLang="en-US" dirty="0" smtClean="0"/>
              <a:t>二元</a:t>
            </a:r>
            <a:r>
              <a:rPr lang="en-US" altLang="zh-CN" dirty="0" smtClean="0"/>
              <a:t>m:1</a:t>
            </a:r>
            <a:r>
              <a:rPr lang="zh-CN" altLang="en-US" dirty="0" smtClean="0"/>
              <a:t>联系</a:t>
            </a:r>
          </a:p>
          <a:p>
            <a:pPr lvl="1" eaLnBrk="1" hangingPunct="1"/>
            <a:r>
              <a:rPr lang="zh-CN" altLang="en-US" dirty="0" smtClean="0"/>
              <a:t>二元</a:t>
            </a:r>
            <a:r>
              <a:rPr lang="en-US" altLang="zh-CN" dirty="0" smtClean="0"/>
              <a:t>1:1</a:t>
            </a:r>
            <a:r>
              <a:rPr lang="zh-CN" altLang="en-US" dirty="0" smtClean="0"/>
              <a:t>联系</a:t>
            </a:r>
          </a:p>
          <a:p>
            <a:pPr lvl="1" eaLnBrk="1" hangingPunct="1"/>
            <a:r>
              <a:rPr lang="zh-CN" altLang="en-US" dirty="0" smtClean="0"/>
              <a:t>二元</a:t>
            </a:r>
            <a:r>
              <a:rPr lang="en-US" altLang="zh-CN" dirty="0" smtClean="0"/>
              <a:t>m:n</a:t>
            </a:r>
            <a:r>
              <a:rPr lang="zh-CN" altLang="en-US" dirty="0" smtClean="0"/>
              <a:t>联系</a:t>
            </a:r>
          </a:p>
          <a:p>
            <a:pPr lvl="1" eaLnBrk="1" hangingPunct="1"/>
            <a:r>
              <a:rPr lang="zh-CN" altLang="en-US" dirty="0" smtClean="0"/>
              <a:t>多元联系</a:t>
            </a:r>
          </a:p>
          <a:p>
            <a:pPr eaLnBrk="1" hangingPunct="1"/>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9CDBEFBF-A5A4-4127-B0F8-189274211128}" type="slidenum">
              <a:rPr altLang="en-US" smtClean="0"/>
              <a:pPr>
                <a:buSzTx/>
              </a:pPr>
              <a:t>51</a:t>
            </a:fld>
            <a:endParaRPr lang="zh-CN" altLang="en-US" smtClean="0"/>
          </a:p>
        </p:txBody>
      </p:sp>
      <p:sp>
        <p:nvSpPr>
          <p:cNvPr id="76802"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76803"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E-R</a:t>
            </a:r>
            <a:r>
              <a:rPr lang="zh-CN" altLang="en-US" smtClean="0">
                <a:latin typeface="隶书" panose="02010509060101010101" pitchFamily="49" charset="-122"/>
              </a:rPr>
              <a:t>模型向关系模式的转换</a:t>
            </a:r>
          </a:p>
        </p:txBody>
      </p:sp>
      <p:sp>
        <p:nvSpPr>
          <p:cNvPr id="76804" name="Rectangle 3"/>
          <p:cNvSpPr>
            <a:spLocks noGrp="1" noChangeArrowheads="1"/>
          </p:cNvSpPr>
          <p:nvPr>
            <p:ph idx="1"/>
          </p:nvPr>
        </p:nvSpPr>
        <p:spPr>
          <a:xfrm>
            <a:off x="685800" y="1514475"/>
            <a:ext cx="7772400" cy="4876800"/>
          </a:xfrm>
        </p:spPr>
        <p:txBody>
          <a:bodyPr/>
          <a:lstStyle/>
          <a:p>
            <a:pPr eaLnBrk="1" hangingPunct="1">
              <a:lnSpc>
                <a:spcPct val="90000"/>
              </a:lnSpc>
            </a:pPr>
            <a:r>
              <a:rPr lang="zh-CN" altLang="en-US" sz="2400" dirty="0" smtClean="0">
                <a:latin typeface="华文新魏" panose="02010800040101010101" pitchFamily="2" charset="-122"/>
                <a:ea typeface="华文新魏" panose="02010800040101010101" pitchFamily="2" charset="-122"/>
              </a:rPr>
              <a:t>二元一对一联系</a:t>
            </a:r>
          </a:p>
          <a:p>
            <a:pPr lvl="1" eaLnBrk="1" hangingPunct="1">
              <a:lnSpc>
                <a:spcPct val="90000"/>
              </a:lnSpc>
            </a:pPr>
            <a:r>
              <a:rPr lang="zh-CN" altLang="en-US" sz="2000" dirty="0" smtClean="0"/>
              <a:t>联系转化的表可以与任一端实体转化成的表进行合并</a:t>
            </a:r>
          </a:p>
          <a:p>
            <a:pPr lvl="1" eaLnBrk="1" hangingPunct="1">
              <a:lnSpc>
                <a:spcPct val="90000"/>
              </a:lnSpc>
            </a:pPr>
            <a:r>
              <a:rPr lang="zh-CN" altLang="en-US" sz="2000" dirty="0" smtClean="0"/>
              <a:t>二元一对一联系不能导致相关实体转化成的表合并</a:t>
            </a:r>
          </a:p>
          <a:p>
            <a:pPr eaLnBrk="1" hangingPunct="1">
              <a:lnSpc>
                <a:spcPct val="90000"/>
              </a:lnSpc>
            </a:pPr>
            <a:r>
              <a:rPr lang="zh-CN" altLang="en-US" sz="2400" dirty="0" smtClean="0">
                <a:latin typeface="华文新魏" panose="02010800040101010101" pitchFamily="2" charset="-122"/>
                <a:ea typeface="华文新魏" panose="02010800040101010101" pitchFamily="2" charset="-122"/>
              </a:rPr>
              <a:t>示例</a:t>
            </a:r>
          </a:p>
          <a:p>
            <a:pPr lvl="1" eaLnBrk="1" hangingPunct="1">
              <a:lnSpc>
                <a:spcPct val="90000"/>
              </a:lnSpc>
            </a:pPr>
            <a:r>
              <a:rPr lang="en-US" altLang="zh-CN" sz="2000" dirty="0" smtClean="0"/>
              <a:t>E-R</a:t>
            </a:r>
            <a:r>
              <a:rPr lang="zh-CN" altLang="en-US" sz="2000" dirty="0" smtClean="0"/>
              <a:t>图如下</a:t>
            </a:r>
            <a:r>
              <a:rPr lang="en-US" altLang="zh-CN" sz="2000" dirty="0" smtClean="0"/>
              <a:t>(</a:t>
            </a:r>
            <a:r>
              <a:rPr lang="zh-CN" altLang="en-US" sz="2000" dirty="0" smtClean="0"/>
              <a:t>假设每个实体都有属性编号和姓名</a:t>
            </a:r>
            <a:r>
              <a:rPr lang="en-US" altLang="zh-CN" sz="2000" dirty="0" smtClean="0"/>
              <a:t>)</a:t>
            </a:r>
            <a:endParaRPr lang="zh-CN" altLang="en-US" sz="2000" dirty="0" smtClean="0"/>
          </a:p>
          <a:p>
            <a:pPr lvl="1" eaLnBrk="1" hangingPunct="1">
              <a:lnSpc>
                <a:spcPct val="90000"/>
              </a:lnSpc>
            </a:pPr>
            <a:r>
              <a:rPr lang="zh-CN" altLang="en-US" sz="2000" dirty="0" smtClean="0"/>
              <a:t>转化成的表</a:t>
            </a:r>
          </a:p>
          <a:p>
            <a:pPr lvl="2" eaLnBrk="1" hangingPunct="1">
              <a:lnSpc>
                <a:spcPct val="90000"/>
              </a:lnSpc>
            </a:pPr>
            <a:r>
              <a:rPr lang="en-US" altLang="zh-CN" sz="1800" dirty="0" err="1" smtClean="0"/>
              <a:t>Dept</a:t>
            </a:r>
            <a:r>
              <a:rPr lang="en-US" altLang="zh-CN" sz="1800" dirty="0" smtClean="0"/>
              <a:t>(</a:t>
            </a:r>
            <a:r>
              <a:rPr lang="en-US" altLang="zh-CN" sz="1800" u="sng" dirty="0" err="1" smtClean="0"/>
              <a:t>dno</a:t>
            </a:r>
            <a:r>
              <a:rPr lang="en-US" altLang="zh-CN" sz="1800" dirty="0" smtClean="0"/>
              <a:t>, </a:t>
            </a:r>
            <a:r>
              <a:rPr lang="en-US" altLang="zh-CN" sz="1800" dirty="0" err="1" smtClean="0"/>
              <a:t>dname</a:t>
            </a:r>
            <a:r>
              <a:rPr lang="en-US" altLang="zh-CN" sz="1800" dirty="0" smtClean="0"/>
              <a:t>)</a:t>
            </a:r>
          </a:p>
          <a:p>
            <a:pPr lvl="2" eaLnBrk="1" hangingPunct="1">
              <a:lnSpc>
                <a:spcPct val="90000"/>
              </a:lnSpc>
            </a:pPr>
            <a:r>
              <a:rPr lang="en-US" altLang="zh-CN" sz="1800" dirty="0" smtClean="0"/>
              <a:t>President(</a:t>
            </a:r>
            <a:r>
              <a:rPr lang="en-US" altLang="zh-CN" sz="1800" u="sng" dirty="0" err="1" smtClean="0"/>
              <a:t>pid</a:t>
            </a:r>
            <a:r>
              <a:rPr lang="en-US" altLang="zh-CN" sz="1800" dirty="0" smtClean="0"/>
              <a:t>, </a:t>
            </a:r>
            <a:r>
              <a:rPr lang="en-US" altLang="zh-CN" sz="1800" dirty="0" err="1" smtClean="0"/>
              <a:t>pname</a:t>
            </a:r>
            <a:r>
              <a:rPr lang="en-US" altLang="zh-CN" sz="1800" dirty="0" smtClean="0"/>
              <a:t>)</a:t>
            </a:r>
          </a:p>
          <a:p>
            <a:pPr lvl="2" eaLnBrk="1" hangingPunct="1">
              <a:lnSpc>
                <a:spcPct val="90000"/>
              </a:lnSpc>
            </a:pPr>
            <a:r>
              <a:rPr lang="en-US" altLang="zh-CN" sz="1800" dirty="0" smtClean="0"/>
              <a:t>Manage(</a:t>
            </a:r>
            <a:r>
              <a:rPr lang="en-US" altLang="zh-CN" sz="1800" u="sng" dirty="0" err="1" smtClean="0"/>
              <a:t>dno</a:t>
            </a:r>
            <a:r>
              <a:rPr lang="en-US" altLang="zh-CN" sz="1800" dirty="0" smtClean="0"/>
              <a:t>, </a:t>
            </a:r>
            <a:r>
              <a:rPr lang="en-US" altLang="zh-CN" sz="1800" dirty="0" err="1" smtClean="0"/>
              <a:t>pid</a:t>
            </a:r>
            <a:r>
              <a:rPr lang="en-US" altLang="zh-CN" sz="1800" dirty="0" smtClean="0"/>
              <a:t>)//</a:t>
            </a:r>
            <a:r>
              <a:rPr lang="en-US" altLang="zh-CN" sz="1800" dirty="0" err="1" smtClean="0">
                <a:solidFill>
                  <a:srgbClr val="FF0000"/>
                </a:solidFill>
              </a:rPr>
              <a:t>dno,pid</a:t>
            </a:r>
            <a:r>
              <a:rPr lang="zh-CN" altLang="en-US" sz="1800" dirty="0" smtClean="0">
                <a:solidFill>
                  <a:srgbClr val="FF0000"/>
                </a:solidFill>
              </a:rPr>
              <a:t>均可作主码，假设选</a:t>
            </a:r>
            <a:r>
              <a:rPr lang="en-US" altLang="zh-CN" sz="1800" dirty="0" err="1" smtClean="0">
                <a:solidFill>
                  <a:srgbClr val="FF0000"/>
                </a:solidFill>
              </a:rPr>
              <a:t>dno</a:t>
            </a:r>
            <a:r>
              <a:rPr lang="zh-CN" altLang="en-US" sz="1800" dirty="0" smtClean="0">
                <a:solidFill>
                  <a:srgbClr val="FF0000"/>
                </a:solidFill>
              </a:rPr>
              <a:t>作主码</a:t>
            </a:r>
          </a:p>
          <a:p>
            <a:pPr lvl="1" eaLnBrk="1" hangingPunct="1">
              <a:lnSpc>
                <a:spcPct val="90000"/>
              </a:lnSpc>
            </a:pPr>
            <a:r>
              <a:rPr lang="zh-CN" altLang="en-US" sz="2000" dirty="0" smtClean="0"/>
              <a:t>表的合并</a:t>
            </a:r>
          </a:p>
          <a:p>
            <a:pPr lvl="2" eaLnBrk="1" hangingPunct="1">
              <a:lnSpc>
                <a:spcPct val="90000"/>
              </a:lnSpc>
            </a:pPr>
            <a:r>
              <a:rPr lang="zh-CN" altLang="en-US" sz="1800" dirty="0" smtClean="0"/>
              <a:t>可以：</a:t>
            </a:r>
            <a:r>
              <a:rPr lang="en-US" altLang="zh-CN" sz="1800" dirty="0" err="1" smtClean="0"/>
              <a:t>Dept+Manage</a:t>
            </a:r>
            <a:r>
              <a:rPr lang="en-US" altLang="zh-CN" sz="1800" dirty="0" smtClean="0">
                <a:sym typeface="Wingdings" panose="05000000000000000000" pitchFamily="2" charset="2"/>
              </a:rPr>
              <a:t></a:t>
            </a:r>
            <a:r>
              <a:rPr lang="en-US" altLang="zh-CN" sz="1800" dirty="0" smtClean="0"/>
              <a:t> </a:t>
            </a:r>
            <a:r>
              <a:rPr lang="en-US" altLang="zh-CN" sz="1800" dirty="0" err="1" smtClean="0"/>
              <a:t>Dept</a:t>
            </a:r>
            <a:r>
              <a:rPr lang="en-US" altLang="zh-CN" sz="1800" dirty="0" smtClean="0"/>
              <a:t>(</a:t>
            </a:r>
            <a:r>
              <a:rPr lang="en-US" altLang="zh-CN" sz="1800" u="sng" dirty="0" err="1" smtClean="0"/>
              <a:t>dno</a:t>
            </a:r>
            <a:r>
              <a:rPr lang="en-US" altLang="zh-CN" sz="1800" dirty="0" smtClean="0"/>
              <a:t>, </a:t>
            </a:r>
            <a:r>
              <a:rPr lang="en-US" altLang="zh-CN" sz="1800" dirty="0" err="1" smtClean="0"/>
              <a:t>dname</a:t>
            </a:r>
            <a:r>
              <a:rPr lang="en-US" altLang="zh-CN" sz="1800" dirty="0" smtClean="0"/>
              <a:t>, </a:t>
            </a:r>
            <a:r>
              <a:rPr lang="en-US" altLang="zh-CN" sz="1800" dirty="0" err="1" smtClean="0"/>
              <a:t>pid</a:t>
            </a:r>
            <a:r>
              <a:rPr lang="en-US" altLang="zh-CN" sz="1800" dirty="0" smtClean="0"/>
              <a:t>)</a:t>
            </a:r>
            <a:endParaRPr lang="zh-CN" altLang="en-US" sz="1800" dirty="0" smtClean="0"/>
          </a:p>
          <a:p>
            <a:pPr lvl="2" eaLnBrk="1" hangingPunct="1">
              <a:lnSpc>
                <a:spcPct val="90000"/>
              </a:lnSpc>
            </a:pPr>
            <a:r>
              <a:rPr lang="zh-CN" altLang="en-US" sz="1800" dirty="0" smtClean="0"/>
              <a:t>或者：</a:t>
            </a:r>
            <a:r>
              <a:rPr lang="en-US" altLang="zh-CN" sz="1800" dirty="0" err="1" smtClean="0"/>
              <a:t>President+Manage</a:t>
            </a:r>
            <a:r>
              <a:rPr lang="en-US" altLang="zh-CN" sz="1800" dirty="0" err="1" smtClean="0">
                <a:sym typeface="Wingdings" panose="05000000000000000000" pitchFamily="2" charset="2"/>
              </a:rPr>
              <a:t></a:t>
            </a:r>
            <a:r>
              <a:rPr lang="en-US" altLang="zh-CN" sz="1800" dirty="0" err="1" smtClean="0"/>
              <a:t>President</a:t>
            </a:r>
            <a:r>
              <a:rPr lang="en-US" altLang="zh-CN" sz="1800" dirty="0" smtClean="0"/>
              <a:t>(</a:t>
            </a:r>
            <a:r>
              <a:rPr lang="en-US" altLang="zh-CN" sz="1800" u="sng" dirty="0" err="1" smtClean="0"/>
              <a:t>pid</a:t>
            </a:r>
            <a:r>
              <a:rPr lang="en-US" altLang="zh-CN" sz="1800" dirty="0" smtClean="0"/>
              <a:t>, name, </a:t>
            </a:r>
            <a:r>
              <a:rPr lang="en-US" altLang="zh-CN" sz="1800" dirty="0" err="1" smtClean="0"/>
              <a:t>dno</a:t>
            </a:r>
            <a:r>
              <a:rPr lang="en-US" altLang="zh-CN" sz="1800" dirty="0" smtClean="0"/>
              <a:t>)</a:t>
            </a:r>
          </a:p>
          <a:p>
            <a:pPr lvl="1" eaLnBrk="1" hangingPunct="1">
              <a:lnSpc>
                <a:spcPct val="90000"/>
              </a:lnSpc>
            </a:pPr>
            <a:r>
              <a:rPr lang="zh-CN" altLang="en-US" sz="2000" dirty="0" smtClean="0"/>
              <a:t>不能进行下述合并：</a:t>
            </a:r>
          </a:p>
          <a:p>
            <a:pPr lvl="1" eaLnBrk="1" hangingPunct="1">
              <a:lnSpc>
                <a:spcPct val="90000"/>
              </a:lnSpc>
              <a:buFontTx/>
              <a:buNone/>
            </a:pPr>
            <a:r>
              <a:rPr lang="zh-CN" altLang="en-US" sz="2000" dirty="0" smtClean="0"/>
              <a:t>	</a:t>
            </a:r>
            <a:r>
              <a:rPr lang="en-US" altLang="zh-CN" sz="2000" dirty="0" err="1" smtClean="0"/>
              <a:t>Dept+Manage+President</a:t>
            </a:r>
            <a:r>
              <a:rPr lang="en-US" altLang="zh-CN" sz="2000" dirty="0" smtClean="0"/>
              <a:t> </a:t>
            </a:r>
            <a:r>
              <a:rPr lang="en-US" altLang="zh-CN" sz="2000" dirty="0" smtClean="0">
                <a:sym typeface="Wingdings" panose="05000000000000000000" pitchFamily="2" charset="2"/>
              </a:rPr>
              <a:t>?(</a:t>
            </a:r>
            <a:r>
              <a:rPr lang="zh-CN" altLang="en-US" sz="2000" dirty="0" smtClean="0">
                <a:sym typeface="Wingdings" panose="05000000000000000000" pitchFamily="2" charset="2"/>
              </a:rPr>
              <a:t>不能接受的合并</a:t>
            </a:r>
            <a:r>
              <a:rPr lang="en-US" altLang="zh-CN" sz="2000" dirty="0" smtClean="0">
                <a:sym typeface="Wingdings" panose="05000000000000000000" pitchFamily="2" charset="2"/>
              </a:rPr>
              <a:t>)</a:t>
            </a:r>
            <a:endParaRPr lang="zh-CN" altLang="en-US" sz="2000" dirty="0" smtClean="0"/>
          </a:p>
          <a:p>
            <a:pPr eaLnBrk="1" hangingPunct="1">
              <a:lnSpc>
                <a:spcPct val="90000"/>
              </a:lnSpc>
            </a:pPr>
            <a:endParaRPr lang="zh-CN" altLang="en-US" sz="2400" dirty="0" smtClean="0"/>
          </a:p>
        </p:txBody>
      </p:sp>
      <p:grpSp>
        <p:nvGrpSpPr>
          <p:cNvPr id="76805" name="Group 4"/>
          <p:cNvGrpSpPr>
            <a:grpSpLocks/>
          </p:cNvGrpSpPr>
          <p:nvPr/>
        </p:nvGrpSpPr>
        <p:grpSpPr bwMode="auto">
          <a:xfrm>
            <a:off x="5003800" y="3462704"/>
            <a:ext cx="3357563" cy="599906"/>
            <a:chOff x="1973" y="3606"/>
            <a:chExt cx="1884" cy="249"/>
          </a:xfrm>
        </p:grpSpPr>
        <p:sp>
          <p:nvSpPr>
            <p:cNvPr id="76806" name="Line 6"/>
            <p:cNvSpPr>
              <a:spLocks noChangeShapeType="1"/>
            </p:cNvSpPr>
            <p:nvPr/>
          </p:nvSpPr>
          <p:spPr bwMode="auto">
            <a:xfrm>
              <a:off x="3061" y="3731"/>
              <a:ext cx="3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07" name="Rectangle 7"/>
            <p:cNvSpPr>
              <a:spLocks noChangeArrowheads="1"/>
            </p:cNvSpPr>
            <p:nvPr/>
          </p:nvSpPr>
          <p:spPr bwMode="auto">
            <a:xfrm>
              <a:off x="1973" y="3636"/>
              <a:ext cx="432" cy="195"/>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dirty="0">
                  <a:solidFill>
                    <a:srgbClr val="000000"/>
                  </a:solidFill>
                  <a:latin typeface="Times New Roman" panose="02020603050405020304" pitchFamily="18" charset="0"/>
                </a:rPr>
                <a:t>院系</a:t>
              </a:r>
              <a:endParaRPr lang="zh-CN" altLang="en-US" sz="2000" b="1" dirty="0">
                <a:latin typeface="Times New Roman" panose="02020603050405020304" pitchFamily="18" charset="0"/>
              </a:endParaRPr>
            </a:p>
          </p:txBody>
        </p:sp>
        <p:sp>
          <p:nvSpPr>
            <p:cNvPr id="76808" name="AutoShape 8"/>
            <p:cNvSpPr>
              <a:spLocks noChangeArrowheads="1"/>
            </p:cNvSpPr>
            <p:nvPr/>
          </p:nvSpPr>
          <p:spPr bwMode="auto">
            <a:xfrm>
              <a:off x="2744" y="3606"/>
              <a:ext cx="360" cy="24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000" b="1" dirty="0">
                  <a:solidFill>
                    <a:srgbClr val="000000"/>
                  </a:solidFill>
                  <a:latin typeface="Times New Roman" panose="02020603050405020304" pitchFamily="18" charset="0"/>
                </a:rPr>
                <a:t>管理</a:t>
              </a:r>
              <a:endParaRPr lang="zh-CN" altLang="en-US" sz="1000" b="1" dirty="0">
                <a:latin typeface="Times New Roman" panose="02020603050405020304" pitchFamily="18" charset="0"/>
              </a:endParaRPr>
            </a:p>
            <a:p>
              <a:pPr algn="ctr">
                <a:spcBef>
                  <a:spcPct val="50000"/>
                </a:spcBef>
              </a:pPr>
              <a:endParaRPr lang="zh-CN" altLang="en-US" sz="2000" b="1" dirty="0">
                <a:latin typeface="Times New Roman" panose="02020603050405020304" pitchFamily="18" charset="0"/>
              </a:endParaRPr>
            </a:p>
          </p:txBody>
        </p:sp>
        <p:sp>
          <p:nvSpPr>
            <p:cNvPr id="76809" name="Line 9"/>
            <p:cNvSpPr>
              <a:spLocks noChangeShapeType="1"/>
            </p:cNvSpPr>
            <p:nvPr/>
          </p:nvSpPr>
          <p:spPr bwMode="auto">
            <a:xfrm flipH="1" flipV="1">
              <a:off x="2405" y="3731"/>
              <a:ext cx="33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0" name="Rectangle 10"/>
            <p:cNvSpPr>
              <a:spLocks noChangeArrowheads="1"/>
            </p:cNvSpPr>
            <p:nvPr/>
          </p:nvSpPr>
          <p:spPr bwMode="auto">
            <a:xfrm>
              <a:off x="3425" y="3642"/>
              <a:ext cx="432" cy="18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院长</a:t>
              </a:r>
              <a:endParaRPr lang="zh-CN" altLang="en-US" sz="2000" b="1">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29C6FDE2-ACC7-4A5A-B484-B9E9E038AD2E}" type="slidenum">
              <a:rPr altLang="en-US" smtClean="0"/>
              <a:pPr>
                <a:buSzTx/>
              </a:pPr>
              <a:t>52</a:t>
            </a:fld>
            <a:endParaRPr lang="zh-CN" altLang="en-US" smtClean="0"/>
          </a:p>
        </p:txBody>
      </p:sp>
      <p:sp>
        <p:nvSpPr>
          <p:cNvPr id="7782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smtClean="0">
                <a:latin typeface="隶书" panose="02010509060101010101" pitchFamily="49" charset="-122"/>
              </a:rPr>
              <a:t>E-R</a:t>
            </a:r>
            <a:r>
              <a:rPr lang="zh-CN" altLang="en-US" smtClean="0">
                <a:latin typeface="隶书" panose="02010509060101010101" pitchFamily="49" charset="-122"/>
              </a:rPr>
              <a:t>模型向关系模式的转换</a:t>
            </a:r>
          </a:p>
        </p:txBody>
      </p:sp>
      <p:sp>
        <p:nvSpPr>
          <p:cNvPr id="77828" name="Rectangle 3"/>
          <p:cNvSpPr>
            <a:spLocks noGrp="1" noChangeArrowheads="1"/>
          </p:cNvSpPr>
          <p:nvPr>
            <p:ph idx="1"/>
          </p:nvPr>
        </p:nvSpPr>
        <p:spPr>
          <a:xfrm>
            <a:off x="685800" y="1504950"/>
            <a:ext cx="7772400" cy="4876800"/>
          </a:xfrm>
        </p:spPr>
        <p:txBody>
          <a:bodyPr/>
          <a:lstStyle/>
          <a:p>
            <a:pPr eaLnBrk="1" hangingPunct="1">
              <a:lnSpc>
                <a:spcPct val="80000"/>
              </a:lnSpc>
            </a:pPr>
            <a:r>
              <a:rPr lang="zh-CN" altLang="en-US" sz="2800" dirty="0" smtClean="0">
                <a:latin typeface="华文新魏" panose="02010800040101010101" pitchFamily="2" charset="-122"/>
                <a:ea typeface="华文新魏" panose="02010800040101010101" pitchFamily="2" charset="-122"/>
              </a:rPr>
              <a:t>二元多对一联系</a:t>
            </a:r>
          </a:p>
          <a:p>
            <a:pPr lvl="1" eaLnBrk="1" hangingPunct="1">
              <a:lnSpc>
                <a:spcPct val="80000"/>
              </a:lnSpc>
            </a:pPr>
            <a:r>
              <a:rPr lang="zh-CN" altLang="en-US" sz="2400" dirty="0" smtClean="0"/>
              <a:t>联系转化的表可以和</a:t>
            </a:r>
            <a:r>
              <a:rPr lang="zh-CN" altLang="en-US" sz="2400" dirty="0" smtClean="0">
                <a:latin typeface="Times New Roman" panose="02020603050405020304" pitchFamily="18" charset="0"/>
              </a:rPr>
              <a:t>“</a:t>
            </a:r>
            <a:r>
              <a:rPr lang="zh-CN" altLang="en-US" sz="2400" dirty="0" smtClean="0"/>
              <a:t>多端</a:t>
            </a:r>
            <a:r>
              <a:rPr lang="zh-CN" altLang="en-US" sz="2400" dirty="0" smtClean="0">
                <a:latin typeface="Times New Roman" panose="02020603050405020304" pitchFamily="18" charset="0"/>
              </a:rPr>
              <a:t>”</a:t>
            </a:r>
            <a:r>
              <a:rPr lang="zh-CN" altLang="en-US" sz="2400" dirty="0" smtClean="0"/>
              <a:t> 实体转化成的表进行合并</a:t>
            </a:r>
          </a:p>
          <a:p>
            <a:pPr eaLnBrk="1" hangingPunct="1">
              <a:lnSpc>
                <a:spcPct val="80000"/>
              </a:lnSpc>
            </a:pPr>
            <a:r>
              <a:rPr lang="zh-CN" altLang="en-US" sz="2800" dirty="0" smtClean="0">
                <a:latin typeface="华文新魏" panose="02010800040101010101" pitchFamily="2" charset="-122"/>
                <a:ea typeface="华文新魏" panose="02010800040101010101" pitchFamily="2" charset="-122"/>
              </a:rPr>
              <a:t>示例</a:t>
            </a:r>
          </a:p>
          <a:p>
            <a:pPr lvl="1" eaLnBrk="1" hangingPunct="1">
              <a:lnSpc>
                <a:spcPct val="90000"/>
              </a:lnSpc>
            </a:pPr>
            <a:r>
              <a:rPr lang="en-US" altLang="zh-CN" sz="2400" dirty="0" smtClean="0"/>
              <a:t>E-R</a:t>
            </a:r>
            <a:r>
              <a:rPr lang="zh-CN" altLang="en-US" sz="2400" dirty="0" smtClean="0"/>
              <a:t>图如下</a:t>
            </a:r>
            <a:r>
              <a:rPr lang="en-US" altLang="zh-CN" sz="2400" dirty="0" smtClean="0"/>
              <a:t>(</a:t>
            </a:r>
            <a:r>
              <a:rPr lang="zh-CN" altLang="en-US" sz="2400" dirty="0" smtClean="0"/>
              <a:t>假设每个实体都有属性编号和姓名</a:t>
            </a:r>
            <a:r>
              <a:rPr lang="en-US" altLang="zh-CN" sz="2400" dirty="0" smtClean="0"/>
              <a:t>)</a:t>
            </a:r>
            <a:endParaRPr lang="zh-CN" altLang="en-US" sz="2400" dirty="0" smtClean="0"/>
          </a:p>
          <a:p>
            <a:pPr lvl="1" eaLnBrk="1" hangingPunct="1">
              <a:lnSpc>
                <a:spcPct val="80000"/>
              </a:lnSpc>
            </a:pPr>
            <a:endParaRPr lang="zh-CN" altLang="en-US" sz="2400" dirty="0" smtClean="0"/>
          </a:p>
          <a:p>
            <a:pPr lvl="1" eaLnBrk="1" hangingPunct="1">
              <a:lnSpc>
                <a:spcPct val="80000"/>
              </a:lnSpc>
            </a:pPr>
            <a:r>
              <a:rPr lang="zh-CN" altLang="en-US" sz="2400" dirty="0" smtClean="0"/>
              <a:t>转化成的表</a:t>
            </a:r>
          </a:p>
          <a:p>
            <a:pPr lvl="2" eaLnBrk="1" hangingPunct="1">
              <a:lnSpc>
                <a:spcPct val="80000"/>
              </a:lnSpc>
            </a:pPr>
            <a:r>
              <a:rPr lang="en-US" altLang="zh-CN" sz="2000" dirty="0" err="1" smtClean="0"/>
              <a:t>Dept</a:t>
            </a:r>
            <a:r>
              <a:rPr lang="en-US" altLang="zh-CN" sz="2000" dirty="0" smtClean="0"/>
              <a:t>(</a:t>
            </a:r>
            <a:r>
              <a:rPr lang="en-US" altLang="zh-CN" sz="2000" u="sng" dirty="0" err="1" smtClean="0"/>
              <a:t>dno</a:t>
            </a:r>
            <a:r>
              <a:rPr lang="en-US" altLang="zh-CN" sz="2000" dirty="0" smtClean="0"/>
              <a:t>, </a:t>
            </a:r>
            <a:r>
              <a:rPr lang="en-US" altLang="zh-CN" sz="2000" dirty="0" err="1" smtClean="0"/>
              <a:t>dname</a:t>
            </a:r>
            <a:r>
              <a:rPr lang="en-US" altLang="zh-CN" sz="2000" dirty="0" smtClean="0"/>
              <a:t>)</a:t>
            </a:r>
          </a:p>
          <a:p>
            <a:pPr lvl="2" eaLnBrk="1" hangingPunct="1">
              <a:lnSpc>
                <a:spcPct val="80000"/>
              </a:lnSpc>
            </a:pPr>
            <a:r>
              <a:rPr lang="en-US" altLang="zh-CN" sz="2000" dirty="0" smtClean="0"/>
              <a:t>Student(</a:t>
            </a:r>
            <a:r>
              <a:rPr lang="en-US" altLang="zh-CN" sz="2000" u="sng" dirty="0" err="1" smtClean="0"/>
              <a:t>sno</a:t>
            </a:r>
            <a:r>
              <a:rPr lang="en-US" altLang="zh-CN" sz="2000" dirty="0" smtClean="0"/>
              <a:t>, </a:t>
            </a:r>
            <a:r>
              <a:rPr lang="en-US" altLang="zh-CN" sz="2000" dirty="0" err="1" smtClean="0"/>
              <a:t>sname</a:t>
            </a:r>
            <a:r>
              <a:rPr lang="en-US" altLang="zh-CN" sz="2000" dirty="0" smtClean="0"/>
              <a:t>)</a:t>
            </a:r>
          </a:p>
          <a:p>
            <a:pPr lvl="2" eaLnBrk="1" hangingPunct="1">
              <a:lnSpc>
                <a:spcPct val="80000"/>
              </a:lnSpc>
            </a:pPr>
            <a:r>
              <a:rPr lang="en-US" altLang="zh-CN" sz="2000" dirty="0" smtClean="0"/>
              <a:t>SD(</a:t>
            </a:r>
            <a:r>
              <a:rPr lang="en-US" altLang="zh-CN" sz="2000" u="sng" dirty="0" err="1" smtClean="0"/>
              <a:t>sno</a:t>
            </a:r>
            <a:r>
              <a:rPr lang="en-US" altLang="zh-CN" sz="2000" dirty="0" smtClean="0"/>
              <a:t>, </a:t>
            </a:r>
            <a:r>
              <a:rPr lang="en-US" altLang="zh-CN" sz="2000" dirty="0" err="1" smtClean="0"/>
              <a:t>dno</a:t>
            </a:r>
            <a:r>
              <a:rPr lang="en-US" altLang="zh-CN" sz="2000" dirty="0" smtClean="0"/>
              <a:t>, </a:t>
            </a:r>
            <a:r>
              <a:rPr lang="en-US" altLang="zh-CN" sz="2000" dirty="0" err="1" smtClean="0"/>
              <a:t>stime</a:t>
            </a:r>
            <a:r>
              <a:rPr lang="en-US" altLang="zh-CN" sz="2000" dirty="0" smtClean="0"/>
              <a:t>)  //</a:t>
            </a:r>
            <a:r>
              <a:rPr lang="en-US" altLang="zh-CN" sz="2000" dirty="0" err="1" smtClean="0"/>
              <a:t>dno</a:t>
            </a:r>
            <a:r>
              <a:rPr lang="zh-CN" altLang="en-US" sz="2000" dirty="0" smtClean="0"/>
              <a:t>非空值</a:t>
            </a:r>
          </a:p>
          <a:p>
            <a:pPr lvl="1" eaLnBrk="1" hangingPunct="1">
              <a:lnSpc>
                <a:spcPct val="80000"/>
              </a:lnSpc>
            </a:pPr>
            <a:r>
              <a:rPr lang="zh-CN" altLang="en-US" sz="2400" dirty="0" smtClean="0"/>
              <a:t>表的合并</a:t>
            </a:r>
          </a:p>
          <a:p>
            <a:pPr lvl="2" eaLnBrk="1" hangingPunct="1">
              <a:lnSpc>
                <a:spcPct val="80000"/>
              </a:lnSpc>
            </a:pPr>
            <a:r>
              <a:rPr lang="en-US" altLang="zh-CN" sz="2000" dirty="0" err="1" smtClean="0"/>
              <a:t>Student+SD</a:t>
            </a:r>
            <a:r>
              <a:rPr lang="en-US" altLang="zh-CN" sz="2000" dirty="0" err="1" smtClean="0">
                <a:sym typeface="Wingdings" panose="05000000000000000000" pitchFamily="2" charset="2"/>
              </a:rPr>
              <a:t></a:t>
            </a:r>
            <a:r>
              <a:rPr lang="en-US" altLang="zh-CN" sz="2000" dirty="0" err="1" smtClean="0"/>
              <a:t>Student</a:t>
            </a:r>
            <a:r>
              <a:rPr lang="en-US" altLang="zh-CN" sz="2000" dirty="0" smtClean="0"/>
              <a:t>(</a:t>
            </a:r>
            <a:r>
              <a:rPr lang="en-US" altLang="zh-CN" sz="2000" u="sng" dirty="0" err="1" smtClean="0"/>
              <a:t>sno</a:t>
            </a:r>
            <a:r>
              <a:rPr lang="en-US" altLang="zh-CN" sz="2000" dirty="0" smtClean="0"/>
              <a:t>, </a:t>
            </a:r>
            <a:r>
              <a:rPr lang="en-US" altLang="zh-CN" sz="2000" dirty="0" err="1" smtClean="0"/>
              <a:t>sname</a:t>
            </a:r>
            <a:r>
              <a:rPr lang="en-US" altLang="zh-CN" sz="2000" dirty="0" smtClean="0"/>
              <a:t>, </a:t>
            </a:r>
            <a:r>
              <a:rPr lang="en-US" altLang="zh-CN" sz="2000" dirty="0" err="1" smtClean="0"/>
              <a:t>dno</a:t>
            </a:r>
            <a:r>
              <a:rPr lang="en-US" altLang="zh-CN" sz="2000" dirty="0" smtClean="0"/>
              <a:t>, </a:t>
            </a:r>
            <a:r>
              <a:rPr lang="en-US" altLang="zh-CN" sz="2000" dirty="0" err="1" smtClean="0"/>
              <a:t>stime</a:t>
            </a:r>
            <a:r>
              <a:rPr lang="en-US" altLang="zh-CN" sz="2000" dirty="0" smtClean="0"/>
              <a:t>)//</a:t>
            </a:r>
            <a:r>
              <a:rPr lang="en-US" altLang="zh-CN" sz="2000" dirty="0" err="1" smtClean="0"/>
              <a:t>dno</a:t>
            </a:r>
            <a:r>
              <a:rPr lang="zh-CN" altLang="en-US" sz="2000" dirty="0" smtClean="0"/>
              <a:t>可以为空值</a:t>
            </a:r>
          </a:p>
        </p:txBody>
      </p:sp>
      <p:grpSp>
        <p:nvGrpSpPr>
          <p:cNvPr id="9" name="组合 8"/>
          <p:cNvGrpSpPr/>
          <p:nvPr/>
        </p:nvGrpSpPr>
        <p:grpSpPr>
          <a:xfrm>
            <a:off x="4987428" y="3590651"/>
            <a:ext cx="3328988" cy="1062485"/>
            <a:chOff x="4486275" y="3691126"/>
            <a:chExt cx="3328988" cy="1062485"/>
          </a:xfrm>
        </p:grpSpPr>
        <p:grpSp>
          <p:nvGrpSpPr>
            <p:cNvPr id="77829" name="Group 4"/>
            <p:cNvGrpSpPr>
              <a:grpSpLocks/>
            </p:cNvGrpSpPr>
            <p:nvPr/>
          </p:nvGrpSpPr>
          <p:grpSpPr bwMode="auto">
            <a:xfrm>
              <a:off x="4486275" y="3691126"/>
              <a:ext cx="3328988" cy="458401"/>
              <a:chOff x="340" y="3292"/>
              <a:chExt cx="1747" cy="157"/>
            </a:xfrm>
          </p:grpSpPr>
          <p:sp>
            <p:nvSpPr>
              <p:cNvPr id="77830" name="Line 6"/>
              <p:cNvSpPr>
                <a:spLocks noChangeShapeType="1"/>
              </p:cNvSpPr>
              <p:nvPr/>
            </p:nvSpPr>
            <p:spPr bwMode="auto">
              <a:xfrm>
                <a:off x="1329" y="3368"/>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1" name="Rectangle 7"/>
              <p:cNvSpPr>
                <a:spLocks noChangeArrowheads="1"/>
              </p:cNvSpPr>
              <p:nvPr/>
            </p:nvSpPr>
            <p:spPr bwMode="auto">
              <a:xfrm>
                <a:off x="340" y="3292"/>
                <a:ext cx="432" cy="157"/>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dirty="0">
                    <a:solidFill>
                      <a:srgbClr val="000000"/>
                    </a:solidFill>
                    <a:latin typeface="Times New Roman" panose="02020603050405020304" pitchFamily="18" charset="0"/>
                  </a:rPr>
                  <a:t>院系</a:t>
                </a:r>
                <a:endParaRPr lang="zh-CN" altLang="en-US" sz="2000" b="1" dirty="0">
                  <a:latin typeface="Times New Roman" panose="02020603050405020304" pitchFamily="18" charset="0"/>
                </a:endParaRPr>
              </a:p>
            </p:txBody>
          </p:sp>
          <p:sp>
            <p:nvSpPr>
              <p:cNvPr id="77832" name="AutoShape 8"/>
              <p:cNvSpPr>
                <a:spLocks noChangeArrowheads="1"/>
              </p:cNvSpPr>
              <p:nvPr/>
            </p:nvSpPr>
            <p:spPr bwMode="auto">
              <a:xfrm>
                <a:off x="988" y="3292"/>
                <a:ext cx="360" cy="157"/>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dirty="0">
                    <a:solidFill>
                      <a:srgbClr val="000000"/>
                    </a:solidFill>
                    <a:latin typeface="Times New Roman" panose="02020603050405020304" pitchFamily="18" charset="0"/>
                  </a:rPr>
                  <a:t>隶属</a:t>
                </a:r>
                <a:endParaRPr lang="zh-CN" altLang="en-US" sz="1200" b="1" dirty="0">
                  <a:latin typeface="Times New Roman" panose="02020603050405020304" pitchFamily="18" charset="0"/>
                </a:endParaRPr>
              </a:p>
              <a:p>
                <a:pPr algn="just">
                  <a:spcBef>
                    <a:spcPct val="50000"/>
                  </a:spcBef>
                </a:pPr>
                <a:endParaRPr lang="zh-CN" altLang="en-US" sz="1000" b="1" dirty="0">
                  <a:latin typeface="Times New Roman" panose="02020603050405020304" pitchFamily="18" charset="0"/>
                </a:endParaRPr>
              </a:p>
              <a:p>
                <a:pPr algn="ctr">
                  <a:spcBef>
                    <a:spcPct val="50000"/>
                  </a:spcBef>
                </a:pPr>
                <a:endParaRPr lang="zh-CN" altLang="en-US" sz="2000" b="1" dirty="0">
                  <a:latin typeface="Times New Roman" panose="02020603050405020304" pitchFamily="18" charset="0"/>
                </a:endParaRPr>
              </a:p>
            </p:txBody>
          </p:sp>
          <p:sp>
            <p:nvSpPr>
              <p:cNvPr id="77833" name="Line 9"/>
              <p:cNvSpPr>
                <a:spLocks noChangeShapeType="1"/>
              </p:cNvSpPr>
              <p:nvPr/>
            </p:nvSpPr>
            <p:spPr bwMode="auto">
              <a:xfrm flipH="1">
                <a:off x="772" y="3368"/>
                <a:ext cx="2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4" name="Rectangle 10"/>
              <p:cNvSpPr>
                <a:spLocks noChangeArrowheads="1"/>
              </p:cNvSpPr>
              <p:nvPr/>
            </p:nvSpPr>
            <p:spPr bwMode="auto">
              <a:xfrm>
                <a:off x="1655" y="3298"/>
                <a:ext cx="432" cy="151"/>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学生</a:t>
                </a:r>
                <a:endParaRPr lang="zh-CN" altLang="en-US" sz="2000" b="1">
                  <a:latin typeface="Times New Roman" panose="02020603050405020304" pitchFamily="18" charset="0"/>
                </a:endParaRPr>
              </a:p>
            </p:txBody>
          </p:sp>
        </p:grpSp>
        <p:sp>
          <p:nvSpPr>
            <p:cNvPr id="14" name="Oval 32"/>
            <p:cNvSpPr>
              <a:spLocks noChangeArrowheads="1"/>
            </p:cNvSpPr>
            <p:nvPr/>
          </p:nvSpPr>
          <p:spPr bwMode="auto">
            <a:xfrm>
              <a:off x="5652120" y="4358324"/>
              <a:ext cx="817088" cy="395287"/>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dirty="0" err="1" smtClean="0">
                  <a:solidFill>
                    <a:srgbClr val="000000"/>
                  </a:solidFill>
                  <a:latin typeface="Times New Roman" panose="02020603050405020304" pitchFamily="18" charset="0"/>
                </a:rPr>
                <a:t>stime</a:t>
              </a:r>
              <a:endParaRPr lang="en-US" altLang="zh-CN" sz="1600" b="1" dirty="0">
                <a:latin typeface="Times New Roman" panose="02020603050405020304" pitchFamily="18" charset="0"/>
              </a:endParaRPr>
            </a:p>
          </p:txBody>
        </p:sp>
        <p:cxnSp>
          <p:nvCxnSpPr>
            <p:cNvPr id="15" name="AutoShape 19"/>
            <p:cNvCxnSpPr>
              <a:cxnSpLocks noChangeShapeType="1"/>
              <a:stCxn id="77832" idx="2"/>
              <a:endCxn id="14" idx="0"/>
            </p:cNvCxnSpPr>
            <p:nvPr/>
          </p:nvCxnSpPr>
          <p:spPr bwMode="auto">
            <a:xfrm flipH="1">
              <a:off x="6060664" y="4149527"/>
              <a:ext cx="3402" cy="20879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91D280EE-EBB7-43A1-B895-97FD36980565}" type="slidenum">
              <a:rPr altLang="en-US" smtClean="0"/>
              <a:pPr>
                <a:buSzTx/>
              </a:pPr>
              <a:t>53</a:t>
            </a:fld>
            <a:endParaRPr lang="zh-CN" altLang="en-US" smtClean="0"/>
          </a:p>
        </p:txBody>
      </p:sp>
      <p:sp>
        <p:nvSpPr>
          <p:cNvPr id="7885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78851" name="Rectangle 2"/>
          <p:cNvSpPr>
            <a:spLocks noGrp="1" noChangeArrowheads="1"/>
          </p:cNvSpPr>
          <p:nvPr>
            <p:ph type="title"/>
          </p:nvPr>
        </p:nvSpPr>
        <p:spPr>
          <a:xfrm>
            <a:off x="685800" y="228600"/>
            <a:ext cx="7793038" cy="936625"/>
          </a:xfrm>
        </p:spPr>
        <p:txBody>
          <a:bodyPr/>
          <a:lstStyle/>
          <a:p>
            <a:pPr eaLnBrk="1" hangingPunct="1"/>
            <a:r>
              <a:rPr lang="en-US" altLang="zh-CN" dirty="0" smtClean="0">
                <a:latin typeface="隶书" panose="02010509060101010101" pitchFamily="49" charset="-122"/>
              </a:rPr>
              <a:t>E-R</a:t>
            </a:r>
            <a:r>
              <a:rPr lang="zh-CN" altLang="en-US" dirty="0" smtClean="0">
                <a:latin typeface="隶书" panose="02010509060101010101" pitchFamily="49" charset="-122"/>
              </a:rPr>
              <a:t>模型向关系模式的转换</a:t>
            </a:r>
            <a:endParaRPr lang="zh-CN" altLang="en-US" dirty="0" smtClean="0"/>
          </a:p>
        </p:txBody>
      </p:sp>
      <p:sp>
        <p:nvSpPr>
          <p:cNvPr id="78852" name="Rectangle 3"/>
          <p:cNvSpPr>
            <a:spLocks noGrp="1" noChangeArrowheads="1"/>
          </p:cNvSpPr>
          <p:nvPr>
            <p:ph idx="1"/>
          </p:nvPr>
        </p:nvSpPr>
        <p:spPr>
          <a:xfrm>
            <a:off x="228600" y="1447800"/>
            <a:ext cx="8726488" cy="1260475"/>
          </a:xfrm>
        </p:spPr>
        <p:txBody>
          <a:bodyPr/>
          <a:lstStyle/>
          <a:p>
            <a:pPr lvl="1" eaLnBrk="1" hangingPunct="1">
              <a:lnSpc>
                <a:spcPct val="90000"/>
              </a:lnSpc>
            </a:pPr>
            <a:r>
              <a:rPr lang="zh-CN" altLang="en-US" sz="3200" smtClean="0">
                <a:latin typeface="华文新魏" panose="02010800040101010101" pitchFamily="2" charset="-122"/>
                <a:sym typeface="Symbol" panose="05050102010706020507" pitchFamily="18" charset="2"/>
              </a:rPr>
              <a:t>二元多对多联系：</a:t>
            </a:r>
          </a:p>
          <a:p>
            <a:pPr lvl="2" eaLnBrk="1" hangingPunct="1">
              <a:lnSpc>
                <a:spcPct val="90000"/>
              </a:lnSpc>
              <a:buFont typeface="Wingdings" panose="05000000000000000000" pitchFamily="2" charset="2"/>
              <a:buNone/>
            </a:pPr>
            <a:r>
              <a:rPr lang="zh-CN" altLang="en-US" sz="2000" smtClean="0">
                <a:latin typeface="华文新魏" panose="02010800040101010101" pitchFamily="2" charset="-122"/>
                <a:sym typeface="Symbol" panose="05050102010706020507" pitchFamily="18" charset="2"/>
              </a:rPr>
              <a:t>	</a:t>
            </a:r>
            <a:r>
              <a:rPr lang="zh-CN" altLang="en-US" sz="2800" smtClean="0">
                <a:latin typeface="华文新魏" panose="02010800040101010101" pitchFamily="2" charset="-122"/>
                <a:sym typeface="Symbol" panose="05050102010706020507" pitchFamily="18" charset="2"/>
              </a:rPr>
              <a:t>将联系定义为新的关系，属性为参与双方的主码和联系的描述性属性，不能进行合并</a:t>
            </a:r>
            <a:endParaRPr lang="en-US" altLang="zh-CN" sz="2800" smtClean="0">
              <a:sym typeface="Symbol" panose="05050102010706020507" pitchFamily="18" charset="2"/>
            </a:endParaRPr>
          </a:p>
        </p:txBody>
      </p:sp>
      <p:sp>
        <p:nvSpPr>
          <p:cNvPr id="78859" name="Rectangle 10"/>
          <p:cNvSpPr>
            <a:spLocks noChangeArrowheads="1"/>
          </p:cNvSpPr>
          <p:nvPr/>
        </p:nvSpPr>
        <p:spPr bwMode="auto">
          <a:xfrm>
            <a:off x="4406354" y="3279700"/>
            <a:ext cx="4521746" cy="145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vl="1" algn="ctr">
              <a:spcBef>
                <a:spcPct val="20000"/>
              </a:spcBef>
              <a:buClr>
                <a:schemeClr val="folHlink"/>
              </a:buClr>
            </a:pPr>
            <a:r>
              <a:rPr lang="zh-CN" altLang="en-US" dirty="0" smtClean="0">
                <a:solidFill>
                  <a:schemeClr val="bg2"/>
                </a:solidFill>
                <a:latin typeface="华文新魏" panose="02010800040101010101" pitchFamily="2" charset="-122"/>
                <a:ea typeface="华文新魏" panose="02010800040101010101" pitchFamily="2" charset="-122"/>
              </a:rPr>
              <a:t>学生</a:t>
            </a:r>
            <a:r>
              <a:rPr lang="en-US" altLang="zh-CN" dirty="0" smtClean="0">
                <a:solidFill>
                  <a:schemeClr val="bg2"/>
                </a:solidFill>
                <a:latin typeface="华文新魏" panose="02010800040101010101" pitchFamily="2" charset="-122"/>
                <a:ea typeface="华文新魏" panose="02010800040101010101" pitchFamily="2" charset="-122"/>
              </a:rPr>
              <a:t>(</a:t>
            </a:r>
            <a:r>
              <a:rPr lang="zh-CN" altLang="en-US" u="sng" dirty="0" smtClean="0">
                <a:solidFill>
                  <a:schemeClr val="bg2"/>
                </a:solidFill>
                <a:latin typeface="华文新魏" panose="02010800040101010101" pitchFamily="2" charset="-122"/>
                <a:ea typeface="华文新魏" panose="02010800040101010101" pitchFamily="2" charset="-122"/>
              </a:rPr>
              <a:t>学号</a:t>
            </a:r>
            <a:r>
              <a:rPr lang="zh-CN" altLang="en-US" dirty="0" smtClean="0">
                <a:solidFill>
                  <a:schemeClr val="bg2"/>
                </a:solidFill>
                <a:latin typeface="华文新魏" panose="02010800040101010101" pitchFamily="2" charset="-122"/>
                <a:ea typeface="华文新魏" panose="02010800040101010101" pitchFamily="2" charset="-122"/>
              </a:rPr>
              <a:t>，姓名</a:t>
            </a:r>
            <a:r>
              <a:rPr lang="en-US" altLang="zh-CN" dirty="0" smtClean="0">
                <a:solidFill>
                  <a:schemeClr val="bg2"/>
                </a:solidFill>
                <a:latin typeface="华文新魏" panose="02010800040101010101" pitchFamily="2" charset="-122"/>
                <a:ea typeface="华文新魏" panose="02010800040101010101" pitchFamily="2" charset="-122"/>
              </a:rPr>
              <a:t>)</a:t>
            </a:r>
          </a:p>
          <a:p>
            <a:pPr lvl="1" algn="ctr">
              <a:spcBef>
                <a:spcPct val="20000"/>
              </a:spcBef>
              <a:buClr>
                <a:schemeClr val="folHlink"/>
              </a:buClr>
            </a:pPr>
            <a:r>
              <a:rPr lang="zh-CN" altLang="en-US" dirty="0" smtClean="0">
                <a:solidFill>
                  <a:schemeClr val="bg2"/>
                </a:solidFill>
                <a:latin typeface="华文新魏" panose="02010800040101010101" pitchFamily="2" charset="-122"/>
                <a:ea typeface="华文新魏" panose="02010800040101010101" pitchFamily="2" charset="-122"/>
              </a:rPr>
              <a:t>课程</a:t>
            </a:r>
            <a:r>
              <a:rPr lang="en-US" altLang="zh-CN" dirty="0" smtClean="0">
                <a:solidFill>
                  <a:schemeClr val="bg2"/>
                </a:solidFill>
                <a:latin typeface="华文新魏" panose="02010800040101010101" pitchFamily="2" charset="-122"/>
                <a:ea typeface="华文新魏" panose="02010800040101010101" pitchFamily="2" charset="-122"/>
              </a:rPr>
              <a:t>(</a:t>
            </a:r>
            <a:r>
              <a:rPr lang="zh-CN" altLang="en-US" u="sng" dirty="0" smtClean="0">
                <a:solidFill>
                  <a:schemeClr val="bg2"/>
                </a:solidFill>
                <a:latin typeface="华文新魏" panose="02010800040101010101" pitchFamily="2" charset="-122"/>
                <a:ea typeface="华文新魏" panose="02010800040101010101" pitchFamily="2" charset="-122"/>
              </a:rPr>
              <a:t>课程号</a:t>
            </a:r>
            <a:r>
              <a:rPr lang="zh-CN" altLang="en-US" dirty="0" smtClean="0">
                <a:solidFill>
                  <a:schemeClr val="bg2"/>
                </a:solidFill>
                <a:latin typeface="华文新魏" panose="02010800040101010101" pitchFamily="2" charset="-122"/>
                <a:ea typeface="华文新魏" panose="02010800040101010101" pitchFamily="2" charset="-122"/>
              </a:rPr>
              <a:t>，课程名称</a:t>
            </a:r>
            <a:r>
              <a:rPr lang="en-US" altLang="zh-CN" dirty="0" smtClean="0">
                <a:solidFill>
                  <a:schemeClr val="bg2"/>
                </a:solidFill>
                <a:latin typeface="华文新魏" panose="02010800040101010101" pitchFamily="2" charset="-122"/>
                <a:ea typeface="华文新魏" panose="02010800040101010101" pitchFamily="2" charset="-122"/>
              </a:rPr>
              <a:t>)</a:t>
            </a:r>
          </a:p>
          <a:p>
            <a:pPr lvl="1" algn="ctr">
              <a:spcBef>
                <a:spcPct val="20000"/>
              </a:spcBef>
              <a:buClr>
                <a:schemeClr val="folHlink"/>
              </a:buClr>
            </a:pPr>
            <a:r>
              <a:rPr lang="zh-CN" altLang="en-US" dirty="0" smtClean="0">
                <a:solidFill>
                  <a:schemeClr val="bg2"/>
                </a:solidFill>
                <a:latin typeface="华文新魏" panose="02010800040101010101" pitchFamily="2" charset="-122"/>
                <a:ea typeface="华文新魏" panose="02010800040101010101" pitchFamily="2" charset="-122"/>
              </a:rPr>
              <a:t>选修</a:t>
            </a:r>
            <a:r>
              <a:rPr lang="en-US" altLang="zh-CN" dirty="0">
                <a:solidFill>
                  <a:schemeClr val="bg2"/>
                </a:solidFill>
                <a:latin typeface="华文新魏" panose="02010800040101010101" pitchFamily="2" charset="-122"/>
                <a:ea typeface="华文新魏" panose="02010800040101010101" pitchFamily="2" charset="-122"/>
              </a:rPr>
              <a:t>(</a:t>
            </a:r>
            <a:r>
              <a:rPr lang="zh-CN" altLang="en-US" u="sng" dirty="0">
                <a:solidFill>
                  <a:schemeClr val="bg2"/>
                </a:solidFill>
                <a:latin typeface="华文新魏" panose="02010800040101010101" pitchFamily="2" charset="-122"/>
                <a:ea typeface="华文新魏" panose="02010800040101010101" pitchFamily="2" charset="-122"/>
              </a:rPr>
              <a:t>学生号</a:t>
            </a:r>
            <a:r>
              <a:rPr lang="zh-CN" altLang="en-US" dirty="0">
                <a:solidFill>
                  <a:schemeClr val="bg2"/>
                </a:solidFill>
                <a:latin typeface="华文新魏" panose="02010800040101010101" pitchFamily="2" charset="-122"/>
                <a:ea typeface="华文新魏" panose="02010800040101010101" pitchFamily="2" charset="-122"/>
              </a:rPr>
              <a:t>，</a:t>
            </a:r>
            <a:r>
              <a:rPr lang="zh-CN" altLang="en-US" u="sng" dirty="0">
                <a:solidFill>
                  <a:schemeClr val="bg2"/>
                </a:solidFill>
                <a:latin typeface="华文新魏" panose="02010800040101010101" pitchFamily="2" charset="-122"/>
                <a:ea typeface="华文新魏" panose="02010800040101010101" pitchFamily="2" charset="-122"/>
              </a:rPr>
              <a:t>课程</a:t>
            </a:r>
            <a:r>
              <a:rPr lang="zh-CN" altLang="en-US" u="sng" dirty="0" smtClean="0">
                <a:solidFill>
                  <a:schemeClr val="bg2"/>
                </a:solidFill>
                <a:latin typeface="华文新魏" panose="02010800040101010101" pitchFamily="2" charset="-122"/>
                <a:ea typeface="华文新魏" panose="02010800040101010101" pitchFamily="2" charset="-122"/>
              </a:rPr>
              <a:t>号</a:t>
            </a:r>
            <a:r>
              <a:rPr lang="zh-CN" altLang="en-US" dirty="0" smtClean="0">
                <a:solidFill>
                  <a:schemeClr val="bg2"/>
                </a:solidFill>
                <a:latin typeface="华文新魏" panose="02010800040101010101" pitchFamily="2" charset="-122"/>
                <a:ea typeface="华文新魏" panose="02010800040101010101" pitchFamily="2" charset="-122"/>
              </a:rPr>
              <a:t>，分数</a:t>
            </a:r>
            <a:r>
              <a:rPr lang="en-US" altLang="zh-CN" b="1" dirty="0" smtClean="0">
                <a:solidFill>
                  <a:schemeClr val="bg2"/>
                </a:solidFill>
                <a:latin typeface="华文新魏" panose="02010800040101010101" pitchFamily="2" charset="-122"/>
                <a:ea typeface="华文新魏" panose="02010800040101010101" pitchFamily="2" charset="-122"/>
              </a:rPr>
              <a:t>)</a:t>
            </a:r>
            <a:endParaRPr lang="en-US" altLang="zh-CN" b="1" dirty="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p:txBody>
      </p:sp>
      <p:sp>
        <p:nvSpPr>
          <p:cNvPr id="78860" name="AutoShape 11"/>
          <p:cNvSpPr>
            <a:spLocks noChangeArrowheads="1"/>
          </p:cNvSpPr>
          <p:nvPr/>
        </p:nvSpPr>
        <p:spPr bwMode="auto">
          <a:xfrm>
            <a:off x="4084329" y="3670300"/>
            <a:ext cx="838200" cy="381000"/>
          </a:xfrm>
          <a:prstGeom prst="rightArrow">
            <a:avLst>
              <a:gd name="adj1" fmla="val 49167"/>
              <a:gd name="adj2" fmla="val 55000"/>
            </a:avLst>
          </a:prstGeom>
          <a:solidFill>
            <a:srgbClr val="FFCC00"/>
          </a:solidFill>
          <a:ln w="9525">
            <a:solidFill>
              <a:schemeClr val="bg2"/>
            </a:solidFill>
            <a:miter lim="800000"/>
            <a:headEnd/>
            <a:tailEnd/>
          </a:ln>
        </p:spPr>
        <p:txBody>
          <a:bodyPr wrap="none" anchor="ctr"/>
          <a:lstStyle/>
          <a:p>
            <a:pPr algn="ctr">
              <a:lnSpc>
                <a:spcPct val="90000"/>
              </a:lnSpc>
              <a:spcBef>
                <a:spcPct val="20000"/>
              </a:spcBef>
              <a:buClr>
                <a:schemeClr val="folHlink"/>
              </a:buClr>
              <a:buSzPct val="60000"/>
            </a:pPr>
            <a:endParaRPr lang="zh-CN" altLang="en-US"/>
          </a:p>
        </p:txBody>
      </p:sp>
      <p:grpSp>
        <p:nvGrpSpPr>
          <p:cNvPr id="6" name="组合 5"/>
          <p:cNvGrpSpPr/>
          <p:nvPr/>
        </p:nvGrpSpPr>
        <p:grpSpPr>
          <a:xfrm>
            <a:off x="179512" y="3213100"/>
            <a:ext cx="3657600" cy="2195512"/>
            <a:chOff x="539552" y="3213100"/>
            <a:chExt cx="3657600" cy="2195512"/>
          </a:xfrm>
        </p:grpSpPr>
        <p:grpSp>
          <p:nvGrpSpPr>
            <p:cNvPr id="78853" name="Group 21"/>
            <p:cNvGrpSpPr>
              <a:grpSpLocks/>
            </p:cNvGrpSpPr>
            <p:nvPr/>
          </p:nvGrpSpPr>
          <p:grpSpPr bwMode="auto">
            <a:xfrm>
              <a:off x="539552" y="3213100"/>
              <a:ext cx="3657600" cy="1295400"/>
              <a:chOff x="576" y="1728"/>
              <a:chExt cx="2304" cy="816"/>
            </a:xfrm>
          </p:grpSpPr>
          <p:sp>
            <p:nvSpPr>
              <p:cNvPr id="78854" name="Text Box 4"/>
              <p:cNvSpPr txBox="1">
                <a:spLocks noChangeArrowheads="1"/>
              </p:cNvSpPr>
              <p:nvPr/>
            </p:nvSpPr>
            <p:spPr bwMode="auto">
              <a:xfrm>
                <a:off x="576" y="1977"/>
                <a:ext cx="576" cy="291"/>
              </a:xfrm>
              <a:prstGeom prst="rect">
                <a:avLst/>
              </a:prstGeom>
              <a:solidFill>
                <a:srgbClr val="EAEAEA"/>
              </a:solidFill>
              <a:ln w="9525">
                <a:solidFill>
                  <a:schemeClr val="bg2"/>
                </a:solidFill>
                <a:miter lim="800000"/>
                <a:headEnd/>
                <a:tailEnd/>
              </a:ln>
            </p:spPr>
            <p:txBody>
              <a:bodyPr>
                <a:spAutoFit/>
              </a:bodyPr>
              <a:lstStyle/>
              <a:p>
                <a:pPr algn="ctr">
                  <a:spcBef>
                    <a:spcPct val="50000"/>
                  </a:spcBef>
                </a:pPr>
                <a:r>
                  <a:rPr lang="zh-CN" altLang="en-US" dirty="0">
                    <a:solidFill>
                      <a:schemeClr val="bg2"/>
                    </a:solidFill>
                    <a:latin typeface="华文新魏" panose="02010800040101010101" pitchFamily="2" charset="-122"/>
                    <a:ea typeface="华文新魏" panose="02010800040101010101" pitchFamily="2" charset="-122"/>
                  </a:rPr>
                  <a:t>学生</a:t>
                </a:r>
              </a:p>
            </p:txBody>
          </p:sp>
          <p:sp>
            <p:nvSpPr>
              <p:cNvPr id="78855" name="Text Box 5"/>
              <p:cNvSpPr txBox="1">
                <a:spLocks noChangeArrowheads="1"/>
              </p:cNvSpPr>
              <p:nvPr/>
            </p:nvSpPr>
            <p:spPr bwMode="auto">
              <a:xfrm>
                <a:off x="2304" y="1977"/>
                <a:ext cx="576" cy="291"/>
              </a:xfrm>
              <a:prstGeom prst="rect">
                <a:avLst/>
              </a:prstGeom>
              <a:solidFill>
                <a:srgbClr val="EAEAEA"/>
              </a:solidFill>
              <a:ln w="9525">
                <a:solidFill>
                  <a:schemeClr val="bg2"/>
                </a:solidFill>
                <a:miter lim="800000"/>
                <a:headEnd/>
                <a:tailEnd/>
              </a:ln>
            </p:spPr>
            <p:txBody>
              <a:bodyPr>
                <a:spAutoFit/>
              </a:bodyPr>
              <a:lstStyle/>
              <a:p>
                <a:pPr algn="ctr">
                  <a:spcBef>
                    <a:spcPct val="50000"/>
                  </a:spcBef>
                </a:pPr>
                <a:r>
                  <a:rPr lang="zh-CN" altLang="en-US">
                    <a:solidFill>
                      <a:schemeClr val="bg2"/>
                    </a:solidFill>
                    <a:latin typeface="华文新魏" panose="02010800040101010101" pitchFamily="2" charset="-122"/>
                    <a:ea typeface="华文新魏" panose="02010800040101010101" pitchFamily="2" charset="-122"/>
                  </a:rPr>
                  <a:t>课程</a:t>
                </a:r>
              </a:p>
            </p:txBody>
          </p:sp>
          <p:sp>
            <p:nvSpPr>
              <p:cNvPr id="78856" name="Line 6"/>
              <p:cNvSpPr>
                <a:spLocks noChangeShapeType="1"/>
              </p:cNvSpPr>
              <p:nvPr/>
            </p:nvSpPr>
            <p:spPr bwMode="auto">
              <a:xfrm>
                <a:off x="1152" y="2112"/>
                <a:ext cx="28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78857" name="Line 7"/>
              <p:cNvSpPr>
                <a:spLocks noChangeShapeType="1"/>
              </p:cNvSpPr>
              <p:nvPr/>
            </p:nvSpPr>
            <p:spPr bwMode="auto">
              <a:xfrm>
                <a:off x="2064" y="2112"/>
                <a:ext cx="24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78858" name="AutoShape 8"/>
              <p:cNvSpPr>
                <a:spLocks noChangeArrowheads="1"/>
              </p:cNvSpPr>
              <p:nvPr/>
            </p:nvSpPr>
            <p:spPr bwMode="auto">
              <a:xfrm>
                <a:off x="1392" y="1728"/>
                <a:ext cx="672" cy="816"/>
              </a:xfrm>
              <a:prstGeom prst="diamond">
                <a:avLst/>
              </a:prstGeom>
              <a:solidFill>
                <a:srgbClr val="EAEAEA"/>
              </a:solidFill>
              <a:ln w="9525">
                <a:solidFill>
                  <a:schemeClr val="bg2"/>
                </a:solidFill>
                <a:miter lim="800000"/>
                <a:headEnd/>
                <a:tailEnd/>
              </a:ln>
            </p:spPr>
            <p:txBody>
              <a:bodyPr wrap="none" anchor="ctr"/>
              <a:lstStyle/>
              <a:p>
                <a:pPr algn="ctr">
                  <a:lnSpc>
                    <a:spcPct val="90000"/>
                  </a:lnSpc>
                  <a:spcBef>
                    <a:spcPct val="20000"/>
                  </a:spcBef>
                  <a:buClr>
                    <a:schemeClr val="folHlink"/>
                  </a:buClr>
                  <a:buSzPct val="60000"/>
                </a:pPr>
                <a:r>
                  <a:rPr lang="zh-CN" altLang="en-US" dirty="0">
                    <a:solidFill>
                      <a:schemeClr val="bg2"/>
                    </a:solidFill>
                    <a:latin typeface="华文新魏" panose="02010800040101010101" pitchFamily="2" charset="-122"/>
                    <a:ea typeface="华文新魏" panose="02010800040101010101" pitchFamily="2" charset="-122"/>
                  </a:rPr>
                  <a:t>选修</a:t>
                </a:r>
              </a:p>
            </p:txBody>
          </p:sp>
        </p:grpSp>
        <p:sp>
          <p:nvSpPr>
            <p:cNvPr id="15" name="Oval 32"/>
            <p:cNvSpPr>
              <a:spLocks noChangeArrowheads="1"/>
            </p:cNvSpPr>
            <p:nvPr/>
          </p:nvSpPr>
          <p:spPr bwMode="auto">
            <a:xfrm>
              <a:off x="1835696" y="5013325"/>
              <a:ext cx="1028016" cy="395287"/>
            </a:xfrm>
            <a:prstGeom prst="ellipse">
              <a:avLst/>
            </a:prstGeom>
            <a:noFill/>
            <a:ln w="9525">
              <a:solidFill>
                <a:srgbClr val="000000"/>
              </a:solidFill>
              <a:round/>
              <a:headEnd/>
              <a:tailEnd/>
            </a:ln>
          </p:spPr>
          <p:txBody>
            <a:bodyPr lIns="0" tIns="0" rIns="0" bIns="0"/>
            <a:lstStyle/>
            <a:p>
              <a:pPr algn="ctr">
                <a:spcBef>
                  <a:spcPct val="50000"/>
                </a:spcBef>
              </a:pPr>
              <a:r>
                <a:rPr lang="zh-CN" altLang="en-US" dirty="0" smtClean="0">
                  <a:solidFill>
                    <a:srgbClr val="000000"/>
                  </a:solidFill>
                  <a:latin typeface="华文新魏" panose="02010800040101010101" pitchFamily="2" charset="-122"/>
                  <a:ea typeface="华文新魏" panose="02010800040101010101" pitchFamily="2" charset="-122"/>
                </a:rPr>
                <a:t>分数</a:t>
              </a:r>
              <a:endParaRPr lang="en-US" altLang="zh-CN" dirty="0">
                <a:latin typeface="华文新魏" panose="02010800040101010101" pitchFamily="2" charset="-122"/>
                <a:ea typeface="华文新魏" panose="02010800040101010101" pitchFamily="2" charset="-122"/>
              </a:endParaRPr>
            </a:p>
          </p:txBody>
        </p:sp>
        <p:cxnSp>
          <p:nvCxnSpPr>
            <p:cNvPr id="16" name="AutoShape 19"/>
            <p:cNvCxnSpPr>
              <a:cxnSpLocks noChangeShapeType="1"/>
              <a:stCxn id="78858" idx="2"/>
              <a:endCxn id="15" idx="0"/>
            </p:cNvCxnSpPr>
            <p:nvPr/>
          </p:nvCxnSpPr>
          <p:spPr bwMode="auto">
            <a:xfrm flipH="1">
              <a:off x="2349704" y="4508500"/>
              <a:ext cx="18648" cy="5048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noChangeArrowheads="1"/>
          </p:cNvSpPr>
          <p:nvPr>
            <p:ph type="title"/>
          </p:nvPr>
        </p:nvSpPr>
        <p:spPr/>
        <p:txBody>
          <a:bodyPr/>
          <a:lstStyle/>
          <a:p>
            <a:r>
              <a:rPr lang="en-US" altLang="zh-CN" dirty="0" smtClean="0">
                <a:latin typeface="隶书" panose="02010509060101010101" pitchFamily="49" charset="-122"/>
              </a:rPr>
              <a:t>E-R</a:t>
            </a:r>
            <a:r>
              <a:rPr lang="zh-CN" altLang="en-US" dirty="0" smtClean="0">
                <a:latin typeface="隶书" panose="02010509060101010101" pitchFamily="49" charset="-122"/>
              </a:rPr>
              <a:t>模型向关系模式的转换</a:t>
            </a:r>
            <a:endParaRPr lang="zh-CN" altLang="en-US" dirty="0" smtClean="0"/>
          </a:p>
        </p:txBody>
      </p:sp>
      <p:sp>
        <p:nvSpPr>
          <p:cNvPr id="79874"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30C34346-A03B-4A21-A309-6D0C26BA08FB}" type="slidenum">
              <a:rPr altLang="en-US" smtClean="0"/>
              <a:pPr>
                <a:buSzTx/>
              </a:pPr>
              <a:t>54</a:t>
            </a:fld>
            <a:endParaRPr lang="zh-CN" altLang="en-US" smtClean="0"/>
          </a:p>
        </p:txBody>
      </p:sp>
      <p:sp>
        <p:nvSpPr>
          <p:cNvPr id="79875"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grpSp>
        <p:nvGrpSpPr>
          <p:cNvPr id="79876" name="Group 32"/>
          <p:cNvGrpSpPr>
            <a:grpSpLocks noGrp="1"/>
          </p:cNvGrpSpPr>
          <p:nvPr/>
        </p:nvGrpSpPr>
        <p:grpSpPr bwMode="auto">
          <a:xfrm>
            <a:off x="323528" y="2420938"/>
            <a:ext cx="4335462" cy="3554412"/>
            <a:chOff x="4128" y="1728"/>
            <a:chExt cx="1632" cy="2195"/>
          </a:xfrm>
        </p:grpSpPr>
        <p:sp>
          <p:nvSpPr>
            <p:cNvPr id="79877" name="Text Box 9"/>
            <p:cNvSpPr txBox="1">
              <a:spLocks noChangeArrowheads="1"/>
            </p:cNvSpPr>
            <p:nvPr/>
          </p:nvSpPr>
          <p:spPr bwMode="auto">
            <a:xfrm>
              <a:off x="4134" y="2601"/>
              <a:ext cx="618" cy="323"/>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zh-CN" altLang="en-US" sz="2800" b="1">
                  <a:solidFill>
                    <a:schemeClr val="bg2"/>
                  </a:solidFill>
                  <a:latin typeface="Times New Roman" panose="02020603050405020304" pitchFamily="18" charset="0"/>
                  <a:ea typeface="华文新魏" panose="02010800040101010101" pitchFamily="2" charset="-122"/>
                </a:rPr>
                <a:t>职工</a:t>
              </a:r>
              <a:endParaRPr lang="zh-CN" altLang="en-US">
                <a:solidFill>
                  <a:schemeClr val="bg2"/>
                </a:solidFill>
                <a:latin typeface="Times New Roman" panose="02020603050405020304" pitchFamily="18" charset="0"/>
                <a:ea typeface="华文新魏" panose="02010800040101010101" pitchFamily="2" charset="-122"/>
              </a:endParaRPr>
            </a:p>
          </p:txBody>
        </p:sp>
        <p:sp>
          <p:nvSpPr>
            <p:cNvPr id="79878" name="AutoShape 10"/>
            <p:cNvSpPr>
              <a:spLocks noChangeArrowheads="1"/>
            </p:cNvSpPr>
            <p:nvPr/>
          </p:nvSpPr>
          <p:spPr bwMode="auto">
            <a:xfrm>
              <a:off x="5136" y="2448"/>
              <a:ext cx="624" cy="672"/>
            </a:xfrm>
            <a:prstGeom prst="diamond">
              <a:avLst/>
            </a:prstGeom>
            <a:solidFill>
              <a:srgbClr val="33CCCC"/>
            </a:solidFill>
            <a:ln w="28575">
              <a:solidFill>
                <a:schemeClr val="bg2"/>
              </a:solidFill>
              <a:miter lim="800000"/>
              <a:headEnd/>
              <a:tailEnd/>
            </a:ln>
          </p:spPr>
          <p:txBody>
            <a:bodyPr wrap="none" anchor="ctr"/>
            <a:lstStyle/>
            <a:p>
              <a:pPr algn="ctr"/>
              <a:r>
                <a:rPr lang="zh-CN" altLang="en-US" sz="2800" b="1" dirty="0" smtClean="0">
                  <a:solidFill>
                    <a:schemeClr val="bg2"/>
                  </a:solidFill>
                  <a:latin typeface="Times New Roman" panose="02020603050405020304" pitchFamily="18" charset="0"/>
                  <a:ea typeface="华文新魏" panose="02010800040101010101" pitchFamily="2" charset="-122"/>
                </a:rPr>
                <a:t>管理</a:t>
              </a:r>
              <a:endParaRPr lang="zh-CN" altLang="en-US" sz="2800" b="1" dirty="0">
                <a:solidFill>
                  <a:schemeClr val="bg2"/>
                </a:solidFill>
                <a:latin typeface="Times New Roman" panose="02020603050405020304" pitchFamily="18" charset="0"/>
                <a:ea typeface="华文新魏" panose="02010800040101010101" pitchFamily="2" charset="-122"/>
              </a:endParaRPr>
            </a:p>
          </p:txBody>
        </p:sp>
        <p:sp>
          <p:nvSpPr>
            <p:cNvPr id="79879" name="Line 12"/>
            <p:cNvSpPr>
              <a:spLocks noChangeShapeType="1"/>
            </p:cNvSpPr>
            <p:nvPr/>
          </p:nvSpPr>
          <p:spPr bwMode="auto">
            <a:xfrm>
              <a:off x="4752" y="2688"/>
              <a:ext cx="48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0" name="Line 13"/>
            <p:cNvSpPr>
              <a:spLocks noChangeShapeType="1"/>
            </p:cNvSpPr>
            <p:nvPr/>
          </p:nvSpPr>
          <p:spPr bwMode="auto">
            <a:xfrm>
              <a:off x="4752" y="2880"/>
              <a:ext cx="480" cy="0"/>
            </a:xfrm>
            <a:prstGeom prst="line">
              <a:avLst/>
            </a:prstGeom>
            <a:noFill/>
            <a:ln w="28575">
              <a:solidFill>
                <a:schemeClr val="bg2"/>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79881" name="Text Box 19"/>
            <p:cNvSpPr txBox="1">
              <a:spLocks noChangeArrowheads="1"/>
            </p:cNvSpPr>
            <p:nvPr/>
          </p:nvSpPr>
          <p:spPr bwMode="auto">
            <a:xfrm>
              <a:off x="4704" y="283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sz="2000" b="1" dirty="0">
                  <a:solidFill>
                    <a:schemeClr val="bg2"/>
                  </a:solidFill>
                  <a:latin typeface="Times New Roman" panose="02020603050405020304" pitchFamily="18" charset="0"/>
                  <a:ea typeface="华文新魏" panose="02010800040101010101" pitchFamily="2" charset="-122"/>
                </a:rPr>
                <a:t>领导</a:t>
              </a:r>
              <a:endParaRPr lang="zh-CN" altLang="en-US" dirty="0">
                <a:solidFill>
                  <a:schemeClr val="bg2"/>
                </a:solidFill>
                <a:latin typeface="Times New Roman" panose="02020603050405020304" pitchFamily="18" charset="0"/>
                <a:ea typeface="华文新魏" panose="02010800040101010101" pitchFamily="2" charset="-122"/>
              </a:endParaRPr>
            </a:p>
          </p:txBody>
        </p:sp>
        <p:sp>
          <p:nvSpPr>
            <p:cNvPr id="79882" name="Text Box 20"/>
            <p:cNvSpPr txBox="1">
              <a:spLocks noChangeArrowheads="1"/>
            </p:cNvSpPr>
            <p:nvPr/>
          </p:nvSpPr>
          <p:spPr bwMode="auto">
            <a:xfrm>
              <a:off x="4704" y="2448"/>
              <a:ext cx="57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dirty="0" smtClean="0">
                  <a:solidFill>
                    <a:schemeClr val="bg2"/>
                  </a:solidFill>
                  <a:latin typeface="Times New Roman" panose="02020603050405020304" pitchFamily="18" charset="0"/>
                  <a:ea typeface="华文新魏" panose="02010800040101010101" pitchFamily="2" charset="-122"/>
                </a:rPr>
                <a:t>员工</a:t>
              </a:r>
              <a:endParaRPr lang="zh-CN" altLang="en-US" dirty="0">
                <a:solidFill>
                  <a:schemeClr val="bg2"/>
                </a:solidFill>
                <a:latin typeface="Times New Roman" panose="02020603050405020304" pitchFamily="18" charset="0"/>
                <a:ea typeface="华文新魏" panose="02010800040101010101" pitchFamily="2" charset="-122"/>
              </a:endParaRPr>
            </a:p>
          </p:txBody>
        </p:sp>
        <p:sp>
          <p:nvSpPr>
            <p:cNvPr id="79883" name="Text Box 4"/>
            <p:cNvSpPr txBox="1">
              <a:spLocks noChangeArrowheads="1"/>
            </p:cNvSpPr>
            <p:nvPr/>
          </p:nvSpPr>
          <p:spPr bwMode="auto">
            <a:xfrm>
              <a:off x="4128" y="1881"/>
              <a:ext cx="624" cy="345"/>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zh-CN" altLang="en-US" sz="2800" b="1" dirty="0">
                  <a:solidFill>
                    <a:schemeClr val="bg2"/>
                  </a:solidFill>
                  <a:latin typeface="Times New Roman" panose="02020603050405020304" pitchFamily="18" charset="0"/>
                  <a:ea typeface="华文新魏" panose="02010800040101010101" pitchFamily="2" charset="-122"/>
                </a:rPr>
                <a:t>职工</a:t>
              </a:r>
              <a:endParaRPr lang="zh-CN" altLang="en-US" dirty="0">
                <a:solidFill>
                  <a:schemeClr val="bg2"/>
                </a:solidFill>
                <a:latin typeface="Times New Roman" panose="02020603050405020304" pitchFamily="18" charset="0"/>
                <a:ea typeface="华文新魏" panose="02010800040101010101" pitchFamily="2" charset="-122"/>
              </a:endParaRPr>
            </a:p>
          </p:txBody>
        </p:sp>
        <p:sp>
          <p:nvSpPr>
            <p:cNvPr id="79884" name="Line 5"/>
            <p:cNvSpPr>
              <a:spLocks noChangeShapeType="1"/>
            </p:cNvSpPr>
            <p:nvPr/>
          </p:nvSpPr>
          <p:spPr bwMode="auto">
            <a:xfrm>
              <a:off x="4752" y="1968"/>
              <a:ext cx="480" cy="0"/>
            </a:xfrm>
            <a:prstGeom prst="line">
              <a:avLst/>
            </a:prstGeom>
            <a:noFill/>
            <a:ln w="28575">
              <a:solidFill>
                <a:schemeClr val="bg2"/>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79885" name="AutoShape 6"/>
            <p:cNvSpPr>
              <a:spLocks noChangeArrowheads="1"/>
            </p:cNvSpPr>
            <p:nvPr/>
          </p:nvSpPr>
          <p:spPr bwMode="auto">
            <a:xfrm>
              <a:off x="5136" y="1728"/>
              <a:ext cx="624" cy="672"/>
            </a:xfrm>
            <a:prstGeom prst="diamond">
              <a:avLst/>
            </a:prstGeom>
            <a:solidFill>
              <a:srgbClr val="33CCCC"/>
            </a:solidFill>
            <a:ln w="28575">
              <a:solidFill>
                <a:schemeClr val="bg2"/>
              </a:solidFill>
              <a:miter lim="800000"/>
              <a:headEnd/>
              <a:tailEnd/>
            </a:ln>
          </p:spPr>
          <p:txBody>
            <a:bodyPr wrap="none" anchor="ctr"/>
            <a:lstStyle/>
            <a:p>
              <a:pPr algn="ctr"/>
              <a:r>
                <a:rPr lang="zh-CN" altLang="en-US" sz="2800" b="1">
                  <a:solidFill>
                    <a:schemeClr val="bg2"/>
                  </a:solidFill>
                  <a:latin typeface="Times New Roman" panose="02020603050405020304" pitchFamily="18" charset="0"/>
                  <a:ea typeface="华文新魏" panose="02010800040101010101" pitchFamily="2" charset="-122"/>
                </a:rPr>
                <a:t>配偶</a:t>
              </a:r>
            </a:p>
          </p:txBody>
        </p:sp>
        <p:sp>
          <p:nvSpPr>
            <p:cNvPr id="79886" name="Line 7"/>
            <p:cNvSpPr>
              <a:spLocks noChangeShapeType="1"/>
            </p:cNvSpPr>
            <p:nvPr/>
          </p:nvSpPr>
          <p:spPr bwMode="auto">
            <a:xfrm>
              <a:off x="4752" y="2160"/>
              <a:ext cx="480" cy="0"/>
            </a:xfrm>
            <a:prstGeom prst="line">
              <a:avLst/>
            </a:prstGeom>
            <a:noFill/>
            <a:ln w="28575">
              <a:solidFill>
                <a:schemeClr val="bg2"/>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79887" name="Text Box 21"/>
            <p:cNvSpPr txBox="1">
              <a:spLocks noChangeArrowheads="1"/>
            </p:cNvSpPr>
            <p:nvPr/>
          </p:nvSpPr>
          <p:spPr bwMode="auto">
            <a:xfrm>
              <a:off x="4752" y="211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sz="2000" b="1">
                  <a:solidFill>
                    <a:schemeClr val="bg2"/>
                  </a:solidFill>
                  <a:latin typeface="Times New Roman" panose="02020603050405020304" pitchFamily="18" charset="0"/>
                  <a:ea typeface="华文新魏" panose="02010800040101010101" pitchFamily="2" charset="-122"/>
                </a:rPr>
                <a:t>丈夫</a:t>
              </a:r>
              <a:endParaRPr lang="zh-CN" altLang="en-US">
                <a:solidFill>
                  <a:schemeClr val="bg2"/>
                </a:solidFill>
                <a:latin typeface="Times New Roman" panose="02020603050405020304" pitchFamily="18" charset="0"/>
                <a:ea typeface="华文新魏" panose="02010800040101010101" pitchFamily="2" charset="-122"/>
              </a:endParaRPr>
            </a:p>
          </p:txBody>
        </p:sp>
        <p:sp>
          <p:nvSpPr>
            <p:cNvPr id="79888" name="Text Box 22"/>
            <p:cNvSpPr txBox="1">
              <a:spLocks noChangeArrowheads="1"/>
            </p:cNvSpPr>
            <p:nvPr/>
          </p:nvSpPr>
          <p:spPr bwMode="auto">
            <a:xfrm>
              <a:off x="4752" y="1728"/>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sz="2000" b="1" dirty="0">
                  <a:solidFill>
                    <a:schemeClr val="bg2"/>
                  </a:solidFill>
                  <a:latin typeface="Times New Roman" panose="02020603050405020304" pitchFamily="18" charset="0"/>
                  <a:ea typeface="华文新魏" panose="02010800040101010101" pitchFamily="2" charset="-122"/>
                </a:rPr>
                <a:t>妻子</a:t>
              </a:r>
              <a:endParaRPr lang="zh-CN" altLang="en-US" dirty="0">
                <a:solidFill>
                  <a:schemeClr val="bg2"/>
                </a:solidFill>
                <a:latin typeface="Times New Roman" panose="02020603050405020304" pitchFamily="18" charset="0"/>
                <a:ea typeface="华文新魏" panose="02010800040101010101" pitchFamily="2" charset="-122"/>
              </a:endParaRPr>
            </a:p>
          </p:txBody>
        </p:sp>
        <p:sp>
          <p:nvSpPr>
            <p:cNvPr id="79889" name="AutoShape 14"/>
            <p:cNvSpPr>
              <a:spLocks noChangeArrowheads="1"/>
            </p:cNvSpPr>
            <p:nvPr/>
          </p:nvSpPr>
          <p:spPr bwMode="auto">
            <a:xfrm>
              <a:off x="5136" y="3216"/>
              <a:ext cx="624" cy="672"/>
            </a:xfrm>
            <a:prstGeom prst="diamond">
              <a:avLst/>
            </a:prstGeom>
            <a:solidFill>
              <a:srgbClr val="33CCCC"/>
            </a:solidFill>
            <a:ln w="28575">
              <a:solidFill>
                <a:schemeClr val="bg2"/>
              </a:solidFill>
              <a:miter lim="800000"/>
              <a:headEnd/>
              <a:tailEnd/>
            </a:ln>
          </p:spPr>
          <p:txBody>
            <a:bodyPr wrap="none" anchor="ctr"/>
            <a:lstStyle/>
            <a:p>
              <a:pPr algn="ctr"/>
              <a:r>
                <a:rPr lang="zh-CN" altLang="en-US" sz="2800" b="1" dirty="0" smtClean="0">
                  <a:solidFill>
                    <a:schemeClr val="bg2"/>
                  </a:solidFill>
                  <a:latin typeface="Times New Roman" panose="02020603050405020304" pitchFamily="18" charset="0"/>
                  <a:ea typeface="华文新魏" panose="02010800040101010101" pitchFamily="2" charset="-122"/>
                </a:rPr>
                <a:t>先行</a:t>
              </a:r>
              <a:endParaRPr lang="zh-CN" altLang="en-US" sz="2800" b="1" dirty="0">
                <a:solidFill>
                  <a:schemeClr val="bg2"/>
                </a:solidFill>
                <a:latin typeface="Times New Roman" panose="02020603050405020304" pitchFamily="18" charset="0"/>
                <a:ea typeface="华文新魏" panose="02010800040101010101" pitchFamily="2" charset="-122"/>
              </a:endParaRPr>
            </a:p>
          </p:txBody>
        </p:sp>
        <p:sp>
          <p:nvSpPr>
            <p:cNvPr id="79890" name="Text Box 15"/>
            <p:cNvSpPr txBox="1">
              <a:spLocks noChangeArrowheads="1"/>
            </p:cNvSpPr>
            <p:nvPr/>
          </p:nvSpPr>
          <p:spPr bwMode="auto">
            <a:xfrm>
              <a:off x="4128" y="3369"/>
              <a:ext cx="624" cy="323"/>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zh-CN" altLang="en-US" sz="2800">
                  <a:solidFill>
                    <a:schemeClr val="bg2"/>
                  </a:solidFill>
                  <a:latin typeface="Times New Roman" panose="02020603050405020304" pitchFamily="18" charset="0"/>
                  <a:ea typeface="华文新魏" panose="02010800040101010101" pitchFamily="2" charset="-122"/>
                </a:rPr>
                <a:t>课程</a:t>
              </a:r>
            </a:p>
          </p:txBody>
        </p:sp>
        <p:sp>
          <p:nvSpPr>
            <p:cNvPr id="79891" name="Line 16"/>
            <p:cNvSpPr>
              <a:spLocks noChangeShapeType="1"/>
            </p:cNvSpPr>
            <p:nvPr/>
          </p:nvSpPr>
          <p:spPr bwMode="auto">
            <a:xfrm>
              <a:off x="4752" y="3456"/>
              <a:ext cx="48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2" name="Line 17"/>
            <p:cNvSpPr>
              <a:spLocks noChangeShapeType="1"/>
            </p:cNvSpPr>
            <p:nvPr/>
          </p:nvSpPr>
          <p:spPr bwMode="auto">
            <a:xfrm>
              <a:off x="4752" y="3648"/>
              <a:ext cx="48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3" name="Text Box 23"/>
            <p:cNvSpPr txBox="1">
              <a:spLocks noChangeArrowheads="1"/>
            </p:cNvSpPr>
            <p:nvPr/>
          </p:nvSpPr>
          <p:spPr bwMode="auto">
            <a:xfrm>
              <a:off x="4656" y="3216"/>
              <a:ext cx="67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a:solidFill>
                    <a:schemeClr val="bg2"/>
                  </a:solidFill>
                  <a:latin typeface="Times New Roman" panose="02020603050405020304" pitchFamily="18" charset="0"/>
                  <a:ea typeface="华文新魏" panose="02010800040101010101" pitchFamily="2" charset="-122"/>
                </a:rPr>
                <a:t>课程</a:t>
              </a:r>
            </a:p>
          </p:txBody>
        </p:sp>
        <p:sp>
          <p:nvSpPr>
            <p:cNvPr id="79894" name="Text Box 24"/>
            <p:cNvSpPr txBox="1">
              <a:spLocks noChangeArrowheads="1"/>
            </p:cNvSpPr>
            <p:nvPr/>
          </p:nvSpPr>
          <p:spPr bwMode="auto">
            <a:xfrm>
              <a:off x="4656" y="3638"/>
              <a:ext cx="67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ctr">
                <a:spcBef>
                  <a:spcPct val="50000"/>
                </a:spcBef>
              </a:pPr>
              <a:r>
                <a:rPr lang="zh-CN" altLang="en-US">
                  <a:solidFill>
                    <a:schemeClr val="bg2"/>
                  </a:solidFill>
                  <a:latin typeface="Times New Roman" panose="02020603050405020304" pitchFamily="18" charset="0"/>
                  <a:ea typeface="华文新魏" panose="02010800040101010101" pitchFamily="2" charset="-122"/>
                </a:rPr>
                <a:t>先行课</a:t>
              </a:r>
            </a:p>
          </p:txBody>
        </p:sp>
      </p:grpSp>
      <p:sp>
        <p:nvSpPr>
          <p:cNvPr id="79895" name="TextBox 24"/>
          <p:cNvSpPr txBox="1">
            <a:spLocks noChangeArrowheads="1"/>
          </p:cNvSpPr>
          <p:nvPr/>
        </p:nvSpPr>
        <p:spPr bwMode="auto">
          <a:xfrm>
            <a:off x="762000" y="1628775"/>
            <a:ext cx="59928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spcBef>
                <a:spcPct val="20000"/>
              </a:spcBef>
              <a:buClr>
                <a:schemeClr val="folHlink"/>
              </a:buClr>
              <a:buSzPct val="60000"/>
            </a:pPr>
            <a:r>
              <a:rPr lang="zh-CN" altLang="en-US" sz="3200" dirty="0">
                <a:solidFill>
                  <a:schemeClr val="bg2"/>
                </a:solidFill>
                <a:latin typeface="华文新魏" panose="02010800040101010101" pitchFamily="2" charset="-122"/>
                <a:ea typeface="华文新魏" panose="02010800040101010101" pitchFamily="2" charset="-122"/>
              </a:rPr>
              <a:t>以下</a:t>
            </a:r>
            <a:r>
              <a:rPr lang="en-US" altLang="zh-CN" sz="3200" dirty="0">
                <a:solidFill>
                  <a:schemeClr val="bg2"/>
                </a:solidFill>
                <a:latin typeface="华文新魏" panose="02010800040101010101" pitchFamily="2" charset="-122"/>
                <a:ea typeface="华文新魏" panose="02010800040101010101" pitchFamily="2" charset="-122"/>
              </a:rPr>
              <a:t>ER</a:t>
            </a:r>
            <a:r>
              <a:rPr lang="zh-CN" altLang="en-US" sz="3200" dirty="0">
                <a:solidFill>
                  <a:schemeClr val="bg2"/>
                </a:solidFill>
                <a:latin typeface="华文新魏" panose="02010800040101010101" pitchFamily="2" charset="-122"/>
                <a:ea typeface="华文新魏" panose="02010800040101010101" pitchFamily="2" charset="-122"/>
              </a:rPr>
              <a:t>图如何向关系模式转换？</a:t>
            </a:r>
          </a:p>
        </p:txBody>
      </p:sp>
      <p:sp>
        <p:nvSpPr>
          <p:cNvPr id="2" name="文本框 1"/>
          <p:cNvSpPr txBox="1"/>
          <p:nvPr/>
        </p:nvSpPr>
        <p:spPr>
          <a:xfrm>
            <a:off x="4898416" y="2675298"/>
            <a:ext cx="4257897" cy="1015663"/>
          </a:xfrm>
          <a:prstGeom prst="rect">
            <a:avLst/>
          </a:prstGeom>
          <a:noFill/>
        </p:spPr>
        <p:txBody>
          <a:bodyPr wrap="none" rtlCol="0">
            <a:spAutoFit/>
          </a:bodyPr>
          <a:lstStyle/>
          <a:p>
            <a:r>
              <a:rPr lang="zh-CN" altLang="en-US" sz="2000" dirty="0" smtClean="0">
                <a:solidFill>
                  <a:schemeClr val="bg2"/>
                </a:solidFill>
                <a:latin typeface="华文新魏" panose="02010800040101010101" pitchFamily="2" charset="-122"/>
                <a:ea typeface="华文新魏" panose="02010800040101010101" pitchFamily="2" charset="-122"/>
              </a:rPr>
              <a:t>转换：</a:t>
            </a:r>
            <a:r>
              <a:rPr lang="zh-CN" altLang="en-US" sz="2000" dirty="0">
                <a:solidFill>
                  <a:schemeClr val="bg2"/>
                </a:solidFill>
                <a:latin typeface="华文新魏" panose="02010800040101010101" pitchFamily="2" charset="-122"/>
                <a:ea typeface="华文新魏" panose="02010800040101010101" pitchFamily="2" charset="-122"/>
              </a:rPr>
              <a:t>职工</a:t>
            </a:r>
            <a:r>
              <a:rPr lang="en-US" altLang="zh-CN" sz="2000" dirty="0" smtClean="0">
                <a:solidFill>
                  <a:schemeClr val="bg2"/>
                </a:solidFill>
                <a:latin typeface="华文新魏" panose="02010800040101010101" pitchFamily="2" charset="-122"/>
                <a:ea typeface="华文新魏" panose="02010800040101010101" pitchFamily="2" charset="-122"/>
              </a:rPr>
              <a:t>(</a:t>
            </a:r>
            <a:r>
              <a:rPr lang="en-US" altLang="zh-CN" sz="2000" u="sng" dirty="0" err="1" smtClean="0">
                <a:solidFill>
                  <a:schemeClr val="bg2"/>
                </a:solidFill>
                <a:latin typeface="华文新魏" panose="02010800040101010101" pitchFamily="2" charset="-122"/>
                <a:ea typeface="华文新魏" panose="02010800040101010101" pitchFamily="2" charset="-122"/>
              </a:rPr>
              <a:t>eno</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en-US" altLang="zh-CN" sz="2000" dirty="0" err="1" smtClean="0">
                <a:solidFill>
                  <a:schemeClr val="bg2"/>
                </a:solidFill>
                <a:latin typeface="华文新魏" panose="02010800040101010101" pitchFamily="2" charset="-122"/>
                <a:ea typeface="华文新魏" panose="02010800040101010101" pitchFamily="2" charset="-122"/>
              </a:rPr>
              <a:t>ename</a:t>
            </a:r>
            <a:r>
              <a:rPr lang="en-US" altLang="zh-CN" sz="2000" dirty="0" smtClean="0">
                <a:solidFill>
                  <a:schemeClr val="bg2"/>
                </a:solidFill>
                <a:latin typeface="华文新魏" panose="02010800040101010101" pitchFamily="2" charset="-122"/>
                <a:ea typeface="华文新魏" panose="02010800040101010101" pitchFamily="2" charset="-122"/>
              </a:rPr>
              <a:t>)</a:t>
            </a:r>
          </a:p>
          <a:p>
            <a:r>
              <a:rPr lang="en-US" altLang="zh-CN" sz="2000" dirty="0">
                <a:solidFill>
                  <a:schemeClr val="bg2"/>
                </a:solidFill>
                <a:latin typeface="华文新魏" panose="02010800040101010101" pitchFamily="2" charset="-122"/>
                <a:ea typeface="华文新魏" panose="02010800040101010101" pitchFamily="2" charset="-122"/>
              </a:rPr>
              <a:t> </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zh-CN" altLang="en-US" sz="2000" dirty="0" smtClean="0">
                <a:solidFill>
                  <a:schemeClr val="bg2"/>
                </a:solidFill>
                <a:latin typeface="华文新魏" panose="02010800040101010101" pitchFamily="2" charset="-122"/>
                <a:ea typeface="华文新魏" panose="02010800040101010101" pitchFamily="2" charset="-122"/>
              </a:rPr>
              <a:t>配偶</a:t>
            </a:r>
            <a:r>
              <a:rPr lang="en-US" altLang="zh-CN" sz="2000" dirty="0" smtClean="0">
                <a:solidFill>
                  <a:schemeClr val="bg2"/>
                </a:solidFill>
                <a:latin typeface="华文新魏" panose="02010800040101010101" pitchFamily="2" charset="-122"/>
                <a:ea typeface="华文新魏" panose="02010800040101010101" pitchFamily="2" charset="-122"/>
              </a:rPr>
              <a:t>(</a:t>
            </a:r>
            <a:r>
              <a:rPr lang="en-US" altLang="zh-CN" sz="2000" u="sng" dirty="0" err="1" smtClean="0">
                <a:solidFill>
                  <a:schemeClr val="bg2"/>
                </a:solidFill>
                <a:latin typeface="华文新魏" panose="02010800040101010101" pitchFamily="2" charset="-122"/>
                <a:ea typeface="华文新魏" panose="02010800040101010101" pitchFamily="2" charset="-122"/>
              </a:rPr>
              <a:t>heno</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en-US" altLang="zh-CN" sz="2000" dirty="0" err="1" smtClean="0">
                <a:solidFill>
                  <a:schemeClr val="bg2"/>
                </a:solidFill>
                <a:latin typeface="华文新魏" panose="02010800040101010101" pitchFamily="2" charset="-122"/>
                <a:ea typeface="华文新魏" panose="02010800040101010101" pitchFamily="2" charset="-122"/>
              </a:rPr>
              <a:t>weno</a:t>
            </a:r>
            <a:r>
              <a:rPr lang="en-US" altLang="zh-CN" sz="2000" dirty="0" smtClean="0">
                <a:solidFill>
                  <a:schemeClr val="bg2"/>
                </a:solidFill>
                <a:latin typeface="华文新魏" panose="02010800040101010101" pitchFamily="2" charset="-122"/>
                <a:ea typeface="华文新魏" panose="02010800040101010101" pitchFamily="2" charset="-122"/>
              </a:rPr>
              <a:t>)</a:t>
            </a:r>
          </a:p>
          <a:p>
            <a:r>
              <a:rPr lang="zh-CN" altLang="en-US" sz="2000" dirty="0" smtClean="0">
                <a:solidFill>
                  <a:schemeClr val="bg2"/>
                </a:solidFill>
                <a:latin typeface="华文新魏" panose="02010800040101010101" pitchFamily="2" charset="-122"/>
                <a:ea typeface="华文新魏" panose="02010800040101010101" pitchFamily="2" charset="-122"/>
              </a:rPr>
              <a:t>合并：职工</a:t>
            </a:r>
            <a:r>
              <a:rPr lang="en-US" altLang="zh-CN" sz="2000" dirty="0">
                <a:solidFill>
                  <a:schemeClr val="bg2"/>
                </a:solidFill>
                <a:latin typeface="华文新魏" panose="02010800040101010101" pitchFamily="2" charset="-122"/>
                <a:ea typeface="华文新魏" panose="02010800040101010101" pitchFamily="2" charset="-122"/>
              </a:rPr>
              <a:t>(</a:t>
            </a:r>
            <a:r>
              <a:rPr lang="en-US" altLang="zh-CN" sz="2000" u="sng" dirty="0" err="1" smtClean="0">
                <a:solidFill>
                  <a:schemeClr val="bg2"/>
                </a:solidFill>
                <a:latin typeface="华文新魏" panose="02010800040101010101" pitchFamily="2" charset="-122"/>
                <a:ea typeface="华文新魏" panose="02010800040101010101" pitchFamily="2" charset="-122"/>
              </a:rPr>
              <a:t>eno</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en-US" altLang="zh-CN" sz="2000" dirty="0" err="1" smtClean="0">
                <a:solidFill>
                  <a:schemeClr val="bg2"/>
                </a:solidFill>
                <a:latin typeface="华文新魏" panose="02010800040101010101" pitchFamily="2" charset="-122"/>
                <a:ea typeface="华文新魏" panose="02010800040101010101" pitchFamily="2" charset="-122"/>
              </a:rPr>
              <a:t>ename</a:t>
            </a:r>
            <a:r>
              <a:rPr lang="en-US" altLang="zh-CN" sz="2000" dirty="0">
                <a:solidFill>
                  <a:schemeClr val="bg2"/>
                </a:solidFill>
                <a:latin typeface="华文新魏" panose="02010800040101010101" pitchFamily="2" charset="-122"/>
                <a:ea typeface="华文新魏" panose="02010800040101010101" pitchFamily="2" charset="-122"/>
              </a:rPr>
              <a:t>, </a:t>
            </a:r>
            <a:r>
              <a:rPr lang="en-US" altLang="zh-CN" sz="2000" dirty="0" err="1">
                <a:solidFill>
                  <a:schemeClr val="bg2"/>
                </a:solidFill>
                <a:latin typeface="华文新魏" panose="02010800040101010101" pitchFamily="2" charset="-122"/>
                <a:ea typeface="华文新魏" panose="02010800040101010101" pitchFamily="2" charset="-122"/>
              </a:rPr>
              <a:t>spouseeno</a:t>
            </a:r>
            <a:r>
              <a:rPr lang="en-US" altLang="zh-CN" sz="2000" dirty="0" smtClean="0">
                <a:solidFill>
                  <a:schemeClr val="bg2"/>
                </a:solidFill>
                <a:latin typeface="华文新魏" panose="02010800040101010101" pitchFamily="2" charset="-122"/>
                <a:ea typeface="华文新魏" panose="02010800040101010101" pitchFamily="2" charset="-122"/>
              </a:rPr>
              <a:t>)</a:t>
            </a:r>
            <a:endParaRPr lang="zh-CN" altLang="en-US" sz="2000" dirty="0">
              <a:solidFill>
                <a:schemeClr val="bg2"/>
              </a:solidFill>
              <a:latin typeface="华文新魏" panose="02010800040101010101" pitchFamily="2" charset="-122"/>
              <a:ea typeface="华文新魏" panose="02010800040101010101" pitchFamily="2" charset="-122"/>
            </a:endParaRPr>
          </a:p>
        </p:txBody>
      </p:sp>
      <p:sp>
        <p:nvSpPr>
          <p:cNvPr id="33" name="文本框 32"/>
          <p:cNvSpPr txBox="1"/>
          <p:nvPr/>
        </p:nvSpPr>
        <p:spPr>
          <a:xfrm>
            <a:off x="4932040" y="4062415"/>
            <a:ext cx="4201791" cy="1015663"/>
          </a:xfrm>
          <a:prstGeom prst="rect">
            <a:avLst/>
          </a:prstGeom>
          <a:noFill/>
        </p:spPr>
        <p:txBody>
          <a:bodyPr wrap="none" rtlCol="0">
            <a:spAutoFit/>
          </a:bodyPr>
          <a:lstStyle/>
          <a:p>
            <a:r>
              <a:rPr lang="zh-CN" altLang="en-US" sz="2000" dirty="0" smtClean="0">
                <a:solidFill>
                  <a:schemeClr val="bg2"/>
                </a:solidFill>
                <a:latin typeface="华文新魏" panose="02010800040101010101" pitchFamily="2" charset="-122"/>
                <a:ea typeface="华文新魏" panose="02010800040101010101" pitchFamily="2" charset="-122"/>
              </a:rPr>
              <a:t>转换：</a:t>
            </a:r>
            <a:r>
              <a:rPr lang="zh-CN" altLang="en-US" sz="2000" dirty="0">
                <a:solidFill>
                  <a:schemeClr val="bg2"/>
                </a:solidFill>
                <a:latin typeface="华文新魏" panose="02010800040101010101" pitchFamily="2" charset="-122"/>
                <a:ea typeface="华文新魏" panose="02010800040101010101" pitchFamily="2" charset="-122"/>
              </a:rPr>
              <a:t>职工</a:t>
            </a:r>
            <a:r>
              <a:rPr lang="en-US" altLang="zh-CN" sz="2000" dirty="0" smtClean="0">
                <a:solidFill>
                  <a:schemeClr val="bg2"/>
                </a:solidFill>
                <a:latin typeface="华文新魏" panose="02010800040101010101" pitchFamily="2" charset="-122"/>
                <a:ea typeface="华文新魏" panose="02010800040101010101" pitchFamily="2" charset="-122"/>
              </a:rPr>
              <a:t>(</a:t>
            </a:r>
            <a:r>
              <a:rPr lang="en-US" altLang="zh-CN" sz="2000" u="sng" dirty="0" err="1" smtClean="0">
                <a:solidFill>
                  <a:schemeClr val="bg2"/>
                </a:solidFill>
                <a:latin typeface="华文新魏" panose="02010800040101010101" pitchFamily="2" charset="-122"/>
                <a:ea typeface="华文新魏" panose="02010800040101010101" pitchFamily="2" charset="-122"/>
              </a:rPr>
              <a:t>eno</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en-US" altLang="zh-CN" sz="2000" dirty="0" err="1" smtClean="0">
                <a:solidFill>
                  <a:schemeClr val="bg2"/>
                </a:solidFill>
                <a:latin typeface="华文新魏" panose="02010800040101010101" pitchFamily="2" charset="-122"/>
                <a:ea typeface="华文新魏" panose="02010800040101010101" pitchFamily="2" charset="-122"/>
              </a:rPr>
              <a:t>ename</a:t>
            </a:r>
            <a:r>
              <a:rPr lang="en-US" altLang="zh-CN" sz="2000" dirty="0" smtClean="0">
                <a:solidFill>
                  <a:schemeClr val="bg2"/>
                </a:solidFill>
                <a:latin typeface="华文新魏" panose="02010800040101010101" pitchFamily="2" charset="-122"/>
                <a:ea typeface="华文新魏" panose="02010800040101010101" pitchFamily="2" charset="-122"/>
              </a:rPr>
              <a:t>)</a:t>
            </a:r>
          </a:p>
          <a:p>
            <a:r>
              <a:rPr lang="en-US" altLang="zh-CN" sz="2000" dirty="0">
                <a:solidFill>
                  <a:schemeClr val="bg2"/>
                </a:solidFill>
                <a:latin typeface="华文新魏" panose="02010800040101010101" pitchFamily="2" charset="-122"/>
                <a:ea typeface="华文新魏" panose="02010800040101010101" pitchFamily="2" charset="-122"/>
              </a:rPr>
              <a:t> </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zh-CN" altLang="en-US" sz="2000" dirty="0" smtClean="0">
                <a:solidFill>
                  <a:schemeClr val="bg2"/>
                </a:solidFill>
                <a:latin typeface="华文新魏" panose="02010800040101010101" pitchFamily="2" charset="-122"/>
                <a:ea typeface="华文新魏" panose="02010800040101010101" pitchFamily="2" charset="-122"/>
              </a:rPr>
              <a:t>管理</a:t>
            </a:r>
            <a:r>
              <a:rPr lang="en-US" altLang="zh-CN" sz="2000" dirty="0" smtClean="0">
                <a:solidFill>
                  <a:schemeClr val="bg2"/>
                </a:solidFill>
                <a:latin typeface="华文新魏" panose="02010800040101010101" pitchFamily="2" charset="-122"/>
                <a:ea typeface="华文新魏" panose="02010800040101010101" pitchFamily="2" charset="-122"/>
              </a:rPr>
              <a:t>(</a:t>
            </a:r>
            <a:r>
              <a:rPr lang="en-US" altLang="zh-CN" sz="2000" u="sng" dirty="0" err="1" smtClean="0">
                <a:solidFill>
                  <a:schemeClr val="bg2"/>
                </a:solidFill>
                <a:latin typeface="华文新魏" panose="02010800040101010101" pitchFamily="2" charset="-122"/>
                <a:ea typeface="华文新魏" panose="02010800040101010101" pitchFamily="2" charset="-122"/>
              </a:rPr>
              <a:t>eno</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en-US" altLang="zh-CN" sz="2000" dirty="0" err="1" smtClean="0">
                <a:solidFill>
                  <a:schemeClr val="bg2"/>
                </a:solidFill>
                <a:latin typeface="华文新魏" panose="02010800040101010101" pitchFamily="2" charset="-122"/>
                <a:ea typeface="华文新魏" panose="02010800040101010101" pitchFamily="2" charset="-122"/>
              </a:rPr>
              <a:t>leadereno</a:t>
            </a:r>
            <a:r>
              <a:rPr lang="en-US" altLang="zh-CN" sz="2000" dirty="0" smtClean="0">
                <a:solidFill>
                  <a:schemeClr val="bg2"/>
                </a:solidFill>
                <a:latin typeface="华文新魏" panose="02010800040101010101" pitchFamily="2" charset="-122"/>
                <a:ea typeface="华文新魏" panose="02010800040101010101" pitchFamily="2" charset="-122"/>
              </a:rPr>
              <a:t>)</a:t>
            </a:r>
          </a:p>
          <a:p>
            <a:r>
              <a:rPr lang="zh-CN" altLang="en-US" sz="2000" dirty="0" smtClean="0">
                <a:solidFill>
                  <a:schemeClr val="bg2"/>
                </a:solidFill>
                <a:latin typeface="华文新魏" panose="02010800040101010101" pitchFamily="2" charset="-122"/>
                <a:ea typeface="华文新魏" panose="02010800040101010101" pitchFamily="2" charset="-122"/>
              </a:rPr>
              <a:t>合并：职工</a:t>
            </a:r>
            <a:r>
              <a:rPr lang="en-US" altLang="zh-CN" sz="2000" dirty="0">
                <a:solidFill>
                  <a:schemeClr val="bg2"/>
                </a:solidFill>
                <a:latin typeface="华文新魏" panose="02010800040101010101" pitchFamily="2" charset="-122"/>
                <a:ea typeface="华文新魏" panose="02010800040101010101" pitchFamily="2" charset="-122"/>
              </a:rPr>
              <a:t>(</a:t>
            </a:r>
            <a:r>
              <a:rPr lang="en-US" altLang="zh-CN" sz="2000" u="sng" dirty="0" err="1" smtClean="0">
                <a:solidFill>
                  <a:schemeClr val="bg2"/>
                </a:solidFill>
                <a:latin typeface="华文新魏" panose="02010800040101010101" pitchFamily="2" charset="-122"/>
                <a:ea typeface="华文新魏" panose="02010800040101010101" pitchFamily="2" charset="-122"/>
              </a:rPr>
              <a:t>eno</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en-US" altLang="zh-CN" sz="2000" dirty="0" err="1" smtClean="0">
                <a:solidFill>
                  <a:schemeClr val="bg2"/>
                </a:solidFill>
                <a:latin typeface="华文新魏" panose="02010800040101010101" pitchFamily="2" charset="-122"/>
                <a:ea typeface="华文新魏" panose="02010800040101010101" pitchFamily="2" charset="-122"/>
              </a:rPr>
              <a:t>ename</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en-US" altLang="zh-CN" sz="2000" dirty="0" err="1" smtClean="0">
                <a:solidFill>
                  <a:schemeClr val="bg2"/>
                </a:solidFill>
                <a:latin typeface="华文新魏" panose="02010800040101010101" pitchFamily="2" charset="-122"/>
                <a:ea typeface="华文新魏" panose="02010800040101010101" pitchFamily="2" charset="-122"/>
              </a:rPr>
              <a:t>leadereno</a:t>
            </a:r>
            <a:r>
              <a:rPr lang="en-US" altLang="zh-CN" sz="2000" dirty="0" smtClean="0">
                <a:solidFill>
                  <a:schemeClr val="bg2"/>
                </a:solidFill>
                <a:latin typeface="华文新魏" panose="02010800040101010101" pitchFamily="2" charset="-122"/>
                <a:ea typeface="华文新魏" panose="02010800040101010101" pitchFamily="2" charset="-122"/>
              </a:rPr>
              <a:t>)</a:t>
            </a:r>
            <a:endParaRPr lang="zh-CN" altLang="en-US" sz="2000" dirty="0">
              <a:solidFill>
                <a:schemeClr val="bg2"/>
              </a:solidFill>
              <a:latin typeface="华文新魏" panose="02010800040101010101" pitchFamily="2" charset="-122"/>
              <a:ea typeface="华文新魏" panose="02010800040101010101" pitchFamily="2" charset="-122"/>
            </a:endParaRPr>
          </a:p>
        </p:txBody>
      </p:sp>
      <p:sp>
        <p:nvSpPr>
          <p:cNvPr id="34" name="文本框 33"/>
          <p:cNvSpPr txBox="1"/>
          <p:nvPr/>
        </p:nvSpPr>
        <p:spPr>
          <a:xfrm>
            <a:off x="4898416" y="5365665"/>
            <a:ext cx="2916183" cy="1015663"/>
          </a:xfrm>
          <a:prstGeom prst="rect">
            <a:avLst/>
          </a:prstGeom>
          <a:noFill/>
        </p:spPr>
        <p:txBody>
          <a:bodyPr wrap="none" rtlCol="0">
            <a:spAutoFit/>
          </a:bodyPr>
          <a:lstStyle/>
          <a:p>
            <a:r>
              <a:rPr lang="zh-CN" altLang="en-US" sz="2000" dirty="0" smtClean="0">
                <a:solidFill>
                  <a:schemeClr val="bg2"/>
                </a:solidFill>
                <a:latin typeface="华文新魏" panose="02010800040101010101" pitchFamily="2" charset="-122"/>
                <a:ea typeface="华文新魏" panose="02010800040101010101" pitchFamily="2" charset="-122"/>
              </a:rPr>
              <a:t>转换：</a:t>
            </a:r>
            <a:r>
              <a:rPr lang="zh-CN" altLang="en-US" sz="2000" dirty="0">
                <a:solidFill>
                  <a:schemeClr val="bg2"/>
                </a:solidFill>
                <a:latin typeface="华文新魏" panose="02010800040101010101" pitchFamily="2" charset="-122"/>
                <a:ea typeface="华文新魏" panose="02010800040101010101" pitchFamily="2" charset="-122"/>
              </a:rPr>
              <a:t>课程</a:t>
            </a:r>
            <a:r>
              <a:rPr lang="en-US" altLang="zh-CN" sz="2000" dirty="0" smtClean="0">
                <a:solidFill>
                  <a:schemeClr val="bg2"/>
                </a:solidFill>
                <a:latin typeface="华文新魏" panose="02010800040101010101" pitchFamily="2" charset="-122"/>
                <a:ea typeface="华文新魏" panose="02010800040101010101" pitchFamily="2" charset="-122"/>
              </a:rPr>
              <a:t>(</a:t>
            </a:r>
            <a:r>
              <a:rPr lang="en-US" altLang="zh-CN" sz="2000" u="sng" dirty="0" err="1" smtClean="0">
                <a:solidFill>
                  <a:schemeClr val="bg2"/>
                </a:solidFill>
                <a:latin typeface="华文新魏" panose="02010800040101010101" pitchFamily="2" charset="-122"/>
                <a:ea typeface="华文新魏" panose="02010800040101010101" pitchFamily="2" charset="-122"/>
              </a:rPr>
              <a:t>cno</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en-US" altLang="zh-CN" sz="2000" dirty="0" err="1" smtClean="0">
                <a:solidFill>
                  <a:schemeClr val="bg2"/>
                </a:solidFill>
                <a:latin typeface="华文新魏" panose="02010800040101010101" pitchFamily="2" charset="-122"/>
                <a:ea typeface="华文新魏" panose="02010800040101010101" pitchFamily="2" charset="-122"/>
              </a:rPr>
              <a:t>cname</a:t>
            </a:r>
            <a:r>
              <a:rPr lang="en-US" altLang="zh-CN" sz="2000" dirty="0" smtClean="0">
                <a:solidFill>
                  <a:schemeClr val="bg2"/>
                </a:solidFill>
                <a:latin typeface="华文新魏" panose="02010800040101010101" pitchFamily="2" charset="-122"/>
                <a:ea typeface="华文新魏" panose="02010800040101010101" pitchFamily="2" charset="-122"/>
              </a:rPr>
              <a:t>)</a:t>
            </a:r>
          </a:p>
          <a:p>
            <a:r>
              <a:rPr lang="en-US" altLang="zh-CN" sz="2000" dirty="0">
                <a:solidFill>
                  <a:schemeClr val="bg2"/>
                </a:solidFill>
                <a:latin typeface="华文新魏" panose="02010800040101010101" pitchFamily="2" charset="-122"/>
                <a:ea typeface="华文新魏" panose="02010800040101010101" pitchFamily="2" charset="-122"/>
              </a:rPr>
              <a:t> </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zh-CN" altLang="en-US" sz="2000" dirty="0" smtClean="0">
                <a:solidFill>
                  <a:schemeClr val="bg2"/>
                </a:solidFill>
                <a:latin typeface="华文新魏" panose="02010800040101010101" pitchFamily="2" charset="-122"/>
                <a:ea typeface="华文新魏" panose="02010800040101010101" pitchFamily="2" charset="-122"/>
              </a:rPr>
              <a:t>先行</a:t>
            </a:r>
            <a:r>
              <a:rPr lang="en-US" altLang="zh-CN" sz="2000" dirty="0" smtClean="0">
                <a:solidFill>
                  <a:schemeClr val="bg2"/>
                </a:solidFill>
                <a:latin typeface="华文新魏" panose="02010800040101010101" pitchFamily="2" charset="-122"/>
                <a:ea typeface="华文新魏" panose="02010800040101010101" pitchFamily="2" charset="-122"/>
              </a:rPr>
              <a:t>(</a:t>
            </a:r>
            <a:r>
              <a:rPr lang="en-US" altLang="zh-CN" sz="2000" u="sng" dirty="0" err="1" smtClean="0">
                <a:solidFill>
                  <a:schemeClr val="bg2"/>
                </a:solidFill>
                <a:latin typeface="华文新魏" panose="02010800040101010101" pitchFamily="2" charset="-122"/>
                <a:ea typeface="华文新魏" panose="02010800040101010101" pitchFamily="2" charset="-122"/>
              </a:rPr>
              <a:t>cno</a:t>
            </a:r>
            <a:r>
              <a:rPr lang="en-US" altLang="zh-CN" sz="2000" dirty="0" smtClean="0">
                <a:solidFill>
                  <a:schemeClr val="bg2"/>
                </a:solidFill>
                <a:latin typeface="华文新魏" panose="02010800040101010101" pitchFamily="2" charset="-122"/>
                <a:ea typeface="华文新魏" panose="02010800040101010101" pitchFamily="2" charset="-122"/>
              </a:rPr>
              <a:t>, </a:t>
            </a:r>
            <a:r>
              <a:rPr lang="en-US" altLang="zh-CN" sz="2000" u="sng" dirty="0" err="1" smtClean="0">
                <a:solidFill>
                  <a:schemeClr val="bg2"/>
                </a:solidFill>
                <a:latin typeface="华文新魏" panose="02010800040101010101" pitchFamily="2" charset="-122"/>
                <a:ea typeface="华文新魏" panose="02010800040101010101" pitchFamily="2" charset="-122"/>
              </a:rPr>
              <a:t>pcno</a:t>
            </a:r>
            <a:r>
              <a:rPr lang="en-US" altLang="zh-CN" sz="2000" dirty="0" smtClean="0">
                <a:solidFill>
                  <a:schemeClr val="bg2"/>
                </a:solidFill>
                <a:latin typeface="华文新魏" panose="02010800040101010101" pitchFamily="2" charset="-122"/>
                <a:ea typeface="华文新魏" panose="02010800040101010101" pitchFamily="2" charset="-122"/>
              </a:rPr>
              <a:t>)</a:t>
            </a:r>
          </a:p>
          <a:p>
            <a:r>
              <a:rPr lang="zh-CN" altLang="en-US" sz="2000" dirty="0" smtClean="0">
                <a:solidFill>
                  <a:schemeClr val="bg2"/>
                </a:solidFill>
                <a:latin typeface="华文新魏" panose="02010800040101010101" pitchFamily="2" charset="-122"/>
                <a:ea typeface="华文新魏" panose="02010800040101010101" pitchFamily="2" charset="-122"/>
              </a:rPr>
              <a:t>合并：无法合并</a:t>
            </a:r>
            <a:endParaRPr lang="zh-CN" altLang="en-US" sz="2000" dirty="0">
              <a:solidFill>
                <a:schemeClr val="bg2"/>
              </a:solidFill>
              <a:latin typeface="华文新魏" panose="02010800040101010101" pitchFamily="2" charset="-122"/>
              <a:ea typeface="华文新魏" panose="0201080004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p:bldP spid="3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305AC044-0B4D-4C96-940A-68D580051B62}" type="slidenum">
              <a:rPr altLang="en-US" smtClean="0"/>
              <a:pPr>
                <a:buSzTx/>
              </a:pPr>
              <a:t>55</a:t>
            </a:fld>
            <a:endParaRPr lang="zh-CN" altLang="en-US" dirty="0" smtClean="0"/>
          </a:p>
        </p:txBody>
      </p:sp>
      <p:sp>
        <p:nvSpPr>
          <p:cNvPr id="8089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80899" name="Rectangle 2"/>
          <p:cNvSpPr>
            <a:spLocks noGrp="1" noChangeArrowheads="1"/>
          </p:cNvSpPr>
          <p:nvPr>
            <p:ph type="title"/>
          </p:nvPr>
        </p:nvSpPr>
        <p:spPr/>
        <p:txBody>
          <a:bodyPr/>
          <a:lstStyle/>
          <a:p>
            <a:pPr eaLnBrk="1" hangingPunct="1"/>
            <a:r>
              <a:rPr lang="en-US" altLang="zh-CN" dirty="0" smtClean="0">
                <a:latin typeface="+mj-ea"/>
              </a:rPr>
              <a:t>E-R</a:t>
            </a:r>
            <a:r>
              <a:rPr lang="zh-CN" altLang="en-US" dirty="0" smtClean="0">
                <a:latin typeface="+mj-ea"/>
              </a:rPr>
              <a:t>模型向关系模式的转换</a:t>
            </a:r>
          </a:p>
        </p:txBody>
      </p:sp>
      <p:sp>
        <p:nvSpPr>
          <p:cNvPr id="80900" name="Rectangle 3"/>
          <p:cNvSpPr>
            <a:spLocks noGrp="1" noChangeArrowheads="1"/>
          </p:cNvSpPr>
          <p:nvPr>
            <p:ph idx="1"/>
          </p:nvPr>
        </p:nvSpPr>
        <p:spPr>
          <a:xfrm>
            <a:off x="539750" y="1557338"/>
            <a:ext cx="7772400" cy="4876800"/>
          </a:xfrm>
        </p:spPr>
        <p:txBody>
          <a:bodyPr/>
          <a:lstStyle/>
          <a:p>
            <a:pPr eaLnBrk="1" hangingPunct="1">
              <a:lnSpc>
                <a:spcPct val="80000"/>
              </a:lnSpc>
            </a:pPr>
            <a:r>
              <a:rPr lang="zh-CN" altLang="en-US" sz="2800" dirty="0" smtClean="0">
                <a:latin typeface="华文新魏" panose="02010800040101010101" pitchFamily="2" charset="-122"/>
                <a:ea typeface="华文新魏" panose="02010800040101010101" pitchFamily="2" charset="-122"/>
              </a:rPr>
              <a:t>多元联系</a:t>
            </a:r>
          </a:p>
          <a:p>
            <a:pPr lvl="1" eaLnBrk="1" hangingPunct="1">
              <a:lnSpc>
                <a:spcPct val="80000"/>
              </a:lnSpc>
            </a:pPr>
            <a:r>
              <a:rPr lang="zh-CN" altLang="en-US" sz="2400" dirty="0" smtClean="0">
                <a:latin typeface="华文新魏" panose="02010800040101010101" pitchFamily="2" charset="-122"/>
              </a:rPr>
              <a:t>联系转化的表和实体转化的表不能进行合并</a:t>
            </a:r>
          </a:p>
          <a:p>
            <a:pPr lvl="1" eaLnBrk="1" hangingPunct="1">
              <a:lnSpc>
                <a:spcPct val="80000"/>
              </a:lnSpc>
            </a:pPr>
            <a:r>
              <a:rPr lang="zh-CN" altLang="en-US" sz="2400" dirty="0" smtClean="0">
                <a:latin typeface="华文新魏" panose="02010800040101010101" pitchFamily="2" charset="-122"/>
              </a:rPr>
              <a:t>即便是</a:t>
            </a:r>
            <a:r>
              <a:rPr lang="en-US" altLang="zh-CN" sz="2400" dirty="0" smtClean="0">
                <a:latin typeface="华文新魏" panose="02010800040101010101" pitchFamily="2" charset="-122"/>
              </a:rPr>
              <a:t>m:n:1,</a:t>
            </a:r>
            <a:r>
              <a:rPr lang="zh-CN" altLang="en-US" sz="2400" dirty="0" smtClean="0">
                <a:latin typeface="华文新魏" panose="02010800040101010101" pitchFamily="2" charset="-122"/>
              </a:rPr>
              <a:t>其转化的表和也不能进行合并</a:t>
            </a:r>
          </a:p>
          <a:p>
            <a:pPr eaLnBrk="1" hangingPunct="1">
              <a:lnSpc>
                <a:spcPct val="80000"/>
              </a:lnSpc>
            </a:pPr>
            <a:r>
              <a:rPr lang="zh-CN" altLang="en-US" sz="2800" dirty="0" smtClean="0">
                <a:latin typeface="华文新魏" panose="02010800040101010101" pitchFamily="2" charset="-122"/>
                <a:ea typeface="华文新魏" panose="02010800040101010101" pitchFamily="2" charset="-122"/>
              </a:rPr>
              <a:t>示例：</a:t>
            </a:r>
          </a:p>
          <a:p>
            <a:pPr lvl="1" eaLnBrk="1" hangingPunct="1">
              <a:lnSpc>
                <a:spcPct val="80000"/>
              </a:lnSpc>
            </a:pPr>
            <a:r>
              <a:rPr lang="en-US" altLang="zh-CN" sz="2400" dirty="0" smtClean="0">
                <a:latin typeface="华文新魏" panose="02010800040101010101" pitchFamily="2" charset="-122"/>
              </a:rPr>
              <a:t>E-R</a:t>
            </a:r>
            <a:r>
              <a:rPr lang="zh-CN" altLang="en-US" sz="2400" dirty="0" smtClean="0">
                <a:latin typeface="华文新魏" panose="02010800040101010101" pitchFamily="2" charset="-122"/>
              </a:rPr>
              <a:t>图</a:t>
            </a:r>
            <a:r>
              <a:rPr lang="en-US" altLang="zh-CN" sz="2400" dirty="0" smtClean="0">
                <a:latin typeface="华文新魏" panose="02010800040101010101" pitchFamily="2" charset="-122"/>
              </a:rPr>
              <a:t>(</a:t>
            </a:r>
            <a:r>
              <a:rPr lang="zh-CN" altLang="en-US" sz="2400" dirty="0" smtClean="0">
                <a:latin typeface="华文新魏" panose="02010800040101010101" pitchFamily="2" charset="-122"/>
              </a:rPr>
              <a:t>省略了属性</a:t>
            </a:r>
            <a:r>
              <a:rPr lang="en-US" altLang="zh-CN" sz="2400" dirty="0" smtClean="0">
                <a:latin typeface="华文新魏" panose="02010800040101010101" pitchFamily="2" charset="-122"/>
              </a:rPr>
              <a:t>)</a:t>
            </a:r>
            <a:r>
              <a:rPr lang="zh-CN" altLang="en-US" sz="2400" dirty="0" smtClean="0">
                <a:latin typeface="华文新魏" panose="02010800040101010101" pitchFamily="2" charset="-122"/>
              </a:rPr>
              <a:t>：</a:t>
            </a:r>
          </a:p>
          <a:p>
            <a:pPr lvl="1" eaLnBrk="1" hangingPunct="1">
              <a:lnSpc>
                <a:spcPct val="80000"/>
              </a:lnSpc>
            </a:pPr>
            <a:r>
              <a:rPr lang="zh-CN" altLang="en-US" sz="2400" dirty="0" smtClean="0">
                <a:latin typeface="华文新魏" panose="02010800040101010101" pitchFamily="2" charset="-122"/>
              </a:rPr>
              <a:t>转化成的表：</a:t>
            </a:r>
          </a:p>
          <a:p>
            <a:pPr lvl="2" eaLnBrk="1" hangingPunct="1">
              <a:lnSpc>
                <a:spcPct val="80000"/>
              </a:lnSpc>
            </a:pPr>
            <a:r>
              <a:rPr lang="en-US" altLang="zh-CN" sz="2000" dirty="0" smtClean="0">
                <a:latin typeface="华文新魏" panose="02010800040101010101" pitchFamily="2" charset="-122"/>
              </a:rPr>
              <a:t>Class(</a:t>
            </a:r>
            <a:r>
              <a:rPr lang="en-US" altLang="zh-CN" sz="2000" u="sng" dirty="0" err="1" smtClean="0">
                <a:latin typeface="华文新魏" panose="02010800040101010101" pitchFamily="2" charset="-122"/>
              </a:rPr>
              <a:t>classno</a:t>
            </a:r>
            <a:r>
              <a:rPr lang="en-US" altLang="zh-CN" sz="2000" dirty="0" smtClean="0">
                <a:latin typeface="华文新魏" panose="02010800040101010101" pitchFamily="2" charset="-122"/>
              </a:rPr>
              <a:t>, </a:t>
            </a:r>
            <a:r>
              <a:rPr lang="en-US" altLang="zh-CN" sz="2000" dirty="0" err="1" smtClean="0">
                <a:latin typeface="华文新魏" panose="02010800040101010101" pitchFamily="2" charset="-122"/>
              </a:rPr>
              <a:t>classname</a:t>
            </a:r>
            <a:r>
              <a:rPr lang="en-US" altLang="zh-CN" sz="2000" dirty="0" smtClean="0">
                <a:latin typeface="华文新魏" panose="02010800040101010101" pitchFamily="2" charset="-122"/>
              </a:rPr>
              <a:t>)</a:t>
            </a:r>
          </a:p>
          <a:p>
            <a:pPr lvl="2" eaLnBrk="1" hangingPunct="1">
              <a:lnSpc>
                <a:spcPct val="80000"/>
              </a:lnSpc>
            </a:pPr>
            <a:r>
              <a:rPr lang="en-US" altLang="zh-CN" sz="2000" dirty="0" smtClean="0">
                <a:latin typeface="华文新魏" panose="02010800040101010101" pitchFamily="2" charset="-122"/>
              </a:rPr>
              <a:t>Teacher(</a:t>
            </a:r>
            <a:r>
              <a:rPr lang="en-US" altLang="zh-CN" sz="2000" u="sng" dirty="0" err="1" smtClean="0">
                <a:latin typeface="华文新魏" panose="02010800040101010101" pitchFamily="2" charset="-122"/>
              </a:rPr>
              <a:t>tno</a:t>
            </a:r>
            <a:r>
              <a:rPr lang="en-US" altLang="zh-CN" sz="2000" dirty="0" smtClean="0">
                <a:latin typeface="华文新魏" panose="02010800040101010101" pitchFamily="2" charset="-122"/>
              </a:rPr>
              <a:t>, </a:t>
            </a:r>
            <a:r>
              <a:rPr lang="en-US" altLang="zh-CN" sz="2000" dirty="0" err="1" smtClean="0">
                <a:latin typeface="华文新魏" panose="02010800040101010101" pitchFamily="2" charset="-122"/>
              </a:rPr>
              <a:t>tname</a:t>
            </a:r>
            <a:r>
              <a:rPr lang="en-US" altLang="zh-CN" sz="2000" dirty="0" smtClean="0">
                <a:latin typeface="华文新魏" panose="02010800040101010101" pitchFamily="2" charset="-122"/>
              </a:rPr>
              <a:t>)</a:t>
            </a:r>
          </a:p>
          <a:p>
            <a:pPr lvl="2" eaLnBrk="1" hangingPunct="1">
              <a:lnSpc>
                <a:spcPct val="80000"/>
              </a:lnSpc>
            </a:pPr>
            <a:r>
              <a:rPr lang="en-US" altLang="zh-CN" sz="2000" dirty="0" smtClean="0">
                <a:latin typeface="华文新魏" panose="02010800040101010101" pitchFamily="2" charset="-122"/>
              </a:rPr>
              <a:t>Course(</a:t>
            </a:r>
            <a:r>
              <a:rPr lang="en-US" altLang="zh-CN" sz="2000" u="sng" dirty="0" err="1" smtClean="0">
                <a:latin typeface="华文新魏" panose="02010800040101010101" pitchFamily="2" charset="-122"/>
              </a:rPr>
              <a:t>courseno</a:t>
            </a:r>
            <a:r>
              <a:rPr lang="en-US" altLang="zh-CN" sz="2000" dirty="0" smtClean="0">
                <a:latin typeface="华文新魏" panose="02010800040101010101" pitchFamily="2" charset="-122"/>
              </a:rPr>
              <a:t>, </a:t>
            </a:r>
            <a:r>
              <a:rPr lang="en-US" altLang="zh-CN" sz="2000" dirty="0" err="1" smtClean="0">
                <a:latin typeface="华文新魏" panose="02010800040101010101" pitchFamily="2" charset="-122"/>
              </a:rPr>
              <a:t>coursename</a:t>
            </a:r>
            <a:r>
              <a:rPr lang="en-US" altLang="zh-CN" sz="2000" dirty="0" smtClean="0">
                <a:latin typeface="华文新魏" panose="02010800040101010101" pitchFamily="2" charset="-122"/>
              </a:rPr>
              <a:t>)</a:t>
            </a:r>
          </a:p>
          <a:p>
            <a:pPr lvl="2" eaLnBrk="1" hangingPunct="1">
              <a:lnSpc>
                <a:spcPct val="80000"/>
              </a:lnSpc>
            </a:pPr>
            <a:r>
              <a:rPr lang="en-US" altLang="zh-CN" sz="2000" dirty="0" smtClean="0">
                <a:latin typeface="华文新魏" panose="02010800040101010101" pitchFamily="2" charset="-122"/>
              </a:rPr>
              <a:t>TCC(</a:t>
            </a:r>
            <a:r>
              <a:rPr lang="en-US" altLang="zh-CN" sz="2000" dirty="0" err="1" smtClean="0">
                <a:latin typeface="华文新魏" panose="02010800040101010101" pitchFamily="2" charset="-122"/>
              </a:rPr>
              <a:t>tno,classno</a:t>
            </a:r>
            <a:r>
              <a:rPr lang="en-US" altLang="zh-CN" sz="2000" dirty="0" smtClean="0">
                <a:latin typeface="华文新魏" panose="02010800040101010101" pitchFamily="2" charset="-122"/>
              </a:rPr>
              <a:t>, </a:t>
            </a:r>
            <a:r>
              <a:rPr lang="en-US" altLang="zh-CN" sz="2000" dirty="0" err="1" smtClean="0">
                <a:latin typeface="华文新魏" panose="02010800040101010101" pitchFamily="2" charset="-122"/>
              </a:rPr>
              <a:t>courseno</a:t>
            </a:r>
            <a:r>
              <a:rPr lang="en-US" altLang="zh-CN" sz="2000" dirty="0" smtClean="0">
                <a:latin typeface="华文新魏" panose="02010800040101010101" pitchFamily="2" charset="-122"/>
              </a:rPr>
              <a:t>)</a:t>
            </a:r>
          </a:p>
          <a:p>
            <a:pPr lvl="2" eaLnBrk="1" hangingPunct="1">
              <a:lnSpc>
                <a:spcPct val="80000"/>
              </a:lnSpc>
              <a:buFont typeface="Wingdings" panose="05000000000000000000" pitchFamily="2" charset="2"/>
              <a:buNone/>
            </a:pPr>
            <a:r>
              <a:rPr lang="en-US" altLang="zh-CN" sz="2000" dirty="0" smtClean="0">
                <a:latin typeface="华文新魏" panose="02010800040101010101" pitchFamily="2" charset="-122"/>
              </a:rPr>
              <a:t>	//P.K.=(</a:t>
            </a:r>
            <a:r>
              <a:rPr lang="en-US" altLang="zh-CN" sz="2000" dirty="0" err="1" smtClean="0">
                <a:latin typeface="华文新魏" panose="02010800040101010101" pitchFamily="2" charset="-122"/>
              </a:rPr>
              <a:t>classno</a:t>
            </a:r>
            <a:r>
              <a:rPr lang="en-US" altLang="zh-CN" sz="2000" dirty="0" smtClean="0">
                <a:latin typeface="华文新魏" panose="02010800040101010101" pitchFamily="2" charset="-122"/>
              </a:rPr>
              <a:t>, </a:t>
            </a:r>
            <a:r>
              <a:rPr lang="en-US" altLang="zh-CN" sz="2000" dirty="0" err="1" smtClean="0">
                <a:latin typeface="华文新魏" panose="02010800040101010101" pitchFamily="2" charset="-122"/>
              </a:rPr>
              <a:t>tno</a:t>
            </a:r>
            <a:r>
              <a:rPr lang="en-US" altLang="zh-CN" sz="2000" dirty="0" smtClean="0">
                <a:latin typeface="华文新魏" panose="02010800040101010101" pitchFamily="2" charset="-122"/>
              </a:rPr>
              <a:t>)</a:t>
            </a:r>
            <a:r>
              <a:rPr lang="zh-CN" altLang="en-US" sz="2000" dirty="0" smtClean="0">
                <a:latin typeface="华文新魏" panose="02010800040101010101" pitchFamily="2" charset="-122"/>
              </a:rPr>
              <a:t>或</a:t>
            </a:r>
            <a:r>
              <a:rPr lang="en-US" altLang="zh-CN" sz="2000" dirty="0" smtClean="0">
                <a:latin typeface="华文新魏" panose="02010800040101010101" pitchFamily="2" charset="-122"/>
              </a:rPr>
              <a:t>(</a:t>
            </a:r>
            <a:r>
              <a:rPr lang="en-US" altLang="zh-CN" sz="2000" dirty="0" err="1" smtClean="0">
                <a:latin typeface="华文新魏" panose="02010800040101010101" pitchFamily="2" charset="-122"/>
              </a:rPr>
              <a:t>classno</a:t>
            </a:r>
            <a:r>
              <a:rPr lang="en-US" altLang="zh-CN" sz="2000" dirty="0" smtClean="0">
                <a:latin typeface="华文新魏" panose="02010800040101010101" pitchFamily="2" charset="-122"/>
              </a:rPr>
              <a:t>, </a:t>
            </a:r>
            <a:r>
              <a:rPr lang="en-US" altLang="zh-CN" sz="2000" dirty="0" err="1" smtClean="0">
                <a:latin typeface="华文新魏" panose="02010800040101010101" pitchFamily="2" charset="-122"/>
              </a:rPr>
              <a:t>courseno</a:t>
            </a:r>
            <a:r>
              <a:rPr lang="en-US" altLang="zh-CN" sz="2000" dirty="0" smtClean="0">
                <a:latin typeface="华文新魏" panose="02010800040101010101" pitchFamily="2" charset="-122"/>
              </a:rPr>
              <a:t>)</a:t>
            </a:r>
          </a:p>
          <a:p>
            <a:pPr lvl="1" eaLnBrk="1" hangingPunct="1">
              <a:lnSpc>
                <a:spcPct val="80000"/>
              </a:lnSpc>
            </a:pPr>
            <a:r>
              <a:rPr lang="zh-CN" altLang="en-US" sz="2400" dirty="0" smtClean="0">
                <a:latin typeface="华文新魏" panose="02010800040101010101" pitchFamily="2" charset="-122"/>
              </a:rPr>
              <a:t>无法进行表的合并</a:t>
            </a:r>
          </a:p>
        </p:txBody>
      </p:sp>
      <p:grpSp>
        <p:nvGrpSpPr>
          <p:cNvPr id="80901" name="Group 4"/>
          <p:cNvGrpSpPr>
            <a:grpSpLocks/>
          </p:cNvGrpSpPr>
          <p:nvPr/>
        </p:nvGrpSpPr>
        <p:grpSpPr bwMode="auto">
          <a:xfrm>
            <a:off x="5940425" y="2781300"/>
            <a:ext cx="2879725" cy="2232025"/>
            <a:chOff x="3833" y="2478"/>
            <a:chExt cx="1769" cy="1179"/>
          </a:xfrm>
        </p:grpSpPr>
        <p:sp>
          <p:nvSpPr>
            <p:cNvPr id="80902" name="Rectangle 5"/>
            <p:cNvSpPr>
              <a:spLocks noChangeArrowheads="1"/>
            </p:cNvSpPr>
            <p:nvPr/>
          </p:nvSpPr>
          <p:spPr bwMode="auto">
            <a:xfrm>
              <a:off x="3833" y="3397"/>
              <a:ext cx="521" cy="26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教师</a:t>
              </a:r>
              <a:endParaRPr lang="zh-CN" altLang="en-US" sz="1600" b="1">
                <a:latin typeface="Times New Roman" panose="02020603050405020304" pitchFamily="18" charset="0"/>
              </a:endParaRPr>
            </a:p>
          </p:txBody>
        </p:sp>
        <p:sp>
          <p:nvSpPr>
            <p:cNvPr id="80903" name="Rectangle 6"/>
            <p:cNvSpPr>
              <a:spLocks noChangeArrowheads="1"/>
            </p:cNvSpPr>
            <p:nvPr/>
          </p:nvSpPr>
          <p:spPr bwMode="auto">
            <a:xfrm>
              <a:off x="5133" y="3397"/>
              <a:ext cx="469" cy="26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课程</a:t>
              </a:r>
              <a:endParaRPr lang="zh-CN" altLang="en-US" sz="1600" b="1">
                <a:latin typeface="Times New Roman" panose="02020603050405020304" pitchFamily="18" charset="0"/>
              </a:endParaRPr>
            </a:p>
          </p:txBody>
        </p:sp>
        <p:sp>
          <p:nvSpPr>
            <p:cNvPr id="80904" name="Rectangle 7"/>
            <p:cNvSpPr>
              <a:spLocks noChangeArrowheads="1"/>
            </p:cNvSpPr>
            <p:nvPr/>
          </p:nvSpPr>
          <p:spPr bwMode="auto">
            <a:xfrm>
              <a:off x="4458" y="2478"/>
              <a:ext cx="545" cy="24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dirty="0">
                  <a:solidFill>
                    <a:srgbClr val="000000"/>
                  </a:solidFill>
                  <a:latin typeface="Times New Roman" panose="02020603050405020304" pitchFamily="18" charset="0"/>
                </a:rPr>
                <a:t>班级</a:t>
              </a:r>
              <a:endParaRPr lang="zh-CN" altLang="en-US" sz="1600" b="1" dirty="0">
                <a:latin typeface="Times New Roman" panose="02020603050405020304" pitchFamily="18" charset="0"/>
              </a:endParaRPr>
            </a:p>
          </p:txBody>
        </p:sp>
        <p:sp>
          <p:nvSpPr>
            <p:cNvPr id="80905" name="AutoShape 8"/>
            <p:cNvSpPr>
              <a:spLocks noChangeArrowheads="1"/>
            </p:cNvSpPr>
            <p:nvPr/>
          </p:nvSpPr>
          <p:spPr bwMode="auto">
            <a:xfrm>
              <a:off x="4440" y="2957"/>
              <a:ext cx="520" cy="30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chemeClr val="bg2"/>
                  </a:solidFill>
                  <a:latin typeface="Times New Roman" panose="02020603050405020304" pitchFamily="18" charset="0"/>
                </a:rPr>
                <a:t>上课</a:t>
              </a:r>
            </a:p>
            <a:p>
              <a:pPr algn="ctr">
                <a:spcBef>
                  <a:spcPct val="50000"/>
                </a:spcBef>
              </a:pPr>
              <a:endParaRPr lang="zh-CN" altLang="en-US" sz="2000" b="1">
                <a:latin typeface="Times New Roman" panose="02020603050405020304" pitchFamily="18" charset="0"/>
              </a:endParaRPr>
            </a:p>
          </p:txBody>
        </p:sp>
        <p:sp>
          <p:nvSpPr>
            <p:cNvPr id="80906" name="Line 9"/>
            <p:cNvSpPr>
              <a:spLocks noChangeShapeType="1"/>
            </p:cNvSpPr>
            <p:nvPr/>
          </p:nvSpPr>
          <p:spPr bwMode="auto">
            <a:xfrm>
              <a:off x="4699" y="2718"/>
              <a:ext cx="0"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7" name="Line 10"/>
            <p:cNvSpPr>
              <a:spLocks noChangeShapeType="1"/>
            </p:cNvSpPr>
            <p:nvPr/>
          </p:nvSpPr>
          <p:spPr bwMode="auto">
            <a:xfrm flipH="1" flipV="1">
              <a:off x="4960" y="3117"/>
              <a:ext cx="346" cy="28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0908" name="Line 11"/>
            <p:cNvSpPr>
              <a:spLocks noChangeShapeType="1"/>
            </p:cNvSpPr>
            <p:nvPr/>
          </p:nvSpPr>
          <p:spPr bwMode="auto">
            <a:xfrm flipH="1">
              <a:off x="4137" y="3117"/>
              <a:ext cx="303" cy="2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pPr>
              <a:lnSpc>
                <a:spcPct val="90000"/>
              </a:lnSpc>
              <a:spcBef>
                <a:spcPct val="20000"/>
              </a:spcBef>
              <a:buClr>
                <a:schemeClr val="folHlink"/>
              </a:buClr>
              <a:buSzPct val="60000"/>
            </a:pPr>
            <a:fld id="{FE0D7623-D3F4-4DE9-AA25-2758BA482032}" type="slidenum">
              <a:rPr lang="zh-CN" altLang="en-US" b="1" noProof="1" smtClean="0">
                <a:solidFill>
                  <a:schemeClr val="accent2"/>
                </a:solidFill>
                <a:latin typeface="Times New Roman" panose="02020603050405020304" pitchFamily="18" charset="0"/>
                <a:ea typeface="华文新魏" panose="02010800040101010101" pitchFamily="2" charset="-122"/>
              </a:rPr>
              <a:pPr>
                <a:lnSpc>
                  <a:spcPct val="90000"/>
                </a:lnSpc>
                <a:spcBef>
                  <a:spcPct val="20000"/>
                </a:spcBef>
                <a:buClr>
                  <a:schemeClr val="folHlink"/>
                </a:buClr>
                <a:buSzPct val="60000"/>
              </a:pPr>
              <a:t>56</a:t>
            </a:fld>
            <a:endParaRPr lang="zh-CN" altLang="en-US" b="1" noProof="1">
              <a:solidFill>
                <a:schemeClr val="accent2"/>
              </a:solidFill>
              <a:latin typeface="Times New Roman" panose="02020603050405020304" pitchFamily="18" charset="0"/>
              <a:ea typeface="华文新魏" panose="02010800040101010101" pitchFamily="2" charset="-122"/>
            </a:endParaRPr>
          </a:p>
        </p:txBody>
      </p:sp>
      <p:sp>
        <p:nvSpPr>
          <p:cNvPr id="81923" name="页脚占位符 5"/>
          <p:cNvSpPr txBox="1">
            <a:spLocks noGrp="1" noChangeArrowheads="1"/>
          </p:cNvSpPr>
          <p:nvPr/>
        </p:nvSpPr>
        <p:spPr bwMode="auto">
          <a:xfrm>
            <a:off x="3505200" y="647700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lnSpc>
                <a:spcPct val="90000"/>
              </a:lnSpc>
              <a:spcBef>
                <a:spcPct val="20000"/>
              </a:spcBef>
              <a:buClr>
                <a:schemeClr val="folHlink"/>
              </a:buClr>
              <a:buSzPct val="60000"/>
            </a:pPr>
            <a:r>
              <a:rPr lang="zh-CN" altLang="en-US" sz="1800" dirty="0">
                <a:solidFill>
                  <a:schemeClr val="accent2"/>
                </a:solidFill>
                <a:latin typeface="华文新魏" panose="02010800040101010101" pitchFamily="2" charset="-122"/>
                <a:ea typeface="华文新魏" panose="02010800040101010101" pitchFamily="2" charset="-122"/>
              </a:rPr>
              <a:t>数据库系统概念----E-R</a:t>
            </a:r>
            <a:endParaRPr lang="zh-CN" altLang="zh-CN" sz="1800" dirty="0">
              <a:solidFill>
                <a:schemeClr val="accent2"/>
              </a:solidFill>
              <a:latin typeface="华文新魏" panose="02010800040101010101" pitchFamily="2" charset="-122"/>
              <a:ea typeface="华文新魏" panose="02010800040101010101" pitchFamily="2" charset="-122"/>
            </a:endParaRPr>
          </a:p>
        </p:txBody>
      </p:sp>
      <p:sp>
        <p:nvSpPr>
          <p:cNvPr id="81924" name="Rectangle 2"/>
          <p:cNvSpPr>
            <a:spLocks noGrp="1" noChangeArrowheads="1"/>
          </p:cNvSpPr>
          <p:nvPr>
            <p:ph type="title" idx="4294967295"/>
          </p:nvPr>
        </p:nvSpPr>
        <p:spPr/>
        <p:txBody>
          <a:bodyPr/>
          <a:lstStyle/>
          <a:p>
            <a:pPr eaLnBrk="1" hangingPunct="1"/>
            <a:r>
              <a:rPr lang="en-US" altLang="zh-CN" b="1" dirty="0" smtClean="0">
                <a:latin typeface="+mj-ea"/>
              </a:rPr>
              <a:t>E-R</a:t>
            </a:r>
            <a:r>
              <a:rPr lang="zh-CN" altLang="en-US" b="1" dirty="0" smtClean="0">
                <a:latin typeface="+mj-ea"/>
              </a:rPr>
              <a:t>模型向关系模式的转换</a:t>
            </a:r>
          </a:p>
        </p:txBody>
      </p:sp>
      <p:sp>
        <p:nvSpPr>
          <p:cNvPr id="81925" name="Rectangle 3"/>
          <p:cNvSpPr>
            <a:spLocks noGrp="1" noChangeArrowheads="1"/>
          </p:cNvSpPr>
          <p:nvPr>
            <p:ph type="body" idx="4294967295"/>
          </p:nvPr>
        </p:nvSpPr>
        <p:spPr>
          <a:xfrm>
            <a:off x="500063" y="1609725"/>
            <a:ext cx="8404225" cy="4843463"/>
          </a:xfrm>
        </p:spPr>
        <p:txBody>
          <a:bodyPr/>
          <a:lstStyle/>
          <a:p>
            <a:pPr eaLnBrk="1" hangingPunct="1">
              <a:lnSpc>
                <a:spcPct val="80000"/>
              </a:lnSpc>
            </a:pPr>
            <a:r>
              <a:rPr lang="zh-CN" altLang="en-US" sz="2800" dirty="0" smtClean="0">
                <a:ea typeface="华文新魏" panose="02010800040101010101" pitchFamily="2" charset="-122"/>
              </a:rPr>
              <a:t>将</a:t>
            </a:r>
            <a:r>
              <a:rPr lang="en-US" altLang="zh-CN" sz="2800" dirty="0" smtClean="0">
                <a:ea typeface="华文新魏" panose="02010800040101010101" pitchFamily="2" charset="-122"/>
              </a:rPr>
              <a:t>E-R</a:t>
            </a:r>
            <a:r>
              <a:rPr lang="zh-CN" altLang="en-US" sz="2800" dirty="0" smtClean="0">
                <a:ea typeface="华文新魏" panose="02010800040101010101" pitchFamily="2" charset="-122"/>
              </a:rPr>
              <a:t>转化为关系模式参考答案</a:t>
            </a:r>
            <a:endParaRPr lang="en-US" altLang="zh-CN" sz="2800" dirty="0" smtClean="0">
              <a:ea typeface="华文新魏" panose="02010800040101010101" pitchFamily="2" charset="-122"/>
            </a:endParaRPr>
          </a:p>
          <a:p>
            <a:pPr lvl="1" eaLnBrk="1" hangingPunct="1">
              <a:lnSpc>
                <a:spcPct val="80000"/>
              </a:lnSpc>
            </a:pPr>
            <a:r>
              <a:rPr lang="zh-CN" altLang="en-US" dirty="0" smtClean="0"/>
              <a:t>实体转化成的表</a:t>
            </a:r>
            <a:endParaRPr lang="en-US" altLang="zh-CN" dirty="0" smtClean="0"/>
          </a:p>
          <a:p>
            <a:pPr lvl="2" eaLnBrk="1" hangingPunct="1">
              <a:lnSpc>
                <a:spcPct val="80000"/>
              </a:lnSpc>
            </a:pPr>
            <a:r>
              <a:rPr lang="en-US" altLang="zh-CN" dirty="0" smtClean="0"/>
              <a:t>Teacher(</a:t>
            </a:r>
            <a:r>
              <a:rPr lang="en-US" altLang="zh-CN" u="sng" dirty="0" err="1" smtClean="0"/>
              <a:t>tno</a:t>
            </a:r>
            <a:r>
              <a:rPr lang="en-US" altLang="zh-CN" dirty="0" smtClean="0"/>
              <a:t>, name)</a:t>
            </a:r>
          </a:p>
          <a:p>
            <a:pPr lvl="2" eaLnBrk="1" hangingPunct="1">
              <a:lnSpc>
                <a:spcPct val="80000"/>
              </a:lnSpc>
            </a:pPr>
            <a:r>
              <a:rPr lang="en-US" altLang="zh-CN" dirty="0" smtClean="0"/>
              <a:t>class(</a:t>
            </a:r>
            <a:r>
              <a:rPr lang="en-US" altLang="zh-CN" u="sng" dirty="0" err="1" smtClean="0"/>
              <a:t>classno</a:t>
            </a:r>
            <a:r>
              <a:rPr lang="en-US" altLang="zh-CN" dirty="0" smtClean="0"/>
              <a:t>, </a:t>
            </a:r>
            <a:r>
              <a:rPr lang="en-US" altLang="zh-CN" dirty="0" err="1" smtClean="0"/>
              <a:t>classname</a:t>
            </a:r>
            <a:r>
              <a:rPr lang="en-US" altLang="zh-CN" dirty="0" smtClean="0"/>
              <a:t>)</a:t>
            </a:r>
          </a:p>
          <a:p>
            <a:pPr lvl="2" eaLnBrk="1" hangingPunct="1">
              <a:lnSpc>
                <a:spcPct val="80000"/>
              </a:lnSpc>
            </a:pPr>
            <a:r>
              <a:rPr lang="en-US" altLang="zh-CN" dirty="0" smtClean="0"/>
              <a:t>Course(</a:t>
            </a:r>
            <a:r>
              <a:rPr lang="en-US" altLang="zh-CN" u="sng" dirty="0" err="1" smtClean="0"/>
              <a:t>cno</a:t>
            </a:r>
            <a:r>
              <a:rPr lang="en-US" altLang="zh-CN" dirty="0" smtClean="0"/>
              <a:t>, </a:t>
            </a:r>
            <a:r>
              <a:rPr lang="en-US" altLang="zh-CN" dirty="0" err="1" smtClean="0"/>
              <a:t>cname</a:t>
            </a:r>
            <a:r>
              <a:rPr lang="en-US" altLang="zh-CN" dirty="0" smtClean="0"/>
              <a:t>)</a:t>
            </a:r>
          </a:p>
          <a:p>
            <a:pPr lvl="1" eaLnBrk="1" hangingPunct="1">
              <a:lnSpc>
                <a:spcPct val="80000"/>
              </a:lnSpc>
            </a:pPr>
            <a:r>
              <a:rPr lang="zh-CN" altLang="en-US" dirty="0" smtClean="0"/>
              <a:t>联系转化成的表</a:t>
            </a:r>
            <a:endParaRPr lang="en-US" altLang="zh-CN" dirty="0" smtClean="0"/>
          </a:p>
          <a:p>
            <a:pPr lvl="2" eaLnBrk="1" hangingPunct="1">
              <a:lnSpc>
                <a:spcPct val="80000"/>
              </a:lnSpc>
            </a:pPr>
            <a:r>
              <a:rPr lang="en-US" altLang="zh-CN" dirty="0" err="1" smtClean="0"/>
              <a:t>tc</a:t>
            </a:r>
            <a:r>
              <a:rPr lang="en-US" altLang="zh-CN" dirty="0" smtClean="0"/>
              <a:t>(</a:t>
            </a:r>
            <a:r>
              <a:rPr lang="en-US" altLang="zh-CN" u="sng" dirty="0" err="1" smtClean="0"/>
              <a:t>tno</a:t>
            </a:r>
            <a:r>
              <a:rPr lang="en-US" altLang="zh-CN" dirty="0" smtClean="0"/>
              <a:t>, </a:t>
            </a:r>
            <a:r>
              <a:rPr lang="en-US" altLang="zh-CN" u="sng" dirty="0" err="1" smtClean="0"/>
              <a:t>cno</a:t>
            </a:r>
            <a:r>
              <a:rPr lang="en-US" altLang="zh-CN" dirty="0" smtClean="0"/>
              <a:t>)</a:t>
            </a:r>
          </a:p>
          <a:p>
            <a:pPr lvl="2" eaLnBrk="1" hangingPunct="1">
              <a:lnSpc>
                <a:spcPct val="80000"/>
              </a:lnSpc>
            </a:pPr>
            <a:r>
              <a:rPr lang="en-US" altLang="zh-CN" dirty="0" err="1" smtClean="0"/>
              <a:t>tcc</a:t>
            </a:r>
            <a:r>
              <a:rPr lang="en-US" altLang="zh-CN" dirty="0" smtClean="0"/>
              <a:t>(</a:t>
            </a:r>
            <a:r>
              <a:rPr lang="en-US" altLang="zh-CN" u="sng" dirty="0" err="1" smtClean="0"/>
              <a:t>classno</a:t>
            </a:r>
            <a:r>
              <a:rPr lang="en-US" altLang="zh-CN" dirty="0" smtClean="0"/>
              <a:t>, </a:t>
            </a:r>
            <a:r>
              <a:rPr lang="en-US" altLang="zh-CN" u="sng" dirty="0" err="1" smtClean="0"/>
              <a:t>cno</a:t>
            </a:r>
            <a:r>
              <a:rPr lang="en-US" altLang="zh-CN" dirty="0" smtClean="0"/>
              <a:t>, </a:t>
            </a:r>
            <a:r>
              <a:rPr lang="en-US" altLang="zh-CN" dirty="0" err="1" smtClean="0"/>
              <a:t>tno</a:t>
            </a:r>
            <a:r>
              <a:rPr lang="en-US" altLang="zh-CN" dirty="0" smtClean="0"/>
              <a:t>)</a:t>
            </a:r>
            <a:endParaRPr lang="zh-CN" altLang="en-US" dirty="0" smtClean="0"/>
          </a:p>
        </p:txBody>
      </p:sp>
      <p:grpSp>
        <p:nvGrpSpPr>
          <p:cNvPr id="81926" name="Group 29"/>
          <p:cNvGrpSpPr>
            <a:grpSpLocks/>
          </p:cNvGrpSpPr>
          <p:nvPr/>
        </p:nvGrpSpPr>
        <p:grpSpPr bwMode="auto">
          <a:xfrm>
            <a:off x="3203848" y="3573463"/>
            <a:ext cx="5522913" cy="2462212"/>
            <a:chOff x="1125" y="1689"/>
            <a:chExt cx="3285" cy="1551"/>
          </a:xfrm>
        </p:grpSpPr>
        <p:sp>
          <p:nvSpPr>
            <p:cNvPr id="81927" name="Rectangle 115"/>
            <p:cNvSpPr>
              <a:spLocks noChangeArrowheads="1"/>
            </p:cNvSpPr>
            <p:nvPr/>
          </p:nvSpPr>
          <p:spPr bwMode="auto">
            <a:xfrm>
              <a:off x="1890" y="2755"/>
              <a:ext cx="545" cy="295"/>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800" b="1">
                  <a:solidFill>
                    <a:srgbClr val="000000"/>
                  </a:solidFill>
                  <a:latin typeface="Times New Roman" panose="02020603050405020304" pitchFamily="18" charset="0"/>
                </a:rPr>
                <a:t>教师</a:t>
              </a:r>
              <a:endParaRPr lang="zh-CN" altLang="en-US" sz="1800" b="1">
                <a:latin typeface="Times New Roman" panose="02020603050405020304" pitchFamily="18" charset="0"/>
              </a:endParaRPr>
            </a:p>
          </p:txBody>
        </p:sp>
        <p:sp>
          <p:nvSpPr>
            <p:cNvPr id="81928" name="Rectangle 116"/>
            <p:cNvSpPr>
              <a:spLocks noChangeArrowheads="1"/>
            </p:cNvSpPr>
            <p:nvPr/>
          </p:nvSpPr>
          <p:spPr bwMode="auto">
            <a:xfrm>
              <a:off x="3240" y="2755"/>
              <a:ext cx="491" cy="295"/>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800" b="1">
                  <a:solidFill>
                    <a:srgbClr val="000000"/>
                  </a:solidFill>
                  <a:latin typeface="Times New Roman" panose="02020603050405020304" pitchFamily="18" charset="0"/>
                </a:rPr>
                <a:t>课程</a:t>
              </a:r>
              <a:endParaRPr lang="zh-CN" altLang="en-US" sz="1800" b="1">
                <a:latin typeface="Times New Roman" panose="02020603050405020304" pitchFamily="18" charset="0"/>
              </a:endParaRPr>
            </a:p>
          </p:txBody>
        </p:sp>
        <p:sp>
          <p:nvSpPr>
            <p:cNvPr id="81929" name="Rectangle 117"/>
            <p:cNvSpPr>
              <a:spLocks noChangeArrowheads="1"/>
            </p:cNvSpPr>
            <p:nvPr/>
          </p:nvSpPr>
          <p:spPr bwMode="auto">
            <a:xfrm>
              <a:off x="2524" y="1847"/>
              <a:ext cx="571" cy="272"/>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800" b="1" dirty="0">
                  <a:solidFill>
                    <a:srgbClr val="000000"/>
                  </a:solidFill>
                  <a:latin typeface="Times New Roman" panose="02020603050405020304" pitchFamily="18" charset="0"/>
                </a:rPr>
                <a:t>班级</a:t>
              </a:r>
              <a:endParaRPr lang="zh-CN" altLang="en-US" sz="1800" b="1" dirty="0">
                <a:latin typeface="Times New Roman" panose="02020603050405020304" pitchFamily="18" charset="0"/>
              </a:endParaRPr>
            </a:p>
          </p:txBody>
        </p:sp>
        <p:sp>
          <p:nvSpPr>
            <p:cNvPr id="81930" name="AutoShape 118"/>
            <p:cNvSpPr>
              <a:spLocks noChangeArrowheads="1"/>
            </p:cNvSpPr>
            <p:nvPr/>
          </p:nvSpPr>
          <p:spPr bwMode="auto">
            <a:xfrm>
              <a:off x="2602" y="2342"/>
              <a:ext cx="423" cy="23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上课</a:t>
              </a:r>
              <a:endParaRPr lang="zh-CN" altLang="en-US" sz="1200" b="1">
                <a:latin typeface="Times New Roman" panose="02020603050405020304" pitchFamily="18" charset="0"/>
              </a:endParaRPr>
            </a:p>
            <a:p>
              <a:pPr algn="just">
                <a:spcBef>
                  <a:spcPct val="50000"/>
                </a:spcBef>
              </a:pPr>
              <a:endParaRPr lang="zh-CN" altLang="en-US" sz="1200" b="1">
                <a:latin typeface="Times New Roman" panose="02020603050405020304" pitchFamily="18" charset="0"/>
              </a:endParaRPr>
            </a:p>
            <a:p>
              <a:pPr algn="ctr">
                <a:spcBef>
                  <a:spcPct val="50000"/>
                </a:spcBef>
              </a:pPr>
              <a:endParaRPr lang="zh-CN" altLang="en-US" b="1">
                <a:latin typeface="Times New Roman" panose="02020603050405020304" pitchFamily="18" charset="0"/>
              </a:endParaRPr>
            </a:p>
          </p:txBody>
        </p:sp>
        <p:cxnSp>
          <p:nvCxnSpPr>
            <p:cNvPr id="81931" name="AutoShape 19"/>
            <p:cNvCxnSpPr>
              <a:cxnSpLocks noChangeShapeType="1"/>
              <a:stCxn id="81930" idx="3"/>
              <a:endCxn id="81928" idx="0"/>
            </p:cNvCxnSpPr>
            <p:nvPr/>
          </p:nvCxnSpPr>
          <p:spPr bwMode="auto">
            <a:xfrm>
              <a:off x="3025" y="2462"/>
              <a:ext cx="461" cy="29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1932" name="AutoShape 19"/>
            <p:cNvCxnSpPr>
              <a:cxnSpLocks noChangeShapeType="1"/>
              <a:stCxn id="81930" idx="0"/>
              <a:endCxn id="81929" idx="2"/>
            </p:cNvCxnSpPr>
            <p:nvPr/>
          </p:nvCxnSpPr>
          <p:spPr bwMode="auto">
            <a:xfrm flipH="1" flipV="1">
              <a:off x="2810" y="2119"/>
              <a:ext cx="4" cy="22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81933" name="AutoShape 118"/>
            <p:cNvSpPr>
              <a:spLocks noChangeArrowheads="1"/>
            </p:cNvSpPr>
            <p:nvPr/>
          </p:nvSpPr>
          <p:spPr bwMode="auto">
            <a:xfrm>
              <a:off x="2610" y="2780"/>
              <a:ext cx="450" cy="25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讲授</a:t>
              </a:r>
              <a:endParaRPr lang="zh-CN" altLang="en-US" sz="1200" b="1">
                <a:latin typeface="Times New Roman" panose="02020603050405020304" pitchFamily="18" charset="0"/>
              </a:endParaRPr>
            </a:p>
            <a:p>
              <a:pPr algn="just">
                <a:spcBef>
                  <a:spcPct val="50000"/>
                </a:spcBef>
              </a:pPr>
              <a:endParaRPr lang="zh-CN" altLang="en-US" sz="1200" b="1">
                <a:latin typeface="Times New Roman" panose="02020603050405020304" pitchFamily="18" charset="0"/>
              </a:endParaRPr>
            </a:p>
            <a:p>
              <a:pPr algn="ctr">
                <a:spcBef>
                  <a:spcPct val="50000"/>
                </a:spcBef>
              </a:pPr>
              <a:endParaRPr lang="zh-CN" altLang="en-US" b="1">
                <a:latin typeface="Times New Roman" panose="02020603050405020304" pitchFamily="18" charset="0"/>
              </a:endParaRPr>
            </a:p>
          </p:txBody>
        </p:sp>
        <p:cxnSp>
          <p:nvCxnSpPr>
            <p:cNvPr id="81934" name="AutoShape 19"/>
            <p:cNvCxnSpPr>
              <a:cxnSpLocks noChangeShapeType="1"/>
              <a:stCxn id="81933" idx="3"/>
              <a:endCxn id="81928" idx="1"/>
            </p:cNvCxnSpPr>
            <p:nvPr/>
          </p:nvCxnSpPr>
          <p:spPr bwMode="auto">
            <a:xfrm flipV="1">
              <a:off x="3060" y="2903"/>
              <a:ext cx="180" cy="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1935" name="AutoShape 19"/>
            <p:cNvCxnSpPr>
              <a:cxnSpLocks noChangeShapeType="1"/>
              <a:stCxn id="81933" idx="1"/>
              <a:endCxn id="81927" idx="3"/>
            </p:cNvCxnSpPr>
            <p:nvPr/>
          </p:nvCxnSpPr>
          <p:spPr bwMode="auto">
            <a:xfrm rot="10800000">
              <a:off x="2435" y="2903"/>
              <a:ext cx="175" cy="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1936" name="AutoShape 86"/>
            <p:cNvCxnSpPr>
              <a:cxnSpLocks noChangeShapeType="1"/>
              <a:stCxn id="81927" idx="0"/>
              <a:endCxn id="81930" idx="1"/>
            </p:cNvCxnSpPr>
            <p:nvPr/>
          </p:nvCxnSpPr>
          <p:spPr bwMode="auto">
            <a:xfrm rot="5400000" flipH="1" flipV="1">
              <a:off x="2233" y="2387"/>
              <a:ext cx="293" cy="44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81937" name="Oval 31"/>
            <p:cNvSpPr>
              <a:spLocks noChangeArrowheads="1"/>
            </p:cNvSpPr>
            <p:nvPr/>
          </p:nvSpPr>
          <p:spPr bwMode="auto">
            <a:xfrm>
              <a:off x="1144" y="2610"/>
              <a:ext cx="476" cy="249"/>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u="sng">
                  <a:solidFill>
                    <a:srgbClr val="000000"/>
                  </a:solidFill>
                  <a:latin typeface="Times New Roman" panose="02020603050405020304" pitchFamily="18" charset="0"/>
                </a:rPr>
                <a:t>tno</a:t>
              </a:r>
              <a:endParaRPr lang="en-US" altLang="zh-CN" sz="1600" b="1" u="sng">
                <a:latin typeface="Times New Roman" panose="02020603050405020304" pitchFamily="18" charset="0"/>
              </a:endParaRPr>
            </a:p>
          </p:txBody>
        </p:sp>
        <p:sp>
          <p:nvSpPr>
            <p:cNvPr id="81938" name="Oval 32"/>
            <p:cNvSpPr>
              <a:spLocks noChangeArrowheads="1"/>
            </p:cNvSpPr>
            <p:nvPr/>
          </p:nvSpPr>
          <p:spPr bwMode="auto">
            <a:xfrm>
              <a:off x="1125" y="2925"/>
              <a:ext cx="486" cy="249"/>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name</a:t>
              </a:r>
              <a:endParaRPr lang="en-US" altLang="zh-CN" sz="1600" b="1">
                <a:latin typeface="Times New Roman" panose="02020603050405020304" pitchFamily="18" charset="0"/>
              </a:endParaRPr>
            </a:p>
          </p:txBody>
        </p:sp>
        <p:sp>
          <p:nvSpPr>
            <p:cNvPr id="81939" name="Oval 37"/>
            <p:cNvSpPr>
              <a:spLocks noChangeArrowheads="1"/>
            </p:cNvSpPr>
            <p:nvPr/>
          </p:nvSpPr>
          <p:spPr bwMode="auto">
            <a:xfrm>
              <a:off x="3889" y="2586"/>
              <a:ext cx="431" cy="249"/>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u="sng">
                  <a:solidFill>
                    <a:srgbClr val="000000"/>
                  </a:solidFill>
                  <a:latin typeface="Times New Roman" panose="02020603050405020304" pitchFamily="18" charset="0"/>
                </a:rPr>
                <a:t>cno</a:t>
              </a:r>
              <a:endParaRPr lang="en-US" altLang="zh-CN" sz="1600" b="1" u="sng">
                <a:latin typeface="Times New Roman" panose="02020603050405020304" pitchFamily="18" charset="0"/>
              </a:endParaRPr>
            </a:p>
          </p:txBody>
        </p:sp>
        <p:sp>
          <p:nvSpPr>
            <p:cNvPr id="81940" name="Oval 38"/>
            <p:cNvSpPr>
              <a:spLocks noChangeArrowheads="1"/>
            </p:cNvSpPr>
            <p:nvPr/>
          </p:nvSpPr>
          <p:spPr bwMode="auto">
            <a:xfrm>
              <a:off x="3863" y="2991"/>
              <a:ext cx="547" cy="249"/>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cname</a:t>
              </a:r>
              <a:endParaRPr lang="en-US" altLang="zh-CN" sz="1600" b="1">
                <a:latin typeface="Times New Roman" panose="02020603050405020304" pitchFamily="18" charset="0"/>
              </a:endParaRPr>
            </a:p>
          </p:txBody>
        </p:sp>
        <p:sp>
          <p:nvSpPr>
            <p:cNvPr id="81941" name="Oval 38"/>
            <p:cNvSpPr>
              <a:spLocks noChangeArrowheads="1"/>
            </p:cNvSpPr>
            <p:nvPr/>
          </p:nvSpPr>
          <p:spPr bwMode="auto">
            <a:xfrm>
              <a:off x="3368" y="2025"/>
              <a:ext cx="772" cy="249"/>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a:solidFill>
                    <a:srgbClr val="000000"/>
                  </a:solidFill>
                  <a:latin typeface="Times New Roman" panose="02020603050405020304" pitchFamily="18" charset="0"/>
                </a:rPr>
                <a:t>classname</a:t>
              </a:r>
              <a:endParaRPr lang="en-US" altLang="zh-CN" sz="1600" b="1">
                <a:latin typeface="Times New Roman" panose="02020603050405020304" pitchFamily="18" charset="0"/>
              </a:endParaRPr>
            </a:p>
          </p:txBody>
        </p:sp>
        <p:sp>
          <p:nvSpPr>
            <p:cNvPr id="81942" name="Oval 31"/>
            <p:cNvSpPr>
              <a:spLocks noChangeArrowheads="1"/>
            </p:cNvSpPr>
            <p:nvPr/>
          </p:nvSpPr>
          <p:spPr bwMode="auto">
            <a:xfrm>
              <a:off x="3349" y="1689"/>
              <a:ext cx="746" cy="249"/>
            </a:xfrm>
            <a:prstGeom prst="ellipse">
              <a:avLst/>
            </a:prstGeom>
            <a:solidFill>
              <a:srgbClr val="FFFFFF"/>
            </a:solidFill>
            <a:ln w="9525">
              <a:solidFill>
                <a:srgbClr val="000000"/>
              </a:solidFill>
              <a:round/>
              <a:headEnd/>
              <a:tailEnd/>
            </a:ln>
          </p:spPr>
          <p:txBody>
            <a:bodyPr lIns="0" tIns="0" rIns="0" bIns="0"/>
            <a:lstStyle/>
            <a:p>
              <a:pPr algn="ctr">
                <a:spcBef>
                  <a:spcPct val="50000"/>
                </a:spcBef>
              </a:pPr>
              <a:r>
                <a:rPr lang="en-US" altLang="zh-CN" sz="1600" b="1" u="sng">
                  <a:solidFill>
                    <a:srgbClr val="000000"/>
                  </a:solidFill>
                  <a:latin typeface="Times New Roman" panose="02020603050405020304" pitchFamily="18" charset="0"/>
                </a:rPr>
                <a:t>classno</a:t>
              </a:r>
              <a:endParaRPr lang="en-US" altLang="zh-CN" sz="1600" b="1" u="sng">
                <a:latin typeface="Times New Roman" panose="02020603050405020304" pitchFamily="18" charset="0"/>
              </a:endParaRPr>
            </a:p>
          </p:txBody>
        </p:sp>
        <p:cxnSp>
          <p:nvCxnSpPr>
            <p:cNvPr id="81943" name="AutoShape 19"/>
            <p:cNvCxnSpPr>
              <a:cxnSpLocks noChangeShapeType="1"/>
              <a:stCxn id="81939" idx="3"/>
              <a:endCxn id="81928" idx="3"/>
            </p:cNvCxnSpPr>
            <p:nvPr/>
          </p:nvCxnSpPr>
          <p:spPr bwMode="auto">
            <a:xfrm rot="5400000">
              <a:off x="3788" y="2738"/>
              <a:ext cx="104" cy="22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1944" name="AutoShape 19"/>
            <p:cNvCxnSpPr>
              <a:cxnSpLocks noChangeShapeType="1"/>
              <a:stCxn id="81942" idx="2"/>
              <a:endCxn id="81929" idx="3"/>
            </p:cNvCxnSpPr>
            <p:nvPr/>
          </p:nvCxnSpPr>
          <p:spPr bwMode="auto">
            <a:xfrm flipH="1">
              <a:off x="3095" y="1814"/>
              <a:ext cx="254" cy="16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1945" name="AutoShape 19"/>
            <p:cNvCxnSpPr>
              <a:cxnSpLocks noChangeShapeType="1"/>
              <a:stCxn id="81937" idx="6"/>
              <a:endCxn id="81927" idx="1"/>
            </p:cNvCxnSpPr>
            <p:nvPr/>
          </p:nvCxnSpPr>
          <p:spPr bwMode="auto">
            <a:xfrm>
              <a:off x="1620" y="2735"/>
              <a:ext cx="270" cy="16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1946" name="AutoShape 19"/>
            <p:cNvCxnSpPr>
              <a:cxnSpLocks noChangeShapeType="1"/>
              <a:stCxn id="81941" idx="2"/>
              <a:endCxn id="81929" idx="3"/>
            </p:cNvCxnSpPr>
            <p:nvPr/>
          </p:nvCxnSpPr>
          <p:spPr bwMode="auto">
            <a:xfrm flipH="1" flipV="1">
              <a:off x="3095" y="1983"/>
              <a:ext cx="273" cy="16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1947" name="AutoShape 19"/>
            <p:cNvCxnSpPr>
              <a:cxnSpLocks noChangeShapeType="1"/>
              <a:stCxn id="81927" idx="1"/>
              <a:endCxn id="81938" idx="6"/>
            </p:cNvCxnSpPr>
            <p:nvPr/>
          </p:nvCxnSpPr>
          <p:spPr bwMode="auto">
            <a:xfrm rot="10800000" flipV="1">
              <a:off x="1611" y="2903"/>
              <a:ext cx="279" cy="14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81948" name="AutoShape 19"/>
            <p:cNvCxnSpPr>
              <a:cxnSpLocks noChangeShapeType="1"/>
              <a:stCxn id="81928" idx="3"/>
              <a:endCxn id="81940" idx="1"/>
            </p:cNvCxnSpPr>
            <p:nvPr/>
          </p:nvCxnSpPr>
          <p:spPr bwMode="auto">
            <a:xfrm>
              <a:off x="3731" y="2903"/>
              <a:ext cx="212" cy="1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----ER</a:t>
            </a:r>
            <a:r>
              <a:rPr lang="zh-CN" altLang="en-US" smtClean="0"/>
              <a:t>模型</a:t>
            </a:r>
            <a:endParaRPr lang="en-US" altLang="zh-CN"/>
          </a:p>
        </p:txBody>
      </p:sp>
      <p:sp>
        <p:nvSpPr>
          <p:cNvPr id="3" name="灯片编号占位符 2"/>
          <p:cNvSpPr>
            <a:spLocks noGrp="1"/>
          </p:cNvSpPr>
          <p:nvPr>
            <p:ph type="sldNum" sz="quarter" idx="11"/>
          </p:nvPr>
        </p:nvSpPr>
        <p:spPr/>
        <p:txBody>
          <a:bodyPr/>
          <a:lstStyle/>
          <a:p>
            <a:pPr>
              <a:defRPr/>
            </a:pPr>
            <a:fld id="{420CD5C9-EC9D-4F6D-A512-AB3DCC76339A}" type="slidenum">
              <a:rPr lang="zh-CN" altLang="en-US" smtClean="0"/>
              <a:pPr>
                <a:defRPr/>
              </a:pPr>
              <a:t>56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EE6F1A4A-8376-4BE2-B26D-BDB50DBAF7F0}" type="slidenum">
              <a:rPr altLang="en-US" smtClean="0"/>
              <a:pPr>
                <a:buSzTx/>
              </a:pPr>
              <a:t>57</a:t>
            </a:fld>
            <a:endParaRPr lang="zh-CN" altLang="en-US" smtClean="0"/>
          </a:p>
        </p:txBody>
      </p:sp>
      <p:sp>
        <p:nvSpPr>
          <p:cNvPr id="8294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82947" name="Rectangle 2"/>
          <p:cNvSpPr>
            <a:spLocks noGrp="1" noChangeArrowheads="1"/>
          </p:cNvSpPr>
          <p:nvPr>
            <p:ph type="title"/>
          </p:nvPr>
        </p:nvSpPr>
        <p:spPr/>
        <p:txBody>
          <a:bodyPr/>
          <a:lstStyle/>
          <a:p>
            <a:pPr eaLnBrk="1" hangingPunct="1"/>
            <a:r>
              <a:rPr lang="zh-CN" altLang="en-US" smtClean="0"/>
              <a:t>表的合并总结</a:t>
            </a:r>
          </a:p>
        </p:txBody>
      </p:sp>
      <p:sp>
        <p:nvSpPr>
          <p:cNvPr id="82948" name="Rectangle 3"/>
          <p:cNvSpPr>
            <a:spLocks noGrp="1" noChangeArrowheads="1"/>
          </p:cNvSpPr>
          <p:nvPr>
            <p:ph idx="1"/>
          </p:nvPr>
        </p:nvSpPr>
        <p:spPr>
          <a:xfrm>
            <a:off x="685800" y="1514475"/>
            <a:ext cx="7772400" cy="4876800"/>
          </a:xfrm>
        </p:spPr>
        <p:txBody>
          <a:bodyPr/>
          <a:lstStyle/>
          <a:p>
            <a:pPr eaLnBrk="1" hangingPunct="1">
              <a:lnSpc>
                <a:spcPct val="90000"/>
              </a:lnSpc>
            </a:pPr>
            <a:r>
              <a:rPr lang="zh-CN" altLang="en-US" sz="2400" smtClean="0">
                <a:latin typeface="华文新魏" panose="02010800040101010101" pitchFamily="2" charset="-122"/>
                <a:ea typeface="华文新魏" panose="02010800040101010101" pitchFamily="2" charset="-122"/>
              </a:rPr>
              <a:t>联系转化成的表，和实体转化成的表，可以机械地按照下述原则合并：</a:t>
            </a:r>
          </a:p>
          <a:p>
            <a:pPr lvl="1" eaLnBrk="1" hangingPunct="1">
              <a:lnSpc>
                <a:spcPct val="90000"/>
              </a:lnSpc>
            </a:pPr>
            <a:r>
              <a:rPr lang="zh-CN" altLang="en-US" sz="2000" smtClean="0">
                <a:latin typeface="华文新魏" panose="02010800040101010101" pitchFamily="2" charset="-122"/>
              </a:rPr>
              <a:t>二元多对一联系：</a:t>
            </a:r>
          </a:p>
          <a:p>
            <a:pPr lvl="2" eaLnBrk="1" hangingPunct="1">
              <a:lnSpc>
                <a:spcPct val="90000"/>
              </a:lnSpc>
            </a:pPr>
            <a:r>
              <a:rPr lang="zh-CN" altLang="en-US" sz="1800" smtClean="0">
                <a:latin typeface="华文新魏" panose="02010800040101010101" pitchFamily="2" charset="-122"/>
              </a:rPr>
              <a:t>联系转化的表可以和“多端” 实体转化成的表进行合并</a:t>
            </a:r>
          </a:p>
          <a:p>
            <a:pPr lvl="1" eaLnBrk="1" hangingPunct="1">
              <a:lnSpc>
                <a:spcPct val="90000"/>
              </a:lnSpc>
            </a:pPr>
            <a:r>
              <a:rPr lang="zh-CN" altLang="en-US" sz="2000" smtClean="0">
                <a:latin typeface="华文新魏" panose="02010800040101010101" pitchFamily="2" charset="-122"/>
              </a:rPr>
              <a:t>二元一对一联系：</a:t>
            </a:r>
          </a:p>
          <a:p>
            <a:pPr lvl="2" eaLnBrk="1" hangingPunct="1">
              <a:lnSpc>
                <a:spcPct val="90000"/>
              </a:lnSpc>
            </a:pPr>
            <a:r>
              <a:rPr lang="zh-CN" altLang="en-US" sz="1800" smtClean="0">
                <a:latin typeface="华文新魏" panose="02010800040101010101" pitchFamily="2" charset="-122"/>
              </a:rPr>
              <a:t>联系转化的表可以任一端实体转化成的表进行合并</a:t>
            </a:r>
          </a:p>
          <a:p>
            <a:pPr lvl="2" eaLnBrk="1" hangingPunct="1">
              <a:lnSpc>
                <a:spcPct val="90000"/>
              </a:lnSpc>
            </a:pPr>
            <a:r>
              <a:rPr lang="zh-CN" altLang="en-US" sz="1800" smtClean="0">
                <a:latin typeface="华文新魏" panose="02010800040101010101" pitchFamily="2" charset="-122"/>
              </a:rPr>
              <a:t>二元一对一联系不能导致相关实体转化成的表合并</a:t>
            </a:r>
          </a:p>
          <a:p>
            <a:pPr lvl="1" eaLnBrk="1" hangingPunct="1">
              <a:lnSpc>
                <a:spcPct val="90000"/>
              </a:lnSpc>
            </a:pPr>
            <a:r>
              <a:rPr lang="zh-CN" altLang="en-US" sz="2000" smtClean="0">
                <a:latin typeface="华文新魏" panose="02010800040101010101" pitchFamily="2" charset="-122"/>
              </a:rPr>
              <a:t>二元</a:t>
            </a:r>
            <a:r>
              <a:rPr lang="en-US" altLang="zh-CN" sz="2000" smtClean="0">
                <a:latin typeface="华文新魏" panose="02010800040101010101" pitchFamily="2" charset="-122"/>
              </a:rPr>
              <a:t>m:n</a:t>
            </a:r>
            <a:r>
              <a:rPr lang="zh-CN" altLang="en-US" sz="2000" smtClean="0">
                <a:latin typeface="华文新魏" panose="02010800040101010101" pitchFamily="2" charset="-122"/>
              </a:rPr>
              <a:t>联系：</a:t>
            </a:r>
          </a:p>
          <a:p>
            <a:pPr lvl="2" eaLnBrk="1" hangingPunct="1">
              <a:lnSpc>
                <a:spcPct val="90000"/>
              </a:lnSpc>
            </a:pPr>
            <a:r>
              <a:rPr lang="zh-CN" altLang="en-US" sz="1800" smtClean="0">
                <a:latin typeface="华文新魏" panose="02010800040101010101" pitchFamily="2" charset="-122"/>
              </a:rPr>
              <a:t>联系转化的表和实体转化的表不能进行合并</a:t>
            </a:r>
          </a:p>
          <a:p>
            <a:pPr lvl="1" eaLnBrk="1" hangingPunct="1">
              <a:lnSpc>
                <a:spcPct val="90000"/>
              </a:lnSpc>
            </a:pPr>
            <a:r>
              <a:rPr lang="zh-CN" altLang="en-US" sz="2000" smtClean="0">
                <a:latin typeface="华文新魏" panose="02010800040101010101" pitchFamily="2" charset="-122"/>
              </a:rPr>
              <a:t>多元联系：</a:t>
            </a:r>
          </a:p>
          <a:p>
            <a:pPr lvl="2" eaLnBrk="1" hangingPunct="1">
              <a:lnSpc>
                <a:spcPct val="90000"/>
              </a:lnSpc>
            </a:pPr>
            <a:r>
              <a:rPr lang="zh-CN" altLang="en-US" sz="1800" smtClean="0">
                <a:latin typeface="华文新魏" panose="02010800040101010101" pitchFamily="2" charset="-122"/>
              </a:rPr>
              <a:t>联系转化的表和实体转化的表不能进行合并</a:t>
            </a:r>
          </a:p>
          <a:p>
            <a:pPr lvl="2" eaLnBrk="1" hangingPunct="1">
              <a:lnSpc>
                <a:spcPct val="90000"/>
              </a:lnSpc>
            </a:pPr>
            <a:r>
              <a:rPr lang="zh-CN" altLang="en-US" sz="1800" smtClean="0">
                <a:latin typeface="华文新魏" panose="02010800040101010101" pitchFamily="2" charset="-122"/>
              </a:rPr>
              <a:t>即便是</a:t>
            </a:r>
            <a:r>
              <a:rPr lang="en-US" altLang="zh-CN" sz="1800" smtClean="0">
                <a:latin typeface="华文新魏" panose="02010800040101010101" pitchFamily="2" charset="-122"/>
              </a:rPr>
              <a:t>m:n:1,</a:t>
            </a:r>
            <a:r>
              <a:rPr lang="zh-CN" altLang="en-US" sz="1800" smtClean="0">
                <a:latin typeface="华文新魏" panose="02010800040101010101" pitchFamily="2" charset="-122"/>
              </a:rPr>
              <a:t>其转化的表和也不能进行合并</a:t>
            </a: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实体转化成的表，相互之间不能机械合并</a:t>
            </a:r>
          </a:p>
          <a:p>
            <a:pPr eaLnBrk="1" hangingPunct="1">
              <a:lnSpc>
                <a:spcPct val="90000"/>
              </a:lnSpc>
            </a:pPr>
            <a:r>
              <a:rPr lang="zh-CN" altLang="en-US" sz="2400" smtClean="0">
                <a:latin typeface="华文新魏" panose="02010800040101010101" pitchFamily="2" charset="-122"/>
                <a:ea typeface="华文新魏" panose="02010800040101010101" pitchFamily="2" charset="-122"/>
              </a:rPr>
              <a:t>联系转化成的表，相互之间不能机械合并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0AA1FF61-9830-43AC-9203-69AB983980C8}" type="slidenum">
              <a:rPr altLang="en-US" smtClean="0"/>
              <a:pPr>
                <a:buSzTx/>
              </a:pPr>
              <a:t>58</a:t>
            </a:fld>
            <a:endParaRPr lang="zh-CN" altLang="en-US" smtClean="0"/>
          </a:p>
        </p:txBody>
      </p:sp>
      <p:sp>
        <p:nvSpPr>
          <p:cNvPr id="8397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83971" name="Rectangle 2"/>
          <p:cNvSpPr>
            <a:spLocks noGrp="1" noChangeArrowheads="1"/>
          </p:cNvSpPr>
          <p:nvPr>
            <p:ph type="title"/>
          </p:nvPr>
        </p:nvSpPr>
        <p:spPr/>
        <p:txBody>
          <a:bodyPr/>
          <a:lstStyle/>
          <a:p>
            <a:pPr eaLnBrk="1" hangingPunct="1"/>
            <a:r>
              <a:rPr lang="en-US" altLang="zh-CN" sz="4000" smtClean="0">
                <a:latin typeface="隶书" panose="02010509060101010101" pitchFamily="49" charset="-122"/>
              </a:rPr>
              <a:t>E-R</a:t>
            </a:r>
            <a:r>
              <a:rPr lang="zh-CN" altLang="en-US" sz="4000" smtClean="0">
                <a:latin typeface="隶书" panose="02010509060101010101" pitchFamily="49" charset="-122"/>
              </a:rPr>
              <a:t>模型向关系模式的转换：练习</a:t>
            </a:r>
          </a:p>
        </p:txBody>
      </p:sp>
      <p:sp>
        <p:nvSpPr>
          <p:cNvPr id="83972" name="Rectangle 3"/>
          <p:cNvSpPr>
            <a:spLocks noGrp="1" noChangeArrowheads="1"/>
          </p:cNvSpPr>
          <p:nvPr>
            <p:ph idx="1"/>
          </p:nvPr>
        </p:nvSpPr>
        <p:spPr>
          <a:xfrm>
            <a:off x="685800" y="1371600"/>
            <a:ext cx="7772400" cy="1481138"/>
          </a:xfrm>
        </p:spPr>
        <p:txBody>
          <a:bodyPr/>
          <a:lstStyle/>
          <a:p>
            <a:pPr eaLnBrk="1" hangingPunct="1"/>
            <a:r>
              <a:rPr lang="zh-CN" altLang="en-US" sz="2800" dirty="0" smtClean="0">
                <a:latin typeface="华文新魏" panose="02010800040101010101" pitchFamily="2" charset="-122"/>
                <a:ea typeface="华文新魏" panose="02010800040101010101" pitchFamily="2" charset="-122"/>
              </a:rPr>
              <a:t>请将</a:t>
            </a:r>
            <a:r>
              <a:rPr lang="en-US" altLang="zh-CN" sz="2800" dirty="0" smtClean="0">
                <a:latin typeface="华文新魏" panose="02010800040101010101" pitchFamily="2" charset="-122"/>
                <a:ea typeface="华文新魏" panose="02010800040101010101" pitchFamily="2" charset="-122"/>
              </a:rPr>
              <a:t>E-R</a:t>
            </a:r>
            <a:r>
              <a:rPr lang="zh-CN" altLang="en-US" sz="2800" dirty="0" smtClean="0">
                <a:latin typeface="华文新魏" panose="02010800040101010101" pitchFamily="2" charset="-122"/>
                <a:ea typeface="华文新魏" panose="02010800040101010101" pitchFamily="2" charset="-122"/>
              </a:rPr>
              <a:t>图转化为表并进行必要的合并：</a:t>
            </a:r>
          </a:p>
          <a:p>
            <a:pPr lvl="1" eaLnBrk="1" hangingPunct="1"/>
            <a:r>
              <a:rPr lang="zh-CN" altLang="en-US" sz="2400" dirty="0" smtClean="0"/>
              <a:t>假设每个实体都有属性</a:t>
            </a:r>
            <a:r>
              <a:rPr lang="en-US" altLang="zh-CN" sz="2400" dirty="0" smtClean="0"/>
              <a:t>id</a:t>
            </a:r>
            <a:r>
              <a:rPr lang="zh-CN" altLang="en-US" sz="2400" dirty="0" smtClean="0"/>
              <a:t>和</a:t>
            </a:r>
            <a:r>
              <a:rPr lang="en-US" altLang="zh-CN" sz="2400" dirty="0" smtClean="0"/>
              <a:t>name</a:t>
            </a:r>
          </a:p>
          <a:p>
            <a:pPr lvl="1" eaLnBrk="1" hangingPunct="1"/>
            <a:r>
              <a:rPr lang="zh-CN" altLang="en-US" sz="2400" dirty="0" smtClean="0"/>
              <a:t>假设供应联系有属性</a:t>
            </a:r>
            <a:r>
              <a:rPr lang="en-US" altLang="zh-CN" sz="2400" dirty="0" smtClean="0"/>
              <a:t>quantity</a:t>
            </a:r>
            <a:r>
              <a:rPr lang="zh-CN" altLang="en-US" sz="2400" dirty="0" smtClean="0"/>
              <a:t>，其它联系无属性</a:t>
            </a:r>
          </a:p>
        </p:txBody>
      </p:sp>
      <p:grpSp>
        <p:nvGrpSpPr>
          <p:cNvPr id="83973" name="Group 4"/>
          <p:cNvGrpSpPr>
            <a:grpSpLocks/>
          </p:cNvGrpSpPr>
          <p:nvPr/>
        </p:nvGrpSpPr>
        <p:grpSpPr bwMode="auto">
          <a:xfrm>
            <a:off x="827088" y="2997200"/>
            <a:ext cx="6985000" cy="3097213"/>
            <a:chOff x="793" y="1434"/>
            <a:chExt cx="4400" cy="1951"/>
          </a:xfrm>
        </p:grpSpPr>
        <p:sp>
          <p:nvSpPr>
            <p:cNvPr id="83974" name="Rectangle 5"/>
            <p:cNvSpPr>
              <a:spLocks noChangeArrowheads="1"/>
            </p:cNvSpPr>
            <p:nvPr/>
          </p:nvSpPr>
          <p:spPr bwMode="auto">
            <a:xfrm>
              <a:off x="3866" y="3055"/>
              <a:ext cx="489" cy="33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仓库</a:t>
              </a:r>
              <a:endParaRPr lang="zh-CN" altLang="en-US" sz="2000" b="1">
                <a:latin typeface="Times New Roman" panose="02020603050405020304" pitchFamily="18" charset="0"/>
              </a:endParaRPr>
            </a:p>
          </p:txBody>
        </p:sp>
        <p:sp>
          <p:nvSpPr>
            <p:cNvPr id="83975" name="AutoShape 6"/>
            <p:cNvSpPr>
              <a:spLocks noChangeArrowheads="1"/>
            </p:cNvSpPr>
            <p:nvPr/>
          </p:nvSpPr>
          <p:spPr bwMode="auto">
            <a:xfrm>
              <a:off x="3133" y="3055"/>
              <a:ext cx="407" cy="33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存放</a:t>
              </a:r>
              <a:endParaRPr lang="zh-CN" altLang="en-US" sz="1200" b="1">
                <a:latin typeface="Times New Roman" panose="02020603050405020304" pitchFamily="18" charset="0"/>
              </a:endParaRPr>
            </a:p>
            <a:p>
              <a:pPr algn="just">
                <a:spcBef>
                  <a:spcPct val="50000"/>
                </a:spcBef>
              </a:pPr>
              <a:endParaRPr lang="zh-CN" altLang="en-US" sz="1200" b="1">
                <a:latin typeface="Times New Roman" panose="02020603050405020304" pitchFamily="18" charset="0"/>
              </a:endParaRPr>
            </a:p>
            <a:p>
              <a:pPr algn="ctr">
                <a:spcBef>
                  <a:spcPct val="50000"/>
                </a:spcBef>
              </a:pPr>
              <a:endParaRPr lang="zh-CN" altLang="en-US" sz="2000" b="1">
                <a:latin typeface="Times New Roman" panose="02020603050405020304" pitchFamily="18" charset="0"/>
              </a:endParaRPr>
            </a:p>
          </p:txBody>
        </p:sp>
        <p:sp>
          <p:nvSpPr>
            <p:cNvPr id="83976" name="Line 7"/>
            <p:cNvSpPr>
              <a:spLocks noChangeShapeType="1"/>
            </p:cNvSpPr>
            <p:nvPr/>
          </p:nvSpPr>
          <p:spPr bwMode="auto">
            <a:xfrm>
              <a:off x="2807" y="3221"/>
              <a:ext cx="3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7" name="Line 8"/>
            <p:cNvSpPr>
              <a:spLocks noChangeShapeType="1"/>
            </p:cNvSpPr>
            <p:nvPr/>
          </p:nvSpPr>
          <p:spPr bwMode="auto">
            <a:xfrm>
              <a:off x="3540" y="3221"/>
              <a:ext cx="3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8" name="Rectangle 9"/>
            <p:cNvSpPr>
              <a:spLocks noChangeArrowheads="1"/>
            </p:cNvSpPr>
            <p:nvPr/>
          </p:nvSpPr>
          <p:spPr bwMode="auto">
            <a:xfrm>
              <a:off x="793" y="3026"/>
              <a:ext cx="489" cy="33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供应商</a:t>
              </a:r>
              <a:endParaRPr lang="zh-CN" altLang="en-US" sz="2000" b="1">
                <a:latin typeface="Times New Roman" panose="02020603050405020304" pitchFamily="18" charset="0"/>
              </a:endParaRPr>
            </a:p>
          </p:txBody>
        </p:sp>
        <p:sp>
          <p:nvSpPr>
            <p:cNvPr id="83979" name="Rectangle 10"/>
            <p:cNvSpPr>
              <a:spLocks noChangeArrowheads="1"/>
            </p:cNvSpPr>
            <p:nvPr/>
          </p:nvSpPr>
          <p:spPr bwMode="auto">
            <a:xfrm>
              <a:off x="2342" y="3026"/>
              <a:ext cx="489" cy="33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零件</a:t>
              </a:r>
              <a:endParaRPr lang="zh-CN" altLang="en-US" sz="2000" b="1">
                <a:latin typeface="Times New Roman" panose="02020603050405020304" pitchFamily="18" charset="0"/>
              </a:endParaRPr>
            </a:p>
          </p:txBody>
        </p:sp>
        <p:sp>
          <p:nvSpPr>
            <p:cNvPr id="83980" name="AutoShape 11"/>
            <p:cNvSpPr>
              <a:spLocks noChangeArrowheads="1"/>
            </p:cNvSpPr>
            <p:nvPr/>
          </p:nvSpPr>
          <p:spPr bwMode="auto">
            <a:xfrm>
              <a:off x="1608" y="3026"/>
              <a:ext cx="408" cy="33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生产</a:t>
              </a:r>
              <a:endParaRPr lang="zh-CN" altLang="en-US" sz="700" b="1">
                <a:latin typeface="Times New Roman" panose="02020603050405020304" pitchFamily="18" charset="0"/>
              </a:endParaRPr>
            </a:p>
            <a:p>
              <a:pPr algn="just">
                <a:spcBef>
                  <a:spcPct val="50000"/>
                </a:spcBef>
              </a:pPr>
              <a:endParaRPr lang="zh-CN" altLang="en-US" sz="1000" b="1">
                <a:latin typeface="Times New Roman" panose="02020603050405020304" pitchFamily="18" charset="0"/>
              </a:endParaRPr>
            </a:p>
            <a:p>
              <a:pPr algn="ctr">
                <a:spcBef>
                  <a:spcPct val="50000"/>
                </a:spcBef>
              </a:pPr>
              <a:endParaRPr lang="zh-CN" altLang="en-US" sz="2000" b="1">
                <a:latin typeface="Times New Roman" panose="02020603050405020304" pitchFamily="18" charset="0"/>
              </a:endParaRPr>
            </a:p>
          </p:txBody>
        </p:sp>
        <p:sp>
          <p:nvSpPr>
            <p:cNvPr id="83981" name="Line 12"/>
            <p:cNvSpPr>
              <a:spLocks noChangeShapeType="1"/>
            </p:cNvSpPr>
            <p:nvPr/>
          </p:nvSpPr>
          <p:spPr bwMode="auto">
            <a:xfrm>
              <a:off x="1282" y="3192"/>
              <a:ext cx="3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2" name="Rectangle 13"/>
            <p:cNvSpPr>
              <a:spLocks noChangeArrowheads="1"/>
            </p:cNvSpPr>
            <p:nvPr/>
          </p:nvSpPr>
          <p:spPr bwMode="auto">
            <a:xfrm>
              <a:off x="1532" y="1556"/>
              <a:ext cx="489" cy="32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项目</a:t>
              </a:r>
              <a:endParaRPr lang="zh-CN" altLang="en-US" sz="2000" b="1">
                <a:latin typeface="Times New Roman" panose="02020603050405020304" pitchFamily="18" charset="0"/>
              </a:endParaRPr>
            </a:p>
          </p:txBody>
        </p:sp>
        <p:sp>
          <p:nvSpPr>
            <p:cNvPr id="83983" name="AutoShape 14"/>
            <p:cNvSpPr>
              <a:spLocks noChangeArrowheads="1"/>
            </p:cNvSpPr>
            <p:nvPr/>
          </p:nvSpPr>
          <p:spPr bwMode="auto">
            <a:xfrm>
              <a:off x="1563" y="2247"/>
              <a:ext cx="407" cy="32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供应</a:t>
              </a:r>
              <a:endParaRPr lang="zh-CN" altLang="en-US" sz="1200" b="1">
                <a:latin typeface="Times New Roman" panose="02020603050405020304" pitchFamily="18" charset="0"/>
              </a:endParaRPr>
            </a:p>
            <a:p>
              <a:pPr algn="just">
                <a:spcBef>
                  <a:spcPct val="50000"/>
                </a:spcBef>
              </a:pPr>
              <a:endParaRPr lang="zh-CN" altLang="en-US" sz="1000" b="1">
                <a:latin typeface="Times New Roman" panose="02020603050405020304" pitchFamily="18" charset="0"/>
              </a:endParaRPr>
            </a:p>
            <a:p>
              <a:pPr algn="ctr">
                <a:spcBef>
                  <a:spcPct val="50000"/>
                </a:spcBef>
              </a:pPr>
              <a:endParaRPr lang="zh-CN" altLang="en-US" sz="2000" b="1">
                <a:latin typeface="Times New Roman" panose="02020603050405020304" pitchFamily="18" charset="0"/>
              </a:endParaRPr>
            </a:p>
          </p:txBody>
        </p:sp>
        <p:sp>
          <p:nvSpPr>
            <p:cNvPr id="83984" name="Line 15"/>
            <p:cNvSpPr>
              <a:spLocks noChangeShapeType="1"/>
            </p:cNvSpPr>
            <p:nvPr/>
          </p:nvSpPr>
          <p:spPr bwMode="auto">
            <a:xfrm>
              <a:off x="1768" y="1885"/>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5" name="Line 16"/>
            <p:cNvSpPr>
              <a:spLocks noChangeShapeType="1"/>
            </p:cNvSpPr>
            <p:nvPr/>
          </p:nvSpPr>
          <p:spPr bwMode="auto">
            <a:xfrm flipH="1" flipV="1">
              <a:off x="1966" y="2395"/>
              <a:ext cx="470" cy="6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6" name="Line 17"/>
            <p:cNvSpPr>
              <a:spLocks noChangeShapeType="1"/>
            </p:cNvSpPr>
            <p:nvPr/>
          </p:nvSpPr>
          <p:spPr bwMode="auto">
            <a:xfrm flipH="1">
              <a:off x="1101" y="2395"/>
              <a:ext cx="462" cy="6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7" name="Line 18"/>
            <p:cNvSpPr>
              <a:spLocks noChangeShapeType="1"/>
            </p:cNvSpPr>
            <p:nvPr/>
          </p:nvSpPr>
          <p:spPr bwMode="auto">
            <a:xfrm>
              <a:off x="2006" y="3192"/>
              <a:ext cx="3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8" name="Rectangle 19"/>
            <p:cNvSpPr>
              <a:spLocks noChangeArrowheads="1"/>
            </p:cNvSpPr>
            <p:nvPr/>
          </p:nvSpPr>
          <p:spPr bwMode="auto">
            <a:xfrm>
              <a:off x="3857" y="1554"/>
              <a:ext cx="489" cy="33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职工</a:t>
              </a:r>
              <a:endParaRPr lang="zh-CN" altLang="en-US" sz="2000" b="1">
                <a:latin typeface="Times New Roman" panose="02020603050405020304" pitchFamily="18" charset="0"/>
              </a:endParaRPr>
            </a:p>
          </p:txBody>
        </p:sp>
        <p:sp>
          <p:nvSpPr>
            <p:cNvPr id="83989" name="AutoShape 20"/>
            <p:cNvSpPr>
              <a:spLocks noChangeArrowheads="1"/>
            </p:cNvSpPr>
            <p:nvPr/>
          </p:nvSpPr>
          <p:spPr bwMode="auto">
            <a:xfrm>
              <a:off x="3912" y="2245"/>
              <a:ext cx="407" cy="33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管理</a:t>
              </a:r>
              <a:endParaRPr lang="zh-CN" altLang="en-US" sz="1200" b="1">
                <a:latin typeface="Times New Roman" panose="02020603050405020304" pitchFamily="18" charset="0"/>
              </a:endParaRPr>
            </a:p>
            <a:p>
              <a:pPr algn="just">
                <a:spcBef>
                  <a:spcPct val="50000"/>
                </a:spcBef>
              </a:pPr>
              <a:endParaRPr lang="zh-CN" altLang="en-US" sz="1200" b="1">
                <a:latin typeface="Times New Roman" panose="02020603050405020304" pitchFamily="18" charset="0"/>
              </a:endParaRPr>
            </a:p>
            <a:p>
              <a:pPr algn="ctr">
                <a:spcBef>
                  <a:spcPct val="50000"/>
                </a:spcBef>
              </a:pPr>
              <a:endParaRPr lang="zh-CN" altLang="en-US" sz="2000" b="1">
                <a:latin typeface="Times New Roman" panose="02020603050405020304" pitchFamily="18" charset="0"/>
              </a:endParaRPr>
            </a:p>
          </p:txBody>
        </p:sp>
        <p:sp>
          <p:nvSpPr>
            <p:cNvPr id="83990" name="Line 21"/>
            <p:cNvSpPr>
              <a:spLocks noChangeShapeType="1"/>
            </p:cNvSpPr>
            <p:nvPr/>
          </p:nvSpPr>
          <p:spPr bwMode="auto">
            <a:xfrm flipH="1">
              <a:off x="4114" y="2575"/>
              <a:ext cx="0" cy="4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1" name="Line 22"/>
            <p:cNvSpPr>
              <a:spLocks noChangeShapeType="1"/>
            </p:cNvSpPr>
            <p:nvPr/>
          </p:nvSpPr>
          <p:spPr bwMode="auto">
            <a:xfrm flipH="1">
              <a:off x="4114" y="1914"/>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2" name="AutoShape 23"/>
            <p:cNvSpPr>
              <a:spLocks noChangeArrowheads="1"/>
            </p:cNvSpPr>
            <p:nvPr/>
          </p:nvSpPr>
          <p:spPr bwMode="auto">
            <a:xfrm>
              <a:off x="2780" y="1554"/>
              <a:ext cx="407" cy="33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参与</a:t>
              </a:r>
              <a:endParaRPr lang="zh-CN" altLang="en-US" sz="1000" b="1">
                <a:latin typeface="Times New Roman" panose="02020603050405020304" pitchFamily="18" charset="0"/>
              </a:endParaRPr>
            </a:p>
            <a:p>
              <a:pPr algn="ctr">
                <a:spcBef>
                  <a:spcPct val="50000"/>
                </a:spcBef>
              </a:pPr>
              <a:endParaRPr lang="zh-CN" altLang="en-US" sz="2000" b="1">
                <a:latin typeface="Times New Roman" panose="02020603050405020304" pitchFamily="18" charset="0"/>
              </a:endParaRPr>
            </a:p>
          </p:txBody>
        </p:sp>
        <p:sp>
          <p:nvSpPr>
            <p:cNvPr id="83993" name="Line 24"/>
            <p:cNvSpPr>
              <a:spLocks noChangeShapeType="1"/>
            </p:cNvSpPr>
            <p:nvPr/>
          </p:nvSpPr>
          <p:spPr bwMode="auto">
            <a:xfrm>
              <a:off x="2009" y="1720"/>
              <a:ext cx="771" cy="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4" name="Line 25"/>
            <p:cNvSpPr>
              <a:spLocks noChangeShapeType="1"/>
            </p:cNvSpPr>
            <p:nvPr/>
          </p:nvSpPr>
          <p:spPr bwMode="auto">
            <a:xfrm flipV="1">
              <a:off x="3194" y="1720"/>
              <a:ext cx="6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5" name="AutoShape 26"/>
            <p:cNvSpPr>
              <a:spLocks noChangeArrowheads="1"/>
            </p:cNvSpPr>
            <p:nvPr/>
          </p:nvSpPr>
          <p:spPr bwMode="auto">
            <a:xfrm>
              <a:off x="4785" y="1554"/>
              <a:ext cx="408" cy="36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dirty="0" smtClean="0">
                  <a:solidFill>
                    <a:schemeClr val="bg2"/>
                  </a:solidFill>
                  <a:latin typeface="Times New Roman" panose="02020603050405020304" pitchFamily="18" charset="0"/>
                </a:rPr>
                <a:t>管理</a:t>
              </a:r>
              <a:endParaRPr lang="zh-CN" altLang="en-US" sz="1200" b="1" dirty="0">
                <a:solidFill>
                  <a:schemeClr val="bg2"/>
                </a:solidFill>
                <a:latin typeface="Times New Roman" panose="02020603050405020304" pitchFamily="18" charset="0"/>
              </a:endParaRPr>
            </a:p>
            <a:p>
              <a:pPr algn="just">
                <a:spcBef>
                  <a:spcPct val="50000"/>
                </a:spcBef>
              </a:pPr>
              <a:endParaRPr lang="zh-CN" altLang="en-US" sz="1000" b="1" dirty="0">
                <a:latin typeface="Times New Roman" panose="02020603050405020304" pitchFamily="18" charset="0"/>
              </a:endParaRPr>
            </a:p>
            <a:p>
              <a:pPr algn="ctr">
                <a:spcBef>
                  <a:spcPct val="50000"/>
                </a:spcBef>
              </a:pPr>
              <a:endParaRPr lang="zh-CN" altLang="en-US" sz="2000" b="1" dirty="0">
                <a:latin typeface="Times New Roman" panose="02020603050405020304" pitchFamily="18" charset="0"/>
              </a:endParaRPr>
            </a:p>
          </p:txBody>
        </p:sp>
        <p:sp>
          <p:nvSpPr>
            <p:cNvPr id="83996" name="Line 27"/>
            <p:cNvSpPr>
              <a:spLocks noChangeShapeType="1"/>
            </p:cNvSpPr>
            <p:nvPr/>
          </p:nvSpPr>
          <p:spPr bwMode="auto">
            <a:xfrm>
              <a:off x="4353" y="1675"/>
              <a:ext cx="48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3997" name="Line 28"/>
            <p:cNvSpPr>
              <a:spLocks noChangeShapeType="1"/>
            </p:cNvSpPr>
            <p:nvPr/>
          </p:nvSpPr>
          <p:spPr bwMode="auto">
            <a:xfrm>
              <a:off x="4353" y="1794"/>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8" name="Text Box 29"/>
            <p:cNvSpPr txBox="1">
              <a:spLocks noChangeArrowheads="1"/>
            </p:cNvSpPr>
            <p:nvPr/>
          </p:nvSpPr>
          <p:spPr bwMode="auto">
            <a:xfrm>
              <a:off x="4371" y="1434"/>
              <a:ext cx="5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600" b="1" dirty="0">
                  <a:solidFill>
                    <a:schemeClr val="bg2"/>
                  </a:solidFill>
                  <a:latin typeface="Times New Roman" panose="02020603050405020304" pitchFamily="18" charset="0"/>
                </a:rPr>
                <a:t>领导</a:t>
              </a:r>
            </a:p>
          </p:txBody>
        </p:sp>
        <p:sp>
          <p:nvSpPr>
            <p:cNvPr id="83999" name="Text Box 30"/>
            <p:cNvSpPr txBox="1">
              <a:spLocks noChangeArrowheads="1"/>
            </p:cNvSpPr>
            <p:nvPr/>
          </p:nvSpPr>
          <p:spPr bwMode="auto">
            <a:xfrm>
              <a:off x="4371" y="1812"/>
              <a:ext cx="5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600" b="1">
                  <a:solidFill>
                    <a:schemeClr val="bg2"/>
                  </a:solidFill>
                  <a:latin typeface="Times New Roman" panose="02020603050405020304" pitchFamily="18" charset="0"/>
                </a:rPr>
                <a:t>员工</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5934408E-1771-407B-AFBB-C5EBC76DD882}" type="slidenum">
              <a:rPr altLang="en-US" smtClean="0"/>
              <a:pPr>
                <a:buSzTx/>
              </a:pPr>
              <a:t>59</a:t>
            </a:fld>
            <a:endParaRPr lang="zh-CN" altLang="en-US" smtClean="0"/>
          </a:p>
        </p:txBody>
      </p:sp>
      <p:sp>
        <p:nvSpPr>
          <p:cNvPr id="84994"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84995" name="Rectangle 2"/>
          <p:cNvSpPr>
            <a:spLocks noGrp="1" noChangeArrowheads="1"/>
          </p:cNvSpPr>
          <p:nvPr>
            <p:ph type="title"/>
          </p:nvPr>
        </p:nvSpPr>
        <p:spPr/>
        <p:txBody>
          <a:bodyPr/>
          <a:lstStyle/>
          <a:p>
            <a:pPr eaLnBrk="1" hangingPunct="1"/>
            <a:r>
              <a:rPr lang="en-US" altLang="zh-CN" sz="4000" dirty="0" smtClean="0">
                <a:latin typeface="隶书" panose="02010509060101010101" pitchFamily="49" charset="-122"/>
              </a:rPr>
              <a:t>E-R</a:t>
            </a:r>
            <a:r>
              <a:rPr lang="zh-CN" altLang="en-US" sz="4000" dirty="0" smtClean="0">
                <a:latin typeface="隶书" panose="02010509060101010101" pitchFamily="49" charset="-122"/>
              </a:rPr>
              <a:t>模型向关系模式的转换：练习</a:t>
            </a:r>
          </a:p>
        </p:txBody>
      </p:sp>
      <p:sp>
        <p:nvSpPr>
          <p:cNvPr id="84996" name="Rectangle 3"/>
          <p:cNvSpPr>
            <a:spLocks noGrp="1" noChangeArrowheads="1"/>
          </p:cNvSpPr>
          <p:nvPr>
            <p:ph idx="1"/>
          </p:nvPr>
        </p:nvSpPr>
        <p:spPr>
          <a:xfrm>
            <a:off x="0" y="1444625"/>
            <a:ext cx="4787900" cy="5297488"/>
          </a:xfrm>
        </p:spPr>
        <p:txBody>
          <a:bodyPr/>
          <a:lstStyle/>
          <a:p>
            <a:pPr eaLnBrk="1" hangingPunct="1">
              <a:lnSpc>
                <a:spcPct val="80000"/>
              </a:lnSpc>
            </a:pPr>
            <a:r>
              <a:rPr lang="en-US" altLang="zh-CN" sz="2000" dirty="0" smtClean="0">
                <a:latin typeface="华文新魏" panose="02010800040101010101" pitchFamily="2" charset="-122"/>
                <a:ea typeface="华文新魏" panose="02010800040101010101" pitchFamily="2" charset="-122"/>
              </a:rPr>
              <a:t>E-R</a:t>
            </a:r>
            <a:r>
              <a:rPr lang="zh-CN" altLang="en-US" sz="2000" dirty="0" smtClean="0">
                <a:latin typeface="华文新魏" panose="02010800040101010101" pitchFamily="2" charset="-122"/>
                <a:ea typeface="华文新魏" panose="02010800040101010101" pitchFamily="2" charset="-122"/>
              </a:rPr>
              <a:t>图转化为表</a:t>
            </a:r>
          </a:p>
          <a:p>
            <a:pPr lvl="1" eaLnBrk="1" hangingPunct="1">
              <a:lnSpc>
                <a:spcPct val="80000"/>
              </a:lnSpc>
            </a:pPr>
            <a:r>
              <a:rPr lang="zh-CN" altLang="en-US" sz="1800" dirty="0" smtClean="0">
                <a:latin typeface="华文新魏" panose="02010800040101010101" pitchFamily="2" charset="-122"/>
              </a:rPr>
              <a:t>实体转化成表</a:t>
            </a:r>
          </a:p>
          <a:p>
            <a:pPr lvl="1" eaLnBrk="1" hangingPunct="1">
              <a:lnSpc>
                <a:spcPct val="80000"/>
              </a:lnSpc>
              <a:buFontTx/>
              <a:buNone/>
            </a:pPr>
            <a:r>
              <a:rPr lang="zh-CN" altLang="en-US" sz="1800" dirty="0" smtClean="0">
                <a:latin typeface="华文新魏" panose="02010800040101010101" pitchFamily="2" charset="-122"/>
              </a:rPr>
              <a:t>	项目</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项目编号</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项目名称</a:t>
            </a:r>
            <a:r>
              <a:rPr lang="en-US" altLang="zh-CN" sz="1800" dirty="0" smtClean="0">
                <a:latin typeface="华文新魏" panose="02010800040101010101" pitchFamily="2" charset="-122"/>
              </a:rPr>
              <a:t>)</a:t>
            </a:r>
          </a:p>
          <a:p>
            <a:pPr lvl="1" eaLnBrk="1" hangingPunct="1">
              <a:lnSpc>
                <a:spcPct val="80000"/>
              </a:lnSpc>
              <a:buFontTx/>
              <a:buNone/>
            </a:pPr>
            <a:r>
              <a:rPr lang="en-US" altLang="zh-CN" sz="1800" dirty="0" smtClean="0">
                <a:latin typeface="华文新魏" panose="02010800040101010101" pitchFamily="2" charset="-122"/>
              </a:rPr>
              <a:t>	</a:t>
            </a:r>
            <a:r>
              <a:rPr lang="zh-CN" altLang="en-US" sz="1800" dirty="0" smtClean="0">
                <a:latin typeface="华文新魏" panose="02010800040101010101" pitchFamily="2" charset="-122"/>
              </a:rPr>
              <a:t>职工</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职工编号</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职工姓名</a:t>
            </a:r>
            <a:r>
              <a:rPr lang="en-US" altLang="zh-CN" sz="1800" dirty="0" smtClean="0">
                <a:latin typeface="华文新魏" panose="02010800040101010101" pitchFamily="2" charset="-122"/>
              </a:rPr>
              <a:t>)</a:t>
            </a:r>
          </a:p>
          <a:p>
            <a:pPr lvl="1" eaLnBrk="1" hangingPunct="1">
              <a:lnSpc>
                <a:spcPct val="80000"/>
              </a:lnSpc>
              <a:buFontTx/>
              <a:buNone/>
            </a:pPr>
            <a:r>
              <a:rPr lang="en-US" altLang="zh-CN" sz="1800" dirty="0" smtClean="0">
                <a:latin typeface="华文新魏" panose="02010800040101010101" pitchFamily="2" charset="-122"/>
              </a:rPr>
              <a:t>	</a:t>
            </a:r>
            <a:r>
              <a:rPr lang="zh-CN" altLang="en-US" sz="1800" dirty="0" smtClean="0">
                <a:latin typeface="华文新魏" panose="02010800040101010101" pitchFamily="2" charset="-122"/>
              </a:rPr>
              <a:t>供应商</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供应商编号</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供应商名称</a:t>
            </a:r>
            <a:r>
              <a:rPr lang="en-US" altLang="zh-CN" sz="1800" dirty="0" smtClean="0">
                <a:latin typeface="华文新魏" panose="02010800040101010101" pitchFamily="2" charset="-122"/>
              </a:rPr>
              <a:t>)</a:t>
            </a:r>
          </a:p>
          <a:p>
            <a:pPr lvl="1" eaLnBrk="1" hangingPunct="1">
              <a:lnSpc>
                <a:spcPct val="80000"/>
              </a:lnSpc>
              <a:buFontTx/>
              <a:buNone/>
            </a:pPr>
            <a:r>
              <a:rPr lang="en-US" altLang="zh-CN" sz="1800" dirty="0" smtClean="0">
                <a:latin typeface="华文新魏" panose="02010800040101010101" pitchFamily="2" charset="-122"/>
              </a:rPr>
              <a:t>	</a:t>
            </a:r>
            <a:r>
              <a:rPr lang="zh-CN" altLang="en-US" sz="1800" dirty="0" smtClean="0">
                <a:latin typeface="华文新魏" panose="02010800040101010101" pitchFamily="2" charset="-122"/>
              </a:rPr>
              <a:t>零件</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零件编号</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零件名称</a:t>
            </a:r>
            <a:r>
              <a:rPr lang="en-US" altLang="zh-CN" sz="1800" dirty="0" smtClean="0">
                <a:latin typeface="华文新魏" panose="02010800040101010101" pitchFamily="2" charset="-122"/>
              </a:rPr>
              <a:t>)</a:t>
            </a:r>
          </a:p>
          <a:p>
            <a:pPr lvl="1" eaLnBrk="1" hangingPunct="1">
              <a:lnSpc>
                <a:spcPct val="80000"/>
              </a:lnSpc>
              <a:buFontTx/>
              <a:buNone/>
            </a:pPr>
            <a:r>
              <a:rPr lang="en-US" altLang="zh-CN" sz="1800" dirty="0" smtClean="0">
                <a:latin typeface="华文新魏" panose="02010800040101010101" pitchFamily="2" charset="-122"/>
              </a:rPr>
              <a:t>	</a:t>
            </a:r>
            <a:r>
              <a:rPr lang="zh-CN" altLang="en-US" sz="1800" dirty="0" smtClean="0">
                <a:latin typeface="华文新魏" panose="02010800040101010101" pitchFamily="2" charset="-122"/>
              </a:rPr>
              <a:t>仓库</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仓库编号</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仓库名称</a:t>
            </a:r>
            <a:r>
              <a:rPr lang="en-US" altLang="zh-CN" sz="1800" dirty="0" smtClean="0">
                <a:latin typeface="华文新魏" panose="02010800040101010101" pitchFamily="2" charset="-122"/>
              </a:rPr>
              <a:t>)	</a:t>
            </a:r>
          </a:p>
          <a:p>
            <a:pPr lvl="1" eaLnBrk="1" hangingPunct="1">
              <a:lnSpc>
                <a:spcPct val="80000"/>
              </a:lnSpc>
            </a:pPr>
            <a:r>
              <a:rPr lang="zh-CN" altLang="en-US" sz="1800" dirty="0" smtClean="0">
                <a:latin typeface="华文新魏" panose="02010800040101010101" pitchFamily="2" charset="-122"/>
              </a:rPr>
              <a:t>联系转化为表</a:t>
            </a:r>
          </a:p>
          <a:p>
            <a:pPr lvl="1" eaLnBrk="1" hangingPunct="1">
              <a:lnSpc>
                <a:spcPct val="80000"/>
              </a:lnSpc>
              <a:buFontTx/>
              <a:buNone/>
            </a:pPr>
            <a:r>
              <a:rPr lang="zh-CN" altLang="en-US" sz="1800" dirty="0" smtClean="0">
                <a:latin typeface="华文新魏" panose="02010800040101010101" pitchFamily="2" charset="-122"/>
              </a:rPr>
              <a:t>	参与</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项目编号</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职工编号</a:t>
            </a:r>
            <a:r>
              <a:rPr lang="en-US" altLang="zh-CN" sz="1800" dirty="0" smtClean="0">
                <a:latin typeface="华文新魏" panose="02010800040101010101" pitchFamily="2" charset="-122"/>
              </a:rPr>
              <a:t>)</a:t>
            </a:r>
          </a:p>
          <a:p>
            <a:pPr lvl="1" eaLnBrk="1" hangingPunct="1">
              <a:lnSpc>
                <a:spcPct val="80000"/>
              </a:lnSpc>
              <a:buFontTx/>
              <a:buNone/>
            </a:pPr>
            <a:r>
              <a:rPr lang="en-US" altLang="zh-CN" sz="1800" dirty="0" smtClean="0">
                <a:latin typeface="华文新魏" panose="02010800040101010101" pitchFamily="2" charset="-122"/>
              </a:rPr>
              <a:t>	</a:t>
            </a:r>
            <a:r>
              <a:rPr lang="zh-CN" altLang="en-US" sz="1800" dirty="0" smtClean="0">
                <a:latin typeface="华文新魏" panose="02010800040101010101" pitchFamily="2" charset="-122"/>
              </a:rPr>
              <a:t>领导</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职工编号</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领导编号</a:t>
            </a:r>
            <a:r>
              <a:rPr lang="en-US" altLang="zh-CN" sz="1800" dirty="0" smtClean="0">
                <a:latin typeface="华文新魏" panose="02010800040101010101" pitchFamily="2" charset="-122"/>
              </a:rPr>
              <a:t>)</a:t>
            </a:r>
          </a:p>
          <a:p>
            <a:pPr lvl="1" eaLnBrk="1" hangingPunct="1">
              <a:lnSpc>
                <a:spcPct val="80000"/>
              </a:lnSpc>
              <a:buFontTx/>
              <a:buNone/>
            </a:pPr>
            <a:r>
              <a:rPr lang="en-US" altLang="zh-CN" sz="1800" dirty="0" smtClean="0">
                <a:latin typeface="华文新魏" panose="02010800040101010101" pitchFamily="2" charset="-122"/>
              </a:rPr>
              <a:t>	</a:t>
            </a:r>
            <a:r>
              <a:rPr lang="zh-CN" altLang="en-US" sz="1800" dirty="0" smtClean="0">
                <a:latin typeface="华文新魏" panose="02010800040101010101" pitchFamily="2" charset="-122"/>
              </a:rPr>
              <a:t>供应</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供应商编号</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项目编号</a:t>
            </a:r>
            <a:r>
              <a:rPr lang="en-US" altLang="zh-CN" sz="1800" dirty="0" smtClean="0">
                <a:latin typeface="华文新魏" panose="02010800040101010101" pitchFamily="2" charset="-122"/>
              </a:rPr>
              <a:t>,</a:t>
            </a:r>
          </a:p>
          <a:p>
            <a:pPr lvl="1" eaLnBrk="1" hangingPunct="1">
              <a:lnSpc>
                <a:spcPct val="80000"/>
              </a:lnSpc>
              <a:buFontTx/>
              <a:buNone/>
            </a:pPr>
            <a:r>
              <a:rPr lang="en-US" altLang="zh-CN" sz="1800" dirty="0" smtClean="0">
                <a:latin typeface="华文新魏" panose="02010800040101010101" pitchFamily="2" charset="-122"/>
              </a:rPr>
              <a:t>              </a:t>
            </a:r>
            <a:r>
              <a:rPr lang="zh-CN" altLang="en-US" sz="1800" u="sng" dirty="0" smtClean="0">
                <a:latin typeface="华文新魏" panose="02010800040101010101" pitchFamily="2" charset="-122"/>
              </a:rPr>
              <a:t>零件编号</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供应量</a:t>
            </a:r>
            <a:r>
              <a:rPr lang="en-US" altLang="zh-CN" sz="1800" dirty="0" smtClean="0">
                <a:latin typeface="华文新魏" panose="02010800040101010101" pitchFamily="2" charset="-122"/>
              </a:rPr>
              <a:t>)</a:t>
            </a:r>
          </a:p>
          <a:p>
            <a:pPr lvl="1" eaLnBrk="1" hangingPunct="1">
              <a:lnSpc>
                <a:spcPct val="80000"/>
              </a:lnSpc>
              <a:buFontTx/>
              <a:buNone/>
            </a:pPr>
            <a:r>
              <a:rPr lang="en-US" altLang="zh-CN" sz="1800" dirty="0" smtClean="0">
                <a:latin typeface="华文新魏" panose="02010800040101010101" pitchFamily="2" charset="-122"/>
              </a:rPr>
              <a:t>	</a:t>
            </a:r>
            <a:r>
              <a:rPr lang="zh-CN" altLang="en-US" sz="1800" dirty="0" smtClean="0">
                <a:latin typeface="华文新魏" panose="02010800040101010101" pitchFamily="2" charset="-122"/>
              </a:rPr>
              <a:t>生产</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供应商编号</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零件编号</a:t>
            </a:r>
            <a:r>
              <a:rPr lang="en-US" altLang="zh-CN" sz="1800" dirty="0" smtClean="0">
                <a:latin typeface="华文新魏" panose="02010800040101010101" pitchFamily="2" charset="-122"/>
              </a:rPr>
              <a:t>)</a:t>
            </a:r>
          </a:p>
          <a:p>
            <a:pPr lvl="1" eaLnBrk="1" hangingPunct="1">
              <a:lnSpc>
                <a:spcPct val="80000"/>
              </a:lnSpc>
              <a:buFontTx/>
              <a:buNone/>
            </a:pPr>
            <a:r>
              <a:rPr lang="en-US" altLang="zh-CN" sz="1800" dirty="0" smtClean="0">
                <a:latin typeface="华文新魏" panose="02010800040101010101" pitchFamily="2" charset="-122"/>
              </a:rPr>
              <a:t>	</a:t>
            </a:r>
            <a:r>
              <a:rPr lang="zh-CN" altLang="en-US" sz="1800" dirty="0" smtClean="0">
                <a:latin typeface="华文新魏" panose="02010800040101010101" pitchFamily="2" charset="-122"/>
              </a:rPr>
              <a:t>存放</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零件编号</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仓库编号</a:t>
            </a:r>
            <a:r>
              <a:rPr lang="en-US" altLang="zh-CN" sz="1800" dirty="0" smtClean="0">
                <a:latin typeface="华文新魏" panose="02010800040101010101" pitchFamily="2" charset="-122"/>
              </a:rPr>
              <a:t>)</a:t>
            </a:r>
          </a:p>
          <a:p>
            <a:pPr lvl="1" eaLnBrk="1" hangingPunct="1">
              <a:lnSpc>
                <a:spcPct val="80000"/>
              </a:lnSpc>
              <a:buFontTx/>
              <a:buNone/>
            </a:pPr>
            <a:r>
              <a:rPr lang="en-US" altLang="zh-CN" sz="1800" dirty="0" smtClean="0">
                <a:latin typeface="华文新魏" panose="02010800040101010101" pitchFamily="2" charset="-122"/>
              </a:rPr>
              <a:t>	</a:t>
            </a:r>
            <a:r>
              <a:rPr lang="zh-CN" altLang="en-US" sz="1800" dirty="0" smtClean="0">
                <a:latin typeface="华文新魏" panose="02010800040101010101" pitchFamily="2" charset="-122"/>
              </a:rPr>
              <a:t>管理</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职工编号</a:t>
            </a:r>
            <a:r>
              <a:rPr lang="en-US" altLang="zh-CN" sz="1800" dirty="0" smtClean="0">
                <a:latin typeface="华文新魏" panose="02010800040101010101" pitchFamily="2" charset="-122"/>
              </a:rPr>
              <a:t>,</a:t>
            </a:r>
            <a:r>
              <a:rPr lang="zh-CN" altLang="en-US" sz="1800" u="sng" dirty="0" smtClean="0">
                <a:latin typeface="华文新魏" panose="02010800040101010101" pitchFamily="2" charset="-122"/>
              </a:rPr>
              <a:t>仓库编号</a:t>
            </a:r>
            <a:r>
              <a:rPr lang="en-US" altLang="zh-CN" sz="1800" dirty="0" smtClean="0">
                <a:latin typeface="华文新魏" panose="02010800040101010101" pitchFamily="2" charset="-122"/>
              </a:rPr>
              <a:t>)</a:t>
            </a:r>
          </a:p>
          <a:p>
            <a:pPr eaLnBrk="1" hangingPunct="1">
              <a:lnSpc>
                <a:spcPct val="80000"/>
              </a:lnSpc>
            </a:pPr>
            <a:r>
              <a:rPr lang="zh-CN" altLang="en-US" sz="2000" dirty="0" smtClean="0">
                <a:latin typeface="华文新魏" panose="02010800040101010101" pitchFamily="2" charset="-122"/>
                <a:ea typeface="华文新魏" panose="02010800040101010101" pitchFamily="2" charset="-122"/>
              </a:rPr>
              <a:t>表的合并</a:t>
            </a:r>
            <a:endParaRPr lang="en-US" altLang="zh-CN" sz="2000" dirty="0" smtClean="0">
              <a:latin typeface="华文新魏" panose="02010800040101010101" pitchFamily="2" charset="-122"/>
              <a:ea typeface="华文新魏" panose="02010800040101010101" pitchFamily="2" charset="-122"/>
            </a:endParaRPr>
          </a:p>
          <a:p>
            <a:pPr lvl="1" eaLnBrk="1" hangingPunct="1">
              <a:lnSpc>
                <a:spcPct val="80000"/>
              </a:lnSpc>
              <a:buFontTx/>
              <a:buNone/>
            </a:pPr>
            <a:r>
              <a:rPr lang="zh-CN" altLang="en-US" sz="1800" dirty="0" smtClean="0">
                <a:latin typeface="华文新魏" panose="02010800040101010101" pitchFamily="2" charset="-122"/>
              </a:rPr>
              <a:t>职工</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领导</a:t>
            </a:r>
            <a:r>
              <a:rPr lang="en-US" altLang="zh-CN" sz="1800" dirty="0" smtClean="0">
                <a:latin typeface="华文新魏" panose="02010800040101010101" pitchFamily="2" charset="-122"/>
                <a:sym typeface="Wingdings" panose="05000000000000000000" pitchFamily="2" charset="2"/>
              </a:rPr>
              <a:t></a:t>
            </a:r>
            <a:r>
              <a:rPr lang="zh-CN" altLang="en-US" sz="1800" dirty="0" smtClean="0">
                <a:latin typeface="华文新魏" panose="02010800040101010101" pitchFamily="2" charset="-122"/>
                <a:sym typeface="Wingdings" panose="05000000000000000000" pitchFamily="2" charset="2"/>
              </a:rPr>
              <a:t>职工</a:t>
            </a:r>
            <a:r>
              <a:rPr lang="en-US" altLang="zh-CN" sz="1800" dirty="0" smtClean="0">
                <a:latin typeface="华文新魏" panose="02010800040101010101" pitchFamily="2" charset="-122"/>
                <a:sym typeface="Wingdings" panose="05000000000000000000" pitchFamily="2" charset="2"/>
              </a:rPr>
              <a:t>(</a:t>
            </a:r>
            <a:r>
              <a:rPr lang="zh-CN" altLang="en-US" sz="1800" u="sng" dirty="0" smtClean="0">
                <a:latin typeface="华文新魏" panose="02010800040101010101" pitchFamily="2" charset="-122"/>
                <a:sym typeface="Wingdings" panose="05000000000000000000" pitchFamily="2" charset="2"/>
              </a:rPr>
              <a:t>职工编号</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职工姓名</a:t>
            </a:r>
            <a:r>
              <a:rPr lang="en-US" altLang="zh-CN" sz="1800" dirty="0" smtClean="0">
                <a:latin typeface="华文新魏" panose="02010800040101010101" pitchFamily="2" charset="-122"/>
              </a:rPr>
              <a:t>,</a:t>
            </a:r>
            <a:r>
              <a:rPr lang="zh-CN" altLang="en-US" sz="1800" dirty="0" smtClean="0">
                <a:latin typeface="华文新魏" panose="02010800040101010101" pitchFamily="2" charset="-122"/>
              </a:rPr>
              <a:t>领导编号</a:t>
            </a:r>
            <a:r>
              <a:rPr lang="en-US" altLang="zh-CN" sz="1800" dirty="0" smtClean="0">
                <a:latin typeface="华文新魏" panose="02010800040101010101" pitchFamily="2" charset="-122"/>
              </a:rPr>
              <a:t>)</a:t>
            </a:r>
            <a:endParaRPr lang="zh-CN" altLang="en-US" sz="1800" dirty="0" smtClean="0">
              <a:latin typeface="华文新魏" panose="02010800040101010101" pitchFamily="2" charset="-122"/>
            </a:endParaRPr>
          </a:p>
        </p:txBody>
      </p:sp>
      <p:grpSp>
        <p:nvGrpSpPr>
          <p:cNvPr id="84997" name="Group 4"/>
          <p:cNvGrpSpPr>
            <a:grpSpLocks/>
          </p:cNvGrpSpPr>
          <p:nvPr/>
        </p:nvGrpSpPr>
        <p:grpSpPr bwMode="auto">
          <a:xfrm>
            <a:off x="4824859" y="1628775"/>
            <a:ext cx="4211637" cy="4394200"/>
            <a:chOff x="793" y="1434"/>
            <a:chExt cx="4400" cy="1951"/>
          </a:xfrm>
        </p:grpSpPr>
        <p:sp>
          <p:nvSpPr>
            <p:cNvPr id="84998" name="Rectangle 5"/>
            <p:cNvSpPr>
              <a:spLocks noChangeArrowheads="1"/>
            </p:cNvSpPr>
            <p:nvPr/>
          </p:nvSpPr>
          <p:spPr bwMode="auto">
            <a:xfrm>
              <a:off x="3866" y="3055"/>
              <a:ext cx="489" cy="33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200" b="1">
                  <a:solidFill>
                    <a:srgbClr val="000000"/>
                  </a:solidFill>
                  <a:latin typeface="Times New Roman" panose="02020603050405020304" pitchFamily="18" charset="0"/>
                </a:rPr>
                <a:t>仓库</a:t>
              </a:r>
              <a:endParaRPr lang="zh-CN" altLang="en-US" sz="1200" b="1">
                <a:latin typeface="Times New Roman" panose="02020603050405020304" pitchFamily="18" charset="0"/>
              </a:endParaRPr>
            </a:p>
          </p:txBody>
        </p:sp>
        <p:sp>
          <p:nvSpPr>
            <p:cNvPr id="84999" name="AutoShape 6"/>
            <p:cNvSpPr>
              <a:spLocks noChangeArrowheads="1"/>
            </p:cNvSpPr>
            <p:nvPr/>
          </p:nvSpPr>
          <p:spPr bwMode="auto">
            <a:xfrm>
              <a:off x="3133" y="3055"/>
              <a:ext cx="407" cy="33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存放</a:t>
              </a:r>
              <a:endParaRPr lang="zh-CN" altLang="en-US" sz="1200" b="1">
                <a:latin typeface="Times New Roman" panose="02020603050405020304" pitchFamily="18" charset="0"/>
              </a:endParaRPr>
            </a:p>
            <a:p>
              <a:pPr algn="just">
                <a:spcBef>
                  <a:spcPct val="50000"/>
                </a:spcBef>
              </a:pPr>
              <a:endParaRPr lang="zh-CN" altLang="en-US" sz="1200" b="1">
                <a:latin typeface="Times New Roman" panose="02020603050405020304" pitchFamily="18" charset="0"/>
              </a:endParaRPr>
            </a:p>
            <a:p>
              <a:pPr algn="ctr">
                <a:spcBef>
                  <a:spcPct val="50000"/>
                </a:spcBef>
              </a:pPr>
              <a:endParaRPr lang="zh-CN" altLang="en-US" sz="2000" b="1">
                <a:latin typeface="Times New Roman" panose="02020603050405020304" pitchFamily="18" charset="0"/>
              </a:endParaRPr>
            </a:p>
          </p:txBody>
        </p:sp>
        <p:sp>
          <p:nvSpPr>
            <p:cNvPr id="85000" name="Line 7"/>
            <p:cNvSpPr>
              <a:spLocks noChangeShapeType="1"/>
            </p:cNvSpPr>
            <p:nvPr/>
          </p:nvSpPr>
          <p:spPr bwMode="auto">
            <a:xfrm>
              <a:off x="2807" y="3221"/>
              <a:ext cx="3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1" name="Line 8"/>
            <p:cNvSpPr>
              <a:spLocks noChangeShapeType="1"/>
            </p:cNvSpPr>
            <p:nvPr/>
          </p:nvSpPr>
          <p:spPr bwMode="auto">
            <a:xfrm>
              <a:off x="3540" y="3221"/>
              <a:ext cx="3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2" name="Rectangle 9"/>
            <p:cNvSpPr>
              <a:spLocks noChangeArrowheads="1"/>
            </p:cNvSpPr>
            <p:nvPr/>
          </p:nvSpPr>
          <p:spPr bwMode="auto">
            <a:xfrm>
              <a:off x="793" y="3026"/>
              <a:ext cx="489" cy="33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200" b="1">
                  <a:solidFill>
                    <a:srgbClr val="000000"/>
                  </a:solidFill>
                  <a:latin typeface="Times New Roman" panose="02020603050405020304" pitchFamily="18" charset="0"/>
                </a:rPr>
                <a:t>供应商</a:t>
              </a:r>
              <a:endParaRPr lang="zh-CN" altLang="en-US" sz="1200" b="1">
                <a:latin typeface="Times New Roman" panose="02020603050405020304" pitchFamily="18" charset="0"/>
              </a:endParaRPr>
            </a:p>
          </p:txBody>
        </p:sp>
        <p:sp>
          <p:nvSpPr>
            <p:cNvPr id="85003" name="Rectangle 10"/>
            <p:cNvSpPr>
              <a:spLocks noChangeArrowheads="1"/>
            </p:cNvSpPr>
            <p:nvPr/>
          </p:nvSpPr>
          <p:spPr bwMode="auto">
            <a:xfrm>
              <a:off x="2342" y="3026"/>
              <a:ext cx="489" cy="33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200" b="1">
                  <a:solidFill>
                    <a:srgbClr val="000000"/>
                  </a:solidFill>
                  <a:latin typeface="Times New Roman" panose="02020603050405020304" pitchFamily="18" charset="0"/>
                </a:rPr>
                <a:t>零件</a:t>
              </a:r>
              <a:endParaRPr lang="zh-CN" altLang="en-US" sz="1200" b="1">
                <a:latin typeface="Times New Roman" panose="02020603050405020304" pitchFamily="18" charset="0"/>
              </a:endParaRPr>
            </a:p>
          </p:txBody>
        </p:sp>
        <p:sp>
          <p:nvSpPr>
            <p:cNvPr id="85004" name="AutoShape 11"/>
            <p:cNvSpPr>
              <a:spLocks noChangeArrowheads="1"/>
            </p:cNvSpPr>
            <p:nvPr/>
          </p:nvSpPr>
          <p:spPr bwMode="auto">
            <a:xfrm>
              <a:off x="1608" y="3026"/>
              <a:ext cx="408" cy="33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生产</a:t>
              </a:r>
              <a:endParaRPr lang="zh-CN" altLang="en-US" sz="700" b="1">
                <a:latin typeface="Times New Roman" panose="02020603050405020304" pitchFamily="18" charset="0"/>
              </a:endParaRPr>
            </a:p>
            <a:p>
              <a:pPr algn="just">
                <a:spcBef>
                  <a:spcPct val="50000"/>
                </a:spcBef>
              </a:pPr>
              <a:endParaRPr lang="zh-CN" altLang="en-US" sz="1000" b="1">
                <a:latin typeface="Times New Roman" panose="02020603050405020304" pitchFamily="18" charset="0"/>
              </a:endParaRPr>
            </a:p>
            <a:p>
              <a:pPr algn="ctr">
                <a:spcBef>
                  <a:spcPct val="50000"/>
                </a:spcBef>
              </a:pPr>
              <a:endParaRPr lang="zh-CN" altLang="en-US" sz="2000" b="1">
                <a:latin typeface="Times New Roman" panose="02020603050405020304" pitchFamily="18" charset="0"/>
              </a:endParaRPr>
            </a:p>
          </p:txBody>
        </p:sp>
        <p:sp>
          <p:nvSpPr>
            <p:cNvPr id="85005" name="Line 12"/>
            <p:cNvSpPr>
              <a:spLocks noChangeShapeType="1"/>
            </p:cNvSpPr>
            <p:nvPr/>
          </p:nvSpPr>
          <p:spPr bwMode="auto">
            <a:xfrm>
              <a:off x="1282" y="3192"/>
              <a:ext cx="3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Rectangle 13"/>
            <p:cNvSpPr>
              <a:spLocks noChangeArrowheads="1"/>
            </p:cNvSpPr>
            <p:nvPr/>
          </p:nvSpPr>
          <p:spPr bwMode="auto">
            <a:xfrm>
              <a:off x="1532" y="1556"/>
              <a:ext cx="489" cy="32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200" b="1">
                  <a:solidFill>
                    <a:srgbClr val="000000"/>
                  </a:solidFill>
                  <a:latin typeface="Times New Roman" panose="02020603050405020304" pitchFamily="18" charset="0"/>
                </a:rPr>
                <a:t>项目</a:t>
              </a:r>
              <a:endParaRPr lang="zh-CN" altLang="en-US" sz="1200" b="1">
                <a:latin typeface="Times New Roman" panose="02020603050405020304" pitchFamily="18" charset="0"/>
              </a:endParaRPr>
            </a:p>
          </p:txBody>
        </p:sp>
        <p:sp>
          <p:nvSpPr>
            <p:cNvPr id="85007" name="AutoShape 14"/>
            <p:cNvSpPr>
              <a:spLocks noChangeArrowheads="1"/>
            </p:cNvSpPr>
            <p:nvPr/>
          </p:nvSpPr>
          <p:spPr bwMode="auto">
            <a:xfrm>
              <a:off x="1510" y="2247"/>
              <a:ext cx="460" cy="32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供应</a:t>
              </a:r>
              <a:endParaRPr lang="zh-CN" altLang="en-US" sz="1200" b="1">
                <a:latin typeface="Times New Roman" panose="02020603050405020304" pitchFamily="18" charset="0"/>
              </a:endParaRPr>
            </a:p>
            <a:p>
              <a:pPr algn="just">
                <a:spcBef>
                  <a:spcPct val="50000"/>
                </a:spcBef>
              </a:pPr>
              <a:endParaRPr lang="zh-CN" altLang="en-US" sz="1000" b="1">
                <a:latin typeface="Times New Roman" panose="02020603050405020304" pitchFamily="18" charset="0"/>
              </a:endParaRPr>
            </a:p>
            <a:p>
              <a:pPr algn="ctr">
                <a:spcBef>
                  <a:spcPct val="50000"/>
                </a:spcBef>
              </a:pPr>
              <a:endParaRPr lang="zh-CN" altLang="en-US" sz="2000" b="1">
                <a:latin typeface="Times New Roman" panose="02020603050405020304" pitchFamily="18" charset="0"/>
              </a:endParaRPr>
            </a:p>
          </p:txBody>
        </p:sp>
        <p:sp>
          <p:nvSpPr>
            <p:cNvPr id="85008" name="Line 15"/>
            <p:cNvSpPr>
              <a:spLocks noChangeShapeType="1"/>
            </p:cNvSpPr>
            <p:nvPr/>
          </p:nvSpPr>
          <p:spPr bwMode="auto">
            <a:xfrm>
              <a:off x="1768" y="1885"/>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9" name="Line 16"/>
            <p:cNvSpPr>
              <a:spLocks noChangeShapeType="1"/>
            </p:cNvSpPr>
            <p:nvPr/>
          </p:nvSpPr>
          <p:spPr bwMode="auto">
            <a:xfrm flipH="1" flipV="1">
              <a:off x="1939" y="2457"/>
              <a:ext cx="497" cy="5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0" name="Line 17"/>
            <p:cNvSpPr>
              <a:spLocks noChangeShapeType="1"/>
            </p:cNvSpPr>
            <p:nvPr/>
          </p:nvSpPr>
          <p:spPr bwMode="auto">
            <a:xfrm flipH="1">
              <a:off x="1101" y="2446"/>
              <a:ext cx="429" cy="5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1" name="Line 18"/>
            <p:cNvSpPr>
              <a:spLocks noChangeShapeType="1"/>
            </p:cNvSpPr>
            <p:nvPr/>
          </p:nvSpPr>
          <p:spPr bwMode="auto">
            <a:xfrm>
              <a:off x="2006" y="3192"/>
              <a:ext cx="3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2" name="Rectangle 19"/>
            <p:cNvSpPr>
              <a:spLocks noChangeArrowheads="1"/>
            </p:cNvSpPr>
            <p:nvPr/>
          </p:nvSpPr>
          <p:spPr bwMode="auto">
            <a:xfrm>
              <a:off x="3857" y="1554"/>
              <a:ext cx="489" cy="330"/>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200" b="1">
                  <a:solidFill>
                    <a:srgbClr val="000000"/>
                  </a:solidFill>
                  <a:latin typeface="Times New Roman" panose="02020603050405020304" pitchFamily="18" charset="0"/>
                </a:rPr>
                <a:t>职工</a:t>
              </a:r>
              <a:endParaRPr lang="zh-CN" altLang="en-US" sz="1200" b="1">
                <a:latin typeface="Times New Roman" panose="02020603050405020304" pitchFamily="18" charset="0"/>
              </a:endParaRPr>
            </a:p>
          </p:txBody>
        </p:sp>
        <p:sp>
          <p:nvSpPr>
            <p:cNvPr id="85013" name="AutoShape 20"/>
            <p:cNvSpPr>
              <a:spLocks noChangeArrowheads="1"/>
            </p:cNvSpPr>
            <p:nvPr/>
          </p:nvSpPr>
          <p:spPr bwMode="auto">
            <a:xfrm>
              <a:off x="3912" y="2245"/>
              <a:ext cx="407" cy="331"/>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管理</a:t>
              </a:r>
              <a:endParaRPr lang="zh-CN" altLang="en-US" sz="1200" b="1">
                <a:latin typeface="Times New Roman" panose="02020603050405020304" pitchFamily="18" charset="0"/>
              </a:endParaRPr>
            </a:p>
            <a:p>
              <a:pPr algn="just">
                <a:spcBef>
                  <a:spcPct val="50000"/>
                </a:spcBef>
              </a:pPr>
              <a:endParaRPr lang="zh-CN" altLang="en-US" sz="1200" b="1">
                <a:latin typeface="Times New Roman" panose="02020603050405020304" pitchFamily="18" charset="0"/>
              </a:endParaRPr>
            </a:p>
            <a:p>
              <a:pPr algn="ctr">
                <a:spcBef>
                  <a:spcPct val="50000"/>
                </a:spcBef>
              </a:pPr>
              <a:endParaRPr lang="zh-CN" altLang="en-US" sz="2000" b="1">
                <a:latin typeface="Times New Roman" panose="02020603050405020304" pitchFamily="18" charset="0"/>
              </a:endParaRPr>
            </a:p>
          </p:txBody>
        </p:sp>
        <p:sp>
          <p:nvSpPr>
            <p:cNvPr id="85014" name="Line 21"/>
            <p:cNvSpPr>
              <a:spLocks noChangeShapeType="1"/>
            </p:cNvSpPr>
            <p:nvPr/>
          </p:nvSpPr>
          <p:spPr bwMode="auto">
            <a:xfrm flipH="1">
              <a:off x="4114" y="2575"/>
              <a:ext cx="0" cy="4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Line 22"/>
            <p:cNvSpPr>
              <a:spLocks noChangeShapeType="1"/>
            </p:cNvSpPr>
            <p:nvPr/>
          </p:nvSpPr>
          <p:spPr bwMode="auto">
            <a:xfrm flipH="1">
              <a:off x="4114" y="1914"/>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6" name="AutoShape 23"/>
            <p:cNvSpPr>
              <a:spLocks noChangeArrowheads="1"/>
            </p:cNvSpPr>
            <p:nvPr/>
          </p:nvSpPr>
          <p:spPr bwMode="auto">
            <a:xfrm>
              <a:off x="2780" y="1530"/>
              <a:ext cx="407" cy="33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参与</a:t>
              </a:r>
              <a:endParaRPr lang="zh-CN" altLang="en-US" sz="2000" b="1">
                <a:latin typeface="Times New Roman" panose="02020603050405020304" pitchFamily="18" charset="0"/>
              </a:endParaRPr>
            </a:p>
          </p:txBody>
        </p:sp>
        <p:sp>
          <p:nvSpPr>
            <p:cNvPr id="85017" name="Line 24"/>
            <p:cNvSpPr>
              <a:spLocks noChangeShapeType="1"/>
            </p:cNvSpPr>
            <p:nvPr/>
          </p:nvSpPr>
          <p:spPr bwMode="auto">
            <a:xfrm flipV="1">
              <a:off x="2009" y="1711"/>
              <a:ext cx="753"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8" name="Line 25"/>
            <p:cNvSpPr>
              <a:spLocks noChangeShapeType="1"/>
            </p:cNvSpPr>
            <p:nvPr/>
          </p:nvSpPr>
          <p:spPr bwMode="auto">
            <a:xfrm>
              <a:off x="3187" y="1711"/>
              <a:ext cx="652"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9" name="AutoShape 26"/>
            <p:cNvSpPr>
              <a:spLocks noChangeArrowheads="1"/>
            </p:cNvSpPr>
            <p:nvPr/>
          </p:nvSpPr>
          <p:spPr bwMode="auto">
            <a:xfrm>
              <a:off x="4785" y="1554"/>
              <a:ext cx="408" cy="36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000" b="1" dirty="0" smtClean="0">
                  <a:solidFill>
                    <a:schemeClr val="bg2"/>
                  </a:solidFill>
                  <a:latin typeface="Times New Roman" panose="02020603050405020304" pitchFamily="18" charset="0"/>
                </a:rPr>
                <a:t>管理</a:t>
              </a:r>
              <a:endParaRPr lang="zh-CN" altLang="en-US" sz="1000" b="1" dirty="0">
                <a:solidFill>
                  <a:schemeClr val="bg2"/>
                </a:solidFill>
                <a:latin typeface="Times New Roman" panose="02020603050405020304" pitchFamily="18" charset="0"/>
              </a:endParaRPr>
            </a:p>
          </p:txBody>
        </p:sp>
        <p:sp>
          <p:nvSpPr>
            <p:cNvPr id="85020" name="Line 27"/>
            <p:cNvSpPr>
              <a:spLocks noChangeShapeType="1"/>
            </p:cNvSpPr>
            <p:nvPr/>
          </p:nvSpPr>
          <p:spPr bwMode="auto">
            <a:xfrm>
              <a:off x="4353" y="1675"/>
              <a:ext cx="48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5021" name="Line 28"/>
            <p:cNvSpPr>
              <a:spLocks noChangeShapeType="1"/>
            </p:cNvSpPr>
            <p:nvPr/>
          </p:nvSpPr>
          <p:spPr bwMode="auto">
            <a:xfrm>
              <a:off x="4353" y="1794"/>
              <a:ext cx="4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2" name="Text Box 29"/>
            <p:cNvSpPr txBox="1">
              <a:spLocks noChangeArrowheads="1"/>
            </p:cNvSpPr>
            <p:nvPr/>
          </p:nvSpPr>
          <p:spPr bwMode="auto">
            <a:xfrm>
              <a:off x="4372" y="1434"/>
              <a:ext cx="51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000" b="1">
                  <a:solidFill>
                    <a:schemeClr val="bg2"/>
                  </a:solidFill>
                  <a:latin typeface="Times New Roman" panose="02020603050405020304" pitchFamily="18" charset="0"/>
                </a:rPr>
                <a:t>领导</a:t>
              </a:r>
            </a:p>
          </p:txBody>
        </p:sp>
        <p:sp>
          <p:nvSpPr>
            <p:cNvPr id="85023" name="Text Box 30"/>
            <p:cNvSpPr txBox="1">
              <a:spLocks noChangeArrowheads="1"/>
            </p:cNvSpPr>
            <p:nvPr/>
          </p:nvSpPr>
          <p:spPr bwMode="auto">
            <a:xfrm>
              <a:off x="4372" y="1786"/>
              <a:ext cx="51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000" b="1" dirty="0">
                  <a:solidFill>
                    <a:schemeClr val="bg2"/>
                  </a:solidFill>
                  <a:latin typeface="Times New Roman" panose="02020603050405020304" pitchFamily="18" charset="0"/>
                </a:rPr>
                <a:t>员工</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C1730126-4ADF-4F05-949D-3090353EA925}" type="slidenum">
              <a:rPr altLang="en-US" smtClean="0"/>
              <a:pPr>
                <a:buSzTx/>
              </a:pPr>
              <a:t>6</a:t>
            </a:fld>
            <a:endParaRPr lang="zh-CN" altLang="en-US" smtClean="0"/>
          </a:p>
        </p:txBody>
      </p:sp>
      <p:sp>
        <p:nvSpPr>
          <p:cNvPr id="2253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22531" name="Rectangle 2"/>
          <p:cNvSpPr>
            <a:spLocks noGrp="1" noChangeArrowheads="1"/>
          </p:cNvSpPr>
          <p:nvPr>
            <p:ph type="title"/>
          </p:nvPr>
        </p:nvSpPr>
        <p:spPr>
          <a:xfrm>
            <a:off x="685800" y="115888"/>
            <a:ext cx="7793038" cy="936625"/>
          </a:xfrm>
        </p:spPr>
        <p:txBody>
          <a:bodyPr/>
          <a:lstStyle/>
          <a:p>
            <a:pPr eaLnBrk="1" hangingPunct="1"/>
            <a:r>
              <a:rPr lang="zh-CN" altLang="en-US" dirty="0" smtClean="0"/>
              <a:t>数据库设计基本概念</a:t>
            </a:r>
          </a:p>
        </p:txBody>
      </p:sp>
      <p:sp>
        <p:nvSpPr>
          <p:cNvPr id="2" name="Rectangle 3"/>
          <p:cNvSpPr>
            <a:spLocks noGrp="1" noChangeArrowheads="1"/>
          </p:cNvSpPr>
          <p:nvPr>
            <p:ph idx="1"/>
          </p:nvPr>
        </p:nvSpPr>
        <p:spPr>
          <a:xfrm>
            <a:off x="304800" y="1524000"/>
            <a:ext cx="8534400" cy="4800600"/>
          </a:xfrm>
        </p:spPr>
        <p:txBody>
          <a:bodyPr/>
          <a:lstStyle/>
          <a:p>
            <a:pPr eaLnBrk="1" hangingPunct="1">
              <a:defRPr/>
            </a:pPr>
            <a:r>
              <a:rPr kumimoji="1" lang="zh-CN" altLang="en-US" sz="2800" dirty="0" smtClean="0">
                <a:latin typeface="华文新魏" panose="02010800040101010101" pitchFamily="2" charset="-122"/>
                <a:ea typeface="华文新魏" panose="02010800040101010101" pitchFamily="2" charset="-122"/>
                <a:cs typeface="+mn-ea"/>
              </a:rPr>
              <a:t>Ｅ-Ｒ模型：</a:t>
            </a:r>
            <a:r>
              <a:rPr kumimoji="1" lang="en-US" altLang="zh-CN" sz="2800" dirty="0" smtClean="0">
                <a:latin typeface="华文新魏" panose="02010800040101010101" pitchFamily="2" charset="-122"/>
                <a:ea typeface="华文新魏" panose="02010800040101010101" pitchFamily="2" charset="-122"/>
                <a:cs typeface="+mn-ea"/>
              </a:rPr>
              <a:t>Entity-Relationship Model</a:t>
            </a:r>
            <a:endParaRPr kumimoji="1" lang="zh-CN" altLang="en-US" sz="2800" dirty="0" smtClean="0">
              <a:latin typeface="华文新魏" panose="02010800040101010101" pitchFamily="2" charset="-122"/>
              <a:ea typeface="华文新魏" panose="02010800040101010101" pitchFamily="2" charset="-122"/>
              <a:cs typeface="+mn-ea"/>
            </a:endParaRPr>
          </a:p>
          <a:p>
            <a:pPr lvl="1" eaLnBrk="1" hangingPunct="1">
              <a:defRPr/>
            </a:pPr>
            <a:r>
              <a:rPr kumimoji="1" lang="zh-CN" altLang="en-US" sz="2400" dirty="0" smtClean="0">
                <a:latin typeface="华文新魏" panose="02010800040101010101" pitchFamily="2" charset="-122"/>
                <a:cs typeface="+mn-ea"/>
              </a:rPr>
              <a:t>1976年，</a:t>
            </a:r>
            <a:r>
              <a:rPr kumimoji="1" lang="en-US" altLang="zh-CN" sz="2400" dirty="0" err="1" smtClean="0">
                <a:latin typeface="华文新魏" panose="02010800040101010101" pitchFamily="2" charset="-122"/>
                <a:cs typeface="+mn-ea"/>
              </a:rPr>
              <a:t>P.P.S.Chen</a:t>
            </a:r>
            <a:r>
              <a:rPr kumimoji="1" lang="zh-CN" altLang="en-US" sz="2400" dirty="0" smtClean="0">
                <a:latin typeface="华文新魏" panose="02010800040101010101" pitchFamily="2" charset="-122"/>
                <a:cs typeface="+mn-ea"/>
              </a:rPr>
              <a:t>提出Ｅ-Ｒ模型</a:t>
            </a:r>
            <a:r>
              <a:rPr kumimoji="1" lang="zh-CN" altLang="zh-CN" sz="2400" dirty="0" smtClean="0">
                <a:latin typeface="华文新魏" panose="02010800040101010101" pitchFamily="2" charset="-122"/>
                <a:cs typeface="+mn-ea"/>
              </a:rPr>
              <a:t>，</a:t>
            </a:r>
            <a:r>
              <a:rPr kumimoji="1" lang="zh-CN" altLang="en-US" sz="2400" dirty="0" smtClean="0">
                <a:latin typeface="华文新魏" panose="02010800040101010101" pitchFamily="2" charset="-122"/>
                <a:cs typeface="+mn-ea"/>
              </a:rPr>
              <a:t>用Ｅ-Ｒ图来描述概念模型</a:t>
            </a:r>
          </a:p>
          <a:p>
            <a:pPr eaLnBrk="1" hangingPunct="1">
              <a:defRPr/>
            </a:pPr>
            <a:r>
              <a:rPr kumimoji="1" lang="zh-CN" altLang="en-US" dirty="0" smtClean="0">
                <a:latin typeface="华文新魏" panose="02010800040101010101" pitchFamily="2" charset="-122"/>
                <a:ea typeface="华文新魏" panose="02010800040101010101" pitchFamily="2" charset="-122"/>
              </a:rPr>
              <a:t>观点</a:t>
            </a:r>
          </a:p>
          <a:p>
            <a:pPr lvl="1" eaLnBrk="1" hangingPunct="1">
              <a:defRPr/>
            </a:pPr>
            <a:r>
              <a:rPr kumimoji="1" lang="zh-CN" altLang="en-US" sz="2400" dirty="0" smtClean="0">
                <a:latin typeface="华文新魏" panose="02010800040101010101" pitchFamily="2" charset="-122"/>
                <a:cs typeface="+mn-ea"/>
              </a:rPr>
              <a:t>世界是由一组称作</a:t>
            </a:r>
            <a:r>
              <a:rPr kumimoji="1" lang="zh-CN" altLang="en-US" sz="2400" dirty="0" smtClean="0">
                <a:solidFill>
                  <a:srgbClr val="FF3300"/>
                </a:solidFill>
                <a:latin typeface="华文新魏" panose="02010800040101010101" pitchFamily="2" charset="-122"/>
                <a:cs typeface="+mn-ea"/>
              </a:rPr>
              <a:t>实体</a:t>
            </a:r>
            <a:r>
              <a:rPr kumimoji="1" lang="en-US" altLang="zh-CN" sz="2400" dirty="0" smtClean="0">
                <a:solidFill>
                  <a:srgbClr val="FF3300"/>
                </a:solidFill>
                <a:latin typeface="华文新魏" panose="02010800040101010101" pitchFamily="2" charset="-122"/>
                <a:cs typeface="+mn-ea"/>
              </a:rPr>
              <a:t>(entities)</a:t>
            </a:r>
            <a:r>
              <a:rPr kumimoji="1" lang="zh-CN" altLang="en-US" sz="2400" dirty="0" smtClean="0">
                <a:latin typeface="华文新魏" panose="02010800040101010101" pitchFamily="2" charset="-122"/>
                <a:cs typeface="+mn-ea"/>
              </a:rPr>
              <a:t>的基本对象和这些对象之间的</a:t>
            </a:r>
            <a:r>
              <a:rPr kumimoji="1" lang="zh-CN" altLang="en-US" sz="2400" dirty="0" smtClean="0">
                <a:solidFill>
                  <a:srgbClr val="FF3300"/>
                </a:solidFill>
                <a:latin typeface="华文新魏" panose="02010800040101010101" pitchFamily="2" charset="-122"/>
                <a:cs typeface="+mn-ea"/>
              </a:rPr>
              <a:t>联系</a:t>
            </a:r>
            <a:r>
              <a:rPr kumimoji="1" lang="en-US" altLang="zh-CN" sz="2400" dirty="0" smtClean="0">
                <a:solidFill>
                  <a:srgbClr val="FF3300"/>
                </a:solidFill>
                <a:latin typeface="华文新魏" panose="02010800040101010101" pitchFamily="2" charset="-122"/>
                <a:cs typeface="+mn-ea"/>
              </a:rPr>
              <a:t>(relationships)</a:t>
            </a:r>
            <a:r>
              <a:rPr kumimoji="1" lang="zh-CN" altLang="en-US" sz="2400" dirty="0" smtClean="0">
                <a:latin typeface="华文新魏" panose="02010800040101010101" pitchFamily="2" charset="-122"/>
                <a:cs typeface="+mn-ea"/>
              </a:rPr>
              <a:t>构成的</a:t>
            </a:r>
          </a:p>
          <a:p>
            <a:pPr eaLnBrk="1" hangingPunct="1">
              <a:defRPr/>
            </a:pPr>
            <a:r>
              <a:rPr kumimoji="1" lang="zh-CN" altLang="en-US" dirty="0" smtClean="0">
                <a:latin typeface="华文新魏" panose="02010800040101010101" pitchFamily="2" charset="-122"/>
                <a:ea typeface="华文新魏" panose="02010800040101010101" pitchFamily="2" charset="-122"/>
              </a:rPr>
              <a:t>语义模型</a:t>
            </a:r>
          </a:p>
          <a:p>
            <a:pPr lvl="1" eaLnBrk="1" hangingPunct="1">
              <a:defRPr/>
            </a:pPr>
            <a:r>
              <a:rPr kumimoji="1" lang="zh-CN" altLang="en-US" sz="2400" dirty="0" smtClean="0">
                <a:latin typeface="华文新魏" panose="02010800040101010101" pitchFamily="2" charset="-122"/>
                <a:cs typeface="+mn-ea"/>
              </a:rPr>
              <a:t>力图表达数据的意义</a:t>
            </a:r>
            <a:endParaRPr kumimoji="1" lang="en-US" altLang="zh-CN" sz="2400" dirty="0" smtClean="0">
              <a:latin typeface="华文新魏" panose="02010800040101010101" pitchFamily="2" charset="-122"/>
              <a:cs typeface="+mn-ea"/>
            </a:endParaRPr>
          </a:p>
          <a:p>
            <a:pPr lvl="1" eaLnBrk="1" hangingPunct="1">
              <a:defRPr/>
            </a:pPr>
            <a:r>
              <a:rPr kumimoji="1" lang="zh-CN" altLang="en-US" sz="2400" dirty="0" smtClean="0">
                <a:latin typeface="华文新魏" panose="02010800040101010101" pitchFamily="2" charset="-122"/>
                <a:cs typeface="+mn-ea"/>
              </a:rPr>
              <a:t>模型就好像一个特殊的镜片，我们透过这个镜片去观察和了解现实世界的本质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7E55292B-0FAF-4FBC-9689-DD77E6D47927}" type="slidenum">
              <a:rPr altLang="en-US" smtClean="0"/>
              <a:pPr>
                <a:buSzTx/>
              </a:pPr>
              <a:t>60</a:t>
            </a:fld>
            <a:endParaRPr lang="zh-CN" altLang="en-US" smtClean="0"/>
          </a:p>
        </p:txBody>
      </p:sp>
      <p:sp>
        <p:nvSpPr>
          <p:cNvPr id="87042"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87043"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关于模式优化的思考</a:t>
            </a:r>
          </a:p>
        </p:txBody>
      </p:sp>
      <p:sp>
        <p:nvSpPr>
          <p:cNvPr id="87044" name="Rectangle 3"/>
          <p:cNvSpPr>
            <a:spLocks noGrp="1" noChangeArrowheads="1"/>
          </p:cNvSpPr>
          <p:nvPr>
            <p:ph idx="1"/>
          </p:nvPr>
        </p:nvSpPr>
        <p:spPr>
          <a:xfrm>
            <a:off x="1798815" y="2348880"/>
            <a:ext cx="3997321" cy="1905185"/>
          </a:xfrm>
        </p:spPr>
        <p:txBody>
          <a:bodyPr/>
          <a:lstStyle/>
          <a:p>
            <a:pPr lvl="1" eaLnBrk="1" hangingPunct="1">
              <a:lnSpc>
                <a:spcPct val="90000"/>
              </a:lnSpc>
            </a:pPr>
            <a:r>
              <a:rPr lang="en-US" altLang="zh-CN" sz="2400" dirty="0" smtClean="0">
                <a:latin typeface="华文新魏" panose="02010800040101010101" pitchFamily="2" charset="-122"/>
              </a:rPr>
              <a:t>S(</a:t>
            </a:r>
            <a:r>
              <a:rPr lang="en-US" altLang="zh-CN" sz="2400" u="sng" dirty="0" err="1" smtClean="0">
                <a:latin typeface="华文新魏" panose="02010800040101010101" pitchFamily="2" charset="-122"/>
              </a:rPr>
              <a:t>sno</a:t>
            </a:r>
            <a:r>
              <a:rPr lang="en-US" altLang="zh-CN" sz="2400" dirty="0" err="1" smtClean="0">
                <a:latin typeface="华文新魏" panose="02010800040101010101" pitchFamily="2" charset="-122"/>
              </a:rPr>
              <a:t>,sname</a:t>
            </a:r>
            <a:r>
              <a:rPr lang="en-US" altLang="zh-CN" sz="2400" dirty="0">
                <a:latin typeface="华文新魏" panose="02010800040101010101" pitchFamily="2" charset="-122"/>
              </a:rPr>
              <a:t>)</a:t>
            </a:r>
          </a:p>
          <a:p>
            <a:pPr lvl="1" eaLnBrk="1" hangingPunct="1">
              <a:lnSpc>
                <a:spcPct val="90000"/>
              </a:lnSpc>
            </a:pPr>
            <a:r>
              <a:rPr lang="en-US" altLang="zh-CN" sz="2400" dirty="0">
                <a:latin typeface="华文新魏" panose="02010800040101010101" pitchFamily="2" charset="-122"/>
              </a:rPr>
              <a:t>T(</a:t>
            </a:r>
            <a:r>
              <a:rPr lang="en-US" altLang="zh-CN" sz="2400" u="sng" dirty="0" err="1">
                <a:latin typeface="华文新魏" panose="02010800040101010101" pitchFamily="2" charset="-122"/>
              </a:rPr>
              <a:t>tno</a:t>
            </a:r>
            <a:r>
              <a:rPr lang="en-US" altLang="zh-CN" sz="2400" dirty="0" err="1">
                <a:latin typeface="华文新魏" panose="02010800040101010101" pitchFamily="2" charset="-122"/>
              </a:rPr>
              <a:t>,tname</a:t>
            </a:r>
            <a:r>
              <a:rPr lang="en-US" altLang="zh-CN" sz="2400" dirty="0">
                <a:latin typeface="华文新魏" panose="02010800040101010101" pitchFamily="2" charset="-122"/>
              </a:rPr>
              <a:t>)</a:t>
            </a:r>
          </a:p>
          <a:p>
            <a:pPr lvl="1" eaLnBrk="1" hangingPunct="1">
              <a:lnSpc>
                <a:spcPct val="90000"/>
              </a:lnSpc>
            </a:pPr>
            <a:r>
              <a:rPr lang="en-US" altLang="zh-CN" sz="2400" dirty="0">
                <a:latin typeface="华文新魏" panose="02010800040101010101" pitchFamily="2" charset="-122"/>
              </a:rPr>
              <a:t>C(</a:t>
            </a:r>
            <a:r>
              <a:rPr lang="en-US" altLang="zh-CN" sz="2400" u="sng" dirty="0" err="1">
                <a:latin typeface="华文新魏" panose="02010800040101010101" pitchFamily="2" charset="-122"/>
              </a:rPr>
              <a:t>cno</a:t>
            </a:r>
            <a:r>
              <a:rPr lang="en-US" altLang="zh-CN" sz="2400" dirty="0" err="1">
                <a:latin typeface="华文新魏" panose="02010800040101010101" pitchFamily="2" charset="-122"/>
              </a:rPr>
              <a:t>,cname</a:t>
            </a:r>
            <a:r>
              <a:rPr lang="en-US" altLang="zh-CN" sz="2400" dirty="0">
                <a:latin typeface="华文新魏" panose="02010800040101010101" pitchFamily="2" charset="-122"/>
              </a:rPr>
              <a:t>)</a:t>
            </a:r>
          </a:p>
          <a:p>
            <a:pPr lvl="1" eaLnBrk="1" hangingPunct="1">
              <a:lnSpc>
                <a:spcPct val="90000"/>
              </a:lnSpc>
            </a:pPr>
            <a:r>
              <a:rPr lang="en-US" altLang="zh-CN" sz="2400" dirty="0">
                <a:latin typeface="华文新魏" panose="02010800040101010101" pitchFamily="2" charset="-122"/>
              </a:rPr>
              <a:t>SCT(</a:t>
            </a:r>
            <a:r>
              <a:rPr lang="en-US" altLang="zh-CN" sz="2400" u="sng" dirty="0" err="1">
                <a:latin typeface="华文新魏" panose="02010800040101010101" pitchFamily="2" charset="-122"/>
              </a:rPr>
              <a:t>sno,cno</a:t>
            </a:r>
            <a:r>
              <a:rPr lang="en-US" altLang="zh-CN" sz="2400" dirty="0" err="1">
                <a:latin typeface="华文新魏" panose="02010800040101010101" pitchFamily="2" charset="-122"/>
              </a:rPr>
              <a:t>,tno</a:t>
            </a:r>
            <a:r>
              <a:rPr lang="en-US" altLang="zh-CN" sz="2400" dirty="0">
                <a:latin typeface="华文新魏" panose="02010800040101010101" pitchFamily="2" charset="-122"/>
              </a:rPr>
              <a:t>)</a:t>
            </a:r>
          </a:p>
          <a:p>
            <a:pPr lvl="1" eaLnBrk="1" hangingPunct="1">
              <a:lnSpc>
                <a:spcPct val="90000"/>
              </a:lnSpc>
            </a:pPr>
            <a:r>
              <a:rPr lang="en-US" altLang="zh-CN" sz="2400" dirty="0">
                <a:latin typeface="华文新魏" panose="02010800040101010101" pitchFamily="2" charset="-122"/>
              </a:rPr>
              <a:t>TC(</a:t>
            </a:r>
            <a:r>
              <a:rPr lang="en-US" altLang="zh-CN" sz="2400" u="sng" dirty="0" err="1">
                <a:latin typeface="华文新魏" panose="02010800040101010101" pitchFamily="2" charset="-122"/>
              </a:rPr>
              <a:t>tno</a:t>
            </a:r>
            <a:r>
              <a:rPr lang="en-US" altLang="zh-CN" sz="2400" dirty="0" err="1">
                <a:latin typeface="华文新魏" panose="02010800040101010101" pitchFamily="2" charset="-122"/>
              </a:rPr>
              <a:t>,</a:t>
            </a:r>
            <a:r>
              <a:rPr lang="en-US" altLang="zh-CN" sz="2400" u="sng" dirty="0" err="1">
                <a:latin typeface="华文新魏" panose="02010800040101010101" pitchFamily="2" charset="-122"/>
              </a:rPr>
              <a:t>cno</a:t>
            </a:r>
            <a:r>
              <a:rPr lang="en-US" altLang="zh-CN" sz="2400" u="sng" dirty="0" smtClean="0">
                <a:latin typeface="华文新魏" panose="02010800040101010101" pitchFamily="2" charset="-122"/>
              </a:rPr>
              <a:t>)</a:t>
            </a:r>
            <a:endParaRPr lang="en-US" altLang="zh-CN" sz="2400" dirty="0">
              <a:latin typeface="华文新魏" panose="02010800040101010101" pitchFamily="2" charset="-122"/>
            </a:endParaRPr>
          </a:p>
        </p:txBody>
      </p:sp>
      <p:grpSp>
        <p:nvGrpSpPr>
          <p:cNvPr id="17" name="Group 4"/>
          <p:cNvGrpSpPr>
            <a:grpSpLocks/>
          </p:cNvGrpSpPr>
          <p:nvPr/>
        </p:nvGrpSpPr>
        <p:grpSpPr bwMode="auto">
          <a:xfrm>
            <a:off x="5810250" y="2158912"/>
            <a:ext cx="2857500" cy="2159000"/>
            <a:chOff x="748" y="1525"/>
            <a:chExt cx="1800" cy="1360"/>
          </a:xfrm>
        </p:grpSpPr>
        <p:sp>
          <p:nvSpPr>
            <p:cNvPr id="18" name="Rectangle 5"/>
            <p:cNvSpPr>
              <a:spLocks noChangeArrowheads="1"/>
            </p:cNvSpPr>
            <p:nvPr/>
          </p:nvSpPr>
          <p:spPr bwMode="auto">
            <a:xfrm>
              <a:off x="748" y="2636"/>
              <a:ext cx="432" cy="249"/>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教师</a:t>
              </a:r>
              <a:endParaRPr lang="zh-CN" altLang="en-US" sz="2000" b="1"/>
            </a:p>
          </p:txBody>
        </p:sp>
        <p:sp>
          <p:nvSpPr>
            <p:cNvPr id="19" name="Rectangle 6"/>
            <p:cNvSpPr>
              <a:spLocks noChangeArrowheads="1"/>
            </p:cNvSpPr>
            <p:nvPr/>
          </p:nvSpPr>
          <p:spPr bwMode="auto">
            <a:xfrm>
              <a:off x="2116" y="2636"/>
              <a:ext cx="432" cy="249"/>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课程</a:t>
              </a:r>
              <a:endParaRPr lang="zh-CN" altLang="en-US" sz="2000" b="1"/>
            </a:p>
          </p:txBody>
        </p:sp>
        <p:sp>
          <p:nvSpPr>
            <p:cNvPr id="20" name="AutoShape 7"/>
            <p:cNvSpPr>
              <a:spLocks noChangeArrowheads="1"/>
            </p:cNvSpPr>
            <p:nvPr/>
          </p:nvSpPr>
          <p:spPr bwMode="auto">
            <a:xfrm>
              <a:off x="1468" y="2636"/>
              <a:ext cx="360" cy="249"/>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00" b="1">
                  <a:solidFill>
                    <a:srgbClr val="000000"/>
                  </a:solidFill>
                </a:rPr>
                <a:t>讲授</a:t>
              </a:r>
              <a:endParaRPr lang="zh-CN" altLang="en-US" sz="700" b="1"/>
            </a:p>
            <a:p>
              <a:pPr algn="just" eaLnBrk="1" hangingPunct="1">
                <a:spcBef>
                  <a:spcPct val="50000"/>
                </a:spcBef>
              </a:pPr>
              <a:endParaRPr lang="zh-CN" altLang="en-US" sz="1000" b="1"/>
            </a:p>
            <a:p>
              <a:pPr algn="ctr" eaLnBrk="1" hangingPunct="1">
                <a:spcBef>
                  <a:spcPct val="50000"/>
                </a:spcBef>
              </a:pPr>
              <a:endParaRPr lang="zh-CN" altLang="en-US" sz="2000" b="1"/>
            </a:p>
          </p:txBody>
        </p:sp>
        <p:sp>
          <p:nvSpPr>
            <p:cNvPr id="21" name="Rectangle 8"/>
            <p:cNvSpPr>
              <a:spLocks noChangeArrowheads="1"/>
            </p:cNvSpPr>
            <p:nvPr/>
          </p:nvSpPr>
          <p:spPr bwMode="auto">
            <a:xfrm>
              <a:off x="1390" y="1525"/>
              <a:ext cx="432" cy="249"/>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学生</a:t>
              </a:r>
              <a:endParaRPr lang="zh-CN" altLang="en-US" sz="2000" b="1"/>
            </a:p>
          </p:txBody>
        </p:sp>
        <p:sp>
          <p:nvSpPr>
            <p:cNvPr id="22" name="AutoShape 9"/>
            <p:cNvSpPr>
              <a:spLocks noChangeArrowheads="1"/>
            </p:cNvSpPr>
            <p:nvPr/>
          </p:nvSpPr>
          <p:spPr bwMode="auto">
            <a:xfrm>
              <a:off x="1428" y="2047"/>
              <a:ext cx="360" cy="249"/>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00" b="1">
                  <a:solidFill>
                    <a:srgbClr val="000000"/>
                  </a:solidFill>
                </a:rPr>
                <a:t>上课</a:t>
              </a:r>
              <a:endParaRPr lang="zh-CN" altLang="en-US" sz="700" b="1"/>
            </a:p>
            <a:p>
              <a:pPr algn="just" eaLnBrk="1" hangingPunct="1">
                <a:spcBef>
                  <a:spcPct val="50000"/>
                </a:spcBef>
              </a:pPr>
              <a:endParaRPr lang="zh-CN" altLang="en-US" sz="1000" b="1"/>
            </a:p>
            <a:p>
              <a:pPr algn="ctr" eaLnBrk="1" hangingPunct="1">
                <a:spcBef>
                  <a:spcPct val="50000"/>
                </a:spcBef>
              </a:pPr>
              <a:endParaRPr lang="zh-CN" altLang="en-US" sz="2000" b="1"/>
            </a:p>
          </p:txBody>
        </p:sp>
        <p:cxnSp>
          <p:nvCxnSpPr>
            <p:cNvPr id="23" name="AutoShape 10"/>
            <p:cNvCxnSpPr>
              <a:cxnSpLocks noChangeShapeType="1"/>
              <a:stCxn id="22" idx="0"/>
              <a:endCxn id="21" idx="2"/>
            </p:cNvCxnSpPr>
            <p:nvPr/>
          </p:nvCxnSpPr>
          <p:spPr bwMode="auto">
            <a:xfrm flipH="1" flipV="1">
              <a:off x="1606" y="1774"/>
              <a:ext cx="2" cy="2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4" name="AutoShape 11"/>
            <p:cNvCxnSpPr>
              <a:cxnSpLocks noChangeShapeType="1"/>
              <a:stCxn id="18" idx="0"/>
            </p:cNvCxnSpPr>
            <p:nvPr/>
          </p:nvCxnSpPr>
          <p:spPr bwMode="auto">
            <a:xfrm flipV="1">
              <a:off x="964" y="2160"/>
              <a:ext cx="465" cy="476"/>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25" name="AutoShape 12"/>
            <p:cNvCxnSpPr>
              <a:cxnSpLocks noChangeShapeType="1"/>
              <a:stCxn id="19" idx="0"/>
              <a:endCxn id="22" idx="3"/>
            </p:cNvCxnSpPr>
            <p:nvPr/>
          </p:nvCxnSpPr>
          <p:spPr bwMode="auto">
            <a:xfrm flipH="1" flipV="1">
              <a:off x="1788" y="2172"/>
              <a:ext cx="544" cy="46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 name="AutoShape 13"/>
            <p:cNvCxnSpPr>
              <a:cxnSpLocks noChangeShapeType="1"/>
              <a:stCxn id="20" idx="1"/>
              <a:endCxn id="18" idx="3"/>
            </p:cNvCxnSpPr>
            <p:nvPr/>
          </p:nvCxnSpPr>
          <p:spPr bwMode="auto">
            <a:xfrm flipH="1">
              <a:off x="1180" y="2761"/>
              <a:ext cx="28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7" name="AutoShape 14"/>
            <p:cNvCxnSpPr>
              <a:cxnSpLocks noChangeShapeType="1"/>
              <a:stCxn id="19" idx="1"/>
              <a:endCxn id="20" idx="3"/>
            </p:cNvCxnSpPr>
            <p:nvPr/>
          </p:nvCxnSpPr>
          <p:spPr bwMode="auto">
            <a:xfrm flipH="1">
              <a:off x="1828" y="2761"/>
              <a:ext cx="28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2" name="文本框 1"/>
          <p:cNvSpPr txBox="1"/>
          <p:nvPr/>
        </p:nvSpPr>
        <p:spPr>
          <a:xfrm>
            <a:off x="313322" y="4334875"/>
            <a:ext cx="7457491" cy="2142125"/>
          </a:xfrm>
          <a:prstGeom prst="rect">
            <a:avLst/>
          </a:prstGeom>
          <a:noFill/>
        </p:spPr>
        <p:txBody>
          <a:bodyPr wrap="none" rtlCol="0">
            <a:spAutoFit/>
          </a:bodyPr>
          <a:lstStyle/>
          <a:p>
            <a:pPr eaLnBrk="1" hangingPunct="1">
              <a:lnSpc>
                <a:spcPct val="90000"/>
              </a:lnSpc>
            </a:pPr>
            <a:r>
              <a:rPr lang="zh-CN" altLang="en-US" sz="2800" dirty="0">
                <a:solidFill>
                  <a:srgbClr val="FF0000"/>
                </a:solidFill>
                <a:latin typeface="华文新魏" panose="02010800040101010101" pitchFamily="2" charset="-122"/>
                <a:ea typeface="华文新魏" panose="02010800040101010101" pitchFamily="2" charset="-122"/>
              </a:rPr>
              <a:t>思考：</a:t>
            </a:r>
          </a:p>
          <a:p>
            <a:pPr lvl="1" eaLnBrk="1" hangingPunct="1">
              <a:lnSpc>
                <a:spcPct val="90000"/>
              </a:lnSpc>
            </a:pPr>
            <a:r>
              <a:rPr lang="zh-CN" altLang="en-US" dirty="0">
                <a:solidFill>
                  <a:srgbClr val="FF0000"/>
                </a:solidFill>
                <a:latin typeface="华文新魏" panose="02010800040101010101" pitchFamily="2" charset="-122"/>
                <a:ea typeface="华文新魏" panose="02010800040101010101" pitchFamily="2" charset="-122"/>
              </a:rPr>
              <a:t>第一种改进思路</a:t>
            </a:r>
          </a:p>
          <a:p>
            <a:pPr lvl="2" eaLnBrk="1" hangingPunct="1">
              <a:lnSpc>
                <a:spcPct val="90000"/>
              </a:lnSpc>
            </a:pPr>
            <a:r>
              <a:rPr lang="zh-CN" altLang="en-US" dirty="0">
                <a:solidFill>
                  <a:srgbClr val="FF0000"/>
                </a:solidFill>
                <a:latin typeface="华文新魏" panose="02010800040101010101" pitchFamily="2" charset="-122"/>
                <a:ea typeface="华文新魏" panose="02010800040101010101" pitchFamily="2" charset="-122"/>
              </a:rPr>
              <a:t>能否将</a:t>
            </a:r>
            <a:r>
              <a:rPr lang="en-US" altLang="zh-CN" dirty="0">
                <a:solidFill>
                  <a:srgbClr val="FF0000"/>
                </a:solidFill>
                <a:latin typeface="华文新魏" panose="02010800040101010101" pitchFamily="2" charset="-122"/>
                <a:ea typeface="华文新魏" panose="02010800040101010101" pitchFamily="2" charset="-122"/>
              </a:rPr>
              <a:t>SCT(</a:t>
            </a:r>
            <a:r>
              <a:rPr lang="en-US" altLang="zh-CN" u="sng" dirty="0" err="1">
                <a:solidFill>
                  <a:srgbClr val="FF0000"/>
                </a:solidFill>
                <a:latin typeface="华文新魏" panose="02010800040101010101" pitchFamily="2" charset="-122"/>
                <a:ea typeface="华文新魏" panose="02010800040101010101" pitchFamily="2" charset="-122"/>
              </a:rPr>
              <a:t>sno,cno</a:t>
            </a:r>
            <a:r>
              <a:rPr lang="en-US" altLang="zh-CN" dirty="0" err="1">
                <a:solidFill>
                  <a:srgbClr val="FF0000"/>
                </a:solidFill>
                <a:latin typeface="华文新魏" panose="02010800040101010101" pitchFamily="2" charset="-122"/>
                <a:ea typeface="华文新魏" panose="02010800040101010101" pitchFamily="2" charset="-122"/>
              </a:rPr>
              <a:t>,tno</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简化为</a:t>
            </a:r>
            <a:r>
              <a:rPr lang="en-US" altLang="zh-CN" dirty="0" smtClean="0">
                <a:solidFill>
                  <a:srgbClr val="FF0000"/>
                </a:solidFill>
                <a:latin typeface="华文新魏" panose="02010800040101010101" pitchFamily="2" charset="-122"/>
                <a:ea typeface="华文新魏" panose="02010800040101010101" pitchFamily="2" charset="-122"/>
              </a:rPr>
              <a:t>SCT’(</a:t>
            </a:r>
            <a:r>
              <a:rPr lang="en-US" altLang="zh-CN" u="sng" dirty="0" err="1">
                <a:solidFill>
                  <a:srgbClr val="FF0000"/>
                </a:solidFill>
                <a:latin typeface="华文新魏" panose="02010800040101010101" pitchFamily="2" charset="-122"/>
                <a:ea typeface="华文新魏" panose="02010800040101010101" pitchFamily="2" charset="-122"/>
              </a:rPr>
              <a:t>sno,tno</a:t>
            </a:r>
            <a:r>
              <a:rPr lang="en-US" altLang="zh-CN" dirty="0">
                <a:solidFill>
                  <a:srgbClr val="FF0000"/>
                </a:solidFill>
                <a:latin typeface="华文新魏" panose="02010800040101010101" pitchFamily="2" charset="-122"/>
                <a:ea typeface="华文新魏" panose="02010800040101010101" pitchFamily="2" charset="-122"/>
              </a:rPr>
              <a:t>)?</a:t>
            </a:r>
          </a:p>
          <a:p>
            <a:pPr lvl="1" eaLnBrk="1" hangingPunct="1">
              <a:lnSpc>
                <a:spcPct val="90000"/>
              </a:lnSpc>
            </a:pPr>
            <a:r>
              <a:rPr lang="zh-CN" altLang="en-US" dirty="0">
                <a:solidFill>
                  <a:srgbClr val="FF0000"/>
                </a:solidFill>
                <a:latin typeface="华文新魏" panose="02010800040101010101" pitchFamily="2" charset="-122"/>
                <a:ea typeface="华文新魏" panose="02010800040101010101" pitchFamily="2" charset="-122"/>
              </a:rPr>
              <a:t>第二种改进思路</a:t>
            </a:r>
          </a:p>
          <a:p>
            <a:pPr lvl="2" eaLnBrk="1" hangingPunct="1">
              <a:lnSpc>
                <a:spcPct val="90000"/>
              </a:lnSpc>
            </a:pPr>
            <a:r>
              <a:rPr lang="zh-CN" altLang="en-US" dirty="0">
                <a:solidFill>
                  <a:srgbClr val="FF0000"/>
                </a:solidFill>
                <a:latin typeface="华文新魏" panose="02010800040101010101" pitchFamily="2" charset="-122"/>
                <a:ea typeface="华文新魏" panose="02010800040101010101" pitchFamily="2" charset="-122"/>
              </a:rPr>
              <a:t>既然</a:t>
            </a:r>
            <a:r>
              <a:rPr lang="en-US" altLang="zh-CN" dirty="0">
                <a:solidFill>
                  <a:srgbClr val="FF0000"/>
                </a:solidFill>
                <a:latin typeface="华文新魏" panose="02010800040101010101" pitchFamily="2" charset="-122"/>
                <a:ea typeface="华文新魏" panose="02010800040101010101" pitchFamily="2" charset="-122"/>
              </a:rPr>
              <a:t>SCT</a:t>
            </a:r>
            <a:r>
              <a:rPr lang="zh-CN" altLang="en-US" dirty="0">
                <a:solidFill>
                  <a:srgbClr val="FF0000"/>
                </a:solidFill>
                <a:latin typeface="华文新魏" panose="02010800040101010101" pitchFamily="2" charset="-122"/>
                <a:ea typeface="华文新魏" panose="02010800040101010101" pitchFamily="2" charset="-122"/>
              </a:rPr>
              <a:t>已经包含</a:t>
            </a:r>
            <a:r>
              <a:rPr lang="en-US" altLang="zh-CN" dirty="0">
                <a:solidFill>
                  <a:srgbClr val="FF0000"/>
                </a:solidFill>
                <a:latin typeface="华文新魏" panose="02010800040101010101" pitchFamily="2" charset="-122"/>
                <a:ea typeface="华文新魏" panose="02010800040101010101" pitchFamily="2" charset="-122"/>
              </a:rPr>
              <a:t>TC</a:t>
            </a:r>
            <a:r>
              <a:rPr lang="zh-CN" altLang="en-US" dirty="0">
                <a:solidFill>
                  <a:srgbClr val="FF0000"/>
                </a:solidFill>
                <a:latin typeface="华文新魏" panose="02010800040101010101" pitchFamily="2" charset="-122"/>
                <a:ea typeface="华文新魏" panose="02010800040101010101" pitchFamily="2" charset="-122"/>
              </a:rPr>
              <a:t>关系</a:t>
            </a:r>
          </a:p>
          <a:p>
            <a:pPr lvl="2" eaLnBrk="1" hangingPunct="1">
              <a:lnSpc>
                <a:spcPct val="90000"/>
              </a:lnSpc>
            </a:pPr>
            <a:r>
              <a:rPr lang="zh-CN" altLang="en-US" dirty="0">
                <a:solidFill>
                  <a:srgbClr val="FF0000"/>
                </a:solidFill>
                <a:latin typeface="华文新魏" panose="02010800040101010101" pitchFamily="2" charset="-122"/>
                <a:ea typeface="华文新魏" panose="02010800040101010101" pitchFamily="2" charset="-122"/>
              </a:rPr>
              <a:t>能否简单省略</a:t>
            </a:r>
            <a:r>
              <a:rPr lang="en-US" altLang="zh-CN" dirty="0">
                <a:solidFill>
                  <a:srgbClr val="FF0000"/>
                </a:solidFill>
                <a:latin typeface="华文新魏" panose="02010800040101010101" pitchFamily="2" charset="-122"/>
                <a:ea typeface="华文新魏" panose="02010800040101010101" pitchFamily="2" charset="-122"/>
              </a:rPr>
              <a:t>TC</a:t>
            </a:r>
            <a:r>
              <a:rPr lang="zh-CN" altLang="en-US" dirty="0">
                <a:solidFill>
                  <a:srgbClr val="FF0000"/>
                </a:solidFill>
                <a:latin typeface="华文新魏" panose="02010800040101010101" pitchFamily="2" charset="-122"/>
                <a:ea typeface="华文新魏" panose="02010800040101010101" pitchFamily="2" charset="-122"/>
              </a:rPr>
              <a:t>关系</a:t>
            </a:r>
            <a:r>
              <a:rPr lang="zh-CN" altLang="en-US" dirty="0" smtClean="0">
                <a:solidFill>
                  <a:srgbClr val="FF0000"/>
                </a:solidFill>
                <a:latin typeface="华文新魏" panose="02010800040101010101" pitchFamily="2" charset="-122"/>
                <a:ea typeface="华文新魏" panose="02010800040101010101" pitchFamily="2" charset="-122"/>
              </a:rPr>
              <a:t>？</a:t>
            </a:r>
            <a:endParaRPr lang="zh-CN" altLang="en-US" dirty="0">
              <a:solidFill>
                <a:srgbClr val="FF0000"/>
              </a:solidFill>
              <a:latin typeface="华文新魏" panose="02010800040101010101" pitchFamily="2" charset="-122"/>
              <a:ea typeface="华文新魏" panose="02010800040101010101" pitchFamily="2" charset="-122"/>
            </a:endParaRPr>
          </a:p>
        </p:txBody>
      </p:sp>
      <p:sp>
        <p:nvSpPr>
          <p:cNvPr id="3" name="文本框 2"/>
          <p:cNvSpPr txBox="1"/>
          <p:nvPr/>
        </p:nvSpPr>
        <p:spPr>
          <a:xfrm>
            <a:off x="904223" y="1440407"/>
            <a:ext cx="6094938" cy="812530"/>
          </a:xfrm>
          <a:prstGeom prst="rect">
            <a:avLst/>
          </a:prstGeom>
          <a:noFill/>
        </p:spPr>
        <p:txBody>
          <a:bodyPr wrap="none" rtlCol="0">
            <a:spAutoFit/>
          </a:bodyPr>
          <a:lstStyle/>
          <a:p>
            <a:pPr eaLnBrk="1" hangingPunct="1">
              <a:lnSpc>
                <a:spcPct val="90000"/>
              </a:lnSpc>
            </a:pPr>
            <a:r>
              <a:rPr lang="zh-CN" altLang="en-US" sz="2800" dirty="0">
                <a:solidFill>
                  <a:schemeClr val="bg2"/>
                </a:solidFill>
                <a:latin typeface="华文新魏" panose="02010800040101010101" pitchFamily="2" charset="-122"/>
                <a:ea typeface="华文新魏" panose="02010800040101010101" pitchFamily="2" charset="-122"/>
              </a:rPr>
              <a:t>请将</a:t>
            </a:r>
            <a:r>
              <a:rPr lang="en-US" altLang="zh-CN" sz="2800" dirty="0">
                <a:solidFill>
                  <a:schemeClr val="bg2"/>
                </a:solidFill>
                <a:latin typeface="华文新魏" panose="02010800040101010101" pitchFamily="2" charset="-122"/>
                <a:ea typeface="华文新魏" panose="02010800040101010101" pitchFamily="2" charset="-122"/>
              </a:rPr>
              <a:t>E-R</a:t>
            </a:r>
            <a:r>
              <a:rPr lang="zh-CN" altLang="en-US" sz="2800" dirty="0">
                <a:solidFill>
                  <a:schemeClr val="bg2"/>
                </a:solidFill>
                <a:latin typeface="华文新魏" panose="02010800040101010101" pitchFamily="2" charset="-122"/>
                <a:ea typeface="华文新魏" panose="02010800040101010101" pitchFamily="2" charset="-122"/>
              </a:rPr>
              <a:t>图转化为表并进行必要的合并</a:t>
            </a:r>
          </a:p>
          <a:p>
            <a:pPr lvl="1" eaLnBrk="1" hangingPunct="1">
              <a:lnSpc>
                <a:spcPct val="90000"/>
              </a:lnSpc>
            </a:pPr>
            <a:r>
              <a:rPr lang="zh-CN" altLang="en-US" dirty="0">
                <a:solidFill>
                  <a:schemeClr val="bg2"/>
                </a:solidFill>
                <a:latin typeface="华文新魏" panose="02010800040101010101" pitchFamily="2" charset="-122"/>
                <a:ea typeface="华文新魏" panose="02010800040101010101" pitchFamily="2" charset="-122"/>
              </a:rPr>
              <a:t>假设每个实体都有属性</a:t>
            </a:r>
            <a:r>
              <a:rPr lang="en-US" altLang="zh-CN" dirty="0">
                <a:solidFill>
                  <a:schemeClr val="bg2"/>
                </a:solidFill>
                <a:latin typeface="华文新魏" panose="02010800040101010101" pitchFamily="2" charset="-122"/>
                <a:ea typeface="华文新魏" panose="02010800040101010101" pitchFamily="2" charset="-122"/>
              </a:rPr>
              <a:t>no</a:t>
            </a:r>
            <a:r>
              <a:rPr lang="zh-CN" altLang="en-US" dirty="0">
                <a:solidFill>
                  <a:schemeClr val="bg2"/>
                </a:solidFill>
                <a:latin typeface="华文新魏" panose="02010800040101010101" pitchFamily="2" charset="-122"/>
                <a:ea typeface="华文新魏" panose="02010800040101010101" pitchFamily="2" charset="-122"/>
              </a:rPr>
              <a:t>和</a:t>
            </a:r>
            <a:r>
              <a:rPr lang="en-US" altLang="zh-CN" dirty="0" smtClean="0">
                <a:solidFill>
                  <a:schemeClr val="bg2"/>
                </a:solidFill>
                <a:latin typeface="华文新魏" panose="02010800040101010101" pitchFamily="2" charset="-122"/>
                <a:ea typeface="华文新魏" panose="02010800040101010101" pitchFamily="2" charset="-122"/>
              </a:rPr>
              <a:t>name</a:t>
            </a:r>
            <a:endParaRPr lang="zh-CN" altLang="en-US" dirty="0">
              <a:solidFill>
                <a:schemeClr val="bg2"/>
              </a:solidFill>
              <a:latin typeface="华文新魏" panose="02010800040101010101" pitchFamily="2" charset="-122"/>
              <a:ea typeface="华文新魏" panose="02010800040101010101"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 calcmode="lin" valueType="num">
                                      <p:cBhvr additive="base">
                                        <p:cTn id="7" dur="500" fill="hold"/>
                                        <p:tgtEl>
                                          <p:spTgt spid="870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7044">
                                            <p:txEl>
                                              <p:pRg st="1" end="1"/>
                                            </p:txEl>
                                          </p:spTgt>
                                        </p:tgtEl>
                                        <p:attrNameLst>
                                          <p:attrName>style.visibility</p:attrName>
                                        </p:attrNameLst>
                                      </p:cBhvr>
                                      <p:to>
                                        <p:strVal val="visible"/>
                                      </p:to>
                                    </p:set>
                                    <p:anim calcmode="lin" valueType="num">
                                      <p:cBhvr additive="base">
                                        <p:cTn id="11" dur="500" fill="hold"/>
                                        <p:tgtEl>
                                          <p:spTgt spid="8704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704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7044">
                                            <p:txEl>
                                              <p:pRg st="2" end="2"/>
                                            </p:txEl>
                                          </p:spTgt>
                                        </p:tgtEl>
                                        <p:attrNameLst>
                                          <p:attrName>style.visibility</p:attrName>
                                        </p:attrNameLst>
                                      </p:cBhvr>
                                      <p:to>
                                        <p:strVal val="visible"/>
                                      </p:to>
                                    </p:set>
                                    <p:anim calcmode="lin" valueType="num">
                                      <p:cBhvr additive="base">
                                        <p:cTn id="15" dur="500" fill="hold"/>
                                        <p:tgtEl>
                                          <p:spTgt spid="8704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704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7044">
                                            <p:txEl>
                                              <p:pRg st="3" end="3"/>
                                            </p:txEl>
                                          </p:spTgt>
                                        </p:tgtEl>
                                        <p:attrNameLst>
                                          <p:attrName>style.visibility</p:attrName>
                                        </p:attrNameLst>
                                      </p:cBhvr>
                                      <p:to>
                                        <p:strVal val="visible"/>
                                      </p:to>
                                    </p:set>
                                    <p:anim calcmode="lin" valueType="num">
                                      <p:cBhvr additive="base">
                                        <p:cTn id="19" dur="500" fill="hold"/>
                                        <p:tgtEl>
                                          <p:spTgt spid="8704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7044">
                                            <p:txEl>
                                              <p:pRg st="4" end="4"/>
                                            </p:txEl>
                                          </p:spTgt>
                                        </p:tgtEl>
                                        <p:attrNameLst>
                                          <p:attrName>style.visibility</p:attrName>
                                        </p:attrNameLst>
                                      </p:cBhvr>
                                      <p:to>
                                        <p:strVal val="visible"/>
                                      </p:to>
                                    </p:set>
                                    <p:anim calcmode="lin" valueType="num">
                                      <p:cBhvr additive="base">
                                        <p:cTn id="23" dur="500" fill="hold"/>
                                        <p:tgtEl>
                                          <p:spTgt spid="8704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70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A9936FB2-5A8F-4F4B-BA7B-25EC9767829A}" type="slidenum">
              <a:rPr altLang="en-US" smtClean="0"/>
              <a:pPr>
                <a:buSzTx/>
              </a:pPr>
              <a:t>61</a:t>
            </a:fld>
            <a:endParaRPr lang="zh-CN" altLang="en-US" smtClean="0"/>
          </a:p>
        </p:txBody>
      </p:sp>
      <p:sp>
        <p:nvSpPr>
          <p:cNvPr id="8806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88067" name="Rectangle 2"/>
          <p:cNvSpPr>
            <a:spLocks noGrp="1" noChangeArrowheads="1"/>
          </p:cNvSpPr>
          <p:nvPr>
            <p:ph type="title"/>
          </p:nvPr>
        </p:nvSpPr>
        <p:spPr/>
        <p:txBody>
          <a:bodyPr/>
          <a:lstStyle/>
          <a:p>
            <a:pPr eaLnBrk="1" hangingPunct="1"/>
            <a:r>
              <a:rPr lang="zh-CN" altLang="en-US" smtClean="0">
                <a:latin typeface="隶书" panose="02010509060101010101" pitchFamily="49" charset="-122"/>
              </a:rPr>
              <a:t>关于模式优化的思考</a:t>
            </a:r>
          </a:p>
        </p:txBody>
      </p:sp>
      <p:sp>
        <p:nvSpPr>
          <p:cNvPr id="88068" name="Rectangle 3"/>
          <p:cNvSpPr>
            <a:spLocks noGrp="1" noChangeArrowheads="1"/>
          </p:cNvSpPr>
          <p:nvPr>
            <p:ph idx="1"/>
          </p:nvPr>
        </p:nvSpPr>
        <p:spPr>
          <a:xfrm>
            <a:off x="684213" y="1557338"/>
            <a:ext cx="7772400" cy="4876800"/>
          </a:xfrm>
        </p:spPr>
        <p:txBody>
          <a:bodyPr/>
          <a:lstStyle/>
          <a:p>
            <a:pPr eaLnBrk="1" hangingPunct="1">
              <a:lnSpc>
                <a:spcPct val="80000"/>
              </a:lnSpc>
            </a:pPr>
            <a:r>
              <a:rPr lang="zh-CN" altLang="en-US" sz="2500" dirty="0">
                <a:latin typeface="华文新魏" panose="02010800040101010101" pitchFamily="2" charset="-122"/>
                <a:ea typeface="华文新魏" panose="02010800040101010101" pitchFamily="2" charset="-122"/>
              </a:rPr>
              <a:t>请比较三种方案：</a:t>
            </a:r>
            <a:r>
              <a:rPr lang="en-US" altLang="zh-CN" sz="2500" dirty="0">
                <a:latin typeface="华文新魏" panose="02010800040101010101" pitchFamily="2" charset="-122"/>
                <a:ea typeface="华文新魏" panose="02010800040101010101" pitchFamily="2" charset="-122"/>
              </a:rPr>
              <a:t>(</a:t>
            </a:r>
            <a:r>
              <a:rPr lang="zh-CN" altLang="en-US" sz="2500" dirty="0">
                <a:latin typeface="华文新魏" panose="02010800040101010101" pitchFamily="2" charset="-122"/>
                <a:ea typeface="华文新魏" panose="02010800040101010101" pitchFamily="2" charset="-122"/>
              </a:rPr>
              <a:t>忽略了实体转化的表</a:t>
            </a:r>
            <a:r>
              <a:rPr lang="en-US" altLang="zh-CN" sz="2500" dirty="0">
                <a:latin typeface="华文新魏" panose="02010800040101010101" pitchFamily="2" charset="-122"/>
                <a:ea typeface="华文新魏" panose="02010800040101010101" pitchFamily="2" charset="-122"/>
              </a:rPr>
              <a:t>)</a:t>
            </a:r>
          </a:p>
          <a:p>
            <a:pPr eaLnBrk="1" hangingPunct="1">
              <a:lnSpc>
                <a:spcPct val="80000"/>
              </a:lnSpc>
              <a:buNone/>
            </a:pPr>
            <a:r>
              <a:rPr lang="en-US" altLang="zh-CN" sz="2500" dirty="0">
                <a:solidFill>
                  <a:schemeClr val="accent2"/>
                </a:solidFill>
                <a:latin typeface="华文新魏" panose="02010800040101010101" pitchFamily="2" charset="-122"/>
                <a:ea typeface="华文新魏" panose="02010800040101010101" pitchFamily="2" charset="-122"/>
              </a:rPr>
              <a:t>①</a:t>
            </a:r>
            <a:r>
              <a:rPr lang="en-US" altLang="zh-CN" sz="2500" dirty="0">
                <a:latin typeface="华文新魏" panose="02010800040101010101" pitchFamily="2" charset="-122"/>
                <a:ea typeface="华文新魏" panose="02010800040101010101" pitchFamily="2" charset="-122"/>
              </a:rPr>
              <a:t>E-R</a:t>
            </a:r>
            <a:r>
              <a:rPr lang="zh-CN" altLang="en-US" sz="2500" dirty="0">
                <a:latin typeface="华文新魏" panose="02010800040101010101" pitchFamily="2" charset="-122"/>
                <a:ea typeface="华文新魏" panose="02010800040101010101" pitchFamily="2" charset="-122"/>
              </a:rPr>
              <a:t>图转化成的关系模式：</a:t>
            </a:r>
            <a:endParaRPr lang="en-US" altLang="zh-CN" sz="2500" dirty="0">
              <a:latin typeface="华文新魏" panose="02010800040101010101" pitchFamily="2" charset="-122"/>
              <a:ea typeface="华文新魏" panose="02010800040101010101" pitchFamily="2" charset="-122"/>
            </a:endParaRPr>
          </a:p>
          <a:p>
            <a:pPr lvl="1" eaLnBrk="1" hangingPunct="1">
              <a:lnSpc>
                <a:spcPct val="80000"/>
              </a:lnSpc>
            </a:pPr>
            <a:r>
              <a:rPr lang="en-US" altLang="zh-CN" sz="2400" dirty="0">
                <a:latin typeface="华文新魏" panose="02010800040101010101" pitchFamily="2" charset="-122"/>
              </a:rPr>
              <a:t>SCT(</a:t>
            </a:r>
            <a:r>
              <a:rPr lang="en-US" altLang="zh-CN" sz="2400" u="sng" dirty="0" err="1">
                <a:latin typeface="华文新魏" panose="02010800040101010101" pitchFamily="2" charset="-122"/>
              </a:rPr>
              <a:t>sno,cno</a:t>
            </a:r>
            <a:r>
              <a:rPr lang="en-US" altLang="zh-CN" sz="2400" dirty="0" err="1">
                <a:latin typeface="华文新魏" panose="02010800040101010101" pitchFamily="2" charset="-122"/>
              </a:rPr>
              <a:t>,tno</a:t>
            </a:r>
            <a:r>
              <a:rPr lang="en-US" altLang="zh-CN" sz="2400" dirty="0">
                <a:latin typeface="华文新魏" panose="02010800040101010101" pitchFamily="2" charset="-122"/>
              </a:rPr>
              <a:t>)</a:t>
            </a:r>
          </a:p>
          <a:p>
            <a:pPr lvl="1" eaLnBrk="1" hangingPunct="1">
              <a:lnSpc>
                <a:spcPct val="80000"/>
              </a:lnSpc>
            </a:pPr>
            <a:r>
              <a:rPr lang="en-US" altLang="zh-CN" sz="2400" dirty="0">
                <a:latin typeface="华文新魏" panose="02010800040101010101" pitchFamily="2" charset="-122"/>
              </a:rPr>
              <a:t>TC(</a:t>
            </a:r>
            <a:r>
              <a:rPr lang="en-US" altLang="zh-CN" sz="2400" u="sng" dirty="0" err="1">
                <a:latin typeface="华文新魏" panose="02010800040101010101" pitchFamily="2" charset="-122"/>
              </a:rPr>
              <a:t>tno</a:t>
            </a:r>
            <a:r>
              <a:rPr lang="en-US" altLang="zh-CN" sz="2400" dirty="0" err="1">
                <a:latin typeface="华文新魏" panose="02010800040101010101" pitchFamily="2" charset="-122"/>
              </a:rPr>
              <a:t>,</a:t>
            </a:r>
            <a:r>
              <a:rPr lang="en-US" altLang="zh-CN" sz="2400" u="sng" dirty="0" err="1">
                <a:latin typeface="华文新魏" panose="02010800040101010101" pitchFamily="2" charset="-122"/>
              </a:rPr>
              <a:t>cno</a:t>
            </a:r>
            <a:r>
              <a:rPr lang="en-US" altLang="zh-CN" sz="2400" dirty="0">
                <a:latin typeface="华文新魏" panose="02010800040101010101" pitchFamily="2" charset="-122"/>
              </a:rPr>
              <a:t>)</a:t>
            </a:r>
            <a:endParaRPr lang="zh-CN" altLang="en-US" sz="2400" dirty="0">
              <a:solidFill>
                <a:schemeClr val="accent2"/>
              </a:solidFill>
              <a:latin typeface="华文新魏" panose="02010800040101010101" pitchFamily="2" charset="-122"/>
            </a:endParaRPr>
          </a:p>
          <a:p>
            <a:pPr eaLnBrk="1" hangingPunct="1">
              <a:lnSpc>
                <a:spcPct val="80000"/>
              </a:lnSpc>
              <a:buNone/>
            </a:pPr>
            <a:r>
              <a:rPr lang="en-US" altLang="zh-CN" sz="2500" dirty="0">
                <a:solidFill>
                  <a:schemeClr val="accent2"/>
                </a:solidFill>
                <a:latin typeface="华文新魏" panose="02010800040101010101" pitchFamily="2" charset="-122"/>
                <a:ea typeface="华文新魏" panose="02010800040101010101" pitchFamily="2" charset="-122"/>
              </a:rPr>
              <a:t>②</a:t>
            </a:r>
            <a:r>
              <a:rPr lang="zh-CN" altLang="en-US" sz="2500" dirty="0">
                <a:latin typeface="华文新魏" panose="02010800040101010101" pitchFamily="2" charset="-122"/>
                <a:ea typeface="华文新魏" panose="02010800040101010101" pitchFamily="2" charset="-122"/>
              </a:rPr>
              <a:t>将</a:t>
            </a:r>
            <a:r>
              <a:rPr lang="en-US" altLang="zh-CN" sz="2500" dirty="0">
                <a:latin typeface="华文新魏" panose="02010800040101010101" pitchFamily="2" charset="-122"/>
                <a:ea typeface="华文新魏" panose="02010800040101010101" pitchFamily="2" charset="-122"/>
              </a:rPr>
              <a:t>SCT</a:t>
            </a:r>
            <a:r>
              <a:rPr lang="zh-CN" altLang="en-US" sz="2500" dirty="0">
                <a:latin typeface="华文新魏" panose="02010800040101010101" pitchFamily="2" charset="-122"/>
                <a:ea typeface="华文新魏" panose="02010800040101010101" pitchFamily="2" charset="-122"/>
              </a:rPr>
              <a:t>简化为</a:t>
            </a:r>
            <a:r>
              <a:rPr lang="en-US" altLang="zh-CN" sz="2500" dirty="0">
                <a:latin typeface="华文新魏" panose="02010800040101010101" pitchFamily="2" charset="-122"/>
                <a:ea typeface="华文新魏" panose="02010800040101010101" pitchFamily="2" charset="-122"/>
              </a:rPr>
              <a:t>(</a:t>
            </a:r>
            <a:r>
              <a:rPr lang="en-US" altLang="zh-CN" sz="2500" u="sng" dirty="0" err="1">
                <a:latin typeface="华文新魏" panose="02010800040101010101" pitchFamily="2" charset="-122"/>
                <a:ea typeface="华文新魏" panose="02010800040101010101" pitchFamily="2" charset="-122"/>
              </a:rPr>
              <a:t>sno,tno</a:t>
            </a:r>
            <a:r>
              <a:rPr lang="en-US" altLang="zh-CN" sz="2500" dirty="0">
                <a:latin typeface="华文新魏" panose="02010800040101010101" pitchFamily="2" charset="-122"/>
                <a:ea typeface="华文新魏" panose="02010800040101010101" pitchFamily="2" charset="-122"/>
              </a:rPr>
              <a:t>)</a:t>
            </a:r>
            <a:r>
              <a:rPr lang="zh-CN" altLang="en-US" sz="2500" dirty="0">
                <a:latin typeface="华文新魏" panose="02010800040101010101" pitchFamily="2" charset="-122"/>
                <a:ea typeface="华文新魏" panose="02010800040101010101" pitchFamily="2" charset="-122"/>
              </a:rPr>
              <a:t>：</a:t>
            </a:r>
          </a:p>
          <a:p>
            <a:pPr lvl="1" eaLnBrk="1" hangingPunct="1">
              <a:lnSpc>
                <a:spcPct val="80000"/>
              </a:lnSpc>
            </a:pPr>
            <a:r>
              <a:rPr lang="en-US" altLang="zh-CN" sz="2400" dirty="0">
                <a:latin typeface="华文新魏" panose="02010800040101010101" pitchFamily="2" charset="-122"/>
              </a:rPr>
              <a:t>SCT(</a:t>
            </a:r>
            <a:r>
              <a:rPr lang="en-US" altLang="zh-CN" sz="2400" u="sng" dirty="0" err="1">
                <a:latin typeface="华文新魏" panose="02010800040101010101" pitchFamily="2" charset="-122"/>
              </a:rPr>
              <a:t>sno,tno</a:t>
            </a:r>
            <a:r>
              <a:rPr lang="en-US" altLang="zh-CN" sz="2400" dirty="0">
                <a:latin typeface="华文新魏" panose="02010800040101010101" pitchFamily="2" charset="-122"/>
              </a:rPr>
              <a:t>)</a:t>
            </a:r>
          </a:p>
          <a:p>
            <a:pPr lvl="1" eaLnBrk="1" hangingPunct="1">
              <a:lnSpc>
                <a:spcPct val="80000"/>
              </a:lnSpc>
            </a:pPr>
            <a:r>
              <a:rPr lang="en-US" altLang="zh-CN" sz="2400" dirty="0">
                <a:latin typeface="华文新魏" panose="02010800040101010101" pitchFamily="2" charset="-122"/>
              </a:rPr>
              <a:t>TC(</a:t>
            </a:r>
            <a:r>
              <a:rPr lang="en-US" altLang="zh-CN" sz="2400" u="sng" dirty="0" err="1">
                <a:latin typeface="华文新魏" panose="02010800040101010101" pitchFamily="2" charset="-122"/>
              </a:rPr>
              <a:t>tno</a:t>
            </a:r>
            <a:r>
              <a:rPr lang="en-US" altLang="zh-CN" sz="2400" dirty="0" err="1">
                <a:latin typeface="华文新魏" panose="02010800040101010101" pitchFamily="2" charset="-122"/>
              </a:rPr>
              <a:t>,</a:t>
            </a:r>
            <a:r>
              <a:rPr lang="en-US" altLang="zh-CN" sz="2400" u="sng" dirty="0" err="1">
                <a:latin typeface="华文新魏" panose="02010800040101010101" pitchFamily="2" charset="-122"/>
              </a:rPr>
              <a:t>cno</a:t>
            </a:r>
            <a:r>
              <a:rPr lang="en-US" altLang="zh-CN" sz="2400" dirty="0">
                <a:latin typeface="华文新魏" panose="02010800040101010101" pitchFamily="2" charset="-122"/>
              </a:rPr>
              <a:t>)</a:t>
            </a:r>
            <a:endParaRPr lang="en-US" altLang="zh-CN" sz="2400" dirty="0">
              <a:solidFill>
                <a:schemeClr val="accent2"/>
              </a:solidFill>
              <a:latin typeface="华文新魏" panose="02010800040101010101" pitchFamily="2" charset="-122"/>
            </a:endParaRPr>
          </a:p>
          <a:p>
            <a:pPr eaLnBrk="1" hangingPunct="1">
              <a:lnSpc>
                <a:spcPct val="80000"/>
              </a:lnSpc>
              <a:buNone/>
            </a:pPr>
            <a:r>
              <a:rPr lang="en-US" altLang="zh-CN" sz="2500" dirty="0">
                <a:solidFill>
                  <a:schemeClr val="accent2"/>
                </a:solidFill>
                <a:latin typeface="华文新魏" panose="02010800040101010101" pitchFamily="2" charset="-122"/>
                <a:ea typeface="华文新魏" panose="02010800040101010101" pitchFamily="2" charset="-122"/>
              </a:rPr>
              <a:t>③</a:t>
            </a:r>
            <a:r>
              <a:rPr lang="zh-CN" altLang="en-US" sz="2500" dirty="0">
                <a:latin typeface="华文新魏" panose="02010800040101010101" pitchFamily="2" charset="-122"/>
                <a:ea typeface="华文新魏" panose="02010800040101010101" pitchFamily="2" charset="-122"/>
              </a:rPr>
              <a:t>简单省略</a:t>
            </a:r>
            <a:r>
              <a:rPr lang="en-US" altLang="zh-CN" sz="2500" dirty="0">
                <a:latin typeface="华文新魏" panose="02010800040101010101" pitchFamily="2" charset="-122"/>
                <a:ea typeface="华文新魏" panose="02010800040101010101" pitchFamily="2" charset="-122"/>
              </a:rPr>
              <a:t>TC</a:t>
            </a:r>
            <a:r>
              <a:rPr lang="zh-CN" altLang="en-US" sz="2500" dirty="0">
                <a:latin typeface="华文新魏" panose="02010800040101010101" pitchFamily="2" charset="-122"/>
                <a:ea typeface="华文新魏" panose="02010800040101010101" pitchFamily="2" charset="-122"/>
              </a:rPr>
              <a:t>关系：</a:t>
            </a:r>
          </a:p>
          <a:p>
            <a:pPr lvl="1" eaLnBrk="1" hangingPunct="1">
              <a:lnSpc>
                <a:spcPct val="80000"/>
              </a:lnSpc>
            </a:pPr>
            <a:r>
              <a:rPr lang="en-US" altLang="zh-CN" sz="2400" dirty="0">
                <a:latin typeface="华文新魏" panose="02010800040101010101" pitchFamily="2" charset="-122"/>
              </a:rPr>
              <a:t>SCT(</a:t>
            </a:r>
            <a:r>
              <a:rPr lang="en-US" altLang="zh-CN" sz="2400" u="sng" dirty="0" err="1">
                <a:latin typeface="华文新魏" panose="02010800040101010101" pitchFamily="2" charset="-122"/>
              </a:rPr>
              <a:t>sno,cno</a:t>
            </a:r>
            <a:r>
              <a:rPr lang="en-US" altLang="zh-CN" sz="2400" dirty="0" err="1">
                <a:latin typeface="华文新魏" panose="02010800040101010101" pitchFamily="2" charset="-122"/>
              </a:rPr>
              <a:t>,tno</a:t>
            </a:r>
            <a:r>
              <a:rPr lang="en-US" altLang="zh-CN" sz="2400" dirty="0">
                <a:latin typeface="华文新魏" panose="02010800040101010101" pitchFamily="2" charset="-122"/>
              </a:rPr>
              <a:t>)</a:t>
            </a:r>
          </a:p>
          <a:p>
            <a:pPr eaLnBrk="1" hangingPunct="1">
              <a:lnSpc>
                <a:spcPct val="80000"/>
              </a:lnSpc>
            </a:pPr>
            <a:r>
              <a:rPr lang="zh-CN" altLang="en-US" sz="2500" dirty="0">
                <a:latin typeface="华文新魏" panose="02010800040101010101" pitchFamily="2" charset="-122"/>
                <a:ea typeface="华文新魏" panose="02010800040101010101" pitchFamily="2" charset="-122"/>
              </a:rPr>
              <a:t>思考：</a:t>
            </a:r>
          </a:p>
          <a:p>
            <a:pPr lvl="1" eaLnBrk="1" hangingPunct="1">
              <a:lnSpc>
                <a:spcPct val="80000"/>
              </a:lnSpc>
            </a:pPr>
            <a:r>
              <a:rPr lang="zh-CN" altLang="en-US" sz="2000" dirty="0">
                <a:latin typeface="华文新魏" panose="02010800040101010101" pitchFamily="2" charset="-122"/>
              </a:rPr>
              <a:t>哪个方案更合适？如果你是</a:t>
            </a:r>
            <a:r>
              <a:rPr lang="zh-CN" altLang="en-US" sz="2000" dirty="0" smtClean="0">
                <a:latin typeface="华文新魏" panose="02010800040101010101" pitchFamily="2" charset="-122"/>
              </a:rPr>
              <a:t>设计人员</a:t>
            </a:r>
            <a:r>
              <a:rPr lang="zh-CN" altLang="en-US" sz="2000" dirty="0">
                <a:latin typeface="华文新魏" panose="02010800040101010101" pitchFamily="2" charset="-122"/>
              </a:rPr>
              <a:t>，你会选择哪个方案？</a:t>
            </a:r>
          </a:p>
          <a:p>
            <a:pPr lvl="1" eaLnBrk="1" hangingPunct="1">
              <a:lnSpc>
                <a:spcPct val="80000"/>
              </a:lnSpc>
            </a:pPr>
            <a:r>
              <a:rPr lang="zh-CN" altLang="en-US" sz="2000" dirty="0">
                <a:latin typeface="华文新魏" panose="02010800040101010101" pitchFamily="2" charset="-122"/>
              </a:rPr>
              <a:t>它的所有指标都是最好的吗？</a:t>
            </a:r>
          </a:p>
          <a:p>
            <a:pPr lvl="1" eaLnBrk="1" hangingPunct="1">
              <a:lnSpc>
                <a:spcPct val="80000"/>
              </a:lnSpc>
            </a:pPr>
            <a:r>
              <a:rPr lang="zh-CN" altLang="en-US" sz="2000" dirty="0">
                <a:latin typeface="华文新魏" panose="02010800040101010101" pitchFamily="2" charset="-122"/>
              </a:rPr>
              <a:t>请体会：设计是在矛盾的指标中，评价选择最合适的方案</a:t>
            </a:r>
          </a:p>
        </p:txBody>
      </p:sp>
      <p:grpSp>
        <p:nvGrpSpPr>
          <p:cNvPr id="17" name="Group 4"/>
          <p:cNvGrpSpPr>
            <a:grpSpLocks/>
          </p:cNvGrpSpPr>
          <p:nvPr/>
        </p:nvGrpSpPr>
        <p:grpSpPr bwMode="auto">
          <a:xfrm>
            <a:off x="5407124" y="2158083"/>
            <a:ext cx="2857500" cy="2159000"/>
            <a:chOff x="748" y="1525"/>
            <a:chExt cx="1800" cy="1360"/>
          </a:xfrm>
        </p:grpSpPr>
        <p:sp>
          <p:nvSpPr>
            <p:cNvPr id="18" name="Rectangle 5"/>
            <p:cNvSpPr>
              <a:spLocks noChangeArrowheads="1"/>
            </p:cNvSpPr>
            <p:nvPr/>
          </p:nvSpPr>
          <p:spPr bwMode="auto">
            <a:xfrm>
              <a:off x="748" y="2636"/>
              <a:ext cx="432" cy="249"/>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教师</a:t>
              </a:r>
              <a:endParaRPr lang="zh-CN" altLang="en-US" sz="2000" b="1"/>
            </a:p>
          </p:txBody>
        </p:sp>
        <p:sp>
          <p:nvSpPr>
            <p:cNvPr id="19" name="Rectangle 6"/>
            <p:cNvSpPr>
              <a:spLocks noChangeArrowheads="1"/>
            </p:cNvSpPr>
            <p:nvPr/>
          </p:nvSpPr>
          <p:spPr bwMode="auto">
            <a:xfrm>
              <a:off x="2116" y="2636"/>
              <a:ext cx="432" cy="249"/>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课程</a:t>
              </a:r>
              <a:endParaRPr lang="zh-CN" altLang="en-US" sz="2000" b="1"/>
            </a:p>
          </p:txBody>
        </p:sp>
        <p:sp>
          <p:nvSpPr>
            <p:cNvPr id="20" name="AutoShape 7"/>
            <p:cNvSpPr>
              <a:spLocks noChangeArrowheads="1"/>
            </p:cNvSpPr>
            <p:nvPr/>
          </p:nvSpPr>
          <p:spPr bwMode="auto">
            <a:xfrm>
              <a:off x="1468" y="2636"/>
              <a:ext cx="360" cy="249"/>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00" b="1">
                  <a:solidFill>
                    <a:srgbClr val="000000"/>
                  </a:solidFill>
                </a:rPr>
                <a:t>讲授</a:t>
              </a:r>
              <a:endParaRPr lang="zh-CN" altLang="en-US" sz="700" b="1"/>
            </a:p>
            <a:p>
              <a:pPr algn="just" eaLnBrk="1" hangingPunct="1">
                <a:spcBef>
                  <a:spcPct val="50000"/>
                </a:spcBef>
              </a:pPr>
              <a:endParaRPr lang="zh-CN" altLang="en-US" sz="1000" b="1"/>
            </a:p>
            <a:p>
              <a:pPr algn="ctr" eaLnBrk="1" hangingPunct="1">
                <a:spcBef>
                  <a:spcPct val="50000"/>
                </a:spcBef>
              </a:pPr>
              <a:endParaRPr lang="zh-CN" altLang="en-US" sz="2000" b="1"/>
            </a:p>
          </p:txBody>
        </p:sp>
        <p:sp>
          <p:nvSpPr>
            <p:cNvPr id="21" name="Rectangle 8"/>
            <p:cNvSpPr>
              <a:spLocks noChangeArrowheads="1"/>
            </p:cNvSpPr>
            <p:nvPr/>
          </p:nvSpPr>
          <p:spPr bwMode="auto">
            <a:xfrm>
              <a:off x="1390" y="1525"/>
              <a:ext cx="432" cy="249"/>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dirty="0">
                  <a:solidFill>
                    <a:srgbClr val="000000"/>
                  </a:solidFill>
                </a:rPr>
                <a:t>学生</a:t>
              </a:r>
              <a:endParaRPr lang="zh-CN" altLang="en-US" sz="2000" b="1" dirty="0"/>
            </a:p>
          </p:txBody>
        </p:sp>
        <p:sp>
          <p:nvSpPr>
            <p:cNvPr id="22" name="AutoShape 9"/>
            <p:cNvSpPr>
              <a:spLocks noChangeArrowheads="1"/>
            </p:cNvSpPr>
            <p:nvPr/>
          </p:nvSpPr>
          <p:spPr bwMode="auto">
            <a:xfrm>
              <a:off x="1428" y="2047"/>
              <a:ext cx="360" cy="249"/>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00" b="1">
                  <a:solidFill>
                    <a:srgbClr val="000000"/>
                  </a:solidFill>
                </a:rPr>
                <a:t>上课</a:t>
              </a:r>
              <a:endParaRPr lang="zh-CN" altLang="en-US" sz="700" b="1"/>
            </a:p>
            <a:p>
              <a:pPr algn="just" eaLnBrk="1" hangingPunct="1">
                <a:spcBef>
                  <a:spcPct val="50000"/>
                </a:spcBef>
              </a:pPr>
              <a:endParaRPr lang="zh-CN" altLang="en-US" sz="1000" b="1"/>
            </a:p>
            <a:p>
              <a:pPr algn="ctr" eaLnBrk="1" hangingPunct="1">
                <a:spcBef>
                  <a:spcPct val="50000"/>
                </a:spcBef>
              </a:pPr>
              <a:endParaRPr lang="zh-CN" altLang="en-US" sz="2000" b="1"/>
            </a:p>
          </p:txBody>
        </p:sp>
        <p:cxnSp>
          <p:nvCxnSpPr>
            <p:cNvPr id="23" name="AutoShape 10"/>
            <p:cNvCxnSpPr>
              <a:cxnSpLocks noChangeShapeType="1"/>
              <a:stCxn id="22" idx="0"/>
              <a:endCxn id="21" idx="2"/>
            </p:cNvCxnSpPr>
            <p:nvPr/>
          </p:nvCxnSpPr>
          <p:spPr bwMode="auto">
            <a:xfrm flipH="1" flipV="1">
              <a:off x="1606" y="1774"/>
              <a:ext cx="2" cy="2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4" name="AutoShape 11"/>
            <p:cNvCxnSpPr>
              <a:cxnSpLocks noChangeShapeType="1"/>
              <a:stCxn id="18" idx="0"/>
            </p:cNvCxnSpPr>
            <p:nvPr/>
          </p:nvCxnSpPr>
          <p:spPr bwMode="auto">
            <a:xfrm flipV="1">
              <a:off x="964" y="2160"/>
              <a:ext cx="465" cy="476"/>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25" name="AutoShape 12"/>
            <p:cNvCxnSpPr>
              <a:cxnSpLocks noChangeShapeType="1"/>
              <a:stCxn id="19" idx="0"/>
              <a:endCxn id="22" idx="3"/>
            </p:cNvCxnSpPr>
            <p:nvPr/>
          </p:nvCxnSpPr>
          <p:spPr bwMode="auto">
            <a:xfrm flipH="1" flipV="1">
              <a:off x="1788" y="2172"/>
              <a:ext cx="544" cy="46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 name="AutoShape 13"/>
            <p:cNvCxnSpPr>
              <a:cxnSpLocks noChangeShapeType="1"/>
              <a:stCxn id="20" idx="1"/>
              <a:endCxn id="18" idx="3"/>
            </p:cNvCxnSpPr>
            <p:nvPr/>
          </p:nvCxnSpPr>
          <p:spPr bwMode="auto">
            <a:xfrm flipH="1">
              <a:off x="1180" y="2761"/>
              <a:ext cx="28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7" name="AutoShape 14"/>
            <p:cNvCxnSpPr>
              <a:cxnSpLocks noChangeShapeType="1"/>
              <a:stCxn id="19" idx="1"/>
              <a:endCxn id="20" idx="3"/>
            </p:cNvCxnSpPr>
            <p:nvPr/>
          </p:nvCxnSpPr>
          <p:spPr bwMode="auto">
            <a:xfrm flipH="1">
              <a:off x="1828" y="2761"/>
              <a:ext cx="28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Tree>
    <p:custDataLst>
      <p:tags r:id="rId1"/>
    </p:custData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62E16BD7-7832-4DD2-A2DC-44E7F2ED3016}" type="slidenum">
              <a:rPr altLang="en-US" smtClean="0"/>
              <a:pPr>
                <a:buSzTx/>
              </a:pPr>
              <a:t>62</a:t>
            </a:fld>
            <a:endParaRPr lang="zh-CN" altLang="en-US" smtClean="0"/>
          </a:p>
        </p:txBody>
      </p:sp>
      <p:sp>
        <p:nvSpPr>
          <p:cNvPr id="90114"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90115" name="Rectangle 2"/>
          <p:cNvSpPr>
            <a:spLocks noGrp="1" noChangeArrowheads="1"/>
          </p:cNvSpPr>
          <p:nvPr>
            <p:ph type="title"/>
          </p:nvPr>
        </p:nvSpPr>
        <p:spPr/>
        <p:txBody>
          <a:bodyPr/>
          <a:lstStyle/>
          <a:p>
            <a:pPr eaLnBrk="1" hangingPunct="1"/>
            <a:r>
              <a:rPr lang="en-US" altLang="zh-CN" sz="4000" smtClean="0">
                <a:latin typeface="隶书" panose="02010509060101010101" pitchFamily="49" charset="-122"/>
              </a:rPr>
              <a:t>E-R</a:t>
            </a:r>
            <a:r>
              <a:rPr lang="zh-CN" altLang="en-US" sz="4000" smtClean="0">
                <a:latin typeface="隶书" panose="02010509060101010101" pitchFamily="49" charset="-122"/>
              </a:rPr>
              <a:t>模型设计要点</a:t>
            </a:r>
          </a:p>
        </p:txBody>
      </p:sp>
      <p:sp>
        <p:nvSpPr>
          <p:cNvPr id="90116" name="Rectangle 3"/>
          <p:cNvSpPr>
            <a:spLocks noGrp="1" noChangeArrowheads="1"/>
          </p:cNvSpPr>
          <p:nvPr>
            <p:ph idx="1"/>
          </p:nvPr>
        </p:nvSpPr>
        <p:spPr>
          <a:xfrm>
            <a:off x="685800" y="1444625"/>
            <a:ext cx="7772400" cy="2128838"/>
          </a:xfrm>
        </p:spPr>
        <p:txBody>
          <a:bodyPr/>
          <a:lstStyle/>
          <a:p>
            <a:pPr eaLnBrk="1" hangingPunct="1"/>
            <a:r>
              <a:rPr lang="zh-CN" altLang="en-US" smtClean="0">
                <a:ea typeface="华文新魏" panose="02010800040101010101" pitchFamily="2" charset="-122"/>
              </a:rPr>
              <a:t>实体与联系：当描述发生在实体间的行为时，采用联系集</a:t>
            </a:r>
          </a:p>
          <a:p>
            <a:pPr lvl="1" eaLnBrk="1" hangingPunct="1"/>
            <a:r>
              <a:rPr lang="zh-CN" altLang="en-US" smtClean="0"/>
              <a:t>很多情况下，实体和联系都可以接受；</a:t>
            </a:r>
          </a:p>
          <a:p>
            <a:pPr lvl="1" eaLnBrk="1" hangingPunct="1"/>
            <a:r>
              <a:rPr lang="zh-CN" altLang="en-US" smtClean="0"/>
              <a:t>此时能用联系不用实体，以图简化</a:t>
            </a:r>
            <a:r>
              <a:rPr lang="en-US" altLang="zh-CN" smtClean="0"/>
              <a:t>E-R</a:t>
            </a:r>
            <a:r>
              <a:rPr lang="zh-CN" altLang="en-US" smtClean="0"/>
              <a:t>；</a:t>
            </a:r>
            <a:endParaRPr lang="en-US" altLang="zh-CN" smtClean="0"/>
          </a:p>
        </p:txBody>
      </p:sp>
      <p:sp>
        <p:nvSpPr>
          <p:cNvPr id="90117" name="Rectangle 4"/>
          <p:cNvSpPr>
            <a:spLocks noChangeArrowheads="1"/>
          </p:cNvSpPr>
          <p:nvPr/>
        </p:nvSpPr>
        <p:spPr bwMode="auto">
          <a:xfrm>
            <a:off x="1042988" y="3643313"/>
            <a:ext cx="71294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lvl="1">
              <a:lnSpc>
                <a:spcPct val="90000"/>
              </a:lnSpc>
              <a:spcBef>
                <a:spcPct val="20000"/>
              </a:spcBef>
              <a:buClr>
                <a:schemeClr val="folHlink"/>
              </a:buClr>
              <a:buSzPct val="60000"/>
            </a:pPr>
            <a:r>
              <a:rPr lang="en-US" altLang="zh-CN" sz="2800">
                <a:solidFill>
                  <a:schemeClr val="bg2"/>
                </a:solidFill>
                <a:ea typeface="华文新魏" panose="02010800040101010101" pitchFamily="2" charset="-122"/>
              </a:rPr>
              <a:t>①</a:t>
            </a:r>
            <a:r>
              <a:rPr lang="zh-CN" altLang="en-US" sz="2800">
                <a:solidFill>
                  <a:schemeClr val="bg2"/>
                </a:solidFill>
                <a:ea typeface="华文新魏" panose="02010800040101010101" pitchFamily="2" charset="-122"/>
              </a:rPr>
              <a:t>使用联系：</a:t>
            </a:r>
          </a:p>
          <a:p>
            <a:pPr lvl="1" algn="ctr">
              <a:lnSpc>
                <a:spcPct val="90000"/>
              </a:lnSpc>
              <a:spcBef>
                <a:spcPct val="20000"/>
              </a:spcBef>
              <a:buClr>
                <a:schemeClr val="folHlink"/>
              </a:buClr>
              <a:buSzPct val="60000"/>
            </a:pPr>
            <a:endParaRPr lang="en-US" altLang="zh-CN" sz="2800">
              <a:solidFill>
                <a:schemeClr val="bg2"/>
              </a:solidFill>
              <a:ea typeface="华文新魏" panose="02010800040101010101" pitchFamily="2" charset="-122"/>
            </a:endParaRPr>
          </a:p>
          <a:p>
            <a:pPr lvl="1" algn="ctr">
              <a:lnSpc>
                <a:spcPct val="90000"/>
              </a:lnSpc>
              <a:spcBef>
                <a:spcPct val="20000"/>
              </a:spcBef>
              <a:buClr>
                <a:schemeClr val="folHlink"/>
              </a:buClr>
              <a:buSzPct val="60000"/>
            </a:pPr>
            <a:endParaRPr lang="en-US" altLang="zh-CN" sz="2800">
              <a:solidFill>
                <a:schemeClr val="bg2"/>
              </a:solidFill>
              <a:ea typeface="华文新魏" panose="02010800040101010101" pitchFamily="2" charset="-122"/>
            </a:endParaRPr>
          </a:p>
          <a:p>
            <a:pPr lvl="1">
              <a:lnSpc>
                <a:spcPct val="90000"/>
              </a:lnSpc>
              <a:spcBef>
                <a:spcPct val="20000"/>
              </a:spcBef>
              <a:buClr>
                <a:schemeClr val="folHlink"/>
              </a:buClr>
              <a:buSzPct val="60000"/>
            </a:pPr>
            <a:r>
              <a:rPr lang="en-US" altLang="zh-CN" sz="2800">
                <a:solidFill>
                  <a:schemeClr val="bg2"/>
                </a:solidFill>
                <a:ea typeface="华文新魏" panose="02010800040101010101" pitchFamily="2" charset="-122"/>
              </a:rPr>
              <a:t>②</a:t>
            </a:r>
            <a:r>
              <a:rPr lang="zh-CN" altLang="en-US" sz="2800">
                <a:solidFill>
                  <a:schemeClr val="bg2"/>
                </a:solidFill>
                <a:ea typeface="华文新魏" panose="02010800040101010101" pitchFamily="2" charset="-122"/>
              </a:rPr>
              <a:t>使用实体：</a:t>
            </a:r>
            <a:endParaRPr lang="zh-CN" altLang="en-US" sz="2800">
              <a:solidFill>
                <a:schemeClr val="bg2"/>
              </a:solidFill>
              <a:latin typeface="Arial" panose="020B0604020202020204" pitchFamily="34" charset="0"/>
              <a:ea typeface="华文新魏" panose="02010800040101010101" pitchFamily="2" charset="-122"/>
            </a:endParaRPr>
          </a:p>
        </p:txBody>
      </p:sp>
      <p:grpSp>
        <p:nvGrpSpPr>
          <p:cNvPr id="90118" name="Group 5"/>
          <p:cNvGrpSpPr>
            <a:grpSpLocks/>
          </p:cNvGrpSpPr>
          <p:nvPr/>
        </p:nvGrpSpPr>
        <p:grpSpPr bwMode="auto">
          <a:xfrm>
            <a:off x="3635375" y="4221163"/>
            <a:ext cx="3240088" cy="474662"/>
            <a:chOff x="1655" y="2569"/>
            <a:chExt cx="1800" cy="249"/>
          </a:xfrm>
        </p:grpSpPr>
        <p:sp>
          <p:nvSpPr>
            <p:cNvPr id="90119" name="Rectangle 6"/>
            <p:cNvSpPr>
              <a:spLocks noChangeArrowheads="1"/>
            </p:cNvSpPr>
            <p:nvPr/>
          </p:nvSpPr>
          <p:spPr bwMode="auto">
            <a:xfrm>
              <a:off x="1655" y="2569"/>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学生</a:t>
              </a:r>
              <a:endParaRPr lang="zh-CN" altLang="en-US" sz="2000" b="1">
                <a:latin typeface="Times New Roman" panose="02020603050405020304" pitchFamily="18" charset="0"/>
              </a:endParaRPr>
            </a:p>
          </p:txBody>
        </p:sp>
        <p:sp>
          <p:nvSpPr>
            <p:cNvPr id="90120" name="Rectangle 7"/>
            <p:cNvSpPr>
              <a:spLocks noChangeArrowheads="1"/>
            </p:cNvSpPr>
            <p:nvPr/>
          </p:nvSpPr>
          <p:spPr bwMode="auto">
            <a:xfrm>
              <a:off x="3023" y="2569"/>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课程</a:t>
              </a:r>
              <a:endParaRPr lang="zh-CN" altLang="en-US" sz="2000" b="1">
                <a:latin typeface="Times New Roman" panose="02020603050405020304" pitchFamily="18" charset="0"/>
              </a:endParaRPr>
            </a:p>
          </p:txBody>
        </p:sp>
        <p:sp>
          <p:nvSpPr>
            <p:cNvPr id="90121" name="AutoShape 8"/>
            <p:cNvSpPr>
              <a:spLocks noChangeArrowheads="1"/>
            </p:cNvSpPr>
            <p:nvPr/>
          </p:nvSpPr>
          <p:spPr bwMode="auto">
            <a:xfrm>
              <a:off x="2375" y="2569"/>
              <a:ext cx="360" cy="24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FF0000"/>
                  </a:solidFill>
                  <a:latin typeface="Times New Roman" panose="02020603050405020304" pitchFamily="18" charset="0"/>
                </a:rPr>
                <a:t>选修</a:t>
              </a:r>
            </a:p>
          </p:txBody>
        </p:sp>
        <p:sp>
          <p:nvSpPr>
            <p:cNvPr id="90122" name="Line 9"/>
            <p:cNvSpPr>
              <a:spLocks noChangeShapeType="1"/>
            </p:cNvSpPr>
            <p:nvPr/>
          </p:nvSpPr>
          <p:spPr bwMode="auto">
            <a:xfrm>
              <a:off x="2087" y="2694"/>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3" name="Line 10"/>
            <p:cNvSpPr>
              <a:spLocks noChangeShapeType="1"/>
            </p:cNvSpPr>
            <p:nvPr/>
          </p:nvSpPr>
          <p:spPr bwMode="auto">
            <a:xfrm>
              <a:off x="2735" y="2694"/>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0124" name="Group 14"/>
          <p:cNvGrpSpPr>
            <a:grpSpLocks/>
          </p:cNvGrpSpPr>
          <p:nvPr/>
        </p:nvGrpSpPr>
        <p:grpSpPr bwMode="auto">
          <a:xfrm>
            <a:off x="3059113" y="5661025"/>
            <a:ext cx="4513262" cy="404813"/>
            <a:chOff x="1307" y="3158"/>
            <a:chExt cx="2843" cy="255"/>
          </a:xfrm>
        </p:grpSpPr>
        <p:sp>
          <p:nvSpPr>
            <p:cNvPr id="90125" name="Line 15"/>
            <p:cNvSpPr>
              <a:spLocks noChangeShapeType="1"/>
            </p:cNvSpPr>
            <p:nvPr/>
          </p:nvSpPr>
          <p:spPr bwMode="auto">
            <a:xfrm>
              <a:off x="2154" y="3309"/>
              <a:ext cx="2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6" name="Rectangle 16"/>
            <p:cNvSpPr>
              <a:spLocks noChangeArrowheads="1"/>
            </p:cNvSpPr>
            <p:nvPr/>
          </p:nvSpPr>
          <p:spPr bwMode="auto">
            <a:xfrm>
              <a:off x="1307" y="3158"/>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学生</a:t>
              </a:r>
            </a:p>
          </p:txBody>
        </p:sp>
        <p:sp>
          <p:nvSpPr>
            <p:cNvPr id="90127" name="AutoShape 17"/>
            <p:cNvSpPr>
              <a:spLocks noChangeArrowheads="1"/>
            </p:cNvSpPr>
            <p:nvPr/>
          </p:nvSpPr>
          <p:spPr bwMode="auto">
            <a:xfrm>
              <a:off x="1949" y="3203"/>
              <a:ext cx="227" cy="15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endParaRPr lang="zh-CN" altLang="en-US" sz="2000" b="1">
                <a:latin typeface="Times New Roman" panose="02020603050405020304" pitchFamily="18" charset="0"/>
              </a:endParaRPr>
            </a:p>
          </p:txBody>
        </p:sp>
        <p:sp>
          <p:nvSpPr>
            <p:cNvPr id="90128" name="Line 18"/>
            <p:cNvSpPr>
              <a:spLocks noChangeShapeType="1"/>
            </p:cNvSpPr>
            <p:nvPr/>
          </p:nvSpPr>
          <p:spPr bwMode="auto">
            <a:xfrm flipH="1">
              <a:off x="1739" y="3283"/>
              <a:ext cx="2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29" name="Rectangle 19"/>
            <p:cNvSpPr>
              <a:spLocks noChangeArrowheads="1"/>
            </p:cNvSpPr>
            <p:nvPr/>
          </p:nvSpPr>
          <p:spPr bwMode="auto">
            <a:xfrm>
              <a:off x="2397" y="3164"/>
              <a:ext cx="621"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FF0000"/>
                  </a:solidFill>
                  <a:latin typeface="Times New Roman" panose="02020603050405020304" pitchFamily="18" charset="0"/>
                </a:rPr>
                <a:t>修课记录</a:t>
              </a:r>
            </a:p>
          </p:txBody>
        </p:sp>
        <p:sp>
          <p:nvSpPr>
            <p:cNvPr id="90130" name="Rectangle 20"/>
            <p:cNvSpPr>
              <a:spLocks noChangeArrowheads="1"/>
            </p:cNvSpPr>
            <p:nvPr/>
          </p:nvSpPr>
          <p:spPr bwMode="auto">
            <a:xfrm>
              <a:off x="3718" y="3164"/>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课程</a:t>
              </a:r>
              <a:endParaRPr lang="zh-CN" altLang="en-US" sz="2000" b="1">
                <a:latin typeface="Times New Roman" panose="02020603050405020304" pitchFamily="18" charset="0"/>
              </a:endParaRPr>
            </a:p>
          </p:txBody>
        </p:sp>
        <p:sp>
          <p:nvSpPr>
            <p:cNvPr id="90131" name="Line 21"/>
            <p:cNvSpPr>
              <a:spLocks noChangeShapeType="1"/>
            </p:cNvSpPr>
            <p:nvPr/>
          </p:nvSpPr>
          <p:spPr bwMode="auto">
            <a:xfrm flipV="1">
              <a:off x="3016" y="3309"/>
              <a:ext cx="3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2" name="Line 22"/>
            <p:cNvSpPr>
              <a:spLocks noChangeShapeType="1"/>
            </p:cNvSpPr>
            <p:nvPr/>
          </p:nvSpPr>
          <p:spPr bwMode="auto">
            <a:xfrm>
              <a:off x="3491" y="3289"/>
              <a:ext cx="2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133" name="AutoShape 23"/>
            <p:cNvSpPr>
              <a:spLocks noChangeArrowheads="1"/>
            </p:cNvSpPr>
            <p:nvPr/>
          </p:nvSpPr>
          <p:spPr bwMode="auto">
            <a:xfrm>
              <a:off x="3264" y="3203"/>
              <a:ext cx="227" cy="15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endParaRPr lang="zh-CN" altLang="en-US" sz="2000" b="1">
                <a:latin typeface="Times New Roman" panose="02020603050405020304" pitchFamily="18" charset="0"/>
              </a:endParaRPr>
            </a:p>
          </p:txBody>
        </p:sp>
        <p:sp>
          <p:nvSpPr>
            <p:cNvPr id="90134" name="Line 24"/>
            <p:cNvSpPr>
              <a:spLocks noChangeShapeType="1"/>
            </p:cNvSpPr>
            <p:nvPr/>
          </p:nvSpPr>
          <p:spPr bwMode="auto">
            <a:xfrm>
              <a:off x="2154" y="3287"/>
              <a:ext cx="2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5" name="Line 25"/>
            <p:cNvSpPr>
              <a:spLocks noChangeShapeType="1"/>
            </p:cNvSpPr>
            <p:nvPr/>
          </p:nvSpPr>
          <p:spPr bwMode="auto">
            <a:xfrm>
              <a:off x="3016" y="3287"/>
              <a:ext cx="2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7" name="Picture 5"/>
          <p:cNvPicPr>
            <a:picLocks noChangeAspect="1" noChangeArrowheads="1"/>
          </p:cNvPicPr>
          <p:nvPr/>
        </p:nvPicPr>
        <p:blipFill>
          <a:blip r:embed="rId2">
            <a:extLst>
              <a:ext uri="{28A0092B-C50C-407E-A947-70E740481C1C}">
                <a14:useLocalDpi xmlns:a14="http://schemas.microsoft.com/office/drawing/2010/main" val="0"/>
              </a:ext>
            </a:extLst>
          </a:blip>
          <a:srcRect b="18642"/>
          <a:stretch>
            <a:fillRect/>
          </a:stretch>
        </p:blipFill>
        <p:spPr bwMode="auto">
          <a:xfrm>
            <a:off x="755650" y="2924175"/>
            <a:ext cx="722947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8"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76F882C8-8103-4B53-BDD0-B24E6A00F891}" type="slidenum">
              <a:rPr altLang="en-US" smtClean="0"/>
              <a:pPr>
                <a:buSzTx/>
              </a:pPr>
              <a:t>63</a:t>
            </a:fld>
            <a:endParaRPr lang="zh-CN" altLang="en-US" dirty="0" smtClean="0"/>
          </a:p>
        </p:txBody>
      </p:sp>
      <p:sp>
        <p:nvSpPr>
          <p:cNvPr id="91139"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91140" name="Rectangle 3"/>
          <p:cNvSpPr>
            <a:spLocks noGrp="1" noChangeArrowheads="1"/>
          </p:cNvSpPr>
          <p:nvPr>
            <p:ph idx="1"/>
          </p:nvPr>
        </p:nvSpPr>
        <p:spPr>
          <a:xfrm>
            <a:off x="152400" y="1447800"/>
            <a:ext cx="8839200" cy="1189038"/>
          </a:xfrm>
        </p:spPr>
        <p:txBody>
          <a:bodyPr/>
          <a:lstStyle/>
          <a:p>
            <a:pPr eaLnBrk="1" hangingPunct="1">
              <a:lnSpc>
                <a:spcPct val="90000"/>
              </a:lnSpc>
            </a:pPr>
            <a:r>
              <a:rPr lang="zh-CN" altLang="en-US" sz="2400" dirty="0" smtClean="0">
                <a:latin typeface="华文新魏" panose="02010800040101010101" pitchFamily="2" charset="-122"/>
                <a:ea typeface="华文新魏" panose="02010800040101010101" pitchFamily="2" charset="-122"/>
              </a:rPr>
              <a:t>实体 </a:t>
            </a:r>
            <a:r>
              <a:rPr lang="en-US" altLang="zh-CN" sz="2400" dirty="0" smtClean="0">
                <a:latin typeface="华文新魏" panose="02010800040101010101" pitchFamily="2" charset="-122"/>
                <a:ea typeface="华文新魏" panose="02010800040101010101" pitchFamily="2" charset="-122"/>
              </a:rPr>
              <a:t>Vs </a:t>
            </a:r>
            <a:r>
              <a:rPr lang="zh-CN" altLang="en-US" sz="2400" dirty="0" smtClean="0">
                <a:latin typeface="华文新魏" panose="02010800040101010101" pitchFamily="2" charset="-122"/>
                <a:ea typeface="华文新魏" panose="02010800040101010101" pitchFamily="2" charset="-122"/>
              </a:rPr>
              <a:t>属性</a:t>
            </a:r>
          </a:p>
          <a:p>
            <a:pPr lvl="1" eaLnBrk="1" hangingPunct="1">
              <a:lnSpc>
                <a:spcPct val="90000"/>
              </a:lnSpc>
            </a:pPr>
            <a:r>
              <a:rPr lang="zh-CN" altLang="en-US" sz="2000" dirty="0" smtClean="0"/>
              <a:t>属性可以简化</a:t>
            </a:r>
            <a:r>
              <a:rPr lang="en-US" altLang="zh-CN" sz="2000" dirty="0" smtClean="0"/>
              <a:t>ER</a:t>
            </a:r>
            <a:r>
              <a:rPr lang="zh-CN" altLang="en-US" sz="2000" dirty="0" smtClean="0"/>
              <a:t>图</a:t>
            </a:r>
            <a:endParaRPr lang="en-US" altLang="zh-CN" sz="2000" dirty="0" smtClean="0"/>
          </a:p>
          <a:p>
            <a:pPr lvl="1" eaLnBrk="1" hangingPunct="1">
              <a:lnSpc>
                <a:spcPct val="90000"/>
              </a:lnSpc>
            </a:pPr>
            <a:r>
              <a:rPr lang="zh-CN" altLang="en-US" sz="2000" dirty="0" smtClean="0"/>
              <a:t>实体有多方面性质，属性没有</a:t>
            </a:r>
          </a:p>
          <a:p>
            <a:pPr lvl="1" eaLnBrk="1" hangingPunct="1">
              <a:lnSpc>
                <a:spcPct val="90000"/>
              </a:lnSpc>
            </a:pPr>
            <a:endParaRPr lang="en-US" altLang="zh-CN" sz="2000" dirty="0" smtClean="0"/>
          </a:p>
          <a:p>
            <a:pPr lvl="1" eaLnBrk="1" hangingPunct="1">
              <a:lnSpc>
                <a:spcPct val="90000"/>
              </a:lnSpc>
            </a:pPr>
            <a:endParaRPr lang="zh-CN" altLang="en-US" sz="2000" dirty="0" smtClean="0"/>
          </a:p>
        </p:txBody>
      </p:sp>
      <p:sp>
        <p:nvSpPr>
          <p:cNvPr id="73753" name="AutoShape 26"/>
          <p:cNvSpPr>
            <a:spLocks noChangeArrowheads="1"/>
          </p:cNvSpPr>
          <p:nvPr/>
        </p:nvSpPr>
        <p:spPr bwMode="auto">
          <a:xfrm>
            <a:off x="611188" y="5300663"/>
            <a:ext cx="1752600" cy="1295400"/>
          </a:xfrm>
          <a:prstGeom prst="wedgeRoundRectCallout">
            <a:avLst>
              <a:gd name="adj1" fmla="val 22572"/>
              <a:gd name="adj2" fmla="val -115624"/>
              <a:gd name="adj3" fmla="val 16667"/>
            </a:avLst>
          </a:prstGeom>
          <a:solidFill>
            <a:srgbClr val="00CCFF"/>
          </a:solidFill>
          <a:ln w="9525">
            <a:solidFill>
              <a:schemeClr val="bg2"/>
            </a:solidFill>
            <a:miter lim="800000"/>
            <a:headEnd/>
            <a:tailEnd/>
          </a:ln>
        </p:spPr>
        <p:txBody>
          <a:bodyPr lIns="0" tIns="0" rIns="0" bIns="0" anchor="ctr"/>
          <a:lstStyle/>
          <a:p>
            <a:pPr algn="just"/>
            <a:r>
              <a:rPr lang="zh-CN" altLang="en-US" sz="2000" b="1" dirty="0">
                <a:solidFill>
                  <a:schemeClr val="bg2"/>
                </a:solidFill>
                <a:latin typeface="Times New Roman" panose="02020603050405020304" pitchFamily="18" charset="0"/>
                <a:ea typeface="华文新魏" panose="02010800040101010101" pitchFamily="2" charset="-122"/>
              </a:rPr>
              <a:t>适于一个员工只有一部电话的情况</a:t>
            </a:r>
          </a:p>
        </p:txBody>
      </p:sp>
      <p:sp>
        <p:nvSpPr>
          <p:cNvPr id="73747" name="AutoShape 28"/>
          <p:cNvSpPr>
            <a:spLocks noChangeArrowheads="1"/>
          </p:cNvSpPr>
          <p:nvPr/>
        </p:nvSpPr>
        <p:spPr bwMode="auto">
          <a:xfrm>
            <a:off x="5580112" y="5157192"/>
            <a:ext cx="2743200" cy="936277"/>
          </a:xfrm>
          <a:prstGeom prst="wedgeRoundRectCallout">
            <a:avLst>
              <a:gd name="adj1" fmla="val -53456"/>
              <a:gd name="adj2" fmla="val -165584"/>
              <a:gd name="adj3" fmla="val 16667"/>
            </a:avLst>
          </a:prstGeom>
          <a:solidFill>
            <a:srgbClr val="00CCFF"/>
          </a:solidFill>
          <a:ln w="9525">
            <a:solidFill>
              <a:schemeClr val="bg2"/>
            </a:solidFill>
            <a:miter lim="800000"/>
            <a:headEnd/>
            <a:tailEnd/>
          </a:ln>
        </p:spPr>
        <p:txBody>
          <a:bodyPr lIns="0" tIns="0" rIns="0" bIns="0" anchor="ctr"/>
          <a:lstStyle/>
          <a:p>
            <a:pPr algn="just"/>
            <a:r>
              <a:rPr lang="zh-CN" altLang="en-US" sz="2000" b="1" dirty="0">
                <a:solidFill>
                  <a:schemeClr val="bg2"/>
                </a:solidFill>
                <a:latin typeface="Times New Roman" panose="02020603050405020304" pitchFamily="18" charset="0"/>
                <a:ea typeface="华文新魏" panose="02010800040101010101" pitchFamily="2" charset="-122"/>
              </a:rPr>
              <a:t>适于一个员工多个电话，电话本身具有多个属性的情况</a:t>
            </a:r>
          </a:p>
        </p:txBody>
      </p:sp>
      <p:sp>
        <p:nvSpPr>
          <p:cNvPr id="91143" name="Rectangle 30"/>
          <p:cNvSpPr>
            <a:spLocks noGrp="1" noChangeArrowheads="1"/>
          </p:cNvSpPr>
          <p:nvPr>
            <p:ph type="title"/>
          </p:nvPr>
        </p:nvSpPr>
        <p:spPr>
          <a:xfrm>
            <a:off x="685800" y="228600"/>
            <a:ext cx="7793038" cy="936625"/>
          </a:xfrm>
        </p:spPr>
        <p:txBody>
          <a:bodyPr/>
          <a:lstStyle/>
          <a:p>
            <a:pPr eaLnBrk="1" hangingPunct="1"/>
            <a:r>
              <a:rPr lang="en-US" altLang="zh-CN" dirty="0" smtClean="0">
                <a:latin typeface="隶书" panose="02010509060101010101" pitchFamily="49" charset="-122"/>
              </a:rPr>
              <a:t>E-R</a:t>
            </a:r>
            <a:r>
              <a:rPr lang="zh-CN" altLang="en-US" dirty="0" smtClean="0">
                <a:latin typeface="隶书" panose="02010509060101010101" pitchFamily="49" charset="-122"/>
              </a:rPr>
              <a:t>模型设计要点</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53"/>
                                        </p:tgtEl>
                                        <p:attrNameLst>
                                          <p:attrName>style.visibility</p:attrName>
                                        </p:attrNameLst>
                                      </p:cBhvr>
                                      <p:to>
                                        <p:strVal val="visible"/>
                                      </p:to>
                                    </p:set>
                                    <p:anim calcmode="lin" valueType="num">
                                      <p:cBhvr additive="base">
                                        <p:cTn id="7" dur="500" fill="hold"/>
                                        <p:tgtEl>
                                          <p:spTgt spid="73753"/>
                                        </p:tgtEl>
                                        <p:attrNameLst>
                                          <p:attrName>ppt_x</p:attrName>
                                        </p:attrNameLst>
                                      </p:cBhvr>
                                      <p:tavLst>
                                        <p:tav tm="0">
                                          <p:val>
                                            <p:strVal val="#ppt_x"/>
                                          </p:val>
                                        </p:tav>
                                        <p:tav tm="100000">
                                          <p:val>
                                            <p:strVal val="#ppt_x"/>
                                          </p:val>
                                        </p:tav>
                                      </p:tavLst>
                                    </p:anim>
                                    <p:anim calcmode="lin" valueType="num">
                                      <p:cBhvr additive="base">
                                        <p:cTn id="8" dur="500" fill="hold"/>
                                        <p:tgtEl>
                                          <p:spTgt spid="737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747"/>
                                        </p:tgtEl>
                                        <p:attrNameLst>
                                          <p:attrName>style.visibility</p:attrName>
                                        </p:attrNameLst>
                                      </p:cBhvr>
                                      <p:to>
                                        <p:strVal val="visible"/>
                                      </p:to>
                                    </p:set>
                                    <p:anim calcmode="lin" valueType="num">
                                      <p:cBhvr additive="base">
                                        <p:cTn id="13" dur="500" fill="hold"/>
                                        <p:tgtEl>
                                          <p:spTgt spid="73747"/>
                                        </p:tgtEl>
                                        <p:attrNameLst>
                                          <p:attrName>ppt_x</p:attrName>
                                        </p:attrNameLst>
                                      </p:cBhvr>
                                      <p:tavLst>
                                        <p:tav tm="0">
                                          <p:val>
                                            <p:strVal val="#ppt_x"/>
                                          </p:val>
                                        </p:tav>
                                        <p:tav tm="100000">
                                          <p:val>
                                            <p:strVal val="#ppt_x"/>
                                          </p:val>
                                        </p:tav>
                                      </p:tavLst>
                                    </p:anim>
                                    <p:anim calcmode="lin" valueType="num">
                                      <p:cBhvr additive="base">
                                        <p:cTn id="14" dur="500" fill="hold"/>
                                        <p:tgtEl>
                                          <p:spTgt spid="737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3" grpId="0" animBg="1"/>
      <p:bldP spid="7374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隶书" panose="02010509060101010101" pitchFamily="49" charset="-122"/>
              </a:rPr>
              <a:t>E-R</a:t>
            </a:r>
            <a:r>
              <a:rPr lang="zh-CN" altLang="en-US" dirty="0">
                <a:latin typeface="隶书" panose="02010509060101010101" pitchFamily="49" charset="-122"/>
              </a:rPr>
              <a:t>模型设计要点</a:t>
            </a:r>
            <a:endParaRPr lang="zh-CN" altLang="en-US" dirty="0"/>
          </a:p>
        </p:txBody>
      </p:sp>
      <p:sp>
        <p:nvSpPr>
          <p:cNvPr id="3" name="内容占位符 2"/>
          <p:cNvSpPr>
            <a:spLocks noGrp="1"/>
          </p:cNvSpPr>
          <p:nvPr>
            <p:ph idx="1"/>
          </p:nvPr>
        </p:nvSpPr>
        <p:spPr>
          <a:xfrm>
            <a:off x="661095" y="1477441"/>
            <a:ext cx="7772400" cy="1049040"/>
          </a:xfrm>
        </p:spPr>
        <p:txBody>
          <a:bodyPr/>
          <a:lstStyle/>
          <a:p>
            <a:r>
              <a:rPr lang="zh-CN" altLang="en-US" sz="2800" dirty="0" smtClean="0">
                <a:latin typeface="华文新魏" panose="02010800040101010101" pitchFamily="2" charset="-122"/>
                <a:ea typeface="华文新魏" panose="02010800040101010101" pitchFamily="2" charset="-122"/>
              </a:rPr>
              <a:t>实体</a:t>
            </a:r>
            <a:r>
              <a:rPr lang="en-US" altLang="zh-CN" sz="2800" dirty="0">
                <a:latin typeface="华文新魏" panose="02010800040101010101" pitchFamily="2" charset="-122"/>
                <a:ea typeface="华文新魏" panose="02010800040101010101" pitchFamily="2" charset="-122"/>
              </a:rPr>
              <a:t>Vs</a:t>
            </a:r>
            <a:r>
              <a:rPr lang="zh-CN" altLang="en-US" sz="2800" dirty="0" smtClean="0">
                <a:latin typeface="华文新魏" panose="02010800040101010101" pitchFamily="2" charset="-122"/>
                <a:ea typeface="华文新魏" panose="02010800040101010101" pitchFamily="2" charset="-122"/>
              </a:rPr>
              <a:t>属性</a:t>
            </a:r>
            <a:endParaRPr lang="en-US" altLang="zh-CN" sz="28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rPr>
              <a:t>分析以下</a:t>
            </a:r>
            <a:r>
              <a:rPr lang="en-US" altLang="zh-CN" sz="2400" dirty="0" smtClean="0">
                <a:latin typeface="华文新魏" panose="02010800040101010101" pitchFamily="2" charset="-122"/>
              </a:rPr>
              <a:t>ER</a:t>
            </a:r>
            <a:r>
              <a:rPr lang="zh-CN" altLang="en-US" sz="2400" dirty="0" smtClean="0">
                <a:latin typeface="华文新魏" panose="02010800040101010101" pitchFamily="2" charset="-122"/>
              </a:rPr>
              <a:t>图并选择你认为合适的数据库设计</a:t>
            </a:r>
            <a:endParaRPr lang="zh-CN" altLang="en-US" sz="2400" dirty="0">
              <a:latin typeface="华文新魏" panose="02010800040101010101" pitchFamily="2" charset="-122"/>
            </a:endParaRPr>
          </a:p>
        </p:txBody>
      </p:sp>
      <p:grpSp>
        <p:nvGrpSpPr>
          <p:cNvPr id="4" name="组合 39"/>
          <p:cNvGrpSpPr>
            <a:grpSpLocks/>
          </p:cNvGrpSpPr>
          <p:nvPr/>
        </p:nvGrpSpPr>
        <p:grpSpPr bwMode="auto">
          <a:xfrm>
            <a:off x="251520" y="2924944"/>
            <a:ext cx="8643938" cy="2397125"/>
            <a:chOff x="285750" y="3214688"/>
            <a:chExt cx="8643938" cy="2397125"/>
          </a:xfrm>
        </p:grpSpPr>
        <p:sp>
          <p:nvSpPr>
            <p:cNvPr id="5" name="Rectangle 115"/>
            <p:cNvSpPr>
              <a:spLocks noChangeArrowheads="1"/>
            </p:cNvSpPr>
            <p:nvPr/>
          </p:nvSpPr>
          <p:spPr bwMode="auto">
            <a:xfrm>
              <a:off x="285750" y="4143375"/>
              <a:ext cx="722313" cy="46831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教师</a:t>
              </a:r>
              <a:endParaRPr lang="zh-CN" altLang="en-US" sz="1800" b="1"/>
            </a:p>
          </p:txBody>
        </p:sp>
        <p:sp>
          <p:nvSpPr>
            <p:cNvPr id="6" name="Rectangle 116"/>
            <p:cNvSpPr>
              <a:spLocks noChangeArrowheads="1"/>
            </p:cNvSpPr>
            <p:nvPr/>
          </p:nvSpPr>
          <p:spPr bwMode="auto">
            <a:xfrm>
              <a:off x="2428875" y="4143375"/>
              <a:ext cx="779463" cy="46831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课程</a:t>
              </a:r>
              <a:endParaRPr lang="zh-CN" altLang="en-US" sz="1800" b="1"/>
            </a:p>
          </p:txBody>
        </p:sp>
        <p:sp>
          <p:nvSpPr>
            <p:cNvPr id="7" name="Rectangle 117"/>
            <p:cNvSpPr>
              <a:spLocks noChangeArrowheads="1"/>
            </p:cNvSpPr>
            <p:nvPr/>
          </p:nvSpPr>
          <p:spPr bwMode="auto">
            <a:xfrm>
              <a:off x="1214438" y="3214688"/>
              <a:ext cx="906462" cy="431800"/>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班级</a:t>
              </a:r>
              <a:endParaRPr lang="zh-CN" altLang="en-US" sz="1800" b="1"/>
            </a:p>
          </p:txBody>
        </p:sp>
        <p:sp>
          <p:nvSpPr>
            <p:cNvPr id="8" name="AutoShape 118"/>
            <p:cNvSpPr>
              <a:spLocks noChangeArrowheads="1"/>
            </p:cNvSpPr>
            <p:nvPr/>
          </p:nvSpPr>
          <p:spPr bwMode="auto">
            <a:xfrm>
              <a:off x="1238250" y="4078288"/>
              <a:ext cx="863600" cy="53975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solidFill>
                    <a:srgbClr val="000000"/>
                  </a:solidFill>
                </a:rPr>
                <a:t>上课</a:t>
              </a:r>
              <a:endParaRPr lang="zh-CN" altLang="en-US" sz="1600" b="1"/>
            </a:p>
            <a:p>
              <a:pPr algn="just" eaLnBrk="1" hangingPunct="1"/>
              <a:endParaRPr lang="zh-CN" altLang="en-US" sz="1200" b="1"/>
            </a:p>
            <a:p>
              <a:pPr eaLnBrk="1" hangingPunct="1"/>
              <a:endParaRPr lang="zh-CN" altLang="en-US" b="1"/>
            </a:p>
          </p:txBody>
        </p:sp>
        <p:cxnSp>
          <p:nvCxnSpPr>
            <p:cNvPr id="9" name="AutoShape 19"/>
            <p:cNvCxnSpPr>
              <a:cxnSpLocks noChangeShapeType="1"/>
              <a:stCxn id="8" idx="3"/>
              <a:endCxn id="6" idx="1"/>
            </p:cNvCxnSpPr>
            <p:nvPr/>
          </p:nvCxnSpPr>
          <p:spPr bwMode="auto">
            <a:xfrm>
              <a:off x="2101850" y="4348163"/>
              <a:ext cx="327025" cy="301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 name="AutoShape 19"/>
            <p:cNvCxnSpPr>
              <a:cxnSpLocks noChangeShapeType="1"/>
              <a:stCxn id="8" idx="1"/>
              <a:endCxn id="5" idx="3"/>
            </p:cNvCxnSpPr>
            <p:nvPr/>
          </p:nvCxnSpPr>
          <p:spPr bwMode="auto">
            <a:xfrm rot="10800000" flipV="1">
              <a:off x="1008063" y="4348163"/>
              <a:ext cx="230187" cy="301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 name="AutoShape 19"/>
            <p:cNvCxnSpPr>
              <a:cxnSpLocks noChangeShapeType="1"/>
              <a:stCxn id="8" idx="0"/>
              <a:endCxn id="7" idx="2"/>
            </p:cNvCxnSpPr>
            <p:nvPr/>
          </p:nvCxnSpPr>
          <p:spPr bwMode="auto">
            <a:xfrm rot="16200000" flipV="1">
              <a:off x="1452563" y="3860800"/>
              <a:ext cx="431800" cy="31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2" name="Oval 28"/>
            <p:cNvSpPr>
              <a:spLocks noChangeArrowheads="1"/>
            </p:cNvSpPr>
            <p:nvPr/>
          </p:nvSpPr>
          <p:spPr bwMode="auto">
            <a:xfrm>
              <a:off x="442913" y="5072063"/>
              <a:ext cx="1500187" cy="3571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dirty="0" smtClean="0">
                  <a:solidFill>
                    <a:schemeClr val="bg2"/>
                  </a:solidFill>
                </a:rPr>
                <a:t>教室</a:t>
              </a:r>
              <a:endParaRPr lang="en-US" altLang="zh-CN" sz="1600" b="1" dirty="0">
                <a:solidFill>
                  <a:schemeClr val="bg2"/>
                </a:solidFill>
              </a:endParaRPr>
            </a:p>
          </p:txBody>
        </p:sp>
        <p:sp>
          <p:nvSpPr>
            <p:cNvPr id="13" name="Oval 29"/>
            <p:cNvSpPr>
              <a:spLocks noChangeArrowheads="1"/>
            </p:cNvSpPr>
            <p:nvPr/>
          </p:nvSpPr>
          <p:spPr bwMode="auto">
            <a:xfrm>
              <a:off x="1960563" y="5049839"/>
              <a:ext cx="1327150" cy="4635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en-US" altLang="zh-CN" sz="2000" b="1"/>
            </a:p>
          </p:txBody>
        </p:sp>
        <p:sp>
          <p:nvSpPr>
            <p:cNvPr id="14" name="Oval 30"/>
            <p:cNvSpPr>
              <a:spLocks noChangeArrowheads="1"/>
            </p:cNvSpPr>
            <p:nvPr/>
          </p:nvSpPr>
          <p:spPr bwMode="auto">
            <a:xfrm>
              <a:off x="2039144" y="5143500"/>
              <a:ext cx="1169193" cy="338140"/>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dirty="0" smtClean="0">
                  <a:solidFill>
                    <a:schemeClr val="bg2"/>
                  </a:solidFill>
                </a:rPr>
                <a:t>上课节次</a:t>
              </a:r>
              <a:endParaRPr lang="en-US" altLang="zh-CN" sz="1600" b="1" dirty="0">
                <a:solidFill>
                  <a:schemeClr val="bg2"/>
                </a:solidFill>
              </a:endParaRPr>
            </a:p>
          </p:txBody>
        </p:sp>
        <p:cxnSp>
          <p:nvCxnSpPr>
            <p:cNvPr id="15" name="AutoShape 19"/>
            <p:cNvCxnSpPr>
              <a:cxnSpLocks noChangeShapeType="1"/>
              <a:stCxn id="12" idx="0"/>
              <a:endCxn id="8" idx="2"/>
            </p:cNvCxnSpPr>
            <p:nvPr/>
          </p:nvCxnSpPr>
          <p:spPr bwMode="auto">
            <a:xfrm rot="5400000" flipH="1" flipV="1">
              <a:off x="1204119" y="4606132"/>
              <a:ext cx="454025" cy="47783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6" name="AutoShape 19"/>
            <p:cNvCxnSpPr>
              <a:cxnSpLocks noChangeShapeType="1"/>
              <a:stCxn id="13" idx="0"/>
              <a:endCxn id="8" idx="2"/>
            </p:cNvCxnSpPr>
            <p:nvPr/>
          </p:nvCxnSpPr>
          <p:spPr bwMode="auto">
            <a:xfrm flipH="1" flipV="1">
              <a:off x="1670050" y="4618038"/>
              <a:ext cx="954088" cy="43180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7" name="Rectangle 115"/>
            <p:cNvSpPr>
              <a:spLocks noChangeArrowheads="1"/>
            </p:cNvSpPr>
            <p:nvPr/>
          </p:nvSpPr>
          <p:spPr bwMode="auto">
            <a:xfrm>
              <a:off x="3500438" y="4032250"/>
              <a:ext cx="650875" cy="46831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教师</a:t>
              </a:r>
              <a:endParaRPr lang="zh-CN" altLang="en-US" sz="1800" b="1"/>
            </a:p>
          </p:txBody>
        </p:sp>
        <p:sp>
          <p:nvSpPr>
            <p:cNvPr id="18" name="Rectangle 116"/>
            <p:cNvSpPr>
              <a:spLocks noChangeArrowheads="1"/>
            </p:cNvSpPr>
            <p:nvPr/>
          </p:nvSpPr>
          <p:spPr bwMode="auto">
            <a:xfrm>
              <a:off x="5715000" y="4071938"/>
              <a:ext cx="571500" cy="46831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课程</a:t>
              </a:r>
              <a:endParaRPr lang="zh-CN" altLang="en-US" sz="1800" b="1"/>
            </a:p>
          </p:txBody>
        </p:sp>
        <p:sp>
          <p:nvSpPr>
            <p:cNvPr id="19" name="Rectangle 117"/>
            <p:cNvSpPr>
              <a:spLocks noChangeArrowheads="1"/>
            </p:cNvSpPr>
            <p:nvPr/>
          </p:nvSpPr>
          <p:spPr bwMode="auto">
            <a:xfrm>
              <a:off x="4492625" y="3357563"/>
              <a:ext cx="906463" cy="431800"/>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班级</a:t>
              </a:r>
              <a:endParaRPr lang="zh-CN" altLang="en-US" sz="1800" b="1"/>
            </a:p>
          </p:txBody>
        </p:sp>
        <p:sp>
          <p:nvSpPr>
            <p:cNvPr id="20" name="AutoShape 118"/>
            <p:cNvSpPr>
              <a:spLocks noChangeArrowheads="1"/>
            </p:cNvSpPr>
            <p:nvPr/>
          </p:nvSpPr>
          <p:spPr bwMode="auto">
            <a:xfrm>
              <a:off x="4502150" y="4117975"/>
              <a:ext cx="863600" cy="53975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solidFill>
                    <a:srgbClr val="000000"/>
                  </a:solidFill>
                </a:rPr>
                <a:t>上课</a:t>
              </a:r>
              <a:endParaRPr lang="zh-CN" altLang="en-US" sz="1600" b="1"/>
            </a:p>
            <a:p>
              <a:pPr algn="just" eaLnBrk="1" hangingPunct="1"/>
              <a:endParaRPr lang="zh-CN" altLang="en-US" sz="1200" b="1"/>
            </a:p>
            <a:p>
              <a:pPr eaLnBrk="1" hangingPunct="1"/>
              <a:endParaRPr lang="zh-CN" altLang="en-US" b="1"/>
            </a:p>
          </p:txBody>
        </p:sp>
        <p:cxnSp>
          <p:nvCxnSpPr>
            <p:cNvPr id="21" name="AutoShape 19"/>
            <p:cNvCxnSpPr>
              <a:cxnSpLocks noChangeShapeType="1"/>
              <a:stCxn id="20" idx="3"/>
              <a:endCxn id="18" idx="1"/>
            </p:cNvCxnSpPr>
            <p:nvPr/>
          </p:nvCxnSpPr>
          <p:spPr bwMode="auto">
            <a:xfrm flipV="1">
              <a:off x="5365750" y="4306888"/>
              <a:ext cx="349250" cy="809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2" name="AutoShape 19"/>
            <p:cNvCxnSpPr>
              <a:cxnSpLocks noChangeShapeType="1"/>
              <a:stCxn id="20" idx="1"/>
              <a:endCxn id="17" idx="3"/>
            </p:cNvCxnSpPr>
            <p:nvPr/>
          </p:nvCxnSpPr>
          <p:spPr bwMode="auto">
            <a:xfrm rot="10800000">
              <a:off x="4151313" y="4267200"/>
              <a:ext cx="350837" cy="1206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3" name="AutoShape 19"/>
            <p:cNvCxnSpPr>
              <a:cxnSpLocks noChangeShapeType="1"/>
              <a:stCxn id="20" idx="0"/>
              <a:endCxn id="19" idx="2"/>
            </p:cNvCxnSpPr>
            <p:nvPr/>
          </p:nvCxnSpPr>
          <p:spPr bwMode="auto">
            <a:xfrm rot="5400000" flipH="1" flipV="1">
              <a:off x="4775994" y="3947319"/>
              <a:ext cx="328612" cy="127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4" name="Oval 29"/>
            <p:cNvSpPr>
              <a:spLocks noChangeArrowheads="1"/>
            </p:cNvSpPr>
            <p:nvPr/>
          </p:nvSpPr>
          <p:spPr bwMode="auto">
            <a:xfrm>
              <a:off x="4694238" y="5130800"/>
              <a:ext cx="1385887" cy="441325"/>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en-US" altLang="zh-CN" sz="2000" b="1"/>
            </a:p>
          </p:txBody>
        </p:sp>
        <p:sp>
          <p:nvSpPr>
            <p:cNvPr id="25" name="Oval 30"/>
            <p:cNvSpPr>
              <a:spLocks noChangeArrowheads="1"/>
            </p:cNvSpPr>
            <p:nvPr/>
          </p:nvSpPr>
          <p:spPr bwMode="auto">
            <a:xfrm>
              <a:off x="4799013" y="5202237"/>
              <a:ext cx="1208087" cy="311151"/>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dirty="0" smtClean="0">
                  <a:solidFill>
                    <a:schemeClr val="bg2"/>
                  </a:solidFill>
                </a:rPr>
                <a:t>上课节次</a:t>
              </a:r>
              <a:endParaRPr lang="en-US" altLang="zh-CN" sz="1600" b="1" dirty="0">
                <a:solidFill>
                  <a:schemeClr val="bg2"/>
                </a:solidFill>
              </a:endParaRPr>
            </a:p>
          </p:txBody>
        </p:sp>
        <p:cxnSp>
          <p:nvCxnSpPr>
            <p:cNvPr id="26" name="AutoShape 19"/>
            <p:cNvCxnSpPr>
              <a:cxnSpLocks noChangeShapeType="1"/>
              <a:stCxn id="28" idx="0"/>
              <a:endCxn id="20" idx="2"/>
            </p:cNvCxnSpPr>
            <p:nvPr/>
          </p:nvCxnSpPr>
          <p:spPr bwMode="auto">
            <a:xfrm rot="5400000" flipH="1" flipV="1">
              <a:off x="4281488" y="4451350"/>
              <a:ext cx="446088" cy="85883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7" name="AutoShape 19"/>
            <p:cNvCxnSpPr>
              <a:cxnSpLocks noChangeShapeType="1"/>
              <a:stCxn id="24" idx="0"/>
              <a:endCxn id="20" idx="2"/>
            </p:cNvCxnSpPr>
            <p:nvPr/>
          </p:nvCxnSpPr>
          <p:spPr bwMode="auto">
            <a:xfrm flipH="1" flipV="1">
              <a:off x="4933950" y="4657725"/>
              <a:ext cx="453232" cy="4730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8" name="Rectangle 115"/>
            <p:cNvSpPr>
              <a:spLocks noChangeArrowheads="1"/>
            </p:cNvSpPr>
            <p:nvPr/>
          </p:nvSpPr>
          <p:spPr bwMode="auto">
            <a:xfrm>
              <a:off x="3643313" y="5103813"/>
              <a:ext cx="865187" cy="46831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教室</a:t>
              </a:r>
              <a:endParaRPr lang="zh-CN" altLang="en-US" sz="1800" b="1"/>
            </a:p>
          </p:txBody>
        </p:sp>
        <p:sp>
          <p:nvSpPr>
            <p:cNvPr id="29" name="Rectangle 115"/>
            <p:cNvSpPr>
              <a:spLocks noChangeArrowheads="1"/>
            </p:cNvSpPr>
            <p:nvPr/>
          </p:nvSpPr>
          <p:spPr bwMode="auto">
            <a:xfrm>
              <a:off x="6429375" y="4032250"/>
              <a:ext cx="650875" cy="46831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教师</a:t>
              </a:r>
              <a:endParaRPr lang="zh-CN" altLang="en-US" sz="1800" b="1"/>
            </a:p>
          </p:txBody>
        </p:sp>
        <p:sp>
          <p:nvSpPr>
            <p:cNvPr id="30" name="Rectangle 116"/>
            <p:cNvSpPr>
              <a:spLocks noChangeArrowheads="1"/>
            </p:cNvSpPr>
            <p:nvPr/>
          </p:nvSpPr>
          <p:spPr bwMode="auto">
            <a:xfrm>
              <a:off x="8364538" y="4071938"/>
              <a:ext cx="565150" cy="46831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课程</a:t>
              </a:r>
              <a:endParaRPr lang="zh-CN" altLang="en-US" sz="1800" b="1"/>
            </a:p>
          </p:txBody>
        </p:sp>
        <p:sp>
          <p:nvSpPr>
            <p:cNvPr id="31" name="Rectangle 117"/>
            <p:cNvSpPr>
              <a:spLocks noChangeArrowheads="1"/>
            </p:cNvSpPr>
            <p:nvPr/>
          </p:nvSpPr>
          <p:spPr bwMode="auto">
            <a:xfrm>
              <a:off x="7215188" y="3214688"/>
              <a:ext cx="906462" cy="431800"/>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班级</a:t>
              </a:r>
              <a:endParaRPr lang="zh-CN" altLang="en-US" sz="1800" b="1"/>
            </a:p>
          </p:txBody>
        </p:sp>
        <p:sp>
          <p:nvSpPr>
            <p:cNvPr id="32" name="AutoShape 118"/>
            <p:cNvSpPr>
              <a:spLocks noChangeArrowheads="1"/>
            </p:cNvSpPr>
            <p:nvPr/>
          </p:nvSpPr>
          <p:spPr bwMode="auto">
            <a:xfrm>
              <a:off x="7286625" y="4071938"/>
              <a:ext cx="863600" cy="53975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solidFill>
                    <a:srgbClr val="000000"/>
                  </a:solidFill>
                </a:rPr>
                <a:t>上课</a:t>
              </a:r>
              <a:endParaRPr lang="zh-CN" altLang="en-US" sz="1600" b="1"/>
            </a:p>
            <a:p>
              <a:pPr algn="just" eaLnBrk="1" hangingPunct="1"/>
              <a:endParaRPr lang="zh-CN" altLang="en-US" sz="1200" b="1"/>
            </a:p>
            <a:p>
              <a:pPr eaLnBrk="1" hangingPunct="1"/>
              <a:endParaRPr lang="zh-CN" altLang="en-US" b="1"/>
            </a:p>
          </p:txBody>
        </p:sp>
        <p:cxnSp>
          <p:nvCxnSpPr>
            <p:cNvPr id="33" name="AutoShape 19"/>
            <p:cNvCxnSpPr>
              <a:cxnSpLocks noChangeShapeType="1"/>
              <a:stCxn id="32" idx="3"/>
              <a:endCxn id="30" idx="1"/>
            </p:cNvCxnSpPr>
            <p:nvPr/>
          </p:nvCxnSpPr>
          <p:spPr bwMode="auto">
            <a:xfrm flipV="1">
              <a:off x="8150225" y="4306888"/>
              <a:ext cx="214313" cy="349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4" name="AutoShape 19"/>
            <p:cNvCxnSpPr>
              <a:cxnSpLocks noChangeShapeType="1"/>
              <a:stCxn id="32" idx="1"/>
              <a:endCxn id="29" idx="3"/>
            </p:cNvCxnSpPr>
            <p:nvPr/>
          </p:nvCxnSpPr>
          <p:spPr bwMode="auto">
            <a:xfrm rot="10800000">
              <a:off x="7080250" y="4267200"/>
              <a:ext cx="206375" cy="746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5" name="AutoShape 19"/>
            <p:cNvCxnSpPr>
              <a:cxnSpLocks noChangeShapeType="1"/>
              <a:stCxn id="32" idx="0"/>
              <a:endCxn id="31" idx="2"/>
            </p:cNvCxnSpPr>
            <p:nvPr/>
          </p:nvCxnSpPr>
          <p:spPr bwMode="auto">
            <a:xfrm rot="16200000" flipV="1">
              <a:off x="7481094" y="3834607"/>
              <a:ext cx="425450" cy="492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6" name="AutoShape 19"/>
            <p:cNvCxnSpPr>
              <a:cxnSpLocks noChangeShapeType="1"/>
              <a:stCxn id="37" idx="0"/>
              <a:endCxn id="32" idx="2"/>
            </p:cNvCxnSpPr>
            <p:nvPr/>
          </p:nvCxnSpPr>
          <p:spPr bwMode="auto">
            <a:xfrm rot="5400000" flipH="1" flipV="1">
              <a:off x="7077869" y="4502944"/>
              <a:ext cx="531812" cy="7493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7" name="Rectangle 115"/>
            <p:cNvSpPr>
              <a:spLocks noChangeArrowheads="1"/>
            </p:cNvSpPr>
            <p:nvPr/>
          </p:nvSpPr>
          <p:spPr bwMode="auto">
            <a:xfrm>
              <a:off x="6429375" y="5143500"/>
              <a:ext cx="1079500" cy="46831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教室</a:t>
              </a:r>
              <a:endParaRPr lang="zh-CN" altLang="en-US" sz="1800" b="1"/>
            </a:p>
          </p:txBody>
        </p:sp>
        <p:sp>
          <p:nvSpPr>
            <p:cNvPr id="38" name="Rectangle 115"/>
            <p:cNvSpPr>
              <a:spLocks noChangeArrowheads="1"/>
            </p:cNvSpPr>
            <p:nvPr/>
          </p:nvSpPr>
          <p:spPr bwMode="auto">
            <a:xfrm>
              <a:off x="7643813" y="5143500"/>
              <a:ext cx="1214437" cy="46831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上课节次</a:t>
              </a:r>
              <a:endParaRPr lang="zh-CN" altLang="en-US" sz="1800" b="1"/>
            </a:p>
          </p:txBody>
        </p:sp>
        <p:cxnSp>
          <p:nvCxnSpPr>
            <p:cNvPr id="39" name="AutoShape 19"/>
            <p:cNvCxnSpPr>
              <a:cxnSpLocks noChangeShapeType="1"/>
              <a:stCxn id="38" idx="0"/>
              <a:endCxn id="32" idx="2"/>
            </p:cNvCxnSpPr>
            <p:nvPr/>
          </p:nvCxnSpPr>
          <p:spPr bwMode="auto">
            <a:xfrm rot="16200000" flipV="1">
              <a:off x="7719219" y="4610894"/>
              <a:ext cx="531812" cy="5334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40" name="Line 61"/>
          <p:cNvSpPr>
            <a:spLocks noChangeShapeType="1"/>
          </p:cNvSpPr>
          <p:nvPr/>
        </p:nvSpPr>
        <p:spPr bwMode="auto">
          <a:xfrm flipV="1">
            <a:off x="3309045" y="2805881"/>
            <a:ext cx="4763" cy="3141663"/>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61"/>
          <p:cNvSpPr>
            <a:spLocks noChangeShapeType="1"/>
          </p:cNvSpPr>
          <p:nvPr/>
        </p:nvSpPr>
        <p:spPr bwMode="auto">
          <a:xfrm flipV="1">
            <a:off x="6336408" y="2796356"/>
            <a:ext cx="3175" cy="314325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66</a:t>
            </a:r>
            <a:endParaRPr lang="zh-CN" altLang="en-US" dirty="0" smtClean="0"/>
          </a:p>
        </p:txBody>
      </p:sp>
      <p:sp>
        <p:nvSpPr>
          <p:cNvPr id="44"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Tree>
    <p:extLst>
      <p:ext uri="{BB962C8B-B14F-4D97-AF65-F5344CB8AC3E}">
        <p14:creationId xmlns:p14="http://schemas.microsoft.com/office/powerpoint/2010/main" val="325331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隶书" panose="02010509060101010101" pitchFamily="49" charset="-122"/>
              </a:rPr>
              <a:t>E-R</a:t>
            </a:r>
            <a:r>
              <a:rPr lang="zh-CN" altLang="en-US" dirty="0">
                <a:latin typeface="隶书" panose="02010509060101010101" pitchFamily="49" charset="-122"/>
              </a:rPr>
              <a:t>模型设计要点</a:t>
            </a:r>
            <a:endParaRPr lang="zh-CN" altLang="en-US" dirty="0"/>
          </a:p>
        </p:txBody>
      </p:sp>
      <p:sp>
        <p:nvSpPr>
          <p:cNvPr id="3" name="内容占位符 2"/>
          <p:cNvSpPr>
            <a:spLocks noGrp="1"/>
          </p:cNvSpPr>
          <p:nvPr>
            <p:ph idx="1"/>
          </p:nvPr>
        </p:nvSpPr>
        <p:spPr>
          <a:xfrm>
            <a:off x="685800" y="1371600"/>
            <a:ext cx="7772400" cy="1650652"/>
          </a:xfrm>
        </p:spPr>
        <p:txBody>
          <a:bodyPr/>
          <a:lstStyle/>
          <a:p>
            <a:r>
              <a:rPr lang="zh-CN" altLang="en-US" sz="2800" dirty="0" smtClean="0">
                <a:latin typeface="华文新魏" panose="02010800040101010101" pitchFamily="2" charset="-122"/>
                <a:ea typeface="华文新魏" panose="02010800040101010101" pitchFamily="2" charset="-122"/>
              </a:rPr>
              <a:t>属性</a:t>
            </a:r>
            <a:r>
              <a:rPr lang="en-US" altLang="zh-CN" sz="2800" dirty="0" smtClean="0">
                <a:latin typeface="华文新魏" panose="02010800040101010101" pitchFamily="2" charset="-122"/>
                <a:ea typeface="华文新魏" panose="02010800040101010101" pitchFamily="2" charset="-122"/>
              </a:rPr>
              <a:t>vs</a:t>
            </a:r>
            <a:r>
              <a:rPr lang="zh-CN" altLang="en-US" sz="2800" dirty="0" smtClean="0">
                <a:latin typeface="华文新魏" panose="02010800040101010101" pitchFamily="2" charset="-122"/>
                <a:ea typeface="华文新魏" panose="02010800040101010101" pitchFamily="2" charset="-122"/>
              </a:rPr>
              <a:t>联系</a:t>
            </a:r>
            <a:endParaRPr lang="en-US" altLang="zh-CN" sz="2800" dirty="0" smtClean="0">
              <a:latin typeface="华文新魏" panose="02010800040101010101" pitchFamily="2" charset="-122"/>
              <a:ea typeface="华文新魏" panose="02010800040101010101" pitchFamily="2" charset="-122"/>
            </a:endParaRPr>
          </a:p>
          <a:p>
            <a:pPr lvl="1" eaLnBrk="1" hangingPunct="1"/>
            <a:r>
              <a:rPr lang="zh-CN" altLang="en-US" sz="2400" dirty="0" smtClean="0"/>
              <a:t>请绘制</a:t>
            </a:r>
            <a:r>
              <a:rPr lang="en-US" altLang="zh-CN" sz="2400" dirty="0" smtClean="0"/>
              <a:t>E-R</a:t>
            </a:r>
            <a:r>
              <a:rPr lang="zh-CN" altLang="en-US" sz="2400" dirty="0" smtClean="0"/>
              <a:t>图，表示商店和职工的关系：</a:t>
            </a:r>
          </a:p>
          <a:p>
            <a:pPr lvl="2" eaLnBrk="1" hangingPunct="1"/>
            <a:r>
              <a:rPr lang="zh-CN" altLang="en-US" sz="2000" dirty="0" smtClean="0"/>
              <a:t>连锁店</a:t>
            </a:r>
            <a:r>
              <a:rPr lang="zh-CN" altLang="en-US" sz="2000" dirty="0"/>
              <a:t>有许多商店，一个商店可以多名职工，其中一位职工任经理</a:t>
            </a:r>
            <a:endParaRPr lang="en-US" altLang="zh-CN" sz="2000" dirty="0" smtClean="0">
              <a:latin typeface="华文新魏" panose="02010800040101010101" pitchFamily="2" charset="-122"/>
            </a:endParaRPr>
          </a:p>
          <a:p>
            <a:pPr lvl="1"/>
            <a:endParaRPr lang="zh-CN" altLang="en-US" dirty="0">
              <a:latin typeface="华文新魏" panose="02010800040101010101" pitchFamily="2" charset="-122"/>
              <a:ea typeface="华文新魏" panose="02010800040101010101" pitchFamily="2" charset="-122"/>
            </a:endParaRPr>
          </a:p>
        </p:txBody>
      </p:sp>
      <p:grpSp>
        <p:nvGrpSpPr>
          <p:cNvPr id="4" name="组合 20"/>
          <p:cNvGrpSpPr>
            <a:grpSpLocks/>
          </p:cNvGrpSpPr>
          <p:nvPr/>
        </p:nvGrpSpPr>
        <p:grpSpPr bwMode="auto">
          <a:xfrm>
            <a:off x="611560" y="3043921"/>
            <a:ext cx="5794618" cy="1609215"/>
            <a:chOff x="1428750" y="3500438"/>
            <a:chExt cx="6819151" cy="2428875"/>
          </a:xfrm>
        </p:grpSpPr>
        <p:sp>
          <p:nvSpPr>
            <p:cNvPr id="5" name="Rectangle 22"/>
            <p:cNvSpPr>
              <a:spLocks noChangeArrowheads="1"/>
            </p:cNvSpPr>
            <p:nvPr/>
          </p:nvSpPr>
          <p:spPr bwMode="auto">
            <a:xfrm>
              <a:off x="1785938" y="4429125"/>
              <a:ext cx="919162" cy="52546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职工</a:t>
              </a:r>
              <a:endParaRPr lang="zh-CN" altLang="en-US" sz="1600" b="1"/>
            </a:p>
          </p:txBody>
        </p:sp>
        <p:sp>
          <p:nvSpPr>
            <p:cNvPr id="6" name="AutoShape 24"/>
            <p:cNvSpPr>
              <a:spLocks noChangeArrowheads="1"/>
            </p:cNvSpPr>
            <p:nvPr/>
          </p:nvSpPr>
          <p:spPr bwMode="auto">
            <a:xfrm>
              <a:off x="3714750" y="4437112"/>
              <a:ext cx="766763" cy="525463"/>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dirty="0" smtClean="0">
                  <a:solidFill>
                    <a:srgbClr val="000000"/>
                  </a:solidFill>
                </a:rPr>
                <a:t>工作</a:t>
              </a:r>
              <a:endParaRPr lang="zh-CN" altLang="en-US" sz="1600" b="1" dirty="0"/>
            </a:p>
            <a:p>
              <a:pPr algn="just" eaLnBrk="1" hangingPunct="1">
                <a:spcBef>
                  <a:spcPct val="50000"/>
                </a:spcBef>
              </a:pPr>
              <a:endParaRPr lang="zh-CN" altLang="en-US" sz="1600" b="1" dirty="0"/>
            </a:p>
            <a:p>
              <a:pPr algn="ctr" eaLnBrk="1" hangingPunct="1">
                <a:spcBef>
                  <a:spcPct val="50000"/>
                </a:spcBef>
              </a:pPr>
              <a:endParaRPr lang="zh-CN" altLang="en-US" sz="1600" b="1" dirty="0"/>
            </a:p>
          </p:txBody>
        </p:sp>
        <p:sp>
          <p:nvSpPr>
            <p:cNvPr id="7" name="Rectangle 23"/>
            <p:cNvSpPr>
              <a:spLocks noChangeArrowheads="1"/>
            </p:cNvSpPr>
            <p:nvPr/>
          </p:nvSpPr>
          <p:spPr bwMode="auto">
            <a:xfrm>
              <a:off x="5500688" y="4429125"/>
              <a:ext cx="919162" cy="52546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商店</a:t>
              </a:r>
              <a:endParaRPr lang="zh-CN" altLang="en-US" sz="1600" b="1"/>
            </a:p>
          </p:txBody>
        </p:sp>
        <p:cxnSp>
          <p:nvCxnSpPr>
            <p:cNvPr id="8" name="AutoShape 133"/>
            <p:cNvCxnSpPr>
              <a:cxnSpLocks noChangeShapeType="1"/>
              <a:stCxn id="7" idx="1"/>
              <a:endCxn id="6" idx="3"/>
            </p:cNvCxnSpPr>
            <p:nvPr/>
          </p:nvCxnSpPr>
          <p:spPr bwMode="auto">
            <a:xfrm flipH="1">
              <a:off x="4481513" y="4691857"/>
              <a:ext cx="1019175" cy="798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9" name="AutoShape 133"/>
            <p:cNvCxnSpPr>
              <a:cxnSpLocks noChangeShapeType="1"/>
              <a:stCxn id="5" idx="3"/>
              <a:endCxn id="6" idx="1"/>
            </p:cNvCxnSpPr>
            <p:nvPr/>
          </p:nvCxnSpPr>
          <p:spPr bwMode="auto">
            <a:xfrm>
              <a:off x="2705100" y="4691857"/>
              <a:ext cx="1009650" cy="798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0" name="Oval 31"/>
            <p:cNvSpPr>
              <a:spLocks noChangeArrowheads="1"/>
            </p:cNvSpPr>
            <p:nvPr/>
          </p:nvSpPr>
          <p:spPr bwMode="auto">
            <a:xfrm>
              <a:off x="1428750" y="3500438"/>
              <a:ext cx="857250" cy="5000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u="sng" dirty="0" err="1">
                  <a:solidFill>
                    <a:srgbClr val="000000"/>
                  </a:solidFill>
                </a:rPr>
                <a:t>Eno</a:t>
              </a:r>
              <a:endParaRPr lang="en-US" altLang="zh-CN" sz="2000" b="1" u="sng" dirty="0"/>
            </a:p>
          </p:txBody>
        </p:sp>
        <p:sp>
          <p:nvSpPr>
            <p:cNvPr id="11" name="Oval 32"/>
            <p:cNvSpPr>
              <a:spLocks noChangeArrowheads="1"/>
            </p:cNvSpPr>
            <p:nvPr/>
          </p:nvSpPr>
          <p:spPr bwMode="auto">
            <a:xfrm>
              <a:off x="2500313" y="3500438"/>
              <a:ext cx="1143000" cy="5000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solidFill>
                    <a:srgbClr val="000000"/>
                  </a:solidFill>
                </a:rPr>
                <a:t>Name</a:t>
              </a:r>
              <a:endParaRPr lang="en-US" altLang="zh-CN" sz="2000" b="1"/>
            </a:p>
          </p:txBody>
        </p:sp>
        <p:cxnSp>
          <p:nvCxnSpPr>
            <p:cNvPr id="12" name="AutoShape 133"/>
            <p:cNvCxnSpPr>
              <a:cxnSpLocks noChangeShapeType="1"/>
              <a:stCxn id="11" idx="4"/>
              <a:endCxn id="5" idx="0"/>
            </p:cNvCxnSpPr>
            <p:nvPr/>
          </p:nvCxnSpPr>
          <p:spPr bwMode="auto">
            <a:xfrm rot="5400000">
              <a:off x="2443956" y="3801269"/>
              <a:ext cx="428625" cy="8270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3" name="AutoShape 133"/>
            <p:cNvCxnSpPr>
              <a:cxnSpLocks noChangeShapeType="1"/>
              <a:stCxn id="10" idx="4"/>
              <a:endCxn id="5" idx="0"/>
            </p:cNvCxnSpPr>
            <p:nvPr/>
          </p:nvCxnSpPr>
          <p:spPr bwMode="auto">
            <a:xfrm rot="16200000" flipH="1">
              <a:off x="1836737" y="4021138"/>
              <a:ext cx="428625" cy="3873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4" name="Oval 31"/>
            <p:cNvSpPr>
              <a:spLocks noChangeArrowheads="1"/>
            </p:cNvSpPr>
            <p:nvPr/>
          </p:nvSpPr>
          <p:spPr bwMode="auto">
            <a:xfrm>
              <a:off x="4549774" y="3500438"/>
              <a:ext cx="1480111" cy="500063"/>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u="sng" dirty="0" err="1">
                  <a:solidFill>
                    <a:srgbClr val="000000"/>
                  </a:solidFill>
                </a:rPr>
                <a:t>StoreNo</a:t>
              </a:r>
              <a:endParaRPr lang="en-US" altLang="zh-CN" sz="2000" b="1" u="sng" dirty="0"/>
            </a:p>
          </p:txBody>
        </p:sp>
        <p:sp>
          <p:nvSpPr>
            <p:cNvPr id="15" name="Oval 32"/>
            <p:cNvSpPr>
              <a:spLocks noChangeArrowheads="1"/>
            </p:cNvSpPr>
            <p:nvPr/>
          </p:nvSpPr>
          <p:spPr bwMode="auto">
            <a:xfrm>
              <a:off x="6215062" y="3500438"/>
              <a:ext cx="2032839" cy="500063"/>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solidFill>
                    <a:srgbClr val="000000"/>
                  </a:solidFill>
                </a:rPr>
                <a:t>StoreName</a:t>
              </a:r>
              <a:endParaRPr lang="en-US" altLang="zh-CN" sz="2000" b="1"/>
            </a:p>
          </p:txBody>
        </p:sp>
        <p:cxnSp>
          <p:nvCxnSpPr>
            <p:cNvPr id="16" name="AutoShape 133"/>
            <p:cNvCxnSpPr>
              <a:cxnSpLocks noChangeShapeType="1"/>
              <a:stCxn id="15" idx="4"/>
              <a:endCxn id="7" idx="0"/>
            </p:cNvCxnSpPr>
            <p:nvPr/>
          </p:nvCxnSpPr>
          <p:spPr bwMode="auto">
            <a:xfrm flipH="1">
              <a:off x="5960269" y="4000501"/>
              <a:ext cx="1271212" cy="4286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7" name="AutoShape 133"/>
            <p:cNvCxnSpPr>
              <a:cxnSpLocks noChangeShapeType="1"/>
              <a:stCxn id="14" idx="4"/>
              <a:endCxn id="7" idx="0"/>
            </p:cNvCxnSpPr>
            <p:nvPr/>
          </p:nvCxnSpPr>
          <p:spPr bwMode="auto">
            <a:xfrm>
              <a:off x="5289829" y="4000501"/>
              <a:ext cx="670440" cy="4286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8" name="Oval 32"/>
            <p:cNvSpPr>
              <a:spLocks noChangeArrowheads="1"/>
            </p:cNvSpPr>
            <p:nvPr/>
          </p:nvSpPr>
          <p:spPr bwMode="auto">
            <a:xfrm>
              <a:off x="4800737" y="5429251"/>
              <a:ext cx="2458293" cy="5000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dirty="0" err="1">
                  <a:solidFill>
                    <a:srgbClr val="000000"/>
                  </a:solidFill>
                </a:rPr>
                <a:t>ManagerEno</a:t>
              </a:r>
              <a:endParaRPr lang="en-US" altLang="zh-CN" sz="2000" b="1" dirty="0"/>
            </a:p>
          </p:txBody>
        </p:sp>
        <p:cxnSp>
          <p:nvCxnSpPr>
            <p:cNvPr id="19" name="AutoShape 133"/>
            <p:cNvCxnSpPr>
              <a:cxnSpLocks noChangeShapeType="1"/>
              <a:stCxn id="18" idx="0"/>
              <a:endCxn id="7" idx="2"/>
            </p:cNvCxnSpPr>
            <p:nvPr/>
          </p:nvCxnSpPr>
          <p:spPr bwMode="auto">
            <a:xfrm flipH="1" flipV="1">
              <a:off x="5960269" y="4954589"/>
              <a:ext cx="69615" cy="4746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20" name="文本框 19"/>
          <p:cNvSpPr txBox="1"/>
          <p:nvPr/>
        </p:nvSpPr>
        <p:spPr>
          <a:xfrm>
            <a:off x="468656" y="4869160"/>
            <a:ext cx="8206687" cy="1631216"/>
          </a:xfrm>
          <a:prstGeom prst="rect">
            <a:avLst/>
          </a:prstGeom>
          <a:noFill/>
        </p:spPr>
        <p:txBody>
          <a:bodyPr wrap="square" rtlCol="0">
            <a:spAutoFit/>
          </a:bodyPr>
          <a:lstStyle/>
          <a:p>
            <a:pPr eaLnBrk="1" hangingPunct="1"/>
            <a:r>
              <a:rPr lang="zh-CN" altLang="en-US" sz="2000" dirty="0" smtClean="0">
                <a:solidFill>
                  <a:srgbClr val="FF0000"/>
                </a:solidFill>
                <a:latin typeface="华文新魏" panose="02010800040101010101" pitchFamily="2" charset="-122"/>
                <a:ea typeface="华文新魏" panose="02010800040101010101" pitchFamily="2" charset="-122"/>
              </a:rPr>
              <a:t>以上</a:t>
            </a:r>
            <a:r>
              <a:rPr lang="en-US" altLang="zh-CN" sz="2000" dirty="0" smtClean="0">
                <a:solidFill>
                  <a:srgbClr val="FF0000"/>
                </a:solidFill>
                <a:latin typeface="华文新魏" panose="02010800040101010101" pitchFamily="2" charset="-122"/>
                <a:ea typeface="华文新魏" panose="02010800040101010101" pitchFamily="2" charset="-122"/>
              </a:rPr>
              <a:t>ER</a:t>
            </a:r>
            <a:r>
              <a:rPr lang="zh-CN" altLang="en-US" sz="2000" dirty="0" smtClean="0">
                <a:solidFill>
                  <a:srgbClr val="FF0000"/>
                </a:solidFill>
                <a:latin typeface="华文新魏" panose="02010800040101010101" pitchFamily="2" charset="-122"/>
                <a:ea typeface="华文新魏" panose="02010800040101010101" pitchFamily="2" charset="-122"/>
              </a:rPr>
              <a:t>图错误</a:t>
            </a:r>
            <a:endParaRPr lang="en-US" altLang="zh-CN" sz="2000" dirty="0" smtClean="0">
              <a:solidFill>
                <a:srgbClr val="FF0000"/>
              </a:solidFill>
              <a:latin typeface="华文新魏" panose="02010800040101010101" pitchFamily="2" charset="-122"/>
              <a:ea typeface="华文新魏" panose="02010800040101010101" pitchFamily="2" charset="-122"/>
            </a:endParaRPr>
          </a:p>
          <a:p>
            <a:pPr eaLnBrk="1" hangingPunct="1"/>
            <a:r>
              <a:rPr lang="zh-CN" altLang="en-US" sz="2000" dirty="0" smtClean="0">
                <a:solidFill>
                  <a:srgbClr val="FF0000"/>
                </a:solidFill>
                <a:latin typeface="华文新魏" panose="02010800040101010101" pitchFamily="2" charset="-122"/>
                <a:ea typeface="华文新魏" panose="02010800040101010101" pitchFamily="2" charset="-122"/>
              </a:rPr>
              <a:t>        不能</a:t>
            </a:r>
            <a:r>
              <a:rPr lang="zh-CN" altLang="en-US" sz="2000" dirty="0">
                <a:solidFill>
                  <a:srgbClr val="FF0000"/>
                </a:solidFill>
                <a:latin typeface="华文新魏" panose="02010800040101010101" pitchFamily="2" charset="-122"/>
                <a:ea typeface="华文新魏" panose="02010800040101010101" pitchFamily="2" charset="-122"/>
              </a:rPr>
              <a:t>使用职工的主码，作为商店的属性，来表示</a:t>
            </a: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商店</a:t>
            </a: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和</a:t>
            </a: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职工</a:t>
            </a:r>
            <a:r>
              <a:rPr lang="en-US" altLang="zh-CN" sz="2000" dirty="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两个实体之间的</a:t>
            </a:r>
            <a:r>
              <a:rPr lang="en-US" altLang="zh-CN" sz="2000" dirty="0" smtClean="0">
                <a:solidFill>
                  <a:srgbClr val="FF0000"/>
                </a:solidFill>
                <a:latin typeface="华文新魏" panose="02010800040101010101" pitchFamily="2" charset="-122"/>
                <a:ea typeface="华文新魏" panose="02010800040101010101" pitchFamily="2" charset="-122"/>
              </a:rPr>
              <a:t>[</a:t>
            </a:r>
            <a:r>
              <a:rPr lang="zh-CN" altLang="en-US" sz="2000" dirty="0" smtClean="0">
                <a:solidFill>
                  <a:srgbClr val="FF0000"/>
                </a:solidFill>
                <a:latin typeface="华文新魏" panose="02010800040101010101" pitchFamily="2" charset="-122"/>
                <a:ea typeface="华文新魏" panose="02010800040101010101" pitchFamily="2" charset="-122"/>
              </a:rPr>
              <a:t>管理</a:t>
            </a:r>
            <a:r>
              <a:rPr lang="en-US" altLang="zh-CN" sz="2000" dirty="0" smtClean="0">
                <a:solidFill>
                  <a:srgbClr val="FF0000"/>
                </a:solidFill>
                <a:latin typeface="华文新魏" panose="02010800040101010101" pitchFamily="2" charset="-122"/>
                <a:ea typeface="华文新魏" panose="02010800040101010101" pitchFamily="2" charset="-122"/>
              </a:rPr>
              <a:t>]</a:t>
            </a:r>
            <a:r>
              <a:rPr lang="zh-CN" altLang="en-US" sz="2000" dirty="0">
                <a:solidFill>
                  <a:srgbClr val="FF0000"/>
                </a:solidFill>
                <a:latin typeface="华文新魏" panose="02010800040101010101" pitchFamily="2" charset="-122"/>
                <a:ea typeface="华文新魏" panose="02010800040101010101" pitchFamily="2" charset="-122"/>
              </a:rPr>
              <a:t>联系</a:t>
            </a:r>
            <a:endParaRPr lang="en-US" altLang="zh-CN" sz="2000" dirty="0">
              <a:solidFill>
                <a:srgbClr val="FF0000"/>
              </a:solidFill>
              <a:latin typeface="华文新魏" panose="02010800040101010101" pitchFamily="2" charset="-122"/>
              <a:ea typeface="华文新魏" panose="02010800040101010101" pitchFamily="2" charset="-122"/>
            </a:endParaRPr>
          </a:p>
          <a:p>
            <a:pPr eaLnBrk="1" hangingPunct="1"/>
            <a:r>
              <a:rPr lang="zh-CN" altLang="en-US" sz="2000" dirty="0" smtClean="0">
                <a:solidFill>
                  <a:srgbClr val="FF0000"/>
                </a:solidFill>
                <a:latin typeface="华文新魏" panose="02010800040101010101" pitchFamily="2" charset="-122"/>
                <a:ea typeface="华文新魏" panose="02010800040101010101" pitchFamily="2" charset="-122"/>
              </a:rPr>
              <a:t>       两</a:t>
            </a:r>
            <a:r>
              <a:rPr lang="zh-CN" altLang="en-US" sz="2000" dirty="0">
                <a:solidFill>
                  <a:srgbClr val="FF0000"/>
                </a:solidFill>
                <a:latin typeface="华文新魏" panose="02010800040101010101" pitchFamily="2" charset="-122"/>
                <a:ea typeface="华文新魏" panose="02010800040101010101" pitchFamily="2" charset="-122"/>
              </a:rPr>
              <a:t>实体之间的关联关系要使用联系</a:t>
            </a:r>
            <a:r>
              <a:rPr lang="zh-CN" altLang="en-US" sz="2000" dirty="0" smtClean="0">
                <a:solidFill>
                  <a:srgbClr val="FF0000"/>
                </a:solidFill>
                <a:latin typeface="华文新魏" panose="02010800040101010101" pitchFamily="2" charset="-122"/>
                <a:ea typeface="华文新魏" panose="02010800040101010101" pitchFamily="2" charset="-122"/>
              </a:rPr>
              <a:t>表示；不</a:t>
            </a:r>
            <a:r>
              <a:rPr lang="zh-CN" altLang="en-US" sz="2000" dirty="0">
                <a:solidFill>
                  <a:srgbClr val="FF0000"/>
                </a:solidFill>
                <a:latin typeface="华文新魏" panose="02010800040101010101" pitchFamily="2" charset="-122"/>
                <a:ea typeface="华文新魏" panose="02010800040101010101" pitchFamily="2" charset="-122"/>
              </a:rPr>
              <a:t>可以将一个实体的主码作为另一个实体的属性，以表示两个实体间的</a:t>
            </a:r>
            <a:r>
              <a:rPr lang="zh-CN" altLang="en-US" sz="2000" dirty="0" smtClean="0">
                <a:solidFill>
                  <a:srgbClr val="FF0000"/>
                </a:solidFill>
                <a:latin typeface="华文新魏" panose="02010800040101010101" pitchFamily="2" charset="-122"/>
                <a:ea typeface="华文新魏" panose="02010800040101010101" pitchFamily="2" charset="-122"/>
              </a:rPr>
              <a:t>关系</a:t>
            </a:r>
            <a:endParaRPr lang="zh-CN" altLang="en-US" sz="2000" dirty="0">
              <a:solidFill>
                <a:srgbClr val="FF0000"/>
              </a:solidFill>
              <a:latin typeface="华文新魏" panose="02010800040101010101" pitchFamily="2" charset="-122"/>
              <a:ea typeface="华文新魏" panose="02010800040101010101" pitchFamily="2" charset="-122"/>
            </a:endParaRPr>
          </a:p>
        </p:txBody>
      </p:sp>
      <p:sp>
        <p:nvSpPr>
          <p:cNvPr id="25" name="Line 18"/>
          <p:cNvSpPr>
            <a:spLocks noChangeShapeType="1"/>
          </p:cNvSpPr>
          <p:nvPr/>
        </p:nvSpPr>
        <p:spPr bwMode="auto">
          <a:xfrm>
            <a:off x="3505200" y="4026692"/>
            <a:ext cx="2000250" cy="8572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67</a:t>
            </a:r>
            <a:endParaRPr lang="zh-CN" altLang="en-US" dirty="0" smtClean="0"/>
          </a:p>
        </p:txBody>
      </p:sp>
      <p:sp>
        <p:nvSpPr>
          <p:cNvPr id="27"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Tree>
    <p:custDataLst>
      <p:tags r:id="rId1"/>
    </p:custDataLst>
    <p:extLst>
      <p:ext uri="{BB962C8B-B14F-4D97-AF65-F5344CB8AC3E}">
        <p14:creationId xmlns:p14="http://schemas.microsoft.com/office/powerpoint/2010/main" val="311183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隶书" panose="02010509060101010101" pitchFamily="49" charset="-122"/>
              </a:rPr>
              <a:t>E-R</a:t>
            </a:r>
            <a:r>
              <a:rPr lang="zh-CN" altLang="en-US" dirty="0">
                <a:latin typeface="隶书" panose="02010509060101010101" pitchFamily="49" charset="-122"/>
              </a:rPr>
              <a:t>模型设计要点</a:t>
            </a:r>
            <a:endParaRPr lang="zh-CN" altLang="en-US" dirty="0"/>
          </a:p>
        </p:txBody>
      </p:sp>
      <p:sp>
        <p:nvSpPr>
          <p:cNvPr id="3" name="内容占位符 2"/>
          <p:cNvSpPr>
            <a:spLocks noGrp="1"/>
          </p:cNvSpPr>
          <p:nvPr>
            <p:ph idx="1"/>
          </p:nvPr>
        </p:nvSpPr>
        <p:spPr>
          <a:xfrm>
            <a:off x="685800" y="1371600"/>
            <a:ext cx="7772400" cy="1553344"/>
          </a:xfrm>
        </p:spPr>
        <p:txBody>
          <a:bodyPr/>
          <a:lstStyle/>
          <a:p>
            <a:r>
              <a:rPr lang="zh-CN" altLang="en-US" sz="2400" dirty="0">
                <a:latin typeface="华文新魏" panose="02010800040101010101" pitchFamily="2" charset="-122"/>
                <a:ea typeface="华文新魏" panose="02010800040101010101" pitchFamily="2" charset="-122"/>
              </a:rPr>
              <a:t>属性</a:t>
            </a:r>
            <a:r>
              <a:rPr lang="en-US" altLang="zh-CN" sz="2400" dirty="0">
                <a:latin typeface="华文新魏" panose="02010800040101010101" pitchFamily="2" charset="-122"/>
                <a:ea typeface="华文新魏" panose="02010800040101010101" pitchFamily="2" charset="-122"/>
              </a:rPr>
              <a:t>vs</a:t>
            </a:r>
            <a:r>
              <a:rPr lang="zh-CN" altLang="en-US" sz="2400" dirty="0">
                <a:latin typeface="华文新魏" panose="02010800040101010101" pitchFamily="2" charset="-122"/>
                <a:ea typeface="华文新魏" panose="02010800040101010101" pitchFamily="2" charset="-122"/>
              </a:rPr>
              <a:t>联系</a:t>
            </a:r>
            <a:endParaRPr lang="en-US" altLang="zh-CN" sz="2400" dirty="0">
              <a:latin typeface="华文新魏" panose="02010800040101010101" pitchFamily="2" charset="-122"/>
              <a:ea typeface="华文新魏" panose="02010800040101010101" pitchFamily="2" charset="-122"/>
            </a:endParaRPr>
          </a:p>
          <a:p>
            <a:pPr lvl="1" eaLnBrk="1" hangingPunct="1"/>
            <a:r>
              <a:rPr lang="zh-CN" altLang="en-US" sz="2400" dirty="0"/>
              <a:t>请绘制</a:t>
            </a:r>
            <a:r>
              <a:rPr lang="en-US" altLang="zh-CN" sz="2400" dirty="0"/>
              <a:t>E-R</a:t>
            </a:r>
            <a:r>
              <a:rPr lang="zh-CN" altLang="en-US" sz="2400" dirty="0"/>
              <a:t>图，表示商店和职工的关系：</a:t>
            </a:r>
          </a:p>
          <a:p>
            <a:pPr lvl="2" eaLnBrk="1" hangingPunct="1"/>
            <a:r>
              <a:rPr lang="zh-CN" altLang="en-US" sz="2000" dirty="0"/>
              <a:t>连锁店有许多商店，一个商店可以多名职工，其中一位职工任经理</a:t>
            </a:r>
            <a:endParaRPr lang="en-US" altLang="zh-CN" sz="2000" dirty="0">
              <a:latin typeface="华文新魏" panose="02010800040101010101" pitchFamily="2" charset="-122"/>
            </a:endParaRPr>
          </a:p>
          <a:p>
            <a:pPr lvl="1"/>
            <a:endParaRPr lang="zh-CN" altLang="en-US" dirty="0"/>
          </a:p>
        </p:txBody>
      </p:sp>
      <p:grpSp>
        <p:nvGrpSpPr>
          <p:cNvPr id="4" name="组合 21"/>
          <p:cNvGrpSpPr>
            <a:grpSpLocks/>
          </p:cNvGrpSpPr>
          <p:nvPr/>
        </p:nvGrpSpPr>
        <p:grpSpPr bwMode="auto">
          <a:xfrm>
            <a:off x="1285875" y="2985994"/>
            <a:ext cx="6382469" cy="1541428"/>
            <a:chOff x="1285875" y="3760788"/>
            <a:chExt cx="6730617" cy="2025650"/>
          </a:xfrm>
        </p:grpSpPr>
        <p:sp>
          <p:nvSpPr>
            <p:cNvPr id="5" name="Rectangle 22"/>
            <p:cNvSpPr>
              <a:spLocks noChangeArrowheads="1"/>
            </p:cNvSpPr>
            <p:nvPr/>
          </p:nvSpPr>
          <p:spPr bwMode="auto">
            <a:xfrm>
              <a:off x="1643063" y="4689475"/>
              <a:ext cx="919162" cy="52546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职工</a:t>
              </a:r>
              <a:endParaRPr lang="zh-CN" altLang="en-US" sz="1600" b="1"/>
            </a:p>
          </p:txBody>
        </p:sp>
        <p:sp>
          <p:nvSpPr>
            <p:cNvPr id="6" name="AutoShape 24"/>
            <p:cNvSpPr>
              <a:spLocks noChangeArrowheads="1"/>
            </p:cNvSpPr>
            <p:nvPr/>
          </p:nvSpPr>
          <p:spPr bwMode="auto">
            <a:xfrm>
              <a:off x="3643313" y="4071938"/>
              <a:ext cx="766762" cy="525462"/>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dirty="0" smtClean="0">
                  <a:solidFill>
                    <a:srgbClr val="000000"/>
                  </a:solidFill>
                </a:rPr>
                <a:t>工作</a:t>
              </a:r>
              <a:endParaRPr lang="zh-CN" altLang="en-US" sz="1600" b="1" dirty="0"/>
            </a:p>
            <a:p>
              <a:pPr algn="just" eaLnBrk="1" hangingPunct="1">
                <a:spcBef>
                  <a:spcPct val="50000"/>
                </a:spcBef>
              </a:pPr>
              <a:endParaRPr lang="zh-CN" altLang="en-US" sz="1600" b="1" dirty="0"/>
            </a:p>
            <a:p>
              <a:pPr algn="ctr" eaLnBrk="1" hangingPunct="1">
                <a:spcBef>
                  <a:spcPct val="50000"/>
                </a:spcBef>
              </a:pPr>
              <a:endParaRPr lang="zh-CN" altLang="en-US" sz="1600" b="1" dirty="0"/>
            </a:p>
          </p:txBody>
        </p:sp>
        <p:sp>
          <p:nvSpPr>
            <p:cNvPr id="7" name="Rectangle 23"/>
            <p:cNvSpPr>
              <a:spLocks noChangeArrowheads="1"/>
            </p:cNvSpPr>
            <p:nvPr/>
          </p:nvSpPr>
          <p:spPr bwMode="auto">
            <a:xfrm>
              <a:off x="5357813" y="4689475"/>
              <a:ext cx="919162" cy="52546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商店</a:t>
              </a:r>
              <a:endParaRPr lang="zh-CN" altLang="en-US" sz="1600" b="1"/>
            </a:p>
          </p:txBody>
        </p:sp>
        <p:cxnSp>
          <p:nvCxnSpPr>
            <p:cNvPr id="8" name="AutoShape 133"/>
            <p:cNvCxnSpPr>
              <a:cxnSpLocks noChangeShapeType="1"/>
              <a:stCxn id="7" idx="1"/>
              <a:endCxn id="6" idx="3"/>
            </p:cNvCxnSpPr>
            <p:nvPr/>
          </p:nvCxnSpPr>
          <p:spPr bwMode="auto">
            <a:xfrm rot="10800000">
              <a:off x="4410075" y="4335463"/>
              <a:ext cx="947738" cy="61753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9" name="AutoShape 133"/>
            <p:cNvCxnSpPr>
              <a:cxnSpLocks noChangeShapeType="1"/>
              <a:stCxn id="5" idx="3"/>
              <a:endCxn id="6" idx="1"/>
            </p:cNvCxnSpPr>
            <p:nvPr/>
          </p:nvCxnSpPr>
          <p:spPr bwMode="auto">
            <a:xfrm flipV="1">
              <a:off x="2562225" y="4335463"/>
              <a:ext cx="1081088" cy="61753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0" name="Oval 31"/>
            <p:cNvSpPr>
              <a:spLocks noChangeArrowheads="1"/>
            </p:cNvSpPr>
            <p:nvPr/>
          </p:nvSpPr>
          <p:spPr bwMode="auto">
            <a:xfrm>
              <a:off x="1285875" y="3760788"/>
              <a:ext cx="857250" cy="5000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u="sng" dirty="0" err="1">
                  <a:solidFill>
                    <a:srgbClr val="000000"/>
                  </a:solidFill>
                </a:rPr>
                <a:t>Eno</a:t>
              </a:r>
              <a:endParaRPr lang="en-US" altLang="zh-CN" sz="2000" b="1" u="sng" dirty="0"/>
            </a:p>
          </p:txBody>
        </p:sp>
        <p:sp>
          <p:nvSpPr>
            <p:cNvPr id="11" name="Oval 32"/>
            <p:cNvSpPr>
              <a:spLocks noChangeArrowheads="1"/>
            </p:cNvSpPr>
            <p:nvPr/>
          </p:nvSpPr>
          <p:spPr bwMode="auto">
            <a:xfrm>
              <a:off x="2143125" y="3760788"/>
              <a:ext cx="1143000" cy="5000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solidFill>
                    <a:srgbClr val="000000"/>
                  </a:solidFill>
                </a:rPr>
                <a:t>Name</a:t>
              </a:r>
              <a:endParaRPr lang="en-US" altLang="zh-CN" sz="2000" b="1"/>
            </a:p>
          </p:txBody>
        </p:sp>
        <p:cxnSp>
          <p:nvCxnSpPr>
            <p:cNvPr id="12" name="AutoShape 133"/>
            <p:cNvCxnSpPr>
              <a:cxnSpLocks noChangeShapeType="1"/>
              <a:stCxn id="11" idx="4"/>
              <a:endCxn id="5" idx="0"/>
            </p:cNvCxnSpPr>
            <p:nvPr/>
          </p:nvCxnSpPr>
          <p:spPr bwMode="auto">
            <a:xfrm rot="5400000">
              <a:off x="2193925" y="4168775"/>
              <a:ext cx="428625" cy="6127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3" name="AutoShape 133"/>
            <p:cNvCxnSpPr>
              <a:cxnSpLocks noChangeShapeType="1"/>
              <a:stCxn id="10" idx="4"/>
              <a:endCxn id="5" idx="0"/>
            </p:cNvCxnSpPr>
            <p:nvPr/>
          </p:nvCxnSpPr>
          <p:spPr bwMode="auto">
            <a:xfrm rot="16200000" flipH="1">
              <a:off x="1693862" y="4281488"/>
              <a:ext cx="428625" cy="3873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4" name="Oval 31"/>
            <p:cNvSpPr>
              <a:spLocks noChangeArrowheads="1"/>
            </p:cNvSpPr>
            <p:nvPr/>
          </p:nvSpPr>
          <p:spPr bwMode="auto">
            <a:xfrm>
              <a:off x="4429124" y="3760788"/>
              <a:ext cx="1428750" cy="500061"/>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u="sng" dirty="0" err="1">
                  <a:solidFill>
                    <a:srgbClr val="000000"/>
                  </a:solidFill>
                </a:rPr>
                <a:t>StoreNo</a:t>
              </a:r>
              <a:endParaRPr lang="en-US" altLang="zh-CN" sz="2000" b="1" u="sng" dirty="0"/>
            </a:p>
          </p:txBody>
        </p:sp>
        <p:sp>
          <p:nvSpPr>
            <p:cNvPr id="15" name="Oval 32"/>
            <p:cNvSpPr>
              <a:spLocks noChangeArrowheads="1"/>
            </p:cNvSpPr>
            <p:nvPr/>
          </p:nvSpPr>
          <p:spPr bwMode="auto">
            <a:xfrm>
              <a:off x="6072188" y="3760788"/>
              <a:ext cx="1944304" cy="500061"/>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dirty="0" err="1">
                  <a:solidFill>
                    <a:srgbClr val="000000"/>
                  </a:solidFill>
                </a:rPr>
                <a:t>StoreName</a:t>
              </a:r>
              <a:endParaRPr lang="en-US" altLang="zh-CN" sz="2000" b="1" dirty="0"/>
            </a:p>
          </p:txBody>
        </p:sp>
        <p:cxnSp>
          <p:nvCxnSpPr>
            <p:cNvPr id="16" name="AutoShape 133"/>
            <p:cNvCxnSpPr>
              <a:cxnSpLocks noChangeShapeType="1"/>
              <a:stCxn id="15" idx="4"/>
              <a:endCxn id="7" idx="0"/>
            </p:cNvCxnSpPr>
            <p:nvPr/>
          </p:nvCxnSpPr>
          <p:spPr bwMode="auto">
            <a:xfrm flipH="1">
              <a:off x="5817394" y="4260849"/>
              <a:ext cx="1226946" cy="42862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7" name="AutoShape 133"/>
            <p:cNvCxnSpPr>
              <a:cxnSpLocks noChangeShapeType="1"/>
              <a:stCxn id="14" idx="4"/>
              <a:endCxn id="7" idx="0"/>
            </p:cNvCxnSpPr>
            <p:nvPr/>
          </p:nvCxnSpPr>
          <p:spPr bwMode="auto">
            <a:xfrm>
              <a:off x="5143500" y="4260849"/>
              <a:ext cx="673894" cy="42862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8" name="AutoShape 24"/>
            <p:cNvSpPr>
              <a:spLocks noChangeArrowheads="1"/>
            </p:cNvSpPr>
            <p:nvPr/>
          </p:nvSpPr>
          <p:spPr bwMode="auto">
            <a:xfrm>
              <a:off x="3662363" y="5260975"/>
              <a:ext cx="766762" cy="525463"/>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400" b="1" dirty="0" smtClean="0">
                  <a:solidFill>
                    <a:schemeClr val="bg2"/>
                  </a:solidFill>
                </a:rPr>
                <a:t>管理</a:t>
              </a:r>
              <a:endParaRPr lang="zh-CN" altLang="en-US" sz="1400" b="1" dirty="0">
                <a:solidFill>
                  <a:schemeClr val="bg2"/>
                </a:solidFill>
              </a:endParaRPr>
            </a:p>
            <a:p>
              <a:pPr algn="just" eaLnBrk="1" hangingPunct="1">
                <a:spcBef>
                  <a:spcPct val="50000"/>
                </a:spcBef>
              </a:pPr>
              <a:endParaRPr lang="zh-CN" altLang="en-US" sz="1600" b="1" dirty="0"/>
            </a:p>
            <a:p>
              <a:pPr algn="ctr" eaLnBrk="1" hangingPunct="1">
                <a:spcBef>
                  <a:spcPct val="50000"/>
                </a:spcBef>
              </a:pPr>
              <a:endParaRPr lang="zh-CN" altLang="en-US" sz="1600" b="1" dirty="0"/>
            </a:p>
          </p:txBody>
        </p:sp>
        <p:cxnSp>
          <p:nvCxnSpPr>
            <p:cNvPr id="19" name="AutoShape 133"/>
            <p:cNvCxnSpPr>
              <a:cxnSpLocks noChangeShapeType="1"/>
              <a:stCxn id="7" idx="1"/>
              <a:endCxn id="18" idx="3"/>
            </p:cNvCxnSpPr>
            <p:nvPr/>
          </p:nvCxnSpPr>
          <p:spPr bwMode="auto">
            <a:xfrm rot="10800000" flipV="1">
              <a:off x="4429125" y="4953000"/>
              <a:ext cx="928688" cy="5715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0" name="AutoShape 86"/>
            <p:cNvCxnSpPr>
              <a:cxnSpLocks noChangeShapeType="1"/>
              <a:stCxn id="5" idx="3"/>
              <a:endCxn id="18" idx="1"/>
            </p:cNvCxnSpPr>
            <p:nvPr/>
          </p:nvCxnSpPr>
          <p:spPr bwMode="auto">
            <a:xfrm>
              <a:off x="2562225" y="4953000"/>
              <a:ext cx="1100138" cy="57150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grpSp>
      <p:grpSp>
        <p:nvGrpSpPr>
          <p:cNvPr id="23" name="组合 20"/>
          <p:cNvGrpSpPr>
            <a:grpSpLocks/>
          </p:cNvGrpSpPr>
          <p:nvPr/>
        </p:nvGrpSpPr>
        <p:grpSpPr bwMode="auto">
          <a:xfrm>
            <a:off x="1285875" y="5013176"/>
            <a:ext cx="6572250" cy="1468437"/>
            <a:chOff x="1285875" y="3760788"/>
            <a:chExt cx="6572250" cy="1468412"/>
          </a:xfrm>
        </p:grpSpPr>
        <p:sp>
          <p:nvSpPr>
            <p:cNvPr id="24" name="Rectangle 22"/>
            <p:cNvSpPr>
              <a:spLocks noChangeArrowheads="1"/>
            </p:cNvSpPr>
            <p:nvPr/>
          </p:nvSpPr>
          <p:spPr bwMode="auto">
            <a:xfrm>
              <a:off x="1643063" y="4689475"/>
              <a:ext cx="919162" cy="52546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职工</a:t>
              </a:r>
              <a:endParaRPr lang="zh-CN" altLang="en-US" sz="1600" b="1"/>
            </a:p>
          </p:txBody>
        </p:sp>
        <p:sp>
          <p:nvSpPr>
            <p:cNvPr id="25" name="AutoShape 24"/>
            <p:cNvSpPr>
              <a:spLocks noChangeArrowheads="1"/>
            </p:cNvSpPr>
            <p:nvPr/>
          </p:nvSpPr>
          <p:spPr bwMode="auto">
            <a:xfrm>
              <a:off x="3571875" y="4703737"/>
              <a:ext cx="766763" cy="525463"/>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dirty="0" smtClean="0">
                  <a:solidFill>
                    <a:srgbClr val="000000"/>
                  </a:solidFill>
                </a:rPr>
                <a:t>工作</a:t>
              </a:r>
              <a:endParaRPr lang="zh-CN" altLang="en-US" sz="1600" b="1" dirty="0"/>
            </a:p>
            <a:p>
              <a:pPr algn="just" eaLnBrk="1" hangingPunct="1">
                <a:spcBef>
                  <a:spcPct val="50000"/>
                </a:spcBef>
              </a:pPr>
              <a:endParaRPr lang="zh-CN" altLang="en-US" sz="1600" b="1" dirty="0"/>
            </a:p>
            <a:p>
              <a:pPr algn="ctr" eaLnBrk="1" hangingPunct="1">
                <a:spcBef>
                  <a:spcPct val="50000"/>
                </a:spcBef>
              </a:pPr>
              <a:endParaRPr lang="zh-CN" altLang="en-US" sz="1600" b="1" dirty="0"/>
            </a:p>
          </p:txBody>
        </p:sp>
        <p:sp>
          <p:nvSpPr>
            <p:cNvPr id="26" name="Rectangle 23"/>
            <p:cNvSpPr>
              <a:spLocks noChangeArrowheads="1"/>
            </p:cNvSpPr>
            <p:nvPr/>
          </p:nvSpPr>
          <p:spPr bwMode="auto">
            <a:xfrm>
              <a:off x="5357813" y="4689475"/>
              <a:ext cx="919162" cy="52546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商店</a:t>
              </a:r>
              <a:endParaRPr lang="zh-CN" altLang="en-US" sz="1600" b="1"/>
            </a:p>
          </p:txBody>
        </p:sp>
        <p:cxnSp>
          <p:nvCxnSpPr>
            <p:cNvPr id="27" name="AutoShape 133"/>
            <p:cNvCxnSpPr>
              <a:cxnSpLocks noChangeShapeType="1"/>
              <a:stCxn id="26" idx="1"/>
              <a:endCxn id="25" idx="3"/>
            </p:cNvCxnSpPr>
            <p:nvPr/>
          </p:nvCxnSpPr>
          <p:spPr bwMode="auto">
            <a:xfrm flipH="1">
              <a:off x="4338638" y="4952207"/>
              <a:ext cx="1019175" cy="142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8" name="AutoShape 133"/>
            <p:cNvCxnSpPr>
              <a:cxnSpLocks noChangeShapeType="1"/>
              <a:stCxn id="24" idx="3"/>
              <a:endCxn id="25" idx="1"/>
            </p:cNvCxnSpPr>
            <p:nvPr/>
          </p:nvCxnSpPr>
          <p:spPr bwMode="auto">
            <a:xfrm>
              <a:off x="2562225" y="4952207"/>
              <a:ext cx="1009650" cy="142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9" name="Oval 31"/>
            <p:cNvSpPr>
              <a:spLocks noChangeArrowheads="1"/>
            </p:cNvSpPr>
            <p:nvPr/>
          </p:nvSpPr>
          <p:spPr bwMode="auto">
            <a:xfrm>
              <a:off x="1285875" y="3760788"/>
              <a:ext cx="857250" cy="5000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u="sng">
                  <a:solidFill>
                    <a:srgbClr val="000000"/>
                  </a:solidFill>
                </a:rPr>
                <a:t>Eno</a:t>
              </a:r>
              <a:endParaRPr lang="en-US" altLang="zh-CN" sz="2000" b="1" u="sng"/>
            </a:p>
          </p:txBody>
        </p:sp>
        <p:sp>
          <p:nvSpPr>
            <p:cNvPr id="30" name="Oval 32"/>
            <p:cNvSpPr>
              <a:spLocks noChangeArrowheads="1"/>
            </p:cNvSpPr>
            <p:nvPr/>
          </p:nvSpPr>
          <p:spPr bwMode="auto">
            <a:xfrm>
              <a:off x="2143125" y="3760788"/>
              <a:ext cx="1143000" cy="5000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solidFill>
                    <a:srgbClr val="000000"/>
                  </a:solidFill>
                </a:rPr>
                <a:t>Name</a:t>
              </a:r>
              <a:endParaRPr lang="en-US" altLang="zh-CN" sz="2000" b="1"/>
            </a:p>
          </p:txBody>
        </p:sp>
        <p:cxnSp>
          <p:nvCxnSpPr>
            <p:cNvPr id="31" name="AutoShape 133"/>
            <p:cNvCxnSpPr>
              <a:cxnSpLocks noChangeShapeType="1"/>
              <a:stCxn id="30" idx="4"/>
              <a:endCxn id="24" idx="0"/>
            </p:cNvCxnSpPr>
            <p:nvPr/>
          </p:nvCxnSpPr>
          <p:spPr bwMode="auto">
            <a:xfrm rot="5400000">
              <a:off x="2193925" y="4168775"/>
              <a:ext cx="428625" cy="6127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2" name="AutoShape 133"/>
            <p:cNvCxnSpPr>
              <a:cxnSpLocks noChangeShapeType="1"/>
              <a:stCxn id="29" idx="4"/>
              <a:endCxn id="24" idx="0"/>
            </p:cNvCxnSpPr>
            <p:nvPr/>
          </p:nvCxnSpPr>
          <p:spPr bwMode="auto">
            <a:xfrm rot="16200000" flipH="1">
              <a:off x="1693862" y="4281488"/>
              <a:ext cx="428625" cy="3873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3" name="Oval 31"/>
            <p:cNvSpPr>
              <a:spLocks noChangeArrowheads="1"/>
            </p:cNvSpPr>
            <p:nvPr/>
          </p:nvSpPr>
          <p:spPr bwMode="auto">
            <a:xfrm>
              <a:off x="4643438" y="3760788"/>
              <a:ext cx="1368722" cy="5000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u="sng">
                  <a:solidFill>
                    <a:srgbClr val="000000"/>
                  </a:solidFill>
                </a:rPr>
                <a:t>StoreNo</a:t>
              </a:r>
              <a:endParaRPr lang="en-US" altLang="zh-CN" sz="2000" b="1" u="sng"/>
            </a:p>
          </p:txBody>
        </p:sp>
        <p:sp>
          <p:nvSpPr>
            <p:cNvPr id="34" name="Oval 32"/>
            <p:cNvSpPr>
              <a:spLocks noChangeArrowheads="1"/>
            </p:cNvSpPr>
            <p:nvPr/>
          </p:nvSpPr>
          <p:spPr bwMode="auto">
            <a:xfrm>
              <a:off x="6072188" y="3760788"/>
              <a:ext cx="1785937" cy="5000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solidFill>
                    <a:srgbClr val="000000"/>
                  </a:solidFill>
                </a:rPr>
                <a:t>StoreName</a:t>
              </a:r>
              <a:endParaRPr lang="en-US" altLang="zh-CN" sz="2000" b="1"/>
            </a:p>
          </p:txBody>
        </p:sp>
        <p:cxnSp>
          <p:nvCxnSpPr>
            <p:cNvPr id="35" name="AutoShape 133"/>
            <p:cNvCxnSpPr>
              <a:cxnSpLocks noChangeShapeType="1"/>
              <a:stCxn id="34" idx="4"/>
              <a:endCxn id="26" idx="0"/>
            </p:cNvCxnSpPr>
            <p:nvPr/>
          </p:nvCxnSpPr>
          <p:spPr bwMode="auto">
            <a:xfrm rot="5400000">
              <a:off x="6176962" y="3900488"/>
              <a:ext cx="428625" cy="11493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6" name="AutoShape 133"/>
            <p:cNvCxnSpPr>
              <a:cxnSpLocks noChangeShapeType="1"/>
              <a:stCxn id="33" idx="4"/>
              <a:endCxn id="26" idx="0"/>
            </p:cNvCxnSpPr>
            <p:nvPr/>
          </p:nvCxnSpPr>
          <p:spPr bwMode="auto">
            <a:xfrm>
              <a:off x="5327799" y="4260850"/>
              <a:ext cx="489595" cy="4286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7" name="Oval 32"/>
            <p:cNvSpPr>
              <a:spLocks noChangeArrowheads="1"/>
            </p:cNvSpPr>
            <p:nvPr/>
          </p:nvSpPr>
          <p:spPr bwMode="auto">
            <a:xfrm>
              <a:off x="3429000" y="3760788"/>
              <a:ext cx="1071563" cy="50006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a:solidFill>
                    <a:srgbClr val="000000"/>
                  </a:solidFill>
                </a:rPr>
                <a:t>Role</a:t>
              </a:r>
              <a:endParaRPr lang="en-US" altLang="zh-CN" sz="2000" b="1"/>
            </a:p>
          </p:txBody>
        </p:sp>
        <p:cxnSp>
          <p:nvCxnSpPr>
            <p:cNvPr id="38" name="AutoShape 133"/>
            <p:cNvCxnSpPr>
              <a:cxnSpLocks noChangeShapeType="1"/>
              <a:stCxn id="37" idx="4"/>
              <a:endCxn id="25" idx="0"/>
            </p:cNvCxnSpPr>
            <p:nvPr/>
          </p:nvCxnSpPr>
          <p:spPr bwMode="auto">
            <a:xfrm flipH="1">
              <a:off x="3955257" y="4260850"/>
              <a:ext cx="9525" cy="44288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39"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68</a:t>
            </a:r>
            <a:endParaRPr lang="zh-CN" altLang="en-US" dirty="0" smtClean="0"/>
          </a:p>
        </p:txBody>
      </p:sp>
      <p:sp>
        <p:nvSpPr>
          <p:cNvPr id="40"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41" name="Line 61"/>
          <p:cNvSpPr>
            <a:spLocks noChangeShapeType="1"/>
          </p:cNvSpPr>
          <p:nvPr/>
        </p:nvSpPr>
        <p:spPr bwMode="auto">
          <a:xfrm flipH="1">
            <a:off x="467542" y="4656436"/>
            <a:ext cx="8352929" cy="30574"/>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15782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p:nvPr>
        </p:nvSpPr>
        <p:spPr/>
        <p:txBody>
          <a:bodyPr/>
          <a:lstStyle/>
          <a:p>
            <a:r>
              <a:rPr lang="en-US" altLang="zh-CN" smtClean="0">
                <a:latin typeface="隶书" panose="02010509060101010101" pitchFamily="49" charset="-122"/>
              </a:rPr>
              <a:t>E-R</a:t>
            </a:r>
            <a:r>
              <a:rPr lang="zh-CN" altLang="en-US" smtClean="0">
                <a:latin typeface="隶书" panose="02010509060101010101" pitchFamily="49" charset="-122"/>
              </a:rPr>
              <a:t>模型设计要点</a:t>
            </a:r>
            <a:endParaRPr lang="zh-CN" altLang="en-US" smtClean="0"/>
          </a:p>
        </p:txBody>
      </p:sp>
      <p:sp>
        <p:nvSpPr>
          <p:cNvPr id="92162" name="内容占位符 2"/>
          <p:cNvSpPr>
            <a:spLocks noGrp="1" noChangeArrowheads="1"/>
          </p:cNvSpPr>
          <p:nvPr>
            <p:ph idx="1"/>
          </p:nvPr>
        </p:nvSpPr>
        <p:spPr/>
        <p:txBody>
          <a:bodyPr/>
          <a:lstStyle/>
          <a:p>
            <a:r>
              <a:rPr lang="zh-CN" altLang="en-US" dirty="0" smtClean="0">
                <a:latin typeface="华文新魏" panose="02010800040101010101" pitchFamily="2" charset="-122"/>
                <a:ea typeface="华文新魏" panose="02010800040101010101" pitchFamily="2" charset="-122"/>
              </a:rPr>
              <a:t>二元 </a:t>
            </a:r>
            <a:r>
              <a:rPr lang="en-US" altLang="zh-CN" dirty="0" smtClean="0">
                <a:latin typeface="华文新魏" panose="02010800040101010101" pitchFamily="2" charset="-122"/>
                <a:ea typeface="华文新魏" panose="02010800040101010101" pitchFamily="2" charset="-122"/>
              </a:rPr>
              <a:t>Vs </a:t>
            </a:r>
            <a:r>
              <a:rPr lang="zh-CN" altLang="en-US" dirty="0" smtClean="0">
                <a:latin typeface="华文新魏" panose="02010800040101010101" pitchFamily="2" charset="-122"/>
                <a:ea typeface="华文新魏" panose="02010800040101010101" pitchFamily="2" charset="-122"/>
              </a:rPr>
              <a:t>多元</a:t>
            </a:r>
            <a:endParaRPr lang="zh-CN" altLang="en-US" dirty="0" smtClean="0"/>
          </a:p>
        </p:txBody>
      </p:sp>
      <p:grpSp>
        <p:nvGrpSpPr>
          <p:cNvPr id="92163" name="Group 105"/>
          <p:cNvGrpSpPr>
            <a:grpSpLocks/>
          </p:cNvGrpSpPr>
          <p:nvPr/>
        </p:nvGrpSpPr>
        <p:grpSpPr bwMode="auto">
          <a:xfrm>
            <a:off x="1168896" y="1797051"/>
            <a:ext cx="6571456" cy="2082800"/>
            <a:chOff x="288" y="1008"/>
            <a:chExt cx="5328" cy="1306"/>
          </a:xfrm>
        </p:grpSpPr>
        <p:sp>
          <p:nvSpPr>
            <p:cNvPr id="92164" name="Text Box 4"/>
            <p:cNvSpPr txBox="1">
              <a:spLocks noChangeArrowheads="1"/>
            </p:cNvSpPr>
            <p:nvPr/>
          </p:nvSpPr>
          <p:spPr bwMode="auto">
            <a:xfrm>
              <a:off x="288" y="1824"/>
              <a:ext cx="288" cy="345"/>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2800" b="1">
                  <a:solidFill>
                    <a:schemeClr val="bg2"/>
                  </a:solidFill>
                  <a:latin typeface="华文新魏" panose="02010800040101010101" pitchFamily="2" charset="-122"/>
                  <a:ea typeface="华文新魏" panose="02010800040101010101" pitchFamily="2" charset="-122"/>
                </a:rPr>
                <a:t>B</a:t>
              </a:r>
              <a:endParaRPr lang="en-US" altLang="zh-CN">
                <a:solidFill>
                  <a:schemeClr val="bg2"/>
                </a:solidFill>
                <a:latin typeface="华文新魏" panose="02010800040101010101" pitchFamily="2" charset="-122"/>
                <a:ea typeface="华文新魏" panose="02010800040101010101" pitchFamily="2" charset="-122"/>
              </a:endParaRPr>
            </a:p>
          </p:txBody>
        </p:sp>
        <p:sp>
          <p:nvSpPr>
            <p:cNvPr id="92165" name="Text Box 5"/>
            <p:cNvSpPr txBox="1">
              <a:spLocks noChangeArrowheads="1"/>
            </p:cNvSpPr>
            <p:nvPr/>
          </p:nvSpPr>
          <p:spPr bwMode="auto">
            <a:xfrm>
              <a:off x="1592" y="1813"/>
              <a:ext cx="288" cy="345"/>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2800" b="1">
                  <a:solidFill>
                    <a:schemeClr val="bg2"/>
                  </a:solidFill>
                  <a:latin typeface="华文新魏" panose="02010800040101010101" pitchFamily="2" charset="-122"/>
                  <a:ea typeface="华文新魏" panose="02010800040101010101" pitchFamily="2" charset="-122"/>
                </a:rPr>
                <a:t>C</a:t>
              </a:r>
              <a:endParaRPr lang="en-US" altLang="zh-CN">
                <a:solidFill>
                  <a:schemeClr val="bg2"/>
                </a:solidFill>
                <a:latin typeface="华文新魏" panose="02010800040101010101" pitchFamily="2" charset="-122"/>
                <a:ea typeface="华文新魏" panose="02010800040101010101" pitchFamily="2" charset="-122"/>
              </a:endParaRPr>
            </a:p>
          </p:txBody>
        </p:sp>
        <p:sp>
          <p:nvSpPr>
            <p:cNvPr id="92166" name="Text Box 6"/>
            <p:cNvSpPr txBox="1">
              <a:spLocks noChangeArrowheads="1"/>
            </p:cNvSpPr>
            <p:nvPr/>
          </p:nvSpPr>
          <p:spPr bwMode="auto">
            <a:xfrm>
              <a:off x="940" y="1114"/>
              <a:ext cx="288" cy="345"/>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2800" b="1">
                  <a:solidFill>
                    <a:schemeClr val="bg2"/>
                  </a:solidFill>
                  <a:latin typeface="华文新魏" panose="02010800040101010101" pitchFamily="2" charset="-122"/>
                  <a:ea typeface="华文新魏" panose="02010800040101010101" pitchFamily="2" charset="-122"/>
                </a:rPr>
                <a:t>A</a:t>
              </a:r>
              <a:endParaRPr lang="en-US" altLang="zh-CN">
                <a:solidFill>
                  <a:schemeClr val="bg2"/>
                </a:solidFill>
                <a:latin typeface="华文新魏" panose="02010800040101010101" pitchFamily="2" charset="-122"/>
                <a:ea typeface="华文新魏" panose="02010800040101010101" pitchFamily="2" charset="-122"/>
              </a:endParaRPr>
            </a:p>
          </p:txBody>
        </p:sp>
        <p:sp>
          <p:nvSpPr>
            <p:cNvPr id="92167" name="AutoShape 7"/>
            <p:cNvSpPr>
              <a:spLocks noChangeArrowheads="1"/>
            </p:cNvSpPr>
            <p:nvPr/>
          </p:nvSpPr>
          <p:spPr bwMode="auto">
            <a:xfrm>
              <a:off x="912" y="1728"/>
              <a:ext cx="336" cy="480"/>
            </a:xfrm>
            <a:prstGeom prst="diamond">
              <a:avLst/>
            </a:prstGeom>
            <a:solidFill>
              <a:srgbClr val="33CCCC"/>
            </a:solidFill>
            <a:ln w="28575">
              <a:solidFill>
                <a:schemeClr val="bg2"/>
              </a:solidFill>
              <a:miter lim="800000"/>
              <a:headEnd/>
              <a:tailEnd/>
            </a:ln>
          </p:spPr>
          <p:txBody>
            <a:bodyPr wrap="none" anchor="ctr"/>
            <a:lstStyle/>
            <a:p>
              <a:pPr algn="ctr">
                <a:lnSpc>
                  <a:spcPct val="90000"/>
                </a:lnSpc>
                <a:spcBef>
                  <a:spcPct val="20000"/>
                </a:spcBef>
                <a:buClr>
                  <a:schemeClr val="folHlink"/>
                </a:buClr>
                <a:buSzPct val="60000"/>
              </a:pPr>
              <a:r>
                <a:rPr lang="en-US" altLang="zh-CN" sz="2800" b="1">
                  <a:solidFill>
                    <a:schemeClr val="bg2"/>
                  </a:solidFill>
                  <a:latin typeface="华文新魏" panose="02010800040101010101" pitchFamily="2" charset="-122"/>
                  <a:ea typeface="华文新魏" panose="02010800040101010101" pitchFamily="2" charset="-122"/>
                </a:rPr>
                <a:t>R</a:t>
              </a:r>
              <a:endParaRPr lang="zh-CN" altLang="en-US" sz="2800" b="1">
                <a:solidFill>
                  <a:schemeClr val="bg2"/>
                </a:solidFill>
                <a:latin typeface="华文新魏" panose="02010800040101010101" pitchFamily="2" charset="-122"/>
                <a:ea typeface="华文新魏" panose="02010800040101010101" pitchFamily="2" charset="-122"/>
              </a:endParaRPr>
            </a:p>
          </p:txBody>
        </p:sp>
        <p:sp>
          <p:nvSpPr>
            <p:cNvPr id="92168" name="Line 9"/>
            <p:cNvSpPr>
              <a:spLocks noChangeShapeType="1"/>
            </p:cNvSpPr>
            <p:nvPr/>
          </p:nvSpPr>
          <p:spPr bwMode="auto">
            <a:xfrm>
              <a:off x="1084" y="1450"/>
              <a:ext cx="0" cy="28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9" name="Line 10"/>
            <p:cNvSpPr>
              <a:spLocks noChangeShapeType="1"/>
            </p:cNvSpPr>
            <p:nvPr/>
          </p:nvSpPr>
          <p:spPr bwMode="auto">
            <a:xfrm flipH="1">
              <a:off x="1248" y="1978"/>
              <a:ext cx="33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0" name="Line 16"/>
            <p:cNvSpPr>
              <a:spLocks noChangeShapeType="1"/>
            </p:cNvSpPr>
            <p:nvPr/>
          </p:nvSpPr>
          <p:spPr bwMode="auto">
            <a:xfrm flipH="1">
              <a:off x="576" y="1978"/>
              <a:ext cx="33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71" name="Group 103"/>
            <p:cNvGrpSpPr>
              <a:grpSpLocks/>
            </p:cNvGrpSpPr>
            <p:nvPr/>
          </p:nvGrpSpPr>
          <p:grpSpPr bwMode="auto">
            <a:xfrm>
              <a:off x="2880" y="1008"/>
              <a:ext cx="2736" cy="1306"/>
              <a:chOff x="2880" y="1008"/>
              <a:chExt cx="2736" cy="1306"/>
            </a:xfrm>
          </p:grpSpPr>
          <p:sp>
            <p:nvSpPr>
              <p:cNvPr id="92172" name="Text Box 11"/>
              <p:cNvSpPr txBox="1">
                <a:spLocks noChangeArrowheads="1"/>
              </p:cNvSpPr>
              <p:nvPr/>
            </p:nvSpPr>
            <p:spPr bwMode="auto">
              <a:xfrm>
                <a:off x="2956" y="1912"/>
                <a:ext cx="288" cy="345"/>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2800" b="1">
                    <a:solidFill>
                      <a:schemeClr val="bg2"/>
                    </a:solidFill>
                    <a:latin typeface="华文新魏" panose="02010800040101010101" pitchFamily="2" charset="-122"/>
                    <a:ea typeface="华文新魏" panose="02010800040101010101" pitchFamily="2" charset="-122"/>
                  </a:rPr>
                  <a:t>B</a:t>
                </a:r>
                <a:endParaRPr lang="en-US" altLang="zh-CN">
                  <a:solidFill>
                    <a:schemeClr val="bg2"/>
                  </a:solidFill>
                  <a:latin typeface="华文新魏" panose="02010800040101010101" pitchFamily="2" charset="-122"/>
                  <a:ea typeface="华文新魏" panose="02010800040101010101" pitchFamily="2" charset="-122"/>
                </a:endParaRPr>
              </a:p>
            </p:txBody>
          </p:sp>
          <p:sp>
            <p:nvSpPr>
              <p:cNvPr id="92173" name="Text Box 12"/>
              <p:cNvSpPr txBox="1">
                <a:spLocks noChangeArrowheads="1"/>
              </p:cNvSpPr>
              <p:nvPr/>
            </p:nvSpPr>
            <p:spPr bwMode="auto">
              <a:xfrm>
                <a:off x="5232" y="1901"/>
                <a:ext cx="288" cy="345"/>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2800" b="1">
                    <a:solidFill>
                      <a:schemeClr val="bg2"/>
                    </a:solidFill>
                    <a:latin typeface="华文新魏" panose="02010800040101010101" pitchFamily="2" charset="-122"/>
                    <a:ea typeface="华文新魏" panose="02010800040101010101" pitchFamily="2" charset="-122"/>
                  </a:rPr>
                  <a:t>C</a:t>
                </a:r>
                <a:endParaRPr lang="en-US" altLang="zh-CN">
                  <a:solidFill>
                    <a:schemeClr val="bg2"/>
                  </a:solidFill>
                  <a:latin typeface="华文新魏" panose="02010800040101010101" pitchFamily="2" charset="-122"/>
                  <a:ea typeface="华文新魏" panose="02010800040101010101" pitchFamily="2" charset="-122"/>
                </a:endParaRPr>
              </a:p>
            </p:txBody>
          </p:sp>
          <p:sp>
            <p:nvSpPr>
              <p:cNvPr id="92174" name="Text Box 13"/>
              <p:cNvSpPr txBox="1">
                <a:spLocks noChangeArrowheads="1"/>
              </p:cNvSpPr>
              <p:nvPr/>
            </p:nvSpPr>
            <p:spPr bwMode="auto">
              <a:xfrm>
                <a:off x="4128" y="1065"/>
                <a:ext cx="288" cy="345"/>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2800" b="1">
                    <a:solidFill>
                      <a:schemeClr val="bg2"/>
                    </a:solidFill>
                    <a:latin typeface="华文新魏" panose="02010800040101010101" pitchFamily="2" charset="-122"/>
                    <a:ea typeface="华文新魏" panose="02010800040101010101" pitchFamily="2" charset="-122"/>
                  </a:rPr>
                  <a:t>A</a:t>
                </a:r>
                <a:endParaRPr lang="en-US" altLang="zh-CN">
                  <a:solidFill>
                    <a:schemeClr val="bg2"/>
                  </a:solidFill>
                  <a:latin typeface="华文新魏" panose="02010800040101010101" pitchFamily="2" charset="-122"/>
                  <a:ea typeface="华文新魏" panose="02010800040101010101" pitchFamily="2" charset="-122"/>
                </a:endParaRPr>
              </a:p>
            </p:txBody>
          </p:sp>
          <p:sp>
            <p:nvSpPr>
              <p:cNvPr id="92175" name="AutoShape 14"/>
              <p:cNvSpPr>
                <a:spLocks noChangeArrowheads="1"/>
              </p:cNvSpPr>
              <p:nvPr/>
            </p:nvSpPr>
            <p:spPr bwMode="auto">
              <a:xfrm>
                <a:off x="2880" y="1008"/>
                <a:ext cx="432" cy="480"/>
              </a:xfrm>
              <a:prstGeom prst="diamond">
                <a:avLst/>
              </a:prstGeom>
              <a:solidFill>
                <a:srgbClr val="33CCCC"/>
              </a:solidFill>
              <a:ln w="28575">
                <a:solidFill>
                  <a:schemeClr val="bg2"/>
                </a:solidFill>
                <a:miter lim="800000"/>
                <a:headEnd/>
                <a:tailEnd/>
              </a:ln>
            </p:spPr>
            <p:txBody>
              <a:bodyPr wrap="none" anchor="ctr"/>
              <a:lstStyle/>
              <a:p>
                <a:pPr algn="ctr">
                  <a:spcBef>
                    <a:spcPct val="50000"/>
                  </a:spcBef>
                </a:pPr>
                <a:r>
                  <a:rPr lang="en-US" altLang="zh-CN" sz="2800" b="1" dirty="0">
                    <a:solidFill>
                      <a:schemeClr val="bg2"/>
                    </a:solidFill>
                    <a:latin typeface="华文新魏" panose="02010800040101010101" pitchFamily="2" charset="-122"/>
                    <a:ea typeface="华文新魏" panose="02010800040101010101" pitchFamily="2" charset="-122"/>
                  </a:rPr>
                  <a:t>R</a:t>
                </a:r>
                <a:r>
                  <a:rPr lang="en-US" altLang="zh-CN" sz="2800" b="1" baseline="-25000" dirty="0">
                    <a:solidFill>
                      <a:schemeClr val="bg2"/>
                    </a:solidFill>
                    <a:latin typeface="华文新魏" panose="02010800040101010101" pitchFamily="2" charset="-122"/>
                    <a:ea typeface="华文新魏" panose="02010800040101010101" pitchFamily="2" charset="-122"/>
                  </a:rPr>
                  <a:t>1</a:t>
                </a:r>
                <a:endParaRPr lang="zh-CN" altLang="en-US" dirty="0">
                  <a:solidFill>
                    <a:schemeClr val="bg2"/>
                  </a:solidFill>
                  <a:latin typeface="华文新魏" panose="02010800040101010101" pitchFamily="2" charset="-122"/>
                  <a:ea typeface="华文新魏" panose="02010800040101010101" pitchFamily="2" charset="-122"/>
                </a:endParaRPr>
              </a:p>
            </p:txBody>
          </p:sp>
          <p:sp>
            <p:nvSpPr>
              <p:cNvPr id="92176" name="Line 17"/>
              <p:cNvSpPr>
                <a:spLocks noChangeShapeType="1"/>
              </p:cNvSpPr>
              <p:nvPr/>
            </p:nvSpPr>
            <p:spPr bwMode="auto">
              <a:xfrm flipH="1">
                <a:off x="3234" y="2074"/>
                <a:ext cx="768"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7" name="Line 18"/>
              <p:cNvSpPr>
                <a:spLocks noChangeShapeType="1"/>
              </p:cNvSpPr>
              <p:nvPr/>
            </p:nvSpPr>
            <p:spPr bwMode="auto">
              <a:xfrm flipH="1">
                <a:off x="4416" y="2072"/>
                <a:ext cx="81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8" name="Line 19"/>
              <p:cNvSpPr>
                <a:spLocks noChangeShapeType="1"/>
              </p:cNvSpPr>
              <p:nvPr/>
            </p:nvSpPr>
            <p:spPr bwMode="auto">
              <a:xfrm flipV="1">
                <a:off x="3102" y="1488"/>
                <a:ext cx="0" cy="43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9" name="Line 20"/>
              <p:cNvSpPr>
                <a:spLocks noChangeShapeType="1"/>
              </p:cNvSpPr>
              <p:nvPr/>
            </p:nvSpPr>
            <p:spPr bwMode="auto">
              <a:xfrm flipV="1">
                <a:off x="5396" y="1478"/>
                <a:ext cx="0" cy="43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0" name="Line 21"/>
              <p:cNvSpPr>
                <a:spLocks noChangeShapeType="1"/>
              </p:cNvSpPr>
              <p:nvPr/>
            </p:nvSpPr>
            <p:spPr bwMode="auto">
              <a:xfrm>
                <a:off x="3312" y="1248"/>
                <a:ext cx="81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1" name="Line 22"/>
              <p:cNvSpPr>
                <a:spLocks noChangeShapeType="1"/>
              </p:cNvSpPr>
              <p:nvPr/>
            </p:nvSpPr>
            <p:spPr bwMode="auto">
              <a:xfrm>
                <a:off x="4416" y="1248"/>
                <a:ext cx="768"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2" name="AutoShape 23"/>
              <p:cNvSpPr>
                <a:spLocks noChangeArrowheads="1"/>
              </p:cNvSpPr>
              <p:nvPr/>
            </p:nvSpPr>
            <p:spPr bwMode="auto">
              <a:xfrm>
                <a:off x="5184" y="1008"/>
                <a:ext cx="432" cy="480"/>
              </a:xfrm>
              <a:prstGeom prst="diamond">
                <a:avLst/>
              </a:prstGeom>
              <a:solidFill>
                <a:srgbClr val="33CCCC"/>
              </a:solidFill>
              <a:ln w="28575">
                <a:solidFill>
                  <a:schemeClr val="bg2"/>
                </a:solidFill>
                <a:miter lim="800000"/>
                <a:headEnd/>
                <a:tailEnd/>
              </a:ln>
            </p:spPr>
            <p:txBody>
              <a:bodyPr wrap="none" anchor="ctr"/>
              <a:lstStyle/>
              <a:p>
                <a:pPr algn="ctr">
                  <a:spcBef>
                    <a:spcPct val="50000"/>
                  </a:spcBef>
                </a:pPr>
                <a:r>
                  <a:rPr lang="en-US" altLang="zh-CN" sz="2800" b="1">
                    <a:solidFill>
                      <a:schemeClr val="bg2"/>
                    </a:solidFill>
                    <a:latin typeface="华文新魏" panose="02010800040101010101" pitchFamily="2" charset="-122"/>
                    <a:ea typeface="华文新魏" panose="02010800040101010101" pitchFamily="2" charset="-122"/>
                  </a:rPr>
                  <a:t>R</a:t>
                </a:r>
                <a:r>
                  <a:rPr lang="en-US" altLang="zh-CN" sz="2800" b="1" baseline="-25000">
                    <a:solidFill>
                      <a:schemeClr val="bg2"/>
                    </a:solidFill>
                    <a:latin typeface="华文新魏" panose="02010800040101010101" pitchFamily="2" charset="-122"/>
                    <a:ea typeface="华文新魏" panose="02010800040101010101" pitchFamily="2" charset="-122"/>
                  </a:rPr>
                  <a:t>2</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92183" name="AutoShape 25"/>
              <p:cNvSpPr>
                <a:spLocks noChangeArrowheads="1"/>
              </p:cNvSpPr>
              <p:nvPr/>
            </p:nvSpPr>
            <p:spPr bwMode="auto">
              <a:xfrm>
                <a:off x="4010" y="1834"/>
                <a:ext cx="432" cy="480"/>
              </a:xfrm>
              <a:prstGeom prst="diamond">
                <a:avLst/>
              </a:prstGeom>
              <a:solidFill>
                <a:srgbClr val="33CCCC"/>
              </a:solidFill>
              <a:ln w="28575">
                <a:solidFill>
                  <a:schemeClr val="bg2"/>
                </a:solidFill>
                <a:miter lim="800000"/>
                <a:headEnd/>
                <a:tailEnd/>
              </a:ln>
            </p:spPr>
            <p:txBody>
              <a:bodyPr wrap="none" anchor="ctr"/>
              <a:lstStyle/>
              <a:p>
                <a:pPr algn="ctr">
                  <a:lnSpc>
                    <a:spcPct val="90000"/>
                  </a:lnSpc>
                  <a:spcBef>
                    <a:spcPct val="20000"/>
                  </a:spcBef>
                  <a:buClr>
                    <a:schemeClr val="folHlink"/>
                  </a:buClr>
                  <a:buSzPct val="60000"/>
                </a:pPr>
                <a:r>
                  <a:rPr lang="en-US" altLang="zh-CN" sz="2800" b="1">
                    <a:solidFill>
                      <a:schemeClr val="bg2"/>
                    </a:solidFill>
                    <a:latin typeface="华文新魏" panose="02010800040101010101" pitchFamily="2" charset="-122"/>
                    <a:ea typeface="华文新魏" panose="02010800040101010101" pitchFamily="2" charset="-122"/>
                  </a:rPr>
                  <a:t>R</a:t>
                </a:r>
                <a:r>
                  <a:rPr lang="en-US" altLang="zh-CN" sz="2800" b="1" baseline="-25000">
                    <a:solidFill>
                      <a:schemeClr val="bg2"/>
                    </a:solidFill>
                    <a:latin typeface="华文新魏" panose="02010800040101010101" pitchFamily="2" charset="-122"/>
                    <a:ea typeface="华文新魏" panose="02010800040101010101" pitchFamily="2" charset="-122"/>
                  </a:rPr>
                  <a:t>3</a:t>
                </a:r>
                <a:endParaRPr lang="zh-CN" altLang="en-US" sz="2800" b="1" baseline="-25000">
                  <a:solidFill>
                    <a:schemeClr val="bg2"/>
                  </a:solidFill>
                  <a:latin typeface="华文新魏" panose="02010800040101010101" pitchFamily="2" charset="-122"/>
                  <a:ea typeface="华文新魏" panose="02010800040101010101" pitchFamily="2" charset="-122"/>
                </a:endParaRPr>
              </a:p>
            </p:txBody>
          </p:sp>
        </p:grpSp>
        <p:sp>
          <p:nvSpPr>
            <p:cNvPr id="92184" name="AutoShape 27"/>
            <p:cNvSpPr>
              <a:spLocks noChangeArrowheads="1"/>
            </p:cNvSpPr>
            <p:nvPr/>
          </p:nvSpPr>
          <p:spPr bwMode="auto">
            <a:xfrm>
              <a:off x="2016" y="1440"/>
              <a:ext cx="720" cy="336"/>
            </a:xfrm>
            <a:prstGeom prst="rightArrow">
              <a:avLst>
                <a:gd name="adj1" fmla="val 27083"/>
                <a:gd name="adj2" fmla="val 53472"/>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bg2"/>
              </a:solidFill>
              <a:miter lim="800000"/>
              <a:headEnd/>
              <a:tailEnd/>
            </a:ln>
          </p:spPr>
          <p:txBody>
            <a:bodyPr wrap="none" anchor="ctr"/>
            <a:lstStyle/>
            <a:p>
              <a:pPr algn="ctr">
                <a:lnSpc>
                  <a:spcPct val="90000"/>
                </a:lnSpc>
                <a:spcBef>
                  <a:spcPct val="20000"/>
                </a:spcBef>
                <a:buClr>
                  <a:schemeClr val="folHlink"/>
                </a:buClr>
                <a:buSzPct val="60000"/>
              </a:pPr>
              <a:endParaRPr lang="zh-CN" altLang="en-US"/>
            </a:p>
          </p:txBody>
        </p:sp>
      </p:grpSp>
      <p:graphicFrame>
        <p:nvGraphicFramePr>
          <p:cNvPr id="64540" name="Group 28"/>
          <p:cNvGraphicFramePr>
            <a:graphicFrameLocks noGrp="1"/>
          </p:cNvGraphicFramePr>
          <p:nvPr/>
        </p:nvGraphicFramePr>
        <p:xfrm>
          <a:off x="155575" y="4195763"/>
          <a:ext cx="2506663" cy="1584326"/>
        </p:xfrm>
        <a:graphic>
          <a:graphicData uri="http://schemas.openxmlformats.org/drawingml/2006/table">
            <a:tbl>
              <a:tblPr/>
              <a:tblGrid>
                <a:gridCol w="900951">
                  <a:extLst>
                    <a:ext uri="{9D8B030D-6E8A-4147-A177-3AD203B41FA5}">
                      <a16:colId xmlns:a16="http://schemas.microsoft.com/office/drawing/2014/main" val="20000"/>
                    </a:ext>
                  </a:extLst>
                </a:gridCol>
                <a:gridCol w="793015">
                  <a:extLst>
                    <a:ext uri="{9D8B030D-6E8A-4147-A177-3AD203B41FA5}">
                      <a16:colId xmlns:a16="http://schemas.microsoft.com/office/drawing/2014/main" val="20001"/>
                    </a:ext>
                  </a:extLst>
                </a:gridCol>
                <a:gridCol w="812697">
                  <a:extLst>
                    <a:ext uri="{9D8B030D-6E8A-4147-A177-3AD203B41FA5}">
                      <a16:colId xmlns:a16="http://schemas.microsoft.com/office/drawing/2014/main" val="20002"/>
                    </a:ext>
                  </a:extLst>
                </a:gridCol>
              </a:tblGrid>
              <a:tr h="396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供应商</a:t>
                      </a:r>
                    </a:p>
                  </a:txBody>
                  <a:tcPr marL="91428" marR="91428" marT="45645" marB="45645"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项目</a:t>
                      </a:r>
                    </a:p>
                  </a:txBody>
                  <a:tcPr marL="91428" marR="91428" marT="45645" marB="4564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零件</a:t>
                      </a:r>
                    </a:p>
                  </a:txBody>
                  <a:tcPr marL="91428" marR="91428" marT="45645" marB="45645"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北京</a:t>
                      </a:r>
                    </a:p>
                  </a:txBody>
                  <a:tcPr marL="91428" marR="91428" marT="45645" marB="45645"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山大</a:t>
                      </a:r>
                    </a:p>
                  </a:txBody>
                  <a:tcPr marL="91428" marR="91428" marT="45645" marB="4564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门窗</a:t>
                      </a:r>
                    </a:p>
                  </a:txBody>
                  <a:tcPr marL="91428" marR="91428" marT="45645" marB="45645"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北京</a:t>
                      </a:r>
                    </a:p>
                  </a:txBody>
                  <a:tcPr marL="91428" marR="91428" marT="45645" marB="45645"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北大</a:t>
                      </a:r>
                    </a:p>
                  </a:txBody>
                  <a:tcPr marL="91428" marR="91428" marT="45645" marB="4564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教具</a:t>
                      </a:r>
                    </a:p>
                  </a:txBody>
                  <a:tcPr marL="91428" marR="91428" marT="45645" marB="45645"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4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上海</a:t>
                      </a:r>
                    </a:p>
                  </a:txBody>
                  <a:tcPr marL="91428" marR="91428" marT="45645" marB="45645"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山大</a:t>
                      </a:r>
                    </a:p>
                  </a:txBody>
                  <a:tcPr marL="91428" marR="91428" marT="45645" marB="4564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门窗</a:t>
                      </a:r>
                    </a:p>
                  </a:txBody>
                  <a:tcPr marL="91428" marR="91428" marT="45645" marB="45645"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4562" name="Group 50"/>
          <p:cNvGraphicFramePr>
            <a:graphicFrameLocks noGrp="1"/>
          </p:cNvGraphicFramePr>
          <p:nvPr/>
        </p:nvGraphicFramePr>
        <p:xfrm>
          <a:off x="3556000" y="4195763"/>
          <a:ext cx="1625600" cy="1584324"/>
        </p:xfrm>
        <a:graphic>
          <a:graphicData uri="http://schemas.openxmlformats.org/drawingml/2006/table">
            <a:tbl>
              <a:tblPr/>
              <a:tblGrid>
                <a:gridCol w="920115">
                  <a:extLst>
                    <a:ext uri="{9D8B030D-6E8A-4147-A177-3AD203B41FA5}">
                      <a16:colId xmlns:a16="http://schemas.microsoft.com/office/drawing/2014/main" val="20000"/>
                    </a:ext>
                  </a:extLst>
                </a:gridCol>
                <a:gridCol w="705485">
                  <a:extLst>
                    <a:ext uri="{9D8B030D-6E8A-4147-A177-3AD203B41FA5}">
                      <a16:colId xmlns:a16="http://schemas.microsoft.com/office/drawing/2014/main" val="20001"/>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供应商</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项目</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北京</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山大</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北京</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北大</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上海</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山大</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4579" name="Group 67"/>
          <p:cNvGraphicFramePr>
            <a:graphicFrameLocks noGrp="1"/>
          </p:cNvGraphicFramePr>
          <p:nvPr>
            <p:extLst>
              <p:ext uri="{D42A27DB-BD31-4B8C-83A1-F6EECF244321}">
                <p14:modId xmlns:p14="http://schemas.microsoft.com/office/powerpoint/2010/main" val="3381814186"/>
              </p:ext>
            </p:extLst>
          </p:nvPr>
        </p:nvGraphicFramePr>
        <p:xfrm>
          <a:off x="5466680" y="4195763"/>
          <a:ext cx="1625600" cy="1584324"/>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项目</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零件</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山大</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门窗</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北大</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教具</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山大</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门窗</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4596" name="Group 84"/>
          <p:cNvGraphicFramePr>
            <a:graphicFrameLocks noGrp="1"/>
          </p:cNvGraphicFramePr>
          <p:nvPr/>
        </p:nvGraphicFramePr>
        <p:xfrm>
          <a:off x="7442200" y="4195763"/>
          <a:ext cx="1625600" cy="1584324"/>
        </p:xfrm>
        <a:graphic>
          <a:graphicData uri="http://schemas.openxmlformats.org/drawingml/2006/table">
            <a:tbl>
              <a:tblPr/>
              <a:tblGrid>
                <a:gridCol w="890270">
                  <a:extLst>
                    <a:ext uri="{9D8B030D-6E8A-4147-A177-3AD203B41FA5}">
                      <a16:colId xmlns:a16="http://schemas.microsoft.com/office/drawing/2014/main" val="20000"/>
                    </a:ext>
                  </a:extLst>
                </a:gridCol>
                <a:gridCol w="735330">
                  <a:extLst>
                    <a:ext uri="{9D8B030D-6E8A-4147-A177-3AD203B41FA5}">
                      <a16:colId xmlns:a16="http://schemas.microsoft.com/office/drawing/2014/main" val="20001"/>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供应商</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零件</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北京</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门窗</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北京</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教具</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上海</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18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门窗</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AutoShape 104"/>
          <p:cNvSpPr>
            <a:spLocks noChangeArrowheads="1"/>
          </p:cNvSpPr>
          <p:nvPr/>
        </p:nvSpPr>
        <p:spPr bwMode="auto">
          <a:xfrm>
            <a:off x="2695575" y="4633913"/>
            <a:ext cx="762000" cy="533400"/>
          </a:xfrm>
          <a:prstGeom prst="rightArrow">
            <a:avLst>
              <a:gd name="adj1" fmla="val 27083"/>
              <a:gd name="adj2" fmla="val 35648"/>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bg2"/>
            </a:solidFill>
            <a:miter lim="800000"/>
            <a:headEnd/>
            <a:tailEnd/>
          </a:ln>
        </p:spPr>
        <p:txBody>
          <a:bodyPr wrap="none" anchor="ctr"/>
          <a:lstStyle/>
          <a:p>
            <a:pPr algn="ctr">
              <a:lnSpc>
                <a:spcPct val="90000"/>
              </a:lnSpc>
              <a:spcBef>
                <a:spcPct val="20000"/>
              </a:spcBef>
              <a:buClr>
                <a:schemeClr val="folHlink"/>
              </a:buClr>
              <a:buSzPct val="60000"/>
            </a:pPr>
            <a:endParaRPr lang="zh-CN" altLang="en-US"/>
          </a:p>
        </p:txBody>
      </p:sp>
      <p:sp>
        <p:nvSpPr>
          <p:cNvPr id="10" name="Rectangle 106"/>
          <p:cNvSpPr>
            <a:spLocks noChangeArrowheads="1"/>
          </p:cNvSpPr>
          <p:nvPr/>
        </p:nvSpPr>
        <p:spPr bwMode="auto">
          <a:xfrm>
            <a:off x="3025775" y="5973763"/>
            <a:ext cx="3230563"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90000"/>
              </a:lnSpc>
              <a:spcBef>
                <a:spcPct val="20000"/>
              </a:spcBef>
              <a:buClr>
                <a:schemeClr val="folHlink"/>
              </a:buClr>
              <a:buSzPct val="60000"/>
            </a:pPr>
            <a:r>
              <a:rPr lang="zh-CN" altLang="en-US" dirty="0">
                <a:solidFill>
                  <a:srgbClr val="FF0000"/>
                </a:solidFill>
                <a:ea typeface="华文新魏" panose="02010800040101010101" pitchFamily="2" charset="-122"/>
              </a:rPr>
              <a:t>上述转换会有信息丢失</a:t>
            </a:r>
          </a:p>
        </p:txBody>
      </p:sp>
      <p:sp>
        <p:nvSpPr>
          <p:cNvPr id="9226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36"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69</a:t>
            </a:r>
            <a:endParaRPr lang="zh-CN" altLang="en-US" dirty="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40"/>
                                        </p:tgtEl>
                                        <p:attrNameLst>
                                          <p:attrName>style.visibility</p:attrName>
                                        </p:attrNameLst>
                                      </p:cBhvr>
                                      <p:to>
                                        <p:strVal val="visible"/>
                                      </p:to>
                                    </p:set>
                                    <p:anim calcmode="lin" valueType="num">
                                      <p:cBhvr additive="base">
                                        <p:cTn id="7" dur="500" fill="hold"/>
                                        <p:tgtEl>
                                          <p:spTgt spid="64540"/>
                                        </p:tgtEl>
                                        <p:attrNameLst>
                                          <p:attrName>ppt_x</p:attrName>
                                        </p:attrNameLst>
                                      </p:cBhvr>
                                      <p:tavLst>
                                        <p:tav tm="0">
                                          <p:val>
                                            <p:strVal val="#ppt_x"/>
                                          </p:val>
                                        </p:tav>
                                        <p:tav tm="100000">
                                          <p:val>
                                            <p:strVal val="#ppt_x"/>
                                          </p:val>
                                        </p:tav>
                                      </p:tavLst>
                                    </p:anim>
                                    <p:anim calcmode="lin" valueType="num">
                                      <p:cBhvr additive="base">
                                        <p:cTn id="8" dur="500" fill="hold"/>
                                        <p:tgtEl>
                                          <p:spTgt spid="645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562"/>
                                        </p:tgtEl>
                                        <p:attrNameLst>
                                          <p:attrName>style.visibility</p:attrName>
                                        </p:attrNameLst>
                                      </p:cBhvr>
                                      <p:to>
                                        <p:strVal val="visible"/>
                                      </p:to>
                                    </p:set>
                                    <p:anim calcmode="lin" valueType="num">
                                      <p:cBhvr additive="base">
                                        <p:cTn id="15" dur="500" fill="hold"/>
                                        <p:tgtEl>
                                          <p:spTgt spid="64562"/>
                                        </p:tgtEl>
                                        <p:attrNameLst>
                                          <p:attrName>ppt_x</p:attrName>
                                        </p:attrNameLst>
                                      </p:cBhvr>
                                      <p:tavLst>
                                        <p:tav tm="0">
                                          <p:val>
                                            <p:strVal val="#ppt_x"/>
                                          </p:val>
                                        </p:tav>
                                        <p:tav tm="100000">
                                          <p:val>
                                            <p:strVal val="#ppt_x"/>
                                          </p:val>
                                        </p:tav>
                                      </p:tavLst>
                                    </p:anim>
                                    <p:anim calcmode="lin" valueType="num">
                                      <p:cBhvr additive="base">
                                        <p:cTn id="16" dur="500" fill="hold"/>
                                        <p:tgtEl>
                                          <p:spTgt spid="6456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4579"/>
                                        </p:tgtEl>
                                        <p:attrNameLst>
                                          <p:attrName>style.visibility</p:attrName>
                                        </p:attrNameLst>
                                      </p:cBhvr>
                                      <p:to>
                                        <p:strVal val="visible"/>
                                      </p:to>
                                    </p:set>
                                    <p:anim calcmode="lin" valueType="num">
                                      <p:cBhvr additive="base">
                                        <p:cTn id="19" dur="500" fill="hold"/>
                                        <p:tgtEl>
                                          <p:spTgt spid="64579"/>
                                        </p:tgtEl>
                                        <p:attrNameLst>
                                          <p:attrName>ppt_x</p:attrName>
                                        </p:attrNameLst>
                                      </p:cBhvr>
                                      <p:tavLst>
                                        <p:tav tm="0">
                                          <p:val>
                                            <p:strVal val="#ppt_x"/>
                                          </p:val>
                                        </p:tav>
                                        <p:tav tm="100000">
                                          <p:val>
                                            <p:strVal val="#ppt_x"/>
                                          </p:val>
                                        </p:tav>
                                      </p:tavLst>
                                    </p:anim>
                                    <p:anim calcmode="lin" valueType="num">
                                      <p:cBhvr additive="base">
                                        <p:cTn id="20" dur="500" fill="hold"/>
                                        <p:tgtEl>
                                          <p:spTgt spid="6457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596"/>
                                        </p:tgtEl>
                                        <p:attrNameLst>
                                          <p:attrName>style.visibility</p:attrName>
                                        </p:attrNameLst>
                                      </p:cBhvr>
                                      <p:to>
                                        <p:strVal val="visible"/>
                                      </p:to>
                                    </p:set>
                                    <p:anim calcmode="lin" valueType="num">
                                      <p:cBhvr additive="base">
                                        <p:cTn id="23" dur="500" fill="hold"/>
                                        <p:tgtEl>
                                          <p:spTgt spid="64596"/>
                                        </p:tgtEl>
                                        <p:attrNameLst>
                                          <p:attrName>ppt_x</p:attrName>
                                        </p:attrNameLst>
                                      </p:cBhvr>
                                      <p:tavLst>
                                        <p:tav tm="0">
                                          <p:val>
                                            <p:strVal val="#ppt_x"/>
                                          </p:val>
                                        </p:tav>
                                        <p:tav tm="100000">
                                          <p:val>
                                            <p:strVal val="#ppt_x"/>
                                          </p:val>
                                        </p:tav>
                                      </p:tavLst>
                                    </p:anim>
                                    <p:anim calcmode="lin" valueType="num">
                                      <p:cBhvr additive="base">
                                        <p:cTn id="24" dur="500" fill="hold"/>
                                        <p:tgtEl>
                                          <p:spTgt spid="6459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CE31CCC7-83D4-484E-9630-491723911B2D}" type="slidenum">
              <a:rPr altLang="en-US" smtClean="0"/>
              <a:pPr>
                <a:buSzTx/>
              </a:pPr>
              <a:t>68</a:t>
            </a:fld>
            <a:endParaRPr lang="zh-CN" altLang="en-US" smtClean="0"/>
          </a:p>
        </p:txBody>
      </p:sp>
      <p:sp>
        <p:nvSpPr>
          <p:cNvPr id="9318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93187" name="Rectangle 3"/>
          <p:cNvSpPr>
            <a:spLocks noGrp="1" noChangeArrowheads="1"/>
          </p:cNvSpPr>
          <p:nvPr>
            <p:ph idx="1"/>
          </p:nvPr>
        </p:nvSpPr>
        <p:spPr>
          <a:xfrm>
            <a:off x="304800" y="1439863"/>
            <a:ext cx="8610600" cy="1968494"/>
          </a:xfrm>
        </p:spPr>
        <p:txBody>
          <a:bodyPr/>
          <a:lstStyle/>
          <a:p>
            <a:pPr eaLnBrk="1" hangingPunct="1"/>
            <a:r>
              <a:rPr lang="zh-CN" altLang="en-US" sz="2400" dirty="0" smtClean="0">
                <a:latin typeface="华文新魏" panose="02010800040101010101" pitchFamily="2" charset="-122"/>
                <a:ea typeface="华文新魏" panose="02010800040101010101" pitchFamily="2" charset="-122"/>
              </a:rPr>
              <a:t>二元 </a:t>
            </a:r>
            <a:r>
              <a:rPr lang="en-US" altLang="zh-CN" sz="2400" dirty="0" smtClean="0">
                <a:latin typeface="华文新魏" panose="02010800040101010101" pitchFamily="2" charset="-122"/>
                <a:ea typeface="华文新魏" panose="02010800040101010101" pitchFamily="2" charset="-122"/>
              </a:rPr>
              <a:t>Vs </a:t>
            </a:r>
            <a:r>
              <a:rPr lang="zh-CN" altLang="en-US" sz="2400" dirty="0" smtClean="0">
                <a:latin typeface="华文新魏" panose="02010800040101010101" pitchFamily="2" charset="-122"/>
                <a:ea typeface="华文新魏" panose="02010800040101010101" pitchFamily="2" charset="-122"/>
              </a:rPr>
              <a:t>多元</a:t>
            </a:r>
            <a:endParaRPr lang="en-US" altLang="zh-CN" sz="2400" dirty="0" smtClean="0">
              <a:latin typeface="华文新魏" panose="02010800040101010101" pitchFamily="2" charset="-122"/>
              <a:ea typeface="华文新魏" panose="02010800040101010101" pitchFamily="2" charset="-122"/>
            </a:endParaRPr>
          </a:p>
          <a:p>
            <a:pPr lvl="1">
              <a:lnSpc>
                <a:spcPct val="90000"/>
              </a:lnSpc>
              <a:buSzPct val="60000"/>
            </a:pPr>
            <a:r>
              <a:rPr lang="zh-CN" altLang="en-US" sz="2000" dirty="0">
                <a:latin typeface="华文新魏" panose="02010800040101010101" pitchFamily="2" charset="-122"/>
              </a:rPr>
              <a:t>多元转换为二元</a:t>
            </a:r>
          </a:p>
          <a:p>
            <a:pPr lvl="2">
              <a:lnSpc>
                <a:spcPct val="90000"/>
              </a:lnSpc>
              <a:buSzPct val="60000"/>
            </a:pPr>
            <a:r>
              <a:rPr lang="zh-CN" altLang="en-US" sz="2000" dirty="0">
                <a:latin typeface="华文新魏" panose="02010800040101010101" pitchFamily="2" charset="-122"/>
              </a:rPr>
              <a:t>新构建一个实体集</a:t>
            </a:r>
            <a:r>
              <a:rPr lang="en-US" altLang="zh-CN" sz="2000" dirty="0">
                <a:latin typeface="华文新魏" panose="02010800040101010101" pitchFamily="2" charset="-122"/>
              </a:rPr>
              <a:t>E，</a:t>
            </a:r>
            <a:r>
              <a:rPr lang="zh-CN" altLang="en-US" sz="2000" dirty="0">
                <a:latin typeface="华文新魏" panose="02010800040101010101" pitchFamily="2" charset="-122"/>
              </a:rPr>
              <a:t>若</a:t>
            </a:r>
            <a:r>
              <a:rPr lang="en-US" altLang="zh-CN" sz="2000" dirty="0">
                <a:latin typeface="华文新魏" panose="02010800040101010101" pitchFamily="2" charset="-122"/>
              </a:rPr>
              <a:t>R</a:t>
            </a:r>
            <a:r>
              <a:rPr lang="zh-CN" altLang="en-US" sz="2000" dirty="0">
                <a:latin typeface="华文新魏" panose="02010800040101010101" pitchFamily="2" charset="-122"/>
              </a:rPr>
              <a:t>有属性，则将其赋予</a:t>
            </a:r>
            <a:r>
              <a:rPr lang="en-US" altLang="zh-CN" sz="2000" dirty="0">
                <a:latin typeface="华文新魏" panose="02010800040101010101" pitchFamily="2" charset="-122"/>
              </a:rPr>
              <a:t>E，</a:t>
            </a:r>
            <a:r>
              <a:rPr lang="zh-CN" altLang="en-US" sz="2000" dirty="0">
                <a:latin typeface="华文新魏" panose="02010800040101010101" pitchFamily="2" charset="-122"/>
              </a:rPr>
              <a:t>为</a:t>
            </a:r>
            <a:r>
              <a:rPr lang="en-US" altLang="zh-CN" sz="2000" dirty="0">
                <a:latin typeface="华文新魏" panose="02010800040101010101" pitchFamily="2" charset="-122"/>
              </a:rPr>
              <a:t>E</a:t>
            </a:r>
            <a:r>
              <a:rPr lang="zh-CN" altLang="en-US" sz="2000" dirty="0">
                <a:latin typeface="华文新魏" panose="02010800040101010101" pitchFamily="2" charset="-122"/>
              </a:rPr>
              <a:t>添加一个标识属性作为主码，构造三个新联系集</a:t>
            </a:r>
            <a:r>
              <a:rPr lang="en-US" altLang="zh-CN" sz="2000" dirty="0">
                <a:latin typeface="华文新魏" panose="02010800040101010101" pitchFamily="2" charset="-122"/>
              </a:rPr>
              <a:t>RA  , RB  , RC ，</a:t>
            </a:r>
            <a:r>
              <a:rPr lang="zh-CN" altLang="en-US" sz="2000" dirty="0">
                <a:latin typeface="华文新魏" panose="02010800040101010101" pitchFamily="2" charset="-122"/>
              </a:rPr>
              <a:t>对每个(</a:t>
            </a:r>
            <a:r>
              <a:rPr lang="en-US" altLang="zh-CN" sz="2000" dirty="0" err="1">
                <a:latin typeface="华文新魏" panose="02010800040101010101" pitchFamily="2" charset="-122"/>
              </a:rPr>
              <a:t>ai</a:t>
            </a:r>
            <a:r>
              <a:rPr lang="en-US" altLang="zh-CN" sz="2000" dirty="0">
                <a:latin typeface="华文新魏" panose="02010800040101010101" pitchFamily="2" charset="-122"/>
              </a:rPr>
              <a:t> , bi , ci )</a:t>
            </a:r>
            <a:r>
              <a:rPr lang="en-US" altLang="zh-CN" sz="2000" dirty="0">
                <a:latin typeface="华文新魏" panose="02010800040101010101" pitchFamily="2" charset="-122"/>
                <a:sym typeface="Symbol" panose="05050102010706020507" pitchFamily="18" charset="2"/>
              </a:rPr>
              <a:t>R，</a:t>
            </a:r>
            <a:r>
              <a:rPr lang="zh-CN" altLang="en-US" sz="2000" dirty="0">
                <a:latin typeface="华文新魏" panose="02010800040101010101" pitchFamily="2" charset="-122"/>
                <a:sym typeface="Symbol" panose="05050102010706020507" pitchFamily="18" charset="2"/>
              </a:rPr>
              <a:t>在</a:t>
            </a:r>
            <a:r>
              <a:rPr lang="en-US" altLang="zh-CN" sz="2000" dirty="0">
                <a:latin typeface="华文新魏" panose="02010800040101010101" pitchFamily="2" charset="-122"/>
                <a:sym typeface="Symbol" panose="05050102010706020507" pitchFamily="18" charset="2"/>
              </a:rPr>
              <a:t>E</a:t>
            </a:r>
            <a:r>
              <a:rPr lang="zh-CN" altLang="en-US" sz="2000" dirty="0">
                <a:latin typeface="华文新魏" panose="02010800040101010101" pitchFamily="2" charset="-122"/>
                <a:sym typeface="Symbol" panose="05050102010706020507" pitchFamily="18" charset="2"/>
              </a:rPr>
              <a:t>中创建一个新实体</a:t>
            </a:r>
            <a:r>
              <a:rPr lang="en-US" altLang="zh-CN" sz="2000" dirty="0" err="1">
                <a:latin typeface="华文新魏" panose="02010800040101010101" pitchFamily="2" charset="-122"/>
              </a:rPr>
              <a:t>ei</a:t>
            </a:r>
            <a:r>
              <a:rPr lang="en-US" altLang="zh-CN" sz="2000" dirty="0">
                <a:latin typeface="华文新魏" panose="02010800040101010101" pitchFamily="2" charset="-122"/>
              </a:rPr>
              <a:t> ，</a:t>
            </a:r>
            <a:r>
              <a:rPr lang="zh-CN" altLang="en-US" sz="2000" dirty="0">
                <a:latin typeface="华文新魏" panose="02010800040101010101" pitchFamily="2" charset="-122"/>
              </a:rPr>
              <a:t>然后在</a:t>
            </a:r>
            <a:r>
              <a:rPr lang="en-US" altLang="zh-CN" sz="2000" dirty="0">
                <a:latin typeface="华文新魏" panose="02010800040101010101" pitchFamily="2" charset="-122"/>
              </a:rPr>
              <a:t>RA  , RB  , RC</a:t>
            </a:r>
            <a:r>
              <a:rPr lang="zh-CN" altLang="en-US" sz="2000" dirty="0">
                <a:latin typeface="华文新魏" panose="02010800040101010101" pitchFamily="2" charset="-122"/>
              </a:rPr>
              <a:t>中分别加入联系(</a:t>
            </a:r>
            <a:r>
              <a:rPr lang="en-US" altLang="zh-CN" sz="2000" dirty="0" err="1">
                <a:latin typeface="华文新魏" panose="02010800040101010101" pitchFamily="2" charset="-122"/>
              </a:rPr>
              <a:t>ei</a:t>
            </a:r>
            <a:r>
              <a:rPr lang="en-US" altLang="zh-CN" sz="2000" dirty="0">
                <a:latin typeface="华文新魏" panose="02010800040101010101" pitchFamily="2" charset="-122"/>
              </a:rPr>
              <a:t>  , </a:t>
            </a:r>
            <a:r>
              <a:rPr lang="en-US" altLang="zh-CN" sz="2000" dirty="0" err="1">
                <a:latin typeface="华文新魏" panose="02010800040101010101" pitchFamily="2" charset="-122"/>
              </a:rPr>
              <a:t>ai</a:t>
            </a:r>
            <a:r>
              <a:rPr lang="en-US" altLang="zh-CN" sz="2000" dirty="0">
                <a:latin typeface="华文新魏" panose="02010800040101010101" pitchFamily="2" charset="-122"/>
              </a:rPr>
              <a:t> ),(</a:t>
            </a:r>
            <a:r>
              <a:rPr lang="en-US" altLang="zh-CN" sz="2000" dirty="0" err="1">
                <a:latin typeface="华文新魏" panose="02010800040101010101" pitchFamily="2" charset="-122"/>
              </a:rPr>
              <a:t>ei</a:t>
            </a:r>
            <a:r>
              <a:rPr lang="en-US" altLang="zh-CN" sz="2000" dirty="0">
                <a:latin typeface="华文新魏" panose="02010800040101010101" pitchFamily="2" charset="-122"/>
              </a:rPr>
              <a:t>  , bi ),(</a:t>
            </a:r>
            <a:r>
              <a:rPr lang="en-US" altLang="zh-CN" sz="2000" dirty="0" err="1">
                <a:latin typeface="华文新魏" panose="02010800040101010101" pitchFamily="2" charset="-122"/>
              </a:rPr>
              <a:t>ei</a:t>
            </a:r>
            <a:r>
              <a:rPr lang="en-US" altLang="zh-CN" sz="2000" dirty="0">
                <a:latin typeface="华文新魏" panose="02010800040101010101" pitchFamily="2" charset="-122"/>
              </a:rPr>
              <a:t>  , ci )</a:t>
            </a:r>
            <a:endParaRPr lang="zh-CN" altLang="en-US" sz="2000" dirty="0">
              <a:latin typeface="华文新魏" panose="02010800040101010101" pitchFamily="2" charset="-122"/>
            </a:endParaRPr>
          </a:p>
          <a:p>
            <a:pPr lvl="1" eaLnBrk="1" hangingPunct="1"/>
            <a:endParaRPr lang="zh-CN" altLang="en-US" sz="2000" dirty="0" smtClean="0">
              <a:latin typeface="华文新魏" panose="02010800040101010101" pitchFamily="2" charset="-122"/>
            </a:endParaRPr>
          </a:p>
        </p:txBody>
      </p:sp>
      <p:sp>
        <p:nvSpPr>
          <p:cNvPr id="93188" name="Rectangle 29"/>
          <p:cNvSpPr>
            <a:spLocks noGrp="1" noChangeArrowheads="1"/>
          </p:cNvSpPr>
          <p:nvPr>
            <p:ph type="title"/>
          </p:nvPr>
        </p:nvSpPr>
        <p:spPr>
          <a:xfrm>
            <a:off x="685800" y="228600"/>
            <a:ext cx="7793038" cy="936625"/>
          </a:xfrm>
        </p:spPr>
        <p:txBody>
          <a:bodyPr/>
          <a:lstStyle/>
          <a:p>
            <a:pPr eaLnBrk="1" hangingPunct="1"/>
            <a:r>
              <a:rPr lang="en-US" altLang="zh-CN" smtClean="0">
                <a:latin typeface="隶书" panose="02010509060101010101" pitchFamily="49" charset="-122"/>
              </a:rPr>
              <a:t>E-R</a:t>
            </a:r>
            <a:r>
              <a:rPr lang="zh-CN" altLang="en-US" smtClean="0">
                <a:latin typeface="隶书" panose="02010509060101010101" pitchFamily="49" charset="-122"/>
              </a:rPr>
              <a:t>模型设计要点</a:t>
            </a:r>
            <a:endParaRPr lang="zh-CN" altLang="en-US" smtClean="0"/>
          </a:p>
        </p:txBody>
      </p:sp>
      <p:grpSp>
        <p:nvGrpSpPr>
          <p:cNvPr id="2" name="Group 33"/>
          <p:cNvGrpSpPr>
            <a:grpSpLocks/>
          </p:cNvGrpSpPr>
          <p:nvPr/>
        </p:nvGrpSpPr>
        <p:grpSpPr bwMode="auto">
          <a:xfrm>
            <a:off x="1259632" y="3068784"/>
            <a:ext cx="7064003" cy="1561553"/>
            <a:chOff x="288" y="2524"/>
            <a:chExt cx="5328" cy="1471"/>
          </a:xfrm>
        </p:grpSpPr>
        <p:grpSp>
          <p:nvGrpSpPr>
            <p:cNvPr id="93190" name="Group 32"/>
            <p:cNvGrpSpPr>
              <a:grpSpLocks/>
            </p:cNvGrpSpPr>
            <p:nvPr/>
          </p:nvGrpSpPr>
          <p:grpSpPr bwMode="auto">
            <a:xfrm>
              <a:off x="288" y="2832"/>
              <a:ext cx="1592" cy="1094"/>
              <a:chOff x="288" y="2832"/>
              <a:chExt cx="1592" cy="1094"/>
            </a:xfrm>
          </p:grpSpPr>
          <p:sp>
            <p:nvSpPr>
              <p:cNvPr id="93191" name="Text Box 4"/>
              <p:cNvSpPr txBox="1">
                <a:spLocks noChangeArrowheads="1"/>
              </p:cNvSpPr>
              <p:nvPr/>
            </p:nvSpPr>
            <p:spPr bwMode="auto">
              <a:xfrm>
                <a:off x="288" y="3522"/>
                <a:ext cx="288" cy="348"/>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1800" dirty="0">
                    <a:solidFill>
                      <a:schemeClr val="bg2"/>
                    </a:solidFill>
                    <a:latin typeface="Times New Roman" panose="02020603050405020304" pitchFamily="18" charset="0"/>
                    <a:ea typeface="楷体_GB2312" pitchFamily="49" charset="-122"/>
                  </a:rPr>
                  <a:t>B</a:t>
                </a:r>
                <a:endParaRPr lang="en-US" altLang="zh-CN" sz="1800" dirty="0">
                  <a:solidFill>
                    <a:schemeClr val="bg2"/>
                  </a:solidFill>
                  <a:latin typeface="Times New Roman" panose="02020603050405020304" pitchFamily="18" charset="0"/>
                </a:endParaRPr>
              </a:p>
            </p:txBody>
          </p:sp>
          <p:sp>
            <p:nvSpPr>
              <p:cNvPr id="93192" name="Text Box 5"/>
              <p:cNvSpPr txBox="1">
                <a:spLocks noChangeArrowheads="1"/>
              </p:cNvSpPr>
              <p:nvPr/>
            </p:nvSpPr>
            <p:spPr bwMode="auto">
              <a:xfrm>
                <a:off x="1592" y="3541"/>
                <a:ext cx="288" cy="348"/>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1800" dirty="0">
                    <a:solidFill>
                      <a:schemeClr val="bg2"/>
                    </a:solidFill>
                    <a:latin typeface="Times New Roman" panose="02020603050405020304" pitchFamily="18" charset="0"/>
                    <a:ea typeface="楷体_GB2312" pitchFamily="49" charset="-122"/>
                  </a:rPr>
                  <a:t>C</a:t>
                </a:r>
                <a:endParaRPr lang="en-US" altLang="zh-CN" sz="1800" dirty="0">
                  <a:solidFill>
                    <a:schemeClr val="bg2"/>
                  </a:solidFill>
                  <a:latin typeface="Times New Roman" panose="02020603050405020304" pitchFamily="18" charset="0"/>
                </a:endParaRPr>
              </a:p>
            </p:txBody>
          </p:sp>
          <p:sp>
            <p:nvSpPr>
              <p:cNvPr id="93193" name="Text Box 6"/>
              <p:cNvSpPr txBox="1">
                <a:spLocks noChangeArrowheads="1"/>
              </p:cNvSpPr>
              <p:nvPr/>
            </p:nvSpPr>
            <p:spPr bwMode="auto">
              <a:xfrm>
                <a:off x="930" y="2832"/>
                <a:ext cx="288" cy="348"/>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1800" dirty="0">
                    <a:solidFill>
                      <a:schemeClr val="bg2"/>
                    </a:solidFill>
                    <a:latin typeface="Times New Roman" panose="02020603050405020304" pitchFamily="18" charset="0"/>
                    <a:ea typeface="楷体_GB2312" pitchFamily="49" charset="-122"/>
                  </a:rPr>
                  <a:t>A</a:t>
                </a:r>
                <a:endParaRPr lang="en-US" altLang="zh-CN" sz="1800" dirty="0">
                  <a:solidFill>
                    <a:schemeClr val="bg2"/>
                  </a:solidFill>
                  <a:latin typeface="Times New Roman" panose="02020603050405020304" pitchFamily="18" charset="0"/>
                </a:endParaRPr>
              </a:p>
            </p:txBody>
          </p:sp>
          <p:sp>
            <p:nvSpPr>
              <p:cNvPr id="93194" name="AutoShape 7"/>
              <p:cNvSpPr>
                <a:spLocks noChangeArrowheads="1"/>
              </p:cNvSpPr>
              <p:nvPr/>
            </p:nvSpPr>
            <p:spPr bwMode="auto">
              <a:xfrm>
                <a:off x="902" y="3446"/>
                <a:ext cx="336" cy="480"/>
              </a:xfrm>
              <a:prstGeom prst="diamond">
                <a:avLst/>
              </a:prstGeom>
              <a:solidFill>
                <a:srgbClr val="33CCCC"/>
              </a:solidFill>
              <a:ln w="28575">
                <a:solidFill>
                  <a:schemeClr val="bg2"/>
                </a:solidFill>
                <a:miter lim="800000"/>
                <a:headEnd/>
                <a:tailEnd/>
              </a:ln>
            </p:spPr>
            <p:txBody>
              <a:bodyPr wrap="none" anchor="ctr"/>
              <a:lstStyle/>
              <a:p>
                <a:pPr algn="ctr">
                  <a:lnSpc>
                    <a:spcPct val="90000"/>
                  </a:lnSpc>
                  <a:spcBef>
                    <a:spcPct val="20000"/>
                  </a:spcBef>
                  <a:buClr>
                    <a:schemeClr val="folHlink"/>
                  </a:buClr>
                  <a:buSzPct val="60000"/>
                </a:pPr>
                <a:r>
                  <a:rPr lang="en-US" altLang="zh-CN" sz="2000">
                    <a:solidFill>
                      <a:schemeClr val="bg2"/>
                    </a:solidFill>
                    <a:latin typeface="Times New Roman" panose="02020603050405020304" pitchFamily="18" charset="0"/>
                    <a:ea typeface="楷体_GB2312" pitchFamily="49" charset="-122"/>
                  </a:rPr>
                  <a:t>R</a:t>
                </a:r>
                <a:endParaRPr lang="zh-CN" altLang="en-US" sz="2000">
                  <a:solidFill>
                    <a:schemeClr val="bg2"/>
                  </a:solidFill>
                  <a:latin typeface="Times New Roman" panose="02020603050405020304" pitchFamily="18" charset="0"/>
                  <a:ea typeface="楷体_GB2312" pitchFamily="49" charset="-122"/>
                </a:endParaRPr>
              </a:p>
            </p:txBody>
          </p:sp>
          <p:sp>
            <p:nvSpPr>
              <p:cNvPr id="93195" name="Line 9"/>
              <p:cNvSpPr>
                <a:spLocks noChangeShapeType="1"/>
              </p:cNvSpPr>
              <p:nvPr/>
            </p:nvSpPr>
            <p:spPr bwMode="auto">
              <a:xfrm flipH="1">
                <a:off x="1048" y="3180"/>
                <a:ext cx="0" cy="294"/>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6" name="Line 10"/>
              <p:cNvSpPr>
                <a:spLocks noChangeShapeType="1"/>
              </p:cNvSpPr>
              <p:nvPr/>
            </p:nvSpPr>
            <p:spPr bwMode="auto">
              <a:xfrm flipH="1">
                <a:off x="1200" y="3696"/>
                <a:ext cx="33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7" name="Line 18"/>
              <p:cNvSpPr>
                <a:spLocks noChangeShapeType="1"/>
              </p:cNvSpPr>
              <p:nvPr/>
            </p:nvSpPr>
            <p:spPr bwMode="auto">
              <a:xfrm flipH="1">
                <a:off x="604" y="3686"/>
                <a:ext cx="33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198" name="Group 31"/>
            <p:cNvGrpSpPr>
              <a:grpSpLocks/>
            </p:cNvGrpSpPr>
            <p:nvPr/>
          </p:nvGrpSpPr>
          <p:grpSpPr bwMode="auto">
            <a:xfrm>
              <a:off x="2880" y="2524"/>
              <a:ext cx="2736" cy="1471"/>
              <a:chOff x="2880" y="2510"/>
              <a:chExt cx="2736" cy="1777"/>
            </a:xfrm>
          </p:grpSpPr>
          <p:sp>
            <p:nvSpPr>
              <p:cNvPr id="93199" name="Text Box 11"/>
              <p:cNvSpPr txBox="1">
                <a:spLocks noChangeArrowheads="1"/>
              </p:cNvSpPr>
              <p:nvPr/>
            </p:nvSpPr>
            <p:spPr bwMode="auto">
              <a:xfrm>
                <a:off x="2880" y="3867"/>
                <a:ext cx="288" cy="420"/>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1800" dirty="0">
                    <a:solidFill>
                      <a:schemeClr val="bg2"/>
                    </a:solidFill>
                    <a:latin typeface="Times New Roman" panose="02020603050405020304" pitchFamily="18" charset="0"/>
                    <a:ea typeface="楷体_GB2312" pitchFamily="49" charset="-122"/>
                  </a:rPr>
                  <a:t>B</a:t>
                </a:r>
                <a:endParaRPr lang="en-US" altLang="zh-CN" sz="1800" dirty="0">
                  <a:solidFill>
                    <a:schemeClr val="bg2"/>
                  </a:solidFill>
                  <a:latin typeface="Times New Roman" panose="02020603050405020304" pitchFamily="18" charset="0"/>
                </a:endParaRPr>
              </a:p>
            </p:txBody>
          </p:sp>
          <p:sp>
            <p:nvSpPr>
              <p:cNvPr id="93200" name="Text Box 12"/>
              <p:cNvSpPr txBox="1">
                <a:spLocks noChangeArrowheads="1"/>
              </p:cNvSpPr>
              <p:nvPr/>
            </p:nvSpPr>
            <p:spPr bwMode="auto">
              <a:xfrm>
                <a:off x="5328" y="3849"/>
                <a:ext cx="288" cy="420"/>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1800" dirty="0">
                    <a:solidFill>
                      <a:schemeClr val="bg2"/>
                    </a:solidFill>
                    <a:latin typeface="Times New Roman" panose="02020603050405020304" pitchFamily="18" charset="0"/>
                    <a:ea typeface="楷体_GB2312" pitchFamily="49" charset="-122"/>
                  </a:rPr>
                  <a:t>C</a:t>
                </a:r>
                <a:endParaRPr lang="en-US" altLang="zh-CN" sz="1800" dirty="0">
                  <a:solidFill>
                    <a:schemeClr val="bg2"/>
                  </a:solidFill>
                  <a:latin typeface="Times New Roman" panose="02020603050405020304" pitchFamily="18" charset="0"/>
                </a:endParaRPr>
              </a:p>
            </p:txBody>
          </p:sp>
          <p:sp>
            <p:nvSpPr>
              <p:cNvPr id="93201" name="Text Box 13"/>
              <p:cNvSpPr txBox="1">
                <a:spLocks noChangeArrowheads="1"/>
              </p:cNvSpPr>
              <p:nvPr/>
            </p:nvSpPr>
            <p:spPr bwMode="auto">
              <a:xfrm>
                <a:off x="4080" y="2510"/>
                <a:ext cx="288" cy="420"/>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1800" dirty="0">
                    <a:solidFill>
                      <a:schemeClr val="bg2"/>
                    </a:solidFill>
                    <a:latin typeface="Times New Roman" panose="02020603050405020304" pitchFamily="18" charset="0"/>
                    <a:ea typeface="楷体_GB2312" pitchFamily="49" charset="-122"/>
                  </a:rPr>
                  <a:t>A</a:t>
                </a:r>
                <a:endParaRPr lang="en-US" altLang="zh-CN" sz="1800" dirty="0">
                  <a:solidFill>
                    <a:schemeClr val="bg2"/>
                  </a:solidFill>
                  <a:latin typeface="Times New Roman" panose="02020603050405020304" pitchFamily="18" charset="0"/>
                </a:endParaRPr>
              </a:p>
            </p:txBody>
          </p:sp>
          <p:sp>
            <p:nvSpPr>
              <p:cNvPr id="93202" name="AutoShape 14"/>
              <p:cNvSpPr>
                <a:spLocks noChangeArrowheads="1"/>
              </p:cNvSpPr>
              <p:nvPr/>
            </p:nvSpPr>
            <p:spPr bwMode="auto">
              <a:xfrm>
                <a:off x="3984" y="3168"/>
                <a:ext cx="480" cy="480"/>
              </a:xfrm>
              <a:prstGeom prst="diamond">
                <a:avLst/>
              </a:prstGeom>
              <a:solidFill>
                <a:srgbClr val="33CCCC"/>
              </a:solidFill>
              <a:ln w="28575">
                <a:solidFill>
                  <a:schemeClr val="bg2"/>
                </a:solidFill>
                <a:miter lim="800000"/>
                <a:headEnd/>
                <a:tailEnd/>
              </a:ln>
            </p:spPr>
            <p:txBody>
              <a:bodyPr wrap="none" anchor="ctr"/>
              <a:lstStyle/>
              <a:p>
                <a:pPr algn="ctr">
                  <a:lnSpc>
                    <a:spcPct val="90000"/>
                  </a:lnSpc>
                  <a:spcBef>
                    <a:spcPct val="20000"/>
                  </a:spcBef>
                  <a:buClr>
                    <a:schemeClr val="folHlink"/>
                  </a:buClr>
                  <a:buSzPct val="60000"/>
                </a:pPr>
                <a:r>
                  <a:rPr lang="en-US" altLang="zh-CN" sz="2000">
                    <a:solidFill>
                      <a:schemeClr val="bg2"/>
                    </a:solidFill>
                    <a:latin typeface="Times New Roman" panose="02020603050405020304" pitchFamily="18" charset="0"/>
                    <a:ea typeface="楷体_GB2312" pitchFamily="49" charset="-122"/>
                  </a:rPr>
                  <a:t>R</a:t>
                </a:r>
                <a:r>
                  <a:rPr lang="en-US" altLang="zh-CN" sz="2000" baseline="-18000">
                    <a:solidFill>
                      <a:schemeClr val="bg2"/>
                    </a:solidFill>
                    <a:latin typeface="Times New Roman" panose="02020603050405020304" pitchFamily="18" charset="0"/>
                    <a:ea typeface="楷体_GB2312" pitchFamily="49" charset="-122"/>
                  </a:rPr>
                  <a:t>A</a:t>
                </a:r>
                <a:endParaRPr lang="zh-CN" altLang="en-US" sz="2000" baseline="-18000">
                  <a:solidFill>
                    <a:schemeClr val="bg2"/>
                  </a:solidFill>
                  <a:latin typeface="Times New Roman" panose="02020603050405020304" pitchFamily="18" charset="0"/>
                  <a:ea typeface="楷体_GB2312" pitchFamily="49" charset="-122"/>
                </a:endParaRPr>
              </a:p>
            </p:txBody>
          </p:sp>
          <p:sp>
            <p:nvSpPr>
              <p:cNvPr id="93203" name="Line 16"/>
              <p:cNvSpPr>
                <a:spLocks noChangeShapeType="1"/>
              </p:cNvSpPr>
              <p:nvPr/>
            </p:nvSpPr>
            <p:spPr bwMode="auto">
              <a:xfrm>
                <a:off x="4224" y="2928"/>
                <a:ext cx="0" cy="24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4" name="Line 17"/>
              <p:cNvSpPr>
                <a:spLocks noChangeShapeType="1"/>
              </p:cNvSpPr>
              <p:nvPr/>
            </p:nvSpPr>
            <p:spPr bwMode="auto">
              <a:xfrm flipH="1">
                <a:off x="3840" y="4032"/>
                <a:ext cx="24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5" name="Text Box 19"/>
              <p:cNvSpPr txBox="1">
                <a:spLocks noChangeArrowheads="1"/>
              </p:cNvSpPr>
              <p:nvPr/>
            </p:nvSpPr>
            <p:spPr bwMode="auto">
              <a:xfrm>
                <a:off x="4080" y="3840"/>
                <a:ext cx="288" cy="420"/>
              </a:xfrm>
              <a:prstGeom prst="rect">
                <a:avLst/>
              </a:prstGeom>
              <a:solidFill>
                <a:srgbClr val="33CCCC"/>
              </a:solidFill>
              <a:ln w="28575">
                <a:solidFill>
                  <a:schemeClr val="bg2"/>
                </a:solidFill>
                <a:miter lim="800000"/>
                <a:headEnd/>
                <a:tailEnd/>
              </a:ln>
            </p:spPr>
            <p:txBody>
              <a:bodyPr>
                <a:spAutoFit/>
              </a:bodyPr>
              <a:lstStyle/>
              <a:p>
                <a:pPr algn="ctr">
                  <a:spcBef>
                    <a:spcPct val="50000"/>
                  </a:spcBef>
                </a:pPr>
                <a:r>
                  <a:rPr lang="en-US" altLang="zh-CN" sz="1800" dirty="0">
                    <a:solidFill>
                      <a:schemeClr val="bg2"/>
                    </a:solidFill>
                    <a:latin typeface="Times New Roman" panose="02020603050405020304" pitchFamily="18" charset="0"/>
                    <a:ea typeface="楷体_GB2312" pitchFamily="49" charset="-122"/>
                  </a:rPr>
                  <a:t>E</a:t>
                </a:r>
                <a:endParaRPr lang="en-US" altLang="zh-CN" sz="1800" dirty="0">
                  <a:solidFill>
                    <a:schemeClr val="bg2"/>
                  </a:solidFill>
                  <a:latin typeface="Times New Roman" panose="02020603050405020304" pitchFamily="18" charset="0"/>
                </a:endParaRPr>
              </a:p>
            </p:txBody>
          </p:sp>
          <p:sp>
            <p:nvSpPr>
              <p:cNvPr id="93206" name="Line 20"/>
              <p:cNvSpPr>
                <a:spLocks noChangeShapeType="1"/>
              </p:cNvSpPr>
              <p:nvPr/>
            </p:nvSpPr>
            <p:spPr bwMode="auto">
              <a:xfrm>
                <a:off x="4224" y="3648"/>
                <a:ext cx="0" cy="192"/>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7" name="Line 21"/>
              <p:cNvSpPr>
                <a:spLocks noChangeShapeType="1"/>
              </p:cNvSpPr>
              <p:nvPr/>
            </p:nvSpPr>
            <p:spPr bwMode="auto">
              <a:xfrm flipH="1">
                <a:off x="3168" y="4032"/>
                <a:ext cx="19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8" name="Line 22"/>
              <p:cNvSpPr>
                <a:spLocks noChangeShapeType="1"/>
              </p:cNvSpPr>
              <p:nvPr/>
            </p:nvSpPr>
            <p:spPr bwMode="auto">
              <a:xfrm flipH="1">
                <a:off x="4368" y="4032"/>
                <a:ext cx="24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9" name="Line 23"/>
              <p:cNvSpPr>
                <a:spLocks noChangeShapeType="1"/>
              </p:cNvSpPr>
              <p:nvPr/>
            </p:nvSpPr>
            <p:spPr bwMode="auto">
              <a:xfrm flipH="1">
                <a:off x="5088" y="4032"/>
                <a:ext cx="24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0" name="AutoShape 25"/>
              <p:cNvSpPr>
                <a:spLocks noChangeArrowheads="1"/>
              </p:cNvSpPr>
              <p:nvPr/>
            </p:nvSpPr>
            <p:spPr bwMode="auto">
              <a:xfrm>
                <a:off x="3360" y="3792"/>
                <a:ext cx="480" cy="480"/>
              </a:xfrm>
              <a:prstGeom prst="diamond">
                <a:avLst/>
              </a:prstGeom>
              <a:solidFill>
                <a:srgbClr val="33CCCC"/>
              </a:solidFill>
              <a:ln w="28575">
                <a:solidFill>
                  <a:schemeClr val="bg2"/>
                </a:solidFill>
                <a:miter lim="800000"/>
                <a:headEnd/>
                <a:tailEnd/>
              </a:ln>
            </p:spPr>
            <p:txBody>
              <a:bodyPr wrap="none" anchor="ctr"/>
              <a:lstStyle/>
              <a:p>
                <a:pPr algn="ctr">
                  <a:lnSpc>
                    <a:spcPct val="90000"/>
                  </a:lnSpc>
                  <a:spcBef>
                    <a:spcPct val="20000"/>
                  </a:spcBef>
                  <a:buClr>
                    <a:schemeClr val="folHlink"/>
                  </a:buClr>
                  <a:buSzPct val="60000"/>
                </a:pPr>
                <a:r>
                  <a:rPr lang="en-US" altLang="zh-CN" sz="2000">
                    <a:solidFill>
                      <a:schemeClr val="bg2"/>
                    </a:solidFill>
                    <a:latin typeface="Times New Roman" panose="02020603050405020304" pitchFamily="18" charset="0"/>
                    <a:ea typeface="楷体_GB2312" pitchFamily="49" charset="-122"/>
                  </a:rPr>
                  <a:t>R</a:t>
                </a:r>
                <a:r>
                  <a:rPr lang="en-US" altLang="zh-CN" sz="2000" baseline="-18000">
                    <a:solidFill>
                      <a:schemeClr val="bg2"/>
                    </a:solidFill>
                    <a:latin typeface="Times New Roman" panose="02020603050405020304" pitchFamily="18" charset="0"/>
                    <a:ea typeface="楷体_GB2312" pitchFamily="49" charset="-122"/>
                  </a:rPr>
                  <a:t>B</a:t>
                </a:r>
                <a:endParaRPr lang="zh-CN" altLang="en-US" sz="2000" baseline="-18000">
                  <a:solidFill>
                    <a:schemeClr val="bg2"/>
                  </a:solidFill>
                  <a:latin typeface="Times New Roman" panose="02020603050405020304" pitchFamily="18" charset="0"/>
                  <a:ea typeface="楷体_GB2312" pitchFamily="49" charset="-122"/>
                </a:endParaRPr>
              </a:p>
            </p:txBody>
          </p:sp>
          <p:sp>
            <p:nvSpPr>
              <p:cNvPr id="93211" name="AutoShape 27"/>
              <p:cNvSpPr>
                <a:spLocks noChangeArrowheads="1"/>
              </p:cNvSpPr>
              <p:nvPr/>
            </p:nvSpPr>
            <p:spPr bwMode="auto">
              <a:xfrm>
                <a:off x="4608" y="3792"/>
                <a:ext cx="480" cy="480"/>
              </a:xfrm>
              <a:prstGeom prst="diamond">
                <a:avLst/>
              </a:prstGeom>
              <a:solidFill>
                <a:srgbClr val="33CCCC"/>
              </a:solidFill>
              <a:ln w="28575">
                <a:solidFill>
                  <a:schemeClr val="bg2"/>
                </a:solidFill>
                <a:miter lim="800000"/>
                <a:headEnd/>
                <a:tailEnd/>
              </a:ln>
            </p:spPr>
            <p:txBody>
              <a:bodyPr wrap="none" anchor="ctr"/>
              <a:lstStyle/>
              <a:p>
                <a:pPr algn="ctr">
                  <a:lnSpc>
                    <a:spcPct val="90000"/>
                  </a:lnSpc>
                  <a:spcBef>
                    <a:spcPct val="20000"/>
                  </a:spcBef>
                  <a:buClr>
                    <a:schemeClr val="folHlink"/>
                  </a:buClr>
                  <a:buSzPct val="60000"/>
                </a:pPr>
                <a:r>
                  <a:rPr lang="en-US" altLang="zh-CN" sz="2000">
                    <a:solidFill>
                      <a:schemeClr val="bg2"/>
                    </a:solidFill>
                    <a:latin typeface="Times New Roman" panose="02020603050405020304" pitchFamily="18" charset="0"/>
                    <a:ea typeface="楷体_GB2312" pitchFamily="49" charset="-122"/>
                  </a:rPr>
                  <a:t>R</a:t>
                </a:r>
                <a:r>
                  <a:rPr lang="en-US" altLang="zh-CN" sz="2000" baseline="-18000">
                    <a:solidFill>
                      <a:schemeClr val="bg2"/>
                    </a:solidFill>
                    <a:latin typeface="Times New Roman" panose="02020603050405020304" pitchFamily="18" charset="0"/>
                    <a:ea typeface="楷体_GB2312" pitchFamily="49" charset="-122"/>
                  </a:rPr>
                  <a:t>C</a:t>
                </a:r>
                <a:endParaRPr lang="zh-CN" altLang="en-US" sz="2000" baseline="-18000">
                  <a:solidFill>
                    <a:schemeClr val="bg2"/>
                  </a:solidFill>
                  <a:latin typeface="Times New Roman" panose="02020603050405020304" pitchFamily="18" charset="0"/>
                  <a:ea typeface="楷体_GB2312" pitchFamily="49" charset="-122"/>
                </a:endParaRPr>
              </a:p>
            </p:txBody>
          </p:sp>
        </p:grpSp>
        <p:sp>
          <p:nvSpPr>
            <p:cNvPr id="93212" name="AutoShape 30"/>
            <p:cNvSpPr>
              <a:spLocks noChangeArrowheads="1"/>
            </p:cNvSpPr>
            <p:nvPr/>
          </p:nvSpPr>
          <p:spPr bwMode="auto">
            <a:xfrm>
              <a:off x="1824" y="3158"/>
              <a:ext cx="1200" cy="372"/>
            </a:xfrm>
            <a:prstGeom prst="rightArrow">
              <a:avLst>
                <a:gd name="adj1" fmla="val 27083"/>
                <a:gd name="adj2" fmla="val 80496"/>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bg2"/>
              </a:solidFill>
              <a:miter lim="800000"/>
              <a:headEnd/>
              <a:tailEnd/>
            </a:ln>
          </p:spPr>
          <p:txBody>
            <a:bodyPr wrap="none" anchor="ctr"/>
            <a:lstStyle/>
            <a:p>
              <a:pPr algn="ctr">
                <a:lnSpc>
                  <a:spcPct val="90000"/>
                </a:lnSpc>
                <a:spcBef>
                  <a:spcPct val="20000"/>
                </a:spcBef>
                <a:buClr>
                  <a:schemeClr val="folHlink"/>
                </a:buClr>
                <a:buSzPct val="60000"/>
              </a:pPr>
              <a:endParaRPr lang="zh-CN" altLang="en-US"/>
            </a:p>
          </p:txBody>
        </p:sp>
      </p:grpSp>
      <p:graphicFrame>
        <p:nvGraphicFramePr>
          <p:cNvPr id="31" name="Group 4"/>
          <p:cNvGraphicFramePr>
            <a:graphicFrameLocks noGrp="1"/>
          </p:cNvGraphicFramePr>
          <p:nvPr>
            <p:extLst>
              <p:ext uri="{D42A27DB-BD31-4B8C-83A1-F6EECF244321}">
                <p14:modId xmlns:p14="http://schemas.microsoft.com/office/powerpoint/2010/main" val="2944467920"/>
              </p:ext>
            </p:extLst>
          </p:nvPr>
        </p:nvGraphicFramePr>
        <p:xfrm>
          <a:off x="179512" y="4816910"/>
          <a:ext cx="1493292" cy="1584336"/>
        </p:xfrm>
        <a:graphic>
          <a:graphicData uri="http://schemas.openxmlformats.org/drawingml/2006/table">
            <a:tbl>
              <a:tblPr/>
              <a:tblGrid>
                <a:gridCol w="485180">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A</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B</a:t>
                      </a:r>
                    </a:p>
                  </a:txBody>
                  <a:tcPr marT="45642" marB="4564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C</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1</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2</a:t>
                      </a:r>
                    </a:p>
                  </a:txBody>
                  <a:tcPr marT="45642" marB="4564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3</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4</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2</a:t>
                      </a:r>
                    </a:p>
                  </a:txBody>
                  <a:tcPr marT="45642" marB="4564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7</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4</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8</a:t>
                      </a:r>
                    </a:p>
                  </a:txBody>
                  <a:tcPr marT="45642" marB="4564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3</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2" name="Group 79"/>
          <p:cNvGraphicFramePr>
            <a:graphicFrameLocks noGrp="1"/>
          </p:cNvGraphicFramePr>
          <p:nvPr>
            <p:extLst>
              <p:ext uri="{D42A27DB-BD31-4B8C-83A1-F6EECF244321}">
                <p14:modId xmlns:p14="http://schemas.microsoft.com/office/powerpoint/2010/main" val="2089583810"/>
              </p:ext>
            </p:extLst>
          </p:nvPr>
        </p:nvGraphicFramePr>
        <p:xfrm>
          <a:off x="2555776" y="4760219"/>
          <a:ext cx="825996" cy="1584336"/>
        </p:xfrm>
        <a:graphic>
          <a:graphicData uri="http://schemas.openxmlformats.org/drawingml/2006/table">
            <a:tbl>
              <a:tblPr/>
              <a:tblGrid>
                <a:gridCol w="393948">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E</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A</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1</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1</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2</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4</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3</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4</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3" name="Group 43"/>
          <p:cNvGraphicFramePr>
            <a:graphicFrameLocks noGrp="1"/>
          </p:cNvGraphicFramePr>
          <p:nvPr>
            <p:extLst>
              <p:ext uri="{D42A27DB-BD31-4B8C-83A1-F6EECF244321}">
                <p14:modId xmlns:p14="http://schemas.microsoft.com/office/powerpoint/2010/main" val="3923949011"/>
              </p:ext>
            </p:extLst>
          </p:nvPr>
        </p:nvGraphicFramePr>
        <p:xfrm>
          <a:off x="3662256" y="4771231"/>
          <a:ext cx="871644" cy="1584336"/>
        </p:xfrm>
        <a:graphic>
          <a:graphicData uri="http://schemas.openxmlformats.org/drawingml/2006/table">
            <a:tbl>
              <a:tblPr/>
              <a:tblGrid>
                <a:gridCol w="439596">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E</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B</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1</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2</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2</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2</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3</a:t>
                      </a:r>
                    </a:p>
                  </a:txBody>
                  <a:tcPr marT="45642" marB="45642"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8</a:t>
                      </a:r>
                    </a:p>
                  </a:txBody>
                  <a:tcPr marT="45642" marB="45642"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4" name="Group 60"/>
          <p:cNvGraphicFramePr>
            <a:graphicFrameLocks noGrp="1"/>
          </p:cNvGraphicFramePr>
          <p:nvPr>
            <p:extLst>
              <p:ext uri="{D42A27DB-BD31-4B8C-83A1-F6EECF244321}">
                <p14:modId xmlns:p14="http://schemas.microsoft.com/office/powerpoint/2010/main" val="461074290"/>
              </p:ext>
            </p:extLst>
          </p:nvPr>
        </p:nvGraphicFramePr>
        <p:xfrm>
          <a:off x="4814384" y="4771234"/>
          <a:ext cx="727628" cy="1584330"/>
        </p:xfrm>
        <a:graphic>
          <a:graphicData uri="http://schemas.openxmlformats.org/drawingml/2006/table">
            <a:tbl>
              <a:tblPr/>
              <a:tblGrid>
                <a:gridCol w="367588">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tblGrid>
              <a:tr h="3961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E</a:t>
                      </a:r>
                    </a:p>
                  </a:txBody>
                  <a:tcPr marT="45636" marB="45636"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en-US" altLang="zh-CN"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C</a:t>
                      </a:r>
                    </a:p>
                  </a:txBody>
                  <a:tcPr marT="45636" marB="45636"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1</a:t>
                      </a:r>
                    </a:p>
                  </a:txBody>
                  <a:tcPr marT="45636" marB="45636"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3</a:t>
                      </a:r>
                    </a:p>
                  </a:txBody>
                  <a:tcPr marT="45636" marB="45636"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2</a:t>
                      </a:r>
                    </a:p>
                  </a:txBody>
                  <a:tcPr marT="45636" marB="45636"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7</a:t>
                      </a:r>
                    </a:p>
                  </a:txBody>
                  <a:tcPr marT="45636" marB="45636"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smtClean="0">
                          <a:ln>
                            <a:noFill/>
                          </a:ln>
                          <a:solidFill>
                            <a:schemeClr val="bg2"/>
                          </a:solidFill>
                          <a:effectLst/>
                          <a:latin typeface="华文新魏" panose="02010800040101010101" pitchFamily="2" charset="-122"/>
                          <a:ea typeface="华文新魏" panose="02010800040101010101" pitchFamily="2" charset="-122"/>
                        </a:rPr>
                        <a:t>3</a:t>
                      </a:r>
                    </a:p>
                  </a:txBody>
                  <a:tcPr marT="45636" marB="45636"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pPr>
                      <a:r>
                        <a:rPr kumimoji="1" lang="zh-CN" altLang="en-US" sz="20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3</a:t>
                      </a:r>
                    </a:p>
                  </a:txBody>
                  <a:tcPr marT="45636" marB="45636"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5" name="AutoShape 77"/>
          <p:cNvSpPr>
            <a:spLocks noChangeArrowheads="1"/>
          </p:cNvSpPr>
          <p:nvPr/>
        </p:nvSpPr>
        <p:spPr bwMode="auto">
          <a:xfrm>
            <a:off x="1763688" y="5127566"/>
            <a:ext cx="762000" cy="590550"/>
          </a:xfrm>
          <a:prstGeom prst="rightArrow">
            <a:avLst>
              <a:gd name="adj1" fmla="val 27083"/>
              <a:gd name="adj2" fmla="val 32198"/>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bg2"/>
            </a:solidFill>
            <a:miter lim="800000"/>
            <a:headEnd/>
            <a:tailEnd/>
          </a:ln>
        </p:spPr>
        <p:txBody>
          <a:bodyPr wrap="none" anchor="ctr"/>
          <a:lstStyle/>
          <a:p>
            <a:pPr algn="ctr">
              <a:lnSpc>
                <a:spcPct val="90000"/>
              </a:lnSpc>
              <a:spcBef>
                <a:spcPct val="20000"/>
              </a:spcBef>
              <a:buClr>
                <a:schemeClr val="folHlink"/>
              </a:buClr>
              <a:buSzPct val="60000"/>
            </a:pPr>
            <a:endParaRPr lang="zh-CN" altLang="en-US" sz="2000"/>
          </a:p>
        </p:txBody>
      </p:sp>
      <p:sp>
        <p:nvSpPr>
          <p:cNvPr id="3" name="文本框 2"/>
          <p:cNvSpPr txBox="1"/>
          <p:nvPr/>
        </p:nvSpPr>
        <p:spPr>
          <a:xfrm>
            <a:off x="5650769" y="4732055"/>
            <a:ext cx="3092904" cy="1631216"/>
          </a:xfrm>
          <a:prstGeom prst="rect">
            <a:avLst/>
          </a:prstGeom>
          <a:noFill/>
        </p:spPr>
        <p:txBody>
          <a:bodyPr wrap="square" rtlCol="0">
            <a:spAutoFit/>
          </a:bodyPr>
          <a:lstStyle/>
          <a:p>
            <a:pPr lvl="1"/>
            <a:r>
              <a:rPr lang="zh-CN" altLang="en-US" sz="2000" kern="0" dirty="0">
                <a:solidFill>
                  <a:schemeClr val="bg2"/>
                </a:solidFill>
                <a:latin typeface="华文新魏" panose="02010800040101010101" pitchFamily="2" charset="-122"/>
                <a:ea typeface="华文新魏" panose="02010800040101010101" pitchFamily="2" charset="-122"/>
              </a:rPr>
              <a:t>缺点</a:t>
            </a:r>
          </a:p>
          <a:p>
            <a:pPr lvl="2"/>
            <a:r>
              <a:rPr lang="zh-CN" altLang="en-US" sz="2000" kern="0" dirty="0">
                <a:solidFill>
                  <a:schemeClr val="bg2"/>
                </a:solidFill>
                <a:latin typeface="华文新魏" panose="02010800040101010101" pitchFamily="2" charset="-122"/>
                <a:ea typeface="华文新魏" panose="02010800040101010101" pitchFamily="2" charset="-122"/>
              </a:rPr>
              <a:t>浪费</a:t>
            </a:r>
            <a:r>
              <a:rPr lang="zh-CN" altLang="en-US" sz="2000" kern="0" dirty="0" smtClean="0">
                <a:solidFill>
                  <a:schemeClr val="bg2"/>
                </a:solidFill>
                <a:latin typeface="华文新魏" panose="02010800040101010101" pitchFamily="2" charset="-122"/>
                <a:ea typeface="华文新魏" panose="02010800040101010101" pitchFamily="2" charset="-122"/>
              </a:rPr>
              <a:t>存储空间；</a:t>
            </a:r>
            <a:endParaRPr lang="zh-CN" altLang="en-US" sz="2000" kern="0" dirty="0">
              <a:solidFill>
                <a:schemeClr val="bg2"/>
              </a:solidFill>
              <a:latin typeface="华文新魏" panose="02010800040101010101" pitchFamily="2" charset="-122"/>
              <a:ea typeface="华文新魏" panose="02010800040101010101" pitchFamily="2" charset="-122"/>
            </a:endParaRPr>
          </a:p>
          <a:p>
            <a:pPr lvl="2"/>
            <a:r>
              <a:rPr lang="zh-CN" altLang="en-US" sz="2000" kern="0" dirty="0">
                <a:solidFill>
                  <a:schemeClr val="bg2"/>
                </a:solidFill>
                <a:latin typeface="华文新魏" panose="02010800040101010101" pitchFamily="2" charset="-122"/>
                <a:ea typeface="华文新魏" panose="02010800040101010101" pitchFamily="2" charset="-122"/>
              </a:rPr>
              <a:t>语义不清晰，难于体现参与联系的</a:t>
            </a:r>
            <a:r>
              <a:rPr lang="zh-CN" altLang="en-US" sz="2000" kern="0" dirty="0" smtClean="0">
                <a:solidFill>
                  <a:schemeClr val="bg2"/>
                </a:solidFill>
                <a:latin typeface="华文新魏" panose="02010800040101010101" pitchFamily="2" charset="-122"/>
                <a:ea typeface="华文新魏" panose="02010800040101010101" pitchFamily="2" charset="-122"/>
              </a:rPr>
              <a:t>各方</a:t>
            </a:r>
            <a:r>
              <a:rPr lang="zh-CN" altLang="en-US" sz="2000" kern="0" dirty="0">
                <a:solidFill>
                  <a:schemeClr val="bg2"/>
                </a:solidFill>
                <a:latin typeface="华文新魏" panose="02010800040101010101" pitchFamily="2" charset="-122"/>
                <a:ea typeface="华文新魏" panose="02010800040101010101" pitchFamily="2" charset="-122"/>
              </a:rPr>
              <a:t>实体</a:t>
            </a:r>
            <a:endParaRPr lang="zh-CN" altLang="en-US" dirty="0">
              <a:solidFill>
                <a:schemeClr val="bg2"/>
              </a:solidFill>
              <a:latin typeface="华文新魏" panose="02010800040101010101" pitchFamily="2" charset="-122"/>
              <a:ea typeface="华文新魏" panose="0201080004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ppt_x"/>
                                          </p:val>
                                        </p:tav>
                                        <p:tav tm="100000">
                                          <p:val>
                                            <p:strVal val="#ppt_x"/>
                                          </p:val>
                                        </p:tav>
                                      </p:tavLst>
                                    </p:anim>
                                    <p:anim calcmode="lin" valueType="num">
                                      <p:cBhvr additive="base">
                                        <p:cTn id="25" dur="500" fill="hold"/>
                                        <p:tgtEl>
                                          <p:spTgt spid="3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ppt_x"/>
                                          </p:val>
                                        </p:tav>
                                        <p:tav tm="100000">
                                          <p:val>
                                            <p:strVal val="#ppt_x"/>
                                          </p:val>
                                        </p:tav>
                                      </p:tavLst>
                                    </p:anim>
                                    <p:anim calcmode="lin" valueType="num">
                                      <p:cBhvr additive="base">
                                        <p:cTn id="29" dur="500" fill="hold"/>
                                        <p:tgtEl>
                                          <p:spTgt spid="3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E84A762E-AFF7-4E34-B81C-73AC8628F605}" type="slidenum">
              <a:rPr altLang="en-US" smtClean="0"/>
              <a:pPr>
                <a:buSzTx/>
              </a:pPr>
              <a:t>69</a:t>
            </a:fld>
            <a:endParaRPr lang="zh-CN" altLang="en-US" smtClean="0"/>
          </a:p>
        </p:txBody>
      </p:sp>
      <p:sp>
        <p:nvSpPr>
          <p:cNvPr id="95234"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95235" name="Rectangle 2"/>
          <p:cNvSpPr>
            <a:spLocks noGrp="1" noChangeArrowheads="1"/>
          </p:cNvSpPr>
          <p:nvPr>
            <p:ph type="title"/>
          </p:nvPr>
        </p:nvSpPr>
        <p:spPr>
          <a:xfrm>
            <a:off x="685800" y="228600"/>
            <a:ext cx="7793038" cy="936625"/>
          </a:xfrm>
        </p:spPr>
        <p:txBody>
          <a:bodyPr/>
          <a:lstStyle/>
          <a:p>
            <a:pPr eaLnBrk="1" hangingPunct="1"/>
            <a:r>
              <a:rPr lang="zh-CN" altLang="en-US" b="1" smtClean="0"/>
              <a:t>概念数据库设计过程</a:t>
            </a:r>
            <a:endParaRPr lang="zh-CN" altLang="en-US" smtClean="0"/>
          </a:p>
        </p:txBody>
      </p:sp>
      <p:sp>
        <p:nvSpPr>
          <p:cNvPr id="95236" name="Rectangle 3"/>
          <p:cNvSpPr>
            <a:spLocks noChangeArrowheads="1"/>
          </p:cNvSpPr>
          <p:nvPr/>
        </p:nvSpPr>
        <p:spPr bwMode="auto">
          <a:xfrm>
            <a:off x="3421063" y="1658938"/>
            <a:ext cx="2014537" cy="43021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需求分析结果</a:t>
            </a:r>
          </a:p>
        </p:txBody>
      </p:sp>
      <p:sp>
        <p:nvSpPr>
          <p:cNvPr id="95237" name="Rectangle 4"/>
          <p:cNvSpPr>
            <a:spLocks noChangeArrowheads="1"/>
          </p:cNvSpPr>
          <p:nvPr/>
        </p:nvSpPr>
        <p:spPr bwMode="auto">
          <a:xfrm>
            <a:off x="3119438" y="2495550"/>
            <a:ext cx="2619375" cy="430213"/>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确定局部结构范围</a:t>
            </a:r>
          </a:p>
        </p:txBody>
      </p:sp>
      <p:sp>
        <p:nvSpPr>
          <p:cNvPr id="95238" name="Rectangle 5"/>
          <p:cNvSpPr>
            <a:spLocks noChangeArrowheads="1"/>
          </p:cNvSpPr>
          <p:nvPr/>
        </p:nvSpPr>
        <p:spPr bwMode="auto">
          <a:xfrm>
            <a:off x="3725863" y="3335338"/>
            <a:ext cx="1404937" cy="43021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实体定义</a:t>
            </a:r>
          </a:p>
        </p:txBody>
      </p:sp>
      <p:sp>
        <p:nvSpPr>
          <p:cNvPr id="95239" name="Rectangle 6"/>
          <p:cNvSpPr>
            <a:spLocks noChangeArrowheads="1"/>
          </p:cNvSpPr>
          <p:nvPr/>
        </p:nvSpPr>
        <p:spPr bwMode="auto">
          <a:xfrm>
            <a:off x="3725863" y="4197350"/>
            <a:ext cx="1404937" cy="430213"/>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联系定义</a:t>
            </a:r>
          </a:p>
        </p:txBody>
      </p:sp>
      <p:sp>
        <p:nvSpPr>
          <p:cNvPr id="95240" name="Rectangle 7"/>
          <p:cNvSpPr>
            <a:spLocks noChangeArrowheads="1"/>
          </p:cNvSpPr>
          <p:nvPr/>
        </p:nvSpPr>
        <p:spPr bwMode="auto">
          <a:xfrm>
            <a:off x="3743325" y="5040313"/>
            <a:ext cx="1409700" cy="43021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属性分配</a:t>
            </a:r>
          </a:p>
        </p:txBody>
      </p:sp>
      <p:sp>
        <p:nvSpPr>
          <p:cNvPr id="95241" name="AutoShape 8"/>
          <p:cNvSpPr>
            <a:spLocks noChangeArrowheads="1"/>
          </p:cNvSpPr>
          <p:nvPr/>
        </p:nvSpPr>
        <p:spPr bwMode="auto">
          <a:xfrm>
            <a:off x="4219575" y="2076450"/>
            <a:ext cx="381000" cy="387350"/>
          </a:xfrm>
          <a:prstGeom prst="downArrow">
            <a:avLst>
              <a:gd name="adj1" fmla="val 50000"/>
              <a:gd name="adj2" fmla="val 2537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5242" name="AutoShape 11"/>
          <p:cNvSpPr>
            <a:spLocks noChangeArrowheads="1"/>
          </p:cNvSpPr>
          <p:nvPr/>
        </p:nvSpPr>
        <p:spPr bwMode="auto">
          <a:xfrm>
            <a:off x="4219575" y="2916238"/>
            <a:ext cx="381000" cy="387350"/>
          </a:xfrm>
          <a:prstGeom prst="downArrow">
            <a:avLst>
              <a:gd name="adj1" fmla="val 50000"/>
              <a:gd name="adj2" fmla="val 2537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5243" name="AutoShape 12"/>
          <p:cNvSpPr>
            <a:spLocks noChangeArrowheads="1"/>
          </p:cNvSpPr>
          <p:nvPr/>
        </p:nvSpPr>
        <p:spPr bwMode="auto">
          <a:xfrm>
            <a:off x="4219575" y="3756025"/>
            <a:ext cx="381000" cy="387350"/>
          </a:xfrm>
          <a:prstGeom prst="downArrow">
            <a:avLst>
              <a:gd name="adj1" fmla="val 50000"/>
              <a:gd name="adj2" fmla="val 2537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5244" name="AutoShape 13"/>
          <p:cNvSpPr>
            <a:spLocks noChangeArrowheads="1"/>
          </p:cNvSpPr>
          <p:nvPr/>
        </p:nvSpPr>
        <p:spPr bwMode="auto">
          <a:xfrm>
            <a:off x="4219575" y="4595813"/>
            <a:ext cx="381000" cy="387350"/>
          </a:xfrm>
          <a:prstGeom prst="downArrow">
            <a:avLst>
              <a:gd name="adj1" fmla="val 50000"/>
              <a:gd name="adj2" fmla="val 2537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5245" name="Text Box 16"/>
          <p:cNvSpPr txBox="1">
            <a:spLocks noChangeArrowheads="1"/>
          </p:cNvSpPr>
          <p:nvPr/>
        </p:nvSpPr>
        <p:spPr bwMode="auto">
          <a:xfrm>
            <a:off x="7343775" y="2192338"/>
            <a:ext cx="68580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lnSpc>
                <a:spcPct val="90000"/>
              </a:lnSpc>
              <a:buClr>
                <a:schemeClr val="folHlink"/>
              </a:buClr>
              <a:buSzPct val="60000"/>
            </a:pPr>
            <a:r>
              <a:rPr lang="zh-CN" altLang="en-US" sz="2800" b="1">
                <a:solidFill>
                  <a:schemeClr val="bg2"/>
                </a:solidFill>
                <a:latin typeface="华文新魏" panose="02010800040101010101" pitchFamily="2" charset="-122"/>
                <a:ea typeface="华文新魏" panose="02010800040101010101" pitchFamily="2" charset="-122"/>
              </a:rPr>
              <a:t>局</a:t>
            </a:r>
          </a:p>
          <a:p>
            <a:pPr algn="ctr">
              <a:lnSpc>
                <a:spcPct val="90000"/>
              </a:lnSpc>
              <a:buClr>
                <a:schemeClr val="folHlink"/>
              </a:buClr>
              <a:buSzPct val="60000"/>
            </a:pPr>
            <a:r>
              <a:rPr lang="zh-CN" altLang="en-US" sz="2800" b="1">
                <a:solidFill>
                  <a:schemeClr val="bg2"/>
                </a:solidFill>
                <a:latin typeface="华文新魏" panose="02010800040101010101" pitchFamily="2" charset="-122"/>
                <a:ea typeface="华文新魏" panose="02010800040101010101" pitchFamily="2" charset="-122"/>
              </a:rPr>
              <a:t>部</a:t>
            </a:r>
          </a:p>
          <a:p>
            <a:pPr algn="ctr">
              <a:lnSpc>
                <a:spcPct val="90000"/>
              </a:lnSpc>
              <a:buClr>
                <a:schemeClr val="folHlink"/>
              </a:buClr>
              <a:buSzPct val="60000"/>
            </a:pPr>
            <a:r>
              <a:rPr lang="en-US" altLang="zh-CN" sz="2800" b="1">
                <a:solidFill>
                  <a:schemeClr val="bg2"/>
                </a:solidFill>
                <a:latin typeface="华文新魏" panose="02010800040101010101" pitchFamily="2" charset="-122"/>
                <a:ea typeface="华文新魏" panose="02010800040101010101" pitchFamily="2" charset="-122"/>
              </a:rPr>
              <a:t>E</a:t>
            </a:r>
          </a:p>
          <a:p>
            <a:pPr algn="ctr">
              <a:lnSpc>
                <a:spcPct val="90000"/>
              </a:lnSpc>
              <a:buClr>
                <a:schemeClr val="folHlink"/>
              </a:buClr>
              <a:buSzPct val="60000"/>
            </a:pPr>
            <a:r>
              <a:rPr lang="en-US" altLang="zh-CN" sz="2800" b="1">
                <a:solidFill>
                  <a:schemeClr val="bg2"/>
                </a:solidFill>
                <a:latin typeface="华文新魏" panose="02010800040101010101" pitchFamily="2" charset="-122"/>
                <a:ea typeface="华文新魏" panose="02010800040101010101" pitchFamily="2" charset="-122"/>
              </a:rPr>
              <a:t>|</a:t>
            </a:r>
          </a:p>
          <a:p>
            <a:pPr algn="ctr">
              <a:lnSpc>
                <a:spcPct val="90000"/>
              </a:lnSpc>
              <a:buClr>
                <a:schemeClr val="folHlink"/>
              </a:buClr>
              <a:buSzPct val="60000"/>
            </a:pPr>
            <a:r>
              <a:rPr lang="en-US" altLang="zh-CN" sz="2800" b="1">
                <a:solidFill>
                  <a:schemeClr val="bg2"/>
                </a:solidFill>
                <a:latin typeface="华文新魏" panose="02010800040101010101" pitchFamily="2" charset="-122"/>
                <a:ea typeface="华文新魏" panose="02010800040101010101" pitchFamily="2" charset="-122"/>
              </a:rPr>
              <a:t>R</a:t>
            </a:r>
          </a:p>
          <a:p>
            <a:pPr algn="ctr">
              <a:lnSpc>
                <a:spcPct val="90000"/>
              </a:lnSpc>
              <a:buClr>
                <a:schemeClr val="folHlink"/>
              </a:buClr>
              <a:buSzPct val="60000"/>
            </a:pPr>
            <a:r>
              <a:rPr lang="zh-CN" altLang="en-US" sz="2800" b="1">
                <a:solidFill>
                  <a:schemeClr val="bg2"/>
                </a:solidFill>
                <a:latin typeface="华文新魏" panose="02010800040101010101" pitchFamily="2" charset="-122"/>
                <a:ea typeface="华文新魏" panose="02010800040101010101" pitchFamily="2" charset="-122"/>
              </a:rPr>
              <a:t>模型</a:t>
            </a:r>
          </a:p>
          <a:p>
            <a:pPr algn="ctr">
              <a:lnSpc>
                <a:spcPct val="90000"/>
              </a:lnSpc>
              <a:buClr>
                <a:schemeClr val="folHlink"/>
              </a:buClr>
              <a:buSzPct val="60000"/>
            </a:pPr>
            <a:r>
              <a:rPr lang="zh-CN" altLang="en-US" sz="2800" b="1">
                <a:solidFill>
                  <a:schemeClr val="bg2"/>
                </a:solidFill>
                <a:latin typeface="华文新魏" panose="02010800040101010101" pitchFamily="2" charset="-122"/>
                <a:ea typeface="华文新魏" panose="02010800040101010101" pitchFamily="2" charset="-122"/>
              </a:rPr>
              <a:t>设</a:t>
            </a:r>
          </a:p>
          <a:p>
            <a:pPr algn="ctr">
              <a:lnSpc>
                <a:spcPct val="90000"/>
              </a:lnSpc>
              <a:buClr>
                <a:schemeClr val="folHlink"/>
              </a:buClr>
              <a:buSzPct val="60000"/>
            </a:pPr>
            <a:r>
              <a:rPr lang="zh-CN" altLang="en-US" sz="2800" b="1">
                <a:solidFill>
                  <a:schemeClr val="bg2"/>
                </a:solidFill>
                <a:latin typeface="华文新魏" panose="02010800040101010101" pitchFamily="2" charset="-122"/>
                <a:ea typeface="华文新魏" panose="02010800040101010101" pitchFamily="2" charset="-122"/>
              </a:rPr>
              <a:t>计</a:t>
            </a:r>
          </a:p>
        </p:txBody>
      </p:sp>
      <p:sp>
        <p:nvSpPr>
          <p:cNvPr id="95246" name="Rectangle 19"/>
          <p:cNvSpPr>
            <a:spLocks noChangeArrowheads="1"/>
          </p:cNvSpPr>
          <p:nvPr/>
        </p:nvSpPr>
        <p:spPr bwMode="auto">
          <a:xfrm>
            <a:off x="3168650" y="5818188"/>
            <a:ext cx="2443163" cy="43021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全局</a:t>
            </a:r>
            <a:r>
              <a:rPr lang="en-US" altLang="zh-CN" b="1">
                <a:solidFill>
                  <a:schemeClr val="bg2"/>
                </a:solidFill>
                <a:latin typeface="华文新魏" panose="02010800040101010101" pitchFamily="2" charset="-122"/>
                <a:ea typeface="华文新魏" panose="02010800040101010101" pitchFamily="2" charset="-122"/>
              </a:rPr>
              <a:t>E-R</a:t>
            </a:r>
            <a:r>
              <a:rPr lang="zh-CN" altLang="en-US" b="1">
                <a:solidFill>
                  <a:schemeClr val="bg2"/>
                </a:solidFill>
                <a:latin typeface="华文新魏" panose="02010800040101010101" pitchFamily="2" charset="-122"/>
                <a:ea typeface="华文新魏" panose="02010800040101010101" pitchFamily="2" charset="-122"/>
              </a:rPr>
              <a:t>模式设计</a:t>
            </a:r>
          </a:p>
        </p:txBody>
      </p:sp>
      <p:sp>
        <p:nvSpPr>
          <p:cNvPr id="95247" name="AutoShape 20"/>
          <p:cNvSpPr>
            <a:spLocks noChangeArrowheads="1"/>
          </p:cNvSpPr>
          <p:nvPr/>
        </p:nvSpPr>
        <p:spPr bwMode="auto">
          <a:xfrm>
            <a:off x="4219575" y="5435600"/>
            <a:ext cx="381000" cy="387350"/>
          </a:xfrm>
          <a:prstGeom prst="downArrow">
            <a:avLst>
              <a:gd name="adj1" fmla="val 50000"/>
              <a:gd name="adj2" fmla="val 2537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A821E980-5906-4F9D-AFAA-052F0628D13E}" type="slidenum">
              <a:rPr altLang="en-US" smtClean="0"/>
              <a:pPr>
                <a:buSzTx/>
              </a:pPr>
              <a:t>7</a:t>
            </a:fld>
            <a:endParaRPr lang="zh-CN" altLang="en-US" smtClean="0"/>
          </a:p>
        </p:txBody>
      </p:sp>
      <p:sp>
        <p:nvSpPr>
          <p:cNvPr id="2150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21507" name="Rectangle 2"/>
          <p:cNvSpPr>
            <a:spLocks noGrp="1" noChangeArrowheads="1"/>
          </p:cNvSpPr>
          <p:nvPr>
            <p:ph type="title"/>
          </p:nvPr>
        </p:nvSpPr>
        <p:spPr/>
        <p:txBody>
          <a:bodyPr/>
          <a:lstStyle/>
          <a:p>
            <a:pPr eaLnBrk="1" hangingPunct="1"/>
            <a:r>
              <a:rPr lang="en-US" altLang="zh-CN" sz="4000" smtClean="0"/>
              <a:t>E-R</a:t>
            </a:r>
            <a:r>
              <a:rPr lang="zh-CN" altLang="en-US" sz="4000" smtClean="0"/>
              <a:t>图的作用和地位</a:t>
            </a:r>
          </a:p>
        </p:txBody>
      </p:sp>
      <p:sp>
        <p:nvSpPr>
          <p:cNvPr id="21508" name="Rectangle 3"/>
          <p:cNvSpPr>
            <a:spLocks noGrp="1" noChangeArrowheads="1"/>
          </p:cNvSpPr>
          <p:nvPr>
            <p:ph idx="1"/>
          </p:nvPr>
        </p:nvSpPr>
        <p:spPr>
          <a:xfrm>
            <a:off x="251520" y="1504950"/>
            <a:ext cx="5615880" cy="4876800"/>
          </a:xfrm>
        </p:spPr>
        <p:txBody>
          <a:bodyPr/>
          <a:lstStyle/>
          <a:p>
            <a:pPr eaLnBrk="1" hangingPunct="1">
              <a:lnSpc>
                <a:spcPct val="90000"/>
              </a:lnSpc>
            </a:pPr>
            <a:r>
              <a:rPr lang="en-US" altLang="zh-CN" sz="2800" dirty="0" smtClean="0">
                <a:latin typeface="华文新魏" panose="02010800040101010101" pitchFamily="2" charset="-122"/>
                <a:ea typeface="华文新魏" panose="02010800040101010101" pitchFamily="2" charset="-122"/>
              </a:rPr>
              <a:t>E-R </a:t>
            </a:r>
            <a:r>
              <a:rPr lang="zh-CN" altLang="en-US" sz="2800" dirty="0" smtClean="0">
                <a:latin typeface="华文新魏" panose="02010800040101010101" pitchFamily="2" charset="-122"/>
                <a:ea typeface="华文新魏" panose="02010800040101010101" pitchFamily="2" charset="-122"/>
              </a:rPr>
              <a:t>图的位置</a:t>
            </a:r>
          </a:p>
          <a:p>
            <a:pPr lvl="1" eaLnBrk="1" hangingPunct="1">
              <a:lnSpc>
                <a:spcPct val="90000"/>
              </a:lnSpc>
            </a:pPr>
            <a:r>
              <a:rPr lang="zh-CN" altLang="en-US" sz="2400" dirty="0" smtClean="0"/>
              <a:t>数据分析、描述的工具</a:t>
            </a:r>
          </a:p>
          <a:p>
            <a:pPr lvl="2" eaLnBrk="1" hangingPunct="1">
              <a:lnSpc>
                <a:spcPct val="90000"/>
              </a:lnSpc>
            </a:pPr>
            <a:r>
              <a:rPr lang="zh-CN" altLang="en-US" sz="2000" dirty="0" smtClean="0"/>
              <a:t>数据分析、描述以</a:t>
            </a:r>
            <a:r>
              <a:rPr lang="en-US" altLang="zh-CN" sz="2000" dirty="0" smtClean="0"/>
              <a:t>E-R </a:t>
            </a:r>
            <a:r>
              <a:rPr lang="zh-CN" altLang="en-US" sz="2000" dirty="0" smtClean="0"/>
              <a:t>图为主</a:t>
            </a:r>
          </a:p>
          <a:p>
            <a:pPr lvl="2" eaLnBrk="1" hangingPunct="1">
              <a:lnSpc>
                <a:spcPct val="90000"/>
              </a:lnSpc>
            </a:pPr>
            <a:r>
              <a:rPr lang="zh-CN" altLang="en-US" sz="2000" dirty="0" smtClean="0"/>
              <a:t>需要其它文档辅助</a:t>
            </a:r>
          </a:p>
          <a:p>
            <a:pPr eaLnBrk="1" hangingPunct="1">
              <a:lnSpc>
                <a:spcPct val="90000"/>
              </a:lnSpc>
            </a:pPr>
            <a:r>
              <a:rPr lang="en-US" altLang="zh-CN" sz="2800" dirty="0" smtClean="0">
                <a:latin typeface="华文新魏" panose="02010800040101010101" pitchFamily="2" charset="-122"/>
                <a:ea typeface="华文新魏" panose="02010800040101010101" pitchFamily="2" charset="-122"/>
              </a:rPr>
              <a:t>E-R</a:t>
            </a:r>
            <a:r>
              <a:rPr lang="zh-CN" altLang="en-US" sz="2800" dirty="0" smtClean="0">
                <a:latin typeface="华文新魏" panose="02010800040101010101" pitchFamily="2" charset="-122"/>
                <a:ea typeface="华文新魏" panose="02010800040101010101" pitchFamily="2" charset="-122"/>
              </a:rPr>
              <a:t>图的作用</a:t>
            </a:r>
          </a:p>
          <a:p>
            <a:pPr lvl="1" eaLnBrk="1" hangingPunct="1">
              <a:lnSpc>
                <a:spcPct val="90000"/>
              </a:lnSpc>
            </a:pPr>
            <a:r>
              <a:rPr lang="zh-CN" altLang="en-US" sz="2400" dirty="0" smtClean="0"/>
              <a:t>帮助澄清用户数据需求</a:t>
            </a:r>
          </a:p>
          <a:p>
            <a:pPr lvl="1" eaLnBrk="1" hangingPunct="1">
              <a:lnSpc>
                <a:spcPct val="90000"/>
              </a:lnSpc>
              <a:buFontTx/>
              <a:buNone/>
            </a:pPr>
            <a:r>
              <a:rPr lang="zh-CN" altLang="en-US" sz="2400" dirty="0" smtClean="0"/>
              <a:t>	</a:t>
            </a:r>
            <a:r>
              <a:rPr lang="zh-CN" altLang="en-US" sz="2000" dirty="0" smtClean="0"/>
              <a:t>分析人员和用户对数据需求达成高度一致</a:t>
            </a:r>
          </a:p>
          <a:p>
            <a:pPr lvl="1" eaLnBrk="1" hangingPunct="1">
              <a:lnSpc>
                <a:spcPct val="90000"/>
              </a:lnSpc>
            </a:pPr>
            <a:r>
              <a:rPr lang="zh-CN" altLang="en-US" sz="2400" dirty="0" smtClean="0"/>
              <a:t>数据逻辑模型设计的基础</a:t>
            </a:r>
          </a:p>
          <a:p>
            <a:pPr eaLnBrk="1" hangingPunct="1">
              <a:lnSpc>
                <a:spcPct val="90000"/>
              </a:lnSpc>
            </a:pPr>
            <a:r>
              <a:rPr lang="en-US" altLang="zh-CN" sz="2800" dirty="0" smtClean="0">
                <a:latin typeface="华文新魏" panose="02010800040101010101" pitchFamily="2" charset="-122"/>
                <a:ea typeface="华文新魏" panose="02010800040101010101" pitchFamily="2" charset="-122"/>
              </a:rPr>
              <a:t>E-R</a:t>
            </a:r>
            <a:r>
              <a:rPr lang="zh-CN" altLang="en-US" sz="2800" dirty="0" smtClean="0">
                <a:latin typeface="华文新魏" panose="02010800040101010101" pitchFamily="2" charset="-122"/>
                <a:ea typeface="华文新魏" panose="02010800040101010101" pitchFamily="2" charset="-122"/>
              </a:rPr>
              <a:t>图的要求和评价标准</a:t>
            </a:r>
          </a:p>
          <a:p>
            <a:pPr lvl="1" eaLnBrk="1" hangingPunct="1">
              <a:lnSpc>
                <a:spcPct val="90000"/>
              </a:lnSpc>
            </a:pPr>
            <a:r>
              <a:rPr lang="zh-CN" altLang="en-US" sz="2400" dirty="0" smtClean="0"/>
              <a:t>清晰、易懂 </a:t>
            </a:r>
          </a:p>
          <a:p>
            <a:pPr lvl="1" eaLnBrk="1" hangingPunct="1">
              <a:lnSpc>
                <a:spcPct val="90000"/>
              </a:lnSpc>
            </a:pPr>
            <a:r>
              <a:rPr lang="zh-CN" altLang="en-US" sz="2400" dirty="0" smtClean="0"/>
              <a:t>完整、精确、无二义</a:t>
            </a:r>
          </a:p>
        </p:txBody>
      </p:sp>
      <p:grpSp>
        <p:nvGrpSpPr>
          <p:cNvPr id="21509" name="Group 13"/>
          <p:cNvGrpSpPr>
            <a:grpSpLocks/>
          </p:cNvGrpSpPr>
          <p:nvPr/>
        </p:nvGrpSpPr>
        <p:grpSpPr bwMode="auto">
          <a:xfrm>
            <a:off x="5796136" y="1917477"/>
            <a:ext cx="3024188" cy="3887787"/>
            <a:chOff x="3742" y="981"/>
            <a:chExt cx="1905" cy="2449"/>
          </a:xfrm>
        </p:grpSpPr>
        <p:sp>
          <p:nvSpPr>
            <p:cNvPr id="21510" name="Text Box 5"/>
            <p:cNvSpPr txBox="1">
              <a:spLocks noChangeArrowheads="1"/>
            </p:cNvSpPr>
            <p:nvPr/>
          </p:nvSpPr>
          <p:spPr bwMode="auto">
            <a:xfrm>
              <a:off x="4531" y="2795"/>
              <a:ext cx="1116" cy="30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r>
                <a:rPr lang="zh-CN" altLang="en-US" sz="2000" dirty="0">
                  <a:solidFill>
                    <a:srgbClr val="000000"/>
                  </a:solidFill>
                  <a:latin typeface="华文新魏" panose="02010800040101010101" pitchFamily="2" charset="-122"/>
                  <a:ea typeface="华文新魏" panose="02010800040101010101" pitchFamily="2" charset="-122"/>
                </a:rPr>
                <a:t>转换、设计</a:t>
              </a:r>
              <a:endParaRPr lang="zh-CN" altLang="en-US" sz="2000" dirty="0">
                <a:latin typeface="华文新魏" panose="02010800040101010101" pitchFamily="2" charset="-122"/>
                <a:ea typeface="华文新魏" panose="02010800040101010101" pitchFamily="2" charset="-122"/>
              </a:endParaRPr>
            </a:p>
          </p:txBody>
        </p:sp>
        <p:sp>
          <p:nvSpPr>
            <p:cNvPr id="21511" name="Text Box 6"/>
            <p:cNvSpPr txBox="1">
              <a:spLocks noChangeArrowheads="1"/>
            </p:cNvSpPr>
            <p:nvPr/>
          </p:nvSpPr>
          <p:spPr bwMode="auto">
            <a:xfrm>
              <a:off x="4531" y="2015"/>
              <a:ext cx="1116" cy="30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r>
                <a:rPr lang="zh-CN" altLang="en-US" sz="2000" dirty="0">
                  <a:solidFill>
                    <a:srgbClr val="000000"/>
                  </a:solidFill>
                  <a:latin typeface="华文新魏" panose="02010800040101010101" pitchFamily="2" charset="-122"/>
                  <a:ea typeface="华文新魏" panose="02010800040101010101" pitchFamily="2" charset="-122"/>
                </a:rPr>
                <a:t>理解、表达</a:t>
              </a:r>
              <a:endParaRPr lang="zh-CN" altLang="en-US" sz="2000" dirty="0">
                <a:latin typeface="华文新魏" panose="02010800040101010101" pitchFamily="2" charset="-122"/>
                <a:ea typeface="华文新魏" panose="02010800040101010101" pitchFamily="2" charset="-122"/>
              </a:endParaRPr>
            </a:p>
          </p:txBody>
        </p:sp>
        <p:sp>
          <p:nvSpPr>
            <p:cNvPr id="21512" name="Freeform 7"/>
            <p:cNvSpPr>
              <a:spLocks noChangeArrowheads="1"/>
            </p:cNvSpPr>
            <p:nvPr/>
          </p:nvSpPr>
          <p:spPr bwMode="auto">
            <a:xfrm>
              <a:off x="3973" y="981"/>
              <a:ext cx="1423" cy="956"/>
            </a:xfrm>
            <a:custGeom>
              <a:avLst/>
              <a:gdLst>
                <a:gd name="T0" fmla="*/ 467 w 1835"/>
                <a:gd name="T1" fmla="*/ 312 h 1476"/>
                <a:gd name="T2" fmla="*/ 143 w 1835"/>
                <a:gd name="T3" fmla="*/ 372 h 1476"/>
                <a:gd name="T4" fmla="*/ 95 w 1835"/>
                <a:gd name="T5" fmla="*/ 624 h 1476"/>
                <a:gd name="T6" fmla="*/ 71 w 1835"/>
                <a:gd name="T7" fmla="*/ 672 h 1476"/>
                <a:gd name="T8" fmla="*/ 23 w 1835"/>
                <a:gd name="T9" fmla="*/ 744 h 1476"/>
                <a:gd name="T10" fmla="*/ 71 w 1835"/>
                <a:gd name="T11" fmla="*/ 984 h 1476"/>
                <a:gd name="T12" fmla="*/ 119 w 1835"/>
                <a:gd name="T13" fmla="*/ 1056 h 1476"/>
                <a:gd name="T14" fmla="*/ 143 w 1835"/>
                <a:gd name="T15" fmla="*/ 1092 h 1476"/>
                <a:gd name="T16" fmla="*/ 155 w 1835"/>
                <a:gd name="T17" fmla="*/ 1200 h 1476"/>
                <a:gd name="T18" fmla="*/ 287 w 1835"/>
                <a:gd name="T19" fmla="*/ 1320 h 1476"/>
                <a:gd name="T20" fmla="*/ 335 w 1835"/>
                <a:gd name="T21" fmla="*/ 1344 h 1476"/>
                <a:gd name="T22" fmla="*/ 467 w 1835"/>
                <a:gd name="T23" fmla="*/ 1440 h 1476"/>
                <a:gd name="T24" fmla="*/ 563 w 1835"/>
                <a:gd name="T25" fmla="*/ 1476 h 1476"/>
                <a:gd name="T26" fmla="*/ 839 w 1835"/>
                <a:gd name="T27" fmla="*/ 1404 h 1476"/>
                <a:gd name="T28" fmla="*/ 911 w 1835"/>
                <a:gd name="T29" fmla="*/ 1380 h 1476"/>
                <a:gd name="T30" fmla="*/ 1067 w 1835"/>
                <a:gd name="T31" fmla="*/ 1416 h 1476"/>
                <a:gd name="T32" fmla="*/ 1139 w 1835"/>
                <a:gd name="T33" fmla="*/ 1356 h 1476"/>
                <a:gd name="T34" fmla="*/ 1175 w 1835"/>
                <a:gd name="T35" fmla="*/ 1224 h 1476"/>
                <a:gd name="T36" fmla="*/ 1271 w 1835"/>
                <a:gd name="T37" fmla="*/ 1248 h 1476"/>
                <a:gd name="T38" fmla="*/ 1391 w 1835"/>
                <a:gd name="T39" fmla="*/ 1308 h 1476"/>
                <a:gd name="T40" fmla="*/ 1535 w 1835"/>
                <a:gd name="T41" fmla="*/ 1296 h 1476"/>
                <a:gd name="T42" fmla="*/ 1583 w 1835"/>
                <a:gd name="T43" fmla="*/ 1224 h 1476"/>
                <a:gd name="T44" fmla="*/ 1703 w 1835"/>
                <a:gd name="T45" fmla="*/ 1068 h 1476"/>
                <a:gd name="T46" fmla="*/ 1715 w 1835"/>
                <a:gd name="T47" fmla="*/ 1032 h 1476"/>
                <a:gd name="T48" fmla="*/ 1787 w 1835"/>
                <a:gd name="T49" fmla="*/ 1008 h 1476"/>
                <a:gd name="T50" fmla="*/ 1811 w 1835"/>
                <a:gd name="T51" fmla="*/ 972 h 1476"/>
                <a:gd name="T52" fmla="*/ 1835 w 1835"/>
                <a:gd name="T53" fmla="*/ 876 h 1476"/>
                <a:gd name="T54" fmla="*/ 1739 w 1835"/>
                <a:gd name="T55" fmla="*/ 696 h 1476"/>
                <a:gd name="T56" fmla="*/ 1607 w 1835"/>
                <a:gd name="T57" fmla="*/ 576 h 1476"/>
                <a:gd name="T58" fmla="*/ 1451 w 1835"/>
                <a:gd name="T59" fmla="*/ 432 h 1476"/>
                <a:gd name="T60" fmla="*/ 1367 w 1835"/>
                <a:gd name="T61" fmla="*/ 360 h 1476"/>
                <a:gd name="T62" fmla="*/ 1307 w 1835"/>
                <a:gd name="T63" fmla="*/ 132 h 1476"/>
                <a:gd name="T64" fmla="*/ 1223 w 1835"/>
                <a:gd name="T65" fmla="*/ 96 h 1476"/>
                <a:gd name="T66" fmla="*/ 1019 w 1835"/>
                <a:gd name="T67" fmla="*/ 48 h 1476"/>
                <a:gd name="T68" fmla="*/ 839 w 1835"/>
                <a:gd name="T69" fmla="*/ 0 h 1476"/>
                <a:gd name="T70" fmla="*/ 743 w 1835"/>
                <a:gd name="T71" fmla="*/ 24 h 1476"/>
                <a:gd name="T72" fmla="*/ 695 w 1835"/>
                <a:gd name="T73" fmla="*/ 96 h 1476"/>
                <a:gd name="T74" fmla="*/ 659 w 1835"/>
                <a:gd name="T75" fmla="*/ 132 h 1476"/>
                <a:gd name="T76" fmla="*/ 611 w 1835"/>
                <a:gd name="T77" fmla="*/ 204 h 1476"/>
                <a:gd name="T78" fmla="*/ 515 w 1835"/>
                <a:gd name="T79" fmla="*/ 228 h 1476"/>
                <a:gd name="T80" fmla="*/ 467 w 1835"/>
                <a:gd name="T81" fmla="*/ 312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35" h="1476">
                  <a:moveTo>
                    <a:pt x="467" y="312"/>
                  </a:moveTo>
                  <a:cubicBezTo>
                    <a:pt x="358" y="328"/>
                    <a:pt x="252" y="356"/>
                    <a:pt x="143" y="372"/>
                  </a:cubicBezTo>
                  <a:cubicBezTo>
                    <a:pt x="133" y="522"/>
                    <a:pt x="150" y="528"/>
                    <a:pt x="95" y="624"/>
                  </a:cubicBezTo>
                  <a:cubicBezTo>
                    <a:pt x="86" y="640"/>
                    <a:pt x="80" y="657"/>
                    <a:pt x="71" y="672"/>
                  </a:cubicBezTo>
                  <a:cubicBezTo>
                    <a:pt x="56" y="697"/>
                    <a:pt x="23" y="744"/>
                    <a:pt x="23" y="744"/>
                  </a:cubicBezTo>
                  <a:cubicBezTo>
                    <a:pt x="0" y="835"/>
                    <a:pt x="19" y="910"/>
                    <a:pt x="71" y="984"/>
                  </a:cubicBezTo>
                  <a:cubicBezTo>
                    <a:pt x="88" y="1008"/>
                    <a:pt x="103" y="1032"/>
                    <a:pt x="119" y="1056"/>
                  </a:cubicBezTo>
                  <a:cubicBezTo>
                    <a:pt x="127" y="1068"/>
                    <a:pt x="143" y="1092"/>
                    <a:pt x="143" y="1092"/>
                  </a:cubicBezTo>
                  <a:cubicBezTo>
                    <a:pt x="147" y="1128"/>
                    <a:pt x="146" y="1165"/>
                    <a:pt x="155" y="1200"/>
                  </a:cubicBezTo>
                  <a:cubicBezTo>
                    <a:pt x="168" y="1252"/>
                    <a:pt x="251" y="1296"/>
                    <a:pt x="287" y="1320"/>
                  </a:cubicBezTo>
                  <a:cubicBezTo>
                    <a:pt x="302" y="1330"/>
                    <a:pt x="320" y="1334"/>
                    <a:pt x="335" y="1344"/>
                  </a:cubicBezTo>
                  <a:cubicBezTo>
                    <a:pt x="378" y="1375"/>
                    <a:pt x="418" y="1416"/>
                    <a:pt x="467" y="1440"/>
                  </a:cubicBezTo>
                  <a:cubicBezTo>
                    <a:pt x="468" y="1441"/>
                    <a:pt x="563" y="1476"/>
                    <a:pt x="563" y="1476"/>
                  </a:cubicBezTo>
                  <a:cubicBezTo>
                    <a:pt x="660" y="1458"/>
                    <a:pt x="746" y="1435"/>
                    <a:pt x="839" y="1404"/>
                  </a:cubicBezTo>
                  <a:cubicBezTo>
                    <a:pt x="863" y="1396"/>
                    <a:pt x="911" y="1380"/>
                    <a:pt x="911" y="1380"/>
                  </a:cubicBezTo>
                  <a:cubicBezTo>
                    <a:pt x="966" y="1389"/>
                    <a:pt x="1014" y="1403"/>
                    <a:pt x="1067" y="1416"/>
                  </a:cubicBezTo>
                  <a:cubicBezTo>
                    <a:pt x="1090" y="1401"/>
                    <a:pt x="1125" y="1381"/>
                    <a:pt x="1139" y="1356"/>
                  </a:cubicBezTo>
                  <a:cubicBezTo>
                    <a:pt x="1157" y="1325"/>
                    <a:pt x="1166" y="1259"/>
                    <a:pt x="1175" y="1224"/>
                  </a:cubicBezTo>
                  <a:cubicBezTo>
                    <a:pt x="1210" y="1231"/>
                    <a:pt x="1239" y="1234"/>
                    <a:pt x="1271" y="1248"/>
                  </a:cubicBezTo>
                  <a:cubicBezTo>
                    <a:pt x="1314" y="1266"/>
                    <a:pt x="1347" y="1293"/>
                    <a:pt x="1391" y="1308"/>
                  </a:cubicBezTo>
                  <a:cubicBezTo>
                    <a:pt x="1439" y="1304"/>
                    <a:pt x="1491" y="1315"/>
                    <a:pt x="1535" y="1296"/>
                  </a:cubicBezTo>
                  <a:cubicBezTo>
                    <a:pt x="1561" y="1284"/>
                    <a:pt x="1567" y="1248"/>
                    <a:pt x="1583" y="1224"/>
                  </a:cubicBezTo>
                  <a:cubicBezTo>
                    <a:pt x="1621" y="1167"/>
                    <a:pt x="1643" y="1108"/>
                    <a:pt x="1703" y="1068"/>
                  </a:cubicBezTo>
                  <a:cubicBezTo>
                    <a:pt x="1707" y="1056"/>
                    <a:pt x="1705" y="1039"/>
                    <a:pt x="1715" y="1032"/>
                  </a:cubicBezTo>
                  <a:cubicBezTo>
                    <a:pt x="1736" y="1017"/>
                    <a:pt x="1787" y="1008"/>
                    <a:pt x="1787" y="1008"/>
                  </a:cubicBezTo>
                  <a:cubicBezTo>
                    <a:pt x="1795" y="996"/>
                    <a:pt x="1806" y="986"/>
                    <a:pt x="1811" y="972"/>
                  </a:cubicBezTo>
                  <a:cubicBezTo>
                    <a:pt x="1822" y="941"/>
                    <a:pt x="1835" y="876"/>
                    <a:pt x="1835" y="876"/>
                  </a:cubicBezTo>
                  <a:cubicBezTo>
                    <a:pt x="1822" y="798"/>
                    <a:pt x="1806" y="741"/>
                    <a:pt x="1739" y="696"/>
                  </a:cubicBezTo>
                  <a:cubicBezTo>
                    <a:pt x="1673" y="597"/>
                    <a:pt x="1779" y="748"/>
                    <a:pt x="1607" y="576"/>
                  </a:cubicBezTo>
                  <a:cubicBezTo>
                    <a:pt x="1556" y="525"/>
                    <a:pt x="1506" y="478"/>
                    <a:pt x="1451" y="432"/>
                  </a:cubicBezTo>
                  <a:cubicBezTo>
                    <a:pt x="1403" y="392"/>
                    <a:pt x="1415" y="424"/>
                    <a:pt x="1367" y="360"/>
                  </a:cubicBezTo>
                  <a:cubicBezTo>
                    <a:pt x="1313" y="288"/>
                    <a:pt x="1337" y="206"/>
                    <a:pt x="1307" y="132"/>
                  </a:cubicBezTo>
                  <a:cubicBezTo>
                    <a:pt x="1298" y="108"/>
                    <a:pt x="1239" y="101"/>
                    <a:pt x="1223" y="96"/>
                  </a:cubicBezTo>
                  <a:cubicBezTo>
                    <a:pt x="1154" y="76"/>
                    <a:pt x="1091" y="58"/>
                    <a:pt x="1019" y="48"/>
                  </a:cubicBezTo>
                  <a:cubicBezTo>
                    <a:pt x="960" y="28"/>
                    <a:pt x="898" y="20"/>
                    <a:pt x="839" y="0"/>
                  </a:cubicBezTo>
                  <a:cubicBezTo>
                    <a:pt x="807" y="6"/>
                    <a:pt x="766" y="1"/>
                    <a:pt x="743" y="24"/>
                  </a:cubicBezTo>
                  <a:cubicBezTo>
                    <a:pt x="723" y="44"/>
                    <a:pt x="711" y="72"/>
                    <a:pt x="695" y="96"/>
                  </a:cubicBezTo>
                  <a:cubicBezTo>
                    <a:pt x="686" y="110"/>
                    <a:pt x="669" y="119"/>
                    <a:pt x="659" y="132"/>
                  </a:cubicBezTo>
                  <a:cubicBezTo>
                    <a:pt x="641" y="155"/>
                    <a:pt x="638" y="195"/>
                    <a:pt x="611" y="204"/>
                  </a:cubicBezTo>
                  <a:cubicBezTo>
                    <a:pt x="556" y="222"/>
                    <a:pt x="587" y="214"/>
                    <a:pt x="515" y="228"/>
                  </a:cubicBezTo>
                  <a:cubicBezTo>
                    <a:pt x="501" y="271"/>
                    <a:pt x="515" y="312"/>
                    <a:pt x="467" y="312"/>
                  </a:cubicBezTo>
                  <a:close/>
                </a:path>
              </a:pathLst>
            </a:custGeom>
            <a:solidFill>
              <a:srgbClr val="FFFFFF"/>
            </a:solidFill>
            <a:ln w="9525">
              <a:solidFill>
                <a:srgbClr val="000000"/>
              </a:solidFill>
              <a:round/>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21513" name="Text Box 8"/>
            <p:cNvSpPr txBox="1">
              <a:spLocks noChangeArrowheads="1"/>
            </p:cNvSpPr>
            <p:nvPr/>
          </p:nvSpPr>
          <p:spPr bwMode="auto">
            <a:xfrm>
              <a:off x="4112" y="1309"/>
              <a:ext cx="97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50000"/>
                </a:spcBef>
              </a:pPr>
              <a:r>
                <a:rPr lang="zh-CN" altLang="en-US" sz="2000">
                  <a:solidFill>
                    <a:srgbClr val="000000"/>
                  </a:solidFill>
                  <a:latin typeface="华文新魏" panose="02010800040101010101" pitchFamily="2" charset="-122"/>
                  <a:ea typeface="华文新魏" panose="02010800040101010101" pitchFamily="2" charset="-122"/>
                </a:rPr>
                <a:t>现实世界</a:t>
              </a:r>
              <a:endParaRPr lang="zh-CN" altLang="en-US" sz="2000">
                <a:latin typeface="华文新魏" panose="02010800040101010101" pitchFamily="2" charset="-122"/>
                <a:ea typeface="华文新魏" panose="02010800040101010101" pitchFamily="2" charset="-122"/>
              </a:endParaRPr>
            </a:p>
          </p:txBody>
        </p:sp>
        <p:sp>
          <p:nvSpPr>
            <p:cNvPr id="21514" name="Line 9"/>
            <p:cNvSpPr>
              <a:spLocks noChangeShapeType="1"/>
            </p:cNvSpPr>
            <p:nvPr/>
          </p:nvSpPr>
          <p:spPr bwMode="auto">
            <a:xfrm>
              <a:off x="4531" y="1914"/>
              <a:ext cx="0" cy="5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21515" name="Text Box 10"/>
            <p:cNvSpPr txBox="1">
              <a:spLocks noChangeArrowheads="1"/>
            </p:cNvSpPr>
            <p:nvPr/>
          </p:nvSpPr>
          <p:spPr bwMode="auto">
            <a:xfrm>
              <a:off x="3833" y="2419"/>
              <a:ext cx="1395" cy="304"/>
            </a:xfrm>
            <a:prstGeom prst="rect">
              <a:avLst/>
            </a:prstGeom>
            <a:solidFill>
              <a:srgbClr val="FFFFFF"/>
            </a:solidFill>
            <a:ln w="9525">
              <a:solidFill>
                <a:srgbClr val="000000"/>
              </a:solidFill>
              <a:miter lim="800000"/>
              <a:headEnd/>
              <a:tailEnd/>
            </a:ln>
          </p:spPr>
          <p:txBody>
            <a:bodyPr/>
            <a:lstStyle/>
            <a:p>
              <a:pPr algn="ctr">
                <a:spcBef>
                  <a:spcPct val="50000"/>
                </a:spcBef>
              </a:pPr>
              <a:r>
                <a:rPr lang="zh-CN" altLang="en-US" sz="1800">
                  <a:solidFill>
                    <a:srgbClr val="000000"/>
                  </a:solidFill>
                  <a:latin typeface="华文新魏" panose="02010800040101010101" pitchFamily="2" charset="-122"/>
                  <a:ea typeface="华文新魏" panose="02010800040101010101" pitchFamily="2" charset="-122"/>
                </a:rPr>
                <a:t>概念模型：</a:t>
              </a:r>
              <a:r>
                <a:rPr lang="en-US" altLang="zh-CN" sz="1800">
                  <a:solidFill>
                    <a:srgbClr val="000000"/>
                  </a:solidFill>
                  <a:latin typeface="华文新魏" panose="02010800040101010101" pitchFamily="2" charset="-122"/>
                  <a:ea typeface="华文新魏" panose="02010800040101010101" pitchFamily="2" charset="-122"/>
                </a:rPr>
                <a:t>E-R</a:t>
              </a:r>
              <a:endParaRPr lang="en-US" altLang="zh-CN" sz="1800">
                <a:latin typeface="华文新魏" panose="02010800040101010101" pitchFamily="2" charset="-122"/>
                <a:ea typeface="华文新魏" panose="02010800040101010101" pitchFamily="2" charset="-122"/>
              </a:endParaRPr>
            </a:p>
          </p:txBody>
        </p:sp>
        <p:sp>
          <p:nvSpPr>
            <p:cNvPr id="21516" name="Line 11"/>
            <p:cNvSpPr>
              <a:spLocks noChangeShapeType="1"/>
            </p:cNvSpPr>
            <p:nvPr/>
          </p:nvSpPr>
          <p:spPr bwMode="auto">
            <a:xfrm>
              <a:off x="4531" y="2723"/>
              <a:ext cx="0" cy="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华文新魏" panose="02010800040101010101" pitchFamily="2" charset="-122"/>
                <a:ea typeface="华文新魏" panose="02010800040101010101" pitchFamily="2" charset="-122"/>
              </a:endParaRPr>
            </a:p>
          </p:txBody>
        </p:sp>
        <p:sp>
          <p:nvSpPr>
            <p:cNvPr id="21517" name="Text Box 12"/>
            <p:cNvSpPr txBox="1">
              <a:spLocks noChangeArrowheads="1"/>
            </p:cNvSpPr>
            <p:nvPr/>
          </p:nvSpPr>
          <p:spPr bwMode="auto">
            <a:xfrm>
              <a:off x="3742" y="3127"/>
              <a:ext cx="1587" cy="303"/>
            </a:xfrm>
            <a:prstGeom prst="rect">
              <a:avLst/>
            </a:prstGeom>
            <a:solidFill>
              <a:srgbClr val="FFFFFF"/>
            </a:solidFill>
            <a:ln w="9525">
              <a:solidFill>
                <a:srgbClr val="000000"/>
              </a:solidFill>
              <a:miter lim="800000"/>
              <a:headEnd/>
              <a:tailEnd/>
            </a:ln>
          </p:spPr>
          <p:txBody>
            <a:bodyPr tIns="93600"/>
            <a:lstStyle/>
            <a:p>
              <a:pPr algn="ctr">
                <a:spcBef>
                  <a:spcPct val="50000"/>
                </a:spcBef>
              </a:pPr>
              <a:r>
                <a:rPr lang="zh-CN" altLang="en-US" sz="1600" dirty="0">
                  <a:solidFill>
                    <a:schemeClr val="bg2"/>
                  </a:solidFill>
                  <a:latin typeface="华文新魏" panose="02010800040101010101" pitchFamily="2" charset="-122"/>
                  <a:ea typeface="华文新魏" panose="02010800040101010101" pitchFamily="2" charset="-122"/>
                </a:rPr>
                <a:t>逻辑模型： </a:t>
              </a:r>
              <a:r>
                <a:rPr lang="en-US" altLang="zh-CN" sz="1600" dirty="0" err="1">
                  <a:solidFill>
                    <a:schemeClr val="bg2"/>
                  </a:solidFill>
                  <a:latin typeface="华文新魏" panose="02010800040101010101" pitchFamily="2" charset="-122"/>
                  <a:ea typeface="华文新魏" panose="02010800040101010101" pitchFamily="2" charset="-122"/>
                </a:rPr>
                <a:t>DBSchema</a:t>
              </a:r>
              <a:endParaRPr lang="en-US" altLang="zh-CN" sz="1600" dirty="0">
                <a:solidFill>
                  <a:schemeClr val="bg2"/>
                </a:solidFill>
                <a:latin typeface="华文新魏" panose="02010800040101010101" pitchFamily="2" charset="-122"/>
                <a:ea typeface="华文新魏"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895918D8-F37F-40E7-93B9-3A8DB121B917}" type="slidenum">
              <a:rPr altLang="en-US" smtClean="0"/>
              <a:pPr>
                <a:buSzTx/>
              </a:pPr>
              <a:t>70</a:t>
            </a:fld>
            <a:endParaRPr lang="zh-CN" altLang="en-US" smtClean="0"/>
          </a:p>
        </p:txBody>
      </p:sp>
      <p:sp>
        <p:nvSpPr>
          <p:cNvPr id="96258"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96259" name="Rectangle 2"/>
          <p:cNvSpPr>
            <a:spLocks noGrp="1" noChangeArrowheads="1"/>
          </p:cNvSpPr>
          <p:nvPr>
            <p:ph type="title"/>
          </p:nvPr>
        </p:nvSpPr>
        <p:spPr>
          <a:xfrm>
            <a:off x="685800" y="228600"/>
            <a:ext cx="7793038" cy="936625"/>
          </a:xfrm>
        </p:spPr>
        <p:txBody>
          <a:bodyPr/>
          <a:lstStyle/>
          <a:p>
            <a:pPr eaLnBrk="1" hangingPunct="1"/>
            <a:r>
              <a:rPr lang="zh-CN" altLang="en-US" b="1" smtClean="0"/>
              <a:t>概念数据库设计过程</a:t>
            </a:r>
            <a:endParaRPr lang="zh-CN" altLang="en-US" smtClean="0"/>
          </a:p>
        </p:txBody>
      </p:sp>
      <p:sp>
        <p:nvSpPr>
          <p:cNvPr id="96260" name="Rectangle 5"/>
          <p:cNvSpPr>
            <a:spLocks noChangeArrowheads="1"/>
          </p:cNvSpPr>
          <p:nvPr/>
        </p:nvSpPr>
        <p:spPr bwMode="auto">
          <a:xfrm>
            <a:off x="3468688" y="1676400"/>
            <a:ext cx="1862137" cy="430213"/>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局部</a:t>
            </a:r>
            <a:r>
              <a:rPr lang="en-US" altLang="zh-CN" b="1">
                <a:solidFill>
                  <a:schemeClr val="bg2"/>
                </a:solidFill>
                <a:latin typeface="华文新魏" panose="02010800040101010101" pitchFamily="2" charset="-122"/>
                <a:ea typeface="华文新魏" panose="02010800040101010101" pitchFamily="2" charset="-122"/>
              </a:rPr>
              <a:t>E-R</a:t>
            </a:r>
            <a:r>
              <a:rPr lang="zh-CN" altLang="en-US" b="1">
                <a:solidFill>
                  <a:schemeClr val="bg2"/>
                </a:solidFill>
                <a:latin typeface="华文新魏" panose="02010800040101010101" pitchFamily="2" charset="-122"/>
                <a:ea typeface="华文新魏" panose="02010800040101010101" pitchFamily="2" charset="-122"/>
              </a:rPr>
              <a:t>模型</a:t>
            </a:r>
          </a:p>
        </p:txBody>
      </p:sp>
      <p:sp>
        <p:nvSpPr>
          <p:cNvPr id="96261" name="Rectangle 6"/>
          <p:cNvSpPr>
            <a:spLocks noChangeArrowheads="1"/>
          </p:cNvSpPr>
          <p:nvPr/>
        </p:nvSpPr>
        <p:spPr bwMode="auto">
          <a:xfrm>
            <a:off x="3090863" y="2455863"/>
            <a:ext cx="2619375" cy="43021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确定公共实体类型</a:t>
            </a:r>
          </a:p>
        </p:txBody>
      </p:sp>
      <p:sp>
        <p:nvSpPr>
          <p:cNvPr id="96262" name="Rectangle 7"/>
          <p:cNvSpPr>
            <a:spLocks noChangeArrowheads="1"/>
          </p:cNvSpPr>
          <p:nvPr/>
        </p:nvSpPr>
        <p:spPr bwMode="auto">
          <a:xfrm>
            <a:off x="2852738" y="3148013"/>
            <a:ext cx="3094037" cy="427037"/>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合并两个局部</a:t>
            </a:r>
            <a:r>
              <a:rPr lang="en-US" altLang="zh-CN" b="1">
                <a:solidFill>
                  <a:schemeClr val="bg2"/>
                </a:solidFill>
                <a:latin typeface="华文新魏" panose="02010800040101010101" pitchFamily="2" charset="-122"/>
                <a:ea typeface="华文新魏" panose="02010800040101010101" pitchFamily="2" charset="-122"/>
              </a:rPr>
              <a:t>E-R</a:t>
            </a:r>
            <a:r>
              <a:rPr lang="zh-CN" altLang="en-US" b="1">
                <a:solidFill>
                  <a:schemeClr val="bg2"/>
                </a:solidFill>
                <a:latin typeface="华文新魏" panose="02010800040101010101" pitchFamily="2" charset="-122"/>
                <a:ea typeface="华文新魏" panose="02010800040101010101" pitchFamily="2" charset="-122"/>
              </a:rPr>
              <a:t>模型</a:t>
            </a:r>
          </a:p>
        </p:txBody>
      </p:sp>
      <p:sp>
        <p:nvSpPr>
          <p:cNvPr id="96263" name="Rectangle 8"/>
          <p:cNvSpPr>
            <a:spLocks noChangeArrowheads="1"/>
          </p:cNvSpPr>
          <p:nvPr/>
        </p:nvSpPr>
        <p:spPr bwMode="auto">
          <a:xfrm>
            <a:off x="3240088" y="3773488"/>
            <a:ext cx="2319337" cy="43021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检查并消除冲突</a:t>
            </a:r>
          </a:p>
        </p:txBody>
      </p:sp>
      <p:sp>
        <p:nvSpPr>
          <p:cNvPr id="96264" name="AutoShape 10"/>
          <p:cNvSpPr>
            <a:spLocks noChangeArrowheads="1"/>
          </p:cNvSpPr>
          <p:nvPr/>
        </p:nvSpPr>
        <p:spPr bwMode="auto">
          <a:xfrm>
            <a:off x="4191000" y="2054225"/>
            <a:ext cx="381000" cy="376238"/>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6265" name="AutoShape 11"/>
          <p:cNvSpPr>
            <a:spLocks noChangeArrowheads="1"/>
          </p:cNvSpPr>
          <p:nvPr/>
        </p:nvSpPr>
        <p:spPr bwMode="auto">
          <a:xfrm>
            <a:off x="4191000" y="2846388"/>
            <a:ext cx="381000" cy="274637"/>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6266" name="AutoShape 12"/>
          <p:cNvSpPr>
            <a:spLocks noChangeArrowheads="1"/>
          </p:cNvSpPr>
          <p:nvPr/>
        </p:nvSpPr>
        <p:spPr bwMode="auto">
          <a:xfrm>
            <a:off x="4191000" y="3529013"/>
            <a:ext cx="381000" cy="282575"/>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6267" name="Text Box 15"/>
          <p:cNvSpPr txBox="1">
            <a:spLocks noChangeArrowheads="1"/>
          </p:cNvSpPr>
          <p:nvPr/>
        </p:nvSpPr>
        <p:spPr bwMode="auto">
          <a:xfrm>
            <a:off x="7239000" y="2265363"/>
            <a:ext cx="762000"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全</a:t>
            </a:r>
          </a:p>
          <a:p>
            <a:pPr algn="ctr">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局</a:t>
            </a:r>
          </a:p>
          <a:p>
            <a:pPr algn="ctr">
              <a:buClr>
                <a:schemeClr val="folHlink"/>
              </a:buClr>
              <a:buSzPct val="60000"/>
            </a:pPr>
            <a:r>
              <a:rPr lang="en-US" altLang="zh-CN" b="1">
                <a:solidFill>
                  <a:schemeClr val="bg2"/>
                </a:solidFill>
                <a:latin typeface="华文新魏" panose="02010800040101010101" pitchFamily="2" charset="-122"/>
                <a:ea typeface="华文新魏" panose="02010800040101010101" pitchFamily="2" charset="-122"/>
              </a:rPr>
              <a:t>E</a:t>
            </a:r>
          </a:p>
          <a:p>
            <a:pPr algn="ctr">
              <a:buClr>
                <a:schemeClr val="folHlink"/>
              </a:buClr>
              <a:buSzPct val="60000"/>
            </a:pPr>
            <a:r>
              <a:rPr lang="en-US" altLang="zh-CN" b="1">
                <a:solidFill>
                  <a:schemeClr val="bg2"/>
                </a:solidFill>
                <a:latin typeface="华文新魏" panose="02010800040101010101" pitchFamily="2" charset="-122"/>
                <a:ea typeface="华文新魏" panose="02010800040101010101" pitchFamily="2" charset="-122"/>
              </a:rPr>
              <a:t>|</a:t>
            </a:r>
          </a:p>
          <a:p>
            <a:pPr algn="ctr">
              <a:buClr>
                <a:schemeClr val="folHlink"/>
              </a:buClr>
              <a:buSzPct val="60000"/>
            </a:pPr>
            <a:r>
              <a:rPr lang="en-US" altLang="zh-CN" b="1">
                <a:solidFill>
                  <a:schemeClr val="bg2"/>
                </a:solidFill>
                <a:latin typeface="华文新魏" panose="02010800040101010101" pitchFamily="2" charset="-122"/>
                <a:ea typeface="华文新魏" panose="02010800040101010101" pitchFamily="2" charset="-122"/>
              </a:rPr>
              <a:t>R</a:t>
            </a:r>
          </a:p>
          <a:p>
            <a:pPr algn="ctr">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模型</a:t>
            </a:r>
          </a:p>
          <a:p>
            <a:pPr algn="ctr">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设</a:t>
            </a:r>
          </a:p>
          <a:p>
            <a:pPr algn="ctr">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计</a:t>
            </a:r>
            <a:endParaRPr lang="zh-CN" altLang="en-US" sz="2800" b="1">
              <a:solidFill>
                <a:schemeClr val="bg2"/>
              </a:solidFill>
              <a:latin typeface="华文新魏" panose="02010800040101010101" pitchFamily="2" charset="-122"/>
              <a:ea typeface="华文新魏" panose="02010800040101010101" pitchFamily="2" charset="-122"/>
            </a:endParaRPr>
          </a:p>
        </p:txBody>
      </p:sp>
      <p:sp>
        <p:nvSpPr>
          <p:cNvPr id="96268" name="AutoShape 16"/>
          <p:cNvSpPr>
            <a:spLocks noChangeArrowheads="1"/>
          </p:cNvSpPr>
          <p:nvPr/>
        </p:nvSpPr>
        <p:spPr bwMode="auto">
          <a:xfrm>
            <a:off x="2000250" y="4549775"/>
            <a:ext cx="4648200" cy="877888"/>
          </a:xfrm>
          <a:prstGeom prst="diamond">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0" tIns="0" rIns="0" bIns="0" anchor="ctr">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还有未合并的</a:t>
            </a:r>
          </a:p>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局部模型？</a:t>
            </a:r>
          </a:p>
        </p:txBody>
      </p:sp>
      <p:sp>
        <p:nvSpPr>
          <p:cNvPr id="96269" name="AutoShape 17"/>
          <p:cNvSpPr>
            <a:spLocks noChangeArrowheads="1"/>
          </p:cNvSpPr>
          <p:nvPr/>
        </p:nvSpPr>
        <p:spPr bwMode="auto">
          <a:xfrm>
            <a:off x="4191000" y="4160838"/>
            <a:ext cx="381000" cy="314325"/>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6270" name="Rectangle 18"/>
          <p:cNvSpPr>
            <a:spLocks noChangeArrowheads="1"/>
          </p:cNvSpPr>
          <p:nvPr/>
        </p:nvSpPr>
        <p:spPr bwMode="auto">
          <a:xfrm>
            <a:off x="3152775" y="5748338"/>
            <a:ext cx="2479675" cy="43021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全局</a:t>
            </a:r>
            <a:r>
              <a:rPr lang="en-US" altLang="zh-CN" b="1">
                <a:solidFill>
                  <a:schemeClr val="bg2"/>
                </a:solidFill>
                <a:latin typeface="华文新魏" panose="02010800040101010101" pitchFamily="2" charset="-122"/>
                <a:ea typeface="华文新魏" panose="02010800040101010101" pitchFamily="2" charset="-122"/>
              </a:rPr>
              <a:t>E-R</a:t>
            </a:r>
            <a:r>
              <a:rPr lang="zh-CN" altLang="en-US" b="1">
                <a:solidFill>
                  <a:schemeClr val="bg2"/>
                </a:solidFill>
                <a:latin typeface="华文新魏" panose="02010800040101010101" pitchFamily="2" charset="-122"/>
                <a:ea typeface="华文新魏" panose="02010800040101010101" pitchFamily="2" charset="-122"/>
              </a:rPr>
              <a:t>模型优化</a:t>
            </a:r>
          </a:p>
        </p:txBody>
      </p:sp>
      <p:sp>
        <p:nvSpPr>
          <p:cNvPr id="96271" name="AutoShape 19"/>
          <p:cNvSpPr>
            <a:spLocks noChangeArrowheads="1"/>
          </p:cNvSpPr>
          <p:nvPr/>
        </p:nvSpPr>
        <p:spPr bwMode="auto">
          <a:xfrm>
            <a:off x="4162425" y="5432425"/>
            <a:ext cx="381000" cy="312738"/>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无</a:t>
            </a:r>
          </a:p>
        </p:txBody>
      </p:sp>
      <p:sp>
        <p:nvSpPr>
          <p:cNvPr id="96272" name="Rectangle 22"/>
          <p:cNvSpPr>
            <a:spLocks noChangeArrowheads="1"/>
          </p:cNvSpPr>
          <p:nvPr/>
        </p:nvSpPr>
        <p:spPr bwMode="auto">
          <a:xfrm>
            <a:off x="6705600" y="4878388"/>
            <a:ext cx="609600" cy="188912"/>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6273" name="Rectangle 23"/>
          <p:cNvSpPr>
            <a:spLocks noChangeArrowheads="1"/>
          </p:cNvSpPr>
          <p:nvPr/>
        </p:nvSpPr>
        <p:spPr bwMode="auto">
          <a:xfrm>
            <a:off x="7086600" y="3371850"/>
            <a:ext cx="228600" cy="1695450"/>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有</a:t>
            </a:r>
          </a:p>
        </p:txBody>
      </p:sp>
      <p:sp>
        <p:nvSpPr>
          <p:cNvPr id="96274" name="AutoShape 24"/>
          <p:cNvSpPr>
            <a:spLocks noChangeArrowheads="1"/>
          </p:cNvSpPr>
          <p:nvPr/>
        </p:nvSpPr>
        <p:spPr bwMode="auto">
          <a:xfrm>
            <a:off x="6096000" y="3121025"/>
            <a:ext cx="1219200" cy="376238"/>
          </a:xfrm>
          <a:prstGeom prst="leftArrow">
            <a:avLst>
              <a:gd name="adj1" fmla="val 50000"/>
              <a:gd name="adj2" fmla="val 8086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A1E765CA-39DE-400D-A745-198896049E93}" type="slidenum">
              <a:rPr altLang="en-US" smtClean="0"/>
              <a:pPr>
                <a:buSzTx/>
              </a:pPr>
              <a:t>71</a:t>
            </a:fld>
            <a:endParaRPr lang="zh-CN" altLang="en-US" smtClean="0"/>
          </a:p>
        </p:txBody>
      </p:sp>
      <p:sp>
        <p:nvSpPr>
          <p:cNvPr id="97282"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97283" name="Rectangle 2"/>
          <p:cNvSpPr>
            <a:spLocks noGrp="1" noChangeArrowheads="1"/>
          </p:cNvSpPr>
          <p:nvPr>
            <p:ph type="title"/>
          </p:nvPr>
        </p:nvSpPr>
        <p:spPr>
          <a:xfrm>
            <a:off x="685800" y="228600"/>
            <a:ext cx="7793038" cy="936625"/>
          </a:xfrm>
        </p:spPr>
        <p:txBody>
          <a:bodyPr/>
          <a:lstStyle/>
          <a:p>
            <a:pPr eaLnBrk="1" hangingPunct="1"/>
            <a:r>
              <a:rPr lang="zh-CN" altLang="en-US" smtClean="0"/>
              <a:t>概念数据库设计过程-消除冲突</a:t>
            </a:r>
            <a:endParaRPr lang="zh-CN" altLang="en-US" sz="3200" smtClean="0"/>
          </a:p>
        </p:txBody>
      </p:sp>
      <p:sp>
        <p:nvSpPr>
          <p:cNvPr id="97284" name="Rectangle 3"/>
          <p:cNvSpPr>
            <a:spLocks noGrp="1" noChangeArrowheads="1"/>
          </p:cNvSpPr>
          <p:nvPr>
            <p:ph idx="1"/>
          </p:nvPr>
        </p:nvSpPr>
        <p:spPr>
          <a:xfrm>
            <a:off x="228600" y="1443038"/>
            <a:ext cx="8726488" cy="5257800"/>
          </a:xfrm>
        </p:spPr>
        <p:txBody>
          <a:bodyPr/>
          <a:lstStyle/>
          <a:p>
            <a:pPr eaLnBrk="1" hangingPunct="1">
              <a:lnSpc>
                <a:spcPct val="90000"/>
              </a:lnSpc>
            </a:pPr>
            <a:r>
              <a:rPr lang="zh-CN" altLang="en-US" sz="2600" dirty="0" smtClean="0">
                <a:latin typeface="华文新魏" panose="02010800040101010101" pitchFamily="2" charset="-122"/>
                <a:ea typeface="华文新魏" panose="02010800040101010101" pitchFamily="2" charset="-122"/>
              </a:rPr>
              <a:t>属性冲突</a:t>
            </a:r>
          </a:p>
          <a:p>
            <a:pPr lvl="1" eaLnBrk="1" hangingPunct="1">
              <a:lnSpc>
                <a:spcPct val="90000"/>
              </a:lnSpc>
            </a:pPr>
            <a:r>
              <a:rPr lang="zh-CN" altLang="en-US" sz="2400" dirty="0" smtClean="0">
                <a:latin typeface="华文新魏" panose="02010800040101010101" pitchFamily="2" charset="-122"/>
              </a:rPr>
              <a:t>属性域的冲突：属性的类型、取值范围不同</a:t>
            </a:r>
          </a:p>
          <a:p>
            <a:pPr lvl="2" eaLnBrk="1" hangingPunct="1">
              <a:lnSpc>
                <a:spcPct val="90000"/>
              </a:lnSpc>
            </a:pPr>
            <a:r>
              <a:rPr lang="zh-CN" altLang="en-US" sz="2000" dirty="0" smtClean="0">
                <a:latin typeface="华文新魏" panose="02010800040101010101" pitchFamily="2" charset="-122"/>
              </a:rPr>
              <a:t>如不同学校的学号编码方式不同</a:t>
            </a:r>
          </a:p>
          <a:p>
            <a:pPr lvl="1" eaLnBrk="1" hangingPunct="1">
              <a:lnSpc>
                <a:spcPct val="90000"/>
              </a:lnSpc>
            </a:pPr>
            <a:r>
              <a:rPr lang="zh-CN" altLang="en-US" sz="2400" dirty="0" smtClean="0">
                <a:latin typeface="华文新魏" panose="02010800040101010101" pitchFamily="2" charset="-122"/>
              </a:rPr>
              <a:t>属性取值单位冲突</a:t>
            </a:r>
          </a:p>
          <a:p>
            <a:pPr lvl="2" eaLnBrk="1" hangingPunct="1">
              <a:lnSpc>
                <a:spcPct val="90000"/>
              </a:lnSpc>
            </a:pPr>
            <a:r>
              <a:rPr lang="zh-CN" altLang="en-US" sz="2000" dirty="0" smtClean="0">
                <a:latin typeface="华文新魏" panose="02010800040101010101" pitchFamily="2" charset="-122"/>
              </a:rPr>
              <a:t>如重量分别采用磅、千克</a:t>
            </a:r>
          </a:p>
          <a:p>
            <a:pPr eaLnBrk="1" hangingPunct="1">
              <a:lnSpc>
                <a:spcPct val="90000"/>
              </a:lnSpc>
            </a:pPr>
            <a:r>
              <a:rPr lang="zh-CN" altLang="en-US" sz="2600" dirty="0" smtClean="0">
                <a:latin typeface="华文新魏" panose="02010800040101010101" pitchFamily="2" charset="-122"/>
                <a:ea typeface="华文新魏" panose="02010800040101010101" pitchFamily="2" charset="-122"/>
              </a:rPr>
              <a:t>命名冲突</a:t>
            </a:r>
          </a:p>
          <a:p>
            <a:pPr lvl="1" eaLnBrk="1" hangingPunct="1">
              <a:lnSpc>
                <a:spcPct val="90000"/>
              </a:lnSpc>
            </a:pPr>
            <a:r>
              <a:rPr lang="zh-CN" altLang="en-US" sz="2400" dirty="0" smtClean="0">
                <a:latin typeface="华文新魏" panose="02010800040101010101" pitchFamily="2" charset="-122"/>
              </a:rPr>
              <a:t>同名异义：不同意义的对象具有相同的名字</a:t>
            </a:r>
          </a:p>
          <a:p>
            <a:pPr lvl="1" eaLnBrk="1" hangingPunct="1">
              <a:lnSpc>
                <a:spcPct val="90000"/>
              </a:lnSpc>
            </a:pPr>
            <a:r>
              <a:rPr lang="zh-CN" altLang="en-US" sz="2400" dirty="0" smtClean="0">
                <a:latin typeface="华文新魏" panose="02010800040101010101" pitchFamily="2" charset="-122"/>
              </a:rPr>
              <a:t>异名同义：同一意义的对象具有不同的名字</a:t>
            </a:r>
            <a:endParaRPr lang="en-US" altLang="zh-CN" sz="2400" dirty="0" smtClean="0">
              <a:latin typeface="华文新魏" panose="02010800040101010101" pitchFamily="2" charset="-122"/>
            </a:endParaRPr>
          </a:p>
          <a:p>
            <a:pPr eaLnBrk="1" hangingPunct="1">
              <a:lnSpc>
                <a:spcPct val="90000"/>
              </a:lnSpc>
            </a:pPr>
            <a:r>
              <a:rPr lang="zh-CN" altLang="en-US" sz="2600" dirty="0" smtClean="0">
                <a:latin typeface="华文新魏" panose="02010800040101010101" pitchFamily="2" charset="-122"/>
                <a:ea typeface="华文新魏" panose="02010800040101010101" pitchFamily="2" charset="-122"/>
              </a:rPr>
              <a:t>结构冲突</a:t>
            </a:r>
          </a:p>
          <a:p>
            <a:pPr lvl="1" eaLnBrk="1" hangingPunct="1">
              <a:lnSpc>
                <a:spcPct val="90000"/>
              </a:lnSpc>
            </a:pPr>
            <a:r>
              <a:rPr lang="zh-CN" altLang="en-US" sz="2400" dirty="0" smtClean="0">
                <a:latin typeface="华文新魏" panose="02010800040101010101" pitchFamily="2" charset="-122"/>
              </a:rPr>
              <a:t>同一对象在不同应用中的抽象不同</a:t>
            </a:r>
          </a:p>
          <a:p>
            <a:pPr lvl="2" eaLnBrk="1" hangingPunct="1">
              <a:lnSpc>
                <a:spcPct val="90000"/>
              </a:lnSpc>
            </a:pPr>
            <a:r>
              <a:rPr lang="zh-CN" altLang="en-US" sz="2000" dirty="0" smtClean="0">
                <a:latin typeface="华文新魏" panose="02010800040101010101" pitchFamily="2" charset="-122"/>
              </a:rPr>
              <a:t>如职工在某应用中是实体，在另一应用中则抽象为属性</a:t>
            </a:r>
          </a:p>
          <a:p>
            <a:pPr lvl="1" eaLnBrk="1" hangingPunct="1">
              <a:lnSpc>
                <a:spcPct val="90000"/>
              </a:lnSpc>
            </a:pPr>
            <a:r>
              <a:rPr lang="zh-CN" altLang="en-US" sz="2400" dirty="0" smtClean="0">
                <a:latin typeface="华文新魏" panose="02010800040101010101" pitchFamily="2" charset="-122"/>
              </a:rPr>
              <a:t>同一实体在不同</a:t>
            </a:r>
            <a:r>
              <a:rPr lang="en-US" altLang="zh-CN" sz="2400" dirty="0" smtClean="0">
                <a:latin typeface="华文新魏" panose="02010800040101010101" pitchFamily="2" charset="-122"/>
              </a:rPr>
              <a:t>E-R</a:t>
            </a:r>
            <a:r>
              <a:rPr lang="zh-CN" altLang="en-US" sz="2400" dirty="0" smtClean="0">
                <a:latin typeface="华文新魏" panose="02010800040101010101" pitchFamily="2" charset="-122"/>
              </a:rPr>
              <a:t>图中属性组成不同</a:t>
            </a:r>
          </a:p>
          <a:p>
            <a:pPr lvl="1" eaLnBrk="1" hangingPunct="1">
              <a:lnSpc>
                <a:spcPct val="90000"/>
              </a:lnSpc>
            </a:pPr>
            <a:r>
              <a:rPr lang="zh-CN" altLang="en-US" sz="2400" dirty="0" smtClean="0">
                <a:latin typeface="华文新魏" panose="02010800040101010101" pitchFamily="2" charset="-122"/>
              </a:rPr>
              <a:t>实体之间的联系在不同</a:t>
            </a:r>
            <a:r>
              <a:rPr lang="en-US" altLang="zh-CN" sz="2400" dirty="0" smtClean="0">
                <a:latin typeface="华文新魏" panose="02010800040101010101" pitchFamily="2" charset="-122"/>
              </a:rPr>
              <a:t>E-R</a:t>
            </a:r>
            <a:r>
              <a:rPr lang="zh-CN" altLang="en-US" sz="2400" dirty="0" smtClean="0">
                <a:latin typeface="华文新魏" panose="02010800040101010101" pitchFamily="2" charset="-122"/>
              </a:rPr>
              <a:t>图中呈现不同的类型</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82CC5141-9C71-4236-86FA-E3F889FE418B}" type="slidenum">
              <a:rPr altLang="en-US" smtClean="0"/>
              <a:pPr>
                <a:buSzTx/>
              </a:pPr>
              <a:t>72</a:t>
            </a:fld>
            <a:endParaRPr lang="zh-CN" altLang="en-US" smtClean="0"/>
          </a:p>
        </p:txBody>
      </p:sp>
      <p:sp>
        <p:nvSpPr>
          <p:cNvPr id="98306"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98307" name="Rectangle 2"/>
          <p:cNvSpPr>
            <a:spLocks noGrp="1" noChangeArrowheads="1"/>
          </p:cNvSpPr>
          <p:nvPr>
            <p:ph type="title"/>
          </p:nvPr>
        </p:nvSpPr>
        <p:spPr>
          <a:xfrm>
            <a:off x="685800" y="228600"/>
            <a:ext cx="7793038" cy="936625"/>
          </a:xfrm>
        </p:spPr>
        <p:txBody>
          <a:bodyPr/>
          <a:lstStyle/>
          <a:p>
            <a:pPr eaLnBrk="1" hangingPunct="1"/>
            <a:r>
              <a:rPr lang="zh-CN" altLang="en-US" b="1" dirty="0" smtClean="0"/>
              <a:t>概念数据库设计过程</a:t>
            </a:r>
            <a:endParaRPr lang="zh-CN" altLang="en-US" dirty="0" smtClean="0"/>
          </a:p>
        </p:txBody>
      </p:sp>
      <p:sp>
        <p:nvSpPr>
          <p:cNvPr id="98308" name="Rectangle 6"/>
          <p:cNvSpPr>
            <a:spLocks noChangeArrowheads="1"/>
          </p:cNvSpPr>
          <p:nvPr/>
        </p:nvSpPr>
        <p:spPr bwMode="auto">
          <a:xfrm>
            <a:off x="3400425" y="2779713"/>
            <a:ext cx="2000250" cy="43021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合并实体类型</a:t>
            </a:r>
          </a:p>
        </p:txBody>
      </p:sp>
      <p:sp>
        <p:nvSpPr>
          <p:cNvPr id="98309" name="Rectangle 7"/>
          <p:cNvSpPr>
            <a:spLocks noChangeArrowheads="1"/>
          </p:cNvSpPr>
          <p:nvPr/>
        </p:nvSpPr>
        <p:spPr bwMode="auto">
          <a:xfrm>
            <a:off x="3390900" y="3786188"/>
            <a:ext cx="2019300" cy="43021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消除冗余属性</a:t>
            </a:r>
          </a:p>
        </p:txBody>
      </p:sp>
      <p:sp>
        <p:nvSpPr>
          <p:cNvPr id="98310" name="Rectangle 8"/>
          <p:cNvSpPr>
            <a:spLocks noChangeArrowheads="1"/>
          </p:cNvSpPr>
          <p:nvPr/>
        </p:nvSpPr>
        <p:spPr bwMode="auto">
          <a:xfrm>
            <a:off x="3392488" y="4762500"/>
            <a:ext cx="2014537" cy="430213"/>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消除冗余联系</a:t>
            </a:r>
          </a:p>
        </p:txBody>
      </p:sp>
      <p:sp>
        <p:nvSpPr>
          <p:cNvPr id="98311" name="AutoShape 9"/>
          <p:cNvSpPr>
            <a:spLocks noChangeArrowheads="1"/>
          </p:cNvSpPr>
          <p:nvPr/>
        </p:nvSpPr>
        <p:spPr bwMode="auto">
          <a:xfrm>
            <a:off x="4191000" y="2105025"/>
            <a:ext cx="381000" cy="603250"/>
          </a:xfrm>
          <a:prstGeom prst="downArrow">
            <a:avLst>
              <a:gd name="adj1" fmla="val 50000"/>
              <a:gd name="adj2" fmla="val 3951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8312" name="AutoShape 10"/>
          <p:cNvSpPr>
            <a:spLocks noChangeArrowheads="1"/>
          </p:cNvSpPr>
          <p:nvPr/>
        </p:nvSpPr>
        <p:spPr bwMode="auto">
          <a:xfrm>
            <a:off x="4191000" y="3182938"/>
            <a:ext cx="381000" cy="531812"/>
          </a:xfrm>
          <a:prstGeom prst="downArrow">
            <a:avLst>
              <a:gd name="adj1" fmla="val 50000"/>
              <a:gd name="adj2" fmla="val 34831"/>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8313" name="AutoShape 11"/>
          <p:cNvSpPr>
            <a:spLocks noChangeArrowheads="1"/>
          </p:cNvSpPr>
          <p:nvPr/>
        </p:nvSpPr>
        <p:spPr bwMode="auto">
          <a:xfrm>
            <a:off x="4191000" y="4179888"/>
            <a:ext cx="381000" cy="541337"/>
          </a:xfrm>
          <a:prstGeom prst="downArrow">
            <a:avLst>
              <a:gd name="adj1" fmla="val 50000"/>
              <a:gd name="adj2" fmla="val 35455"/>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
        <p:nvSpPr>
          <p:cNvPr id="98314" name="Text Box 12"/>
          <p:cNvSpPr txBox="1">
            <a:spLocks noChangeArrowheads="1"/>
          </p:cNvSpPr>
          <p:nvPr/>
        </p:nvSpPr>
        <p:spPr bwMode="auto">
          <a:xfrm>
            <a:off x="7239000" y="2286000"/>
            <a:ext cx="762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lnSpc>
                <a:spcPct val="85000"/>
              </a:lnSpc>
              <a:buClr>
                <a:schemeClr val="folHlink"/>
              </a:buClr>
              <a:buSzPct val="60000"/>
            </a:pPr>
            <a:r>
              <a:rPr lang="zh-CN" altLang="en-US" sz="2800" b="1">
                <a:solidFill>
                  <a:schemeClr val="bg2"/>
                </a:solidFill>
                <a:latin typeface="华文新魏" panose="02010800040101010101" pitchFamily="2" charset="-122"/>
                <a:ea typeface="华文新魏" panose="02010800040101010101" pitchFamily="2" charset="-122"/>
              </a:rPr>
              <a:t>全</a:t>
            </a:r>
          </a:p>
          <a:p>
            <a:pPr algn="ctr">
              <a:lnSpc>
                <a:spcPct val="85000"/>
              </a:lnSpc>
              <a:buClr>
                <a:schemeClr val="folHlink"/>
              </a:buClr>
              <a:buSzPct val="60000"/>
            </a:pPr>
            <a:r>
              <a:rPr lang="zh-CN" altLang="en-US" sz="2800" b="1">
                <a:solidFill>
                  <a:schemeClr val="bg2"/>
                </a:solidFill>
                <a:latin typeface="华文新魏" panose="02010800040101010101" pitchFamily="2" charset="-122"/>
                <a:ea typeface="华文新魏" panose="02010800040101010101" pitchFamily="2" charset="-122"/>
              </a:rPr>
              <a:t>局</a:t>
            </a:r>
          </a:p>
          <a:p>
            <a:pPr algn="ctr">
              <a:lnSpc>
                <a:spcPct val="85000"/>
              </a:lnSpc>
              <a:buClr>
                <a:schemeClr val="folHlink"/>
              </a:buClr>
              <a:buSzPct val="60000"/>
            </a:pPr>
            <a:r>
              <a:rPr lang="en-US" altLang="zh-CN" sz="2800" b="1">
                <a:solidFill>
                  <a:schemeClr val="bg2"/>
                </a:solidFill>
                <a:latin typeface="华文新魏" panose="02010800040101010101" pitchFamily="2" charset="-122"/>
                <a:ea typeface="华文新魏" panose="02010800040101010101" pitchFamily="2" charset="-122"/>
              </a:rPr>
              <a:t>E</a:t>
            </a:r>
          </a:p>
          <a:p>
            <a:pPr algn="ctr">
              <a:lnSpc>
                <a:spcPct val="85000"/>
              </a:lnSpc>
              <a:buClr>
                <a:schemeClr val="folHlink"/>
              </a:buClr>
              <a:buSzPct val="60000"/>
            </a:pPr>
            <a:r>
              <a:rPr lang="en-US" altLang="zh-CN" sz="2800" b="1">
                <a:solidFill>
                  <a:schemeClr val="bg2"/>
                </a:solidFill>
                <a:latin typeface="华文新魏" panose="02010800040101010101" pitchFamily="2" charset="-122"/>
                <a:ea typeface="华文新魏" panose="02010800040101010101" pitchFamily="2" charset="-122"/>
              </a:rPr>
              <a:t>|</a:t>
            </a:r>
          </a:p>
          <a:p>
            <a:pPr algn="ctr">
              <a:lnSpc>
                <a:spcPct val="85000"/>
              </a:lnSpc>
              <a:buClr>
                <a:schemeClr val="folHlink"/>
              </a:buClr>
              <a:buSzPct val="60000"/>
            </a:pPr>
            <a:r>
              <a:rPr lang="en-US" altLang="zh-CN" sz="2800" b="1">
                <a:solidFill>
                  <a:schemeClr val="bg2"/>
                </a:solidFill>
                <a:latin typeface="华文新魏" panose="02010800040101010101" pitchFamily="2" charset="-122"/>
                <a:ea typeface="华文新魏" panose="02010800040101010101" pitchFamily="2" charset="-122"/>
              </a:rPr>
              <a:t>R</a:t>
            </a:r>
          </a:p>
          <a:p>
            <a:pPr algn="ctr">
              <a:lnSpc>
                <a:spcPct val="85000"/>
              </a:lnSpc>
              <a:buClr>
                <a:schemeClr val="folHlink"/>
              </a:buClr>
              <a:buSzPct val="60000"/>
            </a:pPr>
            <a:r>
              <a:rPr lang="zh-CN" altLang="en-US" sz="2800" b="1">
                <a:solidFill>
                  <a:schemeClr val="bg2"/>
                </a:solidFill>
                <a:latin typeface="华文新魏" panose="02010800040101010101" pitchFamily="2" charset="-122"/>
                <a:ea typeface="华文新魏" panose="02010800040101010101" pitchFamily="2" charset="-122"/>
              </a:rPr>
              <a:t>模型</a:t>
            </a:r>
          </a:p>
          <a:p>
            <a:pPr algn="ctr">
              <a:lnSpc>
                <a:spcPct val="85000"/>
              </a:lnSpc>
              <a:buClr>
                <a:schemeClr val="folHlink"/>
              </a:buClr>
              <a:buSzPct val="60000"/>
            </a:pPr>
            <a:r>
              <a:rPr lang="zh-CN" altLang="en-US" sz="2800" b="1">
                <a:solidFill>
                  <a:schemeClr val="bg2"/>
                </a:solidFill>
                <a:latin typeface="华文新魏" panose="02010800040101010101" pitchFamily="2" charset="-122"/>
                <a:ea typeface="华文新魏" panose="02010800040101010101" pitchFamily="2" charset="-122"/>
              </a:rPr>
              <a:t>优</a:t>
            </a:r>
          </a:p>
          <a:p>
            <a:pPr algn="ctr">
              <a:lnSpc>
                <a:spcPct val="85000"/>
              </a:lnSpc>
              <a:buClr>
                <a:schemeClr val="folHlink"/>
              </a:buClr>
              <a:buSzPct val="60000"/>
            </a:pPr>
            <a:r>
              <a:rPr lang="zh-CN" altLang="en-US" sz="2800" b="1">
                <a:solidFill>
                  <a:schemeClr val="bg2"/>
                </a:solidFill>
                <a:latin typeface="华文新魏" panose="02010800040101010101" pitchFamily="2" charset="-122"/>
                <a:ea typeface="华文新魏" panose="02010800040101010101" pitchFamily="2" charset="-122"/>
              </a:rPr>
              <a:t>化</a:t>
            </a:r>
          </a:p>
        </p:txBody>
      </p:sp>
      <p:sp>
        <p:nvSpPr>
          <p:cNvPr id="98315" name="Rectangle 15"/>
          <p:cNvSpPr>
            <a:spLocks noChangeArrowheads="1"/>
          </p:cNvSpPr>
          <p:nvPr/>
        </p:nvSpPr>
        <p:spPr bwMode="auto">
          <a:xfrm>
            <a:off x="3384550" y="1700213"/>
            <a:ext cx="1862138" cy="43021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a:solidFill>
                  <a:schemeClr val="bg2"/>
                </a:solidFill>
                <a:latin typeface="华文新魏" panose="02010800040101010101" pitchFamily="2" charset="-122"/>
                <a:ea typeface="华文新魏" panose="02010800040101010101" pitchFamily="2" charset="-122"/>
              </a:rPr>
              <a:t>全局</a:t>
            </a:r>
            <a:r>
              <a:rPr lang="en-US" altLang="zh-CN" b="1">
                <a:solidFill>
                  <a:schemeClr val="bg2"/>
                </a:solidFill>
                <a:latin typeface="华文新魏" panose="02010800040101010101" pitchFamily="2" charset="-122"/>
                <a:ea typeface="华文新魏" panose="02010800040101010101" pitchFamily="2" charset="-122"/>
              </a:rPr>
              <a:t>E-R</a:t>
            </a:r>
            <a:r>
              <a:rPr lang="zh-CN" altLang="en-US" b="1">
                <a:solidFill>
                  <a:schemeClr val="bg2"/>
                </a:solidFill>
                <a:latin typeface="华文新魏" panose="02010800040101010101" pitchFamily="2" charset="-122"/>
                <a:ea typeface="华文新魏" panose="02010800040101010101" pitchFamily="2" charset="-122"/>
              </a:rPr>
              <a:t>模型</a:t>
            </a:r>
          </a:p>
        </p:txBody>
      </p:sp>
      <p:sp>
        <p:nvSpPr>
          <p:cNvPr id="98316" name="Rectangle 20"/>
          <p:cNvSpPr>
            <a:spLocks noChangeArrowheads="1"/>
          </p:cNvSpPr>
          <p:nvPr/>
        </p:nvSpPr>
        <p:spPr bwMode="auto">
          <a:xfrm>
            <a:off x="3193559" y="5818523"/>
            <a:ext cx="2336195" cy="429542"/>
          </a:xfrm>
          <a:prstGeom prst="rect">
            <a:avLst/>
          </a:prstGeom>
          <a:gradFill rotWithShape="0">
            <a:gsLst>
              <a:gs pos="0">
                <a:srgbClr val="5E9EFF"/>
              </a:gs>
              <a:gs pos="39999">
                <a:srgbClr val="85C2FF"/>
              </a:gs>
              <a:gs pos="70000">
                <a:srgbClr val="C4D6EB"/>
              </a:gs>
              <a:gs pos="100000">
                <a:srgbClr val="FFEBFA"/>
              </a:gs>
            </a:gsLst>
            <a:lin ang="5400000" scaled="1"/>
          </a:gradFill>
          <a:ln>
            <a:noFill/>
          </a:ln>
          <a:scene3d>
            <a:camera prst="legacyObliqueTopRight"/>
            <a:lightRig rig="legacyFlat3" dir="b"/>
          </a:scene3d>
          <a:sp3d extrusionH="430200" prstMaterial="legacyMatte">
            <a:bevelT w="13500" h="13500" prst="angle"/>
            <a:bevelB w="13500" h="13500" prst="angle"/>
            <a:extrusionClr>
              <a:srgbClr val="5E9EFF"/>
            </a:extrusionClr>
            <a:contourClr>
              <a:srgbClr val="5E9EFF"/>
            </a:contourClr>
          </a:sp3d>
          <a:extLst>
            <a:ext uri="{91240B29-F687-4F45-9708-019B960494DF}">
              <a14:hiddenLine xmlns:a14="http://schemas.microsoft.com/office/drawing/2010/main" w="9525">
                <a:noFill/>
                <a:miter lim="800000"/>
                <a:headEnd/>
                <a:tailEnd/>
              </a14:hiddenLine>
            </a:ext>
          </a:extLst>
        </p:spPr>
        <p:txBody>
          <a:bodyPr wrap="none" lIns="90000" tIns="46800" rIns="90000" bIns="46800" anchor="ctr">
            <a:spAutoFit/>
            <a:flatTx/>
          </a:bodyPr>
          <a:lstStyle/>
          <a:p>
            <a:pPr algn="ctr">
              <a:lnSpc>
                <a:spcPct val="90000"/>
              </a:lnSpc>
              <a:spcBef>
                <a:spcPct val="20000"/>
              </a:spcBef>
              <a:buClr>
                <a:schemeClr val="folHlink"/>
              </a:buClr>
              <a:buSzPct val="60000"/>
            </a:pPr>
            <a:r>
              <a:rPr lang="zh-CN" altLang="en-US" b="1" dirty="0">
                <a:solidFill>
                  <a:schemeClr val="bg2"/>
                </a:solidFill>
                <a:latin typeface="华文新魏" panose="02010800040101010101" pitchFamily="2" charset="-122"/>
                <a:ea typeface="华文新魏" panose="02010800040101010101" pitchFamily="2" charset="-122"/>
              </a:rPr>
              <a:t>数据库逻辑设计</a:t>
            </a:r>
          </a:p>
        </p:txBody>
      </p:sp>
      <p:sp>
        <p:nvSpPr>
          <p:cNvPr id="98317" name="AutoShape 21"/>
          <p:cNvSpPr>
            <a:spLocks noChangeArrowheads="1"/>
          </p:cNvSpPr>
          <p:nvPr/>
        </p:nvSpPr>
        <p:spPr bwMode="auto">
          <a:xfrm>
            <a:off x="4191000" y="5162550"/>
            <a:ext cx="381000" cy="633413"/>
          </a:xfrm>
          <a:prstGeom prst="downArrow">
            <a:avLst>
              <a:gd name="adj1" fmla="val 50000"/>
              <a:gd name="adj2" fmla="val 41486"/>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lnSpc>
                <a:spcPct val="90000"/>
              </a:lnSpc>
              <a:spcBef>
                <a:spcPct val="20000"/>
              </a:spcBef>
              <a:buClr>
                <a:schemeClr val="folHlink"/>
              </a:buClr>
              <a:buSzPct val="60000"/>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灯片编号占位符 2"/>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2BDD1F7A-D746-4AB5-B9C9-C62F36735514}" type="slidenum">
              <a:rPr altLang="en-US" smtClean="0"/>
              <a:pPr>
                <a:buSzTx/>
              </a:pPr>
              <a:t>73</a:t>
            </a:fld>
            <a:endParaRPr lang="zh-CN" altLang="en-US" smtClean="0"/>
          </a:p>
        </p:txBody>
      </p:sp>
      <p:sp>
        <p:nvSpPr>
          <p:cNvPr id="99330" name="页脚占位符 3"/>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88067" name="Rectangle 3"/>
          <p:cNvSpPr>
            <a:spLocks noChangeArrowheads="1"/>
          </p:cNvSpPr>
          <p:nvPr/>
        </p:nvSpPr>
        <p:spPr bwMode="auto">
          <a:xfrm>
            <a:off x="5194300" y="404813"/>
            <a:ext cx="2833688" cy="538162"/>
          </a:xfrm>
          <a:prstGeom prst="rect">
            <a:avLst/>
          </a:prstGeom>
          <a:noFill/>
          <a:ln w="9525">
            <a:noFill/>
            <a:miter lim="800000"/>
          </a:ln>
          <a:effectLst/>
        </p:spPr>
        <p:txBody>
          <a:bodyPr wrap="none" lIns="90000" tIns="46800" rIns="90000" bIns="46800">
            <a:spAutoFit/>
          </a:bodyPr>
          <a:lstStyle/>
          <a:p>
            <a:pPr algn="just">
              <a:lnSpc>
                <a:spcPct val="90000"/>
              </a:lnSpc>
              <a:spcBef>
                <a:spcPct val="20000"/>
              </a:spcBef>
              <a:buClr>
                <a:schemeClr val="folHlink"/>
              </a:buClr>
              <a:buSzPct val="60000"/>
              <a:buFont typeface="Wingdings" panose="05000000000000000000" pitchFamily="2" charset="2"/>
              <a:buNone/>
              <a:defRPr/>
            </a:pPr>
            <a:r>
              <a:rPr kumimoji="1" lang="zh-CN" altLang="en-US" sz="3200" b="1" dirty="0">
                <a:solidFill>
                  <a:schemeClr val="accent2">
                    <a:lumMod val="75000"/>
                  </a:schemeClr>
                </a:solidFill>
                <a:latin typeface="华文新魏" panose="02010800040101010101" pitchFamily="2" charset="-122"/>
                <a:ea typeface="华文新魏" panose="02010800040101010101" pitchFamily="2" charset="-122"/>
                <a:sym typeface="+mn-ea"/>
              </a:rPr>
              <a:t>教务管理</a:t>
            </a:r>
            <a:r>
              <a:rPr kumimoji="1" lang="en-US" altLang="zh-CN" sz="3200" b="1" dirty="0">
                <a:solidFill>
                  <a:schemeClr val="accent2">
                    <a:lumMod val="75000"/>
                  </a:schemeClr>
                </a:solidFill>
                <a:latin typeface="华文新魏" panose="02010800040101010101" pitchFamily="2" charset="-122"/>
                <a:ea typeface="华文新魏" panose="02010800040101010101" pitchFamily="2" charset="-122"/>
                <a:sym typeface="+mn-ea"/>
              </a:rPr>
              <a:t>E-R</a:t>
            </a:r>
            <a:r>
              <a:rPr kumimoji="1" lang="zh-CN" altLang="en-US" sz="3200" b="1" dirty="0">
                <a:solidFill>
                  <a:schemeClr val="accent2">
                    <a:lumMod val="75000"/>
                  </a:schemeClr>
                </a:solidFill>
                <a:latin typeface="华文新魏" panose="02010800040101010101" pitchFamily="2" charset="-122"/>
                <a:ea typeface="华文新魏" panose="02010800040101010101" pitchFamily="2" charset="-122"/>
                <a:sym typeface="+mn-ea"/>
              </a:rPr>
              <a:t>图</a:t>
            </a:r>
          </a:p>
        </p:txBody>
      </p:sp>
      <p:sp>
        <p:nvSpPr>
          <p:cNvPr id="99332" name="Rectangle 4"/>
          <p:cNvSpPr>
            <a:spLocks noChangeArrowheads="1"/>
          </p:cNvSpPr>
          <p:nvPr/>
        </p:nvSpPr>
        <p:spPr bwMode="auto">
          <a:xfrm>
            <a:off x="609600" y="3810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r>
              <a:rPr lang="en-US" altLang="zh-CN" sz="4400" b="1" dirty="0">
                <a:solidFill>
                  <a:srgbClr val="00264D"/>
                </a:solidFill>
                <a:latin typeface="+mj-ea"/>
                <a:ea typeface="+mj-ea"/>
                <a:sym typeface="华文行楷" panose="02010800040101010101" pitchFamily="2" charset="-122"/>
              </a:rPr>
              <a:t>ER</a:t>
            </a:r>
            <a:r>
              <a:rPr lang="zh-CN" altLang="en-US" sz="4400" b="1" dirty="0" smtClean="0">
                <a:solidFill>
                  <a:srgbClr val="00264D"/>
                </a:solidFill>
                <a:latin typeface="+mj-ea"/>
                <a:ea typeface="+mj-ea"/>
                <a:sym typeface="华文行楷" panose="02010800040101010101" pitchFamily="2" charset="-122"/>
              </a:rPr>
              <a:t>模型设计示例</a:t>
            </a:r>
            <a:r>
              <a:rPr lang="en-US" altLang="zh-CN" sz="4400" b="1" dirty="0" smtClean="0">
                <a:solidFill>
                  <a:srgbClr val="00264D"/>
                </a:solidFill>
                <a:latin typeface="+mj-ea"/>
                <a:ea typeface="+mj-ea"/>
                <a:sym typeface="华文行楷" panose="02010800040101010101" pitchFamily="2" charset="-122"/>
              </a:rPr>
              <a:t>1</a:t>
            </a:r>
            <a:endParaRPr lang="en-US" altLang="zh-CN" sz="4400" b="1" dirty="0">
              <a:solidFill>
                <a:srgbClr val="00264D"/>
              </a:solidFill>
              <a:latin typeface="+mj-ea"/>
              <a:ea typeface="+mj-ea"/>
              <a:sym typeface="华文行楷" panose="02010800040101010101" pitchFamily="2" charset="-122"/>
            </a:endParaRPr>
          </a:p>
        </p:txBody>
      </p:sp>
      <p:pic>
        <p:nvPicPr>
          <p:cNvPr id="9933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471885"/>
            <a:ext cx="6911975"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noChangeArrowheads="1"/>
          </p:cNvSpPr>
          <p:nvPr>
            <p:ph type="title"/>
          </p:nvPr>
        </p:nvSpPr>
        <p:spPr/>
        <p:txBody>
          <a:bodyPr/>
          <a:lstStyle/>
          <a:p>
            <a:pPr eaLnBrk="1" hangingPunct="1"/>
            <a:r>
              <a:rPr lang="en-US" altLang="zh-CN" dirty="0" smtClean="0"/>
              <a:t>ER</a:t>
            </a:r>
            <a:r>
              <a:rPr lang="zh-CN" altLang="en-US" dirty="0" smtClean="0"/>
              <a:t>模型设计示例</a:t>
            </a:r>
            <a:r>
              <a:rPr lang="en-US" altLang="zh-CN" dirty="0" smtClean="0"/>
              <a:t>2</a:t>
            </a:r>
            <a:endParaRPr lang="zh-CN" altLang="en-US" dirty="0" smtClean="0"/>
          </a:p>
        </p:txBody>
      </p:sp>
      <p:sp>
        <p:nvSpPr>
          <p:cNvPr id="100354" name="内容占位符 2"/>
          <p:cNvSpPr>
            <a:spLocks noGrp="1" noChangeArrowheads="1"/>
          </p:cNvSpPr>
          <p:nvPr>
            <p:ph idx="1"/>
          </p:nvPr>
        </p:nvSpPr>
        <p:spPr>
          <a:xfrm>
            <a:off x="685800" y="1371600"/>
            <a:ext cx="7772400" cy="473075"/>
          </a:xfrm>
        </p:spPr>
        <p:txBody>
          <a:bodyPr/>
          <a:lstStyle/>
          <a:p>
            <a:pPr eaLnBrk="1" hangingPunct="1"/>
            <a:r>
              <a:rPr lang="zh-CN" altLang="en-US" dirty="0" smtClean="0">
                <a:latin typeface="华文新魏" panose="02010800040101010101" pitchFamily="2" charset="-122"/>
                <a:ea typeface="华文新魏" panose="02010800040101010101" pitchFamily="2" charset="-122"/>
              </a:rPr>
              <a:t>用</a:t>
            </a:r>
            <a:r>
              <a:rPr lang="en-US" altLang="zh-CN" dirty="0" smtClean="0">
                <a:latin typeface="华文新魏" panose="02010800040101010101" pitchFamily="2" charset="-122"/>
                <a:ea typeface="华文新魏" panose="02010800040101010101" pitchFamily="2" charset="-122"/>
              </a:rPr>
              <a:t>ER</a:t>
            </a:r>
            <a:r>
              <a:rPr lang="zh-CN" altLang="en-US" dirty="0" smtClean="0">
                <a:latin typeface="华文新魏" panose="02010800040101010101" pitchFamily="2" charset="-122"/>
                <a:ea typeface="华文新魏" panose="02010800040101010101" pitchFamily="2" charset="-122"/>
              </a:rPr>
              <a:t>模型描述数据库对象及其关系</a:t>
            </a:r>
          </a:p>
        </p:txBody>
      </p:sp>
      <p:sp>
        <p:nvSpPr>
          <p:cNvPr id="100355" name="灯片编号占位符 3"/>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26D64797-BCBF-42A5-9AB4-DD327402AE66}" type="slidenum">
              <a:rPr altLang="en-US" smtClean="0"/>
              <a:pPr>
                <a:buSzTx/>
              </a:pPr>
              <a:t>74</a:t>
            </a:fld>
            <a:endParaRPr lang="zh-CN" altLang="en-US" smtClean="0"/>
          </a:p>
        </p:txBody>
      </p:sp>
      <p:sp>
        <p:nvSpPr>
          <p:cNvPr id="100356" name="页脚占位符 4"/>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pic>
        <p:nvPicPr>
          <p:cNvPr id="10035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989138"/>
            <a:ext cx="813593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1BA30B20-6487-460B-B869-3A3A256B273F}" type="slidenum">
              <a:rPr altLang="en-US" smtClean="0"/>
              <a:pPr>
                <a:buSzTx/>
              </a:pPr>
              <a:t>75</a:t>
            </a:fld>
            <a:endParaRPr lang="zh-CN" altLang="en-US" dirty="0" smtClean="0"/>
          </a:p>
        </p:txBody>
      </p:sp>
      <p:sp>
        <p:nvSpPr>
          <p:cNvPr id="10137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101379" name="Rectangle 2"/>
          <p:cNvSpPr>
            <a:spLocks noGrp="1" noChangeArrowheads="1"/>
          </p:cNvSpPr>
          <p:nvPr>
            <p:ph type="title"/>
          </p:nvPr>
        </p:nvSpPr>
        <p:spPr>
          <a:xfrm>
            <a:off x="685800" y="228600"/>
            <a:ext cx="7793038" cy="936625"/>
          </a:xfrm>
        </p:spPr>
        <p:txBody>
          <a:bodyPr/>
          <a:lstStyle/>
          <a:p>
            <a:pPr eaLnBrk="1" hangingPunct="1"/>
            <a:r>
              <a:rPr lang="zh-CN" altLang="en-US" dirty="0" smtClean="0">
                <a:latin typeface="隶书" panose="02010509060101010101" pitchFamily="49" charset="-122"/>
              </a:rPr>
              <a:t>扩展</a:t>
            </a:r>
            <a:r>
              <a:rPr lang="en-US" altLang="zh-CN" dirty="0" smtClean="0">
                <a:latin typeface="隶书" panose="02010509060101010101" pitchFamily="49" charset="-122"/>
              </a:rPr>
              <a:t>E-R</a:t>
            </a:r>
            <a:r>
              <a:rPr lang="zh-CN" altLang="en-US" dirty="0" smtClean="0">
                <a:latin typeface="隶书" panose="02010509060101010101" pitchFamily="49" charset="-122"/>
              </a:rPr>
              <a:t>特性</a:t>
            </a:r>
            <a:endParaRPr lang="zh-CN" altLang="en-US" dirty="0" smtClean="0"/>
          </a:p>
        </p:txBody>
      </p:sp>
      <p:sp>
        <p:nvSpPr>
          <p:cNvPr id="101380" name="Rectangle 3"/>
          <p:cNvSpPr>
            <a:spLocks noGrp="1" noChangeArrowheads="1"/>
          </p:cNvSpPr>
          <p:nvPr>
            <p:ph idx="1"/>
          </p:nvPr>
        </p:nvSpPr>
        <p:spPr>
          <a:xfrm>
            <a:off x="228600" y="1447800"/>
            <a:ext cx="8726488" cy="5181600"/>
          </a:xfrm>
        </p:spPr>
        <p:txBody>
          <a:bodyPr/>
          <a:lstStyle/>
          <a:p>
            <a:pPr eaLnBrk="1" hangingPunct="1"/>
            <a:r>
              <a:rPr lang="zh-CN" altLang="en-US" dirty="0" smtClean="0">
                <a:latin typeface="华文新魏" panose="02010800040101010101" pitchFamily="2" charset="-122"/>
                <a:ea typeface="华文新魏" panose="02010800040101010101" pitchFamily="2" charset="-122"/>
              </a:rPr>
              <a:t>特殊化</a:t>
            </a:r>
            <a:r>
              <a:rPr lang="en-US" altLang="zh-CN" dirty="0" smtClean="0">
                <a:latin typeface="华文新魏" panose="02010800040101010101" pitchFamily="2" charset="-122"/>
                <a:ea typeface="华文新魏" panose="02010800040101010101" pitchFamily="2" charset="-122"/>
              </a:rPr>
              <a:t>(Specialization</a:t>
            </a:r>
            <a:r>
              <a:rPr lang="en-US" altLang="zh-CN" dirty="0">
                <a:latin typeface="华文新魏" panose="02010800040101010101" pitchFamily="2" charset="-122"/>
                <a:ea typeface="华文新魏" panose="02010800040101010101" pitchFamily="2" charset="-122"/>
              </a:rPr>
              <a:t>)</a:t>
            </a:r>
            <a:endParaRPr lang="en-US" altLang="zh-CN" dirty="0" smtClean="0">
              <a:latin typeface="华文新魏" panose="02010800040101010101" pitchFamily="2" charset="-122"/>
              <a:ea typeface="华文新魏" panose="02010800040101010101" pitchFamily="2" charset="-122"/>
            </a:endParaRPr>
          </a:p>
          <a:p>
            <a:pPr eaLnBrk="1" hangingPunct="1"/>
            <a:r>
              <a:rPr lang="zh-CN" altLang="en-US" dirty="0" smtClean="0">
                <a:latin typeface="华文新魏" panose="02010800040101010101" pitchFamily="2" charset="-122"/>
                <a:ea typeface="华文新魏" panose="02010800040101010101" pitchFamily="2" charset="-122"/>
              </a:rPr>
              <a:t>概括</a:t>
            </a:r>
            <a:r>
              <a:rPr lang="en-US" altLang="zh-CN" dirty="0" smtClean="0">
                <a:latin typeface="华文新魏" panose="02010800040101010101" pitchFamily="2" charset="-122"/>
                <a:ea typeface="华文新魏" panose="02010800040101010101" pitchFamily="2" charset="-122"/>
              </a:rPr>
              <a:t>(Generalization)</a:t>
            </a:r>
          </a:p>
          <a:p>
            <a:pPr eaLnBrk="1" hangingPunct="1"/>
            <a:r>
              <a:rPr lang="zh-CN" altLang="en-US" dirty="0" smtClean="0">
                <a:latin typeface="华文新魏" panose="02010800040101010101" pitchFamily="2" charset="-122"/>
                <a:ea typeface="华文新魏" panose="02010800040101010101" pitchFamily="2" charset="-122"/>
              </a:rPr>
              <a:t>属性继承</a:t>
            </a:r>
            <a:r>
              <a:rPr lang="en-US" altLang="zh-CN" dirty="0" smtClean="0">
                <a:latin typeface="华文新魏" panose="02010800040101010101" pitchFamily="2" charset="-122"/>
                <a:ea typeface="华文新魏" panose="02010800040101010101" pitchFamily="2" charset="-122"/>
              </a:rPr>
              <a:t>(Attribute Inheritance)</a:t>
            </a:r>
          </a:p>
          <a:p>
            <a:pPr eaLnBrk="1" hangingPunct="1"/>
            <a:r>
              <a:rPr lang="zh-CN" altLang="en-US" dirty="0" smtClean="0">
                <a:latin typeface="华文新魏" panose="02010800040101010101" pitchFamily="2" charset="-122"/>
                <a:ea typeface="华文新魏" panose="02010800040101010101" pitchFamily="2" charset="-122"/>
              </a:rPr>
              <a:t>聚集</a:t>
            </a:r>
            <a:r>
              <a:rPr lang="en-US" altLang="zh-CN" dirty="0" smtClean="0">
                <a:latin typeface="华文新魏" panose="02010800040101010101" pitchFamily="2" charset="-122"/>
                <a:ea typeface="华文新魏" panose="02010800040101010101" pitchFamily="2" charset="-122"/>
              </a:rPr>
              <a:t>(Aggregation)</a:t>
            </a:r>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defRPr/>
            </a:pPr>
            <a:r>
              <a:rPr kumimoji="1" lang="zh-CN" altLang="en-US" dirty="0" smtClean="0">
                <a:latin typeface="+mj-ea"/>
              </a:rPr>
              <a:t>扩展的</a:t>
            </a:r>
            <a:r>
              <a:rPr kumimoji="1" lang="en-US" altLang="zh-CN" dirty="0" smtClean="0">
                <a:latin typeface="+mj-ea"/>
              </a:rPr>
              <a:t>ER</a:t>
            </a:r>
            <a:r>
              <a:rPr kumimoji="1" lang="zh-CN" altLang="en-US" dirty="0" smtClean="0">
                <a:latin typeface="+mj-ea"/>
              </a:rPr>
              <a:t>模型特性</a:t>
            </a:r>
          </a:p>
        </p:txBody>
      </p:sp>
      <p:sp>
        <p:nvSpPr>
          <p:cNvPr id="102402" name="Rectangle 3"/>
          <p:cNvSpPr>
            <a:spLocks noGrp="1" noChangeArrowheads="1"/>
          </p:cNvSpPr>
          <p:nvPr>
            <p:ph idx="1"/>
          </p:nvPr>
        </p:nvSpPr>
        <p:spPr>
          <a:xfrm>
            <a:off x="682625" y="1208088"/>
            <a:ext cx="8026400" cy="5164137"/>
          </a:xfrm>
        </p:spPr>
        <p:txBody>
          <a:bodyPr/>
          <a:lstStyle/>
          <a:p>
            <a:pPr>
              <a:lnSpc>
                <a:spcPct val="150000"/>
              </a:lnSpc>
            </a:pPr>
            <a:r>
              <a:rPr lang="zh-CN" altLang="en-US" sz="2800" dirty="0" smtClean="0">
                <a:latin typeface="华文新魏" panose="02010800040101010101" pitchFamily="2" charset="-122"/>
                <a:ea typeface="华文新魏" panose="02010800040101010101" pitchFamily="2" charset="-122"/>
              </a:rPr>
              <a:t>特殊化</a:t>
            </a:r>
            <a:endParaRPr lang="en-US" altLang="zh-CN" sz="2800" dirty="0" smtClean="0">
              <a:latin typeface="华文新魏" panose="02010800040101010101" pitchFamily="2" charset="-122"/>
              <a:ea typeface="华文新魏" panose="02010800040101010101" pitchFamily="2" charset="-122"/>
            </a:endParaRPr>
          </a:p>
          <a:p>
            <a:pPr lvl="1">
              <a:lnSpc>
                <a:spcPct val="150000"/>
              </a:lnSpc>
            </a:pPr>
            <a:r>
              <a:rPr lang="zh-CN" altLang="en-US" sz="2000" dirty="0" smtClean="0">
                <a:latin typeface="华文新魏" panose="02010800040101010101" pitchFamily="2" charset="-122"/>
              </a:rPr>
              <a:t>自顶而下设计过程</a:t>
            </a:r>
            <a:r>
              <a:rPr lang="en-US" altLang="zh-CN" sz="2000" dirty="0" smtClean="0">
                <a:latin typeface="华文新魏" panose="02010800040101010101" pitchFamily="2" charset="-122"/>
              </a:rPr>
              <a:t>; </a:t>
            </a:r>
            <a:r>
              <a:rPr lang="zh-CN" altLang="en-US" sz="2000" dirty="0" smtClean="0">
                <a:latin typeface="华文新魏" panose="02010800040101010101" pitchFamily="2" charset="-122"/>
              </a:rPr>
              <a:t>实体集可能包含一些子集，子集中的实体在某些方面区别于实体集中的其他实体</a:t>
            </a:r>
          </a:p>
          <a:p>
            <a:pPr lvl="1">
              <a:lnSpc>
                <a:spcPct val="150000"/>
              </a:lnSpc>
            </a:pPr>
            <a:r>
              <a:rPr lang="zh-CN" altLang="en-US" sz="2000" dirty="0" smtClean="0">
                <a:latin typeface="华文新魏" panose="02010800040101010101" pitchFamily="2" charset="-122"/>
              </a:rPr>
              <a:t>这些子集变为低层次的实体集，拥有不适用于高层次实体集的属性或一些部分参与的关系</a:t>
            </a:r>
            <a:endParaRPr lang="en-US" altLang="zh-CN" sz="2000" dirty="0" smtClean="0">
              <a:latin typeface="华文新魏" panose="02010800040101010101" pitchFamily="2" charset="-122"/>
            </a:endParaRPr>
          </a:p>
          <a:p>
            <a:pPr lvl="1">
              <a:lnSpc>
                <a:spcPct val="150000"/>
              </a:lnSpc>
            </a:pPr>
            <a:r>
              <a:rPr lang="zh-CN" altLang="en-US" sz="2000" dirty="0" smtClean="0">
                <a:latin typeface="华文新魏" panose="02010800040101010101" pitchFamily="2" charset="-122"/>
              </a:rPr>
              <a:t>在</a:t>
            </a:r>
            <a:r>
              <a:rPr lang="en-US" altLang="zh-CN" sz="2000" dirty="0" smtClean="0">
                <a:latin typeface="华文新魏" panose="02010800040101010101" pitchFamily="2" charset="-122"/>
              </a:rPr>
              <a:t>E-R</a:t>
            </a:r>
            <a:r>
              <a:rPr lang="zh-CN" altLang="en-US" sz="2000" dirty="0" smtClean="0">
                <a:latin typeface="华文新魏" panose="02010800040101010101" pitchFamily="2" charset="-122"/>
              </a:rPr>
              <a:t>图中，特殊化用从特殊化实体指向另一个实体的空心箭头来表示，我们称这种关系为</a:t>
            </a:r>
            <a:r>
              <a:rPr lang="en-US" altLang="zh-CN" sz="2000" dirty="0" smtClean="0">
                <a:latin typeface="华文新魏" panose="02010800040101010101" pitchFamily="2" charset="-122"/>
              </a:rPr>
              <a:t>ISA</a:t>
            </a:r>
            <a:r>
              <a:rPr lang="zh-CN" altLang="en-US" sz="2000" dirty="0" smtClean="0">
                <a:latin typeface="华文新魏" panose="02010800040101010101" pitchFamily="2" charset="-122"/>
              </a:rPr>
              <a:t>关系 </a:t>
            </a:r>
            <a:r>
              <a:rPr lang="en-US" altLang="zh-CN" sz="2000" dirty="0" smtClean="0">
                <a:latin typeface="华文新魏" panose="02010800040101010101" pitchFamily="2" charset="-122"/>
              </a:rPr>
              <a:t>(E.g., </a:t>
            </a:r>
            <a:r>
              <a:rPr lang="en-US" altLang="zh-CN" sz="2000" i="1" dirty="0" smtClean="0">
                <a:latin typeface="华文新魏" panose="02010800040101010101" pitchFamily="2" charset="-122"/>
              </a:rPr>
              <a:t>instructor</a:t>
            </a:r>
            <a:r>
              <a:rPr lang="en-US" altLang="zh-CN" sz="2000" dirty="0" smtClean="0">
                <a:latin typeface="华文新魏" panose="02010800040101010101" pitchFamily="2" charset="-122"/>
              </a:rPr>
              <a:t> “is a” </a:t>
            </a:r>
            <a:r>
              <a:rPr lang="en-US" altLang="zh-CN" sz="2000" i="1" dirty="0" smtClean="0">
                <a:latin typeface="华文新魏" panose="02010800040101010101" pitchFamily="2" charset="-122"/>
              </a:rPr>
              <a:t>person</a:t>
            </a:r>
            <a:r>
              <a:rPr lang="en-US" altLang="zh-CN" sz="2000" dirty="0" smtClean="0">
                <a:latin typeface="华文新魏" panose="02010800040101010101" pitchFamily="2" charset="-122"/>
              </a:rPr>
              <a:t>)</a:t>
            </a:r>
          </a:p>
          <a:p>
            <a:pPr lvl="1">
              <a:lnSpc>
                <a:spcPct val="150000"/>
              </a:lnSpc>
            </a:pPr>
            <a:r>
              <a:rPr lang="zh-CN" altLang="en-US" sz="2000" b="1" dirty="0" smtClean="0">
                <a:solidFill>
                  <a:srgbClr val="000099"/>
                </a:solidFill>
                <a:latin typeface="华文新魏" panose="02010800040101010101" pitchFamily="2" charset="-122"/>
              </a:rPr>
              <a:t>属性继承</a:t>
            </a:r>
            <a:r>
              <a:rPr lang="en-US" altLang="zh-CN" sz="2000" dirty="0" smtClean="0">
                <a:latin typeface="华文新魏" panose="02010800040101010101" pitchFamily="2" charset="-122"/>
              </a:rPr>
              <a:t> – </a:t>
            </a:r>
            <a:r>
              <a:rPr lang="zh-CN" altLang="en-US" sz="2000" dirty="0" smtClean="0">
                <a:latin typeface="华文新魏" panose="02010800040101010101" pitchFamily="2" charset="-122"/>
              </a:rPr>
              <a:t>高层实体集的属性可以被低层实体集继承。低层实体集</a:t>
            </a:r>
            <a:r>
              <a:rPr lang="en-US" altLang="zh-CN" sz="2000" dirty="0" smtClean="0">
                <a:latin typeface="华文新魏" panose="02010800040101010101" pitchFamily="2" charset="-122"/>
              </a:rPr>
              <a:t>(</a:t>
            </a:r>
            <a:r>
              <a:rPr lang="zh-CN" altLang="en-US" sz="2000" dirty="0" smtClean="0">
                <a:latin typeface="华文新魏" panose="02010800040101010101" pitchFamily="2" charset="-122"/>
              </a:rPr>
              <a:t>或子类</a:t>
            </a:r>
            <a:r>
              <a:rPr lang="en-US" altLang="zh-CN" sz="2000" dirty="0" smtClean="0">
                <a:latin typeface="华文新魏" panose="02010800040101010101" pitchFamily="2" charset="-122"/>
              </a:rPr>
              <a:t>)</a:t>
            </a:r>
            <a:r>
              <a:rPr lang="zh-CN" altLang="en-US" sz="2000" dirty="0" smtClean="0">
                <a:latin typeface="华文新魏" panose="02010800040101010101" pitchFamily="2" charset="-122"/>
              </a:rPr>
              <a:t>同时还继承地参与其高层实体</a:t>
            </a:r>
            <a:r>
              <a:rPr lang="en-US" altLang="zh-CN" sz="2000" dirty="0" smtClean="0">
                <a:latin typeface="华文新魏" panose="02010800040101010101" pitchFamily="2" charset="-122"/>
              </a:rPr>
              <a:t>(</a:t>
            </a:r>
            <a:r>
              <a:rPr lang="zh-CN" altLang="en-US" sz="2000" dirty="0" smtClean="0">
                <a:latin typeface="华文新魏" panose="02010800040101010101" pitchFamily="2" charset="-122"/>
              </a:rPr>
              <a:t>或超类</a:t>
            </a:r>
            <a:r>
              <a:rPr lang="en-US" altLang="zh-CN" sz="2000" dirty="0" smtClean="0">
                <a:latin typeface="华文新魏" panose="02010800040101010101" pitchFamily="2" charset="-122"/>
              </a:rPr>
              <a:t>)</a:t>
            </a:r>
            <a:r>
              <a:rPr lang="zh-CN" altLang="en-US" sz="2000" dirty="0" smtClean="0">
                <a:latin typeface="华文新魏" panose="02010800040101010101" pitchFamily="2" charset="-122"/>
              </a:rPr>
              <a:t>所参与的实体集</a:t>
            </a:r>
            <a:endParaRPr lang="en-US" altLang="zh-CN" sz="2000" dirty="0" smtClean="0">
              <a:latin typeface="华文新魏" panose="02010800040101010101" pitchFamily="2" charset="-122"/>
            </a:endParaRPr>
          </a:p>
        </p:txBody>
      </p:sp>
      <p:sp>
        <p:nvSpPr>
          <p:cNvPr id="102403"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6"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78</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kumimoji="1" lang="zh-CN" altLang="en-US" b="1" dirty="0" smtClean="0">
                <a:latin typeface="+mj-ea"/>
              </a:rPr>
              <a:t>特殊化实例</a:t>
            </a:r>
          </a:p>
        </p:txBody>
      </p:sp>
      <p:pic>
        <p:nvPicPr>
          <p:cNvPr id="104450"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628775"/>
            <a:ext cx="468471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2" name="椭圆形标注 1"/>
          <p:cNvSpPr/>
          <p:nvPr/>
        </p:nvSpPr>
        <p:spPr bwMode="auto">
          <a:xfrm>
            <a:off x="468313" y="2133600"/>
            <a:ext cx="2232025" cy="611188"/>
          </a:xfrm>
          <a:prstGeom prst="wedgeEllipseCallout">
            <a:avLst>
              <a:gd name="adj1" fmla="val 86027"/>
              <a:gd name="adj2" fmla="val 154972"/>
            </a:avLst>
          </a:prstGeom>
          <a:solidFill>
            <a:schemeClr val="accent1">
              <a:lumMod val="60000"/>
              <a:lumOff val="40000"/>
            </a:schemeClr>
          </a:solidFill>
          <a:ln w="9525" cap="flat" cmpd="sng" algn="ctr">
            <a:solidFill>
              <a:schemeClr val="tx1"/>
            </a:solidFill>
            <a:prstDash val="solid"/>
            <a:round/>
            <a:headEnd type="none" w="med" len="med"/>
            <a:tailEnd type="triangle" w="med" len="med"/>
          </a:ln>
        </p:spPr>
        <p:txBody>
          <a:bodyPr lIns="90000" tIns="46800" rIns="90000" bIns="46800"/>
          <a:lstStyle/>
          <a:p>
            <a:pPr algn="ctr">
              <a:lnSpc>
                <a:spcPct val="90000"/>
              </a:lnSpc>
              <a:spcBef>
                <a:spcPct val="20000"/>
              </a:spcBef>
              <a:buClr>
                <a:schemeClr val="folHlink"/>
              </a:buClr>
              <a:buSzPct val="60000"/>
              <a:defRPr/>
            </a:pPr>
            <a:r>
              <a:rPr lang="zh-CN" altLang="en-US" sz="1800" dirty="0">
                <a:solidFill>
                  <a:schemeClr val="bg2"/>
                </a:solidFill>
                <a:latin typeface="华文新魏" panose="02010800040101010101" pitchFamily="2" charset="-122"/>
                <a:ea typeface="华文新魏" panose="02010800040101010101" pitchFamily="2" charset="-122"/>
              </a:rPr>
              <a:t>子类继承了父类的属性</a:t>
            </a:r>
            <a:endParaRPr lang="en-US" altLang="zh-CN" sz="1800" dirty="0">
              <a:solidFill>
                <a:schemeClr val="bg2"/>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folHlink"/>
              </a:buClr>
              <a:buSzPct val="60000"/>
              <a:buFont typeface="Wingdings" panose="05000000000000000000" pitchFamily="2" charset="2"/>
              <a:buNone/>
              <a:defRPr/>
            </a:pPr>
            <a:endParaRPr kumimoji="1" lang="zh-CN" altLang="en-US" sz="1800" dirty="0">
              <a:solidFill>
                <a:schemeClr val="bg2"/>
              </a:solidFill>
              <a:latin typeface="华文新魏" panose="02010800040101010101" pitchFamily="2" charset="-122"/>
              <a:ea typeface="华文新魏" panose="02010800040101010101" pitchFamily="2" charset="-122"/>
            </a:endParaRPr>
          </a:p>
        </p:txBody>
      </p:sp>
      <p:sp>
        <p:nvSpPr>
          <p:cNvPr id="8"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79</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defRPr/>
            </a:pPr>
            <a:r>
              <a:rPr kumimoji="1" lang="zh-CN" altLang="en-US" dirty="0" smtClean="0">
                <a:latin typeface="+mj-ea"/>
              </a:rPr>
              <a:t>概括</a:t>
            </a:r>
          </a:p>
        </p:txBody>
      </p:sp>
      <p:sp>
        <p:nvSpPr>
          <p:cNvPr id="106498" name="Rectangle 3"/>
          <p:cNvSpPr>
            <a:spLocks noGrp="1" noChangeArrowheads="1"/>
          </p:cNvSpPr>
          <p:nvPr>
            <p:ph idx="1"/>
          </p:nvPr>
        </p:nvSpPr>
        <p:spPr>
          <a:xfrm>
            <a:off x="814388" y="1401763"/>
            <a:ext cx="7253287" cy="4259262"/>
          </a:xfrm>
        </p:spPr>
        <p:txBody>
          <a:bodyPr/>
          <a:lstStyle/>
          <a:p>
            <a:pPr algn="l">
              <a:lnSpc>
                <a:spcPct val="150000"/>
              </a:lnSpc>
            </a:pPr>
            <a:r>
              <a:rPr lang="zh-CN" altLang="en-US" sz="2800" b="1" dirty="0" smtClean="0">
                <a:solidFill>
                  <a:srgbClr val="000099"/>
                </a:solidFill>
                <a:latin typeface="华文新魏" panose="02010800040101010101" pitchFamily="2" charset="-122"/>
                <a:ea typeface="华文新魏" panose="02010800040101010101" pitchFamily="2" charset="-122"/>
              </a:rPr>
              <a:t>自底而上的设计过程</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多个实体集根据共同的特征综合成一个较高层的实体集</a:t>
            </a:r>
            <a:endParaRPr lang="en-US" altLang="zh-CN" sz="2800" dirty="0" smtClean="0">
              <a:latin typeface="华文新魏" panose="02010800040101010101" pitchFamily="2" charset="-122"/>
              <a:ea typeface="华文新魏" panose="02010800040101010101" pitchFamily="2" charset="-122"/>
            </a:endParaRPr>
          </a:p>
          <a:p>
            <a:pPr algn="l">
              <a:lnSpc>
                <a:spcPct val="150000"/>
              </a:lnSpc>
            </a:pPr>
            <a:r>
              <a:rPr lang="zh-CN" altLang="en-US" sz="2800" dirty="0" smtClean="0">
                <a:latin typeface="华文新魏" panose="02010800040101010101" pitchFamily="2" charset="-122"/>
                <a:ea typeface="华文新魏" panose="02010800040101010101" pitchFamily="2" charset="-122"/>
              </a:rPr>
              <a:t>概化只不过是特殊化的逆过程</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在</a:t>
            </a:r>
            <a:r>
              <a:rPr lang="en-US" altLang="zh-CN" sz="2800" dirty="0" smtClean="0">
                <a:latin typeface="华文新魏" panose="02010800040101010101" pitchFamily="2" charset="-122"/>
                <a:ea typeface="华文新魏" panose="02010800040101010101" pitchFamily="2" charset="-122"/>
              </a:rPr>
              <a:t>E-R</a:t>
            </a:r>
            <a:r>
              <a:rPr lang="zh-CN" altLang="en-US" sz="2800" dirty="0" smtClean="0">
                <a:latin typeface="华文新魏" panose="02010800040101010101" pitchFamily="2" charset="-122"/>
                <a:ea typeface="华文新魏" panose="02010800040101010101" pitchFamily="2" charset="-122"/>
              </a:rPr>
              <a:t>图中，我们对概化和特殊化的表示不作区分</a:t>
            </a:r>
            <a:endParaRPr lang="en-US" altLang="zh-CN" sz="2800" dirty="0" smtClean="0">
              <a:latin typeface="华文新魏" panose="02010800040101010101" pitchFamily="2" charset="-122"/>
              <a:ea typeface="华文新魏" panose="02010800040101010101" pitchFamily="2" charset="-122"/>
            </a:endParaRPr>
          </a:p>
          <a:p>
            <a:pPr algn="l">
              <a:lnSpc>
                <a:spcPct val="150000"/>
              </a:lnSpc>
            </a:pPr>
            <a:r>
              <a:rPr lang="zh-CN" altLang="en-US" sz="2800" dirty="0" smtClean="0">
                <a:latin typeface="华文新魏" panose="02010800040101010101" pitchFamily="2" charset="-122"/>
                <a:ea typeface="华文新魏" panose="02010800040101010101" pitchFamily="2" charset="-122"/>
              </a:rPr>
              <a:t>为企业设计</a:t>
            </a:r>
            <a:r>
              <a:rPr lang="en-US" altLang="zh-CN" sz="2800" dirty="0" smtClean="0">
                <a:latin typeface="华文新魏" panose="02010800040101010101" pitchFamily="2" charset="-122"/>
                <a:ea typeface="华文新魏" panose="02010800040101010101" pitchFamily="2" charset="-122"/>
              </a:rPr>
              <a:t>E-R</a:t>
            </a:r>
            <a:r>
              <a:rPr lang="zh-CN" altLang="en-US" sz="2800" dirty="0" smtClean="0">
                <a:latin typeface="华文新魏" panose="02010800040101010101" pitchFamily="2" charset="-122"/>
                <a:ea typeface="华文新魏" panose="02010800040101010101" pitchFamily="2" charset="-122"/>
              </a:rPr>
              <a:t>模型时，我们将配合使用概化和特殊化这两个过程</a:t>
            </a:r>
            <a:endParaRPr lang="en-US" altLang="zh-CN" sz="2800" dirty="0" smtClean="0">
              <a:latin typeface="华文新魏" panose="02010800040101010101" pitchFamily="2" charset="-122"/>
              <a:ea typeface="华文新魏" panose="02010800040101010101" pitchFamily="2" charset="-122"/>
            </a:endParaRPr>
          </a:p>
        </p:txBody>
      </p:sp>
      <p:sp>
        <p:nvSpPr>
          <p:cNvPr id="106499"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7"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80</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71513" y="293688"/>
            <a:ext cx="8458200" cy="687387"/>
          </a:xfrm>
        </p:spPr>
        <p:txBody>
          <a:bodyPr/>
          <a:lstStyle/>
          <a:p>
            <a:pPr>
              <a:defRPr/>
            </a:pPr>
            <a:r>
              <a:rPr kumimoji="1" lang="zh-CN" altLang="en-US" dirty="0" smtClean="0">
                <a:latin typeface="+mj-ea"/>
              </a:rPr>
              <a:t>特殊化和概括</a:t>
            </a:r>
            <a:endParaRPr kumimoji="1" lang="en-US" altLang="zh-CN" dirty="0" smtClean="0">
              <a:latin typeface="+mj-ea"/>
            </a:endParaRPr>
          </a:p>
        </p:txBody>
      </p:sp>
      <p:sp>
        <p:nvSpPr>
          <p:cNvPr id="108546" name="Rectangle 3"/>
          <p:cNvSpPr>
            <a:spLocks noGrp="1" noChangeArrowheads="1"/>
          </p:cNvSpPr>
          <p:nvPr>
            <p:ph idx="1"/>
          </p:nvPr>
        </p:nvSpPr>
        <p:spPr>
          <a:xfrm>
            <a:off x="855663" y="1345728"/>
            <a:ext cx="7797800" cy="4027488"/>
          </a:xfrm>
        </p:spPr>
        <p:txBody>
          <a:bodyPr/>
          <a:lstStyle/>
          <a:p>
            <a:pPr algn="l">
              <a:lnSpc>
                <a:spcPct val="150000"/>
              </a:lnSpc>
            </a:pPr>
            <a:r>
              <a:rPr lang="zh-CN" altLang="en-US" sz="2400" dirty="0" smtClean="0">
                <a:latin typeface="华文新魏" panose="02010800040101010101" pitchFamily="2" charset="-122"/>
                <a:ea typeface="华文新魏" panose="02010800040101010101" pitchFamily="2" charset="-122"/>
              </a:rPr>
              <a:t>一个实体集可以根据多个可区分的特征进行特殊化</a:t>
            </a:r>
            <a:r>
              <a:rPr lang="en-US" altLang="zh-CN" sz="2400" dirty="0" smtClean="0">
                <a:latin typeface="华文新魏" panose="02010800040101010101" pitchFamily="2" charset="-122"/>
                <a:ea typeface="华文新魏" panose="02010800040101010101" pitchFamily="2" charset="-122"/>
              </a:rPr>
              <a:t>.  </a:t>
            </a:r>
          </a:p>
          <a:p>
            <a:pPr algn="l">
              <a:lnSpc>
                <a:spcPct val="150000"/>
              </a:lnSpc>
            </a:pPr>
            <a:r>
              <a:rPr lang="en-US" altLang="zh-CN" sz="2400" dirty="0" smtClean="0">
                <a:latin typeface="华文新魏" panose="02010800040101010101" pitchFamily="2" charset="-122"/>
                <a:ea typeface="华文新魏" panose="02010800040101010101" pitchFamily="2" charset="-122"/>
              </a:rPr>
              <a:t>E.g., </a:t>
            </a:r>
            <a:r>
              <a:rPr lang="en-US" altLang="zh-CN" sz="2400" i="1" dirty="0" err="1" smtClean="0">
                <a:latin typeface="华文新魏" panose="02010800040101010101" pitchFamily="2" charset="-122"/>
                <a:ea typeface="华文新魏" panose="02010800040101010101" pitchFamily="2" charset="-122"/>
              </a:rPr>
              <a:t>permanent_employee</a:t>
            </a:r>
            <a:r>
              <a:rPr lang="en-US" altLang="zh-CN" sz="2400" i="1" dirty="0" smtClean="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vs. </a:t>
            </a:r>
            <a:r>
              <a:rPr lang="en-US" altLang="zh-CN" sz="2400" i="1" dirty="0" err="1" smtClean="0">
                <a:latin typeface="华文新魏" panose="02010800040101010101" pitchFamily="2" charset="-122"/>
                <a:ea typeface="华文新魏" panose="02010800040101010101" pitchFamily="2" charset="-122"/>
              </a:rPr>
              <a:t>temporary_employee</a:t>
            </a:r>
            <a:r>
              <a:rPr lang="en-US" altLang="zh-CN" sz="2400" dirty="0" smtClean="0">
                <a:latin typeface="华文新魏" panose="02010800040101010101" pitchFamily="2" charset="-122"/>
                <a:ea typeface="华文新魏" panose="02010800040101010101" pitchFamily="2" charset="-122"/>
              </a:rPr>
              <a:t>, in addition to </a:t>
            </a:r>
            <a:r>
              <a:rPr lang="en-US" altLang="zh-CN" sz="2400" i="1" dirty="0" smtClean="0">
                <a:latin typeface="华文新魏" panose="02010800040101010101" pitchFamily="2" charset="-122"/>
                <a:ea typeface="华文新魏" panose="02010800040101010101" pitchFamily="2" charset="-122"/>
              </a:rPr>
              <a:t>instructor </a:t>
            </a:r>
            <a:r>
              <a:rPr lang="en-US" altLang="zh-CN" sz="2400" dirty="0" smtClean="0">
                <a:latin typeface="华文新魏" panose="02010800040101010101" pitchFamily="2" charset="-122"/>
                <a:ea typeface="华文新魏" panose="02010800040101010101" pitchFamily="2" charset="-122"/>
              </a:rPr>
              <a:t>vs. </a:t>
            </a:r>
            <a:r>
              <a:rPr lang="en-US" altLang="zh-CN" sz="2400" i="1" dirty="0" smtClean="0">
                <a:latin typeface="华文新魏" panose="02010800040101010101" pitchFamily="2" charset="-122"/>
                <a:ea typeface="华文新魏" panose="02010800040101010101" pitchFamily="2" charset="-122"/>
              </a:rPr>
              <a:t>secretary</a:t>
            </a:r>
          </a:p>
          <a:p>
            <a:pPr algn="l">
              <a:lnSpc>
                <a:spcPct val="150000"/>
              </a:lnSpc>
            </a:pPr>
            <a:r>
              <a:rPr lang="zh-CN" altLang="en-US" sz="2400" dirty="0" smtClean="0">
                <a:latin typeface="华文新魏" panose="02010800040101010101" pitchFamily="2" charset="-122"/>
                <a:ea typeface="华文新魏" panose="02010800040101010101" pitchFamily="2" charset="-122"/>
              </a:rPr>
              <a:t>每个特定的</a:t>
            </a:r>
            <a:r>
              <a:rPr lang="en-US" altLang="zh-CN" sz="2400" dirty="0" err="1" smtClean="0">
                <a:latin typeface="华文新魏" panose="02010800040101010101" pitchFamily="2" charset="-122"/>
                <a:ea typeface="华文新魏" panose="02010800040101010101" pitchFamily="2" charset="-122"/>
              </a:rPr>
              <a:t>emploee</a:t>
            </a:r>
            <a:r>
              <a:rPr lang="zh-CN" altLang="en-US" sz="2400" dirty="0" smtClean="0">
                <a:latin typeface="华文新魏" panose="02010800040101010101" pitchFamily="2" charset="-122"/>
                <a:ea typeface="华文新魏" panose="02010800040101010101" pitchFamily="2" charset="-122"/>
              </a:rPr>
              <a:t>可以是</a:t>
            </a:r>
          </a:p>
          <a:p>
            <a:pPr lvl="1" algn="l">
              <a:lnSpc>
                <a:spcPct val="150000"/>
              </a:lnSpc>
            </a:pPr>
            <a:r>
              <a:rPr lang="zh-CN" altLang="en-US" sz="2400" dirty="0" smtClean="0">
                <a:latin typeface="华文新魏" panose="02010800040101010101" pitchFamily="2" charset="-122"/>
              </a:rPr>
              <a:t>一名</a:t>
            </a:r>
            <a:r>
              <a:rPr lang="en-US" altLang="zh-CN" sz="2400" i="1" dirty="0" err="1" smtClean="0">
                <a:latin typeface="华文新魏" panose="02010800040101010101" pitchFamily="2" charset="-122"/>
              </a:rPr>
              <a:t>permanent_employee</a:t>
            </a:r>
            <a:r>
              <a:rPr lang="en-US" altLang="zh-CN" sz="2400" i="1" dirty="0" smtClean="0">
                <a:latin typeface="华文新魏" panose="02010800040101010101" pitchFamily="2" charset="-122"/>
              </a:rPr>
              <a:t> </a:t>
            </a:r>
            <a:r>
              <a:rPr lang="zh-CN" altLang="en-US" sz="2400" dirty="0" smtClean="0">
                <a:latin typeface="华文新魏" panose="02010800040101010101" pitchFamily="2" charset="-122"/>
              </a:rPr>
              <a:t>或 </a:t>
            </a:r>
            <a:r>
              <a:rPr lang="en-US" altLang="zh-CN" sz="2400" i="1" dirty="0" err="1" smtClean="0">
                <a:latin typeface="华文新魏" panose="02010800040101010101" pitchFamily="2" charset="-122"/>
              </a:rPr>
              <a:t>temporary_employee</a:t>
            </a:r>
            <a:r>
              <a:rPr lang="en-US" altLang="zh-CN" sz="2400" dirty="0" smtClean="0">
                <a:latin typeface="华文新魏" panose="02010800040101010101" pitchFamily="2" charset="-122"/>
              </a:rPr>
              <a:t>, </a:t>
            </a:r>
          </a:p>
          <a:p>
            <a:pPr lvl="1" algn="l">
              <a:lnSpc>
                <a:spcPct val="150000"/>
              </a:lnSpc>
            </a:pPr>
            <a:r>
              <a:rPr lang="zh-CN" altLang="en-US" sz="2400" dirty="0" smtClean="0">
                <a:latin typeface="华文新魏" panose="02010800040101010101" pitchFamily="2" charset="-122"/>
              </a:rPr>
              <a:t>一名 </a:t>
            </a:r>
            <a:r>
              <a:rPr lang="en-US" altLang="zh-CN" sz="2400" i="1" dirty="0" smtClean="0">
                <a:latin typeface="华文新魏" panose="02010800040101010101" pitchFamily="2" charset="-122"/>
              </a:rPr>
              <a:t>instructor</a:t>
            </a:r>
            <a:r>
              <a:rPr lang="en-US" altLang="zh-CN" sz="2400" dirty="0" smtClean="0">
                <a:latin typeface="华文新魏" panose="02010800040101010101" pitchFamily="2" charset="-122"/>
              </a:rPr>
              <a:t> </a:t>
            </a:r>
            <a:r>
              <a:rPr lang="zh-CN" altLang="en-US" sz="2400" dirty="0" smtClean="0">
                <a:latin typeface="华文新魏" panose="02010800040101010101" pitchFamily="2" charset="-122"/>
              </a:rPr>
              <a:t>或 </a:t>
            </a:r>
            <a:r>
              <a:rPr lang="en-US" altLang="zh-CN" sz="2400" i="1" dirty="0" smtClean="0">
                <a:latin typeface="华文新魏" panose="02010800040101010101" pitchFamily="2" charset="-122"/>
              </a:rPr>
              <a:t>secretary</a:t>
            </a:r>
          </a:p>
          <a:p>
            <a:pPr algn="l">
              <a:lnSpc>
                <a:spcPct val="150000"/>
              </a:lnSpc>
            </a:pPr>
            <a:r>
              <a:rPr lang="zh-CN" altLang="en-US" sz="2400" b="1" dirty="0" smtClean="0">
                <a:solidFill>
                  <a:srgbClr val="000099"/>
                </a:solidFill>
                <a:latin typeface="华文新魏" panose="02010800040101010101" pitchFamily="2" charset="-122"/>
                <a:ea typeface="华文新魏" panose="02010800040101010101" pitchFamily="2" charset="-122"/>
              </a:rPr>
              <a:t>特殊化关系还可能形成超类</a:t>
            </a:r>
            <a:r>
              <a:rPr lang="en-US" altLang="zh-CN" sz="2400" b="1" dirty="0" smtClean="0">
                <a:solidFill>
                  <a:srgbClr val="000099"/>
                </a:solidFill>
                <a:latin typeface="华文新魏" panose="02010800040101010101" pitchFamily="2" charset="-122"/>
                <a:ea typeface="华文新魏" panose="02010800040101010101" pitchFamily="2" charset="-122"/>
              </a:rPr>
              <a:t> – </a:t>
            </a:r>
            <a:r>
              <a:rPr lang="zh-CN" altLang="en-US" sz="2400" b="1" dirty="0" smtClean="0">
                <a:solidFill>
                  <a:srgbClr val="000099"/>
                </a:solidFill>
                <a:latin typeface="华文新魏" panose="02010800040101010101" pitchFamily="2" charset="-122"/>
                <a:ea typeface="华文新魏" panose="02010800040101010101" pitchFamily="2" charset="-122"/>
              </a:rPr>
              <a:t>子类</a:t>
            </a:r>
            <a:r>
              <a:rPr lang="en-US" altLang="zh-CN" sz="2400" b="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联系</a:t>
            </a:r>
            <a:endParaRPr lang="en-US" altLang="zh-CN" sz="2400" dirty="0" smtClean="0">
              <a:latin typeface="华文新魏" panose="02010800040101010101" pitchFamily="2" charset="-122"/>
              <a:ea typeface="华文新魏" panose="02010800040101010101" pitchFamily="2" charset="-122"/>
            </a:endParaRPr>
          </a:p>
        </p:txBody>
      </p:sp>
      <p:sp>
        <p:nvSpPr>
          <p:cNvPr id="108547"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6"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81</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85800" y="115888"/>
            <a:ext cx="7793038" cy="936625"/>
          </a:xfrm>
        </p:spPr>
        <p:txBody>
          <a:bodyPr/>
          <a:lstStyle/>
          <a:p>
            <a:pPr eaLnBrk="1" hangingPunct="1"/>
            <a:r>
              <a:rPr lang="zh-CN" altLang="en-US" b="1" dirty="0" smtClean="0">
                <a:latin typeface="隶书" panose="02010509060101010101" pitchFamily="49" charset="-122"/>
              </a:rPr>
              <a:t>基本Ｅ-Ｒ图示例</a:t>
            </a:r>
            <a:endParaRPr lang="zh-CN" altLang="en-US" dirty="0" smtClean="0"/>
          </a:p>
        </p:txBody>
      </p:sp>
      <p:sp>
        <p:nvSpPr>
          <p:cNvPr id="23554" name="AutoShape 26"/>
          <p:cNvSpPr>
            <a:spLocks noChangeArrowheads="1"/>
          </p:cNvSpPr>
          <p:nvPr/>
        </p:nvSpPr>
        <p:spPr bwMode="auto">
          <a:xfrm>
            <a:off x="3779838" y="5229225"/>
            <a:ext cx="2057400" cy="803275"/>
          </a:xfrm>
          <a:prstGeom prst="wedgeRoundRectCallout">
            <a:avLst>
              <a:gd name="adj1" fmla="val -9551"/>
              <a:gd name="adj2" fmla="val -241037"/>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p>
            <a:pPr algn="ctr">
              <a:spcBef>
                <a:spcPct val="50000"/>
              </a:spcBef>
            </a:pPr>
            <a:r>
              <a:rPr lang="zh-CN" altLang="en-US" b="1">
                <a:solidFill>
                  <a:schemeClr val="bg2"/>
                </a:solidFill>
                <a:latin typeface="华文新魏" panose="02010800040101010101" pitchFamily="2" charset="-122"/>
                <a:ea typeface="华文新魏" panose="02010800040101010101" pitchFamily="2" charset="-122"/>
              </a:rPr>
              <a:t>用菱形表示实体间的联系</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23555" name="AutoShape 27"/>
          <p:cNvSpPr>
            <a:spLocks noChangeArrowheads="1"/>
          </p:cNvSpPr>
          <p:nvPr/>
        </p:nvSpPr>
        <p:spPr bwMode="auto">
          <a:xfrm>
            <a:off x="4716463" y="1628775"/>
            <a:ext cx="2360612" cy="803275"/>
          </a:xfrm>
          <a:prstGeom prst="wedgeRoundRectCallout">
            <a:avLst>
              <a:gd name="adj1" fmla="val -3023"/>
              <a:gd name="adj2" fmla="val 159565"/>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p>
            <a:pPr algn="ctr"/>
            <a:r>
              <a:rPr lang="zh-CN" altLang="en-US" b="1">
                <a:solidFill>
                  <a:schemeClr val="bg2"/>
                </a:solidFill>
                <a:latin typeface="华文新魏" panose="02010800040101010101" pitchFamily="2" charset="-122"/>
                <a:ea typeface="华文新魏" panose="02010800040101010101" pitchFamily="2" charset="-122"/>
              </a:rPr>
              <a:t>将参与联系的实体用线段连接</a:t>
            </a:r>
          </a:p>
        </p:txBody>
      </p:sp>
      <p:pic>
        <p:nvPicPr>
          <p:cNvPr id="2355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636838"/>
            <a:ext cx="7464425"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AutoShape 23"/>
          <p:cNvSpPr>
            <a:spLocks noChangeArrowheads="1"/>
          </p:cNvSpPr>
          <p:nvPr/>
        </p:nvSpPr>
        <p:spPr bwMode="auto">
          <a:xfrm>
            <a:off x="1042988" y="4865688"/>
            <a:ext cx="2209800" cy="1635125"/>
          </a:xfrm>
          <a:prstGeom prst="wedgeRoundRectCallout">
            <a:avLst>
              <a:gd name="adj1" fmla="val -25778"/>
              <a:gd name="adj2" fmla="val -98157"/>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p>
            <a:pPr algn="ctr">
              <a:spcBef>
                <a:spcPct val="50000"/>
              </a:spcBef>
            </a:pPr>
            <a:r>
              <a:rPr lang="zh-CN" altLang="en-US" b="1">
                <a:solidFill>
                  <a:schemeClr val="bg2"/>
                </a:solidFill>
                <a:latin typeface="华文新魏" panose="02010800040101010101" pitchFamily="2" charset="-122"/>
                <a:ea typeface="华文新魏" panose="02010800040101010101" pitchFamily="2" charset="-122"/>
              </a:rPr>
              <a:t>用矩形表示实体集，在框内写上实体名和属性</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7"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A821E980-5906-4F9D-AFAA-052F0628D13E}" type="slidenum">
              <a:rPr altLang="en-US" smtClean="0"/>
              <a:pPr>
                <a:buSzTx/>
              </a:pPr>
              <a:t>8</a:t>
            </a:fld>
            <a:endParaRPr lang="zh-CN" altLang="en-US" smtClean="0"/>
          </a:p>
        </p:txBody>
      </p:sp>
      <p:sp>
        <p:nvSpPr>
          <p:cNvPr id="8"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mj-ea"/>
              </a:rPr>
              <a:t>特殊化和</a:t>
            </a:r>
            <a:r>
              <a:rPr kumimoji="1" lang="zh-CN" altLang="en-US" dirty="0" smtClean="0">
                <a:latin typeface="+mj-ea"/>
              </a:rPr>
              <a:t>概括</a:t>
            </a:r>
            <a:r>
              <a:rPr kumimoji="1" lang="en-US" altLang="zh-CN" dirty="0" smtClean="0">
                <a:latin typeface="+mj-ea"/>
              </a:rPr>
              <a:t>-</a:t>
            </a:r>
            <a:r>
              <a:rPr kumimoji="1" lang="zh-CN" altLang="en-US" dirty="0" smtClean="0">
                <a:latin typeface="+mj-ea"/>
              </a:rPr>
              <a:t>示例</a:t>
            </a:r>
            <a:endParaRPr lang="zh-CN" altLang="en-US" dirty="0"/>
          </a:p>
        </p:txBody>
      </p:sp>
      <p:sp>
        <p:nvSpPr>
          <p:cNvPr id="3" name="内容占位符 2"/>
          <p:cNvSpPr>
            <a:spLocks noGrp="1"/>
          </p:cNvSpPr>
          <p:nvPr>
            <p:ph idx="1"/>
          </p:nvPr>
        </p:nvSpPr>
        <p:spPr/>
        <p:txBody>
          <a:bodyPr/>
          <a:lstStyle/>
          <a:p>
            <a:pPr eaLnBrk="1" hangingPunct="1"/>
            <a:r>
              <a:rPr lang="zh-CN" altLang="en-US" sz="2800" dirty="0">
                <a:latin typeface="华文新魏" panose="02010800040101010101" pitchFamily="2" charset="-122"/>
                <a:ea typeface="华文新魏" panose="02010800040101010101" pitchFamily="2" charset="-122"/>
              </a:rPr>
              <a:t>实体型的层次</a:t>
            </a:r>
            <a:endParaRPr lang="en-US" altLang="zh-CN" sz="1800" dirty="0">
              <a:latin typeface="华文新魏" panose="02010800040101010101" pitchFamily="2" charset="-122"/>
              <a:ea typeface="华文新魏" panose="02010800040101010101" pitchFamily="2" charset="-122"/>
            </a:endParaRPr>
          </a:p>
          <a:p>
            <a:pPr lvl="1" eaLnBrk="1" hangingPunct="1"/>
            <a:r>
              <a:rPr lang="zh-CN" altLang="en-US" sz="2400" dirty="0">
                <a:latin typeface="华文新魏" panose="02010800040101010101" pitchFamily="2" charset="-122"/>
              </a:rPr>
              <a:t>同一系统可能会同时关注一个事物不同层次的实体型</a:t>
            </a:r>
            <a:endParaRPr lang="en-US" altLang="zh-CN" sz="2400" dirty="0">
              <a:latin typeface="华文新魏" panose="02010800040101010101" pitchFamily="2" charset="-122"/>
            </a:endParaRPr>
          </a:p>
          <a:p>
            <a:pPr lvl="1" eaLnBrk="1" hangingPunct="1"/>
            <a:r>
              <a:rPr lang="zh-CN" altLang="en-US" sz="2400" dirty="0">
                <a:latin typeface="华文新魏" panose="02010800040101010101" pitchFamily="2" charset="-122"/>
              </a:rPr>
              <a:t>例如：在学校系统中，教务方面愿意把在校人员看做教师和学生，而图书馆方面更愿意统一看作在校人员</a:t>
            </a:r>
            <a:endParaRPr lang="en-US" altLang="zh-CN" sz="2400" dirty="0">
              <a:latin typeface="华文新魏" panose="02010800040101010101" pitchFamily="2" charset="-122"/>
            </a:endParaRPr>
          </a:p>
          <a:p>
            <a:pPr lvl="1" eaLnBrk="1" hangingPunct="1"/>
            <a:endParaRPr lang="en-US" altLang="zh-CN" sz="2400" dirty="0">
              <a:latin typeface="华文新魏" panose="02010800040101010101" pitchFamily="2" charset="-122"/>
            </a:endParaRPr>
          </a:p>
          <a:p>
            <a:pPr lvl="1" eaLnBrk="1" hangingPunct="1"/>
            <a:endParaRPr lang="en-US" altLang="zh-CN" sz="2400" dirty="0">
              <a:latin typeface="华文新魏" panose="02010800040101010101" pitchFamily="2" charset="-122"/>
            </a:endParaRPr>
          </a:p>
          <a:p>
            <a:pPr lvl="1" eaLnBrk="1" hangingPunct="1"/>
            <a:endParaRPr lang="en-US" altLang="zh-CN" sz="2400" dirty="0">
              <a:latin typeface="华文新魏" panose="02010800040101010101" pitchFamily="2" charset="-122"/>
            </a:endParaRPr>
          </a:p>
          <a:p>
            <a:pPr lvl="1" eaLnBrk="1" hangingPunct="1"/>
            <a:endParaRPr lang="en-US" altLang="zh-CN" sz="2400" dirty="0">
              <a:latin typeface="华文新魏" panose="02010800040101010101" pitchFamily="2" charset="-122"/>
            </a:endParaRPr>
          </a:p>
          <a:p>
            <a:pPr lvl="1" eaLnBrk="1" hangingPunct="1"/>
            <a:endParaRPr lang="en-US" altLang="zh-CN" sz="2400" dirty="0">
              <a:latin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grpSp>
        <p:nvGrpSpPr>
          <p:cNvPr id="4" name="组合 3"/>
          <p:cNvGrpSpPr/>
          <p:nvPr/>
        </p:nvGrpSpPr>
        <p:grpSpPr>
          <a:xfrm>
            <a:off x="2267744" y="4077072"/>
            <a:ext cx="4922838" cy="1912937"/>
            <a:chOff x="2143125" y="3357563"/>
            <a:chExt cx="4922838" cy="1912937"/>
          </a:xfrm>
        </p:grpSpPr>
        <p:sp>
          <p:nvSpPr>
            <p:cNvPr id="5" name="Rectangle 115"/>
            <p:cNvSpPr>
              <a:spLocks noChangeArrowheads="1"/>
            </p:cNvSpPr>
            <p:nvPr/>
          </p:nvSpPr>
          <p:spPr bwMode="auto">
            <a:xfrm>
              <a:off x="4143375" y="4802188"/>
              <a:ext cx="865188" cy="46831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教师</a:t>
              </a:r>
              <a:endParaRPr lang="zh-CN" altLang="en-US" sz="1800" b="1"/>
            </a:p>
          </p:txBody>
        </p:sp>
        <p:sp>
          <p:nvSpPr>
            <p:cNvPr id="6" name="Rectangle 116"/>
            <p:cNvSpPr>
              <a:spLocks noChangeArrowheads="1"/>
            </p:cNvSpPr>
            <p:nvPr/>
          </p:nvSpPr>
          <p:spPr bwMode="auto">
            <a:xfrm>
              <a:off x="6286500" y="4802188"/>
              <a:ext cx="779463" cy="46831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课程</a:t>
              </a:r>
              <a:endParaRPr lang="zh-CN" altLang="en-US" sz="1800" b="1"/>
            </a:p>
          </p:txBody>
        </p:sp>
        <p:sp>
          <p:nvSpPr>
            <p:cNvPr id="7" name="Rectangle 117"/>
            <p:cNvSpPr>
              <a:spLocks noChangeArrowheads="1"/>
            </p:cNvSpPr>
            <p:nvPr/>
          </p:nvSpPr>
          <p:spPr bwMode="auto">
            <a:xfrm>
              <a:off x="5165725" y="3360738"/>
              <a:ext cx="906463" cy="431800"/>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学生</a:t>
              </a:r>
              <a:endParaRPr lang="zh-CN" altLang="en-US" sz="1800" b="1"/>
            </a:p>
          </p:txBody>
        </p:sp>
        <p:sp>
          <p:nvSpPr>
            <p:cNvPr id="8" name="AutoShape 118"/>
            <p:cNvSpPr>
              <a:spLocks noChangeArrowheads="1"/>
            </p:cNvSpPr>
            <p:nvPr/>
          </p:nvSpPr>
          <p:spPr bwMode="auto">
            <a:xfrm>
              <a:off x="5273675" y="4146550"/>
              <a:ext cx="671513" cy="379413"/>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a:solidFill>
                    <a:srgbClr val="000000"/>
                  </a:solidFill>
                </a:rPr>
                <a:t>上课</a:t>
              </a:r>
              <a:endParaRPr lang="zh-CN" altLang="en-US" sz="1200" b="1"/>
            </a:p>
            <a:p>
              <a:pPr algn="just" eaLnBrk="1" hangingPunct="1"/>
              <a:endParaRPr lang="zh-CN" altLang="en-US" sz="1200" b="1"/>
            </a:p>
            <a:p>
              <a:pPr eaLnBrk="1" hangingPunct="1"/>
              <a:endParaRPr lang="zh-CN" altLang="en-US" b="1"/>
            </a:p>
          </p:txBody>
        </p:sp>
        <p:cxnSp>
          <p:nvCxnSpPr>
            <p:cNvPr id="9" name="AutoShape 19"/>
            <p:cNvCxnSpPr>
              <a:cxnSpLocks noChangeShapeType="1"/>
              <a:stCxn id="8" idx="3"/>
              <a:endCxn id="6" idx="0"/>
            </p:cNvCxnSpPr>
            <p:nvPr/>
          </p:nvCxnSpPr>
          <p:spPr bwMode="auto">
            <a:xfrm>
              <a:off x="5945188" y="4337050"/>
              <a:ext cx="731837" cy="46513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 name="AutoShape 19"/>
            <p:cNvCxnSpPr>
              <a:cxnSpLocks noChangeShapeType="1"/>
              <a:stCxn id="8" idx="0"/>
              <a:endCxn id="7" idx="2"/>
            </p:cNvCxnSpPr>
            <p:nvPr/>
          </p:nvCxnSpPr>
          <p:spPr bwMode="auto">
            <a:xfrm rot="5400000" flipH="1" flipV="1">
              <a:off x="5437188" y="3963988"/>
              <a:ext cx="354012" cy="111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1" name="AutoShape 118"/>
            <p:cNvSpPr>
              <a:spLocks noChangeArrowheads="1"/>
            </p:cNvSpPr>
            <p:nvPr/>
          </p:nvSpPr>
          <p:spPr bwMode="auto">
            <a:xfrm>
              <a:off x="5286375" y="4841875"/>
              <a:ext cx="714375" cy="396875"/>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a:solidFill>
                    <a:srgbClr val="000000"/>
                  </a:solidFill>
                </a:rPr>
                <a:t>讲授</a:t>
              </a:r>
              <a:endParaRPr lang="zh-CN" altLang="en-US" sz="1200" b="1"/>
            </a:p>
            <a:p>
              <a:pPr algn="just" eaLnBrk="1" hangingPunct="1"/>
              <a:endParaRPr lang="zh-CN" altLang="en-US" sz="1200" b="1"/>
            </a:p>
            <a:p>
              <a:pPr eaLnBrk="1" hangingPunct="1"/>
              <a:endParaRPr lang="zh-CN" altLang="en-US" b="1"/>
            </a:p>
          </p:txBody>
        </p:sp>
        <p:cxnSp>
          <p:nvCxnSpPr>
            <p:cNvPr id="12" name="AutoShape 19"/>
            <p:cNvCxnSpPr>
              <a:cxnSpLocks noChangeShapeType="1"/>
              <a:stCxn id="11" idx="3"/>
              <a:endCxn id="6" idx="1"/>
            </p:cNvCxnSpPr>
            <p:nvPr/>
          </p:nvCxnSpPr>
          <p:spPr bwMode="auto">
            <a:xfrm flipV="1">
              <a:off x="6000750" y="5035550"/>
              <a:ext cx="285750" cy="476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3" name="AutoShape 19"/>
            <p:cNvCxnSpPr>
              <a:cxnSpLocks noChangeShapeType="1"/>
              <a:stCxn id="11" idx="1"/>
              <a:endCxn id="5" idx="3"/>
            </p:cNvCxnSpPr>
            <p:nvPr/>
          </p:nvCxnSpPr>
          <p:spPr bwMode="auto">
            <a:xfrm rot="10800000">
              <a:off x="5008563" y="5035550"/>
              <a:ext cx="277812" cy="476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4" name="AutoShape 86"/>
            <p:cNvCxnSpPr>
              <a:cxnSpLocks noChangeShapeType="1"/>
              <a:stCxn id="5" idx="0"/>
              <a:endCxn id="8" idx="1"/>
            </p:cNvCxnSpPr>
            <p:nvPr/>
          </p:nvCxnSpPr>
          <p:spPr bwMode="auto">
            <a:xfrm rot="5400000" flipH="1" flipV="1">
              <a:off x="4691856" y="4220369"/>
              <a:ext cx="465138" cy="69850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15" name="Rectangle 117"/>
            <p:cNvSpPr>
              <a:spLocks noChangeArrowheads="1"/>
            </p:cNvSpPr>
            <p:nvPr/>
          </p:nvSpPr>
          <p:spPr bwMode="auto">
            <a:xfrm>
              <a:off x="2143125" y="3357563"/>
              <a:ext cx="977900" cy="431800"/>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dirty="0">
                  <a:solidFill>
                    <a:srgbClr val="000000"/>
                  </a:solidFill>
                </a:rPr>
                <a:t>人员</a:t>
              </a:r>
              <a:endParaRPr lang="zh-CN" altLang="en-US" sz="1800" b="1" dirty="0"/>
            </a:p>
          </p:txBody>
        </p:sp>
        <p:sp>
          <p:nvSpPr>
            <p:cNvPr id="16" name="Rectangle 117"/>
            <p:cNvSpPr>
              <a:spLocks noChangeArrowheads="1"/>
            </p:cNvSpPr>
            <p:nvPr/>
          </p:nvSpPr>
          <p:spPr bwMode="auto">
            <a:xfrm>
              <a:off x="2143125" y="4770438"/>
              <a:ext cx="977900" cy="431800"/>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图书</a:t>
              </a:r>
              <a:endParaRPr lang="zh-CN" altLang="en-US" sz="1800" b="1"/>
            </a:p>
          </p:txBody>
        </p:sp>
        <p:sp>
          <p:nvSpPr>
            <p:cNvPr id="17" name="AutoShape 118"/>
            <p:cNvSpPr>
              <a:spLocks noChangeArrowheads="1"/>
            </p:cNvSpPr>
            <p:nvPr/>
          </p:nvSpPr>
          <p:spPr bwMode="auto">
            <a:xfrm>
              <a:off x="2263775" y="4087813"/>
              <a:ext cx="714375" cy="396875"/>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a:solidFill>
                    <a:srgbClr val="000000"/>
                  </a:solidFill>
                </a:rPr>
                <a:t>借阅</a:t>
              </a:r>
              <a:endParaRPr lang="zh-CN" altLang="en-US" sz="1200" b="1"/>
            </a:p>
            <a:p>
              <a:pPr algn="just" eaLnBrk="1" hangingPunct="1"/>
              <a:endParaRPr lang="zh-CN" altLang="en-US" sz="1200" b="1"/>
            </a:p>
            <a:p>
              <a:pPr eaLnBrk="1" hangingPunct="1"/>
              <a:endParaRPr lang="zh-CN" altLang="en-US" b="1"/>
            </a:p>
          </p:txBody>
        </p:sp>
        <p:cxnSp>
          <p:nvCxnSpPr>
            <p:cNvPr id="18" name="AutoShape 19"/>
            <p:cNvCxnSpPr>
              <a:cxnSpLocks noChangeShapeType="1"/>
              <a:stCxn id="16" idx="0"/>
              <a:endCxn id="17" idx="2"/>
            </p:cNvCxnSpPr>
            <p:nvPr/>
          </p:nvCxnSpPr>
          <p:spPr bwMode="auto">
            <a:xfrm rot="16200000" flipV="1">
              <a:off x="2483644" y="4622007"/>
              <a:ext cx="285750" cy="111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9" name="AutoShape 19"/>
            <p:cNvCxnSpPr>
              <a:cxnSpLocks noChangeShapeType="1"/>
              <a:stCxn id="17" idx="0"/>
              <a:endCxn id="15" idx="2"/>
            </p:cNvCxnSpPr>
            <p:nvPr/>
          </p:nvCxnSpPr>
          <p:spPr bwMode="auto">
            <a:xfrm rot="5400000" flipH="1" flipV="1">
              <a:off x="2477294" y="3933032"/>
              <a:ext cx="298450" cy="111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20"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21"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82</a:t>
            </a:r>
            <a:endParaRPr lang="zh-CN" altLang="en-US" dirty="0" smtClean="0"/>
          </a:p>
        </p:txBody>
      </p:sp>
    </p:spTree>
    <p:extLst>
      <p:ext uri="{BB962C8B-B14F-4D97-AF65-F5344CB8AC3E}">
        <p14:creationId xmlns:p14="http://schemas.microsoft.com/office/powerpoint/2010/main" val="1539508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mj-ea"/>
              </a:rPr>
              <a:t>特殊化和</a:t>
            </a:r>
            <a:r>
              <a:rPr kumimoji="1" lang="zh-CN" altLang="en-US" dirty="0" smtClean="0">
                <a:latin typeface="+mj-ea"/>
              </a:rPr>
              <a:t>概括</a:t>
            </a:r>
            <a:r>
              <a:rPr kumimoji="1" lang="en-US" altLang="zh-CN" dirty="0">
                <a:latin typeface="+mj-ea"/>
              </a:rPr>
              <a:t>-</a:t>
            </a:r>
            <a:r>
              <a:rPr kumimoji="1" lang="zh-CN" altLang="en-US" dirty="0">
                <a:latin typeface="+mj-ea"/>
              </a:rPr>
              <a:t>示例</a:t>
            </a:r>
            <a:endParaRPr lang="zh-CN" altLang="en-US" dirty="0"/>
          </a:p>
        </p:txBody>
      </p:sp>
      <p:sp>
        <p:nvSpPr>
          <p:cNvPr id="3" name="内容占位符 2"/>
          <p:cNvSpPr>
            <a:spLocks noGrp="1"/>
          </p:cNvSpPr>
          <p:nvPr>
            <p:ph idx="1"/>
          </p:nvPr>
        </p:nvSpPr>
        <p:spPr/>
        <p:txBody>
          <a:bodyPr/>
          <a:lstStyle/>
          <a:p>
            <a:r>
              <a:rPr lang="en-US" altLang="zh-CN" sz="2800" dirty="0">
                <a:latin typeface="华文新魏" panose="02010800040101010101" pitchFamily="2" charset="-122"/>
                <a:ea typeface="华文新魏" panose="02010800040101010101" pitchFamily="2" charset="-122"/>
              </a:rPr>
              <a:t>ISA</a:t>
            </a:r>
            <a:r>
              <a:rPr lang="zh-CN" altLang="en-US" sz="2800" dirty="0">
                <a:latin typeface="华文新魏" panose="02010800040101010101" pitchFamily="2" charset="-122"/>
                <a:ea typeface="华文新魏" panose="02010800040101010101" pitchFamily="2" charset="-122"/>
              </a:rPr>
              <a:t>联系</a:t>
            </a:r>
            <a:endParaRPr lang="en-US" altLang="zh-CN" sz="2800" dirty="0">
              <a:latin typeface="华文新魏" panose="02010800040101010101" pitchFamily="2" charset="-122"/>
              <a:ea typeface="华文新魏" panose="02010800040101010101" pitchFamily="2" charset="-122"/>
            </a:endParaRPr>
          </a:p>
          <a:p>
            <a:pPr lvl="1"/>
            <a:r>
              <a:rPr lang="en-US" altLang="zh-CN" sz="2400" dirty="0">
                <a:latin typeface="华文新魏" panose="02010800040101010101" pitchFamily="2" charset="-122"/>
              </a:rPr>
              <a:t>E-R</a:t>
            </a:r>
            <a:r>
              <a:rPr lang="zh-CN" altLang="en-US" sz="2400" dirty="0">
                <a:latin typeface="华文新魏" panose="02010800040101010101" pitchFamily="2" charset="-122"/>
              </a:rPr>
              <a:t>图使用</a:t>
            </a:r>
            <a:r>
              <a:rPr lang="en-US" altLang="zh-CN" sz="2400" dirty="0">
                <a:latin typeface="华文新魏" panose="02010800040101010101" pitchFamily="2" charset="-122"/>
              </a:rPr>
              <a:t>ISA</a:t>
            </a:r>
            <a:r>
              <a:rPr lang="zh-CN" altLang="en-US" sz="2400" dirty="0">
                <a:latin typeface="华文新魏" panose="02010800040101010101" pitchFamily="2" charset="-122"/>
              </a:rPr>
              <a:t>联系表示不同层次实体型之间的关系</a:t>
            </a:r>
            <a:endParaRPr lang="en-US" altLang="zh-CN" sz="2400" dirty="0">
              <a:latin typeface="华文新魏" panose="02010800040101010101" pitchFamily="2" charset="-122"/>
            </a:endParaRPr>
          </a:p>
          <a:p>
            <a:pPr lvl="1"/>
            <a:r>
              <a:rPr lang="en-US" altLang="zh-CN" sz="2400" dirty="0">
                <a:latin typeface="华文新魏" panose="02010800040101010101" pitchFamily="2" charset="-122"/>
              </a:rPr>
              <a:t>ISA</a:t>
            </a:r>
            <a:r>
              <a:rPr lang="zh-CN" altLang="en-US" sz="2400" dirty="0">
                <a:latin typeface="华文新魏" panose="02010800040101010101" pitchFamily="2" charset="-122"/>
              </a:rPr>
              <a:t>联系本质是继承关系</a:t>
            </a:r>
            <a:endParaRPr lang="en-US" altLang="zh-CN" sz="2400" dirty="0">
              <a:latin typeface="华文新魏" panose="02010800040101010101" pitchFamily="2" charset="-122"/>
            </a:endParaRPr>
          </a:p>
          <a:p>
            <a:pPr lvl="1"/>
            <a:r>
              <a:rPr lang="en-US" altLang="zh-CN" sz="2400" dirty="0">
                <a:latin typeface="华文新魏" panose="02010800040101010101" pitchFamily="2" charset="-122"/>
              </a:rPr>
              <a:t>ISA</a:t>
            </a:r>
            <a:r>
              <a:rPr lang="zh-CN" altLang="en-US" sz="2400" dirty="0">
                <a:latin typeface="华文新魏" panose="02010800040101010101" pitchFamily="2" charset="-122"/>
              </a:rPr>
              <a:t>联系使用标有“</a:t>
            </a:r>
            <a:r>
              <a:rPr lang="en-US" altLang="zh-CN" sz="2400" dirty="0">
                <a:latin typeface="华文新魏" panose="02010800040101010101" pitchFamily="2" charset="-122"/>
              </a:rPr>
              <a:t>ISA</a:t>
            </a:r>
            <a:r>
              <a:rPr lang="zh-CN" altLang="en-US" sz="2400" dirty="0">
                <a:latin typeface="华文新魏" panose="02010800040101010101" pitchFamily="2" charset="-122"/>
              </a:rPr>
              <a:t>”字样的三角形来表示</a:t>
            </a:r>
            <a:endParaRPr lang="en-US" altLang="zh-CN" sz="2400" dirty="0">
              <a:latin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grpSp>
        <p:nvGrpSpPr>
          <p:cNvPr id="4" name="组合 3"/>
          <p:cNvGrpSpPr/>
          <p:nvPr/>
        </p:nvGrpSpPr>
        <p:grpSpPr>
          <a:xfrm>
            <a:off x="2843808" y="3573016"/>
            <a:ext cx="3240360" cy="2520280"/>
            <a:chOff x="3214688" y="3571875"/>
            <a:chExt cx="2428875" cy="2043113"/>
          </a:xfrm>
        </p:grpSpPr>
        <p:sp>
          <p:nvSpPr>
            <p:cNvPr id="5" name="Rectangle 115"/>
            <p:cNvSpPr>
              <a:spLocks noChangeArrowheads="1"/>
            </p:cNvSpPr>
            <p:nvPr/>
          </p:nvSpPr>
          <p:spPr bwMode="auto">
            <a:xfrm>
              <a:off x="3214688" y="5146675"/>
              <a:ext cx="865187" cy="46831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教师</a:t>
              </a:r>
              <a:endParaRPr lang="zh-CN" altLang="en-US" sz="1800" b="1"/>
            </a:p>
          </p:txBody>
        </p:sp>
        <p:sp>
          <p:nvSpPr>
            <p:cNvPr id="6" name="Rectangle 117"/>
            <p:cNvSpPr>
              <a:spLocks noChangeArrowheads="1"/>
            </p:cNvSpPr>
            <p:nvPr/>
          </p:nvSpPr>
          <p:spPr bwMode="auto">
            <a:xfrm>
              <a:off x="3995738" y="3571875"/>
              <a:ext cx="906462" cy="431800"/>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人员</a:t>
              </a:r>
              <a:endParaRPr lang="zh-CN" altLang="en-US" sz="1800" b="1"/>
            </a:p>
          </p:txBody>
        </p:sp>
        <p:cxnSp>
          <p:nvCxnSpPr>
            <p:cNvPr id="7" name="AutoShape 19"/>
            <p:cNvCxnSpPr>
              <a:cxnSpLocks noChangeShapeType="1"/>
              <a:stCxn id="8" idx="0"/>
              <a:endCxn id="6" idx="2"/>
            </p:cNvCxnSpPr>
            <p:nvPr/>
          </p:nvCxnSpPr>
          <p:spPr bwMode="auto">
            <a:xfrm flipV="1">
              <a:off x="4441825" y="4003675"/>
              <a:ext cx="7938" cy="3571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8" name="AutoShape 4"/>
            <p:cNvSpPr>
              <a:spLocks noChangeArrowheads="1"/>
            </p:cNvSpPr>
            <p:nvPr/>
          </p:nvSpPr>
          <p:spPr bwMode="auto">
            <a:xfrm>
              <a:off x="3951288" y="4360863"/>
              <a:ext cx="981075" cy="368300"/>
            </a:xfrm>
            <a:prstGeom prst="flowChartMerge">
              <a:avLst/>
            </a:prstGeom>
            <a:solidFill>
              <a:srgbClr val="FFFFFF"/>
            </a:solidFill>
            <a:ln w="9525">
              <a:solidFill>
                <a:srgbClr val="0000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chemeClr val="bg2"/>
                  </a:solidFill>
                </a:rPr>
                <a:t>ISA</a:t>
              </a:r>
            </a:p>
          </p:txBody>
        </p:sp>
        <p:cxnSp>
          <p:nvCxnSpPr>
            <p:cNvPr id="9" name="AutoShape 19"/>
            <p:cNvCxnSpPr>
              <a:cxnSpLocks noChangeShapeType="1"/>
              <a:stCxn id="8" idx="3"/>
              <a:endCxn id="11" idx="0"/>
            </p:cNvCxnSpPr>
            <p:nvPr/>
          </p:nvCxnSpPr>
          <p:spPr bwMode="auto">
            <a:xfrm>
              <a:off x="4686300" y="4545013"/>
              <a:ext cx="525463" cy="6016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 name="AutoShape 19"/>
            <p:cNvCxnSpPr>
              <a:cxnSpLocks noChangeShapeType="1"/>
              <a:stCxn id="5" idx="0"/>
              <a:endCxn id="8" idx="1"/>
            </p:cNvCxnSpPr>
            <p:nvPr/>
          </p:nvCxnSpPr>
          <p:spPr bwMode="auto">
            <a:xfrm flipV="1">
              <a:off x="3648075" y="4545013"/>
              <a:ext cx="547688" cy="6016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1" name="Rectangle 115"/>
            <p:cNvSpPr>
              <a:spLocks noChangeArrowheads="1"/>
            </p:cNvSpPr>
            <p:nvPr/>
          </p:nvSpPr>
          <p:spPr bwMode="auto">
            <a:xfrm>
              <a:off x="4778375" y="5146675"/>
              <a:ext cx="865188" cy="468313"/>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学生</a:t>
              </a:r>
              <a:endParaRPr lang="zh-CN" altLang="en-US" sz="1800" b="1"/>
            </a:p>
          </p:txBody>
        </p:sp>
      </p:grpSp>
      <p:sp>
        <p:nvSpPr>
          <p:cNvPr id="12"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13"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83</a:t>
            </a:r>
            <a:endParaRPr lang="zh-CN" altLang="en-US" dirty="0" smtClean="0"/>
          </a:p>
        </p:txBody>
      </p:sp>
    </p:spTree>
    <p:extLst>
      <p:ext uri="{BB962C8B-B14F-4D97-AF65-F5344CB8AC3E}">
        <p14:creationId xmlns:p14="http://schemas.microsoft.com/office/powerpoint/2010/main" val="120530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mj-ea"/>
              </a:rPr>
              <a:t>特殊化和</a:t>
            </a:r>
            <a:r>
              <a:rPr kumimoji="1" lang="zh-CN" altLang="en-US" dirty="0" smtClean="0">
                <a:latin typeface="+mj-ea"/>
              </a:rPr>
              <a:t>概括</a:t>
            </a:r>
            <a:r>
              <a:rPr kumimoji="1" lang="en-US" altLang="zh-CN" dirty="0">
                <a:latin typeface="+mj-ea"/>
              </a:rPr>
              <a:t>-</a:t>
            </a:r>
            <a:r>
              <a:rPr kumimoji="1" lang="zh-CN" altLang="en-US" dirty="0">
                <a:latin typeface="+mj-ea"/>
              </a:rPr>
              <a:t>示例</a:t>
            </a:r>
            <a:endParaRPr lang="zh-CN" altLang="en-US" dirty="0"/>
          </a:p>
        </p:txBody>
      </p:sp>
      <p:sp>
        <p:nvSpPr>
          <p:cNvPr id="3" name="内容占位符 2"/>
          <p:cNvSpPr>
            <a:spLocks noGrp="1"/>
          </p:cNvSpPr>
          <p:nvPr>
            <p:ph idx="1"/>
          </p:nvPr>
        </p:nvSpPr>
        <p:spPr/>
        <p:txBody>
          <a:bodyPr/>
          <a:lstStyle/>
          <a:p>
            <a:r>
              <a:rPr lang="zh-CN" altLang="en-US" dirty="0">
                <a:latin typeface="华文新魏" panose="02010800040101010101" pitchFamily="2" charset="-122"/>
                <a:ea typeface="华文新魏" panose="02010800040101010101" pitchFamily="2" charset="-122"/>
              </a:rPr>
              <a:t>学校系统</a:t>
            </a:r>
            <a:r>
              <a:rPr lang="en-US" altLang="zh-CN" dirty="0">
                <a:latin typeface="华文新魏" panose="02010800040101010101" pitchFamily="2" charset="-122"/>
                <a:ea typeface="华文新魏" panose="02010800040101010101" pitchFamily="2" charset="-122"/>
              </a:rPr>
              <a:t>E-R</a:t>
            </a:r>
            <a:r>
              <a:rPr lang="zh-CN" altLang="en-US" dirty="0">
                <a:latin typeface="华文新魏" panose="02010800040101010101" pitchFamily="2" charset="-122"/>
                <a:ea typeface="华文新魏" panose="02010800040101010101" pitchFamily="2" charset="-122"/>
              </a:rPr>
              <a:t>图示例：</a:t>
            </a:r>
            <a:endParaRPr lang="en-US" altLang="zh-CN" dirty="0">
              <a:latin typeface="华文新魏" panose="02010800040101010101" pitchFamily="2" charset="-122"/>
              <a:ea typeface="华文新魏" panose="02010800040101010101" pitchFamily="2" charset="-122"/>
            </a:endParaRPr>
          </a:p>
          <a:p>
            <a:pPr lvl="1"/>
            <a:r>
              <a:rPr lang="zh-CN" altLang="en-US" sz="2400" dirty="0">
                <a:latin typeface="华文新魏" panose="02010800040101010101" pitchFamily="2" charset="-122"/>
              </a:rPr>
              <a:t>仅关注教学和图书管理部分</a:t>
            </a:r>
            <a:endParaRPr lang="en-US" altLang="zh-CN" sz="2400" dirty="0">
              <a:latin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grpSp>
        <p:nvGrpSpPr>
          <p:cNvPr id="26" name="Group 43"/>
          <p:cNvGrpSpPr>
            <a:grpSpLocks/>
          </p:cNvGrpSpPr>
          <p:nvPr/>
        </p:nvGrpSpPr>
        <p:grpSpPr bwMode="auto">
          <a:xfrm>
            <a:off x="959643" y="2837085"/>
            <a:ext cx="7072313" cy="2824163"/>
            <a:chOff x="630" y="1326"/>
            <a:chExt cx="4455" cy="1779"/>
          </a:xfrm>
        </p:grpSpPr>
        <p:cxnSp>
          <p:nvCxnSpPr>
            <p:cNvPr id="27" name="AutoShape 19"/>
            <p:cNvCxnSpPr>
              <a:cxnSpLocks noChangeShapeType="1"/>
              <a:stCxn id="31" idx="1"/>
              <a:endCxn id="44" idx="3"/>
            </p:cNvCxnSpPr>
            <p:nvPr/>
          </p:nvCxnSpPr>
          <p:spPr bwMode="auto">
            <a:xfrm flipH="1">
              <a:off x="2546" y="1644"/>
              <a:ext cx="663" cy="20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8" name="AutoShape 19"/>
            <p:cNvCxnSpPr>
              <a:cxnSpLocks noChangeShapeType="1"/>
              <a:stCxn id="29" idx="1"/>
              <a:endCxn id="44" idx="1"/>
            </p:cNvCxnSpPr>
            <p:nvPr/>
          </p:nvCxnSpPr>
          <p:spPr bwMode="auto">
            <a:xfrm flipH="1" flipV="1">
              <a:off x="2340" y="2050"/>
              <a:ext cx="225" cy="5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9" name="Rectangle 115"/>
            <p:cNvSpPr>
              <a:spLocks noChangeArrowheads="1"/>
            </p:cNvSpPr>
            <p:nvPr/>
          </p:nvSpPr>
          <p:spPr bwMode="auto">
            <a:xfrm>
              <a:off x="2565" y="2416"/>
              <a:ext cx="545" cy="295"/>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教师</a:t>
              </a:r>
              <a:endParaRPr lang="zh-CN" altLang="en-US" sz="1800" b="1"/>
            </a:p>
          </p:txBody>
        </p:sp>
        <p:sp>
          <p:nvSpPr>
            <p:cNvPr id="30" name="Rectangle 116"/>
            <p:cNvSpPr>
              <a:spLocks noChangeArrowheads="1"/>
            </p:cNvSpPr>
            <p:nvPr/>
          </p:nvSpPr>
          <p:spPr bwMode="auto">
            <a:xfrm>
              <a:off x="3915" y="2416"/>
              <a:ext cx="491" cy="295"/>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课程</a:t>
              </a:r>
              <a:endParaRPr lang="zh-CN" altLang="en-US" sz="1800" b="1"/>
            </a:p>
          </p:txBody>
        </p:sp>
        <p:sp>
          <p:nvSpPr>
            <p:cNvPr id="31" name="Rectangle 117"/>
            <p:cNvSpPr>
              <a:spLocks noChangeArrowheads="1"/>
            </p:cNvSpPr>
            <p:nvPr/>
          </p:nvSpPr>
          <p:spPr bwMode="auto">
            <a:xfrm>
              <a:off x="3209" y="1508"/>
              <a:ext cx="571" cy="27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学生</a:t>
              </a:r>
              <a:endParaRPr lang="zh-CN" altLang="en-US" sz="1800" b="1"/>
            </a:p>
          </p:txBody>
        </p:sp>
        <p:sp>
          <p:nvSpPr>
            <p:cNvPr id="32" name="AutoShape 118"/>
            <p:cNvSpPr>
              <a:spLocks noChangeArrowheads="1"/>
            </p:cNvSpPr>
            <p:nvPr/>
          </p:nvSpPr>
          <p:spPr bwMode="auto">
            <a:xfrm>
              <a:off x="3277" y="2003"/>
              <a:ext cx="423" cy="239"/>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a:solidFill>
                    <a:srgbClr val="000000"/>
                  </a:solidFill>
                </a:rPr>
                <a:t>上课</a:t>
              </a:r>
              <a:endParaRPr lang="zh-CN" altLang="en-US" sz="1200" b="1"/>
            </a:p>
            <a:p>
              <a:pPr algn="just" eaLnBrk="1" hangingPunct="1"/>
              <a:endParaRPr lang="zh-CN" altLang="en-US" sz="1200" b="1"/>
            </a:p>
            <a:p>
              <a:pPr eaLnBrk="1" hangingPunct="1"/>
              <a:endParaRPr lang="zh-CN" altLang="en-US" b="1"/>
            </a:p>
          </p:txBody>
        </p:sp>
        <p:cxnSp>
          <p:nvCxnSpPr>
            <p:cNvPr id="33" name="AutoShape 19"/>
            <p:cNvCxnSpPr>
              <a:cxnSpLocks noChangeShapeType="1"/>
              <a:stCxn id="32" idx="3"/>
              <a:endCxn id="30" idx="0"/>
            </p:cNvCxnSpPr>
            <p:nvPr/>
          </p:nvCxnSpPr>
          <p:spPr bwMode="auto">
            <a:xfrm>
              <a:off x="3700" y="2123"/>
              <a:ext cx="461" cy="29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4" name="AutoShape 19"/>
            <p:cNvCxnSpPr>
              <a:cxnSpLocks noChangeShapeType="1"/>
              <a:stCxn id="32" idx="0"/>
              <a:endCxn id="31" idx="2"/>
            </p:cNvCxnSpPr>
            <p:nvPr/>
          </p:nvCxnSpPr>
          <p:spPr bwMode="auto">
            <a:xfrm rot="5400000" flipH="1" flipV="1">
              <a:off x="3380" y="1888"/>
              <a:ext cx="223" cy="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5" name="AutoShape 118"/>
            <p:cNvSpPr>
              <a:spLocks noChangeArrowheads="1"/>
            </p:cNvSpPr>
            <p:nvPr/>
          </p:nvSpPr>
          <p:spPr bwMode="auto">
            <a:xfrm>
              <a:off x="3285" y="2441"/>
              <a:ext cx="450" cy="25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a:solidFill>
                    <a:srgbClr val="000000"/>
                  </a:solidFill>
                </a:rPr>
                <a:t>讲授</a:t>
              </a:r>
              <a:endParaRPr lang="zh-CN" altLang="en-US" sz="1200" b="1"/>
            </a:p>
            <a:p>
              <a:pPr algn="just" eaLnBrk="1" hangingPunct="1"/>
              <a:endParaRPr lang="zh-CN" altLang="en-US" sz="1200" b="1"/>
            </a:p>
            <a:p>
              <a:pPr eaLnBrk="1" hangingPunct="1"/>
              <a:endParaRPr lang="zh-CN" altLang="en-US" b="1"/>
            </a:p>
          </p:txBody>
        </p:sp>
        <p:cxnSp>
          <p:nvCxnSpPr>
            <p:cNvPr id="36" name="AutoShape 19"/>
            <p:cNvCxnSpPr>
              <a:cxnSpLocks noChangeShapeType="1"/>
              <a:stCxn id="35" idx="3"/>
              <a:endCxn id="30" idx="1"/>
            </p:cNvCxnSpPr>
            <p:nvPr/>
          </p:nvCxnSpPr>
          <p:spPr bwMode="auto">
            <a:xfrm flipV="1">
              <a:off x="3735" y="2564"/>
              <a:ext cx="180" cy="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7" name="AutoShape 19"/>
            <p:cNvCxnSpPr>
              <a:cxnSpLocks noChangeShapeType="1"/>
              <a:stCxn id="35" idx="1"/>
              <a:endCxn id="29" idx="3"/>
            </p:cNvCxnSpPr>
            <p:nvPr/>
          </p:nvCxnSpPr>
          <p:spPr bwMode="auto">
            <a:xfrm rot="10800000">
              <a:off x="3110" y="2564"/>
              <a:ext cx="175" cy="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8" name="AutoShape 86"/>
            <p:cNvCxnSpPr>
              <a:cxnSpLocks noChangeShapeType="1"/>
              <a:stCxn id="29" idx="0"/>
              <a:endCxn id="32" idx="1"/>
            </p:cNvCxnSpPr>
            <p:nvPr/>
          </p:nvCxnSpPr>
          <p:spPr bwMode="auto">
            <a:xfrm rot="5400000" flipH="1" flipV="1">
              <a:off x="2910" y="2050"/>
              <a:ext cx="293" cy="44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39" name="Rectangle 117"/>
            <p:cNvSpPr>
              <a:spLocks noChangeArrowheads="1"/>
            </p:cNvSpPr>
            <p:nvPr/>
          </p:nvSpPr>
          <p:spPr bwMode="auto">
            <a:xfrm>
              <a:off x="1395" y="1506"/>
              <a:ext cx="616" cy="27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人员</a:t>
              </a:r>
              <a:endParaRPr lang="zh-CN" altLang="en-US" sz="1800" b="1"/>
            </a:p>
          </p:txBody>
        </p:sp>
        <p:sp>
          <p:nvSpPr>
            <p:cNvPr id="40" name="Rectangle 117"/>
            <p:cNvSpPr>
              <a:spLocks noChangeArrowheads="1"/>
            </p:cNvSpPr>
            <p:nvPr/>
          </p:nvSpPr>
          <p:spPr bwMode="auto">
            <a:xfrm>
              <a:off x="1395" y="2396"/>
              <a:ext cx="616" cy="27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00"/>
                  </a:solidFill>
                </a:rPr>
                <a:t>图书</a:t>
              </a:r>
              <a:endParaRPr lang="zh-CN" altLang="en-US" sz="1800" b="1"/>
            </a:p>
          </p:txBody>
        </p:sp>
        <p:sp>
          <p:nvSpPr>
            <p:cNvPr id="41" name="AutoShape 118"/>
            <p:cNvSpPr>
              <a:spLocks noChangeArrowheads="1"/>
            </p:cNvSpPr>
            <p:nvPr/>
          </p:nvSpPr>
          <p:spPr bwMode="auto">
            <a:xfrm>
              <a:off x="1471" y="1966"/>
              <a:ext cx="450" cy="25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b="1">
                  <a:solidFill>
                    <a:srgbClr val="000000"/>
                  </a:solidFill>
                </a:rPr>
                <a:t>借阅</a:t>
              </a:r>
              <a:endParaRPr lang="zh-CN" altLang="en-US" sz="1200" b="1"/>
            </a:p>
            <a:p>
              <a:pPr algn="just" eaLnBrk="1" hangingPunct="1"/>
              <a:endParaRPr lang="zh-CN" altLang="en-US" sz="1200" b="1"/>
            </a:p>
            <a:p>
              <a:pPr eaLnBrk="1" hangingPunct="1"/>
              <a:endParaRPr lang="zh-CN" altLang="en-US" b="1"/>
            </a:p>
          </p:txBody>
        </p:sp>
        <p:cxnSp>
          <p:nvCxnSpPr>
            <p:cNvPr id="42" name="AutoShape 19"/>
            <p:cNvCxnSpPr>
              <a:cxnSpLocks noChangeShapeType="1"/>
              <a:stCxn id="40" idx="0"/>
              <a:endCxn id="41" idx="2"/>
            </p:cNvCxnSpPr>
            <p:nvPr/>
          </p:nvCxnSpPr>
          <p:spPr bwMode="auto">
            <a:xfrm rot="16200000" flipV="1">
              <a:off x="1610" y="2302"/>
              <a:ext cx="180" cy="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3" name="AutoShape 19"/>
            <p:cNvCxnSpPr>
              <a:cxnSpLocks noChangeShapeType="1"/>
              <a:stCxn id="41" idx="0"/>
              <a:endCxn id="39" idx="2"/>
            </p:cNvCxnSpPr>
            <p:nvPr/>
          </p:nvCxnSpPr>
          <p:spPr bwMode="auto">
            <a:xfrm rot="5400000" flipH="1" flipV="1">
              <a:off x="1606" y="1868"/>
              <a:ext cx="188" cy="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4" name="AutoShape 4"/>
            <p:cNvSpPr>
              <a:spLocks noChangeArrowheads="1"/>
            </p:cNvSpPr>
            <p:nvPr/>
          </p:nvSpPr>
          <p:spPr bwMode="auto">
            <a:xfrm rot="-2660396">
              <a:off x="2155" y="1834"/>
              <a:ext cx="576" cy="232"/>
            </a:xfrm>
            <a:prstGeom prst="flowChartMerge">
              <a:avLst/>
            </a:prstGeom>
            <a:solidFill>
              <a:srgbClr val="FFFFFF"/>
            </a:solidFill>
            <a:ln w="9525">
              <a:solidFill>
                <a:srgbClr val="000000"/>
              </a:solid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chemeClr val="bg2"/>
                  </a:solidFill>
                </a:rPr>
                <a:t>ISA</a:t>
              </a:r>
            </a:p>
          </p:txBody>
        </p:sp>
        <p:cxnSp>
          <p:nvCxnSpPr>
            <p:cNvPr id="45" name="AutoShape 19"/>
            <p:cNvCxnSpPr>
              <a:cxnSpLocks noChangeShapeType="1"/>
              <a:stCxn id="44" idx="0"/>
              <a:endCxn id="39" idx="3"/>
            </p:cNvCxnSpPr>
            <p:nvPr/>
          </p:nvCxnSpPr>
          <p:spPr bwMode="auto">
            <a:xfrm flipH="1" flipV="1">
              <a:off x="2011" y="1642"/>
              <a:ext cx="351" cy="2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6" name="Oval 31"/>
            <p:cNvSpPr>
              <a:spLocks noChangeArrowheads="1"/>
            </p:cNvSpPr>
            <p:nvPr/>
          </p:nvSpPr>
          <p:spPr bwMode="auto">
            <a:xfrm>
              <a:off x="2610" y="2856"/>
              <a:ext cx="3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tno</a:t>
              </a:r>
              <a:endParaRPr lang="en-US" altLang="zh-CN" sz="1600" b="1"/>
            </a:p>
          </p:txBody>
        </p:sp>
        <p:sp>
          <p:nvSpPr>
            <p:cNvPr id="47" name="Oval 32"/>
            <p:cNvSpPr>
              <a:spLocks noChangeArrowheads="1"/>
            </p:cNvSpPr>
            <p:nvPr/>
          </p:nvSpPr>
          <p:spPr bwMode="auto">
            <a:xfrm>
              <a:off x="630" y="1641"/>
              <a:ext cx="4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name</a:t>
              </a:r>
              <a:endParaRPr lang="en-US" altLang="zh-CN" sz="1600" b="1"/>
            </a:p>
          </p:txBody>
        </p:sp>
        <p:sp>
          <p:nvSpPr>
            <p:cNvPr id="48" name="Oval 37"/>
            <p:cNvSpPr>
              <a:spLocks noChangeArrowheads="1"/>
            </p:cNvSpPr>
            <p:nvPr/>
          </p:nvSpPr>
          <p:spPr bwMode="auto">
            <a:xfrm>
              <a:off x="4564" y="2247"/>
              <a:ext cx="431"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cno</a:t>
              </a:r>
              <a:endParaRPr lang="en-US" altLang="zh-CN" sz="1600" b="1" u="sng"/>
            </a:p>
          </p:txBody>
        </p:sp>
        <p:sp>
          <p:nvSpPr>
            <p:cNvPr id="49" name="Oval 38"/>
            <p:cNvSpPr>
              <a:spLocks noChangeArrowheads="1"/>
            </p:cNvSpPr>
            <p:nvPr/>
          </p:nvSpPr>
          <p:spPr bwMode="auto">
            <a:xfrm>
              <a:off x="4538" y="2652"/>
              <a:ext cx="547"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cname</a:t>
              </a:r>
              <a:endParaRPr lang="en-US" altLang="zh-CN" sz="1600" b="1"/>
            </a:p>
          </p:txBody>
        </p:sp>
        <p:sp>
          <p:nvSpPr>
            <p:cNvPr id="50" name="Oval 37"/>
            <p:cNvSpPr>
              <a:spLocks noChangeArrowheads="1"/>
            </p:cNvSpPr>
            <p:nvPr/>
          </p:nvSpPr>
          <p:spPr bwMode="auto">
            <a:xfrm>
              <a:off x="668" y="2271"/>
              <a:ext cx="3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bno</a:t>
              </a:r>
              <a:endParaRPr lang="en-US" altLang="zh-CN" sz="1600" b="1" u="sng"/>
            </a:p>
          </p:txBody>
        </p:sp>
        <p:sp>
          <p:nvSpPr>
            <p:cNvPr id="51" name="Oval 38"/>
            <p:cNvSpPr>
              <a:spLocks noChangeArrowheads="1"/>
            </p:cNvSpPr>
            <p:nvPr/>
          </p:nvSpPr>
          <p:spPr bwMode="auto">
            <a:xfrm>
              <a:off x="668" y="2676"/>
              <a:ext cx="547"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bname</a:t>
              </a:r>
              <a:endParaRPr lang="en-US" altLang="zh-CN" sz="1600" b="1"/>
            </a:p>
          </p:txBody>
        </p:sp>
        <p:sp>
          <p:nvSpPr>
            <p:cNvPr id="52" name="Oval 37"/>
            <p:cNvSpPr>
              <a:spLocks noChangeArrowheads="1"/>
            </p:cNvSpPr>
            <p:nvPr/>
          </p:nvSpPr>
          <p:spPr bwMode="auto">
            <a:xfrm>
              <a:off x="829" y="1326"/>
              <a:ext cx="3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pid</a:t>
              </a:r>
              <a:endParaRPr lang="en-US" altLang="zh-CN" sz="1600" b="1" u="sng"/>
            </a:p>
          </p:txBody>
        </p:sp>
        <p:sp>
          <p:nvSpPr>
            <p:cNvPr id="53" name="Oval 15"/>
            <p:cNvSpPr>
              <a:spLocks noChangeArrowheads="1"/>
            </p:cNvSpPr>
            <p:nvPr/>
          </p:nvSpPr>
          <p:spPr bwMode="auto">
            <a:xfrm>
              <a:off x="810" y="1977"/>
              <a:ext cx="444"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age</a:t>
              </a:r>
              <a:endParaRPr lang="en-US" altLang="zh-CN" sz="1600" b="1"/>
            </a:p>
          </p:txBody>
        </p:sp>
        <p:sp>
          <p:nvSpPr>
            <p:cNvPr id="54" name="Oval 31"/>
            <p:cNvSpPr>
              <a:spLocks noChangeArrowheads="1"/>
            </p:cNvSpPr>
            <p:nvPr/>
          </p:nvSpPr>
          <p:spPr bwMode="auto">
            <a:xfrm>
              <a:off x="4024" y="1551"/>
              <a:ext cx="3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sno</a:t>
              </a:r>
              <a:endParaRPr lang="en-US" altLang="zh-CN" sz="1600" b="1"/>
            </a:p>
          </p:txBody>
        </p:sp>
        <p:cxnSp>
          <p:nvCxnSpPr>
            <p:cNvPr id="55" name="AutoShape 19"/>
            <p:cNvCxnSpPr>
              <a:cxnSpLocks noChangeShapeType="1"/>
              <a:stCxn id="48" idx="3"/>
              <a:endCxn id="30" idx="3"/>
            </p:cNvCxnSpPr>
            <p:nvPr/>
          </p:nvCxnSpPr>
          <p:spPr bwMode="auto">
            <a:xfrm rot="5400000">
              <a:off x="4465" y="2401"/>
              <a:ext cx="104" cy="22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54" idx="2"/>
              <a:endCxn id="31" idx="3"/>
            </p:cNvCxnSpPr>
            <p:nvPr/>
          </p:nvCxnSpPr>
          <p:spPr bwMode="auto">
            <a:xfrm rot="10800000">
              <a:off x="3780" y="1644"/>
              <a:ext cx="244" cy="3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7" name="AutoShape 19"/>
            <p:cNvCxnSpPr>
              <a:cxnSpLocks noChangeShapeType="1"/>
              <a:stCxn id="46" idx="0"/>
              <a:endCxn id="29" idx="2"/>
            </p:cNvCxnSpPr>
            <p:nvPr/>
          </p:nvCxnSpPr>
          <p:spPr bwMode="auto">
            <a:xfrm rot="5400000" flipH="1" flipV="1">
              <a:off x="2747" y="2767"/>
              <a:ext cx="145" cy="3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8" name="AutoShape 19"/>
            <p:cNvCxnSpPr>
              <a:cxnSpLocks noChangeShapeType="1"/>
              <a:stCxn id="51" idx="7"/>
              <a:endCxn id="40" idx="1"/>
            </p:cNvCxnSpPr>
            <p:nvPr/>
          </p:nvCxnSpPr>
          <p:spPr bwMode="auto">
            <a:xfrm rot="5400000" flipH="1" flipV="1">
              <a:off x="1174" y="2493"/>
              <a:ext cx="181" cy="26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9" name="AutoShape 19"/>
            <p:cNvCxnSpPr>
              <a:cxnSpLocks noChangeShapeType="1"/>
              <a:stCxn id="40" idx="1"/>
              <a:endCxn id="50" idx="6"/>
            </p:cNvCxnSpPr>
            <p:nvPr/>
          </p:nvCxnSpPr>
          <p:spPr bwMode="auto">
            <a:xfrm rot="10800000">
              <a:off x="1054" y="2396"/>
              <a:ext cx="341" cy="13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0" name="AutoShape 19"/>
            <p:cNvCxnSpPr>
              <a:cxnSpLocks noChangeShapeType="1"/>
              <a:stCxn id="39" idx="1"/>
              <a:endCxn id="53" idx="7"/>
            </p:cNvCxnSpPr>
            <p:nvPr/>
          </p:nvCxnSpPr>
          <p:spPr bwMode="auto">
            <a:xfrm rot="10800000" flipV="1">
              <a:off x="1189" y="1642"/>
              <a:ext cx="206" cy="37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1" name="AutoShape 19"/>
            <p:cNvCxnSpPr>
              <a:cxnSpLocks noChangeShapeType="1"/>
              <a:stCxn id="39" idx="1"/>
              <a:endCxn id="47" idx="6"/>
            </p:cNvCxnSpPr>
            <p:nvPr/>
          </p:nvCxnSpPr>
          <p:spPr bwMode="auto">
            <a:xfrm rot="10800000" flipV="1">
              <a:off x="1116" y="1642"/>
              <a:ext cx="279" cy="12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2" name="AutoShape 19"/>
            <p:cNvCxnSpPr>
              <a:cxnSpLocks noChangeShapeType="1"/>
              <a:stCxn id="39" idx="1"/>
              <a:endCxn id="52" idx="5"/>
            </p:cNvCxnSpPr>
            <p:nvPr/>
          </p:nvCxnSpPr>
          <p:spPr bwMode="auto">
            <a:xfrm rot="10800000">
              <a:off x="1158" y="1539"/>
              <a:ext cx="237" cy="10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3" name="AutoShape 19"/>
            <p:cNvCxnSpPr>
              <a:cxnSpLocks noChangeShapeType="1"/>
              <a:stCxn id="30" idx="3"/>
              <a:endCxn id="49" idx="1"/>
            </p:cNvCxnSpPr>
            <p:nvPr/>
          </p:nvCxnSpPr>
          <p:spPr bwMode="auto">
            <a:xfrm>
              <a:off x="4406" y="2564"/>
              <a:ext cx="212" cy="1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64"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65"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84</a:t>
            </a:r>
            <a:endParaRPr lang="zh-CN" altLang="en-US" dirty="0" smtClean="0"/>
          </a:p>
        </p:txBody>
      </p:sp>
    </p:spTree>
    <p:extLst>
      <p:ext uri="{BB962C8B-B14F-4D97-AF65-F5344CB8AC3E}">
        <p14:creationId xmlns:p14="http://schemas.microsoft.com/office/powerpoint/2010/main" val="144057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611188" y="260350"/>
            <a:ext cx="8077200" cy="742950"/>
          </a:xfrm>
        </p:spPr>
        <p:txBody>
          <a:bodyPr/>
          <a:lstStyle/>
          <a:p>
            <a:pPr>
              <a:defRPr/>
            </a:pPr>
            <a:r>
              <a:rPr kumimoji="1" lang="zh-CN" altLang="en-US" dirty="0">
                <a:latin typeface="+mj-ea"/>
              </a:rPr>
              <a:t>特殊化和概括的</a:t>
            </a:r>
            <a:r>
              <a:rPr kumimoji="1" lang="zh-CN" altLang="en-US" dirty="0" smtClean="0">
                <a:latin typeface="+mj-ea"/>
              </a:rPr>
              <a:t>约束</a:t>
            </a:r>
            <a:endParaRPr kumimoji="1" lang="en-US" altLang="zh-CN" dirty="0" smtClean="0">
              <a:latin typeface="+mj-ea"/>
            </a:endParaRPr>
          </a:p>
        </p:txBody>
      </p:sp>
      <p:sp>
        <p:nvSpPr>
          <p:cNvPr id="110594" name="Rectangle 3"/>
          <p:cNvSpPr>
            <a:spLocks noGrp="1" noChangeArrowheads="1"/>
          </p:cNvSpPr>
          <p:nvPr>
            <p:ph idx="1"/>
          </p:nvPr>
        </p:nvSpPr>
        <p:spPr>
          <a:xfrm>
            <a:off x="539750" y="1533525"/>
            <a:ext cx="8040688" cy="4919663"/>
          </a:xfrm>
        </p:spPr>
        <p:txBody>
          <a:bodyPr/>
          <a:lstStyle/>
          <a:p>
            <a:r>
              <a:rPr lang="zh-CN" altLang="en-US" sz="2400" dirty="0" smtClean="0">
                <a:latin typeface="华文新魏" panose="02010800040101010101" pitchFamily="2" charset="-122"/>
                <a:ea typeface="华文新魏" panose="02010800040101010101" pitchFamily="2" charset="-122"/>
              </a:rPr>
              <a:t>实体可以属于给定低层次实体集成员的约束</a:t>
            </a:r>
          </a:p>
          <a:p>
            <a:pPr lvl="1"/>
            <a:r>
              <a:rPr lang="zh-CN" altLang="en-US" sz="2000" dirty="0" smtClean="0">
                <a:latin typeface="华文新魏" panose="02010800040101010101" pitchFamily="2" charset="-122"/>
              </a:rPr>
              <a:t>条件定义的</a:t>
            </a:r>
            <a:endParaRPr lang="en-US" altLang="zh-CN" sz="2000" dirty="0" smtClean="0">
              <a:latin typeface="华文新魏" panose="02010800040101010101" pitchFamily="2" charset="-122"/>
            </a:endParaRPr>
          </a:p>
          <a:p>
            <a:pPr lvl="2"/>
            <a:r>
              <a:rPr lang="zh-CN" altLang="en-US" sz="2000" dirty="0" smtClean="0">
                <a:latin typeface="华文新魏" panose="02010800040101010101" pitchFamily="2" charset="-122"/>
              </a:rPr>
              <a:t>例如</a:t>
            </a:r>
            <a:r>
              <a:rPr lang="en-US" altLang="zh-CN" sz="2000" dirty="0" smtClean="0">
                <a:latin typeface="华文新魏" panose="02010800040101010101" pitchFamily="2" charset="-122"/>
              </a:rPr>
              <a:t>: 65</a:t>
            </a:r>
            <a:r>
              <a:rPr lang="zh-CN" altLang="en-US" sz="2000" dirty="0" smtClean="0">
                <a:latin typeface="华文新魏" panose="02010800040101010101" pitchFamily="2" charset="-122"/>
              </a:rPr>
              <a:t>岁以上的所有顾客在</a:t>
            </a:r>
            <a:r>
              <a:rPr lang="en-US" altLang="zh-CN" sz="2000" dirty="0" smtClean="0">
                <a:latin typeface="华文新魏" panose="02010800040101010101" pitchFamily="2" charset="-122"/>
              </a:rPr>
              <a:t>senior-citizen</a:t>
            </a:r>
            <a:r>
              <a:rPr lang="en-US" altLang="zh-CN" sz="2000" i="1" dirty="0" smtClean="0">
                <a:latin typeface="华文新魏" panose="02010800040101010101" pitchFamily="2" charset="-122"/>
              </a:rPr>
              <a:t> </a:t>
            </a:r>
            <a:r>
              <a:rPr lang="en-US" altLang="zh-CN" sz="2000" dirty="0" smtClean="0">
                <a:latin typeface="华文新魏" panose="02010800040101010101" pitchFamily="2" charset="-122"/>
              </a:rPr>
              <a:t>entity </a:t>
            </a:r>
            <a:r>
              <a:rPr lang="zh-CN" altLang="en-US" sz="2000" dirty="0" smtClean="0">
                <a:latin typeface="华文新魏" panose="02010800040101010101" pitchFamily="2" charset="-122"/>
              </a:rPr>
              <a:t>集合中</a:t>
            </a:r>
            <a:r>
              <a:rPr lang="en-US" altLang="zh-CN" sz="2000" dirty="0" smtClean="0">
                <a:latin typeface="华文新魏" panose="02010800040101010101" pitchFamily="2" charset="-122"/>
              </a:rPr>
              <a:t>; senior-citizen  ISA  person.</a:t>
            </a:r>
          </a:p>
          <a:p>
            <a:pPr lvl="1"/>
            <a:r>
              <a:rPr lang="zh-CN" altLang="en-US" sz="2000" dirty="0" smtClean="0">
                <a:latin typeface="华文新魏" panose="02010800040101010101" pitchFamily="2" charset="-122"/>
              </a:rPr>
              <a:t>用户定义的</a:t>
            </a:r>
            <a:endParaRPr lang="en-US" altLang="zh-CN" sz="2000" dirty="0" smtClean="0">
              <a:latin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另一类约束涉及在一个概化中一个实体集是否可以属于多个低层实体集</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rPr>
              <a:t>不相交</a:t>
            </a:r>
            <a:r>
              <a:rPr lang="en-US" altLang="zh-CN" sz="2000" dirty="0" smtClean="0">
                <a:latin typeface="华文新魏" panose="02010800040101010101" pitchFamily="2" charset="-122"/>
              </a:rPr>
              <a:t>(Disjoint)</a:t>
            </a:r>
          </a:p>
          <a:p>
            <a:pPr lvl="2"/>
            <a:r>
              <a:rPr lang="zh-CN" altLang="en-US" sz="2000" dirty="0" smtClean="0">
                <a:latin typeface="华文新魏" panose="02010800040101010101" pitchFamily="2" charset="-122"/>
              </a:rPr>
              <a:t>不相交约束要求一个实体至多属于一个低层实体集。</a:t>
            </a:r>
            <a:endParaRPr lang="en-US" altLang="zh-CN" sz="2000" dirty="0" smtClean="0">
              <a:latin typeface="华文新魏" panose="02010800040101010101" pitchFamily="2" charset="-122"/>
            </a:endParaRPr>
          </a:p>
          <a:p>
            <a:pPr lvl="1"/>
            <a:r>
              <a:rPr lang="zh-CN" altLang="en-US" sz="2000" dirty="0" smtClean="0">
                <a:latin typeface="华文新魏" panose="02010800040101010101" pitchFamily="2" charset="-122"/>
              </a:rPr>
              <a:t>重叠</a:t>
            </a:r>
            <a:r>
              <a:rPr lang="en-US" altLang="zh-CN" sz="2000" dirty="0" smtClean="0">
                <a:latin typeface="华文新魏" panose="02010800040101010101" pitchFamily="2" charset="-122"/>
              </a:rPr>
              <a:t>(Overlapping)</a:t>
            </a:r>
          </a:p>
          <a:p>
            <a:pPr lvl="2"/>
            <a:r>
              <a:rPr lang="zh-CN" altLang="en-US" sz="2000" dirty="0" smtClean="0">
                <a:latin typeface="华文新魏" panose="02010800040101010101" pitchFamily="2" charset="-122"/>
              </a:rPr>
              <a:t>同一个实体可以同时属于同一个概化中的多个低层实体集</a:t>
            </a:r>
            <a:endParaRPr lang="en-US" altLang="zh-CN" sz="2000" dirty="0" smtClean="0">
              <a:solidFill>
                <a:schemeClr val="tx2"/>
              </a:solidFill>
              <a:latin typeface="华文新魏" panose="02010800040101010101" pitchFamily="2" charset="-122"/>
            </a:endParaRPr>
          </a:p>
        </p:txBody>
      </p:sp>
      <p:sp>
        <p:nvSpPr>
          <p:cNvPr id="110595"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9"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85</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55663" y="130175"/>
            <a:ext cx="8077200" cy="833438"/>
          </a:xfrm>
        </p:spPr>
        <p:txBody>
          <a:bodyPr/>
          <a:lstStyle/>
          <a:p>
            <a:pPr>
              <a:defRPr/>
            </a:pPr>
            <a:r>
              <a:rPr kumimoji="1" lang="zh-CN" altLang="en-US" dirty="0">
                <a:latin typeface="+mj-ea"/>
              </a:rPr>
              <a:t>特殊化和概括的</a:t>
            </a:r>
            <a:r>
              <a:rPr kumimoji="1" lang="zh-CN" altLang="en-US" dirty="0" smtClean="0">
                <a:latin typeface="+mj-ea"/>
              </a:rPr>
              <a:t>约束（续）</a:t>
            </a:r>
            <a:endParaRPr kumimoji="1" lang="en-US" altLang="zh-CN" dirty="0" smtClean="0">
              <a:latin typeface="+mj-ea"/>
            </a:endParaRPr>
          </a:p>
        </p:txBody>
      </p:sp>
      <p:sp>
        <p:nvSpPr>
          <p:cNvPr id="112642" name="Rectangle 3"/>
          <p:cNvSpPr>
            <a:spLocks noGrp="1" noChangeArrowheads="1"/>
          </p:cNvSpPr>
          <p:nvPr>
            <p:ph idx="1"/>
          </p:nvPr>
        </p:nvSpPr>
        <p:spPr>
          <a:xfrm>
            <a:off x="814388" y="1628775"/>
            <a:ext cx="7364412" cy="4552949"/>
          </a:xfrm>
        </p:spPr>
        <p:txBody>
          <a:bodyPr/>
          <a:lstStyle/>
          <a:p>
            <a:r>
              <a:rPr lang="zh-CN" altLang="en-US" sz="2800" dirty="0" smtClean="0">
                <a:latin typeface="华文新魏" panose="02010800040101010101" pitchFamily="2" charset="-122"/>
                <a:ea typeface="华文新魏" panose="02010800040101010101" pitchFamily="2" charset="-122"/>
              </a:rPr>
              <a:t>完全性约束</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定义高层实体集中的一个实体是否必须至少属于该概化</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特殊化的一个低层实体集</a:t>
            </a:r>
            <a:endParaRPr lang="en-US" altLang="zh-CN" sz="28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rPr>
              <a:t>全部概化</a:t>
            </a:r>
            <a:r>
              <a:rPr lang="en-US" altLang="zh-CN" sz="2400" dirty="0" smtClean="0">
                <a:latin typeface="华文新魏" panose="02010800040101010101" pitchFamily="2" charset="-122"/>
              </a:rPr>
              <a:t>: </a:t>
            </a:r>
            <a:r>
              <a:rPr lang="zh-CN" altLang="en-US" sz="2400" dirty="0" smtClean="0">
                <a:latin typeface="华文新魏" panose="02010800040101010101" pitchFamily="2" charset="-122"/>
              </a:rPr>
              <a:t>每个高层实体必须属于一个低层实体集。</a:t>
            </a:r>
            <a:endParaRPr lang="en-US" altLang="zh-CN" sz="2400" dirty="0" smtClean="0">
              <a:latin typeface="华文新魏" panose="02010800040101010101" pitchFamily="2" charset="-122"/>
            </a:endParaRPr>
          </a:p>
          <a:p>
            <a:pPr lvl="1"/>
            <a:r>
              <a:rPr lang="zh-CN" altLang="en-US" sz="2400" dirty="0" smtClean="0">
                <a:latin typeface="华文新魏" panose="02010800040101010101" pitchFamily="2" charset="-122"/>
              </a:rPr>
              <a:t>部分概化</a:t>
            </a:r>
            <a:r>
              <a:rPr lang="en-US" altLang="zh-CN" sz="2400" dirty="0" smtClean="0">
                <a:latin typeface="华文新魏" panose="02010800040101010101" pitchFamily="2" charset="-122"/>
              </a:rPr>
              <a:t>: </a:t>
            </a:r>
            <a:r>
              <a:rPr lang="zh-CN" altLang="en-US" sz="2400" dirty="0" smtClean="0">
                <a:latin typeface="华文新魏" panose="02010800040101010101" pitchFamily="2" charset="-122"/>
              </a:rPr>
              <a:t>允许一些高层实体不属于任何低层实体集。</a:t>
            </a:r>
            <a:endParaRPr lang="en-US" altLang="zh-CN" sz="2400" dirty="0" smtClean="0">
              <a:latin typeface="华文新魏" panose="02010800040101010101" pitchFamily="2" charset="-122"/>
            </a:endParaRPr>
          </a:p>
        </p:txBody>
      </p:sp>
      <p:sp>
        <p:nvSpPr>
          <p:cNvPr id="112643"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grpSp>
        <p:nvGrpSpPr>
          <p:cNvPr id="112644" name="Group 14"/>
          <p:cNvGrpSpPr>
            <a:grpSpLocks/>
          </p:cNvGrpSpPr>
          <p:nvPr/>
        </p:nvGrpSpPr>
        <p:grpSpPr bwMode="auto">
          <a:xfrm>
            <a:off x="6230565" y="4293096"/>
            <a:ext cx="2301875" cy="2043113"/>
            <a:chOff x="4050" y="1350"/>
            <a:chExt cx="1450" cy="1287"/>
          </a:xfrm>
        </p:grpSpPr>
        <p:sp>
          <p:nvSpPr>
            <p:cNvPr id="112645" name="Rectangle 115"/>
            <p:cNvSpPr>
              <a:spLocks noChangeArrowheads="1"/>
            </p:cNvSpPr>
            <p:nvPr/>
          </p:nvSpPr>
          <p:spPr bwMode="auto">
            <a:xfrm>
              <a:off x="4050" y="2342"/>
              <a:ext cx="635" cy="295"/>
            </a:xfrm>
            <a:prstGeom prst="rect">
              <a:avLst/>
            </a:prstGeom>
            <a:solidFill>
              <a:srgbClr val="FFFFFF"/>
            </a:solidFill>
            <a:ln w="9525">
              <a:solidFill>
                <a:srgbClr val="000000"/>
              </a:solidFill>
              <a:miter lim="800000"/>
              <a:headEnd/>
              <a:tailEnd/>
            </a:ln>
          </p:spPr>
          <p:txBody>
            <a:bodyPr lIns="0" tIns="72000" rIns="0"/>
            <a:lstStyle/>
            <a:p>
              <a:pPr algn="ctr"/>
              <a:r>
                <a:rPr lang="zh-CN" altLang="en-US" sz="1800" b="1">
                  <a:solidFill>
                    <a:schemeClr val="bg2"/>
                  </a:solidFill>
                  <a:latin typeface="Times New Roman" panose="02020603050405020304" pitchFamily="18" charset="0"/>
                </a:rPr>
                <a:t>存款账户</a:t>
              </a:r>
            </a:p>
          </p:txBody>
        </p:sp>
        <p:sp>
          <p:nvSpPr>
            <p:cNvPr id="112646" name="Rectangle 117"/>
            <p:cNvSpPr>
              <a:spLocks noChangeArrowheads="1"/>
            </p:cNvSpPr>
            <p:nvPr/>
          </p:nvSpPr>
          <p:spPr bwMode="auto">
            <a:xfrm>
              <a:off x="4532" y="1350"/>
              <a:ext cx="571" cy="272"/>
            </a:xfrm>
            <a:prstGeom prst="rect">
              <a:avLst/>
            </a:prstGeom>
            <a:solidFill>
              <a:srgbClr val="FFFFFF"/>
            </a:solidFill>
            <a:ln w="9525">
              <a:solidFill>
                <a:srgbClr val="000000"/>
              </a:solidFill>
              <a:miter lim="800000"/>
              <a:headEnd/>
              <a:tailEnd/>
            </a:ln>
          </p:spPr>
          <p:txBody>
            <a:bodyPr lIns="0" tIns="72000" rIns="0"/>
            <a:lstStyle/>
            <a:p>
              <a:pPr algn="ctr"/>
              <a:r>
                <a:rPr lang="zh-CN" altLang="en-US" sz="1800" b="1" dirty="0">
                  <a:solidFill>
                    <a:srgbClr val="000000"/>
                  </a:solidFill>
                  <a:latin typeface="Times New Roman" panose="02020603050405020304" pitchFamily="18" charset="0"/>
                </a:rPr>
                <a:t>账户</a:t>
              </a:r>
              <a:endParaRPr lang="zh-CN" altLang="en-US" sz="1800" b="1" dirty="0">
                <a:latin typeface="Times New Roman" panose="02020603050405020304" pitchFamily="18" charset="0"/>
              </a:endParaRPr>
            </a:p>
          </p:txBody>
        </p:sp>
        <p:cxnSp>
          <p:nvCxnSpPr>
            <p:cNvPr id="112647" name="AutoShape 19"/>
            <p:cNvCxnSpPr>
              <a:cxnSpLocks noChangeShapeType="1"/>
              <a:stCxn id="112648" idx="0"/>
              <a:endCxn id="112646" idx="2"/>
            </p:cNvCxnSpPr>
            <p:nvPr/>
          </p:nvCxnSpPr>
          <p:spPr bwMode="auto">
            <a:xfrm flipV="1">
              <a:off x="4808" y="1622"/>
              <a:ext cx="9" cy="31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12648" name="AutoShape 4"/>
            <p:cNvSpPr>
              <a:spLocks noChangeArrowheads="1"/>
            </p:cNvSpPr>
            <p:nvPr/>
          </p:nvSpPr>
          <p:spPr bwMode="auto">
            <a:xfrm>
              <a:off x="4513" y="1933"/>
              <a:ext cx="590" cy="232"/>
            </a:xfrm>
            <a:prstGeom prst="flowChartMerge">
              <a:avLst/>
            </a:prstGeom>
            <a:solidFill>
              <a:srgbClr val="FFFFFF"/>
            </a:solidFill>
            <a:ln w="9525">
              <a:solidFill>
                <a:srgbClr val="000000"/>
              </a:solidFill>
              <a:miter lim="800000"/>
              <a:headEnd/>
              <a:tailEnd/>
            </a:ln>
          </p:spPr>
          <p:txBody>
            <a:bodyPr/>
            <a:lstStyle/>
            <a:p>
              <a:r>
                <a:rPr lang="en-US" altLang="zh-CN" sz="1200" b="1">
                  <a:solidFill>
                    <a:schemeClr val="bg2"/>
                  </a:solidFill>
                  <a:latin typeface="Times New Roman" panose="02020603050405020304" pitchFamily="18" charset="0"/>
                </a:rPr>
                <a:t>ISA</a:t>
              </a:r>
            </a:p>
          </p:txBody>
        </p:sp>
        <p:cxnSp>
          <p:nvCxnSpPr>
            <p:cNvPr id="112649" name="AutoShape 19"/>
            <p:cNvCxnSpPr>
              <a:cxnSpLocks noChangeShapeType="1"/>
              <a:stCxn id="112648" idx="3"/>
              <a:endCxn id="112651" idx="0"/>
            </p:cNvCxnSpPr>
            <p:nvPr/>
          </p:nvCxnSpPr>
          <p:spPr bwMode="auto">
            <a:xfrm>
              <a:off x="4955" y="2049"/>
              <a:ext cx="227" cy="29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2650" name="AutoShape 19"/>
            <p:cNvCxnSpPr>
              <a:cxnSpLocks noChangeShapeType="1"/>
              <a:stCxn id="112645" idx="0"/>
              <a:endCxn id="112648" idx="1"/>
            </p:cNvCxnSpPr>
            <p:nvPr/>
          </p:nvCxnSpPr>
          <p:spPr bwMode="auto">
            <a:xfrm flipV="1">
              <a:off x="4368" y="2049"/>
              <a:ext cx="293" cy="29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12651" name="Rectangle 115"/>
            <p:cNvSpPr>
              <a:spLocks noChangeArrowheads="1"/>
            </p:cNvSpPr>
            <p:nvPr/>
          </p:nvSpPr>
          <p:spPr bwMode="auto">
            <a:xfrm>
              <a:off x="4865" y="2340"/>
              <a:ext cx="635" cy="295"/>
            </a:xfrm>
            <a:prstGeom prst="rect">
              <a:avLst/>
            </a:prstGeom>
            <a:solidFill>
              <a:srgbClr val="FFFFFF"/>
            </a:solidFill>
            <a:ln w="9525">
              <a:solidFill>
                <a:srgbClr val="000000"/>
              </a:solidFill>
              <a:miter lim="800000"/>
              <a:headEnd/>
              <a:tailEnd/>
            </a:ln>
          </p:spPr>
          <p:txBody>
            <a:bodyPr lIns="0" tIns="72000" rIns="0"/>
            <a:lstStyle/>
            <a:p>
              <a:pPr algn="ctr"/>
              <a:r>
                <a:rPr lang="zh-CN" altLang="en-US" sz="1800" b="1" dirty="0">
                  <a:solidFill>
                    <a:schemeClr val="bg2"/>
                  </a:solidFill>
                  <a:latin typeface="Times New Roman" panose="02020603050405020304" pitchFamily="18" charset="0"/>
                </a:rPr>
                <a:t>贷款账户</a:t>
              </a:r>
            </a:p>
          </p:txBody>
        </p:sp>
        <p:sp>
          <p:nvSpPr>
            <p:cNvPr id="112652" name="Text Box 75"/>
            <p:cNvSpPr txBox="1">
              <a:spLocks noChangeArrowheads="1"/>
            </p:cNvSpPr>
            <p:nvPr/>
          </p:nvSpPr>
          <p:spPr bwMode="auto">
            <a:xfrm>
              <a:off x="4576" y="1665"/>
              <a:ext cx="5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bg2"/>
                  </a:solidFill>
                  <a:latin typeface="Times New Roman" panose="02020603050405020304" pitchFamily="18" charset="0"/>
                </a:rPr>
                <a:t>全 部</a:t>
              </a:r>
            </a:p>
          </p:txBody>
        </p:sp>
      </p:grpSp>
      <p:sp>
        <p:nvSpPr>
          <p:cNvPr id="14"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86</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idx="4294967295"/>
          </p:nvPr>
        </p:nvSpPr>
        <p:spPr/>
        <p:txBody>
          <a:bodyPr/>
          <a:lstStyle/>
          <a:p>
            <a:pPr eaLnBrk="1" hangingPunct="1"/>
            <a:r>
              <a:rPr lang="zh-CN" altLang="en-US" b="1" dirty="0" smtClean="0"/>
              <a:t>聚集</a:t>
            </a:r>
          </a:p>
        </p:txBody>
      </p:sp>
      <p:sp>
        <p:nvSpPr>
          <p:cNvPr id="114692" name="Rectangle 3"/>
          <p:cNvSpPr>
            <a:spLocks noGrp="1" noChangeArrowheads="1"/>
          </p:cNvSpPr>
          <p:nvPr>
            <p:ph type="body" idx="4294967295"/>
          </p:nvPr>
        </p:nvSpPr>
        <p:spPr>
          <a:xfrm>
            <a:off x="468313" y="1484313"/>
            <a:ext cx="8207375" cy="3215135"/>
          </a:xfrm>
        </p:spPr>
        <p:txBody>
          <a:bodyPr/>
          <a:lstStyle/>
          <a:p>
            <a:pPr eaLnBrk="1" hangingPunct="1"/>
            <a:r>
              <a:rPr lang="zh-CN" altLang="en-US" dirty="0" smtClean="0">
                <a:latin typeface="华文新魏" panose="02010800040101010101" pitchFamily="2" charset="-122"/>
                <a:ea typeface="华文新魏" panose="02010800040101010101" pitchFamily="2" charset="-122"/>
              </a:rPr>
              <a:t>背景示例：请用</a:t>
            </a:r>
            <a:r>
              <a:rPr lang="en-US" altLang="zh-CN" dirty="0" smtClean="0">
                <a:latin typeface="华文新魏" panose="02010800040101010101" pitchFamily="2" charset="-122"/>
                <a:ea typeface="华文新魏" panose="02010800040101010101" pitchFamily="2" charset="-122"/>
              </a:rPr>
              <a:t>E-R</a:t>
            </a:r>
            <a:r>
              <a:rPr lang="zh-CN" altLang="en-US" dirty="0" smtClean="0">
                <a:latin typeface="华文新魏" panose="02010800040101010101" pitchFamily="2" charset="-122"/>
                <a:ea typeface="华文新魏" panose="02010800040101010101" pitchFamily="2" charset="-122"/>
              </a:rPr>
              <a:t>图表示如下关系</a:t>
            </a:r>
          </a:p>
          <a:p>
            <a:pPr lvl="1" eaLnBrk="1" hangingPunct="1"/>
            <a:r>
              <a:rPr lang="zh-CN" altLang="en-US" dirty="0" smtClean="0">
                <a:latin typeface="华文新魏" panose="02010800040101010101" pitchFamily="2" charset="-122"/>
              </a:rPr>
              <a:t>客户和项目之间存在着订购关系</a:t>
            </a:r>
          </a:p>
          <a:p>
            <a:pPr lvl="1" eaLnBrk="1" hangingPunct="1"/>
            <a:r>
              <a:rPr lang="zh-CN" altLang="en-US" dirty="0" smtClean="0">
                <a:latin typeface="华文新魏" panose="02010800040101010101" pitchFamily="2" charset="-122"/>
              </a:rPr>
              <a:t>某些订购需要第三方</a:t>
            </a:r>
            <a:r>
              <a:rPr lang="en-US" altLang="zh-CN" dirty="0" smtClean="0">
                <a:latin typeface="华文新魏" panose="02010800040101010101" pitchFamily="2" charset="-122"/>
              </a:rPr>
              <a:t>(</a:t>
            </a:r>
            <a:r>
              <a:rPr lang="zh-CN" altLang="en-US" dirty="0" smtClean="0">
                <a:latin typeface="华文新魏" panose="02010800040101010101" pitchFamily="2" charset="-122"/>
              </a:rPr>
              <a:t>银行</a:t>
            </a:r>
            <a:r>
              <a:rPr lang="en-US" altLang="zh-CN" dirty="0" smtClean="0">
                <a:latin typeface="华文新魏" panose="02010800040101010101" pitchFamily="2" charset="-122"/>
              </a:rPr>
              <a:t>)</a:t>
            </a:r>
            <a:r>
              <a:rPr lang="zh-CN" altLang="en-US" dirty="0" smtClean="0">
                <a:latin typeface="华文新魏" panose="02010800040101010101" pitchFamily="2" charset="-122"/>
              </a:rPr>
              <a:t>提供担保</a:t>
            </a:r>
          </a:p>
          <a:p>
            <a:pPr eaLnBrk="1" hangingPunct="1"/>
            <a:r>
              <a:rPr lang="zh-CN" altLang="en-US" dirty="0" smtClean="0">
                <a:latin typeface="华文新魏" panose="02010800040101010101" pitchFamily="2" charset="-122"/>
                <a:ea typeface="华文新魏" panose="02010800040101010101" pitchFamily="2" charset="-122"/>
              </a:rPr>
              <a:t>思考：如何表示？</a:t>
            </a:r>
          </a:p>
          <a:p>
            <a:pPr lvl="1" eaLnBrk="1" hangingPunct="1"/>
            <a:r>
              <a:rPr lang="zh-CN" altLang="en-US" dirty="0" smtClean="0">
                <a:latin typeface="华文新魏" panose="02010800040101010101" pitchFamily="2" charset="-122"/>
              </a:rPr>
              <a:t>问题本质，担保的是“订购”联系</a:t>
            </a:r>
          </a:p>
          <a:p>
            <a:pPr lvl="1" eaLnBrk="1" hangingPunct="1"/>
            <a:r>
              <a:rPr lang="zh-CN" altLang="en-US" dirty="0" smtClean="0">
                <a:latin typeface="华文新魏" panose="02010800040101010101" pitchFamily="2" charset="-122"/>
              </a:rPr>
              <a:t>实体和联系之间不能建联系</a:t>
            </a:r>
          </a:p>
          <a:p>
            <a:pPr lvl="1" eaLnBrk="1" hangingPunct="1"/>
            <a:endParaRPr lang="zh-CN" altLang="en-US" dirty="0" smtClean="0">
              <a:latin typeface="华文新魏" panose="02010800040101010101" pitchFamily="2" charset="-122"/>
            </a:endParaRPr>
          </a:p>
        </p:txBody>
      </p:sp>
      <p:sp>
        <p:nvSpPr>
          <p:cNvPr id="114693" name="Rectangle 4"/>
          <p:cNvSpPr>
            <a:spLocks noChangeArrowheads="1"/>
          </p:cNvSpPr>
          <p:nvPr/>
        </p:nvSpPr>
        <p:spPr bwMode="auto">
          <a:xfrm>
            <a:off x="5086077" y="5975797"/>
            <a:ext cx="685800" cy="395287"/>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客户</a:t>
            </a:r>
            <a:endParaRPr lang="zh-CN" altLang="en-US" sz="2000" b="1">
              <a:latin typeface="Times New Roman" panose="02020603050405020304" pitchFamily="18" charset="0"/>
            </a:endParaRPr>
          </a:p>
        </p:txBody>
      </p:sp>
      <p:sp>
        <p:nvSpPr>
          <p:cNvPr id="114694" name="Rectangle 5"/>
          <p:cNvSpPr>
            <a:spLocks noChangeArrowheads="1"/>
          </p:cNvSpPr>
          <p:nvPr/>
        </p:nvSpPr>
        <p:spPr bwMode="auto">
          <a:xfrm>
            <a:off x="7257777" y="5975797"/>
            <a:ext cx="685800" cy="395287"/>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项目</a:t>
            </a:r>
            <a:endParaRPr lang="zh-CN" altLang="en-US" sz="2000" b="1">
              <a:latin typeface="Times New Roman" panose="02020603050405020304" pitchFamily="18" charset="0"/>
            </a:endParaRPr>
          </a:p>
        </p:txBody>
      </p:sp>
      <p:sp>
        <p:nvSpPr>
          <p:cNvPr id="114695" name="AutoShape 6"/>
          <p:cNvSpPr>
            <a:spLocks noChangeArrowheads="1"/>
          </p:cNvSpPr>
          <p:nvPr/>
        </p:nvSpPr>
        <p:spPr bwMode="auto">
          <a:xfrm>
            <a:off x="6229077" y="5975797"/>
            <a:ext cx="571500" cy="395287"/>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000" b="1">
                <a:solidFill>
                  <a:srgbClr val="000000"/>
                </a:solidFill>
                <a:latin typeface="Times New Roman" panose="02020603050405020304" pitchFamily="18" charset="0"/>
              </a:rPr>
              <a:t>订购</a:t>
            </a:r>
            <a:endParaRPr lang="zh-CN" altLang="en-US" sz="2000" b="1">
              <a:latin typeface="Times New Roman" panose="02020603050405020304" pitchFamily="18" charset="0"/>
            </a:endParaRPr>
          </a:p>
        </p:txBody>
      </p:sp>
      <p:sp>
        <p:nvSpPr>
          <p:cNvPr id="114696" name="Rectangle 18"/>
          <p:cNvSpPr>
            <a:spLocks noChangeArrowheads="1"/>
          </p:cNvSpPr>
          <p:nvPr/>
        </p:nvSpPr>
        <p:spPr bwMode="auto">
          <a:xfrm>
            <a:off x="5940152" y="4501009"/>
            <a:ext cx="1152525" cy="395288"/>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chemeClr val="bg2"/>
                </a:solidFill>
                <a:latin typeface="Times New Roman" panose="02020603050405020304" pitchFamily="18" charset="0"/>
              </a:rPr>
              <a:t>银行</a:t>
            </a:r>
          </a:p>
        </p:txBody>
      </p:sp>
      <p:sp>
        <p:nvSpPr>
          <p:cNvPr id="114697" name="AutoShape 19"/>
          <p:cNvSpPr>
            <a:spLocks noChangeArrowheads="1"/>
          </p:cNvSpPr>
          <p:nvPr/>
        </p:nvSpPr>
        <p:spPr bwMode="auto">
          <a:xfrm>
            <a:off x="6157639" y="5185222"/>
            <a:ext cx="719138" cy="358775"/>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担保</a:t>
            </a:r>
            <a:endParaRPr lang="zh-CN" altLang="en-US" sz="1200" b="1">
              <a:latin typeface="Times New Roman" panose="02020603050405020304" pitchFamily="18" charset="0"/>
            </a:endParaRPr>
          </a:p>
          <a:p>
            <a:pPr algn="ctr">
              <a:spcBef>
                <a:spcPct val="50000"/>
              </a:spcBef>
            </a:pPr>
            <a:endParaRPr lang="zh-CN" altLang="en-US" sz="1200" b="1">
              <a:latin typeface="Times New Roman" panose="02020603050405020304" pitchFamily="18" charset="0"/>
            </a:endParaRPr>
          </a:p>
        </p:txBody>
      </p:sp>
      <p:cxnSp>
        <p:nvCxnSpPr>
          <p:cNvPr id="114698" name="AutoShape 26"/>
          <p:cNvCxnSpPr>
            <a:cxnSpLocks noChangeShapeType="1"/>
            <a:stCxn id="114694" idx="1"/>
            <a:endCxn id="114695" idx="3"/>
          </p:cNvCxnSpPr>
          <p:nvPr/>
        </p:nvCxnSpPr>
        <p:spPr bwMode="auto">
          <a:xfrm flipH="1">
            <a:off x="6800577" y="6174234"/>
            <a:ext cx="457200"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4699" name="AutoShape 27"/>
          <p:cNvCxnSpPr>
            <a:cxnSpLocks noChangeShapeType="1"/>
            <a:stCxn id="114695" idx="1"/>
            <a:endCxn id="114693" idx="3"/>
          </p:cNvCxnSpPr>
          <p:nvPr/>
        </p:nvCxnSpPr>
        <p:spPr bwMode="auto">
          <a:xfrm flipH="1">
            <a:off x="5771877" y="6174234"/>
            <a:ext cx="457200"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4700" name="AutoShape 28"/>
          <p:cNvCxnSpPr>
            <a:cxnSpLocks noChangeShapeType="1"/>
            <a:stCxn id="114697" idx="0"/>
            <a:endCxn id="114696" idx="2"/>
          </p:cNvCxnSpPr>
          <p:nvPr/>
        </p:nvCxnSpPr>
        <p:spPr bwMode="auto">
          <a:xfrm flipH="1" flipV="1">
            <a:off x="6516414" y="4896297"/>
            <a:ext cx="1588" cy="2889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4701" name="AutoShape 29"/>
          <p:cNvCxnSpPr>
            <a:cxnSpLocks noChangeShapeType="1"/>
            <a:stCxn id="114695" idx="0"/>
            <a:endCxn id="114697" idx="2"/>
          </p:cNvCxnSpPr>
          <p:nvPr/>
        </p:nvCxnSpPr>
        <p:spPr bwMode="auto">
          <a:xfrm flipV="1">
            <a:off x="6514827" y="5543997"/>
            <a:ext cx="3175" cy="4318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9713" name="Line 30"/>
          <p:cNvSpPr>
            <a:spLocks noChangeShapeType="1"/>
          </p:cNvSpPr>
          <p:nvPr/>
        </p:nvSpPr>
        <p:spPr bwMode="auto">
          <a:xfrm>
            <a:off x="5889352" y="5593209"/>
            <a:ext cx="1152525" cy="360363"/>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17"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87</a:t>
            </a:r>
            <a:endParaRPr lang="zh-CN" altLang="en-US" dirty="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13"/>
                                        </p:tgtEl>
                                        <p:attrNameLst>
                                          <p:attrName>style.visibility</p:attrName>
                                        </p:attrNameLst>
                                      </p:cBhvr>
                                      <p:to>
                                        <p:strVal val="visible"/>
                                      </p:to>
                                    </p:set>
                                    <p:anim calcmode="lin" valueType="num">
                                      <p:cBhvr>
                                        <p:cTn id="7" dur="500" fill="hold"/>
                                        <p:tgtEl>
                                          <p:spTgt spid="29713"/>
                                        </p:tgtEl>
                                        <p:attrNameLst>
                                          <p:attrName>ppt_x</p:attrName>
                                        </p:attrNameLst>
                                      </p:cBhvr>
                                      <p:tavLst>
                                        <p:tav tm="0">
                                          <p:val>
                                            <p:strVal val="#ppt_x"/>
                                          </p:val>
                                        </p:tav>
                                        <p:tav tm="100000">
                                          <p:val>
                                            <p:strVal val="#ppt_x"/>
                                          </p:val>
                                        </p:tav>
                                      </p:tavLst>
                                    </p:anim>
                                    <p:anim calcmode="lin" valueType="num">
                                      <p:cBhvr>
                                        <p:cTn id="8" dur="500" fill="hold"/>
                                        <p:tgtEl>
                                          <p:spTgt spid="29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idx="4294967295"/>
          </p:nvPr>
        </p:nvSpPr>
        <p:spPr/>
        <p:txBody>
          <a:bodyPr/>
          <a:lstStyle/>
          <a:p>
            <a:pPr eaLnBrk="1" hangingPunct="1"/>
            <a:r>
              <a:rPr lang="zh-CN" altLang="en-US" b="1" dirty="0" smtClean="0"/>
              <a:t>聚集</a:t>
            </a:r>
          </a:p>
        </p:txBody>
      </p:sp>
      <p:sp>
        <p:nvSpPr>
          <p:cNvPr id="115716" name="Rectangle 3"/>
          <p:cNvSpPr>
            <a:spLocks noGrp="1" noChangeArrowheads="1"/>
          </p:cNvSpPr>
          <p:nvPr>
            <p:ph type="body" idx="4294967295"/>
          </p:nvPr>
        </p:nvSpPr>
        <p:spPr>
          <a:xfrm>
            <a:off x="468313" y="1587500"/>
            <a:ext cx="8207375" cy="4876800"/>
          </a:xfrm>
        </p:spPr>
        <p:txBody>
          <a:bodyPr/>
          <a:lstStyle/>
          <a:p>
            <a:pPr eaLnBrk="1" hangingPunct="1">
              <a:lnSpc>
                <a:spcPct val="90000"/>
              </a:lnSpc>
            </a:pPr>
            <a:r>
              <a:rPr lang="zh-CN" altLang="en-US" dirty="0" smtClean="0">
                <a:latin typeface="华文新魏" panose="02010800040101010101" pitchFamily="2" charset="-122"/>
                <a:ea typeface="华文新魏" panose="02010800040101010101" pitchFamily="2" charset="-122"/>
              </a:rPr>
              <a:t>聚集</a:t>
            </a:r>
          </a:p>
          <a:p>
            <a:pPr lvl="1" eaLnBrk="1" hangingPunct="1">
              <a:lnSpc>
                <a:spcPct val="90000"/>
              </a:lnSpc>
            </a:pPr>
            <a:r>
              <a:rPr lang="zh-CN" altLang="en-US" sz="2600" dirty="0" smtClean="0">
                <a:latin typeface="华文新魏" panose="02010800040101010101" pitchFamily="2" charset="-122"/>
              </a:rPr>
              <a:t>可以将联系和参与联系的实体聚集为高层实体</a:t>
            </a:r>
          </a:p>
          <a:p>
            <a:pPr lvl="1" eaLnBrk="1" hangingPunct="1">
              <a:lnSpc>
                <a:spcPct val="90000"/>
              </a:lnSpc>
            </a:pPr>
            <a:r>
              <a:rPr lang="zh-CN" altLang="en-US" sz="2600" dirty="0" smtClean="0">
                <a:latin typeface="华文新魏" panose="02010800040101010101" pitchFamily="2" charset="-122"/>
              </a:rPr>
              <a:t>高层实体可以和其它实体产生联系</a:t>
            </a:r>
          </a:p>
          <a:p>
            <a:pPr lvl="1" eaLnBrk="1" hangingPunct="1">
              <a:lnSpc>
                <a:spcPct val="90000"/>
              </a:lnSpc>
            </a:pPr>
            <a:r>
              <a:rPr lang="zh-CN" altLang="en-US" sz="2600" dirty="0" smtClean="0">
                <a:latin typeface="华文新魏" panose="02010800040101010101" pitchFamily="2" charset="-122"/>
              </a:rPr>
              <a:t>例如：客户、项目及订购联系聚集成的高层实体，可以和银行之间建立担保联系</a:t>
            </a:r>
          </a:p>
          <a:p>
            <a:pPr eaLnBrk="1" hangingPunct="1">
              <a:lnSpc>
                <a:spcPct val="90000"/>
              </a:lnSpc>
            </a:pPr>
            <a:endParaRPr lang="zh-CN" altLang="en-US" dirty="0" smtClean="0">
              <a:latin typeface="华文新魏" panose="02010800040101010101" pitchFamily="2" charset="-122"/>
              <a:ea typeface="华文新魏" panose="02010800040101010101" pitchFamily="2" charset="-122"/>
            </a:endParaRPr>
          </a:p>
          <a:p>
            <a:pPr eaLnBrk="1" hangingPunct="1">
              <a:lnSpc>
                <a:spcPct val="90000"/>
              </a:lnSpc>
            </a:pPr>
            <a:endParaRPr lang="zh-CN" altLang="en-US" dirty="0" smtClean="0">
              <a:latin typeface="华文新魏" panose="02010800040101010101" pitchFamily="2" charset="-122"/>
              <a:ea typeface="华文新魏" panose="02010800040101010101" pitchFamily="2" charset="-122"/>
            </a:endParaRPr>
          </a:p>
          <a:p>
            <a:pPr eaLnBrk="1" hangingPunct="1">
              <a:lnSpc>
                <a:spcPct val="90000"/>
              </a:lnSpc>
            </a:pPr>
            <a:endParaRPr lang="zh-CN" altLang="en-US" dirty="0" smtClean="0">
              <a:latin typeface="华文新魏" panose="02010800040101010101" pitchFamily="2" charset="-122"/>
              <a:ea typeface="华文新魏" panose="02010800040101010101" pitchFamily="2" charset="-122"/>
            </a:endParaRPr>
          </a:p>
          <a:p>
            <a:pPr eaLnBrk="1" hangingPunct="1">
              <a:lnSpc>
                <a:spcPct val="90000"/>
              </a:lnSpc>
            </a:pPr>
            <a:endParaRPr lang="zh-CN" altLang="en-US" dirty="0" smtClean="0">
              <a:latin typeface="华文新魏" panose="02010800040101010101" pitchFamily="2" charset="-122"/>
              <a:ea typeface="华文新魏" panose="02010800040101010101" pitchFamily="2" charset="-122"/>
            </a:endParaRPr>
          </a:p>
          <a:p>
            <a:pPr eaLnBrk="1" hangingPunct="1">
              <a:lnSpc>
                <a:spcPct val="90000"/>
              </a:lnSpc>
            </a:pPr>
            <a:r>
              <a:rPr lang="zh-CN" altLang="en-US" sz="2600" dirty="0" smtClean="0">
                <a:latin typeface="华文新魏" panose="02010800040101010101" pitchFamily="2" charset="-122"/>
                <a:ea typeface="华文新魏" panose="02010800040101010101" pitchFamily="2" charset="-122"/>
              </a:rPr>
              <a:t>思考：如果不使用聚集，如何用</a:t>
            </a:r>
            <a:r>
              <a:rPr lang="en-US" altLang="zh-CN" sz="2600" dirty="0" smtClean="0">
                <a:latin typeface="华文新魏" panose="02010800040101010101" pitchFamily="2" charset="-122"/>
                <a:ea typeface="华文新魏" panose="02010800040101010101" pitchFamily="2" charset="-122"/>
              </a:rPr>
              <a:t>E-R</a:t>
            </a:r>
            <a:r>
              <a:rPr lang="zh-CN" altLang="en-US" sz="2600" dirty="0" smtClean="0">
                <a:latin typeface="华文新魏" panose="02010800040101010101" pitchFamily="2" charset="-122"/>
                <a:ea typeface="华文新魏" panose="02010800040101010101" pitchFamily="2" charset="-122"/>
              </a:rPr>
              <a:t>图表示？</a:t>
            </a:r>
          </a:p>
        </p:txBody>
      </p:sp>
      <p:grpSp>
        <p:nvGrpSpPr>
          <p:cNvPr id="115717" name="Group 15"/>
          <p:cNvGrpSpPr>
            <a:grpSpLocks/>
          </p:cNvGrpSpPr>
          <p:nvPr/>
        </p:nvGrpSpPr>
        <p:grpSpPr bwMode="auto">
          <a:xfrm>
            <a:off x="4860925" y="3610198"/>
            <a:ext cx="3311525" cy="2051050"/>
            <a:chOff x="3198" y="2138"/>
            <a:chExt cx="2086" cy="1292"/>
          </a:xfrm>
        </p:grpSpPr>
        <p:sp>
          <p:nvSpPr>
            <p:cNvPr id="115718" name="Rectangle 5"/>
            <p:cNvSpPr>
              <a:spLocks noChangeArrowheads="1"/>
            </p:cNvSpPr>
            <p:nvPr/>
          </p:nvSpPr>
          <p:spPr bwMode="auto">
            <a:xfrm>
              <a:off x="3198" y="2976"/>
              <a:ext cx="2086" cy="454"/>
            </a:xfrm>
            <a:prstGeom prst="rect">
              <a:avLst/>
            </a:prstGeom>
            <a:solidFill>
              <a:srgbClr val="FFFFFF"/>
            </a:solidFill>
            <a:ln w="9525">
              <a:solidFill>
                <a:srgbClr val="000000"/>
              </a:solidFill>
              <a:miter lim="800000"/>
              <a:headEnd/>
              <a:tailEnd/>
            </a:ln>
          </p:spPr>
          <p:txBody>
            <a:bodyPr/>
            <a:lstStyle/>
            <a:p>
              <a:pPr algn="ctr">
                <a:spcBef>
                  <a:spcPct val="50000"/>
                </a:spcBef>
              </a:pPr>
              <a:endParaRPr lang="zh-CN" altLang="en-US" b="1">
                <a:solidFill>
                  <a:srgbClr val="FF0000"/>
                </a:solidFill>
                <a:latin typeface="Times New Roman" panose="02020603050405020304" pitchFamily="18" charset="0"/>
              </a:endParaRPr>
            </a:p>
          </p:txBody>
        </p:sp>
        <p:sp>
          <p:nvSpPr>
            <p:cNvPr id="115719" name="Rectangle 6"/>
            <p:cNvSpPr>
              <a:spLocks noChangeArrowheads="1"/>
            </p:cNvSpPr>
            <p:nvPr/>
          </p:nvSpPr>
          <p:spPr bwMode="auto">
            <a:xfrm>
              <a:off x="3339" y="3067"/>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客户</a:t>
              </a:r>
              <a:endParaRPr lang="zh-CN" altLang="en-US" sz="2000" b="1">
                <a:latin typeface="Times New Roman" panose="02020603050405020304" pitchFamily="18" charset="0"/>
              </a:endParaRPr>
            </a:p>
          </p:txBody>
        </p:sp>
        <p:sp>
          <p:nvSpPr>
            <p:cNvPr id="115720" name="Rectangle 7"/>
            <p:cNvSpPr>
              <a:spLocks noChangeArrowheads="1"/>
            </p:cNvSpPr>
            <p:nvPr/>
          </p:nvSpPr>
          <p:spPr bwMode="auto">
            <a:xfrm>
              <a:off x="4707" y="3067"/>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项目</a:t>
              </a:r>
              <a:endParaRPr lang="zh-CN" altLang="en-US" sz="2000" b="1">
                <a:latin typeface="Times New Roman" panose="02020603050405020304" pitchFamily="18" charset="0"/>
              </a:endParaRPr>
            </a:p>
          </p:txBody>
        </p:sp>
        <p:sp>
          <p:nvSpPr>
            <p:cNvPr id="115721" name="AutoShape 8"/>
            <p:cNvSpPr>
              <a:spLocks noChangeArrowheads="1"/>
            </p:cNvSpPr>
            <p:nvPr/>
          </p:nvSpPr>
          <p:spPr bwMode="auto">
            <a:xfrm>
              <a:off x="4059" y="3067"/>
              <a:ext cx="360" cy="24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000" b="1">
                  <a:solidFill>
                    <a:srgbClr val="000000"/>
                  </a:solidFill>
                  <a:latin typeface="Times New Roman" panose="02020603050405020304" pitchFamily="18" charset="0"/>
                </a:rPr>
                <a:t>订购</a:t>
              </a:r>
              <a:endParaRPr lang="zh-CN" altLang="en-US" sz="2000" b="1">
                <a:latin typeface="Times New Roman" panose="02020603050405020304" pitchFamily="18" charset="0"/>
              </a:endParaRPr>
            </a:p>
          </p:txBody>
        </p:sp>
        <p:sp>
          <p:nvSpPr>
            <p:cNvPr id="115722" name="Line 9"/>
            <p:cNvSpPr>
              <a:spLocks noChangeShapeType="1"/>
            </p:cNvSpPr>
            <p:nvPr/>
          </p:nvSpPr>
          <p:spPr bwMode="auto">
            <a:xfrm>
              <a:off x="3771" y="3192"/>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3" name="Line 10"/>
            <p:cNvSpPr>
              <a:spLocks noChangeShapeType="1"/>
            </p:cNvSpPr>
            <p:nvPr/>
          </p:nvSpPr>
          <p:spPr bwMode="auto">
            <a:xfrm>
              <a:off x="4419" y="3192"/>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4" name="Rectangle 11"/>
            <p:cNvSpPr>
              <a:spLocks noChangeArrowheads="1"/>
            </p:cNvSpPr>
            <p:nvPr/>
          </p:nvSpPr>
          <p:spPr bwMode="auto">
            <a:xfrm>
              <a:off x="3878" y="2138"/>
              <a:ext cx="726"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chemeClr val="bg2"/>
                  </a:solidFill>
                  <a:latin typeface="Times New Roman" panose="02020603050405020304" pitchFamily="18" charset="0"/>
                </a:rPr>
                <a:t>银行</a:t>
              </a:r>
            </a:p>
          </p:txBody>
        </p:sp>
        <p:sp>
          <p:nvSpPr>
            <p:cNvPr id="115725" name="AutoShape 12"/>
            <p:cNvSpPr>
              <a:spLocks noChangeArrowheads="1"/>
            </p:cNvSpPr>
            <p:nvPr/>
          </p:nvSpPr>
          <p:spPr bwMode="auto">
            <a:xfrm>
              <a:off x="4014" y="2569"/>
              <a:ext cx="453" cy="226"/>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担保</a:t>
              </a:r>
              <a:endParaRPr lang="zh-CN" altLang="en-US" sz="1200" b="1">
                <a:latin typeface="Times New Roman" panose="02020603050405020304" pitchFamily="18" charset="0"/>
              </a:endParaRPr>
            </a:p>
            <a:p>
              <a:pPr algn="ctr">
                <a:spcBef>
                  <a:spcPct val="50000"/>
                </a:spcBef>
              </a:pPr>
              <a:endParaRPr lang="zh-CN" altLang="en-US" sz="1200" b="1">
                <a:latin typeface="Times New Roman" panose="02020603050405020304" pitchFamily="18" charset="0"/>
              </a:endParaRPr>
            </a:p>
          </p:txBody>
        </p:sp>
        <p:sp>
          <p:nvSpPr>
            <p:cNvPr id="115726" name="Line 13"/>
            <p:cNvSpPr>
              <a:spLocks noChangeShapeType="1"/>
            </p:cNvSpPr>
            <p:nvPr/>
          </p:nvSpPr>
          <p:spPr bwMode="auto">
            <a:xfrm flipH="1">
              <a:off x="4240" y="2795"/>
              <a:ext cx="0" cy="1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7" name="Line 14"/>
            <p:cNvSpPr>
              <a:spLocks noChangeShapeType="1"/>
            </p:cNvSpPr>
            <p:nvPr/>
          </p:nvSpPr>
          <p:spPr bwMode="auto">
            <a:xfrm flipH="1">
              <a:off x="4240" y="2387"/>
              <a:ext cx="0" cy="1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18" name="灯片编号占位符 4"/>
          <p:cNvSpPr>
            <a:spLocks noGrp="1" noChangeArrowheads="1"/>
          </p:cNvSpPr>
          <p:nvPr>
            <p:ph type="sldNum" sz="quarter" idx="11"/>
          </p:nvPr>
        </p:nvSpPr>
        <p:spPr>
          <a:xfrm>
            <a:off x="8077200" y="6400800"/>
            <a:ext cx="990600" cy="30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r>
              <a:rPr lang="en-US" altLang="zh-CN" dirty="0" smtClean="0"/>
              <a:t>88</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89</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116739" name="Rectangle 2"/>
          <p:cNvSpPr>
            <a:spLocks noGrp="1" noChangeArrowheads="1"/>
          </p:cNvSpPr>
          <p:nvPr>
            <p:ph type="title" idx="4294967295"/>
          </p:nvPr>
        </p:nvSpPr>
        <p:spPr/>
        <p:txBody>
          <a:bodyPr/>
          <a:lstStyle/>
          <a:p>
            <a:pPr eaLnBrk="1" hangingPunct="1"/>
            <a:r>
              <a:rPr lang="zh-CN" altLang="en-US" b="1" dirty="0" smtClean="0"/>
              <a:t>聚集</a:t>
            </a:r>
          </a:p>
        </p:txBody>
      </p:sp>
      <p:sp>
        <p:nvSpPr>
          <p:cNvPr id="116740" name="Rectangle 3"/>
          <p:cNvSpPr>
            <a:spLocks noGrp="1" noChangeArrowheads="1"/>
          </p:cNvSpPr>
          <p:nvPr>
            <p:ph type="body" idx="4294967295"/>
          </p:nvPr>
        </p:nvSpPr>
        <p:spPr>
          <a:xfrm>
            <a:off x="468313" y="1514475"/>
            <a:ext cx="8207375" cy="4865688"/>
          </a:xfrm>
        </p:spPr>
        <p:txBody>
          <a:bodyPr/>
          <a:lstStyle/>
          <a:p>
            <a:pPr eaLnBrk="1" hangingPunct="1"/>
            <a:r>
              <a:rPr lang="zh-CN" altLang="en-US" sz="2600" dirty="0" smtClean="0">
                <a:latin typeface="华文新魏" panose="02010800040101010101" pitchFamily="2" charset="-122"/>
                <a:ea typeface="华文新魏" panose="02010800040101010101" pitchFamily="2" charset="-122"/>
              </a:rPr>
              <a:t>不使用聚集，</a:t>
            </a:r>
            <a:r>
              <a:rPr lang="en-US" altLang="zh-CN" sz="2600" dirty="0" smtClean="0">
                <a:latin typeface="华文新魏" panose="02010800040101010101" pitchFamily="2" charset="-122"/>
                <a:ea typeface="华文新魏" panose="02010800040101010101" pitchFamily="2" charset="-122"/>
              </a:rPr>
              <a:t>E-R</a:t>
            </a:r>
            <a:r>
              <a:rPr lang="zh-CN" altLang="en-US" sz="2600" dirty="0" smtClean="0">
                <a:latin typeface="华文新魏" panose="02010800040101010101" pitchFamily="2" charset="-122"/>
                <a:ea typeface="华文新魏" panose="02010800040101010101" pitchFamily="2" charset="-122"/>
              </a:rPr>
              <a:t>图的两种表示方案</a:t>
            </a:r>
          </a:p>
          <a:p>
            <a:pPr eaLnBrk="1" hangingPunct="1"/>
            <a:endParaRPr lang="zh-CN" altLang="en-US" sz="2600" dirty="0" smtClean="0">
              <a:latin typeface="华文新魏" panose="02010800040101010101" pitchFamily="2" charset="-122"/>
              <a:ea typeface="华文新魏" panose="02010800040101010101" pitchFamily="2" charset="-122"/>
            </a:endParaRPr>
          </a:p>
          <a:p>
            <a:pPr eaLnBrk="1" hangingPunct="1"/>
            <a:endParaRPr lang="zh-CN" altLang="en-US" sz="2600" dirty="0" smtClean="0">
              <a:latin typeface="华文新魏" panose="02010800040101010101" pitchFamily="2" charset="-122"/>
              <a:ea typeface="华文新魏" panose="02010800040101010101" pitchFamily="2" charset="-122"/>
            </a:endParaRPr>
          </a:p>
          <a:p>
            <a:pPr eaLnBrk="1" hangingPunct="1"/>
            <a:endParaRPr lang="zh-CN" altLang="en-US" sz="2600" dirty="0" smtClean="0">
              <a:latin typeface="华文新魏" panose="02010800040101010101" pitchFamily="2" charset="-122"/>
              <a:ea typeface="华文新魏" panose="02010800040101010101" pitchFamily="2" charset="-122"/>
            </a:endParaRPr>
          </a:p>
          <a:p>
            <a:pPr eaLnBrk="1" hangingPunct="1"/>
            <a:endParaRPr lang="zh-CN" altLang="en-US" sz="2600" dirty="0" smtClean="0">
              <a:latin typeface="华文新魏" panose="02010800040101010101" pitchFamily="2" charset="-122"/>
              <a:ea typeface="华文新魏" panose="02010800040101010101" pitchFamily="2" charset="-122"/>
            </a:endParaRPr>
          </a:p>
          <a:p>
            <a:pPr eaLnBrk="1" hangingPunct="1"/>
            <a:endParaRPr lang="zh-CN" altLang="en-US" sz="2600" dirty="0" smtClean="0">
              <a:latin typeface="华文新魏" panose="02010800040101010101" pitchFamily="2" charset="-122"/>
              <a:ea typeface="华文新魏" panose="02010800040101010101" pitchFamily="2" charset="-122"/>
            </a:endParaRPr>
          </a:p>
          <a:p>
            <a:pPr eaLnBrk="1" hangingPunct="1"/>
            <a:endParaRPr lang="zh-CN" altLang="en-US" sz="2600" dirty="0" smtClean="0">
              <a:latin typeface="华文新魏" panose="02010800040101010101" pitchFamily="2" charset="-122"/>
              <a:ea typeface="华文新魏" panose="02010800040101010101" pitchFamily="2" charset="-122"/>
            </a:endParaRPr>
          </a:p>
          <a:p>
            <a:pPr eaLnBrk="1" hangingPunct="1"/>
            <a:r>
              <a:rPr lang="zh-CN" altLang="en-US" sz="2600" dirty="0" smtClean="0">
                <a:latin typeface="华文新魏" panose="02010800040101010101" pitchFamily="2" charset="-122"/>
                <a:ea typeface="华文新魏" panose="02010800040101010101" pitchFamily="2" charset="-122"/>
              </a:rPr>
              <a:t>思考：</a:t>
            </a:r>
          </a:p>
          <a:p>
            <a:pPr lvl="1" eaLnBrk="1" hangingPunct="1"/>
            <a:r>
              <a:rPr lang="zh-CN" altLang="en-US" sz="2400" dirty="0" smtClean="0">
                <a:latin typeface="华文新魏" panose="02010800040101010101" pitchFamily="2" charset="-122"/>
              </a:rPr>
              <a:t>这两种方案比较优缺点如何？那种方案更好？</a:t>
            </a:r>
          </a:p>
          <a:p>
            <a:pPr lvl="1" eaLnBrk="1" hangingPunct="1"/>
            <a:r>
              <a:rPr lang="zh-CN" altLang="en-US" sz="2400" dirty="0" smtClean="0">
                <a:latin typeface="华文新魏" panose="02010800040101010101" pitchFamily="2" charset="-122"/>
              </a:rPr>
              <a:t>使用聚集和不使用聚集相比，优缺点如何？</a:t>
            </a:r>
            <a:endParaRPr lang="zh-CN" altLang="en-US" sz="2600" dirty="0" smtClean="0">
              <a:latin typeface="华文新魏" panose="02010800040101010101" pitchFamily="2" charset="-122"/>
            </a:endParaRPr>
          </a:p>
        </p:txBody>
      </p:sp>
      <p:grpSp>
        <p:nvGrpSpPr>
          <p:cNvPr id="116741" name="Group 39"/>
          <p:cNvGrpSpPr>
            <a:grpSpLocks/>
          </p:cNvGrpSpPr>
          <p:nvPr/>
        </p:nvGrpSpPr>
        <p:grpSpPr bwMode="auto">
          <a:xfrm>
            <a:off x="684213" y="2060848"/>
            <a:ext cx="7559675" cy="2484437"/>
            <a:chOff x="612" y="2341"/>
            <a:chExt cx="4762" cy="1565"/>
          </a:xfrm>
        </p:grpSpPr>
        <p:sp>
          <p:nvSpPr>
            <p:cNvPr id="116742" name="Rectangle 38"/>
            <p:cNvSpPr>
              <a:spLocks noChangeArrowheads="1"/>
            </p:cNvSpPr>
            <p:nvPr/>
          </p:nvSpPr>
          <p:spPr bwMode="auto">
            <a:xfrm>
              <a:off x="4195" y="2773"/>
              <a:ext cx="318" cy="181"/>
            </a:xfrm>
            <a:prstGeom prst="rect">
              <a:avLst/>
            </a:prstGeom>
            <a:solidFill>
              <a:srgbClr val="FFFFFF"/>
            </a:solidFill>
            <a:ln w="9525">
              <a:solidFill>
                <a:schemeClr val="tx1"/>
              </a:solidFill>
              <a:miter lim="800000"/>
              <a:headEnd/>
              <a:tailEnd/>
            </a:ln>
          </p:spPr>
          <p:txBody>
            <a:bodyPr lIns="0" tIns="72000" rIns="0"/>
            <a:lstStyle/>
            <a:p>
              <a:pPr algn="ctr">
                <a:spcBef>
                  <a:spcPct val="50000"/>
                </a:spcBef>
              </a:pPr>
              <a:r>
                <a:rPr lang="zh-CN" altLang="en-US" sz="1200" b="1">
                  <a:solidFill>
                    <a:srgbClr val="000000"/>
                  </a:solidFill>
                  <a:latin typeface="Times New Roman" panose="02020603050405020304" pitchFamily="18" charset="0"/>
                </a:rPr>
                <a:t>担 保</a:t>
              </a:r>
              <a:endParaRPr lang="zh-CN" altLang="en-US" sz="1200" b="1">
                <a:latin typeface="Times New Roman" panose="02020603050405020304" pitchFamily="18" charset="0"/>
              </a:endParaRPr>
            </a:p>
          </p:txBody>
        </p:sp>
        <p:sp>
          <p:nvSpPr>
            <p:cNvPr id="116743" name="Rectangle 5"/>
            <p:cNvSpPr>
              <a:spLocks noChangeArrowheads="1"/>
            </p:cNvSpPr>
            <p:nvPr/>
          </p:nvSpPr>
          <p:spPr bwMode="auto">
            <a:xfrm>
              <a:off x="612" y="3271"/>
              <a:ext cx="34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客户</a:t>
              </a:r>
              <a:endParaRPr lang="zh-CN" altLang="en-US" sz="2000" b="1">
                <a:latin typeface="Times New Roman" panose="02020603050405020304" pitchFamily="18" charset="0"/>
              </a:endParaRPr>
            </a:p>
          </p:txBody>
        </p:sp>
        <p:sp>
          <p:nvSpPr>
            <p:cNvPr id="116744" name="Rectangle 6"/>
            <p:cNvSpPr>
              <a:spLocks noChangeArrowheads="1"/>
            </p:cNvSpPr>
            <p:nvPr/>
          </p:nvSpPr>
          <p:spPr bwMode="auto">
            <a:xfrm>
              <a:off x="2880" y="3295"/>
              <a:ext cx="34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项目</a:t>
              </a:r>
              <a:endParaRPr lang="zh-CN" altLang="en-US" sz="2000" b="1">
                <a:latin typeface="Times New Roman" panose="02020603050405020304" pitchFamily="18" charset="0"/>
              </a:endParaRPr>
            </a:p>
          </p:txBody>
        </p:sp>
        <p:sp>
          <p:nvSpPr>
            <p:cNvPr id="116745" name="Rectangle 8"/>
            <p:cNvSpPr>
              <a:spLocks noChangeArrowheads="1"/>
            </p:cNvSpPr>
            <p:nvPr/>
          </p:nvSpPr>
          <p:spPr bwMode="auto">
            <a:xfrm>
              <a:off x="1583" y="2341"/>
              <a:ext cx="726"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chemeClr val="bg2"/>
                  </a:solidFill>
                  <a:latin typeface="Times New Roman" panose="02020603050405020304" pitchFamily="18" charset="0"/>
                </a:rPr>
                <a:t>银行</a:t>
              </a:r>
            </a:p>
          </p:txBody>
        </p:sp>
        <p:sp>
          <p:nvSpPr>
            <p:cNvPr id="116746" name="AutoShape 9"/>
            <p:cNvSpPr>
              <a:spLocks noChangeArrowheads="1"/>
            </p:cNvSpPr>
            <p:nvPr/>
          </p:nvSpPr>
          <p:spPr bwMode="auto">
            <a:xfrm>
              <a:off x="1720" y="2772"/>
              <a:ext cx="453" cy="226"/>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担保</a:t>
              </a:r>
              <a:endParaRPr lang="zh-CN" altLang="en-US" sz="1200" b="1">
                <a:latin typeface="Times New Roman" panose="02020603050405020304" pitchFamily="18" charset="0"/>
              </a:endParaRPr>
            </a:p>
            <a:p>
              <a:pPr algn="ctr">
                <a:spcBef>
                  <a:spcPct val="50000"/>
                </a:spcBef>
              </a:pPr>
              <a:endParaRPr lang="zh-CN" altLang="en-US" sz="1200" b="1">
                <a:latin typeface="Times New Roman" panose="02020603050405020304" pitchFamily="18" charset="0"/>
              </a:endParaRPr>
            </a:p>
          </p:txBody>
        </p:sp>
        <p:cxnSp>
          <p:nvCxnSpPr>
            <p:cNvPr id="116747" name="AutoShape 12"/>
            <p:cNvCxnSpPr>
              <a:cxnSpLocks noChangeShapeType="1"/>
              <a:stCxn id="116746" idx="0"/>
              <a:endCxn id="116745" idx="2"/>
            </p:cNvCxnSpPr>
            <p:nvPr/>
          </p:nvCxnSpPr>
          <p:spPr bwMode="auto">
            <a:xfrm flipH="1" flipV="1">
              <a:off x="1946" y="2590"/>
              <a:ext cx="1" cy="18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6748" name="AutoShape 13"/>
            <p:cNvCxnSpPr>
              <a:cxnSpLocks noChangeShapeType="1"/>
              <a:stCxn id="116746" idx="0"/>
              <a:endCxn id="116746" idx="2"/>
            </p:cNvCxnSpPr>
            <p:nvPr/>
          </p:nvCxnSpPr>
          <p:spPr bwMode="auto">
            <a:xfrm flipV="1">
              <a:off x="1945" y="2998"/>
              <a:ext cx="2" cy="27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16749" name="Rectangle 16"/>
            <p:cNvSpPr>
              <a:spLocks noChangeArrowheads="1"/>
            </p:cNvSpPr>
            <p:nvPr/>
          </p:nvSpPr>
          <p:spPr bwMode="auto">
            <a:xfrm>
              <a:off x="3439" y="3270"/>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客户</a:t>
              </a:r>
              <a:endParaRPr lang="zh-CN" altLang="en-US" sz="2000" b="1">
                <a:latin typeface="Times New Roman" panose="02020603050405020304" pitchFamily="18" charset="0"/>
              </a:endParaRPr>
            </a:p>
          </p:txBody>
        </p:sp>
        <p:sp>
          <p:nvSpPr>
            <p:cNvPr id="116750" name="Rectangle 17"/>
            <p:cNvSpPr>
              <a:spLocks noChangeArrowheads="1"/>
            </p:cNvSpPr>
            <p:nvPr/>
          </p:nvSpPr>
          <p:spPr bwMode="auto">
            <a:xfrm>
              <a:off x="4807" y="3270"/>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项目</a:t>
              </a:r>
              <a:endParaRPr lang="zh-CN" altLang="en-US" sz="2000" b="1">
                <a:latin typeface="Times New Roman" panose="02020603050405020304" pitchFamily="18" charset="0"/>
              </a:endParaRPr>
            </a:p>
          </p:txBody>
        </p:sp>
        <p:sp>
          <p:nvSpPr>
            <p:cNvPr id="116751" name="AutoShape 18"/>
            <p:cNvSpPr>
              <a:spLocks noChangeArrowheads="1"/>
            </p:cNvSpPr>
            <p:nvPr/>
          </p:nvSpPr>
          <p:spPr bwMode="auto">
            <a:xfrm>
              <a:off x="4159" y="3270"/>
              <a:ext cx="360" cy="24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000" b="1">
                  <a:solidFill>
                    <a:srgbClr val="000000"/>
                  </a:solidFill>
                  <a:latin typeface="Times New Roman" panose="02020603050405020304" pitchFamily="18" charset="0"/>
                </a:rPr>
                <a:t>订购</a:t>
              </a:r>
              <a:endParaRPr lang="zh-CN" altLang="en-US" sz="2000" b="1">
                <a:latin typeface="Times New Roman" panose="02020603050405020304" pitchFamily="18" charset="0"/>
              </a:endParaRPr>
            </a:p>
          </p:txBody>
        </p:sp>
        <p:sp>
          <p:nvSpPr>
            <p:cNvPr id="116752" name="Rectangle 19"/>
            <p:cNvSpPr>
              <a:spLocks noChangeArrowheads="1"/>
            </p:cNvSpPr>
            <p:nvPr/>
          </p:nvSpPr>
          <p:spPr bwMode="auto">
            <a:xfrm>
              <a:off x="3977" y="2341"/>
              <a:ext cx="726"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chemeClr val="bg2"/>
                  </a:solidFill>
                  <a:latin typeface="Times New Roman" panose="02020603050405020304" pitchFamily="18" charset="0"/>
                </a:rPr>
                <a:t>银行</a:t>
              </a:r>
            </a:p>
          </p:txBody>
        </p:sp>
        <p:sp>
          <p:nvSpPr>
            <p:cNvPr id="116753" name="AutoShape 20"/>
            <p:cNvSpPr>
              <a:spLocks noChangeArrowheads="1"/>
            </p:cNvSpPr>
            <p:nvPr/>
          </p:nvSpPr>
          <p:spPr bwMode="auto">
            <a:xfrm>
              <a:off x="4114" y="2741"/>
              <a:ext cx="453" cy="417"/>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dirty="0">
                  <a:solidFill>
                    <a:srgbClr val="000000"/>
                  </a:solidFill>
                  <a:latin typeface="Times New Roman" panose="02020603050405020304" pitchFamily="18" charset="0"/>
                </a:rPr>
                <a:t>担保</a:t>
              </a:r>
              <a:endParaRPr lang="en-US" altLang="zh-CN" sz="1200" b="1" dirty="0">
                <a:solidFill>
                  <a:srgbClr val="000000"/>
                </a:solidFill>
                <a:latin typeface="Times New Roman" panose="02020603050405020304" pitchFamily="18" charset="0"/>
              </a:endParaRPr>
            </a:p>
            <a:p>
              <a:pPr algn="ctr">
                <a:spcBef>
                  <a:spcPct val="50000"/>
                </a:spcBef>
              </a:pPr>
              <a:r>
                <a:rPr lang="zh-CN" altLang="en-US" sz="1200" b="1" dirty="0">
                  <a:solidFill>
                    <a:srgbClr val="000000"/>
                  </a:solidFill>
                  <a:latin typeface="Times New Roman" panose="02020603050405020304" pitchFamily="18" charset="0"/>
                </a:rPr>
                <a:t>订购</a:t>
              </a:r>
              <a:endParaRPr lang="zh-CN" altLang="en-US" sz="1200" b="1" dirty="0">
                <a:latin typeface="Times New Roman" panose="02020603050405020304" pitchFamily="18" charset="0"/>
              </a:endParaRPr>
            </a:p>
          </p:txBody>
        </p:sp>
        <p:cxnSp>
          <p:nvCxnSpPr>
            <p:cNvPr id="116754" name="AutoShape 21"/>
            <p:cNvCxnSpPr>
              <a:cxnSpLocks noChangeShapeType="1"/>
              <a:stCxn id="116750" idx="1"/>
              <a:endCxn id="116751" idx="3"/>
            </p:cNvCxnSpPr>
            <p:nvPr/>
          </p:nvCxnSpPr>
          <p:spPr bwMode="auto">
            <a:xfrm flipH="1">
              <a:off x="4519" y="3395"/>
              <a:ext cx="28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6755" name="AutoShape 22"/>
            <p:cNvCxnSpPr>
              <a:cxnSpLocks noChangeShapeType="1"/>
              <a:stCxn id="116751" idx="1"/>
              <a:endCxn id="116749" idx="3"/>
            </p:cNvCxnSpPr>
            <p:nvPr/>
          </p:nvCxnSpPr>
          <p:spPr bwMode="auto">
            <a:xfrm flipH="1">
              <a:off x="3871" y="3395"/>
              <a:ext cx="28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6756" name="AutoShape 23"/>
            <p:cNvCxnSpPr>
              <a:cxnSpLocks noChangeShapeType="1"/>
              <a:stCxn id="116753" idx="0"/>
              <a:endCxn id="116752" idx="2"/>
            </p:cNvCxnSpPr>
            <p:nvPr/>
          </p:nvCxnSpPr>
          <p:spPr bwMode="auto">
            <a:xfrm flipH="1" flipV="1">
              <a:off x="4340" y="2590"/>
              <a:ext cx="0" cy="15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6757" name="AutoShape 24"/>
            <p:cNvCxnSpPr>
              <a:cxnSpLocks noChangeShapeType="1"/>
              <a:stCxn id="116749" idx="0"/>
              <a:endCxn id="116753" idx="1"/>
            </p:cNvCxnSpPr>
            <p:nvPr/>
          </p:nvCxnSpPr>
          <p:spPr bwMode="auto">
            <a:xfrm flipV="1">
              <a:off x="3655" y="2950"/>
              <a:ext cx="459" cy="32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16758" name="Rectangle 26"/>
            <p:cNvSpPr>
              <a:spLocks noChangeArrowheads="1"/>
            </p:cNvSpPr>
            <p:nvPr/>
          </p:nvSpPr>
          <p:spPr bwMode="auto">
            <a:xfrm>
              <a:off x="1680" y="3272"/>
              <a:ext cx="524"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订购合同</a:t>
              </a:r>
              <a:endParaRPr lang="zh-CN" altLang="en-US" sz="2000" b="1">
                <a:latin typeface="Times New Roman" panose="02020603050405020304" pitchFamily="18" charset="0"/>
              </a:endParaRPr>
            </a:p>
          </p:txBody>
        </p:sp>
        <p:sp>
          <p:nvSpPr>
            <p:cNvPr id="116759" name="AutoShape 29"/>
            <p:cNvSpPr>
              <a:spLocks noChangeArrowheads="1"/>
            </p:cNvSpPr>
            <p:nvPr/>
          </p:nvSpPr>
          <p:spPr bwMode="auto">
            <a:xfrm>
              <a:off x="2451" y="3318"/>
              <a:ext cx="182" cy="202"/>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800" b="1" dirty="0">
                  <a:solidFill>
                    <a:schemeClr val="bg2"/>
                  </a:solidFill>
                  <a:latin typeface="Times New Roman" panose="02020603050405020304" pitchFamily="18" charset="0"/>
                </a:rPr>
                <a:t>购买</a:t>
              </a:r>
            </a:p>
          </p:txBody>
        </p:sp>
        <p:sp>
          <p:nvSpPr>
            <p:cNvPr id="116760" name="AutoShape 30"/>
            <p:cNvSpPr>
              <a:spLocks noChangeArrowheads="1"/>
            </p:cNvSpPr>
            <p:nvPr/>
          </p:nvSpPr>
          <p:spPr bwMode="auto">
            <a:xfrm>
              <a:off x="1271" y="3270"/>
              <a:ext cx="182" cy="250"/>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800" b="1" dirty="0">
                  <a:solidFill>
                    <a:schemeClr val="bg2"/>
                  </a:solidFill>
                  <a:latin typeface="Times New Roman" panose="02020603050405020304" pitchFamily="18" charset="0"/>
                </a:rPr>
                <a:t>隶属</a:t>
              </a:r>
            </a:p>
          </p:txBody>
        </p:sp>
        <p:sp>
          <p:nvSpPr>
            <p:cNvPr id="116763" name="Rectangle 35"/>
            <p:cNvSpPr>
              <a:spLocks noChangeArrowheads="1"/>
            </p:cNvSpPr>
            <p:nvPr/>
          </p:nvSpPr>
          <p:spPr bwMode="auto">
            <a:xfrm>
              <a:off x="1226" y="3657"/>
              <a:ext cx="1542"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72000" rIns="0"/>
            <a:lstStyle/>
            <a:p>
              <a:pPr algn="ctr">
                <a:spcBef>
                  <a:spcPct val="50000"/>
                </a:spcBef>
              </a:pPr>
              <a:r>
                <a:rPr lang="zh-CN" altLang="en-US" sz="1800" b="1" dirty="0">
                  <a:solidFill>
                    <a:schemeClr val="accent2"/>
                  </a:solidFill>
                  <a:latin typeface="Times New Roman" panose="02020603050405020304" pitchFamily="18" charset="0"/>
                  <a:ea typeface="华文新魏" panose="02010800040101010101" pitchFamily="2" charset="-122"/>
                </a:rPr>
                <a:t>方案一：联系实体化</a:t>
              </a:r>
            </a:p>
          </p:txBody>
        </p:sp>
        <p:sp>
          <p:nvSpPr>
            <p:cNvPr id="116764" name="Rectangle 36"/>
            <p:cNvSpPr>
              <a:spLocks noChangeArrowheads="1"/>
            </p:cNvSpPr>
            <p:nvPr/>
          </p:nvSpPr>
          <p:spPr bwMode="auto">
            <a:xfrm>
              <a:off x="3379" y="3657"/>
              <a:ext cx="1995"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72000" rIns="0"/>
            <a:lstStyle/>
            <a:p>
              <a:pPr algn="ctr">
                <a:spcBef>
                  <a:spcPct val="50000"/>
                </a:spcBef>
              </a:pPr>
              <a:r>
                <a:rPr lang="zh-CN" altLang="en-US" sz="1800" b="1">
                  <a:solidFill>
                    <a:schemeClr val="accent2"/>
                  </a:solidFill>
                  <a:latin typeface="Times New Roman" panose="02020603050405020304" pitchFamily="18" charset="0"/>
                  <a:ea typeface="华文新魏" panose="02010800040101010101" pitchFamily="2" charset="-122"/>
                </a:rPr>
                <a:t>方案二：看作两种不同的订购</a:t>
              </a:r>
            </a:p>
          </p:txBody>
        </p:sp>
        <p:cxnSp>
          <p:nvCxnSpPr>
            <p:cNvPr id="116765" name="AutoShape 37"/>
            <p:cNvCxnSpPr>
              <a:cxnSpLocks noChangeShapeType="1"/>
              <a:stCxn id="116750" idx="0"/>
              <a:endCxn id="116753" idx="3"/>
            </p:cNvCxnSpPr>
            <p:nvPr/>
          </p:nvCxnSpPr>
          <p:spPr bwMode="auto">
            <a:xfrm flipH="1" flipV="1">
              <a:off x="4567" y="2950"/>
              <a:ext cx="456" cy="32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cxnSp>
        <p:nvCxnSpPr>
          <p:cNvPr id="116766" name="AutoShape 31"/>
          <p:cNvCxnSpPr>
            <a:cxnSpLocks noChangeShapeType="1"/>
            <a:stCxn id="116750" idx="0"/>
            <a:endCxn id="116753" idx="3"/>
          </p:cNvCxnSpPr>
          <p:nvPr/>
        </p:nvCxnSpPr>
        <p:spPr bwMode="auto">
          <a:xfrm flipH="1" flipV="1">
            <a:off x="6962776" y="3026842"/>
            <a:ext cx="723900" cy="50879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6767" name="AutoShape 31"/>
          <p:cNvCxnSpPr>
            <a:cxnSpLocks noChangeShapeType="1"/>
            <a:stCxn id="116750" idx="0"/>
            <a:endCxn id="116753" idx="3"/>
          </p:cNvCxnSpPr>
          <p:nvPr/>
        </p:nvCxnSpPr>
        <p:spPr bwMode="auto">
          <a:xfrm flipH="1" flipV="1">
            <a:off x="6962776" y="3026842"/>
            <a:ext cx="723900" cy="50879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6768" name="AutoShape 132"/>
          <p:cNvCxnSpPr>
            <a:cxnSpLocks noChangeShapeType="1"/>
            <a:stCxn id="116760" idx="1"/>
            <a:endCxn id="116743" idx="3"/>
          </p:cNvCxnSpPr>
          <p:nvPr/>
        </p:nvCxnSpPr>
        <p:spPr bwMode="auto">
          <a:xfrm flipH="1">
            <a:off x="1227138" y="3734073"/>
            <a:ext cx="503238" cy="794"/>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16769" name="AutoShape 132"/>
          <p:cNvCxnSpPr>
            <a:cxnSpLocks noChangeShapeType="1"/>
            <a:stCxn id="116759" idx="3"/>
            <a:endCxn id="116744" idx="1"/>
          </p:cNvCxnSpPr>
          <p:nvPr/>
        </p:nvCxnSpPr>
        <p:spPr bwMode="auto">
          <a:xfrm>
            <a:off x="3892551" y="3772173"/>
            <a:ext cx="392112" cy="794"/>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40" name="AutoShape 31"/>
          <p:cNvCxnSpPr>
            <a:cxnSpLocks noChangeShapeType="1"/>
          </p:cNvCxnSpPr>
          <p:nvPr/>
        </p:nvCxnSpPr>
        <p:spPr bwMode="auto">
          <a:xfrm flipH="1">
            <a:off x="2017029" y="3781697"/>
            <a:ext cx="384076" cy="734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52" name="Line 61"/>
          <p:cNvSpPr>
            <a:spLocks noChangeShapeType="1"/>
          </p:cNvSpPr>
          <p:nvPr/>
        </p:nvSpPr>
        <p:spPr bwMode="auto">
          <a:xfrm flipV="1">
            <a:off x="5000627" y="1964803"/>
            <a:ext cx="27780" cy="2379722"/>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cxnSp>
        <p:nvCxnSpPr>
          <p:cNvPr id="42" name="AutoShape 31"/>
          <p:cNvCxnSpPr>
            <a:cxnSpLocks noChangeShapeType="1"/>
          </p:cNvCxnSpPr>
          <p:nvPr/>
        </p:nvCxnSpPr>
        <p:spPr bwMode="auto">
          <a:xfrm flipH="1">
            <a:off x="1979712" y="3717032"/>
            <a:ext cx="384076" cy="734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3" name="AutoShape 31"/>
          <p:cNvCxnSpPr>
            <a:cxnSpLocks noChangeShapeType="1"/>
          </p:cNvCxnSpPr>
          <p:nvPr/>
        </p:nvCxnSpPr>
        <p:spPr bwMode="auto">
          <a:xfrm flipH="1">
            <a:off x="3217863" y="3789040"/>
            <a:ext cx="418033" cy="2483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4" name="AutoShape 31"/>
          <p:cNvCxnSpPr>
            <a:cxnSpLocks noChangeShapeType="1"/>
          </p:cNvCxnSpPr>
          <p:nvPr/>
        </p:nvCxnSpPr>
        <p:spPr bwMode="auto">
          <a:xfrm flipH="1">
            <a:off x="3227388" y="3717032"/>
            <a:ext cx="432544"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1"/>
          </p:nvPr>
        </p:nvSpPr>
        <p:spPr/>
        <p:txBody>
          <a:bodyPr/>
          <a:lstStyle/>
          <a:p>
            <a:pPr>
              <a:defRPr/>
            </a:pPr>
            <a:fld id="{420CD5C9-EC9D-4F6D-A512-AB3DCC76339A}" type="slidenum">
              <a:rPr lang="zh-CN" altLang="en-US" smtClean="0"/>
              <a:pPr>
                <a:defRPr/>
              </a:pPr>
              <a:t>87</a:t>
            </a:fld>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755650" y="285750"/>
            <a:ext cx="6726238" cy="622300"/>
          </a:xfrm>
        </p:spPr>
        <p:txBody>
          <a:bodyPr/>
          <a:lstStyle/>
          <a:p>
            <a:pPr>
              <a:defRPr/>
            </a:pPr>
            <a:r>
              <a:rPr kumimoji="1" lang="zh-CN" altLang="en-US" b="1" dirty="0" smtClean="0">
                <a:latin typeface="+mj-ea"/>
              </a:rPr>
              <a:t>聚集</a:t>
            </a:r>
            <a:endParaRPr kumimoji="1" lang="en-US" altLang="zh-CN" b="1" dirty="0" smtClean="0">
              <a:latin typeface="+mj-ea"/>
            </a:endParaRPr>
          </a:p>
        </p:txBody>
      </p:sp>
      <p:sp>
        <p:nvSpPr>
          <p:cNvPr id="117762" name="Rectangle 3"/>
          <p:cNvSpPr>
            <a:spLocks noChangeArrowheads="1"/>
          </p:cNvSpPr>
          <p:nvPr/>
        </p:nvSpPr>
        <p:spPr bwMode="auto">
          <a:xfrm>
            <a:off x="855663" y="1492250"/>
            <a:ext cx="79851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90000"/>
              <a:buFont typeface="Monotype Sorts"/>
              <a:buChar char="n"/>
            </a:pPr>
            <a:r>
              <a:rPr lang="en-US" altLang="zh-CN" sz="2000" dirty="0">
                <a:solidFill>
                  <a:schemeClr val="bg2"/>
                </a:solidFill>
                <a:latin typeface="华文新魏" panose="02010800040101010101" pitchFamily="2" charset="-122"/>
                <a:ea typeface="华文新魏" panose="02010800040101010101" pitchFamily="2" charset="-122"/>
              </a:rPr>
              <a:t> </a:t>
            </a:r>
            <a:r>
              <a:rPr lang="zh-CN" altLang="en-US" sz="2000" dirty="0">
                <a:solidFill>
                  <a:schemeClr val="bg2"/>
                </a:solidFill>
                <a:latin typeface="华文新魏" panose="02010800040101010101" pitchFamily="2" charset="-122"/>
                <a:ea typeface="华文新魏" panose="02010800040101010101" pitchFamily="2" charset="-122"/>
              </a:rPr>
              <a:t>考虑三元关系 </a:t>
            </a:r>
            <a:r>
              <a:rPr lang="en-US" altLang="zh-CN" sz="2000" i="1" dirty="0" err="1">
                <a:solidFill>
                  <a:schemeClr val="bg2"/>
                </a:solidFill>
                <a:latin typeface="华文新魏" panose="02010800040101010101" pitchFamily="2" charset="-122"/>
                <a:ea typeface="华文新魏" panose="02010800040101010101" pitchFamily="2" charset="-122"/>
              </a:rPr>
              <a:t>proj_guide</a:t>
            </a:r>
            <a:endParaRPr lang="en-US" altLang="zh-CN" sz="2000" dirty="0">
              <a:solidFill>
                <a:schemeClr val="bg2"/>
              </a:solidFill>
              <a:latin typeface="华文新魏" panose="02010800040101010101" pitchFamily="2" charset="-122"/>
              <a:ea typeface="华文新魏" panose="02010800040101010101" pitchFamily="2" charset="-122"/>
            </a:endParaRPr>
          </a:p>
          <a:p>
            <a:pPr>
              <a:lnSpc>
                <a:spcPct val="90000"/>
              </a:lnSpc>
              <a:spcBef>
                <a:spcPct val="50000"/>
              </a:spcBef>
              <a:buClr>
                <a:schemeClr val="tx2"/>
              </a:buClr>
              <a:buSzPct val="90000"/>
              <a:buFont typeface="Monotype Sorts"/>
              <a:buChar char="n"/>
            </a:pPr>
            <a:r>
              <a:rPr lang="en-US" altLang="zh-CN" sz="2000" dirty="0" smtClean="0">
                <a:solidFill>
                  <a:schemeClr val="bg2"/>
                </a:solidFill>
                <a:latin typeface="华文新魏" panose="02010800040101010101" pitchFamily="2" charset="-122"/>
                <a:ea typeface="华文新魏" panose="02010800040101010101" pitchFamily="2" charset="-122"/>
              </a:rPr>
              <a:t> </a:t>
            </a:r>
            <a:r>
              <a:rPr lang="zh-CN" altLang="en-US" sz="2000" dirty="0">
                <a:solidFill>
                  <a:schemeClr val="bg2"/>
                </a:solidFill>
                <a:latin typeface="华文新魏" panose="02010800040101010101" pitchFamily="2" charset="-122"/>
                <a:ea typeface="华文新魏" panose="02010800040101010101" pitchFamily="2" charset="-122"/>
              </a:rPr>
              <a:t>假设每位在项目上指导学生的教师需要记录月评估报告</a:t>
            </a:r>
            <a:endParaRPr lang="en-US" altLang="zh-CN" sz="2000" dirty="0">
              <a:solidFill>
                <a:schemeClr val="bg2"/>
              </a:solidFill>
              <a:latin typeface="华文新魏" panose="02010800040101010101" pitchFamily="2" charset="-122"/>
              <a:ea typeface="华文新魏" panose="02010800040101010101" pitchFamily="2" charset="-122"/>
            </a:endParaRPr>
          </a:p>
        </p:txBody>
      </p:sp>
      <p:pic>
        <p:nvPicPr>
          <p:cNvPr id="117763"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2329011"/>
            <a:ext cx="5202238"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7"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90</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2" name="灯片编号占位符 1"/>
          <p:cNvSpPr>
            <a:spLocks noGrp="1"/>
          </p:cNvSpPr>
          <p:nvPr>
            <p:ph type="sldNum" sz="quarter" idx="11"/>
          </p:nvPr>
        </p:nvSpPr>
        <p:spPr/>
        <p:txBody>
          <a:bodyPr/>
          <a:lstStyle/>
          <a:p>
            <a:pPr>
              <a:defRPr/>
            </a:pPr>
            <a:fld id="{800524D8-47BB-487C-841E-8251A68BD20B}" type="slidenum">
              <a:rPr lang="zh-CN" altLang="en-US" smtClean="0"/>
              <a:pPr>
                <a:defRPr/>
              </a:pPr>
              <a:t>88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zh-CN" altLang="en-US" smtClean="0">
                <a:latin typeface="隶书" panose="02010509060101010101" pitchFamily="49" charset="-122"/>
              </a:rPr>
              <a:t>聚集 </a:t>
            </a:r>
            <a:r>
              <a:rPr lang="en-US" altLang="zh-CN" smtClean="0">
                <a:latin typeface="隶书" panose="02010509060101010101" pitchFamily="49" charset="-122"/>
              </a:rPr>
              <a:t>(</a:t>
            </a:r>
            <a:r>
              <a:rPr lang="zh-CN" altLang="en-US" smtClean="0">
                <a:latin typeface="隶书" panose="02010509060101010101" pitchFamily="49" charset="-122"/>
              </a:rPr>
              <a:t>续</a:t>
            </a:r>
            <a:r>
              <a:rPr lang="en-US" altLang="zh-CN" smtClean="0">
                <a:latin typeface="隶书" panose="02010509060101010101" pitchFamily="49" charset="-122"/>
              </a:rPr>
              <a:t>)</a:t>
            </a:r>
          </a:p>
        </p:txBody>
      </p:sp>
      <p:sp>
        <p:nvSpPr>
          <p:cNvPr id="119810" name="Rectangle 3"/>
          <p:cNvSpPr>
            <a:spLocks noGrp="1" noChangeArrowheads="1"/>
          </p:cNvSpPr>
          <p:nvPr>
            <p:ph idx="1"/>
          </p:nvPr>
        </p:nvSpPr>
        <p:spPr>
          <a:xfrm>
            <a:off x="855663" y="1222375"/>
            <a:ext cx="7499350" cy="5226050"/>
          </a:xfrm>
        </p:spPr>
        <p:txBody>
          <a:bodyPr/>
          <a:lstStyle/>
          <a:p>
            <a:pPr algn="l">
              <a:lnSpc>
                <a:spcPct val="150000"/>
              </a:lnSpc>
            </a:pPr>
            <a:r>
              <a:rPr lang="zh-CN" altLang="en-US" sz="2400" dirty="0" smtClean="0">
                <a:latin typeface="华文新魏" panose="02010800040101010101" pitchFamily="2" charset="-122"/>
                <a:ea typeface="华文新魏" panose="02010800040101010101" pitchFamily="2" charset="-122"/>
              </a:rPr>
              <a:t>联系集 </a:t>
            </a:r>
            <a:r>
              <a:rPr lang="en-US" altLang="zh-CN" sz="2400" i="1" dirty="0" err="1" smtClean="0">
                <a:latin typeface="华文新魏" panose="02010800040101010101" pitchFamily="2" charset="-122"/>
                <a:ea typeface="华文新魏" panose="02010800040101010101" pitchFamily="2" charset="-122"/>
              </a:rPr>
              <a:t>eval_for</a:t>
            </a:r>
            <a:r>
              <a:rPr lang="en-US" altLang="zh-CN" sz="2400"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和 </a:t>
            </a:r>
            <a:r>
              <a:rPr lang="en-US" altLang="zh-CN" sz="2400" i="1" dirty="0" err="1" smtClean="0">
                <a:latin typeface="华文新魏" panose="02010800040101010101" pitchFamily="2" charset="-122"/>
                <a:ea typeface="华文新魏" panose="02010800040101010101" pitchFamily="2" charset="-122"/>
              </a:rPr>
              <a:t>proj_guide</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代表重叠信息</a:t>
            </a:r>
          </a:p>
          <a:p>
            <a:pPr lvl="1" algn="l">
              <a:lnSpc>
                <a:spcPct val="150000"/>
              </a:lnSpc>
            </a:pPr>
            <a:r>
              <a:rPr lang="zh-CN" altLang="en-US" sz="2400" dirty="0" smtClean="0">
                <a:latin typeface="华文新魏" panose="02010800040101010101" pitchFamily="2" charset="-122"/>
              </a:rPr>
              <a:t>每个 </a:t>
            </a:r>
            <a:r>
              <a:rPr lang="en-US" altLang="zh-CN" sz="2400" i="1" dirty="0" err="1" smtClean="0">
                <a:latin typeface="华文新魏" panose="02010800040101010101" pitchFamily="2" charset="-122"/>
              </a:rPr>
              <a:t>eval_for</a:t>
            </a:r>
            <a:r>
              <a:rPr lang="en-US" altLang="zh-CN" sz="2400" dirty="0" smtClean="0">
                <a:latin typeface="华文新魏" panose="02010800040101010101" pitchFamily="2" charset="-122"/>
              </a:rPr>
              <a:t> </a:t>
            </a:r>
            <a:r>
              <a:rPr lang="zh-CN" altLang="en-US" sz="2400" dirty="0" smtClean="0">
                <a:latin typeface="华文新魏" panose="02010800040101010101" pitchFamily="2" charset="-122"/>
              </a:rPr>
              <a:t>关系和一个</a:t>
            </a:r>
            <a:r>
              <a:rPr lang="en-US" altLang="zh-CN" sz="2400" i="1" dirty="0" err="1" smtClean="0">
                <a:latin typeface="华文新魏" panose="02010800040101010101" pitchFamily="2" charset="-122"/>
              </a:rPr>
              <a:t>proj_guide</a:t>
            </a:r>
            <a:r>
              <a:rPr lang="zh-CN" altLang="en-US" sz="2400" dirty="0" smtClean="0">
                <a:latin typeface="华文新魏" panose="02010800040101010101" pitchFamily="2" charset="-122"/>
              </a:rPr>
              <a:t>关系相关</a:t>
            </a:r>
          </a:p>
          <a:p>
            <a:pPr lvl="1" algn="l">
              <a:lnSpc>
                <a:spcPct val="150000"/>
              </a:lnSpc>
            </a:pPr>
            <a:r>
              <a:rPr lang="zh-CN" altLang="en-US" sz="2400" dirty="0" smtClean="0">
                <a:latin typeface="华文新魏" panose="02010800040101010101" pitchFamily="2" charset="-122"/>
              </a:rPr>
              <a:t>然而，一些</a:t>
            </a:r>
            <a:r>
              <a:rPr lang="en-US" altLang="zh-CN" sz="2400" dirty="0" err="1" smtClean="0">
                <a:latin typeface="华文新魏" panose="02010800040101010101" pitchFamily="2" charset="-122"/>
              </a:rPr>
              <a:t>proj_guide</a:t>
            </a:r>
            <a:r>
              <a:rPr lang="zh-CN" altLang="en-US" sz="2400" dirty="0" smtClean="0">
                <a:latin typeface="华文新魏" panose="02010800040101010101" pitchFamily="2" charset="-122"/>
              </a:rPr>
              <a:t>可能不和任何</a:t>
            </a:r>
            <a:r>
              <a:rPr lang="en-US" altLang="zh-CN" sz="2400" dirty="0" err="1" smtClean="0">
                <a:latin typeface="华文新魏" panose="02010800040101010101" pitchFamily="2" charset="-122"/>
              </a:rPr>
              <a:t>eval_for</a:t>
            </a:r>
            <a:r>
              <a:rPr lang="zh-CN" altLang="en-US" sz="2400" dirty="0" smtClean="0">
                <a:latin typeface="华文新魏" panose="02010800040101010101" pitchFamily="2" charset="-122"/>
              </a:rPr>
              <a:t>相关</a:t>
            </a:r>
          </a:p>
          <a:p>
            <a:pPr lvl="2" algn="l">
              <a:lnSpc>
                <a:spcPct val="150000"/>
              </a:lnSpc>
            </a:pPr>
            <a:r>
              <a:rPr lang="zh-CN" altLang="en-US" dirty="0" smtClean="0">
                <a:latin typeface="华文新魏" panose="02010800040101010101" pitchFamily="2" charset="-122"/>
              </a:rPr>
              <a:t>所以我们不能减掉 </a:t>
            </a:r>
            <a:r>
              <a:rPr lang="en-US" altLang="zh-CN" i="1" dirty="0" err="1" smtClean="0">
                <a:latin typeface="华文新魏" panose="02010800040101010101" pitchFamily="2" charset="-122"/>
              </a:rPr>
              <a:t>proj_guide</a:t>
            </a:r>
            <a:r>
              <a:rPr lang="en-US" altLang="zh-CN" dirty="0" smtClean="0">
                <a:latin typeface="华文新魏" panose="02010800040101010101" pitchFamily="2" charset="-122"/>
              </a:rPr>
              <a:t> </a:t>
            </a:r>
            <a:r>
              <a:rPr lang="zh-CN" altLang="en-US" dirty="0" smtClean="0">
                <a:latin typeface="华文新魏" panose="02010800040101010101" pitchFamily="2" charset="-122"/>
              </a:rPr>
              <a:t>关系</a:t>
            </a:r>
          </a:p>
          <a:p>
            <a:pPr algn="l">
              <a:lnSpc>
                <a:spcPct val="150000"/>
              </a:lnSpc>
            </a:pPr>
            <a:r>
              <a:rPr lang="zh-CN" altLang="en-US" sz="2400" dirty="0" smtClean="0">
                <a:latin typeface="华文新魏" panose="02010800040101010101" pitchFamily="2" charset="-122"/>
                <a:ea typeface="华文新魏" panose="02010800040101010101" pitchFamily="2" charset="-122"/>
              </a:rPr>
              <a:t>通过聚集来减少冗余</a:t>
            </a:r>
            <a:endParaRPr lang="en-US" altLang="zh-CN" sz="2400" dirty="0" smtClean="0">
              <a:latin typeface="华文新魏" panose="02010800040101010101" pitchFamily="2" charset="-122"/>
              <a:ea typeface="华文新魏" panose="02010800040101010101" pitchFamily="2" charset="-122"/>
            </a:endParaRPr>
          </a:p>
          <a:p>
            <a:pPr lvl="1" algn="l">
              <a:lnSpc>
                <a:spcPct val="150000"/>
              </a:lnSpc>
            </a:pPr>
            <a:r>
              <a:rPr lang="zh-CN" altLang="en-US" sz="2400" dirty="0" smtClean="0">
                <a:latin typeface="华文新魏" panose="02010800040101010101" pitchFamily="2" charset="-122"/>
              </a:rPr>
              <a:t>将关系作为抽象实体</a:t>
            </a:r>
          </a:p>
          <a:p>
            <a:pPr lvl="1" algn="l">
              <a:lnSpc>
                <a:spcPct val="150000"/>
              </a:lnSpc>
            </a:pPr>
            <a:r>
              <a:rPr lang="zh-CN" altLang="en-US" sz="2400" dirty="0" smtClean="0">
                <a:latin typeface="华文新魏" panose="02010800040101010101" pitchFamily="2" charset="-122"/>
              </a:rPr>
              <a:t>允许关系间存在关系</a:t>
            </a:r>
          </a:p>
          <a:p>
            <a:pPr lvl="1" algn="l">
              <a:lnSpc>
                <a:spcPct val="150000"/>
              </a:lnSpc>
            </a:pPr>
            <a:r>
              <a:rPr lang="zh-CN" altLang="en-US" sz="2400" dirty="0" smtClean="0">
                <a:latin typeface="华文新魏" panose="02010800040101010101" pitchFamily="2" charset="-122"/>
              </a:rPr>
              <a:t>将关系抽象用于新实体</a:t>
            </a:r>
          </a:p>
        </p:txBody>
      </p:sp>
      <p:sp>
        <p:nvSpPr>
          <p:cNvPr id="119811"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6"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91</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2" name="灯片编号占位符 1"/>
          <p:cNvSpPr>
            <a:spLocks noGrp="1"/>
          </p:cNvSpPr>
          <p:nvPr>
            <p:ph type="sldNum" sz="quarter" idx="11"/>
          </p:nvPr>
        </p:nvSpPr>
        <p:spPr/>
        <p:txBody>
          <a:bodyPr/>
          <a:lstStyle/>
          <a:p>
            <a:pPr>
              <a:defRPr/>
            </a:pPr>
            <a:fld id="{295D2F43-71DD-47ED-AC44-A03F037BF82A}" type="slidenum">
              <a:rPr lang="zh-CN" altLang="en-US" smtClean="0"/>
              <a:pPr>
                <a:defRPr/>
              </a:pPr>
              <a:t>89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4"/>
          <p:cNvSpPr>
            <a:spLocks noGrp="1" noChangeArrowheads="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prstTxWarp prst="textNoShape">
              <a:avLst/>
            </a:prstTxWarp>
          </a:bodyPr>
          <a:lstStyle/>
          <a:p>
            <a:pPr>
              <a:buSzTx/>
            </a:pPr>
            <a:fld id="{04345E16-8DAA-4EB4-B2B4-8D1F3F452214}" type="slidenum">
              <a:rPr altLang="en-US" smtClean="0"/>
              <a:pPr>
                <a:buSzTx/>
              </a:pPr>
              <a:t>9</a:t>
            </a:fld>
            <a:endParaRPr lang="zh-CN" altLang="en-US" smtClean="0"/>
          </a:p>
        </p:txBody>
      </p:sp>
      <p:sp>
        <p:nvSpPr>
          <p:cNvPr id="24578"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24579" name="Rectangle 2"/>
          <p:cNvSpPr>
            <a:spLocks noGrp="1" noChangeArrowheads="1"/>
          </p:cNvSpPr>
          <p:nvPr>
            <p:ph type="title"/>
          </p:nvPr>
        </p:nvSpPr>
        <p:spPr>
          <a:xfrm>
            <a:off x="685800" y="228600"/>
            <a:ext cx="7772400" cy="914400"/>
          </a:xfrm>
        </p:spPr>
        <p:txBody>
          <a:bodyPr/>
          <a:lstStyle/>
          <a:p>
            <a:pPr eaLnBrk="1" hangingPunct="1"/>
            <a:r>
              <a:rPr lang="zh-CN" altLang="en-US" smtClean="0">
                <a:latin typeface="隶书" panose="02010509060101010101" pitchFamily="49" charset="-122"/>
              </a:rPr>
              <a:t>基本概念--实体</a:t>
            </a:r>
            <a:endParaRPr lang="zh-CN" altLang="en-US" smtClean="0"/>
          </a:p>
        </p:txBody>
      </p:sp>
      <p:sp>
        <p:nvSpPr>
          <p:cNvPr id="24580" name="Rectangle 3"/>
          <p:cNvSpPr>
            <a:spLocks noGrp="1" noChangeArrowheads="1"/>
          </p:cNvSpPr>
          <p:nvPr>
            <p:ph idx="1"/>
          </p:nvPr>
        </p:nvSpPr>
        <p:spPr>
          <a:xfrm>
            <a:off x="228600" y="1447800"/>
            <a:ext cx="8686800" cy="4724400"/>
          </a:xfrm>
        </p:spPr>
        <p:txBody>
          <a:bodyPr/>
          <a:lstStyle/>
          <a:p>
            <a:pPr eaLnBrk="1" hangingPunct="1">
              <a:lnSpc>
                <a:spcPct val="90000"/>
              </a:lnSpc>
            </a:pPr>
            <a:r>
              <a:rPr lang="zh-CN" altLang="en-US" dirty="0" smtClean="0">
                <a:latin typeface="华文新魏" panose="02010800040101010101" pitchFamily="2" charset="-122"/>
                <a:ea typeface="华文新魏" panose="02010800040101010101" pitchFamily="2" charset="-122"/>
              </a:rPr>
              <a:t>实体(</a:t>
            </a:r>
            <a:r>
              <a:rPr lang="en-US" altLang="zh-CN" dirty="0" smtClean="0">
                <a:latin typeface="华文新魏" panose="02010800040101010101" pitchFamily="2" charset="-122"/>
                <a:ea typeface="华文新魏" panose="02010800040101010101" pitchFamily="2" charset="-122"/>
              </a:rPr>
              <a:t>Entity)</a:t>
            </a:r>
          </a:p>
          <a:p>
            <a:pPr lvl="1" eaLnBrk="1" hangingPunct="1">
              <a:lnSpc>
                <a:spcPct val="90000"/>
              </a:lnSpc>
            </a:pPr>
            <a:r>
              <a:rPr lang="zh-CN" altLang="en-US" sz="2400" dirty="0" smtClean="0">
                <a:latin typeface="华文新魏" panose="02010800040101010101" pitchFamily="2" charset="-122"/>
              </a:rPr>
              <a:t>客观存在并可相互区分的事物叫实体</a:t>
            </a:r>
            <a:r>
              <a:rPr lang="en-US" altLang="zh-CN" sz="2400" dirty="0" smtClean="0">
                <a:latin typeface="华文新魏" panose="02010800040101010101" pitchFamily="2" charset="-122"/>
              </a:rPr>
              <a:t>(</a:t>
            </a:r>
            <a:r>
              <a:rPr lang="zh-CN" altLang="en-US" sz="2400" dirty="0" smtClean="0">
                <a:latin typeface="华文新魏" panose="02010800040101010101" pitchFamily="2" charset="-122"/>
              </a:rPr>
              <a:t>唯一标识</a:t>
            </a:r>
            <a:r>
              <a:rPr lang="en-US" altLang="zh-CN" sz="2400" dirty="0" smtClean="0">
                <a:latin typeface="华文新魏" panose="02010800040101010101" pitchFamily="2" charset="-122"/>
              </a:rPr>
              <a:t>)</a:t>
            </a:r>
            <a:endParaRPr lang="zh-CN" altLang="en-US" sz="2400" dirty="0" smtClean="0">
              <a:latin typeface="华文新魏" panose="02010800040101010101" pitchFamily="2" charset="-122"/>
            </a:endParaRPr>
          </a:p>
          <a:p>
            <a:pPr lvl="1" eaLnBrk="1" hangingPunct="1">
              <a:lnSpc>
                <a:spcPct val="90000"/>
              </a:lnSpc>
            </a:pPr>
            <a:r>
              <a:rPr lang="zh-CN" altLang="en-US" sz="2400" dirty="0" smtClean="0">
                <a:latin typeface="华文新魏" panose="02010800040101010101" pitchFamily="2" charset="-122"/>
              </a:rPr>
              <a:t>具体的：如学生张三、汽车鲁</a:t>
            </a:r>
            <a:r>
              <a:rPr lang="en-US" altLang="zh-CN" sz="2400" dirty="0" smtClean="0">
                <a:latin typeface="华文新魏" panose="02010800040101010101" pitchFamily="2" charset="-122"/>
              </a:rPr>
              <a:t>A12345……</a:t>
            </a:r>
            <a:endParaRPr lang="zh-CN" altLang="en-US" sz="2400" dirty="0" smtClean="0">
              <a:latin typeface="华文新魏" panose="02010800040101010101" pitchFamily="2" charset="-122"/>
            </a:endParaRPr>
          </a:p>
          <a:p>
            <a:pPr lvl="1" eaLnBrk="1" hangingPunct="1">
              <a:lnSpc>
                <a:spcPct val="90000"/>
              </a:lnSpc>
            </a:pPr>
            <a:r>
              <a:rPr lang="zh-CN" altLang="en-US" sz="2400" dirty="0" smtClean="0">
                <a:latin typeface="华文新魏" panose="02010800040101010101" pitchFamily="2" charset="-122"/>
              </a:rPr>
              <a:t>抽象的：如软件学院、数据库系统课程</a:t>
            </a:r>
            <a:r>
              <a:rPr lang="en-US" altLang="zh-CN" sz="2400" dirty="0" smtClean="0">
                <a:latin typeface="华文新魏" panose="02010800040101010101" pitchFamily="2" charset="-122"/>
              </a:rPr>
              <a:t>……</a:t>
            </a:r>
            <a:endParaRPr lang="zh-CN" altLang="zh-CN" sz="2400" dirty="0" smtClean="0">
              <a:latin typeface="华文新魏" panose="02010800040101010101" pitchFamily="2" charset="-122"/>
            </a:endParaRPr>
          </a:p>
          <a:p>
            <a:pPr eaLnBrk="1" hangingPunct="1"/>
            <a:r>
              <a:rPr lang="zh-CN" altLang="en-US" dirty="0" smtClean="0">
                <a:latin typeface="华文新魏" panose="02010800040101010101" pitchFamily="2" charset="-122"/>
                <a:ea typeface="华文新魏" panose="02010800040101010101" pitchFamily="2" charset="-122"/>
              </a:rPr>
              <a:t>实体集(</a:t>
            </a:r>
            <a:r>
              <a:rPr lang="en-US" altLang="zh-CN" dirty="0" smtClean="0">
                <a:latin typeface="华文新魏" panose="02010800040101010101" pitchFamily="2" charset="-122"/>
                <a:ea typeface="华文新魏" panose="02010800040101010101" pitchFamily="2" charset="-122"/>
              </a:rPr>
              <a:t>Entity Set)</a:t>
            </a:r>
          </a:p>
          <a:p>
            <a:pPr lvl="1" eaLnBrk="1" hangingPunct="1"/>
            <a:r>
              <a:rPr lang="zh-CN" altLang="en-US" sz="2400" dirty="0" smtClean="0">
                <a:latin typeface="华文新魏" panose="02010800040101010101" pitchFamily="2" charset="-122"/>
              </a:rPr>
              <a:t>是具有相同类型及即具有相同性质</a:t>
            </a:r>
            <a:r>
              <a:rPr lang="en-US" altLang="zh-CN" sz="2400" dirty="0" smtClean="0">
                <a:latin typeface="华文新魏" panose="02010800040101010101" pitchFamily="2" charset="-122"/>
              </a:rPr>
              <a:t>(</a:t>
            </a:r>
            <a:r>
              <a:rPr lang="zh-CN" altLang="en-US" sz="2400" dirty="0" smtClean="0">
                <a:latin typeface="华文新魏" panose="02010800040101010101" pitchFamily="2" charset="-122"/>
              </a:rPr>
              <a:t>属性</a:t>
            </a:r>
            <a:r>
              <a:rPr lang="en-US" altLang="zh-CN" sz="2400" dirty="0" smtClean="0">
                <a:latin typeface="华文新魏" panose="02010800040101010101" pitchFamily="2" charset="-122"/>
              </a:rPr>
              <a:t>)</a:t>
            </a:r>
            <a:r>
              <a:rPr lang="zh-CN" altLang="en-US" sz="2400" dirty="0" smtClean="0">
                <a:latin typeface="华文新魏" panose="02010800040101010101" pitchFamily="2" charset="-122"/>
              </a:rPr>
              <a:t>的实体集合</a:t>
            </a:r>
            <a:endParaRPr lang="en-US" altLang="zh-CN" sz="2400" dirty="0" smtClean="0">
              <a:latin typeface="华文新魏" panose="02010800040101010101" pitchFamily="2" charset="-122"/>
            </a:endParaRPr>
          </a:p>
          <a:p>
            <a:pPr lvl="2" eaLnBrk="1" hangingPunct="1"/>
            <a:r>
              <a:rPr lang="zh-CN" altLang="en-US" sz="2000" dirty="0" smtClean="0">
                <a:latin typeface="华文新魏" panose="02010800040101010101" pitchFamily="2" charset="-122"/>
              </a:rPr>
              <a:t>全体学生，全部课程，所有学院</a:t>
            </a:r>
            <a:r>
              <a:rPr lang="en-US" altLang="zh-CN" sz="2000" dirty="0" smtClean="0">
                <a:latin typeface="华文新魏" panose="02010800040101010101" pitchFamily="2" charset="-122"/>
              </a:rPr>
              <a:t>……</a:t>
            </a:r>
            <a:endParaRPr lang="zh-CN" altLang="en-US" sz="2000" dirty="0" smtClean="0">
              <a:latin typeface="华文新魏" panose="02010800040101010101" pitchFamily="2" charset="-122"/>
            </a:endParaRPr>
          </a:p>
          <a:p>
            <a:pPr lvl="1" eaLnBrk="1" hangingPunct="1"/>
            <a:r>
              <a:rPr lang="zh-CN" altLang="en-US" sz="2400" dirty="0" smtClean="0">
                <a:latin typeface="华文新魏" panose="02010800040101010101" pitchFamily="2" charset="-122"/>
              </a:rPr>
              <a:t>组成实体集的各实体称为实体集的外延</a:t>
            </a:r>
            <a:r>
              <a:rPr lang="en-US" altLang="zh-CN" sz="2400" dirty="0" smtClean="0">
                <a:latin typeface="华文新魏" panose="02010800040101010101" pitchFamily="2" charset="-122"/>
              </a:rPr>
              <a:t>(Extension)</a:t>
            </a:r>
            <a:endParaRPr lang="zh-CN" altLang="en-US" sz="2400" dirty="0" smtClean="0">
              <a:latin typeface="华文新魏" panose="02010800040101010101" pitchFamily="2" charset="-122"/>
            </a:endParaRPr>
          </a:p>
          <a:p>
            <a:pPr lvl="1" eaLnBrk="1" hangingPunct="1"/>
            <a:r>
              <a:rPr lang="zh-CN" altLang="en-US" sz="2400" dirty="0" smtClean="0">
                <a:latin typeface="华文新魏" panose="02010800040101010101" pitchFamily="2" charset="-122"/>
              </a:rPr>
              <a:t>实体集可相交</a:t>
            </a:r>
            <a:endParaRPr lang="zh-CN" altLang="en-US" sz="2400" dirty="0" smtClean="0">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idx="4294967295"/>
          </p:nvPr>
        </p:nvSpPr>
        <p:spPr/>
        <p:txBody>
          <a:bodyPr/>
          <a:lstStyle/>
          <a:p>
            <a:r>
              <a:rPr lang="zh-CN" altLang="en-US" b="1" smtClean="0">
                <a:latin typeface="隶书" panose="02010509060101010101" pitchFamily="49" charset="-122"/>
              </a:rPr>
              <a:t>聚集 </a:t>
            </a:r>
            <a:r>
              <a:rPr lang="en-US" altLang="zh-CN" b="1" smtClean="0">
                <a:latin typeface="隶书" panose="02010509060101010101" pitchFamily="49" charset="-122"/>
              </a:rPr>
              <a:t>(</a:t>
            </a:r>
            <a:r>
              <a:rPr lang="zh-CN" altLang="en-US" b="1" smtClean="0">
                <a:latin typeface="隶书" panose="02010509060101010101" pitchFamily="49" charset="-122"/>
              </a:rPr>
              <a:t>续</a:t>
            </a:r>
            <a:r>
              <a:rPr lang="en-US" altLang="zh-CN" b="1" smtClean="0">
                <a:latin typeface="隶书" panose="02010509060101010101" pitchFamily="49" charset="-122"/>
              </a:rPr>
              <a:t>)</a:t>
            </a:r>
          </a:p>
        </p:txBody>
      </p:sp>
      <p:sp>
        <p:nvSpPr>
          <p:cNvPr id="121858" name="Rectangle 3"/>
          <p:cNvSpPr>
            <a:spLocks noGrp="1" noChangeArrowheads="1"/>
          </p:cNvSpPr>
          <p:nvPr>
            <p:ph type="body" idx="4294967295"/>
          </p:nvPr>
        </p:nvSpPr>
        <p:spPr>
          <a:xfrm>
            <a:off x="779463" y="1443038"/>
            <a:ext cx="8139112" cy="1481137"/>
          </a:xfrm>
        </p:spPr>
        <p:txBody>
          <a:bodyPr/>
          <a:lstStyle/>
          <a:p>
            <a:r>
              <a:rPr lang="zh-CN" altLang="en-US" smtClean="0">
                <a:latin typeface="华文新魏" panose="02010800040101010101" pitchFamily="2" charset="-122"/>
                <a:ea typeface="华文新魏" panose="02010800040101010101" pitchFamily="2" charset="-122"/>
              </a:rPr>
              <a:t>下图表示聚集可以减少冗余</a:t>
            </a:r>
            <a:r>
              <a:rPr lang="en-US" altLang="zh-CN" smtClean="0">
                <a:latin typeface="华文新魏" panose="02010800040101010101" pitchFamily="2" charset="-122"/>
                <a:ea typeface="华文新魏" panose="02010800040101010101" pitchFamily="2" charset="-122"/>
              </a:rPr>
              <a:t>:</a:t>
            </a:r>
          </a:p>
          <a:p>
            <a:pPr lvl="1"/>
            <a:r>
              <a:rPr lang="zh-CN" altLang="en-US" smtClean="0">
                <a:latin typeface="华文新魏" panose="02010800040101010101" pitchFamily="2" charset="-122"/>
              </a:rPr>
              <a:t>一个学生在一个特定项目上由一个特定导师指导</a:t>
            </a:r>
          </a:p>
          <a:p>
            <a:pPr lvl="1"/>
            <a:r>
              <a:rPr lang="en-US" altLang="zh-CN" smtClean="0">
                <a:latin typeface="华文新魏" panose="02010800040101010101" pitchFamily="2" charset="-122"/>
              </a:rPr>
              <a:t>A student, instructor, project </a:t>
            </a:r>
            <a:r>
              <a:rPr lang="zh-CN" altLang="en-US" smtClean="0">
                <a:latin typeface="华文新魏" panose="02010800040101010101" pitchFamily="2" charset="-122"/>
              </a:rPr>
              <a:t>组合可能有关联优化</a:t>
            </a:r>
            <a:endParaRPr lang="en-US" altLang="zh-CN" smtClean="0">
              <a:latin typeface="华文新魏" panose="02010800040101010101" pitchFamily="2" charset="-122"/>
            </a:endParaRPr>
          </a:p>
        </p:txBody>
      </p:sp>
      <p:pic>
        <p:nvPicPr>
          <p:cNvPr id="12185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3573463"/>
            <a:ext cx="3535363"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sp>
        <p:nvSpPr>
          <p:cNvPr id="7"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92</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2" name="灯片编号占位符 1"/>
          <p:cNvSpPr>
            <a:spLocks noGrp="1"/>
          </p:cNvSpPr>
          <p:nvPr>
            <p:ph type="sldNum" sz="quarter" idx="11"/>
          </p:nvPr>
        </p:nvSpPr>
        <p:spPr/>
        <p:txBody>
          <a:bodyPr/>
          <a:lstStyle/>
          <a:p>
            <a:pPr>
              <a:defRPr/>
            </a:pPr>
            <a:fld id="{420CD5C9-EC9D-4F6D-A512-AB3DCC76339A}" type="slidenum">
              <a:rPr lang="zh-CN" altLang="en-US" smtClean="0"/>
              <a:pPr>
                <a:defRPr/>
              </a:pPr>
              <a:t>90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08038" y="506413"/>
            <a:ext cx="8077200" cy="609600"/>
          </a:xfrm>
        </p:spPr>
        <p:txBody>
          <a:bodyPr/>
          <a:lstStyle/>
          <a:p>
            <a:pPr>
              <a:defRPr/>
            </a:pPr>
            <a:r>
              <a:rPr kumimoji="1" lang="zh-CN" altLang="en-US" dirty="0" smtClean="0">
                <a:latin typeface="+mj-ea"/>
              </a:rPr>
              <a:t>通过模式表示特殊化</a:t>
            </a:r>
          </a:p>
        </p:txBody>
      </p:sp>
      <p:sp>
        <p:nvSpPr>
          <p:cNvPr id="123906" name="Rectangle 3"/>
          <p:cNvSpPr>
            <a:spLocks noGrp="1" noChangeArrowheads="1"/>
          </p:cNvSpPr>
          <p:nvPr>
            <p:ph idx="1"/>
          </p:nvPr>
        </p:nvSpPr>
        <p:spPr>
          <a:xfrm>
            <a:off x="53231" y="1370013"/>
            <a:ext cx="7831137" cy="5106987"/>
          </a:xfrm>
        </p:spPr>
        <p:txBody>
          <a:bodyPr/>
          <a:lstStyle/>
          <a:p>
            <a:pPr algn="l">
              <a:tabLst>
                <a:tab pos="346075" algn="l"/>
                <a:tab pos="1255713" algn="ctr"/>
                <a:tab pos="2452688" algn="l"/>
                <a:tab pos="3824288" algn="ctr"/>
              </a:tabLst>
            </a:pPr>
            <a:r>
              <a:rPr lang="en-US" altLang="zh-CN" sz="2400" dirty="0" smtClean="0">
                <a:latin typeface="华文新魏" panose="02010800040101010101" pitchFamily="2" charset="-122"/>
                <a:ea typeface="华文新魏" panose="02010800040101010101" pitchFamily="2" charset="-122"/>
              </a:rPr>
              <a:t>Method 1: </a:t>
            </a:r>
          </a:p>
          <a:p>
            <a:pPr lvl="1" algn="l">
              <a:tabLst>
                <a:tab pos="346075" algn="l"/>
                <a:tab pos="1255713" algn="ctr"/>
                <a:tab pos="2452688" algn="l"/>
                <a:tab pos="3824288" algn="ctr"/>
              </a:tabLst>
            </a:pPr>
            <a:r>
              <a:rPr lang="zh-CN" altLang="en-US" sz="2400" dirty="0" smtClean="0">
                <a:latin typeface="华文新魏" panose="02010800040101010101" pitchFamily="2" charset="-122"/>
              </a:rPr>
              <a:t>为高层实体集创建一个模式 </a:t>
            </a:r>
          </a:p>
          <a:p>
            <a:pPr lvl="1" algn="l">
              <a:tabLst>
                <a:tab pos="346075" algn="l"/>
                <a:tab pos="1255713" algn="ctr"/>
                <a:tab pos="2452688" algn="l"/>
                <a:tab pos="3824288" algn="ctr"/>
              </a:tabLst>
            </a:pPr>
            <a:r>
              <a:rPr lang="zh-CN" altLang="en-US" sz="2400" dirty="0" smtClean="0">
                <a:latin typeface="华文新魏" panose="02010800040101010101" pitchFamily="2" charset="-122"/>
              </a:rPr>
              <a:t>为每个低层实体集创建一个模式，模式中的属性包括对应于低层实体集的每个属性，以及对应于高层实体集主码的每个属性。</a:t>
            </a:r>
            <a:br>
              <a:rPr lang="zh-CN" altLang="en-US" sz="2400" dirty="0" smtClean="0">
                <a:latin typeface="华文新魏" panose="02010800040101010101" pitchFamily="2" charset="-122"/>
              </a:rPr>
            </a:br>
            <a:r>
              <a:rPr lang="zh-CN" altLang="en-US" sz="2400" dirty="0" smtClean="0">
                <a:latin typeface="华文新魏" panose="02010800040101010101" pitchFamily="2" charset="-122"/>
              </a:rPr>
              <a:t/>
            </a:r>
            <a:br>
              <a:rPr lang="zh-CN" altLang="en-US" sz="2400" dirty="0" smtClean="0">
                <a:latin typeface="华文新魏" panose="02010800040101010101" pitchFamily="2" charset="-122"/>
              </a:rPr>
            </a:br>
            <a:r>
              <a:rPr lang="zh-CN" altLang="en-US" sz="2400" dirty="0" smtClean="0">
                <a:solidFill>
                  <a:srgbClr val="990000"/>
                </a:solidFill>
                <a:latin typeface="华文新魏" panose="02010800040101010101" pitchFamily="2" charset="-122"/>
              </a:rPr>
              <a:t>       </a:t>
            </a:r>
            <a:r>
              <a:rPr lang="en-US" altLang="zh-CN" sz="2400" dirty="0" smtClean="0">
                <a:solidFill>
                  <a:srgbClr val="000099"/>
                </a:solidFill>
                <a:latin typeface="华文新魏" panose="02010800040101010101" pitchFamily="2" charset="-122"/>
              </a:rPr>
              <a:t>schema</a:t>
            </a:r>
            <a:r>
              <a:rPr lang="en-US" altLang="zh-CN" sz="2400" dirty="0" smtClean="0">
                <a:latin typeface="华文新魏" panose="02010800040101010101" pitchFamily="2" charset="-122"/>
              </a:rPr>
              <a:t>	        </a:t>
            </a:r>
            <a:r>
              <a:rPr lang="en-US" altLang="zh-CN" sz="2400" dirty="0" smtClean="0">
                <a:solidFill>
                  <a:srgbClr val="000099"/>
                </a:solidFill>
                <a:latin typeface="华文新魏" panose="02010800040101010101" pitchFamily="2" charset="-122"/>
              </a:rPr>
              <a:t>attributes</a:t>
            </a:r>
            <a:r>
              <a:rPr lang="en-US" altLang="zh-CN" sz="2400" dirty="0" smtClean="0">
                <a:solidFill>
                  <a:schemeClr val="hlink"/>
                </a:solidFill>
                <a:latin typeface="华文新魏" panose="02010800040101010101" pitchFamily="2" charset="-122"/>
              </a:rPr>
              <a:t/>
            </a:r>
            <a:br>
              <a:rPr lang="en-US" altLang="zh-CN" sz="2400" dirty="0" smtClean="0">
                <a:solidFill>
                  <a:schemeClr val="hlink"/>
                </a:solidFill>
                <a:latin typeface="华文新魏" panose="02010800040101010101" pitchFamily="2" charset="-122"/>
              </a:rPr>
            </a:br>
            <a:r>
              <a:rPr lang="en-US" altLang="zh-CN" sz="2400" dirty="0" smtClean="0">
                <a:solidFill>
                  <a:schemeClr val="hlink"/>
                </a:solidFill>
                <a:latin typeface="华文新魏" panose="02010800040101010101" pitchFamily="2" charset="-122"/>
              </a:rPr>
              <a:t>     </a:t>
            </a:r>
            <a:r>
              <a:rPr lang="en-US" altLang="zh-CN" sz="2400" i="1" dirty="0" smtClean="0">
                <a:latin typeface="华文新魏" panose="02010800040101010101" pitchFamily="2" charset="-122"/>
              </a:rPr>
              <a:t>person	   ID, name, address  </a:t>
            </a:r>
            <a:br>
              <a:rPr lang="en-US" altLang="zh-CN" sz="2400" i="1" dirty="0" smtClean="0">
                <a:latin typeface="华文新魏" panose="02010800040101010101" pitchFamily="2" charset="-122"/>
              </a:rPr>
            </a:br>
            <a:r>
              <a:rPr lang="en-US" altLang="zh-CN" sz="2400" i="1" dirty="0" smtClean="0">
                <a:latin typeface="华文新魏" panose="02010800040101010101" pitchFamily="2" charset="-122"/>
              </a:rPr>
              <a:t>     student	   ID, </a:t>
            </a:r>
            <a:r>
              <a:rPr lang="en-US" altLang="zh-CN" sz="2400" i="1" dirty="0" err="1" smtClean="0">
                <a:latin typeface="华文新魏" panose="02010800040101010101" pitchFamily="2" charset="-122"/>
              </a:rPr>
              <a:t>tot_cred</a:t>
            </a:r>
            <a:r>
              <a:rPr lang="en-US" altLang="zh-CN" sz="2400" i="1" dirty="0" smtClean="0">
                <a:latin typeface="华文新魏" panose="02010800040101010101" pitchFamily="2" charset="-122"/>
              </a:rPr>
              <a:t/>
            </a:r>
            <a:br>
              <a:rPr lang="en-US" altLang="zh-CN" sz="2400" i="1" dirty="0" smtClean="0">
                <a:latin typeface="华文新魏" panose="02010800040101010101" pitchFamily="2" charset="-122"/>
              </a:rPr>
            </a:br>
            <a:r>
              <a:rPr lang="en-US" altLang="zh-CN" sz="2400" i="1" dirty="0" smtClean="0">
                <a:latin typeface="华文新魏" panose="02010800040101010101" pitchFamily="2" charset="-122"/>
              </a:rPr>
              <a:t>     employee	   ID, salary</a:t>
            </a:r>
          </a:p>
          <a:p>
            <a:pPr lvl="1" algn="l">
              <a:tabLst>
                <a:tab pos="346075" algn="l"/>
                <a:tab pos="1255713" algn="ctr"/>
                <a:tab pos="2452688" algn="l"/>
                <a:tab pos="3824288" algn="ctr"/>
              </a:tabLst>
            </a:pPr>
            <a:r>
              <a:rPr lang="zh-CN" altLang="en-US" sz="2400" dirty="0" smtClean="0">
                <a:latin typeface="华文新魏" panose="02010800040101010101" pitchFamily="2" charset="-122"/>
              </a:rPr>
              <a:t>缺点</a:t>
            </a:r>
            <a:r>
              <a:rPr lang="en-US" altLang="zh-CN" sz="2400" dirty="0" smtClean="0">
                <a:latin typeface="华文新魏" panose="02010800040101010101" pitchFamily="2" charset="-122"/>
              </a:rPr>
              <a:t>:  </a:t>
            </a:r>
            <a:r>
              <a:rPr lang="zh-CN" altLang="en-US" sz="2400" dirty="0" smtClean="0">
                <a:latin typeface="华文新魏" panose="02010800040101010101" pitchFamily="2" charset="-122"/>
              </a:rPr>
              <a:t>获取和一个</a:t>
            </a:r>
            <a:r>
              <a:rPr lang="en-US" altLang="zh-CN" sz="2400" dirty="0" smtClean="0">
                <a:latin typeface="华文新魏" panose="02010800040101010101" pitchFamily="2" charset="-122"/>
              </a:rPr>
              <a:t>employee</a:t>
            </a:r>
            <a:r>
              <a:rPr lang="zh-CN" altLang="en-US" sz="2400" dirty="0" smtClean="0">
                <a:latin typeface="华文新魏" panose="02010800040101010101" pitchFamily="2" charset="-122"/>
              </a:rPr>
              <a:t>的信息需要访问两个关系：与低层关系模式有关的关系和与高层关系模式有关的关系</a:t>
            </a:r>
          </a:p>
        </p:txBody>
      </p:sp>
      <p:sp>
        <p:nvSpPr>
          <p:cNvPr id="123909"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smtClean="0"/>
          </a:p>
        </p:txBody>
      </p:sp>
      <p:pic>
        <p:nvPicPr>
          <p:cNvPr id="2" name="图片 1"/>
          <p:cNvPicPr>
            <a:picLocks noChangeAspect="1"/>
          </p:cNvPicPr>
          <p:nvPr/>
        </p:nvPicPr>
        <p:blipFill>
          <a:blip r:embed="rId3"/>
          <a:stretch>
            <a:fillRect/>
          </a:stretch>
        </p:blipFill>
        <p:spPr>
          <a:xfrm>
            <a:off x="6026961" y="3068960"/>
            <a:ext cx="2858277" cy="2160240"/>
          </a:xfrm>
          <a:prstGeom prst="rect">
            <a:avLst/>
          </a:prstGeom>
        </p:spPr>
      </p:pic>
      <p:sp>
        <p:nvSpPr>
          <p:cNvPr id="8"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93</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3" name="灯片编号占位符 2"/>
          <p:cNvSpPr>
            <a:spLocks noGrp="1"/>
          </p:cNvSpPr>
          <p:nvPr>
            <p:ph type="sldNum" sz="quarter" idx="11"/>
          </p:nvPr>
        </p:nvSpPr>
        <p:spPr/>
        <p:txBody>
          <a:bodyPr/>
          <a:lstStyle/>
          <a:p>
            <a:pPr>
              <a:defRPr/>
            </a:pPr>
            <a:fld id="{295D2F43-71DD-47ED-AC44-A03F037BF82A}" type="slidenum">
              <a:rPr lang="zh-CN" altLang="en-US" smtClean="0"/>
              <a:pPr>
                <a:defRPr/>
              </a:pPr>
              <a:t>91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855663" y="474663"/>
            <a:ext cx="8077200" cy="609600"/>
          </a:xfrm>
        </p:spPr>
        <p:txBody>
          <a:bodyPr/>
          <a:lstStyle/>
          <a:p>
            <a:pPr>
              <a:defRPr/>
            </a:pPr>
            <a:r>
              <a:rPr kumimoji="1" lang="zh-CN" altLang="en-US" dirty="0" smtClean="0">
                <a:latin typeface="+mj-ea"/>
              </a:rPr>
              <a:t>通过模式表示特殊化（续）</a:t>
            </a:r>
            <a:endParaRPr kumimoji="1" lang="en-US" altLang="zh-CN" dirty="0" smtClean="0">
              <a:effectLst>
                <a:outerShdw blurRad="38100" dist="38100" dir="2700000" algn="tl">
                  <a:srgbClr val="C0C0C0"/>
                </a:outerShdw>
              </a:effectLst>
              <a:latin typeface="+mj-ea"/>
            </a:endParaRPr>
          </a:p>
        </p:txBody>
      </p:sp>
      <p:sp>
        <p:nvSpPr>
          <p:cNvPr id="125954" name="Rectangle 3"/>
          <p:cNvSpPr>
            <a:spLocks noGrp="1" noChangeArrowheads="1"/>
          </p:cNvSpPr>
          <p:nvPr>
            <p:ph idx="1"/>
          </p:nvPr>
        </p:nvSpPr>
        <p:spPr>
          <a:xfrm>
            <a:off x="-36513" y="1512888"/>
            <a:ext cx="8944645" cy="5156200"/>
          </a:xfrm>
        </p:spPr>
        <p:txBody>
          <a:bodyPr/>
          <a:lstStyle/>
          <a:p>
            <a:pPr algn="l">
              <a:tabLst>
                <a:tab pos="346075" algn="l"/>
                <a:tab pos="1255713" algn="ctr"/>
                <a:tab pos="2452688" algn="l"/>
                <a:tab pos="3824288" algn="ctr"/>
              </a:tabLst>
            </a:pPr>
            <a:r>
              <a:rPr lang="en-US" altLang="zh-CN" sz="2400" dirty="0" smtClean="0">
                <a:latin typeface="华文新魏" panose="02010800040101010101" pitchFamily="2" charset="-122"/>
                <a:ea typeface="华文新魏" panose="02010800040101010101" pitchFamily="2" charset="-122"/>
              </a:rPr>
              <a:t>Method 2:  </a:t>
            </a:r>
          </a:p>
          <a:p>
            <a:pPr lvl="1" algn="l">
              <a:tabLst>
                <a:tab pos="346075" algn="l"/>
                <a:tab pos="1255713" algn="ctr"/>
                <a:tab pos="2452688" algn="l"/>
                <a:tab pos="3824288" algn="ctr"/>
              </a:tabLst>
            </a:pPr>
            <a:r>
              <a:rPr lang="zh-CN" altLang="en-US" sz="2000" dirty="0" smtClean="0">
                <a:latin typeface="华文新魏" panose="02010800040101010101" pitchFamily="2" charset="-122"/>
              </a:rPr>
              <a:t>利用低层实体集的每个属性和对应于高层实体集的每个</a:t>
            </a:r>
            <a:r>
              <a:rPr lang="zh-CN" altLang="en-US" sz="2000" dirty="0">
                <a:latin typeface="华文新魏" panose="02010800040101010101" pitchFamily="2" charset="-122"/>
              </a:rPr>
              <a:t>实体</a:t>
            </a:r>
            <a:r>
              <a:rPr lang="zh-CN" altLang="en-US" sz="2000" dirty="0" smtClean="0">
                <a:latin typeface="华文新魏" panose="02010800040101010101" pitchFamily="2" charset="-122"/>
              </a:rPr>
              <a:t>创建模式</a:t>
            </a:r>
            <a:br>
              <a:rPr lang="zh-CN" altLang="en-US" sz="2000" dirty="0" smtClean="0">
                <a:latin typeface="华文新魏" panose="02010800040101010101" pitchFamily="2" charset="-122"/>
              </a:rPr>
            </a:br>
            <a:r>
              <a:rPr lang="zh-CN" altLang="en-US" sz="1600" dirty="0" smtClean="0">
                <a:latin typeface="华文新魏" panose="02010800040101010101" pitchFamily="2" charset="-122"/>
              </a:rPr>
              <a:t>	</a:t>
            </a:r>
            <a:r>
              <a:rPr lang="en-US" altLang="zh-CN" sz="1600" dirty="0" smtClean="0">
                <a:solidFill>
                  <a:srgbClr val="000099"/>
                </a:solidFill>
                <a:latin typeface="华文新魏" panose="02010800040101010101" pitchFamily="2" charset="-122"/>
              </a:rPr>
              <a:t>schema</a:t>
            </a:r>
            <a:r>
              <a:rPr lang="en-US" altLang="zh-CN" sz="1600" dirty="0" smtClean="0">
                <a:solidFill>
                  <a:srgbClr val="990000"/>
                </a:solidFill>
                <a:latin typeface="华文新魏" panose="02010800040101010101" pitchFamily="2" charset="-122"/>
              </a:rPr>
              <a:t> </a:t>
            </a:r>
            <a:r>
              <a:rPr lang="en-US" altLang="zh-CN" sz="1600" dirty="0" smtClean="0">
                <a:latin typeface="华文新魏" panose="02010800040101010101" pitchFamily="2" charset="-122"/>
              </a:rPr>
              <a:t>	   </a:t>
            </a:r>
            <a:r>
              <a:rPr lang="en-US" altLang="zh-CN" sz="1600" dirty="0" smtClean="0">
                <a:solidFill>
                  <a:srgbClr val="000099"/>
                </a:solidFill>
                <a:latin typeface="华文新魏" panose="02010800040101010101" pitchFamily="2" charset="-122"/>
              </a:rPr>
              <a:t>attributes</a:t>
            </a:r>
            <a:endParaRPr lang="en-US" altLang="zh-CN" sz="1600" dirty="0">
              <a:latin typeface="华文新魏" panose="02010800040101010101" pitchFamily="2" charset="-122"/>
            </a:endParaRPr>
          </a:p>
          <a:p>
            <a:pPr marL="457200" lvl="1" indent="0" algn="l">
              <a:buNone/>
              <a:tabLst>
                <a:tab pos="346075" algn="l"/>
                <a:tab pos="1255713" algn="ctr"/>
                <a:tab pos="2452688" algn="l"/>
                <a:tab pos="3824288" algn="ctr"/>
              </a:tabLst>
            </a:pPr>
            <a:r>
              <a:rPr lang="en-US" altLang="zh-CN" sz="1600" dirty="0" smtClean="0">
                <a:latin typeface="华文新魏" panose="02010800040101010101" pitchFamily="2" charset="-122"/>
              </a:rPr>
              <a:t> </a:t>
            </a:r>
            <a:r>
              <a:rPr lang="en-US" altLang="zh-CN" sz="1600" i="1" dirty="0" smtClean="0">
                <a:latin typeface="华文新魏" panose="02010800040101010101" pitchFamily="2" charset="-122"/>
              </a:rPr>
              <a:t>person        ID, name, address	</a:t>
            </a:r>
            <a:br>
              <a:rPr lang="en-US" altLang="zh-CN" sz="1600" i="1" dirty="0" smtClean="0">
                <a:latin typeface="华文新魏" panose="02010800040101010101" pitchFamily="2" charset="-122"/>
              </a:rPr>
            </a:br>
            <a:r>
              <a:rPr lang="en-US" altLang="zh-CN" sz="1600" i="1" dirty="0" smtClean="0">
                <a:latin typeface="华文新魏" panose="02010800040101010101" pitchFamily="2" charset="-122"/>
              </a:rPr>
              <a:t> student       ID, name, </a:t>
            </a:r>
            <a:r>
              <a:rPr lang="en-US" altLang="zh-CN" sz="1600" i="1" dirty="0">
                <a:latin typeface="华文新魏" panose="02010800040101010101" pitchFamily="2" charset="-122"/>
              </a:rPr>
              <a:t>address, </a:t>
            </a:r>
            <a:r>
              <a:rPr lang="en-US" altLang="zh-CN" sz="1600" i="1" dirty="0" err="1" smtClean="0">
                <a:latin typeface="华文新魏" panose="02010800040101010101" pitchFamily="2" charset="-122"/>
              </a:rPr>
              <a:t>tot_cred</a:t>
            </a:r>
            <a:r>
              <a:rPr lang="en-US" altLang="zh-CN" sz="1600" i="1" dirty="0" smtClean="0">
                <a:latin typeface="华文新魏" panose="02010800040101010101" pitchFamily="2" charset="-122"/>
              </a:rPr>
              <a:t/>
            </a:r>
            <a:br>
              <a:rPr lang="en-US" altLang="zh-CN" sz="1600" i="1" dirty="0" smtClean="0">
                <a:latin typeface="华文新魏" panose="02010800040101010101" pitchFamily="2" charset="-122"/>
              </a:rPr>
            </a:br>
            <a:r>
              <a:rPr lang="en-US" altLang="zh-CN" sz="1600" i="1" dirty="0" smtClean="0">
                <a:latin typeface="华文新魏" panose="02010800040101010101" pitchFamily="2" charset="-122"/>
              </a:rPr>
              <a:t> employee   ID, name, </a:t>
            </a:r>
            <a:r>
              <a:rPr lang="en-US" altLang="zh-CN" sz="1600" i="1" dirty="0">
                <a:latin typeface="华文新魏" panose="02010800040101010101" pitchFamily="2" charset="-122"/>
              </a:rPr>
              <a:t>address ,</a:t>
            </a:r>
            <a:r>
              <a:rPr lang="en-US" altLang="zh-CN" sz="1600" i="1" dirty="0" smtClean="0">
                <a:latin typeface="华文新魏" panose="02010800040101010101" pitchFamily="2" charset="-122"/>
              </a:rPr>
              <a:t>salary</a:t>
            </a:r>
          </a:p>
          <a:p>
            <a:pPr marL="457200" lvl="1" indent="0" algn="l">
              <a:buNone/>
              <a:tabLst>
                <a:tab pos="346075" algn="l"/>
                <a:tab pos="1255713" algn="ctr"/>
                <a:tab pos="2452688" algn="l"/>
                <a:tab pos="3824288" algn="ctr"/>
              </a:tabLst>
            </a:pPr>
            <a:r>
              <a:rPr lang="zh-CN" altLang="en-US" sz="1600" dirty="0" smtClean="0">
                <a:latin typeface="华文新魏" panose="02010800040101010101" pitchFamily="2" charset="-122"/>
              </a:rPr>
              <a:t>缺点：信息冗余</a:t>
            </a:r>
            <a:endParaRPr lang="en-US" altLang="zh-CN" sz="1600" dirty="0" smtClean="0">
              <a:latin typeface="华文新魏" panose="02010800040101010101" pitchFamily="2" charset="-122"/>
            </a:endParaRPr>
          </a:p>
          <a:p>
            <a:pPr marL="342900" lvl="1" indent="-342900" algn="l">
              <a:buSzPct val="80000"/>
              <a:buFont typeface="Wingdings" panose="05000000000000000000" pitchFamily="2" charset="2"/>
              <a:buChar char="l"/>
              <a:tabLst>
                <a:tab pos="346075" algn="l"/>
                <a:tab pos="1255713" algn="ctr"/>
                <a:tab pos="2452688" algn="l"/>
                <a:tab pos="3824288" algn="ctr"/>
              </a:tabLst>
            </a:pPr>
            <a:r>
              <a:rPr lang="en-US" altLang="zh-CN" sz="2400" dirty="0">
                <a:latin typeface="华文新魏" panose="02010800040101010101" pitchFamily="2" charset="-122"/>
                <a:cs typeface="+mn-cs"/>
              </a:rPr>
              <a:t>Method 3:</a:t>
            </a:r>
          </a:p>
          <a:p>
            <a:pPr lvl="1" algn="l">
              <a:tabLst>
                <a:tab pos="346075" algn="l"/>
                <a:tab pos="1255713" algn="ctr"/>
                <a:tab pos="2452688" algn="l"/>
                <a:tab pos="3824288" algn="ctr"/>
              </a:tabLst>
            </a:pPr>
            <a:r>
              <a:rPr lang="zh-CN" altLang="en-US" sz="2000" dirty="0" smtClean="0">
                <a:latin typeface="华文新魏" panose="02010800040101010101" pitchFamily="2" charset="-122"/>
              </a:rPr>
              <a:t>如果特殊化是完全的，不需要将上层实体集转换为关系模式，可以通过建立视图表示高层实体集</a:t>
            </a:r>
            <a:endParaRPr lang="en-US" altLang="zh-CN" sz="2000" dirty="0" smtClean="0">
              <a:latin typeface="华文新魏" panose="02010800040101010101" pitchFamily="2" charset="-122"/>
            </a:endParaRPr>
          </a:p>
          <a:p>
            <a:pPr marL="457200" lvl="1" indent="0" algn="l">
              <a:buNone/>
              <a:tabLst>
                <a:tab pos="346075" algn="l"/>
                <a:tab pos="1255713" algn="ctr"/>
                <a:tab pos="2452688" algn="l"/>
                <a:tab pos="3824288" algn="ctr"/>
              </a:tabLst>
            </a:pPr>
            <a:r>
              <a:rPr lang="en-US" altLang="zh-CN" sz="2000" dirty="0" smtClean="0">
                <a:latin typeface="华文新魏" panose="02010800040101010101" pitchFamily="2" charset="-122"/>
              </a:rPr>
              <a:t>  </a:t>
            </a:r>
            <a:r>
              <a:rPr lang="en-US" altLang="zh-CN" sz="1600" dirty="0">
                <a:solidFill>
                  <a:srgbClr val="000099"/>
                </a:solidFill>
                <a:latin typeface="华文新魏" panose="02010800040101010101" pitchFamily="2" charset="-122"/>
              </a:rPr>
              <a:t>schema</a:t>
            </a:r>
            <a:r>
              <a:rPr lang="en-US" altLang="zh-CN" sz="1600" dirty="0">
                <a:solidFill>
                  <a:srgbClr val="990000"/>
                </a:solidFill>
                <a:latin typeface="华文新魏" panose="02010800040101010101" pitchFamily="2" charset="-122"/>
              </a:rPr>
              <a:t> </a:t>
            </a:r>
            <a:r>
              <a:rPr lang="en-US" altLang="zh-CN" sz="1600" dirty="0">
                <a:latin typeface="华文新魏" panose="02010800040101010101" pitchFamily="2" charset="-122"/>
              </a:rPr>
              <a:t>	</a:t>
            </a:r>
            <a:r>
              <a:rPr lang="en-US" altLang="zh-CN" sz="1600" dirty="0" smtClean="0">
                <a:latin typeface="华文新魏" panose="02010800040101010101" pitchFamily="2" charset="-122"/>
              </a:rPr>
              <a:t>         </a:t>
            </a:r>
            <a:r>
              <a:rPr lang="en-US" altLang="zh-CN" sz="1600" dirty="0">
                <a:solidFill>
                  <a:srgbClr val="000099"/>
                </a:solidFill>
                <a:latin typeface="华文新魏" panose="02010800040101010101" pitchFamily="2" charset="-122"/>
              </a:rPr>
              <a:t>attributes</a:t>
            </a:r>
            <a:endParaRPr lang="en-US" altLang="zh-CN" sz="1600" dirty="0">
              <a:latin typeface="华文新魏" panose="02010800040101010101" pitchFamily="2" charset="-122"/>
            </a:endParaRPr>
          </a:p>
          <a:p>
            <a:pPr marL="457200" lvl="1" indent="0" algn="l">
              <a:buNone/>
              <a:tabLst>
                <a:tab pos="346075" algn="l"/>
                <a:tab pos="1255713" algn="ctr"/>
                <a:tab pos="2452688" algn="l"/>
                <a:tab pos="3824288" algn="ctr"/>
              </a:tabLst>
            </a:pPr>
            <a:r>
              <a:rPr lang="en-US" altLang="zh-CN" sz="1600" i="1" dirty="0" smtClean="0">
                <a:latin typeface="华文新魏" panose="02010800040101010101" pitchFamily="2" charset="-122"/>
              </a:rPr>
              <a:t> </a:t>
            </a:r>
            <a:r>
              <a:rPr lang="en-US" altLang="zh-CN" sz="1600" i="1" dirty="0">
                <a:latin typeface="华文新魏" panose="02010800040101010101" pitchFamily="2" charset="-122"/>
              </a:rPr>
              <a:t>student       </a:t>
            </a:r>
            <a:r>
              <a:rPr lang="en-US" altLang="zh-CN" sz="1600" i="1" dirty="0" smtClean="0">
                <a:latin typeface="华文新魏" panose="02010800040101010101" pitchFamily="2" charset="-122"/>
              </a:rPr>
              <a:t>           ID</a:t>
            </a:r>
            <a:r>
              <a:rPr lang="en-US" altLang="zh-CN" sz="1600" i="1" dirty="0">
                <a:latin typeface="华文新魏" panose="02010800040101010101" pitchFamily="2" charset="-122"/>
              </a:rPr>
              <a:t>, name, address, </a:t>
            </a:r>
            <a:r>
              <a:rPr lang="en-US" altLang="zh-CN" sz="1600" i="1" dirty="0" err="1">
                <a:latin typeface="华文新魏" panose="02010800040101010101" pitchFamily="2" charset="-122"/>
              </a:rPr>
              <a:t>tot_cred</a:t>
            </a:r>
            <a:r>
              <a:rPr lang="en-US" altLang="zh-CN" sz="1600" i="1" dirty="0">
                <a:latin typeface="华文新魏" panose="02010800040101010101" pitchFamily="2" charset="-122"/>
              </a:rPr>
              <a:t/>
            </a:r>
            <a:br>
              <a:rPr lang="en-US" altLang="zh-CN" sz="1600" i="1" dirty="0">
                <a:latin typeface="华文新魏" panose="02010800040101010101" pitchFamily="2" charset="-122"/>
              </a:rPr>
            </a:br>
            <a:r>
              <a:rPr lang="en-US" altLang="zh-CN" sz="1600" i="1" dirty="0">
                <a:latin typeface="华文新魏" panose="02010800040101010101" pitchFamily="2" charset="-122"/>
              </a:rPr>
              <a:t> employee   </a:t>
            </a:r>
            <a:r>
              <a:rPr lang="en-US" altLang="zh-CN" sz="1600" i="1" dirty="0" smtClean="0">
                <a:latin typeface="华文新魏" panose="02010800040101010101" pitchFamily="2" charset="-122"/>
              </a:rPr>
              <a:t>          ID</a:t>
            </a:r>
            <a:r>
              <a:rPr lang="en-US" altLang="zh-CN" sz="1600" i="1" dirty="0">
                <a:latin typeface="华文新魏" panose="02010800040101010101" pitchFamily="2" charset="-122"/>
              </a:rPr>
              <a:t>, name, address ,salary</a:t>
            </a:r>
          </a:p>
          <a:p>
            <a:pPr marL="457200" lvl="1" indent="0" algn="l">
              <a:buNone/>
              <a:tabLst>
                <a:tab pos="346075" algn="l"/>
                <a:tab pos="1255713" algn="ctr"/>
                <a:tab pos="2452688" algn="l"/>
                <a:tab pos="3824288" algn="ctr"/>
              </a:tabLst>
            </a:pPr>
            <a:r>
              <a:rPr lang="en-US" altLang="zh-CN" sz="1600" i="1" dirty="0" smtClean="0">
                <a:solidFill>
                  <a:srgbClr val="00B050"/>
                </a:solidFill>
                <a:latin typeface="华文新魏" panose="02010800040101010101" pitchFamily="2" charset="-122"/>
              </a:rPr>
              <a:t>person</a:t>
            </a:r>
            <a:r>
              <a:rPr lang="en-US" altLang="zh-CN" sz="1600" i="1" dirty="0">
                <a:solidFill>
                  <a:srgbClr val="00B050"/>
                </a:solidFill>
                <a:latin typeface="华文新魏" panose="02010800040101010101" pitchFamily="2" charset="-122"/>
              </a:rPr>
              <a:t>(view)</a:t>
            </a:r>
            <a:r>
              <a:rPr lang="en-US" altLang="zh-CN" sz="1600" i="1" dirty="0" smtClean="0">
                <a:solidFill>
                  <a:srgbClr val="00B050"/>
                </a:solidFill>
                <a:latin typeface="华文新魏" panose="02010800040101010101" pitchFamily="2" charset="-122"/>
              </a:rPr>
              <a:t>        </a:t>
            </a:r>
            <a:r>
              <a:rPr lang="en-US" altLang="zh-CN" sz="1600" i="1" dirty="0">
                <a:solidFill>
                  <a:srgbClr val="00B050"/>
                </a:solidFill>
                <a:latin typeface="华文新魏" panose="02010800040101010101" pitchFamily="2" charset="-122"/>
              </a:rPr>
              <a:t>ID, name, </a:t>
            </a:r>
            <a:r>
              <a:rPr lang="en-US" altLang="zh-CN" sz="1600" i="1" dirty="0" smtClean="0">
                <a:solidFill>
                  <a:srgbClr val="00B050"/>
                </a:solidFill>
                <a:latin typeface="华文新魏" panose="02010800040101010101" pitchFamily="2" charset="-122"/>
              </a:rPr>
              <a:t>address</a:t>
            </a:r>
            <a:endParaRPr lang="zh-CN" altLang="en-US" sz="1600" dirty="0" smtClean="0">
              <a:solidFill>
                <a:srgbClr val="00B050"/>
              </a:solidFill>
              <a:latin typeface="华文新魏" panose="02010800040101010101" pitchFamily="2" charset="-122"/>
            </a:endParaRPr>
          </a:p>
          <a:p>
            <a:pPr lvl="1" algn="l">
              <a:tabLst>
                <a:tab pos="346075" algn="l"/>
                <a:tab pos="1255713" algn="ctr"/>
                <a:tab pos="2452688" algn="l"/>
                <a:tab pos="3824288" algn="ctr"/>
              </a:tabLst>
            </a:pPr>
            <a:r>
              <a:rPr lang="zh-CN" altLang="en-US" sz="1800" dirty="0" smtClean="0">
                <a:latin typeface="华文新魏" panose="02010800040101010101" pitchFamily="2" charset="-122"/>
              </a:rPr>
              <a:t>缺点</a:t>
            </a:r>
            <a:r>
              <a:rPr lang="en-US" altLang="zh-CN" sz="1800" dirty="0" smtClean="0">
                <a:latin typeface="华文新魏" panose="02010800040101010101" pitchFamily="2" charset="-122"/>
              </a:rPr>
              <a:t>:  </a:t>
            </a:r>
            <a:r>
              <a:rPr lang="en-US" altLang="zh-CN" sz="1800" i="1" dirty="0" smtClean="0">
                <a:latin typeface="华文新魏" panose="02010800040101010101" pitchFamily="2" charset="-122"/>
              </a:rPr>
              <a:t>name</a:t>
            </a:r>
            <a:r>
              <a:rPr lang="zh-CN" altLang="en-US" sz="1800" i="1" dirty="0" smtClean="0">
                <a:latin typeface="华文新魏" panose="02010800040101010101" pitchFamily="2" charset="-122"/>
              </a:rPr>
              <a:t>和</a:t>
            </a:r>
            <a:r>
              <a:rPr lang="en-US" altLang="zh-CN" sz="1800" i="1" dirty="0" smtClean="0">
                <a:latin typeface="华文新魏" panose="02010800040101010101" pitchFamily="2" charset="-122"/>
              </a:rPr>
              <a:t>address</a:t>
            </a:r>
            <a:r>
              <a:rPr lang="zh-CN" altLang="en-US" sz="1800" i="1" dirty="0" smtClean="0">
                <a:latin typeface="华文新魏" panose="02010800040101010101" pitchFamily="2" charset="-122"/>
              </a:rPr>
              <a:t>存在信息冗余</a:t>
            </a:r>
            <a:r>
              <a:rPr lang="zh-CN" altLang="en-US" sz="1800" dirty="0" smtClean="0">
                <a:latin typeface="华文新魏" panose="02010800040101010101" pitchFamily="2" charset="-122"/>
              </a:rPr>
              <a:t>，对于既是学生又是员工的人存储的信息会有冗余</a:t>
            </a:r>
          </a:p>
        </p:txBody>
      </p:sp>
      <p:sp>
        <p:nvSpPr>
          <p:cNvPr id="125956"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pic>
        <p:nvPicPr>
          <p:cNvPr id="6" name="图片 5"/>
          <p:cNvPicPr>
            <a:picLocks noChangeAspect="1"/>
          </p:cNvPicPr>
          <p:nvPr/>
        </p:nvPicPr>
        <p:blipFill>
          <a:blip r:embed="rId3"/>
          <a:stretch>
            <a:fillRect/>
          </a:stretch>
        </p:blipFill>
        <p:spPr>
          <a:xfrm>
            <a:off x="6558106" y="2348880"/>
            <a:ext cx="2314927" cy="1749585"/>
          </a:xfrm>
          <a:prstGeom prst="rect">
            <a:avLst/>
          </a:prstGeom>
        </p:spPr>
      </p:pic>
      <p:sp>
        <p:nvSpPr>
          <p:cNvPr id="9"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94</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2" name="灯片编号占位符 1"/>
          <p:cNvSpPr>
            <a:spLocks noGrp="1"/>
          </p:cNvSpPr>
          <p:nvPr>
            <p:ph type="sldNum" sz="quarter" idx="11"/>
          </p:nvPr>
        </p:nvSpPr>
        <p:spPr/>
        <p:txBody>
          <a:bodyPr/>
          <a:lstStyle/>
          <a:p>
            <a:pPr>
              <a:defRPr/>
            </a:pPr>
            <a:fld id="{295D2F43-71DD-47ED-AC44-A03F037BF82A}" type="slidenum">
              <a:rPr lang="zh-CN" altLang="en-US" smtClean="0"/>
              <a:pPr>
                <a:defRPr/>
              </a:pPr>
              <a:t>92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fld id="{0CB4B4BB-39FC-460E-BE85-C611FD9AECCA}" type="slidenum">
              <a:rPr lang="zh-CN" altLang="en-US" b="1">
                <a:solidFill>
                  <a:schemeClr val="accent2"/>
                </a:solidFill>
                <a:latin typeface="Times New Roman" panose="02020603050405020304" pitchFamily="18" charset="0"/>
                <a:ea typeface="华文新魏" panose="02010800040101010101" pitchFamily="2" charset="-122"/>
              </a:rPr>
              <a:pPr/>
              <a:t>93</a:t>
            </a:fld>
            <a:endParaRPr lang="zh-CN" altLang="en-US" b="1">
              <a:solidFill>
                <a:schemeClr val="accent2"/>
              </a:solidFill>
              <a:latin typeface="Times New Roman" panose="02020603050405020304" pitchFamily="18" charset="0"/>
              <a:ea typeface="华文新魏" panose="02010800040101010101" pitchFamily="2" charset="-122"/>
            </a:endParaRPr>
          </a:p>
        </p:txBody>
      </p:sp>
      <p:sp>
        <p:nvSpPr>
          <p:cNvPr id="128004" name="Rectangle 2"/>
          <p:cNvSpPr>
            <a:spLocks noGrp="1" noChangeArrowheads="1"/>
          </p:cNvSpPr>
          <p:nvPr>
            <p:ph type="title" idx="4294967295"/>
          </p:nvPr>
        </p:nvSpPr>
        <p:spPr/>
        <p:txBody>
          <a:bodyPr/>
          <a:lstStyle/>
          <a:p>
            <a:pPr eaLnBrk="1" hangingPunct="1"/>
            <a:r>
              <a:rPr lang="zh-CN" altLang="en-US" b="1" dirty="0" smtClean="0">
                <a:latin typeface="+mj-ea"/>
              </a:rPr>
              <a:t>聚集</a:t>
            </a:r>
            <a:r>
              <a:rPr lang="en-US" altLang="zh-CN" b="1" dirty="0" smtClean="0">
                <a:latin typeface="+mj-ea"/>
                <a:sym typeface="Wingdings" panose="05000000000000000000" pitchFamily="2" charset="2"/>
              </a:rPr>
              <a:t></a:t>
            </a:r>
            <a:r>
              <a:rPr lang="zh-CN" altLang="en-US" b="1" dirty="0" smtClean="0">
                <a:latin typeface="+mj-ea"/>
              </a:rPr>
              <a:t>表</a:t>
            </a:r>
          </a:p>
        </p:txBody>
      </p:sp>
      <p:sp>
        <p:nvSpPr>
          <p:cNvPr id="128005" name="Rectangle 3"/>
          <p:cNvSpPr>
            <a:spLocks noGrp="1" noChangeArrowheads="1"/>
          </p:cNvSpPr>
          <p:nvPr>
            <p:ph type="body" idx="4294967295"/>
          </p:nvPr>
        </p:nvSpPr>
        <p:spPr>
          <a:xfrm>
            <a:off x="685800" y="1371600"/>
            <a:ext cx="7772400" cy="5081588"/>
          </a:xfrm>
        </p:spPr>
        <p:txBody>
          <a:bodyPr/>
          <a:lstStyle/>
          <a:p>
            <a:pPr eaLnBrk="1" hangingPunct="1"/>
            <a:r>
              <a:rPr lang="zh-CN" altLang="en-US" sz="2600" dirty="0" smtClean="0">
                <a:latin typeface="华文新魏" panose="02010800040101010101" pitchFamily="2" charset="-122"/>
                <a:ea typeface="华文新魏" panose="02010800040101010101" pitchFamily="2" charset="-122"/>
              </a:rPr>
              <a:t>聚集的处理方案</a:t>
            </a:r>
          </a:p>
          <a:p>
            <a:pPr lvl="1" eaLnBrk="1" hangingPunct="1"/>
            <a:r>
              <a:rPr lang="zh-CN" altLang="en-US" sz="2400" dirty="0" smtClean="0">
                <a:latin typeface="华文新魏" panose="02010800040101010101" pitchFamily="2" charset="-122"/>
              </a:rPr>
              <a:t>联系及相关实体聚集成的高层实体，核心是被聚集的“联系”</a:t>
            </a:r>
          </a:p>
          <a:p>
            <a:pPr lvl="1" eaLnBrk="1" hangingPunct="1"/>
            <a:r>
              <a:rPr lang="zh-CN" altLang="en-US" sz="2400" dirty="0" smtClean="0">
                <a:latin typeface="华文新魏" panose="02010800040101010101" pitchFamily="2" charset="-122"/>
              </a:rPr>
              <a:t>聚集成的高层实体本身不转化成表</a:t>
            </a:r>
          </a:p>
          <a:p>
            <a:pPr lvl="1" eaLnBrk="1" hangingPunct="1"/>
            <a:r>
              <a:rPr lang="zh-CN" altLang="en-US" sz="2400" dirty="0" smtClean="0">
                <a:latin typeface="华文新魏" panose="02010800040101010101" pitchFamily="2" charset="-122"/>
              </a:rPr>
              <a:t>高层实体参与的联系进行正常的表转化，高层实体的主码使用聚集的“核心联系”的主码代替</a:t>
            </a:r>
          </a:p>
          <a:p>
            <a:pPr eaLnBrk="1" hangingPunct="1"/>
            <a:endParaRPr lang="zh-CN" altLang="en-US" sz="2600" dirty="0" smtClean="0">
              <a:latin typeface="华文新魏" panose="02010800040101010101" pitchFamily="2" charset="-122"/>
              <a:ea typeface="华文新魏" panose="02010800040101010101" pitchFamily="2" charset="-122"/>
            </a:endParaRPr>
          </a:p>
          <a:p>
            <a:pPr eaLnBrk="1" hangingPunct="1"/>
            <a:r>
              <a:rPr lang="zh-CN" altLang="en-US" sz="2600" dirty="0" smtClean="0">
                <a:latin typeface="华文新魏" panose="02010800040101010101" pitchFamily="2" charset="-122"/>
                <a:ea typeface="华文新魏" panose="02010800040101010101" pitchFamily="2" charset="-122"/>
              </a:rPr>
              <a:t>示例，</a:t>
            </a:r>
            <a:r>
              <a:rPr lang="en-US" altLang="zh-CN" sz="2600" dirty="0" smtClean="0">
                <a:latin typeface="华文新魏" panose="02010800040101010101" pitchFamily="2" charset="-122"/>
                <a:ea typeface="华文新魏" panose="02010800040101010101" pitchFamily="2" charset="-122"/>
              </a:rPr>
              <a:t>E-R</a:t>
            </a:r>
            <a:r>
              <a:rPr lang="zh-CN" altLang="en-US" sz="2600" dirty="0" smtClean="0">
                <a:latin typeface="华文新魏" panose="02010800040101010101" pitchFamily="2" charset="-122"/>
                <a:ea typeface="华文新魏" panose="02010800040101010101" pitchFamily="2" charset="-122"/>
              </a:rPr>
              <a:t>图转化为表</a:t>
            </a:r>
          </a:p>
          <a:p>
            <a:pPr lvl="1" eaLnBrk="1" hangingPunct="1"/>
            <a:r>
              <a:rPr lang="en-US" altLang="zh-CN" sz="2400" dirty="0" smtClean="0">
                <a:latin typeface="华文新魏" panose="02010800040101010101" pitchFamily="2" charset="-122"/>
              </a:rPr>
              <a:t>custom(…),bank(…),project(…)</a:t>
            </a:r>
          </a:p>
          <a:p>
            <a:pPr lvl="1" eaLnBrk="1" hangingPunct="1"/>
            <a:r>
              <a:rPr lang="en-US" altLang="zh-CN" sz="2400" dirty="0" smtClean="0">
                <a:latin typeface="华文新魏" panose="02010800040101010101" pitchFamily="2" charset="-122"/>
              </a:rPr>
              <a:t>order(</a:t>
            </a:r>
            <a:r>
              <a:rPr lang="en-US" altLang="zh-CN" sz="2400" u="sng" dirty="0" err="1" smtClean="0">
                <a:latin typeface="华文新魏" panose="02010800040101010101" pitchFamily="2" charset="-122"/>
              </a:rPr>
              <a:t>cid</a:t>
            </a:r>
            <a:r>
              <a:rPr lang="en-US" altLang="zh-CN" sz="2400" dirty="0" err="1" smtClean="0">
                <a:latin typeface="华文新魏" panose="02010800040101010101" pitchFamily="2" charset="-122"/>
              </a:rPr>
              <a:t>,</a:t>
            </a:r>
            <a:r>
              <a:rPr lang="en-US" altLang="zh-CN" sz="2400" u="sng" dirty="0" err="1" smtClean="0">
                <a:latin typeface="华文新魏" panose="02010800040101010101" pitchFamily="2" charset="-122"/>
              </a:rPr>
              <a:t>pid</a:t>
            </a:r>
            <a:r>
              <a:rPr lang="en-US" altLang="zh-CN" sz="2400" dirty="0" smtClean="0">
                <a:latin typeface="华文新魏" panose="02010800040101010101" pitchFamily="2" charset="-122"/>
              </a:rPr>
              <a:t>…)</a:t>
            </a:r>
          </a:p>
          <a:p>
            <a:pPr lvl="1" eaLnBrk="1" hangingPunct="1"/>
            <a:r>
              <a:rPr lang="en-US" altLang="zh-CN" sz="2400" dirty="0" smtClean="0">
                <a:latin typeface="华文新魏" panose="02010800040101010101" pitchFamily="2" charset="-122"/>
              </a:rPr>
              <a:t>guarantee(</a:t>
            </a:r>
            <a:r>
              <a:rPr lang="en-US" altLang="zh-CN" sz="2400" u="sng" dirty="0" err="1" smtClean="0">
                <a:latin typeface="华文新魏" panose="02010800040101010101" pitchFamily="2" charset="-122"/>
              </a:rPr>
              <a:t>cid</a:t>
            </a:r>
            <a:r>
              <a:rPr lang="en-US" altLang="zh-CN" sz="2400" dirty="0" err="1" smtClean="0">
                <a:latin typeface="华文新魏" panose="02010800040101010101" pitchFamily="2" charset="-122"/>
              </a:rPr>
              <a:t>,</a:t>
            </a:r>
            <a:r>
              <a:rPr lang="en-US" altLang="zh-CN" sz="2400" u="sng" dirty="0" err="1" smtClean="0">
                <a:latin typeface="华文新魏" panose="02010800040101010101" pitchFamily="2" charset="-122"/>
              </a:rPr>
              <a:t>pid</a:t>
            </a:r>
            <a:r>
              <a:rPr lang="en-US" altLang="zh-CN" sz="2400" dirty="0" err="1" smtClean="0">
                <a:latin typeface="华文新魏" panose="02010800040101010101" pitchFamily="2" charset="-122"/>
              </a:rPr>
              <a:t>,</a:t>
            </a:r>
            <a:r>
              <a:rPr lang="en-US" altLang="zh-CN" sz="2400" u="sng" dirty="0" err="1" smtClean="0">
                <a:latin typeface="华文新魏" panose="02010800040101010101" pitchFamily="2" charset="-122"/>
              </a:rPr>
              <a:t>bid</a:t>
            </a:r>
            <a:r>
              <a:rPr lang="en-US" altLang="zh-CN" sz="2400" dirty="0" smtClean="0">
                <a:latin typeface="华文新魏" panose="02010800040101010101" pitchFamily="2" charset="-122"/>
              </a:rPr>
              <a:t>…)</a:t>
            </a:r>
            <a:endParaRPr lang="zh-CN" altLang="en-US" dirty="0" smtClean="0">
              <a:latin typeface="华文新魏" panose="02010800040101010101" pitchFamily="2" charset="-122"/>
            </a:endParaRPr>
          </a:p>
        </p:txBody>
      </p:sp>
      <p:grpSp>
        <p:nvGrpSpPr>
          <p:cNvPr id="128006" name="Group 4"/>
          <p:cNvGrpSpPr>
            <a:grpSpLocks/>
          </p:cNvGrpSpPr>
          <p:nvPr/>
        </p:nvGrpSpPr>
        <p:grpSpPr bwMode="auto">
          <a:xfrm>
            <a:off x="5148263" y="4186238"/>
            <a:ext cx="3311525" cy="2051050"/>
            <a:chOff x="3652" y="1866"/>
            <a:chExt cx="2086" cy="1292"/>
          </a:xfrm>
        </p:grpSpPr>
        <p:sp>
          <p:nvSpPr>
            <p:cNvPr id="128007" name="Rectangle 5"/>
            <p:cNvSpPr>
              <a:spLocks noChangeArrowheads="1"/>
            </p:cNvSpPr>
            <p:nvPr/>
          </p:nvSpPr>
          <p:spPr bwMode="auto">
            <a:xfrm>
              <a:off x="3652" y="2704"/>
              <a:ext cx="2086" cy="454"/>
            </a:xfrm>
            <a:prstGeom prst="rect">
              <a:avLst/>
            </a:prstGeom>
            <a:solidFill>
              <a:srgbClr val="FFFFFF"/>
            </a:solidFill>
            <a:ln w="9525">
              <a:solidFill>
                <a:srgbClr val="000000"/>
              </a:solidFill>
              <a:miter lim="800000"/>
              <a:headEnd/>
              <a:tailEnd/>
            </a:ln>
          </p:spPr>
          <p:txBody>
            <a:bodyPr/>
            <a:lstStyle/>
            <a:p>
              <a:pPr algn="ctr">
                <a:spcBef>
                  <a:spcPct val="50000"/>
                </a:spcBef>
              </a:pPr>
              <a:endParaRPr lang="zh-CN" altLang="en-US" b="1">
                <a:latin typeface="Times New Roman" panose="02020603050405020304" pitchFamily="18" charset="0"/>
              </a:endParaRPr>
            </a:p>
          </p:txBody>
        </p:sp>
        <p:sp>
          <p:nvSpPr>
            <p:cNvPr id="128008" name="Rectangle 6"/>
            <p:cNvSpPr>
              <a:spLocks noChangeArrowheads="1"/>
            </p:cNvSpPr>
            <p:nvPr/>
          </p:nvSpPr>
          <p:spPr bwMode="auto">
            <a:xfrm>
              <a:off x="3793" y="2795"/>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客户</a:t>
              </a:r>
              <a:endParaRPr lang="zh-CN" altLang="en-US" sz="2000" b="1">
                <a:latin typeface="Times New Roman" panose="02020603050405020304" pitchFamily="18" charset="0"/>
              </a:endParaRPr>
            </a:p>
          </p:txBody>
        </p:sp>
        <p:sp>
          <p:nvSpPr>
            <p:cNvPr id="128009" name="Rectangle 7"/>
            <p:cNvSpPr>
              <a:spLocks noChangeArrowheads="1"/>
            </p:cNvSpPr>
            <p:nvPr/>
          </p:nvSpPr>
          <p:spPr bwMode="auto">
            <a:xfrm>
              <a:off x="5161" y="2795"/>
              <a:ext cx="432"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rgbClr val="000000"/>
                  </a:solidFill>
                  <a:latin typeface="Times New Roman" panose="02020603050405020304" pitchFamily="18" charset="0"/>
                </a:rPr>
                <a:t>项目</a:t>
              </a:r>
              <a:endParaRPr lang="zh-CN" altLang="en-US" sz="2000" b="1">
                <a:latin typeface="Times New Roman" panose="02020603050405020304" pitchFamily="18" charset="0"/>
              </a:endParaRPr>
            </a:p>
          </p:txBody>
        </p:sp>
        <p:sp>
          <p:nvSpPr>
            <p:cNvPr id="128010" name="AutoShape 8"/>
            <p:cNvSpPr>
              <a:spLocks noChangeArrowheads="1"/>
            </p:cNvSpPr>
            <p:nvPr/>
          </p:nvSpPr>
          <p:spPr bwMode="auto">
            <a:xfrm>
              <a:off x="4513" y="2795"/>
              <a:ext cx="360" cy="249"/>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000" b="1">
                  <a:solidFill>
                    <a:srgbClr val="000000"/>
                  </a:solidFill>
                  <a:latin typeface="Times New Roman" panose="02020603050405020304" pitchFamily="18" charset="0"/>
                </a:rPr>
                <a:t>订购</a:t>
              </a:r>
              <a:endParaRPr lang="zh-CN" altLang="en-US" sz="2000" b="1">
                <a:latin typeface="Times New Roman" panose="02020603050405020304" pitchFamily="18" charset="0"/>
              </a:endParaRPr>
            </a:p>
          </p:txBody>
        </p:sp>
        <p:sp>
          <p:nvSpPr>
            <p:cNvPr id="128011" name="Line 9"/>
            <p:cNvSpPr>
              <a:spLocks noChangeShapeType="1"/>
            </p:cNvSpPr>
            <p:nvPr/>
          </p:nvSpPr>
          <p:spPr bwMode="auto">
            <a:xfrm>
              <a:off x="4225" y="2920"/>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2" name="Line 10"/>
            <p:cNvSpPr>
              <a:spLocks noChangeShapeType="1"/>
            </p:cNvSpPr>
            <p:nvPr/>
          </p:nvSpPr>
          <p:spPr bwMode="auto">
            <a:xfrm>
              <a:off x="4873" y="2920"/>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3" name="Rectangle 11"/>
            <p:cNvSpPr>
              <a:spLocks noChangeArrowheads="1"/>
            </p:cNvSpPr>
            <p:nvPr/>
          </p:nvSpPr>
          <p:spPr bwMode="auto">
            <a:xfrm>
              <a:off x="4331" y="1866"/>
              <a:ext cx="726" cy="249"/>
            </a:xfrm>
            <a:prstGeom prst="rect">
              <a:avLst/>
            </a:prstGeom>
            <a:solidFill>
              <a:srgbClr val="FFFFFF"/>
            </a:solidFill>
            <a:ln w="9525">
              <a:solidFill>
                <a:srgbClr val="000000"/>
              </a:solidFill>
              <a:miter lim="800000"/>
              <a:headEnd/>
              <a:tailEnd/>
            </a:ln>
          </p:spPr>
          <p:txBody>
            <a:bodyPr lIns="0" tIns="72000" rIns="0"/>
            <a:lstStyle/>
            <a:p>
              <a:pPr algn="ctr">
                <a:spcBef>
                  <a:spcPct val="50000"/>
                </a:spcBef>
              </a:pPr>
              <a:r>
                <a:rPr lang="zh-CN" altLang="en-US" sz="1600" b="1">
                  <a:solidFill>
                    <a:schemeClr val="bg2"/>
                  </a:solidFill>
                  <a:latin typeface="Times New Roman" panose="02020603050405020304" pitchFamily="18" charset="0"/>
                </a:rPr>
                <a:t>银行</a:t>
              </a:r>
            </a:p>
          </p:txBody>
        </p:sp>
        <p:sp>
          <p:nvSpPr>
            <p:cNvPr id="128014" name="AutoShape 12"/>
            <p:cNvSpPr>
              <a:spLocks noChangeArrowheads="1"/>
            </p:cNvSpPr>
            <p:nvPr/>
          </p:nvSpPr>
          <p:spPr bwMode="auto">
            <a:xfrm>
              <a:off x="4468" y="2297"/>
              <a:ext cx="453" cy="226"/>
            </a:xfrm>
            <a:prstGeom prst="flowChartDecision">
              <a:avLst/>
            </a:prstGeom>
            <a:solidFill>
              <a:srgbClr val="FFFFFF"/>
            </a:solidFill>
            <a:ln w="9525">
              <a:solidFill>
                <a:srgbClr val="000000"/>
              </a:solidFill>
              <a:miter lim="800000"/>
              <a:headEnd/>
              <a:tailEnd/>
            </a:ln>
          </p:spPr>
          <p:txBody>
            <a:bodyPr lIns="0" tIns="0" rIns="0" bIns="0"/>
            <a:lstStyle/>
            <a:p>
              <a:pPr algn="ctr">
                <a:spcBef>
                  <a:spcPct val="50000"/>
                </a:spcBef>
              </a:pPr>
              <a:r>
                <a:rPr lang="zh-CN" altLang="en-US" sz="1200" b="1">
                  <a:solidFill>
                    <a:srgbClr val="000000"/>
                  </a:solidFill>
                  <a:latin typeface="Times New Roman" panose="02020603050405020304" pitchFamily="18" charset="0"/>
                </a:rPr>
                <a:t>担保</a:t>
              </a:r>
              <a:endParaRPr lang="zh-CN" altLang="en-US" sz="1200" b="1">
                <a:latin typeface="Times New Roman" panose="02020603050405020304" pitchFamily="18" charset="0"/>
              </a:endParaRPr>
            </a:p>
            <a:p>
              <a:pPr algn="ctr">
                <a:spcBef>
                  <a:spcPct val="50000"/>
                </a:spcBef>
              </a:pPr>
              <a:endParaRPr lang="zh-CN" altLang="en-US" sz="1200" b="1">
                <a:latin typeface="Times New Roman" panose="02020603050405020304" pitchFamily="18" charset="0"/>
              </a:endParaRPr>
            </a:p>
          </p:txBody>
        </p:sp>
        <p:sp>
          <p:nvSpPr>
            <p:cNvPr id="128015" name="Line 13"/>
            <p:cNvSpPr>
              <a:spLocks noChangeShapeType="1"/>
            </p:cNvSpPr>
            <p:nvPr/>
          </p:nvSpPr>
          <p:spPr bwMode="auto">
            <a:xfrm flipH="1">
              <a:off x="4694" y="2523"/>
              <a:ext cx="0" cy="1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6" name="Line 14"/>
            <p:cNvSpPr>
              <a:spLocks noChangeShapeType="1"/>
            </p:cNvSpPr>
            <p:nvPr/>
          </p:nvSpPr>
          <p:spPr bwMode="auto">
            <a:xfrm flipH="1">
              <a:off x="4694" y="2115"/>
              <a:ext cx="0" cy="1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2" name="灯片编号占位符 1"/>
          <p:cNvSpPr>
            <a:spLocks noGrp="1"/>
          </p:cNvSpPr>
          <p:nvPr>
            <p:ph type="sldNum" sz="quarter" idx="11"/>
          </p:nvPr>
        </p:nvSpPr>
        <p:spPr/>
        <p:txBody>
          <a:bodyPr/>
          <a:lstStyle/>
          <a:p>
            <a:pPr>
              <a:defRPr/>
            </a:pPr>
            <a:fld id="{420CD5C9-EC9D-4F6D-A512-AB3DCC76339A}" type="slidenum">
              <a:rPr lang="zh-CN" altLang="en-US" smtClean="0"/>
              <a:pPr>
                <a:defRPr/>
              </a:pPr>
              <a:t>93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9750" y="450850"/>
            <a:ext cx="7377113" cy="457200"/>
          </a:xfrm>
        </p:spPr>
        <p:txBody>
          <a:bodyPr/>
          <a:lstStyle/>
          <a:p>
            <a:pPr>
              <a:defRPr/>
            </a:pPr>
            <a:r>
              <a:rPr kumimoji="1" lang="zh-CN" altLang="en-US" b="1" dirty="0" smtClean="0">
                <a:latin typeface="+mj-ea"/>
              </a:rPr>
              <a:t>和聚集相似的模式（续）</a:t>
            </a:r>
          </a:p>
        </p:txBody>
      </p:sp>
      <p:sp>
        <p:nvSpPr>
          <p:cNvPr id="129026" name="Rectangle 4"/>
          <p:cNvSpPr>
            <a:spLocks noChangeArrowheads="1"/>
          </p:cNvSpPr>
          <p:nvPr/>
        </p:nvSpPr>
        <p:spPr bwMode="auto">
          <a:xfrm>
            <a:off x="755650" y="1465263"/>
            <a:ext cx="7545388"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ahoma" panose="020B0604030504040204" pitchFamily="34" charset="0"/>
                <a:ea typeface="宋体" panose="02010600030101010101" pitchFamily="2" charset="-122"/>
              </a:defRPr>
            </a:lvl1pPr>
            <a:lvl2pPr>
              <a:defRPr sz="24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400">
                <a:solidFill>
                  <a:schemeClr val="tx1"/>
                </a:solidFill>
                <a:latin typeface="Tahoma" panose="020B0604030504040204" pitchFamily="34" charset="0"/>
                <a:ea typeface="宋体" panose="02010600030101010101" pitchFamily="2" charset="-122"/>
              </a:defRPr>
            </a:lvl4pPr>
            <a:lvl5pPr>
              <a:defRPr sz="2400">
                <a:solidFill>
                  <a:schemeClr val="tx1"/>
                </a:solidFill>
                <a:latin typeface="Tahoma" panose="020B0604030504040204" pitchFamily="34" charset="0"/>
                <a:ea typeface="宋体" panose="02010600030101010101" pitchFamily="2" charset="-122"/>
              </a:defRPr>
            </a:lvl5pPr>
            <a:lvl6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fontAlgn="base">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a:buChar char="n"/>
            </a:pPr>
            <a:r>
              <a:rPr lang="zh-CN" altLang="en-US" sz="1800">
                <a:solidFill>
                  <a:schemeClr val="bg2"/>
                </a:solidFill>
                <a:latin typeface="华文新魏" panose="02010800040101010101" pitchFamily="2" charset="-122"/>
                <a:ea typeface="华文新魏" panose="02010800040101010101" pitchFamily="2" charset="-122"/>
              </a:rPr>
              <a:t>例如</a:t>
            </a:r>
            <a:r>
              <a:rPr lang="en-US" altLang="zh-CN" sz="1800">
                <a:solidFill>
                  <a:schemeClr val="bg2"/>
                </a:solidFill>
                <a:latin typeface="华文新魏" panose="02010800040101010101" pitchFamily="2" charset="-122"/>
                <a:ea typeface="华文新魏" panose="02010800040101010101" pitchFamily="2" charset="-122"/>
              </a:rPr>
              <a:t>, to represent aggregation manages between relationship works_on and entity set manager, create a schema</a:t>
            </a:r>
          </a:p>
          <a:p>
            <a:pPr>
              <a:lnSpc>
                <a:spcPct val="90000"/>
              </a:lnSpc>
              <a:spcBef>
                <a:spcPct val="35000"/>
              </a:spcBef>
              <a:buClr>
                <a:schemeClr val="tx2"/>
              </a:buClr>
              <a:buSzPct val="90000"/>
            </a:pPr>
            <a:r>
              <a:rPr lang="en-US" altLang="zh-CN" sz="1800">
                <a:solidFill>
                  <a:schemeClr val="bg2"/>
                </a:solidFill>
                <a:latin typeface="华文新魏" panose="02010800040101010101" pitchFamily="2" charset="-122"/>
                <a:ea typeface="华文新魏" panose="02010800040101010101" pitchFamily="2" charset="-122"/>
              </a:rPr>
              <a:t>	 </a:t>
            </a:r>
            <a:r>
              <a:rPr lang="en-US" altLang="zh-CN" sz="1800" i="1">
                <a:solidFill>
                  <a:schemeClr val="bg2"/>
                </a:solidFill>
                <a:latin typeface="华文新魏" panose="02010800040101010101" pitchFamily="2" charset="-122"/>
                <a:ea typeface="华文新魏" panose="02010800040101010101" pitchFamily="2" charset="-122"/>
              </a:rPr>
              <a:t>eval_for </a:t>
            </a:r>
            <a:r>
              <a:rPr lang="en-US" altLang="zh-CN" sz="1800">
                <a:solidFill>
                  <a:schemeClr val="bg2"/>
                </a:solidFill>
                <a:latin typeface="华文新魏" panose="02010800040101010101" pitchFamily="2" charset="-122"/>
                <a:ea typeface="华文新魏" panose="02010800040101010101" pitchFamily="2" charset="-122"/>
              </a:rPr>
              <a:t>(</a:t>
            </a:r>
            <a:r>
              <a:rPr lang="en-US" altLang="zh-CN" sz="1800" i="1">
                <a:solidFill>
                  <a:schemeClr val="bg2"/>
                </a:solidFill>
                <a:latin typeface="华文新魏" panose="02010800040101010101" pitchFamily="2" charset="-122"/>
                <a:ea typeface="华文新魏" panose="02010800040101010101" pitchFamily="2" charset="-122"/>
              </a:rPr>
              <a:t>s_ID, project_id, i_ID, evaluation_id</a:t>
            </a:r>
            <a:r>
              <a:rPr lang="en-US" altLang="zh-CN" sz="1800">
                <a:solidFill>
                  <a:schemeClr val="bg2"/>
                </a:solidFill>
                <a:latin typeface="华文新魏" panose="02010800040101010101" pitchFamily="2" charset="-122"/>
                <a:ea typeface="华文新魏" panose="02010800040101010101" pitchFamily="2" charset="-122"/>
              </a:rPr>
              <a:t>)</a:t>
            </a:r>
          </a:p>
          <a:p>
            <a:pPr>
              <a:lnSpc>
                <a:spcPct val="90000"/>
              </a:lnSpc>
              <a:spcBef>
                <a:spcPct val="35000"/>
              </a:spcBef>
              <a:buClr>
                <a:schemeClr val="tx2"/>
              </a:buClr>
              <a:buSzPct val="90000"/>
              <a:buFont typeface="Monotype Sorts"/>
              <a:buChar char="n"/>
            </a:pPr>
            <a:r>
              <a:rPr lang="en-US" altLang="zh-CN" sz="1800">
                <a:solidFill>
                  <a:schemeClr val="bg2"/>
                </a:solidFill>
                <a:latin typeface="华文新魏" panose="02010800040101010101" pitchFamily="2" charset="-122"/>
                <a:ea typeface="华文新魏" panose="02010800040101010101" pitchFamily="2" charset="-122"/>
              </a:rPr>
              <a:t>Schema </a:t>
            </a:r>
            <a:r>
              <a:rPr lang="en-US" altLang="zh-CN" sz="1800" i="1">
                <a:solidFill>
                  <a:schemeClr val="bg2"/>
                </a:solidFill>
                <a:latin typeface="华文新魏" panose="02010800040101010101" pitchFamily="2" charset="-122"/>
                <a:ea typeface="华文新魏" panose="02010800040101010101" pitchFamily="2" charset="-122"/>
              </a:rPr>
              <a:t>proj_guide</a:t>
            </a:r>
            <a:r>
              <a:rPr lang="en-US" altLang="zh-CN" sz="1800">
                <a:solidFill>
                  <a:schemeClr val="bg2"/>
                </a:solidFill>
                <a:latin typeface="华文新魏" panose="02010800040101010101" pitchFamily="2" charset="-122"/>
                <a:ea typeface="华文新魏" panose="02010800040101010101" pitchFamily="2" charset="-122"/>
              </a:rPr>
              <a:t> is redundant provided we are willing to store null values for attribute </a:t>
            </a:r>
            <a:r>
              <a:rPr lang="en-US" altLang="zh-CN" sz="1800" i="1">
                <a:solidFill>
                  <a:schemeClr val="bg2"/>
                </a:solidFill>
                <a:latin typeface="华文新魏" panose="02010800040101010101" pitchFamily="2" charset="-122"/>
                <a:ea typeface="华文新魏" panose="02010800040101010101" pitchFamily="2" charset="-122"/>
              </a:rPr>
              <a:t>manager_name</a:t>
            </a:r>
            <a:r>
              <a:rPr lang="en-US" altLang="zh-CN" sz="1800">
                <a:solidFill>
                  <a:schemeClr val="bg2"/>
                </a:solidFill>
                <a:latin typeface="华文新魏" panose="02010800040101010101" pitchFamily="2" charset="-122"/>
                <a:ea typeface="华文新魏" panose="02010800040101010101" pitchFamily="2" charset="-122"/>
              </a:rPr>
              <a:t> in relation on schema </a:t>
            </a:r>
            <a:r>
              <a:rPr lang="en-US" altLang="zh-CN" sz="1800" i="1">
                <a:solidFill>
                  <a:schemeClr val="bg2"/>
                </a:solidFill>
                <a:latin typeface="华文新魏" panose="02010800040101010101" pitchFamily="2" charset="-122"/>
                <a:ea typeface="华文新魏" panose="02010800040101010101" pitchFamily="2" charset="-122"/>
              </a:rPr>
              <a:t>manages</a:t>
            </a:r>
            <a:endParaRPr lang="en-US" altLang="zh-CN" sz="1800">
              <a:solidFill>
                <a:schemeClr val="bg2"/>
              </a:solidFill>
              <a:latin typeface="华文新魏" panose="02010800040101010101" pitchFamily="2" charset="-122"/>
              <a:ea typeface="华文新魏" panose="02010800040101010101" pitchFamily="2" charset="-122"/>
            </a:endParaRPr>
          </a:p>
        </p:txBody>
      </p:sp>
      <p:sp>
        <p:nvSpPr>
          <p:cNvPr id="129027" name="Line 19"/>
          <p:cNvSpPr>
            <a:spLocks noChangeShapeType="1"/>
          </p:cNvSpPr>
          <p:nvPr/>
        </p:nvSpPr>
        <p:spPr bwMode="auto">
          <a:xfrm>
            <a:off x="4495800" y="4070350"/>
            <a:ext cx="1588"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9028"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38475"/>
            <a:ext cx="428307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9" name="页脚占位符 5"/>
          <p:cNvSpPr>
            <a:spLocks noGrp="1" noChangeArrowheads="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8"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96</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2" name="灯片编号占位符 1"/>
          <p:cNvSpPr>
            <a:spLocks noGrp="1"/>
          </p:cNvSpPr>
          <p:nvPr>
            <p:ph type="sldNum" sz="quarter" idx="11"/>
          </p:nvPr>
        </p:nvSpPr>
        <p:spPr/>
        <p:txBody>
          <a:bodyPr/>
          <a:lstStyle/>
          <a:p>
            <a:pPr>
              <a:defRPr/>
            </a:pPr>
            <a:fld id="{800524D8-47BB-487C-841E-8251A68BD20B}" type="slidenum">
              <a:rPr lang="zh-CN" altLang="en-US" smtClean="0"/>
              <a:pPr>
                <a:defRPr/>
              </a:pPr>
              <a:t>94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609600" y="381000"/>
            <a:ext cx="7772400" cy="609600"/>
          </a:xfrm>
          <a:prstGeom prst="rect">
            <a:avLst/>
          </a:prstGeom>
        </p:spPr>
        <p:txBody>
          <a:bodyPr/>
          <a:lstStyle>
            <a:lvl1pPr algn="l" rtl="0" eaLnBrk="0" fontAlgn="base" hangingPunct="0">
              <a:spcBef>
                <a:spcPct val="0"/>
              </a:spcBef>
              <a:spcAft>
                <a:spcPct val="0"/>
              </a:spcAft>
              <a:defRPr sz="4400">
                <a:solidFill>
                  <a:srgbClr val="00264D"/>
                </a:solidFill>
                <a:latin typeface="+mj-lt"/>
                <a:ea typeface="+mj-ea"/>
                <a:cs typeface="+mj-cs"/>
              </a:defRPr>
            </a:lvl1pPr>
            <a:lvl2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a:lstStyle>
          <a:p>
            <a:pPr eaLnBrk="1" hangingPunct="1"/>
            <a:r>
              <a:rPr lang="en-US" altLang="zh-CN" b="1" kern="0" dirty="0" smtClean="0">
                <a:latin typeface="+mj-ea"/>
              </a:rPr>
              <a:t>ER</a:t>
            </a:r>
            <a:r>
              <a:rPr lang="zh-CN" altLang="en-US" b="1" kern="0" dirty="0" smtClean="0">
                <a:latin typeface="+mj-ea"/>
              </a:rPr>
              <a:t>模型综合设计示例</a:t>
            </a:r>
          </a:p>
        </p:txBody>
      </p:sp>
      <p:sp>
        <p:nvSpPr>
          <p:cNvPr id="5" name="Rectangle 3"/>
          <p:cNvSpPr txBox="1">
            <a:spLocks noChangeArrowheads="1"/>
          </p:cNvSpPr>
          <p:nvPr/>
        </p:nvSpPr>
        <p:spPr bwMode="auto">
          <a:xfrm>
            <a:off x="445294" y="1556792"/>
            <a:ext cx="8101012"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pPr eaLnBrk="1" hangingPunct="1"/>
            <a:r>
              <a:rPr lang="zh-CN" altLang="en-US" kern="0" dirty="0" smtClean="0">
                <a:latin typeface="华文新魏" panose="02010800040101010101" pitchFamily="2" charset="-122"/>
                <a:ea typeface="华文新魏" panose="02010800040101010101" pitchFamily="2" charset="-122"/>
              </a:rPr>
              <a:t>练习：请完成一个学校系统概念模型设计</a:t>
            </a:r>
            <a:endParaRPr lang="en-US" altLang="zh-CN" kern="0" dirty="0" smtClean="0">
              <a:latin typeface="华文新魏" panose="02010800040101010101" pitchFamily="2" charset="-122"/>
              <a:ea typeface="华文新魏" panose="02010800040101010101" pitchFamily="2" charset="-122"/>
            </a:endParaRPr>
          </a:p>
          <a:p>
            <a:pPr lvl="1" eaLnBrk="1" hangingPunct="1"/>
            <a:r>
              <a:rPr lang="zh-CN" altLang="en-US" kern="0" dirty="0" smtClean="0">
                <a:latin typeface="华文新魏" panose="02010800040101010101" pitchFamily="2" charset="-122"/>
              </a:rPr>
              <a:t>学校系统包括教务管理、排课管理、校园卡管理</a:t>
            </a:r>
            <a:endParaRPr lang="en-US" altLang="zh-CN" kern="0" dirty="0" smtClean="0">
              <a:latin typeface="华文新魏" panose="02010800040101010101" pitchFamily="2" charset="-122"/>
            </a:endParaRPr>
          </a:p>
          <a:p>
            <a:pPr lvl="1" eaLnBrk="1" hangingPunct="1"/>
            <a:r>
              <a:rPr lang="zh-CN" altLang="en-US" kern="0" dirty="0" smtClean="0">
                <a:latin typeface="华文新魏" panose="02010800040101010101" pitchFamily="2" charset="-122"/>
              </a:rPr>
              <a:t>经过需求调研，完成三张局部</a:t>
            </a:r>
            <a:r>
              <a:rPr lang="en-US" altLang="zh-CN" kern="0" dirty="0" smtClean="0">
                <a:latin typeface="华文新魏" panose="02010800040101010101" pitchFamily="2" charset="-122"/>
              </a:rPr>
              <a:t>E-R</a:t>
            </a:r>
            <a:r>
              <a:rPr lang="zh-CN" altLang="en-US" kern="0" dirty="0" smtClean="0">
                <a:latin typeface="华文新魏" panose="02010800040101010101" pitchFamily="2" charset="-122"/>
              </a:rPr>
              <a:t>图，再完成全局</a:t>
            </a:r>
            <a:r>
              <a:rPr lang="en-US" altLang="zh-CN" kern="0" dirty="0" smtClean="0">
                <a:latin typeface="华文新魏" panose="02010800040101010101" pitchFamily="2" charset="-122"/>
              </a:rPr>
              <a:t>E-R</a:t>
            </a:r>
            <a:r>
              <a:rPr lang="zh-CN" altLang="en-US" kern="0" dirty="0" smtClean="0">
                <a:latin typeface="华文新魏" panose="02010800040101010101" pitchFamily="2" charset="-122"/>
              </a:rPr>
              <a:t>图设计</a:t>
            </a:r>
            <a:endParaRPr lang="en-US" altLang="zh-CN" kern="0" dirty="0" smtClean="0">
              <a:latin typeface="华文新魏" panose="02010800040101010101" pitchFamily="2" charset="-122"/>
            </a:endParaRPr>
          </a:p>
          <a:p>
            <a:pPr lvl="1" eaLnBrk="1" hangingPunct="1"/>
            <a:endParaRPr lang="zh-CN" altLang="en-US" kern="0" dirty="0" smtClean="0">
              <a:latin typeface="华文新魏" panose="02010800040101010101" pitchFamily="2" charset="-122"/>
            </a:endParaRPr>
          </a:p>
          <a:p>
            <a:pPr lvl="1" eaLnBrk="1" hangingPunct="1"/>
            <a:endParaRPr lang="zh-CN" altLang="en-US" kern="0" dirty="0" smtClean="0">
              <a:latin typeface="华文新魏" panose="02010800040101010101" pitchFamily="2" charset="-122"/>
            </a:endParaRPr>
          </a:p>
        </p:txBody>
      </p:sp>
      <p:sp>
        <p:nvSpPr>
          <p:cNvPr id="6"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7"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97</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2" name="灯片编号占位符 1"/>
          <p:cNvSpPr>
            <a:spLocks noGrp="1"/>
          </p:cNvSpPr>
          <p:nvPr>
            <p:ph type="sldNum" sz="quarter" idx="11"/>
          </p:nvPr>
        </p:nvSpPr>
        <p:spPr/>
        <p:txBody>
          <a:bodyPr/>
          <a:lstStyle/>
          <a:p>
            <a:pPr>
              <a:defRPr/>
            </a:pPr>
            <a:fld id="{420CD5C9-EC9D-4F6D-A512-AB3DCC76339A}" type="slidenum">
              <a:rPr lang="zh-CN" altLang="en-US" smtClean="0"/>
              <a:pPr>
                <a:defRPr/>
              </a:pPr>
              <a:t>95</a:t>
            </a:fld>
            <a:endParaRPr lang="zh-CN" altLang="en-US"/>
          </a:p>
        </p:txBody>
      </p:sp>
    </p:spTree>
    <p:extLst>
      <p:ext uri="{BB962C8B-B14F-4D97-AF65-F5344CB8AC3E}">
        <p14:creationId xmlns:p14="http://schemas.microsoft.com/office/powerpoint/2010/main" val="3775237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609600" y="381000"/>
            <a:ext cx="7772400" cy="609600"/>
          </a:xfrm>
          <a:prstGeom prst="rect">
            <a:avLst/>
          </a:prstGeom>
        </p:spPr>
        <p:txBody>
          <a:bodyPr/>
          <a:lstStyle>
            <a:lvl1pPr algn="l" rtl="0" eaLnBrk="0" fontAlgn="base" hangingPunct="0">
              <a:spcBef>
                <a:spcPct val="0"/>
              </a:spcBef>
              <a:spcAft>
                <a:spcPct val="0"/>
              </a:spcAft>
              <a:defRPr sz="4400">
                <a:solidFill>
                  <a:srgbClr val="00264D"/>
                </a:solidFill>
                <a:latin typeface="+mj-lt"/>
                <a:ea typeface="+mj-ea"/>
                <a:cs typeface="+mj-cs"/>
              </a:defRPr>
            </a:lvl1pPr>
            <a:lvl2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a:lstStyle>
          <a:p>
            <a:pPr eaLnBrk="1" hangingPunct="1"/>
            <a:r>
              <a:rPr lang="en-US" altLang="zh-CN" b="1" kern="0" dirty="0">
                <a:latin typeface="+mj-ea"/>
              </a:rPr>
              <a:t>ER</a:t>
            </a:r>
            <a:r>
              <a:rPr lang="zh-CN" altLang="en-US" b="1" kern="0" dirty="0">
                <a:latin typeface="+mj-ea"/>
              </a:rPr>
              <a:t>模型综合设计示例</a:t>
            </a:r>
            <a:endParaRPr lang="zh-CN" altLang="en-US" b="1" kern="0" dirty="0" smtClean="0">
              <a:latin typeface="+mj-ea"/>
            </a:endParaRPr>
          </a:p>
        </p:txBody>
      </p:sp>
      <p:sp>
        <p:nvSpPr>
          <p:cNvPr id="3" name="Rectangle 3"/>
          <p:cNvSpPr txBox="1">
            <a:spLocks noChangeArrowheads="1"/>
          </p:cNvSpPr>
          <p:nvPr/>
        </p:nvSpPr>
        <p:spPr>
          <a:xfrm>
            <a:off x="228600" y="1443038"/>
            <a:ext cx="8726488" cy="5257800"/>
          </a:xfrm>
          <a:prstGeom prst="rect">
            <a:avLst/>
          </a:prstGeom>
        </p:spPr>
        <p:txBody>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r>
              <a:rPr lang="zh-CN" altLang="en-US" sz="2800" dirty="0">
                <a:latin typeface="华文新魏" panose="02010800040101010101" pitchFamily="2" charset="-122"/>
                <a:ea typeface="华文新魏" panose="02010800040101010101" pitchFamily="2" charset="-122"/>
              </a:rPr>
              <a:t>教务管理局部</a:t>
            </a:r>
            <a:r>
              <a:rPr lang="en-US" altLang="zh-CN" sz="2800" dirty="0">
                <a:latin typeface="华文新魏" panose="02010800040101010101" pitchFamily="2" charset="-122"/>
                <a:ea typeface="华文新魏" panose="02010800040101010101" pitchFamily="2" charset="-122"/>
              </a:rPr>
              <a:t>E-R</a:t>
            </a:r>
            <a:r>
              <a:rPr lang="zh-CN" altLang="en-US" sz="2800" dirty="0">
                <a:latin typeface="华文新魏" panose="02010800040101010101" pitchFamily="2" charset="-122"/>
                <a:ea typeface="华文新魏" panose="02010800040101010101" pitchFamily="2" charset="-122"/>
              </a:rPr>
              <a:t>图：</a:t>
            </a:r>
            <a:endParaRPr lang="en-US" altLang="zh-CN" sz="2800" dirty="0">
              <a:latin typeface="华文新魏" panose="02010800040101010101" pitchFamily="2" charset="-122"/>
              <a:ea typeface="华文新魏" panose="02010800040101010101" pitchFamily="2" charset="-122"/>
            </a:endParaRPr>
          </a:p>
        </p:txBody>
      </p:sp>
      <p:grpSp>
        <p:nvGrpSpPr>
          <p:cNvPr id="4" name="Group 51"/>
          <p:cNvGrpSpPr>
            <a:grpSpLocks/>
          </p:cNvGrpSpPr>
          <p:nvPr/>
        </p:nvGrpSpPr>
        <p:grpSpPr bwMode="auto">
          <a:xfrm>
            <a:off x="609600" y="2016919"/>
            <a:ext cx="7837488" cy="4110037"/>
            <a:chOff x="466" y="1191"/>
            <a:chExt cx="4937" cy="2589"/>
          </a:xfrm>
        </p:grpSpPr>
        <p:sp>
          <p:nvSpPr>
            <p:cNvPr id="5" name="Rectangle 22"/>
            <p:cNvSpPr>
              <a:spLocks noChangeArrowheads="1"/>
            </p:cNvSpPr>
            <p:nvPr/>
          </p:nvSpPr>
          <p:spPr bwMode="auto">
            <a:xfrm>
              <a:off x="2568" y="1551"/>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学生</a:t>
              </a:r>
              <a:endParaRPr lang="zh-CN" altLang="en-US" sz="1600" b="1"/>
            </a:p>
          </p:txBody>
        </p:sp>
        <p:sp>
          <p:nvSpPr>
            <p:cNvPr id="6" name="AutoShape 24"/>
            <p:cNvSpPr>
              <a:spLocks noChangeArrowheads="1"/>
            </p:cNvSpPr>
            <p:nvPr/>
          </p:nvSpPr>
          <p:spPr bwMode="auto">
            <a:xfrm>
              <a:off x="3693" y="1641"/>
              <a:ext cx="483" cy="33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400" b="1">
                  <a:solidFill>
                    <a:schemeClr val="bg2"/>
                  </a:solidFill>
                </a:rPr>
                <a:t>选修</a:t>
              </a:r>
            </a:p>
          </p:txBody>
        </p:sp>
        <p:sp>
          <p:nvSpPr>
            <p:cNvPr id="7" name="Oval 43"/>
            <p:cNvSpPr>
              <a:spLocks noChangeArrowheads="1"/>
            </p:cNvSpPr>
            <p:nvPr/>
          </p:nvSpPr>
          <p:spPr bwMode="auto">
            <a:xfrm>
              <a:off x="3915" y="1191"/>
              <a:ext cx="487"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score</a:t>
              </a:r>
              <a:endParaRPr lang="en-US" altLang="zh-CN" sz="1600" b="1"/>
            </a:p>
          </p:txBody>
        </p:sp>
        <p:sp>
          <p:nvSpPr>
            <p:cNvPr id="8" name="Oval 15"/>
            <p:cNvSpPr>
              <a:spLocks noChangeArrowheads="1"/>
            </p:cNvSpPr>
            <p:nvPr/>
          </p:nvSpPr>
          <p:spPr bwMode="auto">
            <a:xfrm>
              <a:off x="2928" y="3531"/>
              <a:ext cx="43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age</a:t>
              </a:r>
              <a:endParaRPr lang="en-US" altLang="zh-CN" sz="1600" b="1"/>
            </a:p>
          </p:txBody>
        </p:sp>
        <p:sp>
          <p:nvSpPr>
            <p:cNvPr id="9" name="Rectangle 19"/>
            <p:cNvSpPr>
              <a:spLocks noChangeArrowheads="1"/>
            </p:cNvSpPr>
            <p:nvPr/>
          </p:nvSpPr>
          <p:spPr bwMode="auto">
            <a:xfrm>
              <a:off x="768" y="2525"/>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院系</a:t>
              </a:r>
              <a:endParaRPr lang="zh-CN" altLang="en-US" sz="1600" b="1"/>
            </a:p>
          </p:txBody>
        </p:sp>
        <p:sp>
          <p:nvSpPr>
            <p:cNvPr id="10" name="AutoShape 20"/>
            <p:cNvSpPr>
              <a:spLocks noChangeArrowheads="1"/>
            </p:cNvSpPr>
            <p:nvPr/>
          </p:nvSpPr>
          <p:spPr bwMode="auto">
            <a:xfrm>
              <a:off x="1668" y="2721"/>
              <a:ext cx="483" cy="33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隶属</a:t>
              </a:r>
              <a:endParaRPr lang="zh-CN" altLang="en-US" sz="1600" b="1"/>
            </a:p>
            <a:p>
              <a:pPr algn="ctr" eaLnBrk="1" hangingPunct="1">
                <a:spcBef>
                  <a:spcPct val="50000"/>
                </a:spcBef>
              </a:pPr>
              <a:endParaRPr lang="zh-CN" altLang="en-US" sz="1600" b="1"/>
            </a:p>
          </p:txBody>
        </p:sp>
        <p:sp>
          <p:nvSpPr>
            <p:cNvPr id="11" name="Rectangle 22"/>
            <p:cNvSpPr>
              <a:spLocks noChangeArrowheads="1"/>
            </p:cNvSpPr>
            <p:nvPr/>
          </p:nvSpPr>
          <p:spPr bwMode="auto">
            <a:xfrm>
              <a:off x="2504" y="2882"/>
              <a:ext cx="579" cy="33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教师</a:t>
              </a:r>
              <a:endParaRPr lang="zh-CN" altLang="en-US" sz="1600" b="1"/>
            </a:p>
          </p:txBody>
        </p:sp>
        <p:sp>
          <p:nvSpPr>
            <p:cNvPr id="12" name="Rectangle 23"/>
            <p:cNvSpPr>
              <a:spLocks noChangeArrowheads="1"/>
            </p:cNvSpPr>
            <p:nvPr/>
          </p:nvSpPr>
          <p:spPr bwMode="auto">
            <a:xfrm>
              <a:off x="4593" y="2181"/>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课程</a:t>
              </a:r>
              <a:endParaRPr lang="zh-CN" altLang="en-US" sz="1600" b="1"/>
            </a:p>
          </p:txBody>
        </p:sp>
        <p:sp>
          <p:nvSpPr>
            <p:cNvPr id="13" name="AutoShape 24"/>
            <p:cNvSpPr>
              <a:spLocks noChangeArrowheads="1"/>
            </p:cNvSpPr>
            <p:nvPr/>
          </p:nvSpPr>
          <p:spPr bwMode="auto">
            <a:xfrm>
              <a:off x="3693" y="2856"/>
              <a:ext cx="483" cy="33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讲授</a:t>
              </a:r>
              <a:endParaRPr lang="zh-CN" altLang="en-US" sz="1600" b="1"/>
            </a:p>
          </p:txBody>
        </p:sp>
        <p:sp>
          <p:nvSpPr>
            <p:cNvPr id="14" name="Oval 27"/>
            <p:cNvSpPr>
              <a:spLocks noChangeArrowheads="1"/>
            </p:cNvSpPr>
            <p:nvPr/>
          </p:nvSpPr>
          <p:spPr bwMode="auto">
            <a:xfrm>
              <a:off x="466" y="3057"/>
              <a:ext cx="3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dno</a:t>
              </a:r>
              <a:endParaRPr lang="en-US" altLang="zh-CN" sz="1600" b="1" u="sng"/>
            </a:p>
          </p:txBody>
        </p:sp>
        <p:sp>
          <p:nvSpPr>
            <p:cNvPr id="15" name="Oval 29"/>
            <p:cNvSpPr>
              <a:spLocks noChangeArrowheads="1"/>
            </p:cNvSpPr>
            <p:nvPr/>
          </p:nvSpPr>
          <p:spPr bwMode="auto">
            <a:xfrm>
              <a:off x="903" y="3057"/>
              <a:ext cx="568"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dname</a:t>
              </a:r>
              <a:endParaRPr lang="en-US" altLang="zh-CN" sz="1600" b="1"/>
            </a:p>
          </p:txBody>
        </p:sp>
        <p:sp>
          <p:nvSpPr>
            <p:cNvPr id="16" name="Oval 31"/>
            <p:cNvSpPr>
              <a:spLocks noChangeArrowheads="1"/>
            </p:cNvSpPr>
            <p:nvPr/>
          </p:nvSpPr>
          <p:spPr bwMode="auto">
            <a:xfrm>
              <a:off x="1906" y="3465"/>
              <a:ext cx="479"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tno</a:t>
              </a:r>
              <a:endParaRPr lang="en-US" altLang="zh-CN" sz="1600" b="1" u="sng"/>
            </a:p>
          </p:txBody>
        </p:sp>
        <p:sp>
          <p:nvSpPr>
            <p:cNvPr id="17" name="Oval 32"/>
            <p:cNvSpPr>
              <a:spLocks noChangeArrowheads="1"/>
            </p:cNvSpPr>
            <p:nvPr/>
          </p:nvSpPr>
          <p:spPr bwMode="auto">
            <a:xfrm>
              <a:off x="2430" y="3510"/>
              <a:ext cx="495"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tname</a:t>
              </a:r>
              <a:endParaRPr lang="en-US" altLang="zh-CN" sz="1600" b="1"/>
            </a:p>
          </p:txBody>
        </p:sp>
        <p:sp>
          <p:nvSpPr>
            <p:cNvPr id="18" name="Oval 37"/>
            <p:cNvSpPr>
              <a:spLocks noChangeArrowheads="1"/>
            </p:cNvSpPr>
            <p:nvPr/>
          </p:nvSpPr>
          <p:spPr bwMode="auto">
            <a:xfrm>
              <a:off x="4410" y="2703"/>
              <a:ext cx="3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cno</a:t>
              </a:r>
              <a:endParaRPr lang="en-US" altLang="zh-CN" sz="1600" b="1" u="sng"/>
            </a:p>
          </p:txBody>
        </p:sp>
        <p:sp>
          <p:nvSpPr>
            <p:cNvPr id="19" name="Oval 38"/>
            <p:cNvSpPr>
              <a:spLocks noChangeArrowheads="1"/>
            </p:cNvSpPr>
            <p:nvPr/>
          </p:nvSpPr>
          <p:spPr bwMode="auto">
            <a:xfrm>
              <a:off x="4856" y="2703"/>
              <a:ext cx="547"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cname</a:t>
              </a:r>
              <a:endParaRPr lang="en-US" altLang="zh-CN" sz="1600" b="1"/>
            </a:p>
          </p:txBody>
        </p:sp>
        <p:cxnSp>
          <p:nvCxnSpPr>
            <p:cNvPr id="20" name="AutoShape 133"/>
            <p:cNvCxnSpPr>
              <a:cxnSpLocks noChangeShapeType="1"/>
              <a:stCxn id="8" idx="0"/>
              <a:endCxn id="11" idx="2"/>
            </p:cNvCxnSpPr>
            <p:nvPr/>
          </p:nvCxnSpPr>
          <p:spPr bwMode="auto">
            <a:xfrm rot="16200000" flipV="1">
              <a:off x="2811" y="3197"/>
              <a:ext cx="317" cy="35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1" name="AutoShape 133"/>
            <p:cNvCxnSpPr>
              <a:cxnSpLocks noChangeShapeType="1"/>
              <a:stCxn id="11" idx="1"/>
              <a:endCxn id="10" idx="3"/>
            </p:cNvCxnSpPr>
            <p:nvPr/>
          </p:nvCxnSpPr>
          <p:spPr bwMode="auto">
            <a:xfrm rot="10800000">
              <a:off x="2151" y="2887"/>
              <a:ext cx="353" cy="16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2" name="AutoShape 133"/>
            <p:cNvCxnSpPr>
              <a:cxnSpLocks noChangeShapeType="1"/>
              <a:stCxn id="13" idx="1"/>
              <a:endCxn id="11" idx="3"/>
            </p:cNvCxnSpPr>
            <p:nvPr/>
          </p:nvCxnSpPr>
          <p:spPr bwMode="auto">
            <a:xfrm rot="10800000" flipV="1">
              <a:off x="3083" y="3022"/>
              <a:ext cx="610" cy="2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3" name="AutoShape 133"/>
            <p:cNvCxnSpPr>
              <a:cxnSpLocks noChangeShapeType="1"/>
              <a:stCxn id="12" idx="1"/>
              <a:endCxn id="13" idx="3"/>
            </p:cNvCxnSpPr>
            <p:nvPr/>
          </p:nvCxnSpPr>
          <p:spPr bwMode="auto">
            <a:xfrm rot="10800000" flipV="1">
              <a:off x="4176" y="2347"/>
              <a:ext cx="417" cy="6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4" name="AutoShape 133"/>
            <p:cNvCxnSpPr>
              <a:cxnSpLocks noChangeShapeType="1"/>
              <a:stCxn id="12" idx="2"/>
              <a:endCxn id="19" idx="0"/>
            </p:cNvCxnSpPr>
            <p:nvPr/>
          </p:nvCxnSpPr>
          <p:spPr bwMode="auto">
            <a:xfrm rot="16200000" flipH="1">
              <a:off x="4911" y="2484"/>
              <a:ext cx="191" cy="24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5" name="AutoShape 133"/>
            <p:cNvCxnSpPr>
              <a:cxnSpLocks noChangeShapeType="1"/>
              <a:stCxn id="12" idx="2"/>
              <a:endCxn id="18" idx="0"/>
            </p:cNvCxnSpPr>
            <p:nvPr/>
          </p:nvCxnSpPr>
          <p:spPr bwMode="auto">
            <a:xfrm rot="5400000">
              <a:off x="4647" y="2468"/>
              <a:ext cx="191" cy="28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 name="AutoShape 133"/>
            <p:cNvCxnSpPr>
              <a:cxnSpLocks noChangeShapeType="1"/>
              <a:stCxn id="9" idx="2"/>
              <a:endCxn id="15" idx="0"/>
            </p:cNvCxnSpPr>
            <p:nvPr/>
          </p:nvCxnSpPr>
          <p:spPr bwMode="auto">
            <a:xfrm rot="16200000" flipH="1">
              <a:off x="1022" y="2892"/>
              <a:ext cx="201" cy="12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7" name="AutoShape 133"/>
            <p:cNvCxnSpPr>
              <a:cxnSpLocks noChangeShapeType="1"/>
              <a:stCxn id="9" idx="2"/>
              <a:endCxn id="14" idx="7"/>
            </p:cNvCxnSpPr>
            <p:nvPr/>
          </p:nvCxnSpPr>
          <p:spPr bwMode="auto">
            <a:xfrm rot="5400000">
              <a:off x="808" y="2844"/>
              <a:ext cx="238" cy="2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8" name="AutoShape 132"/>
            <p:cNvCxnSpPr>
              <a:cxnSpLocks noChangeShapeType="1"/>
              <a:stCxn id="10" idx="1"/>
              <a:endCxn id="9" idx="3"/>
            </p:cNvCxnSpPr>
            <p:nvPr/>
          </p:nvCxnSpPr>
          <p:spPr bwMode="auto">
            <a:xfrm rot="10800000">
              <a:off x="1347" y="2690"/>
              <a:ext cx="321" cy="197"/>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29" name="AutoShape 133"/>
            <p:cNvCxnSpPr>
              <a:cxnSpLocks noChangeShapeType="1"/>
              <a:stCxn id="7" idx="4"/>
              <a:endCxn id="6" idx="0"/>
            </p:cNvCxnSpPr>
            <p:nvPr/>
          </p:nvCxnSpPr>
          <p:spPr bwMode="auto">
            <a:xfrm rot="5400000">
              <a:off x="3946" y="1429"/>
              <a:ext cx="201" cy="22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0" name="AutoShape 133"/>
            <p:cNvCxnSpPr>
              <a:cxnSpLocks noChangeShapeType="1"/>
              <a:stCxn id="12" idx="1"/>
              <a:endCxn id="6" idx="3"/>
            </p:cNvCxnSpPr>
            <p:nvPr/>
          </p:nvCxnSpPr>
          <p:spPr bwMode="auto">
            <a:xfrm rot="10800000">
              <a:off x="4176" y="1807"/>
              <a:ext cx="417" cy="54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1" name="AutoShape 133"/>
            <p:cNvCxnSpPr>
              <a:cxnSpLocks noChangeShapeType="1"/>
              <a:stCxn id="5" idx="3"/>
              <a:endCxn id="6" idx="1"/>
            </p:cNvCxnSpPr>
            <p:nvPr/>
          </p:nvCxnSpPr>
          <p:spPr bwMode="auto">
            <a:xfrm>
              <a:off x="3147" y="1717"/>
              <a:ext cx="546" cy="9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2" name="AutoShape 133"/>
            <p:cNvCxnSpPr>
              <a:cxnSpLocks noChangeShapeType="1"/>
              <a:stCxn id="17" idx="0"/>
              <a:endCxn id="11" idx="2"/>
            </p:cNvCxnSpPr>
            <p:nvPr/>
          </p:nvCxnSpPr>
          <p:spPr bwMode="auto">
            <a:xfrm flipV="1">
              <a:off x="2678" y="3214"/>
              <a:ext cx="116" cy="29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3" name="AutoShape 133"/>
            <p:cNvCxnSpPr>
              <a:cxnSpLocks noChangeShapeType="1"/>
              <a:stCxn id="16" idx="0"/>
              <a:endCxn id="11" idx="2"/>
            </p:cNvCxnSpPr>
            <p:nvPr/>
          </p:nvCxnSpPr>
          <p:spPr bwMode="auto">
            <a:xfrm rot="5400000" flipH="1" flipV="1">
              <a:off x="2343" y="3016"/>
              <a:ext cx="251" cy="64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4" name="Oval 31"/>
            <p:cNvSpPr>
              <a:spLocks noChangeArrowheads="1"/>
            </p:cNvSpPr>
            <p:nvPr/>
          </p:nvSpPr>
          <p:spPr bwMode="auto">
            <a:xfrm>
              <a:off x="2430" y="2226"/>
              <a:ext cx="3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sno</a:t>
              </a:r>
              <a:endParaRPr lang="en-US" altLang="zh-CN" sz="1600" b="1" u="sng"/>
            </a:p>
          </p:txBody>
        </p:sp>
        <p:sp>
          <p:nvSpPr>
            <p:cNvPr id="35" name="Oval 32"/>
            <p:cNvSpPr>
              <a:spLocks noChangeArrowheads="1"/>
            </p:cNvSpPr>
            <p:nvPr/>
          </p:nvSpPr>
          <p:spPr bwMode="auto">
            <a:xfrm>
              <a:off x="2880" y="2271"/>
              <a:ext cx="450"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name</a:t>
              </a:r>
              <a:endParaRPr lang="en-US" altLang="zh-CN" sz="1600" b="1"/>
            </a:p>
          </p:txBody>
        </p:sp>
        <p:cxnSp>
          <p:nvCxnSpPr>
            <p:cNvPr id="36" name="AutoShape 133"/>
            <p:cNvCxnSpPr>
              <a:cxnSpLocks noChangeShapeType="1"/>
              <a:stCxn id="45" idx="0"/>
              <a:endCxn id="5" idx="2"/>
            </p:cNvCxnSpPr>
            <p:nvPr/>
          </p:nvCxnSpPr>
          <p:spPr bwMode="auto">
            <a:xfrm rot="16200000" flipV="1">
              <a:off x="3046" y="1694"/>
              <a:ext cx="209" cy="58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7" name="AutoShape 133"/>
            <p:cNvCxnSpPr>
              <a:cxnSpLocks noChangeShapeType="1"/>
              <a:stCxn id="35" idx="0"/>
              <a:endCxn id="5" idx="2"/>
            </p:cNvCxnSpPr>
            <p:nvPr/>
          </p:nvCxnSpPr>
          <p:spPr bwMode="auto">
            <a:xfrm rot="16200000" flipV="1">
              <a:off x="2787" y="1953"/>
              <a:ext cx="389" cy="24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8" name="AutoShape 133"/>
            <p:cNvCxnSpPr>
              <a:cxnSpLocks noChangeShapeType="1"/>
              <a:stCxn id="34" idx="0"/>
              <a:endCxn id="5" idx="2"/>
            </p:cNvCxnSpPr>
            <p:nvPr/>
          </p:nvCxnSpPr>
          <p:spPr bwMode="auto">
            <a:xfrm rot="5400000" flipH="1" flipV="1">
              <a:off x="2569" y="1936"/>
              <a:ext cx="344" cy="23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9" name="AutoShape 132"/>
            <p:cNvCxnSpPr>
              <a:cxnSpLocks noChangeShapeType="1"/>
            </p:cNvCxnSpPr>
            <p:nvPr/>
          </p:nvCxnSpPr>
          <p:spPr bwMode="auto">
            <a:xfrm flipH="1">
              <a:off x="4728" y="1797"/>
              <a:ext cx="12" cy="38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0" name="AutoShape 134"/>
            <p:cNvSpPr>
              <a:spLocks noChangeArrowheads="1"/>
            </p:cNvSpPr>
            <p:nvPr/>
          </p:nvSpPr>
          <p:spPr bwMode="auto">
            <a:xfrm>
              <a:off x="4593" y="1596"/>
              <a:ext cx="630" cy="27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sz="1200" b="1">
                  <a:solidFill>
                    <a:srgbClr val="000000"/>
                  </a:solidFill>
                </a:rPr>
                <a:t>先行课</a:t>
              </a:r>
              <a:endParaRPr lang="zh-CN" altLang="en-US" sz="1200" b="1"/>
            </a:p>
          </p:txBody>
        </p:sp>
        <p:cxnSp>
          <p:nvCxnSpPr>
            <p:cNvPr id="41" name="AutoShape 132"/>
            <p:cNvCxnSpPr>
              <a:cxnSpLocks noChangeShapeType="1"/>
            </p:cNvCxnSpPr>
            <p:nvPr/>
          </p:nvCxnSpPr>
          <p:spPr bwMode="auto">
            <a:xfrm flipH="1">
              <a:off x="5043" y="1797"/>
              <a:ext cx="14" cy="38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2" name="AutoShape 20"/>
            <p:cNvSpPr>
              <a:spLocks noChangeArrowheads="1"/>
            </p:cNvSpPr>
            <p:nvPr/>
          </p:nvSpPr>
          <p:spPr bwMode="auto">
            <a:xfrm>
              <a:off x="1440" y="1625"/>
              <a:ext cx="483" cy="33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dirty="0">
                  <a:solidFill>
                    <a:srgbClr val="000000"/>
                  </a:solidFill>
                </a:rPr>
                <a:t>隶属</a:t>
              </a:r>
              <a:endParaRPr lang="zh-CN" altLang="en-US" sz="1600" b="1" dirty="0"/>
            </a:p>
          </p:txBody>
        </p:sp>
        <p:cxnSp>
          <p:nvCxnSpPr>
            <p:cNvPr id="43" name="AutoShape 133"/>
            <p:cNvCxnSpPr>
              <a:cxnSpLocks noChangeShapeType="1"/>
              <a:stCxn id="5" idx="1"/>
              <a:endCxn id="42" idx="3"/>
            </p:cNvCxnSpPr>
            <p:nvPr/>
          </p:nvCxnSpPr>
          <p:spPr bwMode="auto">
            <a:xfrm rot="10800000" flipV="1">
              <a:off x="1923" y="1716"/>
              <a:ext cx="645" cy="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4" name="AutoShape 132"/>
            <p:cNvCxnSpPr>
              <a:cxnSpLocks noChangeShapeType="1"/>
              <a:stCxn id="42" idx="1"/>
              <a:endCxn id="9" idx="0"/>
            </p:cNvCxnSpPr>
            <p:nvPr/>
          </p:nvCxnSpPr>
          <p:spPr bwMode="auto">
            <a:xfrm rot="10800000" flipV="1">
              <a:off x="1058" y="1791"/>
              <a:ext cx="382" cy="734"/>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5" name="Oval 7"/>
            <p:cNvSpPr>
              <a:spLocks noChangeArrowheads="1"/>
            </p:cNvSpPr>
            <p:nvPr/>
          </p:nvSpPr>
          <p:spPr bwMode="auto">
            <a:xfrm>
              <a:off x="3241" y="2091"/>
              <a:ext cx="404" cy="1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age</a:t>
              </a:r>
              <a:endParaRPr lang="en-US" altLang="zh-CN" sz="1600" b="1"/>
            </a:p>
          </p:txBody>
        </p:sp>
        <p:cxnSp>
          <p:nvCxnSpPr>
            <p:cNvPr id="46" name="AutoShape 19"/>
            <p:cNvCxnSpPr>
              <a:cxnSpLocks noChangeShapeType="1"/>
              <a:stCxn id="47" idx="7"/>
              <a:endCxn id="5" idx="2"/>
            </p:cNvCxnSpPr>
            <p:nvPr/>
          </p:nvCxnSpPr>
          <p:spPr bwMode="auto">
            <a:xfrm rot="5400000" flipH="1" flipV="1">
              <a:off x="2597" y="1731"/>
              <a:ext cx="110" cy="41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7" name="Oval 38"/>
            <p:cNvSpPr>
              <a:spLocks noChangeArrowheads="1"/>
            </p:cNvSpPr>
            <p:nvPr/>
          </p:nvSpPr>
          <p:spPr bwMode="auto">
            <a:xfrm>
              <a:off x="1755" y="1956"/>
              <a:ext cx="810"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classname</a:t>
              </a:r>
              <a:endParaRPr lang="en-US" altLang="zh-CN" sz="1600" b="1"/>
            </a:p>
          </p:txBody>
        </p:sp>
        <p:sp>
          <p:nvSpPr>
            <p:cNvPr id="48" name="Oval 32"/>
            <p:cNvSpPr>
              <a:spLocks noChangeArrowheads="1"/>
            </p:cNvSpPr>
            <p:nvPr/>
          </p:nvSpPr>
          <p:spPr bwMode="auto">
            <a:xfrm>
              <a:off x="3420" y="3465"/>
              <a:ext cx="1035" cy="270"/>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TelephoneNo</a:t>
              </a:r>
              <a:endParaRPr lang="en-US" altLang="zh-CN" sz="1600" b="1"/>
            </a:p>
          </p:txBody>
        </p:sp>
        <p:cxnSp>
          <p:nvCxnSpPr>
            <p:cNvPr id="49" name="AutoShape 133"/>
            <p:cNvCxnSpPr>
              <a:cxnSpLocks noChangeShapeType="1"/>
              <a:stCxn id="48" idx="1"/>
              <a:endCxn id="11" idx="2"/>
            </p:cNvCxnSpPr>
            <p:nvPr/>
          </p:nvCxnSpPr>
          <p:spPr bwMode="auto">
            <a:xfrm rot="16200000" flipV="1">
              <a:off x="3037" y="2971"/>
              <a:ext cx="291" cy="77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52"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53"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98</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50" name="灯片编号占位符 49"/>
          <p:cNvSpPr>
            <a:spLocks noGrp="1"/>
          </p:cNvSpPr>
          <p:nvPr>
            <p:ph type="sldNum" sz="quarter" idx="11"/>
          </p:nvPr>
        </p:nvSpPr>
        <p:spPr/>
        <p:txBody>
          <a:bodyPr/>
          <a:lstStyle/>
          <a:p>
            <a:pPr>
              <a:defRPr/>
            </a:pPr>
            <a:fld id="{420CD5C9-EC9D-4F6D-A512-AB3DCC76339A}" type="slidenum">
              <a:rPr lang="zh-CN" altLang="en-US" smtClean="0"/>
              <a:pPr>
                <a:defRPr/>
              </a:pPr>
              <a:t>96</a:t>
            </a:fld>
            <a:endParaRPr lang="zh-CN" altLang="en-US"/>
          </a:p>
        </p:txBody>
      </p:sp>
    </p:spTree>
    <p:extLst>
      <p:ext uri="{BB962C8B-B14F-4D97-AF65-F5344CB8AC3E}">
        <p14:creationId xmlns:p14="http://schemas.microsoft.com/office/powerpoint/2010/main" val="3724748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609600" y="381000"/>
            <a:ext cx="7772400" cy="609600"/>
          </a:xfrm>
          <a:prstGeom prst="rect">
            <a:avLst/>
          </a:prstGeom>
        </p:spPr>
        <p:txBody>
          <a:bodyPr/>
          <a:lstStyle>
            <a:lvl1pPr algn="l" rtl="0" eaLnBrk="0" fontAlgn="base" hangingPunct="0">
              <a:spcBef>
                <a:spcPct val="0"/>
              </a:spcBef>
              <a:spcAft>
                <a:spcPct val="0"/>
              </a:spcAft>
              <a:defRPr sz="4400">
                <a:solidFill>
                  <a:srgbClr val="00264D"/>
                </a:solidFill>
                <a:latin typeface="+mj-lt"/>
                <a:ea typeface="+mj-ea"/>
                <a:cs typeface="+mj-cs"/>
              </a:defRPr>
            </a:lvl1pPr>
            <a:lvl2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a:lstStyle>
          <a:p>
            <a:pPr eaLnBrk="1" hangingPunct="1"/>
            <a:r>
              <a:rPr lang="en-US" altLang="zh-CN" b="1" kern="0" dirty="0">
                <a:latin typeface="+mj-ea"/>
              </a:rPr>
              <a:t>ER</a:t>
            </a:r>
            <a:r>
              <a:rPr lang="zh-CN" altLang="en-US" b="1" kern="0" dirty="0">
                <a:latin typeface="+mj-ea"/>
              </a:rPr>
              <a:t>模型综合设计示例</a:t>
            </a:r>
            <a:endParaRPr lang="zh-CN" altLang="en-US" b="1" kern="0" dirty="0" smtClean="0">
              <a:latin typeface="+mj-ea"/>
            </a:endParaRPr>
          </a:p>
        </p:txBody>
      </p:sp>
      <p:sp>
        <p:nvSpPr>
          <p:cNvPr id="3" name="Rectangle 3"/>
          <p:cNvSpPr txBox="1">
            <a:spLocks noChangeArrowheads="1"/>
          </p:cNvSpPr>
          <p:nvPr/>
        </p:nvSpPr>
        <p:spPr>
          <a:xfrm>
            <a:off x="228600" y="1443038"/>
            <a:ext cx="8726488" cy="5257800"/>
          </a:xfrm>
          <a:prstGeom prst="rect">
            <a:avLst/>
          </a:prstGeom>
        </p:spPr>
        <p:txBody>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r>
              <a:rPr lang="zh-CN" altLang="en-US" sz="2800" dirty="0">
                <a:latin typeface="华文新魏" panose="02010800040101010101" pitchFamily="2" charset="-122"/>
                <a:ea typeface="华文新魏" panose="02010800040101010101" pitchFamily="2" charset="-122"/>
              </a:rPr>
              <a:t>排课管理局部</a:t>
            </a:r>
            <a:r>
              <a:rPr lang="en-US" altLang="zh-CN" sz="2800" dirty="0">
                <a:latin typeface="华文新魏" panose="02010800040101010101" pitchFamily="2" charset="-122"/>
                <a:ea typeface="华文新魏" panose="02010800040101010101" pitchFamily="2" charset="-122"/>
              </a:rPr>
              <a:t>E-R</a:t>
            </a:r>
            <a:r>
              <a:rPr lang="zh-CN" altLang="en-US" sz="2800" dirty="0">
                <a:latin typeface="华文新魏" panose="02010800040101010101" pitchFamily="2" charset="-122"/>
                <a:ea typeface="华文新魏" panose="02010800040101010101" pitchFamily="2" charset="-122"/>
              </a:rPr>
              <a:t>图：</a:t>
            </a:r>
            <a:endParaRPr lang="en-US" altLang="zh-CN" sz="2800" dirty="0">
              <a:latin typeface="华文新魏" panose="02010800040101010101" pitchFamily="2" charset="-122"/>
              <a:ea typeface="华文新魏" panose="02010800040101010101" pitchFamily="2" charset="-122"/>
            </a:endParaRPr>
          </a:p>
        </p:txBody>
      </p:sp>
      <p:grpSp>
        <p:nvGrpSpPr>
          <p:cNvPr id="4" name="Group 31"/>
          <p:cNvGrpSpPr>
            <a:grpSpLocks/>
          </p:cNvGrpSpPr>
          <p:nvPr/>
        </p:nvGrpSpPr>
        <p:grpSpPr bwMode="auto">
          <a:xfrm>
            <a:off x="1187624" y="2564904"/>
            <a:ext cx="6552728" cy="3456384"/>
            <a:chOff x="990" y="1665"/>
            <a:chExt cx="3285" cy="1620"/>
          </a:xfrm>
        </p:grpSpPr>
        <p:sp>
          <p:nvSpPr>
            <p:cNvPr id="5" name="Rectangle 115"/>
            <p:cNvSpPr>
              <a:spLocks noChangeArrowheads="1"/>
            </p:cNvSpPr>
            <p:nvPr/>
          </p:nvSpPr>
          <p:spPr bwMode="auto">
            <a:xfrm>
              <a:off x="1755" y="2641"/>
              <a:ext cx="545" cy="295"/>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rPr>
                <a:t>教师</a:t>
              </a:r>
              <a:endParaRPr lang="zh-CN" altLang="en-US" sz="1800" b="1"/>
            </a:p>
          </p:txBody>
        </p:sp>
        <p:sp>
          <p:nvSpPr>
            <p:cNvPr id="6" name="Rectangle 116"/>
            <p:cNvSpPr>
              <a:spLocks noChangeArrowheads="1"/>
            </p:cNvSpPr>
            <p:nvPr/>
          </p:nvSpPr>
          <p:spPr bwMode="auto">
            <a:xfrm>
              <a:off x="3105" y="2641"/>
              <a:ext cx="491" cy="295"/>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rPr>
                <a:t>课程</a:t>
              </a:r>
              <a:endParaRPr lang="zh-CN" altLang="en-US" sz="1800" b="1"/>
            </a:p>
          </p:txBody>
        </p:sp>
        <p:sp>
          <p:nvSpPr>
            <p:cNvPr id="7" name="Rectangle 117"/>
            <p:cNvSpPr>
              <a:spLocks noChangeArrowheads="1"/>
            </p:cNvSpPr>
            <p:nvPr/>
          </p:nvSpPr>
          <p:spPr bwMode="auto">
            <a:xfrm>
              <a:off x="2399" y="1733"/>
              <a:ext cx="571" cy="272"/>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800" b="1">
                  <a:solidFill>
                    <a:srgbClr val="000000"/>
                  </a:solidFill>
                </a:rPr>
                <a:t>班级</a:t>
              </a:r>
              <a:endParaRPr lang="zh-CN" altLang="en-US" sz="1800" b="1"/>
            </a:p>
          </p:txBody>
        </p:sp>
        <p:sp>
          <p:nvSpPr>
            <p:cNvPr id="8" name="AutoShape 118"/>
            <p:cNvSpPr>
              <a:spLocks noChangeArrowheads="1"/>
            </p:cNvSpPr>
            <p:nvPr/>
          </p:nvSpPr>
          <p:spPr bwMode="auto">
            <a:xfrm>
              <a:off x="2467" y="2228"/>
              <a:ext cx="423" cy="239"/>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上课</a:t>
              </a:r>
              <a:endParaRPr lang="zh-CN" altLang="en-US" sz="1200" b="1"/>
            </a:p>
            <a:p>
              <a:pPr algn="just" eaLnBrk="1" hangingPunct="1">
                <a:spcBef>
                  <a:spcPct val="50000"/>
                </a:spcBef>
              </a:pPr>
              <a:endParaRPr lang="zh-CN" altLang="en-US" sz="1200" b="1"/>
            </a:p>
            <a:p>
              <a:pPr algn="ctr" eaLnBrk="1" hangingPunct="1">
                <a:spcBef>
                  <a:spcPct val="50000"/>
                </a:spcBef>
              </a:pPr>
              <a:endParaRPr lang="zh-CN" altLang="en-US" b="1"/>
            </a:p>
          </p:txBody>
        </p:sp>
        <p:cxnSp>
          <p:nvCxnSpPr>
            <p:cNvPr id="9" name="AutoShape 19"/>
            <p:cNvCxnSpPr>
              <a:cxnSpLocks noChangeShapeType="1"/>
              <a:stCxn id="8" idx="3"/>
              <a:endCxn id="6" idx="0"/>
            </p:cNvCxnSpPr>
            <p:nvPr/>
          </p:nvCxnSpPr>
          <p:spPr bwMode="auto">
            <a:xfrm>
              <a:off x="2890" y="2348"/>
              <a:ext cx="461" cy="29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0" name="AutoShape 19"/>
            <p:cNvCxnSpPr>
              <a:cxnSpLocks noChangeShapeType="1"/>
              <a:stCxn id="8" idx="0"/>
              <a:endCxn id="7" idx="2"/>
            </p:cNvCxnSpPr>
            <p:nvPr/>
          </p:nvCxnSpPr>
          <p:spPr bwMode="auto">
            <a:xfrm rot="5400000" flipH="1" flipV="1">
              <a:off x="2570" y="2113"/>
              <a:ext cx="223" cy="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1" name="AutoShape 118"/>
            <p:cNvSpPr>
              <a:spLocks noChangeArrowheads="1"/>
            </p:cNvSpPr>
            <p:nvPr/>
          </p:nvSpPr>
          <p:spPr bwMode="auto">
            <a:xfrm>
              <a:off x="2475" y="2666"/>
              <a:ext cx="450" cy="250"/>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b="1">
                  <a:solidFill>
                    <a:srgbClr val="000000"/>
                  </a:solidFill>
                </a:rPr>
                <a:t>讲授</a:t>
              </a:r>
              <a:endParaRPr lang="zh-CN" altLang="en-US" sz="1200" b="1"/>
            </a:p>
            <a:p>
              <a:pPr algn="just" eaLnBrk="1" hangingPunct="1">
                <a:spcBef>
                  <a:spcPct val="50000"/>
                </a:spcBef>
              </a:pPr>
              <a:endParaRPr lang="zh-CN" altLang="en-US" sz="1200" b="1"/>
            </a:p>
            <a:p>
              <a:pPr algn="ctr" eaLnBrk="1" hangingPunct="1">
                <a:spcBef>
                  <a:spcPct val="50000"/>
                </a:spcBef>
              </a:pPr>
              <a:endParaRPr lang="zh-CN" altLang="en-US" b="1"/>
            </a:p>
          </p:txBody>
        </p:sp>
        <p:cxnSp>
          <p:nvCxnSpPr>
            <p:cNvPr id="12" name="AutoShape 19"/>
            <p:cNvCxnSpPr>
              <a:cxnSpLocks noChangeShapeType="1"/>
              <a:stCxn id="11" idx="3"/>
              <a:endCxn id="6" idx="1"/>
            </p:cNvCxnSpPr>
            <p:nvPr/>
          </p:nvCxnSpPr>
          <p:spPr bwMode="auto">
            <a:xfrm flipV="1">
              <a:off x="2925" y="2789"/>
              <a:ext cx="180" cy="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3" name="AutoShape 19"/>
            <p:cNvCxnSpPr>
              <a:cxnSpLocks noChangeShapeType="1"/>
              <a:stCxn id="11" idx="1"/>
              <a:endCxn id="5" idx="3"/>
            </p:cNvCxnSpPr>
            <p:nvPr/>
          </p:nvCxnSpPr>
          <p:spPr bwMode="auto">
            <a:xfrm rot="10800000">
              <a:off x="2300" y="2789"/>
              <a:ext cx="175" cy="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4" name="AutoShape 86"/>
            <p:cNvCxnSpPr>
              <a:cxnSpLocks noChangeShapeType="1"/>
              <a:stCxn id="5" idx="0"/>
              <a:endCxn id="8" idx="1"/>
            </p:cNvCxnSpPr>
            <p:nvPr/>
          </p:nvCxnSpPr>
          <p:spPr bwMode="auto">
            <a:xfrm rot="5400000" flipH="1" flipV="1">
              <a:off x="2100" y="2275"/>
              <a:ext cx="293" cy="440"/>
            </a:xfrm>
            <a:prstGeom prst="straightConnector1">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15" name="Oval 31"/>
            <p:cNvSpPr>
              <a:spLocks noChangeArrowheads="1"/>
            </p:cNvSpPr>
            <p:nvPr/>
          </p:nvSpPr>
          <p:spPr bwMode="auto">
            <a:xfrm>
              <a:off x="1009" y="2377"/>
              <a:ext cx="47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tno</a:t>
              </a:r>
              <a:endParaRPr lang="en-US" altLang="zh-CN" sz="1600" b="1" u="sng"/>
            </a:p>
          </p:txBody>
        </p:sp>
        <p:sp>
          <p:nvSpPr>
            <p:cNvPr id="16" name="Oval 32"/>
            <p:cNvSpPr>
              <a:spLocks noChangeArrowheads="1"/>
            </p:cNvSpPr>
            <p:nvPr/>
          </p:nvSpPr>
          <p:spPr bwMode="auto">
            <a:xfrm>
              <a:off x="990" y="2692"/>
              <a:ext cx="48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tname</a:t>
              </a:r>
              <a:endParaRPr lang="en-US" altLang="zh-CN" sz="1600" b="1"/>
            </a:p>
          </p:txBody>
        </p:sp>
        <p:sp>
          <p:nvSpPr>
            <p:cNvPr id="17" name="Oval 37"/>
            <p:cNvSpPr>
              <a:spLocks noChangeArrowheads="1"/>
            </p:cNvSpPr>
            <p:nvPr/>
          </p:nvSpPr>
          <p:spPr bwMode="auto">
            <a:xfrm>
              <a:off x="3754" y="2472"/>
              <a:ext cx="431"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cno</a:t>
              </a:r>
              <a:endParaRPr lang="en-US" altLang="zh-CN" sz="1600" b="1" u="sng"/>
            </a:p>
          </p:txBody>
        </p:sp>
        <p:sp>
          <p:nvSpPr>
            <p:cNvPr id="18" name="Oval 38"/>
            <p:cNvSpPr>
              <a:spLocks noChangeArrowheads="1"/>
            </p:cNvSpPr>
            <p:nvPr/>
          </p:nvSpPr>
          <p:spPr bwMode="auto">
            <a:xfrm>
              <a:off x="3728" y="2877"/>
              <a:ext cx="547"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cname</a:t>
              </a:r>
              <a:endParaRPr lang="en-US" altLang="zh-CN" sz="1600" b="1"/>
            </a:p>
          </p:txBody>
        </p:sp>
        <p:sp>
          <p:nvSpPr>
            <p:cNvPr id="19" name="Oval 38"/>
            <p:cNvSpPr>
              <a:spLocks noChangeArrowheads="1"/>
            </p:cNvSpPr>
            <p:nvPr/>
          </p:nvSpPr>
          <p:spPr bwMode="auto">
            <a:xfrm>
              <a:off x="3233" y="2001"/>
              <a:ext cx="872"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classname</a:t>
              </a:r>
              <a:endParaRPr lang="en-US" altLang="zh-CN" sz="1600" b="1"/>
            </a:p>
          </p:txBody>
        </p:sp>
        <p:sp>
          <p:nvSpPr>
            <p:cNvPr id="20" name="Oval 31"/>
            <p:cNvSpPr>
              <a:spLocks noChangeArrowheads="1"/>
            </p:cNvSpPr>
            <p:nvPr/>
          </p:nvSpPr>
          <p:spPr bwMode="auto">
            <a:xfrm>
              <a:off x="3214" y="1665"/>
              <a:ext cx="566"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u="sng">
                  <a:solidFill>
                    <a:srgbClr val="000000"/>
                  </a:solidFill>
                </a:rPr>
                <a:t>classno</a:t>
              </a:r>
              <a:endParaRPr lang="en-US" altLang="zh-CN" sz="1600" b="1" u="sng"/>
            </a:p>
          </p:txBody>
        </p:sp>
        <p:cxnSp>
          <p:nvCxnSpPr>
            <p:cNvPr id="21" name="AutoShape 19"/>
            <p:cNvCxnSpPr>
              <a:cxnSpLocks noChangeShapeType="1"/>
              <a:stCxn id="17" idx="3"/>
              <a:endCxn id="6" idx="3"/>
            </p:cNvCxnSpPr>
            <p:nvPr/>
          </p:nvCxnSpPr>
          <p:spPr bwMode="auto">
            <a:xfrm rot="5400000">
              <a:off x="3655" y="2626"/>
              <a:ext cx="104" cy="22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2" name="AutoShape 19"/>
            <p:cNvCxnSpPr>
              <a:cxnSpLocks noChangeShapeType="1"/>
              <a:stCxn id="20" idx="2"/>
              <a:endCxn id="7" idx="3"/>
            </p:cNvCxnSpPr>
            <p:nvPr/>
          </p:nvCxnSpPr>
          <p:spPr bwMode="auto">
            <a:xfrm rot="10800000" flipV="1">
              <a:off x="2970" y="1789"/>
              <a:ext cx="244" cy="8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3" name="AutoShape 19"/>
            <p:cNvCxnSpPr>
              <a:cxnSpLocks noChangeShapeType="1"/>
              <a:stCxn id="15" idx="6"/>
              <a:endCxn id="5" idx="1"/>
            </p:cNvCxnSpPr>
            <p:nvPr/>
          </p:nvCxnSpPr>
          <p:spPr bwMode="auto">
            <a:xfrm>
              <a:off x="1485" y="2502"/>
              <a:ext cx="270" cy="28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4" name="AutoShape 19"/>
            <p:cNvCxnSpPr>
              <a:cxnSpLocks noChangeShapeType="1"/>
              <a:stCxn id="19" idx="1"/>
              <a:endCxn id="7" idx="3"/>
            </p:cNvCxnSpPr>
            <p:nvPr/>
          </p:nvCxnSpPr>
          <p:spPr bwMode="auto">
            <a:xfrm flipH="1" flipV="1">
              <a:off x="2970" y="1869"/>
              <a:ext cx="391" cy="16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5" name="AutoShape 19"/>
            <p:cNvCxnSpPr>
              <a:cxnSpLocks noChangeShapeType="1"/>
              <a:stCxn id="5" idx="1"/>
              <a:endCxn id="16" idx="6"/>
            </p:cNvCxnSpPr>
            <p:nvPr/>
          </p:nvCxnSpPr>
          <p:spPr bwMode="auto">
            <a:xfrm rot="10800000" flipV="1">
              <a:off x="1476" y="2789"/>
              <a:ext cx="279" cy="2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6" name="AutoShape 19"/>
            <p:cNvCxnSpPr>
              <a:cxnSpLocks noChangeShapeType="1"/>
              <a:stCxn id="6" idx="3"/>
              <a:endCxn id="18" idx="1"/>
            </p:cNvCxnSpPr>
            <p:nvPr/>
          </p:nvCxnSpPr>
          <p:spPr bwMode="auto">
            <a:xfrm>
              <a:off x="3596" y="2789"/>
              <a:ext cx="212" cy="1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7" name="Oval 29"/>
            <p:cNvSpPr>
              <a:spLocks noChangeArrowheads="1"/>
            </p:cNvSpPr>
            <p:nvPr/>
          </p:nvSpPr>
          <p:spPr bwMode="auto">
            <a:xfrm>
              <a:off x="990" y="3007"/>
              <a:ext cx="590" cy="278"/>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en-US" altLang="zh-CN" sz="2000" b="1"/>
            </a:p>
          </p:txBody>
        </p:sp>
        <p:sp>
          <p:nvSpPr>
            <p:cNvPr id="28" name="Oval 30"/>
            <p:cNvSpPr>
              <a:spLocks noChangeArrowheads="1"/>
            </p:cNvSpPr>
            <p:nvPr/>
          </p:nvSpPr>
          <p:spPr bwMode="auto">
            <a:xfrm>
              <a:off x="1035" y="3052"/>
              <a:ext cx="499" cy="18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b="1">
                  <a:solidFill>
                    <a:srgbClr val="000000"/>
                  </a:solidFill>
                </a:rPr>
                <a:t>telno</a:t>
              </a:r>
              <a:endParaRPr lang="en-US" altLang="zh-CN" sz="1600" b="1"/>
            </a:p>
          </p:txBody>
        </p:sp>
        <p:cxnSp>
          <p:nvCxnSpPr>
            <p:cNvPr id="29" name="AutoShape 19"/>
            <p:cNvCxnSpPr>
              <a:cxnSpLocks noChangeShapeType="1"/>
              <a:stCxn id="5" idx="1"/>
              <a:endCxn id="27" idx="7"/>
            </p:cNvCxnSpPr>
            <p:nvPr/>
          </p:nvCxnSpPr>
          <p:spPr bwMode="auto">
            <a:xfrm rot="10800000" flipV="1">
              <a:off x="1494" y="2789"/>
              <a:ext cx="261" cy="25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31"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32"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99</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30" name="灯片编号占位符 29"/>
          <p:cNvSpPr>
            <a:spLocks noGrp="1"/>
          </p:cNvSpPr>
          <p:nvPr>
            <p:ph type="sldNum" sz="quarter" idx="11"/>
          </p:nvPr>
        </p:nvSpPr>
        <p:spPr/>
        <p:txBody>
          <a:bodyPr/>
          <a:lstStyle/>
          <a:p>
            <a:pPr>
              <a:defRPr/>
            </a:pPr>
            <a:fld id="{420CD5C9-EC9D-4F6D-A512-AB3DCC76339A}" type="slidenum">
              <a:rPr lang="zh-CN" altLang="en-US" smtClean="0"/>
              <a:pPr>
                <a:defRPr/>
              </a:pPr>
              <a:t>97</a:t>
            </a:fld>
            <a:endParaRPr lang="zh-CN" altLang="en-US"/>
          </a:p>
        </p:txBody>
      </p:sp>
    </p:spTree>
    <p:extLst>
      <p:ext uri="{BB962C8B-B14F-4D97-AF65-F5344CB8AC3E}">
        <p14:creationId xmlns:p14="http://schemas.microsoft.com/office/powerpoint/2010/main" val="1605784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609600" y="381000"/>
            <a:ext cx="7772400" cy="609600"/>
          </a:xfrm>
          <a:prstGeom prst="rect">
            <a:avLst/>
          </a:prstGeom>
        </p:spPr>
        <p:txBody>
          <a:bodyPr/>
          <a:lstStyle>
            <a:lvl1pPr algn="l" rtl="0" eaLnBrk="0" fontAlgn="base" hangingPunct="0">
              <a:spcBef>
                <a:spcPct val="0"/>
              </a:spcBef>
              <a:spcAft>
                <a:spcPct val="0"/>
              </a:spcAft>
              <a:defRPr sz="4400">
                <a:solidFill>
                  <a:srgbClr val="00264D"/>
                </a:solidFill>
                <a:latin typeface="+mj-lt"/>
                <a:ea typeface="+mj-ea"/>
                <a:cs typeface="+mj-cs"/>
              </a:defRPr>
            </a:lvl1pPr>
            <a:lvl2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a:lstStyle>
          <a:p>
            <a:pPr eaLnBrk="1" hangingPunct="1"/>
            <a:r>
              <a:rPr lang="en-US" altLang="zh-CN" b="1" kern="0" dirty="0">
                <a:latin typeface="+mj-ea"/>
              </a:rPr>
              <a:t>ER</a:t>
            </a:r>
            <a:r>
              <a:rPr lang="zh-CN" altLang="en-US" b="1" kern="0" dirty="0">
                <a:latin typeface="+mj-ea"/>
              </a:rPr>
              <a:t>模型综合设计示例</a:t>
            </a:r>
            <a:endParaRPr lang="zh-CN" altLang="en-US" b="1" kern="0" dirty="0" smtClean="0">
              <a:latin typeface="+mj-ea"/>
            </a:endParaRPr>
          </a:p>
        </p:txBody>
      </p:sp>
      <p:sp>
        <p:nvSpPr>
          <p:cNvPr id="3" name="Rectangle 3"/>
          <p:cNvSpPr txBox="1">
            <a:spLocks noChangeArrowheads="1"/>
          </p:cNvSpPr>
          <p:nvPr/>
        </p:nvSpPr>
        <p:spPr>
          <a:xfrm>
            <a:off x="228600" y="1443038"/>
            <a:ext cx="8726488" cy="5257800"/>
          </a:xfrm>
          <a:prstGeom prst="rect">
            <a:avLst/>
          </a:prstGeom>
        </p:spPr>
        <p:txBody>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r>
              <a:rPr lang="zh-CN" altLang="en-US" sz="2800" dirty="0">
                <a:latin typeface="华文新魏" panose="02010800040101010101" pitchFamily="2" charset="-122"/>
                <a:ea typeface="华文新魏" panose="02010800040101010101" pitchFamily="2" charset="-122"/>
              </a:rPr>
              <a:t>校园卡管理局部</a:t>
            </a:r>
            <a:r>
              <a:rPr lang="en-US" altLang="zh-CN" sz="2800" dirty="0">
                <a:latin typeface="华文新魏" panose="02010800040101010101" pitchFamily="2" charset="-122"/>
                <a:ea typeface="华文新魏" panose="02010800040101010101" pitchFamily="2" charset="-122"/>
              </a:rPr>
              <a:t>E-R</a:t>
            </a:r>
            <a:r>
              <a:rPr lang="zh-CN" altLang="en-US" sz="2800" dirty="0">
                <a:latin typeface="华文新魏" panose="02010800040101010101" pitchFamily="2" charset="-122"/>
                <a:ea typeface="华文新魏" panose="02010800040101010101" pitchFamily="2" charset="-122"/>
              </a:rPr>
              <a:t>图：</a:t>
            </a:r>
          </a:p>
        </p:txBody>
      </p:sp>
      <p:grpSp>
        <p:nvGrpSpPr>
          <p:cNvPr id="4" name="Group 80"/>
          <p:cNvGrpSpPr>
            <a:grpSpLocks/>
          </p:cNvGrpSpPr>
          <p:nvPr/>
        </p:nvGrpSpPr>
        <p:grpSpPr bwMode="auto">
          <a:xfrm>
            <a:off x="685006" y="2132856"/>
            <a:ext cx="7813675" cy="4090987"/>
            <a:chOff x="585" y="1383"/>
            <a:chExt cx="4922" cy="2577"/>
          </a:xfrm>
        </p:grpSpPr>
        <p:sp>
          <p:nvSpPr>
            <p:cNvPr id="5" name="Rectangle 23"/>
            <p:cNvSpPr>
              <a:spLocks noChangeArrowheads="1"/>
            </p:cNvSpPr>
            <p:nvPr/>
          </p:nvSpPr>
          <p:spPr bwMode="auto">
            <a:xfrm>
              <a:off x="1584" y="2075"/>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校园卡</a:t>
              </a:r>
              <a:endParaRPr lang="zh-CN" altLang="en-US" sz="1600" b="1"/>
            </a:p>
          </p:txBody>
        </p:sp>
        <p:sp>
          <p:nvSpPr>
            <p:cNvPr id="6" name="Oval 31"/>
            <p:cNvSpPr>
              <a:spLocks noChangeArrowheads="1"/>
            </p:cNvSpPr>
            <p:nvPr/>
          </p:nvSpPr>
          <p:spPr bwMode="auto">
            <a:xfrm>
              <a:off x="1042" y="1530"/>
              <a:ext cx="454" cy="18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rgbClr val="000000"/>
                  </a:solidFill>
                </a:rPr>
                <a:t>pid</a:t>
              </a:r>
              <a:endParaRPr lang="en-US" altLang="zh-CN" sz="1200" b="1"/>
            </a:p>
          </p:txBody>
        </p:sp>
        <p:sp>
          <p:nvSpPr>
            <p:cNvPr id="7" name="Oval 32"/>
            <p:cNvSpPr>
              <a:spLocks noChangeArrowheads="1"/>
            </p:cNvSpPr>
            <p:nvPr/>
          </p:nvSpPr>
          <p:spPr bwMode="auto">
            <a:xfrm>
              <a:off x="862" y="1757"/>
              <a:ext cx="454" cy="18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rgbClr val="000000"/>
                  </a:solidFill>
                </a:rPr>
                <a:t>pname</a:t>
              </a:r>
              <a:endParaRPr lang="en-US" altLang="zh-CN" sz="1200" b="1"/>
            </a:p>
          </p:txBody>
        </p:sp>
        <p:sp>
          <p:nvSpPr>
            <p:cNvPr id="8" name="Oval 37"/>
            <p:cNvSpPr>
              <a:spLocks noChangeArrowheads="1"/>
            </p:cNvSpPr>
            <p:nvPr/>
          </p:nvSpPr>
          <p:spPr bwMode="auto">
            <a:xfrm>
              <a:off x="1537" y="1627"/>
              <a:ext cx="520" cy="203"/>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dirty="0" err="1" smtClean="0">
                  <a:solidFill>
                    <a:srgbClr val="000000"/>
                  </a:solidFill>
                </a:rPr>
                <a:t>CardNo</a:t>
              </a:r>
              <a:endParaRPr lang="en-US" altLang="zh-CN" sz="1200" b="1" u="sng" dirty="0"/>
            </a:p>
          </p:txBody>
        </p:sp>
        <p:sp>
          <p:nvSpPr>
            <p:cNvPr id="9" name="Oval 38"/>
            <p:cNvSpPr>
              <a:spLocks noChangeArrowheads="1"/>
            </p:cNvSpPr>
            <p:nvPr/>
          </p:nvSpPr>
          <p:spPr bwMode="auto">
            <a:xfrm>
              <a:off x="2082" y="1627"/>
              <a:ext cx="499" cy="22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balance</a:t>
              </a:r>
            </a:p>
          </p:txBody>
        </p:sp>
        <p:cxnSp>
          <p:nvCxnSpPr>
            <p:cNvPr id="10" name="AutoShape 133"/>
            <p:cNvCxnSpPr>
              <a:cxnSpLocks noChangeShapeType="1"/>
              <a:stCxn id="5" idx="1"/>
              <a:endCxn id="70" idx="6"/>
            </p:cNvCxnSpPr>
            <p:nvPr/>
          </p:nvCxnSpPr>
          <p:spPr bwMode="auto">
            <a:xfrm rot="10800000">
              <a:off x="1185" y="2074"/>
              <a:ext cx="399" cy="16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1" name="AutoShape 133"/>
            <p:cNvCxnSpPr>
              <a:cxnSpLocks noChangeShapeType="1"/>
              <a:stCxn id="71" idx="6"/>
              <a:endCxn id="5" idx="1"/>
            </p:cNvCxnSpPr>
            <p:nvPr/>
          </p:nvCxnSpPr>
          <p:spPr bwMode="auto">
            <a:xfrm flipV="1">
              <a:off x="1275" y="2240"/>
              <a:ext cx="309" cy="6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2" name="AutoShape 133"/>
            <p:cNvCxnSpPr>
              <a:cxnSpLocks noChangeShapeType="1"/>
              <a:stCxn id="5" idx="0"/>
              <a:endCxn id="9" idx="4"/>
            </p:cNvCxnSpPr>
            <p:nvPr/>
          </p:nvCxnSpPr>
          <p:spPr bwMode="auto">
            <a:xfrm flipV="1">
              <a:off x="1874" y="1854"/>
              <a:ext cx="458" cy="22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3" name="AutoShape 133"/>
            <p:cNvCxnSpPr>
              <a:cxnSpLocks noChangeShapeType="1"/>
              <a:stCxn id="5" idx="0"/>
              <a:endCxn id="8" idx="4"/>
            </p:cNvCxnSpPr>
            <p:nvPr/>
          </p:nvCxnSpPr>
          <p:spPr bwMode="auto">
            <a:xfrm flipH="1" flipV="1">
              <a:off x="1797" y="1830"/>
              <a:ext cx="77" cy="24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4" name="AutoShape 133"/>
            <p:cNvCxnSpPr>
              <a:cxnSpLocks noChangeShapeType="1"/>
              <a:stCxn id="7" idx="5"/>
              <a:endCxn id="5" idx="1"/>
            </p:cNvCxnSpPr>
            <p:nvPr/>
          </p:nvCxnSpPr>
          <p:spPr bwMode="auto">
            <a:xfrm rot="16200000" flipH="1">
              <a:off x="1253" y="1908"/>
              <a:ext cx="328" cy="33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 name="AutoShape 133"/>
            <p:cNvCxnSpPr>
              <a:cxnSpLocks noChangeShapeType="1"/>
              <a:stCxn id="6" idx="5"/>
              <a:endCxn id="5" idx="1"/>
            </p:cNvCxnSpPr>
            <p:nvPr/>
          </p:nvCxnSpPr>
          <p:spPr bwMode="auto">
            <a:xfrm rot="16200000" flipH="1">
              <a:off x="1229" y="1885"/>
              <a:ext cx="555" cy="15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6" name="Rectangle 23"/>
            <p:cNvSpPr>
              <a:spLocks noChangeArrowheads="1"/>
            </p:cNvSpPr>
            <p:nvPr/>
          </p:nvSpPr>
          <p:spPr bwMode="auto">
            <a:xfrm>
              <a:off x="3763" y="2657"/>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消费交易</a:t>
              </a:r>
              <a:endParaRPr lang="zh-CN" altLang="en-US" sz="1600" b="1"/>
            </a:p>
          </p:txBody>
        </p:sp>
        <p:sp>
          <p:nvSpPr>
            <p:cNvPr id="17" name="Oval 37"/>
            <p:cNvSpPr>
              <a:spLocks noChangeArrowheads="1"/>
            </p:cNvSpPr>
            <p:nvPr/>
          </p:nvSpPr>
          <p:spPr bwMode="auto">
            <a:xfrm>
              <a:off x="3490" y="3165"/>
              <a:ext cx="520"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a:solidFill>
                    <a:srgbClr val="000000"/>
                  </a:solidFill>
                </a:rPr>
                <a:t>Trans#</a:t>
              </a:r>
              <a:endParaRPr lang="en-US" altLang="zh-CN" sz="1200" b="1" u="sng"/>
            </a:p>
          </p:txBody>
        </p:sp>
        <p:sp>
          <p:nvSpPr>
            <p:cNvPr id="18" name="Oval 38"/>
            <p:cNvSpPr>
              <a:spLocks noChangeArrowheads="1"/>
            </p:cNvSpPr>
            <p:nvPr/>
          </p:nvSpPr>
          <p:spPr bwMode="auto">
            <a:xfrm>
              <a:off x="4554" y="3056"/>
              <a:ext cx="408" cy="22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ctime</a:t>
              </a:r>
            </a:p>
          </p:txBody>
        </p:sp>
        <p:cxnSp>
          <p:nvCxnSpPr>
            <p:cNvPr id="19" name="AutoShape 133"/>
            <p:cNvCxnSpPr>
              <a:cxnSpLocks noChangeShapeType="1"/>
              <a:stCxn id="16" idx="2"/>
              <a:endCxn id="18" idx="2"/>
            </p:cNvCxnSpPr>
            <p:nvPr/>
          </p:nvCxnSpPr>
          <p:spPr bwMode="auto">
            <a:xfrm>
              <a:off x="4053" y="2988"/>
              <a:ext cx="501" cy="18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0" name="AutoShape 133"/>
            <p:cNvCxnSpPr>
              <a:cxnSpLocks noChangeShapeType="1"/>
              <a:stCxn id="16" idx="2"/>
              <a:endCxn id="17" idx="0"/>
            </p:cNvCxnSpPr>
            <p:nvPr/>
          </p:nvCxnSpPr>
          <p:spPr bwMode="auto">
            <a:xfrm flipH="1">
              <a:off x="3750" y="2988"/>
              <a:ext cx="303" cy="17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1" name="Oval 38"/>
            <p:cNvSpPr>
              <a:spLocks noChangeArrowheads="1"/>
            </p:cNvSpPr>
            <p:nvPr/>
          </p:nvSpPr>
          <p:spPr bwMode="auto">
            <a:xfrm>
              <a:off x="4010" y="3283"/>
              <a:ext cx="635" cy="22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amount</a:t>
              </a:r>
            </a:p>
          </p:txBody>
        </p:sp>
        <p:cxnSp>
          <p:nvCxnSpPr>
            <p:cNvPr id="22" name="AutoShape 133"/>
            <p:cNvCxnSpPr>
              <a:cxnSpLocks noChangeShapeType="1"/>
              <a:stCxn id="16" idx="2"/>
              <a:endCxn id="21" idx="0"/>
            </p:cNvCxnSpPr>
            <p:nvPr/>
          </p:nvCxnSpPr>
          <p:spPr bwMode="auto">
            <a:xfrm>
              <a:off x="4053" y="2988"/>
              <a:ext cx="275" cy="29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3" name="AutoShape 132"/>
            <p:cNvCxnSpPr>
              <a:cxnSpLocks noChangeShapeType="1"/>
              <a:stCxn id="24" idx="1"/>
              <a:endCxn id="5" idx="3"/>
            </p:cNvCxnSpPr>
            <p:nvPr/>
          </p:nvCxnSpPr>
          <p:spPr bwMode="auto">
            <a:xfrm flipH="1" flipV="1">
              <a:off x="2163" y="2240"/>
              <a:ext cx="498" cy="204"/>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4" name="AutoShape 24"/>
            <p:cNvSpPr>
              <a:spLocks noChangeArrowheads="1"/>
            </p:cNvSpPr>
            <p:nvPr/>
          </p:nvSpPr>
          <p:spPr bwMode="auto">
            <a:xfrm>
              <a:off x="2662" y="2309"/>
              <a:ext cx="567" cy="27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400" b="1" dirty="0" smtClean="0">
                  <a:solidFill>
                    <a:schemeClr val="bg2"/>
                  </a:solidFill>
                </a:rPr>
                <a:t>隶属</a:t>
              </a:r>
              <a:endParaRPr lang="zh-CN" altLang="en-US" sz="1400" b="1" dirty="0">
                <a:solidFill>
                  <a:schemeClr val="bg2"/>
                </a:solidFill>
              </a:endParaRPr>
            </a:p>
          </p:txBody>
        </p:sp>
        <p:cxnSp>
          <p:nvCxnSpPr>
            <p:cNvPr id="25" name="AutoShape 133"/>
            <p:cNvCxnSpPr>
              <a:cxnSpLocks noChangeShapeType="1"/>
              <a:stCxn id="24" idx="3"/>
              <a:endCxn id="16" idx="1"/>
            </p:cNvCxnSpPr>
            <p:nvPr/>
          </p:nvCxnSpPr>
          <p:spPr bwMode="auto">
            <a:xfrm>
              <a:off x="3228" y="2445"/>
              <a:ext cx="535" cy="37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6" name="Rectangle 23"/>
            <p:cNvSpPr>
              <a:spLocks noChangeArrowheads="1"/>
            </p:cNvSpPr>
            <p:nvPr/>
          </p:nvSpPr>
          <p:spPr bwMode="auto">
            <a:xfrm>
              <a:off x="3556" y="1786"/>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商家</a:t>
              </a:r>
              <a:endParaRPr lang="zh-CN" altLang="en-US" sz="1600" b="1"/>
            </a:p>
          </p:txBody>
        </p:sp>
        <p:cxnSp>
          <p:nvCxnSpPr>
            <p:cNvPr id="27" name="AutoShape 132"/>
            <p:cNvCxnSpPr>
              <a:cxnSpLocks noChangeShapeType="1"/>
              <a:stCxn id="28" idx="0"/>
              <a:endCxn id="26" idx="2"/>
            </p:cNvCxnSpPr>
            <p:nvPr/>
          </p:nvCxnSpPr>
          <p:spPr bwMode="auto">
            <a:xfrm flipH="1" flipV="1">
              <a:off x="3846" y="2117"/>
              <a:ext cx="119" cy="168"/>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8" name="AutoShape 24"/>
            <p:cNvSpPr>
              <a:spLocks noChangeArrowheads="1"/>
            </p:cNvSpPr>
            <p:nvPr/>
          </p:nvSpPr>
          <p:spPr bwMode="auto">
            <a:xfrm>
              <a:off x="3874" y="2285"/>
              <a:ext cx="181" cy="136"/>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29" name="AutoShape 133"/>
            <p:cNvCxnSpPr>
              <a:cxnSpLocks noChangeShapeType="1"/>
              <a:stCxn id="28" idx="2"/>
              <a:endCxn id="16" idx="0"/>
            </p:cNvCxnSpPr>
            <p:nvPr/>
          </p:nvCxnSpPr>
          <p:spPr bwMode="auto">
            <a:xfrm>
              <a:off x="3965" y="2421"/>
              <a:ext cx="88" cy="23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0" name="Rectangle 23"/>
            <p:cNvSpPr>
              <a:spLocks noChangeArrowheads="1"/>
            </p:cNvSpPr>
            <p:nvPr/>
          </p:nvSpPr>
          <p:spPr bwMode="auto">
            <a:xfrm>
              <a:off x="4714" y="1886"/>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结算单</a:t>
              </a:r>
              <a:endParaRPr lang="zh-CN" altLang="en-US" sz="1600" b="1"/>
            </a:p>
          </p:txBody>
        </p:sp>
        <p:cxnSp>
          <p:nvCxnSpPr>
            <p:cNvPr id="31" name="AutoShape 132"/>
            <p:cNvCxnSpPr>
              <a:cxnSpLocks noChangeShapeType="1"/>
              <a:stCxn id="32" idx="3"/>
              <a:endCxn id="30" idx="2"/>
            </p:cNvCxnSpPr>
            <p:nvPr/>
          </p:nvCxnSpPr>
          <p:spPr bwMode="auto">
            <a:xfrm flipV="1">
              <a:off x="4736" y="2217"/>
              <a:ext cx="268" cy="318"/>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2" name="AutoShape 24"/>
            <p:cNvSpPr>
              <a:spLocks noChangeArrowheads="1"/>
            </p:cNvSpPr>
            <p:nvPr/>
          </p:nvSpPr>
          <p:spPr bwMode="auto">
            <a:xfrm>
              <a:off x="4554" y="2467"/>
              <a:ext cx="182" cy="136"/>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33" name="AutoShape 133"/>
            <p:cNvCxnSpPr>
              <a:cxnSpLocks noChangeShapeType="1"/>
              <a:stCxn id="32" idx="1"/>
              <a:endCxn id="16" idx="3"/>
            </p:cNvCxnSpPr>
            <p:nvPr/>
          </p:nvCxnSpPr>
          <p:spPr bwMode="auto">
            <a:xfrm flipH="1">
              <a:off x="4342" y="2535"/>
              <a:ext cx="212" cy="2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34" name="AutoShape 132"/>
            <p:cNvCxnSpPr>
              <a:cxnSpLocks noChangeShapeType="1"/>
              <a:stCxn id="35" idx="1"/>
              <a:endCxn id="26" idx="3"/>
            </p:cNvCxnSpPr>
            <p:nvPr/>
          </p:nvCxnSpPr>
          <p:spPr bwMode="auto">
            <a:xfrm flipH="1" flipV="1">
              <a:off x="4135" y="1952"/>
              <a:ext cx="147" cy="38"/>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35" name="AutoShape 24"/>
            <p:cNvSpPr>
              <a:spLocks noChangeArrowheads="1"/>
            </p:cNvSpPr>
            <p:nvPr/>
          </p:nvSpPr>
          <p:spPr bwMode="auto">
            <a:xfrm>
              <a:off x="4282" y="1922"/>
              <a:ext cx="149" cy="136"/>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sz="1600" b="1"/>
            </a:p>
          </p:txBody>
        </p:sp>
        <p:cxnSp>
          <p:nvCxnSpPr>
            <p:cNvPr id="36" name="AutoShape 133"/>
            <p:cNvCxnSpPr>
              <a:cxnSpLocks noChangeShapeType="1"/>
              <a:stCxn id="35" idx="3"/>
              <a:endCxn id="30" idx="1"/>
            </p:cNvCxnSpPr>
            <p:nvPr/>
          </p:nvCxnSpPr>
          <p:spPr bwMode="auto">
            <a:xfrm>
              <a:off x="4431" y="1990"/>
              <a:ext cx="283" cy="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37" name="Rectangle 23"/>
            <p:cNvSpPr>
              <a:spLocks noChangeArrowheads="1"/>
            </p:cNvSpPr>
            <p:nvPr/>
          </p:nvSpPr>
          <p:spPr bwMode="auto">
            <a:xfrm>
              <a:off x="2627" y="3233"/>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银行帐户</a:t>
              </a:r>
              <a:endParaRPr lang="zh-CN" altLang="en-US" sz="1600" b="1"/>
            </a:p>
          </p:txBody>
        </p:sp>
        <p:sp>
          <p:nvSpPr>
            <p:cNvPr id="38" name="Rectangle 23"/>
            <p:cNvSpPr>
              <a:spLocks noChangeArrowheads="1"/>
            </p:cNvSpPr>
            <p:nvPr/>
          </p:nvSpPr>
          <p:spPr bwMode="auto">
            <a:xfrm>
              <a:off x="1130" y="3188"/>
              <a:ext cx="579" cy="331"/>
            </a:xfrm>
            <a:prstGeom prst="rect">
              <a:avLst/>
            </a:prstGeom>
            <a:solidFill>
              <a:srgbClr val="FFFFFF"/>
            </a:solidFill>
            <a:ln w="9525">
              <a:solidFill>
                <a:srgbClr val="000000"/>
              </a:solidFill>
              <a:miter lim="800000"/>
              <a:headEnd/>
              <a:tailEnd/>
            </a:ln>
          </p:spPr>
          <p:txBody>
            <a:bodyPr lIns="0" tIns="72000" r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a:solidFill>
                    <a:srgbClr val="000000"/>
                  </a:solidFill>
                </a:rPr>
                <a:t>充值交易</a:t>
              </a:r>
              <a:endParaRPr lang="zh-CN" altLang="en-US" sz="1600" b="1"/>
            </a:p>
          </p:txBody>
        </p:sp>
        <p:sp>
          <p:nvSpPr>
            <p:cNvPr id="39" name="Oval 37"/>
            <p:cNvSpPr>
              <a:spLocks noChangeArrowheads="1"/>
            </p:cNvSpPr>
            <p:nvPr/>
          </p:nvSpPr>
          <p:spPr bwMode="auto">
            <a:xfrm>
              <a:off x="585" y="3705"/>
              <a:ext cx="520"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a:solidFill>
                    <a:srgbClr val="000000"/>
                  </a:solidFill>
                </a:rPr>
                <a:t>Trans#</a:t>
              </a:r>
              <a:endParaRPr lang="en-US" altLang="zh-CN" sz="1200" b="1" u="sng"/>
            </a:p>
          </p:txBody>
        </p:sp>
        <p:sp>
          <p:nvSpPr>
            <p:cNvPr id="40" name="Oval 38"/>
            <p:cNvSpPr>
              <a:spLocks noChangeArrowheads="1"/>
            </p:cNvSpPr>
            <p:nvPr/>
          </p:nvSpPr>
          <p:spPr bwMode="auto">
            <a:xfrm>
              <a:off x="1755" y="3688"/>
              <a:ext cx="417" cy="181"/>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rtime</a:t>
              </a:r>
            </a:p>
          </p:txBody>
        </p:sp>
        <p:cxnSp>
          <p:nvCxnSpPr>
            <p:cNvPr id="41" name="AutoShape 133"/>
            <p:cNvCxnSpPr>
              <a:cxnSpLocks noChangeShapeType="1"/>
              <a:stCxn id="38" idx="2"/>
              <a:endCxn id="40" idx="0"/>
            </p:cNvCxnSpPr>
            <p:nvPr/>
          </p:nvCxnSpPr>
          <p:spPr bwMode="auto">
            <a:xfrm>
              <a:off x="1420" y="3519"/>
              <a:ext cx="544" cy="16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2" name="AutoShape 133"/>
            <p:cNvCxnSpPr>
              <a:cxnSpLocks noChangeShapeType="1"/>
              <a:stCxn id="38" idx="2"/>
            </p:cNvCxnSpPr>
            <p:nvPr/>
          </p:nvCxnSpPr>
          <p:spPr bwMode="auto">
            <a:xfrm flipH="1">
              <a:off x="845" y="3519"/>
              <a:ext cx="575" cy="18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43" name="Oval 38"/>
            <p:cNvSpPr>
              <a:spLocks noChangeArrowheads="1"/>
            </p:cNvSpPr>
            <p:nvPr/>
          </p:nvSpPr>
          <p:spPr bwMode="auto">
            <a:xfrm>
              <a:off x="1120" y="3733"/>
              <a:ext cx="635" cy="22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amount</a:t>
              </a:r>
            </a:p>
          </p:txBody>
        </p:sp>
        <p:cxnSp>
          <p:nvCxnSpPr>
            <p:cNvPr id="44" name="AutoShape 133"/>
            <p:cNvCxnSpPr>
              <a:cxnSpLocks noChangeShapeType="1"/>
              <a:stCxn id="38" idx="2"/>
            </p:cNvCxnSpPr>
            <p:nvPr/>
          </p:nvCxnSpPr>
          <p:spPr bwMode="auto">
            <a:xfrm>
              <a:off x="1420" y="3519"/>
              <a:ext cx="18" cy="21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5" name="AutoShape 132"/>
            <p:cNvCxnSpPr>
              <a:cxnSpLocks noChangeShapeType="1"/>
              <a:stCxn id="46" idx="0"/>
              <a:endCxn id="5" idx="2"/>
            </p:cNvCxnSpPr>
            <p:nvPr/>
          </p:nvCxnSpPr>
          <p:spPr bwMode="auto">
            <a:xfrm flipV="1">
              <a:off x="1785" y="2406"/>
              <a:ext cx="89" cy="384"/>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6" name="AutoShape 24"/>
            <p:cNvSpPr>
              <a:spLocks noChangeArrowheads="1"/>
            </p:cNvSpPr>
            <p:nvPr/>
          </p:nvSpPr>
          <p:spPr bwMode="auto">
            <a:xfrm>
              <a:off x="1483" y="2790"/>
              <a:ext cx="604" cy="251"/>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400" b="1" dirty="0" smtClean="0">
                  <a:solidFill>
                    <a:schemeClr val="bg2"/>
                  </a:solidFill>
                </a:rPr>
                <a:t>拥有</a:t>
              </a:r>
              <a:endParaRPr lang="zh-CN" altLang="en-US" sz="1400" b="1" dirty="0">
                <a:solidFill>
                  <a:schemeClr val="bg2"/>
                </a:solidFill>
              </a:endParaRPr>
            </a:p>
          </p:txBody>
        </p:sp>
        <p:cxnSp>
          <p:nvCxnSpPr>
            <p:cNvPr id="47" name="AutoShape 133"/>
            <p:cNvCxnSpPr>
              <a:cxnSpLocks noChangeShapeType="1"/>
              <a:stCxn id="46" idx="2"/>
              <a:endCxn id="38" idx="0"/>
            </p:cNvCxnSpPr>
            <p:nvPr/>
          </p:nvCxnSpPr>
          <p:spPr bwMode="auto">
            <a:xfrm flipH="1">
              <a:off x="1420" y="3041"/>
              <a:ext cx="365" cy="14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48" name="AutoShape 132"/>
            <p:cNvCxnSpPr>
              <a:cxnSpLocks noChangeShapeType="1"/>
              <a:stCxn id="49" idx="3"/>
              <a:endCxn id="37" idx="1"/>
            </p:cNvCxnSpPr>
            <p:nvPr/>
          </p:nvCxnSpPr>
          <p:spPr bwMode="auto">
            <a:xfrm>
              <a:off x="2488" y="3386"/>
              <a:ext cx="139" cy="12"/>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49" name="AutoShape 24"/>
            <p:cNvSpPr>
              <a:spLocks noChangeArrowheads="1"/>
            </p:cNvSpPr>
            <p:nvPr/>
          </p:nvSpPr>
          <p:spPr bwMode="auto">
            <a:xfrm>
              <a:off x="1935" y="3217"/>
              <a:ext cx="553" cy="338"/>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400" b="1" dirty="0" smtClean="0">
                  <a:solidFill>
                    <a:schemeClr val="bg2"/>
                  </a:solidFill>
                </a:rPr>
                <a:t>充值</a:t>
              </a:r>
              <a:endParaRPr lang="zh-CN" altLang="en-US" sz="1400" b="1" dirty="0">
                <a:solidFill>
                  <a:schemeClr val="bg2"/>
                </a:solidFill>
              </a:endParaRPr>
            </a:p>
          </p:txBody>
        </p:sp>
        <p:cxnSp>
          <p:nvCxnSpPr>
            <p:cNvPr id="50" name="AutoShape 133"/>
            <p:cNvCxnSpPr>
              <a:cxnSpLocks noChangeShapeType="1"/>
              <a:stCxn id="49" idx="1"/>
              <a:endCxn id="38" idx="3"/>
            </p:cNvCxnSpPr>
            <p:nvPr/>
          </p:nvCxnSpPr>
          <p:spPr bwMode="auto">
            <a:xfrm flipH="1" flipV="1">
              <a:off x="1709" y="3353"/>
              <a:ext cx="226" cy="3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51" name="Oval 38"/>
            <p:cNvSpPr>
              <a:spLocks noChangeArrowheads="1"/>
            </p:cNvSpPr>
            <p:nvPr/>
          </p:nvSpPr>
          <p:spPr bwMode="auto">
            <a:xfrm>
              <a:off x="4690" y="2603"/>
              <a:ext cx="317" cy="22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stime</a:t>
              </a:r>
            </a:p>
          </p:txBody>
        </p:sp>
        <p:cxnSp>
          <p:nvCxnSpPr>
            <p:cNvPr id="52" name="AutoShape 133"/>
            <p:cNvCxnSpPr>
              <a:cxnSpLocks noChangeShapeType="1"/>
              <a:stCxn id="30" idx="2"/>
              <a:endCxn id="51" idx="0"/>
            </p:cNvCxnSpPr>
            <p:nvPr/>
          </p:nvCxnSpPr>
          <p:spPr bwMode="auto">
            <a:xfrm flipH="1">
              <a:off x="4849" y="2217"/>
              <a:ext cx="155" cy="38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3" name="AutoShape 133"/>
            <p:cNvCxnSpPr>
              <a:cxnSpLocks noChangeShapeType="1"/>
              <a:stCxn id="54" idx="4"/>
              <a:endCxn id="30" idx="0"/>
            </p:cNvCxnSpPr>
            <p:nvPr/>
          </p:nvCxnSpPr>
          <p:spPr bwMode="auto">
            <a:xfrm>
              <a:off x="4872" y="1696"/>
              <a:ext cx="132" cy="19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54" name="Oval 38"/>
            <p:cNvSpPr>
              <a:spLocks noChangeArrowheads="1"/>
            </p:cNvSpPr>
            <p:nvPr/>
          </p:nvSpPr>
          <p:spPr bwMode="auto">
            <a:xfrm>
              <a:off x="4690" y="1469"/>
              <a:ext cx="363" cy="22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a:solidFill>
                    <a:schemeClr val="bg2"/>
                  </a:solidFill>
                </a:rPr>
                <a:t>Bill#</a:t>
              </a:r>
            </a:p>
          </p:txBody>
        </p:sp>
        <p:sp>
          <p:nvSpPr>
            <p:cNvPr id="55" name="Oval 38"/>
            <p:cNvSpPr>
              <a:spLocks noChangeArrowheads="1"/>
            </p:cNvSpPr>
            <p:nvPr/>
          </p:nvSpPr>
          <p:spPr bwMode="auto">
            <a:xfrm>
              <a:off x="5008" y="2467"/>
              <a:ext cx="499" cy="22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BillEmp</a:t>
              </a:r>
            </a:p>
          </p:txBody>
        </p:sp>
        <p:cxnSp>
          <p:nvCxnSpPr>
            <p:cNvPr id="56" name="AutoShape 133"/>
            <p:cNvCxnSpPr>
              <a:cxnSpLocks noChangeShapeType="1"/>
              <a:stCxn id="30" idx="2"/>
              <a:endCxn id="55" idx="0"/>
            </p:cNvCxnSpPr>
            <p:nvPr/>
          </p:nvCxnSpPr>
          <p:spPr bwMode="auto">
            <a:xfrm>
              <a:off x="5004" y="2217"/>
              <a:ext cx="254" cy="2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57" name="AutoShape 133"/>
            <p:cNvCxnSpPr>
              <a:cxnSpLocks noChangeShapeType="1"/>
              <a:stCxn id="58" idx="4"/>
              <a:endCxn id="30" idx="0"/>
            </p:cNvCxnSpPr>
            <p:nvPr/>
          </p:nvCxnSpPr>
          <p:spPr bwMode="auto">
            <a:xfrm flipH="1">
              <a:off x="5004" y="1687"/>
              <a:ext cx="277" cy="19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58" name="Oval 38"/>
            <p:cNvSpPr>
              <a:spLocks noChangeArrowheads="1"/>
            </p:cNvSpPr>
            <p:nvPr/>
          </p:nvSpPr>
          <p:spPr bwMode="auto">
            <a:xfrm>
              <a:off x="5099" y="1460"/>
              <a:ext cx="363" cy="227"/>
            </a:xfrm>
            <a:prstGeom prst="ellipse">
              <a:avLst/>
            </a:prstGeom>
            <a:solidFill>
              <a:srgbClr val="FFFFFF"/>
            </a:solidFill>
            <a:ln w="9525">
              <a:solidFill>
                <a:srgbClr val="000000"/>
              </a:solidFill>
              <a:prstDash val="dash"/>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sum</a:t>
              </a:r>
            </a:p>
          </p:txBody>
        </p:sp>
        <p:sp>
          <p:nvSpPr>
            <p:cNvPr id="59" name="Oval 37"/>
            <p:cNvSpPr>
              <a:spLocks noChangeArrowheads="1"/>
            </p:cNvSpPr>
            <p:nvPr/>
          </p:nvSpPr>
          <p:spPr bwMode="auto">
            <a:xfrm>
              <a:off x="3420" y="1383"/>
              <a:ext cx="430" cy="249"/>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a:solidFill>
                    <a:srgbClr val="000000"/>
                  </a:solidFill>
                </a:rPr>
                <a:t>Store#</a:t>
              </a:r>
              <a:endParaRPr lang="en-US" altLang="zh-CN" sz="1200" b="1" u="sng"/>
            </a:p>
          </p:txBody>
        </p:sp>
        <p:sp>
          <p:nvSpPr>
            <p:cNvPr id="60" name="Oval 38"/>
            <p:cNvSpPr>
              <a:spLocks noChangeArrowheads="1"/>
            </p:cNvSpPr>
            <p:nvPr/>
          </p:nvSpPr>
          <p:spPr bwMode="auto">
            <a:xfrm>
              <a:off x="3874" y="1383"/>
              <a:ext cx="635" cy="22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Storename</a:t>
              </a:r>
            </a:p>
          </p:txBody>
        </p:sp>
        <p:cxnSp>
          <p:nvCxnSpPr>
            <p:cNvPr id="61" name="AutoShape 133"/>
            <p:cNvCxnSpPr>
              <a:cxnSpLocks noChangeShapeType="1"/>
              <a:stCxn id="26" idx="0"/>
              <a:endCxn id="60" idx="4"/>
            </p:cNvCxnSpPr>
            <p:nvPr/>
          </p:nvCxnSpPr>
          <p:spPr bwMode="auto">
            <a:xfrm flipV="1">
              <a:off x="3846" y="1610"/>
              <a:ext cx="346" cy="1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2" name="AutoShape 133"/>
            <p:cNvCxnSpPr>
              <a:cxnSpLocks noChangeShapeType="1"/>
              <a:stCxn id="26" idx="0"/>
              <a:endCxn id="59" idx="4"/>
            </p:cNvCxnSpPr>
            <p:nvPr/>
          </p:nvCxnSpPr>
          <p:spPr bwMode="auto">
            <a:xfrm flipH="1" flipV="1">
              <a:off x="3635" y="1632"/>
              <a:ext cx="211" cy="15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63" name="Oval 37"/>
            <p:cNvSpPr>
              <a:spLocks noChangeArrowheads="1"/>
            </p:cNvSpPr>
            <p:nvPr/>
          </p:nvSpPr>
          <p:spPr bwMode="auto">
            <a:xfrm>
              <a:off x="2435" y="3733"/>
              <a:ext cx="454" cy="181"/>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u="sng">
                  <a:solidFill>
                    <a:srgbClr val="000000"/>
                  </a:solidFill>
                </a:rPr>
                <a:t>Acc#</a:t>
              </a:r>
              <a:endParaRPr lang="en-US" altLang="zh-CN" sz="1200" b="1" u="sng"/>
            </a:p>
          </p:txBody>
        </p:sp>
        <p:cxnSp>
          <p:nvCxnSpPr>
            <p:cNvPr id="64" name="AutoShape 133"/>
            <p:cNvCxnSpPr>
              <a:cxnSpLocks noChangeShapeType="1"/>
              <a:stCxn id="37" idx="2"/>
              <a:endCxn id="63" idx="0"/>
            </p:cNvCxnSpPr>
            <p:nvPr/>
          </p:nvCxnSpPr>
          <p:spPr bwMode="auto">
            <a:xfrm rot="5400000">
              <a:off x="2704" y="3522"/>
              <a:ext cx="169" cy="254"/>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65" name="Oval 38"/>
            <p:cNvSpPr>
              <a:spLocks noChangeArrowheads="1"/>
            </p:cNvSpPr>
            <p:nvPr/>
          </p:nvSpPr>
          <p:spPr bwMode="auto">
            <a:xfrm>
              <a:off x="2934" y="3688"/>
              <a:ext cx="635" cy="227"/>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chemeClr val="bg2"/>
                  </a:solidFill>
                </a:rPr>
                <a:t>Accname</a:t>
              </a:r>
            </a:p>
          </p:txBody>
        </p:sp>
        <p:cxnSp>
          <p:nvCxnSpPr>
            <p:cNvPr id="66" name="AutoShape 133"/>
            <p:cNvCxnSpPr>
              <a:cxnSpLocks noChangeShapeType="1"/>
              <a:stCxn id="37" idx="2"/>
              <a:endCxn id="65" idx="0"/>
            </p:cNvCxnSpPr>
            <p:nvPr/>
          </p:nvCxnSpPr>
          <p:spPr bwMode="auto">
            <a:xfrm rot="16200000" flipH="1">
              <a:off x="3022" y="3458"/>
              <a:ext cx="124" cy="33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67" name="AutoShape 132"/>
            <p:cNvCxnSpPr>
              <a:cxnSpLocks noChangeShapeType="1"/>
              <a:stCxn id="68" idx="2"/>
              <a:endCxn id="37" idx="0"/>
            </p:cNvCxnSpPr>
            <p:nvPr/>
          </p:nvCxnSpPr>
          <p:spPr bwMode="auto">
            <a:xfrm rot="16200000" flipH="1">
              <a:off x="2521" y="2837"/>
              <a:ext cx="306" cy="485"/>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68" name="AutoShape 24"/>
            <p:cNvSpPr>
              <a:spLocks noChangeArrowheads="1"/>
            </p:cNvSpPr>
            <p:nvPr/>
          </p:nvSpPr>
          <p:spPr bwMode="auto">
            <a:xfrm>
              <a:off x="2250" y="2745"/>
              <a:ext cx="363" cy="182"/>
            </a:xfrm>
            <a:prstGeom prst="flowChartDecision">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000" b="1">
                  <a:solidFill>
                    <a:schemeClr val="bg2"/>
                  </a:solidFill>
                </a:rPr>
                <a:t>关联</a:t>
              </a:r>
            </a:p>
          </p:txBody>
        </p:sp>
        <p:cxnSp>
          <p:nvCxnSpPr>
            <p:cNvPr id="69" name="AutoShape 133"/>
            <p:cNvCxnSpPr>
              <a:cxnSpLocks noChangeShapeType="1"/>
              <a:stCxn id="68" idx="0"/>
              <a:endCxn id="5" idx="2"/>
            </p:cNvCxnSpPr>
            <p:nvPr/>
          </p:nvCxnSpPr>
          <p:spPr bwMode="auto">
            <a:xfrm rot="16200000" flipV="1">
              <a:off x="1982" y="2297"/>
              <a:ext cx="339" cy="55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70" name="Oval 32"/>
            <p:cNvSpPr>
              <a:spLocks noChangeArrowheads="1"/>
            </p:cNvSpPr>
            <p:nvPr/>
          </p:nvSpPr>
          <p:spPr bwMode="auto">
            <a:xfrm>
              <a:off x="731" y="1983"/>
              <a:ext cx="454" cy="18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dirty="0" smtClean="0">
                  <a:solidFill>
                    <a:srgbClr val="000000"/>
                  </a:solidFill>
                </a:rPr>
                <a:t>gender</a:t>
              </a:r>
              <a:endParaRPr lang="en-US" altLang="zh-CN" sz="1200" b="1" dirty="0"/>
            </a:p>
          </p:txBody>
        </p:sp>
        <p:sp>
          <p:nvSpPr>
            <p:cNvPr id="71" name="Oval 32"/>
            <p:cNvSpPr>
              <a:spLocks noChangeArrowheads="1"/>
            </p:cNvSpPr>
            <p:nvPr/>
          </p:nvSpPr>
          <p:spPr bwMode="auto">
            <a:xfrm>
              <a:off x="731" y="2210"/>
              <a:ext cx="544" cy="18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rgbClr val="000000"/>
                  </a:solidFill>
                </a:rPr>
                <a:t>picture</a:t>
              </a:r>
              <a:endParaRPr lang="en-US" altLang="zh-CN" sz="1200" b="1"/>
            </a:p>
          </p:txBody>
        </p:sp>
        <p:sp>
          <p:nvSpPr>
            <p:cNvPr id="72" name="Oval 32"/>
            <p:cNvSpPr>
              <a:spLocks noChangeArrowheads="1"/>
            </p:cNvSpPr>
            <p:nvPr/>
          </p:nvSpPr>
          <p:spPr bwMode="auto">
            <a:xfrm>
              <a:off x="822" y="2437"/>
              <a:ext cx="590" cy="18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rgbClr val="000000"/>
                  </a:solidFill>
                </a:rPr>
                <a:t>identity</a:t>
              </a:r>
              <a:endParaRPr lang="en-US" altLang="zh-CN" sz="1200" b="1"/>
            </a:p>
          </p:txBody>
        </p:sp>
        <p:cxnSp>
          <p:nvCxnSpPr>
            <p:cNvPr id="73" name="AutoShape 133"/>
            <p:cNvCxnSpPr>
              <a:cxnSpLocks noChangeShapeType="1"/>
              <a:stCxn id="72" idx="7"/>
              <a:endCxn id="5" idx="1"/>
            </p:cNvCxnSpPr>
            <p:nvPr/>
          </p:nvCxnSpPr>
          <p:spPr bwMode="auto">
            <a:xfrm rot="5400000" flipH="1" flipV="1">
              <a:off x="1343" y="2223"/>
              <a:ext cx="224" cy="25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74" name="Oval 32"/>
            <p:cNvSpPr>
              <a:spLocks noChangeArrowheads="1"/>
            </p:cNvSpPr>
            <p:nvPr/>
          </p:nvSpPr>
          <p:spPr bwMode="auto">
            <a:xfrm>
              <a:off x="918" y="2662"/>
              <a:ext cx="590" cy="182"/>
            </a:xfrm>
            <a:prstGeom prst="ellipse">
              <a:avLst/>
            </a:prstGeom>
            <a:solidFill>
              <a:srgbClr val="FFFFFF"/>
            </a:solidFill>
            <a:ln w="9525">
              <a:solidFill>
                <a:srgbClr val="000000"/>
              </a:solidFill>
              <a:round/>
              <a:headEnd/>
              <a:tailEnd/>
            </a:ln>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200" b="1">
                  <a:solidFill>
                    <a:srgbClr val="000000"/>
                  </a:solidFill>
                </a:rPr>
                <a:t>deptname</a:t>
              </a:r>
              <a:endParaRPr lang="en-US" altLang="zh-CN" sz="1200" b="1"/>
            </a:p>
          </p:txBody>
        </p:sp>
        <p:cxnSp>
          <p:nvCxnSpPr>
            <p:cNvPr id="75" name="AutoShape 133"/>
            <p:cNvCxnSpPr>
              <a:cxnSpLocks noChangeShapeType="1"/>
              <a:stCxn id="74" idx="7"/>
              <a:endCxn id="5" idx="1"/>
            </p:cNvCxnSpPr>
            <p:nvPr/>
          </p:nvCxnSpPr>
          <p:spPr bwMode="auto">
            <a:xfrm rot="5400000" flipH="1" flipV="1">
              <a:off x="1278" y="2384"/>
              <a:ext cx="449" cy="1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sp>
        <p:nvSpPr>
          <p:cNvPr id="78"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79"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100</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76" name="灯片编号占位符 75"/>
          <p:cNvSpPr>
            <a:spLocks noGrp="1"/>
          </p:cNvSpPr>
          <p:nvPr>
            <p:ph type="sldNum" sz="quarter" idx="11"/>
          </p:nvPr>
        </p:nvSpPr>
        <p:spPr/>
        <p:txBody>
          <a:bodyPr/>
          <a:lstStyle/>
          <a:p>
            <a:pPr>
              <a:defRPr/>
            </a:pPr>
            <a:fld id="{420CD5C9-EC9D-4F6D-A512-AB3DCC76339A}" type="slidenum">
              <a:rPr lang="zh-CN" altLang="en-US" smtClean="0"/>
              <a:pPr>
                <a:defRPr/>
              </a:pPr>
              <a:t>98</a:t>
            </a:fld>
            <a:endParaRPr lang="zh-CN" altLang="en-US"/>
          </a:p>
        </p:txBody>
      </p:sp>
    </p:spTree>
    <p:extLst>
      <p:ext uri="{BB962C8B-B14F-4D97-AF65-F5344CB8AC3E}">
        <p14:creationId xmlns:p14="http://schemas.microsoft.com/office/powerpoint/2010/main" val="4037210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609600" y="381000"/>
            <a:ext cx="7772400" cy="609600"/>
          </a:xfrm>
          <a:prstGeom prst="rect">
            <a:avLst/>
          </a:prstGeom>
        </p:spPr>
        <p:txBody>
          <a:bodyPr/>
          <a:lstStyle>
            <a:lvl1pPr algn="l" rtl="0" eaLnBrk="0" fontAlgn="base" hangingPunct="0">
              <a:spcBef>
                <a:spcPct val="0"/>
              </a:spcBef>
              <a:spcAft>
                <a:spcPct val="0"/>
              </a:spcAft>
              <a:defRPr sz="4400">
                <a:solidFill>
                  <a:srgbClr val="00264D"/>
                </a:solidFill>
                <a:latin typeface="+mj-lt"/>
                <a:ea typeface="+mj-ea"/>
                <a:cs typeface="+mj-cs"/>
              </a:defRPr>
            </a:lvl1pPr>
            <a:lvl2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00264D"/>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隶书" panose="02010509060101010101" pitchFamily="49" charset="-122"/>
              </a:defRPr>
            </a:lvl9pPr>
          </a:lstStyle>
          <a:p>
            <a:pPr eaLnBrk="1" hangingPunct="1"/>
            <a:r>
              <a:rPr lang="en-US" altLang="zh-CN" b="1" kern="0" dirty="0">
                <a:latin typeface="+mj-ea"/>
              </a:rPr>
              <a:t>ER</a:t>
            </a:r>
            <a:r>
              <a:rPr lang="zh-CN" altLang="en-US" b="1" kern="0" dirty="0">
                <a:latin typeface="+mj-ea"/>
              </a:rPr>
              <a:t>模型综合设计示例</a:t>
            </a:r>
            <a:endParaRPr lang="zh-CN" altLang="en-US" b="1" kern="0" dirty="0" smtClean="0">
              <a:latin typeface="+mj-ea"/>
            </a:endParaRPr>
          </a:p>
        </p:txBody>
      </p:sp>
      <p:sp>
        <p:nvSpPr>
          <p:cNvPr id="3" name="Rectangle 3"/>
          <p:cNvSpPr txBox="1">
            <a:spLocks noChangeArrowheads="1"/>
          </p:cNvSpPr>
          <p:nvPr/>
        </p:nvSpPr>
        <p:spPr>
          <a:xfrm>
            <a:off x="228600" y="1443038"/>
            <a:ext cx="8726488" cy="5257800"/>
          </a:xfrm>
          <a:prstGeom prst="rect">
            <a:avLst/>
          </a:prstGeom>
        </p:spPr>
        <p:txBody>
          <a:bodyPr/>
          <a:lstStyle>
            <a:lvl1pPr marL="342900" indent="-342900" algn="just" rtl="0" eaLnBrk="0" fontAlgn="base" hangingPunct="0">
              <a:spcBef>
                <a:spcPct val="20000"/>
              </a:spcBef>
              <a:spcAft>
                <a:spcPct val="0"/>
              </a:spcAft>
              <a:buClr>
                <a:schemeClr val="folHlink"/>
              </a:buClr>
              <a:buSzPct val="80000"/>
              <a:buFont typeface="Wingdings" panose="05000000000000000000" pitchFamily="2" charset="2"/>
              <a:buChar char="l"/>
              <a:defRPr sz="3200">
                <a:solidFill>
                  <a:schemeClr val="bg2"/>
                </a:solidFill>
                <a:latin typeface="+mn-lt"/>
                <a:ea typeface="+mn-ea"/>
                <a:cs typeface="+mn-cs"/>
              </a:defRPr>
            </a:lvl1pPr>
            <a:lvl2pPr marL="742950" indent="-285750" algn="just" rtl="0" eaLnBrk="0" fontAlgn="base" hangingPunct="0">
              <a:spcBef>
                <a:spcPct val="20000"/>
              </a:spcBef>
              <a:spcAft>
                <a:spcPct val="0"/>
              </a:spcAft>
              <a:buClr>
                <a:schemeClr val="folHlink"/>
              </a:buClr>
              <a:buChar char="–"/>
              <a:defRPr sz="2800">
                <a:solidFill>
                  <a:schemeClr val="bg2"/>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folHlink"/>
              </a:buClr>
              <a:buChar char="–"/>
              <a:defRPr sz="2000">
                <a:solidFill>
                  <a:schemeClr val="bg2"/>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华文新魏" panose="02010800040101010101" pitchFamily="2" charset="-122"/>
              </a:defRPr>
            </a:lvl5pPr>
            <a:lvl6pPr marL="25146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6pPr>
            <a:lvl7pPr marL="29718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7pPr>
            <a:lvl8pPr marL="34290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8pPr>
            <a:lvl9pPr marL="3886200" indent="-228600" algn="just"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华文新魏" panose="02010800040101010101" pitchFamily="2" charset="-122"/>
              </a:defRPr>
            </a:lvl9pPr>
          </a:lstStyle>
          <a:p>
            <a:pPr eaLnBrk="1" hangingPunct="1"/>
            <a:r>
              <a:rPr lang="en-US" altLang="zh-CN" sz="2800" dirty="0">
                <a:latin typeface="华文新魏" panose="02010800040101010101" pitchFamily="2" charset="-122"/>
                <a:ea typeface="华文新魏" panose="02010800040101010101" pitchFamily="2" charset="-122"/>
              </a:rPr>
              <a:t>Step1:</a:t>
            </a:r>
            <a:r>
              <a:rPr lang="zh-CN" altLang="en-US" dirty="0">
                <a:latin typeface="华文新魏" panose="02010800040101010101" pitchFamily="2" charset="-122"/>
                <a:ea typeface="华文新魏" panose="02010800040101010101" pitchFamily="2" charset="-122"/>
              </a:rPr>
              <a:t>教务管理与排课管理合并</a:t>
            </a:r>
            <a:endParaRPr lang="en-US" altLang="zh-CN" dirty="0">
              <a:latin typeface="华文新魏" panose="02010800040101010101" pitchFamily="2" charset="-122"/>
              <a:ea typeface="华文新魏" panose="02010800040101010101" pitchFamily="2" charset="-122"/>
            </a:endParaRPr>
          </a:p>
          <a:p>
            <a:pPr lvl="1" eaLnBrk="1" hangingPunct="1"/>
            <a:r>
              <a:rPr lang="zh-CN" altLang="en-US" dirty="0">
                <a:latin typeface="华文新魏" panose="02010800040101010101" pitchFamily="2" charset="-122"/>
              </a:rPr>
              <a:t>关于班级的冲突：</a:t>
            </a:r>
            <a:endParaRPr lang="en-US" altLang="zh-CN" dirty="0">
              <a:latin typeface="华文新魏" panose="02010800040101010101" pitchFamily="2" charset="-122"/>
            </a:endParaRPr>
          </a:p>
          <a:p>
            <a:pPr lvl="2" eaLnBrk="1" hangingPunct="1"/>
            <a:r>
              <a:rPr lang="zh-CN" altLang="en-US" dirty="0">
                <a:latin typeface="华文新魏" panose="02010800040101010101" pitchFamily="2" charset="-122"/>
              </a:rPr>
              <a:t>属性？实体？</a:t>
            </a:r>
            <a:endParaRPr lang="en-US" altLang="zh-CN" dirty="0">
              <a:latin typeface="华文新魏" panose="02010800040101010101" pitchFamily="2" charset="-122"/>
            </a:endParaRPr>
          </a:p>
          <a:p>
            <a:pPr lvl="1" eaLnBrk="1" hangingPunct="1"/>
            <a:r>
              <a:rPr lang="zh-CN" altLang="en-US" dirty="0">
                <a:latin typeface="华文新魏" panose="02010800040101010101" pitchFamily="2" charset="-122"/>
              </a:rPr>
              <a:t>教师属性的冲突：</a:t>
            </a:r>
            <a:endParaRPr lang="en-US" altLang="zh-CN" dirty="0">
              <a:latin typeface="华文新魏" panose="02010800040101010101" pitchFamily="2" charset="-122"/>
            </a:endParaRPr>
          </a:p>
          <a:p>
            <a:pPr lvl="2" eaLnBrk="1" hangingPunct="1"/>
            <a:r>
              <a:rPr lang="zh-CN" altLang="en-US" dirty="0">
                <a:latin typeface="华文新魏" panose="02010800040101010101" pitchFamily="2" charset="-122"/>
              </a:rPr>
              <a:t>有</a:t>
            </a:r>
            <a:r>
              <a:rPr lang="en-US" altLang="zh-CN" dirty="0" smtClean="0">
                <a:latin typeface="华文新魏" panose="02010800040101010101" pitchFamily="2" charset="-122"/>
              </a:rPr>
              <a:t>age</a:t>
            </a:r>
            <a:r>
              <a:rPr lang="zh-CN" altLang="en-US" dirty="0" smtClean="0">
                <a:latin typeface="华文新魏" panose="02010800040101010101" pitchFamily="2" charset="-122"/>
              </a:rPr>
              <a:t>？</a:t>
            </a:r>
            <a:r>
              <a:rPr lang="zh-CN" altLang="en-US" dirty="0">
                <a:latin typeface="华文新魏" panose="02010800040101010101" pitchFamily="2" charset="-122"/>
              </a:rPr>
              <a:t>无</a:t>
            </a:r>
            <a:r>
              <a:rPr lang="en-US" altLang="zh-CN" dirty="0">
                <a:latin typeface="华文新魏" panose="02010800040101010101" pitchFamily="2" charset="-122"/>
              </a:rPr>
              <a:t>age</a:t>
            </a:r>
            <a:r>
              <a:rPr lang="zh-CN" altLang="en-US" dirty="0">
                <a:latin typeface="华文新魏" panose="02010800040101010101" pitchFamily="2" charset="-122"/>
              </a:rPr>
              <a:t>？</a:t>
            </a:r>
            <a:endParaRPr lang="en-US" altLang="zh-CN" dirty="0">
              <a:latin typeface="华文新魏" panose="02010800040101010101" pitchFamily="2" charset="-122"/>
            </a:endParaRPr>
          </a:p>
          <a:p>
            <a:pPr lvl="1" eaLnBrk="1" hangingPunct="1"/>
            <a:r>
              <a:rPr lang="zh-CN" altLang="en-US" dirty="0">
                <a:latin typeface="华文新魏" panose="02010800040101010101" pitchFamily="2" charset="-122"/>
              </a:rPr>
              <a:t>关于教师联系电话的冲突：</a:t>
            </a:r>
            <a:endParaRPr lang="en-US" altLang="zh-CN" dirty="0">
              <a:latin typeface="华文新魏" panose="02010800040101010101" pitchFamily="2" charset="-122"/>
            </a:endParaRPr>
          </a:p>
          <a:p>
            <a:pPr lvl="2" eaLnBrk="1" hangingPunct="1"/>
            <a:r>
              <a:rPr lang="en-US" altLang="zh-CN" dirty="0" err="1" smtClean="0">
                <a:latin typeface="华文新魏" panose="02010800040101010101" pitchFamily="2" charset="-122"/>
              </a:rPr>
              <a:t>Telno</a:t>
            </a:r>
            <a:r>
              <a:rPr lang="zh-CN" altLang="en-US" dirty="0" smtClean="0">
                <a:latin typeface="华文新魏" panose="02010800040101010101" pitchFamily="2" charset="-122"/>
              </a:rPr>
              <a:t>？ </a:t>
            </a:r>
            <a:r>
              <a:rPr lang="en-US" altLang="zh-CN" dirty="0" err="1" smtClean="0">
                <a:latin typeface="华文新魏" panose="02010800040101010101" pitchFamily="2" charset="-122"/>
              </a:rPr>
              <a:t>TelephoneNo</a:t>
            </a:r>
            <a:r>
              <a:rPr lang="zh-CN" altLang="en-US" dirty="0" smtClean="0">
                <a:latin typeface="华文新魏" panose="02010800040101010101" pitchFamily="2" charset="-122"/>
              </a:rPr>
              <a:t>？</a:t>
            </a:r>
            <a:endParaRPr lang="en-US" altLang="zh-CN" dirty="0">
              <a:latin typeface="华文新魏" panose="02010800040101010101" pitchFamily="2" charset="-122"/>
            </a:endParaRPr>
          </a:p>
          <a:p>
            <a:pPr lvl="2" eaLnBrk="1" hangingPunct="1"/>
            <a:r>
              <a:rPr lang="zh-CN" altLang="en-US" dirty="0">
                <a:latin typeface="华文新魏" panose="02010800040101010101" pitchFamily="2" charset="-122"/>
              </a:rPr>
              <a:t>单值属性？多值属性？</a:t>
            </a:r>
            <a:endParaRPr lang="en-US" altLang="zh-CN" dirty="0">
              <a:latin typeface="华文新魏" panose="02010800040101010101" pitchFamily="2" charset="-122"/>
            </a:endParaRPr>
          </a:p>
        </p:txBody>
      </p:sp>
      <p:sp>
        <p:nvSpPr>
          <p:cNvPr id="5" name="页脚占位符 5"/>
          <p:cNvSpPr>
            <a:spLocks noGrp="1" noChangeArrowheads="1"/>
          </p:cNvSpPr>
          <p:nvPr>
            <p:ph type="ftr" sz="quarter" idx="12"/>
          </p:nvPr>
        </p:nvSpPr>
        <p:spPr>
          <a:xfrm>
            <a:off x="3505200" y="6477000"/>
            <a:ext cx="3733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数据库系统</a:t>
            </a:r>
            <a:r>
              <a:rPr lang="en-US" altLang="zh-CN" smtClean="0"/>
              <a:t>----ER</a:t>
            </a:r>
            <a:r>
              <a:rPr lang="zh-CN" altLang="en-US" smtClean="0"/>
              <a:t>模型</a:t>
            </a:r>
            <a:endParaRPr lang="en-US" altLang="zh-CN" dirty="0" smtClean="0"/>
          </a:p>
        </p:txBody>
      </p:sp>
      <p:sp>
        <p:nvSpPr>
          <p:cNvPr id="6" name="灯片编号占位符 4"/>
          <p:cNvSpPr txBox="1">
            <a:spLocks noGrp="1" noChangeArrowheads="1"/>
          </p:cNvSpPr>
          <p:nvPr/>
        </p:nvSpPr>
        <p:spPr bwMode="auto">
          <a:xfrm>
            <a:off x="8077200" y="6400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nchor="ctr"/>
          <a:lstStyle/>
          <a:p>
            <a:r>
              <a:rPr lang="en-US" altLang="zh-CN" b="1" dirty="0" smtClean="0">
                <a:solidFill>
                  <a:schemeClr val="accent2"/>
                </a:solidFill>
                <a:latin typeface="Times New Roman" panose="02020603050405020304" pitchFamily="18" charset="0"/>
                <a:ea typeface="华文新魏" panose="02010800040101010101" pitchFamily="2" charset="-122"/>
              </a:rPr>
              <a:t>101</a:t>
            </a:r>
            <a:endParaRPr lang="zh-CN" altLang="en-US" b="1" dirty="0">
              <a:solidFill>
                <a:schemeClr val="accent2"/>
              </a:solidFill>
              <a:latin typeface="Times New Roman" panose="02020603050405020304" pitchFamily="18" charset="0"/>
              <a:ea typeface="华文新魏" panose="02010800040101010101" pitchFamily="2" charset="-122"/>
            </a:endParaRPr>
          </a:p>
        </p:txBody>
      </p:sp>
      <p:sp>
        <p:nvSpPr>
          <p:cNvPr id="4" name="灯片编号占位符 3"/>
          <p:cNvSpPr>
            <a:spLocks noGrp="1"/>
          </p:cNvSpPr>
          <p:nvPr>
            <p:ph type="sldNum" sz="quarter" idx="11"/>
          </p:nvPr>
        </p:nvSpPr>
        <p:spPr/>
        <p:txBody>
          <a:bodyPr/>
          <a:lstStyle/>
          <a:p>
            <a:pPr>
              <a:defRPr/>
            </a:pPr>
            <a:fld id="{420CD5C9-EC9D-4F6D-A512-AB3DCC76339A}" type="slidenum">
              <a:rPr lang="zh-CN" altLang="en-US" smtClean="0"/>
              <a:pPr>
                <a:defRPr/>
              </a:pPr>
              <a:t>99</a:t>
            </a:fld>
            <a:endParaRPr lang="zh-CN" altLang="en-US"/>
          </a:p>
        </p:txBody>
      </p:sp>
    </p:spTree>
    <p:extLst>
      <p:ext uri="{BB962C8B-B14F-4D97-AF65-F5344CB8AC3E}">
        <p14:creationId xmlns:p14="http://schemas.microsoft.com/office/powerpoint/2010/main" val="796026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9"/>
</p:tagLst>
</file>

<file path=ppt/tags/tag10.xml><?xml version="1.0" encoding="utf-8"?>
<p:tagLst xmlns:a="http://schemas.openxmlformats.org/drawingml/2006/main" xmlns:r="http://schemas.openxmlformats.org/officeDocument/2006/relationships" xmlns:p="http://schemas.openxmlformats.org/presentationml/2006/main">
  <p:tag name="TIMING" val="|66.8|12.3|81.1"/>
</p:tagLst>
</file>

<file path=ppt/tags/tag11.xml><?xml version="1.0" encoding="utf-8"?>
<p:tagLst xmlns:a="http://schemas.openxmlformats.org/drawingml/2006/main" xmlns:r="http://schemas.openxmlformats.org/officeDocument/2006/relationships" xmlns:p="http://schemas.openxmlformats.org/presentationml/2006/main">
  <p:tag name="TIMING" val="|48.9|42.2"/>
</p:tagLst>
</file>

<file path=ppt/tags/tag12.xml><?xml version="1.0" encoding="utf-8"?>
<p:tagLst xmlns:a="http://schemas.openxmlformats.org/drawingml/2006/main" xmlns:r="http://schemas.openxmlformats.org/officeDocument/2006/relationships" xmlns:p="http://schemas.openxmlformats.org/presentationml/2006/main">
  <p:tag name="TIMING" val="|70.7"/>
</p:tagLst>
</file>

<file path=ppt/tags/tag13.xml><?xml version="1.0" encoding="utf-8"?>
<p:tagLst xmlns:a="http://schemas.openxmlformats.org/drawingml/2006/main" xmlns:r="http://schemas.openxmlformats.org/officeDocument/2006/relationships" xmlns:p="http://schemas.openxmlformats.org/presentationml/2006/main">
  <p:tag name="TIMING" val="|130.9"/>
</p:tagLst>
</file>

<file path=ppt/tags/tag14.xml><?xml version="1.0" encoding="utf-8"?>
<p:tagLst xmlns:a="http://schemas.openxmlformats.org/drawingml/2006/main" xmlns:r="http://schemas.openxmlformats.org/officeDocument/2006/relationships" xmlns:p="http://schemas.openxmlformats.org/presentationml/2006/main">
  <p:tag name="TIMING" val="|158.4"/>
</p:tagLst>
</file>

<file path=ppt/tags/tag2.xml><?xml version="1.0" encoding="utf-8"?>
<p:tagLst xmlns:a="http://schemas.openxmlformats.org/drawingml/2006/main" xmlns:r="http://schemas.openxmlformats.org/officeDocument/2006/relationships" xmlns:p="http://schemas.openxmlformats.org/presentationml/2006/main">
  <p:tag name="TIMING" val="|184.3"/>
</p:tagLst>
</file>

<file path=ppt/tags/tag3.xml><?xml version="1.0" encoding="utf-8"?>
<p:tagLst xmlns:a="http://schemas.openxmlformats.org/drawingml/2006/main" xmlns:r="http://schemas.openxmlformats.org/officeDocument/2006/relationships" xmlns:p="http://schemas.openxmlformats.org/presentationml/2006/main">
  <p:tag name="TIMING" val="|245.2"/>
</p:tagLst>
</file>

<file path=ppt/tags/tag4.xml><?xml version="1.0" encoding="utf-8"?>
<p:tagLst xmlns:a="http://schemas.openxmlformats.org/drawingml/2006/main" xmlns:r="http://schemas.openxmlformats.org/officeDocument/2006/relationships" xmlns:p="http://schemas.openxmlformats.org/presentationml/2006/main">
  <p:tag name="TIMING" val="|200|56.6|45.8"/>
</p:tagLst>
</file>

<file path=ppt/tags/tag5.xml><?xml version="1.0" encoding="utf-8"?>
<p:tagLst xmlns:a="http://schemas.openxmlformats.org/drawingml/2006/main" xmlns:r="http://schemas.openxmlformats.org/officeDocument/2006/relationships" xmlns:p="http://schemas.openxmlformats.org/presentationml/2006/main">
  <p:tag name="TIMING" val="|142.1|86.5"/>
</p:tagLst>
</file>

<file path=ppt/tags/tag6.xml><?xml version="1.0" encoding="utf-8"?>
<p:tagLst xmlns:a="http://schemas.openxmlformats.org/drawingml/2006/main" xmlns:r="http://schemas.openxmlformats.org/officeDocument/2006/relationships" xmlns:p="http://schemas.openxmlformats.org/presentationml/2006/main">
  <p:tag name="TIMING" val="|49.3|125.6|45"/>
</p:tagLst>
</file>

<file path=ppt/tags/tag7.xml><?xml version="1.0" encoding="utf-8"?>
<p:tagLst xmlns:a="http://schemas.openxmlformats.org/drawingml/2006/main" xmlns:r="http://schemas.openxmlformats.org/officeDocument/2006/relationships" xmlns:p="http://schemas.openxmlformats.org/presentationml/2006/main">
  <p:tag name="TIMING" val="|147|67.4"/>
</p:tagLst>
</file>

<file path=ppt/tags/tag8.xml><?xml version="1.0" encoding="utf-8"?>
<p:tagLst xmlns:a="http://schemas.openxmlformats.org/drawingml/2006/main" xmlns:r="http://schemas.openxmlformats.org/officeDocument/2006/relationships" xmlns:p="http://schemas.openxmlformats.org/presentationml/2006/main">
  <p:tag name="TIMING" val="|75.7"/>
</p:tagLst>
</file>

<file path=ppt/tags/tag9.xml><?xml version="1.0" encoding="utf-8"?>
<p:tagLst xmlns:a="http://schemas.openxmlformats.org/drawingml/2006/main" xmlns:r="http://schemas.openxmlformats.org/officeDocument/2006/relationships" xmlns:p="http://schemas.openxmlformats.org/presentationml/2006/main">
  <p:tag name="TIMING" val="|56.1|13.2|77.4|7.2"/>
</p:tagLst>
</file>

<file path=ppt/theme/theme1.xml><?xml version="1.0" encoding="utf-8"?>
<a:theme xmlns:a="http://schemas.openxmlformats.org/drawingml/2006/main" name="Blends">
  <a:themeElements>
    <a:clrScheme name="">
      <a:dk1>
        <a:srgbClr val="1C1C1C"/>
      </a:dk1>
      <a:lt1>
        <a:srgbClr val="FFFFCC"/>
      </a:lt1>
      <a:dk2>
        <a:srgbClr val="003366"/>
      </a:dk2>
      <a:lt2>
        <a:srgbClr val="FFCC00"/>
      </a:lt2>
      <a:accent1>
        <a:srgbClr val="FF6600"/>
      </a:accent1>
      <a:accent2>
        <a:srgbClr val="003366"/>
      </a:accent2>
      <a:accent3>
        <a:srgbClr val="AAADB8"/>
      </a:accent3>
      <a:accent4>
        <a:srgbClr val="DADAAE"/>
      </a:accent4>
      <a:accent5>
        <a:srgbClr val="FFB8AA"/>
      </a:accent5>
      <a:accent6>
        <a:srgbClr val="002D5C"/>
      </a:accent6>
      <a:hlink>
        <a:srgbClr val="FFFFFF"/>
      </a:hlink>
      <a:folHlink>
        <a:srgbClr val="990000"/>
      </a:folHlink>
    </a:clrScheme>
    <a:fontScheme name="Blends">
      <a:majorFont>
        <a:latin typeface="Tahoma"/>
        <a:ea typeface="隶书"/>
        <a:cs typeface=""/>
      </a:majorFont>
      <a:minorFont>
        <a:latin typeface="Tahoma"/>
        <a:ea typeface="华文行楷"/>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0000" tIns="46800" rIns="90000" bIns="46800" numCol="1" anchor="t" anchorCtr="0" compatLnSpc="1"/>
      <a:lstStyle>
        <a:defPPr marL="0" marR="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0000" tIns="46800" rIns="90000" bIns="46800" numCol="1" anchor="t" anchorCtr="0" compatLnSpc="1"/>
      <a:lstStyle>
        <a:defPPr marL="0" marR="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1C1C1C"/>
        </a:dk1>
        <a:lt1>
          <a:srgbClr val="FFFFCC"/>
        </a:lt1>
        <a:dk2>
          <a:srgbClr val="003366"/>
        </a:dk2>
        <a:lt2>
          <a:srgbClr val="FF9933"/>
        </a:lt2>
        <a:accent1>
          <a:srgbClr val="FF6600"/>
        </a:accent1>
        <a:accent2>
          <a:srgbClr val="003366"/>
        </a:accent2>
        <a:accent3>
          <a:srgbClr val="AAADB8"/>
        </a:accent3>
        <a:accent4>
          <a:srgbClr val="DADAAE"/>
        </a:accent4>
        <a:accent5>
          <a:srgbClr val="FFB8AA"/>
        </a:accent5>
        <a:accent6>
          <a:srgbClr val="002D5C"/>
        </a:accent6>
        <a:hlink>
          <a:srgbClr val="FFFFFF"/>
        </a:hlink>
        <a:folHlink>
          <a:srgbClr val="9900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1407</TotalTime>
  <Words>7845</Words>
  <Application>Microsoft Office PowerPoint</Application>
  <PresentationFormat>全屏显示(4:3)</PresentationFormat>
  <Paragraphs>1526</Paragraphs>
  <Slides>110</Slides>
  <Notes>18</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110</vt:i4>
      </vt:variant>
    </vt:vector>
  </HeadingPairs>
  <TitlesOfParts>
    <vt:vector size="125" baseType="lpstr">
      <vt:lpstr>Monotype Sorts</vt:lpstr>
      <vt:lpstr>仿宋_GB2312</vt:lpstr>
      <vt:lpstr>黑体</vt:lpstr>
      <vt:lpstr>华文新魏</vt:lpstr>
      <vt:lpstr>华文行楷</vt:lpstr>
      <vt:lpstr>楷体_GB2312</vt:lpstr>
      <vt:lpstr>隶书</vt:lpstr>
      <vt:lpstr>宋体</vt:lpstr>
      <vt:lpstr>Arial</vt:lpstr>
      <vt:lpstr>Helvetica</vt:lpstr>
      <vt:lpstr>Symbol</vt:lpstr>
      <vt:lpstr>Tahoma</vt:lpstr>
      <vt:lpstr>Times New Roman</vt:lpstr>
      <vt:lpstr>Wingdings</vt:lpstr>
      <vt:lpstr>Blends</vt:lpstr>
      <vt:lpstr>PowerPoint 演示文稿</vt:lpstr>
      <vt:lpstr>提纲</vt:lpstr>
      <vt:lpstr>本章解决的问题</vt:lpstr>
      <vt:lpstr>数据库设计的特点</vt:lpstr>
      <vt:lpstr>软件生命周期瀑布模型</vt:lpstr>
      <vt:lpstr>数据库设计基本概念</vt:lpstr>
      <vt:lpstr>E-R图的作用和地位</vt:lpstr>
      <vt:lpstr>基本Ｅ-Ｒ图示例</vt:lpstr>
      <vt:lpstr>基本概念--实体</vt:lpstr>
      <vt:lpstr>基本概念--实体</vt:lpstr>
      <vt:lpstr>基本概念--实体</vt:lpstr>
      <vt:lpstr>基本概念--实体</vt:lpstr>
      <vt:lpstr>属性的类型</vt:lpstr>
      <vt:lpstr>属性的类型</vt:lpstr>
      <vt:lpstr>属性的类型</vt:lpstr>
      <vt:lpstr>属性的类型</vt:lpstr>
      <vt:lpstr>属性在E-R图中的表示</vt:lpstr>
      <vt:lpstr>基本概念--码</vt:lpstr>
      <vt:lpstr>基本概念--联系</vt:lpstr>
      <vt:lpstr>基本概念--联系</vt:lpstr>
      <vt:lpstr>基本概念--联系</vt:lpstr>
      <vt:lpstr>联系的描述属性</vt:lpstr>
      <vt:lpstr>基本概念--参与</vt:lpstr>
      <vt:lpstr>基本概念--参与</vt:lpstr>
      <vt:lpstr>基本概念--角色</vt:lpstr>
      <vt:lpstr>角色在E-R图中的表示</vt:lpstr>
      <vt:lpstr>映射基数</vt:lpstr>
      <vt:lpstr>映射基数</vt:lpstr>
      <vt:lpstr>映射基数</vt:lpstr>
      <vt:lpstr>映射基数</vt:lpstr>
      <vt:lpstr>映射基数</vt:lpstr>
      <vt:lpstr>映射基数</vt:lpstr>
      <vt:lpstr>映射基数</vt:lpstr>
      <vt:lpstr>映射基数</vt:lpstr>
      <vt:lpstr>映射基数</vt:lpstr>
      <vt:lpstr>映射基数</vt:lpstr>
      <vt:lpstr>弱实体集</vt:lpstr>
      <vt:lpstr>弱实体集</vt:lpstr>
      <vt:lpstr>弱实体集</vt:lpstr>
      <vt:lpstr>弱实体集</vt:lpstr>
      <vt:lpstr>弱实体集</vt:lpstr>
      <vt:lpstr>弱实体集</vt:lpstr>
      <vt:lpstr>弱实体集</vt:lpstr>
      <vt:lpstr>弱实体集</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表的合并总结</vt:lpstr>
      <vt:lpstr>E-R模型向关系模式的转换：练习</vt:lpstr>
      <vt:lpstr>E-R模型向关系模式的转换：练习</vt:lpstr>
      <vt:lpstr>关于模式优化的思考</vt:lpstr>
      <vt:lpstr>关于模式优化的思考</vt:lpstr>
      <vt:lpstr>E-R模型设计要点</vt:lpstr>
      <vt:lpstr>E-R模型设计要点</vt:lpstr>
      <vt:lpstr>E-R模型设计要点</vt:lpstr>
      <vt:lpstr>E-R模型设计要点</vt:lpstr>
      <vt:lpstr>E-R模型设计要点</vt:lpstr>
      <vt:lpstr>E-R模型设计要点</vt:lpstr>
      <vt:lpstr>E-R模型设计要点</vt:lpstr>
      <vt:lpstr>概念数据库设计过程</vt:lpstr>
      <vt:lpstr>概念数据库设计过程</vt:lpstr>
      <vt:lpstr>概念数据库设计过程-消除冲突</vt:lpstr>
      <vt:lpstr>概念数据库设计过程</vt:lpstr>
      <vt:lpstr>PowerPoint 演示文稿</vt:lpstr>
      <vt:lpstr>ER模型设计示例2</vt:lpstr>
      <vt:lpstr>扩展E-R特性</vt:lpstr>
      <vt:lpstr>扩展的ER模型特性</vt:lpstr>
      <vt:lpstr>特殊化实例</vt:lpstr>
      <vt:lpstr>概括</vt:lpstr>
      <vt:lpstr>特殊化和概括</vt:lpstr>
      <vt:lpstr>特殊化和概括-示例</vt:lpstr>
      <vt:lpstr>特殊化和概括-示例</vt:lpstr>
      <vt:lpstr>特殊化和概括-示例</vt:lpstr>
      <vt:lpstr>特殊化和概括的约束</vt:lpstr>
      <vt:lpstr>特殊化和概括的约束（续）</vt:lpstr>
      <vt:lpstr>聚集</vt:lpstr>
      <vt:lpstr>聚集</vt:lpstr>
      <vt:lpstr>聚集</vt:lpstr>
      <vt:lpstr>聚集</vt:lpstr>
      <vt:lpstr>聚集 (续)</vt:lpstr>
      <vt:lpstr>聚集 (续)</vt:lpstr>
      <vt:lpstr>通过模式表示特殊化</vt:lpstr>
      <vt:lpstr>通过模式表示特殊化（续）</vt:lpstr>
      <vt:lpstr>聚集表</vt:lpstr>
      <vt:lpstr>和聚集相似的模式（续）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E-R图表示汇总</vt:lpstr>
      <vt:lpstr>E-R图表示汇总</vt:lpstr>
      <vt:lpstr>可选 ER 标记</vt:lpstr>
      <vt:lpstr>可选 ER 标记</vt:lpstr>
      <vt:lpstr>UML</vt:lpstr>
      <vt:lpstr>第七章作业</vt:lpstr>
      <vt:lpstr>第七章作业参考答案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lh</dc:creator>
  <cp:lastModifiedBy>Windows 用户</cp:lastModifiedBy>
  <cp:revision>835</cp:revision>
  <dcterms:created xsi:type="dcterms:W3CDTF">2018-04-30T12:03:53Z</dcterms:created>
  <dcterms:modified xsi:type="dcterms:W3CDTF">2022-02-05T13:38:35Z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