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8.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9.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10.xml" ContentType="application/vnd.openxmlformats-officedocument.presentationml.notesSlide+xml"/>
  <Override PartName="/ppt/tags/tag19.xml" ContentType="application/vnd.openxmlformats-officedocument.presentationml.tags+xml"/>
  <Override PartName="/ppt/notesSlides/notesSlide11.xml" ContentType="application/vnd.openxmlformats-officedocument.presentationml.notesSlide+xml"/>
  <Override PartName="/ppt/tags/tag20.xml" ContentType="application/vnd.openxmlformats-officedocument.presentationml.tags+xml"/>
  <Override PartName="/ppt/notesSlides/notesSlide12.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13.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14.xml" ContentType="application/vnd.openxmlformats-officedocument.presentationml.notesSlide+xml"/>
  <Override PartName="/ppt/tags/tag29.xml" ContentType="application/vnd.openxmlformats-officedocument.presentationml.tags+xml"/>
  <Override PartName="/ppt/notesSlides/notesSlide15.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18.xml" ContentType="application/vnd.openxmlformats-officedocument.presentationml.notesSlide+xml"/>
  <Override PartName="/ppt/tags/tag40.xml" ContentType="application/vnd.openxmlformats-officedocument.presentationml.tags+xml"/>
  <Override PartName="/ppt/notesSlides/notesSlide19.xml" ContentType="application/vnd.openxmlformats-officedocument.presentationml.notesSlide+xml"/>
  <Override PartName="/ppt/tags/tag41.xml" ContentType="application/vnd.openxmlformats-officedocument.presentationml.tags+xml"/>
  <Override PartName="/ppt/notesSlides/notesSlide20.xml" ContentType="application/vnd.openxmlformats-officedocument.presentationml.notesSlide+xml"/>
  <Override PartName="/ppt/tags/tag42.xml" ContentType="application/vnd.openxmlformats-officedocument.presentationml.tags+xml"/>
  <Override PartName="/ppt/notesSlides/notesSlide21.xml" ContentType="application/vnd.openxmlformats-officedocument.presentationml.notesSlide+xml"/>
  <Override PartName="/ppt/tags/tag43.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1" r:id="rId1"/>
  </p:sldMasterIdLst>
  <p:notesMasterIdLst>
    <p:notesMasterId r:id="rId177"/>
  </p:notesMasterIdLst>
  <p:handoutMasterIdLst>
    <p:handoutMasterId r:id="rId178"/>
  </p:handoutMasterIdLst>
  <p:sldIdLst>
    <p:sldId id="257" r:id="rId2"/>
    <p:sldId id="537" r:id="rId3"/>
    <p:sldId id="837" r:id="rId4"/>
    <p:sldId id="600" r:id="rId5"/>
    <p:sldId id="601" r:id="rId6"/>
    <p:sldId id="602" r:id="rId7"/>
    <p:sldId id="538" r:id="rId8"/>
    <p:sldId id="653" r:id="rId9"/>
    <p:sldId id="654" r:id="rId10"/>
    <p:sldId id="655" r:id="rId11"/>
    <p:sldId id="508" r:id="rId12"/>
    <p:sldId id="598" r:id="rId13"/>
    <p:sldId id="496" r:id="rId14"/>
    <p:sldId id="463" r:id="rId15"/>
    <p:sldId id="464" r:id="rId16"/>
    <p:sldId id="465" r:id="rId17"/>
    <p:sldId id="466" r:id="rId18"/>
    <p:sldId id="467" r:id="rId19"/>
    <p:sldId id="468" r:id="rId20"/>
    <p:sldId id="469" r:id="rId21"/>
    <p:sldId id="470" r:id="rId22"/>
    <p:sldId id="472" r:id="rId23"/>
    <p:sldId id="539" r:id="rId24"/>
    <p:sldId id="473" r:id="rId25"/>
    <p:sldId id="474" r:id="rId26"/>
    <p:sldId id="475" r:id="rId27"/>
    <p:sldId id="476" r:id="rId28"/>
    <p:sldId id="477" r:id="rId29"/>
    <p:sldId id="478" r:id="rId30"/>
    <p:sldId id="479" r:id="rId31"/>
    <p:sldId id="481" r:id="rId32"/>
    <p:sldId id="596" r:id="rId33"/>
    <p:sldId id="482" r:id="rId34"/>
    <p:sldId id="497" r:id="rId35"/>
    <p:sldId id="498" r:id="rId36"/>
    <p:sldId id="499" r:id="rId37"/>
    <p:sldId id="484" r:id="rId38"/>
    <p:sldId id="485" r:id="rId39"/>
    <p:sldId id="486" r:id="rId40"/>
    <p:sldId id="670" r:id="rId41"/>
    <p:sldId id="671" r:id="rId42"/>
    <p:sldId id="672" r:id="rId43"/>
    <p:sldId id="487" r:id="rId44"/>
    <p:sldId id="488" r:id="rId45"/>
    <p:sldId id="489" r:id="rId46"/>
    <p:sldId id="490" r:id="rId47"/>
    <p:sldId id="501" r:id="rId48"/>
    <p:sldId id="838" r:id="rId49"/>
    <p:sldId id="839" r:id="rId50"/>
    <p:sldId id="597" r:id="rId51"/>
    <p:sldId id="552" r:id="rId52"/>
    <p:sldId id="553" r:id="rId53"/>
    <p:sldId id="554" r:id="rId54"/>
    <p:sldId id="555" r:id="rId55"/>
    <p:sldId id="591" r:id="rId56"/>
    <p:sldId id="590" r:id="rId57"/>
    <p:sldId id="626" r:id="rId58"/>
    <p:sldId id="627" r:id="rId59"/>
    <p:sldId id="629" r:id="rId60"/>
    <p:sldId id="835" r:id="rId61"/>
    <p:sldId id="630" r:id="rId62"/>
    <p:sldId id="631" r:id="rId63"/>
    <p:sldId id="632" r:id="rId64"/>
    <p:sldId id="633" r:id="rId65"/>
    <p:sldId id="634" r:id="rId66"/>
    <p:sldId id="635" r:id="rId67"/>
    <p:sldId id="657" r:id="rId68"/>
    <p:sldId id="636" r:id="rId69"/>
    <p:sldId id="637" r:id="rId70"/>
    <p:sldId id="639" r:id="rId71"/>
    <p:sldId id="640" r:id="rId72"/>
    <p:sldId id="641" r:id="rId73"/>
    <p:sldId id="650" r:id="rId74"/>
    <p:sldId id="651" r:id="rId75"/>
    <p:sldId id="652" r:id="rId76"/>
    <p:sldId id="298" r:id="rId77"/>
    <p:sldId id="299" r:id="rId78"/>
    <p:sldId id="300" r:id="rId79"/>
    <p:sldId id="366" r:id="rId80"/>
    <p:sldId id="367" r:id="rId81"/>
    <p:sldId id="368" r:id="rId82"/>
    <p:sldId id="369" r:id="rId83"/>
    <p:sldId id="370" r:id="rId84"/>
    <p:sldId id="371" r:id="rId85"/>
    <p:sldId id="373" r:id="rId86"/>
    <p:sldId id="566" r:id="rId87"/>
    <p:sldId id="567" r:id="rId88"/>
    <p:sldId id="568" r:id="rId89"/>
    <p:sldId id="569" r:id="rId90"/>
    <p:sldId id="570" r:id="rId91"/>
    <p:sldId id="571" r:id="rId92"/>
    <p:sldId id="572" r:id="rId93"/>
    <p:sldId id="573" r:id="rId94"/>
    <p:sldId id="574" r:id="rId95"/>
    <p:sldId id="843" r:id="rId96"/>
    <p:sldId id="451" r:id="rId97"/>
    <p:sldId id="384" r:id="rId98"/>
    <p:sldId id="385" r:id="rId99"/>
    <p:sldId id="386" r:id="rId100"/>
    <p:sldId id="504" r:id="rId101"/>
    <p:sldId id="518" r:id="rId102"/>
    <p:sldId id="516" r:id="rId103"/>
    <p:sldId id="505" r:id="rId104"/>
    <p:sldId id="582" r:id="rId105"/>
    <p:sldId id="583" r:id="rId106"/>
    <p:sldId id="584" r:id="rId107"/>
    <p:sldId id="585" r:id="rId108"/>
    <p:sldId id="586" r:id="rId109"/>
    <p:sldId id="674" r:id="rId110"/>
    <p:sldId id="844" r:id="rId111"/>
    <p:sldId id="423" r:id="rId112"/>
    <p:sldId id="424" r:id="rId113"/>
    <p:sldId id="426" r:id="rId114"/>
    <p:sldId id="427" r:id="rId115"/>
    <p:sldId id="428" r:id="rId116"/>
    <p:sldId id="429" r:id="rId117"/>
    <p:sldId id="430" r:id="rId118"/>
    <p:sldId id="431" r:id="rId119"/>
    <p:sldId id="519" r:id="rId120"/>
    <p:sldId id="457" r:id="rId121"/>
    <p:sldId id="459" r:id="rId122"/>
    <p:sldId id="460" r:id="rId123"/>
    <p:sldId id="461" r:id="rId124"/>
    <p:sldId id="532" r:id="rId125"/>
    <p:sldId id="658" r:id="rId126"/>
    <p:sldId id="673" r:id="rId127"/>
    <p:sldId id="659" r:id="rId128"/>
    <p:sldId id="660" r:id="rId129"/>
    <p:sldId id="520" r:id="rId130"/>
    <p:sldId id="527" r:id="rId131"/>
    <p:sldId id="521" r:id="rId132"/>
    <p:sldId id="522" r:id="rId133"/>
    <p:sldId id="609" r:id="rId134"/>
    <p:sldId id="432" r:id="rId135"/>
    <p:sldId id="433" r:id="rId136"/>
    <p:sldId id="434" r:id="rId137"/>
    <p:sldId id="656" r:id="rId138"/>
    <p:sldId id="523" r:id="rId139"/>
    <p:sldId id="530" r:id="rId140"/>
    <p:sldId id="452" r:id="rId141"/>
    <p:sldId id="531" r:id="rId142"/>
    <p:sldId id="536" r:id="rId143"/>
    <p:sldId id="526" r:id="rId144"/>
    <p:sldId id="436" r:id="rId145"/>
    <p:sldId id="437" r:id="rId146"/>
    <p:sldId id="438" r:id="rId147"/>
    <p:sldId id="439" r:id="rId148"/>
    <p:sldId id="440" r:id="rId149"/>
    <p:sldId id="617" r:id="rId150"/>
    <p:sldId id="618" r:id="rId151"/>
    <p:sldId id="441" r:id="rId152"/>
    <p:sldId id="442" r:id="rId153"/>
    <p:sldId id="443" r:id="rId154"/>
    <p:sldId id="853" r:id="rId155"/>
    <p:sldId id="841" r:id="rId156"/>
    <p:sldId id="534" r:id="rId157"/>
    <p:sldId id="445" r:id="rId158"/>
    <p:sldId id="665" r:id="rId159"/>
    <p:sldId id="666" r:id="rId160"/>
    <p:sldId id="667" r:id="rId161"/>
    <p:sldId id="533" r:id="rId162"/>
    <p:sldId id="594" r:id="rId163"/>
    <p:sldId id="454" r:id="rId164"/>
    <p:sldId id="663" r:id="rId165"/>
    <p:sldId id="619" r:id="rId166"/>
    <p:sldId id="620" r:id="rId167"/>
    <p:sldId id="669" r:id="rId168"/>
    <p:sldId id="546" r:id="rId169"/>
    <p:sldId id="548" r:id="rId170"/>
    <p:sldId id="662" r:id="rId171"/>
    <p:sldId id="664" r:id="rId172"/>
    <p:sldId id="542" r:id="rId173"/>
    <p:sldId id="543" r:id="rId174"/>
    <p:sldId id="595" r:id="rId175"/>
    <p:sldId id="506" r:id="rId176"/>
  </p:sldIdLst>
  <p:sldSz cx="9144000" cy="6858000" type="screen4x3"/>
  <p:notesSz cx="9144000" cy="6858000"/>
  <p:defaultTextStyle>
    <a:defPPr>
      <a:defRPr lang="en-US"/>
    </a:defPPr>
    <a:lvl1pPr algn="l" rtl="0" eaLnBrk="0" fontAlgn="base" hangingPunct="0">
      <a:spcBef>
        <a:spcPct val="0"/>
      </a:spcBef>
      <a:spcAft>
        <a:spcPct val="0"/>
      </a:spcAft>
      <a:defRPr sz="2400" kern="1200">
        <a:solidFill>
          <a:schemeClr val="bg2"/>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bg2"/>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bg2"/>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bg2"/>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bg2"/>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bg2"/>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bg2"/>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bg2"/>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bg2"/>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5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00"/>
    <a:srgbClr val="130FC1"/>
    <a:srgbClr val="0A086A"/>
    <a:srgbClr val="00CC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7" autoAdjust="0"/>
    <p:restoredTop sz="87103" autoAdjust="0"/>
  </p:normalViewPr>
  <p:slideViewPr>
    <p:cSldViewPr>
      <p:cViewPr varScale="1">
        <p:scale>
          <a:sx n="59" d="100"/>
          <a:sy n="59" d="100"/>
        </p:scale>
        <p:origin x="76" y="660"/>
      </p:cViewPr>
      <p:guideLst>
        <p:guide orient="horz" pos="2160"/>
        <p:guide pos="285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074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theme" Target="theme/theme1.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tableStyles" Target="tableStyles.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notesMaster" Target="notesMasters/notesMaster1.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handoutMaster" Target="handoutMasters/handoutMaster1.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viewProps" Target="viewProps.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0" y="0"/>
            <a:ext cx="3962400" cy="342900"/>
          </a:xfrm>
          <a:prstGeom prst="rect">
            <a:avLst/>
          </a:prstGeom>
          <a:noFill/>
          <a:ln w="9525">
            <a:noFill/>
            <a:miter lim="800000"/>
          </a:ln>
          <a:effectLst/>
        </p:spPr>
        <p:txBody>
          <a:bodyPr vert="horz" wrap="none" lIns="91440" tIns="45720" rIns="91440" bIns="45720" numCol="1" anchor="t" anchorCtr="0" compatLnSpc="1"/>
          <a:lstStyle>
            <a:lvl1pPr eaLnBrk="1" hangingPunct="1">
              <a:buFontTx/>
              <a:buNone/>
              <a:defRPr kumimoji="1" sz="1200">
                <a:solidFill>
                  <a:schemeClr val="tx1"/>
                </a:solidFill>
                <a:latin typeface="Tahoma" panose="020B0604030504040204" pitchFamily="34" charset="0"/>
              </a:defRPr>
            </a:lvl1pPr>
          </a:lstStyle>
          <a:p>
            <a:pPr>
              <a:defRPr/>
            </a:pPr>
            <a:endParaRPr lang="zh-CN" altLang="en-US"/>
          </a:p>
        </p:txBody>
      </p:sp>
      <p:sp>
        <p:nvSpPr>
          <p:cNvPr id="50179" name="Rectangle 3"/>
          <p:cNvSpPr>
            <a:spLocks noGrp="1" noChangeArrowheads="1"/>
          </p:cNvSpPr>
          <p:nvPr>
            <p:ph type="dt" sz="quarter" idx="1"/>
          </p:nvPr>
        </p:nvSpPr>
        <p:spPr bwMode="auto">
          <a:xfrm>
            <a:off x="5181600" y="0"/>
            <a:ext cx="3962400" cy="342900"/>
          </a:xfrm>
          <a:prstGeom prst="rect">
            <a:avLst/>
          </a:prstGeom>
          <a:noFill/>
          <a:ln w="9525">
            <a:noFill/>
            <a:miter lim="800000"/>
          </a:ln>
          <a:effectLst/>
        </p:spPr>
        <p:txBody>
          <a:bodyPr vert="horz" wrap="none" lIns="91440" tIns="45720" rIns="91440" bIns="45720" numCol="1" anchor="t" anchorCtr="0" compatLnSpc="1"/>
          <a:lstStyle>
            <a:lvl1pPr algn="r" eaLnBrk="1" hangingPunct="1">
              <a:buFontTx/>
              <a:buNone/>
              <a:defRPr kumimoji="1" sz="1200">
                <a:solidFill>
                  <a:schemeClr val="tx1"/>
                </a:solidFill>
                <a:latin typeface="Tahoma" panose="020B0604030504040204" pitchFamily="34" charset="0"/>
              </a:defRPr>
            </a:lvl1pPr>
          </a:lstStyle>
          <a:p>
            <a:pPr>
              <a:defRPr/>
            </a:pPr>
            <a:fld id="{B06E31D5-3024-48A5-A39C-2E84B8796C21}" type="datetime3">
              <a:rPr lang="zh-CN" altLang="en-US" smtClean="0"/>
              <a:t>2023年5月17日星期三</a:t>
            </a:fld>
            <a:endParaRPr lang="en-US" altLang="zh-CN"/>
          </a:p>
        </p:txBody>
      </p:sp>
      <p:sp>
        <p:nvSpPr>
          <p:cNvPr id="50180" name="Rectangle 4"/>
          <p:cNvSpPr>
            <a:spLocks noGrp="1" noChangeArrowheads="1"/>
          </p:cNvSpPr>
          <p:nvPr>
            <p:ph type="ftr" sz="quarter" idx="2"/>
          </p:nvPr>
        </p:nvSpPr>
        <p:spPr bwMode="auto">
          <a:xfrm>
            <a:off x="0" y="6515100"/>
            <a:ext cx="3962400" cy="342900"/>
          </a:xfrm>
          <a:prstGeom prst="rect">
            <a:avLst/>
          </a:prstGeom>
          <a:noFill/>
          <a:ln w="9525">
            <a:noFill/>
            <a:miter lim="800000"/>
          </a:ln>
          <a:effectLst/>
        </p:spPr>
        <p:txBody>
          <a:bodyPr vert="horz" wrap="none" lIns="91440" tIns="45720" rIns="91440" bIns="45720" numCol="1" anchor="b" anchorCtr="0" compatLnSpc="1"/>
          <a:lstStyle>
            <a:lvl1pPr eaLnBrk="1" hangingPunct="1">
              <a:buFontTx/>
              <a:buNone/>
              <a:defRPr kumimoji="1" sz="1200">
                <a:solidFill>
                  <a:schemeClr val="tx1"/>
                </a:solidFill>
                <a:latin typeface="Tahoma" panose="020B0604030504040204" pitchFamily="34" charset="0"/>
              </a:defRPr>
            </a:lvl1pPr>
          </a:lstStyle>
          <a:p>
            <a:pPr>
              <a:defRPr/>
            </a:pPr>
            <a:r>
              <a:rPr lang="zh-CN" altLang="en-US"/>
              <a:t>前言</a:t>
            </a:r>
            <a:endParaRPr lang="en-US" altLang="zh-CN"/>
          </a:p>
        </p:txBody>
      </p:sp>
      <p:sp>
        <p:nvSpPr>
          <p:cNvPr id="50181" name="Rectangle 5"/>
          <p:cNvSpPr>
            <a:spLocks noGrp="1" noChangeArrowheads="1"/>
          </p:cNvSpPr>
          <p:nvPr>
            <p:ph type="sldNum" sz="quarter" idx="3"/>
          </p:nvPr>
        </p:nvSpPr>
        <p:spPr bwMode="auto">
          <a:xfrm>
            <a:off x="5181600" y="6515100"/>
            <a:ext cx="3962400" cy="342900"/>
          </a:xfrm>
          <a:prstGeom prst="rect">
            <a:avLst/>
          </a:prstGeom>
          <a:noFill/>
          <a:ln w="9525">
            <a:noFill/>
            <a:miter lim="800000"/>
          </a:ln>
          <a:effectLst/>
        </p:spPr>
        <p:txBody>
          <a:bodyPr vert="horz" wrap="none" lIns="91440" tIns="45720" rIns="91440" bIns="45720" numCol="1" anchor="b" anchorCtr="0" compatLnSpc="1">
            <a:prstTxWarp prst="textNoShape">
              <a:avLst/>
            </a:prstTxWarp>
          </a:bodyPr>
          <a:lstStyle>
            <a:lvl1pPr algn="r" eaLnBrk="1" hangingPunct="1">
              <a:defRPr sz="1200" smtClean="0">
                <a:solidFill>
                  <a:schemeClr val="tx1"/>
                </a:solidFill>
                <a:latin typeface="Tahoma" panose="020B0604030504040204" pitchFamily="34" charset="0"/>
              </a:defRPr>
            </a:lvl1pPr>
          </a:lstStyle>
          <a:p>
            <a:pPr>
              <a:defRPr/>
            </a:pPr>
            <a:fld id="{94620F4F-797E-4B31-85D3-1E55347D4FAC}" type="slidenum">
              <a:rPr lang="zh-CN" altLang="en-US"/>
              <a:pPr>
                <a:defRPr/>
              </a:pPr>
              <a:t>‹#›</a:t>
            </a:fld>
            <a:endParaRPr lang="zh-CN" altLang="en-US"/>
          </a:p>
        </p:txBody>
      </p:sp>
    </p:spTree>
    <p:extLst>
      <p:ext uri="{BB962C8B-B14F-4D97-AF65-F5344CB8AC3E}">
        <p14:creationId xmlns:p14="http://schemas.microsoft.com/office/powerpoint/2010/main" val="8925160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bwMode="auto">
          <a:xfrm>
            <a:off x="0" y="0"/>
            <a:ext cx="3962400" cy="342900"/>
          </a:xfrm>
          <a:prstGeom prst="rect">
            <a:avLst/>
          </a:prstGeom>
          <a:noFill/>
          <a:ln w="9525">
            <a:noFill/>
            <a:miter lim="800000"/>
          </a:ln>
          <a:effectLst/>
        </p:spPr>
        <p:txBody>
          <a:bodyPr vert="horz" wrap="none" lIns="91440" tIns="45720" rIns="91440" bIns="45720" numCol="1" anchor="t" anchorCtr="0" compatLnSpc="1"/>
          <a:lstStyle>
            <a:lvl1pPr eaLnBrk="1" hangingPunct="1">
              <a:buFontTx/>
              <a:buNone/>
              <a:defRPr kumimoji="1" sz="1200">
                <a:solidFill>
                  <a:schemeClr val="tx1"/>
                </a:solidFill>
                <a:latin typeface="Tahoma" panose="020B0604030504040204" pitchFamily="34" charset="0"/>
              </a:defRPr>
            </a:lvl1pPr>
          </a:lstStyle>
          <a:p>
            <a:pPr>
              <a:defRPr/>
            </a:pPr>
            <a:endParaRPr lang="zh-CN" altLang="en-US"/>
          </a:p>
        </p:txBody>
      </p:sp>
      <p:sp>
        <p:nvSpPr>
          <p:cNvPr id="38915" name="Rectangle 3"/>
          <p:cNvSpPr>
            <a:spLocks noGrp="1" noChangeArrowheads="1"/>
          </p:cNvSpPr>
          <p:nvPr>
            <p:ph type="dt" idx="1"/>
          </p:nvPr>
        </p:nvSpPr>
        <p:spPr bwMode="auto">
          <a:xfrm>
            <a:off x="5181600" y="0"/>
            <a:ext cx="3962400" cy="342900"/>
          </a:xfrm>
          <a:prstGeom prst="rect">
            <a:avLst/>
          </a:prstGeom>
          <a:noFill/>
          <a:ln w="9525">
            <a:noFill/>
            <a:miter lim="800000"/>
          </a:ln>
          <a:effectLst/>
        </p:spPr>
        <p:txBody>
          <a:bodyPr vert="horz" wrap="none" lIns="91440" tIns="45720" rIns="91440" bIns="45720" numCol="1" anchor="t" anchorCtr="0" compatLnSpc="1"/>
          <a:lstStyle>
            <a:lvl1pPr algn="r" eaLnBrk="1" hangingPunct="1">
              <a:buFontTx/>
              <a:buNone/>
              <a:defRPr kumimoji="1" sz="1200">
                <a:solidFill>
                  <a:schemeClr val="tx1"/>
                </a:solidFill>
                <a:latin typeface="Tahoma" panose="020B0604030504040204" pitchFamily="34" charset="0"/>
              </a:defRPr>
            </a:lvl1pPr>
          </a:lstStyle>
          <a:p>
            <a:pPr>
              <a:defRPr/>
            </a:pPr>
            <a:fld id="{5E94C658-52FB-4490-B602-9269CAC1A4FD}" type="datetime3">
              <a:rPr lang="zh-CN" altLang="en-US" smtClean="0"/>
              <a:t>2023年5月17日星期三</a:t>
            </a:fld>
            <a:endParaRPr lang="en-US" altLang="zh-CN"/>
          </a:p>
        </p:txBody>
      </p:sp>
      <p:sp>
        <p:nvSpPr>
          <p:cNvPr id="3076" name="Rectangle 4"/>
          <p:cNvSpPr>
            <a:spLocks noGrp="1" noRot="1" noChangeAspect="1" noChangeArrowheads="1" noTextEdit="1"/>
          </p:cNvSpPr>
          <p:nvPr>
            <p:ph type="sldImg" idx="4294967295"/>
          </p:nvPr>
        </p:nvSpPr>
        <p:spPr bwMode="auto">
          <a:xfrm>
            <a:off x="2857500" y="514350"/>
            <a:ext cx="3429000" cy="25717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7" name="Rectangle 5"/>
          <p:cNvSpPr>
            <a:spLocks noGrp="1" noChangeArrowheads="1"/>
          </p:cNvSpPr>
          <p:nvPr>
            <p:ph type="body" sz="quarter" idx="3"/>
          </p:nvPr>
        </p:nvSpPr>
        <p:spPr bwMode="auto">
          <a:xfrm>
            <a:off x="1219200" y="3257550"/>
            <a:ext cx="6705600" cy="3086100"/>
          </a:xfrm>
          <a:prstGeom prst="rect">
            <a:avLst/>
          </a:prstGeom>
          <a:noFill/>
          <a:ln w="9525">
            <a:noFill/>
            <a:miter lim="800000"/>
          </a:ln>
          <a:effectLst/>
        </p:spPr>
        <p:txBody>
          <a:bodyPr vert="horz" wrap="non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8918" name="Rectangle 6"/>
          <p:cNvSpPr>
            <a:spLocks noGrp="1" noChangeArrowheads="1"/>
          </p:cNvSpPr>
          <p:nvPr>
            <p:ph type="ftr" sz="quarter" idx="4"/>
          </p:nvPr>
        </p:nvSpPr>
        <p:spPr bwMode="auto">
          <a:xfrm>
            <a:off x="0" y="6515100"/>
            <a:ext cx="3962400" cy="342900"/>
          </a:xfrm>
          <a:prstGeom prst="rect">
            <a:avLst/>
          </a:prstGeom>
          <a:noFill/>
          <a:ln w="9525">
            <a:noFill/>
            <a:miter lim="800000"/>
          </a:ln>
          <a:effectLst/>
        </p:spPr>
        <p:txBody>
          <a:bodyPr vert="horz" wrap="none" lIns="91440" tIns="45720" rIns="91440" bIns="45720" numCol="1" anchor="b" anchorCtr="0" compatLnSpc="1"/>
          <a:lstStyle>
            <a:lvl1pPr eaLnBrk="1" hangingPunct="1">
              <a:buFontTx/>
              <a:buNone/>
              <a:defRPr kumimoji="1" sz="1200">
                <a:solidFill>
                  <a:schemeClr val="tx1"/>
                </a:solidFill>
                <a:latin typeface="Tahoma" panose="020B0604030504040204" pitchFamily="34" charset="0"/>
              </a:defRPr>
            </a:lvl1pPr>
          </a:lstStyle>
          <a:p>
            <a:pPr>
              <a:defRPr/>
            </a:pPr>
            <a:r>
              <a:rPr lang="zh-CN" altLang="en-US"/>
              <a:t>前言</a:t>
            </a:r>
            <a:endParaRPr lang="en-US" altLang="zh-CN"/>
          </a:p>
        </p:txBody>
      </p:sp>
      <p:sp>
        <p:nvSpPr>
          <p:cNvPr id="38919" name="Rectangle 7"/>
          <p:cNvSpPr>
            <a:spLocks noGrp="1" noChangeArrowheads="1"/>
          </p:cNvSpPr>
          <p:nvPr>
            <p:ph type="sldNum" sz="quarter" idx="5"/>
          </p:nvPr>
        </p:nvSpPr>
        <p:spPr bwMode="auto">
          <a:xfrm>
            <a:off x="5181600" y="6515100"/>
            <a:ext cx="3962400" cy="342900"/>
          </a:xfrm>
          <a:prstGeom prst="rect">
            <a:avLst/>
          </a:prstGeom>
          <a:noFill/>
          <a:ln w="9525">
            <a:noFill/>
            <a:miter lim="800000"/>
          </a:ln>
          <a:effectLst/>
        </p:spPr>
        <p:txBody>
          <a:bodyPr vert="horz" wrap="none" lIns="91440" tIns="45720" rIns="91440" bIns="45720" numCol="1" anchor="b" anchorCtr="0" compatLnSpc="1">
            <a:prstTxWarp prst="textNoShape">
              <a:avLst/>
            </a:prstTxWarp>
          </a:bodyPr>
          <a:lstStyle>
            <a:lvl1pPr algn="r" eaLnBrk="1" hangingPunct="1">
              <a:defRPr sz="1200" smtClean="0">
                <a:solidFill>
                  <a:schemeClr val="tx1"/>
                </a:solidFill>
                <a:latin typeface="Tahoma" panose="020B0604030504040204" pitchFamily="34" charset="0"/>
              </a:defRPr>
            </a:lvl1pPr>
          </a:lstStyle>
          <a:p>
            <a:pPr>
              <a:defRPr/>
            </a:pPr>
            <a:fld id="{A2196A2E-9561-44DA-9665-7AAA76C5732D}" type="slidenum">
              <a:rPr lang="zh-CN" altLang="en-US"/>
              <a:pPr>
                <a:defRPr/>
              </a:pPr>
              <a:t>‹#›</a:t>
            </a:fld>
            <a:endParaRPr lang="zh-CN" altLang="en-US"/>
          </a:p>
        </p:txBody>
      </p:sp>
    </p:spTree>
    <p:extLst>
      <p:ext uri="{BB962C8B-B14F-4D97-AF65-F5344CB8AC3E}">
        <p14:creationId xmlns:p14="http://schemas.microsoft.com/office/powerpoint/2010/main" val="3222754244"/>
      </p:ext>
    </p:extLst>
  </p:cSld>
  <p:clrMap bg1="lt1" tx1="dk1" bg2="lt2" tx2="dk2" accent1="accent1" accent2="accent2" accent3="accent3" accent4="accent4" accent5="accent5" accent6="accent6" hlink="hlink" folHlink="folHlink"/>
  <p:hf sldNum="0" hdr="0" ftr="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bg2"/>
                </a:solidFill>
                <a:latin typeface="Times New Roman" panose="02020603050405020304" pitchFamily="18" charset="0"/>
                <a:ea typeface="宋体" panose="02010600030101010101" pitchFamily="2" charset="-122"/>
              </a:defRPr>
            </a:lvl1pPr>
            <a:lvl2pPr marL="742950" indent="-285750">
              <a:defRPr sz="2400">
                <a:solidFill>
                  <a:schemeClr val="bg2"/>
                </a:solidFill>
                <a:latin typeface="Times New Roman" panose="02020603050405020304" pitchFamily="18" charset="0"/>
                <a:ea typeface="宋体" panose="02010600030101010101" pitchFamily="2" charset="-122"/>
              </a:defRPr>
            </a:lvl2pPr>
            <a:lvl3pPr marL="1143000" indent="-228600">
              <a:defRPr sz="2400">
                <a:solidFill>
                  <a:schemeClr val="bg2"/>
                </a:solidFill>
                <a:latin typeface="Times New Roman" panose="02020603050405020304" pitchFamily="18" charset="0"/>
                <a:ea typeface="宋体" panose="02010600030101010101" pitchFamily="2" charset="-122"/>
              </a:defRPr>
            </a:lvl3pPr>
            <a:lvl4pPr marL="1600200" indent="-228600">
              <a:defRPr sz="2400">
                <a:solidFill>
                  <a:schemeClr val="bg2"/>
                </a:solidFill>
                <a:latin typeface="Times New Roman" panose="02020603050405020304" pitchFamily="18" charset="0"/>
                <a:ea typeface="宋体" panose="02010600030101010101" pitchFamily="2" charset="-122"/>
              </a:defRPr>
            </a:lvl4pPr>
            <a:lvl5pPr marL="2057400" indent="-228600">
              <a:defRPr sz="2400">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9pPr>
          </a:lstStyle>
          <a:p>
            <a:pPr>
              <a:buFontTx/>
              <a:buChar char="•"/>
            </a:pPr>
            <a:fld id="{F93CFA9C-5662-480F-82D4-E754C13F2028}" type="datetime3">
              <a:rPr kumimoji="0" lang="zh-CN" altLang="en-US" sz="1200" smtClean="0">
                <a:solidFill>
                  <a:schemeClr val="tx1"/>
                </a:solidFill>
                <a:latin typeface="Tahoma" panose="020B0604030504040204" pitchFamily="34" charset="0"/>
              </a:rPr>
              <a:t>2023年5月17日星期三</a:t>
            </a:fld>
            <a:endParaRPr kumimoji="0" lang="zh-CN" altLang="en-US" sz="1200">
              <a:solidFill>
                <a:schemeClr val="tx1"/>
              </a:solidFill>
              <a:latin typeface="Tahoma" panose="020B0604030504040204" pitchFamily="34" charset="0"/>
            </a:endParaRPr>
          </a:p>
        </p:txBody>
      </p:sp>
      <p:sp>
        <p:nvSpPr>
          <p:cNvPr id="614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bg2"/>
                </a:solidFill>
                <a:latin typeface="Times New Roman" panose="02020603050405020304" pitchFamily="18" charset="0"/>
                <a:ea typeface="宋体" panose="02010600030101010101" pitchFamily="2" charset="-122"/>
              </a:defRPr>
            </a:lvl1pPr>
            <a:lvl2pPr marL="742950" indent="-285750">
              <a:defRPr sz="2400">
                <a:solidFill>
                  <a:schemeClr val="bg2"/>
                </a:solidFill>
                <a:latin typeface="Times New Roman" panose="02020603050405020304" pitchFamily="18" charset="0"/>
                <a:ea typeface="宋体" panose="02010600030101010101" pitchFamily="2" charset="-122"/>
              </a:defRPr>
            </a:lvl2pPr>
            <a:lvl3pPr marL="1143000" indent="-228600">
              <a:defRPr sz="2400">
                <a:solidFill>
                  <a:schemeClr val="bg2"/>
                </a:solidFill>
                <a:latin typeface="Times New Roman" panose="02020603050405020304" pitchFamily="18" charset="0"/>
                <a:ea typeface="宋体" panose="02010600030101010101" pitchFamily="2" charset="-122"/>
              </a:defRPr>
            </a:lvl3pPr>
            <a:lvl4pPr marL="1600200" indent="-228600">
              <a:defRPr sz="2400">
                <a:solidFill>
                  <a:schemeClr val="bg2"/>
                </a:solidFill>
                <a:latin typeface="Times New Roman" panose="02020603050405020304" pitchFamily="18" charset="0"/>
                <a:ea typeface="宋体" panose="02010600030101010101" pitchFamily="2" charset="-122"/>
              </a:defRPr>
            </a:lvl4pPr>
            <a:lvl5pPr marL="2057400" indent="-228600">
              <a:defRPr sz="2400">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9pPr>
          </a:lstStyle>
          <a:p>
            <a:pPr>
              <a:buFontTx/>
              <a:buChar char="•"/>
            </a:pPr>
            <a:r>
              <a:rPr kumimoji="0" lang="zh-CN" altLang="en-US" sz="1200">
                <a:solidFill>
                  <a:schemeClr val="tx1"/>
                </a:solidFill>
                <a:latin typeface="Tahoma" panose="020B0604030504040204" pitchFamily="34" charset="0"/>
              </a:rPr>
              <a:t>前言</a:t>
            </a:r>
            <a:endParaRPr kumimoji="0" lang="en-US" altLang="zh-CN" sz="1200">
              <a:solidFill>
                <a:schemeClr val="tx1"/>
              </a:solidFill>
              <a:latin typeface="Tahoma" panose="020B0604030504040204" pitchFamily="34" charset="0"/>
            </a:endParaRPr>
          </a:p>
        </p:txBody>
      </p:sp>
      <p:sp>
        <p:nvSpPr>
          <p:cNvPr id="614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Times New Roman" panose="02020603050405020304" pitchFamily="18" charset="0"/>
                <a:ea typeface="宋体" panose="02010600030101010101" pitchFamily="2" charset="-122"/>
              </a:defRPr>
            </a:lvl1pPr>
            <a:lvl2pPr marL="742950" indent="-285750">
              <a:defRPr sz="2400">
                <a:solidFill>
                  <a:schemeClr val="bg2"/>
                </a:solidFill>
                <a:latin typeface="Times New Roman" panose="02020603050405020304" pitchFamily="18" charset="0"/>
                <a:ea typeface="宋体" panose="02010600030101010101" pitchFamily="2" charset="-122"/>
              </a:defRPr>
            </a:lvl2pPr>
            <a:lvl3pPr marL="1143000" indent="-228600">
              <a:defRPr sz="2400">
                <a:solidFill>
                  <a:schemeClr val="bg2"/>
                </a:solidFill>
                <a:latin typeface="Times New Roman" panose="02020603050405020304" pitchFamily="18" charset="0"/>
                <a:ea typeface="宋体" panose="02010600030101010101" pitchFamily="2" charset="-122"/>
              </a:defRPr>
            </a:lvl3pPr>
            <a:lvl4pPr marL="1600200" indent="-228600">
              <a:defRPr sz="2400">
                <a:solidFill>
                  <a:schemeClr val="bg2"/>
                </a:solidFill>
                <a:latin typeface="Times New Roman" panose="02020603050405020304" pitchFamily="18" charset="0"/>
                <a:ea typeface="宋体" panose="02010600030101010101" pitchFamily="2" charset="-122"/>
              </a:defRPr>
            </a:lvl4pPr>
            <a:lvl5pPr marL="2057400" indent="-228600">
              <a:defRPr sz="2400">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9pPr>
          </a:lstStyle>
          <a:p>
            <a:pPr>
              <a:buFontTx/>
              <a:buChar char="•"/>
            </a:pPr>
            <a:fld id="{A20D68F6-E4AB-4742-B26A-B0225D9E7B5F}" type="slidenum">
              <a:rPr altLang="en-US" sz="1200" noProof="1">
                <a:solidFill>
                  <a:schemeClr val="tx1"/>
                </a:solidFill>
                <a:latin typeface="Tahoma" panose="020B0604030504040204" pitchFamily="34" charset="0"/>
              </a:rPr>
              <a:pPr>
                <a:buFontTx/>
                <a:buChar char="•"/>
              </a:pPr>
              <a:t>1</a:t>
            </a:fld>
            <a:endParaRPr lang="zh-CN" altLang="en-US" sz="1200" noProof="1">
              <a:solidFill>
                <a:schemeClr val="tx1"/>
              </a:solidFill>
              <a:latin typeface="Tahoma" panose="020B0604030504040204" pitchFamily="34" charset="0"/>
            </a:endParaRPr>
          </a:p>
        </p:txBody>
      </p:sp>
      <p:sp>
        <p:nvSpPr>
          <p:cNvPr id="6149" name="Rectangle 2"/>
          <p:cNvSpPr>
            <a:spLocks noGrp="1" noRot="1" noChangeAspect="1" noChangeArrowheads="1" noTextEdit="1"/>
          </p:cNvSpPr>
          <p:nvPr>
            <p:ph type="sldImg" idx="4294967295"/>
          </p:nvPr>
        </p:nvSpPr>
        <p:spPr>
          <a:ln/>
        </p:spPr>
      </p:sp>
      <p:sp>
        <p:nvSpPr>
          <p:cNvPr id="6150" name="Rectangle 3"/>
          <p:cNvSpPr>
            <a:spLocks noGrp="1" noChangeArrowheads="1"/>
          </p:cNvSpPr>
          <p:nvPr>
            <p:ph type="body" idx="4294967295"/>
          </p:nvPr>
        </p:nvSpPr>
        <p:spPr/>
        <p:txBody>
          <a:bodyPr>
            <a:prstTxWarp prst="textNoShape">
              <a:avLst/>
            </a:prstTxWarp>
          </a:bodyPr>
          <a:lstStyle/>
          <a:p>
            <a:pPr eaLnBrk="1" hangingPunct="1"/>
            <a:endParaRPr lang="zh-CN" altLang="en-US"/>
          </a:p>
        </p:txBody>
      </p:sp>
    </p:spTree>
    <p:extLst>
      <p:ext uri="{BB962C8B-B14F-4D97-AF65-F5344CB8AC3E}">
        <p14:creationId xmlns:p14="http://schemas.microsoft.com/office/powerpoint/2010/main" val="14126744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a:defRPr/>
            </a:pPr>
            <a:fld id="{200CB06D-2220-4AC1-AE08-D2A5D35F70B2}" type="datetime3">
              <a:rPr lang="zh-CN" altLang="en-US" smtClean="0"/>
              <a:t>2023年5月17日星期三</a:t>
            </a:fld>
            <a:endParaRPr lang="en-US" altLang="zh-CN"/>
          </a:p>
        </p:txBody>
      </p:sp>
    </p:spTree>
    <p:extLst>
      <p:ext uri="{BB962C8B-B14F-4D97-AF65-F5344CB8AC3E}">
        <p14:creationId xmlns:p14="http://schemas.microsoft.com/office/powerpoint/2010/main" val="28866927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bg2"/>
                </a:solidFill>
                <a:latin typeface="Times New Roman" panose="02020603050405020304" pitchFamily="18" charset="0"/>
                <a:ea typeface="宋体" panose="02010600030101010101" pitchFamily="2" charset="-122"/>
              </a:defRPr>
            </a:lvl1pPr>
            <a:lvl2pPr marL="742950" indent="-285750">
              <a:defRPr sz="2400">
                <a:solidFill>
                  <a:schemeClr val="bg2"/>
                </a:solidFill>
                <a:latin typeface="Times New Roman" panose="02020603050405020304" pitchFamily="18" charset="0"/>
                <a:ea typeface="宋体" panose="02010600030101010101" pitchFamily="2" charset="-122"/>
              </a:defRPr>
            </a:lvl2pPr>
            <a:lvl3pPr marL="1143000" indent="-228600">
              <a:defRPr sz="2400">
                <a:solidFill>
                  <a:schemeClr val="bg2"/>
                </a:solidFill>
                <a:latin typeface="Times New Roman" panose="02020603050405020304" pitchFamily="18" charset="0"/>
                <a:ea typeface="宋体" panose="02010600030101010101" pitchFamily="2" charset="-122"/>
              </a:defRPr>
            </a:lvl3pPr>
            <a:lvl4pPr marL="1600200" indent="-228600">
              <a:defRPr sz="2400">
                <a:solidFill>
                  <a:schemeClr val="bg2"/>
                </a:solidFill>
                <a:latin typeface="Times New Roman" panose="02020603050405020304" pitchFamily="18" charset="0"/>
                <a:ea typeface="宋体" panose="02010600030101010101" pitchFamily="2" charset="-122"/>
              </a:defRPr>
            </a:lvl4pPr>
            <a:lvl5pPr marL="2057400" indent="-228600">
              <a:defRPr sz="2400">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9pPr>
          </a:lstStyle>
          <a:p>
            <a:pPr>
              <a:buFontTx/>
              <a:buChar char="•"/>
            </a:pPr>
            <a:fld id="{36FB129B-3FD8-42AE-B3C1-3E7B9CD0D0A3}" type="datetime3">
              <a:rPr kumimoji="0" lang="zh-CN" altLang="en-US" sz="1200" smtClean="0">
                <a:solidFill>
                  <a:schemeClr val="tx1"/>
                </a:solidFill>
                <a:latin typeface="Tahoma" panose="020B0604030504040204" pitchFamily="34" charset="0"/>
              </a:rPr>
              <a:t>2023年5月17日星期三</a:t>
            </a:fld>
            <a:endParaRPr kumimoji="0" lang="zh-CN" altLang="en-US" sz="1200">
              <a:solidFill>
                <a:schemeClr val="tx1"/>
              </a:solidFill>
              <a:latin typeface="Tahoma" panose="020B0604030504040204" pitchFamily="34" charset="0"/>
            </a:endParaRPr>
          </a:p>
        </p:txBody>
      </p:sp>
      <p:sp>
        <p:nvSpPr>
          <p:cNvPr id="8909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bg2"/>
                </a:solidFill>
                <a:latin typeface="Times New Roman" panose="02020603050405020304" pitchFamily="18" charset="0"/>
                <a:ea typeface="宋体" panose="02010600030101010101" pitchFamily="2" charset="-122"/>
              </a:defRPr>
            </a:lvl1pPr>
            <a:lvl2pPr marL="742950" indent="-285750">
              <a:defRPr sz="2400">
                <a:solidFill>
                  <a:schemeClr val="bg2"/>
                </a:solidFill>
                <a:latin typeface="Times New Roman" panose="02020603050405020304" pitchFamily="18" charset="0"/>
                <a:ea typeface="宋体" panose="02010600030101010101" pitchFamily="2" charset="-122"/>
              </a:defRPr>
            </a:lvl2pPr>
            <a:lvl3pPr marL="1143000" indent="-228600">
              <a:defRPr sz="2400">
                <a:solidFill>
                  <a:schemeClr val="bg2"/>
                </a:solidFill>
                <a:latin typeface="Times New Roman" panose="02020603050405020304" pitchFamily="18" charset="0"/>
                <a:ea typeface="宋体" panose="02010600030101010101" pitchFamily="2" charset="-122"/>
              </a:defRPr>
            </a:lvl3pPr>
            <a:lvl4pPr marL="1600200" indent="-228600">
              <a:defRPr sz="2400">
                <a:solidFill>
                  <a:schemeClr val="bg2"/>
                </a:solidFill>
                <a:latin typeface="Times New Roman" panose="02020603050405020304" pitchFamily="18" charset="0"/>
                <a:ea typeface="宋体" panose="02010600030101010101" pitchFamily="2" charset="-122"/>
              </a:defRPr>
            </a:lvl4pPr>
            <a:lvl5pPr marL="2057400" indent="-228600">
              <a:defRPr sz="2400">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9pPr>
          </a:lstStyle>
          <a:p>
            <a:pPr>
              <a:buFontTx/>
              <a:buChar char="•"/>
            </a:pPr>
            <a:r>
              <a:rPr kumimoji="0" lang="zh-CN" altLang="en-US" sz="1200">
                <a:solidFill>
                  <a:schemeClr val="tx1"/>
                </a:solidFill>
                <a:latin typeface="Tahoma" panose="020B0604030504040204" pitchFamily="34" charset="0"/>
              </a:rPr>
              <a:t>前言</a:t>
            </a:r>
            <a:endParaRPr kumimoji="0" lang="en-US" altLang="zh-CN" sz="1200">
              <a:solidFill>
                <a:schemeClr val="tx1"/>
              </a:solidFill>
              <a:latin typeface="Tahoma" panose="020B0604030504040204" pitchFamily="34" charset="0"/>
            </a:endParaRPr>
          </a:p>
        </p:txBody>
      </p:sp>
      <p:sp>
        <p:nvSpPr>
          <p:cNvPr id="8909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Times New Roman" panose="02020603050405020304" pitchFamily="18" charset="0"/>
                <a:ea typeface="宋体" panose="02010600030101010101" pitchFamily="2" charset="-122"/>
              </a:defRPr>
            </a:lvl1pPr>
            <a:lvl2pPr marL="742950" indent="-285750">
              <a:defRPr sz="2400">
                <a:solidFill>
                  <a:schemeClr val="bg2"/>
                </a:solidFill>
                <a:latin typeface="Times New Roman" panose="02020603050405020304" pitchFamily="18" charset="0"/>
                <a:ea typeface="宋体" panose="02010600030101010101" pitchFamily="2" charset="-122"/>
              </a:defRPr>
            </a:lvl2pPr>
            <a:lvl3pPr marL="1143000" indent="-228600">
              <a:defRPr sz="2400">
                <a:solidFill>
                  <a:schemeClr val="bg2"/>
                </a:solidFill>
                <a:latin typeface="Times New Roman" panose="02020603050405020304" pitchFamily="18" charset="0"/>
                <a:ea typeface="宋体" panose="02010600030101010101" pitchFamily="2" charset="-122"/>
              </a:defRPr>
            </a:lvl3pPr>
            <a:lvl4pPr marL="1600200" indent="-228600">
              <a:defRPr sz="2400">
                <a:solidFill>
                  <a:schemeClr val="bg2"/>
                </a:solidFill>
                <a:latin typeface="Times New Roman" panose="02020603050405020304" pitchFamily="18" charset="0"/>
                <a:ea typeface="宋体" panose="02010600030101010101" pitchFamily="2" charset="-122"/>
              </a:defRPr>
            </a:lvl4pPr>
            <a:lvl5pPr marL="2057400" indent="-228600">
              <a:defRPr sz="2400">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9pPr>
          </a:lstStyle>
          <a:p>
            <a:pPr>
              <a:buFontTx/>
              <a:buChar char="•"/>
            </a:pPr>
            <a:fld id="{4D601E9E-6253-44EE-B026-A5B572C452FC}" type="slidenum">
              <a:rPr altLang="en-US" sz="1200" noProof="1">
                <a:solidFill>
                  <a:schemeClr val="tx1"/>
                </a:solidFill>
                <a:latin typeface="Tahoma" panose="020B0604030504040204" pitchFamily="34" charset="0"/>
              </a:rPr>
              <a:pPr>
                <a:buFontTx/>
                <a:buChar char="•"/>
              </a:pPr>
              <a:t>74</a:t>
            </a:fld>
            <a:endParaRPr lang="zh-CN" altLang="en-US" sz="1200" noProof="1">
              <a:solidFill>
                <a:schemeClr val="tx1"/>
              </a:solidFill>
              <a:latin typeface="Tahoma" panose="020B0604030504040204" pitchFamily="34" charset="0"/>
            </a:endParaRPr>
          </a:p>
        </p:txBody>
      </p:sp>
      <p:sp>
        <p:nvSpPr>
          <p:cNvPr id="89093" name="Rectangle 2"/>
          <p:cNvSpPr>
            <a:spLocks noGrp="1" noRot="1" noChangeAspect="1" noChangeArrowheads="1" noTextEdit="1"/>
          </p:cNvSpPr>
          <p:nvPr>
            <p:ph type="sldImg" idx="4294967295"/>
          </p:nvPr>
        </p:nvSpPr>
        <p:spPr>
          <a:ln/>
        </p:spPr>
      </p:sp>
      <p:sp>
        <p:nvSpPr>
          <p:cNvPr id="89094" name="Rectangle 3"/>
          <p:cNvSpPr>
            <a:spLocks noGrp="1" noChangeArrowheads="1"/>
          </p:cNvSpPr>
          <p:nvPr>
            <p:ph type="body" idx="4294967295"/>
          </p:nvPr>
        </p:nvSpPr>
        <p:spPr/>
        <p:txBody>
          <a:bodyPr>
            <a:prstTxWarp prst="textNoShape">
              <a:avLst/>
            </a:prstTxWarp>
          </a:bodyPr>
          <a:lstStyle/>
          <a:p>
            <a:pPr eaLnBrk="1" hangingPunct="1"/>
            <a:endParaRPr lang="zh-CN" altLang="en-US" sz="800" dirty="0"/>
          </a:p>
        </p:txBody>
      </p:sp>
    </p:spTree>
    <p:extLst>
      <p:ext uri="{BB962C8B-B14F-4D97-AF65-F5344CB8AC3E}">
        <p14:creationId xmlns:p14="http://schemas.microsoft.com/office/powerpoint/2010/main" val="6573257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bg2"/>
                </a:solidFill>
                <a:latin typeface="Times New Roman" panose="02020603050405020304" pitchFamily="18" charset="0"/>
                <a:ea typeface="宋体" panose="02010600030101010101" pitchFamily="2" charset="-122"/>
              </a:defRPr>
            </a:lvl1pPr>
            <a:lvl2pPr marL="742950" indent="-285750">
              <a:defRPr sz="2400">
                <a:solidFill>
                  <a:schemeClr val="bg2"/>
                </a:solidFill>
                <a:latin typeface="Times New Roman" panose="02020603050405020304" pitchFamily="18" charset="0"/>
                <a:ea typeface="宋体" panose="02010600030101010101" pitchFamily="2" charset="-122"/>
              </a:defRPr>
            </a:lvl2pPr>
            <a:lvl3pPr marL="1143000" indent="-228600">
              <a:defRPr sz="2400">
                <a:solidFill>
                  <a:schemeClr val="bg2"/>
                </a:solidFill>
                <a:latin typeface="Times New Roman" panose="02020603050405020304" pitchFamily="18" charset="0"/>
                <a:ea typeface="宋体" panose="02010600030101010101" pitchFamily="2" charset="-122"/>
              </a:defRPr>
            </a:lvl3pPr>
            <a:lvl4pPr marL="1600200" indent="-228600">
              <a:defRPr sz="2400">
                <a:solidFill>
                  <a:schemeClr val="bg2"/>
                </a:solidFill>
                <a:latin typeface="Times New Roman" panose="02020603050405020304" pitchFamily="18" charset="0"/>
                <a:ea typeface="宋体" panose="02010600030101010101" pitchFamily="2" charset="-122"/>
              </a:defRPr>
            </a:lvl4pPr>
            <a:lvl5pPr marL="2057400" indent="-228600">
              <a:defRPr sz="2400">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9pPr>
          </a:lstStyle>
          <a:p>
            <a:pPr>
              <a:buFontTx/>
              <a:buChar char="•"/>
            </a:pPr>
            <a:fld id="{95B41345-820B-4396-8D6B-75A0E9BAEA3D}" type="datetime3">
              <a:rPr kumimoji="0" lang="zh-CN" altLang="en-US" sz="1200" smtClean="0">
                <a:solidFill>
                  <a:schemeClr val="tx1"/>
                </a:solidFill>
                <a:latin typeface="Tahoma" panose="020B0604030504040204" pitchFamily="34" charset="0"/>
              </a:rPr>
              <a:t>2023年5月17日星期三</a:t>
            </a:fld>
            <a:endParaRPr kumimoji="0" lang="zh-CN" altLang="en-US" sz="1200">
              <a:solidFill>
                <a:schemeClr val="tx1"/>
              </a:solidFill>
              <a:latin typeface="Tahoma" panose="020B0604030504040204" pitchFamily="34" charset="0"/>
            </a:endParaRPr>
          </a:p>
        </p:txBody>
      </p:sp>
      <p:sp>
        <p:nvSpPr>
          <p:cNvPr id="9113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bg2"/>
                </a:solidFill>
                <a:latin typeface="Times New Roman" panose="02020603050405020304" pitchFamily="18" charset="0"/>
                <a:ea typeface="宋体" panose="02010600030101010101" pitchFamily="2" charset="-122"/>
              </a:defRPr>
            </a:lvl1pPr>
            <a:lvl2pPr marL="742950" indent="-285750">
              <a:defRPr sz="2400">
                <a:solidFill>
                  <a:schemeClr val="bg2"/>
                </a:solidFill>
                <a:latin typeface="Times New Roman" panose="02020603050405020304" pitchFamily="18" charset="0"/>
                <a:ea typeface="宋体" panose="02010600030101010101" pitchFamily="2" charset="-122"/>
              </a:defRPr>
            </a:lvl2pPr>
            <a:lvl3pPr marL="1143000" indent="-228600">
              <a:defRPr sz="2400">
                <a:solidFill>
                  <a:schemeClr val="bg2"/>
                </a:solidFill>
                <a:latin typeface="Times New Roman" panose="02020603050405020304" pitchFamily="18" charset="0"/>
                <a:ea typeface="宋体" panose="02010600030101010101" pitchFamily="2" charset="-122"/>
              </a:defRPr>
            </a:lvl3pPr>
            <a:lvl4pPr marL="1600200" indent="-228600">
              <a:defRPr sz="2400">
                <a:solidFill>
                  <a:schemeClr val="bg2"/>
                </a:solidFill>
                <a:latin typeface="Times New Roman" panose="02020603050405020304" pitchFamily="18" charset="0"/>
                <a:ea typeface="宋体" panose="02010600030101010101" pitchFamily="2" charset="-122"/>
              </a:defRPr>
            </a:lvl4pPr>
            <a:lvl5pPr marL="2057400" indent="-228600">
              <a:defRPr sz="2400">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9pPr>
          </a:lstStyle>
          <a:p>
            <a:pPr>
              <a:buFontTx/>
              <a:buChar char="•"/>
            </a:pPr>
            <a:r>
              <a:rPr kumimoji="0" lang="zh-CN" altLang="en-US" sz="1200">
                <a:solidFill>
                  <a:schemeClr val="tx1"/>
                </a:solidFill>
                <a:latin typeface="Tahoma" panose="020B0604030504040204" pitchFamily="34" charset="0"/>
              </a:rPr>
              <a:t>前言</a:t>
            </a:r>
            <a:endParaRPr kumimoji="0" lang="en-US" altLang="zh-CN" sz="1200">
              <a:solidFill>
                <a:schemeClr val="tx1"/>
              </a:solidFill>
              <a:latin typeface="Tahoma" panose="020B0604030504040204" pitchFamily="34" charset="0"/>
            </a:endParaRPr>
          </a:p>
        </p:txBody>
      </p:sp>
      <p:sp>
        <p:nvSpPr>
          <p:cNvPr id="9114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Times New Roman" panose="02020603050405020304" pitchFamily="18" charset="0"/>
                <a:ea typeface="宋体" panose="02010600030101010101" pitchFamily="2" charset="-122"/>
              </a:defRPr>
            </a:lvl1pPr>
            <a:lvl2pPr marL="742950" indent="-285750">
              <a:defRPr sz="2400">
                <a:solidFill>
                  <a:schemeClr val="bg2"/>
                </a:solidFill>
                <a:latin typeface="Times New Roman" panose="02020603050405020304" pitchFamily="18" charset="0"/>
                <a:ea typeface="宋体" panose="02010600030101010101" pitchFamily="2" charset="-122"/>
              </a:defRPr>
            </a:lvl2pPr>
            <a:lvl3pPr marL="1143000" indent="-228600">
              <a:defRPr sz="2400">
                <a:solidFill>
                  <a:schemeClr val="bg2"/>
                </a:solidFill>
                <a:latin typeface="Times New Roman" panose="02020603050405020304" pitchFamily="18" charset="0"/>
                <a:ea typeface="宋体" panose="02010600030101010101" pitchFamily="2" charset="-122"/>
              </a:defRPr>
            </a:lvl3pPr>
            <a:lvl4pPr marL="1600200" indent="-228600">
              <a:defRPr sz="2400">
                <a:solidFill>
                  <a:schemeClr val="bg2"/>
                </a:solidFill>
                <a:latin typeface="Times New Roman" panose="02020603050405020304" pitchFamily="18" charset="0"/>
                <a:ea typeface="宋体" panose="02010600030101010101" pitchFamily="2" charset="-122"/>
              </a:defRPr>
            </a:lvl4pPr>
            <a:lvl5pPr marL="2057400" indent="-228600">
              <a:defRPr sz="2400">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9pPr>
          </a:lstStyle>
          <a:p>
            <a:pPr>
              <a:buFontTx/>
              <a:buChar char="•"/>
            </a:pPr>
            <a:fld id="{8E76684D-9B88-41F6-A9EF-4EB14748ECC4}" type="slidenum">
              <a:rPr altLang="en-US" sz="1200" noProof="1">
                <a:solidFill>
                  <a:schemeClr val="tx1"/>
                </a:solidFill>
                <a:latin typeface="Tahoma" panose="020B0604030504040204" pitchFamily="34" charset="0"/>
              </a:rPr>
              <a:pPr>
                <a:buFontTx/>
                <a:buChar char="•"/>
              </a:pPr>
              <a:t>75</a:t>
            </a:fld>
            <a:endParaRPr lang="zh-CN" altLang="en-US" sz="1200" noProof="1">
              <a:solidFill>
                <a:schemeClr val="tx1"/>
              </a:solidFill>
              <a:latin typeface="Tahoma" panose="020B0604030504040204" pitchFamily="34" charset="0"/>
            </a:endParaRPr>
          </a:p>
        </p:txBody>
      </p:sp>
      <p:sp>
        <p:nvSpPr>
          <p:cNvPr id="91141" name="Rectangle 2"/>
          <p:cNvSpPr>
            <a:spLocks noGrp="1" noRot="1" noChangeAspect="1" noChangeArrowheads="1" noTextEdit="1"/>
          </p:cNvSpPr>
          <p:nvPr>
            <p:ph type="sldImg" idx="4294967295"/>
          </p:nvPr>
        </p:nvSpPr>
        <p:spPr>
          <a:ln/>
        </p:spPr>
      </p:sp>
      <p:sp>
        <p:nvSpPr>
          <p:cNvPr id="91142" name="Rectangle 3"/>
          <p:cNvSpPr>
            <a:spLocks noGrp="1" noChangeArrowheads="1"/>
          </p:cNvSpPr>
          <p:nvPr>
            <p:ph type="body" idx="4294967295"/>
          </p:nvPr>
        </p:nvSpPr>
        <p:spPr/>
        <p:txBody>
          <a:bodyPr>
            <a:prstTxWarp prst="textNoShape">
              <a:avLst/>
            </a:prstTxWarp>
          </a:bodyPr>
          <a:lstStyle/>
          <a:p>
            <a:pPr eaLnBrk="1" hangingPunct="1"/>
            <a:endParaRPr lang="zh-CN" altLang="en-US" dirty="0"/>
          </a:p>
        </p:txBody>
      </p:sp>
    </p:spTree>
    <p:extLst>
      <p:ext uri="{BB962C8B-B14F-4D97-AF65-F5344CB8AC3E}">
        <p14:creationId xmlns:p14="http://schemas.microsoft.com/office/powerpoint/2010/main" val="10982448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a:defRPr/>
            </a:pPr>
            <a:fld id="{DCA348FD-05F8-4121-B541-49D32A4D7978}" type="datetime3">
              <a:rPr lang="zh-CN" altLang="en-US" smtClean="0"/>
              <a:t>2023年5月17日星期三</a:t>
            </a:fld>
            <a:endParaRPr lang="en-US" altLang="zh-CN"/>
          </a:p>
        </p:txBody>
      </p:sp>
    </p:spTree>
    <p:extLst>
      <p:ext uri="{BB962C8B-B14F-4D97-AF65-F5344CB8AC3E}">
        <p14:creationId xmlns:p14="http://schemas.microsoft.com/office/powerpoint/2010/main" val="15175506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幻灯片图像占位符 1"/>
          <p:cNvSpPr>
            <a:spLocks noGrp="1" noRot="1" noChangeAspect="1" noChangeArrowheads="1" noTextEdit="1"/>
          </p:cNvSpPr>
          <p:nvPr>
            <p:ph type="sldImg" idx="4294967295"/>
          </p:nvPr>
        </p:nvSpPr>
        <p:spPr>
          <a:ln/>
        </p:spPr>
      </p:sp>
      <p:sp>
        <p:nvSpPr>
          <p:cNvPr id="131075" name="备注占位符 2"/>
          <p:cNvSpPr>
            <a:spLocks noGrp="1" noChangeArrowheads="1"/>
          </p:cNvSpPr>
          <p:nvPr>
            <p:ph type="body" idx="4294967295"/>
          </p:nvPr>
        </p:nvSpPr>
        <p:spPr/>
        <p:txBody>
          <a:bodyPr>
            <a:prstTxWarp prst="textNoShape">
              <a:avLst/>
            </a:prstTxWarp>
          </a:bodyPr>
          <a:lstStyle/>
          <a:p>
            <a:endParaRPr lang="en-US" altLang="zh-CN" dirty="0">
              <a:latin typeface="华文新魏" panose="02010800040101010101" pitchFamily="2" charset="-122"/>
            </a:endParaRPr>
          </a:p>
        </p:txBody>
      </p:sp>
      <p:sp>
        <p:nvSpPr>
          <p:cNvPr id="131076" name="日期占位符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bg2"/>
                </a:solidFill>
                <a:latin typeface="Times New Roman" panose="02020603050405020304" pitchFamily="18" charset="0"/>
                <a:ea typeface="宋体" panose="02010600030101010101" pitchFamily="2" charset="-122"/>
              </a:defRPr>
            </a:lvl1pPr>
            <a:lvl2pPr marL="742950" indent="-285750">
              <a:defRPr sz="2400">
                <a:solidFill>
                  <a:schemeClr val="bg2"/>
                </a:solidFill>
                <a:latin typeface="Times New Roman" panose="02020603050405020304" pitchFamily="18" charset="0"/>
                <a:ea typeface="宋体" panose="02010600030101010101" pitchFamily="2" charset="-122"/>
              </a:defRPr>
            </a:lvl2pPr>
            <a:lvl3pPr marL="1143000" indent="-228600">
              <a:defRPr sz="2400">
                <a:solidFill>
                  <a:schemeClr val="bg2"/>
                </a:solidFill>
                <a:latin typeface="Times New Roman" panose="02020603050405020304" pitchFamily="18" charset="0"/>
                <a:ea typeface="宋体" panose="02010600030101010101" pitchFamily="2" charset="-122"/>
              </a:defRPr>
            </a:lvl3pPr>
            <a:lvl4pPr marL="1600200" indent="-228600">
              <a:defRPr sz="2400">
                <a:solidFill>
                  <a:schemeClr val="bg2"/>
                </a:solidFill>
                <a:latin typeface="Times New Roman" panose="02020603050405020304" pitchFamily="18" charset="0"/>
                <a:ea typeface="宋体" panose="02010600030101010101" pitchFamily="2" charset="-122"/>
              </a:defRPr>
            </a:lvl4pPr>
            <a:lvl5pPr marL="2057400" indent="-228600">
              <a:defRPr sz="2400">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9pPr>
          </a:lstStyle>
          <a:p>
            <a:fld id="{595BFF2C-5B8A-4B59-A9D9-0AD79C944D48}" type="datetime3">
              <a:rPr kumimoji="0" lang="zh-CN" altLang="en-US" sz="1200" smtClean="0">
                <a:solidFill>
                  <a:schemeClr val="tx1"/>
                </a:solidFill>
                <a:latin typeface="Tahoma" panose="020B0604030504040204" pitchFamily="34" charset="0"/>
              </a:rPr>
              <a:t>2023年5月17日星期三</a:t>
            </a:fld>
            <a:endParaRPr kumimoji="0" lang="zh-CN" altLang="en-US" sz="1200">
              <a:solidFill>
                <a:schemeClr val="tx1"/>
              </a:solidFill>
              <a:latin typeface="Tahoma" panose="020B0604030504040204" pitchFamily="34" charset="0"/>
            </a:endParaRPr>
          </a:p>
        </p:txBody>
      </p:sp>
    </p:spTree>
    <p:extLst>
      <p:ext uri="{BB962C8B-B14F-4D97-AF65-F5344CB8AC3E}">
        <p14:creationId xmlns:p14="http://schemas.microsoft.com/office/powerpoint/2010/main" val="3475753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a:defRPr/>
            </a:pPr>
            <a:fld id="{5012DA81-6C8F-409E-A1B5-A344B3506A42}" type="datetime3">
              <a:rPr lang="zh-CN" altLang="en-US" smtClean="0"/>
              <a:t>2023年5月17日星期三</a:t>
            </a:fld>
            <a:endParaRPr lang="en-US" altLang="zh-CN"/>
          </a:p>
        </p:txBody>
      </p:sp>
    </p:spTree>
    <p:extLst>
      <p:ext uri="{BB962C8B-B14F-4D97-AF65-F5344CB8AC3E}">
        <p14:creationId xmlns:p14="http://schemas.microsoft.com/office/powerpoint/2010/main" val="9930111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bg2"/>
                </a:solidFill>
                <a:latin typeface="Times New Roman" panose="02020603050405020304" pitchFamily="18" charset="0"/>
                <a:ea typeface="宋体" panose="02010600030101010101" pitchFamily="2" charset="-122"/>
              </a:defRPr>
            </a:lvl1pPr>
            <a:lvl2pPr marL="742950" indent="-285750">
              <a:defRPr sz="2400">
                <a:solidFill>
                  <a:schemeClr val="bg2"/>
                </a:solidFill>
                <a:latin typeface="Times New Roman" panose="02020603050405020304" pitchFamily="18" charset="0"/>
                <a:ea typeface="宋体" panose="02010600030101010101" pitchFamily="2" charset="-122"/>
              </a:defRPr>
            </a:lvl2pPr>
            <a:lvl3pPr marL="1143000" indent="-228600">
              <a:defRPr sz="2400">
                <a:solidFill>
                  <a:schemeClr val="bg2"/>
                </a:solidFill>
                <a:latin typeface="Times New Roman" panose="02020603050405020304" pitchFamily="18" charset="0"/>
                <a:ea typeface="宋体" panose="02010600030101010101" pitchFamily="2" charset="-122"/>
              </a:defRPr>
            </a:lvl3pPr>
            <a:lvl4pPr marL="1600200" indent="-228600">
              <a:defRPr sz="2400">
                <a:solidFill>
                  <a:schemeClr val="bg2"/>
                </a:solidFill>
                <a:latin typeface="Times New Roman" panose="02020603050405020304" pitchFamily="18" charset="0"/>
                <a:ea typeface="宋体" panose="02010600030101010101" pitchFamily="2" charset="-122"/>
              </a:defRPr>
            </a:lvl4pPr>
            <a:lvl5pPr marL="2057400" indent="-228600">
              <a:defRPr sz="2400">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9pPr>
          </a:lstStyle>
          <a:p>
            <a:pPr>
              <a:buFontTx/>
              <a:buChar char="•"/>
            </a:pPr>
            <a:fld id="{388713DE-9E60-49C9-8156-0320B3C0AE16}" type="datetime3">
              <a:rPr kumimoji="0" lang="zh-CN" altLang="en-US" sz="1200" smtClean="0">
                <a:solidFill>
                  <a:schemeClr val="tx1"/>
                </a:solidFill>
                <a:latin typeface="Tahoma" panose="020B0604030504040204" pitchFamily="34" charset="0"/>
              </a:rPr>
              <a:t>2023年5月17日星期三</a:t>
            </a:fld>
            <a:endParaRPr kumimoji="0" lang="zh-CN" altLang="en-US" sz="1200">
              <a:solidFill>
                <a:schemeClr val="tx1"/>
              </a:solidFill>
              <a:latin typeface="Tahoma" panose="020B0604030504040204" pitchFamily="34" charset="0"/>
            </a:endParaRPr>
          </a:p>
        </p:txBody>
      </p:sp>
      <p:sp>
        <p:nvSpPr>
          <p:cNvPr id="15360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bg2"/>
                </a:solidFill>
                <a:latin typeface="Times New Roman" panose="02020603050405020304" pitchFamily="18" charset="0"/>
                <a:ea typeface="宋体" panose="02010600030101010101" pitchFamily="2" charset="-122"/>
              </a:defRPr>
            </a:lvl1pPr>
            <a:lvl2pPr marL="742950" indent="-285750">
              <a:defRPr sz="2400">
                <a:solidFill>
                  <a:schemeClr val="bg2"/>
                </a:solidFill>
                <a:latin typeface="Times New Roman" panose="02020603050405020304" pitchFamily="18" charset="0"/>
                <a:ea typeface="宋体" panose="02010600030101010101" pitchFamily="2" charset="-122"/>
              </a:defRPr>
            </a:lvl2pPr>
            <a:lvl3pPr marL="1143000" indent="-228600">
              <a:defRPr sz="2400">
                <a:solidFill>
                  <a:schemeClr val="bg2"/>
                </a:solidFill>
                <a:latin typeface="Times New Roman" panose="02020603050405020304" pitchFamily="18" charset="0"/>
                <a:ea typeface="宋体" panose="02010600030101010101" pitchFamily="2" charset="-122"/>
              </a:defRPr>
            </a:lvl3pPr>
            <a:lvl4pPr marL="1600200" indent="-228600">
              <a:defRPr sz="2400">
                <a:solidFill>
                  <a:schemeClr val="bg2"/>
                </a:solidFill>
                <a:latin typeface="Times New Roman" panose="02020603050405020304" pitchFamily="18" charset="0"/>
                <a:ea typeface="宋体" panose="02010600030101010101" pitchFamily="2" charset="-122"/>
              </a:defRPr>
            </a:lvl4pPr>
            <a:lvl5pPr marL="2057400" indent="-228600">
              <a:defRPr sz="2400">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9pPr>
          </a:lstStyle>
          <a:p>
            <a:pPr>
              <a:buFontTx/>
              <a:buChar char="•"/>
            </a:pPr>
            <a:r>
              <a:rPr kumimoji="0" lang="zh-CN" altLang="en-US" sz="1200">
                <a:solidFill>
                  <a:schemeClr val="tx1"/>
                </a:solidFill>
                <a:latin typeface="Tahoma" panose="020B0604030504040204" pitchFamily="34" charset="0"/>
              </a:rPr>
              <a:t>前言</a:t>
            </a:r>
            <a:endParaRPr kumimoji="0" lang="en-US" altLang="zh-CN" sz="1200">
              <a:solidFill>
                <a:schemeClr val="tx1"/>
              </a:solidFill>
              <a:latin typeface="Tahoma" panose="020B0604030504040204" pitchFamily="34" charset="0"/>
            </a:endParaRPr>
          </a:p>
        </p:txBody>
      </p:sp>
      <p:sp>
        <p:nvSpPr>
          <p:cNvPr id="15360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Times New Roman" panose="02020603050405020304" pitchFamily="18" charset="0"/>
                <a:ea typeface="宋体" panose="02010600030101010101" pitchFamily="2" charset="-122"/>
              </a:defRPr>
            </a:lvl1pPr>
            <a:lvl2pPr marL="742950" indent="-285750">
              <a:defRPr sz="2400">
                <a:solidFill>
                  <a:schemeClr val="bg2"/>
                </a:solidFill>
                <a:latin typeface="Times New Roman" panose="02020603050405020304" pitchFamily="18" charset="0"/>
                <a:ea typeface="宋体" panose="02010600030101010101" pitchFamily="2" charset="-122"/>
              </a:defRPr>
            </a:lvl2pPr>
            <a:lvl3pPr marL="1143000" indent="-228600">
              <a:defRPr sz="2400">
                <a:solidFill>
                  <a:schemeClr val="bg2"/>
                </a:solidFill>
                <a:latin typeface="Times New Roman" panose="02020603050405020304" pitchFamily="18" charset="0"/>
                <a:ea typeface="宋体" panose="02010600030101010101" pitchFamily="2" charset="-122"/>
              </a:defRPr>
            </a:lvl3pPr>
            <a:lvl4pPr marL="1600200" indent="-228600">
              <a:defRPr sz="2400">
                <a:solidFill>
                  <a:schemeClr val="bg2"/>
                </a:solidFill>
                <a:latin typeface="Times New Roman" panose="02020603050405020304" pitchFamily="18" charset="0"/>
                <a:ea typeface="宋体" panose="02010600030101010101" pitchFamily="2" charset="-122"/>
              </a:defRPr>
            </a:lvl4pPr>
            <a:lvl5pPr marL="2057400" indent="-228600">
              <a:defRPr sz="2400">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9pPr>
          </a:lstStyle>
          <a:p>
            <a:pPr>
              <a:buFontTx/>
              <a:buChar char="•"/>
            </a:pPr>
            <a:fld id="{7AE26511-177E-47F2-9BC5-6E00015A6FA1}" type="slidenum">
              <a:rPr altLang="en-US" sz="1200" noProof="1">
                <a:solidFill>
                  <a:schemeClr val="tx1"/>
                </a:solidFill>
                <a:latin typeface="Tahoma" panose="020B0604030504040204" pitchFamily="34" charset="0"/>
              </a:rPr>
              <a:pPr>
                <a:buFontTx/>
                <a:buChar char="•"/>
              </a:pPr>
              <a:t>130</a:t>
            </a:fld>
            <a:endParaRPr lang="zh-CN" altLang="en-US" sz="1200" noProof="1">
              <a:solidFill>
                <a:schemeClr val="tx1"/>
              </a:solidFill>
              <a:latin typeface="Tahoma" panose="020B0604030504040204" pitchFamily="34" charset="0"/>
            </a:endParaRPr>
          </a:p>
        </p:txBody>
      </p:sp>
      <p:sp>
        <p:nvSpPr>
          <p:cNvPr id="153605" name="Rectangle 2"/>
          <p:cNvSpPr>
            <a:spLocks noGrp="1" noRot="1" noChangeAspect="1" noChangeArrowheads="1" noTextEdit="1"/>
          </p:cNvSpPr>
          <p:nvPr>
            <p:ph type="sldImg" idx="4294967295"/>
          </p:nvPr>
        </p:nvSpPr>
        <p:spPr>
          <a:ln/>
        </p:spPr>
      </p:sp>
      <p:sp>
        <p:nvSpPr>
          <p:cNvPr id="153606" name="Rectangle 3"/>
          <p:cNvSpPr>
            <a:spLocks noGrp="1" noChangeArrowheads="1"/>
          </p:cNvSpPr>
          <p:nvPr>
            <p:ph type="body" idx="4294967295"/>
          </p:nvPr>
        </p:nvSpPr>
        <p:spPr/>
        <p:txBody>
          <a:bodyPr>
            <a:prstTxWarp prst="textNoShape">
              <a:avLst/>
            </a:prstTxWarp>
          </a:bodyPr>
          <a:lstStyle/>
          <a:p>
            <a:pPr eaLnBrk="1" hangingPunct="1"/>
            <a:endParaRPr lang="zh-CN" altLang="en-US"/>
          </a:p>
        </p:txBody>
      </p:sp>
    </p:spTree>
    <p:extLst>
      <p:ext uri="{BB962C8B-B14F-4D97-AF65-F5344CB8AC3E}">
        <p14:creationId xmlns:p14="http://schemas.microsoft.com/office/powerpoint/2010/main" val="42480685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bg2"/>
                </a:solidFill>
                <a:latin typeface="Times New Roman" panose="02020603050405020304" pitchFamily="18" charset="0"/>
                <a:ea typeface="宋体" panose="02010600030101010101" pitchFamily="2" charset="-122"/>
              </a:defRPr>
            </a:lvl1pPr>
            <a:lvl2pPr marL="742950" indent="-285750">
              <a:defRPr sz="2400">
                <a:solidFill>
                  <a:schemeClr val="bg2"/>
                </a:solidFill>
                <a:latin typeface="Times New Roman" panose="02020603050405020304" pitchFamily="18" charset="0"/>
                <a:ea typeface="宋体" panose="02010600030101010101" pitchFamily="2" charset="-122"/>
              </a:defRPr>
            </a:lvl2pPr>
            <a:lvl3pPr marL="1143000" indent="-228600">
              <a:defRPr sz="2400">
                <a:solidFill>
                  <a:schemeClr val="bg2"/>
                </a:solidFill>
                <a:latin typeface="Times New Roman" panose="02020603050405020304" pitchFamily="18" charset="0"/>
                <a:ea typeface="宋体" panose="02010600030101010101" pitchFamily="2" charset="-122"/>
              </a:defRPr>
            </a:lvl3pPr>
            <a:lvl4pPr marL="1600200" indent="-228600">
              <a:defRPr sz="2400">
                <a:solidFill>
                  <a:schemeClr val="bg2"/>
                </a:solidFill>
                <a:latin typeface="Times New Roman" panose="02020603050405020304" pitchFamily="18" charset="0"/>
                <a:ea typeface="宋体" panose="02010600030101010101" pitchFamily="2" charset="-122"/>
              </a:defRPr>
            </a:lvl4pPr>
            <a:lvl5pPr marL="2057400" indent="-228600">
              <a:defRPr sz="2400">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9pPr>
          </a:lstStyle>
          <a:p>
            <a:pPr>
              <a:buFontTx/>
              <a:buChar char="•"/>
            </a:pPr>
            <a:fld id="{12186355-FA41-420A-9C43-AF2AEB8ED787}" type="datetime3">
              <a:rPr kumimoji="0" lang="zh-CN" altLang="en-US" sz="1200" smtClean="0">
                <a:solidFill>
                  <a:schemeClr val="tx1"/>
                </a:solidFill>
                <a:latin typeface="Tahoma" panose="020B0604030504040204" pitchFamily="34" charset="0"/>
              </a:rPr>
              <a:t>2023年5月17日星期三</a:t>
            </a:fld>
            <a:endParaRPr kumimoji="0" lang="zh-CN" altLang="en-US" sz="1200">
              <a:solidFill>
                <a:schemeClr val="tx1"/>
              </a:solidFill>
              <a:latin typeface="Tahoma" panose="020B0604030504040204" pitchFamily="34" charset="0"/>
            </a:endParaRPr>
          </a:p>
        </p:txBody>
      </p:sp>
      <p:sp>
        <p:nvSpPr>
          <p:cNvPr id="15667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bg2"/>
                </a:solidFill>
                <a:latin typeface="Times New Roman" panose="02020603050405020304" pitchFamily="18" charset="0"/>
                <a:ea typeface="宋体" panose="02010600030101010101" pitchFamily="2" charset="-122"/>
              </a:defRPr>
            </a:lvl1pPr>
            <a:lvl2pPr marL="742950" indent="-285750">
              <a:defRPr sz="2400">
                <a:solidFill>
                  <a:schemeClr val="bg2"/>
                </a:solidFill>
                <a:latin typeface="Times New Roman" panose="02020603050405020304" pitchFamily="18" charset="0"/>
                <a:ea typeface="宋体" panose="02010600030101010101" pitchFamily="2" charset="-122"/>
              </a:defRPr>
            </a:lvl2pPr>
            <a:lvl3pPr marL="1143000" indent="-228600">
              <a:defRPr sz="2400">
                <a:solidFill>
                  <a:schemeClr val="bg2"/>
                </a:solidFill>
                <a:latin typeface="Times New Roman" panose="02020603050405020304" pitchFamily="18" charset="0"/>
                <a:ea typeface="宋体" panose="02010600030101010101" pitchFamily="2" charset="-122"/>
              </a:defRPr>
            </a:lvl3pPr>
            <a:lvl4pPr marL="1600200" indent="-228600">
              <a:defRPr sz="2400">
                <a:solidFill>
                  <a:schemeClr val="bg2"/>
                </a:solidFill>
                <a:latin typeface="Times New Roman" panose="02020603050405020304" pitchFamily="18" charset="0"/>
                <a:ea typeface="宋体" panose="02010600030101010101" pitchFamily="2" charset="-122"/>
              </a:defRPr>
            </a:lvl4pPr>
            <a:lvl5pPr marL="2057400" indent="-228600">
              <a:defRPr sz="2400">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9pPr>
          </a:lstStyle>
          <a:p>
            <a:pPr>
              <a:buFontTx/>
              <a:buChar char="•"/>
            </a:pPr>
            <a:r>
              <a:rPr kumimoji="0" lang="zh-CN" altLang="en-US" sz="1200">
                <a:solidFill>
                  <a:schemeClr val="tx1"/>
                </a:solidFill>
                <a:latin typeface="Tahoma" panose="020B0604030504040204" pitchFamily="34" charset="0"/>
              </a:rPr>
              <a:t>前言</a:t>
            </a:r>
            <a:endParaRPr kumimoji="0" lang="en-US" altLang="zh-CN" sz="1200">
              <a:solidFill>
                <a:schemeClr val="tx1"/>
              </a:solidFill>
              <a:latin typeface="Tahoma" panose="020B0604030504040204" pitchFamily="34" charset="0"/>
            </a:endParaRPr>
          </a:p>
        </p:txBody>
      </p:sp>
      <p:sp>
        <p:nvSpPr>
          <p:cNvPr id="15667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Times New Roman" panose="02020603050405020304" pitchFamily="18" charset="0"/>
                <a:ea typeface="宋体" panose="02010600030101010101" pitchFamily="2" charset="-122"/>
              </a:defRPr>
            </a:lvl1pPr>
            <a:lvl2pPr marL="742950" indent="-285750">
              <a:defRPr sz="2400">
                <a:solidFill>
                  <a:schemeClr val="bg2"/>
                </a:solidFill>
                <a:latin typeface="Times New Roman" panose="02020603050405020304" pitchFamily="18" charset="0"/>
                <a:ea typeface="宋体" panose="02010600030101010101" pitchFamily="2" charset="-122"/>
              </a:defRPr>
            </a:lvl2pPr>
            <a:lvl3pPr marL="1143000" indent="-228600">
              <a:defRPr sz="2400">
                <a:solidFill>
                  <a:schemeClr val="bg2"/>
                </a:solidFill>
                <a:latin typeface="Times New Roman" panose="02020603050405020304" pitchFamily="18" charset="0"/>
                <a:ea typeface="宋体" panose="02010600030101010101" pitchFamily="2" charset="-122"/>
              </a:defRPr>
            </a:lvl3pPr>
            <a:lvl4pPr marL="1600200" indent="-228600">
              <a:defRPr sz="2400">
                <a:solidFill>
                  <a:schemeClr val="bg2"/>
                </a:solidFill>
                <a:latin typeface="Times New Roman" panose="02020603050405020304" pitchFamily="18" charset="0"/>
                <a:ea typeface="宋体" panose="02010600030101010101" pitchFamily="2" charset="-122"/>
              </a:defRPr>
            </a:lvl4pPr>
            <a:lvl5pPr marL="2057400" indent="-228600">
              <a:defRPr sz="2400">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9pPr>
          </a:lstStyle>
          <a:p>
            <a:pPr>
              <a:buFontTx/>
              <a:buChar char="•"/>
            </a:pPr>
            <a:fld id="{06E1C616-8911-45EA-95FC-60B9C10F8D01}" type="slidenum">
              <a:rPr altLang="en-US" sz="1200" noProof="1">
                <a:solidFill>
                  <a:schemeClr val="tx1"/>
                </a:solidFill>
                <a:latin typeface="Tahoma" panose="020B0604030504040204" pitchFamily="34" charset="0"/>
              </a:rPr>
              <a:pPr>
                <a:buFontTx/>
                <a:buChar char="•"/>
              </a:pPr>
              <a:t>132</a:t>
            </a:fld>
            <a:endParaRPr lang="zh-CN" altLang="en-US" sz="1200" noProof="1">
              <a:solidFill>
                <a:schemeClr val="tx1"/>
              </a:solidFill>
              <a:latin typeface="Tahoma" panose="020B0604030504040204" pitchFamily="34" charset="0"/>
            </a:endParaRPr>
          </a:p>
        </p:txBody>
      </p:sp>
      <p:sp>
        <p:nvSpPr>
          <p:cNvPr id="156677" name="Rectangle 2"/>
          <p:cNvSpPr>
            <a:spLocks noGrp="1" noRot="1" noChangeAspect="1" noChangeArrowheads="1" noTextEdit="1"/>
          </p:cNvSpPr>
          <p:nvPr>
            <p:ph type="sldImg" idx="4294967295"/>
          </p:nvPr>
        </p:nvSpPr>
        <p:spPr>
          <a:ln/>
        </p:spPr>
      </p:sp>
      <p:sp>
        <p:nvSpPr>
          <p:cNvPr id="156678" name="Rectangle 3"/>
          <p:cNvSpPr>
            <a:spLocks noGrp="1" noChangeArrowheads="1"/>
          </p:cNvSpPr>
          <p:nvPr>
            <p:ph type="body" idx="4294967295"/>
          </p:nvPr>
        </p:nvSpPr>
        <p:spPr/>
        <p:txBody>
          <a:bodyPr>
            <a:prstTxWarp prst="textNoShape">
              <a:avLst/>
            </a:prstTxWarp>
          </a:bodyPr>
          <a:lstStyle/>
          <a:p>
            <a:pPr eaLnBrk="1" hangingPunct="1"/>
            <a:endParaRPr lang="zh-CN" altLang="en-US" sz="1100">
              <a:latin typeface="华文新魏" panose="02010800040101010101" pitchFamily="2" charset="-122"/>
              <a:sym typeface="Symbol" panose="05050102010706020507" pitchFamily="18" charset="2"/>
            </a:endParaRPr>
          </a:p>
        </p:txBody>
      </p:sp>
    </p:spTree>
    <p:extLst>
      <p:ext uri="{BB962C8B-B14F-4D97-AF65-F5344CB8AC3E}">
        <p14:creationId xmlns:p14="http://schemas.microsoft.com/office/powerpoint/2010/main" val="35972739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bg2"/>
                </a:solidFill>
                <a:latin typeface="Times New Roman" panose="02020603050405020304" pitchFamily="18" charset="0"/>
                <a:ea typeface="宋体" panose="02010600030101010101" pitchFamily="2" charset="-122"/>
              </a:defRPr>
            </a:lvl1pPr>
            <a:lvl2pPr marL="742950" indent="-285750">
              <a:defRPr sz="2400">
                <a:solidFill>
                  <a:schemeClr val="bg2"/>
                </a:solidFill>
                <a:latin typeface="Times New Roman" panose="02020603050405020304" pitchFamily="18" charset="0"/>
                <a:ea typeface="宋体" panose="02010600030101010101" pitchFamily="2" charset="-122"/>
              </a:defRPr>
            </a:lvl2pPr>
            <a:lvl3pPr marL="1143000" indent="-228600">
              <a:defRPr sz="2400">
                <a:solidFill>
                  <a:schemeClr val="bg2"/>
                </a:solidFill>
                <a:latin typeface="Times New Roman" panose="02020603050405020304" pitchFamily="18" charset="0"/>
                <a:ea typeface="宋体" panose="02010600030101010101" pitchFamily="2" charset="-122"/>
              </a:defRPr>
            </a:lvl3pPr>
            <a:lvl4pPr marL="1600200" indent="-228600">
              <a:defRPr sz="2400">
                <a:solidFill>
                  <a:schemeClr val="bg2"/>
                </a:solidFill>
                <a:latin typeface="Times New Roman" panose="02020603050405020304" pitchFamily="18" charset="0"/>
                <a:ea typeface="宋体" panose="02010600030101010101" pitchFamily="2" charset="-122"/>
              </a:defRPr>
            </a:lvl4pPr>
            <a:lvl5pPr marL="2057400" indent="-228600">
              <a:defRPr sz="2400">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9pPr>
          </a:lstStyle>
          <a:p>
            <a:pPr>
              <a:buFontTx/>
              <a:buChar char="•"/>
            </a:pPr>
            <a:fld id="{322D1A75-B4B4-4711-B127-142735ABE002}" type="datetime3">
              <a:rPr kumimoji="0" lang="zh-CN" altLang="en-US" sz="1200" smtClean="0">
                <a:solidFill>
                  <a:schemeClr val="tx1"/>
                </a:solidFill>
                <a:latin typeface="Tahoma" panose="020B0604030504040204" pitchFamily="34" charset="0"/>
              </a:rPr>
              <a:t>2023年5月17日星期三</a:t>
            </a:fld>
            <a:endParaRPr kumimoji="0" lang="zh-CN" altLang="en-US" sz="1200">
              <a:solidFill>
                <a:schemeClr val="tx1"/>
              </a:solidFill>
              <a:latin typeface="Tahoma" panose="020B0604030504040204" pitchFamily="34" charset="0"/>
            </a:endParaRPr>
          </a:p>
        </p:txBody>
      </p:sp>
      <p:sp>
        <p:nvSpPr>
          <p:cNvPr id="17101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bg2"/>
                </a:solidFill>
                <a:latin typeface="Times New Roman" panose="02020603050405020304" pitchFamily="18" charset="0"/>
                <a:ea typeface="宋体" panose="02010600030101010101" pitchFamily="2" charset="-122"/>
              </a:defRPr>
            </a:lvl1pPr>
            <a:lvl2pPr marL="742950" indent="-285750">
              <a:defRPr sz="2400">
                <a:solidFill>
                  <a:schemeClr val="bg2"/>
                </a:solidFill>
                <a:latin typeface="Times New Roman" panose="02020603050405020304" pitchFamily="18" charset="0"/>
                <a:ea typeface="宋体" panose="02010600030101010101" pitchFamily="2" charset="-122"/>
              </a:defRPr>
            </a:lvl2pPr>
            <a:lvl3pPr marL="1143000" indent="-228600">
              <a:defRPr sz="2400">
                <a:solidFill>
                  <a:schemeClr val="bg2"/>
                </a:solidFill>
                <a:latin typeface="Times New Roman" panose="02020603050405020304" pitchFamily="18" charset="0"/>
                <a:ea typeface="宋体" panose="02010600030101010101" pitchFamily="2" charset="-122"/>
              </a:defRPr>
            </a:lvl3pPr>
            <a:lvl4pPr marL="1600200" indent="-228600">
              <a:defRPr sz="2400">
                <a:solidFill>
                  <a:schemeClr val="bg2"/>
                </a:solidFill>
                <a:latin typeface="Times New Roman" panose="02020603050405020304" pitchFamily="18" charset="0"/>
                <a:ea typeface="宋体" panose="02010600030101010101" pitchFamily="2" charset="-122"/>
              </a:defRPr>
            </a:lvl4pPr>
            <a:lvl5pPr marL="2057400" indent="-228600">
              <a:defRPr sz="2400">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9pPr>
          </a:lstStyle>
          <a:p>
            <a:pPr>
              <a:buFontTx/>
              <a:buChar char="•"/>
            </a:pPr>
            <a:r>
              <a:rPr kumimoji="0" lang="zh-CN" altLang="en-US" sz="1200">
                <a:solidFill>
                  <a:schemeClr val="tx1"/>
                </a:solidFill>
                <a:latin typeface="Tahoma" panose="020B0604030504040204" pitchFamily="34" charset="0"/>
              </a:rPr>
              <a:t>前言</a:t>
            </a:r>
            <a:endParaRPr kumimoji="0" lang="en-US" altLang="zh-CN" sz="1200">
              <a:solidFill>
                <a:schemeClr val="tx1"/>
              </a:solidFill>
              <a:latin typeface="Tahoma" panose="020B0604030504040204" pitchFamily="34" charset="0"/>
            </a:endParaRPr>
          </a:p>
        </p:txBody>
      </p:sp>
      <p:sp>
        <p:nvSpPr>
          <p:cNvPr id="17101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Times New Roman" panose="02020603050405020304" pitchFamily="18" charset="0"/>
                <a:ea typeface="宋体" panose="02010600030101010101" pitchFamily="2" charset="-122"/>
              </a:defRPr>
            </a:lvl1pPr>
            <a:lvl2pPr marL="742950" indent="-285750">
              <a:defRPr sz="2400">
                <a:solidFill>
                  <a:schemeClr val="bg2"/>
                </a:solidFill>
                <a:latin typeface="Times New Roman" panose="02020603050405020304" pitchFamily="18" charset="0"/>
                <a:ea typeface="宋体" panose="02010600030101010101" pitchFamily="2" charset="-122"/>
              </a:defRPr>
            </a:lvl2pPr>
            <a:lvl3pPr marL="1143000" indent="-228600">
              <a:defRPr sz="2400">
                <a:solidFill>
                  <a:schemeClr val="bg2"/>
                </a:solidFill>
                <a:latin typeface="Times New Roman" panose="02020603050405020304" pitchFamily="18" charset="0"/>
                <a:ea typeface="宋体" panose="02010600030101010101" pitchFamily="2" charset="-122"/>
              </a:defRPr>
            </a:lvl3pPr>
            <a:lvl4pPr marL="1600200" indent="-228600">
              <a:defRPr sz="2400">
                <a:solidFill>
                  <a:schemeClr val="bg2"/>
                </a:solidFill>
                <a:latin typeface="Times New Roman" panose="02020603050405020304" pitchFamily="18" charset="0"/>
                <a:ea typeface="宋体" panose="02010600030101010101" pitchFamily="2" charset="-122"/>
              </a:defRPr>
            </a:lvl4pPr>
            <a:lvl5pPr marL="2057400" indent="-228600">
              <a:defRPr sz="2400">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9pPr>
          </a:lstStyle>
          <a:p>
            <a:pPr>
              <a:buFontTx/>
              <a:buChar char="•"/>
            </a:pPr>
            <a:fld id="{62B2487B-775A-4113-B1C9-57A86F908D32}" type="slidenum">
              <a:rPr altLang="en-US" sz="1200" noProof="1">
                <a:solidFill>
                  <a:schemeClr val="tx1"/>
                </a:solidFill>
                <a:latin typeface="Tahoma" panose="020B0604030504040204" pitchFamily="34" charset="0"/>
              </a:rPr>
              <a:pPr>
                <a:buFontTx/>
                <a:buChar char="•"/>
              </a:pPr>
              <a:t>141</a:t>
            </a:fld>
            <a:endParaRPr lang="zh-CN" altLang="en-US" sz="1200" noProof="1">
              <a:solidFill>
                <a:schemeClr val="tx1"/>
              </a:solidFill>
              <a:latin typeface="Tahoma" panose="020B0604030504040204" pitchFamily="34" charset="0"/>
            </a:endParaRPr>
          </a:p>
        </p:txBody>
      </p:sp>
      <p:sp>
        <p:nvSpPr>
          <p:cNvPr id="171013" name="Rectangle 2"/>
          <p:cNvSpPr>
            <a:spLocks noGrp="1" noRot="1" noChangeAspect="1" noChangeArrowheads="1" noTextEdit="1"/>
          </p:cNvSpPr>
          <p:nvPr>
            <p:ph type="sldImg" idx="4294967295"/>
          </p:nvPr>
        </p:nvSpPr>
        <p:spPr>
          <a:ln/>
        </p:spPr>
      </p:sp>
      <p:sp>
        <p:nvSpPr>
          <p:cNvPr id="171014" name="Rectangle 3"/>
          <p:cNvSpPr>
            <a:spLocks noGrp="1" noChangeArrowheads="1"/>
          </p:cNvSpPr>
          <p:nvPr>
            <p:ph type="body" idx="4294967295"/>
          </p:nvPr>
        </p:nvSpPr>
        <p:spPr/>
        <p:txBody>
          <a:bodyPr>
            <a:prstTxWarp prst="textNoShape">
              <a:avLst/>
            </a:prstTxWarp>
          </a:bodyPr>
          <a:lstStyle/>
          <a:p>
            <a:pPr eaLnBrk="1" hangingPunct="1"/>
            <a:endParaRPr lang="en-US" altLang="zh-CN" dirty="0">
              <a:sym typeface="Symbol" panose="05050102010706020507" pitchFamily="18" charset="2"/>
            </a:endParaRPr>
          </a:p>
        </p:txBody>
      </p:sp>
    </p:spTree>
    <p:extLst>
      <p:ext uri="{BB962C8B-B14F-4D97-AF65-F5344CB8AC3E}">
        <p14:creationId xmlns:p14="http://schemas.microsoft.com/office/powerpoint/2010/main" val="35712710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bg2"/>
                </a:solidFill>
                <a:latin typeface="Times New Roman" panose="02020603050405020304" pitchFamily="18" charset="0"/>
                <a:ea typeface="宋体" panose="02010600030101010101" pitchFamily="2" charset="-122"/>
              </a:defRPr>
            </a:lvl1pPr>
            <a:lvl2pPr marL="742950" indent="-285750">
              <a:defRPr sz="2400">
                <a:solidFill>
                  <a:schemeClr val="bg2"/>
                </a:solidFill>
                <a:latin typeface="Times New Roman" panose="02020603050405020304" pitchFamily="18" charset="0"/>
                <a:ea typeface="宋体" panose="02010600030101010101" pitchFamily="2" charset="-122"/>
              </a:defRPr>
            </a:lvl2pPr>
            <a:lvl3pPr marL="1143000" indent="-228600">
              <a:defRPr sz="2400">
                <a:solidFill>
                  <a:schemeClr val="bg2"/>
                </a:solidFill>
                <a:latin typeface="Times New Roman" panose="02020603050405020304" pitchFamily="18" charset="0"/>
                <a:ea typeface="宋体" panose="02010600030101010101" pitchFamily="2" charset="-122"/>
              </a:defRPr>
            </a:lvl3pPr>
            <a:lvl4pPr marL="1600200" indent="-228600">
              <a:defRPr sz="2400">
                <a:solidFill>
                  <a:schemeClr val="bg2"/>
                </a:solidFill>
                <a:latin typeface="Times New Roman" panose="02020603050405020304" pitchFamily="18" charset="0"/>
                <a:ea typeface="宋体" panose="02010600030101010101" pitchFamily="2" charset="-122"/>
              </a:defRPr>
            </a:lvl4pPr>
            <a:lvl5pPr marL="2057400" indent="-228600">
              <a:defRPr sz="2400">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9pPr>
          </a:lstStyle>
          <a:p>
            <a:pPr>
              <a:buFontTx/>
              <a:buChar char="•"/>
            </a:pPr>
            <a:fld id="{92735157-2275-4D8A-8998-5515689A72A0}" type="datetime3">
              <a:rPr kumimoji="0" lang="zh-CN" altLang="en-US" sz="1200" smtClean="0">
                <a:solidFill>
                  <a:schemeClr val="tx1"/>
                </a:solidFill>
                <a:latin typeface="Tahoma" panose="020B0604030504040204" pitchFamily="34" charset="0"/>
              </a:rPr>
              <a:t>2023年5月17日星期三</a:t>
            </a:fld>
            <a:endParaRPr kumimoji="0" lang="zh-CN" altLang="en-US" sz="1200">
              <a:solidFill>
                <a:schemeClr val="tx1"/>
              </a:solidFill>
              <a:latin typeface="Tahoma" panose="020B0604030504040204" pitchFamily="34" charset="0"/>
            </a:endParaRPr>
          </a:p>
        </p:txBody>
      </p:sp>
      <p:sp>
        <p:nvSpPr>
          <p:cNvPr id="18432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bg2"/>
                </a:solidFill>
                <a:latin typeface="Times New Roman" panose="02020603050405020304" pitchFamily="18" charset="0"/>
                <a:ea typeface="宋体" panose="02010600030101010101" pitchFamily="2" charset="-122"/>
              </a:defRPr>
            </a:lvl1pPr>
            <a:lvl2pPr marL="742950" indent="-285750">
              <a:defRPr sz="2400">
                <a:solidFill>
                  <a:schemeClr val="bg2"/>
                </a:solidFill>
                <a:latin typeface="Times New Roman" panose="02020603050405020304" pitchFamily="18" charset="0"/>
                <a:ea typeface="宋体" panose="02010600030101010101" pitchFamily="2" charset="-122"/>
              </a:defRPr>
            </a:lvl2pPr>
            <a:lvl3pPr marL="1143000" indent="-228600">
              <a:defRPr sz="2400">
                <a:solidFill>
                  <a:schemeClr val="bg2"/>
                </a:solidFill>
                <a:latin typeface="Times New Roman" panose="02020603050405020304" pitchFamily="18" charset="0"/>
                <a:ea typeface="宋体" panose="02010600030101010101" pitchFamily="2" charset="-122"/>
              </a:defRPr>
            </a:lvl3pPr>
            <a:lvl4pPr marL="1600200" indent="-228600">
              <a:defRPr sz="2400">
                <a:solidFill>
                  <a:schemeClr val="bg2"/>
                </a:solidFill>
                <a:latin typeface="Times New Roman" panose="02020603050405020304" pitchFamily="18" charset="0"/>
                <a:ea typeface="宋体" panose="02010600030101010101" pitchFamily="2" charset="-122"/>
              </a:defRPr>
            </a:lvl4pPr>
            <a:lvl5pPr marL="2057400" indent="-228600">
              <a:defRPr sz="2400">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9pPr>
          </a:lstStyle>
          <a:p>
            <a:pPr>
              <a:buFontTx/>
              <a:buChar char="•"/>
            </a:pPr>
            <a:r>
              <a:rPr kumimoji="0" lang="zh-CN" altLang="en-US" sz="1200">
                <a:solidFill>
                  <a:schemeClr val="tx1"/>
                </a:solidFill>
                <a:latin typeface="Tahoma" panose="020B0604030504040204" pitchFamily="34" charset="0"/>
              </a:rPr>
              <a:t>前言</a:t>
            </a:r>
            <a:endParaRPr kumimoji="0" lang="en-US" altLang="zh-CN" sz="1200">
              <a:solidFill>
                <a:schemeClr val="tx1"/>
              </a:solidFill>
              <a:latin typeface="Tahoma" panose="020B0604030504040204" pitchFamily="34" charset="0"/>
            </a:endParaRPr>
          </a:p>
        </p:txBody>
      </p:sp>
      <p:sp>
        <p:nvSpPr>
          <p:cNvPr id="18432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Times New Roman" panose="02020603050405020304" pitchFamily="18" charset="0"/>
                <a:ea typeface="宋体" panose="02010600030101010101" pitchFamily="2" charset="-122"/>
              </a:defRPr>
            </a:lvl1pPr>
            <a:lvl2pPr marL="742950" indent="-285750">
              <a:defRPr sz="2400">
                <a:solidFill>
                  <a:schemeClr val="bg2"/>
                </a:solidFill>
                <a:latin typeface="Times New Roman" panose="02020603050405020304" pitchFamily="18" charset="0"/>
                <a:ea typeface="宋体" panose="02010600030101010101" pitchFamily="2" charset="-122"/>
              </a:defRPr>
            </a:lvl2pPr>
            <a:lvl3pPr marL="1143000" indent="-228600">
              <a:defRPr sz="2400">
                <a:solidFill>
                  <a:schemeClr val="bg2"/>
                </a:solidFill>
                <a:latin typeface="Times New Roman" panose="02020603050405020304" pitchFamily="18" charset="0"/>
                <a:ea typeface="宋体" panose="02010600030101010101" pitchFamily="2" charset="-122"/>
              </a:defRPr>
            </a:lvl3pPr>
            <a:lvl4pPr marL="1600200" indent="-228600">
              <a:defRPr sz="2400">
                <a:solidFill>
                  <a:schemeClr val="bg2"/>
                </a:solidFill>
                <a:latin typeface="Times New Roman" panose="02020603050405020304" pitchFamily="18" charset="0"/>
                <a:ea typeface="宋体" panose="02010600030101010101" pitchFamily="2" charset="-122"/>
              </a:defRPr>
            </a:lvl4pPr>
            <a:lvl5pPr marL="2057400" indent="-228600">
              <a:defRPr sz="2400">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9pPr>
          </a:lstStyle>
          <a:p>
            <a:pPr>
              <a:buFontTx/>
              <a:buChar char="•"/>
            </a:pPr>
            <a:fld id="{73C397DF-0813-4818-B37D-472DC64BA9BE}" type="slidenum">
              <a:rPr altLang="en-US" sz="1200" noProof="1">
                <a:solidFill>
                  <a:schemeClr val="tx1"/>
                </a:solidFill>
                <a:latin typeface="Tahoma" panose="020B0604030504040204" pitchFamily="34" charset="0"/>
              </a:rPr>
              <a:pPr>
                <a:buFontTx/>
                <a:buChar char="•"/>
              </a:pPr>
              <a:t>146</a:t>
            </a:fld>
            <a:endParaRPr lang="zh-CN" altLang="en-US" sz="1200" noProof="1">
              <a:solidFill>
                <a:schemeClr val="tx1"/>
              </a:solidFill>
              <a:latin typeface="Tahoma" panose="020B0604030504040204" pitchFamily="34" charset="0"/>
            </a:endParaRPr>
          </a:p>
        </p:txBody>
      </p:sp>
      <p:sp>
        <p:nvSpPr>
          <p:cNvPr id="184325" name="Rectangle 2"/>
          <p:cNvSpPr>
            <a:spLocks noGrp="1" noRot="1" noChangeAspect="1" noChangeArrowheads="1" noTextEdit="1"/>
          </p:cNvSpPr>
          <p:nvPr>
            <p:ph type="sldImg" idx="4294967295"/>
          </p:nvPr>
        </p:nvSpPr>
        <p:spPr>
          <a:ln/>
        </p:spPr>
      </p:sp>
      <p:sp>
        <p:nvSpPr>
          <p:cNvPr id="184326" name="Rectangle 3"/>
          <p:cNvSpPr>
            <a:spLocks noGrp="1" noChangeArrowheads="1"/>
          </p:cNvSpPr>
          <p:nvPr>
            <p:ph type="body" idx="4294967295"/>
          </p:nvPr>
        </p:nvSpPr>
        <p:spPr/>
        <p:txBody>
          <a:bodyPr>
            <a:prstTxWarp prst="textNoShape">
              <a:avLst/>
            </a:prstTxWarp>
          </a:bodyPr>
          <a:lstStyle/>
          <a:p>
            <a:pPr eaLnBrk="1" hangingPunct="1"/>
            <a:endParaRPr lang="en-US" altLang="zh-CN"/>
          </a:p>
        </p:txBody>
      </p:sp>
    </p:spTree>
    <p:extLst>
      <p:ext uri="{BB962C8B-B14F-4D97-AF65-F5344CB8AC3E}">
        <p14:creationId xmlns:p14="http://schemas.microsoft.com/office/powerpoint/2010/main" val="1609791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a:defRPr/>
            </a:pPr>
            <a:fld id="{9FB25DFF-3185-458C-9406-DFCE100CBE83}" type="datetime3">
              <a:rPr lang="zh-CN" altLang="en-US" smtClean="0"/>
              <a:t>2023年5月17日星期三</a:t>
            </a:fld>
            <a:endParaRPr lang="en-US" altLang="zh-CN"/>
          </a:p>
        </p:txBody>
      </p:sp>
    </p:spTree>
    <p:extLst>
      <p:ext uri="{BB962C8B-B14F-4D97-AF65-F5344CB8AC3E}">
        <p14:creationId xmlns:p14="http://schemas.microsoft.com/office/powerpoint/2010/main" val="6049466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bg2"/>
                </a:solidFill>
                <a:latin typeface="Times New Roman" panose="02020603050405020304" pitchFamily="18" charset="0"/>
                <a:ea typeface="宋体" panose="02010600030101010101" pitchFamily="2" charset="-122"/>
              </a:defRPr>
            </a:lvl1pPr>
            <a:lvl2pPr marL="742950" indent="-285750">
              <a:defRPr sz="2400">
                <a:solidFill>
                  <a:schemeClr val="bg2"/>
                </a:solidFill>
                <a:latin typeface="Times New Roman" panose="02020603050405020304" pitchFamily="18" charset="0"/>
                <a:ea typeface="宋体" panose="02010600030101010101" pitchFamily="2" charset="-122"/>
              </a:defRPr>
            </a:lvl2pPr>
            <a:lvl3pPr marL="1143000" indent="-228600">
              <a:defRPr sz="2400">
                <a:solidFill>
                  <a:schemeClr val="bg2"/>
                </a:solidFill>
                <a:latin typeface="Times New Roman" panose="02020603050405020304" pitchFamily="18" charset="0"/>
                <a:ea typeface="宋体" panose="02010600030101010101" pitchFamily="2" charset="-122"/>
              </a:defRPr>
            </a:lvl3pPr>
            <a:lvl4pPr marL="1600200" indent="-228600">
              <a:defRPr sz="2400">
                <a:solidFill>
                  <a:schemeClr val="bg2"/>
                </a:solidFill>
                <a:latin typeface="Times New Roman" panose="02020603050405020304" pitchFamily="18" charset="0"/>
                <a:ea typeface="宋体" panose="02010600030101010101" pitchFamily="2" charset="-122"/>
              </a:defRPr>
            </a:lvl4pPr>
            <a:lvl5pPr marL="2057400" indent="-228600">
              <a:defRPr sz="2400">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9pPr>
          </a:lstStyle>
          <a:p>
            <a:pPr>
              <a:buFontTx/>
              <a:buChar char="•"/>
            </a:pPr>
            <a:fld id="{B716BE88-75FC-4301-B631-478DA3F458BB}" type="datetime3">
              <a:rPr kumimoji="0" lang="zh-CN" altLang="en-US" sz="1200" smtClean="0">
                <a:solidFill>
                  <a:schemeClr val="tx1"/>
                </a:solidFill>
                <a:latin typeface="Tahoma" panose="020B0604030504040204" pitchFamily="34" charset="0"/>
              </a:rPr>
              <a:t>2023年5月17日星期三</a:t>
            </a:fld>
            <a:endParaRPr kumimoji="0" lang="zh-CN" altLang="en-US" sz="1200">
              <a:solidFill>
                <a:schemeClr val="tx1"/>
              </a:solidFill>
              <a:latin typeface="Tahoma" panose="020B0604030504040204" pitchFamily="34" charset="0"/>
            </a:endParaRPr>
          </a:p>
        </p:txBody>
      </p:sp>
      <p:sp>
        <p:nvSpPr>
          <p:cNvPr id="18739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bg2"/>
                </a:solidFill>
                <a:latin typeface="Times New Roman" panose="02020603050405020304" pitchFamily="18" charset="0"/>
                <a:ea typeface="宋体" panose="02010600030101010101" pitchFamily="2" charset="-122"/>
              </a:defRPr>
            </a:lvl1pPr>
            <a:lvl2pPr marL="742950" indent="-285750">
              <a:defRPr sz="2400">
                <a:solidFill>
                  <a:schemeClr val="bg2"/>
                </a:solidFill>
                <a:latin typeface="Times New Roman" panose="02020603050405020304" pitchFamily="18" charset="0"/>
                <a:ea typeface="宋体" panose="02010600030101010101" pitchFamily="2" charset="-122"/>
              </a:defRPr>
            </a:lvl2pPr>
            <a:lvl3pPr marL="1143000" indent="-228600">
              <a:defRPr sz="2400">
                <a:solidFill>
                  <a:schemeClr val="bg2"/>
                </a:solidFill>
                <a:latin typeface="Times New Roman" panose="02020603050405020304" pitchFamily="18" charset="0"/>
                <a:ea typeface="宋体" panose="02010600030101010101" pitchFamily="2" charset="-122"/>
              </a:defRPr>
            </a:lvl3pPr>
            <a:lvl4pPr marL="1600200" indent="-228600">
              <a:defRPr sz="2400">
                <a:solidFill>
                  <a:schemeClr val="bg2"/>
                </a:solidFill>
                <a:latin typeface="Times New Roman" panose="02020603050405020304" pitchFamily="18" charset="0"/>
                <a:ea typeface="宋体" panose="02010600030101010101" pitchFamily="2" charset="-122"/>
              </a:defRPr>
            </a:lvl4pPr>
            <a:lvl5pPr marL="2057400" indent="-228600">
              <a:defRPr sz="2400">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9pPr>
          </a:lstStyle>
          <a:p>
            <a:pPr>
              <a:buFontTx/>
              <a:buChar char="•"/>
            </a:pPr>
            <a:r>
              <a:rPr kumimoji="0" lang="zh-CN" altLang="en-US" sz="1200">
                <a:solidFill>
                  <a:schemeClr val="tx1"/>
                </a:solidFill>
                <a:latin typeface="Tahoma" panose="020B0604030504040204" pitchFamily="34" charset="0"/>
              </a:rPr>
              <a:t>前言</a:t>
            </a:r>
            <a:endParaRPr kumimoji="0" lang="en-US" altLang="zh-CN" sz="1200">
              <a:solidFill>
                <a:schemeClr val="tx1"/>
              </a:solidFill>
              <a:latin typeface="Tahoma" panose="020B0604030504040204" pitchFamily="34" charset="0"/>
            </a:endParaRPr>
          </a:p>
        </p:txBody>
      </p:sp>
      <p:sp>
        <p:nvSpPr>
          <p:cNvPr id="18739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Times New Roman" panose="02020603050405020304" pitchFamily="18" charset="0"/>
                <a:ea typeface="宋体" panose="02010600030101010101" pitchFamily="2" charset="-122"/>
              </a:defRPr>
            </a:lvl1pPr>
            <a:lvl2pPr marL="742950" indent="-285750">
              <a:defRPr sz="2400">
                <a:solidFill>
                  <a:schemeClr val="bg2"/>
                </a:solidFill>
                <a:latin typeface="Times New Roman" panose="02020603050405020304" pitchFamily="18" charset="0"/>
                <a:ea typeface="宋体" panose="02010600030101010101" pitchFamily="2" charset="-122"/>
              </a:defRPr>
            </a:lvl2pPr>
            <a:lvl3pPr marL="1143000" indent="-228600">
              <a:defRPr sz="2400">
                <a:solidFill>
                  <a:schemeClr val="bg2"/>
                </a:solidFill>
                <a:latin typeface="Times New Roman" panose="02020603050405020304" pitchFamily="18" charset="0"/>
                <a:ea typeface="宋体" panose="02010600030101010101" pitchFamily="2" charset="-122"/>
              </a:defRPr>
            </a:lvl3pPr>
            <a:lvl4pPr marL="1600200" indent="-228600">
              <a:defRPr sz="2400">
                <a:solidFill>
                  <a:schemeClr val="bg2"/>
                </a:solidFill>
                <a:latin typeface="Times New Roman" panose="02020603050405020304" pitchFamily="18" charset="0"/>
                <a:ea typeface="宋体" panose="02010600030101010101" pitchFamily="2" charset="-122"/>
              </a:defRPr>
            </a:lvl4pPr>
            <a:lvl5pPr marL="2057400" indent="-228600">
              <a:defRPr sz="2400">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9pPr>
          </a:lstStyle>
          <a:p>
            <a:pPr>
              <a:buFontTx/>
              <a:buChar char="•"/>
            </a:pPr>
            <a:fld id="{A0A3FD7B-A2CC-46FA-9EA1-16C88E88B86E}" type="slidenum">
              <a:rPr altLang="en-US" sz="1200" noProof="1">
                <a:solidFill>
                  <a:schemeClr val="tx1"/>
                </a:solidFill>
                <a:latin typeface="Tahoma" panose="020B0604030504040204" pitchFamily="34" charset="0"/>
              </a:rPr>
              <a:pPr>
                <a:buFontTx/>
                <a:buChar char="•"/>
              </a:pPr>
              <a:t>148</a:t>
            </a:fld>
            <a:endParaRPr lang="zh-CN" altLang="en-US" sz="1200" noProof="1">
              <a:solidFill>
                <a:schemeClr val="tx1"/>
              </a:solidFill>
              <a:latin typeface="Tahoma" panose="020B0604030504040204" pitchFamily="34" charset="0"/>
            </a:endParaRPr>
          </a:p>
        </p:txBody>
      </p:sp>
      <p:sp>
        <p:nvSpPr>
          <p:cNvPr id="187397" name="Rectangle 2"/>
          <p:cNvSpPr>
            <a:spLocks noGrp="1" noRot="1" noChangeAspect="1" noChangeArrowheads="1" noTextEdit="1"/>
          </p:cNvSpPr>
          <p:nvPr>
            <p:ph type="sldImg" idx="4294967295"/>
          </p:nvPr>
        </p:nvSpPr>
        <p:spPr>
          <a:ln/>
        </p:spPr>
      </p:sp>
      <p:sp>
        <p:nvSpPr>
          <p:cNvPr id="187398" name="Rectangle 3"/>
          <p:cNvSpPr>
            <a:spLocks noGrp="1" noChangeArrowheads="1"/>
          </p:cNvSpPr>
          <p:nvPr>
            <p:ph type="body" idx="4294967295"/>
          </p:nvPr>
        </p:nvSpPr>
        <p:spPr/>
        <p:txBody>
          <a:bodyPr>
            <a:prstTxWarp prst="textNoShape">
              <a:avLst/>
            </a:prstTxWarp>
          </a:bodyPr>
          <a:lstStyle/>
          <a:p>
            <a:pPr eaLnBrk="1" hangingPunct="1"/>
            <a:endParaRPr lang="zh-CN" altLang="en-US" dirty="0">
              <a:solidFill>
                <a:schemeClr val="bg2"/>
              </a:solidFill>
              <a:sym typeface="Wingdings" panose="05000000000000000000" pitchFamily="2" charset="2"/>
            </a:endParaRPr>
          </a:p>
        </p:txBody>
      </p:sp>
    </p:spTree>
    <p:extLst>
      <p:ext uri="{BB962C8B-B14F-4D97-AF65-F5344CB8AC3E}">
        <p14:creationId xmlns:p14="http://schemas.microsoft.com/office/powerpoint/2010/main" val="23132881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bg2"/>
                </a:solidFill>
                <a:latin typeface="Times New Roman" panose="02020603050405020304" pitchFamily="18" charset="0"/>
                <a:ea typeface="宋体" panose="02010600030101010101" pitchFamily="2" charset="-122"/>
              </a:defRPr>
            </a:lvl1pPr>
            <a:lvl2pPr marL="742950" indent="-285750">
              <a:defRPr sz="2400">
                <a:solidFill>
                  <a:schemeClr val="bg2"/>
                </a:solidFill>
                <a:latin typeface="Times New Roman" panose="02020603050405020304" pitchFamily="18" charset="0"/>
                <a:ea typeface="宋体" panose="02010600030101010101" pitchFamily="2" charset="-122"/>
              </a:defRPr>
            </a:lvl2pPr>
            <a:lvl3pPr marL="1143000" indent="-228600">
              <a:defRPr sz="2400">
                <a:solidFill>
                  <a:schemeClr val="bg2"/>
                </a:solidFill>
                <a:latin typeface="Times New Roman" panose="02020603050405020304" pitchFamily="18" charset="0"/>
                <a:ea typeface="宋体" panose="02010600030101010101" pitchFamily="2" charset="-122"/>
              </a:defRPr>
            </a:lvl3pPr>
            <a:lvl4pPr marL="1600200" indent="-228600">
              <a:defRPr sz="2400">
                <a:solidFill>
                  <a:schemeClr val="bg2"/>
                </a:solidFill>
                <a:latin typeface="Times New Roman" panose="02020603050405020304" pitchFamily="18" charset="0"/>
                <a:ea typeface="宋体" panose="02010600030101010101" pitchFamily="2" charset="-122"/>
              </a:defRPr>
            </a:lvl4pPr>
            <a:lvl5pPr marL="2057400" indent="-228600">
              <a:defRPr sz="2400">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9pPr>
          </a:lstStyle>
          <a:p>
            <a:pPr>
              <a:buFontTx/>
              <a:buChar char="•"/>
            </a:pPr>
            <a:fld id="{250B55BC-19F9-41F0-B1A9-A5A186324CBE}" type="datetime3">
              <a:rPr kumimoji="0" lang="zh-CN" altLang="en-US" sz="1200" smtClean="0">
                <a:solidFill>
                  <a:schemeClr val="tx1"/>
                </a:solidFill>
                <a:latin typeface="Tahoma" panose="020B0604030504040204" pitchFamily="34" charset="0"/>
              </a:rPr>
              <a:t>2023年5月17日星期三</a:t>
            </a:fld>
            <a:endParaRPr kumimoji="0" lang="zh-CN" altLang="en-US" sz="1200">
              <a:solidFill>
                <a:schemeClr val="tx1"/>
              </a:solidFill>
              <a:latin typeface="Tahoma" panose="020B0604030504040204" pitchFamily="34" charset="0"/>
            </a:endParaRPr>
          </a:p>
        </p:txBody>
      </p:sp>
      <p:sp>
        <p:nvSpPr>
          <p:cNvPr id="19456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bg2"/>
                </a:solidFill>
                <a:latin typeface="Times New Roman" panose="02020603050405020304" pitchFamily="18" charset="0"/>
                <a:ea typeface="宋体" panose="02010600030101010101" pitchFamily="2" charset="-122"/>
              </a:defRPr>
            </a:lvl1pPr>
            <a:lvl2pPr marL="742950" indent="-285750">
              <a:defRPr sz="2400">
                <a:solidFill>
                  <a:schemeClr val="bg2"/>
                </a:solidFill>
                <a:latin typeface="Times New Roman" panose="02020603050405020304" pitchFamily="18" charset="0"/>
                <a:ea typeface="宋体" panose="02010600030101010101" pitchFamily="2" charset="-122"/>
              </a:defRPr>
            </a:lvl2pPr>
            <a:lvl3pPr marL="1143000" indent="-228600">
              <a:defRPr sz="2400">
                <a:solidFill>
                  <a:schemeClr val="bg2"/>
                </a:solidFill>
                <a:latin typeface="Times New Roman" panose="02020603050405020304" pitchFamily="18" charset="0"/>
                <a:ea typeface="宋体" panose="02010600030101010101" pitchFamily="2" charset="-122"/>
              </a:defRPr>
            </a:lvl3pPr>
            <a:lvl4pPr marL="1600200" indent="-228600">
              <a:defRPr sz="2400">
                <a:solidFill>
                  <a:schemeClr val="bg2"/>
                </a:solidFill>
                <a:latin typeface="Times New Roman" panose="02020603050405020304" pitchFamily="18" charset="0"/>
                <a:ea typeface="宋体" panose="02010600030101010101" pitchFamily="2" charset="-122"/>
              </a:defRPr>
            </a:lvl4pPr>
            <a:lvl5pPr marL="2057400" indent="-228600">
              <a:defRPr sz="2400">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9pPr>
          </a:lstStyle>
          <a:p>
            <a:pPr>
              <a:buFontTx/>
              <a:buChar char="•"/>
            </a:pPr>
            <a:r>
              <a:rPr kumimoji="0" lang="zh-CN" altLang="en-US" sz="1200">
                <a:solidFill>
                  <a:schemeClr val="tx1"/>
                </a:solidFill>
                <a:latin typeface="Tahoma" panose="020B0604030504040204" pitchFamily="34" charset="0"/>
              </a:rPr>
              <a:t>前言</a:t>
            </a:r>
            <a:endParaRPr kumimoji="0" lang="en-US" altLang="zh-CN" sz="1200">
              <a:solidFill>
                <a:schemeClr val="tx1"/>
              </a:solidFill>
              <a:latin typeface="Tahoma" panose="020B0604030504040204" pitchFamily="34" charset="0"/>
            </a:endParaRPr>
          </a:p>
        </p:txBody>
      </p:sp>
      <p:sp>
        <p:nvSpPr>
          <p:cNvPr id="19456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Times New Roman" panose="02020603050405020304" pitchFamily="18" charset="0"/>
                <a:ea typeface="宋体" panose="02010600030101010101" pitchFamily="2" charset="-122"/>
              </a:defRPr>
            </a:lvl1pPr>
            <a:lvl2pPr marL="742950" indent="-285750">
              <a:defRPr sz="2400">
                <a:solidFill>
                  <a:schemeClr val="bg2"/>
                </a:solidFill>
                <a:latin typeface="Times New Roman" panose="02020603050405020304" pitchFamily="18" charset="0"/>
                <a:ea typeface="宋体" panose="02010600030101010101" pitchFamily="2" charset="-122"/>
              </a:defRPr>
            </a:lvl2pPr>
            <a:lvl3pPr marL="1143000" indent="-228600">
              <a:defRPr sz="2400">
                <a:solidFill>
                  <a:schemeClr val="bg2"/>
                </a:solidFill>
                <a:latin typeface="Times New Roman" panose="02020603050405020304" pitchFamily="18" charset="0"/>
                <a:ea typeface="宋体" panose="02010600030101010101" pitchFamily="2" charset="-122"/>
              </a:defRPr>
            </a:lvl3pPr>
            <a:lvl4pPr marL="1600200" indent="-228600">
              <a:defRPr sz="2400">
                <a:solidFill>
                  <a:schemeClr val="bg2"/>
                </a:solidFill>
                <a:latin typeface="Times New Roman" panose="02020603050405020304" pitchFamily="18" charset="0"/>
                <a:ea typeface="宋体" panose="02010600030101010101" pitchFamily="2" charset="-122"/>
              </a:defRPr>
            </a:lvl4pPr>
            <a:lvl5pPr marL="2057400" indent="-228600">
              <a:defRPr sz="2400">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9pPr>
          </a:lstStyle>
          <a:p>
            <a:pPr>
              <a:buFontTx/>
              <a:buChar char="•"/>
            </a:pPr>
            <a:fld id="{FD7D688F-ECBD-4A5B-B01A-2880E55A6999}" type="slidenum">
              <a:rPr altLang="en-US" sz="1200" noProof="1">
                <a:solidFill>
                  <a:schemeClr val="tx1"/>
                </a:solidFill>
                <a:latin typeface="Tahoma" panose="020B0604030504040204" pitchFamily="34" charset="0"/>
              </a:rPr>
              <a:pPr>
                <a:buFontTx/>
                <a:buChar char="•"/>
              </a:pPr>
              <a:t>154</a:t>
            </a:fld>
            <a:endParaRPr lang="zh-CN" altLang="en-US" sz="1200" noProof="1">
              <a:solidFill>
                <a:schemeClr val="tx1"/>
              </a:solidFill>
              <a:latin typeface="Tahoma" panose="020B0604030504040204" pitchFamily="34" charset="0"/>
            </a:endParaRPr>
          </a:p>
        </p:txBody>
      </p:sp>
      <p:sp>
        <p:nvSpPr>
          <p:cNvPr id="194565" name="Rectangle 2"/>
          <p:cNvSpPr>
            <a:spLocks noGrp="1" noRot="1" noChangeAspect="1" noChangeArrowheads="1" noTextEdit="1"/>
          </p:cNvSpPr>
          <p:nvPr>
            <p:ph type="sldImg" idx="4294967295"/>
          </p:nvPr>
        </p:nvSpPr>
        <p:spPr>
          <a:ln/>
        </p:spPr>
      </p:sp>
      <p:sp>
        <p:nvSpPr>
          <p:cNvPr id="194566" name="Rectangle 3"/>
          <p:cNvSpPr>
            <a:spLocks noGrp="1" noChangeArrowheads="1"/>
          </p:cNvSpPr>
          <p:nvPr>
            <p:ph type="body" idx="4294967295"/>
          </p:nvPr>
        </p:nvSpPr>
        <p:spPr/>
        <p:txBody>
          <a:bodyPr>
            <a:prstTxWarp prst="textNoShape">
              <a:avLst/>
            </a:prstTxWarp>
          </a:bodyPr>
          <a:lstStyle/>
          <a:p>
            <a:pPr eaLnBrk="1" hangingPunct="1"/>
            <a:endParaRPr lang="en-US" altLang="zh-CN" dirty="0">
              <a:solidFill>
                <a:schemeClr val="bg2"/>
              </a:solidFill>
              <a:sym typeface="Symbol" panose="05050102010706020507" pitchFamily="18" charset="2"/>
            </a:endParaRPr>
          </a:p>
        </p:txBody>
      </p:sp>
    </p:spTree>
    <p:extLst>
      <p:ext uri="{BB962C8B-B14F-4D97-AF65-F5344CB8AC3E}">
        <p14:creationId xmlns:p14="http://schemas.microsoft.com/office/powerpoint/2010/main" val="12132624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a:t>如果需要</a:t>
            </a:r>
            <a:r>
              <a:rPr lang="en-US" altLang="zh-CN" dirty="0">
                <a:solidFill>
                  <a:schemeClr val="bg2"/>
                </a:solidFill>
              </a:rPr>
              <a:t>A</a:t>
            </a:r>
            <a:r>
              <a:rPr lang="en-US" altLang="zh-CN" b="1" dirty="0">
                <a:solidFill>
                  <a:schemeClr val="bg2"/>
                </a:solidFill>
                <a:sym typeface="Symbol" panose="05050102010706020507" pitchFamily="18" charset="2"/>
              </a:rPr>
              <a:t></a:t>
            </a:r>
            <a:r>
              <a:rPr lang="en-US" altLang="zh-CN" dirty="0">
                <a:solidFill>
                  <a:schemeClr val="bg2"/>
                </a:solidFill>
                <a:sym typeface="Symbol" panose="05050102010706020507" pitchFamily="18" charset="2"/>
              </a:rPr>
              <a:t>B</a:t>
            </a:r>
            <a:r>
              <a:rPr lang="zh-CN" altLang="en-US" dirty="0">
                <a:solidFill>
                  <a:schemeClr val="bg2"/>
                </a:solidFill>
                <a:sym typeface="Symbol" panose="05050102010706020507" pitchFamily="18" charset="2"/>
              </a:rPr>
              <a:t>在{</a:t>
            </a:r>
            <a:r>
              <a:rPr lang="en-US" altLang="zh-CN" dirty="0">
                <a:solidFill>
                  <a:schemeClr val="bg2"/>
                </a:solidFill>
                <a:sym typeface="Symbol" panose="05050102010706020507" pitchFamily="18" charset="2"/>
              </a:rPr>
              <a:t>ABCD}</a:t>
            </a:r>
            <a:r>
              <a:rPr lang="zh-CN" altLang="en-US" dirty="0">
                <a:solidFill>
                  <a:schemeClr val="bg2"/>
                </a:solidFill>
                <a:sym typeface="Symbol" panose="05050102010706020507" pitchFamily="18" charset="2"/>
              </a:rPr>
              <a:t>上成立，需要增加</a:t>
            </a:r>
            <a:r>
              <a:rPr lang="en-US" altLang="zh-CN" dirty="0">
                <a:solidFill>
                  <a:schemeClr val="bg2"/>
                </a:solidFill>
                <a:sym typeface="Symbol" panose="05050102010706020507" pitchFamily="18" charset="2"/>
              </a:rPr>
              <a:t>(a1,b1,c1,d2),(a1</a:t>
            </a:r>
            <a:r>
              <a:rPr lang="zh-CN" altLang="en-US" dirty="0">
                <a:solidFill>
                  <a:schemeClr val="bg2"/>
                </a:solidFill>
                <a:sym typeface="Symbol" panose="05050102010706020507" pitchFamily="18" charset="2"/>
              </a:rPr>
              <a:t>，</a:t>
            </a:r>
            <a:r>
              <a:rPr lang="en-US" altLang="zh-CN" dirty="0">
                <a:solidFill>
                  <a:schemeClr val="bg2"/>
                </a:solidFill>
                <a:sym typeface="Symbol" panose="05050102010706020507" pitchFamily="18" charset="2"/>
              </a:rPr>
              <a:t>b1</a:t>
            </a:r>
            <a:r>
              <a:rPr lang="zh-CN" altLang="en-US" dirty="0">
                <a:solidFill>
                  <a:schemeClr val="bg2"/>
                </a:solidFill>
                <a:sym typeface="Symbol" panose="05050102010706020507" pitchFamily="18" charset="2"/>
              </a:rPr>
              <a:t>，</a:t>
            </a:r>
            <a:r>
              <a:rPr lang="en-US" altLang="zh-CN" dirty="0">
                <a:solidFill>
                  <a:schemeClr val="bg2"/>
                </a:solidFill>
                <a:sym typeface="Symbol" panose="05050102010706020507" pitchFamily="18" charset="2"/>
              </a:rPr>
              <a:t>c2</a:t>
            </a:r>
            <a:r>
              <a:rPr lang="zh-CN" altLang="en-US" dirty="0">
                <a:solidFill>
                  <a:schemeClr val="bg2"/>
                </a:solidFill>
                <a:sym typeface="Symbol" panose="05050102010706020507" pitchFamily="18" charset="2"/>
              </a:rPr>
              <a:t>，</a:t>
            </a:r>
            <a:r>
              <a:rPr lang="en-US" altLang="zh-CN" dirty="0">
                <a:solidFill>
                  <a:schemeClr val="bg2"/>
                </a:solidFill>
                <a:sym typeface="Symbol" panose="05050102010706020507" pitchFamily="18" charset="2"/>
              </a:rPr>
              <a:t>d2),(a1</a:t>
            </a:r>
            <a:r>
              <a:rPr lang="zh-CN" altLang="en-US" dirty="0">
                <a:solidFill>
                  <a:schemeClr val="bg2"/>
                </a:solidFill>
                <a:sym typeface="Symbol" panose="05050102010706020507" pitchFamily="18" charset="2"/>
              </a:rPr>
              <a:t>，</a:t>
            </a:r>
            <a:r>
              <a:rPr lang="en-US" altLang="zh-CN" dirty="0">
                <a:solidFill>
                  <a:schemeClr val="bg2"/>
                </a:solidFill>
                <a:sym typeface="Symbol" panose="05050102010706020507" pitchFamily="18" charset="2"/>
              </a:rPr>
              <a:t>b2</a:t>
            </a:r>
            <a:r>
              <a:rPr lang="zh-CN" altLang="en-US" dirty="0">
                <a:solidFill>
                  <a:schemeClr val="bg2"/>
                </a:solidFill>
                <a:sym typeface="Symbol" panose="05050102010706020507" pitchFamily="18" charset="2"/>
              </a:rPr>
              <a:t>，</a:t>
            </a:r>
            <a:r>
              <a:rPr lang="en-US" altLang="zh-CN" dirty="0">
                <a:solidFill>
                  <a:schemeClr val="bg2"/>
                </a:solidFill>
                <a:sym typeface="Symbol" panose="05050102010706020507" pitchFamily="18" charset="2"/>
              </a:rPr>
              <a:t>c1</a:t>
            </a:r>
            <a:r>
              <a:rPr lang="zh-CN" altLang="en-US" dirty="0">
                <a:solidFill>
                  <a:schemeClr val="bg2"/>
                </a:solidFill>
                <a:sym typeface="Symbol" panose="05050102010706020507" pitchFamily="18" charset="2"/>
              </a:rPr>
              <a:t>，</a:t>
            </a:r>
            <a:r>
              <a:rPr lang="en-US" altLang="zh-CN" dirty="0">
                <a:solidFill>
                  <a:schemeClr val="bg2"/>
                </a:solidFill>
                <a:sym typeface="Symbol" panose="05050102010706020507" pitchFamily="18" charset="2"/>
              </a:rPr>
              <a:t>d1),(a1</a:t>
            </a:r>
            <a:r>
              <a:rPr lang="zh-CN" altLang="en-US" dirty="0">
                <a:solidFill>
                  <a:schemeClr val="bg2"/>
                </a:solidFill>
                <a:sym typeface="Symbol" panose="05050102010706020507" pitchFamily="18" charset="2"/>
              </a:rPr>
              <a:t>，</a:t>
            </a:r>
            <a:r>
              <a:rPr lang="en-US" altLang="zh-CN" dirty="0">
                <a:solidFill>
                  <a:schemeClr val="bg2"/>
                </a:solidFill>
                <a:sym typeface="Symbol" panose="05050102010706020507" pitchFamily="18" charset="2"/>
              </a:rPr>
              <a:t>b2</a:t>
            </a:r>
            <a:r>
              <a:rPr lang="zh-CN" altLang="en-US" dirty="0">
                <a:solidFill>
                  <a:schemeClr val="bg2"/>
                </a:solidFill>
                <a:sym typeface="Symbol" panose="05050102010706020507" pitchFamily="18" charset="2"/>
              </a:rPr>
              <a:t>，</a:t>
            </a:r>
            <a:r>
              <a:rPr lang="en-US" altLang="zh-CN" dirty="0">
                <a:solidFill>
                  <a:schemeClr val="bg2"/>
                </a:solidFill>
                <a:sym typeface="Symbol" panose="05050102010706020507" pitchFamily="18" charset="2"/>
              </a:rPr>
              <a:t>c2</a:t>
            </a:r>
            <a:r>
              <a:rPr lang="zh-CN" altLang="en-US" dirty="0">
                <a:solidFill>
                  <a:schemeClr val="bg2"/>
                </a:solidFill>
                <a:sym typeface="Symbol" panose="05050102010706020507" pitchFamily="18" charset="2"/>
              </a:rPr>
              <a:t>，</a:t>
            </a:r>
            <a:r>
              <a:rPr lang="en-US" altLang="zh-CN" dirty="0">
                <a:solidFill>
                  <a:schemeClr val="bg2"/>
                </a:solidFill>
                <a:sym typeface="Symbol" panose="05050102010706020507" pitchFamily="18" charset="2"/>
              </a:rPr>
              <a:t>d1)</a:t>
            </a:r>
          </a:p>
          <a:p>
            <a:endParaRPr lang="zh-CN" altLang="en-US" dirty="0"/>
          </a:p>
        </p:txBody>
      </p:sp>
      <p:sp>
        <p:nvSpPr>
          <p:cNvPr id="4" name="日期占位符 3"/>
          <p:cNvSpPr>
            <a:spLocks noGrp="1"/>
          </p:cNvSpPr>
          <p:nvPr>
            <p:ph type="dt" idx="10"/>
          </p:nvPr>
        </p:nvSpPr>
        <p:spPr/>
        <p:txBody>
          <a:bodyPr/>
          <a:lstStyle/>
          <a:p>
            <a:pPr>
              <a:defRPr/>
            </a:pPr>
            <a:fld id="{E01A579B-D1D3-411B-ACC9-E97028495CBE}" type="datetime3">
              <a:rPr lang="zh-CN" altLang="en-US" smtClean="0"/>
              <a:t>2023年5月17日星期三</a:t>
            </a:fld>
            <a:endParaRPr lang="en-US" altLang="zh-CN"/>
          </a:p>
        </p:txBody>
      </p:sp>
    </p:spTree>
    <p:extLst>
      <p:ext uri="{BB962C8B-B14F-4D97-AF65-F5344CB8AC3E}">
        <p14:creationId xmlns:p14="http://schemas.microsoft.com/office/powerpoint/2010/main" val="4544760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此处讲解为什么不能将一个实体的两个不同的多值属性合并为一个表，比如学生的电话和学生的亲属放在同一个表中，要么表里有大量的空值，要么表里有大量的冗余数据。</a:t>
            </a:r>
          </a:p>
        </p:txBody>
      </p:sp>
      <p:sp>
        <p:nvSpPr>
          <p:cNvPr id="4" name="日期占位符 3"/>
          <p:cNvSpPr>
            <a:spLocks noGrp="1"/>
          </p:cNvSpPr>
          <p:nvPr>
            <p:ph type="dt" idx="10"/>
          </p:nvPr>
        </p:nvSpPr>
        <p:spPr/>
        <p:txBody>
          <a:bodyPr/>
          <a:lstStyle/>
          <a:p>
            <a:pPr>
              <a:defRPr/>
            </a:pPr>
            <a:fld id="{DE9FEC30-9BB3-4899-A6C2-C9243A1E716E}" type="datetime3">
              <a:rPr lang="zh-CN" altLang="en-US" smtClean="0"/>
              <a:t>2023年5月17日星期三</a:t>
            </a:fld>
            <a:endParaRPr lang="en-US" altLang="zh-CN"/>
          </a:p>
        </p:txBody>
      </p:sp>
    </p:spTree>
    <p:extLst>
      <p:ext uri="{BB962C8B-B14F-4D97-AF65-F5344CB8AC3E}">
        <p14:creationId xmlns:p14="http://schemas.microsoft.com/office/powerpoint/2010/main" val="10055032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ChangeArrowheads="1" noTextEdit="1"/>
          </p:cNvSpPr>
          <p:nvPr>
            <p:ph type="sldImg" idx="4294967295"/>
          </p:nvPr>
        </p:nvSpPr>
        <p:spPr>
          <a:ln/>
        </p:spPr>
      </p:sp>
      <p:sp>
        <p:nvSpPr>
          <p:cNvPr id="11267" name="文本占位符 2"/>
          <p:cNvSpPr>
            <a:spLocks noGrp="1" noChangeArrowheads="1"/>
          </p:cNvSpPr>
          <p:nvPr>
            <p:ph type="body" idx="4294967295"/>
          </p:nvPr>
        </p:nvSpPr>
        <p:spPr/>
        <p:txBody>
          <a:bodyPr>
            <a:prstTxWarp prst="textNoShape">
              <a:avLst/>
            </a:prstTxWarp>
          </a:bodyPr>
          <a:lstStyle/>
          <a:p>
            <a:endParaRPr lang="zh-CN" altLang="en-US"/>
          </a:p>
        </p:txBody>
      </p:sp>
      <p:sp>
        <p:nvSpPr>
          <p:cNvPr id="11268" name="日期占位符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bg2"/>
                </a:solidFill>
                <a:latin typeface="Times New Roman" panose="02020603050405020304" pitchFamily="18" charset="0"/>
                <a:ea typeface="宋体" panose="02010600030101010101" pitchFamily="2" charset="-122"/>
              </a:defRPr>
            </a:lvl1pPr>
            <a:lvl2pPr marL="742950" indent="-285750">
              <a:defRPr sz="2400">
                <a:solidFill>
                  <a:schemeClr val="bg2"/>
                </a:solidFill>
                <a:latin typeface="Times New Roman" panose="02020603050405020304" pitchFamily="18" charset="0"/>
                <a:ea typeface="宋体" panose="02010600030101010101" pitchFamily="2" charset="-122"/>
              </a:defRPr>
            </a:lvl2pPr>
            <a:lvl3pPr marL="1143000" indent="-228600">
              <a:defRPr sz="2400">
                <a:solidFill>
                  <a:schemeClr val="bg2"/>
                </a:solidFill>
                <a:latin typeface="Times New Roman" panose="02020603050405020304" pitchFamily="18" charset="0"/>
                <a:ea typeface="宋体" panose="02010600030101010101" pitchFamily="2" charset="-122"/>
              </a:defRPr>
            </a:lvl3pPr>
            <a:lvl4pPr marL="1600200" indent="-228600">
              <a:defRPr sz="2400">
                <a:solidFill>
                  <a:schemeClr val="bg2"/>
                </a:solidFill>
                <a:latin typeface="Times New Roman" panose="02020603050405020304" pitchFamily="18" charset="0"/>
                <a:ea typeface="宋体" panose="02010600030101010101" pitchFamily="2" charset="-122"/>
              </a:defRPr>
            </a:lvl4pPr>
            <a:lvl5pPr marL="2057400" indent="-228600">
              <a:defRPr sz="2400">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9pPr>
          </a:lstStyle>
          <a:p>
            <a:fld id="{B86BBAFA-998E-425E-8D92-74FA4109FBE4}" type="datetime3">
              <a:rPr lang="zh-CN" altLang="en-US" sz="1200" smtClean="0">
                <a:solidFill>
                  <a:schemeClr val="tx1"/>
                </a:solidFill>
                <a:latin typeface="Tahoma" panose="020B0604030504040204" pitchFamily="34" charset="0"/>
              </a:rPr>
              <a:t>2023年5月17日星期三</a:t>
            </a:fld>
            <a:endParaRPr lang="en-US" altLang="zh-CN" sz="1200">
              <a:solidFill>
                <a:schemeClr val="tx1"/>
              </a:solidFill>
              <a:latin typeface="Tahoma" panose="020B0604030504040204" pitchFamily="34" charset="0"/>
            </a:endParaRPr>
          </a:p>
        </p:txBody>
      </p:sp>
    </p:spTree>
    <p:extLst>
      <p:ext uri="{BB962C8B-B14F-4D97-AF65-F5344CB8AC3E}">
        <p14:creationId xmlns:p14="http://schemas.microsoft.com/office/powerpoint/2010/main" val="18172441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ChangeArrowheads="1" noTextEdit="1"/>
          </p:cNvSpPr>
          <p:nvPr>
            <p:ph type="sldImg" idx="4294967295"/>
          </p:nvPr>
        </p:nvSpPr>
        <p:spPr>
          <a:ln/>
        </p:spPr>
      </p:sp>
      <p:sp>
        <p:nvSpPr>
          <p:cNvPr id="20483" name="备注占位符 2"/>
          <p:cNvSpPr>
            <a:spLocks noGrp="1" noChangeArrowheads="1"/>
          </p:cNvSpPr>
          <p:nvPr>
            <p:ph type="body" idx="4294967295"/>
          </p:nvPr>
        </p:nvSpPr>
        <p:spPr/>
        <p:txBody>
          <a:bodyPr>
            <a:prstTxWarp prst="textNoShape">
              <a:avLst/>
            </a:prstTxWarp>
          </a:bodyPr>
          <a:lstStyle/>
          <a:p>
            <a:endParaRPr lang="zh-CN" altLang="en-US"/>
          </a:p>
        </p:txBody>
      </p:sp>
      <p:sp>
        <p:nvSpPr>
          <p:cNvPr id="20484" name="日期占位符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bg2"/>
                </a:solidFill>
                <a:latin typeface="Times New Roman" panose="02020603050405020304" pitchFamily="18" charset="0"/>
                <a:ea typeface="宋体" panose="02010600030101010101" pitchFamily="2" charset="-122"/>
              </a:defRPr>
            </a:lvl1pPr>
            <a:lvl2pPr marL="742950" indent="-285750">
              <a:defRPr sz="2400">
                <a:solidFill>
                  <a:schemeClr val="bg2"/>
                </a:solidFill>
                <a:latin typeface="Times New Roman" panose="02020603050405020304" pitchFamily="18" charset="0"/>
                <a:ea typeface="宋体" panose="02010600030101010101" pitchFamily="2" charset="-122"/>
              </a:defRPr>
            </a:lvl2pPr>
            <a:lvl3pPr marL="1143000" indent="-228600">
              <a:defRPr sz="2400">
                <a:solidFill>
                  <a:schemeClr val="bg2"/>
                </a:solidFill>
                <a:latin typeface="Times New Roman" panose="02020603050405020304" pitchFamily="18" charset="0"/>
                <a:ea typeface="宋体" panose="02010600030101010101" pitchFamily="2" charset="-122"/>
              </a:defRPr>
            </a:lvl3pPr>
            <a:lvl4pPr marL="1600200" indent="-228600">
              <a:defRPr sz="2400">
                <a:solidFill>
                  <a:schemeClr val="bg2"/>
                </a:solidFill>
                <a:latin typeface="Times New Roman" panose="02020603050405020304" pitchFamily="18" charset="0"/>
                <a:ea typeface="宋体" panose="02010600030101010101" pitchFamily="2" charset="-122"/>
              </a:defRPr>
            </a:lvl4pPr>
            <a:lvl5pPr marL="2057400" indent="-228600">
              <a:defRPr sz="2400">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9pPr>
          </a:lstStyle>
          <a:p>
            <a:pPr>
              <a:buFontTx/>
              <a:buChar char="•"/>
            </a:pPr>
            <a:fld id="{9FEB6BFA-B5FA-4633-AB31-8AA0B6343CD9}" type="datetime3">
              <a:rPr kumimoji="0" lang="zh-CN" altLang="en-US" sz="1200" smtClean="0">
                <a:solidFill>
                  <a:schemeClr val="tx1"/>
                </a:solidFill>
                <a:latin typeface="Tahoma" panose="020B0604030504040204" pitchFamily="34" charset="0"/>
              </a:rPr>
              <a:t>2023年5月17日星期三</a:t>
            </a:fld>
            <a:endParaRPr kumimoji="0" lang="zh-CN" altLang="en-US" sz="1200">
              <a:solidFill>
                <a:schemeClr val="tx1"/>
              </a:solidFill>
              <a:latin typeface="Tahoma" panose="020B0604030504040204" pitchFamily="34" charset="0"/>
            </a:endParaRPr>
          </a:p>
        </p:txBody>
      </p:sp>
      <p:sp>
        <p:nvSpPr>
          <p:cNvPr id="20485" name="页脚占位符 4"/>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bg2"/>
                </a:solidFill>
                <a:latin typeface="Times New Roman" panose="02020603050405020304" pitchFamily="18" charset="0"/>
                <a:ea typeface="宋体" panose="02010600030101010101" pitchFamily="2" charset="-122"/>
              </a:defRPr>
            </a:lvl1pPr>
            <a:lvl2pPr marL="742950" indent="-285750">
              <a:defRPr sz="2400">
                <a:solidFill>
                  <a:schemeClr val="bg2"/>
                </a:solidFill>
                <a:latin typeface="Times New Roman" panose="02020603050405020304" pitchFamily="18" charset="0"/>
                <a:ea typeface="宋体" panose="02010600030101010101" pitchFamily="2" charset="-122"/>
              </a:defRPr>
            </a:lvl2pPr>
            <a:lvl3pPr marL="1143000" indent="-228600">
              <a:defRPr sz="2400">
                <a:solidFill>
                  <a:schemeClr val="bg2"/>
                </a:solidFill>
                <a:latin typeface="Times New Roman" panose="02020603050405020304" pitchFamily="18" charset="0"/>
                <a:ea typeface="宋体" panose="02010600030101010101" pitchFamily="2" charset="-122"/>
              </a:defRPr>
            </a:lvl3pPr>
            <a:lvl4pPr marL="1600200" indent="-228600">
              <a:defRPr sz="2400">
                <a:solidFill>
                  <a:schemeClr val="bg2"/>
                </a:solidFill>
                <a:latin typeface="Times New Roman" panose="02020603050405020304" pitchFamily="18" charset="0"/>
                <a:ea typeface="宋体" panose="02010600030101010101" pitchFamily="2" charset="-122"/>
              </a:defRPr>
            </a:lvl4pPr>
            <a:lvl5pPr marL="2057400" indent="-228600">
              <a:defRPr sz="2400">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9pPr>
          </a:lstStyle>
          <a:p>
            <a:pPr>
              <a:buFontTx/>
              <a:buChar char="•"/>
            </a:pPr>
            <a:r>
              <a:rPr kumimoji="0" lang="zh-CN" altLang="en-US" sz="1200">
                <a:solidFill>
                  <a:schemeClr val="tx1"/>
                </a:solidFill>
                <a:latin typeface="Tahoma" panose="020B0604030504040204" pitchFamily="34" charset="0"/>
              </a:rPr>
              <a:t>前言</a:t>
            </a:r>
            <a:endParaRPr kumimoji="0" lang="en-US" altLang="zh-CN" sz="1200">
              <a:solidFill>
                <a:schemeClr val="tx1"/>
              </a:solidFill>
              <a:latin typeface="Tahoma" panose="020B0604030504040204" pitchFamily="34" charset="0"/>
            </a:endParaRPr>
          </a:p>
        </p:txBody>
      </p:sp>
      <p:sp>
        <p:nvSpPr>
          <p:cNvPr id="20486" name="灯片编号占位符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Times New Roman" panose="02020603050405020304" pitchFamily="18" charset="0"/>
                <a:ea typeface="宋体" panose="02010600030101010101" pitchFamily="2" charset="-122"/>
              </a:defRPr>
            </a:lvl1pPr>
            <a:lvl2pPr marL="742950" indent="-285750">
              <a:defRPr sz="2400">
                <a:solidFill>
                  <a:schemeClr val="bg2"/>
                </a:solidFill>
                <a:latin typeface="Times New Roman" panose="02020603050405020304" pitchFamily="18" charset="0"/>
                <a:ea typeface="宋体" panose="02010600030101010101" pitchFamily="2" charset="-122"/>
              </a:defRPr>
            </a:lvl2pPr>
            <a:lvl3pPr marL="1143000" indent="-228600">
              <a:defRPr sz="2400">
                <a:solidFill>
                  <a:schemeClr val="bg2"/>
                </a:solidFill>
                <a:latin typeface="Times New Roman" panose="02020603050405020304" pitchFamily="18" charset="0"/>
                <a:ea typeface="宋体" panose="02010600030101010101" pitchFamily="2" charset="-122"/>
              </a:defRPr>
            </a:lvl3pPr>
            <a:lvl4pPr marL="1600200" indent="-228600">
              <a:defRPr sz="2400">
                <a:solidFill>
                  <a:schemeClr val="bg2"/>
                </a:solidFill>
                <a:latin typeface="Times New Roman" panose="02020603050405020304" pitchFamily="18" charset="0"/>
                <a:ea typeface="宋体" panose="02010600030101010101" pitchFamily="2" charset="-122"/>
              </a:defRPr>
            </a:lvl4pPr>
            <a:lvl5pPr marL="2057400" indent="-228600">
              <a:defRPr sz="2400">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9pPr>
          </a:lstStyle>
          <a:p>
            <a:pPr>
              <a:buFontTx/>
              <a:buChar char="•"/>
            </a:pPr>
            <a:fld id="{76983305-3F40-4931-A8C9-1C189DFFCA29}" type="slidenum">
              <a:rPr altLang="en-US" sz="1200" noProof="1">
                <a:solidFill>
                  <a:schemeClr val="tx1"/>
                </a:solidFill>
                <a:latin typeface="Tahoma" panose="020B0604030504040204" pitchFamily="34" charset="0"/>
              </a:rPr>
              <a:pPr>
                <a:buFontTx/>
                <a:buChar char="•"/>
              </a:pPr>
              <a:t>14</a:t>
            </a:fld>
            <a:endParaRPr lang="zh-CN" altLang="en-US" sz="1200" noProof="1">
              <a:solidFill>
                <a:schemeClr val="tx1"/>
              </a:solidFill>
              <a:latin typeface="Tahoma" panose="020B0604030504040204" pitchFamily="34" charset="0"/>
            </a:endParaRPr>
          </a:p>
        </p:txBody>
      </p:sp>
    </p:spTree>
    <p:extLst>
      <p:ext uri="{BB962C8B-B14F-4D97-AF65-F5344CB8AC3E}">
        <p14:creationId xmlns:p14="http://schemas.microsoft.com/office/powerpoint/2010/main" val="23514920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ChangeArrowheads="1" noTextEdit="1"/>
          </p:cNvSpPr>
          <p:nvPr>
            <p:ph type="sldImg" idx="4294967295"/>
          </p:nvPr>
        </p:nvSpPr>
        <p:spPr>
          <a:ln/>
        </p:spPr>
      </p:sp>
      <p:sp>
        <p:nvSpPr>
          <p:cNvPr id="33795" name="备注占位符 2"/>
          <p:cNvSpPr>
            <a:spLocks noGrp="1" noChangeArrowheads="1"/>
          </p:cNvSpPr>
          <p:nvPr>
            <p:ph type="body" idx="4294967295"/>
          </p:nvPr>
        </p:nvSpPr>
        <p:spPr/>
        <p:txBody>
          <a:bodyPr>
            <a:prstTxWarp prst="textNoShape">
              <a:avLst/>
            </a:prstTxWarp>
          </a:bodyPr>
          <a:lstStyle/>
          <a:p>
            <a:endParaRPr lang="zh-CN" altLang="en-US" dirty="0"/>
          </a:p>
        </p:txBody>
      </p:sp>
      <p:sp>
        <p:nvSpPr>
          <p:cNvPr id="33796" name="日期占位符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bg2"/>
                </a:solidFill>
                <a:latin typeface="Times New Roman" panose="02020603050405020304" pitchFamily="18" charset="0"/>
                <a:ea typeface="宋体" panose="02010600030101010101" pitchFamily="2" charset="-122"/>
              </a:defRPr>
            </a:lvl1pPr>
            <a:lvl2pPr marL="742950" indent="-285750">
              <a:defRPr sz="2400">
                <a:solidFill>
                  <a:schemeClr val="bg2"/>
                </a:solidFill>
                <a:latin typeface="Times New Roman" panose="02020603050405020304" pitchFamily="18" charset="0"/>
                <a:ea typeface="宋体" panose="02010600030101010101" pitchFamily="2" charset="-122"/>
              </a:defRPr>
            </a:lvl2pPr>
            <a:lvl3pPr marL="1143000" indent="-228600">
              <a:defRPr sz="2400">
                <a:solidFill>
                  <a:schemeClr val="bg2"/>
                </a:solidFill>
                <a:latin typeface="Times New Roman" panose="02020603050405020304" pitchFamily="18" charset="0"/>
                <a:ea typeface="宋体" panose="02010600030101010101" pitchFamily="2" charset="-122"/>
              </a:defRPr>
            </a:lvl3pPr>
            <a:lvl4pPr marL="1600200" indent="-228600">
              <a:defRPr sz="2400">
                <a:solidFill>
                  <a:schemeClr val="bg2"/>
                </a:solidFill>
                <a:latin typeface="Times New Roman" panose="02020603050405020304" pitchFamily="18" charset="0"/>
                <a:ea typeface="宋体" panose="02010600030101010101" pitchFamily="2" charset="-122"/>
              </a:defRPr>
            </a:lvl4pPr>
            <a:lvl5pPr marL="2057400" indent="-228600">
              <a:defRPr sz="2400">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9pPr>
          </a:lstStyle>
          <a:p>
            <a:fld id="{2E49C411-1089-4F3F-A431-D4614356AF3B}" type="datetime3">
              <a:rPr kumimoji="0" lang="zh-CN" altLang="en-US" sz="1200" smtClean="0">
                <a:solidFill>
                  <a:schemeClr val="tx1"/>
                </a:solidFill>
                <a:latin typeface="Tahoma" panose="020B0604030504040204" pitchFamily="34" charset="0"/>
              </a:rPr>
              <a:t>2023年5月17日星期三</a:t>
            </a:fld>
            <a:endParaRPr kumimoji="0" lang="zh-CN" altLang="en-US" sz="1200">
              <a:solidFill>
                <a:schemeClr val="tx1"/>
              </a:solidFill>
              <a:latin typeface="Tahoma" panose="020B0604030504040204" pitchFamily="34" charset="0"/>
            </a:endParaRPr>
          </a:p>
        </p:txBody>
      </p:sp>
    </p:spTree>
    <p:extLst>
      <p:ext uri="{BB962C8B-B14F-4D97-AF65-F5344CB8AC3E}">
        <p14:creationId xmlns:p14="http://schemas.microsoft.com/office/powerpoint/2010/main" val="4014719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bg2"/>
                </a:solidFill>
                <a:latin typeface="Times New Roman" panose="02020603050405020304" pitchFamily="18" charset="0"/>
                <a:ea typeface="宋体" panose="02010600030101010101" pitchFamily="2" charset="-122"/>
              </a:defRPr>
            </a:lvl1pPr>
            <a:lvl2pPr marL="742950" indent="-285750">
              <a:defRPr sz="2400">
                <a:solidFill>
                  <a:schemeClr val="bg2"/>
                </a:solidFill>
                <a:latin typeface="Times New Roman" panose="02020603050405020304" pitchFamily="18" charset="0"/>
                <a:ea typeface="宋体" panose="02010600030101010101" pitchFamily="2" charset="-122"/>
              </a:defRPr>
            </a:lvl2pPr>
            <a:lvl3pPr marL="1143000" indent="-228600">
              <a:defRPr sz="2400">
                <a:solidFill>
                  <a:schemeClr val="bg2"/>
                </a:solidFill>
                <a:latin typeface="Times New Roman" panose="02020603050405020304" pitchFamily="18" charset="0"/>
                <a:ea typeface="宋体" panose="02010600030101010101" pitchFamily="2" charset="-122"/>
              </a:defRPr>
            </a:lvl3pPr>
            <a:lvl4pPr marL="1600200" indent="-228600">
              <a:defRPr sz="2400">
                <a:solidFill>
                  <a:schemeClr val="bg2"/>
                </a:solidFill>
                <a:latin typeface="Times New Roman" panose="02020603050405020304" pitchFamily="18" charset="0"/>
                <a:ea typeface="宋体" panose="02010600030101010101" pitchFamily="2" charset="-122"/>
              </a:defRPr>
            </a:lvl4pPr>
            <a:lvl5pPr marL="2057400" indent="-228600">
              <a:defRPr sz="2400">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9pPr>
          </a:lstStyle>
          <a:p>
            <a:pPr>
              <a:buFontTx/>
              <a:buChar char="•"/>
            </a:pPr>
            <a:fld id="{827384CA-424E-442F-8A54-344D318B760D}" type="datetime3">
              <a:rPr kumimoji="0" lang="zh-CN" altLang="en-US" sz="1200" smtClean="0">
                <a:solidFill>
                  <a:schemeClr val="tx1"/>
                </a:solidFill>
                <a:latin typeface="Tahoma" panose="020B0604030504040204" pitchFamily="34" charset="0"/>
              </a:rPr>
              <a:t>2023年5月17日星期三</a:t>
            </a:fld>
            <a:endParaRPr kumimoji="0" lang="zh-CN" altLang="en-US" sz="1200">
              <a:solidFill>
                <a:schemeClr val="tx1"/>
              </a:solidFill>
              <a:latin typeface="Tahoma" panose="020B0604030504040204" pitchFamily="34" charset="0"/>
            </a:endParaRPr>
          </a:p>
        </p:txBody>
      </p:sp>
      <p:sp>
        <p:nvSpPr>
          <p:cNvPr id="5734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bg2"/>
                </a:solidFill>
                <a:latin typeface="Times New Roman" panose="02020603050405020304" pitchFamily="18" charset="0"/>
                <a:ea typeface="宋体" panose="02010600030101010101" pitchFamily="2" charset="-122"/>
              </a:defRPr>
            </a:lvl1pPr>
            <a:lvl2pPr marL="742950" indent="-285750">
              <a:defRPr sz="2400">
                <a:solidFill>
                  <a:schemeClr val="bg2"/>
                </a:solidFill>
                <a:latin typeface="Times New Roman" panose="02020603050405020304" pitchFamily="18" charset="0"/>
                <a:ea typeface="宋体" panose="02010600030101010101" pitchFamily="2" charset="-122"/>
              </a:defRPr>
            </a:lvl2pPr>
            <a:lvl3pPr marL="1143000" indent="-228600">
              <a:defRPr sz="2400">
                <a:solidFill>
                  <a:schemeClr val="bg2"/>
                </a:solidFill>
                <a:latin typeface="Times New Roman" panose="02020603050405020304" pitchFamily="18" charset="0"/>
                <a:ea typeface="宋体" panose="02010600030101010101" pitchFamily="2" charset="-122"/>
              </a:defRPr>
            </a:lvl3pPr>
            <a:lvl4pPr marL="1600200" indent="-228600">
              <a:defRPr sz="2400">
                <a:solidFill>
                  <a:schemeClr val="bg2"/>
                </a:solidFill>
                <a:latin typeface="Times New Roman" panose="02020603050405020304" pitchFamily="18" charset="0"/>
                <a:ea typeface="宋体" panose="02010600030101010101" pitchFamily="2" charset="-122"/>
              </a:defRPr>
            </a:lvl4pPr>
            <a:lvl5pPr marL="2057400" indent="-228600">
              <a:defRPr sz="2400">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9pPr>
          </a:lstStyle>
          <a:p>
            <a:pPr>
              <a:buFontTx/>
              <a:buChar char="•"/>
            </a:pPr>
            <a:r>
              <a:rPr kumimoji="0" lang="zh-CN" altLang="en-US" sz="1200">
                <a:solidFill>
                  <a:schemeClr val="tx1"/>
                </a:solidFill>
                <a:latin typeface="Tahoma" panose="020B0604030504040204" pitchFamily="34" charset="0"/>
              </a:rPr>
              <a:t>前言</a:t>
            </a:r>
            <a:endParaRPr kumimoji="0" lang="en-US" altLang="zh-CN" sz="1200">
              <a:solidFill>
                <a:schemeClr val="tx1"/>
              </a:solidFill>
              <a:latin typeface="Tahoma" panose="020B0604030504040204" pitchFamily="34" charset="0"/>
            </a:endParaRPr>
          </a:p>
        </p:txBody>
      </p:sp>
      <p:sp>
        <p:nvSpPr>
          <p:cNvPr id="5734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Times New Roman" panose="02020603050405020304" pitchFamily="18" charset="0"/>
                <a:ea typeface="宋体" panose="02010600030101010101" pitchFamily="2" charset="-122"/>
              </a:defRPr>
            </a:lvl1pPr>
            <a:lvl2pPr marL="742950" indent="-285750">
              <a:defRPr sz="2400">
                <a:solidFill>
                  <a:schemeClr val="bg2"/>
                </a:solidFill>
                <a:latin typeface="Times New Roman" panose="02020603050405020304" pitchFamily="18" charset="0"/>
                <a:ea typeface="宋体" panose="02010600030101010101" pitchFamily="2" charset="-122"/>
              </a:defRPr>
            </a:lvl2pPr>
            <a:lvl3pPr marL="1143000" indent="-228600">
              <a:defRPr sz="2400">
                <a:solidFill>
                  <a:schemeClr val="bg2"/>
                </a:solidFill>
                <a:latin typeface="Times New Roman" panose="02020603050405020304" pitchFamily="18" charset="0"/>
                <a:ea typeface="宋体" panose="02010600030101010101" pitchFamily="2" charset="-122"/>
              </a:defRPr>
            </a:lvl3pPr>
            <a:lvl4pPr marL="1600200" indent="-228600">
              <a:defRPr sz="2400">
                <a:solidFill>
                  <a:schemeClr val="bg2"/>
                </a:solidFill>
                <a:latin typeface="Times New Roman" panose="02020603050405020304" pitchFamily="18" charset="0"/>
                <a:ea typeface="宋体" panose="02010600030101010101" pitchFamily="2" charset="-122"/>
              </a:defRPr>
            </a:lvl4pPr>
            <a:lvl5pPr marL="2057400" indent="-228600">
              <a:defRPr sz="2400">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9pPr>
          </a:lstStyle>
          <a:p>
            <a:pPr>
              <a:buFontTx/>
              <a:buChar char="•"/>
            </a:pPr>
            <a:fld id="{8AD2B7DA-7625-476F-BF54-00C790DDB31A}" type="slidenum">
              <a:rPr altLang="en-US" sz="1200" noProof="1">
                <a:solidFill>
                  <a:schemeClr val="tx1"/>
                </a:solidFill>
                <a:latin typeface="Tahoma" panose="020B0604030504040204" pitchFamily="34" charset="0"/>
              </a:rPr>
              <a:pPr>
                <a:buFontTx/>
                <a:buChar char="•"/>
              </a:pPr>
              <a:t>46</a:t>
            </a:fld>
            <a:endParaRPr lang="zh-CN" altLang="en-US" sz="1200" noProof="1">
              <a:solidFill>
                <a:schemeClr val="tx1"/>
              </a:solidFill>
              <a:latin typeface="Tahoma" panose="020B0604030504040204" pitchFamily="34" charset="0"/>
            </a:endParaRPr>
          </a:p>
        </p:txBody>
      </p:sp>
      <p:sp>
        <p:nvSpPr>
          <p:cNvPr id="57349" name="Rectangle 2"/>
          <p:cNvSpPr>
            <a:spLocks noGrp="1" noRot="1" noChangeAspect="1" noChangeArrowheads="1" noTextEdit="1"/>
          </p:cNvSpPr>
          <p:nvPr>
            <p:ph type="sldImg" idx="4294967295"/>
          </p:nvPr>
        </p:nvSpPr>
        <p:spPr>
          <a:ln/>
        </p:spPr>
      </p:sp>
      <p:sp>
        <p:nvSpPr>
          <p:cNvPr id="57350" name="Rectangle 3"/>
          <p:cNvSpPr>
            <a:spLocks noGrp="1" noChangeArrowheads="1"/>
          </p:cNvSpPr>
          <p:nvPr>
            <p:ph type="body" idx="4294967295"/>
          </p:nvPr>
        </p:nvSpPr>
        <p:spPr/>
        <p:txBody>
          <a:bodyPr>
            <a:prstTxWarp prst="textNoShape">
              <a:avLst/>
            </a:prstTxWarp>
          </a:bodyPr>
          <a:lstStyle/>
          <a:p>
            <a:pPr eaLnBrk="1" hangingPunct="1"/>
            <a:endParaRPr lang="zh-CN" altLang="en-US" dirty="0"/>
          </a:p>
        </p:txBody>
      </p:sp>
    </p:spTree>
    <p:extLst>
      <p:ext uri="{BB962C8B-B14F-4D97-AF65-F5344CB8AC3E}">
        <p14:creationId xmlns:p14="http://schemas.microsoft.com/office/powerpoint/2010/main" val="21890058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a:defRPr/>
            </a:pPr>
            <a:fld id="{123BF4F0-807E-4339-BACF-5E69954C02B2}" type="datetime3">
              <a:rPr lang="zh-CN" altLang="en-US" smtClean="0"/>
              <a:t>2023年5月17日星期三</a:t>
            </a:fld>
            <a:endParaRPr lang="en-US" altLang="zh-CN"/>
          </a:p>
        </p:txBody>
      </p:sp>
    </p:spTree>
    <p:extLst>
      <p:ext uri="{BB962C8B-B14F-4D97-AF65-F5344CB8AC3E}">
        <p14:creationId xmlns:p14="http://schemas.microsoft.com/office/powerpoint/2010/main" val="14467137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bg2"/>
                </a:solidFill>
                <a:latin typeface="Times New Roman" panose="02020603050405020304" pitchFamily="18" charset="0"/>
                <a:ea typeface="宋体" panose="02010600030101010101" pitchFamily="2" charset="-122"/>
              </a:defRPr>
            </a:lvl1pPr>
            <a:lvl2pPr marL="742950" indent="-285750">
              <a:defRPr sz="2400">
                <a:solidFill>
                  <a:schemeClr val="bg2"/>
                </a:solidFill>
                <a:latin typeface="Times New Roman" panose="02020603050405020304" pitchFamily="18" charset="0"/>
                <a:ea typeface="宋体" panose="02010600030101010101" pitchFamily="2" charset="-122"/>
              </a:defRPr>
            </a:lvl2pPr>
            <a:lvl3pPr marL="1143000" indent="-228600">
              <a:defRPr sz="2400">
                <a:solidFill>
                  <a:schemeClr val="bg2"/>
                </a:solidFill>
                <a:latin typeface="Times New Roman" panose="02020603050405020304" pitchFamily="18" charset="0"/>
                <a:ea typeface="宋体" panose="02010600030101010101" pitchFamily="2" charset="-122"/>
              </a:defRPr>
            </a:lvl3pPr>
            <a:lvl4pPr marL="1600200" indent="-228600">
              <a:defRPr sz="2400">
                <a:solidFill>
                  <a:schemeClr val="bg2"/>
                </a:solidFill>
                <a:latin typeface="Times New Roman" panose="02020603050405020304" pitchFamily="18" charset="0"/>
                <a:ea typeface="宋体" panose="02010600030101010101" pitchFamily="2" charset="-122"/>
              </a:defRPr>
            </a:lvl4pPr>
            <a:lvl5pPr marL="2057400" indent="-228600">
              <a:defRPr sz="2400">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9pPr>
          </a:lstStyle>
          <a:p>
            <a:pPr>
              <a:buFontTx/>
              <a:buChar char="•"/>
            </a:pPr>
            <a:fld id="{9DAEA750-6F58-4822-8D66-886A6003F0AC}" type="datetime3">
              <a:rPr kumimoji="0" lang="zh-CN" altLang="en-US" sz="1200" smtClean="0">
                <a:solidFill>
                  <a:schemeClr val="tx1"/>
                </a:solidFill>
                <a:latin typeface="Tahoma" panose="020B0604030504040204" pitchFamily="34" charset="0"/>
              </a:rPr>
              <a:t>2023年5月17日星期三</a:t>
            </a:fld>
            <a:endParaRPr kumimoji="0" lang="zh-CN" altLang="en-US" sz="1200">
              <a:solidFill>
                <a:schemeClr val="tx1"/>
              </a:solidFill>
              <a:latin typeface="Tahoma" panose="020B0604030504040204" pitchFamily="34" charset="0"/>
            </a:endParaRPr>
          </a:p>
        </p:txBody>
      </p:sp>
      <p:sp>
        <p:nvSpPr>
          <p:cNvPr id="7373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bg2"/>
                </a:solidFill>
                <a:latin typeface="Times New Roman" panose="02020603050405020304" pitchFamily="18" charset="0"/>
                <a:ea typeface="宋体" panose="02010600030101010101" pitchFamily="2" charset="-122"/>
              </a:defRPr>
            </a:lvl1pPr>
            <a:lvl2pPr marL="742950" indent="-285750">
              <a:defRPr sz="2400">
                <a:solidFill>
                  <a:schemeClr val="bg2"/>
                </a:solidFill>
                <a:latin typeface="Times New Roman" panose="02020603050405020304" pitchFamily="18" charset="0"/>
                <a:ea typeface="宋体" panose="02010600030101010101" pitchFamily="2" charset="-122"/>
              </a:defRPr>
            </a:lvl2pPr>
            <a:lvl3pPr marL="1143000" indent="-228600">
              <a:defRPr sz="2400">
                <a:solidFill>
                  <a:schemeClr val="bg2"/>
                </a:solidFill>
                <a:latin typeface="Times New Roman" panose="02020603050405020304" pitchFamily="18" charset="0"/>
                <a:ea typeface="宋体" panose="02010600030101010101" pitchFamily="2" charset="-122"/>
              </a:defRPr>
            </a:lvl3pPr>
            <a:lvl4pPr marL="1600200" indent="-228600">
              <a:defRPr sz="2400">
                <a:solidFill>
                  <a:schemeClr val="bg2"/>
                </a:solidFill>
                <a:latin typeface="Times New Roman" panose="02020603050405020304" pitchFamily="18" charset="0"/>
                <a:ea typeface="宋体" panose="02010600030101010101" pitchFamily="2" charset="-122"/>
              </a:defRPr>
            </a:lvl4pPr>
            <a:lvl5pPr marL="2057400" indent="-228600">
              <a:defRPr sz="2400">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9pPr>
          </a:lstStyle>
          <a:p>
            <a:pPr>
              <a:buFontTx/>
              <a:buChar char="•"/>
            </a:pPr>
            <a:r>
              <a:rPr kumimoji="0" lang="zh-CN" altLang="en-US" sz="1200">
                <a:solidFill>
                  <a:schemeClr val="tx1"/>
                </a:solidFill>
                <a:latin typeface="Tahoma" panose="020B0604030504040204" pitchFamily="34" charset="0"/>
              </a:rPr>
              <a:t>前言</a:t>
            </a:r>
            <a:endParaRPr kumimoji="0" lang="en-US" altLang="zh-CN" sz="1200">
              <a:solidFill>
                <a:schemeClr val="tx1"/>
              </a:solidFill>
              <a:latin typeface="Tahoma" panose="020B0604030504040204" pitchFamily="34" charset="0"/>
            </a:endParaRPr>
          </a:p>
        </p:txBody>
      </p:sp>
      <p:sp>
        <p:nvSpPr>
          <p:cNvPr id="7373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Times New Roman" panose="02020603050405020304" pitchFamily="18" charset="0"/>
                <a:ea typeface="宋体" panose="02010600030101010101" pitchFamily="2" charset="-122"/>
              </a:defRPr>
            </a:lvl1pPr>
            <a:lvl2pPr marL="742950" indent="-285750">
              <a:defRPr sz="2400">
                <a:solidFill>
                  <a:schemeClr val="bg2"/>
                </a:solidFill>
                <a:latin typeface="Times New Roman" panose="02020603050405020304" pitchFamily="18" charset="0"/>
                <a:ea typeface="宋体" panose="02010600030101010101" pitchFamily="2" charset="-122"/>
              </a:defRPr>
            </a:lvl2pPr>
            <a:lvl3pPr marL="1143000" indent="-228600">
              <a:defRPr sz="2400">
                <a:solidFill>
                  <a:schemeClr val="bg2"/>
                </a:solidFill>
                <a:latin typeface="Times New Roman" panose="02020603050405020304" pitchFamily="18" charset="0"/>
                <a:ea typeface="宋体" panose="02010600030101010101" pitchFamily="2" charset="-122"/>
              </a:defRPr>
            </a:lvl3pPr>
            <a:lvl4pPr marL="1600200" indent="-228600">
              <a:defRPr sz="2400">
                <a:solidFill>
                  <a:schemeClr val="bg2"/>
                </a:solidFill>
                <a:latin typeface="Times New Roman" panose="02020603050405020304" pitchFamily="18" charset="0"/>
                <a:ea typeface="宋体" panose="02010600030101010101" pitchFamily="2" charset="-122"/>
              </a:defRPr>
            </a:lvl4pPr>
            <a:lvl5pPr marL="2057400" indent="-228600">
              <a:defRPr sz="2400">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9pPr>
          </a:lstStyle>
          <a:p>
            <a:pPr>
              <a:buFontTx/>
              <a:buChar char="•"/>
            </a:pPr>
            <a:fld id="{01CE932F-D816-4263-B85A-B06307CF8BCE}" type="slidenum">
              <a:rPr altLang="en-US" sz="1200" noProof="1">
                <a:solidFill>
                  <a:schemeClr val="tx1"/>
                </a:solidFill>
                <a:latin typeface="Tahoma" panose="020B0604030504040204" pitchFamily="34" charset="0"/>
              </a:rPr>
              <a:pPr>
                <a:buFontTx/>
                <a:buChar char="•"/>
              </a:pPr>
              <a:t>61</a:t>
            </a:fld>
            <a:endParaRPr lang="zh-CN" altLang="en-US" sz="1200" noProof="1">
              <a:solidFill>
                <a:schemeClr val="tx1"/>
              </a:solidFill>
              <a:latin typeface="Tahoma" panose="020B0604030504040204" pitchFamily="34" charset="0"/>
            </a:endParaRPr>
          </a:p>
        </p:txBody>
      </p:sp>
      <p:sp>
        <p:nvSpPr>
          <p:cNvPr id="73733" name="Rectangle 2"/>
          <p:cNvSpPr>
            <a:spLocks noGrp="1" noRot="1" noChangeAspect="1" noChangeArrowheads="1" noTextEdit="1"/>
          </p:cNvSpPr>
          <p:nvPr>
            <p:ph type="sldImg" idx="4294967295"/>
          </p:nvPr>
        </p:nvSpPr>
        <p:spPr>
          <a:ln/>
        </p:spPr>
      </p:sp>
      <p:sp>
        <p:nvSpPr>
          <p:cNvPr id="73734" name="Rectangle 3"/>
          <p:cNvSpPr>
            <a:spLocks noGrp="1" noChangeArrowheads="1"/>
          </p:cNvSpPr>
          <p:nvPr>
            <p:ph type="body" idx="4294967295"/>
          </p:nvPr>
        </p:nvSpPr>
        <p:spPr/>
        <p:txBody>
          <a:bodyPr>
            <a:prstTxWarp prst="textNoShape">
              <a:avLst/>
            </a:prstTxWarp>
          </a:bodyPr>
          <a:lstStyle/>
          <a:p>
            <a:pPr eaLnBrk="1" hangingPunct="1"/>
            <a:endParaRPr lang="zh-CN" altLang="en-US" sz="1400">
              <a:latin typeface="华文新魏" panose="02010800040101010101" pitchFamily="2" charset="-122"/>
              <a:sym typeface="Symbol" panose="05050102010706020507" pitchFamily="18" charset="2"/>
            </a:endParaRPr>
          </a:p>
        </p:txBody>
      </p:sp>
    </p:spTree>
    <p:extLst>
      <p:ext uri="{BB962C8B-B14F-4D97-AF65-F5344CB8AC3E}">
        <p14:creationId xmlns:p14="http://schemas.microsoft.com/office/powerpoint/2010/main" val="26564299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bg2"/>
                </a:solidFill>
                <a:latin typeface="Times New Roman" panose="02020603050405020304" pitchFamily="18" charset="0"/>
                <a:ea typeface="宋体" panose="02010600030101010101" pitchFamily="2" charset="-122"/>
              </a:defRPr>
            </a:lvl1pPr>
            <a:lvl2pPr marL="742950" indent="-285750">
              <a:defRPr sz="2400">
                <a:solidFill>
                  <a:schemeClr val="bg2"/>
                </a:solidFill>
                <a:latin typeface="Times New Roman" panose="02020603050405020304" pitchFamily="18" charset="0"/>
                <a:ea typeface="宋体" panose="02010600030101010101" pitchFamily="2" charset="-122"/>
              </a:defRPr>
            </a:lvl2pPr>
            <a:lvl3pPr marL="1143000" indent="-228600">
              <a:defRPr sz="2400">
                <a:solidFill>
                  <a:schemeClr val="bg2"/>
                </a:solidFill>
                <a:latin typeface="Times New Roman" panose="02020603050405020304" pitchFamily="18" charset="0"/>
                <a:ea typeface="宋体" panose="02010600030101010101" pitchFamily="2" charset="-122"/>
              </a:defRPr>
            </a:lvl3pPr>
            <a:lvl4pPr marL="1600200" indent="-228600">
              <a:defRPr sz="2400">
                <a:solidFill>
                  <a:schemeClr val="bg2"/>
                </a:solidFill>
                <a:latin typeface="Times New Roman" panose="02020603050405020304" pitchFamily="18" charset="0"/>
                <a:ea typeface="宋体" panose="02010600030101010101" pitchFamily="2" charset="-122"/>
              </a:defRPr>
            </a:lvl4pPr>
            <a:lvl5pPr marL="2057400" indent="-228600">
              <a:defRPr sz="2400">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9pPr>
          </a:lstStyle>
          <a:p>
            <a:pPr>
              <a:buFontTx/>
              <a:buChar char="•"/>
            </a:pPr>
            <a:fld id="{1B6E0CCF-3555-4FBE-8DAF-9914E65ACC7B}" type="datetime3">
              <a:rPr kumimoji="0" lang="zh-CN" altLang="en-US" sz="1200" smtClean="0">
                <a:solidFill>
                  <a:schemeClr val="tx1"/>
                </a:solidFill>
                <a:latin typeface="Tahoma" panose="020B0604030504040204" pitchFamily="34" charset="0"/>
              </a:rPr>
              <a:t>2023年5月17日星期三</a:t>
            </a:fld>
            <a:endParaRPr kumimoji="0" lang="zh-CN" altLang="en-US" sz="1200">
              <a:solidFill>
                <a:schemeClr val="tx1"/>
              </a:solidFill>
              <a:latin typeface="Tahoma" panose="020B0604030504040204" pitchFamily="34" charset="0"/>
            </a:endParaRPr>
          </a:p>
        </p:txBody>
      </p:sp>
      <p:sp>
        <p:nvSpPr>
          <p:cNvPr id="8192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bg2"/>
                </a:solidFill>
                <a:latin typeface="Times New Roman" panose="02020603050405020304" pitchFamily="18" charset="0"/>
                <a:ea typeface="宋体" panose="02010600030101010101" pitchFamily="2" charset="-122"/>
              </a:defRPr>
            </a:lvl1pPr>
            <a:lvl2pPr marL="742950" indent="-285750">
              <a:defRPr sz="2400">
                <a:solidFill>
                  <a:schemeClr val="bg2"/>
                </a:solidFill>
                <a:latin typeface="Times New Roman" panose="02020603050405020304" pitchFamily="18" charset="0"/>
                <a:ea typeface="宋体" panose="02010600030101010101" pitchFamily="2" charset="-122"/>
              </a:defRPr>
            </a:lvl2pPr>
            <a:lvl3pPr marL="1143000" indent="-228600">
              <a:defRPr sz="2400">
                <a:solidFill>
                  <a:schemeClr val="bg2"/>
                </a:solidFill>
                <a:latin typeface="Times New Roman" panose="02020603050405020304" pitchFamily="18" charset="0"/>
                <a:ea typeface="宋体" panose="02010600030101010101" pitchFamily="2" charset="-122"/>
              </a:defRPr>
            </a:lvl3pPr>
            <a:lvl4pPr marL="1600200" indent="-228600">
              <a:defRPr sz="2400">
                <a:solidFill>
                  <a:schemeClr val="bg2"/>
                </a:solidFill>
                <a:latin typeface="Times New Roman" panose="02020603050405020304" pitchFamily="18" charset="0"/>
                <a:ea typeface="宋体" panose="02010600030101010101" pitchFamily="2" charset="-122"/>
              </a:defRPr>
            </a:lvl4pPr>
            <a:lvl5pPr marL="2057400" indent="-228600">
              <a:defRPr sz="2400">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9pPr>
          </a:lstStyle>
          <a:p>
            <a:pPr>
              <a:buFontTx/>
              <a:buChar char="•"/>
            </a:pPr>
            <a:r>
              <a:rPr kumimoji="0" lang="zh-CN" altLang="en-US" sz="1200">
                <a:solidFill>
                  <a:schemeClr val="tx1"/>
                </a:solidFill>
                <a:latin typeface="Tahoma" panose="020B0604030504040204" pitchFamily="34" charset="0"/>
              </a:rPr>
              <a:t>前言</a:t>
            </a:r>
            <a:endParaRPr kumimoji="0" lang="en-US" altLang="zh-CN" sz="1200">
              <a:solidFill>
                <a:schemeClr val="tx1"/>
              </a:solidFill>
              <a:latin typeface="Tahoma" panose="020B0604030504040204" pitchFamily="34" charset="0"/>
            </a:endParaRPr>
          </a:p>
        </p:txBody>
      </p:sp>
      <p:sp>
        <p:nvSpPr>
          <p:cNvPr id="8192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Times New Roman" panose="02020603050405020304" pitchFamily="18" charset="0"/>
                <a:ea typeface="宋体" panose="02010600030101010101" pitchFamily="2" charset="-122"/>
              </a:defRPr>
            </a:lvl1pPr>
            <a:lvl2pPr marL="742950" indent="-285750">
              <a:defRPr sz="2400">
                <a:solidFill>
                  <a:schemeClr val="bg2"/>
                </a:solidFill>
                <a:latin typeface="Times New Roman" panose="02020603050405020304" pitchFamily="18" charset="0"/>
                <a:ea typeface="宋体" panose="02010600030101010101" pitchFamily="2" charset="-122"/>
              </a:defRPr>
            </a:lvl2pPr>
            <a:lvl3pPr marL="1143000" indent="-228600">
              <a:defRPr sz="2400">
                <a:solidFill>
                  <a:schemeClr val="bg2"/>
                </a:solidFill>
                <a:latin typeface="Times New Roman" panose="02020603050405020304" pitchFamily="18" charset="0"/>
                <a:ea typeface="宋体" panose="02010600030101010101" pitchFamily="2" charset="-122"/>
              </a:defRPr>
            </a:lvl3pPr>
            <a:lvl4pPr marL="1600200" indent="-228600">
              <a:defRPr sz="2400">
                <a:solidFill>
                  <a:schemeClr val="bg2"/>
                </a:solidFill>
                <a:latin typeface="Times New Roman" panose="02020603050405020304" pitchFamily="18" charset="0"/>
                <a:ea typeface="宋体" panose="02010600030101010101" pitchFamily="2" charset="-122"/>
              </a:defRPr>
            </a:lvl4pPr>
            <a:lvl5pPr marL="2057400" indent="-228600">
              <a:defRPr sz="2400">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bg2"/>
                </a:solidFill>
                <a:latin typeface="Times New Roman" panose="02020603050405020304" pitchFamily="18" charset="0"/>
                <a:ea typeface="宋体" panose="02010600030101010101" pitchFamily="2" charset="-122"/>
              </a:defRPr>
            </a:lvl9pPr>
          </a:lstStyle>
          <a:p>
            <a:pPr>
              <a:buFontTx/>
              <a:buChar char="•"/>
            </a:pPr>
            <a:fld id="{6D596C58-4CF1-416F-AE46-E678A04165A1}" type="slidenum">
              <a:rPr altLang="en-US" sz="1200" noProof="1">
                <a:solidFill>
                  <a:schemeClr val="tx1"/>
                </a:solidFill>
                <a:latin typeface="Tahoma" panose="020B0604030504040204" pitchFamily="34" charset="0"/>
              </a:rPr>
              <a:pPr>
                <a:buFontTx/>
                <a:buChar char="•"/>
              </a:pPr>
              <a:t>68</a:t>
            </a:fld>
            <a:endParaRPr lang="zh-CN" altLang="en-US" sz="1200" noProof="1">
              <a:solidFill>
                <a:schemeClr val="tx1"/>
              </a:solidFill>
              <a:latin typeface="Tahoma" panose="020B0604030504040204" pitchFamily="34" charset="0"/>
            </a:endParaRPr>
          </a:p>
        </p:txBody>
      </p:sp>
      <p:sp>
        <p:nvSpPr>
          <p:cNvPr id="81925" name="Rectangle 2"/>
          <p:cNvSpPr>
            <a:spLocks noGrp="1" noRot="1" noChangeAspect="1" noChangeArrowheads="1" noTextEdit="1"/>
          </p:cNvSpPr>
          <p:nvPr>
            <p:ph type="sldImg" idx="4294967295"/>
          </p:nvPr>
        </p:nvSpPr>
        <p:spPr>
          <a:ln/>
        </p:spPr>
      </p:sp>
      <p:sp>
        <p:nvSpPr>
          <p:cNvPr id="81926" name="Rectangle 3"/>
          <p:cNvSpPr>
            <a:spLocks noGrp="1" noChangeArrowheads="1"/>
          </p:cNvSpPr>
          <p:nvPr>
            <p:ph type="body" idx="4294967295"/>
          </p:nvPr>
        </p:nvSpPr>
        <p:spPr/>
        <p:txBody>
          <a:bodyPr>
            <a:prstTxWarp prst="textNoShape">
              <a:avLst/>
            </a:prstTxWarp>
          </a:bodyPr>
          <a:lstStyle/>
          <a:p>
            <a:pPr eaLnBrk="1" hangingPunct="1"/>
            <a:endParaRPr lang="zh-CN" altLang="en-US" sz="1400" dirty="0">
              <a:latin typeface="华文新魏" panose="02010800040101010101" pitchFamily="2" charset="-122"/>
              <a:sym typeface="Symbol" panose="05050102010706020507" pitchFamily="18" charset="2"/>
            </a:endParaRPr>
          </a:p>
        </p:txBody>
      </p:sp>
    </p:spTree>
    <p:extLst>
      <p:ext uri="{BB962C8B-B14F-4D97-AF65-F5344CB8AC3E}">
        <p14:creationId xmlns:p14="http://schemas.microsoft.com/office/powerpoint/2010/main" val="39675491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rot="20940000">
            <a:off x="1828800" y="304800"/>
            <a:ext cx="457200" cy="457200"/>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wrap="none" lIns="92075" tIns="46038" rIns="92075" bIns="46038" anchor="ctr"/>
          <a:lstStyle/>
          <a:p>
            <a:pPr eaLnBrk="1" hangingPunct="1">
              <a:spcBef>
                <a:spcPct val="50000"/>
              </a:spcBef>
              <a:defRPr/>
            </a:pPr>
            <a:endParaRPr kumimoji="1" lang="zh-CN" altLang="en-US">
              <a:solidFill>
                <a:schemeClr val="tx1"/>
              </a:solidFill>
            </a:endParaRPr>
          </a:p>
        </p:txBody>
      </p:sp>
      <p:sp>
        <p:nvSpPr>
          <p:cNvPr id="5" name="AutoShape 8"/>
          <p:cNvSpPr>
            <a:spLocks noChangeArrowheads="1"/>
          </p:cNvSpPr>
          <p:nvPr/>
        </p:nvSpPr>
        <p:spPr bwMode="auto">
          <a:xfrm>
            <a:off x="2609850" y="171450"/>
            <a:ext cx="419100" cy="419100"/>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wrap="none" lIns="92075" tIns="46038" rIns="92075" bIns="46038" anchor="ctr"/>
          <a:lstStyle/>
          <a:p>
            <a:pPr eaLnBrk="1" hangingPunct="1">
              <a:spcBef>
                <a:spcPct val="50000"/>
              </a:spcBef>
              <a:defRPr/>
            </a:pPr>
            <a:endParaRPr kumimoji="1" lang="zh-CN" altLang="en-US">
              <a:solidFill>
                <a:schemeClr val="tx1"/>
              </a:solidFill>
            </a:endParaRPr>
          </a:p>
        </p:txBody>
      </p:sp>
      <p:sp>
        <p:nvSpPr>
          <p:cNvPr id="6" name="AutoShape 9"/>
          <p:cNvSpPr>
            <a:spLocks noChangeArrowheads="1"/>
          </p:cNvSpPr>
          <p:nvPr/>
        </p:nvSpPr>
        <p:spPr bwMode="auto">
          <a:xfrm rot="20940000">
            <a:off x="1752600" y="228600"/>
            <a:ext cx="457200" cy="457200"/>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wrap="none" lIns="92075" tIns="46038" rIns="92075" bIns="46038" anchor="ctr"/>
          <a:lstStyle/>
          <a:p>
            <a:pPr eaLnBrk="1" hangingPunct="1">
              <a:spcBef>
                <a:spcPct val="50000"/>
              </a:spcBef>
              <a:defRPr/>
            </a:pPr>
            <a:endParaRPr kumimoji="1" lang="zh-CN" altLang="en-US">
              <a:solidFill>
                <a:schemeClr val="tx1"/>
              </a:solidFill>
            </a:endParaRPr>
          </a:p>
        </p:txBody>
      </p:sp>
      <p:sp>
        <p:nvSpPr>
          <p:cNvPr id="7" name="AutoShape 10"/>
          <p:cNvSpPr>
            <a:spLocks noChangeArrowheads="1"/>
          </p:cNvSpPr>
          <p:nvPr/>
        </p:nvSpPr>
        <p:spPr bwMode="auto">
          <a:xfrm>
            <a:off x="2533650" y="19050"/>
            <a:ext cx="419100" cy="419100"/>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wrap="none" lIns="92075" tIns="46038" rIns="92075" bIns="46038" anchor="ctr"/>
          <a:lstStyle/>
          <a:p>
            <a:pPr eaLnBrk="1" hangingPunct="1">
              <a:spcBef>
                <a:spcPct val="50000"/>
              </a:spcBef>
              <a:defRPr/>
            </a:pPr>
            <a:endParaRPr kumimoji="1" lang="zh-CN" altLang="en-US">
              <a:solidFill>
                <a:schemeClr val="tx1"/>
              </a:solidFill>
            </a:endParaRPr>
          </a:p>
        </p:txBody>
      </p:sp>
      <p:grpSp>
        <p:nvGrpSpPr>
          <p:cNvPr id="8" name="Group 11"/>
          <p:cNvGrpSpPr>
            <a:grpSpLocks/>
          </p:cNvGrpSpPr>
          <p:nvPr/>
        </p:nvGrpSpPr>
        <p:grpSpPr bwMode="auto">
          <a:xfrm>
            <a:off x="6934200" y="5181600"/>
            <a:ext cx="2033588" cy="1219200"/>
            <a:chOff x="4368" y="3264"/>
            <a:chExt cx="1281" cy="768"/>
          </a:xfrm>
        </p:grpSpPr>
        <p:sp>
          <p:nvSpPr>
            <p:cNvPr id="9" name="AutoShape 12"/>
            <p:cNvSpPr>
              <a:spLocks noChangeArrowheads="1"/>
            </p:cNvSpPr>
            <p:nvPr/>
          </p:nvSpPr>
          <p:spPr bwMode="auto">
            <a:xfrm rot="20940000">
              <a:off x="4368" y="3681"/>
              <a:ext cx="288" cy="288"/>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wrap="none" lIns="92075" tIns="46038" rIns="92075" bIns="46038" anchor="ctr"/>
            <a:lstStyle/>
            <a:p>
              <a:pPr eaLnBrk="1" hangingPunct="1">
                <a:spcBef>
                  <a:spcPct val="50000"/>
                </a:spcBef>
                <a:defRPr/>
              </a:pPr>
              <a:endParaRPr kumimoji="1" lang="zh-CN" altLang="en-US">
                <a:solidFill>
                  <a:schemeClr val="tx1"/>
                </a:solidFill>
              </a:endParaRPr>
            </a:p>
          </p:txBody>
        </p:sp>
        <p:sp>
          <p:nvSpPr>
            <p:cNvPr id="10" name="AutoShape 13"/>
            <p:cNvSpPr>
              <a:spLocks noChangeArrowheads="1"/>
            </p:cNvSpPr>
            <p:nvPr/>
          </p:nvSpPr>
          <p:spPr bwMode="auto">
            <a:xfrm>
              <a:off x="4845" y="3324"/>
              <a:ext cx="264" cy="264"/>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wrap="none" lIns="92075" tIns="46038" rIns="92075" bIns="46038" anchor="ctr"/>
            <a:lstStyle/>
            <a:p>
              <a:pPr eaLnBrk="1" hangingPunct="1">
                <a:spcBef>
                  <a:spcPct val="50000"/>
                </a:spcBef>
                <a:defRPr/>
              </a:pPr>
              <a:endParaRPr kumimoji="1" lang="zh-CN" altLang="en-US">
                <a:solidFill>
                  <a:schemeClr val="tx1"/>
                </a:solidFill>
              </a:endParaRPr>
            </a:p>
          </p:txBody>
        </p:sp>
        <p:sp>
          <p:nvSpPr>
            <p:cNvPr id="11" name="AutoShape 14"/>
            <p:cNvSpPr>
              <a:spLocks noChangeArrowheads="1"/>
            </p:cNvSpPr>
            <p:nvPr/>
          </p:nvSpPr>
          <p:spPr bwMode="auto">
            <a:xfrm rot="1320000">
              <a:off x="5217" y="3264"/>
              <a:ext cx="384" cy="384"/>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wrap="none" lIns="92075" tIns="46038" rIns="92075" bIns="46038" anchor="ctr"/>
            <a:lstStyle/>
            <a:p>
              <a:pPr eaLnBrk="1" hangingPunct="1">
                <a:spcBef>
                  <a:spcPct val="50000"/>
                </a:spcBef>
                <a:defRPr/>
              </a:pPr>
              <a:endParaRPr kumimoji="1" lang="zh-CN" altLang="en-US">
                <a:solidFill>
                  <a:schemeClr val="tx1"/>
                </a:solidFill>
              </a:endParaRPr>
            </a:p>
          </p:txBody>
        </p:sp>
        <p:sp>
          <p:nvSpPr>
            <p:cNvPr id="12" name="AutoShape 15"/>
            <p:cNvSpPr>
              <a:spLocks noChangeArrowheads="1"/>
            </p:cNvSpPr>
            <p:nvPr/>
          </p:nvSpPr>
          <p:spPr bwMode="auto">
            <a:xfrm rot="20940000">
              <a:off x="4449" y="3744"/>
              <a:ext cx="288" cy="288"/>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wrap="none" lIns="92075" tIns="46038" rIns="92075" bIns="46038" anchor="ctr"/>
            <a:lstStyle/>
            <a:p>
              <a:pPr eaLnBrk="1" hangingPunct="1">
                <a:spcBef>
                  <a:spcPct val="50000"/>
                </a:spcBef>
                <a:defRPr/>
              </a:pPr>
              <a:endParaRPr kumimoji="1" lang="zh-CN" altLang="en-US">
                <a:solidFill>
                  <a:schemeClr val="tx1"/>
                </a:solidFill>
              </a:endParaRPr>
            </a:p>
          </p:txBody>
        </p:sp>
        <p:sp>
          <p:nvSpPr>
            <p:cNvPr id="13" name="AutoShape 16"/>
            <p:cNvSpPr>
              <a:spLocks noChangeArrowheads="1"/>
            </p:cNvSpPr>
            <p:nvPr/>
          </p:nvSpPr>
          <p:spPr bwMode="auto">
            <a:xfrm>
              <a:off x="4893" y="3372"/>
              <a:ext cx="264" cy="264"/>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wrap="none" lIns="92075" tIns="46038" rIns="92075" bIns="46038" anchor="ctr"/>
            <a:lstStyle/>
            <a:p>
              <a:pPr eaLnBrk="1" hangingPunct="1">
                <a:spcBef>
                  <a:spcPct val="50000"/>
                </a:spcBef>
                <a:defRPr/>
              </a:pPr>
              <a:endParaRPr kumimoji="1" lang="zh-CN" altLang="en-US">
                <a:solidFill>
                  <a:schemeClr val="tx1"/>
                </a:solidFill>
              </a:endParaRPr>
            </a:p>
          </p:txBody>
        </p:sp>
        <p:sp>
          <p:nvSpPr>
            <p:cNvPr id="14" name="AutoShape 17"/>
            <p:cNvSpPr>
              <a:spLocks noChangeArrowheads="1"/>
            </p:cNvSpPr>
            <p:nvPr/>
          </p:nvSpPr>
          <p:spPr bwMode="auto">
            <a:xfrm rot="1320000">
              <a:off x="5265" y="3360"/>
              <a:ext cx="384" cy="384"/>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wrap="none" lIns="92075" tIns="46038" rIns="92075" bIns="46038" anchor="ctr"/>
            <a:lstStyle/>
            <a:p>
              <a:pPr eaLnBrk="1" hangingPunct="1">
                <a:spcBef>
                  <a:spcPct val="50000"/>
                </a:spcBef>
                <a:defRPr/>
              </a:pPr>
              <a:endParaRPr kumimoji="1" lang="zh-CN" altLang="en-US">
                <a:solidFill>
                  <a:schemeClr val="tx1"/>
                </a:solidFill>
              </a:endParaRPr>
            </a:p>
          </p:txBody>
        </p:sp>
      </p:grpSp>
      <p:sp>
        <p:nvSpPr>
          <p:cNvPr id="15" name="AutoShape 18"/>
          <p:cNvSpPr>
            <a:spLocks noChangeArrowheads="1"/>
          </p:cNvSpPr>
          <p:nvPr/>
        </p:nvSpPr>
        <p:spPr bwMode="auto">
          <a:xfrm rot="1320000">
            <a:off x="168275" y="244475"/>
            <a:ext cx="882650" cy="882650"/>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wrap="none" lIns="92075" tIns="46038" rIns="92075" bIns="46038" anchor="ctr"/>
          <a:lstStyle/>
          <a:p>
            <a:pPr eaLnBrk="1" hangingPunct="1">
              <a:spcBef>
                <a:spcPct val="50000"/>
              </a:spcBef>
              <a:defRPr/>
            </a:pPr>
            <a:endParaRPr kumimoji="1" lang="zh-CN" altLang="en-US">
              <a:solidFill>
                <a:schemeClr val="tx1"/>
              </a:solidFill>
            </a:endParaRPr>
          </a:p>
        </p:txBody>
      </p:sp>
      <p:sp>
        <p:nvSpPr>
          <p:cNvPr id="52226" name="Rectangle 2"/>
          <p:cNvSpPr>
            <a:spLocks noGrp="1" noChangeArrowheads="1"/>
          </p:cNvSpPr>
          <p:nvPr>
            <p:ph type="subTitle" sz="quarter" idx="1"/>
          </p:nvPr>
        </p:nvSpPr>
        <p:spPr>
          <a:xfrm>
            <a:off x="1371600" y="2667000"/>
            <a:ext cx="6400800" cy="3276600"/>
          </a:xfrm>
        </p:spPr>
        <p:txBody>
          <a:bodyPr anchor="ctr"/>
          <a:lstStyle>
            <a:lvl1pPr marL="0" indent="0" algn="ctr">
              <a:buFont typeface="Wingdings" panose="05000000000000000000" pitchFamily="2" charset="2"/>
              <a:buNone/>
              <a:defRPr/>
            </a:lvl1pPr>
          </a:lstStyle>
          <a:p>
            <a:r>
              <a:rPr lang="zh-CN" altLang="en-US" noProof="1"/>
              <a:t>单击此处编辑母版副标题样式</a:t>
            </a:r>
          </a:p>
        </p:txBody>
      </p:sp>
      <p:sp>
        <p:nvSpPr>
          <p:cNvPr id="52230" name="Rectangle 6"/>
          <p:cNvSpPr>
            <a:spLocks noGrp="1" noChangeArrowheads="1"/>
          </p:cNvSpPr>
          <p:nvPr>
            <p:ph type="ctrTitle" sz="quarter"/>
          </p:nvPr>
        </p:nvSpPr>
        <p:spPr>
          <a:xfrm>
            <a:off x="685800" y="914400"/>
            <a:ext cx="7772400" cy="1143000"/>
          </a:xfrm>
        </p:spPr>
        <p:txBody>
          <a:bodyPr/>
          <a:lstStyle>
            <a:lvl1pPr algn="ctr">
              <a:defRPr/>
            </a:lvl1pPr>
          </a:lstStyle>
          <a:p>
            <a:r>
              <a:rPr lang="zh-CN" altLang="en-US" noProof="1"/>
              <a:t>单击此处编辑母版标题样式</a:t>
            </a:r>
          </a:p>
        </p:txBody>
      </p:sp>
      <p:sp>
        <p:nvSpPr>
          <p:cNvPr id="16" name="Rectangle 3"/>
          <p:cNvSpPr>
            <a:spLocks noGrp="1" noChangeArrowheads="1"/>
          </p:cNvSpPr>
          <p:nvPr>
            <p:ph type="dt" sz="quarter" idx="10"/>
          </p:nvPr>
        </p:nvSpPr>
        <p:spPr>
          <a:xfrm>
            <a:off x="76200" y="6323013"/>
            <a:ext cx="1905000" cy="457200"/>
          </a:xfrm>
        </p:spPr>
        <p:txBody>
          <a:bodyPr/>
          <a:lstStyle>
            <a:lvl1pPr>
              <a:defRPr sz="1400">
                <a:solidFill>
                  <a:schemeClr val="tx1"/>
                </a:solidFill>
                <a:latin typeface="Times New Roman" panose="02020603050405020304" pitchFamily="18" charset="0"/>
                <a:ea typeface="宋体" panose="02010600030101010101" pitchFamily="2" charset="-122"/>
              </a:defRPr>
            </a:lvl1pPr>
          </a:lstStyle>
          <a:p>
            <a:pPr>
              <a:defRPr/>
            </a:pPr>
            <a:fld id="{ED008082-1C6E-45F4-BF5E-98BAC7595FCF}" type="datetime3">
              <a:rPr lang="zh-CN" altLang="en-US" smtClean="0"/>
              <a:t>2023年5月17日星期三</a:t>
            </a:fld>
            <a:endParaRPr lang="en-US" altLang="zh-CN"/>
          </a:p>
        </p:txBody>
      </p:sp>
      <p:sp>
        <p:nvSpPr>
          <p:cNvPr id="17" name="Rectangle 4"/>
          <p:cNvSpPr>
            <a:spLocks noGrp="1" noChangeArrowheads="1"/>
          </p:cNvSpPr>
          <p:nvPr>
            <p:ph type="ftr" sz="quarter" idx="11"/>
          </p:nvPr>
        </p:nvSpPr>
        <p:spPr>
          <a:xfrm>
            <a:off x="3124200" y="6324600"/>
            <a:ext cx="2895600" cy="457200"/>
          </a:xfrm>
        </p:spPr>
        <p:txBody>
          <a:bodyPr wrap="none" lIns="92075" tIns="46038" rIns="92075" bIns="46038" anchor="ctr"/>
          <a:lstStyle>
            <a:lvl1pPr algn="ctr">
              <a:defRPr kumimoji="1" sz="1400">
                <a:solidFill>
                  <a:schemeClr val="tx1"/>
                </a:solidFill>
                <a:latin typeface="Times New Roman" panose="02020603050405020304" pitchFamily="18" charset="0"/>
                <a:ea typeface="宋体" panose="02010600030101010101" pitchFamily="2" charset="-122"/>
              </a:defRPr>
            </a:lvl1pPr>
          </a:lstStyle>
          <a:p>
            <a:pPr>
              <a:defRPr/>
            </a:pPr>
            <a:r>
              <a:rPr lang="zh-CN" altLang="en-US"/>
              <a:t>数据库系统</a:t>
            </a:r>
            <a:r>
              <a:rPr lang="en-US" altLang="zh-CN"/>
              <a:t>----</a:t>
            </a:r>
            <a:r>
              <a:rPr lang="zh-CN" altLang="en-US"/>
              <a:t>关系数据库设计</a:t>
            </a:r>
            <a:endParaRPr lang="en-US" altLang="zh-CN"/>
          </a:p>
        </p:txBody>
      </p:sp>
      <p:sp>
        <p:nvSpPr>
          <p:cNvPr id="18" name="Rectangle 5"/>
          <p:cNvSpPr>
            <a:spLocks noGrp="1" noChangeArrowheads="1"/>
          </p:cNvSpPr>
          <p:nvPr>
            <p:ph type="sldNum" sz="quarter" idx="12"/>
          </p:nvPr>
        </p:nvSpPr>
        <p:spPr>
          <a:xfrm>
            <a:off x="7162800" y="6324600"/>
            <a:ext cx="1905000" cy="457200"/>
          </a:xfrm>
        </p:spPr>
        <p:txBody>
          <a:bodyPr/>
          <a:lstStyle>
            <a:lvl1pPr algn="r">
              <a:defRPr sz="1400" smtClean="0">
                <a:solidFill>
                  <a:schemeClr val="tx1"/>
                </a:solidFill>
              </a:defRPr>
            </a:lvl1pPr>
          </a:lstStyle>
          <a:p>
            <a:pPr>
              <a:defRPr/>
            </a:pPr>
            <a:fld id="{50EFDDD3-55AE-4E1F-8EBA-8F2EB638B5A4}" type="slidenum">
              <a:rPr lang="zh-CN" altLang="en-US"/>
              <a:pPr>
                <a:defRPr/>
              </a:pPr>
              <a:t>‹#›</a:t>
            </a:fld>
            <a:endParaRPr lang="zh-CN" altLang="en-US"/>
          </a:p>
        </p:txBody>
      </p:sp>
    </p:spTree>
    <p:extLst>
      <p:ext uri="{BB962C8B-B14F-4D97-AF65-F5344CB8AC3E}">
        <p14:creationId xmlns:p14="http://schemas.microsoft.com/office/powerpoint/2010/main" val="1578077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3"/>
          <p:cNvSpPr>
            <a:spLocks noGrp="1" noChangeArrowheads="1"/>
          </p:cNvSpPr>
          <p:nvPr>
            <p:ph type="dt" sz="half" idx="10"/>
          </p:nvPr>
        </p:nvSpPr>
        <p:spPr>
          <a:ln/>
        </p:spPr>
        <p:txBody>
          <a:bodyPr/>
          <a:lstStyle>
            <a:lvl1pPr>
              <a:defRPr/>
            </a:lvl1pPr>
          </a:lstStyle>
          <a:p>
            <a:pPr>
              <a:defRPr/>
            </a:pPr>
            <a:fld id="{389E92B0-9AE0-4282-85CB-BA01A1EDBFB1}" type="datetime3">
              <a:rPr lang="zh-CN" altLang="en-US" smtClean="0"/>
              <a:t>2023年5月17日星期三</a:t>
            </a:fld>
            <a:endParaRPr lang="zh-CN" altLang="en-US"/>
          </a:p>
        </p:txBody>
      </p:sp>
      <p:sp>
        <p:nvSpPr>
          <p:cNvPr id="5" name="Rectangle 20"/>
          <p:cNvSpPr>
            <a:spLocks noGrp="1" noChangeArrowheads="1"/>
          </p:cNvSpPr>
          <p:nvPr>
            <p:ph type="sldNum" sz="quarter" idx="11"/>
          </p:nvPr>
        </p:nvSpPr>
        <p:spPr>
          <a:ln/>
        </p:spPr>
        <p:txBody>
          <a:bodyPr/>
          <a:lstStyle>
            <a:lvl1pPr>
              <a:defRPr/>
            </a:lvl1pPr>
          </a:lstStyle>
          <a:p>
            <a:pPr>
              <a:defRPr/>
            </a:pPr>
            <a:fld id="{3D51D4A7-C594-4841-8AE0-FF613D6C8AA9}" type="slidenum">
              <a:rPr lang="zh-CN" altLang="en-US"/>
              <a:pPr>
                <a:defRPr/>
              </a:pPr>
              <a:t>‹#›</a:t>
            </a:fld>
            <a:endParaRPr lang="zh-CN" altLang="en-US"/>
          </a:p>
        </p:txBody>
      </p:sp>
      <p:sp>
        <p:nvSpPr>
          <p:cNvPr id="6" name="Rectangle 35"/>
          <p:cNvSpPr>
            <a:spLocks noGrp="1" noChangeArrowheads="1"/>
          </p:cNvSpPr>
          <p:nvPr>
            <p:ph type="ftr" sz="quarter" idx="12"/>
          </p:nvPr>
        </p:nvSpPr>
        <p:spPr>
          <a:ln/>
        </p:spPr>
        <p:txBody>
          <a:bodyPr/>
          <a:lstStyle>
            <a:lvl1pPr>
              <a:defRPr/>
            </a:lvl1pPr>
          </a:lstStyle>
          <a:p>
            <a:pPr>
              <a:defRPr/>
            </a:pPr>
            <a:r>
              <a:rPr lang="zh-CN" altLang="en-US"/>
              <a:t>数据库系统</a:t>
            </a:r>
            <a:r>
              <a:rPr lang="en-US" altLang="zh-CN"/>
              <a:t>----</a:t>
            </a:r>
            <a:r>
              <a:rPr lang="zh-CN" altLang="en-US"/>
              <a:t>关系数据库设计</a:t>
            </a:r>
            <a:endParaRPr lang="zh-CN" altLang="zh-CN"/>
          </a:p>
        </p:txBody>
      </p:sp>
    </p:spTree>
    <p:extLst>
      <p:ext uri="{BB962C8B-B14F-4D97-AF65-F5344CB8AC3E}">
        <p14:creationId xmlns:p14="http://schemas.microsoft.com/office/powerpoint/2010/main" val="582851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152400"/>
            <a:ext cx="1943100" cy="609600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85800" y="152400"/>
            <a:ext cx="5676900" cy="609600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3"/>
          <p:cNvSpPr>
            <a:spLocks noGrp="1" noChangeArrowheads="1"/>
          </p:cNvSpPr>
          <p:nvPr>
            <p:ph type="dt" sz="half" idx="10"/>
          </p:nvPr>
        </p:nvSpPr>
        <p:spPr>
          <a:ln/>
        </p:spPr>
        <p:txBody>
          <a:bodyPr/>
          <a:lstStyle>
            <a:lvl1pPr>
              <a:defRPr/>
            </a:lvl1pPr>
          </a:lstStyle>
          <a:p>
            <a:pPr>
              <a:defRPr/>
            </a:pPr>
            <a:fld id="{E4D4A882-82A2-41C2-924A-B0E4E48431E9}" type="datetime3">
              <a:rPr lang="zh-CN" altLang="en-US" smtClean="0"/>
              <a:t>2023年5月17日星期三</a:t>
            </a:fld>
            <a:endParaRPr lang="zh-CN" altLang="en-US"/>
          </a:p>
        </p:txBody>
      </p:sp>
      <p:sp>
        <p:nvSpPr>
          <p:cNvPr id="5" name="Rectangle 20"/>
          <p:cNvSpPr>
            <a:spLocks noGrp="1" noChangeArrowheads="1"/>
          </p:cNvSpPr>
          <p:nvPr>
            <p:ph type="sldNum" sz="quarter" idx="11"/>
          </p:nvPr>
        </p:nvSpPr>
        <p:spPr>
          <a:ln/>
        </p:spPr>
        <p:txBody>
          <a:bodyPr/>
          <a:lstStyle>
            <a:lvl1pPr>
              <a:defRPr/>
            </a:lvl1pPr>
          </a:lstStyle>
          <a:p>
            <a:pPr>
              <a:defRPr/>
            </a:pPr>
            <a:fld id="{FFFDFEDA-9877-43B4-8EBB-0BEFB06697A2}" type="slidenum">
              <a:rPr lang="zh-CN" altLang="en-US"/>
              <a:pPr>
                <a:defRPr/>
              </a:pPr>
              <a:t>‹#›</a:t>
            </a:fld>
            <a:endParaRPr lang="zh-CN" altLang="en-US"/>
          </a:p>
        </p:txBody>
      </p:sp>
      <p:sp>
        <p:nvSpPr>
          <p:cNvPr id="6" name="Rectangle 35"/>
          <p:cNvSpPr>
            <a:spLocks noGrp="1" noChangeArrowheads="1"/>
          </p:cNvSpPr>
          <p:nvPr>
            <p:ph type="ftr" sz="quarter" idx="12"/>
          </p:nvPr>
        </p:nvSpPr>
        <p:spPr>
          <a:ln/>
        </p:spPr>
        <p:txBody>
          <a:bodyPr/>
          <a:lstStyle>
            <a:lvl1pPr>
              <a:defRPr/>
            </a:lvl1pPr>
          </a:lstStyle>
          <a:p>
            <a:pPr>
              <a:defRPr/>
            </a:pPr>
            <a:r>
              <a:rPr lang="zh-CN" altLang="en-US"/>
              <a:t>数据库系统</a:t>
            </a:r>
            <a:r>
              <a:rPr lang="en-US" altLang="zh-CN"/>
              <a:t>----</a:t>
            </a:r>
            <a:r>
              <a:rPr lang="zh-CN" altLang="en-US"/>
              <a:t>关系数据库设计</a:t>
            </a:r>
            <a:endParaRPr lang="zh-CN" altLang="zh-CN"/>
          </a:p>
        </p:txBody>
      </p:sp>
    </p:spTree>
    <p:extLst>
      <p:ext uri="{BB962C8B-B14F-4D97-AF65-F5344CB8AC3E}">
        <p14:creationId xmlns:p14="http://schemas.microsoft.com/office/powerpoint/2010/main" val="27357713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152400"/>
            <a:ext cx="7772400" cy="838200"/>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685800" y="1371600"/>
            <a:ext cx="3810000" cy="48768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371600"/>
            <a:ext cx="3810000" cy="48768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3"/>
          <p:cNvSpPr>
            <a:spLocks noGrp="1" noChangeArrowheads="1"/>
          </p:cNvSpPr>
          <p:nvPr>
            <p:ph type="dt" sz="half" idx="10"/>
          </p:nvPr>
        </p:nvSpPr>
        <p:spPr>
          <a:ln/>
        </p:spPr>
        <p:txBody>
          <a:bodyPr/>
          <a:lstStyle>
            <a:lvl1pPr>
              <a:defRPr/>
            </a:lvl1pPr>
          </a:lstStyle>
          <a:p>
            <a:pPr>
              <a:defRPr/>
            </a:pPr>
            <a:fld id="{B71AADFD-DCBD-4782-98E6-4C3720C592C3}" type="datetime3">
              <a:rPr lang="zh-CN" altLang="en-US" smtClean="0"/>
              <a:t>2023年5月17日星期三</a:t>
            </a:fld>
            <a:endParaRPr lang="zh-CN" altLang="en-US"/>
          </a:p>
        </p:txBody>
      </p:sp>
      <p:sp>
        <p:nvSpPr>
          <p:cNvPr id="6" name="Rectangle 20"/>
          <p:cNvSpPr>
            <a:spLocks noGrp="1" noChangeArrowheads="1"/>
          </p:cNvSpPr>
          <p:nvPr>
            <p:ph type="sldNum" sz="quarter" idx="11"/>
          </p:nvPr>
        </p:nvSpPr>
        <p:spPr>
          <a:ln/>
        </p:spPr>
        <p:txBody>
          <a:bodyPr/>
          <a:lstStyle>
            <a:lvl1pPr>
              <a:defRPr/>
            </a:lvl1pPr>
          </a:lstStyle>
          <a:p>
            <a:pPr>
              <a:defRPr/>
            </a:pPr>
            <a:fld id="{70EFA500-FE9E-4D0F-8FFD-530126A5FCD4}" type="slidenum">
              <a:rPr lang="zh-CN" altLang="en-US"/>
              <a:pPr>
                <a:defRPr/>
              </a:pPr>
              <a:t>‹#›</a:t>
            </a:fld>
            <a:endParaRPr lang="zh-CN" altLang="en-US"/>
          </a:p>
        </p:txBody>
      </p:sp>
      <p:sp>
        <p:nvSpPr>
          <p:cNvPr id="7" name="Rectangle 35"/>
          <p:cNvSpPr>
            <a:spLocks noGrp="1" noChangeArrowheads="1"/>
          </p:cNvSpPr>
          <p:nvPr>
            <p:ph type="ftr" sz="quarter" idx="12"/>
          </p:nvPr>
        </p:nvSpPr>
        <p:spPr>
          <a:ln/>
        </p:spPr>
        <p:txBody>
          <a:bodyPr/>
          <a:lstStyle>
            <a:lvl1pPr>
              <a:defRPr/>
            </a:lvl1pPr>
          </a:lstStyle>
          <a:p>
            <a:pPr>
              <a:defRPr/>
            </a:pPr>
            <a:r>
              <a:rPr lang="zh-CN" altLang="en-US"/>
              <a:t>数据库系统</a:t>
            </a:r>
            <a:r>
              <a:rPr lang="en-US" altLang="zh-CN"/>
              <a:t>----</a:t>
            </a:r>
            <a:r>
              <a:rPr lang="zh-CN" altLang="en-US"/>
              <a:t>关系数据库设计</a:t>
            </a:r>
            <a:endParaRPr lang="zh-CN" altLang="zh-CN"/>
          </a:p>
        </p:txBody>
      </p:sp>
    </p:spTree>
    <p:extLst>
      <p:ext uri="{BB962C8B-B14F-4D97-AF65-F5344CB8AC3E}">
        <p14:creationId xmlns:p14="http://schemas.microsoft.com/office/powerpoint/2010/main" val="292398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solidFill>
                  <a:schemeClr val="accent6">
                    <a:lumMod val="75000"/>
                  </a:schemeClr>
                </a:solidFill>
              </a:defRPr>
            </a:lvl1p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3"/>
          <p:cNvSpPr>
            <a:spLocks noGrp="1" noChangeArrowheads="1"/>
          </p:cNvSpPr>
          <p:nvPr>
            <p:ph type="dt" sz="half" idx="10"/>
          </p:nvPr>
        </p:nvSpPr>
        <p:spPr>
          <a:ln/>
        </p:spPr>
        <p:txBody>
          <a:bodyPr/>
          <a:lstStyle>
            <a:lvl1pPr>
              <a:defRPr/>
            </a:lvl1pPr>
          </a:lstStyle>
          <a:p>
            <a:pPr>
              <a:defRPr/>
            </a:pPr>
            <a:fld id="{5792DCE4-2C67-42FC-9FEC-6417B3DFF314}" type="datetime3">
              <a:rPr lang="zh-CN" altLang="en-US" smtClean="0"/>
              <a:t>2023年5月17日星期三</a:t>
            </a:fld>
            <a:endParaRPr lang="zh-CN" altLang="en-US"/>
          </a:p>
        </p:txBody>
      </p:sp>
      <p:sp>
        <p:nvSpPr>
          <p:cNvPr id="5" name="Rectangle 20"/>
          <p:cNvSpPr>
            <a:spLocks noGrp="1" noChangeArrowheads="1"/>
          </p:cNvSpPr>
          <p:nvPr>
            <p:ph type="sldNum" sz="quarter" idx="11"/>
          </p:nvPr>
        </p:nvSpPr>
        <p:spPr>
          <a:ln/>
        </p:spPr>
        <p:txBody>
          <a:bodyPr/>
          <a:lstStyle>
            <a:lvl1pPr>
              <a:defRPr/>
            </a:lvl1pPr>
          </a:lstStyle>
          <a:p>
            <a:pPr>
              <a:defRPr/>
            </a:pPr>
            <a:fld id="{D480ED9B-0963-41E3-8648-98093A430882}" type="slidenum">
              <a:rPr lang="zh-CN" altLang="en-US"/>
              <a:pPr>
                <a:defRPr/>
              </a:pPr>
              <a:t>‹#›</a:t>
            </a:fld>
            <a:endParaRPr lang="zh-CN" altLang="en-US" dirty="0"/>
          </a:p>
        </p:txBody>
      </p:sp>
      <p:sp>
        <p:nvSpPr>
          <p:cNvPr id="6" name="Rectangle 35"/>
          <p:cNvSpPr>
            <a:spLocks noGrp="1" noChangeArrowheads="1"/>
          </p:cNvSpPr>
          <p:nvPr>
            <p:ph type="ftr" sz="quarter" idx="12"/>
          </p:nvPr>
        </p:nvSpPr>
        <p:spPr>
          <a:ln/>
        </p:spPr>
        <p:txBody>
          <a:bodyPr/>
          <a:lstStyle>
            <a:lvl1pPr>
              <a:defRPr/>
            </a:lvl1pPr>
          </a:lstStyle>
          <a:p>
            <a:pPr>
              <a:defRPr/>
            </a:pPr>
            <a:r>
              <a:rPr lang="zh-CN" altLang="en-US"/>
              <a:t>数据库系统</a:t>
            </a:r>
            <a:r>
              <a:rPr lang="en-US" altLang="zh-CN"/>
              <a:t>----</a:t>
            </a:r>
            <a:r>
              <a:rPr lang="zh-CN" altLang="en-US"/>
              <a:t>关系数据库设计</a:t>
            </a:r>
            <a:endParaRPr lang="zh-CN" altLang="zh-CN"/>
          </a:p>
        </p:txBody>
      </p:sp>
    </p:spTree>
    <p:extLst>
      <p:ext uri="{BB962C8B-B14F-4D97-AF65-F5344CB8AC3E}">
        <p14:creationId xmlns:p14="http://schemas.microsoft.com/office/powerpoint/2010/main" val="2694573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Rectangle 3"/>
          <p:cNvSpPr>
            <a:spLocks noGrp="1" noChangeArrowheads="1"/>
          </p:cNvSpPr>
          <p:nvPr>
            <p:ph type="dt" sz="half" idx="10"/>
          </p:nvPr>
        </p:nvSpPr>
        <p:spPr>
          <a:ln/>
        </p:spPr>
        <p:txBody>
          <a:bodyPr/>
          <a:lstStyle>
            <a:lvl1pPr>
              <a:defRPr/>
            </a:lvl1pPr>
          </a:lstStyle>
          <a:p>
            <a:pPr>
              <a:defRPr/>
            </a:pPr>
            <a:fld id="{C4EBE2B5-9C56-4058-96DA-FA7B2FAFA687}" type="datetime3">
              <a:rPr lang="zh-CN" altLang="en-US" smtClean="0"/>
              <a:t>2023年5月17日星期三</a:t>
            </a:fld>
            <a:endParaRPr lang="zh-CN" altLang="en-US"/>
          </a:p>
        </p:txBody>
      </p:sp>
      <p:sp>
        <p:nvSpPr>
          <p:cNvPr id="5" name="Rectangle 20"/>
          <p:cNvSpPr>
            <a:spLocks noGrp="1" noChangeArrowheads="1"/>
          </p:cNvSpPr>
          <p:nvPr>
            <p:ph type="sldNum" sz="quarter" idx="11"/>
          </p:nvPr>
        </p:nvSpPr>
        <p:spPr>
          <a:ln/>
        </p:spPr>
        <p:txBody>
          <a:bodyPr/>
          <a:lstStyle>
            <a:lvl1pPr>
              <a:defRPr/>
            </a:lvl1pPr>
          </a:lstStyle>
          <a:p>
            <a:pPr>
              <a:defRPr/>
            </a:pPr>
            <a:fld id="{C51EAF07-EDFB-4001-A66D-27400EE0B522}" type="slidenum">
              <a:rPr lang="zh-CN" altLang="en-US"/>
              <a:pPr>
                <a:defRPr/>
              </a:pPr>
              <a:t>‹#›</a:t>
            </a:fld>
            <a:endParaRPr lang="zh-CN" altLang="en-US"/>
          </a:p>
        </p:txBody>
      </p:sp>
      <p:sp>
        <p:nvSpPr>
          <p:cNvPr id="6" name="Rectangle 35"/>
          <p:cNvSpPr>
            <a:spLocks noGrp="1" noChangeArrowheads="1"/>
          </p:cNvSpPr>
          <p:nvPr>
            <p:ph type="ftr" sz="quarter" idx="12"/>
          </p:nvPr>
        </p:nvSpPr>
        <p:spPr>
          <a:ln/>
        </p:spPr>
        <p:txBody>
          <a:bodyPr/>
          <a:lstStyle>
            <a:lvl1pPr>
              <a:defRPr/>
            </a:lvl1pPr>
          </a:lstStyle>
          <a:p>
            <a:pPr>
              <a:defRPr/>
            </a:pPr>
            <a:r>
              <a:rPr lang="zh-CN" altLang="en-US"/>
              <a:t>数据库系统</a:t>
            </a:r>
            <a:r>
              <a:rPr lang="en-US" altLang="zh-CN"/>
              <a:t>----</a:t>
            </a:r>
            <a:r>
              <a:rPr lang="zh-CN" altLang="en-US"/>
              <a:t>关系数据库设计</a:t>
            </a:r>
            <a:endParaRPr lang="zh-CN" altLang="zh-CN"/>
          </a:p>
        </p:txBody>
      </p:sp>
    </p:spTree>
    <p:extLst>
      <p:ext uri="{BB962C8B-B14F-4D97-AF65-F5344CB8AC3E}">
        <p14:creationId xmlns:p14="http://schemas.microsoft.com/office/powerpoint/2010/main" val="754858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685800" y="1371600"/>
            <a:ext cx="38100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371600"/>
            <a:ext cx="38100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3"/>
          <p:cNvSpPr>
            <a:spLocks noGrp="1" noChangeArrowheads="1"/>
          </p:cNvSpPr>
          <p:nvPr>
            <p:ph type="dt" sz="half" idx="10"/>
          </p:nvPr>
        </p:nvSpPr>
        <p:spPr>
          <a:ln/>
        </p:spPr>
        <p:txBody>
          <a:bodyPr/>
          <a:lstStyle>
            <a:lvl1pPr>
              <a:defRPr/>
            </a:lvl1pPr>
          </a:lstStyle>
          <a:p>
            <a:pPr>
              <a:defRPr/>
            </a:pPr>
            <a:fld id="{50352AEA-1EA7-4772-BD0E-5127DDBD3C46}" type="datetime3">
              <a:rPr lang="zh-CN" altLang="en-US" smtClean="0"/>
              <a:t>2023年5月17日星期三</a:t>
            </a:fld>
            <a:endParaRPr lang="zh-CN" altLang="en-US"/>
          </a:p>
        </p:txBody>
      </p:sp>
      <p:sp>
        <p:nvSpPr>
          <p:cNvPr id="6" name="Rectangle 20"/>
          <p:cNvSpPr>
            <a:spLocks noGrp="1" noChangeArrowheads="1"/>
          </p:cNvSpPr>
          <p:nvPr>
            <p:ph type="sldNum" sz="quarter" idx="11"/>
          </p:nvPr>
        </p:nvSpPr>
        <p:spPr>
          <a:ln/>
        </p:spPr>
        <p:txBody>
          <a:bodyPr/>
          <a:lstStyle>
            <a:lvl1pPr>
              <a:defRPr/>
            </a:lvl1pPr>
          </a:lstStyle>
          <a:p>
            <a:pPr>
              <a:defRPr/>
            </a:pPr>
            <a:fld id="{07F5C271-4284-4D13-AE43-E0C77464D049}" type="slidenum">
              <a:rPr lang="zh-CN" altLang="en-US"/>
              <a:pPr>
                <a:defRPr/>
              </a:pPr>
              <a:t>‹#›</a:t>
            </a:fld>
            <a:endParaRPr lang="zh-CN" altLang="en-US"/>
          </a:p>
        </p:txBody>
      </p:sp>
      <p:sp>
        <p:nvSpPr>
          <p:cNvPr id="7" name="Rectangle 35"/>
          <p:cNvSpPr>
            <a:spLocks noGrp="1" noChangeArrowheads="1"/>
          </p:cNvSpPr>
          <p:nvPr>
            <p:ph type="ftr" sz="quarter" idx="12"/>
          </p:nvPr>
        </p:nvSpPr>
        <p:spPr>
          <a:ln/>
        </p:spPr>
        <p:txBody>
          <a:bodyPr/>
          <a:lstStyle>
            <a:lvl1pPr>
              <a:defRPr/>
            </a:lvl1pPr>
          </a:lstStyle>
          <a:p>
            <a:pPr>
              <a:defRPr/>
            </a:pPr>
            <a:r>
              <a:rPr lang="zh-CN" altLang="en-US"/>
              <a:t>数据库系统</a:t>
            </a:r>
            <a:r>
              <a:rPr lang="en-US" altLang="zh-CN"/>
              <a:t>----</a:t>
            </a:r>
            <a:r>
              <a:rPr lang="zh-CN" altLang="en-US"/>
              <a:t>关系数据库设计</a:t>
            </a:r>
            <a:endParaRPr lang="zh-CN" altLang="zh-CN"/>
          </a:p>
        </p:txBody>
      </p:sp>
    </p:spTree>
    <p:extLst>
      <p:ext uri="{BB962C8B-B14F-4D97-AF65-F5344CB8AC3E}">
        <p14:creationId xmlns:p14="http://schemas.microsoft.com/office/powerpoint/2010/main" val="1614757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3"/>
          <p:cNvSpPr>
            <a:spLocks noGrp="1" noChangeArrowheads="1"/>
          </p:cNvSpPr>
          <p:nvPr>
            <p:ph type="dt" sz="half" idx="10"/>
          </p:nvPr>
        </p:nvSpPr>
        <p:spPr>
          <a:ln/>
        </p:spPr>
        <p:txBody>
          <a:bodyPr/>
          <a:lstStyle>
            <a:lvl1pPr>
              <a:defRPr/>
            </a:lvl1pPr>
          </a:lstStyle>
          <a:p>
            <a:pPr>
              <a:defRPr/>
            </a:pPr>
            <a:fld id="{39E92E71-783C-410E-813F-D7C00ED61356}" type="datetime3">
              <a:rPr lang="zh-CN" altLang="en-US" smtClean="0"/>
              <a:t>2023年5月17日星期三</a:t>
            </a:fld>
            <a:endParaRPr lang="zh-CN" altLang="en-US"/>
          </a:p>
        </p:txBody>
      </p:sp>
      <p:sp>
        <p:nvSpPr>
          <p:cNvPr id="8" name="Rectangle 20"/>
          <p:cNvSpPr>
            <a:spLocks noGrp="1" noChangeArrowheads="1"/>
          </p:cNvSpPr>
          <p:nvPr>
            <p:ph type="sldNum" sz="quarter" idx="11"/>
          </p:nvPr>
        </p:nvSpPr>
        <p:spPr>
          <a:ln/>
        </p:spPr>
        <p:txBody>
          <a:bodyPr/>
          <a:lstStyle>
            <a:lvl1pPr>
              <a:defRPr/>
            </a:lvl1pPr>
          </a:lstStyle>
          <a:p>
            <a:pPr>
              <a:defRPr/>
            </a:pPr>
            <a:fld id="{E681617A-94B1-4536-8E12-1AF9981508AA}" type="slidenum">
              <a:rPr lang="zh-CN" altLang="en-US"/>
              <a:pPr>
                <a:defRPr/>
              </a:pPr>
              <a:t>‹#›</a:t>
            </a:fld>
            <a:endParaRPr lang="zh-CN" altLang="en-US"/>
          </a:p>
        </p:txBody>
      </p:sp>
      <p:sp>
        <p:nvSpPr>
          <p:cNvPr id="9" name="Rectangle 35"/>
          <p:cNvSpPr>
            <a:spLocks noGrp="1" noChangeArrowheads="1"/>
          </p:cNvSpPr>
          <p:nvPr>
            <p:ph type="ftr" sz="quarter" idx="12"/>
          </p:nvPr>
        </p:nvSpPr>
        <p:spPr>
          <a:ln/>
        </p:spPr>
        <p:txBody>
          <a:bodyPr/>
          <a:lstStyle>
            <a:lvl1pPr>
              <a:defRPr/>
            </a:lvl1pPr>
          </a:lstStyle>
          <a:p>
            <a:pPr>
              <a:defRPr/>
            </a:pPr>
            <a:r>
              <a:rPr lang="zh-CN" altLang="en-US"/>
              <a:t>数据库系统</a:t>
            </a:r>
            <a:r>
              <a:rPr lang="en-US" altLang="zh-CN"/>
              <a:t>----</a:t>
            </a:r>
            <a:r>
              <a:rPr lang="zh-CN" altLang="en-US"/>
              <a:t>关系数据库设计</a:t>
            </a:r>
            <a:endParaRPr lang="zh-CN" altLang="zh-CN"/>
          </a:p>
        </p:txBody>
      </p:sp>
    </p:spTree>
    <p:extLst>
      <p:ext uri="{BB962C8B-B14F-4D97-AF65-F5344CB8AC3E}">
        <p14:creationId xmlns:p14="http://schemas.microsoft.com/office/powerpoint/2010/main" val="1160441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3"/>
          <p:cNvSpPr>
            <a:spLocks noGrp="1" noChangeArrowheads="1"/>
          </p:cNvSpPr>
          <p:nvPr>
            <p:ph type="dt" sz="half" idx="10"/>
          </p:nvPr>
        </p:nvSpPr>
        <p:spPr>
          <a:ln/>
        </p:spPr>
        <p:txBody>
          <a:bodyPr/>
          <a:lstStyle>
            <a:lvl1pPr>
              <a:defRPr/>
            </a:lvl1pPr>
          </a:lstStyle>
          <a:p>
            <a:pPr>
              <a:defRPr/>
            </a:pPr>
            <a:fld id="{EF8F8645-3D5A-49AA-A67A-644214DAB517}" type="datetime3">
              <a:rPr lang="zh-CN" altLang="en-US" smtClean="0"/>
              <a:t>2023年5月17日星期三</a:t>
            </a:fld>
            <a:endParaRPr lang="zh-CN" altLang="en-US"/>
          </a:p>
        </p:txBody>
      </p:sp>
      <p:sp>
        <p:nvSpPr>
          <p:cNvPr id="4" name="Rectangle 20"/>
          <p:cNvSpPr>
            <a:spLocks noGrp="1" noChangeArrowheads="1"/>
          </p:cNvSpPr>
          <p:nvPr>
            <p:ph type="sldNum" sz="quarter" idx="11"/>
          </p:nvPr>
        </p:nvSpPr>
        <p:spPr>
          <a:ln/>
        </p:spPr>
        <p:txBody>
          <a:bodyPr/>
          <a:lstStyle>
            <a:lvl1pPr>
              <a:defRPr/>
            </a:lvl1pPr>
          </a:lstStyle>
          <a:p>
            <a:pPr>
              <a:defRPr/>
            </a:pPr>
            <a:fld id="{7B13B262-4E92-4A5B-8B81-D7857F2ABA14}" type="slidenum">
              <a:rPr lang="zh-CN" altLang="en-US"/>
              <a:pPr>
                <a:defRPr/>
              </a:pPr>
              <a:t>‹#›</a:t>
            </a:fld>
            <a:endParaRPr lang="zh-CN" altLang="en-US"/>
          </a:p>
        </p:txBody>
      </p:sp>
      <p:sp>
        <p:nvSpPr>
          <p:cNvPr id="5" name="Rectangle 35"/>
          <p:cNvSpPr>
            <a:spLocks noGrp="1" noChangeArrowheads="1"/>
          </p:cNvSpPr>
          <p:nvPr>
            <p:ph type="ftr" sz="quarter" idx="12"/>
          </p:nvPr>
        </p:nvSpPr>
        <p:spPr>
          <a:ln/>
        </p:spPr>
        <p:txBody>
          <a:bodyPr/>
          <a:lstStyle>
            <a:lvl1pPr>
              <a:defRPr/>
            </a:lvl1pPr>
          </a:lstStyle>
          <a:p>
            <a:pPr>
              <a:defRPr/>
            </a:pPr>
            <a:r>
              <a:rPr lang="zh-CN" altLang="en-US"/>
              <a:t>数据库系统</a:t>
            </a:r>
            <a:r>
              <a:rPr lang="en-US" altLang="zh-CN"/>
              <a:t>----</a:t>
            </a:r>
            <a:r>
              <a:rPr lang="zh-CN" altLang="en-US"/>
              <a:t>关系数据库设计</a:t>
            </a:r>
            <a:endParaRPr lang="zh-CN" altLang="zh-CN"/>
          </a:p>
        </p:txBody>
      </p:sp>
    </p:spTree>
    <p:extLst>
      <p:ext uri="{BB962C8B-B14F-4D97-AF65-F5344CB8AC3E}">
        <p14:creationId xmlns:p14="http://schemas.microsoft.com/office/powerpoint/2010/main" val="2388829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3"/>
          <p:cNvSpPr>
            <a:spLocks noGrp="1" noChangeArrowheads="1"/>
          </p:cNvSpPr>
          <p:nvPr>
            <p:ph type="dt" sz="half" idx="10"/>
          </p:nvPr>
        </p:nvSpPr>
        <p:spPr>
          <a:ln/>
        </p:spPr>
        <p:txBody>
          <a:bodyPr/>
          <a:lstStyle>
            <a:lvl1pPr>
              <a:defRPr/>
            </a:lvl1pPr>
          </a:lstStyle>
          <a:p>
            <a:pPr>
              <a:defRPr/>
            </a:pPr>
            <a:fld id="{818D6325-3165-479D-91C2-9C4DA790CD07}" type="datetime3">
              <a:rPr lang="zh-CN" altLang="en-US" smtClean="0"/>
              <a:t>2023年5月17日星期三</a:t>
            </a:fld>
            <a:endParaRPr lang="zh-CN" altLang="en-US"/>
          </a:p>
        </p:txBody>
      </p:sp>
      <p:sp>
        <p:nvSpPr>
          <p:cNvPr id="3" name="Rectangle 20"/>
          <p:cNvSpPr>
            <a:spLocks noGrp="1" noChangeArrowheads="1"/>
          </p:cNvSpPr>
          <p:nvPr>
            <p:ph type="sldNum" sz="quarter" idx="11"/>
          </p:nvPr>
        </p:nvSpPr>
        <p:spPr>
          <a:ln/>
        </p:spPr>
        <p:txBody>
          <a:bodyPr/>
          <a:lstStyle>
            <a:lvl1pPr>
              <a:defRPr/>
            </a:lvl1pPr>
          </a:lstStyle>
          <a:p>
            <a:pPr>
              <a:defRPr/>
            </a:pPr>
            <a:fld id="{A2D4688C-C76B-41CA-8333-F725CBA71CEF}" type="slidenum">
              <a:rPr lang="zh-CN" altLang="en-US"/>
              <a:pPr>
                <a:defRPr/>
              </a:pPr>
              <a:t>‹#›</a:t>
            </a:fld>
            <a:endParaRPr lang="zh-CN" altLang="en-US"/>
          </a:p>
        </p:txBody>
      </p:sp>
      <p:sp>
        <p:nvSpPr>
          <p:cNvPr id="4" name="Rectangle 35"/>
          <p:cNvSpPr>
            <a:spLocks noGrp="1" noChangeArrowheads="1"/>
          </p:cNvSpPr>
          <p:nvPr>
            <p:ph type="ftr" sz="quarter" idx="12"/>
          </p:nvPr>
        </p:nvSpPr>
        <p:spPr>
          <a:ln/>
        </p:spPr>
        <p:txBody>
          <a:bodyPr/>
          <a:lstStyle>
            <a:lvl1pPr>
              <a:defRPr/>
            </a:lvl1pPr>
          </a:lstStyle>
          <a:p>
            <a:pPr>
              <a:defRPr/>
            </a:pPr>
            <a:r>
              <a:rPr lang="zh-CN" altLang="en-US"/>
              <a:t>数据库系统</a:t>
            </a:r>
            <a:r>
              <a:rPr lang="en-US" altLang="zh-CN"/>
              <a:t>----</a:t>
            </a:r>
            <a:r>
              <a:rPr lang="zh-CN" altLang="en-US"/>
              <a:t>关系数据库设计</a:t>
            </a:r>
            <a:endParaRPr lang="zh-CN" altLang="zh-CN"/>
          </a:p>
        </p:txBody>
      </p:sp>
    </p:spTree>
    <p:extLst>
      <p:ext uri="{BB962C8B-B14F-4D97-AF65-F5344CB8AC3E}">
        <p14:creationId xmlns:p14="http://schemas.microsoft.com/office/powerpoint/2010/main" val="3416422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3"/>
          <p:cNvSpPr>
            <a:spLocks noGrp="1" noChangeArrowheads="1"/>
          </p:cNvSpPr>
          <p:nvPr>
            <p:ph type="dt" sz="half" idx="10"/>
          </p:nvPr>
        </p:nvSpPr>
        <p:spPr>
          <a:ln/>
        </p:spPr>
        <p:txBody>
          <a:bodyPr/>
          <a:lstStyle>
            <a:lvl1pPr>
              <a:defRPr/>
            </a:lvl1pPr>
          </a:lstStyle>
          <a:p>
            <a:pPr>
              <a:defRPr/>
            </a:pPr>
            <a:fld id="{B66D14A2-AD9F-4FBF-AABE-F617DA68D632}" type="datetime3">
              <a:rPr lang="zh-CN" altLang="en-US" smtClean="0"/>
              <a:t>2023年5月17日星期三</a:t>
            </a:fld>
            <a:endParaRPr lang="zh-CN" altLang="en-US"/>
          </a:p>
        </p:txBody>
      </p:sp>
      <p:sp>
        <p:nvSpPr>
          <p:cNvPr id="6" name="Rectangle 20"/>
          <p:cNvSpPr>
            <a:spLocks noGrp="1" noChangeArrowheads="1"/>
          </p:cNvSpPr>
          <p:nvPr>
            <p:ph type="sldNum" sz="quarter" idx="11"/>
          </p:nvPr>
        </p:nvSpPr>
        <p:spPr>
          <a:ln/>
        </p:spPr>
        <p:txBody>
          <a:bodyPr/>
          <a:lstStyle>
            <a:lvl1pPr>
              <a:defRPr/>
            </a:lvl1pPr>
          </a:lstStyle>
          <a:p>
            <a:pPr>
              <a:defRPr/>
            </a:pPr>
            <a:fld id="{32365ED4-8CBE-4321-A164-AFE02217F434}" type="slidenum">
              <a:rPr lang="zh-CN" altLang="en-US"/>
              <a:pPr>
                <a:defRPr/>
              </a:pPr>
              <a:t>‹#›</a:t>
            </a:fld>
            <a:endParaRPr lang="zh-CN" altLang="en-US"/>
          </a:p>
        </p:txBody>
      </p:sp>
      <p:sp>
        <p:nvSpPr>
          <p:cNvPr id="7" name="Rectangle 35"/>
          <p:cNvSpPr>
            <a:spLocks noGrp="1" noChangeArrowheads="1"/>
          </p:cNvSpPr>
          <p:nvPr>
            <p:ph type="ftr" sz="quarter" idx="12"/>
          </p:nvPr>
        </p:nvSpPr>
        <p:spPr>
          <a:ln/>
        </p:spPr>
        <p:txBody>
          <a:bodyPr/>
          <a:lstStyle>
            <a:lvl1pPr>
              <a:defRPr/>
            </a:lvl1pPr>
          </a:lstStyle>
          <a:p>
            <a:pPr>
              <a:defRPr/>
            </a:pPr>
            <a:r>
              <a:rPr lang="zh-CN" altLang="en-US"/>
              <a:t>数据库系统</a:t>
            </a:r>
            <a:r>
              <a:rPr lang="en-US" altLang="zh-CN"/>
              <a:t>----</a:t>
            </a:r>
            <a:r>
              <a:rPr lang="zh-CN" altLang="en-US"/>
              <a:t>关系数据库设计</a:t>
            </a:r>
            <a:endParaRPr lang="zh-CN" altLang="zh-CN"/>
          </a:p>
        </p:txBody>
      </p:sp>
    </p:spTree>
    <p:extLst>
      <p:ext uri="{BB962C8B-B14F-4D97-AF65-F5344CB8AC3E}">
        <p14:creationId xmlns:p14="http://schemas.microsoft.com/office/powerpoint/2010/main" val="4110491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3"/>
          <p:cNvSpPr>
            <a:spLocks noGrp="1" noChangeArrowheads="1"/>
          </p:cNvSpPr>
          <p:nvPr>
            <p:ph type="dt" sz="half" idx="10"/>
          </p:nvPr>
        </p:nvSpPr>
        <p:spPr>
          <a:ln/>
        </p:spPr>
        <p:txBody>
          <a:bodyPr/>
          <a:lstStyle>
            <a:lvl1pPr>
              <a:defRPr/>
            </a:lvl1pPr>
          </a:lstStyle>
          <a:p>
            <a:pPr>
              <a:defRPr/>
            </a:pPr>
            <a:fld id="{C05DE147-DE57-45B2-A94D-D0250328C225}" type="datetime3">
              <a:rPr lang="zh-CN" altLang="en-US" smtClean="0"/>
              <a:t>2023年5月17日星期三</a:t>
            </a:fld>
            <a:endParaRPr lang="zh-CN" altLang="en-US"/>
          </a:p>
        </p:txBody>
      </p:sp>
      <p:sp>
        <p:nvSpPr>
          <p:cNvPr id="6" name="Rectangle 20"/>
          <p:cNvSpPr>
            <a:spLocks noGrp="1" noChangeArrowheads="1"/>
          </p:cNvSpPr>
          <p:nvPr>
            <p:ph type="sldNum" sz="quarter" idx="11"/>
          </p:nvPr>
        </p:nvSpPr>
        <p:spPr>
          <a:ln/>
        </p:spPr>
        <p:txBody>
          <a:bodyPr/>
          <a:lstStyle>
            <a:lvl1pPr>
              <a:defRPr/>
            </a:lvl1pPr>
          </a:lstStyle>
          <a:p>
            <a:pPr>
              <a:defRPr/>
            </a:pPr>
            <a:fld id="{590343CB-4C92-4AA5-8C4E-94DDD547D4CA}" type="slidenum">
              <a:rPr lang="zh-CN" altLang="en-US"/>
              <a:pPr>
                <a:defRPr/>
              </a:pPr>
              <a:t>‹#›</a:t>
            </a:fld>
            <a:endParaRPr lang="zh-CN" altLang="en-US"/>
          </a:p>
        </p:txBody>
      </p:sp>
      <p:sp>
        <p:nvSpPr>
          <p:cNvPr id="7" name="Rectangle 35"/>
          <p:cNvSpPr>
            <a:spLocks noGrp="1" noChangeArrowheads="1"/>
          </p:cNvSpPr>
          <p:nvPr>
            <p:ph type="ftr" sz="quarter" idx="12"/>
          </p:nvPr>
        </p:nvSpPr>
        <p:spPr>
          <a:ln/>
        </p:spPr>
        <p:txBody>
          <a:bodyPr/>
          <a:lstStyle>
            <a:lvl1pPr>
              <a:defRPr/>
            </a:lvl1pPr>
          </a:lstStyle>
          <a:p>
            <a:pPr>
              <a:defRPr/>
            </a:pPr>
            <a:r>
              <a:rPr lang="zh-CN" altLang="en-US"/>
              <a:t>数据库系统</a:t>
            </a:r>
            <a:r>
              <a:rPr lang="en-US" altLang="zh-CN"/>
              <a:t>----</a:t>
            </a:r>
            <a:r>
              <a:rPr lang="zh-CN" altLang="en-US"/>
              <a:t>关系数据库设计</a:t>
            </a:r>
            <a:endParaRPr lang="zh-CN" altLang="zh-CN"/>
          </a:p>
        </p:txBody>
      </p:sp>
    </p:spTree>
    <p:extLst>
      <p:ext uri="{BB962C8B-B14F-4D97-AF65-F5344CB8AC3E}">
        <p14:creationId xmlns:p14="http://schemas.microsoft.com/office/powerpoint/2010/main" val="1258687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4294967295"/>
          </p:nvPr>
        </p:nvSpPr>
        <p:spPr bwMode="auto">
          <a:xfrm>
            <a:off x="685800" y="1371600"/>
            <a:ext cx="77724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1203" name="Rectangle 3"/>
          <p:cNvSpPr>
            <a:spLocks noGrp="1" noChangeArrowheads="1"/>
          </p:cNvSpPr>
          <p:nvPr>
            <p:ph type="dt" sz="half" idx="2"/>
          </p:nvPr>
        </p:nvSpPr>
        <p:spPr bwMode="auto">
          <a:xfrm>
            <a:off x="685800" y="6477000"/>
            <a:ext cx="2743200" cy="304800"/>
          </a:xfrm>
          <a:prstGeom prst="rect">
            <a:avLst/>
          </a:prstGeom>
          <a:noFill/>
          <a:ln w="9525">
            <a:noFill/>
            <a:miter lim="800000"/>
          </a:ln>
          <a:effectLst/>
        </p:spPr>
        <p:txBody>
          <a:bodyPr vert="horz" wrap="none" lIns="92075" tIns="46038" rIns="92075" bIns="46038" numCol="1" anchor="ctr" anchorCtr="0" compatLnSpc="1"/>
          <a:lstStyle>
            <a:lvl1pPr eaLnBrk="1" hangingPunct="1">
              <a:buFontTx/>
              <a:buNone/>
              <a:defRPr kumimoji="1" sz="1600">
                <a:solidFill>
                  <a:schemeClr val="accent2"/>
                </a:solidFill>
                <a:latin typeface="+mn-ea"/>
                <a:ea typeface="+mn-ea"/>
              </a:defRPr>
            </a:lvl1pPr>
          </a:lstStyle>
          <a:p>
            <a:pPr>
              <a:defRPr/>
            </a:pPr>
            <a:fld id="{DB9B1024-2005-4BCF-9C87-8D4253129DAB}" type="datetime3">
              <a:rPr lang="zh-CN" altLang="en-US" smtClean="0"/>
              <a:t>2023年5月17日星期三</a:t>
            </a:fld>
            <a:endParaRPr lang="zh-CN" altLang="en-US"/>
          </a:p>
        </p:txBody>
      </p:sp>
      <p:sp>
        <p:nvSpPr>
          <p:cNvPr id="1028" name="Rectangle 6"/>
          <p:cNvSpPr>
            <a:spLocks noGrp="1" noChangeArrowheads="1"/>
          </p:cNvSpPr>
          <p:nvPr>
            <p:ph type="title" idx="4294967295"/>
          </p:nvPr>
        </p:nvSpPr>
        <p:spPr bwMode="auto">
          <a:xfrm>
            <a:off x="685800" y="152400"/>
            <a:ext cx="7772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b" anchorCtr="0" compatLnSpc="1">
            <a:prstTxWarp prst="textNoShape">
              <a:avLst/>
            </a:prstTxWarp>
          </a:bodyPr>
          <a:lstStyle/>
          <a:p>
            <a:pPr lvl="0"/>
            <a:r>
              <a:rPr lang="zh-CN" altLang="en-US"/>
              <a:t>单击此处编辑母版标题样式</a:t>
            </a:r>
          </a:p>
        </p:txBody>
      </p:sp>
      <p:grpSp>
        <p:nvGrpSpPr>
          <p:cNvPr id="1029" name="Group 14"/>
          <p:cNvGrpSpPr>
            <a:grpSpLocks/>
          </p:cNvGrpSpPr>
          <p:nvPr/>
        </p:nvGrpSpPr>
        <p:grpSpPr bwMode="auto">
          <a:xfrm>
            <a:off x="381000" y="914400"/>
            <a:ext cx="8305800" cy="381000"/>
            <a:chOff x="240" y="768"/>
            <a:chExt cx="5232" cy="240"/>
          </a:xfrm>
        </p:grpSpPr>
        <p:sp>
          <p:nvSpPr>
            <p:cNvPr id="51215" name="Rectangle 15"/>
            <p:cNvSpPr>
              <a:spLocks noChangeArrowheads="1"/>
            </p:cNvSpPr>
            <p:nvPr/>
          </p:nvSpPr>
          <p:spPr bwMode="auto">
            <a:xfrm>
              <a:off x="384" y="912"/>
              <a:ext cx="5088" cy="96"/>
            </a:xfrm>
            <a:prstGeom prst="rect">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a:lstStyle/>
            <a:p>
              <a:pPr eaLnBrk="1" hangingPunct="1">
                <a:defRPr/>
              </a:pPr>
              <a:endParaRPr kumimoji="1" lang="zh-CN" altLang="en-US">
                <a:solidFill>
                  <a:schemeClr val="tx1"/>
                </a:solidFill>
              </a:endParaRPr>
            </a:p>
          </p:txBody>
        </p:sp>
        <p:sp>
          <p:nvSpPr>
            <p:cNvPr id="51216" name="Rectangle 16"/>
            <p:cNvSpPr>
              <a:spLocks noChangeArrowheads="1"/>
            </p:cNvSpPr>
            <p:nvPr/>
          </p:nvSpPr>
          <p:spPr bwMode="auto">
            <a:xfrm>
              <a:off x="240" y="768"/>
              <a:ext cx="5088" cy="96"/>
            </a:xfrm>
            <a:prstGeom prst="rect">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a:lstStyle/>
            <a:p>
              <a:pPr eaLnBrk="1" hangingPunct="1">
                <a:defRPr/>
              </a:pPr>
              <a:endParaRPr kumimoji="1" lang="zh-CN" altLang="en-US">
                <a:solidFill>
                  <a:schemeClr val="tx1"/>
                </a:solidFill>
              </a:endParaRPr>
            </a:p>
          </p:txBody>
        </p:sp>
      </p:grpSp>
      <p:sp>
        <p:nvSpPr>
          <p:cNvPr id="51220" name="Rectangle 20"/>
          <p:cNvSpPr>
            <a:spLocks noGrp="1" noChangeArrowheads="1"/>
          </p:cNvSpPr>
          <p:nvPr>
            <p:ph type="sldNum" sz="quarter" idx="4"/>
          </p:nvPr>
        </p:nvSpPr>
        <p:spPr bwMode="auto">
          <a:xfrm>
            <a:off x="8077200" y="6400800"/>
            <a:ext cx="990600" cy="304800"/>
          </a:xfrm>
          <a:prstGeom prst="rect">
            <a:avLst/>
          </a:prstGeom>
          <a:noFill/>
          <a:ln w="12700" cap="sq">
            <a:noFill/>
            <a:miter lim="800000"/>
            <a:headEnd type="none" w="sm" len="sm"/>
            <a:tailEnd type="none" w="sm" len="sm"/>
          </a:ln>
          <a:effectLst/>
        </p:spPr>
        <p:txBody>
          <a:bodyPr vert="horz" wrap="none" lIns="92075" tIns="46038" rIns="92075" bIns="46038" numCol="1" anchor="ctr" anchorCtr="0" compatLnSpc="1">
            <a:prstTxWarp prst="textNoShape">
              <a:avLst/>
            </a:prstTxWarp>
          </a:bodyPr>
          <a:lstStyle>
            <a:lvl1pPr eaLnBrk="1" hangingPunct="1">
              <a:defRPr b="1" smtClean="0">
                <a:solidFill>
                  <a:schemeClr val="accent2"/>
                </a:solidFill>
                <a:ea typeface="华文新魏" panose="02010800040101010101" pitchFamily="2" charset="-122"/>
              </a:defRPr>
            </a:lvl1pPr>
          </a:lstStyle>
          <a:p>
            <a:pPr>
              <a:defRPr/>
            </a:pPr>
            <a:fld id="{E83B6FF1-B42C-4844-B12B-CFC16804877B}" type="slidenum">
              <a:rPr lang="zh-CN" altLang="en-US"/>
              <a:pPr>
                <a:defRPr/>
              </a:pPr>
              <a:t>‹#›</a:t>
            </a:fld>
            <a:endParaRPr lang="zh-CN" altLang="en-US"/>
          </a:p>
        </p:txBody>
      </p:sp>
      <p:sp>
        <p:nvSpPr>
          <p:cNvPr id="51235" name="Rectangle 35"/>
          <p:cNvSpPr>
            <a:spLocks noGrp="1" noChangeArrowheads="1"/>
          </p:cNvSpPr>
          <p:nvPr>
            <p:ph type="ftr" sz="quarter" idx="3"/>
          </p:nvPr>
        </p:nvSpPr>
        <p:spPr bwMode="auto">
          <a:xfrm>
            <a:off x="3505200" y="6477000"/>
            <a:ext cx="3733800" cy="304800"/>
          </a:xfrm>
          <a:prstGeom prst="rect">
            <a:avLst/>
          </a:prstGeom>
          <a:noFill/>
          <a:ln w="9525">
            <a:noFill/>
            <a:miter lim="800000"/>
          </a:ln>
          <a:effectLst/>
        </p:spPr>
        <p:txBody>
          <a:bodyPr vert="horz" wrap="square" lIns="91440" tIns="45720" rIns="91440" bIns="45720" numCol="1" anchor="b" anchorCtr="0" compatLnSpc="1"/>
          <a:lstStyle>
            <a:lvl1pPr eaLnBrk="1" hangingPunct="1">
              <a:buFontTx/>
              <a:buNone/>
              <a:defRPr kumimoji="0" sz="1800">
                <a:solidFill>
                  <a:schemeClr val="accent2"/>
                </a:solidFill>
                <a:latin typeface="Tahoma" panose="020B0604030504040204" pitchFamily="34" charset="0"/>
                <a:ea typeface="+mn-ea"/>
              </a:defRPr>
            </a:lvl1pPr>
          </a:lstStyle>
          <a:p>
            <a:pPr>
              <a:defRPr/>
            </a:pPr>
            <a:r>
              <a:rPr lang="zh-CN" altLang="en-US"/>
              <a:t>数据库系统</a:t>
            </a:r>
            <a:r>
              <a:rPr lang="en-US" altLang="zh-CN"/>
              <a:t>----</a:t>
            </a:r>
            <a:r>
              <a:rPr lang="zh-CN" altLang="en-US"/>
              <a:t>关系数据库设计</a:t>
            </a:r>
            <a:endParaRPr lang="zh-CN" altLang="zh-CN"/>
          </a:p>
        </p:txBody>
      </p:sp>
    </p:spTree>
  </p:cSld>
  <p:clrMap bg1="dk2" tx1="lt1" bg2="dk1" tx2="lt2" accent1="accent1" accent2="accent2" accent3="accent3" accent4="accent4" accent5="accent5" accent6="accent6" hlink="hlink" folHlink="folHlink"/>
  <p:sldLayoutIdLst>
    <p:sldLayoutId id="2147483716"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Lst>
  <p:hf sldNum="0" hdr="0" dt="0"/>
  <p:txStyles>
    <p:titleStyle>
      <a:lvl1pPr algn="l" rtl="0" eaLnBrk="0" fontAlgn="base" hangingPunct="0">
        <a:spcBef>
          <a:spcPct val="0"/>
        </a:spcBef>
        <a:spcAft>
          <a:spcPct val="0"/>
        </a:spcAft>
        <a:defRPr sz="4400" b="1">
          <a:solidFill>
            <a:srgbClr val="16233E"/>
          </a:solidFill>
          <a:latin typeface="+mj-lt"/>
          <a:ea typeface="+mj-ea"/>
          <a:cs typeface="+mj-cs"/>
        </a:defRPr>
      </a:lvl1pPr>
      <a:lvl2pPr algn="l" rtl="0" eaLnBrk="0" fontAlgn="base" hangingPunct="0">
        <a:spcBef>
          <a:spcPct val="0"/>
        </a:spcBef>
        <a:spcAft>
          <a:spcPct val="0"/>
        </a:spcAft>
        <a:defRPr sz="4400" b="1">
          <a:solidFill>
            <a:srgbClr val="16233E"/>
          </a:solidFill>
          <a:latin typeface="Arial" panose="020B0604020202020204" pitchFamily="34" charset="0"/>
          <a:ea typeface="隶书" panose="02010509060101010101" pitchFamily="49" charset="-122"/>
        </a:defRPr>
      </a:lvl2pPr>
      <a:lvl3pPr algn="l" rtl="0" eaLnBrk="0" fontAlgn="base" hangingPunct="0">
        <a:spcBef>
          <a:spcPct val="0"/>
        </a:spcBef>
        <a:spcAft>
          <a:spcPct val="0"/>
        </a:spcAft>
        <a:defRPr sz="4400" b="1">
          <a:solidFill>
            <a:srgbClr val="16233E"/>
          </a:solidFill>
          <a:latin typeface="Arial" panose="020B0604020202020204" pitchFamily="34" charset="0"/>
          <a:ea typeface="隶书" panose="02010509060101010101" pitchFamily="49" charset="-122"/>
        </a:defRPr>
      </a:lvl3pPr>
      <a:lvl4pPr algn="l" rtl="0" eaLnBrk="0" fontAlgn="base" hangingPunct="0">
        <a:spcBef>
          <a:spcPct val="0"/>
        </a:spcBef>
        <a:spcAft>
          <a:spcPct val="0"/>
        </a:spcAft>
        <a:defRPr sz="4400" b="1">
          <a:solidFill>
            <a:srgbClr val="16233E"/>
          </a:solidFill>
          <a:latin typeface="Arial" panose="020B0604020202020204" pitchFamily="34" charset="0"/>
          <a:ea typeface="隶书" panose="02010509060101010101" pitchFamily="49" charset="-122"/>
        </a:defRPr>
      </a:lvl4pPr>
      <a:lvl5pPr algn="l" rtl="0" eaLnBrk="0" fontAlgn="base" hangingPunct="0">
        <a:spcBef>
          <a:spcPct val="0"/>
        </a:spcBef>
        <a:spcAft>
          <a:spcPct val="0"/>
        </a:spcAft>
        <a:defRPr sz="4400" b="1">
          <a:solidFill>
            <a:srgbClr val="16233E"/>
          </a:solidFill>
          <a:latin typeface="Arial" panose="020B0604020202020204" pitchFamily="34" charset="0"/>
          <a:ea typeface="隶书" panose="02010509060101010101" pitchFamily="49" charset="-122"/>
        </a:defRPr>
      </a:lvl5pPr>
      <a:lvl6pPr marL="457200" algn="l" rtl="0" fontAlgn="base">
        <a:spcBef>
          <a:spcPct val="0"/>
        </a:spcBef>
        <a:spcAft>
          <a:spcPct val="0"/>
        </a:spcAft>
        <a:defRPr kumimoji="1" sz="4400" b="1">
          <a:solidFill>
            <a:schemeClr val="tx2"/>
          </a:solidFill>
          <a:latin typeface="Arial" panose="020B0604020202020204" pitchFamily="34" charset="0"/>
          <a:ea typeface="隶书" panose="02010509060101010101" pitchFamily="49" charset="-122"/>
        </a:defRPr>
      </a:lvl6pPr>
      <a:lvl7pPr marL="914400" algn="l" rtl="0" fontAlgn="base">
        <a:spcBef>
          <a:spcPct val="0"/>
        </a:spcBef>
        <a:spcAft>
          <a:spcPct val="0"/>
        </a:spcAft>
        <a:defRPr kumimoji="1" sz="4400" b="1">
          <a:solidFill>
            <a:schemeClr val="tx2"/>
          </a:solidFill>
          <a:latin typeface="Arial" panose="020B0604020202020204" pitchFamily="34" charset="0"/>
          <a:ea typeface="隶书" panose="02010509060101010101" pitchFamily="49" charset="-122"/>
        </a:defRPr>
      </a:lvl7pPr>
      <a:lvl8pPr marL="1371600" algn="l" rtl="0" fontAlgn="base">
        <a:spcBef>
          <a:spcPct val="0"/>
        </a:spcBef>
        <a:spcAft>
          <a:spcPct val="0"/>
        </a:spcAft>
        <a:defRPr kumimoji="1" sz="4400" b="1">
          <a:solidFill>
            <a:schemeClr val="tx2"/>
          </a:solidFill>
          <a:latin typeface="Arial" panose="020B0604020202020204" pitchFamily="34" charset="0"/>
          <a:ea typeface="隶书" panose="02010509060101010101" pitchFamily="49" charset="-122"/>
        </a:defRPr>
      </a:lvl8pPr>
      <a:lvl9pPr marL="1828800" algn="l" rtl="0" fontAlgn="base">
        <a:spcBef>
          <a:spcPct val="0"/>
        </a:spcBef>
        <a:spcAft>
          <a:spcPct val="0"/>
        </a:spcAft>
        <a:defRPr kumimoji="1" sz="4400" b="1">
          <a:solidFill>
            <a:schemeClr val="tx2"/>
          </a:solidFill>
          <a:latin typeface="Arial" panose="020B0604020202020204" pitchFamily="34" charset="0"/>
          <a:ea typeface="隶书" panose="02010509060101010101" pitchFamily="49" charset="-122"/>
        </a:defRPr>
      </a:lvl9pPr>
    </p:titleStyle>
    <p:bodyStyle>
      <a:lvl1pPr marL="342900" indent="-342900" algn="l" rtl="0" eaLnBrk="0" fontAlgn="base" hangingPunct="0">
        <a:spcBef>
          <a:spcPct val="20000"/>
        </a:spcBef>
        <a:spcAft>
          <a:spcPct val="0"/>
        </a:spcAft>
        <a:buClr>
          <a:schemeClr val="folHlink"/>
        </a:buClr>
        <a:buSzPct val="80000"/>
        <a:buFont typeface="Wingdings" panose="05000000000000000000" pitchFamily="2" charset="2"/>
        <a:buChar char="l"/>
        <a:defRPr sz="3000">
          <a:solidFill>
            <a:schemeClr val="bg2"/>
          </a:solidFill>
          <a:latin typeface="+mn-lt"/>
          <a:ea typeface="+mn-ea"/>
          <a:cs typeface="+mn-cs"/>
        </a:defRPr>
      </a:lvl1pPr>
      <a:lvl2pPr marL="742950" indent="-285750" algn="l" rtl="0" eaLnBrk="0" fontAlgn="base" hangingPunct="0">
        <a:spcBef>
          <a:spcPct val="20000"/>
        </a:spcBef>
        <a:spcAft>
          <a:spcPct val="0"/>
        </a:spcAft>
        <a:buClr>
          <a:schemeClr val="folHlink"/>
        </a:buClr>
        <a:buChar char="–"/>
        <a:defRPr sz="2800">
          <a:solidFill>
            <a:schemeClr val="bg2"/>
          </a:solidFill>
          <a:latin typeface="+mn-lt"/>
          <a:ea typeface="+mn-ea"/>
        </a:defRPr>
      </a:lvl2pPr>
      <a:lvl3pPr marL="1143000" indent="-228600" algn="l" rtl="0" eaLnBrk="0" fontAlgn="base" hangingPunct="0">
        <a:spcBef>
          <a:spcPct val="20000"/>
        </a:spcBef>
        <a:spcAft>
          <a:spcPct val="0"/>
        </a:spcAft>
        <a:buClr>
          <a:schemeClr val="folHlink"/>
        </a:buClr>
        <a:buSzPct val="75000"/>
        <a:buFont typeface="Wingdings" panose="05000000000000000000" pitchFamily="2" charset="2"/>
        <a:buChar char="l"/>
        <a:defRPr sz="2400">
          <a:solidFill>
            <a:schemeClr val="bg2"/>
          </a:solidFill>
          <a:latin typeface="+mn-lt"/>
          <a:ea typeface="+mn-ea"/>
        </a:defRPr>
      </a:lvl3pPr>
      <a:lvl4pPr marL="1600200" indent="-228600" algn="l" rtl="0" eaLnBrk="0" fontAlgn="base" hangingPunct="0">
        <a:spcBef>
          <a:spcPct val="20000"/>
        </a:spcBef>
        <a:spcAft>
          <a:spcPct val="0"/>
        </a:spcAft>
        <a:buClr>
          <a:schemeClr val="folHlink"/>
        </a:buClr>
        <a:buChar char="–"/>
        <a:defRPr sz="2000">
          <a:solidFill>
            <a:schemeClr val="bg2"/>
          </a:solidFill>
          <a:latin typeface="+mn-lt"/>
          <a:ea typeface="+mn-ea"/>
        </a:defRPr>
      </a:lvl4pPr>
      <a:lvl5pPr marL="2057400" indent="-228600" algn="l" rtl="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mn-lt"/>
          <a:ea typeface="+mn-ea"/>
        </a:defRPr>
      </a:lvl5pPr>
      <a:lvl6pPr marL="2514600" indent="-228600" algn="l"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mn-ea"/>
        </a:defRPr>
      </a:lvl6pPr>
      <a:lvl7pPr marL="2971800" indent="-228600" algn="l"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mn-ea"/>
        </a:defRPr>
      </a:lvl7pPr>
      <a:lvl8pPr marL="3429000" indent="-228600" algn="l"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mn-ea"/>
        </a:defRPr>
      </a:lvl8pPr>
      <a:lvl9pPr marL="3886200" indent="-228600" algn="l"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oleObject" Target="../embeddings/oleObject22.bin"/><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10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109.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11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23.bin"/><Relationship Id="rId1" Type="http://schemas.openxmlformats.org/officeDocument/2006/relationships/slideLayout" Target="../slideLayouts/slideLayout2.xml"/><Relationship Id="rId6" Type="http://schemas.openxmlformats.org/officeDocument/2006/relationships/image" Target="../media/image4.wmf"/><Relationship Id="rId5" Type="http://schemas.openxmlformats.org/officeDocument/2006/relationships/oleObject" Target="../embeddings/oleObject25.bin"/><Relationship Id="rId4" Type="http://schemas.openxmlformats.org/officeDocument/2006/relationships/oleObject" Target="../embeddings/oleObject24.bin"/></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117.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oleObject" Target="../embeddings/oleObject26.bin"/><Relationship Id="rId1" Type="http://schemas.openxmlformats.org/officeDocument/2006/relationships/slideLayout" Target="../slideLayouts/slideLayout1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129.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oleObject" Target="../embeddings/oleObject29.bin"/><Relationship Id="rId5" Type="http://schemas.openxmlformats.org/officeDocument/2006/relationships/oleObject" Target="../embeddings/oleObject28.bin"/><Relationship Id="rId4" Type="http://schemas.openxmlformats.org/officeDocument/2006/relationships/image" Target="../media/image12.wmf"/></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1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39.xml"/><Relationship Id="rId4" Type="http://schemas.openxmlformats.org/officeDocument/2006/relationships/image" Target="../media/image2.wmf"/></Relationships>
</file>

<file path=ppt/slides/_rels/slide1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2.xml"/></Relationships>
</file>

<file path=ppt/slides/_rels/slide150.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oleObject" Target="../embeddings/oleObject30.bin"/><Relationship Id="rId1" Type="http://schemas.openxmlformats.org/officeDocument/2006/relationships/slideLayout" Target="../slideLayouts/slideLayout1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42.xml"/><Relationship Id="rId5" Type="http://schemas.openxmlformats.org/officeDocument/2006/relationships/image" Target="../media/image22.wmf"/><Relationship Id="rId4" Type="http://schemas.openxmlformats.org/officeDocument/2006/relationships/oleObject" Target="../embeddings/oleObject31.bin"/></Relationships>
</file>

<file path=ppt/slides/_rels/slide155.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43.xml"/><Relationship Id="rId5" Type="http://schemas.openxmlformats.org/officeDocument/2006/relationships/image" Target="../media/image23.emf"/><Relationship Id="rId4" Type="http://schemas.openxmlformats.org/officeDocument/2006/relationships/oleObject" Target="../embeddings/oleObject32.bin"/></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image" Target="../media/image3.wmf"/><Relationship Id="rId7" Type="http://schemas.openxmlformats.org/officeDocument/2006/relationships/image" Target="../media/image5.w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oleObject" Target="../embeddings/oleObject3.bin"/><Relationship Id="rId5" Type="http://schemas.openxmlformats.org/officeDocument/2006/relationships/image" Target="../media/image4.wmf"/><Relationship Id="rId4" Type="http://schemas.openxmlformats.org/officeDocument/2006/relationships/oleObject" Target="../embeddings/oleObject2.bin"/></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6.bin"/><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5.wmf"/><Relationship Id="rId5" Type="http://schemas.openxmlformats.org/officeDocument/2006/relationships/oleObject" Target="../embeddings/oleObject8.bin"/><Relationship Id="rId4" Type="http://schemas.openxmlformats.org/officeDocument/2006/relationships/image" Target="../media/image3.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image" Target="../media/image2.wmf"/><Relationship Id="rId4" Type="http://schemas.openxmlformats.org/officeDocument/2006/relationships/image" Target="../media/image1.jpeg"/></Relationships>
</file>

<file path=ppt/slides/_rels/slide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10.bin"/><Relationship Id="rId1" Type="http://schemas.openxmlformats.org/officeDocument/2006/relationships/slideLayout" Target="../slideLayouts/slideLayout2.xml"/><Relationship Id="rId5" Type="http://schemas.openxmlformats.org/officeDocument/2006/relationships/oleObject" Target="../embeddings/oleObject12.bin"/><Relationship Id="rId4" Type="http://schemas.openxmlformats.org/officeDocument/2006/relationships/oleObject" Target="../embeddings/oleObject11.bin"/></Relationships>
</file>

<file path=ppt/slides/_rels/slide44.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13.bin"/><Relationship Id="rId1" Type="http://schemas.openxmlformats.org/officeDocument/2006/relationships/slideLayout" Target="../slideLayouts/slideLayout2.xml"/><Relationship Id="rId5" Type="http://schemas.openxmlformats.org/officeDocument/2006/relationships/oleObject" Target="../embeddings/oleObject15.bin"/><Relationship Id="rId4" Type="http://schemas.openxmlformats.org/officeDocument/2006/relationships/oleObject" Target="../embeddings/oleObject14.bin"/></Relationships>
</file>

<file path=ppt/slides/_rels/slide45.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16.bin"/><Relationship Id="rId1" Type="http://schemas.openxmlformats.org/officeDocument/2006/relationships/slideLayout" Target="../slideLayouts/slideLayout2.xml"/><Relationship Id="rId5" Type="http://schemas.openxmlformats.org/officeDocument/2006/relationships/oleObject" Target="../embeddings/oleObject18.bin"/><Relationship Id="rId4" Type="http://schemas.openxmlformats.org/officeDocument/2006/relationships/oleObject" Target="../embeddings/oleObject17.bin"/></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w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2.w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7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oleObject" Target="../embeddings/oleObject19.bin"/><Relationship Id="rId1" Type="http://schemas.openxmlformats.org/officeDocument/2006/relationships/slideLayout" Target="../slideLayouts/slideLayout2.xml"/><Relationship Id="rId4" Type="http://schemas.openxmlformats.org/officeDocument/2006/relationships/image" Target="../media/image2.wmf"/></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tags" Target="../tags/tag21.xml"/><Relationship Id="rId4" Type="http://schemas.openxmlformats.org/officeDocument/2006/relationships/image" Target="../media/image11.emf"/></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2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21.bin"/><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WordArt 3"/>
          <p:cNvSpPr>
            <a:spLocks noChangeArrowheads="1" noChangeShapeType="1" noTextEdit="1"/>
          </p:cNvSpPr>
          <p:nvPr/>
        </p:nvSpPr>
        <p:spPr bwMode="auto">
          <a:xfrm>
            <a:off x="304800" y="1219200"/>
            <a:ext cx="8610600" cy="1219200"/>
          </a:xfrm>
          <a:prstGeom prst="rect">
            <a:avLst/>
          </a:prstGeom>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contourClr>
                <a:srgbClr val="333300"/>
              </a:contourClr>
            </a:sp3d>
          </a:bodyPr>
          <a:lstStyle/>
          <a:p>
            <a:pPr algn="ctr"/>
            <a:r>
              <a:rPr lang="en-US" altLang="zh-CN" sz="3200" b="1" kern="10">
                <a:ln w="9525">
                  <a:round/>
                  <a:headEnd/>
                  <a:tailEnd/>
                </a:ln>
                <a:solidFill>
                  <a:srgbClr val="333300"/>
                </a:solidFill>
                <a:latin typeface="黑体" panose="02010609060101010101" pitchFamily="49" charset="-122"/>
                <a:ea typeface="黑体" panose="02010609060101010101" pitchFamily="49" charset="-122"/>
              </a:rPr>
              <a:t>DATABASE  SYSTEM  CONCEPTS</a:t>
            </a:r>
            <a:endParaRPr lang="zh-CN" altLang="en-US" sz="3200" b="1" kern="10">
              <a:ln w="9525">
                <a:round/>
                <a:headEnd/>
                <a:tailEnd/>
              </a:ln>
              <a:solidFill>
                <a:srgbClr val="333300"/>
              </a:solidFill>
              <a:latin typeface="黑体" panose="02010609060101010101" pitchFamily="49" charset="-122"/>
              <a:ea typeface="黑体" panose="02010609060101010101" pitchFamily="49" charset="-122"/>
            </a:endParaRPr>
          </a:p>
        </p:txBody>
      </p:sp>
      <p:sp>
        <p:nvSpPr>
          <p:cNvPr id="5125" name="WordArt 5"/>
          <p:cNvSpPr>
            <a:spLocks noChangeArrowheads="1" noChangeShapeType="1" noTextEdit="1"/>
          </p:cNvSpPr>
          <p:nvPr/>
        </p:nvSpPr>
        <p:spPr bwMode="auto">
          <a:xfrm>
            <a:off x="468304" y="3200400"/>
            <a:ext cx="8280409" cy="2820987"/>
          </a:xfrm>
          <a:prstGeom prst="rect">
            <a:avLst/>
          </a:prstGeom>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sp3d>
          </a:bodyPr>
          <a:lstStyle/>
          <a:p>
            <a:pPr algn="ctr" eaLnBrk="1" hangingPunct="1">
              <a:defRPr/>
            </a:pPr>
            <a:r>
              <a:rPr kumimoji="1" lang="zh-CN" altLang="en-US" sz="3200" kern="10" dirty="0">
                <a:ln w="9525">
                  <a:miter lim="800000"/>
                </a:ln>
                <a:solidFill>
                  <a:schemeClr val="accent6">
                    <a:lumMod val="75000"/>
                  </a:schemeClr>
                </a:solidFill>
                <a:latin typeface="华文新魏" panose="02010800040101010101" pitchFamily="2" charset="-122"/>
                <a:ea typeface="华文新魏" panose="02010800040101010101" pitchFamily="2" charset="-122"/>
                <a:sym typeface="+mn-ea"/>
              </a:rPr>
              <a:t>第七章    关系数据库设计</a:t>
            </a:r>
          </a:p>
          <a:p>
            <a:pPr algn="ctr" eaLnBrk="1" hangingPunct="1">
              <a:defRPr/>
            </a:pPr>
            <a:r>
              <a:rPr kumimoji="1" lang="en-US" altLang="zh-CN" sz="3200" kern="10">
                <a:ln w="9525">
                  <a:miter lim="800000"/>
                </a:ln>
                <a:solidFill>
                  <a:schemeClr val="accent6">
                    <a:lumMod val="75000"/>
                  </a:schemeClr>
                </a:solidFill>
                <a:latin typeface="华文新魏" panose="02010800040101010101" pitchFamily="2" charset="-122"/>
                <a:ea typeface="华文新魏" panose="02010800040101010101" pitchFamily="2" charset="-122"/>
                <a:sym typeface="+mn-ea"/>
              </a:rPr>
              <a:t>Chapter 7 </a:t>
            </a:r>
            <a:r>
              <a:rPr kumimoji="1" lang="en-US" altLang="zh-CN" sz="3200" kern="10" dirty="0">
                <a:ln w="9525">
                  <a:miter lim="800000"/>
                </a:ln>
                <a:solidFill>
                  <a:schemeClr val="accent6">
                    <a:lumMod val="75000"/>
                  </a:schemeClr>
                </a:solidFill>
                <a:latin typeface="华文新魏" panose="02010800040101010101" pitchFamily="2" charset="-122"/>
                <a:ea typeface="华文新魏" panose="02010800040101010101" pitchFamily="2" charset="-122"/>
                <a:sym typeface="+mn-ea"/>
              </a:rPr>
              <a:t>Relational Database Design</a:t>
            </a:r>
            <a:endParaRPr kumimoji="1" lang="zh-CN" altLang="en-US" sz="3200" kern="10" dirty="0">
              <a:ln w="9525">
                <a:miter lim="800000"/>
              </a:ln>
              <a:solidFill>
                <a:schemeClr val="accent6">
                  <a:lumMod val="75000"/>
                </a:schemeClr>
              </a:solidFill>
              <a:latin typeface="华文新魏" panose="02010800040101010101" pitchFamily="2" charset="-122"/>
              <a:ea typeface="华文新魏" panose="02010800040101010101" pitchFamily="2" charset="-122"/>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30724" name="Rectangle 2"/>
          <p:cNvSpPr>
            <a:spLocks noGrp="1" noChangeArrowheads="1"/>
          </p:cNvSpPr>
          <p:nvPr>
            <p:ph type="title"/>
          </p:nvPr>
        </p:nvSpPr>
        <p:spPr/>
        <p:txBody>
          <a:bodyPr/>
          <a:lstStyle/>
          <a:p>
            <a:pPr eaLnBrk="1" hangingPunct="1">
              <a:defRPr/>
            </a:pPr>
            <a:r>
              <a:rPr kumimoji="1" lang="zh-CN" altLang="en-US"/>
              <a:t>好的关系设计特点</a:t>
            </a:r>
          </a:p>
        </p:txBody>
      </p:sp>
      <p:sp>
        <p:nvSpPr>
          <p:cNvPr id="15365" name="Rectangle 3"/>
          <p:cNvSpPr>
            <a:spLocks noGrp="1" noChangeArrowheads="1"/>
          </p:cNvSpPr>
          <p:nvPr>
            <p:ph idx="1"/>
          </p:nvPr>
        </p:nvSpPr>
        <p:spPr/>
        <p:txBody>
          <a:bodyPr/>
          <a:lstStyle/>
          <a:p>
            <a:pPr eaLnBrk="1" hangingPunct="1"/>
            <a:r>
              <a:rPr lang="zh-CN" altLang="en-US" dirty="0"/>
              <a:t>大关系模式、小关系模式都有问题</a:t>
            </a:r>
          </a:p>
          <a:p>
            <a:pPr eaLnBrk="1" hangingPunct="1"/>
            <a:r>
              <a:rPr lang="zh-CN" altLang="en-US" dirty="0"/>
              <a:t>好的关系模式：</a:t>
            </a:r>
            <a:endParaRPr lang="en-US" altLang="zh-CN" dirty="0"/>
          </a:p>
          <a:p>
            <a:pPr lvl="1" eaLnBrk="1" hangingPunct="1"/>
            <a:r>
              <a:rPr lang="zh-CN" altLang="en-US" dirty="0"/>
              <a:t>该大则大，该小则小</a:t>
            </a:r>
          </a:p>
          <a:p>
            <a:pPr lvl="1" eaLnBrk="1" hangingPunct="1"/>
            <a:r>
              <a:rPr lang="zh-CN" altLang="en-US" dirty="0"/>
              <a:t>同数据本质结构相吻合</a:t>
            </a:r>
          </a:p>
          <a:p>
            <a:pPr eaLnBrk="1" hangingPunct="1"/>
            <a:r>
              <a:rPr lang="zh-CN" altLang="en-US" dirty="0"/>
              <a:t>如何得到好的关系模式？</a:t>
            </a:r>
          </a:p>
          <a:p>
            <a:pPr lvl="1" eaLnBrk="1" hangingPunct="1"/>
            <a:r>
              <a:rPr lang="zh-CN" altLang="en-US" dirty="0"/>
              <a:t>方法</a:t>
            </a:r>
            <a:r>
              <a:rPr lang="en-US" altLang="zh-CN" dirty="0"/>
              <a:t>1</a:t>
            </a:r>
            <a:r>
              <a:rPr lang="zh-CN" altLang="en-US" dirty="0"/>
              <a:t>：工程化方法</a:t>
            </a:r>
          </a:p>
          <a:p>
            <a:pPr lvl="1" eaLnBrk="1" hangingPunct="1"/>
            <a:r>
              <a:rPr lang="zh-CN" altLang="en-US" dirty="0"/>
              <a:t>方法</a:t>
            </a:r>
            <a:r>
              <a:rPr lang="en-US" altLang="zh-CN" dirty="0"/>
              <a:t>2</a:t>
            </a:r>
            <a:r>
              <a:rPr lang="zh-CN" altLang="en-US" dirty="0"/>
              <a:t>：模式规范化</a:t>
            </a:r>
          </a:p>
          <a:p>
            <a:pPr lvl="1" eaLnBrk="1" hangingPunct="1"/>
            <a:r>
              <a:rPr lang="zh-CN" altLang="en-US" dirty="0"/>
              <a:t>本章重点研究模式规范化方法</a:t>
            </a:r>
          </a:p>
          <a:p>
            <a:pPr eaLnBrk="1" hangingPunct="1"/>
            <a:endParaRPr lang="zh-CN" alt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117764" name="Rectangle 2"/>
          <p:cNvSpPr>
            <a:spLocks noGrp="1" noChangeArrowheads="1"/>
          </p:cNvSpPr>
          <p:nvPr>
            <p:ph type="title"/>
          </p:nvPr>
        </p:nvSpPr>
        <p:spPr/>
        <p:txBody>
          <a:bodyPr/>
          <a:lstStyle/>
          <a:p>
            <a:pPr eaLnBrk="1" hangingPunct="1">
              <a:defRPr/>
            </a:pPr>
            <a:r>
              <a:rPr kumimoji="1" lang="zh-CN" altLang="en-US" dirty="0"/>
              <a:t>判定保持依赖算法</a:t>
            </a:r>
          </a:p>
        </p:txBody>
      </p:sp>
      <p:sp>
        <p:nvSpPr>
          <p:cNvPr id="118789" name="Rectangle 3"/>
          <p:cNvSpPr>
            <a:spLocks noGrp="1" noChangeArrowheads="1"/>
          </p:cNvSpPr>
          <p:nvPr>
            <p:ph idx="1"/>
          </p:nvPr>
        </p:nvSpPr>
        <p:spPr/>
        <p:txBody>
          <a:bodyPr/>
          <a:lstStyle/>
          <a:p>
            <a:pPr eaLnBrk="1" hangingPunct="1">
              <a:lnSpc>
                <a:spcPct val="90000"/>
              </a:lnSpc>
            </a:pPr>
            <a:r>
              <a:rPr lang="zh-CN" altLang="en-US" sz="2000" dirty="0"/>
              <a:t>输入：</a:t>
            </a:r>
            <a:r>
              <a:rPr lang="zh-CN" altLang="en-US" sz="2000" dirty="0">
                <a:latin typeface="华文新魏" panose="02010800040101010101" pitchFamily="2" charset="-122"/>
                <a:sym typeface="Symbol" panose="05050102010706020507" pitchFamily="18" charset="2"/>
              </a:rPr>
              <a:t>   </a:t>
            </a:r>
            <a:r>
              <a:rPr lang="en-US" altLang="zh-CN" sz="2000" dirty="0"/>
              <a:t>= {R</a:t>
            </a:r>
            <a:r>
              <a:rPr lang="en-US" altLang="zh-CN" sz="2000" baseline="-25000" dirty="0"/>
              <a:t>1</a:t>
            </a:r>
            <a:r>
              <a:rPr lang="en-US" altLang="zh-CN" sz="2000" dirty="0"/>
              <a:t>，R</a:t>
            </a:r>
            <a:r>
              <a:rPr lang="en-US" altLang="zh-CN" sz="2000" baseline="-25000" dirty="0"/>
              <a:t>2</a:t>
            </a:r>
            <a:r>
              <a:rPr lang="en-US" altLang="zh-CN" sz="2000" dirty="0"/>
              <a:t>，…，R</a:t>
            </a:r>
            <a:r>
              <a:rPr lang="en-US" altLang="zh-CN" sz="2000" baseline="-25000" dirty="0"/>
              <a:t>n</a:t>
            </a:r>
            <a:r>
              <a:rPr lang="en-US" altLang="zh-CN" sz="2000" dirty="0"/>
              <a:t>}，F</a:t>
            </a:r>
          </a:p>
          <a:p>
            <a:pPr eaLnBrk="1" hangingPunct="1">
              <a:lnSpc>
                <a:spcPct val="90000"/>
              </a:lnSpc>
            </a:pPr>
            <a:r>
              <a:rPr lang="zh-CN" altLang="en-US" sz="2000" dirty="0"/>
              <a:t>计算</a:t>
            </a:r>
            <a:r>
              <a:rPr lang="en-US" altLang="zh-CN" sz="2000" dirty="0"/>
              <a:t>F</a:t>
            </a:r>
            <a:r>
              <a:rPr lang="en-US" altLang="zh-CN" sz="2000" baseline="30000" dirty="0"/>
              <a:t>+</a:t>
            </a:r>
          </a:p>
          <a:p>
            <a:pPr eaLnBrk="1" hangingPunct="1">
              <a:lnSpc>
                <a:spcPct val="90000"/>
              </a:lnSpc>
            </a:pPr>
            <a:r>
              <a:rPr lang="en-US" altLang="zh-CN" sz="2000" dirty="0"/>
              <a:t>For each </a:t>
            </a:r>
            <a:r>
              <a:rPr lang="zh-CN" altLang="en-US" sz="2000" dirty="0">
                <a:latin typeface="华文新魏" panose="02010800040101010101" pitchFamily="2" charset="-122"/>
                <a:sym typeface="Symbol" panose="05050102010706020507" pitchFamily="18" charset="2"/>
              </a:rPr>
              <a:t></a:t>
            </a:r>
            <a:r>
              <a:rPr lang="zh-CN" altLang="en-US" sz="2000" dirty="0"/>
              <a:t>中模式</a:t>
            </a:r>
            <a:r>
              <a:rPr lang="en-US" altLang="zh-CN" sz="2000" dirty="0" err="1"/>
              <a:t>R</a:t>
            </a:r>
            <a:r>
              <a:rPr lang="en-US" altLang="zh-CN" sz="2000" baseline="-25000" dirty="0" err="1"/>
              <a:t>i</a:t>
            </a:r>
            <a:r>
              <a:rPr lang="en-US" altLang="zh-CN" sz="2000" dirty="0"/>
              <a:t> do</a:t>
            </a:r>
          </a:p>
          <a:p>
            <a:pPr eaLnBrk="1" hangingPunct="1">
              <a:lnSpc>
                <a:spcPct val="90000"/>
              </a:lnSpc>
            </a:pPr>
            <a:r>
              <a:rPr lang="en-US" altLang="zh-CN" sz="2000" dirty="0"/>
              <a:t>   begin </a:t>
            </a:r>
          </a:p>
          <a:p>
            <a:pPr eaLnBrk="1" hangingPunct="1">
              <a:lnSpc>
                <a:spcPct val="90000"/>
              </a:lnSpc>
            </a:pPr>
            <a:r>
              <a:rPr lang="en-US" altLang="zh-CN" sz="2000" dirty="0"/>
              <a:t>       F</a:t>
            </a:r>
            <a:r>
              <a:rPr lang="en-US" altLang="zh-CN" sz="2000" baseline="-25000" dirty="0"/>
              <a:t>i</a:t>
            </a:r>
            <a:r>
              <a:rPr lang="en-US" altLang="zh-CN" sz="2000" dirty="0"/>
              <a:t> := F</a:t>
            </a:r>
            <a:r>
              <a:rPr lang="en-US" altLang="zh-CN" sz="2000" baseline="30000" dirty="0"/>
              <a:t>+</a:t>
            </a:r>
            <a:r>
              <a:rPr lang="zh-CN" altLang="en-US" sz="2000" dirty="0"/>
              <a:t>在</a:t>
            </a:r>
            <a:r>
              <a:rPr lang="en-US" altLang="zh-CN" sz="2000" dirty="0" err="1"/>
              <a:t>R</a:t>
            </a:r>
            <a:r>
              <a:rPr lang="en-US" altLang="zh-CN" sz="2000" baseline="-25000" dirty="0" err="1"/>
              <a:t>i</a:t>
            </a:r>
            <a:r>
              <a:rPr lang="zh-CN" altLang="en-US" sz="2000" dirty="0"/>
              <a:t>上的限定</a:t>
            </a:r>
          </a:p>
          <a:p>
            <a:pPr eaLnBrk="1" hangingPunct="1">
              <a:lnSpc>
                <a:spcPct val="90000"/>
              </a:lnSpc>
            </a:pPr>
            <a:r>
              <a:rPr lang="en-US" altLang="zh-CN" sz="2000" dirty="0"/>
              <a:t>   end</a:t>
            </a:r>
          </a:p>
          <a:p>
            <a:pPr eaLnBrk="1" hangingPunct="1">
              <a:lnSpc>
                <a:spcPct val="90000"/>
              </a:lnSpc>
            </a:pPr>
            <a:r>
              <a:rPr lang="en-US" altLang="zh-CN" sz="2000" dirty="0"/>
              <a:t>F’:=</a:t>
            </a:r>
            <a:r>
              <a:rPr lang="en-US" altLang="zh-CN" sz="2000" dirty="0">
                <a:latin typeface="Times New Roman" panose="02020603050405020304" pitchFamily="18" charset="0"/>
                <a:ea typeface="宋体" panose="02010600030101010101" pitchFamily="2" charset="-122"/>
                <a:sym typeface="Symbol" panose="05050102010706020507" pitchFamily="18" charset="2"/>
              </a:rPr>
              <a:t></a:t>
            </a:r>
            <a:r>
              <a:rPr lang="en-US" altLang="zh-CN" sz="2000" dirty="0"/>
              <a:t> </a:t>
            </a:r>
          </a:p>
          <a:p>
            <a:pPr eaLnBrk="1" hangingPunct="1">
              <a:lnSpc>
                <a:spcPct val="90000"/>
              </a:lnSpc>
            </a:pPr>
            <a:r>
              <a:rPr lang="en-US" altLang="zh-CN" sz="2000" dirty="0"/>
              <a:t>For each F</a:t>
            </a:r>
            <a:r>
              <a:rPr lang="en-US" altLang="zh-CN" sz="2000" baseline="-25000" dirty="0"/>
              <a:t>i</a:t>
            </a:r>
            <a:r>
              <a:rPr lang="en-US" altLang="zh-CN" sz="2000" dirty="0"/>
              <a:t> do</a:t>
            </a:r>
          </a:p>
          <a:p>
            <a:pPr eaLnBrk="1" hangingPunct="1">
              <a:lnSpc>
                <a:spcPct val="90000"/>
              </a:lnSpc>
            </a:pPr>
            <a:r>
              <a:rPr lang="en-US" altLang="zh-CN" sz="2000" dirty="0"/>
              <a:t>   begin</a:t>
            </a:r>
          </a:p>
          <a:p>
            <a:pPr eaLnBrk="1" hangingPunct="1">
              <a:lnSpc>
                <a:spcPct val="90000"/>
              </a:lnSpc>
            </a:pPr>
            <a:r>
              <a:rPr lang="en-US" altLang="zh-CN" sz="2000" dirty="0"/>
              <a:t>      F’ := F’ </a:t>
            </a:r>
            <a:r>
              <a:rPr lang="en-US" altLang="zh-CN" sz="2000" dirty="0">
                <a:latin typeface="Times New Roman" panose="02020603050405020304" pitchFamily="18" charset="0"/>
                <a:ea typeface="宋体" panose="02010600030101010101" pitchFamily="2" charset="-122"/>
                <a:sym typeface="Symbol" panose="05050102010706020507" pitchFamily="18" charset="2"/>
              </a:rPr>
              <a:t></a:t>
            </a:r>
            <a:r>
              <a:rPr lang="en-US" altLang="zh-CN" sz="2000" dirty="0"/>
              <a:t>  F</a:t>
            </a:r>
            <a:r>
              <a:rPr lang="en-US" altLang="zh-CN" sz="2000" baseline="-25000" dirty="0"/>
              <a:t>i</a:t>
            </a:r>
          </a:p>
          <a:p>
            <a:pPr eaLnBrk="1" hangingPunct="1">
              <a:lnSpc>
                <a:spcPct val="90000"/>
              </a:lnSpc>
            </a:pPr>
            <a:r>
              <a:rPr lang="en-US" altLang="zh-CN" sz="2000" dirty="0"/>
              <a:t>   end</a:t>
            </a:r>
          </a:p>
          <a:p>
            <a:pPr eaLnBrk="1" hangingPunct="1">
              <a:lnSpc>
                <a:spcPct val="90000"/>
              </a:lnSpc>
            </a:pPr>
            <a:r>
              <a:rPr lang="zh-CN" altLang="en-US" sz="2000" dirty="0"/>
              <a:t>计算</a:t>
            </a:r>
            <a:r>
              <a:rPr lang="en-US" altLang="zh-CN" sz="2000" dirty="0"/>
              <a:t>F’</a:t>
            </a:r>
            <a:r>
              <a:rPr lang="en-US" altLang="zh-CN" sz="2000" baseline="30000" dirty="0"/>
              <a:t>+</a:t>
            </a:r>
          </a:p>
          <a:p>
            <a:pPr eaLnBrk="1" hangingPunct="1">
              <a:lnSpc>
                <a:spcPct val="90000"/>
              </a:lnSpc>
            </a:pPr>
            <a:r>
              <a:rPr lang="en-US" altLang="zh-CN" sz="2000" dirty="0"/>
              <a:t>If F’</a:t>
            </a:r>
            <a:r>
              <a:rPr lang="en-US" altLang="zh-CN" sz="2000" baseline="30000" dirty="0"/>
              <a:t>+</a:t>
            </a:r>
            <a:r>
              <a:rPr lang="en-US" altLang="zh-CN" sz="2000" dirty="0"/>
              <a:t>= F</a:t>
            </a:r>
            <a:r>
              <a:rPr lang="en-US" altLang="zh-CN" sz="2000" baseline="30000" dirty="0"/>
              <a:t>+  </a:t>
            </a:r>
            <a:r>
              <a:rPr lang="en-US" altLang="zh-CN" sz="2000" dirty="0"/>
              <a:t>then return(true)</a:t>
            </a:r>
          </a:p>
          <a:p>
            <a:pPr eaLnBrk="1" hangingPunct="1">
              <a:lnSpc>
                <a:spcPct val="90000"/>
              </a:lnSpc>
            </a:pPr>
            <a:r>
              <a:rPr lang="zh-CN" altLang="en-US" sz="2000" dirty="0"/>
              <a:t>               </a:t>
            </a:r>
            <a:r>
              <a:rPr lang="en-US" altLang="zh-CN" sz="2000" dirty="0"/>
              <a:t>else return(false)</a:t>
            </a:r>
            <a:endParaRPr lang="en-US" altLang="zh-CN" sz="2000" baseline="30000"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118788" name="Rectangle 2"/>
          <p:cNvSpPr>
            <a:spLocks noGrp="1" noChangeArrowheads="1"/>
          </p:cNvSpPr>
          <p:nvPr>
            <p:ph type="title"/>
          </p:nvPr>
        </p:nvSpPr>
        <p:spPr/>
        <p:txBody>
          <a:bodyPr/>
          <a:lstStyle/>
          <a:p>
            <a:pPr eaLnBrk="1" hangingPunct="1">
              <a:defRPr/>
            </a:pPr>
            <a:r>
              <a:rPr kumimoji="1" lang="zh-CN" altLang="en-US"/>
              <a:t>判定保持依赖</a:t>
            </a:r>
          </a:p>
        </p:txBody>
      </p:sp>
      <p:sp>
        <p:nvSpPr>
          <p:cNvPr id="119813" name="Rectangle 3"/>
          <p:cNvSpPr>
            <a:spLocks noGrp="1" noChangeArrowheads="1"/>
          </p:cNvSpPr>
          <p:nvPr>
            <p:ph idx="1"/>
          </p:nvPr>
        </p:nvSpPr>
        <p:spPr/>
        <p:txBody>
          <a:bodyPr/>
          <a:lstStyle/>
          <a:p>
            <a:pPr eaLnBrk="1" hangingPunct="1"/>
            <a:r>
              <a:rPr lang="zh-CN" altLang="en-US" dirty="0"/>
              <a:t>通过检查</a:t>
            </a:r>
            <a:r>
              <a:rPr lang="en-US" altLang="zh-CN" dirty="0"/>
              <a:t>F</a:t>
            </a:r>
            <a:r>
              <a:rPr lang="zh-CN" altLang="en-US" dirty="0"/>
              <a:t>中的每一个函数依赖都在分解后的某一个关系上成立，可以判断这个分解是否是保持依赖的。</a:t>
            </a:r>
            <a:endParaRPr lang="en-US" altLang="zh-CN" dirty="0"/>
          </a:p>
          <a:p>
            <a:pPr eaLnBrk="1" hangingPunct="1"/>
            <a:r>
              <a:rPr lang="zh-CN" altLang="en-US" dirty="0"/>
              <a:t>但是，有时分解是保持依赖的，但是</a:t>
            </a:r>
            <a:r>
              <a:rPr lang="en-US" altLang="zh-CN" dirty="0"/>
              <a:t>F</a:t>
            </a:r>
            <a:r>
              <a:rPr lang="zh-CN" altLang="en-US" dirty="0"/>
              <a:t>上的一个依赖不在分解后的任何一个关系上成立，也有可能是保持依赖的分解。只要</a:t>
            </a:r>
            <a:r>
              <a:rPr lang="en-US" altLang="zh-CN" dirty="0">
                <a:latin typeface="华文新魏" panose="02010800040101010101" pitchFamily="2" charset="-122"/>
                <a:sym typeface="Symbol" panose="05050102010706020507" pitchFamily="18" charset="2"/>
              </a:rPr>
              <a:t>F</a:t>
            </a:r>
            <a:r>
              <a:rPr lang="en-US" altLang="zh-CN" sz="3900" baseline="30000" dirty="0">
                <a:latin typeface="华文新魏" panose="02010800040101010101" pitchFamily="2" charset="-122"/>
                <a:sym typeface="Symbol" panose="05050102010706020507" pitchFamily="18" charset="2"/>
              </a:rPr>
              <a:t>+</a:t>
            </a:r>
            <a:r>
              <a:rPr lang="en-US" altLang="zh-CN" dirty="0">
                <a:latin typeface="华文新魏" panose="02010800040101010101" pitchFamily="2" charset="-122"/>
              </a:rPr>
              <a:t> = (</a:t>
            </a:r>
            <a:r>
              <a:rPr lang="zh-CN" altLang="en-US" dirty="0">
                <a:latin typeface="华文新魏" panose="02010800040101010101" pitchFamily="2" charset="-122"/>
                <a:sym typeface="Symbol" panose="05050102010706020507" pitchFamily="18" charset="2"/>
              </a:rPr>
              <a:t>∏</a:t>
            </a:r>
            <a:r>
              <a:rPr lang="en-US" altLang="zh-CN" baseline="-25000" dirty="0">
                <a:latin typeface="华文新魏" panose="02010800040101010101" pitchFamily="2" charset="-122"/>
                <a:sym typeface="Symbol" panose="05050102010706020507" pitchFamily="18" charset="2"/>
              </a:rPr>
              <a:t>R1</a:t>
            </a:r>
            <a:r>
              <a:rPr lang="en-US" altLang="zh-CN" dirty="0">
                <a:latin typeface="华文新魏" panose="02010800040101010101" pitchFamily="2" charset="-122"/>
              </a:rPr>
              <a:t> (F)</a:t>
            </a:r>
            <a:r>
              <a:rPr lang="zh-CN" altLang="en-US" dirty="0">
                <a:latin typeface="Times New Roman" panose="02020603050405020304" pitchFamily="18" charset="0"/>
                <a:ea typeface="宋体" panose="02010600030101010101" pitchFamily="2" charset="-122"/>
                <a:sym typeface="Symbol" panose="05050102010706020507" pitchFamily="18" charset="2"/>
              </a:rPr>
              <a:t></a:t>
            </a:r>
            <a:r>
              <a:rPr lang="zh-CN" altLang="en-US" dirty="0">
                <a:latin typeface="华文新魏" panose="02010800040101010101" pitchFamily="2" charset="-122"/>
              </a:rPr>
              <a:t> </a:t>
            </a:r>
            <a:r>
              <a:rPr lang="zh-CN" altLang="en-US" dirty="0"/>
              <a:t>…</a:t>
            </a:r>
            <a:r>
              <a:rPr lang="zh-CN" altLang="en-US" dirty="0">
                <a:latin typeface="华文新魏" panose="02010800040101010101" pitchFamily="2" charset="-122"/>
              </a:rPr>
              <a:t> </a:t>
            </a:r>
            <a:r>
              <a:rPr lang="zh-CN" altLang="en-US" dirty="0">
                <a:latin typeface="华文新魏" panose="02010800040101010101" pitchFamily="2" charset="-122"/>
                <a:sym typeface="Symbol" panose="05050102010706020507" pitchFamily="18" charset="2"/>
              </a:rPr>
              <a:t>∏</a:t>
            </a:r>
            <a:r>
              <a:rPr lang="en-US" altLang="zh-CN" baseline="-25000" dirty="0">
                <a:latin typeface="华文新魏" panose="02010800040101010101" pitchFamily="2" charset="-122"/>
                <a:sym typeface="Symbol" panose="05050102010706020507" pitchFamily="18" charset="2"/>
              </a:rPr>
              <a:t>Rn</a:t>
            </a:r>
            <a:r>
              <a:rPr lang="en-US" altLang="zh-CN" dirty="0">
                <a:latin typeface="华文新魏" panose="02010800040101010101" pitchFamily="2" charset="-122"/>
              </a:rPr>
              <a:t> (F))</a:t>
            </a:r>
            <a:r>
              <a:rPr lang="en-US" altLang="zh-CN" sz="3900" baseline="30000" dirty="0">
                <a:latin typeface="华文新魏" panose="02010800040101010101" pitchFamily="2" charset="-122"/>
                <a:sym typeface="Symbol" panose="05050102010706020507" pitchFamily="18" charset="2"/>
              </a:rPr>
              <a:t>+</a:t>
            </a:r>
            <a:r>
              <a:rPr lang="zh-CN" altLang="en-US" dirty="0">
                <a:latin typeface="华文新魏" panose="02010800040101010101" pitchFamily="2" charset="-122"/>
              </a:rPr>
              <a:t>即可。因此这个验证只能是充分条件，必须寻找其他的判断方法</a:t>
            </a:r>
            <a:endParaRPr lang="en-US" altLang="zh-CN" dirty="0">
              <a:latin typeface="华文新魏" panose="02010800040101010101" pitchFamily="2" charset="-122"/>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119812" name="Rectangle 2"/>
          <p:cNvSpPr>
            <a:spLocks noGrp="1" noChangeArrowheads="1"/>
          </p:cNvSpPr>
          <p:nvPr>
            <p:ph type="title"/>
          </p:nvPr>
        </p:nvSpPr>
        <p:spPr/>
        <p:txBody>
          <a:bodyPr/>
          <a:lstStyle/>
          <a:p>
            <a:pPr eaLnBrk="1" hangingPunct="1">
              <a:defRPr/>
            </a:pPr>
            <a:r>
              <a:rPr kumimoji="1" lang="zh-CN" altLang="en-US"/>
              <a:t>判定保持依赖</a:t>
            </a:r>
          </a:p>
        </p:txBody>
      </p:sp>
      <p:sp>
        <p:nvSpPr>
          <p:cNvPr id="120837" name="Rectangle 3"/>
          <p:cNvSpPr>
            <a:spLocks noGrp="1" noChangeArrowheads="1"/>
          </p:cNvSpPr>
          <p:nvPr>
            <p:ph idx="1"/>
          </p:nvPr>
        </p:nvSpPr>
        <p:spPr/>
        <p:txBody>
          <a:bodyPr/>
          <a:lstStyle/>
          <a:p>
            <a:pPr eaLnBrk="1" hangingPunct="1"/>
            <a:r>
              <a:rPr lang="zh-CN" altLang="en-US" sz="2400" dirty="0"/>
              <a:t>为了避免计算</a:t>
            </a:r>
            <a:r>
              <a:rPr lang="en-US" altLang="zh-CN" sz="2400" dirty="0"/>
              <a:t>F</a:t>
            </a:r>
            <a:r>
              <a:rPr lang="en-US" altLang="zh-CN" sz="2400" baseline="30000" dirty="0"/>
              <a:t>+</a:t>
            </a:r>
            <a:r>
              <a:rPr lang="zh-CN" altLang="en-US" sz="2400" dirty="0"/>
              <a:t>，给出一种更有效的算法。思想如下：通过使用修改后的属性闭包的形式，判断</a:t>
            </a:r>
            <a:r>
              <a:rPr lang="en-US" altLang="zh-CN" sz="2400" dirty="0"/>
              <a:t>F</a:t>
            </a:r>
            <a:r>
              <a:rPr lang="zh-CN" altLang="en-US" sz="2400" dirty="0"/>
              <a:t>上的每一个函数依赖</a:t>
            </a:r>
            <a:r>
              <a:rPr lang="en-US" altLang="zh-CN" sz="2400" dirty="0">
                <a:latin typeface="华文新魏" panose="02010800040101010101" pitchFamily="2" charset="-122"/>
                <a:sym typeface="Symbol" panose="05050102010706020507" pitchFamily="18" charset="2"/>
              </a:rPr>
              <a:t>αβ</a:t>
            </a:r>
            <a:r>
              <a:rPr lang="zh-CN" altLang="en-US" sz="2400" dirty="0">
                <a:latin typeface="华文新魏" panose="02010800040101010101" pitchFamily="2" charset="-122"/>
                <a:sym typeface="Symbol" panose="05050102010706020507" pitchFamily="18" charset="2"/>
              </a:rPr>
              <a:t>在分解中是否被保持</a:t>
            </a:r>
          </a:p>
        </p:txBody>
      </p:sp>
      <p:sp>
        <p:nvSpPr>
          <p:cNvPr id="7" name="Rectangle 3"/>
          <p:cNvSpPr txBox="1">
            <a:spLocks noChangeArrowheads="1"/>
          </p:cNvSpPr>
          <p:nvPr/>
        </p:nvSpPr>
        <p:spPr bwMode="auto">
          <a:xfrm>
            <a:off x="467544" y="2708920"/>
            <a:ext cx="7772400" cy="3417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80000"/>
              <a:buFont typeface="Wingdings" panose="05000000000000000000" pitchFamily="2" charset="2"/>
              <a:buChar char="l"/>
              <a:defRPr sz="3000">
                <a:solidFill>
                  <a:schemeClr val="bg2"/>
                </a:solidFill>
                <a:latin typeface="+mn-lt"/>
                <a:ea typeface="+mn-ea"/>
                <a:cs typeface="+mn-cs"/>
              </a:defRPr>
            </a:lvl1pPr>
            <a:lvl2pPr marL="742950" indent="-285750" algn="l" rtl="0" eaLnBrk="0" fontAlgn="base" hangingPunct="0">
              <a:spcBef>
                <a:spcPct val="20000"/>
              </a:spcBef>
              <a:spcAft>
                <a:spcPct val="0"/>
              </a:spcAft>
              <a:buClr>
                <a:schemeClr val="folHlink"/>
              </a:buClr>
              <a:buChar char="–"/>
              <a:defRPr sz="2800">
                <a:solidFill>
                  <a:schemeClr val="bg2"/>
                </a:solidFill>
                <a:latin typeface="+mn-lt"/>
                <a:ea typeface="+mn-ea"/>
              </a:defRPr>
            </a:lvl2pPr>
            <a:lvl3pPr marL="1143000" indent="-228600" algn="l" rtl="0" eaLnBrk="0" fontAlgn="base" hangingPunct="0">
              <a:spcBef>
                <a:spcPct val="20000"/>
              </a:spcBef>
              <a:spcAft>
                <a:spcPct val="0"/>
              </a:spcAft>
              <a:buClr>
                <a:schemeClr val="folHlink"/>
              </a:buClr>
              <a:buSzPct val="75000"/>
              <a:buFont typeface="Wingdings" panose="05000000000000000000" pitchFamily="2" charset="2"/>
              <a:buChar char="l"/>
              <a:defRPr sz="2400">
                <a:solidFill>
                  <a:schemeClr val="bg2"/>
                </a:solidFill>
                <a:latin typeface="+mn-lt"/>
                <a:ea typeface="+mn-ea"/>
              </a:defRPr>
            </a:lvl3pPr>
            <a:lvl4pPr marL="1600200" indent="-228600" algn="l" rtl="0" eaLnBrk="0" fontAlgn="base" hangingPunct="0">
              <a:spcBef>
                <a:spcPct val="20000"/>
              </a:spcBef>
              <a:spcAft>
                <a:spcPct val="0"/>
              </a:spcAft>
              <a:buClr>
                <a:schemeClr val="folHlink"/>
              </a:buClr>
              <a:buChar char="–"/>
              <a:defRPr sz="2000">
                <a:solidFill>
                  <a:schemeClr val="bg2"/>
                </a:solidFill>
                <a:latin typeface="+mn-lt"/>
                <a:ea typeface="+mn-ea"/>
              </a:defRPr>
            </a:lvl4pPr>
            <a:lvl5pPr marL="2057400" indent="-228600" algn="l" rtl="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mn-lt"/>
                <a:ea typeface="+mn-ea"/>
              </a:defRPr>
            </a:lvl5pPr>
            <a:lvl6pPr marL="2514600" indent="-228600" algn="l"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mn-ea"/>
              </a:defRPr>
            </a:lvl6pPr>
            <a:lvl7pPr marL="2971800" indent="-228600" algn="l"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mn-ea"/>
              </a:defRPr>
            </a:lvl7pPr>
            <a:lvl8pPr marL="3429000" indent="-228600" algn="l"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mn-ea"/>
              </a:defRPr>
            </a:lvl8pPr>
            <a:lvl9pPr marL="3886200" indent="-228600" algn="l"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mn-ea"/>
              </a:defRPr>
            </a:lvl9pPr>
          </a:lstStyle>
          <a:p>
            <a:pPr lvl="1" eaLnBrk="1" hangingPunct="1">
              <a:lnSpc>
                <a:spcPct val="120000"/>
              </a:lnSpc>
            </a:pPr>
            <a:r>
              <a:rPr lang="zh-CN" altLang="en-US" sz="2400" kern="0" dirty="0">
                <a:latin typeface="华文新魏" panose="02010800040101010101" pitchFamily="2" charset="-122"/>
              </a:rPr>
              <a:t>如何判断分解保持函数依赖？</a:t>
            </a:r>
          </a:p>
          <a:p>
            <a:pPr lvl="1" eaLnBrk="1" hangingPunct="1">
              <a:lnSpc>
                <a:spcPct val="120000"/>
              </a:lnSpc>
              <a:buFontTx/>
              <a:buNone/>
            </a:pPr>
            <a:r>
              <a:rPr lang="zh-CN" altLang="en-US" sz="2400" kern="0" dirty="0">
                <a:latin typeface="华文新魏" panose="02010800040101010101" pitchFamily="2" charset="-122"/>
              </a:rPr>
              <a:t>	回忆： </a:t>
            </a:r>
            <a:r>
              <a:rPr lang="en-US" altLang="zh-CN" sz="2400" kern="0" dirty="0">
                <a:latin typeface="华文新魏" panose="02010800040101010101" pitchFamily="2" charset="-122"/>
                <a:sym typeface="Symbol" panose="05050102010706020507" pitchFamily="18" charset="2"/>
              </a:rPr>
              <a:t>F</a:t>
            </a:r>
            <a:r>
              <a:rPr lang="en-US" altLang="zh-CN" sz="2400" kern="0" baseline="60000" dirty="0">
                <a:latin typeface="华文新魏" panose="02010800040101010101" pitchFamily="2" charset="-122"/>
                <a:sym typeface="Symbol" panose="05050102010706020507" pitchFamily="18" charset="2"/>
              </a:rPr>
              <a:t>+</a:t>
            </a:r>
            <a:r>
              <a:rPr lang="en-US" altLang="zh-CN" sz="2400" kern="0" dirty="0">
                <a:latin typeface="华文新魏" panose="02010800040101010101" pitchFamily="2" charset="-122"/>
                <a:sym typeface="Symbol" panose="05050102010706020507" pitchFamily="18" charset="2"/>
              </a:rPr>
              <a:t> </a:t>
            </a:r>
            <a:r>
              <a:rPr lang="en-US" altLang="zh-CN" sz="2400" kern="0" dirty="0">
                <a:latin typeface="华文新魏" panose="02010800040101010101" pitchFamily="2" charset="-122"/>
              </a:rPr>
              <a:t>= (</a:t>
            </a:r>
            <a:r>
              <a:rPr lang="zh-CN" altLang="en-US" sz="2400" kern="0" dirty="0">
                <a:latin typeface="华文新魏" panose="02010800040101010101" pitchFamily="2" charset="-122"/>
                <a:sym typeface="Symbol" panose="05050102010706020507" pitchFamily="18" charset="2"/>
              </a:rPr>
              <a:t>∏</a:t>
            </a:r>
            <a:r>
              <a:rPr lang="en-US" altLang="zh-CN" sz="2400" kern="0" baseline="-25000" dirty="0">
                <a:latin typeface="华文新魏" panose="02010800040101010101" pitchFamily="2" charset="-122"/>
                <a:sym typeface="Symbol" panose="05050102010706020507" pitchFamily="18" charset="2"/>
              </a:rPr>
              <a:t>R1</a:t>
            </a:r>
            <a:r>
              <a:rPr lang="en-US" altLang="zh-CN" sz="2400" kern="0" dirty="0">
                <a:latin typeface="华文新魏" panose="02010800040101010101" pitchFamily="2" charset="-122"/>
              </a:rPr>
              <a:t> (F)</a:t>
            </a:r>
            <a:r>
              <a:rPr lang="zh-CN" altLang="en-US" sz="2400" kern="0" dirty="0">
                <a:latin typeface="Times New Roman" panose="02020603050405020304" pitchFamily="18" charset="0"/>
                <a:ea typeface="宋体" panose="02010600030101010101" pitchFamily="2" charset="-122"/>
                <a:sym typeface="Symbol" panose="05050102010706020507" pitchFamily="18" charset="2"/>
              </a:rPr>
              <a:t></a:t>
            </a:r>
            <a:r>
              <a:rPr lang="zh-CN" altLang="en-US" sz="2400" kern="0" dirty="0">
                <a:latin typeface="华文新魏" panose="02010800040101010101" pitchFamily="2" charset="-122"/>
              </a:rPr>
              <a:t> </a:t>
            </a:r>
            <a:r>
              <a:rPr lang="zh-CN" altLang="en-US" sz="2400" kern="0" dirty="0"/>
              <a:t>…</a:t>
            </a:r>
            <a:r>
              <a:rPr lang="zh-CN" altLang="en-US" sz="2400" kern="0" dirty="0">
                <a:latin typeface="华文新魏" panose="02010800040101010101" pitchFamily="2" charset="-122"/>
              </a:rPr>
              <a:t> </a:t>
            </a:r>
            <a:r>
              <a:rPr lang="zh-CN" altLang="en-US" sz="2400" kern="0" dirty="0">
                <a:latin typeface="Times New Roman" panose="02020603050405020304" pitchFamily="18" charset="0"/>
                <a:ea typeface="宋体" panose="02010600030101010101" pitchFamily="2" charset="-122"/>
                <a:sym typeface="Symbol" panose="05050102010706020507" pitchFamily="18" charset="2"/>
              </a:rPr>
              <a:t> </a:t>
            </a:r>
            <a:r>
              <a:rPr lang="zh-CN" altLang="en-US" sz="2400" kern="0" dirty="0">
                <a:latin typeface="华文新魏" panose="02010800040101010101" pitchFamily="2" charset="-122"/>
                <a:sym typeface="Symbol" panose="05050102010706020507" pitchFamily="18" charset="2"/>
              </a:rPr>
              <a:t>∏</a:t>
            </a:r>
            <a:r>
              <a:rPr lang="en-US" altLang="zh-CN" sz="2400" kern="0" baseline="-25000" dirty="0">
                <a:latin typeface="华文新魏" panose="02010800040101010101" pitchFamily="2" charset="-122"/>
                <a:sym typeface="Symbol" panose="05050102010706020507" pitchFamily="18" charset="2"/>
              </a:rPr>
              <a:t>Rn</a:t>
            </a:r>
            <a:r>
              <a:rPr lang="en-US" altLang="zh-CN" sz="2400" kern="0" dirty="0">
                <a:latin typeface="华文新魏" panose="02010800040101010101" pitchFamily="2" charset="-122"/>
              </a:rPr>
              <a:t> (F))</a:t>
            </a:r>
            <a:r>
              <a:rPr lang="en-US" altLang="zh-CN" sz="2400" kern="0" baseline="60000" dirty="0">
                <a:latin typeface="华文新魏" panose="02010800040101010101" pitchFamily="2" charset="-122"/>
                <a:sym typeface="Symbol" panose="05050102010706020507" pitchFamily="18" charset="2"/>
              </a:rPr>
              <a:t>+</a:t>
            </a:r>
            <a:r>
              <a:rPr lang="en-US" altLang="zh-CN" sz="2400" kern="0" dirty="0">
                <a:latin typeface="华文新魏" panose="02010800040101010101" pitchFamily="2" charset="-122"/>
              </a:rPr>
              <a:t> </a:t>
            </a:r>
            <a:r>
              <a:rPr lang="en-US" altLang="zh-CN" sz="2400" kern="0" dirty="0">
                <a:latin typeface="华文新魏" panose="02010800040101010101" pitchFamily="2" charset="-122"/>
                <a:sym typeface="Symbol" panose="05050102010706020507" pitchFamily="18" charset="2"/>
              </a:rPr>
              <a:t> F  </a:t>
            </a:r>
            <a:r>
              <a:rPr lang="en-US" altLang="zh-CN" sz="2400" kern="0" dirty="0">
                <a:latin typeface="华文新魏" panose="02010800040101010101" pitchFamily="2" charset="-122"/>
              </a:rPr>
              <a:t>(</a:t>
            </a:r>
            <a:r>
              <a:rPr lang="zh-CN" altLang="en-US" sz="2400" kern="0" dirty="0">
                <a:latin typeface="华文新魏" panose="02010800040101010101" pitchFamily="2" charset="-122"/>
                <a:sym typeface="Symbol" panose="05050102010706020507" pitchFamily="18" charset="2"/>
              </a:rPr>
              <a:t>∏</a:t>
            </a:r>
            <a:r>
              <a:rPr lang="en-US" altLang="zh-CN" sz="2400" kern="0" baseline="-25000" dirty="0">
                <a:latin typeface="华文新魏" panose="02010800040101010101" pitchFamily="2" charset="-122"/>
                <a:sym typeface="Symbol" panose="05050102010706020507" pitchFamily="18" charset="2"/>
              </a:rPr>
              <a:t>R1</a:t>
            </a:r>
            <a:r>
              <a:rPr lang="en-US" altLang="zh-CN" sz="2400" kern="0" dirty="0">
                <a:latin typeface="华文新魏" panose="02010800040101010101" pitchFamily="2" charset="-122"/>
              </a:rPr>
              <a:t> (F)</a:t>
            </a:r>
            <a:r>
              <a:rPr lang="zh-CN" altLang="en-US" sz="2400" kern="0" dirty="0">
                <a:latin typeface="Times New Roman" panose="02020603050405020304" pitchFamily="18" charset="0"/>
                <a:ea typeface="宋体" panose="02010600030101010101" pitchFamily="2" charset="-122"/>
                <a:sym typeface="Symbol" panose="05050102010706020507" pitchFamily="18" charset="2"/>
              </a:rPr>
              <a:t></a:t>
            </a:r>
            <a:r>
              <a:rPr lang="zh-CN" altLang="en-US" sz="2400" kern="0" dirty="0">
                <a:latin typeface="华文新魏" panose="02010800040101010101" pitchFamily="2" charset="-122"/>
              </a:rPr>
              <a:t> </a:t>
            </a:r>
            <a:r>
              <a:rPr lang="zh-CN" altLang="en-US" sz="2400" kern="0" dirty="0"/>
              <a:t>…</a:t>
            </a:r>
            <a:r>
              <a:rPr lang="zh-CN" altLang="en-US" sz="2400" kern="0" dirty="0">
                <a:latin typeface="华文新魏" panose="02010800040101010101" pitchFamily="2" charset="-122"/>
              </a:rPr>
              <a:t> </a:t>
            </a:r>
            <a:r>
              <a:rPr lang="zh-CN" altLang="en-US" sz="2400" kern="0" dirty="0">
                <a:latin typeface="Times New Roman" panose="02020603050405020304" pitchFamily="18" charset="0"/>
                <a:ea typeface="宋体" panose="02010600030101010101" pitchFamily="2" charset="-122"/>
                <a:sym typeface="Symbol" panose="05050102010706020507" pitchFamily="18" charset="2"/>
              </a:rPr>
              <a:t> </a:t>
            </a:r>
            <a:r>
              <a:rPr lang="zh-CN" altLang="en-US" sz="2400" kern="0" dirty="0">
                <a:latin typeface="华文新魏" panose="02010800040101010101" pitchFamily="2" charset="-122"/>
                <a:sym typeface="Symbol" panose="05050102010706020507" pitchFamily="18" charset="2"/>
              </a:rPr>
              <a:t>∏</a:t>
            </a:r>
            <a:r>
              <a:rPr lang="en-US" altLang="zh-CN" sz="2400" kern="0" baseline="-25000" dirty="0">
                <a:latin typeface="华文新魏" panose="02010800040101010101" pitchFamily="2" charset="-122"/>
                <a:sym typeface="Symbol" panose="05050102010706020507" pitchFamily="18" charset="2"/>
              </a:rPr>
              <a:t>Rn</a:t>
            </a:r>
            <a:r>
              <a:rPr lang="en-US" altLang="zh-CN" sz="2400" kern="0" dirty="0">
                <a:latin typeface="华文新魏" panose="02010800040101010101" pitchFamily="2" charset="-122"/>
              </a:rPr>
              <a:t> (F))</a:t>
            </a:r>
            <a:r>
              <a:rPr lang="en-US" altLang="zh-CN" sz="2400" kern="0" baseline="60000" dirty="0">
                <a:latin typeface="华文新魏" panose="02010800040101010101" pitchFamily="2" charset="-122"/>
                <a:sym typeface="Symbol" panose="05050102010706020507" pitchFamily="18" charset="2"/>
              </a:rPr>
              <a:t>+</a:t>
            </a:r>
            <a:r>
              <a:rPr lang="en-US" altLang="zh-CN" sz="2400" kern="0" dirty="0">
                <a:latin typeface="华文新魏" panose="02010800040101010101" pitchFamily="2" charset="-122"/>
                <a:sym typeface="Symbol" panose="05050102010706020507" pitchFamily="18" charset="2"/>
              </a:rPr>
              <a:t>， </a:t>
            </a:r>
            <a:r>
              <a:rPr lang="zh-CN" altLang="en-US" sz="2400" kern="0" dirty="0">
                <a:latin typeface="华文新魏" panose="02010800040101010101" pitchFamily="2" charset="-122"/>
                <a:sym typeface="Symbol" panose="05050102010706020507" pitchFamily="18" charset="2"/>
              </a:rPr>
              <a:t>∏</a:t>
            </a:r>
            <a:r>
              <a:rPr lang="en-US" altLang="zh-CN" sz="2400" kern="0" baseline="-25000" dirty="0" err="1">
                <a:latin typeface="华文新魏" panose="02010800040101010101" pitchFamily="2" charset="-122"/>
                <a:sym typeface="Symbol" panose="05050102010706020507" pitchFamily="18" charset="2"/>
              </a:rPr>
              <a:t>Ri</a:t>
            </a:r>
            <a:r>
              <a:rPr lang="en-US" altLang="zh-CN" sz="2400" kern="0" dirty="0">
                <a:latin typeface="华文新魏" panose="02010800040101010101" pitchFamily="2" charset="-122"/>
              </a:rPr>
              <a:t>(F)</a:t>
            </a:r>
            <a:r>
              <a:rPr lang="en-US" altLang="zh-CN" sz="2400" kern="0" dirty="0">
                <a:latin typeface="华文新魏" panose="02010800040101010101" pitchFamily="2" charset="-122"/>
                <a:sym typeface="Symbol" panose="05050102010706020507" pitchFamily="18" charset="2"/>
              </a:rPr>
              <a:t>  F</a:t>
            </a:r>
            <a:r>
              <a:rPr lang="en-US" altLang="zh-CN" sz="2400" kern="0" baseline="60000" dirty="0">
                <a:latin typeface="华文新魏" panose="02010800040101010101" pitchFamily="2" charset="-122"/>
                <a:sym typeface="Symbol" panose="05050102010706020507" pitchFamily="18" charset="2"/>
              </a:rPr>
              <a:t>+</a:t>
            </a:r>
            <a:endParaRPr lang="en-US" altLang="zh-CN" sz="2400" kern="0" baseline="20000" dirty="0">
              <a:latin typeface="华文新魏" panose="02010800040101010101" pitchFamily="2" charset="-122"/>
              <a:sym typeface="Symbol" panose="05050102010706020507" pitchFamily="18" charset="2"/>
            </a:endParaRPr>
          </a:p>
          <a:p>
            <a:pPr lvl="1" eaLnBrk="1" hangingPunct="1">
              <a:lnSpc>
                <a:spcPct val="120000"/>
              </a:lnSpc>
              <a:buFontTx/>
              <a:buNone/>
            </a:pPr>
            <a:r>
              <a:rPr lang="en-US" altLang="zh-CN" sz="2400" kern="0" dirty="0">
                <a:latin typeface="华文新魏" panose="02010800040101010101" pitchFamily="2" charset="-122"/>
                <a:sym typeface="Symbol" panose="05050102010706020507" pitchFamily="18" charset="2"/>
              </a:rPr>
              <a:t>	</a:t>
            </a:r>
            <a:r>
              <a:rPr lang="zh-CN" altLang="en-US" sz="2400" kern="0" dirty="0">
                <a:latin typeface="华文新魏" panose="02010800040101010101" pitchFamily="2" charset="-122"/>
                <a:sym typeface="Symbol" panose="05050102010706020507" pitchFamily="18" charset="2"/>
              </a:rPr>
              <a:t>例如对于</a:t>
            </a:r>
            <a:r>
              <a:rPr lang="en-US" altLang="zh-CN" sz="2400" kern="0" dirty="0">
                <a:latin typeface="华文新魏" panose="02010800040101010101" pitchFamily="2" charset="-122"/>
                <a:sym typeface="Symbol" panose="05050102010706020507" pitchFamily="18" charset="2"/>
              </a:rPr>
              <a:t>R(U,F)</a:t>
            </a:r>
            <a:r>
              <a:rPr lang="zh-CN" altLang="en-US" sz="2400" kern="0" dirty="0">
                <a:latin typeface="华文新魏" panose="02010800040101010101" pitchFamily="2" charset="-122"/>
                <a:sym typeface="Symbol" panose="05050102010706020507" pitchFamily="18" charset="2"/>
              </a:rPr>
              <a:t>，</a:t>
            </a:r>
            <a:r>
              <a:rPr lang="en-US" altLang="zh-CN" sz="2400" kern="0" dirty="0">
                <a:latin typeface="华文新魏" panose="02010800040101010101" pitchFamily="2" charset="-122"/>
                <a:sym typeface="Symbol" panose="05050102010706020507" pitchFamily="18" charset="2"/>
              </a:rPr>
              <a:t>U = </a:t>
            </a:r>
            <a:r>
              <a:rPr lang="zh-CN" altLang="en-US" sz="2400" kern="0" dirty="0">
                <a:latin typeface="华文新魏" panose="02010800040101010101" pitchFamily="2" charset="-122"/>
                <a:sym typeface="Symbol" panose="05050102010706020507" pitchFamily="18" charset="2"/>
              </a:rPr>
              <a:t>{</a:t>
            </a:r>
            <a:r>
              <a:rPr lang="en-US" altLang="zh-CN" sz="2400" kern="0" dirty="0">
                <a:latin typeface="华文新魏" panose="02010800040101010101" pitchFamily="2" charset="-122"/>
                <a:sym typeface="Symbol" panose="05050102010706020507" pitchFamily="18" charset="2"/>
              </a:rPr>
              <a:t>A, B, C}，F= {</a:t>
            </a:r>
            <a:r>
              <a:rPr lang="en-US" altLang="zh-CN" sz="2400" kern="0" dirty="0">
                <a:latin typeface="华文新魏" panose="02010800040101010101" pitchFamily="2" charset="-122"/>
              </a:rPr>
              <a:t>A</a:t>
            </a:r>
            <a:r>
              <a:rPr lang="en-US" altLang="zh-CN" sz="2400" kern="0" dirty="0">
                <a:latin typeface="华文新魏" panose="02010800040101010101" pitchFamily="2" charset="-122"/>
                <a:sym typeface="Symbol" panose="05050102010706020507" pitchFamily="18" charset="2"/>
              </a:rPr>
              <a:t>B , BC}</a:t>
            </a:r>
            <a:r>
              <a:rPr lang="zh-CN" altLang="en-US" sz="2400" kern="0" dirty="0">
                <a:latin typeface="华文新魏" panose="02010800040101010101" pitchFamily="2" charset="-122"/>
                <a:sym typeface="Symbol" panose="05050102010706020507" pitchFamily="18" charset="2"/>
              </a:rPr>
              <a:t>的分解{&lt;</a:t>
            </a:r>
            <a:r>
              <a:rPr lang="en-US" altLang="zh-CN" sz="2400" kern="0" dirty="0">
                <a:latin typeface="华文新魏" panose="02010800040101010101" pitchFamily="2" charset="-122"/>
                <a:sym typeface="Symbol" panose="05050102010706020507" pitchFamily="18" charset="2"/>
              </a:rPr>
              <a:t>{AB},{</a:t>
            </a:r>
            <a:r>
              <a:rPr lang="en-US" altLang="zh-CN" sz="2400" kern="0" dirty="0">
                <a:latin typeface="华文新魏" panose="02010800040101010101" pitchFamily="2" charset="-122"/>
              </a:rPr>
              <a:t>A</a:t>
            </a:r>
            <a:r>
              <a:rPr lang="en-US" altLang="zh-CN" sz="2400" kern="0" dirty="0">
                <a:latin typeface="华文新魏" panose="02010800040101010101" pitchFamily="2" charset="-122"/>
                <a:sym typeface="Symbol" panose="05050102010706020507" pitchFamily="18" charset="2"/>
              </a:rPr>
              <a:t>B}&gt;,&lt;{AC},{AC}&gt;}</a:t>
            </a:r>
          </a:p>
          <a:p>
            <a:pPr lvl="1" eaLnBrk="1" hangingPunct="1">
              <a:lnSpc>
                <a:spcPct val="120000"/>
              </a:lnSpc>
              <a:buFontTx/>
              <a:buNone/>
            </a:pPr>
            <a:r>
              <a:rPr lang="en-US" altLang="zh-CN" sz="2400" kern="0" dirty="0">
                <a:latin typeface="华文新魏" panose="02010800040101010101" pitchFamily="2" charset="-122"/>
                <a:sym typeface="Symbol" panose="05050102010706020507" pitchFamily="18" charset="2"/>
              </a:rPr>
              <a:t>	</a:t>
            </a:r>
            <a:r>
              <a:rPr lang="zh-CN" altLang="en-US" sz="2400" kern="0" dirty="0">
                <a:latin typeface="华文新魏" panose="02010800040101010101" pitchFamily="2" charset="-122"/>
                <a:sym typeface="Symbol" panose="05050102010706020507" pitchFamily="18" charset="2"/>
              </a:rPr>
              <a:t>思考：</a:t>
            </a:r>
            <a:r>
              <a:rPr lang="en-US" altLang="zh-CN" sz="2400" kern="0" dirty="0">
                <a:latin typeface="华文新魏" panose="02010800040101010101" pitchFamily="2" charset="-122"/>
                <a:sym typeface="Symbol" panose="05050102010706020507" pitchFamily="18" charset="2"/>
              </a:rPr>
              <a:t>BC{</a:t>
            </a:r>
            <a:r>
              <a:rPr lang="en-US" altLang="zh-CN" sz="2400" kern="0" dirty="0">
                <a:latin typeface="华文新魏" panose="02010800040101010101" pitchFamily="2" charset="-122"/>
              </a:rPr>
              <a:t>A</a:t>
            </a:r>
            <a:r>
              <a:rPr lang="en-US" altLang="zh-CN" sz="2400" kern="0" dirty="0">
                <a:latin typeface="华文新魏" panose="02010800040101010101" pitchFamily="2" charset="-122"/>
                <a:sym typeface="Symbol" panose="05050102010706020507" pitchFamily="18" charset="2"/>
              </a:rPr>
              <a:t>B， AC}</a:t>
            </a:r>
            <a:r>
              <a:rPr lang="en-US" altLang="zh-CN" sz="2400" kern="0" baseline="22000" dirty="0">
                <a:latin typeface="华文新魏" panose="02010800040101010101" pitchFamily="2" charset="-122"/>
                <a:sym typeface="Symbol" panose="05050102010706020507" pitchFamily="18" charset="2"/>
              </a:rPr>
              <a:t>+ </a:t>
            </a:r>
            <a:r>
              <a:rPr lang="en-US" altLang="zh-CN" sz="2400" kern="0" dirty="0">
                <a:latin typeface="华文新魏" panose="02010800040101010101" pitchFamily="2" charset="-122"/>
                <a:sym typeface="Symbol" panose="05050102010706020507" pitchFamily="18" charset="2"/>
              </a:rPr>
              <a:t>?</a:t>
            </a:r>
          </a:p>
          <a:p>
            <a:pPr lvl="1" eaLnBrk="1" hangingPunct="1">
              <a:lnSpc>
                <a:spcPct val="120000"/>
              </a:lnSpc>
              <a:buFontTx/>
              <a:buNone/>
            </a:pPr>
            <a:r>
              <a:rPr lang="en-US" altLang="zh-CN" sz="2400" kern="0" dirty="0">
                <a:latin typeface="华文新魏" panose="02010800040101010101" pitchFamily="2" charset="-122"/>
                <a:sym typeface="Symbol" panose="05050102010706020507" pitchFamily="18" charset="2"/>
              </a:rPr>
              <a:t>	</a:t>
            </a:r>
            <a:r>
              <a:rPr lang="zh-CN" altLang="en-US" sz="2400" kern="0" dirty="0">
                <a:latin typeface="华文新魏" panose="02010800040101010101" pitchFamily="2" charset="-122"/>
                <a:sym typeface="Symbol" panose="05050102010706020507" pitchFamily="18" charset="2"/>
              </a:rPr>
              <a:t>检验：</a:t>
            </a:r>
            <a:r>
              <a:rPr lang="en-US" altLang="zh-CN" sz="2400" kern="0" dirty="0">
                <a:latin typeface="华文新魏" panose="02010800040101010101" pitchFamily="2" charset="-122"/>
                <a:sym typeface="Symbol" panose="05050102010706020507" pitchFamily="18" charset="2"/>
              </a:rPr>
              <a:t>C                      ？</a:t>
            </a:r>
            <a:endParaRPr lang="en-US" altLang="zh-CN" sz="2400" kern="0" baseline="22000" dirty="0">
              <a:latin typeface="华文新魏" panose="02010800040101010101" pitchFamily="2" charset="-122"/>
              <a:sym typeface="Symbol" panose="05050102010706020507" pitchFamily="18" charset="2"/>
            </a:endParaRPr>
          </a:p>
          <a:p>
            <a:pPr eaLnBrk="1" hangingPunct="1"/>
            <a:endParaRPr lang="zh-CN" altLang="en-US" sz="2400" kern="0" dirty="0">
              <a:latin typeface="华文新魏" panose="02010800040101010101" pitchFamily="2" charset="-122"/>
            </a:endParaRPr>
          </a:p>
        </p:txBody>
      </p:sp>
      <p:graphicFrame>
        <p:nvGraphicFramePr>
          <p:cNvPr id="8" name="Object 4"/>
          <p:cNvGraphicFramePr>
            <a:graphicFrameLocks noChangeAspect="1"/>
          </p:cNvGraphicFramePr>
          <p:nvPr>
            <p:extLst>
              <p:ext uri="{D42A27DB-BD31-4B8C-83A1-F6EECF244321}">
                <p14:modId xmlns:p14="http://schemas.microsoft.com/office/powerpoint/2010/main" val="1692235882"/>
              </p:ext>
            </p:extLst>
          </p:nvPr>
        </p:nvGraphicFramePr>
        <p:xfrm>
          <a:off x="2627784" y="5589240"/>
          <a:ext cx="1700213" cy="650875"/>
        </p:xfrm>
        <a:graphic>
          <a:graphicData uri="http://schemas.openxmlformats.org/presentationml/2006/ole">
            <mc:AlternateContent xmlns:mc="http://schemas.openxmlformats.org/markup-compatibility/2006">
              <mc:Choice xmlns:v="urn:schemas-microsoft-com:vml" Requires="v">
                <p:oleObj r:id="rId2" imgW="672808" imgH="253890" progId="Equation.3">
                  <p:embed/>
                </p:oleObj>
              </mc:Choice>
              <mc:Fallback>
                <p:oleObj r:id="rId2" imgW="672808" imgH="253890" progId="Equation.3">
                  <p:embed/>
                  <p:pic>
                    <p:nvPicPr>
                      <p:cNvPr id="121862"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5589240"/>
                        <a:ext cx="1700213"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120836" name="Rectangle 2"/>
          <p:cNvSpPr>
            <a:spLocks noGrp="1" noChangeArrowheads="1"/>
          </p:cNvSpPr>
          <p:nvPr>
            <p:ph type="title"/>
          </p:nvPr>
        </p:nvSpPr>
        <p:spPr/>
        <p:txBody>
          <a:bodyPr/>
          <a:lstStyle/>
          <a:p>
            <a:pPr eaLnBrk="1" hangingPunct="1">
              <a:defRPr/>
            </a:pPr>
            <a:r>
              <a:rPr kumimoji="1" lang="zh-CN" altLang="en-US" dirty="0"/>
              <a:t>判定保持依赖算法</a:t>
            </a:r>
            <a:endParaRPr kumimoji="1" lang="en-US" altLang="zh-CN" dirty="0"/>
          </a:p>
        </p:txBody>
      </p:sp>
      <p:sp>
        <p:nvSpPr>
          <p:cNvPr id="122885" name="Rectangle 3"/>
          <p:cNvSpPr>
            <a:spLocks noGrp="1" noChangeArrowheads="1"/>
          </p:cNvSpPr>
          <p:nvPr>
            <p:ph idx="1"/>
          </p:nvPr>
        </p:nvSpPr>
        <p:spPr>
          <a:xfrm>
            <a:off x="107504" y="1371600"/>
            <a:ext cx="7772400" cy="4340225"/>
          </a:xfrm>
        </p:spPr>
        <p:txBody>
          <a:bodyPr/>
          <a:lstStyle/>
          <a:p>
            <a:pPr lvl="1">
              <a:spcBef>
                <a:spcPct val="30000"/>
              </a:spcBef>
              <a:buClr>
                <a:schemeClr val="hlink"/>
              </a:buClr>
              <a:buSzPct val="55000"/>
              <a:buFontTx/>
              <a:buNone/>
            </a:pPr>
            <a:r>
              <a:rPr lang="en-US" altLang="zh-CN" sz="2400" dirty="0">
                <a:latin typeface="华文新魏" panose="02010800040101010101" pitchFamily="2" charset="-122"/>
                <a:sym typeface="Symbol" panose="05050102010706020507" pitchFamily="18" charset="2"/>
              </a:rPr>
              <a:t>Input：</a:t>
            </a:r>
            <a:r>
              <a:rPr lang="zh-CN" altLang="en-US" sz="2400" dirty="0">
                <a:latin typeface="华文新魏" panose="02010800040101010101" pitchFamily="2" charset="-122"/>
                <a:sym typeface="Symbol" panose="05050102010706020507" pitchFamily="18" charset="2"/>
              </a:rPr>
              <a:t>  </a:t>
            </a:r>
            <a:r>
              <a:rPr lang="en-US" altLang="zh-CN" sz="2400" dirty="0">
                <a:latin typeface="华文新魏" panose="02010800040101010101" pitchFamily="2" charset="-122"/>
                <a:sym typeface="Symbol" panose="05050102010706020507" pitchFamily="18" charset="2"/>
              </a:rPr>
              <a:t>= {R</a:t>
            </a:r>
            <a:r>
              <a:rPr lang="en-US" altLang="zh-CN" sz="2400" baseline="-25000" dirty="0">
                <a:latin typeface="华文新魏" panose="02010800040101010101" pitchFamily="2" charset="-122"/>
                <a:sym typeface="Symbol" panose="05050102010706020507" pitchFamily="18" charset="2"/>
              </a:rPr>
              <a:t>1</a:t>
            </a:r>
            <a:r>
              <a:rPr lang="en-US" altLang="zh-CN" sz="2400" dirty="0">
                <a:latin typeface="华文新魏" panose="02010800040101010101" pitchFamily="2" charset="-122"/>
                <a:sym typeface="Symbol" panose="05050102010706020507" pitchFamily="18" charset="2"/>
              </a:rPr>
              <a:t>,...,R</a:t>
            </a:r>
            <a:r>
              <a:rPr lang="en-US" altLang="zh-CN" sz="2400" baseline="-25000" dirty="0">
                <a:latin typeface="华文新魏" panose="02010800040101010101" pitchFamily="2" charset="-122"/>
                <a:sym typeface="Symbol" panose="05050102010706020507" pitchFamily="18" charset="2"/>
              </a:rPr>
              <a:t>n</a:t>
            </a:r>
            <a:r>
              <a:rPr lang="en-US" altLang="zh-CN" sz="2400" dirty="0">
                <a:latin typeface="华文新魏" panose="02010800040101010101" pitchFamily="2" charset="-122"/>
                <a:sym typeface="Symbol" panose="05050102010706020507" pitchFamily="18" charset="2"/>
              </a:rPr>
              <a:t>}，F</a:t>
            </a:r>
            <a:r>
              <a:rPr lang="zh-CN" altLang="en-US" sz="2400" dirty="0">
                <a:latin typeface="华文新魏" panose="02010800040101010101" pitchFamily="2" charset="-122"/>
                <a:sym typeface="Symbol" panose="05050102010706020507" pitchFamily="18" charset="2"/>
              </a:rPr>
              <a:t>中的一个函数依赖</a:t>
            </a:r>
            <a:r>
              <a:rPr lang="en-US" altLang="zh-CN" sz="2400" dirty="0">
                <a:latin typeface="华文新魏" panose="02010800040101010101" pitchFamily="2" charset="-122"/>
                <a:sym typeface="Symbol" panose="05050102010706020507" pitchFamily="18" charset="2"/>
              </a:rPr>
              <a:t>αβ</a:t>
            </a:r>
          </a:p>
          <a:p>
            <a:pPr lvl="1">
              <a:spcBef>
                <a:spcPct val="30000"/>
              </a:spcBef>
              <a:buClr>
                <a:schemeClr val="hlink"/>
              </a:buClr>
              <a:buSzPct val="55000"/>
              <a:buFontTx/>
              <a:buNone/>
            </a:pPr>
            <a:r>
              <a:rPr lang="en-US" altLang="zh-CN" sz="2400" dirty="0">
                <a:latin typeface="华文新魏" panose="02010800040101010101" pitchFamily="2" charset="-122"/>
                <a:sym typeface="Symbol" panose="05050102010706020507" pitchFamily="18" charset="2"/>
              </a:rPr>
              <a:t>Output：</a:t>
            </a:r>
            <a:r>
              <a:rPr lang="zh-CN" altLang="en-US" sz="2400" dirty="0">
                <a:latin typeface="华文新魏" panose="02010800040101010101" pitchFamily="2" charset="-122"/>
                <a:sym typeface="Symbol" panose="05050102010706020507" pitchFamily="18" charset="2"/>
              </a:rPr>
              <a:t>属性集</a:t>
            </a:r>
          </a:p>
          <a:p>
            <a:pPr lvl="1">
              <a:spcBef>
                <a:spcPct val="30000"/>
              </a:spcBef>
              <a:buClr>
                <a:schemeClr val="hlink"/>
              </a:buClr>
              <a:buSzPct val="55000"/>
              <a:buFontTx/>
              <a:buNone/>
            </a:pPr>
            <a:r>
              <a:rPr lang="en-US" altLang="zh-CN" sz="2400" dirty="0">
                <a:latin typeface="华文新魏" panose="02010800040101010101" pitchFamily="2" charset="-122"/>
                <a:sym typeface="Symbol" panose="05050102010706020507" pitchFamily="18" charset="2"/>
              </a:rPr>
              <a:t>	result = </a:t>
            </a:r>
            <a:r>
              <a:rPr lang="en-US" altLang="zh-CN" sz="2400" dirty="0">
                <a:latin typeface="Times New Roman" panose="02020603050405020304" pitchFamily="18" charset="0"/>
                <a:ea typeface="宋体" panose="02010600030101010101" pitchFamily="2" charset="-122"/>
                <a:sym typeface="Symbol" panose="05050102010706020507" pitchFamily="18" charset="2"/>
              </a:rPr>
              <a:t></a:t>
            </a:r>
            <a:r>
              <a:rPr lang="en-US" altLang="zh-CN" sz="2400" dirty="0">
                <a:latin typeface="华文新魏" panose="02010800040101010101" pitchFamily="2" charset="-122"/>
                <a:sym typeface="Symbol" panose="05050102010706020507" pitchFamily="18" charset="2"/>
              </a:rPr>
              <a:t> </a:t>
            </a:r>
          </a:p>
          <a:p>
            <a:pPr lvl="1">
              <a:spcBef>
                <a:spcPct val="30000"/>
              </a:spcBef>
              <a:buClr>
                <a:schemeClr val="hlink"/>
              </a:buClr>
              <a:buSzPct val="55000"/>
              <a:buFontTx/>
              <a:buNone/>
            </a:pPr>
            <a:r>
              <a:rPr lang="en-US" altLang="zh-CN" sz="2400" dirty="0">
                <a:latin typeface="华文新魏" panose="02010800040101010101" pitchFamily="2" charset="-122"/>
                <a:sym typeface="Symbol" panose="05050102010706020507" pitchFamily="18" charset="2"/>
              </a:rPr>
              <a:t>	while (result </a:t>
            </a:r>
            <a:r>
              <a:rPr lang="zh-CN" altLang="zh-CN" sz="2400" dirty="0">
                <a:latin typeface="华文新魏" panose="02010800040101010101" pitchFamily="2" charset="-122"/>
                <a:sym typeface="Symbol" panose="05050102010706020507" pitchFamily="18" charset="2"/>
              </a:rPr>
              <a:t>发生变化</a:t>
            </a:r>
            <a:r>
              <a:rPr lang="en-US" altLang="zh-CN" sz="2400" dirty="0">
                <a:latin typeface="华文新魏" panose="02010800040101010101" pitchFamily="2" charset="-122"/>
                <a:sym typeface="Symbol" panose="05050102010706020507" pitchFamily="18" charset="2"/>
              </a:rPr>
              <a:t>) do</a:t>
            </a:r>
          </a:p>
          <a:p>
            <a:pPr lvl="1">
              <a:spcBef>
                <a:spcPct val="30000"/>
              </a:spcBef>
              <a:buClr>
                <a:schemeClr val="hlink"/>
              </a:buClr>
              <a:buSzPct val="55000"/>
              <a:buFontTx/>
              <a:buNone/>
            </a:pPr>
            <a:r>
              <a:rPr lang="en-US" altLang="zh-CN" sz="2400" dirty="0">
                <a:latin typeface="华文新魏" panose="02010800040101010101" pitchFamily="2" charset="-122"/>
                <a:sym typeface="Symbol" panose="05050102010706020507" pitchFamily="18" charset="2"/>
              </a:rPr>
              <a:t>		for each </a:t>
            </a:r>
            <a:r>
              <a:rPr lang="zh-CN" altLang="en-US" sz="2400" dirty="0">
                <a:latin typeface="华文新魏" panose="02010800040101010101" pitchFamily="2" charset="-122"/>
                <a:sym typeface="Symbol" panose="05050102010706020507" pitchFamily="18" charset="2"/>
              </a:rPr>
              <a:t>分解后的</a:t>
            </a:r>
            <a:r>
              <a:rPr lang="en-US" altLang="zh-CN" sz="2400" dirty="0" err="1">
                <a:latin typeface="华文新魏" panose="02010800040101010101" pitchFamily="2" charset="-122"/>
                <a:sym typeface="Symbol" panose="05050102010706020507" pitchFamily="18" charset="2"/>
              </a:rPr>
              <a:t>R</a:t>
            </a:r>
            <a:r>
              <a:rPr lang="en-US" altLang="zh-CN" sz="2400" baseline="-25000" dirty="0" err="1">
                <a:latin typeface="华文新魏" panose="02010800040101010101" pitchFamily="2" charset="-122"/>
                <a:sym typeface="Symbol" panose="05050102010706020507" pitchFamily="18" charset="2"/>
              </a:rPr>
              <a:t>i</a:t>
            </a:r>
            <a:r>
              <a:rPr lang="en-US" altLang="zh-CN" sz="2400" baseline="-25000" dirty="0">
                <a:latin typeface="华文新魏" panose="02010800040101010101" pitchFamily="2" charset="-122"/>
                <a:sym typeface="Symbol" panose="05050102010706020507" pitchFamily="18" charset="2"/>
              </a:rPr>
              <a:t> </a:t>
            </a:r>
          </a:p>
          <a:p>
            <a:pPr lvl="1">
              <a:spcBef>
                <a:spcPct val="30000"/>
              </a:spcBef>
              <a:buClr>
                <a:schemeClr val="hlink"/>
              </a:buClr>
              <a:buSzPct val="55000"/>
              <a:buFontTx/>
              <a:buNone/>
            </a:pPr>
            <a:r>
              <a:rPr lang="en-US" altLang="zh-CN" sz="2400" baseline="-25000" dirty="0">
                <a:latin typeface="华文新魏" panose="02010800040101010101" pitchFamily="2" charset="-122"/>
                <a:sym typeface="Symbol" panose="05050102010706020507" pitchFamily="18" charset="2"/>
              </a:rPr>
              <a:t>                </a:t>
            </a:r>
            <a:r>
              <a:rPr lang="en-US" altLang="zh-CN" sz="2400" dirty="0">
                <a:latin typeface="华文新魏" panose="02010800040101010101" pitchFamily="2" charset="-122"/>
                <a:sym typeface="Symbol" panose="05050102010706020507" pitchFamily="18" charset="2"/>
              </a:rPr>
              <a:t>{</a:t>
            </a:r>
          </a:p>
          <a:p>
            <a:pPr lvl="1">
              <a:spcBef>
                <a:spcPct val="30000"/>
              </a:spcBef>
              <a:buClr>
                <a:schemeClr val="hlink"/>
              </a:buClr>
              <a:buSzPct val="55000"/>
              <a:buFontTx/>
              <a:buNone/>
            </a:pPr>
            <a:r>
              <a:rPr lang="en-US" altLang="zh-CN" sz="2400" dirty="0">
                <a:latin typeface="华文新魏" panose="02010800040101010101" pitchFamily="2" charset="-122"/>
                <a:sym typeface="Symbol" panose="05050102010706020507" pitchFamily="18" charset="2"/>
              </a:rPr>
              <a:t>              t = (result </a:t>
            </a:r>
            <a:r>
              <a:rPr lang="en-US" altLang="zh-CN" sz="2400" dirty="0">
                <a:latin typeface="Times New Roman" panose="02020603050405020304" pitchFamily="18" charset="0"/>
                <a:ea typeface="宋体" panose="02010600030101010101" pitchFamily="2" charset="-122"/>
                <a:sym typeface="Symbol" panose="05050102010706020507" pitchFamily="18" charset="2"/>
              </a:rPr>
              <a:t></a:t>
            </a:r>
            <a:r>
              <a:rPr lang="en-US" altLang="zh-CN" sz="2400" dirty="0">
                <a:latin typeface="华文新魏" panose="02010800040101010101" pitchFamily="2" charset="-122"/>
                <a:sym typeface="Symbol" panose="05050102010706020507" pitchFamily="18" charset="2"/>
              </a:rPr>
              <a:t> </a:t>
            </a:r>
            <a:r>
              <a:rPr lang="en-US" altLang="zh-CN" sz="2400" dirty="0" err="1">
                <a:latin typeface="华文新魏" panose="02010800040101010101" pitchFamily="2" charset="-122"/>
                <a:sym typeface="Symbol" panose="05050102010706020507" pitchFamily="18" charset="2"/>
              </a:rPr>
              <a:t>R</a:t>
            </a:r>
            <a:r>
              <a:rPr lang="en-US" altLang="zh-CN" sz="2400" baseline="-25000" dirty="0" err="1">
                <a:latin typeface="华文新魏" panose="02010800040101010101" pitchFamily="2" charset="-122"/>
                <a:sym typeface="Symbol" panose="05050102010706020507" pitchFamily="18" charset="2"/>
              </a:rPr>
              <a:t>i</a:t>
            </a:r>
            <a:r>
              <a:rPr lang="en-US" altLang="zh-CN" sz="2400" dirty="0">
                <a:latin typeface="华文新魏" panose="02010800040101010101" pitchFamily="2" charset="-122"/>
                <a:sym typeface="Symbol" panose="05050102010706020507" pitchFamily="18" charset="2"/>
              </a:rPr>
              <a:t>)</a:t>
            </a:r>
            <a:r>
              <a:rPr lang="en-US" altLang="zh-CN" sz="2400" baseline="30000" dirty="0">
                <a:latin typeface="华文新魏" panose="02010800040101010101" pitchFamily="2" charset="-122"/>
                <a:sym typeface="Symbol" panose="05050102010706020507" pitchFamily="18" charset="2"/>
              </a:rPr>
              <a:t>+ </a:t>
            </a:r>
            <a:r>
              <a:rPr lang="en-US" altLang="zh-CN" sz="2400" dirty="0">
                <a:latin typeface="Times New Roman" panose="02020603050405020304" pitchFamily="18" charset="0"/>
                <a:ea typeface="宋体" panose="02010600030101010101" pitchFamily="2" charset="-122"/>
                <a:sym typeface="Symbol" panose="05050102010706020507" pitchFamily="18" charset="2"/>
              </a:rPr>
              <a:t></a:t>
            </a:r>
            <a:r>
              <a:rPr lang="en-US" altLang="zh-CN" sz="2400" dirty="0">
                <a:latin typeface="华文新魏" panose="02010800040101010101" pitchFamily="2" charset="-122"/>
                <a:sym typeface="Symbol" panose="05050102010706020507" pitchFamily="18" charset="2"/>
              </a:rPr>
              <a:t> </a:t>
            </a:r>
            <a:r>
              <a:rPr lang="en-US" altLang="zh-CN" sz="2400" dirty="0" err="1">
                <a:latin typeface="华文新魏" panose="02010800040101010101" pitchFamily="2" charset="-122"/>
                <a:sym typeface="Symbol" panose="05050102010706020507" pitchFamily="18" charset="2"/>
              </a:rPr>
              <a:t>R</a:t>
            </a:r>
            <a:r>
              <a:rPr lang="en-US" altLang="zh-CN" sz="2400" baseline="-25000" dirty="0" err="1">
                <a:latin typeface="华文新魏" panose="02010800040101010101" pitchFamily="2" charset="-122"/>
                <a:sym typeface="Symbol" panose="05050102010706020507" pitchFamily="18" charset="2"/>
              </a:rPr>
              <a:t>i</a:t>
            </a:r>
            <a:r>
              <a:rPr lang="en-US" altLang="zh-CN" sz="2400" dirty="0">
                <a:latin typeface="华文新魏" panose="02010800040101010101" pitchFamily="2" charset="-122"/>
                <a:sym typeface="Symbol" panose="05050102010706020507" pitchFamily="18" charset="2"/>
              </a:rPr>
              <a:t> </a:t>
            </a:r>
          </a:p>
          <a:p>
            <a:pPr lvl="1">
              <a:spcBef>
                <a:spcPct val="30000"/>
              </a:spcBef>
              <a:buClr>
                <a:schemeClr val="hlink"/>
              </a:buClr>
              <a:buSzPct val="55000"/>
              <a:buFontTx/>
              <a:buNone/>
            </a:pPr>
            <a:r>
              <a:rPr lang="en-US" altLang="zh-CN" sz="2400" dirty="0">
                <a:latin typeface="华文新魏" panose="02010800040101010101" pitchFamily="2" charset="-122"/>
                <a:sym typeface="Symbol" panose="05050102010706020507" pitchFamily="18" charset="2"/>
              </a:rPr>
              <a:t>              result = result </a:t>
            </a:r>
            <a:r>
              <a:rPr lang="en-US" altLang="zh-CN" sz="2400" dirty="0">
                <a:latin typeface="Times New Roman" panose="02020603050405020304" pitchFamily="18" charset="0"/>
                <a:ea typeface="宋体" panose="02010600030101010101" pitchFamily="2" charset="-122"/>
                <a:sym typeface="Symbol" panose="05050102010706020507" pitchFamily="18" charset="2"/>
              </a:rPr>
              <a:t></a:t>
            </a:r>
            <a:r>
              <a:rPr lang="en-US" altLang="zh-CN" sz="2400" dirty="0">
                <a:latin typeface="华文新魏" panose="02010800040101010101" pitchFamily="2" charset="-122"/>
                <a:sym typeface="Symbol" panose="05050102010706020507" pitchFamily="18" charset="2"/>
              </a:rPr>
              <a:t> t</a:t>
            </a:r>
            <a:endParaRPr lang="en-US" altLang="zh-CN" dirty="0">
              <a:latin typeface="华文新魏" panose="02010800040101010101" pitchFamily="2" charset="-122"/>
              <a:sym typeface="Symbol" panose="05050102010706020507" pitchFamily="18" charset="2"/>
            </a:endParaRPr>
          </a:p>
          <a:p>
            <a:pPr lvl="1">
              <a:spcBef>
                <a:spcPct val="30000"/>
              </a:spcBef>
              <a:buClr>
                <a:schemeClr val="hlink"/>
              </a:buClr>
              <a:buSzPct val="55000"/>
              <a:buFontTx/>
              <a:buNone/>
            </a:pPr>
            <a:r>
              <a:rPr lang="en-US" altLang="zh-CN" dirty="0">
                <a:latin typeface="华文新魏" panose="02010800040101010101" pitchFamily="2" charset="-122"/>
                <a:sym typeface="Symbol" panose="05050102010706020507" pitchFamily="18" charset="2"/>
              </a:rPr>
              <a:t>        </a:t>
            </a:r>
            <a:r>
              <a:rPr lang="en-US" altLang="zh-CN" sz="2400" dirty="0">
                <a:latin typeface="华文新魏" panose="02010800040101010101" pitchFamily="2" charset="-122"/>
                <a:sym typeface="Symbol" panose="05050102010706020507" pitchFamily="18" charset="2"/>
              </a:rPr>
              <a:t>   }</a:t>
            </a:r>
          </a:p>
        </p:txBody>
      </p:sp>
      <p:sp>
        <p:nvSpPr>
          <p:cNvPr id="269316" name="Text Box 4"/>
          <p:cNvSpPr txBox="1">
            <a:spLocks noChangeArrowheads="1"/>
          </p:cNvSpPr>
          <p:nvPr/>
        </p:nvSpPr>
        <p:spPr bwMode="auto">
          <a:xfrm>
            <a:off x="1019001" y="5877272"/>
            <a:ext cx="69373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lvl="1">
              <a:spcBef>
                <a:spcPct val="30000"/>
              </a:spcBef>
              <a:buClr>
                <a:schemeClr val="hlink"/>
              </a:buClr>
              <a:buSzPct val="55000"/>
              <a:buFontTx/>
              <a:buNone/>
            </a:pPr>
            <a:r>
              <a:rPr lang="zh-CN" altLang="en-US" dirty="0">
                <a:solidFill>
                  <a:srgbClr val="FF0000"/>
                </a:solidFill>
                <a:latin typeface="华文新魏" panose="02010800040101010101" pitchFamily="2" charset="-122"/>
                <a:sym typeface="Symbol" panose="05050102010706020507" pitchFamily="18" charset="2"/>
              </a:rPr>
              <a:t>如果</a:t>
            </a:r>
            <a:r>
              <a:rPr lang="en-US" altLang="zh-CN" dirty="0">
                <a:solidFill>
                  <a:srgbClr val="FF0000"/>
                </a:solidFill>
                <a:latin typeface="华文新魏" panose="02010800040101010101" pitchFamily="2" charset="-122"/>
                <a:sym typeface="Symbol" panose="05050102010706020507" pitchFamily="18" charset="2"/>
              </a:rPr>
              <a:t>β</a:t>
            </a:r>
            <a:r>
              <a:rPr lang="en-US" altLang="zh-CN" dirty="0">
                <a:latin typeface="华文新魏" panose="02010800040101010101" pitchFamily="2" charset="-122"/>
                <a:ea typeface="宋体" panose="02010600030101010101" pitchFamily="2" charset="-122"/>
                <a:sym typeface="Symbol" panose="05050102010706020507" pitchFamily="18" charset="2"/>
              </a:rPr>
              <a:t> </a:t>
            </a:r>
            <a:r>
              <a:rPr lang="en-US" altLang="zh-CN" dirty="0">
                <a:solidFill>
                  <a:srgbClr val="FF0000"/>
                </a:solidFill>
                <a:latin typeface="华文新魏" panose="02010800040101010101" pitchFamily="2" charset="-122"/>
                <a:ea typeface="宋体" panose="02010600030101010101" pitchFamily="2" charset="-122"/>
                <a:sym typeface="Symbol" panose="05050102010706020507" pitchFamily="18" charset="2"/>
              </a:rPr>
              <a:t></a:t>
            </a:r>
            <a:r>
              <a:rPr lang="en-US" altLang="zh-CN" dirty="0">
                <a:latin typeface="华文新魏" panose="02010800040101010101" pitchFamily="2" charset="-122"/>
                <a:ea typeface="宋体" panose="02010600030101010101" pitchFamily="2" charset="-122"/>
                <a:sym typeface="Symbol" panose="05050102010706020507" pitchFamily="18" charset="2"/>
              </a:rPr>
              <a:t> </a:t>
            </a:r>
            <a:r>
              <a:rPr lang="en-US" altLang="zh-CN" dirty="0">
                <a:solidFill>
                  <a:srgbClr val="FF0000"/>
                </a:solidFill>
                <a:latin typeface="华文新魏" panose="02010800040101010101" pitchFamily="2" charset="-122"/>
                <a:sym typeface="Symbol" panose="05050102010706020507" pitchFamily="18" charset="2"/>
              </a:rPr>
              <a:t>result</a:t>
            </a:r>
            <a:r>
              <a:rPr lang="zh-CN" altLang="en-US" dirty="0">
                <a:solidFill>
                  <a:srgbClr val="FF0000"/>
                </a:solidFill>
                <a:latin typeface="华文新魏" panose="02010800040101010101" pitchFamily="2" charset="-122"/>
                <a:sym typeface="Symbol" panose="05050102010706020507" pitchFamily="18" charset="2"/>
              </a:rPr>
              <a:t>，则保持函数依赖</a:t>
            </a:r>
            <a:r>
              <a:rPr lang="en-US" altLang="zh-CN" dirty="0">
                <a:solidFill>
                  <a:srgbClr val="FF0000"/>
                </a:solidFill>
                <a:latin typeface="华文新魏" panose="02010800040101010101" pitchFamily="2" charset="-122"/>
                <a:sym typeface="Symbol" panose="05050102010706020507" pitchFamily="18" charset="2"/>
              </a:rPr>
              <a:t>αβ</a:t>
            </a:r>
            <a:endParaRPr lang="zh-CN" altLang="en-US" dirty="0">
              <a:latin typeface="华文新魏" panose="02010800040101010101" pitchFamily="2" charset="-122"/>
            </a:endParaRPr>
          </a:p>
        </p:txBody>
      </p:sp>
      <p:sp>
        <p:nvSpPr>
          <p:cNvPr id="9" name="Rectangle 3"/>
          <p:cNvSpPr txBox="1">
            <a:spLocks noChangeArrowheads="1"/>
          </p:cNvSpPr>
          <p:nvPr/>
        </p:nvSpPr>
        <p:spPr bwMode="auto">
          <a:xfrm>
            <a:off x="4476110" y="2564904"/>
            <a:ext cx="4561929" cy="3146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80000"/>
              <a:buFont typeface="Wingdings" panose="05000000000000000000" pitchFamily="2" charset="2"/>
              <a:buChar char="l"/>
              <a:defRPr sz="3000">
                <a:solidFill>
                  <a:schemeClr val="bg2"/>
                </a:solidFill>
                <a:latin typeface="+mn-lt"/>
                <a:ea typeface="+mn-ea"/>
                <a:cs typeface="+mn-cs"/>
              </a:defRPr>
            </a:lvl1pPr>
            <a:lvl2pPr marL="742950" indent="-285750" algn="l" rtl="0" eaLnBrk="0" fontAlgn="base" hangingPunct="0">
              <a:spcBef>
                <a:spcPct val="20000"/>
              </a:spcBef>
              <a:spcAft>
                <a:spcPct val="0"/>
              </a:spcAft>
              <a:buClr>
                <a:schemeClr val="folHlink"/>
              </a:buClr>
              <a:buChar char="–"/>
              <a:defRPr sz="2800">
                <a:solidFill>
                  <a:schemeClr val="bg2"/>
                </a:solidFill>
                <a:latin typeface="+mn-lt"/>
                <a:ea typeface="+mn-ea"/>
              </a:defRPr>
            </a:lvl2pPr>
            <a:lvl3pPr marL="1143000" indent="-228600" algn="l" rtl="0" eaLnBrk="0" fontAlgn="base" hangingPunct="0">
              <a:spcBef>
                <a:spcPct val="20000"/>
              </a:spcBef>
              <a:spcAft>
                <a:spcPct val="0"/>
              </a:spcAft>
              <a:buClr>
                <a:schemeClr val="folHlink"/>
              </a:buClr>
              <a:buSzPct val="75000"/>
              <a:buFont typeface="Wingdings" panose="05000000000000000000" pitchFamily="2" charset="2"/>
              <a:buChar char="l"/>
              <a:defRPr sz="2400">
                <a:solidFill>
                  <a:schemeClr val="bg2"/>
                </a:solidFill>
                <a:latin typeface="+mn-lt"/>
                <a:ea typeface="+mn-ea"/>
              </a:defRPr>
            </a:lvl3pPr>
            <a:lvl4pPr marL="1600200" indent="-228600" algn="l" rtl="0" eaLnBrk="0" fontAlgn="base" hangingPunct="0">
              <a:spcBef>
                <a:spcPct val="20000"/>
              </a:spcBef>
              <a:spcAft>
                <a:spcPct val="0"/>
              </a:spcAft>
              <a:buClr>
                <a:schemeClr val="folHlink"/>
              </a:buClr>
              <a:buChar char="–"/>
              <a:defRPr sz="2000">
                <a:solidFill>
                  <a:schemeClr val="bg2"/>
                </a:solidFill>
                <a:latin typeface="+mn-lt"/>
                <a:ea typeface="+mn-ea"/>
              </a:defRPr>
            </a:lvl4pPr>
            <a:lvl5pPr marL="2057400" indent="-228600" algn="l" rtl="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mn-lt"/>
                <a:ea typeface="+mn-ea"/>
              </a:defRPr>
            </a:lvl5pPr>
            <a:lvl6pPr marL="2514600" indent="-228600" algn="l"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mn-ea"/>
              </a:defRPr>
            </a:lvl6pPr>
            <a:lvl7pPr marL="2971800" indent="-228600" algn="l"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mn-ea"/>
              </a:defRPr>
            </a:lvl7pPr>
            <a:lvl8pPr marL="3429000" indent="-228600" algn="l"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mn-ea"/>
              </a:defRPr>
            </a:lvl8pPr>
            <a:lvl9pPr marL="3886200" indent="-228600" algn="l"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mn-ea"/>
              </a:defRPr>
            </a:lvl9pPr>
          </a:lstStyle>
          <a:p>
            <a:pPr eaLnBrk="1" hangingPunct="1"/>
            <a:r>
              <a:rPr lang="zh-CN" altLang="en-US" sz="2400" kern="0" dirty="0">
                <a:latin typeface="华文新魏" panose="02010800040101010101" pitchFamily="2" charset="-122"/>
              </a:rPr>
              <a:t>该算法等价于计算</a:t>
            </a:r>
            <a:r>
              <a:rPr lang="en-US" altLang="zh-CN" sz="2400" kern="0" dirty="0">
                <a:latin typeface="华文新魏" panose="02010800040101010101" pitchFamily="2" charset="-122"/>
              </a:rPr>
              <a:t>F</a:t>
            </a:r>
            <a:r>
              <a:rPr lang="en-US" altLang="zh-CN" sz="2400" kern="0" baseline="-25000" dirty="0">
                <a:latin typeface="华文新魏" panose="02010800040101010101" pitchFamily="2" charset="-122"/>
              </a:rPr>
              <a:t>i</a:t>
            </a:r>
            <a:r>
              <a:rPr lang="zh-CN" altLang="en-US" sz="2400" kern="0" dirty="0">
                <a:latin typeface="华文新魏" panose="02010800040101010101" pitchFamily="2" charset="-122"/>
              </a:rPr>
              <a:t>下</a:t>
            </a:r>
            <a:r>
              <a:rPr lang="en-US" altLang="zh-CN" sz="2400" kern="0" dirty="0">
                <a:latin typeface="华文新魏" panose="02010800040101010101" pitchFamily="2" charset="-122"/>
              </a:rPr>
              <a:t>result</a:t>
            </a:r>
            <a:r>
              <a:rPr lang="zh-CN" altLang="en-US" sz="2400" kern="0" dirty="0">
                <a:latin typeface="华文新魏" panose="02010800040101010101" pitchFamily="2" charset="-122"/>
              </a:rPr>
              <a:t>属性集的闭包</a:t>
            </a:r>
            <a:endParaRPr lang="en-US" altLang="zh-CN" sz="2400" kern="0" dirty="0">
              <a:latin typeface="华文新魏" panose="02010800040101010101" pitchFamily="2" charset="-122"/>
            </a:endParaRPr>
          </a:p>
          <a:p>
            <a:pPr lvl="1" eaLnBrk="1" hangingPunct="1"/>
            <a:r>
              <a:rPr lang="zh-CN" altLang="en-US" sz="2200" kern="0" dirty="0">
                <a:latin typeface="华文新魏" panose="02010800040101010101" pitchFamily="2" charset="-122"/>
              </a:rPr>
              <a:t>对于属性集</a:t>
            </a:r>
            <a:r>
              <a:rPr lang="zh-CN" altLang="en-US" sz="2200" kern="0" dirty="0">
                <a:latin typeface="华文新魏" panose="02010800040101010101" pitchFamily="2" charset="-122"/>
                <a:sym typeface="Symbol" panose="05050102010706020507" pitchFamily="18" charset="2"/>
              </a:rPr>
              <a:t> ，  </a:t>
            </a:r>
            <a:r>
              <a:rPr lang="en-US" altLang="zh-CN" sz="2200" kern="0" dirty="0" err="1">
                <a:latin typeface="华文新魏" panose="02010800040101010101" pitchFamily="2" charset="-122"/>
                <a:sym typeface="Symbol" panose="05050102010706020507" pitchFamily="18" charset="2"/>
              </a:rPr>
              <a:t>R</a:t>
            </a:r>
            <a:r>
              <a:rPr lang="en-US" altLang="zh-CN" sz="2200" kern="0" baseline="-25000" dirty="0" err="1">
                <a:latin typeface="华文新魏" panose="02010800040101010101" pitchFamily="2" charset="-122"/>
                <a:sym typeface="Symbol" panose="05050102010706020507" pitchFamily="18" charset="2"/>
              </a:rPr>
              <a:t>i</a:t>
            </a:r>
            <a:r>
              <a:rPr lang="zh-CN" altLang="en-US" sz="2200" kern="0" dirty="0">
                <a:latin typeface="华文新魏" panose="02010800040101010101" pitchFamily="2" charset="-122"/>
                <a:sym typeface="Symbol" panose="05050102010706020507" pitchFamily="18" charset="2"/>
              </a:rPr>
              <a:t>，           </a:t>
            </a:r>
            <a:r>
              <a:rPr lang="en-US" altLang="zh-CN" sz="2200" kern="0" dirty="0">
                <a:latin typeface="华文新魏" panose="02010800040101010101" pitchFamily="2" charset="-122"/>
                <a:sym typeface="Symbol" panose="05050102010706020507" pitchFamily="18" charset="2"/>
              </a:rPr>
              <a:t>(</a:t>
            </a:r>
            <a:r>
              <a:rPr lang="zh-CN" altLang="en-US" sz="2200" kern="0" dirty="0">
                <a:latin typeface="华文新魏" panose="02010800040101010101" pitchFamily="2" charset="-122"/>
                <a:sym typeface="Symbol" panose="05050102010706020507" pitchFamily="18" charset="2"/>
              </a:rPr>
              <a:t> </a:t>
            </a:r>
            <a:r>
              <a:rPr lang="en-US" altLang="zh-CN" sz="2200" kern="0" dirty="0">
                <a:latin typeface="华文新魏" panose="02010800040101010101" pitchFamily="2" charset="-122"/>
                <a:sym typeface="Symbol" panose="05050102010706020507" pitchFamily="18" charset="2"/>
              </a:rPr>
              <a:t> </a:t>
            </a:r>
            <a:r>
              <a:rPr lang="zh-CN" altLang="en-US" sz="2200" kern="0" dirty="0">
                <a:latin typeface="华文新魏" panose="02010800040101010101" pitchFamily="2" charset="-122"/>
                <a:sym typeface="Symbol" panose="05050102010706020507" pitchFamily="18" charset="2"/>
              </a:rPr>
              <a:t></a:t>
            </a:r>
            <a:r>
              <a:rPr lang="en-US" altLang="zh-CN" sz="2200" kern="0" baseline="30000" dirty="0">
                <a:latin typeface="华文新魏" panose="02010800040101010101" pitchFamily="2" charset="-122"/>
                <a:sym typeface="Symbol" panose="05050102010706020507" pitchFamily="18" charset="2"/>
              </a:rPr>
              <a:t>+</a:t>
            </a:r>
            <a:r>
              <a:rPr lang="zh-CN" altLang="en-US" sz="2200" kern="0" dirty="0">
                <a:sym typeface="Symbol" panose="05050102010706020507" pitchFamily="18" charset="2"/>
              </a:rPr>
              <a:t> </a:t>
            </a:r>
            <a:r>
              <a:rPr lang="en-US" altLang="zh-CN" sz="2200" kern="0" dirty="0">
                <a:sym typeface="Symbol" panose="05050102010706020507" pitchFamily="18" charset="2"/>
              </a:rPr>
              <a:t>)</a:t>
            </a:r>
            <a:r>
              <a:rPr lang="en-US" altLang="zh-CN" sz="2200" kern="0" dirty="0">
                <a:latin typeface="华文新魏" panose="02010800040101010101" pitchFamily="2" charset="-122"/>
                <a:sym typeface="Symbol" panose="05050102010706020507" pitchFamily="18" charset="2"/>
              </a:rPr>
              <a:t>F</a:t>
            </a:r>
            <a:r>
              <a:rPr lang="en-US" altLang="zh-CN" sz="2200" kern="0" baseline="30000" dirty="0">
                <a:latin typeface="华文新魏" panose="02010800040101010101" pitchFamily="2" charset="-122"/>
                <a:sym typeface="Symbol" panose="05050102010706020507" pitchFamily="18" charset="2"/>
              </a:rPr>
              <a:t>+</a:t>
            </a:r>
            <a:r>
              <a:rPr lang="zh-CN" altLang="en-US" sz="2200" kern="0" dirty="0">
                <a:latin typeface="华文新魏" panose="02010800040101010101" pitchFamily="2" charset="-122"/>
                <a:sym typeface="Symbol" panose="05050102010706020507" pitchFamily="18" charset="2"/>
              </a:rPr>
              <a:t>，并且</a:t>
            </a:r>
            <a:r>
              <a:rPr lang="zh-CN" altLang="en-US" sz="2200" kern="0" dirty="0">
                <a:solidFill>
                  <a:srgbClr val="FF0000"/>
                </a:solidFill>
                <a:latin typeface="华文新魏" panose="02010800040101010101" pitchFamily="2" charset="-122"/>
                <a:sym typeface="Symbol" panose="05050102010706020507" pitchFamily="18" charset="2"/>
              </a:rPr>
              <a:t> </a:t>
            </a:r>
            <a:r>
              <a:rPr lang="en-US" altLang="zh-CN" sz="2200" kern="0" dirty="0">
                <a:solidFill>
                  <a:srgbClr val="FF0000"/>
                </a:solidFill>
                <a:latin typeface="华文新魏" panose="02010800040101010101" pitchFamily="2" charset="-122"/>
                <a:sym typeface="Symbol" panose="05050102010706020507" pitchFamily="18" charset="2"/>
              </a:rPr>
              <a:t>( </a:t>
            </a:r>
            <a:r>
              <a:rPr lang="zh-CN" altLang="en-US" sz="2200" kern="0" dirty="0">
                <a:solidFill>
                  <a:srgbClr val="FF0000"/>
                </a:solidFill>
                <a:latin typeface="华文新魏" panose="02010800040101010101" pitchFamily="2" charset="-122"/>
                <a:sym typeface="Symbol" panose="05050102010706020507" pitchFamily="18" charset="2"/>
              </a:rPr>
              <a:t></a:t>
            </a:r>
            <a:r>
              <a:rPr lang="en-US" altLang="zh-CN" sz="2200" kern="0" baseline="30000" dirty="0">
                <a:solidFill>
                  <a:srgbClr val="FF0000"/>
                </a:solidFill>
                <a:latin typeface="华文新魏" panose="02010800040101010101" pitchFamily="2" charset="-122"/>
                <a:sym typeface="Symbol" panose="05050102010706020507" pitchFamily="18" charset="2"/>
              </a:rPr>
              <a:t>+ </a:t>
            </a:r>
            <a:r>
              <a:rPr lang="en-US" altLang="zh-CN" sz="2200" kern="0" dirty="0">
                <a:solidFill>
                  <a:srgbClr val="FF0000"/>
                </a:solidFill>
                <a:latin typeface="华文新魏" panose="02010800040101010101" pitchFamily="2" charset="-122"/>
                <a:sym typeface="Symbol" panose="05050102010706020507" pitchFamily="18" charset="2"/>
              </a:rPr>
              <a:t> R</a:t>
            </a:r>
            <a:r>
              <a:rPr lang="en-US" altLang="zh-CN" sz="2200" kern="0" baseline="-25000" dirty="0">
                <a:solidFill>
                  <a:srgbClr val="FF0000"/>
                </a:solidFill>
                <a:latin typeface="华文新魏" panose="02010800040101010101" pitchFamily="2" charset="-122"/>
                <a:sym typeface="Symbol" panose="05050102010706020507" pitchFamily="18" charset="2"/>
              </a:rPr>
              <a:t>i</a:t>
            </a:r>
            <a:r>
              <a:rPr lang="en-US" altLang="zh-CN" sz="2200" kern="0" dirty="0">
                <a:solidFill>
                  <a:srgbClr val="FF0000"/>
                </a:solidFill>
                <a:latin typeface="华文新魏" panose="02010800040101010101" pitchFamily="2" charset="-122"/>
                <a:sym typeface="Symbol" panose="05050102010706020507" pitchFamily="18" charset="2"/>
              </a:rPr>
              <a:t> )</a:t>
            </a:r>
            <a:r>
              <a:rPr lang="zh-CN" altLang="en-US" sz="2200" kern="0" dirty="0">
                <a:solidFill>
                  <a:srgbClr val="FF0000"/>
                </a:solidFill>
                <a:latin typeface="华文新魏" panose="02010800040101010101" pitchFamily="2" charset="-122"/>
                <a:sym typeface="Symbol" panose="05050102010706020507" pitchFamily="18" charset="2"/>
              </a:rPr>
              <a:t>是</a:t>
            </a:r>
            <a:r>
              <a:rPr lang="zh-CN" altLang="en-US" sz="1800" kern="0" dirty="0">
                <a:latin typeface="华文新魏" panose="02010800040101010101" pitchFamily="2" charset="-122"/>
                <a:sym typeface="Symbol" panose="05050102010706020507" pitchFamily="18" charset="2"/>
              </a:rPr>
              <a:t>函数依赖在</a:t>
            </a:r>
            <a:r>
              <a:rPr lang="en-US" altLang="zh-CN" sz="1800" kern="0" dirty="0" err="1">
                <a:latin typeface="华文新魏" panose="02010800040101010101" pitchFamily="2" charset="-122"/>
                <a:sym typeface="Symbol" panose="05050102010706020507" pitchFamily="18" charset="2"/>
              </a:rPr>
              <a:t>R</a:t>
            </a:r>
            <a:r>
              <a:rPr lang="en-US" altLang="zh-CN" sz="1800" kern="0" baseline="-25000" dirty="0" err="1">
                <a:latin typeface="华文新魏" panose="02010800040101010101" pitchFamily="2" charset="-122"/>
                <a:sym typeface="Symbol" panose="05050102010706020507" pitchFamily="18" charset="2"/>
              </a:rPr>
              <a:t>i</a:t>
            </a:r>
            <a:r>
              <a:rPr lang="zh-CN" altLang="en-US" sz="1800" kern="0" dirty="0">
                <a:latin typeface="华文新魏" panose="02010800040101010101" pitchFamily="2" charset="-122"/>
                <a:sym typeface="Symbol" panose="05050102010706020507" pitchFamily="18" charset="2"/>
              </a:rPr>
              <a:t>上的限定</a:t>
            </a:r>
            <a:r>
              <a:rPr lang="en-US" altLang="zh-CN" sz="2200" kern="0" dirty="0">
                <a:solidFill>
                  <a:srgbClr val="FF0000"/>
                </a:solidFill>
                <a:latin typeface="华文新魏" panose="02010800040101010101" pitchFamily="2" charset="-122"/>
                <a:sym typeface="Symbol" panose="05050102010706020507" pitchFamily="18" charset="2"/>
              </a:rPr>
              <a:t>F</a:t>
            </a:r>
            <a:r>
              <a:rPr lang="en-US" altLang="zh-CN" sz="2200" kern="0" baseline="-25000" dirty="0">
                <a:solidFill>
                  <a:srgbClr val="FF0000"/>
                </a:solidFill>
                <a:latin typeface="华文新魏" panose="02010800040101010101" pitchFamily="2" charset="-122"/>
                <a:sym typeface="Symbol" panose="05050102010706020507" pitchFamily="18" charset="2"/>
              </a:rPr>
              <a:t>i</a:t>
            </a:r>
            <a:r>
              <a:rPr lang="zh-CN" altLang="en-US" sz="2200" kern="0" dirty="0">
                <a:solidFill>
                  <a:srgbClr val="FF0000"/>
                </a:solidFill>
                <a:latin typeface="华文新魏" panose="02010800040101010101" pitchFamily="2" charset="-122"/>
                <a:sym typeface="Symbol" panose="05050102010706020507" pitchFamily="18" charset="2"/>
              </a:rPr>
              <a:t>中的函数依赖。</a:t>
            </a:r>
            <a:endParaRPr lang="en-US" altLang="zh-CN" sz="2200" kern="0" dirty="0">
              <a:solidFill>
                <a:srgbClr val="FF0000"/>
              </a:solidFill>
              <a:latin typeface="华文新魏" panose="02010800040101010101" pitchFamily="2" charset="-122"/>
              <a:sym typeface="Symbol" panose="05050102010706020507" pitchFamily="18" charset="2"/>
            </a:endParaRPr>
          </a:p>
          <a:p>
            <a:pPr lvl="1" eaLnBrk="1" hangingPunct="1"/>
            <a:r>
              <a:rPr lang="zh-CN" altLang="en-US" sz="2200" kern="0" dirty="0">
                <a:latin typeface="华文新魏" panose="02010800040101010101" pitchFamily="2" charset="-122"/>
                <a:sym typeface="Symbol" panose="05050102010706020507" pitchFamily="18" charset="2"/>
              </a:rPr>
              <a:t>反之，如果 </a:t>
            </a:r>
            <a:r>
              <a:rPr lang="en-US" altLang="zh-CN" sz="2200" kern="0" dirty="0">
                <a:latin typeface="华文新魏" panose="02010800040101010101" pitchFamily="2" charset="-122"/>
                <a:sym typeface="Symbol" panose="05050102010706020507" pitchFamily="18" charset="2"/>
              </a:rPr>
              <a:t> </a:t>
            </a:r>
            <a:r>
              <a:rPr lang="zh-CN" altLang="en-US" sz="2200" kern="0" dirty="0">
                <a:sym typeface="Symbol" panose="05050102010706020507" pitchFamily="18" charset="2"/>
              </a:rPr>
              <a:t> 出现在</a:t>
            </a:r>
            <a:r>
              <a:rPr lang="en-US" altLang="zh-CN" sz="2200" kern="0" dirty="0">
                <a:sym typeface="Symbol" panose="05050102010706020507" pitchFamily="18" charset="2"/>
              </a:rPr>
              <a:t>F</a:t>
            </a:r>
            <a:r>
              <a:rPr lang="en-US" altLang="zh-CN" sz="2200" kern="0" baseline="-25000" dirty="0">
                <a:sym typeface="Symbol" panose="05050102010706020507" pitchFamily="18" charset="2"/>
              </a:rPr>
              <a:t>i</a:t>
            </a:r>
            <a:r>
              <a:rPr lang="zh-CN" altLang="en-US" sz="2200" kern="0" dirty="0">
                <a:sym typeface="Symbol" panose="05050102010706020507" pitchFamily="18" charset="2"/>
              </a:rPr>
              <a:t>中，则</a:t>
            </a:r>
            <a:r>
              <a:rPr lang="zh-CN" altLang="en-US" sz="2200" kern="0" dirty="0">
                <a:latin typeface="华文新魏" panose="02010800040101010101" pitchFamily="2" charset="-122"/>
                <a:sym typeface="Symbol" panose="05050102010706020507" pitchFamily="18" charset="2"/>
              </a:rPr>
              <a:t> </a:t>
            </a:r>
            <a:r>
              <a:rPr lang="zh-CN" altLang="en-US" sz="2200" kern="0" dirty="0">
                <a:sym typeface="Symbol" panose="05050102010706020507" pitchFamily="18" charset="2"/>
              </a:rPr>
              <a:t> </a:t>
            </a:r>
            <a:r>
              <a:rPr lang="zh-CN" altLang="en-US" sz="2200" kern="0" dirty="0">
                <a:latin typeface="华文新魏" panose="02010800040101010101" pitchFamily="2" charset="-122"/>
                <a:sym typeface="Symbol" panose="05050102010706020507" pitchFamily="18" charset="2"/>
              </a:rPr>
              <a:t></a:t>
            </a:r>
            <a:r>
              <a:rPr lang="en-US" altLang="zh-CN" sz="2200" kern="0" baseline="30000" dirty="0">
                <a:latin typeface="华文新魏" panose="02010800040101010101" pitchFamily="2" charset="-122"/>
                <a:sym typeface="Symbol" panose="05050102010706020507" pitchFamily="18" charset="2"/>
              </a:rPr>
              <a:t>+ </a:t>
            </a:r>
            <a:r>
              <a:rPr lang="en-US" altLang="zh-CN" sz="2200" kern="0" dirty="0">
                <a:latin typeface="华文新魏" panose="02010800040101010101" pitchFamily="2" charset="-122"/>
                <a:sym typeface="Symbol" panose="05050102010706020507" pitchFamily="18" charset="2"/>
              </a:rPr>
              <a:t> </a:t>
            </a:r>
            <a:r>
              <a:rPr lang="en-US" altLang="zh-CN" sz="2200" kern="0" dirty="0" err="1">
                <a:latin typeface="华文新魏" panose="02010800040101010101" pitchFamily="2" charset="-122"/>
                <a:sym typeface="Symbol" panose="05050102010706020507" pitchFamily="18" charset="2"/>
              </a:rPr>
              <a:t>R</a:t>
            </a:r>
            <a:r>
              <a:rPr lang="en-US" altLang="zh-CN" sz="2200" kern="0" baseline="-25000" dirty="0" err="1">
                <a:latin typeface="华文新魏" panose="02010800040101010101" pitchFamily="2" charset="-122"/>
                <a:sym typeface="Symbol" panose="05050102010706020507" pitchFamily="18" charset="2"/>
              </a:rPr>
              <a:t>i</a:t>
            </a:r>
            <a:r>
              <a:rPr lang="zh-CN" altLang="en-US" sz="2200" kern="0" dirty="0">
                <a:latin typeface="华文新魏" panose="02010800040101010101" pitchFamily="2" charset="-122"/>
                <a:sym typeface="Symbol" panose="05050102010706020507" pitchFamily="18" charset="2"/>
              </a:rPr>
              <a:t>。</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9316"/>
                                        </p:tgtEl>
                                        <p:attrNameLst>
                                          <p:attrName>style.visibility</p:attrName>
                                        </p:attrNameLst>
                                      </p:cBhvr>
                                      <p:to>
                                        <p:strVal val="visible"/>
                                      </p:to>
                                    </p:set>
                                    <p:anim calcmode="lin" valueType="num">
                                      <p:cBhvr additive="base">
                                        <p:cTn id="7" dur="500" fill="hold"/>
                                        <p:tgtEl>
                                          <p:spTgt spid="269316"/>
                                        </p:tgtEl>
                                        <p:attrNameLst>
                                          <p:attrName>ppt_x</p:attrName>
                                        </p:attrNameLst>
                                      </p:cBhvr>
                                      <p:tavLst>
                                        <p:tav tm="0">
                                          <p:val>
                                            <p:strVal val="#ppt_x"/>
                                          </p:val>
                                        </p:tav>
                                        <p:tav tm="100000">
                                          <p:val>
                                            <p:strVal val="#ppt_x"/>
                                          </p:val>
                                        </p:tav>
                                      </p:tavLst>
                                    </p:anim>
                                    <p:anim calcmode="lin" valueType="num">
                                      <p:cBhvr additive="base">
                                        <p:cTn id="8" dur="500" fill="hold"/>
                                        <p:tgtEl>
                                          <p:spTgt spid="2693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16" grpId="0"/>
      <p:bldP spid="9"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122884" name="Rectangle 2"/>
          <p:cNvSpPr>
            <a:spLocks noGrp="1" noChangeArrowheads="1"/>
          </p:cNvSpPr>
          <p:nvPr>
            <p:ph type="title"/>
          </p:nvPr>
        </p:nvSpPr>
        <p:spPr/>
        <p:txBody>
          <a:bodyPr/>
          <a:lstStyle/>
          <a:p>
            <a:pPr eaLnBrk="1" hangingPunct="1">
              <a:defRPr/>
            </a:pPr>
            <a:r>
              <a:rPr kumimoji="1" lang="zh-CN" altLang="en-US"/>
              <a:t>模式分解</a:t>
            </a:r>
          </a:p>
        </p:txBody>
      </p:sp>
      <p:sp>
        <p:nvSpPr>
          <p:cNvPr id="124933" name="Rectangle 3"/>
          <p:cNvSpPr>
            <a:spLocks noGrp="1" noChangeArrowheads="1"/>
          </p:cNvSpPr>
          <p:nvPr>
            <p:ph idx="1"/>
          </p:nvPr>
        </p:nvSpPr>
        <p:spPr/>
        <p:txBody>
          <a:bodyPr/>
          <a:lstStyle/>
          <a:p>
            <a:pPr eaLnBrk="1" hangingPunct="1"/>
            <a:r>
              <a:rPr lang="zh-CN" altLang="en-US" dirty="0">
                <a:latin typeface="华文新魏" panose="02010800040101010101" pitchFamily="2" charset="-122"/>
              </a:rPr>
              <a:t>示例</a:t>
            </a:r>
            <a:r>
              <a:rPr lang="en-US" altLang="zh-CN" dirty="0">
                <a:latin typeface="华文新魏" panose="02010800040101010101" pitchFamily="2" charset="-122"/>
              </a:rPr>
              <a:t>1</a:t>
            </a:r>
            <a:r>
              <a:rPr lang="zh-CN" altLang="en-US" dirty="0">
                <a:latin typeface="华文新魏" panose="02010800040101010101" pitchFamily="2" charset="-122"/>
              </a:rPr>
              <a:t>：设关系模式</a:t>
            </a:r>
            <a:r>
              <a:rPr lang="en-US" altLang="zh-CN" dirty="0">
                <a:latin typeface="华文新魏" panose="02010800040101010101" pitchFamily="2" charset="-122"/>
              </a:rPr>
              <a:t>R&lt;U, F&gt;</a:t>
            </a:r>
            <a:r>
              <a:rPr lang="zh-CN" altLang="en-US" dirty="0">
                <a:latin typeface="华文新魏" panose="02010800040101010101" pitchFamily="2" charset="-122"/>
              </a:rPr>
              <a:t>，其中</a:t>
            </a:r>
            <a:r>
              <a:rPr lang="en-US" altLang="zh-CN" dirty="0">
                <a:latin typeface="华文新魏" panose="02010800040101010101" pitchFamily="2" charset="-122"/>
              </a:rPr>
              <a:t>U={A, B, C, D, E}</a:t>
            </a:r>
            <a:r>
              <a:rPr lang="zh-CN" altLang="en-US" dirty="0">
                <a:latin typeface="华文新魏" panose="02010800040101010101" pitchFamily="2" charset="-122"/>
              </a:rPr>
              <a:t>，</a:t>
            </a:r>
            <a:r>
              <a:rPr lang="en-US" altLang="zh-CN" dirty="0">
                <a:latin typeface="华文新魏" panose="02010800040101010101" pitchFamily="2" charset="-122"/>
              </a:rPr>
              <a:t>F</a:t>
            </a:r>
            <a:r>
              <a:rPr lang="zh-CN" altLang="en-US" dirty="0">
                <a:latin typeface="华文新魏" panose="02010800040101010101" pitchFamily="2" charset="-122"/>
              </a:rPr>
              <a:t>＝</a:t>
            </a:r>
            <a:r>
              <a:rPr lang="en-US" altLang="zh-CN" dirty="0">
                <a:latin typeface="华文新魏" panose="02010800040101010101" pitchFamily="2" charset="-122"/>
              </a:rPr>
              <a:t>{A→BC</a:t>
            </a:r>
            <a:r>
              <a:rPr lang="zh-CN" altLang="en-US" dirty="0">
                <a:latin typeface="华文新魏" panose="02010800040101010101" pitchFamily="2" charset="-122"/>
              </a:rPr>
              <a:t>，</a:t>
            </a:r>
            <a:r>
              <a:rPr lang="en-US" altLang="zh-CN" dirty="0">
                <a:latin typeface="华文新魏" panose="02010800040101010101" pitchFamily="2" charset="-122"/>
              </a:rPr>
              <a:t>C→D</a:t>
            </a:r>
            <a:r>
              <a:rPr lang="zh-CN" altLang="en-US" dirty="0">
                <a:latin typeface="华文新魏" panose="02010800040101010101" pitchFamily="2" charset="-122"/>
              </a:rPr>
              <a:t>，</a:t>
            </a:r>
            <a:r>
              <a:rPr lang="en-US" altLang="zh-CN" dirty="0">
                <a:latin typeface="华文新魏" panose="02010800040101010101" pitchFamily="2" charset="-122"/>
              </a:rPr>
              <a:t>BC→E</a:t>
            </a:r>
            <a:r>
              <a:rPr lang="zh-CN" altLang="en-US" dirty="0">
                <a:latin typeface="华文新魏" panose="02010800040101010101" pitchFamily="2" charset="-122"/>
              </a:rPr>
              <a:t>，</a:t>
            </a:r>
            <a:r>
              <a:rPr lang="en-US" altLang="zh-CN" dirty="0">
                <a:latin typeface="华文新魏" panose="02010800040101010101" pitchFamily="2" charset="-122"/>
              </a:rPr>
              <a:t>E→A</a:t>
            </a:r>
            <a:r>
              <a:rPr lang="zh-CN" altLang="en-US" dirty="0">
                <a:latin typeface="华文新魏" panose="02010800040101010101" pitchFamily="2" charset="-122"/>
              </a:rPr>
              <a:t>｝，则分解</a:t>
            </a:r>
            <a:r>
              <a:rPr lang="en-US" altLang="zh-CN" dirty="0">
                <a:latin typeface="华文新魏" panose="02010800040101010101" pitchFamily="2" charset="-122"/>
              </a:rPr>
              <a:t>ρ={R1(ABCE)</a:t>
            </a:r>
            <a:r>
              <a:rPr lang="zh-CN" altLang="en-US" dirty="0">
                <a:latin typeface="华文新魏" panose="02010800040101010101" pitchFamily="2" charset="-122"/>
              </a:rPr>
              <a:t>，</a:t>
            </a:r>
            <a:r>
              <a:rPr lang="en-US" altLang="zh-CN" dirty="0">
                <a:latin typeface="华文新魏" panose="02010800040101010101" pitchFamily="2" charset="-122"/>
              </a:rPr>
              <a:t>R2(CD)}</a:t>
            </a:r>
            <a:r>
              <a:rPr lang="zh-CN" altLang="en-US" dirty="0">
                <a:latin typeface="华文新魏" panose="02010800040101010101" pitchFamily="2" charset="-122"/>
              </a:rPr>
              <a:t>满足 以下哪一条</a:t>
            </a:r>
            <a:r>
              <a:rPr lang="en-US" altLang="zh-CN" dirty="0">
                <a:latin typeface="华文新魏" panose="02010800040101010101" pitchFamily="2" charset="-122"/>
              </a:rPr>
              <a:t>?</a:t>
            </a:r>
            <a:endParaRPr lang="zh-CN" altLang="en-US" dirty="0">
              <a:latin typeface="华文新魏" panose="02010800040101010101" pitchFamily="2" charset="-122"/>
            </a:endParaRPr>
          </a:p>
          <a:p>
            <a:pPr lvl="1" eaLnBrk="1" hangingPunct="1"/>
            <a:r>
              <a:rPr lang="en-US" altLang="zh-CN" dirty="0">
                <a:latin typeface="华文新魏" panose="02010800040101010101" pitchFamily="2" charset="-122"/>
              </a:rPr>
              <a:t>A</a:t>
            </a:r>
            <a:r>
              <a:rPr lang="zh-CN" altLang="en-US" dirty="0">
                <a:latin typeface="华文新魏" panose="02010800040101010101" pitchFamily="2" charset="-122"/>
              </a:rPr>
              <a:t>．具有无损连接性、保持函数依赖</a:t>
            </a:r>
            <a:endParaRPr lang="zh-CN" altLang="zh-CN" dirty="0">
              <a:latin typeface="华文新魏" panose="02010800040101010101" pitchFamily="2" charset="-122"/>
            </a:endParaRPr>
          </a:p>
          <a:p>
            <a:pPr lvl="1" eaLnBrk="1" hangingPunct="1"/>
            <a:r>
              <a:rPr lang="en-US" altLang="zh-CN" dirty="0">
                <a:latin typeface="华文新魏" panose="02010800040101010101" pitchFamily="2" charset="-122"/>
              </a:rPr>
              <a:t>B</a:t>
            </a:r>
            <a:r>
              <a:rPr lang="zh-CN" altLang="en-US" dirty="0">
                <a:latin typeface="华文新魏" panose="02010800040101010101" pitchFamily="2" charset="-122"/>
              </a:rPr>
              <a:t>．不具有无损连接性、保持函数依赖</a:t>
            </a:r>
            <a:endParaRPr lang="zh-CN" altLang="zh-CN" dirty="0">
              <a:latin typeface="华文新魏" panose="02010800040101010101" pitchFamily="2" charset="-122"/>
            </a:endParaRPr>
          </a:p>
          <a:p>
            <a:pPr lvl="1" eaLnBrk="1" hangingPunct="1"/>
            <a:r>
              <a:rPr lang="en-US" altLang="zh-CN" dirty="0">
                <a:latin typeface="华文新魏" panose="02010800040101010101" pitchFamily="2" charset="-122"/>
              </a:rPr>
              <a:t>C</a:t>
            </a:r>
            <a:r>
              <a:rPr lang="zh-CN" altLang="en-US" dirty="0">
                <a:latin typeface="华文新魏" panose="02010800040101010101" pitchFamily="2" charset="-122"/>
              </a:rPr>
              <a:t>．具有无损连接性、不保持函数依赖</a:t>
            </a:r>
            <a:endParaRPr lang="zh-CN" altLang="zh-CN" dirty="0">
              <a:latin typeface="华文新魏" panose="02010800040101010101" pitchFamily="2" charset="-122"/>
            </a:endParaRPr>
          </a:p>
          <a:p>
            <a:pPr lvl="1" eaLnBrk="1" hangingPunct="1"/>
            <a:r>
              <a:rPr lang="en-US" altLang="zh-CN" dirty="0">
                <a:latin typeface="华文新魏" panose="02010800040101010101" pitchFamily="2" charset="-122"/>
              </a:rPr>
              <a:t>D</a:t>
            </a:r>
            <a:r>
              <a:rPr lang="zh-CN" altLang="en-US" dirty="0">
                <a:latin typeface="华文新魏" panose="02010800040101010101" pitchFamily="2" charset="-122"/>
              </a:rPr>
              <a:t>．不具有无损连接性、不保持函数依赖</a:t>
            </a:r>
          </a:p>
        </p:txBody>
      </p:sp>
    </p:spTree>
    <p:custDataLst>
      <p:tags r:id="rId1"/>
    </p:custData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123908" name="Rectangle 2"/>
          <p:cNvSpPr>
            <a:spLocks noGrp="1" noChangeArrowheads="1"/>
          </p:cNvSpPr>
          <p:nvPr>
            <p:ph type="title"/>
          </p:nvPr>
        </p:nvSpPr>
        <p:spPr/>
        <p:txBody>
          <a:bodyPr/>
          <a:lstStyle/>
          <a:p>
            <a:pPr eaLnBrk="1" hangingPunct="1">
              <a:defRPr/>
            </a:pPr>
            <a:r>
              <a:rPr kumimoji="1" lang="zh-CN" altLang="en-US"/>
              <a:t>模式分解</a:t>
            </a:r>
          </a:p>
        </p:txBody>
      </p:sp>
      <p:sp>
        <p:nvSpPr>
          <p:cNvPr id="125957" name="Rectangle 3"/>
          <p:cNvSpPr>
            <a:spLocks noGrp="1" noChangeArrowheads="1"/>
          </p:cNvSpPr>
          <p:nvPr>
            <p:ph idx="1"/>
          </p:nvPr>
        </p:nvSpPr>
        <p:spPr/>
        <p:txBody>
          <a:bodyPr/>
          <a:lstStyle/>
          <a:p>
            <a:pPr eaLnBrk="1" hangingPunct="1"/>
            <a:r>
              <a:rPr lang="zh-CN" altLang="en-US" sz="2600" dirty="0">
                <a:latin typeface="华文新魏" panose="02010800040101010101" pitchFamily="2" charset="-122"/>
              </a:rPr>
              <a:t>先做无损链接的判断。</a:t>
            </a:r>
            <a:r>
              <a:rPr lang="en-US" altLang="zh-CN" sz="2600" dirty="0">
                <a:latin typeface="华文新魏" panose="02010800040101010101" pitchFamily="2" charset="-122"/>
              </a:rPr>
              <a:t>R1∩R2={C}</a:t>
            </a:r>
            <a:r>
              <a:rPr lang="zh-CN" altLang="en-US" sz="2600" dirty="0">
                <a:latin typeface="华文新魏" panose="02010800040101010101" pitchFamily="2" charset="-122"/>
              </a:rPr>
              <a:t>，计算</a:t>
            </a:r>
            <a:r>
              <a:rPr lang="en-US" altLang="zh-CN" sz="2600" dirty="0">
                <a:latin typeface="华文新魏" panose="02010800040101010101" pitchFamily="2" charset="-122"/>
              </a:rPr>
              <a:t>C</a:t>
            </a:r>
            <a:r>
              <a:rPr lang="en-US" altLang="zh-CN" sz="2600" baseline="30000" dirty="0">
                <a:latin typeface="华文新魏" panose="02010800040101010101" pitchFamily="2" charset="-122"/>
              </a:rPr>
              <a:t>+</a:t>
            </a:r>
            <a:r>
              <a:rPr lang="zh-CN" altLang="en-US" sz="2600" dirty="0">
                <a:latin typeface="华文新魏" panose="02010800040101010101" pitchFamily="2" charset="-122"/>
              </a:rPr>
              <a:t>。</a:t>
            </a:r>
          </a:p>
          <a:p>
            <a:pPr lvl="1" eaLnBrk="1" hangingPunct="1"/>
            <a:r>
              <a:rPr lang="en-US" altLang="zh-CN" sz="2200" dirty="0">
                <a:latin typeface="华文新魏" panose="02010800040101010101" pitchFamily="2" charset="-122"/>
              </a:rPr>
              <a:t>Result=C</a:t>
            </a:r>
          </a:p>
          <a:p>
            <a:pPr lvl="1" eaLnBrk="1" hangingPunct="1"/>
            <a:r>
              <a:rPr lang="zh-CN" altLang="en-US" sz="2200" dirty="0">
                <a:latin typeface="华文新魏" panose="02010800040101010101" pitchFamily="2" charset="-122"/>
              </a:rPr>
              <a:t>由于</a:t>
            </a:r>
            <a:r>
              <a:rPr lang="en-US" altLang="zh-CN" sz="2200" dirty="0">
                <a:latin typeface="华文新魏" panose="02010800040101010101" pitchFamily="2" charset="-122"/>
              </a:rPr>
              <a:t>C→D</a:t>
            </a:r>
            <a:r>
              <a:rPr lang="zh-CN" altLang="en-US" sz="2200" dirty="0">
                <a:latin typeface="华文新魏" panose="02010800040101010101" pitchFamily="2" charset="-122"/>
              </a:rPr>
              <a:t>，</a:t>
            </a:r>
            <a:r>
              <a:rPr lang="en-US" altLang="zh-CN" sz="2200" dirty="0" err="1">
                <a:latin typeface="华文新魏" panose="02010800040101010101" pitchFamily="2" charset="-122"/>
              </a:rPr>
              <a:t>C∈result</a:t>
            </a:r>
            <a:r>
              <a:rPr lang="zh-CN" altLang="en-US" sz="2200" dirty="0">
                <a:latin typeface="华文新魏" panose="02010800040101010101" pitchFamily="2" charset="-122"/>
              </a:rPr>
              <a:t>，所以</a:t>
            </a:r>
            <a:r>
              <a:rPr lang="en-US" altLang="zh-CN" sz="2200" dirty="0">
                <a:latin typeface="华文新魏" panose="02010800040101010101" pitchFamily="2" charset="-122"/>
              </a:rPr>
              <a:t>result=</a:t>
            </a:r>
            <a:r>
              <a:rPr lang="en-US" altLang="zh-CN" sz="2200" dirty="0" err="1">
                <a:latin typeface="华文新魏" panose="02010800040101010101" pitchFamily="2" charset="-122"/>
              </a:rPr>
              <a:t>result∪D</a:t>
            </a:r>
            <a:r>
              <a:rPr lang="en-US" altLang="zh-CN" sz="2200" dirty="0">
                <a:latin typeface="华文新魏" panose="02010800040101010101" pitchFamily="2" charset="-122"/>
              </a:rPr>
              <a:t>={C,D}</a:t>
            </a:r>
          </a:p>
          <a:p>
            <a:pPr lvl="1" eaLnBrk="1" hangingPunct="1"/>
            <a:r>
              <a:rPr lang="en-US" altLang="zh-CN" sz="2400" dirty="0">
                <a:latin typeface="华文新魏" panose="02010800040101010101" pitchFamily="2" charset="-122"/>
              </a:rPr>
              <a:t>C</a:t>
            </a:r>
            <a:r>
              <a:rPr lang="zh-CN" altLang="en-US" sz="2400" dirty="0">
                <a:latin typeface="华文新魏" panose="02010800040101010101" pitchFamily="2" charset="-122"/>
              </a:rPr>
              <a:t>是</a:t>
            </a:r>
            <a:r>
              <a:rPr lang="en-US" altLang="zh-CN" sz="2400" dirty="0">
                <a:latin typeface="华文新魏" panose="02010800040101010101" pitchFamily="2" charset="-122"/>
              </a:rPr>
              <a:t>R2</a:t>
            </a:r>
            <a:r>
              <a:rPr lang="zh-CN" altLang="en-US" sz="2400" dirty="0">
                <a:latin typeface="华文新魏" panose="02010800040101010101" pitchFamily="2" charset="-122"/>
              </a:rPr>
              <a:t>的超码，该分解是一个无损分解。</a:t>
            </a:r>
            <a:endParaRPr lang="zh-CN" altLang="zh-CN" sz="2400" dirty="0">
              <a:latin typeface="华文新魏" panose="02010800040101010101" pitchFamily="2" charset="-122"/>
            </a:endParaRPr>
          </a:p>
          <a:p>
            <a:pPr eaLnBrk="1" hangingPunct="1"/>
            <a:r>
              <a:rPr lang="zh-CN" altLang="en-US" sz="2600" dirty="0">
                <a:latin typeface="华文新魏" panose="02010800040101010101" pitchFamily="2" charset="-122"/>
              </a:rPr>
              <a:t>再做保持依赖的判断。</a:t>
            </a:r>
          </a:p>
          <a:p>
            <a:pPr lvl="1" eaLnBrk="1" hangingPunct="1"/>
            <a:r>
              <a:rPr lang="en-US" altLang="zh-CN" sz="2400" dirty="0">
                <a:latin typeface="华文新魏" panose="02010800040101010101" pitchFamily="2" charset="-122"/>
              </a:rPr>
              <a:t>A→BC</a:t>
            </a:r>
            <a:r>
              <a:rPr lang="zh-CN" altLang="en-US" sz="2400" dirty="0">
                <a:latin typeface="华文新魏" panose="02010800040101010101" pitchFamily="2" charset="-122"/>
              </a:rPr>
              <a:t>，</a:t>
            </a:r>
            <a:r>
              <a:rPr lang="en-US" altLang="zh-CN" sz="2400" dirty="0">
                <a:latin typeface="华文新魏" panose="02010800040101010101" pitchFamily="2" charset="-122"/>
              </a:rPr>
              <a:t>BC→E</a:t>
            </a:r>
            <a:r>
              <a:rPr lang="zh-CN" altLang="en-US" sz="2400" dirty="0">
                <a:latin typeface="华文新魏" panose="02010800040101010101" pitchFamily="2" charset="-122"/>
              </a:rPr>
              <a:t>， </a:t>
            </a:r>
            <a:r>
              <a:rPr lang="en-US" altLang="zh-CN" sz="2400" dirty="0">
                <a:latin typeface="华文新魏" panose="02010800040101010101" pitchFamily="2" charset="-122"/>
              </a:rPr>
              <a:t>E→A</a:t>
            </a:r>
            <a:r>
              <a:rPr lang="zh-CN" altLang="en-US" sz="2400" dirty="0">
                <a:latin typeface="华文新魏" panose="02010800040101010101" pitchFamily="2" charset="-122"/>
              </a:rPr>
              <a:t>都在</a:t>
            </a:r>
            <a:r>
              <a:rPr lang="en-US" altLang="zh-CN" sz="2400" dirty="0">
                <a:latin typeface="华文新魏" panose="02010800040101010101" pitchFamily="2" charset="-122"/>
              </a:rPr>
              <a:t>R1</a:t>
            </a:r>
            <a:r>
              <a:rPr lang="zh-CN" altLang="en-US" sz="2400" dirty="0">
                <a:latin typeface="华文新魏" panose="02010800040101010101" pitchFamily="2" charset="-122"/>
              </a:rPr>
              <a:t>上成立</a:t>
            </a:r>
            <a:r>
              <a:rPr lang="en-US" altLang="zh-CN" sz="2400" dirty="0">
                <a:latin typeface="华文新魏" panose="02010800040101010101" pitchFamily="2" charset="-122"/>
              </a:rPr>
              <a:t>(</a:t>
            </a:r>
            <a:r>
              <a:rPr lang="zh-CN" altLang="en-US" sz="2400" dirty="0">
                <a:latin typeface="华文新魏" panose="02010800040101010101" pitchFamily="2" charset="-122"/>
              </a:rPr>
              <a:t>也就是说每一个函数依赖左右两边的属性都在</a:t>
            </a:r>
            <a:r>
              <a:rPr lang="en-US" altLang="zh-CN" sz="2400" dirty="0">
                <a:latin typeface="华文新魏" panose="02010800040101010101" pitchFamily="2" charset="-122"/>
              </a:rPr>
              <a:t>R1</a:t>
            </a:r>
            <a:r>
              <a:rPr lang="zh-CN" altLang="en-US" sz="2400" dirty="0">
                <a:latin typeface="华文新魏" panose="02010800040101010101" pitchFamily="2" charset="-122"/>
              </a:rPr>
              <a:t>中</a:t>
            </a:r>
            <a:r>
              <a:rPr lang="en-US" altLang="zh-CN" sz="2400" dirty="0">
                <a:latin typeface="华文新魏" panose="02010800040101010101" pitchFamily="2" charset="-122"/>
              </a:rPr>
              <a:t>)</a:t>
            </a:r>
            <a:r>
              <a:rPr lang="zh-CN" altLang="en-US" sz="2400" dirty="0">
                <a:latin typeface="华文新魏" panose="02010800040101010101" pitchFamily="2" charset="-122"/>
              </a:rPr>
              <a:t>，</a:t>
            </a:r>
            <a:r>
              <a:rPr lang="en-US" altLang="zh-CN" sz="2400" dirty="0">
                <a:latin typeface="华文新魏" panose="02010800040101010101" pitchFamily="2" charset="-122"/>
              </a:rPr>
              <a:t>C→D</a:t>
            </a:r>
            <a:r>
              <a:rPr lang="zh-CN" altLang="en-US" sz="2400" dirty="0">
                <a:latin typeface="华文新魏" panose="02010800040101010101" pitchFamily="2" charset="-122"/>
              </a:rPr>
              <a:t>在</a:t>
            </a:r>
            <a:r>
              <a:rPr lang="en-US" altLang="zh-CN" sz="2400" dirty="0">
                <a:latin typeface="华文新魏" panose="02010800040101010101" pitchFamily="2" charset="-122"/>
              </a:rPr>
              <a:t>R2</a:t>
            </a:r>
            <a:r>
              <a:rPr lang="zh-CN" altLang="en-US" sz="2400" dirty="0">
                <a:latin typeface="华文新魏" panose="02010800040101010101" pitchFamily="2" charset="-122"/>
              </a:rPr>
              <a:t>上成立，因此给分解是保持依赖的。</a:t>
            </a:r>
          </a:p>
          <a:p>
            <a:pPr eaLnBrk="1" hangingPunct="1"/>
            <a:r>
              <a:rPr lang="zh-CN" altLang="en-US" sz="2600" dirty="0">
                <a:latin typeface="华文新魏" panose="02010800040101010101" pitchFamily="2" charset="-122"/>
              </a:rPr>
              <a:t>选</a:t>
            </a:r>
            <a:r>
              <a:rPr lang="en-US" altLang="zh-CN" sz="2600" dirty="0">
                <a:latin typeface="华文新魏" panose="02010800040101010101" pitchFamily="2" charset="-122"/>
              </a:rPr>
              <a:t>A</a:t>
            </a:r>
            <a:endParaRPr lang="zh-CN" altLang="en-US" sz="2600" dirty="0">
              <a:latin typeface="华文新魏" panose="02010800040101010101" pitchFamily="2" charset="-122"/>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124932" name="Rectangle 2"/>
          <p:cNvSpPr>
            <a:spLocks noGrp="1" noChangeArrowheads="1"/>
          </p:cNvSpPr>
          <p:nvPr>
            <p:ph type="title"/>
          </p:nvPr>
        </p:nvSpPr>
        <p:spPr/>
        <p:txBody>
          <a:bodyPr/>
          <a:lstStyle/>
          <a:p>
            <a:pPr eaLnBrk="1" hangingPunct="1">
              <a:defRPr/>
            </a:pPr>
            <a:r>
              <a:rPr kumimoji="1" lang="zh-CN" altLang="en-US"/>
              <a:t>模式分解</a:t>
            </a:r>
          </a:p>
        </p:txBody>
      </p:sp>
      <p:sp>
        <p:nvSpPr>
          <p:cNvPr id="126981" name="Rectangle 3"/>
          <p:cNvSpPr>
            <a:spLocks noGrp="1" noChangeArrowheads="1"/>
          </p:cNvSpPr>
          <p:nvPr>
            <p:ph idx="1"/>
          </p:nvPr>
        </p:nvSpPr>
        <p:spPr/>
        <p:txBody>
          <a:bodyPr/>
          <a:lstStyle/>
          <a:p>
            <a:pPr eaLnBrk="1" hangingPunct="1">
              <a:lnSpc>
                <a:spcPct val="90000"/>
              </a:lnSpc>
            </a:pPr>
            <a:r>
              <a:rPr lang="zh-CN" altLang="en-US" sz="2600" dirty="0">
                <a:latin typeface="华文新魏" panose="02010800040101010101" pitchFamily="2" charset="-122"/>
              </a:rPr>
              <a:t>示例</a:t>
            </a:r>
            <a:r>
              <a:rPr lang="en-US" altLang="zh-CN" sz="2600" dirty="0">
                <a:latin typeface="华文新魏" panose="02010800040101010101" pitchFamily="2" charset="-122"/>
              </a:rPr>
              <a:t>2</a:t>
            </a:r>
            <a:r>
              <a:rPr lang="zh-CN" altLang="en-US" sz="2600" dirty="0">
                <a:latin typeface="华文新魏" panose="02010800040101010101" pitchFamily="2" charset="-122"/>
              </a:rPr>
              <a:t>：给定关系模式</a:t>
            </a:r>
            <a:r>
              <a:rPr lang="en-US" altLang="zh-CN" sz="2600" dirty="0">
                <a:latin typeface="华文新魏" panose="02010800040101010101" pitchFamily="2" charset="-122"/>
              </a:rPr>
              <a:t>R&lt;U, F&gt;</a:t>
            </a:r>
            <a:r>
              <a:rPr lang="zh-CN" altLang="en-US" sz="2600" dirty="0">
                <a:latin typeface="华文新魏" panose="02010800040101010101" pitchFamily="2" charset="-122"/>
              </a:rPr>
              <a:t>，</a:t>
            </a:r>
            <a:r>
              <a:rPr lang="en-US" altLang="zh-CN" sz="2600" dirty="0">
                <a:latin typeface="华文新魏" panose="02010800040101010101" pitchFamily="2" charset="-122"/>
              </a:rPr>
              <a:t>U={A, B, C, D, E}</a:t>
            </a:r>
            <a:r>
              <a:rPr lang="zh-CN" altLang="en-US" sz="2600" dirty="0">
                <a:latin typeface="华文新魏" panose="02010800040101010101" pitchFamily="2" charset="-122"/>
              </a:rPr>
              <a:t>，</a:t>
            </a:r>
            <a:r>
              <a:rPr lang="en-US" altLang="zh-CN" sz="2600" dirty="0">
                <a:latin typeface="华文新魏" panose="02010800040101010101" pitchFamily="2" charset="-122"/>
              </a:rPr>
              <a:t>F</a:t>
            </a:r>
            <a:r>
              <a:rPr lang="zh-CN" altLang="en-US" sz="2600" dirty="0">
                <a:latin typeface="华文新魏" panose="02010800040101010101" pitchFamily="2" charset="-122"/>
              </a:rPr>
              <a:t>＝</a:t>
            </a:r>
            <a:r>
              <a:rPr lang="en-US" altLang="zh-CN" sz="2600" dirty="0">
                <a:latin typeface="华文新魏" panose="02010800040101010101" pitchFamily="2" charset="-122"/>
              </a:rPr>
              <a:t>{B→A</a:t>
            </a:r>
            <a:r>
              <a:rPr lang="zh-CN" altLang="en-US" sz="2600" dirty="0">
                <a:latin typeface="华文新魏" panose="02010800040101010101" pitchFamily="2" charset="-122"/>
              </a:rPr>
              <a:t>，</a:t>
            </a:r>
            <a:r>
              <a:rPr lang="en-US" altLang="zh-CN" sz="2600" dirty="0">
                <a:latin typeface="华文新魏" panose="02010800040101010101" pitchFamily="2" charset="-122"/>
              </a:rPr>
              <a:t>D→A</a:t>
            </a:r>
            <a:r>
              <a:rPr lang="zh-CN" altLang="en-US" sz="2600" dirty="0">
                <a:latin typeface="华文新魏" panose="02010800040101010101" pitchFamily="2" charset="-122"/>
              </a:rPr>
              <a:t>，</a:t>
            </a:r>
            <a:r>
              <a:rPr lang="en-US" altLang="zh-CN" sz="2600" dirty="0">
                <a:latin typeface="华文新魏" panose="02010800040101010101" pitchFamily="2" charset="-122"/>
              </a:rPr>
              <a:t>A→E</a:t>
            </a:r>
            <a:r>
              <a:rPr lang="zh-CN" altLang="en-US" sz="2600" dirty="0">
                <a:latin typeface="华文新魏" panose="02010800040101010101" pitchFamily="2" charset="-122"/>
              </a:rPr>
              <a:t>，</a:t>
            </a:r>
            <a:r>
              <a:rPr lang="en-US" altLang="zh-CN" sz="2600" dirty="0">
                <a:latin typeface="华文新魏" panose="02010800040101010101" pitchFamily="2" charset="-122"/>
              </a:rPr>
              <a:t>AC→B}</a:t>
            </a:r>
            <a:r>
              <a:rPr lang="zh-CN" altLang="en-US" sz="2600" dirty="0">
                <a:latin typeface="华文新魏" panose="02010800040101010101" pitchFamily="2" charset="-122"/>
              </a:rPr>
              <a:t>，其候选码为 </a:t>
            </a:r>
            <a:r>
              <a:rPr lang="en-US" altLang="zh-CN" sz="2600" dirty="0">
                <a:latin typeface="华文新魏" panose="02010800040101010101" pitchFamily="2" charset="-122"/>
              </a:rPr>
              <a:t>(1)</a:t>
            </a:r>
            <a:r>
              <a:rPr lang="zh-CN" altLang="en-US" sz="2600" dirty="0">
                <a:latin typeface="华文新魏" panose="02010800040101010101" pitchFamily="2" charset="-122"/>
              </a:rPr>
              <a:t>？则分解</a:t>
            </a:r>
            <a:r>
              <a:rPr lang="en-US" altLang="zh-CN" sz="2600" dirty="0">
                <a:latin typeface="华文新魏" panose="02010800040101010101" pitchFamily="2" charset="-122"/>
              </a:rPr>
              <a:t>ρ={R1(ABCE)</a:t>
            </a:r>
            <a:r>
              <a:rPr lang="zh-CN" altLang="en-US" sz="2600" dirty="0">
                <a:latin typeface="华文新魏" panose="02010800040101010101" pitchFamily="2" charset="-122"/>
              </a:rPr>
              <a:t>，</a:t>
            </a:r>
            <a:r>
              <a:rPr lang="en-US" altLang="zh-CN" sz="2600" dirty="0">
                <a:latin typeface="华文新魏" panose="02010800040101010101" pitchFamily="2" charset="-122"/>
              </a:rPr>
              <a:t>R2(CD)}</a:t>
            </a:r>
            <a:r>
              <a:rPr lang="zh-CN" altLang="en-US" sz="2600" dirty="0">
                <a:latin typeface="华文新魏" panose="02010800040101010101" pitchFamily="2" charset="-122"/>
              </a:rPr>
              <a:t>满足 </a:t>
            </a:r>
            <a:r>
              <a:rPr lang="en-US" altLang="zh-CN" sz="2600" dirty="0">
                <a:latin typeface="华文新魏" panose="02010800040101010101" pitchFamily="2" charset="-122"/>
              </a:rPr>
              <a:t>(2)</a:t>
            </a:r>
            <a:r>
              <a:rPr lang="zh-CN" altLang="en-US" sz="2600" dirty="0">
                <a:latin typeface="华文新魏" panose="02010800040101010101" pitchFamily="2" charset="-122"/>
              </a:rPr>
              <a:t>？ </a:t>
            </a:r>
          </a:p>
          <a:p>
            <a:pPr lvl="1" eaLnBrk="1" hangingPunct="1">
              <a:lnSpc>
                <a:spcPct val="90000"/>
              </a:lnSpc>
            </a:pPr>
            <a:r>
              <a:rPr lang="en-US" altLang="zh-CN" sz="2400" dirty="0">
                <a:latin typeface="华文新魏" panose="02010800040101010101" pitchFamily="2" charset="-122"/>
              </a:rPr>
              <a:t>(1)</a:t>
            </a:r>
            <a:r>
              <a:rPr lang="zh-CN" altLang="en-US" sz="2400" dirty="0">
                <a:latin typeface="华文新魏" panose="02010800040101010101" pitchFamily="2" charset="-122"/>
              </a:rPr>
              <a:t>      </a:t>
            </a:r>
            <a:r>
              <a:rPr lang="en-US" altLang="zh-CN" sz="2400" dirty="0">
                <a:latin typeface="华文新魏" panose="02010800040101010101" pitchFamily="2" charset="-122"/>
              </a:rPr>
              <a:t>A</a:t>
            </a:r>
            <a:r>
              <a:rPr lang="zh-CN" altLang="en-US" sz="2400" dirty="0">
                <a:latin typeface="华文新魏" panose="02010800040101010101" pitchFamily="2" charset="-122"/>
              </a:rPr>
              <a:t>．</a:t>
            </a:r>
            <a:r>
              <a:rPr lang="en-US" altLang="zh-CN" sz="2400" dirty="0">
                <a:latin typeface="华文新魏" panose="02010800040101010101" pitchFamily="2" charset="-122"/>
              </a:rPr>
              <a:t>ABD</a:t>
            </a:r>
          </a:p>
          <a:p>
            <a:pPr lvl="1" eaLnBrk="1" hangingPunct="1">
              <a:lnSpc>
                <a:spcPct val="90000"/>
              </a:lnSpc>
            </a:pPr>
            <a:r>
              <a:rPr lang="en-US" altLang="zh-CN" sz="2400" dirty="0"/>
              <a:t>     </a:t>
            </a:r>
            <a:r>
              <a:rPr lang="en-US" altLang="zh-CN" sz="2400" dirty="0">
                <a:latin typeface="华文新魏" panose="02010800040101010101" pitchFamily="2" charset="-122"/>
              </a:rPr>
              <a:t> </a:t>
            </a:r>
            <a:r>
              <a:rPr lang="en-US" altLang="zh-CN" sz="2400" dirty="0"/>
              <a:t>   </a:t>
            </a:r>
            <a:r>
              <a:rPr lang="en-US" altLang="zh-CN" sz="2400" dirty="0">
                <a:latin typeface="华文新魏" panose="02010800040101010101" pitchFamily="2" charset="-122"/>
              </a:rPr>
              <a:t> B</a:t>
            </a:r>
            <a:r>
              <a:rPr lang="zh-CN" altLang="en-US" sz="2400" dirty="0">
                <a:latin typeface="华文新魏" panose="02010800040101010101" pitchFamily="2" charset="-122"/>
              </a:rPr>
              <a:t>．</a:t>
            </a:r>
            <a:r>
              <a:rPr lang="en-US" altLang="zh-CN" sz="2400" dirty="0">
                <a:latin typeface="华文新魏" panose="02010800040101010101" pitchFamily="2" charset="-122"/>
              </a:rPr>
              <a:t>ABE</a:t>
            </a:r>
          </a:p>
          <a:p>
            <a:pPr lvl="1" eaLnBrk="1" hangingPunct="1">
              <a:lnSpc>
                <a:spcPct val="90000"/>
              </a:lnSpc>
            </a:pPr>
            <a:r>
              <a:rPr lang="en-US" altLang="zh-CN" sz="2400" dirty="0"/>
              <a:t>   </a:t>
            </a:r>
            <a:r>
              <a:rPr lang="en-US" altLang="zh-CN" sz="2400" dirty="0">
                <a:latin typeface="华文新魏" panose="02010800040101010101" pitchFamily="2" charset="-122"/>
              </a:rPr>
              <a:t> </a:t>
            </a:r>
            <a:r>
              <a:rPr lang="en-US" altLang="zh-CN" sz="2400" dirty="0"/>
              <a:t>     </a:t>
            </a:r>
            <a:r>
              <a:rPr lang="en-US" altLang="zh-CN" sz="2400" dirty="0">
                <a:latin typeface="华文新魏" panose="02010800040101010101" pitchFamily="2" charset="-122"/>
              </a:rPr>
              <a:t> C</a:t>
            </a:r>
            <a:r>
              <a:rPr lang="zh-CN" altLang="en-US" sz="2400" dirty="0">
                <a:latin typeface="华文新魏" panose="02010800040101010101" pitchFamily="2" charset="-122"/>
              </a:rPr>
              <a:t>．</a:t>
            </a:r>
            <a:r>
              <a:rPr lang="en-US" altLang="zh-CN" sz="2400" dirty="0">
                <a:latin typeface="华文新魏" panose="02010800040101010101" pitchFamily="2" charset="-122"/>
              </a:rPr>
              <a:t>ACD</a:t>
            </a:r>
          </a:p>
          <a:p>
            <a:pPr lvl="1" eaLnBrk="1" hangingPunct="1">
              <a:lnSpc>
                <a:spcPct val="90000"/>
              </a:lnSpc>
            </a:pPr>
            <a:r>
              <a:rPr lang="en-US" altLang="zh-CN" sz="2400" dirty="0"/>
              <a:t>         </a:t>
            </a:r>
            <a:r>
              <a:rPr lang="en-US" altLang="zh-CN" sz="2400" dirty="0">
                <a:latin typeface="华文新魏" panose="02010800040101010101" pitchFamily="2" charset="-122"/>
              </a:rPr>
              <a:t> D</a:t>
            </a:r>
            <a:r>
              <a:rPr lang="zh-CN" altLang="en-US" sz="2400" dirty="0">
                <a:latin typeface="华文新魏" panose="02010800040101010101" pitchFamily="2" charset="-122"/>
              </a:rPr>
              <a:t>．</a:t>
            </a:r>
            <a:r>
              <a:rPr lang="en-US" altLang="zh-CN" sz="2400" dirty="0">
                <a:latin typeface="华文新魏" panose="02010800040101010101" pitchFamily="2" charset="-122"/>
              </a:rPr>
              <a:t>CD</a:t>
            </a:r>
          </a:p>
          <a:p>
            <a:pPr lvl="1" eaLnBrk="1" hangingPunct="1">
              <a:lnSpc>
                <a:spcPct val="90000"/>
              </a:lnSpc>
            </a:pPr>
            <a:r>
              <a:rPr lang="en-US" altLang="zh-CN" sz="2400" dirty="0">
                <a:latin typeface="华文新魏" panose="02010800040101010101" pitchFamily="2" charset="-122"/>
              </a:rPr>
              <a:t>(2)</a:t>
            </a:r>
            <a:r>
              <a:rPr lang="zh-CN" altLang="en-US" sz="2400" dirty="0">
                <a:latin typeface="华文新魏" panose="02010800040101010101" pitchFamily="2" charset="-122"/>
              </a:rPr>
              <a:t>     </a:t>
            </a:r>
            <a:r>
              <a:rPr lang="en-US" altLang="zh-CN" sz="2400" dirty="0">
                <a:latin typeface="华文新魏" panose="02010800040101010101" pitchFamily="2" charset="-122"/>
              </a:rPr>
              <a:t>A</a:t>
            </a:r>
            <a:r>
              <a:rPr lang="zh-CN" altLang="en-US" sz="2400" dirty="0">
                <a:latin typeface="华文新魏" panose="02010800040101010101" pitchFamily="2" charset="-122"/>
              </a:rPr>
              <a:t>．具有无损连接性、保持函数依赖</a:t>
            </a:r>
            <a:endParaRPr lang="zh-CN" altLang="zh-CN" sz="2400" dirty="0">
              <a:latin typeface="华文新魏" panose="02010800040101010101" pitchFamily="2" charset="-122"/>
            </a:endParaRPr>
          </a:p>
          <a:p>
            <a:pPr lvl="1" eaLnBrk="1" hangingPunct="1">
              <a:lnSpc>
                <a:spcPct val="90000"/>
              </a:lnSpc>
            </a:pPr>
            <a:r>
              <a:rPr lang="zh-CN" altLang="en-US" sz="2400" dirty="0"/>
              <a:t> </a:t>
            </a:r>
            <a:r>
              <a:rPr lang="zh-CN" altLang="en-US" sz="2400" dirty="0">
                <a:latin typeface="华文新魏" panose="02010800040101010101" pitchFamily="2" charset="-122"/>
              </a:rPr>
              <a:t> </a:t>
            </a:r>
            <a:r>
              <a:rPr lang="zh-CN" altLang="en-US" sz="2400" dirty="0"/>
              <a:t>       </a:t>
            </a:r>
            <a:r>
              <a:rPr lang="zh-CN" altLang="en-US" sz="2400" dirty="0">
                <a:latin typeface="华文新魏" panose="02010800040101010101" pitchFamily="2" charset="-122"/>
              </a:rPr>
              <a:t> </a:t>
            </a:r>
            <a:r>
              <a:rPr lang="en-US" altLang="zh-CN" sz="2400" dirty="0">
                <a:latin typeface="华文新魏" panose="02010800040101010101" pitchFamily="2" charset="-122"/>
              </a:rPr>
              <a:t>B</a:t>
            </a:r>
            <a:r>
              <a:rPr lang="zh-CN" altLang="en-US" sz="2400" dirty="0">
                <a:latin typeface="华文新魏" panose="02010800040101010101" pitchFamily="2" charset="-122"/>
              </a:rPr>
              <a:t>．不具有无损连接性、保持函数依赖</a:t>
            </a:r>
            <a:endParaRPr lang="zh-CN" altLang="zh-CN" sz="2400" dirty="0">
              <a:latin typeface="华文新魏" panose="02010800040101010101" pitchFamily="2" charset="-122"/>
            </a:endParaRPr>
          </a:p>
          <a:p>
            <a:pPr lvl="1" eaLnBrk="1" hangingPunct="1">
              <a:lnSpc>
                <a:spcPct val="90000"/>
              </a:lnSpc>
            </a:pPr>
            <a:r>
              <a:rPr lang="zh-CN" altLang="en-US" sz="2400" dirty="0">
                <a:latin typeface="华文新魏" panose="02010800040101010101" pitchFamily="2" charset="-122"/>
              </a:rPr>
              <a:t> </a:t>
            </a:r>
            <a:r>
              <a:rPr lang="zh-CN" altLang="en-US" sz="2400" dirty="0"/>
              <a:t>        </a:t>
            </a:r>
            <a:r>
              <a:rPr lang="zh-CN" altLang="en-US" sz="2400" dirty="0">
                <a:latin typeface="华文新魏" panose="02010800040101010101" pitchFamily="2" charset="-122"/>
              </a:rPr>
              <a:t> </a:t>
            </a:r>
            <a:r>
              <a:rPr lang="en-US" altLang="zh-CN" sz="2400" dirty="0">
                <a:latin typeface="华文新魏" panose="02010800040101010101" pitchFamily="2" charset="-122"/>
              </a:rPr>
              <a:t>C</a:t>
            </a:r>
            <a:r>
              <a:rPr lang="zh-CN" altLang="en-US" sz="2400" dirty="0">
                <a:latin typeface="华文新魏" panose="02010800040101010101" pitchFamily="2" charset="-122"/>
              </a:rPr>
              <a:t>．具有无损连接性、不保持函数依赖</a:t>
            </a:r>
            <a:endParaRPr lang="zh-CN" altLang="zh-CN" sz="2400" dirty="0">
              <a:latin typeface="华文新魏" panose="02010800040101010101" pitchFamily="2" charset="-122"/>
            </a:endParaRPr>
          </a:p>
          <a:p>
            <a:pPr lvl="1" eaLnBrk="1" hangingPunct="1">
              <a:lnSpc>
                <a:spcPct val="90000"/>
              </a:lnSpc>
            </a:pPr>
            <a:r>
              <a:rPr lang="zh-CN" altLang="en-US" sz="2400" dirty="0">
                <a:latin typeface="华文新魏" panose="02010800040101010101" pitchFamily="2" charset="-122"/>
              </a:rPr>
              <a:t> </a:t>
            </a:r>
            <a:r>
              <a:rPr lang="zh-CN" altLang="en-US" sz="2400" dirty="0"/>
              <a:t>        </a:t>
            </a:r>
            <a:r>
              <a:rPr lang="zh-CN" altLang="en-US" sz="2400" dirty="0">
                <a:latin typeface="华文新魏" panose="02010800040101010101" pitchFamily="2" charset="-122"/>
              </a:rPr>
              <a:t> </a:t>
            </a:r>
            <a:r>
              <a:rPr lang="en-US" altLang="zh-CN" sz="2400" dirty="0">
                <a:latin typeface="华文新魏" panose="02010800040101010101" pitchFamily="2" charset="-122"/>
              </a:rPr>
              <a:t>D</a:t>
            </a:r>
            <a:r>
              <a:rPr lang="zh-CN" altLang="en-US" sz="2400" dirty="0">
                <a:latin typeface="华文新魏" panose="02010800040101010101" pitchFamily="2" charset="-122"/>
              </a:rPr>
              <a:t>．不具有无损连接性、不保持函数依赖</a:t>
            </a:r>
          </a:p>
        </p:txBody>
      </p:sp>
    </p:spTree>
    <p:custDataLst>
      <p:tags r:id="rId1"/>
    </p:custData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125956" name="Rectangle 2"/>
          <p:cNvSpPr>
            <a:spLocks noGrp="1" noChangeArrowheads="1"/>
          </p:cNvSpPr>
          <p:nvPr>
            <p:ph type="title"/>
          </p:nvPr>
        </p:nvSpPr>
        <p:spPr/>
        <p:txBody>
          <a:bodyPr/>
          <a:lstStyle/>
          <a:p>
            <a:pPr eaLnBrk="1" hangingPunct="1">
              <a:defRPr/>
            </a:pPr>
            <a:r>
              <a:rPr kumimoji="1" lang="zh-CN" altLang="en-US"/>
              <a:t>模式分解</a:t>
            </a:r>
          </a:p>
        </p:txBody>
      </p:sp>
      <p:sp>
        <p:nvSpPr>
          <p:cNvPr id="128005" name="Rectangle 3"/>
          <p:cNvSpPr>
            <a:spLocks noGrp="1" noChangeArrowheads="1"/>
          </p:cNvSpPr>
          <p:nvPr>
            <p:ph idx="1"/>
          </p:nvPr>
        </p:nvSpPr>
        <p:spPr/>
        <p:txBody>
          <a:bodyPr/>
          <a:lstStyle/>
          <a:p>
            <a:pPr eaLnBrk="1" hangingPunct="1"/>
            <a:r>
              <a:rPr lang="en-US" altLang="zh-CN" dirty="0">
                <a:latin typeface="华文新魏" panose="02010800040101010101" pitchFamily="2" charset="-122"/>
              </a:rPr>
              <a:t>(1) </a:t>
            </a:r>
          </a:p>
          <a:p>
            <a:pPr lvl="1" eaLnBrk="1" hangingPunct="1"/>
            <a:r>
              <a:rPr lang="en-US" altLang="zh-CN" dirty="0">
                <a:latin typeface="华文新魏" panose="02010800040101010101" pitchFamily="2" charset="-122"/>
              </a:rPr>
              <a:t>(ABD)</a:t>
            </a:r>
            <a:r>
              <a:rPr lang="en-US" altLang="zh-CN" baseline="30000" dirty="0">
                <a:latin typeface="华文新魏" panose="02010800040101010101" pitchFamily="2" charset="-122"/>
              </a:rPr>
              <a:t>+</a:t>
            </a:r>
            <a:r>
              <a:rPr lang="en-US" altLang="zh-CN" dirty="0">
                <a:latin typeface="华文新魏" panose="02010800040101010101" pitchFamily="2" charset="-122"/>
              </a:rPr>
              <a:t> = { ABDE }</a:t>
            </a:r>
          </a:p>
          <a:p>
            <a:pPr lvl="1" eaLnBrk="1" hangingPunct="1"/>
            <a:r>
              <a:rPr lang="en-US" altLang="zh-CN" dirty="0">
                <a:latin typeface="华文新魏" panose="02010800040101010101" pitchFamily="2" charset="-122"/>
              </a:rPr>
              <a:t>(ABE)</a:t>
            </a:r>
            <a:r>
              <a:rPr lang="en-US" altLang="zh-CN" baseline="30000" dirty="0">
                <a:latin typeface="华文新魏" panose="02010800040101010101" pitchFamily="2" charset="-122"/>
              </a:rPr>
              <a:t>+</a:t>
            </a:r>
            <a:r>
              <a:rPr lang="en-US" altLang="zh-CN" dirty="0">
                <a:latin typeface="华文新魏" panose="02010800040101010101" pitchFamily="2" charset="-122"/>
              </a:rPr>
              <a:t> = { ABE }</a:t>
            </a:r>
          </a:p>
          <a:p>
            <a:pPr lvl="1" eaLnBrk="1" hangingPunct="1"/>
            <a:r>
              <a:rPr lang="en-US" altLang="zh-CN" dirty="0">
                <a:latin typeface="华文新魏" panose="02010800040101010101" pitchFamily="2" charset="-122"/>
              </a:rPr>
              <a:t>(ACD)</a:t>
            </a:r>
            <a:r>
              <a:rPr lang="en-US" altLang="zh-CN" baseline="30000" dirty="0">
                <a:latin typeface="华文新魏" panose="02010800040101010101" pitchFamily="2" charset="-122"/>
              </a:rPr>
              <a:t>+</a:t>
            </a:r>
            <a:r>
              <a:rPr lang="en-US" altLang="zh-CN" dirty="0">
                <a:latin typeface="华文新魏" panose="02010800040101010101" pitchFamily="2" charset="-122"/>
              </a:rPr>
              <a:t> = { ABCDE }</a:t>
            </a:r>
          </a:p>
          <a:p>
            <a:pPr lvl="1" eaLnBrk="1" hangingPunct="1"/>
            <a:r>
              <a:rPr lang="en-US" altLang="zh-CN" dirty="0">
                <a:latin typeface="华文新魏" panose="02010800040101010101" pitchFamily="2" charset="-122"/>
              </a:rPr>
              <a:t>(CD)</a:t>
            </a:r>
            <a:r>
              <a:rPr lang="en-US" altLang="zh-CN" baseline="30000" dirty="0">
                <a:latin typeface="华文新魏" panose="02010800040101010101" pitchFamily="2" charset="-122"/>
              </a:rPr>
              <a:t>+</a:t>
            </a:r>
            <a:r>
              <a:rPr lang="en-US" altLang="zh-CN" dirty="0">
                <a:latin typeface="华文新魏" panose="02010800040101010101" pitchFamily="2" charset="-122"/>
              </a:rPr>
              <a:t> = { ABCDE }</a:t>
            </a:r>
          </a:p>
          <a:p>
            <a:pPr eaLnBrk="1" hangingPunct="1"/>
            <a:r>
              <a:rPr lang="zh-CN" altLang="en-US" dirty="0">
                <a:latin typeface="华文新魏" panose="02010800040101010101" pitchFamily="2" charset="-122"/>
              </a:rPr>
              <a:t>选</a:t>
            </a:r>
            <a:r>
              <a:rPr lang="en-US" altLang="zh-CN" dirty="0">
                <a:latin typeface="华文新魏" panose="02010800040101010101" pitchFamily="2" charset="-122"/>
              </a:rPr>
              <a:t>D</a:t>
            </a:r>
            <a:r>
              <a:rPr lang="zh-CN" altLang="en-US" dirty="0">
                <a:latin typeface="华文新魏" panose="02010800040101010101" pitchFamily="2" charset="-122"/>
              </a:rPr>
              <a:t>。</a:t>
            </a:r>
            <a:endParaRPr lang="en-US" altLang="zh-CN" dirty="0">
              <a:latin typeface="华文新魏" panose="02010800040101010101" pitchFamily="2" charset="-122"/>
            </a:endParaRPr>
          </a:p>
        </p:txBody>
      </p:sp>
      <p:sp>
        <p:nvSpPr>
          <p:cNvPr id="2" name="椭圆形标注 1"/>
          <p:cNvSpPr/>
          <p:nvPr/>
        </p:nvSpPr>
        <p:spPr bwMode="auto">
          <a:xfrm>
            <a:off x="3563938" y="2133600"/>
            <a:ext cx="5256212" cy="611188"/>
          </a:xfrm>
          <a:prstGeom prst="wedgeEllipseCallout">
            <a:avLst>
              <a:gd name="adj1" fmla="val -22445"/>
              <a:gd name="adj2" fmla="val 183129"/>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a:lstStyle/>
          <a:p>
            <a:pPr eaLnBrk="1" hangingPunct="1">
              <a:defRPr/>
            </a:pPr>
            <a:r>
              <a:rPr kumimoji="1" lang="en-US" altLang="zh-CN" sz="2000" b="1" dirty="0">
                <a:solidFill>
                  <a:srgbClr val="FF0000"/>
                </a:solidFill>
                <a:latin typeface="+mn-ea"/>
                <a:ea typeface="+mn-ea"/>
                <a:sym typeface="+mn-ea"/>
              </a:rPr>
              <a:t>CD</a:t>
            </a:r>
            <a:r>
              <a:rPr kumimoji="1" lang="zh-CN" altLang="en-US" sz="2000" b="1" dirty="0">
                <a:solidFill>
                  <a:srgbClr val="FF0000"/>
                </a:solidFill>
                <a:latin typeface="+mn-ea"/>
                <a:ea typeface="+mn-ea"/>
                <a:sym typeface="+mn-ea"/>
              </a:rPr>
              <a:t>是</a:t>
            </a:r>
            <a:r>
              <a:rPr kumimoji="1" lang="en-US" altLang="zh-CN" sz="2000" b="1" dirty="0">
                <a:solidFill>
                  <a:srgbClr val="FF0000"/>
                </a:solidFill>
                <a:latin typeface="+mn-ea"/>
                <a:ea typeface="+mn-ea"/>
                <a:sym typeface="+mn-ea"/>
              </a:rPr>
              <a:t>L</a:t>
            </a:r>
            <a:r>
              <a:rPr kumimoji="1" lang="zh-CN" altLang="en-US" sz="2000" b="1" dirty="0">
                <a:solidFill>
                  <a:srgbClr val="FF0000"/>
                </a:solidFill>
                <a:latin typeface="+mn-ea"/>
                <a:ea typeface="+mn-ea"/>
                <a:sym typeface="+mn-ea"/>
              </a:rPr>
              <a:t>类属性，因此</a:t>
            </a:r>
            <a:r>
              <a:rPr kumimoji="1" lang="en-US" altLang="zh-CN" sz="2000" b="1" dirty="0">
                <a:solidFill>
                  <a:srgbClr val="FF0000"/>
                </a:solidFill>
                <a:latin typeface="+mn-ea"/>
                <a:ea typeface="+mn-ea"/>
                <a:sym typeface="+mn-ea"/>
              </a:rPr>
              <a:t>CD</a:t>
            </a:r>
            <a:r>
              <a:rPr kumimoji="1" lang="zh-CN" altLang="en-US" sz="2000" b="1" dirty="0">
                <a:solidFill>
                  <a:srgbClr val="FF0000"/>
                </a:solidFill>
                <a:latin typeface="+mn-ea"/>
                <a:ea typeface="+mn-ea"/>
                <a:sym typeface="+mn-ea"/>
              </a:rPr>
              <a:t>是关系模式的唯一候选码</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dirty="0"/>
          </a:p>
        </p:txBody>
      </p:sp>
      <p:sp>
        <p:nvSpPr>
          <p:cNvPr id="126980" name="Rectangle 2"/>
          <p:cNvSpPr>
            <a:spLocks noGrp="1" noChangeArrowheads="1"/>
          </p:cNvSpPr>
          <p:nvPr>
            <p:ph type="title"/>
          </p:nvPr>
        </p:nvSpPr>
        <p:spPr/>
        <p:txBody>
          <a:bodyPr/>
          <a:lstStyle/>
          <a:p>
            <a:pPr eaLnBrk="1" hangingPunct="1">
              <a:defRPr/>
            </a:pPr>
            <a:r>
              <a:rPr kumimoji="1" lang="zh-CN" altLang="en-US" dirty="0"/>
              <a:t>模式分解</a:t>
            </a:r>
          </a:p>
        </p:txBody>
      </p:sp>
      <p:sp>
        <p:nvSpPr>
          <p:cNvPr id="129029" name="Rectangle 3"/>
          <p:cNvSpPr>
            <a:spLocks noGrp="1" noChangeArrowheads="1"/>
          </p:cNvSpPr>
          <p:nvPr>
            <p:ph idx="1"/>
          </p:nvPr>
        </p:nvSpPr>
        <p:spPr>
          <a:xfrm>
            <a:off x="685800" y="1371600"/>
            <a:ext cx="7772400" cy="1049338"/>
          </a:xfrm>
        </p:spPr>
        <p:txBody>
          <a:bodyPr/>
          <a:lstStyle/>
          <a:p>
            <a:pPr eaLnBrk="1" hangingPunct="1">
              <a:lnSpc>
                <a:spcPct val="90000"/>
              </a:lnSpc>
            </a:pPr>
            <a:r>
              <a:rPr lang="en-US" altLang="zh-CN" sz="2000" dirty="0"/>
              <a:t>(2)</a:t>
            </a:r>
            <a:r>
              <a:rPr lang="zh-CN" altLang="en-US" sz="2000" dirty="0">
                <a:latin typeface="华文新魏" panose="02010800040101010101" pitchFamily="2" charset="-122"/>
              </a:rPr>
              <a:t>先做无损连接的判断。</a:t>
            </a:r>
            <a:r>
              <a:rPr lang="en-US" altLang="zh-CN" sz="2000" dirty="0">
                <a:latin typeface="华文新魏" panose="02010800040101010101" pitchFamily="2" charset="-122"/>
              </a:rPr>
              <a:t>R1∩R2={C}</a:t>
            </a:r>
            <a:r>
              <a:rPr lang="zh-CN" altLang="en-US" sz="2000" dirty="0">
                <a:latin typeface="华文新魏" panose="02010800040101010101" pitchFamily="2" charset="-122"/>
              </a:rPr>
              <a:t>，计算</a:t>
            </a:r>
            <a:r>
              <a:rPr lang="en-US" altLang="zh-CN" sz="2000" dirty="0">
                <a:latin typeface="华文新魏" panose="02010800040101010101" pitchFamily="2" charset="-122"/>
              </a:rPr>
              <a:t>C</a:t>
            </a:r>
            <a:r>
              <a:rPr lang="en-US" altLang="zh-CN" sz="2000" baseline="30000" dirty="0">
                <a:latin typeface="华文新魏" panose="02010800040101010101" pitchFamily="2" charset="-122"/>
              </a:rPr>
              <a:t>+</a:t>
            </a:r>
            <a:r>
              <a:rPr lang="zh-CN" altLang="en-US" sz="2000" dirty="0">
                <a:latin typeface="华文新魏" panose="02010800040101010101" pitchFamily="2" charset="-122"/>
              </a:rPr>
              <a:t>。</a:t>
            </a:r>
          </a:p>
          <a:p>
            <a:pPr lvl="1" eaLnBrk="1" hangingPunct="1">
              <a:lnSpc>
                <a:spcPct val="90000"/>
              </a:lnSpc>
            </a:pPr>
            <a:r>
              <a:rPr lang="en-US" altLang="zh-CN" sz="2000" dirty="0">
                <a:latin typeface="华文新魏" panose="02010800040101010101" pitchFamily="2" charset="-122"/>
              </a:rPr>
              <a:t>result=C</a:t>
            </a:r>
          </a:p>
          <a:p>
            <a:pPr lvl="1" eaLnBrk="1" hangingPunct="1">
              <a:lnSpc>
                <a:spcPct val="90000"/>
              </a:lnSpc>
            </a:pPr>
            <a:r>
              <a:rPr lang="zh-CN" altLang="en-US" sz="2000" dirty="0">
                <a:latin typeface="华文新魏" panose="02010800040101010101" pitchFamily="2" charset="-122"/>
              </a:rPr>
              <a:t>因为</a:t>
            </a:r>
            <a:r>
              <a:rPr lang="en-US" altLang="zh-CN" sz="2000" dirty="0">
                <a:latin typeface="华文新魏" panose="02010800040101010101" pitchFamily="2" charset="-122"/>
              </a:rPr>
              <a:t>C</a:t>
            </a:r>
            <a:r>
              <a:rPr lang="zh-CN" altLang="en-US" sz="2000" dirty="0">
                <a:latin typeface="华文新魏" panose="02010800040101010101" pitchFamily="2" charset="-122"/>
              </a:rPr>
              <a:t>既不是</a:t>
            </a:r>
            <a:r>
              <a:rPr lang="en-US" altLang="zh-CN" sz="2000" dirty="0">
                <a:latin typeface="华文新魏" panose="02010800040101010101" pitchFamily="2" charset="-122"/>
              </a:rPr>
              <a:t>R1</a:t>
            </a:r>
            <a:r>
              <a:rPr lang="zh-CN" altLang="en-US" sz="2000" dirty="0">
                <a:latin typeface="华文新魏" panose="02010800040101010101" pitchFamily="2" charset="-122"/>
              </a:rPr>
              <a:t>也不是</a:t>
            </a:r>
            <a:r>
              <a:rPr lang="en-US" altLang="zh-CN" sz="2000" dirty="0">
                <a:latin typeface="华文新魏" panose="02010800040101010101" pitchFamily="2" charset="-122"/>
              </a:rPr>
              <a:t>R2</a:t>
            </a:r>
            <a:r>
              <a:rPr lang="zh-CN" altLang="en-US" sz="2000" dirty="0">
                <a:latin typeface="华文新魏" panose="02010800040101010101" pitchFamily="2" charset="-122"/>
              </a:rPr>
              <a:t>的超码，该分解不具有无损分解性。</a:t>
            </a:r>
            <a:endParaRPr lang="en-US" altLang="zh-CN" sz="1900" dirty="0"/>
          </a:p>
        </p:txBody>
      </p:sp>
      <p:sp>
        <p:nvSpPr>
          <p:cNvPr id="371716" name="Text Box 4"/>
          <p:cNvSpPr txBox="1">
            <a:spLocks noChangeArrowheads="1"/>
          </p:cNvSpPr>
          <p:nvPr/>
        </p:nvSpPr>
        <p:spPr bwMode="auto">
          <a:xfrm>
            <a:off x="539750" y="3008461"/>
            <a:ext cx="8013700" cy="344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r>
              <a:rPr lang="zh-CN" altLang="en-US" sz="2000" dirty="0">
                <a:latin typeface="华文新魏" panose="02010800040101010101" pitchFamily="2" charset="-122"/>
              </a:rPr>
              <a:t>再做保持依赖的判断。</a:t>
            </a:r>
            <a:endParaRPr lang="zh-CN" altLang="zh-CN" sz="2000" dirty="0">
              <a:latin typeface="华文新魏" panose="02010800040101010101" pitchFamily="2" charset="-122"/>
            </a:endParaRPr>
          </a:p>
          <a:p>
            <a:pPr lvl="1" eaLnBrk="1" hangingPunct="1">
              <a:spcBef>
                <a:spcPct val="0"/>
              </a:spcBef>
              <a:buClrTx/>
              <a:buFontTx/>
              <a:buNone/>
            </a:pPr>
            <a:r>
              <a:rPr lang="en-US" altLang="zh-CN" sz="2000" dirty="0">
                <a:latin typeface="华文新魏" panose="02010800040101010101" pitchFamily="2" charset="-122"/>
              </a:rPr>
              <a:t>B→A</a:t>
            </a:r>
            <a:r>
              <a:rPr lang="zh-CN" altLang="en-US" sz="2000" dirty="0">
                <a:latin typeface="华文新魏" panose="02010800040101010101" pitchFamily="2" charset="-122"/>
              </a:rPr>
              <a:t>，</a:t>
            </a:r>
            <a:r>
              <a:rPr lang="en-US" altLang="zh-CN" sz="2000" dirty="0">
                <a:latin typeface="华文新魏" panose="02010800040101010101" pitchFamily="2" charset="-122"/>
              </a:rPr>
              <a:t>A→E</a:t>
            </a:r>
            <a:r>
              <a:rPr lang="zh-CN" altLang="en-US" sz="2000" dirty="0">
                <a:latin typeface="华文新魏" panose="02010800040101010101" pitchFamily="2" charset="-122"/>
              </a:rPr>
              <a:t>，</a:t>
            </a:r>
            <a:r>
              <a:rPr lang="en-US" altLang="zh-CN" sz="2000" dirty="0">
                <a:latin typeface="华文新魏" panose="02010800040101010101" pitchFamily="2" charset="-122"/>
              </a:rPr>
              <a:t>AC→B</a:t>
            </a:r>
            <a:r>
              <a:rPr lang="zh-CN" altLang="en-US" sz="2000" dirty="0">
                <a:latin typeface="华文新魏" panose="02010800040101010101" pitchFamily="2" charset="-122"/>
              </a:rPr>
              <a:t>在</a:t>
            </a:r>
            <a:r>
              <a:rPr lang="en-US" altLang="zh-CN" sz="2000" dirty="0">
                <a:latin typeface="华文新魏" panose="02010800040101010101" pitchFamily="2" charset="-122"/>
              </a:rPr>
              <a:t>R1</a:t>
            </a:r>
            <a:r>
              <a:rPr lang="zh-CN" altLang="en-US" sz="2000" dirty="0">
                <a:latin typeface="华文新魏" panose="02010800040101010101" pitchFamily="2" charset="-122"/>
              </a:rPr>
              <a:t>上成立，</a:t>
            </a:r>
            <a:r>
              <a:rPr lang="en-US" altLang="zh-CN" sz="2000" dirty="0">
                <a:latin typeface="华文新魏" panose="02010800040101010101" pitchFamily="2" charset="-122"/>
              </a:rPr>
              <a:t>D→A</a:t>
            </a:r>
            <a:r>
              <a:rPr lang="zh-CN" altLang="en-US" sz="2000" dirty="0">
                <a:latin typeface="华文新魏" panose="02010800040101010101" pitchFamily="2" charset="-122"/>
              </a:rPr>
              <a:t>在</a:t>
            </a:r>
            <a:r>
              <a:rPr lang="en-US" altLang="zh-CN" sz="2000" dirty="0">
                <a:latin typeface="华文新魏" panose="02010800040101010101" pitchFamily="2" charset="-122"/>
              </a:rPr>
              <a:t>R1</a:t>
            </a:r>
            <a:r>
              <a:rPr lang="zh-CN" altLang="en-US" sz="2000" dirty="0">
                <a:latin typeface="华文新魏" panose="02010800040101010101" pitchFamily="2" charset="-122"/>
              </a:rPr>
              <a:t>和</a:t>
            </a:r>
            <a:r>
              <a:rPr lang="en-US" altLang="zh-CN" sz="2000" dirty="0">
                <a:latin typeface="华文新魏" panose="02010800040101010101" pitchFamily="2" charset="-122"/>
              </a:rPr>
              <a:t>R2</a:t>
            </a:r>
            <a:r>
              <a:rPr lang="zh-CN" altLang="en-US" sz="2000" dirty="0">
                <a:latin typeface="华文新魏" panose="02010800040101010101" pitchFamily="2" charset="-122"/>
              </a:rPr>
              <a:t>上都不成立，因此需做进一步判断。</a:t>
            </a:r>
          </a:p>
          <a:p>
            <a:pPr lvl="1" eaLnBrk="1" hangingPunct="1">
              <a:spcBef>
                <a:spcPct val="0"/>
              </a:spcBef>
              <a:buClrTx/>
              <a:buFontTx/>
              <a:buNone/>
            </a:pPr>
            <a:r>
              <a:rPr lang="zh-CN" altLang="en-US" sz="2000" dirty="0">
                <a:latin typeface="华文新魏" panose="02010800040101010101" pitchFamily="2" charset="-122"/>
              </a:rPr>
              <a:t>对于</a:t>
            </a:r>
            <a:r>
              <a:rPr lang="en-US" altLang="zh-CN" sz="2000" dirty="0">
                <a:latin typeface="华文新魏" panose="02010800040101010101" pitchFamily="2" charset="-122"/>
              </a:rPr>
              <a:t>D→A</a:t>
            </a:r>
            <a:r>
              <a:rPr lang="zh-CN" altLang="en-US" sz="2000" dirty="0">
                <a:latin typeface="华文新魏" panose="02010800040101010101" pitchFamily="2" charset="-122"/>
              </a:rPr>
              <a:t>应用保持依赖算法：</a:t>
            </a:r>
          </a:p>
          <a:p>
            <a:pPr lvl="2" eaLnBrk="1" hangingPunct="1">
              <a:spcBef>
                <a:spcPct val="0"/>
              </a:spcBef>
              <a:buClrTx/>
              <a:buSzTx/>
              <a:buFontTx/>
              <a:buNone/>
            </a:pPr>
            <a:r>
              <a:rPr lang="en-US" altLang="zh-CN" sz="2000" dirty="0">
                <a:latin typeface="华文新魏" panose="02010800040101010101" pitchFamily="2" charset="-122"/>
              </a:rPr>
              <a:t>Result = D</a:t>
            </a:r>
          </a:p>
          <a:p>
            <a:pPr lvl="2" eaLnBrk="1" hangingPunct="1">
              <a:spcBef>
                <a:spcPct val="0"/>
              </a:spcBef>
              <a:buClrTx/>
              <a:buSzTx/>
              <a:buFontTx/>
              <a:buNone/>
            </a:pPr>
            <a:r>
              <a:rPr lang="zh-CN" altLang="en-US" sz="2000" dirty="0">
                <a:latin typeface="华文新魏" panose="02010800040101010101" pitchFamily="2" charset="-122"/>
              </a:rPr>
              <a:t>对</a:t>
            </a:r>
            <a:r>
              <a:rPr lang="en-US" altLang="zh-CN" sz="2000" dirty="0">
                <a:latin typeface="华文新魏" panose="02010800040101010101" pitchFamily="2" charset="-122"/>
              </a:rPr>
              <a:t>R1</a:t>
            </a:r>
            <a:r>
              <a:rPr lang="zh-CN" altLang="en-US" sz="2000" dirty="0">
                <a:latin typeface="华文新魏" panose="02010800040101010101" pitchFamily="2" charset="-122"/>
              </a:rPr>
              <a:t>，</a:t>
            </a:r>
            <a:r>
              <a:rPr lang="en-US" altLang="zh-CN" sz="2000" dirty="0">
                <a:latin typeface="华文新魏" panose="02010800040101010101" pitchFamily="2" charset="-122"/>
              </a:rPr>
              <a:t>result∩R1 = </a:t>
            </a:r>
            <a:r>
              <a:rPr lang="en-US" altLang="zh-CN" sz="2000" dirty="0">
                <a:latin typeface="华文新魏" panose="02010800040101010101" pitchFamily="2" charset="-122"/>
                <a:sym typeface="Symbol" panose="05050102010706020507" pitchFamily="18" charset="2"/>
              </a:rPr>
              <a:t></a:t>
            </a:r>
            <a:r>
              <a:rPr lang="zh-CN" altLang="en-US" sz="2000" dirty="0">
                <a:latin typeface="华文新魏" panose="02010800040101010101" pitchFamily="2" charset="-122"/>
              </a:rPr>
              <a:t>，</a:t>
            </a:r>
            <a:r>
              <a:rPr lang="en-US" altLang="zh-CN" sz="2000" dirty="0">
                <a:latin typeface="华文新魏" panose="02010800040101010101" pitchFamily="2" charset="-122"/>
              </a:rPr>
              <a:t>t</a:t>
            </a:r>
            <a:r>
              <a:rPr lang="zh-CN" altLang="en-US" sz="2000" dirty="0">
                <a:latin typeface="华文新魏" panose="02010800040101010101" pitchFamily="2" charset="-122"/>
              </a:rPr>
              <a:t>为</a:t>
            </a:r>
            <a:r>
              <a:rPr lang="en-US" altLang="zh-CN" sz="2000" dirty="0">
                <a:latin typeface="华文新魏" panose="02010800040101010101" pitchFamily="2" charset="-122"/>
                <a:sym typeface="Symbol" panose="05050102010706020507" pitchFamily="18" charset="2"/>
              </a:rPr>
              <a:t></a:t>
            </a:r>
            <a:r>
              <a:rPr lang="zh-CN" altLang="en-US" sz="2000" dirty="0">
                <a:latin typeface="华文新魏" panose="02010800040101010101" pitchFamily="2" charset="-122"/>
              </a:rPr>
              <a:t>，</a:t>
            </a:r>
            <a:r>
              <a:rPr lang="en-US" altLang="zh-CN" sz="2000" dirty="0">
                <a:latin typeface="华文新魏" panose="02010800040101010101" pitchFamily="2" charset="-122"/>
              </a:rPr>
              <a:t>result = D</a:t>
            </a:r>
          </a:p>
          <a:p>
            <a:pPr lvl="2" eaLnBrk="1" hangingPunct="1">
              <a:spcBef>
                <a:spcPct val="0"/>
              </a:spcBef>
              <a:buClrTx/>
              <a:buSzTx/>
              <a:buFontTx/>
              <a:buNone/>
            </a:pPr>
            <a:r>
              <a:rPr lang="zh-CN" altLang="en-US" sz="2000" dirty="0">
                <a:latin typeface="华文新魏" panose="02010800040101010101" pitchFamily="2" charset="-122"/>
              </a:rPr>
              <a:t>再对</a:t>
            </a:r>
            <a:r>
              <a:rPr lang="en-US" altLang="zh-CN" sz="2000" dirty="0">
                <a:latin typeface="华文新魏" panose="02010800040101010101" pitchFamily="2" charset="-122"/>
              </a:rPr>
              <a:t>R2</a:t>
            </a:r>
            <a:r>
              <a:rPr lang="zh-CN" altLang="en-US" sz="2000" dirty="0">
                <a:latin typeface="华文新魏" panose="02010800040101010101" pitchFamily="2" charset="-122"/>
              </a:rPr>
              <a:t>，</a:t>
            </a:r>
            <a:r>
              <a:rPr lang="en-US" altLang="zh-CN" sz="2000" dirty="0">
                <a:latin typeface="华文新魏" panose="02010800040101010101" pitchFamily="2" charset="-122"/>
              </a:rPr>
              <a:t>result∩R2 = D</a:t>
            </a:r>
            <a:r>
              <a:rPr lang="zh-CN" altLang="en-US" sz="2000" dirty="0">
                <a:latin typeface="华文新魏" panose="02010800040101010101" pitchFamily="2" charset="-122"/>
              </a:rPr>
              <a:t>，</a:t>
            </a:r>
            <a:r>
              <a:rPr lang="en-US" altLang="zh-CN" sz="2000" dirty="0">
                <a:latin typeface="华文新魏" panose="02010800040101010101" pitchFamily="2" charset="-122"/>
              </a:rPr>
              <a:t>(D)</a:t>
            </a:r>
            <a:r>
              <a:rPr lang="en-US" altLang="zh-CN" sz="2000" baseline="30000" dirty="0">
                <a:latin typeface="华文新魏" panose="02010800040101010101" pitchFamily="2" charset="-122"/>
              </a:rPr>
              <a:t>+</a:t>
            </a:r>
            <a:r>
              <a:rPr lang="en-US" altLang="zh-CN" sz="2000" dirty="0">
                <a:latin typeface="华文新魏" panose="02010800040101010101" pitchFamily="2" charset="-122"/>
              </a:rPr>
              <a:t>  = {ADE} </a:t>
            </a:r>
            <a:r>
              <a:rPr lang="zh-CN" altLang="en-US" sz="2000" dirty="0">
                <a:latin typeface="华文新魏" panose="02010800040101010101" pitchFamily="2" charset="-122"/>
              </a:rPr>
              <a:t>，</a:t>
            </a:r>
            <a:r>
              <a:rPr lang="en-US" altLang="zh-CN" sz="2000" dirty="0">
                <a:latin typeface="华文新魏" panose="02010800040101010101" pitchFamily="2" charset="-122"/>
              </a:rPr>
              <a:t>t = (D)</a:t>
            </a:r>
            <a:r>
              <a:rPr lang="en-US" altLang="zh-CN" sz="2000" baseline="30000" dirty="0">
                <a:latin typeface="华文新魏" panose="02010800040101010101" pitchFamily="2" charset="-122"/>
              </a:rPr>
              <a:t>+</a:t>
            </a:r>
            <a:r>
              <a:rPr lang="en-US" altLang="zh-CN" sz="2000" dirty="0">
                <a:latin typeface="华文新魏" panose="02010800040101010101" pitchFamily="2" charset="-122"/>
              </a:rPr>
              <a:t> ∩R2 = D</a:t>
            </a:r>
            <a:r>
              <a:rPr lang="zh-CN" altLang="en-US" sz="2000" dirty="0">
                <a:latin typeface="华文新魏" panose="02010800040101010101" pitchFamily="2" charset="-122"/>
              </a:rPr>
              <a:t>，</a:t>
            </a:r>
            <a:r>
              <a:rPr lang="en-US" altLang="zh-CN" sz="2000" dirty="0">
                <a:latin typeface="华文新魏" panose="02010800040101010101" pitchFamily="2" charset="-122"/>
              </a:rPr>
              <a:t>result = D</a:t>
            </a:r>
          </a:p>
          <a:p>
            <a:pPr lvl="2" eaLnBrk="1" hangingPunct="1">
              <a:spcBef>
                <a:spcPct val="0"/>
              </a:spcBef>
              <a:buClrTx/>
              <a:buSzTx/>
              <a:buFontTx/>
              <a:buNone/>
            </a:pPr>
            <a:r>
              <a:rPr lang="zh-CN" altLang="en-US" sz="2000" dirty="0">
                <a:latin typeface="华文新魏" panose="02010800040101010101" pitchFamily="2" charset="-122"/>
              </a:rPr>
              <a:t>一个循环后</a:t>
            </a:r>
            <a:r>
              <a:rPr lang="en-US" altLang="zh-CN" sz="2000" dirty="0">
                <a:latin typeface="华文新魏" panose="02010800040101010101" pitchFamily="2" charset="-122"/>
              </a:rPr>
              <a:t>result</a:t>
            </a:r>
            <a:r>
              <a:rPr lang="zh-CN" altLang="en-US" sz="2000" dirty="0">
                <a:latin typeface="华文新魏" panose="02010800040101010101" pitchFamily="2" charset="-122"/>
              </a:rPr>
              <a:t>未发生变化，因此最后</a:t>
            </a:r>
            <a:r>
              <a:rPr lang="en-US" altLang="zh-CN" sz="2000" dirty="0">
                <a:latin typeface="华文新魏" panose="02010800040101010101" pitchFamily="2" charset="-122"/>
              </a:rPr>
              <a:t>result = D</a:t>
            </a:r>
            <a:r>
              <a:rPr lang="zh-CN" altLang="en-US" sz="2000" dirty="0">
                <a:latin typeface="华文新魏" panose="02010800040101010101" pitchFamily="2" charset="-122"/>
              </a:rPr>
              <a:t>，并未包含</a:t>
            </a:r>
            <a:r>
              <a:rPr lang="en-US" altLang="zh-CN" sz="2000" dirty="0">
                <a:latin typeface="华文新魏" panose="02010800040101010101" pitchFamily="2" charset="-122"/>
              </a:rPr>
              <a:t>A</a:t>
            </a:r>
            <a:r>
              <a:rPr lang="zh-CN" altLang="en-US" sz="2000" dirty="0">
                <a:latin typeface="华文新魏" panose="02010800040101010101" pitchFamily="2" charset="-122"/>
              </a:rPr>
              <a:t>，所以</a:t>
            </a:r>
            <a:r>
              <a:rPr lang="en-US" altLang="zh-CN" sz="2000" dirty="0">
                <a:latin typeface="华文新魏" panose="02010800040101010101" pitchFamily="2" charset="-122"/>
              </a:rPr>
              <a:t>D→A</a:t>
            </a:r>
            <a:r>
              <a:rPr lang="zh-CN" altLang="en-US" sz="2000" dirty="0">
                <a:latin typeface="华文新魏" panose="02010800040101010101" pitchFamily="2" charset="-122"/>
              </a:rPr>
              <a:t>未被保持，该分解不是保持依赖的。</a:t>
            </a:r>
          </a:p>
          <a:p>
            <a:pPr eaLnBrk="1" hangingPunct="1">
              <a:spcBef>
                <a:spcPct val="0"/>
              </a:spcBef>
              <a:buClrTx/>
              <a:buSzTx/>
              <a:buFontTx/>
              <a:buNone/>
            </a:pPr>
            <a:r>
              <a:rPr lang="zh-CN" altLang="en-US" sz="2000" dirty="0">
                <a:latin typeface="华文新魏" panose="02010800040101010101" pitchFamily="2" charset="-122"/>
              </a:rPr>
              <a:t>选</a:t>
            </a:r>
            <a:r>
              <a:rPr lang="en-US" altLang="zh-CN" sz="2000" dirty="0">
                <a:latin typeface="华文新魏" panose="02010800040101010101" pitchFamily="2" charset="-122"/>
              </a:rPr>
              <a:t>D</a:t>
            </a:r>
            <a:r>
              <a:rPr lang="zh-CN" altLang="en-US" sz="2000" dirty="0">
                <a:latin typeface="华文新魏" panose="02010800040101010101" pitchFamily="2" charset="-122"/>
              </a:rPr>
              <a:t>。</a:t>
            </a:r>
          </a:p>
        </p:txBody>
      </p:sp>
      <p:sp>
        <p:nvSpPr>
          <p:cNvPr id="2" name="文本框 1"/>
          <p:cNvSpPr txBox="1"/>
          <p:nvPr/>
        </p:nvSpPr>
        <p:spPr>
          <a:xfrm>
            <a:off x="35496" y="2485591"/>
            <a:ext cx="9358652" cy="400110"/>
          </a:xfrm>
          <a:prstGeom prst="rect">
            <a:avLst/>
          </a:prstGeom>
          <a:noFill/>
        </p:spPr>
        <p:txBody>
          <a:bodyPr wrap="none" rtlCol="0">
            <a:spAutoFit/>
          </a:bodyPr>
          <a:lstStyle/>
          <a:p>
            <a:r>
              <a:rPr lang="en-US" altLang="zh-CN" sz="2000" dirty="0">
                <a:solidFill>
                  <a:srgbClr val="FF0000"/>
                </a:solidFill>
                <a:latin typeface="华文新魏" panose="02010800040101010101" pitchFamily="2" charset="-122"/>
              </a:rPr>
              <a:t>U={A, B, C, D, E}</a:t>
            </a:r>
            <a:r>
              <a:rPr lang="zh-CN" altLang="en-US" sz="2000" dirty="0">
                <a:solidFill>
                  <a:srgbClr val="FF0000"/>
                </a:solidFill>
                <a:latin typeface="华文新魏" panose="02010800040101010101" pitchFamily="2" charset="-122"/>
              </a:rPr>
              <a:t>，</a:t>
            </a:r>
            <a:r>
              <a:rPr lang="en-US" altLang="zh-CN" sz="2000" dirty="0">
                <a:solidFill>
                  <a:srgbClr val="FF0000"/>
                </a:solidFill>
                <a:latin typeface="华文新魏" panose="02010800040101010101" pitchFamily="2" charset="-122"/>
              </a:rPr>
              <a:t>F</a:t>
            </a:r>
            <a:r>
              <a:rPr lang="zh-CN" altLang="en-US" sz="2000" dirty="0">
                <a:solidFill>
                  <a:srgbClr val="FF0000"/>
                </a:solidFill>
                <a:latin typeface="华文新魏" panose="02010800040101010101" pitchFamily="2" charset="-122"/>
              </a:rPr>
              <a:t>＝</a:t>
            </a:r>
            <a:r>
              <a:rPr lang="en-US" altLang="zh-CN" sz="2000" dirty="0">
                <a:solidFill>
                  <a:srgbClr val="FF0000"/>
                </a:solidFill>
                <a:latin typeface="华文新魏" panose="02010800040101010101" pitchFamily="2" charset="-122"/>
              </a:rPr>
              <a:t>{B→A</a:t>
            </a:r>
            <a:r>
              <a:rPr lang="zh-CN" altLang="en-US" sz="2000" dirty="0">
                <a:solidFill>
                  <a:srgbClr val="FF0000"/>
                </a:solidFill>
                <a:latin typeface="华文新魏" panose="02010800040101010101" pitchFamily="2" charset="-122"/>
              </a:rPr>
              <a:t>，</a:t>
            </a:r>
            <a:r>
              <a:rPr lang="en-US" altLang="zh-CN" sz="2000" dirty="0">
                <a:solidFill>
                  <a:srgbClr val="FF0000"/>
                </a:solidFill>
                <a:latin typeface="华文新魏" panose="02010800040101010101" pitchFamily="2" charset="-122"/>
              </a:rPr>
              <a:t>D→A</a:t>
            </a:r>
            <a:r>
              <a:rPr lang="zh-CN" altLang="en-US" sz="2000" dirty="0">
                <a:solidFill>
                  <a:srgbClr val="FF0000"/>
                </a:solidFill>
                <a:latin typeface="华文新魏" panose="02010800040101010101" pitchFamily="2" charset="-122"/>
              </a:rPr>
              <a:t>，</a:t>
            </a:r>
            <a:r>
              <a:rPr lang="en-US" altLang="zh-CN" sz="2000" dirty="0">
                <a:solidFill>
                  <a:srgbClr val="FF0000"/>
                </a:solidFill>
                <a:latin typeface="华文新魏" panose="02010800040101010101" pitchFamily="2" charset="-122"/>
              </a:rPr>
              <a:t>A→E</a:t>
            </a:r>
            <a:r>
              <a:rPr lang="zh-CN" altLang="en-US" sz="2000" dirty="0">
                <a:solidFill>
                  <a:srgbClr val="FF0000"/>
                </a:solidFill>
                <a:latin typeface="华文新魏" panose="02010800040101010101" pitchFamily="2" charset="-122"/>
              </a:rPr>
              <a:t>，</a:t>
            </a:r>
            <a:r>
              <a:rPr lang="en-US" altLang="zh-CN" sz="2000" dirty="0">
                <a:solidFill>
                  <a:srgbClr val="FF0000"/>
                </a:solidFill>
                <a:latin typeface="华文新魏" panose="02010800040101010101" pitchFamily="2" charset="-122"/>
              </a:rPr>
              <a:t>AC→B}</a:t>
            </a:r>
            <a:r>
              <a:rPr lang="zh-CN" altLang="en-US" sz="2000" dirty="0">
                <a:solidFill>
                  <a:srgbClr val="FF0000"/>
                </a:solidFill>
                <a:latin typeface="华文新魏" panose="02010800040101010101" pitchFamily="2" charset="-122"/>
              </a:rPr>
              <a:t>，</a:t>
            </a:r>
            <a:r>
              <a:rPr lang="en-US" altLang="zh-CN" sz="2000" dirty="0">
                <a:solidFill>
                  <a:srgbClr val="FF0000"/>
                </a:solidFill>
                <a:latin typeface="华文新魏" panose="02010800040101010101" pitchFamily="2" charset="-122"/>
              </a:rPr>
              <a:t>ρ={R</a:t>
            </a:r>
            <a:r>
              <a:rPr lang="en-US" altLang="zh-CN" sz="2000" baseline="-25000" dirty="0">
                <a:solidFill>
                  <a:srgbClr val="FF0000"/>
                </a:solidFill>
                <a:latin typeface="华文新魏" panose="02010800040101010101" pitchFamily="2" charset="-122"/>
              </a:rPr>
              <a:t>1</a:t>
            </a:r>
            <a:r>
              <a:rPr lang="en-US" altLang="zh-CN" sz="2000" dirty="0">
                <a:solidFill>
                  <a:srgbClr val="FF0000"/>
                </a:solidFill>
                <a:latin typeface="华文新魏" panose="02010800040101010101" pitchFamily="2" charset="-122"/>
              </a:rPr>
              <a:t>(ABCE)</a:t>
            </a:r>
            <a:r>
              <a:rPr lang="zh-CN" altLang="en-US" sz="2000" dirty="0">
                <a:solidFill>
                  <a:srgbClr val="FF0000"/>
                </a:solidFill>
                <a:latin typeface="华文新魏" panose="02010800040101010101" pitchFamily="2" charset="-122"/>
              </a:rPr>
              <a:t>，</a:t>
            </a:r>
            <a:r>
              <a:rPr lang="en-US" altLang="zh-CN" sz="2000" dirty="0">
                <a:solidFill>
                  <a:srgbClr val="FF0000"/>
                </a:solidFill>
                <a:latin typeface="华文新魏" panose="02010800040101010101" pitchFamily="2" charset="-122"/>
              </a:rPr>
              <a:t>R</a:t>
            </a:r>
            <a:r>
              <a:rPr lang="en-US" altLang="zh-CN" sz="2000" baseline="-25000" dirty="0">
                <a:solidFill>
                  <a:srgbClr val="FF0000"/>
                </a:solidFill>
                <a:latin typeface="华文新魏" panose="02010800040101010101" pitchFamily="2" charset="-122"/>
              </a:rPr>
              <a:t>2</a:t>
            </a:r>
            <a:r>
              <a:rPr lang="en-US" altLang="zh-CN" sz="2000" dirty="0">
                <a:solidFill>
                  <a:srgbClr val="FF0000"/>
                </a:solidFill>
                <a:latin typeface="华文新魏" panose="02010800040101010101" pitchFamily="2" charset="-122"/>
              </a:rPr>
              <a:t>(CD)}</a:t>
            </a:r>
            <a:endParaRPr lang="zh-CN" altLang="en-US" sz="2000" dirty="0">
              <a:solidFill>
                <a:srgbClr val="FF0000"/>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71716"/>
                                        </p:tgtEl>
                                        <p:attrNameLst>
                                          <p:attrName>style.visibility</p:attrName>
                                        </p:attrNameLst>
                                      </p:cBhvr>
                                      <p:to>
                                        <p:strVal val="visible"/>
                                      </p:to>
                                    </p:set>
                                    <p:animEffect transition="in" filter="checkerboard(across)">
                                      <p:cBhvr>
                                        <p:cTn id="7" dur="500"/>
                                        <p:tgtEl>
                                          <p:spTgt spid="3717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716"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kumimoji="1" lang="zh-CN" altLang="en-US" dirty="0"/>
              <a:t>模式分解</a:t>
            </a:r>
            <a:endParaRPr lang="zh-CN" altLang="en-US" dirty="0"/>
          </a:p>
        </p:txBody>
      </p:sp>
      <p:sp>
        <p:nvSpPr>
          <p:cNvPr id="130051" name="内容占位符 2"/>
          <p:cNvSpPr>
            <a:spLocks noGrp="1" noChangeArrowheads="1"/>
          </p:cNvSpPr>
          <p:nvPr>
            <p:ph idx="1"/>
          </p:nvPr>
        </p:nvSpPr>
        <p:spPr>
          <a:xfrm>
            <a:off x="179512" y="1371600"/>
            <a:ext cx="7772400" cy="2057400"/>
          </a:xfrm>
        </p:spPr>
        <p:txBody>
          <a:bodyPr/>
          <a:lstStyle/>
          <a:p>
            <a:r>
              <a:rPr lang="zh-CN" altLang="en-US" sz="2400" dirty="0">
                <a:latin typeface="华文新魏" panose="02010800040101010101" pitchFamily="2" charset="-122"/>
              </a:rPr>
              <a:t>示例</a:t>
            </a:r>
            <a:r>
              <a:rPr lang="en-US" altLang="zh-CN" sz="2400" dirty="0">
                <a:latin typeface="华文新魏" panose="02010800040101010101" pitchFamily="2" charset="-122"/>
              </a:rPr>
              <a:t>3</a:t>
            </a:r>
            <a:r>
              <a:rPr lang="zh-CN" altLang="en-US" sz="2400" dirty="0">
                <a:latin typeface="华文新魏" panose="02010800040101010101" pitchFamily="2" charset="-122"/>
              </a:rPr>
              <a:t>：给定关系模式</a:t>
            </a:r>
            <a:r>
              <a:rPr lang="en-US" altLang="zh-CN" sz="2400" dirty="0">
                <a:latin typeface="华文新魏" panose="02010800040101010101" pitchFamily="2" charset="-122"/>
              </a:rPr>
              <a:t>R(U, F)</a:t>
            </a:r>
            <a:r>
              <a:rPr lang="zh-CN" altLang="en-US" sz="2400" dirty="0">
                <a:latin typeface="华文新魏" panose="02010800040101010101" pitchFamily="2" charset="-122"/>
              </a:rPr>
              <a:t>，</a:t>
            </a:r>
            <a:r>
              <a:rPr lang="en-US" altLang="zh-CN" sz="2400" dirty="0">
                <a:latin typeface="华文新魏" panose="02010800040101010101" pitchFamily="2" charset="-122"/>
              </a:rPr>
              <a:t>U ={A,B,C,D,E,F}</a:t>
            </a:r>
            <a:r>
              <a:rPr lang="zh-CN" altLang="en-US" sz="2400" dirty="0">
                <a:latin typeface="华文新魏" panose="02010800040101010101" pitchFamily="2" charset="-122"/>
              </a:rPr>
              <a:t>，</a:t>
            </a:r>
            <a:r>
              <a:rPr lang="en-US" altLang="zh-CN" sz="2400" dirty="0">
                <a:latin typeface="华文新魏" panose="02010800040101010101" pitchFamily="2" charset="-122"/>
              </a:rPr>
              <a:t>F = {A → BC, CD → E, B → D, BE → F, EF → A}</a:t>
            </a:r>
            <a:r>
              <a:rPr lang="zh-CN" altLang="en-US" sz="2400" dirty="0">
                <a:latin typeface="华文新魏" panose="02010800040101010101" pitchFamily="2" charset="-122"/>
              </a:rPr>
              <a:t>，请说明下列分解是否是无损连接分解？是否是保持依赖的分解？</a:t>
            </a:r>
            <a:endParaRPr lang="en-US" altLang="zh-CN" sz="2400" dirty="0">
              <a:latin typeface="华文新魏" panose="02010800040101010101" pitchFamily="2" charset="-122"/>
            </a:endParaRPr>
          </a:p>
          <a:p>
            <a:pPr lvl="1"/>
            <a:r>
              <a:rPr lang="en-US" altLang="zh-CN" sz="2400" dirty="0">
                <a:latin typeface="华文新魏" panose="02010800040101010101" pitchFamily="2" charset="-122"/>
              </a:rPr>
              <a:t>ρ= {R</a:t>
            </a:r>
            <a:r>
              <a:rPr lang="en-US" altLang="zh-CN" sz="2400" baseline="-25000" dirty="0">
                <a:latin typeface="华文新魏" panose="02010800040101010101" pitchFamily="2" charset="-122"/>
              </a:rPr>
              <a:t>1</a:t>
            </a:r>
            <a:r>
              <a:rPr lang="en-US" altLang="zh-CN" sz="2400" dirty="0">
                <a:latin typeface="华文新魏" panose="02010800040101010101" pitchFamily="2" charset="-122"/>
              </a:rPr>
              <a:t>(ABCD)</a:t>
            </a:r>
            <a:r>
              <a:rPr lang="zh-CN" altLang="en-US" sz="2400" dirty="0">
                <a:latin typeface="华文新魏" panose="02010800040101010101" pitchFamily="2" charset="-122"/>
              </a:rPr>
              <a:t>，</a:t>
            </a:r>
            <a:r>
              <a:rPr lang="en-US" altLang="zh-CN" sz="2400" dirty="0">
                <a:latin typeface="华文新魏" panose="02010800040101010101" pitchFamily="2" charset="-122"/>
              </a:rPr>
              <a:t>R</a:t>
            </a:r>
            <a:r>
              <a:rPr lang="en-US" altLang="zh-CN" sz="2400" baseline="-25000" dirty="0">
                <a:latin typeface="华文新魏" panose="02010800040101010101" pitchFamily="2" charset="-122"/>
              </a:rPr>
              <a:t>2</a:t>
            </a:r>
            <a:r>
              <a:rPr lang="en-US" altLang="zh-CN" sz="2400" dirty="0">
                <a:latin typeface="华文新魏" panose="02010800040101010101" pitchFamily="2" charset="-122"/>
              </a:rPr>
              <a:t>(EFA)}</a:t>
            </a:r>
            <a:endParaRPr lang="zh-CN" altLang="en-US" sz="2400" dirty="0"/>
          </a:p>
        </p:txBody>
      </p:sp>
      <p:sp>
        <p:nvSpPr>
          <p:cNvPr id="3" name="文本框 2"/>
          <p:cNvSpPr txBox="1">
            <a:spLocks noChangeArrowheads="1"/>
          </p:cNvSpPr>
          <p:nvPr/>
        </p:nvSpPr>
        <p:spPr bwMode="auto">
          <a:xfrm>
            <a:off x="5143946" y="2890838"/>
            <a:ext cx="3892550" cy="326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r>
              <a:rPr lang="zh-CN" altLang="en-US" sz="2000" dirty="0">
                <a:solidFill>
                  <a:srgbClr val="130FC1"/>
                </a:solidFill>
                <a:latin typeface="华文新魏" panose="02010800040101010101" pitchFamily="2" charset="-122"/>
              </a:rPr>
              <a:t>Input：{R1,...,Rn}，F中的一个函数依赖α</a:t>
            </a:r>
            <a:r>
              <a:rPr lang="en-US" altLang="zh-CN" sz="2000" dirty="0">
                <a:solidFill>
                  <a:srgbClr val="130FC1"/>
                </a:solidFill>
                <a:latin typeface="华文新魏" panose="02010800040101010101" pitchFamily="2" charset="-122"/>
              </a:rPr>
              <a:t>→</a:t>
            </a:r>
            <a:r>
              <a:rPr lang="zh-CN" altLang="en-US" sz="2000" dirty="0">
                <a:solidFill>
                  <a:srgbClr val="130FC1"/>
                </a:solidFill>
                <a:latin typeface="华文新魏" panose="02010800040101010101" pitchFamily="2" charset="-122"/>
              </a:rPr>
              <a:t>β</a:t>
            </a:r>
          </a:p>
          <a:p>
            <a:pPr>
              <a:spcBef>
                <a:spcPct val="0"/>
              </a:spcBef>
              <a:buClrTx/>
              <a:buSzTx/>
              <a:buFontTx/>
              <a:buNone/>
            </a:pPr>
            <a:r>
              <a:rPr lang="zh-CN" altLang="en-US" sz="2000" dirty="0">
                <a:solidFill>
                  <a:srgbClr val="130FC1"/>
                </a:solidFill>
                <a:latin typeface="华文新魏" panose="02010800040101010101" pitchFamily="2" charset="-122"/>
              </a:rPr>
              <a:t>Output：属性集</a:t>
            </a:r>
          </a:p>
          <a:p>
            <a:pPr>
              <a:spcBef>
                <a:spcPct val="0"/>
              </a:spcBef>
              <a:buClrTx/>
              <a:buSzTx/>
              <a:buFontTx/>
              <a:buNone/>
            </a:pPr>
            <a:r>
              <a:rPr lang="zh-CN" altLang="en-US" sz="2000" dirty="0">
                <a:solidFill>
                  <a:srgbClr val="130FC1"/>
                </a:solidFill>
                <a:latin typeface="华文新魏" panose="02010800040101010101" pitchFamily="2" charset="-122"/>
              </a:rPr>
              <a:t>   result = α </a:t>
            </a:r>
          </a:p>
          <a:p>
            <a:pPr>
              <a:spcBef>
                <a:spcPct val="0"/>
              </a:spcBef>
              <a:buClrTx/>
              <a:buSzTx/>
              <a:buFontTx/>
              <a:buNone/>
            </a:pPr>
            <a:r>
              <a:rPr lang="zh-CN" altLang="en-US" sz="2000" dirty="0">
                <a:solidFill>
                  <a:srgbClr val="130FC1"/>
                </a:solidFill>
                <a:latin typeface="华文新魏" panose="02010800040101010101" pitchFamily="2" charset="-122"/>
              </a:rPr>
              <a:t>   while (result 发生变化) do</a:t>
            </a:r>
          </a:p>
          <a:p>
            <a:pPr>
              <a:spcBef>
                <a:spcPct val="0"/>
              </a:spcBef>
              <a:buClrTx/>
              <a:buSzTx/>
              <a:buFontTx/>
              <a:buNone/>
            </a:pPr>
            <a:r>
              <a:rPr lang="zh-CN" altLang="en-US" sz="2000" dirty="0">
                <a:solidFill>
                  <a:srgbClr val="130FC1"/>
                </a:solidFill>
                <a:latin typeface="华文新魏" panose="02010800040101010101" pitchFamily="2" charset="-122"/>
              </a:rPr>
              <a:t>       for each 分解后的Ri </a:t>
            </a:r>
          </a:p>
          <a:p>
            <a:pPr>
              <a:spcBef>
                <a:spcPct val="0"/>
              </a:spcBef>
              <a:buClrTx/>
              <a:buSzTx/>
              <a:buFontTx/>
              <a:buNone/>
            </a:pPr>
            <a:r>
              <a:rPr lang="zh-CN" altLang="en-US" sz="2000" dirty="0">
                <a:solidFill>
                  <a:srgbClr val="130FC1"/>
                </a:solidFill>
                <a:latin typeface="华文新魏" panose="02010800040101010101" pitchFamily="2" charset="-122"/>
              </a:rPr>
              <a:t>       {</a:t>
            </a:r>
          </a:p>
          <a:p>
            <a:pPr>
              <a:spcBef>
                <a:spcPct val="0"/>
              </a:spcBef>
              <a:buClrTx/>
              <a:buSzTx/>
              <a:buFontTx/>
              <a:buNone/>
            </a:pPr>
            <a:r>
              <a:rPr lang="zh-CN" altLang="en-US" sz="2000" dirty="0">
                <a:solidFill>
                  <a:srgbClr val="130FC1"/>
                </a:solidFill>
                <a:latin typeface="华文新魏" panose="02010800040101010101" pitchFamily="2" charset="-122"/>
              </a:rPr>
              <a:t>            </a:t>
            </a:r>
            <a:r>
              <a:rPr lang="en-US" altLang="zh-CN" sz="2000" dirty="0">
                <a:solidFill>
                  <a:srgbClr val="130FC1"/>
                </a:solidFill>
                <a:latin typeface="华文新魏" panose="02010800040101010101" pitchFamily="2" charset="-122"/>
                <a:sym typeface="Symbol" panose="05050102010706020507" pitchFamily="18" charset="2"/>
              </a:rPr>
              <a:t> t = (result  </a:t>
            </a:r>
            <a:r>
              <a:rPr lang="en-US" altLang="zh-CN" sz="2000" dirty="0" err="1">
                <a:solidFill>
                  <a:srgbClr val="130FC1"/>
                </a:solidFill>
                <a:latin typeface="华文新魏" panose="02010800040101010101" pitchFamily="2" charset="-122"/>
                <a:sym typeface="Symbol" panose="05050102010706020507" pitchFamily="18" charset="2"/>
              </a:rPr>
              <a:t>R</a:t>
            </a:r>
            <a:r>
              <a:rPr lang="en-US" altLang="zh-CN" sz="2000" baseline="-25000" dirty="0" err="1">
                <a:solidFill>
                  <a:srgbClr val="130FC1"/>
                </a:solidFill>
                <a:latin typeface="华文新魏" panose="02010800040101010101" pitchFamily="2" charset="-122"/>
                <a:sym typeface="Symbol" panose="05050102010706020507" pitchFamily="18" charset="2"/>
              </a:rPr>
              <a:t>i</a:t>
            </a:r>
            <a:r>
              <a:rPr lang="en-US" altLang="zh-CN" sz="2000" dirty="0">
                <a:solidFill>
                  <a:srgbClr val="130FC1"/>
                </a:solidFill>
                <a:latin typeface="华文新魏" panose="02010800040101010101" pitchFamily="2" charset="-122"/>
                <a:sym typeface="Symbol" panose="05050102010706020507" pitchFamily="18" charset="2"/>
              </a:rPr>
              <a:t>)</a:t>
            </a:r>
            <a:r>
              <a:rPr lang="en-US" altLang="zh-CN" sz="2000" baseline="30000" dirty="0">
                <a:solidFill>
                  <a:srgbClr val="130FC1"/>
                </a:solidFill>
                <a:latin typeface="华文新魏" panose="02010800040101010101" pitchFamily="2" charset="-122"/>
                <a:sym typeface="Symbol" panose="05050102010706020507" pitchFamily="18" charset="2"/>
              </a:rPr>
              <a:t>+ </a:t>
            </a:r>
            <a:r>
              <a:rPr lang="en-US" altLang="zh-CN" sz="2000" dirty="0">
                <a:solidFill>
                  <a:srgbClr val="130FC1"/>
                </a:solidFill>
                <a:latin typeface="华文新魏" panose="02010800040101010101" pitchFamily="2" charset="-122"/>
                <a:sym typeface="Symbol" panose="05050102010706020507" pitchFamily="18" charset="2"/>
              </a:rPr>
              <a:t> </a:t>
            </a:r>
            <a:r>
              <a:rPr lang="en-US" altLang="zh-CN" sz="2000" dirty="0" err="1">
                <a:solidFill>
                  <a:srgbClr val="130FC1"/>
                </a:solidFill>
                <a:latin typeface="华文新魏" panose="02010800040101010101" pitchFamily="2" charset="-122"/>
                <a:sym typeface="Symbol" panose="05050102010706020507" pitchFamily="18" charset="2"/>
              </a:rPr>
              <a:t>R</a:t>
            </a:r>
            <a:r>
              <a:rPr lang="en-US" altLang="zh-CN" sz="2000" baseline="-25000" dirty="0" err="1">
                <a:solidFill>
                  <a:srgbClr val="130FC1"/>
                </a:solidFill>
                <a:latin typeface="华文新魏" panose="02010800040101010101" pitchFamily="2" charset="-122"/>
                <a:sym typeface="Symbol" panose="05050102010706020507" pitchFamily="18" charset="2"/>
              </a:rPr>
              <a:t>i</a:t>
            </a:r>
            <a:r>
              <a:rPr lang="en-US" altLang="zh-CN" sz="2000" dirty="0">
                <a:solidFill>
                  <a:srgbClr val="130FC1"/>
                </a:solidFill>
                <a:latin typeface="华文新魏" panose="02010800040101010101" pitchFamily="2" charset="-122"/>
                <a:sym typeface="Symbol" panose="05050102010706020507" pitchFamily="18" charset="2"/>
              </a:rPr>
              <a:t> </a:t>
            </a:r>
          </a:p>
          <a:p>
            <a:pPr lvl="1">
              <a:spcBef>
                <a:spcPct val="30000"/>
              </a:spcBef>
              <a:buClr>
                <a:schemeClr val="hlink"/>
              </a:buClr>
              <a:buSzPct val="55000"/>
              <a:buFontTx/>
              <a:buNone/>
            </a:pPr>
            <a:r>
              <a:rPr lang="en-US" altLang="zh-CN" sz="2000" dirty="0">
                <a:solidFill>
                  <a:srgbClr val="130FC1"/>
                </a:solidFill>
                <a:latin typeface="华文新魏" panose="02010800040101010101" pitchFamily="2" charset="-122"/>
                <a:sym typeface="Symbol" panose="05050102010706020507" pitchFamily="18" charset="2"/>
              </a:rPr>
              <a:t>      result = result  t</a:t>
            </a:r>
          </a:p>
          <a:p>
            <a:pPr>
              <a:spcBef>
                <a:spcPct val="0"/>
              </a:spcBef>
              <a:buClrTx/>
              <a:buSzTx/>
              <a:buFontTx/>
              <a:buNone/>
            </a:pPr>
            <a:r>
              <a:rPr lang="zh-CN" altLang="en-US" sz="2000" dirty="0">
                <a:solidFill>
                  <a:srgbClr val="130FC1"/>
                </a:solidFill>
                <a:latin typeface="华文新魏" panose="02010800040101010101" pitchFamily="2" charset="-122"/>
              </a:rPr>
              <a:t>        }</a:t>
            </a:r>
          </a:p>
        </p:txBody>
      </p:sp>
      <p:sp>
        <p:nvSpPr>
          <p:cNvPr id="8" name="页脚占位符 5"/>
          <p:cNvSpPr>
            <a:spLocks noGrp="1"/>
          </p:cNvSpPr>
          <p:nvPr>
            <p:ph type="ftr" sz="quarter" idx="12"/>
          </p:nvPr>
        </p:nvSpPr>
        <p:spPr>
          <a:xfrm>
            <a:off x="3505200" y="6477000"/>
            <a:ext cx="3733800" cy="304800"/>
          </a:xfrm>
        </p:spPr>
        <p:txBody>
          <a:bodyPr/>
          <a:lstStyle/>
          <a:p>
            <a:pPr>
              <a:defRPr/>
            </a:pPr>
            <a:r>
              <a:rPr lang="zh-CN" altLang="en-US"/>
              <a:t>数据库系统</a:t>
            </a:r>
            <a:r>
              <a:rPr lang="en-US" altLang="zh-CN"/>
              <a:t>----</a:t>
            </a:r>
            <a:r>
              <a:rPr lang="zh-CN" altLang="en-US"/>
              <a:t>关系数据库设计</a:t>
            </a:r>
            <a:endParaRPr lang="zh-CN" altLang="zh-CN" dirty="0"/>
          </a:p>
        </p:txBody>
      </p:sp>
      <p:sp>
        <p:nvSpPr>
          <p:cNvPr id="5" name="文本框 4"/>
          <p:cNvSpPr txBox="1"/>
          <p:nvPr/>
        </p:nvSpPr>
        <p:spPr>
          <a:xfrm>
            <a:off x="513090" y="4869160"/>
            <a:ext cx="4274934" cy="1015663"/>
          </a:xfrm>
          <a:prstGeom prst="rect">
            <a:avLst/>
          </a:prstGeom>
          <a:noFill/>
        </p:spPr>
        <p:txBody>
          <a:bodyPr wrap="square" rtlCol="0">
            <a:spAutoFit/>
          </a:bodyPr>
          <a:lstStyle/>
          <a:p>
            <a:r>
              <a:rPr lang="zh-CN" altLang="en-US" sz="2000" dirty="0">
                <a:latin typeface="+mn-ea"/>
                <a:ea typeface="+mn-ea"/>
              </a:rPr>
              <a:t>判断保持依赖的分解：</a:t>
            </a:r>
            <a:endParaRPr lang="en-US" altLang="zh-CN" sz="2000" dirty="0">
              <a:latin typeface="+mn-ea"/>
              <a:ea typeface="+mn-ea"/>
            </a:endParaRPr>
          </a:p>
          <a:p>
            <a:r>
              <a:rPr lang="zh-CN" altLang="en-US" sz="2000" dirty="0">
                <a:latin typeface="+mn-ea"/>
                <a:ea typeface="+mn-ea"/>
              </a:rPr>
              <a:t>观察</a:t>
            </a:r>
            <a:r>
              <a:rPr lang="en-US" altLang="zh-CN" sz="2000" dirty="0">
                <a:latin typeface="+mn-ea"/>
                <a:ea typeface="+mn-ea"/>
              </a:rPr>
              <a:t>CD → E</a:t>
            </a:r>
            <a:r>
              <a:rPr lang="zh-CN" altLang="en-US" sz="2000" dirty="0">
                <a:latin typeface="+mn-ea"/>
                <a:ea typeface="+mn-ea"/>
              </a:rPr>
              <a:t>和</a:t>
            </a:r>
            <a:r>
              <a:rPr lang="en-US" altLang="zh-CN" sz="2000" dirty="0">
                <a:latin typeface="+mn-ea"/>
                <a:ea typeface="+mn-ea"/>
              </a:rPr>
              <a:t>BE → F</a:t>
            </a:r>
            <a:r>
              <a:rPr lang="zh-CN" altLang="en-US" sz="2000" dirty="0">
                <a:latin typeface="+mn-ea"/>
                <a:ea typeface="+mn-ea"/>
              </a:rPr>
              <a:t>是否被保持？</a:t>
            </a:r>
            <a:endParaRPr lang="en-US" altLang="zh-CN" sz="2000" dirty="0">
              <a:latin typeface="+mn-ea"/>
              <a:ea typeface="+mn-ea"/>
            </a:endParaRPr>
          </a:p>
          <a:p>
            <a:r>
              <a:rPr lang="en-US" altLang="zh-CN" sz="2000" dirty="0">
                <a:solidFill>
                  <a:srgbClr val="FF0000"/>
                </a:solidFill>
                <a:latin typeface="+mn-ea"/>
                <a:ea typeface="+mn-ea"/>
              </a:rPr>
              <a:t>CD → E</a:t>
            </a:r>
            <a:r>
              <a:rPr lang="en-US" altLang="zh-CN" sz="2000" dirty="0">
                <a:latin typeface="+mn-ea"/>
              </a:rPr>
              <a:t> </a:t>
            </a:r>
            <a:r>
              <a:rPr lang="zh-CN" altLang="en-US" sz="2000" dirty="0">
                <a:solidFill>
                  <a:srgbClr val="FF0000"/>
                </a:solidFill>
                <a:latin typeface="+mn-ea"/>
                <a:ea typeface="+mn-ea"/>
              </a:rPr>
              <a:t>和</a:t>
            </a:r>
            <a:r>
              <a:rPr lang="en-US" altLang="zh-CN" sz="2000" dirty="0">
                <a:solidFill>
                  <a:srgbClr val="FF0000"/>
                </a:solidFill>
                <a:latin typeface="+mn-ea"/>
              </a:rPr>
              <a:t>BE → F</a:t>
            </a:r>
            <a:r>
              <a:rPr lang="zh-CN" altLang="en-US" sz="2000" dirty="0">
                <a:solidFill>
                  <a:srgbClr val="FF0000"/>
                </a:solidFill>
                <a:latin typeface="+mn-ea"/>
                <a:ea typeface="+mn-ea"/>
              </a:rPr>
              <a:t>没有被保持</a:t>
            </a:r>
            <a:endParaRPr lang="zh-CN" altLang="en-US" sz="2000" baseline="-25000" dirty="0">
              <a:solidFill>
                <a:srgbClr val="FF0000"/>
              </a:solidFill>
              <a:latin typeface="+mn-ea"/>
              <a:ea typeface="+mn-ea"/>
            </a:endParaRPr>
          </a:p>
        </p:txBody>
      </p:sp>
      <p:sp>
        <p:nvSpPr>
          <p:cNvPr id="11" name="文本框 10"/>
          <p:cNvSpPr txBox="1"/>
          <p:nvPr/>
        </p:nvSpPr>
        <p:spPr>
          <a:xfrm>
            <a:off x="619944" y="3429000"/>
            <a:ext cx="4032448" cy="1323439"/>
          </a:xfrm>
          <a:prstGeom prst="rect">
            <a:avLst/>
          </a:prstGeom>
          <a:noFill/>
        </p:spPr>
        <p:txBody>
          <a:bodyPr wrap="square" rtlCol="0">
            <a:spAutoFit/>
          </a:bodyPr>
          <a:lstStyle/>
          <a:p>
            <a:r>
              <a:rPr lang="zh-CN" altLang="en-US" sz="2000" dirty="0">
                <a:latin typeface="+mn-ea"/>
                <a:ea typeface="+mn-ea"/>
              </a:rPr>
              <a:t>判断无损连接分解：</a:t>
            </a:r>
            <a:endParaRPr lang="en-US" altLang="zh-CN" sz="2000" dirty="0">
              <a:latin typeface="+mn-ea"/>
              <a:ea typeface="+mn-ea"/>
            </a:endParaRPr>
          </a:p>
          <a:p>
            <a:r>
              <a:rPr lang="en-US" altLang="zh-CN" sz="2000" dirty="0">
                <a:latin typeface="+mn-ea"/>
                <a:ea typeface="+mn-ea"/>
              </a:rPr>
              <a:t>R</a:t>
            </a:r>
            <a:r>
              <a:rPr lang="en-US" altLang="zh-CN" sz="2000" baseline="-25000" dirty="0">
                <a:latin typeface="+mn-ea"/>
                <a:ea typeface="+mn-ea"/>
              </a:rPr>
              <a:t>1</a:t>
            </a:r>
            <a:r>
              <a:rPr lang="en-US" altLang="zh-CN" sz="2000" dirty="0">
                <a:latin typeface="华文新魏" panose="02010800040101010101" pitchFamily="2" charset="-122"/>
              </a:rPr>
              <a:t> ∩ </a:t>
            </a:r>
            <a:r>
              <a:rPr lang="en-US" altLang="zh-CN" sz="2000" dirty="0">
                <a:latin typeface="+mn-ea"/>
                <a:ea typeface="+mn-ea"/>
              </a:rPr>
              <a:t>R</a:t>
            </a:r>
            <a:r>
              <a:rPr lang="en-US" altLang="zh-CN" sz="2000" baseline="-25000" dirty="0">
                <a:latin typeface="+mn-ea"/>
                <a:ea typeface="+mn-ea"/>
              </a:rPr>
              <a:t>2</a:t>
            </a:r>
            <a:r>
              <a:rPr lang="en-US" altLang="zh-CN" sz="2000" dirty="0">
                <a:latin typeface="+mn-ea"/>
                <a:ea typeface="+mn-ea"/>
              </a:rPr>
              <a:t> = {A}</a:t>
            </a:r>
          </a:p>
          <a:p>
            <a:r>
              <a:rPr lang="en-US" altLang="zh-CN" sz="2000" dirty="0">
                <a:latin typeface="+mn-ea"/>
                <a:ea typeface="+mn-ea"/>
              </a:rPr>
              <a:t>A</a:t>
            </a:r>
            <a:r>
              <a:rPr lang="en-US" altLang="zh-CN" sz="2000" baseline="30000" dirty="0">
                <a:latin typeface="+mn-ea"/>
                <a:ea typeface="+mn-ea"/>
              </a:rPr>
              <a:t>+</a:t>
            </a:r>
            <a:r>
              <a:rPr lang="en-US" altLang="zh-CN" sz="2000" baseline="-25000" dirty="0">
                <a:latin typeface="+mn-ea"/>
                <a:ea typeface="+mn-ea"/>
              </a:rPr>
              <a:t>F </a:t>
            </a:r>
            <a:r>
              <a:rPr lang="en-US" altLang="zh-CN" sz="2000" dirty="0">
                <a:latin typeface="+mn-ea"/>
                <a:ea typeface="+mn-ea"/>
              </a:rPr>
              <a:t>= {A, B, C, D, E, F}</a:t>
            </a:r>
          </a:p>
          <a:p>
            <a:r>
              <a:rPr lang="en-US" altLang="zh-CN" sz="2000" dirty="0">
                <a:latin typeface="+mn-ea"/>
                <a:ea typeface="+mn-ea"/>
              </a:rPr>
              <a:t>A </a:t>
            </a:r>
            <a:r>
              <a:rPr lang="en-US" altLang="zh-CN" sz="2000" dirty="0">
                <a:latin typeface="华文新魏" panose="02010800040101010101" pitchFamily="2" charset="-122"/>
              </a:rPr>
              <a:t>→ R</a:t>
            </a:r>
            <a:r>
              <a:rPr lang="en-US" altLang="zh-CN" sz="2000" baseline="-25000" dirty="0">
                <a:latin typeface="华文新魏" panose="02010800040101010101" pitchFamily="2" charset="-122"/>
              </a:rPr>
              <a:t>1</a:t>
            </a:r>
            <a:r>
              <a:rPr lang="en-US" altLang="zh-CN" sz="2000" dirty="0">
                <a:latin typeface="华文新魏" panose="02010800040101010101" pitchFamily="2" charset="-122"/>
              </a:rPr>
              <a:t>  </a:t>
            </a:r>
            <a:r>
              <a:rPr lang="zh-CN" altLang="en-US" sz="2000" dirty="0">
                <a:solidFill>
                  <a:srgbClr val="FF0000"/>
                </a:solidFill>
                <a:latin typeface="+mn-ea"/>
                <a:ea typeface="+mn-ea"/>
              </a:rPr>
              <a:t>无损连接分解</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31748" name="Rectangle 2"/>
          <p:cNvSpPr>
            <a:spLocks noGrp="1" noChangeArrowheads="1"/>
          </p:cNvSpPr>
          <p:nvPr>
            <p:ph type="title"/>
          </p:nvPr>
        </p:nvSpPr>
        <p:spPr/>
        <p:txBody>
          <a:bodyPr/>
          <a:lstStyle/>
          <a:p>
            <a:pPr eaLnBrk="1" hangingPunct="1">
              <a:defRPr/>
            </a:pPr>
            <a:r>
              <a:rPr kumimoji="1" lang="zh-CN" altLang="en-US"/>
              <a:t>第一范式</a:t>
            </a:r>
            <a:endParaRPr kumimoji="1" lang="en-US" altLang="zh-CN"/>
          </a:p>
        </p:txBody>
      </p:sp>
      <p:sp>
        <p:nvSpPr>
          <p:cNvPr id="16389" name="Rectangle 3"/>
          <p:cNvSpPr>
            <a:spLocks noGrp="1" noChangeArrowheads="1"/>
          </p:cNvSpPr>
          <p:nvPr>
            <p:ph idx="1"/>
          </p:nvPr>
        </p:nvSpPr>
        <p:spPr/>
        <p:txBody>
          <a:bodyPr/>
          <a:lstStyle/>
          <a:p>
            <a:pPr eaLnBrk="1" hangingPunct="1"/>
            <a:r>
              <a:rPr lang="zh-CN" altLang="en-US" dirty="0"/>
              <a:t>如果某个域的元素被认为是不可再分的单元，那么这个域就是原子的</a:t>
            </a:r>
            <a:r>
              <a:rPr lang="en-US" altLang="zh-CN" dirty="0"/>
              <a:t>(atomic)</a:t>
            </a:r>
            <a:r>
              <a:rPr lang="zh-CN" altLang="en-US" dirty="0"/>
              <a:t>。如果一个关系模式</a:t>
            </a:r>
            <a:r>
              <a:rPr lang="en-US" altLang="zh-CN" dirty="0"/>
              <a:t>R</a:t>
            </a:r>
            <a:r>
              <a:rPr lang="zh-CN" altLang="en-US" dirty="0"/>
              <a:t>的所有的属性域都是原子的，我们称关系模式</a:t>
            </a:r>
            <a:r>
              <a:rPr lang="en-US" altLang="zh-CN" dirty="0"/>
              <a:t>R</a:t>
            </a:r>
            <a:r>
              <a:rPr lang="zh-CN" altLang="en-US" dirty="0"/>
              <a:t>属于第一范式</a:t>
            </a:r>
            <a:r>
              <a:rPr lang="en-US" altLang="zh-CN" dirty="0"/>
              <a:t>(first normal form, 1NF)</a:t>
            </a:r>
          </a:p>
          <a:p>
            <a:pPr eaLnBrk="1" hangingPunct="1"/>
            <a:r>
              <a:rPr lang="zh-CN" altLang="en-US" dirty="0"/>
              <a:t>关系数据库中的所有关系模式均应该满足</a:t>
            </a:r>
            <a:r>
              <a:rPr lang="en-US" altLang="zh-CN" dirty="0"/>
              <a:t>1NF</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模式分解</a:t>
            </a:r>
            <a:endParaRPr lang="zh-CN" altLang="en-US" dirty="0"/>
          </a:p>
        </p:txBody>
      </p:sp>
      <p:sp>
        <p:nvSpPr>
          <p:cNvPr id="3" name="内容占位符 2"/>
          <p:cNvSpPr>
            <a:spLocks noGrp="1"/>
          </p:cNvSpPr>
          <p:nvPr>
            <p:ph idx="1"/>
          </p:nvPr>
        </p:nvSpPr>
        <p:spPr/>
        <p:txBody>
          <a:bodyPr/>
          <a:lstStyle/>
          <a:p>
            <a:r>
              <a:rPr lang="zh-CN" altLang="en-US" sz="2400" dirty="0">
                <a:latin typeface="华文新魏" panose="02010800040101010101" pitchFamily="2" charset="-122"/>
              </a:rPr>
              <a:t>示例</a:t>
            </a:r>
            <a:r>
              <a:rPr lang="en-US" altLang="zh-CN" sz="2400" dirty="0">
                <a:latin typeface="华文新魏" panose="02010800040101010101" pitchFamily="2" charset="-122"/>
              </a:rPr>
              <a:t>4</a:t>
            </a:r>
            <a:r>
              <a:rPr lang="zh-CN" altLang="en-US" sz="2400" dirty="0">
                <a:latin typeface="华文新魏" panose="02010800040101010101" pitchFamily="2" charset="-122"/>
              </a:rPr>
              <a:t>：给定关系模式</a:t>
            </a:r>
            <a:r>
              <a:rPr lang="en-US" altLang="zh-CN" sz="2400" dirty="0">
                <a:latin typeface="华文新魏" panose="02010800040101010101" pitchFamily="2" charset="-122"/>
              </a:rPr>
              <a:t>R(U, F)</a:t>
            </a:r>
            <a:r>
              <a:rPr lang="zh-CN" altLang="en-US" sz="2400" dirty="0">
                <a:latin typeface="华文新魏" panose="02010800040101010101" pitchFamily="2" charset="-122"/>
              </a:rPr>
              <a:t>，</a:t>
            </a:r>
            <a:r>
              <a:rPr lang="en-US" altLang="zh-CN" sz="2400" dirty="0">
                <a:latin typeface="华文新魏" panose="02010800040101010101" pitchFamily="2" charset="-122"/>
              </a:rPr>
              <a:t>U ={A,B,C,D,E,F}</a:t>
            </a:r>
            <a:r>
              <a:rPr lang="zh-CN" altLang="en-US" sz="2400" dirty="0">
                <a:latin typeface="华文新魏" panose="02010800040101010101" pitchFamily="2" charset="-122"/>
              </a:rPr>
              <a:t>，</a:t>
            </a:r>
            <a:r>
              <a:rPr lang="en-US" altLang="zh-CN" sz="2400" dirty="0">
                <a:latin typeface="华文新魏" panose="02010800040101010101" pitchFamily="2" charset="-122"/>
              </a:rPr>
              <a:t>F = {A → BC, CD → E, B → D, BE → F, EF → A}</a:t>
            </a:r>
            <a:r>
              <a:rPr lang="zh-CN" altLang="en-US" sz="2400" dirty="0">
                <a:latin typeface="华文新魏" panose="02010800040101010101" pitchFamily="2" charset="-122"/>
              </a:rPr>
              <a:t>，请说明下列分解是否是无损连接分解？是否是保持依赖的分解？</a:t>
            </a:r>
            <a:endParaRPr lang="en-US" altLang="zh-CN" sz="2400" dirty="0">
              <a:latin typeface="华文新魏" panose="02010800040101010101" pitchFamily="2" charset="-122"/>
            </a:endParaRPr>
          </a:p>
          <a:p>
            <a:pPr lvl="1"/>
            <a:r>
              <a:rPr lang="en-US" altLang="zh-CN" sz="2000" dirty="0">
                <a:latin typeface="华文新魏" panose="02010800040101010101" pitchFamily="2" charset="-122"/>
              </a:rPr>
              <a:t>ρ = {(ABC)</a:t>
            </a:r>
            <a:r>
              <a:rPr lang="zh-CN" altLang="en-US" sz="2000" dirty="0">
                <a:latin typeface="华文新魏" panose="02010800040101010101" pitchFamily="2" charset="-122"/>
              </a:rPr>
              <a:t>，</a:t>
            </a:r>
            <a:r>
              <a:rPr lang="en-US" altLang="zh-CN" sz="2000" dirty="0">
                <a:latin typeface="华文新魏" panose="02010800040101010101" pitchFamily="2" charset="-122"/>
              </a:rPr>
              <a:t>(BD)</a:t>
            </a:r>
            <a:r>
              <a:rPr lang="zh-CN" altLang="en-US" sz="2000" dirty="0">
                <a:latin typeface="华文新魏" panose="02010800040101010101" pitchFamily="2" charset="-122"/>
              </a:rPr>
              <a:t>，</a:t>
            </a:r>
            <a:r>
              <a:rPr lang="en-US" altLang="zh-CN" sz="2000" dirty="0">
                <a:latin typeface="华文新魏" panose="02010800040101010101" pitchFamily="2" charset="-122"/>
              </a:rPr>
              <a:t>(BEF)}</a:t>
            </a:r>
            <a:endParaRPr lang="en-US" altLang="zh-CN" sz="2400" dirty="0">
              <a:latin typeface="华文新魏" panose="02010800040101010101" pitchFamily="2" charset="-122"/>
            </a:endParaRPr>
          </a:p>
          <a:p>
            <a:pPr lvl="1"/>
            <a:endParaRPr lang="en-US" altLang="zh-CN" sz="2200" dirty="0">
              <a:latin typeface="华文新魏" panose="02010800040101010101" pitchFamily="2" charset="-122"/>
            </a:endParaRPr>
          </a:p>
          <a:p>
            <a:endParaRPr lang="zh-CN" altLang="en-US" dirty="0"/>
          </a:p>
        </p:txBody>
      </p:sp>
      <p:sp>
        <p:nvSpPr>
          <p:cNvPr id="4" name="文本框 3"/>
          <p:cNvSpPr txBox="1">
            <a:spLocks noChangeArrowheads="1"/>
          </p:cNvSpPr>
          <p:nvPr/>
        </p:nvSpPr>
        <p:spPr bwMode="auto">
          <a:xfrm>
            <a:off x="5143946" y="2890838"/>
            <a:ext cx="3892550" cy="326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r>
              <a:rPr lang="zh-CN" altLang="en-US" sz="2000" dirty="0">
                <a:solidFill>
                  <a:srgbClr val="130FC1"/>
                </a:solidFill>
                <a:latin typeface="华文新魏" panose="02010800040101010101" pitchFamily="2" charset="-122"/>
              </a:rPr>
              <a:t>Input：{R1,...,Rn}，F中的一个函数依赖α</a:t>
            </a:r>
            <a:r>
              <a:rPr lang="en-US" altLang="zh-CN" sz="2000" dirty="0">
                <a:solidFill>
                  <a:srgbClr val="130FC1"/>
                </a:solidFill>
                <a:latin typeface="华文新魏" panose="02010800040101010101" pitchFamily="2" charset="-122"/>
              </a:rPr>
              <a:t>→</a:t>
            </a:r>
            <a:r>
              <a:rPr lang="zh-CN" altLang="en-US" sz="2000" dirty="0">
                <a:solidFill>
                  <a:srgbClr val="130FC1"/>
                </a:solidFill>
                <a:latin typeface="华文新魏" panose="02010800040101010101" pitchFamily="2" charset="-122"/>
              </a:rPr>
              <a:t>β</a:t>
            </a:r>
          </a:p>
          <a:p>
            <a:pPr>
              <a:spcBef>
                <a:spcPct val="0"/>
              </a:spcBef>
              <a:buClrTx/>
              <a:buSzTx/>
              <a:buFontTx/>
              <a:buNone/>
            </a:pPr>
            <a:r>
              <a:rPr lang="zh-CN" altLang="en-US" sz="2000" dirty="0">
                <a:solidFill>
                  <a:srgbClr val="130FC1"/>
                </a:solidFill>
                <a:latin typeface="华文新魏" panose="02010800040101010101" pitchFamily="2" charset="-122"/>
              </a:rPr>
              <a:t>Output：属性集</a:t>
            </a:r>
          </a:p>
          <a:p>
            <a:pPr>
              <a:spcBef>
                <a:spcPct val="0"/>
              </a:spcBef>
              <a:buClrTx/>
              <a:buSzTx/>
              <a:buFontTx/>
              <a:buNone/>
            </a:pPr>
            <a:r>
              <a:rPr lang="zh-CN" altLang="en-US" sz="2000" dirty="0">
                <a:solidFill>
                  <a:srgbClr val="130FC1"/>
                </a:solidFill>
                <a:latin typeface="华文新魏" panose="02010800040101010101" pitchFamily="2" charset="-122"/>
              </a:rPr>
              <a:t>   result = α </a:t>
            </a:r>
          </a:p>
          <a:p>
            <a:pPr>
              <a:spcBef>
                <a:spcPct val="0"/>
              </a:spcBef>
              <a:buClrTx/>
              <a:buSzTx/>
              <a:buFontTx/>
              <a:buNone/>
            </a:pPr>
            <a:r>
              <a:rPr lang="zh-CN" altLang="en-US" sz="2000" dirty="0">
                <a:solidFill>
                  <a:srgbClr val="130FC1"/>
                </a:solidFill>
                <a:latin typeface="华文新魏" panose="02010800040101010101" pitchFamily="2" charset="-122"/>
              </a:rPr>
              <a:t>   while (result 发生变化) do</a:t>
            </a:r>
          </a:p>
          <a:p>
            <a:pPr>
              <a:spcBef>
                <a:spcPct val="0"/>
              </a:spcBef>
              <a:buClrTx/>
              <a:buSzTx/>
              <a:buFontTx/>
              <a:buNone/>
            </a:pPr>
            <a:r>
              <a:rPr lang="zh-CN" altLang="en-US" sz="2000" dirty="0">
                <a:solidFill>
                  <a:srgbClr val="130FC1"/>
                </a:solidFill>
                <a:latin typeface="华文新魏" panose="02010800040101010101" pitchFamily="2" charset="-122"/>
              </a:rPr>
              <a:t>       for each 分解后的Ri </a:t>
            </a:r>
          </a:p>
          <a:p>
            <a:pPr>
              <a:spcBef>
                <a:spcPct val="0"/>
              </a:spcBef>
              <a:buClrTx/>
              <a:buSzTx/>
              <a:buFontTx/>
              <a:buNone/>
            </a:pPr>
            <a:r>
              <a:rPr lang="zh-CN" altLang="en-US" sz="2000" dirty="0">
                <a:solidFill>
                  <a:srgbClr val="130FC1"/>
                </a:solidFill>
                <a:latin typeface="华文新魏" panose="02010800040101010101" pitchFamily="2" charset="-122"/>
              </a:rPr>
              <a:t>       {</a:t>
            </a:r>
          </a:p>
          <a:p>
            <a:pPr>
              <a:spcBef>
                <a:spcPct val="0"/>
              </a:spcBef>
              <a:buClrTx/>
              <a:buSzTx/>
              <a:buFontTx/>
              <a:buNone/>
            </a:pPr>
            <a:r>
              <a:rPr lang="zh-CN" altLang="en-US" sz="2000" dirty="0">
                <a:solidFill>
                  <a:srgbClr val="130FC1"/>
                </a:solidFill>
                <a:latin typeface="华文新魏" panose="02010800040101010101" pitchFamily="2" charset="-122"/>
              </a:rPr>
              <a:t>            </a:t>
            </a:r>
            <a:r>
              <a:rPr lang="en-US" altLang="zh-CN" sz="2000" dirty="0">
                <a:solidFill>
                  <a:srgbClr val="130FC1"/>
                </a:solidFill>
                <a:latin typeface="华文新魏" panose="02010800040101010101" pitchFamily="2" charset="-122"/>
                <a:sym typeface="Symbol" panose="05050102010706020507" pitchFamily="18" charset="2"/>
              </a:rPr>
              <a:t> t = (result  </a:t>
            </a:r>
            <a:r>
              <a:rPr lang="en-US" altLang="zh-CN" sz="2000" dirty="0" err="1">
                <a:solidFill>
                  <a:srgbClr val="130FC1"/>
                </a:solidFill>
                <a:latin typeface="华文新魏" panose="02010800040101010101" pitchFamily="2" charset="-122"/>
                <a:sym typeface="Symbol" panose="05050102010706020507" pitchFamily="18" charset="2"/>
              </a:rPr>
              <a:t>R</a:t>
            </a:r>
            <a:r>
              <a:rPr lang="en-US" altLang="zh-CN" sz="2000" baseline="-25000" dirty="0" err="1">
                <a:solidFill>
                  <a:srgbClr val="130FC1"/>
                </a:solidFill>
                <a:latin typeface="华文新魏" panose="02010800040101010101" pitchFamily="2" charset="-122"/>
                <a:sym typeface="Symbol" panose="05050102010706020507" pitchFamily="18" charset="2"/>
              </a:rPr>
              <a:t>i</a:t>
            </a:r>
            <a:r>
              <a:rPr lang="en-US" altLang="zh-CN" sz="2000" dirty="0">
                <a:solidFill>
                  <a:srgbClr val="130FC1"/>
                </a:solidFill>
                <a:latin typeface="华文新魏" panose="02010800040101010101" pitchFamily="2" charset="-122"/>
                <a:sym typeface="Symbol" panose="05050102010706020507" pitchFamily="18" charset="2"/>
              </a:rPr>
              <a:t>)</a:t>
            </a:r>
            <a:r>
              <a:rPr lang="en-US" altLang="zh-CN" sz="2000" baseline="30000" dirty="0">
                <a:solidFill>
                  <a:srgbClr val="130FC1"/>
                </a:solidFill>
                <a:latin typeface="华文新魏" panose="02010800040101010101" pitchFamily="2" charset="-122"/>
                <a:sym typeface="Symbol" panose="05050102010706020507" pitchFamily="18" charset="2"/>
              </a:rPr>
              <a:t>+ </a:t>
            </a:r>
            <a:r>
              <a:rPr lang="en-US" altLang="zh-CN" sz="2000" dirty="0">
                <a:solidFill>
                  <a:srgbClr val="130FC1"/>
                </a:solidFill>
                <a:latin typeface="华文新魏" panose="02010800040101010101" pitchFamily="2" charset="-122"/>
                <a:sym typeface="Symbol" panose="05050102010706020507" pitchFamily="18" charset="2"/>
              </a:rPr>
              <a:t> </a:t>
            </a:r>
            <a:r>
              <a:rPr lang="en-US" altLang="zh-CN" sz="2000" dirty="0" err="1">
                <a:solidFill>
                  <a:srgbClr val="130FC1"/>
                </a:solidFill>
                <a:latin typeface="华文新魏" panose="02010800040101010101" pitchFamily="2" charset="-122"/>
                <a:sym typeface="Symbol" panose="05050102010706020507" pitchFamily="18" charset="2"/>
              </a:rPr>
              <a:t>R</a:t>
            </a:r>
            <a:r>
              <a:rPr lang="en-US" altLang="zh-CN" sz="2000" baseline="-25000" dirty="0" err="1">
                <a:solidFill>
                  <a:srgbClr val="130FC1"/>
                </a:solidFill>
                <a:latin typeface="华文新魏" panose="02010800040101010101" pitchFamily="2" charset="-122"/>
                <a:sym typeface="Symbol" panose="05050102010706020507" pitchFamily="18" charset="2"/>
              </a:rPr>
              <a:t>i</a:t>
            </a:r>
            <a:r>
              <a:rPr lang="en-US" altLang="zh-CN" sz="2000" dirty="0">
                <a:solidFill>
                  <a:srgbClr val="130FC1"/>
                </a:solidFill>
                <a:latin typeface="华文新魏" panose="02010800040101010101" pitchFamily="2" charset="-122"/>
                <a:sym typeface="Symbol" panose="05050102010706020507" pitchFamily="18" charset="2"/>
              </a:rPr>
              <a:t> </a:t>
            </a:r>
          </a:p>
          <a:p>
            <a:pPr lvl="1">
              <a:spcBef>
                <a:spcPct val="30000"/>
              </a:spcBef>
              <a:buClr>
                <a:schemeClr val="hlink"/>
              </a:buClr>
              <a:buSzPct val="55000"/>
              <a:buFontTx/>
              <a:buNone/>
            </a:pPr>
            <a:r>
              <a:rPr lang="en-US" altLang="zh-CN" sz="2000" dirty="0">
                <a:solidFill>
                  <a:srgbClr val="130FC1"/>
                </a:solidFill>
                <a:latin typeface="华文新魏" panose="02010800040101010101" pitchFamily="2" charset="-122"/>
                <a:sym typeface="Symbol" panose="05050102010706020507" pitchFamily="18" charset="2"/>
              </a:rPr>
              <a:t>      result = result  t</a:t>
            </a:r>
          </a:p>
          <a:p>
            <a:pPr>
              <a:spcBef>
                <a:spcPct val="0"/>
              </a:spcBef>
              <a:buClrTx/>
              <a:buSzTx/>
              <a:buFontTx/>
              <a:buNone/>
            </a:pPr>
            <a:r>
              <a:rPr lang="zh-CN" altLang="en-US" sz="2000" dirty="0">
                <a:solidFill>
                  <a:srgbClr val="130FC1"/>
                </a:solidFill>
                <a:latin typeface="华文新魏" panose="02010800040101010101" pitchFamily="2" charset="-122"/>
              </a:rPr>
              <a:t>        }</a:t>
            </a:r>
          </a:p>
        </p:txBody>
      </p:sp>
      <p:grpSp>
        <p:nvGrpSpPr>
          <p:cNvPr id="7" name="组合 6"/>
          <p:cNvGrpSpPr/>
          <p:nvPr/>
        </p:nvGrpSpPr>
        <p:grpSpPr>
          <a:xfrm>
            <a:off x="467544" y="3345160"/>
            <a:ext cx="4381500" cy="1956048"/>
            <a:chOff x="467544" y="3345160"/>
            <a:chExt cx="4381500" cy="1956048"/>
          </a:xfrm>
        </p:grpSpPr>
        <p:graphicFrame>
          <p:nvGraphicFramePr>
            <p:cNvPr id="5" name="表格 4"/>
            <p:cNvGraphicFramePr/>
            <p:nvPr>
              <p:extLst>
                <p:ext uri="{D42A27DB-BD31-4B8C-83A1-F6EECF244321}">
                  <p14:modId xmlns:p14="http://schemas.microsoft.com/office/powerpoint/2010/main" val="2207815168"/>
                </p:ext>
              </p:extLst>
            </p:nvPr>
          </p:nvGraphicFramePr>
          <p:xfrm>
            <a:off x="467544" y="3777208"/>
            <a:ext cx="4381500" cy="1524000"/>
          </p:xfrm>
          <a:graphic>
            <a:graphicData uri="http://schemas.openxmlformats.org/drawingml/2006/table">
              <a:tbl>
                <a:tblPr firstRow="1" bandRow="1">
                  <a:tableStyleId>{5C22544A-7EE6-4342-B048-85BDC9FD1C3A}</a:tableStyleId>
                </a:tblPr>
                <a:tblGrid>
                  <a:gridCol w="952500">
                    <a:extLst>
                      <a:ext uri="{9D8B030D-6E8A-4147-A177-3AD203B41FA5}">
                        <a16:colId xmlns:a16="http://schemas.microsoft.com/office/drawing/2014/main" val="20000"/>
                      </a:ext>
                    </a:extLst>
                  </a:gridCol>
                  <a:gridCol w="571500">
                    <a:extLst>
                      <a:ext uri="{9D8B030D-6E8A-4147-A177-3AD203B41FA5}">
                        <a16:colId xmlns:a16="http://schemas.microsoft.com/office/drawing/2014/main" val="20001"/>
                      </a:ext>
                    </a:extLst>
                  </a:gridCol>
                  <a:gridCol w="571500">
                    <a:extLst>
                      <a:ext uri="{9D8B030D-6E8A-4147-A177-3AD203B41FA5}">
                        <a16:colId xmlns:a16="http://schemas.microsoft.com/office/drawing/2014/main" val="20002"/>
                      </a:ext>
                    </a:extLst>
                  </a:gridCol>
                  <a:gridCol w="571500">
                    <a:extLst>
                      <a:ext uri="{9D8B030D-6E8A-4147-A177-3AD203B41FA5}">
                        <a16:colId xmlns:a16="http://schemas.microsoft.com/office/drawing/2014/main" val="20003"/>
                      </a:ext>
                    </a:extLst>
                  </a:gridCol>
                  <a:gridCol w="571500">
                    <a:extLst>
                      <a:ext uri="{9D8B030D-6E8A-4147-A177-3AD203B41FA5}">
                        <a16:colId xmlns:a16="http://schemas.microsoft.com/office/drawing/2014/main" val="20004"/>
                      </a:ext>
                    </a:extLst>
                  </a:gridCol>
                  <a:gridCol w="571500">
                    <a:extLst>
                      <a:ext uri="{9D8B030D-6E8A-4147-A177-3AD203B41FA5}">
                        <a16:colId xmlns:a16="http://schemas.microsoft.com/office/drawing/2014/main" val="20005"/>
                      </a:ext>
                    </a:extLst>
                  </a:gridCol>
                  <a:gridCol w="571500">
                    <a:extLst>
                      <a:ext uri="{9D8B030D-6E8A-4147-A177-3AD203B41FA5}">
                        <a16:colId xmlns:a16="http://schemas.microsoft.com/office/drawing/2014/main" val="20006"/>
                      </a:ext>
                    </a:extLst>
                  </a:gridCol>
                </a:tblGrid>
                <a:tr h="381000">
                  <a:tc>
                    <a:txBody>
                      <a:bodyPr/>
                      <a:lstStyle/>
                      <a:p>
                        <a:pPr indent="0">
                          <a:buNone/>
                        </a:pPr>
                        <a:endParaRPr lang="en-US" altLang="en-US" b="1" dirty="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b="1">
                            <a:solidFill>
                              <a:srgbClr val="000000"/>
                            </a:solidFill>
                            <a:latin typeface="宋体" panose="02010600030101010101" pitchFamily="2" charset="-122"/>
                          </a:rPr>
                          <a:t>A</a:t>
                        </a:r>
                        <a:endParaRPr lang="en-US" altLang="en-US" b="1">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b="1">
                            <a:solidFill>
                              <a:srgbClr val="000000"/>
                            </a:solidFill>
                            <a:latin typeface="宋体" panose="02010600030101010101" pitchFamily="2" charset="-122"/>
                          </a:rPr>
                          <a:t>B</a:t>
                        </a:r>
                        <a:endParaRPr lang="en-US" altLang="en-US" b="1">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b="1" dirty="0">
                            <a:solidFill>
                              <a:srgbClr val="000000"/>
                            </a:solidFill>
                            <a:latin typeface="宋体" panose="02010600030101010101" pitchFamily="2" charset="-122"/>
                          </a:rPr>
                          <a:t>C</a:t>
                        </a:r>
                        <a:endParaRPr lang="en-US" altLang="en-US" b="1" dirty="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b="1">
                            <a:solidFill>
                              <a:srgbClr val="000000"/>
                            </a:solidFill>
                            <a:latin typeface="宋体" panose="02010600030101010101" pitchFamily="2" charset="-122"/>
                          </a:rPr>
                          <a:t>D</a:t>
                        </a:r>
                        <a:endParaRPr lang="en-US" altLang="en-US" b="1">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b="1">
                            <a:solidFill>
                              <a:srgbClr val="000000"/>
                            </a:solidFill>
                            <a:latin typeface="宋体" panose="02010600030101010101" pitchFamily="2" charset="-122"/>
                          </a:rPr>
                          <a:t>E</a:t>
                        </a:r>
                        <a:endParaRPr lang="en-US" altLang="en-US" b="1">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b="1">
                            <a:solidFill>
                              <a:srgbClr val="000000"/>
                            </a:solidFill>
                            <a:latin typeface="宋体" panose="02010600030101010101" pitchFamily="2" charset="-122"/>
                          </a:rPr>
                          <a:t>F</a:t>
                        </a:r>
                        <a:endParaRPr lang="en-US" altLang="en-US" b="1">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1000">
                  <a:tc>
                    <a:txBody>
                      <a:bodyPr/>
                      <a:lstStyle/>
                      <a:p>
                        <a:pPr indent="0">
                          <a:buNone/>
                        </a:pPr>
                        <a:r>
                          <a:rPr lang="en-US" b="1">
                            <a:solidFill>
                              <a:srgbClr val="000000"/>
                            </a:solidFill>
                            <a:latin typeface="宋体" panose="02010600030101010101" pitchFamily="2" charset="-122"/>
                          </a:rPr>
                          <a:t>R1(ABC)</a:t>
                        </a:r>
                        <a:endParaRPr lang="en-US" altLang="en-US" b="1">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b="1">
                            <a:solidFill>
                              <a:srgbClr val="000000"/>
                            </a:solidFill>
                            <a:latin typeface="宋体" panose="02010600030101010101" pitchFamily="2" charset="-122"/>
                          </a:rPr>
                          <a:t>a1</a:t>
                        </a:r>
                        <a:endParaRPr lang="en-US" altLang="en-US" b="1">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b="1">
                            <a:solidFill>
                              <a:srgbClr val="000000"/>
                            </a:solidFill>
                            <a:latin typeface="宋体" panose="02010600030101010101" pitchFamily="2" charset="-122"/>
                          </a:rPr>
                          <a:t>a2</a:t>
                        </a:r>
                        <a:endParaRPr lang="en-US" altLang="en-US" b="1">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b="1">
                            <a:solidFill>
                              <a:srgbClr val="000000"/>
                            </a:solidFill>
                            <a:latin typeface="宋体" panose="02010600030101010101" pitchFamily="2" charset="-122"/>
                          </a:rPr>
                          <a:t>a3</a:t>
                        </a:r>
                        <a:endParaRPr lang="en-US" altLang="en-US" b="1">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b="1">
                            <a:solidFill>
                              <a:srgbClr val="000000"/>
                            </a:solidFill>
                            <a:latin typeface="宋体" panose="02010600030101010101" pitchFamily="2" charset="-122"/>
                          </a:rPr>
                          <a:t>b14</a:t>
                        </a:r>
                        <a:endParaRPr lang="en-US" altLang="en-US" b="1">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b="1">
                            <a:solidFill>
                              <a:srgbClr val="000000"/>
                            </a:solidFill>
                            <a:latin typeface="宋体" panose="02010600030101010101" pitchFamily="2" charset="-122"/>
                          </a:rPr>
                          <a:t>b15</a:t>
                        </a:r>
                        <a:endParaRPr lang="en-US" altLang="en-US" b="1">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b="1">
                            <a:solidFill>
                              <a:srgbClr val="000000"/>
                            </a:solidFill>
                            <a:latin typeface="宋体" panose="02010600030101010101" pitchFamily="2" charset="-122"/>
                          </a:rPr>
                          <a:t>b16</a:t>
                        </a:r>
                        <a:endParaRPr lang="en-US" altLang="en-US" b="1">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indent="0">
                          <a:buNone/>
                        </a:pPr>
                        <a:r>
                          <a:rPr lang="en-US" b="1">
                            <a:solidFill>
                              <a:srgbClr val="000000"/>
                            </a:solidFill>
                            <a:latin typeface="宋体" panose="02010600030101010101" pitchFamily="2" charset="-122"/>
                          </a:rPr>
                          <a:t>R2(BD)</a:t>
                        </a:r>
                        <a:endParaRPr lang="en-US" altLang="en-US" b="1">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b="1">
                            <a:solidFill>
                              <a:srgbClr val="000000"/>
                            </a:solidFill>
                            <a:latin typeface="宋体" panose="02010600030101010101" pitchFamily="2" charset="-122"/>
                          </a:rPr>
                          <a:t>b21</a:t>
                        </a:r>
                        <a:endParaRPr lang="en-US" altLang="en-US" b="1">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b="1">
                            <a:solidFill>
                              <a:srgbClr val="000000"/>
                            </a:solidFill>
                            <a:latin typeface="宋体" panose="02010600030101010101" pitchFamily="2" charset="-122"/>
                          </a:rPr>
                          <a:t>a2</a:t>
                        </a:r>
                        <a:endParaRPr lang="en-US" altLang="en-US" b="1">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b="1">
                            <a:solidFill>
                              <a:srgbClr val="000000"/>
                            </a:solidFill>
                            <a:latin typeface="宋体" panose="02010600030101010101" pitchFamily="2" charset="-122"/>
                          </a:rPr>
                          <a:t>b23</a:t>
                        </a:r>
                        <a:endParaRPr lang="en-US" altLang="en-US" b="1">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b="1">
                            <a:solidFill>
                              <a:srgbClr val="000000"/>
                            </a:solidFill>
                            <a:latin typeface="宋体" panose="02010600030101010101" pitchFamily="2" charset="-122"/>
                          </a:rPr>
                          <a:t>a4</a:t>
                        </a:r>
                        <a:endParaRPr lang="en-US" altLang="en-US" b="1">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b="1">
                            <a:solidFill>
                              <a:srgbClr val="000000"/>
                            </a:solidFill>
                            <a:latin typeface="宋体" panose="02010600030101010101" pitchFamily="2" charset="-122"/>
                          </a:rPr>
                          <a:t>b25</a:t>
                        </a:r>
                        <a:endParaRPr lang="en-US" altLang="en-US" b="1">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b="1">
                            <a:solidFill>
                              <a:srgbClr val="000000"/>
                            </a:solidFill>
                            <a:latin typeface="宋体" panose="02010600030101010101" pitchFamily="2" charset="-122"/>
                          </a:rPr>
                          <a:t>b26</a:t>
                        </a:r>
                        <a:endParaRPr lang="en-US" altLang="en-US" b="1">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1000">
                  <a:tc>
                    <a:txBody>
                      <a:bodyPr/>
                      <a:lstStyle/>
                      <a:p>
                        <a:pPr indent="0">
                          <a:buNone/>
                        </a:pPr>
                        <a:r>
                          <a:rPr lang="en-US" b="1">
                            <a:solidFill>
                              <a:srgbClr val="000000"/>
                            </a:solidFill>
                            <a:latin typeface="宋体" panose="02010600030101010101" pitchFamily="2" charset="-122"/>
                          </a:rPr>
                          <a:t>R3(BEF)</a:t>
                        </a:r>
                        <a:endParaRPr lang="en-US" altLang="en-US" b="1">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b="1">
                            <a:solidFill>
                              <a:srgbClr val="000000"/>
                            </a:solidFill>
                            <a:latin typeface="宋体" panose="02010600030101010101" pitchFamily="2" charset="-122"/>
                          </a:rPr>
                          <a:t>b31</a:t>
                        </a:r>
                        <a:endParaRPr lang="en-US" altLang="en-US" b="1">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b="1">
                            <a:solidFill>
                              <a:srgbClr val="000000"/>
                            </a:solidFill>
                            <a:latin typeface="宋体" panose="02010600030101010101" pitchFamily="2" charset="-122"/>
                          </a:rPr>
                          <a:t>a2</a:t>
                        </a:r>
                        <a:endParaRPr lang="en-US" altLang="en-US" b="1">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b="1">
                            <a:solidFill>
                              <a:srgbClr val="000000"/>
                            </a:solidFill>
                            <a:latin typeface="宋体" panose="02010600030101010101" pitchFamily="2" charset="-122"/>
                          </a:rPr>
                          <a:t>b33</a:t>
                        </a:r>
                        <a:endParaRPr lang="en-US" altLang="en-US" b="1">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b="1" dirty="0">
                            <a:solidFill>
                              <a:srgbClr val="000000"/>
                            </a:solidFill>
                            <a:latin typeface="宋体" panose="02010600030101010101" pitchFamily="2" charset="-122"/>
                          </a:rPr>
                          <a:t>b34</a:t>
                        </a:r>
                        <a:endParaRPr lang="en-US" altLang="en-US" b="1" dirty="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b="1">
                            <a:solidFill>
                              <a:srgbClr val="000000"/>
                            </a:solidFill>
                            <a:latin typeface="宋体" panose="02010600030101010101" pitchFamily="2" charset="-122"/>
                          </a:rPr>
                          <a:t>a5</a:t>
                        </a:r>
                        <a:endParaRPr lang="en-US" altLang="en-US" b="1">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b="1" dirty="0">
                            <a:solidFill>
                              <a:srgbClr val="000000"/>
                            </a:solidFill>
                            <a:latin typeface="宋体" panose="02010600030101010101" pitchFamily="2" charset="-122"/>
                          </a:rPr>
                          <a:t>a6</a:t>
                        </a:r>
                        <a:endParaRPr lang="en-US" altLang="en-US" b="1" dirty="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6" name="文本框 5"/>
            <p:cNvSpPr txBox="1"/>
            <p:nvPr/>
          </p:nvSpPr>
          <p:spPr>
            <a:xfrm>
              <a:off x="467544" y="3345160"/>
              <a:ext cx="2236510" cy="400110"/>
            </a:xfrm>
            <a:prstGeom prst="rect">
              <a:avLst/>
            </a:prstGeom>
            <a:noFill/>
          </p:spPr>
          <p:txBody>
            <a:bodyPr wrap="none" rtlCol="0">
              <a:spAutoFit/>
            </a:bodyPr>
            <a:lstStyle/>
            <a:p>
              <a:r>
                <a:rPr lang="zh-CN" altLang="en-US" sz="2000" dirty="0">
                  <a:latin typeface="+mn-ea"/>
                  <a:ea typeface="+mn-ea"/>
                </a:rPr>
                <a:t>是否无损连接分解</a:t>
              </a:r>
            </a:p>
          </p:txBody>
        </p:sp>
      </p:grpSp>
      <p:sp>
        <p:nvSpPr>
          <p:cNvPr id="8" name="文本框 7"/>
          <p:cNvSpPr txBox="1"/>
          <p:nvPr/>
        </p:nvSpPr>
        <p:spPr>
          <a:xfrm>
            <a:off x="251520" y="5445224"/>
            <a:ext cx="5184576" cy="1015663"/>
          </a:xfrm>
          <a:prstGeom prst="rect">
            <a:avLst/>
          </a:prstGeom>
          <a:noFill/>
        </p:spPr>
        <p:txBody>
          <a:bodyPr wrap="square" rtlCol="0">
            <a:spAutoFit/>
          </a:bodyPr>
          <a:lstStyle/>
          <a:p>
            <a:r>
              <a:rPr lang="zh-CN" altLang="en-US" sz="2000" dirty="0">
                <a:latin typeface="+mn-ea"/>
                <a:ea typeface="+mn-ea"/>
              </a:rPr>
              <a:t>判断保持依赖的分解：</a:t>
            </a:r>
            <a:endParaRPr lang="en-US" altLang="zh-CN" sz="2000" dirty="0">
              <a:latin typeface="+mn-ea"/>
              <a:ea typeface="+mn-ea"/>
            </a:endParaRPr>
          </a:p>
          <a:p>
            <a:r>
              <a:rPr lang="zh-CN" altLang="en-US" sz="2000" dirty="0">
                <a:latin typeface="+mn-ea"/>
                <a:ea typeface="+mn-ea"/>
              </a:rPr>
              <a:t>观察</a:t>
            </a:r>
            <a:r>
              <a:rPr lang="en-US" altLang="zh-CN" sz="2000" dirty="0">
                <a:latin typeface="+mn-ea"/>
                <a:ea typeface="+mn-ea"/>
              </a:rPr>
              <a:t>CD → E</a:t>
            </a:r>
            <a:r>
              <a:rPr lang="zh-CN" altLang="en-US" sz="2000" dirty="0">
                <a:latin typeface="+mn-ea"/>
                <a:ea typeface="+mn-ea"/>
              </a:rPr>
              <a:t>和</a:t>
            </a:r>
            <a:r>
              <a:rPr lang="en-US" altLang="zh-CN" sz="2000" dirty="0">
                <a:latin typeface="+mn-ea"/>
                <a:ea typeface="+mn-ea"/>
              </a:rPr>
              <a:t>E</a:t>
            </a:r>
            <a:r>
              <a:rPr lang="en-US" altLang="zh-CN" sz="2000" dirty="0">
                <a:latin typeface="+mn-ea"/>
              </a:rPr>
              <a:t>F</a:t>
            </a:r>
            <a:r>
              <a:rPr lang="en-US" altLang="zh-CN" sz="2000" dirty="0">
                <a:latin typeface="+mn-ea"/>
                <a:ea typeface="+mn-ea"/>
              </a:rPr>
              <a:t> →A</a:t>
            </a:r>
            <a:r>
              <a:rPr lang="zh-CN" altLang="en-US" sz="2000" dirty="0">
                <a:latin typeface="+mn-ea"/>
                <a:ea typeface="+mn-ea"/>
              </a:rPr>
              <a:t>是否被保持？</a:t>
            </a:r>
            <a:endParaRPr lang="en-US" altLang="zh-CN" sz="2000" dirty="0">
              <a:latin typeface="+mn-ea"/>
              <a:ea typeface="+mn-ea"/>
            </a:endParaRPr>
          </a:p>
          <a:p>
            <a:r>
              <a:rPr lang="en-US" altLang="zh-CN" sz="2000" dirty="0">
                <a:solidFill>
                  <a:srgbClr val="FF0000"/>
                </a:solidFill>
                <a:latin typeface="+mn-ea"/>
                <a:ea typeface="+mn-ea"/>
              </a:rPr>
              <a:t>CD → E</a:t>
            </a:r>
            <a:r>
              <a:rPr lang="zh-CN" altLang="en-US" sz="2000" dirty="0">
                <a:solidFill>
                  <a:srgbClr val="FF0000"/>
                </a:solidFill>
                <a:latin typeface="+mn-ea"/>
                <a:ea typeface="+mn-ea"/>
              </a:rPr>
              <a:t>和</a:t>
            </a:r>
            <a:r>
              <a:rPr lang="en-US" altLang="zh-CN" sz="2000" dirty="0">
                <a:solidFill>
                  <a:srgbClr val="FF0000"/>
                </a:solidFill>
                <a:latin typeface="+mn-ea"/>
              </a:rPr>
              <a:t>EF → A</a:t>
            </a:r>
            <a:r>
              <a:rPr lang="zh-CN" altLang="en-US" sz="2000" dirty="0">
                <a:solidFill>
                  <a:srgbClr val="FF0000"/>
                </a:solidFill>
                <a:latin typeface="+mn-ea"/>
                <a:ea typeface="+mn-ea"/>
              </a:rPr>
              <a:t>没有被保持</a:t>
            </a:r>
            <a:endParaRPr lang="zh-CN" altLang="en-US" sz="2000" baseline="-25000" dirty="0">
              <a:solidFill>
                <a:srgbClr val="FF0000"/>
              </a:solidFill>
              <a:latin typeface="+mn-ea"/>
              <a:ea typeface="+mn-ea"/>
            </a:endParaRPr>
          </a:p>
        </p:txBody>
      </p:sp>
      <p:sp>
        <p:nvSpPr>
          <p:cNvPr id="9" name="乘号 8"/>
          <p:cNvSpPr/>
          <p:nvPr/>
        </p:nvSpPr>
        <p:spPr bwMode="auto">
          <a:xfrm>
            <a:off x="2658294" y="3248328"/>
            <a:ext cx="589296" cy="676761"/>
          </a:xfrm>
          <a:prstGeom prst="mathMultiply">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a:ln>
                <a:noFill/>
              </a:ln>
              <a:solidFill>
                <a:schemeClr val="bg2"/>
              </a:solidFill>
              <a:effectLst/>
              <a:latin typeface="Times New Roman" panose="02020603050405020304" pitchFamily="18" charset="0"/>
              <a:ea typeface="宋体" panose="02010600030101010101" pitchFamily="2" charset="-122"/>
            </a:endParaRPr>
          </a:p>
        </p:txBody>
      </p:sp>
      <p:sp>
        <p:nvSpPr>
          <p:cNvPr id="10" name="页脚占位符 9"/>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Tree>
    <p:custDataLst>
      <p:tags r:id="rId1"/>
    </p:custDataLst>
    <p:extLst>
      <p:ext uri="{BB962C8B-B14F-4D97-AF65-F5344CB8AC3E}">
        <p14:creationId xmlns:p14="http://schemas.microsoft.com/office/powerpoint/2010/main" val="2959679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9"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128004" name="Rectangle 2"/>
          <p:cNvSpPr>
            <a:spLocks noGrp="1" noChangeArrowheads="1"/>
          </p:cNvSpPr>
          <p:nvPr>
            <p:ph type="title"/>
          </p:nvPr>
        </p:nvSpPr>
        <p:spPr/>
        <p:txBody>
          <a:bodyPr/>
          <a:lstStyle/>
          <a:p>
            <a:pPr eaLnBrk="1" hangingPunct="1">
              <a:defRPr/>
            </a:pPr>
            <a:r>
              <a:rPr kumimoji="1" lang="zh-CN" altLang="en-US"/>
              <a:t>范式</a:t>
            </a:r>
          </a:p>
        </p:txBody>
      </p:sp>
      <p:sp>
        <p:nvSpPr>
          <p:cNvPr id="132101" name="Rectangle 3"/>
          <p:cNvSpPr>
            <a:spLocks noGrp="1" noChangeArrowheads="1"/>
          </p:cNvSpPr>
          <p:nvPr>
            <p:ph idx="1"/>
          </p:nvPr>
        </p:nvSpPr>
        <p:spPr>
          <a:xfrm>
            <a:off x="228600" y="1219200"/>
            <a:ext cx="8610600" cy="1981200"/>
          </a:xfrm>
        </p:spPr>
        <p:txBody>
          <a:bodyPr/>
          <a:lstStyle/>
          <a:p>
            <a:pPr eaLnBrk="1" hangingPunct="1">
              <a:lnSpc>
                <a:spcPct val="90000"/>
              </a:lnSpc>
            </a:pPr>
            <a:r>
              <a:rPr lang="zh-CN" altLang="en-US" sz="2400" dirty="0"/>
              <a:t>定义</a:t>
            </a:r>
          </a:p>
          <a:p>
            <a:pPr lvl="1" eaLnBrk="1" hangingPunct="1">
              <a:lnSpc>
                <a:spcPct val="90000"/>
              </a:lnSpc>
            </a:pPr>
            <a:r>
              <a:rPr lang="zh-CN" altLang="en-US" sz="2400" dirty="0"/>
              <a:t>范式是对关系模式的不同</a:t>
            </a:r>
            <a:r>
              <a:rPr lang="zh-CN" altLang="en-US" sz="2400" u="sng" dirty="0">
                <a:solidFill>
                  <a:srgbClr val="FF0000"/>
                </a:solidFill>
              </a:rPr>
              <a:t>数据依赖程度</a:t>
            </a:r>
            <a:r>
              <a:rPr lang="zh-CN" altLang="en-US" sz="2400" dirty="0"/>
              <a:t>的要求</a:t>
            </a:r>
          </a:p>
          <a:p>
            <a:pPr lvl="1" eaLnBrk="1" hangingPunct="1">
              <a:lnSpc>
                <a:spcPct val="90000"/>
              </a:lnSpc>
            </a:pPr>
            <a:r>
              <a:rPr lang="zh-CN" altLang="en-US" sz="2400" dirty="0"/>
              <a:t>通过模式分解将一个低级范式转换为若干个高级范式的过程称作规范化</a:t>
            </a:r>
            <a:endParaRPr lang="en-US" altLang="zh-CN" sz="2400" dirty="0"/>
          </a:p>
          <a:p>
            <a:pPr lvl="1" eaLnBrk="1" hangingPunct="1">
              <a:lnSpc>
                <a:spcPct val="90000"/>
              </a:lnSpc>
            </a:pPr>
            <a:r>
              <a:rPr lang="zh-CN" altLang="en-US" sz="2400" dirty="0"/>
              <a:t>范式是衡量关系模式的标准</a:t>
            </a:r>
          </a:p>
        </p:txBody>
      </p:sp>
      <p:grpSp>
        <p:nvGrpSpPr>
          <p:cNvPr id="132102" name="Group 17"/>
          <p:cNvGrpSpPr>
            <a:grpSpLocks/>
          </p:cNvGrpSpPr>
          <p:nvPr/>
        </p:nvGrpSpPr>
        <p:grpSpPr bwMode="auto">
          <a:xfrm>
            <a:off x="2517775" y="3140968"/>
            <a:ext cx="3806825" cy="3352800"/>
            <a:chOff x="1680" y="1968"/>
            <a:chExt cx="2398" cy="2304"/>
          </a:xfrm>
        </p:grpSpPr>
        <p:sp>
          <p:nvSpPr>
            <p:cNvPr id="132103" name="Oval 5"/>
            <p:cNvSpPr>
              <a:spLocks noChangeArrowheads="1"/>
            </p:cNvSpPr>
            <p:nvPr/>
          </p:nvSpPr>
          <p:spPr bwMode="auto">
            <a:xfrm>
              <a:off x="2621" y="2919"/>
              <a:ext cx="565" cy="54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sp>
          <p:nvSpPr>
            <p:cNvPr id="132104" name="Oval 6"/>
            <p:cNvSpPr>
              <a:spLocks noChangeAspect="1" noChangeArrowheads="1"/>
            </p:cNvSpPr>
            <p:nvPr/>
          </p:nvSpPr>
          <p:spPr bwMode="auto">
            <a:xfrm>
              <a:off x="2433" y="2726"/>
              <a:ext cx="954" cy="915"/>
            </a:xfrm>
            <a:prstGeom prst="ellipse">
              <a:avLst/>
            </a:prstGeom>
            <a:noFill/>
            <a:ln w="9525">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sp>
          <p:nvSpPr>
            <p:cNvPr id="132105" name="Oval 7"/>
            <p:cNvSpPr>
              <a:spLocks noChangeAspect="1" noChangeArrowheads="1"/>
            </p:cNvSpPr>
            <p:nvPr/>
          </p:nvSpPr>
          <p:spPr bwMode="auto">
            <a:xfrm>
              <a:off x="2273" y="2539"/>
              <a:ext cx="1289" cy="1238"/>
            </a:xfrm>
            <a:prstGeom prst="ellipse">
              <a:avLst/>
            </a:prstGeom>
            <a:noFill/>
            <a:ln w="9525">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sp>
          <p:nvSpPr>
            <p:cNvPr id="132106" name="Oval 8"/>
            <p:cNvSpPr>
              <a:spLocks noChangeAspect="1" noChangeArrowheads="1"/>
            </p:cNvSpPr>
            <p:nvPr/>
          </p:nvSpPr>
          <p:spPr bwMode="auto">
            <a:xfrm>
              <a:off x="2104" y="2368"/>
              <a:ext cx="1617" cy="1553"/>
            </a:xfrm>
            <a:prstGeom prst="ellipse">
              <a:avLst/>
            </a:prstGeom>
            <a:noFill/>
            <a:ln w="9525">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sp>
          <p:nvSpPr>
            <p:cNvPr id="132107" name="Oval 9"/>
            <p:cNvSpPr>
              <a:spLocks noChangeAspect="1" noChangeArrowheads="1"/>
            </p:cNvSpPr>
            <p:nvPr/>
          </p:nvSpPr>
          <p:spPr bwMode="auto">
            <a:xfrm>
              <a:off x="1894" y="2175"/>
              <a:ext cx="1998" cy="1918"/>
            </a:xfrm>
            <a:prstGeom prst="ellipse">
              <a:avLst/>
            </a:prstGeom>
            <a:noFill/>
            <a:ln w="9525">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sp>
          <p:nvSpPr>
            <p:cNvPr id="132108" name="Oval 10"/>
            <p:cNvSpPr>
              <a:spLocks noChangeAspect="1" noChangeArrowheads="1"/>
            </p:cNvSpPr>
            <p:nvPr/>
          </p:nvSpPr>
          <p:spPr bwMode="auto">
            <a:xfrm>
              <a:off x="1680" y="1970"/>
              <a:ext cx="2398" cy="2302"/>
            </a:xfrm>
            <a:prstGeom prst="ellipse">
              <a:avLst/>
            </a:prstGeom>
            <a:noFill/>
            <a:ln w="9525">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sp>
          <p:nvSpPr>
            <p:cNvPr id="132109" name="Text Box 11"/>
            <p:cNvSpPr txBox="1">
              <a:spLocks noChangeArrowheads="1"/>
            </p:cNvSpPr>
            <p:nvPr/>
          </p:nvSpPr>
          <p:spPr bwMode="auto">
            <a:xfrm>
              <a:off x="2715" y="1968"/>
              <a:ext cx="518"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spcBef>
                  <a:spcPct val="50000"/>
                </a:spcBef>
                <a:buClrTx/>
                <a:buSzTx/>
                <a:buFontTx/>
                <a:buNone/>
              </a:pPr>
              <a:r>
                <a:rPr lang="zh-CN" altLang="en-US" sz="2400" b="1">
                  <a:latin typeface="Times New Roman" panose="02020603050405020304" pitchFamily="18" charset="0"/>
                  <a:ea typeface="宋体" panose="02010600030101010101" pitchFamily="2" charset="-122"/>
                </a:rPr>
                <a:t>1</a:t>
              </a:r>
              <a:r>
                <a:rPr lang="en-US" altLang="zh-CN" sz="2400" b="1">
                  <a:latin typeface="Times New Roman" panose="02020603050405020304" pitchFamily="18" charset="0"/>
                  <a:ea typeface="宋体" panose="02010600030101010101" pitchFamily="2" charset="-122"/>
                </a:rPr>
                <a:t>NF</a:t>
              </a:r>
            </a:p>
          </p:txBody>
        </p:sp>
        <p:sp>
          <p:nvSpPr>
            <p:cNvPr id="132110" name="Text Box 12"/>
            <p:cNvSpPr txBox="1">
              <a:spLocks noChangeArrowheads="1"/>
            </p:cNvSpPr>
            <p:nvPr/>
          </p:nvSpPr>
          <p:spPr bwMode="auto">
            <a:xfrm>
              <a:off x="2715" y="2151"/>
              <a:ext cx="518"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spcBef>
                  <a:spcPct val="50000"/>
                </a:spcBef>
                <a:buClrTx/>
                <a:buSzTx/>
                <a:buFontTx/>
                <a:buNone/>
              </a:pPr>
              <a:r>
                <a:rPr lang="zh-CN" altLang="en-US" sz="2400" b="1" dirty="0">
                  <a:latin typeface="Times New Roman" panose="02020603050405020304" pitchFamily="18" charset="0"/>
                  <a:ea typeface="宋体" panose="02010600030101010101" pitchFamily="2" charset="-122"/>
                </a:rPr>
                <a:t>2</a:t>
              </a:r>
              <a:r>
                <a:rPr lang="en-US" altLang="zh-CN" sz="2400" b="1" dirty="0">
                  <a:latin typeface="Times New Roman" panose="02020603050405020304" pitchFamily="18" charset="0"/>
                  <a:ea typeface="宋体" panose="02010600030101010101" pitchFamily="2" charset="-122"/>
                </a:rPr>
                <a:t>NF</a:t>
              </a:r>
            </a:p>
          </p:txBody>
        </p:sp>
        <p:sp>
          <p:nvSpPr>
            <p:cNvPr id="132111" name="Text Box 13"/>
            <p:cNvSpPr txBox="1">
              <a:spLocks noChangeArrowheads="1"/>
            </p:cNvSpPr>
            <p:nvPr/>
          </p:nvSpPr>
          <p:spPr bwMode="auto">
            <a:xfrm>
              <a:off x="2715" y="2329"/>
              <a:ext cx="518"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spcBef>
                  <a:spcPct val="50000"/>
                </a:spcBef>
                <a:buClrTx/>
                <a:buSzTx/>
                <a:buFontTx/>
                <a:buNone/>
              </a:pPr>
              <a:r>
                <a:rPr lang="zh-CN" altLang="en-US" sz="2400" b="1">
                  <a:latin typeface="Times New Roman" panose="02020603050405020304" pitchFamily="18" charset="0"/>
                  <a:ea typeface="宋体" panose="02010600030101010101" pitchFamily="2" charset="-122"/>
                </a:rPr>
                <a:t>3</a:t>
              </a:r>
              <a:r>
                <a:rPr lang="en-US" altLang="zh-CN" sz="2400" b="1">
                  <a:latin typeface="Times New Roman" panose="02020603050405020304" pitchFamily="18" charset="0"/>
                  <a:ea typeface="宋体" panose="02010600030101010101" pitchFamily="2" charset="-122"/>
                </a:rPr>
                <a:t>NF</a:t>
              </a:r>
            </a:p>
          </p:txBody>
        </p:sp>
        <p:sp>
          <p:nvSpPr>
            <p:cNvPr id="132112" name="Text Box 14"/>
            <p:cNvSpPr txBox="1">
              <a:spLocks noChangeArrowheads="1"/>
            </p:cNvSpPr>
            <p:nvPr/>
          </p:nvSpPr>
          <p:spPr bwMode="auto">
            <a:xfrm>
              <a:off x="2715" y="2693"/>
              <a:ext cx="518"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spcBef>
                  <a:spcPct val="50000"/>
                </a:spcBef>
                <a:buClrTx/>
                <a:buSzTx/>
                <a:buFontTx/>
                <a:buNone/>
              </a:pPr>
              <a:r>
                <a:rPr lang="zh-CN" altLang="en-US" sz="2400" b="1">
                  <a:latin typeface="Times New Roman" panose="02020603050405020304" pitchFamily="18" charset="0"/>
                  <a:ea typeface="宋体" panose="02010600030101010101" pitchFamily="2" charset="-122"/>
                </a:rPr>
                <a:t>4</a:t>
              </a:r>
              <a:r>
                <a:rPr lang="en-US" altLang="zh-CN" sz="2400" b="1">
                  <a:latin typeface="Times New Roman" panose="02020603050405020304" pitchFamily="18" charset="0"/>
                  <a:ea typeface="宋体" panose="02010600030101010101" pitchFamily="2" charset="-122"/>
                </a:rPr>
                <a:t>NF</a:t>
              </a:r>
            </a:p>
          </p:txBody>
        </p:sp>
        <p:sp>
          <p:nvSpPr>
            <p:cNvPr id="132113" name="Text Box 15"/>
            <p:cNvSpPr txBox="1">
              <a:spLocks noChangeArrowheads="1"/>
            </p:cNvSpPr>
            <p:nvPr/>
          </p:nvSpPr>
          <p:spPr bwMode="auto">
            <a:xfrm>
              <a:off x="2621" y="2512"/>
              <a:ext cx="706"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spcBef>
                  <a:spcPct val="50000"/>
                </a:spcBef>
                <a:buClrTx/>
                <a:buSzTx/>
                <a:buFontTx/>
                <a:buNone/>
              </a:pPr>
              <a:r>
                <a:rPr lang="en-US" altLang="zh-CN" sz="2400" b="1">
                  <a:latin typeface="Times New Roman" panose="02020603050405020304" pitchFamily="18" charset="0"/>
                  <a:ea typeface="宋体" panose="02010600030101010101" pitchFamily="2" charset="-122"/>
                </a:rPr>
                <a:t>BCNF</a:t>
              </a:r>
            </a:p>
          </p:txBody>
        </p:sp>
        <p:sp>
          <p:nvSpPr>
            <p:cNvPr id="132114" name="Text Box 16"/>
            <p:cNvSpPr txBox="1">
              <a:spLocks noChangeArrowheads="1"/>
            </p:cNvSpPr>
            <p:nvPr/>
          </p:nvSpPr>
          <p:spPr bwMode="auto">
            <a:xfrm>
              <a:off x="2715" y="3055"/>
              <a:ext cx="518"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spcBef>
                  <a:spcPct val="50000"/>
                </a:spcBef>
                <a:buClrTx/>
                <a:buSzTx/>
                <a:buFontTx/>
                <a:buNone/>
              </a:pPr>
              <a:r>
                <a:rPr lang="zh-CN" altLang="en-US" sz="2400" b="1">
                  <a:latin typeface="Times New Roman" panose="02020603050405020304" pitchFamily="18" charset="0"/>
                  <a:ea typeface="宋体" panose="02010600030101010101" pitchFamily="2" charset="-122"/>
                </a:rPr>
                <a:t>5</a:t>
              </a:r>
              <a:r>
                <a:rPr lang="en-US" altLang="zh-CN" sz="2400" b="1">
                  <a:latin typeface="Times New Roman" panose="02020603050405020304" pitchFamily="18" charset="0"/>
                  <a:ea typeface="宋体" panose="02010600030101010101" pitchFamily="2" charset="-122"/>
                </a:rPr>
                <a:t>NF</a:t>
              </a:r>
            </a:p>
          </p:txBody>
        </p:sp>
      </p:gr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129028" name="Rectangle 2"/>
          <p:cNvSpPr>
            <a:spLocks noGrp="1" noChangeArrowheads="1"/>
          </p:cNvSpPr>
          <p:nvPr>
            <p:ph type="title"/>
          </p:nvPr>
        </p:nvSpPr>
        <p:spPr/>
        <p:txBody>
          <a:bodyPr/>
          <a:lstStyle/>
          <a:p>
            <a:pPr eaLnBrk="1" hangingPunct="1">
              <a:defRPr/>
            </a:pPr>
            <a:r>
              <a:rPr kumimoji="1" lang="zh-CN" altLang="en-US"/>
              <a:t>1</a:t>
            </a:r>
            <a:r>
              <a:rPr kumimoji="1" lang="en-US" altLang="zh-CN"/>
              <a:t>NF</a:t>
            </a:r>
          </a:p>
        </p:txBody>
      </p:sp>
      <p:sp>
        <p:nvSpPr>
          <p:cNvPr id="133125" name="Rectangle 3"/>
          <p:cNvSpPr>
            <a:spLocks noGrp="1" noChangeArrowheads="1"/>
          </p:cNvSpPr>
          <p:nvPr>
            <p:ph idx="1"/>
          </p:nvPr>
        </p:nvSpPr>
        <p:spPr>
          <a:xfrm>
            <a:off x="685800" y="1371600"/>
            <a:ext cx="7772400" cy="1555750"/>
          </a:xfrm>
        </p:spPr>
        <p:txBody>
          <a:bodyPr/>
          <a:lstStyle/>
          <a:p>
            <a:pPr eaLnBrk="1" hangingPunct="1"/>
            <a:r>
              <a:rPr lang="zh-CN" altLang="en-US" dirty="0"/>
              <a:t>定义</a:t>
            </a:r>
          </a:p>
          <a:p>
            <a:pPr lvl="1" eaLnBrk="1" hangingPunct="1">
              <a:buFontTx/>
              <a:buNone/>
            </a:pPr>
            <a:r>
              <a:rPr lang="zh-CN" altLang="en-US" dirty="0"/>
              <a:t>	关系中每一分量不可再分。即不能以集合、序列等作为属性值</a:t>
            </a:r>
          </a:p>
        </p:txBody>
      </p:sp>
      <p:graphicFrame>
        <p:nvGraphicFramePr>
          <p:cNvPr id="3" name="表格 2"/>
          <p:cNvGraphicFramePr>
            <a:graphicFrameLocks noGrp="1"/>
          </p:cNvGraphicFramePr>
          <p:nvPr>
            <p:extLst>
              <p:ext uri="{D42A27DB-BD31-4B8C-83A1-F6EECF244321}">
                <p14:modId xmlns:p14="http://schemas.microsoft.com/office/powerpoint/2010/main" val="1078359756"/>
              </p:ext>
            </p:extLst>
          </p:nvPr>
        </p:nvGraphicFramePr>
        <p:xfrm>
          <a:off x="323528" y="3581399"/>
          <a:ext cx="3565378" cy="1809750"/>
        </p:xfrm>
        <a:graphic>
          <a:graphicData uri="http://schemas.openxmlformats.org/drawingml/2006/table">
            <a:tbl>
              <a:tblPr/>
              <a:tblGrid>
                <a:gridCol w="576064">
                  <a:extLst>
                    <a:ext uri="{9D8B030D-6E8A-4147-A177-3AD203B41FA5}">
                      <a16:colId xmlns:a16="http://schemas.microsoft.com/office/drawing/2014/main" val="1111814347"/>
                    </a:ext>
                  </a:extLst>
                </a:gridCol>
                <a:gridCol w="718054">
                  <a:extLst>
                    <a:ext uri="{9D8B030D-6E8A-4147-A177-3AD203B41FA5}">
                      <a16:colId xmlns:a16="http://schemas.microsoft.com/office/drawing/2014/main" val="361697743"/>
                    </a:ext>
                  </a:extLst>
                </a:gridCol>
                <a:gridCol w="793453">
                  <a:extLst>
                    <a:ext uri="{9D8B030D-6E8A-4147-A177-3AD203B41FA5}">
                      <a16:colId xmlns:a16="http://schemas.microsoft.com/office/drawing/2014/main" val="2081635349"/>
                    </a:ext>
                  </a:extLst>
                </a:gridCol>
                <a:gridCol w="793453">
                  <a:extLst>
                    <a:ext uri="{9D8B030D-6E8A-4147-A177-3AD203B41FA5}">
                      <a16:colId xmlns:a16="http://schemas.microsoft.com/office/drawing/2014/main" val="2480639247"/>
                    </a:ext>
                  </a:extLst>
                </a:gridCol>
                <a:gridCol w="684354">
                  <a:extLst>
                    <a:ext uri="{9D8B030D-6E8A-4147-A177-3AD203B41FA5}">
                      <a16:colId xmlns:a16="http://schemas.microsoft.com/office/drawing/2014/main" val="3920601126"/>
                    </a:ext>
                  </a:extLst>
                </a:gridCol>
              </a:tblGrid>
              <a:tr h="361950">
                <a:tc rowSpan="2">
                  <a:txBody>
                    <a:bodyPr/>
                    <a:lstStyle/>
                    <a:p>
                      <a:pPr algn="ctr" fontAlgn="ctr"/>
                      <a:r>
                        <a:rPr lang="zh-CN" altLang="en-US" sz="1800" b="0" i="0" u="none" strike="noStrike" dirty="0">
                          <a:solidFill>
                            <a:srgbClr val="000000"/>
                          </a:solidFill>
                          <a:effectLst/>
                          <a:latin typeface="+mn-ea"/>
                          <a:ea typeface="+mn-ea"/>
                        </a:rPr>
                        <a:t>学号</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4">
                  <a:txBody>
                    <a:bodyPr/>
                    <a:lstStyle/>
                    <a:p>
                      <a:pPr algn="ctr" fontAlgn="ctr"/>
                      <a:r>
                        <a:rPr lang="zh-CN" altLang="en-US" sz="1800" b="0" i="0" u="none" strike="noStrike" dirty="0">
                          <a:solidFill>
                            <a:srgbClr val="000000"/>
                          </a:solidFill>
                          <a:effectLst/>
                          <a:latin typeface="+mn-ea"/>
                          <a:ea typeface="+mn-ea"/>
                        </a:rPr>
                        <a:t>费用</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755980062"/>
                  </a:ext>
                </a:extLst>
              </a:tr>
              <a:tr h="361950">
                <a:tc vMerge="1">
                  <a:txBody>
                    <a:bodyPr/>
                    <a:lstStyle/>
                    <a:p>
                      <a:endParaRPr lang="zh-CN" altLang="en-US"/>
                    </a:p>
                  </a:txBody>
                  <a:tcPr/>
                </a:tc>
                <a:tc>
                  <a:txBody>
                    <a:bodyPr/>
                    <a:lstStyle/>
                    <a:p>
                      <a:pPr algn="ctr" fontAlgn="ctr"/>
                      <a:r>
                        <a:rPr lang="zh-CN" altLang="en-US" sz="1800" b="0" i="0" u="none" strike="noStrike">
                          <a:solidFill>
                            <a:srgbClr val="000000"/>
                          </a:solidFill>
                          <a:effectLst/>
                          <a:latin typeface="+mn-ea"/>
                          <a:ea typeface="+mn-ea"/>
                        </a:rPr>
                        <a:t>书费</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800" b="0" i="0" u="none" strike="noStrike">
                          <a:solidFill>
                            <a:srgbClr val="000000"/>
                          </a:solidFill>
                          <a:effectLst/>
                          <a:latin typeface="+mn-ea"/>
                          <a:ea typeface="+mn-ea"/>
                        </a:rPr>
                        <a:t>住宿费</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800" b="0" i="0" u="none" strike="noStrike">
                          <a:solidFill>
                            <a:srgbClr val="000000"/>
                          </a:solidFill>
                          <a:effectLst/>
                          <a:latin typeface="+mn-ea"/>
                          <a:ea typeface="+mn-ea"/>
                        </a:rPr>
                        <a:t>学费</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800" b="0" i="0" u="none" strike="noStrike">
                          <a:solidFill>
                            <a:srgbClr val="000000"/>
                          </a:solidFill>
                          <a:effectLst/>
                          <a:latin typeface="+mn-ea"/>
                          <a:ea typeface="+mn-ea"/>
                        </a:rPr>
                        <a:t>合计</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717536"/>
                  </a:ext>
                </a:extLst>
              </a:tr>
              <a:tr h="361950">
                <a:tc>
                  <a:txBody>
                    <a:bodyPr/>
                    <a:lstStyle/>
                    <a:p>
                      <a:pPr algn="l" fontAlgn="ctr"/>
                      <a:r>
                        <a:rPr lang="en-US" sz="1800" b="0" i="0" u="none" strike="noStrike">
                          <a:solidFill>
                            <a:srgbClr val="000000"/>
                          </a:solidFill>
                          <a:effectLst/>
                          <a:latin typeface="+mn-ea"/>
                          <a:ea typeface="+mn-ea"/>
                        </a:rPr>
                        <a:t>s1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800" b="0" i="0" u="none" strike="noStrike">
                          <a:solidFill>
                            <a:srgbClr val="000000"/>
                          </a:solidFill>
                          <a:effectLst/>
                          <a:latin typeface="+mn-ea"/>
                          <a:ea typeface="+mn-ea"/>
                        </a:rPr>
                        <a:t>100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800" b="0" i="0" u="none" strike="noStrike">
                          <a:solidFill>
                            <a:srgbClr val="000000"/>
                          </a:solidFill>
                          <a:effectLst/>
                          <a:latin typeface="+mn-ea"/>
                          <a:ea typeface="+mn-ea"/>
                        </a:rPr>
                        <a:t>1200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800" b="0" i="0" u="none" strike="noStrike">
                          <a:solidFill>
                            <a:srgbClr val="000000"/>
                          </a:solidFill>
                          <a:effectLst/>
                          <a:latin typeface="+mn-ea"/>
                          <a:ea typeface="+mn-ea"/>
                        </a:rPr>
                        <a:t>8000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800" b="0" i="0" u="none" strike="noStrike">
                          <a:solidFill>
                            <a:srgbClr val="000000"/>
                          </a:solidFill>
                          <a:effectLst/>
                          <a:latin typeface="+mn-ea"/>
                          <a:ea typeface="+mn-ea"/>
                        </a:rPr>
                        <a:t>9300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78239552"/>
                  </a:ext>
                </a:extLst>
              </a:tr>
              <a:tr h="361950">
                <a:tc>
                  <a:txBody>
                    <a:bodyPr/>
                    <a:lstStyle/>
                    <a:p>
                      <a:pPr algn="l" fontAlgn="ctr"/>
                      <a:r>
                        <a:rPr lang="en-US" sz="1800" b="0" i="0" u="none" strike="noStrike">
                          <a:solidFill>
                            <a:srgbClr val="000000"/>
                          </a:solidFill>
                          <a:effectLst/>
                          <a:latin typeface="+mn-ea"/>
                          <a:ea typeface="+mn-ea"/>
                        </a:rPr>
                        <a:t>s2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800" b="0" i="0" u="none" strike="noStrike">
                          <a:solidFill>
                            <a:srgbClr val="000000"/>
                          </a:solidFill>
                          <a:effectLst/>
                          <a:latin typeface="+mn-ea"/>
                          <a:ea typeface="+mn-ea"/>
                        </a:rPr>
                        <a:t>125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800" b="0" i="0" u="none" strike="noStrike">
                          <a:solidFill>
                            <a:srgbClr val="000000"/>
                          </a:solidFill>
                          <a:effectLst/>
                          <a:latin typeface="+mn-ea"/>
                          <a:ea typeface="+mn-ea"/>
                        </a:rPr>
                        <a:t>1000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800" b="0" i="0" u="none" strike="noStrike">
                          <a:solidFill>
                            <a:srgbClr val="000000"/>
                          </a:solidFill>
                          <a:effectLst/>
                          <a:latin typeface="+mn-ea"/>
                          <a:ea typeface="+mn-ea"/>
                        </a:rPr>
                        <a:t>5000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800" b="0" i="0" u="none" strike="noStrike">
                          <a:solidFill>
                            <a:srgbClr val="000000"/>
                          </a:solidFill>
                          <a:effectLst/>
                          <a:latin typeface="+mn-ea"/>
                          <a:ea typeface="+mn-ea"/>
                        </a:rPr>
                        <a:t>6125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39039359"/>
                  </a:ext>
                </a:extLst>
              </a:tr>
              <a:tr h="361950">
                <a:tc>
                  <a:txBody>
                    <a:bodyPr/>
                    <a:lstStyle/>
                    <a:p>
                      <a:pPr algn="l" fontAlgn="ctr"/>
                      <a:r>
                        <a:rPr lang="en-US" sz="1800" b="0" i="0" u="none" strike="noStrike">
                          <a:solidFill>
                            <a:srgbClr val="000000"/>
                          </a:solidFill>
                          <a:effectLst/>
                          <a:latin typeface="+mn-ea"/>
                          <a:ea typeface="+mn-ea"/>
                        </a:rPr>
                        <a:t>s3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800" b="0" i="0" u="none" strike="noStrike">
                          <a:solidFill>
                            <a:srgbClr val="000000"/>
                          </a:solidFill>
                          <a:effectLst/>
                          <a:latin typeface="+mn-ea"/>
                          <a:ea typeface="+mn-ea"/>
                        </a:rPr>
                        <a:t>200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800" b="0" i="0" u="none" strike="noStrike">
                          <a:solidFill>
                            <a:srgbClr val="000000"/>
                          </a:solidFill>
                          <a:effectLst/>
                          <a:latin typeface="+mn-ea"/>
                          <a:ea typeface="+mn-ea"/>
                        </a:rPr>
                        <a:t>1500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800" b="0" i="0" u="none" strike="noStrike">
                          <a:solidFill>
                            <a:srgbClr val="000000"/>
                          </a:solidFill>
                          <a:effectLst/>
                          <a:latin typeface="+mn-ea"/>
                          <a:ea typeface="+mn-ea"/>
                        </a:rPr>
                        <a:t>5000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1800" b="0" i="0" u="none" strike="noStrike" dirty="0">
                          <a:solidFill>
                            <a:srgbClr val="000000"/>
                          </a:solidFill>
                          <a:effectLst/>
                          <a:latin typeface="+mn-ea"/>
                          <a:ea typeface="+mn-ea"/>
                        </a:rPr>
                        <a:t>6700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27101112"/>
                  </a:ext>
                </a:extLst>
              </a:tr>
            </a:tbl>
          </a:graphicData>
        </a:graphic>
      </p:graphicFrame>
      <p:graphicFrame>
        <p:nvGraphicFramePr>
          <p:cNvPr id="4" name="表格 3"/>
          <p:cNvGraphicFramePr>
            <a:graphicFrameLocks noGrp="1"/>
          </p:cNvGraphicFramePr>
          <p:nvPr>
            <p:extLst>
              <p:ext uri="{D42A27DB-BD31-4B8C-83A1-F6EECF244321}">
                <p14:modId xmlns:p14="http://schemas.microsoft.com/office/powerpoint/2010/main" val="308156648"/>
              </p:ext>
            </p:extLst>
          </p:nvPr>
        </p:nvGraphicFramePr>
        <p:xfrm>
          <a:off x="5076056" y="3308350"/>
          <a:ext cx="3943547" cy="2093932"/>
        </p:xfrm>
        <a:graphic>
          <a:graphicData uri="http://schemas.openxmlformats.org/drawingml/2006/table">
            <a:tbl>
              <a:tblPr/>
              <a:tblGrid>
                <a:gridCol w="644522">
                  <a:extLst>
                    <a:ext uri="{9D8B030D-6E8A-4147-A177-3AD203B41FA5}">
                      <a16:colId xmlns:a16="http://schemas.microsoft.com/office/drawing/2014/main" val="1950230329"/>
                    </a:ext>
                  </a:extLst>
                </a:gridCol>
                <a:gridCol w="731458">
                  <a:extLst>
                    <a:ext uri="{9D8B030D-6E8A-4147-A177-3AD203B41FA5}">
                      <a16:colId xmlns:a16="http://schemas.microsoft.com/office/drawing/2014/main" val="3800453324"/>
                    </a:ext>
                  </a:extLst>
                </a:gridCol>
                <a:gridCol w="895663">
                  <a:extLst>
                    <a:ext uri="{9D8B030D-6E8A-4147-A177-3AD203B41FA5}">
                      <a16:colId xmlns:a16="http://schemas.microsoft.com/office/drawing/2014/main" val="1875836947"/>
                    </a:ext>
                  </a:extLst>
                </a:gridCol>
                <a:gridCol w="895663">
                  <a:extLst>
                    <a:ext uri="{9D8B030D-6E8A-4147-A177-3AD203B41FA5}">
                      <a16:colId xmlns:a16="http://schemas.microsoft.com/office/drawing/2014/main" val="824982694"/>
                    </a:ext>
                  </a:extLst>
                </a:gridCol>
                <a:gridCol w="776241">
                  <a:extLst>
                    <a:ext uri="{9D8B030D-6E8A-4147-A177-3AD203B41FA5}">
                      <a16:colId xmlns:a16="http://schemas.microsoft.com/office/drawing/2014/main" val="2265321497"/>
                    </a:ext>
                  </a:extLst>
                </a:gridCol>
              </a:tblGrid>
              <a:tr h="523483">
                <a:tc>
                  <a:txBody>
                    <a:bodyPr/>
                    <a:lstStyle/>
                    <a:p>
                      <a:pPr algn="ctr" fontAlgn="ctr"/>
                      <a:r>
                        <a:rPr lang="zh-CN" altLang="en-US" sz="2000" b="0" i="0" u="none" strike="noStrike" dirty="0">
                          <a:solidFill>
                            <a:srgbClr val="000000"/>
                          </a:solidFill>
                          <a:effectLst/>
                          <a:latin typeface="+mn-ea"/>
                          <a:ea typeface="+mn-ea"/>
                        </a:rPr>
                        <a:t>学号</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000" b="0" i="0" u="none" strike="noStrike" dirty="0">
                          <a:solidFill>
                            <a:srgbClr val="000000"/>
                          </a:solidFill>
                          <a:effectLst/>
                          <a:latin typeface="+mn-ea"/>
                          <a:ea typeface="+mn-ea"/>
                        </a:rPr>
                        <a:t>书费</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000" b="0" i="0" u="none" strike="noStrike" dirty="0">
                          <a:solidFill>
                            <a:srgbClr val="000000"/>
                          </a:solidFill>
                          <a:effectLst/>
                          <a:latin typeface="+mn-ea"/>
                          <a:ea typeface="+mn-ea"/>
                        </a:rPr>
                        <a:t>住宿费</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000" b="0" i="0" u="none" strike="noStrike" dirty="0">
                          <a:solidFill>
                            <a:srgbClr val="000000"/>
                          </a:solidFill>
                          <a:effectLst/>
                          <a:latin typeface="+mn-ea"/>
                          <a:ea typeface="+mn-ea"/>
                        </a:rPr>
                        <a:t>学费</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000" b="0" i="0" u="none" strike="noStrike" dirty="0">
                          <a:solidFill>
                            <a:srgbClr val="000000"/>
                          </a:solidFill>
                          <a:effectLst/>
                          <a:latin typeface="+mn-ea"/>
                          <a:ea typeface="+mn-ea"/>
                        </a:rPr>
                        <a:t>合计</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80031773"/>
                  </a:ext>
                </a:extLst>
              </a:tr>
              <a:tr h="523483">
                <a:tc>
                  <a:txBody>
                    <a:bodyPr/>
                    <a:lstStyle/>
                    <a:p>
                      <a:pPr algn="l" fontAlgn="ctr"/>
                      <a:r>
                        <a:rPr lang="en-US" sz="2000" b="0" i="0" u="none" strike="noStrike">
                          <a:solidFill>
                            <a:srgbClr val="000000"/>
                          </a:solidFill>
                          <a:effectLst/>
                          <a:latin typeface="+mn-ea"/>
                          <a:ea typeface="+mn-ea"/>
                        </a:rPr>
                        <a:t>s1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2000" b="0" i="0" u="none" strike="noStrike" dirty="0">
                          <a:solidFill>
                            <a:srgbClr val="000000"/>
                          </a:solidFill>
                          <a:effectLst/>
                          <a:latin typeface="+mn-ea"/>
                          <a:ea typeface="+mn-ea"/>
                        </a:rPr>
                        <a:t>100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2000" b="0" i="0" u="none" strike="noStrike">
                          <a:solidFill>
                            <a:srgbClr val="000000"/>
                          </a:solidFill>
                          <a:effectLst/>
                          <a:latin typeface="+mn-ea"/>
                          <a:ea typeface="+mn-ea"/>
                        </a:rPr>
                        <a:t>1200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2000" b="0" i="0" u="none" strike="noStrike">
                          <a:solidFill>
                            <a:srgbClr val="000000"/>
                          </a:solidFill>
                          <a:effectLst/>
                          <a:latin typeface="+mn-ea"/>
                          <a:ea typeface="+mn-ea"/>
                        </a:rPr>
                        <a:t>8000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2000" b="0" i="0" u="none" strike="noStrike">
                          <a:solidFill>
                            <a:srgbClr val="000000"/>
                          </a:solidFill>
                          <a:effectLst/>
                          <a:latin typeface="+mn-ea"/>
                          <a:ea typeface="+mn-ea"/>
                        </a:rPr>
                        <a:t>9300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1236142"/>
                  </a:ext>
                </a:extLst>
              </a:tr>
              <a:tr h="523483">
                <a:tc>
                  <a:txBody>
                    <a:bodyPr/>
                    <a:lstStyle/>
                    <a:p>
                      <a:pPr algn="l" fontAlgn="ctr"/>
                      <a:r>
                        <a:rPr lang="en-US" sz="2000" b="0" i="0" u="none" strike="noStrike">
                          <a:solidFill>
                            <a:srgbClr val="000000"/>
                          </a:solidFill>
                          <a:effectLst/>
                          <a:latin typeface="+mn-ea"/>
                          <a:ea typeface="+mn-ea"/>
                        </a:rPr>
                        <a:t>s2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2000" b="0" i="0" u="none" strike="noStrike">
                          <a:solidFill>
                            <a:srgbClr val="000000"/>
                          </a:solidFill>
                          <a:effectLst/>
                          <a:latin typeface="+mn-ea"/>
                          <a:ea typeface="+mn-ea"/>
                        </a:rPr>
                        <a:t>125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2000" b="0" i="0" u="none" strike="noStrike">
                          <a:solidFill>
                            <a:srgbClr val="000000"/>
                          </a:solidFill>
                          <a:effectLst/>
                          <a:latin typeface="+mn-ea"/>
                          <a:ea typeface="+mn-ea"/>
                        </a:rPr>
                        <a:t>1000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2000" b="0" i="0" u="none" strike="noStrike">
                          <a:solidFill>
                            <a:srgbClr val="000000"/>
                          </a:solidFill>
                          <a:effectLst/>
                          <a:latin typeface="+mn-ea"/>
                          <a:ea typeface="+mn-ea"/>
                        </a:rPr>
                        <a:t>5000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2000" b="0" i="0" u="none" strike="noStrike">
                          <a:solidFill>
                            <a:srgbClr val="000000"/>
                          </a:solidFill>
                          <a:effectLst/>
                          <a:latin typeface="+mn-ea"/>
                          <a:ea typeface="+mn-ea"/>
                        </a:rPr>
                        <a:t>6125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16854875"/>
                  </a:ext>
                </a:extLst>
              </a:tr>
              <a:tr h="523483">
                <a:tc>
                  <a:txBody>
                    <a:bodyPr/>
                    <a:lstStyle/>
                    <a:p>
                      <a:pPr algn="l" fontAlgn="ctr"/>
                      <a:r>
                        <a:rPr lang="en-US" sz="2000" b="0" i="0" u="none" strike="noStrike">
                          <a:solidFill>
                            <a:srgbClr val="000000"/>
                          </a:solidFill>
                          <a:effectLst/>
                          <a:latin typeface="+mn-ea"/>
                          <a:ea typeface="+mn-ea"/>
                        </a:rPr>
                        <a:t>s3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2000" b="0" i="0" u="none" strike="noStrike">
                          <a:solidFill>
                            <a:srgbClr val="000000"/>
                          </a:solidFill>
                          <a:effectLst/>
                          <a:latin typeface="+mn-ea"/>
                          <a:ea typeface="+mn-ea"/>
                        </a:rPr>
                        <a:t>200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2000" b="0" i="0" u="none" strike="noStrike">
                          <a:solidFill>
                            <a:srgbClr val="000000"/>
                          </a:solidFill>
                          <a:effectLst/>
                          <a:latin typeface="+mn-ea"/>
                          <a:ea typeface="+mn-ea"/>
                        </a:rPr>
                        <a:t>1500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2000" b="0" i="0" u="none" strike="noStrike">
                          <a:solidFill>
                            <a:srgbClr val="000000"/>
                          </a:solidFill>
                          <a:effectLst/>
                          <a:latin typeface="+mn-ea"/>
                          <a:ea typeface="+mn-ea"/>
                        </a:rPr>
                        <a:t>5000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altLang="zh-CN" sz="2000" b="0" i="0" u="none" strike="noStrike" dirty="0">
                          <a:solidFill>
                            <a:srgbClr val="000000"/>
                          </a:solidFill>
                          <a:effectLst/>
                          <a:latin typeface="+mn-ea"/>
                          <a:ea typeface="+mn-ea"/>
                        </a:rPr>
                        <a:t>6700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6447166"/>
                  </a:ext>
                </a:extLst>
              </a:tr>
            </a:tbl>
          </a:graphicData>
        </a:graphic>
      </p:graphicFrame>
      <p:sp>
        <p:nvSpPr>
          <p:cNvPr id="2" name="右箭头 1"/>
          <p:cNvSpPr/>
          <p:nvPr/>
        </p:nvSpPr>
        <p:spPr bwMode="auto">
          <a:xfrm>
            <a:off x="3989546" y="4361148"/>
            <a:ext cx="978408" cy="484632"/>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a:ln>
                <a:noFill/>
              </a:ln>
              <a:solidFill>
                <a:schemeClr val="bg2"/>
              </a:solidFill>
              <a:effectLst/>
              <a:latin typeface="Times New Roman" panose="02020603050405020304" pitchFamily="18" charset="0"/>
              <a:ea typeface="宋体" panose="02010600030101010101" pitchFamily="2" charset="-122"/>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131076" name="Rectangle 2"/>
          <p:cNvSpPr>
            <a:spLocks noGrp="1" noChangeArrowheads="1"/>
          </p:cNvSpPr>
          <p:nvPr>
            <p:ph type="title"/>
          </p:nvPr>
        </p:nvSpPr>
        <p:spPr/>
        <p:txBody>
          <a:bodyPr/>
          <a:lstStyle/>
          <a:p>
            <a:pPr eaLnBrk="1" hangingPunct="1">
              <a:defRPr/>
            </a:pPr>
            <a:r>
              <a:rPr kumimoji="1" lang="zh-CN" altLang="en-US" dirty="0"/>
              <a:t>2</a:t>
            </a:r>
            <a:r>
              <a:rPr kumimoji="1" lang="en-US" altLang="zh-CN" dirty="0"/>
              <a:t>NF</a:t>
            </a:r>
          </a:p>
        </p:txBody>
      </p:sp>
      <p:sp>
        <p:nvSpPr>
          <p:cNvPr id="135173" name="Rectangle 3"/>
          <p:cNvSpPr>
            <a:spLocks noGrp="1" noChangeArrowheads="1"/>
          </p:cNvSpPr>
          <p:nvPr>
            <p:ph idx="1"/>
          </p:nvPr>
        </p:nvSpPr>
        <p:spPr>
          <a:xfrm>
            <a:off x="685800" y="1371600"/>
            <a:ext cx="7772400" cy="904875"/>
          </a:xfrm>
        </p:spPr>
        <p:txBody>
          <a:bodyPr/>
          <a:lstStyle/>
          <a:p>
            <a:pPr lvl="1" eaLnBrk="1" hangingPunct="1">
              <a:lnSpc>
                <a:spcPct val="90000"/>
              </a:lnSpc>
              <a:buFontTx/>
              <a:buNone/>
            </a:pPr>
            <a:r>
              <a:rPr lang="zh-CN" altLang="en-US" sz="2400" dirty="0">
                <a:latin typeface="华文新魏" panose="02010800040101010101" pitchFamily="2" charset="-122"/>
              </a:rPr>
              <a:t>关系模式</a:t>
            </a:r>
            <a:r>
              <a:rPr lang="en-US" altLang="zh-CN" sz="2400" dirty="0">
                <a:latin typeface="华文新魏" panose="02010800040101010101" pitchFamily="2" charset="-122"/>
              </a:rPr>
              <a:t>S(</a:t>
            </a:r>
            <a:r>
              <a:rPr lang="en-US" altLang="zh-CN" sz="2400" dirty="0" err="1">
                <a:latin typeface="华文新魏" panose="02010800040101010101" pitchFamily="2" charset="-122"/>
              </a:rPr>
              <a:t>sno</a:t>
            </a:r>
            <a:r>
              <a:rPr lang="en-US" altLang="zh-CN" sz="2400" dirty="0">
                <a:latin typeface="华文新魏" panose="02010800040101010101" pitchFamily="2" charset="-122"/>
              </a:rPr>
              <a:t>, </a:t>
            </a:r>
            <a:r>
              <a:rPr lang="en-US" altLang="zh-CN" sz="2400" dirty="0" err="1">
                <a:latin typeface="华文新魏" panose="02010800040101010101" pitchFamily="2" charset="-122"/>
              </a:rPr>
              <a:t>sname</a:t>
            </a:r>
            <a:r>
              <a:rPr lang="en-US" altLang="zh-CN" sz="2400" dirty="0">
                <a:latin typeface="华文新魏" panose="02010800040101010101" pitchFamily="2" charset="-122"/>
              </a:rPr>
              <a:t>, </a:t>
            </a:r>
            <a:r>
              <a:rPr lang="en-US" altLang="zh-CN" sz="2400" dirty="0" err="1">
                <a:latin typeface="华文新魏" panose="02010800040101010101" pitchFamily="2" charset="-122"/>
              </a:rPr>
              <a:t>dno</a:t>
            </a:r>
            <a:r>
              <a:rPr lang="en-US" altLang="zh-CN" sz="2400" dirty="0">
                <a:latin typeface="华文新魏" panose="02010800040101010101" pitchFamily="2" charset="-122"/>
              </a:rPr>
              <a:t>, dean, </a:t>
            </a:r>
            <a:r>
              <a:rPr lang="en-US" altLang="zh-CN" sz="2400" dirty="0" err="1">
                <a:latin typeface="华文新魏" panose="02010800040101010101" pitchFamily="2" charset="-122"/>
              </a:rPr>
              <a:t>cno</a:t>
            </a:r>
            <a:r>
              <a:rPr lang="en-US" altLang="zh-CN" sz="2400" dirty="0">
                <a:latin typeface="华文新魏" panose="02010800040101010101" pitchFamily="2" charset="-122"/>
              </a:rPr>
              <a:t>, score)</a:t>
            </a:r>
          </a:p>
          <a:p>
            <a:pPr lvl="1" eaLnBrk="1" hangingPunct="1">
              <a:lnSpc>
                <a:spcPct val="90000"/>
              </a:lnSpc>
              <a:buFontTx/>
              <a:buNone/>
            </a:pPr>
            <a:r>
              <a:rPr lang="zh-CN" altLang="en-US" sz="2400" dirty="0">
                <a:latin typeface="华文新魏" panose="02010800040101010101" pitchFamily="2" charset="-122"/>
              </a:rPr>
              <a:t>主码(</a:t>
            </a:r>
            <a:r>
              <a:rPr lang="en-US" altLang="zh-CN" sz="2400" u="sng" dirty="0" err="1">
                <a:latin typeface="华文新魏" panose="02010800040101010101" pitchFamily="2" charset="-122"/>
              </a:rPr>
              <a:t>sno</a:t>
            </a:r>
            <a:r>
              <a:rPr lang="en-US" altLang="zh-CN" sz="2400" u="sng" dirty="0">
                <a:latin typeface="华文新魏" panose="02010800040101010101" pitchFamily="2" charset="-122"/>
              </a:rPr>
              <a:t>, </a:t>
            </a:r>
            <a:r>
              <a:rPr lang="en-US" altLang="zh-CN" sz="2400" u="sng" dirty="0" err="1">
                <a:latin typeface="华文新魏" panose="02010800040101010101" pitchFamily="2" charset="-122"/>
              </a:rPr>
              <a:t>cno</a:t>
            </a:r>
            <a:r>
              <a:rPr lang="en-US" altLang="zh-CN" sz="2400" dirty="0">
                <a:latin typeface="华文新魏" panose="02010800040101010101" pitchFamily="2" charset="-122"/>
              </a:rPr>
              <a:t>)</a:t>
            </a:r>
            <a:endParaRPr lang="en-US" altLang="zh-CN" sz="2400" dirty="0"/>
          </a:p>
        </p:txBody>
      </p:sp>
      <p:sp>
        <p:nvSpPr>
          <p:cNvPr id="186372" name="Text Box 4"/>
          <p:cNvSpPr txBox="1">
            <a:spLocks noChangeArrowheads="1"/>
          </p:cNvSpPr>
          <p:nvPr/>
        </p:nvSpPr>
        <p:spPr bwMode="auto">
          <a:xfrm>
            <a:off x="971550" y="2636838"/>
            <a:ext cx="7508875"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r>
              <a:rPr lang="zh-CN" altLang="en-US" sz="3200" dirty="0">
                <a:latin typeface="华文新魏" panose="02010800040101010101" pitchFamily="2" charset="-122"/>
              </a:rPr>
              <a:t>不良特性</a:t>
            </a:r>
          </a:p>
          <a:p>
            <a:pPr lvl="1" eaLnBrk="1" hangingPunct="1">
              <a:spcBef>
                <a:spcPct val="0"/>
              </a:spcBef>
              <a:buClrTx/>
              <a:buFontTx/>
              <a:buNone/>
            </a:pPr>
            <a:r>
              <a:rPr lang="zh-CN" altLang="en-US" sz="2400" dirty="0">
                <a:solidFill>
                  <a:srgbClr val="FF0000"/>
                </a:solidFill>
                <a:latin typeface="华文新魏" panose="02010800040101010101" pitchFamily="2" charset="-122"/>
              </a:rPr>
              <a:t>插入异常</a:t>
            </a:r>
            <a:r>
              <a:rPr lang="zh-CN" altLang="en-US" sz="2400" dirty="0">
                <a:latin typeface="华文新魏" panose="02010800040101010101" pitchFamily="2" charset="-122"/>
              </a:rPr>
              <a:t>：如果学生没有选课，关于他的个人信息及所在学院的信息就无法插入</a:t>
            </a:r>
          </a:p>
          <a:p>
            <a:pPr lvl="1" eaLnBrk="1" hangingPunct="1">
              <a:spcBef>
                <a:spcPct val="0"/>
              </a:spcBef>
              <a:buClrTx/>
              <a:buFontTx/>
              <a:buNone/>
            </a:pPr>
            <a:r>
              <a:rPr lang="zh-CN" altLang="en-US" sz="2400" dirty="0">
                <a:solidFill>
                  <a:srgbClr val="FF0000"/>
                </a:solidFill>
                <a:latin typeface="华文新魏" panose="02010800040101010101" pitchFamily="2" charset="-122"/>
              </a:rPr>
              <a:t>删除异常</a:t>
            </a:r>
            <a:r>
              <a:rPr lang="zh-CN" altLang="en-US" sz="2400" dirty="0">
                <a:latin typeface="华文新魏" panose="02010800040101010101" pitchFamily="2" charset="-122"/>
              </a:rPr>
              <a:t>：如果删除学生的选课信息，则有关他的个人信息及所在学院的信息也随之删除</a:t>
            </a:r>
          </a:p>
          <a:p>
            <a:pPr lvl="1" eaLnBrk="1" hangingPunct="1">
              <a:spcBef>
                <a:spcPct val="0"/>
              </a:spcBef>
              <a:buClrTx/>
              <a:buFontTx/>
              <a:buNone/>
            </a:pPr>
            <a:r>
              <a:rPr lang="zh-CN" altLang="en-US" sz="2400" dirty="0">
                <a:solidFill>
                  <a:srgbClr val="FF0000"/>
                </a:solidFill>
                <a:latin typeface="华文新魏" panose="02010800040101010101" pitchFamily="2" charset="-122"/>
              </a:rPr>
              <a:t>更新异常</a:t>
            </a:r>
            <a:r>
              <a:rPr lang="zh-CN" altLang="en-US" sz="2400" dirty="0">
                <a:latin typeface="华文新魏" panose="02010800040101010101" pitchFamily="2" charset="-122"/>
              </a:rPr>
              <a:t>：如果学生转专业，若他选修了</a:t>
            </a:r>
            <a:r>
              <a:rPr lang="en-US" altLang="zh-CN" sz="2400" dirty="0">
                <a:latin typeface="华文新魏" panose="02010800040101010101" pitchFamily="2" charset="-122"/>
              </a:rPr>
              <a:t>k</a:t>
            </a:r>
            <a:r>
              <a:rPr lang="zh-CN" altLang="en-US" sz="2400" dirty="0">
                <a:latin typeface="华文新魏" panose="02010800040101010101" pitchFamily="2" charset="-122"/>
              </a:rPr>
              <a:t>门课，则需要修改</a:t>
            </a:r>
            <a:r>
              <a:rPr lang="en-US" altLang="zh-CN" sz="2400" dirty="0">
                <a:latin typeface="华文新魏" panose="02010800040101010101" pitchFamily="2" charset="-122"/>
              </a:rPr>
              <a:t>k</a:t>
            </a:r>
            <a:r>
              <a:rPr lang="zh-CN" altLang="en-US" sz="2400" dirty="0">
                <a:latin typeface="华文新魏" panose="02010800040101010101" pitchFamily="2" charset="-122"/>
              </a:rPr>
              <a:t>次</a:t>
            </a:r>
          </a:p>
          <a:p>
            <a:pPr lvl="1" eaLnBrk="1" hangingPunct="1">
              <a:spcBef>
                <a:spcPct val="0"/>
              </a:spcBef>
              <a:buClrTx/>
              <a:buFontTx/>
              <a:buNone/>
            </a:pPr>
            <a:r>
              <a:rPr lang="zh-CN" altLang="en-US" sz="2400" dirty="0">
                <a:solidFill>
                  <a:srgbClr val="FF0000"/>
                </a:solidFill>
                <a:latin typeface="华文新魏" panose="02010800040101010101" pitchFamily="2" charset="-122"/>
              </a:rPr>
              <a:t>数据冗余</a:t>
            </a:r>
            <a:r>
              <a:rPr lang="zh-CN" altLang="en-US" sz="2400" dirty="0">
                <a:latin typeface="华文新魏" panose="02010800040101010101" pitchFamily="2" charset="-122"/>
              </a:rPr>
              <a:t>：如果一个学生选修了</a:t>
            </a:r>
            <a:r>
              <a:rPr lang="en-US" altLang="zh-CN" sz="2400" dirty="0">
                <a:latin typeface="华文新魏" panose="02010800040101010101" pitchFamily="2" charset="-122"/>
              </a:rPr>
              <a:t>k</a:t>
            </a:r>
            <a:r>
              <a:rPr lang="zh-CN" altLang="en-US" sz="2400" dirty="0">
                <a:latin typeface="华文新魏" panose="02010800040101010101" pitchFamily="2" charset="-122"/>
              </a:rPr>
              <a:t>门课，则有关他的所在学院的信息重复</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6372"/>
                                        </p:tgtEl>
                                        <p:attrNameLst>
                                          <p:attrName>style.visibility</p:attrName>
                                        </p:attrNameLst>
                                      </p:cBhvr>
                                      <p:to>
                                        <p:strVal val="visible"/>
                                      </p:to>
                                    </p:set>
                                    <p:animEffect transition="in" filter="blinds(horizontal)">
                                      <p:cBhvr>
                                        <p:cTn id="7" dur="500"/>
                                        <p:tgtEl>
                                          <p:spTgt spid="1863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2"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15366" name="Rectangle 2"/>
          <p:cNvSpPr>
            <a:spLocks noGrp="1" noChangeArrowheads="1"/>
          </p:cNvSpPr>
          <p:nvPr>
            <p:ph type="title"/>
          </p:nvPr>
        </p:nvSpPr>
        <p:spPr/>
        <p:txBody>
          <a:bodyPr/>
          <a:lstStyle/>
          <a:p>
            <a:pPr eaLnBrk="1" hangingPunct="1">
              <a:defRPr/>
            </a:pPr>
            <a:r>
              <a:rPr kumimoji="1" lang="zh-CN" altLang="en-US" dirty="0"/>
              <a:t>2</a:t>
            </a:r>
            <a:r>
              <a:rPr kumimoji="1" lang="en-US" altLang="zh-CN" dirty="0"/>
              <a:t>NF</a:t>
            </a:r>
          </a:p>
        </p:txBody>
      </p:sp>
      <p:sp>
        <p:nvSpPr>
          <p:cNvPr id="136197" name="Rectangle 3"/>
          <p:cNvSpPr>
            <a:spLocks noGrp="1" noChangeArrowheads="1"/>
          </p:cNvSpPr>
          <p:nvPr>
            <p:ph idx="1"/>
          </p:nvPr>
        </p:nvSpPr>
        <p:spPr>
          <a:xfrm>
            <a:off x="720725" y="1268760"/>
            <a:ext cx="7602538" cy="3139678"/>
          </a:xfrm>
        </p:spPr>
        <p:txBody>
          <a:bodyPr/>
          <a:lstStyle/>
          <a:p>
            <a:pPr eaLnBrk="1" hangingPunct="1">
              <a:lnSpc>
                <a:spcPct val="105000"/>
              </a:lnSpc>
              <a:spcBef>
                <a:spcPct val="25000"/>
              </a:spcBef>
            </a:pPr>
            <a:r>
              <a:rPr lang="zh-CN" altLang="en-US" sz="2600" dirty="0"/>
              <a:t>定义</a:t>
            </a:r>
          </a:p>
          <a:p>
            <a:pPr lvl="1" eaLnBrk="1" hangingPunct="1">
              <a:spcBef>
                <a:spcPct val="35000"/>
              </a:spcBef>
            </a:pPr>
            <a:r>
              <a:rPr lang="zh-CN" altLang="en-US" sz="2400" dirty="0"/>
              <a:t>若</a:t>
            </a:r>
            <a:r>
              <a:rPr lang="en-US" altLang="zh-CN" sz="2400" dirty="0"/>
              <a:t>R</a:t>
            </a:r>
            <a:r>
              <a:rPr lang="en-US" altLang="zh-CN" sz="2400" dirty="0">
                <a:sym typeface="Symbol" panose="05050102010706020507" pitchFamily="18" charset="2"/>
              </a:rPr>
              <a:t></a:t>
            </a:r>
            <a:r>
              <a:rPr lang="en-US" altLang="zh-CN" sz="2400" dirty="0"/>
              <a:t>1NF，</a:t>
            </a:r>
            <a:r>
              <a:rPr lang="zh-CN" altLang="en-US" sz="2400" dirty="0"/>
              <a:t>且每个属性满足下列准则之一：</a:t>
            </a:r>
          </a:p>
          <a:p>
            <a:pPr lvl="2" eaLnBrk="1" hangingPunct="1">
              <a:spcBef>
                <a:spcPct val="35000"/>
              </a:spcBef>
            </a:pPr>
            <a:r>
              <a:rPr lang="zh-CN" altLang="en-US" sz="2000" dirty="0"/>
              <a:t>它出现在一个候选码中</a:t>
            </a:r>
          </a:p>
          <a:p>
            <a:pPr lvl="2" eaLnBrk="1" hangingPunct="1">
              <a:spcBef>
                <a:spcPct val="35000"/>
              </a:spcBef>
            </a:pPr>
            <a:r>
              <a:rPr lang="zh-CN" altLang="en-US" sz="2000" dirty="0"/>
              <a:t>它没有部分依赖于一个候选码 </a:t>
            </a:r>
          </a:p>
          <a:p>
            <a:pPr lvl="3" eaLnBrk="1" hangingPunct="1">
              <a:spcBef>
                <a:spcPct val="35000"/>
              </a:spcBef>
            </a:pPr>
            <a:r>
              <a:rPr lang="en-US" altLang="zh-CN" sz="1800" dirty="0"/>
              <a:t>(</a:t>
            </a:r>
            <a:r>
              <a:rPr lang="zh-CN" altLang="en-US" sz="1800" dirty="0"/>
              <a:t>参见习题</a:t>
            </a:r>
            <a:r>
              <a:rPr lang="en-US" altLang="zh-CN" sz="1800" dirty="0"/>
              <a:t>8.17)</a:t>
            </a:r>
          </a:p>
          <a:p>
            <a:pPr lvl="1" eaLnBrk="1" hangingPunct="1">
              <a:spcBef>
                <a:spcPct val="35000"/>
              </a:spcBef>
            </a:pPr>
            <a:r>
              <a:rPr lang="zh-CN" altLang="en-US" sz="2400" dirty="0"/>
              <a:t>消除非主属性对候选码的部分依赖</a:t>
            </a:r>
          </a:p>
          <a:p>
            <a:pPr lvl="1" eaLnBrk="1" hangingPunct="1">
              <a:spcBef>
                <a:spcPct val="35000"/>
              </a:spcBef>
              <a:buFontTx/>
              <a:buNone/>
            </a:pPr>
            <a:r>
              <a:rPr lang="zh-CN" altLang="en-US" sz="2400" dirty="0"/>
              <a:t>	上一页关系模式</a:t>
            </a:r>
            <a:r>
              <a:rPr lang="en-US" altLang="zh-CN" sz="2400" dirty="0"/>
              <a:t>S</a:t>
            </a:r>
            <a:r>
              <a:rPr lang="en-US" altLang="zh-CN" sz="2400" dirty="0">
                <a:sym typeface="Symbol" panose="05050102010706020507" pitchFamily="18" charset="2"/>
              </a:rPr>
              <a:t>2NF，</a:t>
            </a:r>
            <a:r>
              <a:rPr lang="zh-CN" altLang="en-US" sz="2400" dirty="0">
                <a:sym typeface="Symbol" panose="05050102010706020507" pitchFamily="18" charset="2"/>
              </a:rPr>
              <a:t>因为</a:t>
            </a:r>
            <a:endParaRPr lang="zh-CN" altLang="zh-CN" sz="2400" dirty="0">
              <a:sym typeface="Wingdings" panose="05000000000000000000" pitchFamily="2" charset="2"/>
            </a:endParaRPr>
          </a:p>
        </p:txBody>
      </p:sp>
      <p:grpSp>
        <p:nvGrpSpPr>
          <p:cNvPr id="136198" name="Group 4"/>
          <p:cNvGrpSpPr>
            <a:grpSpLocks/>
          </p:cNvGrpSpPr>
          <p:nvPr/>
        </p:nvGrpSpPr>
        <p:grpSpPr bwMode="auto">
          <a:xfrm>
            <a:off x="1979712" y="4581137"/>
            <a:ext cx="5181600" cy="1169988"/>
            <a:chOff x="1440" y="2688"/>
            <a:chExt cx="2880" cy="737"/>
          </a:xfrm>
        </p:grpSpPr>
        <p:graphicFrame>
          <p:nvGraphicFramePr>
            <p:cNvPr id="136199" name="Object 2"/>
            <p:cNvGraphicFramePr>
              <a:graphicFrameLocks noChangeAspect="1"/>
            </p:cNvGraphicFramePr>
            <p:nvPr/>
          </p:nvGraphicFramePr>
          <p:xfrm>
            <a:off x="3024" y="2688"/>
            <a:ext cx="528" cy="326"/>
          </p:xfrm>
          <a:graphic>
            <a:graphicData uri="http://schemas.openxmlformats.org/presentationml/2006/ole">
              <mc:AlternateContent xmlns:mc="http://schemas.openxmlformats.org/markup-compatibility/2006">
                <mc:Choice xmlns:v="urn:schemas-microsoft-com:vml" Requires="v">
                  <p:oleObj r:id="rId2" imgW="457200" imgH="279400" progId="Equation.3">
                    <p:embed/>
                  </p:oleObj>
                </mc:Choice>
                <mc:Fallback>
                  <p:oleObj r:id="rId2" imgW="457200" imgH="279400"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4" y="2688"/>
                          <a:ext cx="528"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36200" name="Object 3"/>
            <p:cNvGraphicFramePr>
              <a:graphicFrameLocks noChangeAspect="1"/>
            </p:cNvGraphicFramePr>
            <p:nvPr/>
          </p:nvGraphicFramePr>
          <p:xfrm>
            <a:off x="3024" y="3072"/>
            <a:ext cx="528" cy="326"/>
          </p:xfrm>
          <a:graphic>
            <a:graphicData uri="http://schemas.openxmlformats.org/presentationml/2006/ole">
              <mc:AlternateContent xmlns:mc="http://schemas.openxmlformats.org/markup-compatibility/2006">
                <mc:Choice xmlns:v="urn:schemas-microsoft-com:vml" Requires="v">
                  <p:oleObj r:id="rId4" imgW="457200" imgH="279400" progId="Equation.3">
                    <p:embed/>
                  </p:oleObj>
                </mc:Choice>
                <mc:Fallback>
                  <p:oleObj r:id="rId4" imgW="457200" imgH="279400" progId="Equation.3">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4" y="3072"/>
                          <a:ext cx="528"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36201" name="Rectangle 7"/>
            <p:cNvSpPr>
              <a:spLocks noChangeArrowheads="1"/>
            </p:cNvSpPr>
            <p:nvPr/>
          </p:nvSpPr>
          <p:spPr bwMode="auto">
            <a:xfrm>
              <a:off x="1440" y="2688"/>
              <a:ext cx="2880" cy="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lvl="1" eaLnBrk="1" hangingPunct="1">
                <a:spcBef>
                  <a:spcPct val="50000"/>
                </a:spcBef>
                <a:buClr>
                  <a:schemeClr val="hlink"/>
                </a:buClr>
                <a:buSzPct val="55000"/>
                <a:buFontTx/>
                <a:buNone/>
              </a:pPr>
              <a:r>
                <a:rPr lang="en-US" altLang="zh-CN" dirty="0">
                  <a:latin typeface="Tahoma" panose="020B0604030504040204" pitchFamily="34" charset="0"/>
                  <a:sym typeface="Wingdings" panose="05000000000000000000" pitchFamily="2" charset="2"/>
                </a:rPr>
                <a:t>(</a:t>
              </a:r>
              <a:r>
                <a:rPr lang="en-US" altLang="zh-CN" dirty="0" err="1">
                  <a:latin typeface="Tahoma" panose="020B0604030504040204" pitchFamily="34" charset="0"/>
                  <a:sym typeface="Wingdings" panose="05000000000000000000" pitchFamily="2" charset="2"/>
                </a:rPr>
                <a:t>sno，cno</a:t>
              </a:r>
              <a:r>
                <a:rPr lang="en-US" altLang="zh-CN" dirty="0">
                  <a:latin typeface="Tahoma" panose="020B0604030504040204" pitchFamily="34" charset="0"/>
                  <a:sym typeface="Wingdings" panose="05000000000000000000" pitchFamily="2" charset="2"/>
                </a:rPr>
                <a:t>)	           </a:t>
              </a:r>
              <a:r>
                <a:rPr lang="en-US" altLang="zh-CN" dirty="0" err="1">
                  <a:latin typeface="Tahoma" panose="020B0604030504040204" pitchFamily="34" charset="0"/>
                  <a:sym typeface="Wingdings" panose="05000000000000000000" pitchFamily="2" charset="2"/>
                </a:rPr>
                <a:t>sname</a:t>
              </a:r>
              <a:r>
                <a:rPr lang="en-US" altLang="zh-CN" dirty="0">
                  <a:latin typeface="Tahoma" panose="020B0604030504040204" pitchFamily="34" charset="0"/>
                  <a:sym typeface="Wingdings" panose="05000000000000000000" pitchFamily="2" charset="2"/>
                </a:rPr>
                <a:t> </a:t>
              </a:r>
            </a:p>
            <a:p>
              <a:pPr lvl="1" eaLnBrk="1" hangingPunct="1">
                <a:spcBef>
                  <a:spcPct val="50000"/>
                </a:spcBef>
                <a:buClr>
                  <a:schemeClr val="hlink"/>
                </a:buClr>
                <a:buSzPct val="55000"/>
                <a:buFontTx/>
                <a:buNone/>
              </a:pPr>
              <a:r>
                <a:rPr lang="en-US" altLang="zh-CN" dirty="0">
                  <a:latin typeface="Tahoma" panose="020B0604030504040204" pitchFamily="34" charset="0"/>
                  <a:sym typeface="Wingdings" panose="05000000000000000000" pitchFamily="2" charset="2"/>
                </a:rPr>
                <a:t>(</a:t>
              </a:r>
              <a:r>
                <a:rPr lang="en-US" altLang="zh-CN" dirty="0" err="1">
                  <a:latin typeface="Tahoma" panose="020B0604030504040204" pitchFamily="34" charset="0"/>
                  <a:sym typeface="Wingdings" panose="05000000000000000000" pitchFamily="2" charset="2"/>
                </a:rPr>
                <a:t>sno，cno</a:t>
              </a:r>
              <a:r>
                <a:rPr lang="en-US" altLang="zh-CN" dirty="0">
                  <a:latin typeface="Tahoma" panose="020B0604030504040204" pitchFamily="34" charset="0"/>
                  <a:sym typeface="Wingdings" panose="05000000000000000000" pitchFamily="2" charset="2"/>
                </a:rPr>
                <a:t>)                </a:t>
              </a:r>
              <a:r>
                <a:rPr lang="en-US" altLang="zh-CN" dirty="0" err="1">
                  <a:latin typeface="Tahoma" panose="020B0604030504040204" pitchFamily="34" charset="0"/>
                  <a:sym typeface="Wingdings" panose="05000000000000000000" pitchFamily="2" charset="2"/>
                </a:rPr>
                <a:t>dno</a:t>
              </a:r>
              <a:endParaRPr lang="en-US" altLang="zh-CN" dirty="0">
                <a:latin typeface="Tahoma" panose="020B0604030504040204" pitchFamily="34" charset="0"/>
                <a:sym typeface="Wingdings" panose="05000000000000000000" pitchFamily="2" charset="2"/>
              </a:endParaRPr>
            </a:p>
          </p:txBody>
        </p:sp>
      </p:grpSp>
      <p:graphicFrame>
        <p:nvGraphicFramePr>
          <p:cNvPr id="12" name="Object 15"/>
          <p:cNvGraphicFramePr>
            <a:graphicFrameLocks noChangeAspect="1"/>
          </p:cNvGraphicFramePr>
          <p:nvPr>
            <p:extLst>
              <p:ext uri="{D42A27DB-BD31-4B8C-83A1-F6EECF244321}">
                <p14:modId xmlns:p14="http://schemas.microsoft.com/office/powerpoint/2010/main" val="2872918871"/>
              </p:ext>
            </p:extLst>
          </p:nvPr>
        </p:nvGraphicFramePr>
        <p:xfrm>
          <a:off x="4227817" y="5728175"/>
          <a:ext cx="2153510" cy="703263"/>
        </p:xfrm>
        <a:graphic>
          <a:graphicData uri="http://schemas.openxmlformats.org/presentationml/2006/ole">
            <mc:AlternateContent xmlns:mc="http://schemas.openxmlformats.org/markup-compatibility/2006">
              <mc:Choice xmlns:v="urn:schemas-microsoft-com:vml" Requires="v">
                <p:oleObj name="公式" r:id="rId5" imgW="761760" imgH="291960" progId="Equation.3">
                  <p:embed/>
                </p:oleObj>
              </mc:Choice>
              <mc:Fallback>
                <p:oleObj name="公式" r:id="rId5" imgW="761760" imgH="291960" progId="Equation.3">
                  <p:embed/>
                  <p:pic>
                    <p:nvPicPr>
                      <p:cNvPr id="23568" name="Object 15"/>
                      <p:cNvPicPr>
                        <a:picLocks noChangeAspect="1" noChangeArrowheads="1"/>
                      </p:cNvPicPr>
                      <p:nvPr/>
                    </p:nvPicPr>
                    <p:blipFill>
                      <a:blip r:embed="rId6"/>
                      <a:srcRect/>
                      <a:stretch>
                        <a:fillRect/>
                      </a:stretch>
                    </p:blipFill>
                    <p:spPr bwMode="auto">
                      <a:xfrm>
                        <a:off x="4227817" y="5728175"/>
                        <a:ext cx="2153510"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 name="文本框 1"/>
          <p:cNvSpPr txBox="1"/>
          <p:nvPr/>
        </p:nvSpPr>
        <p:spPr>
          <a:xfrm>
            <a:off x="2411760" y="5939135"/>
            <a:ext cx="5355825" cy="523220"/>
          </a:xfrm>
          <a:prstGeom prst="rect">
            <a:avLst/>
          </a:prstGeom>
          <a:noFill/>
        </p:spPr>
        <p:txBody>
          <a:bodyPr wrap="none" rtlCol="0">
            <a:spAutoFit/>
          </a:bodyPr>
          <a:lstStyle/>
          <a:p>
            <a:r>
              <a:rPr lang="en-US" altLang="zh-CN" sz="2800" dirty="0">
                <a:latin typeface="Tahoma" panose="020B0604030504040204" pitchFamily="34" charset="0"/>
                <a:ea typeface="Tahoma" panose="020B0604030504040204" pitchFamily="34" charset="0"/>
                <a:cs typeface="Tahoma" panose="020B0604030504040204" pitchFamily="34" charset="0"/>
              </a:rPr>
              <a:t>(</a:t>
            </a:r>
            <a:r>
              <a:rPr lang="en-US" altLang="zh-CN" sz="2800" dirty="0" err="1">
                <a:latin typeface="Tahoma" panose="020B0604030504040204" pitchFamily="34" charset="0"/>
                <a:ea typeface="Tahoma" panose="020B0604030504040204" pitchFamily="34" charset="0"/>
                <a:cs typeface="Tahoma" panose="020B0604030504040204" pitchFamily="34" charset="0"/>
              </a:rPr>
              <a:t>sno</a:t>
            </a:r>
            <a:r>
              <a:rPr lang="zh-CN" altLang="en-US" sz="2800" dirty="0">
                <a:latin typeface="Tahoma" panose="020B0604030504040204" pitchFamily="34" charset="0"/>
                <a:ea typeface="Tahoma" panose="020B0604030504040204" pitchFamily="34" charset="0"/>
                <a:cs typeface="Tahoma" panose="020B0604030504040204" pitchFamily="34" charset="0"/>
              </a:rPr>
              <a:t>，</a:t>
            </a:r>
            <a:r>
              <a:rPr lang="en-US" altLang="zh-CN" sz="2800" dirty="0" err="1">
                <a:latin typeface="Tahoma" panose="020B0604030504040204" pitchFamily="34" charset="0"/>
                <a:ea typeface="Tahoma" panose="020B0604030504040204" pitchFamily="34" charset="0"/>
                <a:cs typeface="Tahoma" panose="020B0604030504040204" pitchFamily="34" charset="0"/>
              </a:rPr>
              <a:t>cno</a:t>
            </a:r>
            <a:r>
              <a:rPr lang="en-US" altLang="zh-CN" sz="2800" dirty="0">
                <a:latin typeface="Tahoma" panose="020B0604030504040204" pitchFamily="34" charset="0"/>
                <a:ea typeface="Tahoma" panose="020B0604030504040204" pitchFamily="34" charset="0"/>
                <a:cs typeface="Tahoma" panose="020B0604030504040204" pitchFamily="34" charset="0"/>
              </a:rPr>
              <a:t>)                       score</a:t>
            </a:r>
            <a:endParaRPr lang="zh-CN" altLang="en-US" sz="2800" dirty="0">
              <a:latin typeface="Tahoma" panose="020B0604030504040204" pitchFamily="34" charset="0"/>
              <a:cs typeface="Tahoma" panose="020B0604030504040204" pitchFamily="34" charset="0"/>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132100" name="Rectangle 2"/>
          <p:cNvSpPr>
            <a:spLocks noGrp="1" noChangeArrowheads="1"/>
          </p:cNvSpPr>
          <p:nvPr>
            <p:ph type="title"/>
          </p:nvPr>
        </p:nvSpPr>
        <p:spPr/>
        <p:txBody>
          <a:bodyPr/>
          <a:lstStyle/>
          <a:p>
            <a:pPr eaLnBrk="1" hangingPunct="1">
              <a:defRPr/>
            </a:pPr>
            <a:r>
              <a:rPr kumimoji="1" lang="zh-CN" altLang="en-US"/>
              <a:t>2</a:t>
            </a:r>
            <a:r>
              <a:rPr kumimoji="1" lang="en-US" altLang="zh-CN"/>
              <a:t>NF</a:t>
            </a:r>
          </a:p>
        </p:txBody>
      </p:sp>
      <p:sp>
        <p:nvSpPr>
          <p:cNvPr id="137221" name="Rectangle 3"/>
          <p:cNvSpPr>
            <a:spLocks noGrp="1" noChangeArrowheads="1"/>
          </p:cNvSpPr>
          <p:nvPr>
            <p:ph idx="1"/>
          </p:nvPr>
        </p:nvSpPr>
        <p:spPr/>
        <p:txBody>
          <a:bodyPr/>
          <a:lstStyle/>
          <a:p>
            <a:pPr eaLnBrk="1" hangingPunct="1"/>
            <a:r>
              <a:rPr lang="zh-CN" altLang="en-US" dirty="0">
                <a:latin typeface="华文新魏" panose="02010800040101010101" pitchFamily="2" charset="-122"/>
                <a:sym typeface="Wingdings" panose="05000000000000000000" pitchFamily="2" charset="2"/>
              </a:rPr>
              <a:t>改造</a:t>
            </a:r>
          </a:p>
          <a:p>
            <a:pPr lvl="1" eaLnBrk="1" hangingPunct="1">
              <a:buFontTx/>
              <a:buNone/>
            </a:pPr>
            <a:r>
              <a:rPr lang="zh-CN" altLang="en-US" dirty="0">
                <a:latin typeface="华文新魏" panose="02010800040101010101" pitchFamily="2" charset="-122"/>
                <a:sym typeface="Wingdings" panose="05000000000000000000" pitchFamily="2" charset="2"/>
              </a:rPr>
              <a:t>	属性有两种，一种完全依赖于候选码，一种部分依赖于候选码。</a:t>
            </a:r>
          </a:p>
          <a:p>
            <a:pPr lvl="1" eaLnBrk="1" hangingPunct="1">
              <a:buFontTx/>
              <a:buNone/>
            </a:pPr>
            <a:r>
              <a:rPr lang="zh-CN" altLang="en-US" dirty="0">
                <a:latin typeface="华文新魏" panose="02010800040101010101" pitchFamily="2" charset="-122"/>
                <a:sym typeface="Wingdings" panose="05000000000000000000" pitchFamily="2" charset="2"/>
              </a:rPr>
              <a:t>	将</a:t>
            </a:r>
            <a:r>
              <a:rPr lang="en-US" altLang="zh-CN" dirty="0">
                <a:latin typeface="华文新魏" panose="02010800040101010101" pitchFamily="2" charset="-122"/>
                <a:sym typeface="Wingdings" panose="05000000000000000000" pitchFamily="2" charset="2"/>
              </a:rPr>
              <a:t>S</a:t>
            </a:r>
            <a:r>
              <a:rPr lang="zh-CN" altLang="en-US" dirty="0">
                <a:latin typeface="华文新魏" panose="02010800040101010101" pitchFamily="2" charset="-122"/>
                <a:sym typeface="Wingdings" panose="05000000000000000000" pitchFamily="2" charset="2"/>
              </a:rPr>
              <a:t>分解为：</a:t>
            </a:r>
          </a:p>
          <a:p>
            <a:pPr lvl="1" eaLnBrk="1" hangingPunct="1">
              <a:buFontTx/>
              <a:buNone/>
            </a:pPr>
            <a:r>
              <a:rPr lang="zh-CN" altLang="zh-CN" dirty="0">
                <a:latin typeface="华文新魏" panose="02010800040101010101" pitchFamily="2" charset="-122"/>
                <a:sym typeface="Wingdings" panose="05000000000000000000" pitchFamily="2" charset="2"/>
              </a:rPr>
              <a:t>			</a:t>
            </a:r>
            <a:r>
              <a:rPr lang="en-US" altLang="zh-CN" dirty="0">
                <a:latin typeface="华文新魏" panose="02010800040101010101" pitchFamily="2" charset="-122"/>
                <a:sym typeface="Wingdings" panose="05000000000000000000" pitchFamily="2" charset="2"/>
              </a:rPr>
              <a:t>SC(</a:t>
            </a:r>
            <a:r>
              <a:rPr lang="en-US" altLang="zh-CN" u="sng" dirty="0" err="1">
                <a:latin typeface="华文新魏" panose="02010800040101010101" pitchFamily="2" charset="-122"/>
                <a:sym typeface="Wingdings" panose="05000000000000000000" pitchFamily="2" charset="2"/>
              </a:rPr>
              <a:t>sno</a:t>
            </a:r>
            <a:r>
              <a:rPr lang="en-US" altLang="zh-CN" dirty="0">
                <a:latin typeface="华文新魏" panose="02010800040101010101" pitchFamily="2" charset="-122"/>
                <a:sym typeface="Wingdings" panose="05000000000000000000" pitchFamily="2" charset="2"/>
              </a:rPr>
              <a:t> , </a:t>
            </a:r>
            <a:r>
              <a:rPr lang="en-US" altLang="zh-CN" u="sng" dirty="0" err="1">
                <a:latin typeface="华文新魏" panose="02010800040101010101" pitchFamily="2" charset="-122"/>
                <a:sym typeface="Wingdings" panose="05000000000000000000" pitchFamily="2" charset="2"/>
              </a:rPr>
              <a:t>cno</a:t>
            </a:r>
            <a:r>
              <a:rPr lang="en-US" altLang="zh-CN" dirty="0">
                <a:latin typeface="华文新魏" panose="02010800040101010101" pitchFamily="2" charset="-122"/>
                <a:sym typeface="Wingdings" panose="05000000000000000000" pitchFamily="2" charset="2"/>
              </a:rPr>
              <a:t> , score)</a:t>
            </a:r>
          </a:p>
          <a:p>
            <a:pPr lvl="1" eaLnBrk="1" hangingPunct="1">
              <a:buFontTx/>
              <a:buNone/>
            </a:pPr>
            <a:r>
              <a:rPr lang="en-US" altLang="zh-CN" dirty="0">
                <a:latin typeface="华文新魏" panose="02010800040101010101" pitchFamily="2" charset="-122"/>
                <a:sym typeface="Wingdings" panose="05000000000000000000" pitchFamily="2" charset="2"/>
              </a:rPr>
              <a:t>			S_SD(</a:t>
            </a:r>
            <a:r>
              <a:rPr lang="en-US" altLang="zh-CN" u="sng" dirty="0" err="1">
                <a:latin typeface="华文新魏" panose="02010800040101010101" pitchFamily="2" charset="-122"/>
                <a:sym typeface="Wingdings" panose="05000000000000000000" pitchFamily="2" charset="2"/>
              </a:rPr>
              <a:t>sno</a:t>
            </a:r>
            <a:r>
              <a:rPr lang="en-US" altLang="zh-CN" dirty="0">
                <a:latin typeface="华文新魏" panose="02010800040101010101" pitchFamily="2" charset="-122"/>
                <a:sym typeface="Wingdings" panose="05000000000000000000" pitchFamily="2" charset="2"/>
              </a:rPr>
              <a:t>, </a:t>
            </a:r>
            <a:r>
              <a:rPr lang="en-US" altLang="zh-CN" dirty="0" err="1">
                <a:latin typeface="华文新魏" panose="02010800040101010101" pitchFamily="2" charset="-122"/>
                <a:sym typeface="Wingdings" panose="05000000000000000000" pitchFamily="2" charset="2"/>
              </a:rPr>
              <a:t>sname</a:t>
            </a:r>
            <a:r>
              <a:rPr lang="en-US" altLang="zh-CN" dirty="0">
                <a:latin typeface="华文新魏" panose="02010800040101010101" pitchFamily="2" charset="-122"/>
                <a:sym typeface="Wingdings" panose="05000000000000000000" pitchFamily="2" charset="2"/>
              </a:rPr>
              <a:t>, </a:t>
            </a:r>
            <a:r>
              <a:rPr lang="en-US" altLang="zh-CN" dirty="0" err="1">
                <a:latin typeface="华文新魏" panose="02010800040101010101" pitchFamily="2" charset="-122"/>
                <a:sym typeface="Wingdings" panose="05000000000000000000" pitchFamily="2" charset="2"/>
              </a:rPr>
              <a:t>dno</a:t>
            </a:r>
            <a:r>
              <a:rPr lang="en-US" altLang="zh-CN" dirty="0">
                <a:latin typeface="华文新魏" panose="02010800040101010101" pitchFamily="2" charset="-122"/>
                <a:sym typeface="Wingdings" panose="05000000000000000000" pitchFamily="2" charset="2"/>
              </a:rPr>
              <a:t>, dean)</a:t>
            </a:r>
            <a:endParaRPr lang="en-US" altLang="zh-CN" dirty="0">
              <a:sym typeface="Wingdings" panose="05000000000000000000" pitchFamily="2" charset="2"/>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133124" name="Rectangle 2"/>
          <p:cNvSpPr>
            <a:spLocks noGrp="1" noChangeArrowheads="1"/>
          </p:cNvSpPr>
          <p:nvPr>
            <p:ph type="title"/>
          </p:nvPr>
        </p:nvSpPr>
        <p:spPr/>
        <p:txBody>
          <a:bodyPr/>
          <a:lstStyle/>
          <a:p>
            <a:pPr eaLnBrk="1" hangingPunct="1">
              <a:defRPr/>
            </a:pPr>
            <a:r>
              <a:rPr kumimoji="1" lang="zh-CN" altLang="en-US"/>
              <a:t>3</a:t>
            </a:r>
            <a:r>
              <a:rPr kumimoji="1" lang="en-US" altLang="zh-CN"/>
              <a:t>NF</a:t>
            </a:r>
          </a:p>
        </p:txBody>
      </p:sp>
      <p:sp>
        <p:nvSpPr>
          <p:cNvPr id="189443" name="Rectangle 3"/>
          <p:cNvSpPr>
            <a:spLocks noGrp="1" noChangeArrowheads="1"/>
          </p:cNvSpPr>
          <p:nvPr>
            <p:ph idx="1"/>
          </p:nvPr>
        </p:nvSpPr>
        <p:spPr>
          <a:xfrm>
            <a:off x="228600" y="1988840"/>
            <a:ext cx="8375848" cy="4424362"/>
          </a:xfrm>
        </p:spPr>
        <p:txBody>
          <a:bodyPr/>
          <a:lstStyle/>
          <a:p>
            <a:pPr lvl="1" algn="ctr" eaLnBrk="1" hangingPunct="1">
              <a:lnSpc>
                <a:spcPct val="80000"/>
              </a:lnSpc>
              <a:buFontTx/>
              <a:buNone/>
              <a:defRPr/>
            </a:pPr>
            <a:endParaRPr kumimoji="1" lang="en-US" altLang="zh-CN" sz="1800" dirty="0">
              <a:solidFill>
                <a:schemeClr val="hlink"/>
              </a:solidFill>
              <a:effectLst>
                <a:outerShdw blurRad="38100" dist="38100" dir="2700000" algn="tl">
                  <a:srgbClr val="000000"/>
                </a:outerShdw>
              </a:effectLst>
              <a:cs typeface="+mn-ea"/>
            </a:endParaRPr>
          </a:p>
          <a:p>
            <a:pPr eaLnBrk="1" hangingPunct="1">
              <a:lnSpc>
                <a:spcPct val="80000"/>
              </a:lnSpc>
              <a:defRPr/>
            </a:pPr>
            <a:r>
              <a:rPr kumimoji="1" lang="zh-CN" altLang="en-US" sz="2400" dirty="0">
                <a:latin typeface="华文新魏" panose="02010800040101010101" pitchFamily="2" charset="-122"/>
              </a:rPr>
              <a:t>不良特性</a:t>
            </a:r>
          </a:p>
          <a:p>
            <a:pPr lvl="1" eaLnBrk="1" hangingPunct="1">
              <a:lnSpc>
                <a:spcPct val="115000"/>
              </a:lnSpc>
              <a:spcBef>
                <a:spcPct val="30000"/>
              </a:spcBef>
              <a:defRPr/>
            </a:pPr>
            <a:r>
              <a:rPr kumimoji="1" lang="zh-CN" altLang="en-US" sz="2400" dirty="0">
                <a:solidFill>
                  <a:srgbClr val="FF0000"/>
                </a:solidFill>
                <a:latin typeface="华文新魏" panose="02010800040101010101" pitchFamily="2" charset="-122"/>
                <a:cs typeface="+mn-ea"/>
              </a:rPr>
              <a:t>插入异常</a:t>
            </a:r>
            <a:r>
              <a:rPr kumimoji="1" lang="zh-CN" altLang="en-US" sz="2400" dirty="0">
                <a:latin typeface="华文新魏" panose="02010800040101010101" pitchFamily="2" charset="-122"/>
                <a:cs typeface="+mn-ea"/>
              </a:rPr>
              <a:t>：如果学院没有学生，则有关学院的信息就无法插入</a:t>
            </a:r>
          </a:p>
          <a:p>
            <a:pPr lvl="1" eaLnBrk="1" hangingPunct="1">
              <a:lnSpc>
                <a:spcPct val="115000"/>
              </a:lnSpc>
              <a:spcBef>
                <a:spcPct val="30000"/>
              </a:spcBef>
              <a:defRPr/>
            </a:pPr>
            <a:r>
              <a:rPr kumimoji="1" lang="zh-CN" altLang="en-US" sz="2400" dirty="0">
                <a:solidFill>
                  <a:srgbClr val="FF0000"/>
                </a:solidFill>
                <a:latin typeface="华文新魏" panose="02010800040101010101" pitchFamily="2" charset="-122"/>
                <a:cs typeface="+mn-ea"/>
              </a:rPr>
              <a:t>删除异常</a:t>
            </a:r>
            <a:r>
              <a:rPr kumimoji="1" lang="zh-CN" altLang="en-US" sz="2400" dirty="0">
                <a:latin typeface="华文新魏" panose="02010800040101010101" pitchFamily="2" charset="-122"/>
                <a:cs typeface="+mn-ea"/>
              </a:rPr>
              <a:t>：如果学生全部毕业了，则在删除学生信息的同时有关学院的信息也随之删除了</a:t>
            </a:r>
          </a:p>
          <a:p>
            <a:pPr lvl="1" eaLnBrk="1" hangingPunct="1">
              <a:lnSpc>
                <a:spcPct val="115000"/>
              </a:lnSpc>
              <a:spcBef>
                <a:spcPct val="30000"/>
              </a:spcBef>
              <a:defRPr/>
            </a:pPr>
            <a:r>
              <a:rPr kumimoji="1" lang="zh-CN" altLang="en-US" sz="2400" dirty="0">
                <a:solidFill>
                  <a:srgbClr val="FF0000"/>
                </a:solidFill>
                <a:latin typeface="华文新魏" panose="02010800040101010101" pitchFamily="2" charset="-122"/>
                <a:cs typeface="+mn-ea"/>
              </a:rPr>
              <a:t>更新异常</a:t>
            </a:r>
            <a:r>
              <a:rPr kumimoji="1" lang="zh-CN" altLang="en-US" sz="2400" dirty="0">
                <a:latin typeface="华文新魏" panose="02010800040101010101" pitchFamily="2" charset="-122"/>
                <a:cs typeface="+mn-ea"/>
              </a:rPr>
              <a:t>：如果学生转专业，不但要修改</a:t>
            </a:r>
            <a:r>
              <a:rPr kumimoji="1" lang="en-US" altLang="zh-CN" sz="2400" dirty="0" err="1">
                <a:latin typeface="华文新魏" panose="02010800040101010101" pitchFamily="2" charset="-122"/>
                <a:cs typeface="+mn-ea"/>
              </a:rPr>
              <a:t>dno</a:t>
            </a:r>
            <a:r>
              <a:rPr kumimoji="1" lang="en-US" altLang="zh-CN" sz="2400" dirty="0">
                <a:latin typeface="华文新魏" panose="02010800040101010101" pitchFamily="2" charset="-122"/>
                <a:cs typeface="+mn-ea"/>
              </a:rPr>
              <a:t>，</a:t>
            </a:r>
            <a:r>
              <a:rPr kumimoji="1" lang="zh-CN" altLang="en-US" sz="2400" dirty="0">
                <a:latin typeface="华文新魏" panose="02010800040101010101" pitchFamily="2" charset="-122"/>
                <a:cs typeface="+mn-ea"/>
              </a:rPr>
              <a:t>还要修改</a:t>
            </a:r>
            <a:r>
              <a:rPr kumimoji="1" lang="en-US" altLang="zh-CN" sz="2400" dirty="0">
                <a:latin typeface="华文新魏" panose="02010800040101010101" pitchFamily="2" charset="-122"/>
                <a:cs typeface="+mn-ea"/>
              </a:rPr>
              <a:t>dean，</a:t>
            </a:r>
            <a:r>
              <a:rPr kumimoji="1" lang="zh-CN" altLang="en-US" sz="2400" dirty="0">
                <a:latin typeface="华文新魏" panose="02010800040101010101" pitchFamily="2" charset="-122"/>
                <a:cs typeface="+mn-ea"/>
              </a:rPr>
              <a:t>如果换院长，则该学院每个学生元组都要做相应修改</a:t>
            </a:r>
          </a:p>
          <a:p>
            <a:pPr lvl="1" eaLnBrk="1" hangingPunct="1">
              <a:lnSpc>
                <a:spcPct val="115000"/>
              </a:lnSpc>
              <a:spcBef>
                <a:spcPct val="30000"/>
              </a:spcBef>
              <a:defRPr/>
            </a:pPr>
            <a:r>
              <a:rPr kumimoji="1" lang="zh-CN" altLang="en-US" sz="2400" dirty="0">
                <a:solidFill>
                  <a:srgbClr val="FF0000"/>
                </a:solidFill>
                <a:latin typeface="华文新魏" panose="02010800040101010101" pitchFamily="2" charset="-122"/>
                <a:cs typeface="+mn-ea"/>
              </a:rPr>
              <a:t>数据冗余</a:t>
            </a:r>
            <a:r>
              <a:rPr kumimoji="1" lang="zh-CN" altLang="en-US" sz="2400" dirty="0">
                <a:latin typeface="华文新魏" panose="02010800040101010101" pitchFamily="2" charset="-122"/>
                <a:cs typeface="+mn-ea"/>
              </a:rPr>
              <a:t>：每个学生存储了所在院长的信息</a:t>
            </a:r>
          </a:p>
        </p:txBody>
      </p:sp>
      <p:sp>
        <p:nvSpPr>
          <p:cNvPr id="138246" name="Text Box 4"/>
          <p:cNvSpPr txBox="1">
            <a:spLocks noChangeArrowheads="1"/>
          </p:cNvSpPr>
          <p:nvPr/>
        </p:nvSpPr>
        <p:spPr bwMode="auto">
          <a:xfrm>
            <a:off x="827088" y="1557338"/>
            <a:ext cx="69850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50000"/>
              </a:spcBef>
              <a:buClrTx/>
              <a:buSzTx/>
              <a:buFontTx/>
              <a:buNone/>
            </a:pPr>
            <a:r>
              <a:rPr lang="en-US" altLang="zh-CN" sz="2400" dirty="0">
                <a:latin typeface="Tahoma" panose="020B0604030504040204" pitchFamily="34" charset="0"/>
                <a:ea typeface="宋体" panose="02010600030101010101" pitchFamily="2" charset="-122"/>
                <a:sym typeface="Wingdings" panose="05000000000000000000" pitchFamily="2" charset="2"/>
              </a:rPr>
              <a:t>S_SD(</a:t>
            </a:r>
            <a:r>
              <a:rPr lang="en-US" altLang="zh-CN" sz="2400" u="sng" dirty="0" err="1">
                <a:latin typeface="Tahoma" panose="020B0604030504040204" pitchFamily="34" charset="0"/>
                <a:ea typeface="宋体" panose="02010600030101010101" pitchFamily="2" charset="-122"/>
                <a:sym typeface="Wingdings" panose="05000000000000000000" pitchFamily="2" charset="2"/>
              </a:rPr>
              <a:t>sno</a:t>
            </a:r>
            <a:r>
              <a:rPr lang="en-US" altLang="zh-CN" sz="2400" dirty="0">
                <a:latin typeface="Tahoma" panose="020B0604030504040204" pitchFamily="34" charset="0"/>
                <a:ea typeface="宋体" panose="02010600030101010101" pitchFamily="2" charset="-122"/>
                <a:sym typeface="Wingdings" panose="05000000000000000000" pitchFamily="2" charset="2"/>
              </a:rPr>
              <a:t>, </a:t>
            </a:r>
            <a:r>
              <a:rPr lang="en-US" altLang="zh-CN" sz="2400" dirty="0" err="1">
                <a:latin typeface="Tahoma" panose="020B0604030504040204" pitchFamily="34" charset="0"/>
                <a:ea typeface="宋体" panose="02010600030101010101" pitchFamily="2" charset="-122"/>
                <a:sym typeface="Wingdings" panose="05000000000000000000" pitchFamily="2" charset="2"/>
              </a:rPr>
              <a:t>sname</a:t>
            </a:r>
            <a:r>
              <a:rPr lang="en-US" altLang="zh-CN" sz="2400" dirty="0">
                <a:latin typeface="Tahoma" panose="020B0604030504040204" pitchFamily="34" charset="0"/>
                <a:ea typeface="宋体" panose="02010600030101010101" pitchFamily="2" charset="-122"/>
                <a:sym typeface="Wingdings" panose="05000000000000000000" pitchFamily="2" charset="2"/>
              </a:rPr>
              <a:t>, </a:t>
            </a:r>
            <a:r>
              <a:rPr lang="en-US" altLang="zh-CN" sz="2400" dirty="0" err="1">
                <a:latin typeface="Tahoma" panose="020B0604030504040204" pitchFamily="34" charset="0"/>
                <a:ea typeface="宋体" panose="02010600030101010101" pitchFamily="2" charset="-122"/>
                <a:sym typeface="Wingdings" panose="05000000000000000000" pitchFamily="2" charset="2"/>
              </a:rPr>
              <a:t>dno</a:t>
            </a:r>
            <a:r>
              <a:rPr lang="en-US" altLang="zh-CN" sz="2400" dirty="0">
                <a:latin typeface="Tahoma" panose="020B0604030504040204" pitchFamily="34" charset="0"/>
                <a:ea typeface="宋体" panose="02010600030101010101" pitchFamily="2" charset="-122"/>
                <a:sym typeface="Wingdings" panose="05000000000000000000" pitchFamily="2" charset="2"/>
              </a:rPr>
              <a:t>, dean)</a:t>
            </a:r>
            <a:endParaRPr lang="zh-CN" altLang="en-US" sz="2400" dirty="0">
              <a:latin typeface="Tahoma" panose="020B0604030504040204" pitchFamily="34" charset="0"/>
              <a:ea typeface="宋体" panose="02010600030101010101" pitchFamily="2" charset="-122"/>
              <a:sym typeface="Wingdings" panose="05000000000000000000" pitchFamily="2" charset="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9443">
                                            <p:txEl>
                                              <p:pRg st="1" end="1"/>
                                            </p:txEl>
                                          </p:spTgt>
                                        </p:tgtEl>
                                        <p:attrNameLst>
                                          <p:attrName>style.visibility</p:attrName>
                                        </p:attrNameLst>
                                      </p:cBhvr>
                                      <p:to>
                                        <p:strVal val="visible"/>
                                      </p:to>
                                    </p:set>
                                    <p:anim calcmode="lin" valueType="num">
                                      <p:cBhvr additive="base">
                                        <p:cTn id="7" dur="500" fill="hold"/>
                                        <p:tgtEl>
                                          <p:spTgt spid="18944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944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89443">
                                            <p:txEl>
                                              <p:pRg st="2" end="2"/>
                                            </p:txEl>
                                          </p:spTgt>
                                        </p:tgtEl>
                                        <p:attrNameLst>
                                          <p:attrName>style.visibility</p:attrName>
                                        </p:attrNameLst>
                                      </p:cBhvr>
                                      <p:to>
                                        <p:strVal val="visible"/>
                                      </p:to>
                                    </p:set>
                                    <p:anim calcmode="lin" valueType="num">
                                      <p:cBhvr additive="base">
                                        <p:cTn id="11" dur="500" fill="hold"/>
                                        <p:tgtEl>
                                          <p:spTgt spid="18944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8944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89443">
                                            <p:txEl>
                                              <p:pRg st="3" end="3"/>
                                            </p:txEl>
                                          </p:spTgt>
                                        </p:tgtEl>
                                        <p:attrNameLst>
                                          <p:attrName>style.visibility</p:attrName>
                                        </p:attrNameLst>
                                      </p:cBhvr>
                                      <p:to>
                                        <p:strVal val="visible"/>
                                      </p:to>
                                    </p:set>
                                    <p:anim calcmode="lin" valueType="num">
                                      <p:cBhvr additive="base">
                                        <p:cTn id="15" dur="500" fill="hold"/>
                                        <p:tgtEl>
                                          <p:spTgt spid="18944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8944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89443">
                                            <p:txEl>
                                              <p:pRg st="4" end="4"/>
                                            </p:txEl>
                                          </p:spTgt>
                                        </p:tgtEl>
                                        <p:attrNameLst>
                                          <p:attrName>style.visibility</p:attrName>
                                        </p:attrNameLst>
                                      </p:cBhvr>
                                      <p:to>
                                        <p:strVal val="visible"/>
                                      </p:to>
                                    </p:set>
                                    <p:anim calcmode="lin" valueType="num">
                                      <p:cBhvr additive="base">
                                        <p:cTn id="19" dur="500" fill="hold"/>
                                        <p:tgtEl>
                                          <p:spTgt spid="18944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944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89443">
                                            <p:txEl>
                                              <p:pRg st="5" end="5"/>
                                            </p:txEl>
                                          </p:spTgt>
                                        </p:tgtEl>
                                        <p:attrNameLst>
                                          <p:attrName>style.visibility</p:attrName>
                                        </p:attrNameLst>
                                      </p:cBhvr>
                                      <p:to>
                                        <p:strVal val="visible"/>
                                      </p:to>
                                    </p:set>
                                    <p:anim calcmode="lin" valueType="num">
                                      <p:cBhvr additive="base">
                                        <p:cTn id="23" dur="500" fill="hold"/>
                                        <p:tgtEl>
                                          <p:spTgt spid="18944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8944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3" grpId="0" build="p"/>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6"/>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139268" name="Rectangle 2"/>
          <p:cNvSpPr>
            <a:spLocks noGrp="1" noChangeArrowheads="1"/>
          </p:cNvSpPr>
          <p:nvPr>
            <p:ph type="title"/>
          </p:nvPr>
        </p:nvSpPr>
        <p:spPr/>
        <p:txBody>
          <a:bodyPr/>
          <a:lstStyle/>
          <a:p>
            <a:pPr eaLnBrk="1" hangingPunct="1"/>
            <a:r>
              <a:rPr lang="zh-CN" altLang="en-US" dirty="0"/>
              <a:t>3</a:t>
            </a:r>
            <a:r>
              <a:rPr lang="en-US" altLang="zh-CN" dirty="0"/>
              <a:t>NF</a:t>
            </a:r>
            <a:endParaRPr lang="zh-CN" altLang="en-US" dirty="0"/>
          </a:p>
        </p:txBody>
      </p:sp>
      <p:sp>
        <p:nvSpPr>
          <p:cNvPr id="139269" name="Rectangle 3"/>
          <p:cNvSpPr>
            <a:spLocks noGrp="1" noChangeArrowheads="1"/>
          </p:cNvSpPr>
          <p:nvPr>
            <p:ph type="body" sz="half" idx="1"/>
          </p:nvPr>
        </p:nvSpPr>
        <p:spPr>
          <a:xfrm>
            <a:off x="684213" y="1412875"/>
            <a:ext cx="7631112" cy="4876800"/>
          </a:xfrm>
        </p:spPr>
        <p:txBody>
          <a:bodyPr/>
          <a:lstStyle/>
          <a:p>
            <a:pPr eaLnBrk="1" hangingPunct="1"/>
            <a:r>
              <a:rPr lang="zh-CN" altLang="en-US" sz="2600" dirty="0">
                <a:latin typeface="华文新魏" panose="02010800040101010101" pitchFamily="2" charset="-122"/>
              </a:rPr>
              <a:t>定义</a:t>
            </a:r>
          </a:p>
          <a:p>
            <a:pPr lvl="1" eaLnBrk="1" hangingPunct="1">
              <a:lnSpc>
                <a:spcPct val="105000"/>
              </a:lnSpc>
              <a:spcBef>
                <a:spcPct val="35000"/>
              </a:spcBef>
            </a:pPr>
            <a:r>
              <a:rPr lang="zh-CN" altLang="en-US" sz="2400" dirty="0">
                <a:latin typeface="华文新魏" panose="02010800040101010101" pitchFamily="2" charset="-122"/>
              </a:rPr>
              <a:t>关系模式</a:t>
            </a:r>
            <a:r>
              <a:rPr lang="en-US" altLang="zh-CN" sz="2400" dirty="0">
                <a:latin typeface="华文新魏" panose="02010800040101010101" pitchFamily="2" charset="-122"/>
              </a:rPr>
              <a:t>R&lt;U , F&gt;</a:t>
            </a:r>
            <a:r>
              <a:rPr lang="zh-CN" altLang="en-US" sz="2400" dirty="0">
                <a:latin typeface="华文新魏" panose="02010800040101010101" pitchFamily="2" charset="-122"/>
              </a:rPr>
              <a:t>中，</a:t>
            </a:r>
            <a:r>
              <a:rPr lang="en-US" altLang="zh-CN" sz="2400" dirty="0">
                <a:latin typeface="华文新魏" panose="02010800040101010101" pitchFamily="2" charset="-122"/>
              </a:rPr>
              <a:t>F</a:t>
            </a:r>
            <a:r>
              <a:rPr lang="en-US" altLang="zh-CN" sz="2400" baseline="30000" dirty="0">
                <a:latin typeface="华文新魏" panose="02010800040101010101" pitchFamily="2" charset="-122"/>
              </a:rPr>
              <a:t>+</a:t>
            </a:r>
            <a:r>
              <a:rPr lang="zh-CN" altLang="en-US" sz="2400" dirty="0">
                <a:latin typeface="华文新魏" panose="02010800040101010101" pitchFamily="2" charset="-122"/>
              </a:rPr>
              <a:t>中所有函数依赖</a:t>
            </a:r>
            <a:r>
              <a:rPr lang="en-US" altLang="zh-CN" sz="2400" dirty="0">
                <a:latin typeface="华文新魏" panose="02010800040101010101" pitchFamily="2" charset="-122"/>
                <a:sym typeface="Symbol" panose="05050102010706020507" pitchFamily="18" charset="2"/>
              </a:rPr>
              <a:t>αβ</a:t>
            </a:r>
            <a:r>
              <a:rPr lang="zh-CN" altLang="en-US" sz="2400" dirty="0">
                <a:latin typeface="华文新魏" panose="02010800040101010101" pitchFamily="2" charset="-122"/>
              </a:rPr>
              <a:t> ，至少有以下之一成立 ： ① </a:t>
            </a:r>
            <a:r>
              <a:rPr lang="en-US" altLang="zh-CN" sz="2400" dirty="0">
                <a:latin typeface="华文新魏" panose="02010800040101010101" pitchFamily="2" charset="-122"/>
                <a:sym typeface="Symbol" panose="05050102010706020507" pitchFamily="18" charset="2"/>
              </a:rPr>
              <a:t>αβ</a:t>
            </a:r>
            <a:r>
              <a:rPr lang="zh-CN" altLang="en-US" sz="2400" dirty="0">
                <a:latin typeface="华文新魏" panose="02010800040101010101" pitchFamily="2" charset="-122"/>
              </a:rPr>
              <a:t> 是平凡的函数依赖；</a:t>
            </a:r>
            <a:r>
              <a:rPr lang="en-US" altLang="zh-CN" sz="2400" dirty="0">
                <a:latin typeface="华文新魏" panose="02010800040101010101" pitchFamily="2" charset="-122"/>
              </a:rPr>
              <a:t>②</a:t>
            </a:r>
            <a:r>
              <a:rPr lang="zh-CN" altLang="en-US" sz="2400" dirty="0">
                <a:latin typeface="华文新魏" panose="02010800040101010101" pitchFamily="2" charset="-122"/>
              </a:rPr>
              <a:t> </a:t>
            </a:r>
            <a:r>
              <a:rPr lang="en-US" altLang="zh-CN" sz="2400" dirty="0">
                <a:latin typeface="华文新魏" panose="02010800040101010101" pitchFamily="2" charset="-122"/>
                <a:sym typeface="Symbol" panose="05050102010706020507" pitchFamily="18" charset="2"/>
              </a:rPr>
              <a:t>α</a:t>
            </a:r>
            <a:r>
              <a:rPr lang="zh-CN" altLang="en-US" sz="2400" dirty="0">
                <a:latin typeface="华文新魏" panose="02010800040101010101" pitchFamily="2" charset="-122"/>
              </a:rPr>
              <a:t>是超码；</a:t>
            </a:r>
            <a:r>
              <a:rPr lang="en-US" altLang="zh-CN" sz="2400" dirty="0"/>
              <a:t>③ </a:t>
            </a:r>
            <a:r>
              <a:rPr lang="en-US" altLang="zh-CN" sz="2400" dirty="0">
                <a:latin typeface="华文新魏" panose="02010800040101010101" pitchFamily="2" charset="-122"/>
                <a:sym typeface="Symbol" panose="05050102010706020507" pitchFamily="18" charset="2"/>
              </a:rPr>
              <a:t>β</a:t>
            </a:r>
            <a:r>
              <a:rPr lang="en-US" altLang="zh-CN" sz="2400" dirty="0">
                <a:latin typeface="华文新魏" panose="02010800040101010101" pitchFamily="2" charset="-122"/>
              </a:rPr>
              <a:t> - </a:t>
            </a:r>
            <a:r>
              <a:rPr lang="en-US" altLang="zh-CN" sz="2400" dirty="0">
                <a:latin typeface="华文新魏" panose="02010800040101010101" pitchFamily="2" charset="-122"/>
                <a:sym typeface="Symbol" panose="05050102010706020507" pitchFamily="18" charset="2"/>
              </a:rPr>
              <a:t>α</a:t>
            </a:r>
            <a:r>
              <a:rPr lang="zh-CN" altLang="en-US" sz="2400" dirty="0">
                <a:latin typeface="华文新魏" panose="02010800040101010101" pitchFamily="2" charset="-122"/>
              </a:rPr>
              <a:t>的</a:t>
            </a:r>
            <a:r>
              <a:rPr lang="zh-CN" altLang="en-US" sz="2400" dirty="0">
                <a:solidFill>
                  <a:srgbClr val="FF3300"/>
                </a:solidFill>
                <a:latin typeface="华文新魏" panose="02010800040101010101" pitchFamily="2" charset="-122"/>
              </a:rPr>
              <a:t>每一个</a:t>
            </a:r>
            <a:r>
              <a:rPr lang="zh-CN" altLang="en-US" sz="2400" dirty="0">
                <a:latin typeface="华文新魏" panose="02010800040101010101" pitchFamily="2" charset="-122"/>
              </a:rPr>
              <a:t>属性</a:t>
            </a:r>
            <a:r>
              <a:rPr lang="en-US" altLang="zh-CN" sz="2400" dirty="0">
                <a:latin typeface="华文新魏" panose="02010800040101010101" pitchFamily="2" charset="-122"/>
              </a:rPr>
              <a:t>A</a:t>
            </a:r>
            <a:r>
              <a:rPr lang="zh-CN" altLang="en-US" sz="2400" dirty="0">
                <a:latin typeface="华文新魏" panose="02010800040101010101" pitchFamily="2" charset="-122"/>
              </a:rPr>
              <a:t>都包含在</a:t>
            </a:r>
            <a:r>
              <a:rPr lang="en-US" altLang="zh-CN" sz="2400" dirty="0">
                <a:latin typeface="华文新魏" panose="02010800040101010101" pitchFamily="2" charset="-122"/>
              </a:rPr>
              <a:t>R</a:t>
            </a:r>
            <a:r>
              <a:rPr lang="zh-CN" altLang="en-US" sz="2400" dirty="0">
                <a:latin typeface="华文新魏" panose="02010800040101010101" pitchFamily="2" charset="-122"/>
              </a:rPr>
              <a:t>的候选码中，则称</a:t>
            </a:r>
            <a:r>
              <a:rPr lang="en-US" altLang="zh-CN" sz="2400" dirty="0">
                <a:latin typeface="华文新魏" panose="02010800040101010101" pitchFamily="2" charset="-122"/>
              </a:rPr>
              <a:t>R</a:t>
            </a:r>
            <a:r>
              <a:rPr lang="en-US" altLang="zh-CN" sz="2400" dirty="0">
                <a:latin typeface="华文新魏" panose="02010800040101010101" pitchFamily="2" charset="-122"/>
                <a:sym typeface="Symbol" panose="05050102010706020507" pitchFamily="18" charset="2"/>
              </a:rPr>
              <a:t>3</a:t>
            </a:r>
            <a:r>
              <a:rPr lang="en-US" altLang="zh-CN" sz="2400" dirty="0">
                <a:latin typeface="华文新魏" panose="02010800040101010101" pitchFamily="2" charset="-122"/>
              </a:rPr>
              <a:t>NF</a:t>
            </a:r>
            <a:endParaRPr lang="zh-CN" altLang="en-US" sz="2400" dirty="0"/>
          </a:p>
          <a:p>
            <a:pPr lvl="1" eaLnBrk="1" hangingPunct="1">
              <a:lnSpc>
                <a:spcPct val="105000"/>
              </a:lnSpc>
              <a:spcBef>
                <a:spcPct val="35000"/>
              </a:spcBef>
            </a:pPr>
            <a:r>
              <a:rPr lang="zh-CN" altLang="en-US" sz="2400" dirty="0">
                <a:latin typeface="华文新魏" panose="02010800040101010101" pitchFamily="2" charset="-122"/>
              </a:rPr>
              <a:t>关系模式</a:t>
            </a:r>
            <a:r>
              <a:rPr lang="en-US" altLang="zh-CN" sz="2400" dirty="0">
                <a:latin typeface="华文新魏" panose="02010800040101010101" pitchFamily="2" charset="-122"/>
              </a:rPr>
              <a:t>R&lt; U , F &gt;</a:t>
            </a:r>
            <a:r>
              <a:rPr lang="zh-CN" altLang="en-US" sz="2400" dirty="0">
                <a:latin typeface="华文新魏" panose="02010800040101010101" pitchFamily="2" charset="-122"/>
              </a:rPr>
              <a:t>中，若不存在这样的码</a:t>
            </a:r>
            <a:r>
              <a:rPr lang="en-US" altLang="zh-CN" sz="2400" dirty="0">
                <a:latin typeface="华文新魏" panose="02010800040101010101" pitchFamily="2" charset="-122"/>
              </a:rPr>
              <a:t>X，</a:t>
            </a:r>
            <a:r>
              <a:rPr lang="zh-CN" altLang="en-US" sz="2400" dirty="0">
                <a:latin typeface="华文新魏" panose="02010800040101010101" pitchFamily="2" charset="-122"/>
              </a:rPr>
              <a:t>属性组</a:t>
            </a:r>
            <a:r>
              <a:rPr lang="en-US" altLang="zh-CN" sz="2400" dirty="0">
                <a:latin typeface="华文新魏" panose="02010800040101010101" pitchFamily="2" charset="-122"/>
              </a:rPr>
              <a:t>Y</a:t>
            </a:r>
            <a:r>
              <a:rPr lang="zh-CN" altLang="en-US" sz="2400" dirty="0">
                <a:latin typeface="华文新魏" panose="02010800040101010101" pitchFamily="2" charset="-122"/>
              </a:rPr>
              <a:t>及非主属性</a:t>
            </a:r>
            <a:r>
              <a:rPr lang="en-US" altLang="zh-CN" sz="2400" dirty="0">
                <a:latin typeface="华文新魏" panose="02010800040101010101" pitchFamily="2" charset="-122"/>
              </a:rPr>
              <a:t>Z(Z     Y)，</a:t>
            </a:r>
            <a:r>
              <a:rPr lang="zh-CN" altLang="en-US" sz="2400" dirty="0">
                <a:latin typeface="华文新魏" panose="02010800040101010101" pitchFamily="2" charset="-122"/>
              </a:rPr>
              <a:t>使得下式成立：</a:t>
            </a:r>
            <a:r>
              <a:rPr lang="zh-CN" altLang="zh-CN" sz="2400" dirty="0">
                <a:latin typeface="华文新魏" panose="02010800040101010101" pitchFamily="2" charset="-122"/>
              </a:rPr>
              <a:t>		</a:t>
            </a:r>
            <a:r>
              <a:rPr lang="en-US" altLang="zh-CN" sz="2400" dirty="0">
                <a:latin typeface="华文新魏" panose="02010800040101010101" pitchFamily="2" charset="-122"/>
              </a:rPr>
              <a:t>X</a:t>
            </a:r>
            <a:r>
              <a:rPr lang="en-US" altLang="zh-CN" sz="2400" dirty="0">
                <a:latin typeface="华文新魏" panose="02010800040101010101" pitchFamily="2" charset="-122"/>
                <a:sym typeface="Symbol" panose="05050102010706020507" pitchFamily="18" charset="2"/>
              </a:rPr>
              <a:t></a:t>
            </a:r>
            <a:r>
              <a:rPr lang="en-US" altLang="zh-CN" sz="2400" dirty="0">
                <a:latin typeface="华文新魏" panose="02010800040101010101" pitchFamily="2" charset="-122"/>
              </a:rPr>
              <a:t>Y , Y</a:t>
            </a:r>
            <a:r>
              <a:rPr lang="en-US" altLang="zh-CN" sz="2400" dirty="0">
                <a:latin typeface="华文新魏" panose="02010800040101010101" pitchFamily="2" charset="-122"/>
                <a:sym typeface="Symbol" panose="05050102010706020507" pitchFamily="18" charset="2"/>
              </a:rPr>
              <a:t></a:t>
            </a:r>
            <a:r>
              <a:rPr lang="en-US" altLang="zh-CN" sz="2400" dirty="0">
                <a:latin typeface="华文新魏" panose="02010800040101010101" pitchFamily="2" charset="-122"/>
              </a:rPr>
              <a:t>Z , Y\</a:t>
            </a:r>
            <a:r>
              <a:rPr lang="en-US" altLang="zh-CN" sz="2400" dirty="0">
                <a:latin typeface="华文新魏" panose="02010800040101010101" pitchFamily="2" charset="-122"/>
                <a:sym typeface="Symbol" panose="05050102010706020507" pitchFamily="18" charset="2"/>
              </a:rPr>
              <a:t></a:t>
            </a:r>
            <a:r>
              <a:rPr lang="en-US" altLang="zh-CN" sz="2400" dirty="0">
                <a:latin typeface="华文新魏" panose="02010800040101010101" pitchFamily="2" charset="-122"/>
              </a:rPr>
              <a:t>X</a:t>
            </a:r>
          </a:p>
          <a:p>
            <a:pPr lvl="1" eaLnBrk="1" hangingPunct="1">
              <a:lnSpc>
                <a:spcPct val="105000"/>
              </a:lnSpc>
              <a:spcBef>
                <a:spcPct val="35000"/>
              </a:spcBef>
              <a:buFontTx/>
              <a:buNone/>
            </a:pPr>
            <a:r>
              <a:rPr lang="en-US" altLang="zh-CN" sz="2400" dirty="0">
                <a:latin typeface="华文新魏" panose="02010800040101010101" pitchFamily="2" charset="-122"/>
              </a:rPr>
              <a:t>	</a:t>
            </a:r>
            <a:r>
              <a:rPr lang="zh-CN" altLang="en-US" sz="2400" dirty="0">
                <a:latin typeface="华文新魏" panose="02010800040101010101" pitchFamily="2" charset="-122"/>
              </a:rPr>
              <a:t>则称</a:t>
            </a:r>
            <a:r>
              <a:rPr lang="en-US" altLang="zh-CN" sz="2400" dirty="0">
                <a:latin typeface="华文新魏" panose="02010800040101010101" pitchFamily="2" charset="-122"/>
              </a:rPr>
              <a:t>R</a:t>
            </a:r>
            <a:r>
              <a:rPr lang="en-US" altLang="zh-CN" sz="2400" dirty="0">
                <a:latin typeface="华文新魏" panose="02010800040101010101" pitchFamily="2" charset="-122"/>
                <a:sym typeface="Symbol" panose="05050102010706020507" pitchFamily="18" charset="2"/>
              </a:rPr>
              <a:t>3</a:t>
            </a:r>
            <a:r>
              <a:rPr lang="en-US" altLang="zh-CN" sz="2400" dirty="0">
                <a:latin typeface="华文新魏" panose="02010800040101010101" pitchFamily="2" charset="-122"/>
              </a:rPr>
              <a:t>NF(</a:t>
            </a:r>
            <a:r>
              <a:rPr lang="zh-CN" altLang="en-US" sz="2400" dirty="0">
                <a:latin typeface="华文新魏" panose="02010800040101010101" pitchFamily="2" charset="-122"/>
              </a:rPr>
              <a:t>参见实践习题</a:t>
            </a:r>
            <a:r>
              <a:rPr lang="en-US" altLang="zh-CN" sz="2400" dirty="0">
                <a:latin typeface="华文新魏" panose="02010800040101010101" pitchFamily="2" charset="-122"/>
              </a:rPr>
              <a:t>8.16)</a:t>
            </a:r>
          </a:p>
        </p:txBody>
      </p:sp>
      <p:graphicFrame>
        <p:nvGraphicFramePr>
          <p:cNvPr id="139270" name="Object 7"/>
          <p:cNvGraphicFramePr>
            <a:graphicFrameLocks noGrp="1" noChangeAspect="1"/>
          </p:cNvGraphicFramePr>
          <p:nvPr>
            <p:ph sz="half" idx="2"/>
          </p:nvPr>
        </p:nvGraphicFramePr>
        <p:xfrm flipV="1">
          <a:off x="4284663" y="4005263"/>
          <a:ext cx="358775" cy="358775"/>
        </p:xfrm>
        <a:graphic>
          <a:graphicData uri="http://schemas.openxmlformats.org/presentationml/2006/ole">
            <mc:AlternateContent xmlns:mc="http://schemas.openxmlformats.org/markup-compatibility/2006">
              <mc:Choice xmlns:v="urn:schemas-microsoft-com:vml" Requires="v">
                <p:oleObj r:id="rId2" imgW="152268" imgH="152268" progId="Equation.3">
                  <p:embed/>
                </p:oleObj>
              </mc:Choice>
              <mc:Fallback>
                <p:oleObj r:id="rId2" imgW="152268" imgH="152268" progId="Equation.3">
                  <p:embed/>
                  <p:pic>
                    <p:nvPicPr>
                      <p:cNvPr id="0" name="Object 7"/>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V="1">
                        <a:off x="4284663" y="4005263"/>
                        <a:ext cx="3587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134148" name="Rectangle 2"/>
          <p:cNvSpPr>
            <a:spLocks noGrp="1" noChangeArrowheads="1"/>
          </p:cNvSpPr>
          <p:nvPr>
            <p:ph type="title"/>
          </p:nvPr>
        </p:nvSpPr>
        <p:spPr/>
        <p:txBody>
          <a:bodyPr/>
          <a:lstStyle/>
          <a:p>
            <a:pPr eaLnBrk="1" hangingPunct="1">
              <a:defRPr/>
            </a:pPr>
            <a:r>
              <a:rPr kumimoji="1" lang="zh-CN" altLang="en-US" dirty="0"/>
              <a:t>3</a:t>
            </a:r>
            <a:r>
              <a:rPr kumimoji="1" lang="en-US" altLang="zh-CN" dirty="0"/>
              <a:t>NF</a:t>
            </a:r>
          </a:p>
        </p:txBody>
      </p:sp>
      <p:sp>
        <p:nvSpPr>
          <p:cNvPr id="140293" name="Rectangle 3"/>
          <p:cNvSpPr>
            <a:spLocks noGrp="1" noChangeArrowheads="1"/>
          </p:cNvSpPr>
          <p:nvPr>
            <p:ph idx="1"/>
          </p:nvPr>
        </p:nvSpPr>
        <p:spPr/>
        <p:txBody>
          <a:bodyPr/>
          <a:lstStyle/>
          <a:p>
            <a:pPr eaLnBrk="1" hangingPunct="1">
              <a:lnSpc>
                <a:spcPct val="105000"/>
              </a:lnSpc>
              <a:spcBef>
                <a:spcPct val="35000"/>
              </a:spcBef>
            </a:pPr>
            <a:r>
              <a:rPr lang="zh-CN" altLang="en-US" dirty="0">
                <a:latin typeface="华文新魏" panose="02010800040101010101" pitchFamily="2" charset="-122"/>
              </a:rPr>
              <a:t>消除非主属性对码的传递依赖</a:t>
            </a:r>
            <a:endParaRPr lang="en-US" altLang="zh-CN" dirty="0">
              <a:latin typeface="华文新魏" panose="02010800040101010101" pitchFamily="2" charset="-122"/>
            </a:endParaRPr>
          </a:p>
          <a:p>
            <a:pPr eaLnBrk="1" hangingPunct="1">
              <a:lnSpc>
                <a:spcPct val="105000"/>
              </a:lnSpc>
              <a:spcBef>
                <a:spcPct val="35000"/>
              </a:spcBef>
            </a:pPr>
            <a:r>
              <a:rPr lang="en-US" altLang="zh-CN" dirty="0">
                <a:latin typeface="Tahoma" panose="020B0604030504040204" pitchFamily="34" charset="0"/>
                <a:ea typeface="宋体" panose="02010600030101010101" pitchFamily="2" charset="-122"/>
                <a:sym typeface="Wingdings" panose="05000000000000000000" pitchFamily="2" charset="2"/>
              </a:rPr>
              <a:t>S_SD(</a:t>
            </a:r>
            <a:r>
              <a:rPr lang="en-US" altLang="zh-CN" u="sng" dirty="0" err="1">
                <a:latin typeface="Tahoma" panose="020B0604030504040204" pitchFamily="34" charset="0"/>
                <a:ea typeface="宋体" panose="02010600030101010101" pitchFamily="2" charset="-122"/>
                <a:sym typeface="Wingdings" panose="05000000000000000000" pitchFamily="2" charset="2"/>
              </a:rPr>
              <a:t>sno</a:t>
            </a:r>
            <a:r>
              <a:rPr lang="en-US" altLang="zh-CN" dirty="0">
                <a:latin typeface="Tahoma" panose="020B0604030504040204" pitchFamily="34" charset="0"/>
                <a:ea typeface="宋体" panose="02010600030101010101" pitchFamily="2" charset="-122"/>
                <a:sym typeface="Wingdings" panose="05000000000000000000" pitchFamily="2" charset="2"/>
              </a:rPr>
              <a:t>, </a:t>
            </a:r>
            <a:r>
              <a:rPr lang="en-US" altLang="zh-CN" dirty="0" err="1">
                <a:latin typeface="Tahoma" panose="020B0604030504040204" pitchFamily="34" charset="0"/>
                <a:ea typeface="宋体" panose="02010600030101010101" pitchFamily="2" charset="-122"/>
                <a:sym typeface="Wingdings" panose="05000000000000000000" pitchFamily="2" charset="2"/>
              </a:rPr>
              <a:t>sname</a:t>
            </a:r>
            <a:r>
              <a:rPr lang="en-US" altLang="zh-CN" dirty="0">
                <a:latin typeface="Tahoma" panose="020B0604030504040204" pitchFamily="34" charset="0"/>
                <a:ea typeface="宋体" panose="02010600030101010101" pitchFamily="2" charset="-122"/>
                <a:sym typeface="Wingdings" panose="05000000000000000000" pitchFamily="2" charset="2"/>
              </a:rPr>
              <a:t>, </a:t>
            </a:r>
            <a:r>
              <a:rPr lang="en-US" altLang="zh-CN" dirty="0" err="1">
                <a:latin typeface="Tahoma" panose="020B0604030504040204" pitchFamily="34" charset="0"/>
                <a:ea typeface="宋体" panose="02010600030101010101" pitchFamily="2" charset="-122"/>
                <a:sym typeface="Wingdings" panose="05000000000000000000" pitchFamily="2" charset="2"/>
              </a:rPr>
              <a:t>dno</a:t>
            </a:r>
            <a:r>
              <a:rPr lang="en-US" altLang="zh-CN" dirty="0">
                <a:latin typeface="Tahoma" panose="020B0604030504040204" pitchFamily="34" charset="0"/>
                <a:ea typeface="宋体" panose="02010600030101010101" pitchFamily="2" charset="-122"/>
                <a:sym typeface="Wingdings" panose="05000000000000000000" pitchFamily="2" charset="2"/>
              </a:rPr>
              <a:t>, dean)</a:t>
            </a:r>
          </a:p>
          <a:p>
            <a:pPr lvl="1" eaLnBrk="1" hangingPunct="1">
              <a:lnSpc>
                <a:spcPct val="105000"/>
              </a:lnSpc>
              <a:spcBef>
                <a:spcPct val="35000"/>
              </a:spcBef>
            </a:pPr>
            <a:r>
              <a:rPr lang="en-US" altLang="zh-CN" dirty="0">
                <a:latin typeface="Tahoma" panose="020B0604030504040204" pitchFamily="34" charset="0"/>
                <a:ea typeface="宋体" panose="02010600030101010101" pitchFamily="2" charset="-122"/>
                <a:sym typeface="Wingdings" panose="05000000000000000000" pitchFamily="2" charset="2"/>
              </a:rPr>
              <a:t>F = {</a:t>
            </a:r>
            <a:r>
              <a:rPr lang="en-US" altLang="zh-CN" dirty="0" err="1">
                <a:latin typeface="华文新魏" panose="02010800040101010101" pitchFamily="2" charset="-122"/>
                <a:sym typeface="Symbol" panose="05050102010706020507" pitchFamily="18" charset="2"/>
              </a:rPr>
              <a:t>snodno，dnodean</a:t>
            </a:r>
            <a:r>
              <a:rPr lang="zh-CN" altLang="en-US" dirty="0">
                <a:latin typeface="华文新魏" panose="02010800040101010101" pitchFamily="2" charset="-122"/>
                <a:sym typeface="Symbol" panose="05050102010706020507" pitchFamily="18" charset="2"/>
              </a:rPr>
              <a:t>，</a:t>
            </a:r>
            <a:r>
              <a:rPr lang="en-US" altLang="zh-CN" dirty="0" err="1">
                <a:latin typeface="华文新魏" panose="02010800040101010101" pitchFamily="2" charset="-122"/>
                <a:sym typeface="Symbol" panose="05050102010706020507" pitchFamily="18" charset="2"/>
              </a:rPr>
              <a:t>sno</a:t>
            </a:r>
            <a:r>
              <a:rPr lang="en-US" altLang="zh-CN" dirty="0">
                <a:latin typeface="华文新魏" panose="02010800040101010101" pitchFamily="2" charset="-122"/>
                <a:sym typeface="Symbol" panose="05050102010706020507" pitchFamily="18" charset="2"/>
              </a:rPr>
              <a:t> dean</a:t>
            </a:r>
            <a:r>
              <a:rPr lang="en-US" altLang="zh-CN" dirty="0">
                <a:latin typeface="Tahoma" panose="020B0604030504040204" pitchFamily="34" charset="0"/>
                <a:ea typeface="宋体" panose="02010600030101010101" pitchFamily="2" charset="-122"/>
                <a:sym typeface="Wingdings" panose="05000000000000000000" pitchFamily="2" charset="2"/>
              </a:rPr>
              <a:t>}</a:t>
            </a:r>
            <a:endParaRPr lang="zh-CN" altLang="en-US" dirty="0">
              <a:latin typeface="Tahoma" panose="020B0604030504040204" pitchFamily="34" charset="0"/>
              <a:ea typeface="宋体" panose="02010600030101010101" pitchFamily="2" charset="-122"/>
              <a:sym typeface="Wingdings" panose="05000000000000000000" pitchFamily="2" charset="2"/>
            </a:endParaRPr>
          </a:p>
          <a:p>
            <a:pPr lvl="1" eaLnBrk="1" hangingPunct="1">
              <a:lnSpc>
                <a:spcPct val="105000"/>
              </a:lnSpc>
              <a:spcBef>
                <a:spcPct val="35000"/>
              </a:spcBef>
              <a:buFontTx/>
              <a:buNone/>
            </a:pPr>
            <a:r>
              <a:rPr lang="zh-CN" altLang="en-US" dirty="0">
                <a:latin typeface="华文新魏" panose="02010800040101010101" pitchFamily="2" charset="-122"/>
              </a:rPr>
              <a:t>	</a:t>
            </a:r>
            <a:r>
              <a:rPr lang="en-US" altLang="zh-CN" dirty="0">
                <a:latin typeface="华文新魏" panose="02010800040101010101" pitchFamily="2" charset="-122"/>
                <a:sym typeface="Wingdings" panose="05000000000000000000" pitchFamily="2" charset="2"/>
              </a:rPr>
              <a:t>S_SD</a:t>
            </a:r>
            <a:r>
              <a:rPr lang="en-US" altLang="zh-CN" dirty="0">
                <a:latin typeface="华文新魏" panose="02010800040101010101" pitchFamily="2" charset="-122"/>
              </a:rPr>
              <a:t> </a:t>
            </a:r>
            <a:r>
              <a:rPr lang="en-US" altLang="zh-CN" dirty="0">
                <a:latin typeface="华文新魏" panose="02010800040101010101" pitchFamily="2" charset="-122"/>
                <a:sym typeface="Symbol" panose="05050102010706020507" pitchFamily="18" charset="2"/>
              </a:rPr>
              <a:t>3NF，</a:t>
            </a:r>
            <a:r>
              <a:rPr lang="zh-CN" altLang="en-US" dirty="0">
                <a:latin typeface="华文新魏" panose="02010800040101010101" pitchFamily="2" charset="-122"/>
                <a:sym typeface="Symbol" panose="05050102010706020507" pitchFamily="18" charset="2"/>
              </a:rPr>
              <a:t>因为有</a:t>
            </a:r>
            <a:r>
              <a:rPr lang="en-US" altLang="zh-CN" dirty="0" err="1">
                <a:latin typeface="华文新魏" panose="02010800040101010101" pitchFamily="2" charset="-122"/>
                <a:sym typeface="Symbol" panose="05050102010706020507" pitchFamily="18" charset="2"/>
              </a:rPr>
              <a:t>snodno，dnodean</a:t>
            </a:r>
            <a:endParaRPr lang="en-US" altLang="zh-CN" dirty="0">
              <a:latin typeface="华文新魏" panose="02010800040101010101" pitchFamily="2" charset="-122"/>
              <a:sym typeface="Symbol" panose="05050102010706020507" pitchFamily="18" charset="2"/>
            </a:endParaRPr>
          </a:p>
          <a:p>
            <a:pPr eaLnBrk="1" hangingPunct="1">
              <a:lnSpc>
                <a:spcPct val="105000"/>
              </a:lnSpc>
              <a:spcBef>
                <a:spcPct val="35000"/>
              </a:spcBef>
            </a:pPr>
            <a:r>
              <a:rPr lang="zh-CN" altLang="en-US" dirty="0">
                <a:latin typeface="华文新魏" panose="02010800040101010101" pitchFamily="2" charset="-122"/>
                <a:sym typeface="Wingdings" panose="05000000000000000000" pitchFamily="2" charset="2"/>
              </a:rPr>
              <a:t>改造</a:t>
            </a:r>
          </a:p>
          <a:p>
            <a:pPr lvl="1" eaLnBrk="1" hangingPunct="1">
              <a:lnSpc>
                <a:spcPct val="105000"/>
              </a:lnSpc>
              <a:spcBef>
                <a:spcPct val="35000"/>
              </a:spcBef>
              <a:buFontTx/>
              <a:buNone/>
            </a:pPr>
            <a:r>
              <a:rPr lang="zh-CN" altLang="en-US" dirty="0">
                <a:latin typeface="华文新魏" panose="02010800040101010101" pitchFamily="2" charset="-122"/>
                <a:sym typeface="Wingdings" panose="05000000000000000000" pitchFamily="2" charset="2"/>
              </a:rPr>
              <a:t>	将</a:t>
            </a:r>
            <a:r>
              <a:rPr lang="en-US" altLang="zh-CN" dirty="0">
                <a:latin typeface="华文新魏" panose="02010800040101010101" pitchFamily="2" charset="-122"/>
                <a:sym typeface="Wingdings" panose="05000000000000000000" pitchFamily="2" charset="2"/>
              </a:rPr>
              <a:t>S_SD</a:t>
            </a:r>
            <a:r>
              <a:rPr lang="zh-CN" altLang="en-US" dirty="0">
                <a:latin typeface="华文新魏" panose="02010800040101010101" pitchFamily="2" charset="-122"/>
                <a:sym typeface="Wingdings" panose="05000000000000000000" pitchFamily="2" charset="2"/>
              </a:rPr>
              <a:t>分解为</a:t>
            </a:r>
          </a:p>
          <a:p>
            <a:pPr lvl="1" eaLnBrk="1" hangingPunct="1">
              <a:lnSpc>
                <a:spcPct val="105000"/>
              </a:lnSpc>
              <a:spcBef>
                <a:spcPct val="35000"/>
              </a:spcBef>
              <a:buFontTx/>
              <a:buNone/>
            </a:pPr>
            <a:r>
              <a:rPr lang="zh-CN" altLang="zh-CN" dirty="0">
                <a:latin typeface="华文新魏" panose="02010800040101010101" pitchFamily="2" charset="-122"/>
                <a:sym typeface="Wingdings" panose="05000000000000000000" pitchFamily="2" charset="2"/>
              </a:rPr>
              <a:t>			</a:t>
            </a:r>
            <a:r>
              <a:rPr lang="en-US" altLang="zh-CN" dirty="0">
                <a:latin typeface="华文新魏" panose="02010800040101010101" pitchFamily="2" charset="-122"/>
                <a:sym typeface="Wingdings" panose="05000000000000000000" pitchFamily="2" charset="2"/>
              </a:rPr>
              <a:t>S (</a:t>
            </a:r>
            <a:r>
              <a:rPr lang="en-US" altLang="zh-CN" u="sng" dirty="0" err="1">
                <a:latin typeface="华文新魏" panose="02010800040101010101" pitchFamily="2" charset="-122"/>
                <a:sym typeface="Wingdings" panose="05000000000000000000" pitchFamily="2" charset="2"/>
              </a:rPr>
              <a:t>sno</a:t>
            </a:r>
            <a:r>
              <a:rPr lang="en-US" altLang="zh-CN" dirty="0">
                <a:latin typeface="华文新魏" panose="02010800040101010101" pitchFamily="2" charset="-122"/>
                <a:sym typeface="Wingdings" panose="05000000000000000000" pitchFamily="2" charset="2"/>
              </a:rPr>
              <a:t>, </a:t>
            </a:r>
            <a:r>
              <a:rPr lang="en-US" altLang="zh-CN" dirty="0" err="1">
                <a:latin typeface="华文新魏" panose="02010800040101010101" pitchFamily="2" charset="-122"/>
                <a:sym typeface="Wingdings" panose="05000000000000000000" pitchFamily="2" charset="2"/>
              </a:rPr>
              <a:t>sname</a:t>
            </a:r>
            <a:r>
              <a:rPr lang="en-US" altLang="zh-CN" dirty="0">
                <a:latin typeface="华文新魏" panose="02010800040101010101" pitchFamily="2" charset="-122"/>
                <a:sym typeface="Wingdings" panose="05000000000000000000" pitchFamily="2" charset="2"/>
              </a:rPr>
              <a:t>, </a:t>
            </a:r>
            <a:r>
              <a:rPr lang="en-US" altLang="zh-CN" dirty="0" err="1">
                <a:latin typeface="华文新魏" panose="02010800040101010101" pitchFamily="2" charset="-122"/>
                <a:sym typeface="Wingdings" panose="05000000000000000000" pitchFamily="2" charset="2"/>
              </a:rPr>
              <a:t>dno</a:t>
            </a:r>
            <a:r>
              <a:rPr lang="en-US" altLang="zh-CN" dirty="0">
                <a:latin typeface="华文新魏" panose="02010800040101010101" pitchFamily="2" charset="-122"/>
                <a:sym typeface="Wingdings" panose="05000000000000000000" pitchFamily="2" charset="2"/>
              </a:rPr>
              <a:t>)</a:t>
            </a:r>
          </a:p>
          <a:p>
            <a:pPr lvl="1" eaLnBrk="1" hangingPunct="1">
              <a:lnSpc>
                <a:spcPct val="105000"/>
              </a:lnSpc>
              <a:buFontTx/>
              <a:buNone/>
            </a:pPr>
            <a:r>
              <a:rPr lang="en-US" altLang="zh-CN" dirty="0">
                <a:latin typeface="华文新魏" panose="02010800040101010101" pitchFamily="2" charset="-122"/>
                <a:sym typeface="Wingdings" panose="05000000000000000000" pitchFamily="2" charset="2"/>
              </a:rPr>
              <a:t>			D (</a:t>
            </a:r>
            <a:r>
              <a:rPr lang="en-US" altLang="zh-CN" u="sng" dirty="0" err="1">
                <a:latin typeface="华文新魏" panose="02010800040101010101" pitchFamily="2" charset="-122"/>
                <a:sym typeface="Wingdings" panose="05000000000000000000" pitchFamily="2" charset="2"/>
              </a:rPr>
              <a:t>dno</a:t>
            </a:r>
            <a:r>
              <a:rPr lang="en-US" altLang="zh-CN" dirty="0">
                <a:latin typeface="华文新魏" panose="02010800040101010101" pitchFamily="2" charset="-122"/>
                <a:sym typeface="Wingdings" panose="05000000000000000000" pitchFamily="2" charset="2"/>
              </a:rPr>
              <a:t>, dean)</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135172" name="Rectangle 2"/>
          <p:cNvSpPr>
            <a:spLocks noGrp="1" noChangeArrowheads="1"/>
          </p:cNvSpPr>
          <p:nvPr>
            <p:ph type="title"/>
          </p:nvPr>
        </p:nvSpPr>
        <p:spPr/>
        <p:txBody>
          <a:bodyPr/>
          <a:lstStyle/>
          <a:p>
            <a:pPr eaLnBrk="1" hangingPunct="1">
              <a:defRPr/>
            </a:pPr>
            <a:r>
              <a:rPr kumimoji="1" lang="zh-CN" altLang="en-US"/>
              <a:t>3</a:t>
            </a:r>
            <a:r>
              <a:rPr kumimoji="1" lang="en-US" altLang="zh-CN"/>
              <a:t>NF</a:t>
            </a:r>
            <a:endParaRPr kumimoji="1" lang="zh-CN" altLang="en-US"/>
          </a:p>
        </p:txBody>
      </p:sp>
      <p:sp>
        <p:nvSpPr>
          <p:cNvPr id="141317" name="Rectangle 3"/>
          <p:cNvSpPr>
            <a:spLocks noGrp="1" noChangeArrowheads="1"/>
          </p:cNvSpPr>
          <p:nvPr>
            <p:ph idx="1"/>
          </p:nvPr>
        </p:nvSpPr>
        <p:spPr/>
        <p:txBody>
          <a:bodyPr/>
          <a:lstStyle/>
          <a:p>
            <a:pPr eaLnBrk="1" hangingPunct="1"/>
            <a:r>
              <a:rPr lang="zh-CN" altLang="en-US" dirty="0"/>
              <a:t>作为判断</a:t>
            </a:r>
            <a:r>
              <a:rPr lang="en-US" altLang="zh-CN" dirty="0">
                <a:latin typeface="Tahoma" panose="020B0604030504040204" pitchFamily="34" charset="0"/>
              </a:rPr>
              <a:t>3</a:t>
            </a:r>
            <a:r>
              <a:rPr lang="en-US" altLang="zh-CN" dirty="0"/>
              <a:t>NF</a:t>
            </a:r>
            <a:r>
              <a:rPr lang="zh-CN" altLang="en-US" dirty="0"/>
              <a:t>时的一种优化，可以只考虑</a:t>
            </a:r>
            <a:r>
              <a:rPr lang="en-US" altLang="zh-CN" dirty="0"/>
              <a:t>F</a:t>
            </a:r>
            <a:r>
              <a:rPr lang="zh-CN" altLang="en-US" dirty="0"/>
              <a:t>上的函数依赖，而不是</a:t>
            </a:r>
            <a:r>
              <a:rPr lang="en-US" altLang="zh-CN" dirty="0"/>
              <a:t>F</a:t>
            </a:r>
            <a:r>
              <a:rPr lang="en-US" altLang="zh-CN" baseline="30000" dirty="0"/>
              <a:t>+</a:t>
            </a:r>
            <a:r>
              <a:rPr lang="zh-CN" altLang="en-US" dirty="0"/>
              <a:t>，也可以分解</a:t>
            </a:r>
            <a:r>
              <a:rPr lang="en-US" altLang="zh-CN" dirty="0"/>
              <a:t>F</a:t>
            </a:r>
            <a:r>
              <a:rPr lang="zh-CN" altLang="en-US" dirty="0"/>
              <a:t>上的函数依赖，让它们的右半部只包含一个属性，并用这个结果代替</a:t>
            </a:r>
            <a:r>
              <a:rPr lang="en-US" altLang="zh-CN" dirty="0"/>
              <a:t>F</a:t>
            </a:r>
            <a:endParaRPr lang="zh-CN" altLang="en-US" dirty="0">
              <a:latin typeface="Tahoma" panose="020B0604030504040204" pitchFamily="34" charset="0"/>
            </a:endParaRPr>
          </a:p>
          <a:p>
            <a:pPr eaLnBrk="1" hangingPunct="1"/>
            <a:r>
              <a:rPr lang="en-US" altLang="zh-CN" dirty="0"/>
              <a:t>3NF</a:t>
            </a:r>
            <a:r>
              <a:rPr lang="zh-CN" altLang="en-US" dirty="0"/>
              <a:t>的判断被证明是无法求解的，是</a:t>
            </a:r>
            <a:r>
              <a:rPr lang="en-US" altLang="zh-CN" dirty="0"/>
              <a:t>NP</a:t>
            </a:r>
            <a:r>
              <a:rPr lang="zh-CN" altLang="en-US" dirty="0"/>
              <a:t>问题</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32772" name="Rectangle 2"/>
          <p:cNvSpPr>
            <a:spLocks noGrp="1" noChangeArrowheads="1"/>
          </p:cNvSpPr>
          <p:nvPr>
            <p:ph type="title"/>
          </p:nvPr>
        </p:nvSpPr>
        <p:spPr/>
        <p:txBody>
          <a:bodyPr/>
          <a:lstStyle/>
          <a:p>
            <a:pPr eaLnBrk="1" hangingPunct="1">
              <a:defRPr/>
            </a:pPr>
            <a:r>
              <a:rPr kumimoji="1" lang="zh-CN" altLang="en-US"/>
              <a:t>第一范式</a:t>
            </a:r>
          </a:p>
        </p:txBody>
      </p:sp>
      <p:sp>
        <p:nvSpPr>
          <p:cNvPr id="17413" name="Rectangle 3"/>
          <p:cNvSpPr>
            <a:spLocks noGrp="1" noChangeArrowheads="1"/>
          </p:cNvSpPr>
          <p:nvPr>
            <p:ph idx="1"/>
          </p:nvPr>
        </p:nvSpPr>
        <p:spPr/>
        <p:txBody>
          <a:bodyPr/>
          <a:lstStyle/>
          <a:p>
            <a:pPr eaLnBrk="1" hangingPunct="1"/>
            <a:r>
              <a:rPr lang="zh-CN" altLang="en-US" sz="2600" dirty="0"/>
              <a:t>原子域</a:t>
            </a:r>
          </a:p>
          <a:p>
            <a:pPr lvl="1" eaLnBrk="1" hangingPunct="1"/>
            <a:r>
              <a:rPr lang="zh-CN" altLang="en-US" sz="2400" dirty="0"/>
              <a:t>域元素被认为是不可分的单元，称域是原子的</a:t>
            </a:r>
          </a:p>
          <a:p>
            <a:pPr eaLnBrk="1" hangingPunct="1"/>
            <a:r>
              <a:rPr lang="zh-CN" altLang="en-US" sz="2600" dirty="0"/>
              <a:t>域原子性分析示例：</a:t>
            </a:r>
          </a:p>
          <a:p>
            <a:pPr lvl="1" eaLnBrk="1" hangingPunct="1"/>
            <a:r>
              <a:rPr lang="zh-CN" altLang="en-US" sz="2400" dirty="0"/>
              <a:t>学号：</a:t>
            </a:r>
            <a:r>
              <a:rPr lang="en-US" altLang="zh-CN" sz="2400" dirty="0"/>
              <a:t>201106102</a:t>
            </a:r>
          </a:p>
          <a:p>
            <a:pPr lvl="1" eaLnBrk="1" hangingPunct="1"/>
            <a:r>
              <a:rPr lang="zh-CN" altLang="en-US" sz="2400" dirty="0"/>
              <a:t>学号的编码规则决定了学号可以分段解释</a:t>
            </a:r>
          </a:p>
          <a:p>
            <a:pPr lvl="1" eaLnBrk="1" hangingPunct="1">
              <a:buFontTx/>
              <a:buNone/>
            </a:pPr>
            <a:r>
              <a:rPr lang="en-US" altLang="zh-CN" sz="2400" dirty="0"/>
              <a:t>	(</a:t>
            </a:r>
            <a:r>
              <a:rPr lang="zh-CN" altLang="en-US" sz="2400" dirty="0"/>
              <a:t>这是数据的客观特点，不能改变</a:t>
            </a:r>
            <a:r>
              <a:rPr lang="en-US" altLang="zh-CN" sz="2400" dirty="0"/>
              <a:t>)</a:t>
            </a:r>
          </a:p>
          <a:p>
            <a:pPr lvl="1" eaLnBrk="1" hangingPunct="1"/>
            <a:r>
              <a:rPr lang="zh-CN" altLang="en-US" sz="2400" dirty="0"/>
              <a:t>学号域是原子的吗？</a:t>
            </a:r>
          </a:p>
          <a:p>
            <a:pPr lvl="1" eaLnBrk="1" hangingPunct="1"/>
            <a:r>
              <a:rPr lang="zh-CN" altLang="en-US" sz="2400" dirty="0"/>
              <a:t>如果需要</a:t>
            </a:r>
            <a:r>
              <a:rPr lang="en-US" altLang="zh-CN" sz="2400" dirty="0"/>
              <a:t>DBMS</a:t>
            </a:r>
            <a:r>
              <a:rPr lang="zh-CN" altLang="en-US" sz="2400" dirty="0"/>
              <a:t>分段解释学号含义，则学号域不是原子域</a:t>
            </a:r>
          </a:p>
          <a:p>
            <a:pPr lvl="1" eaLnBrk="1" hangingPunct="1"/>
            <a:r>
              <a:rPr lang="zh-CN" altLang="en-US" sz="2400" dirty="0"/>
              <a:t>否则，学号域是原子域</a:t>
            </a:r>
          </a:p>
          <a:p>
            <a:pPr eaLnBrk="1" hangingPunct="1"/>
            <a:endParaRPr lang="zh-CN" altLang="en-US" sz="2600"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136196" name="Rectangle 2"/>
          <p:cNvSpPr>
            <a:spLocks noGrp="1" noChangeArrowheads="1"/>
          </p:cNvSpPr>
          <p:nvPr>
            <p:ph type="title"/>
          </p:nvPr>
        </p:nvSpPr>
        <p:spPr/>
        <p:txBody>
          <a:bodyPr/>
          <a:lstStyle/>
          <a:p>
            <a:pPr eaLnBrk="1" hangingPunct="1">
              <a:defRPr/>
            </a:pPr>
            <a:r>
              <a:rPr kumimoji="1" lang="zh-CN" altLang="en-US" dirty="0"/>
              <a:t>关系模式的分解算法</a:t>
            </a:r>
            <a:r>
              <a:rPr kumimoji="1" lang="en-US" altLang="zh-CN" dirty="0"/>
              <a:t>-3NF</a:t>
            </a:r>
            <a:endParaRPr kumimoji="1" lang="zh-CN" altLang="en-US" dirty="0"/>
          </a:p>
        </p:txBody>
      </p:sp>
      <p:sp>
        <p:nvSpPr>
          <p:cNvPr id="142341" name="Rectangle 3"/>
          <p:cNvSpPr>
            <a:spLocks noGrp="1" noChangeArrowheads="1"/>
          </p:cNvSpPr>
          <p:nvPr>
            <p:ph idx="1"/>
          </p:nvPr>
        </p:nvSpPr>
        <p:spPr>
          <a:xfrm>
            <a:off x="685800" y="1432520"/>
            <a:ext cx="7772400" cy="4876800"/>
          </a:xfrm>
        </p:spPr>
        <p:txBody>
          <a:bodyPr/>
          <a:lstStyle/>
          <a:p>
            <a:pPr lvl="1" eaLnBrk="1" hangingPunct="1">
              <a:spcBef>
                <a:spcPts val="1200"/>
              </a:spcBef>
            </a:pPr>
            <a:r>
              <a:rPr lang="zh-CN" altLang="en-US" dirty="0">
                <a:latin typeface="华文新魏" panose="02010800040101010101" pitchFamily="2" charset="-122"/>
              </a:rPr>
              <a:t>算法</a:t>
            </a:r>
            <a:r>
              <a:rPr lang="en-US" altLang="zh-CN" dirty="0">
                <a:latin typeface="华文新魏" panose="02010800040101010101" pitchFamily="2" charset="-122"/>
              </a:rPr>
              <a:t>(</a:t>
            </a:r>
            <a:r>
              <a:rPr lang="zh-CN" altLang="en-US" dirty="0">
                <a:latin typeface="华文新魏" panose="02010800040101010101" pitchFamily="2" charset="-122"/>
              </a:rPr>
              <a:t>达到3</a:t>
            </a:r>
            <a:r>
              <a:rPr lang="en-US" altLang="zh-CN" dirty="0">
                <a:latin typeface="华文新魏" panose="02010800040101010101" pitchFamily="2" charset="-122"/>
              </a:rPr>
              <a:t>NF</a:t>
            </a:r>
            <a:r>
              <a:rPr lang="zh-CN" altLang="en-US" dirty="0">
                <a:latin typeface="华文新魏" panose="02010800040101010101" pitchFamily="2" charset="-122"/>
              </a:rPr>
              <a:t>且保持函数依赖的分解</a:t>
            </a:r>
            <a:r>
              <a:rPr lang="en-US" altLang="zh-CN" dirty="0">
                <a:latin typeface="华文新魏" panose="02010800040101010101" pitchFamily="2" charset="-122"/>
              </a:rPr>
              <a:t>)</a:t>
            </a:r>
            <a:endParaRPr lang="zh-CN" altLang="en-US" dirty="0">
              <a:latin typeface="华文新魏" panose="02010800040101010101" pitchFamily="2" charset="-122"/>
            </a:endParaRPr>
          </a:p>
          <a:p>
            <a:pPr lvl="1" eaLnBrk="1" hangingPunct="1">
              <a:spcBef>
                <a:spcPts val="600"/>
              </a:spcBef>
              <a:buFontTx/>
              <a:buNone/>
            </a:pPr>
            <a:r>
              <a:rPr lang="zh-CN" altLang="en-US" sz="2600" dirty="0">
                <a:latin typeface="华文新魏" panose="02010800040101010101" pitchFamily="2" charset="-122"/>
              </a:rPr>
              <a:t>输入：关系模式</a:t>
            </a:r>
            <a:r>
              <a:rPr lang="en-US" altLang="zh-CN" sz="2600" dirty="0">
                <a:latin typeface="华文新魏" panose="02010800040101010101" pitchFamily="2" charset="-122"/>
              </a:rPr>
              <a:t>R(U,F)</a:t>
            </a:r>
          </a:p>
          <a:p>
            <a:pPr lvl="1" eaLnBrk="1" hangingPunct="1">
              <a:spcBef>
                <a:spcPts val="600"/>
              </a:spcBef>
              <a:buFontTx/>
              <a:buNone/>
            </a:pPr>
            <a:r>
              <a:rPr lang="zh-CN" altLang="en-US" sz="2600" dirty="0">
                <a:latin typeface="华文新魏" panose="02010800040101010101" pitchFamily="2" charset="-122"/>
              </a:rPr>
              <a:t>   ⒈计算</a:t>
            </a:r>
            <a:r>
              <a:rPr lang="en-US" altLang="zh-CN" sz="2600" dirty="0">
                <a:latin typeface="华文新魏" panose="02010800040101010101" pitchFamily="2" charset="-122"/>
              </a:rPr>
              <a:t>F</a:t>
            </a:r>
            <a:r>
              <a:rPr lang="zh-CN" altLang="en-US" sz="2600" dirty="0">
                <a:latin typeface="华文新魏" panose="02010800040101010101" pitchFamily="2" charset="-122"/>
              </a:rPr>
              <a:t>的正则覆盖</a:t>
            </a:r>
            <a:r>
              <a:rPr lang="en-US" altLang="zh-CN" sz="2600" dirty="0">
                <a:latin typeface="华文新魏" panose="02010800040101010101" pitchFamily="2" charset="-122"/>
              </a:rPr>
              <a:t>F</a:t>
            </a:r>
            <a:r>
              <a:rPr lang="en-US" altLang="zh-CN" sz="2600" baseline="-16000" dirty="0">
                <a:latin typeface="华文新魏" panose="02010800040101010101" pitchFamily="2" charset="-122"/>
              </a:rPr>
              <a:t>C </a:t>
            </a:r>
            <a:endParaRPr lang="en-US" altLang="zh-CN" sz="2600" dirty="0">
              <a:latin typeface="华文新魏" panose="02010800040101010101" pitchFamily="2" charset="-122"/>
            </a:endParaRPr>
          </a:p>
          <a:p>
            <a:pPr lvl="1" eaLnBrk="1" hangingPunct="1">
              <a:spcBef>
                <a:spcPts val="600"/>
              </a:spcBef>
              <a:buFontTx/>
              <a:buNone/>
            </a:pPr>
            <a:r>
              <a:rPr lang="en-US" altLang="zh-CN" sz="2600" dirty="0">
                <a:latin typeface="华文新魏" panose="02010800040101010101" pitchFamily="2" charset="-122"/>
              </a:rPr>
              <a:t>	⒉</a:t>
            </a:r>
            <a:r>
              <a:rPr lang="zh-CN" altLang="en-US" sz="2600" dirty="0">
                <a:latin typeface="华文新魏" panose="02010800040101010101" pitchFamily="2" charset="-122"/>
              </a:rPr>
              <a:t>若有</a:t>
            </a:r>
            <a:r>
              <a:rPr lang="en-US" altLang="zh-CN" sz="2600" dirty="0">
                <a:latin typeface="华文新魏" panose="02010800040101010101" pitchFamily="2" charset="-122"/>
                <a:sym typeface="Symbol" panose="05050102010706020507" pitchFamily="18" charset="2"/>
              </a:rPr>
              <a:t>αβ</a:t>
            </a:r>
            <a:r>
              <a:rPr lang="en-US" altLang="zh-CN" sz="2600" dirty="0">
                <a:latin typeface="华文新魏" panose="02010800040101010101" pitchFamily="2" charset="-122"/>
              </a:rPr>
              <a:t>F</a:t>
            </a:r>
            <a:r>
              <a:rPr lang="en-US" altLang="zh-CN" sz="2600" baseline="-25000" dirty="0">
                <a:latin typeface="华文新魏" panose="02010800040101010101" pitchFamily="2" charset="-122"/>
              </a:rPr>
              <a:t>C</a:t>
            </a:r>
            <a:r>
              <a:rPr lang="en-US" altLang="zh-CN" sz="2600" dirty="0">
                <a:latin typeface="华文新魏" panose="02010800040101010101" pitchFamily="2" charset="-122"/>
                <a:sym typeface="Symbol" panose="05050102010706020507" pitchFamily="18" charset="2"/>
              </a:rPr>
              <a:t> ，</a:t>
            </a:r>
            <a:r>
              <a:rPr lang="zh-CN" altLang="en-US" sz="2600" dirty="0">
                <a:latin typeface="华文新魏" panose="02010800040101010101" pitchFamily="2" charset="-122"/>
                <a:sym typeface="Symbol" panose="05050102010706020507" pitchFamily="18" charset="2"/>
              </a:rPr>
              <a:t>且</a:t>
            </a:r>
            <a:r>
              <a:rPr lang="en-US" altLang="zh-CN" sz="2600" dirty="0">
                <a:latin typeface="华文新魏" panose="02010800040101010101" pitchFamily="2" charset="-122"/>
                <a:sym typeface="Symbol" panose="05050102010706020507" pitchFamily="18" charset="2"/>
              </a:rPr>
              <a:t>αβ = U，</a:t>
            </a:r>
            <a:r>
              <a:rPr lang="zh-CN" altLang="en-US" sz="2600" dirty="0">
                <a:latin typeface="华文新魏" panose="02010800040101010101" pitchFamily="2" charset="-122"/>
                <a:sym typeface="Symbol" panose="05050102010706020507" pitchFamily="18" charset="2"/>
              </a:rPr>
              <a:t>则算法终止</a:t>
            </a:r>
          </a:p>
          <a:p>
            <a:pPr lvl="1" eaLnBrk="1" hangingPunct="1">
              <a:spcBef>
                <a:spcPts val="600"/>
              </a:spcBef>
              <a:buFontTx/>
              <a:buNone/>
            </a:pPr>
            <a:r>
              <a:rPr lang="zh-CN" altLang="en-US" sz="2600" dirty="0">
                <a:latin typeface="华文新魏" panose="02010800040101010101" pitchFamily="2" charset="-122"/>
              </a:rPr>
              <a:t>    3.对</a:t>
            </a:r>
            <a:r>
              <a:rPr lang="en-US" altLang="zh-CN" sz="2600" dirty="0">
                <a:latin typeface="华文新魏" panose="02010800040101010101" pitchFamily="2" charset="-122"/>
              </a:rPr>
              <a:t>F</a:t>
            </a:r>
            <a:r>
              <a:rPr lang="en-US" altLang="zh-CN" sz="2600" baseline="-16000" dirty="0">
                <a:latin typeface="华文新魏" panose="02010800040101010101" pitchFamily="2" charset="-122"/>
              </a:rPr>
              <a:t>C</a:t>
            </a:r>
            <a:r>
              <a:rPr lang="zh-CN" altLang="en-US" sz="2600" dirty="0">
                <a:latin typeface="华文新魏" panose="02010800040101010101" pitchFamily="2" charset="-122"/>
              </a:rPr>
              <a:t>按具有相同左部的原则进行分组</a:t>
            </a:r>
            <a:r>
              <a:rPr lang="en-US" altLang="zh-CN" sz="2600" dirty="0">
                <a:latin typeface="华文新魏" panose="02010800040101010101" pitchFamily="2" charset="-122"/>
              </a:rPr>
              <a:t>(</a:t>
            </a:r>
            <a:r>
              <a:rPr lang="zh-CN" altLang="en-US" sz="2600" dirty="0">
                <a:latin typeface="华文新魏" panose="02010800040101010101" pitchFamily="2" charset="-122"/>
              </a:rPr>
              <a:t>设为</a:t>
            </a:r>
            <a:r>
              <a:rPr lang="en-US" altLang="zh-CN" sz="2600" dirty="0">
                <a:latin typeface="华文新魏" panose="02010800040101010101" pitchFamily="2" charset="-122"/>
              </a:rPr>
              <a:t>k</a:t>
            </a:r>
            <a:r>
              <a:rPr lang="zh-CN" altLang="en-US" sz="2600" dirty="0">
                <a:latin typeface="华文新魏" panose="02010800040101010101" pitchFamily="2" charset="-122"/>
              </a:rPr>
              <a:t>组</a:t>
            </a:r>
            <a:r>
              <a:rPr lang="en-US" altLang="zh-CN" sz="2600" dirty="0">
                <a:latin typeface="华文新魏" panose="02010800040101010101" pitchFamily="2" charset="-122"/>
              </a:rPr>
              <a:t>)</a:t>
            </a:r>
            <a:r>
              <a:rPr lang="zh-CN" altLang="en-US" sz="2600" dirty="0">
                <a:latin typeface="华文新魏" panose="02010800040101010101" pitchFamily="2" charset="-122"/>
              </a:rPr>
              <a:t>，每一组函数依赖所涉及的属性全体为</a:t>
            </a:r>
            <a:r>
              <a:rPr lang="en-US" altLang="zh-CN" sz="2600" dirty="0" err="1">
                <a:latin typeface="华文新魏" panose="02010800040101010101" pitchFamily="2" charset="-122"/>
              </a:rPr>
              <a:t>U</a:t>
            </a:r>
            <a:r>
              <a:rPr lang="en-US" altLang="zh-CN" sz="2600" baseline="-16000" dirty="0" err="1">
                <a:latin typeface="华文新魏" panose="02010800040101010101" pitchFamily="2" charset="-122"/>
              </a:rPr>
              <a:t>i</a:t>
            </a:r>
            <a:r>
              <a:rPr lang="en-US" altLang="zh-CN" sz="2600" dirty="0">
                <a:latin typeface="华文新魏" panose="02010800040101010101" pitchFamily="2" charset="-122"/>
              </a:rPr>
              <a:t>，</a:t>
            </a:r>
            <a:r>
              <a:rPr lang="zh-CN" altLang="en-US" sz="2600" dirty="0">
                <a:latin typeface="华文新魏" panose="02010800040101010101" pitchFamily="2" charset="-122"/>
              </a:rPr>
              <a:t>令</a:t>
            </a:r>
            <a:r>
              <a:rPr lang="en-US" altLang="zh-CN" sz="2600" dirty="0">
                <a:latin typeface="华文新魏" panose="02010800040101010101" pitchFamily="2" charset="-122"/>
              </a:rPr>
              <a:t>F</a:t>
            </a:r>
            <a:r>
              <a:rPr lang="en-US" altLang="zh-CN" sz="2600" baseline="-16000" dirty="0">
                <a:latin typeface="华文新魏" panose="02010800040101010101" pitchFamily="2" charset="-122"/>
              </a:rPr>
              <a:t>i</a:t>
            </a:r>
            <a:r>
              <a:rPr lang="zh-CN" altLang="en-US" sz="2600" dirty="0">
                <a:latin typeface="华文新魏" panose="02010800040101010101" pitchFamily="2" charset="-122"/>
              </a:rPr>
              <a:t>为</a:t>
            </a:r>
            <a:r>
              <a:rPr lang="en-US" altLang="zh-CN" sz="2600" dirty="0">
                <a:latin typeface="华文新魏" panose="02010800040101010101" pitchFamily="2" charset="-122"/>
              </a:rPr>
              <a:t>F</a:t>
            </a:r>
            <a:r>
              <a:rPr lang="en-US" altLang="zh-CN" sz="2600" baseline="-16000" dirty="0">
                <a:latin typeface="华文新魏" panose="02010800040101010101" pitchFamily="2" charset="-122"/>
              </a:rPr>
              <a:t>C</a:t>
            </a:r>
            <a:r>
              <a:rPr lang="zh-CN" altLang="en-US" sz="2600" dirty="0">
                <a:latin typeface="华文新魏" panose="02010800040101010101" pitchFamily="2" charset="-122"/>
              </a:rPr>
              <a:t>在</a:t>
            </a:r>
            <a:r>
              <a:rPr lang="en-US" altLang="zh-CN" sz="2600" dirty="0" err="1">
                <a:latin typeface="华文新魏" panose="02010800040101010101" pitchFamily="2" charset="-122"/>
              </a:rPr>
              <a:t>U</a:t>
            </a:r>
            <a:r>
              <a:rPr lang="en-US" altLang="zh-CN" sz="2600" baseline="-16000" dirty="0" err="1">
                <a:latin typeface="华文新魏" panose="02010800040101010101" pitchFamily="2" charset="-122"/>
              </a:rPr>
              <a:t>i</a:t>
            </a:r>
            <a:r>
              <a:rPr lang="zh-CN" altLang="en-US" sz="2600" dirty="0">
                <a:latin typeface="华文新魏" panose="02010800040101010101" pitchFamily="2" charset="-122"/>
              </a:rPr>
              <a:t>上的投影，则</a:t>
            </a:r>
            <a:r>
              <a:rPr lang="zh-CN" altLang="en-US" sz="2600" dirty="0">
                <a:latin typeface="华文新魏" panose="02010800040101010101" pitchFamily="2" charset="-122"/>
                <a:sym typeface="Symbol" panose="05050102010706020507" pitchFamily="18" charset="2"/>
              </a:rPr>
              <a:t> = </a:t>
            </a:r>
            <a:r>
              <a:rPr lang="zh-CN" altLang="en-US" sz="2600" dirty="0">
                <a:latin typeface="华文新魏" panose="02010800040101010101" pitchFamily="2" charset="-122"/>
              </a:rPr>
              <a:t>{</a:t>
            </a:r>
            <a:r>
              <a:rPr lang="en-US" altLang="zh-CN" sz="2600" dirty="0">
                <a:latin typeface="华文新魏" panose="02010800040101010101" pitchFamily="2" charset="-122"/>
              </a:rPr>
              <a:t>R</a:t>
            </a:r>
            <a:r>
              <a:rPr lang="en-US" altLang="zh-CN" sz="2600" baseline="-16000" dirty="0">
                <a:latin typeface="华文新魏" panose="02010800040101010101" pitchFamily="2" charset="-122"/>
              </a:rPr>
              <a:t>1</a:t>
            </a:r>
            <a:r>
              <a:rPr lang="en-US" altLang="zh-CN" sz="2600" dirty="0">
                <a:latin typeface="华文新魏" panose="02010800040101010101" pitchFamily="2" charset="-122"/>
              </a:rPr>
              <a:t>&lt;U</a:t>
            </a:r>
            <a:r>
              <a:rPr lang="en-US" altLang="zh-CN" sz="2600" baseline="-16000" dirty="0">
                <a:latin typeface="华文新魏" panose="02010800040101010101" pitchFamily="2" charset="-122"/>
              </a:rPr>
              <a:t>1</a:t>
            </a:r>
            <a:r>
              <a:rPr lang="en-US" altLang="zh-CN" sz="2600" dirty="0">
                <a:latin typeface="华文新魏" panose="02010800040101010101" pitchFamily="2" charset="-122"/>
              </a:rPr>
              <a:t> , F</a:t>
            </a:r>
            <a:r>
              <a:rPr lang="en-US" altLang="zh-CN" sz="2600" baseline="-16000" dirty="0">
                <a:latin typeface="华文新魏" panose="02010800040101010101" pitchFamily="2" charset="-122"/>
              </a:rPr>
              <a:t>1</a:t>
            </a:r>
            <a:r>
              <a:rPr lang="en-US" altLang="zh-CN" sz="2600" dirty="0">
                <a:latin typeface="华文新魏" panose="02010800040101010101" pitchFamily="2" charset="-122"/>
              </a:rPr>
              <a:t>&gt; , </a:t>
            </a:r>
            <a:r>
              <a:rPr lang="en-US" altLang="zh-CN" sz="2600" dirty="0"/>
              <a:t>…</a:t>
            </a:r>
            <a:r>
              <a:rPr lang="en-US" altLang="zh-CN" sz="2600" dirty="0">
                <a:latin typeface="华文新魏" panose="02010800040101010101" pitchFamily="2" charset="-122"/>
              </a:rPr>
              <a:t> , </a:t>
            </a:r>
            <a:r>
              <a:rPr lang="en-US" altLang="zh-CN" sz="2600" dirty="0" err="1">
                <a:latin typeface="华文新魏" panose="02010800040101010101" pitchFamily="2" charset="-122"/>
              </a:rPr>
              <a:t>R</a:t>
            </a:r>
            <a:r>
              <a:rPr lang="en-US" altLang="zh-CN" sz="2600" baseline="-16000" dirty="0" err="1">
                <a:latin typeface="华文新魏" panose="02010800040101010101" pitchFamily="2" charset="-122"/>
              </a:rPr>
              <a:t>k</a:t>
            </a:r>
            <a:r>
              <a:rPr lang="en-US" altLang="zh-CN" sz="2600" dirty="0">
                <a:latin typeface="华文新魏" panose="02010800040101010101" pitchFamily="2" charset="-122"/>
              </a:rPr>
              <a:t>&lt;</a:t>
            </a:r>
            <a:r>
              <a:rPr lang="en-US" altLang="zh-CN" sz="2600" dirty="0" err="1">
                <a:latin typeface="华文新魏" panose="02010800040101010101" pitchFamily="2" charset="-122"/>
              </a:rPr>
              <a:t>U</a:t>
            </a:r>
            <a:r>
              <a:rPr lang="en-US" altLang="zh-CN" sz="2600" baseline="-16000" dirty="0" err="1">
                <a:latin typeface="华文新魏" panose="02010800040101010101" pitchFamily="2" charset="-122"/>
              </a:rPr>
              <a:t>k</a:t>
            </a:r>
            <a:r>
              <a:rPr lang="en-US" altLang="zh-CN" sz="2600" dirty="0">
                <a:latin typeface="华文新魏" panose="02010800040101010101" pitchFamily="2" charset="-122"/>
              </a:rPr>
              <a:t> , </a:t>
            </a:r>
            <a:r>
              <a:rPr lang="en-US" altLang="zh-CN" sz="2600" dirty="0" err="1">
                <a:latin typeface="华文新魏" panose="02010800040101010101" pitchFamily="2" charset="-122"/>
              </a:rPr>
              <a:t>F</a:t>
            </a:r>
            <a:r>
              <a:rPr lang="en-US" altLang="zh-CN" sz="2600" baseline="-16000" dirty="0" err="1">
                <a:latin typeface="华文新魏" panose="02010800040101010101" pitchFamily="2" charset="-122"/>
              </a:rPr>
              <a:t>k</a:t>
            </a:r>
            <a:r>
              <a:rPr lang="en-US" altLang="zh-CN" sz="2600" dirty="0">
                <a:latin typeface="华文新魏" panose="02010800040101010101" pitchFamily="2" charset="-122"/>
              </a:rPr>
              <a:t>&gt;}</a:t>
            </a:r>
            <a:r>
              <a:rPr lang="zh-CN" altLang="en-US" sz="2600" dirty="0">
                <a:latin typeface="华文新魏" panose="02010800040101010101" pitchFamily="2" charset="-122"/>
              </a:rPr>
              <a:t>是</a:t>
            </a:r>
            <a:r>
              <a:rPr lang="en-US" altLang="zh-CN" sz="2600" dirty="0">
                <a:latin typeface="华文新魏" panose="02010800040101010101" pitchFamily="2" charset="-122"/>
              </a:rPr>
              <a:t>R&lt;U , F&gt;</a:t>
            </a:r>
            <a:r>
              <a:rPr lang="zh-CN" altLang="en-US" sz="2600" dirty="0">
                <a:latin typeface="华文新魏" panose="02010800040101010101" pitchFamily="2" charset="-122"/>
              </a:rPr>
              <a:t>的一个保持函数依赖的分解，并且每个</a:t>
            </a:r>
            <a:r>
              <a:rPr lang="en-US" altLang="zh-CN" sz="2600" dirty="0" err="1">
                <a:latin typeface="华文新魏" panose="02010800040101010101" pitchFamily="2" charset="-122"/>
              </a:rPr>
              <a:t>R</a:t>
            </a:r>
            <a:r>
              <a:rPr lang="en-US" altLang="zh-CN" sz="2600" baseline="-16000" dirty="0" err="1">
                <a:latin typeface="华文新魏" panose="02010800040101010101" pitchFamily="2" charset="-122"/>
              </a:rPr>
              <a:t>i</a:t>
            </a:r>
            <a:r>
              <a:rPr lang="en-US" altLang="zh-CN" sz="2600" dirty="0">
                <a:latin typeface="华文新魏" panose="02010800040101010101" pitchFamily="2" charset="-122"/>
              </a:rPr>
              <a:t>&lt;</a:t>
            </a:r>
            <a:r>
              <a:rPr lang="en-US" altLang="zh-CN" sz="2600" dirty="0" err="1">
                <a:latin typeface="华文新魏" panose="02010800040101010101" pitchFamily="2" charset="-122"/>
              </a:rPr>
              <a:t>U</a:t>
            </a:r>
            <a:r>
              <a:rPr lang="en-US" altLang="zh-CN" sz="2600" baseline="-16000" dirty="0" err="1">
                <a:latin typeface="华文新魏" panose="02010800040101010101" pitchFamily="2" charset="-122"/>
              </a:rPr>
              <a:t>i</a:t>
            </a:r>
            <a:r>
              <a:rPr lang="en-US" altLang="zh-CN" sz="2600" dirty="0">
                <a:latin typeface="华文新魏" panose="02010800040101010101" pitchFamily="2" charset="-122"/>
              </a:rPr>
              <a:t> , F</a:t>
            </a:r>
            <a:r>
              <a:rPr lang="en-US" altLang="zh-CN" sz="2600" baseline="-16000" dirty="0">
                <a:latin typeface="华文新魏" panose="02010800040101010101" pitchFamily="2" charset="-122"/>
              </a:rPr>
              <a:t>i</a:t>
            </a:r>
            <a:r>
              <a:rPr lang="en-US" altLang="zh-CN" sz="2600" dirty="0">
                <a:latin typeface="华文新魏" panose="02010800040101010101" pitchFamily="2" charset="-122"/>
              </a:rPr>
              <a:t>&gt; </a:t>
            </a:r>
            <a:r>
              <a:rPr lang="en-US" altLang="zh-CN" sz="2600" dirty="0">
                <a:latin typeface="华文新魏" panose="02010800040101010101" pitchFamily="2" charset="-122"/>
                <a:sym typeface="Symbol" panose="05050102010706020507" pitchFamily="18" charset="2"/>
              </a:rPr>
              <a:t></a:t>
            </a:r>
            <a:r>
              <a:rPr lang="en-US" altLang="zh-CN" sz="2600" dirty="0">
                <a:latin typeface="华文新魏" panose="02010800040101010101" pitchFamily="2" charset="-122"/>
              </a:rPr>
              <a:t>3NF</a:t>
            </a:r>
          </a:p>
          <a:p>
            <a:pPr lvl="1" eaLnBrk="1" hangingPunct="1">
              <a:spcBef>
                <a:spcPts val="600"/>
              </a:spcBef>
              <a:buFontTx/>
              <a:buNone/>
            </a:pPr>
            <a:r>
              <a:rPr lang="zh-CN" altLang="en-US" sz="2600" dirty="0">
                <a:latin typeface="华文新魏" panose="02010800040101010101" pitchFamily="2" charset="-122"/>
              </a:rPr>
              <a:t>返回</a:t>
            </a:r>
            <a:r>
              <a:rPr lang="zh-CN" altLang="en-US" sz="2600" dirty="0">
                <a:latin typeface="华文新魏" panose="02010800040101010101" pitchFamily="2" charset="-122"/>
                <a:sym typeface="Symbol" panose="05050102010706020507" pitchFamily="18" charset="2"/>
              </a:rPr>
              <a:t></a:t>
            </a:r>
            <a:endParaRPr lang="zh-CN" altLang="en-US" sz="2600" dirty="0">
              <a:latin typeface="华文新魏" panose="02010800040101010101" pitchFamily="2" charset="-122"/>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137220" name="Rectangle 2"/>
          <p:cNvSpPr>
            <a:spLocks noGrp="1" noChangeArrowheads="1"/>
          </p:cNvSpPr>
          <p:nvPr>
            <p:ph type="title"/>
          </p:nvPr>
        </p:nvSpPr>
        <p:spPr/>
        <p:txBody>
          <a:bodyPr/>
          <a:lstStyle/>
          <a:p>
            <a:pPr eaLnBrk="1" hangingPunct="1">
              <a:defRPr/>
            </a:pPr>
            <a:r>
              <a:rPr kumimoji="1" lang="zh-CN" altLang="en-US" dirty="0"/>
              <a:t>关系模式的分解算法</a:t>
            </a:r>
            <a:r>
              <a:rPr kumimoji="1" lang="en-US" altLang="zh-CN" dirty="0"/>
              <a:t>-3NF</a:t>
            </a:r>
            <a:endParaRPr kumimoji="1" lang="zh-CN" altLang="en-US" dirty="0"/>
          </a:p>
        </p:txBody>
      </p:sp>
      <p:sp>
        <p:nvSpPr>
          <p:cNvPr id="143365" name="Rectangle 3"/>
          <p:cNvSpPr>
            <a:spLocks noGrp="1" noChangeArrowheads="1"/>
          </p:cNvSpPr>
          <p:nvPr>
            <p:ph idx="1"/>
          </p:nvPr>
        </p:nvSpPr>
        <p:spPr>
          <a:xfrm>
            <a:off x="179512" y="1371600"/>
            <a:ext cx="7772400" cy="3425552"/>
          </a:xfrm>
        </p:spPr>
        <p:txBody>
          <a:bodyPr/>
          <a:lstStyle/>
          <a:p>
            <a:pPr eaLnBrk="1" hangingPunct="1">
              <a:spcBef>
                <a:spcPts val="0"/>
              </a:spcBef>
            </a:pPr>
            <a:r>
              <a:rPr lang="zh-CN" altLang="en-US" sz="2600" dirty="0">
                <a:latin typeface="华文新魏" panose="02010800040101010101" pitchFamily="2" charset="-122"/>
              </a:rPr>
              <a:t>示例</a:t>
            </a:r>
            <a:r>
              <a:rPr lang="en-US" altLang="zh-CN" sz="2600" dirty="0">
                <a:latin typeface="华文新魏" panose="02010800040101010101" pitchFamily="2" charset="-122"/>
              </a:rPr>
              <a:t>1</a:t>
            </a:r>
            <a:endParaRPr lang="zh-CN" altLang="en-US" sz="2600" dirty="0">
              <a:latin typeface="华文新魏" panose="02010800040101010101" pitchFamily="2" charset="-122"/>
            </a:endParaRPr>
          </a:p>
          <a:p>
            <a:pPr lvl="1" eaLnBrk="1" hangingPunct="1">
              <a:spcBef>
                <a:spcPts val="0"/>
              </a:spcBef>
              <a:buFontTx/>
              <a:buNone/>
            </a:pPr>
            <a:r>
              <a:rPr lang="en-US" altLang="zh-CN" sz="2400" dirty="0">
                <a:latin typeface="华文新魏" panose="02010800040101010101" pitchFamily="2" charset="-122"/>
              </a:rPr>
              <a:t>R(U,F)</a:t>
            </a:r>
            <a:r>
              <a:rPr lang="zh-CN" altLang="en-US" sz="2400" dirty="0">
                <a:latin typeface="华文新魏" panose="02010800040101010101" pitchFamily="2" charset="-122"/>
              </a:rPr>
              <a:t>，</a:t>
            </a:r>
            <a:r>
              <a:rPr lang="en-US" altLang="zh-CN" sz="2400" dirty="0">
                <a:latin typeface="华文新魏" panose="02010800040101010101" pitchFamily="2" charset="-122"/>
              </a:rPr>
              <a:t>U={</a:t>
            </a:r>
            <a:r>
              <a:rPr lang="en-US" altLang="zh-CN" sz="2400" dirty="0" err="1">
                <a:latin typeface="华文新魏" panose="02010800040101010101" pitchFamily="2" charset="-122"/>
              </a:rPr>
              <a:t>sno，dno，dean，cno，score</a:t>
            </a:r>
            <a:r>
              <a:rPr lang="en-US" altLang="zh-CN" sz="2400" dirty="0">
                <a:latin typeface="华文新魏" panose="02010800040101010101" pitchFamily="2" charset="-122"/>
              </a:rPr>
              <a:t>}</a:t>
            </a:r>
          </a:p>
          <a:p>
            <a:pPr lvl="1" eaLnBrk="1" hangingPunct="1">
              <a:spcBef>
                <a:spcPts val="0"/>
              </a:spcBef>
              <a:buFontTx/>
              <a:buNone/>
            </a:pPr>
            <a:r>
              <a:rPr lang="en-US" altLang="zh-CN" sz="2400" dirty="0">
                <a:latin typeface="华文新魏" panose="02010800040101010101" pitchFamily="2" charset="-122"/>
              </a:rPr>
              <a:t>F={</a:t>
            </a:r>
            <a:r>
              <a:rPr lang="en-US" altLang="zh-CN" sz="2400" dirty="0" err="1">
                <a:latin typeface="华文新魏" panose="02010800040101010101" pitchFamily="2" charset="-122"/>
              </a:rPr>
              <a:t>sno</a:t>
            </a:r>
            <a:r>
              <a:rPr lang="en-US" altLang="zh-CN" sz="2400" dirty="0" err="1">
                <a:latin typeface="华文新魏" panose="02010800040101010101" pitchFamily="2" charset="-122"/>
                <a:sym typeface="Symbol" panose="05050102010706020507" pitchFamily="18" charset="2"/>
              </a:rPr>
              <a:t>dno</a:t>
            </a:r>
            <a:r>
              <a:rPr lang="en-US" altLang="zh-CN" sz="2400" dirty="0" err="1">
                <a:latin typeface="华文新魏" panose="02010800040101010101" pitchFamily="2" charset="-122"/>
              </a:rPr>
              <a:t>，sno</a:t>
            </a:r>
            <a:r>
              <a:rPr lang="en-US" altLang="zh-CN" sz="2400" dirty="0" err="1">
                <a:latin typeface="华文新魏" panose="02010800040101010101" pitchFamily="2" charset="-122"/>
                <a:sym typeface="Symbol" panose="05050102010706020507" pitchFamily="18" charset="2"/>
              </a:rPr>
              <a:t>dean</a:t>
            </a:r>
            <a:r>
              <a:rPr lang="en-US" altLang="zh-CN" sz="2400" dirty="0" err="1">
                <a:latin typeface="华文新魏" panose="02010800040101010101" pitchFamily="2" charset="-122"/>
              </a:rPr>
              <a:t>，dno</a:t>
            </a:r>
            <a:r>
              <a:rPr lang="en-US" altLang="zh-CN" sz="2400" dirty="0" err="1">
                <a:latin typeface="华文新魏" panose="02010800040101010101" pitchFamily="2" charset="-122"/>
                <a:sym typeface="Symbol" panose="05050102010706020507" pitchFamily="18" charset="2"/>
              </a:rPr>
              <a:t>dean</a:t>
            </a:r>
            <a:r>
              <a:rPr lang="en-US" altLang="zh-CN" sz="2400" dirty="0">
                <a:latin typeface="华文新魏" panose="02010800040101010101" pitchFamily="2" charset="-122"/>
              </a:rPr>
              <a:t>，(</a:t>
            </a:r>
            <a:r>
              <a:rPr lang="en-US" altLang="zh-CN" sz="2400" dirty="0" err="1">
                <a:latin typeface="华文新魏" panose="02010800040101010101" pitchFamily="2" charset="-122"/>
              </a:rPr>
              <a:t>sno,cno</a:t>
            </a:r>
            <a:r>
              <a:rPr lang="en-US" altLang="zh-CN" sz="2400" dirty="0">
                <a:latin typeface="华文新魏" panose="02010800040101010101" pitchFamily="2" charset="-122"/>
              </a:rPr>
              <a:t>)</a:t>
            </a:r>
            <a:r>
              <a:rPr lang="en-US" altLang="zh-CN" sz="2400" dirty="0">
                <a:latin typeface="华文新魏" panose="02010800040101010101" pitchFamily="2" charset="-122"/>
                <a:sym typeface="Symbol" panose="05050102010706020507" pitchFamily="18" charset="2"/>
              </a:rPr>
              <a:t>score</a:t>
            </a:r>
            <a:r>
              <a:rPr lang="en-US" altLang="zh-CN" sz="2400" dirty="0">
                <a:latin typeface="华文新魏" panose="02010800040101010101" pitchFamily="2" charset="-122"/>
              </a:rPr>
              <a:t>}</a:t>
            </a:r>
          </a:p>
          <a:p>
            <a:pPr lvl="1" eaLnBrk="1" hangingPunct="1">
              <a:spcBef>
                <a:spcPts val="0"/>
              </a:spcBef>
              <a:buFontTx/>
              <a:buNone/>
            </a:pPr>
            <a:r>
              <a:rPr lang="en-US" altLang="zh-CN" sz="2400" dirty="0">
                <a:latin typeface="华文新魏" panose="02010800040101010101" pitchFamily="2" charset="-122"/>
              </a:rPr>
              <a:t>⒈F</a:t>
            </a:r>
            <a:r>
              <a:rPr lang="en-US" altLang="zh-CN" sz="2400" baseline="-16000" dirty="0">
                <a:latin typeface="华文新魏" panose="02010800040101010101" pitchFamily="2" charset="-122"/>
              </a:rPr>
              <a:t>C</a:t>
            </a:r>
            <a:r>
              <a:rPr lang="en-US" altLang="zh-CN" sz="2400" dirty="0">
                <a:latin typeface="华文新魏" panose="02010800040101010101" pitchFamily="2" charset="-122"/>
              </a:rPr>
              <a:t>={</a:t>
            </a:r>
            <a:r>
              <a:rPr lang="en-US" altLang="zh-CN" sz="2400" dirty="0" err="1">
                <a:latin typeface="华文新魏" panose="02010800040101010101" pitchFamily="2" charset="-122"/>
              </a:rPr>
              <a:t>sno</a:t>
            </a:r>
            <a:r>
              <a:rPr lang="en-US" altLang="zh-CN" sz="2400" dirty="0" err="1">
                <a:latin typeface="华文新魏" panose="02010800040101010101" pitchFamily="2" charset="-122"/>
                <a:sym typeface="Symbol" panose="05050102010706020507" pitchFamily="18" charset="2"/>
              </a:rPr>
              <a:t>dno</a:t>
            </a:r>
            <a:r>
              <a:rPr lang="en-US" altLang="zh-CN" sz="2400" dirty="0" err="1">
                <a:latin typeface="华文新魏" panose="02010800040101010101" pitchFamily="2" charset="-122"/>
              </a:rPr>
              <a:t>，dno</a:t>
            </a:r>
            <a:r>
              <a:rPr lang="en-US" altLang="zh-CN" sz="2400" dirty="0" err="1">
                <a:latin typeface="华文新魏" panose="02010800040101010101" pitchFamily="2" charset="-122"/>
                <a:sym typeface="Symbol" panose="05050102010706020507" pitchFamily="18" charset="2"/>
              </a:rPr>
              <a:t>dean</a:t>
            </a:r>
            <a:r>
              <a:rPr lang="en-US" altLang="zh-CN" sz="2400" dirty="0">
                <a:latin typeface="华文新魏" panose="02010800040101010101" pitchFamily="2" charset="-122"/>
              </a:rPr>
              <a:t> ，(</a:t>
            </a:r>
            <a:r>
              <a:rPr lang="en-US" altLang="zh-CN" sz="2400" dirty="0" err="1">
                <a:latin typeface="华文新魏" panose="02010800040101010101" pitchFamily="2" charset="-122"/>
              </a:rPr>
              <a:t>sno,cno</a:t>
            </a:r>
            <a:r>
              <a:rPr lang="en-US" altLang="zh-CN" sz="2400" dirty="0">
                <a:latin typeface="华文新魏" panose="02010800040101010101" pitchFamily="2" charset="-122"/>
              </a:rPr>
              <a:t>)</a:t>
            </a:r>
            <a:r>
              <a:rPr lang="en-US" altLang="zh-CN" sz="2400" dirty="0">
                <a:latin typeface="华文新魏" panose="02010800040101010101" pitchFamily="2" charset="-122"/>
                <a:sym typeface="Symbol" panose="05050102010706020507" pitchFamily="18" charset="2"/>
              </a:rPr>
              <a:t>score</a:t>
            </a:r>
            <a:r>
              <a:rPr lang="en-US" altLang="zh-CN" sz="2400" dirty="0">
                <a:latin typeface="华文新魏" panose="02010800040101010101" pitchFamily="2" charset="-122"/>
              </a:rPr>
              <a:t>}</a:t>
            </a:r>
          </a:p>
          <a:p>
            <a:pPr lvl="1" eaLnBrk="1" hangingPunct="1">
              <a:spcBef>
                <a:spcPts val="0"/>
              </a:spcBef>
              <a:buFontTx/>
              <a:buNone/>
            </a:pPr>
            <a:r>
              <a:rPr lang="en-US" altLang="zh-CN" sz="2400" dirty="0">
                <a:latin typeface="华文新魏" panose="02010800040101010101" pitchFamily="2" charset="-122"/>
              </a:rPr>
              <a:t>⒉</a:t>
            </a:r>
            <a:r>
              <a:rPr lang="zh-CN" altLang="en-US" sz="2400" dirty="0">
                <a:latin typeface="华文新魏" panose="02010800040101010101" pitchFamily="2" charset="-122"/>
              </a:rPr>
              <a:t>分组</a:t>
            </a:r>
          </a:p>
          <a:p>
            <a:pPr lvl="1" eaLnBrk="1" hangingPunct="1">
              <a:spcBef>
                <a:spcPts val="0"/>
              </a:spcBef>
              <a:buFontTx/>
              <a:buNone/>
            </a:pPr>
            <a:r>
              <a:rPr lang="en-US" altLang="zh-CN" sz="2400" dirty="0">
                <a:latin typeface="华文新魏" panose="02010800040101010101" pitchFamily="2" charset="-122"/>
              </a:rPr>
              <a:t>R1</a:t>
            </a:r>
            <a:r>
              <a:rPr lang="zh-CN" altLang="en-US" sz="2400" dirty="0">
                <a:latin typeface="华文新魏" panose="02010800040101010101" pitchFamily="2" charset="-122"/>
              </a:rPr>
              <a:t>	{(</a:t>
            </a:r>
            <a:r>
              <a:rPr lang="en-US" altLang="zh-CN" sz="2400" dirty="0" err="1">
                <a:latin typeface="华文新魏" panose="02010800040101010101" pitchFamily="2" charset="-122"/>
              </a:rPr>
              <a:t>sno</a:t>
            </a:r>
            <a:r>
              <a:rPr lang="zh-CN" altLang="en-US" sz="2400" dirty="0">
                <a:latin typeface="华文新魏" panose="02010800040101010101" pitchFamily="2" charset="-122"/>
              </a:rPr>
              <a:t>，</a:t>
            </a:r>
            <a:r>
              <a:rPr lang="en-US" altLang="zh-CN" sz="2400" dirty="0" err="1">
                <a:latin typeface="华文新魏" panose="02010800040101010101" pitchFamily="2" charset="-122"/>
              </a:rPr>
              <a:t>dno</a:t>
            </a:r>
            <a:r>
              <a:rPr lang="en-US" altLang="zh-CN" sz="2400" dirty="0">
                <a:latin typeface="华文新魏" panose="02010800040101010101" pitchFamily="2" charset="-122"/>
              </a:rPr>
              <a:t>)，</a:t>
            </a:r>
            <a:r>
              <a:rPr lang="en-US" altLang="zh-CN" sz="2400" dirty="0" err="1">
                <a:latin typeface="华文新魏" panose="02010800040101010101" pitchFamily="2" charset="-122"/>
              </a:rPr>
              <a:t>sno</a:t>
            </a:r>
            <a:r>
              <a:rPr lang="en-US" altLang="zh-CN" sz="2400" dirty="0" err="1">
                <a:latin typeface="华文新魏" panose="02010800040101010101" pitchFamily="2" charset="-122"/>
                <a:sym typeface="Symbol" panose="05050102010706020507" pitchFamily="18" charset="2"/>
              </a:rPr>
              <a:t>dno</a:t>
            </a:r>
            <a:r>
              <a:rPr lang="en-US" altLang="zh-CN" sz="2400" dirty="0">
                <a:latin typeface="华文新魏" panose="02010800040101010101" pitchFamily="2" charset="-122"/>
              </a:rPr>
              <a:t>}</a:t>
            </a:r>
          </a:p>
          <a:p>
            <a:pPr lvl="1" eaLnBrk="1" hangingPunct="1">
              <a:spcBef>
                <a:spcPts val="0"/>
              </a:spcBef>
              <a:buFontTx/>
              <a:buNone/>
            </a:pPr>
            <a:r>
              <a:rPr lang="en-US" altLang="zh-CN" sz="2400" dirty="0">
                <a:latin typeface="华文新魏" panose="02010800040101010101" pitchFamily="2" charset="-122"/>
              </a:rPr>
              <a:t>R2	{(</a:t>
            </a:r>
            <a:r>
              <a:rPr lang="en-US" altLang="zh-CN" sz="2400" dirty="0" err="1">
                <a:latin typeface="华文新魏" panose="02010800040101010101" pitchFamily="2" charset="-122"/>
              </a:rPr>
              <a:t>dno，dean</a:t>
            </a:r>
            <a:r>
              <a:rPr lang="en-US" altLang="zh-CN" sz="2400" dirty="0">
                <a:latin typeface="华文新魏" panose="02010800040101010101" pitchFamily="2" charset="-122"/>
              </a:rPr>
              <a:t>)，</a:t>
            </a:r>
            <a:r>
              <a:rPr lang="en-US" altLang="zh-CN" sz="2400" dirty="0" err="1">
                <a:latin typeface="华文新魏" panose="02010800040101010101" pitchFamily="2" charset="-122"/>
              </a:rPr>
              <a:t>dno</a:t>
            </a:r>
            <a:r>
              <a:rPr lang="en-US" altLang="zh-CN" sz="2400" dirty="0" err="1">
                <a:latin typeface="华文新魏" panose="02010800040101010101" pitchFamily="2" charset="-122"/>
                <a:sym typeface="Symbol" panose="05050102010706020507" pitchFamily="18" charset="2"/>
              </a:rPr>
              <a:t>dean</a:t>
            </a:r>
            <a:r>
              <a:rPr lang="en-US" altLang="zh-CN" sz="2400" dirty="0">
                <a:latin typeface="华文新魏" panose="02010800040101010101" pitchFamily="2" charset="-122"/>
              </a:rPr>
              <a:t>}</a:t>
            </a:r>
          </a:p>
          <a:p>
            <a:pPr lvl="1" eaLnBrk="1" hangingPunct="1">
              <a:spcBef>
                <a:spcPts val="0"/>
              </a:spcBef>
              <a:buFontTx/>
              <a:buNone/>
            </a:pPr>
            <a:r>
              <a:rPr lang="en-US" altLang="zh-CN" sz="2400" dirty="0">
                <a:latin typeface="华文新魏" panose="02010800040101010101" pitchFamily="2" charset="-122"/>
              </a:rPr>
              <a:t>R3	</a:t>
            </a:r>
            <a:r>
              <a:rPr lang="en-US" altLang="zh-CN" sz="2400" b="1" dirty="0">
                <a:latin typeface="华文新魏" panose="02010800040101010101" pitchFamily="2" charset="-122"/>
              </a:rPr>
              <a:t>{</a:t>
            </a:r>
            <a:r>
              <a:rPr lang="en-US" altLang="zh-CN" sz="2400" dirty="0">
                <a:latin typeface="华文新魏" panose="02010800040101010101" pitchFamily="2" charset="-122"/>
              </a:rPr>
              <a:t>(</a:t>
            </a:r>
            <a:r>
              <a:rPr lang="en-US" altLang="zh-CN" sz="2400" dirty="0" err="1">
                <a:latin typeface="华文新魏" panose="02010800040101010101" pitchFamily="2" charset="-122"/>
              </a:rPr>
              <a:t>sno，cno，score</a:t>
            </a:r>
            <a:r>
              <a:rPr lang="en-US" altLang="zh-CN" sz="2400" dirty="0">
                <a:latin typeface="华文新魏" panose="02010800040101010101" pitchFamily="2" charset="-122"/>
              </a:rPr>
              <a:t>)， (</a:t>
            </a:r>
            <a:r>
              <a:rPr lang="en-US" altLang="zh-CN" sz="2400" dirty="0" err="1">
                <a:latin typeface="华文新魏" panose="02010800040101010101" pitchFamily="2" charset="-122"/>
              </a:rPr>
              <a:t>sno,cno</a:t>
            </a:r>
            <a:r>
              <a:rPr lang="en-US" altLang="zh-CN" sz="2400" dirty="0">
                <a:latin typeface="华文新魏" panose="02010800040101010101" pitchFamily="2" charset="-122"/>
              </a:rPr>
              <a:t>)</a:t>
            </a:r>
            <a:r>
              <a:rPr lang="en-US" altLang="zh-CN" sz="2400" dirty="0">
                <a:latin typeface="华文新魏" panose="02010800040101010101" pitchFamily="2" charset="-122"/>
                <a:sym typeface="Symbol" panose="05050102010706020507" pitchFamily="18" charset="2"/>
              </a:rPr>
              <a:t>score</a:t>
            </a:r>
            <a:r>
              <a:rPr lang="en-US" altLang="zh-CN" sz="2400" dirty="0">
                <a:latin typeface="华文新魏" panose="02010800040101010101" pitchFamily="2" charset="-122"/>
              </a:rPr>
              <a:t>}</a:t>
            </a:r>
          </a:p>
        </p:txBody>
      </p:sp>
      <p:grpSp>
        <p:nvGrpSpPr>
          <p:cNvPr id="8" name="Group 4"/>
          <p:cNvGrpSpPr>
            <a:grpSpLocks/>
          </p:cNvGrpSpPr>
          <p:nvPr/>
        </p:nvGrpSpPr>
        <p:grpSpPr bwMode="auto">
          <a:xfrm>
            <a:off x="7232073" y="3418909"/>
            <a:ext cx="1007318" cy="1931244"/>
            <a:chOff x="4695" y="1872"/>
            <a:chExt cx="912" cy="1818"/>
          </a:xfrm>
        </p:grpSpPr>
        <p:pic>
          <p:nvPicPr>
            <p:cNvPr id="9" name="Picture 5" descr="AMCONFU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10" y="1872"/>
              <a:ext cx="518" cy="1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6"/>
            <p:cNvSpPr txBox="1">
              <a:spLocks noChangeArrowheads="1"/>
            </p:cNvSpPr>
            <p:nvPr/>
          </p:nvSpPr>
          <p:spPr bwMode="auto">
            <a:xfrm>
              <a:off x="4695" y="3024"/>
              <a:ext cx="912" cy="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spcBef>
                  <a:spcPct val="50000"/>
                </a:spcBef>
                <a:buClrTx/>
                <a:buSzPct val="60000"/>
                <a:buFontTx/>
                <a:buNone/>
              </a:pPr>
              <a:r>
                <a:rPr lang="zh-CN" altLang="en-US" sz="2000" b="1" i="1" dirty="0">
                  <a:solidFill>
                    <a:srgbClr val="FF0000"/>
                  </a:solidFill>
                  <a:latin typeface="+mn-ea"/>
                  <a:ea typeface="+mn-ea"/>
                </a:rPr>
                <a:t>是无损分解吗？</a:t>
              </a:r>
            </a:p>
          </p:txBody>
        </p:sp>
      </p:grpSp>
      <p:graphicFrame>
        <p:nvGraphicFramePr>
          <p:cNvPr id="3" name="表格 2"/>
          <p:cNvGraphicFramePr>
            <a:graphicFrameLocks noGrp="1"/>
          </p:cNvGraphicFramePr>
          <p:nvPr>
            <p:extLst>
              <p:ext uri="{D42A27DB-BD31-4B8C-83A1-F6EECF244321}">
                <p14:modId xmlns:p14="http://schemas.microsoft.com/office/powerpoint/2010/main" val="2023000242"/>
              </p:ext>
            </p:extLst>
          </p:nvPr>
        </p:nvGraphicFramePr>
        <p:xfrm>
          <a:off x="1547664" y="4954481"/>
          <a:ext cx="4208638" cy="1352468"/>
        </p:xfrm>
        <a:graphic>
          <a:graphicData uri="http://schemas.openxmlformats.org/drawingml/2006/table">
            <a:tbl>
              <a:tblPr/>
              <a:tblGrid>
                <a:gridCol w="445948">
                  <a:extLst>
                    <a:ext uri="{9D8B030D-6E8A-4147-A177-3AD203B41FA5}">
                      <a16:colId xmlns:a16="http://schemas.microsoft.com/office/drawing/2014/main" val="3239678793"/>
                    </a:ext>
                  </a:extLst>
                </a:gridCol>
                <a:gridCol w="752538">
                  <a:extLst>
                    <a:ext uri="{9D8B030D-6E8A-4147-A177-3AD203B41FA5}">
                      <a16:colId xmlns:a16="http://schemas.microsoft.com/office/drawing/2014/main" val="3604447499"/>
                    </a:ext>
                  </a:extLst>
                </a:gridCol>
                <a:gridCol w="752538">
                  <a:extLst>
                    <a:ext uri="{9D8B030D-6E8A-4147-A177-3AD203B41FA5}">
                      <a16:colId xmlns:a16="http://schemas.microsoft.com/office/drawing/2014/main" val="2428457109"/>
                    </a:ext>
                  </a:extLst>
                </a:gridCol>
                <a:gridCol w="752538">
                  <a:extLst>
                    <a:ext uri="{9D8B030D-6E8A-4147-A177-3AD203B41FA5}">
                      <a16:colId xmlns:a16="http://schemas.microsoft.com/office/drawing/2014/main" val="3172901914"/>
                    </a:ext>
                  </a:extLst>
                </a:gridCol>
                <a:gridCol w="752538">
                  <a:extLst>
                    <a:ext uri="{9D8B030D-6E8A-4147-A177-3AD203B41FA5}">
                      <a16:colId xmlns:a16="http://schemas.microsoft.com/office/drawing/2014/main" val="1771064377"/>
                    </a:ext>
                  </a:extLst>
                </a:gridCol>
                <a:gridCol w="752538">
                  <a:extLst>
                    <a:ext uri="{9D8B030D-6E8A-4147-A177-3AD203B41FA5}">
                      <a16:colId xmlns:a16="http://schemas.microsoft.com/office/drawing/2014/main" val="3537725048"/>
                    </a:ext>
                  </a:extLst>
                </a:gridCol>
              </a:tblGrid>
              <a:tr h="338117">
                <a:tc>
                  <a:txBody>
                    <a:bodyPr/>
                    <a:lstStyle/>
                    <a:p>
                      <a:pPr algn="l" fontAlgn="ctr"/>
                      <a:r>
                        <a:rPr lang="zh-CN" altLang="en-US" sz="1800" b="1" i="0" u="none" strike="noStrike">
                          <a:solidFill>
                            <a:srgbClr val="000000"/>
                          </a:solidFill>
                          <a:effectLst/>
                          <a:latin typeface="等线" panose="02010600030101010101" pitchFamily="2" charset="-122"/>
                          <a:ea typeface="等线" panose="02010600030101010101" pitchFamily="2"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a:solidFill>
                            <a:srgbClr val="000000"/>
                          </a:solidFill>
                          <a:effectLst/>
                          <a:latin typeface="等线" panose="02010600030101010101" pitchFamily="2" charset="-122"/>
                          <a:ea typeface="等线" panose="02010600030101010101" pitchFamily="2" charset="-122"/>
                        </a:rPr>
                        <a:t>sno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a:solidFill>
                            <a:srgbClr val="000000"/>
                          </a:solidFill>
                          <a:effectLst/>
                          <a:latin typeface="等线" panose="02010600030101010101" pitchFamily="2" charset="-122"/>
                          <a:ea typeface="等线" panose="02010600030101010101" pitchFamily="2" charset="-122"/>
                        </a:rPr>
                        <a:t>dno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a:solidFill>
                            <a:srgbClr val="000000"/>
                          </a:solidFill>
                          <a:effectLst/>
                          <a:latin typeface="等线" panose="02010600030101010101" pitchFamily="2" charset="-122"/>
                          <a:ea typeface="等线" panose="02010600030101010101" pitchFamily="2" charset="-122"/>
                        </a:rPr>
                        <a:t>dean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a:solidFill>
                            <a:srgbClr val="000000"/>
                          </a:solidFill>
                          <a:effectLst/>
                          <a:latin typeface="等线" panose="02010600030101010101" pitchFamily="2" charset="-122"/>
                          <a:ea typeface="等线" panose="02010600030101010101" pitchFamily="2" charset="-122"/>
                        </a:rPr>
                        <a:t>cno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a:solidFill>
                            <a:srgbClr val="000000"/>
                          </a:solidFill>
                          <a:effectLst/>
                          <a:latin typeface="等线" panose="02010600030101010101" pitchFamily="2" charset="-122"/>
                          <a:ea typeface="等线" panose="02010600030101010101" pitchFamily="2" charset="-122"/>
                        </a:rPr>
                        <a:t>score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4048811"/>
                  </a:ext>
                </a:extLst>
              </a:tr>
              <a:tr h="338117">
                <a:tc>
                  <a:txBody>
                    <a:bodyPr/>
                    <a:lstStyle/>
                    <a:p>
                      <a:pPr algn="l" fontAlgn="ctr"/>
                      <a:r>
                        <a:rPr lang="en-US" sz="1800" b="1" i="0" u="none" strike="noStrike">
                          <a:solidFill>
                            <a:srgbClr val="000000"/>
                          </a:solidFill>
                          <a:effectLst/>
                          <a:latin typeface="等线" panose="02010600030101010101" pitchFamily="2" charset="-122"/>
                          <a:ea typeface="等线" panose="02010600030101010101" pitchFamily="2" charset="-122"/>
                        </a:rPr>
                        <a:t>R1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800" b="1" i="0" u="none" strike="noStrike">
                          <a:solidFill>
                            <a:srgbClr val="000000"/>
                          </a:solidFill>
                          <a:effectLst/>
                          <a:latin typeface="等线" panose="02010600030101010101" pitchFamily="2" charset="-122"/>
                          <a:ea typeface="等线" panose="02010600030101010101" pitchFamily="2" charset="-122"/>
                        </a:rPr>
                        <a:t>a1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800" b="1" i="0" u="none" strike="noStrike">
                          <a:solidFill>
                            <a:srgbClr val="000000"/>
                          </a:solidFill>
                          <a:effectLst/>
                          <a:latin typeface="等线" panose="02010600030101010101" pitchFamily="2" charset="-122"/>
                          <a:ea typeface="等线" panose="02010600030101010101" pitchFamily="2" charset="-122"/>
                        </a:rPr>
                        <a:t>a2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800" b="1" i="0" u="none" strike="noStrike">
                          <a:solidFill>
                            <a:srgbClr val="000000"/>
                          </a:solidFill>
                          <a:effectLst/>
                          <a:latin typeface="等线" panose="02010600030101010101" pitchFamily="2" charset="-122"/>
                          <a:ea typeface="等线" panose="02010600030101010101" pitchFamily="2" charset="-122"/>
                        </a:rPr>
                        <a:t>b13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800" b="1" i="0" u="none" strike="noStrike">
                          <a:solidFill>
                            <a:srgbClr val="000000"/>
                          </a:solidFill>
                          <a:effectLst/>
                          <a:latin typeface="等线" panose="02010600030101010101" pitchFamily="2" charset="-122"/>
                          <a:ea typeface="等线" panose="02010600030101010101" pitchFamily="2" charset="-122"/>
                        </a:rPr>
                        <a:t>b14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800" b="1" i="0" u="none" strike="noStrike">
                          <a:solidFill>
                            <a:srgbClr val="000000"/>
                          </a:solidFill>
                          <a:effectLst/>
                          <a:latin typeface="等线" panose="02010600030101010101" pitchFamily="2" charset="-122"/>
                          <a:ea typeface="等线" panose="02010600030101010101" pitchFamily="2" charset="-122"/>
                        </a:rPr>
                        <a:t>b15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55874104"/>
                  </a:ext>
                </a:extLst>
              </a:tr>
              <a:tr h="338117">
                <a:tc>
                  <a:txBody>
                    <a:bodyPr/>
                    <a:lstStyle/>
                    <a:p>
                      <a:pPr algn="l" fontAlgn="ctr"/>
                      <a:r>
                        <a:rPr lang="en-US" sz="1800" b="1" i="0" u="none" strike="noStrike">
                          <a:solidFill>
                            <a:srgbClr val="000000"/>
                          </a:solidFill>
                          <a:effectLst/>
                          <a:latin typeface="等线" panose="02010600030101010101" pitchFamily="2" charset="-122"/>
                          <a:ea typeface="等线" panose="02010600030101010101" pitchFamily="2" charset="-122"/>
                        </a:rPr>
                        <a:t>R2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800" b="1" i="0" u="none" strike="noStrike">
                          <a:solidFill>
                            <a:srgbClr val="000000"/>
                          </a:solidFill>
                          <a:effectLst/>
                          <a:latin typeface="等线" panose="02010600030101010101" pitchFamily="2" charset="-122"/>
                          <a:ea typeface="等线" panose="02010600030101010101" pitchFamily="2" charset="-122"/>
                        </a:rPr>
                        <a:t>b21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800" b="1" i="0" u="none" strike="noStrike">
                          <a:solidFill>
                            <a:srgbClr val="000000"/>
                          </a:solidFill>
                          <a:effectLst/>
                          <a:latin typeface="等线" panose="02010600030101010101" pitchFamily="2" charset="-122"/>
                          <a:ea typeface="等线" panose="02010600030101010101" pitchFamily="2" charset="-122"/>
                        </a:rPr>
                        <a:t>a2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800" b="1" i="0" u="none" strike="noStrike">
                          <a:solidFill>
                            <a:srgbClr val="000000"/>
                          </a:solidFill>
                          <a:effectLst/>
                          <a:latin typeface="等线" panose="02010600030101010101" pitchFamily="2" charset="-122"/>
                          <a:ea typeface="等线" panose="02010600030101010101" pitchFamily="2" charset="-122"/>
                        </a:rPr>
                        <a:t>a3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800" b="1" i="0" u="none" strike="noStrike">
                          <a:solidFill>
                            <a:srgbClr val="000000"/>
                          </a:solidFill>
                          <a:effectLst/>
                          <a:latin typeface="等线" panose="02010600030101010101" pitchFamily="2" charset="-122"/>
                          <a:ea typeface="等线" panose="02010600030101010101" pitchFamily="2" charset="-122"/>
                        </a:rPr>
                        <a:t>b24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800" b="1" i="0" u="none" strike="noStrike">
                          <a:solidFill>
                            <a:srgbClr val="000000"/>
                          </a:solidFill>
                          <a:effectLst/>
                          <a:latin typeface="等线" panose="02010600030101010101" pitchFamily="2" charset="-122"/>
                          <a:ea typeface="等线" panose="02010600030101010101" pitchFamily="2" charset="-122"/>
                        </a:rPr>
                        <a:t>b25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60308455"/>
                  </a:ext>
                </a:extLst>
              </a:tr>
              <a:tr h="338117">
                <a:tc>
                  <a:txBody>
                    <a:bodyPr/>
                    <a:lstStyle/>
                    <a:p>
                      <a:pPr algn="l" fontAlgn="ctr"/>
                      <a:r>
                        <a:rPr lang="en-US" sz="1800" b="1" i="0" u="none" strike="noStrike">
                          <a:solidFill>
                            <a:srgbClr val="000000"/>
                          </a:solidFill>
                          <a:effectLst/>
                          <a:latin typeface="等线" panose="02010600030101010101" pitchFamily="2" charset="-122"/>
                          <a:ea typeface="等线" panose="02010600030101010101" pitchFamily="2" charset="-122"/>
                        </a:rPr>
                        <a:t>R3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800" b="1" i="0" u="none" strike="noStrike">
                          <a:solidFill>
                            <a:srgbClr val="000000"/>
                          </a:solidFill>
                          <a:effectLst/>
                          <a:latin typeface="等线" panose="02010600030101010101" pitchFamily="2" charset="-122"/>
                          <a:ea typeface="等线" panose="02010600030101010101" pitchFamily="2" charset="-122"/>
                        </a:rPr>
                        <a:t>a1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800" b="1" i="0" u="none" strike="noStrike">
                          <a:solidFill>
                            <a:srgbClr val="000000"/>
                          </a:solidFill>
                          <a:effectLst/>
                          <a:latin typeface="等线" panose="02010600030101010101" pitchFamily="2" charset="-122"/>
                          <a:ea typeface="等线" panose="02010600030101010101" pitchFamily="2" charset="-122"/>
                        </a:rPr>
                        <a:t>b32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800" b="1" i="0" u="none" strike="noStrike">
                          <a:solidFill>
                            <a:srgbClr val="000000"/>
                          </a:solidFill>
                          <a:effectLst/>
                          <a:latin typeface="等线" panose="02010600030101010101" pitchFamily="2" charset="-122"/>
                          <a:ea typeface="等线" panose="02010600030101010101" pitchFamily="2" charset="-122"/>
                        </a:rPr>
                        <a:t>b33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800" b="1" i="0" u="none" strike="noStrike">
                          <a:solidFill>
                            <a:srgbClr val="000000"/>
                          </a:solidFill>
                          <a:effectLst/>
                          <a:latin typeface="等线" panose="02010600030101010101" pitchFamily="2" charset="-122"/>
                          <a:ea typeface="等线" panose="02010600030101010101" pitchFamily="2" charset="-122"/>
                        </a:rPr>
                        <a:t>a4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800" b="1" i="0" u="none" strike="noStrike" dirty="0">
                          <a:solidFill>
                            <a:srgbClr val="000000"/>
                          </a:solidFill>
                          <a:effectLst/>
                          <a:latin typeface="等线" panose="02010600030101010101" pitchFamily="2" charset="-122"/>
                          <a:ea typeface="等线" panose="02010600030101010101" pitchFamily="2" charset="-122"/>
                        </a:rPr>
                        <a:t>a5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28408476"/>
                  </a:ext>
                </a:extLst>
              </a:tr>
            </a:tbl>
          </a:graphicData>
        </a:graphic>
      </p:graphicFrame>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138244" name="Rectangle 2"/>
          <p:cNvSpPr>
            <a:spLocks noGrp="1" noChangeArrowheads="1"/>
          </p:cNvSpPr>
          <p:nvPr>
            <p:ph type="title"/>
          </p:nvPr>
        </p:nvSpPr>
        <p:spPr/>
        <p:txBody>
          <a:bodyPr/>
          <a:lstStyle/>
          <a:p>
            <a:pPr eaLnBrk="1" hangingPunct="1">
              <a:defRPr/>
            </a:pPr>
            <a:r>
              <a:rPr kumimoji="1" lang="zh-CN" altLang="en-US" dirty="0"/>
              <a:t>关系模式的分解算法</a:t>
            </a:r>
            <a:r>
              <a:rPr kumimoji="1" lang="en-US" altLang="zh-CN" dirty="0"/>
              <a:t>-3NF</a:t>
            </a:r>
            <a:endParaRPr kumimoji="1" lang="zh-CN" altLang="en-US" dirty="0"/>
          </a:p>
        </p:txBody>
      </p:sp>
      <p:sp>
        <p:nvSpPr>
          <p:cNvPr id="144389" name="Rectangle 3"/>
          <p:cNvSpPr>
            <a:spLocks noGrp="1" noChangeArrowheads="1"/>
          </p:cNvSpPr>
          <p:nvPr>
            <p:ph idx="1"/>
          </p:nvPr>
        </p:nvSpPr>
        <p:spPr>
          <a:xfrm>
            <a:off x="179512" y="1371600"/>
            <a:ext cx="8712968" cy="3482975"/>
          </a:xfrm>
        </p:spPr>
        <p:txBody>
          <a:bodyPr/>
          <a:lstStyle/>
          <a:p>
            <a:pPr lvl="1" eaLnBrk="1" hangingPunct="1"/>
            <a:r>
              <a:rPr lang="zh-CN" altLang="en-US" sz="2600" dirty="0">
                <a:latin typeface="华文新魏" panose="02010800040101010101" pitchFamily="2" charset="-122"/>
              </a:rPr>
              <a:t>示例</a:t>
            </a:r>
            <a:r>
              <a:rPr lang="en-US" altLang="zh-CN" sz="2600" dirty="0">
                <a:latin typeface="华文新魏" panose="02010800040101010101" pitchFamily="2" charset="-122"/>
              </a:rPr>
              <a:t>2</a:t>
            </a:r>
            <a:r>
              <a:rPr lang="zh-CN" altLang="en-US" sz="2600" dirty="0">
                <a:latin typeface="华文新魏" panose="02010800040101010101" pitchFamily="2" charset="-122"/>
              </a:rPr>
              <a:t>：</a:t>
            </a:r>
            <a:r>
              <a:rPr lang="en-US" altLang="zh-CN" sz="2600" dirty="0">
                <a:latin typeface="华文新魏" panose="02010800040101010101" pitchFamily="2" charset="-122"/>
              </a:rPr>
              <a:t>R(U,F)</a:t>
            </a:r>
            <a:r>
              <a:rPr lang="zh-CN" altLang="en-US" sz="2600" dirty="0">
                <a:latin typeface="华文新魏" panose="02010800040101010101" pitchFamily="2" charset="-122"/>
              </a:rPr>
              <a:t>，</a:t>
            </a:r>
            <a:r>
              <a:rPr lang="en-US" altLang="zh-CN" sz="2600" dirty="0">
                <a:latin typeface="华文新魏" panose="02010800040101010101" pitchFamily="2" charset="-122"/>
              </a:rPr>
              <a:t>U = {A,B,C}</a:t>
            </a:r>
            <a:r>
              <a:rPr lang="zh-CN" altLang="en-US" sz="2600" dirty="0">
                <a:latin typeface="华文新魏" panose="02010800040101010101" pitchFamily="2" charset="-122"/>
              </a:rPr>
              <a:t>，</a:t>
            </a:r>
            <a:r>
              <a:rPr lang="en-US" altLang="zh-CN" sz="2600" dirty="0">
                <a:latin typeface="华文新魏" panose="02010800040101010101" pitchFamily="2" charset="-122"/>
              </a:rPr>
              <a:t>F=  {A</a:t>
            </a:r>
            <a:r>
              <a:rPr lang="en-US" altLang="zh-CN" sz="2600" dirty="0">
                <a:latin typeface="华文新魏" panose="02010800040101010101" pitchFamily="2" charset="-122"/>
                <a:sym typeface="Symbol" panose="05050102010706020507" pitchFamily="18" charset="2"/>
              </a:rPr>
              <a:t></a:t>
            </a:r>
            <a:r>
              <a:rPr lang="en-US" altLang="zh-CN" sz="2600" dirty="0">
                <a:latin typeface="华文新魏" panose="02010800040101010101" pitchFamily="2" charset="-122"/>
              </a:rPr>
              <a:t>C，B</a:t>
            </a:r>
            <a:r>
              <a:rPr lang="en-US" altLang="zh-CN" sz="2600" dirty="0">
                <a:latin typeface="华文新魏" panose="02010800040101010101" pitchFamily="2" charset="-122"/>
                <a:sym typeface="Symbol" panose="05050102010706020507" pitchFamily="18" charset="2"/>
              </a:rPr>
              <a:t></a:t>
            </a:r>
            <a:r>
              <a:rPr lang="en-US" altLang="zh-CN" sz="2600" dirty="0">
                <a:latin typeface="华文新魏" panose="02010800040101010101" pitchFamily="2" charset="-122"/>
              </a:rPr>
              <a:t>C}</a:t>
            </a:r>
          </a:p>
          <a:p>
            <a:pPr lvl="1" eaLnBrk="1" hangingPunct="1">
              <a:buFontTx/>
              <a:buNone/>
            </a:pPr>
            <a:r>
              <a:rPr lang="en-US" altLang="zh-CN" sz="2600" dirty="0">
                <a:latin typeface="华文新魏" panose="02010800040101010101" pitchFamily="2" charset="-122"/>
              </a:rPr>
              <a:t>	⒈</a:t>
            </a:r>
            <a:r>
              <a:rPr lang="zh-CN" altLang="en-US" sz="2600" dirty="0">
                <a:latin typeface="华文新魏" panose="02010800040101010101" pitchFamily="2" charset="-122"/>
              </a:rPr>
              <a:t>按无损连接分解</a:t>
            </a:r>
          </a:p>
          <a:p>
            <a:pPr lvl="1" eaLnBrk="1" hangingPunct="1">
              <a:buFontTx/>
              <a:buNone/>
            </a:pPr>
            <a:r>
              <a:rPr lang="zh-CN" altLang="en-US" sz="2600" dirty="0">
                <a:latin typeface="华文新魏" panose="02010800040101010101" pitchFamily="2" charset="-122"/>
              </a:rPr>
              <a:t>		候选码为</a:t>
            </a:r>
            <a:r>
              <a:rPr lang="en-US" altLang="zh-CN" sz="2600" dirty="0">
                <a:latin typeface="华文新魏" panose="02010800040101010101" pitchFamily="2" charset="-122"/>
              </a:rPr>
              <a:t>AB，</a:t>
            </a:r>
            <a:r>
              <a:rPr lang="zh-CN" altLang="en-US" sz="2600" dirty="0">
                <a:latin typeface="华文新魏" panose="02010800040101010101" pitchFamily="2" charset="-122"/>
              </a:rPr>
              <a:t>分解为</a:t>
            </a:r>
            <a:r>
              <a:rPr lang="en-US" altLang="zh-CN" sz="2600" dirty="0">
                <a:latin typeface="华文新魏" panose="02010800040101010101" pitchFamily="2" charset="-122"/>
              </a:rPr>
              <a:t>R1({A,C}, {A</a:t>
            </a:r>
            <a:r>
              <a:rPr lang="en-US" altLang="zh-CN" sz="2600" dirty="0">
                <a:latin typeface="华文新魏" panose="02010800040101010101" pitchFamily="2" charset="-122"/>
                <a:sym typeface="Symbol" panose="05050102010706020507" pitchFamily="18" charset="2"/>
              </a:rPr>
              <a:t></a:t>
            </a:r>
            <a:r>
              <a:rPr lang="en-US" altLang="zh-CN" sz="2600" dirty="0">
                <a:latin typeface="华文新魏" panose="02010800040101010101" pitchFamily="2" charset="-122"/>
              </a:rPr>
              <a:t>C})，R2({AB})。</a:t>
            </a:r>
          </a:p>
          <a:p>
            <a:pPr lvl="1" eaLnBrk="1" hangingPunct="1">
              <a:buFontTx/>
              <a:buNone/>
            </a:pPr>
            <a:r>
              <a:rPr lang="en-US" altLang="zh-CN" sz="2600" dirty="0">
                <a:latin typeface="华文新魏" panose="02010800040101010101" pitchFamily="2" charset="-122"/>
              </a:rPr>
              <a:t>		</a:t>
            </a:r>
            <a:r>
              <a:rPr lang="zh-CN" altLang="en-US" sz="2600" dirty="0">
                <a:latin typeface="华文新魏" panose="02010800040101010101" pitchFamily="2" charset="-122"/>
              </a:rPr>
              <a:t>丢失了函数依赖</a:t>
            </a:r>
            <a:r>
              <a:rPr lang="en-US" altLang="zh-CN" sz="2600" dirty="0">
                <a:latin typeface="华文新魏" panose="02010800040101010101" pitchFamily="2" charset="-122"/>
              </a:rPr>
              <a:t>B</a:t>
            </a:r>
            <a:r>
              <a:rPr lang="en-US" altLang="zh-CN" sz="2600" dirty="0">
                <a:latin typeface="华文新魏" panose="02010800040101010101" pitchFamily="2" charset="-122"/>
                <a:sym typeface="Symbol" panose="05050102010706020507" pitchFamily="18" charset="2"/>
              </a:rPr>
              <a:t></a:t>
            </a:r>
            <a:r>
              <a:rPr lang="en-US" altLang="zh-CN" sz="2600" dirty="0">
                <a:latin typeface="华文新魏" panose="02010800040101010101" pitchFamily="2" charset="-122"/>
              </a:rPr>
              <a:t>C</a:t>
            </a:r>
          </a:p>
          <a:p>
            <a:pPr lvl="1" eaLnBrk="1" hangingPunct="1">
              <a:buFontTx/>
              <a:buNone/>
            </a:pPr>
            <a:r>
              <a:rPr lang="en-US" altLang="zh-CN" sz="2600" dirty="0">
                <a:latin typeface="华文新魏" panose="02010800040101010101" pitchFamily="2" charset="-122"/>
              </a:rPr>
              <a:t>	⒉</a:t>
            </a:r>
            <a:r>
              <a:rPr lang="zh-CN" altLang="en-US" sz="2600" dirty="0">
                <a:latin typeface="华文新魏" panose="02010800040101010101" pitchFamily="2" charset="-122"/>
              </a:rPr>
              <a:t>按保持函数依赖分解</a:t>
            </a:r>
          </a:p>
          <a:p>
            <a:pPr lvl="1" eaLnBrk="1" hangingPunct="1">
              <a:buFontTx/>
              <a:buNone/>
            </a:pPr>
            <a:r>
              <a:rPr lang="zh-CN" altLang="en-US" sz="2600" dirty="0">
                <a:latin typeface="华文新魏" panose="02010800040101010101" pitchFamily="2" charset="-122"/>
              </a:rPr>
              <a:t>		进行分组，</a:t>
            </a:r>
            <a:r>
              <a:rPr lang="en-US" altLang="zh-CN" sz="2600" dirty="0">
                <a:latin typeface="华文新魏" panose="02010800040101010101" pitchFamily="2" charset="-122"/>
              </a:rPr>
              <a:t>R1(</a:t>
            </a:r>
            <a:r>
              <a:rPr lang="zh-CN" altLang="en-US" sz="2600" dirty="0">
                <a:latin typeface="华文新魏" panose="02010800040101010101" pitchFamily="2" charset="-122"/>
              </a:rPr>
              <a:t>{</a:t>
            </a:r>
            <a:r>
              <a:rPr lang="en-US" altLang="zh-CN" sz="2600" dirty="0">
                <a:latin typeface="华文新魏" panose="02010800040101010101" pitchFamily="2" charset="-122"/>
              </a:rPr>
              <a:t>A,C}, {A</a:t>
            </a:r>
            <a:r>
              <a:rPr lang="en-US" altLang="zh-CN" sz="2600" dirty="0">
                <a:latin typeface="华文新魏" panose="02010800040101010101" pitchFamily="2" charset="-122"/>
                <a:sym typeface="Symbol" panose="05050102010706020507" pitchFamily="18" charset="2"/>
              </a:rPr>
              <a:t></a:t>
            </a:r>
            <a:r>
              <a:rPr lang="en-US" altLang="zh-CN" sz="2600" dirty="0">
                <a:latin typeface="华文新魏" panose="02010800040101010101" pitchFamily="2" charset="-122"/>
              </a:rPr>
              <a:t>C})，R2({B,C}, {B</a:t>
            </a:r>
            <a:r>
              <a:rPr lang="en-US" altLang="zh-CN" sz="2600" dirty="0">
                <a:latin typeface="华文新魏" panose="02010800040101010101" pitchFamily="2" charset="-122"/>
                <a:sym typeface="Symbol" panose="05050102010706020507" pitchFamily="18" charset="2"/>
              </a:rPr>
              <a:t></a:t>
            </a:r>
            <a:r>
              <a:rPr lang="en-US" altLang="zh-CN" sz="2600" dirty="0">
                <a:latin typeface="华文新魏" panose="02010800040101010101" pitchFamily="2" charset="-122"/>
              </a:rPr>
              <a:t>C})</a:t>
            </a:r>
          </a:p>
          <a:p>
            <a:pPr lvl="1" eaLnBrk="1" hangingPunct="1">
              <a:buFontTx/>
              <a:buNone/>
            </a:pPr>
            <a:r>
              <a:rPr lang="en-US" altLang="zh-CN" sz="2600" dirty="0">
                <a:latin typeface="华文新魏" panose="02010800040101010101" pitchFamily="2" charset="-122"/>
              </a:rPr>
              <a:t>		</a:t>
            </a:r>
            <a:r>
              <a:rPr lang="zh-CN" altLang="en-US" sz="2600" dirty="0">
                <a:latin typeface="华文新魏" panose="02010800040101010101" pitchFamily="2" charset="-122"/>
              </a:rPr>
              <a:t>分解是有损的</a:t>
            </a:r>
          </a:p>
        </p:txBody>
      </p:sp>
      <p:grpSp>
        <p:nvGrpSpPr>
          <p:cNvPr id="144390" name="Group 4"/>
          <p:cNvGrpSpPr>
            <a:grpSpLocks/>
          </p:cNvGrpSpPr>
          <p:nvPr/>
        </p:nvGrpSpPr>
        <p:grpSpPr bwMode="auto">
          <a:xfrm>
            <a:off x="1098376" y="5225752"/>
            <a:ext cx="1676400" cy="1371600"/>
            <a:chOff x="288" y="3072"/>
            <a:chExt cx="1152" cy="1035"/>
          </a:xfrm>
        </p:grpSpPr>
        <p:sp>
          <p:nvSpPr>
            <p:cNvPr id="144445" name="Rectangle 5"/>
            <p:cNvSpPr>
              <a:spLocks noChangeArrowheads="1"/>
            </p:cNvSpPr>
            <p:nvPr/>
          </p:nvSpPr>
          <p:spPr bwMode="auto">
            <a:xfrm>
              <a:off x="1056" y="3858"/>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zh-CN" altLang="en-US" sz="2000">
                  <a:latin typeface="华文新魏" panose="02010800040101010101" pitchFamily="2" charset="-122"/>
                </a:rPr>
                <a:t>1</a:t>
              </a:r>
            </a:p>
          </p:txBody>
        </p:sp>
        <p:sp>
          <p:nvSpPr>
            <p:cNvPr id="144446" name="Rectangle 6"/>
            <p:cNvSpPr>
              <a:spLocks noChangeArrowheads="1"/>
            </p:cNvSpPr>
            <p:nvPr/>
          </p:nvSpPr>
          <p:spPr bwMode="auto">
            <a:xfrm>
              <a:off x="672" y="3858"/>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zh-CN" altLang="en-US" sz="2000">
                  <a:latin typeface="华文新魏" panose="02010800040101010101" pitchFamily="2" charset="-122"/>
                </a:rPr>
                <a:t>2</a:t>
              </a:r>
            </a:p>
          </p:txBody>
        </p:sp>
        <p:sp>
          <p:nvSpPr>
            <p:cNvPr id="144447" name="Rectangle 7"/>
            <p:cNvSpPr>
              <a:spLocks noChangeArrowheads="1"/>
            </p:cNvSpPr>
            <p:nvPr/>
          </p:nvSpPr>
          <p:spPr bwMode="auto">
            <a:xfrm>
              <a:off x="288" y="3858"/>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zh-CN" altLang="en-US" sz="2000">
                  <a:latin typeface="华文新魏" panose="02010800040101010101" pitchFamily="2" charset="-122"/>
                </a:rPr>
                <a:t>2</a:t>
              </a:r>
            </a:p>
          </p:txBody>
        </p:sp>
        <p:sp>
          <p:nvSpPr>
            <p:cNvPr id="144448" name="Rectangle 8"/>
            <p:cNvSpPr>
              <a:spLocks noChangeArrowheads="1"/>
            </p:cNvSpPr>
            <p:nvPr/>
          </p:nvSpPr>
          <p:spPr bwMode="auto">
            <a:xfrm>
              <a:off x="1056" y="3609"/>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zh-CN" altLang="en-US" sz="2000">
                  <a:latin typeface="华文新魏" panose="02010800040101010101" pitchFamily="2" charset="-122"/>
                </a:rPr>
                <a:t>1</a:t>
              </a:r>
            </a:p>
          </p:txBody>
        </p:sp>
        <p:sp>
          <p:nvSpPr>
            <p:cNvPr id="144449" name="Rectangle 9"/>
            <p:cNvSpPr>
              <a:spLocks noChangeArrowheads="1"/>
            </p:cNvSpPr>
            <p:nvPr/>
          </p:nvSpPr>
          <p:spPr bwMode="auto">
            <a:xfrm>
              <a:off x="672" y="3609"/>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zh-CN" altLang="en-US" sz="2000">
                  <a:latin typeface="华文新魏" panose="02010800040101010101" pitchFamily="2" charset="-122"/>
                </a:rPr>
                <a:t>1</a:t>
              </a:r>
            </a:p>
          </p:txBody>
        </p:sp>
        <p:sp>
          <p:nvSpPr>
            <p:cNvPr id="144450" name="Rectangle 10"/>
            <p:cNvSpPr>
              <a:spLocks noChangeArrowheads="1"/>
            </p:cNvSpPr>
            <p:nvPr/>
          </p:nvSpPr>
          <p:spPr bwMode="auto">
            <a:xfrm>
              <a:off x="288" y="3609"/>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zh-CN" altLang="en-US" sz="2000">
                  <a:latin typeface="华文新魏" panose="02010800040101010101" pitchFamily="2" charset="-122"/>
                </a:rPr>
                <a:t>2</a:t>
              </a:r>
            </a:p>
          </p:txBody>
        </p:sp>
        <p:sp>
          <p:nvSpPr>
            <p:cNvPr id="144451" name="Rectangle 11"/>
            <p:cNvSpPr>
              <a:spLocks noChangeArrowheads="1"/>
            </p:cNvSpPr>
            <p:nvPr/>
          </p:nvSpPr>
          <p:spPr bwMode="auto">
            <a:xfrm>
              <a:off x="1056" y="3360"/>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zh-CN" altLang="en-US" sz="2000">
                  <a:latin typeface="华文新魏" panose="02010800040101010101" pitchFamily="2" charset="-122"/>
                </a:rPr>
                <a:t>1</a:t>
              </a:r>
            </a:p>
          </p:txBody>
        </p:sp>
        <p:sp>
          <p:nvSpPr>
            <p:cNvPr id="144452" name="Rectangle 12"/>
            <p:cNvSpPr>
              <a:spLocks noChangeArrowheads="1"/>
            </p:cNvSpPr>
            <p:nvPr/>
          </p:nvSpPr>
          <p:spPr bwMode="auto">
            <a:xfrm>
              <a:off x="672" y="3360"/>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zh-CN" altLang="en-US" sz="2000">
                  <a:latin typeface="华文新魏" panose="02010800040101010101" pitchFamily="2" charset="-122"/>
                </a:rPr>
                <a:t>1</a:t>
              </a:r>
            </a:p>
          </p:txBody>
        </p:sp>
        <p:sp>
          <p:nvSpPr>
            <p:cNvPr id="144453" name="Rectangle 13"/>
            <p:cNvSpPr>
              <a:spLocks noChangeArrowheads="1"/>
            </p:cNvSpPr>
            <p:nvPr/>
          </p:nvSpPr>
          <p:spPr bwMode="auto">
            <a:xfrm>
              <a:off x="288" y="3360"/>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zh-CN" altLang="en-US" sz="2000">
                  <a:latin typeface="华文新魏" panose="02010800040101010101" pitchFamily="2" charset="-122"/>
                </a:rPr>
                <a:t>1</a:t>
              </a:r>
            </a:p>
          </p:txBody>
        </p:sp>
        <p:sp>
          <p:nvSpPr>
            <p:cNvPr id="144454" name="Rectangle 14"/>
            <p:cNvSpPr>
              <a:spLocks noChangeArrowheads="1"/>
            </p:cNvSpPr>
            <p:nvPr/>
          </p:nvSpPr>
          <p:spPr bwMode="auto">
            <a:xfrm>
              <a:off x="1056" y="3072"/>
              <a:ext cx="384" cy="288"/>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C</a:t>
              </a:r>
            </a:p>
          </p:txBody>
        </p:sp>
        <p:sp>
          <p:nvSpPr>
            <p:cNvPr id="144455" name="Rectangle 15"/>
            <p:cNvSpPr>
              <a:spLocks noChangeArrowheads="1"/>
            </p:cNvSpPr>
            <p:nvPr/>
          </p:nvSpPr>
          <p:spPr bwMode="auto">
            <a:xfrm>
              <a:off x="672" y="3072"/>
              <a:ext cx="384" cy="288"/>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B</a:t>
              </a:r>
            </a:p>
          </p:txBody>
        </p:sp>
        <p:sp>
          <p:nvSpPr>
            <p:cNvPr id="144456" name="Rectangle 16"/>
            <p:cNvSpPr>
              <a:spLocks noChangeArrowheads="1"/>
            </p:cNvSpPr>
            <p:nvPr/>
          </p:nvSpPr>
          <p:spPr bwMode="auto">
            <a:xfrm>
              <a:off x="288" y="3072"/>
              <a:ext cx="384" cy="288"/>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A</a:t>
              </a:r>
            </a:p>
          </p:txBody>
        </p:sp>
        <p:sp>
          <p:nvSpPr>
            <p:cNvPr id="144457" name="Line 17"/>
            <p:cNvSpPr>
              <a:spLocks noChangeShapeType="1"/>
            </p:cNvSpPr>
            <p:nvPr/>
          </p:nvSpPr>
          <p:spPr bwMode="auto">
            <a:xfrm>
              <a:off x="288" y="3072"/>
              <a:ext cx="1152"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458" name="Line 18"/>
            <p:cNvSpPr>
              <a:spLocks noChangeShapeType="1"/>
            </p:cNvSpPr>
            <p:nvPr/>
          </p:nvSpPr>
          <p:spPr bwMode="auto">
            <a:xfrm>
              <a:off x="288" y="3360"/>
              <a:ext cx="1152"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459" name="Line 19"/>
            <p:cNvSpPr>
              <a:spLocks noChangeShapeType="1"/>
            </p:cNvSpPr>
            <p:nvPr/>
          </p:nvSpPr>
          <p:spPr bwMode="auto">
            <a:xfrm>
              <a:off x="288" y="3609"/>
              <a:ext cx="1152"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460" name="Line 20"/>
            <p:cNvSpPr>
              <a:spLocks noChangeShapeType="1"/>
            </p:cNvSpPr>
            <p:nvPr/>
          </p:nvSpPr>
          <p:spPr bwMode="auto">
            <a:xfrm>
              <a:off x="288" y="3858"/>
              <a:ext cx="1152"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461" name="Line 21"/>
            <p:cNvSpPr>
              <a:spLocks noChangeShapeType="1"/>
            </p:cNvSpPr>
            <p:nvPr/>
          </p:nvSpPr>
          <p:spPr bwMode="auto">
            <a:xfrm>
              <a:off x="288" y="4107"/>
              <a:ext cx="1152"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462" name="Line 22"/>
            <p:cNvSpPr>
              <a:spLocks noChangeShapeType="1"/>
            </p:cNvSpPr>
            <p:nvPr/>
          </p:nvSpPr>
          <p:spPr bwMode="auto">
            <a:xfrm>
              <a:off x="288" y="3072"/>
              <a:ext cx="0" cy="1035"/>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463" name="Line 23"/>
            <p:cNvSpPr>
              <a:spLocks noChangeShapeType="1"/>
            </p:cNvSpPr>
            <p:nvPr/>
          </p:nvSpPr>
          <p:spPr bwMode="auto">
            <a:xfrm>
              <a:off x="672" y="3072"/>
              <a:ext cx="0" cy="1035"/>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464" name="Line 24"/>
            <p:cNvSpPr>
              <a:spLocks noChangeShapeType="1"/>
            </p:cNvSpPr>
            <p:nvPr/>
          </p:nvSpPr>
          <p:spPr bwMode="auto">
            <a:xfrm>
              <a:off x="1056" y="3072"/>
              <a:ext cx="0" cy="1035"/>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465" name="Line 25"/>
            <p:cNvSpPr>
              <a:spLocks noChangeShapeType="1"/>
            </p:cNvSpPr>
            <p:nvPr/>
          </p:nvSpPr>
          <p:spPr bwMode="auto">
            <a:xfrm>
              <a:off x="1440" y="3072"/>
              <a:ext cx="0" cy="1035"/>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44391" name="Group 26"/>
          <p:cNvGrpSpPr>
            <a:grpSpLocks/>
          </p:cNvGrpSpPr>
          <p:nvPr/>
        </p:nvGrpSpPr>
        <p:grpSpPr bwMode="auto">
          <a:xfrm>
            <a:off x="3231976" y="5195465"/>
            <a:ext cx="1066800" cy="1185863"/>
            <a:chOff x="1632" y="3216"/>
            <a:chExt cx="768" cy="747"/>
          </a:xfrm>
        </p:grpSpPr>
        <p:sp>
          <p:nvSpPr>
            <p:cNvPr id="144432" name="Rectangle 27"/>
            <p:cNvSpPr>
              <a:spLocks noChangeArrowheads="1"/>
            </p:cNvSpPr>
            <p:nvPr/>
          </p:nvSpPr>
          <p:spPr bwMode="auto">
            <a:xfrm>
              <a:off x="2016" y="3714"/>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zh-CN" altLang="en-US" sz="2000">
                  <a:latin typeface="华文新魏" panose="02010800040101010101" pitchFamily="2" charset="-122"/>
                </a:rPr>
                <a:t>1</a:t>
              </a:r>
            </a:p>
          </p:txBody>
        </p:sp>
        <p:sp>
          <p:nvSpPr>
            <p:cNvPr id="144433" name="Rectangle 28"/>
            <p:cNvSpPr>
              <a:spLocks noChangeArrowheads="1"/>
            </p:cNvSpPr>
            <p:nvPr/>
          </p:nvSpPr>
          <p:spPr bwMode="auto">
            <a:xfrm>
              <a:off x="1632" y="3714"/>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zh-CN" altLang="en-US" sz="2000">
                  <a:latin typeface="华文新魏" panose="02010800040101010101" pitchFamily="2" charset="-122"/>
                </a:rPr>
                <a:t>2</a:t>
              </a:r>
            </a:p>
          </p:txBody>
        </p:sp>
        <p:sp>
          <p:nvSpPr>
            <p:cNvPr id="144434" name="Rectangle 29"/>
            <p:cNvSpPr>
              <a:spLocks noChangeArrowheads="1"/>
            </p:cNvSpPr>
            <p:nvPr/>
          </p:nvSpPr>
          <p:spPr bwMode="auto">
            <a:xfrm>
              <a:off x="2016" y="3465"/>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zh-CN" altLang="en-US" sz="2000">
                  <a:latin typeface="华文新魏" panose="02010800040101010101" pitchFamily="2" charset="-122"/>
                </a:rPr>
                <a:t>1</a:t>
              </a:r>
            </a:p>
          </p:txBody>
        </p:sp>
        <p:sp>
          <p:nvSpPr>
            <p:cNvPr id="144435" name="Rectangle 30"/>
            <p:cNvSpPr>
              <a:spLocks noChangeArrowheads="1"/>
            </p:cNvSpPr>
            <p:nvPr/>
          </p:nvSpPr>
          <p:spPr bwMode="auto">
            <a:xfrm>
              <a:off x="1632" y="3465"/>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zh-CN" altLang="en-US" sz="2000" dirty="0">
                  <a:latin typeface="华文新魏" panose="02010800040101010101" pitchFamily="2" charset="-122"/>
                </a:rPr>
                <a:t>1</a:t>
              </a:r>
            </a:p>
          </p:txBody>
        </p:sp>
        <p:sp>
          <p:nvSpPr>
            <p:cNvPr id="144436" name="Rectangle 31"/>
            <p:cNvSpPr>
              <a:spLocks noChangeArrowheads="1"/>
            </p:cNvSpPr>
            <p:nvPr/>
          </p:nvSpPr>
          <p:spPr bwMode="auto">
            <a:xfrm>
              <a:off x="2016" y="3216"/>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C</a:t>
              </a:r>
            </a:p>
          </p:txBody>
        </p:sp>
        <p:sp>
          <p:nvSpPr>
            <p:cNvPr id="144437" name="Rectangle 32"/>
            <p:cNvSpPr>
              <a:spLocks noChangeArrowheads="1"/>
            </p:cNvSpPr>
            <p:nvPr/>
          </p:nvSpPr>
          <p:spPr bwMode="auto">
            <a:xfrm>
              <a:off x="1632" y="3216"/>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A</a:t>
              </a:r>
            </a:p>
          </p:txBody>
        </p:sp>
        <p:sp>
          <p:nvSpPr>
            <p:cNvPr id="144438" name="Line 33"/>
            <p:cNvSpPr>
              <a:spLocks noChangeShapeType="1"/>
            </p:cNvSpPr>
            <p:nvPr/>
          </p:nvSpPr>
          <p:spPr bwMode="auto">
            <a:xfrm>
              <a:off x="1632" y="3216"/>
              <a:ext cx="768"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439" name="Line 34"/>
            <p:cNvSpPr>
              <a:spLocks noChangeShapeType="1"/>
            </p:cNvSpPr>
            <p:nvPr/>
          </p:nvSpPr>
          <p:spPr bwMode="auto">
            <a:xfrm>
              <a:off x="1632" y="3465"/>
              <a:ext cx="76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440" name="Line 35"/>
            <p:cNvSpPr>
              <a:spLocks noChangeShapeType="1"/>
            </p:cNvSpPr>
            <p:nvPr/>
          </p:nvSpPr>
          <p:spPr bwMode="auto">
            <a:xfrm>
              <a:off x="1632" y="3714"/>
              <a:ext cx="76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441" name="Line 36"/>
            <p:cNvSpPr>
              <a:spLocks noChangeShapeType="1"/>
            </p:cNvSpPr>
            <p:nvPr/>
          </p:nvSpPr>
          <p:spPr bwMode="auto">
            <a:xfrm>
              <a:off x="1632" y="3963"/>
              <a:ext cx="768"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442" name="Line 37"/>
            <p:cNvSpPr>
              <a:spLocks noChangeShapeType="1"/>
            </p:cNvSpPr>
            <p:nvPr/>
          </p:nvSpPr>
          <p:spPr bwMode="auto">
            <a:xfrm>
              <a:off x="1632" y="3216"/>
              <a:ext cx="0" cy="747"/>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443" name="Line 38"/>
            <p:cNvSpPr>
              <a:spLocks noChangeShapeType="1"/>
            </p:cNvSpPr>
            <p:nvPr/>
          </p:nvSpPr>
          <p:spPr bwMode="auto">
            <a:xfrm>
              <a:off x="2016" y="3216"/>
              <a:ext cx="0" cy="747"/>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444" name="Line 39"/>
            <p:cNvSpPr>
              <a:spLocks noChangeShapeType="1"/>
            </p:cNvSpPr>
            <p:nvPr/>
          </p:nvSpPr>
          <p:spPr bwMode="auto">
            <a:xfrm>
              <a:off x="2400" y="3216"/>
              <a:ext cx="0" cy="747"/>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44392" name="Group 40"/>
          <p:cNvGrpSpPr>
            <a:grpSpLocks/>
          </p:cNvGrpSpPr>
          <p:nvPr/>
        </p:nvGrpSpPr>
        <p:grpSpPr bwMode="auto">
          <a:xfrm>
            <a:off x="4755976" y="5195465"/>
            <a:ext cx="1143000" cy="1185863"/>
            <a:chOff x="2832" y="3072"/>
            <a:chExt cx="768" cy="747"/>
          </a:xfrm>
        </p:grpSpPr>
        <p:sp>
          <p:nvSpPr>
            <p:cNvPr id="144419" name="Rectangle 41"/>
            <p:cNvSpPr>
              <a:spLocks noChangeArrowheads="1"/>
            </p:cNvSpPr>
            <p:nvPr/>
          </p:nvSpPr>
          <p:spPr bwMode="auto">
            <a:xfrm>
              <a:off x="3216" y="3570"/>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zh-CN" altLang="en-US" sz="2000">
                  <a:latin typeface="华文新魏" panose="02010800040101010101" pitchFamily="2" charset="-122"/>
                </a:rPr>
                <a:t>1</a:t>
              </a:r>
            </a:p>
          </p:txBody>
        </p:sp>
        <p:sp>
          <p:nvSpPr>
            <p:cNvPr id="144420" name="Rectangle 42"/>
            <p:cNvSpPr>
              <a:spLocks noChangeArrowheads="1"/>
            </p:cNvSpPr>
            <p:nvPr/>
          </p:nvSpPr>
          <p:spPr bwMode="auto">
            <a:xfrm>
              <a:off x="2832" y="3570"/>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zh-CN" altLang="en-US" sz="2000">
                  <a:latin typeface="华文新魏" panose="02010800040101010101" pitchFamily="2" charset="-122"/>
                </a:rPr>
                <a:t>2</a:t>
              </a:r>
            </a:p>
          </p:txBody>
        </p:sp>
        <p:sp>
          <p:nvSpPr>
            <p:cNvPr id="144421" name="Rectangle 43"/>
            <p:cNvSpPr>
              <a:spLocks noChangeArrowheads="1"/>
            </p:cNvSpPr>
            <p:nvPr/>
          </p:nvSpPr>
          <p:spPr bwMode="auto">
            <a:xfrm>
              <a:off x="3216" y="3321"/>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zh-CN" altLang="en-US" sz="2000">
                  <a:latin typeface="华文新魏" panose="02010800040101010101" pitchFamily="2" charset="-122"/>
                </a:rPr>
                <a:t>1</a:t>
              </a:r>
            </a:p>
          </p:txBody>
        </p:sp>
        <p:sp>
          <p:nvSpPr>
            <p:cNvPr id="144422" name="Rectangle 44"/>
            <p:cNvSpPr>
              <a:spLocks noChangeArrowheads="1"/>
            </p:cNvSpPr>
            <p:nvPr/>
          </p:nvSpPr>
          <p:spPr bwMode="auto">
            <a:xfrm>
              <a:off x="2832" y="3321"/>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zh-CN" altLang="en-US" sz="2000">
                  <a:latin typeface="华文新魏" panose="02010800040101010101" pitchFamily="2" charset="-122"/>
                </a:rPr>
                <a:t>1</a:t>
              </a:r>
            </a:p>
          </p:txBody>
        </p:sp>
        <p:sp>
          <p:nvSpPr>
            <p:cNvPr id="144423" name="Rectangle 45"/>
            <p:cNvSpPr>
              <a:spLocks noChangeArrowheads="1"/>
            </p:cNvSpPr>
            <p:nvPr/>
          </p:nvSpPr>
          <p:spPr bwMode="auto">
            <a:xfrm>
              <a:off x="3216" y="3072"/>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C</a:t>
              </a:r>
            </a:p>
          </p:txBody>
        </p:sp>
        <p:sp>
          <p:nvSpPr>
            <p:cNvPr id="144424" name="Rectangle 46"/>
            <p:cNvSpPr>
              <a:spLocks noChangeArrowheads="1"/>
            </p:cNvSpPr>
            <p:nvPr/>
          </p:nvSpPr>
          <p:spPr bwMode="auto">
            <a:xfrm>
              <a:off x="2832" y="3072"/>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B</a:t>
              </a:r>
            </a:p>
          </p:txBody>
        </p:sp>
        <p:sp>
          <p:nvSpPr>
            <p:cNvPr id="144425" name="Line 47"/>
            <p:cNvSpPr>
              <a:spLocks noChangeShapeType="1"/>
            </p:cNvSpPr>
            <p:nvPr/>
          </p:nvSpPr>
          <p:spPr bwMode="auto">
            <a:xfrm>
              <a:off x="2832" y="3072"/>
              <a:ext cx="768"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426" name="Line 48"/>
            <p:cNvSpPr>
              <a:spLocks noChangeShapeType="1"/>
            </p:cNvSpPr>
            <p:nvPr/>
          </p:nvSpPr>
          <p:spPr bwMode="auto">
            <a:xfrm>
              <a:off x="2832" y="3321"/>
              <a:ext cx="76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427" name="Line 49"/>
            <p:cNvSpPr>
              <a:spLocks noChangeShapeType="1"/>
            </p:cNvSpPr>
            <p:nvPr/>
          </p:nvSpPr>
          <p:spPr bwMode="auto">
            <a:xfrm>
              <a:off x="2832" y="3570"/>
              <a:ext cx="76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428" name="Line 50"/>
            <p:cNvSpPr>
              <a:spLocks noChangeShapeType="1"/>
            </p:cNvSpPr>
            <p:nvPr/>
          </p:nvSpPr>
          <p:spPr bwMode="auto">
            <a:xfrm>
              <a:off x="2832" y="3819"/>
              <a:ext cx="768"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429" name="Line 51"/>
            <p:cNvSpPr>
              <a:spLocks noChangeShapeType="1"/>
            </p:cNvSpPr>
            <p:nvPr/>
          </p:nvSpPr>
          <p:spPr bwMode="auto">
            <a:xfrm>
              <a:off x="2832" y="3072"/>
              <a:ext cx="0" cy="747"/>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430" name="Line 52"/>
            <p:cNvSpPr>
              <a:spLocks noChangeShapeType="1"/>
            </p:cNvSpPr>
            <p:nvPr/>
          </p:nvSpPr>
          <p:spPr bwMode="auto">
            <a:xfrm>
              <a:off x="3216" y="3072"/>
              <a:ext cx="0" cy="747"/>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431" name="Line 53"/>
            <p:cNvSpPr>
              <a:spLocks noChangeShapeType="1"/>
            </p:cNvSpPr>
            <p:nvPr/>
          </p:nvSpPr>
          <p:spPr bwMode="auto">
            <a:xfrm>
              <a:off x="3600" y="3072"/>
              <a:ext cx="0" cy="747"/>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44393" name="Group 54"/>
          <p:cNvGrpSpPr>
            <a:grpSpLocks/>
          </p:cNvGrpSpPr>
          <p:nvPr/>
        </p:nvGrpSpPr>
        <p:grpSpPr bwMode="auto">
          <a:xfrm>
            <a:off x="6356176" y="4653136"/>
            <a:ext cx="1600200" cy="1828800"/>
            <a:chOff x="4224" y="2928"/>
            <a:chExt cx="1152" cy="1284"/>
          </a:xfrm>
        </p:grpSpPr>
        <p:sp>
          <p:nvSpPr>
            <p:cNvPr id="144394" name="Rectangle 55"/>
            <p:cNvSpPr>
              <a:spLocks noChangeArrowheads="1"/>
            </p:cNvSpPr>
            <p:nvPr/>
          </p:nvSpPr>
          <p:spPr bwMode="auto">
            <a:xfrm>
              <a:off x="4992" y="3216"/>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zh-CN" altLang="en-US" sz="2000">
                  <a:latin typeface="华文新魏" panose="02010800040101010101" pitchFamily="2" charset="-122"/>
                </a:rPr>
                <a:t>1</a:t>
              </a:r>
            </a:p>
          </p:txBody>
        </p:sp>
        <p:sp>
          <p:nvSpPr>
            <p:cNvPr id="144395" name="Rectangle 56"/>
            <p:cNvSpPr>
              <a:spLocks noChangeArrowheads="1"/>
            </p:cNvSpPr>
            <p:nvPr/>
          </p:nvSpPr>
          <p:spPr bwMode="auto">
            <a:xfrm>
              <a:off x="4608" y="3216"/>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zh-CN" altLang="en-US" sz="2000">
                  <a:latin typeface="华文新魏" panose="02010800040101010101" pitchFamily="2" charset="-122"/>
                </a:rPr>
                <a:t>1</a:t>
              </a:r>
            </a:p>
          </p:txBody>
        </p:sp>
        <p:sp>
          <p:nvSpPr>
            <p:cNvPr id="144396" name="Rectangle 57"/>
            <p:cNvSpPr>
              <a:spLocks noChangeArrowheads="1"/>
            </p:cNvSpPr>
            <p:nvPr/>
          </p:nvSpPr>
          <p:spPr bwMode="auto">
            <a:xfrm>
              <a:off x="4224" y="3216"/>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zh-CN" altLang="en-US" sz="2000">
                  <a:latin typeface="华文新魏" panose="02010800040101010101" pitchFamily="2" charset="-122"/>
                </a:rPr>
                <a:t>1</a:t>
              </a:r>
            </a:p>
          </p:txBody>
        </p:sp>
        <p:sp>
          <p:nvSpPr>
            <p:cNvPr id="144397" name="Rectangle 58"/>
            <p:cNvSpPr>
              <a:spLocks noChangeArrowheads="1"/>
            </p:cNvSpPr>
            <p:nvPr/>
          </p:nvSpPr>
          <p:spPr bwMode="auto">
            <a:xfrm>
              <a:off x="4992" y="3963"/>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zh-CN" altLang="en-US" sz="2000">
                  <a:latin typeface="华文新魏" panose="02010800040101010101" pitchFamily="2" charset="-122"/>
                </a:rPr>
                <a:t>1</a:t>
              </a:r>
            </a:p>
          </p:txBody>
        </p:sp>
        <p:sp>
          <p:nvSpPr>
            <p:cNvPr id="144398" name="Rectangle 59"/>
            <p:cNvSpPr>
              <a:spLocks noChangeArrowheads="1"/>
            </p:cNvSpPr>
            <p:nvPr/>
          </p:nvSpPr>
          <p:spPr bwMode="auto">
            <a:xfrm>
              <a:off x="4608" y="3963"/>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zh-CN" altLang="en-US" sz="2000">
                  <a:latin typeface="华文新魏" panose="02010800040101010101" pitchFamily="2" charset="-122"/>
                </a:rPr>
                <a:t>2</a:t>
              </a:r>
            </a:p>
          </p:txBody>
        </p:sp>
        <p:sp>
          <p:nvSpPr>
            <p:cNvPr id="144399" name="Rectangle 60"/>
            <p:cNvSpPr>
              <a:spLocks noChangeArrowheads="1"/>
            </p:cNvSpPr>
            <p:nvPr/>
          </p:nvSpPr>
          <p:spPr bwMode="auto">
            <a:xfrm>
              <a:off x="4224" y="3963"/>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zh-CN" altLang="en-US" sz="2000">
                  <a:latin typeface="华文新魏" panose="02010800040101010101" pitchFamily="2" charset="-122"/>
                </a:rPr>
                <a:t>2</a:t>
              </a:r>
            </a:p>
          </p:txBody>
        </p:sp>
        <p:sp>
          <p:nvSpPr>
            <p:cNvPr id="144400" name="Rectangle 61"/>
            <p:cNvSpPr>
              <a:spLocks noChangeArrowheads="1"/>
            </p:cNvSpPr>
            <p:nvPr/>
          </p:nvSpPr>
          <p:spPr bwMode="auto">
            <a:xfrm>
              <a:off x="4992" y="3714"/>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zh-CN" altLang="en-US" sz="2000">
                  <a:latin typeface="华文新魏" panose="02010800040101010101" pitchFamily="2" charset="-122"/>
                </a:rPr>
                <a:t>1</a:t>
              </a:r>
            </a:p>
          </p:txBody>
        </p:sp>
        <p:sp>
          <p:nvSpPr>
            <p:cNvPr id="144401" name="Rectangle 62"/>
            <p:cNvSpPr>
              <a:spLocks noChangeArrowheads="1"/>
            </p:cNvSpPr>
            <p:nvPr/>
          </p:nvSpPr>
          <p:spPr bwMode="auto">
            <a:xfrm>
              <a:off x="4608" y="3714"/>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zh-CN" altLang="en-US" sz="2000">
                  <a:latin typeface="华文新魏" panose="02010800040101010101" pitchFamily="2" charset="-122"/>
                </a:rPr>
                <a:t>1</a:t>
              </a:r>
            </a:p>
          </p:txBody>
        </p:sp>
        <p:sp>
          <p:nvSpPr>
            <p:cNvPr id="144402" name="Rectangle 63"/>
            <p:cNvSpPr>
              <a:spLocks noChangeArrowheads="1"/>
            </p:cNvSpPr>
            <p:nvPr/>
          </p:nvSpPr>
          <p:spPr bwMode="auto">
            <a:xfrm>
              <a:off x="4224" y="3714"/>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zh-CN" altLang="en-US" sz="2000">
                  <a:latin typeface="华文新魏" panose="02010800040101010101" pitchFamily="2" charset="-122"/>
                </a:rPr>
                <a:t>2</a:t>
              </a:r>
            </a:p>
          </p:txBody>
        </p:sp>
        <p:sp>
          <p:nvSpPr>
            <p:cNvPr id="144403" name="Rectangle 64"/>
            <p:cNvSpPr>
              <a:spLocks noChangeArrowheads="1"/>
            </p:cNvSpPr>
            <p:nvPr/>
          </p:nvSpPr>
          <p:spPr bwMode="auto">
            <a:xfrm>
              <a:off x="4992" y="3465"/>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zh-CN" altLang="en-US" sz="2000">
                  <a:latin typeface="华文新魏" panose="02010800040101010101" pitchFamily="2" charset="-122"/>
                </a:rPr>
                <a:t>1</a:t>
              </a:r>
            </a:p>
          </p:txBody>
        </p:sp>
        <p:sp>
          <p:nvSpPr>
            <p:cNvPr id="144404" name="Rectangle 65"/>
            <p:cNvSpPr>
              <a:spLocks noChangeArrowheads="1"/>
            </p:cNvSpPr>
            <p:nvPr/>
          </p:nvSpPr>
          <p:spPr bwMode="auto">
            <a:xfrm>
              <a:off x="4608" y="3465"/>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zh-CN" altLang="en-US" sz="2000">
                  <a:latin typeface="华文新魏" panose="02010800040101010101" pitchFamily="2" charset="-122"/>
                </a:rPr>
                <a:t>2</a:t>
              </a:r>
            </a:p>
          </p:txBody>
        </p:sp>
        <p:sp>
          <p:nvSpPr>
            <p:cNvPr id="144405" name="Rectangle 66"/>
            <p:cNvSpPr>
              <a:spLocks noChangeArrowheads="1"/>
            </p:cNvSpPr>
            <p:nvPr/>
          </p:nvSpPr>
          <p:spPr bwMode="auto">
            <a:xfrm>
              <a:off x="4224" y="3465"/>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zh-CN" altLang="en-US" sz="2000">
                  <a:latin typeface="华文新魏" panose="02010800040101010101" pitchFamily="2" charset="-122"/>
                </a:rPr>
                <a:t>1</a:t>
              </a:r>
            </a:p>
          </p:txBody>
        </p:sp>
        <p:sp>
          <p:nvSpPr>
            <p:cNvPr id="144406" name="Rectangle 67"/>
            <p:cNvSpPr>
              <a:spLocks noChangeArrowheads="1"/>
            </p:cNvSpPr>
            <p:nvPr/>
          </p:nvSpPr>
          <p:spPr bwMode="auto">
            <a:xfrm>
              <a:off x="4992" y="2928"/>
              <a:ext cx="384" cy="288"/>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C</a:t>
              </a:r>
            </a:p>
          </p:txBody>
        </p:sp>
        <p:sp>
          <p:nvSpPr>
            <p:cNvPr id="144407" name="Rectangle 68"/>
            <p:cNvSpPr>
              <a:spLocks noChangeArrowheads="1"/>
            </p:cNvSpPr>
            <p:nvPr/>
          </p:nvSpPr>
          <p:spPr bwMode="auto">
            <a:xfrm>
              <a:off x="4608" y="2928"/>
              <a:ext cx="384" cy="288"/>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B</a:t>
              </a:r>
            </a:p>
          </p:txBody>
        </p:sp>
        <p:sp>
          <p:nvSpPr>
            <p:cNvPr id="144408" name="Rectangle 69"/>
            <p:cNvSpPr>
              <a:spLocks noChangeArrowheads="1"/>
            </p:cNvSpPr>
            <p:nvPr/>
          </p:nvSpPr>
          <p:spPr bwMode="auto">
            <a:xfrm>
              <a:off x="4224" y="2928"/>
              <a:ext cx="384" cy="288"/>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A</a:t>
              </a:r>
            </a:p>
          </p:txBody>
        </p:sp>
        <p:sp>
          <p:nvSpPr>
            <p:cNvPr id="144409" name="Line 70"/>
            <p:cNvSpPr>
              <a:spLocks noChangeShapeType="1"/>
            </p:cNvSpPr>
            <p:nvPr/>
          </p:nvSpPr>
          <p:spPr bwMode="auto">
            <a:xfrm>
              <a:off x="4224" y="2928"/>
              <a:ext cx="1152"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410" name="Line 71"/>
            <p:cNvSpPr>
              <a:spLocks noChangeShapeType="1"/>
            </p:cNvSpPr>
            <p:nvPr/>
          </p:nvSpPr>
          <p:spPr bwMode="auto">
            <a:xfrm>
              <a:off x="4224" y="3216"/>
              <a:ext cx="1152"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411" name="Line 72"/>
            <p:cNvSpPr>
              <a:spLocks noChangeShapeType="1"/>
            </p:cNvSpPr>
            <p:nvPr/>
          </p:nvSpPr>
          <p:spPr bwMode="auto">
            <a:xfrm>
              <a:off x="4224" y="3714"/>
              <a:ext cx="1152"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412" name="Line 73"/>
            <p:cNvSpPr>
              <a:spLocks noChangeShapeType="1"/>
            </p:cNvSpPr>
            <p:nvPr/>
          </p:nvSpPr>
          <p:spPr bwMode="auto">
            <a:xfrm>
              <a:off x="4224" y="3963"/>
              <a:ext cx="1152"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413" name="Line 74"/>
            <p:cNvSpPr>
              <a:spLocks noChangeShapeType="1"/>
            </p:cNvSpPr>
            <p:nvPr/>
          </p:nvSpPr>
          <p:spPr bwMode="auto">
            <a:xfrm>
              <a:off x="4224" y="4212"/>
              <a:ext cx="1152"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414" name="Line 75"/>
            <p:cNvSpPr>
              <a:spLocks noChangeShapeType="1"/>
            </p:cNvSpPr>
            <p:nvPr/>
          </p:nvSpPr>
          <p:spPr bwMode="auto">
            <a:xfrm>
              <a:off x="4224" y="2928"/>
              <a:ext cx="0" cy="1284"/>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415" name="Line 76"/>
            <p:cNvSpPr>
              <a:spLocks noChangeShapeType="1"/>
            </p:cNvSpPr>
            <p:nvPr/>
          </p:nvSpPr>
          <p:spPr bwMode="auto">
            <a:xfrm>
              <a:off x="4608" y="2928"/>
              <a:ext cx="0" cy="1284"/>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416" name="Line 77"/>
            <p:cNvSpPr>
              <a:spLocks noChangeShapeType="1"/>
            </p:cNvSpPr>
            <p:nvPr/>
          </p:nvSpPr>
          <p:spPr bwMode="auto">
            <a:xfrm>
              <a:off x="4992" y="2928"/>
              <a:ext cx="0" cy="1284"/>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417" name="Line 78"/>
            <p:cNvSpPr>
              <a:spLocks noChangeShapeType="1"/>
            </p:cNvSpPr>
            <p:nvPr/>
          </p:nvSpPr>
          <p:spPr bwMode="auto">
            <a:xfrm>
              <a:off x="5376" y="2928"/>
              <a:ext cx="0" cy="1284"/>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418" name="Line 79"/>
            <p:cNvSpPr>
              <a:spLocks noChangeShapeType="1"/>
            </p:cNvSpPr>
            <p:nvPr/>
          </p:nvSpPr>
          <p:spPr bwMode="auto">
            <a:xfrm>
              <a:off x="4224" y="3465"/>
              <a:ext cx="1152"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3" name="Text Box 92"/>
          <p:cNvSpPr txBox="1">
            <a:spLocks noChangeArrowheads="1"/>
          </p:cNvSpPr>
          <p:nvPr/>
        </p:nvSpPr>
        <p:spPr bwMode="auto">
          <a:xfrm>
            <a:off x="3528194" y="4772000"/>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r>
              <a:rPr lang="en-US" altLang="zh-CN" sz="2400" dirty="0">
                <a:latin typeface="Times New Roman" panose="02020603050405020304" pitchFamily="18" charset="0"/>
                <a:ea typeface="宋体" panose="02010600030101010101" pitchFamily="2" charset="-122"/>
              </a:rPr>
              <a:t>R1</a:t>
            </a:r>
          </a:p>
        </p:txBody>
      </p:sp>
      <p:sp>
        <p:nvSpPr>
          <p:cNvPr id="84" name="Text Box 93"/>
          <p:cNvSpPr txBox="1">
            <a:spLocks noChangeArrowheads="1"/>
          </p:cNvSpPr>
          <p:nvPr/>
        </p:nvSpPr>
        <p:spPr bwMode="auto">
          <a:xfrm>
            <a:off x="4993256" y="4772000"/>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r>
              <a:rPr lang="en-US" altLang="zh-CN" sz="2400" dirty="0">
                <a:latin typeface="Times New Roman" panose="02020603050405020304" pitchFamily="18" charset="0"/>
                <a:ea typeface="宋体" panose="02010600030101010101" pitchFamily="2" charset="-122"/>
              </a:rPr>
              <a:t>R2</a:t>
            </a:r>
          </a:p>
        </p:txBody>
      </p:sp>
      <p:sp>
        <p:nvSpPr>
          <p:cNvPr id="85" name="Text Box 95"/>
          <p:cNvSpPr txBox="1">
            <a:spLocks noChangeArrowheads="1"/>
          </p:cNvSpPr>
          <p:nvPr/>
        </p:nvSpPr>
        <p:spPr bwMode="auto">
          <a:xfrm>
            <a:off x="6414119" y="4221088"/>
            <a:ext cx="7985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r>
              <a:rPr lang="en-US" altLang="zh-CN" sz="2400" dirty="0">
                <a:latin typeface="Times New Roman" panose="02020603050405020304" pitchFamily="18" charset="0"/>
                <a:ea typeface="宋体" panose="02010600030101010101" pitchFamily="2" charset="-122"/>
              </a:rPr>
              <a:t>R1</a:t>
            </a:r>
            <a:r>
              <a:rPr lang="zh-CN" altLang="zh-CN" sz="2400" dirty="0">
                <a:latin typeface="Times New Roman" panose="02020603050405020304" pitchFamily="18" charset="0"/>
                <a:ea typeface="宋体" panose="02010600030101010101" pitchFamily="2" charset="-122"/>
              </a:rPr>
              <a:t>⋈</a:t>
            </a:r>
            <a:endParaRPr lang="en-US" altLang="zh-CN" sz="2400" dirty="0">
              <a:latin typeface="Times New Roman" panose="02020603050405020304" pitchFamily="18" charset="0"/>
              <a:ea typeface="宋体" panose="02010600030101010101" pitchFamily="2" charset="-122"/>
            </a:endParaRPr>
          </a:p>
        </p:txBody>
      </p:sp>
      <p:sp>
        <p:nvSpPr>
          <p:cNvPr id="86" name="Text Box 96"/>
          <p:cNvSpPr txBox="1">
            <a:spLocks noChangeArrowheads="1"/>
          </p:cNvSpPr>
          <p:nvPr/>
        </p:nvSpPr>
        <p:spPr bwMode="auto">
          <a:xfrm>
            <a:off x="7061819" y="4221088"/>
            <a:ext cx="62068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r>
              <a:rPr lang="en-US" altLang="zh-CN" sz="2400" dirty="0">
                <a:latin typeface="Times New Roman" panose="02020603050405020304" pitchFamily="18" charset="0"/>
                <a:ea typeface="宋体" panose="02010600030101010101" pitchFamily="2" charset="-122"/>
              </a:rPr>
              <a:t>R2</a:t>
            </a:r>
            <a:r>
              <a:rPr lang="zh-CN" altLang="zh-CN" sz="2400" dirty="0">
                <a:latin typeface="Times New Roman" panose="02020603050405020304" pitchFamily="18" charset="0"/>
                <a:ea typeface="宋体" panose="02010600030101010101" pitchFamily="2" charset="-122"/>
              </a:rPr>
              <a:t> </a:t>
            </a:r>
            <a:endParaRPr lang="en-US" altLang="zh-CN" sz="2400" dirty="0">
              <a:latin typeface="Times New Roman" panose="02020603050405020304" pitchFamily="18" charset="0"/>
              <a:ea typeface="宋体" panose="02010600030101010101" pitchFamily="2" charset="-122"/>
            </a:endParaRPr>
          </a:p>
        </p:txBody>
      </p:sp>
      <p:sp>
        <p:nvSpPr>
          <p:cNvPr id="91" name="Text Box 91"/>
          <p:cNvSpPr txBox="1">
            <a:spLocks noChangeArrowheads="1"/>
          </p:cNvSpPr>
          <p:nvPr/>
        </p:nvSpPr>
        <p:spPr bwMode="auto">
          <a:xfrm>
            <a:off x="1653157" y="4737720"/>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r>
              <a:rPr lang="en-US" altLang="zh-CN" sz="2400" dirty="0">
                <a:latin typeface="Times New Roman" panose="02020603050405020304" pitchFamily="18" charset="0"/>
                <a:ea typeface="宋体" panose="02010600030101010101" pitchFamily="2" charset="-122"/>
              </a:rPr>
              <a:t>R</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139268" name="Rectangle 2"/>
          <p:cNvSpPr>
            <a:spLocks noGrp="1" noChangeArrowheads="1"/>
          </p:cNvSpPr>
          <p:nvPr>
            <p:ph type="title"/>
          </p:nvPr>
        </p:nvSpPr>
        <p:spPr/>
        <p:txBody>
          <a:bodyPr/>
          <a:lstStyle/>
          <a:p>
            <a:pPr eaLnBrk="1" hangingPunct="1">
              <a:defRPr/>
            </a:pPr>
            <a:r>
              <a:rPr kumimoji="1" lang="zh-CN" altLang="en-US" dirty="0"/>
              <a:t>关系模式的分解算法</a:t>
            </a:r>
            <a:r>
              <a:rPr kumimoji="1" lang="en-US" altLang="zh-CN" dirty="0"/>
              <a:t>-3NF</a:t>
            </a:r>
            <a:endParaRPr kumimoji="1" lang="zh-CN" altLang="en-US" dirty="0"/>
          </a:p>
        </p:txBody>
      </p:sp>
      <p:sp>
        <p:nvSpPr>
          <p:cNvPr id="145413" name="Rectangle 3"/>
          <p:cNvSpPr>
            <a:spLocks noGrp="1" noChangeArrowheads="1"/>
          </p:cNvSpPr>
          <p:nvPr>
            <p:ph idx="1"/>
          </p:nvPr>
        </p:nvSpPr>
        <p:spPr/>
        <p:txBody>
          <a:bodyPr/>
          <a:lstStyle/>
          <a:p>
            <a:pPr lvl="1" eaLnBrk="1" hangingPunct="1">
              <a:spcBef>
                <a:spcPts val="600"/>
              </a:spcBef>
            </a:pPr>
            <a:r>
              <a:rPr lang="zh-CN" altLang="en-US" sz="2400" dirty="0">
                <a:latin typeface="华文新魏" panose="02010800040101010101" pitchFamily="2" charset="-122"/>
              </a:rPr>
              <a:t>算法</a:t>
            </a:r>
            <a:r>
              <a:rPr lang="en-US" altLang="zh-CN" sz="2400" dirty="0">
                <a:latin typeface="华文新魏" panose="02010800040101010101" pitchFamily="2" charset="-122"/>
                <a:sym typeface="Wingdings" panose="05000000000000000000" pitchFamily="2" charset="2"/>
              </a:rPr>
              <a:t>: (</a:t>
            </a:r>
            <a:r>
              <a:rPr lang="zh-CN" altLang="en-US" sz="2400" dirty="0">
                <a:latin typeface="华文新魏" panose="02010800040101010101" pitchFamily="2" charset="-122"/>
              </a:rPr>
              <a:t>达到3</a:t>
            </a:r>
            <a:r>
              <a:rPr lang="en-US" altLang="zh-CN" sz="2400" dirty="0">
                <a:latin typeface="华文新魏" panose="02010800040101010101" pitchFamily="2" charset="-122"/>
              </a:rPr>
              <a:t>NF</a:t>
            </a:r>
            <a:r>
              <a:rPr lang="zh-CN" altLang="en-US" sz="2400" dirty="0">
                <a:latin typeface="华文新魏" panose="02010800040101010101" pitchFamily="2" charset="-122"/>
              </a:rPr>
              <a:t>且同时保持无损连接与函数依赖的分解，</a:t>
            </a:r>
            <a:r>
              <a:rPr lang="en-US" altLang="zh-CN" sz="2400" dirty="0">
                <a:latin typeface="华文新魏" panose="02010800040101010101" pitchFamily="2" charset="-122"/>
              </a:rPr>
              <a:t>3NF</a:t>
            </a:r>
            <a:r>
              <a:rPr lang="zh-CN" altLang="en-US" sz="2400" dirty="0">
                <a:latin typeface="华文新魏" panose="02010800040101010101" pitchFamily="2" charset="-122"/>
              </a:rPr>
              <a:t>综合算法</a:t>
            </a:r>
            <a:r>
              <a:rPr lang="en-US" altLang="zh-CN" sz="2400" dirty="0">
                <a:latin typeface="华文新魏" panose="02010800040101010101" pitchFamily="2" charset="-122"/>
              </a:rPr>
              <a:t>(3NF synthesis algorithm))</a:t>
            </a:r>
            <a:endParaRPr lang="zh-CN" altLang="en-US" sz="2400" dirty="0">
              <a:latin typeface="华文新魏" panose="02010800040101010101" pitchFamily="2" charset="-122"/>
            </a:endParaRPr>
          </a:p>
          <a:p>
            <a:pPr lvl="1" eaLnBrk="1" hangingPunct="1">
              <a:spcBef>
                <a:spcPts val="600"/>
              </a:spcBef>
              <a:buFontTx/>
              <a:buNone/>
            </a:pPr>
            <a:r>
              <a:rPr lang="zh-CN" altLang="en-US" sz="2400" dirty="0">
                <a:latin typeface="华文新魏" panose="02010800040101010101" pitchFamily="2" charset="-122"/>
              </a:rPr>
              <a:t>输入关系模式</a:t>
            </a:r>
            <a:r>
              <a:rPr lang="en-US" altLang="zh-CN" sz="2400" dirty="0">
                <a:latin typeface="华文新魏" panose="02010800040101010101" pitchFamily="2" charset="-122"/>
              </a:rPr>
              <a:t>R(U,F)</a:t>
            </a:r>
            <a:r>
              <a:rPr lang="zh-CN" altLang="en-US" sz="2400" dirty="0">
                <a:latin typeface="华文新魏" panose="02010800040101010101" pitchFamily="2" charset="-122"/>
              </a:rPr>
              <a:t>	</a:t>
            </a:r>
            <a:endParaRPr lang="en-US" altLang="zh-CN" sz="2400" dirty="0">
              <a:latin typeface="华文新魏" panose="02010800040101010101" pitchFamily="2" charset="-122"/>
            </a:endParaRPr>
          </a:p>
          <a:p>
            <a:pPr lvl="1" eaLnBrk="1" hangingPunct="1">
              <a:spcBef>
                <a:spcPts val="600"/>
              </a:spcBef>
              <a:buFontTx/>
              <a:buNone/>
            </a:pPr>
            <a:r>
              <a:rPr lang="en-US" altLang="zh-CN" sz="2400" dirty="0">
                <a:latin typeface="华文新魏" panose="02010800040101010101" pitchFamily="2" charset="-122"/>
                <a:sym typeface="Symbol" panose="05050102010706020507" pitchFamily="18" charset="2"/>
              </a:rPr>
              <a:t>1</a:t>
            </a:r>
            <a:r>
              <a:rPr lang="zh-CN" altLang="en-US" sz="2400" dirty="0">
                <a:latin typeface="华文新魏" panose="02010800040101010101" pitchFamily="2" charset="-122"/>
                <a:sym typeface="Symbol" panose="05050102010706020507" pitchFamily="18" charset="2"/>
              </a:rPr>
              <a:t>、 = </a:t>
            </a:r>
            <a:r>
              <a:rPr lang="zh-CN" altLang="en-US" sz="2400" dirty="0">
                <a:latin typeface="华文新魏" panose="02010800040101010101" pitchFamily="2" charset="-122"/>
              </a:rPr>
              <a:t>{</a:t>
            </a:r>
            <a:r>
              <a:rPr lang="en-US" altLang="zh-CN" sz="2400" dirty="0">
                <a:latin typeface="华文新魏" panose="02010800040101010101" pitchFamily="2" charset="-122"/>
              </a:rPr>
              <a:t>R</a:t>
            </a:r>
            <a:r>
              <a:rPr lang="en-US" altLang="zh-CN" sz="2400" baseline="-16000" dirty="0">
                <a:latin typeface="华文新魏" panose="02010800040101010101" pitchFamily="2" charset="-122"/>
              </a:rPr>
              <a:t>1</a:t>
            </a:r>
            <a:r>
              <a:rPr lang="en-US" altLang="zh-CN" sz="2400" dirty="0">
                <a:latin typeface="华文新魏" panose="02010800040101010101" pitchFamily="2" charset="-122"/>
              </a:rPr>
              <a:t>&lt;U</a:t>
            </a:r>
            <a:r>
              <a:rPr lang="en-US" altLang="zh-CN" sz="2400" baseline="-16000" dirty="0">
                <a:latin typeface="华文新魏" panose="02010800040101010101" pitchFamily="2" charset="-122"/>
              </a:rPr>
              <a:t>1</a:t>
            </a:r>
            <a:r>
              <a:rPr lang="en-US" altLang="zh-CN" sz="2400" dirty="0">
                <a:latin typeface="华文新魏" panose="02010800040101010101" pitchFamily="2" charset="-122"/>
              </a:rPr>
              <a:t> , F</a:t>
            </a:r>
            <a:r>
              <a:rPr lang="en-US" altLang="zh-CN" sz="2400" baseline="-16000" dirty="0">
                <a:latin typeface="华文新魏" panose="02010800040101010101" pitchFamily="2" charset="-122"/>
              </a:rPr>
              <a:t>1</a:t>
            </a:r>
            <a:r>
              <a:rPr lang="en-US" altLang="zh-CN" sz="2400" dirty="0">
                <a:latin typeface="华文新魏" panose="02010800040101010101" pitchFamily="2" charset="-122"/>
              </a:rPr>
              <a:t>&gt; , </a:t>
            </a:r>
            <a:r>
              <a:rPr lang="en-US" altLang="zh-CN" sz="2400" dirty="0"/>
              <a:t>…</a:t>
            </a:r>
            <a:r>
              <a:rPr lang="en-US" altLang="zh-CN" sz="2400" dirty="0">
                <a:latin typeface="华文新魏" panose="02010800040101010101" pitchFamily="2" charset="-122"/>
              </a:rPr>
              <a:t> , </a:t>
            </a:r>
            <a:r>
              <a:rPr lang="en-US" altLang="zh-CN" sz="2400" dirty="0" err="1">
                <a:latin typeface="华文新魏" panose="02010800040101010101" pitchFamily="2" charset="-122"/>
              </a:rPr>
              <a:t>R</a:t>
            </a:r>
            <a:r>
              <a:rPr lang="en-US" altLang="zh-CN" sz="2400" baseline="-16000" dirty="0" err="1">
                <a:latin typeface="华文新魏" panose="02010800040101010101" pitchFamily="2" charset="-122"/>
              </a:rPr>
              <a:t>k</a:t>
            </a:r>
            <a:r>
              <a:rPr lang="en-US" altLang="zh-CN" sz="2400" dirty="0">
                <a:latin typeface="华文新魏" panose="02010800040101010101" pitchFamily="2" charset="-122"/>
              </a:rPr>
              <a:t>&lt;</a:t>
            </a:r>
            <a:r>
              <a:rPr lang="en-US" altLang="zh-CN" sz="2400" dirty="0" err="1">
                <a:latin typeface="华文新魏" panose="02010800040101010101" pitchFamily="2" charset="-122"/>
              </a:rPr>
              <a:t>U</a:t>
            </a:r>
            <a:r>
              <a:rPr lang="en-US" altLang="zh-CN" sz="2400" baseline="-16000" dirty="0" err="1">
                <a:latin typeface="华文新魏" panose="02010800040101010101" pitchFamily="2" charset="-122"/>
              </a:rPr>
              <a:t>k</a:t>
            </a:r>
            <a:r>
              <a:rPr lang="en-US" altLang="zh-CN" sz="2400" dirty="0">
                <a:latin typeface="华文新魏" panose="02010800040101010101" pitchFamily="2" charset="-122"/>
              </a:rPr>
              <a:t> , </a:t>
            </a:r>
            <a:r>
              <a:rPr lang="en-US" altLang="zh-CN" sz="2400" dirty="0" err="1">
                <a:latin typeface="华文新魏" panose="02010800040101010101" pitchFamily="2" charset="-122"/>
              </a:rPr>
              <a:t>F</a:t>
            </a:r>
            <a:r>
              <a:rPr lang="en-US" altLang="zh-CN" sz="2400" baseline="-16000" dirty="0" err="1">
                <a:latin typeface="华文新魏" panose="02010800040101010101" pitchFamily="2" charset="-122"/>
              </a:rPr>
              <a:t>k</a:t>
            </a:r>
            <a:r>
              <a:rPr lang="en-US" altLang="zh-CN" sz="2400" dirty="0">
                <a:latin typeface="华文新魏" panose="02010800040101010101" pitchFamily="2" charset="-122"/>
              </a:rPr>
              <a:t>&gt;}</a:t>
            </a:r>
            <a:r>
              <a:rPr lang="zh-CN" altLang="en-US" sz="2400" dirty="0">
                <a:latin typeface="华文新魏" panose="02010800040101010101" pitchFamily="2" charset="-122"/>
              </a:rPr>
              <a:t>是</a:t>
            </a:r>
            <a:r>
              <a:rPr lang="en-US" altLang="zh-CN" sz="2400" dirty="0">
                <a:latin typeface="华文新魏" panose="02010800040101010101" pitchFamily="2" charset="-122"/>
              </a:rPr>
              <a:t>R&lt;U , F&gt;</a:t>
            </a:r>
            <a:r>
              <a:rPr lang="zh-CN" altLang="en-US" sz="2400" dirty="0">
                <a:latin typeface="华文新魏" panose="02010800040101010101" pitchFamily="2" charset="-122"/>
              </a:rPr>
              <a:t>的一个保持函数依赖的3</a:t>
            </a:r>
            <a:r>
              <a:rPr lang="en-US" altLang="zh-CN" sz="2400" dirty="0">
                <a:latin typeface="华文新魏" panose="02010800040101010101" pitchFamily="2" charset="-122"/>
              </a:rPr>
              <a:t>NF</a:t>
            </a:r>
            <a:r>
              <a:rPr lang="zh-CN" altLang="en-US" sz="2400" dirty="0">
                <a:latin typeface="华文新魏" panose="02010800040101010101" pitchFamily="2" charset="-122"/>
              </a:rPr>
              <a:t>分解</a:t>
            </a:r>
          </a:p>
          <a:p>
            <a:pPr lvl="1" eaLnBrk="1" hangingPunct="1">
              <a:spcBef>
                <a:spcPts val="600"/>
              </a:spcBef>
              <a:buFontTx/>
              <a:buNone/>
            </a:pPr>
            <a:r>
              <a:rPr lang="en-US" altLang="zh-CN" sz="2400" dirty="0">
                <a:latin typeface="华文新魏" panose="02010800040101010101" pitchFamily="2" charset="-122"/>
              </a:rPr>
              <a:t>2</a:t>
            </a:r>
            <a:r>
              <a:rPr lang="zh-CN" altLang="en-US" sz="2400" dirty="0">
                <a:latin typeface="华文新魏" panose="02010800040101010101" pitchFamily="2" charset="-122"/>
              </a:rPr>
              <a:t>、设</a:t>
            </a:r>
            <a:r>
              <a:rPr lang="en-US" altLang="zh-CN" sz="2400" dirty="0">
                <a:sym typeface="Symbol" panose="05050102010706020507" pitchFamily="18" charset="2"/>
              </a:rPr>
              <a:t></a:t>
            </a:r>
            <a:r>
              <a:rPr lang="zh-CN" altLang="en-US" sz="2400" dirty="0">
                <a:latin typeface="华文新魏" panose="02010800040101010101" pitchFamily="2" charset="-122"/>
              </a:rPr>
              <a:t>为</a:t>
            </a:r>
            <a:r>
              <a:rPr lang="en-US" altLang="zh-CN" sz="2400" dirty="0">
                <a:latin typeface="华文新魏" panose="02010800040101010101" pitchFamily="2" charset="-122"/>
              </a:rPr>
              <a:t>R&lt;U , F&gt;</a:t>
            </a:r>
            <a:r>
              <a:rPr lang="zh-CN" altLang="en-US" sz="2400" dirty="0">
                <a:latin typeface="华文新魏" panose="02010800040101010101" pitchFamily="2" charset="-122"/>
              </a:rPr>
              <a:t>的任意候选码，</a:t>
            </a:r>
          </a:p>
          <a:p>
            <a:pPr lvl="1" eaLnBrk="1" hangingPunct="1">
              <a:spcBef>
                <a:spcPts val="600"/>
              </a:spcBef>
              <a:buFontTx/>
              <a:buNone/>
            </a:pPr>
            <a:r>
              <a:rPr lang="zh-CN" altLang="en-US" sz="2400" dirty="0">
                <a:latin typeface="华文新魏" panose="02010800040101010101" pitchFamily="2" charset="-122"/>
              </a:rPr>
              <a:t>	若有某个</a:t>
            </a:r>
            <a:r>
              <a:rPr lang="en-US" altLang="zh-CN" sz="2400" dirty="0" err="1">
                <a:latin typeface="华文新魏" panose="02010800040101010101" pitchFamily="2" charset="-122"/>
              </a:rPr>
              <a:t>U</a:t>
            </a:r>
            <a:r>
              <a:rPr lang="en-US" altLang="zh-CN" sz="2400" baseline="-16000" dirty="0" err="1">
                <a:latin typeface="华文新魏" panose="02010800040101010101" pitchFamily="2" charset="-122"/>
              </a:rPr>
              <a:t>i</a:t>
            </a:r>
            <a:r>
              <a:rPr lang="en-US" altLang="zh-CN" sz="2400" dirty="0">
                <a:latin typeface="华文新魏" panose="02010800040101010101" pitchFamily="2" charset="-122"/>
              </a:rPr>
              <a:t>，</a:t>
            </a:r>
            <a:r>
              <a:rPr lang="en-US" altLang="zh-CN" sz="2400" dirty="0">
                <a:sym typeface="Symbol" panose="05050102010706020507" pitchFamily="18" charset="2"/>
              </a:rPr>
              <a:t> </a:t>
            </a:r>
            <a:r>
              <a:rPr lang="en-US" altLang="zh-CN" sz="2400" dirty="0">
                <a:latin typeface="华文新魏" panose="02010800040101010101" pitchFamily="2" charset="-122"/>
              </a:rPr>
              <a:t> </a:t>
            </a:r>
            <a:r>
              <a:rPr lang="en-US" altLang="zh-CN" sz="2400" dirty="0">
                <a:latin typeface="华文新魏" panose="02010800040101010101" pitchFamily="2" charset="-122"/>
                <a:sym typeface="Symbol" panose="05050102010706020507" pitchFamily="18" charset="2"/>
              </a:rPr>
              <a:t></a:t>
            </a:r>
            <a:r>
              <a:rPr lang="en-US" altLang="zh-CN" sz="2400" dirty="0">
                <a:latin typeface="华文新魏" panose="02010800040101010101" pitchFamily="2" charset="-122"/>
              </a:rPr>
              <a:t> </a:t>
            </a:r>
            <a:r>
              <a:rPr lang="en-US" altLang="zh-CN" sz="2400" dirty="0" err="1">
                <a:latin typeface="华文新魏" panose="02010800040101010101" pitchFamily="2" charset="-122"/>
              </a:rPr>
              <a:t>U</a:t>
            </a:r>
            <a:r>
              <a:rPr lang="en-US" altLang="zh-CN" sz="2400" baseline="-16000" dirty="0" err="1">
                <a:latin typeface="华文新魏" panose="02010800040101010101" pitchFamily="2" charset="-122"/>
              </a:rPr>
              <a:t>i</a:t>
            </a:r>
            <a:r>
              <a:rPr lang="en-US" altLang="zh-CN" sz="2400" dirty="0">
                <a:latin typeface="华文新魏" panose="02010800040101010101" pitchFamily="2" charset="-122"/>
              </a:rPr>
              <a:t>，</a:t>
            </a:r>
            <a:r>
              <a:rPr lang="zh-CN" altLang="en-US" sz="2400" dirty="0">
                <a:latin typeface="华文新魏" panose="02010800040101010101" pitchFamily="2" charset="-122"/>
              </a:rPr>
              <a:t>则</a:t>
            </a:r>
            <a:r>
              <a:rPr lang="zh-CN" altLang="en-US" sz="2400" dirty="0">
                <a:latin typeface="华文新魏" panose="02010800040101010101" pitchFamily="2" charset="-122"/>
                <a:sym typeface="Symbol" panose="05050102010706020507" pitchFamily="18" charset="2"/>
              </a:rPr>
              <a:t></a:t>
            </a:r>
            <a:r>
              <a:rPr lang="zh-CN" altLang="en-US" sz="2400" dirty="0">
                <a:latin typeface="华文新魏" panose="02010800040101010101" pitchFamily="2" charset="-122"/>
              </a:rPr>
              <a:t>即为达到3</a:t>
            </a:r>
            <a:r>
              <a:rPr lang="en-US" altLang="zh-CN" sz="2400" dirty="0">
                <a:latin typeface="华文新魏" panose="02010800040101010101" pitchFamily="2" charset="-122"/>
              </a:rPr>
              <a:t>NF</a:t>
            </a:r>
            <a:r>
              <a:rPr lang="zh-CN" altLang="en-US" sz="2400" dirty="0">
                <a:latin typeface="华文新魏" panose="02010800040101010101" pitchFamily="2" charset="-122"/>
              </a:rPr>
              <a:t>且同时保持无损连接与函数依赖的分解，</a:t>
            </a:r>
          </a:p>
          <a:p>
            <a:pPr lvl="1" eaLnBrk="1" hangingPunct="1">
              <a:spcBef>
                <a:spcPts val="600"/>
              </a:spcBef>
              <a:buFontTx/>
              <a:buNone/>
            </a:pPr>
            <a:r>
              <a:rPr lang="zh-CN" altLang="en-US" sz="2400" dirty="0">
                <a:latin typeface="华文新魏" panose="02010800040101010101" pitchFamily="2" charset="-122"/>
              </a:rPr>
              <a:t>	否则令</a:t>
            </a:r>
            <a:r>
              <a:rPr lang="en-US" altLang="zh-CN" sz="2400" dirty="0">
                <a:latin typeface="华文新魏" panose="02010800040101010101" pitchFamily="2" charset="-122"/>
              </a:rPr>
              <a:t>τ = </a:t>
            </a:r>
            <a:r>
              <a:rPr lang="en-US" altLang="zh-CN" sz="2400" dirty="0">
                <a:latin typeface="华文新魏" panose="02010800040101010101" pitchFamily="2" charset="-122"/>
                <a:sym typeface="Symbol" panose="05050102010706020507" pitchFamily="18" charset="2"/>
              </a:rPr>
              <a:t></a:t>
            </a:r>
            <a:r>
              <a:rPr lang="en-US" altLang="zh-CN" sz="2400" dirty="0">
                <a:latin typeface="华文新魏" panose="02010800040101010101" pitchFamily="2" charset="-122"/>
              </a:rPr>
              <a:t>∪{R</a:t>
            </a:r>
            <a:r>
              <a:rPr lang="en-US" altLang="zh-CN" sz="2400" baseline="26000" dirty="0">
                <a:latin typeface="华文新魏" panose="02010800040101010101" pitchFamily="2" charset="-122"/>
                <a:sym typeface="Symbol" panose="05050102010706020507" pitchFamily="18" charset="2"/>
              </a:rPr>
              <a:t></a:t>
            </a:r>
            <a:r>
              <a:rPr lang="en-US" altLang="zh-CN" sz="2400" baseline="22000" dirty="0">
                <a:latin typeface="华文新魏" panose="02010800040101010101" pitchFamily="2" charset="-122"/>
              </a:rPr>
              <a:t> </a:t>
            </a:r>
            <a:r>
              <a:rPr lang="en-US" altLang="zh-CN" sz="2400" dirty="0">
                <a:latin typeface="华文新魏" panose="02010800040101010101" pitchFamily="2" charset="-122"/>
              </a:rPr>
              <a:t>&lt;</a:t>
            </a:r>
            <a:r>
              <a:rPr lang="en-US" altLang="zh-CN" sz="2400" dirty="0">
                <a:sym typeface="Symbol" panose="05050102010706020507" pitchFamily="18" charset="2"/>
              </a:rPr>
              <a:t>  </a:t>
            </a:r>
            <a:r>
              <a:rPr lang="en-US" altLang="zh-CN" sz="2400" dirty="0">
                <a:latin typeface="华文新魏" panose="02010800040101010101" pitchFamily="2" charset="-122"/>
              </a:rPr>
              <a:t>，F</a:t>
            </a:r>
            <a:r>
              <a:rPr lang="en-US" altLang="zh-CN" sz="2400" dirty="0">
                <a:sym typeface="Symbol" panose="05050102010706020507" pitchFamily="18" charset="2"/>
              </a:rPr>
              <a:t></a:t>
            </a:r>
            <a:r>
              <a:rPr lang="en-US" altLang="zh-CN" sz="2400" dirty="0">
                <a:latin typeface="华文新魏" panose="02010800040101010101" pitchFamily="2" charset="-122"/>
              </a:rPr>
              <a:t>&gt;}</a:t>
            </a:r>
          </a:p>
          <a:p>
            <a:pPr lvl="1" eaLnBrk="1" hangingPunct="1">
              <a:spcBef>
                <a:spcPts val="600"/>
              </a:spcBef>
              <a:buFontTx/>
              <a:buNone/>
            </a:pPr>
            <a:r>
              <a:rPr lang="zh-CN" altLang="en-US" sz="2400" dirty="0">
                <a:latin typeface="华文新魏" panose="02010800040101010101" pitchFamily="2" charset="-122"/>
              </a:rPr>
              <a:t>返回</a:t>
            </a:r>
            <a:r>
              <a:rPr lang="en-US" altLang="zh-CN" sz="2400" dirty="0">
                <a:latin typeface="华文新魏" panose="02010800040101010101" pitchFamily="2" charset="-122"/>
              </a:rPr>
              <a:t>τ</a:t>
            </a:r>
            <a:endParaRPr lang="zh-CN" altLang="en-US" sz="2400" dirty="0">
              <a:latin typeface="华文新魏" panose="02010800040101010101" pitchFamily="2" charset="-122"/>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140292" name="Rectangle 2"/>
          <p:cNvSpPr>
            <a:spLocks noGrp="1" noChangeArrowheads="1"/>
          </p:cNvSpPr>
          <p:nvPr>
            <p:ph type="title"/>
          </p:nvPr>
        </p:nvSpPr>
        <p:spPr/>
        <p:txBody>
          <a:bodyPr/>
          <a:lstStyle/>
          <a:p>
            <a:pPr eaLnBrk="1" hangingPunct="1">
              <a:defRPr/>
            </a:pPr>
            <a:r>
              <a:rPr kumimoji="1" lang="zh-CN" altLang="en-US"/>
              <a:t>关系模式分解实例</a:t>
            </a:r>
          </a:p>
        </p:txBody>
      </p:sp>
      <p:sp>
        <p:nvSpPr>
          <p:cNvPr id="146437" name="Rectangle 3"/>
          <p:cNvSpPr>
            <a:spLocks noGrp="1" noChangeArrowheads="1"/>
          </p:cNvSpPr>
          <p:nvPr>
            <p:ph idx="1"/>
          </p:nvPr>
        </p:nvSpPr>
        <p:spPr>
          <a:xfrm>
            <a:off x="685800" y="1371600"/>
            <a:ext cx="7772400" cy="2633663"/>
          </a:xfrm>
        </p:spPr>
        <p:txBody>
          <a:bodyPr/>
          <a:lstStyle/>
          <a:p>
            <a:pPr lvl="1" eaLnBrk="1" hangingPunct="1"/>
            <a:r>
              <a:rPr lang="zh-CN" altLang="en-US" sz="2000" dirty="0">
                <a:latin typeface="华文新魏" panose="02010800040101010101" pitchFamily="2" charset="-122"/>
              </a:rPr>
              <a:t>示例：</a:t>
            </a:r>
            <a:r>
              <a:rPr lang="en-US" altLang="zh-CN" sz="2000" dirty="0">
                <a:latin typeface="华文新魏" panose="02010800040101010101" pitchFamily="2" charset="-122"/>
              </a:rPr>
              <a:t> R(U,F)</a:t>
            </a:r>
            <a:r>
              <a:rPr lang="zh-CN" altLang="en-US" sz="2000" dirty="0">
                <a:latin typeface="华文新魏" panose="02010800040101010101" pitchFamily="2" charset="-122"/>
              </a:rPr>
              <a:t>，</a:t>
            </a:r>
            <a:r>
              <a:rPr lang="en-US" altLang="zh-CN" sz="2000" dirty="0">
                <a:latin typeface="华文新魏" panose="02010800040101010101" pitchFamily="2" charset="-122"/>
              </a:rPr>
              <a:t>U = {A,B,C}</a:t>
            </a:r>
            <a:r>
              <a:rPr lang="zh-CN" altLang="en-US" sz="2000" dirty="0">
                <a:latin typeface="华文新魏" panose="02010800040101010101" pitchFamily="2" charset="-122"/>
              </a:rPr>
              <a:t>，</a:t>
            </a:r>
            <a:r>
              <a:rPr lang="en-US" altLang="zh-CN" sz="2000" dirty="0">
                <a:latin typeface="华文新魏" panose="02010800040101010101" pitchFamily="2" charset="-122"/>
              </a:rPr>
              <a:t>F=  {A</a:t>
            </a:r>
            <a:r>
              <a:rPr lang="en-US" altLang="zh-CN" sz="2000" dirty="0">
                <a:latin typeface="华文新魏" panose="02010800040101010101" pitchFamily="2" charset="-122"/>
                <a:sym typeface="Symbol" panose="05050102010706020507" pitchFamily="18" charset="2"/>
              </a:rPr>
              <a:t></a:t>
            </a:r>
            <a:r>
              <a:rPr lang="en-US" altLang="zh-CN" sz="2000" dirty="0">
                <a:latin typeface="华文新魏" panose="02010800040101010101" pitchFamily="2" charset="-122"/>
              </a:rPr>
              <a:t>C，B</a:t>
            </a:r>
            <a:r>
              <a:rPr lang="en-US" altLang="zh-CN" sz="2000" dirty="0">
                <a:latin typeface="华文新魏" panose="02010800040101010101" pitchFamily="2" charset="-122"/>
                <a:sym typeface="Symbol" panose="05050102010706020507" pitchFamily="18" charset="2"/>
              </a:rPr>
              <a:t></a:t>
            </a:r>
            <a:r>
              <a:rPr lang="en-US" altLang="zh-CN" sz="2000" dirty="0">
                <a:latin typeface="华文新魏" panose="02010800040101010101" pitchFamily="2" charset="-122"/>
              </a:rPr>
              <a:t>C} </a:t>
            </a:r>
          </a:p>
          <a:p>
            <a:pPr marL="457200" lvl="1" indent="0" eaLnBrk="1" hangingPunct="1">
              <a:buNone/>
            </a:pPr>
            <a:r>
              <a:rPr lang="en-US" altLang="zh-CN" sz="2000" dirty="0">
                <a:latin typeface="华文新魏" panose="02010800040101010101" pitchFamily="2" charset="-122"/>
              </a:rPr>
              <a:t>    ⒈</a:t>
            </a:r>
            <a:r>
              <a:rPr lang="zh-CN" altLang="en-US" sz="2000" dirty="0">
                <a:latin typeface="华文新魏" panose="02010800040101010101" pitchFamily="2" charset="-122"/>
              </a:rPr>
              <a:t>按保持无损连接分解</a:t>
            </a:r>
          </a:p>
          <a:p>
            <a:pPr lvl="1" eaLnBrk="1" hangingPunct="1">
              <a:buFontTx/>
              <a:buNone/>
            </a:pPr>
            <a:r>
              <a:rPr lang="zh-CN" altLang="en-US" sz="2000" dirty="0">
                <a:latin typeface="华文新魏" panose="02010800040101010101" pitchFamily="2" charset="-122"/>
              </a:rPr>
              <a:t>		码为</a:t>
            </a:r>
            <a:r>
              <a:rPr lang="en-US" altLang="zh-CN" sz="2000" dirty="0">
                <a:latin typeface="华文新魏" panose="02010800040101010101" pitchFamily="2" charset="-122"/>
              </a:rPr>
              <a:t>AB，</a:t>
            </a:r>
            <a:r>
              <a:rPr lang="zh-CN" altLang="en-US" sz="2000" dirty="0">
                <a:latin typeface="华文新魏" panose="02010800040101010101" pitchFamily="2" charset="-122"/>
              </a:rPr>
              <a:t>分解为</a:t>
            </a:r>
            <a:r>
              <a:rPr lang="en-US" altLang="zh-CN" sz="2000" dirty="0">
                <a:latin typeface="华文新魏" panose="02010800040101010101" pitchFamily="2" charset="-122"/>
              </a:rPr>
              <a:t>R1(</a:t>
            </a:r>
            <a:r>
              <a:rPr lang="zh-CN" altLang="en-US" sz="2000" dirty="0">
                <a:latin typeface="华文新魏" panose="02010800040101010101" pitchFamily="2" charset="-122"/>
              </a:rPr>
              <a:t>{</a:t>
            </a:r>
            <a:r>
              <a:rPr lang="en-US" altLang="zh-CN" sz="2000" dirty="0">
                <a:latin typeface="华文新魏" panose="02010800040101010101" pitchFamily="2" charset="-122"/>
              </a:rPr>
              <a:t>A,C}, {A</a:t>
            </a:r>
            <a:r>
              <a:rPr lang="en-US" altLang="zh-CN" sz="2000" dirty="0">
                <a:latin typeface="华文新魏" panose="02010800040101010101" pitchFamily="2" charset="-122"/>
                <a:sym typeface="Symbol" panose="05050102010706020507" pitchFamily="18" charset="2"/>
              </a:rPr>
              <a:t></a:t>
            </a:r>
            <a:r>
              <a:rPr lang="en-US" altLang="zh-CN" sz="2000" dirty="0">
                <a:latin typeface="华文新魏" panose="02010800040101010101" pitchFamily="2" charset="-122"/>
              </a:rPr>
              <a:t>C})</a:t>
            </a:r>
            <a:r>
              <a:rPr lang="zh-CN" altLang="en-US" sz="2000" dirty="0">
                <a:latin typeface="华文新魏" panose="02010800040101010101" pitchFamily="2" charset="-122"/>
              </a:rPr>
              <a:t>和</a:t>
            </a:r>
            <a:r>
              <a:rPr lang="en-US" altLang="zh-CN" sz="2000" dirty="0">
                <a:latin typeface="华文新魏" panose="02010800040101010101" pitchFamily="2" charset="-122"/>
              </a:rPr>
              <a:t>R2({A,B})</a:t>
            </a:r>
          </a:p>
          <a:p>
            <a:pPr lvl="1" eaLnBrk="1" hangingPunct="1">
              <a:buFontTx/>
              <a:buNone/>
            </a:pPr>
            <a:r>
              <a:rPr lang="en-US" altLang="zh-CN" sz="2000" dirty="0">
                <a:latin typeface="华文新魏" panose="02010800040101010101" pitchFamily="2" charset="-122"/>
              </a:rPr>
              <a:t>		</a:t>
            </a:r>
            <a:r>
              <a:rPr lang="zh-CN" altLang="en-US" sz="2000" dirty="0">
                <a:latin typeface="华文新魏" panose="02010800040101010101" pitchFamily="2" charset="-122"/>
              </a:rPr>
              <a:t>丢失了函数依赖</a:t>
            </a:r>
            <a:r>
              <a:rPr lang="en-US" altLang="zh-CN" sz="2000" dirty="0">
                <a:latin typeface="华文新魏" panose="02010800040101010101" pitchFamily="2" charset="-122"/>
              </a:rPr>
              <a:t>B</a:t>
            </a:r>
            <a:r>
              <a:rPr lang="en-US" altLang="zh-CN" sz="2000" dirty="0">
                <a:latin typeface="华文新魏" panose="02010800040101010101" pitchFamily="2" charset="-122"/>
                <a:sym typeface="Symbol" panose="05050102010706020507" pitchFamily="18" charset="2"/>
              </a:rPr>
              <a:t></a:t>
            </a:r>
            <a:r>
              <a:rPr lang="en-US" altLang="zh-CN" sz="2000" dirty="0">
                <a:latin typeface="华文新魏" panose="02010800040101010101" pitchFamily="2" charset="-122"/>
              </a:rPr>
              <a:t>C</a:t>
            </a:r>
          </a:p>
          <a:p>
            <a:pPr lvl="1" eaLnBrk="1" hangingPunct="1">
              <a:buFontTx/>
              <a:buNone/>
            </a:pPr>
            <a:r>
              <a:rPr lang="en-US" altLang="zh-CN" sz="2000" dirty="0">
                <a:latin typeface="华文新魏" panose="02010800040101010101" pitchFamily="2" charset="-122"/>
              </a:rPr>
              <a:t>	⒉</a:t>
            </a:r>
            <a:r>
              <a:rPr lang="zh-CN" altLang="en-US" sz="2000" dirty="0">
                <a:latin typeface="华文新魏" panose="02010800040101010101" pitchFamily="2" charset="-122"/>
              </a:rPr>
              <a:t>按保持函数依赖分解</a:t>
            </a:r>
          </a:p>
          <a:p>
            <a:pPr lvl="1" eaLnBrk="1" hangingPunct="1">
              <a:buFontTx/>
              <a:buNone/>
            </a:pPr>
            <a:r>
              <a:rPr lang="zh-CN" altLang="en-US" sz="2000" dirty="0">
                <a:latin typeface="华文新魏" panose="02010800040101010101" pitchFamily="2" charset="-122"/>
              </a:rPr>
              <a:t>		进行分解，</a:t>
            </a:r>
            <a:r>
              <a:rPr lang="en-US" altLang="zh-CN" sz="2000" dirty="0">
                <a:latin typeface="华文新魏" panose="02010800040101010101" pitchFamily="2" charset="-122"/>
              </a:rPr>
              <a:t>R1(</a:t>
            </a:r>
            <a:r>
              <a:rPr lang="zh-CN" altLang="en-US" sz="2000" dirty="0">
                <a:latin typeface="华文新魏" panose="02010800040101010101" pitchFamily="2" charset="-122"/>
              </a:rPr>
              <a:t>{</a:t>
            </a:r>
            <a:r>
              <a:rPr lang="en-US" altLang="zh-CN" sz="2000" dirty="0">
                <a:latin typeface="华文新魏" panose="02010800040101010101" pitchFamily="2" charset="-122"/>
              </a:rPr>
              <a:t>A,C}, {A</a:t>
            </a:r>
            <a:r>
              <a:rPr lang="en-US" altLang="zh-CN" sz="2000" dirty="0">
                <a:latin typeface="华文新魏" panose="02010800040101010101" pitchFamily="2" charset="-122"/>
                <a:sym typeface="Symbol" panose="05050102010706020507" pitchFamily="18" charset="2"/>
              </a:rPr>
              <a:t></a:t>
            </a:r>
            <a:r>
              <a:rPr lang="en-US" altLang="zh-CN" sz="2000" dirty="0">
                <a:latin typeface="华文新魏" panose="02010800040101010101" pitchFamily="2" charset="-122"/>
              </a:rPr>
              <a:t>C})</a:t>
            </a:r>
            <a:r>
              <a:rPr lang="zh-CN" altLang="en-US" sz="2000" dirty="0">
                <a:latin typeface="华文新魏" panose="02010800040101010101" pitchFamily="2" charset="-122"/>
              </a:rPr>
              <a:t>和</a:t>
            </a:r>
            <a:r>
              <a:rPr lang="en-US" altLang="zh-CN" sz="2000" dirty="0">
                <a:latin typeface="华文新魏" panose="02010800040101010101" pitchFamily="2" charset="-122"/>
              </a:rPr>
              <a:t>R2({B,C}, {B</a:t>
            </a:r>
            <a:r>
              <a:rPr lang="en-US" altLang="zh-CN" sz="2000" dirty="0">
                <a:latin typeface="华文新魏" panose="02010800040101010101" pitchFamily="2" charset="-122"/>
                <a:sym typeface="Symbol" panose="05050102010706020507" pitchFamily="18" charset="2"/>
              </a:rPr>
              <a:t></a:t>
            </a:r>
            <a:r>
              <a:rPr lang="en-US" altLang="zh-CN" sz="2000" dirty="0">
                <a:latin typeface="华文新魏" panose="02010800040101010101" pitchFamily="2" charset="-122"/>
              </a:rPr>
              <a:t>C})</a:t>
            </a:r>
          </a:p>
          <a:p>
            <a:pPr lvl="1" eaLnBrk="1" hangingPunct="1">
              <a:buFontTx/>
              <a:buNone/>
            </a:pPr>
            <a:r>
              <a:rPr lang="en-US" altLang="zh-CN" sz="2000" dirty="0">
                <a:latin typeface="华文新魏" panose="02010800040101010101" pitchFamily="2" charset="-122"/>
              </a:rPr>
              <a:t>		</a:t>
            </a:r>
            <a:r>
              <a:rPr lang="zh-CN" altLang="en-US" sz="2000" dirty="0">
                <a:latin typeface="华文新魏" panose="02010800040101010101" pitchFamily="2" charset="-122"/>
              </a:rPr>
              <a:t>分解是有损的</a:t>
            </a:r>
          </a:p>
        </p:txBody>
      </p:sp>
      <p:grpSp>
        <p:nvGrpSpPr>
          <p:cNvPr id="146438" name="Group 4"/>
          <p:cNvGrpSpPr>
            <a:grpSpLocks/>
          </p:cNvGrpSpPr>
          <p:nvPr/>
        </p:nvGrpSpPr>
        <p:grpSpPr bwMode="auto">
          <a:xfrm>
            <a:off x="627063" y="4792663"/>
            <a:ext cx="1676400" cy="1371600"/>
            <a:chOff x="288" y="3072"/>
            <a:chExt cx="1152" cy="1035"/>
          </a:xfrm>
        </p:grpSpPr>
        <p:sp>
          <p:nvSpPr>
            <p:cNvPr id="146511" name="Rectangle 5"/>
            <p:cNvSpPr>
              <a:spLocks noChangeArrowheads="1"/>
            </p:cNvSpPr>
            <p:nvPr/>
          </p:nvSpPr>
          <p:spPr bwMode="auto">
            <a:xfrm>
              <a:off x="1056" y="3858"/>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zh-CN" altLang="en-US" sz="2000">
                  <a:latin typeface="华文新魏" panose="02010800040101010101" pitchFamily="2" charset="-122"/>
                </a:rPr>
                <a:t>1</a:t>
              </a:r>
            </a:p>
          </p:txBody>
        </p:sp>
        <p:sp>
          <p:nvSpPr>
            <p:cNvPr id="146512" name="Rectangle 6"/>
            <p:cNvSpPr>
              <a:spLocks noChangeArrowheads="1"/>
            </p:cNvSpPr>
            <p:nvPr/>
          </p:nvSpPr>
          <p:spPr bwMode="auto">
            <a:xfrm>
              <a:off x="672" y="3858"/>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zh-CN" altLang="en-US" sz="2000">
                  <a:latin typeface="华文新魏" panose="02010800040101010101" pitchFamily="2" charset="-122"/>
                </a:rPr>
                <a:t>2</a:t>
              </a:r>
            </a:p>
          </p:txBody>
        </p:sp>
        <p:sp>
          <p:nvSpPr>
            <p:cNvPr id="146513" name="Rectangle 7"/>
            <p:cNvSpPr>
              <a:spLocks noChangeArrowheads="1"/>
            </p:cNvSpPr>
            <p:nvPr/>
          </p:nvSpPr>
          <p:spPr bwMode="auto">
            <a:xfrm>
              <a:off x="288" y="3858"/>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zh-CN" altLang="en-US" sz="2000">
                  <a:latin typeface="华文新魏" panose="02010800040101010101" pitchFamily="2" charset="-122"/>
                </a:rPr>
                <a:t>2</a:t>
              </a:r>
            </a:p>
          </p:txBody>
        </p:sp>
        <p:sp>
          <p:nvSpPr>
            <p:cNvPr id="146514" name="Rectangle 8"/>
            <p:cNvSpPr>
              <a:spLocks noChangeArrowheads="1"/>
            </p:cNvSpPr>
            <p:nvPr/>
          </p:nvSpPr>
          <p:spPr bwMode="auto">
            <a:xfrm>
              <a:off x="1056" y="3609"/>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zh-CN" altLang="en-US" sz="2000">
                  <a:latin typeface="华文新魏" panose="02010800040101010101" pitchFamily="2" charset="-122"/>
                </a:rPr>
                <a:t>1</a:t>
              </a:r>
            </a:p>
          </p:txBody>
        </p:sp>
        <p:sp>
          <p:nvSpPr>
            <p:cNvPr id="146515" name="Rectangle 9"/>
            <p:cNvSpPr>
              <a:spLocks noChangeArrowheads="1"/>
            </p:cNvSpPr>
            <p:nvPr/>
          </p:nvSpPr>
          <p:spPr bwMode="auto">
            <a:xfrm>
              <a:off x="672" y="3609"/>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zh-CN" altLang="en-US" sz="2000">
                  <a:latin typeface="华文新魏" panose="02010800040101010101" pitchFamily="2" charset="-122"/>
                </a:rPr>
                <a:t>1</a:t>
              </a:r>
            </a:p>
          </p:txBody>
        </p:sp>
        <p:sp>
          <p:nvSpPr>
            <p:cNvPr id="146516" name="Rectangle 10"/>
            <p:cNvSpPr>
              <a:spLocks noChangeArrowheads="1"/>
            </p:cNvSpPr>
            <p:nvPr/>
          </p:nvSpPr>
          <p:spPr bwMode="auto">
            <a:xfrm>
              <a:off x="288" y="3609"/>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zh-CN" altLang="en-US" sz="2000">
                  <a:latin typeface="华文新魏" panose="02010800040101010101" pitchFamily="2" charset="-122"/>
                </a:rPr>
                <a:t>2</a:t>
              </a:r>
            </a:p>
          </p:txBody>
        </p:sp>
        <p:sp>
          <p:nvSpPr>
            <p:cNvPr id="146517" name="Rectangle 11"/>
            <p:cNvSpPr>
              <a:spLocks noChangeArrowheads="1"/>
            </p:cNvSpPr>
            <p:nvPr/>
          </p:nvSpPr>
          <p:spPr bwMode="auto">
            <a:xfrm>
              <a:off x="1056" y="3360"/>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zh-CN" altLang="en-US" sz="2000">
                  <a:latin typeface="华文新魏" panose="02010800040101010101" pitchFamily="2" charset="-122"/>
                </a:rPr>
                <a:t>1</a:t>
              </a:r>
            </a:p>
          </p:txBody>
        </p:sp>
        <p:sp>
          <p:nvSpPr>
            <p:cNvPr id="146518" name="Rectangle 12"/>
            <p:cNvSpPr>
              <a:spLocks noChangeArrowheads="1"/>
            </p:cNvSpPr>
            <p:nvPr/>
          </p:nvSpPr>
          <p:spPr bwMode="auto">
            <a:xfrm>
              <a:off x="672" y="3360"/>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zh-CN" altLang="en-US" sz="2000">
                  <a:latin typeface="华文新魏" panose="02010800040101010101" pitchFamily="2" charset="-122"/>
                </a:rPr>
                <a:t>1</a:t>
              </a:r>
            </a:p>
          </p:txBody>
        </p:sp>
        <p:sp>
          <p:nvSpPr>
            <p:cNvPr id="146519" name="Rectangle 13"/>
            <p:cNvSpPr>
              <a:spLocks noChangeArrowheads="1"/>
            </p:cNvSpPr>
            <p:nvPr/>
          </p:nvSpPr>
          <p:spPr bwMode="auto">
            <a:xfrm>
              <a:off x="288" y="3360"/>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zh-CN" altLang="en-US" sz="2000">
                  <a:latin typeface="华文新魏" panose="02010800040101010101" pitchFamily="2" charset="-122"/>
                </a:rPr>
                <a:t>1</a:t>
              </a:r>
            </a:p>
          </p:txBody>
        </p:sp>
        <p:sp>
          <p:nvSpPr>
            <p:cNvPr id="146520" name="Rectangle 14"/>
            <p:cNvSpPr>
              <a:spLocks noChangeArrowheads="1"/>
            </p:cNvSpPr>
            <p:nvPr/>
          </p:nvSpPr>
          <p:spPr bwMode="auto">
            <a:xfrm>
              <a:off x="1056" y="3072"/>
              <a:ext cx="384" cy="288"/>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C</a:t>
              </a:r>
            </a:p>
          </p:txBody>
        </p:sp>
        <p:sp>
          <p:nvSpPr>
            <p:cNvPr id="146521" name="Rectangle 15"/>
            <p:cNvSpPr>
              <a:spLocks noChangeArrowheads="1"/>
            </p:cNvSpPr>
            <p:nvPr/>
          </p:nvSpPr>
          <p:spPr bwMode="auto">
            <a:xfrm>
              <a:off x="672" y="3072"/>
              <a:ext cx="384" cy="288"/>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B</a:t>
              </a:r>
            </a:p>
          </p:txBody>
        </p:sp>
        <p:sp>
          <p:nvSpPr>
            <p:cNvPr id="146522" name="Rectangle 16"/>
            <p:cNvSpPr>
              <a:spLocks noChangeArrowheads="1"/>
            </p:cNvSpPr>
            <p:nvPr/>
          </p:nvSpPr>
          <p:spPr bwMode="auto">
            <a:xfrm>
              <a:off x="288" y="3072"/>
              <a:ext cx="384" cy="288"/>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A</a:t>
              </a:r>
            </a:p>
          </p:txBody>
        </p:sp>
        <p:sp>
          <p:nvSpPr>
            <p:cNvPr id="146523" name="Line 17"/>
            <p:cNvSpPr>
              <a:spLocks noChangeShapeType="1"/>
            </p:cNvSpPr>
            <p:nvPr/>
          </p:nvSpPr>
          <p:spPr bwMode="auto">
            <a:xfrm>
              <a:off x="288" y="3072"/>
              <a:ext cx="1152"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6524" name="Line 18"/>
            <p:cNvSpPr>
              <a:spLocks noChangeShapeType="1"/>
            </p:cNvSpPr>
            <p:nvPr/>
          </p:nvSpPr>
          <p:spPr bwMode="auto">
            <a:xfrm>
              <a:off x="288" y="3360"/>
              <a:ext cx="1152"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6525" name="Line 19"/>
            <p:cNvSpPr>
              <a:spLocks noChangeShapeType="1"/>
            </p:cNvSpPr>
            <p:nvPr/>
          </p:nvSpPr>
          <p:spPr bwMode="auto">
            <a:xfrm>
              <a:off x="288" y="3609"/>
              <a:ext cx="1152"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6526" name="Line 20"/>
            <p:cNvSpPr>
              <a:spLocks noChangeShapeType="1"/>
            </p:cNvSpPr>
            <p:nvPr/>
          </p:nvSpPr>
          <p:spPr bwMode="auto">
            <a:xfrm>
              <a:off x="288" y="3858"/>
              <a:ext cx="1152"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6527" name="Line 21"/>
            <p:cNvSpPr>
              <a:spLocks noChangeShapeType="1"/>
            </p:cNvSpPr>
            <p:nvPr/>
          </p:nvSpPr>
          <p:spPr bwMode="auto">
            <a:xfrm>
              <a:off x="288" y="4107"/>
              <a:ext cx="1152"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6528" name="Line 22"/>
            <p:cNvSpPr>
              <a:spLocks noChangeShapeType="1"/>
            </p:cNvSpPr>
            <p:nvPr/>
          </p:nvSpPr>
          <p:spPr bwMode="auto">
            <a:xfrm>
              <a:off x="288" y="3072"/>
              <a:ext cx="0" cy="1035"/>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6529" name="Line 23"/>
            <p:cNvSpPr>
              <a:spLocks noChangeShapeType="1"/>
            </p:cNvSpPr>
            <p:nvPr/>
          </p:nvSpPr>
          <p:spPr bwMode="auto">
            <a:xfrm>
              <a:off x="672" y="3072"/>
              <a:ext cx="0" cy="1035"/>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6530" name="Line 24"/>
            <p:cNvSpPr>
              <a:spLocks noChangeShapeType="1"/>
            </p:cNvSpPr>
            <p:nvPr/>
          </p:nvSpPr>
          <p:spPr bwMode="auto">
            <a:xfrm>
              <a:off x="1056" y="3072"/>
              <a:ext cx="0" cy="1035"/>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6531" name="Line 25"/>
            <p:cNvSpPr>
              <a:spLocks noChangeShapeType="1"/>
            </p:cNvSpPr>
            <p:nvPr/>
          </p:nvSpPr>
          <p:spPr bwMode="auto">
            <a:xfrm>
              <a:off x="1440" y="3072"/>
              <a:ext cx="0" cy="1035"/>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46439" name="Group 26"/>
          <p:cNvGrpSpPr>
            <a:grpSpLocks/>
          </p:cNvGrpSpPr>
          <p:nvPr/>
        </p:nvGrpSpPr>
        <p:grpSpPr bwMode="auto">
          <a:xfrm>
            <a:off x="2760663" y="4868863"/>
            <a:ext cx="1066800" cy="1185862"/>
            <a:chOff x="1632" y="3216"/>
            <a:chExt cx="768" cy="747"/>
          </a:xfrm>
        </p:grpSpPr>
        <p:sp>
          <p:nvSpPr>
            <p:cNvPr id="146498" name="Rectangle 27"/>
            <p:cNvSpPr>
              <a:spLocks noChangeArrowheads="1"/>
            </p:cNvSpPr>
            <p:nvPr/>
          </p:nvSpPr>
          <p:spPr bwMode="auto">
            <a:xfrm>
              <a:off x="2016" y="3714"/>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zh-CN" altLang="en-US" sz="2000">
                  <a:latin typeface="华文新魏" panose="02010800040101010101" pitchFamily="2" charset="-122"/>
                </a:rPr>
                <a:t>1</a:t>
              </a:r>
            </a:p>
          </p:txBody>
        </p:sp>
        <p:sp>
          <p:nvSpPr>
            <p:cNvPr id="146499" name="Rectangle 28"/>
            <p:cNvSpPr>
              <a:spLocks noChangeArrowheads="1"/>
            </p:cNvSpPr>
            <p:nvPr/>
          </p:nvSpPr>
          <p:spPr bwMode="auto">
            <a:xfrm>
              <a:off x="1632" y="3714"/>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zh-CN" altLang="en-US" sz="2000">
                  <a:latin typeface="华文新魏" panose="02010800040101010101" pitchFamily="2" charset="-122"/>
                </a:rPr>
                <a:t>2</a:t>
              </a:r>
            </a:p>
          </p:txBody>
        </p:sp>
        <p:sp>
          <p:nvSpPr>
            <p:cNvPr id="146500" name="Rectangle 29"/>
            <p:cNvSpPr>
              <a:spLocks noChangeArrowheads="1"/>
            </p:cNvSpPr>
            <p:nvPr/>
          </p:nvSpPr>
          <p:spPr bwMode="auto">
            <a:xfrm>
              <a:off x="2016" y="3465"/>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zh-CN" altLang="en-US" sz="2000">
                  <a:latin typeface="华文新魏" panose="02010800040101010101" pitchFamily="2" charset="-122"/>
                </a:rPr>
                <a:t>1</a:t>
              </a:r>
            </a:p>
          </p:txBody>
        </p:sp>
        <p:sp>
          <p:nvSpPr>
            <p:cNvPr id="146501" name="Rectangle 30"/>
            <p:cNvSpPr>
              <a:spLocks noChangeArrowheads="1"/>
            </p:cNvSpPr>
            <p:nvPr/>
          </p:nvSpPr>
          <p:spPr bwMode="auto">
            <a:xfrm>
              <a:off x="1632" y="3465"/>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zh-CN" altLang="en-US" sz="2000">
                  <a:latin typeface="华文新魏" panose="02010800040101010101" pitchFamily="2" charset="-122"/>
                </a:rPr>
                <a:t>1</a:t>
              </a:r>
            </a:p>
          </p:txBody>
        </p:sp>
        <p:sp>
          <p:nvSpPr>
            <p:cNvPr id="146502" name="Rectangle 31"/>
            <p:cNvSpPr>
              <a:spLocks noChangeArrowheads="1"/>
            </p:cNvSpPr>
            <p:nvPr/>
          </p:nvSpPr>
          <p:spPr bwMode="auto">
            <a:xfrm>
              <a:off x="2016" y="3216"/>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C</a:t>
              </a:r>
            </a:p>
          </p:txBody>
        </p:sp>
        <p:sp>
          <p:nvSpPr>
            <p:cNvPr id="146503" name="Rectangle 32"/>
            <p:cNvSpPr>
              <a:spLocks noChangeArrowheads="1"/>
            </p:cNvSpPr>
            <p:nvPr/>
          </p:nvSpPr>
          <p:spPr bwMode="auto">
            <a:xfrm>
              <a:off x="1632" y="3216"/>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A</a:t>
              </a:r>
            </a:p>
          </p:txBody>
        </p:sp>
        <p:sp>
          <p:nvSpPr>
            <p:cNvPr id="146504" name="Line 33"/>
            <p:cNvSpPr>
              <a:spLocks noChangeShapeType="1"/>
            </p:cNvSpPr>
            <p:nvPr/>
          </p:nvSpPr>
          <p:spPr bwMode="auto">
            <a:xfrm>
              <a:off x="1632" y="3216"/>
              <a:ext cx="768"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6505" name="Line 34"/>
            <p:cNvSpPr>
              <a:spLocks noChangeShapeType="1"/>
            </p:cNvSpPr>
            <p:nvPr/>
          </p:nvSpPr>
          <p:spPr bwMode="auto">
            <a:xfrm>
              <a:off x="1632" y="3465"/>
              <a:ext cx="76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6506" name="Line 35"/>
            <p:cNvSpPr>
              <a:spLocks noChangeShapeType="1"/>
            </p:cNvSpPr>
            <p:nvPr/>
          </p:nvSpPr>
          <p:spPr bwMode="auto">
            <a:xfrm>
              <a:off x="1632" y="3714"/>
              <a:ext cx="76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6507" name="Line 36"/>
            <p:cNvSpPr>
              <a:spLocks noChangeShapeType="1"/>
            </p:cNvSpPr>
            <p:nvPr/>
          </p:nvSpPr>
          <p:spPr bwMode="auto">
            <a:xfrm>
              <a:off x="1632" y="3963"/>
              <a:ext cx="768"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6508" name="Line 37"/>
            <p:cNvSpPr>
              <a:spLocks noChangeShapeType="1"/>
            </p:cNvSpPr>
            <p:nvPr/>
          </p:nvSpPr>
          <p:spPr bwMode="auto">
            <a:xfrm>
              <a:off x="1632" y="3216"/>
              <a:ext cx="0" cy="747"/>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6509" name="Line 38"/>
            <p:cNvSpPr>
              <a:spLocks noChangeShapeType="1"/>
            </p:cNvSpPr>
            <p:nvPr/>
          </p:nvSpPr>
          <p:spPr bwMode="auto">
            <a:xfrm>
              <a:off x="2016" y="3216"/>
              <a:ext cx="0" cy="747"/>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6510" name="Line 39"/>
            <p:cNvSpPr>
              <a:spLocks noChangeShapeType="1"/>
            </p:cNvSpPr>
            <p:nvPr/>
          </p:nvSpPr>
          <p:spPr bwMode="auto">
            <a:xfrm>
              <a:off x="2400" y="3216"/>
              <a:ext cx="0" cy="747"/>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46440" name="Group 40"/>
          <p:cNvGrpSpPr>
            <a:grpSpLocks/>
          </p:cNvGrpSpPr>
          <p:nvPr/>
        </p:nvGrpSpPr>
        <p:grpSpPr bwMode="auto">
          <a:xfrm>
            <a:off x="4284663" y="4868863"/>
            <a:ext cx="1143000" cy="1185862"/>
            <a:chOff x="2832" y="3072"/>
            <a:chExt cx="768" cy="747"/>
          </a:xfrm>
        </p:grpSpPr>
        <p:sp>
          <p:nvSpPr>
            <p:cNvPr id="146485" name="Rectangle 41"/>
            <p:cNvSpPr>
              <a:spLocks noChangeArrowheads="1"/>
            </p:cNvSpPr>
            <p:nvPr/>
          </p:nvSpPr>
          <p:spPr bwMode="auto">
            <a:xfrm>
              <a:off x="3216" y="3570"/>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zh-CN" altLang="en-US" sz="2000">
                  <a:latin typeface="华文新魏" panose="02010800040101010101" pitchFamily="2" charset="-122"/>
                </a:rPr>
                <a:t>1</a:t>
              </a:r>
            </a:p>
          </p:txBody>
        </p:sp>
        <p:sp>
          <p:nvSpPr>
            <p:cNvPr id="146486" name="Rectangle 42"/>
            <p:cNvSpPr>
              <a:spLocks noChangeArrowheads="1"/>
            </p:cNvSpPr>
            <p:nvPr/>
          </p:nvSpPr>
          <p:spPr bwMode="auto">
            <a:xfrm>
              <a:off x="2832" y="3570"/>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zh-CN" altLang="en-US" sz="2000">
                  <a:latin typeface="华文新魏" panose="02010800040101010101" pitchFamily="2" charset="-122"/>
                </a:rPr>
                <a:t>2</a:t>
              </a:r>
            </a:p>
          </p:txBody>
        </p:sp>
        <p:sp>
          <p:nvSpPr>
            <p:cNvPr id="146487" name="Rectangle 43"/>
            <p:cNvSpPr>
              <a:spLocks noChangeArrowheads="1"/>
            </p:cNvSpPr>
            <p:nvPr/>
          </p:nvSpPr>
          <p:spPr bwMode="auto">
            <a:xfrm>
              <a:off x="3216" y="3321"/>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zh-CN" altLang="en-US" sz="2000">
                  <a:latin typeface="华文新魏" panose="02010800040101010101" pitchFamily="2" charset="-122"/>
                </a:rPr>
                <a:t>1</a:t>
              </a:r>
            </a:p>
          </p:txBody>
        </p:sp>
        <p:sp>
          <p:nvSpPr>
            <p:cNvPr id="146488" name="Rectangle 44"/>
            <p:cNvSpPr>
              <a:spLocks noChangeArrowheads="1"/>
            </p:cNvSpPr>
            <p:nvPr/>
          </p:nvSpPr>
          <p:spPr bwMode="auto">
            <a:xfrm>
              <a:off x="2832" y="3321"/>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zh-CN" altLang="en-US" sz="2000">
                  <a:latin typeface="华文新魏" panose="02010800040101010101" pitchFamily="2" charset="-122"/>
                </a:rPr>
                <a:t>1</a:t>
              </a:r>
            </a:p>
          </p:txBody>
        </p:sp>
        <p:sp>
          <p:nvSpPr>
            <p:cNvPr id="146489" name="Rectangle 45"/>
            <p:cNvSpPr>
              <a:spLocks noChangeArrowheads="1"/>
            </p:cNvSpPr>
            <p:nvPr/>
          </p:nvSpPr>
          <p:spPr bwMode="auto">
            <a:xfrm>
              <a:off x="3216" y="3072"/>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C</a:t>
              </a:r>
            </a:p>
          </p:txBody>
        </p:sp>
        <p:sp>
          <p:nvSpPr>
            <p:cNvPr id="146490" name="Rectangle 46"/>
            <p:cNvSpPr>
              <a:spLocks noChangeArrowheads="1"/>
            </p:cNvSpPr>
            <p:nvPr/>
          </p:nvSpPr>
          <p:spPr bwMode="auto">
            <a:xfrm>
              <a:off x="2832" y="3072"/>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B</a:t>
              </a:r>
            </a:p>
          </p:txBody>
        </p:sp>
        <p:sp>
          <p:nvSpPr>
            <p:cNvPr id="146491" name="Line 47"/>
            <p:cNvSpPr>
              <a:spLocks noChangeShapeType="1"/>
            </p:cNvSpPr>
            <p:nvPr/>
          </p:nvSpPr>
          <p:spPr bwMode="auto">
            <a:xfrm>
              <a:off x="2832" y="3072"/>
              <a:ext cx="768"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6492" name="Line 48"/>
            <p:cNvSpPr>
              <a:spLocks noChangeShapeType="1"/>
            </p:cNvSpPr>
            <p:nvPr/>
          </p:nvSpPr>
          <p:spPr bwMode="auto">
            <a:xfrm>
              <a:off x="2832" y="3321"/>
              <a:ext cx="76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6493" name="Line 49"/>
            <p:cNvSpPr>
              <a:spLocks noChangeShapeType="1"/>
            </p:cNvSpPr>
            <p:nvPr/>
          </p:nvSpPr>
          <p:spPr bwMode="auto">
            <a:xfrm>
              <a:off x="2832" y="3570"/>
              <a:ext cx="76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6494" name="Line 50"/>
            <p:cNvSpPr>
              <a:spLocks noChangeShapeType="1"/>
            </p:cNvSpPr>
            <p:nvPr/>
          </p:nvSpPr>
          <p:spPr bwMode="auto">
            <a:xfrm>
              <a:off x="2832" y="3819"/>
              <a:ext cx="768"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6495" name="Line 51"/>
            <p:cNvSpPr>
              <a:spLocks noChangeShapeType="1"/>
            </p:cNvSpPr>
            <p:nvPr/>
          </p:nvSpPr>
          <p:spPr bwMode="auto">
            <a:xfrm>
              <a:off x="2832" y="3072"/>
              <a:ext cx="0" cy="747"/>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6496" name="Line 52"/>
            <p:cNvSpPr>
              <a:spLocks noChangeShapeType="1"/>
            </p:cNvSpPr>
            <p:nvPr/>
          </p:nvSpPr>
          <p:spPr bwMode="auto">
            <a:xfrm>
              <a:off x="3216" y="3072"/>
              <a:ext cx="0" cy="747"/>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6497" name="Line 53"/>
            <p:cNvSpPr>
              <a:spLocks noChangeShapeType="1"/>
            </p:cNvSpPr>
            <p:nvPr/>
          </p:nvSpPr>
          <p:spPr bwMode="auto">
            <a:xfrm>
              <a:off x="3600" y="3072"/>
              <a:ext cx="0" cy="747"/>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46441" name="Rectangle 54"/>
          <p:cNvSpPr>
            <a:spLocks noChangeArrowheads="1"/>
          </p:cNvSpPr>
          <p:nvPr/>
        </p:nvSpPr>
        <p:spPr bwMode="auto">
          <a:xfrm>
            <a:off x="6311900" y="5654675"/>
            <a:ext cx="571500" cy="395288"/>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zh-CN" altLang="en-US" sz="2000">
                <a:latin typeface="华文新魏" panose="02010800040101010101" pitchFamily="2" charset="-122"/>
              </a:rPr>
              <a:t>1</a:t>
            </a:r>
          </a:p>
          <a:p>
            <a:pPr algn="ctr" eaLnBrk="1" hangingPunct="1">
              <a:buFontTx/>
              <a:buNone/>
            </a:pPr>
            <a:endParaRPr lang="zh-CN" altLang="en-US" sz="2000">
              <a:latin typeface="华文新魏" panose="02010800040101010101" pitchFamily="2" charset="-122"/>
            </a:endParaRPr>
          </a:p>
        </p:txBody>
      </p:sp>
      <p:sp>
        <p:nvSpPr>
          <p:cNvPr id="146442" name="Rectangle 55"/>
          <p:cNvSpPr>
            <a:spLocks noChangeArrowheads="1"/>
          </p:cNvSpPr>
          <p:nvPr/>
        </p:nvSpPr>
        <p:spPr bwMode="auto">
          <a:xfrm>
            <a:off x="5740400" y="5654675"/>
            <a:ext cx="571500" cy="395288"/>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zh-CN" altLang="en-US" sz="2000">
                <a:latin typeface="华文新魏" panose="02010800040101010101" pitchFamily="2" charset="-122"/>
              </a:rPr>
              <a:t>2</a:t>
            </a:r>
          </a:p>
        </p:txBody>
      </p:sp>
      <p:sp>
        <p:nvSpPr>
          <p:cNvPr id="146443" name="Rectangle 56"/>
          <p:cNvSpPr>
            <a:spLocks noChangeArrowheads="1"/>
          </p:cNvSpPr>
          <p:nvPr/>
        </p:nvSpPr>
        <p:spPr bwMode="auto">
          <a:xfrm>
            <a:off x="6311900" y="5259388"/>
            <a:ext cx="571500" cy="395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zh-CN" altLang="en-US" sz="2000">
                <a:latin typeface="华文新魏" panose="02010800040101010101" pitchFamily="2" charset="-122"/>
              </a:rPr>
              <a:t>1</a:t>
            </a:r>
          </a:p>
        </p:txBody>
      </p:sp>
      <p:sp>
        <p:nvSpPr>
          <p:cNvPr id="146444" name="Rectangle 57"/>
          <p:cNvSpPr>
            <a:spLocks noChangeArrowheads="1"/>
          </p:cNvSpPr>
          <p:nvPr/>
        </p:nvSpPr>
        <p:spPr bwMode="auto">
          <a:xfrm>
            <a:off x="5740400" y="5259388"/>
            <a:ext cx="571500" cy="395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zh-CN" altLang="en-US" sz="2000">
                <a:latin typeface="华文新魏" panose="02010800040101010101" pitchFamily="2" charset="-122"/>
              </a:rPr>
              <a:t>1</a:t>
            </a:r>
          </a:p>
        </p:txBody>
      </p:sp>
      <p:sp>
        <p:nvSpPr>
          <p:cNvPr id="146445" name="Rectangle 58"/>
          <p:cNvSpPr>
            <a:spLocks noChangeArrowheads="1"/>
          </p:cNvSpPr>
          <p:nvPr/>
        </p:nvSpPr>
        <p:spPr bwMode="auto">
          <a:xfrm>
            <a:off x="6311900" y="4864100"/>
            <a:ext cx="571500" cy="395288"/>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B</a:t>
            </a:r>
          </a:p>
        </p:txBody>
      </p:sp>
      <p:sp>
        <p:nvSpPr>
          <p:cNvPr id="146446" name="Rectangle 59"/>
          <p:cNvSpPr>
            <a:spLocks noChangeArrowheads="1"/>
          </p:cNvSpPr>
          <p:nvPr/>
        </p:nvSpPr>
        <p:spPr bwMode="auto">
          <a:xfrm>
            <a:off x="5740400" y="4864100"/>
            <a:ext cx="571500" cy="395288"/>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A</a:t>
            </a:r>
          </a:p>
        </p:txBody>
      </p:sp>
      <p:sp>
        <p:nvSpPr>
          <p:cNvPr id="146447" name="Line 60"/>
          <p:cNvSpPr>
            <a:spLocks noChangeShapeType="1"/>
          </p:cNvSpPr>
          <p:nvPr/>
        </p:nvSpPr>
        <p:spPr bwMode="auto">
          <a:xfrm>
            <a:off x="5740400" y="4864100"/>
            <a:ext cx="1143000"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6448" name="Line 61"/>
          <p:cNvSpPr>
            <a:spLocks noChangeShapeType="1"/>
          </p:cNvSpPr>
          <p:nvPr/>
        </p:nvSpPr>
        <p:spPr bwMode="auto">
          <a:xfrm>
            <a:off x="5740400" y="5259388"/>
            <a:ext cx="1143000"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6449" name="Line 62"/>
          <p:cNvSpPr>
            <a:spLocks noChangeShapeType="1"/>
          </p:cNvSpPr>
          <p:nvPr/>
        </p:nvSpPr>
        <p:spPr bwMode="auto">
          <a:xfrm>
            <a:off x="5740400" y="5654675"/>
            <a:ext cx="1143000"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6450" name="Line 63"/>
          <p:cNvSpPr>
            <a:spLocks noChangeShapeType="1"/>
          </p:cNvSpPr>
          <p:nvPr/>
        </p:nvSpPr>
        <p:spPr bwMode="auto">
          <a:xfrm>
            <a:off x="5740400" y="4864100"/>
            <a:ext cx="0" cy="1584325"/>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6451" name="Line 64"/>
          <p:cNvSpPr>
            <a:spLocks noChangeShapeType="1"/>
          </p:cNvSpPr>
          <p:nvPr/>
        </p:nvSpPr>
        <p:spPr bwMode="auto">
          <a:xfrm>
            <a:off x="6311900" y="4864100"/>
            <a:ext cx="0" cy="1185863"/>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6452" name="Line 65"/>
          <p:cNvSpPr>
            <a:spLocks noChangeShapeType="1"/>
          </p:cNvSpPr>
          <p:nvPr/>
        </p:nvSpPr>
        <p:spPr bwMode="auto">
          <a:xfrm>
            <a:off x="6883400" y="4864100"/>
            <a:ext cx="9525" cy="1584325"/>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6453" name="Rectangle 66"/>
          <p:cNvSpPr>
            <a:spLocks noChangeArrowheads="1"/>
          </p:cNvSpPr>
          <p:nvPr/>
        </p:nvSpPr>
        <p:spPr bwMode="auto">
          <a:xfrm>
            <a:off x="5740400" y="6058049"/>
            <a:ext cx="571500" cy="395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zh-CN" altLang="en-US" sz="2000">
                <a:latin typeface="华文新魏" panose="02010800040101010101" pitchFamily="2" charset="-122"/>
              </a:rPr>
              <a:t>2</a:t>
            </a:r>
          </a:p>
        </p:txBody>
      </p:sp>
      <p:sp>
        <p:nvSpPr>
          <p:cNvPr id="146454" name="Line 67"/>
          <p:cNvSpPr>
            <a:spLocks noChangeShapeType="1"/>
          </p:cNvSpPr>
          <p:nvPr/>
        </p:nvSpPr>
        <p:spPr bwMode="auto">
          <a:xfrm>
            <a:off x="5740400" y="6448425"/>
            <a:ext cx="1143000"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6455" name="Rectangle 68"/>
          <p:cNvSpPr>
            <a:spLocks noChangeArrowheads="1"/>
          </p:cNvSpPr>
          <p:nvPr/>
        </p:nvSpPr>
        <p:spPr bwMode="auto">
          <a:xfrm>
            <a:off x="6316663" y="6058049"/>
            <a:ext cx="571500" cy="395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dirty="0">
                <a:latin typeface="华文新魏" panose="02010800040101010101" pitchFamily="2" charset="-122"/>
              </a:rPr>
              <a:t>2</a:t>
            </a:r>
          </a:p>
          <a:p>
            <a:pPr algn="ctr" eaLnBrk="1" hangingPunct="1">
              <a:buFontTx/>
              <a:buNone/>
            </a:pPr>
            <a:endParaRPr lang="zh-CN" altLang="en-US" sz="2000" dirty="0">
              <a:latin typeface="华文新魏" panose="02010800040101010101" pitchFamily="2" charset="-122"/>
            </a:endParaRPr>
          </a:p>
        </p:txBody>
      </p:sp>
      <p:grpSp>
        <p:nvGrpSpPr>
          <p:cNvPr id="146456" name="Group 69"/>
          <p:cNvGrpSpPr>
            <a:grpSpLocks/>
          </p:cNvGrpSpPr>
          <p:nvPr/>
        </p:nvGrpSpPr>
        <p:grpSpPr bwMode="auto">
          <a:xfrm>
            <a:off x="7108825" y="4864100"/>
            <a:ext cx="1676400" cy="1371600"/>
            <a:chOff x="288" y="3072"/>
            <a:chExt cx="1152" cy="1035"/>
          </a:xfrm>
        </p:grpSpPr>
        <p:sp>
          <p:nvSpPr>
            <p:cNvPr id="146464" name="Rectangle 70"/>
            <p:cNvSpPr>
              <a:spLocks noChangeArrowheads="1"/>
            </p:cNvSpPr>
            <p:nvPr/>
          </p:nvSpPr>
          <p:spPr bwMode="auto">
            <a:xfrm>
              <a:off x="1056" y="3858"/>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zh-CN" altLang="en-US" sz="2000">
                  <a:latin typeface="华文新魏" panose="02010800040101010101" pitchFamily="2" charset="-122"/>
                </a:rPr>
                <a:t>1</a:t>
              </a:r>
            </a:p>
          </p:txBody>
        </p:sp>
        <p:sp>
          <p:nvSpPr>
            <p:cNvPr id="146465" name="Rectangle 71"/>
            <p:cNvSpPr>
              <a:spLocks noChangeArrowheads="1"/>
            </p:cNvSpPr>
            <p:nvPr/>
          </p:nvSpPr>
          <p:spPr bwMode="auto">
            <a:xfrm>
              <a:off x="672" y="3858"/>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zh-CN" altLang="en-US" sz="2000">
                  <a:latin typeface="华文新魏" panose="02010800040101010101" pitchFamily="2" charset="-122"/>
                </a:rPr>
                <a:t>2</a:t>
              </a:r>
            </a:p>
          </p:txBody>
        </p:sp>
        <p:sp>
          <p:nvSpPr>
            <p:cNvPr id="146466" name="Rectangle 72"/>
            <p:cNvSpPr>
              <a:spLocks noChangeArrowheads="1"/>
            </p:cNvSpPr>
            <p:nvPr/>
          </p:nvSpPr>
          <p:spPr bwMode="auto">
            <a:xfrm>
              <a:off x="288" y="3858"/>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zh-CN" altLang="en-US" sz="2000">
                  <a:latin typeface="华文新魏" panose="02010800040101010101" pitchFamily="2" charset="-122"/>
                </a:rPr>
                <a:t>2</a:t>
              </a:r>
            </a:p>
          </p:txBody>
        </p:sp>
        <p:sp>
          <p:nvSpPr>
            <p:cNvPr id="146467" name="Rectangle 73"/>
            <p:cNvSpPr>
              <a:spLocks noChangeArrowheads="1"/>
            </p:cNvSpPr>
            <p:nvPr/>
          </p:nvSpPr>
          <p:spPr bwMode="auto">
            <a:xfrm>
              <a:off x="1056" y="3609"/>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zh-CN" altLang="en-US" sz="2000">
                  <a:latin typeface="华文新魏" panose="02010800040101010101" pitchFamily="2" charset="-122"/>
                </a:rPr>
                <a:t>1</a:t>
              </a:r>
            </a:p>
          </p:txBody>
        </p:sp>
        <p:sp>
          <p:nvSpPr>
            <p:cNvPr id="146468" name="Rectangle 74"/>
            <p:cNvSpPr>
              <a:spLocks noChangeArrowheads="1"/>
            </p:cNvSpPr>
            <p:nvPr/>
          </p:nvSpPr>
          <p:spPr bwMode="auto">
            <a:xfrm>
              <a:off x="672" y="3609"/>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zh-CN" altLang="en-US" sz="2000">
                  <a:latin typeface="华文新魏" panose="02010800040101010101" pitchFamily="2" charset="-122"/>
                </a:rPr>
                <a:t>1</a:t>
              </a:r>
            </a:p>
          </p:txBody>
        </p:sp>
        <p:sp>
          <p:nvSpPr>
            <p:cNvPr id="146469" name="Rectangle 75"/>
            <p:cNvSpPr>
              <a:spLocks noChangeArrowheads="1"/>
            </p:cNvSpPr>
            <p:nvPr/>
          </p:nvSpPr>
          <p:spPr bwMode="auto">
            <a:xfrm>
              <a:off x="288" y="3609"/>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zh-CN" altLang="en-US" sz="2000">
                  <a:latin typeface="华文新魏" panose="02010800040101010101" pitchFamily="2" charset="-122"/>
                </a:rPr>
                <a:t>2</a:t>
              </a:r>
            </a:p>
          </p:txBody>
        </p:sp>
        <p:sp>
          <p:nvSpPr>
            <p:cNvPr id="146470" name="Rectangle 76"/>
            <p:cNvSpPr>
              <a:spLocks noChangeArrowheads="1"/>
            </p:cNvSpPr>
            <p:nvPr/>
          </p:nvSpPr>
          <p:spPr bwMode="auto">
            <a:xfrm>
              <a:off x="1056" y="3360"/>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zh-CN" altLang="en-US" sz="2000">
                  <a:latin typeface="华文新魏" panose="02010800040101010101" pitchFamily="2" charset="-122"/>
                </a:rPr>
                <a:t>1</a:t>
              </a:r>
            </a:p>
          </p:txBody>
        </p:sp>
        <p:sp>
          <p:nvSpPr>
            <p:cNvPr id="146471" name="Rectangle 77"/>
            <p:cNvSpPr>
              <a:spLocks noChangeArrowheads="1"/>
            </p:cNvSpPr>
            <p:nvPr/>
          </p:nvSpPr>
          <p:spPr bwMode="auto">
            <a:xfrm>
              <a:off x="672" y="3360"/>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zh-CN" altLang="en-US" sz="2000">
                  <a:latin typeface="华文新魏" panose="02010800040101010101" pitchFamily="2" charset="-122"/>
                </a:rPr>
                <a:t>1</a:t>
              </a:r>
            </a:p>
          </p:txBody>
        </p:sp>
        <p:sp>
          <p:nvSpPr>
            <p:cNvPr id="146472" name="Rectangle 78"/>
            <p:cNvSpPr>
              <a:spLocks noChangeArrowheads="1"/>
            </p:cNvSpPr>
            <p:nvPr/>
          </p:nvSpPr>
          <p:spPr bwMode="auto">
            <a:xfrm>
              <a:off x="288" y="3360"/>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zh-CN" altLang="en-US" sz="2000">
                  <a:latin typeface="华文新魏" panose="02010800040101010101" pitchFamily="2" charset="-122"/>
                </a:rPr>
                <a:t>1</a:t>
              </a:r>
            </a:p>
          </p:txBody>
        </p:sp>
        <p:sp>
          <p:nvSpPr>
            <p:cNvPr id="146473" name="Rectangle 79"/>
            <p:cNvSpPr>
              <a:spLocks noChangeArrowheads="1"/>
            </p:cNvSpPr>
            <p:nvPr/>
          </p:nvSpPr>
          <p:spPr bwMode="auto">
            <a:xfrm>
              <a:off x="1056" y="3072"/>
              <a:ext cx="384" cy="288"/>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C</a:t>
              </a:r>
            </a:p>
          </p:txBody>
        </p:sp>
        <p:sp>
          <p:nvSpPr>
            <p:cNvPr id="146474" name="Rectangle 80"/>
            <p:cNvSpPr>
              <a:spLocks noChangeArrowheads="1"/>
            </p:cNvSpPr>
            <p:nvPr/>
          </p:nvSpPr>
          <p:spPr bwMode="auto">
            <a:xfrm>
              <a:off x="672" y="3072"/>
              <a:ext cx="384" cy="288"/>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B</a:t>
              </a:r>
            </a:p>
          </p:txBody>
        </p:sp>
        <p:sp>
          <p:nvSpPr>
            <p:cNvPr id="146475" name="Rectangle 81"/>
            <p:cNvSpPr>
              <a:spLocks noChangeArrowheads="1"/>
            </p:cNvSpPr>
            <p:nvPr/>
          </p:nvSpPr>
          <p:spPr bwMode="auto">
            <a:xfrm>
              <a:off x="288" y="3072"/>
              <a:ext cx="384" cy="288"/>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A</a:t>
              </a:r>
            </a:p>
          </p:txBody>
        </p:sp>
        <p:sp>
          <p:nvSpPr>
            <p:cNvPr id="146476" name="Line 82"/>
            <p:cNvSpPr>
              <a:spLocks noChangeShapeType="1"/>
            </p:cNvSpPr>
            <p:nvPr/>
          </p:nvSpPr>
          <p:spPr bwMode="auto">
            <a:xfrm>
              <a:off x="288" y="3072"/>
              <a:ext cx="1152"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6477" name="Line 83"/>
            <p:cNvSpPr>
              <a:spLocks noChangeShapeType="1"/>
            </p:cNvSpPr>
            <p:nvPr/>
          </p:nvSpPr>
          <p:spPr bwMode="auto">
            <a:xfrm>
              <a:off x="288" y="3360"/>
              <a:ext cx="1152"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6478" name="Line 84"/>
            <p:cNvSpPr>
              <a:spLocks noChangeShapeType="1"/>
            </p:cNvSpPr>
            <p:nvPr/>
          </p:nvSpPr>
          <p:spPr bwMode="auto">
            <a:xfrm>
              <a:off x="288" y="3609"/>
              <a:ext cx="1152"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6479" name="Line 85"/>
            <p:cNvSpPr>
              <a:spLocks noChangeShapeType="1"/>
            </p:cNvSpPr>
            <p:nvPr/>
          </p:nvSpPr>
          <p:spPr bwMode="auto">
            <a:xfrm>
              <a:off x="288" y="3858"/>
              <a:ext cx="1152"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6480" name="Line 86"/>
            <p:cNvSpPr>
              <a:spLocks noChangeShapeType="1"/>
            </p:cNvSpPr>
            <p:nvPr/>
          </p:nvSpPr>
          <p:spPr bwMode="auto">
            <a:xfrm>
              <a:off x="288" y="4107"/>
              <a:ext cx="1152"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6481" name="Line 87"/>
            <p:cNvSpPr>
              <a:spLocks noChangeShapeType="1"/>
            </p:cNvSpPr>
            <p:nvPr/>
          </p:nvSpPr>
          <p:spPr bwMode="auto">
            <a:xfrm>
              <a:off x="288" y="3072"/>
              <a:ext cx="0" cy="1035"/>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6482" name="Line 88"/>
            <p:cNvSpPr>
              <a:spLocks noChangeShapeType="1"/>
            </p:cNvSpPr>
            <p:nvPr/>
          </p:nvSpPr>
          <p:spPr bwMode="auto">
            <a:xfrm>
              <a:off x="672" y="3072"/>
              <a:ext cx="0" cy="1035"/>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6483" name="Line 89"/>
            <p:cNvSpPr>
              <a:spLocks noChangeShapeType="1"/>
            </p:cNvSpPr>
            <p:nvPr/>
          </p:nvSpPr>
          <p:spPr bwMode="auto">
            <a:xfrm>
              <a:off x="1056" y="3072"/>
              <a:ext cx="0" cy="1035"/>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6484" name="Line 90"/>
            <p:cNvSpPr>
              <a:spLocks noChangeShapeType="1"/>
            </p:cNvSpPr>
            <p:nvPr/>
          </p:nvSpPr>
          <p:spPr bwMode="auto">
            <a:xfrm>
              <a:off x="1440" y="3072"/>
              <a:ext cx="0" cy="1035"/>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46457" name="Text Box 91"/>
          <p:cNvSpPr txBox="1">
            <a:spLocks noChangeArrowheads="1"/>
          </p:cNvSpPr>
          <p:nvPr/>
        </p:nvSpPr>
        <p:spPr bwMode="auto">
          <a:xfrm>
            <a:off x="1258888" y="4292600"/>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r>
              <a:rPr lang="en-US" altLang="zh-CN" sz="2400" dirty="0">
                <a:latin typeface="Times New Roman" panose="02020603050405020304" pitchFamily="18" charset="0"/>
                <a:ea typeface="宋体" panose="02010600030101010101" pitchFamily="2" charset="-122"/>
              </a:rPr>
              <a:t>R</a:t>
            </a:r>
          </a:p>
        </p:txBody>
      </p:sp>
      <p:sp>
        <p:nvSpPr>
          <p:cNvPr id="146458" name="Text Box 92"/>
          <p:cNvSpPr txBox="1">
            <a:spLocks noChangeArrowheads="1"/>
          </p:cNvSpPr>
          <p:nvPr/>
        </p:nvSpPr>
        <p:spPr bwMode="auto">
          <a:xfrm>
            <a:off x="3059113" y="4292600"/>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r>
              <a:rPr lang="en-US" altLang="zh-CN" sz="2400" dirty="0">
                <a:latin typeface="Times New Roman" panose="02020603050405020304" pitchFamily="18" charset="0"/>
                <a:ea typeface="宋体" panose="02010600030101010101" pitchFamily="2" charset="-122"/>
              </a:rPr>
              <a:t>R1</a:t>
            </a:r>
          </a:p>
        </p:txBody>
      </p:sp>
      <p:sp>
        <p:nvSpPr>
          <p:cNvPr id="146459" name="Text Box 93"/>
          <p:cNvSpPr txBox="1">
            <a:spLocks noChangeArrowheads="1"/>
          </p:cNvSpPr>
          <p:nvPr/>
        </p:nvSpPr>
        <p:spPr bwMode="auto">
          <a:xfrm>
            <a:off x="4643438" y="4365625"/>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r>
              <a:rPr lang="en-US" altLang="zh-CN" sz="2400">
                <a:latin typeface="Times New Roman" panose="02020603050405020304" pitchFamily="18" charset="0"/>
                <a:ea typeface="宋体" panose="02010600030101010101" pitchFamily="2" charset="-122"/>
              </a:rPr>
              <a:t>R2</a:t>
            </a:r>
          </a:p>
        </p:txBody>
      </p:sp>
      <p:sp>
        <p:nvSpPr>
          <p:cNvPr id="146460" name="Text Box 94"/>
          <p:cNvSpPr txBox="1">
            <a:spLocks noChangeArrowheads="1"/>
          </p:cNvSpPr>
          <p:nvPr/>
        </p:nvSpPr>
        <p:spPr bwMode="auto">
          <a:xfrm>
            <a:off x="6084888" y="4365625"/>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r>
              <a:rPr lang="en-US" altLang="zh-CN" sz="2400">
                <a:latin typeface="Times New Roman" panose="02020603050405020304" pitchFamily="18" charset="0"/>
                <a:ea typeface="宋体" panose="02010600030101010101" pitchFamily="2" charset="-122"/>
              </a:rPr>
              <a:t>R3</a:t>
            </a:r>
          </a:p>
        </p:txBody>
      </p:sp>
      <p:sp>
        <p:nvSpPr>
          <p:cNvPr id="146461" name="Text Box 95"/>
          <p:cNvSpPr txBox="1">
            <a:spLocks noChangeArrowheads="1"/>
          </p:cNvSpPr>
          <p:nvPr/>
        </p:nvSpPr>
        <p:spPr bwMode="auto">
          <a:xfrm>
            <a:off x="7019925" y="4365625"/>
            <a:ext cx="7985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r>
              <a:rPr lang="en-US" altLang="zh-CN" sz="2400">
                <a:latin typeface="Times New Roman" panose="02020603050405020304" pitchFamily="18" charset="0"/>
                <a:ea typeface="宋体" panose="02010600030101010101" pitchFamily="2" charset="-122"/>
              </a:rPr>
              <a:t>R1</a:t>
            </a:r>
            <a:r>
              <a:rPr lang="zh-CN" altLang="zh-CN" sz="2400">
                <a:latin typeface="Times New Roman" panose="02020603050405020304" pitchFamily="18" charset="0"/>
                <a:ea typeface="宋体" panose="02010600030101010101" pitchFamily="2" charset="-122"/>
              </a:rPr>
              <a:t>⋈</a:t>
            </a:r>
            <a:endParaRPr lang="en-US" altLang="zh-CN" sz="2400">
              <a:latin typeface="Times New Roman" panose="02020603050405020304" pitchFamily="18" charset="0"/>
              <a:ea typeface="宋体" panose="02010600030101010101" pitchFamily="2" charset="-122"/>
            </a:endParaRPr>
          </a:p>
        </p:txBody>
      </p:sp>
      <p:sp>
        <p:nvSpPr>
          <p:cNvPr id="146462" name="Text Box 96"/>
          <p:cNvSpPr txBox="1">
            <a:spLocks noChangeArrowheads="1"/>
          </p:cNvSpPr>
          <p:nvPr/>
        </p:nvSpPr>
        <p:spPr bwMode="auto">
          <a:xfrm>
            <a:off x="7667625" y="4365625"/>
            <a:ext cx="8763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r>
              <a:rPr lang="en-US" altLang="zh-CN" sz="2400">
                <a:latin typeface="Times New Roman" panose="02020603050405020304" pitchFamily="18" charset="0"/>
                <a:ea typeface="宋体" panose="02010600030101010101" pitchFamily="2" charset="-122"/>
              </a:rPr>
              <a:t>R2</a:t>
            </a:r>
            <a:r>
              <a:rPr lang="zh-CN" altLang="zh-CN" sz="2400">
                <a:latin typeface="Times New Roman" panose="02020603050405020304" pitchFamily="18" charset="0"/>
                <a:ea typeface="宋体" panose="02010600030101010101" pitchFamily="2" charset="-122"/>
              </a:rPr>
              <a:t> ⋈</a:t>
            </a:r>
            <a:endParaRPr lang="en-US" altLang="zh-CN" sz="2400">
              <a:latin typeface="Times New Roman" panose="02020603050405020304" pitchFamily="18" charset="0"/>
              <a:ea typeface="宋体" panose="02010600030101010101" pitchFamily="2" charset="-122"/>
            </a:endParaRPr>
          </a:p>
        </p:txBody>
      </p:sp>
      <p:sp>
        <p:nvSpPr>
          <p:cNvPr id="146463" name="Text Box 97"/>
          <p:cNvSpPr txBox="1">
            <a:spLocks noChangeArrowheads="1"/>
          </p:cNvSpPr>
          <p:nvPr/>
        </p:nvSpPr>
        <p:spPr bwMode="auto">
          <a:xfrm>
            <a:off x="8388350" y="4365625"/>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r>
              <a:rPr lang="en-US" altLang="zh-CN" sz="2400">
                <a:latin typeface="Times New Roman" panose="02020603050405020304" pitchFamily="18" charset="0"/>
                <a:ea typeface="宋体" panose="02010600030101010101" pitchFamily="2" charset="-122"/>
              </a:rPr>
              <a:t>R3</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141316" name="Rectangle 2"/>
          <p:cNvSpPr>
            <a:spLocks noGrp="1" noChangeArrowheads="1"/>
          </p:cNvSpPr>
          <p:nvPr>
            <p:ph type="title"/>
          </p:nvPr>
        </p:nvSpPr>
        <p:spPr/>
        <p:txBody>
          <a:bodyPr/>
          <a:lstStyle/>
          <a:p>
            <a:pPr eaLnBrk="1" hangingPunct="1">
              <a:defRPr/>
            </a:pPr>
            <a:r>
              <a:rPr kumimoji="1" lang="zh-CN" altLang="en-US" dirty="0"/>
              <a:t>关系模式的分解算法</a:t>
            </a:r>
            <a:r>
              <a:rPr kumimoji="1" lang="en-US" altLang="zh-CN" dirty="0"/>
              <a:t>-3NF</a:t>
            </a:r>
            <a:endParaRPr kumimoji="1" lang="zh-CN" altLang="en-US" dirty="0"/>
          </a:p>
        </p:txBody>
      </p:sp>
      <p:sp>
        <p:nvSpPr>
          <p:cNvPr id="147461" name="Rectangle 3"/>
          <p:cNvSpPr>
            <a:spLocks noGrp="1" noChangeArrowheads="1"/>
          </p:cNvSpPr>
          <p:nvPr>
            <p:ph idx="1"/>
          </p:nvPr>
        </p:nvSpPr>
        <p:spPr/>
        <p:txBody>
          <a:bodyPr/>
          <a:lstStyle/>
          <a:p>
            <a:pPr eaLnBrk="1" hangingPunct="1"/>
            <a:r>
              <a:rPr lang="en-US" altLang="zh-CN" dirty="0"/>
              <a:t>3NF</a:t>
            </a:r>
            <a:r>
              <a:rPr lang="zh-CN" altLang="en-US" dirty="0"/>
              <a:t>综合算法要点：</a:t>
            </a:r>
            <a:endParaRPr lang="en-US" altLang="zh-CN" dirty="0"/>
          </a:p>
          <a:p>
            <a:pPr lvl="1" eaLnBrk="1" hangingPunct="1"/>
            <a:r>
              <a:rPr lang="en-US" altLang="zh-CN" dirty="0"/>
              <a:t>Step2</a:t>
            </a:r>
            <a:r>
              <a:rPr lang="zh-CN" altLang="en-US" dirty="0"/>
              <a:t>必须是对</a:t>
            </a:r>
            <a:r>
              <a:rPr lang="en-US" altLang="zh-CN" dirty="0"/>
              <a:t>F</a:t>
            </a:r>
            <a:r>
              <a:rPr lang="en-US" altLang="zh-CN" baseline="-25000" dirty="0"/>
              <a:t>c</a:t>
            </a:r>
            <a:r>
              <a:rPr lang="zh-CN" altLang="en-US" dirty="0"/>
              <a:t>中的函数依赖构造关系</a:t>
            </a:r>
            <a:r>
              <a:rPr lang="en-US" altLang="zh-CN" dirty="0"/>
              <a:t>(</a:t>
            </a:r>
            <a:r>
              <a:rPr lang="zh-CN" altLang="en-US" dirty="0"/>
              <a:t>不能是</a:t>
            </a:r>
            <a:r>
              <a:rPr lang="en-US" altLang="zh-CN" dirty="0"/>
              <a:t>F</a:t>
            </a:r>
            <a:r>
              <a:rPr lang="zh-CN" altLang="en-US" dirty="0"/>
              <a:t>中函数依赖</a:t>
            </a:r>
            <a:r>
              <a:rPr lang="en-US" altLang="zh-CN" dirty="0"/>
              <a:t>)</a:t>
            </a:r>
          </a:p>
          <a:p>
            <a:pPr lvl="1" eaLnBrk="1" hangingPunct="1">
              <a:buFontTx/>
              <a:buNone/>
            </a:pPr>
            <a:r>
              <a:rPr lang="zh-CN" altLang="en-US" dirty="0"/>
              <a:t>		</a:t>
            </a:r>
            <a:endParaRPr lang="en-US" altLang="zh-CN" dirty="0"/>
          </a:p>
          <a:p>
            <a:pPr lvl="1" eaLnBrk="1" hangingPunct="1"/>
            <a:r>
              <a:rPr lang="zh-CN" altLang="en-US" dirty="0"/>
              <a:t>必须进行</a:t>
            </a:r>
            <a:r>
              <a:rPr lang="en-US" altLang="zh-CN" dirty="0"/>
              <a:t>Step3</a:t>
            </a:r>
            <a:r>
              <a:rPr lang="zh-CN" altLang="en-US" dirty="0"/>
              <a:t>的检查并在必要时构造候选码关系模式，否则，分解不是无损分解</a:t>
            </a:r>
          </a:p>
          <a:p>
            <a:pPr lvl="1" eaLnBrk="1" hangingPunct="1">
              <a:buFontTx/>
              <a:buNone/>
            </a:pPr>
            <a:r>
              <a:rPr lang="zh-CN" altLang="en-US" dirty="0"/>
              <a:t>		</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142340" name="Rectangle 2"/>
          <p:cNvSpPr>
            <a:spLocks noGrp="1" noChangeArrowheads="1"/>
          </p:cNvSpPr>
          <p:nvPr>
            <p:ph type="title"/>
          </p:nvPr>
        </p:nvSpPr>
        <p:spPr/>
        <p:txBody>
          <a:bodyPr/>
          <a:lstStyle/>
          <a:p>
            <a:pPr eaLnBrk="1" hangingPunct="1">
              <a:defRPr/>
            </a:pPr>
            <a:r>
              <a:rPr kumimoji="1" lang="zh-CN" altLang="en-US" dirty="0"/>
              <a:t>关系模式的分解算法</a:t>
            </a:r>
            <a:r>
              <a:rPr kumimoji="1" lang="en-US" altLang="zh-CN" dirty="0"/>
              <a:t>-3NF</a:t>
            </a:r>
            <a:endParaRPr kumimoji="1" lang="zh-CN" altLang="en-US" dirty="0"/>
          </a:p>
        </p:txBody>
      </p:sp>
      <p:sp>
        <p:nvSpPr>
          <p:cNvPr id="148485" name="Rectangle 3"/>
          <p:cNvSpPr>
            <a:spLocks noGrp="1" noChangeArrowheads="1"/>
          </p:cNvSpPr>
          <p:nvPr>
            <p:ph idx="1"/>
          </p:nvPr>
        </p:nvSpPr>
        <p:spPr>
          <a:xfrm>
            <a:off x="684213" y="1288504"/>
            <a:ext cx="7772400" cy="4876800"/>
          </a:xfrm>
        </p:spPr>
        <p:txBody>
          <a:bodyPr/>
          <a:lstStyle/>
          <a:p>
            <a:pPr eaLnBrk="1" hangingPunct="1">
              <a:spcBef>
                <a:spcPct val="0"/>
              </a:spcBef>
            </a:pPr>
            <a:r>
              <a:rPr lang="zh-CN" altLang="en-US">
                <a:latin typeface="Tahoma" panose="020B0604030504040204" pitchFamily="34" charset="0"/>
              </a:rPr>
              <a:t>教材</a:t>
            </a:r>
            <a:r>
              <a:rPr lang="en-US" altLang="zh-CN">
                <a:latin typeface="Tahoma" panose="020B0604030504040204" pitchFamily="34" charset="0"/>
              </a:rPr>
              <a:t>3NF</a:t>
            </a:r>
            <a:r>
              <a:rPr lang="zh-CN" altLang="en-US" dirty="0">
                <a:latin typeface="Tahoma" panose="020B0604030504040204" pitchFamily="34" charset="0"/>
              </a:rPr>
              <a:t>综合算法</a:t>
            </a:r>
            <a:endParaRPr lang="en-US" altLang="zh-CN" dirty="0">
              <a:latin typeface="Tahoma" panose="020B0604030504040204" pitchFamily="34" charset="0"/>
            </a:endParaRPr>
          </a:p>
          <a:p>
            <a:pPr lvl="1" eaLnBrk="1" hangingPunct="1">
              <a:spcBef>
                <a:spcPct val="0"/>
              </a:spcBef>
            </a:pPr>
            <a:r>
              <a:rPr lang="zh-CN" altLang="en-US" sz="2200" dirty="0">
                <a:latin typeface="Tahoma" panose="020B0604030504040204" pitchFamily="34" charset="0"/>
              </a:rPr>
              <a:t>令</a:t>
            </a:r>
            <a:r>
              <a:rPr lang="en-US" altLang="zh-CN" sz="2200" dirty="0">
                <a:latin typeface="Tahoma" panose="020B0604030504040204" pitchFamily="34" charset="0"/>
              </a:rPr>
              <a:t>F</a:t>
            </a:r>
            <a:r>
              <a:rPr lang="en-US" altLang="zh-CN" sz="2200" baseline="-25000" dirty="0">
                <a:latin typeface="Tahoma" panose="020B0604030504040204" pitchFamily="34" charset="0"/>
              </a:rPr>
              <a:t>c</a:t>
            </a:r>
            <a:r>
              <a:rPr lang="zh-CN" altLang="en-US" sz="2200" dirty="0">
                <a:latin typeface="Tahoma" panose="020B0604030504040204" pitchFamily="34" charset="0"/>
              </a:rPr>
              <a:t>为</a:t>
            </a:r>
            <a:r>
              <a:rPr lang="en-US" altLang="zh-CN" sz="2200" dirty="0">
                <a:latin typeface="Tahoma" panose="020B0604030504040204" pitchFamily="34" charset="0"/>
              </a:rPr>
              <a:t>F</a:t>
            </a:r>
            <a:r>
              <a:rPr lang="zh-CN" altLang="en-US" sz="2200" dirty="0">
                <a:latin typeface="Tahoma" panose="020B0604030504040204" pitchFamily="34" charset="0"/>
              </a:rPr>
              <a:t>的一个正则覆盖</a:t>
            </a:r>
            <a:endParaRPr lang="en-US" altLang="zh-CN" sz="2200" dirty="0">
              <a:latin typeface="Tahoma" panose="020B0604030504040204" pitchFamily="34" charset="0"/>
            </a:endParaRPr>
          </a:p>
          <a:p>
            <a:pPr lvl="1" eaLnBrk="1" hangingPunct="1">
              <a:spcBef>
                <a:spcPct val="0"/>
              </a:spcBef>
            </a:pPr>
            <a:r>
              <a:rPr lang="en-US" altLang="zh-CN" sz="2200" dirty="0" err="1">
                <a:latin typeface="Tahoma" panose="020B0604030504040204" pitchFamily="34" charset="0"/>
              </a:rPr>
              <a:t>i</a:t>
            </a:r>
            <a:r>
              <a:rPr lang="en-US" altLang="zh-CN" sz="2200" dirty="0">
                <a:latin typeface="Tahoma" panose="020B0604030504040204" pitchFamily="34" charset="0"/>
              </a:rPr>
              <a:t> = 0</a:t>
            </a:r>
          </a:p>
          <a:p>
            <a:pPr lvl="1" eaLnBrk="1" hangingPunct="1">
              <a:spcBef>
                <a:spcPct val="0"/>
              </a:spcBef>
            </a:pPr>
            <a:r>
              <a:rPr lang="en-US" altLang="zh-CN" sz="2200" dirty="0">
                <a:latin typeface="Tahoma" panose="020B0604030504040204" pitchFamily="34" charset="0"/>
              </a:rPr>
              <a:t>for  each F</a:t>
            </a:r>
            <a:r>
              <a:rPr lang="en-US" altLang="zh-CN" sz="2200" baseline="-25000" dirty="0">
                <a:latin typeface="Tahoma" panose="020B0604030504040204" pitchFamily="34" charset="0"/>
              </a:rPr>
              <a:t>C</a:t>
            </a:r>
            <a:r>
              <a:rPr lang="zh-CN" altLang="en-US" sz="2200" dirty="0">
                <a:latin typeface="Tahoma" panose="020B0604030504040204" pitchFamily="34" charset="0"/>
              </a:rPr>
              <a:t>中的函数依赖</a:t>
            </a:r>
            <a:r>
              <a:rPr lang="en-US" altLang="zh-CN" sz="2200" dirty="0">
                <a:latin typeface="Tahoma" panose="020B0604030504040204" pitchFamily="34" charset="0"/>
                <a:sym typeface="Symbol" panose="05050102010706020507" pitchFamily="18" charset="2"/>
              </a:rPr>
              <a:t>αβ  </a:t>
            </a:r>
          </a:p>
          <a:p>
            <a:pPr lvl="1" eaLnBrk="1" hangingPunct="1">
              <a:spcBef>
                <a:spcPct val="0"/>
              </a:spcBef>
            </a:pPr>
            <a:r>
              <a:rPr lang="en-US" altLang="zh-CN" sz="2200" dirty="0">
                <a:latin typeface="Tahoma" panose="020B0604030504040204" pitchFamily="34" charset="0"/>
                <a:sym typeface="Symbol" panose="05050102010706020507" pitchFamily="18" charset="2"/>
              </a:rPr>
              <a:t>   </a:t>
            </a:r>
            <a:r>
              <a:rPr lang="en-US" altLang="zh-CN" sz="2200" dirty="0" err="1">
                <a:latin typeface="Tahoma" panose="020B0604030504040204" pitchFamily="34" charset="0"/>
                <a:sym typeface="Symbol" panose="05050102010706020507" pitchFamily="18" charset="2"/>
              </a:rPr>
              <a:t>i</a:t>
            </a:r>
            <a:r>
              <a:rPr lang="en-US" altLang="zh-CN" sz="2200" dirty="0">
                <a:latin typeface="Tahoma" panose="020B0604030504040204" pitchFamily="34" charset="0"/>
                <a:sym typeface="Symbol" panose="05050102010706020507" pitchFamily="18" charset="2"/>
              </a:rPr>
              <a:t> := </a:t>
            </a:r>
            <a:r>
              <a:rPr lang="en-US" altLang="zh-CN" sz="2200" dirty="0" err="1">
                <a:latin typeface="Tahoma" panose="020B0604030504040204" pitchFamily="34" charset="0"/>
                <a:sym typeface="Symbol" panose="05050102010706020507" pitchFamily="18" charset="2"/>
              </a:rPr>
              <a:t>i</a:t>
            </a:r>
            <a:r>
              <a:rPr lang="en-US" altLang="zh-CN" sz="2200" dirty="0">
                <a:latin typeface="Tahoma" panose="020B0604030504040204" pitchFamily="34" charset="0"/>
                <a:sym typeface="Symbol" panose="05050102010706020507" pitchFamily="18" charset="2"/>
              </a:rPr>
              <a:t> + 1;</a:t>
            </a:r>
          </a:p>
          <a:p>
            <a:pPr lvl="1" eaLnBrk="1" hangingPunct="1">
              <a:spcBef>
                <a:spcPct val="0"/>
              </a:spcBef>
            </a:pPr>
            <a:r>
              <a:rPr lang="en-US" altLang="zh-CN" sz="2200" dirty="0">
                <a:latin typeface="Tahoma" panose="020B0604030504040204" pitchFamily="34" charset="0"/>
                <a:sym typeface="Symbol" panose="05050102010706020507" pitchFamily="18" charset="2"/>
              </a:rPr>
              <a:t>   </a:t>
            </a:r>
            <a:r>
              <a:rPr lang="en-US" altLang="zh-CN" sz="2200" dirty="0" err="1">
                <a:latin typeface="Tahoma" panose="020B0604030504040204" pitchFamily="34" charset="0"/>
                <a:sym typeface="Symbol" panose="05050102010706020507" pitchFamily="18" charset="2"/>
              </a:rPr>
              <a:t>R</a:t>
            </a:r>
            <a:r>
              <a:rPr lang="en-US" altLang="zh-CN" sz="2200" baseline="-25000" dirty="0" err="1">
                <a:latin typeface="Tahoma" panose="020B0604030504040204" pitchFamily="34" charset="0"/>
                <a:sym typeface="Symbol" panose="05050102010706020507" pitchFamily="18" charset="2"/>
              </a:rPr>
              <a:t>i</a:t>
            </a:r>
            <a:r>
              <a:rPr lang="en-US" altLang="zh-CN" sz="2200" dirty="0">
                <a:latin typeface="Tahoma" panose="020B0604030504040204" pitchFamily="34" charset="0"/>
                <a:sym typeface="Symbol" panose="05050102010706020507" pitchFamily="18" charset="2"/>
              </a:rPr>
              <a:t> := αβ;</a:t>
            </a:r>
          </a:p>
          <a:p>
            <a:pPr lvl="1" eaLnBrk="1" hangingPunct="1">
              <a:spcBef>
                <a:spcPct val="0"/>
              </a:spcBef>
            </a:pPr>
            <a:r>
              <a:rPr lang="en-US" altLang="zh-CN" sz="2200" dirty="0">
                <a:latin typeface="Tahoma" panose="020B0604030504040204" pitchFamily="34" charset="0"/>
                <a:sym typeface="Symbol" panose="05050102010706020507" pitchFamily="18" charset="2"/>
              </a:rPr>
              <a:t> if </a:t>
            </a:r>
            <a:r>
              <a:rPr lang="zh-CN" altLang="en-US" sz="2200" dirty="0">
                <a:latin typeface="Tahoma" panose="020B0604030504040204" pitchFamily="34" charset="0"/>
                <a:sym typeface="Symbol" panose="05050102010706020507" pitchFamily="18" charset="2"/>
              </a:rPr>
              <a:t>模式</a:t>
            </a:r>
            <a:r>
              <a:rPr lang="en-US" altLang="zh-CN" sz="2200" dirty="0" err="1">
                <a:latin typeface="Tahoma" panose="020B0604030504040204" pitchFamily="34" charset="0"/>
                <a:sym typeface="Symbol" panose="05050102010706020507" pitchFamily="18" charset="2"/>
              </a:rPr>
              <a:t>R</a:t>
            </a:r>
            <a:r>
              <a:rPr lang="en-US" altLang="zh-CN" sz="2200" baseline="-25000" dirty="0" err="1">
                <a:latin typeface="Tahoma" panose="020B0604030504040204" pitchFamily="34" charset="0"/>
                <a:sym typeface="Symbol" panose="05050102010706020507" pitchFamily="18" charset="2"/>
              </a:rPr>
              <a:t>j</a:t>
            </a:r>
            <a:r>
              <a:rPr lang="en-US" altLang="zh-CN" sz="2200" dirty="0">
                <a:latin typeface="Tahoma" panose="020B0604030504040204" pitchFamily="34" charset="0"/>
                <a:sym typeface="Symbol" panose="05050102010706020507" pitchFamily="18" charset="2"/>
              </a:rPr>
              <a:t>, j = 1,2,</a:t>
            </a:r>
            <a:r>
              <a:rPr lang="en-US" altLang="zh-CN" sz="2200" dirty="0">
                <a:latin typeface="Tahoma" panose="020B0604030504040204" pitchFamily="34" charset="0"/>
                <a:cs typeface="Tahoma" panose="020B0604030504040204" pitchFamily="34" charset="0"/>
                <a:sym typeface="Symbol" panose="05050102010706020507" pitchFamily="18" charset="2"/>
              </a:rPr>
              <a:t>…</a:t>
            </a:r>
            <a:r>
              <a:rPr lang="en-US" altLang="zh-CN" sz="2200" dirty="0">
                <a:latin typeface="Tahoma" panose="020B0604030504040204" pitchFamily="34" charset="0"/>
                <a:sym typeface="Symbol" panose="05050102010706020507" pitchFamily="18" charset="2"/>
              </a:rPr>
              <a:t>,</a:t>
            </a:r>
            <a:r>
              <a:rPr lang="en-US" altLang="zh-CN" sz="2200" dirty="0" err="1">
                <a:latin typeface="Tahoma" panose="020B0604030504040204" pitchFamily="34" charset="0"/>
                <a:sym typeface="Symbol" panose="05050102010706020507" pitchFamily="18" charset="2"/>
              </a:rPr>
              <a:t>i</a:t>
            </a:r>
            <a:r>
              <a:rPr lang="en-US" altLang="zh-CN" sz="2200" dirty="0">
                <a:latin typeface="Tahoma" panose="020B0604030504040204" pitchFamily="34" charset="0"/>
                <a:sym typeface="Symbol" panose="05050102010706020507" pitchFamily="18" charset="2"/>
              </a:rPr>
              <a:t> </a:t>
            </a:r>
            <a:r>
              <a:rPr lang="zh-CN" altLang="en-US" sz="2200" dirty="0">
                <a:latin typeface="Tahoma" panose="020B0604030504040204" pitchFamily="34" charset="0"/>
                <a:sym typeface="Symbol" panose="05050102010706020507" pitchFamily="18" charset="2"/>
              </a:rPr>
              <a:t>都不包含</a:t>
            </a:r>
            <a:r>
              <a:rPr lang="en-US" altLang="zh-CN" sz="2200" dirty="0">
                <a:latin typeface="Tahoma" panose="020B0604030504040204" pitchFamily="34" charset="0"/>
                <a:sym typeface="Symbol" panose="05050102010706020507" pitchFamily="18" charset="2"/>
              </a:rPr>
              <a:t>R</a:t>
            </a:r>
            <a:r>
              <a:rPr lang="zh-CN" altLang="en-US" sz="2200" dirty="0">
                <a:latin typeface="Tahoma" panose="020B0604030504040204" pitchFamily="34" charset="0"/>
                <a:sym typeface="Symbol" panose="05050102010706020507" pitchFamily="18" charset="2"/>
              </a:rPr>
              <a:t>的候选码 </a:t>
            </a:r>
            <a:r>
              <a:rPr lang="en-US" altLang="zh-CN" sz="2200" dirty="0">
                <a:latin typeface="Tahoma" panose="020B0604030504040204" pitchFamily="34" charset="0"/>
                <a:sym typeface="Symbol" panose="05050102010706020507" pitchFamily="18" charset="2"/>
              </a:rPr>
              <a:t>then </a:t>
            </a:r>
          </a:p>
          <a:p>
            <a:pPr lvl="1" eaLnBrk="1" hangingPunct="1">
              <a:spcBef>
                <a:spcPct val="0"/>
              </a:spcBef>
            </a:pPr>
            <a:r>
              <a:rPr lang="en-US" altLang="zh-CN" sz="2200" dirty="0">
                <a:latin typeface="Tahoma" panose="020B0604030504040204" pitchFamily="34" charset="0"/>
                <a:sym typeface="Symbol" panose="05050102010706020507" pitchFamily="18" charset="2"/>
              </a:rPr>
              <a:t>    </a:t>
            </a:r>
            <a:r>
              <a:rPr lang="en-US" altLang="zh-CN" sz="2200" dirty="0" err="1">
                <a:latin typeface="Tahoma" panose="020B0604030504040204" pitchFamily="34" charset="0"/>
                <a:sym typeface="Symbol" panose="05050102010706020507" pitchFamily="18" charset="2"/>
              </a:rPr>
              <a:t>i</a:t>
            </a:r>
            <a:r>
              <a:rPr lang="en-US" altLang="zh-CN" sz="2200" dirty="0">
                <a:latin typeface="Tahoma" panose="020B0604030504040204" pitchFamily="34" charset="0"/>
                <a:sym typeface="Symbol" panose="05050102010706020507" pitchFamily="18" charset="2"/>
              </a:rPr>
              <a:t> := </a:t>
            </a:r>
            <a:r>
              <a:rPr lang="en-US" altLang="zh-CN" sz="2200" dirty="0" err="1">
                <a:latin typeface="Tahoma" panose="020B0604030504040204" pitchFamily="34" charset="0"/>
                <a:sym typeface="Symbol" panose="05050102010706020507" pitchFamily="18" charset="2"/>
              </a:rPr>
              <a:t>i</a:t>
            </a:r>
            <a:r>
              <a:rPr lang="en-US" altLang="zh-CN" sz="2200" dirty="0">
                <a:latin typeface="Tahoma" panose="020B0604030504040204" pitchFamily="34" charset="0"/>
                <a:sym typeface="Symbol" panose="05050102010706020507" pitchFamily="18" charset="2"/>
              </a:rPr>
              <a:t> + 1;</a:t>
            </a:r>
          </a:p>
          <a:p>
            <a:pPr lvl="1" eaLnBrk="1" hangingPunct="1">
              <a:spcBef>
                <a:spcPct val="0"/>
              </a:spcBef>
            </a:pPr>
            <a:r>
              <a:rPr lang="en-US" altLang="zh-CN" sz="2200" dirty="0">
                <a:latin typeface="Tahoma" panose="020B0604030504040204" pitchFamily="34" charset="0"/>
                <a:sym typeface="Symbol" panose="05050102010706020507" pitchFamily="18" charset="2"/>
              </a:rPr>
              <a:t>    </a:t>
            </a:r>
            <a:r>
              <a:rPr lang="en-US" altLang="zh-CN" sz="2200" dirty="0" err="1">
                <a:latin typeface="Tahoma" panose="020B0604030504040204" pitchFamily="34" charset="0"/>
                <a:sym typeface="Symbol" panose="05050102010706020507" pitchFamily="18" charset="2"/>
              </a:rPr>
              <a:t>R</a:t>
            </a:r>
            <a:r>
              <a:rPr lang="en-US" altLang="zh-CN" sz="2200" baseline="-25000" dirty="0" err="1">
                <a:latin typeface="Tahoma" panose="020B0604030504040204" pitchFamily="34" charset="0"/>
                <a:sym typeface="Symbol" panose="05050102010706020507" pitchFamily="18" charset="2"/>
              </a:rPr>
              <a:t>i</a:t>
            </a:r>
            <a:r>
              <a:rPr lang="en-US" altLang="zh-CN" sz="2200" dirty="0">
                <a:latin typeface="Tahoma" panose="020B0604030504040204" pitchFamily="34" charset="0"/>
                <a:sym typeface="Symbol" panose="05050102010706020507" pitchFamily="18" charset="2"/>
              </a:rPr>
              <a:t> := R</a:t>
            </a:r>
            <a:r>
              <a:rPr lang="zh-CN" altLang="en-US" sz="2200" dirty="0">
                <a:latin typeface="Tahoma" panose="020B0604030504040204" pitchFamily="34" charset="0"/>
                <a:sym typeface="Symbol" panose="05050102010706020507" pitchFamily="18" charset="2"/>
              </a:rPr>
              <a:t>的任意候选码</a:t>
            </a:r>
            <a:r>
              <a:rPr lang="en-US" altLang="zh-CN" sz="2200" dirty="0">
                <a:latin typeface="Tahoma" panose="020B0604030504040204" pitchFamily="34" charset="0"/>
                <a:sym typeface="Symbol" panose="05050102010706020507" pitchFamily="18" charset="2"/>
              </a:rPr>
              <a:t>;</a:t>
            </a:r>
          </a:p>
          <a:p>
            <a:pPr lvl="1" eaLnBrk="1" hangingPunct="1">
              <a:spcBef>
                <a:spcPct val="0"/>
              </a:spcBef>
            </a:pPr>
            <a:r>
              <a:rPr lang="en-US" altLang="zh-CN" sz="2200" dirty="0">
                <a:latin typeface="Tahoma" panose="020B0604030504040204" pitchFamily="34" charset="0"/>
                <a:sym typeface="Symbol" panose="05050102010706020507" pitchFamily="18" charset="2"/>
              </a:rPr>
              <a:t>repeat/*</a:t>
            </a:r>
            <a:r>
              <a:rPr lang="zh-CN" altLang="en-US" sz="2200" dirty="0">
                <a:latin typeface="Tahoma" panose="020B0604030504040204" pitchFamily="34" charset="0"/>
                <a:sym typeface="Symbol" panose="05050102010706020507" pitchFamily="18" charset="2"/>
              </a:rPr>
              <a:t>删除冗余关系模式</a:t>
            </a:r>
            <a:r>
              <a:rPr lang="en-US" altLang="zh-CN" sz="2200" dirty="0">
                <a:latin typeface="Tahoma" panose="020B0604030504040204" pitchFamily="34" charset="0"/>
                <a:sym typeface="Symbol" panose="05050102010706020507" pitchFamily="18" charset="2"/>
              </a:rPr>
              <a:t>*/</a:t>
            </a:r>
          </a:p>
          <a:p>
            <a:pPr lvl="1" eaLnBrk="1" hangingPunct="1">
              <a:spcBef>
                <a:spcPct val="0"/>
              </a:spcBef>
            </a:pPr>
            <a:r>
              <a:rPr lang="en-US" altLang="zh-CN" sz="2200" dirty="0">
                <a:latin typeface="Tahoma" panose="020B0604030504040204" pitchFamily="34" charset="0"/>
                <a:sym typeface="Symbol" panose="05050102010706020507" pitchFamily="18" charset="2"/>
              </a:rPr>
              <a:t> if </a:t>
            </a:r>
            <a:r>
              <a:rPr lang="zh-CN" altLang="en-US" sz="2200" dirty="0">
                <a:latin typeface="Tahoma" panose="020B0604030504040204" pitchFamily="34" charset="0"/>
                <a:sym typeface="Symbol" panose="05050102010706020507" pitchFamily="18" charset="2"/>
              </a:rPr>
              <a:t>模式 </a:t>
            </a:r>
            <a:r>
              <a:rPr lang="en-US" altLang="zh-CN" sz="2200" dirty="0" err="1">
                <a:latin typeface="Tahoma" panose="020B0604030504040204" pitchFamily="34" charset="0"/>
                <a:sym typeface="Symbol" panose="05050102010706020507" pitchFamily="18" charset="2"/>
              </a:rPr>
              <a:t>R</a:t>
            </a:r>
            <a:r>
              <a:rPr lang="en-US" altLang="zh-CN" sz="2200" baseline="-25000" dirty="0" err="1">
                <a:latin typeface="Tahoma" panose="020B0604030504040204" pitchFamily="34" charset="0"/>
                <a:sym typeface="Symbol" panose="05050102010706020507" pitchFamily="18" charset="2"/>
              </a:rPr>
              <a:t>j</a:t>
            </a:r>
            <a:r>
              <a:rPr lang="en-US" altLang="zh-CN" sz="2200" dirty="0">
                <a:latin typeface="Tahoma" panose="020B0604030504040204" pitchFamily="34" charset="0"/>
                <a:sym typeface="Symbol" panose="05050102010706020507" pitchFamily="18" charset="2"/>
              </a:rPr>
              <a:t> </a:t>
            </a:r>
            <a:r>
              <a:rPr lang="zh-CN" altLang="en-US" sz="2200" dirty="0">
                <a:latin typeface="Tahoma" panose="020B0604030504040204" pitchFamily="34" charset="0"/>
                <a:sym typeface="Symbol" panose="05050102010706020507" pitchFamily="18" charset="2"/>
              </a:rPr>
              <a:t>包含于另一个模式</a:t>
            </a:r>
            <a:r>
              <a:rPr lang="en-US" altLang="zh-CN" sz="2200" dirty="0" err="1">
                <a:latin typeface="Tahoma" panose="020B0604030504040204" pitchFamily="34" charset="0"/>
                <a:sym typeface="Symbol" panose="05050102010706020507" pitchFamily="18" charset="2"/>
              </a:rPr>
              <a:t>R</a:t>
            </a:r>
            <a:r>
              <a:rPr lang="en-US" altLang="zh-CN" sz="2200" baseline="-25000" dirty="0" err="1">
                <a:latin typeface="Tahoma" panose="020B0604030504040204" pitchFamily="34" charset="0"/>
                <a:sym typeface="Symbol" panose="05050102010706020507" pitchFamily="18" charset="2"/>
              </a:rPr>
              <a:t>k</a:t>
            </a:r>
            <a:r>
              <a:rPr lang="zh-CN" altLang="en-US" sz="2200" dirty="0">
                <a:latin typeface="Tahoma" panose="020B0604030504040204" pitchFamily="34" charset="0"/>
                <a:sym typeface="Symbol" panose="05050102010706020507" pitchFamily="18" charset="2"/>
              </a:rPr>
              <a:t>中 </a:t>
            </a:r>
            <a:r>
              <a:rPr lang="en-US" altLang="zh-CN" sz="2200" dirty="0">
                <a:latin typeface="Tahoma" panose="020B0604030504040204" pitchFamily="34" charset="0"/>
                <a:sym typeface="Symbol" panose="05050102010706020507" pitchFamily="18" charset="2"/>
              </a:rPr>
              <a:t>then</a:t>
            </a:r>
          </a:p>
          <a:p>
            <a:pPr lvl="1" eaLnBrk="1" hangingPunct="1">
              <a:spcBef>
                <a:spcPct val="0"/>
              </a:spcBef>
            </a:pPr>
            <a:r>
              <a:rPr lang="en-US" altLang="zh-CN" sz="2200" dirty="0">
                <a:latin typeface="Tahoma" panose="020B0604030504040204" pitchFamily="34" charset="0"/>
                <a:sym typeface="Symbol" panose="05050102010706020507" pitchFamily="18" charset="2"/>
              </a:rPr>
              <a:t>   </a:t>
            </a:r>
            <a:r>
              <a:rPr lang="en-US" altLang="zh-CN" sz="2200" dirty="0" err="1">
                <a:latin typeface="Tahoma" panose="020B0604030504040204" pitchFamily="34" charset="0"/>
                <a:sym typeface="Symbol" panose="05050102010706020507" pitchFamily="18" charset="2"/>
              </a:rPr>
              <a:t>R</a:t>
            </a:r>
            <a:r>
              <a:rPr lang="en-US" altLang="zh-CN" sz="2200" baseline="-25000" dirty="0" err="1">
                <a:latin typeface="Tahoma" panose="020B0604030504040204" pitchFamily="34" charset="0"/>
                <a:sym typeface="Symbol" panose="05050102010706020507" pitchFamily="18" charset="2"/>
              </a:rPr>
              <a:t>j</a:t>
            </a:r>
            <a:r>
              <a:rPr lang="en-US" altLang="zh-CN" sz="2200" dirty="0">
                <a:latin typeface="Tahoma" panose="020B0604030504040204" pitchFamily="34" charset="0"/>
                <a:sym typeface="Symbol" panose="05050102010706020507" pitchFamily="18" charset="2"/>
              </a:rPr>
              <a:t> := </a:t>
            </a:r>
            <a:r>
              <a:rPr lang="en-US" altLang="zh-CN" sz="2200" dirty="0" err="1">
                <a:latin typeface="Tahoma" panose="020B0604030504040204" pitchFamily="34" charset="0"/>
                <a:sym typeface="Symbol" panose="05050102010706020507" pitchFamily="18" charset="2"/>
              </a:rPr>
              <a:t>R</a:t>
            </a:r>
            <a:r>
              <a:rPr lang="en-US" altLang="zh-CN" sz="2200" baseline="-25000" dirty="0" err="1">
                <a:latin typeface="Tahoma" panose="020B0604030504040204" pitchFamily="34" charset="0"/>
                <a:sym typeface="Symbol" panose="05050102010706020507" pitchFamily="18" charset="2"/>
              </a:rPr>
              <a:t>i</a:t>
            </a:r>
            <a:r>
              <a:rPr lang="en-US" altLang="zh-CN" sz="2200" dirty="0">
                <a:latin typeface="Tahoma" panose="020B0604030504040204" pitchFamily="34" charset="0"/>
                <a:sym typeface="Symbol" panose="05050102010706020507" pitchFamily="18" charset="2"/>
              </a:rPr>
              <a:t>;</a:t>
            </a:r>
          </a:p>
          <a:p>
            <a:pPr lvl="1" eaLnBrk="1" hangingPunct="1">
              <a:spcBef>
                <a:spcPct val="0"/>
              </a:spcBef>
            </a:pPr>
            <a:r>
              <a:rPr lang="en-US" altLang="zh-CN" sz="2200" dirty="0">
                <a:latin typeface="Tahoma" panose="020B0604030504040204" pitchFamily="34" charset="0"/>
                <a:sym typeface="Symbol" panose="05050102010706020507" pitchFamily="18" charset="2"/>
              </a:rPr>
              <a:t>   </a:t>
            </a:r>
            <a:r>
              <a:rPr lang="en-US" altLang="zh-CN" sz="2200" dirty="0" err="1">
                <a:latin typeface="Tahoma" panose="020B0604030504040204" pitchFamily="34" charset="0"/>
                <a:sym typeface="Symbol" panose="05050102010706020507" pitchFamily="18" charset="2"/>
              </a:rPr>
              <a:t>i</a:t>
            </a:r>
            <a:r>
              <a:rPr lang="en-US" altLang="zh-CN" sz="2200" dirty="0">
                <a:latin typeface="Tahoma" panose="020B0604030504040204" pitchFamily="34" charset="0"/>
                <a:sym typeface="Symbol" panose="05050102010706020507" pitchFamily="18" charset="2"/>
              </a:rPr>
              <a:t> := </a:t>
            </a:r>
            <a:r>
              <a:rPr lang="en-US" altLang="zh-CN" sz="2200" dirty="0" err="1">
                <a:latin typeface="Tahoma" panose="020B0604030504040204" pitchFamily="34" charset="0"/>
                <a:sym typeface="Symbol" panose="05050102010706020507" pitchFamily="18" charset="2"/>
              </a:rPr>
              <a:t>i</a:t>
            </a:r>
            <a:r>
              <a:rPr lang="en-US" altLang="zh-CN" sz="2200" dirty="0">
                <a:latin typeface="Tahoma" panose="020B0604030504040204" pitchFamily="34" charset="0"/>
                <a:sym typeface="Symbol" panose="05050102010706020507" pitchFamily="18" charset="2"/>
              </a:rPr>
              <a:t> – 1;</a:t>
            </a:r>
          </a:p>
          <a:p>
            <a:pPr lvl="1" eaLnBrk="1" hangingPunct="1">
              <a:spcBef>
                <a:spcPct val="0"/>
              </a:spcBef>
            </a:pPr>
            <a:r>
              <a:rPr lang="en-US" altLang="zh-CN" sz="2200" dirty="0">
                <a:latin typeface="Tahoma" panose="020B0604030504040204" pitchFamily="34" charset="0"/>
                <a:sym typeface="Symbol" panose="05050102010706020507" pitchFamily="18" charset="2"/>
              </a:rPr>
              <a:t>Until </a:t>
            </a:r>
            <a:r>
              <a:rPr lang="zh-CN" altLang="en-US" sz="2200" dirty="0">
                <a:latin typeface="Tahoma" panose="020B0604030504040204" pitchFamily="34" charset="0"/>
                <a:sym typeface="Symbol" panose="05050102010706020507" pitchFamily="18" charset="2"/>
              </a:rPr>
              <a:t>没有可以删除的</a:t>
            </a:r>
            <a:r>
              <a:rPr lang="en-US" altLang="zh-CN" sz="2200" dirty="0" err="1">
                <a:latin typeface="Tahoma" panose="020B0604030504040204" pitchFamily="34" charset="0"/>
                <a:sym typeface="Symbol" panose="05050102010706020507" pitchFamily="18" charset="2"/>
              </a:rPr>
              <a:t>R</a:t>
            </a:r>
            <a:r>
              <a:rPr lang="en-US" altLang="zh-CN" sz="2200" baseline="-25000" dirty="0" err="1">
                <a:latin typeface="Tahoma" panose="020B0604030504040204" pitchFamily="34" charset="0"/>
                <a:sym typeface="Symbol" panose="05050102010706020507" pitchFamily="18" charset="2"/>
              </a:rPr>
              <a:t>j</a:t>
            </a:r>
            <a:endParaRPr lang="en-US" altLang="zh-CN" sz="2200" baseline="-25000" dirty="0">
              <a:latin typeface="Tahoma" panose="020B0604030504040204" pitchFamily="34" charset="0"/>
              <a:sym typeface="Symbol" panose="05050102010706020507" pitchFamily="18" charset="2"/>
            </a:endParaRPr>
          </a:p>
          <a:p>
            <a:pPr lvl="1" eaLnBrk="1" hangingPunct="1">
              <a:spcBef>
                <a:spcPct val="0"/>
              </a:spcBef>
            </a:pPr>
            <a:r>
              <a:rPr lang="en-US" altLang="zh-CN" sz="2200" dirty="0">
                <a:latin typeface="Tahoma" panose="020B0604030504040204" pitchFamily="34" charset="0"/>
                <a:sym typeface="Symbol" panose="05050102010706020507" pitchFamily="18" charset="2"/>
              </a:rPr>
              <a:t>return (R</a:t>
            </a:r>
            <a:r>
              <a:rPr lang="en-US" altLang="zh-CN" sz="2200" baseline="-25000" dirty="0">
                <a:latin typeface="Tahoma" panose="020B0604030504040204" pitchFamily="34" charset="0"/>
                <a:sym typeface="Symbol" panose="05050102010706020507" pitchFamily="18" charset="2"/>
              </a:rPr>
              <a:t>1</a:t>
            </a:r>
            <a:r>
              <a:rPr lang="en-US" altLang="zh-CN" sz="2200" dirty="0">
                <a:latin typeface="Tahoma" panose="020B0604030504040204" pitchFamily="34" charset="0"/>
                <a:sym typeface="Symbol" panose="05050102010706020507" pitchFamily="18" charset="2"/>
              </a:rPr>
              <a:t>,R</a:t>
            </a:r>
            <a:r>
              <a:rPr lang="en-US" altLang="zh-CN" sz="2200" baseline="-25000" dirty="0">
                <a:latin typeface="Tahoma" panose="020B0604030504040204" pitchFamily="34" charset="0"/>
                <a:sym typeface="Symbol" panose="05050102010706020507" pitchFamily="18" charset="2"/>
              </a:rPr>
              <a:t>2</a:t>
            </a:r>
            <a:r>
              <a:rPr lang="en-US" altLang="zh-CN" sz="2200" dirty="0">
                <a:latin typeface="Tahoma" panose="020B0604030504040204" pitchFamily="34" charset="0"/>
                <a:sym typeface="Symbol" panose="05050102010706020507" pitchFamily="18" charset="2"/>
              </a:rPr>
              <a:t>,</a:t>
            </a:r>
            <a:r>
              <a:rPr lang="en-US" altLang="zh-CN" sz="2200" dirty="0">
                <a:latin typeface="Tahoma" panose="020B0604030504040204" pitchFamily="34" charset="0"/>
                <a:cs typeface="Tahoma" panose="020B0604030504040204" pitchFamily="34" charset="0"/>
                <a:sym typeface="Symbol" panose="05050102010706020507" pitchFamily="18" charset="2"/>
              </a:rPr>
              <a:t>…</a:t>
            </a:r>
            <a:r>
              <a:rPr lang="en-US" altLang="zh-CN" sz="2200" dirty="0" err="1">
                <a:latin typeface="Tahoma" panose="020B0604030504040204" pitchFamily="34" charset="0"/>
                <a:sym typeface="Symbol" panose="05050102010706020507" pitchFamily="18" charset="2"/>
              </a:rPr>
              <a:t>R</a:t>
            </a:r>
            <a:r>
              <a:rPr lang="en-US" altLang="zh-CN" sz="2200" baseline="-25000" dirty="0" err="1">
                <a:latin typeface="Tahoma" panose="020B0604030504040204" pitchFamily="34" charset="0"/>
                <a:sym typeface="Symbol" panose="05050102010706020507" pitchFamily="18" charset="2"/>
              </a:rPr>
              <a:t>i</a:t>
            </a:r>
            <a:r>
              <a:rPr lang="en-US" altLang="zh-CN" sz="2200" dirty="0">
                <a:latin typeface="Tahoma" panose="020B0604030504040204" pitchFamily="34" charset="0"/>
                <a:sym typeface="Symbol" panose="05050102010706020507" pitchFamily="18" charset="2"/>
              </a:rPr>
              <a:t>)</a:t>
            </a:r>
            <a:endParaRPr lang="en-US" altLang="zh-CN" dirty="0">
              <a:latin typeface="Tahoma" panose="020B0604030504040204" pitchFamily="34" charset="0"/>
              <a:cs typeface="Tahoma" panose="020B0604030504040204" pitchFamily="34" charset="0"/>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143364" name="Rectangle 2"/>
          <p:cNvSpPr>
            <a:spLocks noGrp="1" noChangeArrowheads="1"/>
          </p:cNvSpPr>
          <p:nvPr>
            <p:ph type="title"/>
          </p:nvPr>
        </p:nvSpPr>
        <p:spPr/>
        <p:txBody>
          <a:bodyPr/>
          <a:lstStyle/>
          <a:p>
            <a:pPr eaLnBrk="1" hangingPunct="1">
              <a:defRPr/>
            </a:pPr>
            <a:r>
              <a:rPr kumimoji="1" lang="zh-CN" altLang="en-US" dirty="0"/>
              <a:t>关系模式的分解算法</a:t>
            </a:r>
            <a:r>
              <a:rPr kumimoji="1" lang="en-US" altLang="zh-CN" dirty="0"/>
              <a:t>-3NF</a:t>
            </a:r>
            <a:endParaRPr kumimoji="1" lang="zh-CN" altLang="en-US" dirty="0"/>
          </a:p>
        </p:txBody>
      </p:sp>
      <p:sp>
        <p:nvSpPr>
          <p:cNvPr id="149509" name="Rectangle 3"/>
          <p:cNvSpPr>
            <a:spLocks noGrp="1" noChangeArrowheads="1"/>
          </p:cNvSpPr>
          <p:nvPr>
            <p:ph idx="1"/>
          </p:nvPr>
        </p:nvSpPr>
        <p:spPr/>
        <p:txBody>
          <a:bodyPr/>
          <a:lstStyle/>
          <a:p>
            <a:pPr eaLnBrk="1" hangingPunct="1"/>
            <a:r>
              <a:rPr lang="en-US" altLang="zh-CN" sz="2800"/>
              <a:t>PPT</a:t>
            </a:r>
            <a:r>
              <a:rPr lang="zh-CN" altLang="en-US" sz="2800"/>
              <a:t>算法</a:t>
            </a:r>
            <a:r>
              <a:rPr lang="en-US" altLang="zh-CN" sz="2800"/>
              <a:t>vs</a:t>
            </a:r>
            <a:r>
              <a:rPr lang="zh-CN" altLang="en-US" sz="2800"/>
              <a:t>教材算法</a:t>
            </a:r>
          </a:p>
          <a:p>
            <a:pPr lvl="1" eaLnBrk="1" hangingPunct="1"/>
            <a:r>
              <a:rPr lang="zh-CN" altLang="en-US"/>
              <a:t>本质相同，都能无损、保持依赖地分解为</a:t>
            </a:r>
            <a:r>
              <a:rPr lang="en-US" altLang="zh-CN"/>
              <a:t>3NF</a:t>
            </a:r>
            <a:endParaRPr lang="zh-CN" altLang="en-US"/>
          </a:p>
          <a:p>
            <a:pPr lvl="1" eaLnBrk="1" hangingPunct="1"/>
            <a:r>
              <a:rPr lang="zh-CN" altLang="en-US"/>
              <a:t>区别在于教材算法检查要构造的模式，是否是某个已经构造的模式的子集，如果是，不再构造该模式</a:t>
            </a:r>
          </a:p>
          <a:p>
            <a:pPr lvl="1" eaLnBrk="1" hangingPunct="1"/>
            <a:r>
              <a:rPr lang="zh-CN" altLang="en-US"/>
              <a:t>教材算法构造的模式集合相对本算法更加简练</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144388" name="Rectangle 2"/>
          <p:cNvSpPr>
            <a:spLocks noGrp="1" noChangeArrowheads="1"/>
          </p:cNvSpPr>
          <p:nvPr>
            <p:ph type="title"/>
          </p:nvPr>
        </p:nvSpPr>
        <p:spPr/>
        <p:txBody>
          <a:bodyPr/>
          <a:lstStyle/>
          <a:p>
            <a:pPr eaLnBrk="1" hangingPunct="1">
              <a:defRPr/>
            </a:pPr>
            <a:r>
              <a:rPr kumimoji="1" lang="zh-CN" altLang="en-US" dirty="0"/>
              <a:t>关系模式的分解算法</a:t>
            </a:r>
            <a:r>
              <a:rPr kumimoji="1" lang="en-US" altLang="zh-CN" dirty="0"/>
              <a:t>-3NF</a:t>
            </a:r>
            <a:endParaRPr kumimoji="1" lang="zh-CN" altLang="en-US" dirty="0"/>
          </a:p>
        </p:txBody>
      </p:sp>
      <p:sp>
        <p:nvSpPr>
          <p:cNvPr id="150533" name="Rectangle 3"/>
          <p:cNvSpPr>
            <a:spLocks noGrp="1" noChangeArrowheads="1"/>
          </p:cNvSpPr>
          <p:nvPr>
            <p:ph idx="1"/>
          </p:nvPr>
        </p:nvSpPr>
        <p:spPr>
          <a:xfrm>
            <a:off x="685800" y="1371600"/>
            <a:ext cx="7772400" cy="4914900"/>
          </a:xfrm>
        </p:spPr>
        <p:txBody>
          <a:bodyPr/>
          <a:lstStyle/>
          <a:p>
            <a:pPr eaLnBrk="1" hangingPunct="1">
              <a:lnSpc>
                <a:spcPct val="90000"/>
              </a:lnSpc>
            </a:pPr>
            <a:r>
              <a:rPr lang="zh-CN" altLang="en-US" sz="2400" dirty="0"/>
              <a:t>教材算法构造的更简练的分解不一定是更好的分解</a:t>
            </a:r>
          </a:p>
          <a:p>
            <a:pPr lvl="1" eaLnBrk="1" hangingPunct="1">
              <a:lnSpc>
                <a:spcPct val="90000"/>
              </a:lnSpc>
            </a:pPr>
            <a:r>
              <a:rPr lang="zh-CN" altLang="en-US" sz="2400" dirty="0"/>
              <a:t>示例：</a:t>
            </a:r>
          </a:p>
          <a:p>
            <a:pPr lvl="1" eaLnBrk="1" hangingPunct="1">
              <a:lnSpc>
                <a:spcPct val="90000"/>
              </a:lnSpc>
              <a:buFontTx/>
              <a:buNone/>
            </a:pPr>
            <a:r>
              <a:rPr lang="en-US" altLang="zh-CN" sz="2400" dirty="0"/>
              <a:t>	R(U,F)</a:t>
            </a:r>
            <a:r>
              <a:rPr lang="zh-CN" altLang="en-US" sz="2400" dirty="0"/>
              <a:t>，</a:t>
            </a:r>
            <a:r>
              <a:rPr lang="en-US" altLang="zh-CN" sz="2400" dirty="0"/>
              <a:t>U = (</a:t>
            </a:r>
            <a:r>
              <a:rPr lang="en-US" altLang="zh-CN" sz="2400" dirty="0" err="1"/>
              <a:t>sno,cno,tno,bno</a:t>
            </a:r>
            <a:r>
              <a:rPr lang="en-US" altLang="zh-CN" sz="2400" dirty="0"/>
              <a:t>) </a:t>
            </a:r>
          </a:p>
          <a:p>
            <a:pPr lvl="1" eaLnBrk="1" hangingPunct="1">
              <a:lnSpc>
                <a:spcPct val="90000"/>
              </a:lnSpc>
              <a:buFontTx/>
              <a:buNone/>
            </a:pPr>
            <a:r>
              <a:rPr lang="en-US" altLang="zh-CN" sz="2400" dirty="0"/>
              <a:t>	F={</a:t>
            </a:r>
            <a:r>
              <a:rPr lang="en-US" altLang="zh-CN" sz="2400" dirty="0" err="1"/>
              <a:t>tno→cno</a:t>
            </a:r>
            <a:r>
              <a:rPr lang="en-US" altLang="zh-CN" sz="2400" dirty="0"/>
              <a:t>, (</a:t>
            </a:r>
            <a:r>
              <a:rPr lang="en-US" altLang="zh-CN" sz="2400" dirty="0" err="1"/>
              <a:t>sno,cno</a:t>
            </a:r>
            <a:r>
              <a:rPr lang="en-US" altLang="zh-CN" sz="2400" dirty="0"/>
              <a:t>)→</a:t>
            </a:r>
            <a:r>
              <a:rPr lang="en-US" altLang="zh-CN" sz="2400" dirty="0" err="1"/>
              <a:t>tno</a:t>
            </a:r>
            <a:r>
              <a:rPr lang="en-US" altLang="zh-CN" sz="2400" dirty="0"/>
              <a:t>}</a:t>
            </a:r>
            <a:endParaRPr lang="zh-CN" altLang="en-US" sz="2400" dirty="0"/>
          </a:p>
          <a:p>
            <a:pPr lvl="1" eaLnBrk="1" hangingPunct="1">
              <a:lnSpc>
                <a:spcPct val="90000"/>
              </a:lnSpc>
            </a:pPr>
            <a:r>
              <a:rPr lang="en-US" altLang="zh-CN" sz="2400" dirty="0"/>
              <a:t>PPT</a:t>
            </a:r>
            <a:r>
              <a:rPr lang="zh-CN" altLang="en-US" sz="2400" dirty="0"/>
              <a:t>算法分解结果：</a:t>
            </a:r>
          </a:p>
          <a:p>
            <a:pPr lvl="1" eaLnBrk="1" hangingPunct="1">
              <a:lnSpc>
                <a:spcPct val="90000"/>
              </a:lnSpc>
              <a:buFontTx/>
              <a:buNone/>
            </a:pPr>
            <a:r>
              <a:rPr lang="en-US" altLang="zh-CN" sz="2400" dirty="0"/>
              <a:t>	{R</a:t>
            </a:r>
            <a:r>
              <a:rPr lang="en-US" altLang="zh-CN" sz="2400" baseline="-25000" dirty="0"/>
              <a:t>1</a:t>
            </a:r>
            <a:r>
              <a:rPr lang="en-US" altLang="zh-CN" sz="2400" dirty="0"/>
              <a:t>(</a:t>
            </a:r>
            <a:r>
              <a:rPr lang="en-US" altLang="zh-CN" sz="2400" dirty="0" err="1"/>
              <a:t>tno,cno</a:t>
            </a:r>
            <a:r>
              <a:rPr lang="en-US" altLang="zh-CN" sz="2400" dirty="0"/>
              <a:t>), R</a:t>
            </a:r>
            <a:r>
              <a:rPr lang="en-US" altLang="zh-CN" sz="2400" baseline="-25000" dirty="0"/>
              <a:t>2</a:t>
            </a:r>
            <a:r>
              <a:rPr lang="en-US" altLang="zh-CN" sz="2400" dirty="0"/>
              <a:t>(</a:t>
            </a:r>
            <a:r>
              <a:rPr lang="en-US" altLang="zh-CN" sz="2400" dirty="0" err="1"/>
              <a:t>sno,cno,tno</a:t>
            </a:r>
            <a:r>
              <a:rPr lang="en-US" altLang="zh-CN" sz="2400" dirty="0"/>
              <a:t>), R</a:t>
            </a:r>
            <a:r>
              <a:rPr lang="en-US" altLang="zh-CN" sz="2400" baseline="-25000" dirty="0"/>
              <a:t>3</a:t>
            </a:r>
            <a:r>
              <a:rPr lang="en-US" altLang="zh-CN" sz="2400" dirty="0"/>
              <a:t>(</a:t>
            </a:r>
            <a:r>
              <a:rPr lang="en-US" altLang="zh-CN" sz="2400" dirty="0" err="1"/>
              <a:t>sno,cno,bno</a:t>
            </a:r>
            <a:r>
              <a:rPr lang="en-US" altLang="zh-CN" sz="2400" dirty="0"/>
              <a:t>)}</a:t>
            </a:r>
          </a:p>
          <a:p>
            <a:pPr lvl="1" eaLnBrk="1" hangingPunct="1">
              <a:lnSpc>
                <a:spcPct val="90000"/>
              </a:lnSpc>
            </a:pPr>
            <a:r>
              <a:rPr lang="zh-CN" altLang="en-US" sz="2400" dirty="0"/>
              <a:t>教材算法分解结果：</a:t>
            </a:r>
          </a:p>
          <a:p>
            <a:pPr lvl="1" eaLnBrk="1" hangingPunct="1">
              <a:lnSpc>
                <a:spcPct val="90000"/>
              </a:lnSpc>
              <a:buFontTx/>
              <a:buNone/>
            </a:pPr>
            <a:r>
              <a:rPr lang="en-US" altLang="zh-CN" sz="2400" dirty="0"/>
              <a:t>	{R</a:t>
            </a:r>
            <a:r>
              <a:rPr lang="en-US" altLang="zh-CN" sz="2400" baseline="-25000" dirty="0"/>
              <a:t>2</a:t>
            </a:r>
            <a:r>
              <a:rPr lang="en-US" altLang="zh-CN" sz="2400" dirty="0"/>
              <a:t>(</a:t>
            </a:r>
            <a:r>
              <a:rPr lang="en-US" altLang="zh-CN" sz="2400" dirty="0" err="1"/>
              <a:t>sno,cno,tno</a:t>
            </a:r>
            <a:r>
              <a:rPr lang="en-US" altLang="zh-CN" sz="2400" dirty="0"/>
              <a:t>), R</a:t>
            </a:r>
            <a:r>
              <a:rPr lang="en-US" altLang="zh-CN" sz="2400" baseline="-25000" dirty="0"/>
              <a:t>3</a:t>
            </a:r>
            <a:r>
              <a:rPr lang="en-US" altLang="zh-CN" sz="2400" dirty="0"/>
              <a:t>(</a:t>
            </a:r>
            <a:r>
              <a:rPr lang="en-US" altLang="zh-CN" sz="2400" dirty="0" err="1"/>
              <a:t>sno,cno,bno</a:t>
            </a:r>
            <a:r>
              <a:rPr lang="en-US" altLang="zh-CN" sz="2400" dirty="0"/>
              <a:t>)}</a:t>
            </a:r>
          </a:p>
          <a:p>
            <a:pPr eaLnBrk="1" hangingPunct="1">
              <a:lnSpc>
                <a:spcPct val="90000"/>
              </a:lnSpc>
            </a:pPr>
            <a:r>
              <a:rPr lang="zh-CN" altLang="en-US" sz="2400" dirty="0"/>
              <a:t>比较：</a:t>
            </a:r>
          </a:p>
          <a:p>
            <a:pPr lvl="1" eaLnBrk="1" hangingPunct="1">
              <a:lnSpc>
                <a:spcPct val="90000"/>
              </a:lnSpc>
            </a:pPr>
            <a:r>
              <a:rPr lang="zh-CN" altLang="en-US" sz="2400" dirty="0"/>
              <a:t>两种结果的优缺点，哪一个结果更好？</a:t>
            </a:r>
          </a:p>
        </p:txBody>
      </p:sp>
    </p:spTree>
    <p:custDataLst>
      <p:tags r:id="rId1"/>
    </p:custData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145412" name="Rectangle 2"/>
          <p:cNvSpPr>
            <a:spLocks noGrp="1" noChangeArrowheads="1"/>
          </p:cNvSpPr>
          <p:nvPr>
            <p:ph type="title"/>
          </p:nvPr>
        </p:nvSpPr>
        <p:spPr/>
        <p:txBody>
          <a:bodyPr/>
          <a:lstStyle/>
          <a:p>
            <a:pPr eaLnBrk="1" hangingPunct="1">
              <a:defRPr/>
            </a:pPr>
            <a:r>
              <a:rPr kumimoji="1" lang="zh-CN" altLang="en-US"/>
              <a:t>算法正确性分析（保持依赖）</a:t>
            </a:r>
          </a:p>
        </p:txBody>
      </p:sp>
      <p:sp>
        <p:nvSpPr>
          <p:cNvPr id="151557" name="Rectangle 3"/>
          <p:cNvSpPr>
            <a:spLocks noGrp="1" noChangeArrowheads="1"/>
          </p:cNvSpPr>
          <p:nvPr>
            <p:ph idx="1"/>
          </p:nvPr>
        </p:nvSpPr>
        <p:spPr/>
        <p:txBody>
          <a:bodyPr/>
          <a:lstStyle/>
          <a:p>
            <a:pPr eaLnBrk="1" hangingPunct="1"/>
            <a:r>
              <a:rPr lang="en-US" altLang="zh-CN" dirty="0"/>
              <a:t>3NF</a:t>
            </a:r>
            <a:r>
              <a:rPr lang="zh-CN" altLang="en-US" dirty="0"/>
              <a:t>综合算法保持函数依赖</a:t>
            </a:r>
            <a:endParaRPr lang="en-US" altLang="zh-CN" dirty="0"/>
          </a:p>
          <a:p>
            <a:pPr lvl="1" eaLnBrk="1" hangingPunct="1"/>
            <a:r>
              <a:rPr lang="zh-CN" altLang="en-US" dirty="0"/>
              <a:t>通过为一个给定的正则覆盖中的每一个函数依赖显式构造一个模式，该算法确保了函数依赖。</a:t>
            </a:r>
          </a:p>
          <a:p>
            <a:pPr lvl="1" eaLnBrk="1" hangingPunct="1"/>
            <a:r>
              <a:rPr lang="zh-CN" altLang="en-US" dirty="0"/>
              <a:t>该算法分解结果不唯一。</a:t>
            </a:r>
          </a:p>
          <a:p>
            <a:pPr eaLnBrk="1" hangingPunct="1"/>
            <a:endParaRPr lang="zh-CN" altLang="en-US" dirty="0"/>
          </a:p>
        </p:txBody>
      </p:sp>
      <p:grpSp>
        <p:nvGrpSpPr>
          <p:cNvPr id="7" name="Group 6"/>
          <p:cNvGrpSpPr>
            <a:grpSpLocks/>
          </p:cNvGrpSpPr>
          <p:nvPr/>
        </p:nvGrpSpPr>
        <p:grpSpPr bwMode="auto">
          <a:xfrm>
            <a:off x="6372200" y="3284984"/>
            <a:ext cx="1431957" cy="2340043"/>
            <a:chOff x="4695" y="1872"/>
            <a:chExt cx="912" cy="1651"/>
          </a:xfrm>
        </p:grpSpPr>
        <p:pic>
          <p:nvPicPr>
            <p:cNvPr id="8" name="Picture 4" descr="AMCONFU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10" y="1872"/>
              <a:ext cx="518" cy="1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5"/>
            <p:cNvSpPr txBox="1">
              <a:spLocks noChangeArrowheads="1"/>
            </p:cNvSpPr>
            <p:nvPr/>
          </p:nvSpPr>
          <p:spPr bwMode="auto">
            <a:xfrm>
              <a:off x="4695" y="3024"/>
              <a:ext cx="912"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buSzPct val="60000"/>
              </a:pPr>
              <a:r>
                <a:rPr lang="zh-CN" altLang="en-US" sz="2000" i="1" dirty="0">
                  <a:solidFill>
                    <a:srgbClr val="FF0000"/>
                  </a:solidFill>
                  <a:latin typeface="+mn-ea"/>
                  <a:ea typeface="+mn-ea"/>
                </a:rPr>
                <a:t>为什么不唯一</a:t>
              </a:r>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33796" name="Rectangle 1026"/>
          <p:cNvSpPr>
            <a:spLocks noGrp="1" noChangeArrowheads="1"/>
          </p:cNvSpPr>
          <p:nvPr>
            <p:ph type="title"/>
          </p:nvPr>
        </p:nvSpPr>
        <p:spPr/>
        <p:txBody>
          <a:bodyPr/>
          <a:lstStyle/>
          <a:p>
            <a:pPr eaLnBrk="1" hangingPunct="1">
              <a:defRPr/>
            </a:pPr>
            <a:r>
              <a:rPr kumimoji="1" lang="zh-CN" altLang="en-US"/>
              <a:t>函数依赖</a:t>
            </a:r>
          </a:p>
        </p:txBody>
      </p:sp>
      <p:sp>
        <p:nvSpPr>
          <p:cNvPr id="18437" name="Rectangle 1027"/>
          <p:cNvSpPr>
            <a:spLocks noGrp="1" noChangeArrowheads="1"/>
          </p:cNvSpPr>
          <p:nvPr>
            <p:ph idx="1"/>
          </p:nvPr>
        </p:nvSpPr>
        <p:spPr/>
        <p:txBody>
          <a:bodyPr/>
          <a:lstStyle/>
          <a:p>
            <a:pPr eaLnBrk="1" hangingPunct="1"/>
            <a:r>
              <a:rPr lang="zh-CN" altLang="en-US" b="1" dirty="0">
                <a:latin typeface="华文新魏" panose="02010800040101010101" pitchFamily="2" charset="-122"/>
              </a:rPr>
              <a:t>函数依赖</a:t>
            </a:r>
          </a:p>
          <a:p>
            <a:pPr lvl="1" eaLnBrk="1" hangingPunct="1">
              <a:lnSpc>
                <a:spcPct val="110000"/>
              </a:lnSpc>
              <a:buFontTx/>
              <a:buNone/>
            </a:pPr>
            <a:r>
              <a:rPr lang="zh-CN" altLang="en-US" dirty="0">
                <a:latin typeface="华文新魏" panose="02010800040101010101" pitchFamily="2" charset="-122"/>
              </a:rPr>
              <a:t>	设</a:t>
            </a:r>
            <a:r>
              <a:rPr lang="en-US" altLang="zh-CN" dirty="0">
                <a:latin typeface="华文新魏" panose="02010800040101010101" pitchFamily="2" charset="-122"/>
              </a:rPr>
              <a:t>R(U)</a:t>
            </a:r>
            <a:r>
              <a:rPr lang="zh-CN" altLang="en-US" dirty="0">
                <a:latin typeface="华文新魏" panose="02010800040101010101" pitchFamily="2" charset="-122"/>
              </a:rPr>
              <a:t>是属性集</a:t>
            </a:r>
            <a:r>
              <a:rPr lang="en-US" altLang="zh-CN" dirty="0">
                <a:latin typeface="华文新魏" panose="02010800040101010101" pitchFamily="2" charset="-122"/>
              </a:rPr>
              <a:t>U</a:t>
            </a:r>
            <a:r>
              <a:rPr lang="zh-CN" altLang="en-US" dirty="0">
                <a:latin typeface="华文新魏" panose="02010800040101010101" pitchFamily="2" charset="-122"/>
              </a:rPr>
              <a:t>上的关系模式，</a:t>
            </a:r>
            <a:r>
              <a:rPr lang="en-US" altLang="zh-CN" dirty="0">
                <a:sym typeface="Symbol" panose="05050102010706020507" pitchFamily="18" charset="2"/>
              </a:rPr>
              <a:t> </a:t>
            </a:r>
            <a:r>
              <a:rPr lang="en-US" altLang="zh-CN" dirty="0">
                <a:latin typeface="华文新魏" panose="02010800040101010101" pitchFamily="2" charset="-122"/>
              </a:rPr>
              <a:t> , </a:t>
            </a:r>
            <a:r>
              <a:rPr lang="en-US" altLang="zh-CN" dirty="0">
                <a:sym typeface="Symbol" panose="05050102010706020507" pitchFamily="18" charset="2"/>
              </a:rPr>
              <a:t></a:t>
            </a:r>
            <a:r>
              <a:rPr lang="en-US" altLang="zh-CN" dirty="0">
                <a:latin typeface="华文新魏" panose="02010800040101010101" pitchFamily="2" charset="-122"/>
              </a:rPr>
              <a:t> </a:t>
            </a:r>
            <a:r>
              <a:rPr lang="en-US" altLang="zh-CN" dirty="0">
                <a:latin typeface="华文新魏" panose="02010800040101010101" pitchFamily="2" charset="-122"/>
                <a:sym typeface="Symbol" panose="05050102010706020507" pitchFamily="18" charset="2"/>
              </a:rPr>
              <a:t> U， r</a:t>
            </a:r>
            <a:r>
              <a:rPr lang="zh-CN" altLang="en-US" dirty="0">
                <a:latin typeface="华文新魏" panose="02010800040101010101" pitchFamily="2" charset="-122"/>
                <a:sym typeface="Symbol" panose="05050102010706020507" pitchFamily="18" charset="2"/>
              </a:rPr>
              <a:t>是</a:t>
            </a:r>
            <a:r>
              <a:rPr lang="en-US" altLang="zh-CN" dirty="0">
                <a:latin typeface="华文新魏" panose="02010800040101010101" pitchFamily="2" charset="-122"/>
              </a:rPr>
              <a:t>R(U)</a:t>
            </a:r>
            <a:r>
              <a:rPr lang="en-US" altLang="zh-CN" dirty="0">
                <a:latin typeface="华文新魏" panose="02010800040101010101" pitchFamily="2" charset="-122"/>
                <a:sym typeface="Symbol" panose="05050102010706020507" pitchFamily="18" charset="2"/>
              </a:rPr>
              <a:t> </a:t>
            </a:r>
            <a:r>
              <a:rPr lang="zh-CN" altLang="en-US" dirty="0">
                <a:latin typeface="华文新魏" panose="02010800040101010101" pitchFamily="2" charset="-122"/>
                <a:sym typeface="Symbol" panose="05050102010706020507" pitchFamily="18" charset="2"/>
              </a:rPr>
              <a:t>上的任意一个关系实例，如果成立</a:t>
            </a:r>
          </a:p>
          <a:p>
            <a:pPr lvl="1" algn="ctr" eaLnBrk="1" hangingPunct="1">
              <a:lnSpc>
                <a:spcPct val="110000"/>
              </a:lnSpc>
              <a:spcBef>
                <a:spcPct val="40000"/>
              </a:spcBef>
              <a:buFontTx/>
              <a:buNone/>
            </a:pPr>
            <a:r>
              <a:rPr lang="zh-CN" altLang="en-US" b="1" dirty="0">
                <a:solidFill>
                  <a:srgbClr val="FF0000"/>
                </a:solidFill>
                <a:latin typeface="华文新魏" panose="02010800040101010101" pitchFamily="2" charset="-122"/>
                <a:sym typeface="Symbol" panose="05050102010706020507" pitchFamily="18" charset="2"/>
              </a:rPr>
              <a:t>对</a:t>
            </a:r>
            <a:r>
              <a:rPr lang="en-US" altLang="zh-CN" b="1" dirty="0">
                <a:solidFill>
                  <a:srgbClr val="FF0000"/>
                </a:solidFill>
                <a:latin typeface="华文新魏" panose="02010800040101010101" pitchFamily="2" charset="-122"/>
                <a:sym typeface="Symbol" panose="05050102010706020507" pitchFamily="18" charset="2"/>
              </a:rPr>
              <a:t>t</a:t>
            </a:r>
            <a:r>
              <a:rPr lang="en-US" altLang="zh-CN" b="1" dirty="0">
                <a:solidFill>
                  <a:srgbClr val="FF0000"/>
                </a:solidFill>
                <a:latin typeface="华文新魏" panose="02010800040101010101" pitchFamily="2" charset="-122"/>
              </a:rPr>
              <a:t> , </a:t>
            </a:r>
            <a:r>
              <a:rPr lang="en-US" altLang="zh-CN" b="1" dirty="0">
                <a:solidFill>
                  <a:srgbClr val="FF0000"/>
                </a:solidFill>
                <a:latin typeface="华文新魏" panose="02010800040101010101" pitchFamily="2" charset="-122"/>
                <a:sym typeface="Symbol" panose="05050102010706020507" pitchFamily="18" charset="2"/>
              </a:rPr>
              <a:t>s  r，</a:t>
            </a:r>
            <a:r>
              <a:rPr lang="zh-CN" altLang="en-US" b="1" dirty="0">
                <a:solidFill>
                  <a:srgbClr val="FF0000"/>
                </a:solidFill>
                <a:latin typeface="华文新魏" panose="02010800040101010101" pitchFamily="2" charset="-122"/>
                <a:sym typeface="Symbol" panose="05050102010706020507" pitchFamily="18" charset="2"/>
              </a:rPr>
              <a:t>若</a:t>
            </a:r>
            <a:r>
              <a:rPr lang="en-US" altLang="zh-CN" b="1" dirty="0">
                <a:solidFill>
                  <a:srgbClr val="FF0000"/>
                </a:solidFill>
                <a:latin typeface="华文新魏" panose="02010800040101010101" pitchFamily="2" charset="-122"/>
                <a:sym typeface="Symbol" panose="05050102010706020507" pitchFamily="18" charset="2"/>
              </a:rPr>
              <a:t>t[</a:t>
            </a:r>
            <a:r>
              <a:rPr lang="en-US" altLang="zh-CN" dirty="0">
                <a:solidFill>
                  <a:srgbClr val="FF0000"/>
                </a:solidFill>
                <a:sym typeface="Symbol" panose="05050102010706020507" pitchFamily="18" charset="2"/>
              </a:rPr>
              <a:t></a:t>
            </a:r>
            <a:r>
              <a:rPr lang="en-US" altLang="zh-CN" b="1" dirty="0">
                <a:solidFill>
                  <a:srgbClr val="FF0000"/>
                </a:solidFill>
                <a:latin typeface="华文新魏" panose="02010800040101010101" pitchFamily="2" charset="-122"/>
                <a:sym typeface="Symbol" panose="05050102010706020507" pitchFamily="18" charset="2"/>
              </a:rPr>
              <a:t>] = s[</a:t>
            </a:r>
            <a:r>
              <a:rPr lang="en-US" altLang="zh-CN" dirty="0">
                <a:solidFill>
                  <a:srgbClr val="FF0000"/>
                </a:solidFill>
                <a:sym typeface="Symbol" panose="05050102010706020507" pitchFamily="18" charset="2"/>
              </a:rPr>
              <a:t></a:t>
            </a:r>
            <a:r>
              <a:rPr lang="en-US" altLang="zh-CN" b="1" dirty="0">
                <a:solidFill>
                  <a:srgbClr val="FF0000"/>
                </a:solidFill>
                <a:latin typeface="华文新魏" panose="02010800040101010101" pitchFamily="2" charset="-122"/>
                <a:sym typeface="Symbol" panose="05050102010706020507" pitchFamily="18" charset="2"/>
              </a:rPr>
              <a:t>]，</a:t>
            </a:r>
            <a:r>
              <a:rPr lang="zh-CN" altLang="en-US" b="1" dirty="0">
                <a:solidFill>
                  <a:srgbClr val="FF0000"/>
                </a:solidFill>
                <a:latin typeface="华文新魏" panose="02010800040101010101" pitchFamily="2" charset="-122"/>
                <a:sym typeface="Symbol" panose="05050102010706020507" pitchFamily="18" charset="2"/>
              </a:rPr>
              <a:t>则</a:t>
            </a:r>
            <a:r>
              <a:rPr lang="en-US" altLang="zh-CN" b="1" dirty="0">
                <a:solidFill>
                  <a:srgbClr val="FF0000"/>
                </a:solidFill>
                <a:latin typeface="华文新魏" panose="02010800040101010101" pitchFamily="2" charset="-122"/>
                <a:sym typeface="Symbol" panose="05050102010706020507" pitchFamily="18" charset="2"/>
              </a:rPr>
              <a:t>t[</a:t>
            </a:r>
            <a:r>
              <a:rPr lang="en-US" altLang="zh-CN" dirty="0">
                <a:solidFill>
                  <a:srgbClr val="FF0000"/>
                </a:solidFill>
                <a:sym typeface="Symbol" panose="05050102010706020507" pitchFamily="18" charset="2"/>
              </a:rPr>
              <a:t></a:t>
            </a:r>
            <a:r>
              <a:rPr lang="en-US" altLang="zh-CN" b="1" dirty="0">
                <a:solidFill>
                  <a:srgbClr val="FF0000"/>
                </a:solidFill>
                <a:latin typeface="华文新魏" panose="02010800040101010101" pitchFamily="2" charset="-122"/>
                <a:sym typeface="Symbol" panose="05050102010706020507" pitchFamily="18" charset="2"/>
              </a:rPr>
              <a:t>] = s[</a:t>
            </a:r>
            <a:r>
              <a:rPr lang="en-US" altLang="zh-CN" dirty="0">
                <a:solidFill>
                  <a:srgbClr val="FF0000"/>
                </a:solidFill>
                <a:sym typeface="Symbol" panose="05050102010706020507" pitchFamily="18" charset="2"/>
              </a:rPr>
              <a:t></a:t>
            </a:r>
            <a:r>
              <a:rPr lang="en-US" altLang="zh-CN" b="1" dirty="0">
                <a:solidFill>
                  <a:srgbClr val="FF0000"/>
                </a:solidFill>
                <a:latin typeface="华文新魏" panose="02010800040101010101" pitchFamily="2" charset="-122"/>
                <a:sym typeface="Symbol" panose="05050102010706020507" pitchFamily="18" charset="2"/>
              </a:rPr>
              <a:t>]</a:t>
            </a:r>
          </a:p>
          <a:p>
            <a:pPr lvl="1" eaLnBrk="1" hangingPunct="1">
              <a:lnSpc>
                <a:spcPct val="110000"/>
              </a:lnSpc>
              <a:spcBef>
                <a:spcPct val="40000"/>
              </a:spcBef>
              <a:buFontTx/>
              <a:buNone/>
            </a:pPr>
            <a:r>
              <a:rPr lang="en-US" altLang="zh-CN" dirty="0">
                <a:latin typeface="华文新魏" panose="02010800040101010101" pitchFamily="2" charset="-122"/>
                <a:sym typeface="Symbol" panose="05050102010706020507" pitchFamily="18" charset="2"/>
              </a:rPr>
              <a:t>	</a:t>
            </a:r>
            <a:r>
              <a:rPr lang="zh-CN" altLang="en-US" dirty="0">
                <a:latin typeface="华文新魏" panose="02010800040101010101" pitchFamily="2" charset="-122"/>
                <a:sym typeface="Symbol" panose="05050102010706020507" pitchFamily="18" charset="2"/>
              </a:rPr>
              <a:t>那么称“</a:t>
            </a:r>
            <a:r>
              <a:rPr lang="en-US" altLang="zh-CN" dirty="0">
                <a:sym typeface="Symbol" panose="05050102010706020507" pitchFamily="18" charset="2"/>
              </a:rPr>
              <a:t></a:t>
            </a:r>
            <a:r>
              <a:rPr lang="zh-CN" altLang="en-US" b="1" dirty="0">
                <a:latin typeface="华文新魏" panose="02010800040101010101" pitchFamily="2" charset="-122"/>
                <a:sym typeface="Symbol" panose="05050102010706020507" pitchFamily="18" charset="2"/>
              </a:rPr>
              <a:t>函数决定</a:t>
            </a:r>
            <a:r>
              <a:rPr lang="en-US" altLang="zh-CN" dirty="0">
                <a:sym typeface="Symbol" panose="05050102010706020507" pitchFamily="18" charset="2"/>
              </a:rPr>
              <a:t></a:t>
            </a:r>
            <a:r>
              <a:rPr lang="en-US" altLang="zh-CN" dirty="0">
                <a:latin typeface="华文新魏" panose="02010800040101010101" pitchFamily="2" charset="-122"/>
                <a:sym typeface="Symbol" panose="05050102010706020507" pitchFamily="18" charset="2"/>
              </a:rPr>
              <a:t>”，</a:t>
            </a:r>
            <a:r>
              <a:rPr lang="zh-CN" altLang="en-US" dirty="0">
                <a:latin typeface="华文新魏" panose="02010800040101010101" pitchFamily="2" charset="-122"/>
                <a:sym typeface="Symbol" panose="05050102010706020507" pitchFamily="18" charset="2"/>
              </a:rPr>
              <a:t>或“</a:t>
            </a:r>
            <a:r>
              <a:rPr lang="en-US" altLang="zh-CN" dirty="0">
                <a:sym typeface="Symbol" panose="05050102010706020507" pitchFamily="18" charset="2"/>
              </a:rPr>
              <a:t></a:t>
            </a:r>
            <a:r>
              <a:rPr lang="zh-CN" altLang="en-US" b="1" dirty="0">
                <a:latin typeface="华文新魏" panose="02010800040101010101" pitchFamily="2" charset="-122"/>
                <a:sym typeface="Symbol" panose="05050102010706020507" pitchFamily="18" charset="2"/>
              </a:rPr>
              <a:t>函数依赖</a:t>
            </a:r>
            <a:r>
              <a:rPr lang="zh-CN" altLang="en-US" dirty="0">
                <a:latin typeface="华文新魏" panose="02010800040101010101" pitchFamily="2" charset="-122"/>
                <a:sym typeface="Symbol" panose="05050102010706020507" pitchFamily="18" charset="2"/>
              </a:rPr>
              <a:t>于</a:t>
            </a:r>
            <a:r>
              <a:rPr lang="en-US" altLang="zh-CN" dirty="0">
                <a:sym typeface="Symbol" panose="05050102010706020507" pitchFamily="18" charset="2"/>
              </a:rPr>
              <a:t></a:t>
            </a:r>
            <a:r>
              <a:rPr lang="en-US" altLang="zh-CN" dirty="0">
                <a:latin typeface="华文新魏" panose="02010800040101010101" pitchFamily="2" charset="-122"/>
                <a:sym typeface="Symbol" panose="05050102010706020507" pitchFamily="18" charset="2"/>
              </a:rPr>
              <a:t>”，</a:t>
            </a:r>
            <a:r>
              <a:rPr lang="zh-CN" altLang="en-US" dirty="0">
                <a:latin typeface="华文新魏" panose="02010800040101010101" pitchFamily="2" charset="-122"/>
                <a:sym typeface="Symbol" panose="05050102010706020507" pitchFamily="18" charset="2"/>
              </a:rPr>
              <a:t>记作</a:t>
            </a:r>
            <a:r>
              <a:rPr lang="en-US" altLang="zh-CN" dirty="0">
                <a:solidFill>
                  <a:srgbClr val="FF0000"/>
                </a:solidFill>
                <a:sym typeface="Symbol" panose="05050102010706020507" pitchFamily="18" charset="2"/>
              </a:rPr>
              <a:t> </a:t>
            </a:r>
            <a:r>
              <a:rPr lang="en-US" altLang="zh-CN" b="1" dirty="0">
                <a:solidFill>
                  <a:srgbClr val="FF0000"/>
                </a:solidFill>
                <a:latin typeface="华文新魏" panose="02010800040101010101" pitchFamily="2" charset="-122"/>
                <a:sym typeface="Symbol" panose="05050102010706020507" pitchFamily="18" charset="2"/>
              </a:rPr>
              <a:t></a:t>
            </a:r>
            <a:r>
              <a:rPr lang="en-US" altLang="zh-CN" dirty="0">
                <a:solidFill>
                  <a:srgbClr val="FF0000"/>
                </a:solidFill>
                <a:sym typeface="Symbol" panose="05050102010706020507" pitchFamily="18" charset="2"/>
              </a:rPr>
              <a:t> </a:t>
            </a:r>
            <a:r>
              <a:rPr lang="zh-CN" altLang="en-US" dirty="0">
                <a:solidFill>
                  <a:srgbClr val="FF0000"/>
                </a:solidFill>
                <a:sym typeface="Symbol" panose="05050102010706020507" pitchFamily="18" charset="2"/>
              </a:rPr>
              <a:t>，它叫做一个函数依赖</a:t>
            </a:r>
            <a:endParaRPr lang="en-US" altLang="zh-CN" dirty="0">
              <a:solidFill>
                <a:srgbClr val="FF0000"/>
              </a:solidFill>
              <a:latin typeface="华文新魏" panose="02010800040101010101" pitchFamily="2" charset="-122"/>
              <a:sym typeface="Symbol" panose="05050102010706020507" pitchFamily="18" charset="2"/>
            </a:endParaRPr>
          </a:p>
          <a:p>
            <a:pPr lvl="1" eaLnBrk="1" hangingPunct="1">
              <a:lnSpc>
                <a:spcPct val="110000"/>
              </a:lnSpc>
              <a:spcBef>
                <a:spcPct val="40000"/>
              </a:spcBef>
              <a:buFontTx/>
              <a:buNone/>
            </a:pPr>
            <a:r>
              <a:rPr lang="en-US" altLang="zh-CN" dirty="0">
                <a:latin typeface="华文新魏" panose="02010800040101010101" pitchFamily="2" charset="-122"/>
                <a:sym typeface="Symbol" panose="05050102010706020507" pitchFamily="18" charset="2"/>
              </a:rPr>
              <a:t>	</a:t>
            </a:r>
            <a:r>
              <a:rPr lang="zh-CN" altLang="en-US" dirty="0">
                <a:latin typeface="华文新魏" panose="02010800040101010101" pitchFamily="2" charset="-122"/>
                <a:sym typeface="Symbol" panose="05050102010706020507" pitchFamily="18" charset="2"/>
              </a:rPr>
              <a:t>称</a:t>
            </a:r>
            <a:r>
              <a:rPr lang="en-US" altLang="zh-CN" dirty="0">
                <a:sym typeface="Symbol" panose="05050102010706020507" pitchFamily="18" charset="2"/>
              </a:rPr>
              <a:t></a:t>
            </a:r>
            <a:r>
              <a:rPr lang="zh-CN" altLang="en-US" dirty="0">
                <a:latin typeface="华文新魏" panose="02010800040101010101" pitchFamily="2" charset="-122"/>
                <a:sym typeface="Symbol" panose="05050102010706020507" pitchFamily="18" charset="2"/>
              </a:rPr>
              <a:t>为</a:t>
            </a:r>
            <a:r>
              <a:rPr lang="zh-CN" altLang="en-US" b="1" dirty="0">
                <a:latin typeface="华文新魏" panose="02010800040101010101" pitchFamily="2" charset="-122"/>
                <a:sym typeface="Symbol" panose="05050102010706020507" pitchFamily="18" charset="2"/>
              </a:rPr>
              <a:t>决定因素，</a:t>
            </a:r>
            <a:r>
              <a:rPr lang="en-US" altLang="zh-CN" dirty="0">
                <a:sym typeface="Symbol" panose="05050102010706020507" pitchFamily="18" charset="2"/>
              </a:rPr>
              <a:t> </a:t>
            </a:r>
            <a:r>
              <a:rPr lang="zh-CN" altLang="en-US" dirty="0">
                <a:sym typeface="Symbol" panose="05050102010706020507" pitchFamily="18" charset="2"/>
              </a:rPr>
              <a:t>为</a:t>
            </a:r>
            <a:r>
              <a:rPr lang="zh-CN" altLang="en-US" b="1" dirty="0">
                <a:latin typeface="华文新魏" panose="02010800040101010101" pitchFamily="2" charset="-122"/>
                <a:sym typeface="Symbol" panose="05050102010706020507" pitchFamily="18" charset="2"/>
              </a:rPr>
              <a:t>被决定因素</a:t>
            </a:r>
          </a:p>
          <a:p>
            <a:pPr lvl="1" algn="ctr" eaLnBrk="1" hangingPunct="1">
              <a:lnSpc>
                <a:spcPct val="110000"/>
              </a:lnSpc>
              <a:buFontTx/>
              <a:buNone/>
            </a:pPr>
            <a:r>
              <a:rPr lang="zh-CN" altLang="en-US" dirty="0">
                <a:latin typeface="华文新魏" panose="02010800040101010101" pitchFamily="2" charset="-122"/>
                <a:sym typeface="Symbol" panose="05050102010706020507" pitchFamily="18" charset="2"/>
              </a:rPr>
              <a:t>	如</a:t>
            </a:r>
            <a:r>
              <a:rPr lang="en-US" altLang="zh-CN" dirty="0" err="1">
                <a:latin typeface="华文新魏" panose="02010800040101010101" pitchFamily="2" charset="-122"/>
                <a:sym typeface="Symbol" panose="05050102010706020507" pitchFamily="18" charset="2"/>
              </a:rPr>
              <a:t>sno</a:t>
            </a:r>
            <a:r>
              <a:rPr lang="en-US" altLang="zh-CN" b="1" dirty="0">
                <a:latin typeface="华文新魏" panose="02010800040101010101" pitchFamily="2" charset="-122"/>
                <a:sym typeface="Symbol" panose="05050102010706020507" pitchFamily="18" charset="2"/>
              </a:rPr>
              <a:t></a:t>
            </a:r>
            <a:r>
              <a:rPr lang="en-US" altLang="zh-CN" dirty="0">
                <a:latin typeface="华文新魏" panose="02010800040101010101" pitchFamily="2" charset="-122"/>
                <a:sym typeface="Symbol" panose="05050102010706020507" pitchFamily="18" charset="2"/>
              </a:rPr>
              <a:t> </a:t>
            </a:r>
            <a:r>
              <a:rPr lang="en-US" altLang="zh-CN" dirty="0" err="1">
                <a:latin typeface="华文新魏" panose="02010800040101010101" pitchFamily="2" charset="-122"/>
                <a:sym typeface="Symbol" panose="05050102010706020507" pitchFamily="18" charset="2"/>
              </a:rPr>
              <a:t>sname</a:t>
            </a:r>
            <a:r>
              <a:rPr lang="en-US" altLang="zh-CN" dirty="0">
                <a:latin typeface="华文新魏" panose="02010800040101010101" pitchFamily="2" charset="-122"/>
                <a:sym typeface="Symbol" panose="05050102010706020507" pitchFamily="18" charset="2"/>
              </a:rPr>
              <a:t>，(</a:t>
            </a:r>
            <a:r>
              <a:rPr lang="en-US" altLang="zh-CN" dirty="0" err="1">
                <a:latin typeface="华文新魏" panose="02010800040101010101" pitchFamily="2" charset="-122"/>
                <a:sym typeface="Symbol" panose="05050102010706020507" pitchFamily="18" charset="2"/>
              </a:rPr>
              <a:t>sno，cno</a:t>
            </a:r>
            <a:r>
              <a:rPr lang="en-US" altLang="zh-CN" dirty="0">
                <a:latin typeface="华文新魏" panose="02010800040101010101" pitchFamily="2" charset="-122"/>
                <a:sym typeface="Symbol" panose="05050102010706020507" pitchFamily="18" charset="2"/>
              </a:rPr>
              <a:t>)</a:t>
            </a:r>
            <a:r>
              <a:rPr lang="en-US" altLang="zh-CN" b="1" dirty="0">
                <a:latin typeface="华文新魏" panose="02010800040101010101" pitchFamily="2" charset="-122"/>
                <a:sym typeface="Symbol" panose="05050102010706020507" pitchFamily="18" charset="2"/>
              </a:rPr>
              <a:t></a:t>
            </a:r>
            <a:r>
              <a:rPr lang="en-US" altLang="zh-CN" dirty="0">
                <a:latin typeface="华文新魏" panose="02010800040101010101" pitchFamily="2" charset="-122"/>
                <a:sym typeface="Symbol" panose="05050102010706020507" pitchFamily="18" charset="2"/>
              </a:rPr>
              <a:t> score</a:t>
            </a:r>
          </a:p>
          <a:p>
            <a:pPr eaLnBrk="1" hangingPunct="1"/>
            <a:endParaRPr lang="en-US" altLang="zh-CN" dirty="0">
              <a:latin typeface="Tahoma" panose="020B0604030504040204" pitchFamily="34" charset="0"/>
              <a:sym typeface="Symbol" panose="05050102010706020507" pitchFamily="18" charset="2"/>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17415" name="Rectangle 2"/>
          <p:cNvSpPr>
            <a:spLocks noGrp="1" noChangeArrowheads="1"/>
          </p:cNvSpPr>
          <p:nvPr>
            <p:ph type="title"/>
          </p:nvPr>
        </p:nvSpPr>
        <p:spPr/>
        <p:txBody>
          <a:bodyPr/>
          <a:lstStyle/>
          <a:p>
            <a:pPr eaLnBrk="1" hangingPunct="1">
              <a:defRPr/>
            </a:pPr>
            <a:r>
              <a:rPr kumimoji="1" lang="zh-CN" altLang="en-US" dirty="0"/>
              <a:t>算法正确性分析（无损连接）</a:t>
            </a:r>
            <a:endParaRPr kumimoji="1" lang="en-US" altLang="zh-CN" dirty="0"/>
          </a:p>
        </p:txBody>
      </p:sp>
      <p:sp>
        <p:nvSpPr>
          <p:cNvPr id="152581" name="Rectangle 3"/>
          <p:cNvSpPr>
            <a:spLocks noGrp="1" noChangeArrowheads="1"/>
          </p:cNvSpPr>
          <p:nvPr>
            <p:ph idx="1"/>
          </p:nvPr>
        </p:nvSpPr>
        <p:spPr>
          <a:xfrm>
            <a:off x="467494" y="1341438"/>
            <a:ext cx="8208962" cy="4876800"/>
          </a:xfrm>
        </p:spPr>
        <p:txBody>
          <a:bodyPr/>
          <a:lstStyle/>
          <a:p>
            <a:pPr eaLnBrk="1" hangingPunct="1">
              <a:lnSpc>
                <a:spcPct val="130000"/>
              </a:lnSpc>
            </a:pPr>
            <a:r>
              <a:rPr lang="en-US" altLang="zh-CN" sz="2600" dirty="0"/>
              <a:t>3NF</a:t>
            </a:r>
            <a:r>
              <a:rPr lang="zh-CN" altLang="en-US" sz="2600" dirty="0"/>
              <a:t>综合算法对于关系模式的分解是无损连接的分解。通过保证至少有一个模式包含了被分解模式的候选码，该算法保证了分解是一个无损连接分解。</a:t>
            </a:r>
          </a:p>
          <a:p>
            <a:pPr eaLnBrk="1" hangingPunct="1">
              <a:lnSpc>
                <a:spcPct val="130000"/>
              </a:lnSpc>
            </a:pPr>
            <a:r>
              <a:rPr lang="zh-CN" altLang="en-US" sz="2600" dirty="0"/>
              <a:t>假设</a:t>
            </a:r>
            <a:r>
              <a:rPr lang="en-US" altLang="zh-CN" sz="2600" dirty="0"/>
              <a:t>t∈    </a:t>
            </a:r>
            <a:r>
              <a:rPr lang="en-US" altLang="zh-CN" sz="2600" dirty="0">
                <a:latin typeface="华文新魏" panose="02010800040101010101" pitchFamily="2" charset="-122"/>
              </a:rPr>
              <a:t>∏</a:t>
            </a:r>
            <a:r>
              <a:rPr lang="en-US" altLang="zh-CN" sz="2600" dirty="0" err="1">
                <a:latin typeface="华文新魏" panose="02010800040101010101" pitchFamily="2" charset="-122"/>
              </a:rPr>
              <a:t>R</a:t>
            </a:r>
            <a:r>
              <a:rPr lang="en-US" altLang="zh-CN" sz="2600" baseline="-16000" dirty="0" err="1">
                <a:latin typeface="华文新魏" panose="02010800040101010101" pitchFamily="2" charset="-122"/>
              </a:rPr>
              <a:t>i</a:t>
            </a:r>
            <a:r>
              <a:rPr lang="en-US" altLang="zh-CN" sz="2600" dirty="0">
                <a:latin typeface="华文新魏" panose="02010800040101010101" pitchFamily="2" charset="-122"/>
              </a:rPr>
              <a:t>(r)</a:t>
            </a:r>
            <a:r>
              <a:rPr lang="en-US" altLang="zh-CN" sz="2600" dirty="0"/>
              <a:t>, </a:t>
            </a:r>
            <a:r>
              <a:rPr lang="zh-CN" altLang="en-US" sz="2600" dirty="0"/>
              <a:t>但</a:t>
            </a:r>
            <a:r>
              <a:rPr lang="en-US" altLang="zh-CN" sz="2600" dirty="0"/>
              <a:t>t</a:t>
            </a:r>
            <a:r>
              <a:rPr lang="zh-CN" altLang="en-US" sz="2600" dirty="0"/>
              <a:t>不属于</a:t>
            </a:r>
            <a:r>
              <a:rPr lang="en-US" altLang="zh-CN" sz="2600" dirty="0"/>
              <a:t>r</a:t>
            </a:r>
            <a:r>
              <a:rPr lang="zh-CN" altLang="en-US" sz="2600" dirty="0"/>
              <a:t>。</a:t>
            </a:r>
            <a:endParaRPr lang="en-US" altLang="zh-CN" sz="2600" dirty="0"/>
          </a:p>
          <a:p>
            <a:pPr lvl="1" eaLnBrk="1" hangingPunct="1">
              <a:lnSpc>
                <a:spcPct val="130000"/>
              </a:lnSpc>
            </a:pPr>
            <a:r>
              <a:rPr lang="zh-CN" altLang="en-US" sz="2400" dirty="0"/>
              <a:t>假设</a:t>
            </a:r>
            <a:r>
              <a:rPr lang="en-US" altLang="zh-CN" sz="2400" dirty="0"/>
              <a:t>α</a:t>
            </a:r>
            <a:r>
              <a:rPr lang="zh-CN" altLang="en-US" sz="2400" dirty="0"/>
              <a:t>是</a:t>
            </a:r>
            <a:r>
              <a:rPr lang="en-US" altLang="zh-CN" sz="2400" dirty="0"/>
              <a:t>r</a:t>
            </a:r>
            <a:r>
              <a:rPr lang="zh-CN" altLang="en-US" sz="2400" dirty="0"/>
              <a:t>的候选码，被包含于</a:t>
            </a:r>
            <a:r>
              <a:rPr lang="en-US" altLang="zh-CN" sz="2400" dirty="0" err="1"/>
              <a:t>R</a:t>
            </a:r>
            <a:r>
              <a:rPr lang="en-US" altLang="zh-CN" sz="2400" baseline="-25000" dirty="0" err="1"/>
              <a:t>i</a:t>
            </a:r>
            <a:r>
              <a:rPr lang="zh-CN" altLang="en-US" sz="2400" dirty="0"/>
              <a:t>中；</a:t>
            </a:r>
            <a:endParaRPr lang="en-US" altLang="zh-CN" sz="2400" dirty="0"/>
          </a:p>
          <a:p>
            <a:pPr lvl="1" eaLnBrk="1" hangingPunct="1">
              <a:lnSpc>
                <a:spcPct val="130000"/>
              </a:lnSpc>
            </a:pPr>
            <a:r>
              <a:rPr lang="zh-CN" altLang="en-US" sz="2400" dirty="0"/>
              <a:t>则在     </a:t>
            </a:r>
            <a:r>
              <a:rPr lang="en-US" altLang="zh-CN" sz="2400" dirty="0">
                <a:latin typeface="华文新魏" panose="02010800040101010101" pitchFamily="2" charset="-122"/>
              </a:rPr>
              <a:t>∏</a:t>
            </a:r>
            <a:r>
              <a:rPr lang="en-US" altLang="zh-CN" sz="2400" dirty="0" err="1">
                <a:latin typeface="华文新魏" panose="02010800040101010101" pitchFamily="2" charset="-122"/>
              </a:rPr>
              <a:t>R</a:t>
            </a:r>
            <a:r>
              <a:rPr lang="en-US" altLang="zh-CN" sz="2400" baseline="-16000" dirty="0" err="1">
                <a:latin typeface="华文新魏" panose="02010800040101010101" pitchFamily="2" charset="-122"/>
              </a:rPr>
              <a:t>i</a:t>
            </a:r>
            <a:r>
              <a:rPr lang="en-US" altLang="zh-CN" sz="2400" dirty="0">
                <a:latin typeface="华文新魏" panose="02010800040101010101" pitchFamily="2" charset="-122"/>
              </a:rPr>
              <a:t>(r)</a:t>
            </a:r>
            <a:r>
              <a:rPr lang="zh-CN" altLang="en-US" sz="2400" dirty="0"/>
              <a:t>中</a:t>
            </a:r>
            <a:r>
              <a:rPr lang="en-US" altLang="zh-CN" sz="2400" dirty="0"/>
              <a:t>, α</a:t>
            </a:r>
            <a:r>
              <a:rPr lang="zh-CN" altLang="en-US" sz="2400" dirty="0"/>
              <a:t>是候选码</a:t>
            </a:r>
            <a:r>
              <a:rPr lang="en-US" altLang="zh-CN" sz="2400" dirty="0"/>
              <a:t>;</a:t>
            </a:r>
          </a:p>
          <a:p>
            <a:pPr lvl="1" eaLnBrk="1" hangingPunct="1">
              <a:lnSpc>
                <a:spcPct val="130000"/>
              </a:lnSpc>
            </a:pPr>
            <a:r>
              <a:rPr lang="en-US" altLang="zh-CN" sz="2400" dirty="0"/>
              <a:t> t[α]∈</a:t>
            </a:r>
            <a:r>
              <a:rPr lang="en-US" altLang="zh-CN" sz="2400" dirty="0" err="1"/>
              <a:t>r</a:t>
            </a:r>
            <a:r>
              <a:rPr lang="en-US" altLang="zh-CN" sz="2400" baseline="-25000" dirty="0" err="1"/>
              <a:t>i</a:t>
            </a:r>
            <a:r>
              <a:rPr lang="en-US" altLang="zh-CN" sz="2400" dirty="0"/>
              <a:t>, </a:t>
            </a:r>
            <a:r>
              <a:rPr lang="zh-CN" altLang="en-US" sz="2400" dirty="0"/>
              <a:t>则必有</a:t>
            </a:r>
            <a:r>
              <a:rPr lang="en-US" altLang="zh-CN" sz="2400" dirty="0"/>
              <a:t>t</a:t>
            </a:r>
            <a:r>
              <a:rPr lang="en-US" altLang="zh-CN" sz="2400" baseline="-25000" dirty="0"/>
              <a:t>1</a:t>
            </a:r>
            <a:r>
              <a:rPr lang="en-US" altLang="zh-CN" sz="2400" dirty="0"/>
              <a:t>∈r, t</a:t>
            </a:r>
            <a:r>
              <a:rPr lang="en-US" altLang="zh-CN" sz="2400" baseline="-25000" dirty="0"/>
              <a:t>1</a:t>
            </a:r>
            <a:r>
              <a:rPr lang="en-US" altLang="zh-CN" sz="2400" dirty="0"/>
              <a:t>[α]= t[α], t</a:t>
            </a:r>
            <a:r>
              <a:rPr lang="en-US" altLang="zh-CN" sz="2400" baseline="-25000" dirty="0"/>
              <a:t>1</a:t>
            </a:r>
            <a:r>
              <a:rPr lang="en-US" altLang="zh-CN" sz="2400" dirty="0"/>
              <a:t>∈r</a:t>
            </a:r>
            <a:r>
              <a:rPr lang="zh-CN" altLang="en-US" sz="2400" dirty="0"/>
              <a:t>必有</a:t>
            </a:r>
            <a:r>
              <a:rPr lang="en-US" altLang="zh-CN" sz="2400" dirty="0"/>
              <a:t>t</a:t>
            </a:r>
            <a:r>
              <a:rPr lang="en-US" altLang="zh-CN" sz="2400" baseline="-25000" dirty="0"/>
              <a:t>1</a:t>
            </a:r>
            <a:r>
              <a:rPr lang="en-US" altLang="zh-CN" sz="2400" dirty="0"/>
              <a:t>∈     </a:t>
            </a:r>
            <a:r>
              <a:rPr lang="en-US" altLang="zh-CN" sz="2400" dirty="0">
                <a:latin typeface="华文新魏" panose="02010800040101010101" pitchFamily="2" charset="-122"/>
              </a:rPr>
              <a:t>∏</a:t>
            </a:r>
            <a:r>
              <a:rPr lang="en-US" altLang="zh-CN" sz="2400" dirty="0" err="1">
                <a:latin typeface="华文新魏" panose="02010800040101010101" pitchFamily="2" charset="-122"/>
              </a:rPr>
              <a:t>R</a:t>
            </a:r>
            <a:r>
              <a:rPr lang="en-US" altLang="zh-CN" sz="2400" baseline="-16000" dirty="0" err="1">
                <a:latin typeface="华文新魏" panose="02010800040101010101" pitchFamily="2" charset="-122"/>
              </a:rPr>
              <a:t>i</a:t>
            </a:r>
            <a:r>
              <a:rPr lang="en-US" altLang="zh-CN" sz="2400" dirty="0">
                <a:latin typeface="华文新魏" panose="02010800040101010101" pitchFamily="2" charset="-122"/>
              </a:rPr>
              <a:t>(r)</a:t>
            </a:r>
            <a:r>
              <a:rPr lang="en-US" altLang="zh-CN" sz="2400" dirty="0"/>
              <a:t>; </a:t>
            </a:r>
          </a:p>
          <a:p>
            <a:pPr lvl="1" eaLnBrk="1" hangingPunct="1">
              <a:lnSpc>
                <a:spcPct val="130000"/>
              </a:lnSpc>
            </a:pPr>
            <a:r>
              <a:rPr lang="zh-CN" altLang="en-US" sz="2400" dirty="0"/>
              <a:t>则</a:t>
            </a:r>
            <a:r>
              <a:rPr lang="en-US" altLang="zh-CN" sz="2400" dirty="0"/>
              <a:t>t = t</a:t>
            </a:r>
            <a:r>
              <a:rPr lang="en-US" altLang="zh-CN" sz="2400" baseline="-25000" dirty="0"/>
              <a:t>1</a:t>
            </a:r>
            <a:r>
              <a:rPr lang="zh-CN" altLang="en-US" sz="2400" dirty="0"/>
              <a:t>，即</a:t>
            </a:r>
            <a:r>
              <a:rPr lang="en-US" altLang="zh-CN" sz="2400" dirty="0" err="1"/>
              <a:t>t∈r</a:t>
            </a:r>
            <a:r>
              <a:rPr lang="zh-CN" altLang="en-US" sz="2400" dirty="0"/>
              <a:t>，假设不成立。</a:t>
            </a:r>
          </a:p>
        </p:txBody>
      </p:sp>
      <p:grpSp>
        <p:nvGrpSpPr>
          <p:cNvPr id="152582" name="Group 4"/>
          <p:cNvGrpSpPr>
            <a:grpSpLocks/>
          </p:cNvGrpSpPr>
          <p:nvPr/>
        </p:nvGrpSpPr>
        <p:grpSpPr bwMode="auto">
          <a:xfrm>
            <a:off x="2000598" y="2924175"/>
            <a:ext cx="411162" cy="762000"/>
            <a:chOff x="3245" y="2304"/>
            <a:chExt cx="259" cy="480"/>
          </a:xfrm>
        </p:grpSpPr>
        <p:graphicFrame>
          <p:nvGraphicFramePr>
            <p:cNvPr id="152589" name="Object 5"/>
            <p:cNvGraphicFramePr>
              <a:graphicFrameLocks noChangeAspect="1"/>
            </p:cNvGraphicFramePr>
            <p:nvPr/>
          </p:nvGraphicFramePr>
          <p:xfrm>
            <a:off x="3245" y="2304"/>
            <a:ext cx="259" cy="480"/>
          </p:xfrm>
          <a:graphic>
            <a:graphicData uri="http://schemas.openxmlformats.org/presentationml/2006/ole">
              <mc:AlternateContent xmlns:mc="http://schemas.openxmlformats.org/markup-compatibility/2006">
                <mc:Choice xmlns:v="urn:schemas-microsoft-com:vml" Requires="v">
                  <p:oleObj r:id="rId3" imgW="164957" imgH="393359" progId="Equation.3">
                    <p:embed/>
                  </p:oleObj>
                </mc:Choice>
                <mc:Fallback>
                  <p:oleObj r:id="rId3" imgW="164957" imgH="393359"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45" y="2304"/>
                          <a:ext cx="259"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52590" name="AutoShape 6"/>
            <p:cNvSpPr>
              <a:spLocks noChangeArrowheads="1"/>
            </p:cNvSpPr>
            <p:nvPr/>
          </p:nvSpPr>
          <p:spPr bwMode="auto">
            <a:xfrm rot="5400000">
              <a:off x="3288" y="2424"/>
              <a:ext cx="144" cy="192"/>
            </a:xfrm>
            <a:prstGeom prst="flowChartCollate">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grpSp>
      <p:grpSp>
        <p:nvGrpSpPr>
          <p:cNvPr id="152583" name="Group 7"/>
          <p:cNvGrpSpPr>
            <a:grpSpLocks/>
          </p:cNvGrpSpPr>
          <p:nvPr/>
        </p:nvGrpSpPr>
        <p:grpSpPr bwMode="auto">
          <a:xfrm>
            <a:off x="1907704" y="4077072"/>
            <a:ext cx="411163" cy="762000"/>
            <a:chOff x="3245" y="2304"/>
            <a:chExt cx="259" cy="480"/>
          </a:xfrm>
        </p:grpSpPr>
        <p:graphicFrame>
          <p:nvGraphicFramePr>
            <p:cNvPr id="152587" name="Object 8"/>
            <p:cNvGraphicFramePr>
              <a:graphicFrameLocks noChangeAspect="1"/>
            </p:cNvGraphicFramePr>
            <p:nvPr/>
          </p:nvGraphicFramePr>
          <p:xfrm>
            <a:off x="3245" y="2304"/>
            <a:ext cx="259" cy="480"/>
          </p:xfrm>
          <a:graphic>
            <a:graphicData uri="http://schemas.openxmlformats.org/presentationml/2006/ole">
              <mc:AlternateContent xmlns:mc="http://schemas.openxmlformats.org/markup-compatibility/2006">
                <mc:Choice xmlns:v="urn:schemas-microsoft-com:vml" Requires="v">
                  <p:oleObj r:id="rId5" imgW="164957" imgH="393359" progId="Equation.3">
                    <p:embed/>
                  </p:oleObj>
                </mc:Choice>
                <mc:Fallback>
                  <p:oleObj r:id="rId5" imgW="164957" imgH="393359"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45" y="2304"/>
                          <a:ext cx="259"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52588" name="AutoShape 9"/>
            <p:cNvSpPr>
              <a:spLocks noChangeArrowheads="1"/>
            </p:cNvSpPr>
            <p:nvPr/>
          </p:nvSpPr>
          <p:spPr bwMode="auto">
            <a:xfrm rot="5400000">
              <a:off x="3288" y="2424"/>
              <a:ext cx="144" cy="192"/>
            </a:xfrm>
            <a:prstGeom prst="flowChartCollate">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grpSp>
      <p:grpSp>
        <p:nvGrpSpPr>
          <p:cNvPr id="152584" name="Group 10"/>
          <p:cNvGrpSpPr>
            <a:grpSpLocks/>
          </p:cNvGrpSpPr>
          <p:nvPr/>
        </p:nvGrpSpPr>
        <p:grpSpPr bwMode="auto">
          <a:xfrm>
            <a:off x="7257182" y="4581525"/>
            <a:ext cx="411162" cy="762000"/>
            <a:chOff x="3245" y="2304"/>
            <a:chExt cx="259" cy="480"/>
          </a:xfrm>
        </p:grpSpPr>
        <p:graphicFrame>
          <p:nvGraphicFramePr>
            <p:cNvPr id="152585" name="Object 11"/>
            <p:cNvGraphicFramePr>
              <a:graphicFrameLocks noChangeAspect="1"/>
            </p:cNvGraphicFramePr>
            <p:nvPr/>
          </p:nvGraphicFramePr>
          <p:xfrm>
            <a:off x="3245" y="2304"/>
            <a:ext cx="259" cy="480"/>
          </p:xfrm>
          <a:graphic>
            <a:graphicData uri="http://schemas.openxmlformats.org/presentationml/2006/ole">
              <mc:AlternateContent xmlns:mc="http://schemas.openxmlformats.org/markup-compatibility/2006">
                <mc:Choice xmlns:v="urn:schemas-microsoft-com:vml" Requires="v">
                  <p:oleObj r:id="rId6" imgW="164957" imgH="393359" progId="Equation.3">
                    <p:embed/>
                  </p:oleObj>
                </mc:Choice>
                <mc:Fallback>
                  <p:oleObj r:id="rId6" imgW="164957" imgH="393359"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45" y="2304"/>
                          <a:ext cx="259"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52586" name="AutoShape 12"/>
            <p:cNvSpPr>
              <a:spLocks noChangeArrowheads="1"/>
            </p:cNvSpPr>
            <p:nvPr/>
          </p:nvSpPr>
          <p:spPr bwMode="auto">
            <a:xfrm rot="5400000">
              <a:off x="3288" y="2424"/>
              <a:ext cx="144" cy="192"/>
            </a:xfrm>
            <a:prstGeom prst="flowChartCollate">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gr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146436" name="Rectangle 2"/>
          <p:cNvSpPr>
            <a:spLocks noGrp="1" noChangeArrowheads="1"/>
          </p:cNvSpPr>
          <p:nvPr>
            <p:ph type="title"/>
          </p:nvPr>
        </p:nvSpPr>
        <p:spPr/>
        <p:txBody>
          <a:bodyPr/>
          <a:lstStyle/>
          <a:p>
            <a:pPr eaLnBrk="1" hangingPunct="1">
              <a:defRPr/>
            </a:pPr>
            <a:r>
              <a:rPr kumimoji="1" lang="zh-CN" altLang="en-US" dirty="0"/>
              <a:t>算法正确性分析（属于</a:t>
            </a:r>
            <a:r>
              <a:rPr kumimoji="1" lang="en-US" altLang="zh-CN" dirty="0"/>
              <a:t>3NF</a:t>
            </a:r>
            <a:r>
              <a:rPr kumimoji="1" lang="zh-CN" altLang="en-US" dirty="0"/>
              <a:t>）</a:t>
            </a:r>
          </a:p>
        </p:txBody>
      </p:sp>
      <p:sp>
        <p:nvSpPr>
          <p:cNvPr id="154629" name="Rectangle 3"/>
          <p:cNvSpPr>
            <a:spLocks noGrp="1" noChangeArrowheads="1"/>
          </p:cNvSpPr>
          <p:nvPr>
            <p:ph idx="1"/>
          </p:nvPr>
        </p:nvSpPr>
        <p:spPr/>
        <p:txBody>
          <a:bodyPr/>
          <a:lstStyle/>
          <a:p>
            <a:pPr eaLnBrk="1" hangingPunct="1"/>
            <a:r>
              <a:rPr lang="zh-CN" altLang="en-US" sz="2600" dirty="0"/>
              <a:t>如果关系模式</a:t>
            </a:r>
            <a:r>
              <a:rPr lang="en-US" altLang="zh-CN" sz="2600" dirty="0" err="1"/>
              <a:t>R</a:t>
            </a:r>
            <a:r>
              <a:rPr lang="en-US" altLang="zh-CN" sz="2600" baseline="-25000" dirty="0" err="1"/>
              <a:t>i</a:t>
            </a:r>
            <a:r>
              <a:rPr lang="zh-CN" altLang="en-US" sz="2600" dirty="0"/>
              <a:t>在由</a:t>
            </a:r>
            <a:r>
              <a:rPr lang="en-US" altLang="zh-CN" sz="2600" dirty="0"/>
              <a:t>3NF</a:t>
            </a:r>
            <a:r>
              <a:rPr lang="zh-CN" altLang="en-US" sz="2600" dirty="0"/>
              <a:t>综合算法产生的分解中，则</a:t>
            </a:r>
            <a:r>
              <a:rPr lang="en-US" altLang="zh-CN" sz="2600" dirty="0"/>
              <a:t>R</a:t>
            </a:r>
            <a:r>
              <a:rPr lang="en-US" altLang="zh-CN" sz="2600" baseline="-25000" dirty="0"/>
              <a:t>i</a:t>
            </a:r>
            <a:r>
              <a:rPr lang="en-US" altLang="zh-CN" sz="2600" dirty="0"/>
              <a:t>∈3NF</a:t>
            </a:r>
            <a:r>
              <a:rPr lang="zh-CN" altLang="en-US" sz="2600" dirty="0"/>
              <a:t>，考虑</a:t>
            </a:r>
            <a:r>
              <a:rPr lang="en-US" altLang="zh-CN" sz="2600" dirty="0" err="1"/>
              <a:t>R</a:t>
            </a:r>
            <a:r>
              <a:rPr lang="en-US" altLang="zh-CN" sz="2600" baseline="-25000" dirty="0" err="1"/>
              <a:t>i</a:t>
            </a:r>
            <a:r>
              <a:rPr lang="zh-CN" altLang="en-US" sz="2600" dirty="0"/>
              <a:t> 上的任意函数依赖</a:t>
            </a:r>
            <a:r>
              <a:rPr lang="en-US" altLang="zh-CN" sz="2600" dirty="0">
                <a:sym typeface="Symbol" panose="05050102010706020507" pitchFamily="18" charset="2"/>
              </a:rPr>
              <a:t></a:t>
            </a:r>
            <a:r>
              <a:rPr lang="en-US" altLang="zh-CN" sz="2600" dirty="0">
                <a:latin typeface="华文新魏" panose="02010800040101010101" pitchFamily="2" charset="-122"/>
                <a:sym typeface="Symbol" panose="05050102010706020507" pitchFamily="18" charset="2"/>
              </a:rPr>
              <a:t>B(</a:t>
            </a:r>
            <a:r>
              <a:rPr lang="zh-CN" altLang="en-US" sz="2600" dirty="0">
                <a:latin typeface="华文新魏" panose="02010800040101010101" pitchFamily="2" charset="-122"/>
                <a:sym typeface="Symbol" panose="05050102010706020507" pitchFamily="18" charset="2"/>
              </a:rPr>
              <a:t>右侧单一属性</a:t>
            </a:r>
            <a:r>
              <a:rPr lang="en-US" altLang="zh-CN" sz="2600" dirty="0">
                <a:latin typeface="华文新魏" panose="02010800040101010101" pitchFamily="2" charset="-122"/>
                <a:sym typeface="Symbol" panose="05050102010706020507" pitchFamily="18" charset="2"/>
              </a:rPr>
              <a:t>)</a:t>
            </a:r>
            <a:r>
              <a:rPr lang="zh-CN" altLang="en-US" sz="2600" dirty="0">
                <a:latin typeface="华文新魏" panose="02010800040101010101" pitchFamily="2" charset="-122"/>
                <a:sym typeface="Symbol" panose="05050102010706020507" pitchFamily="18" charset="2"/>
              </a:rPr>
              <a:t>满足</a:t>
            </a:r>
            <a:r>
              <a:rPr lang="en-US" altLang="zh-CN" sz="2600" dirty="0">
                <a:latin typeface="华文新魏" panose="02010800040101010101" pitchFamily="2" charset="-122"/>
                <a:sym typeface="Symbol" panose="05050102010706020507" pitchFamily="18" charset="2"/>
              </a:rPr>
              <a:t>3NF</a:t>
            </a:r>
            <a:r>
              <a:rPr lang="zh-CN" altLang="en-US" sz="2600" dirty="0">
                <a:latin typeface="华文新魏" panose="02010800040101010101" pitchFamily="2" charset="-122"/>
                <a:sym typeface="Symbol" panose="05050102010706020507" pitchFamily="18" charset="2"/>
              </a:rPr>
              <a:t>的定义</a:t>
            </a:r>
            <a:r>
              <a:rPr lang="zh-CN" altLang="en-US" sz="2600" dirty="0"/>
              <a:t> 。</a:t>
            </a:r>
          </a:p>
          <a:p>
            <a:pPr eaLnBrk="1" hangingPunct="1"/>
            <a:r>
              <a:rPr lang="zh-CN" altLang="en-US" sz="2600" dirty="0"/>
              <a:t>假定综合算法中产生</a:t>
            </a:r>
            <a:r>
              <a:rPr lang="en-US" altLang="zh-CN" sz="2600" dirty="0" err="1"/>
              <a:t>R</a:t>
            </a:r>
            <a:r>
              <a:rPr lang="en-US" altLang="zh-CN" sz="2600" baseline="-25000" dirty="0" err="1"/>
              <a:t>i</a:t>
            </a:r>
            <a:r>
              <a:rPr lang="zh-CN" altLang="en-US" sz="2600" dirty="0"/>
              <a:t>的函数依赖是</a:t>
            </a:r>
            <a:r>
              <a:rPr lang="en-US" altLang="zh-CN" sz="2600" dirty="0">
                <a:latin typeface="华文新魏" panose="02010800040101010101" pitchFamily="2" charset="-122"/>
                <a:sym typeface="Symbol" panose="05050102010706020507" pitchFamily="18" charset="2"/>
              </a:rPr>
              <a:t>αβ (αβ </a:t>
            </a:r>
            <a:r>
              <a:rPr lang="en-US" altLang="zh-CN" sz="2600" dirty="0"/>
              <a:t>∈ F</a:t>
            </a:r>
            <a:r>
              <a:rPr lang="en-US" altLang="zh-CN" sz="2600" baseline="-25000" dirty="0"/>
              <a:t>c</a:t>
            </a:r>
            <a:r>
              <a:rPr lang="en-US" altLang="zh-CN" sz="2600" dirty="0">
                <a:latin typeface="华文新魏" panose="02010800040101010101" pitchFamily="2" charset="-122"/>
                <a:sym typeface="Symbol" panose="05050102010706020507" pitchFamily="18" charset="2"/>
              </a:rPr>
              <a:t>)</a:t>
            </a:r>
            <a:r>
              <a:rPr lang="zh-CN" altLang="en-US" sz="2600" dirty="0">
                <a:latin typeface="华文新魏" panose="02010800040101010101" pitchFamily="2" charset="-122"/>
                <a:sym typeface="Symbol" panose="05050102010706020507" pitchFamily="18" charset="2"/>
              </a:rPr>
              <a:t>，</a:t>
            </a:r>
            <a:r>
              <a:rPr lang="en-US" altLang="zh-CN" sz="2600" dirty="0">
                <a:latin typeface="华文新魏" panose="02010800040101010101" pitchFamily="2" charset="-122"/>
                <a:sym typeface="Symbol" panose="05050102010706020507" pitchFamily="18" charset="2"/>
              </a:rPr>
              <a:t>B</a:t>
            </a:r>
            <a:r>
              <a:rPr lang="en-US" altLang="zh-CN" sz="2600" dirty="0"/>
              <a:t>∈ </a:t>
            </a:r>
            <a:r>
              <a:rPr lang="en-US" altLang="zh-CN" sz="2600" dirty="0" err="1"/>
              <a:t>R</a:t>
            </a:r>
            <a:r>
              <a:rPr lang="en-US" altLang="zh-CN" sz="2600" baseline="-25000" dirty="0" err="1"/>
              <a:t>i</a:t>
            </a:r>
            <a:r>
              <a:rPr lang="zh-CN" altLang="en-US" sz="2600" dirty="0"/>
              <a:t>，</a:t>
            </a:r>
            <a:r>
              <a:rPr lang="zh-CN" altLang="en-US" sz="2600" dirty="0">
                <a:latin typeface="华文新魏" panose="02010800040101010101" pitchFamily="2" charset="-122"/>
                <a:sym typeface="Symbol" panose="05050102010706020507" pitchFamily="18" charset="2"/>
              </a:rPr>
              <a:t>则</a:t>
            </a:r>
            <a:r>
              <a:rPr lang="en-US" altLang="zh-CN" sz="2600" dirty="0">
                <a:latin typeface="华文新魏" panose="02010800040101010101" pitchFamily="2" charset="-122"/>
                <a:sym typeface="Symbol" panose="05050102010706020507" pitchFamily="18" charset="2"/>
              </a:rPr>
              <a:t>B</a:t>
            </a:r>
            <a:r>
              <a:rPr lang="en-US" altLang="zh-CN" sz="2600" dirty="0"/>
              <a:t>∈</a:t>
            </a:r>
            <a:r>
              <a:rPr lang="en-US" altLang="zh-CN" sz="2600" dirty="0">
                <a:latin typeface="华文新魏" panose="02010800040101010101" pitchFamily="2" charset="-122"/>
                <a:sym typeface="Symbol" panose="05050102010706020507" pitchFamily="18" charset="2"/>
              </a:rPr>
              <a:t>α</a:t>
            </a:r>
            <a:r>
              <a:rPr lang="zh-CN" altLang="en-US" sz="2600" dirty="0">
                <a:latin typeface="华文新魏" panose="02010800040101010101" pitchFamily="2" charset="-122"/>
                <a:sym typeface="Symbol" panose="05050102010706020507" pitchFamily="18" charset="2"/>
              </a:rPr>
              <a:t>或者</a:t>
            </a:r>
            <a:r>
              <a:rPr lang="en-US" altLang="zh-CN" sz="2600" dirty="0">
                <a:latin typeface="华文新魏" panose="02010800040101010101" pitchFamily="2" charset="-122"/>
                <a:sym typeface="Symbol" panose="05050102010706020507" pitchFamily="18" charset="2"/>
              </a:rPr>
              <a:t>B</a:t>
            </a:r>
            <a:r>
              <a:rPr lang="en-US" altLang="zh-CN" sz="2600" dirty="0"/>
              <a:t>∈</a:t>
            </a:r>
            <a:r>
              <a:rPr lang="en-US" altLang="zh-CN" sz="2600" dirty="0">
                <a:latin typeface="华文新魏" panose="02010800040101010101" pitchFamily="2" charset="-122"/>
                <a:sym typeface="Symbol" panose="05050102010706020507" pitchFamily="18" charset="2"/>
              </a:rPr>
              <a:t>β</a:t>
            </a:r>
            <a:r>
              <a:rPr lang="zh-CN" altLang="en-US" sz="2600" dirty="0">
                <a:latin typeface="华文新魏" panose="02010800040101010101" pitchFamily="2" charset="-122"/>
                <a:sym typeface="Symbol" panose="05050102010706020507" pitchFamily="18" charset="2"/>
              </a:rPr>
              <a:t>，考虑下列三种情况：</a:t>
            </a:r>
          </a:p>
          <a:p>
            <a:pPr eaLnBrk="1" hangingPunct="1">
              <a:buFont typeface="Wingdings" panose="05000000000000000000" pitchFamily="2" charset="2"/>
              <a:buNone/>
            </a:pPr>
            <a:r>
              <a:rPr lang="en-US" altLang="zh-CN" sz="2600" dirty="0">
                <a:latin typeface="华文新魏" panose="02010800040101010101" pitchFamily="2" charset="-122"/>
                <a:sym typeface="Symbol" panose="05050102010706020507" pitchFamily="18" charset="2"/>
              </a:rPr>
              <a:t>    1</a:t>
            </a:r>
            <a:r>
              <a:rPr lang="zh-CN" altLang="en-US" sz="2600" dirty="0">
                <a:latin typeface="华文新魏" panose="02010800040101010101" pitchFamily="2" charset="-122"/>
                <a:sym typeface="Symbol" panose="05050102010706020507" pitchFamily="18" charset="2"/>
              </a:rPr>
              <a:t>、 </a:t>
            </a:r>
            <a:r>
              <a:rPr lang="en-US" altLang="zh-CN" sz="2600" dirty="0">
                <a:latin typeface="华文新魏" panose="02010800040101010101" pitchFamily="2" charset="-122"/>
                <a:sym typeface="Symbol" panose="05050102010706020507" pitchFamily="18" charset="2"/>
              </a:rPr>
              <a:t>B</a:t>
            </a:r>
            <a:r>
              <a:rPr lang="en-US" altLang="zh-CN" sz="2600" dirty="0"/>
              <a:t>∈</a:t>
            </a:r>
            <a:r>
              <a:rPr lang="en-US" altLang="zh-CN" sz="2600" dirty="0">
                <a:latin typeface="华文新魏" panose="02010800040101010101" pitchFamily="2" charset="-122"/>
                <a:sym typeface="Symbol" panose="05050102010706020507" pitchFamily="18" charset="2"/>
              </a:rPr>
              <a:t>α</a:t>
            </a:r>
            <a:r>
              <a:rPr lang="en-US" altLang="zh-CN" sz="2600" dirty="0">
                <a:sym typeface="Symbol" panose="05050102010706020507" pitchFamily="18" charset="2"/>
              </a:rPr>
              <a:t>∧</a:t>
            </a:r>
            <a:r>
              <a:rPr lang="en-US" altLang="zh-CN" sz="2600" dirty="0">
                <a:latin typeface="华文新魏" panose="02010800040101010101" pitchFamily="2" charset="-122"/>
                <a:sym typeface="Symbol" panose="05050102010706020507" pitchFamily="18" charset="2"/>
              </a:rPr>
              <a:t>B</a:t>
            </a:r>
            <a:r>
              <a:rPr lang="en-US" altLang="zh-CN" sz="2600" dirty="0"/>
              <a:t>∈</a:t>
            </a:r>
            <a:r>
              <a:rPr lang="en-US" altLang="zh-CN" sz="2600" dirty="0">
                <a:latin typeface="华文新魏" panose="02010800040101010101" pitchFamily="2" charset="-122"/>
                <a:sym typeface="Symbol" panose="05050102010706020507" pitchFamily="18" charset="2"/>
              </a:rPr>
              <a:t>β</a:t>
            </a:r>
            <a:r>
              <a:rPr lang="zh-CN" altLang="en-US" sz="2600" dirty="0">
                <a:latin typeface="华文新魏" panose="02010800040101010101" pitchFamily="2" charset="-122"/>
                <a:sym typeface="Symbol" panose="05050102010706020507" pitchFamily="18" charset="2"/>
              </a:rPr>
              <a:t>：因为</a:t>
            </a:r>
            <a:r>
              <a:rPr lang="en-US" altLang="zh-CN" sz="2600" dirty="0">
                <a:latin typeface="华文新魏" panose="02010800040101010101" pitchFamily="2" charset="-122"/>
                <a:sym typeface="Symbol" panose="05050102010706020507" pitchFamily="18" charset="2"/>
              </a:rPr>
              <a:t>B</a:t>
            </a:r>
            <a:r>
              <a:rPr lang="zh-CN" altLang="en-US" sz="2600" dirty="0">
                <a:latin typeface="华文新魏" panose="02010800040101010101" pitchFamily="2" charset="-122"/>
                <a:sym typeface="Symbol" panose="05050102010706020507" pitchFamily="18" charset="2"/>
              </a:rPr>
              <a:t>在</a:t>
            </a:r>
            <a:r>
              <a:rPr lang="en-US" altLang="zh-CN" sz="2600" dirty="0">
                <a:latin typeface="华文新魏" panose="02010800040101010101" pitchFamily="2" charset="-122"/>
                <a:sym typeface="Symbol" panose="05050102010706020507" pitchFamily="18" charset="2"/>
              </a:rPr>
              <a:t>β</a:t>
            </a:r>
            <a:r>
              <a:rPr lang="zh-CN" altLang="en-US" sz="2600" dirty="0">
                <a:latin typeface="华文新魏" panose="02010800040101010101" pitchFamily="2" charset="-122"/>
                <a:sym typeface="Symbol" panose="05050102010706020507" pitchFamily="18" charset="2"/>
              </a:rPr>
              <a:t>中是无关属性，所以</a:t>
            </a:r>
            <a:r>
              <a:rPr lang="en-US" altLang="zh-CN" sz="2600" dirty="0">
                <a:latin typeface="华文新魏" panose="02010800040101010101" pitchFamily="2" charset="-122"/>
                <a:sym typeface="Symbol" panose="05050102010706020507" pitchFamily="18" charset="2"/>
              </a:rPr>
              <a:t>αβ</a:t>
            </a:r>
            <a:r>
              <a:rPr lang="zh-CN" altLang="en-US" sz="2600" dirty="0">
                <a:latin typeface="华文新魏" panose="02010800040101010101" pitchFamily="2" charset="-122"/>
                <a:sym typeface="Symbol" panose="05050102010706020507" pitchFamily="18" charset="2"/>
              </a:rPr>
              <a:t>不会出现在</a:t>
            </a:r>
            <a:r>
              <a:rPr lang="en-US" altLang="zh-CN" sz="2600" dirty="0">
                <a:latin typeface="华文新魏" panose="02010800040101010101" pitchFamily="2" charset="-122"/>
                <a:sym typeface="Symbol" panose="05050102010706020507" pitchFamily="18" charset="2"/>
              </a:rPr>
              <a:t>F</a:t>
            </a:r>
            <a:r>
              <a:rPr lang="en-US" altLang="zh-CN" sz="2600" baseline="-25000" dirty="0">
                <a:latin typeface="华文新魏" panose="02010800040101010101" pitchFamily="2" charset="-122"/>
                <a:sym typeface="Symbol" panose="05050102010706020507" pitchFamily="18" charset="2"/>
              </a:rPr>
              <a:t>c</a:t>
            </a:r>
            <a:r>
              <a:rPr lang="zh-CN" altLang="en-US" sz="2600" dirty="0">
                <a:latin typeface="华文新魏" panose="02010800040101010101" pitchFamily="2" charset="-122"/>
                <a:sym typeface="Symbol" panose="05050102010706020507" pitchFamily="18" charset="2"/>
              </a:rPr>
              <a:t>中，这种情况不成立</a:t>
            </a:r>
          </a:p>
          <a:p>
            <a:pPr eaLnBrk="1" hangingPunct="1">
              <a:buFont typeface="Wingdings" panose="05000000000000000000" pitchFamily="2" charset="2"/>
              <a:buNone/>
            </a:pPr>
            <a:r>
              <a:rPr lang="zh-CN" altLang="en-US" sz="2600" dirty="0">
                <a:latin typeface="华文新魏" panose="02010800040101010101" pitchFamily="2" charset="-122"/>
                <a:sym typeface="Symbol" panose="05050102010706020507" pitchFamily="18" charset="2"/>
              </a:rPr>
              <a:t>    </a:t>
            </a:r>
            <a:r>
              <a:rPr lang="en-US" altLang="zh-CN" sz="2600" dirty="0">
                <a:latin typeface="华文新魏" panose="02010800040101010101" pitchFamily="2" charset="-122"/>
                <a:sym typeface="Symbol" panose="05050102010706020507" pitchFamily="18" charset="2"/>
              </a:rPr>
              <a:t>2</a:t>
            </a:r>
            <a:r>
              <a:rPr lang="zh-CN" altLang="en-US" sz="2600" dirty="0">
                <a:latin typeface="华文新魏" panose="02010800040101010101" pitchFamily="2" charset="-122"/>
                <a:sym typeface="Symbol" panose="05050102010706020507" pitchFamily="18" charset="2"/>
              </a:rPr>
              <a:t>、 </a:t>
            </a:r>
            <a:r>
              <a:rPr lang="en-US" altLang="zh-CN" sz="2600" dirty="0">
                <a:latin typeface="华文新魏" panose="02010800040101010101" pitchFamily="2" charset="-122"/>
                <a:sym typeface="Symbol" panose="05050102010706020507" pitchFamily="18" charset="2"/>
              </a:rPr>
              <a:t>B</a:t>
            </a:r>
            <a:r>
              <a:rPr lang="en-US" altLang="zh-CN" sz="2600" dirty="0">
                <a:sym typeface="Symbol" panose="05050102010706020507" pitchFamily="18" charset="2"/>
              </a:rPr>
              <a:t></a:t>
            </a:r>
            <a:r>
              <a:rPr lang="en-US" altLang="zh-CN" sz="2600" dirty="0"/>
              <a:t> </a:t>
            </a:r>
            <a:r>
              <a:rPr lang="en-US" altLang="zh-CN" sz="2600" dirty="0">
                <a:latin typeface="华文新魏" panose="02010800040101010101" pitchFamily="2" charset="-122"/>
                <a:sym typeface="Symbol" panose="05050102010706020507" pitchFamily="18" charset="2"/>
              </a:rPr>
              <a:t>α</a:t>
            </a:r>
            <a:r>
              <a:rPr lang="en-US" altLang="zh-CN" sz="2600" dirty="0">
                <a:sym typeface="Symbol" panose="05050102010706020507" pitchFamily="18" charset="2"/>
              </a:rPr>
              <a:t>∧</a:t>
            </a:r>
            <a:r>
              <a:rPr lang="en-US" altLang="zh-CN" sz="2600" dirty="0">
                <a:latin typeface="华文新魏" panose="02010800040101010101" pitchFamily="2" charset="-122"/>
                <a:sym typeface="Symbol" panose="05050102010706020507" pitchFamily="18" charset="2"/>
              </a:rPr>
              <a:t>B</a:t>
            </a:r>
            <a:r>
              <a:rPr lang="en-US" altLang="zh-CN" sz="2600" dirty="0"/>
              <a:t>∈</a:t>
            </a:r>
            <a:r>
              <a:rPr lang="en-US" altLang="zh-CN" sz="2600" dirty="0">
                <a:latin typeface="华文新魏" panose="02010800040101010101" pitchFamily="2" charset="-122"/>
                <a:sym typeface="Symbol" panose="05050102010706020507" pitchFamily="18" charset="2"/>
              </a:rPr>
              <a:t>β</a:t>
            </a:r>
            <a:r>
              <a:rPr lang="zh-CN" altLang="en-US" sz="2600" dirty="0">
                <a:latin typeface="华文新魏" panose="02010800040101010101" pitchFamily="2" charset="-122"/>
                <a:sym typeface="Symbol" panose="05050102010706020507" pitchFamily="18" charset="2"/>
              </a:rPr>
              <a:t>：</a:t>
            </a:r>
          </a:p>
          <a:p>
            <a:pPr eaLnBrk="1" hangingPunct="1">
              <a:buFont typeface="Wingdings" panose="05000000000000000000" pitchFamily="2" charset="2"/>
              <a:buNone/>
            </a:pPr>
            <a:r>
              <a:rPr lang="zh-CN" altLang="en-US" sz="2600" dirty="0">
                <a:latin typeface="华文新魏" panose="02010800040101010101" pitchFamily="2" charset="-122"/>
                <a:sym typeface="Symbol" panose="05050102010706020507" pitchFamily="18" charset="2"/>
              </a:rPr>
              <a:t>        </a:t>
            </a:r>
            <a:r>
              <a:rPr lang="en-US" altLang="zh-CN" sz="2600" dirty="0">
                <a:latin typeface="华文新魏" panose="02010800040101010101" pitchFamily="2" charset="-122"/>
                <a:sym typeface="Symbol" panose="05050102010706020507" pitchFamily="18" charset="2"/>
              </a:rPr>
              <a:t>2.1</a:t>
            </a:r>
            <a:r>
              <a:rPr lang="zh-CN" altLang="en-US" sz="2600" dirty="0">
                <a:latin typeface="华文新魏" panose="02010800040101010101" pitchFamily="2" charset="-122"/>
                <a:sym typeface="Symbol" panose="05050102010706020507" pitchFamily="18" charset="2"/>
              </a:rPr>
              <a:t>、</a:t>
            </a:r>
            <a:r>
              <a:rPr lang="en-US" altLang="zh-CN" sz="2600" dirty="0">
                <a:sym typeface="Symbol" panose="05050102010706020507" pitchFamily="18" charset="2"/>
              </a:rPr>
              <a:t></a:t>
            </a:r>
            <a:r>
              <a:rPr lang="zh-CN" altLang="en-US" sz="2600" dirty="0">
                <a:sym typeface="Symbol" panose="05050102010706020507" pitchFamily="18" charset="2"/>
              </a:rPr>
              <a:t>是一个超码，则</a:t>
            </a:r>
            <a:r>
              <a:rPr lang="en-US" altLang="zh-CN" sz="2600" dirty="0"/>
              <a:t>R</a:t>
            </a:r>
            <a:r>
              <a:rPr lang="en-US" altLang="zh-CN" sz="2600" baseline="-25000" dirty="0"/>
              <a:t>i</a:t>
            </a:r>
            <a:r>
              <a:rPr lang="en-US" altLang="zh-CN" sz="2600" dirty="0"/>
              <a:t>∈3NF</a:t>
            </a:r>
          </a:p>
          <a:p>
            <a:pPr eaLnBrk="1" hangingPunct="1">
              <a:buFont typeface="Wingdings" panose="05000000000000000000" pitchFamily="2" charset="2"/>
              <a:buNone/>
            </a:pPr>
            <a:r>
              <a:rPr lang="zh-CN" altLang="en-US" sz="2600" dirty="0"/>
              <a:t>       </a:t>
            </a: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147460" name="Rectangle 2"/>
          <p:cNvSpPr>
            <a:spLocks noGrp="1" noChangeArrowheads="1"/>
          </p:cNvSpPr>
          <p:nvPr>
            <p:ph type="title"/>
          </p:nvPr>
        </p:nvSpPr>
        <p:spPr/>
        <p:txBody>
          <a:bodyPr/>
          <a:lstStyle/>
          <a:p>
            <a:pPr eaLnBrk="1" hangingPunct="1">
              <a:defRPr/>
            </a:pPr>
            <a:r>
              <a:rPr kumimoji="1" lang="zh-CN" altLang="en-US" dirty="0"/>
              <a:t>算法正确性分析（属于</a:t>
            </a:r>
            <a:r>
              <a:rPr kumimoji="1" lang="en-US" altLang="zh-CN" dirty="0"/>
              <a:t>3NF</a:t>
            </a:r>
            <a:r>
              <a:rPr kumimoji="1" lang="zh-CN" altLang="en-US" dirty="0"/>
              <a:t>）</a:t>
            </a:r>
          </a:p>
        </p:txBody>
      </p:sp>
      <p:sp>
        <p:nvSpPr>
          <p:cNvPr id="155653" name="Rectangle 3"/>
          <p:cNvSpPr>
            <a:spLocks noGrp="1" noChangeArrowheads="1"/>
          </p:cNvSpPr>
          <p:nvPr>
            <p:ph idx="1"/>
          </p:nvPr>
        </p:nvSpPr>
        <p:spPr>
          <a:xfrm>
            <a:off x="468313" y="1341438"/>
            <a:ext cx="8134350" cy="4876800"/>
          </a:xfrm>
        </p:spPr>
        <p:txBody>
          <a:bodyPr/>
          <a:lstStyle/>
          <a:p>
            <a:pPr eaLnBrk="1" hangingPunct="1">
              <a:lnSpc>
                <a:spcPct val="90000"/>
              </a:lnSpc>
              <a:buFont typeface="Wingdings" panose="05000000000000000000" pitchFamily="2" charset="2"/>
              <a:buNone/>
            </a:pPr>
            <a:r>
              <a:rPr lang="en-US" altLang="zh-CN" sz="2800" dirty="0"/>
              <a:t>  2.2</a:t>
            </a:r>
            <a:r>
              <a:rPr lang="zh-CN" altLang="en-US" sz="2800" dirty="0"/>
              <a:t>、</a:t>
            </a:r>
            <a:r>
              <a:rPr lang="en-US" altLang="zh-CN" sz="2800" dirty="0">
                <a:sym typeface="Symbol" panose="05050102010706020507" pitchFamily="18" charset="2"/>
              </a:rPr>
              <a:t></a:t>
            </a:r>
            <a:r>
              <a:rPr lang="zh-CN" altLang="en-US" sz="2800" dirty="0">
                <a:sym typeface="Symbol" panose="05050102010706020507" pitchFamily="18" charset="2"/>
              </a:rPr>
              <a:t>不是一个超码，则</a:t>
            </a:r>
            <a:r>
              <a:rPr lang="en-US" altLang="zh-CN" sz="2800" dirty="0">
                <a:latin typeface="华文新魏" panose="02010800040101010101" pitchFamily="2" charset="-122"/>
                <a:sym typeface="Symbol" panose="05050102010706020507" pitchFamily="18" charset="2"/>
              </a:rPr>
              <a:t>α</a:t>
            </a:r>
            <a:r>
              <a:rPr lang="zh-CN" altLang="en-US" sz="2800" dirty="0">
                <a:latin typeface="华文新魏" panose="02010800040101010101" pitchFamily="2" charset="-122"/>
                <a:sym typeface="Symbol" panose="05050102010706020507" pitchFamily="18" charset="2"/>
              </a:rPr>
              <a:t>中一定包含一些不在</a:t>
            </a:r>
            <a:r>
              <a:rPr lang="en-US" altLang="zh-CN" sz="2800" dirty="0">
                <a:sym typeface="Symbol" panose="05050102010706020507" pitchFamily="18" charset="2"/>
              </a:rPr>
              <a:t></a:t>
            </a:r>
            <a:r>
              <a:rPr lang="zh-CN" altLang="en-US" sz="2800" dirty="0">
                <a:sym typeface="Symbol" panose="05050102010706020507" pitchFamily="18" charset="2"/>
              </a:rPr>
              <a:t>中的属性。因为</a:t>
            </a:r>
            <a:r>
              <a:rPr lang="en-US" altLang="zh-CN" sz="2800" dirty="0">
                <a:sym typeface="Symbol" panose="05050102010706020507" pitchFamily="18" charset="2"/>
              </a:rPr>
              <a:t></a:t>
            </a:r>
            <a:r>
              <a:rPr lang="en-US" altLang="zh-CN" sz="2800" dirty="0"/>
              <a:t> </a:t>
            </a:r>
            <a:r>
              <a:rPr lang="en-US" altLang="zh-CN" sz="2800" dirty="0">
                <a:latin typeface="华文新魏" panose="02010800040101010101" pitchFamily="2" charset="-122"/>
                <a:sym typeface="Symbol" panose="05050102010706020507" pitchFamily="18" charset="2"/>
              </a:rPr>
              <a:t>B</a:t>
            </a:r>
            <a:r>
              <a:rPr lang="zh-CN" altLang="en-US" sz="2800" dirty="0">
                <a:latin typeface="华文新魏" panose="02010800040101010101" pitchFamily="2" charset="-122"/>
                <a:sym typeface="Symbol" panose="05050102010706020507" pitchFamily="18" charset="2"/>
              </a:rPr>
              <a:t>在</a:t>
            </a:r>
            <a:r>
              <a:rPr lang="en-US" altLang="zh-CN" sz="2800" dirty="0">
                <a:latin typeface="华文新魏" panose="02010800040101010101" pitchFamily="2" charset="-122"/>
                <a:sym typeface="Symbol" panose="05050102010706020507" pitchFamily="18" charset="2"/>
              </a:rPr>
              <a:t>F</a:t>
            </a:r>
            <a:r>
              <a:rPr lang="en-US" altLang="zh-CN" sz="2800" baseline="30000" dirty="0">
                <a:latin typeface="华文新魏" panose="02010800040101010101" pitchFamily="2" charset="-122"/>
                <a:sym typeface="Symbol" panose="05050102010706020507" pitchFamily="18" charset="2"/>
              </a:rPr>
              <a:t>+</a:t>
            </a:r>
            <a:r>
              <a:rPr lang="zh-CN" altLang="en-US" sz="2800" dirty="0">
                <a:latin typeface="华文新魏" panose="02010800040101010101" pitchFamily="2" charset="-122"/>
                <a:sym typeface="Symbol" panose="05050102010706020507" pitchFamily="18" charset="2"/>
              </a:rPr>
              <a:t>中，通过</a:t>
            </a:r>
            <a:r>
              <a:rPr lang="en-US" altLang="zh-CN" sz="2800" dirty="0">
                <a:latin typeface="华文新魏" panose="02010800040101010101" pitchFamily="2" charset="-122"/>
                <a:sym typeface="Symbol" panose="05050102010706020507" pitchFamily="18" charset="2"/>
              </a:rPr>
              <a:t>B</a:t>
            </a:r>
            <a:r>
              <a:rPr lang="en-US" altLang="zh-CN" sz="2800" dirty="0"/>
              <a:t>∈ </a:t>
            </a:r>
            <a:r>
              <a:rPr lang="en-US" altLang="zh-CN" sz="2800" dirty="0">
                <a:sym typeface="Symbol" panose="05050102010706020507" pitchFamily="18" charset="2"/>
              </a:rPr>
              <a:t></a:t>
            </a:r>
            <a:r>
              <a:rPr lang="en-US" altLang="zh-CN" sz="2800" dirty="0"/>
              <a:t> </a:t>
            </a:r>
            <a:r>
              <a:rPr lang="en-US" altLang="zh-CN" sz="2800" baseline="30000" dirty="0"/>
              <a:t>+</a:t>
            </a:r>
            <a:r>
              <a:rPr lang="en-US" altLang="zh-CN" sz="2800" baseline="-25000" dirty="0"/>
              <a:t>Fc</a:t>
            </a:r>
            <a:r>
              <a:rPr lang="zh-CN" altLang="en-US" sz="2800" dirty="0"/>
              <a:t>得到的。该推导不会用到</a:t>
            </a:r>
            <a:r>
              <a:rPr lang="en-US" altLang="zh-CN" sz="2800" dirty="0">
                <a:latin typeface="华文新魏" panose="02010800040101010101" pitchFamily="2" charset="-122"/>
                <a:sym typeface="Symbol" panose="05050102010706020507" pitchFamily="18" charset="2"/>
              </a:rPr>
              <a:t>αβ</a:t>
            </a:r>
            <a:r>
              <a:rPr lang="zh-CN" altLang="en-US" sz="2800" dirty="0">
                <a:latin typeface="华文新魏" panose="02010800040101010101" pitchFamily="2" charset="-122"/>
                <a:sym typeface="Symbol" panose="05050102010706020507" pitchFamily="18" charset="2"/>
              </a:rPr>
              <a:t>，否则</a:t>
            </a:r>
            <a:r>
              <a:rPr lang="en-US" altLang="zh-CN" sz="2800" dirty="0">
                <a:latin typeface="华文新魏" panose="02010800040101010101" pitchFamily="2" charset="-122"/>
                <a:sym typeface="Symbol" panose="05050102010706020507" pitchFamily="18" charset="2"/>
              </a:rPr>
              <a:t>α</a:t>
            </a:r>
            <a:r>
              <a:rPr lang="en-US" altLang="zh-CN" sz="2800" dirty="0"/>
              <a:t>∈ </a:t>
            </a:r>
            <a:r>
              <a:rPr lang="en-US" altLang="zh-CN" sz="2800" dirty="0">
                <a:sym typeface="Symbol" panose="05050102010706020507" pitchFamily="18" charset="2"/>
              </a:rPr>
              <a:t></a:t>
            </a:r>
            <a:r>
              <a:rPr lang="en-US" altLang="zh-CN" sz="2800" dirty="0"/>
              <a:t> </a:t>
            </a:r>
            <a:r>
              <a:rPr lang="en-US" altLang="zh-CN" sz="2800" baseline="30000" dirty="0"/>
              <a:t>+</a:t>
            </a:r>
            <a:r>
              <a:rPr lang="en-US" altLang="zh-CN" sz="2800" baseline="-25000" dirty="0"/>
              <a:t>Fc</a:t>
            </a:r>
            <a:r>
              <a:rPr lang="zh-CN" altLang="en-US" sz="2800" dirty="0"/>
              <a:t>，因为假定</a:t>
            </a:r>
            <a:r>
              <a:rPr lang="en-US" altLang="zh-CN" sz="2800" dirty="0">
                <a:sym typeface="Symbol" panose="05050102010706020507" pitchFamily="18" charset="2"/>
              </a:rPr>
              <a:t></a:t>
            </a:r>
            <a:r>
              <a:rPr lang="zh-CN" altLang="en-US" sz="2800" dirty="0">
                <a:sym typeface="Symbol" panose="05050102010706020507" pitchFamily="18" charset="2"/>
              </a:rPr>
              <a:t>不是超码，所以上述结论是不成立的。现在，使用</a:t>
            </a:r>
            <a:r>
              <a:rPr lang="en-US" altLang="zh-CN" sz="2800" dirty="0">
                <a:latin typeface="华文新魏" panose="02010800040101010101" pitchFamily="2" charset="-122"/>
                <a:sym typeface="Symbol" panose="05050102010706020507" pitchFamily="18" charset="2"/>
              </a:rPr>
              <a:t>α(β- {B})</a:t>
            </a:r>
            <a:r>
              <a:rPr lang="zh-CN" altLang="en-US" sz="2800" dirty="0">
                <a:latin typeface="华文新魏" panose="02010800040101010101" pitchFamily="2" charset="-122"/>
                <a:sym typeface="Symbol" panose="05050102010706020507" pitchFamily="18" charset="2"/>
              </a:rPr>
              <a:t>和</a:t>
            </a:r>
            <a:r>
              <a:rPr lang="en-US" altLang="zh-CN" sz="2800" dirty="0">
                <a:sym typeface="Symbol" panose="05050102010706020507" pitchFamily="18" charset="2"/>
              </a:rPr>
              <a:t> </a:t>
            </a:r>
            <a:r>
              <a:rPr lang="en-US" altLang="zh-CN" sz="2800" dirty="0">
                <a:latin typeface="华文新魏" panose="02010800040101010101" pitchFamily="2" charset="-122"/>
                <a:sym typeface="Symbol" panose="05050102010706020507" pitchFamily="18" charset="2"/>
              </a:rPr>
              <a:t>B</a:t>
            </a:r>
            <a:r>
              <a:rPr lang="zh-CN" altLang="en-US" sz="2800" dirty="0">
                <a:latin typeface="华文新魏" panose="02010800040101010101" pitchFamily="2" charset="-122"/>
                <a:sym typeface="Symbol" panose="05050102010706020507" pitchFamily="18" charset="2"/>
              </a:rPr>
              <a:t>，得到</a:t>
            </a:r>
            <a:r>
              <a:rPr lang="en-US" altLang="zh-CN" sz="2800" dirty="0">
                <a:latin typeface="华文新魏" panose="02010800040101010101" pitchFamily="2" charset="-122"/>
                <a:sym typeface="Symbol" panose="05050102010706020507" pitchFamily="18" charset="2"/>
              </a:rPr>
              <a:t>αB</a:t>
            </a:r>
            <a:r>
              <a:rPr lang="zh-CN" altLang="en-US" sz="2800" dirty="0">
                <a:latin typeface="华文新魏" panose="02010800040101010101" pitchFamily="2" charset="-122"/>
                <a:sym typeface="Symbol" panose="05050102010706020507" pitchFamily="18" charset="2"/>
              </a:rPr>
              <a:t>，这表明</a:t>
            </a:r>
            <a:r>
              <a:rPr lang="en-US" altLang="zh-CN" sz="2800" dirty="0">
                <a:latin typeface="华文新魏" panose="02010800040101010101" pitchFamily="2" charset="-122"/>
                <a:sym typeface="Symbol" panose="05050102010706020507" pitchFamily="18" charset="2"/>
              </a:rPr>
              <a:t>B</a:t>
            </a:r>
            <a:r>
              <a:rPr lang="zh-CN" altLang="en-US" sz="2800" dirty="0">
                <a:latin typeface="华文新魏" panose="02010800040101010101" pitchFamily="2" charset="-122"/>
                <a:sym typeface="Symbol" panose="05050102010706020507" pitchFamily="18" charset="2"/>
              </a:rPr>
              <a:t>在</a:t>
            </a:r>
            <a:r>
              <a:rPr lang="en-US" altLang="zh-CN" sz="2800" dirty="0">
                <a:latin typeface="华文新魏" panose="02010800040101010101" pitchFamily="2" charset="-122"/>
                <a:sym typeface="Symbol" panose="05050102010706020507" pitchFamily="18" charset="2"/>
              </a:rPr>
              <a:t>αβ</a:t>
            </a:r>
            <a:r>
              <a:rPr lang="zh-CN" altLang="en-US" sz="2800" dirty="0">
                <a:latin typeface="华文新魏" panose="02010800040101010101" pitchFamily="2" charset="-122"/>
                <a:sym typeface="Symbol" panose="05050102010706020507" pitchFamily="18" charset="2"/>
              </a:rPr>
              <a:t>中是右无关属性，这也是不可能的</a:t>
            </a:r>
            <a:r>
              <a:rPr lang="en-US" altLang="zh-CN" sz="2800" dirty="0">
                <a:latin typeface="华文新魏" panose="02010800040101010101" pitchFamily="2" charset="-122"/>
                <a:sym typeface="Symbol" panose="05050102010706020507" pitchFamily="18" charset="2"/>
              </a:rPr>
              <a:t>(</a:t>
            </a:r>
            <a:r>
              <a:rPr lang="zh-CN" altLang="en-US" sz="2800" dirty="0">
                <a:latin typeface="华文新魏" panose="02010800040101010101" pitchFamily="2" charset="-122"/>
                <a:sym typeface="Symbol" panose="05050102010706020507" pitchFamily="18" charset="2"/>
              </a:rPr>
              <a:t>因为</a:t>
            </a:r>
            <a:r>
              <a:rPr lang="en-US" altLang="zh-CN" sz="2800" dirty="0">
                <a:latin typeface="华文新魏" panose="02010800040101010101" pitchFamily="2" charset="-122"/>
                <a:sym typeface="Symbol" panose="05050102010706020507" pitchFamily="18" charset="2"/>
              </a:rPr>
              <a:t>αβ</a:t>
            </a:r>
            <a:r>
              <a:rPr lang="zh-CN" altLang="en-US" sz="2800" dirty="0">
                <a:latin typeface="华文新魏" panose="02010800040101010101" pitchFamily="2" charset="-122"/>
                <a:sym typeface="Symbol" panose="05050102010706020507" pitchFamily="18" charset="2"/>
              </a:rPr>
              <a:t>是</a:t>
            </a:r>
            <a:r>
              <a:rPr lang="en-US" altLang="zh-CN" sz="2800" dirty="0">
                <a:latin typeface="华文新魏" panose="02010800040101010101" pitchFamily="2" charset="-122"/>
                <a:sym typeface="Symbol" panose="05050102010706020507" pitchFamily="18" charset="2"/>
              </a:rPr>
              <a:t>F</a:t>
            </a:r>
            <a:r>
              <a:rPr lang="en-US" altLang="zh-CN" sz="2800" baseline="-25000" dirty="0">
                <a:latin typeface="华文新魏" panose="02010800040101010101" pitchFamily="2" charset="-122"/>
                <a:sym typeface="Symbol" panose="05050102010706020507" pitchFamily="18" charset="2"/>
              </a:rPr>
              <a:t>c</a:t>
            </a:r>
            <a:r>
              <a:rPr lang="zh-CN" altLang="en-US" sz="2800" dirty="0">
                <a:latin typeface="华文新魏" panose="02010800040101010101" pitchFamily="2" charset="-122"/>
                <a:sym typeface="Symbol" panose="05050102010706020507" pitchFamily="18" charset="2"/>
              </a:rPr>
              <a:t>中的函数依赖</a:t>
            </a:r>
            <a:r>
              <a:rPr lang="en-US" altLang="zh-CN" sz="2800" dirty="0">
                <a:latin typeface="华文新魏" panose="02010800040101010101" pitchFamily="2" charset="-122"/>
                <a:sym typeface="Symbol" panose="05050102010706020507" pitchFamily="18" charset="2"/>
              </a:rPr>
              <a:t>)</a:t>
            </a:r>
            <a:r>
              <a:rPr lang="zh-CN" altLang="en-US" sz="2800" dirty="0">
                <a:latin typeface="华文新魏" panose="02010800040101010101" pitchFamily="2" charset="-122"/>
                <a:sym typeface="Symbol" panose="05050102010706020507" pitchFamily="18" charset="2"/>
              </a:rPr>
              <a:t>。所以，如果</a:t>
            </a:r>
            <a:r>
              <a:rPr lang="en-US" altLang="zh-CN" sz="2800" dirty="0">
                <a:latin typeface="华文新魏" panose="02010800040101010101" pitchFamily="2" charset="-122"/>
                <a:sym typeface="Symbol" panose="05050102010706020507" pitchFamily="18" charset="2"/>
              </a:rPr>
              <a:t>B</a:t>
            </a:r>
            <a:r>
              <a:rPr lang="en-US" altLang="zh-CN" sz="2800" dirty="0"/>
              <a:t>∈</a:t>
            </a:r>
            <a:r>
              <a:rPr lang="en-US" altLang="zh-CN" sz="2800" dirty="0">
                <a:latin typeface="华文新魏" panose="02010800040101010101" pitchFamily="2" charset="-122"/>
                <a:sym typeface="Symbol" panose="05050102010706020507" pitchFamily="18" charset="2"/>
              </a:rPr>
              <a:t>β</a:t>
            </a:r>
            <a:r>
              <a:rPr lang="zh-CN" altLang="en-US" sz="2800" dirty="0">
                <a:latin typeface="华文新魏" panose="02010800040101010101" pitchFamily="2" charset="-122"/>
                <a:sym typeface="Symbol" panose="05050102010706020507" pitchFamily="18" charset="2"/>
              </a:rPr>
              <a:t>，则</a:t>
            </a:r>
            <a:r>
              <a:rPr lang="en-US" altLang="zh-CN" sz="2800" dirty="0">
                <a:sym typeface="Symbol" panose="05050102010706020507" pitchFamily="18" charset="2"/>
              </a:rPr>
              <a:t></a:t>
            </a:r>
            <a:r>
              <a:rPr lang="zh-CN" altLang="en-US" sz="2800" dirty="0">
                <a:sym typeface="Symbol" panose="05050102010706020507" pitchFamily="18" charset="2"/>
              </a:rPr>
              <a:t>一定是超码。</a:t>
            </a:r>
          </a:p>
          <a:p>
            <a:pPr eaLnBrk="1" hangingPunct="1">
              <a:lnSpc>
                <a:spcPct val="90000"/>
              </a:lnSpc>
              <a:buFont typeface="Wingdings" panose="05000000000000000000" pitchFamily="2" charset="2"/>
              <a:buNone/>
            </a:pPr>
            <a:r>
              <a:rPr lang="zh-CN" altLang="en-US" sz="2800" dirty="0">
                <a:sym typeface="Symbol" panose="05050102010706020507" pitchFamily="18" charset="2"/>
              </a:rPr>
              <a:t> </a:t>
            </a:r>
            <a:endParaRPr lang="en-US" altLang="zh-CN" sz="2800" dirty="0">
              <a:sym typeface="Symbol" panose="05050102010706020507" pitchFamily="18" charset="2"/>
            </a:endParaRPr>
          </a:p>
          <a:p>
            <a:pPr eaLnBrk="1" hangingPunct="1">
              <a:lnSpc>
                <a:spcPct val="90000"/>
              </a:lnSpc>
              <a:buFont typeface="Wingdings" panose="05000000000000000000" pitchFamily="2" charset="2"/>
              <a:buNone/>
            </a:pPr>
            <a:endParaRPr lang="zh-CN" altLang="en-US" sz="2800" dirty="0">
              <a:sym typeface="Symbol" panose="05050102010706020507" pitchFamily="18" charset="2"/>
            </a:endParaRPr>
          </a:p>
          <a:p>
            <a:pPr eaLnBrk="1" hangingPunct="1">
              <a:lnSpc>
                <a:spcPct val="90000"/>
              </a:lnSpc>
              <a:buFont typeface="Wingdings" panose="05000000000000000000" pitchFamily="2" charset="2"/>
              <a:buNone/>
            </a:pPr>
            <a:r>
              <a:rPr lang="en-US" altLang="zh-CN" sz="2800" dirty="0">
                <a:sym typeface="Symbol" panose="05050102010706020507" pitchFamily="18" charset="2"/>
              </a:rPr>
              <a:t>3</a:t>
            </a:r>
            <a:r>
              <a:rPr lang="zh-CN" altLang="en-US" sz="2800" dirty="0">
                <a:sym typeface="Symbol" panose="05050102010706020507" pitchFamily="18" charset="2"/>
              </a:rPr>
              <a:t>、 </a:t>
            </a:r>
            <a:r>
              <a:rPr lang="en-US" altLang="zh-CN" sz="2800" dirty="0">
                <a:latin typeface="华文新魏" panose="02010800040101010101" pitchFamily="2" charset="-122"/>
                <a:sym typeface="Symbol" panose="05050102010706020507" pitchFamily="18" charset="2"/>
              </a:rPr>
              <a:t>B</a:t>
            </a:r>
            <a:r>
              <a:rPr lang="en-US" altLang="zh-CN" sz="2800" dirty="0"/>
              <a:t>∈ </a:t>
            </a:r>
            <a:r>
              <a:rPr lang="en-US" altLang="zh-CN" sz="2800" dirty="0">
                <a:latin typeface="华文新魏" panose="02010800040101010101" pitchFamily="2" charset="-122"/>
                <a:sym typeface="Symbol" panose="05050102010706020507" pitchFamily="18" charset="2"/>
              </a:rPr>
              <a:t>α</a:t>
            </a:r>
            <a:r>
              <a:rPr lang="en-US" altLang="zh-CN" sz="2800" dirty="0">
                <a:sym typeface="Symbol" panose="05050102010706020507" pitchFamily="18" charset="2"/>
              </a:rPr>
              <a:t>∧</a:t>
            </a:r>
            <a:r>
              <a:rPr lang="en-US" altLang="zh-CN" sz="2800" dirty="0">
                <a:latin typeface="华文新魏" panose="02010800040101010101" pitchFamily="2" charset="-122"/>
                <a:sym typeface="Symbol" panose="05050102010706020507" pitchFamily="18" charset="2"/>
              </a:rPr>
              <a:t>B </a:t>
            </a:r>
            <a:r>
              <a:rPr lang="en-US" altLang="zh-CN" sz="2800" dirty="0">
                <a:sym typeface="Symbol" panose="05050102010706020507" pitchFamily="18" charset="2"/>
              </a:rPr>
              <a:t></a:t>
            </a:r>
            <a:r>
              <a:rPr lang="en-US" altLang="zh-CN" sz="2800" dirty="0">
                <a:latin typeface="华文新魏" panose="02010800040101010101" pitchFamily="2" charset="-122"/>
                <a:sym typeface="Symbol" panose="05050102010706020507" pitchFamily="18" charset="2"/>
              </a:rPr>
              <a:t> β</a:t>
            </a:r>
            <a:r>
              <a:rPr lang="zh-CN" altLang="en-US" sz="2800" dirty="0">
                <a:latin typeface="华文新魏" panose="02010800040101010101" pitchFamily="2" charset="-122"/>
                <a:sym typeface="Symbol" panose="05050102010706020507" pitchFamily="18" charset="2"/>
              </a:rPr>
              <a:t>：因为</a:t>
            </a:r>
            <a:r>
              <a:rPr lang="en-US" altLang="zh-CN" sz="2800" dirty="0">
                <a:latin typeface="华文新魏" panose="02010800040101010101" pitchFamily="2" charset="-122"/>
                <a:sym typeface="Symbol" panose="05050102010706020507" pitchFamily="18" charset="2"/>
              </a:rPr>
              <a:t>α</a:t>
            </a:r>
            <a:r>
              <a:rPr lang="zh-CN" altLang="en-US" sz="2800" dirty="0">
                <a:latin typeface="华文新魏" panose="02010800040101010101" pitchFamily="2" charset="-122"/>
                <a:sym typeface="Symbol" panose="05050102010706020507" pitchFamily="18" charset="2"/>
              </a:rPr>
              <a:t>是候选码，</a:t>
            </a:r>
            <a:r>
              <a:rPr lang="en-US" altLang="zh-CN" sz="2800" dirty="0">
                <a:latin typeface="华文新魏" panose="02010800040101010101" pitchFamily="2" charset="-122"/>
                <a:sym typeface="Symbol" panose="05050102010706020507" pitchFamily="18" charset="2"/>
              </a:rPr>
              <a:t>3NF</a:t>
            </a:r>
            <a:r>
              <a:rPr lang="zh-CN" altLang="en-US" sz="2800" dirty="0">
                <a:latin typeface="华文新魏" panose="02010800040101010101" pitchFamily="2" charset="-122"/>
                <a:sym typeface="Symbol" panose="05050102010706020507" pitchFamily="18" charset="2"/>
              </a:rPr>
              <a:t>的第三个条件满足。</a:t>
            </a:r>
            <a:endParaRPr lang="zh-CN" altLang="en-US" sz="2800"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148484" name="Rectangle 2"/>
          <p:cNvSpPr>
            <a:spLocks noGrp="1" noChangeArrowheads="1"/>
          </p:cNvSpPr>
          <p:nvPr>
            <p:ph type="title"/>
          </p:nvPr>
        </p:nvSpPr>
        <p:spPr/>
        <p:txBody>
          <a:bodyPr/>
          <a:lstStyle/>
          <a:p>
            <a:pPr eaLnBrk="1" hangingPunct="1">
              <a:defRPr/>
            </a:pPr>
            <a:r>
              <a:rPr kumimoji="1" lang="en-US" altLang="zh-CN"/>
              <a:t>3NF</a:t>
            </a:r>
          </a:p>
        </p:txBody>
      </p:sp>
      <p:sp>
        <p:nvSpPr>
          <p:cNvPr id="157701" name="Rectangle 3"/>
          <p:cNvSpPr>
            <a:spLocks noGrp="1" noChangeArrowheads="1"/>
          </p:cNvSpPr>
          <p:nvPr>
            <p:ph idx="1"/>
          </p:nvPr>
        </p:nvSpPr>
        <p:spPr>
          <a:xfrm>
            <a:off x="685800" y="1371600"/>
            <a:ext cx="7772400" cy="2562225"/>
          </a:xfrm>
        </p:spPr>
        <p:txBody>
          <a:bodyPr/>
          <a:lstStyle/>
          <a:p>
            <a:pPr eaLnBrk="1" hangingPunct="1"/>
            <a:r>
              <a:rPr lang="zh-CN" altLang="en-US" sz="2800"/>
              <a:t>示例</a:t>
            </a:r>
            <a:endParaRPr lang="en-US" altLang="zh-CN" sz="2800" dirty="0"/>
          </a:p>
          <a:p>
            <a:pPr lvl="1" eaLnBrk="1" hangingPunct="1"/>
            <a:r>
              <a:rPr lang="zh-CN" altLang="en-US" sz="2600" dirty="0"/>
              <a:t>设有关系模式</a:t>
            </a:r>
            <a:r>
              <a:rPr lang="en-US" altLang="zh-CN" sz="2600" dirty="0"/>
              <a:t>R(U,F)</a:t>
            </a:r>
            <a:r>
              <a:rPr lang="zh-CN" altLang="en-US" sz="2600" dirty="0"/>
              <a:t>，</a:t>
            </a:r>
            <a:r>
              <a:rPr lang="en-US" altLang="zh-CN" sz="2600" dirty="0"/>
              <a:t>U= {ABCDEFGHI}</a:t>
            </a:r>
            <a:r>
              <a:rPr lang="zh-CN" altLang="en-US" sz="2600" dirty="0"/>
              <a:t>，</a:t>
            </a:r>
            <a:r>
              <a:rPr lang="en-US" altLang="zh-CN" sz="2600" dirty="0"/>
              <a:t>F={AB→C</a:t>
            </a:r>
            <a:r>
              <a:rPr lang="zh-CN" altLang="en-US" sz="2600" dirty="0"/>
              <a:t>，</a:t>
            </a:r>
            <a:r>
              <a:rPr lang="en-US" altLang="zh-CN" sz="2600" dirty="0"/>
              <a:t>A→DE</a:t>
            </a:r>
            <a:r>
              <a:rPr lang="zh-CN" altLang="en-US" sz="2600" dirty="0"/>
              <a:t>，</a:t>
            </a:r>
            <a:r>
              <a:rPr lang="en-US" altLang="zh-CN" sz="2600" dirty="0"/>
              <a:t>B→GH</a:t>
            </a:r>
            <a:r>
              <a:rPr lang="zh-CN" altLang="en-US" sz="2600" dirty="0"/>
              <a:t>，</a:t>
            </a:r>
            <a:r>
              <a:rPr lang="en-US" altLang="zh-CN" sz="2600" dirty="0"/>
              <a:t>D→I}</a:t>
            </a:r>
            <a:r>
              <a:rPr lang="zh-CN" altLang="en-US" sz="2600" dirty="0"/>
              <a:t>，试求：</a:t>
            </a:r>
          </a:p>
          <a:p>
            <a:pPr lvl="2" eaLnBrk="1" hangingPunct="1"/>
            <a:r>
              <a:rPr lang="en-US" altLang="zh-CN" sz="2200" dirty="0"/>
              <a:t>1.R</a:t>
            </a:r>
            <a:r>
              <a:rPr lang="zh-CN" altLang="en-US" sz="2200" dirty="0"/>
              <a:t>的候选码；</a:t>
            </a:r>
          </a:p>
          <a:p>
            <a:pPr lvl="2" eaLnBrk="1" hangingPunct="1"/>
            <a:r>
              <a:rPr lang="en-US" altLang="zh-CN" sz="2200" dirty="0"/>
              <a:t>2.</a:t>
            </a:r>
            <a:r>
              <a:rPr lang="zh-CN" altLang="en-US" sz="2200" dirty="0"/>
              <a:t>将</a:t>
            </a:r>
            <a:r>
              <a:rPr lang="en-US" altLang="zh-CN" sz="2200" dirty="0"/>
              <a:t>R</a:t>
            </a:r>
            <a:r>
              <a:rPr lang="zh-CN" altLang="en-US" sz="2200" dirty="0"/>
              <a:t>分解成属于</a:t>
            </a:r>
            <a:r>
              <a:rPr lang="en-US" altLang="zh-CN" sz="2200" dirty="0"/>
              <a:t>3NF</a:t>
            </a:r>
            <a:r>
              <a:rPr lang="zh-CN" altLang="en-US" sz="2200" dirty="0"/>
              <a:t>，并且具有保持依赖性和无损连接。</a:t>
            </a:r>
          </a:p>
        </p:txBody>
      </p:sp>
      <p:sp>
        <p:nvSpPr>
          <p:cNvPr id="157702" name="Text Box 4"/>
          <p:cNvSpPr txBox="1">
            <a:spLocks noChangeArrowheads="1"/>
          </p:cNvSpPr>
          <p:nvPr/>
        </p:nvSpPr>
        <p:spPr bwMode="auto">
          <a:xfrm>
            <a:off x="592138" y="4181475"/>
            <a:ext cx="83169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r>
              <a:rPr lang="en-US" altLang="zh-CN" sz="2400" dirty="0">
                <a:latin typeface="华文新魏" panose="02010800040101010101" pitchFamily="2" charset="-122"/>
              </a:rPr>
              <a:t>1.</a:t>
            </a:r>
            <a:r>
              <a:rPr lang="zh-CN" altLang="en-US" sz="2400" dirty="0">
                <a:latin typeface="华文新魏" panose="02010800040101010101" pitchFamily="2" charset="-122"/>
              </a:rPr>
              <a:t>候选码：</a:t>
            </a:r>
            <a:r>
              <a:rPr lang="en-US" altLang="zh-CN" sz="2400" dirty="0">
                <a:latin typeface="华文新魏" panose="02010800040101010101" pitchFamily="2" charset="-122"/>
              </a:rPr>
              <a:t>ABF</a:t>
            </a:r>
          </a:p>
          <a:p>
            <a:pPr eaLnBrk="1" hangingPunct="1">
              <a:spcBef>
                <a:spcPct val="0"/>
              </a:spcBef>
              <a:buClrTx/>
              <a:buSzTx/>
              <a:buFontTx/>
              <a:buNone/>
            </a:pPr>
            <a:r>
              <a:rPr lang="en-US" altLang="zh-CN" sz="2400" dirty="0">
                <a:latin typeface="华文新魏" panose="02010800040101010101" pitchFamily="2" charset="-122"/>
              </a:rPr>
              <a:t>2.</a:t>
            </a:r>
            <a:r>
              <a:rPr lang="zh-CN" altLang="en-US" sz="2400" dirty="0">
                <a:latin typeface="华文新魏" panose="02010800040101010101" pitchFamily="2" charset="-122"/>
              </a:rPr>
              <a:t>首先求出</a:t>
            </a:r>
            <a:r>
              <a:rPr lang="en-US" altLang="zh-CN" sz="2400" dirty="0">
                <a:latin typeface="华文新魏" panose="02010800040101010101" pitchFamily="2" charset="-122"/>
              </a:rPr>
              <a:t>F</a:t>
            </a:r>
            <a:r>
              <a:rPr lang="zh-CN" altLang="en-US" sz="2400" dirty="0">
                <a:latin typeface="华文新魏" panose="02010800040101010101" pitchFamily="2" charset="-122"/>
              </a:rPr>
              <a:t>的正则覆盖</a:t>
            </a:r>
            <a:r>
              <a:rPr lang="en-US" altLang="zh-CN" sz="2400" dirty="0">
                <a:latin typeface="华文新魏" panose="02010800040101010101" pitchFamily="2" charset="-122"/>
              </a:rPr>
              <a:t>Fc={AB→C,A→DE,B→GH,D→I}</a:t>
            </a:r>
            <a:r>
              <a:rPr lang="zh-CN" altLang="en-US" sz="2400" dirty="0">
                <a:latin typeface="华文新魏" panose="02010800040101010101" pitchFamily="2" charset="-122"/>
              </a:rPr>
              <a:t>，</a:t>
            </a:r>
          </a:p>
          <a:p>
            <a:pPr eaLnBrk="1" hangingPunct="1">
              <a:spcBef>
                <a:spcPct val="0"/>
              </a:spcBef>
              <a:buClrTx/>
              <a:buSzTx/>
              <a:buFontTx/>
              <a:buNone/>
            </a:pPr>
            <a:r>
              <a:rPr lang="zh-CN" altLang="en-US" sz="2400" dirty="0">
                <a:latin typeface="华文新魏" panose="02010800040101010101" pitchFamily="2" charset="-122"/>
              </a:rPr>
              <a:t>　得了</a:t>
            </a:r>
            <a:r>
              <a:rPr lang="en-US" altLang="zh-CN" sz="2400" dirty="0">
                <a:latin typeface="华文新魏" panose="02010800040101010101" pitchFamily="2" charset="-122"/>
                <a:ea typeface="宋体" panose="02010600030101010101" pitchFamily="2" charset="-122"/>
              </a:rPr>
              <a:t>τ </a:t>
            </a:r>
            <a:r>
              <a:rPr lang="zh-CN" altLang="en-US" sz="2400" dirty="0">
                <a:latin typeface="华文新魏" panose="02010800040101010101" pitchFamily="2" charset="-122"/>
              </a:rPr>
              <a:t>＝</a:t>
            </a:r>
            <a:r>
              <a:rPr lang="en-US" altLang="zh-CN" sz="2400" dirty="0">
                <a:latin typeface="华文新魏" panose="02010800040101010101" pitchFamily="2" charset="-122"/>
              </a:rPr>
              <a:t>({ABC}, {ADE}, {BGH}, {DI}, {ABF})</a:t>
            </a:r>
            <a:endParaRPr lang="zh-CN" altLang="en-US" sz="2400" dirty="0">
              <a:latin typeface="华文新魏" panose="02010800040101010101" pitchFamily="2" charset="-122"/>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149508" name="Rectangle 2"/>
          <p:cNvSpPr>
            <a:spLocks noGrp="1" noChangeArrowheads="1"/>
          </p:cNvSpPr>
          <p:nvPr>
            <p:ph type="title"/>
          </p:nvPr>
        </p:nvSpPr>
        <p:spPr/>
        <p:txBody>
          <a:bodyPr/>
          <a:lstStyle/>
          <a:p>
            <a:pPr eaLnBrk="1" hangingPunct="1">
              <a:defRPr/>
            </a:pPr>
            <a:r>
              <a:rPr kumimoji="1" lang="en-US" altLang="zh-CN" dirty="0">
                <a:latin typeface="Tahoma" panose="020B0604030504040204" pitchFamily="34" charset="0"/>
              </a:rPr>
              <a:t>BCNF</a:t>
            </a:r>
            <a:endParaRPr kumimoji="1" lang="zh-CN" altLang="en-US" dirty="0">
              <a:latin typeface="Tahoma" panose="020B0604030504040204" pitchFamily="34" charset="0"/>
            </a:endParaRPr>
          </a:p>
        </p:txBody>
      </p:sp>
      <p:sp>
        <p:nvSpPr>
          <p:cNvPr id="158725" name="Rectangle 3"/>
          <p:cNvSpPr>
            <a:spLocks noGrp="1" noChangeArrowheads="1"/>
          </p:cNvSpPr>
          <p:nvPr>
            <p:ph idx="1"/>
          </p:nvPr>
        </p:nvSpPr>
        <p:spPr>
          <a:xfrm>
            <a:off x="179388" y="1371600"/>
            <a:ext cx="8713787" cy="4876800"/>
          </a:xfrm>
        </p:spPr>
        <p:txBody>
          <a:bodyPr/>
          <a:lstStyle/>
          <a:p>
            <a:pPr eaLnBrk="1" hangingPunct="1">
              <a:lnSpc>
                <a:spcPct val="90000"/>
              </a:lnSpc>
              <a:spcBef>
                <a:spcPct val="10000"/>
              </a:spcBef>
            </a:pPr>
            <a:r>
              <a:rPr lang="zh-CN" altLang="en-US" dirty="0">
                <a:latin typeface="华文新魏" panose="02010800040101010101" pitchFamily="2" charset="-122"/>
                <a:sym typeface="Wingdings" panose="05000000000000000000" pitchFamily="2" charset="2"/>
              </a:rPr>
              <a:t>示例</a:t>
            </a:r>
          </a:p>
          <a:p>
            <a:pPr lvl="1" eaLnBrk="1" hangingPunct="1">
              <a:lnSpc>
                <a:spcPct val="120000"/>
              </a:lnSpc>
              <a:spcBef>
                <a:spcPct val="30000"/>
              </a:spcBef>
              <a:buFontTx/>
              <a:buNone/>
            </a:pPr>
            <a:r>
              <a:rPr lang="zh-CN" altLang="en-US" dirty="0">
                <a:latin typeface="华文新魏" panose="02010800040101010101" pitchFamily="2" charset="-122"/>
                <a:sym typeface="Wingdings" panose="05000000000000000000" pitchFamily="2" charset="2"/>
              </a:rPr>
              <a:t>关系模式</a:t>
            </a:r>
            <a:r>
              <a:rPr lang="en-US" altLang="zh-CN" dirty="0">
                <a:latin typeface="华文新魏" panose="02010800040101010101" pitchFamily="2" charset="-122"/>
                <a:sym typeface="Wingdings" panose="05000000000000000000" pitchFamily="2" charset="2"/>
              </a:rPr>
              <a:t>STC(U,F)</a:t>
            </a:r>
            <a:r>
              <a:rPr lang="zh-CN" altLang="en-US" dirty="0">
                <a:latin typeface="华文新魏" panose="02010800040101010101" pitchFamily="2" charset="-122"/>
                <a:sym typeface="Wingdings" panose="05000000000000000000" pitchFamily="2" charset="2"/>
              </a:rPr>
              <a:t>，每位老师只教授一门课。其中</a:t>
            </a:r>
            <a:endParaRPr lang="en-US" altLang="zh-CN" dirty="0">
              <a:latin typeface="华文新魏" panose="02010800040101010101" pitchFamily="2" charset="-122"/>
              <a:sym typeface="Wingdings" panose="05000000000000000000" pitchFamily="2" charset="2"/>
            </a:endParaRPr>
          </a:p>
          <a:p>
            <a:pPr lvl="1" eaLnBrk="1" hangingPunct="1">
              <a:lnSpc>
                <a:spcPct val="120000"/>
              </a:lnSpc>
              <a:spcBef>
                <a:spcPct val="30000"/>
              </a:spcBef>
              <a:buFontTx/>
              <a:buNone/>
            </a:pPr>
            <a:r>
              <a:rPr lang="en-US" altLang="zh-CN" sz="2500" dirty="0">
                <a:latin typeface="华文新魏" panose="02010800040101010101" pitchFamily="2" charset="-122"/>
                <a:sym typeface="Wingdings" panose="05000000000000000000" pitchFamily="2" charset="2"/>
              </a:rPr>
              <a:t>U={</a:t>
            </a:r>
            <a:r>
              <a:rPr lang="en-US" altLang="zh-CN" sz="2400" dirty="0" err="1">
                <a:latin typeface="华文新魏" panose="02010800040101010101" pitchFamily="2" charset="-122"/>
                <a:sym typeface="Wingdings" panose="05000000000000000000" pitchFamily="2" charset="2"/>
              </a:rPr>
              <a:t>sno</a:t>
            </a:r>
            <a:r>
              <a:rPr lang="en-US" altLang="zh-CN" sz="2400" dirty="0">
                <a:latin typeface="华文新魏" panose="02010800040101010101" pitchFamily="2" charset="-122"/>
                <a:sym typeface="Wingdings" panose="05000000000000000000" pitchFamily="2" charset="2"/>
              </a:rPr>
              <a:t> , </a:t>
            </a:r>
            <a:r>
              <a:rPr lang="en-US" altLang="zh-CN" sz="2400" dirty="0" err="1">
                <a:latin typeface="华文新魏" panose="02010800040101010101" pitchFamily="2" charset="-122"/>
                <a:sym typeface="Wingdings" panose="05000000000000000000" pitchFamily="2" charset="2"/>
              </a:rPr>
              <a:t>tno</a:t>
            </a:r>
            <a:r>
              <a:rPr lang="en-US" altLang="zh-CN" sz="2400" dirty="0">
                <a:latin typeface="华文新魏" panose="02010800040101010101" pitchFamily="2" charset="-122"/>
                <a:sym typeface="Wingdings" panose="05000000000000000000" pitchFamily="2" charset="2"/>
              </a:rPr>
              <a:t> , </a:t>
            </a:r>
            <a:r>
              <a:rPr lang="en-US" altLang="zh-CN" sz="2400" dirty="0" err="1">
                <a:latin typeface="华文新魏" panose="02010800040101010101" pitchFamily="2" charset="-122"/>
                <a:sym typeface="Wingdings" panose="05000000000000000000" pitchFamily="2" charset="2"/>
              </a:rPr>
              <a:t>cno</a:t>
            </a:r>
            <a:r>
              <a:rPr lang="en-US" altLang="zh-CN" sz="2500" dirty="0">
                <a:latin typeface="华文新魏" panose="02010800040101010101" pitchFamily="2" charset="-122"/>
                <a:sym typeface="Wingdings" panose="05000000000000000000" pitchFamily="2" charset="2"/>
              </a:rPr>
              <a:t>}</a:t>
            </a:r>
          </a:p>
          <a:p>
            <a:pPr lvl="1" eaLnBrk="1" hangingPunct="1">
              <a:lnSpc>
                <a:spcPct val="120000"/>
              </a:lnSpc>
              <a:spcBef>
                <a:spcPct val="30000"/>
              </a:spcBef>
              <a:buFontTx/>
              <a:buNone/>
            </a:pPr>
            <a:r>
              <a:rPr lang="en-US" altLang="zh-CN" sz="2500" dirty="0">
                <a:latin typeface="华文新魏" panose="02010800040101010101" pitchFamily="2" charset="-122"/>
                <a:sym typeface="Wingdings" panose="05000000000000000000" pitchFamily="2" charset="2"/>
              </a:rPr>
              <a:t>F={</a:t>
            </a:r>
            <a:r>
              <a:rPr lang="en-US" altLang="zh-CN" sz="2400" dirty="0" err="1">
                <a:latin typeface="华文新魏" panose="02010800040101010101" pitchFamily="2" charset="-122"/>
                <a:sym typeface="Wingdings" panose="05000000000000000000" pitchFamily="2" charset="2"/>
              </a:rPr>
              <a:t>tno</a:t>
            </a:r>
            <a:r>
              <a:rPr lang="en-US" altLang="zh-CN" sz="2400" dirty="0">
                <a:latin typeface="华文新魏" panose="02010800040101010101" pitchFamily="2" charset="-122"/>
                <a:sym typeface="Wingdings" panose="05000000000000000000" pitchFamily="2" charset="2"/>
              </a:rPr>
              <a:t> </a:t>
            </a:r>
            <a:r>
              <a:rPr lang="en-US" altLang="zh-CN" sz="2400" dirty="0">
                <a:latin typeface="华文新魏" panose="02010800040101010101" pitchFamily="2" charset="-122"/>
                <a:sym typeface="Symbol" panose="05050102010706020507" pitchFamily="18" charset="2"/>
              </a:rPr>
              <a:t></a:t>
            </a:r>
            <a:r>
              <a:rPr lang="en-US" altLang="zh-CN" sz="2400" dirty="0">
                <a:latin typeface="华文新魏" panose="02010800040101010101" pitchFamily="2" charset="-122"/>
                <a:sym typeface="Wingdings" panose="05000000000000000000" pitchFamily="2" charset="2"/>
              </a:rPr>
              <a:t> </a:t>
            </a:r>
            <a:r>
              <a:rPr lang="en-US" altLang="zh-CN" sz="2400" dirty="0" err="1">
                <a:latin typeface="华文新魏" panose="02010800040101010101" pitchFamily="2" charset="-122"/>
                <a:sym typeface="Wingdings" panose="05000000000000000000" pitchFamily="2" charset="2"/>
              </a:rPr>
              <a:t>cno</a:t>
            </a:r>
            <a:r>
              <a:rPr lang="en-US" altLang="zh-CN" sz="2400" dirty="0">
                <a:latin typeface="华文新魏" panose="02010800040101010101" pitchFamily="2" charset="-122"/>
                <a:sym typeface="Wingdings" panose="05000000000000000000" pitchFamily="2" charset="2"/>
              </a:rPr>
              <a:t>，</a:t>
            </a:r>
            <a:r>
              <a:rPr lang="zh-CN" altLang="en-US" sz="2500" dirty="0">
                <a:latin typeface="华文新魏" panose="02010800040101010101" pitchFamily="2" charset="-122"/>
                <a:sym typeface="Wingdings" panose="05000000000000000000" pitchFamily="2" charset="2"/>
              </a:rPr>
              <a:t> </a:t>
            </a:r>
            <a:r>
              <a:rPr lang="en-US" altLang="zh-CN" sz="2500" dirty="0">
                <a:latin typeface="华文新魏" panose="02010800040101010101" pitchFamily="2" charset="-122"/>
                <a:sym typeface="Wingdings" panose="05000000000000000000" pitchFamily="2" charset="2"/>
              </a:rPr>
              <a:t>(</a:t>
            </a:r>
            <a:r>
              <a:rPr lang="en-US" altLang="zh-CN" sz="2500" dirty="0" err="1">
                <a:latin typeface="华文新魏" panose="02010800040101010101" pitchFamily="2" charset="-122"/>
                <a:sym typeface="Wingdings" panose="05000000000000000000" pitchFamily="2" charset="2"/>
              </a:rPr>
              <a:t>sno</a:t>
            </a:r>
            <a:r>
              <a:rPr lang="zh-CN" altLang="en-US" sz="2500" dirty="0">
                <a:latin typeface="华文新魏" panose="02010800040101010101" pitchFamily="2" charset="-122"/>
                <a:sym typeface="Wingdings" panose="05000000000000000000" pitchFamily="2" charset="2"/>
              </a:rPr>
              <a:t>，</a:t>
            </a:r>
            <a:r>
              <a:rPr lang="en-US" altLang="zh-CN" sz="2500" dirty="0" err="1">
                <a:latin typeface="华文新魏" panose="02010800040101010101" pitchFamily="2" charset="-122"/>
                <a:sym typeface="Wingdings" panose="05000000000000000000" pitchFamily="2" charset="2"/>
              </a:rPr>
              <a:t>tno</a:t>
            </a:r>
            <a:r>
              <a:rPr lang="en-US" altLang="zh-CN" sz="2500" dirty="0">
                <a:latin typeface="华文新魏" panose="02010800040101010101" pitchFamily="2" charset="-122"/>
                <a:sym typeface="Wingdings" panose="05000000000000000000" pitchFamily="2" charset="2"/>
              </a:rPr>
              <a:t>)</a:t>
            </a:r>
            <a:r>
              <a:rPr lang="zh-CN" altLang="en-US" sz="2500" dirty="0">
                <a:latin typeface="华文新魏" panose="02010800040101010101" pitchFamily="2" charset="-122"/>
                <a:sym typeface="Symbol" panose="05050102010706020507" pitchFamily="18" charset="2"/>
              </a:rPr>
              <a:t> </a:t>
            </a:r>
            <a:r>
              <a:rPr lang="en-US" altLang="zh-CN" sz="2500" dirty="0" err="1">
                <a:latin typeface="华文新魏" panose="02010800040101010101" pitchFamily="2" charset="-122"/>
                <a:sym typeface="Symbol" panose="05050102010706020507" pitchFamily="18" charset="2"/>
              </a:rPr>
              <a:t>cno</a:t>
            </a:r>
            <a:r>
              <a:rPr lang="zh-CN" altLang="en-US" sz="2500" dirty="0">
                <a:latin typeface="华文新魏" panose="02010800040101010101" pitchFamily="2" charset="-122"/>
                <a:sym typeface="Symbol" panose="05050102010706020507" pitchFamily="18" charset="2"/>
              </a:rPr>
              <a:t>，</a:t>
            </a:r>
            <a:r>
              <a:rPr lang="en-US" altLang="zh-CN" sz="2500" dirty="0">
                <a:latin typeface="华文新魏" panose="02010800040101010101" pitchFamily="2" charset="-122"/>
                <a:sym typeface="Wingdings" panose="05000000000000000000" pitchFamily="2" charset="2"/>
              </a:rPr>
              <a:t> (</a:t>
            </a:r>
            <a:r>
              <a:rPr lang="en-US" altLang="zh-CN" sz="2500" dirty="0" err="1">
                <a:latin typeface="华文新魏" panose="02010800040101010101" pitchFamily="2" charset="-122"/>
                <a:sym typeface="Wingdings" panose="05000000000000000000" pitchFamily="2" charset="2"/>
              </a:rPr>
              <a:t>sno，cno</a:t>
            </a:r>
            <a:r>
              <a:rPr lang="en-US" altLang="zh-CN" sz="2500" dirty="0">
                <a:latin typeface="华文新魏" panose="02010800040101010101" pitchFamily="2" charset="-122"/>
                <a:sym typeface="Wingdings" panose="05000000000000000000" pitchFamily="2" charset="2"/>
              </a:rPr>
              <a:t>)</a:t>
            </a:r>
            <a:r>
              <a:rPr lang="en-US" altLang="zh-CN" sz="2500" dirty="0">
                <a:latin typeface="华文新魏" panose="02010800040101010101" pitchFamily="2" charset="-122"/>
                <a:sym typeface="Symbol" panose="05050102010706020507" pitchFamily="18" charset="2"/>
              </a:rPr>
              <a:t> </a:t>
            </a:r>
            <a:r>
              <a:rPr lang="en-US" altLang="zh-CN" sz="2500" dirty="0" err="1">
                <a:latin typeface="华文新魏" panose="02010800040101010101" pitchFamily="2" charset="-122"/>
                <a:sym typeface="Symbol" panose="05050102010706020507" pitchFamily="18" charset="2"/>
              </a:rPr>
              <a:t>tno</a:t>
            </a:r>
            <a:r>
              <a:rPr lang="en-US" altLang="zh-CN" sz="2500" dirty="0">
                <a:latin typeface="华文新魏" panose="02010800040101010101" pitchFamily="2" charset="-122"/>
                <a:sym typeface="Wingdings" panose="05000000000000000000" pitchFamily="2" charset="2"/>
              </a:rPr>
              <a:t>}</a:t>
            </a:r>
            <a:endParaRPr lang="zh-CN" altLang="en-US" sz="2500" dirty="0">
              <a:latin typeface="华文新魏" panose="02010800040101010101" pitchFamily="2" charset="-122"/>
              <a:sym typeface="Wingdings" panose="05000000000000000000" pitchFamily="2" charset="2"/>
            </a:endParaRPr>
          </a:p>
          <a:p>
            <a:pPr lvl="1" eaLnBrk="1" hangingPunct="1">
              <a:lnSpc>
                <a:spcPct val="120000"/>
              </a:lnSpc>
              <a:spcBef>
                <a:spcPct val="30000"/>
              </a:spcBef>
              <a:buFontTx/>
              <a:buNone/>
            </a:pPr>
            <a:r>
              <a:rPr lang="en-US" altLang="zh-CN" sz="2500" dirty="0">
                <a:latin typeface="华文新魏" panose="02010800040101010101" pitchFamily="2" charset="-122"/>
              </a:rPr>
              <a:t>(</a:t>
            </a:r>
            <a:r>
              <a:rPr lang="en-US" altLang="zh-CN" sz="2500" dirty="0" err="1">
                <a:latin typeface="华文新魏" panose="02010800040101010101" pitchFamily="2" charset="-122"/>
              </a:rPr>
              <a:t>sno</a:t>
            </a:r>
            <a:r>
              <a:rPr lang="zh-CN" altLang="en-US" sz="2500" dirty="0">
                <a:latin typeface="华文新魏" panose="02010800040101010101" pitchFamily="2" charset="-122"/>
              </a:rPr>
              <a:t>，</a:t>
            </a:r>
            <a:r>
              <a:rPr lang="en-US" altLang="zh-CN" sz="2500" dirty="0" err="1">
                <a:latin typeface="华文新魏" panose="02010800040101010101" pitchFamily="2" charset="-122"/>
              </a:rPr>
              <a:t>tno</a:t>
            </a:r>
            <a:r>
              <a:rPr lang="en-US" altLang="zh-CN" sz="2500" dirty="0">
                <a:latin typeface="华文新魏" panose="02010800040101010101" pitchFamily="2" charset="-122"/>
              </a:rPr>
              <a:t>)</a:t>
            </a:r>
            <a:r>
              <a:rPr lang="zh-CN" altLang="en-US" sz="2500" dirty="0">
                <a:latin typeface="华文新魏" panose="02010800040101010101" pitchFamily="2" charset="-122"/>
              </a:rPr>
              <a:t>，</a:t>
            </a:r>
            <a:r>
              <a:rPr lang="en-US" altLang="zh-CN" sz="2500" dirty="0">
                <a:latin typeface="华文新魏" panose="02010800040101010101" pitchFamily="2" charset="-122"/>
              </a:rPr>
              <a:t>(</a:t>
            </a:r>
            <a:r>
              <a:rPr lang="en-US" altLang="zh-CN" sz="2500" dirty="0" err="1">
                <a:latin typeface="华文新魏" panose="02010800040101010101" pitchFamily="2" charset="-122"/>
              </a:rPr>
              <a:t>sno</a:t>
            </a:r>
            <a:r>
              <a:rPr lang="zh-CN" altLang="en-US" sz="2500" dirty="0">
                <a:latin typeface="华文新魏" panose="02010800040101010101" pitchFamily="2" charset="-122"/>
              </a:rPr>
              <a:t>，</a:t>
            </a:r>
            <a:r>
              <a:rPr lang="en-US" altLang="zh-CN" sz="2500" dirty="0" err="1">
                <a:latin typeface="华文新魏" panose="02010800040101010101" pitchFamily="2" charset="-122"/>
              </a:rPr>
              <a:t>cno</a:t>
            </a:r>
            <a:r>
              <a:rPr lang="en-US" altLang="zh-CN" sz="2500" dirty="0">
                <a:latin typeface="华文新魏" panose="02010800040101010101" pitchFamily="2" charset="-122"/>
              </a:rPr>
              <a:t>)</a:t>
            </a:r>
            <a:r>
              <a:rPr lang="zh-CN" altLang="en-US" sz="2500" dirty="0">
                <a:latin typeface="华文新魏" panose="02010800040101010101" pitchFamily="2" charset="-122"/>
              </a:rPr>
              <a:t>为候选码。</a:t>
            </a:r>
          </a:p>
          <a:p>
            <a:pPr eaLnBrk="1" hangingPunct="1">
              <a:lnSpc>
                <a:spcPct val="120000"/>
              </a:lnSpc>
              <a:spcBef>
                <a:spcPct val="30000"/>
              </a:spcBef>
            </a:pPr>
            <a:r>
              <a:rPr lang="zh-CN" altLang="en-US" dirty="0">
                <a:latin typeface="华文新魏" panose="02010800040101010101" pitchFamily="2" charset="-122"/>
              </a:rPr>
              <a:t>思考</a:t>
            </a:r>
          </a:p>
          <a:p>
            <a:pPr lvl="1" eaLnBrk="1" hangingPunct="1">
              <a:lnSpc>
                <a:spcPct val="120000"/>
              </a:lnSpc>
              <a:spcBef>
                <a:spcPct val="30000"/>
              </a:spcBef>
              <a:buFontTx/>
              <a:buNone/>
            </a:pPr>
            <a:r>
              <a:rPr lang="zh-CN" altLang="en-US" dirty="0">
                <a:latin typeface="华文新魏" panose="02010800040101010101" pitchFamily="2" charset="-122"/>
              </a:rPr>
              <a:t>	</a:t>
            </a:r>
            <a:r>
              <a:rPr lang="en-US" altLang="zh-CN" dirty="0">
                <a:latin typeface="华文新魏" panose="02010800040101010101" pitchFamily="2" charset="-122"/>
              </a:rPr>
              <a:t>STC </a:t>
            </a:r>
            <a:r>
              <a:rPr lang="en-US" altLang="zh-CN" dirty="0">
                <a:latin typeface="华文新魏" panose="02010800040101010101" pitchFamily="2" charset="-122"/>
                <a:sym typeface="Symbol" panose="05050102010706020507" pitchFamily="18" charset="2"/>
              </a:rPr>
              <a:t> </a:t>
            </a:r>
            <a:r>
              <a:rPr lang="en-US" altLang="zh-CN" dirty="0">
                <a:latin typeface="华文新魏" panose="02010800040101010101" pitchFamily="2" charset="-122"/>
              </a:rPr>
              <a:t>3NF ？</a:t>
            </a:r>
            <a:endParaRPr lang="zh-CN" altLang="en-US" dirty="0">
              <a:latin typeface="华文新魏" panose="02010800040101010101" pitchFamily="2" charset="-122"/>
            </a:endParaRPr>
          </a:p>
        </p:txBody>
      </p:sp>
      <p:sp>
        <p:nvSpPr>
          <p:cNvPr id="7" name="AutoShape 147"/>
          <p:cNvSpPr>
            <a:spLocks noChangeArrowheads="1"/>
          </p:cNvSpPr>
          <p:nvPr/>
        </p:nvSpPr>
        <p:spPr bwMode="auto">
          <a:xfrm>
            <a:off x="6372225" y="4221163"/>
            <a:ext cx="2332038" cy="685800"/>
          </a:xfrm>
          <a:prstGeom prst="wedgeRoundRectCallout">
            <a:avLst>
              <a:gd name="adj1" fmla="val -7303"/>
              <a:gd name="adj2" fmla="val -143868"/>
              <a:gd name="adj3" fmla="val 16667"/>
            </a:avLst>
          </a:prstGeom>
          <a:solidFill>
            <a:schemeClr val="accent1"/>
          </a:solidFill>
          <a:ln w="9525">
            <a:solidFill>
              <a:schemeClr val="bg2"/>
            </a:solidFill>
            <a:miter lim="800000"/>
          </a:ln>
        </p:spPr>
        <p:txBody>
          <a:bodyPr/>
          <a:lstStyle/>
          <a:p>
            <a:pPr algn="ctr" eaLnBrk="1" hangingPunct="1">
              <a:defRPr/>
            </a:pPr>
            <a:r>
              <a:rPr kumimoji="1" lang="zh-CN" altLang="en-US" sz="2000" dirty="0">
                <a:latin typeface="+mn-ea"/>
                <a:ea typeface="+mn-ea"/>
                <a:sym typeface="Wingdings" panose="05000000000000000000" pitchFamily="2" charset="2"/>
              </a:rPr>
              <a:t>学生选定一门课，就对应一位老师</a:t>
            </a:r>
            <a:endParaRPr kumimoji="1" lang="en-US" altLang="zh-CN" sz="2000" dirty="0">
              <a:latin typeface="+mn-ea"/>
              <a:ea typeface="+mn-ea"/>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150532" name="Rectangle 2"/>
          <p:cNvSpPr>
            <a:spLocks noGrp="1" noChangeArrowheads="1"/>
          </p:cNvSpPr>
          <p:nvPr>
            <p:ph type="title"/>
          </p:nvPr>
        </p:nvSpPr>
        <p:spPr/>
        <p:txBody>
          <a:bodyPr/>
          <a:lstStyle/>
          <a:p>
            <a:pPr eaLnBrk="1" hangingPunct="1">
              <a:defRPr/>
            </a:pPr>
            <a:r>
              <a:rPr kumimoji="1" lang="en-US" altLang="zh-CN">
                <a:latin typeface="Tahoma" panose="020B0604030504040204" pitchFamily="34" charset="0"/>
              </a:rPr>
              <a:t>BCNF</a:t>
            </a:r>
          </a:p>
        </p:txBody>
      </p:sp>
      <p:sp>
        <p:nvSpPr>
          <p:cNvPr id="159749" name="Rectangle 3"/>
          <p:cNvSpPr>
            <a:spLocks noGrp="1" noChangeArrowheads="1"/>
          </p:cNvSpPr>
          <p:nvPr>
            <p:ph idx="1"/>
          </p:nvPr>
        </p:nvSpPr>
        <p:spPr>
          <a:xfrm>
            <a:off x="266700" y="2348880"/>
            <a:ext cx="8610600" cy="4424410"/>
          </a:xfrm>
        </p:spPr>
        <p:txBody>
          <a:bodyPr/>
          <a:lstStyle/>
          <a:p>
            <a:pPr eaLnBrk="1" hangingPunct="1">
              <a:spcBef>
                <a:spcPts val="0"/>
              </a:spcBef>
            </a:pPr>
            <a:r>
              <a:rPr lang="zh-CN" altLang="en-US" dirty="0">
                <a:latin typeface="华文新魏" panose="02010800040101010101" pitchFamily="2" charset="-122"/>
              </a:rPr>
              <a:t>不良特性</a:t>
            </a:r>
          </a:p>
          <a:p>
            <a:pPr lvl="1" eaLnBrk="1" hangingPunct="1">
              <a:spcBef>
                <a:spcPts val="0"/>
              </a:spcBef>
            </a:pPr>
            <a:r>
              <a:rPr lang="zh-CN" altLang="en-US" sz="2400" dirty="0">
                <a:solidFill>
                  <a:srgbClr val="FF0000"/>
                </a:solidFill>
                <a:latin typeface="华文新魏" panose="02010800040101010101" pitchFamily="2" charset="-122"/>
              </a:rPr>
              <a:t>插入异常</a:t>
            </a:r>
            <a:r>
              <a:rPr lang="zh-CN" altLang="en-US" sz="2400" dirty="0">
                <a:latin typeface="华文新魏" panose="02010800040101010101" pitchFamily="2" charset="-122"/>
              </a:rPr>
              <a:t>：如果没有学生选修某位老师的任课，则该老师担任课程的信息就无法插入</a:t>
            </a:r>
          </a:p>
          <a:p>
            <a:pPr lvl="1" eaLnBrk="1" hangingPunct="1">
              <a:spcBef>
                <a:spcPts val="0"/>
              </a:spcBef>
            </a:pPr>
            <a:r>
              <a:rPr lang="zh-CN" altLang="en-US" sz="2400" dirty="0">
                <a:solidFill>
                  <a:srgbClr val="FF0000"/>
                </a:solidFill>
                <a:latin typeface="华文新魏" panose="02010800040101010101" pitchFamily="2" charset="-122"/>
              </a:rPr>
              <a:t>删除异常</a:t>
            </a:r>
            <a:r>
              <a:rPr lang="zh-CN" altLang="en-US" sz="2400" dirty="0">
                <a:latin typeface="华文新魏" panose="02010800040101010101" pitchFamily="2" charset="-122"/>
              </a:rPr>
              <a:t>：删除学生选课信息，会删除掉老师的任课信息</a:t>
            </a:r>
          </a:p>
          <a:p>
            <a:pPr lvl="1" eaLnBrk="1" hangingPunct="1">
              <a:spcBef>
                <a:spcPts val="0"/>
              </a:spcBef>
            </a:pPr>
            <a:r>
              <a:rPr lang="zh-CN" altLang="en-US" sz="2400" dirty="0">
                <a:solidFill>
                  <a:srgbClr val="FF0000"/>
                </a:solidFill>
                <a:latin typeface="华文新魏" panose="02010800040101010101" pitchFamily="2" charset="-122"/>
              </a:rPr>
              <a:t>更新异常</a:t>
            </a:r>
            <a:r>
              <a:rPr lang="zh-CN" altLang="en-US" sz="2400" dirty="0">
                <a:latin typeface="华文新魏" panose="02010800040101010101" pitchFamily="2" charset="-122"/>
              </a:rPr>
              <a:t>：如果老师所教授的课程有所改动，则所有选修该老师课程的学生元组都要做改动</a:t>
            </a:r>
          </a:p>
          <a:p>
            <a:pPr lvl="1" eaLnBrk="1" hangingPunct="1">
              <a:spcBef>
                <a:spcPts val="0"/>
              </a:spcBef>
            </a:pPr>
            <a:r>
              <a:rPr lang="zh-CN" altLang="en-US" sz="2400" dirty="0">
                <a:solidFill>
                  <a:srgbClr val="FF0000"/>
                </a:solidFill>
                <a:latin typeface="华文新魏" panose="02010800040101010101" pitchFamily="2" charset="-122"/>
              </a:rPr>
              <a:t>数据冗余</a:t>
            </a:r>
            <a:r>
              <a:rPr lang="zh-CN" altLang="en-US" sz="2400" dirty="0">
                <a:latin typeface="华文新魏" panose="02010800040101010101" pitchFamily="2" charset="-122"/>
              </a:rPr>
              <a:t>：每位学生都存储了有关老师所教授的课程的信息</a:t>
            </a:r>
          </a:p>
          <a:p>
            <a:pPr eaLnBrk="1" hangingPunct="1">
              <a:spcBef>
                <a:spcPts val="0"/>
              </a:spcBef>
            </a:pPr>
            <a:r>
              <a:rPr lang="zh-CN" altLang="en-US" sz="2800" dirty="0">
                <a:latin typeface="华文新魏" panose="02010800040101010101" pitchFamily="2" charset="-122"/>
              </a:rPr>
              <a:t>原因</a:t>
            </a:r>
          </a:p>
          <a:p>
            <a:pPr lvl="1" eaLnBrk="1" hangingPunct="1">
              <a:spcBef>
                <a:spcPts val="0"/>
              </a:spcBef>
              <a:buFontTx/>
              <a:buNone/>
            </a:pPr>
            <a:r>
              <a:rPr lang="zh-CN" altLang="en-US" sz="2600" dirty="0">
                <a:latin typeface="华文新魏" panose="02010800040101010101" pitchFamily="2" charset="-122"/>
              </a:rPr>
              <a:t>	</a:t>
            </a:r>
            <a:r>
              <a:rPr lang="zh-CN" altLang="en-US" sz="2400" dirty="0">
                <a:latin typeface="华文新魏" panose="02010800040101010101" pitchFamily="2" charset="-122"/>
              </a:rPr>
              <a:t>主属性对码的不良依赖</a:t>
            </a:r>
          </a:p>
        </p:txBody>
      </p:sp>
      <p:sp>
        <p:nvSpPr>
          <p:cNvPr id="3" name="文本框 2"/>
          <p:cNvSpPr txBox="1"/>
          <p:nvPr/>
        </p:nvSpPr>
        <p:spPr>
          <a:xfrm>
            <a:off x="375734" y="1356309"/>
            <a:ext cx="8308685" cy="907941"/>
          </a:xfrm>
          <a:prstGeom prst="rect">
            <a:avLst/>
          </a:prstGeom>
          <a:noFill/>
        </p:spPr>
        <p:txBody>
          <a:bodyPr wrap="none" rtlCol="0">
            <a:spAutoFit/>
          </a:bodyPr>
          <a:lstStyle/>
          <a:p>
            <a:pPr lvl="1" eaLnBrk="1" hangingPunct="1">
              <a:spcBef>
                <a:spcPts val="0"/>
              </a:spcBef>
              <a:buFontTx/>
              <a:buNone/>
            </a:pPr>
            <a:r>
              <a:rPr lang="en-US" altLang="zh-CN" sz="2800" dirty="0">
                <a:latin typeface="华文新魏" panose="02010800040101010101" pitchFamily="2" charset="-122"/>
                <a:sym typeface="Wingdings" panose="05000000000000000000" pitchFamily="2" charset="2"/>
              </a:rPr>
              <a:t>STC(U,F) </a:t>
            </a:r>
            <a:r>
              <a:rPr lang="zh-CN" altLang="en-US" sz="2800" dirty="0">
                <a:latin typeface="华文新魏" panose="02010800040101010101" pitchFamily="2" charset="-122"/>
                <a:sym typeface="Wingdings" panose="05000000000000000000" pitchFamily="2" charset="2"/>
              </a:rPr>
              <a:t>，</a:t>
            </a:r>
            <a:r>
              <a:rPr lang="en-US" altLang="zh-CN" sz="2500" dirty="0">
                <a:latin typeface="华文新魏" panose="02010800040101010101" pitchFamily="2" charset="-122"/>
                <a:sym typeface="Wingdings" panose="05000000000000000000" pitchFamily="2" charset="2"/>
              </a:rPr>
              <a:t>U={</a:t>
            </a:r>
            <a:r>
              <a:rPr lang="en-US" altLang="zh-CN" dirty="0" err="1">
                <a:latin typeface="华文新魏" panose="02010800040101010101" pitchFamily="2" charset="-122"/>
                <a:sym typeface="Wingdings" panose="05000000000000000000" pitchFamily="2" charset="2"/>
              </a:rPr>
              <a:t>sno</a:t>
            </a:r>
            <a:r>
              <a:rPr lang="en-US" altLang="zh-CN" dirty="0">
                <a:latin typeface="华文新魏" panose="02010800040101010101" pitchFamily="2" charset="-122"/>
                <a:sym typeface="Wingdings" panose="05000000000000000000" pitchFamily="2" charset="2"/>
              </a:rPr>
              <a:t> , </a:t>
            </a:r>
            <a:r>
              <a:rPr lang="en-US" altLang="zh-CN" dirty="0" err="1">
                <a:latin typeface="华文新魏" panose="02010800040101010101" pitchFamily="2" charset="-122"/>
                <a:sym typeface="Wingdings" panose="05000000000000000000" pitchFamily="2" charset="2"/>
              </a:rPr>
              <a:t>tno</a:t>
            </a:r>
            <a:r>
              <a:rPr lang="en-US" altLang="zh-CN" dirty="0">
                <a:latin typeface="华文新魏" panose="02010800040101010101" pitchFamily="2" charset="-122"/>
                <a:sym typeface="Wingdings" panose="05000000000000000000" pitchFamily="2" charset="2"/>
              </a:rPr>
              <a:t> , </a:t>
            </a:r>
            <a:r>
              <a:rPr lang="en-US" altLang="zh-CN" dirty="0" err="1">
                <a:latin typeface="华文新魏" panose="02010800040101010101" pitchFamily="2" charset="-122"/>
                <a:sym typeface="Wingdings" panose="05000000000000000000" pitchFamily="2" charset="2"/>
              </a:rPr>
              <a:t>cno</a:t>
            </a:r>
            <a:r>
              <a:rPr lang="en-US" altLang="zh-CN" sz="2500" dirty="0">
                <a:latin typeface="华文新魏" panose="02010800040101010101" pitchFamily="2" charset="-122"/>
                <a:sym typeface="Wingdings" panose="05000000000000000000" pitchFamily="2" charset="2"/>
              </a:rPr>
              <a:t>}</a:t>
            </a:r>
          </a:p>
          <a:p>
            <a:pPr lvl="1" eaLnBrk="1" hangingPunct="1">
              <a:spcBef>
                <a:spcPts val="0"/>
              </a:spcBef>
              <a:buFontTx/>
              <a:buNone/>
            </a:pPr>
            <a:r>
              <a:rPr lang="en-US" altLang="zh-CN" sz="2500" dirty="0">
                <a:latin typeface="华文新魏" panose="02010800040101010101" pitchFamily="2" charset="-122"/>
                <a:sym typeface="Wingdings" panose="05000000000000000000" pitchFamily="2" charset="2"/>
              </a:rPr>
              <a:t>F={</a:t>
            </a:r>
            <a:r>
              <a:rPr lang="en-US" altLang="zh-CN" dirty="0" err="1">
                <a:latin typeface="华文新魏" panose="02010800040101010101" pitchFamily="2" charset="-122"/>
                <a:sym typeface="Wingdings" panose="05000000000000000000" pitchFamily="2" charset="2"/>
              </a:rPr>
              <a:t>tno</a:t>
            </a:r>
            <a:r>
              <a:rPr lang="en-US" altLang="zh-CN" dirty="0">
                <a:latin typeface="华文新魏" panose="02010800040101010101" pitchFamily="2" charset="-122"/>
                <a:sym typeface="Wingdings" panose="05000000000000000000" pitchFamily="2" charset="2"/>
              </a:rPr>
              <a:t> </a:t>
            </a:r>
            <a:r>
              <a:rPr lang="en-US" altLang="zh-CN" dirty="0">
                <a:latin typeface="华文新魏" panose="02010800040101010101" pitchFamily="2" charset="-122"/>
                <a:sym typeface="Symbol" panose="05050102010706020507" pitchFamily="18" charset="2"/>
              </a:rPr>
              <a:t></a:t>
            </a:r>
            <a:r>
              <a:rPr lang="en-US" altLang="zh-CN" dirty="0">
                <a:latin typeface="华文新魏" panose="02010800040101010101" pitchFamily="2" charset="-122"/>
                <a:sym typeface="Wingdings" panose="05000000000000000000" pitchFamily="2" charset="2"/>
              </a:rPr>
              <a:t> </a:t>
            </a:r>
            <a:r>
              <a:rPr lang="en-US" altLang="zh-CN" dirty="0" err="1">
                <a:latin typeface="华文新魏" panose="02010800040101010101" pitchFamily="2" charset="-122"/>
                <a:sym typeface="Wingdings" panose="05000000000000000000" pitchFamily="2" charset="2"/>
              </a:rPr>
              <a:t>cno</a:t>
            </a:r>
            <a:r>
              <a:rPr lang="en-US" altLang="zh-CN" dirty="0">
                <a:latin typeface="华文新魏" panose="02010800040101010101" pitchFamily="2" charset="-122"/>
                <a:sym typeface="Wingdings" panose="05000000000000000000" pitchFamily="2" charset="2"/>
              </a:rPr>
              <a:t>，</a:t>
            </a:r>
            <a:r>
              <a:rPr lang="zh-CN" altLang="en-US" sz="2500" dirty="0">
                <a:latin typeface="华文新魏" panose="02010800040101010101" pitchFamily="2" charset="-122"/>
                <a:sym typeface="Wingdings" panose="05000000000000000000" pitchFamily="2" charset="2"/>
              </a:rPr>
              <a:t> </a:t>
            </a:r>
            <a:r>
              <a:rPr lang="en-US" altLang="zh-CN" sz="2500" dirty="0">
                <a:latin typeface="华文新魏" panose="02010800040101010101" pitchFamily="2" charset="-122"/>
                <a:sym typeface="Wingdings" panose="05000000000000000000" pitchFamily="2" charset="2"/>
              </a:rPr>
              <a:t>(</a:t>
            </a:r>
            <a:r>
              <a:rPr lang="en-US" altLang="zh-CN" sz="2500" dirty="0" err="1">
                <a:latin typeface="华文新魏" panose="02010800040101010101" pitchFamily="2" charset="-122"/>
                <a:sym typeface="Wingdings" panose="05000000000000000000" pitchFamily="2" charset="2"/>
              </a:rPr>
              <a:t>sno</a:t>
            </a:r>
            <a:r>
              <a:rPr lang="zh-CN" altLang="en-US" sz="2500" dirty="0">
                <a:latin typeface="华文新魏" panose="02010800040101010101" pitchFamily="2" charset="-122"/>
                <a:sym typeface="Wingdings" panose="05000000000000000000" pitchFamily="2" charset="2"/>
              </a:rPr>
              <a:t>，</a:t>
            </a:r>
            <a:r>
              <a:rPr lang="en-US" altLang="zh-CN" sz="2500" dirty="0" err="1">
                <a:latin typeface="华文新魏" panose="02010800040101010101" pitchFamily="2" charset="-122"/>
                <a:sym typeface="Wingdings" panose="05000000000000000000" pitchFamily="2" charset="2"/>
              </a:rPr>
              <a:t>tno</a:t>
            </a:r>
            <a:r>
              <a:rPr lang="en-US" altLang="zh-CN" sz="2500" dirty="0">
                <a:latin typeface="华文新魏" panose="02010800040101010101" pitchFamily="2" charset="-122"/>
                <a:sym typeface="Wingdings" panose="05000000000000000000" pitchFamily="2" charset="2"/>
              </a:rPr>
              <a:t>)</a:t>
            </a:r>
            <a:r>
              <a:rPr lang="zh-CN" altLang="en-US" sz="2500" dirty="0">
                <a:latin typeface="华文新魏" panose="02010800040101010101" pitchFamily="2" charset="-122"/>
                <a:sym typeface="Symbol" panose="05050102010706020507" pitchFamily="18" charset="2"/>
              </a:rPr>
              <a:t> </a:t>
            </a:r>
            <a:r>
              <a:rPr lang="en-US" altLang="zh-CN" sz="2500" dirty="0" err="1">
                <a:latin typeface="华文新魏" panose="02010800040101010101" pitchFamily="2" charset="-122"/>
                <a:sym typeface="Symbol" panose="05050102010706020507" pitchFamily="18" charset="2"/>
              </a:rPr>
              <a:t>cno</a:t>
            </a:r>
            <a:r>
              <a:rPr lang="zh-CN" altLang="en-US" sz="2500" dirty="0">
                <a:latin typeface="华文新魏" panose="02010800040101010101" pitchFamily="2" charset="-122"/>
                <a:sym typeface="Symbol" panose="05050102010706020507" pitchFamily="18" charset="2"/>
              </a:rPr>
              <a:t>，</a:t>
            </a:r>
            <a:r>
              <a:rPr lang="en-US" altLang="zh-CN" sz="2500" dirty="0">
                <a:latin typeface="华文新魏" panose="02010800040101010101" pitchFamily="2" charset="-122"/>
                <a:sym typeface="Wingdings" panose="05000000000000000000" pitchFamily="2" charset="2"/>
              </a:rPr>
              <a:t> (</a:t>
            </a:r>
            <a:r>
              <a:rPr lang="en-US" altLang="zh-CN" sz="2500" dirty="0" err="1">
                <a:latin typeface="华文新魏" panose="02010800040101010101" pitchFamily="2" charset="-122"/>
                <a:sym typeface="Wingdings" panose="05000000000000000000" pitchFamily="2" charset="2"/>
              </a:rPr>
              <a:t>sno，cno</a:t>
            </a:r>
            <a:r>
              <a:rPr lang="en-US" altLang="zh-CN" sz="2500" dirty="0">
                <a:latin typeface="华文新魏" panose="02010800040101010101" pitchFamily="2" charset="-122"/>
                <a:sym typeface="Wingdings" panose="05000000000000000000" pitchFamily="2" charset="2"/>
              </a:rPr>
              <a:t>)</a:t>
            </a:r>
            <a:r>
              <a:rPr lang="en-US" altLang="zh-CN" sz="2500" dirty="0">
                <a:latin typeface="华文新魏" panose="02010800040101010101" pitchFamily="2" charset="-122"/>
                <a:sym typeface="Symbol" panose="05050102010706020507" pitchFamily="18" charset="2"/>
              </a:rPr>
              <a:t> </a:t>
            </a:r>
            <a:r>
              <a:rPr lang="en-US" altLang="zh-CN" sz="2500" dirty="0" err="1">
                <a:latin typeface="华文新魏" panose="02010800040101010101" pitchFamily="2" charset="-122"/>
                <a:sym typeface="Symbol" panose="05050102010706020507" pitchFamily="18" charset="2"/>
              </a:rPr>
              <a:t>tno</a:t>
            </a:r>
            <a:r>
              <a:rPr lang="en-US" altLang="zh-CN" sz="2500" dirty="0">
                <a:latin typeface="华文新魏" panose="02010800040101010101" pitchFamily="2" charset="-122"/>
                <a:sym typeface="Wingdings" panose="05000000000000000000" pitchFamily="2" charset="2"/>
              </a:rPr>
              <a:t>}</a:t>
            </a:r>
            <a:endParaRPr lang="zh-CN" alt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151556" name="Rectangle 2"/>
          <p:cNvSpPr>
            <a:spLocks noGrp="1" noChangeArrowheads="1"/>
          </p:cNvSpPr>
          <p:nvPr>
            <p:ph type="title"/>
          </p:nvPr>
        </p:nvSpPr>
        <p:spPr/>
        <p:txBody>
          <a:bodyPr/>
          <a:lstStyle/>
          <a:p>
            <a:pPr eaLnBrk="1" hangingPunct="1">
              <a:defRPr/>
            </a:pPr>
            <a:r>
              <a:rPr kumimoji="1" lang="en-US" altLang="zh-CN" dirty="0">
                <a:latin typeface="Tahoma" panose="020B0604030504040204" pitchFamily="34" charset="0"/>
              </a:rPr>
              <a:t>BCNF</a:t>
            </a:r>
          </a:p>
        </p:txBody>
      </p:sp>
      <p:sp>
        <p:nvSpPr>
          <p:cNvPr id="160773" name="Rectangle 3"/>
          <p:cNvSpPr>
            <a:spLocks noGrp="1" noChangeArrowheads="1"/>
          </p:cNvSpPr>
          <p:nvPr>
            <p:ph idx="1"/>
          </p:nvPr>
        </p:nvSpPr>
        <p:spPr>
          <a:xfrm>
            <a:off x="685800" y="1371600"/>
            <a:ext cx="7772400" cy="3281536"/>
          </a:xfrm>
        </p:spPr>
        <p:txBody>
          <a:bodyPr/>
          <a:lstStyle/>
          <a:p>
            <a:pPr eaLnBrk="1" hangingPunct="1">
              <a:spcBef>
                <a:spcPts val="0"/>
              </a:spcBef>
            </a:pPr>
            <a:r>
              <a:rPr lang="zh-CN" altLang="en-US" sz="2800" dirty="0">
                <a:latin typeface="华文新魏" panose="02010800040101010101" pitchFamily="2" charset="-122"/>
              </a:rPr>
              <a:t>定义</a:t>
            </a:r>
          </a:p>
          <a:p>
            <a:pPr lvl="1" eaLnBrk="1" hangingPunct="1">
              <a:spcBef>
                <a:spcPts val="0"/>
              </a:spcBef>
            </a:pPr>
            <a:r>
              <a:rPr lang="zh-CN" altLang="en-US" sz="2400" dirty="0">
                <a:latin typeface="华文新魏" panose="02010800040101010101" pitchFamily="2" charset="-122"/>
              </a:rPr>
              <a:t>关系模式</a:t>
            </a:r>
            <a:r>
              <a:rPr lang="en-US" altLang="zh-CN" sz="2400" dirty="0">
                <a:latin typeface="华文新魏" panose="02010800040101010101" pitchFamily="2" charset="-122"/>
              </a:rPr>
              <a:t>R&lt; U , F &gt;</a:t>
            </a:r>
            <a:r>
              <a:rPr lang="zh-CN" altLang="en-US" sz="2400" dirty="0">
                <a:latin typeface="华文新魏" panose="02010800040101010101" pitchFamily="2" charset="-122"/>
              </a:rPr>
              <a:t>中，所有的形如</a:t>
            </a:r>
            <a:r>
              <a:rPr lang="en-US" altLang="zh-CN" sz="2400" dirty="0">
                <a:latin typeface="华文新魏" panose="02010800040101010101" pitchFamily="2" charset="-122"/>
                <a:sym typeface="Symbol" panose="05050102010706020507" pitchFamily="18" charset="2"/>
              </a:rPr>
              <a:t>αβ</a:t>
            </a:r>
            <a:r>
              <a:rPr lang="zh-CN" altLang="en-US" sz="2400" dirty="0">
                <a:latin typeface="华文新魏" panose="02010800040101010101" pitchFamily="2" charset="-122"/>
                <a:sym typeface="Symbol" panose="05050102010706020507" pitchFamily="18" charset="2"/>
              </a:rPr>
              <a:t>的函数依赖</a:t>
            </a:r>
            <a:r>
              <a:rPr lang="en-US" altLang="zh-CN" sz="2400" dirty="0">
                <a:latin typeface="华文新魏" panose="02010800040101010101" pitchFamily="2" charset="-122"/>
                <a:sym typeface="Symbol" panose="05050102010706020507" pitchFamily="18" charset="2"/>
              </a:rPr>
              <a:t>(</a:t>
            </a:r>
            <a:r>
              <a:rPr lang="zh-CN" altLang="en-US" sz="2400" dirty="0">
                <a:latin typeface="华文新魏" panose="02010800040101010101" pitchFamily="2" charset="-122"/>
                <a:sym typeface="Symbol" panose="05050102010706020507" pitchFamily="18" charset="2"/>
              </a:rPr>
              <a:t> </a:t>
            </a:r>
            <a:r>
              <a:rPr lang="en-US" altLang="zh-CN" sz="2400" dirty="0">
                <a:latin typeface="华文新魏" panose="02010800040101010101" pitchFamily="2" charset="-122"/>
                <a:sym typeface="Symbol" panose="05050102010706020507" pitchFamily="18" charset="2"/>
              </a:rPr>
              <a:t>α</a:t>
            </a:r>
            <a:r>
              <a:rPr lang="en-US" altLang="zh-CN" sz="2400" dirty="0">
                <a:sym typeface="Symbol" panose="05050102010706020507" pitchFamily="18" charset="2"/>
              </a:rPr>
              <a:t>U</a:t>
            </a:r>
            <a:r>
              <a:rPr lang="zh-CN" altLang="en-US" sz="2400" dirty="0">
                <a:sym typeface="Symbol" panose="05050102010706020507" pitchFamily="18" charset="2"/>
              </a:rPr>
              <a:t>，</a:t>
            </a:r>
            <a:r>
              <a:rPr lang="en-US" altLang="zh-CN" sz="2400" dirty="0">
                <a:latin typeface="华文新魏" panose="02010800040101010101" pitchFamily="2" charset="-122"/>
                <a:sym typeface="Symbol" panose="05050102010706020507" pitchFamily="18" charset="2"/>
              </a:rPr>
              <a:t>β</a:t>
            </a:r>
            <a:r>
              <a:rPr lang="zh-CN" altLang="en-US" sz="2400" dirty="0">
                <a:sym typeface="Symbol" panose="05050102010706020507" pitchFamily="18" charset="2"/>
              </a:rPr>
              <a:t></a:t>
            </a:r>
            <a:r>
              <a:rPr lang="en-US" altLang="zh-CN" sz="2400" dirty="0">
                <a:sym typeface="Symbol" panose="05050102010706020507" pitchFamily="18" charset="2"/>
              </a:rPr>
              <a:t>U</a:t>
            </a:r>
            <a:r>
              <a:rPr lang="en-US" altLang="zh-CN" sz="2400" dirty="0">
                <a:latin typeface="华文新魏" panose="02010800040101010101" pitchFamily="2" charset="-122"/>
                <a:sym typeface="Symbol" panose="05050102010706020507" pitchFamily="18" charset="2"/>
              </a:rPr>
              <a:t> )</a:t>
            </a:r>
            <a:r>
              <a:rPr lang="zh-CN" altLang="en-US" sz="2400" dirty="0">
                <a:latin typeface="华文新魏" panose="02010800040101010101" pitchFamily="2" charset="-122"/>
                <a:sym typeface="Symbol" panose="05050102010706020507" pitchFamily="18" charset="2"/>
              </a:rPr>
              <a:t>，下面至少有一个成立</a:t>
            </a:r>
          </a:p>
          <a:p>
            <a:pPr lvl="2" eaLnBrk="1" hangingPunct="1">
              <a:spcBef>
                <a:spcPts val="0"/>
              </a:spcBef>
            </a:pPr>
            <a:r>
              <a:rPr lang="en-US" altLang="zh-CN" dirty="0">
                <a:latin typeface="华文新魏" panose="02010800040101010101" pitchFamily="2" charset="-122"/>
                <a:sym typeface="Symbol" panose="05050102010706020507" pitchFamily="18" charset="2"/>
              </a:rPr>
              <a:t>αβ</a:t>
            </a:r>
            <a:r>
              <a:rPr lang="zh-CN" altLang="en-US" dirty="0">
                <a:latin typeface="华文新魏" panose="02010800040101010101" pitchFamily="2" charset="-122"/>
                <a:sym typeface="Symbol" panose="05050102010706020507" pitchFamily="18" charset="2"/>
              </a:rPr>
              <a:t>是平凡的函数依赖</a:t>
            </a:r>
          </a:p>
          <a:p>
            <a:pPr lvl="2" eaLnBrk="1" hangingPunct="1">
              <a:spcBef>
                <a:spcPts val="0"/>
              </a:spcBef>
            </a:pPr>
            <a:r>
              <a:rPr lang="en-US" altLang="zh-CN" dirty="0">
                <a:latin typeface="华文新魏" panose="02010800040101010101" pitchFamily="2" charset="-122"/>
                <a:sym typeface="Symbol" panose="05050102010706020507" pitchFamily="18" charset="2"/>
              </a:rPr>
              <a:t>α</a:t>
            </a:r>
            <a:r>
              <a:rPr lang="zh-CN" altLang="en-US" dirty="0">
                <a:latin typeface="华文新魏" panose="02010800040101010101" pitchFamily="2" charset="-122"/>
                <a:sym typeface="Symbol" panose="05050102010706020507" pitchFamily="18" charset="2"/>
              </a:rPr>
              <a:t>是模式</a:t>
            </a:r>
            <a:r>
              <a:rPr lang="en-US" altLang="zh-CN" dirty="0">
                <a:latin typeface="华文新魏" panose="02010800040101010101" pitchFamily="2" charset="-122"/>
                <a:sym typeface="Symbol" panose="05050102010706020507" pitchFamily="18" charset="2"/>
              </a:rPr>
              <a:t>R</a:t>
            </a:r>
            <a:r>
              <a:rPr lang="zh-CN" altLang="en-US" dirty="0">
                <a:latin typeface="华文新魏" panose="02010800040101010101" pitchFamily="2" charset="-122"/>
                <a:sym typeface="Symbol" panose="05050102010706020507" pitchFamily="18" charset="2"/>
              </a:rPr>
              <a:t>的一个超码</a:t>
            </a:r>
            <a:endParaRPr lang="en-US" altLang="zh-CN" dirty="0">
              <a:latin typeface="华文新魏" panose="02010800040101010101" pitchFamily="2" charset="-122"/>
            </a:endParaRPr>
          </a:p>
          <a:p>
            <a:pPr lvl="1" eaLnBrk="1" hangingPunct="1">
              <a:spcBef>
                <a:spcPts val="0"/>
              </a:spcBef>
              <a:buFontTx/>
              <a:buNone/>
            </a:pPr>
            <a:r>
              <a:rPr lang="en-US" altLang="zh-CN" sz="2400" dirty="0">
                <a:latin typeface="华文新魏" panose="02010800040101010101" pitchFamily="2" charset="-122"/>
              </a:rPr>
              <a:t>	</a:t>
            </a:r>
            <a:r>
              <a:rPr lang="zh-CN" altLang="en-US" sz="2400" dirty="0">
                <a:latin typeface="华文新魏" panose="02010800040101010101" pitchFamily="2" charset="-122"/>
              </a:rPr>
              <a:t>如</a:t>
            </a:r>
            <a:r>
              <a:rPr lang="en-US" altLang="zh-CN" sz="2400" dirty="0">
                <a:latin typeface="华文新魏" panose="02010800040101010101" pitchFamily="2" charset="-122"/>
              </a:rPr>
              <a:t>STC </a:t>
            </a:r>
            <a:r>
              <a:rPr lang="en-US" altLang="zh-CN" sz="2400" dirty="0">
                <a:latin typeface="华文新魏" panose="02010800040101010101" pitchFamily="2" charset="-122"/>
                <a:sym typeface="Symbol" panose="05050102010706020507" pitchFamily="18" charset="2"/>
              </a:rPr>
              <a:t> BCNF，</a:t>
            </a:r>
            <a:r>
              <a:rPr lang="zh-CN" altLang="en-US" sz="2400" dirty="0">
                <a:latin typeface="华文新魏" panose="02010800040101010101" pitchFamily="2" charset="-122"/>
                <a:sym typeface="Symbol" panose="05050102010706020507" pitchFamily="18" charset="2"/>
              </a:rPr>
              <a:t>因为</a:t>
            </a:r>
            <a:r>
              <a:rPr lang="en-US" altLang="zh-CN" sz="2400" dirty="0" err="1">
                <a:latin typeface="华文新魏" panose="02010800040101010101" pitchFamily="2" charset="-122"/>
                <a:sym typeface="Symbol" panose="05050102010706020507" pitchFamily="18" charset="2"/>
              </a:rPr>
              <a:t>tno</a:t>
            </a:r>
            <a:r>
              <a:rPr lang="en-US" altLang="zh-CN" sz="2400" dirty="0">
                <a:latin typeface="华文新魏" panose="02010800040101010101" pitchFamily="2" charset="-122"/>
                <a:sym typeface="Symbol" panose="05050102010706020507" pitchFamily="18" charset="2"/>
              </a:rPr>
              <a:t> </a:t>
            </a:r>
            <a:r>
              <a:rPr lang="en-US" altLang="zh-CN" sz="2400" dirty="0">
                <a:latin typeface="华文新魏" panose="02010800040101010101" pitchFamily="2" charset="-122"/>
                <a:sym typeface="Wingdings" panose="05000000000000000000" pitchFamily="2" charset="2"/>
              </a:rPr>
              <a:t> </a:t>
            </a:r>
            <a:r>
              <a:rPr lang="en-US" altLang="zh-CN" sz="2400" dirty="0" err="1">
                <a:latin typeface="华文新魏" panose="02010800040101010101" pitchFamily="2" charset="-122"/>
                <a:sym typeface="Wingdings" panose="05000000000000000000" pitchFamily="2" charset="2"/>
              </a:rPr>
              <a:t>cno</a:t>
            </a:r>
            <a:r>
              <a:rPr lang="en-US" altLang="zh-CN" sz="2400" dirty="0">
                <a:latin typeface="华文新魏" panose="02010800040101010101" pitchFamily="2" charset="-122"/>
                <a:sym typeface="Symbol" panose="05050102010706020507" pitchFamily="18" charset="2"/>
              </a:rPr>
              <a:t>，</a:t>
            </a:r>
            <a:r>
              <a:rPr lang="zh-CN" altLang="en-US" sz="2400" dirty="0">
                <a:latin typeface="华文新魏" panose="02010800040101010101" pitchFamily="2" charset="-122"/>
                <a:sym typeface="Symbol" panose="05050102010706020507" pitchFamily="18" charset="2"/>
              </a:rPr>
              <a:t>而</a:t>
            </a:r>
            <a:r>
              <a:rPr lang="en-US" altLang="zh-CN" sz="2400" dirty="0" err="1">
                <a:latin typeface="华文新魏" panose="02010800040101010101" pitchFamily="2" charset="-122"/>
                <a:sym typeface="Symbol" panose="05050102010706020507" pitchFamily="18" charset="2"/>
              </a:rPr>
              <a:t>tno</a:t>
            </a:r>
            <a:r>
              <a:rPr lang="zh-CN" altLang="en-US" sz="2400" dirty="0">
                <a:latin typeface="华文新魏" panose="02010800040101010101" pitchFamily="2" charset="-122"/>
                <a:sym typeface="Symbol" panose="05050102010706020507" pitchFamily="18" charset="2"/>
              </a:rPr>
              <a:t>不是超码</a:t>
            </a:r>
          </a:p>
          <a:p>
            <a:pPr eaLnBrk="1" hangingPunct="1">
              <a:spcBef>
                <a:spcPts val="0"/>
              </a:spcBef>
            </a:pPr>
            <a:r>
              <a:rPr lang="zh-CN" altLang="en-US" sz="2800" dirty="0">
                <a:latin typeface="华文新魏" panose="02010800040101010101" pitchFamily="2" charset="-122"/>
                <a:sym typeface="Wingdings" panose="05000000000000000000" pitchFamily="2" charset="2"/>
              </a:rPr>
              <a:t>改造</a:t>
            </a:r>
          </a:p>
          <a:p>
            <a:pPr lvl="1" eaLnBrk="1" hangingPunct="1">
              <a:spcBef>
                <a:spcPts val="0"/>
              </a:spcBef>
              <a:buFontTx/>
              <a:buNone/>
            </a:pPr>
            <a:r>
              <a:rPr lang="zh-CN" altLang="en-US" sz="2400" dirty="0">
                <a:latin typeface="华文新魏" panose="02010800040101010101" pitchFamily="2" charset="-122"/>
                <a:sym typeface="Wingdings" panose="05000000000000000000" pitchFamily="2" charset="2"/>
              </a:rPr>
              <a:t>	将</a:t>
            </a:r>
            <a:r>
              <a:rPr lang="en-US" altLang="zh-CN" sz="2400" dirty="0">
                <a:latin typeface="华文新魏" panose="02010800040101010101" pitchFamily="2" charset="-122"/>
                <a:sym typeface="Wingdings" panose="05000000000000000000" pitchFamily="2" charset="2"/>
              </a:rPr>
              <a:t>S</a:t>
            </a:r>
            <a:r>
              <a:rPr lang="en-US" altLang="zh-CN" sz="2400" dirty="0">
                <a:latin typeface="华文新魏" panose="02010800040101010101" pitchFamily="2" charset="-122"/>
              </a:rPr>
              <a:t>TC</a:t>
            </a:r>
            <a:r>
              <a:rPr lang="zh-CN" altLang="en-US" sz="2400" dirty="0">
                <a:latin typeface="华文新魏" panose="02010800040101010101" pitchFamily="2" charset="-122"/>
                <a:sym typeface="Wingdings" panose="05000000000000000000" pitchFamily="2" charset="2"/>
              </a:rPr>
              <a:t>分解为：</a:t>
            </a:r>
            <a:r>
              <a:rPr lang="en-US" altLang="zh-CN" sz="2400" dirty="0">
                <a:latin typeface="华文新魏" panose="02010800040101010101" pitchFamily="2" charset="-122"/>
                <a:sym typeface="Wingdings" panose="05000000000000000000" pitchFamily="2" charset="2"/>
              </a:rPr>
              <a:t>(</a:t>
            </a:r>
            <a:r>
              <a:rPr lang="en-US" altLang="zh-CN" sz="2400" dirty="0" err="1">
                <a:latin typeface="华文新魏" panose="02010800040101010101" pitchFamily="2" charset="-122"/>
                <a:sym typeface="Wingdings" panose="05000000000000000000" pitchFamily="2" charset="2"/>
              </a:rPr>
              <a:t>sno</a:t>
            </a:r>
            <a:r>
              <a:rPr lang="zh-CN" altLang="en-US" sz="2400" dirty="0">
                <a:latin typeface="华文新魏" panose="02010800040101010101" pitchFamily="2" charset="-122"/>
                <a:sym typeface="Wingdings" panose="05000000000000000000" pitchFamily="2" charset="2"/>
              </a:rPr>
              <a:t>，</a:t>
            </a:r>
            <a:r>
              <a:rPr lang="en-US" altLang="zh-CN" sz="2400" dirty="0" err="1">
                <a:latin typeface="华文新魏" panose="02010800040101010101" pitchFamily="2" charset="-122"/>
                <a:sym typeface="Wingdings" panose="05000000000000000000" pitchFamily="2" charset="2"/>
              </a:rPr>
              <a:t>tno</a:t>
            </a:r>
            <a:r>
              <a:rPr lang="en-US" altLang="zh-CN" sz="2400" dirty="0">
                <a:latin typeface="华文新魏" panose="02010800040101010101" pitchFamily="2" charset="-122"/>
                <a:sym typeface="Wingdings" panose="05000000000000000000" pitchFamily="2" charset="2"/>
              </a:rPr>
              <a:t>)，(</a:t>
            </a:r>
            <a:r>
              <a:rPr lang="en-US" altLang="zh-CN" sz="2400" dirty="0" err="1">
                <a:latin typeface="华文新魏" panose="02010800040101010101" pitchFamily="2" charset="-122"/>
                <a:sym typeface="Wingdings" panose="05000000000000000000" pitchFamily="2" charset="2"/>
              </a:rPr>
              <a:t>tno，cno</a:t>
            </a:r>
            <a:r>
              <a:rPr lang="en-US" altLang="zh-CN" sz="2400" dirty="0">
                <a:latin typeface="华文新魏" panose="02010800040101010101" pitchFamily="2" charset="-122"/>
                <a:sym typeface="Wingdings" panose="05000000000000000000" pitchFamily="2" charset="2"/>
              </a:rPr>
              <a:t>)</a:t>
            </a:r>
          </a:p>
        </p:txBody>
      </p:sp>
      <p:sp>
        <p:nvSpPr>
          <p:cNvPr id="7" name="Rectangle 3"/>
          <p:cNvSpPr txBox="1">
            <a:spLocks noChangeArrowheads="1"/>
          </p:cNvSpPr>
          <p:nvPr/>
        </p:nvSpPr>
        <p:spPr bwMode="auto">
          <a:xfrm>
            <a:off x="718964" y="4509120"/>
            <a:ext cx="7772400" cy="1841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80000"/>
              <a:buFont typeface="Wingdings" panose="05000000000000000000" pitchFamily="2" charset="2"/>
              <a:buChar char="l"/>
              <a:defRPr sz="3000">
                <a:solidFill>
                  <a:schemeClr val="bg2"/>
                </a:solidFill>
                <a:latin typeface="+mn-lt"/>
                <a:ea typeface="+mn-ea"/>
                <a:cs typeface="+mn-cs"/>
              </a:defRPr>
            </a:lvl1pPr>
            <a:lvl2pPr marL="742950" indent="-285750" algn="l" rtl="0" eaLnBrk="0" fontAlgn="base" hangingPunct="0">
              <a:spcBef>
                <a:spcPct val="20000"/>
              </a:spcBef>
              <a:spcAft>
                <a:spcPct val="0"/>
              </a:spcAft>
              <a:buClr>
                <a:schemeClr val="folHlink"/>
              </a:buClr>
              <a:buChar char="–"/>
              <a:defRPr sz="2800">
                <a:solidFill>
                  <a:schemeClr val="bg2"/>
                </a:solidFill>
                <a:latin typeface="+mn-lt"/>
                <a:ea typeface="+mn-ea"/>
              </a:defRPr>
            </a:lvl2pPr>
            <a:lvl3pPr marL="1143000" indent="-228600" algn="l" rtl="0" eaLnBrk="0" fontAlgn="base" hangingPunct="0">
              <a:spcBef>
                <a:spcPct val="20000"/>
              </a:spcBef>
              <a:spcAft>
                <a:spcPct val="0"/>
              </a:spcAft>
              <a:buClr>
                <a:schemeClr val="folHlink"/>
              </a:buClr>
              <a:buSzPct val="75000"/>
              <a:buFont typeface="Wingdings" panose="05000000000000000000" pitchFamily="2" charset="2"/>
              <a:buChar char="l"/>
              <a:defRPr sz="2400">
                <a:solidFill>
                  <a:schemeClr val="bg2"/>
                </a:solidFill>
                <a:latin typeface="+mn-lt"/>
                <a:ea typeface="+mn-ea"/>
              </a:defRPr>
            </a:lvl3pPr>
            <a:lvl4pPr marL="1600200" indent="-228600" algn="l" rtl="0" eaLnBrk="0" fontAlgn="base" hangingPunct="0">
              <a:spcBef>
                <a:spcPct val="20000"/>
              </a:spcBef>
              <a:spcAft>
                <a:spcPct val="0"/>
              </a:spcAft>
              <a:buClr>
                <a:schemeClr val="folHlink"/>
              </a:buClr>
              <a:buChar char="–"/>
              <a:defRPr sz="2000">
                <a:solidFill>
                  <a:schemeClr val="bg2"/>
                </a:solidFill>
                <a:latin typeface="+mn-lt"/>
                <a:ea typeface="+mn-ea"/>
              </a:defRPr>
            </a:lvl4pPr>
            <a:lvl5pPr marL="2057400" indent="-228600" algn="l" rtl="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mn-lt"/>
                <a:ea typeface="+mn-ea"/>
              </a:defRPr>
            </a:lvl5pPr>
            <a:lvl6pPr marL="2514600" indent="-228600" algn="l"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mn-ea"/>
              </a:defRPr>
            </a:lvl6pPr>
            <a:lvl7pPr marL="2971800" indent="-228600" algn="l"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mn-ea"/>
              </a:defRPr>
            </a:lvl7pPr>
            <a:lvl8pPr marL="3429000" indent="-228600" algn="l"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mn-ea"/>
              </a:defRPr>
            </a:lvl8pPr>
            <a:lvl9pPr marL="3886200" indent="-228600" algn="l"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mn-ea"/>
              </a:defRPr>
            </a:lvl9pPr>
          </a:lstStyle>
          <a:p>
            <a:pPr eaLnBrk="1" hangingPunct="1">
              <a:spcBef>
                <a:spcPts val="0"/>
              </a:spcBef>
            </a:pPr>
            <a:r>
              <a:rPr lang="zh-CN" altLang="en-US" sz="2800" kern="0" dirty="0">
                <a:latin typeface="华文新魏" panose="02010800040101010101" pitchFamily="2" charset="-122"/>
                <a:sym typeface="Symbol" panose="05050102010706020507" pitchFamily="18" charset="2"/>
              </a:rPr>
              <a:t>思考</a:t>
            </a:r>
          </a:p>
          <a:p>
            <a:pPr lvl="1" eaLnBrk="1" hangingPunct="1">
              <a:spcBef>
                <a:spcPts val="0"/>
              </a:spcBef>
              <a:buFontTx/>
              <a:buNone/>
            </a:pPr>
            <a:r>
              <a:rPr lang="zh-CN" altLang="en-US" sz="2600" kern="0" dirty="0">
                <a:latin typeface="华文新魏" panose="02010800040101010101" pitchFamily="2" charset="-122"/>
                <a:sym typeface="Symbol" panose="05050102010706020507" pitchFamily="18" charset="2"/>
              </a:rPr>
              <a:t>	关系模式</a:t>
            </a:r>
            <a:r>
              <a:rPr lang="en-US" altLang="zh-CN" sz="2600" kern="0" dirty="0">
                <a:latin typeface="华文新魏" panose="02010800040101010101" pitchFamily="2" charset="-122"/>
                <a:sym typeface="Symbol" panose="05050102010706020507" pitchFamily="18" charset="2"/>
              </a:rPr>
              <a:t>R(U,F)</a:t>
            </a:r>
            <a:r>
              <a:rPr lang="zh-CN" altLang="en-US" sz="2600" kern="0" dirty="0">
                <a:latin typeface="华文新魏" panose="02010800040101010101" pitchFamily="2" charset="-122"/>
                <a:sym typeface="Symbol" panose="05050102010706020507" pitchFamily="18" charset="2"/>
              </a:rPr>
              <a:t>，</a:t>
            </a:r>
            <a:r>
              <a:rPr lang="en-US" altLang="zh-CN" sz="2600" kern="0" dirty="0">
                <a:latin typeface="华文新魏" panose="02010800040101010101" pitchFamily="2" charset="-122"/>
                <a:sym typeface="Symbol" panose="05050102010706020507" pitchFamily="18" charset="2"/>
              </a:rPr>
              <a:t>U= {</a:t>
            </a:r>
            <a:r>
              <a:rPr lang="en-US" altLang="zh-CN" sz="2400" kern="0" dirty="0" err="1">
                <a:latin typeface="华文新魏" panose="02010800040101010101" pitchFamily="2" charset="-122"/>
                <a:sym typeface="Symbol" panose="05050102010706020507" pitchFamily="18" charset="2"/>
              </a:rPr>
              <a:t>sno</a:t>
            </a:r>
            <a:r>
              <a:rPr lang="en-US" altLang="zh-CN" sz="2400" kern="0" dirty="0">
                <a:latin typeface="华文新魏" panose="02010800040101010101" pitchFamily="2" charset="-122"/>
                <a:sym typeface="Symbol" panose="05050102010706020507" pitchFamily="18" charset="2"/>
              </a:rPr>
              <a:t> , </a:t>
            </a:r>
            <a:r>
              <a:rPr lang="en-US" altLang="zh-CN" sz="2400" kern="0" dirty="0" err="1">
                <a:latin typeface="华文新魏" panose="02010800040101010101" pitchFamily="2" charset="-122"/>
                <a:sym typeface="Symbol" panose="05050102010706020507" pitchFamily="18" charset="2"/>
              </a:rPr>
              <a:t>cno</a:t>
            </a:r>
            <a:r>
              <a:rPr lang="en-US" altLang="zh-CN" sz="2400" kern="0" dirty="0">
                <a:latin typeface="华文新魏" panose="02010800040101010101" pitchFamily="2" charset="-122"/>
                <a:sym typeface="Symbol" panose="05050102010706020507" pitchFamily="18" charset="2"/>
              </a:rPr>
              <a:t> , order}，</a:t>
            </a:r>
            <a:r>
              <a:rPr lang="zh-CN" altLang="en-US" sz="2400" kern="0" dirty="0">
                <a:latin typeface="华文新魏" panose="02010800040101010101" pitchFamily="2" charset="-122"/>
                <a:sym typeface="Symbol" panose="05050102010706020507" pitchFamily="18" charset="2"/>
              </a:rPr>
              <a:t>表示学生选修课程的名次，有函数依赖</a:t>
            </a:r>
            <a:r>
              <a:rPr lang="en-US" altLang="zh-CN" sz="2400" kern="0" dirty="0">
                <a:latin typeface="华文新魏" panose="02010800040101010101" pitchFamily="2" charset="-122"/>
                <a:sym typeface="Symbol" panose="05050102010706020507" pitchFamily="18" charset="2"/>
              </a:rPr>
              <a:t>F = {</a:t>
            </a:r>
            <a:r>
              <a:rPr lang="zh-CN" altLang="en-US" sz="2400" kern="0" dirty="0">
                <a:latin typeface="华文新魏" panose="02010800040101010101" pitchFamily="2" charset="-122"/>
                <a:sym typeface="Symbol" panose="05050102010706020507" pitchFamily="18" charset="2"/>
              </a:rPr>
              <a:t>(</a:t>
            </a:r>
            <a:r>
              <a:rPr lang="en-US" altLang="zh-CN" sz="2400" kern="0" dirty="0" err="1">
                <a:latin typeface="华文新魏" panose="02010800040101010101" pitchFamily="2" charset="-122"/>
                <a:sym typeface="Symbol" panose="05050102010706020507" pitchFamily="18" charset="2"/>
              </a:rPr>
              <a:t>sno</a:t>
            </a:r>
            <a:r>
              <a:rPr lang="zh-CN" altLang="en-US" sz="2400" kern="0" dirty="0">
                <a:latin typeface="华文新魏" panose="02010800040101010101" pitchFamily="2" charset="-122"/>
                <a:sym typeface="Symbol" panose="05050102010706020507" pitchFamily="18" charset="2"/>
              </a:rPr>
              <a:t>，</a:t>
            </a:r>
            <a:r>
              <a:rPr lang="en-US" altLang="zh-CN" sz="2400" kern="0" dirty="0" err="1">
                <a:latin typeface="华文新魏" panose="02010800040101010101" pitchFamily="2" charset="-122"/>
                <a:sym typeface="Symbol" panose="05050102010706020507" pitchFamily="18" charset="2"/>
              </a:rPr>
              <a:t>cno</a:t>
            </a:r>
            <a:r>
              <a:rPr lang="en-US" altLang="zh-CN" sz="2400" kern="0" dirty="0">
                <a:latin typeface="华文新魏" panose="02010800040101010101" pitchFamily="2" charset="-122"/>
                <a:sym typeface="Symbol" panose="05050102010706020507" pitchFamily="18" charset="2"/>
              </a:rPr>
              <a:t>) order， (</a:t>
            </a:r>
            <a:r>
              <a:rPr lang="en-US" altLang="zh-CN" sz="2400" kern="0" dirty="0" err="1">
                <a:latin typeface="华文新魏" panose="02010800040101010101" pitchFamily="2" charset="-122"/>
                <a:sym typeface="Symbol" panose="05050102010706020507" pitchFamily="18" charset="2"/>
              </a:rPr>
              <a:t>cno，order</a:t>
            </a:r>
            <a:r>
              <a:rPr lang="en-US" altLang="zh-CN" sz="2400" kern="0" dirty="0">
                <a:latin typeface="华文新魏" panose="02010800040101010101" pitchFamily="2" charset="-122"/>
                <a:sym typeface="Symbol" panose="05050102010706020507" pitchFamily="18" charset="2"/>
              </a:rPr>
              <a:t>)  </a:t>
            </a:r>
            <a:r>
              <a:rPr lang="en-US" altLang="zh-CN" sz="2400" kern="0" dirty="0" err="1">
                <a:latin typeface="华文新魏" panose="02010800040101010101" pitchFamily="2" charset="-122"/>
                <a:sym typeface="Symbol" panose="05050102010706020507" pitchFamily="18" charset="2"/>
              </a:rPr>
              <a:t>sno</a:t>
            </a:r>
            <a:r>
              <a:rPr lang="en-US" altLang="zh-CN" sz="2400" kern="0" dirty="0">
                <a:latin typeface="华文新魏" panose="02010800040101010101" pitchFamily="2" charset="-122"/>
                <a:sym typeface="Symbol" panose="05050102010706020507" pitchFamily="18" charset="2"/>
              </a:rPr>
              <a:t>}，</a:t>
            </a:r>
            <a:r>
              <a:rPr lang="zh-CN" altLang="en-US" sz="2400" kern="0" dirty="0">
                <a:latin typeface="华文新魏" panose="02010800040101010101" pitchFamily="2" charset="-122"/>
                <a:sym typeface="Symbol" panose="05050102010706020507" pitchFamily="18" charset="2"/>
              </a:rPr>
              <a:t>它属于</a:t>
            </a:r>
            <a:r>
              <a:rPr lang="en-US" altLang="zh-CN" sz="2400" kern="0" dirty="0">
                <a:latin typeface="华文新魏" panose="02010800040101010101" pitchFamily="2" charset="-122"/>
                <a:sym typeface="Symbol" panose="05050102010706020507" pitchFamily="18" charset="2"/>
              </a:rPr>
              <a:t>BCNF</a:t>
            </a:r>
            <a:r>
              <a:rPr lang="zh-CN" altLang="en-US" sz="2400" kern="0" dirty="0">
                <a:latin typeface="华文新魏" panose="02010800040101010101" pitchFamily="2" charset="-122"/>
                <a:sym typeface="Symbol" panose="05050102010706020507" pitchFamily="18" charset="2"/>
              </a:rPr>
              <a:t>吗？</a:t>
            </a:r>
          </a:p>
          <a:p>
            <a:pPr eaLnBrk="1" hangingPunct="1">
              <a:spcBef>
                <a:spcPts val="0"/>
              </a:spcBef>
            </a:pPr>
            <a:endParaRPr lang="zh-CN" altLang="en-US" kern="0" dirty="0">
              <a:sym typeface="Symbol" panose="05050102010706020507" pitchFamily="18" charset="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dirty="0"/>
          </a:p>
        </p:txBody>
      </p:sp>
      <p:sp>
        <p:nvSpPr>
          <p:cNvPr id="153604" name="Rectangle 2"/>
          <p:cNvSpPr>
            <a:spLocks noGrp="1" noChangeArrowheads="1"/>
          </p:cNvSpPr>
          <p:nvPr>
            <p:ph type="title"/>
          </p:nvPr>
        </p:nvSpPr>
        <p:spPr/>
        <p:txBody>
          <a:bodyPr/>
          <a:lstStyle/>
          <a:p>
            <a:pPr eaLnBrk="1" hangingPunct="1">
              <a:defRPr/>
            </a:pPr>
            <a:r>
              <a:rPr kumimoji="1" lang="en-US" altLang="zh-CN"/>
              <a:t>BCNF</a:t>
            </a:r>
            <a:r>
              <a:rPr kumimoji="1" lang="zh-CN" altLang="en-US"/>
              <a:t>特征</a:t>
            </a:r>
          </a:p>
        </p:txBody>
      </p:sp>
      <p:sp>
        <p:nvSpPr>
          <p:cNvPr id="163845" name="Rectangle 3"/>
          <p:cNvSpPr>
            <a:spLocks noGrp="1" noChangeArrowheads="1"/>
          </p:cNvSpPr>
          <p:nvPr>
            <p:ph idx="1"/>
          </p:nvPr>
        </p:nvSpPr>
        <p:spPr/>
        <p:txBody>
          <a:bodyPr/>
          <a:lstStyle/>
          <a:p>
            <a:pPr eaLnBrk="1" hangingPunct="1"/>
            <a:r>
              <a:rPr lang="en-US" altLang="zh-CN" sz="2600" dirty="0"/>
              <a:t>BCNF</a:t>
            </a:r>
            <a:r>
              <a:rPr lang="zh-CN" altLang="en-US" sz="2600" dirty="0"/>
              <a:t>的本质</a:t>
            </a:r>
          </a:p>
          <a:p>
            <a:pPr lvl="1" eaLnBrk="1" hangingPunct="1"/>
            <a:r>
              <a:rPr lang="en-US" altLang="zh-CN" sz="2400" dirty="0"/>
              <a:t>(</a:t>
            </a:r>
            <a:r>
              <a:rPr lang="zh-CN" altLang="en-US" sz="2400" dirty="0"/>
              <a:t>在只考虑函数依赖的前提下</a:t>
            </a:r>
            <a:r>
              <a:rPr lang="en-US" altLang="zh-CN" sz="2400" dirty="0"/>
              <a:t>)</a:t>
            </a:r>
            <a:r>
              <a:rPr lang="zh-CN" altLang="en-US" sz="2400" dirty="0"/>
              <a:t>一个关系模式只描述一件事</a:t>
            </a:r>
          </a:p>
          <a:p>
            <a:pPr lvl="1" eaLnBrk="1" hangingPunct="1"/>
            <a:r>
              <a:rPr lang="zh-CN" altLang="en-US" sz="2400" dirty="0"/>
              <a:t>非码决定因素的相关决定关系讲述了另外一件事</a:t>
            </a:r>
          </a:p>
          <a:p>
            <a:pPr lvl="2" eaLnBrk="1" hangingPunct="1"/>
            <a:r>
              <a:rPr lang="en-US" altLang="zh-CN" sz="2000" dirty="0"/>
              <a:t>R</a:t>
            </a:r>
            <a:r>
              <a:rPr lang="en-US" altLang="zh-CN" sz="2000" baseline="-25000" dirty="0"/>
              <a:t>1</a:t>
            </a:r>
            <a:r>
              <a:rPr lang="zh-CN" altLang="en-US" sz="2000" dirty="0"/>
              <a:t>：</a:t>
            </a:r>
            <a:r>
              <a:rPr lang="en-US" altLang="zh-CN" sz="2000" dirty="0"/>
              <a:t>U = {</a:t>
            </a:r>
            <a:r>
              <a:rPr lang="en-US" altLang="zh-CN" sz="2000" dirty="0" err="1"/>
              <a:t>sno,sname,dno,dname</a:t>
            </a:r>
            <a:r>
              <a:rPr lang="en-US" altLang="zh-CN" sz="2000" dirty="0"/>
              <a:t>}</a:t>
            </a:r>
          </a:p>
          <a:p>
            <a:pPr lvl="2" eaLnBrk="1" hangingPunct="1">
              <a:buFont typeface="Wingdings" panose="05000000000000000000" pitchFamily="2" charset="2"/>
              <a:buNone/>
            </a:pPr>
            <a:r>
              <a:rPr lang="en-US" altLang="zh-CN" sz="2100" dirty="0"/>
              <a:t>	F = {</a:t>
            </a:r>
            <a:r>
              <a:rPr lang="en-US" altLang="zh-CN" sz="2100" dirty="0" err="1"/>
              <a:t>sno</a:t>
            </a:r>
            <a:r>
              <a:rPr lang="en-US" altLang="zh-CN" sz="2100" dirty="0"/>
              <a:t>→(</a:t>
            </a:r>
            <a:r>
              <a:rPr lang="en-US" altLang="zh-CN" sz="2100" dirty="0" err="1"/>
              <a:t>sname,dno</a:t>
            </a:r>
            <a:r>
              <a:rPr lang="en-US" altLang="zh-CN" sz="2100" dirty="0"/>
              <a:t>)</a:t>
            </a:r>
            <a:r>
              <a:rPr lang="zh-CN" altLang="en-US" sz="2100" dirty="0"/>
              <a:t>，</a:t>
            </a:r>
            <a:r>
              <a:rPr lang="en-US" altLang="zh-CN" sz="2100" dirty="0" err="1"/>
              <a:t>dno→dname</a:t>
            </a:r>
            <a:r>
              <a:rPr lang="en-US" altLang="zh-CN" sz="2000" dirty="0"/>
              <a:t>}</a:t>
            </a:r>
          </a:p>
          <a:p>
            <a:pPr lvl="2" eaLnBrk="1" hangingPunct="1"/>
            <a:r>
              <a:rPr lang="en-US" altLang="zh-CN" sz="2000" dirty="0"/>
              <a:t>R</a:t>
            </a:r>
            <a:r>
              <a:rPr lang="en-US" altLang="zh-CN" sz="2000" baseline="-25000" dirty="0"/>
              <a:t>1</a:t>
            </a:r>
            <a:r>
              <a:rPr lang="zh-CN" altLang="en-US" sz="2000" dirty="0"/>
              <a:t>讲述了“学生”和“学院”两件事，</a:t>
            </a:r>
            <a:r>
              <a:rPr lang="en-US" altLang="zh-CN" sz="2000" dirty="0"/>
              <a:t>R</a:t>
            </a:r>
            <a:r>
              <a:rPr lang="en-US" altLang="zh-CN" sz="2000" baseline="-25000" dirty="0"/>
              <a:t>1</a:t>
            </a:r>
            <a:r>
              <a:rPr lang="en-US" altLang="zh-CN" sz="2000" dirty="0">
                <a:sym typeface="Symbol" panose="05050102010706020507" pitchFamily="18" charset="2"/>
              </a:rPr>
              <a:t>BCNF</a:t>
            </a:r>
            <a:endParaRPr lang="en-US" altLang="zh-CN" sz="2000" dirty="0"/>
          </a:p>
          <a:p>
            <a:pPr lvl="1" eaLnBrk="1" hangingPunct="1"/>
            <a:r>
              <a:rPr lang="zh-CN" altLang="en-US" sz="2400" dirty="0"/>
              <a:t>有多个码是一件事的不同方面，本质仍是一件事</a:t>
            </a:r>
          </a:p>
          <a:p>
            <a:pPr lvl="2" eaLnBrk="1" hangingPunct="1"/>
            <a:r>
              <a:rPr lang="en-US" altLang="zh-CN" sz="2000" dirty="0"/>
              <a:t>R</a:t>
            </a:r>
            <a:r>
              <a:rPr lang="en-US" altLang="zh-CN" sz="2000" baseline="-25000" dirty="0"/>
              <a:t>2</a:t>
            </a:r>
            <a:r>
              <a:rPr lang="zh-CN" altLang="en-US" sz="2000" dirty="0"/>
              <a:t>：</a:t>
            </a:r>
            <a:r>
              <a:rPr lang="en-US" altLang="zh-CN" sz="2000" dirty="0"/>
              <a:t>U = {</a:t>
            </a:r>
            <a:r>
              <a:rPr lang="en-US" altLang="zh-CN" sz="2000" dirty="0" err="1"/>
              <a:t>sno,pid,sname,age,dno</a:t>
            </a:r>
            <a:r>
              <a:rPr lang="en-US" altLang="zh-CN" sz="2000" dirty="0"/>
              <a:t>}</a:t>
            </a:r>
          </a:p>
          <a:p>
            <a:pPr lvl="2" eaLnBrk="1" hangingPunct="1">
              <a:buFont typeface="Wingdings" panose="05000000000000000000" pitchFamily="2" charset="2"/>
              <a:buNone/>
            </a:pPr>
            <a:r>
              <a:rPr lang="en-US" altLang="zh-CN" sz="2100" dirty="0"/>
              <a:t>	F = {</a:t>
            </a:r>
            <a:r>
              <a:rPr lang="en-US" altLang="zh-CN" sz="2100" dirty="0" err="1"/>
              <a:t>sno→pid,sname,age,dno</a:t>
            </a:r>
            <a:r>
              <a:rPr lang="zh-CN" altLang="en-US" sz="2100" dirty="0"/>
              <a:t>，</a:t>
            </a:r>
            <a:r>
              <a:rPr lang="en-US" altLang="zh-CN" sz="2100" dirty="0" err="1"/>
              <a:t>pid</a:t>
            </a:r>
            <a:r>
              <a:rPr lang="en-US" altLang="zh-CN" sz="2100" dirty="0"/>
              <a:t> →</a:t>
            </a:r>
            <a:r>
              <a:rPr lang="en-US" altLang="zh-CN" sz="2100" dirty="0" err="1"/>
              <a:t>sno</a:t>
            </a:r>
            <a:r>
              <a:rPr lang="en-US" altLang="zh-CN" sz="2100" dirty="0"/>
              <a:t>}</a:t>
            </a:r>
          </a:p>
          <a:p>
            <a:pPr lvl="2" eaLnBrk="1" hangingPunct="1"/>
            <a:r>
              <a:rPr lang="en-US" altLang="zh-CN" sz="2000" dirty="0"/>
              <a:t>R</a:t>
            </a:r>
            <a:r>
              <a:rPr lang="en-US" altLang="zh-CN" sz="2000" baseline="-25000" dirty="0"/>
              <a:t>2</a:t>
            </a:r>
            <a:r>
              <a:rPr lang="zh-CN" altLang="en-US" sz="2000" dirty="0"/>
              <a:t>有两个码，讲述了</a:t>
            </a:r>
            <a:r>
              <a:rPr lang="en-US" altLang="zh-CN" sz="2000" dirty="0"/>
              <a:t>”</a:t>
            </a:r>
            <a:r>
              <a:rPr lang="zh-CN" altLang="en-US" sz="2000" dirty="0"/>
              <a:t>学生”一件事，</a:t>
            </a:r>
            <a:r>
              <a:rPr lang="en-US" altLang="zh-CN" sz="2000" dirty="0"/>
              <a:t> R</a:t>
            </a:r>
            <a:r>
              <a:rPr lang="en-US" altLang="zh-CN" sz="2000" baseline="-25000" dirty="0"/>
              <a:t>2</a:t>
            </a:r>
            <a:r>
              <a:rPr lang="en-US" altLang="zh-CN" sz="2000" dirty="0">
                <a:sym typeface="Symbol" panose="05050102010706020507" pitchFamily="18" charset="2"/>
              </a:rPr>
              <a:t>BCNF</a:t>
            </a:r>
            <a:endParaRPr lang="zh-CN" altLang="en-US" sz="2000"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154628" name="Rectangle 2"/>
          <p:cNvSpPr>
            <a:spLocks noGrp="1" noChangeArrowheads="1"/>
          </p:cNvSpPr>
          <p:nvPr>
            <p:ph type="title"/>
          </p:nvPr>
        </p:nvSpPr>
        <p:spPr/>
        <p:txBody>
          <a:bodyPr/>
          <a:lstStyle/>
          <a:p>
            <a:pPr eaLnBrk="1" hangingPunct="1">
              <a:defRPr/>
            </a:pPr>
            <a:r>
              <a:rPr kumimoji="1" lang="zh-CN" altLang="en-US" dirty="0"/>
              <a:t>判断关系模式是否属于</a:t>
            </a:r>
            <a:r>
              <a:rPr kumimoji="1" lang="en-US" altLang="zh-CN" dirty="0">
                <a:latin typeface="Tahoma" panose="020B0604030504040204" pitchFamily="34" charset="0"/>
              </a:rPr>
              <a:t>BCNF</a:t>
            </a:r>
          </a:p>
        </p:txBody>
      </p:sp>
      <p:sp>
        <p:nvSpPr>
          <p:cNvPr id="164869" name="Rectangle 3"/>
          <p:cNvSpPr>
            <a:spLocks noGrp="1" noChangeArrowheads="1"/>
          </p:cNvSpPr>
          <p:nvPr>
            <p:ph idx="1"/>
          </p:nvPr>
        </p:nvSpPr>
        <p:spPr>
          <a:xfrm>
            <a:off x="685800" y="1371600"/>
            <a:ext cx="7772400" cy="2273424"/>
          </a:xfrm>
        </p:spPr>
        <p:txBody>
          <a:bodyPr/>
          <a:lstStyle/>
          <a:p>
            <a:pPr eaLnBrk="1" hangingPunct="1">
              <a:spcBef>
                <a:spcPts val="0"/>
              </a:spcBef>
            </a:pPr>
            <a:r>
              <a:rPr lang="zh-CN" altLang="en-US" sz="2400" dirty="0"/>
              <a:t>检查非平凡的函数依赖</a:t>
            </a:r>
            <a:r>
              <a:rPr lang="en-US" altLang="zh-CN" sz="2400" dirty="0">
                <a:latin typeface="华文新魏" panose="02010800040101010101" pitchFamily="2" charset="-122"/>
                <a:sym typeface="Symbol" panose="05050102010706020507" pitchFamily="18" charset="2"/>
              </a:rPr>
              <a:t>αβ</a:t>
            </a:r>
            <a:r>
              <a:rPr lang="zh-CN" altLang="en-US" sz="2400" dirty="0">
                <a:latin typeface="华文新魏" panose="02010800040101010101" pitchFamily="2" charset="-122"/>
                <a:sym typeface="Symbol" panose="05050102010706020507" pitchFamily="18" charset="2"/>
              </a:rPr>
              <a:t>是否违反</a:t>
            </a:r>
            <a:r>
              <a:rPr lang="en-US" altLang="zh-CN" sz="2400" dirty="0">
                <a:latin typeface="华文新魏" panose="02010800040101010101" pitchFamily="2" charset="-122"/>
                <a:sym typeface="Symbol" panose="05050102010706020507" pitchFamily="18" charset="2"/>
              </a:rPr>
              <a:t>BCNF</a:t>
            </a:r>
            <a:r>
              <a:rPr lang="zh-CN" altLang="en-US" sz="2400" dirty="0">
                <a:latin typeface="华文新魏" panose="02010800040101010101" pitchFamily="2" charset="-122"/>
                <a:sym typeface="Symbol" panose="05050102010706020507" pitchFamily="18" charset="2"/>
              </a:rPr>
              <a:t>，即检查</a:t>
            </a:r>
            <a:r>
              <a:rPr lang="en-US" altLang="zh-CN" sz="2400" dirty="0">
                <a:latin typeface="华文新魏" panose="02010800040101010101" pitchFamily="2" charset="-122"/>
                <a:sym typeface="Symbol" panose="05050102010706020507" pitchFamily="18" charset="2"/>
              </a:rPr>
              <a:t>α</a:t>
            </a:r>
            <a:r>
              <a:rPr lang="en-US" altLang="zh-CN" sz="2400" baseline="30000" dirty="0">
                <a:latin typeface="华文新魏" panose="02010800040101010101" pitchFamily="2" charset="-122"/>
                <a:sym typeface="Symbol" panose="05050102010706020507" pitchFamily="18" charset="2"/>
              </a:rPr>
              <a:t>+</a:t>
            </a:r>
            <a:r>
              <a:rPr lang="zh-CN" altLang="en-US" sz="2400" dirty="0">
                <a:latin typeface="华文新魏" panose="02010800040101010101" pitchFamily="2" charset="-122"/>
                <a:sym typeface="Symbol" panose="05050102010706020507" pitchFamily="18" charset="2"/>
              </a:rPr>
              <a:t>，并验证它是否包含了</a:t>
            </a:r>
            <a:r>
              <a:rPr lang="en-US" altLang="zh-CN" sz="2400" dirty="0">
                <a:latin typeface="华文新魏" panose="02010800040101010101" pitchFamily="2" charset="-122"/>
                <a:sym typeface="Symbol" panose="05050102010706020507" pitchFamily="18" charset="2"/>
              </a:rPr>
              <a:t>R</a:t>
            </a:r>
            <a:r>
              <a:rPr lang="zh-CN" altLang="en-US" sz="2400" dirty="0">
                <a:latin typeface="华文新魏" panose="02010800040101010101" pitchFamily="2" charset="-122"/>
                <a:sym typeface="Symbol" panose="05050102010706020507" pitchFamily="18" charset="2"/>
              </a:rPr>
              <a:t>上的所有属性，判断</a:t>
            </a:r>
            <a:r>
              <a:rPr lang="en-US" altLang="zh-CN" sz="2400" dirty="0">
                <a:latin typeface="华文新魏" panose="02010800040101010101" pitchFamily="2" charset="-122"/>
                <a:sym typeface="Symbol" panose="05050102010706020507" pitchFamily="18" charset="2"/>
              </a:rPr>
              <a:t>α</a:t>
            </a:r>
            <a:r>
              <a:rPr lang="zh-CN" altLang="en-US" sz="2400" dirty="0">
                <a:latin typeface="华文新魏" panose="02010800040101010101" pitchFamily="2" charset="-122"/>
                <a:sym typeface="Symbol" panose="05050102010706020507" pitchFamily="18" charset="2"/>
              </a:rPr>
              <a:t>是否是</a:t>
            </a:r>
            <a:r>
              <a:rPr lang="en-US" altLang="zh-CN" sz="2400" dirty="0">
                <a:latin typeface="华文新魏" panose="02010800040101010101" pitchFamily="2" charset="-122"/>
                <a:sym typeface="Symbol" panose="05050102010706020507" pitchFamily="18" charset="2"/>
              </a:rPr>
              <a:t>R</a:t>
            </a:r>
            <a:r>
              <a:rPr lang="zh-CN" altLang="en-US" sz="2400" dirty="0">
                <a:latin typeface="华文新魏" panose="02010800040101010101" pitchFamily="2" charset="-122"/>
                <a:sym typeface="Symbol" panose="05050102010706020507" pitchFamily="18" charset="2"/>
              </a:rPr>
              <a:t>的超码</a:t>
            </a:r>
          </a:p>
          <a:p>
            <a:pPr eaLnBrk="1" hangingPunct="1">
              <a:spcBef>
                <a:spcPts val="0"/>
              </a:spcBef>
            </a:pPr>
            <a:r>
              <a:rPr lang="zh-CN" altLang="en-US" sz="2400" dirty="0">
                <a:latin typeface="华文新魏" panose="02010800040101010101" pitchFamily="2" charset="-122"/>
                <a:sym typeface="Symbol" panose="05050102010706020507" pitchFamily="18" charset="2"/>
              </a:rPr>
              <a:t>检查关系模式</a:t>
            </a:r>
            <a:r>
              <a:rPr lang="en-US" altLang="zh-CN" sz="2400" dirty="0">
                <a:latin typeface="华文新魏" panose="02010800040101010101" pitchFamily="2" charset="-122"/>
                <a:sym typeface="Symbol" panose="05050102010706020507" pitchFamily="18" charset="2"/>
              </a:rPr>
              <a:t>R</a:t>
            </a:r>
            <a:r>
              <a:rPr lang="zh-CN" altLang="en-US" sz="2400" dirty="0">
                <a:latin typeface="华文新魏" panose="02010800040101010101" pitchFamily="2" charset="-122"/>
                <a:sym typeface="Symbol" panose="05050102010706020507" pitchFamily="18" charset="2"/>
              </a:rPr>
              <a:t>是否属于</a:t>
            </a:r>
            <a:r>
              <a:rPr lang="en-US" altLang="zh-CN" sz="2400" dirty="0">
                <a:latin typeface="华文新魏" panose="02010800040101010101" pitchFamily="2" charset="-122"/>
                <a:sym typeface="Symbol" panose="05050102010706020507" pitchFamily="18" charset="2"/>
              </a:rPr>
              <a:t>BCNF</a:t>
            </a:r>
            <a:r>
              <a:rPr lang="zh-CN" altLang="en-US" sz="2400" dirty="0">
                <a:latin typeface="华文新魏" panose="02010800040101010101" pitchFamily="2" charset="-122"/>
                <a:sym typeface="Symbol" panose="05050102010706020507" pitchFamily="18" charset="2"/>
              </a:rPr>
              <a:t>，仅需要检查给定集合</a:t>
            </a:r>
            <a:r>
              <a:rPr lang="en-US" altLang="zh-CN" sz="2400" dirty="0">
                <a:latin typeface="华文新魏" panose="02010800040101010101" pitchFamily="2" charset="-122"/>
                <a:sym typeface="Symbol" panose="05050102010706020507" pitchFamily="18" charset="2"/>
              </a:rPr>
              <a:t>F</a:t>
            </a:r>
            <a:r>
              <a:rPr lang="zh-CN" altLang="en-US" sz="2400" dirty="0">
                <a:latin typeface="华文新魏" panose="02010800040101010101" pitchFamily="2" charset="-122"/>
                <a:sym typeface="Symbol" panose="05050102010706020507" pitchFamily="18" charset="2"/>
              </a:rPr>
              <a:t>上的函数依赖，不需要检查</a:t>
            </a:r>
            <a:r>
              <a:rPr lang="en-US" altLang="zh-CN" sz="2400" dirty="0">
                <a:latin typeface="华文新魏" panose="02010800040101010101" pitchFamily="2" charset="-122"/>
                <a:sym typeface="Symbol" panose="05050102010706020507" pitchFamily="18" charset="2"/>
              </a:rPr>
              <a:t>F</a:t>
            </a:r>
            <a:r>
              <a:rPr lang="en-US" altLang="zh-CN" sz="2400" baseline="30000" dirty="0">
                <a:latin typeface="华文新魏" panose="02010800040101010101" pitchFamily="2" charset="-122"/>
                <a:sym typeface="Symbol" panose="05050102010706020507" pitchFamily="18" charset="2"/>
              </a:rPr>
              <a:t>+</a:t>
            </a:r>
            <a:r>
              <a:rPr lang="zh-CN" altLang="en-US" sz="2400" dirty="0">
                <a:latin typeface="华文新魏" panose="02010800040101010101" pitchFamily="2" charset="-122"/>
                <a:sym typeface="Symbol" panose="05050102010706020507" pitchFamily="18" charset="2"/>
              </a:rPr>
              <a:t>。因为如果</a:t>
            </a:r>
            <a:r>
              <a:rPr lang="en-US" altLang="zh-CN" sz="2400" dirty="0">
                <a:latin typeface="华文新魏" panose="02010800040101010101" pitchFamily="2" charset="-122"/>
                <a:sym typeface="Symbol" panose="05050102010706020507" pitchFamily="18" charset="2"/>
              </a:rPr>
              <a:t>F</a:t>
            </a:r>
            <a:r>
              <a:rPr lang="zh-CN" altLang="en-US" sz="2400" dirty="0">
                <a:latin typeface="华文新魏" panose="02010800040101010101" pitchFamily="2" charset="-122"/>
                <a:sym typeface="Symbol" panose="05050102010706020507" pitchFamily="18" charset="2"/>
              </a:rPr>
              <a:t>上没有函数依赖违反</a:t>
            </a:r>
            <a:r>
              <a:rPr lang="en-US" altLang="zh-CN" sz="2400" dirty="0">
                <a:latin typeface="华文新魏" panose="02010800040101010101" pitchFamily="2" charset="-122"/>
                <a:sym typeface="Symbol" panose="05050102010706020507" pitchFamily="18" charset="2"/>
              </a:rPr>
              <a:t>BCNF</a:t>
            </a:r>
            <a:r>
              <a:rPr lang="zh-CN" altLang="en-US" sz="2400" dirty="0">
                <a:latin typeface="华文新魏" panose="02010800040101010101" pitchFamily="2" charset="-122"/>
                <a:sym typeface="Symbol" panose="05050102010706020507" pitchFamily="18" charset="2"/>
              </a:rPr>
              <a:t>，则</a:t>
            </a:r>
            <a:r>
              <a:rPr lang="en-US" altLang="zh-CN" sz="2400" dirty="0">
                <a:latin typeface="华文新魏" panose="02010800040101010101" pitchFamily="2" charset="-122"/>
                <a:sym typeface="Symbol" panose="05050102010706020507" pitchFamily="18" charset="2"/>
              </a:rPr>
              <a:t>F</a:t>
            </a:r>
            <a:r>
              <a:rPr lang="en-US" altLang="zh-CN" sz="2400" baseline="30000" dirty="0">
                <a:latin typeface="华文新魏" panose="02010800040101010101" pitchFamily="2" charset="-122"/>
                <a:sym typeface="Symbol" panose="05050102010706020507" pitchFamily="18" charset="2"/>
              </a:rPr>
              <a:t>+</a:t>
            </a:r>
            <a:r>
              <a:rPr lang="zh-CN" altLang="en-US" sz="2400" dirty="0">
                <a:latin typeface="华文新魏" panose="02010800040101010101" pitchFamily="2" charset="-122"/>
                <a:sym typeface="Symbol" panose="05050102010706020507" pitchFamily="18" charset="2"/>
              </a:rPr>
              <a:t>上也不会有函数依赖违反</a:t>
            </a:r>
            <a:r>
              <a:rPr lang="en-US" altLang="zh-CN" sz="2400" dirty="0">
                <a:latin typeface="华文新魏" panose="02010800040101010101" pitchFamily="2" charset="-122"/>
                <a:sym typeface="Symbol" panose="05050102010706020507" pitchFamily="18" charset="2"/>
              </a:rPr>
              <a:t>BCNF</a:t>
            </a:r>
          </a:p>
        </p:txBody>
      </p:sp>
      <p:sp>
        <p:nvSpPr>
          <p:cNvPr id="7" name="Rectangle 3"/>
          <p:cNvSpPr txBox="1">
            <a:spLocks noChangeArrowheads="1"/>
          </p:cNvSpPr>
          <p:nvPr/>
        </p:nvSpPr>
        <p:spPr bwMode="auto">
          <a:xfrm>
            <a:off x="683568" y="3634633"/>
            <a:ext cx="7772400" cy="2602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80000"/>
              <a:buFont typeface="Wingdings" panose="05000000000000000000" pitchFamily="2" charset="2"/>
              <a:buChar char="l"/>
              <a:defRPr sz="3000">
                <a:solidFill>
                  <a:schemeClr val="bg2"/>
                </a:solidFill>
                <a:latin typeface="+mn-lt"/>
                <a:ea typeface="+mn-ea"/>
                <a:cs typeface="+mn-cs"/>
              </a:defRPr>
            </a:lvl1pPr>
            <a:lvl2pPr marL="742950" indent="-285750" algn="l" rtl="0" eaLnBrk="0" fontAlgn="base" hangingPunct="0">
              <a:spcBef>
                <a:spcPct val="20000"/>
              </a:spcBef>
              <a:spcAft>
                <a:spcPct val="0"/>
              </a:spcAft>
              <a:buClr>
                <a:schemeClr val="folHlink"/>
              </a:buClr>
              <a:buChar char="–"/>
              <a:defRPr sz="2800">
                <a:solidFill>
                  <a:schemeClr val="bg2"/>
                </a:solidFill>
                <a:latin typeface="+mn-lt"/>
                <a:ea typeface="+mn-ea"/>
              </a:defRPr>
            </a:lvl2pPr>
            <a:lvl3pPr marL="1143000" indent="-228600" algn="l" rtl="0" eaLnBrk="0" fontAlgn="base" hangingPunct="0">
              <a:spcBef>
                <a:spcPct val="20000"/>
              </a:spcBef>
              <a:spcAft>
                <a:spcPct val="0"/>
              </a:spcAft>
              <a:buClr>
                <a:schemeClr val="folHlink"/>
              </a:buClr>
              <a:buSzPct val="75000"/>
              <a:buFont typeface="Wingdings" panose="05000000000000000000" pitchFamily="2" charset="2"/>
              <a:buChar char="l"/>
              <a:defRPr sz="2400">
                <a:solidFill>
                  <a:schemeClr val="bg2"/>
                </a:solidFill>
                <a:latin typeface="+mn-lt"/>
                <a:ea typeface="+mn-ea"/>
              </a:defRPr>
            </a:lvl3pPr>
            <a:lvl4pPr marL="1600200" indent="-228600" algn="l" rtl="0" eaLnBrk="0" fontAlgn="base" hangingPunct="0">
              <a:spcBef>
                <a:spcPct val="20000"/>
              </a:spcBef>
              <a:spcAft>
                <a:spcPct val="0"/>
              </a:spcAft>
              <a:buClr>
                <a:schemeClr val="folHlink"/>
              </a:buClr>
              <a:buChar char="–"/>
              <a:defRPr sz="2000">
                <a:solidFill>
                  <a:schemeClr val="bg2"/>
                </a:solidFill>
                <a:latin typeface="+mn-lt"/>
                <a:ea typeface="+mn-ea"/>
              </a:defRPr>
            </a:lvl4pPr>
            <a:lvl5pPr marL="2057400" indent="-228600" algn="l" rtl="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mn-lt"/>
                <a:ea typeface="+mn-ea"/>
              </a:defRPr>
            </a:lvl5pPr>
            <a:lvl6pPr marL="2514600" indent="-228600" algn="l"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mn-ea"/>
              </a:defRPr>
            </a:lvl6pPr>
            <a:lvl7pPr marL="2971800" indent="-228600" algn="l"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mn-ea"/>
              </a:defRPr>
            </a:lvl7pPr>
            <a:lvl8pPr marL="3429000" indent="-228600" algn="l"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mn-ea"/>
              </a:defRPr>
            </a:lvl8pPr>
            <a:lvl9pPr marL="3886200" indent="-228600" algn="l"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mn-ea"/>
              </a:defRPr>
            </a:lvl9pPr>
          </a:lstStyle>
          <a:p>
            <a:pPr eaLnBrk="1" hangingPunct="1"/>
            <a:r>
              <a:rPr lang="zh-CN" altLang="en-US" sz="2400" kern="0">
                <a:latin typeface="华文新魏" panose="02010800040101010101" pitchFamily="2" charset="-122"/>
                <a:sym typeface="Symbol" panose="05050102010706020507" pitchFamily="18" charset="2"/>
              </a:rPr>
              <a:t>当关系模式被</a:t>
            </a:r>
            <a:r>
              <a:rPr lang="zh-CN" altLang="en-US" sz="2400" kern="0" dirty="0">
                <a:latin typeface="华文新魏" panose="02010800040101010101" pitchFamily="2" charset="-122"/>
                <a:sym typeface="Symbol" panose="05050102010706020507" pitchFamily="18" charset="2"/>
              </a:rPr>
              <a:t>分解后，需要根据</a:t>
            </a:r>
            <a:r>
              <a:rPr lang="en-US" altLang="zh-CN" sz="2400" kern="0" dirty="0">
                <a:latin typeface="华文新魏" panose="02010800040101010101" pitchFamily="2" charset="-122"/>
                <a:sym typeface="Symbol" panose="05050102010706020507" pitchFamily="18" charset="2"/>
              </a:rPr>
              <a:t>F</a:t>
            </a:r>
            <a:r>
              <a:rPr lang="en-US" altLang="zh-CN" sz="2400" kern="0" baseline="30000" dirty="0">
                <a:latin typeface="华文新魏" panose="02010800040101010101" pitchFamily="2" charset="-122"/>
                <a:sym typeface="Symbol" panose="05050102010706020507" pitchFamily="18" charset="2"/>
              </a:rPr>
              <a:t>+</a:t>
            </a:r>
            <a:r>
              <a:rPr lang="zh-CN" altLang="en-US" sz="2400" kern="0" dirty="0">
                <a:latin typeface="华文新魏" panose="02010800040101010101" pitchFamily="2" charset="-122"/>
                <a:sym typeface="Symbol" panose="05050102010706020507" pitchFamily="18" charset="2"/>
              </a:rPr>
              <a:t>判断一个</a:t>
            </a:r>
            <a:r>
              <a:rPr lang="en-US" altLang="zh-CN" sz="2400" kern="0" dirty="0" err="1">
                <a:latin typeface="华文新魏" panose="02010800040101010101" pitchFamily="2" charset="-122"/>
                <a:sym typeface="Symbol" panose="05050102010706020507" pitchFamily="18" charset="2"/>
              </a:rPr>
              <a:t>R</a:t>
            </a:r>
            <a:r>
              <a:rPr lang="en-US" altLang="zh-CN" sz="2400" kern="0" baseline="-25000" dirty="0" err="1">
                <a:latin typeface="华文新魏" panose="02010800040101010101" pitchFamily="2" charset="-122"/>
                <a:sym typeface="Symbol" panose="05050102010706020507" pitchFamily="18" charset="2"/>
              </a:rPr>
              <a:t>i</a:t>
            </a:r>
            <a:r>
              <a:rPr lang="zh-CN" altLang="en-US" sz="2400" kern="0" dirty="0">
                <a:latin typeface="华文新魏" panose="02010800040101010101" pitchFamily="2" charset="-122"/>
                <a:sym typeface="Symbol" panose="05050102010706020507" pitchFamily="18" charset="2"/>
              </a:rPr>
              <a:t>是否属于</a:t>
            </a:r>
            <a:r>
              <a:rPr lang="en-US" altLang="zh-CN" sz="2400" kern="0" dirty="0">
                <a:latin typeface="华文新魏" panose="02010800040101010101" pitchFamily="2" charset="-122"/>
                <a:sym typeface="Symbol" panose="05050102010706020507" pitchFamily="18" charset="2"/>
              </a:rPr>
              <a:t>BCNF</a:t>
            </a:r>
          </a:p>
          <a:p>
            <a:pPr lvl="1" eaLnBrk="1" hangingPunct="1"/>
            <a:r>
              <a:rPr lang="zh-CN" altLang="en-US" sz="2000" kern="0" dirty="0">
                <a:latin typeface="华文新魏" panose="02010800040101010101" pitchFamily="2" charset="-122"/>
                <a:sym typeface="Symbol" panose="05050102010706020507" pitchFamily="18" charset="2"/>
              </a:rPr>
              <a:t>例如：</a:t>
            </a:r>
            <a:r>
              <a:rPr lang="en-US" altLang="zh-CN" sz="2000" kern="0" dirty="0">
                <a:latin typeface="华文新魏" panose="02010800040101010101" pitchFamily="2" charset="-122"/>
                <a:sym typeface="Symbol" panose="05050102010706020507" pitchFamily="18" charset="2"/>
              </a:rPr>
              <a:t>R(U,F)</a:t>
            </a:r>
            <a:r>
              <a:rPr lang="zh-CN" altLang="en-US" sz="2000" kern="0" dirty="0">
                <a:latin typeface="华文新魏" panose="02010800040101010101" pitchFamily="2" charset="-122"/>
                <a:sym typeface="Symbol" panose="05050102010706020507" pitchFamily="18" charset="2"/>
              </a:rPr>
              <a:t>，</a:t>
            </a:r>
            <a:r>
              <a:rPr lang="en-US" altLang="zh-CN" sz="2000" kern="0" dirty="0">
                <a:latin typeface="华文新魏" panose="02010800040101010101" pitchFamily="2" charset="-122"/>
                <a:sym typeface="Symbol" panose="05050102010706020507" pitchFamily="18" charset="2"/>
              </a:rPr>
              <a:t>U = {ABCDE}, F = {A  B, BC  D}</a:t>
            </a:r>
            <a:r>
              <a:rPr lang="zh-CN" altLang="en-US" sz="2000" kern="0" dirty="0">
                <a:latin typeface="华文新魏" panose="02010800040101010101" pitchFamily="2" charset="-122"/>
                <a:sym typeface="Symbol" panose="05050102010706020507" pitchFamily="18" charset="2"/>
              </a:rPr>
              <a:t>。将</a:t>
            </a:r>
            <a:r>
              <a:rPr lang="en-US" altLang="zh-CN" sz="2000" kern="0" dirty="0">
                <a:latin typeface="华文新魏" panose="02010800040101010101" pitchFamily="2" charset="-122"/>
                <a:sym typeface="Symbol" panose="05050102010706020507" pitchFamily="18" charset="2"/>
              </a:rPr>
              <a:t>R</a:t>
            </a:r>
            <a:r>
              <a:rPr lang="zh-CN" altLang="en-US" sz="2000" kern="0" dirty="0">
                <a:latin typeface="华文新魏" panose="02010800040101010101" pitchFamily="2" charset="-122"/>
                <a:sym typeface="Symbol" panose="05050102010706020507" pitchFamily="18" charset="2"/>
              </a:rPr>
              <a:t>分解为</a:t>
            </a:r>
            <a:r>
              <a:rPr lang="en-US" altLang="zh-CN" sz="2000" kern="0" dirty="0">
                <a:latin typeface="华文新魏" panose="02010800040101010101" pitchFamily="2" charset="-122"/>
                <a:sym typeface="Symbol" panose="05050102010706020507" pitchFamily="18" charset="2"/>
              </a:rPr>
              <a:t>R</a:t>
            </a:r>
            <a:r>
              <a:rPr lang="en-US" altLang="zh-CN" sz="2000" kern="0" baseline="-25000" dirty="0">
                <a:latin typeface="华文新魏" panose="02010800040101010101" pitchFamily="2" charset="-122"/>
                <a:sym typeface="Symbol" panose="05050102010706020507" pitchFamily="18" charset="2"/>
              </a:rPr>
              <a:t>1</a:t>
            </a:r>
            <a:r>
              <a:rPr lang="zh-CN" altLang="en-US" sz="2000" kern="0" dirty="0">
                <a:latin typeface="华文新魏" panose="02010800040101010101" pitchFamily="2" charset="-122"/>
                <a:sym typeface="Symbol" panose="05050102010706020507" pitchFamily="18" charset="2"/>
              </a:rPr>
              <a:t>和</a:t>
            </a:r>
            <a:r>
              <a:rPr lang="en-US" altLang="zh-CN" sz="2000" kern="0" dirty="0">
                <a:latin typeface="华文新魏" panose="02010800040101010101" pitchFamily="2" charset="-122"/>
                <a:sym typeface="Symbol" panose="05050102010706020507" pitchFamily="18" charset="2"/>
              </a:rPr>
              <a:t>R</a:t>
            </a:r>
            <a:r>
              <a:rPr lang="en-US" altLang="zh-CN" sz="2000" kern="0" baseline="-25000" dirty="0">
                <a:latin typeface="华文新魏" panose="02010800040101010101" pitchFamily="2" charset="-122"/>
                <a:sym typeface="Symbol" panose="05050102010706020507" pitchFamily="18" charset="2"/>
              </a:rPr>
              <a:t>2</a:t>
            </a:r>
            <a:r>
              <a:rPr lang="zh-CN" altLang="en-US" sz="2000" kern="0" dirty="0">
                <a:latin typeface="华文新魏" panose="02010800040101010101" pitchFamily="2" charset="-122"/>
                <a:sym typeface="Symbol" panose="05050102010706020507" pitchFamily="18" charset="2"/>
              </a:rPr>
              <a:t>，</a:t>
            </a:r>
            <a:r>
              <a:rPr lang="en-US" altLang="zh-CN" sz="2000" kern="0" dirty="0">
                <a:latin typeface="华文新魏" panose="02010800040101010101" pitchFamily="2" charset="-122"/>
                <a:sym typeface="Symbol" panose="05050102010706020507" pitchFamily="18" charset="2"/>
              </a:rPr>
              <a:t>U</a:t>
            </a:r>
            <a:r>
              <a:rPr lang="en-US" altLang="zh-CN" sz="2000" kern="0" baseline="-25000" dirty="0">
                <a:latin typeface="华文新魏" panose="02010800040101010101" pitchFamily="2" charset="-122"/>
                <a:sym typeface="Symbol" panose="05050102010706020507" pitchFamily="18" charset="2"/>
              </a:rPr>
              <a:t>1</a:t>
            </a:r>
            <a:r>
              <a:rPr lang="en-US" altLang="zh-CN" sz="2000" kern="0" dirty="0">
                <a:latin typeface="华文新魏" panose="02010800040101010101" pitchFamily="2" charset="-122"/>
                <a:sym typeface="Symbol" panose="05050102010706020507" pitchFamily="18" charset="2"/>
              </a:rPr>
              <a:t> = {AB}</a:t>
            </a:r>
            <a:r>
              <a:rPr lang="zh-CN" altLang="en-US" sz="2000" kern="0" dirty="0">
                <a:latin typeface="华文新魏" panose="02010800040101010101" pitchFamily="2" charset="-122"/>
                <a:sym typeface="Symbol" panose="05050102010706020507" pitchFamily="18" charset="2"/>
              </a:rPr>
              <a:t>，</a:t>
            </a:r>
            <a:r>
              <a:rPr lang="en-US" altLang="zh-CN" sz="2000" kern="0" dirty="0">
                <a:latin typeface="华文新魏" panose="02010800040101010101" pitchFamily="2" charset="-122"/>
                <a:sym typeface="Symbol" panose="05050102010706020507" pitchFamily="18" charset="2"/>
              </a:rPr>
              <a:t>U</a:t>
            </a:r>
            <a:r>
              <a:rPr lang="en-US" altLang="zh-CN" sz="2000" kern="0" baseline="-25000" dirty="0">
                <a:latin typeface="华文新魏" panose="02010800040101010101" pitchFamily="2" charset="-122"/>
                <a:sym typeface="Symbol" panose="05050102010706020507" pitchFamily="18" charset="2"/>
              </a:rPr>
              <a:t>2 </a:t>
            </a:r>
            <a:r>
              <a:rPr lang="en-US" altLang="zh-CN" sz="2000" kern="0" dirty="0">
                <a:latin typeface="华文新魏" panose="02010800040101010101" pitchFamily="2" charset="-122"/>
                <a:sym typeface="Symbol" panose="05050102010706020507" pitchFamily="18" charset="2"/>
              </a:rPr>
              <a:t>=</a:t>
            </a:r>
            <a:r>
              <a:rPr lang="en-US" altLang="zh-CN" sz="2000" kern="0" baseline="-25000" dirty="0">
                <a:latin typeface="华文新魏" panose="02010800040101010101" pitchFamily="2" charset="-122"/>
                <a:sym typeface="Symbol" panose="05050102010706020507" pitchFamily="18" charset="2"/>
              </a:rPr>
              <a:t> </a:t>
            </a:r>
            <a:r>
              <a:rPr lang="en-US" altLang="zh-CN" sz="2000" kern="0" dirty="0">
                <a:latin typeface="华文新魏" panose="02010800040101010101" pitchFamily="2" charset="-122"/>
                <a:sym typeface="Symbol" panose="05050102010706020507" pitchFamily="18" charset="2"/>
              </a:rPr>
              <a:t>{ACDE}</a:t>
            </a:r>
          </a:p>
          <a:p>
            <a:pPr lvl="1" eaLnBrk="1" hangingPunct="1"/>
            <a:r>
              <a:rPr lang="en-US" altLang="zh-CN" sz="2000" kern="0" dirty="0">
                <a:latin typeface="华文新魏" panose="02010800040101010101" pitchFamily="2" charset="-122"/>
                <a:sym typeface="Symbol" panose="05050102010706020507" pitchFamily="18" charset="2"/>
              </a:rPr>
              <a:t>R</a:t>
            </a:r>
            <a:r>
              <a:rPr lang="en-US" altLang="zh-CN" sz="2000" kern="0" baseline="-25000" dirty="0">
                <a:latin typeface="华文新魏" panose="02010800040101010101" pitchFamily="2" charset="-122"/>
                <a:sym typeface="Symbol" panose="05050102010706020507" pitchFamily="18" charset="2"/>
              </a:rPr>
              <a:t>2</a:t>
            </a:r>
            <a:r>
              <a:rPr lang="zh-CN" altLang="en-US" sz="2000" kern="0" dirty="0">
                <a:latin typeface="华文新魏" panose="02010800040101010101" pitchFamily="2" charset="-122"/>
                <a:sym typeface="Symbol" panose="05050102010706020507" pitchFamily="18" charset="2"/>
              </a:rPr>
              <a:t>中没有来自于</a:t>
            </a:r>
            <a:r>
              <a:rPr lang="en-US" altLang="zh-CN" sz="2000" kern="0" dirty="0">
                <a:latin typeface="华文新魏" panose="02010800040101010101" pitchFamily="2" charset="-122"/>
                <a:sym typeface="Symbol" panose="05050102010706020507" pitchFamily="18" charset="2"/>
              </a:rPr>
              <a:t>F</a:t>
            </a:r>
            <a:r>
              <a:rPr lang="zh-CN" altLang="en-US" sz="2000" kern="0" dirty="0">
                <a:latin typeface="华文新魏" panose="02010800040101010101" pitchFamily="2" charset="-122"/>
                <a:sym typeface="Symbol" panose="05050102010706020507" pitchFamily="18" charset="2"/>
              </a:rPr>
              <a:t>中的函数依赖，但是</a:t>
            </a:r>
            <a:r>
              <a:rPr lang="en-US" altLang="zh-CN" sz="2000" kern="0" dirty="0">
                <a:latin typeface="华文新魏" panose="02010800040101010101" pitchFamily="2" charset="-122"/>
                <a:sym typeface="Symbol" panose="05050102010706020507" pitchFamily="18" charset="2"/>
              </a:rPr>
              <a:t>AC  D</a:t>
            </a:r>
            <a:r>
              <a:rPr lang="en-US" altLang="zh-CN" sz="2000" kern="0" dirty="0">
                <a:sym typeface="Symbol" panose="05050102010706020507" pitchFamily="18" charset="2"/>
              </a:rPr>
              <a:t>∈F</a:t>
            </a:r>
            <a:r>
              <a:rPr lang="en-US" altLang="zh-CN" sz="2000" kern="0" baseline="30000" dirty="0">
                <a:sym typeface="Symbol" panose="05050102010706020507" pitchFamily="18" charset="2"/>
              </a:rPr>
              <a:t>+</a:t>
            </a:r>
            <a:r>
              <a:rPr lang="zh-CN" altLang="en-US" sz="2000" kern="0" dirty="0">
                <a:sym typeface="Symbol" panose="05050102010706020507" pitchFamily="18" charset="2"/>
              </a:rPr>
              <a:t>，所以</a:t>
            </a:r>
            <a:r>
              <a:rPr lang="en-US" altLang="zh-CN" sz="2000" kern="0" dirty="0">
                <a:sym typeface="Symbol" panose="05050102010706020507" pitchFamily="18" charset="2"/>
              </a:rPr>
              <a:t>R</a:t>
            </a:r>
            <a:r>
              <a:rPr lang="en-US" altLang="zh-CN" sz="2000" kern="0" baseline="-25000" dirty="0">
                <a:sym typeface="Symbol" panose="05050102010706020507" pitchFamily="18" charset="2"/>
              </a:rPr>
              <a:t>2</a:t>
            </a:r>
            <a:r>
              <a:rPr lang="zh-CN" altLang="en-US" sz="2000" kern="0" dirty="0">
                <a:sym typeface="Symbol" panose="05050102010706020507" pitchFamily="18" charset="2"/>
              </a:rPr>
              <a:t>不属于</a:t>
            </a:r>
            <a:r>
              <a:rPr lang="en-US" altLang="zh-CN" sz="2000" kern="0" dirty="0">
                <a:sym typeface="Symbol" panose="05050102010706020507" pitchFamily="18" charset="2"/>
              </a:rPr>
              <a:t>BCNF</a:t>
            </a:r>
            <a:r>
              <a:rPr lang="zh-CN" altLang="en-US" sz="2000" kern="0" dirty="0">
                <a:sym typeface="Symbol" panose="05050102010706020507" pitchFamily="18" charset="2"/>
              </a:rPr>
              <a:t>。</a:t>
            </a:r>
          </a:p>
          <a:p>
            <a:pPr eaLnBrk="1" hangingPunct="1"/>
            <a:r>
              <a:rPr lang="zh-CN" altLang="en-US" sz="2400" kern="0" dirty="0">
                <a:sym typeface="Symbol" panose="05050102010706020507" pitchFamily="18" charset="2"/>
              </a:rPr>
              <a:t>因此，计算分解后的关系模式是否属于</a:t>
            </a:r>
            <a:r>
              <a:rPr lang="en-US" altLang="zh-CN" sz="2400" kern="0" dirty="0">
                <a:sym typeface="Symbol" panose="05050102010706020507" pitchFamily="18" charset="2"/>
              </a:rPr>
              <a:t>BCNF</a:t>
            </a:r>
            <a:r>
              <a:rPr lang="zh-CN" altLang="en-US" sz="2400" kern="0" dirty="0">
                <a:sym typeface="Symbol" panose="05050102010706020507" pitchFamily="18" charset="2"/>
              </a:rPr>
              <a:t>是</a:t>
            </a:r>
            <a:r>
              <a:rPr lang="en-US" altLang="zh-CN" sz="2400" kern="0" dirty="0">
                <a:sym typeface="Symbol" panose="05050102010706020507" pitchFamily="18" charset="2"/>
              </a:rPr>
              <a:t>NP</a:t>
            </a:r>
            <a:r>
              <a:rPr lang="zh-CN" altLang="en-US" sz="2400" kern="0" dirty="0">
                <a:sym typeface="Symbol" panose="05050102010706020507" pitchFamily="18" charset="2"/>
              </a:rPr>
              <a:t>的</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156676" name="Rectangle 2"/>
          <p:cNvSpPr>
            <a:spLocks noGrp="1" noChangeArrowheads="1"/>
          </p:cNvSpPr>
          <p:nvPr>
            <p:ph type="title"/>
          </p:nvPr>
        </p:nvSpPr>
        <p:spPr/>
        <p:txBody>
          <a:bodyPr/>
          <a:lstStyle/>
          <a:p>
            <a:pPr eaLnBrk="1" hangingPunct="1">
              <a:defRPr/>
            </a:pPr>
            <a:r>
              <a:rPr kumimoji="1" lang="zh-CN" altLang="en-US"/>
              <a:t>判断一个关系是否属于</a:t>
            </a:r>
            <a:r>
              <a:rPr kumimoji="1" lang="en-US" altLang="zh-CN">
                <a:latin typeface="Tahoma" panose="020B0604030504040204" pitchFamily="34" charset="0"/>
              </a:rPr>
              <a:t>BCNF</a:t>
            </a:r>
            <a:endParaRPr kumimoji="1" lang="zh-CN" altLang="en-US">
              <a:latin typeface="Tahoma" panose="020B0604030504040204" pitchFamily="34" charset="0"/>
            </a:endParaRPr>
          </a:p>
        </p:txBody>
      </p:sp>
      <p:sp>
        <p:nvSpPr>
          <p:cNvPr id="167941" name="Rectangle 3"/>
          <p:cNvSpPr>
            <a:spLocks noGrp="1" noChangeArrowheads="1"/>
          </p:cNvSpPr>
          <p:nvPr>
            <p:ph idx="1"/>
          </p:nvPr>
        </p:nvSpPr>
        <p:spPr>
          <a:xfrm>
            <a:off x="685800" y="1371600"/>
            <a:ext cx="7772400" cy="2849488"/>
          </a:xfrm>
        </p:spPr>
        <p:txBody>
          <a:bodyPr/>
          <a:lstStyle/>
          <a:p>
            <a:pPr eaLnBrk="1" hangingPunct="1"/>
            <a:r>
              <a:rPr lang="zh-CN" altLang="en-US" sz="2400" dirty="0"/>
              <a:t>对于</a:t>
            </a:r>
            <a:r>
              <a:rPr lang="en-US" altLang="zh-CN" sz="2400" dirty="0" err="1"/>
              <a:t>R</a:t>
            </a:r>
            <a:r>
              <a:rPr lang="en-US" altLang="zh-CN" sz="2400" baseline="-25000" dirty="0" err="1"/>
              <a:t>i</a:t>
            </a:r>
            <a:r>
              <a:rPr lang="zh-CN" altLang="en-US" sz="2400" dirty="0"/>
              <a:t>上属性的所有子集</a:t>
            </a:r>
            <a:r>
              <a:rPr lang="en-US" altLang="zh-CN" sz="2400" dirty="0"/>
              <a:t>α</a:t>
            </a:r>
            <a:r>
              <a:rPr lang="zh-CN" altLang="en-US" sz="2400" dirty="0"/>
              <a:t>，检查</a:t>
            </a:r>
            <a:r>
              <a:rPr lang="en-US" altLang="zh-CN" sz="2400" dirty="0"/>
              <a:t>α</a:t>
            </a:r>
            <a:r>
              <a:rPr lang="en-US" altLang="zh-CN" sz="2400" baseline="30000" dirty="0"/>
              <a:t>+</a:t>
            </a:r>
            <a:r>
              <a:rPr lang="zh-CN" altLang="en-US" sz="2400" dirty="0"/>
              <a:t>，判断检查结果是否不包含</a:t>
            </a:r>
            <a:r>
              <a:rPr lang="en-US" altLang="zh-CN" sz="2400" dirty="0" err="1"/>
              <a:t>R</a:t>
            </a:r>
            <a:r>
              <a:rPr lang="en-US" altLang="zh-CN" sz="2400" baseline="-25000" dirty="0" err="1"/>
              <a:t>i</a:t>
            </a:r>
            <a:r>
              <a:rPr lang="en-US" altLang="zh-CN" sz="2400" dirty="0"/>
              <a:t> – α</a:t>
            </a:r>
            <a:r>
              <a:rPr lang="zh-CN" altLang="en-US" sz="2400" dirty="0"/>
              <a:t>的任一属性</a:t>
            </a:r>
            <a:r>
              <a:rPr lang="en-US" altLang="zh-CN" sz="2400" dirty="0"/>
              <a:t>(</a:t>
            </a:r>
            <a:r>
              <a:rPr lang="zh-CN" altLang="en-US" sz="2400" dirty="0"/>
              <a:t>平凡的函数依赖</a:t>
            </a:r>
            <a:r>
              <a:rPr lang="en-US" altLang="zh-CN" sz="2400" dirty="0"/>
              <a:t>)</a:t>
            </a:r>
            <a:r>
              <a:rPr lang="zh-CN" altLang="en-US" sz="2400" dirty="0"/>
              <a:t>或者包含</a:t>
            </a:r>
            <a:r>
              <a:rPr lang="en-US" altLang="zh-CN" sz="2400" dirty="0" err="1"/>
              <a:t>R</a:t>
            </a:r>
            <a:r>
              <a:rPr lang="en-US" altLang="zh-CN" sz="2400" baseline="-25000" dirty="0" err="1"/>
              <a:t>i</a:t>
            </a:r>
            <a:r>
              <a:rPr lang="zh-CN" altLang="en-US" sz="2400" dirty="0"/>
              <a:t>的所有属性</a:t>
            </a:r>
            <a:r>
              <a:rPr lang="en-US" altLang="zh-CN" sz="2400" dirty="0"/>
              <a:t>(</a:t>
            </a:r>
            <a:r>
              <a:rPr lang="zh-CN" altLang="en-US" sz="2400" dirty="0"/>
              <a:t>超码</a:t>
            </a:r>
            <a:r>
              <a:rPr lang="en-US" altLang="zh-CN" sz="2400" dirty="0"/>
              <a:t>)</a:t>
            </a:r>
          </a:p>
          <a:p>
            <a:pPr eaLnBrk="1" hangingPunct="1"/>
            <a:r>
              <a:rPr lang="zh-CN" altLang="en-US" sz="2400" dirty="0"/>
              <a:t>如果某个属性集</a:t>
            </a:r>
            <a:r>
              <a:rPr lang="en-US" altLang="zh-CN" sz="2400" dirty="0"/>
              <a:t>α</a:t>
            </a:r>
            <a:r>
              <a:rPr lang="zh-CN" altLang="en-US" sz="2400" dirty="0"/>
              <a:t>不满足条件，考虑如下的函数依赖，可以证明它出现在</a:t>
            </a:r>
            <a:r>
              <a:rPr lang="en-US" altLang="zh-CN" sz="2400" dirty="0"/>
              <a:t>F</a:t>
            </a:r>
            <a:r>
              <a:rPr lang="en-US" altLang="zh-CN" sz="2400" baseline="30000" dirty="0"/>
              <a:t>+</a:t>
            </a:r>
            <a:r>
              <a:rPr lang="zh-CN" altLang="en-US" sz="2400" dirty="0"/>
              <a:t>中：</a:t>
            </a:r>
          </a:p>
          <a:p>
            <a:pPr eaLnBrk="1" hangingPunct="1">
              <a:buFont typeface="Wingdings" panose="05000000000000000000" pitchFamily="2" charset="2"/>
              <a:buNone/>
            </a:pPr>
            <a:r>
              <a:rPr lang="en-US" altLang="zh-CN" sz="2400" dirty="0"/>
              <a:t>   α </a:t>
            </a:r>
            <a:r>
              <a:rPr lang="en-US" altLang="zh-CN" sz="2400" dirty="0">
                <a:latin typeface="华文新魏" panose="02010800040101010101" pitchFamily="2" charset="-122"/>
                <a:sym typeface="Symbol" panose="05050102010706020507" pitchFamily="18" charset="2"/>
              </a:rPr>
              <a:t></a:t>
            </a:r>
            <a:r>
              <a:rPr lang="en-US" altLang="zh-CN" sz="2400" dirty="0"/>
              <a:t> (α</a:t>
            </a:r>
            <a:r>
              <a:rPr lang="en-US" altLang="zh-CN" sz="2400" baseline="30000" dirty="0"/>
              <a:t>+</a:t>
            </a:r>
            <a:r>
              <a:rPr lang="en-US" altLang="zh-CN" sz="2400" baseline="-25000" dirty="0"/>
              <a:t>  </a:t>
            </a:r>
            <a:r>
              <a:rPr lang="en-US" altLang="zh-CN" sz="2400" dirty="0"/>
              <a:t>- α)  </a:t>
            </a:r>
            <a:r>
              <a:rPr lang="en-US" altLang="en-US" sz="2400" dirty="0"/>
              <a:t>∩</a:t>
            </a:r>
            <a:r>
              <a:rPr lang="en-US" altLang="zh-CN" sz="2400" dirty="0"/>
              <a:t> </a:t>
            </a:r>
            <a:r>
              <a:rPr lang="en-US" altLang="zh-CN" sz="2400" dirty="0" err="1"/>
              <a:t>R</a:t>
            </a:r>
            <a:r>
              <a:rPr lang="en-US" altLang="zh-CN" sz="2400" baseline="-25000" dirty="0" err="1"/>
              <a:t>i</a:t>
            </a:r>
            <a:endParaRPr lang="en-US" altLang="zh-CN" sz="2400" dirty="0"/>
          </a:p>
          <a:p>
            <a:pPr eaLnBrk="1" hangingPunct="1">
              <a:buFont typeface="Wingdings" panose="05000000000000000000" pitchFamily="2" charset="2"/>
              <a:buNone/>
            </a:pPr>
            <a:r>
              <a:rPr lang="zh-CN" altLang="en-US" sz="2400" dirty="0"/>
              <a:t>此函数依赖说明</a:t>
            </a:r>
            <a:r>
              <a:rPr lang="en-US" altLang="zh-CN" sz="2400" dirty="0" err="1"/>
              <a:t>R</a:t>
            </a:r>
            <a:r>
              <a:rPr lang="en-US" altLang="zh-CN" sz="2400" baseline="-25000" dirty="0" err="1"/>
              <a:t>i</a:t>
            </a:r>
            <a:r>
              <a:rPr lang="zh-CN" altLang="en-US" sz="2400" dirty="0"/>
              <a:t>违反了</a:t>
            </a:r>
            <a:r>
              <a:rPr lang="en-US" altLang="zh-CN" sz="2400" dirty="0"/>
              <a:t>BCNF</a:t>
            </a:r>
          </a:p>
        </p:txBody>
      </p:sp>
      <p:sp>
        <p:nvSpPr>
          <p:cNvPr id="7" name="Rectangle 3"/>
          <p:cNvSpPr txBox="1">
            <a:spLocks noChangeArrowheads="1"/>
          </p:cNvSpPr>
          <p:nvPr/>
        </p:nvSpPr>
        <p:spPr bwMode="auto">
          <a:xfrm>
            <a:off x="467544" y="4437112"/>
            <a:ext cx="7772400" cy="1615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80000"/>
              <a:buFont typeface="Wingdings" panose="05000000000000000000" pitchFamily="2" charset="2"/>
              <a:buChar char="l"/>
              <a:defRPr sz="3000">
                <a:solidFill>
                  <a:schemeClr val="bg2"/>
                </a:solidFill>
                <a:latin typeface="+mn-lt"/>
                <a:ea typeface="+mn-ea"/>
                <a:cs typeface="+mn-cs"/>
              </a:defRPr>
            </a:lvl1pPr>
            <a:lvl2pPr marL="742950" indent="-285750" algn="l" rtl="0" eaLnBrk="0" fontAlgn="base" hangingPunct="0">
              <a:spcBef>
                <a:spcPct val="20000"/>
              </a:spcBef>
              <a:spcAft>
                <a:spcPct val="0"/>
              </a:spcAft>
              <a:buClr>
                <a:schemeClr val="folHlink"/>
              </a:buClr>
              <a:buChar char="–"/>
              <a:defRPr sz="2800">
                <a:solidFill>
                  <a:schemeClr val="bg2"/>
                </a:solidFill>
                <a:latin typeface="+mn-lt"/>
                <a:ea typeface="+mn-ea"/>
              </a:defRPr>
            </a:lvl2pPr>
            <a:lvl3pPr marL="1143000" indent="-228600" algn="l" rtl="0" eaLnBrk="0" fontAlgn="base" hangingPunct="0">
              <a:spcBef>
                <a:spcPct val="20000"/>
              </a:spcBef>
              <a:spcAft>
                <a:spcPct val="0"/>
              </a:spcAft>
              <a:buClr>
                <a:schemeClr val="folHlink"/>
              </a:buClr>
              <a:buSzPct val="75000"/>
              <a:buFont typeface="Wingdings" panose="05000000000000000000" pitchFamily="2" charset="2"/>
              <a:buChar char="l"/>
              <a:defRPr sz="2400">
                <a:solidFill>
                  <a:schemeClr val="bg2"/>
                </a:solidFill>
                <a:latin typeface="+mn-lt"/>
                <a:ea typeface="+mn-ea"/>
              </a:defRPr>
            </a:lvl3pPr>
            <a:lvl4pPr marL="1600200" indent="-228600" algn="l" rtl="0" eaLnBrk="0" fontAlgn="base" hangingPunct="0">
              <a:spcBef>
                <a:spcPct val="20000"/>
              </a:spcBef>
              <a:spcAft>
                <a:spcPct val="0"/>
              </a:spcAft>
              <a:buClr>
                <a:schemeClr val="folHlink"/>
              </a:buClr>
              <a:buChar char="–"/>
              <a:defRPr sz="2000">
                <a:solidFill>
                  <a:schemeClr val="bg2"/>
                </a:solidFill>
                <a:latin typeface="+mn-lt"/>
                <a:ea typeface="+mn-ea"/>
              </a:defRPr>
            </a:lvl4pPr>
            <a:lvl5pPr marL="2057400" indent="-228600" algn="l" rtl="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mn-lt"/>
                <a:ea typeface="+mn-ea"/>
              </a:defRPr>
            </a:lvl5pPr>
            <a:lvl6pPr marL="2514600" indent="-228600" algn="l"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mn-ea"/>
              </a:defRPr>
            </a:lvl6pPr>
            <a:lvl7pPr marL="2971800" indent="-228600" algn="l"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mn-ea"/>
              </a:defRPr>
            </a:lvl7pPr>
            <a:lvl8pPr marL="3429000" indent="-228600" algn="l"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mn-ea"/>
              </a:defRPr>
            </a:lvl8pPr>
            <a:lvl9pPr marL="3886200" indent="-228600" algn="l"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mn-ea"/>
              </a:defRPr>
            </a:lvl9pPr>
          </a:lstStyle>
          <a:p>
            <a:pPr lvl="1" eaLnBrk="1" hangingPunct="1"/>
            <a:r>
              <a:rPr lang="zh-CN" altLang="en-US" sz="2400" kern="0" dirty="0">
                <a:latin typeface="华文新魏" panose="02010800040101010101" pitchFamily="2" charset="-122"/>
                <a:sym typeface="Symbol" panose="05050102010706020507" pitchFamily="18" charset="2"/>
              </a:rPr>
              <a:t>例如：</a:t>
            </a:r>
            <a:r>
              <a:rPr lang="en-US" altLang="zh-CN" sz="2400" kern="0" dirty="0">
                <a:latin typeface="华文新魏" panose="02010800040101010101" pitchFamily="2" charset="-122"/>
                <a:sym typeface="Symbol" panose="05050102010706020507" pitchFamily="18" charset="2"/>
              </a:rPr>
              <a:t>R(U,F)</a:t>
            </a:r>
            <a:r>
              <a:rPr lang="zh-CN" altLang="en-US" sz="2400" kern="0" dirty="0">
                <a:latin typeface="华文新魏" panose="02010800040101010101" pitchFamily="2" charset="-122"/>
                <a:sym typeface="Symbol" panose="05050102010706020507" pitchFamily="18" charset="2"/>
              </a:rPr>
              <a:t>，</a:t>
            </a:r>
            <a:r>
              <a:rPr lang="en-US" altLang="zh-CN" sz="2400" kern="0" dirty="0">
                <a:latin typeface="华文新魏" panose="02010800040101010101" pitchFamily="2" charset="-122"/>
                <a:sym typeface="Symbol" panose="05050102010706020507" pitchFamily="18" charset="2"/>
              </a:rPr>
              <a:t>U = {ABCDE}, F = {A  B,BC  D}</a:t>
            </a:r>
            <a:r>
              <a:rPr lang="zh-CN" altLang="en-US" sz="2400" kern="0" dirty="0">
                <a:latin typeface="华文新魏" panose="02010800040101010101" pitchFamily="2" charset="-122"/>
                <a:sym typeface="Symbol" panose="05050102010706020507" pitchFamily="18" charset="2"/>
              </a:rPr>
              <a:t>。将</a:t>
            </a:r>
            <a:r>
              <a:rPr lang="en-US" altLang="zh-CN" sz="2400" kern="0" dirty="0">
                <a:latin typeface="华文新魏" panose="02010800040101010101" pitchFamily="2" charset="-122"/>
                <a:sym typeface="Symbol" panose="05050102010706020507" pitchFamily="18" charset="2"/>
              </a:rPr>
              <a:t>R</a:t>
            </a:r>
            <a:r>
              <a:rPr lang="zh-CN" altLang="en-US" sz="2400" kern="0" dirty="0">
                <a:latin typeface="华文新魏" panose="02010800040101010101" pitchFamily="2" charset="-122"/>
                <a:sym typeface="Symbol" panose="05050102010706020507" pitchFamily="18" charset="2"/>
              </a:rPr>
              <a:t>分解为</a:t>
            </a:r>
            <a:r>
              <a:rPr lang="en-US" altLang="zh-CN" sz="2400" kern="0" dirty="0">
                <a:latin typeface="华文新魏" panose="02010800040101010101" pitchFamily="2" charset="-122"/>
                <a:sym typeface="Symbol" panose="05050102010706020507" pitchFamily="18" charset="2"/>
              </a:rPr>
              <a:t>R</a:t>
            </a:r>
            <a:r>
              <a:rPr lang="en-US" altLang="zh-CN" sz="2400" kern="0" baseline="-25000" dirty="0">
                <a:latin typeface="华文新魏" panose="02010800040101010101" pitchFamily="2" charset="-122"/>
                <a:sym typeface="Symbol" panose="05050102010706020507" pitchFamily="18" charset="2"/>
              </a:rPr>
              <a:t>1</a:t>
            </a:r>
            <a:r>
              <a:rPr lang="zh-CN" altLang="en-US" sz="2400" kern="0" dirty="0">
                <a:latin typeface="华文新魏" panose="02010800040101010101" pitchFamily="2" charset="-122"/>
                <a:sym typeface="Symbol" panose="05050102010706020507" pitchFamily="18" charset="2"/>
              </a:rPr>
              <a:t>和</a:t>
            </a:r>
            <a:r>
              <a:rPr lang="en-US" altLang="zh-CN" sz="2400" kern="0" dirty="0">
                <a:latin typeface="华文新魏" panose="02010800040101010101" pitchFamily="2" charset="-122"/>
                <a:sym typeface="Symbol" panose="05050102010706020507" pitchFamily="18" charset="2"/>
              </a:rPr>
              <a:t>R</a:t>
            </a:r>
            <a:r>
              <a:rPr lang="en-US" altLang="zh-CN" sz="2400" kern="0" baseline="-25000" dirty="0">
                <a:latin typeface="华文新魏" panose="02010800040101010101" pitchFamily="2" charset="-122"/>
                <a:sym typeface="Symbol" panose="05050102010706020507" pitchFamily="18" charset="2"/>
              </a:rPr>
              <a:t>2</a:t>
            </a:r>
            <a:r>
              <a:rPr lang="zh-CN" altLang="en-US" sz="2400" kern="0" dirty="0">
                <a:latin typeface="华文新魏" panose="02010800040101010101" pitchFamily="2" charset="-122"/>
                <a:sym typeface="Symbol" panose="05050102010706020507" pitchFamily="18" charset="2"/>
              </a:rPr>
              <a:t>，</a:t>
            </a:r>
            <a:r>
              <a:rPr lang="en-US" altLang="zh-CN" sz="2400" kern="0" dirty="0">
                <a:latin typeface="华文新魏" panose="02010800040101010101" pitchFamily="2" charset="-122"/>
                <a:sym typeface="Symbol" panose="05050102010706020507" pitchFamily="18" charset="2"/>
              </a:rPr>
              <a:t>U</a:t>
            </a:r>
            <a:r>
              <a:rPr lang="en-US" altLang="zh-CN" sz="2400" kern="0" baseline="-25000" dirty="0">
                <a:latin typeface="华文新魏" panose="02010800040101010101" pitchFamily="2" charset="-122"/>
                <a:sym typeface="Symbol" panose="05050102010706020507" pitchFamily="18" charset="2"/>
              </a:rPr>
              <a:t>1</a:t>
            </a:r>
            <a:r>
              <a:rPr lang="en-US" altLang="zh-CN" sz="2400" kern="0" dirty="0">
                <a:latin typeface="华文新魏" panose="02010800040101010101" pitchFamily="2" charset="-122"/>
                <a:sym typeface="Symbol" panose="05050102010706020507" pitchFamily="18" charset="2"/>
              </a:rPr>
              <a:t> = (AB)</a:t>
            </a:r>
            <a:r>
              <a:rPr lang="zh-CN" altLang="en-US" sz="2400" kern="0" dirty="0">
                <a:latin typeface="华文新魏" panose="02010800040101010101" pitchFamily="2" charset="-122"/>
                <a:sym typeface="Symbol" panose="05050102010706020507" pitchFamily="18" charset="2"/>
              </a:rPr>
              <a:t>，</a:t>
            </a:r>
            <a:r>
              <a:rPr lang="en-US" altLang="zh-CN" sz="2400" kern="0" dirty="0">
                <a:latin typeface="华文新魏" panose="02010800040101010101" pitchFamily="2" charset="-122"/>
                <a:sym typeface="Symbol" panose="05050102010706020507" pitchFamily="18" charset="2"/>
              </a:rPr>
              <a:t>U</a:t>
            </a:r>
            <a:r>
              <a:rPr lang="en-US" altLang="zh-CN" sz="2400" kern="0" baseline="-25000" dirty="0">
                <a:latin typeface="华文新魏" panose="02010800040101010101" pitchFamily="2" charset="-122"/>
                <a:sym typeface="Symbol" panose="05050102010706020507" pitchFamily="18" charset="2"/>
              </a:rPr>
              <a:t>2 </a:t>
            </a:r>
            <a:r>
              <a:rPr lang="en-US" altLang="zh-CN" sz="2400" kern="0" dirty="0">
                <a:latin typeface="华文新魏" panose="02010800040101010101" pitchFamily="2" charset="-122"/>
                <a:sym typeface="Symbol" panose="05050102010706020507" pitchFamily="18" charset="2"/>
              </a:rPr>
              <a:t>=</a:t>
            </a:r>
            <a:r>
              <a:rPr lang="en-US" altLang="zh-CN" sz="2400" kern="0" baseline="-25000" dirty="0">
                <a:latin typeface="华文新魏" panose="02010800040101010101" pitchFamily="2" charset="-122"/>
                <a:sym typeface="Symbol" panose="05050102010706020507" pitchFamily="18" charset="2"/>
              </a:rPr>
              <a:t> </a:t>
            </a:r>
            <a:r>
              <a:rPr lang="en-US" altLang="zh-CN" sz="2400" kern="0" dirty="0">
                <a:latin typeface="华文新魏" panose="02010800040101010101" pitchFamily="2" charset="-122"/>
                <a:sym typeface="Symbol" panose="05050102010706020507" pitchFamily="18" charset="2"/>
              </a:rPr>
              <a:t>(ACDE)</a:t>
            </a:r>
            <a:r>
              <a:rPr lang="zh-CN" altLang="en-US" sz="2400" kern="0" dirty="0">
                <a:latin typeface="华文新魏" panose="02010800040101010101" pitchFamily="2" charset="-122"/>
                <a:sym typeface="Symbol" panose="05050102010706020507" pitchFamily="18" charset="2"/>
              </a:rPr>
              <a:t>。</a:t>
            </a:r>
            <a:endParaRPr lang="en-US" altLang="zh-CN" sz="2400" kern="0" dirty="0">
              <a:latin typeface="华文新魏" panose="02010800040101010101" pitchFamily="2" charset="-122"/>
              <a:sym typeface="Symbol" panose="05050102010706020507" pitchFamily="18" charset="2"/>
            </a:endParaRPr>
          </a:p>
          <a:p>
            <a:pPr lvl="1" eaLnBrk="1" hangingPunct="1"/>
            <a:r>
              <a:rPr lang="en-US" altLang="zh-CN" sz="2400" kern="0" dirty="0">
                <a:latin typeface="华文新魏" panose="02010800040101010101" pitchFamily="2" charset="-122"/>
                <a:sym typeface="Symbol" panose="05050102010706020507" pitchFamily="18" charset="2"/>
              </a:rPr>
              <a:t>R</a:t>
            </a:r>
            <a:r>
              <a:rPr lang="en-US" altLang="zh-CN" sz="2400" kern="0" baseline="-25000" dirty="0">
                <a:latin typeface="华文新魏" panose="02010800040101010101" pitchFamily="2" charset="-122"/>
                <a:sym typeface="Symbol" panose="05050102010706020507" pitchFamily="18" charset="2"/>
              </a:rPr>
              <a:t>2</a:t>
            </a:r>
            <a:r>
              <a:rPr lang="zh-CN" altLang="en-US" sz="2400" kern="0" dirty="0">
                <a:latin typeface="华文新魏" panose="02010800040101010101" pitchFamily="2" charset="-122"/>
                <a:sym typeface="Symbol" panose="05050102010706020507" pitchFamily="18" charset="2"/>
              </a:rPr>
              <a:t>中没有来自于</a:t>
            </a:r>
            <a:r>
              <a:rPr lang="en-US" altLang="zh-CN" sz="2400" kern="0" dirty="0">
                <a:latin typeface="华文新魏" panose="02010800040101010101" pitchFamily="2" charset="-122"/>
                <a:sym typeface="Symbol" panose="05050102010706020507" pitchFamily="18" charset="2"/>
              </a:rPr>
              <a:t>F</a:t>
            </a:r>
            <a:r>
              <a:rPr lang="zh-CN" altLang="en-US" sz="2400" kern="0" dirty="0">
                <a:latin typeface="华文新魏" panose="02010800040101010101" pitchFamily="2" charset="-122"/>
                <a:sym typeface="Symbol" panose="05050102010706020507" pitchFamily="18" charset="2"/>
              </a:rPr>
              <a:t>中的函数依赖，但是</a:t>
            </a:r>
            <a:r>
              <a:rPr lang="en-US" altLang="zh-CN" sz="2400" kern="0" dirty="0">
                <a:latin typeface="华文新魏" panose="02010800040101010101" pitchFamily="2" charset="-122"/>
                <a:sym typeface="Symbol" panose="05050102010706020507" pitchFamily="18" charset="2"/>
              </a:rPr>
              <a:t>AC  D</a:t>
            </a:r>
            <a:r>
              <a:rPr lang="en-US" altLang="zh-CN" sz="2400" kern="0" dirty="0">
                <a:sym typeface="Symbol" panose="05050102010706020507" pitchFamily="18" charset="2"/>
              </a:rPr>
              <a:t>∈F</a:t>
            </a:r>
            <a:r>
              <a:rPr lang="en-US" altLang="zh-CN" sz="2400" kern="0" baseline="30000" dirty="0">
                <a:sym typeface="Symbol" panose="05050102010706020507" pitchFamily="18" charset="2"/>
              </a:rPr>
              <a:t>+</a:t>
            </a:r>
            <a:r>
              <a:rPr lang="zh-CN" altLang="en-US" sz="2400" kern="0" dirty="0">
                <a:sym typeface="Symbol" panose="05050102010706020507" pitchFamily="18" charset="2"/>
              </a:rPr>
              <a:t>，所以</a:t>
            </a:r>
            <a:r>
              <a:rPr lang="en-US" altLang="zh-CN" sz="2400" kern="0" dirty="0">
                <a:sym typeface="Symbol" panose="05050102010706020507" pitchFamily="18" charset="2"/>
              </a:rPr>
              <a:t>R</a:t>
            </a:r>
            <a:r>
              <a:rPr lang="en-US" altLang="zh-CN" sz="2400" kern="0" baseline="-25000" dirty="0">
                <a:sym typeface="Symbol" panose="05050102010706020507" pitchFamily="18" charset="2"/>
              </a:rPr>
              <a:t>2</a:t>
            </a:r>
            <a:r>
              <a:rPr lang="zh-CN" altLang="en-US" sz="2400" kern="0" dirty="0">
                <a:sym typeface="Symbol" panose="05050102010706020507" pitchFamily="18" charset="2"/>
              </a:rPr>
              <a:t>不属于</a:t>
            </a:r>
            <a:r>
              <a:rPr lang="en-US" altLang="zh-CN" sz="2400" kern="0" dirty="0">
                <a:sym typeface="Symbol" panose="05050102010706020507" pitchFamily="18" charset="2"/>
              </a:rPr>
              <a:t>BCNF</a:t>
            </a:r>
            <a:r>
              <a:rPr lang="zh-CN" altLang="en-US" sz="2400" kern="0" dirty="0">
                <a:sym typeface="Symbol" panose="05050102010706020507" pitchFamily="18" charset="2"/>
              </a:rPr>
              <a:t>。</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34820" name="Rectangle 1026"/>
          <p:cNvSpPr>
            <a:spLocks noGrp="1" noChangeArrowheads="1"/>
          </p:cNvSpPr>
          <p:nvPr>
            <p:ph type="title"/>
          </p:nvPr>
        </p:nvSpPr>
        <p:spPr/>
        <p:txBody>
          <a:bodyPr/>
          <a:lstStyle/>
          <a:p>
            <a:pPr eaLnBrk="1" hangingPunct="1">
              <a:defRPr/>
            </a:pPr>
            <a:r>
              <a:rPr kumimoji="1" lang="zh-CN" altLang="en-US"/>
              <a:t>函数依赖</a:t>
            </a:r>
          </a:p>
        </p:txBody>
      </p:sp>
      <p:sp>
        <p:nvSpPr>
          <p:cNvPr id="19461" name="Rectangle 1027"/>
          <p:cNvSpPr>
            <a:spLocks noGrp="1" noChangeArrowheads="1"/>
          </p:cNvSpPr>
          <p:nvPr>
            <p:ph idx="1"/>
          </p:nvPr>
        </p:nvSpPr>
        <p:spPr>
          <a:xfrm>
            <a:off x="685800" y="3810000"/>
            <a:ext cx="7772400" cy="2643188"/>
          </a:xfrm>
        </p:spPr>
        <p:txBody>
          <a:bodyPr/>
          <a:lstStyle/>
          <a:p>
            <a:pPr eaLnBrk="1" hangingPunct="1">
              <a:lnSpc>
                <a:spcPct val="90000"/>
              </a:lnSpc>
            </a:pPr>
            <a:r>
              <a:rPr lang="zh-CN" altLang="en-US" sz="2600" dirty="0">
                <a:latin typeface="华文新魏" panose="02010800040101010101" pitchFamily="2" charset="-122"/>
              </a:rPr>
              <a:t>检验：</a:t>
            </a:r>
            <a:r>
              <a:rPr lang="en-US" altLang="zh-CN" sz="2600" dirty="0">
                <a:latin typeface="华文新魏" panose="02010800040101010101" pitchFamily="2" charset="-122"/>
              </a:rPr>
              <a:t>A→C？C→A？AB→D？</a:t>
            </a:r>
          </a:p>
          <a:p>
            <a:pPr eaLnBrk="1" hangingPunct="1">
              <a:lnSpc>
                <a:spcPct val="90000"/>
              </a:lnSpc>
            </a:pPr>
            <a:r>
              <a:rPr lang="zh-CN" altLang="en-US" sz="2600" dirty="0">
                <a:latin typeface="华文新魏" panose="02010800040101010101" pitchFamily="2" charset="-122"/>
              </a:rPr>
              <a:t>辨识：</a:t>
            </a:r>
          </a:p>
          <a:p>
            <a:pPr lvl="1" eaLnBrk="1" hangingPunct="1">
              <a:lnSpc>
                <a:spcPct val="90000"/>
              </a:lnSpc>
            </a:pPr>
            <a:r>
              <a:rPr lang="zh-CN" altLang="en-US" sz="2600" dirty="0">
                <a:latin typeface="华文新魏" panose="02010800040101010101" pitchFamily="2" charset="-122"/>
              </a:rPr>
              <a:t>满足依赖的关系：依赖在模式的某个关系实例上成立</a:t>
            </a:r>
          </a:p>
          <a:p>
            <a:pPr lvl="1" eaLnBrk="1" hangingPunct="1">
              <a:lnSpc>
                <a:spcPct val="90000"/>
              </a:lnSpc>
            </a:pPr>
            <a:r>
              <a:rPr lang="zh-CN" altLang="en-US" sz="2600" dirty="0">
                <a:latin typeface="华文新魏" panose="02010800040101010101" pitchFamily="2" charset="-122"/>
              </a:rPr>
              <a:t>模式上成立的依赖：依赖在模式的所有关系实例上都成立</a:t>
            </a:r>
          </a:p>
        </p:txBody>
      </p:sp>
      <p:grpSp>
        <p:nvGrpSpPr>
          <p:cNvPr id="19462" name="Group 1028"/>
          <p:cNvGrpSpPr>
            <a:grpSpLocks/>
          </p:cNvGrpSpPr>
          <p:nvPr/>
        </p:nvGrpSpPr>
        <p:grpSpPr bwMode="auto">
          <a:xfrm>
            <a:off x="1524000" y="1381125"/>
            <a:ext cx="6096000" cy="2428875"/>
            <a:chOff x="960" y="1344"/>
            <a:chExt cx="3840" cy="1722"/>
          </a:xfrm>
        </p:grpSpPr>
        <p:sp>
          <p:nvSpPr>
            <p:cNvPr id="19463" name="Rectangle 1029"/>
            <p:cNvSpPr>
              <a:spLocks noChangeArrowheads="1"/>
            </p:cNvSpPr>
            <p:nvPr/>
          </p:nvSpPr>
          <p:spPr bwMode="auto">
            <a:xfrm>
              <a:off x="3840" y="2779"/>
              <a:ext cx="96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200">
                  <a:latin typeface="华文新魏" panose="02010800040101010101" pitchFamily="2" charset="-122"/>
                </a:rPr>
                <a:t>d4</a:t>
              </a:r>
            </a:p>
          </p:txBody>
        </p:sp>
        <p:sp>
          <p:nvSpPr>
            <p:cNvPr id="19464" name="Rectangle 1030"/>
            <p:cNvSpPr>
              <a:spLocks noChangeArrowheads="1"/>
            </p:cNvSpPr>
            <p:nvPr/>
          </p:nvSpPr>
          <p:spPr bwMode="auto">
            <a:xfrm>
              <a:off x="3840" y="2492"/>
              <a:ext cx="96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200">
                  <a:latin typeface="华文新魏" panose="02010800040101010101" pitchFamily="2" charset="-122"/>
                </a:rPr>
                <a:t>d3</a:t>
              </a:r>
            </a:p>
          </p:txBody>
        </p:sp>
        <p:sp>
          <p:nvSpPr>
            <p:cNvPr id="19465" name="Rectangle 1031"/>
            <p:cNvSpPr>
              <a:spLocks noChangeArrowheads="1"/>
            </p:cNvSpPr>
            <p:nvPr/>
          </p:nvSpPr>
          <p:spPr bwMode="auto">
            <a:xfrm>
              <a:off x="3840" y="2205"/>
              <a:ext cx="96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200">
                  <a:latin typeface="华文新魏" panose="02010800040101010101" pitchFamily="2" charset="-122"/>
                </a:rPr>
                <a:t>d2</a:t>
              </a:r>
            </a:p>
          </p:txBody>
        </p:sp>
        <p:sp>
          <p:nvSpPr>
            <p:cNvPr id="19466" name="Rectangle 1032"/>
            <p:cNvSpPr>
              <a:spLocks noChangeArrowheads="1"/>
            </p:cNvSpPr>
            <p:nvPr/>
          </p:nvSpPr>
          <p:spPr bwMode="auto">
            <a:xfrm>
              <a:off x="3840" y="1918"/>
              <a:ext cx="96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200">
                  <a:latin typeface="华文新魏" panose="02010800040101010101" pitchFamily="2" charset="-122"/>
                </a:rPr>
                <a:t>d2</a:t>
              </a:r>
            </a:p>
          </p:txBody>
        </p:sp>
        <p:sp>
          <p:nvSpPr>
            <p:cNvPr id="19467" name="Rectangle 1033"/>
            <p:cNvSpPr>
              <a:spLocks noChangeArrowheads="1"/>
            </p:cNvSpPr>
            <p:nvPr/>
          </p:nvSpPr>
          <p:spPr bwMode="auto">
            <a:xfrm>
              <a:off x="3840" y="1631"/>
              <a:ext cx="96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200">
                  <a:latin typeface="华文新魏" panose="02010800040101010101" pitchFamily="2" charset="-122"/>
                </a:rPr>
                <a:t>d1</a:t>
              </a:r>
            </a:p>
          </p:txBody>
        </p:sp>
        <p:sp>
          <p:nvSpPr>
            <p:cNvPr id="19468" name="Rectangle 1034"/>
            <p:cNvSpPr>
              <a:spLocks noChangeArrowheads="1"/>
            </p:cNvSpPr>
            <p:nvPr/>
          </p:nvSpPr>
          <p:spPr bwMode="auto">
            <a:xfrm>
              <a:off x="3840" y="1344"/>
              <a:ext cx="96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200">
                  <a:latin typeface="华文新魏" panose="02010800040101010101" pitchFamily="2" charset="-122"/>
                </a:rPr>
                <a:t>D</a:t>
              </a:r>
            </a:p>
          </p:txBody>
        </p:sp>
        <p:sp>
          <p:nvSpPr>
            <p:cNvPr id="19469" name="Rectangle 1035"/>
            <p:cNvSpPr>
              <a:spLocks noChangeArrowheads="1"/>
            </p:cNvSpPr>
            <p:nvPr/>
          </p:nvSpPr>
          <p:spPr bwMode="auto">
            <a:xfrm>
              <a:off x="2880" y="2779"/>
              <a:ext cx="96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200">
                  <a:latin typeface="华文新魏" panose="02010800040101010101" pitchFamily="2" charset="-122"/>
                </a:rPr>
                <a:t>c2</a:t>
              </a:r>
            </a:p>
          </p:txBody>
        </p:sp>
        <p:sp>
          <p:nvSpPr>
            <p:cNvPr id="19470" name="Rectangle 1036"/>
            <p:cNvSpPr>
              <a:spLocks noChangeArrowheads="1"/>
            </p:cNvSpPr>
            <p:nvPr/>
          </p:nvSpPr>
          <p:spPr bwMode="auto">
            <a:xfrm>
              <a:off x="1920" y="2779"/>
              <a:ext cx="96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200">
                  <a:latin typeface="华文新魏" panose="02010800040101010101" pitchFamily="2" charset="-122"/>
                </a:rPr>
                <a:t>b3</a:t>
              </a:r>
            </a:p>
          </p:txBody>
        </p:sp>
        <p:sp>
          <p:nvSpPr>
            <p:cNvPr id="19471" name="Rectangle 1037"/>
            <p:cNvSpPr>
              <a:spLocks noChangeArrowheads="1"/>
            </p:cNvSpPr>
            <p:nvPr/>
          </p:nvSpPr>
          <p:spPr bwMode="auto">
            <a:xfrm>
              <a:off x="960" y="2779"/>
              <a:ext cx="96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200">
                  <a:latin typeface="华文新魏" panose="02010800040101010101" pitchFamily="2" charset="-122"/>
                </a:rPr>
                <a:t>a3</a:t>
              </a:r>
            </a:p>
          </p:txBody>
        </p:sp>
        <p:sp>
          <p:nvSpPr>
            <p:cNvPr id="19472" name="Rectangle 1038"/>
            <p:cNvSpPr>
              <a:spLocks noChangeArrowheads="1"/>
            </p:cNvSpPr>
            <p:nvPr/>
          </p:nvSpPr>
          <p:spPr bwMode="auto">
            <a:xfrm>
              <a:off x="2880" y="2492"/>
              <a:ext cx="96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200">
                  <a:latin typeface="华文新魏" panose="02010800040101010101" pitchFamily="2" charset="-122"/>
                </a:rPr>
                <a:t>c2</a:t>
              </a:r>
            </a:p>
          </p:txBody>
        </p:sp>
        <p:sp>
          <p:nvSpPr>
            <p:cNvPr id="19473" name="Rectangle 1039"/>
            <p:cNvSpPr>
              <a:spLocks noChangeArrowheads="1"/>
            </p:cNvSpPr>
            <p:nvPr/>
          </p:nvSpPr>
          <p:spPr bwMode="auto">
            <a:xfrm>
              <a:off x="1920" y="2492"/>
              <a:ext cx="96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200">
                  <a:latin typeface="华文新魏" panose="02010800040101010101" pitchFamily="2" charset="-122"/>
                </a:rPr>
                <a:t>b3</a:t>
              </a:r>
            </a:p>
          </p:txBody>
        </p:sp>
        <p:sp>
          <p:nvSpPr>
            <p:cNvPr id="19474" name="Rectangle 1040"/>
            <p:cNvSpPr>
              <a:spLocks noChangeArrowheads="1"/>
            </p:cNvSpPr>
            <p:nvPr/>
          </p:nvSpPr>
          <p:spPr bwMode="auto">
            <a:xfrm>
              <a:off x="960" y="2492"/>
              <a:ext cx="96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200">
                  <a:latin typeface="华文新魏" panose="02010800040101010101" pitchFamily="2" charset="-122"/>
                </a:rPr>
                <a:t>a2</a:t>
              </a:r>
            </a:p>
          </p:txBody>
        </p:sp>
        <p:sp>
          <p:nvSpPr>
            <p:cNvPr id="19475" name="Rectangle 1041"/>
            <p:cNvSpPr>
              <a:spLocks noChangeArrowheads="1"/>
            </p:cNvSpPr>
            <p:nvPr/>
          </p:nvSpPr>
          <p:spPr bwMode="auto">
            <a:xfrm>
              <a:off x="2880" y="2205"/>
              <a:ext cx="96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200">
                  <a:latin typeface="华文新魏" panose="02010800040101010101" pitchFamily="2" charset="-122"/>
                </a:rPr>
                <a:t>c2</a:t>
              </a:r>
            </a:p>
          </p:txBody>
        </p:sp>
        <p:sp>
          <p:nvSpPr>
            <p:cNvPr id="19476" name="Rectangle 1042"/>
            <p:cNvSpPr>
              <a:spLocks noChangeArrowheads="1"/>
            </p:cNvSpPr>
            <p:nvPr/>
          </p:nvSpPr>
          <p:spPr bwMode="auto">
            <a:xfrm>
              <a:off x="1920" y="2205"/>
              <a:ext cx="96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200">
                  <a:latin typeface="华文新魏" panose="02010800040101010101" pitchFamily="2" charset="-122"/>
                </a:rPr>
                <a:t>b2</a:t>
              </a:r>
            </a:p>
          </p:txBody>
        </p:sp>
        <p:sp>
          <p:nvSpPr>
            <p:cNvPr id="19477" name="Rectangle 1043"/>
            <p:cNvSpPr>
              <a:spLocks noChangeArrowheads="1"/>
            </p:cNvSpPr>
            <p:nvPr/>
          </p:nvSpPr>
          <p:spPr bwMode="auto">
            <a:xfrm>
              <a:off x="960" y="2205"/>
              <a:ext cx="96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200">
                  <a:latin typeface="华文新魏" panose="02010800040101010101" pitchFamily="2" charset="-122"/>
                </a:rPr>
                <a:t>a2</a:t>
              </a:r>
            </a:p>
          </p:txBody>
        </p:sp>
        <p:sp>
          <p:nvSpPr>
            <p:cNvPr id="19478" name="Rectangle 1044"/>
            <p:cNvSpPr>
              <a:spLocks noChangeArrowheads="1"/>
            </p:cNvSpPr>
            <p:nvPr/>
          </p:nvSpPr>
          <p:spPr bwMode="auto">
            <a:xfrm>
              <a:off x="2880" y="1918"/>
              <a:ext cx="96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200">
                  <a:latin typeface="华文新魏" panose="02010800040101010101" pitchFamily="2" charset="-122"/>
                </a:rPr>
                <a:t>c1</a:t>
              </a:r>
            </a:p>
          </p:txBody>
        </p:sp>
        <p:sp>
          <p:nvSpPr>
            <p:cNvPr id="19479" name="Rectangle 1045"/>
            <p:cNvSpPr>
              <a:spLocks noChangeArrowheads="1"/>
            </p:cNvSpPr>
            <p:nvPr/>
          </p:nvSpPr>
          <p:spPr bwMode="auto">
            <a:xfrm>
              <a:off x="1920" y="1918"/>
              <a:ext cx="96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200">
                  <a:latin typeface="华文新魏" panose="02010800040101010101" pitchFamily="2" charset="-122"/>
                </a:rPr>
                <a:t>b2</a:t>
              </a:r>
            </a:p>
          </p:txBody>
        </p:sp>
        <p:sp>
          <p:nvSpPr>
            <p:cNvPr id="19480" name="Rectangle 1046"/>
            <p:cNvSpPr>
              <a:spLocks noChangeArrowheads="1"/>
            </p:cNvSpPr>
            <p:nvPr/>
          </p:nvSpPr>
          <p:spPr bwMode="auto">
            <a:xfrm>
              <a:off x="960" y="1918"/>
              <a:ext cx="96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200">
                  <a:latin typeface="华文新魏" panose="02010800040101010101" pitchFamily="2" charset="-122"/>
                </a:rPr>
                <a:t>a1</a:t>
              </a:r>
            </a:p>
          </p:txBody>
        </p:sp>
        <p:sp>
          <p:nvSpPr>
            <p:cNvPr id="19481" name="Rectangle 1047"/>
            <p:cNvSpPr>
              <a:spLocks noChangeArrowheads="1"/>
            </p:cNvSpPr>
            <p:nvPr/>
          </p:nvSpPr>
          <p:spPr bwMode="auto">
            <a:xfrm>
              <a:off x="2880" y="1631"/>
              <a:ext cx="96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200">
                  <a:latin typeface="华文新魏" panose="02010800040101010101" pitchFamily="2" charset="-122"/>
                </a:rPr>
                <a:t>c1</a:t>
              </a:r>
            </a:p>
          </p:txBody>
        </p:sp>
        <p:sp>
          <p:nvSpPr>
            <p:cNvPr id="19482" name="Rectangle 1048"/>
            <p:cNvSpPr>
              <a:spLocks noChangeArrowheads="1"/>
            </p:cNvSpPr>
            <p:nvPr/>
          </p:nvSpPr>
          <p:spPr bwMode="auto">
            <a:xfrm>
              <a:off x="1920" y="1631"/>
              <a:ext cx="96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200">
                  <a:latin typeface="华文新魏" panose="02010800040101010101" pitchFamily="2" charset="-122"/>
                </a:rPr>
                <a:t>b1</a:t>
              </a:r>
            </a:p>
          </p:txBody>
        </p:sp>
        <p:sp>
          <p:nvSpPr>
            <p:cNvPr id="19483" name="Rectangle 1049"/>
            <p:cNvSpPr>
              <a:spLocks noChangeArrowheads="1"/>
            </p:cNvSpPr>
            <p:nvPr/>
          </p:nvSpPr>
          <p:spPr bwMode="auto">
            <a:xfrm>
              <a:off x="960" y="1631"/>
              <a:ext cx="96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200">
                  <a:latin typeface="华文新魏" panose="02010800040101010101" pitchFamily="2" charset="-122"/>
                </a:rPr>
                <a:t>a1</a:t>
              </a:r>
            </a:p>
          </p:txBody>
        </p:sp>
        <p:sp>
          <p:nvSpPr>
            <p:cNvPr id="19484" name="Rectangle 1050"/>
            <p:cNvSpPr>
              <a:spLocks noChangeArrowheads="1"/>
            </p:cNvSpPr>
            <p:nvPr/>
          </p:nvSpPr>
          <p:spPr bwMode="auto">
            <a:xfrm>
              <a:off x="2880" y="1344"/>
              <a:ext cx="96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200">
                  <a:latin typeface="华文新魏" panose="02010800040101010101" pitchFamily="2" charset="-122"/>
                </a:rPr>
                <a:t>C</a:t>
              </a:r>
            </a:p>
          </p:txBody>
        </p:sp>
        <p:sp>
          <p:nvSpPr>
            <p:cNvPr id="19485" name="Rectangle 1051"/>
            <p:cNvSpPr>
              <a:spLocks noChangeArrowheads="1"/>
            </p:cNvSpPr>
            <p:nvPr/>
          </p:nvSpPr>
          <p:spPr bwMode="auto">
            <a:xfrm>
              <a:off x="1920" y="1344"/>
              <a:ext cx="96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200">
                  <a:latin typeface="华文新魏" panose="02010800040101010101" pitchFamily="2" charset="-122"/>
                </a:rPr>
                <a:t>B</a:t>
              </a:r>
            </a:p>
          </p:txBody>
        </p:sp>
        <p:sp>
          <p:nvSpPr>
            <p:cNvPr id="19486" name="Rectangle 1052"/>
            <p:cNvSpPr>
              <a:spLocks noChangeArrowheads="1"/>
            </p:cNvSpPr>
            <p:nvPr/>
          </p:nvSpPr>
          <p:spPr bwMode="auto">
            <a:xfrm>
              <a:off x="960" y="1344"/>
              <a:ext cx="96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200">
                  <a:latin typeface="华文新魏" panose="02010800040101010101" pitchFamily="2" charset="-122"/>
                </a:rPr>
                <a:t>A</a:t>
              </a:r>
            </a:p>
          </p:txBody>
        </p:sp>
        <p:sp>
          <p:nvSpPr>
            <p:cNvPr id="19487" name="Line 1053"/>
            <p:cNvSpPr>
              <a:spLocks noChangeShapeType="1"/>
            </p:cNvSpPr>
            <p:nvPr/>
          </p:nvSpPr>
          <p:spPr bwMode="auto">
            <a:xfrm>
              <a:off x="960" y="1344"/>
              <a:ext cx="3840"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88" name="Line 1054"/>
            <p:cNvSpPr>
              <a:spLocks noChangeShapeType="1"/>
            </p:cNvSpPr>
            <p:nvPr/>
          </p:nvSpPr>
          <p:spPr bwMode="auto">
            <a:xfrm>
              <a:off x="960" y="1631"/>
              <a:ext cx="3840"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89" name="Line 1055"/>
            <p:cNvSpPr>
              <a:spLocks noChangeShapeType="1"/>
            </p:cNvSpPr>
            <p:nvPr/>
          </p:nvSpPr>
          <p:spPr bwMode="auto">
            <a:xfrm>
              <a:off x="960" y="1918"/>
              <a:ext cx="3840"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90" name="Line 1056"/>
            <p:cNvSpPr>
              <a:spLocks noChangeShapeType="1"/>
            </p:cNvSpPr>
            <p:nvPr/>
          </p:nvSpPr>
          <p:spPr bwMode="auto">
            <a:xfrm>
              <a:off x="960" y="2205"/>
              <a:ext cx="3840"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91" name="Line 1057"/>
            <p:cNvSpPr>
              <a:spLocks noChangeShapeType="1"/>
            </p:cNvSpPr>
            <p:nvPr/>
          </p:nvSpPr>
          <p:spPr bwMode="auto">
            <a:xfrm>
              <a:off x="960" y="2492"/>
              <a:ext cx="3840"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dirty="0"/>
            </a:p>
          </p:txBody>
        </p:sp>
        <p:sp>
          <p:nvSpPr>
            <p:cNvPr id="19492" name="Line 1058"/>
            <p:cNvSpPr>
              <a:spLocks noChangeShapeType="1"/>
            </p:cNvSpPr>
            <p:nvPr/>
          </p:nvSpPr>
          <p:spPr bwMode="auto">
            <a:xfrm>
              <a:off x="960" y="2779"/>
              <a:ext cx="3840"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93" name="Line 1059"/>
            <p:cNvSpPr>
              <a:spLocks noChangeShapeType="1"/>
            </p:cNvSpPr>
            <p:nvPr/>
          </p:nvSpPr>
          <p:spPr bwMode="auto">
            <a:xfrm>
              <a:off x="960" y="3066"/>
              <a:ext cx="3840"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94" name="Line 1060"/>
            <p:cNvSpPr>
              <a:spLocks noChangeShapeType="1"/>
            </p:cNvSpPr>
            <p:nvPr/>
          </p:nvSpPr>
          <p:spPr bwMode="auto">
            <a:xfrm>
              <a:off x="960" y="1344"/>
              <a:ext cx="0" cy="1722"/>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95" name="Line 1061"/>
            <p:cNvSpPr>
              <a:spLocks noChangeShapeType="1"/>
            </p:cNvSpPr>
            <p:nvPr/>
          </p:nvSpPr>
          <p:spPr bwMode="auto">
            <a:xfrm>
              <a:off x="1920" y="1344"/>
              <a:ext cx="0" cy="172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96" name="Line 1062"/>
            <p:cNvSpPr>
              <a:spLocks noChangeShapeType="1"/>
            </p:cNvSpPr>
            <p:nvPr/>
          </p:nvSpPr>
          <p:spPr bwMode="auto">
            <a:xfrm>
              <a:off x="2880" y="1344"/>
              <a:ext cx="0" cy="172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97" name="Line 1063"/>
            <p:cNvSpPr>
              <a:spLocks noChangeShapeType="1"/>
            </p:cNvSpPr>
            <p:nvPr/>
          </p:nvSpPr>
          <p:spPr bwMode="auto">
            <a:xfrm>
              <a:off x="3840" y="1344"/>
              <a:ext cx="0" cy="172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98" name="Line 1064"/>
            <p:cNvSpPr>
              <a:spLocks noChangeShapeType="1"/>
            </p:cNvSpPr>
            <p:nvPr/>
          </p:nvSpPr>
          <p:spPr bwMode="auto">
            <a:xfrm>
              <a:off x="4800" y="1344"/>
              <a:ext cx="0" cy="1722"/>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157700" name="Rectangle 2"/>
          <p:cNvSpPr>
            <a:spLocks noGrp="1" noChangeArrowheads="1"/>
          </p:cNvSpPr>
          <p:nvPr>
            <p:ph type="title"/>
          </p:nvPr>
        </p:nvSpPr>
        <p:spPr/>
        <p:txBody>
          <a:bodyPr/>
          <a:lstStyle/>
          <a:p>
            <a:pPr eaLnBrk="1" hangingPunct="1">
              <a:defRPr/>
            </a:pPr>
            <a:r>
              <a:rPr kumimoji="1" lang="zh-CN" altLang="en-US" dirty="0"/>
              <a:t>关系模式的分解算法</a:t>
            </a:r>
            <a:r>
              <a:rPr kumimoji="1" lang="en-US" altLang="zh-CN" dirty="0"/>
              <a:t>-BCNF</a:t>
            </a:r>
            <a:endParaRPr kumimoji="1" lang="zh-CN" altLang="en-US" dirty="0"/>
          </a:p>
        </p:txBody>
      </p:sp>
      <p:sp>
        <p:nvSpPr>
          <p:cNvPr id="168965" name="Rectangle 3"/>
          <p:cNvSpPr>
            <a:spLocks noGrp="1" noChangeArrowheads="1"/>
          </p:cNvSpPr>
          <p:nvPr>
            <p:ph idx="1"/>
          </p:nvPr>
        </p:nvSpPr>
        <p:spPr/>
        <p:txBody>
          <a:bodyPr/>
          <a:lstStyle/>
          <a:p>
            <a:pPr lvl="1" eaLnBrk="1" hangingPunct="1">
              <a:lnSpc>
                <a:spcPct val="90000"/>
              </a:lnSpc>
            </a:pPr>
            <a:r>
              <a:rPr lang="zh-CN" altLang="en-US" dirty="0">
                <a:latin typeface="华文新魏" panose="02010800040101010101" pitchFamily="2" charset="-122"/>
              </a:rPr>
              <a:t>算法：</a:t>
            </a:r>
            <a:r>
              <a:rPr lang="en-US" altLang="zh-CN" dirty="0">
                <a:latin typeface="华文新魏" panose="02010800040101010101" pitchFamily="2" charset="-122"/>
              </a:rPr>
              <a:t>(</a:t>
            </a:r>
            <a:r>
              <a:rPr lang="zh-CN" altLang="en-US" dirty="0">
                <a:latin typeface="华文新魏" panose="02010800040101010101" pitchFamily="2" charset="-122"/>
              </a:rPr>
              <a:t>达到</a:t>
            </a:r>
            <a:r>
              <a:rPr lang="en-US" altLang="zh-CN" dirty="0">
                <a:latin typeface="华文新魏" panose="02010800040101010101" pitchFamily="2" charset="-122"/>
              </a:rPr>
              <a:t>BCNF</a:t>
            </a:r>
            <a:r>
              <a:rPr lang="zh-CN" altLang="en-US" dirty="0">
                <a:latin typeface="华文新魏" panose="02010800040101010101" pitchFamily="2" charset="-122"/>
              </a:rPr>
              <a:t>无损连接分解算法</a:t>
            </a:r>
            <a:r>
              <a:rPr lang="en-US" altLang="zh-CN" dirty="0">
                <a:latin typeface="华文新魏" panose="02010800040101010101" pitchFamily="2" charset="-122"/>
              </a:rPr>
              <a:t>)</a:t>
            </a:r>
            <a:endParaRPr lang="zh-CN" altLang="en-US" dirty="0">
              <a:latin typeface="华文新魏" panose="02010800040101010101" pitchFamily="2" charset="-122"/>
            </a:endParaRPr>
          </a:p>
          <a:p>
            <a:pPr lvl="1" eaLnBrk="1" hangingPunct="1">
              <a:lnSpc>
                <a:spcPct val="90000"/>
              </a:lnSpc>
              <a:buFontTx/>
              <a:buNone/>
            </a:pPr>
            <a:r>
              <a:rPr lang="en-US" altLang="zh-CN" sz="2400" dirty="0">
                <a:latin typeface="Tahoma" panose="020B0604030504040204" pitchFamily="34" charset="0"/>
              </a:rPr>
              <a:t>result := {R}</a:t>
            </a:r>
            <a:r>
              <a:rPr lang="zh-CN" altLang="en-US" sz="2400" dirty="0">
                <a:latin typeface="Tahoma" panose="020B0604030504040204" pitchFamily="34" charset="0"/>
              </a:rPr>
              <a:t>；</a:t>
            </a:r>
          </a:p>
          <a:p>
            <a:pPr lvl="1" eaLnBrk="1" hangingPunct="1">
              <a:lnSpc>
                <a:spcPct val="90000"/>
              </a:lnSpc>
              <a:buFontTx/>
              <a:buNone/>
            </a:pPr>
            <a:r>
              <a:rPr lang="en-US" altLang="zh-CN" sz="2400" dirty="0">
                <a:latin typeface="Tahoma" panose="020B0604030504040204" pitchFamily="34" charset="0"/>
              </a:rPr>
              <a:t>done := false</a:t>
            </a:r>
            <a:r>
              <a:rPr lang="zh-CN" altLang="en-US" sz="2400" dirty="0">
                <a:latin typeface="Tahoma" panose="020B0604030504040204" pitchFamily="34" charset="0"/>
              </a:rPr>
              <a:t>；</a:t>
            </a:r>
          </a:p>
          <a:p>
            <a:pPr lvl="1" eaLnBrk="1" hangingPunct="1">
              <a:lnSpc>
                <a:spcPct val="90000"/>
              </a:lnSpc>
              <a:buFontTx/>
              <a:buNone/>
            </a:pPr>
            <a:r>
              <a:rPr lang="zh-CN" altLang="en-US" sz="2400" dirty="0">
                <a:latin typeface="Tahoma" panose="020B0604030504040204" pitchFamily="34" charset="0"/>
              </a:rPr>
              <a:t>计算</a:t>
            </a:r>
            <a:r>
              <a:rPr lang="en-US" altLang="zh-CN" sz="2400" dirty="0">
                <a:latin typeface="Tahoma" panose="020B0604030504040204" pitchFamily="34" charset="0"/>
              </a:rPr>
              <a:t>F</a:t>
            </a:r>
            <a:r>
              <a:rPr lang="en-US" altLang="zh-CN" sz="2400" baseline="30000" dirty="0">
                <a:latin typeface="Tahoma" panose="020B0604030504040204" pitchFamily="34" charset="0"/>
              </a:rPr>
              <a:t>+</a:t>
            </a:r>
            <a:r>
              <a:rPr lang="zh-CN" altLang="en-US" sz="2400" dirty="0">
                <a:latin typeface="Tahoma" panose="020B0604030504040204" pitchFamily="34" charset="0"/>
              </a:rPr>
              <a:t>；</a:t>
            </a:r>
          </a:p>
          <a:p>
            <a:pPr lvl="1" eaLnBrk="1" hangingPunct="1">
              <a:lnSpc>
                <a:spcPct val="90000"/>
              </a:lnSpc>
              <a:buFontTx/>
              <a:buNone/>
            </a:pPr>
            <a:r>
              <a:rPr lang="en-US" altLang="zh-CN" sz="2400" dirty="0">
                <a:latin typeface="Tahoma" panose="020B0604030504040204" pitchFamily="34" charset="0"/>
              </a:rPr>
              <a:t>while  (not done) do</a:t>
            </a:r>
          </a:p>
          <a:p>
            <a:pPr lvl="1" eaLnBrk="1" hangingPunct="1">
              <a:lnSpc>
                <a:spcPct val="90000"/>
              </a:lnSpc>
              <a:buFontTx/>
              <a:buNone/>
            </a:pPr>
            <a:r>
              <a:rPr lang="en-US" altLang="zh-CN" sz="2400" dirty="0">
                <a:latin typeface="Tahoma" panose="020B0604030504040204" pitchFamily="34" charset="0"/>
              </a:rPr>
              <a:t>   if (result </a:t>
            </a:r>
            <a:r>
              <a:rPr lang="zh-CN" altLang="en-US" sz="2400" dirty="0">
                <a:latin typeface="Tahoma" panose="020B0604030504040204" pitchFamily="34" charset="0"/>
              </a:rPr>
              <a:t>中存在不属于</a:t>
            </a:r>
            <a:r>
              <a:rPr lang="en-US" altLang="zh-CN" sz="2400" dirty="0">
                <a:latin typeface="Tahoma" panose="020B0604030504040204" pitchFamily="34" charset="0"/>
              </a:rPr>
              <a:t>BCNF</a:t>
            </a:r>
            <a:r>
              <a:rPr lang="zh-CN" altLang="en-US" sz="2400" dirty="0">
                <a:latin typeface="Tahoma" panose="020B0604030504040204" pitchFamily="34" charset="0"/>
              </a:rPr>
              <a:t>的模式</a:t>
            </a:r>
            <a:r>
              <a:rPr lang="en-US" altLang="zh-CN" sz="2400" dirty="0" err="1">
                <a:latin typeface="Tahoma" panose="020B0604030504040204" pitchFamily="34" charset="0"/>
              </a:rPr>
              <a:t>R</a:t>
            </a:r>
            <a:r>
              <a:rPr lang="en-US" altLang="zh-CN" sz="2400" baseline="-25000" dirty="0" err="1">
                <a:latin typeface="Tahoma" panose="020B0604030504040204" pitchFamily="34" charset="0"/>
              </a:rPr>
              <a:t>i</a:t>
            </a:r>
            <a:r>
              <a:rPr lang="en-US" altLang="zh-CN" sz="2400" dirty="0">
                <a:latin typeface="Tahoma" panose="020B0604030504040204" pitchFamily="34" charset="0"/>
              </a:rPr>
              <a:t>)</a:t>
            </a:r>
          </a:p>
          <a:p>
            <a:pPr lvl="1" eaLnBrk="1" hangingPunct="1">
              <a:lnSpc>
                <a:spcPct val="90000"/>
              </a:lnSpc>
              <a:buFontTx/>
              <a:buNone/>
            </a:pPr>
            <a:r>
              <a:rPr lang="en-US" altLang="zh-CN" sz="2400" dirty="0">
                <a:latin typeface="Tahoma" panose="020B0604030504040204" pitchFamily="34" charset="0"/>
              </a:rPr>
              <a:t>      then {</a:t>
            </a:r>
          </a:p>
          <a:p>
            <a:pPr lvl="1" eaLnBrk="1" hangingPunct="1">
              <a:lnSpc>
                <a:spcPct val="90000"/>
              </a:lnSpc>
              <a:buFontTx/>
              <a:buNone/>
            </a:pPr>
            <a:r>
              <a:rPr lang="en-US" altLang="zh-CN" sz="2400" dirty="0">
                <a:latin typeface="Tahoma" panose="020B0604030504040204" pitchFamily="34" charset="0"/>
              </a:rPr>
              <a:t>         </a:t>
            </a:r>
            <a:r>
              <a:rPr lang="zh-CN" altLang="en-US" sz="2400" dirty="0">
                <a:latin typeface="Tahoma" panose="020B0604030504040204" pitchFamily="34" charset="0"/>
              </a:rPr>
              <a:t>令</a:t>
            </a:r>
            <a:r>
              <a:rPr lang="en-US" altLang="zh-CN" sz="2400" dirty="0">
                <a:latin typeface="Tahoma" panose="020B0604030504040204" pitchFamily="34" charset="0"/>
                <a:sym typeface="Symbol" panose="05050102010706020507" pitchFamily="18" charset="2"/>
              </a:rPr>
              <a:t>α  β</a:t>
            </a:r>
            <a:r>
              <a:rPr lang="zh-CN" altLang="en-US" sz="2400" dirty="0">
                <a:latin typeface="Tahoma" panose="020B0604030504040204" pitchFamily="34" charset="0"/>
                <a:sym typeface="Symbol" panose="05050102010706020507" pitchFamily="18" charset="2"/>
              </a:rPr>
              <a:t>是</a:t>
            </a:r>
            <a:r>
              <a:rPr lang="en-US" altLang="zh-CN" sz="2400" dirty="0" err="1">
                <a:latin typeface="Tahoma" panose="020B0604030504040204" pitchFamily="34" charset="0"/>
                <a:sym typeface="Symbol" panose="05050102010706020507" pitchFamily="18" charset="2"/>
              </a:rPr>
              <a:t>R</a:t>
            </a:r>
            <a:r>
              <a:rPr lang="en-US" altLang="zh-CN" sz="2400" baseline="-25000" dirty="0" err="1">
                <a:latin typeface="Tahoma" panose="020B0604030504040204" pitchFamily="34" charset="0"/>
                <a:sym typeface="Symbol" panose="05050102010706020507" pitchFamily="18" charset="2"/>
              </a:rPr>
              <a:t>i</a:t>
            </a:r>
            <a:r>
              <a:rPr lang="zh-CN" altLang="en-US" sz="2400" dirty="0">
                <a:latin typeface="Tahoma" panose="020B0604030504040204" pitchFamily="34" charset="0"/>
                <a:sym typeface="Symbol" panose="05050102010706020507" pitchFamily="18" charset="2"/>
              </a:rPr>
              <a:t>上的非平凡函数依赖，满足</a:t>
            </a:r>
            <a:r>
              <a:rPr lang="en-US" altLang="zh-CN" sz="2400" dirty="0">
                <a:latin typeface="Tahoma" panose="020B0604030504040204" pitchFamily="34" charset="0"/>
                <a:sym typeface="Symbol" panose="05050102010706020507" pitchFamily="18" charset="2"/>
              </a:rPr>
              <a:t>α  </a:t>
            </a:r>
            <a:r>
              <a:rPr lang="en-US" altLang="zh-CN" sz="2400" dirty="0" err="1">
                <a:latin typeface="Tahoma" panose="020B0604030504040204" pitchFamily="34" charset="0"/>
                <a:sym typeface="Symbol" panose="05050102010706020507" pitchFamily="18" charset="2"/>
              </a:rPr>
              <a:t>R</a:t>
            </a:r>
            <a:r>
              <a:rPr lang="en-US" altLang="zh-CN" sz="2400" baseline="-25000" dirty="0" err="1">
                <a:latin typeface="Tahoma" panose="020B0604030504040204" pitchFamily="34" charset="0"/>
                <a:sym typeface="Symbol" panose="05050102010706020507" pitchFamily="18" charset="2"/>
              </a:rPr>
              <a:t>i</a:t>
            </a:r>
            <a:r>
              <a:rPr lang="zh-CN" altLang="en-US" sz="2400" dirty="0">
                <a:latin typeface="Tahoma" panose="020B0604030504040204" pitchFamily="34" charset="0"/>
                <a:sym typeface="Symbol" panose="05050102010706020507" pitchFamily="18" charset="2"/>
              </a:rPr>
              <a:t>不在</a:t>
            </a:r>
            <a:r>
              <a:rPr lang="en-US" altLang="zh-CN" sz="2400" dirty="0">
                <a:latin typeface="Tahoma" panose="020B0604030504040204" pitchFamily="34" charset="0"/>
                <a:sym typeface="Symbol" panose="05050102010706020507" pitchFamily="18" charset="2"/>
              </a:rPr>
              <a:t>F</a:t>
            </a:r>
            <a:r>
              <a:rPr lang="en-US" altLang="zh-CN" sz="2400" baseline="30000" dirty="0">
                <a:latin typeface="Tahoma" panose="020B0604030504040204" pitchFamily="34" charset="0"/>
                <a:sym typeface="Symbol" panose="05050102010706020507" pitchFamily="18" charset="2"/>
              </a:rPr>
              <a:t>+</a:t>
            </a:r>
            <a:r>
              <a:rPr lang="zh-CN" altLang="en-US" sz="2400" dirty="0">
                <a:latin typeface="Tahoma" panose="020B0604030504040204" pitchFamily="34" charset="0"/>
                <a:sym typeface="Symbol" panose="05050102010706020507" pitchFamily="18" charset="2"/>
              </a:rPr>
              <a:t>中，且</a:t>
            </a:r>
            <a:r>
              <a:rPr lang="en-US" altLang="zh-CN" sz="2400" dirty="0">
                <a:latin typeface="Tahoma" panose="020B0604030504040204" pitchFamily="34" charset="0"/>
                <a:sym typeface="Symbol" panose="05050102010706020507" pitchFamily="18" charset="2"/>
              </a:rPr>
              <a:t>αβ =  </a:t>
            </a:r>
            <a:r>
              <a:rPr lang="zh-CN" altLang="en-US" sz="2400" dirty="0">
                <a:latin typeface="Tahoma" panose="020B0604030504040204" pitchFamily="34" charset="0"/>
                <a:sym typeface="Symbol" panose="05050102010706020507" pitchFamily="18" charset="2"/>
              </a:rPr>
              <a:t>；</a:t>
            </a:r>
          </a:p>
          <a:p>
            <a:pPr lvl="1" eaLnBrk="1" hangingPunct="1">
              <a:lnSpc>
                <a:spcPct val="90000"/>
              </a:lnSpc>
              <a:buFontTx/>
              <a:buNone/>
            </a:pPr>
            <a:r>
              <a:rPr lang="zh-CN" altLang="en-US" sz="2400" dirty="0">
                <a:latin typeface="Tahoma" panose="020B0604030504040204" pitchFamily="34" charset="0"/>
                <a:sym typeface="Symbol" panose="05050102010706020507" pitchFamily="18" charset="2"/>
              </a:rPr>
              <a:t>         </a:t>
            </a:r>
            <a:r>
              <a:rPr lang="en-US" altLang="zh-CN" sz="2400" dirty="0">
                <a:latin typeface="Tahoma" panose="020B0604030504040204" pitchFamily="34" charset="0"/>
                <a:sym typeface="Symbol" panose="05050102010706020507" pitchFamily="18" charset="2"/>
              </a:rPr>
              <a:t>result :=(result – </a:t>
            </a:r>
            <a:r>
              <a:rPr lang="en-US" altLang="zh-CN" sz="2400" dirty="0" err="1">
                <a:latin typeface="Tahoma" panose="020B0604030504040204" pitchFamily="34" charset="0"/>
                <a:sym typeface="Symbol" panose="05050102010706020507" pitchFamily="18" charset="2"/>
              </a:rPr>
              <a:t>R</a:t>
            </a:r>
            <a:r>
              <a:rPr lang="en-US" altLang="zh-CN" sz="2400" baseline="-25000" dirty="0" err="1">
                <a:latin typeface="Tahoma" panose="020B0604030504040204" pitchFamily="34" charset="0"/>
                <a:sym typeface="Symbol" panose="05050102010706020507" pitchFamily="18" charset="2"/>
              </a:rPr>
              <a:t>i</a:t>
            </a:r>
            <a:r>
              <a:rPr lang="en-US" altLang="zh-CN" sz="2400" dirty="0">
                <a:latin typeface="Tahoma" panose="020B0604030504040204" pitchFamily="34" charset="0"/>
                <a:sym typeface="Symbol" panose="05050102010706020507" pitchFamily="18" charset="2"/>
              </a:rPr>
              <a:t>)  (</a:t>
            </a:r>
            <a:r>
              <a:rPr lang="en-US" altLang="zh-CN" sz="2400" dirty="0" err="1">
                <a:latin typeface="Tahoma" panose="020B0604030504040204" pitchFamily="34" charset="0"/>
                <a:sym typeface="Symbol" panose="05050102010706020507" pitchFamily="18" charset="2"/>
              </a:rPr>
              <a:t>R</a:t>
            </a:r>
            <a:r>
              <a:rPr lang="en-US" altLang="zh-CN" sz="2400" baseline="-25000" dirty="0" err="1">
                <a:latin typeface="Tahoma" panose="020B0604030504040204" pitchFamily="34" charset="0"/>
                <a:sym typeface="Symbol" panose="05050102010706020507" pitchFamily="18" charset="2"/>
              </a:rPr>
              <a:t>i</a:t>
            </a:r>
            <a:r>
              <a:rPr lang="en-US" altLang="zh-CN" sz="2400" dirty="0">
                <a:latin typeface="Tahoma" panose="020B0604030504040204" pitchFamily="34" charset="0"/>
                <a:sym typeface="Symbol" panose="05050102010706020507" pitchFamily="18" charset="2"/>
              </a:rPr>
              <a:t> - β)  (α,β);</a:t>
            </a:r>
          </a:p>
          <a:p>
            <a:pPr lvl="1" eaLnBrk="1" hangingPunct="1">
              <a:lnSpc>
                <a:spcPct val="90000"/>
              </a:lnSpc>
              <a:buFontTx/>
              <a:buNone/>
            </a:pPr>
            <a:r>
              <a:rPr lang="en-US" altLang="zh-CN" sz="2400" dirty="0">
                <a:latin typeface="Tahoma" panose="020B0604030504040204" pitchFamily="34" charset="0"/>
                <a:sym typeface="Symbol" panose="05050102010706020507" pitchFamily="18" charset="2"/>
              </a:rPr>
              <a:t>        }</a:t>
            </a:r>
          </a:p>
          <a:p>
            <a:pPr lvl="1" eaLnBrk="1" hangingPunct="1">
              <a:lnSpc>
                <a:spcPct val="90000"/>
              </a:lnSpc>
              <a:buFontTx/>
              <a:buNone/>
            </a:pPr>
            <a:r>
              <a:rPr lang="en-US" altLang="zh-CN" sz="2400" dirty="0">
                <a:latin typeface="Tahoma" panose="020B0604030504040204" pitchFamily="34" charset="0"/>
                <a:sym typeface="Symbol" panose="05050102010706020507" pitchFamily="18" charset="2"/>
              </a:rPr>
              <a:t>       else done := true;</a:t>
            </a: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158724" name="Rectangle 2"/>
          <p:cNvSpPr>
            <a:spLocks noGrp="1" noChangeArrowheads="1"/>
          </p:cNvSpPr>
          <p:nvPr>
            <p:ph type="title"/>
          </p:nvPr>
        </p:nvSpPr>
        <p:spPr/>
        <p:txBody>
          <a:bodyPr/>
          <a:lstStyle/>
          <a:p>
            <a:pPr eaLnBrk="1" hangingPunct="1">
              <a:defRPr/>
            </a:pPr>
            <a:r>
              <a:rPr kumimoji="1" lang="zh-CN" altLang="en-US" dirty="0"/>
              <a:t>关系模式的分解算法</a:t>
            </a:r>
            <a:r>
              <a:rPr kumimoji="1" lang="en-US" altLang="zh-CN" dirty="0"/>
              <a:t>-BCNF</a:t>
            </a:r>
          </a:p>
        </p:txBody>
      </p:sp>
      <p:sp>
        <p:nvSpPr>
          <p:cNvPr id="169989" name="Rectangle 3"/>
          <p:cNvSpPr>
            <a:spLocks noGrp="1" noChangeArrowheads="1"/>
          </p:cNvSpPr>
          <p:nvPr>
            <p:ph idx="1"/>
          </p:nvPr>
        </p:nvSpPr>
        <p:spPr>
          <a:xfrm>
            <a:off x="685800" y="1371600"/>
            <a:ext cx="7772400" cy="2489448"/>
          </a:xfrm>
        </p:spPr>
        <p:txBody>
          <a:bodyPr/>
          <a:lstStyle/>
          <a:p>
            <a:pPr eaLnBrk="1" hangingPunct="1"/>
            <a:r>
              <a:rPr lang="zh-CN" altLang="en-US" sz="2400" dirty="0">
                <a:latin typeface="+mn-ea"/>
              </a:rPr>
              <a:t>此算法只能产生无损连接分解</a:t>
            </a:r>
          </a:p>
          <a:p>
            <a:pPr lvl="1" eaLnBrk="1" hangingPunct="1"/>
            <a:r>
              <a:rPr lang="zh-CN" altLang="en-US" sz="2200" dirty="0">
                <a:latin typeface="+mn-ea"/>
              </a:rPr>
              <a:t>当我们用</a:t>
            </a:r>
            <a:r>
              <a:rPr lang="en-US" altLang="zh-CN" sz="2200" dirty="0">
                <a:latin typeface="+mn-ea"/>
              </a:rPr>
              <a:t>(</a:t>
            </a:r>
            <a:r>
              <a:rPr lang="en-US" altLang="zh-CN" sz="2200" dirty="0" err="1">
                <a:latin typeface="+mn-ea"/>
              </a:rPr>
              <a:t>R</a:t>
            </a:r>
            <a:r>
              <a:rPr lang="en-US" altLang="zh-CN" sz="2200" baseline="-25000" dirty="0" err="1">
                <a:latin typeface="+mn-ea"/>
              </a:rPr>
              <a:t>i</a:t>
            </a:r>
            <a:r>
              <a:rPr lang="en-US" altLang="zh-CN" sz="2200" dirty="0">
                <a:latin typeface="+mn-ea"/>
              </a:rPr>
              <a:t> - </a:t>
            </a:r>
            <a:r>
              <a:rPr lang="en-US" altLang="zh-CN" sz="2200" dirty="0">
                <a:latin typeface="+mn-ea"/>
                <a:sym typeface="Symbol" panose="05050102010706020507" pitchFamily="18" charset="2"/>
              </a:rPr>
              <a:t>β</a:t>
            </a:r>
            <a:r>
              <a:rPr lang="en-US" altLang="zh-CN" sz="2200" dirty="0">
                <a:latin typeface="+mn-ea"/>
              </a:rPr>
              <a:t>)</a:t>
            </a:r>
            <a:r>
              <a:rPr lang="zh-CN" altLang="en-US" sz="2200" dirty="0">
                <a:latin typeface="+mn-ea"/>
              </a:rPr>
              <a:t>和</a:t>
            </a:r>
            <a:r>
              <a:rPr lang="en-US" altLang="zh-CN" sz="2200" dirty="0">
                <a:latin typeface="+mn-ea"/>
              </a:rPr>
              <a:t>(α</a:t>
            </a:r>
            <a:r>
              <a:rPr lang="en-US" altLang="zh-CN" sz="2200" dirty="0">
                <a:latin typeface="+mn-ea"/>
                <a:sym typeface="Symbol" panose="05050102010706020507" pitchFamily="18" charset="2"/>
              </a:rPr>
              <a:t>β</a:t>
            </a:r>
            <a:r>
              <a:rPr lang="en-US" altLang="zh-CN" sz="2200" dirty="0">
                <a:latin typeface="+mn-ea"/>
              </a:rPr>
              <a:t>)</a:t>
            </a:r>
            <a:r>
              <a:rPr lang="zh-CN" altLang="en-US" sz="2200" dirty="0">
                <a:latin typeface="+mn-ea"/>
              </a:rPr>
              <a:t>代替模式</a:t>
            </a:r>
            <a:r>
              <a:rPr lang="en-US" altLang="zh-CN" sz="2200" dirty="0" err="1">
                <a:latin typeface="+mn-ea"/>
              </a:rPr>
              <a:t>R</a:t>
            </a:r>
            <a:r>
              <a:rPr lang="en-US" altLang="zh-CN" sz="2200" baseline="-25000" dirty="0" err="1">
                <a:latin typeface="+mn-ea"/>
              </a:rPr>
              <a:t>i</a:t>
            </a:r>
            <a:r>
              <a:rPr lang="zh-CN" altLang="en-US" sz="2200" dirty="0">
                <a:latin typeface="+mn-ea"/>
              </a:rPr>
              <a:t>时，保持依赖</a:t>
            </a:r>
            <a:r>
              <a:rPr lang="en-US" altLang="zh-CN" sz="2200" dirty="0">
                <a:latin typeface="+mn-ea"/>
              </a:rPr>
              <a:t>α</a:t>
            </a:r>
            <a:r>
              <a:rPr lang="en-US" altLang="zh-CN" sz="2200" dirty="0">
                <a:latin typeface="+mn-ea"/>
                <a:sym typeface="Symbol" panose="05050102010706020507" pitchFamily="18" charset="2"/>
              </a:rPr>
              <a:t>β</a:t>
            </a:r>
            <a:r>
              <a:rPr lang="zh-CN" altLang="en-US" sz="2200" dirty="0">
                <a:latin typeface="+mn-ea"/>
                <a:sym typeface="Symbol" panose="05050102010706020507" pitchFamily="18" charset="2"/>
              </a:rPr>
              <a:t>，而且</a:t>
            </a:r>
            <a:r>
              <a:rPr lang="en-US" altLang="zh-CN" sz="2200" dirty="0">
                <a:latin typeface="+mn-ea"/>
              </a:rPr>
              <a:t>(</a:t>
            </a:r>
            <a:r>
              <a:rPr lang="en-US" altLang="zh-CN" sz="2200" dirty="0" err="1">
                <a:latin typeface="+mn-ea"/>
              </a:rPr>
              <a:t>R</a:t>
            </a:r>
            <a:r>
              <a:rPr lang="en-US" altLang="zh-CN" sz="2200" baseline="-25000" dirty="0" err="1">
                <a:latin typeface="+mn-ea"/>
              </a:rPr>
              <a:t>i</a:t>
            </a:r>
            <a:r>
              <a:rPr lang="en-US" altLang="zh-CN" sz="2200" dirty="0">
                <a:latin typeface="+mn-ea"/>
              </a:rPr>
              <a:t> - </a:t>
            </a:r>
            <a:r>
              <a:rPr lang="en-US" altLang="zh-CN" sz="2200" dirty="0">
                <a:latin typeface="+mn-ea"/>
                <a:sym typeface="Symbol" panose="05050102010706020507" pitchFamily="18" charset="2"/>
              </a:rPr>
              <a:t>β</a:t>
            </a:r>
            <a:r>
              <a:rPr lang="en-US" altLang="zh-CN" sz="2200" dirty="0">
                <a:latin typeface="+mn-ea"/>
              </a:rPr>
              <a:t>) </a:t>
            </a:r>
            <a:r>
              <a:rPr lang="zh-CN" altLang="zh-CN" sz="2200" dirty="0">
                <a:latin typeface="+mn-ea"/>
              </a:rPr>
              <a:t>∩</a:t>
            </a:r>
            <a:r>
              <a:rPr lang="en-US" altLang="zh-CN" sz="2200" dirty="0">
                <a:latin typeface="+mn-ea"/>
              </a:rPr>
              <a:t> (α</a:t>
            </a:r>
            <a:r>
              <a:rPr lang="en-US" altLang="zh-CN" sz="2200" dirty="0">
                <a:latin typeface="+mn-ea"/>
                <a:sym typeface="Symbol" panose="05050102010706020507" pitchFamily="18" charset="2"/>
              </a:rPr>
              <a:t>β</a:t>
            </a:r>
            <a:r>
              <a:rPr lang="en-US" altLang="zh-CN" sz="2200" dirty="0">
                <a:latin typeface="+mn-ea"/>
              </a:rPr>
              <a:t>)=α</a:t>
            </a:r>
          </a:p>
          <a:p>
            <a:pPr lvl="1" eaLnBrk="1" hangingPunct="1"/>
            <a:r>
              <a:rPr lang="zh-CN" altLang="en-US" sz="2200" dirty="0">
                <a:latin typeface="+mn-ea"/>
              </a:rPr>
              <a:t>如果我们没有要求</a:t>
            </a:r>
            <a:r>
              <a:rPr lang="en-US" altLang="zh-CN" sz="2200" dirty="0">
                <a:latin typeface="+mn-ea"/>
                <a:sym typeface="Symbol" panose="05050102010706020507" pitchFamily="18" charset="2"/>
              </a:rPr>
              <a:t>αβ=  </a:t>
            </a:r>
            <a:r>
              <a:rPr lang="zh-CN" altLang="en-US" sz="2200" dirty="0">
                <a:latin typeface="+mn-ea"/>
                <a:sym typeface="Symbol" panose="05050102010706020507" pitchFamily="18" charset="2"/>
              </a:rPr>
              <a:t>，那么</a:t>
            </a:r>
            <a:r>
              <a:rPr lang="en-US" altLang="zh-CN" sz="2200" dirty="0">
                <a:latin typeface="+mn-ea"/>
              </a:rPr>
              <a:t>α</a:t>
            </a:r>
            <a:r>
              <a:rPr lang="zh-CN" altLang="zh-CN" sz="2200" dirty="0">
                <a:latin typeface="+mn-ea"/>
              </a:rPr>
              <a:t>∩</a:t>
            </a:r>
            <a:r>
              <a:rPr lang="en-US" altLang="zh-CN" sz="2200" dirty="0">
                <a:latin typeface="+mn-ea"/>
                <a:sym typeface="Symbol" panose="05050102010706020507" pitchFamily="18" charset="2"/>
              </a:rPr>
              <a:t>β</a:t>
            </a:r>
            <a:r>
              <a:rPr lang="zh-CN" altLang="en-US" sz="2200" dirty="0">
                <a:latin typeface="+mn-ea"/>
                <a:sym typeface="Symbol" panose="05050102010706020507" pitchFamily="18" charset="2"/>
              </a:rPr>
              <a:t>中的那些属性就不会出现在模式</a:t>
            </a:r>
            <a:r>
              <a:rPr lang="en-US" altLang="zh-CN" sz="2200" dirty="0">
                <a:latin typeface="+mn-ea"/>
              </a:rPr>
              <a:t>(</a:t>
            </a:r>
            <a:r>
              <a:rPr lang="en-US" altLang="zh-CN" sz="2200" dirty="0" err="1">
                <a:latin typeface="+mn-ea"/>
              </a:rPr>
              <a:t>R</a:t>
            </a:r>
            <a:r>
              <a:rPr lang="en-US" altLang="zh-CN" sz="2200" baseline="-25000" dirty="0" err="1">
                <a:latin typeface="+mn-ea"/>
              </a:rPr>
              <a:t>i</a:t>
            </a:r>
            <a:r>
              <a:rPr lang="en-US" altLang="zh-CN" sz="2200" dirty="0">
                <a:latin typeface="+mn-ea"/>
              </a:rPr>
              <a:t> - </a:t>
            </a:r>
            <a:r>
              <a:rPr lang="en-US" altLang="zh-CN" sz="2200" dirty="0">
                <a:latin typeface="+mn-ea"/>
                <a:sym typeface="Symbol" panose="05050102010706020507" pitchFamily="18" charset="2"/>
              </a:rPr>
              <a:t>β</a:t>
            </a:r>
            <a:r>
              <a:rPr lang="en-US" altLang="zh-CN" sz="2200" dirty="0">
                <a:latin typeface="+mn-ea"/>
              </a:rPr>
              <a:t>) </a:t>
            </a:r>
            <a:r>
              <a:rPr lang="zh-CN" altLang="en-US" sz="2200" dirty="0">
                <a:latin typeface="+mn-ea"/>
              </a:rPr>
              <a:t>中，而</a:t>
            </a:r>
            <a:r>
              <a:rPr lang="zh-CN" altLang="en-US" sz="2200" dirty="0">
                <a:latin typeface="+mn-ea"/>
                <a:sym typeface="Symbol" panose="05050102010706020507" pitchFamily="18" charset="2"/>
              </a:rPr>
              <a:t>依赖</a:t>
            </a:r>
            <a:r>
              <a:rPr lang="en-US" altLang="zh-CN" sz="2200" dirty="0">
                <a:latin typeface="+mn-ea"/>
                <a:sym typeface="Symbol" panose="05050102010706020507" pitchFamily="18" charset="2"/>
              </a:rPr>
              <a:t>αβ</a:t>
            </a:r>
            <a:r>
              <a:rPr lang="zh-CN" altLang="en-US" sz="2200" dirty="0">
                <a:latin typeface="+mn-ea"/>
                <a:sym typeface="Symbol" panose="05050102010706020507" pitchFamily="18" charset="2"/>
              </a:rPr>
              <a:t>也不成立，因此不保证无损连接分解</a:t>
            </a:r>
          </a:p>
        </p:txBody>
      </p:sp>
      <p:sp>
        <p:nvSpPr>
          <p:cNvPr id="2" name="文本框 1"/>
          <p:cNvSpPr txBox="1"/>
          <p:nvPr/>
        </p:nvSpPr>
        <p:spPr>
          <a:xfrm>
            <a:off x="323528" y="4769584"/>
            <a:ext cx="8496944" cy="1631216"/>
          </a:xfrm>
          <a:prstGeom prst="rect">
            <a:avLst/>
          </a:prstGeom>
          <a:noFill/>
        </p:spPr>
        <p:txBody>
          <a:bodyPr wrap="square" rtlCol="0">
            <a:spAutoFit/>
          </a:bodyPr>
          <a:lstStyle/>
          <a:p>
            <a:pPr eaLnBrk="1" hangingPunct="1"/>
            <a:r>
              <a:rPr lang="zh-CN" altLang="en-US" sz="2000" dirty="0">
                <a:latin typeface="+mn-ea"/>
                <a:ea typeface="+mn-ea"/>
              </a:rPr>
              <a:t>第一：根据</a:t>
            </a:r>
            <a:r>
              <a:rPr lang="en-US" altLang="zh-CN" sz="2000" dirty="0">
                <a:latin typeface="+mn-ea"/>
                <a:ea typeface="+mn-ea"/>
              </a:rPr>
              <a:t>R1 </a:t>
            </a:r>
            <a:r>
              <a:rPr lang="zh-CN" altLang="zh-CN" sz="2000" dirty="0">
                <a:latin typeface="+mn-ea"/>
                <a:ea typeface="+mn-ea"/>
              </a:rPr>
              <a:t>∩</a:t>
            </a:r>
            <a:r>
              <a:rPr lang="zh-CN" altLang="en-US" sz="2000" dirty="0">
                <a:latin typeface="+mn-ea"/>
                <a:ea typeface="+mn-ea"/>
              </a:rPr>
              <a:t>R2 </a:t>
            </a:r>
            <a:r>
              <a:rPr lang="en-US" altLang="zh-CN" sz="2000" dirty="0">
                <a:latin typeface="+mn-ea"/>
                <a:ea typeface="+mn-ea"/>
                <a:sym typeface="Symbol" panose="05050102010706020507" pitchFamily="18" charset="2"/>
              </a:rPr>
              <a:t>R1</a:t>
            </a:r>
            <a:r>
              <a:rPr lang="zh-CN" altLang="en-US" sz="2000" dirty="0">
                <a:latin typeface="+mn-ea"/>
                <a:ea typeface="+mn-ea"/>
                <a:sym typeface="Symbol" panose="05050102010706020507" pitchFamily="18" charset="2"/>
              </a:rPr>
              <a:t>或者</a:t>
            </a:r>
            <a:r>
              <a:rPr lang="en-US" altLang="zh-CN" sz="2000" dirty="0">
                <a:latin typeface="+mn-ea"/>
                <a:ea typeface="+mn-ea"/>
              </a:rPr>
              <a:t>R1 </a:t>
            </a:r>
            <a:r>
              <a:rPr lang="zh-CN" altLang="zh-CN" sz="2000" dirty="0">
                <a:latin typeface="+mn-ea"/>
                <a:ea typeface="+mn-ea"/>
              </a:rPr>
              <a:t>∩</a:t>
            </a:r>
            <a:r>
              <a:rPr lang="zh-CN" altLang="en-US" sz="2000" dirty="0">
                <a:latin typeface="+mn-ea"/>
                <a:ea typeface="+mn-ea"/>
              </a:rPr>
              <a:t>R2 </a:t>
            </a:r>
            <a:r>
              <a:rPr lang="en-US" altLang="zh-CN" sz="2000" dirty="0">
                <a:latin typeface="+mn-ea"/>
                <a:ea typeface="+mn-ea"/>
                <a:sym typeface="Symbol" panose="05050102010706020507" pitchFamily="18" charset="2"/>
              </a:rPr>
              <a:t>R2</a:t>
            </a:r>
            <a:r>
              <a:rPr lang="zh-CN" altLang="en-US" sz="2000" dirty="0">
                <a:latin typeface="+mn-ea"/>
                <a:ea typeface="+mn-ea"/>
                <a:sym typeface="Symbol" panose="05050102010706020507" pitchFamily="18" charset="2"/>
              </a:rPr>
              <a:t>可以的到无损分解</a:t>
            </a:r>
          </a:p>
          <a:p>
            <a:pPr eaLnBrk="1" hangingPunct="1"/>
            <a:r>
              <a:rPr lang="zh-CN" altLang="en-US" sz="2000" dirty="0">
                <a:latin typeface="+mn-ea"/>
                <a:ea typeface="+mn-ea"/>
                <a:sym typeface="Symbol" panose="05050102010706020507" pitchFamily="18" charset="2"/>
              </a:rPr>
              <a:t>第二：如果</a:t>
            </a:r>
            <a:r>
              <a:rPr lang="en-US" altLang="zh-CN" sz="2000" dirty="0">
                <a:latin typeface="+mn-ea"/>
                <a:ea typeface="+mn-ea"/>
              </a:rPr>
              <a:t>α</a:t>
            </a:r>
            <a:r>
              <a:rPr lang="zh-CN" altLang="zh-CN" sz="2000" dirty="0">
                <a:latin typeface="+mn-ea"/>
                <a:ea typeface="+mn-ea"/>
              </a:rPr>
              <a:t>∩</a:t>
            </a:r>
            <a:r>
              <a:rPr lang="en-US" altLang="zh-CN" sz="2000" dirty="0">
                <a:latin typeface="+mn-ea"/>
                <a:ea typeface="+mn-ea"/>
                <a:sym typeface="Symbol" panose="05050102010706020507" pitchFamily="18" charset="2"/>
              </a:rPr>
              <a:t>β&lt;&gt;</a:t>
            </a:r>
            <a:r>
              <a:rPr lang="zh-CN" altLang="en-US" sz="2000" dirty="0">
                <a:latin typeface="+mn-ea"/>
                <a:ea typeface="+mn-ea"/>
                <a:sym typeface="Symbol" panose="05050102010706020507" pitchFamily="18" charset="2"/>
              </a:rPr>
              <a:t>，</a:t>
            </a:r>
            <a:r>
              <a:rPr lang="en-US" altLang="zh-CN" sz="2000" dirty="0">
                <a:latin typeface="+mn-ea"/>
                <a:ea typeface="+mn-ea"/>
              </a:rPr>
              <a:t>α</a:t>
            </a:r>
            <a:r>
              <a:rPr lang="zh-CN" altLang="en-US" sz="2000" dirty="0">
                <a:latin typeface="+mn-ea"/>
                <a:ea typeface="+mn-ea"/>
              </a:rPr>
              <a:t>中的属性</a:t>
            </a:r>
            <a:r>
              <a:rPr lang="en-US" altLang="zh-CN" sz="2000" dirty="0">
                <a:latin typeface="+mn-ea"/>
                <a:ea typeface="+mn-ea"/>
              </a:rPr>
              <a:t>{A,B,C</a:t>
            </a:r>
            <a:r>
              <a:rPr lang="en-US" altLang="zh-CN" sz="2000" dirty="0">
                <a:latin typeface="+mn-ea"/>
              </a:rPr>
              <a:t>}</a:t>
            </a:r>
            <a:r>
              <a:rPr lang="zh-CN" altLang="en-US" sz="2000" dirty="0">
                <a:latin typeface="+mn-ea"/>
                <a:ea typeface="+mn-ea"/>
              </a:rPr>
              <a:t>，</a:t>
            </a:r>
            <a:r>
              <a:rPr lang="en-US" altLang="zh-CN" sz="2000" dirty="0">
                <a:latin typeface="+mn-ea"/>
                <a:ea typeface="+mn-ea"/>
                <a:sym typeface="Symbol" panose="05050102010706020507" pitchFamily="18" charset="2"/>
              </a:rPr>
              <a:t>β</a:t>
            </a:r>
            <a:r>
              <a:rPr lang="zh-CN" altLang="en-US" sz="2000" dirty="0">
                <a:latin typeface="+mn-ea"/>
                <a:ea typeface="+mn-ea"/>
                <a:sym typeface="Symbol" panose="05050102010706020507" pitchFamily="18" charset="2"/>
              </a:rPr>
              <a:t>中的属性</a:t>
            </a:r>
            <a:r>
              <a:rPr lang="en-US" altLang="zh-CN" sz="2000" dirty="0">
                <a:latin typeface="+mn-ea"/>
                <a:ea typeface="+mn-ea"/>
                <a:sym typeface="Symbol" panose="05050102010706020507" pitchFamily="18" charset="2"/>
              </a:rPr>
              <a:t>{C,D,E</a:t>
            </a:r>
            <a:r>
              <a:rPr lang="en-US" altLang="zh-CN" sz="2000" dirty="0">
                <a:latin typeface="+mn-ea"/>
                <a:sym typeface="Symbol" panose="05050102010706020507" pitchFamily="18" charset="2"/>
              </a:rPr>
              <a:t>}</a:t>
            </a:r>
            <a:r>
              <a:rPr lang="zh-CN" altLang="en-US" sz="2000" dirty="0">
                <a:latin typeface="+mn-ea"/>
                <a:ea typeface="+mn-ea"/>
                <a:sym typeface="Symbol" panose="05050102010706020507" pitchFamily="18" charset="2"/>
              </a:rPr>
              <a:t>， </a:t>
            </a:r>
            <a:r>
              <a:rPr lang="en-US" altLang="zh-CN" sz="2000" dirty="0" err="1">
                <a:latin typeface="+mn-ea"/>
                <a:ea typeface="+mn-ea"/>
              </a:rPr>
              <a:t>R</a:t>
            </a:r>
            <a:r>
              <a:rPr lang="en-US" altLang="zh-CN" sz="2000" baseline="-25000" dirty="0" err="1">
                <a:latin typeface="+mn-ea"/>
                <a:ea typeface="+mn-ea"/>
              </a:rPr>
              <a:t>i</a:t>
            </a:r>
            <a:r>
              <a:rPr lang="zh-CN" altLang="en-US" sz="2000" dirty="0">
                <a:latin typeface="+mn-ea"/>
                <a:ea typeface="+mn-ea"/>
              </a:rPr>
              <a:t>中的属性</a:t>
            </a:r>
            <a:r>
              <a:rPr lang="en-US" altLang="zh-CN" sz="2000" dirty="0">
                <a:latin typeface="+mn-ea"/>
                <a:ea typeface="+mn-ea"/>
              </a:rPr>
              <a:t>{A,B,C,D,E,F,G</a:t>
            </a:r>
            <a:r>
              <a:rPr lang="en-US" altLang="zh-CN" sz="2000" dirty="0">
                <a:latin typeface="+mn-ea"/>
              </a:rPr>
              <a:t>}</a:t>
            </a:r>
            <a:r>
              <a:rPr lang="zh-CN" altLang="en-US" sz="2000" dirty="0">
                <a:latin typeface="+mn-ea"/>
                <a:ea typeface="+mn-ea"/>
              </a:rPr>
              <a:t>， </a:t>
            </a:r>
            <a:r>
              <a:rPr lang="en-US" altLang="zh-CN" sz="2000" dirty="0" err="1">
                <a:latin typeface="+mn-ea"/>
                <a:ea typeface="+mn-ea"/>
              </a:rPr>
              <a:t>R</a:t>
            </a:r>
            <a:r>
              <a:rPr lang="en-US" altLang="zh-CN" sz="2000" baseline="-25000" dirty="0" err="1">
                <a:latin typeface="+mn-ea"/>
                <a:ea typeface="+mn-ea"/>
              </a:rPr>
              <a:t>i</a:t>
            </a:r>
            <a:r>
              <a:rPr lang="en-US" altLang="zh-CN" sz="2000" dirty="0">
                <a:latin typeface="+mn-ea"/>
                <a:ea typeface="+mn-ea"/>
              </a:rPr>
              <a:t> – </a:t>
            </a:r>
            <a:r>
              <a:rPr lang="en-US" altLang="zh-CN" sz="2000" dirty="0">
                <a:latin typeface="+mn-ea"/>
                <a:ea typeface="+mn-ea"/>
                <a:sym typeface="Symbol" panose="05050102010706020507" pitchFamily="18" charset="2"/>
              </a:rPr>
              <a:t>β={A,B,F,G</a:t>
            </a:r>
            <a:r>
              <a:rPr lang="en-US" altLang="zh-CN" sz="2000" dirty="0">
                <a:latin typeface="+mn-ea"/>
                <a:sym typeface="Symbol" panose="05050102010706020507" pitchFamily="18" charset="2"/>
              </a:rPr>
              <a:t>}</a:t>
            </a:r>
            <a:r>
              <a:rPr lang="zh-CN" altLang="en-US" sz="2000" dirty="0">
                <a:latin typeface="+mn-ea"/>
                <a:ea typeface="+mn-ea"/>
                <a:sym typeface="Symbol" panose="05050102010706020507" pitchFamily="18" charset="2"/>
              </a:rPr>
              <a:t>， </a:t>
            </a:r>
          </a:p>
          <a:p>
            <a:pPr eaLnBrk="1" hangingPunct="1"/>
            <a:r>
              <a:rPr lang="en-US" altLang="zh-CN" sz="2000" dirty="0">
                <a:latin typeface="+mn-ea"/>
                <a:ea typeface="+mn-ea"/>
                <a:sym typeface="Symbol" panose="05050102010706020507" pitchFamily="18" charset="2"/>
              </a:rPr>
              <a:t>            </a:t>
            </a:r>
            <a:r>
              <a:rPr lang="en-US" altLang="zh-CN" sz="2000" dirty="0">
                <a:latin typeface="+mn-ea"/>
                <a:ea typeface="+mn-ea"/>
              </a:rPr>
              <a:t>α</a:t>
            </a:r>
            <a:r>
              <a:rPr lang="en-US" altLang="zh-CN" sz="2000" dirty="0">
                <a:latin typeface="+mn-ea"/>
                <a:ea typeface="+mn-ea"/>
                <a:sym typeface="Symbol" panose="05050102010706020507" pitchFamily="18" charset="2"/>
              </a:rPr>
              <a:t>β={A,B,C,D,E</a:t>
            </a:r>
            <a:r>
              <a:rPr lang="en-US" altLang="zh-CN" sz="2000" dirty="0">
                <a:latin typeface="+mn-ea"/>
                <a:sym typeface="Symbol" panose="05050102010706020507" pitchFamily="18" charset="2"/>
              </a:rPr>
              <a:t>}</a:t>
            </a:r>
            <a:r>
              <a:rPr lang="zh-CN" altLang="en-US" sz="2000" dirty="0">
                <a:latin typeface="+mn-ea"/>
                <a:ea typeface="+mn-ea"/>
                <a:sym typeface="Symbol" panose="05050102010706020507" pitchFamily="18" charset="2"/>
              </a:rPr>
              <a:t>，</a:t>
            </a:r>
            <a:r>
              <a:rPr lang="en-US" altLang="zh-CN" sz="2000" dirty="0">
                <a:latin typeface="+mn-ea"/>
                <a:ea typeface="+mn-ea"/>
                <a:sym typeface="Symbol" panose="05050102010706020507" pitchFamily="18" charset="2"/>
              </a:rPr>
              <a:t>(</a:t>
            </a:r>
            <a:r>
              <a:rPr lang="zh-CN" altLang="en-US" sz="2000" dirty="0">
                <a:latin typeface="+mn-ea"/>
                <a:ea typeface="+mn-ea"/>
                <a:sym typeface="Symbol" panose="05050102010706020507" pitchFamily="18" charset="2"/>
              </a:rPr>
              <a:t> </a:t>
            </a:r>
            <a:r>
              <a:rPr lang="en-US" altLang="zh-CN" sz="2000" dirty="0" err="1">
                <a:latin typeface="+mn-ea"/>
                <a:ea typeface="+mn-ea"/>
              </a:rPr>
              <a:t>R</a:t>
            </a:r>
            <a:r>
              <a:rPr lang="en-US" altLang="zh-CN" sz="2000" baseline="-25000" dirty="0" err="1">
                <a:latin typeface="+mn-ea"/>
                <a:ea typeface="+mn-ea"/>
              </a:rPr>
              <a:t>i</a:t>
            </a:r>
            <a:r>
              <a:rPr lang="en-US" altLang="zh-CN" sz="2000" dirty="0">
                <a:latin typeface="+mn-ea"/>
                <a:ea typeface="+mn-ea"/>
              </a:rPr>
              <a:t> – </a:t>
            </a:r>
            <a:r>
              <a:rPr lang="en-US" altLang="zh-CN" sz="2000" dirty="0">
                <a:latin typeface="+mn-ea"/>
                <a:ea typeface="+mn-ea"/>
                <a:sym typeface="Symbol" panose="05050102010706020507" pitchFamily="18" charset="2"/>
              </a:rPr>
              <a:t>β)</a:t>
            </a:r>
            <a:r>
              <a:rPr lang="zh-CN" altLang="zh-CN" sz="2000" dirty="0">
                <a:latin typeface="+mn-ea"/>
                <a:ea typeface="+mn-ea"/>
              </a:rPr>
              <a:t>∩</a:t>
            </a:r>
            <a:r>
              <a:rPr lang="en-US" altLang="zh-CN" sz="2000" dirty="0">
                <a:latin typeface="+mn-ea"/>
                <a:ea typeface="+mn-ea"/>
              </a:rPr>
              <a:t> (α</a:t>
            </a:r>
            <a:r>
              <a:rPr lang="en-US" altLang="zh-CN" sz="2000" dirty="0">
                <a:latin typeface="+mn-ea"/>
                <a:ea typeface="+mn-ea"/>
                <a:sym typeface="Symbol" panose="05050102010706020507" pitchFamily="18" charset="2"/>
              </a:rPr>
              <a:t>β</a:t>
            </a:r>
            <a:r>
              <a:rPr lang="en-US" altLang="zh-CN" sz="2000" dirty="0">
                <a:latin typeface="+mn-ea"/>
                <a:ea typeface="+mn-ea"/>
              </a:rPr>
              <a:t>)={A,B</a:t>
            </a:r>
            <a:r>
              <a:rPr lang="en-US" altLang="zh-CN" sz="2000" dirty="0">
                <a:latin typeface="+mn-ea"/>
              </a:rPr>
              <a:t>}</a:t>
            </a:r>
            <a:r>
              <a:rPr lang="zh-CN" altLang="en-US" sz="2000" dirty="0">
                <a:latin typeface="+mn-ea"/>
                <a:ea typeface="+mn-ea"/>
              </a:rPr>
              <a:t>，则</a:t>
            </a:r>
            <a:r>
              <a:rPr lang="en-US" altLang="zh-CN" sz="2000" dirty="0">
                <a:latin typeface="+mn-ea"/>
                <a:ea typeface="+mn-ea"/>
              </a:rPr>
              <a:t>(</a:t>
            </a:r>
            <a:r>
              <a:rPr lang="zh-CN" altLang="en-US" sz="2000" dirty="0">
                <a:latin typeface="+mn-ea"/>
                <a:ea typeface="+mn-ea"/>
                <a:sym typeface="Symbol" panose="05050102010706020507" pitchFamily="18" charset="2"/>
              </a:rPr>
              <a:t> </a:t>
            </a:r>
            <a:r>
              <a:rPr lang="en-US" altLang="zh-CN" sz="2000" dirty="0" err="1">
                <a:latin typeface="+mn-ea"/>
                <a:ea typeface="+mn-ea"/>
              </a:rPr>
              <a:t>R</a:t>
            </a:r>
            <a:r>
              <a:rPr lang="en-US" altLang="zh-CN" sz="2000" baseline="-25000" dirty="0" err="1">
                <a:latin typeface="+mn-ea"/>
                <a:ea typeface="+mn-ea"/>
              </a:rPr>
              <a:t>i</a:t>
            </a:r>
            <a:r>
              <a:rPr lang="en-US" altLang="zh-CN" sz="2000" dirty="0">
                <a:latin typeface="+mn-ea"/>
                <a:ea typeface="+mn-ea"/>
              </a:rPr>
              <a:t> – </a:t>
            </a:r>
            <a:r>
              <a:rPr lang="en-US" altLang="zh-CN" sz="2000" dirty="0">
                <a:latin typeface="+mn-ea"/>
                <a:ea typeface="+mn-ea"/>
                <a:sym typeface="Symbol" panose="05050102010706020507" pitchFamily="18" charset="2"/>
              </a:rPr>
              <a:t>β)</a:t>
            </a:r>
            <a:r>
              <a:rPr lang="zh-CN" altLang="zh-CN" sz="2000" dirty="0">
                <a:latin typeface="+mn-ea"/>
                <a:ea typeface="+mn-ea"/>
              </a:rPr>
              <a:t>∩</a:t>
            </a:r>
            <a:r>
              <a:rPr lang="en-US" altLang="zh-CN" sz="2000" dirty="0">
                <a:latin typeface="+mn-ea"/>
                <a:ea typeface="+mn-ea"/>
              </a:rPr>
              <a:t> (α</a:t>
            </a:r>
            <a:r>
              <a:rPr lang="en-US" altLang="zh-CN" sz="2000" dirty="0">
                <a:latin typeface="+mn-ea"/>
                <a:ea typeface="+mn-ea"/>
                <a:sym typeface="Symbol" panose="05050102010706020507" pitchFamily="18" charset="2"/>
              </a:rPr>
              <a:t>β</a:t>
            </a:r>
            <a:r>
              <a:rPr lang="en-US" altLang="zh-CN" sz="2000" dirty="0">
                <a:latin typeface="+mn-ea"/>
                <a:ea typeface="+mn-ea"/>
              </a:rPr>
              <a:t>) </a:t>
            </a:r>
            <a:r>
              <a:rPr lang="en-US" altLang="zh-CN" sz="2000" dirty="0">
                <a:latin typeface="+mn-ea"/>
                <a:ea typeface="+mn-ea"/>
                <a:sym typeface="Symbol" panose="05050102010706020507" pitchFamily="18" charset="2"/>
              </a:rPr>
              <a:t> β</a:t>
            </a:r>
            <a:r>
              <a:rPr lang="zh-CN" altLang="en-US" sz="2000" dirty="0">
                <a:latin typeface="+mn-ea"/>
                <a:ea typeface="+mn-ea"/>
                <a:sym typeface="Symbol" panose="05050102010706020507" pitchFamily="18" charset="2"/>
              </a:rPr>
              <a:t>不成立</a:t>
            </a:r>
            <a:endParaRPr lang="zh-CN" altLang="en-US" sz="2000" dirty="0">
              <a:latin typeface="+mn-ea"/>
              <a:ea typeface="+mn-ea"/>
            </a:endParaRPr>
          </a:p>
        </p:txBody>
      </p:sp>
      <p:grpSp>
        <p:nvGrpSpPr>
          <p:cNvPr id="7" name="Group 6"/>
          <p:cNvGrpSpPr>
            <a:grpSpLocks/>
          </p:cNvGrpSpPr>
          <p:nvPr/>
        </p:nvGrpSpPr>
        <p:grpSpPr bwMode="auto">
          <a:xfrm>
            <a:off x="7321951" y="3212976"/>
            <a:ext cx="1498521" cy="1872208"/>
            <a:chOff x="4695" y="1872"/>
            <a:chExt cx="912" cy="1788"/>
          </a:xfrm>
        </p:grpSpPr>
        <p:pic>
          <p:nvPicPr>
            <p:cNvPr id="8" name="Picture 4" descr="AMCONFU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10" y="1872"/>
              <a:ext cx="518" cy="1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5"/>
            <p:cNvSpPr txBox="1">
              <a:spLocks noChangeArrowheads="1"/>
            </p:cNvSpPr>
            <p:nvPr/>
          </p:nvSpPr>
          <p:spPr bwMode="auto">
            <a:xfrm>
              <a:off x="4695" y="3024"/>
              <a:ext cx="912" cy="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buSzPct val="60000"/>
              </a:pPr>
              <a:r>
                <a:rPr lang="zh-CN" altLang="en-US" sz="1600" i="1" dirty="0">
                  <a:solidFill>
                    <a:srgbClr val="FF0000"/>
                  </a:solidFill>
                  <a:latin typeface="+mn-ea"/>
                  <a:ea typeface="+mn-ea"/>
                </a:rPr>
                <a:t>为什么</a:t>
              </a:r>
              <a:r>
                <a:rPr lang="zh-CN" altLang="en-US" sz="1600" dirty="0">
                  <a:solidFill>
                    <a:srgbClr val="FF0000"/>
                  </a:solidFill>
                  <a:latin typeface="+mn-ea"/>
                  <a:ea typeface="+mn-ea"/>
                </a:rPr>
                <a:t>要求</a:t>
              </a:r>
              <a:r>
                <a:rPr lang="en-US" altLang="zh-CN" sz="1600" dirty="0">
                  <a:solidFill>
                    <a:srgbClr val="FF0000"/>
                  </a:solidFill>
                  <a:latin typeface="+mn-ea"/>
                  <a:ea typeface="+mn-ea"/>
                  <a:sym typeface="Symbol" panose="05050102010706020507" pitchFamily="18" charset="2"/>
                </a:rPr>
                <a:t>αβ= </a:t>
              </a:r>
              <a:endParaRPr lang="zh-CN" altLang="en-US" sz="1600" i="1" dirty="0">
                <a:solidFill>
                  <a:srgbClr val="FF0000"/>
                </a:solidFill>
                <a:latin typeface="+mn-ea"/>
                <a:ea typeface="+mn-ea"/>
              </a:endParaRPr>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159748" name="Rectangle 2"/>
          <p:cNvSpPr>
            <a:spLocks noGrp="1" noChangeArrowheads="1"/>
          </p:cNvSpPr>
          <p:nvPr>
            <p:ph type="title"/>
          </p:nvPr>
        </p:nvSpPr>
        <p:spPr/>
        <p:txBody>
          <a:bodyPr/>
          <a:lstStyle/>
          <a:p>
            <a:pPr eaLnBrk="1" hangingPunct="1">
              <a:defRPr/>
            </a:pPr>
            <a:r>
              <a:rPr kumimoji="1" lang="zh-CN" altLang="en-US" dirty="0"/>
              <a:t>关系模式的分解算法</a:t>
            </a:r>
            <a:r>
              <a:rPr kumimoji="1" lang="en-US" altLang="zh-CN" dirty="0"/>
              <a:t>-BCNF</a:t>
            </a:r>
            <a:endParaRPr kumimoji="1" lang="zh-CN" altLang="en-US" dirty="0"/>
          </a:p>
        </p:txBody>
      </p:sp>
      <p:sp>
        <p:nvSpPr>
          <p:cNvPr id="172037" name="Rectangle 3"/>
          <p:cNvSpPr>
            <a:spLocks noGrp="1" noChangeArrowheads="1"/>
          </p:cNvSpPr>
          <p:nvPr>
            <p:ph idx="1"/>
          </p:nvPr>
        </p:nvSpPr>
        <p:spPr>
          <a:xfrm>
            <a:off x="685800" y="1371600"/>
            <a:ext cx="7772400" cy="3785592"/>
          </a:xfrm>
        </p:spPr>
        <p:txBody>
          <a:bodyPr/>
          <a:lstStyle/>
          <a:p>
            <a:pPr lvl="1" eaLnBrk="1" hangingPunct="1">
              <a:lnSpc>
                <a:spcPct val="115000"/>
              </a:lnSpc>
              <a:spcBef>
                <a:spcPts val="0"/>
              </a:spcBef>
            </a:pPr>
            <a:r>
              <a:rPr lang="zh-CN" altLang="en-US" sz="2400" dirty="0">
                <a:latin typeface="华文新魏" panose="02010800040101010101" pitchFamily="2" charset="-122"/>
              </a:rPr>
              <a:t>示例：</a:t>
            </a:r>
            <a:r>
              <a:rPr lang="en-US" altLang="zh-CN" sz="2400" dirty="0">
                <a:latin typeface="华文新魏" panose="02010800040101010101" pitchFamily="2" charset="-122"/>
              </a:rPr>
              <a:t>R(U,F)</a:t>
            </a:r>
            <a:r>
              <a:rPr lang="zh-CN" altLang="en-US" sz="2400" dirty="0">
                <a:latin typeface="华文新魏" panose="02010800040101010101" pitchFamily="2" charset="-122"/>
              </a:rPr>
              <a:t>，</a:t>
            </a:r>
            <a:r>
              <a:rPr lang="en-US" altLang="zh-CN" sz="2400" dirty="0">
                <a:latin typeface="华文新魏" panose="02010800040101010101" pitchFamily="2" charset="-122"/>
              </a:rPr>
              <a:t>U=(</a:t>
            </a:r>
            <a:r>
              <a:rPr lang="en-US" altLang="zh-CN" sz="2400" dirty="0" err="1">
                <a:latin typeface="华文新魏" panose="02010800040101010101" pitchFamily="2" charset="-122"/>
              </a:rPr>
              <a:t>sno，tno，cno</a:t>
            </a:r>
            <a:r>
              <a:rPr lang="en-US" altLang="zh-CN" sz="2400" dirty="0">
                <a:latin typeface="华文新魏" panose="02010800040101010101" pitchFamily="2" charset="-122"/>
              </a:rPr>
              <a:t>)，</a:t>
            </a:r>
          </a:p>
          <a:p>
            <a:pPr lvl="1" eaLnBrk="1" hangingPunct="1">
              <a:lnSpc>
                <a:spcPct val="115000"/>
              </a:lnSpc>
              <a:spcBef>
                <a:spcPts val="0"/>
              </a:spcBef>
              <a:buFontTx/>
              <a:buNone/>
            </a:pPr>
            <a:r>
              <a:rPr lang="en-US" altLang="zh-CN" sz="2400" dirty="0">
                <a:latin typeface="华文新魏" panose="02010800040101010101" pitchFamily="2" charset="-122"/>
              </a:rPr>
              <a:t> 		          F={(</a:t>
            </a:r>
            <a:r>
              <a:rPr lang="en-US" altLang="zh-CN" sz="2400" dirty="0" err="1">
                <a:latin typeface="华文新魏" panose="02010800040101010101" pitchFamily="2" charset="-122"/>
              </a:rPr>
              <a:t>sno，cno</a:t>
            </a:r>
            <a:r>
              <a:rPr lang="en-US" altLang="zh-CN" sz="2400" dirty="0">
                <a:latin typeface="华文新魏" panose="02010800040101010101" pitchFamily="2" charset="-122"/>
              </a:rPr>
              <a:t>)</a:t>
            </a:r>
            <a:r>
              <a:rPr lang="en-US" altLang="zh-CN" sz="2400" dirty="0">
                <a:latin typeface="华文新魏" panose="02010800040101010101" pitchFamily="2" charset="-122"/>
                <a:sym typeface="Symbol" panose="05050102010706020507" pitchFamily="18" charset="2"/>
              </a:rPr>
              <a:t></a:t>
            </a:r>
            <a:r>
              <a:rPr lang="en-US" altLang="zh-CN" sz="2400" dirty="0" err="1">
                <a:latin typeface="华文新魏" panose="02010800040101010101" pitchFamily="2" charset="-122"/>
                <a:sym typeface="Symbol" panose="05050102010706020507" pitchFamily="18" charset="2"/>
              </a:rPr>
              <a:t>tno</a:t>
            </a:r>
            <a:r>
              <a:rPr lang="en-US" altLang="zh-CN" sz="2400" dirty="0">
                <a:latin typeface="华文新魏" panose="02010800040101010101" pitchFamily="2" charset="-122"/>
              </a:rPr>
              <a:t>, </a:t>
            </a:r>
            <a:r>
              <a:rPr lang="en-US" altLang="zh-CN" sz="2400" dirty="0" err="1">
                <a:latin typeface="华文新魏" panose="02010800040101010101" pitchFamily="2" charset="-122"/>
              </a:rPr>
              <a:t>tno</a:t>
            </a:r>
            <a:r>
              <a:rPr lang="en-US" altLang="zh-CN" sz="2400" dirty="0" err="1">
                <a:latin typeface="华文新魏" panose="02010800040101010101" pitchFamily="2" charset="-122"/>
                <a:sym typeface="Symbol" panose="05050102010706020507" pitchFamily="18" charset="2"/>
              </a:rPr>
              <a:t>cno</a:t>
            </a:r>
            <a:r>
              <a:rPr lang="en-US" altLang="zh-CN" sz="2400" dirty="0">
                <a:latin typeface="华文新魏" panose="02010800040101010101" pitchFamily="2" charset="-122"/>
              </a:rPr>
              <a:t>}</a:t>
            </a:r>
          </a:p>
          <a:p>
            <a:pPr lvl="1" eaLnBrk="1" hangingPunct="1">
              <a:lnSpc>
                <a:spcPct val="115000"/>
              </a:lnSpc>
              <a:spcBef>
                <a:spcPts val="0"/>
              </a:spcBef>
              <a:buFontTx/>
              <a:buNone/>
            </a:pPr>
            <a:r>
              <a:rPr lang="en-US" altLang="zh-CN" sz="2400" dirty="0">
                <a:latin typeface="华文新魏" panose="02010800040101010101" pitchFamily="2" charset="-122"/>
              </a:rPr>
              <a:t>	</a:t>
            </a:r>
            <a:r>
              <a:rPr lang="zh-CN" altLang="en-US" sz="2400" dirty="0">
                <a:latin typeface="华文新魏" panose="02010800040101010101" pitchFamily="2" charset="-122"/>
              </a:rPr>
              <a:t>不属于</a:t>
            </a:r>
            <a:r>
              <a:rPr lang="en-US" altLang="zh-CN" sz="2400" dirty="0">
                <a:latin typeface="华文新魏" panose="02010800040101010101" pitchFamily="2" charset="-122"/>
              </a:rPr>
              <a:t>BCNF，</a:t>
            </a:r>
            <a:r>
              <a:rPr lang="zh-CN" altLang="en-US" sz="2400" dirty="0">
                <a:latin typeface="华文新魏" panose="02010800040101010101" pitchFamily="2" charset="-122"/>
              </a:rPr>
              <a:t>分解为</a:t>
            </a:r>
          </a:p>
          <a:p>
            <a:pPr lvl="1" eaLnBrk="1" hangingPunct="1">
              <a:lnSpc>
                <a:spcPct val="115000"/>
              </a:lnSpc>
              <a:spcBef>
                <a:spcPts val="0"/>
              </a:spcBef>
              <a:buFontTx/>
              <a:buNone/>
            </a:pPr>
            <a:r>
              <a:rPr lang="zh-CN" altLang="en-US" sz="2400" dirty="0">
                <a:latin typeface="华文新魏" panose="02010800040101010101" pitchFamily="2" charset="-122"/>
              </a:rPr>
              <a:t>			</a:t>
            </a:r>
            <a:r>
              <a:rPr lang="en-US" altLang="zh-CN" sz="2400" dirty="0">
                <a:latin typeface="华文新魏" panose="02010800040101010101" pitchFamily="2" charset="-122"/>
              </a:rPr>
              <a:t>U</a:t>
            </a:r>
            <a:r>
              <a:rPr lang="en-US" altLang="zh-CN" sz="2400" baseline="-16000" dirty="0">
                <a:latin typeface="华文新魏" panose="02010800040101010101" pitchFamily="2" charset="-122"/>
              </a:rPr>
              <a:t>1</a:t>
            </a:r>
            <a:r>
              <a:rPr lang="en-US" altLang="zh-CN" sz="2400" dirty="0">
                <a:latin typeface="华文新魏" panose="02010800040101010101" pitchFamily="2" charset="-122"/>
              </a:rPr>
              <a:t>=(</a:t>
            </a:r>
            <a:r>
              <a:rPr lang="en-US" altLang="zh-CN" sz="2400" dirty="0" err="1">
                <a:latin typeface="华文新魏" panose="02010800040101010101" pitchFamily="2" charset="-122"/>
              </a:rPr>
              <a:t>sno，tno</a:t>
            </a:r>
            <a:r>
              <a:rPr lang="en-US" altLang="zh-CN" sz="2400" dirty="0">
                <a:latin typeface="华文新魏" panose="02010800040101010101" pitchFamily="2" charset="-122"/>
              </a:rPr>
              <a:t>)，</a:t>
            </a:r>
          </a:p>
          <a:p>
            <a:pPr lvl="1" eaLnBrk="1" hangingPunct="1">
              <a:lnSpc>
                <a:spcPct val="115000"/>
              </a:lnSpc>
              <a:spcBef>
                <a:spcPts val="0"/>
              </a:spcBef>
              <a:buFontTx/>
              <a:buNone/>
            </a:pPr>
            <a:r>
              <a:rPr lang="en-US" altLang="zh-CN" sz="2400" dirty="0">
                <a:latin typeface="华文新魏" panose="02010800040101010101" pitchFamily="2" charset="-122"/>
              </a:rPr>
              <a:t>			U</a:t>
            </a:r>
            <a:r>
              <a:rPr lang="en-US" altLang="zh-CN" sz="2400" baseline="-16000" dirty="0">
                <a:latin typeface="华文新魏" panose="02010800040101010101" pitchFamily="2" charset="-122"/>
              </a:rPr>
              <a:t>2</a:t>
            </a:r>
            <a:r>
              <a:rPr lang="en-US" altLang="zh-CN" sz="2400" dirty="0">
                <a:latin typeface="华文新魏" panose="02010800040101010101" pitchFamily="2" charset="-122"/>
              </a:rPr>
              <a:t>=(</a:t>
            </a:r>
            <a:r>
              <a:rPr lang="en-US" altLang="zh-CN" sz="2400" dirty="0" err="1">
                <a:latin typeface="华文新魏" panose="02010800040101010101" pitchFamily="2" charset="-122"/>
              </a:rPr>
              <a:t>tno，cno</a:t>
            </a:r>
            <a:r>
              <a:rPr lang="en-US" altLang="zh-CN" sz="2400" dirty="0">
                <a:latin typeface="华文新魏" panose="02010800040101010101" pitchFamily="2" charset="-122"/>
              </a:rPr>
              <a:t>)，F</a:t>
            </a:r>
            <a:r>
              <a:rPr lang="en-US" altLang="zh-CN" sz="2400" baseline="-16000" dirty="0">
                <a:latin typeface="华文新魏" panose="02010800040101010101" pitchFamily="2" charset="-122"/>
              </a:rPr>
              <a:t>2</a:t>
            </a:r>
            <a:r>
              <a:rPr lang="en-US" altLang="zh-CN" sz="2400" dirty="0">
                <a:latin typeface="华文新魏" panose="02010800040101010101" pitchFamily="2" charset="-122"/>
              </a:rPr>
              <a:t>={</a:t>
            </a:r>
            <a:r>
              <a:rPr lang="en-US" altLang="zh-CN" sz="2400" dirty="0" err="1">
                <a:latin typeface="华文新魏" panose="02010800040101010101" pitchFamily="2" charset="-122"/>
              </a:rPr>
              <a:t>tno</a:t>
            </a:r>
            <a:r>
              <a:rPr lang="en-US" altLang="zh-CN" sz="2400" dirty="0" err="1">
                <a:latin typeface="华文新魏" panose="02010800040101010101" pitchFamily="2" charset="-122"/>
                <a:sym typeface="Symbol" panose="05050102010706020507" pitchFamily="18" charset="2"/>
              </a:rPr>
              <a:t>cno</a:t>
            </a:r>
            <a:r>
              <a:rPr lang="en-US" altLang="zh-CN" sz="2400" dirty="0">
                <a:latin typeface="华文新魏" panose="02010800040101010101" pitchFamily="2" charset="-122"/>
              </a:rPr>
              <a:t>}</a:t>
            </a:r>
          </a:p>
          <a:p>
            <a:pPr lvl="1" eaLnBrk="1" hangingPunct="1">
              <a:lnSpc>
                <a:spcPct val="115000"/>
              </a:lnSpc>
              <a:spcBef>
                <a:spcPts val="0"/>
              </a:spcBef>
              <a:buFontTx/>
              <a:buNone/>
            </a:pPr>
            <a:r>
              <a:rPr lang="en-US" altLang="zh-CN" sz="2400" dirty="0">
                <a:latin typeface="华文新魏" panose="02010800040101010101" pitchFamily="2" charset="-122"/>
              </a:rPr>
              <a:t>	</a:t>
            </a:r>
            <a:r>
              <a:rPr lang="zh-CN" altLang="en-US" sz="2400" dirty="0">
                <a:latin typeface="华文新魏" panose="02010800040101010101" pitchFamily="2" charset="-122"/>
              </a:rPr>
              <a:t>丢失了函数依赖(</a:t>
            </a:r>
            <a:r>
              <a:rPr lang="en-US" altLang="zh-CN" sz="2400" dirty="0" err="1">
                <a:latin typeface="华文新魏" panose="02010800040101010101" pitchFamily="2" charset="-122"/>
              </a:rPr>
              <a:t>sno</a:t>
            </a:r>
            <a:r>
              <a:rPr lang="zh-CN" altLang="en-US" sz="2400" dirty="0">
                <a:latin typeface="华文新魏" panose="02010800040101010101" pitchFamily="2" charset="-122"/>
              </a:rPr>
              <a:t>，</a:t>
            </a:r>
            <a:r>
              <a:rPr lang="en-US" altLang="zh-CN" sz="2400" dirty="0" err="1">
                <a:latin typeface="华文新魏" panose="02010800040101010101" pitchFamily="2" charset="-122"/>
              </a:rPr>
              <a:t>cno</a:t>
            </a:r>
            <a:r>
              <a:rPr lang="en-US" altLang="zh-CN" sz="2400" dirty="0">
                <a:latin typeface="华文新魏" panose="02010800040101010101" pitchFamily="2" charset="-122"/>
              </a:rPr>
              <a:t>)</a:t>
            </a:r>
            <a:r>
              <a:rPr lang="en-US" altLang="zh-CN" sz="2400" dirty="0">
                <a:latin typeface="华文新魏" panose="02010800040101010101" pitchFamily="2" charset="-122"/>
                <a:sym typeface="Symbol" panose="05050102010706020507" pitchFamily="18" charset="2"/>
              </a:rPr>
              <a:t></a:t>
            </a:r>
            <a:r>
              <a:rPr lang="en-US" altLang="zh-CN" sz="2400" dirty="0" err="1">
                <a:latin typeface="华文新魏" panose="02010800040101010101" pitchFamily="2" charset="-122"/>
                <a:sym typeface="Symbol" panose="05050102010706020507" pitchFamily="18" charset="2"/>
              </a:rPr>
              <a:t>tno</a:t>
            </a:r>
            <a:r>
              <a:rPr lang="en-US" altLang="zh-CN" sz="2400" dirty="0">
                <a:latin typeface="华文新魏" panose="02010800040101010101" pitchFamily="2" charset="-122"/>
                <a:sym typeface="Symbol" panose="05050102010706020507" pitchFamily="18" charset="2"/>
              </a:rPr>
              <a:t>，</a:t>
            </a:r>
            <a:r>
              <a:rPr lang="zh-CN" altLang="en-US" sz="2400" dirty="0">
                <a:latin typeface="华文新魏" panose="02010800040101010101" pitchFamily="2" charset="-122"/>
                <a:sym typeface="Symbol" panose="05050102010706020507" pitchFamily="18" charset="2"/>
              </a:rPr>
              <a:t>原来一个学生选修一门课程时，只能对应一个老师；在新的关系模式下现在一个学生选修一门课程时，可能会对应多个老师。</a:t>
            </a:r>
          </a:p>
        </p:txBody>
      </p:sp>
      <p:sp>
        <p:nvSpPr>
          <p:cNvPr id="7" name="Rectangle 3"/>
          <p:cNvSpPr txBox="1">
            <a:spLocks noChangeArrowheads="1"/>
          </p:cNvSpPr>
          <p:nvPr/>
        </p:nvSpPr>
        <p:spPr bwMode="auto">
          <a:xfrm>
            <a:off x="800100" y="5224264"/>
            <a:ext cx="7772400" cy="1481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80000"/>
              <a:buFont typeface="Wingdings" panose="05000000000000000000" pitchFamily="2" charset="2"/>
              <a:buChar char="l"/>
              <a:defRPr sz="3000">
                <a:solidFill>
                  <a:schemeClr val="bg2"/>
                </a:solidFill>
                <a:latin typeface="+mn-lt"/>
                <a:ea typeface="+mn-ea"/>
                <a:cs typeface="+mn-cs"/>
              </a:defRPr>
            </a:lvl1pPr>
            <a:lvl2pPr marL="742950" indent="-285750" algn="l" rtl="0" eaLnBrk="0" fontAlgn="base" hangingPunct="0">
              <a:spcBef>
                <a:spcPct val="20000"/>
              </a:spcBef>
              <a:spcAft>
                <a:spcPct val="0"/>
              </a:spcAft>
              <a:buClr>
                <a:schemeClr val="folHlink"/>
              </a:buClr>
              <a:buChar char="–"/>
              <a:defRPr sz="2800">
                <a:solidFill>
                  <a:schemeClr val="bg2"/>
                </a:solidFill>
                <a:latin typeface="+mn-lt"/>
                <a:ea typeface="+mn-ea"/>
              </a:defRPr>
            </a:lvl2pPr>
            <a:lvl3pPr marL="1143000" indent="-228600" algn="l" rtl="0" eaLnBrk="0" fontAlgn="base" hangingPunct="0">
              <a:spcBef>
                <a:spcPct val="20000"/>
              </a:spcBef>
              <a:spcAft>
                <a:spcPct val="0"/>
              </a:spcAft>
              <a:buClr>
                <a:schemeClr val="folHlink"/>
              </a:buClr>
              <a:buSzPct val="75000"/>
              <a:buFont typeface="Wingdings" panose="05000000000000000000" pitchFamily="2" charset="2"/>
              <a:buChar char="l"/>
              <a:defRPr sz="2400">
                <a:solidFill>
                  <a:schemeClr val="bg2"/>
                </a:solidFill>
                <a:latin typeface="+mn-lt"/>
                <a:ea typeface="+mn-ea"/>
              </a:defRPr>
            </a:lvl3pPr>
            <a:lvl4pPr marL="1600200" indent="-228600" algn="l" rtl="0" eaLnBrk="0" fontAlgn="base" hangingPunct="0">
              <a:spcBef>
                <a:spcPct val="20000"/>
              </a:spcBef>
              <a:spcAft>
                <a:spcPct val="0"/>
              </a:spcAft>
              <a:buClr>
                <a:schemeClr val="folHlink"/>
              </a:buClr>
              <a:buChar char="–"/>
              <a:defRPr sz="2000">
                <a:solidFill>
                  <a:schemeClr val="bg2"/>
                </a:solidFill>
                <a:latin typeface="+mn-lt"/>
                <a:ea typeface="+mn-ea"/>
              </a:defRPr>
            </a:lvl4pPr>
            <a:lvl5pPr marL="2057400" indent="-228600" algn="l" rtl="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mn-lt"/>
                <a:ea typeface="+mn-ea"/>
              </a:defRPr>
            </a:lvl5pPr>
            <a:lvl6pPr marL="2514600" indent="-228600" algn="l"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mn-ea"/>
              </a:defRPr>
            </a:lvl6pPr>
            <a:lvl7pPr marL="2971800" indent="-228600" algn="l"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mn-ea"/>
              </a:defRPr>
            </a:lvl7pPr>
            <a:lvl8pPr marL="3429000" indent="-228600" algn="l"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mn-ea"/>
              </a:defRPr>
            </a:lvl8pPr>
            <a:lvl9pPr marL="3886200" indent="-228600" algn="l"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mn-ea"/>
              </a:defRPr>
            </a:lvl9pPr>
          </a:lstStyle>
          <a:p>
            <a:pPr eaLnBrk="1" hangingPunct="1"/>
            <a:r>
              <a:rPr lang="zh-CN" altLang="en-US" sz="2400" kern="0" dirty="0">
                <a:latin typeface="华文新魏" panose="02010800040101010101" pitchFamily="2" charset="-122"/>
              </a:rPr>
              <a:t>结论：</a:t>
            </a:r>
          </a:p>
          <a:p>
            <a:pPr lvl="1" eaLnBrk="1" hangingPunct="1">
              <a:buFontTx/>
              <a:buNone/>
            </a:pPr>
            <a:r>
              <a:rPr lang="zh-CN" altLang="en-US" sz="2400" kern="0" dirty="0">
                <a:latin typeface="华文新魏" panose="02010800040101010101" pitchFamily="2" charset="-122"/>
              </a:rPr>
              <a:t>若要求分解保持函数依赖，那么分解后的模式总可以达到3</a:t>
            </a:r>
            <a:r>
              <a:rPr lang="en-US" altLang="zh-CN" sz="2400" kern="0" dirty="0">
                <a:latin typeface="华文新魏" panose="02010800040101010101" pitchFamily="2" charset="-122"/>
              </a:rPr>
              <a:t>NF，</a:t>
            </a:r>
            <a:r>
              <a:rPr lang="zh-CN" altLang="en-US" sz="2400" kern="0" dirty="0">
                <a:latin typeface="华文新魏" panose="02010800040101010101" pitchFamily="2" charset="-122"/>
              </a:rPr>
              <a:t>但不一定能达到</a:t>
            </a:r>
            <a:r>
              <a:rPr lang="en-US" altLang="zh-CN" sz="2400" kern="0" dirty="0">
                <a:latin typeface="华文新魏" panose="02010800040101010101" pitchFamily="2" charset="-122"/>
              </a:rPr>
              <a:t>BCNF</a:t>
            </a:r>
            <a:endParaRPr lang="zh-CN" altLang="en-US" sz="2400" kern="0"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161796" name="Rectangle 2"/>
          <p:cNvSpPr>
            <a:spLocks noGrp="1" noChangeArrowheads="1"/>
          </p:cNvSpPr>
          <p:nvPr>
            <p:ph type="title"/>
          </p:nvPr>
        </p:nvSpPr>
        <p:spPr/>
        <p:txBody>
          <a:bodyPr/>
          <a:lstStyle/>
          <a:p>
            <a:pPr eaLnBrk="1" hangingPunct="1">
              <a:defRPr/>
            </a:pPr>
            <a:r>
              <a:rPr kumimoji="1" lang="en-US" altLang="zh-CN"/>
              <a:t>BCNF </a:t>
            </a:r>
            <a:r>
              <a:rPr kumimoji="1" lang="en-US" altLang="zh-CN">
                <a:latin typeface="华文行楷" panose="02010800040101010101" pitchFamily="2" charset="-122"/>
                <a:ea typeface="华文行楷" panose="02010800040101010101" pitchFamily="2" charset="-122"/>
              </a:rPr>
              <a:t>VS</a:t>
            </a:r>
            <a:r>
              <a:rPr kumimoji="1" lang="en-US" altLang="zh-CN"/>
              <a:t> 3NF</a:t>
            </a:r>
          </a:p>
        </p:txBody>
      </p:sp>
      <p:sp>
        <p:nvSpPr>
          <p:cNvPr id="174085" name="Rectangle 3"/>
          <p:cNvSpPr>
            <a:spLocks noGrp="1" noChangeArrowheads="1"/>
          </p:cNvSpPr>
          <p:nvPr>
            <p:ph idx="1"/>
          </p:nvPr>
        </p:nvSpPr>
        <p:spPr/>
        <p:txBody>
          <a:bodyPr/>
          <a:lstStyle/>
          <a:p>
            <a:pPr marL="571500" indent="-571500" eaLnBrk="1" hangingPunct="1"/>
            <a:r>
              <a:rPr lang="en-US" altLang="zh-CN" sz="3200" dirty="0">
                <a:latin typeface="Tahoma" panose="020B0604030504040204" pitchFamily="34" charset="0"/>
              </a:rPr>
              <a:t>BCNF</a:t>
            </a:r>
            <a:r>
              <a:rPr lang="zh-CN" altLang="en-US" sz="3200" dirty="0">
                <a:latin typeface="Tahoma" panose="020B0604030504040204" pitchFamily="34" charset="0"/>
              </a:rPr>
              <a:t>比</a:t>
            </a:r>
            <a:r>
              <a:rPr lang="en-US" altLang="zh-CN" sz="3200" dirty="0">
                <a:latin typeface="Tahoma" panose="020B0604030504040204" pitchFamily="34" charset="0"/>
              </a:rPr>
              <a:t>3NF</a:t>
            </a:r>
            <a:r>
              <a:rPr lang="zh-CN" altLang="en-US" sz="3200" dirty="0">
                <a:latin typeface="Tahoma" panose="020B0604030504040204" pitchFamily="34" charset="0"/>
              </a:rPr>
              <a:t>要求严格</a:t>
            </a:r>
          </a:p>
          <a:p>
            <a:pPr marL="571500" indent="-571500" eaLnBrk="1" hangingPunct="1"/>
            <a:r>
              <a:rPr lang="zh-CN" altLang="en-US" sz="3200" dirty="0"/>
              <a:t>课本要求：一般选择</a:t>
            </a:r>
            <a:r>
              <a:rPr lang="en-US" altLang="zh-CN" sz="3200" dirty="0">
                <a:latin typeface="Tahoma" panose="020B0604030504040204" pitchFamily="34" charset="0"/>
              </a:rPr>
              <a:t>BCNF</a:t>
            </a:r>
            <a:r>
              <a:rPr lang="zh-CN" altLang="en-US" sz="3200" dirty="0"/>
              <a:t>的结论是不可接受的。从</a:t>
            </a:r>
            <a:r>
              <a:rPr lang="en-US" altLang="zh-CN" sz="3200" dirty="0"/>
              <a:t>E-R</a:t>
            </a:r>
            <a:r>
              <a:rPr lang="zh-CN" altLang="en-US" sz="3200" dirty="0"/>
              <a:t>图自然角度去看：建议</a:t>
            </a:r>
            <a:r>
              <a:rPr lang="en-US" altLang="zh-CN" sz="3200" dirty="0"/>
              <a:t>(</a:t>
            </a:r>
            <a:r>
              <a:rPr lang="en-US" altLang="zh-CN" sz="3200" dirty="0" err="1"/>
              <a:t>sno,tno,cno</a:t>
            </a:r>
            <a:r>
              <a:rPr lang="en-US" altLang="zh-CN" sz="3200" dirty="0"/>
              <a:t>)</a:t>
            </a:r>
            <a:r>
              <a:rPr lang="zh-CN" altLang="en-US" sz="3200" dirty="0"/>
              <a:t>和</a:t>
            </a:r>
            <a:r>
              <a:rPr lang="en-US" altLang="zh-CN" sz="3200" dirty="0"/>
              <a:t>(</a:t>
            </a:r>
            <a:r>
              <a:rPr lang="en-US" altLang="zh-CN" sz="3200" dirty="0" err="1"/>
              <a:t>tno,cno</a:t>
            </a:r>
            <a:r>
              <a:rPr lang="en-US" altLang="zh-CN" sz="3200" dirty="0"/>
              <a:t>)</a:t>
            </a:r>
            <a:r>
              <a:rPr lang="zh-CN" altLang="en-US" sz="3200" dirty="0"/>
              <a:t>均保留，因为前者的确反映了学生、教师和课程三个实体之间的联系</a:t>
            </a: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165892" name="Rectangle 2"/>
          <p:cNvSpPr>
            <a:spLocks noGrp="1" noChangeArrowheads="1"/>
          </p:cNvSpPr>
          <p:nvPr>
            <p:ph type="title"/>
          </p:nvPr>
        </p:nvSpPr>
        <p:spPr/>
        <p:txBody>
          <a:bodyPr/>
          <a:lstStyle/>
          <a:p>
            <a:pPr eaLnBrk="1" hangingPunct="1">
              <a:defRPr/>
            </a:pPr>
            <a:r>
              <a:rPr kumimoji="1" lang="zh-CN" altLang="en-US"/>
              <a:t>多值依赖</a:t>
            </a:r>
          </a:p>
        </p:txBody>
      </p:sp>
      <p:sp>
        <p:nvSpPr>
          <p:cNvPr id="181253" name="Rectangle 3"/>
          <p:cNvSpPr>
            <a:spLocks noGrp="1" noChangeArrowheads="1"/>
          </p:cNvSpPr>
          <p:nvPr>
            <p:ph idx="1"/>
          </p:nvPr>
        </p:nvSpPr>
        <p:spPr>
          <a:xfrm>
            <a:off x="720725" y="1371600"/>
            <a:ext cx="7602538" cy="1625600"/>
          </a:xfrm>
        </p:spPr>
        <p:txBody>
          <a:bodyPr/>
          <a:lstStyle/>
          <a:p>
            <a:pPr eaLnBrk="1" hangingPunct="1">
              <a:buFont typeface="Wingdings" panose="05000000000000000000" pitchFamily="2" charset="2"/>
              <a:buNone/>
            </a:pPr>
            <a:r>
              <a:rPr lang="zh-CN" altLang="en-US" sz="2100" dirty="0"/>
              <a:t>	</a:t>
            </a:r>
            <a:r>
              <a:rPr lang="zh-CN" altLang="en-US" sz="2400" dirty="0">
                <a:latin typeface="华文新魏" panose="02010800040101010101" pitchFamily="2" charset="-122"/>
              </a:rPr>
              <a:t>关系模式</a:t>
            </a:r>
            <a:r>
              <a:rPr lang="en-US" altLang="zh-CN" sz="2400" dirty="0">
                <a:latin typeface="华文新魏" panose="02010800040101010101" pitchFamily="2" charset="-122"/>
              </a:rPr>
              <a:t>TEACH(</a:t>
            </a:r>
            <a:r>
              <a:rPr lang="en-US" altLang="zh-CN" sz="2400" dirty="0" err="1">
                <a:latin typeface="华文新魏" panose="02010800040101010101" pitchFamily="2" charset="-122"/>
              </a:rPr>
              <a:t>cno，tno，bno</a:t>
            </a:r>
            <a:r>
              <a:rPr lang="en-US" altLang="zh-CN" sz="2400" dirty="0">
                <a:latin typeface="华文新魏" panose="02010800040101010101" pitchFamily="2" charset="-122"/>
              </a:rPr>
              <a:t>)，</a:t>
            </a:r>
            <a:r>
              <a:rPr lang="zh-CN" altLang="en-US" sz="2400" dirty="0">
                <a:latin typeface="华文新魏" panose="02010800040101010101" pitchFamily="2" charset="-122"/>
              </a:rPr>
              <a:t>一门课程由多名老师担任，同一门课程的不同老师可以使用相同的一套参考书；一位老师可以承担多门课。</a:t>
            </a:r>
            <a:endParaRPr lang="zh-CN" altLang="en-US" sz="2400" dirty="0"/>
          </a:p>
          <a:p>
            <a:pPr eaLnBrk="1" hangingPunct="1">
              <a:buFont typeface="Wingdings" panose="05000000000000000000" pitchFamily="2" charset="2"/>
              <a:buNone/>
            </a:pPr>
            <a:r>
              <a:rPr lang="zh-CN" altLang="en-US" sz="2400" dirty="0"/>
              <a:t>	</a:t>
            </a:r>
            <a:r>
              <a:rPr lang="zh-CN" altLang="en-US" sz="2400" dirty="0">
                <a:latin typeface="华文新魏" panose="02010800040101010101" pitchFamily="2" charset="-122"/>
              </a:rPr>
              <a:t>它的候选码是</a:t>
            </a:r>
            <a:r>
              <a:rPr lang="en-US" altLang="zh-CN" sz="2400" dirty="0">
                <a:latin typeface="华文新魏" panose="02010800040101010101" pitchFamily="2" charset="-122"/>
              </a:rPr>
              <a:t>(</a:t>
            </a:r>
            <a:r>
              <a:rPr lang="en-US" altLang="zh-CN" sz="2400" dirty="0" err="1">
                <a:latin typeface="华文新魏" panose="02010800040101010101" pitchFamily="2" charset="-122"/>
              </a:rPr>
              <a:t>cno，tno，bno</a:t>
            </a:r>
            <a:r>
              <a:rPr lang="en-US" altLang="zh-CN" sz="2400" dirty="0">
                <a:latin typeface="华文新魏" panose="02010800040101010101" pitchFamily="2" charset="-122"/>
              </a:rPr>
              <a:t>)，</a:t>
            </a:r>
            <a:r>
              <a:rPr lang="zh-CN" altLang="en-US" sz="2400" dirty="0">
                <a:latin typeface="华文新魏" panose="02010800040101010101" pitchFamily="2" charset="-122"/>
              </a:rPr>
              <a:t>所以属于</a:t>
            </a:r>
            <a:r>
              <a:rPr lang="en-US" altLang="zh-CN" sz="2400" dirty="0">
                <a:latin typeface="华文新魏" panose="02010800040101010101" pitchFamily="2" charset="-122"/>
              </a:rPr>
              <a:t>BCNF</a:t>
            </a:r>
            <a:endParaRPr lang="en-US" altLang="zh-CN" sz="2400" dirty="0"/>
          </a:p>
        </p:txBody>
      </p:sp>
      <p:grpSp>
        <p:nvGrpSpPr>
          <p:cNvPr id="181254" name="Group 4"/>
          <p:cNvGrpSpPr>
            <a:grpSpLocks/>
          </p:cNvGrpSpPr>
          <p:nvPr/>
        </p:nvGrpSpPr>
        <p:grpSpPr bwMode="auto">
          <a:xfrm>
            <a:off x="2700338" y="3032720"/>
            <a:ext cx="3200400" cy="3276600"/>
            <a:chOff x="3120" y="2160"/>
            <a:chExt cx="2400" cy="2583"/>
          </a:xfrm>
        </p:grpSpPr>
        <p:sp>
          <p:nvSpPr>
            <p:cNvPr id="181255" name="Rectangle 5"/>
            <p:cNvSpPr>
              <a:spLocks noChangeArrowheads="1"/>
            </p:cNvSpPr>
            <p:nvPr/>
          </p:nvSpPr>
          <p:spPr bwMode="auto">
            <a:xfrm>
              <a:off x="4720" y="4456"/>
              <a:ext cx="80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200">
                  <a:latin typeface="华文新魏" panose="02010800040101010101" pitchFamily="2" charset="-122"/>
                </a:rPr>
                <a:t>b4</a:t>
              </a:r>
            </a:p>
          </p:txBody>
        </p:sp>
        <p:sp>
          <p:nvSpPr>
            <p:cNvPr id="181256" name="Rectangle 6"/>
            <p:cNvSpPr>
              <a:spLocks noChangeArrowheads="1"/>
            </p:cNvSpPr>
            <p:nvPr/>
          </p:nvSpPr>
          <p:spPr bwMode="auto">
            <a:xfrm>
              <a:off x="3920" y="4456"/>
              <a:ext cx="80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200">
                  <a:latin typeface="华文新魏" panose="02010800040101010101" pitchFamily="2" charset="-122"/>
                </a:rPr>
                <a:t>t3</a:t>
              </a:r>
            </a:p>
          </p:txBody>
        </p:sp>
        <p:sp>
          <p:nvSpPr>
            <p:cNvPr id="181257" name="Rectangle 7"/>
            <p:cNvSpPr>
              <a:spLocks noChangeArrowheads="1"/>
            </p:cNvSpPr>
            <p:nvPr/>
          </p:nvSpPr>
          <p:spPr bwMode="auto">
            <a:xfrm>
              <a:off x="3120" y="4456"/>
              <a:ext cx="80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200">
                  <a:latin typeface="华文新魏" panose="02010800040101010101" pitchFamily="2" charset="-122"/>
                </a:rPr>
                <a:t>c2</a:t>
              </a:r>
            </a:p>
          </p:txBody>
        </p:sp>
        <p:sp>
          <p:nvSpPr>
            <p:cNvPr id="181258" name="Rectangle 8"/>
            <p:cNvSpPr>
              <a:spLocks noChangeArrowheads="1"/>
            </p:cNvSpPr>
            <p:nvPr/>
          </p:nvSpPr>
          <p:spPr bwMode="auto">
            <a:xfrm>
              <a:off x="4720" y="4169"/>
              <a:ext cx="80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200">
                  <a:latin typeface="华文新魏" panose="02010800040101010101" pitchFamily="2" charset="-122"/>
                </a:rPr>
                <a:t>b3</a:t>
              </a:r>
            </a:p>
          </p:txBody>
        </p:sp>
        <p:sp>
          <p:nvSpPr>
            <p:cNvPr id="181259" name="Rectangle 9"/>
            <p:cNvSpPr>
              <a:spLocks noChangeArrowheads="1"/>
            </p:cNvSpPr>
            <p:nvPr/>
          </p:nvSpPr>
          <p:spPr bwMode="auto">
            <a:xfrm>
              <a:off x="3920" y="4169"/>
              <a:ext cx="80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200">
                  <a:latin typeface="华文新魏" panose="02010800040101010101" pitchFamily="2" charset="-122"/>
                </a:rPr>
                <a:t>t3</a:t>
              </a:r>
            </a:p>
          </p:txBody>
        </p:sp>
        <p:sp>
          <p:nvSpPr>
            <p:cNvPr id="181260" name="Rectangle 10"/>
            <p:cNvSpPr>
              <a:spLocks noChangeArrowheads="1"/>
            </p:cNvSpPr>
            <p:nvPr/>
          </p:nvSpPr>
          <p:spPr bwMode="auto">
            <a:xfrm>
              <a:off x="3120" y="4169"/>
              <a:ext cx="80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200">
                  <a:latin typeface="华文新魏" panose="02010800040101010101" pitchFamily="2" charset="-122"/>
                </a:rPr>
                <a:t>c2</a:t>
              </a:r>
            </a:p>
          </p:txBody>
        </p:sp>
        <p:sp>
          <p:nvSpPr>
            <p:cNvPr id="181261" name="Rectangle 11"/>
            <p:cNvSpPr>
              <a:spLocks noChangeArrowheads="1"/>
            </p:cNvSpPr>
            <p:nvPr/>
          </p:nvSpPr>
          <p:spPr bwMode="auto">
            <a:xfrm>
              <a:off x="4720" y="3882"/>
              <a:ext cx="80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200">
                  <a:latin typeface="华文新魏" panose="02010800040101010101" pitchFamily="2" charset="-122"/>
                </a:rPr>
                <a:t>b4</a:t>
              </a:r>
            </a:p>
          </p:txBody>
        </p:sp>
        <p:sp>
          <p:nvSpPr>
            <p:cNvPr id="181262" name="Rectangle 12"/>
            <p:cNvSpPr>
              <a:spLocks noChangeArrowheads="1"/>
            </p:cNvSpPr>
            <p:nvPr/>
          </p:nvSpPr>
          <p:spPr bwMode="auto">
            <a:xfrm>
              <a:off x="3920" y="3882"/>
              <a:ext cx="80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200">
                  <a:latin typeface="华文新魏" panose="02010800040101010101" pitchFamily="2" charset="-122"/>
                </a:rPr>
                <a:t>t1</a:t>
              </a:r>
            </a:p>
          </p:txBody>
        </p:sp>
        <p:sp>
          <p:nvSpPr>
            <p:cNvPr id="181263" name="Rectangle 13"/>
            <p:cNvSpPr>
              <a:spLocks noChangeArrowheads="1"/>
            </p:cNvSpPr>
            <p:nvPr/>
          </p:nvSpPr>
          <p:spPr bwMode="auto">
            <a:xfrm>
              <a:off x="3120" y="3882"/>
              <a:ext cx="80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200">
                  <a:latin typeface="华文新魏" panose="02010800040101010101" pitchFamily="2" charset="-122"/>
                </a:rPr>
                <a:t>c2</a:t>
              </a:r>
            </a:p>
          </p:txBody>
        </p:sp>
        <p:sp>
          <p:nvSpPr>
            <p:cNvPr id="181264" name="Rectangle 14"/>
            <p:cNvSpPr>
              <a:spLocks noChangeArrowheads="1"/>
            </p:cNvSpPr>
            <p:nvPr/>
          </p:nvSpPr>
          <p:spPr bwMode="auto">
            <a:xfrm>
              <a:off x="4720" y="3595"/>
              <a:ext cx="80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200">
                  <a:latin typeface="华文新魏" panose="02010800040101010101" pitchFamily="2" charset="-122"/>
                </a:rPr>
                <a:t>b3</a:t>
              </a:r>
            </a:p>
          </p:txBody>
        </p:sp>
        <p:sp>
          <p:nvSpPr>
            <p:cNvPr id="181265" name="Rectangle 15"/>
            <p:cNvSpPr>
              <a:spLocks noChangeArrowheads="1"/>
            </p:cNvSpPr>
            <p:nvPr/>
          </p:nvSpPr>
          <p:spPr bwMode="auto">
            <a:xfrm>
              <a:off x="3920" y="3595"/>
              <a:ext cx="80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200">
                  <a:latin typeface="华文新魏" panose="02010800040101010101" pitchFamily="2" charset="-122"/>
                </a:rPr>
                <a:t>t1</a:t>
              </a:r>
            </a:p>
          </p:txBody>
        </p:sp>
        <p:sp>
          <p:nvSpPr>
            <p:cNvPr id="181266" name="Rectangle 16"/>
            <p:cNvSpPr>
              <a:spLocks noChangeArrowheads="1"/>
            </p:cNvSpPr>
            <p:nvPr/>
          </p:nvSpPr>
          <p:spPr bwMode="auto">
            <a:xfrm>
              <a:off x="3120" y="3595"/>
              <a:ext cx="80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200">
                  <a:latin typeface="华文新魏" panose="02010800040101010101" pitchFamily="2" charset="-122"/>
                </a:rPr>
                <a:t>c2</a:t>
              </a:r>
            </a:p>
          </p:txBody>
        </p:sp>
        <p:sp>
          <p:nvSpPr>
            <p:cNvPr id="181267" name="Rectangle 17"/>
            <p:cNvSpPr>
              <a:spLocks noChangeArrowheads="1"/>
            </p:cNvSpPr>
            <p:nvPr/>
          </p:nvSpPr>
          <p:spPr bwMode="auto">
            <a:xfrm>
              <a:off x="4720" y="3308"/>
              <a:ext cx="80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200">
                  <a:latin typeface="华文新魏" panose="02010800040101010101" pitchFamily="2" charset="-122"/>
                </a:rPr>
                <a:t>b2</a:t>
              </a:r>
            </a:p>
          </p:txBody>
        </p:sp>
        <p:sp>
          <p:nvSpPr>
            <p:cNvPr id="181268" name="Rectangle 18"/>
            <p:cNvSpPr>
              <a:spLocks noChangeArrowheads="1"/>
            </p:cNvSpPr>
            <p:nvPr/>
          </p:nvSpPr>
          <p:spPr bwMode="auto">
            <a:xfrm>
              <a:off x="3920" y="3308"/>
              <a:ext cx="80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200">
                  <a:latin typeface="华文新魏" panose="02010800040101010101" pitchFamily="2" charset="-122"/>
                </a:rPr>
                <a:t>t2</a:t>
              </a:r>
            </a:p>
          </p:txBody>
        </p:sp>
        <p:sp>
          <p:nvSpPr>
            <p:cNvPr id="181269" name="Rectangle 19"/>
            <p:cNvSpPr>
              <a:spLocks noChangeArrowheads="1"/>
            </p:cNvSpPr>
            <p:nvPr/>
          </p:nvSpPr>
          <p:spPr bwMode="auto">
            <a:xfrm>
              <a:off x="3120" y="3308"/>
              <a:ext cx="80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200">
                  <a:latin typeface="华文新魏" panose="02010800040101010101" pitchFamily="2" charset="-122"/>
                </a:rPr>
                <a:t>c1</a:t>
              </a:r>
            </a:p>
          </p:txBody>
        </p:sp>
        <p:sp>
          <p:nvSpPr>
            <p:cNvPr id="181270" name="Rectangle 20"/>
            <p:cNvSpPr>
              <a:spLocks noChangeArrowheads="1"/>
            </p:cNvSpPr>
            <p:nvPr/>
          </p:nvSpPr>
          <p:spPr bwMode="auto">
            <a:xfrm>
              <a:off x="4720" y="3021"/>
              <a:ext cx="80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200">
                  <a:latin typeface="华文新魏" panose="02010800040101010101" pitchFamily="2" charset="-122"/>
                </a:rPr>
                <a:t>b1</a:t>
              </a:r>
            </a:p>
          </p:txBody>
        </p:sp>
        <p:sp>
          <p:nvSpPr>
            <p:cNvPr id="181271" name="Rectangle 21"/>
            <p:cNvSpPr>
              <a:spLocks noChangeArrowheads="1"/>
            </p:cNvSpPr>
            <p:nvPr/>
          </p:nvSpPr>
          <p:spPr bwMode="auto">
            <a:xfrm>
              <a:off x="3920" y="3021"/>
              <a:ext cx="80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200">
                  <a:latin typeface="华文新魏" panose="02010800040101010101" pitchFamily="2" charset="-122"/>
                </a:rPr>
                <a:t>t2</a:t>
              </a:r>
            </a:p>
          </p:txBody>
        </p:sp>
        <p:sp>
          <p:nvSpPr>
            <p:cNvPr id="181272" name="Rectangle 22"/>
            <p:cNvSpPr>
              <a:spLocks noChangeArrowheads="1"/>
            </p:cNvSpPr>
            <p:nvPr/>
          </p:nvSpPr>
          <p:spPr bwMode="auto">
            <a:xfrm>
              <a:off x="3120" y="3021"/>
              <a:ext cx="80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200">
                  <a:latin typeface="华文新魏" panose="02010800040101010101" pitchFamily="2" charset="-122"/>
                </a:rPr>
                <a:t>c1</a:t>
              </a:r>
            </a:p>
          </p:txBody>
        </p:sp>
        <p:sp>
          <p:nvSpPr>
            <p:cNvPr id="181273" name="Rectangle 23"/>
            <p:cNvSpPr>
              <a:spLocks noChangeArrowheads="1"/>
            </p:cNvSpPr>
            <p:nvPr/>
          </p:nvSpPr>
          <p:spPr bwMode="auto">
            <a:xfrm>
              <a:off x="4720" y="2734"/>
              <a:ext cx="80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200">
                  <a:latin typeface="华文新魏" panose="02010800040101010101" pitchFamily="2" charset="-122"/>
                </a:rPr>
                <a:t>b2</a:t>
              </a:r>
            </a:p>
          </p:txBody>
        </p:sp>
        <p:sp>
          <p:nvSpPr>
            <p:cNvPr id="181274" name="Rectangle 24"/>
            <p:cNvSpPr>
              <a:spLocks noChangeArrowheads="1"/>
            </p:cNvSpPr>
            <p:nvPr/>
          </p:nvSpPr>
          <p:spPr bwMode="auto">
            <a:xfrm>
              <a:off x="3920" y="2734"/>
              <a:ext cx="80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200">
                  <a:latin typeface="华文新魏" panose="02010800040101010101" pitchFamily="2" charset="-122"/>
                </a:rPr>
                <a:t>t1</a:t>
              </a:r>
            </a:p>
          </p:txBody>
        </p:sp>
        <p:sp>
          <p:nvSpPr>
            <p:cNvPr id="181275" name="Rectangle 25"/>
            <p:cNvSpPr>
              <a:spLocks noChangeArrowheads="1"/>
            </p:cNvSpPr>
            <p:nvPr/>
          </p:nvSpPr>
          <p:spPr bwMode="auto">
            <a:xfrm>
              <a:off x="3120" y="2734"/>
              <a:ext cx="80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200">
                  <a:latin typeface="华文新魏" panose="02010800040101010101" pitchFamily="2" charset="-122"/>
                </a:rPr>
                <a:t>c1</a:t>
              </a:r>
            </a:p>
          </p:txBody>
        </p:sp>
        <p:sp>
          <p:nvSpPr>
            <p:cNvPr id="181276" name="Rectangle 26"/>
            <p:cNvSpPr>
              <a:spLocks noChangeArrowheads="1"/>
            </p:cNvSpPr>
            <p:nvPr/>
          </p:nvSpPr>
          <p:spPr bwMode="auto">
            <a:xfrm>
              <a:off x="4720" y="2447"/>
              <a:ext cx="80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200">
                  <a:latin typeface="华文新魏" panose="02010800040101010101" pitchFamily="2" charset="-122"/>
                </a:rPr>
                <a:t>b1</a:t>
              </a:r>
            </a:p>
          </p:txBody>
        </p:sp>
        <p:sp>
          <p:nvSpPr>
            <p:cNvPr id="181277" name="Rectangle 27"/>
            <p:cNvSpPr>
              <a:spLocks noChangeArrowheads="1"/>
            </p:cNvSpPr>
            <p:nvPr/>
          </p:nvSpPr>
          <p:spPr bwMode="auto">
            <a:xfrm>
              <a:off x="3920" y="2447"/>
              <a:ext cx="80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200">
                  <a:latin typeface="华文新魏" panose="02010800040101010101" pitchFamily="2" charset="-122"/>
                </a:rPr>
                <a:t>t1</a:t>
              </a:r>
            </a:p>
          </p:txBody>
        </p:sp>
        <p:sp>
          <p:nvSpPr>
            <p:cNvPr id="181278" name="Rectangle 28"/>
            <p:cNvSpPr>
              <a:spLocks noChangeArrowheads="1"/>
            </p:cNvSpPr>
            <p:nvPr/>
          </p:nvSpPr>
          <p:spPr bwMode="auto">
            <a:xfrm>
              <a:off x="3120" y="2447"/>
              <a:ext cx="80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200">
                  <a:latin typeface="华文新魏" panose="02010800040101010101" pitchFamily="2" charset="-122"/>
                </a:rPr>
                <a:t>c1</a:t>
              </a:r>
            </a:p>
          </p:txBody>
        </p:sp>
        <p:sp>
          <p:nvSpPr>
            <p:cNvPr id="181279" name="Rectangle 29"/>
            <p:cNvSpPr>
              <a:spLocks noChangeArrowheads="1"/>
            </p:cNvSpPr>
            <p:nvPr/>
          </p:nvSpPr>
          <p:spPr bwMode="auto">
            <a:xfrm>
              <a:off x="4720" y="2160"/>
              <a:ext cx="80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200">
                  <a:latin typeface="华文新魏" panose="02010800040101010101" pitchFamily="2" charset="-122"/>
                </a:rPr>
                <a:t>bno</a:t>
              </a:r>
            </a:p>
          </p:txBody>
        </p:sp>
        <p:sp>
          <p:nvSpPr>
            <p:cNvPr id="181280" name="Rectangle 30"/>
            <p:cNvSpPr>
              <a:spLocks noChangeArrowheads="1"/>
            </p:cNvSpPr>
            <p:nvPr/>
          </p:nvSpPr>
          <p:spPr bwMode="auto">
            <a:xfrm>
              <a:off x="3920" y="2160"/>
              <a:ext cx="80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200">
                  <a:latin typeface="华文新魏" panose="02010800040101010101" pitchFamily="2" charset="-122"/>
                </a:rPr>
                <a:t>tno</a:t>
              </a:r>
            </a:p>
          </p:txBody>
        </p:sp>
        <p:sp>
          <p:nvSpPr>
            <p:cNvPr id="181281" name="Rectangle 31"/>
            <p:cNvSpPr>
              <a:spLocks noChangeArrowheads="1"/>
            </p:cNvSpPr>
            <p:nvPr/>
          </p:nvSpPr>
          <p:spPr bwMode="auto">
            <a:xfrm>
              <a:off x="3120" y="2160"/>
              <a:ext cx="80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200">
                  <a:latin typeface="华文新魏" panose="02010800040101010101" pitchFamily="2" charset="-122"/>
                </a:rPr>
                <a:t>cno</a:t>
              </a:r>
            </a:p>
          </p:txBody>
        </p:sp>
        <p:sp>
          <p:nvSpPr>
            <p:cNvPr id="181282" name="Line 32"/>
            <p:cNvSpPr>
              <a:spLocks noChangeShapeType="1"/>
            </p:cNvSpPr>
            <p:nvPr/>
          </p:nvSpPr>
          <p:spPr bwMode="auto">
            <a:xfrm>
              <a:off x="3120" y="2160"/>
              <a:ext cx="2400"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1283" name="Line 33"/>
            <p:cNvSpPr>
              <a:spLocks noChangeShapeType="1"/>
            </p:cNvSpPr>
            <p:nvPr/>
          </p:nvSpPr>
          <p:spPr bwMode="auto">
            <a:xfrm>
              <a:off x="3120" y="2447"/>
              <a:ext cx="2400"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1284" name="Line 34"/>
            <p:cNvSpPr>
              <a:spLocks noChangeShapeType="1"/>
            </p:cNvSpPr>
            <p:nvPr/>
          </p:nvSpPr>
          <p:spPr bwMode="auto">
            <a:xfrm>
              <a:off x="3120" y="2734"/>
              <a:ext cx="2400"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1285" name="Line 35"/>
            <p:cNvSpPr>
              <a:spLocks noChangeShapeType="1"/>
            </p:cNvSpPr>
            <p:nvPr/>
          </p:nvSpPr>
          <p:spPr bwMode="auto">
            <a:xfrm>
              <a:off x="3120" y="3021"/>
              <a:ext cx="2400"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1286" name="Line 36"/>
            <p:cNvSpPr>
              <a:spLocks noChangeShapeType="1"/>
            </p:cNvSpPr>
            <p:nvPr/>
          </p:nvSpPr>
          <p:spPr bwMode="auto">
            <a:xfrm>
              <a:off x="3120" y="3308"/>
              <a:ext cx="2400"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1287" name="Line 37"/>
            <p:cNvSpPr>
              <a:spLocks noChangeShapeType="1"/>
            </p:cNvSpPr>
            <p:nvPr/>
          </p:nvSpPr>
          <p:spPr bwMode="auto">
            <a:xfrm>
              <a:off x="3120" y="3595"/>
              <a:ext cx="2400"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1288" name="Line 38"/>
            <p:cNvSpPr>
              <a:spLocks noChangeShapeType="1"/>
            </p:cNvSpPr>
            <p:nvPr/>
          </p:nvSpPr>
          <p:spPr bwMode="auto">
            <a:xfrm>
              <a:off x="3120" y="3882"/>
              <a:ext cx="2400"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1289" name="Line 39"/>
            <p:cNvSpPr>
              <a:spLocks noChangeShapeType="1"/>
            </p:cNvSpPr>
            <p:nvPr/>
          </p:nvSpPr>
          <p:spPr bwMode="auto">
            <a:xfrm>
              <a:off x="3120" y="4169"/>
              <a:ext cx="2400"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1290" name="Line 40"/>
            <p:cNvSpPr>
              <a:spLocks noChangeShapeType="1"/>
            </p:cNvSpPr>
            <p:nvPr/>
          </p:nvSpPr>
          <p:spPr bwMode="auto">
            <a:xfrm>
              <a:off x="3120" y="4456"/>
              <a:ext cx="2400"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1291" name="Line 41"/>
            <p:cNvSpPr>
              <a:spLocks noChangeShapeType="1"/>
            </p:cNvSpPr>
            <p:nvPr/>
          </p:nvSpPr>
          <p:spPr bwMode="auto">
            <a:xfrm>
              <a:off x="3120" y="4743"/>
              <a:ext cx="2400"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1292" name="Line 42"/>
            <p:cNvSpPr>
              <a:spLocks noChangeShapeType="1"/>
            </p:cNvSpPr>
            <p:nvPr/>
          </p:nvSpPr>
          <p:spPr bwMode="auto">
            <a:xfrm>
              <a:off x="3120" y="2160"/>
              <a:ext cx="0" cy="2583"/>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1293" name="Line 43"/>
            <p:cNvSpPr>
              <a:spLocks noChangeShapeType="1"/>
            </p:cNvSpPr>
            <p:nvPr/>
          </p:nvSpPr>
          <p:spPr bwMode="auto">
            <a:xfrm>
              <a:off x="3920" y="2160"/>
              <a:ext cx="0" cy="2583"/>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1294" name="Line 44"/>
            <p:cNvSpPr>
              <a:spLocks noChangeShapeType="1"/>
            </p:cNvSpPr>
            <p:nvPr/>
          </p:nvSpPr>
          <p:spPr bwMode="auto">
            <a:xfrm>
              <a:off x="4720" y="2160"/>
              <a:ext cx="0" cy="2583"/>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1295" name="Line 45"/>
            <p:cNvSpPr>
              <a:spLocks noChangeShapeType="1"/>
            </p:cNvSpPr>
            <p:nvPr/>
          </p:nvSpPr>
          <p:spPr bwMode="auto">
            <a:xfrm>
              <a:off x="5520" y="2160"/>
              <a:ext cx="0" cy="2583"/>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166916" name="Rectangle 2"/>
          <p:cNvSpPr>
            <a:spLocks noGrp="1" noChangeArrowheads="1"/>
          </p:cNvSpPr>
          <p:nvPr>
            <p:ph type="title"/>
          </p:nvPr>
        </p:nvSpPr>
        <p:spPr/>
        <p:txBody>
          <a:bodyPr/>
          <a:lstStyle/>
          <a:p>
            <a:pPr eaLnBrk="1" hangingPunct="1">
              <a:defRPr/>
            </a:pPr>
            <a:r>
              <a:rPr kumimoji="1" lang="zh-CN" altLang="en-US"/>
              <a:t>多值依赖</a:t>
            </a:r>
          </a:p>
        </p:txBody>
      </p:sp>
      <p:sp>
        <p:nvSpPr>
          <p:cNvPr id="182277" name="Rectangle 3"/>
          <p:cNvSpPr>
            <a:spLocks noGrp="1" noChangeArrowheads="1"/>
          </p:cNvSpPr>
          <p:nvPr>
            <p:ph idx="1"/>
          </p:nvPr>
        </p:nvSpPr>
        <p:spPr>
          <a:xfrm>
            <a:off x="228600" y="1219200"/>
            <a:ext cx="8610600" cy="5410200"/>
          </a:xfrm>
        </p:spPr>
        <p:txBody>
          <a:bodyPr/>
          <a:lstStyle/>
          <a:p>
            <a:pPr eaLnBrk="1" hangingPunct="1"/>
            <a:r>
              <a:rPr lang="zh-CN" altLang="en-US" dirty="0"/>
              <a:t>不良特性</a:t>
            </a:r>
          </a:p>
          <a:p>
            <a:pPr lvl="1" eaLnBrk="1" hangingPunct="1">
              <a:lnSpc>
                <a:spcPct val="105000"/>
              </a:lnSpc>
              <a:spcBef>
                <a:spcPct val="40000"/>
              </a:spcBef>
            </a:pPr>
            <a:r>
              <a:rPr lang="zh-CN" altLang="en-US" sz="2600" dirty="0">
                <a:solidFill>
                  <a:srgbClr val="FF0000"/>
                </a:solidFill>
              </a:rPr>
              <a:t>插入异常</a:t>
            </a:r>
            <a:r>
              <a:rPr lang="zh-CN" altLang="en-US" sz="2600" dirty="0"/>
              <a:t>：当某门课程增加一名教师时，该门课程有多少本参考书就必须插入多少个元组；同样当某门课程需要增加一本参考书时，它有多少个教师就必须插入多少个元组</a:t>
            </a:r>
          </a:p>
          <a:p>
            <a:pPr lvl="1" eaLnBrk="1" hangingPunct="1">
              <a:lnSpc>
                <a:spcPct val="105000"/>
              </a:lnSpc>
              <a:spcBef>
                <a:spcPct val="40000"/>
              </a:spcBef>
            </a:pPr>
            <a:r>
              <a:rPr lang="zh-CN" altLang="en-US" sz="2600" dirty="0">
                <a:solidFill>
                  <a:srgbClr val="FF0000"/>
                </a:solidFill>
              </a:rPr>
              <a:t>删除异常</a:t>
            </a:r>
            <a:r>
              <a:rPr lang="zh-CN" altLang="en-US" sz="2600" dirty="0"/>
              <a:t>：当删除一门课程的某个教师或者某本参考书时，需要删除多个元组</a:t>
            </a:r>
          </a:p>
          <a:p>
            <a:pPr lvl="1" eaLnBrk="1" hangingPunct="1">
              <a:lnSpc>
                <a:spcPct val="105000"/>
              </a:lnSpc>
              <a:spcBef>
                <a:spcPct val="40000"/>
              </a:spcBef>
            </a:pPr>
            <a:r>
              <a:rPr lang="zh-CN" altLang="en-US" sz="2600" dirty="0">
                <a:solidFill>
                  <a:srgbClr val="FF0000"/>
                </a:solidFill>
              </a:rPr>
              <a:t>更新异常</a:t>
            </a:r>
            <a:r>
              <a:rPr lang="zh-CN" altLang="en-US" sz="2600" dirty="0"/>
              <a:t>：当一门课程的教师或参考书作出改变时，需要修改多个元组</a:t>
            </a:r>
          </a:p>
          <a:p>
            <a:pPr lvl="1" eaLnBrk="1" hangingPunct="1">
              <a:lnSpc>
                <a:spcPct val="105000"/>
              </a:lnSpc>
              <a:spcBef>
                <a:spcPct val="40000"/>
              </a:spcBef>
            </a:pPr>
            <a:r>
              <a:rPr lang="zh-CN" altLang="en-US" sz="2600" dirty="0">
                <a:solidFill>
                  <a:srgbClr val="FF0000"/>
                </a:solidFill>
              </a:rPr>
              <a:t>数据冗余</a:t>
            </a:r>
            <a:r>
              <a:rPr lang="zh-CN" altLang="en-US" sz="2600" dirty="0"/>
              <a:t>：同一门课的教师与参考书的信息被反复存储多次</a:t>
            </a: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167940" name="Rectangle 2"/>
          <p:cNvSpPr>
            <a:spLocks noGrp="1" noChangeArrowheads="1"/>
          </p:cNvSpPr>
          <p:nvPr>
            <p:ph type="title"/>
          </p:nvPr>
        </p:nvSpPr>
        <p:spPr/>
        <p:txBody>
          <a:bodyPr/>
          <a:lstStyle/>
          <a:p>
            <a:pPr eaLnBrk="1" hangingPunct="1">
              <a:defRPr/>
            </a:pPr>
            <a:r>
              <a:rPr kumimoji="1" lang="zh-CN" altLang="en-US"/>
              <a:t>多值依赖</a:t>
            </a:r>
          </a:p>
        </p:txBody>
      </p:sp>
      <p:sp>
        <p:nvSpPr>
          <p:cNvPr id="183301" name="Rectangle 3"/>
          <p:cNvSpPr>
            <a:spLocks noGrp="1" noChangeArrowheads="1"/>
          </p:cNvSpPr>
          <p:nvPr>
            <p:ph idx="1"/>
          </p:nvPr>
        </p:nvSpPr>
        <p:spPr>
          <a:xfrm>
            <a:off x="228600" y="1371600"/>
            <a:ext cx="8610600" cy="5334000"/>
          </a:xfrm>
        </p:spPr>
        <p:txBody>
          <a:bodyPr/>
          <a:lstStyle/>
          <a:p>
            <a:pPr eaLnBrk="1" hangingPunct="1"/>
            <a:r>
              <a:rPr lang="zh-CN" altLang="en-US" dirty="0">
                <a:latin typeface="Tahoma" panose="020B0604030504040204" pitchFamily="34" charset="0"/>
              </a:rPr>
              <a:t>定义</a:t>
            </a:r>
          </a:p>
          <a:p>
            <a:pPr lvl="1" eaLnBrk="1" hangingPunct="1">
              <a:lnSpc>
                <a:spcPct val="110000"/>
              </a:lnSpc>
              <a:spcBef>
                <a:spcPct val="40000"/>
              </a:spcBef>
            </a:pPr>
            <a:r>
              <a:rPr lang="zh-CN" altLang="en-US" b="1" dirty="0">
                <a:latin typeface="Tahoma" panose="020B0604030504040204" pitchFamily="34" charset="0"/>
              </a:rPr>
              <a:t>描述型</a:t>
            </a:r>
            <a:r>
              <a:rPr lang="zh-CN" altLang="en-US" dirty="0">
                <a:latin typeface="Tahoma" panose="020B0604030504040204" pitchFamily="34" charset="0"/>
              </a:rPr>
              <a:t>：关系模式</a:t>
            </a:r>
            <a:r>
              <a:rPr lang="en-US" altLang="zh-CN" dirty="0">
                <a:latin typeface="Tahoma" panose="020B0604030504040204" pitchFamily="34" charset="0"/>
              </a:rPr>
              <a:t>R(U)，</a:t>
            </a:r>
            <a:r>
              <a:rPr lang="en-US" altLang="zh-CN" dirty="0">
                <a:sym typeface="Symbol" panose="05050102010706020507" pitchFamily="18" charset="2"/>
              </a:rPr>
              <a:t></a:t>
            </a:r>
            <a:r>
              <a:rPr lang="en-US" altLang="zh-CN" dirty="0">
                <a:latin typeface="Tahoma" panose="020B0604030504040204" pitchFamily="34" charset="0"/>
              </a:rPr>
              <a:t>、</a:t>
            </a:r>
            <a:r>
              <a:rPr lang="en-US" altLang="zh-CN" dirty="0">
                <a:sym typeface="Symbol" panose="05050102010706020507" pitchFamily="18" charset="2"/>
              </a:rPr>
              <a:t></a:t>
            </a:r>
            <a:r>
              <a:rPr lang="en-US" altLang="zh-CN" dirty="0">
                <a:latin typeface="Tahoma" panose="020B0604030504040204" pitchFamily="34" charset="0"/>
              </a:rPr>
              <a:t>、</a:t>
            </a:r>
            <a:r>
              <a:rPr lang="en-US" altLang="zh-CN" dirty="0">
                <a:sym typeface="Symbol" panose="05050102010706020507" pitchFamily="18" charset="2"/>
              </a:rPr>
              <a:t></a:t>
            </a:r>
            <a:r>
              <a:rPr lang="en-US" altLang="zh-CN" dirty="0">
                <a:latin typeface="Tahoma" panose="020B0604030504040204" pitchFamily="34" charset="0"/>
              </a:rPr>
              <a:t> </a:t>
            </a:r>
            <a:r>
              <a:rPr lang="en-US" altLang="zh-CN" dirty="0">
                <a:latin typeface="Tahoma" panose="020B0604030504040204" pitchFamily="34" charset="0"/>
                <a:sym typeface="Symbol" panose="05050102010706020507" pitchFamily="18" charset="2"/>
              </a:rPr>
              <a:t> </a:t>
            </a:r>
            <a:r>
              <a:rPr lang="en-US" altLang="zh-CN" dirty="0">
                <a:latin typeface="Tahoma" panose="020B0604030504040204" pitchFamily="34" charset="0"/>
              </a:rPr>
              <a:t>U，</a:t>
            </a:r>
            <a:r>
              <a:rPr lang="zh-CN" altLang="en-US" dirty="0">
                <a:latin typeface="Tahoma" panose="020B0604030504040204" pitchFamily="34" charset="0"/>
              </a:rPr>
              <a:t>并且</a:t>
            </a:r>
            <a:r>
              <a:rPr lang="en-US" altLang="zh-CN" dirty="0">
                <a:sym typeface="Symbol" panose="05050102010706020507" pitchFamily="18" charset="2"/>
              </a:rPr>
              <a:t></a:t>
            </a:r>
            <a:r>
              <a:rPr lang="en-US" altLang="zh-CN" dirty="0">
                <a:latin typeface="Tahoma" panose="020B0604030504040204" pitchFamily="34" charset="0"/>
              </a:rPr>
              <a:t> = U – </a:t>
            </a:r>
            <a:r>
              <a:rPr lang="en-US" altLang="zh-CN" dirty="0">
                <a:sym typeface="Symbol" panose="05050102010706020507" pitchFamily="18" charset="2"/>
              </a:rPr>
              <a:t></a:t>
            </a:r>
            <a:r>
              <a:rPr lang="en-US" altLang="zh-CN" dirty="0">
                <a:latin typeface="Tahoma" panose="020B0604030504040204" pitchFamily="34" charset="0"/>
              </a:rPr>
              <a:t> – </a:t>
            </a:r>
            <a:r>
              <a:rPr lang="en-US" altLang="zh-CN" dirty="0">
                <a:sym typeface="Symbol" panose="05050102010706020507" pitchFamily="18" charset="2"/>
              </a:rPr>
              <a:t></a:t>
            </a:r>
            <a:r>
              <a:rPr lang="en-US" altLang="zh-CN" dirty="0">
                <a:latin typeface="Tahoma" panose="020B0604030504040204" pitchFamily="34" charset="0"/>
              </a:rPr>
              <a:t>，</a:t>
            </a:r>
            <a:r>
              <a:rPr lang="zh-CN" altLang="en-US" dirty="0">
                <a:latin typeface="Tahoma" panose="020B0604030504040204" pitchFamily="34" charset="0"/>
              </a:rPr>
              <a:t>多值依赖</a:t>
            </a:r>
            <a:r>
              <a:rPr lang="en-US" altLang="zh-CN" dirty="0">
                <a:sym typeface="Symbol" panose="05050102010706020507" pitchFamily="18" charset="2"/>
              </a:rPr>
              <a:t></a:t>
            </a:r>
            <a:r>
              <a:rPr lang="en-US" altLang="zh-CN" dirty="0">
                <a:latin typeface="Tahoma" panose="020B0604030504040204" pitchFamily="34" charset="0"/>
              </a:rPr>
              <a:t> </a:t>
            </a:r>
            <a:r>
              <a:rPr lang="en-US" altLang="zh-CN" b="1" dirty="0">
                <a:latin typeface="Tahoma" panose="020B0604030504040204" pitchFamily="34" charset="0"/>
                <a:sym typeface="Symbol" panose="05050102010706020507" pitchFamily="18" charset="2"/>
              </a:rPr>
              <a:t> </a:t>
            </a:r>
            <a:r>
              <a:rPr lang="en-US" altLang="zh-CN" dirty="0">
                <a:sym typeface="Symbol" panose="05050102010706020507" pitchFamily="18" charset="2"/>
              </a:rPr>
              <a:t></a:t>
            </a:r>
            <a:r>
              <a:rPr lang="zh-CN" altLang="en-US" dirty="0">
                <a:latin typeface="Tahoma" panose="020B0604030504040204" pitchFamily="34" charset="0"/>
              </a:rPr>
              <a:t>成立当且仅当对</a:t>
            </a:r>
            <a:r>
              <a:rPr lang="en-US" altLang="zh-CN" dirty="0">
                <a:latin typeface="Tahoma" panose="020B0604030504040204" pitchFamily="34" charset="0"/>
              </a:rPr>
              <a:t>R(U)</a:t>
            </a:r>
            <a:r>
              <a:rPr lang="zh-CN" altLang="en-US" dirty="0">
                <a:latin typeface="Tahoma" panose="020B0604030504040204" pitchFamily="34" charset="0"/>
              </a:rPr>
              <a:t>的任一关系实例</a:t>
            </a:r>
            <a:r>
              <a:rPr lang="en-US" altLang="zh-CN" dirty="0">
                <a:latin typeface="Tahoma" panose="020B0604030504040204" pitchFamily="34" charset="0"/>
              </a:rPr>
              <a:t>r，</a:t>
            </a:r>
            <a:r>
              <a:rPr lang="zh-CN" altLang="en-US" dirty="0">
                <a:latin typeface="Tahoma" panose="020B0604030504040204" pitchFamily="34" charset="0"/>
              </a:rPr>
              <a:t>给定的一对</a:t>
            </a:r>
            <a:r>
              <a:rPr lang="en-US" altLang="zh-CN" dirty="0">
                <a:latin typeface="Tahoma" panose="020B0604030504040204" pitchFamily="34" charset="0"/>
              </a:rPr>
              <a:t>(</a:t>
            </a:r>
            <a:r>
              <a:rPr lang="en-US" altLang="zh-CN" dirty="0">
                <a:sym typeface="Symbol" panose="05050102010706020507" pitchFamily="18" charset="2"/>
              </a:rPr>
              <a:t> 1</a:t>
            </a:r>
            <a:r>
              <a:rPr lang="en-US" altLang="zh-CN" dirty="0">
                <a:latin typeface="Tahoma" panose="020B0604030504040204" pitchFamily="34" charset="0"/>
              </a:rPr>
              <a:t>，</a:t>
            </a:r>
            <a:r>
              <a:rPr lang="en-US" altLang="zh-CN" dirty="0">
                <a:sym typeface="Symbol" panose="05050102010706020507" pitchFamily="18" charset="2"/>
              </a:rPr>
              <a:t>1)</a:t>
            </a:r>
            <a:r>
              <a:rPr lang="zh-CN" altLang="en-US" dirty="0">
                <a:latin typeface="Tahoma" panose="020B0604030504040204" pitchFamily="34" charset="0"/>
              </a:rPr>
              <a:t>值，有一组</a:t>
            </a:r>
            <a:r>
              <a:rPr lang="en-US" altLang="zh-CN" dirty="0">
                <a:sym typeface="Symbol" panose="05050102010706020507" pitchFamily="18" charset="2"/>
              </a:rPr>
              <a:t></a:t>
            </a:r>
            <a:r>
              <a:rPr lang="zh-CN" altLang="en-US" dirty="0">
                <a:latin typeface="Tahoma" panose="020B0604030504040204" pitchFamily="34" charset="0"/>
              </a:rPr>
              <a:t>的值，这组值仅仅决定于</a:t>
            </a:r>
            <a:r>
              <a:rPr lang="en-US" altLang="zh-CN" dirty="0">
                <a:sym typeface="Symbol" panose="05050102010706020507" pitchFamily="18" charset="2"/>
              </a:rPr>
              <a:t></a:t>
            </a:r>
            <a:r>
              <a:rPr lang="zh-CN" altLang="en-US" dirty="0">
                <a:latin typeface="Tahoma" panose="020B0604030504040204" pitchFamily="34" charset="0"/>
              </a:rPr>
              <a:t>值而与</a:t>
            </a:r>
            <a:r>
              <a:rPr lang="en-US" altLang="zh-CN" dirty="0">
                <a:sym typeface="Symbol" panose="05050102010706020507" pitchFamily="18" charset="2"/>
              </a:rPr>
              <a:t></a:t>
            </a:r>
            <a:r>
              <a:rPr lang="zh-CN" altLang="en-US" dirty="0">
                <a:latin typeface="Tahoma" panose="020B0604030504040204" pitchFamily="34" charset="0"/>
              </a:rPr>
              <a:t>值无关</a:t>
            </a:r>
          </a:p>
          <a:p>
            <a:pPr lvl="1" eaLnBrk="1" hangingPunct="1">
              <a:lnSpc>
                <a:spcPct val="110000"/>
              </a:lnSpc>
              <a:spcBef>
                <a:spcPct val="40000"/>
              </a:spcBef>
              <a:buFontTx/>
              <a:buNone/>
            </a:pPr>
            <a:r>
              <a:rPr lang="zh-CN" altLang="en-US" dirty="0">
                <a:latin typeface="Tahoma" panose="020B0604030504040204" pitchFamily="34" charset="0"/>
              </a:rPr>
              <a:t>	如在关系模式</a:t>
            </a:r>
            <a:r>
              <a:rPr lang="en-US" altLang="zh-CN" dirty="0">
                <a:latin typeface="Tahoma" panose="020B0604030504040204" pitchFamily="34" charset="0"/>
              </a:rPr>
              <a:t>TEACH</a:t>
            </a:r>
            <a:r>
              <a:rPr lang="zh-CN" altLang="en-US" dirty="0">
                <a:latin typeface="Tahoma" panose="020B0604030504040204" pitchFamily="34" charset="0"/>
              </a:rPr>
              <a:t>中，对(</a:t>
            </a:r>
            <a:r>
              <a:rPr lang="en-US" altLang="zh-CN" dirty="0">
                <a:latin typeface="Tahoma" panose="020B0604030504040204" pitchFamily="34" charset="0"/>
              </a:rPr>
              <a:t>c1 , b1)</a:t>
            </a:r>
            <a:r>
              <a:rPr lang="zh-CN" altLang="en-US" dirty="0">
                <a:latin typeface="Tahoma" panose="020B0604030504040204" pitchFamily="34" charset="0"/>
              </a:rPr>
              <a:t>有一组</a:t>
            </a:r>
            <a:r>
              <a:rPr lang="en-US" altLang="zh-CN" dirty="0" err="1">
                <a:latin typeface="Tahoma" panose="020B0604030504040204" pitchFamily="34" charset="0"/>
              </a:rPr>
              <a:t>tno</a:t>
            </a:r>
            <a:r>
              <a:rPr lang="zh-CN" altLang="en-US" dirty="0">
                <a:latin typeface="Tahoma" panose="020B0604030504040204" pitchFamily="34" charset="0"/>
              </a:rPr>
              <a:t>值(</a:t>
            </a:r>
            <a:r>
              <a:rPr lang="en-US" altLang="zh-CN" dirty="0">
                <a:latin typeface="Tahoma" panose="020B0604030504040204" pitchFamily="34" charset="0"/>
              </a:rPr>
              <a:t>t1 , t2)，</a:t>
            </a:r>
            <a:r>
              <a:rPr lang="zh-CN" altLang="en-US" dirty="0">
                <a:latin typeface="Tahoma" panose="020B0604030504040204" pitchFamily="34" charset="0"/>
              </a:rPr>
              <a:t>对(</a:t>
            </a:r>
            <a:r>
              <a:rPr lang="en-US" altLang="zh-CN" dirty="0">
                <a:latin typeface="Tahoma" panose="020B0604030504040204" pitchFamily="34" charset="0"/>
              </a:rPr>
              <a:t>c1 , b2)</a:t>
            </a:r>
            <a:r>
              <a:rPr lang="zh-CN" altLang="en-US" dirty="0">
                <a:latin typeface="Tahoma" panose="020B0604030504040204" pitchFamily="34" charset="0"/>
              </a:rPr>
              <a:t>也有一组</a:t>
            </a:r>
            <a:r>
              <a:rPr lang="en-US" altLang="zh-CN" dirty="0" err="1">
                <a:latin typeface="Tahoma" panose="020B0604030504040204" pitchFamily="34" charset="0"/>
              </a:rPr>
              <a:t>tno</a:t>
            </a:r>
            <a:r>
              <a:rPr lang="zh-CN" altLang="en-US" dirty="0">
                <a:latin typeface="Tahoma" panose="020B0604030504040204" pitchFamily="34" charset="0"/>
              </a:rPr>
              <a:t>值(</a:t>
            </a:r>
            <a:r>
              <a:rPr lang="en-US" altLang="zh-CN" dirty="0">
                <a:latin typeface="Tahoma" panose="020B0604030504040204" pitchFamily="34" charset="0"/>
              </a:rPr>
              <a:t>t1 , t2)，</a:t>
            </a:r>
            <a:r>
              <a:rPr lang="zh-CN" altLang="en-US" dirty="0">
                <a:latin typeface="Tahoma" panose="020B0604030504040204" pitchFamily="34" charset="0"/>
              </a:rPr>
              <a:t>这组值仅取决于</a:t>
            </a:r>
            <a:r>
              <a:rPr lang="en-US" altLang="zh-CN" dirty="0" err="1">
                <a:latin typeface="Tahoma" panose="020B0604030504040204" pitchFamily="34" charset="0"/>
              </a:rPr>
              <a:t>cno</a:t>
            </a:r>
            <a:r>
              <a:rPr lang="zh-CN" altLang="en-US" dirty="0">
                <a:latin typeface="Tahoma" panose="020B0604030504040204" pitchFamily="34" charset="0"/>
              </a:rPr>
              <a:t>的取值，而与</a:t>
            </a:r>
            <a:r>
              <a:rPr lang="en-US" altLang="zh-CN" dirty="0" err="1">
                <a:latin typeface="Tahoma" panose="020B0604030504040204" pitchFamily="34" charset="0"/>
              </a:rPr>
              <a:t>bno</a:t>
            </a:r>
            <a:r>
              <a:rPr lang="zh-CN" altLang="en-US" dirty="0">
                <a:latin typeface="Tahoma" panose="020B0604030504040204" pitchFamily="34" charset="0"/>
              </a:rPr>
              <a:t>的取值无关。因此，</a:t>
            </a:r>
            <a:r>
              <a:rPr lang="en-US" altLang="zh-CN" dirty="0" err="1">
                <a:latin typeface="Tahoma" panose="020B0604030504040204" pitchFamily="34" charset="0"/>
              </a:rPr>
              <a:t>tno</a:t>
            </a:r>
            <a:r>
              <a:rPr lang="zh-CN" altLang="en-US" dirty="0">
                <a:latin typeface="Tahoma" panose="020B0604030504040204" pitchFamily="34" charset="0"/>
              </a:rPr>
              <a:t>多值依赖于</a:t>
            </a:r>
            <a:r>
              <a:rPr lang="en-US" altLang="zh-CN" dirty="0" err="1">
                <a:latin typeface="Tahoma" panose="020B0604030504040204" pitchFamily="34" charset="0"/>
              </a:rPr>
              <a:t>cno</a:t>
            </a:r>
            <a:r>
              <a:rPr lang="zh-CN" altLang="en-US" dirty="0">
                <a:latin typeface="Tahoma" panose="020B0604030504040204" pitchFamily="34" charset="0"/>
              </a:rPr>
              <a:t>，记作</a:t>
            </a:r>
            <a:r>
              <a:rPr lang="en-US" altLang="zh-CN" dirty="0" err="1">
                <a:latin typeface="Tahoma" panose="020B0604030504040204" pitchFamily="34" charset="0"/>
              </a:rPr>
              <a:t>cno</a:t>
            </a:r>
            <a:r>
              <a:rPr lang="en-US" altLang="zh-CN" b="1" dirty="0">
                <a:latin typeface="Tahoma" panose="020B0604030504040204" pitchFamily="34" charset="0"/>
                <a:sym typeface="Symbol" panose="05050102010706020507" pitchFamily="18" charset="2"/>
              </a:rPr>
              <a:t></a:t>
            </a:r>
            <a:r>
              <a:rPr lang="en-US" altLang="zh-CN" dirty="0" err="1">
                <a:latin typeface="Tahoma" panose="020B0604030504040204" pitchFamily="34" charset="0"/>
                <a:sym typeface="Symbol" panose="05050102010706020507" pitchFamily="18" charset="2"/>
              </a:rPr>
              <a:t>tno</a:t>
            </a:r>
            <a:r>
              <a:rPr lang="en-US" altLang="zh-CN" dirty="0">
                <a:latin typeface="Tahoma" panose="020B0604030504040204" pitchFamily="34" charset="0"/>
                <a:sym typeface="Symbol" panose="05050102010706020507" pitchFamily="18" charset="2"/>
              </a:rPr>
              <a:t>，</a:t>
            </a:r>
            <a:r>
              <a:rPr lang="zh-CN" altLang="en-US" dirty="0">
                <a:latin typeface="Tahoma" panose="020B0604030504040204" pitchFamily="34" charset="0"/>
                <a:sym typeface="Symbol" panose="05050102010706020507" pitchFamily="18" charset="2"/>
              </a:rPr>
              <a:t>同样有</a:t>
            </a:r>
            <a:r>
              <a:rPr lang="en-US" altLang="zh-CN" dirty="0" err="1">
                <a:latin typeface="Tahoma" panose="020B0604030504040204" pitchFamily="34" charset="0"/>
              </a:rPr>
              <a:t>cno</a:t>
            </a:r>
            <a:r>
              <a:rPr lang="en-US" altLang="zh-CN" b="1" dirty="0">
                <a:latin typeface="Tahoma" panose="020B0604030504040204" pitchFamily="34" charset="0"/>
                <a:sym typeface="Symbol" panose="05050102010706020507" pitchFamily="18" charset="2"/>
              </a:rPr>
              <a:t></a:t>
            </a:r>
            <a:r>
              <a:rPr lang="en-US" altLang="zh-CN" dirty="0" err="1">
                <a:latin typeface="Tahoma" panose="020B0604030504040204" pitchFamily="34" charset="0"/>
                <a:sym typeface="Symbol" panose="05050102010706020507" pitchFamily="18" charset="2"/>
              </a:rPr>
              <a:t>bno</a:t>
            </a:r>
            <a:endParaRPr lang="en-US" altLang="zh-CN" dirty="0">
              <a:latin typeface="Tahoma" panose="020B0604030504040204" pitchFamily="34" charset="0"/>
              <a:sym typeface="Symbol" panose="05050102010706020507" pitchFamily="18" charset="2"/>
            </a:endParaRP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168964" name="Rectangle 2"/>
          <p:cNvSpPr>
            <a:spLocks noGrp="1" noChangeArrowheads="1"/>
          </p:cNvSpPr>
          <p:nvPr>
            <p:ph type="title"/>
          </p:nvPr>
        </p:nvSpPr>
        <p:spPr/>
        <p:txBody>
          <a:bodyPr/>
          <a:lstStyle/>
          <a:p>
            <a:pPr eaLnBrk="1" hangingPunct="1">
              <a:defRPr/>
            </a:pPr>
            <a:r>
              <a:rPr kumimoji="1" lang="zh-CN" altLang="en-US"/>
              <a:t>多值依赖</a:t>
            </a:r>
          </a:p>
        </p:txBody>
      </p:sp>
      <p:sp>
        <p:nvSpPr>
          <p:cNvPr id="185349" name="Rectangle 3"/>
          <p:cNvSpPr>
            <a:spLocks noGrp="1" noChangeArrowheads="1"/>
          </p:cNvSpPr>
          <p:nvPr>
            <p:ph idx="1"/>
          </p:nvPr>
        </p:nvSpPr>
        <p:spPr>
          <a:xfrm>
            <a:off x="250825" y="1371600"/>
            <a:ext cx="8664575" cy="4737100"/>
          </a:xfrm>
        </p:spPr>
        <p:txBody>
          <a:bodyPr/>
          <a:lstStyle/>
          <a:p>
            <a:pPr lvl="1" eaLnBrk="1" hangingPunct="1"/>
            <a:r>
              <a:rPr lang="zh-CN" altLang="en-US" sz="2400" b="1">
                <a:latin typeface="华文新魏" panose="02010800040101010101" pitchFamily="2" charset="-122"/>
              </a:rPr>
              <a:t>形式化</a:t>
            </a:r>
            <a:r>
              <a:rPr lang="zh-CN" altLang="en-US" sz="2400">
                <a:latin typeface="华文新魏" panose="02010800040101010101" pitchFamily="2" charset="-122"/>
              </a:rPr>
              <a:t>：关系模式</a:t>
            </a:r>
            <a:r>
              <a:rPr lang="en-US" altLang="zh-CN" sz="2400">
                <a:latin typeface="华文新魏" panose="02010800040101010101" pitchFamily="2" charset="-122"/>
              </a:rPr>
              <a:t>R(U)，</a:t>
            </a:r>
            <a:r>
              <a:rPr lang="en-US" altLang="zh-CN" sz="2400">
                <a:sym typeface="Symbol" panose="05050102010706020507" pitchFamily="18" charset="2"/>
              </a:rPr>
              <a:t>  </a:t>
            </a:r>
            <a:r>
              <a:rPr lang="en-US" altLang="zh-CN" sz="2400">
                <a:latin typeface="华文新魏" panose="02010800040101010101" pitchFamily="2" charset="-122"/>
              </a:rPr>
              <a:t>、</a:t>
            </a:r>
            <a:r>
              <a:rPr lang="en-US" altLang="zh-CN" sz="2400">
                <a:sym typeface="Symbol" panose="05050102010706020507" pitchFamily="18" charset="2"/>
              </a:rPr>
              <a:t>  </a:t>
            </a:r>
            <a:r>
              <a:rPr lang="en-US" altLang="zh-CN" sz="2400">
                <a:latin typeface="华文新魏" panose="02010800040101010101" pitchFamily="2" charset="-122"/>
              </a:rPr>
              <a:t>、</a:t>
            </a:r>
            <a:r>
              <a:rPr lang="en-US" altLang="zh-CN" sz="2400">
                <a:sym typeface="Symbol" panose="05050102010706020507" pitchFamily="18" charset="2"/>
              </a:rPr>
              <a:t>  </a:t>
            </a:r>
            <a:r>
              <a:rPr lang="en-US" altLang="zh-CN" sz="2400">
                <a:latin typeface="华文新魏" panose="02010800040101010101" pitchFamily="2" charset="-122"/>
                <a:sym typeface="Symbol" panose="05050102010706020507" pitchFamily="18" charset="2"/>
              </a:rPr>
              <a:t></a:t>
            </a:r>
            <a:r>
              <a:rPr lang="en-US" altLang="zh-CN" sz="2400">
                <a:latin typeface="华文新魏" panose="02010800040101010101" pitchFamily="2" charset="-122"/>
              </a:rPr>
              <a:t>U，</a:t>
            </a:r>
            <a:r>
              <a:rPr lang="en-US" altLang="zh-CN" sz="2400">
                <a:sym typeface="Symbol" panose="05050102010706020507" pitchFamily="18" charset="2"/>
              </a:rPr>
              <a:t>  </a:t>
            </a:r>
            <a:r>
              <a:rPr lang="en-US" altLang="zh-CN" sz="2400">
                <a:latin typeface="华文新魏" panose="02010800040101010101" pitchFamily="2" charset="-122"/>
              </a:rPr>
              <a:t>=U</a:t>
            </a:r>
            <a:r>
              <a:rPr lang="en-US" altLang="zh-CN" sz="2400"/>
              <a:t>–</a:t>
            </a:r>
            <a:r>
              <a:rPr lang="en-US" altLang="zh-CN" sz="2400">
                <a:sym typeface="Symbol" panose="05050102010706020507" pitchFamily="18" charset="2"/>
              </a:rPr>
              <a:t></a:t>
            </a:r>
            <a:r>
              <a:rPr lang="en-US" altLang="zh-CN" sz="2400"/>
              <a:t>–</a:t>
            </a:r>
            <a:r>
              <a:rPr lang="en-US" altLang="zh-CN" sz="2400">
                <a:latin typeface="华文新魏" panose="02010800040101010101" pitchFamily="2" charset="-122"/>
              </a:rPr>
              <a:t> </a:t>
            </a:r>
            <a:r>
              <a:rPr lang="en-US" altLang="zh-CN" sz="2400">
                <a:sym typeface="Symbol" panose="05050102010706020507" pitchFamily="18" charset="2"/>
              </a:rPr>
              <a:t></a:t>
            </a:r>
            <a:r>
              <a:rPr lang="en-US" altLang="zh-CN" sz="2400">
                <a:latin typeface="华文新魏" panose="02010800040101010101" pitchFamily="2" charset="-122"/>
              </a:rPr>
              <a:t>，</a:t>
            </a:r>
            <a:r>
              <a:rPr lang="zh-CN" altLang="en-US" sz="2400">
                <a:latin typeface="华文新魏" panose="02010800040101010101" pitchFamily="2" charset="-122"/>
              </a:rPr>
              <a:t>对于</a:t>
            </a:r>
            <a:r>
              <a:rPr lang="en-US" altLang="zh-CN" sz="2400">
                <a:latin typeface="华文新魏" panose="02010800040101010101" pitchFamily="2" charset="-122"/>
              </a:rPr>
              <a:t>R(U)</a:t>
            </a:r>
            <a:r>
              <a:rPr lang="zh-CN" altLang="en-US" sz="2400">
                <a:latin typeface="华文新魏" panose="02010800040101010101" pitchFamily="2" charset="-122"/>
              </a:rPr>
              <a:t>的任一关系实例</a:t>
            </a:r>
            <a:r>
              <a:rPr lang="en-US" altLang="zh-CN" sz="2400">
                <a:latin typeface="华文新魏" panose="02010800040101010101" pitchFamily="2" charset="-122"/>
              </a:rPr>
              <a:t>r，</a:t>
            </a:r>
            <a:r>
              <a:rPr lang="zh-CN" altLang="en-US" sz="2400">
                <a:latin typeface="华文新魏" panose="02010800040101010101" pitchFamily="2" charset="-122"/>
              </a:rPr>
              <a:t>若存在元组</a:t>
            </a:r>
            <a:r>
              <a:rPr lang="en-US" altLang="zh-CN" sz="2400">
                <a:latin typeface="华文新魏" panose="02010800040101010101" pitchFamily="2" charset="-122"/>
              </a:rPr>
              <a:t>t1，t2，</a:t>
            </a:r>
            <a:r>
              <a:rPr lang="zh-CN" altLang="en-US" sz="2400">
                <a:latin typeface="华文新魏" panose="02010800040101010101" pitchFamily="2" charset="-122"/>
              </a:rPr>
              <a:t>使得</a:t>
            </a:r>
            <a:r>
              <a:rPr lang="en-US" altLang="zh-CN" sz="2400">
                <a:latin typeface="华文新魏" panose="02010800040101010101" pitchFamily="2" charset="-122"/>
              </a:rPr>
              <a:t>t1[</a:t>
            </a:r>
            <a:r>
              <a:rPr lang="en-US" altLang="zh-CN" sz="2400">
                <a:sym typeface="Symbol" panose="05050102010706020507" pitchFamily="18" charset="2"/>
              </a:rPr>
              <a:t></a:t>
            </a:r>
            <a:r>
              <a:rPr lang="en-US" altLang="zh-CN" sz="2400">
                <a:latin typeface="华文新魏" panose="02010800040101010101" pitchFamily="2" charset="-122"/>
              </a:rPr>
              <a:t>] = t2[</a:t>
            </a:r>
            <a:r>
              <a:rPr lang="en-US" altLang="zh-CN" sz="2400">
                <a:sym typeface="Symbol" panose="05050102010706020507" pitchFamily="18" charset="2"/>
              </a:rPr>
              <a:t></a:t>
            </a:r>
            <a:r>
              <a:rPr lang="en-US" altLang="zh-CN" sz="2400">
                <a:latin typeface="华文新魏" panose="02010800040101010101" pitchFamily="2" charset="-122"/>
              </a:rPr>
              <a:t>]，</a:t>
            </a:r>
            <a:r>
              <a:rPr lang="zh-CN" altLang="en-US" sz="2400">
                <a:latin typeface="华文新魏" panose="02010800040101010101" pitchFamily="2" charset="-122"/>
              </a:rPr>
              <a:t>那么就必然存在元组</a:t>
            </a:r>
            <a:r>
              <a:rPr lang="en-US" altLang="zh-CN" sz="2400">
                <a:latin typeface="华文新魏" panose="02010800040101010101" pitchFamily="2" charset="-122"/>
              </a:rPr>
              <a:t>t3，t4，</a:t>
            </a:r>
            <a:r>
              <a:rPr lang="zh-CN" altLang="en-US" sz="2400">
                <a:latin typeface="华文新魏" panose="02010800040101010101" pitchFamily="2" charset="-122"/>
              </a:rPr>
              <a:t>使得：</a:t>
            </a:r>
          </a:p>
          <a:p>
            <a:pPr lvl="1" algn="ctr" eaLnBrk="1" hangingPunct="1">
              <a:buFontTx/>
              <a:buNone/>
            </a:pPr>
            <a:r>
              <a:rPr lang="en-US" altLang="zh-CN" sz="2400">
                <a:latin typeface="华文新魏" panose="02010800040101010101" pitchFamily="2" charset="-122"/>
              </a:rPr>
              <a:t>  t3[</a:t>
            </a:r>
            <a:r>
              <a:rPr lang="en-US" altLang="zh-CN" sz="2400">
                <a:sym typeface="Symbol" panose="05050102010706020507" pitchFamily="18" charset="2"/>
              </a:rPr>
              <a:t></a:t>
            </a:r>
            <a:r>
              <a:rPr lang="en-US" altLang="zh-CN" sz="2400">
                <a:latin typeface="华文新魏" panose="02010800040101010101" pitchFamily="2" charset="-122"/>
              </a:rPr>
              <a:t>] = t4[</a:t>
            </a:r>
            <a:r>
              <a:rPr lang="en-US" altLang="zh-CN" sz="2400">
                <a:sym typeface="Symbol" panose="05050102010706020507" pitchFamily="18" charset="2"/>
              </a:rPr>
              <a:t></a:t>
            </a:r>
            <a:r>
              <a:rPr lang="en-US" altLang="zh-CN" sz="2400">
                <a:latin typeface="华文新魏" panose="02010800040101010101" pitchFamily="2" charset="-122"/>
              </a:rPr>
              <a:t>] = t1[</a:t>
            </a:r>
            <a:r>
              <a:rPr lang="en-US" altLang="zh-CN" sz="2400">
                <a:sym typeface="Symbol" panose="05050102010706020507" pitchFamily="18" charset="2"/>
              </a:rPr>
              <a:t></a:t>
            </a:r>
            <a:r>
              <a:rPr lang="en-US" altLang="zh-CN" sz="2400">
                <a:latin typeface="华文新魏" panose="02010800040101010101" pitchFamily="2" charset="-122"/>
              </a:rPr>
              <a:t>] = t2[</a:t>
            </a:r>
            <a:r>
              <a:rPr lang="en-US" altLang="zh-CN" sz="2400">
                <a:sym typeface="Symbol" panose="05050102010706020507" pitchFamily="18" charset="2"/>
              </a:rPr>
              <a:t></a:t>
            </a:r>
            <a:r>
              <a:rPr lang="en-US" altLang="zh-CN" sz="2400">
                <a:latin typeface="华文新魏" panose="02010800040101010101" pitchFamily="2" charset="-122"/>
              </a:rPr>
              <a:t>]</a:t>
            </a:r>
          </a:p>
          <a:p>
            <a:pPr lvl="1" algn="ctr" eaLnBrk="1" hangingPunct="1">
              <a:buFontTx/>
              <a:buNone/>
            </a:pPr>
            <a:r>
              <a:rPr lang="en-US" altLang="zh-CN" sz="2400">
                <a:latin typeface="华文新魏" panose="02010800040101010101" pitchFamily="2" charset="-122"/>
              </a:rPr>
              <a:t>t3[</a:t>
            </a:r>
            <a:r>
              <a:rPr lang="en-US" altLang="zh-CN" sz="2400">
                <a:sym typeface="Symbol" panose="05050102010706020507" pitchFamily="18" charset="2"/>
              </a:rPr>
              <a:t></a:t>
            </a:r>
            <a:r>
              <a:rPr lang="en-US" altLang="zh-CN" sz="2400">
                <a:latin typeface="华文新魏" panose="02010800040101010101" pitchFamily="2" charset="-122"/>
              </a:rPr>
              <a:t>] = t1[</a:t>
            </a:r>
            <a:r>
              <a:rPr lang="en-US" altLang="zh-CN" sz="2400">
                <a:sym typeface="Symbol" panose="05050102010706020507" pitchFamily="18" charset="2"/>
              </a:rPr>
              <a:t></a:t>
            </a:r>
            <a:r>
              <a:rPr lang="en-US" altLang="zh-CN" sz="2400">
                <a:latin typeface="华文新魏" panose="02010800040101010101" pitchFamily="2" charset="-122"/>
              </a:rPr>
              <a:t>]， t3[</a:t>
            </a:r>
            <a:r>
              <a:rPr lang="en-US" altLang="zh-CN" sz="2400">
                <a:sym typeface="Symbol" panose="05050102010706020507" pitchFamily="18" charset="2"/>
              </a:rPr>
              <a:t></a:t>
            </a:r>
            <a:r>
              <a:rPr lang="en-US" altLang="zh-CN" sz="2400">
                <a:latin typeface="华文新魏" panose="02010800040101010101" pitchFamily="2" charset="-122"/>
              </a:rPr>
              <a:t>] = t2[</a:t>
            </a:r>
            <a:r>
              <a:rPr lang="en-US" altLang="zh-CN" sz="2400">
                <a:sym typeface="Symbol" panose="05050102010706020507" pitchFamily="18" charset="2"/>
              </a:rPr>
              <a:t></a:t>
            </a:r>
            <a:r>
              <a:rPr lang="en-US" altLang="zh-CN" sz="2400">
                <a:latin typeface="华文新魏" panose="02010800040101010101" pitchFamily="2" charset="-122"/>
              </a:rPr>
              <a:t>]</a:t>
            </a:r>
          </a:p>
          <a:p>
            <a:pPr lvl="1" algn="ctr" eaLnBrk="1" hangingPunct="1">
              <a:buFontTx/>
              <a:buNone/>
            </a:pPr>
            <a:r>
              <a:rPr lang="en-US" altLang="zh-CN" sz="2400">
                <a:latin typeface="华文新魏" panose="02010800040101010101" pitchFamily="2" charset="-122"/>
              </a:rPr>
              <a:t>t4[</a:t>
            </a:r>
            <a:r>
              <a:rPr lang="en-US" altLang="zh-CN" sz="2400">
                <a:sym typeface="Symbol" panose="05050102010706020507" pitchFamily="18" charset="2"/>
              </a:rPr>
              <a:t></a:t>
            </a:r>
            <a:r>
              <a:rPr lang="en-US" altLang="zh-CN" sz="2400">
                <a:latin typeface="华文新魏" panose="02010800040101010101" pitchFamily="2" charset="-122"/>
              </a:rPr>
              <a:t>] = t2[</a:t>
            </a:r>
            <a:r>
              <a:rPr lang="en-US" altLang="zh-CN" sz="2400">
                <a:sym typeface="Symbol" panose="05050102010706020507" pitchFamily="18" charset="2"/>
              </a:rPr>
              <a:t></a:t>
            </a:r>
            <a:r>
              <a:rPr lang="en-US" altLang="zh-CN" sz="2400">
                <a:latin typeface="华文新魏" panose="02010800040101010101" pitchFamily="2" charset="-122"/>
              </a:rPr>
              <a:t>] </a:t>
            </a:r>
            <a:r>
              <a:rPr lang="zh-CN" altLang="en-US" sz="2400">
                <a:latin typeface="华文新魏" panose="02010800040101010101" pitchFamily="2" charset="-122"/>
              </a:rPr>
              <a:t>，</a:t>
            </a:r>
            <a:r>
              <a:rPr lang="en-US" altLang="zh-CN" sz="2400">
                <a:latin typeface="华文新魏" panose="02010800040101010101" pitchFamily="2" charset="-122"/>
              </a:rPr>
              <a:t> t4[</a:t>
            </a:r>
            <a:r>
              <a:rPr lang="en-US" altLang="zh-CN" sz="2400">
                <a:sym typeface="Symbol" panose="05050102010706020507" pitchFamily="18" charset="2"/>
              </a:rPr>
              <a:t></a:t>
            </a:r>
            <a:r>
              <a:rPr lang="en-US" altLang="zh-CN" sz="2400">
                <a:latin typeface="华文新魏" panose="02010800040101010101" pitchFamily="2" charset="-122"/>
              </a:rPr>
              <a:t>] = t1[</a:t>
            </a:r>
            <a:r>
              <a:rPr lang="en-US" altLang="zh-CN" sz="2400">
                <a:sym typeface="Symbol" panose="05050102010706020507" pitchFamily="18" charset="2"/>
              </a:rPr>
              <a:t></a:t>
            </a:r>
            <a:r>
              <a:rPr lang="en-US" altLang="zh-CN" sz="2400">
                <a:latin typeface="华文新魏" panose="02010800040101010101" pitchFamily="2" charset="-122"/>
              </a:rPr>
              <a:t>]</a:t>
            </a:r>
          </a:p>
          <a:p>
            <a:pPr lvl="1" eaLnBrk="1" hangingPunct="1">
              <a:buFontTx/>
              <a:buNone/>
            </a:pPr>
            <a:r>
              <a:rPr lang="en-US" altLang="zh-CN" sz="2400">
                <a:latin typeface="华文新魏" panose="02010800040101010101" pitchFamily="2" charset="-122"/>
              </a:rPr>
              <a:t>	</a:t>
            </a:r>
            <a:r>
              <a:rPr lang="zh-CN" altLang="en-US" sz="2400">
                <a:latin typeface="华文新魏" panose="02010800040101010101" pitchFamily="2" charset="-122"/>
              </a:rPr>
              <a:t>则称</a:t>
            </a:r>
            <a:r>
              <a:rPr lang="en-US" altLang="zh-CN" sz="2400">
                <a:sym typeface="Symbol" panose="05050102010706020507" pitchFamily="18" charset="2"/>
              </a:rPr>
              <a:t></a:t>
            </a:r>
            <a:r>
              <a:rPr lang="zh-CN" altLang="en-US" sz="2400">
                <a:latin typeface="华文新魏" panose="02010800040101010101" pitchFamily="2" charset="-122"/>
              </a:rPr>
              <a:t>多值依赖于</a:t>
            </a:r>
            <a:r>
              <a:rPr lang="en-US" altLang="zh-CN" sz="2400">
                <a:sym typeface="Symbol" panose="05050102010706020507" pitchFamily="18" charset="2"/>
              </a:rPr>
              <a:t> </a:t>
            </a:r>
            <a:r>
              <a:rPr lang="en-US" altLang="zh-CN" sz="2400">
                <a:latin typeface="华文新魏" panose="02010800040101010101" pitchFamily="2" charset="-122"/>
              </a:rPr>
              <a:t>，</a:t>
            </a:r>
            <a:r>
              <a:rPr lang="zh-CN" altLang="en-US" sz="2400">
                <a:latin typeface="华文新魏" panose="02010800040101010101" pitchFamily="2" charset="-122"/>
              </a:rPr>
              <a:t>记作</a:t>
            </a:r>
            <a:r>
              <a:rPr lang="en-US" altLang="zh-CN" sz="2400">
                <a:sym typeface="Symbol" panose="05050102010706020507" pitchFamily="18" charset="2"/>
              </a:rPr>
              <a:t></a:t>
            </a:r>
            <a:r>
              <a:rPr lang="en-US" altLang="zh-CN" sz="2400">
                <a:latin typeface="华文新魏" panose="02010800040101010101" pitchFamily="2" charset="-122"/>
              </a:rPr>
              <a:t> </a:t>
            </a:r>
            <a:r>
              <a:rPr lang="en-US" altLang="zh-CN" sz="2400">
                <a:latin typeface="华文新魏" panose="02010800040101010101" pitchFamily="2" charset="-122"/>
                <a:sym typeface="Symbol" panose="05050102010706020507" pitchFamily="18" charset="2"/>
              </a:rPr>
              <a:t></a:t>
            </a:r>
            <a:r>
              <a:rPr lang="en-US" altLang="zh-CN" sz="2400" b="1">
                <a:latin typeface="华文新魏" panose="02010800040101010101" pitchFamily="2" charset="-122"/>
                <a:sym typeface="Symbol" panose="05050102010706020507" pitchFamily="18" charset="2"/>
              </a:rPr>
              <a:t> </a:t>
            </a:r>
            <a:r>
              <a:rPr lang="en-US" altLang="zh-CN" sz="2400">
                <a:sym typeface="Symbol" panose="05050102010706020507" pitchFamily="18" charset="2"/>
              </a:rPr>
              <a:t></a:t>
            </a:r>
            <a:endParaRPr lang="en-US" altLang="zh-CN" sz="2400">
              <a:latin typeface="华文新魏" panose="02010800040101010101" pitchFamily="2" charset="-122"/>
            </a:endParaRPr>
          </a:p>
          <a:p>
            <a:pPr lvl="1" eaLnBrk="1" hangingPunct="1">
              <a:spcBef>
                <a:spcPct val="50000"/>
              </a:spcBef>
              <a:buFontTx/>
              <a:buNone/>
            </a:pPr>
            <a:r>
              <a:rPr lang="en-US" altLang="zh-CN" sz="2400">
                <a:latin typeface="华文新魏" panose="02010800040101010101" pitchFamily="2" charset="-122"/>
              </a:rPr>
              <a:t>	</a:t>
            </a:r>
            <a:r>
              <a:rPr lang="zh-CN" altLang="en-US" sz="2400">
                <a:latin typeface="华文新魏" panose="02010800040101010101" pitchFamily="2" charset="-122"/>
              </a:rPr>
              <a:t>若(</a:t>
            </a:r>
            <a:r>
              <a:rPr lang="en-US" altLang="zh-CN" sz="2400">
                <a:latin typeface="华文新魏" panose="02010800040101010101" pitchFamily="2" charset="-122"/>
              </a:rPr>
              <a:t>cno, tno, bno)</a:t>
            </a:r>
            <a:r>
              <a:rPr lang="zh-CN" altLang="en-US" sz="2400">
                <a:latin typeface="华文新魏" panose="02010800040101010101" pitchFamily="2" charset="-122"/>
              </a:rPr>
              <a:t>满足</a:t>
            </a:r>
            <a:r>
              <a:rPr lang="en-US" altLang="zh-CN" sz="2400">
                <a:latin typeface="华文新魏" panose="02010800040101010101" pitchFamily="2" charset="-122"/>
              </a:rPr>
              <a:t>cno</a:t>
            </a:r>
            <a:r>
              <a:rPr lang="en-US" altLang="zh-CN" sz="2400">
                <a:latin typeface="华文新魏" panose="02010800040101010101" pitchFamily="2" charset="-122"/>
                <a:sym typeface="Symbol" panose="05050102010706020507" pitchFamily="18" charset="2"/>
              </a:rPr>
              <a:t>tno，</a:t>
            </a:r>
            <a:r>
              <a:rPr lang="zh-CN" altLang="en-US" sz="2400">
                <a:latin typeface="华文新魏" panose="02010800040101010101" pitchFamily="2" charset="-122"/>
                <a:sym typeface="Symbol" panose="05050102010706020507" pitchFamily="18" charset="2"/>
              </a:rPr>
              <a:t>含</a:t>
            </a:r>
            <a:r>
              <a:rPr lang="zh-CN" altLang="en-US" sz="2400">
                <a:latin typeface="华文新魏" panose="02010800040101010101" pitchFamily="2" charset="-122"/>
              </a:rPr>
              <a:t>有元组</a:t>
            </a:r>
          </a:p>
          <a:p>
            <a:pPr lvl="1" eaLnBrk="1" hangingPunct="1">
              <a:spcBef>
                <a:spcPct val="50000"/>
              </a:spcBef>
              <a:buFontTx/>
              <a:buNone/>
            </a:pPr>
            <a:r>
              <a:rPr lang="en-US" altLang="zh-CN" sz="2400">
                <a:latin typeface="华文新魏" panose="02010800040101010101" pitchFamily="2" charset="-122"/>
              </a:rPr>
              <a:t>    t1=(c1, t1, b1)，t2=(c1, t2, b2)，</a:t>
            </a:r>
            <a:r>
              <a:rPr lang="zh-CN" altLang="en-US" sz="2400">
                <a:latin typeface="华文新魏" panose="02010800040101010101" pitchFamily="2" charset="-122"/>
              </a:rPr>
              <a:t>则也一定含有元组        </a:t>
            </a:r>
            <a:r>
              <a:rPr lang="en-US" altLang="zh-CN" sz="2400">
                <a:latin typeface="华文新魏" panose="02010800040101010101" pitchFamily="2" charset="-122"/>
              </a:rPr>
              <a:t>t3=(c1, t1, b2)，t4=(c1, t2,b1)。</a:t>
            </a: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169988" name="Rectangle 2"/>
          <p:cNvSpPr>
            <a:spLocks noGrp="1" noChangeArrowheads="1"/>
          </p:cNvSpPr>
          <p:nvPr>
            <p:ph type="title"/>
          </p:nvPr>
        </p:nvSpPr>
        <p:spPr/>
        <p:txBody>
          <a:bodyPr/>
          <a:lstStyle/>
          <a:p>
            <a:pPr eaLnBrk="1" hangingPunct="1">
              <a:defRPr/>
            </a:pPr>
            <a:r>
              <a:rPr kumimoji="1" lang="zh-CN" altLang="en-US"/>
              <a:t>多值依赖</a:t>
            </a:r>
          </a:p>
        </p:txBody>
      </p:sp>
      <p:sp>
        <p:nvSpPr>
          <p:cNvPr id="186373" name="Rectangle 3"/>
          <p:cNvSpPr>
            <a:spLocks noGrp="1" noChangeArrowheads="1"/>
          </p:cNvSpPr>
          <p:nvPr>
            <p:ph idx="1"/>
          </p:nvPr>
        </p:nvSpPr>
        <p:spPr>
          <a:xfrm>
            <a:off x="685800" y="1371600"/>
            <a:ext cx="7772400" cy="565150"/>
          </a:xfrm>
        </p:spPr>
        <p:txBody>
          <a:bodyPr/>
          <a:lstStyle/>
          <a:p>
            <a:pPr eaLnBrk="1" hangingPunct="1"/>
            <a:r>
              <a:rPr lang="zh-CN" altLang="en-US" dirty="0">
                <a:latin typeface="华文新魏" panose="02010800040101010101" pitchFamily="2" charset="-122"/>
              </a:rPr>
              <a:t>示例</a:t>
            </a:r>
            <a:endParaRPr lang="en-US" altLang="zh-CN" dirty="0">
              <a:latin typeface="华文新魏" panose="02010800040101010101" pitchFamily="2" charset="-122"/>
            </a:endParaRPr>
          </a:p>
          <a:p>
            <a:pPr lvl="1" eaLnBrk="1" hangingPunct="1"/>
            <a:r>
              <a:rPr lang="zh-CN" altLang="en-US" dirty="0">
                <a:latin typeface="华文新魏" panose="02010800040101010101" pitchFamily="2" charset="-122"/>
              </a:rPr>
              <a:t>找出关系上满足的多值依赖</a:t>
            </a:r>
          </a:p>
        </p:txBody>
      </p:sp>
      <p:grpSp>
        <p:nvGrpSpPr>
          <p:cNvPr id="186374" name="Group 4"/>
          <p:cNvGrpSpPr>
            <a:grpSpLocks/>
          </p:cNvGrpSpPr>
          <p:nvPr/>
        </p:nvGrpSpPr>
        <p:grpSpPr bwMode="auto">
          <a:xfrm>
            <a:off x="574675" y="2552626"/>
            <a:ext cx="2486025" cy="1646236"/>
            <a:chOff x="960" y="1968"/>
            <a:chExt cx="2448" cy="1245"/>
          </a:xfrm>
        </p:grpSpPr>
        <p:sp>
          <p:nvSpPr>
            <p:cNvPr id="186429" name="Rectangle 5"/>
            <p:cNvSpPr>
              <a:spLocks noChangeArrowheads="1"/>
            </p:cNvSpPr>
            <p:nvPr/>
          </p:nvSpPr>
          <p:spPr bwMode="auto">
            <a:xfrm>
              <a:off x="2592" y="2964"/>
              <a:ext cx="816"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c3</a:t>
              </a:r>
            </a:p>
          </p:txBody>
        </p:sp>
        <p:sp>
          <p:nvSpPr>
            <p:cNvPr id="186430" name="Rectangle 6"/>
            <p:cNvSpPr>
              <a:spLocks noChangeArrowheads="1"/>
            </p:cNvSpPr>
            <p:nvPr/>
          </p:nvSpPr>
          <p:spPr bwMode="auto">
            <a:xfrm>
              <a:off x="2592" y="2715"/>
              <a:ext cx="816"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c1</a:t>
              </a:r>
            </a:p>
          </p:txBody>
        </p:sp>
        <p:sp>
          <p:nvSpPr>
            <p:cNvPr id="186431" name="Rectangle 7"/>
            <p:cNvSpPr>
              <a:spLocks noChangeArrowheads="1"/>
            </p:cNvSpPr>
            <p:nvPr/>
          </p:nvSpPr>
          <p:spPr bwMode="auto">
            <a:xfrm>
              <a:off x="2592" y="2466"/>
              <a:ext cx="816"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c2</a:t>
              </a:r>
            </a:p>
          </p:txBody>
        </p:sp>
        <p:sp>
          <p:nvSpPr>
            <p:cNvPr id="186432" name="Rectangle 8"/>
            <p:cNvSpPr>
              <a:spLocks noChangeArrowheads="1"/>
            </p:cNvSpPr>
            <p:nvPr/>
          </p:nvSpPr>
          <p:spPr bwMode="auto">
            <a:xfrm>
              <a:off x="2592" y="2217"/>
              <a:ext cx="816"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c1</a:t>
              </a:r>
            </a:p>
          </p:txBody>
        </p:sp>
        <p:sp>
          <p:nvSpPr>
            <p:cNvPr id="186433" name="Rectangle 9"/>
            <p:cNvSpPr>
              <a:spLocks noChangeArrowheads="1"/>
            </p:cNvSpPr>
            <p:nvPr/>
          </p:nvSpPr>
          <p:spPr bwMode="auto">
            <a:xfrm>
              <a:off x="2592" y="1968"/>
              <a:ext cx="816"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C</a:t>
              </a:r>
            </a:p>
          </p:txBody>
        </p:sp>
        <p:sp>
          <p:nvSpPr>
            <p:cNvPr id="186434" name="Rectangle 10"/>
            <p:cNvSpPr>
              <a:spLocks noChangeArrowheads="1"/>
            </p:cNvSpPr>
            <p:nvPr/>
          </p:nvSpPr>
          <p:spPr bwMode="auto">
            <a:xfrm>
              <a:off x="1776" y="2964"/>
              <a:ext cx="816"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b1</a:t>
              </a:r>
            </a:p>
          </p:txBody>
        </p:sp>
        <p:sp>
          <p:nvSpPr>
            <p:cNvPr id="186435" name="Rectangle 11"/>
            <p:cNvSpPr>
              <a:spLocks noChangeArrowheads="1"/>
            </p:cNvSpPr>
            <p:nvPr/>
          </p:nvSpPr>
          <p:spPr bwMode="auto">
            <a:xfrm>
              <a:off x="960" y="2964"/>
              <a:ext cx="816"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a2</a:t>
              </a:r>
            </a:p>
          </p:txBody>
        </p:sp>
        <p:sp>
          <p:nvSpPr>
            <p:cNvPr id="186436" name="Rectangle 12"/>
            <p:cNvSpPr>
              <a:spLocks noChangeArrowheads="1"/>
            </p:cNvSpPr>
            <p:nvPr/>
          </p:nvSpPr>
          <p:spPr bwMode="auto">
            <a:xfrm>
              <a:off x="1776" y="2715"/>
              <a:ext cx="816"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b1</a:t>
              </a:r>
            </a:p>
          </p:txBody>
        </p:sp>
        <p:sp>
          <p:nvSpPr>
            <p:cNvPr id="186437" name="Rectangle 13"/>
            <p:cNvSpPr>
              <a:spLocks noChangeArrowheads="1"/>
            </p:cNvSpPr>
            <p:nvPr/>
          </p:nvSpPr>
          <p:spPr bwMode="auto">
            <a:xfrm>
              <a:off x="960" y="2715"/>
              <a:ext cx="816"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a2</a:t>
              </a:r>
            </a:p>
          </p:txBody>
        </p:sp>
        <p:sp>
          <p:nvSpPr>
            <p:cNvPr id="186438" name="Rectangle 14"/>
            <p:cNvSpPr>
              <a:spLocks noChangeArrowheads="1"/>
            </p:cNvSpPr>
            <p:nvPr/>
          </p:nvSpPr>
          <p:spPr bwMode="auto">
            <a:xfrm>
              <a:off x="1776" y="2466"/>
              <a:ext cx="816"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b1</a:t>
              </a:r>
            </a:p>
          </p:txBody>
        </p:sp>
        <p:sp>
          <p:nvSpPr>
            <p:cNvPr id="186439" name="Rectangle 15"/>
            <p:cNvSpPr>
              <a:spLocks noChangeArrowheads="1"/>
            </p:cNvSpPr>
            <p:nvPr/>
          </p:nvSpPr>
          <p:spPr bwMode="auto">
            <a:xfrm>
              <a:off x="960" y="2466"/>
              <a:ext cx="816"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a1</a:t>
              </a:r>
            </a:p>
          </p:txBody>
        </p:sp>
        <p:sp>
          <p:nvSpPr>
            <p:cNvPr id="186440" name="Rectangle 16"/>
            <p:cNvSpPr>
              <a:spLocks noChangeArrowheads="1"/>
            </p:cNvSpPr>
            <p:nvPr/>
          </p:nvSpPr>
          <p:spPr bwMode="auto">
            <a:xfrm>
              <a:off x="1776" y="2217"/>
              <a:ext cx="816"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b1</a:t>
              </a:r>
            </a:p>
          </p:txBody>
        </p:sp>
        <p:sp>
          <p:nvSpPr>
            <p:cNvPr id="186441" name="Rectangle 17"/>
            <p:cNvSpPr>
              <a:spLocks noChangeArrowheads="1"/>
            </p:cNvSpPr>
            <p:nvPr/>
          </p:nvSpPr>
          <p:spPr bwMode="auto">
            <a:xfrm>
              <a:off x="960" y="2217"/>
              <a:ext cx="816"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a1</a:t>
              </a:r>
            </a:p>
          </p:txBody>
        </p:sp>
        <p:sp>
          <p:nvSpPr>
            <p:cNvPr id="186442" name="Rectangle 18"/>
            <p:cNvSpPr>
              <a:spLocks noChangeArrowheads="1"/>
            </p:cNvSpPr>
            <p:nvPr/>
          </p:nvSpPr>
          <p:spPr bwMode="auto">
            <a:xfrm>
              <a:off x="1776" y="1968"/>
              <a:ext cx="816"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B</a:t>
              </a:r>
            </a:p>
          </p:txBody>
        </p:sp>
        <p:sp>
          <p:nvSpPr>
            <p:cNvPr id="186443" name="Rectangle 19"/>
            <p:cNvSpPr>
              <a:spLocks noChangeArrowheads="1"/>
            </p:cNvSpPr>
            <p:nvPr/>
          </p:nvSpPr>
          <p:spPr bwMode="auto">
            <a:xfrm>
              <a:off x="960" y="1968"/>
              <a:ext cx="816"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A</a:t>
              </a:r>
            </a:p>
          </p:txBody>
        </p:sp>
        <p:sp>
          <p:nvSpPr>
            <p:cNvPr id="186444" name="Line 20"/>
            <p:cNvSpPr>
              <a:spLocks noChangeShapeType="1"/>
            </p:cNvSpPr>
            <p:nvPr/>
          </p:nvSpPr>
          <p:spPr bwMode="auto">
            <a:xfrm>
              <a:off x="960" y="1968"/>
              <a:ext cx="2448"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6445" name="Line 21"/>
            <p:cNvSpPr>
              <a:spLocks noChangeShapeType="1"/>
            </p:cNvSpPr>
            <p:nvPr/>
          </p:nvSpPr>
          <p:spPr bwMode="auto">
            <a:xfrm>
              <a:off x="960" y="2217"/>
              <a:ext cx="244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6446" name="Line 22"/>
            <p:cNvSpPr>
              <a:spLocks noChangeShapeType="1"/>
            </p:cNvSpPr>
            <p:nvPr/>
          </p:nvSpPr>
          <p:spPr bwMode="auto">
            <a:xfrm>
              <a:off x="960" y="2466"/>
              <a:ext cx="244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6447" name="Line 23"/>
            <p:cNvSpPr>
              <a:spLocks noChangeShapeType="1"/>
            </p:cNvSpPr>
            <p:nvPr/>
          </p:nvSpPr>
          <p:spPr bwMode="auto">
            <a:xfrm>
              <a:off x="960" y="2715"/>
              <a:ext cx="244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6448" name="Line 24"/>
            <p:cNvSpPr>
              <a:spLocks noChangeShapeType="1"/>
            </p:cNvSpPr>
            <p:nvPr/>
          </p:nvSpPr>
          <p:spPr bwMode="auto">
            <a:xfrm>
              <a:off x="960" y="2964"/>
              <a:ext cx="244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6449" name="Line 25"/>
            <p:cNvSpPr>
              <a:spLocks noChangeShapeType="1"/>
            </p:cNvSpPr>
            <p:nvPr/>
          </p:nvSpPr>
          <p:spPr bwMode="auto">
            <a:xfrm>
              <a:off x="960" y="3213"/>
              <a:ext cx="2448"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6450" name="Line 26"/>
            <p:cNvSpPr>
              <a:spLocks noChangeShapeType="1"/>
            </p:cNvSpPr>
            <p:nvPr/>
          </p:nvSpPr>
          <p:spPr bwMode="auto">
            <a:xfrm>
              <a:off x="960" y="1968"/>
              <a:ext cx="0" cy="1245"/>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6451" name="Line 27"/>
            <p:cNvSpPr>
              <a:spLocks noChangeShapeType="1"/>
            </p:cNvSpPr>
            <p:nvPr/>
          </p:nvSpPr>
          <p:spPr bwMode="auto">
            <a:xfrm>
              <a:off x="1776" y="1968"/>
              <a:ext cx="0" cy="1245"/>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6452" name="Line 28"/>
            <p:cNvSpPr>
              <a:spLocks noChangeShapeType="1"/>
            </p:cNvSpPr>
            <p:nvPr/>
          </p:nvSpPr>
          <p:spPr bwMode="auto">
            <a:xfrm>
              <a:off x="2592" y="1968"/>
              <a:ext cx="0" cy="1245"/>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6453" name="Line 29"/>
            <p:cNvSpPr>
              <a:spLocks noChangeShapeType="1"/>
            </p:cNvSpPr>
            <p:nvPr/>
          </p:nvSpPr>
          <p:spPr bwMode="auto">
            <a:xfrm>
              <a:off x="3408" y="1968"/>
              <a:ext cx="0" cy="1245"/>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86375" name="Rectangle 30"/>
          <p:cNvSpPr>
            <a:spLocks noChangeArrowheads="1"/>
          </p:cNvSpPr>
          <p:nvPr/>
        </p:nvSpPr>
        <p:spPr bwMode="auto">
          <a:xfrm>
            <a:off x="2037556" y="4373806"/>
            <a:ext cx="4249737"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just" eaLnBrk="1" hangingPunct="1">
              <a:buClr>
                <a:schemeClr val="bg2"/>
              </a:buClr>
              <a:buSzTx/>
              <a:buFontTx/>
              <a:buNone/>
            </a:pPr>
            <a:r>
              <a:rPr lang="en-US" altLang="zh-CN" sz="2400" dirty="0">
                <a:highlight>
                  <a:srgbClr val="FFFF00"/>
                </a:highlight>
                <a:latin typeface="华文新魏" panose="02010800040101010101" pitchFamily="2" charset="-122"/>
              </a:rPr>
              <a:t>A</a:t>
            </a:r>
            <a:r>
              <a:rPr lang="en-US" altLang="zh-CN" sz="2400" dirty="0">
                <a:highlight>
                  <a:srgbClr val="FFFF00"/>
                </a:highlight>
                <a:latin typeface="Times New Roman" panose="02020603050405020304" pitchFamily="18" charset="0"/>
                <a:ea typeface="宋体" panose="02010600030101010101" pitchFamily="2" charset="-122"/>
                <a:sym typeface="Symbol" panose="05050102010706020507" pitchFamily="18" charset="2"/>
              </a:rPr>
              <a:t></a:t>
            </a:r>
            <a:r>
              <a:rPr lang="en-US" altLang="zh-CN" sz="2400" dirty="0">
                <a:highlight>
                  <a:srgbClr val="FFFF00"/>
                </a:highlight>
                <a:latin typeface="华文新魏" panose="02010800040101010101" pitchFamily="2" charset="-122"/>
              </a:rPr>
              <a:t>B</a:t>
            </a:r>
            <a:r>
              <a:rPr lang="zh-CN" altLang="en-US" sz="2400" dirty="0">
                <a:latin typeface="华文新魏" panose="02010800040101010101" pitchFamily="2" charset="-122"/>
              </a:rPr>
              <a:t>？</a:t>
            </a:r>
            <a:r>
              <a:rPr lang="en-US" altLang="zh-CN" sz="2400" dirty="0">
                <a:latin typeface="华文新魏" panose="02010800040101010101" pitchFamily="2" charset="-122"/>
              </a:rPr>
              <a:t>C</a:t>
            </a:r>
            <a:r>
              <a:rPr lang="en-US" altLang="zh-CN" sz="2400" dirty="0">
                <a:latin typeface="华文新魏" panose="02010800040101010101" pitchFamily="2" charset="-122"/>
                <a:sym typeface="Symbol" panose="05050102010706020507" pitchFamily="18" charset="2"/>
              </a:rPr>
              <a:t>B？B </a:t>
            </a:r>
            <a:r>
              <a:rPr lang="en-US" altLang="zh-CN" sz="2400" dirty="0">
                <a:latin typeface="Times New Roman" panose="02020603050405020304" pitchFamily="18" charset="0"/>
                <a:ea typeface="宋体" panose="02010600030101010101" pitchFamily="2" charset="-122"/>
                <a:sym typeface="Symbol" panose="05050102010706020507" pitchFamily="18" charset="2"/>
              </a:rPr>
              <a:t> C</a:t>
            </a:r>
            <a:r>
              <a:rPr lang="zh-CN" altLang="en-US" sz="2400" dirty="0">
                <a:latin typeface="华文新魏" panose="02010800040101010101" pitchFamily="2" charset="-122"/>
                <a:sym typeface="Symbol" panose="05050102010706020507" pitchFamily="18" charset="2"/>
              </a:rPr>
              <a:t>？</a:t>
            </a:r>
          </a:p>
        </p:txBody>
      </p:sp>
      <p:sp>
        <p:nvSpPr>
          <p:cNvPr id="200793" name="Rectangle 89"/>
          <p:cNvSpPr>
            <a:spLocks noChangeArrowheads="1"/>
          </p:cNvSpPr>
          <p:nvPr/>
        </p:nvSpPr>
        <p:spPr bwMode="auto">
          <a:xfrm>
            <a:off x="1835150" y="5204048"/>
            <a:ext cx="62744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buClr>
                <a:schemeClr val="bg2"/>
              </a:buClr>
              <a:buSzTx/>
              <a:buFontTx/>
              <a:buNone/>
            </a:pPr>
            <a:r>
              <a:rPr lang="en-US" altLang="zh-CN" sz="2400" dirty="0">
                <a:solidFill>
                  <a:srgbClr val="FF0000"/>
                </a:solidFill>
                <a:latin typeface="Tahoma" panose="020B0604030504040204" pitchFamily="34" charset="0"/>
                <a:sym typeface="Symbol" panose="05050102010706020507" pitchFamily="18" charset="2"/>
              </a:rPr>
              <a:t>A</a:t>
            </a:r>
            <a:r>
              <a:rPr lang="zh-CN" altLang="en-US" sz="2400" dirty="0">
                <a:solidFill>
                  <a:srgbClr val="FF0000"/>
                </a:solidFill>
                <a:latin typeface="Tahoma" panose="020B0604030504040204" pitchFamily="34" charset="0"/>
                <a:sym typeface="Symbol" panose="05050102010706020507" pitchFamily="18" charset="2"/>
              </a:rPr>
              <a:t>可以决定一组</a:t>
            </a:r>
            <a:r>
              <a:rPr lang="en-US" altLang="zh-CN" sz="2400" dirty="0">
                <a:solidFill>
                  <a:srgbClr val="FF0000"/>
                </a:solidFill>
                <a:latin typeface="Tahoma" panose="020B0604030504040204" pitchFamily="34" charset="0"/>
                <a:sym typeface="Symbol" panose="05050102010706020507" pitchFamily="18" charset="2"/>
              </a:rPr>
              <a:t>B</a:t>
            </a:r>
            <a:r>
              <a:rPr lang="zh-CN" altLang="en-US" sz="2400" dirty="0">
                <a:solidFill>
                  <a:srgbClr val="FF0000"/>
                </a:solidFill>
                <a:latin typeface="Tahoma" panose="020B0604030504040204" pitchFamily="34" charset="0"/>
                <a:sym typeface="Symbol" panose="05050102010706020507" pitchFamily="18" charset="2"/>
              </a:rPr>
              <a:t>的取值，</a:t>
            </a:r>
            <a:r>
              <a:rPr lang="zh-CN" altLang="en-US" sz="2400">
                <a:solidFill>
                  <a:srgbClr val="FF0000"/>
                </a:solidFill>
                <a:latin typeface="Tahoma" panose="020B0604030504040204" pitchFamily="34" charset="0"/>
                <a:sym typeface="Symbol" panose="05050102010706020507" pitchFamily="18" charset="2"/>
              </a:rPr>
              <a:t>但要保证与</a:t>
            </a:r>
            <a:r>
              <a:rPr lang="en-US" altLang="zh-CN" sz="2400" dirty="0">
                <a:solidFill>
                  <a:srgbClr val="FF0000"/>
                </a:solidFill>
                <a:latin typeface="Tahoma" panose="020B0604030504040204" pitchFamily="34" charset="0"/>
                <a:sym typeface="Symbol" panose="05050102010706020507" pitchFamily="18" charset="2"/>
              </a:rPr>
              <a:t>C</a:t>
            </a:r>
            <a:r>
              <a:rPr lang="zh-CN" altLang="en-US" sz="2400" dirty="0">
                <a:solidFill>
                  <a:srgbClr val="FF0000"/>
                </a:solidFill>
                <a:latin typeface="Tahoma" panose="020B0604030504040204" pitchFamily="34" charset="0"/>
                <a:sym typeface="Symbol" panose="05050102010706020507" pitchFamily="18" charset="2"/>
              </a:rPr>
              <a:t>无关。</a:t>
            </a:r>
            <a:endParaRPr lang="en-US" altLang="zh-CN" sz="2400" dirty="0">
              <a:solidFill>
                <a:srgbClr val="FF0000"/>
              </a:solidFill>
              <a:latin typeface="Tahoma" panose="020B0604030504040204" pitchFamily="34" charset="0"/>
              <a:sym typeface="Symbol" panose="05050102010706020507" pitchFamily="18" charset="2"/>
            </a:endParaRPr>
          </a:p>
        </p:txBody>
      </p:sp>
      <p:grpSp>
        <p:nvGrpSpPr>
          <p:cNvPr id="186377" name="Group 4"/>
          <p:cNvGrpSpPr>
            <a:grpSpLocks/>
          </p:cNvGrpSpPr>
          <p:nvPr/>
        </p:nvGrpSpPr>
        <p:grpSpPr bwMode="auto">
          <a:xfrm>
            <a:off x="3278188" y="2552626"/>
            <a:ext cx="2652712" cy="1646236"/>
            <a:chOff x="960" y="1968"/>
            <a:chExt cx="2448" cy="1245"/>
          </a:xfrm>
        </p:grpSpPr>
        <p:sp>
          <p:nvSpPr>
            <p:cNvPr id="186404" name="Rectangle 5"/>
            <p:cNvSpPr>
              <a:spLocks noChangeArrowheads="1"/>
            </p:cNvSpPr>
            <p:nvPr/>
          </p:nvSpPr>
          <p:spPr bwMode="auto">
            <a:xfrm>
              <a:off x="2592" y="2964"/>
              <a:ext cx="816"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a2</a:t>
              </a:r>
            </a:p>
          </p:txBody>
        </p:sp>
        <p:sp>
          <p:nvSpPr>
            <p:cNvPr id="186405" name="Rectangle 6"/>
            <p:cNvSpPr>
              <a:spLocks noChangeArrowheads="1"/>
            </p:cNvSpPr>
            <p:nvPr/>
          </p:nvSpPr>
          <p:spPr bwMode="auto">
            <a:xfrm>
              <a:off x="2592" y="2715"/>
              <a:ext cx="816"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a2</a:t>
              </a:r>
            </a:p>
          </p:txBody>
        </p:sp>
        <p:sp>
          <p:nvSpPr>
            <p:cNvPr id="186406" name="Rectangle 7"/>
            <p:cNvSpPr>
              <a:spLocks noChangeArrowheads="1"/>
            </p:cNvSpPr>
            <p:nvPr/>
          </p:nvSpPr>
          <p:spPr bwMode="auto">
            <a:xfrm>
              <a:off x="2592" y="2466"/>
              <a:ext cx="816"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a1</a:t>
              </a:r>
            </a:p>
          </p:txBody>
        </p:sp>
        <p:sp>
          <p:nvSpPr>
            <p:cNvPr id="186407" name="Rectangle 8"/>
            <p:cNvSpPr>
              <a:spLocks noChangeArrowheads="1"/>
            </p:cNvSpPr>
            <p:nvPr/>
          </p:nvSpPr>
          <p:spPr bwMode="auto">
            <a:xfrm>
              <a:off x="2592" y="2217"/>
              <a:ext cx="816"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a1</a:t>
              </a:r>
            </a:p>
          </p:txBody>
        </p:sp>
        <p:sp>
          <p:nvSpPr>
            <p:cNvPr id="186408" name="Rectangle 9"/>
            <p:cNvSpPr>
              <a:spLocks noChangeArrowheads="1"/>
            </p:cNvSpPr>
            <p:nvPr/>
          </p:nvSpPr>
          <p:spPr bwMode="auto">
            <a:xfrm>
              <a:off x="2592" y="1968"/>
              <a:ext cx="816"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A</a:t>
              </a:r>
            </a:p>
          </p:txBody>
        </p:sp>
        <p:sp>
          <p:nvSpPr>
            <p:cNvPr id="186409" name="Rectangle 10"/>
            <p:cNvSpPr>
              <a:spLocks noChangeArrowheads="1"/>
            </p:cNvSpPr>
            <p:nvPr/>
          </p:nvSpPr>
          <p:spPr bwMode="auto">
            <a:xfrm>
              <a:off x="1776" y="2964"/>
              <a:ext cx="816"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b1</a:t>
              </a:r>
            </a:p>
          </p:txBody>
        </p:sp>
        <p:sp>
          <p:nvSpPr>
            <p:cNvPr id="186410" name="Rectangle 11"/>
            <p:cNvSpPr>
              <a:spLocks noChangeArrowheads="1"/>
            </p:cNvSpPr>
            <p:nvPr/>
          </p:nvSpPr>
          <p:spPr bwMode="auto">
            <a:xfrm>
              <a:off x="960" y="2964"/>
              <a:ext cx="816"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c3</a:t>
              </a:r>
            </a:p>
          </p:txBody>
        </p:sp>
        <p:sp>
          <p:nvSpPr>
            <p:cNvPr id="186411" name="Rectangle 12"/>
            <p:cNvSpPr>
              <a:spLocks noChangeArrowheads="1"/>
            </p:cNvSpPr>
            <p:nvPr/>
          </p:nvSpPr>
          <p:spPr bwMode="auto">
            <a:xfrm>
              <a:off x="1776" y="2715"/>
              <a:ext cx="816"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b1</a:t>
              </a:r>
            </a:p>
          </p:txBody>
        </p:sp>
        <p:sp>
          <p:nvSpPr>
            <p:cNvPr id="186412" name="Rectangle 13"/>
            <p:cNvSpPr>
              <a:spLocks noChangeArrowheads="1"/>
            </p:cNvSpPr>
            <p:nvPr/>
          </p:nvSpPr>
          <p:spPr bwMode="auto">
            <a:xfrm>
              <a:off x="960" y="2715"/>
              <a:ext cx="816"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c1</a:t>
              </a:r>
            </a:p>
          </p:txBody>
        </p:sp>
        <p:sp>
          <p:nvSpPr>
            <p:cNvPr id="186413" name="Rectangle 14"/>
            <p:cNvSpPr>
              <a:spLocks noChangeArrowheads="1"/>
            </p:cNvSpPr>
            <p:nvPr/>
          </p:nvSpPr>
          <p:spPr bwMode="auto">
            <a:xfrm>
              <a:off x="1776" y="2466"/>
              <a:ext cx="816"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b1</a:t>
              </a:r>
            </a:p>
          </p:txBody>
        </p:sp>
        <p:sp>
          <p:nvSpPr>
            <p:cNvPr id="186414" name="Rectangle 15"/>
            <p:cNvSpPr>
              <a:spLocks noChangeArrowheads="1"/>
            </p:cNvSpPr>
            <p:nvPr/>
          </p:nvSpPr>
          <p:spPr bwMode="auto">
            <a:xfrm>
              <a:off x="960" y="2466"/>
              <a:ext cx="816"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c2</a:t>
              </a:r>
            </a:p>
          </p:txBody>
        </p:sp>
        <p:sp>
          <p:nvSpPr>
            <p:cNvPr id="186415" name="Rectangle 16"/>
            <p:cNvSpPr>
              <a:spLocks noChangeArrowheads="1"/>
            </p:cNvSpPr>
            <p:nvPr/>
          </p:nvSpPr>
          <p:spPr bwMode="auto">
            <a:xfrm>
              <a:off x="1776" y="2217"/>
              <a:ext cx="816"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b1</a:t>
              </a:r>
            </a:p>
          </p:txBody>
        </p:sp>
        <p:sp>
          <p:nvSpPr>
            <p:cNvPr id="186416" name="Rectangle 17"/>
            <p:cNvSpPr>
              <a:spLocks noChangeArrowheads="1"/>
            </p:cNvSpPr>
            <p:nvPr/>
          </p:nvSpPr>
          <p:spPr bwMode="auto">
            <a:xfrm>
              <a:off x="960" y="2217"/>
              <a:ext cx="816"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c1</a:t>
              </a:r>
            </a:p>
          </p:txBody>
        </p:sp>
        <p:sp>
          <p:nvSpPr>
            <p:cNvPr id="186417" name="Rectangle 18"/>
            <p:cNvSpPr>
              <a:spLocks noChangeArrowheads="1"/>
            </p:cNvSpPr>
            <p:nvPr/>
          </p:nvSpPr>
          <p:spPr bwMode="auto">
            <a:xfrm>
              <a:off x="1776" y="1968"/>
              <a:ext cx="816"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B</a:t>
              </a:r>
            </a:p>
          </p:txBody>
        </p:sp>
        <p:sp>
          <p:nvSpPr>
            <p:cNvPr id="186418" name="Rectangle 19"/>
            <p:cNvSpPr>
              <a:spLocks noChangeArrowheads="1"/>
            </p:cNvSpPr>
            <p:nvPr/>
          </p:nvSpPr>
          <p:spPr bwMode="auto">
            <a:xfrm>
              <a:off x="960" y="1968"/>
              <a:ext cx="816"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C</a:t>
              </a:r>
            </a:p>
          </p:txBody>
        </p:sp>
        <p:sp>
          <p:nvSpPr>
            <p:cNvPr id="186419" name="Line 20"/>
            <p:cNvSpPr>
              <a:spLocks noChangeShapeType="1"/>
            </p:cNvSpPr>
            <p:nvPr/>
          </p:nvSpPr>
          <p:spPr bwMode="auto">
            <a:xfrm>
              <a:off x="960" y="1968"/>
              <a:ext cx="2448"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6420" name="Line 21"/>
            <p:cNvSpPr>
              <a:spLocks noChangeShapeType="1"/>
            </p:cNvSpPr>
            <p:nvPr/>
          </p:nvSpPr>
          <p:spPr bwMode="auto">
            <a:xfrm>
              <a:off x="960" y="2217"/>
              <a:ext cx="244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6421" name="Line 22"/>
            <p:cNvSpPr>
              <a:spLocks noChangeShapeType="1"/>
            </p:cNvSpPr>
            <p:nvPr/>
          </p:nvSpPr>
          <p:spPr bwMode="auto">
            <a:xfrm>
              <a:off x="960" y="2466"/>
              <a:ext cx="244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6422" name="Line 23"/>
            <p:cNvSpPr>
              <a:spLocks noChangeShapeType="1"/>
            </p:cNvSpPr>
            <p:nvPr/>
          </p:nvSpPr>
          <p:spPr bwMode="auto">
            <a:xfrm>
              <a:off x="960" y="2715"/>
              <a:ext cx="244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6423" name="Line 24"/>
            <p:cNvSpPr>
              <a:spLocks noChangeShapeType="1"/>
            </p:cNvSpPr>
            <p:nvPr/>
          </p:nvSpPr>
          <p:spPr bwMode="auto">
            <a:xfrm>
              <a:off x="960" y="2964"/>
              <a:ext cx="244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6424" name="Line 25"/>
            <p:cNvSpPr>
              <a:spLocks noChangeShapeType="1"/>
            </p:cNvSpPr>
            <p:nvPr/>
          </p:nvSpPr>
          <p:spPr bwMode="auto">
            <a:xfrm>
              <a:off x="960" y="3213"/>
              <a:ext cx="2448"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6425" name="Line 26"/>
            <p:cNvSpPr>
              <a:spLocks noChangeShapeType="1"/>
            </p:cNvSpPr>
            <p:nvPr/>
          </p:nvSpPr>
          <p:spPr bwMode="auto">
            <a:xfrm>
              <a:off x="960" y="1968"/>
              <a:ext cx="0" cy="1245"/>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6426" name="Line 27"/>
            <p:cNvSpPr>
              <a:spLocks noChangeShapeType="1"/>
            </p:cNvSpPr>
            <p:nvPr/>
          </p:nvSpPr>
          <p:spPr bwMode="auto">
            <a:xfrm>
              <a:off x="1776" y="1968"/>
              <a:ext cx="0" cy="1245"/>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6427" name="Line 28"/>
            <p:cNvSpPr>
              <a:spLocks noChangeShapeType="1"/>
            </p:cNvSpPr>
            <p:nvPr/>
          </p:nvSpPr>
          <p:spPr bwMode="auto">
            <a:xfrm>
              <a:off x="2592" y="1968"/>
              <a:ext cx="0" cy="1245"/>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6428" name="Line 29"/>
            <p:cNvSpPr>
              <a:spLocks noChangeShapeType="1"/>
            </p:cNvSpPr>
            <p:nvPr/>
          </p:nvSpPr>
          <p:spPr bwMode="auto">
            <a:xfrm>
              <a:off x="3408" y="1968"/>
              <a:ext cx="0" cy="1245"/>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86378" name="Group 4"/>
          <p:cNvGrpSpPr>
            <a:grpSpLocks/>
          </p:cNvGrpSpPr>
          <p:nvPr/>
        </p:nvGrpSpPr>
        <p:grpSpPr bwMode="auto">
          <a:xfrm>
            <a:off x="6067425" y="2552626"/>
            <a:ext cx="2652713" cy="1668462"/>
            <a:chOff x="960" y="1968"/>
            <a:chExt cx="2448" cy="1245"/>
          </a:xfrm>
        </p:grpSpPr>
        <p:sp>
          <p:nvSpPr>
            <p:cNvPr id="186379" name="Rectangle 5"/>
            <p:cNvSpPr>
              <a:spLocks noChangeArrowheads="1"/>
            </p:cNvSpPr>
            <p:nvPr/>
          </p:nvSpPr>
          <p:spPr bwMode="auto">
            <a:xfrm>
              <a:off x="2592" y="2964"/>
              <a:ext cx="816"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sym typeface="华文新魏" panose="02010800040101010101" pitchFamily="2" charset="-122"/>
                </a:rPr>
                <a:t>a2</a:t>
              </a:r>
              <a:endParaRPr lang="en-US" altLang="zh-CN" sz="2000">
                <a:latin typeface="华文新魏" panose="02010800040101010101" pitchFamily="2" charset="-122"/>
              </a:endParaRPr>
            </a:p>
          </p:txBody>
        </p:sp>
        <p:sp>
          <p:nvSpPr>
            <p:cNvPr id="186380" name="Rectangle 6"/>
            <p:cNvSpPr>
              <a:spLocks noChangeArrowheads="1"/>
            </p:cNvSpPr>
            <p:nvPr/>
          </p:nvSpPr>
          <p:spPr bwMode="auto">
            <a:xfrm>
              <a:off x="2592" y="2715"/>
              <a:ext cx="816"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sym typeface="华文新魏" panose="02010800040101010101" pitchFamily="2" charset="-122"/>
                </a:rPr>
                <a:t>a2</a:t>
              </a:r>
              <a:endParaRPr lang="en-US" altLang="zh-CN" sz="2000">
                <a:latin typeface="华文新魏" panose="02010800040101010101" pitchFamily="2" charset="-122"/>
              </a:endParaRPr>
            </a:p>
          </p:txBody>
        </p:sp>
        <p:sp>
          <p:nvSpPr>
            <p:cNvPr id="186381" name="Rectangle 7"/>
            <p:cNvSpPr>
              <a:spLocks noChangeArrowheads="1"/>
            </p:cNvSpPr>
            <p:nvPr/>
          </p:nvSpPr>
          <p:spPr bwMode="auto">
            <a:xfrm>
              <a:off x="2592" y="2466"/>
              <a:ext cx="816"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sym typeface="华文新魏" panose="02010800040101010101" pitchFamily="2" charset="-122"/>
                </a:rPr>
                <a:t>a1</a:t>
              </a:r>
              <a:endParaRPr lang="en-US" altLang="zh-CN" sz="2000">
                <a:latin typeface="华文新魏" panose="02010800040101010101" pitchFamily="2" charset="-122"/>
              </a:endParaRPr>
            </a:p>
          </p:txBody>
        </p:sp>
        <p:sp>
          <p:nvSpPr>
            <p:cNvPr id="186382" name="Rectangle 8"/>
            <p:cNvSpPr>
              <a:spLocks noChangeArrowheads="1"/>
            </p:cNvSpPr>
            <p:nvPr/>
          </p:nvSpPr>
          <p:spPr bwMode="auto">
            <a:xfrm>
              <a:off x="2592" y="2217"/>
              <a:ext cx="816"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sym typeface="华文新魏" panose="02010800040101010101" pitchFamily="2" charset="-122"/>
                </a:rPr>
                <a:t>a1</a:t>
              </a:r>
              <a:endParaRPr lang="en-US" altLang="zh-CN" sz="2000">
                <a:latin typeface="华文新魏" panose="02010800040101010101" pitchFamily="2" charset="-122"/>
              </a:endParaRPr>
            </a:p>
          </p:txBody>
        </p:sp>
        <p:sp>
          <p:nvSpPr>
            <p:cNvPr id="186383" name="Rectangle 9"/>
            <p:cNvSpPr>
              <a:spLocks noChangeArrowheads="1"/>
            </p:cNvSpPr>
            <p:nvPr/>
          </p:nvSpPr>
          <p:spPr bwMode="auto">
            <a:xfrm>
              <a:off x="2592" y="1968"/>
              <a:ext cx="816"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A</a:t>
              </a:r>
            </a:p>
          </p:txBody>
        </p:sp>
        <p:sp>
          <p:nvSpPr>
            <p:cNvPr id="186384" name="Rectangle 10"/>
            <p:cNvSpPr>
              <a:spLocks noChangeArrowheads="1"/>
            </p:cNvSpPr>
            <p:nvPr/>
          </p:nvSpPr>
          <p:spPr bwMode="auto">
            <a:xfrm>
              <a:off x="1776" y="2964"/>
              <a:ext cx="816"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c3</a:t>
              </a:r>
            </a:p>
          </p:txBody>
        </p:sp>
        <p:sp>
          <p:nvSpPr>
            <p:cNvPr id="186385" name="Rectangle 11"/>
            <p:cNvSpPr>
              <a:spLocks noChangeArrowheads="1"/>
            </p:cNvSpPr>
            <p:nvPr/>
          </p:nvSpPr>
          <p:spPr bwMode="auto">
            <a:xfrm>
              <a:off x="960" y="2964"/>
              <a:ext cx="816"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b1</a:t>
              </a:r>
            </a:p>
          </p:txBody>
        </p:sp>
        <p:sp>
          <p:nvSpPr>
            <p:cNvPr id="186386" name="Rectangle 12"/>
            <p:cNvSpPr>
              <a:spLocks noChangeArrowheads="1"/>
            </p:cNvSpPr>
            <p:nvPr/>
          </p:nvSpPr>
          <p:spPr bwMode="auto">
            <a:xfrm>
              <a:off x="1776" y="2715"/>
              <a:ext cx="816"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c1</a:t>
              </a:r>
            </a:p>
          </p:txBody>
        </p:sp>
        <p:sp>
          <p:nvSpPr>
            <p:cNvPr id="186387" name="Rectangle 13"/>
            <p:cNvSpPr>
              <a:spLocks noChangeArrowheads="1"/>
            </p:cNvSpPr>
            <p:nvPr/>
          </p:nvSpPr>
          <p:spPr bwMode="auto">
            <a:xfrm>
              <a:off x="960" y="2715"/>
              <a:ext cx="816"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b1</a:t>
              </a:r>
            </a:p>
          </p:txBody>
        </p:sp>
        <p:sp>
          <p:nvSpPr>
            <p:cNvPr id="186388" name="Rectangle 14"/>
            <p:cNvSpPr>
              <a:spLocks noChangeArrowheads="1"/>
            </p:cNvSpPr>
            <p:nvPr/>
          </p:nvSpPr>
          <p:spPr bwMode="auto">
            <a:xfrm>
              <a:off x="1776" y="2466"/>
              <a:ext cx="816"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c2</a:t>
              </a:r>
            </a:p>
          </p:txBody>
        </p:sp>
        <p:sp>
          <p:nvSpPr>
            <p:cNvPr id="186389" name="Rectangle 15"/>
            <p:cNvSpPr>
              <a:spLocks noChangeArrowheads="1"/>
            </p:cNvSpPr>
            <p:nvPr/>
          </p:nvSpPr>
          <p:spPr bwMode="auto">
            <a:xfrm>
              <a:off x="960" y="2466"/>
              <a:ext cx="816"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b1</a:t>
              </a:r>
            </a:p>
          </p:txBody>
        </p:sp>
        <p:sp>
          <p:nvSpPr>
            <p:cNvPr id="186390" name="Rectangle 16"/>
            <p:cNvSpPr>
              <a:spLocks noChangeArrowheads="1"/>
            </p:cNvSpPr>
            <p:nvPr/>
          </p:nvSpPr>
          <p:spPr bwMode="auto">
            <a:xfrm>
              <a:off x="1776" y="2217"/>
              <a:ext cx="816"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c1</a:t>
              </a:r>
            </a:p>
          </p:txBody>
        </p:sp>
        <p:sp>
          <p:nvSpPr>
            <p:cNvPr id="186391" name="Rectangle 17"/>
            <p:cNvSpPr>
              <a:spLocks noChangeArrowheads="1"/>
            </p:cNvSpPr>
            <p:nvPr/>
          </p:nvSpPr>
          <p:spPr bwMode="auto">
            <a:xfrm>
              <a:off x="960" y="2217"/>
              <a:ext cx="816"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b1</a:t>
              </a:r>
            </a:p>
          </p:txBody>
        </p:sp>
        <p:sp>
          <p:nvSpPr>
            <p:cNvPr id="186392" name="Rectangle 18"/>
            <p:cNvSpPr>
              <a:spLocks noChangeArrowheads="1"/>
            </p:cNvSpPr>
            <p:nvPr/>
          </p:nvSpPr>
          <p:spPr bwMode="auto">
            <a:xfrm>
              <a:off x="1776" y="1968"/>
              <a:ext cx="816"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C</a:t>
              </a:r>
            </a:p>
          </p:txBody>
        </p:sp>
        <p:sp>
          <p:nvSpPr>
            <p:cNvPr id="186393" name="Rectangle 19"/>
            <p:cNvSpPr>
              <a:spLocks noChangeArrowheads="1"/>
            </p:cNvSpPr>
            <p:nvPr/>
          </p:nvSpPr>
          <p:spPr bwMode="auto">
            <a:xfrm>
              <a:off x="960" y="1968"/>
              <a:ext cx="816"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B</a:t>
              </a:r>
            </a:p>
          </p:txBody>
        </p:sp>
        <p:sp>
          <p:nvSpPr>
            <p:cNvPr id="186394" name="Line 20"/>
            <p:cNvSpPr>
              <a:spLocks noChangeShapeType="1"/>
            </p:cNvSpPr>
            <p:nvPr/>
          </p:nvSpPr>
          <p:spPr bwMode="auto">
            <a:xfrm>
              <a:off x="960" y="1968"/>
              <a:ext cx="2448"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6395" name="Line 21"/>
            <p:cNvSpPr>
              <a:spLocks noChangeShapeType="1"/>
            </p:cNvSpPr>
            <p:nvPr/>
          </p:nvSpPr>
          <p:spPr bwMode="auto">
            <a:xfrm>
              <a:off x="960" y="2217"/>
              <a:ext cx="244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6396" name="Line 22"/>
            <p:cNvSpPr>
              <a:spLocks noChangeShapeType="1"/>
            </p:cNvSpPr>
            <p:nvPr/>
          </p:nvSpPr>
          <p:spPr bwMode="auto">
            <a:xfrm>
              <a:off x="960" y="2466"/>
              <a:ext cx="244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6397" name="Line 23"/>
            <p:cNvSpPr>
              <a:spLocks noChangeShapeType="1"/>
            </p:cNvSpPr>
            <p:nvPr/>
          </p:nvSpPr>
          <p:spPr bwMode="auto">
            <a:xfrm>
              <a:off x="960" y="2715"/>
              <a:ext cx="244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6398" name="Line 24"/>
            <p:cNvSpPr>
              <a:spLocks noChangeShapeType="1"/>
            </p:cNvSpPr>
            <p:nvPr/>
          </p:nvSpPr>
          <p:spPr bwMode="auto">
            <a:xfrm>
              <a:off x="960" y="2964"/>
              <a:ext cx="244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6399" name="Line 25"/>
            <p:cNvSpPr>
              <a:spLocks noChangeShapeType="1"/>
            </p:cNvSpPr>
            <p:nvPr/>
          </p:nvSpPr>
          <p:spPr bwMode="auto">
            <a:xfrm>
              <a:off x="960" y="3213"/>
              <a:ext cx="2448"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6400" name="Line 26"/>
            <p:cNvSpPr>
              <a:spLocks noChangeShapeType="1"/>
            </p:cNvSpPr>
            <p:nvPr/>
          </p:nvSpPr>
          <p:spPr bwMode="auto">
            <a:xfrm>
              <a:off x="960" y="1968"/>
              <a:ext cx="0" cy="1245"/>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6401" name="Line 27"/>
            <p:cNvSpPr>
              <a:spLocks noChangeShapeType="1"/>
            </p:cNvSpPr>
            <p:nvPr/>
          </p:nvSpPr>
          <p:spPr bwMode="auto">
            <a:xfrm>
              <a:off x="1776" y="1968"/>
              <a:ext cx="0" cy="1245"/>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6402" name="Line 28"/>
            <p:cNvSpPr>
              <a:spLocks noChangeShapeType="1"/>
            </p:cNvSpPr>
            <p:nvPr/>
          </p:nvSpPr>
          <p:spPr bwMode="auto">
            <a:xfrm>
              <a:off x="2592" y="1968"/>
              <a:ext cx="0" cy="1245"/>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6403" name="Line 29"/>
            <p:cNvSpPr>
              <a:spLocks noChangeShapeType="1"/>
            </p:cNvSpPr>
            <p:nvPr/>
          </p:nvSpPr>
          <p:spPr bwMode="auto">
            <a:xfrm>
              <a:off x="3408" y="1968"/>
              <a:ext cx="0" cy="1245"/>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 name="文本框 1"/>
          <p:cNvSpPr txBox="1"/>
          <p:nvPr/>
        </p:nvSpPr>
        <p:spPr>
          <a:xfrm>
            <a:off x="1403648" y="5847655"/>
            <a:ext cx="6385520" cy="461665"/>
          </a:xfrm>
          <a:prstGeom prst="rect">
            <a:avLst/>
          </a:prstGeom>
          <a:noFill/>
        </p:spPr>
        <p:txBody>
          <a:bodyPr wrap="square" rtlCol="0">
            <a:spAutoFit/>
          </a:bodyPr>
          <a:lstStyle/>
          <a:p>
            <a:r>
              <a:rPr lang="zh-CN" altLang="en-US" dirty="0">
                <a:solidFill>
                  <a:srgbClr val="FF0000"/>
                </a:solidFill>
                <a:latin typeface="+mn-ea"/>
                <a:ea typeface="+mn-ea"/>
                <a:sym typeface="Symbol" panose="05050102010706020507" pitchFamily="18" charset="2"/>
              </a:rPr>
              <a:t>若使</a:t>
            </a:r>
            <a:r>
              <a:rPr lang="en-US" altLang="zh-CN" dirty="0">
                <a:solidFill>
                  <a:srgbClr val="FF0000"/>
                </a:solidFill>
                <a:latin typeface="+mn-ea"/>
                <a:ea typeface="+mn-ea"/>
                <a:sym typeface="Symbol" panose="05050102010706020507" pitchFamily="18" charset="2"/>
              </a:rPr>
              <a:t>BC</a:t>
            </a:r>
            <a:r>
              <a:rPr lang="zh-CN" altLang="en-US" dirty="0">
                <a:solidFill>
                  <a:srgbClr val="FF0000"/>
                </a:solidFill>
                <a:latin typeface="+mn-ea"/>
                <a:ea typeface="+mn-ea"/>
                <a:sym typeface="Symbol" panose="05050102010706020507" pitchFamily="18" charset="2"/>
              </a:rPr>
              <a:t>成立，需加入</a:t>
            </a:r>
            <a:r>
              <a:rPr lang="en-US" altLang="zh-CN" dirty="0">
                <a:solidFill>
                  <a:srgbClr val="FF0000"/>
                </a:solidFill>
                <a:latin typeface="+mn-ea"/>
                <a:ea typeface="+mn-ea"/>
                <a:sym typeface="Wingdings" panose="05000000000000000000" pitchFamily="2" charset="2"/>
              </a:rPr>
              <a:t>(b1,c3,a1), (b1,c2,a2)</a:t>
            </a:r>
            <a:endParaRPr lang="zh-CN" altLang="en-US" dirty="0">
              <a:solidFill>
                <a:srgbClr val="FF0000"/>
              </a:solidFill>
              <a:latin typeface="+mn-ea"/>
              <a:ea typeface="+mn-ea"/>
            </a:endParaRPr>
          </a:p>
        </p:txBody>
      </p:sp>
      <p:sp>
        <p:nvSpPr>
          <p:cNvPr id="86" name="Rectangle 30">
            <a:extLst>
              <a:ext uri="{FF2B5EF4-FFF2-40B4-BE49-F238E27FC236}">
                <a16:creationId xmlns:a16="http://schemas.microsoft.com/office/drawing/2014/main" id="{799C39A2-D1F0-C747-60B2-A2955F1321C8}"/>
              </a:ext>
            </a:extLst>
          </p:cNvPr>
          <p:cNvSpPr>
            <a:spLocks noChangeArrowheads="1"/>
          </p:cNvSpPr>
          <p:nvPr/>
        </p:nvSpPr>
        <p:spPr bwMode="auto">
          <a:xfrm>
            <a:off x="1283378" y="4771639"/>
            <a:ext cx="4249737"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just" eaLnBrk="1" hangingPunct="1">
              <a:buClr>
                <a:schemeClr val="bg2"/>
              </a:buClr>
              <a:buSzTx/>
              <a:buFontTx/>
              <a:buNone/>
            </a:pPr>
            <a:r>
              <a:rPr lang="en-US" altLang="zh-CN" sz="1200" dirty="0">
                <a:highlight>
                  <a:srgbClr val="FFFF00"/>
                </a:highlight>
                <a:latin typeface="华文新魏" panose="02010800040101010101" pitchFamily="2" charset="-122"/>
                <a:sym typeface="Symbol" panose="05050102010706020507" pitchFamily="18" charset="2"/>
              </a:rPr>
              <a:t>a1b1</a:t>
            </a:r>
            <a:r>
              <a:rPr lang="zh-CN" altLang="en-US" sz="1200" dirty="0">
                <a:highlight>
                  <a:srgbClr val="FFFF00"/>
                </a:highlight>
                <a:latin typeface="华文新魏" panose="02010800040101010101" pitchFamily="2" charset="-122"/>
                <a:sym typeface="Symbol" panose="05050102010706020507" pitchFamily="18" charset="2"/>
              </a:rPr>
              <a:t>时，有</a:t>
            </a:r>
            <a:r>
              <a:rPr lang="en-US" altLang="zh-CN" sz="1200" dirty="0">
                <a:highlight>
                  <a:srgbClr val="FFFF00"/>
                </a:highlight>
                <a:latin typeface="华文新魏" panose="02010800040101010101" pitchFamily="2" charset="-122"/>
                <a:sym typeface="Symbol" panose="05050102010706020507" pitchFamily="18" charset="2"/>
              </a:rPr>
              <a:t>c1</a:t>
            </a:r>
            <a:r>
              <a:rPr lang="zh-CN" altLang="en-US" sz="1200" dirty="0">
                <a:highlight>
                  <a:srgbClr val="FFFF00"/>
                </a:highlight>
                <a:latin typeface="华文新魏" panose="02010800040101010101" pitchFamily="2" charset="-122"/>
                <a:sym typeface="Symbol" panose="05050102010706020507" pitchFamily="18" charset="2"/>
              </a:rPr>
              <a:t>和</a:t>
            </a:r>
            <a:r>
              <a:rPr lang="en-US" altLang="zh-CN" sz="1200" dirty="0">
                <a:highlight>
                  <a:srgbClr val="FFFF00"/>
                </a:highlight>
                <a:latin typeface="华文新魏" panose="02010800040101010101" pitchFamily="2" charset="-122"/>
                <a:sym typeface="Symbol" panose="05050102010706020507" pitchFamily="18" charset="2"/>
              </a:rPr>
              <a:t>c2</a:t>
            </a:r>
            <a:r>
              <a:rPr lang="zh-CN" altLang="en-US" sz="1200" dirty="0">
                <a:highlight>
                  <a:srgbClr val="FFFF00"/>
                </a:highlight>
                <a:latin typeface="华文新魏" panose="02010800040101010101" pitchFamily="2" charset="-122"/>
                <a:sym typeface="Symbol" panose="05050102010706020507" pitchFamily="18" charset="2"/>
              </a:rPr>
              <a:t>；</a:t>
            </a:r>
            <a:r>
              <a:rPr lang="en-US" altLang="zh-CN" sz="1200" dirty="0">
                <a:highlight>
                  <a:srgbClr val="FFFF00"/>
                </a:highlight>
                <a:latin typeface="华文新魏" panose="02010800040101010101" pitchFamily="2" charset="-122"/>
                <a:sym typeface="Symbol" panose="05050102010706020507" pitchFamily="18" charset="2"/>
              </a:rPr>
              <a:t>a2b1</a:t>
            </a:r>
            <a:r>
              <a:rPr lang="zh-CN" altLang="en-US" sz="1200" dirty="0">
                <a:highlight>
                  <a:srgbClr val="FFFF00"/>
                </a:highlight>
                <a:latin typeface="华文新魏" panose="02010800040101010101" pitchFamily="2" charset="-122"/>
                <a:sym typeface="Symbol" panose="05050102010706020507" pitchFamily="18" charset="2"/>
              </a:rPr>
              <a:t>时，也有</a:t>
            </a:r>
            <a:r>
              <a:rPr lang="en-US" altLang="zh-CN" sz="1200" dirty="0">
                <a:highlight>
                  <a:srgbClr val="FFFF00"/>
                </a:highlight>
                <a:latin typeface="华文新魏" panose="02010800040101010101" pitchFamily="2" charset="-122"/>
                <a:sym typeface="Symbol" panose="05050102010706020507" pitchFamily="18" charset="2"/>
              </a:rPr>
              <a:t>c1</a:t>
            </a:r>
            <a:r>
              <a:rPr lang="zh-CN" altLang="en-US" sz="1200" dirty="0">
                <a:highlight>
                  <a:srgbClr val="FFFF00"/>
                </a:highlight>
                <a:latin typeface="华文新魏" panose="02010800040101010101" pitchFamily="2" charset="-122"/>
                <a:sym typeface="Symbol" panose="05050102010706020507" pitchFamily="18" charset="2"/>
              </a:rPr>
              <a:t>和</a:t>
            </a:r>
            <a:r>
              <a:rPr lang="en-US" altLang="zh-CN" sz="1200" dirty="0">
                <a:highlight>
                  <a:srgbClr val="FFFF00"/>
                </a:highlight>
                <a:latin typeface="华文新魏" panose="02010800040101010101" pitchFamily="2" charset="-122"/>
                <a:sym typeface="Symbol" panose="05050102010706020507" pitchFamily="18" charset="2"/>
              </a:rPr>
              <a:t>c2</a:t>
            </a:r>
            <a:endParaRPr lang="zh-CN" altLang="en-US" sz="1200" dirty="0">
              <a:highlight>
                <a:srgbClr val="FFFF00"/>
              </a:highlight>
              <a:latin typeface="华文新魏" panose="02010800040101010101" pitchFamily="2" charset="-122"/>
              <a:sym typeface="Symbol" panose="05050102010706020507" pitchFamily="18" charset="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0793"/>
                                        </p:tgtEl>
                                        <p:attrNameLst>
                                          <p:attrName>style.visibility</p:attrName>
                                        </p:attrNameLst>
                                      </p:cBhvr>
                                      <p:to>
                                        <p:strVal val="visible"/>
                                      </p:to>
                                    </p:set>
                                    <p:anim calcmode="lin" valueType="num">
                                      <p:cBhvr additive="base">
                                        <p:cTn id="7" dur="500" fill="hold"/>
                                        <p:tgtEl>
                                          <p:spTgt spid="200793"/>
                                        </p:tgtEl>
                                        <p:attrNameLst>
                                          <p:attrName>ppt_x</p:attrName>
                                        </p:attrNameLst>
                                      </p:cBhvr>
                                      <p:tavLst>
                                        <p:tav tm="0">
                                          <p:val>
                                            <p:strVal val="#ppt_x"/>
                                          </p:val>
                                        </p:tav>
                                        <p:tav tm="100000">
                                          <p:val>
                                            <p:strVal val="#ppt_x"/>
                                          </p:val>
                                        </p:tav>
                                      </p:tavLst>
                                    </p:anim>
                                    <p:anim calcmode="lin" valueType="num">
                                      <p:cBhvr additive="base">
                                        <p:cTn id="8" dur="500" fill="hold"/>
                                        <p:tgtEl>
                                          <p:spTgt spid="20079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93" grpId="0"/>
      <p:bldP spid="2" grpId="0"/>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页脚占位符 6"/>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188420" name="Rectangle 2"/>
          <p:cNvSpPr>
            <a:spLocks noGrp="1" noChangeArrowheads="1"/>
          </p:cNvSpPr>
          <p:nvPr>
            <p:ph type="title"/>
          </p:nvPr>
        </p:nvSpPr>
        <p:spPr/>
        <p:txBody>
          <a:bodyPr/>
          <a:lstStyle/>
          <a:p>
            <a:pPr eaLnBrk="1" hangingPunct="1"/>
            <a:r>
              <a:rPr lang="zh-CN" altLang="en-US"/>
              <a:t>多值依赖</a:t>
            </a:r>
          </a:p>
        </p:txBody>
      </p:sp>
      <p:sp>
        <p:nvSpPr>
          <p:cNvPr id="188421" name="Rectangle 3"/>
          <p:cNvSpPr>
            <a:spLocks noGrp="1" noChangeArrowheads="1"/>
          </p:cNvSpPr>
          <p:nvPr>
            <p:ph type="body" sz="half" idx="1"/>
          </p:nvPr>
        </p:nvSpPr>
        <p:spPr>
          <a:xfrm>
            <a:off x="685800" y="1371600"/>
            <a:ext cx="4894263" cy="4876800"/>
          </a:xfrm>
        </p:spPr>
        <p:txBody>
          <a:bodyPr/>
          <a:lstStyle/>
          <a:p>
            <a:pPr eaLnBrk="1" hangingPunct="1"/>
            <a:r>
              <a:rPr lang="zh-CN" altLang="en-US" sz="2600"/>
              <a:t>多值依赖的另一个示例</a:t>
            </a:r>
          </a:p>
          <a:p>
            <a:pPr lvl="1" eaLnBrk="1" hangingPunct="1"/>
            <a:r>
              <a:rPr lang="zh-CN" altLang="en-US" sz="2400"/>
              <a:t>关系模式</a:t>
            </a:r>
            <a:r>
              <a:rPr lang="en-US" altLang="zh-CN" sz="2400"/>
              <a:t>WSC(W,S,C)</a:t>
            </a:r>
            <a:r>
              <a:rPr lang="zh-CN" altLang="en-US" sz="2400"/>
              <a:t>，</a:t>
            </a:r>
            <a:r>
              <a:rPr lang="en-US" altLang="zh-CN" sz="2400"/>
              <a:t>W</a:t>
            </a:r>
            <a:r>
              <a:rPr lang="zh-CN" altLang="en-US" sz="2400"/>
              <a:t>表示仓库，</a:t>
            </a:r>
            <a:r>
              <a:rPr lang="en-US" altLang="zh-CN" sz="2400"/>
              <a:t>S</a:t>
            </a:r>
            <a:r>
              <a:rPr lang="zh-CN" altLang="en-US" sz="2400"/>
              <a:t>表示保管员，</a:t>
            </a:r>
            <a:r>
              <a:rPr lang="en-US" altLang="zh-CN" sz="2400"/>
              <a:t>C</a:t>
            </a:r>
            <a:r>
              <a:rPr lang="zh-CN" altLang="en-US" sz="2400"/>
              <a:t>表示商品。假设每个仓库有若干个保管员，有若干种商品。每个保管员保管所在仓库的所有商品，每种商品被所有的保管员保管。</a:t>
            </a:r>
          </a:p>
        </p:txBody>
      </p:sp>
      <p:graphicFrame>
        <p:nvGraphicFramePr>
          <p:cNvPr id="167942" name="内容占位符 167941"/>
          <p:cNvGraphicFramePr>
            <a:graphicFrameLocks noGrp="1"/>
          </p:cNvGraphicFramePr>
          <p:nvPr>
            <p:ph sz="half" idx="4294967295"/>
            <p:extLst>
              <p:ext uri="{D42A27DB-BD31-4B8C-83A1-F6EECF244321}">
                <p14:modId xmlns:p14="http://schemas.microsoft.com/office/powerpoint/2010/main" val="205192449"/>
              </p:ext>
            </p:extLst>
          </p:nvPr>
        </p:nvGraphicFramePr>
        <p:xfrm>
          <a:off x="6012160" y="1484313"/>
          <a:ext cx="2303462" cy="4876803"/>
        </p:xfrm>
        <a:graphic>
          <a:graphicData uri="http://schemas.openxmlformats.org/drawingml/2006/table">
            <a:tbl>
              <a:tblPr/>
              <a:tblGrid>
                <a:gridCol w="769937">
                  <a:extLst>
                    <a:ext uri="{9D8B030D-6E8A-4147-A177-3AD203B41FA5}">
                      <a16:colId xmlns:a16="http://schemas.microsoft.com/office/drawing/2014/main" val="20000"/>
                    </a:ext>
                  </a:extLst>
                </a:gridCol>
                <a:gridCol w="814388">
                  <a:extLst>
                    <a:ext uri="{9D8B030D-6E8A-4147-A177-3AD203B41FA5}">
                      <a16:colId xmlns:a16="http://schemas.microsoft.com/office/drawing/2014/main" val="20001"/>
                    </a:ext>
                  </a:extLst>
                </a:gridCol>
                <a:gridCol w="719137">
                  <a:extLst>
                    <a:ext uri="{9D8B030D-6E8A-4147-A177-3AD203B41FA5}">
                      <a16:colId xmlns:a16="http://schemas.microsoft.com/office/drawing/2014/main" val="20002"/>
                    </a:ext>
                  </a:extLst>
                </a:gridCol>
              </a:tblGrid>
              <a:tr h="541338">
                <a:tc>
                  <a:txBody>
                    <a:bodyPr/>
                    <a:lstStyle>
                      <a:lvl1pPr marL="342900" indent="-342900">
                        <a:spcBef>
                          <a:spcPct val="20000"/>
                        </a:spcBef>
                        <a:buClr>
                          <a:schemeClr val="folHlink"/>
                        </a:buClr>
                        <a:buSzPct val="80000"/>
                        <a:buFont typeface="Wingdings" panose="05000000000000000000" pitchFamily="2" charset="2"/>
                        <a:defRPr sz="26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defRPr sz="24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defRPr sz="20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defRPr>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defRPr>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defRPr>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defRPr>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defRPr>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defRPr>
                          <a:solidFill>
                            <a:schemeClr val="bg2"/>
                          </a:solidFill>
                          <a:latin typeface="Arial" panose="020B0604020202020204" pitchFamily="34" charset="0"/>
                          <a:ea typeface="华文新魏" panose="02010800040101010101" pitchFamily="2" charset="-122"/>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W</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80000"/>
                        <a:buFont typeface="Wingdings" panose="05000000000000000000" pitchFamily="2" charset="2"/>
                        <a:defRPr sz="26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defRPr sz="24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defRPr sz="20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defRPr>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defRPr>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defRPr>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defRPr>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defRPr>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defRPr>
                          <a:solidFill>
                            <a:schemeClr val="bg2"/>
                          </a:solidFill>
                          <a:latin typeface="Arial" panose="020B0604020202020204" pitchFamily="34" charset="0"/>
                          <a:ea typeface="华文新魏" panose="02010800040101010101" pitchFamily="2" charset="-122"/>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S</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80000"/>
                        <a:buFont typeface="Wingdings" panose="05000000000000000000" pitchFamily="2" charset="2"/>
                        <a:defRPr sz="26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defRPr sz="24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defRPr sz="20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defRPr>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defRPr>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defRPr>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defRPr>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defRPr>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defRPr>
                          <a:solidFill>
                            <a:schemeClr val="bg2"/>
                          </a:solidFill>
                          <a:latin typeface="Arial" panose="020B0604020202020204" pitchFamily="34" charset="0"/>
                          <a:ea typeface="华文新魏" panose="02010800040101010101" pitchFamily="2" charset="-122"/>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C</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2925">
                <a:tc>
                  <a:txBody>
                    <a:bodyPr/>
                    <a:lstStyle>
                      <a:lvl1pPr marL="342900" indent="-342900">
                        <a:spcBef>
                          <a:spcPct val="20000"/>
                        </a:spcBef>
                        <a:buClr>
                          <a:schemeClr val="folHlink"/>
                        </a:buClr>
                        <a:buSzPct val="80000"/>
                        <a:buFont typeface="Wingdings" panose="05000000000000000000" pitchFamily="2" charset="2"/>
                        <a:defRPr sz="26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defRPr sz="24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defRPr sz="20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defRPr>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defRPr>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defRPr>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defRPr>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defRPr>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defRPr>
                          <a:solidFill>
                            <a:schemeClr val="bg2"/>
                          </a:solidFill>
                          <a:latin typeface="Arial" panose="020B0604020202020204" pitchFamily="34" charset="0"/>
                          <a:ea typeface="华文新魏" panose="02010800040101010101" pitchFamily="2" charset="-122"/>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W1</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80000"/>
                        <a:buFont typeface="Wingdings" panose="05000000000000000000" pitchFamily="2" charset="2"/>
                        <a:defRPr sz="26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defRPr sz="24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defRPr sz="20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defRPr>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defRPr>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defRPr>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defRPr>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defRPr>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defRPr>
                          <a:solidFill>
                            <a:schemeClr val="bg2"/>
                          </a:solidFill>
                          <a:latin typeface="Arial" panose="020B0604020202020204" pitchFamily="34" charset="0"/>
                          <a:ea typeface="华文新魏" panose="02010800040101010101" pitchFamily="2" charset="-122"/>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S1</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80000"/>
                        <a:buFont typeface="Wingdings" panose="05000000000000000000" pitchFamily="2" charset="2"/>
                        <a:defRPr sz="26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defRPr sz="24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defRPr sz="20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defRPr>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defRPr>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defRPr>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defRPr>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defRPr>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defRPr>
                          <a:solidFill>
                            <a:schemeClr val="bg2"/>
                          </a:solidFill>
                          <a:latin typeface="Arial" panose="020B0604020202020204" pitchFamily="34" charset="0"/>
                          <a:ea typeface="华文新魏" panose="02010800040101010101" pitchFamily="2" charset="-122"/>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C1</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1338">
                <a:tc>
                  <a:txBody>
                    <a:bodyPr/>
                    <a:lstStyle>
                      <a:lvl1pPr marL="342900" indent="-342900">
                        <a:spcBef>
                          <a:spcPct val="20000"/>
                        </a:spcBef>
                        <a:buClr>
                          <a:schemeClr val="folHlink"/>
                        </a:buClr>
                        <a:buSzPct val="80000"/>
                        <a:buFont typeface="Wingdings" panose="05000000000000000000" pitchFamily="2" charset="2"/>
                        <a:defRPr sz="26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defRPr sz="24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defRPr sz="20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defRPr>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defRPr>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defRPr>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defRPr>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defRPr>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defRPr>
                          <a:solidFill>
                            <a:schemeClr val="bg2"/>
                          </a:solidFill>
                          <a:latin typeface="Arial" panose="020B0604020202020204" pitchFamily="34" charset="0"/>
                          <a:ea typeface="华文新魏" panose="02010800040101010101" pitchFamily="2" charset="-122"/>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W1</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80000"/>
                        <a:buFont typeface="Wingdings" panose="05000000000000000000" pitchFamily="2" charset="2"/>
                        <a:defRPr sz="26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defRPr sz="24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defRPr sz="20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defRPr>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defRPr>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defRPr>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defRPr>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defRPr>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defRPr>
                          <a:solidFill>
                            <a:schemeClr val="bg2"/>
                          </a:solidFill>
                          <a:latin typeface="Arial" panose="020B0604020202020204" pitchFamily="34" charset="0"/>
                          <a:ea typeface="华文新魏" panose="02010800040101010101" pitchFamily="2" charset="-122"/>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S1</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80000"/>
                        <a:buFont typeface="Wingdings" panose="05000000000000000000" pitchFamily="2" charset="2"/>
                        <a:defRPr sz="26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defRPr sz="24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defRPr sz="20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defRPr>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defRPr>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defRPr>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defRPr>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defRPr>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defRPr>
                          <a:solidFill>
                            <a:schemeClr val="bg2"/>
                          </a:solidFill>
                          <a:latin typeface="Arial" panose="020B0604020202020204" pitchFamily="34" charset="0"/>
                          <a:ea typeface="华文新魏" panose="02010800040101010101" pitchFamily="2" charset="-122"/>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C2</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41338">
                <a:tc>
                  <a:txBody>
                    <a:bodyPr/>
                    <a:lstStyle>
                      <a:lvl1pPr marL="342900" indent="-342900">
                        <a:spcBef>
                          <a:spcPct val="20000"/>
                        </a:spcBef>
                        <a:buClr>
                          <a:schemeClr val="folHlink"/>
                        </a:buClr>
                        <a:buSzPct val="80000"/>
                        <a:buFont typeface="Wingdings" panose="05000000000000000000" pitchFamily="2" charset="2"/>
                        <a:defRPr sz="26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defRPr sz="24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defRPr sz="20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defRPr>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defRPr>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defRPr>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defRPr>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defRPr>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defRPr>
                          <a:solidFill>
                            <a:schemeClr val="bg2"/>
                          </a:solidFill>
                          <a:latin typeface="Arial" panose="020B0604020202020204" pitchFamily="34" charset="0"/>
                          <a:ea typeface="华文新魏" panose="02010800040101010101" pitchFamily="2" charset="-122"/>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W1</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80000"/>
                        <a:buFont typeface="Wingdings" panose="05000000000000000000" pitchFamily="2" charset="2"/>
                        <a:defRPr sz="26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defRPr sz="24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defRPr sz="20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defRPr>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defRPr>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defRPr>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defRPr>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defRPr>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defRPr>
                          <a:solidFill>
                            <a:schemeClr val="bg2"/>
                          </a:solidFill>
                          <a:latin typeface="Arial" panose="020B0604020202020204" pitchFamily="34" charset="0"/>
                          <a:ea typeface="华文新魏" panose="02010800040101010101" pitchFamily="2" charset="-122"/>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S2</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80000"/>
                        <a:buFont typeface="Wingdings" panose="05000000000000000000" pitchFamily="2" charset="2"/>
                        <a:defRPr sz="26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defRPr sz="24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defRPr sz="20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defRPr>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defRPr>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defRPr>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defRPr>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defRPr>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defRPr>
                          <a:solidFill>
                            <a:schemeClr val="bg2"/>
                          </a:solidFill>
                          <a:latin typeface="Arial" panose="020B0604020202020204" pitchFamily="34" charset="0"/>
                          <a:ea typeface="华文新魏" panose="02010800040101010101" pitchFamily="2" charset="-122"/>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C1</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42925">
                <a:tc>
                  <a:txBody>
                    <a:bodyPr/>
                    <a:lstStyle>
                      <a:lvl1pPr marL="342900" indent="-342900">
                        <a:spcBef>
                          <a:spcPct val="20000"/>
                        </a:spcBef>
                        <a:buClr>
                          <a:schemeClr val="folHlink"/>
                        </a:buClr>
                        <a:buSzPct val="80000"/>
                        <a:buFont typeface="Wingdings" panose="05000000000000000000" pitchFamily="2" charset="2"/>
                        <a:defRPr sz="26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defRPr sz="24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defRPr sz="20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defRPr>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defRPr>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defRPr>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defRPr>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defRPr>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defRPr>
                          <a:solidFill>
                            <a:schemeClr val="bg2"/>
                          </a:solidFill>
                          <a:latin typeface="Arial" panose="020B0604020202020204" pitchFamily="34" charset="0"/>
                          <a:ea typeface="华文新魏" panose="02010800040101010101" pitchFamily="2" charset="-122"/>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W1</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80000"/>
                        <a:buFont typeface="Wingdings" panose="05000000000000000000" pitchFamily="2" charset="2"/>
                        <a:defRPr sz="26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defRPr sz="24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defRPr sz="20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defRPr>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defRPr>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defRPr>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defRPr>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defRPr>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defRPr>
                          <a:solidFill>
                            <a:schemeClr val="bg2"/>
                          </a:solidFill>
                          <a:latin typeface="Arial" panose="020B0604020202020204" pitchFamily="34" charset="0"/>
                          <a:ea typeface="华文新魏" panose="02010800040101010101" pitchFamily="2" charset="-122"/>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S2</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80000"/>
                        <a:buFont typeface="Wingdings" panose="05000000000000000000" pitchFamily="2" charset="2"/>
                        <a:defRPr sz="26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defRPr sz="24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defRPr sz="20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defRPr>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defRPr>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defRPr>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defRPr>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defRPr>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defRPr>
                          <a:solidFill>
                            <a:schemeClr val="bg2"/>
                          </a:solidFill>
                          <a:latin typeface="Arial" panose="020B0604020202020204" pitchFamily="34" charset="0"/>
                          <a:ea typeface="华文新魏" panose="02010800040101010101" pitchFamily="2" charset="-122"/>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C2</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41338">
                <a:tc>
                  <a:txBody>
                    <a:bodyPr/>
                    <a:lstStyle>
                      <a:lvl1pPr marL="342900" indent="-342900">
                        <a:spcBef>
                          <a:spcPct val="20000"/>
                        </a:spcBef>
                        <a:buClr>
                          <a:schemeClr val="folHlink"/>
                        </a:buClr>
                        <a:buSzPct val="80000"/>
                        <a:buFont typeface="Wingdings" panose="05000000000000000000" pitchFamily="2" charset="2"/>
                        <a:defRPr sz="26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defRPr sz="24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defRPr sz="20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defRPr>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defRPr>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defRPr>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defRPr>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defRPr>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defRPr>
                          <a:solidFill>
                            <a:schemeClr val="bg2"/>
                          </a:solidFill>
                          <a:latin typeface="Arial" panose="020B0604020202020204" pitchFamily="34" charset="0"/>
                          <a:ea typeface="华文新魏" panose="02010800040101010101" pitchFamily="2" charset="-122"/>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W2</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80000"/>
                        <a:buFont typeface="Wingdings" panose="05000000000000000000" pitchFamily="2" charset="2"/>
                        <a:defRPr sz="26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defRPr sz="24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defRPr sz="20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defRPr>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defRPr>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defRPr>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defRPr>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defRPr>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defRPr>
                          <a:solidFill>
                            <a:schemeClr val="bg2"/>
                          </a:solidFill>
                          <a:latin typeface="Arial" panose="020B0604020202020204" pitchFamily="34" charset="0"/>
                          <a:ea typeface="华文新魏" panose="02010800040101010101" pitchFamily="2" charset="-122"/>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S3</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80000"/>
                        <a:buFont typeface="Wingdings" panose="05000000000000000000" pitchFamily="2" charset="2"/>
                        <a:defRPr sz="26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defRPr sz="24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defRPr sz="20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defRPr>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defRPr>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defRPr>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defRPr>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defRPr>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defRPr>
                          <a:solidFill>
                            <a:schemeClr val="bg2"/>
                          </a:solidFill>
                          <a:latin typeface="Arial" panose="020B0604020202020204" pitchFamily="34" charset="0"/>
                          <a:ea typeface="华文新魏" panose="02010800040101010101" pitchFamily="2" charset="-122"/>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C3</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41338">
                <a:tc>
                  <a:txBody>
                    <a:bodyPr/>
                    <a:lstStyle>
                      <a:lvl1pPr marL="342900" indent="-342900">
                        <a:spcBef>
                          <a:spcPct val="20000"/>
                        </a:spcBef>
                        <a:buClr>
                          <a:schemeClr val="folHlink"/>
                        </a:buClr>
                        <a:buSzPct val="80000"/>
                        <a:buFont typeface="Wingdings" panose="05000000000000000000" pitchFamily="2" charset="2"/>
                        <a:defRPr sz="26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defRPr sz="24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defRPr sz="20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defRPr>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defRPr>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defRPr>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defRPr>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defRPr>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defRPr>
                          <a:solidFill>
                            <a:schemeClr val="bg2"/>
                          </a:solidFill>
                          <a:latin typeface="Arial" panose="020B0604020202020204" pitchFamily="34" charset="0"/>
                          <a:ea typeface="华文新魏" panose="02010800040101010101" pitchFamily="2" charset="-122"/>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W2</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80000"/>
                        <a:buFont typeface="Wingdings" panose="05000000000000000000" pitchFamily="2" charset="2"/>
                        <a:defRPr sz="26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defRPr sz="24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defRPr sz="20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defRPr>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defRPr>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defRPr>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defRPr>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defRPr>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defRPr>
                          <a:solidFill>
                            <a:schemeClr val="bg2"/>
                          </a:solidFill>
                          <a:latin typeface="Arial" panose="020B0604020202020204" pitchFamily="34" charset="0"/>
                          <a:ea typeface="华文新魏" panose="02010800040101010101" pitchFamily="2" charset="-122"/>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S3</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80000"/>
                        <a:buFont typeface="Wingdings" panose="05000000000000000000" pitchFamily="2" charset="2"/>
                        <a:defRPr sz="26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defRPr sz="24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defRPr sz="20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defRPr>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defRPr>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defRPr>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defRPr>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defRPr>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defRPr>
                          <a:solidFill>
                            <a:schemeClr val="bg2"/>
                          </a:solidFill>
                          <a:latin typeface="Arial" panose="020B0604020202020204" pitchFamily="34" charset="0"/>
                          <a:ea typeface="华文新魏" panose="02010800040101010101" pitchFamily="2" charset="-122"/>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C4</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42925">
                <a:tc>
                  <a:txBody>
                    <a:bodyPr/>
                    <a:lstStyle>
                      <a:lvl1pPr marL="342900" indent="-342900">
                        <a:spcBef>
                          <a:spcPct val="20000"/>
                        </a:spcBef>
                        <a:buClr>
                          <a:schemeClr val="folHlink"/>
                        </a:buClr>
                        <a:buSzPct val="80000"/>
                        <a:buFont typeface="Wingdings" panose="05000000000000000000" pitchFamily="2" charset="2"/>
                        <a:defRPr sz="26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defRPr sz="24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defRPr sz="20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defRPr>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defRPr>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defRPr>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defRPr>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defRPr>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defRPr>
                          <a:solidFill>
                            <a:schemeClr val="bg2"/>
                          </a:solidFill>
                          <a:latin typeface="Arial" panose="020B0604020202020204" pitchFamily="34" charset="0"/>
                          <a:ea typeface="华文新魏" panose="02010800040101010101" pitchFamily="2" charset="-122"/>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W2</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80000"/>
                        <a:buFont typeface="Wingdings" panose="05000000000000000000" pitchFamily="2" charset="2"/>
                        <a:defRPr sz="26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defRPr sz="24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defRPr sz="20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defRPr>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defRPr>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defRPr>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defRPr>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defRPr>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defRPr>
                          <a:solidFill>
                            <a:schemeClr val="bg2"/>
                          </a:solidFill>
                          <a:latin typeface="Arial" panose="020B0604020202020204" pitchFamily="34" charset="0"/>
                          <a:ea typeface="华文新魏" panose="02010800040101010101" pitchFamily="2" charset="-122"/>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S4</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80000"/>
                        <a:buFont typeface="Wingdings" panose="05000000000000000000" pitchFamily="2" charset="2"/>
                        <a:defRPr sz="26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defRPr sz="24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defRPr sz="20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defRPr>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defRPr>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defRPr>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defRPr>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defRPr>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defRPr>
                          <a:solidFill>
                            <a:schemeClr val="bg2"/>
                          </a:solidFill>
                          <a:latin typeface="Arial" panose="020B0604020202020204" pitchFamily="34" charset="0"/>
                          <a:ea typeface="华文新魏" panose="02010800040101010101" pitchFamily="2" charset="-122"/>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C3</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41338">
                <a:tc>
                  <a:txBody>
                    <a:bodyPr/>
                    <a:lstStyle>
                      <a:lvl1pPr marL="342900" indent="-342900">
                        <a:spcBef>
                          <a:spcPct val="20000"/>
                        </a:spcBef>
                        <a:buClr>
                          <a:schemeClr val="folHlink"/>
                        </a:buClr>
                        <a:buSzPct val="80000"/>
                        <a:buFont typeface="Wingdings" panose="05000000000000000000" pitchFamily="2" charset="2"/>
                        <a:defRPr sz="26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defRPr sz="24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defRPr sz="20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defRPr>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defRPr>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defRPr>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defRPr>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defRPr>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defRPr>
                          <a:solidFill>
                            <a:schemeClr val="bg2"/>
                          </a:solidFill>
                          <a:latin typeface="Arial" panose="020B0604020202020204" pitchFamily="34" charset="0"/>
                          <a:ea typeface="华文新魏" panose="02010800040101010101" pitchFamily="2" charset="-122"/>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W2</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80000"/>
                        <a:buFont typeface="Wingdings" panose="05000000000000000000" pitchFamily="2" charset="2"/>
                        <a:defRPr sz="26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defRPr sz="24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defRPr sz="20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defRPr>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defRPr>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defRPr>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defRPr>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defRPr>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defRPr>
                          <a:solidFill>
                            <a:schemeClr val="bg2"/>
                          </a:solidFill>
                          <a:latin typeface="Arial" panose="020B0604020202020204" pitchFamily="34" charset="0"/>
                          <a:ea typeface="华文新魏" panose="02010800040101010101" pitchFamily="2" charset="-122"/>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S4</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80000"/>
                        <a:buFont typeface="Wingdings" panose="05000000000000000000" pitchFamily="2" charset="2"/>
                        <a:defRPr sz="26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defRPr sz="24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defRPr sz="20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defRPr>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defRPr>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defRPr>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defRPr>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defRPr>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defRPr>
                          <a:solidFill>
                            <a:schemeClr val="bg2"/>
                          </a:solidFill>
                          <a:latin typeface="Arial" panose="020B0604020202020204" pitchFamily="34" charset="0"/>
                          <a:ea typeface="华文新魏" panose="02010800040101010101" pitchFamily="2" charset="-122"/>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C4</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页脚占位符 4"/>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grpSp>
        <p:nvGrpSpPr>
          <p:cNvPr id="21508" name="Group 2"/>
          <p:cNvGrpSpPr>
            <a:grpSpLocks/>
          </p:cNvGrpSpPr>
          <p:nvPr/>
        </p:nvGrpSpPr>
        <p:grpSpPr bwMode="auto">
          <a:xfrm>
            <a:off x="1524000" y="1676400"/>
            <a:ext cx="6096000" cy="2286000"/>
            <a:chOff x="960" y="864"/>
            <a:chExt cx="3840" cy="1440"/>
          </a:xfrm>
        </p:grpSpPr>
        <p:sp>
          <p:nvSpPr>
            <p:cNvPr id="21511" name="Rectangle 3"/>
            <p:cNvSpPr>
              <a:spLocks noChangeArrowheads="1"/>
            </p:cNvSpPr>
            <p:nvPr/>
          </p:nvSpPr>
          <p:spPr bwMode="auto">
            <a:xfrm>
              <a:off x="3520" y="1948"/>
              <a:ext cx="1280" cy="35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zh-CN" altLang="en-US" sz="2600">
                  <a:latin typeface="华文新魏" panose="02010800040101010101" pitchFamily="2" charset="-122"/>
                </a:rPr>
                <a:t>3</a:t>
              </a:r>
            </a:p>
          </p:txBody>
        </p:sp>
        <p:sp>
          <p:nvSpPr>
            <p:cNvPr id="21512" name="Rectangle 4"/>
            <p:cNvSpPr>
              <a:spLocks noChangeArrowheads="1"/>
            </p:cNvSpPr>
            <p:nvPr/>
          </p:nvSpPr>
          <p:spPr bwMode="auto">
            <a:xfrm>
              <a:off x="2240" y="1948"/>
              <a:ext cx="1280" cy="35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zh-CN" altLang="en-US" sz="2600">
                  <a:latin typeface="华文新魏" panose="02010800040101010101" pitchFamily="2" charset="-122"/>
                </a:rPr>
                <a:t>3</a:t>
              </a:r>
            </a:p>
          </p:txBody>
        </p:sp>
        <p:sp>
          <p:nvSpPr>
            <p:cNvPr id="21513" name="Rectangle 5"/>
            <p:cNvSpPr>
              <a:spLocks noChangeArrowheads="1"/>
            </p:cNvSpPr>
            <p:nvPr/>
          </p:nvSpPr>
          <p:spPr bwMode="auto">
            <a:xfrm>
              <a:off x="960" y="1948"/>
              <a:ext cx="1280" cy="35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zh-CN" altLang="en-US" sz="2600">
                  <a:latin typeface="华文新魏" panose="02010800040101010101" pitchFamily="2" charset="-122"/>
                </a:rPr>
                <a:t>5</a:t>
              </a:r>
            </a:p>
          </p:txBody>
        </p:sp>
        <p:sp>
          <p:nvSpPr>
            <p:cNvPr id="21514" name="Rectangle 6"/>
            <p:cNvSpPr>
              <a:spLocks noChangeArrowheads="1"/>
            </p:cNvSpPr>
            <p:nvPr/>
          </p:nvSpPr>
          <p:spPr bwMode="auto">
            <a:xfrm>
              <a:off x="3520" y="1592"/>
              <a:ext cx="1280" cy="35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zh-CN" altLang="en-US" sz="2600">
                  <a:latin typeface="华文新魏" panose="02010800040101010101" pitchFamily="2" charset="-122"/>
                </a:rPr>
                <a:t>3</a:t>
              </a:r>
            </a:p>
          </p:txBody>
        </p:sp>
        <p:sp>
          <p:nvSpPr>
            <p:cNvPr id="21515" name="Rectangle 7"/>
            <p:cNvSpPr>
              <a:spLocks noChangeArrowheads="1"/>
            </p:cNvSpPr>
            <p:nvPr/>
          </p:nvSpPr>
          <p:spPr bwMode="auto">
            <a:xfrm>
              <a:off x="2240" y="1592"/>
              <a:ext cx="1280" cy="35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zh-CN" altLang="en-US" sz="2600">
                  <a:latin typeface="华文新魏" panose="02010800040101010101" pitchFamily="2" charset="-122"/>
                </a:rPr>
                <a:t>2</a:t>
              </a:r>
            </a:p>
          </p:txBody>
        </p:sp>
        <p:sp>
          <p:nvSpPr>
            <p:cNvPr id="21516" name="Rectangle 8"/>
            <p:cNvSpPr>
              <a:spLocks noChangeArrowheads="1"/>
            </p:cNvSpPr>
            <p:nvPr/>
          </p:nvSpPr>
          <p:spPr bwMode="auto">
            <a:xfrm>
              <a:off x="960" y="1592"/>
              <a:ext cx="1280" cy="35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zh-CN" altLang="en-US" sz="2600">
                  <a:latin typeface="华文新魏" panose="02010800040101010101" pitchFamily="2" charset="-122"/>
                </a:rPr>
                <a:t>4</a:t>
              </a:r>
            </a:p>
          </p:txBody>
        </p:sp>
        <p:sp>
          <p:nvSpPr>
            <p:cNvPr id="21517" name="Rectangle 9"/>
            <p:cNvSpPr>
              <a:spLocks noChangeArrowheads="1"/>
            </p:cNvSpPr>
            <p:nvPr/>
          </p:nvSpPr>
          <p:spPr bwMode="auto">
            <a:xfrm>
              <a:off x="3520" y="1236"/>
              <a:ext cx="1280" cy="35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zh-CN" altLang="en-US" sz="2600">
                  <a:latin typeface="华文新魏" panose="02010800040101010101" pitchFamily="2" charset="-122"/>
                </a:rPr>
                <a:t>3</a:t>
              </a:r>
            </a:p>
          </p:txBody>
        </p:sp>
        <p:sp>
          <p:nvSpPr>
            <p:cNvPr id="21518" name="Rectangle 10"/>
            <p:cNvSpPr>
              <a:spLocks noChangeArrowheads="1"/>
            </p:cNvSpPr>
            <p:nvPr/>
          </p:nvSpPr>
          <p:spPr bwMode="auto">
            <a:xfrm>
              <a:off x="2240" y="1236"/>
              <a:ext cx="1280" cy="35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zh-CN" altLang="en-US" sz="2600">
                  <a:latin typeface="华文新魏" panose="02010800040101010101" pitchFamily="2" charset="-122"/>
                </a:rPr>
                <a:t>2</a:t>
              </a:r>
            </a:p>
          </p:txBody>
        </p:sp>
        <p:sp>
          <p:nvSpPr>
            <p:cNvPr id="21519" name="Rectangle 11"/>
            <p:cNvSpPr>
              <a:spLocks noChangeArrowheads="1"/>
            </p:cNvSpPr>
            <p:nvPr/>
          </p:nvSpPr>
          <p:spPr bwMode="auto">
            <a:xfrm>
              <a:off x="960" y="1236"/>
              <a:ext cx="1280" cy="35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zh-CN" altLang="en-US" sz="2600">
                  <a:latin typeface="华文新魏" panose="02010800040101010101" pitchFamily="2" charset="-122"/>
                </a:rPr>
                <a:t>1</a:t>
              </a:r>
            </a:p>
          </p:txBody>
        </p:sp>
        <p:sp>
          <p:nvSpPr>
            <p:cNvPr id="21520" name="Rectangle 12"/>
            <p:cNvSpPr>
              <a:spLocks noChangeArrowheads="1"/>
            </p:cNvSpPr>
            <p:nvPr/>
          </p:nvSpPr>
          <p:spPr bwMode="auto">
            <a:xfrm>
              <a:off x="3520" y="864"/>
              <a:ext cx="1280" cy="372"/>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600">
                  <a:latin typeface="华文新魏" panose="02010800040101010101" pitchFamily="2" charset="-122"/>
                </a:rPr>
                <a:t>C</a:t>
              </a:r>
            </a:p>
          </p:txBody>
        </p:sp>
        <p:sp>
          <p:nvSpPr>
            <p:cNvPr id="21521" name="Rectangle 13"/>
            <p:cNvSpPr>
              <a:spLocks noChangeArrowheads="1"/>
            </p:cNvSpPr>
            <p:nvPr/>
          </p:nvSpPr>
          <p:spPr bwMode="auto">
            <a:xfrm>
              <a:off x="2240" y="864"/>
              <a:ext cx="1280" cy="372"/>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600">
                  <a:latin typeface="华文新魏" panose="02010800040101010101" pitchFamily="2" charset="-122"/>
                </a:rPr>
                <a:t>B</a:t>
              </a:r>
            </a:p>
          </p:txBody>
        </p:sp>
        <p:sp>
          <p:nvSpPr>
            <p:cNvPr id="21522" name="Rectangle 14"/>
            <p:cNvSpPr>
              <a:spLocks noChangeArrowheads="1"/>
            </p:cNvSpPr>
            <p:nvPr/>
          </p:nvSpPr>
          <p:spPr bwMode="auto">
            <a:xfrm>
              <a:off x="960" y="864"/>
              <a:ext cx="1280" cy="372"/>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600">
                  <a:latin typeface="华文新魏" panose="02010800040101010101" pitchFamily="2" charset="-122"/>
                </a:rPr>
                <a:t>A</a:t>
              </a:r>
            </a:p>
          </p:txBody>
        </p:sp>
        <p:sp>
          <p:nvSpPr>
            <p:cNvPr id="21523" name="Line 15"/>
            <p:cNvSpPr>
              <a:spLocks noChangeShapeType="1"/>
            </p:cNvSpPr>
            <p:nvPr/>
          </p:nvSpPr>
          <p:spPr bwMode="auto">
            <a:xfrm>
              <a:off x="960" y="864"/>
              <a:ext cx="3840"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4" name="Line 16"/>
            <p:cNvSpPr>
              <a:spLocks noChangeShapeType="1"/>
            </p:cNvSpPr>
            <p:nvPr/>
          </p:nvSpPr>
          <p:spPr bwMode="auto">
            <a:xfrm>
              <a:off x="960" y="1236"/>
              <a:ext cx="3840"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5" name="Line 17"/>
            <p:cNvSpPr>
              <a:spLocks noChangeShapeType="1"/>
            </p:cNvSpPr>
            <p:nvPr/>
          </p:nvSpPr>
          <p:spPr bwMode="auto">
            <a:xfrm>
              <a:off x="960" y="1592"/>
              <a:ext cx="3840"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6" name="Line 18"/>
            <p:cNvSpPr>
              <a:spLocks noChangeShapeType="1"/>
            </p:cNvSpPr>
            <p:nvPr/>
          </p:nvSpPr>
          <p:spPr bwMode="auto">
            <a:xfrm>
              <a:off x="960" y="1948"/>
              <a:ext cx="3840"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7" name="Line 19"/>
            <p:cNvSpPr>
              <a:spLocks noChangeShapeType="1"/>
            </p:cNvSpPr>
            <p:nvPr/>
          </p:nvSpPr>
          <p:spPr bwMode="auto">
            <a:xfrm>
              <a:off x="960" y="2304"/>
              <a:ext cx="3840"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8" name="Line 20"/>
            <p:cNvSpPr>
              <a:spLocks noChangeShapeType="1"/>
            </p:cNvSpPr>
            <p:nvPr/>
          </p:nvSpPr>
          <p:spPr bwMode="auto">
            <a:xfrm>
              <a:off x="960" y="864"/>
              <a:ext cx="0" cy="144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9" name="Line 21"/>
            <p:cNvSpPr>
              <a:spLocks noChangeShapeType="1"/>
            </p:cNvSpPr>
            <p:nvPr/>
          </p:nvSpPr>
          <p:spPr bwMode="auto">
            <a:xfrm>
              <a:off x="2240" y="864"/>
              <a:ext cx="0" cy="144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30" name="Line 22"/>
            <p:cNvSpPr>
              <a:spLocks noChangeShapeType="1"/>
            </p:cNvSpPr>
            <p:nvPr/>
          </p:nvSpPr>
          <p:spPr bwMode="auto">
            <a:xfrm>
              <a:off x="3520" y="864"/>
              <a:ext cx="0" cy="144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31" name="Line 23"/>
            <p:cNvSpPr>
              <a:spLocks noChangeShapeType="1"/>
            </p:cNvSpPr>
            <p:nvPr/>
          </p:nvSpPr>
          <p:spPr bwMode="auto">
            <a:xfrm>
              <a:off x="4800" y="864"/>
              <a:ext cx="0" cy="144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09" name="Rectangle 24"/>
          <p:cNvSpPr>
            <a:spLocks noGrp="1" noChangeArrowheads="1"/>
          </p:cNvSpPr>
          <p:nvPr>
            <p:ph type="title"/>
          </p:nvPr>
        </p:nvSpPr>
        <p:spPr/>
        <p:txBody>
          <a:bodyPr/>
          <a:lstStyle/>
          <a:p>
            <a:pPr eaLnBrk="1" hangingPunct="1"/>
            <a:r>
              <a:rPr lang="zh-CN" altLang="en-US"/>
              <a:t>练习</a:t>
            </a:r>
          </a:p>
        </p:txBody>
      </p:sp>
      <p:sp>
        <p:nvSpPr>
          <p:cNvPr id="225305" name="Rectangle 25"/>
          <p:cNvSpPr>
            <a:spLocks noChangeArrowheads="1"/>
          </p:cNvSpPr>
          <p:nvPr/>
        </p:nvSpPr>
        <p:spPr bwMode="auto">
          <a:xfrm>
            <a:off x="2667000" y="4648200"/>
            <a:ext cx="3886200" cy="476250"/>
          </a:xfrm>
          <a:prstGeom prst="rect">
            <a:avLst/>
          </a:prstGeom>
          <a:solidFill>
            <a:schemeClr val="accent1"/>
          </a:solidFill>
          <a:ln w="9525">
            <a:noFill/>
            <a:miter lim="800000"/>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a:spAutoFit/>
            <a:flatTx/>
          </a:bodyPr>
          <a:lstStyle/>
          <a:p>
            <a:pPr algn="ctr">
              <a:lnSpc>
                <a:spcPct val="90000"/>
              </a:lnSpc>
              <a:spcBef>
                <a:spcPct val="20000"/>
              </a:spcBef>
              <a:buClr>
                <a:schemeClr val="bg2"/>
              </a:buClr>
              <a:buFont typeface="Monotype Sorts" pitchFamily="2" charset="2"/>
              <a:buNone/>
              <a:defRPr/>
            </a:pPr>
            <a:r>
              <a:rPr kumimoji="1" lang="zh-CN" altLang="en-US" sz="2800" dirty="0">
                <a:latin typeface="华文新魏" panose="02010800040101010101" pitchFamily="2" charset="-122"/>
                <a:ea typeface="华文新魏" panose="02010800040101010101" pitchFamily="2" charset="-122"/>
                <a:sym typeface="+mn-ea"/>
              </a:rPr>
              <a:t>找出可能的函数依赖</a:t>
            </a:r>
            <a:endParaRPr kumimoji="1" lang="zh-CN" altLang="en-US" sz="2800" dirty="0">
              <a:solidFill>
                <a:schemeClr val="hlink"/>
              </a:solidFill>
              <a:effectLst>
                <a:outerShdw blurRad="38100" dist="38100" dir="2700000" algn="tl">
                  <a:srgbClr val="000000"/>
                </a:outerShdw>
              </a:effectLst>
              <a:latin typeface="华文新魏" panose="02010800040101010101" pitchFamily="2" charset="-122"/>
              <a:ea typeface="华文新魏" panose="02010800040101010101" pitchFamily="2" charset="-122"/>
              <a:sym typeface="+mn-ea"/>
            </a:endParaRPr>
          </a:p>
        </p:txBody>
      </p:sp>
    </p:spTree>
    <p:custDataLst>
      <p:tags r:id="rId1"/>
    </p:custData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页脚占位符 6"/>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18437" name="Rectangle 2"/>
          <p:cNvSpPr>
            <a:spLocks noGrp="1" noChangeArrowheads="1"/>
          </p:cNvSpPr>
          <p:nvPr>
            <p:ph type="title"/>
          </p:nvPr>
        </p:nvSpPr>
        <p:spPr/>
        <p:txBody>
          <a:bodyPr/>
          <a:lstStyle/>
          <a:p>
            <a:pPr eaLnBrk="1" hangingPunct="1">
              <a:defRPr/>
            </a:pPr>
            <a:r>
              <a:rPr kumimoji="1" lang="zh-CN" altLang="en-US" dirty="0">
                <a:solidFill>
                  <a:schemeClr val="accent6">
                    <a:lumMod val="75000"/>
                  </a:schemeClr>
                </a:solidFill>
              </a:rPr>
              <a:t>多值依赖</a:t>
            </a:r>
          </a:p>
        </p:txBody>
      </p:sp>
      <p:sp>
        <p:nvSpPr>
          <p:cNvPr id="189445" name="Rectangle 3"/>
          <p:cNvSpPr>
            <a:spLocks noGrp="1" noChangeArrowheads="1"/>
          </p:cNvSpPr>
          <p:nvPr>
            <p:ph type="body" sz="half" idx="1"/>
          </p:nvPr>
        </p:nvSpPr>
        <p:spPr>
          <a:xfrm>
            <a:off x="685800" y="1371600"/>
            <a:ext cx="7631113" cy="1985963"/>
          </a:xfrm>
        </p:spPr>
        <p:txBody>
          <a:bodyPr/>
          <a:lstStyle/>
          <a:p>
            <a:pPr eaLnBrk="1" hangingPunct="1"/>
            <a:r>
              <a:rPr lang="zh-CN" altLang="en-US" sz="2600"/>
              <a:t>多值依赖的图论表示：对应于</a:t>
            </a:r>
            <a:r>
              <a:rPr lang="en-US" altLang="zh-CN" sz="2600"/>
              <a:t>W</a:t>
            </a:r>
            <a:r>
              <a:rPr lang="zh-CN" altLang="en-US" sz="2600"/>
              <a:t>的某一个</a:t>
            </a:r>
            <a:r>
              <a:rPr lang="en-US" altLang="zh-CN" sz="2600"/>
              <a:t>Wi</a:t>
            </a:r>
            <a:r>
              <a:rPr lang="zh-CN" altLang="en-US" sz="2600"/>
              <a:t>的全部</a:t>
            </a:r>
            <a:r>
              <a:rPr lang="en-US" altLang="zh-CN" sz="2600"/>
              <a:t>S</a:t>
            </a:r>
            <a:r>
              <a:rPr lang="zh-CN" altLang="en-US" sz="2600"/>
              <a:t>是一个集合</a:t>
            </a:r>
            <a:r>
              <a:rPr lang="en-US" altLang="zh-CN" sz="2600"/>
              <a:t>Si</a:t>
            </a:r>
            <a:r>
              <a:rPr lang="zh-CN" altLang="en-US" sz="2600"/>
              <a:t>，全部</a:t>
            </a:r>
            <a:r>
              <a:rPr lang="en-US" altLang="zh-CN" sz="2600"/>
              <a:t>C</a:t>
            </a:r>
            <a:r>
              <a:rPr lang="zh-CN" altLang="en-US" sz="2600"/>
              <a:t>是一个集合</a:t>
            </a:r>
            <a:r>
              <a:rPr lang="en-US" altLang="zh-CN" sz="2600"/>
              <a:t>Ci</a:t>
            </a:r>
            <a:r>
              <a:rPr lang="zh-CN" altLang="en-US" sz="2600"/>
              <a:t>，</a:t>
            </a:r>
            <a:r>
              <a:rPr lang="en-US" altLang="zh-CN" sz="2600"/>
              <a:t>Si</a:t>
            </a:r>
            <a:r>
              <a:rPr lang="zh-CN" altLang="en-US" sz="2600"/>
              <a:t>和</a:t>
            </a:r>
            <a:r>
              <a:rPr lang="en-US" altLang="zh-CN" sz="2600"/>
              <a:t>Ci</a:t>
            </a:r>
            <a:r>
              <a:rPr lang="zh-CN" altLang="en-US" sz="2600"/>
              <a:t>形成一个完全二分图</a:t>
            </a:r>
          </a:p>
          <a:p>
            <a:pPr eaLnBrk="1" hangingPunct="1"/>
            <a:r>
              <a:rPr lang="zh-CN" altLang="en-US" sz="2600"/>
              <a:t>由于</a:t>
            </a:r>
            <a:r>
              <a:rPr lang="en-US" altLang="zh-CN" sz="2600"/>
              <a:t>S</a:t>
            </a:r>
            <a:r>
              <a:rPr lang="zh-CN" altLang="en-US" sz="2600"/>
              <a:t>和</a:t>
            </a:r>
            <a:r>
              <a:rPr lang="en-US" altLang="zh-CN" sz="2600"/>
              <a:t>C</a:t>
            </a:r>
            <a:r>
              <a:rPr lang="zh-CN" altLang="en-US" sz="2600"/>
              <a:t>的对称性，因此多值依赖是对称的</a:t>
            </a:r>
          </a:p>
        </p:txBody>
      </p:sp>
      <p:graphicFrame>
        <p:nvGraphicFramePr>
          <p:cNvPr id="189446" name="Object 7"/>
          <p:cNvGraphicFramePr>
            <a:graphicFrameLocks noGrp="1" noChangeAspect="1"/>
          </p:cNvGraphicFramePr>
          <p:nvPr>
            <p:ph sz="half" idx="2"/>
          </p:nvPr>
        </p:nvGraphicFramePr>
        <p:xfrm>
          <a:off x="539750" y="3357563"/>
          <a:ext cx="7632700" cy="2690812"/>
        </p:xfrm>
        <a:graphic>
          <a:graphicData uri="http://schemas.openxmlformats.org/presentationml/2006/ole">
            <mc:AlternateContent xmlns:mc="http://schemas.openxmlformats.org/markup-compatibility/2006">
              <mc:Choice xmlns:v="urn:schemas-microsoft-com:vml" Requires="v">
                <p:oleObj r:id="rId2" imgW="7339320" imgH="3554640" progId="Visio.Drawing.11">
                  <p:embed/>
                </p:oleObj>
              </mc:Choice>
              <mc:Fallback>
                <p:oleObj r:id="rId2" imgW="7339320" imgH="3554640" progId="Visio.Drawing.11">
                  <p:embed/>
                  <p:pic>
                    <p:nvPicPr>
                      <p:cNvPr id="0" name="Object 7"/>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3357563"/>
                        <a:ext cx="7632700" cy="269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172036" name="Rectangle 2"/>
          <p:cNvSpPr>
            <a:spLocks noGrp="1" noChangeArrowheads="1"/>
          </p:cNvSpPr>
          <p:nvPr>
            <p:ph type="title"/>
          </p:nvPr>
        </p:nvSpPr>
        <p:spPr/>
        <p:txBody>
          <a:bodyPr/>
          <a:lstStyle/>
          <a:p>
            <a:pPr eaLnBrk="1" hangingPunct="1">
              <a:defRPr/>
            </a:pPr>
            <a:r>
              <a:rPr kumimoji="1" lang="zh-CN" altLang="en-US"/>
              <a:t>多值依赖</a:t>
            </a:r>
          </a:p>
        </p:txBody>
      </p:sp>
      <p:sp>
        <p:nvSpPr>
          <p:cNvPr id="190469" name="Rectangle 3"/>
          <p:cNvSpPr>
            <a:spLocks noGrp="1" noChangeArrowheads="1"/>
          </p:cNvSpPr>
          <p:nvPr>
            <p:ph idx="1"/>
          </p:nvPr>
        </p:nvSpPr>
        <p:spPr/>
        <p:txBody>
          <a:bodyPr/>
          <a:lstStyle/>
          <a:p>
            <a:pPr eaLnBrk="1" hangingPunct="1">
              <a:lnSpc>
                <a:spcPct val="90000"/>
              </a:lnSpc>
            </a:pPr>
            <a:r>
              <a:rPr lang="zh-CN" altLang="en-US" sz="2600" dirty="0">
                <a:latin typeface="华文新魏" panose="02010800040101010101" pitchFamily="2" charset="-122"/>
              </a:rPr>
              <a:t>性质</a:t>
            </a:r>
          </a:p>
          <a:p>
            <a:pPr lvl="1" eaLnBrk="1" hangingPunct="1">
              <a:lnSpc>
                <a:spcPct val="90000"/>
              </a:lnSpc>
            </a:pPr>
            <a:r>
              <a:rPr lang="zh-CN" altLang="en-US" sz="2400" dirty="0">
                <a:latin typeface="华文新魏" panose="02010800040101010101" pitchFamily="2" charset="-122"/>
              </a:rPr>
              <a:t>多值依赖具有对称性，即</a:t>
            </a:r>
          </a:p>
          <a:p>
            <a:pPr lvl="1" eaLnBrk="1" hangingPunct="1">
              <a:lnSpc>
                <a:spcPct val="90000"/>
              </a:lnSpc>
              <a:buFontTx/>
              <a:buNone/>
            </a:pPr>
            <a:r>
              <a:rPr lang="zh-CN" altLang="en-US" sz="2400" dirty="0">
                <a:latin typeface="华文新魏" panose="02010800040101010101" pitchFamily="2" charset="-122"/>
              </a:rPr>
              <a:t>	若</a:t>
            </a:r>
            <a:r>
              <a:rPr lang="en-US" altLang="zh-CN" sz="2400" dirty="0">
                <a:sym typeface="Symbol" panose="05050102010706020507" pitchFamily="18" charset="2"/>
              </a:rPr>
              <a:t> </a:t>
            </a:r>
            <a:r>
              <a:rPr lang="en-US" altLang="zh-CN" sz="2400" b="1" dirty="0">
                <a:latin typeface="华文新魏" panose="02010800040101010101" pitchFamily="2" charset="-122"/>
                <a:sym typeface="Symbol" panose="05050102010706020507" pitchFamily="18" charset="2"/>
              </a:rPr>
              <a:t></a:t>
            </a:r>
            <a:r>
              <a:rPr lang="en-US" altLang="zh-CN" sz="2400" dirty="0">
                <a:sym typeface="Symbol" panose="05050102010706020507" pitchFamily="18" charset="2"/>
              </a:rPr>
              <a:t>  </a:t>
            </a:r>
            <a:r>
              <a:rPr lang="en-US" altLang="zh-CN" sz="2400" dirty="0">
                <a:latin typeface="华文新魏" panose="02010800040101010101" pitchFamily="2" charset="-122"/>
              </a:rPr>
              <a:t>，</a:t>
            </a:r>
            <a:r>
              <a:rPr lang="zh-CN" altLang="en-US" sz="2400" dirty="0">
                <a:latin typeface="华文新魏" panose="02010800040101010101" pitchFamily="2" charset="-122"/>
              </a:rPr>
              <a:t>则</a:t>
            </a:r>
            <a:r>
              <a:rPr lang="en-US" altLang="zh-CN" sz="2400" dirty="0">
                <a:sym typeface="Symbol" panose="05050102010706020507" pitchFamily="18" charset="2"/>
              </a:rPr>
              <a:t> </a:t>
            </a:r>
            <a:r>
              <a:rPr lang="en-US" altLang="zh-CN" sz="2400" b="1" dirty="0">
                <a:latin typeface="华文新魏" panose="02010800040101010101" pitchFamily="2" charset="-122"/>
                <a:sym typeface="Symbol" panose="05050102010706020507" pitchFamily="18" charset="2"/>
              </a:rPr>
              <a:t></a:t>
            </a:r>
            <a:r>
              <a:rPr lang="en-US" altLang="zh-CN" sz="2400" dirty="0">
                <a:sym typeface="Symbol" panose="05050102010706020507" pitchFamily="18" charset="2"/>
              </a:rPr>
              <a:t>  </a:t>
            </a:r>
            <a:r>
              <a:rPr lang="en-US" altLang="zh-CN" sz="2400" dirty="0">
                <a:latin typeface="华文新魏" panose="02010800040101010101" pitchFamily="2" charset="-122"/>
                <a:sym typeface="Symbol" panose="05050102010706020507" pitchFamily="18" charset="2"/>
              </a:rPr>
              <a:t>，</a:t>
            </a:r>
            <a:r>
              <a:rPr lang="zh-CN" altLang="en-US" sz="2400" dirty="0">
                <a:latin typeface="华文新魏" panose="02010800040101010101" pitchFamily="2" charset="-122"/>
                <a:sym typeface="Symbol" panose="05050102010706020507" pitchFamily="18" charset="2"/>
              </a:rPr>
              <a:t>其中</a:t>
            </a:r>
            <a:r>
              <a:rPr lang="en-US" altLang="zh-CN" sz="2400" dirty="0">
                <a:sym typeface="Symbol" panose="05050102010706020507" pitchFamily="18" charset="2"/>
              </a:rPr>
              <a:t> </a:t>
            </a:r>
            <a:r>
              <a:rPr lang="en-US" altLang="zh-CN" sz="2400" dirty="0">
                <a:latin typeface="华文新魏" panose="02010800040101010101" pitchFamily="2" charset="-122"/>
              </a:rPr>
              <a:t>=U</a:t>
            </a:r>
            <a:r>
              <a:rPr lang="en-US" altLang="zh-CN" sz="2400" dirty="0"/>
              <a:t>–</a:t>
            </a:r>
            <a:r>
              <a:rPr lang="en-US" altLang="zh-CN" sz="2400" dirty="0">
                <a:sym typeface="Symbol" panose="05050102010706020507" pitchFamily="18" charset="2"/>
              </a:rPr>
              <a:t></a:t>
            </a:r>
            <a:r>
              <a:rPr lang="en-US" altLang="zh-CN" sz="2400" dirty="0"/>
              <a:t>–</a:t>
            </a:r>
            <a:r>
              <a:rPr lang="en-US" altLang="zh-CN" sz="2400" dirty="0">
                <a:sym typeface="Symbol" panose="05050102010706020507" pitchFamily="18" charset="2"/>
              </a:rPr>
              <a:t></a:t>
            </a:r>
            <a:endParaRPr lang="en-US" altLang="zh-CN" sz="2400" dirty="0">
              <a:latin typeface="华文新魏" panose="02010800040101010101" pitchFamily="2" charset="-122"/>
            </a:endParaRPr>
          </a:p>
          <a:p>
            <a:pPr lvl="1" eaLnBrk="1" hangingPunct="1">
              <a:lnSpc>
                <a:spcPct val="90000"/>
              </a:lnSpc>
            </a:pPr>
            <a:r>
              <a:rPr lang="zh-CN" altLang="en-US" sz="2400" dirty="0">
                <a:latin typeface="华文新魏" panose="02010800040101010101" pitchFamily="2" charset="-122"/>
              </a:rPr>
              <a:t>函数依赖是多值依赖的特例，即</a:t>
            </a:r>
          </a:p>
          <a:p>
            <a:pPr lvl="1" eaLnBrk="1" hangingPunct="1">
              <a:lnSpc>
                <a:spcPct val="90000"/>
              </a:lnSpc>
              <a:buFontTx/>
              <a:buNone/>
            </a:pPr>
            <a:r>
              <a:rPr lang="zh-CN" altLang="en-US" sz="2400" dirty="0">
                <a:latin typeface="华文新魏" panose="02010800040101010101" pitchFamily="2" charset="-122"/>
              </a:rPr>
              <a:t>	若</a:t>
            </a:r>
            <a:r>
              <a:rPr lang="en-US" altLang="zh-CN" sz="2400" dirty="0">
                <a:sym typeface="Symbol" panose="05050102010706020507" pitchFamily="18" charset="2"/>
              </a:rPr>
              <a:t> </a:t>
            </a:r>
            <a:r>
              <a:rPr lang="en-US" altLang="zh-CN" sz="2400" b="1" dirty="0">
                <a:latin typeface="华文新魏" panose="02010800040101010101" pitchFamily="2" charset="-122"/>
                <a:sym typeface="Symbol" panose="05050102010706020507" pitchFamily="18" charset="2"/>
              </a:rPr>
              <a:t></a:t>
            </a:r>
            <a:r>
              <a:rPr lang="en-US" altLang="zh-CN" sz="2400" dirty="0">
                <a:sym typeface="Symbol" panose="05050102010706020507" pitchFamily="18" charset="2"/>
              </a:rPr>
              <a:t>  </a:t>
            </a:r>
            <a:r>
              <a:rPr lang="en-US" altLang="zh-CN" sz="2400" dirty="0">
                <a:latin typeface="华文新魏" panose="02010800040101010101" pitchFamily="2" charset="-122"/>
              </a:rPr>
              <a:t>，</a:t>
            </a:r>
            <a:r>
              <a:rPr lang="zh-CN" altLang="en-US" sz="2400" dirty="0">
                <a:latin typeface="华文新魏" panose="02010800040101010101" pitchFamily="2" charset="-122"/>
              </a:rPr>
              <a:t>则</a:t>
            </a:r>
            <a:r>
              <a:rPr lang="en-US" altLang="zh-CN" sz="2400" dirty="0">
                <a:sym typeface="Symbol" panose="05050102010706020507" pitchFamily="18" charset="2"/>
              </a:rPr>
              <a:t> </a:t>
            </a:r>
            <a:r>
              <a:rPr lang="en-US" altLang="zh-CN" sz="2400" b="1" dirty="0">
                <a:latin typeface="华文新魏" panose="02010800040101010101" pitchFamily="2" charset="-122"/>
                <a:sym typeface="Symbol" panose="05050102010706020507" pitchFamily="18" charset="2"/>
              </a:rPr>
              <a:t></a:t>
            </a:r>
            <a:r>
              <a:rPr lang="en-US" altLang="zh-CN" sz="2400" dirty="0">
                <a:sym typeface="Symbol" panose="05050102010706020507" pitchFamily="18" charset="2"/>
              </a:rPr>
              <a:t> </a:t>
            </a:r>
            <a:endParaRPr lang="en-US" altLang="zh-CN" sz="2400" dirty="0">
              <a:latin typeface="华文新魏" panose="02010800040101010101" pitchFamily="2" charset="-122"/>
            </a:endParaRPr>
          </a:p>
          <a:p>
            <a:pPr lvl="1" eaLnBrk="1" hangingPunct="1">
              <a:lnSpc>
                <a:spcPct val="90000"/>
              </a:lnSpc>
            </a:pPr>
            <a:r>
              <a:rPr lang="zh-CN" altLang="en-US" sz="2400" dirty="0">
                <a:latin typeface="华文新魏" panose="02010800040101010101" pitchFamily="2" charset="-122"/>
              </a:rPr>
              <a:t>若</a:t>
            </a:r>
            <a:r>
              <a:rPr lang="en-US" altLang="zh-CN" sz="2400" dirty="0">
                <a:sym typeface="Symbol" panose="05050102010706020507" pitchFamily="18" charset="2"/>
              </a:rPr>
              <a:t> </a:t>
            </a:r>
            <a:r>
              <a:rPr lang="en-US" altLang="zh-CN" sz="2400" b="1" dirty="0">
                <a:latin typeface="华文新魏" panose="02010800040101010101" pitchFamily="2" charset="-122"/>
                <a:sym typeface="Symbol" panose="05050102010706020507" pitchFamily="18" charset="2"/>
              </a:rPr>
              <a:t></a:t>
            </a:r>
            <a:r>
              <a:rPr lang="en-US" altLang="zh-CN" sz="2400" dirty="0">
                <a:sym typeface="Symbol" panose="05050102010706020507" pitchFamily="18" charset="2"/>
              </a:rPr>
              <a:t>  </a:t>
            </a:r>
            <a:r>
              <a:rPr lang="en-US" altLang="zh-CN" sz="2400" dirty="0">
                <a:latin typeface="华文新魏" panose="02010800040101010101" pitchFamily="2" charset="-122"/>
              </a:rPr>
              <a:t>，U</a:t>
            </a:r>
            <a:r>
              <a:rPr lang="en-US" altLang="zh-CN" sz="2400" dirty="0"/>
              <a:t>–</a:t>
            </a:r>
            <a:r>
              <a:rPr lang="en-US" altLang="zh-CN" sz="2400" dirty="0">
                <a:sym typeface="Symbol" panose="05050102010706020507" pitchFamily="18" charset="2"/>
              </a:rPr>
              <a:t></a:t>
            </a:r>
            <a:r>
              <a:rPr lang="en-US" altLang="zh-CN" sz="2400" dirty="0"/>
              <a:t>–</a:t>
            </a:r>
            <a:r>
              <a:rPr lang="en-US" altLang="zh-CN" sz="2400" dirty="0">
                <a:sym typeface="Symbol" panose="05050102010706020507" pitchFamily="18" charset="2"/>
              </a:rPr>
              <a:t></a:t>
            </a:r>
            <a:r>
              <a:rPr lang="en-US" altLang="zh-CN" sz="2400" dirty="0">
                <a:latin typeface="华文新魏" panose="02010800040101010101" pitchFamily="2" charset="-122"/>
              </a:rPr>
              <a:t>=</a:t>
            </a:r>
            <a:r>
              <a:rPr lang="zh-CN" altLang="en-US" sz="2400" dirty="0">
                <a:latin typeface="华文新魏" panose="02010800040101010101" pitchFamily="2" charset="-122"/>
                <a:sym typeface="Symbol" panose="05050102010706020507" pitchFamily="18" charset="2"/>
              </a:rPr>
              <a:t>或者</a:t>
            </a:r>
            <a:r>
              <a:rPr lang="en-US" altLang="zh-CN" sz="2400" dirty="0">
                <a:sym typeface="Symbol" panose="05050102010706020507" pitchFamily="18" charset="2"/>
              </a:rPr>
              <a:t></a:t>
            </a:r>
            <a:r>
              <a:rPr lang="en-US" altLang="zh-CN" sz="2400" dirty="0">
                <a:latin typeface="华文新魏" panose="02010800040101010101" pitchFamily="2" charset="-122"/>
                <a:sym typeface="Symbol" panose="05050102010706020507" pitchFamily="18" charset="2"/>
              </a:rPr>
              <a:t> </a:t>
            </a:r>
            <a:r>
              <a:rPr lang="en-US" altLang="zh-CN" sz="2400" dirty="0">
                <a:sym typeface="Symbol" panose="05050102010706020507" pitchFamily="18" charset="2"/>
              </a:rPr>
              <a:t>  </a:t>
            </a:r>
            <a:r>
              <a:rPr lang="en-US" altLang="zh-CN" sz="2400" dirty="0">
                <a:latin typeface="华文新魏" panose="02010800040101010101" pitchFamily="2" charset="-122"/>
                <a:sym typeface="Symbol" panose="05050102010706020507" pitchFamily="18" charset="2"/>
              </a:rPr>
              <a:t>，</a:t>
            </a:r>
            <a:r>
              <a:rPr lang="zh-CN" altLang="en-US" sz="2400" dirty="0">
                <a:latin typeface="华文新魏" panose="02010800040101010101" pitchFamily="2" charset="-122"/>
              </a:rPr>
              <a:t>则称</a:t>
            </a:r>
            <a:r>
              <a:rPr lang="en-US" altLang="zh-CN" sz="2400" dirty="0">
                <a:sym typeface="Symbol" panose="05050102010706020507" pitchFamily="18" charset="2"/>
              </a:rPr>
              <a:t> </a:t>
            </a:r>
            <a:r>
              <a:rPr lang="en-US" altLang="zh-CN" sz="2400" b="1" dirty="0">
                <a:latin typeface="华文新魏" panose="02010800040101010101" pitchFamily="2" charset="-122"/>
                <a:sym typeface="Symbol" panose="05050102010706020507" pitchFamily="18" charset="2"/>
              </a:rPr>
              <a:t></a:t>
            </a:r>
            <a:r>
              <a:rPr lang="en-US" altLang="zh-CN" sz="2400" dirty="0">
                <a:sym typeface="Symbol" panose="05050102010706020507" pitchFamily="18" charset="2"/>
              </a:rPr>
              <a:t> </a:t>
            </a:r>
            <a:r>
              <a:rPr lang="zh-CN" altLang="en-US" sz="2400" dirty="0">
                <a:latin typeface="华文新魏" panose="02010800040101010101" pitchFamily="2" charset="-122"/>
                <a:sym typeface="Symbol" panose="05050102010706020507" pitchFamily="18" charset="2"/>
              </a:rPr>
              <a:t>为</a:t>
            </a:r>
            <a:r>
              <a:rPr lang="zh-CN" altLang="en-US" sz="2400" dirty="0">
                <a:latin typeface="华文新魏" panose="02010800040101010101" pitchFamily="2" charset="-122"/>
              </a:rPr>
              <a:t>平凡的多值依赖</a:t>
            </a:r>
          </a:p>
          <a:p>
            <a:pPr lvl="1" eaLnBrk="1" hangingPunct="1">
              <a:lnSpc>
                <a:spcPct val="90000"/>
              </a:lnSpc>
            </a:pPr>
            <a:r>
              <a:rPr lang="zh-CN" altLang="en-US" sz="2400" dirty="0"/>
              <a:t>多值依赖具有传递性，若</a:t>
            </a:r>
            <a:r>
              <a:rPr lang="en-US" altLang="zh-CN" sz="2400" dirty="0">
                <a:sym typeface="Symbol" panose="05050102010706020507" pitchFamily="18" charset="2"/>
              </a:rPr>
              <a:t> </a:t>
            </a:r>
            <a:r>
              <a:rPr lang="en-US" altLang="zh-CN" sz="2400" dirty="0"/>
              <a:t>→→</a:t>
            </a:r>
            <a:r>
              <a:rPr lang="en-US" altLang="zh-CN" sz="2400" dirty="0">
                <a:sym typeface="Symbol" panose="05050102010706020507" pitchFamily="18" charset="2"/>
              </a:rPr>
              <a:t>  </a:t>
            </a:r>
            <a:r>
              <a:rPr lang="zh-CN" altLang="en-US" sz="2400" dirty="0"/>
              <a:t>，</a:t>
            </a:r>
            <a:r>
              <a:rPr lang="en-US" altLang="zh-CN" sz="2400" dirty="0">
                <a:sym typeface="Symbol" panose="05050102010706020507" pitchFamily="18" charset="2"/>
              </a:rPr>
              <a:t>  </a:t>
            </a:r>
            <a:r>
              <a:rPr lang="en-US" altLang="zh-CN" sz="2400" dirty="0"/>
              <a:t>→→</a:t>
            </a:r>
            <a:r>
              <a:rPr lang="en-US" altLang="zh-CN" sz="2400" dirty="0">
                <a:sym typeface="Symbol" panose="05050102010706020507" pitchFamily="18" charset="2"/>
              </a:rPr>
              <a:t>  </a:t>
            </a:r>
            <a:r>
              <a:rPr lang="zh-CN" altLang="en-US" sz="2400" dirty="0"/>
              <a:t>， 则</a:t>
            </a:r>
            <a:r>
              <a:rPr lang="en-US" altLang="zh-CN" sz="2400">
                <a:sym typeface="Symbol" panose="05050102010706020507" pitchFamily="18" charset="2"/>
              </a:rPr>
              <a:t> </a:t>
            </a:r>
            <a:r>
              <a:rPr lang="en-US" altLang="zh-CN" sz="2400"/>
              <a:t>→→</a:t>
            </a:r>
            <a:r>
              <a:rPr lang="en-US" altLang="zh-CN" sz="2400">
                <a:sym typeface="Symbol" panose="05050102010706020507" pitchFamily="18" charset="2"/>
              </a:rPr>
              <a:t> </a:t>
            </a:r>
            <a:r>
              <a:rPr lang="en-US" altLang="zh-CN" sz="2400"/>
              <a:t> – </a:t>
            </a:r>
            <a:r>
              <a:rPr lang="en-US" altLang="zh-CN" sz="2400">
                <a:sym typeface="Symbol" panose="05050102010706020507" pitchFamily="18" charset="2"/>
              </a:rPr>
              <a:t></a:t>
            </a:r>
            <a:endParaRPr lang="en-US" altLang="zh-CN" sz="2400"/>
          </a:p>
          <a:p>
            <a:pPr lvl="1" eaLnBrk="1" hangingPunct="1">
              <a:lnSpc>
                <a:spcPct val="90000"/>
              </a:lnSpc>
            </a:pPr>
            <a:r>
              <a:rPr lang="zh-CN" altLang="en-US" sz="2400" dirty="0"/>
              <a:t>若</a:t>
            </a:r>
            <a:r>
              <a:rPr lang="en-US" altLang="zh-CN" sz="2400" dirty="0">
                <a:sym typeface="Symbol" panose="05050102010706020507" pitchFamily="18" charset="2"/>
              </a:rPr>
              <a:t> </a:t>
            </a:r>
            <a:r>
              <a:rPr lang="en-US" altLang="zh-CN" sz="2400" dirty="0"/>
              <a:t>→→</a:t>
            </a:r>
            <a:r>
              <a:rPr lang="en-US" altLang="zh-CN" sz="2400" dirty="0">
                <a:sym typeface="Symbol" panose="05050102010706020507" pitchFamily="18" charset="2"/>
              </a:rPr>
              <a:t>  </a:t>
            </a:r>
            <a:r>
              <a:rPr lang="zh-CN" altLang="en-US" sz="2400" dirty="0"/>
              <a:t>，</a:t>
            </a:r>
            <a:r>
              <a:rPr lang="en-US" altLang="zh-CN" sz="2400" dirty="0">
                <a:sym typeface="Symbol" panose="05050102010706020507" pitchFamily="18" charset="2"/>
              </a:rPr>
              <a:t> </a:t>
            </a:r>
            <a:r>
              <a:rPr lang="en-US" altLang="zh-CN" sz="2400" dirty="0"/>
              <a:t>→→</a:t>
            </a:r>
            <a:r>
              <a:rPr lang="en-US" altLang="zh-CN" sz="2400" dirty="0">
                <a:sym typeface="Symbol" panose="05050102010706020507" pitchFamily="18" charset="2"/>
              </a:rPr>
              <a:t>  </a:t>
            </a:r>
            <a:r>
              <a:rPr lang="zh-CN" altLang="en-US" sz="2400" dirty="0"/>
              <a:t>，则</a:t>
            </a:r>
            <a:r>
              <a:rPr lang="en-US" altLang="zh-CN" sz="2400" dirty="0">
                <a:sym typeface="Symbol" panose="05050102010706020507" pitchFamily="18" charset="2"/>
              </a:rPr>
              <a:t> </a:t>
            </a:r>
            <a:r>
              <a:rPr lang="en-US" altLang="zh-CN" sz="2400" dirty="0"/>
              <a:t>→→</a:t>
            </a:r>
            <a:r>
              <a:rPr lang="en-US" altLang="zh-CN" sz="2400" dirty="0">
                <a:sym typeface="Symbol" panose="05050102010706020507" pitchFamily="18" charset="2"/>
              </a:rPr>
              <a:t>  </a:t>
            </a:r>
            <a:r>
              <a:rPr lang="en-US" altLang="zh-CN" sz="2400" dirty="0"/>
              <a:t> </a:t>
            </a:r>
            <a:r>
              <a:rPr lang="en-US" altLang="zh-CN" sz="2400" dirty="0">
                <a:sym typeface="Symbol" panose="05050102010706020507" pitchFamily="18" charset="2"/>
              </a:rPr>
              <a:t></a:t>
            </a:r>
            <a:r>
              <a:rPr lang="en-US" altLang="zh-CN" sz="2400" dirty="0"/>
              <a:t> </a:t>
            </a:r>
          </a:p>
          <a:p>
            <a:pPr lvl="1" eaLnBrk="1" hangingPunct="1">
              <a:lnSpc>
                <a:spcPct val="90000"/>
              </a:lnSpc>
            </a:pPr>
            <a:r>
              <a:rPr lang="zh-CN" altLang="en-US" sz="2400" dirty="0"/>
              <a:t>若</a:t>
            </a:r>
            <a:r>
              <a:rPr lang="en-US" altLang="zh-CN" sz="2400" dirty="0">
                <a:sym typeface="Symbol" panose="05050102010706020507" pitchFamily="18" charset="2"/>
              </a:rPr>
              <a:t> </a:t>
            </a:r>
            <a:r>
              <a:rPr lang="en-US" altLang="zh-CN" sz="2400" dirty="0"/>
              <a:t>→→</a:t>
            </a:r>
            <a:r>
              <a:rPr lang="en-US" altLang="zh-CN" sz="2400" dirty="0">
                <a:sym typeface="Symbol" panose="05050102010706020507" pitchFamily="18" charset="2"/>
              </a:rPr>
              <a:t>  </a:t>
            </a:r>
            <a:r>
              <a:rPr lang="zh-CN" altLang="en-US" sz="2400" dirty="0"/>
              <a:t>，</a:t>
            </a:r>
            <a:r>
              <a:rPr lang="en-US" altLang="zh-CN" sz="2400" dirty="0">
                <a:sym typeface="Symbol" panose="05050102010706020507" pitchFamily="18" charset="2"/>
              </a:rPr>
              <a:t> </a:t>
            </a:r>
            <a:r>
              <a:rPr lang="en-US" altLang="zh-CN" sz="2400" dirty="0"/>
              <a:t>→→</a:t>
            </a:r>
            <a:r>
              <a:rPr lang="en-US" altLang="zh-CN" sz="2400" dirty="0">
                <a:sym typeface="Symbol" panose="05050102010706020507" pitchFamily="18" charset="2"/>
              </a:rPr>
              <a:t>  </a:t>
            </a:r>
            <a:r>
              <a:rPr lang="zh-CN" altLang="en-US" sz="2400" dirty="0"/>
              <a:t>，则</a:t>
            </a:r>
            <a:r>
              <a:rPr lang="en-US" altLang="zh-CN" sz="2400" dirty="0">
                <a:sym typeface="Symbol" panose="05050102010706020507" pitchFamily="18" charset="2"/>
              </a:rPr>
              <a:t> </a:t>
            </a:r>
            <a:r>
              <a:rPr lang="en-US" altLang="zh-CN" sz="2400" dirty="0"/>
              <a:t>→→</a:t>
            </a:r>
            <a:r>
              <a:rPr lang="en-US" altLang="zh-CN" sz="2400" dirty="0">
                <a:sym typeface="Symbol" panose="05050102010706020507" pitchFamily="18" charset="2"/>
              </a:rPr>
              <a:t>  </a:t>
            </a:r>
            <a:r>
              <a:rPr lang="en-US" altLang="zh-CN" sz="2400" dirty="0"/>
              <a:t>∩</a:t>
            </a:r>
            <a:r>
              <a:rPr lang="en-US" altLang="zh-CN" sz="2400" dirty="0">
                <a:sym typeface="Symbol" panose="05050102010706020507" pitchFamily="18" charset="2"/>
              </a:rPr>
              <a:t> </a:t>
            </a:r>
            <a:r>
              <a:rPr lang="en-US" altLang="zh-CN" sz="2400" dirty="0"/>
              <a:t> </a:t>
            </a:r>
          </a:p>
          <a:p>
            <a:pPr lvl="1" eaLnBrk="1" hangingPunct="1">
              <a:lnSpc>
                <a:spcPct val="90000"/>
              </a:lnSpc>
            </a:pPr>
            <a:r>
              <a:rPr lang="zh-CN" altLang="en-US" sz="2400" dirty="0"/>
              <a:t>若</a:t>
            </a:r>
            <a:r>
              <a:rPr lang="en-US" altLang="zh-CN" sz="2400" dirty="0">
                <a:sym typeface="Symbol" panose="05050102010706020507" pitchFamily="18" charset="2"/>
              </a:rPr>
              <a:t> </a:t>
            </a:r>
            <a:r>
              <a:rPr lang="en-US" altLang="zh-CN" sz="2400" dirty="0"/>
              <a:t>→→</a:t>
            </a:r>
            <a:r>
              <a:rPr lang="en-US" altLang="zh-CN" sz="2400" dirty="0">
                <a:sym typeface="Symbol" panose="05050102010706020507" pitchFamily="18" charset="2"/>
              </a:rPr>
              <a:t>  </a:t>
            </a:r>
            <a:r>
              <a:rPr lang="zh-CN" altLang="en-US" sz="2400" dirty="0"/>
              <a:t>，</a:t>
            </a:r>
            <a:r>
              <a:rPr lang="en-US" altLang="zh-CN" sz="2400" dirty="0">
                <a:sym typeface="Symbol" panose="05050102010706020507" pitchFamily="18" charset="2"/>
              </a:rPr>
              <a:t> </a:t>
            </a:r>
            <a:r>
              <a:rPr lang="en-US" altLang="zh-CN" sz="2400" dirty="0"/>
              <a:t>→→</a:t>
            </a:r>
            <a:r>
              <a:rPr lang="en-US" altLang="zh-CN" sz="2400" dirty="0">
                <a:sym typeface="Symbol" panose="05050102010706020507" pitchFamily="18" charset="2"/>
              </a:rPr>
              <a:t>  </a:t>
            </a:r>
            <a:r>
              <a:rPr lang="zh-CN" altLang="en-US" sz="2400" dirty="0"/>
              <a:t>，则</a:t>
            </a:r>
            <a:r>
              <a:rPr lang="en-US" altLang="zh-CN" sz="2400" dirty="0">
                <a:sym typeface="Symbol" panose="05050102010706020507" pitchFamily="18" charset="2"/>
              </a:rPr>
              <a:t> </a:t>
            </a:r>
            <a:r>
              <a:rPr lang="en-US" altLang="zh-CN" sz="2400" dirty="0"/>
              <a:t>→→</a:t>
            </a:r>
            <a:r>
              <a:rPr lang="en-US" altLang="zh-CN" sz="2400" dirty="0">
                <a:sym typeface="Symbol" panose="05050102010706020507" pitchFamily="18" charset="2"/>
              </a:rPr>
              <a:t>  </a:t>
            </a:r>
            <a:r>
              <a:rPr lang="en-US" altLang="zh-CN" sz="2400" dirty="0"/>
              <a:t>-</a:t>
            </a:r>
            <a:r>
              <a:rPr lang="en-US" altLang="zh-CN" sz="2400" dirty="0">
                <a:sym typeface="Symbol" panose="05050102010706020507" pitchFamily="18" charset="2"/>
              </a:rPr>
              <a:t>  </a:t>
            </a:r>
            <a:r>
              <a:rPr lang="zh-CN" altLang="en-US" sz="2400" dirty="0"/>
              <a:t>，</a:t>
            </a:r>
            <a:r>
              <a:rPr lang="en-US" altLang="zh-CN" sz="2400" dirty="0">
                <a:sym typeface="Symbol" panose="05050102010706020507" pitchFamily="18" charset="2"/>
              </a:rPr>
              <a:t> </a:t>
            </a:r>
            <a:r>
              <a:rPr lang="en-US" altLang="zh-CN" sz="2400" dirty="0"/>
              <a:t>→→</a:t>
            </a:r>
            <a:r>
              <a:rPr lang="en-US" altLang="zh-CN" sz="2400" dirty="0">
                <a:sym typeface="Symbol" panose="05050102010706020507" pitchFamily="18" charset="2"/>
              </a:rPr>
              <a:t> </a:t>
            </a:r>
            <a:r>
              <a:rPr lang="en-US" altLang="zh-CN" sz="2400" dirty="0"/>
              <a:t> -</a:t>
            </a:r>
            <a:r>
              <a:rPr lang="en-US" altLang="zh-CN" sz="2400" dirty="0">
                <a:sym typeface="Symbol" panose="05050102010706020507" pitchFamily="18" charset="2"/>
              </a:rPr>
              <a:t> </a:t>
            </a:r>
            <a:r>
              <a:rPr lang="en-US" altLang="zh-CN" sz="2400" dirty="0"/>
              <a:t>  </a:t>
            </a:r>
            <a:endParaRPr lang="zh-CN" altLang="en-US" sz="2400"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173060" name="Rectangle 2"/>
          <p:cNvSpPr>
            <a:spLocks noGrp="1" noChangeArrowheads="1"/>
          </p:cNvSpPr>
          <p:nvPr>
            <p:ph type="title"/>
          </p:nvPr>
        </p:nvSpPr>
        <p:spPr/>
        <p:txBody>
          <a:bodyPr/>
          <a:lstStyle/>
          <a:p>
            <a:pPr eaLnBrk="1" hangingPunct="1">
              <a:defRPr/>
            </a:pPr>
            <a:r>
              <a:rPr kumimoji="1" lang="zh-CN" altLang="en-US"/>
              <a:t>多值依赖 </a:t>
            </a:r>
            <a:r>
              <a:rPr kumimoji="1" lang="en-US" altLang="zh-CN"/>
              <a:t>Vs </a:t>
            </a:r>
            <a:r>
              <a:rPr kumimoji="1" lang="zh-CN" altLang="en-US"/>
              <a:t>函数依赖</a:t>
            </a:r>
          </a:p>
        </p:txBody>
      </p:sp>
      <p:sp>
        <p:nvSpPr>
          <p:cNvPr id="191493" name="Rectangle 3"/>
          <p:cNvSpPr>
            <a:spLocks noGrp="1" noChangeArrowheads="1"/>
          </p:cNvSpPr>
          <p:nvPr>
            <p:ph idx="1"/>
          </p:nvPr>
        </p:nvSpPr>
        <p:spPr>
          <a:xfrm>
            <a:off x="685800" y="1371600"/>
            <a:ext cx="8001000" cy="5297488"/>
          </a:xfrm>
        </p:spPr>
        <p:txBody>
          <a:bodyPr/>
          <a:lstStyle/>
          <a:p>
            <a:pPr eaLnBrk="1" hangingPunct="1">
              <a:spcBef>
                <a:spcPct val="35000"/>
              </a:spcBef>
            </a:pPr>
            <a:r>
              <a:rPr lang="zh-CN" altLang="en-US" dirty="0">
                <a:latin typeface="华文新魏" panose="02010800040101010101" pitchFamily="2" charset="-122"/>
              </a:rPr>
              <a:t>区别</a:t>
            </a:r>
          </a:p>
          <a:p>
            <a:pPr lvl="1" eaLnBrk="1" hangingPunct="1">
              <a:spcBef>
                <a:spcPct val="35000"/>
              </a:spcBef>
            </a:pPr>
            <a:r>
              <a:rPr lang="zh-CN" altLang="en-US" dirty="0">
                <a:latin typeface="华文新魏" panose="02010800040101010101" pitchFamily="2" charset="-122"/>
              </a:rPr>
              <a:t>函数依赖规定某些元组不能出现在关系中，也称为</a:t>
            </a:r>
            <a:r>
              <a:rPr lang="zh-CN" altLang="en-US" u="sng" dirty="0">
                <a:solidFill>
                  <a:srgbClr val="FF0000"/>
                </a:solidFill>
                <a:latin typeface="华文新魏" panose="02010800040101010101" pitchFamily="2" charset="-122"/>
              </a:rPr>
              <a:t>相等产生依赖</a:t>
            </a:r>
            <a:endParaRPr lang="zh-CN" altLang="en-US" dirty="0">
              <a:solidFill>
                <a:srgbClr val="FF0000"/>
              </a:solidFill>
              <a:latin typeface="华文新魏" panose="02010800040101010101" pitchFamily="2" charset="-122"/>
            </a:endParaRPr>
          </a:p>
          <a:p>
            <a:pPr lvl="1" eaLnBrk="1" hangingPunct="1">
              <a:spcBef>
                <a:spcPct val="35000"/>
              </a:spcBef>
            </a:pPr>
            <a:r>
              <a:rPr lang="zh-CN" altLang="en-US" dirty="0">
                <a:latin typeface="华文新魏" panose="02010800040101010101" pitchFamily="2" charset="-122"/>
              </a:rPr>
              <a:t>多值依赖要求某种形式的其它元组必须在关系中，称为</a:t>
            </a:r>
            <a:r>
              <a:rPr lang="zh-CN" altLang="en-US" u="sng" dirty="0">
                <a:solidFill>
                  <a:srgbClr val="FF0000"/>
                </a:solidFill>
                <a:latin typeface="华文新魏" panose="02010800040101010101" pitchFamily="2" charset="-122"/>
              </a:rPr>
              <a:t>元组产生依赖</a:t>
            </a:r>
            <a:endParaRPr lang="zh-CN" altLang="en-US" dirty="0">
              <a:solidFill>
                <a:srgbClr val="FF0000"/>
              </a:solidFill>
              <a:latin typeface="华文新魏" panose="02010800040101010101" pitchFamily="2" charset="-122"/>
            </a:endParaRPr>
          </a:p>
          <a:p>
            <a:pPr eaLnBrk="1" hangingPunct="1">
              <a:spcBef>
                <a:spcPct val="35000"/>
              </a:spcBef>
            </a:pPr>
            <a:r>
              <a:rPr lang="zh-CN" altLang="en-US" dirty="0">
                <a:latin typeface="华文新魏" panose="02010800040101010101" pitchFamily="2" charset="-122"/>
              </a:rPr>
              <a:t>有效性范围</a:t>
            </a:r>
          </a:p>
          <a:p>
            <a:pPr lvl="1" eaLnBrk="1" hangingPunct="1">
              <a:spcBef>
                <a:spcPct val="35000"/>
              </a:spcBef>
            </a:pPr>
            <a:r>
              <a:rPr lang="en-US" altLang="zh-CN" dirty="0">
                <a:sym typeface="Symbol" panose="05050102010706020507" pitchFamily="18" charset="2"/>
              </a:rPr>
              <a:t> </a:t>
            </a:r>
            <a:r>
              <a:rPr lang="en-US" altLang="zh-CN" b="1" dirty="0">
                <a:latin typeface="华文新魏" panose="02010800040101010101" pitchFamily="2" charset="-122"/>
                <a:sym typeface="Symbol" panose="05050102010706020507" pitchFamily="18" charset="2"/>
              </a:rPr>
              <a:t></a:t>
            </a:r>
            <a:r>
              <a:rPr lang="en-US" altLang="zh-CN" dirty="0">
                <a:sym typeface="Symbol" panose="05050102010706020507" pitchFamily="18" charset="2"/>
              </a:rPr>
              <a:t> </a:t>
            </a:r>
            <a:r>
              <a:rPr lang="zh-CN" altLang="en-US" dirty="0">
                <a:latin typeface="华文新魏" panose="02010800040101010101" pitchFamily="2" charset="-122"/>
              </a:rPr>
              <a:t>的有效性仅决定于</a:t>
            </a:r>
            <a:r>
              <a:rPr lang="en-US" altLang="zh-CN" dirty="0">
                <a:sym typeface="Symbol" panose="05050102010706020507" pitchFamily="18" charset="2"/>
              </a:rPr>
              <a:t> </a:t>
            </a:r>
            <a:r>
              <a:rPr lang="en-US" altLang="zh-CN" dirty="0">
                <a:latin typeface="华文新魏" panose="02010800040101010101" pitchFamily="2" charset="-122"/>
              </a:rPr>
              <a:t>、</a:t>
            </a:r>
            <a:r>
              <a:rPr lang="en-US" altLang="zh-CN" dirty="0">
                <a:sym typeface="Symbol" panose="05050102010706020507" pitchFamily="18" charset="2"/>
              </a:rPr>
              <a:t> </a:t>
            </a:r>
            <a:r>
              <a:rPr lang="zh-CN" altLang="en-US" dirty="0">
                <a:latin typeface="华文新魏" panose="02010800040101010101" pitchFamily="2" charset="-122"/>
              </a:rPr>
              <a:t>属性集上的值，它在任何属性集</a:t>
            </a:r>
            <a:r>
              <a:rPr lang="en-US" altLang="zh-CN" dirty="0">
                <a:latin typeface="华文新魏" panose="02010800040101010101" pitchFamily="2" charset="-122"/>
              </a:rPr>
              <a:t>W（</a:t>
            </a:r>
            <a:r>
              <a:rPr lang="en-US" altLang="zh-CN" dirty="0">
                <a:sym typeface="Symbol" panose="05050102010706020507" pitchFamily="18" charset="2"/>
              </a:rPr>
              <a:t> </a:t>
            </a:r>
            <a:r>
              <a:rPr lang="en-US" altLang="zh-CN" dirty="0">
                <a:latin typeface="华文新魏" panose="02010800040101010101" pitchFamily="2" charset="-122"/>
              </a:rPr>
              <a:t> </a:t>
            </a:r>
            <a:r>
              <a:rPr lang="en-US" altLang="zh-CN" dirty="0">
                <a:latin typeface="华文新魏" panose="02010800040101010101" pitchFamily="2" charset="-122"/>
                <a:sym typeface="Symbol" panose="05050102010706020507" pitchFamily="18" charset="2"/>
              </a:rPr>
              <a:t> </a:t>
            </a:r>
            <a:r>
              <a:rPr lang="en-US" altLang="zh-CN" dirty="0">
                <a:latin typeface="华文新魏" panose="02010800040101010101" pitchFamily="2" charset="-122"/>
              </a:rPr>
              <a:t>W </a:t>
            </a:r>
            <a:r>
              <a:rPr lang="en-US" altLang="zh-CN" dirty="0">
                <a:latin typeface="华文新魏" panose="02010800040101010101" pitchFamily="2" charset="-122"/>
                <a:sym typeface="Symbol" panose="05050102010706020507" pitchFamily="18" charset="2"/>
              </a:rPr>
              <a:t> </a:t>
            </a:r>
            <a:r>
              <a:rPr lang="en-US" altLang="zh-CN" dirty="0">
                <a:latin typeface="华文新魏" panose="02010800040101010101" pitchFamily="2" charset="-122"/>
              </a:rPr>
              <a:t>U）</a:t>
            </a:r>
            <a:r>
              <a:rPr lang="zh-CN" altLang="en-US" dirty="0">
                <a:latin typeface="华文新魏" panose="02010800040101010101" pitchFamily="2" charset="-122"/>
              </a:rPr>
              <a:t>上都成立</a:t>
            </a:r>
          </a:p>
          <a:p>
            <a:pPr lvl="1" eaLnBrk="1" hangingPunct="1">
              <a:spcBef>
                <a:spcPct val="35000"/>
              </a:spcBef>
              <a:buFontTx/>
              <a:buNone/>
            </a:pPr>
            <a:r>
              <a:rPr lang="zh-CN" altLang="en-US" dirty="0">
                <a:latin typeface="华文新魏" panose="02010800040101010101" pitchFamily="2" charset="-122"/>
              </a:rPr>
              <a:t>	若</a:t>
            </a:r>
            <a:r>
              <a:rPr lang="en-US" altLang="zh-CN" dirty="0">
                <a:sym typeface="Symbol" panose="05050102010706020507" pitchFamily="18" charset="2"/>
              </a:rPr>
              <a:t> </a:t>
            </a:r>
            <a:r>
              <a:rPr lang="en-US" altLang="zh-CN" b="1" dirty="0">
                <a:latin typeface="华文新魏" panose="02010800040101010101" pitchFamily="2" charset="-122"/>
                <a:sym typeface="Symbol" panose="05050102010706020507" pitchFamily="18" charset="2"/>
              </a:rPr>
              <a:t></a:t>
            </a:r>
            <a:r>
              <a:rPr lang="en-US" altLang="zh-CN" dirty="0">
                <a:sym typeface="Symbol" panose="05050102010706020507" pitchFamily="18" charset="2"/>
              </a:rPr>
              <a:t> </a:t>
            </a:r>
            <a:r>
              <a:rPr lang="zh-CN" altLang="en-US" dirty="0">
                <a:latin typeface="华文新魏" panose="02010800040101010101" pitchFamily="2" charset="-122"/>
              </a:rPr>
              <a:t>在</a:t>
            </a:r>
            <a:r>
              <a:rPr lang="en-US" altLang="zh-CN" dirty="0">
                <a:latin typeface="华文新魏" panose="02010800040101010101" pitchFamily="2" charset="-122"/>
              </a:rPr>
              <a:t>R(U)</a:t>
            </a:r>
            <a:r>
              <a:rPr lang="zh-CN" altLang="en-US" dirty="0">
                <a:latin typeface="华文新魏" panose="02010800040101010101" pitchFamily="2" charset="-122"/>
              </a:rPr>
              <a:t>上成立，则对于任何</a:t>
            </a:r>
            <a:r>
              <a:rPr lang="en-US" altLang="zh-CN" dirty="0">
                <a:sym typeface="Symbol" panose="05050102010706020507" pitchFamily="18" charset="2"/>
              </a:rPr>
              <a:t></a:t>
            </a:r>
            <a:r>
              <a:rPr lang="en-US" altLang="zh-CN" dirty="0">
                <a:latin typeface="华文新魏" panose="02010800040101010101" pitchFamily="2" charset="-122"/>
              </a:rPr>
              <a:t>' </a:t>
            </a:r>
            <a:r>
              <a:rPr lang="en-US" altLang="zh-CN" dirty="0">
                <a:latin typeface="华文新魏" panose="02010800040101010101" pitchFamily="2" charset="-122"/>
                <a:sym typeface="Symbol" panose="05050102010706020507" pitchFamily="18" charset="2"/>
              </a:rPr>
              <a:t></a:t>
            </a:r>
            <a:r>
              <a:rPr lang="en-US" altLang="zh-CN" dirty="0">
                <a:latin typeface="华文新魏" panose="02010800040101010101" pitchFamily="2" charset="-122"/>
              </a:rPr>
              <a:t> </a:t>
            </a:r>
            <a:r>
              <a:rPr lang="en-US" altLang="zh-CN" dirty="0">
                <a:sym typeface="Symbol" panose="05050102010706020507" pitchFamily="18" charset="2"/>
              </a:rPr>
              <a:t> </a:t>
            </a:r>
            <a:r>
              <a:rPr lang="en-US" altLang="zh-CN" dirty="0">
                <a:latin typeface="华文新魏" panose="02010800040101010101" pitchFamily="2" charset="-122"/>
              </a:rPr>
              <a:t>，</a:t>
            </a:r>
            <a:r>
              <a:rPr lang="zh-CN" altLang="en-US" dirty="0">
                <a:latin typeface="华文新魏" panose="02010800040101010101" pitchFamily="2" charset="-122"/>
              </a:rPr>
              <a:t>均有</a:t>
            </a:r>
            <a:r>
              <a:rPr lang="en-US" altLang="zh-CN" dirty="0">
                <a:sym typeface="Symbol" panose="05050102010706020507" pitchFamily="18" charset="2"/>
              </a:rPr>
              <a:t> </a:t>
            </a:r>
            <a:r>
              <a:rPr lang="en-US" altLang="zh-CN" b="1" dirty="0">
                <a:latin typeface="华文新魏" panose="02010800040101010101" pitchFamily="2" charset="-122"/>
                <a:sym typeface="Symbol" panose="05050102010706020507" pitchFamily="18" charset="2"/>
              </a:rPr>
              <a:t></a:t>
            </a:r>
            <a:r>
              <a:rPr lang="en-US" altLang="zh-CN" dirty="0">
                <a:sym typeface="Symbol" panose="05050102010706020507" pitchFamily="18" charset="2"/>
              </a:rPr>
              <a:t> </a:t>
            </a:r>
            <a:r>
              <a:rPr lang="en-US" altLang="zh-CN" dirty="0">
                <a:latin typeface="华文新魏" panose="02010800040101010101" pitchFamily="2" charset="-122"/>
              </a:rPr>
              <a:t>'</a:t>
            </a:r>
            <a:r>
              <a:rPr lang="zh-CN" altLang="en-US" dirty="0">
                <a:latin typeface="华文新魏" panose="02010800040101010101" pitchFamily="2" charset="-122"/>
              </a:rPr>
              <a:t>成立</a:t>
            </a: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174084" name="Rectangle 2"/>
          <p:cNvSpPr>
            <a:spLocks noGrp="1" noChangeArrowheads="1"/>
          </p:cNvSpPr>
          <p:nvPr>
            <p:ph type="title"/>
          </p:nvPr>
        </p:nvSpPr>
        <p:spPr/>
        <p:txBody>
          <a:bodyPr/>
          <a:lstStyle/>
          <a:p>
            <a:pPr eaLnBrk="1" hangingPunct="1">
              <a:defRPr/>
            </a:pPr>
            <a:r>
              <a:rPr kumimoji="1" lang="zh-CN" altLang="en-US"/>
              <a:t>多值依赖 </a:t>
            </a:r>
            <a:r>
              <a:rPr kumimoji="1" lang="en-US" altLang="zh-CN"/>
              <a:t>Vs </a:t>
            </a:r>
            <a:r>
              <a:rPr kumimoji="1" lang="zh-CN" altLang="en-US"/>
              <a:t>函数依赖</a:t>
            </a:r>
          </a:p>
        </p:txBody>
      </p:sp>
      <p:sp>
        <p:nvSpPr>
          <p:cNvPr id="192517" name="Rectangle 3"/>
          <p:cNvSpPr>
            <a:spLocks noGrp="1" noChangeArrowheads="1"/>
          </p:cNvSpPr>
          <p:nvPr>
            <p:ph idx="1"/>
          </p:nvPr>
        </p:nvSpPr>
        <p:spPr>
          <a:xfrm>
            <a:off x="304800" y="1371600"/>
            <a:ext cx="8610600" cy="4876800"/>
          </a:xfrm>
        </p:spPr>
        <p:txBody>
          <a:bodyPr/>
          <a:lstStyle/>
          <a:p>
            <a:pPr eaLnBrk="1" hangingPunct="1">
              <a:spcBef>
                <a:spcPct val="55000"/>
              </a:spcBef>
            </a:pPr>
            <a:r>
              <a:rPr lang="zh-CN" altLang="en-US" dirty="0">
                <a:latin typeface="华文新魏" panose="02010800040101010101" pitchFamily="2" charset="-122"/>
              </a:rPr>
              <a:t>有效性范围</a:t>
            </a:r>
            <a:endParaRPr lang="en-US" altLang="zh-CN" dirty="0">
              <a:sym typeface="Symbol" panose="05050102010706020507" pitchFamily="18" charset="2"/>
            </a:endParaRPr>
          </a:p>
          <a:p>
            <a:pPr lvl="1" eaLnBrk="1" hangingPunct="1">
              <a:spcBef>
                <a:spcPct val="55000"/>
              </a:spcBef>
            </a:pPr>
            <a:r>
              <a:rPr lang="en-US" altLang="zh-CN" dirty="0">
                <a:sym typeface="Symbol" panose="05050102010706020507" pitchFamily="18" charset="2"/>
              </a:rPr>
              <a:t> </a:t>
            </a:r>
            <a:r>
              <a:rPr lang="en-US" altLang="zh-CN" b="1" dirty="0">
                <a:sym typeface="Symbol" panose="05050102010706020507" pitchFamily="18" charset="2"/>
              </a:rPr>
              <a:t></a:t>
            </a:r>
            <a:r>
              <a:rPr lang="en-US" altLang="zh-CN" dirty="0">
                <a:sym typeface="Symbol" panose="05050102010706020507" pitchFamily="18" charset="2"/>
              </a:rPr>
              <a:t> </a:t>
            </a:r>
            <a:r>
              <a:rPr lang="zh-CN" altLang="en-US" dirty="0"/>
              <a:t>的有效性与属性集范围有关 	</a:t>
            </a:r>
          </a:p>
          <a:p>
            <a:pPr lvl="1" eaLnBrk="1" hangingPunct="1">
              <a:spcBef>
                <a:spcPct val="55000"/>
              </a:spcBef>
              <a:buFontTx/>
              <a:buNone/>
            </a:pPr>
            <a:r>
              <a:rPr lang="zh-CN" altLang="en-US" dirty="0"/>
              <a:t>	</a:t>
            </a:r>
            <a:r>
              <a:rPr lang="en-US" altLang="zh-CN" dirty="0">
                <a:sym typeface="Symbol" panose="05050102010706020507" pitchFamily="18" charset="2"/>
              </a:rPr>
              <a:t>  </a:t>
            </a:r>
            <a:r>
              <a:rPr lang="en-US" altLang="zh-CN" b="1" dirty="0">
                <a:sym typeface="Symbol" panose="05050102010706020507" pitchFamily="18" charset="2"/>
              </a:rPr>
              <a:t></a:t>
            </a:r>
            <a:r>
              <a:rPr lang="en-US" altLang="zh-CN" dirty="0">
                <a:sym typeface="Symbol" panose="05050102010706020507" pitchFamily="18" charset="2"/>
              </a:rPr>
              <a:t> </a:t>
            </a:r>
            <a:r>
              <a:rPr lang="zh-CN" altLang="en-US" dirty="0"/>
              <a:t>在属性集</a:t>
            </a:r>
            <a:r>
              <a:rPr lang="en-US" altLang="zh-CN" dirty="0"/>
              <a:t>W(</a:t>
            </a:r>
            <a:r>
              <a:rPr lang="en-US" altLang="zh-CN" dirty="0">
                <a:sym typeface="Symbol" panose="05050102010706020507" pitchFamily="18" charset="2"/>
              </a:rPr>
              <a:t></a:t>
            </a:r>
            <a:r>
              <a:rPr lang="en-US" altLang="zh-CN" dirty="0"/>
              <a:t> </a:t>
            </a:r>
            <a:r>
              <a:rPr lang="en-US" altLang="zh-CN" dirty="0">
                <a:sym typeface="Symbol" panose="05050102010706020507" pitchFamily="18" charset="2"/>
              </a:rPr>
              <a:t> </a:t>
            </a:r>
            <a:r>
              <a:rPr lang="en-US" altLang="zh-CN" dirty="0"/>
              <a:t>W </a:t>
            </a:r>
            <a:r>
              <a:rPr lang="en-US" altLang="zh-CN" dirty="0">
                <a:sym typeface="Symbol" panose="05050102010706020507" pitchFamily="18" charset="2"/>
              </a:rPr>
              <a:t> </a:t>
            </a:r>
            <a:r>
              <a:rPr lang="en-US" altLang="zh-CN" dirty="0"/>
              <a:t>U)</a:t>
            </a:r>
            <a:r>
              <a:rPr lang="zh-CN" altLang="en-US" dirty="0"/>
              <a:t>上成立，但在</a:t>
            </a:r>
            <a:r>
              <a:rPr lang="en-US" altLang="zh-CN" dirty="0"/>
              <a:t>U</a:t>
            </a:r>
            <a:r>
              <a:rPr lang="zh-CN" altLang="en-US" dirty="0"/>
              <a:t>上不一定成立</a:t>
            </a:r>
          </a:p>
          <a:p>
            <a:pPr lvl="1" eaLnBrk="1" hangingPunct="1">
              <a:spcBef>
                <a:spcPct val="55000"/>
              </a:spcBef>
              <a:buFontTx/>
              <a:buNone/>
            </a:pPr>
            <a:r>
              <a:rPr lang="zh-CN" altLang="en-US" dirty="0"/>
              <a:t>	</a:t>
            </a:r>
            <a:r>
              <a:rPr lang="en-US" altLang="zh-CN" dirty="0">
                <a:sym typeface="Symbol" panose="05050102010706020507" pitchFamily="18" charset="2"/>
              </a:rPr>
              <a:t>  </a:t>
            </a:r>
            <a:r>
              <a:rPr lang="en-US" altLang="zh-CN" b="1" dirty="0">
                <a:sym typeface="Symbol" panose="05050102010706020507" pitchFamily="18" charset="2"/>
              </a:rPr>
              <a:t></a:t>
            </a:r>
            <a:r>
              <a:rPr lang="en-US" altLang="zh-CN" dirty="0">
                <a:sym typeface="Symbol" panose="05050102010706020507" pitchFamily="18" charset="2"/>
              </a:rPr>
              <a:t> </a:t>
            </a:r>
            <a:r>
              <a:rPr lang="zh-CN" altLang="en-US" dirty="0"/>
              <a:t>在</a:t>
            </a:r>
            <a:r>
              <a:rPr lang="en-US" altLang="zh-CN" dirty="0"/>
              <a:t>U</a:t>
            </a:r>
            <a:r>
              <a:rPr lang="zh-CN" altLang="en-US" dirty="0"/>
              <a:t>上成立 </a:t>
            </a:r>
            <a:r>
              <a:rPr lang="zh-CN" altLang="en-US" dirty="0">
                <a:sym typeface="Symbol" panose="05050102010706020507" pitchFamily="18" charset="2"/>
              </a:rPr>
              <a:t> </a:t>
            </a:r>
            <a:r>
              <a:rPr lang="en-US" altLang="zh-CN" dirty="0">
                <a:sym typeface="Symbol" panose="05050102010706020507" pitchFamily="18" charset="2"/>
              </a:rPr>
              <a:t> </a:t>
            </a:r>
            <a:r>
              <a:rPr lang="en-US" altLang="zh-CN" b="1" dirty="0">
                <a:sym typeface="Symbol" panose="05050102010706020507" pitchFamily="18" charset="2"/>
              </a:rPr>
              <a:t></a:t>
            </a:r>
            <a:r>
              <a:rPr lang="en-US" altLang="zh-CN" dirty="0">
                <a:sym typeface="Symbol" panose="05050102010706020507" pitchFamily="18" charset="2"/>
              </a:rPr>
              <a:t> </a:t>
            </a:r>
            <a:r>
              <a:rPr lang="zh-CN" altLang="en-US" dirty="0"/>
              <a:t>在属性集</a:t>
            </a:r>
            <a:r>
              <a:rPr lang="en-US" altLang="zh-CN" dirty="0"/>
              <a:t>W(</a:t>
            </a:r>
            <a:r>
              <a:rPr lang="en-US" altLang="zh-CN" dirty="0">
                <a:sym typeface="Symbol" panose="05050102010706020507" pitchFamily="18" charset="2"/>
              </a:rPr>
              <a:t>  </a:t>
            </a:r>
            <a:r>
              <a:rPr lang="en-US" altLang="zh-CN" dirty="0"/>
              <a:t> </a:t>
            </a:r>
            <a:r>
              <a:rPr lang="en-US" altLang="zh-CN" dirty="0">
                <a:sym typeface="Symbol" panose="05050102010706020507" pitchFamily="18" charset="2"/>
              </a:rPr>
              <a:t> </a:t>
            </a:r>
            <a:r>
              <a:rPr lang="en-US" altLang="zh-CN" dirty="0"/>
              <a:t>W </a:t>
            </a:r>
            <a:r>
              <a:rPr lang="en-US" altLang="zh-CN" dirty="0">
                <a:sym typeface="Symbol" panose="05050102010706020507" pitchFamily="18" charset="2"/>
              </a:rPr>
              <a:t> </a:t>
            </a:r>
            <a:r>
              <a:rPr lang="en-US" altLang="zh-CN" dirty="0"/>
              <a:t>U )</a:t>
            </a:r>
            <a:r>
              <a:rPr lang="zh-CN" altLang="en-US" dirty="0"/>
              <a:t>上成立</a:t>
            </a:r>
          </a:p>
          <a:p>
            <a:pPr lvl="1" eaLnBrk="1" hangingPunct="1">
              <a:spcBef>
                <a:spcPct val="55000"/>
              </a:spcBef>
              <a:buFontTx/>
              <a:buNone/>
            </a:pPr>
            <a:r>
              <a:rPr lang="zh-CN" altLang="en-US" dirty="0"/>
              <a:t>	若</a:t>
            </a:r>
            <a:r>
              <a:rPr lang="en-US" altLang="zh-CN" dirty="0">
                <a:sym typeface="Symbol" panose="05050102010706020507" pitchFamily="18" charset="2"/>
              </a:rPr>
              <a:t> </a:t>
            </a:r>
            <a:r>
              <a:rPr lang="en-US" altLang="zh-CN" b="1" dirty="0">
                <a:sym typeface="Symbol" panose="05050102010706020507" pitchFamily="18" charset="2"/>
              </a:rPr>
              <a:t></a:t>
            </a:r>
            <a:r>
              <a:rPr lang="en-US" altLang="zh-CN" dirty="0">
                <a:sym typeface="Symbol" panose="05050102010706020507" pitchFamily="18" charset="2"/>
              </a:rPr>
              <a:t> </a:t>
            </a:r>
            <a:r>
              <a:rPr lang="zh-CN" altLang="en-US" dirty="0"/>
              <a:t>在</a:t>
            </a:r>
            <a:r>
              <a:rPr lang="en-US" altLang="zh-CN" dirty="0"/>
              <a:t>R(U)</a:t>
            </a:r>
            <a:r>
              <a:rPr lang="zh-CN" altLang="en-US" dirty="0"/>
              <a:t>上成立，则不能断言对于</a:t>
            </a:r>
            <a:r>
              <a:rPr lang="en-US" altLang="zh-CN" dirty="0">
                <a:sym typeface="Symbol" panose="05050102010706020507" pitchFamily="18" charset="2"/>
              </a:rPr>
              <a:t></a:t>
            </a:r>
            <a:r>
              <a:rPr lang="en-US" altLang="zh-CN" dirty="0"/>
              <a:t>′</a:t>
            </a:r>
            <a:r>
              <a:rPr lang="en-US" altLang="zh-CN" dirty="0">
                <a:sym typeface="Symbol" panose="05050102010706020507" pitchFamily="18" charset="2"/>
              </a:rPr>
              <a:t></a:t>
            </a:r>
            <a:r>
              <a:rPr lang="en-US" altLang="zh-CN" dirty="0"/>
              <a:t> </a:t>
            </a:r>
            <a:r>
              <a:rPr lang="en-US" altLang="zh-CN" dirty="0">
                <a:sym typeface="Symbol" panose="05050102010706020507" pitchFamily="18" charset="2"/>
              </a:rPr>
              <a:t> </a:t>
            </a:r>
            <a:r>
              <a:rPr lang="en-US" altLang="zh-CN" dirty="0"/>
              <a:t>，</a:t>
            </a:r>
            <a:r>
              <a:rPr lang="zh-CN" altLang="en-US" dirty="0"/>
              <a:t>是否有</a:t>
            </a:r>
            <a:r>
              <a:rPr lang="en-US" altLang="zh-CN" dirty="0">
                <a:sym typeface="Symbol" panose="05050102010706020507" pitchFamily="18" charset="2"/>
              </a:rPr>
              <a:t> </a:t>
            </a:r>
            <a:r>
              <a:rPr lang="en-US" altLang="zh-CN" b="1" dirty="0">
                <a:sym typeface="Symbol" panose="05050102010706020507" pitchFamily="18" charset="2"/>
              </a:rPr>
              <a:t></a:t>
            </a:r>
            <a:r>
              <a:rPr lang="en-US" altLang="zh-CN" dirty="0">
                <a:sym typeface="Symbol" panose="05050102010706020507" pitchFamily="18" charset="2"/>
              </a:rPr>
              <a:t> </a:t>
            </a:r>
            <a:r>
              <a:rPr lang="en-US" altLang="zh-CN" dirty="0"/>
              <a:t>′</a:t>
            </a:r>
            <a:r>
              <a:rPr lang="zh-CN" altLang="en-US" dirty="0"/>
              <a:t>成立</a:t>
            </a: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dirty="0"/>
          </a:p>
        </p:txBody>
      </p:sp>
      <p:sp>
        <p:nvSpPr>
          <p:cNvPr id="19461" name="Rectangle 2"/>
          <p:cNvSpPr>
            <a:spLocks noGrp="1" noChangeArrowheads="1"/>
          </p:cNvSpPr>
          <p:nvPr>
            <p:ph type="title"/>
          </p:nvPr>
        </p:nvSpPr>
        <p:spPr/>
        <p:txBody>
          <a:bodyPr/>
          <a:lstStyle/>
          <a:p>
            <a:pPr eaLnBrk="1" hangingPunct="1">
              <a:defRPr/>
            </a:pPr>
            <a:r>
              <a:rPr kumimoji="1" lang="zh-CN" altLang="en-US" dirty="0"/>
              <a:t>多值依赖 </a:t>
            </a:r>
            <a:r>
              <a:rPr kumimoji="1" lang="en-US" altLang="zh-CN" dirty="0"/>
              <a:t>Vs </a:t>
            </a:r>
            <a:r>
              <a:rPr kumimoji="1" lang="zh-CN" altLang="en-US" dirty="0"/>
              <a:t>函数依赖</a:t>
            </a:r>
          </a:p>
        </p:txBody>
      </p:sp>
      <p:graphicFrame>
        <p:nvGraphicFramePr>
          <p:cNvPr id="193541" name="Object 3"/>
          <p:cNvGraphicFramePr>
            <a:graphicFrameLocks noChangeAspect="1"/>
          </p:cNvGraphicFramePr>
          <p:nvPr/>
        </p:nvGraphicFramePr>
        <p:xfrm>
          <a:off x="107951" y="1340769"/>
          <a:ext cx="6142038" cy="2400040"/>
        </p:xfrm>
        <a:graphic>
          <a:graphicData uri="http://schemas.openxmlformats.org/presentationml/2006/ole">
            <mc:AlternateContent xmlns:mc="http://schemas.openxmlformats.org/markup-compatibility/2006">
              <mc:Choice xmlns:v="urn:schemas-microsoft-com:vml" Requires="v">
                <p:oleObj r:id="rId4" imgW="5628640" imgH="2199640" progId="Word.Document.8">
                  <p:embed/>
                </p:oleObj>
              </mc:Choice>
              <mc:Fallback>
                <p:oleObj r:id="rId4" imgW="5628640" imgH="2199640" progId="Word.Document.8">
                  <p:embed/>
                  <p:pic>
                    <p:nvPicPr>
                      <p:cNvPr id="193541"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951" y="1340769"/>
                        <a:ext cx="6142038" cy="2400040"/>
                      </a:xfrm>
                      <a:prstGeom prst="rect">
                        <a:avLst/>
                      </a:prstGeom>
                      <a:noFill/>
                      <a:ln>
                        <a:noFill/>
                      </a:ln>
                    </p:spPr>
                  </p:pic>
                </p:oleObj>
              </mc:Fallback>
            </mc:AlternateContent>
          </a:graphicData>
        </a:graphic>
      </p:graphicFrame>
      <p:sp>
        <p:nvSpPr>
          <p:cNvPr id="193542" name="Rectangle 4"/>
          <p:cNvSpPr>
            <a:spLocks noChangeArrowheads="1"/>
          </p:cNvSpPr>
          <p:nvPr/>
        </p:nvSpPr>
        <p:spPr bwMode="auto">
          <a:xfrm>
            <a:off x="2906713" y="5183188"/>
            <a:ext cx="7937" cy="79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sp>
        <p:nvSpPr>
          <p:cNvPr id="193543" name="Rectangle 5"/>
          <p:cNvSpPr>
            <a:spLocks noChangeArrowheads="1"/>
          </p:cNvSpPr>
          <p:nvPr/>
        </p:nvSpPr>
        <p:spPr bwMode="auto">
          <a:xfrm>
            <a:off x="6242050" y="5183188"/>
            <a:ext cx="7938" cy="79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sp>
        <p:nvSpPr>
          <p:cNvPr id="193544" name="Rectangle 6"/>
          <p:cNvSpPr>
            <a:spLocks noChangeArrowheads="1"/>
          </p:cNvSpPr>
          <p:nvPr/>
        </p:nvSpPr>
        <p:spPr bwMode="auto">
          <a:xfrm>
            <a:off x="7908925" y="5183188"/>
            <a:ext cx="7938" cy="79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sp>
        <p:nvSpPr>
          <p:cNvPr id="193545" name="Rectangle 7"/>
          <p:cNvSpPr>
            <a:spLocks noChangeArrowheads="1"/>
          </p:cNvSpPr>
          <p:nvPr/>
        </p:nvSpPr>
        <p:spPr bwMode="auto">
          <a:xfrm>
            <a:off x="2906713" y="6019800"/>
            <a:ext cx="7937"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sp>
        <p:nvSpPr>
          <p:cNvPr id="193546" name="Rectangle 8"/>
          <p:cNvSpPr>
            <a:spLocks noChangeArrowheads="1"/>
          </p:cNvSpPr>
          <p:nvPr/>
        </p:nvSpPr>
        <p:spPr bwMode="auto">
          <a:xfrm>
            <a:off x="6242050" y="6019800"/>
            <a:ext cx="7938"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sp>
        <p:nvSpPr>
          <p:cNvPr id="193547" name="Rectangle 9"/>
          <p:cNvSpPr>
            <a:spLocks noChangeArrowheads="1"/>
          </p:cNvSpPr>
          <p:nvPr/>
        </p:nvSpPr>
        <p:spPr bwMode="auto">
          <a:xfrm>
            <a:off x="7908925" y="6019800"/>
            <a:ext cx="7938" cy="6350"/>
          </a:xfrm>
          <a:prstGeom prst="rect">
            <a:avLst/>
          </a:prstGeom>
          <a:solidFill>
            <a:srgbClr val="000000"/>
          </a:solidFill>
          <a:ln w="9525">
            <a:solidFill>
              <a:schemeClr val="bg2"/>
            </a:solidFill>
            <a:miter lim="800000"/>
            <a:headEnd/>
            <a:tailEnd/>
          </a:ln>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sp>
        <p:nvSpPr>
          <p:cNvPr id="193548" name="Rectangle 10"/>
          <p:cNvSpPr>
            <a:spLocks noChangeArrowheads="1"/>
          </p:cNvSpPr>
          <p:nvPr/>
        </p:nvSpPr>
        <p:spPr bwMode="auto">
          <a:xfrm>
            <a:off x="1239838" y="6435725"/>
            <a:ext cx="7937"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sp>
        <p:nvSpPr>
          <p:cNvPr id="193549" name="Rectangle 11"/>
          <p:cNvSpPr>
            <a:spLocks noChangeArrowheads="1"/>
          </p:cNvSpPr>
          <p:nvPr/>
        </p:nvSpPr>
        <p:spPr bwMode="auto">
          <a:xfrm>
            <a:off x="1239838" y="6435725"/>
            <a:ext cx="7937"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sp>
        <p:nvSpPr>
          <p:cNvPr id="193550" name="Rectangle 13"/>
          <p:cNvSpPr>
            <a:spLocks noChangeArrowheads="1"/>
          </p:cNvSpPr>
          <p:nvPr/>
        </p:nvSpPr>
        <p:spPr bwMode="auto">
          <a:xfrm>
            <a:off x="2906713" y="6435725"/>
            <a:ext cx="7937"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sp>
        <p:nvSpPr>
          <p:cNvPr id="193551" name="Rectangle 15"/>
          <p:cNvSpPr>
            <a:spLocks noChangeArrowheads="1"/>
          </p:cNvSpPr>
          <p:nvPr/>
        </p:nvSpPr>
        <p:spPr bwMode="auto">
          <a:xfrm>
            <a:off x="4573588" y="6435725"/>
            <a:ext cx="7937"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sp>
        <p:nvSpPr>
          <p:cNvPr id="193552" name="Rectangle 17"/>
          <p:cNvSpPr>
            <a:spLocks noChangeArrowheads="1"/>
          </p:cNvSpPr>
          <p:nvPr/>
        </p:nvSpPr>
        <p:spPr bwMode="auto">
          <a:xfrm>
            <a:off x="6242050" y="6435725"/>
            <a:ext cx="7938"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sp>
        <p:nvSpPr>
          <p:cNvPr id="193553" name="Rectangle 19"/>
          <p:cNvSpPr>
            <a:spLocks noChangeArrowheads="1"/>
          </p:cNvSpPr>
          <p:nvPr/>
        </p:nvSpPr>
        <p:spPr bwMode="auto">
          <a:xfrm>
            <a:off x="7908925" y="6435725"/>
            <a:ext cx="7938"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sp>
        <p:nvSpPr>
          <p:cNvPr id="193554" name="Rectangle 20"/>
          <p:cNvSpPr>
            <a:spLocks noChangeArrowheads="1"/>
          </p:cNvSpPr>
          <p:nvPr/>
        </p:nvSpPr>
        <p:spPr bwMode="auto">
          <a:xfrm>
            <a:off x="7908925" y="6435725"/>
            <a:ext cx="7938"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grpSp>
        <p:nvGrpSpPr>
          <p:cNvPr id="193555" name="Group 21"/>
          <p:cNvGrpSpPr>
            <a:grpSpLocks/>
          </p:cNvGrpSpPr>
          <p:nvPr/>
        </p:nvGrpSpPr>
        <p:grpSpPr bwMode="auto">
          <a:xfrm>
            <a:off x="330916" y="4032037"/>
            <a:ext cx="5684837" cy="1933681"/>
            <a:chOff x="781" y="2739"/>
            <a:chExt cx="4206" cy="1346"/>
          </a:xfrm>
        </p:grpSpPr>
        <p:sp>
          <p:nvSpPr>
            <p:cNvPr id="193559" name="Rectangle 22"/>
            <p:cNvSpPr>
              <a:spLocks noChangeArrowheads="1"/>
            </p:cNvSpPr>
            <p:nvPr/>
          </p:nvSpPr>
          <p:spPr bwMode="auto">
            <a:xfrm>
              <a:off x="1227" y="2746"/>
              <a:ext cx="149"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r>
                <a:rPr lang="en-US" altLang="zh-CN" sz="2800">
                  <a:solidFill>
                    <a:srgbClr val="000000"/>
                  </a:solidFill>
                  <a:latin typeface="华文新魏" panose="02010800040101010101" pitchFamily="2" charset="-122"/>
                </a:rPr>
                <a:t>A</a:t>
              </a:r>
              <a:endParaRPr lang="en-US" altLang="zh-CN" sz="3600">
                <a:solidFill>
                  <a:schemeClr val="tx1"/>
                </a:solidFill>
                <a:latin typeface="华文新魏" panose="02010800040101010101" pitchFamily="2" charset="-122"/>
              </a:endParaRPr>
            </a:p>
          </p:txBody>
        </p:sp>
        <p:sp>
          <p:nvSpPr>
            <p:cNvPr id="193560" name="Rectangle 23"/>
            <p:cNvSpPr>
              <a:spLocks noChangeArrowheads="1"/>
            </p:cNvSpPr>
            <p:nvPr/>
          </p:nvSpPr>
          <p:spPr bwMode="auto">
            <a:xfrm>
              <a:off x="2282" y="2746"/>
              <a:ext cx="132"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r>
                <a:rPr lang="en-US" altLang="zh-CN" sz="2800">
                  <a:solidFill>
                    <a:srgbClr val="000000"/>
                  </a:solidFill>
                  <a:latin typeface="华文新魏" panose="02010800040101010101" pitchFamily="2" charset="-122"/>
                </a:rPr>
                <a:t>B</a:t>
              </a:r>
              <a:endParaRPr lang="en-US" altLang="zh-CN" sz="3600">
                <a:solidFill>
                  <a:schemeClr val="tx1"/>
                </a:solidFill>
                <a:latin typeface="华文新魏" panose="02010800040101010101" pitchFamily="2" charset="-122"/>
              </a:endParaRPr>
            </a:p>
          </p:txBody>
        </p:sp>
        <p:sp>
          <p:nvSpPr>
            <p:cNvPr id="193561" name="Rectangle 24"/>
            <p:cNvSpPr>
              <a:spLocks noChangeArrowheads="1"/>
            </p:cNvSpPr>
            <p:nvPr/>
          </p:nvSpPr>
          <p:spPr bwMode="auto">
            <a:xfrm>
              <a:off x="3330" y="2746"/>
              <a:ext cx="147"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r>
                <a:rPr lang="en-US" altLang="zh-CN" sz="2800">
                  <a:solidFill>
                    <a:srgbClr val="000000"/>
                  </a:solidFill>
                  <a:latin typeface="华文新魏" panose="02010800040101010101" pitchFamily="2" charset="-122"/>
                </a:rPr>
                <a:t>C</a:t>
              </a:r>
              <a:endParaRPr lang="en-US" altLang="zh-CN" sz="3600">
                <a:solidFill>
                  <a:schemeClr val="tx1"/>
                </a:solidFill>
                <a:latin typeface="华文新魏" panose="02010800040101010101" pitchFamily="2" charset="-122"/>
              </a:endParaRPr>
            </a:p>
          </p:txBody>
        </p:sp>
        <p:sp>
          <p:nvSpPr>
            <p:cNvPr id="193562" name="Rectangle 25"/>
            <p:cNvSpPr>
              <a:spLocks noChangeArrowheads="1"/>
            </p:cNvSpPr>
            <p:nvPr/>
          </p:nvSpPr>
          <p:spPr bwMode="auto">
            <a:xfrm>
              <a:off x="4376" y="2746"/>
              <a:ext cx="163"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r>
                <a:rPr lang="en-US" altLang="zh-CN" sz="2800">
                  <a:solidFill>
                    <a:srgbClr val="000000"/>
                  </a:solidFill>
                  <a:latin typeface="华文新魏" panose="02010800040101010101" pitchFamily="2" charset="-122"/>
                </a:rPr>
                <a:t>D</a:t>
              </a:r>
              <a:endParaRPr lang="en-US" altLang="zh-CN" sz="3600">
                <a:solidFill>
                  <a:schemeClr val="tx1"/>
                </a:solidFill>
                <a:latin typeface="华文新魏" panose="02010800040101010101" pitchFamily="2" charset="-122"/>
              </a:endParaRPr>
            </a:p>
          </p:txBody>
        </p:sp>
        <p:sp>
          <p:nvSpPr>
            <p:cNvPr id="193563" name="Line 26"/>
            <p:cNvSpPr>
              <a:spLocks noChangeShapeType="1"/>
            </p:cNvSpPr>
            <p:nvPr/>
          </p:nvSpPr>
          <p:spPr bwMode="auto">
            <a:xfrm>
              <a:off x="781" y="2739"/>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564" name="Line 27"/>
            <p:cNvSpPr>
              <a:spLocks noChangeShapeType="1"/>
            </p:cNvSpPr>
            <p:nvPr/>
          </p:nvSpPr>
          <p:spPr bwMode="auto">
            <a:xfrm>
              <a:off x="781" y="2739"/>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565" name="Line 28"/>
            <p:cNvSpPr>
              <a:spLocks noChangeShapeType="1"/>
            </p:cNvSpPr>
            <p:nvPr/>
          </p:nvSpPr>
          <p:spPr bwMode="auto">
            <a:xfrm>
              <a:off x="781" y="2739"/>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566" name="Line 29"/>
            <p:cNvSpPr>
              <a:spLocks noChangeShapeType="1"/>
            </p:cNvSpPr>
            <p:nvPr/>
          </p:nvSpPr>
          <p:spPr bwMode="auto">
            <a:xfrm>
              <a:off x="781" y="2739"/>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567" name="Line 30"/>
            <p:cNvSpPr>
              <a:spLocks noChangeShapeType="1"/>
            </p:cNvSpPr>
            <p:nvPr/>
          </p:nvSpPr>
          <p:spPr bwMode="auto">
            <a:xfrm>
              <a:off x="786" y="2739"/>
              <a:ext cx="104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568" name="Line 31"/>
            <p:cNvSpPr>
              <a:spLocks noChangeShapeType="1"/>
            </p:cNvSpPr>
            <p:nvPr/>
          </p:nvSpPr>
          <p:spPr bwMode="auto">
            <a:xfrm>
              <a:off x="1831" y="2739"/>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569" name="Line 32"/>
            <p:cNvSpPr>
              <a:spLocks noChangeShapeType="1"/>
            </p:cNvSpPr>
            <p:nvPr/>
          </p:nvSpPr>
          <p:spPr bwMode="auto">
            <a:xfrm>
              <a:off x="1831" y="2739"/>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570" name="Line 33"/>
            <p:cNvSpPr>
              <a:spLocks noChangeShapeType="1"/>
            </p:cNvSpPr>
            <p:nvPr/>
          </p:nvSpPr>
          <p:spPr bwMode="auto">
            <a:xfrm>
              <a:off x="1836" y="2739"/>
              <a:ext cx="104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571" name="Line 34"/>
            <p:cNvSpPr>
              <a:spLocks noChangeShapeType="1"/>
            </p:cNvSpPr>
            <p:nvPr/>
          </p:nvSpPr>
          <p:spPr bwMode="auto">
            <a:xfrm>
              <a:off x="2881" y="2739"/>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572" name="Line 35"/>
            <p:cNvSpPr>
              <a:spLocks noChangeShapeType="1"/>
            </p:cNvSpPr>
            <p:nvPr/>
          </p:nvSpPr>
          <p:spPr bwMode="auto">
            <a:xfrm>
              <a:off x="2881" y="2739"/>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573" name="Line 36"/>
            <p:cNvSpPr>
              <a:spLocks noChangeShapeType="1"/>
            </p:cNvSpPr>
            <p:nvPr/>
          </p:nvSpPr>
          <p:spPr bwMode="auto">
            <a:xfrm>
              <a:off x="2886" y="2739"/>
              <a:ext cx="104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574" name="Line 37"/>
            <p:cNvSpPr>
              <a:spLocks noChangeShapeType="1"/>
            </p:cNvSpPr>
            <p:nvPr/>
          </p:nvSpPr>
          <p:spPr bwMode="auto">
            <a:xfrm>
              <a:off x="3932" y="2739"/>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575" name="Line 38"/>
            <p:cNvSpPr>
              <a:spLocks noChangeShapeType="1"/>
            </p:cNvSpPr>
            <p:nvPr/>
          </p:nvSpPr>
          <p:spPr bwMode="auto">
            <a:xfrm>
              <a:off x="3932" y="2739"/>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576" name="Line 39"/>
            <p:cNvSpPr>
              <a:spLocks noChangeShapeType="1"/>
            </p:cNvSpPr>
            <p:nvPr/>
          </p:nvSpPr>
          <p:spPr bwMode="auto">
            <a:xfrm>
              <a:off x="3937" y="2739"/>
              <a:ext cx="104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577" name="Line 40"/>
            <p:cNvSpPr>
              <a:spLocks noChangeShapeType="1"/>
            </p:cNvSpPr>
            <p:nvPr/>
          </p:nvSpPr>
          <p:spPr bwMode="auto">
            <a:xfrm>
              <a:off x="4982" y="2739"/>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578" name="Line 41"/>
            <p:cNvSpPr>
              <a:spLocks noChangeShapeType="1"/>
            </p:cNvSpPr>
            <p:nvPr/>
          </p:nvSpPr>
          <p:spPr bwMode="auto">
            <a:xfrm>
              <a:off x="4982" y="2739"/>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579" name="Line 42"/>
            <p:cNvSpPr>
              <a:spLocks noChangeShapeType="1"/>
            </p:cNvSpPr>
            <p:nvPr/>
          </p:nvSpPr>
          <p:spPr bwMode="auto">
            <a:xfrm>
              <a:off x="4982" y="2739"/>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580" name="Line 43"/>
            <p:cNvSpPr>
              <a:spLocks noChangeShapeType="1"/>
            </p:cNvSpPr>
            <p:nvPr/>
          </p:nvSpPr>
          <p:spPr bwMode="auto">
            <a:xfrm>
              <a:off x="4982" y="2739"/>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581" name="Rectangle 44"/>
            <p:cNvSpPr>
              <a:spLocks noChangeArrowheads="1"/>
            </p:cNvSpPr>
            <p:nvPr/>
          </p:nvSpPr>
          <p:spPr bwMode="auto">
            <a:xfrm>
              <a:off x="781" y="2743"/>
              <a:ext cx="5" cy="25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sp>
          <p:nvSpPr>
            <p:cNvPr id="193582" name="Line 45"/>
            <p:cNvSpPr>
              <a:spLocks noChangeShapeType="1"/>
            </p:cNvSpPr>
            <p:nvPr/>
          </p:nvSpPr>
          <p:spPr bwMode="auto">
            <a:xfrm>
              <a:off x="1831" y="2743"/>
              <a:ext cx="1" cy="25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583" name="Rectangle 46"/>
            <p:cNvSpPr>
              <a:spLocks noChangeArrowheads="1"/>
            </p:cNvSpPr>
            <p:nvPr/>
          </p:nvSpPr>
          <p:spPr bwMode="auto">
            <a:xfrm>
              <a:off x="2881" y="2743"/>
              <a:ext cx="5" cy="25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sp>
          <p:nvSpPr>
            <p:cNvPr id="193584" name="Line 47"/>
            <p:cNvSpPr>
              <a:spLocks noChangeShapeType="1"/>
            </p:cNvSpPr>
            <p:nvPr/>
          </p:nvSpPr>
          <p:spPr bwMode="auto">
            <a:xfrm>
              <a:off x="2881" y="2743"/>
              <a:ext cx="1" cy="25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585" name="Line 48"/>
            <p:cNvSpPr>
              <a:spLocks noChangeShapeType="1"/>
            </p:cNvSpPr>
            <p:nvPr/>
          </p:nvSpPr>
          <p:spPr bwMode="auto">
            <a:xfrm>
              <a:off x="3932" y="2743"/>
              <a:ext cx="1" cy="25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586" name="Line 49"/>
            <p:cNvSpPr>
              <a:spLocks noChangeShapeType="1"/>
            </p:cNvSpPr>
            <p:nvPr/>
          </p:nvSpPr>
          <p:spPr bwMode="auto">
            <a:xfrm>
              <a:off x="4982" y="2743"/>
              <a:ext cx="1" cy="25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587" name="Rectangle 50"/>
            <p:cNvSpPr>
              <a:spLocks noChangeArrowheads="1"/>
            </p:cNvSpPr>
            <p:nvPr/>
          </p:nvSpPr>
          <p:spPr bwMode="auto">
            <a:xfrm>
              <a:off x="1200" y="3009"/>
              <a:ext cx="201"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r>
                <a:rPr lang="en-US" altLang="zh-CN" sz="2800">
                  <a:solidFill>
                    <a:srgbClr val="000000"/>
                  </a:solidFill>
                  <a:latin typeface="华文新魏" panose="02010800040101010101" pitchFamily="2" charset="-122"/>
                </a:rPr>
                <a:t>a1</a:t>
              </a:r>
              <a:endParaRPr lang="en-US" altLang="zh-CN" sz="3600">
                <a:solidFill>
                  <a:schemeClr val="tx1"/>
                </a:solidFill>
                <a:latin typeface="华文新魏" panose="02010800040101010101" pitchFamily="2" charset="-122"/>
              </a:endParaRPr>
            </a:p>
          </p:txBody>
        </p:sp>
        <p:sp>
          <p:nvSpPr>
            <p:cNvPr id="193588" name="Rectangle 51"/>
            <p:cNvSpPr>
              <a:spLocks noChangeArrowheads="1"/>
            </p:cNvSpPr>
            <p:nvPr/>
          </p:nvSpPr>
          <p:spPr bwMode="auto">
            <a:xfrm>
              <a:off x="2245" y="3009"/>
              <a:ext cx="214"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r>
                <a:rPr lang="en-US" altLang="zh-CN" sz="2800">
                  <a:solidFill>
                    <a:srgbClr val="000000"/>
                  </a:solidFill>
                  <a:latin typeface="华文新魏" panose="02010800040101010101" pitchFamily="2" charset="-122"/>
                </a:rPr>
                <a:t>b1</a:t>
              </a:r>
              <a:endParaRPr lang="en-US" altLang="zh-CN" sz="3600">
                <a:solidFill>
                  <a:schemeClr val="tx1"/>
                </a:solidFill>
                <a:latin typeface="华文新魏" panose="02010800040101010101" pitchFamily="2" charset="-122"/>
              </a:endParaRPr>
            </a:p>
          </p:txBody>
        </p:sp>
        <p:sp>
          <p:nvSpPr>
            <p:cNvPr id="193589" name="Rectangle 52"/>
            <p:cNvSpPr>
              <a:spLocks noChangeArrowheads="1"/>
            </p:cNvSpPr>
            <p:nvPr/>
          </p:nvSpPr>
          <p:spPr bwMode="auto">
            <a:xfrm>
              <a:off x="3298" y="3009"/>
              <a:ext cx="184"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r>
                <a:rPr lang="en-US" altLang="zh-CN" sz="2800">
                  <a:solidFill>
                    <a:srgbClr val="000000"/>
                  </a:solidFill>
                  <a:latin typeface="华文新魏" panose="02010800040101010101" pitchFamily="2" charset="-122"/>
                </a:rPr>
                <a:t>c1</a:t>
              </a:r>
              <a:endParaRPr lang="en-US" altLang="zh-CN" sz="3600">
                <a:solidFill>
                  <a:schemeClr val="tx1"/>
                </a:solidFill>
                <a:latin typeface="华文新魏" panose="02010800040101010101" pitchFamily="2" charset="-122"/>
              </a:endParaRPr>
            </a:p>
          </p:txBody>
        </p:sp>
        <p:sp>
          <p:nvSpPr>
            <p:cNvPr id="193590" name="Rectangle 53"/>
            <p:cNvSpPr>
              <a:spLocks noChangeArrowheads="1"/>
            </p:cNvSpPr>
            <p:nvPr/>
          </p:nvSpPr>
          <p:spPr bwMode="auto">
            <a:xfrm>
              <a:off x="4343" y="3009"/>
              <a:ext cx="219"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r>
                <a:rPr lang="en-US" altLang="zh-CN" sz="2800">
                  <a:solidFill>
                    <a:srgbClr val="000000"/>
                  </a:solidFill>
                  <a:latin typeface="华文新魏" panose="02010800040101010101" pitchFamily="2" charset="-122"/>
                </a:rPr>
                <a:t>d1</a:t>
              </a:r>
              <a:endParaRPr lang="en-US" altLang="zh-CN" sz="3600">
                <a:solidFill>
                  <a:schemeClr val="tx1"/>
                </a:solidFill>
                <a:latin typeface="华文新魏" panose="02010800040101010101" pitchFamily="2" charset="-122"/>
              </a:endParaRPr>
            </a:p>
          </p:txBody>
        </p:sp>
        <p:sp>
          <p:nvSpPr>
            <p:cNvPr id="193591" name="Line 54"/>
            <p:cNvSpPr>
              <a:spLocks noChangeShapeType="1"/>
            </p:cNvSpPr>
            <p:nvPr/>
          </p:nvSpPr>
          <p:spPr bwMode="auto">
            <a:xfrm>
              <a:off x="781" y="3001"/>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592" name="Line 55"/>
            <p:cNvSpPr>
              <a:spLocks noChangeShapeType="1"/>
            </p:cNvSpPr>
            <p:nvPr/>
          </p:nvSpPr>
          <p:spPr bwMode="auto">
            <a:xfrm>
              <a:off x="781" y="3001"/>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593" name="Line 56"/>
            <p:cNvSpPr>
              <a:spLocks noChangeShapeType="1"/>
            </p:cNvSpPr>
            <p:nvPr/>
          </p:nvSpPr>
          <p:spPr bwMode="auto">
            <a:xfrm>
              <a:off x="786" y="3001"/>
              <a:ext cx="104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594" name="Line 57"/>
            <p:cNvSpPr>
              <a:spLocks noChangeShapeType="1"/>
            </p:cNvSpPr>
            <p:nvPr/>
          </p:nvSpPr>
          <p:spPr bwMode="auto">
            <a:xfrm>
              <a:off x="1831" y="3001"/>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595" name="Line 58"/>
            <p:cNvSpPr>
              <a:spLocks noChangeShapeType="1"/>
            </p:cNvSpPr>
            <p:nvPr/>
          </p:nvSpPr>
          <p:spPr bwMode="auto">
            <a:xfrm>
              <a:off x="1831" y="3001"/>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596" name="Line 59"/>
            <p:cNvSpPr>
              <a:spLocks noChangeShapeType="1"/>
            </p:cNvSpPr>
            <p:nvPr/>
          </p:nvSpPr>
          <p:spPr bwMode="auto">
            <a:xfrm>
              <a:off x="1836" y="3001"/>
              <a:ext cx="104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597" name="Line 60"/>
            <p:cNvSpPr>
              <a:spLocks noChangeShapeType="1"/>
            </p:cNvSpPr>
            <p:nvPr/>
          </p:nvSpPr>
          <p:spPr bwMode="auto">
            <a:xfrm>
              <a:off x="2881" y="3001"/>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598" name="Line 61"/>
            <p:cNvSpPr>
              <a:spLocks noChangeShapeType="1"/>
            </p:cNvSpPr>
            <p:nvPr/>
          </p:nvSpPr>
          <p:spPr bwMode="auto">
            <a:xfrm>
              <a:off x="2881" y="3001"/>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599" name="Line 62"/>
            <p:cNvSpPr>
              <a:spLocks noChangeShapeType="1"/>
            </p:cNvSpPr>
            <p:nvPr/>
          </p:nvSpPr>
          <p:spPr bwMode="auto">
            <a:xfrm>
              <a:off x="2886" y="3001"/>
              <a:ext cx="104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600" name="Line 63"/>
            <p:cNvSpPr>
              <a:spLocks noChangeShapeType="1"/>
            </p:cNvSpPr>
            <p:nvPr/>
          </p:nvSpPr>
          <p:spPr bwMode="auto">
            <a:xfrm>
              <a:off x="3932" y="3001"/>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601" name="Line 64"/>
            <p:cNvSpPr>
              <a:spLocks noChangeShapeType="1"/>
            </p:cNvSpPr>
            <p:nvPr/>
          </p:nvSpPr>
          <p:spPr bwMode="auto">
            <a:xfrm>
              <a:off x="3932" y="3001"/>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602" name="Line 65"/>
            <p:cNvSpPr>
              <a:spLocks noChangeShapeType="1"/>
            </p:cNvSpPr>
            <p:nvPr/>
          </p:nvSpPr>
          <p:spPr bwMode="auto">
            <a:xfrm>
              <a:off x="3937" y="3001"/>
              <a:ext cx="104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603" name="Line 66"/>
            <p:cNvSpPr>
              <a:spLocks noChangeShapeType="1"/>
            </p:cNvSpPr>
            <p:nvPr/>
          </p:nvSpPr>
          <p:spPr bwMode="auto">
            <a:xfrm>
              <a:off x="4982" y="3001"/>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604" name="Line 67"/>
            <p:cNvSpPr>
              <a:spLocks noChangeShapeType="1"/>
            </p:cNvSpPr>
            <p:nvPr/>
          </p:nvSpPr>
          <p:spPr bwMode="auto">
            <a:xfrm>
              <a:off x="4982" y="3001"/>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605" name="Rectangle 68"/>
            <p:cNvSpPr>
              <a:spLocks noChangeArrowheads="1"/>
            </p:cNvSpPr>
            <p:nvPr/>
          </p:nvSpPr>
          <p:spPr bwMode="auto">
            <a:xfrm>
              <a:off x="781" y="3005"/>
              <a:ext cx="5" cy="25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sp>
          <p:nvSpPr>
            <p:cNvPr id="193606" name="Line 69"/>
            <p:cNvSpPr>
              <a:spLocks noChangeShapeType="1"/>
            </p:cNvSpPr>
            <p:nvPr/>
          </p:nvSpPr>
          <p:spPr bwMode="auto">
            <a:xfrm>
              <a:off x="1831" y="3005"/>
              <a:ext cx="1" cy="25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607" name="Rectangle 70"/>
            <p:cNvSpPr>
              <a:spLocks noChangeArrowheads="1"/>
            </p:cNvSpPr>
            <p:nvPr/>
          </p:nvSpPr>
          <p:spPr bwMode="auto">
            <a:xfrm>
              <a:off x="2881" y="3005"/>
              <a:ext cx="5" cy="25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sp>
          <p:nvSpPr>
            <p:cNvPr id="193608" name="Line 71"/>
            <p:cNvSpPr>
              <a:spLocks noChangeShapeType="1"/>
            </p:cNvSpPr>
            <p:nvPr/>
          </p:nvSpPr>
          <p:spPr bwMode="auto">
            <a:xfrm>
              <a:off x="2881" y="3005"/>
              <a:ext cx="1" cy="25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609" name="Line 72"/>
            <p:cNvSpPr>
              <a:spLocks noChangeShapeType="1"/>
            </p:cNvSpPr>
            <p:nvPr/>
          </p:nvSpPr>
          <p:spPr bwMode="auto">
            <a:xfrm>
              <a:off x="3932" y="3005"/>
              <a:ext cx="1" cy="25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610" name="Line 73"/>
            <p:cNvSpPr>
              <a:spLocks noChangeShapeType="1"/>
            </p:cNvSpPr>
            <p:nvPr/>
          </p:nvSpPr>
          <p:spPr bwMode="auto">
            <a:xfrm>
              <a:off x="4982" y="3005"/>
              <a:ext cx="1" cy="25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611" name="Rectangle 74"/>
            <p:cNvSpPr>
              <a:spLocks noChangeArrowheads="1"/>
            </p:cNvSpPr>
            <p:nvPr/>
          </p:nvSpPr>
          <p:spPr bwMode="auto">
            <a:xfrm>
              <a:off x="1200" y="3273"/>
              <a:ext cx="201"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r>
                <a:rPr lang="en-US" altLang="zh-CN" sz="2800">
                  <a:solidFill>
                    <a:srgbClr val="000000"/>
                  </a:solidFill>
                  <a:latin typeface="华文新魏" panose="02010800040101010101" pitchFamily="2" charset="-122"/>
                </a:rPr>
                <a:t>a1</a:t>
              </a:r>
              <a:endParaRPr lang="en-US" altLang="zh-CN" sz="3600">
                <a:solidFill>
                  <a:schemeClr val="tx1"/>
                </a:solidFill>
                <a:latin typeface="华文新魏" panose="02010800040101010101" pitchFamily="2" charset="-122"/>
              </a:endParaRPr>
            </a:p>
          </p:txBody>
        </p:sp>
        <p:sp>
          <p:nvSpPr>
            <p:cNvPr id="193612" name="Rectangle 75"/>
            <p:cNvSpPr>
              <a:spLocks noChangeArrowheads="1"/>
            </p:cNvSpPr>
            <p:nvPr/>
          </p:nvSpPr>
          <p:spPr bwMode="auto">
            <a:xfrm>
              <a:off x="2245" y="3273"/>
              <a:ext cx="214"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r>
                <a:rPr lang="en-US" altLang="zh-CN" sz="2800">
                  <a:solidFill>
                    <a:srgbClr val="000000"/>
                  </a:solidFill>
                  <a:latin typeface="华文新魏" panose="02010800040101010101" pitchFamily="2" charset="-122"/>
                </a:rPr>
                <a:t>b1</a:t>
              </a:r>
              <a:endParaRPr lang="en-US" altLang="zh-CN" sz="3600">
                <a:solidFill>
                  <a:schemeClr val="tx1"/>
                </a:solidFill>
                <a:latin typeface="华文新魏" panose="02010800040101010101" pitchFamily="2" charset="-122"/>
              </a:endParaRPr>
            </a:p>
          </p:txBody>
        </p:sp>
        <p:sp>
          <p:nvSpPr>
            <p:cNvPr id="193613" name="Rectangle 76"/>
            <p:cNvSpPr>
              <a:spLocks noChangeArrowheads="1"/>
            </p:cNvSpPr>
            <p:nvPr/>
          </p:nvSpPr>
          <p:spPr bwMode="auto">
            <a:xfrm>
              <a:off x="3293" y="3273"/>
              <a:ext cx="184"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r>
                <a:rPr lang="en-US" altLang="zh-CN" sz="2800">
                  <a:solidFill>
                    <a:srgbClr val="000000"/>
                  </a:solidFill>
                  <a:latin typeface="华文新魏" panose="02010800040101010101" pitchFamily="2" charset="-122"/>
                </a:rPr>
                <a:t>c1</a:t>
              </a:r>
              <a:endParaRPr lang="en-US" altLang="zh-CN" sz="3600">
                <a:solidFill>
                  <a:schemeClr val="tx1"/>
                </a:solidFill>
                <a:latin typeface="华文新魏" panose="02010800040101010101" pitchFamily="2" charset="-122"/>
              </a:endParaRPr>
            </a:p>
          </p:txBody>
        </p:sp>
        <p:sp>
          <p:nvSpPr>
            <p:cNvPr id="193614" name="Rectangle 77"/>
            <p:cNvSpPr>
              <a:spLocks noChangeArrowheads="1"/>
            </p:cNvSpPr>
            <p:nvPr/>
          </p:nvSpPr>
          <p:spPr bwMode="auto">
            <a:xfrm>
              <a:off x="4343" y="3273"/>
              <a:ext cx="257"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r>
                <a:rPr lang="en-US" altLang="zh-CN" sz="2800">
                  <a:solidFill>
                    <a:srgbClr val="000000"/>
                  </a:solidFill>
                  <a:latin typeface="华文新魏" panose="02010800040101010101" pitchFamily="2" charset="-122"/>
                </a:rPr>
                <a:t>d2</a:t>
              </a:r>
              <a:endParaRPr lang="en-US" altLang="zh-CN" sz="3600">
                <a:solidFill>
                  <a:schemeClr val="tx1"/>
                </a:solidFill>
                <a:latin typeface="华文新魏" panose="02010800040101010101" pitchFamily="2" charset="-122"/>
              </a:endParaRPr>
            </a:p>
          </p:txBody>
        </p:sp>
        <p:sp>
          <p:nvSpPr>
            <p:cNvPr id="193615" name="Rectangle 78"/>
            <p:cNvSpPr>
              <a:spLocks noChangeArrowheads="1"/>
            </p:cNvSpPr>
            <p:nvPr/>
          </p:nvSpPr>
          <p:spPr bwMode="auto">
            <a:xfrm>
              <a:off x="781" y="3265"/>
              <a:ext cx="5"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sp>
          <p:nvSpPr>
            <p:cNvPr id="193616" name="Line 79"/>
            <p:cNvSpPr>
              <a:spLocks noChangeShapeType="1"/>
            </p:cNvSpPr>
            <p:nvPr/>
          </p:nvSpPr>
          <p:spPr bwMode="auto">
            <a:xfrm>
              <a:off x="781" y="3265"/>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617" name="Line 80"/>
            <p:cNvSpPr>
              <a:spLocks noChangeShapeType="1"/>
            </p:cNvSpPr>
            <p:nvPr/>
          </p:nvSpPr>
          <p:spPr bwMode="auto">
            <a:xfrm>
              <a:off x="781" y="3265"/>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618" name="Rectangle 81"/>
            <p:cNvSpPr>
              <a:spLocks noChangeArrowheads="1"/>
            </p:cNvSpPr>
            <p:nvPr/>
          </p:nvSpPr>
          <p:spPr bwMode="auto">
            <a:xfrm>
              <a:off x="786" y="3265"/>
              <a:ext cx="1045"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sp>
          <p:nvSpPr>
            <p:cNvPr id="193619" name="Line 82"/>
            <p:cNvSpPr>
              <a:spLocks noChangeShapeType="1"/>
            </p:cNvSpPr>
            <p:nvPr/>
          </p:nvSpPr>
          <p:spPr bwMode="auto">
            <a:xfrm>
              <a:off x="786" y="3265"/>
              <a:ext cx="104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620" name="Line 83"/>
            <p:cNvSpPr>
              <a:spLocks noChangeShapeType="1"/>
            </p:cNvSpPr>
            <p:nvPr/>
          </p:nvSpPr>
          <p:spPr bwMode="auto">
            <a:xfrm>
              <a:off x="1831" y="3265"/>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621" name="Line 84"/>
            <p:cNvSpPr>
              <a:spLocks noChangeShapeType="1"/>
            </p:cNvSpPr>
            <p:nvPr/>
          </p:nvSpPr>
          <p:spPr bwMode="auto">
            <a:xfrm>
              <a:off x="1831" y="3265"/>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622" name="Rectangle 85"/>
            <p:cNvSpPr>
              <a:spLocks noChangeArrowheads="1"/>
            </p:cNvSpPr>
            <p:nvPr/>
          </p:nvSpPr>
          <p:spPr bwMode="auto">
            <a:xfrm>
              <a:off x="1836" y="3265"/>
              <a:ext cx="1045"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sp>
          <p:nvSpPr>
            <p:cNvPr id="193623" name="Line 86"/>
            <p:cNvSpPr>
              <a:spLocks noChangeShapeType="1"/>
            </p:cNvSpPr>
            <p:nvPr/>
          </p:nvSpPr>
          <p:spPr bwMode="auto">
            <a:xfrm>
              <a:off x="1836" y="3265"/>
              <a:ext cx="104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624" name="Rectangle 87"/>
            <p:cNvSpPr>
              <a:spLocks noChangeArrowheads="1"/>
            </p:cNvSpPr>
            <p:nvPr/>
          </p:nvSpPr>
          <p:spPr bwMode="auto">
            <a:xfrm>
              <a:off x="2881" y="3265"/>
              <a:ext cx="5"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sp>
          <p:nvSpPr>
            <p:cNvPr id="193625" name="Line 88"/>
            <p:cNvSpPr>
              <a:spLocks noChangeShapeType="1"/>
            </p:cNvSpPr>
            <p:nvPr/>
          </p:nvSpPr>
          <p:spPr bwMode="auto">
            <a:xfrm>
              <a:off x="2881" y="3265"/>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626" name="Line 89"/>
            <p:cNvSpPr>
              <a:spLocks noChangeShapeType="1"/>
            </p:cNvSpPr>
            <p:nvPr/>
          </p:nvSpPr>
          <p:spPr bwMode="auto">
            <a:xfrm>
              <a:off x="2881" y="3265"/>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627" name="Rectangle 90"/>
            <p:cNvSpPr>
              <a:spLocks noChangeArrowheads="1"/>
            </p:cNvSpPr>
            <p:nvPr/>
          </p:nvSpPr>
          <p:spPr bwMode="auto">
            <a:xfrm>
              <a:off x="2886" y="3265"/>
              <a:ext cx="1046"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sp>
          <p:nvSpPr>
            <p:cNvPr id="193628" name="Line 91"/>
            <p:cNvSpPr>
              <a:spLocks noChangeShapeType="1"/>
            </p:cNvSpPr>
            <p:nvPr/>
          </p:nvSpPr>
          <p:spPr bwMode="auto">
            <a:xfrm>
              <a:off x="2886" y="3265"/>
              <a:ext cx="104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629" name="Line 92"/>
            <p:cNvSpPr>
              <a:spLocks noChangeShapeType="1"/>
            </p:cNvSpPr>
            <p:nvPr/>
          </p:nvSpPr>
          <p:spPr bwMode="auto">
            <a:xfrm>
              <a:off x="3932" y="3265"/>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630" name="Line 93"/>
            <p:cNvSpPr>
              <a:spLocks noChangeShapeType="1"/>
            </p:cNvSpPr>
            <p:nvPr/>
          </p:nvSpPr>
          <p:spPr bwMode="auto">
            <a:xfrm>
              <a:off x="3932" y="3265"/>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631" name="Rectangle 94"/>
            <p:cNvSpPr>
              <a:spLocks noChangeArrowheads="1"/>
            </p:cNvSpPr>
            <p:nvPr/>
          </p:nvSpPr>
          <p:spPr bwMode="auto">
            <a:xfrm>
              <a:off x="3937" y="3265"/>
              <a:ext cx="1045"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sp>
          <p:nvSpPr>
            <p:cNvPr id="193632" name="Line 95"/>
            <p:cNvSpPr>
              <a:spLocks noChangeShapeType="1"/>
            </p:cNvSpPr>
            <p:nvPr/>
          </p:nvSpPr>
          <p:spPr bwMode="auto">
            <a:xfrm>
              <a:off x="3937" y="3265"/>
              <a:ext cx="104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633" name="Line 96"/>
            <p:cNvSpPr>
              <a:spLocks noChangeShapeType="1"/>
            </p:cNvSpPr>
            <p:nvPr/>
          </p:nvSpPr>
          <p:spPr bwMode="auto">
            <a:xfrm>
              <a:off x="4982" y="3265"/>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634" name="Line 97"/>
            <p:cNvSpPr>
              <a:spLocks noChangeShapeType="1"/>
            </p:cNvSpPr>
            <p:nvPr/>
          </p:nvSpPr>
          <p:spPr bwMode="auto">
            <a:xfrm>
              <a:off x="4982" y="3265"/>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635" name="Rectangle 98"/>
            <p:cNvSpPr>
              <a:spLocks noChangeArrowheads="1"/>
            </p:cNvSpPr>
            <p:nvPr/>
          </p:nvSpPr>
          <p:spPr bwMode="auto">
            <a:xfrm>
              <a:off x="781" y="3270"/>
              <a:ext cx="5" cy="25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sp>
          <p:nvSpPr>
            <p:cNvPr id="193636" name="Line 99"/>
            <p:cNvSpPr>
              <a:spLocks noChangeShapeType="1"/>
            </p:cNvSpPr>
            <p:nvPr/>
          </p:nvSpPr>
          <p:spPr bwMode="auto">
            <a:xfrm>
              <a:off x="1831" y="3270"/>
              <a:ext cx="1" cy="25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637" name="Rectangle 100"/>
            <p:cNvSpPr>
              <a:spLocks noChangeArrowheads="1"/>
            </p:cNvSpPr>
            <p:nvPr/>
          </p:nvSpPr>
          <p:spPr bwMode="auto">
            <a:xfrm>
              <a:off x="2881" y="3270"/>
              <a:ext cx="5" cy="25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sp>
          <p:nvSpPr>
            <p:cNvPr id="193638" name="Line 101"/>
            <p:cNvSpPr>
              <a:spLocks noChangeShapeType="1"/>
            </p:cNvSpPr>
            <p:nvPr/>
          </p:nvSpPr>
          <p:spPr bwMode="auto">
            <a:xfrm>
              <a:off x="2881" y="3270"/>
              <a:ext cx="1" cy="25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639" name="Line 102"/>
            <p:cNvSpPr>
              <a:spLocks noChangeShapeType="1"/>
            </p:cNvSpPr>
            <p:nvPr/>
          </p:nvSpPr>
          <p:spPr bwMode="auto">
            <a:xfrm>
              <a:off x="3932" y="3270"/>
              <a:ext cx="1" cy="25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640" name="Line 103"/>
            <p:cNvSpPr>
              <a:spLocks noChangeShapeType="1"/>
            </p:cNvSpPr>
            <p:nvPr/>
          </p:nvSpPr>
          <p:spPr bwMode="auto">
            <a:xfrm>
              <a:off x="4982" y="3270"/>
              <a:ext cx="1" cy="25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641" name="Rectangle 104"/>
            <p:cNvSpPr>
              <a:spLocks noChangeArrowheads="1"/>
            </p:cNvSpPr>
            <p:nvPr/>
          </p:nvSpPr>
          <p:spPr bwMode="auto">
            <a:xfrm>
              <a:off x="1200" y="3534"/>
              <a:ext cx="201"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r>
                <a:rPr lang="en-US" altLang="zh-CN" sz="2800">
                  <a:solidFill>
                    <a:srgbClr val="000000"/>
                  </a:solidFill>
                  <a:latin typeface="华文新魏" panose="02010800040101010101" pitchFamily="2" charset="-122"/>
                </a:rPr>
                <a:t>a1</a:t>
              </a:r>
              <a:endParaRPr lang="en-US" altLang="zh-CN" sz="3600">
                <a:solidFill>
                  <a:schemeClr val="tx1"/>
                </a:solidFill>
                <a:latin typeface="华文新魏" panose="02010800040101010101" pitchFamily="2" charset="-122"/>
              </a:endParaRPr>
            </a:p>
          </p:txBody>
        </p:sp>
        <p:sp>
          <p:nvSpPr>
            <p:cNvPr id="193642" name="Rectangle 105"/>
            <p:cNvSpPr>
              <a:spLocks noChangeArrowheads="1"/>
            </p:cNvSpPr>
            <p:nvPr/>
          </p:nvSpPr>
          <p:spPr bwMode="auto">
            <a:xfrm>
              <a:off x="2245" y="3534"/>
              <a:ext cx="252"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r>
                <a:rPr lang="en-US" altLang="zh-CN" sz="2800">
                  <a:solidFill>
                    <a:srgbClr val="000000"/>
                  </a:solidFill>
                  <a:latin typeface="华文新魏" panose="02010800040101010101" pitchFamily="2" charset="-122"/>
                </a:rPr>
                <a:t>b2</a:t>
              </a:r>
              <a:endParaRPr lang="en-US" altLang="zh-CN" sz="3600">
                <a:solidFill>
                  <a:schemeClr val="tx1"/>
                </a:solidFill>
                <a:latin typeface="华文新魏" panose="02010800040101010101" pitchFamily="2" charset="-122"/>
              </a:endParaRPr>
            </a:p>
          </p:txBody>
        </p:sp>
        <p:sp>
          <p:nvSpPr>
            <p:cNvPr id="193643" name="Rectangle 106"/>
            <p:cNvSpPr>
              <a:spLocks noChangeArrowheads="1"/>
            </p:cNvSpPr>
            <p:nvPr/>
          </p:nvSpPr>
          <p:spPr bwMode="auto">
            <a:xfrm>
              <a:off x="3298" y="3534"/>
              <a:ext cx="222"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r>
                <a:rPr lang="en-US" altLang="zh-CN" sz="2800">
                  <a:solidFill>
                    <a:srgbClr val="000000"/>
                  </a:solidFill>
                  <a:latin typeface="华文新魏" panose="02010800040101010101" pitchFamily="2" charset="-122"/>
                </a:rPr>
                <a:t>c2</a:t>
              </a:r>
              <a:endParaRPr lang="en-US" altLang="zh-CN" sz="3600">
                <a:solidFill>
                  <a:schemeClr val="tx1"/>
                </a:solidFill>
                <a:latin typeface="华文新魏" panose="02010800040101010101" pitchFamily="2" charset="-122"/>
              </a:endParaRPr>
            </a:p>
          </p:txBody>
        </p:sp>
        <p:sp>
          <p:nvSpPr>
            <p:cNvPr id="193644" name="Rectangle 107"/>
            <p:cNvSpPr>
              <a:spLocks noChangeArrowheads="1"/>
            </p:cNvSpPr>
            <p:nvPr/>
          </p:nvSpPr>
          <p:spPr bwMode="auto">
            <a:xfrm>
              <a:off x="4343" y="3534"/>
              <a:ext cx="219"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r>
                <a:rPr lang="en-US" altLang="zh-CN" sz="2800">
                  <a:solidFill>
                    <a:srgbClr val="000000"/>
                  </a:solidFill>
                  <a:latin typeface="华文新魏" panose="02010800040101010101" pitchFamily="2" charset="-122"/>
                </a:rPr>
                <a:t>d1</a:t>
              </a:r>
              <a:endParaRPr lang="en-US" altLang="zh-CN" sz="3600">
                <a:solidFill>
                  <a:schemeClr val="tx1"/>
                </a:solidFill>
                <a:latin typeface="华文新魏" panose="02010800040101010101" pitchFamily="2" charset="-122"/>
              </a:endParaRPr>
            </a:p>
          </p:txBody>
        </p:sp>
        <p:sp>
          <p:nvSpPr>
            <p:cNvPr id="193645" name="Rectangle 108"/>
            <p:cNvSpPr>
              <a:spLocks noChangeArrowheads="1"/>
            </p:cNvSpPr>
            <p:nvPr/>
          </p:nvSpPr>
          <p:spPr bwMode="auto">
            <a:xfrm>
              <a:off x="781" y="3527"/>
              <a:ext cx="5"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sp>
          <p:nvSpPr>
            <p:cNvPr id="193646" name="Line 109"/>
            <p:cNvSpPr>
              <a:spLocks noChangeShapeType="1"/>
            </p:cNvSpPr>
            <p:nvPr/>
          </p:nvSpPr>
          <p:spPr bwMode="auto">
            <a:xfrm>
              <a:off x="781" y="3527"/>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647" name="Line 110"/>
            <p:cNvSpPr>
              <a:spLocks noChangeShapeType="1"/>
            </p:cNvSpPr>
            <p:nvPr/>
          </p:nvSpPr>
          <p:spPr bwMode="auto">
            <a:xfrm>
              <a:off x="781" y="3527"/>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648" name="Rectangle 111"/>
            <p:cNvSpPr>
              <a:spLocks noChangeArrowheads="1"/>
            </p:cNvSpPr>
            <p:nvPr/>
          </p:nvSpPr>
          <p:spPr bwMode="auto">
            <a:xfrm>
              <a:off x="786" y="3527"/>
              <a:ext cx="1045"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sp>
          <p:nvSpPr>
            <p:cNvPr id="193649" name="Line 112"/>
            <p:cNvSpPr>
              <a:spLocks noChangeShapeType="1"/>
            </p:cNvSpPr>
            <p:nvPr/>
          </p:nvSpPr>
          <p:spPr bwMode="auto">
            <a:xfrm>
              <a:off x="786" y="3527"/>
              <a:ext cx="104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650" name="Line 113"/>
            <p:cNvSpPr>
              <a:spLocks noChangeShapeType="1"/>
            </p:cNvSpPr>
            <p:nvPr/>
          </p:nvSpPr>
          <p:spPr bwMode="auto">
            <a:xfrm>
              <a:off x="1831" y="3527"/>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651" name="Line 114"/>
            <p:cNvSpPr>
              <a:spLocks noChangeShapeType="1"/>
            </p:cNvSpPr>
            <p:nvPr/>
          </p:nvSpPr>
          <p:spPr bwMode="auto">
            <a:xfrm>
              <a:off x="1831" y="3527"/>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652" name="Rectangle 115"/>
            <p:cNvSpPr>
              <a:spLocks noChangeArrowheads="1"/>
            </p:cNvSpPr>
            <p:nvPr/>
          </p:nvSpPr>
          <p:spPr bwMode="auto">
            <a:xfrm>
              <a:off x="1836" y="3527"/>
              <a:ext cx="1045"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sp>
          <p:nvSpPr>
            <p:cNvPr id="193653" name="Line 116"/>
            <p:cNvSpPr>
              <a:spLocks noChangeShapeType="1"/>
            </p:cNvSpPr>
            <p:nvPr/>
          </p:nvSpPr>
          <p:spPr bwMode="auto">
            <a:xfrm>
              <a:off x="1836" y="3527"/>
              <a:ext cx="104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654" name="Rectangle 117"/>
            <p:cNvSpPr>
              <a:spLocks noChangeArrowheads="1"/>
            </p:cNvSpPr>
            <p:nvPr/>
          </p:nvSpPr>
          <p:spPr bwMode="auto">
            <a:xfrm>
              <a:off x="2881" y="3527"/>
              <a:ext cx="5"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sp>
          <p:nvSpPr>
            <p:cNvPr id="193655" name="Line 118"/>
            <p:cNvSpPr>
              <a:spLocks noChangeShapeType="1"/>
            </p:cNvSpPr>
            <p:nvPr/>
          </p:nvSpPr>
          <p:spPr bwMode="auto">
            <a:xfrm>
              <a:off x="2881" y="3527"/>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656" name="Line 119"/>
            <p:cNvSpPr>
              <a:spLocks noChangeShapeType="1"/>
            </p:cNvSpPr>
            <p:nvPr/>
          </p:nvSpPr>
          <p:spPr bwMode="auto">
            <a:xfrm>
              <a:off x="2881" y="3527"/>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657" name="Rectangle 120"/>
            <p:cNvSpPr>
              <a:spLocks noChangeArrowheads="1"/>
            </p:cNvSpPr>
            <p:nvPr/>
          </p:nvSpPr>
          <p:spPr bwMode="auto">
            <a:xfrm>
              <a:off x="2886" y="3527"/>
              <a:ext cx="1046"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sp>
          <p:nvSpPr>
            <p:cNvPr id="193658" name="Line 121"/>
            <p:cNvSpPr>
              <a:spLocks noChangeShapeType="1"/>
            </p:cNvSpPr>
            <p:nvPr/>
          </p:nvSpPr>
          <p:spPr bwMode="auto">
            <a:xfrm>
              <a:off x="2886" y="3527"/>
              <a:ext cx="104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659" name="Line 122"/>
            <p:cNvSpPr>
              <a:spLocks noChangeShapeType="1"/>
            </p:cNvSpPr>
            <p:nvPr/>
          </p:nvSpPr>
          <p:spPr bwMode="auto">
            <a:xfrm>
              <a:off x="3932" y="3527"/>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660" name="Line 123"/>
            <p:cNvSpPr>
              <a:spLocks noChangeShapeType="1"/>
            </p:cNvSpPr>
            <p:nvPr/>
          </p:nvSpPr>
          <p:spPr bwMode="auto">
            <a:xfrm>
              <a:off x="3932" y="3527"/>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661" name="Rectangle 124"/>
            <p:cNvSpPr>
              <a:spLocks noChangeArrowheads="1"/>
            </p:cNvSpPr>
            <p:nvPr/>
          </p:nvSpPr>
          <p:spPr bwMode="auto">
            <a:xfrm>
              <a:off x="3937" y="3527"/>
              <a:ext cx="1045"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sp>
          <p:nvSpPr>
            <p:cNvPr id="193662" name="Line 125"/>
            <p:cNvSpPr>
              <a:spLocks noChangeShapeType="1"/>
            </p:cNvSpPr>
            <p:nvPr/>
          </p:nvSpPr>
          <p:spPr bwMode="auto">
            <a:xfrm>
              <a:off x="3937" y="3527"/>
              <a:ext cx="104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663" name="Line 126"/>
            <p:cNvSpPr>
              <a:spLocks noChangeShapeType="1"/>
            </p:cNvSpPr>
            <p:nvPr/>
          </p:nvSpPr>
          <p:spPr bwMode="auto">
            <a:xfrm>
              <a:off x="4982" y="3527"/>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664" name="Line 127"/>
            <p:cNvSpPr>
              <a:spLocks noChangeShapeType="1"/>
            </p:cNvSpPr>
            <p:nvPr/>
          </p:nvSpPr>
          <p:spPr bwMode="auto">
            <a:xfrm>
              <a:off x="4982" y="3527"/>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665" name="Rectangle 128"/>
            <p:cNvSpPr>
              <a:spLocks noChangeArrowheads="1"/>
            </p:cNvSpPr>
            <p:nvPr/>
          </p:nvSpPr>
          <p:spPr bwMode="auto">
            <a:xfrm>
              <a:off x="781" y="3532"/>
              <a:ext cx="5" cy="25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sp>
          <p:nvSpPr>
            <p:cNvPr id="193666" name="Line 129"/>
            <p:cNvSpPr>
              <a:spLocks noChangeShapeType="1"/>
            </p:cNvSpPr>
            <p:nvPr/>
          </p:nvSpPr>
          <p:spPr bwMode="auto">
            <a:xfrm>
              <a:off x="1831" y="3532"/>
              <a:ext cx="1" cy="25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667" name="Rectangle 130"/>
            <p:cNvSpPr>
              <a:spLocks noChangeArrowheads="1"/>
            </p:cNvSpPr>
            <p:nvPr/>
          </p:nvSpPr>
          <p:spPr bwMode="auto">
            <a:xfrm>
              <a:off x="2881" y="3532"/>
              <a:ext cx="5" cy="25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sp>
          <p:nvSpPr>
            <p:cNvPr id="193668" name="Line 131"/>
            <p:cNvSpPr>
              <a:spLocks noChangeShapeType="1"/>
            </p:cNvSpPr>
            <p:nvPr/>
          </p:nvSpPr>
          <p:spPr bwMode="auto">
            <a:xfrm>
              <a:off x="2881" y="3532"/>
              <a:ext cx="1" cy="25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669" name="Line 132"/>
            <p:cNvSpPr>
              <a:spLocks noChangeShapeType="1"/>
            </p:cNvSpPr>
            <p:nvPr/>
          </p:nvSpPr>
          <p:spPr bwMode="auto">
            <a:xfrm>
              <a:off x="3932" y="3532"/>
              <a:ext cx="1" cy="25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670" name="Line 133"/>
            <p:cNvSpPr>
              <a:spLocks noChangeShapeType="1"/>
            </p:cNvSpPr>
            <p:nvPr/>
          </p:nvSpPr>
          <p:spPr bwMode="auto">
            <a:xfrm>
              <a:off x="4982" y="3532"/>
              <a:ext cx="1" cy="25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671" name="Rectangle 134"/>
            <p:cNvSpPr>
              <a:spLocks noChangeArrowheads="1"/>
            </p:cNvSpPr>
            <p:nvPr/>
          </p:nvSpPr>
          <p:spPr bwMode="auto">
            <a:xfrm>
              <a:off x="1200" y="3799"/>
              <a:ext cx="201"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r>
                <a:rPr lang="en-US" altLang="zh-CN" sz="2800">
                  <a:solidFill>
                    <a:srgbClr val="000000"/>
                  </a:solidFill>
                  <a:latin typeface="华文新魏" panose="02010800040101010101" pitchFamily="2" charset="-122"/>
                </a:rPr>
                <a:t>a1</a:t>
              </a:r>
              <a:endParaRPr lang="en-US" altLang="zh-CN" sz="3600">
                <a:solidFill>
                  <a:schemeClr val="tx1"/>
                </a:solidFill>
                <a:latin typeface="华文新魏" panose="02010800040101010101" pitchFamily="2" charset="-122"/>
              </a:endParaRPr>
            </a:p>
          </p:txBody>
        </p:sp>
        <p:sp>
          <p:nvSpPr>
            <p:cNvPr id="193672" name="Rectangle 135"/>
            <p:cNvSpPr>
              <a:spLocks noChangeArrowheads="1"/>
            </p:cNvSpPr>
            <p:nvPr/>
          </p:nvSpPr>
          <p:spPr bwMode="auto">
            <a:xfrm>
              <a:off x="2245" y="3799"/>
              <a:ext cx="252"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r>
                <a:rPr lang="en-US" altLang="zh-CN" sz="2800">
                  <a:solidFill>
                    <a:srgbClr val="000000"/>
                  </a:solidFill>
                  <a:latin typeface="华文新魏" panose="02010800040101010101" pitchFamily="2" charset="-122"/>
                </a:rPr>
                <a:t>b2</a:t>
              </a:r>
              <a:endParaRPr lang="en-US" altLang="zh-CN" sz="3600">
                <a:solidFill>
                  <a:schemeClr val="tx1"/>
                </a:solidFill>
                <a:latin typeface="华文新魏" panose="02010800040101010101" pitchFamily="2" charset="-122"/>
              </a:endParaRPr>
            </a:p>
          </p:txBody>
        </p:sp>
        <p:sp>
          <p:nvSpPr>
            <p:cNvPr id="193673" name="Rectangle 136"/>
            <p:cNvSpPr>
              <a:spLocks noChangeArrowheads="1"/>
            </p:cNvSpPr>
            <p:nvPr/>
          </p:nvSpPr>
          <p:spPr bwMode="auto">
            <a:xfrm>
              <a:off x="3298" y="3799"/>
              <a:ext cx="222"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r>
                <a:rPr lang="en-US" altLang="zh-CN" sz="2800">
                  <a:solidFill>
                    <a:srgbClr val="000000"/>
                  </a:solidFill>
                  <a:latin typeface="华文新魏" panose="02010800040101010101" pitchFamily="2" charset="-122"/>
                </a:rPr>
                <a:t>c2</a:t>
              </a:r>
              <a:endParaRPr lang="en-US" altLang="zh-CN" sz="3600">
                <a:solidFill>
                  <a:schemeClr val="tx1"/>
                </a:solidFill>
                <a:latin typeface="华文新魏" panose="02010800040101010101" pitchFamily="2" charset="-122"/>
              </a:endParaRPr>
            </a:p>
          </p:txBody>
        </p:sp>
        <p:sp>
          <p:nvSpPr>
            <p:cNvPr id="193674" name="Rectangle 137"/>
            <p:cNvSpPr>
              <a:spLocks noChangeArrowheads="1"/>
            </p:cNvSpPr>
            <p:nvPr/>
          </p:nvSpPr>
          <p:spPr bwMode="auto">
            <a:xfrm>
              <a:off x="4343" y="3799"/>
              <a:ext cx="257"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r>
                <a:rPr lang="en-US" altLang="zh-CN" sz="2800">
                  <a:solidFill>
                    <a:srgbClr val="000000"/>
                  </a:solidFill>
                  <a:latin typeface="华文新魏" panose="02010800040101010101" pitchFamily="2" charset="-122"/>
                </a:rPr>
                <a:t>d2</a:t>
              </a:r>
              <a:endParaRPr lang="en-US" altLang="zh-CN" sz="3600">
                <a:solidFill>
                  <a:schemeClr val="tx1"/>
                </a:solidFill>
                <a:latin typeface="华文新魏" panose="02010800040101010101" pitchFamily="2" charset="-122"/>
              </a:endParaRPr>
            </a:p>
          </p:txBody>
        </p:sp>
        <p:sp>
          <p:nvSpPr>
            <p:cNvPr id="193675" name="Rectangle 138"/>
            <p:cNvSpPr>
              <a:spLocks noChangeArrowheads="1"/>
            </p:cNvSpPr>
            <p:nvPr/>
          </p:nvSpPr>
          <p:spPr bwMode="auto">
            <a:xfrm>
              <a:off x="781" y="3792"/>
              <a:ext cx="5"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sp>
          <p:nvSpPr>
            <p:cNvPr id="193676" name="Line 139"/>
            <p:cNvSpPr>
              <a:spLocks noChangeShapeType="1"/>
            </p:cNvSpPr>
            <p:nvPr/>
          </p:nvSpPr>
          <p:spPr bwMode="auto">
            <a:xfrm>
              <a:off x="781" y="3792"/>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677" name="Line 140"/>
            <p:cNvSpPr>
              <a:spLocks noChangeShapeType="1"/>
            </p:cNvSpPr>
            <p:nvPr/>
          </p:nvSpPr>
          <p:spPr bwMode="auto">
            <a:xfrm>
              <a:off x="781" y="3792"/>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678" name="Rectangle 141"/>
            <p:cNvSpPr>
              <a:spLocks noChangeArrowheads="1"/>
            </p:cNvSpPr>
            <p:nvPr/>
          </p:nvSpPr>
          <p:spPr bwMode="auto">
            <a:xfrm>
              <a:off x="786" y="3792"/>
              <a:ext cx="1045"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sp>
          <p:nvSpPr>
            <p:cNvPr id="193679" name="Line 142"/>
            <p:cNvSpPr>
              <a:spLocks noChangeShapeType="1"/>
            </p:cNvSpPr>
            <p:nvPr/>
          </p:nvSpPr>
          <p:spPr bwMode="auto">
            <a:xfrm>
              <a:off x="786" y="3792"/>
              <a:ext cx="104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680" name="Line 143"/>
            <p:cNvSpPr>
              <a:spLocks noChangeShapeType="1"/>
            </p:cNvSpPr>
            <p:nvPr/>
          </p:nvSpPr>
          <p:spPr bwMode="auto">
            <a:xfrm>
              <a:off x="1831" y="3792"/>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681" name="Line 144"/>
            <p:cNvSpPr>
              <a:spLocks noChangeShapeType="1"/>
            </p:cNvSpPr>
            <p:nvPr/>
          </p:nvSpPr>
          <p:spPr bwMode="auto">
            <a:xfrm>
              <a:off x="1831" y="3792"/>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682" name="Rectangle 145"/>
            <p:cNvSpPr>
              <a:spLocks noChangeArrowheads="1"/>
            </p:cNvSpPr>
            <p:nvPr/>
          </p:nvSpPr>
          <p:spPr bwMode="auto">
            <a:xfrm>
              <a:off x="1836" y="3792"/>
              <a:ext cx="1045"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sp>
          <p:nvSpPr>
            <p:cNvPr id="193683" name="Line 146"/>
            <p:cNvSpPr>
              <a:spLocks noChangeShapeType="1"/>
            </p:cNvSpPr>
            <p:nvPr/>
          </p:nvSpPr>
          <p:spPr bwMode="auto">
            <a:xfrm>
              <a:off x="1836" y="3792"/>
              <a:ext cx="104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684" name="Rectangle 147"/>
            <p:cNvSpPr>
              <a:spLocks noChangeArrowheads="1"/>
            </p:cNvSpPr>
            <p:nvPr/>
          </p:nvSpPr>
          <p:spPr bwMode="auto">
            <a:xfrm>
              <a:off x="2881" y="3792"/>
              <a:ext cx="5"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sp>
          <p:nvSpPr>
            <p:cNvPr id="193685" name="Line 148"/>
            <p:cNvSpPr>
              <a:spLocks noChangeShapeType="1"/>
            </p:cNvSpPr>
            <p:nvPr/>
          </p:nvSpPr>
          <p:spPr bwMode="auto">
            <a:xfrm>
              <a:off x="2881" y="3792"/>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686" name="Line 149"/>
            <p:cNvSpPr>
              <a:spLocks noChangeShapeType="1"/>
            </p:cNvSpPr>
            <p:nvPr/>
          </p:nvSpPr>
          <p:spPr bwMode="auto">
            <a:xfrm>
              <a:off x="2881" y="3792"/>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687" name="Rectangle 150"/>
            <p:cNvSpPr>
              <a:spLocks noChangeArrowheads="1"/>
            </p:cNvSpPr>
            <p:nvPr/>
          </p:nvSpPr>
          <p:spPr bwMode="auto">
            <a:xfrm>
              <a:off x="2886" y="3792"/>
              <a:ext cx="1046"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sp>
          <p:nvSpPr>
            <p:cNvPr id="193688" name="Line 151"/>
            <p:cNvSpPr>
              <a:spLocks noChangeShapeType="1"/>
            </p:cNvSpPr>
            <p:nvPr/>
          </p:nvSpPr>
          <p:spPr bwMode="auto">
            <a:xfrm>
              <a:off x="2886" y="3792"/>
              <a:ext cx="104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689" name="Line 152"/>
            <p:cNvSpPr>
              <a:spLocks noChangeShapeType="1"/>
            </p:cNvSpPr>
            <p:nvPr/>
          </p:nvSpPr>
          <p:spPr bwMode="auto">
            <a:xfrm>
              <a:off x="3932" y="3792"/>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690" name="Line 153"/>
            <p:cNvSpPr>
              <a:spLocks noChangeShapeType="1"/>
            </p:cNvSpPr>
            <p:nvPr/>
          </p:nvSpPr>
          <p:spPr bwMode="auto">
            <a:xfrm>
              <a:off x="3932" y="3792"/>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691" name="Rectangle 154"/>
            <p:cNvSpPr>
              <a:spLocks noChangeArrowheads="1"/>
            </p:cNvSpPr>
            <p:nvPr/>
          </p:nvSpPr>
          <p:spPr bwMode="auto">
            <a:xfrm>
              <a:off x="3937" y="3792"/>
              <a:ext cx="1045"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sp>
          <p:nvSpPr>
            <p:cNvPr id="193692" name="Line 155"/>
            <p:cNvSpPr>
              <a:spLocks noChangeShapeType="1"/>
            </p:cNvSpPr>
            <p:nvPr/>
          </p:nvSpPr>
          <p:spPr bwMode="auto">
            <a:xfrm>
              <a:off x="3937" y="3792"/>
              <a:ext cx="104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693" name="Line 156"/>
            <p:cNvSpPr>
              <a:spLocks noChangeShapeType="1"/>
            </p:cNvSpPr>
            <p:nvPr/>
          </p:nvSpPr>
          <p:spPr bwMode="auto">
            <a:xfrm>
              <a:off x="4982" y="3792"/>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694" name="Line 157"/>
            <p:cNvSpPr>
              <a:spLocks noChangeShapeType="1"/>
            </p:cNvSpPr>
            <p:nvPr/>
          </p:nvSpPr>
          <p:spPr bwMode="auto">
            <a:xfrm>
              <a:off x="4982" y="3792"/>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695" name="Rectangle 158"/>
            <p:cNvSpPr>
              <a:spLocks noChangeArrowheads="1"/>
            </p:cNvSpPr>
            <p:nvPr/>
          </p:nvSpPr>
          <p:spPr bwMode="auto">
            <a:xfrm>
              <a:off x="781" y="3796"/>
              <a:ext cx="5" cy="25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sp>
          <p:nvSpPr>
            <p:cNvPr id="193696" name="Line 159"/>
            <p:cNvSpPr>
              <a:spLocks noChangeShapeType="1"/>
            </p:cNvSpPr>
            <p:nvPr/>
          </p:nvSpPr>
          <p:spPr bwMode="auto">
            <a:xfrm>
              <a:off x="781" y="4054"/>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697" name="Line 160"/>
            <p:cNvSpPr>
              <a:spLocks noChangeShapeType="1"/>
            </p:cNvSpPr>
            <p:nvPr/>
          </p:nvSpPr>
          <p:spPr bwMode="auto">
            <a:xfrm>
              <a:off x="781" y="4054"/>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698" name="Line 161"/>
            <p:cNvSpPr>
              <a:spLocks noChangeShapeType="1"/>
            </p:cNvSpPr>
            <p:nvPr/>
          </p:nvSpPr>
          <p:spPr bwMode="auto">
            <a:xfrm>
              <a:off x="781" y="4054"/>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699" name="Line 162"/>
            <p:cNvSpPr>
              <a:spLocks noChangeShapeType="1"/>
            </p:cNvSpPr>
            <p:nvPr/>
          </p:nvSpPr>
          <p:spPr bwMode="auto">
            <a:xfrm>
              <a:off x="781" y="4054"/>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700" name="Line 163"/>
            <p:cNvSpPr>
              <a:spLocks noChangeShapeType="1"/>
            </p:cNvSpPr>
            <p:nvPr/>
          </p:nvSpPr>
          <p:spPr bwMode="auto">
            <a:xfrm>
              <a:off x="786" y="4054"/>
              <a:ext cx="104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701" name="Line 164"/>
            <p:cNvSpPr>
              <a:spLocks noChangeShapeType="1"/>
            </p:cNvSpPr>
            <p:nvPr/>
          </p:nvSpPr>
          <p:spPr bwMode="auto">
            <a:xfrm>
              <a:off x="1831" y="3796"/>
              <a:ext cx="1" cy="25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702" name="Line 165"/>
            <p:cNvSpPr>
              <a:spLocks noChangeShapeType="1"/>
            </p:cNvSpPr>
            <p:nvPr/>
          </p:nvSpPr>
          <p:spPr bwMode="auto">
            <a:xfrm>
              <a:off x="1831" y="4054"/>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703" name="Line 166"/>
            <p:cNvSpPr>
              <a:spLocks noChangeShapeType="1"/>
            </p:cNvSpPr>
            <p:nvPr/>
          </p:nvSpPr>
          <p:spPr bwMode="auto">
            <a:xfrm>
              <a:off x="1831" y="4054"/>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704" name="Line 167"/>
            <p:cNvSpPr>
              <a:spLocks noChangeShapeType="1"/>
            </p:cNvSpPr>
            <p:nvPr/>
          </p:nvSpPr>
          <p:spPr bwMode="auto">
            <a:xfrm>
              <a:off x="1836" y="4054"/>
              <a:ext cx="104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705" name="Rectangle 168"/>
            <p:cNvSpPr>
              <a:spLocks noChangeArrowheads="1"/>
            </p:cNvSpPr>
            <p:nvPr/>
          </p:nvSpPr>
          <p:spPr bwMode="auto">
            <a:xfrm>
              <a:off x="2881" y="3796"/>
              <a:ext cx="5" cy="25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sp>
          <p:nvSpPr>
            <p:cNvPr id="193706" name="Line 169"/>
            <p:cNvSpPr>
              <a:spLocks noChangeShapeType="1"/>
            </p:cNvSpPr>
            <p:nvPr/>
          </p:nvSpPr>
          <p:spPr bwMode="auto">
            <a:xfrm>
              <a:off x="2881" y="3796"/>
              <a:ext cx="1" cy="25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707" name="Line 170"/>
            <p:cNvSpPr>
              <a:spLocks noChangeShapeType="1"/>
            </p:cNvSpPr>
            <p:nvPr/>
          </p:nvSpPr>
          <p:spPr bwMode="auto">
            <a:xfrm>
              <a:off x="2881" y="4054"/>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708" name="Line 171"/>
            <p:cNvSpPr>
              <a:spLocks noChangeShapeType="1"/>
            </p:cNvSpPr>
            <p:nvPr/>
          </p:nvSpPr>
          <p:spPr bwMode="auto">
            <a:xfrm>
              <a:off x="2881" y="4054"/>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709" name="Line 172"/>
            <p:cNvSpPr>
              <a:spLocks noChangeShapeType="1"/>
            </p:cNvSpPr>
            <p:nvPr/>
          </p:nvSpPr>
          <p:spPr bwMode="auto">
            <a:xfrm>
              <a:off x="2886" y="4054"/>
              <a:ext cx="104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710" name="Line 173"/>
            <p:cNvSpPr>
              <a:spLocks noChangeShapeType="1"/>
            </p:cNvSpPr>
            <p:nvPr/>
          </p:nvSpPr>
          <p:spPr bwMode="auto">
            <a:xfrm>
              <a:off x="3932" y="3796"/>
              <a:ext cx="1" cy="25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711" name="Line 174"/>
            <p:cNvSpPr>
              <a:spLocks noChangeShapeType="1"/>
            </p:cNvSpPr>
            <p:nvPr/>
          </p:nvSpPr>
          <p:spPr bwMode="auto">
            <a:xfrm>
              <a:off x="3932" y="4054"/>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712" name="Line 175"/>
            <p:cNvSpPr>
              <a:spLocks noChangeShapeType="1"/>
            </p:cNvSpPr>
            <p:nvPr/>
          </p:nvSpPr>
          <p:spPr bwMode="auto">
            <a:xfrm>
              <a:off x="3932" y="4054"/>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713" name="Line 176"/>
            <p:cNvSpPr>
              <a:spLocks noChangeShapeType="1"/>
            </p:cNvSpPr>
            <p:nvPr/>
          </p:nvSpPr>
          <p:spPr bwMode="auto">
            <a:xfrm>
              <a:off x="3937" y="4054"/>
              <a:ext cx="104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714" name="Line 177"/>
            <p:cNvSpPr>
              <a:spLocks noChangeShapeType="1"/>
            </p:cNvSpPr>
            <p:nvPr/>
          </p:nvSpPr>
          <p:spPr bwMode="auto">
            <a:xfrm>
              <a:off x="4982" y="3796"/>
              <a:ext cx="1" cy="25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715" name="Line 178"/>
            <p:cNvSpPr>
              <a:spLocks noChangeShapeType="1"/>
            </p:cNvSpPr>
            <p:nvPr/>
          </p:nvSpPr>
          <p:spPr bwMode="auto">
            <a:xfrm>
              <a:off x="4982" y="4054"/>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716" name="Line 179"/>
            <p:cNvSpPr>
              <a:spLocks noChangeShapeType="1"/>
            </p:cNvSpPr>
            <p:nvPr/>
          </p:nvSpPr>
          <p:spPr bwMode="auto">
            <a:xfrm>
              <a:off x="4982" y="4054"/>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717" name="Line 180"/>
            <p:cNvSpPr>
              <a:spLocks noChangeShapeType="1"/>
            </p:cNvSpPr>
            <p:nvPr/>
          </p:nvSpPr>
          <p:spPr bwMode="auto">
            <a:xfrm>
              <a:off x="4982" y="4054"/>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718" name="Line 181"/>
            <p:cNvSpPr>
              <a:spLocks noChangeShapeType="1"/>
            </p:cNvSpPr>
            <p:nvPr/>
          </p:nvSpPr>
          <p:spPr bwMode="auto">
            <a:xfrm>
              <a:off x="4982" y="4054"/>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93556" name="AutoShape 182"/>
          <p:cNvSpPr>
            <a:spLocks noChangeArrowheads="1"/>
          </p:cNvSpPr>
          <p:nvPr/>
        </p:nvSpPr>
        <p:spPr bwMode="auto">
          <a:xfrm>
            <a:off x="6511203" y="1274932"/>
            <a:ext cx="1905000" cy="1905000"/>
          </a:xfrm>
          <a:prstGeom prst="wedgeRoundRectCallout">
            <a:avLst>
              <a:gd name="adj1" fmla="val -76583"/>
              <a:gd name="adj2" fmla="val 13750"/>
              <a:gd name="adj3" fmla="val 16667"/>
            </a:avLst>
          </a:prstGeom>
          <a:solidFill>
            <a:schemeClr val="accent1"/>
          </a:solidFill>
          <a:ln w="9525">
            <a:solidFill>
              <a:schemeClr val="bg2"/>
            </a:solidFill>
            <a:miter lim="800000"/>
            <a:headEnd/>
            <a:tailEnd/>
          </a:ln>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spcBef>
                <a:spcPct val="0"/>
              </a:spcBef>
              <a:buClrTx/>
              <a:buSzTx/>
              <a:buFontTx/>
              <a:buNone/>
            </a:pPr>
            <a:r>
              <a:rPr lang="en-US" altLang="zh-CN" sz="2400" dirty="0">
                <a:latin typeface="华文新魏" panose="02010800040101010101" pitchFamily="2" charset="-122"/>
              </a:rPr>
              <a:t>A</a:t>
            </a:r>
            <a:r>
              <a:rPr lang="en-US" altLang="zh-CN" sz="2400" b="1" dirty="0">
                <a:latin typeface="华文新魏" panose="02010800040101010101" pitchFamily="2" charset="-122"/>
                <a:sym typeface="Symbol" panose="05050102010706020507" pitchFamily="18" charset="2"/>
              </a:rPr>
              <a:t>B</a:t>
            </a:r>
            <a:r>
              <a:rPr lang="zh-CN" altLang="en-US" sz="2400" b="1" dirty="0">
                <a:latin typeface="华文新魏" panose="02010800040101010101" pitchFamily="2" charset="-122"/>
                <a:sym typeface="Symbol" panose="05050102010706020507" pitchFamily="18" charset="2"/>
              </a:rPr>
              <a:t>在{</a:t>
            </a:r>
            <a:r>
              <a:rPr lang="en-US" altLang="zh-CN" sz="2400" b="1" dirty="0">
                <a:latin typeface="华文新魏" panose="02010800040101010101" pitchFamily="2" charset="-122"/>
                <a:sym typeface="Symbol" panose="05050102010706020507" pitchFamily="18" charset="2"/>
              </a:rPr>
              <a:t>ABC}</a:t>
            </a:r>
            <a:r>
              <a:rPr lang="zh-CN" altLang="en-US" sz="2400" b="1" dirty="0">
                <a:latin typeface="华文新魏" panose="02010800040101010101" pitchFamily="2" charset="-122"/>
                <a:sym typeface="Symbol" panose="05050102010706020507" pitchFamily="18" charset="2"/>
              </a:rPr>
              <a:t>上成立，而在{</a:t>
            </a:r>
            <a:r>
              <a:rPr lang="en-US" altLang="zh-CN" sz="2400" b="1" dirty="0">
                <a:latin typeface="华文新魏" panose="02010800040101010101" pitchFamily="2" charset="-122"/>
                <a:sym typeface="Symbol" panose="05050102010706020507" pitchFamily="18" charset="2"/>
              </a:rPr>
              <a:t>ABCD}</a:t>
            </a:r>
            <a:r>
              <a:rPr lang="zh-CN" altLang="en-US" sz="2400" b="1" dirty="0">
                <a:latin typeface="华文新魏" panose="02010800040101010101" pitchFamily="2" charset="-122"/>
                <a:sym typeface="Symbol" panose="05050102010706020507" pitchFamily="18" charset="2"/>
              </a:rPr>
              <a:t>上成立吗？</a:t>
            </a:r>
            <a:endParaRPr lang="zh-CN" altLang="en-US" sz="2400" dirty="0">
              <a:latin typeface="华文新魏" panose="02010800040101010101" pitchFamily="2" charset="-122"/>
            </a:endParaRPr>
          </a:p>
        </p:txBody>
      </p:sp>
      <p:sp>
        <p:nvSpPr>
          <p:cNvPr id="193557" name="AutoShape 183"/>
          <p:cNvSpPr>
            <a:spLocks noChangeArrowheads="1"/>
          </p:cNvSpPr>
          <p:nvPr/>
        </p:nvSpPr>
        <p:spPr bwMode="auto">
          <a:xfrm>
            <a:off x="6464035" y="4820995"/>
            <a:ext cx="1676400" cy="1512887"/>
          </a:xfrm>
          <a:prstGeom prst="wedgeRoundRectCallout">
            <a:avLst>
              <a:gd name="adj1" fmla="val -75093"/>
              <a:gd name="adj2" fmla="val -4356"/>
              <a:gd name="adj3" fmla="val 16667"/>
            </a:avLst>
          </a:prstGeom>
          <a:solidFill>
            <a:schemeClr val="accent1"/>
          </a:solidFill>
          <a:ln w="9525">
            <a:solidFill>
              <a:schemeClr val="bg2"/>
            </a:solidFill>
            <a:miter lim="800000"/>
            <a:headEnd/>
            <a:tailEnd/>
          </a:ln>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spcBef>
                <a:spcPct val="0"/>
              </a:spcBef>
              <a:buClrTx/>
              <a:buSzTx/>
              <a:buFontTx/>
              <a:buNone/>
            </a:pPr>
            <a:r>
              <a:rPr lang="en-US" altLang="zh-CN" sz="2400" dirty="0">
                <a:latin typeface="华文新魏" panose="02010800040101010101" pitchFamily="2" charset="-122"/>
              </a:rPr>
              <a:t>A</a:t>
            </a:r>
            <a:r>
              <a:rPr lang="en-US" altLang="zh-CN" sz="2400" b="1" dirty="0">
                <a:latin typeface="华文新魏" panose="02010800040101010101" pitchFamily="2" charset="-122"/>
                <a:sym typeface="Symbol" panose="05050102010706020507" pitchFamily="18" charset="2"/>
              </a:rPr>
              <a:t>BC</a:t>
            </a:r>
          </a:p>
          <a:p>
            <a:pPr algn="ctr" eaLnBrk="1" hangingPunct="1">
              <a:spcBef>
                <a:spcPct val="0"/>
              </a:spcBef>
              <a:buClrTx/>
              <a:buSzTx/>
              <a:buFontTx/>
              <a:buNone/>
            </a:pPr>
            <a:r>
              <a:rPr lang="zh-CN" altLang="en-US" sz="2400" b="1" dirty="0">
                <a:latin typeface="华文新魏" panose="02010800040101010101" pitchFamily="2" charset="-122"/>
                <a:sym typeface="Symbol" panose="05050102010706020507" pitchFamily="18" charset="2"/>
              </a:rPr>
              <a:t>成立</a:t>
            </a:r>
            <a:r>
              <a:rPr lang="en-US" altLang="zh-CN" sz="2400" dirty="0">
                <a:latin typeface="华文新魏" panose="02010800040101010101" pitchFamily="2" charset="-122"/>
              </a:rPr>
              <a:t>A</a:t>
            </a:r>
            <a:r>
              <a:rPr lang="en-US" altLang="zh-CN" sz="2400" b="1" dirty="0">
                <a:latin typeface="华文新魏" panose="02010800040101010101" pitchFamily="2" charset="-122"/>
                <a:sym typeface="Symbol" panose="05050102010706020507" pitchFamily="18" charset="2"/>
              </a:rPr>
              <a:t>B</a:t>
            </a:r>
            <a:r>
              <a:rPr lang="zh-CN" altLang="en-US" sz="2400" b="1" dirty="0">
                <a:latin typeface="华文新魏" panose="02010800040101010101" pitchFamily="2" charset="-122"/>
                <a:sym typeface="Symbol" panose="05050102010706020507" pitchFamily="18" charset="2"/>
              </a:rPr>
              <a:t>成立吗？</a:t>
            </a:r>
          </a:p>
        </p:txBody>
      </p:sp>
      <p:cxnSp>
        <p:nvCxnSpPr>
          <p:cNvPr id="3" name="直接连接符 2"/>
          <p:cNvCxnSpPr>
            <a:stCxn id="193700" idx="0"/>
            <a:endCxn id="193581" idx="0"/>
          </p:cNvCxnSpPr>
          <p:nvPr/>
        </p:nvCxnSpPr>
        <p:spPr bwMode="auto">
          <a:xfrm flipH="1" flipV="1">
            <a:off x="334295" y="4037783"/>
            <a:ext cx="3379" cy="1883400"/>
          </a:xfrm>
          <a:prstGeom prst="line">
            <a:avLst/>
          </a:prstGeom>
          <a:solidFill>
            <a:schemeClr val="accent1"/>
          </a:solidFill>
          <a:ln w="9525" cap="flat" cmpd="sng" algn="ctr">
            <a:solidFill>
              <a:schemeClr val="bg2"/>
            </a:solidFill>
            <a:prstDash val="solid"/>
            <a:round/>
            <a:headEnd type="none" w="med" len="med"/>
            <a:tailEnd type="none" w="med" len="med"/>
          </a:ln>
        </p:spPr>
      </p:cxnSp>
    </p:spTree>
    <p:custDataLst>
      <p:tags r:id="rId1"/>
    </p:custDataLst>
    <p:extLst>
      <p:ext uri="{BB962C8B-B14F-4D97-AF65-F5344CB8AC3E}">
        <p14:creationId xmlns:p14="http://schemas.microsoft.com/office/powerpoint/2010/main" val="286097520"/>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多值依赖 </a:t>
            </a:r>
            <a:r>
              <a:rPr kumimoji="1" lang="en-US" altLang="zh-CN" dirty="0"/>
              <a:t>Vs </a:t>
            </a:r>
            <a:r>
              <a:rPr kumimoji="1" lang="zh-CN" altLang="en-US" dirty="0"/>
              <a:t>函数依赖</a:t>
            </a:r>
            <a:endParaRPr lang="zh-CN" altLang="en-US" dirty="0"/>
          </a:p>
        </p:txBody>
      </p:sp>
      <p:sp>
        <p:nvSpPr>
          <p:cNvPr id="4" name="Rectangle 184"/>
          <p:cNvSpPr>
            <a:spLocks noChangeArrowheads="1"/>
          </p:cNvSpPr>
          <p:nvPr/>
        </p:nvSpPr>
        <p:spPr bwMode="auto">
          <a:xfrm>
            <a:off x="1115616" y="1412776"/>
            <a:ext cx="731482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r>
              <a:rPr lang="zh-CN" altLang="en-US" sz="2400" dirty="0">
                <a:latin typeface="Tahoma" panose="020B0604030504040204" pitchFamily="34" charset="0"/>
              </a:rPr>
              <a:t>如果要求</a:t>
            </a:r>
            <a:r>
              <a:rPr lang="en-US" altLang="zh-CN" sz="2400" dirty="0">
                <a:latin typeface="Tahoma" panose="020B0604030504040204" pitchFamily="34" charset="0"/>
              </a:rPr>
              <a:t>A</a:t>
            </a:r>
            <a:r>
              <a:rPr lang="en-US" altLang="zh-CN" sz="2400" b="1" dirty="0">
                <a:latin typeface="Tahoma" panose="020B0604030504040204" pitchFamily="34" charset="0"/>
                <a:sym typeface="Symbol" panose="05050102010706020507" pitchFamily="18" charset="2"/>
              </a:rPr>
              <a:t></a:t>
            </a:r>
            <a:r>
              <a:rPr lang="en-US" altLang="zh-CN" sz="2400" dirty="0">
                <a:latin typeface="Tahoma" panose="020B0604030504040204" pitchFamily="34" charset="0"/>
                <a:sym typeface="Symbol" panose="05050102010706020507" pitchFamily="18" charset="2"/>
              </a:rPr>
              <a:t>B</a:t>
            </a:r>
            <a:r>
              <a:rPr lang="zh-CN" altLang="en-US" sz="2400" dirty="0">
                <a:latin typeface="Tahoma" panose="020B0604030504040204" pitchFamily="34" charset="0"/>
                <a:sym typeface="Symbol" panose="05050102010706020507" pitchFamily="18" charset="2"/>
              </a:rPr>
              <a:t>成立，需要在关系中增加哪些元组？</a:t>
            </a:r>
          </a:p>
        </p:txBody>
      </p:sp>
      <p:graphicFrame>
        <p:nvGraphicFramePr>
          <p:cNvPr id="5" name="Object 3"/>
          <p:cNvGraphicFramePr>
            <a:graphicFrameLocks noChangeAspect="1"/>
          </p:cNvGraphicFramePr>
          <p:nvPr>
            <p:extLst>
              <p:ext uri="{D42A27DB-BD31-4B8C-83A1-F6EECF244321}">
                <p14:modId xmlns:p14="http://schemas.microsoft.com/office/powerpoint/2010/main" val="1359733499"/>
              </p:ext>
            </p:extLst>
          </p:nvPr>
        </p:nvGraphicFramePr>
        <p:xfrm>
          <a:off x="982662" y="1848023"/>
          <a:ext cx="7178675" cy="2805113"/>
        </p:xfrm>
        <a:graphic>
          <a:graphicData uri="http://schemas.openxmlformats.org/presentationml/2006/ole">
            <mc:AlternateContent xmlns:mc="http://schemas.openxmlformats.org/markup-compatibility/2006">
              <mc:Choice xmlns:v="urn:schemas-microsoft-com:vml" Requires="v">
                <p:oleObj name="Document" r:id="rId4" imgW="5628637" imgH="2203829" progId="Word.Document.8">
                  <p:embed/>
                </p:oleObj>
              </mc:Choice>
              <mc:Fallback>
                <p:oleObj name="Document" r:id="rId4" imgW="5628637" imgH="2203829" progId="Word.Document.8">
                  <p:embed/>
                  <p:pic>
                    <p:nvPicPr>
                      <p:cNvPr id="193541" name="Object 3"/>
                      <p:cNvPicPr>
                        <a:picLocks noChangeAspect="1" noChangeArrowheads="1"/>
                      </p:cNvPicPr>
                      <p:nvPr/>
                    </p:nvPicPr>
                    <p:blipFill>
                      <a:blip r:embed="rId5"/>
                      <a:srcRect/>
                      <a:stretch>
                        <a:fillRect/>
                      </a:stretch>
                    </p:blipFill>
                    <p:spPr bwMode="auto">
                      <a:xfrm>
                        <a:off x="982662" y="1848023"/>
                        <a:ext cx="7178675" cy="280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 name="文本框 5"/>
          <p:cNvSpPr txBox="1"/>
          <p:nvPr/>
        </p:nvSpPr>
        <p:spPr>
          <a:xfrm>
            <a:off x="2195736" y="4653136"/>
            <a:ext cx="2509020" cy="1569660"/>
          </a:xfrm>
          <a:prstGeom prst="rect">
            <a:avLst/>
          </a:prstGeom>
          <a:noFill/>
        </p:spPr>
        <p:txBody>
          <a:bodyPr wrap="none" rtlCol="0">
            <a:spAutoFit/>
          </a:bodyPr>
          <a:lstStyle/>
          <a:p>
            <a:r>
              <a:rPr lang="en-US" altLang="zh-CN" dirty="0">
                <a:solidFill>
                  <a:srgbClr val="FF0000"/>
                </a:solidFill>
                <a:sym typeface="Symbol" panose="05050102010706020507" pitchFamily="18" charset="2"/>
              </a:rPr>
              <a:t>(a1</a:t>
            </a:r>
            <a:r>
              <a:rPr lang="zh-CN" altLang="en-US" dirty="0">
                <a:solidFill>
                  <a:srgbClr val="FF0000"/>
                </a:solidFill>
                <a:sym typeface="Symbol" panose="05050102010706020507" pitchFamily="18" charset="2"/>
              </a:rPr>
              <a:t>，</a:t>
            </a:r>
            <a:r>
              <a:rPr lang="en-US" altLang="zh-CN" dirty="0">
                <a:solidFill>
                  <a:srgbClr val="FF0000"/>
                </a:solidFill>
                <a:sym typeface="Symbol" panose="05050102010706020507" pitchFamily="18" charset="2"/>
              </a:rPr>
              <a:t>b1</a:t>
            </a:r>
            <a:r>
              <a:rPr lang="zh-CN" altLang="en-US" dirty="0">
                <a:solidFill>
                  <a:srgbClr val="FF0000"/>
                </a:solidFill>
                <a:sym typeface="Symbol" panose="05050102010706020507" pitchFamily="18" charset="2"/>
              </a:rPr>
              <a:t>，</a:t>
            </a:r>
            <a:r>
              <a:rPr lang="en-US" altLang="zh-CN" dirty="0">
                <a:solidFill>
                  <a:srgbClr val="FF0000"/>
                </a:solidFill>
                <a:sym typeface="Symbol" panose="05050102010706020507" pitchFamily="18" charset="2"/>
              </a:rPr>
              <a:t>c1</a:t>
            </a:r>
            <a:r>
              <a:rPr lang="zh-CN" altLang="en-US" dirty="0">
                <a:solidFill>
                  <a:srgbClr val="FF0000"/>
                </a:solidFill>
                <a:sym typeface="Symbol" panose="05050102010706020507" pitchFamily="18" charset="2"/>
              </a:rPr>
              <a:t>，</a:t>
            </a:r>
            <a:r>
              <a:rPr lang="en-US" altLang="zh-CN" dirty="0">
                <a:solidFill>
                  <a:srgbClr val="FF0000"/>
                </a:solidFill>
                <a:sym typeface="Symbol" panose="05050102010706020507" pitchFamily="18" charset="2"/>
              </a:rPr>
              <a:t>d2)</a:t>
            </a:r>
          </a:p>
          <a:p>
            <a:r>
              <a:rPr lang="en-US" altLang="zh-CN" dirty="0">
                <a:solidFill>
                  <a:srgbClr val="FF0000"/>
                </a:solidFill>
                <a:sym typeface="Symbol" panose="05050102010706020507" pitchFamily="18" charset="2"/>
              </a:rPr>
              <a:t>(a1</a:t>
            </a:r>
            <a:r>
              <a:rPr lang="zh-CN" altLang="en-US" dirty="0">
                <a:solidFill>
                  <a:srgbClr val="FF0000"/>
                </a:solidFill>
                <a:sym typeface="Symbol" panose="05050102010706020507" pitchFamily="18" charset="2"/>
              </a:rPr>
              <a:t>，</a:t>
            </a:r>
            <a:r>
              <a:rPr lang="en-US" altLang="zh-CN" dirty="0">
                <a:solidFill>
                  <a:srgbClr val="FF0000"/>
                </a:solidFill>
                <a:sym typeface="Symbol" panose="05050102010706020507" pitchFamily="18" charset="2"/>
              </a:rPr>
              <a:t>b1</a:t>
            </a:r>
            <a:r>
              <a:rPr lang="zh-CN" altLang="en-US" dirty="0">
                <a:solidFill>
                  <a:srgbClr val="FF0000"/>
                </a:solidFill>
                <a:sym typeface="Symbol" panose="05050102010706020507" pitchFamily="18" charset="2"/>
              </a:rPr>
              <a:t>，</a:t>
            </a:r>
            <a:r>
              <a:rPr lang="en-US" altLang="zh-CN" dirty="0">
                <a:solidFill>
                  <a:srgbClr val="FF0000"/>
                </a:solidFill>
                <a:sym typeface="Symbol" panose="05050102010706020507" pitchFamily="18" charset="2"/>
              </a:rPr>
              <a:t>c2</a:t>
            </a:r>
            <a:r>
              <a:rPr lang="zh-CN" altLang="en-US" dirty="0">
                <a:solidFill>
                  <a:srgbClr val="FF0000"/>
                </a:solidFill>
                <a:sym typeface="Symbol" panose="05050102010706020507" pitchFamily="18" charset="2"/>
              </a:rPr>
              <a:t>，</a:t>
            </a:r>
            <a:r>
              <a:rPr lang="en-US" altLang="zh-CN" dirty="0">
                <a:solidFill>
                  <a:srgbClr val="FF0000"/>
                </a:solidFill>
                <a:sym typeface="Symbol" panose="05050102010706020507" pitchFamily="18" charset="2"/>
              </a:rPr>
              <a:t>d2)</a:t>
            </a:r>
          </a:p>
          <a:p>
            <a:r>
              <a:rPr lang="en-US" altLang="zh-CN" dirty="0">
                <a:solidFill>
                  <a:srgbClr val="FF0000"/>
                </a:solidFill>
                <a:sym typeface="Symbol" panose="05050102010706020507" pitchFamily="18" charset="2"/>
              </a:rPr>
              <a:t>(a1</a:t>
            </a:r>
            <a:r>
              <a:rPr lang="zh-CN" altLang="en-US" dirty="0">
                <a:solidFill>
                  <a:srgbClr val="FF0000"/>
                </a:solidFill>
                <a:sym typeface="Symbol" panose="05050102010706020507" pitchFamily="18" charset="2"/>
              </a:rPr>
              <a:t>，</a:t>
            </a:r>
            <a:r>
              <a:rPr lang="en-US" altLang="zh-CN" dirty="0">
                <a:solidFill>
                  <a:srgbClr val="FF0000"/>
                </a:solidFill>
                <a:sym typeface="Symbol" panose="05050102010706020507" pitchFamily="18" charset="2"/>
              </a:rPr>
              <a:t>b2</a:t>
            </a:r>
            <a:r>
              <a:rPr lang="zh-CN" altLang="en-US" dirty="0">
                <a:solidFill>
                  <a:srgbClr val="FF0000"/>
                </a:solidFill>
                <a:sym typeface="Symbol" panose="05050102010706020507" pitchFamily="18" charset="2"/>
              </a:rPr>
              <a:t>，</a:t>
            </a:r>
            <a:r>
              <a:rPr lang="en-US" altLang="zh-CN" dirty="0">
                <a:solidFill>
                  <a:srgbClr val="FF0000"/>
                </a:solidFill>
                <a:sym typeface="Symbol" panose="05050102010706020507" pitchFamily="18" charset="2"/>
              </a:rPr>
              <a:t>c1</a:t>
            </a:r>
            <a:r>
              <a:rPr lang="zh-CN" altLang="en-US" dirty="0">
                <a:solidFill>
                  <a:srgbClr val="FF0000"/>
                </a:solidFill>
                <a:sym typeface="Symbol" panose="05050102010706020507" pitchFamily="18" charset="2"/>
              </a:rPr>
              <a:t>，</a:t>
            </a:r>
            <a:r>
              <a:rPr lang="en-US" altLang="zh-CN" dirty="0">
                <a:solidFill>
                  <a:srgbClr val="FF0000"/>
                </a:solidFill>
                <a:sym typeface="Symbol" panose="05050102010706020507" pitchFamily="18" charset="2"/>
              </a:rPr>
              <a:t>d1)</a:t>
            </a:r>
          </a:p>
          <a:p>
            <a:r>
              <a:rPr lang="en-US" altLang="zh-CN" dirty="0">
                <a:solidFill>
                  <a:srgbClr val="FF0000"/>
                </a:solidFill>
                <a:sym typeface="Symbol" panose="05050102010706020507" pitchFamily="18" charset="2"/>
              </a:rPr>
              <a:t>(a1</a:t>
            </a:r>
            <a:r>
              <a:rPr lang="zh-CN" altLang="en-US" dirty="0">
                <a:solidFill>
                  <a:srgbClr val="FF0000"/>
                </a:solidFill>
                <a:sym typeface="Symbol" panose="05050102010706020507" pitchFamily="18" charset="2"/>
              </a:rPr>
              <a:t>，</a:t>
            </a:r>
            <a:r>
              <a:rPr lang="en-US" altLang="zh-CN" dirty="0">
                <a:solidFill>
                  <a:srgbClr val="FF0000"/>
                </a:solidFill>
                <a:sym typeface="Symbol" panose="05050102010706020507" pitchFamily="18" charset="2"/>
              </a:rPr>
              <a:t>b2</a:t>
            </a:r>
            <a:r>
              <a:rPr lang="zh-CN" altLang="en-US" dirty="0">
                <a:solidFill>
                  <a:srgbClr val="FF0000"/>
                </a:solidFill>
                <a:sym typeface="Symbol" panose="05050102010706020507" pitchFamily="18" charset="2"/>
              </a:rPr>
              <a:t>，</a:t>
            </a:r>
            <a:r>
              <a:rPr lang="en-US" altLang="zh-CN" dirty="0">
                <a:solidFill>
                  <a:srgbClr val="FF0000"/>
                </a:solidFill>
                <a:sym typeface="Symbol" panose="05050102010706020507" pitchFamily="18" charset="2"/>
              </a:rPr>
              <a:t>c2</a:t>
            </a:r>
            <a:r>
              <a:rPr lang="zh-CN" altLang="en-US" dirty="0">
                <a:solidFill>
                  <a:srgbClr val="FF0000"/>
                </a:solidFill>
                <a:sym typeface="Symbol" panose="05050102010706020507" pitchFamily="18" charset="2"/>
              </a:rPr>
              <a:t>，</a:t>
            </a:r>
            <a:r>
              <a:rPr lang="en-US" altLang="zh-CN" dirty="0">
                <a:solidFill>
                  <a:srgbClr val="FF0000"/>
                </a:solidFill>
                <a:sym typeface="Symbol" panose="05050102010706020507" pitchFamily="18" charset="2"/>
              </a:rPr>
              <a:t>d1)</a:t>
            </a:r>
            <a:endParaRPr lang="zh-CN" altLang="en-US" dirty="0">
              <a:solidFill>
                <a:srgbClr val="FF0000"/>
              </a:solidFill>
            </a:endParaRPr>
          </a:p>
        </p:txBody>
      </p:sp>
      <p:sp>
        <p:nvSpPr>
          <p:cNvPr id="8" name="页脚占位符 5"/>
          <p:cNvSpPr>
            <a:spLocks noGrp="1"/>
          </p:cNvSpPr>
          <p:nvPr>
            <p:ph type="ftr" sz="quarter" idx="12"/>
          </p:nvPr>
        </p:nvSpPr>
        <p:spPr>
          <a:xfrm>
            <a:off x="3505200" y="6477000"/>
            <a:ext cx="3733800" cy="304800"/>
          </a:xfrm>
        </p:spPr>
        <p:txBody>
          <a:bodyPr/>
          <a:lstStyle/>
          <a:p>
            <a:pPr>
              <a:defRPr/>
            </a:pPr>
            <a:r>
              <a:rPr lang="zh-CN" altLang="en-US"/>
              <a:t>数据库系统</a:t>
            </a:r>
            <a:r>
              <a:rPr lang="en-US" altLang="zh-CN"/>
              <a:t>----</a:t>
            </a:r>
            <a:r>
              <a:rPr lang="zh-CN" altLang="en-US"/>
              <a:t>关系数据库设计</a:t>
            </a:r>
            <a:endParaRPr lang="zh-CN" altLang="zh-CN" dirty="0"/>
          </a:p>
        </p:txBody>
      </p:sp>
    </p:spTree>
    <p:custDataLst>
      <p:tags r:id="rId1"/>
    </p:custDataLst>
    <p:extLst>
      <p:ext uri="{BB962C8B-B14F-4D97-AF65-F5344CB8AC3E}">
        <p14:creationId xmlns:p14="http://schemas.microsoft.com/office/powerpoint/2010/main" val="4059579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175108" name="Rectangle 2"/>
          <p:cNvSpPr>
            <a:spLocks noGrp="1" noChangeArrowheads="1"/>
          </p:cNvSpPr>
          <p:nvPr>
            <p:ph type="title"/>
          </p:nvPr>
        </p:nvSpPr>
        <p:spPr/>
        <p:txBody>
          <a:bodyPr/>
          <a:lstStyle/>
          <a:p>
            <a:pPr eaLnBrk="1" hangingPunct="1">
              <a:defRPr/>
            </a:pPr>
            <a:r>
              <a:rPr kumimoji="1" lang="zh-CN" altLang="en-US"/>
              <a:t>闭包</a:t>
            </a:r>
          </a:p>
        </p:txBody>
      </p:sp>
      <p:sp>
        <p:nvSpPr>
          <p:cNvPr id="195589" name="Rectangle 3"/>
          <p:cNvSpPr>
            <a:spLocks noGrp="1" noChangeArrowheads="1"/>
          </p:cNvSpPr>
          <p:nvPr>
            <p:ph idx="1"/>
          </p:nvPr>
        </p:nvSpPr>
        <p:spPr/>
        <p:txBody>
          <a:bodyPr/>
          <a:lstStyle/>
          <a:p>
            <a:pPr eaLnBrk="1" hangingPunct="1"/>
            <a:r>
              <a:rPr lang="zh-CN" altLang="en-US" dirty="0"/>
              <a:t>令</a:t>
            </a:r>
            <a:r>
              <a:rPr lang="en-US" altLang="zh-CN" dirty="0"/>
              <a:t>D</a:t>
            </a:r>
            <a:r>
              <a:rPr lang="zh-CN" altLang="en-US" dirty="0"/>
              <a:t>表示函数依赖和多值依赖的集合，</a:t>
            </a:r>
            <a:r>
              <a:rPr lang="en-US" altLang="zh-CN" dirty="0"/>
              <a:t>D</a:t>
            </a:r>
            <a:r>
              <a:rPr lang="zh-CN" altLang="en-US" dirty="0"/>
              <a:t>的闭包</a:t>
            </a:r>
            <a:r>
              <a:rPr lang="en-US" altLang="zh-CN" dirty="0"/>
              <a:t>D</a:t>
            </a:r>
            <a:r>
              <a:rPr lang="en-US" altLang="zh-CN" baseline="30000" dirty="0"/>
              <a:t>+</a:t>
            </a:r>
            <a:r>
              <a:rPr lang="zh-CN" altLang="en-US" dirty="0"/>
              <a:t>是由</a:t>
            </a:r>
            <a:r>
              <a:rPr lang="en-US" altLang="zh-CN" dirty="0"/>
              <a:t>D</a:t>
            </a:r>
            <a:r>
              <a:rPr lang="zh-CN" altLang="en-US" dirty="0"/>
              <a:t>逻辑蕴涵的所有函数依赖和多值依赖的集合</a:t>
            </a:r>
            <a:endParaRPr lang="en-US" altLang="zh-CN" dirty="0"/>
          </a:p>
          <a:p>
            <a:pPr eaLnBrk="1" hangingPunct="1"/>
            <a:r>
              <a:rPr lang="zh-CN" altLang="en-US" dirty="0"/>
              <a:t>我们可以用函数依赖和多值依赖的形式化定义由</a:t>
            </a:r>
            <a:r>
              <a:rPr lang="en-US" altLang="zh-CN" dirty="0"/>
              <a:t>D</a:t>
            </a:r>
            <a:r>
              <a:rPr lang="zh-CN" altLang="en-US" dirty="0"/>
              <a:t>计算</a:t>
            </a:r>
            <a:r>
              <a:rPr lang="en-US" altLang="zh-CN" dirty="0"/>
              <a:t>D</a:t>
            </a:r>
            <a:r>
              <a:rPr lang="en-US" altLang="zh-CN" baseline="30000" dirty="0"/>
              <a:t>+</a:t>
            </a:r>
            <a:endParaRPr lang="zh-CN" alt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176132" name="Rectangle 2"/>
          <p:cNvSpPr>
            <a:spLocks noGrp="1" noChangeArrowheads="1"/>
          </p:cNvSpPr>
          <p:nvPr>
            <p:ph type="title"/>
          </p:nvPr>
        </p:nvSpPr>
        <p:spPr/>
        <p:txBody>
          <a:bodyPr/>
          <a:lstStyle/>
          <a:p>
            <a:pPr eaLnBrk="1" hangingPunct="1">
              <a:defRPr/>
            </a:pPr>
            <a:r>
              <a:rPr kumimoji="1" lang="zh-CN" altLang="en-US"/>
              <a:t>4</a:t>
            </a:r>
            <a:r>
              <a:rPr kumimoji="1" lang="en-US" altLang="zh-CN"/>
              <a:t>NF</a:t>
            </a:r>
            <a:endParaRPr kumimoji="1" lang="zh-CN" altLang="en-US"/>
          </a:p>
        </p:txBody>
      </p:sp>
      <p:sp>
        <p:nvSpPr>
          <p:cNvPr id="196613" name="Rectangle 3"/>
          <p:cNvSpPr>
            <a:spLocks noGrp="1" noChangeArrowheads="1"/>
          </p:cNvSpPr>
          <p:nvPr>
            <p:ph idx="1"/>
          </p:nvPr>
        </p:nvSpPr>
        <p:spPr>
          <a:xfrm>
            <a:off x="228600" y="1371600"/>
            <a:ext cx="8610600" cy="4876800"/>
          </a:xfrm>
        </p:spPr>
        <p:txBody>
          <a:bodyPr/>
          <a:lstStyle/>
          <a:p>
            <a:pPr eaLnBrk="1" hangingPunct="1">
              <a:lnSpc>
                <a:spcPct val="80000"/>
              </a:lnSpc>
            </a:pPr>
            <a:r>
              <a:rPr lang="zh-CN" altLang="en-US" sz="2600" dirty="0">
                <a:latin typeface="华文新魏" panose="02010800040101010101" pitchFamily="2" charset="-122"/>
              </a:rPr>
              <a:t>定义</a:t>
            </a:r>
          </a:p>
          <a:p>
            <a:pPr lvl="1" eaLnBrk="1" hangingPunct="1">
              <a:lnSpc>
                <a:spcPct val="80000"/>
              </a:lnSpc>
              <a:spcBef>
                <a:spcPct val="40000"/>
              </a:spcBef>
            </a:pPr>
            <a:r>
              <a:rPr lang="zh-CN" altLang="en-US" sz="2400" dirty="0">
                <a:latin typeface="华文新魏" panose="02010800040101010101" pitchFamily="2" charset="-122"/>
              </a:rPr>
              <a:t>函数依赖和多值依赖集为</a:t>
            </a:r>
            <a:r>
              <a:rPr lang="en-US" altLang="zh-CN" sz="2400" dirty="0">
                <a:latin typeface="华文新魏" panose="02010800040101010101" pitchFamily="2" charset="-122"/>
              </a:rPr>
              <a:t>D</a:t>
            </a:r>
            <a:r>
              <a:rPr lang="zh-CN" altLang="en-US" sz="2400" dirty="0">
                <a:latin typeface="华文新魏" panose="02010800040101010101" pitchFamily="2" charset="-122"/>
              </a:rPr>
              <a:t>的关系模式，</a:t>
            </a:r>
            <a:r>
              <a:rPr lang="en-US" altLang="zh-CN" sz="2400" dirty="0">
                <a:latin typeface="华文新魏" panose="02010800040101010101" pitchFamily="2" charset="-122"/>
              </a:rPr>
              <a:t>R</a:t>
            </a:r>
            <a:r>
              <a:rPr lang="zh-CN" altLang="en-US" sz="2400" dirty="0">
                <a:latin typeface="华文新魏" panose="02010800040101010101" pitchFamily="2" charset="-122"/>
              </a:rPr>
              <a:t>属于</a:t>
            </a:r>
            <a:r>
              <a:rPr lang="en-US" altLang="zh-CN" sz="2400" dirty="0">
                <a:latin typeface="华文新魏" panose="02010800040101010101" pitchFamily="2" charset="-122"/>
              </a:rPr>
              <a:t>4NF</a:t>
            </a:r>
            <a:r>
              <a:rPr lang="zh-CN" altLang="en-US" sz="2400" dirty="0">
                <a:latin typeface="华文新魏" panose="02010800040101010101" pitchFamily="2" charset="-122"/>
              </a:rPr>
              <a:t>的条件是：对于所有</a:t>
            </a:r>
            <a:r>
              <a:rPr lang="en-US" altLang="zh-CN" sz="2400" dirty="0">
                <a:latin typeface="华文新魏" panose="02010800040101010101" pitchFamily="2" charset="-122"/>
              </a:rPr>
              <a:t>D</a:t>
            </a:r>
            <a:r>
              <a:rPr lang="en-US" altLang="zh-CN" sz="2400" baseline="30000" dirty="0">
                <a:latin typeface="华文新魏" panose="02010800040101010101" pitchFamily="2" charset="-122"/>
              </a:rPr>
              <a:t>+</a:t>
            </a:r>
            <a:r>
              <a:rPr lang="zh-CN" altLang="en-US" sz="2400" dirty="0">
                <a:latin typeface="华文新魏" panose="02010800040101010101" pitchFamily="2" charset="-122"/>
              </a:rPr>
              <a:t>中形如： </a:t>
            </a:r>
            <a:r>
              <a:rPr lang="en-US" altLang="zh-CN" sz="2400" dirty="0"/>
              <a:t>α </a:t>
            </a:r>
            <a:r>
              <a:rPr lang="en-US" altLang="zh-CN" sz="2400" b="1" dirty="0">
                <a:latin typeface="华文新魏" panose="02010800040101010101" pitchFamily="2" charset="-122"/>
                <a:sym typeface="Symbol" panose="05050102010706020507" pitchFamily="18" charset="2"/>
              </a:rPr>
              <a:t></a:t>
            </a:r>
            <a:r>
              <a:rPr lang="en-US" altLang="zh-CN" sz="2400" dirty="0"/>
              <a:t> </a:t>
            </a:r>
            <a:r>
              <a:rPr lang="en-US" altLang="zh-CN" sz="2400" dirty="0">
                <a:sym typeface="Symbol" panose="05050102010706020507" pitchFamily="18" charset="2"/>
              </a:rPr>
              <a:t>β</a:t>
            </a:r>
            <a:r>
              <a:rPr lang="zh-CN" altLang="en-US" sz="2400" dirty="0">
                <a:sym typeface="Symbol" panose="05050102010706020507" pitchFamily="18" charset="2"/>
              </a:rPr>
              <a:t>的多值依赖（其中</a:t>
            </a:r>
            <a:r>
              <a:rPr lang="en-US" altLang="zh-CN" sz="2400" dirty="0"/>
              <a:t>α</a:t>
            </a:r>
            <a:r>
              <a:rPr lang="zh-CN" altLang="en-US" sz="2400" dirty="0">
                <a:sym typeface="Symbol" panose="05050102010706020507" pitchFamily="18" charset="2"/>
              </a:rPr>
              <a:t></a:t>
            </a:r>
            <a:r>
              <a:rPr lang="zh-CN" altLang="en-US" sz="2400" dirty="0"/>
              <a:t> </a:t>
            </a:r>
            <a:r>
              <a:rPr lang="zh-CN" altLang="en-US" sz="2400" dirty="0">
                <a:sym typeface="Symbol" panose="05050102010706020507" pitchFamily="18" charset="2"/>
              </a:rPr>
              <a:t> </a:t>
            </a:r>
            <a:r>
              <a:rPr lang="en-US" altLang="zh-CN" sz="2400" dirty="0">
                <a:sym typeface="Symbol" panose="05050102010706020507" pitchFamily="18" charset="2"/>
              </a:rPr>
              <a:t>R∧ β  R</a:t>
            </a:r>
            <a:r>
              <a:rPr lang="zh-CN" altLang="en-US" sz="2400" dirty="0">
                <a:sym typeface="Symbol" panose="05050102010706020507" pitchFamily="18" charset="2"/>
              </a:rPr>
              <a:t>），至少有以下条件之一成立： </a:t>
            </a:r>
          </a:p>
          <a:p>
            <a:pPr lvl="2" eaLnBrk="1" hangingPunct="1">
              <a:lnSpc>
                <a:spcPct val="80000"/>
              </a:lnSpc>
              <a:spcBef>
                <a:spcPct val="40000"/>
              </a:spcBef>
            </a:pPr>
            <a:r>
              <a:rPr lang="en-US" altLang="zh-CN" sz="2000" dirty="0"/>
              <a:t>α </a:t>
            </a:r>
            <a:r>
              <a:rPr lang="en-US" altLang="zh-CN" sz="2000" b="1" dirty="0">
                <a:latin typeface="华文新魏" panose="02010800040101010101" pitchFamily="2" charset="-122"/>
                <a:sym typeface="Symbol" panose="05050102010706020507" pitchFamily="18" charset="2"/>
              </a:rPr>
              <a:t></a:t>
            </a:r>
            <a:r>
              <a:rPr lang="en-US" altLang="zh-CN" sz="2000" dirty="0"/>
              <a:t> </a:t>
            </a:r>
            <a:r>
              <a:rPr lang="en-US" altLang="zh-CN" sz="2000" dirty="0">
                <a:sym typeface="Symbol" panose="05050102010706020507" pitchFamily="18" charset="2"/>
              </a:rPr>
              <a:t>β</a:t>
            </a:r>
            <a:r>
              <a:rPr lang="zh-CN" altLang="en-US" sz="2000" dirty="0">
                <a:sym typeface="Symbol" panose="05050102010706020507" pitchFamily="18" charset="2"/>
              </a:rPr>
              <a:t>是一个平凡的多值依赖； </a:t>
            </a:r>
          </a:p>
          <a:p>
            <a:pPr lvl="2" eaLnBrk="1" hangingPunct="1">
              <a:lnSpc>
                <a:spcPct val="80000"/>
              </a:lnSpc>
              <a:spcBef>
                <a:spcPct val="40000"/>
              </a:spcBef>
            </a:pPr>
            <a:r>
              <a:rPr lang="en-US" altLang="zh-CN" sz="2000" dirty="0"/>
              <a:t>α</a:t>
            </a:r>
            <a:r>
              <a:rPr lang="zh-CN" altLang="en-US" sz="2000" dirty="0"/>
              <a:t>是模式</a:t>
            </a:r>
            <a:r>
              <a:rPr lang="en-US" altLang="zh-CN" sz="2000" dirty="0"/>
              <a:t>R</a:t>
            </a:r>
            <a:r>
              <a:rPr lang="zh-CN" altLang="en-US" sz="2000" dirty="0"/>
              <a:t>的超码。</a:t>
            </a:r>
            <a:endParaRPr lang="en-US" altLang="zh-CN" sz="2000" dirty="0">
              <a:latin typeface="华文新魏" panose="02010800040101010101" pitchFamily="2" charset="-122"/>
              <a:sym typeface="Symbol" panose="05050102010706020507" pitchFamily="18" charset="2"/>
            </a:endParaRPr>
          </a:p>
          <a:p>
            <a:pPr lvl="1" eaLnBrk="1" hangingPunct="1">
              <a:lnSpc>
                <a:spcPct val="80000"/>
              </a:lnSpc>
              <a:spcBef>
                <a:spcPct val="40000"/>
              </a:spcBef>
              <a:buFontTx/>
              <a:buNone/>
            </a:pPr>
            <a:r>
              <a:rPr lang="en-US" altLang="zh-CN" sz="2400" dirty="0">
                <a:latin typeface="华文新魏" panose="02010800040101010101" pitchFamily="2" charset="-122"/>
                <a:sym typeface="Symbol" panose="05050102010706020507" pitchFamily="18" charset="2"/>
              </a:rPr>
              <a:t>	</a:t>
            </a:r>
            <a:r>
              <a:rPr lang="zh-CN" altLang="en-US" sz="2400" dirty="0">
                <a:latin typeface="华文新魏" panose="02010800040101010101" pitchFamily="2" charset="-122"/>
                <a:sym typeface="Symbol" panose="05050102010706020507" pitchFamily="18" charset="2"/>
              </a:rPr>
              <a:t>如关系模式</a:t>
            </a:r>
            <a:r>
              <a:rPr lang="en-US" altLang="zh-CN" sz="2400" dirty="0" err="1">
                <a:latin typeface="华文新魏" panose="02010800040101010101" pitchFamily="2" charset="-122"/>
              </a:rPr>
              <a:t>TEACH</a:t>
            </a:r>
            <a:r>
              <a:rPr lang="en-US" altLang="zh-CN" sz="2400" dirty="0" err="1">
                <a:latin typeface="华文新魏" panose="02010800040101010101" pitchFamily="2" charset="-122"/>
                <a:sym typeface="Symbol" panose="05050102010706020507" pitchFamily="18" charset="2"/>
              </a:rPr>
              <a:t>，cno</a:t>
            </a:r>
            <a:r>
              <a:rPr lang="en-US" altLang="zh-CN" sz="2400" dirty="0">
                <a:latin typeface="华文新魏" panose="02010800040101010101" pitchFamily="2" charset="-122"/>
                <a:sym typeface="Symbol" panose="05050102010706020507" pitchFamily="18" charset="2"/>
              </a:rPr>
              <a:t></a:t>
            </a:r>
            <a:r>
              <a:rPr lang="en-US" altLang="zh-CN" sz="2400" dirty="0" err="1">
                <a:latin typeface="华文新魏" panose="02010800040101010101" pitchFamily="2" charset="-122"/>
                <a:sym typeface="Symbol" panose="05050102010706020507" pitchFamily="18" charset="2"/>
              </a:rPr>
              <a:t>tno，cno</a:t>
            </a:r>
            <a:r>
              <a:rPr lang="en-US" altLang="zh-CN" sz="2400" dirty="0">
                <a:latin typeface="华文新魏" panose="02010800040101010101" pitchFamily="2" charset="-122"/>
                <a:sym typeface="Symbol" panose="05050102010706020507" pitchFamily="18" charset="2"/>
              </a:rPr>
              <a:t></a:t>
            </a:r>
            <a:r>
              <a:rPr lang="en-US" altLang="zh-CN" sz="2400" dirty="0" err="1">
                <a:latin typeface="华文新魏" panose="02010800040101010101" pitchFamily="2" charset="-122"/>
                <a:sym typeface="Symbol" panose="05050102010706020507" pitchFamily="18" charset="2"/>
              </a:rPr>
              <a:t>bno</a:t>
            </a:r>
            <a:r>
              <a:rPr lang="en-US" altLang="zh-CN" sz="2400" dirty="0">
                <a:latin typeface="华文新魏" panose="02010800040101010101" pitchFamily="2" charset="-122"/>
                <a:sym typeface="Symbol" panose="05050102010706020507" pitchFamily="18" charset="2"/>
              </a:rPr>
              <a:t>，</a:t>
            </a:r>
            <a:r>
              <a:rPr lang="zh-CN" altLang="en-US" sz="2400" dirty="0">
                <a:latin typeface="华文新魏" panose="02010800040101010101" pitchFamily="2" charset="-122"/>
                <a:sym typeface="Symbol" panose="05050102010706020507" pitchFamily="18" charset="2"/>
              </a:rPr>
              <a:t>候选码为(</a:t>
            </a:r>
            <a:r>
              <a:rPr lang="en-US" altLang="zh-CN" sz="2400" dirty="0" err="1">
                <a:latin typeface="华文新魏" panose="02010800040101010101" pitchFamily="2" charset="-122"/>
                <a:sym typeface="Symbol" panose="05050102010706020507" pitchFamily="18" charset="2"/>
              </a:rPr>
              <a:t>cno</a:t>
            </a:r>
            <a:r>
              <a:rPr lang="en-US" altLang="zh-CN" sz="2400" dirty="0">
                <a:latin typeface="华文新魏" panose="02010800040101010101" pitchFamily="2" charset="-122"/>
                <a:sym typeface="Symbol" panose="05050102010706020507" pitchFamily="18" charset="2"/>
              </a:rPr>
              <a:t>, </a:t>
            </a:r>
            <a:r>
              <a:rPr lang="en-US" altLang="zh-CN" sz="2400" dirty="0" err="1">
                <a:latin typeface="华文新魏" panose="02010800040101010101" pitchFamily="2" charset="-122"/>
                <a:sym typeface="Symbol" panose="05050102010706020507" pitchFamily="18" charset="2"/>
              </a:rPr>
              <a:t>tno</a:t>
            </a:r>
            <a:r>
              <a:rPr lang="en-US" altLang="zh-CN" sz="2400" dirty="0">
                <a:latin typeface="华文新魏" panose="02010800040101010101" pitchFamily="2" charset="-122"/>
                <a:sym typeface="Symbol" panose="05050102010706020507" pitchFamily="18" charset="2"/>
              </a:rPr>
              <a:t>, </a:t>
            </a:r>
            <a:r>
              <a:rPr lang="en-US" altLang="zh-CN" sz="2400" dirty="0" err="1">
                <a:latin typeface="华文新魏" panose="02010800040101010101" pitchFamily="2" charset="-122"/>
                <a:sym typeface="Symbol" panose="05050102010706020507" pitchFamily="18" charset="2"/>
              </a:rPr>
              <a:t>bno</a:t>
            </a:r>
            <a:r>
              <a:rPr lang="en-US" altLang="zh-CN" sz="2400" dirty="0">
                <a:latin typeface="华文新魏" panose="02010800040101010101" pitchFamily="2" charset="-122"/>
                <a:sym typeface="Symbol" panose="05050102010706020507" pitchFamily="18" charset="2"/>
              </a:rPr>
              <a:t>)，</a:t>
            </a:r>
            <a:r>
              <a:rPr lang="zh-CN" altLang="en-US" sz="2400" dirty="0">
                <a:latin typeface="华文新魏" panose="02010800040101010101" pitchFamily="2" charset="-122"/>
                <a:sym typeface="Symbol" panose="05050102010706020507" pitchFamily="18" charset="2"/>
              </a:rPr>
              <a:t>所以</a:t>
            </a:r>
            <a:r>
              <a:rPr lang="en-US" altLang="zh-CN" sz="2400" dirty="0">
                <a:latin typeface="华文新魏" panose="02010800040101010101" pitchFamily="2" charset="-122"/>
              </a:rPr>
              <a:t>TEACH</a:t>
            </a:r>
            <a:r>
              <a:rPr lang="en-US" altLang="zh-CN" sz="2400" dirty="0">
                <a:latin typeface="华文新魏" panose="02010800040101010101" pitchFamily="2" charset="-122"/>
                <a:sym typeface="Symbol" panose="05050102010706020507" pitchFamily="18" charset="2"/>
              </a:rPr>
              <a:t>4NF</a:t>
            </a:r>
          </a:p>
          <a:p>
            <a:pPr lvl="1" eaLnBrk="1" hangingPunct="1">
              <a:lnSpc>
                <a:spcPct val="80000"/>
              </a:lnSpc>
              <a:spcBef>
                <a:spcPct val="40000"/>
              </a:spcBef>
              <a:buFontTx/>
              <a:buNone/>
            </a:pPr>
            <a:r>
              <a:rPr lang="en-US" altLang="zh-CN" sz="2400" dirty="0">
                <a:latin typeface="华文新魏" panose="02010800040101010101" pitchFamily="2" charset="-122"/>
                <a:sym typeface="Symbol" panose="05050102010706020507" pitchFamily="18" charset="2"/>
              </a:rPr>
              <a:t>	</a:t>
            </a:r>
            <a:r>
              <a:rPr lang="zh-CN" altLang="en-US" sz="2400" dirty="0">
                <a:latin typeface="华文新魏" panose="02010800040101010101" pitchFamily="2" charset="-122"/>
                <a:sym typeface="Symbol" panose="05050102010706020507" pitchFamily="18" charset="2"/>
              </a:rPr>
              <a:t>如果一门课</a:t>
            </a:r>
            <a:r>
              <a:rPr lang="en-US" altLang="zh-CN" sz="2400" dirty="0">
                <a:latin typeface="华文新魏" panose="02010800040101010101" pitchFamily="2" charset="-122"/>
                <a:sym typeface="Symbol" panose="05050102010706020507" pitchFamily="18" charset="2"/>
              </a:rPr>
              <a:t>C</a:t>
            </a:r>
            <a:r>
              <a:rPr lang="en-US" altLang="zh-CN" sz="2400" baseline="-25000" dirty="0">
                <a:latin typeface="华文新魏" panose="02010800040101010101" pitchFamily="2" charset="-122"/>
                <a:sym typeface="Symbol" panose="05050102010706020507" pitchFamily="18" charset="2"/>
              </a:rPr>
              <a:t>i</a:t>
            </a:r>
            <a:r>
              <a:rPr lang="zh-CN" altLang="en-US" sz="2400" dirty="0">
                <a:latin typeface="华文新魏" panose="02010800040101010101" pitchFamily="2" charset="-122"/>
                <a:sym typeface="Symbol" panose="05050102010706020507" pitchFamily="18" charset="2"/>
              </a:rPr>
              <a:t>有</a:t>
            </a:r>
            <a:r>
              <a:rPr lang="en-US" altLang="zh-CN" sz="2400" dirty="0">
                <a:latin typeface="华文新魏" panose="02010800040101010101" pitchFamily="2" charset="-122"/>
                <a:sym typeface="Symbol" panose="05050102010706020507" pitchFamily="18" charset="2"/>
              </a:rPr>
              <a:t>m</a:t>
            </a:r>
            <a:r>
              <a:rPr lang="zh-CN" altLang="en-US" sz="2400" dirty="0">
                <a:latin typeface="华文新魏" panose="02010800040101010101" pitchFamily="2" charset="-122"/>
                <a:sym typeface="Symbol" panose="05050102010706020507" pitchFamily="18" charset="2"/>
              </a:rPr>
              <a:t>个教师，</a:t>
            </a:r>
            <a:r>
              <a:rPr lang="en-US" altLang="zh-CN" sz="2400" dirty="0">
                <a:latin typeface="华文新魏" panose="02010800040101010101" pitchFamily="2" charset="-122"/>
                <a:sym typeface="Symbol" panose="05050102010706020507" pitchFamily="18" charset="2"/>
              </a:rPr>
              <a:t>n</a:t>
            </a:r>
            <a:r>
              <a:rPr lang="zh-CN" altLang="en-US" sz="2400" dirty="0">
                <a:latin typeface="华文新魏" panose="02010800040101010101" pitchFamily="2" charset="-122"/>
                <a:sym typeface="Symbol" panose="05050102010706020507" pitchFamily="18" charset="2"/>
              </a:rPr>
              <a:t>本参考书，则关系中分量为</a:t>
            </a:r>
            <a:r>
              <a:rPr lang="en-US" altLang="zh-CN" sz="2400" dirty="0">
                <a:latin typeface="华文新魏" panose="02010800040101010101" pitchFamily="2" charset="-122"/>
                <a:sym typeface="Symbol" panose="05050102010706020507" pitchFamily="18" charset="2"/>
              </a:rPr>
              <a:t>C</a:t>
            </a:r>
            <a:r>
              <a:rPr lang="en-US" altLang="zh-CN" sz="2400" baseline="-25000" dirty="0">
                <a:latin typeface="华文新魏" panose="02010800040101010101" pitchFamily="2" charset="-122"/>
                <a:sym typeface="Symbol" panose="05050102010706020507" pitchFamily="18" charset="2"/>
              </a:rPr>
              <a:t>i</a:t>
            </a:r>
            <a:r>
              <a:rPr lang="zh-CN" altLang="en-US" sz="2400" dirty="0">
                <a:latin typeface="华文新魏" panose="02010800040101010101" pitchFamily="2" charset="-122"/>
                <a:sym typeface="Symbol" panose="05050102010706020507" pitchFamily="18" charset="2"/>
              </a:rPr>
              <a:t>的元组共有</a:t>
            </a:r>
            <a:r>
              <a:rPr lang="en-US" altLang="zh-CN" sz="2400" dirty="0" err="1">
                <a:latin typeface="华文新魏" panose="02010800040101010101" pitchFamily="2" charset="-122"/>
                <a:sym typeface="Symbol" panose="05050102010706020507" pitchFamily="18" charset="2"/>
              </a:rPr>
              <a:t>m×n</a:t>
            </a:r>
            <a:r>
              <a:rPr lang="zh-CN" altLang="en-US" sz="2400" dirty="0">
                <a:latin typeface="华文新魏" panose="02010800040101010101" pitchFamily="2" charset="-122"/>
                <a:sym typeface="Symbol" panose="05050102010706020507" pitchFamily="18" charset="2"/>
              </a:rPr>
              <a:t>个，数据冗余非常大</a:t>
            </a:r>
          </a:p>
          <a:p>
            <a:pPr eaLnBrk="1" hangingPunct="1">
              <a:lnSpc>
                <a:spcPct val="80000"/>
              </a:lnSpc>
            </a:pPr>
            <a:r>
              <a:rPr lang="zh-CN" altLang="en-US" sz="2600" dirty="0">
                <a:latin typeface="华文新魏" panose="02010800040101010101" pitchFamily="2" charset="-122"/>
                <a:sym typeface="Wingdings" panose="05000000000000000000" pitchFamily="2" charset="2"/>
              </a:rPr>
              <a:t>改造</a:t>
            </a:r>
          </a:p>
          <a:p>
            <a:pPr lvl="1" eaLnBrk="1" hangingPunct="1">
              <a:lnSpc>
                <a:spcPct val="105000"/>
              </a:lnSpc>
              <a:buFontTx/>
              <a:buNone/>
            </a:pPr>
            <a:r>
              <a:rPr lang="zh-CN" altLang="en-US" sz="2400" dirty="0">
                <a:latin typeface="华文新魏" panose="02010800040101010101" pitchFamily="2" charset="-122"/>
                <a:sym typeface="Wingdings" panose="05000000000000000000" pitchFamily="2" charset="2"/>
              </a:rPr>
              <a:t>	</a:t>
            </a:r>
            <a:r>
              <a:rPr lang="zh-CN" altLang="en-US" sz="2200" dirty="0">
                <a:latin typeface="华文新魏" panose="02010800040101010101" pitchFamily="2" charset="-122"/>
                <a:sym typeface="Wingdings" panose="05000000000000000000" pitchFamily="2" charset="2"/>
              </a:rPr>
              <a:t>将</a:t>
            </a:r>
            <a:r>
              <a:rPr lang="en-US" altLang="zh-CN" sz="2000" dirty="0">
                <a:latin typeface="华文新魏" panose="02010800040101010101" pitchFamily="2" charset="-122"/>
              </a:rPr>
              <a:t>TEACH</a:t>
            </a:r>
            <a:r>
              <a:rPr lang="zh-CN" altLang="en-US" sz="2200" dirty="0">
                <a:latin typeface="华文新魏" panose="02010800040101010101" pitchFamily="2" charset="-122"/>
                <a:sym typeface="Wingdings" panose="05000000000000000000" pitchFamily="2" charset="2"/>
              </a:rPr>
              <a:t>分解为</a:t>
            </a:r>
            <a:r>
              <a:rPr lang="en-US" altLang="zh-CN" sz="2200" dirty="0">
                <a:latin typeface="华文新魏" panose="02010800040101010101" pitchFamily="2" charset="-122"/>
                <a:sym typeface="Wingdings" panose="05000000000000000000" pitchFamily="2" charset="2"/>
              </a:rPr>
              <a:t>CT(</a:t>
            </a:r>
            <a:r>
              <a:rPr lang="en-US" altLang="zh-CN" sz="2200" dirty="0" err="1">
                <a:latin typeface="华文新魏" panose="02010800040101010101" pitchFamily="2" charset="-122"/>
                <a:sym typeface="Wingdings" panose="05000000000000000000" pitchFamily="2" charset="2"/>
              </a:rPr>
              <a:t>cno，tno</a:t>
            </a:r>
            <a:r>
              <a:rPr lang="en-US" altLang="zh-CN" sz="2200" dirty="0">
                <a:latin typeface="华文新魏" panose="02010800040101010101" pitchFamily="2" charset="-122"/>
                <a:sym typeface="Wingdings" panose="05000000000000000000" pitchFamily="2" charset="2"/>
              </a:rPr>
              <a:t>)，CB(</a:t>
            </a:r>
            <a:r>
              <a:rPr lang="en-US" altLang="zh-CN" sz="2200" dirty="0" err="1">
                <a:latin typeface="华文新魏" panose="02010800040101010101" pitchFamily="2" charset="-122"/>
                <a:sym typeface="Wingdings" panose="05000000000000000000" pitchFamily="2" charset="2"/>
              </a:rPr>
              <a:t>cno，bno</a:t>
            </a:r>
            <a:r>
              <a:rPr lang="en-US" altLang="zh-CN" sz="2200" dirty="0">
                <a:latin typeface="华文新魏" panose="02010800040101010101" pitchFamily="2" charset="-122"/>
                <a:sym typeface="Wingdings" panose="05000000000000000000" pitchFamily="2" charset="2"/>
              </a:rPr>
              <a:t>)，</a:t>
            </a:r>
            <a:r>
              <a:rPr lang="zh-CN" altLang="en-US" sz="2200" dirty="0">
                <a:latin typeface="华文新魏" panose="02010800040101010101" pitchFamily="2" charset="-122"/>
                <a:sym typeface="Wingdings" panose="05000000000000000000" pitchFamily="2" charset="2"/>
              </a:rPr>
              <a:t>在分解后的</a:t>
            </a:r>
            <a:r>
              <a:rPr lang="zh-CN" altLang="en-US" sz="2200" dirty="0">
                <a:latin typeface="华文新魏" panose="02010800040101010101" pitchFamily="2" charset="-122"/>
                <a:sym typeface="Symbol" panose="05050102010706020507" pitchFamily="18" charset="2"/>
              </a:rPr>
              <a:t>关系中分量为</a:t>
            </a:r>
            <a:r>
              <a:rPr lang="en-US" altLang="zh-CN" sz="2200" dirty="0">
                <a:latin typeface="华文新魏" panose="02010800040101010101" pitchFamily="2" charset="-122"/>
                <a:sym typeface="Symbol" panose="05050102010706020507" pitchFamily="18" charset="2"/>
              </a:rPr>
              <a:t>C</a:t>
            </a:r>
            <a:r>
              <a:rPr lang="en-US" altLang="zh-CN" sz="2200" baseline="-25000" dirty="0">
                <a:latin typeface="华文新魏" panose="02010800040101010101" pitchFamily="2" charset="-122"/>
                <a:sym typeface="Symbol" panose="05050102010706020507" pitchFamily="18" charset="2"/>
              </a:rPr>
              <a:t>i</a:t>
            </a:r>
            <a:r>
              <a:rPr lang="zh-CN" altLang="en-US" sz="2200" dirty="0">
                <a:latin typeface="华文新魏" panose="02010800040101010101" pitchFamily="2" charset="-122"/>
                <a:sym typeface="Symbol" panose="05050102010706020507" pitchFamily="18" charset="2"/>
              </a:rPr>
              <a:t>的元组共有</a:t>
            </a:r>
            <a:r>
              <a:rPr lang="en-US" altLang="zh-CN" sz="2200" dirty="0">
                <a:latin typeface="华文新魏" panose="02010800040101010101" pitchFamily="2" charset="-122"/>
                <a:sym typeface="Symbol" panose="05050102010706020507" pitchFamily="18" charset="2"/>
              </a:rPr>
              <a:t>m + n</a:t>
            </a:r>
            <a:r>
              <a:rPr lang="zh-CN" altLang="en-US" sz="2200" dirty="0">
                <a:latin typeface="华文新魏" panose="02010800040101010101" pitchFamily="2" charset="-122"/>
                <a:sym typeface="Symbol" panose="05050102010706020507" pitchFamily="18" charset="2"/>
              </a:rPr>
              <a:t>个</a:t>
            </a: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177157" name="Rectangle 2"/>
          <p:cNvSpPr>
            <a:spLocks noGrp="1" noChangeArrowheads="1"/>
          </p:cNvSpPr>
          <p:nvPr>
            <p:ph type="title"/>
          </p:nvPr>
        </p:nvSpPr>
        <p:spPr/>
        <p:txBody>
          <a:bodyPr/>
          <a:lstStyle/>
          <a:p>
            <a:pPr eaLnBrk="1" hangingPunct="1">
              <a:defRPr/>
            </a:pPr>
            <a:r>
              <a:rPr kumimoji="1" lang="en-US" altLang="zh-CN"/>
              <a:t>4NF</a:t>
            </a:r>
            <a:r>
              <a:rPr kumimoji="1" lang="zh-CN" altLang="en-US"/>
              <a:t>判定示例</a:t>
            </a:r>
          </a:p>
        </p:txBody>
      </p:sp>
      <p:sp>
        <p:nvSpPr>
          <p:cNvPr id="197638" name="Rectangle 3"/>
          <p:cNvSpPr>
            <a:spLocks noGrp="1" noChangeArrowheads="1"/>
          </p:cNvSpPr>
          <p:nvPr>
            <p:ph idx="1"/>
          </p:nvPr>
        </p:nvSpPr>
        <p:spPr>
          <a:xfrm>
            <a:off x="685800" y="1371600"/>
            <a:ext cx="7772400" cy="5081588"/>
          </a:xfrm>
        </p:spPr>
        <p:txBody>
          <a:bodyPr/>
          <a:lstStyle/>
          <a:p>
            <a:pPr eaLnBrk="1" hangingPunct="1">
              <a:lnSpc>
                <a:spcPct val="80000"/>
              </a:lnSpc>
            </a:pPr>
            <a:r>
              <a:rPr lang="zh-CN" altLang="en-US" sz="2800" dirty="0">
                <a:latin typeface="+mn-ea"/>
              </a:rPr>
              <a:t>判定下列哪些模式是</a:t>
            </a:r>
            <a:r>
              <a:rPr lang="en-US" altLang="zh-CN" sz="2800" dirty="0">
                <a:latin typeface="+mn-ea"/>
              </a:rPr>
              <a:t>BCNF?</a:t>
            </a:r>
            <a:r>
              <a:rPr lang="zh-CN" altLang="en-US" sz="2800" dirty="0">
                <a:latin typeface="+mn-ea"/>
              </a:rPr>
              <a:t>哪些是</a:t>
            </a:r>
            <a:r>
              <a:rPr lang="en-US" altLang="zh-CN" sz="2800" dirty="0">
                <a:latin typeface="+mn-ea"/>
              </a:rPr>
              <a:t>4NF?</a:t>
            </a:r>
          </a:p>
          <a:p>
            <a:pPr lvl="1" eaLnBrk="1" hangingPunct="1">
              <a:lnSpc>
                <a:spcPct val="80000"/>
              </a:lnSpc>
            </a:pPr>
            <a:endParaRPr lang="en-US" altLang="zh-CN" sz="2400" dirty="0">
              <a:latin typeface="+mn-ea"/>
            </a:endParaRPr>
          </a:p>
          <a:p>
            <a:pPr lvl="1" eaLnBrk="1" hangingPunct="1">
              <a:lnSpc>
                <a:spcPct val="80000"/>
              </a:lnSpc>
            </a:pPr>
            <a:r>
              <a:rPr lang="en-US" altLang="zh-CN" sz="2400" dirty="0">
                <a:latin typeface="+mn-ea"/>
              </a:rPr>
              <a:t>R</a:t>
            </a:r>
            <a:r>
              <a:rPr lang="en-US" altLang="zh-CN" sz="2400" baseline="-25000" dirty="0">
                <a:latin typeface="+mn-ea"/>
              </a:rPr>
              <a:t>1</a:t>
            </a:r>
            <a:r>
              <a:rPr lang="zh-CN" altLang="en-US" sz="2400" dirty="0">
                <a:latin typeface="+mn-ea"/>
              </a:rPr>
              <a:t>：</a:t>
            </a:r>
            <a:r>
              <a:rPr lang="en-US" altLang="zh-CN" sz="2400" dirty="0">
                <a:latin typeface="+mn-ea"/>
              </a:rPr>
              <a:t>U = {</a:t>
            </a:r>
            <a:r>
              <a:rPr lang="en-US" altLang="zh-CN" sz="2400" dirty="0" err="1">
                <a:latin typeface="+mn-ea"/>
              </a:rPr>
              <a:t>sno,sname,dno,dname</a:t>
            </a:r>
            <a:r>
              <a:rPr lang="en-US" altLang="zh-CN" sz="2400" dirty="0">
                <a:latin typeface="+mn-ea"/>
              </a:rPr>
              <a:t>}</a:t>
            </a:r>
          </a:p>
          <a:p>
            <a:pPr eaLnBrk="1" hangingPunct="1">
              <a:lnSpc>
                <a:spcPct val="80000"/>
              </a:lnSpc>
              <a:buFont typeface="Wingdings" panose="05000000000000000000" pitchFamily="2" charset="2"/>
              <a:buNone/>
            </a:pPr>
            <a:r>
              <a:rPr lang="en-US" altLang="zh-CN" sz="2500" dirty="0">
                <a:latin typeface="+mn-ea"/>
              </a:rPr>
              <a:t>     	      F = {</a:t>
            </a:r>
            <a:r>
              <a:rPr lang="en-US" altLang="zh-CN" sz="2500" dirty="0" err="1">
                <a:latin typeface="+mn-ea"/>
              </a:rPr>
              <a:t>sno</a:t>
            </a:r>
            <a:r>
              <a:rPr lang="en-US" altLang="zh-CN" sz="2500" dirty="0">
                <a:latin typeface="+mn-ea"/>
              </a:rPr>
              <a:t>→(</a:t>
            </a:r>
            <a:r>
              <a:rPr lang="en-US" altLang="zh-CN" sz="2500" dirty="0" err="1">
                <a:latin typeface="+mn-ea"/>
              </a:rPr>
              <a:t>sname,dno</a:t>
            </a:r>
            <a:r>
              <a:rPr lang="en-US" altLang="zh-CN" sz="2500" dirty="0">
                <a:latin typeface="+mn-ea"/>
              </a:rPr>
              <a:t>)</a:t>
            </a:r>
            <a:r>
              <a:rPr lang="zh-CN" altLang="en-US" sz="2500" dirty="0">
                <a:latin typeface="+mn-ea"/>
              </a:rPr>
              <a:t>，</a:t>
            </a:r>
            <a:r>
              <a:rPr lang="en-US" altLang="zh-CN" sz="2500" dirty="0" err="1">
                <a:latin typeface="+mn-ea"/>
              </a:rPr>
              <a:t>dno→dname</a:t>
            </a:r>
            <a:r>
              <a:rPr lang="en-US" altLang="zh-CN" sz="2500" dirty="0">
                <a:latin typeface="+mn-ea"/>
              </a:rPr>
              <a:t>}</a:t>
            </a:r>
          </a:p>
          <a:p>
            <a:pPr lvl="1" eaLnBrk="1" hangingPunct="1">
              <a:lnSpc>
                <a:spcPct val="80000"/>
              </a:lnSpc>
            </a:pPr>
            <a:r>
              <a:rPr lang="en-US" altLang="zh-CN" sz="2400" dirty="0">
                <a:latin typeface="+mn-ea"/>
              </a:rPr>
              <a:t>R</a:t>
            </a:r>
            <a:r>
              <a:rPr lang="en-US" altLang="zh-CN" sz="2400" baseline="-25000" dirty="0">
                <a:latin typeface="+mn-ea"/>
              </a:rPr>
              <a:t>2</a:t>
            </a:r>
            <a:r>
              <a:rPr lang="zh-CN" altLang="en-US" sz="2400" dirty="0">
                <a:latin typeface="+mn-ea"/>
              </a:rPr>
              <a:t>：</a:t>
            </a:r>
            <a:r>
              <a:rPr lang="en-US" altLang="zh-CN" sz="2400" dirty="0">
                <a:latin typeface="+mn-ea"/>
              </a:rPr>
              <a:t>U = {</a:t>
            </a:r>
            <a:r>
              <a:rPr lang="en-US" altLang="zh-CN" sz="2400" dirty="0" err="1">
                <a:latin typeface="+mn-ea"/>
              </a:rPr>
              <a:t>cno,bno,tno,tname</a:t>
            </a:r>
            <a:r>
              <a:rPr lang="en-US" altLang="zh-CN" sz="2400" dirty="0">
                <a:latin typeface="+mn-ea"/>
              </a:rPr>
              <a:t>}</a:t>
            </a:r>
          </a:p>
          <a:p>
            <a:pPr lvl="1" eaLnBrk="1" hangingPunct="1">
              <a:lnSpc>
                <a:spcPct val="80000"/>
              </a:lnSpc>
              <a:buFontTx/>
              <a:buNone/>
            </a:pPr>
            <a:r>
              <a:rPr lang="zh-CN" altLang="en-US" sz="2400" dirty="0">
                <a:latin typeface="+mn-ea"/>
              </a:rPr>
              <a:t>            </a:t>
            </a:r>
            <a:r>
              <a:rPr lang="en-US" altLang="zh-CN" sz="2400" dirty="0">
                <a:latin typeface="+mn-ea"/>
              </a:rPr>
              <a:t>D = {</a:t>
            </a:r>
            <a:r>
              <a:rPr lang="en-US" altLang="zh-CN" sz="2400" dirty="0" err="1">
                <a:latin typeface="+mn-ea"/>
              </a:rPr>
              <a:t>tno→tname</a:t>
            </a:r>
            <a:r>
              <a:rPr lang="zh-CN" altLang="en-US" sz="2400" dirty="0">
                <a:latin typeface="+mn-ea"/>
              </a:rPr>
              <a:t>，</a:t>
            </a:r>
            <a:r>
              <a:rPr lang="en-US" altLang="zh-CN" sz="2400" dirty="0" err="1">
                <a:latin typeface="+mn-ea"/>
              </a:rPr>
              <a:t>cno</a:t>
            </a:r>
            <a:r>
              <a:rPr lang="en-US" altLang="zh-CN" sz="2400" dirty="0">
                <a:latin typeface="+mn-ea"/>
              </a:rPr>
              <a:t>→→(</a:t>
            </a:r>
            <a:r>
              <a:rPr lang="en-US" altLang="zh-CN" sz="2400" dirty="0" err="1">
                <a:latin typeface="+mn-ea"/>
              </a:rPr>
              <a:t>tno,tname</a:t>
            </a:r>
            <a:r>
              <a:rPr lang="en-US" altLang="zh-CN" sz="2400" dirty="0">
                <a:latin typeface="+mn-ea"/>
              </a:rPr>
              <a:t>)}</a:t>
            </a:r>
            <a:endParaRPr lang="zh-CN" altLang="en-US" sz="2400" dirty="0">
              <a:latin typeface="+mn-ea"/>
            </a:endParaRPr>
          </a:p>
          <a:p>
            <a:pPr lvl="1" eaLnBrk="1" hangingPunct="1">
              <a:lnSpc>
                <a:spcPct val="80000"/>
              </a:lnSpc>
            </a:pPr>
            <a:r>
              <a:rPr lang="en-US" altLang="zh-CN" sz="2400" dirty="0">
                <a:latin typeface="+mn-ea"/>
              </a:rPr>
              <a:t>R</a:t>
            </a:r>
            <a:r>
              <a:rPr lang="en-US" altLang="zh-CN" sz="2400" baseline="-25000" dirty="0">
                <a:latin typeface="+mn-ea"/>
              </a:rPr>
              <a:t>3</a:t>
            </a:r>
            <a:r>
              <a:rPr lang="zh-CN" altLang="en-US" sz="2400" dirty="0">
                <a:latin typeface="+mn-ea"/>
              </a:rPr>
              <a:t>：</a:t>
            </a:r>
            <a:r>
              <a:rPr lang="en-US" altLang="zh-CN" sz="2400" dirty="0">
                <a:latin typeface="+mn-ea"/>
              </a:rPr>
              <a:t>U = {</a:t>
            </a:r>
            <a:r>
              <a:rPr lang="en-US" altLang="zh-CN" sz="2400" dirty="0" err="1">
                <a:latin typeface="+mn-ea"/>
              </a:rPr>
              <a:t>cno,bno,tno</a:t>
            </a:r>
            <a:r>
              <a:rPr lang="en-US" altLang="zh-CN" sz="2400" dirty="0">
                <a:latin typeface="+mn-ea"/>
              </a:rPr>
              <a:t>}</a:t>
            </a:r>
            <a:endParaRPr lang="zh-CN" altLang="en-US" sz="2400" dirty="0">
              <a:latin typeface="+mn-ea"/>
            </a:endParaRPr>
          </a:p>
          <a:p>
            <a:pPr lvl="1" eaLnBrk="1" hangingPunct="1">
              <a:lnSpc>
                <a:spcPct val="80000"/>
              </a:lnSpc>
              <a:buFontTx/>
              <a:buNone/>
            </a:pPr>
            <a:r>
              <a:rPr lang="en-US" altLang="zh-CN" sz="2400" dirty="0">
                <a:latin typeface="+mn-ea"/>
              </a:rPr>
              <a:t>            D = {</a:t>
            </a:r>
            <a:r>
              <a:rPr lang="en-US" altLang="zh-CN" sz="2400" dirty="0" err="1">
                <a:latin typeface="+mn-ea"/>
              </a:rPr>
              <a:t>cno</a:t>
            </a:r>
            <a:r>
              <a:rPr lang="en-US" altLang="zh-CN" sz="2400" dirty="0">
                <a:latin typeface="+mn-ea"/>
              </a:rPr>
              <a:t>→→</a:t>
            </a:r>
            <a:r>
              <a:rPr lang="en-US" altLang="zh-CN" sz="2400" dirty="0" err="1">
                <a:latin typeface="+mn-ea"/>
              </a:rPr>
              <a:t>tno</a:t>
            </a:r>
            <a:r>
              <a:rPr lang="en-US" altLang="zh-CN" sz="2400" dirty="0">
                <a:latin typeface="+mn-ea"/>
              </a:rPr>
              <a:t>}</a:t>
            </a:r>
            <a:endParaRPr lang="zh-CN" altLang="en-US" sz="2100" dirty="0">
              <a:latin typeface="+mn-ea"/>
            </a:endParaRPr>
          </a:p>
          <a:p>
            <a:pPr lvl="1" eaLnBrk="1" hangingPunct="1">
              <a:lnSpc>
                <a:spcPct val="80000"/>
              </a:lnSpc>
            </a:pPr>
            <a:r>
              <a:rPr lang="en-US" altLang="zh-CN" sz="2400" dirty="0">
                <a:latin typeface="+mn-ea"/>
              </a:rPr>
              <a:t>R</a:t>
            </a:r>
            <a:r>
              <a:rPr lang="en-US" altLang="zh-CN" sz="2400" baseline="-25000" dirty="0">
                <a:latin typeface="+mn-ea"/>
              </a:rPr>
              <a:t>4</a:t>
            </a:r>
            <a:r>
              <a:rPr lang="zh-CN" altLang="en-US" sz="2400" dirty="0">
                <a:latin typeface="+mn-ea"/>
              </a:rPr>
              <a:t>：</a:t>
            </a:r>
            <a:r>
              <a:rPr lang="en-US" altLang="zh-CN" sz="2400" dirty="0">
                <a:latin typeface="+mn-ea"/>
              </a:rPr>
              <a:t>U = {</a:t>
            </a:r>
            <a:r>
              <a:rPr lang="en-US" altLang="zh-CN" sz="2400" dirty="0" err="1">
                <a:latin typeface="+mn-ea"/>
              </a:rPr>
              <a:t>sno,cno,score</a:t>
            </a:r>
            <a:r>
              <a:rPr lang="en-US" altLang="zh-CN" sz="2400" dirty="0">
                <a:latin typeface="+mn-ea"/>
              </a:rPr>
              <a:t>}</a:t>
            </a:r>
          </a:p>
          <a:p>
            <a:pPr lvl="1" eaLnBrk="1" hangingPunct="1">
              <a:lnSpc>
                <a:spcPct val="80000"/>
              </a:lnSpc>
              <a:buFontTx/>
              <a:buNone/>
            </a:pPr>
            <a:r>
              <a:rPr lang="en-US" altLang="zh-CN" sz="2400" dirty="0">
                <a:latin typeface="+mn-ea"/>
              </a:rPr>
              <a:t>		      F = {(</a:t>
            </a:r>
            <a:r>
              <a:rPr lang="en-US" altLang="zh-CN" sz="2400" dirty="0" err="1">
                <a:latin typeface="+mn-ea"/>
              </a:rPr>
              <a:t>sno,cno</a:t>
            </a:r>
            <a:r>
              <a:rPr lang="en-US" altLang="zh-CN" sz="2400" dirty="0">
                <a:latin typeface="+mn-ea"/>
              </a:rPr>
              <a:t>)→score}</a:t>
            </a:r>
            <a:endParaRPr lang="zh-CN" altLang="en-US" sz="2400" dirty="0">
              <a:latin typeface="+mn-ea"/>
            </a:endParaRPr>
          </a:p>
          <a:p>
            <a:pPr lvl="1" eaLnBrk="1" hangingPunct="1">
              <a:lnSpc>
                <a:spcPct val="80000"/>
              </a:lnSpc>
            </a:pPr>
            <a:r>
              <a:rPr lang="en-US" altLang="zh-CN" sz="2400" dirty="0">
                <a:latin typeface="+mn-ea"/>
              </a:rPr>
              <a:t>R</a:t>
            </a:r>
            <a:r>
              <a:rPr lang="en-US" altLang="zh-CN" sz="2400" baseline="-25000" dirty="0">
                <a:latin typeface="+mn-ea"/>
              </a:rPr>
              <a:t>5</a:t>
            </a:r>
            <a:r>
              <a:rPr lang="zh-CN" altLang="en-US" sz="2400" dirty="0">
                <a:latin typeface="+mn-ea"/>
              </a:rPr>
              <a:t>：</a:t>
            </a:r>
            <a:r>
              <a:rPr lang="en-US" altLang="zh-CN" sz="2400" dirty="0">
                <a:latin typeface="+mn-ea"/>
              </a:rPr>
              <a:t>U = {</a:t>
            </a:r>
            <a:r>
              <a:rPr lang="en-US" altLang="zh-CN" sz="2400" dirty="0" err="1">
                <a:latin typeface="+mn-ea"/>
              </a:rPr>
              <a:t>sno,tno</a:t>
            </a:r>
            <a:r>
              <a:rPr lang="en-US" altLang="zh-CN" sz="2400" dirty="0">
                <a:latin typeface="+mn-ea"/>
              </a:rPr>
              <a:t>}</a:t>
            </a:r>
          </a:p>
          <a:p>
            <a:pPr lvl="1" eaLnBrk="1" hangingPunct="1">
              <a:lnSpc>
                <a:spcPct val="80000"/>
              </a:lnSpc>
              <a:buFontTx/>
              <a:buNone/>
            </a:pPr>
            <a:r>
              <a:rPr lang="en-US" altLang="zh-CN" sz="2400" dirty="0">
                <a:latin typeface="+mn-ea"/>
              </a:rPr>
              <a:t>	</a:t>
            </a:r>
            <a:r>
              <a:rPr lang="en-US" altLang="zh-CN" sz="2400">
                <a:latin typeface="+mn-ea"/>
              </a:rPr>
              <a:t>        F = {</a:t>
            </a:r>
            <a:r>
              <a:rPr lang="en-US" altLang="zh-CN" sz="2400" dirty="0" err="1">
                <a:latin typeface="+mn-ea"/>
              </a:rPr>
              <a:t>sno</a:t>
            </a:r>
            <a:r>
              <a:rPr lang="en-US" altLang="zh-CN" sz="2400" dirty="0">
                <a:latin typeface="+mn-ea"/>
              </a:rPr>
              <a:t> →</a:t>
            </a:r>
            <a:r>
              <a:rPr lang="en-US" altLang="zh-CN" sz="2400" dirty="0" err="1">
                <a:latin typeface="+mn-ea"/>
              </a:rPr>
              <a:t>sno,tno</a:t>
            </a:r>
            <a:r>
              <a:rPr lang="en-US" altLang="zh-CN" sz="2400" dirty="0">
                <a:latin typeface="+mn-ea"/>
              </a:rPr>
              <a:t> →</a:t>
            </a:r>
            <a:r>
              <a:rPr lang="en-US" altLang="zh-CN" sz="2400" dirty="0" err="1">
                <a:latin typeface="+mn-ea"/>
              </a:rPr>
              <a:t>tno</a:t>
            </a:r>
            <a:r>
              <a:rPr lang="en-US" altLang="zh-CN" sz="2400" dirty="0">
                <a:latin typeface="+mn-ea"/>
              </a:rPr>
              <a:t>}</a:t>
            </a: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178181" name="Rectangle 2"/>
          <p:cNvSpPr>
            <a:spLocks noGrp="1" noChangeArrowheads="1"/>
          </p:cNvSpPr>
          <p:nvPr>
            <p:ph type="title"/>
          </p:nvPr>
        </p:nvSpPr>
        <p:spPr/>
        <p:txBody>
          <a:bodyPr/>
          <a:lstStyle/>
          <a:p>
            <a:pPr eaLnBrk="1" hangingPunct="1">
              <a:defRPr/>
            </a:pPr>
            <a:r>
              <a:rPr kumimoji="1" lang="en-US" altLang="zh-CN"/>
              <a:t>4NF</a:t>
            </a:r>
            <a:r>
              <a:rPr kumimoji="1" lang="zh-CN" altLang="en-US"/>
              <a:t>本质</a:t>
            </a:r>
          </a:p>
        </p:txBody>
      </p:sp>
      <p:sp>
        <p:nvSpPr>
          <p:cNvPr id="198662" name="Rectangle 3"/>
          <p:cNvSpPr>
            <a:spLocks noGrp="1" noChangeArrowheads="1"/>
          </p:cNvSpPr>
          <p:nvPr>
            <p:ph idx="1"/>
          </p:nvPr>
        </p:nvSpPr>
        <p:spPr>
          <a:xfrm>
            <a:off x="685800" y="1371600"/>
            <a:ext cx="7772400" cy="4145632"/>
          </a:xfrm>
        </p:spPr>
        <p:txBody>
          <a:bodyPr/>
          <a:lstStyle/>
          <a:p>
            <a:pPr eaLnBrk="1" hangingPunct="1"/>
            <a:r>
              <a:rPr lang="en-US" altLang="zh-CN" dirty="0"/>
              <a:t>4NF</a:t>
            </a:r>
            <a:r>
              <a:rPr lang="zh-CN" altLang="en-US" dirty="0"/>
              <a:t>的本质</a:t>
            </a:r>
          </a:p>
          <a:p>
            <a:pPr lvl="1" eaLnBrk="1" hangingPunct="1"/>
            <a:r>
              <a:rPr lang="en-US" altLang="zh-CN" dirty="0"/>
              <a:t>(</a:t>
            </a:r>
            <a:r>
              <a:rPr lang="zh-CN" altLang="en-US" dirty="0"/>
              <a:t>在只考虑函数和多值依赖的前提下</a:t>
            </a:r>
            <a:r>
              <a:rPr lang="en-US" altLang="zh-CN" dirty="0"/>
              <a:t>)</a:t>
            </a:r>
          </a:p>
          <a:p>
            <a:pPr lvl="1" eaLnBrk="1" hangingPunct="1">
              <a:buFontTx/>
              <a:buNone/>
            </a:pPr>
            <a:r>
              <a:rPr lang="zh-CN" altLang="en-US" dirty="0"/>
              <a:t>	</a:t>
            </a:r>
            <a:r>
              <a:rPr lang="en-US" altLang="zh-CN" dirty="0"/>
              <a:t>4NF</a:t>
            </a:r>
            <a:r>
              <a:rPr lang="zh-CN" altLang="en-US" dirty="0"/>
              <a:t>只讲一件事</a:t>
            </a:r>
          </a:p>
          <a:p>
            <a:pPr lvl="1" eaLnBrk="1" hangingPunct="1"/>
            <a:r>
              <a:rPr lang="zh-CN" altLang="en-US" dirty="0"/>
              <a:t>非码的多值决定关系讲述了另外一件事</a:t>
            </a:r>
          </a:p>
          <a:p>
            <a:pPr lvl="1" eaLnBrk="1" hangingPunct="1"/>
            <a:r>
              <a:rPr lang="en-US" altLang="zh-CN" dirty="0"/>
              <a:t>R(</a:t>
            </a:r>
            <a:r>
              <a:rPr lang="en-US" altLang="zh-CN" dirty="0" err="1"/>
              <a:t>cno,bno,tno</a:t>
            </a:r>
            <a:r>
              <a:rPr lang="en-US" altLang="zh-CN" dirty="0"/>
              <a:t>)</a:t>
            </a:r>
            <a:endParaRPr lang="zh-CN" altLang="en-US" dirty="0"/>
          </a:p>
          <a:p>
            <a:pPr lvl="1" eaLnBrk="1" hangingPunct="1">
              <a:buFontTx/>
              <a:buNone/>
            </a:pPr>
            <a:r>
              <a:rPr lang="en-US" altLang="zh-CN" dirty="0"/>
              <a:t>		      </a:t>
            </a:r>
            <a:r>
              <a:rPr lang="en-US" altLang="zh-CN" dirty="0" err="1"/>
              <a:t>cno</a:t>
            </a:r>
            <a:r>
              <a:rPr lang="en-US" altLang="zh-CN" dirty="0"/>
              <a:t>→→</a:t>
            </a:r>
            <a:r>
              <a:rPr lang="en-US" altLang="zh-CN" dirty="0" err="1"/>
              <a:t>bno</a:t>
            </a:r>
            <a:endParaRPr lang="en-US" altLang="zh-CN" dirty="0"/>
          </a:p>
          <a:p>
            <a:pPr lvl="1" eaLnBrk="1" hangingPunct="1">
              <a:buFontTx/>
              <a:buNone/>
            </a:pPr>
            <a:r>
              <a:rPr lang="en-US" altLang="zh-CN" dirty="0"/>
              <a:t>		      </a:t>
            </a:r>
            <a:r>
              <a:rPr lang="en-US" altLang="zh-CN" dirty="0" err="1"/>
              <a:t>cno</a:t>
            </a:r>
            <a:r>
              <a:rPr lang="en-US" altLang="zh-CN" dirty="0"/>
              <a:t>→→</a:t>
            </a:r>
            <a:r>
              <a:rPr lang="en-US" altLang="zh-CN" dirty="0" err="1"/>
              <a:t>tno</a:t>
            </a:r>
            <a:endParaRPr lang="zh-CN" altLang="en-US" sz="2500" dirty="0"/>
          </a:p>
          <a:p>
            <a:pPr lvl="1" eaLnBrk="1" hangingPunct="1">
              <a:buFontTx/>
              <a:buNone/>
            </a:pPr>
            <a:r>
              <a:rPr lang="en-US" altLang="zh-CN" dirty="0"/>
              <a:t>	R</a:t>
            </a:r>
            <a:r>
              <a:rPr lang="zh-CN" altLang="en-US" dirty="0"/>
              <a:t>讲述了</a:t>
            </a:r>
            <a:r>
              <a:rPr lang="en-US" altLang="zh-CN" dirty="0"/>
              <a:t>(</a:t>
            </a:r>
            <a:r>
              <a:rPr lang="en-US" altLang="zh-CN" dirty="0" err="1"/>
              <a:t>cno,bno</a:t>
            </a:r>
            <a:r>
              <a:rPr lang="en-US" altLang="zh-CN" dirty="0"/>
              <a:t>)</a:t>
            </a:r>
            <a:r>
              <a:rPr lang="zh-CN" altLang="en-US" dirty="0"/>
              <a:t>和</a:t>
            </a:r>
            <a:r>
              <a:rPr lang="en-US" altLang="zh-CN" dirty="0"/>
              <a:t>(</a:t>
            </a:r>
            <a:r>
              <a:rPr lang="en-US" altLang="zh-CN" dirty="0" err="1"/>
              <a:t>cno,tno</a:t>
            </a:r>
            <a:r>
              <a:rPr lang="en-US" altLang="zh-CN" dirty="0"/>
              <a:t>)</a:t>
            </a:r>
            <a:r>
              <a:rPr lang="zh-CN" altLang="en-US" dirty="0"/>
              <a:t>两件事</a:t>
            </a:r>
          </a:p>
        </p:txBody>
      </p:sp>
      <p:sp>
        <p:nvSpPr>
          <p:cNvPr id="2" name="文本框 1"/>
          <p:cNvSpPr txBox="1"/>
          <p:nvPr/>
        </p:nvSpPr>
        <p:spPr>
          <a:xfrm>
            <a:off x="1187624" y="5667399"/>
            <a:ext cx="6611105" cy="523220"/>
          </a:xfrm>
          <a:prstGeom prst="rect">
            <a:avLst/>
          </a:prstGeom>
          <a:noFill/>
        </p:spPr>
        <p:txBody>
          <a:bodyPr wrap="none" rtlCol="0">
            <a:spAutoFit/>
          </a:bodyPr>
          <a:lstStyle/>
          <a:p>
            <a:r>
              <a:rPr lang="zh-CN" altLang="en-US" sz="2800" dirty="0">
                <a:solidFill>
                  <a:srgbClr val="FF0000"/>
                </a:solidFill>
                <a:latin typeface="+mn-ea"/>
                <a:ea typeface="+mn-ea"/>
              </a:rPr>
              <a:t>思考：所有的二元关系模式都是</a:t>
            </a:r>
            <a:r>
              <a:rPr lang="en-US" altLang="zh-CN" sz="2800" dirty="0">
                <a:solidFill>
                  <a:srgbClr val="FF0000"/>
                </a:solidFill>
                <a:latin typeface="+mn-ea"/>
                <a:ea typeface="+mn-ea"/>
              </a:rPr>
              <a:t>4NF</a:t>
            </a:r>
            <a:r>
              <a:rPr lang="zh-CN" altLang="en-US" sz="2800" dirty="0">
                <a:solidFill>
                  <a:srgbClr val="FF0000"/>
                </a:solidFill>
                <a:latin typeface="+mn-ea"/>
                <a:ea typeface="+mn-ea"/>
              </a:rPr>
              <a:t>吗？</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36868" name="Rectangle 2"/>
          <p:cNvSpPr>
            <a:spLocks noGrp="1" noChangeArrowheads="1"/>
          </p:cNvSpPr>
          <p:nvPr>
            <p:ph type="title"/>
          </p:nvPr>
        </p:nvSpPr>
        <p:spPr/>
        <p:txBody>
          <a:bodyPr/>
          <a:lstStyle/>
          <a:p>
            <a:pPr eaLnBrk="1" hangingPunct="1">
              <a:defRPr/>
            </a:pPr>
            <a:r>
              <a:rPr kumimoji="1" lang="zh-CN" altLang="en-US"/>
              <a:t>函数依赖</a:t>
            </a:r>
          </a:p>
        </p:txBody>
      </p:sp>
      <p:sp>
        <p:nvSpPr>
          <p:cNvPr id="22533" name="Rectangle 3"/>
          <p:cNvSpPr>
            <a:spLocks noGrp="1" noChangeArrowheads="1"/>
          </p:cNvSpPr>
          <p:nvPr>
            <p:ph idx="1"/>
          </p:nvPr>
        </p:nvSpPr>
        <p:spPr/>
        <p:txBody>
          <a:bodyPr/>
          <a:lstStyle/>
          <a:p>
            <a:pPr eaLnBrk="1" hangingPunct="1">
              <a:lnSpc>
                <a:spcPct val="110000"/>
              </a:lnSpc>
            </a:pPr>
            <a:r>
              <a:rPr lang="zh-CN" altLang="en-US" b="1" dirty="0">
                <a:sym typeface="Symbol" panose="05050102010706020507" pitchFamily="18" charset="2"/>
              </a:rPr>
              <a:t>平凡函数依赖</a:t>
            </a:r>
          </a:p>
          <a:p>
            <a:pPr lvl="1" eaLnBrk="1" hangingPunct="1">
              <a:lnSpc>
                <a:spcPct val="110000"/>
              </a:lnSpc>
              <a:buFontTx/>
              <a:buNone/>
            </a:pPr>
            <a:r>
              <a:rPr lang="zh-CN" altLang="en-US" dirty="0">
                <a:sym typeface="Symbol" panose="05050102010706020507" pitchFamily="18" charset="2"/>
              </a:rPr>
              <a:t>	如果</a:t>
            </a:r>
            <a:r>
              <a:rPr lang="en-US" altLang="zh-CN" dirty="0">
                <a:sym typeface="Symbol" panose="05050102010706020507" pitchFamily="18" charset="2"/>
              </a:rPr>
              <a:t>  </a:t>
            </a:r>
            <a:r>
              <a:rPr lang="en-US" altLang="zh-CN" b="1" dirty="0">
                <a:sym typeface="Symbol" panose="05050102010706020507" pitchFamily="18" charset="2"/>
              </a:rPr>
              <a:t></a:t>
            </a:r>
            <a:r>
              <a:rPr lang="en-US" altLang="zh-CN" dirty="0">
                <a:sym typeface="Symbol" panose="05050102010706020507" pitchFamily="18" charset="2"/>
              </a:rPr>
              <a:t>  ，</a:t>
            </a:r>
            <a:r>
              <a:rPr lang="zh-CN" altLang="en-US" dirty="0">
                <a:sym typeface="Symbol" panose="05050102010706020507" pitchFamily="18" charset="2"/>
              </a:rPr>
              <a:t>但</a:t>
            </a:r>
            <a:r>
              <a:rPr lang="en-US" altLang="zh-CN" dirty="0">
                <a:sym typeface="Symbol" panose="05050102010706020507" pitchFamily="18" charset="2"/>
              </a:rPr>
              <a:t>   ，</a:t>
            </a:r>
            <a:r>
              <a:rPr lang="zh-CN" altLang="en-US" dirty="0">
                <a:sym typeface="Symbol" panose="05050102010706020507" pitchFamily="18" charset="2"/>
              </a:rPr>
              <a:t>则称其为</a:t>
            </a:r>
            <a:r>
              <a:rPr lang="zh-CN" altLang="en-US" dirty="0">
                <a:solidFill>
                  <a:srgbClr val="FF0000"/>
                </a:solidFill>
                <a:sym typeface="Symbol" panose="05050102010706020507" pitchFamily="18" charset="2"/>
              </a:rPr>
              <a:t>非平凡的函数依赖</a:t>
            </a:r>
            <a:r>
              <a:rPr lang="zh-CN" altLang="en-US" dirty="0">
                <a:sym typeface="Symbol" panose="05050102010706020507" pitchFamily="18" charset="2"/>
              </a:rPr>
              <a:t>，否则</a:t>
            </a:r>
            <a:r>
              <a:rPr lang="en-US" altLang="zh-CN" dirty="0">
                <a:sym typeface="Symbol" panose="05050102010706020507" pitchFamily="18" charset="2"/>
              </a:rPr>
              <a:t>(</a:t>
            </a:r>
            <a:r>
              <a:rPr lang="zh-CN" altLang="en-US" dirty="0">
                <a:sym typeface="Symbol" panose="05050102010706020507" pitchFamily="18" charset="2"/>
              </a:rPr>
              <a:t>即</a:t>
            </a:r>
            <a:r>
              <a:rPr lang="en-US" altLang="zh-CN" dirty="0">
                <a:sym typeface="Symbol" panose="05050102010706020507" pitchFamily="18" charset="2"/>
              </a:rPr>
              <a:t> </a:t>
            </a:r>
            <a:r>
              <a:rPr lang="en-US" altLang="zh-CN" dirty="0">
                <a:latin typeface="华文新魏" panose="02010800040101010101" pitchFamily="2" charset="-122"/>
                <a:sym typeface="Symbol" panose="05050102010706020507" pitchFamily="18" charset="2"/>
              </a:rPr>
              <a:t> </a:t>
            </a:r>
            <a:r>
              <a:rPr lang="en-US" altLang="zh-CN" dirty="0">
                <a:sym typeface="Symbol" panose="05050102010706020507" pitchFamily="18" charset="2"/>
              </a:rPr>
              <a:t> )</a:t>
            </a:r>
            <a:r>
              <a:rPr lang="zh-CN" altLang="en-US" dirty="0">
                <a:sym typeface="Symbol" panose="05050102010706020507" pitchFamily="18" charset="2"/>
              </a:rPr>
              <a:t>称为</a:t>
            </a:r>
            <a:r>
              <a:rPr lang="zh-CN" altLang="en-US" dirty="0">
                <a:solidFill>
                  <a:srgbClr val="FF0000"/>
                </a:solidFill>
                <a:sym typeface="Symbol" panose="05050102010706020507" pitchFamily="18" charset="2"/>
              </a:rPr>
              <a:t>平凡</a:t>
            </a:r>
            <a:r>
              <a:rPr lang="en-US" altLang="zh-CN" dirty="0">
                <a:solidFill>
                  <a:srgbClr val="FF0000"/>
                </a:solidFill>
                <a:sym typeface="Symbol" panose="05050102010706020507" pitchFamily="18" charset="2"/>
              </a:rPr>
              <a:t>(trivial)</a:t>
            </a:r>
            <a:r>
              <a:rPr lang="zh-CN" altLang="en-US" dirty="0">
                <a:solidFill>
                  <a:srgbClr val="FF0000"/>
                </a:solidFill>
                <a:sym typeface="Symbol" panose="05050102010706020507" pitchFamily="18" charset="2"/>
              </a:rPr>
              <a:t>的函数依赖</a:t>
            </a:r>
          </a:p>
          <a:p>
            <a:pPr lvl="1" eaLnBrk="1" hangingPunct="1">
              <a:lnSpc>
                <a:spcPct val="110000"/>
              </a:lnSpc>
              <a:buFontTx/>
              <a:buNone/>
            </a:pPr>
            <a:r>
              <a:rPr lang="zh-CN" altLang="en-US" dirty="0">
                <a:sym typeface="Symbol" panose="05050102010706020507" pitchFamily="18" charset="2"/>
              </a:rPr>
              <a:t>	如</a:t>
            </a:r>
            <a:r>
              <a:rPr lang="en-US" altLang="zh-CN" dirty="0">
                <a:sym typeface="Symbol" panose="05050102010706020507" pitchFamily="18" charset="2"/>
              </a:rPr>
              <a:t>(</a:t>
            </a:r>
            <a:r>
              <a:rPr lang="en-US" altLang="zh-CN" dirty="0" err="1">
                <a:sym typeface="Symbol" panose="05050102010706020507" pitchFamily="18" charset="2"/>
              </a:rPr>
              <a:t>sno，sname</a:t>
            </a:r>
            <a:r>
              <a:rPr lang="en-US" altLang="zh-CN" dirty="0">
                <a:sym typeface="Symbol" panose="05050102010706020507" pitchFamily="18" charset="2"/>
              </a:rPr>
              <a:t>)</a:t>
            </a:r>
            <a:r>
              <a:rPr lang="en-US" altLang="zh-CN" b="1" dirty="0">
                <a:sym typeface="Symbol" panose="05050102010706020507" pitchFamily="18" charset="2"/>
              </a:rPr>
              <a:t></a:t>
            </a:r>
            <a:r>
              <a:rPr lang="en-US" altLang="zh-CN" dirty="0">
                <a:sym typeface="Symbol" panose="05050102010706020507" pitchFamily="18" charset="2"/>
              </a:rPr>
              <a:t> </a:t>
            </a:r>
            <a:r>
              <a:rPr lang="en-US" altLang="zh-CN" dirty="0" err="1">
                <a:sym typeface="Symbol" panose="05050102010706020507" pitchFamily="18" charset="2"/>
              </a:rPr>
              <a:t>sname</a:t>
            </a:r>
            <a:r>
              <a:rPr lang="zh-CN" altLang="en-US" dirty="0">
                <a:sym typeface="Symbol" panose="05050102010706020507" pitchFamily="18" charset="2"/>
              </a:rPr>
              <a:t>是平凡的函数依赖</a:t>
            </a:r>
            <a:endParaRPr lang="en-US" altLang="zh-CN" dirty="0">
              <a:sym typeface="Symbol" panose="05050102010706020507" pitchFamily="18" charset="2"/>
            </a:endParaRPr>
          </a:p>
          <a:p>
            <a:pPr lvl="1" eaLnBrk="1" hangingPunct="1">
              <a:lnSpc>
                <a:spcPct val="110000"/>
              </a:lnSpc>
              <a:buFontTx/>
              <a:buNone/>
            </a:pPr>
            <a:r>
              <a:rPr lang="zh-CN" altLang="en-US" dirty="0">
                <a:sym typeface="Symbol" panose="05050102010706020507" pitchFamily="18" charset="2"/>
              </a:rPr>
              <a:t>平凡的函数依赖永远成立</a:t>
            </a:r>
          </a:p>
          <a:p>
            <a:pPr eaLnBrk="1" hangingPunct="1"/>
            <a:endParaRPr lang="zh-CN" alt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179205" name="Rectangle 2"/>
          <p:cNvSpPr>
            <a:spLocks noGrp="1" noChangeArrowheads="1"/>
          </p:cNvSpPr>
          <p:nvPr>
            <p:ph type="title"/>
          </p:nvPr>
        </p:nvSpPr>
        <p:spPr/>
        <p:txBody>
          <a:bodyPr/>
          <a:lstStyle/>
          <a:p>
            <a:pPr eaLnBrk="1" hangingPunct="1">
              <a:defRPr/>
            </a:pPr>
            <a:r>
              <a:rPr kumimoji="1" lang="en-US" altLang="zh-CN"/>
              <a:t>4NF</a:t>
            </a:r>
            <a:r>
              <a:rPr kumimoji="1" lang="zh-CN" altLang="en-US"/>
              <a:t> </a:t>
            </a:r>
            <a:r>
              <a:rPr kumimoji="1" lang="en-US" altLang="zh-CN"/>
              <a:t>vs BCNF</a:t>
            </a:r>
          </a:p>
        </p:txBody>
      </p:sp>
      <p:sp>
        <p:nvSpPr>
          <p:cNvPr id="199686" name="Rectangle 3"/>
          <p:cNvSpPr>
            <a:spLocks noGrp="1" noChangeArrowheads="1"/>
          </p:cNvSpPr>
          <p:nvPr>
            <p:ph idx="1"/>
          </p:nvPr>
        </p:nvSpPr>
        <p:spPr/>
        <p:txBody>
          <a:bodyPr/>
          <a:lstStyle/>
          <a:p>
            <a:pPr eaLnBrk="1" hangingPunct="1">
              <a:lnSpc>
                <a:spcPct val="90000"/>
              </a:lnSpc>
            </a:pPr>
            <a:r>
              <a:rPr lang="en-US" altLang="zh-CN" sz="2600" dirty="0"/>
              <a:t>4NF </a:t>
            </a:r>
            <a:r>
              <a:rPr lang="en-US" altLang="zh-CN" sz="2600" dirty="0">
                <a:latin typeface="华文新魏" panose="02010800040101010101" pitchFamily="2" charset="-122"/>
                <a:sym typeface="Symbol" panose="05050102010706020507" pitchFamily="18" charset="2"/>
              </a:rPr>
              <a:t></a:t>
            </a:r>
            <a:r>
              <a:rPr lang="zh-CN" altLang="en-US" sz="2600" dirty="0"/>
              <a:t> </a:t>
            </a:r>
            <a:r>
              <a:rPr lang="en-US" altLang="zh-CN" sz="2600" dirty="0"/>
              <a:t>BCNF</a:t>
            </a:r>
          </a:p>
          <a:p>
            <a:pPr lvl="1" eaLnBrk="1" hangingPunct="1">
              <a:lnSpc>
                <a:spcPct val="90000"/>
              </a:lnSpc>
            </a:pPr>
            <a:r>
              <a:rPr lang="en-US" altLang="zh-CN" sz="1800" dirty="0"/>
              <a:t>(</a:t>
            </a:r>
            <a:r>
              <a:rPr lang="zh-CN" altLang="en-US" sz="1800" dirty="0"/>
              <a:t>此处</a:t>
            </a:r>
            <a:r>
              <a:rPr lang="en-US" altLang="zh-CN" sz="1800" dirty="0"/>
              <a:t>4NF</a:t>
            </a:r>
            <a:r>
              <a:rPr lang="zh-CN" altLang="en-US" sz="1800" dirty="0"/>
              <a:t>代表满足</a:t>
            </a:r>
            <a:r>
              <a:rPr lang="en-US" altLang="zh-CN" sz="1800" dirty="0"/>
              <a:t>4NF</a:t>
            </a:r>
            <a:r>
              <a:rPr lang="zh-CN" altLang="en-US" sz="1800" dirty="0"/>
              <a:t>的关系模式集合，</a:t>
            </a:r>
            <a:r>
              <a:rPr lang="en-US" altLang="zh-CN" sz="1800" dirty="0"/>
              <a:t>BCNF</a:t>
            </a:r>
            <a:r>
              <a:rPr lang="zh-CN" altLang="en-US" sz="1800" dirty="0"/>
              <a:t>含义相同</a:t>
            </a:r>
            <a:r>
              <a:rPr lang="en-US" altLang="zh-CN" sz="1800" dirty="0"/>
              <a:t>)</a:t>
            </a:r>
          </a:p>
          <a:p>
            <a:pPr eaLnBrk="1" hangingPunct="1">
              <a:lnSpc>
                <a:spcPct val="90000"/>
              </a:lnSpc>
            </a:pPr>
            <a:r>
              <a:rPr lang="zh-CN" altLang="en-US" sz="2600" dirty="0"/>
              <a:t>证明：</a:t>
            </a:r>
          </a:p>
          <a:p>
            <a:pPr lvl="1" eaLnBrk="1" hangingPunct="1">
              <a:lnSpc>
                <a:spcPct val="90000"/>
              </a:lnSpc>
              <a:buFontTx/>
              <a:buNone/>
            </a:pPr>
            <a:r>
              <a:rPr lang="en-US" altLang="zh-CN" sz="2400" dirty="0"/>
              <a:t>1</a:t>
            </a:r>
            <a:r>
              <a:rPr lang="zh-CN" altLang="en-US" sz="2400" dirty="0"/>
              <a:t>、</a:t>
            </a:r>
            <a:r>
              <a:rPr lang="en-US" altLang="zh-CN" sz="2400" dirty="0"/>
              <a:t>4NF</a:t>
            </a:r>
            <a:r>
              <a:rPr lang="en-US" altLang="zh-CN" sz="2400" dirty="0">
                <a:latin typeface="华文新魏" panose="02010800040101010101" pitchFamily="2" charset="-122"/>
                <a:sym typeface="Symbol" panose="05050102010706020507" pitchFamily="18" charset="2"/>
              </a:rPr>
              <a:t>  </a:t>
            </a:r>
            <a:r>
              <a:rPr lang="en-US" altLang="zh-CN" sz="2400" dirty="0"/>
              <a:t>BCNF</a:t>
            </a:r>
          </a:p>
          <a:p>
            <a:pPr lvl="1" eaLnBrk="1" hangingPunct="1">
              <a:lnSpc>
                <a:spcPct val="90000"/>
              </a:lnSpc>
              <a:buFontTx/>
              <a:buNone/>
            </a:pPr>
            <a:r>
              <a:rPr lang="en-US" altLang="zh-CN" sz="2400" dirty="0"/>
              <a:t>		</a:t>
            </a:r>
            <a:r>
              <a:rPr lang="zh-CN" altLang="en-US" sz="2400" dirty="0"/>
              <a:t>假设</a:t>
            </a:r>
            <a:r>
              <a:rPr lang="en-US" altLang="zh-CN" sz="2400" dirty="0"/>
              <a:t>R</a:t>
            </a:r>
            <a:r>
              <a:rPr lang="en-US" altLang="zh-CN" sz="2400" dirty="0">
                <a:sym typeface="Symbol" panose="05050102010706020507" pitchFamily="18" charset="2"/>
              </a:rPr>
              <a:t>  4NF,R </a:t>
            </a:r>
            <a:r>
              <a:rPr lang="en-US" altLang="zh-CN" sz="2400" dirty="0"/>
              <a:t> BCNF</a:t>
            </a:r>
            <a:r>
              <a:rPr lang="zh-CN" altLang="en-US" sz="2400" dirty="0"/>
              <a:t>。因为</a:t>
            </a:r>
            <a:r>
              <a:rPr lang="en-US" altLang="zh-CN" sz="2400" dirty="0">
                <a:sym typeface="Symbol" panose="05050102010706020507" pitchFamily="18" charset="2"/>
              </a:rPr>
              <a:t>R </a:t>
            </a:r>
            <a:r>
              <a:rPr lang="en-US" altLang="zh-CN" sz="2400" dirty="0"/>
              <a:t> BCNF</a:t>
            </a:r>
            <a:r>
              <a:rPr lang="zh-CN" altLang="en-US" sz="2400" dirty="0"/>
              <a:t>，一定存在</a:t>
            </a:r>
            <a:r>
              <a:rPr lang="en-US" altLang="zh-CN" sz="2400" dirty="0"/>
              <a:t>α→β</a:t>
            </a:r>
            <a:r>
              <a:rPr lang="zh-CN" altLang="en-US" sz="2400" dirty="0"/>
              <a:t>，</a:t>
            </a:r>
            <a:r>
              <a:rPr lang="en-US" altLang="zh-CN" sz="2400" dirty="0"/>
              <a:t> α</a:t>
            </a:r>
            <a:r>
              <a:rPr lang="zh-CN" altLang="en-US" sz="2400" dirty="0"/>
              <a:t>不是超码，因为</a:t>
            </a:r>
            <a:r>
              <a:rPr lang="en-US" altLang="zh-CN" sz="2400" dirty="0"/>
              <a:t>α→β</a:t>
            </a:r>
            <a:r>
              <a:rPr lang="zh-CN" altLang="en-US" sz="2400" dirty="0"/>
              <a:t>，得到</a:t>
            </a:r>
            <a:r>
              <a:rPr lang="en-US" altLang="zh-CN" sz="2400" dirty="0"/>
              <a:t>α→→ β</a:t>
            </a:r>
            <a:r>
              <a:rPr lang="zh-CN" altLang="en-US" sz="2400" dirty="0"/>
              <a:t>，所以</a:t>
            </a:r>
            <a:r>
              <a:rPr lang="en-US" altLang="zh-CN" sz="2400" dirty="0">
                <a:sym typeface="Symbol" panose="05050102010706020507" pitchFamily="18" charset="2"/>
              </a:rPr>
              <a:t>R </a:t>
            </a:r>
            <a:r>
              <a:rPr lang="en-US" altLang="zh-CN" sz="2400" dirty="0"/>
              <a:t> 4NF</a:t>
            </a:r>
            <a:r>
              <a:rPr lang="zh-CN" altLang="en-US" sz="2400" dirty="0"/>
              <a:t>。假设不成立。</a:t>
            </a:r>
            <a:endParaRPr lang="en-US" altLang="zh-CN" sz="2400" dirty="0"/>
          </a:p>
          <a:p>
            <a:pPr lvl="1" eaLnBrk="1" hangingPunct="1">
              <a:lnSpc>
                <a:spcPct val="90000"/>
              </a:lnSpc>
              <a:buFontTx/>
              <a:buNone/>
            </a:pPr>
            <a:r>
              <a:rPr lang="en-US" altLang="zh-CN" sz="2400" dirty="0"/>
              <a:t>2</a:t>
            </a:r>
            <a:r>
              <a:rPr lang="zh-CN" altLang="en-US" sz="2400" dirty="0"/>
              <a:t>、存在</a:t>
            </a:r>
            <a:r>
              <a:rPr lang="en-US" altLang="zh-CN" sz="2400" dirty="0"/>
              <a:t>R(D)</a:t>
            </a:r>
            <a:r>
              <a:rPr lang="en-US" altLang="zh-CN" sz="2400" dirty="0">
                <a:sym typeface="Symbol" panose="05050102010706020507" pitchFamily="18" charset="2"/>
              </a:rPr>
              <a:t>BCNF</a:t>
            </a:r>
            <a:r>
              <a:rPr lang="zh-CN" altLang="en-US" sz="2400" dirty="0">
                <a:sym typeface="Symbol" panose="05050102010706020507" pitchFamily="18" charset="2"/>
              </a:rPr>
              <a:t>，</a:t>
            </a:r>
            <a:r>
              <a:rPr lang="en-US" altLang="zh-CN" sz="2400" dirty="0"/>
              <a:t>R(D)</a:t>
            </a:r>
            <a:r>
              <a:rPr lang="en-US" altLang="zh-CN" sz="2400" dirty="0">
                <a:sym typeface="Symbol" panose="05050102010706020507" pitchFamily="18" charset="2"/>
              </a:rPr>
              <a:t>4N</a:t>
            </a:r>
            <a:r>
              <a:rPr lang="en-US" altLang="zh-CN" sz="2400" dirty="0"/>
              <a:t>F</a:t>
            </a:r>
          </a:p>
          <a:p>
            <a:pPr lvl="1" eaLnBrk="1" hangingPunct="1">
              <a:lnSpc>
                <a:spcPct val="90000"/>
              </a:lnSpc>
              <a:buFontTx/>
              <a:buNone/>
            </a:pPr>
            <a:r>
              <a:rPr lang="zh-CN" altLang="en-US" sz="2400" dirty="0"/>
              <a:t>	   例如：</a:t>
            </a:r>
          </a:p>
          <a:p>
            <a:pPr lvl="1" eaLnBrk="1" hangingPunct="1">
              <a:lnSpc>
                <a:spcPct val="90000"/>
              </a:lnSpc>
              <a:buFontTx/>
              <a:buNone/>
            </a:pPr>
            <a:r>
              <a:rPr lang="en-US" altLang="zh-CN" sz="2400" dirty="0"/>
              <a:t>		R</a:t>
            </a:r>
            <a:r>
              <a:rPr lang="en-US" altLang="zh-CN" sz="2400" baseline="-25000" dirty="0"/>
              <a:t>3</a:t>
            </a:r>
            <a:r>
              <a:rPr lang="en-US" altLang="zh-CN" sz="2400" dirty="0"/>
              <a:t>(</a:t>
            </a:r>
            <a:r>
              <a:rPr lang="en-US" altLang="zh-CN" sz="2400" dirty="0" err="1"/>
              <a:t>cno,bno,tno</a:t>
            </a:r>
            <a:r>
              <a:rPr lang="en-US" altLang="zh-CN" sz="2400" dirty="0"/>
              <a:t>)</a:t>
            </a:r>
            <a:endParaRPr lang="zh-CN" altLang="en-US" sz="2400" dirty="0"/>
          </a:p>
          <a:p>
            <a:pPr lvl="1" eaLnBrk="1" hangingPunct="1">
              <a:lnSpc>
                <a:spcPct val="90000"/>
              </a:lnSpc>
              <a:buFontTx/>
              <a:buNone/>
            </a:pPr>
            <a:r>
              <a:rPr lang="en-US" altLang="zh-CN" sz="2400" dirty="0"/>
              <a:t>		      </a:t>
            </a:r>
            <a:r>
              <a:rPr lang="en-US" altLang="zh-CN" sz="2400" dirty="0" err="1"/>
              <a:t>cno</a:t>
            </a:r>
            <a:r>
              <a:rPr lang="en-US" altLang="zh-CN" sz="2400" dirty="0"/>
              <a:t>→→</a:t>
            </a:r>
            <a:r>
              <a:rPr lang="en-US" altLang="zh-CN" sz="2400" dirty="0" err="1"/>
              <a:t>bno</a:t>
            </a:r>
            <a:endParaRPr lang="en-US" altLang="zh-CN" sz="2400" dirty="0"/>
          </a:p>
          <a:p>
            <a:pPr lvl="1" eaLnBrk="1" hangingPunct="1">
              <a:lnSpc>
                <a:spcPct val="90000"/>
              </a:lnSpc>
              <a:buFontTx/>
              <a:buNone/>
            </a:pPr>
            <a:r>
              <a:rPr lang="en-US" altLang="zh-CN" sz="2400" dirty="0"/>
              <a:t>		      </a:t>
            </a:r>
            <a:r>
              <a:rPr lang="en-US" altLang="zh-CN" sz="2400" dirty="0" err="1"/>
              <a:t>cno</a:t>
            </a:r>
            <a:r>
              <a:rPr lang="en-US" altLang="zh-CN" sz="2400" dirty="0"/>
              <a:t>→→</a:t>
            </a:r>
            <a:r>
              <a:rPr lang="en-US" altLang="zh-CN" sz="2400" dirty="0" err="1"/>
              <a:t>tno</a:t>
            </a:r>
            <a:endParaRPr lang="zh-CN" altLang="en-US" sz="2400"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180228" name="Rectangle 2"/>
          <p:cNvSpPr>
            <a:spLocks noGrp="1" noChangeArrowheads="1"/>
          </p:cNvSpPr>
          <p:nvPr>
            <p:ph type="title"/>
          </p:nvPr>
        </p:nvSpPr>
        <p:spPr/>
        <p:txBody>
          <a:bodyPr/>
          <a:lstStyle/>
          <a:p>
            <a:pPr eaLnBrk="1" hangingPunct="1">
              <a:defRPr/>
            </a:pPr>
            <a:r>
              <a:rPr kumimoji="1" lang="zh-CN" altLang="en-US"/>
              <a:t>判断</a:t>
            </a:r>
            <a:r>
              <a:rPr kumimoji="1" lang="en-US" altLang="zh-CN"/>
              <a:t>4NF</a:t>
            </a:r>
          </a:p>
        </p:txBody>
      </p:sp>
      <p:sp>
        <p:nvSpPr>
          <p:cNvPr id="200709" name="Rectangle 3"/>
          <p:cNvSpPr>
            <a:spLocks noGrp="1" noChangeArrowheads="1"/>
          </p:cNvSpPr>
          <p:nvPr>
            <p:ph idx="1"/>
          </p:nvPr>
        </p:nvSpPr>
        <p:spPr/>
        <p:txBody>
          <a:bodyPr/>
          <a:lstStyle/>
          <a:p>
            <a:pPr eaLnBrk="1" hangingPunct="1"/>
            <a:r>
              <a:rPr lang="en-US" altLang="zh-CN" dirty="0"/>
              <a:t>D</a:t>
            </a:r>
            <a:r>
              <a:rPr lang="zh-CN" altLang="en-US" dirty="0"/>
              <a:t>在</a:t>
            </a:r>
            <a:r>
              <a:rPr lang="en-US" altLang="zh-CN" dirty="0" err="1"/>
              <a:t>R</a:t>
            </a:r>
            <a:r>
              <a:rPr lang="en-US" altLang="zh-CN" baseline="-25000" dirty="0" err="1"/>
              <a:t>i</a:t>
            </a:r>
            <a:r>
              <a:rPr lang="zh-CN" altLang="en-US" dirty="0"/>
              <a:t>上的投影</a:t>
            </a:r>
            <a:r>
              <a:rPr lang="en-US" altLang="zh-CN" dirty="0"/>
              <a:t>(</a:t>
            </a:r>
            <a:r>
              <a:rPr lang="zh-CN" altLang="en-US" dirty="0"/>
              <a:t>限定</a:t>
            </a:r>
            <a:r>
              <a:rPr lang="en-US" altLang="zh-CN" dirty="0"/>
              <a:t>)</a:t>
            </a:r>
            <a:r>
              <a:rPr lang="zh-CN" altLang="en-US" dirty="0"/>
              <a:t>是集合</a:t>
            </a:r>
            <a:r>
              <a:rPr lang="en-US" altLang="zh-CN" dirty="0"/>
              <a:t>D</a:t>
            </a:r>
            <a:r>
              <a:rPr lang="en-US" altLang="zh-CN" baseline="-25000" dirty="0"/>
              <a:t>i</a:t>
            </a:r>
            <a:r>
              <a:rPr lang="zh-CN" altLang="en-US" dirty="0"/>
              <a:t>，它包含以下内容：</a:t>
            </a:r>
          </a:p>
          <a:p>
            <a:pPr eaLnBrk="1" hangingPunct="1">
              <a:buFont typeface="Wingdings" panose="05000000000000000000" pitchFamily="2" charset="2"/>
              <a:buNone/>
            </a:pPr>
            <a:r>
              <a:rPr lang="zh-CN" altLang="en-US" dirty="0"/>
              <a:t>    </a:t>
            </a:r>
            <a:r>
              <a:rPr lang="en-US" altLang="zh-CN" dirty="0"/>
              <a:t>1</a:t>
            </a:r>
            <a:r>
              <a:rPr lang="zh-CN" altLang="en-US" dirty="0"/>
              <a:t>、</a:t>
            </a:r>
            <a:r>
              <a:rPr lang="en-US" altLang="zh-CN" dirty="0"/>
              <a:t>D</a:t>
            </a:r>
            <a:r>
              <a:rPr lang="en-US" altLang="zh-CN" baseline="30000" dirty="0"/>
              <a:t>+</a:t>
            </a:r>
            <a:r>
              <a:rPr lang="zh-CN" altLang="en-US" dirty="0"/>
              <a:t>中所有只含</a:t>
            </a:r>
            <a:r>
              <a:rPr lang="en-US" altLang="zh-CN" dirty="0" err="1"/>
              <a:t>R</a:t>
            </a:r>
            <a:r>
              <a:rPr lang="en-US" altLang="zh-CN" baseline="-25000" dirty="0" err="1"/>
              <a:t>i</a:t>
            </a:r>
            <a:r>
              <a:rPr lang="zh-CN" altLang="en-US" dirty="0"/>
              <a:t>中属性的函数依赖；</a:t>
            </a:r>
          </a:p>
          <a:p>
            <a:pPr eaLnBrk="1" hangingPunct="1">
              <a:buFont typeface="Wingdings" panose="05000000000000000000" pitchFamily="2" charset="2"/>
              <a:buNone/>
            </a:pPr>
            <a:r>
              <a:rPr lang="zh-CN" altLang="en-US" dirty="0"/>
              <a:t>    </a:t>
            </a:r>
            <a:r>
              <a:rPr lang="en-US" altLang="zh-CN" dirty="0"/>
              <a:t>2</a:t>
            </a:r>
            <a:r>
              <a:rPr lang="zh-CN" altLang="en-US" dirty="0"/>
              <a:t>、所有形如</a:t>
            </a:r>
            <a:r>
              <a:rPr lang="en-US" altLang="zh-CN" dirty="0"/>
              <a:t>α </a:t>
            </a:r>
            <a:r>
              <a:rPr lang="en-US" altLang="zh-CN" b="1" dirty="0">
                <a:latin typeface="华文新魏" panose="02010800040101010101" pitchFamily="2" charset="-122"/>
                <a:sym typeface="Symbol" panose="05050102010706020507" pitchFamily="18" charset="2"/>
              </a:rPr>
              <a:t></a:t>
            </a:r>
            <a:r>
              <a:rPr lang="en-US" altLang="zh-CN" dirty="0"/>
              <a:t> </a:t>
            </a:r>
            <a:r>
              <a:rPr lang="en-US" altLang="zh-CN" dirty="0">
                <a:sym typeface="Symbol" panose="05050102010706020507" pitchFamily="18" charset="2"/>
              </a:rPr>
              <a:t>β</a:t>
            </a:r>
            <a:r>
              <a:rPr lang="en-US" altLang="en-US" dirty="0">
                <a:sym typeface="Symbol" panose="05050102010706020507" pitchFamily="18" charset="2"/>
              </a:rPr>
              <a:t>∩</a:t>
            </a:r>
            <a:r>
              <a:rPr lang="en-US" altLang="zh-CN" dirty="0" err="1">
                <a:sym typeface="Symbol" panose="05050102010706020507" pitchFamily="18" charset="2"/>
              </a:rPr>
              <a:t>R</a:t>
            </a:r>
            <a:r>
              <a:rPr lang="en-US" altLang="zh-CN" baseline="-25000" dirty="0" err="1">
                <a:sym typeface="Symbol" panose="05050102010706020507" pitchFamily="18" charset="2"/>
              </a:rPr>
              <a:t>i</a:t>
            </a:r>
            <a:r>
              <a:rPr lang="zh-CN" altLang="en-US" dirty="0">
                <a:sym typeface="Symbol" panose="05050102010706020507" pitchFamily="18" charset="2"/>
              </a:rPr>
              <a:t>的多值依赖，其中</a:t>
            </a:r>
            <a:r>
              <a:rPr lang="en-US" altLang="zh-CN" dirty="0"/>
              <a:t>α </a:t>
            </a:r>
            <a:r>
              <a:rPr lang="zh-CN" altLang="en-US" dirty="0">
                <a:sym typeface="Symbol" panose="05050102010706020507" pitchFamily="18" charset="2"/>
              </a:rPr>
              <a:t></a:t>
            </a:r>
            <a:r>
              <a:rPr lang="en-US" altLang="zh-CN" dirty="0"/>
              <a:t> </a:t>
            </a:r>
            <a:r>
              <a:rPr lang="en-US" altLang="zh-CN" dirty="0" err="1"/>
              <a:t>R</a:t>
            </a:r>
            <a:r>
              <a:rPr lang="en-US" altLang="zh-CN" baseline="-25000" dirty="0" err="1"/>
              <a:t>i</a:t>
            </a:r>
            <a:r>
              <a:rPr lang="zh-CN" altLang="en-US" dirty="0"/>
              <a:t>并且</a:t>
            </a:r>
            <a:r>
              <a:rPr lang="en-US" altLang="zh-CN" dirty="0"/>
              <a:t>α </a:t>
            </a:r>
            <a:r>
              <a:rPr lang="en-US" altLang="zh-CN" b="1" dirty="0">
                <a:latin typeface="华文新魏" panose="02010800040101010101" pitchFamily="2" charset="-122"/>
                <a:sym typeface="Symbol" panose="05050102010706020507" pitchFamily="18" charset="2"/>
              </a:rPr>
              <a:t></a:t>
            </a:r>
            <a:r>
              <a:rPr lang="en-US" altLang="zh-CN" dirty="0"/>
              <a:t> </a:t>
            </a:r>
            <a:r>
              <a:rPr lang="en-US" altLang="zh-CN" dirty="0">
                <a:sym typeface="Symbol" panose="05050102010706020507" pitchFamily="18" charset="2"/>
              </a:rPr>
              <a:t>β</a:t>
            </a:r>
            <a:r>
              <a:rPr lang="zh-CN" altLang="en-US" dirty="0">
                <a:sym typeface="Symbol" panose="05050102010706020507" pitchFamily="18" charset="2"/>
              </a:rPr>
              <a:t>属于</a:t>
            </a:r>
            <a:r>
              <a:rPr lang="en-US" altLang="zh-CN" dirty="0">
                <a:sym typeface="Symbol" panose="05050102010706020507" pitchFamily="18" charset="2"/>
              </a:rPr>
              <a:t>D</a:t>
            </a:r>
            <a:r>
              <a:rPr lang="en-US" altLang="zh-CN" baseline="30000" dirty="0">
                <a:sym typeface="Symbol" panose="05050102010706020507" pitchFamily="18" charset="2"/>
              </a:rPr>
              <a:t>+</a:t>
            </a: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182276" name="Rectangle 2"/>
          <p:cNvSpPr>
            <a:spLocks noGrp="1" noChangeArrowheads="1"/>
          </p:cNvSpPr>
          <p:nvPr>
            <p:ph type="title"/>
          </p:nvPr>
        </p:nvSpPr>
        <p:spPr/>
        <p:txBody>
          <a:bodyPr/>
          <a:lstStyle/>
          <a:p>
            <a:pPr eaLnBrk="1" hangingPunct="1">
              <a:defRPr/>
            </a:pPr>
            <a:r>
              <a:rPr kumimoji="1" lang="zh-CN" altLang="en-US" dirty="0"/>
              <a:t>基于多值依赖的无损分解判定</a:t>
            </a:r>
          </a:p>
        </p:txBody>
      </p:sp>
      <p:sp>
        <p:nvSpPr>
          <p:cNvPr id="202757" name="Rectangle 3"/>
          <p:cNvSpPr>
            <a:spLocks noGrp="1" noChangeArrowheads="1"/>
          </p:cNvSpPr>
          <p:nvPr>
            <p:ph idx="1"/>
          </p:nvPr>
        </p:nvSpPr>
        <p:spPr/>
        <p:txBody>
          <a:bodyPr/>
          <a:lstStyle/>
          <a:p>
            <a:pPr eaLnBrk="1" hangingPunct="1"/>
            <a:r>
              <a:rPr lang="zh-CN" altLang="en-US" dirty="0">
                <a:latin typeface="Tahoma" panose="020B0604030504040204" pitchFamily="34" charset="0"/>
              </a:rPr>
              <a:t>令</a:t>
            </a:r>
            <a:r>
              <a:rPr lang="en-US" altLang="zh-CN" dirty="0">
                <a:latin typeface="Tahoma" panose="020B0604030504040204" pitchFamily="34" charset="0"/>
              </a:rPr>
              <a:t>R</a:t>
            </a:r>
            <a:r>
              <a:rPr lang="zh-CN" altLang="en-US" dirty="0">
                <a:latin typeface="Tahoma" panose="020B0604030504040204" pitchFamily="34" charset="0"/>
              </a:rPr>
              <a:t>为一关系模式，</a:t>
            </a:r>
            <a:r>
              <a:rPr lang="en-US" altLang="zh-CN" dirty="0">
                <a:latin typeface="Tahoma" panose="020B0604030504040204" pitchFamily="34" charset="0"/>
              </a:rPr>
              <a:t>D</a:t>
            </a:r>
            <a:r>
              <a:rPr lang="zh-CN" altLang="en-US" dirty="0">
                <a:latin typeface="Tahoma" panose="020B0604030504040204" pitchFamily="34" charset="0"/>
              </a:rPr>
              <a:t>为</a:t>
            </a:r>
            <a:r>
              <a:rPr lang="en-US" altLang="zh-CN" dirty="0">
                <a:latin typeface="Tahoma" panose="020B0604030504040204" pitchFamily="34" charset="0"/>
              </a:rPr>
              <a:t>R</a:t>
            </a:r>
            <a:r>
              <a:rPr lang="zh-CN" altLang="en-US" dirty="0">
                <a:latin typeface="Tahoma" panose="020B0604030504040204" pitchFamily="34" charset="0"/>
              </a:rPr>
              <a:t>上的函数依赖和多值依赖集合。令</a:t>
            </a:r>
            <a:r>
              <a:rPr lang="en-US" altLang="zh-CN" dirty="0">
                <a:latin typeface="Tahoma" panose="020B0604030504040204" pitchFamily="34" charset="0"/>
              </a:rPr>
              <a:t>R</a:t>
            </a:r>
            <a:r>
              <a:rPr lang="en-US" altLang="zh-CN" baseline="-25000" dirty="0">
                <a:latin typeface="Tahoma" panose="020B0604030504040204" pitchFamily="34" charset="0"/>
              </a:rPr>
              <a:t>1</a:t>
            </a:r>
            <a:r>
              <a:rPr lang="zh-CN" altLang="en-US" dirty="0">
                <a:latin typeface="Tahoma" panose="020B0604030504040204" pitchFamily="34" charset="0"/>
              </a:rPr>
              <a:t>和</a:t>
            </a:r>
            <a:r>
              <a:rPr lang="en-US" altLang="zh-CN" dirty="0">
                <a:latin typeface="Tahoma" panose="020B0604030504040204" pitchFamily="34" charset="0"/>
              </a:rPr>
              <a:t>R</a:t>
            </a:r>
            <a:r>
              <a:rPr lang="en-US" altLang="zh-CN" baseline="-25000" dirty="0">
                <a:latin typeface="Tahoma" panose="020B0604030504040204" pitchFamily="34" charset="0"/>
              </a:rPr>
              <a:t>2</a:t>
            </a:r>
            <a:r>
              <a:rPr lang="zh-CN" altLang="en-US" dirty="0">
                <a:latin typeface="Tahoma" panose="020B0604030504040204" pitchFamily="34" charset="0"/>
              </a:rPr>
              <a:t>是</a:t>
            </a:r>
            <a:r>
              <a:rPr lang="en-US" altLang="zh-CN" dirty="0">
                <a:latin typeface="Tahoma" panose="020B0604030504040204" pitchFamily="34" charset="0"/>
              </a:rPr>
              <a:t>R</a:t>
            </a:r>
            <a:r>
              <a:rPr lang="zh-CN" altLang="en-US" dirty="0">
                <a:latin typeface="Tahoma" panose="020B0604030504040204" pitchFamily="34" charset="0"/>
              </a:rPr>
              <a:t>的一个分解，该分解是</a:t>
            </a:r>
            <a:r>
              <a:rPr lang="en-US" altLang="zh-CN" dirty="0">
                <a:latin typeface="Tahoma" panose="020B0604030504040204" pitchFamily="34" charset="0"/>
              </a:rPr>
              <a:t>R</a:t>
            </a:r>
            <a:r>
              <a:rPr lang="zh-CN" altLang="en-US" dirty="0">
                <a:latin typeface="Tahoma" panose="020B0604030504040204" pitchFamily="34" charset="0"/>
              </a:rPr>
              <a:t>的无损分解，当且仅当下面的多值依赖中至少有一个属于</a:t>
            </a:r>
            <a:r>
              <a:rPr lang="en-US" altLang="zh-CN" dirty="0">
                <a:latin typeface="Tahoma" panose="020B0604030504040204" pitchFamily="34" charset="0"/>
              </a:rPr>
              <a:t>D</a:t>
            </a:r>
            <a:r>
              <a:rPr lang="en-US" altLang="zh-CN" baseline="30000" dirty="0">
                <a:latin typeface="Tahoma" panose="020B0604030504040204" pitchFamily="34" charset="0"/>
              </a:rPr>
              <a:t>+</a:t>
            </a:r>
            <a:r>
              <a:rPr lang="zh-CN" altLang="en-US" dirty="0">
                <a:latin typeface="Tahoma" panose="020B0604030504040204" pitchFamily="34" charset="0"/>
              </a:rPr>
              <a:t>：</a:t>
            </a:r>
          </a:p>
          <a:p>
            <a:pPr lvl="1" eaLnBrk="1" hangingPunct="1"/>
            <a:r>
              <a:rPr lang="en-US" altLang="zh-CN" sz="2400" dirty="0">
                <a:latin typeface="Tahoma" panose="020B0604030504040204" pitchFamily="34" charset="0"/>
              </a:rPr>
              <a:t>R</a:t>
            </a:r>
            <a:r>
              <a:rPr lang="en-US" altLang="zh-CN" sz="2400" baseline="-25000" dirty="0">
                <a:latin typeface="Tahoma" panose="020B0604030504040204" pitchFamily="34" charset="0"/>
              </a:rPr>
              <a:t>1</a:t>
            </a:r>
            <a:r>
              <a:rPr lang="en-US" altLang="zh-CN" sz="2400" dirty="0">
                <a:latin typeface="Tahoma" panose="020B0604030504040204" pitchFamily="34" charset="0"/>
              </a:rPr>
              <a:t> </a:t>
            </a:r>
            <a:r>
              <a:rPr lang="en-US" altLang="en-US" sz="2400" dirty="0">
                <a:latin typeface="Tahoma" panose="020B0604030504040204" pitchFamily="34" charset="0"/>
                <a:sym typeface="Symbol" panose="05050102010706020507" pitchFamily="18" charset="2"/>
              </a:rPr>
              <a:t>∩</a:t>
            </a:r>
            <a:r>
              <a:rPr lang="en-US" altLang="zh-CN" sz="2400" dirty="0">
                <a:latin typeface="Tahoma" panose="020B0604030504040204" pitchFamily="34" charset="0"/>
              </a:rPr>
              <a:t> R</a:t>
            </a:r>
            <a:r>
              <a:rPr lang="en-US" altLang="zh-CN" sz="2400" baseline="-25000" dirty="0">
                <a:latin typeface="Tahoma" panose="020B0604030504040204" pitchFamily="34" charset="0"/>
              </a:rPr>
              <a:t>2</a:t>
            </a:r>
            <a:r>
              <a:rPr lang="en-US" altLang="zh-CN" sz="2400" dirty="0">
                <a:latin typeface="Tahoma" panose="020B0604030504040204" pitchFamily="34" charset="0"/>
              </a:rPr>
              <a:t> </a:t>
            </a:r>
            <a:r>
              <a:rPr lang="en-US" altLang="zh-CN" sz="2400" dirty="0">
                <a:latin typeface="Tahoma" panose="020B0604030504040204" pitchFamily="34" charset="0"/>
                <a:sym typeface="Symbol" panose="05050102010706020507" pitchFamily="18" charset="2"/>
              </a:rPr>
              <a:t>R</a:t>
            </a:r>
            <a:r>
              <a:rPr lang="en-US" altLang="zh-CN" sz="2400" baseline="-25000" dirty="0">
                <a:latin typeface="Tahoma" panose="020B0604030504040204" pitchFamily="34" charset="0"/>
                <a:sym typeface="Symbol" panose="05050102010706020507" pitchFamily="18" charset="2"/>
              </a:rPr>
              <a:t>1</a:t>
            </a:r>
          </a:p>
          <a:p>
            <a:pPr lvl="1" eaLnBrk="1" hangingPunct="1"/>
            <a:r>
              <a:rPr lang="en-US" altLang="zh-CN" sz="2400" dirty="0">
                <a:latin typeface="Tahoma" panose="020B0604030504040204" pitchFamily="34" charset="0"/>
              </a:rPr>
              <a:t>R</a:t>
            </a:r>
            <a:r>
              <a:rPr lang="en-US" altLang="zh-CN" sz="2400" baseline="-25000" dirty="0">
                <a:latin typeface="Tahoma" panose="020B0604030504040204" pitchFamily="34" charset="0"/>
              </a:rPr>
              <a:t>1</a:t>
            </a:r>
            <a:r>
              <a:rPr lang="en-US" altLang="zh-CN" sz="2400" dirty="0">
                <a:latin typeface="Tahoma" panose="020B0604030504040204" pitchFamily="34" charset="0"/>
              </a:rPr>
              <a:t> </a:t>
            </a:r>
            <a:r>
              <a:rPr lang="en-US" altLang="en-US" sz="2400" dirty="0">
                <a:latin typeface="Tahoma" panose="020B0604030504040204" pitchFamily="34" charset="0"/>
                <a:sym typeface="Symbol" panose="05050102010706020507" pitchFamily="18" charset="2"/>
              </a:rPr>
              <a:t>∩</a:t>
            </a:r>
            <a:r>
              <a:rPr lang="en-US" altLang="zh-CN" sz="2400" dirty="0">
                <a:latin typeface="Tahoma" panose="020B0604030504040204" pitchFamily="34" charset="0"/>
              </a:rPr>
              <a:t> R</a:t>
            </a:r>
            <a:r>
              <a:rPr lang="en-US" altLang="zh-CN" sz="2400" baseline="-25000" dirty="0">
                <a:latin typeface="Tahoma" panose="020B0604030504040204" pitchFamily="34" charset="0"/>
              </a:rPr>
              <a:t>2 </a:t>
            </a:r>
            <a:r>
              <a:rPr lang="en-US" altLang="zh-CN" sz="2400" dirty="0">
                <a:latin typeface="Tahoma" panose="020B0604030504040204" pitchFamily="34" charset="0"/>
                <a:sym typeface="Symbol" panose="05050102010706020507" pitchFamily="18" charset="2"/>
              </a:rPr>
              <a:t>R</a:t>
            </a:r>
            <a:r>
              <a:rPr lang="en-US" altLang="zh-CN" sz="2400" baseline="-25000" dirty="0">
                <a:latin typeface="Tahoma" panose="020B0604030504040204" pitchFamily="34" charset="0"/>
                <a:sym typeface="Symbol" panose="05050102010706020507" pitchFamily="18" charset="2"/>
              </a:rPr>
              <a:t>2</a:t>
            </a:r>
          </a:p>
          <a:p>
            <a:pPr lvl="1" eaLnBrk="1" hangingPunct="1"/>
            <a:endParaRPr lang="en-US" altLang="zh-CN" sz="2400" dirty="0">
              <a:latin typeface="Tahoma" panose="020B0604030504040204" pitchFamily="34" charset="0"/>
              <a:sym typeface="Symbol" panose="05050102010706020507" pitchFamily="18" charset="2"/>
            </a:endParaRPr>
          </a:p>
          <a:p>
            <a:pPr lvl="1" eaLnBrk="1" hangingPunct="1"/>
            <a:endParaRPr lang="en-US" altLang="zh-CN" sz="2400" dirty="0">
              <a:latin typeface="Tahoma" panose="020B0604030504040204" pitchFamily="34" charset="0"/>
              <a:sym typeface="Symbol" panose="05050102010706020507" pitchFamily="18" charset="2"/>
            </a:endParaRP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181252" name="Rectangle 2"/>
          <p:cNvSpPr>
            <a:spLocks noGrp="1" noChangeArrowheads="1"/>
          </p:cNvSpPr>
          <p:nvPr>
            <p:ph type="title"/>
          </p:nvPr>
        </p:nvSpPr>
        <p:spPr/>
        <p:txBody>
          <a:bodyPr/>
          <a:lstStyle/>
          <a:p>
            <a:pPr eaLnBrk="1" hangingPunct="1">
              <a:defRPr/>
            </a:pPr>
            <a:r>
              <a:rPr kumimoji="1" lang="zh-CN" altLang="en-US" dirty="0"/>
              <a:t>关系模式的分解算法</a:t>
            </a:r>
            <a:r>
              <a:rPr kumimoji="1" lang="en-US" altLang="zh-CN" dirty="0"/>
              <a:t>-4NF</a:t>
            </a:r>
            <a:endParaRPr kumimoji="1" lang="zh-CN" altLang="en-US" dirty="0"/>
          </a:p>
        </p:txBody>
      </p:sp>
      <p:sp>
        <p:nvSpPr>
          <p:cNvPr id="201733" name="Rectangle 3"/>
          <p:cNvSpPr>
            <a:spLocks noGrp="1" noChangeArrowheads="1"/>
          </p:cNvSpPr>
          <p:nvPr>
            <p:ph idx="1"/>
          </p:nvPr>
        </p:nvSpPr>
        <p:spPr>
          <a:xfrm>
            <a:off x="685800" y="1371600"/>
            <a:ext cx="8077200" cy="4876800"/>
          </a:xfrm>
        </p:spPr>
        <p:txBody>
          <a:bodyPr/>
          <a:lstStyle/>
          <a:p>
            <a:pPr lvl="1" eaLnBrk="1" hangingPunct="1"/>
            <a:r>
              <a:rPr lang="zh-CN" altLang="en-US" sz="2000" dirty="0">
                <a:latin typeface="Tahoma" panose="020B0604030504040204" pitchFamily="34" charset="0"/>
              </a:rPr>
              <a:t>算法：</a:t>
            </a:r>
            <a:r>
              <a:rPr lang="en-US" altLang="zh-CN" sz="2000" dirty="0">
                <a:latin typeface="Tahoma" panose="020B0604030504040204" pitchFamily="34" charset="0"/>
              </a:rPr>
              <a:t>(</a:t>
            </a:r>
            <a:r>
              <a:rPr lang="zh-CN" altLang="en-US" sz="2000" dirty="0">
                <a:latin typeface="Tahoma" panose="020B0604030504040204" pitchFamily="34" charset="0"/>
              </a:rPr>
              <a:t>达到4</a:t>
            </a:r>
            <a:r>
              <a:rPr lang="en-US" altLang="zh-CN" sz="2000" dirty="0">
                <a:latin typeface="Tahoma" panose="020B0604030504040204" pitchFamily="34" charset="0"/>
              </a:rPr>
              <a:t>NF</a:t>
            </a:r>
            <a:r>
              <a:rPr lang="zh-CN" altLang="en-US" sz="2000" dirty="0">
                <a:latin typeface="Tahoma" panose="020B0604030504040204" pitchFamily="34" charset="0"/>
              </a:rPr>
              <a:t>无损连接分解算法</a:t>
            </a:r>
            <a:r>
              <a:rPr lang="en-US" altLang="zh-CN" sz="2000" dirty="0">
                <a:latin typeface="Tahoma" panose="020B0604030504040204" pitchFamily="34" charset="0"/>
              </a:rPr>
              <a:t>)</a:t>
            </a:r>
            <a:endParaRPr lang="zh-CN" altLang="en-US" sz="2000" dirty="0">
              <a:latin typeface="Tahoma" panose="020B0604030504040204" pitchFamily="34" charset="0"/>
            </a:endParaRPr>
          </a:p>
          <a:p>
            <a:pPr lvl="1" eaLnBrk="1" hangingPunct="1">
              <a:buFontTx/>
              <a:buNone/>
            </a:pPr>
            <a:r>
              <a:rPr lang="zh-CN" altLang="en-US" sz="2000" dirty="0">
                <a:latin typeface="Tahoma" panose="020B0604030504040204" pitchFamily="34" charset="0"/>
              </a:rPr>
              <a:t>	给定关系模式</a:t>
            </a:r>
            <a:r>
              <a:rPr lang="en-US" altLang="zh-CN" sz="2000" dirty="0">
                <a:latin typeface="Tahoma" panose="020B0604030504040204" pitchFamily="34" charset="0"/>
              </a:rPr>
              <a:t>R&lt;U , F&gt; ，</a:t>
            </a:r>
          </a:p>
          <a:p>
            <a:pPr lvl="1" eaLnBrk="1" hangingPunct="1">
              <a:spcBef>
                <a:spcPct val="25000"/>
              </a:spcBef>
              <a:buFontTx/>
              <a:buNone/>
            </a:pPr>
            <a:r>
              <a:rPr lang="en-US" altLang="zh-CN" sz="2000" dirty="0">
                <a:latin typeface="Tahoma" panose="020B0604030504040204" pitchFamily="34" charset="0"/>
                <a:sym typeface="Symbol" panose="05050102010706020507" pitchFamily="18" charset="2"/>
              </a:rPr>
              <a:t>	result := {R}</a:t>
            </a:r>
          </a:p>
          <a:p>
            <a:pPr lvl="1" eaLnBrk="1" hangingPunct="1">
              <a:spcBef>
                <a:spcPct val="25000"/>
              </a:spcBef>
              <a:buFontTx/>
              <a:buNone/>
            </a:pPr>
            <a:r>
              <a:rPr lang="en-US" altLang="zh-CN" sz="2000" dirty="0">
                <a:latin typeface="Tahoma" panose="020B0604030504040204" pitchFamily="34" charset="0"/>
                <a:sym typeface="Symbol" panose="05050102010706020507" pitchFamily="18" charset="2"/>
              </a:rPr>
              <a:t>   done := false</a:t>
            </a:r>
          </a:p>
          <a:p>
            <a:pPr lvl="1" eaLnBrk="1" hangingPunct="1">
              <a:spcBef>
                <a:spcPct val="25000"/>
              </a:spcBef>
              <a:buFontTx/>
              <a:buNone/>
            </a:pPr>
            <a:r>
              <a:rPr lang="en-US" altLang="zh-CN" sz="2000" dirty="0">
                <a:latin typeface="Tahoma" panose="020B0604030504040204" pitchFamily="34" charset="0"/>
                <a:sym typeface="Symbol" panose="05050102010706020507" pitchFamily="18" charset="2"/>
              </a:rPr>
              <a:t>   </a:t>
            </a:r>
            <a:r>
              <a:rPr lang="zh-CN" altLang="en-US" sz="2000" dirty="0">
                <a:latin typeface="Tahoma" panose="020B0604030504040204" pitchFamily="34" charset="0"/>
                <a:sym typeface="Symbol" panose="05050102010706020507" pitchFamily="18" charset="2"/>
              </a:rPr>
              <a:t>计算</a:t>
            </a:r>
            <a:r>
              <a:rPr lang="en-US" altLang="zh-CN" sz="2000" dirty="0">
                <a:latin typeface="Tahoma" panose="020B0604030504040204" pitchFamily="34" charset="0"/>
                <a:sym typeface="Symbol" panose="05050102010706020507" pitchFamily="18" charset="2"/>
              </a:rPr>
              <a:t>D</a:t>
            </a:r>
            <a:r>
              <a:rPr lang="en-US" altLang="zh-CN" sz="2000" baseline="30000" dirty="0">
                <a:latin typeface="Tahoma" panose="020B0604030504040204" pitchFamily="34" charset="0"/>
                <a:sym typeface="Symbol" panose="05050102010706020507" pitchFamily="18" charset="2"/>
              </a:rPr>
              <a:t>+</a:t>
            </a:r>
            <a:r>
              <a:rPr lang="zh-CN" altLang="en-US" sz="2000" dirty="0">
                <a:latin typeface="Tahoma" panose="020B0604030504040204" pitchFamily="34" charset="0"/>
                <a:sym typeface="Symbol" panose="05050102010706020507" pitchFamily="18" charset="2"/>
              </a:rPr>
              <a:t>；给定模式</a:t>
            </a:r>
            <a:r>
              <a:rPr lang="en-US" altLang="zh-CN" sz="2000" dirty="0" err="1">
                <a:latin typeface="Tahoma" panose="020B0604030504040204" pitchFamily="34" charset="0"/>
                <a:sym typeface="Symbol" panose="05050102010706020507" pitchFamily="18" charset="2"/>
              </a:rPr>
              <a:t>R</a:t>
            </a:r>
            <a:r>
              <a:rPr lang="en-US" altLang="zh-CN" sz="2000" baseline="-25000" dirty="0" err="1">
                <a:latin typeface="Tahoma" panose="020B0604030504040204" pitchFamily="34" charset="0"/>
                <a:sym typeface="Symbol" panose="05050102010706020507" pitchFamily="18" charset="2"/>
              </a:rPr>
              <a:t>i</a:t>
            </a:r>
            <a:r>
              <a:rPr lang="zh-CN" altLang="en-US" sz="2000" dirty="0">
                <a:latin typeface="Tahoma" panose="020B0604030504040204" pitchFamily="34" charset="0"/>
                <a:sym typeface="Symbol" panose="05050102010706020507" pitchFamily="18" charset="2"/>
              </a:rPr>
              <a:t>，令</a:t>
            </a:r>
            <a:r>
              <a:rPr lang="en-US" altLang="zh-CN" sz="2000" dirty="0">
                <a:latin typeface="Tahoma" panose="020B0604030504040204" pitchFamily="34" charset="0"/>
                <a:sym typeface="Symbol" panose="05050102010706020507" pitchFamily="18" charset="2"/>
              </a:rPr>
              <a:t>D</a:t>
            </a:r>
            <a:r>
              <a:rPr lang="en-US" altLang="zh-CN" sz="2000" baseline="-25000" dirty="0">
                <a:latin typeface="Tahoma" panose="020B0604030504040204" pitchFamily="34" charset="0"/>
                <a:sym typeface="Symbol" panose="05050102010706020507" pitchFamily="18" charset="2"/>
              </a:rPr>
              <a:t>i</a:t>
            </a:r>
            <a:r>
              <a:rPr lang="zh-CN" altLang="en-US" sz="2000" dirty="0">
                <a:latin typeface="Tahoma" panose="020B0604030504040204" pitchFamily="34" charset="0"/>
                <a:sym typeface="Symbol" panose="05050102010706020507" pitchFamily="18" charset="2"/>
              </a:rPr>
              <a:t>表示</a:t>
            </a:r>
            <a:r>
              <a:rPr lang="en-US" altLang="zh-CN" sz="2000" dirty="0">
                <a:latin typeface="Tahoma" panose="020B0604030504040204" pitchFamily="34" charset="0"/>
                <a:sym typeface="Symbol" panose="05050102010706020507" pitchFamily="18" charset="2"/>
              </a:rPr>
              <a:t>D</a:t>
            </a:r>
            <a:r>
              <a:rPr lang="en-US" altLang="zh-CN" sz="2000" baseline="30000" dirty="0">
                <a:latin typeface="Tahoma" panose="020B0604030504040204" pitchFamily="34" charset="0"/>
                <a:sym typeface="Symbol" panose="05050102010706020507" pitchFamily="18" charset="2"/>
              </a:rPr>
              <a:t>+</a:t>
            </a:r>
            <a:r>
              <a:rPr lang="zh-CN" altLang="en-US" sz="2000" dirty="0">
                <a:latin typeface="Tahoma" panose="020B0604030504040204" pitchFamily="34" charset="0"/>
                <a:sym typeface="Symbol" panose="05050102010706020507" pitchFamily="18" charset="2"/>
              </a:rPr>
              <a:t>在</a:t>
            </a:r>
            <a:r>
              <a:rPr lang="en-US" altLang="zh-CN" sz="2000" dirty="0" err="1">
                <a:latin typeface="Tahoma" panose="020B0604030504040204" pitchFamily="34" charset="0"/>
                <a:sym typeface="Symbol" panose="05050102010706020507" pitchFamily="18" charset="2"/>
              </a:rPr>
              <a:t>R</a:t>
            </a:r>
            <a:r>
              <a:rPr lang="en-US" altLang="zh-CN" sz="2000" baseline="-25000" dirty="0" err="1">
                <a:latin typeface="Tahoma" panose="020B0604030504040204" pitchFamily="34" charset="0"/>
                <a:sym typeface="Symbol" panose="05050102010706020507" pitchFamily="18" charset="2"/>
              </a:rPr>
              <a:t>i</a:t>
            </a:r>
            <a:r>
              <a:rPr lang="zh-CN" altLang="en-US" sz="2000" dirty="0">
                <a:latin typeface="Tahoma" panose="020B0604030504040204" pitchFamily="34" charset="0"/>
                <a:sym typeface="Symbol" panose="05050102010706020507" pitchFamily="18" charset="2"/>
              </a:rPr>
              <a:t>上的限定 </a:t>
            </a:r>
          </a:p>
          <a:p>
            <a:pPr lvl="1" eaLnBrk="1" hangingPunct="1">
              <a:spcBef>
                <a:spcPct val="25000"/>
              </a:spcBef>
              <a:buFontTx/>
              <a:buNone/>
            </a:pPr>
            <a:r>
              <a:rPr lang="zh-CN" altLang="en-US" sz="2000" dirty="0">
                <a:latin typeface="Tahoma" panose="020B0604030504040204" pitchFamily="34" charset="0"/>
                <a:sym typeface="Symbol" panose="05050102010706020507" pitchFamily="18" charset="2"/>
              </a:rPr>
              <a:t>    </a:t>
            </a:r>
            <a:r>
              <a:rPr lang="en-US" altLang="zh-CN" sz="2000" dirty="0">
                <a:latin typeface="Tahoma" panose="020B0604030504040204" pitchFamily="34" charset="0"/>
                <a:sym typeface="Symbol" panose="05050102010706020507" pitchFamily="18" charset="2"/>
              </a:rPr>
              <a:t>while (not done) do</a:t>
            </a:r>
          </a:p>
          <a:p>
            <a:pPr lvl="1" eaLnBrk="1" hangingPunct="1">
              <a:spcBef>
                <a:spcPct val="25000"/>
              </a:spcBef>
              <a:buFontTx/>
              <a:buNone/>
            </a:pPr>
            <a:r>
              <a:rPr lang="en-US" altLang="zh-CN" sz="2000" dirty="0">
                <a:latin typeface="Tahoma" panose="020B0604030504040204" pitchFamily="34" charset="0"/>
                <a:sym typeface="Symbol" panose="05050102010706020507" pitchFamily="18" charset="2"/>
              </a:rPr>
              <a:t>         if (result</a:t>
            </a:r>
            <a:r>
              <a:rPr lang="zh-CN" altLang="en-US" sz="2000" dirty="0">
                <a:latin typeface="Tahoma" panose="020B0604030504040204" pitchFamily="34" charset="0"/>
                <a:sym typeface="Symbol" panose="05050102010706020507" pitchFamily="18" charset="2"/>
              </a:rPr>
              <a:t>中存在模式</a:t>
            </a:r>
            <a:r>
              <a:rPr lang="en-US" altLang="zh-CN" sz="2000" dirty="0" err="1">
                <a:latin typeface="Tahoma" panose="020B0604030504040204" pitchFamily="34" charset="0"/>
                <a:sym typeface="Symbol" panose="05050102010706020507" pitchFamily="18" charset="2"/>
              </a:rPr>
              <a:t>R</a:t>
            </a:r>
            <a:r>
              <a:rPr lang="en-US" altLang="zh-CN" sz="2000" baseline="-25000" dirty="0" err="1">
                <a:latin typeface="Tahoma" panose="020B0604030504040204" pitchFamily="34" charset="0"/>
                <a:sym typeface="Symbol" panose="05050102010706020507" pitchFamily="18" charset="2"/>
              </a:rPr>
              <a:t>i</a:t>
            </a:r>
            <a:r>
              <a:rPr lang="zh-CN" altLang="en-US" sz="2000" dirty="0">
                <a:latin typeface="Tahoma" panose="020B0604030504040204" pitchFamily="34" charset="0"/>
                <a:sym typeface="Symbol" panose="05050102010706020507" pitchFamily="18" charset="2"/>
              </a:rPr>
              <a:t>，它关于</a:t>
            </a:r>
            <a:r>
              <a:rPr lang="en-US" altLang="zh-CN" sz="2000" dirty="0">
                <a:latin typeface="Tahoma" panose="020B0604030504040204" pitchFamily="34" charset="0"/>
                <a:sym typeface="Symbol" panose="05050102010706020507" pitchFamily="18" charset="2"/>
              </a:rPr>
              <a:t>D</a:t>
            </a:r>
            <a:r>
              <a:rPr lang="en-US" altLang="zh-CN" sz="2000" baseline="-25000" dirty="0">
                <a:latin typeface="Tahoma" panose="020B0604030504040204" pitchFamily="34" charset="0"/>
                <a:sym typeface="Symbol" panose="05050102010706020507" pitchFamily="18" charset="2"/>
              </a:rPr>
              <a:t>i</a:t>
            </a:r>
            <a:r>
              <a:rPr lang="zh-CN" altLang="en-US" sz="2000" dirty="0">
                <a:latin typeface="Tahoma" panose="020B0604030504040204" pitchFamily="34" charset="0"/>
                <a:sym typeface="Symbol" panose="05050102010706020507" pitchFamily="18" charset="2"/>
              </a:rPr>
              <a:t>不属于</a:t>
            </a:r>
            <a:r>
              <a:rPr lang="en-US" altLang="zh-CN" sz="2000" dirty="0">
                <a:latin typeface="Tahoma" panose="020B0604030504040204" pitchFamily="34" charset="0"/>
                <a:sym typeface="Symbol" panose="05050102010706020507" pitchFamily="18" charset="2"/>
              </a:rPr>
              <a:t>4NF)</a:t>
            </a:r>
          </a:p>
          <a:p>
            <a:pPr lvl="1" eaLnBrk="1" hangingPunct="1">
              <a:spcBef>
                <a:spcPct val="25000"/>
              </a:spcBef>
              <a:buFontTx/>
              <a:buNone/>
            </a:pPr>
            <a:r>
              <a:rPr lang="zh-CN" altLang="en-US" sz="2000" dirty="0">
                <a:latin typeface="Tahoma" panose="020B0604030504040204" pitchFamily="34" charset="0"/>
                <a:sym typeface="Symbol" panose="05050102010706020507" pitchFamily="18" charset="2"/>
              </a:rPr>
              <a:t>             </a:t>
            </a:r>
            <a:r>
              <a:rPr lang="en-US" altLang="zh-CN" sz="2000" dirty="0">
                <a:latin typeface="Tahoma" panose="020B0604030504040204" pitchFamily="34" charset="0"/>
                <a:sym typeface="Symbol" panose="05050102010706020507" pitchFamily="18" charset="2"/>
              </a:rPr>
              <a:t>then begin </a:t>
            </a:r>
          </a:p>
          <a:p>
            <a:pPr lvl="1" eaLnBrk="1" hangingPunct="1">
              <a:spcBef>
                <a:spcPct val="25000"/>
              </a:spcBef>
              <a:buFontTx/>
              <a:buNone/>
            </a:pPr>
            <a:r>
              <a:rPr lang="en-US" altLang="zh-CN" sz="2000" dirty="0">
                <a:latin typeface="Tahoma" panose="020B0604030504040204" pitchFamily="34" charset="0"/>
                <a:sym typeface="Symbol" panose="05050102010706020507" pitchFamily="18" charset="2"/>
              </a:rPr>
              <a:t>                  </a:t>
            </a:r>
            <a:r>
              <a:rPr lang="zh-CN" altLang="en-US" sz="2000" dirty="0">
                <a:latin typeface="Tahoma" panose="020B0604030504040204" pitchFamily="34" charset="0"/>
                <a:sym typeface="Symbol" panose="05050102010706020507" pitchFamily="18" charset="2"/>
              </a:rPr>
              <a:t>令</a:t>
            </a:r>
            <a:r>
              <a:rPr lang="en-US" altLang="zh-CN" sz="2000" dirty="0">
                <a:latin typeface="Tahoma" panose="020B0604030504040204" pitchFamily="34" charset="0"/>
              </a:rPr>
              <a:t>α</a:t>
            </a:r>
            <a:r>
              <a:rPr lang="en-US" altLang="zh-CN" sz="2000" dirty="0">
                <a:latin typeface="Tahoma" panose="020B0604030504040204" pitchFamily="34" charset="0"/>
                <a:sym typeface="Symbol" panose="05050102010706020507" pitchFamily="18" charset="2"/>
              </a:rPr>
              <a:t></a:t>
            </a:r>
            <a:r>
              <a:rPr lang="en-US" altLang="zh-CN" sz="2000" dirty="0">
                <a:latin typeface="Tahoma" panose="020B0604030504040204" pitchFamily="34" charset="0"/>
              </a:rPr>
              <a:t> </a:t>
            </a:r>
            <a:r>
              <a:rPr lang="en-US" altLang="zh-CN" sz="2000" dirty="0">
                <a:latin typeface="Tahoma" panose="020B0604030504040204" pitchFamily="34" charset="0"/>
                <a:sym typeface="Symbol" panose="05050102010706020507" pitchFamily="18" charset="2"/>
              </a:rPr>
              <a:t>β</a:t>
            </a:r>
            <a:r>
              <a:rPr lang="zh-CN" altLang="en-US" sz="2000" dirty="0">
                <a:latin typeface="Tahoma" panose="020B0604030504040204" pitchFamily="34" charset="0"/>
                <a:sym typeface="Symbol" panose="05050102010706020507" pitchFamily="18" charset="2"/>
              </a:rPr>
              <a:t>是</a:t>
            </a:r>
            <a:r>
              <a:rPr lang="en-US" altLang="zh-CN" sz="2000" dirty="0" err="1">
                <a:latin typeface="Tahoma" panose="020B0604030504040204" pitchFamily="34" charset="0"/>
                <a:sym typeface="Symbol" panose="05050102010706020507" pitchFamily="18" charset="2"/>
              </a:rPr>
              <a:t>R</a:t>
            </a:r>
            <a:r>
              <a:rPr lang="en-US" altLang="zh-CN" sz="2000" baseline="-25000" dirty="0" err="1">
                <a:latin typeface="Tahoma" panose="020B0604030504040204" pitchFamily="34" charset="0"/>
                <a:sym typeface="Symbol" panose="05050102010706020507" pitchFamily="18" charset="2"/>
              </a:rPr>
              <a:t>i</a:t>
            </a:r>
            <a:r>
              <a:rPr lang="zh-CN" altLang="en-US" sz="2000" dirty="0">
                <a:latin typeface="Tahoma" panose="020B0604030504040204" pitchFamily="34" charset="0"/>
                <a:sym typeface="Symbol" panose="05050102010706020507" pitchFamily="18" charset="2"/>
              </a:rPr>
              <a:t>上的一个非平凡的多值依赖，满足</a:t>
            </a:r>
            <a:r>
              <a:rPr lang="en-US" altLang="zh-CN" sz="2000" dirty="0">
                <a:latin typeface="Tahoma" panose="020B0604030504040204" pitchFamily="34" charset="0"/>
              </a:rPr>
              <a:t>α</a:t>
            </a:r>
            <a:r>
              <a:rPr lang="en-US" altLang="zh-CN" sz="2000" dirty="0">
                <a:latin typeface="Tahoma" panose="020B0604030504040204" pitchFamily="34" charset="0"/>
                <a:sym typeface="Symbol" panose="05050102010706020507" pitchFamily="18" charset="2"/>
              </a:rPr>
              <a:t></a:t>
            </a:r>
            <a:r>
              <a:rPr lang="en-US" altLang="zh-CN" sz="2000" dirty="0" err="1">
                <a:latin typeface="Tahoma" panose="020B0604030504040204" pitchFamily="34" charset="0"/>
                <a:sym typeface="Symbol" panose="05050102010706020507" pitchFamily="18" charset="2"/>
              </a:rPr>
              <a:t>R</a:t>
            </a:r>
            <a:r>
              <a:rPr lang="en-US" altLang="zh-CN" sz="2000" baseline="-25000" dirty="0" err="1">
                <a:latin typeface="Tahoma" panose="020B0604030504040204" pitchFamily="34" charset="0"/>
                <a:sym typeface="Symbol" panose="05050102010706020507" pitchFamily="18" charset="2"/>
              </a:rPr>
              <a:t>i</a:t>
            </a:r>
            <a:r>
              <a:rPr lang="zh-CN" altLang="en-US" sz="2000" dirty="0">
                <a:latin typeface="Tahoma" panose="020B0604030504040204" pitchFamily="34" charset="0"/>
                <a:sym typeface="Symbol" panose="05050102010706020507" pitchFamily="18" charset="2"/>
              </a:rPr>
              <a:t>不在</a:t>
            </a:r>
            <a:r>
              <a:rPr lang="en-US" altLang="zh-CN" sz="2000" dirty="0">
                <a:latin typeface="Tahoma" panose="020B0604030504040204" pitchFamily="34" charset="0"/>
                <a:sym typeface="Symbol" panose="05050102010706020507" pitchFamily="18" charset="2"/>
              </a:rPr>
              <a:t>D</a:t>
            </a:r>
            <a:r>
              <a:rPr lang="en-US" altLang="zh-CN" sz="2000" baseline="-25000" dirty="0">
                <a:latin typeface="Tahoma" panose="020B0604030504040204" pitchFamily="34" charset="0"/>
                <a:sym typeface="Symbol" panose="05050102010706020507" pitchFamily="18" charset="2"/>
              </a:rPr>
              <a:t>i</a:t>
            </a:r>
            <a:r>
              <a:rPr lang="zh-CN" altLang="en-US" sz="2000" dirty="0">
                <a:latin typeface="Tahoma" panose="020B0604030504040204" pitchFamily="34" charset="0"/>
                <a:sym typeface="Symbol" panose="05050102010706020507" pitchFamily="18" charset="2"/>
              </a:rPr>
              <a:t>中，且</a:t>
            </a:r>
            <a:r>
              <a:rPr lang="en-US" altLang="zh-CN" sz="2000" dirty="0">
                <a:latin typeface="Tahoma" panose="020B0604030504040204" pitchFamily="34" charset="0"/>
              </a:rPr>
              <a:t>α </a:t>
            </a:r>
            <a:r>
              <a:rPr lang="en-US" altLang="en-US" sz="2000" dirty="0">
                <a:latin typeface="Tahoma" panose="020B0604030504040204" pitchFamily="34" charset="0"/>
                <a:sym typeface="Symbol" panose="05050102010706020507" pitchFamily="18" charset="2"/>
              </a:rPr>
              <a:t>∩</a:t>
            </a:r>
            <a:r>
              <a:rPr lang="en-US" altLang="zh-CN" sz="2000" dirty="0">
                <a:latin typeface="Tahoma" panose="020B0604030504040204" pitchFamily="34" charset="0"/>
              </a:rPr>
              <a:t> </a:t>
            </a:r>
            <a:r>
              <a:rPr lang="en-US" altLang="zh-CN" sz="2000" dirty="0">
                <a:latin typeface="Tahoma" panose="020B0604030504040204" pitchFamily="34" charset="0"/>
                <a:sym typeface="Symbol" panose="05050102010706020507" pitchFamily="18" charset="2"/>
              </a:rPr>
              <a:t>β= </a:t>
            </a:r>
            <a:r>
              <a:rPr lang="zh-CN" altLang="en-US" sz="2000" dirty="0">
                <a:latin typeface="Tahoma" panose="020B0604030504040204" pitchFamily="34" charset="0"/>
                <a:sym typeface="Symbol" panose="05050102010706020507" pitchFamily="18" charset="2"/>
              </a:rPr>
              <a:t>；</a:t>
            </a:r>
          </a:p>
          <a:p>
            <a:pPr lvl="1" eaLnBrk="1" hangingPunct="1">
              <a:spcBef>
                <a:spcPct val="25000"/>
              </a:spcBef>
              <a:buFontTx/>
              <a:buNone/>
            </a:pPr>
            <a:r>
              <a:rPr lang="zh-CN" altLang="en-US" sz="2000" dirty="0">
                <a:latin typeface="Tahoma" panose="020B0604030504040204" pitchFamily="34" charset="0"/>
                <a:sym typeface="Symbol" panose="05050102010706020507" pitchFamily="18" charset="2"/>
              </a:rPr>
              <a:t>            </a:t>
            </a:r>
            <a:r>
              <a:rPr lang="en-US" altLang="zh-CN" sz="2000" dirty="0">
                <a:latin typeface="Tahoma" panose="020B0604030504040204" pitchFamily="34" charset="0"/>
                <a:sym typeface="Symbol" panose="05050102010706020507" pitchFamily="18" charset="2"/>
              </a:rPr>
              <a:t>result := (</a:t>
            </a:r>
            <a:r>
              <a:rPr lang="en-US" altLang="zh-CN" sz="2000" dirty="0" err="1">
                <a:latin typeface="Tahoma" panose="020B0604030504040204" pitchFamily="34" charset="0"/>
                <a:sym typeface="Symbol" panose="05050102010706020507" pitchFamily="18" charset="2"/>
              </a:rPr>
              <a:t>reault</a:t>
            </a:r>
            <a:r>
              <a:rPr lang="en-US" altLang="zh-CN" sz="2000" dirty="0">
                <a:latin typeface="Tahoma" panose="020B0604030504040204" pitchFamily="34" charset="0"/>
                <a:sym typeface="Symbol" panose="05050102010706020507" pitchFamily="18" charset="2"/>
              </a:rPr>
              <a:t> - </a:t>
            </a:r>
            <a:r>
              <a:rPr lang="en-US" altLang="zh-CN" sz="2000" dirty="0" err="1">
                <a:latin typeface="Tahoma" panose="020B0604030504040204" pitchFamily="34" charset="0"/>
                <a:sym typeface="Symbol" panose="05050102010706020507" pitchFamily="18" charset="2"/>
              </a:rPr>
              <a:t>R</a:t>
            </a:r>
            <a:r>
              <a:rPr lang="en-US" altLang="zh-CN" sz="2000" baseline="-25000" dirty="0" err="1">
                <a:latin typeface="Tahoma" panose="020B0604030504040204" pitchFamily="34" charset="0"/>
                <a:sym typeface="Symbol" panose="05050102010706020507" pitchFamily="18" charset="2"/>
              </a:rPr>
              <a:t>i</a:t>
            </a:r>
            <a:r>
              <a:rPr lang="en-US" altLang="zh-CN" sz="2000" dirty="0">
                <a:latin typeface="Tahoma" panose="020B0604030504040204" pitchFamily="34" charset="0"/>
                <a:sym typeface="Symbol" panose="05050102010706020507" pitchFamily="18" charset="2"/>
              </a:rPr>
              <a:t>)  (</a:t>
            </a:r>
            <a:r>
              <a:rPr lang="en-US" altLang="zh-CN" sz="2000" dirty="0" err="1">
                <a:latin typeface="Tahoma" panose="020B0604030504040204" pitchFamily="34" charset="0"/>
                <a:sym typeface="Symbol" panose="05050102010706020507" pitchFamily="18" charset="2"/>
              </a:rPr>
              <a:t>R</a:t>
            </a:r>
            <a:r>
              <a:rPr lang="en-US" altLang="zh-CN" sz="2000" baseline="-25000" dirty="0" err="1">
                <a:latin typeface="Tahoma" panose="020B0604030504040204" pitchFamily="34" charset="0"/>
                <a:sym typeface="Symbol" panose="05050102010706020507" pitchFamily="18" charset="2"/>
              </a:rPr>
              <a:t>i</a:t>
            </a:r>
            <a:r>
              <a:rPr lang="en-US" altLang="zh-CN" sz="2000" dirty="0">
                <a:latin typeface="Tahoma" panose="020B0604030504040204" pitchFamily="34" charset="0"/>
                <a:sym typeface="Symbol" panose="05050102010706020507" pitchFamily="18" charset="2"/>
              </a:rPr>
              <a:t> - β)  (</a:t>
            </a:r>
            <a:r>
              <a:rPr lang="en-US" altLang="zh-CN" sz="2000" dirty="0">
                <a:latin typeface="Tahoma" panose="020B0604030504040204" pitchFamily="34" charset="0"/>
              </a:rPr>
              <a:t>α,</a:t>
            </a:r>
            <a:r>
              <a:rPr lang="en-US" altLang="zh-CN" sz="2000" dirty="0">
                <a:latin typeface="Tahoma" panose="020B0604030504040204" pitchFamily="34" charset="0"/>
                <a:sym typeface="Symbol" panose="05050102010706020507" pitchFamily="18" charset="2"/>
              </a:rPr>
              <a:t>β);</a:t>
            </a:r>
          </a:p>
          <a:p>
            <a:pPr lvl="1" eaLnBrk="1" hangingPunct="1">
              <a:spcBef>
                <a:spcPct val="25000"/>
              </a:spcBef>
              <a:buFontTx/>
              <a:buNone/>
            </a:pPr>
            <a:r>
              <a:rPr lang="en-US" altLang="zh-CN" sz="2000" dirty="0">
                <a:latin typeface="Tahoma" panose="020B0604030504040204" pitchFamily="34" charset="0"/>
                <a:sym typeface="Symbol" panose="05050102010706020507" pitchFamily="18" charset="2"/>
              </a:rPr>
              <a:t>                    end</a:t>
            </a:r>
          </a:p>
          <a:p>
            <a:pPr lvl="1" eaLnBrk="1" hangingPunct="1">
              <a:spcBef>
                <a:spcPct val="25000"/>
              </a:spcBef>
              <a:buFontTx/>
              <a:buNone/>
            </a:pPr>
            <a:r>
              <a:rPr lang="en-US" altLang="zh-CN" sz="2000" dirty="0">
                <a:latin typeface="Tahoma" panose="020B0604030504040204" pitchFamily="34" charset="0"/>
                <a:sym typeface="Symbol" panose="05050102010706020507" pitchFamily="18" charset="2"/>
              </a:rPr>
              <a:t>              else done := true;</a:t>
            </a: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标题 1"/>
          <p:cNvSpPr>
            <a:spLocks noGrp="1"/>
          </p:cNvSpPr>
          <p:nvPr>
            <p:ph type="title"/>
          </p:nvPr>
        </p:nvSpPr>
        <p:spPr/>
        <p:txBody>
          <a:bodyPr/>
          <a:lstStyle/>
          <a:p>
            <a:pPr>
              <a:defRPr/>
            </a:pPr>
            <a:r>
              <a:rPr kumimoji="1" lang="en-US" altLang="zh-CN"/>
              <a:t>4NF</a:t>
            </a:r>
            <a:r>
              <a:rPr kumimoji="1" lang="zh-CN" altLang="en-US"/>
              <a:t>分解示例</a:t>
            </a:r>
          </a:p>
        </p:txBody>
      </p:sp>
      <p:sp>
        <p:nvSpPr>
          <p:cNvPr id="203779" name="内容占位符 2"/>
          <p:cNvSpPr>
            <a:spLocks noGrp="1" noChangeArrowheads="1"/>
          </p:cNvSpPr>
          <p:nvPr>
            <p:ph idx="1"/>
          </p:nvPr>
        </p:nvSpPr>
        <p:spPr>
          <a:xfrm>
            <a:off x="685800" y="1371600"/>
            <a:ext cx="7772400" cy="1625600"/>
          </a:xfrm>
        </p:spPr>
        <p:txBody>
          <a:bodyPr/>
          <a:lstStyle/>
          <a:p>
            <a:r>
              <a:rPr lang="en-US" altLang="zh-CN" sz="2800" dirty="0"/>
              <a:t>4NF</a:t>
            </a:r>
            <a:r>
              <a:rPr lang="zh-CN" altLang="en-US" sz="2800" dirty="0"/>
              <a:t>分解示例</a:t>
            </a:r>
            <a:endParaRPr lang="en-US" altLang="zh-CN" dirty="0"/>
          </a:p>
          <a:p>
            <a:pPr lvl="1"/>
            <a:r>
              <a:rPr lang="zh-CN" altLang="en-US" sz="2400" dirty="0"/>
              <a:t>关系模式</a:t>
            </a:r>
            <a:r>
              <a:rPr lang="en-US" altLang="zh-CN" sz="2400" dirty="0"/>
              <a:t>R</a:t>
            </a:r>
            <a:r>
              <a:rPr lang="zh-CN" altLang="en-US" sz="2400" dirty="0"/>
              <a:t>，</a:t>
            </a:r>
            <a:r>
              <a:rPr lang="en-US" altLang="zh-CN" sz="2400" dirty="0"/>
              <a:t>U = {A,B,C,D,E,G}</a:t>
            </a:r>
            <a:r>
              <a:rPr lang="zh-CN" altLang="en-US" sz="2400" dirty="0"/>
              <a:t>，</a:t>
            </a:r>
            <a:r>
              <a:rPr lang="en-US" altLang="zh-CN" sz="2400" dirty="0"/>
              <a:t>D = {A</a:t>
            </a:r>
            <a:r>
              <a:rPr lang="en-US" altLang="zh-CN" sz="2400" dirty="0">
                <a:latin typeface="Tahoma" panose="020B0604030504040204" pitchFamily="34" charset="0"/>
                <a:sym typeface="Symbol" panose="05050102010706020507" pitchFamily="18" charset="2"/>
              </a:rPr>
              <a:t>BCG</a:t>
            </a:r>
            <a:r>
              <a:rPr lang="zh-CN" altLang="en-US" sz="2400" dirty="0">
                <a:latin typeface="Tahoma" panose="020B0604030504040204" pitchFamily="34" charset="0"/>
                <a:sym typeface="Symbol" panose="05050102010706020507" pitchFamily="18" charset="2"/>
              </a:rPr>
              <a:t>，</a:t>
            </a:r>
            <a:r>
              <a:rPr lang="en-US" altLang="zh-CN" sz="2400" dirty="0">
                <a:latin typeface="Tahoma" panose="020B0604030504040204" pitchFamily="34" charset="0"/>
                <a:sym typeface="Symbol" panose="05050102010706020507" pitchFamily="18" charset="2"/>
              </a:rPr>
              <a:t>BAC</a:t>
            </a:r>
            <a:r>
              <a:rPr lang="zh-CN" altLang="en-US" sz="2400" dirty="0">
                <a:latin typeface="Tahoma" panose="020B0604030504040204" pitchFamily="34" charset="0"/>
                <a:sym typeface="Symbol" panose="05050102010706020507" pitchFamily="18" charset="2"/>
              </a:rPr>
              <a:t>，</a:t>
            </a:r>
            <a:r>
              <a:rPr lang="en-US" altLang="zh-CN" sz="2400" dirty="0">
                <a:latin typeface="Tahoma" panose="020B0604030504040204" pitchFamily="34" charset="0"/>
                <a:sym typeface="Symbol" panose="05050102010706020507" pitchFamily="18" charset="2"/>
              </a:rPr>
              <a:t>CG</a:t>
            </a:r>
            <a:r>
              <a:rPr lang="en-US" altLang="zh-CN" sz="2400" dirty="0"/>
              <a:t>}</a:t>
            </a:r>
            <a:r>
              <a:rPr lang="zh-CN" altLang="en-US" sz="2400" dirty="0"/>
              <a:t>，该关系模式是否属于</a:t>
            </a:r>
            <a:r>
              <a:rPr lang="en-US" altLang="zh-CN" sz="2400" dirty="0"/>
              <a:t>4NF?</a:t>
            </a:r>
            <a:r>
              <a:rPr lang="zh-CN" altLang="en-US" sz="2400" dirty="0"/>
              <a:t>如果不是，请将关系模式分解成为</a:t>
            </a:r>
            <a:r>
              <a:rPr lang="en-US" altLang="zh-CN" sz="2400" dirty="0"/>
              <a:t>4NF</a:t>
            </a:r>
            <a:r>
              <a:rPr lang="zh-CN" altLang="en-US" sz="2400" dirty="0"/>
              <a:t>且</a:t>
            </a:r>
            <a:r>
              <a:rPr lang="zh-CN" altLang="en-US" sz="2400" dirty="0">
                <a:latin typeface="Tahoma" panose="020B0604030504040204" pitchFamily="34" charset="0"/>
              </a:rPr>
              <a:t>无损连接分解</a:t>
            </a:r>
            <a:endParaRPr lang="en-US" altLang="zh-CN" sz="2400" dirty="0"/>
          </a:p>
          <a:p>
            <a:pPr lvl="1"/>
            <a:endParaRPr lang="en-US" altLang="zh-CN" dirty="0"/>
          </a:p>
          <a:p>
            <a:pPr lvl="1"/>
            <a:endParaRPr lang="en-US" altLang="zh-CN" dirty="0"/>
          </a:p>
          <a:p>
            <a:endParaRPr lang="zh-CN" altLang="en-US" dirty="0"/>
          </a:p>
        </p:txBody>
      </p:sp>
      <p:sp>
        <p:nvSpPr>
          <p:cNvPr id="5" name="页脚占位符 4"/>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6" name="内容占位符 2"/>
          <p:cNvSpPr txBox="1"/>
          <p:nvPr/>
        </p:nvSpPr>
        <p:spPr bwMode="auto">
          <a:xfrm>
            <a:off x="684213" y="3571875"/>
            <a:ext cx="8135937" cy="1081088"/>
          </a:xfrm>
          <a:prstGeom prst="rect">
            <a:avLst/>
          </a:prstGeom>
          <a:noFill/>
          <a:ln w="9525">
            <a:noFill/>
            <a:miter lim="800000"/>
          </a:ln>
        </p:spPr>
        <p:txBody>
          <a:bodyPr lIns="92075" tIns="46038" rIns="92075" bIns="46038"/>
          <a:lstStyle/>
          <a:p>
            <a:pPr marL="742950" lvl="1" indent="-285750">
              <a:spcBef>
                <a:spcPct val="20000"/>
              </a:spcBef>
              <a:buClr>
                <a:schemeClr val="folHlink"/>
              </a:buClr>
              <a:buFontTx/>
              <a:buChar char="–"/>
              <a:defRPr/>
            </a:pPr>
            <a:r>
              <a:rPr kumimoji="1" lang="en-US" altLang="zh-CN" kern="0" dirty="0">
                <a:latin typeface="+mn-lt"/>
                <a:ea typeface="+mn-ea"/>
                <a:sym typeface="+mn-ea"/>
              </a:rPr>
              <a:t>R1={A,D,E}</a:t>
            </a:r>
          </a:p>
          <a:p>
            <a:pPr marL="742950" lvl="1" indent="-285750">
              <a:spcBef>
                <a:spcPct val="20000"/>
              </a:spcBef>
              <a:buClr>
                <a:schemeClr val="folHlink"/>
              </a:buClr>
              <a:buFontTx/>
              <a:buChar char="–"/>
              <a:defRPr/>
            </a:pPr>
            <a:r>
              <a:rPr kumimoji="1" lang="en-US" altLang="zh-CN" kern="0" dirty="0">
                <a:latin typeface="+mn-lt"/>
                <a:ea typeface="+mn-ea"/>
                <a:sym typeface="+mn-ea"/>
              </a:rPr>
              <a:t>R2={A,B,C,G}</a:t>
            </a:r>
            <a:r>
              <a:rPr kumimoji="1" lang="zh-CN" altLang="en-US" kern="0" dirty="0">
                <a:latin typeface="+mn-lt"/>
                <a:ea typeface="+mn-ea"/>
                <a:sym typeface="+mn-ea"/>
              </a:rPr>
              <a:t>，</a:t>
            </a:r>
            <a:r>
              <a:rPr kumimoji="1" lang="en-US" altLang="zh-CN" kern="0" dirty="0">
                <a:latin typeface="+mn-lt"/>
                <a:ea typeface="+mn-ea"/>
                <a:sym typeface="+mn-ea"/>
              </a:rPr>
              <a:t>D2={</a:t>
            </a:r>
            <a:r>
              <a:rPr kumimoji="1" lang="en-US" altLang="zh-CN" dirty="0">
                <a:sym typeface="+mn-ea"/>
              </a:rPr>
              <a:t>A</a:t>
            </a:r>
            <a:r>
              <a:rPr kumimoji="1" lang="en-US" altLang="zh-CN" dirty="0">
                <a:latin typeface="Tahoma" panose="020B0604030504040204" pitchFamily="34" charset="0"/>
                <a:sym typeface="Symbol" panose="05050102010706020507" pitchFamily="18" charset="2"/>
              </a:rPr>
              <a:t>BCG, CG</a:t>
            </a:r>
            <a:r>
              <a:rPr kumimoji="1" lang="zh-CN" altLang="en-US" dirty="0">
                <a:latin typeface="Tahoma" panose="020B0604030504040204" pitchFamily="34" charset="0"/>
                <a:sym typeface="Symbol" panose="05050102010706020507" pitchFamily="18" charset="2"/>
              </a:rPr>
              <a:t>，</a:t>
            </a:r>
            <a:r>
              <a:rPr kumimoji="1" lang="en-US" altLang="zh-CN" dirty="0">
                <a:latin typeface="Tahoma" panose="020B0604030504040204" pitchFamily="34" charset="0"/>
                <a:sym typeface="Symbol" panose="05050102010706020507" pitchFamily="18" charset="2"/>
              </a:rPr>
              <a:t>BAC</a:t>
            </a:r>
            <a:r>
              <a:rPr kumimoji="1" lang="en-US" altLang="zh-CN" kern="0" dirty="0">
                <a:latin typeface="+mn-lt"/>
                <a:ea typeface="+mn-ea"/>
                <a:sym typeface="+mn-ea"/>
              </a:rPr>
              <a:t>}</a:t>
            </a:r>
          </a:p>
          <a:p>
            <a:pPr marL="742950" lvl="1" indent="-285750">
              <a:spcBef>
                <a:spcPct val="20000"/>
              </a:spcBef>
              <a:buClr>
                <a:schemeClr val="folHlink"/>
              </a:buClr>
              <a:buFontTx/>
              <a:buChar char="–"/>
              <a:defRPr/>
            </a:pPr>
            <a:endParaRPr kumimoji="1" lang="en-US" altLang="zh-CN" kern="0" dirty="0">
              <a:latin typeface="+mn-lt"/>
              <a:ea typeface="+mn-ea"/>
              <a:sym typeface="+mn-ea"/>
            </a:endParaRPr>
          </a:p>
          <a:p>
            <a:pPr marL="342900" indent="-342900">
              <a:spcBef>
                <a:spcPct val="20000"/>
              </a:spcBef>
              <a:buClr>
                <a:schemeClr val="folHlink"/>
              </a:buClr>
              <a:buSzPct val="80000"/>
              <a:buFont typeface="Wingdings" panose="05000000000000000000" pitchFamily="2" charset="2"/>
              <a:buChar char="l"/>
              <a:defRPr/>
            </a:pPr>
            <a:endParaRPr kumimoji="1" lang="zh-CN" altLang="en-US" kern="0" dirty="0">
              <a:latin typeface="+mn-lt"/>
              <a:ea typeface="+mn-ea"/>
              <a:sym typeface="+mn-ea"/>
            </a:endParaRPr>
          </a:p>
        </p:txBody>
      </p:sp>
      <p:sp>
        <p:nvSpPr>
          <p:cNvPr id="7" name="内容占位符 2"/>
          <p:cNvSpPr txBox="1"/>
          <p:nvPr/>
        </p:nvSpPr>
        <p:spPr bwMode="auto">
          <a:xfrm>
            <a:off x="684213" y="4652963"/>
            <a:ext cx="7772400" cy="1079500"/>
          </a:xfrm>
          <a:prstGeom prst="rect">
            <a:avLst/>
          </a:prstGeom>
          <a:noFill/>
          <a:ln w="9525">
            <a:noFill/>
            <a:miter lim="800000"/>
          </a:ln>
        </p:spPr>
        <p:txBody>
          <a:bodyPr lIns="92075" tIns="46038" rIns="92075" bIns="46038"/>
          <a:lstStyle/>
          <a:p>
            <a:pPr marL="742950" lvl="1" indent="-285750">
              <a:spcBef>
                <a:spcPct val="20000"/>
              </a:spcBef>
              <a:buClr>
                <a:schemeClr val="folHlink"/>
              </a:buClr>
              <a:buFontTx/>
              <a:buChar char="–"/>
              <a:defRPr/>
            </a:pPr>
            <a:r>
              <a:rPr kumimoji="1" lang="en-US" altLang="zh-CN" kern="0" dirty="0">
                <a:latin typeface="+mn-lt"/>
                <a:ea typeface="+mn-ea"/>
                <a:sym typeface="+mn-ea"/>
              </a:rPr>
              <a:t>R21={C,G}   D21={</a:t>
            </a:r>
            <a:r>
              <a:rPr kumimoji="1" lang="en-US" altLang="zh-CN" dirty="0">
                <a:latin typeface="Tahoma" panose="020B0604030504040204" pitchFamily="34" charset="0"/>
                <a:sym typeface="Symbol" panose="05050102010706020507" pitchFamily="18" charset="2"/>
              </a:rPr>
              <a:t>CG</a:t>
            </a:r>
            <a:r>
              <a:rPr kumimoji="1" lang="en-US" altLang="zh-CN" kern="0" dirty="0">
                <a:latin typeface="+mn-lt"/>
                <a:ea typeface="+mn-ea"/>
                <a:sym typeface="+mn-ea"/>
              </a:rPr>
              <a:t>}</a:t>
            </a:r>
          </a:p>
          <a:p>
            <a:pPr marL="742950" lvl="1" indent="-285750">
              <a:spcBef>
                <a:spcPct val="20000"/>
              </a:spcBef>
              <a:buClr>
                <a:schemeClr val="folHlink"/>
              </a:buClr>
              <a:buFontTx/>
              <a:buChar char="–"/>
              <a:defRPr/>
            </a:pPr>
            <a:r>
              <a:rPr kumimoji="1" lang="en-US" altLang="zh-CN" kern="0" dirty="0">
                <a:latin typeface="+mn-lt"/>
                <a:ea typeface="+mn-ea"/>
                <a:sym typeface="+mn-ea"/>
              </a:rPr>
              <a:t>R22={A,B,C},D22={</a:t>
            </a:r>
            <a:r>
              <a:rPr kumimoji="1" lang="en-US" altLang="zh-CN" dirty="0">
                <a:latin typeface="Tahoma" panose="020B0604030504040204" pitchFamily="34" charset="0"/>
                <a:sym typeface="Symbol" panose="05050102010706020507" pitchFamily="18" charset="2"/>
              </a:rPr>
              <a:t>BAC</a:t>
            </a:r>
            <a:r>
              <a:rPr kumimoji="1" lang="en-US" altLang="zh-CN" kern="0" dirty="0">
                <a:latin typeface="+mn-lt"/>
                <a:ea typeface="+mn-ea"/>
                <a:sym typeface="+mn-ea"/>
              </a:rPr>
              <a:t>}</a:t>
            </a:r>
            <a:endParaRPr kumimoji="1" lang="zh-CN" altLang="en-US" kern="0" dirty="0">
              <a:latin typeface="+mn-lt"/>
              <a:ea typeface="+mn-ea"/>
              <a:sym typeface="+mn-ea"/>
            </a:endParaRPr>
          </a:p>
        </p:txBody>
      </p:sp>
      <p:sp>
        <p:nvSpPr>
          <p:cNvPr id="9" name="AutoShape 182"/>
          <p:cNvSpPr>
            <a:spLocks noChangeArrowheads="1"/>
          </p:cNvSpPr>
          <p:nvPr/>
        </p:nvSpPr>
        <p:spPr bwMode="auto">
          <a:xfrm>
            <a:off x="6659563" y="5492750"/>
            <a:ext cx="1905000" cy="528638"/>
          </a:xfrm>
          <a:prstGeom prst="wedgeRoundRectCallout">
            <a:avLst>
              <a:gd name="adj1" fmla="val -148916"/>
              <a:gd name="adj2" fmla="val -52485"/>
              <a:gd name="adj3" fmla="val 16667"/>
            </a:avLst>
          </a:prstGeom>
          <a:solidFill>
            <a:schemeClr val="accent1"/>
          </a:solidFill>
          <a:ln w="9525">
            <a:solidFill>
              <a:schemeClr val="bg2"/>
            </a:solidFill>
            <a:miter lim="800000"/>
            <a:headEnd/>
            <a:tailEnd/>
          </a:ln>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spcBef>
                <a:spcPct val="0"/>
              </a:spcBef>
              <a:buClrTx/>
              <a:buSzTx/>
              <a:buFontTx/>
              <a:buNone/>
            </a:pPr>
            <a:r>
              <a:rPr lang="zh-CN" altLang="en-US" sz="2400">
                <a:latin typeface="华文新魏" panose="02010800040101010101" pitchFamily="2" charset="-122"/>
              </a:rPr>
              <a:t>候选码</a:t>
            </a:r>
          </a:p>
        </p:txBody>
      </p:sp>
      <p:sp>
        <p:nvSpPr>
          <p:cNvPr id="11" name="内容占位符 2"/>
          <p:cNvSpPr txBox="1"/>
          <p:nvPr/>
        </p:nvSpPr>
        <p:spPr bwMode="auto">
          <a:xfrm>
            <a:off x="-36513" y="5949950"/>
            <a:ext cx="8785226" cy="601663"/>
          </a:xfrm>
          <a:prstGeom prst="rect">
            <a:avLst/>
          </a:prstGeom>
          <a:noFill/>
          <a:ln w="9525">
            <a:noFill/>
            <a:miter lim="800000"/>
          </a:ln>
        </p:spPr>
        <p:txBody>
          <a:bodyPr lIns="92075" tIns="46038" rIns="92075" bIns="46038"/>
          <a:lstStyle/>
          <a:p>
            <a:pPr marL="742950" lvl="1" indent="-285750">
              <a:spcBef>
                <a:spcPct val="20000"/>
              </a:spcBef>
              <a:buClr>
                <a:schemeClr val="folHlink"/>
              </a:buClr>
              <a:buFontTx/>
              <a:buChar char="–"/>
              <a:defRPr/>
            </a:pPr>
            <a:r>
              <a:rPr kumimoji="1" lang="zh-CN" altLang="en-US" sz="2800" kern="0" dirty="0">
                <a:solidFill>
                  <a:srgbClr val="FF0000"/>
                </a:solidFill>
                <a:latin typeface="+mn-lt"/>
                <a:ea typeface="+mn-ea"/>
                <a:sym typeface="+mn-ea"/>
              </a:rPr>
              <a:t>思考：</a:t>
            </a:r>
            <a:r>
              <a:rPr kumimoji="1" lang="en-US" altLang="zh-CN" sz="2800" kern="0" dirty="0">
                <a:solidFill>
                  <a:srgbClr val="FF0000"/>
                </a:solidFill>
                <a:latin typeface="+mn-lt"/>
                <a:ea typeface="+mn-ea"/>
                <a:sym typeface="+mn-ea"/>
              </a:rPr>
              <a:t>R1</a:t>
            </a:r>
            <a:r>
              <a:rPr kumimoji="1" lang="zh-CN" altLang="en-US" sz="2800" kern="0" dirty="0">
                <a:solidFill>
                  <a:srgbClr val="FF0000"/>
                </a:solidFill>
                <a:latin typeface="+mn-lt"/>
                <a:ea typeface="+mn-ea"/>
                <a:sym typeface="+mn-ea"/>
              </a:rPr>
              <a:t>中存在的函数依赖和多值依赖有哪些？</a:t>
            </a:r>
            <a:endParaRPr kumimoji="1" lang="zh-CN" altLang="en-US" sz="3000" kern="0" dirty="0">
              <a:solidFill>
                <a:srgbClr val="FF0000"/>
              </a:solidFill>
              <a:latin typeface="+mn-lt"/>
              <a:ea typeface="+mn-ea"/>
              <a:sym typeface="+mn-ea"/>
            </a:endParaRPr>
          </a:p>
        </p:txBody>
      </p:sp>
      <p:sp>
        <p:nvSpPr>
          <p:cNvPr id="13" name="AutoShape 182"/>
          <p:cNvSpPr>
            <a:spLocks noChangeArrowheads="1"/>
          </p:cNvSpPr>
          <p:nvPr/>
        </p:nvSpPr>
        <p:spPr bwMode="auto">
          <a:xfrm>
            <a:off x="3563938" y="3260725"/>
            <a:ext cx="2520950" cy="384175"/>
          </a:xfrm>
          <a:prstGeom prst="wedgeRoundRectCallout">
            <a:avLst>
              <a:gd name="adj1" fmla="val 5875"/>
              <a:gd name="adj2" fmla="val 159032"/>
              <a:gd name="adj3" fmla="val 16667"/>
            </a:avLst>
          </a:prstGeom>
          <a:solidFill>
            <a:schemeClr val="accent1"/>
          </a:solidFill>
          <a:ln w="9525">
            <a:solidFill>
              <a:schemeClr val="bg2"/>
            </a:solidFill>
            <a:miter lim="800000"/>
            <a:headEnd/>
            <a:tailEnd/>
          </a:ln>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spcBef>
                <a:spcPct val="0"/>
              </a:spcBef>
              <a:buClrTx/>
              <a:buSzTx/>
              <a:buFontTx/>
              <a:buNone/>
            </a:pPr>
            <a:r>
              <a:rPr lang="zh-CN" altLang="en-US" sz="2400">
                <a:latin typeface="华文新魏" panose="02010800040101010101" pitchFamily="2" charset="-122"/>
              </a:rPr>
              <a:t>平凡的多值依赖</a:t>
            </a:r>
          </a:p>
        </p:txBody>
      </p:sp>
      <p:sp>
        <p:nvSpPr>
          <p:cNvPr id="14" name="AutoShape 182"/>
          <p:cNvSpPr>
            <a:spLocks noChangeArrowheads="1"/>
          </p:cNvSpPr>
          <p:nvPr/>
        </p:nvSpPr>
        <p:spPr bwMode="auto">
          <a:xfrm>
            <a:off x="7019925" y="3405188"/>
            <a:ext cx="1655763" cy="528637"/>
          </a:xfrm>
          <a:prstGeom prst="wedgeRoundRectCallout">
            <a:avLst>
              <a:gd name="adj1" fmla="val -98088"/>
              <a:gd name="adj2" fmla="val 81375"/>
              <a:gd name="adj3" fmla="val 16667"/>
            </a:avLst>
          </a:prstGeom>
          <a:solidFill>
            <a:schemeClr val="accent1"/>
          </a:solidFill>
          <a:ln w="9525">
            <a:solidFill>
              <a:schemeClr val="bg2"/>
            </a:solidFill>
            <a:miter lim="800000"/>
            <a:headEnd/>
            <a:tailEnd/>
          </a:ln>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spcBef>
                <a:spcPct val="0"/>
              </a:spcBef>
              <a:buClrTx/>
              <a:buSzTx/>
              <a:buFontTx/>
              <a:buNone/>
            </a:pPr>
            <a:r>
              <a:rPr lang="zh-CN" altLang="en-US" sz="2400">
                <a:latin typeface="华文新魏" panose="02010800040101010101" pitchFamily="2" charset="-122"/>
              </a:rPr>
              <a:t>违反</a:t>
            </a:r>
            <a:r>
              <a:rPr lang="en-US" altLang="zh-CN" sz="2400">
                <a:latin typeface="华文新魏" panose="02010800040101010101" pitchFamily="2" charset="-122"/>
              </a:rPr>
              <a:t>4NF</a:t>
            </a:r>
            <a:endParaRPr lang="zh-CN" altLang="en-US" sz="2400">
              <a:latin typeface="华文新魏" panose="02010800040101010101" pitchFamily="2"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animBg="1"/>
      <p:bldP spid="11" grpId="0"/>
      <p:bldP spid="13" grpId="0" animBg="1"/>
      <p:bldP spid="14" grpId="0" animBg="1"/>
    </p:bld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184324" name="Rectangle 2"/>
          <p:cNvSpPr>
            <a:spLocks noGrp="1" noChangeArrowheads="1"/>
          </p:cNvSpPr>
          <p:nvPr>
            <p:ph type="title"/>
          </p:nvPr>
        </p:nvSpPr>
        <p:spPr/>
        <p:txBody>
          <a:bodyPr/>
          <a:lstStyle/>
          <a:p>
            <a:pPr eaLnBrk="1" hangingPunct="1">
              <a:defRPr/>
            </a:pPr>
            <a:r>
              <a:rPr kumimoji="1" lang="zh-CN" altLang="en-US"/>
              <a:t>有效且完备的公理系统</a:t>
            </a:r>
          </a:p>
        </p:txBody>
      </p:sp>
      <p:sp>
        <p:nvSpPr>
          <p:cNvPr id="204805" name="Rectangle 3"/>
          <p:cNvSpPr>
            <a:spLocks noGrp="1" noChangeArrowheads="1"/>
          </p:cNvSpPr>
          <p:nvPr>
            <p:ph idx="1"/>
          </p:nvPr>
        </p:nvSpPr>
        <p:spPr>
          <a:xfrm>
            <a:off x="467544" y="1371600"/>
            <a:ext cx="7990656" cy="4876800"/>
          </a:xfrm>
        </p:spPr>
        <p:txBody>
          <a:bodyPr/>
          <a:lstStyle/>
          <a:p>
            <a:pPr eaLnBrk="1" hangingPunct="1"/>
            <a:r>
              <a:rPr lang="zh-CN" altLang="en-US" sz="2400" dirty="0"/>
              <a:t>关系模式</a:t>
            </a:r>
            <a:r>
              <a:rPr lang="en-US" altLang="zh-CN" sz="2400" dirty="0"/>
              <a:t>R(U,D)</a:t>
            </a:r>
            <a:r>
              <a:rPr lang="zh-CN" altLang="en-US" sz="2400" dirty="0"/>
              <a:t>，</a:t>
            </a:r>
            <a:r>
              <a:rPr lang="en-US" altLang="zh-CN" sz="2400" dirty="0"/>
              <a:t>U</a:t>
            </a:r>
            <a:r>
              <a:rPr lang="zh-CN" altLang="en-US" sz="2400" dirty="0"/>
              <a:t>是属性集合，</a:t>
            </a:r>
            <a:r>
              <a:rPr lang="en-US" altLang="zh-CN" sz="2400" dirty="0"/>
              <a:t>D</a:t>
            </a:r>
            <a:r>
              <a:rPr lang="zh-CN" altLang="en-US" sz="2400" dirty="0"/>
              <a:t>是</a:t>
            </a:r>
            <a:r>
              <a:rPr lang="en-US" altLang="zh-CN" sz="2400" dirty="0"/>
              <a:t>U</a:t>
            </a:r>
            <a:r>
              <a:rPr lang="zh-CN" altLang="en-US" sz="2400" dirty="0"/>
              <a:t>上的一组数据依赖</a:t>
            </a:r>
            <a:r>
              <a:rPr lang="en-US" altLang="zh-CN" sz="2400" dirty="0"/>
              <a:t>(</a:t>
            </a:r>
            <a:r>
              <a:rPr lang="zh-CN" altLang="en-US" sz="2400" dirty="0"/>
              <a:t>函数依赖和多值依赖</a:t>
            </a:r>
            <a:r>
              <a:rPr lang="en-US" altLang="zh-CN" sz="2400" dirty="0"/>
              <a:t>)</a:t>
            </a:r>
            <a:r>
              <a:rPr lang="zh-CN" altLang="en-US" sz="2400" dirty="0"/>
              <a:t>，对于包含函数依赖和多值依赖的数据以来有一个有效且完备的公理系统</a:t>
            </a:r>
          </a:p>
          <a:p>
            <a:pPr lvl="1" eaLnBrk="1" hangingPunct="1"/>
            <a:r>
              <a:rPr lang="en-US" altLang="zh-CN" sz="2400" dirty="0"/>
              <a:t>1</a:t>
            </a:r>
            <a:r>
              <a:rPr lang="zh-CN" altLang="en-US" sz="2400" dirty="0"/>
              <a:t>：若</a:t>
            </a:r>
            <a:r>
              <a:rPr lang="en-US" altLang="zh-CN" sz="2400" dirty="0">
                <a:sym typeface="Symbol" panose="05050102010706020507" pitchFamily="18" charset="2"/>
              </a:rPr>
              <a:t>   </a:t>
            </a:r>
            <a:r>
              <a:rPr lang="en-US" altLang="zh-CN" sz="2400" dirty="0"/>
              <a:t>U</a:t>
            </a:r>
            <a:r>
              <a:rPr lang="zh-CN" altLang="en-US" sz="2400" dirty="0"/>
              <a:t>，则</a:t>
            </a:r>
            <a:r>
              <a:rPr lang="en-US" altLang="zh-CN" sz="2400" dirty="0">
                <a:sym typeface="Symbol" panose="05050102010706020507" pitchFamily="18" charset="2"/>
              </a:rPr>
              <a:t> </a:t>
            </a:r>
            <a:r>
              <a:rPr lang="en-US" altLang="zh-CN" sz="2400" dirty="0"/>
              <a:t>→</a:t>
            </a:r>
            <a:r>
              <a:rPr lang="en-US" altLang="zh-CN" sz="2400" dirty="0">
                <a:sym typeface="Symbol" panose="05050102010706020507" pitchFamily="18" charset="2"/>
              </a:rPr>
              <a:t> </a:t>
            </a:r>
            <a:endParaRPr lang="en-US" altLang="zh-CN" sz="2400" dirty="0"/>
          </a:p>
          <a:p>
            <a:pPr lvl="1" eaLnBrk="1" hangingPunct="1"/>
            <a:r>
              <a:rPr lang="en-US" altLang="zh-CN" sz="2400" dirty="0"/>
              <a:t>2</a:t>
            </a:r>
            <a:r>
              <a:rPr lang="zh-CN" altLang="en-US" sz="2400" dirty="0"/>
              <a:t>：若</a:t>
            </a:r>
            <a:r>
              <a:rPr lang="en-US" altLang="zh-CN" sz="2400" dirty="0">
                <a:sym typeface="Symbol" panose="05050102010706020507" pitchFamily="18" charset="2"/>
              </a:rPr>
              <a:t> </a:t>
            </a:r>
            <a:r>
              <a:rPr lang="en-US" altLang="zh-CN" sz="2400" dirty="0"/>
              <a:t>→</a:t>
            </a:r>
            <a:r>
              <a:rPr lang="en-US" altLang="zh-CN" sz="2400" dirty="0">
                <a:sym typeface="Symbol" panose="05050102010706020507" pitchFamily="18" charset="2"/>
              </a:rPr>
              <a:t>  </a:t>
            </a:r>
            <a:r>
              <a:rPr lang="zh-CN" altLang="en-US" sz="2400" dirty="0"/>
              <a:t>，且</a:t>
            </a:r>
            <a:r>
              <a:rPr lang="en-US" altLang="zh-CN" sz="2400" dirty="0">
                <a:sym typeface="Symbol" panose="05050102010706020507" pitchFamily="18" charset="2"/>
              </a:rPr>
              <a:t></a:t>
            </a:r>
            <a:r>
              <a:rPr lang="en-US" altLang="zh-CN" sz="2400" dirty="0"/>
              <a:t> </a:t>
            </a:r>
            <a:r>
              <a:rPr lang="en-US" altLang="zh-CN" sz="2400" dirty="0">
                <a:sym typeface="Symbol" panose="05050102010706020507" pitchFamily="18" charset="2"/>
              </a:rPr>
              <a:t></a:t>
            </a:r>
            <a:r>
              <a:rPr lang="en-US" altLang="zh-CN" sz="2400" dirty="0"/>
              <a:t>U</a:t>
            </a:r>
            <a:r>
              <a:rPr lang="zh-CN" altLang="en-US" sz="2400" dirty="0"/>
              <a:t>，则</a:t>
            </a:r>
            <a:r>
              <a:rPr lang="en-US" altLang="zh-CN" sz="2400" dirty="0">
                <a:sym typeface="Symbol" panose="05050102010706020507" pitchFamily="18" charset="2"/>
              </a:rPr>
              <a:t></a:t>
            </a:r>
            <a:r>
              <a:rPr lang="en-US" altLang="zh-CN" sz="2400" dirty="0"/>
              <a:t> →</a:t>
            </a:r>
            <a:r>
              <a:rPr lang="en-US" altLang="zh-CN" sz="2400" dirty="0">
                <a:sym typeface="Symbol" panose="05050102010706020507" pitchFamily="18" charset="2"/>
              </a:rPr>
              <a:t> </a:t>
            </a:r>
            <a:endParaRPr lang="en-US" altLang="zh-CN" sz="2400" dirty="0"/>
          </a:p>
          <a:p>
            <a:pPr lvl="1" eaLnBrk="1" hangingPunct="1"/>
            <a:r>
              <a:rPr lang="en-US" altLang="zh-CN" sz="2400" dirty="0"/>
              <a:t>3</a:t>
            </a:r>
            <a:r>
              <a:rPr lang="zh-CN" altLang="en-US" sz="2400" dirty="0"/>
              <a:t>：若</a:t>
            </a:r>
            <a:r>
              <a:rPr lang="en-US" altLang="zh-CN" sz="2400" dirty="0">
                <a:sym typeface="Symbol" panose="05050102010706020507" pitchFamily="18" charset="2"/>
              </a:rPr>
              <a:t> </a:t>
            </a:r>
            <a:r>
              <a:rPr lang="en-US" altLang="zh-CN" sz="2400" dirty="0"/>
              <a:t>→</a:t>
            </a:r>
            <a:r>
              <a:rPr lang="en-US" altLang="zh-CN" sz="2400" dirty="0">
                <a:sym typeface="Symbol" panose="05050102010706020507" pitchFamily="18" charset="2"/>
              </a:rPr>
              <a:t>  </a:t>
            </a:r>
            <a:r>
              <a:rPr lang="zh-CN" altLang="en-US" sz="2400" dirty="0"/>
              <a:t>，</a:t>
            </a:r>
            <a:r>
              <a:rPr lang="en-US" altLang="zh-CN" sz="2400" dirty="0">
                <a:sym typeface="Symbol" panose="05050102010706020507" pitchFamily="18" charset="2"/>
              </a:rPr>
              <a:t>  </a:t>
            </a:r>
            <a:r>
              <a:rPr lang="en-US" altLang="zh-CN" sz="2400" dirty="0"/>
              <a:t>→</a:t>
            </a:r>
            <a:r>
              <a:rPr lang="en-US" altLang="zh-CN" sz="2400" dirty="0">
                <a:sym typeface="Symbol" panose="05050102010706020507" pitchFamily="18" charset="2"/>
              </a:rPr>
              <a:t>  </a:t>
            </a:r>
            <a:r>
              <a:rPr lang="zh-CN" altLang="en-US" sz="2400" dirty="0"/>
              <a:t>，则</a:t>
            </a:r>
            <a:r>
              <a:rPr lang="en-US" altLang="zh-CN" sz="2400" dirty="0">
                <a:sym typeface="Symbol" panose="05050102010706020507" pitchFamily="18" charset="2"/>
              </a:rPr>
              <a:t></a:t>
            </a:r>
            <a:r>
              <a:rPr lang="en-US" altLang="zh-CN" sz="2400" dirty="0"/>
              <a:t> → </a:t>
            </a:r>
            <a:r>
              <a:rPr lang="en-US" altLang="zh-CN" sz="2400" dirty="0">
                <a:sym typeface="Symbol" panose="05050102010706020507" pitchFamily="18" charset="2"/>
              </a:rPr>
              <a:t></a:t>
            </a:r>
            <a:endParaRPr lang="en-US" altLang="zh-CN" sz="2400" dirty="0"/>
          </a:p>
          <a:p>
            <a:pPr lvl="1" eaLnBrk="1" hangingPunct="1"/>
            <a:r>
              <a:rPr lang="en-US" altLang="zh-CN" sz="2400" dirty="0"/>
              <a:t>4</a:t>
            </a:r>
            <a:r>
              <a:rPr lang="zh-CN" altLang="en-US" sz="2400" dirty="0"/>
              <a:t>：若</a:t>
            </a:r>
            <a:r>
              <a:rPr lang="en-US" altLang="zh-CN" sz="2400" dirty="0">
                <a:sym typeface="Symbol" panose="05050102010706020507" pitchFamily="18" charset="2"/>
              </a:rPr>
              <a:t> </a:t>
            </a:r>
            <a:r>
              <a:rPr lang="en-US" altLang="zh-CN" sz="2400" dirty="0"/>
              <a:t>→ → </a:t>
            </a:r>
            <a:r>
              <a:rPr lang="en-US" altLang="zh-CN" sz="2400" dirty="0">
                <a:sym typeface="Symbol" panose="05050102010706020507" pitchFamily="18" charset="2"/>
              </a:rPr>
              <a:t> </a:t>
            </a:r>
            <a:r>
              <a:rPr lang="zh-CN" altLang="en-US" sz="2400" dirty="0"/>
              <a:t>，</a:t>
            </a:r>
            <a:r>
              <a:rPr lang="en-US" altLang="zh-CN" sz="2400" dirty="0">
                <a:sym typeface="Symbol" panose="05050102010706020507" pitchFamily="18" charset="2"/>
              </a:rPr>
              <a:t> V</a:t>
            </a:r>
            <a:r>
              <a:rPr lang="en-US" altLang="zh-CN" sz="2400" dirty="0"/>
              <a:t> </a:t>
            </a:r>
            <a:r>
              <a:rPr lang="en-US" altLang="zh-CN" sz="2400" dirty="0">
                <a:sym typeface="Symbol" panose="05050102010706020507" pitchFamily="18" charset="2"/>
              </a:rPr>
              <a:t></a:t>
            </a:r>
            <a:r>
              <a:rPr lang="en-US" altLang="zh-CN" sz="2400" dirty="0"/>
              <a:t> W </a:t>
            </a:r>
            <a:r>
              <a:rPr lang="en-US" altLang="zh-CN" sz="2400" dirty="0">
                <a:sym typeface="Symbol" panose="05050102010706020507" pitchFamily="18" charset="2"/>
              </a:rPr>
              <a:t></a:t>
            </a:r>
            <a:r>
              <a:rPr lang="en-US" altLang="zh-CN" sz="2400" dirty="0"/>
              <a:t> U</a:t>
            </a:r>
            <a:r>
              <a:rPr lang="zh-CN" altLang="en-US" sz="2400" dirty="0"/>
              <a:t>，则</a:t>
            </a:r>
            <a:r>
              <a:rPr lang="en-US" altLang="zh-CN" sz="2400" dirty="0">
                <a:sym typeface="Symbol" panose="05050102010706020507" pitchFamily="18" charset="2"/>
              </a:rPr>
              <a:t> </a:t>
            </a:r>
            <a:r>
              <a:rPr lang="en-US" altLang="zh-CN" sz="2400" dirty="0"/>
              <a:t>W → → </a:t>
            </a:r>
            <a:r>
              <a:rPr lang="en-US" altLang="zh-CN" sz="2400" dirty="0">
                <a:sym typeface="Symbol" panose="05050102010706020507" pitchFamily="18" charset="2"/>
              </a:rPr>
              <a:t> </a:t>
            </a:r>
            <a:r>
              <a:rPr lang="en-US" altLang="zh-CN" sz="2400" dirty="0"/>
              <a:t>V</a:t>
            </a:r>
          </a:p>
          <a:p>
            <a:pPr lvl="1" eaLnBrk="1" hangingPunct="1"/>
            <a:r>
              <a:rPr lang="en-US" altLang="zh-CN" sz="2400" dirty="0"/>
              <a:t>5</a:t>
            </a:r>
            <a:r>
              <a:rPr lang="zh-CN" altLang="en-US" sz="2400" dirty="0"/>
              <a:t>：若</a:t>
            </a:r>
            <a:r>
              <a:rPr lang="en-US" altLang="zh-CN" sz="2400" dirty="0">
                <a:sym typeface="Symbol" panose="05050102010706020507" pitchFamily="18" charset="2"/>
              </a:rPr>
              <a:t> </a:t>
            </a:r>
            <a:r>
              <a:rPr lang="en-US" altLang="zh-CN" sz="2400" dirty="0"/>
              <a:t>→ → </a:t>
            </a:r>
            <a:r>
              <a:rPr lang="en-US" altLang="zh-CN" sz="2400" dirty="0">
                <a:sym typeface="Symbol" panose="05050102010706020507" pitchFamily="18" charset="2"/>
              </a:rPr>
              <a:t> </a:t>
            </a:r>
            <a:r>
              <a:rPr lang="zh-CN" altLang="en-US" sz="2400" dirty="0"/>
              <a:t>，则</a:t>
            </a:r>
            <a:r>
              <a:rPr lang="en-US" altLang="zh-CN" sz="2400" dirty="0">
                <a:sym typeface="Symbol" panose="05050102010706020507" pitchFamily="18" charset="2"/>
              </a:rPr>
              <a:t></a:t>
            </a:r>
            <a:r>
              <a:rPr lang="en-US" altLang="zh-CN" sz="2400" dirty="0"/>
              <a:t> → → U-</a:t>
            </a:r>
            <a:r>
              <a:rPr lang="en-US" altLang="zh-CN" sz="2400" dirty="0">
                <a:sym typeface="Symbol" panose="05050102010706020507" pitchFamily="18" charset="2"/>
              </a:rPr>
              <a:t>  </a:t>
            </a:r>
            <a:r>
              <a:rPr lang="en-US" altLang="zh-CN" sz="2400" dirty="0"/>
              <a:t>-</a:t>
            </a:r>
            <a:r>
              <a:rPr lang="en-US" altLang="zh-CN" sz="2400" dirty="0">
                <a:sym typeface="Symbol" panose="05050102010706020507" pitchFamily="18" charset="2"/>
              </a:rPr>
              <a:t> </a:t>
            </a:r>
            <a:endParaRPr lang="en-US" altLang="zh-CN" sz="2400" dirty="0"/>
          </a:p>
          <a:p>
            <a:pPr lvl="1" eaLnBrk="1" hangingPunct="1"/>
            <a:r>
              <a:rPr lang="en-US" altLang="zh-CN" sz="2400" dirty="0"/>
              <a:t>6</a:t>
            </a:r>
            <a:r>
              <a:rPr lang="zh-CN" altLang="en-US" sz="2400" dirty="0"/>
              <a:t>：若</a:t>
            </a:r>
            <a:r>
              <a:rPr lang="en-US" altLang="zh-CN" sz="2400" dirty="0">
                <a:sym typeface="Symbol" panose="05050102010706020507" pitchFamily="18" charset="2"/>
              </a:rPr>
              <a:t> </a:t>
            </a:r>
            <a:r>
              <a:rPr lang="en-US" altLang="zh-CN" sz="2400" dirty="0"/>
              <a:t>→ → </a:t>
            </a:r>
            <a:r>
              <a:rPr lang="en-US" altLang="zh-CN" sz="2400" dirty="0">
                <a:sym typeface="Symbol" panose="05050102010706020507" pitchFamily="18" charset="2"/>
              </a:rPr>
              <a:t> </a:t>
            </a:r>
            <a:r>
              <a:rPr lang="zh-CN" altLang="en-US" sz="2400" dirty="0"/>
              <a:t>，</a:t>
            </a:r>
            <a:r>
              <a:rPr lang="en-US" altLang="zh-CN" sz="2400" dirty="0">
                <a:sym typeface="Symbol" panose="05050102010706020507" pitchFamily="18" charset="2"/>
              </a:rPr>
              <a:t> </a:t>
            </a:r>
            <a:r>
              <a:rPr lang="en-US" altLang="zh-CN" sz="2400" dirty="0"/>
              <a:t> → → </a:t>
            </a:r>
            <a:r>
              <a:rPr lang="en-US" altLang="zh-CN" sz="2400" dirty="0">
                <a:sym typeface="Symbol" panose="05050102010706020507" pitchFamily="18" charset="2"/>
              </a:rPr>
              <a:t> </a:t>
            </a:r>
            <a:r>
              <a:rPr lang="zh-CN" altLang="en-US" sz="2400" dirty="0"/>
              <a:t>，则</a:t>
            </a:r>
            <a:r>
              <a:rPr lang="en-US" altLang="zh-CN" sz="2400" dirty="0">
                <a:sym typeface="Symbol" panose="05050102010706020507" pitchFamily="18" charset="2"/>
              </a:rPr>
              <a:t></a:t>
            </a:r>
            <a:r>
              <a:rPr lang="en-US" altLang="zh-CN" sz="2400" dirty="0"/>
              <a:t> → →</a:t>
            </a:r>
            <a:r>
              <a:rPr lang="en-US" altLang="zh-CN" sz="2400" dirty="0">
                <a:sym typeface="Symbol" panose="05050102010706020507" pitchFamily="18" charset="2"/>
              </a:rPr>
              <a:t>  </a:t>
            </a:r>
            <a:r>
              <a:rPr lang="en-US" altLang="zh-CN" sz="2400" dirty="0"/>
              <a:t>-</a:t>
            </a:r>
            <a:r>
              <a:rPr lang="en-US" altLang="zh-CN" sz="2400" dirty="0">
                <a:sym typeface="Symbol" panose="05050102010706020507" pitchFamily="18" charset="2"/>
              </a:rPr>
              <a:t> </a:t>
            </a:r>
            <a:endParaRPr lang="en-US" altLang="zh-CN" sz="2400" dirty="0"/>
          </a:p>
          <a:p>
            <a:pPr lvl="1" eaLnBrk="1" hangingPunct="1"/>
            <a:r>
              <a:rPr lang="en-US" altLang="zh-CN" sz="2400" dirty="0"/>
              <a:t>7</a:t>
            </a:r>
            <a:r>
              <a:rPr lang="zh-CN" altLang="en-US" sz="2400" dirty="0"/>
              <a:t>：若</a:t>
            </a:r>
            <a:r>
              <a:rPr lang="en-US" altLang="zh-CN" sz="2400" dirty="0">
                <a:sym typeface="Symbol" panose="05050102010706020507" pitchFamily="18" charset="2"/>
              </a:rPr>
              <a:t> </a:t>
            </a:r>
            <a:r>
              <a:rPr lang="en-US" altLang="zh-CN" sz="2400" dirty="0"/>
              <a:t>→</a:t>
            </a:r>
            <a:r>
              <a:rPr lang="en-US" altLang="zh-CN" sz="2400" dirty="0">
                <a:sym typeface="Symbol" panose="05050102010706020507" pitchFamily="18" charset="2"/>
              </a:rPr>
              <a:t>  </a:t>
            </a:r>
            <a:r>
              <a:rPr lang="zh-CN" altLang="en-US" sz="2400" dirty="0"/>
              <a:t>，则</a:t>
            </a:r>
            <a:r>
              <a:rPr lang="en-US" altLang="zh-CN" sz="2400" dirty="0">
                <a:sym typeface="Symbol" panose="05050102010706020507" pitchFamily="18" charset="2"/>
              </a:rPr>
              <a:t> </a:t>
            </a:r>
            <a:r>
              <a:rPr lang="en-US" altLang="zh-CN" sz="2400" dirty="0"/>
              <a:t>→ → </a:t>
            </a:r>
            <a:r>
              <a:rPr lang="en-US" altLang="zh-CN" sz="2400" dirty="0">
                <a:sym typeface="Symbol" panose="05050102010706020507" pitchFamily="18" charset="2"/>
              </a:rPr>
              <a:t></a:t>
            </a:r>
            <a:endParaRPr lang="en-US" altLang="zh-CN" sz="2400" dirty="0"/>
          </a:p>
          <a:p>
            <a:pPr lvl="1" eaLnBrk="1" hangingPunct="1"/>
            <a:r>
              <a:rPr lang="en-US" altLang="zh-CN" sz="2400" dirty="0"/>
              <a:t>8</a:t>
            </a:r>
            <a:r>
              <a:rPr lang="zh-CN" altLang="en-US" sz="2400" dirty="0"/>
              <a:t>：若</a:t>
            </a:r>
            <a:r>
              <a:rPr lang="en-US" altLang="zh-CN" sz="2400" dirty="0">
                <a:sym typeface="Symbol" panose="05050102010706020507" pitchFamily="18" charset="2"/>
              </a:rPr>
              <a:t> </a:t>
            </a:r>
            <a:r>
              <a:rPr lang="en-US" altLang="zh-CN" sz="2400" dirty="0"/>
              <a:t>→ → </a:t>
            </a:r>
            <a:r>
              <a:rPr lang="en-US" altLang="zh-CN" sz="2400" dirty="0">
                <a:sym typeface="Symbol" panose="05050102010706020507" pitchFamily="18" charset="2"/>
              </a:rPr>
              <a:t> </a:t>
            </a:r>
            <a:r>
              <a:rPr lang="zh-CN" altLang="en-US" sz="2400" dirty="0"/>
              <a:t>，</a:t>
            </a:r>
            <a:r>
              <a:rPr lang="en-US" altLang="zh-CN" sz="2400" dirty="0"/>
              <a:t>W → </a:t>
            </a:r>
            <a:r>
              <a:rPr lang="en-US" altLang="zh-CN" sz="2400" dirty="0">
                <a:sym typeface="Symbol" panose="05050102010706020507" pitchFamily="18" charset="2"/>
              </a:rPr>
              <a:t> </a:t>
            </a:r>
            <a:r>
              <a:rPr lang="zh-CN" altLang="en-US" sz="2400" dirty="0"/>
              <a:t>，</a:t>
            </a:r>
            <a:r>
              <a:rPr lang="en-US" altLang="zh-CN" sz="2400" dirty="0"/>
              <a:t>W∩</a:t>
            </a:r>
            <a:r>
              <a:rPr lang="en-US" altLang="zh-CN" sz="2400" dirty="0">
                <a:sym typeface="Symbol" panose="05050102010706020507" pitchFamily="18" charset="2"/>
              </a:rPr>
              <a:t>  </a:t>
            </a:r>
            <a:r>
              <a:rPr lang="en-US" altLang="zh-CN" sz="2400" dirty="0"/>
              <a:t>=</a:t>
            </a:r>
            <a:r>
              <a:rPr lang="en-US" altLang="zh-CN" sz="2400" dirty="0">
                <a:sym typeface="Symbol" panose="05050102010706020507" pitchFamily="18" charset="2"/>
              </a:rPr>
              <a:t></a:t>
            </a:r>
            <a:r>
              <a:rPr lang="en-US" altLang="zh-CN" sz="2400" dirty="0"/>
              <a:t> ,</a:t>
            </a:r>
            <a:r>
              <a:rPr lang="en-US" altLang="zh-CN" sz="2400" dirty="0">
                <a:sym typeface="Symbol" panose="05050102010706020507" pitchFamily="18" charset="2"/>
              </a:rPr>
              <a:t> </a:t>
            </a:r>
            <a:r>
              <a:rPr lang="en-US" altLang="zh-CN" sz="2400" dirty="0"/>
              <a:t> </a:t>
            </a:r>
            <a:r>
              <a:rPr lang="en-US" altLang="zh-CN" sz="2400" dirty="0">
                <a:sym typeface="Symbol" panose="05050102010706020507" pitchFamily="18" charset="2"/>
              </a:rPr>
              <a:t></a:t>
            </a:r>
            <a:r>
              <a:rPr lang="en-US" altLang="zh-CN" sz="2400" dirty="0"/>
              <a:t> </a:t>
            </a:r>
            <a:r>
              <a:rPr lang="en-US" altLang="zh-CN" sz="2400" dirty="0">
                <a:sym typeface="Symbol" panose="05050102010706020507" pitchFamily="18" charset="2"/>
              </a:rPr>
              <a:t></a:t>
            </a:r>
            <a:r>
              <a:rPr lang="en-US" altLang="zh-CN" sz="2400" dirty="0"/>
              <a:t>,</a:t>
            </a:r>
            <a:r>
              <a:rPr lang="zh-CN" altLang="en-US" sz="2400" dirty="0"/>
              <a:t>则</a:t>
            </a:r>
            <a:r>
              <a:rPr lang="en-US" altLang="zh-CN" sz="2400" dirty="0">
                <a:sym typeface="Symbol" panose="05050102010706020507" pitchFamily="18" charset="2"/>
              </a:rPr>
              <a:t> </a:t>
            </a:r>
            <a:r>
              <a:rPr lang="en-US" altLang="zh-CN" sz="2400" dirty="0"/>
              <a:t>→</a:t>
            </a:r>
            <a:r>
              <a:rPr lang="en-US" altLang="zh-CN" sz="2400" dirty="0">
                <a:sym typeface="Symbol" panose="05050102010706020507" pitchFamily="18" charset="2"/>
              </a:rPr>
              <a:t> </a:t>
            </a:r>
            <a:endParaRPr lang="zh-CN" altLang="en-US" sz="2400"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205828" name="Rectangle 3"/>
          <p:cNvSpPr>
            <a:spLocks noGrp="1" noChangeArrowheads="1"/>
          </p:cNvSpPr>
          <p:nvPr>
            <p:ph idx="1"/>
          </p:nvPr>
        </p:nvSpPr>
        <p:spPr/>
        <p:txBody>
          <a:bodyPr/>
          <a:lstStyle/>
          <a:p>
            <a:pPr eaLnBrk="1" hangingPunct="1"/>
            <a:r>
              <a:rPr lang="zh-CN" altLang="en-US"/>
              <a:t>推理规则：</a:t>
            </a:r>
          </a:p>
          <a:p>
            <a:pPr lvl="1" eaLnBrk="1" hangingPunct="1"/>
            <a:r>
              <a:rPr lang="zh-CN" altLang="en-US" sz="2400"/>
              <a:t>合并规则： </a:t>
            </a:r>
            <a:r>
              <a:rPr lang="en-US" altLang="zh-CN" sz="2400">
                <a:sym typeface="Symbol" panose="05050102010706020507" pitchFamily="18" charset="2"/>
              </a:rPr>
              <a:t> </a:t>
            </a:r>
            <a:r>
              <a:rPr lang="en-US" altLang="zh-CN" sz="2400"/>
              <a:t>→→</a:t>
            </a:r>
            <a:r>
              <a:rPr lang="en-US" altLang="zh-CN" sz="2400">
                <a:sym typeface="Symbol" panose="05050102010706020507" pitchFamily="18" charset="2"/>
              </a:rPr>
              <a:t>  </a:t>
            </a:r>
            <a:r>
              <a:rPr lang="zh-CN" altLang="en-US" sz="2400"/>
              <a:t>， </a:t>
            </a:r>
            <a:r>
              <a:rPr lang="en-US" altLang="zh-CN" sz="2400">
                <a:sym typeface="Symbol" panose="05050102010706020507" pitchFamily="18" charset="2"/>
              </a:rPr>
              <a:t> </a:t>
            </a:r>
            <a:r>
              <a:rPr lang="en-US" altLang="zh-CN" sz="2400"/>
              <a:t>→→</a:t>
            </a:r>
            <a:r>
              <a:rPr lang="en-US" altLang="zh-CN" sz="2400">
                <a:sym typeface="Symbol" panose="05050102010706020507" pitchFamily="18" charset="2"/>
              </a:rPr>
              <a:t>  </a:t>
            </a:r>
            <a:r>
              <a:rPr lang="zh-CN" altLang="en-US" sz="2400"/>
              <a:t>，则</a:t>
            </a:r>
            <a:r>
              <a:rPr lang="en-US" altLang="zh-CN" sz="2400">
                <a:sym typeface="Symbol" panose="05050102010706020507" pitchFamily="18" charset="2"/>
              </a:rPr>
              <a:t> </a:t>
            </a:r>
            <a:r>
              <a:rPr lang="en-US" altLang="zh-CN" sz="2400"/>
              <a:t>→→</a:t>
            </a:r>
            <a:r>
              <a:rPr lang="en-US" altLang="zh-CN" sz="2400">
                <a:sym typeface="Symbol" panose="05050102010706020507" pitchFamily="18" charset="2"/>
              </a:rPr>
              <a:t> </a:t>
            </a:r>
            <a:endParaRPr lang="en-US" altLang="zh-CN" sz="2400"/>
          </a:p>
          <a:p>
            <a:pPr lvl="1" eaLnBrk="1" hangingPunct="1"/>
            <a:r>
              <a:rPr lang="zh-CN" altLang="en-US" sz="2400"/>
              <a:t>伪传递规则： </a:t>
            </a:r>
            <a:r>
              <a:rPr lang="en-US" altLang="zh-CN" sz="2400">
                <a:sym typeface="Symbol" panose="05050102010706020507" pitchFamily="18" charset="2"/>
              </a:rPr>
              <a:t> </a:t>
            </a:r>
            <a:r>
              <a:rPr lang="en-US" altLang="zh-CN" sz="2400"/>
              <a:t>→→</a:t>
            </a:r>
            <a:r>
              <a:rPr lang="en-US" altLang="zh-CN" sz="2400">
                <a:sym typeface="Symbol" panose="05050102010706020507" pitchFamily="18" charset="2"/>
              </a:rPr>
              <a:t>  </a:t>
            </a:r>
            <a:r>
              <a:rPr lang="zh-CN" altLang="en-US" sz="2400"/>
              <a:t>， </a:t>
            </a:r>
            <a:r>
              <a:rPr lang="en-US" altLang="zh-CN" sz="2400"/>
              <a:t>W</a:t>
            </a:r>
            <a:r>
              <a:rPr lang="en-US" altLang="zh-CN" sz="2400">
                <a:sym typeface="Symbol" panose="05050102010706020507" pitchFamily="18" charset="2"/>
              </a:rPr>
              <a:t> </a:t>
            </a:r>
            <a:r>
              <a:rPr lang="en-US" altLang="zh-CN" sz="2400"/>
              <a:t> → </a:t>
            </a:r>
            <a:r>
              <a:rPr lang="en-US" altLang="zh-CN" sz="2400">
                <a:sym typeface="Symbol" panose="05050102010706020507" pitchFamily="18" charset="2"/>
              </a:rPr>
              <a:t> </a:t>
            </a:r>
            <a:r>
              <a:rPr lang="zh-CN" altLang="en-US" sz="2400"/>
              <a:t>，则</a:t>
            </a:r>
            <a:r>
              <a:rPr lang="en-US" altLang="zh-CN" sz="2400"/>
              <a:t>W</a:t>
            </a:r>
            <a:r>
              <a:rPr lang="en-US" altLang="zh-CN" sz="2400">
                <a:sym typeface="Symbol" panose="05050102010706020507" pitchFamily="18" charset="2"/>
              </a:rPr>
              <a:t> </a:t>
            </a:r>
            <a:r>
              <a:rPr lang="en-US" altLang="zh-CN" sz="2400"/>
              <a:t> →→ </a:t>
            </a:r>
            <a:r>
              <a:rPr lang="en-US" altLang="zh-CN" sz="2400">
                <a:sym typeface="Symbol" panose="05050102010706020507" pitchFamily="18" charset="2"/>
              </a:rPr>
              <a:t> </a:t>
            </a:r>
            <a:r>
              <a:rPr lang="en-US" altLang="zh-CN" sz="2400"/>
              <a:t>-W</a:t>
            </a:r>
            <a:r>
              <a:rPr lang="en-US" altLang="zh-CN" sz="2400">
                <a:sym typeface="Symbol" panose="05050102010706020507" pitchFamily="18" charset="2"/>
              </a:rPr>
              <a:t> </a:t>
            </a:r>
            <a:endParaRPr lang="en-US" altLang="zh-CN" sz="2400"/>
          </a:p>
          <a:p>
            <a:pPr lvl="1" eaLnBrk="1" hangingPunct="1"/>
            <a:r>
              <a:rPr lang="zh-CN" altLang="en-US" sz="2400"/>
              <a:t>混合伪传递规则： </a:t>
            </a:r>
            <a:r>
              <a:rPr lang="en-US" altLang="zh-CN" sz="2400">
                <a:sym typeface="Symbol" panose="05050102010706020507" pitchFamily="18" charset="2"/>
              </a:rPr>
              <a:t> </a:t>
            </a:r>
            <a:r>
              <a:rPr lang="en-US" altLang="zh-CN" sz="2400"/>
              <a:t>→→</a:t>
            </a:r>
            <a:r>
              <a:rPr lang="en-US" altLang="zh-CN" sz="2400">
                <a:sym typeface="Symbol" panose="05050102010706020507" pitchFamily="18" charset="2"/>
              </a:rPr>
              <a:t>  </a:t>
            </a:r>
            <a:r>
              <a:rPr lang="zh-CN" altLang="en-US" sz="2400"/>
              <a:t>，</a:t>
            </a:r>
            <a:r>
              <a:rPr lang="en-US" altLang="zh-CN" sz="2400">
                <a:sym typeface="Symbol" panose="05050102010706020507" pitchFamily="18" charset="2"/>
              </a:rPr>
              <a:t> </a:t>
            </a:r>
            <a:r>
              <a:rPr lang="en-US" altLang="zh-CN" sz="2400"/>
              <a:t> → </a:t>
            </a:r>
            <a:r>
              <a:rPr lang="en-US" altLang="zh-CN" sz="2400">
                <a:sym typeface="Symbol" panose="05050102010706020507" pitchFamily="18" charset="2"/>
              </a:rPr>
              <a:t> </a:t>
            </a:r>
            <a:r>
              <a:rPr lang="zh-CN" altLang="en-US" sz="2400"/>
              <a:t>，则</a:t>
            </a:r>
            <a:r>
              <a:rPr lang="en-US" altLang="zh-CN" sz="2400">
                <a:sym typeface="Symbol" panose="05050102010706020507" pitchFamily="18" charset="2"/>
              </a:rPr>
              <a:t></a:t>
            </a:r>
            <a:r>
              <a:rPr lang="en-US" altLang="zh-CN" sz="2400"/>
              <a:t> → </a:t>
            </a:r>
            <a:r>
              <a:rPr lang="en-US" altLang="zh-CN" sz="2400">
                <a:sym typeface="Symbol" panose="05050102010706020507" pitchFamily="18" charset="2"/>
              </a:rPr>
              <a:t> </a:t>
            </a:r>
            <a:r>
              <a:rPr lang="en-US" altLang="zh-CN" sz="2400"/>
              <a:t>-</a:t>
            </a:r>
            <a:r>
              <a:rPr lang="en-US" altLang="zh-CN" sz="2400">
                <a:sym typeface="Symbol" panose="05050102010706020507" pitchFamily="18" charset="2"/>
              </a:rPr>
              <a:t> </a:t>
            </a:r>
            <a:endParaRPr lang="en-US" altLang="zh-CN" sz="2400"/>
          </a:p>
          <a:p>
            <a:pPr lvl="1" eaLnBrk="1" hangingPunct="1"/>
            <a:r>
              <a:rPr lang="zh-CN" altLang="en-US" sz="2400"/>
              <a:t>分解规则： </a:t>
            </a:r>
            <a:r>
              <a:rPr lang="en-US" altLang="zh-CN" sz="2400">
                <a:sym typeface="Symbol" panose="05050102010706020507" pitchFamily="18" charset="2"/>
              </a:rPr>
              <a:t> </a:t>
            </a:r>
            <a:r>
              <a:rPr lang="en-US" altLang="zh-CN" sz="2400"/>
              <a:t>→→</a:t>
            </a:r>
            <a:r>
              <a:rPr lang="en-US" altLang="zh-CN" sz="2400">
                <a:sym typeface="Symbol" panose="05050102010706020507" pitchFamily="18" charset="2"/>
              </a:rPr>
              <a:t>  </a:t>
            </a:r>
            <a:r>
              <a:rPr lang="zh-CN" altLang="en-US" sz="2400"/>
              <a:t>， </a:t>
            </a:r>
            <a:r>
              <a:rPr lang="en-US" altLang="zh-CN" sz="2400">
                <a:sym typeface="Symbol" panose="05050102010706020507" pitchFamily="18" charset="2"/>
              </a:rPr>
              <a:t> </a:t>
            </a:r>
            <a:r>
              <a:rPr lang="en-US" altLang="zh-CN" sz="2400"/>
              <a:t>→</a:t>
            </a:r>
            <a:r>
              <a:rPr lang="en-US" altLang="zh-CN" sz="2400">
                <a:sym typeface="Symbol" panose="05050102010706020507" pitchFamily="18" charset="2"/>
              </a:rPr>
              <a:t> </a:t>
            </a:r>
            <a:r>
              <a:rPr lang="zh-CN" altLang="en-US" sz="2400"/>
              <a:t> ，则</a:t>
            </a:r>
            <a:r>
              <a:rPr lang="en-US" altLang="zh-CN" sz="2400">
                <a:sym typeface="Symbol" panose="05050102010706020507" pitchFamily="18" charset="2"/>
              </a:rPr>
              <a:t> </a:t>
            </a:r>
            <a:r>
              <a:rPr lang="en-US" altLang="zh-CN" sz="2400"/>
              <a:t>→→</a:t>
            </a:r>
            <a:r>
              <a:rPr lang="en-US" altLang="zh-CN" sz="2400">
                <a:sym typeface="Symbol" panose="05050102010706020507" pitchFamily="18" charset="2"/>
              </a:rPr>
              <a:t> </a:t>
            </a:r>
            <a:r>
              <a:rPr lang="en-US" altLang="zh-CN" sz="2400"/>
              <a:t> ∩ </a:t>
            </a:r>
            <a:r>
              <a:rPr lang="en-US" altLang="zh-CN" sz="2400">
                <a:sym typeface="Symbol" panose="05050102010706020507" pitchFamily="18" charset="2"/>
              </a:rPr>
              <a:t> </a:t>
            </a:r>
            <a:r>
              <a:rPr lang="zh-CN" altLang="en-US" sz="2400"/>
              <a:t>，</a:t>
            </a:r>
            <a:r>
              <a:rPr lang="en-US" altLang="zh-CN" sz="2400">
                <a:sym typeface="Symbol" panose="05050102010706020507" pitchFamily="18" charset="2"/>
              </a:rPr>
              <a:t> </a:t>
            </a:r>
            <a:r>
              <a:rPr lang="en-US" altLang="zh-CN" sz="2400"/>
              <a:t> →→ </a:t>
            </a:r>
            <a:r>
              <a:rPr lang="en-US" altLang="zh-CN" sz="2400">
                <a:sym typeface="Symbol" panose="05050102010706020507" pitchFamily="18" charset="2"/>
              </a:rPr>
              <a:t> </a:t>
            </a:r>
            <a:r>
              <a:rPr lang="en-US" altLang="zh-CN" sz="2400"/>
              <a:t>-</a:t>
            </a:r>
            <a:r>
              <a:rPr lang="en-US" altLang="zh-CN" sz="2400">
                <a:sym typeface="Symbol" panose="05050102010706020507" pitchFamily="18" charset="2"/>
              </a:rPr>
              <a:t>  </a:t>
            </a:r>
            <a:r>
              <a:rPr lang="zh-CN" altLang="en-US" sz="2400"/>
              <a:t>， </a:t>
            </a:r>
            <a:r>
              <a:rPr lang="en-US" altLang="zh-CN" sz="2400">
                <a:sym typeface="Symbol" panose="05050102010706020507" pitchFamily="18" charset="2"/>
              </a:rPr>
              <a:t></a:t>
            </a:r>
            <a:r>
              <a:rPr lang="en-US" altLang="zh-CN" sz="2400"/>
              <a:t> →→ </a:t>
            </a:r>
            <a:r>
              <a:rPr lang="en-US" altLang="zh-CN" sz="2400">
                <a:sym typeface="Symbol" panose="05050102010706020507" pitchFamily="18" charset="2"/>
              </a:rPr>
              <a:t> </a:t>
            </a:r>
            <a:r>
              <a:rPr lang="en-US" altLang="zh-CN" sz="2400"/>
              <a:t>-</a:t>
            </a:r>
            <a:r>
              <a:rPr lang="en-US" altLang="zh-CN" sz="2400">
                <a:sym typeface="Symbol" panose="05050102010706020507" pitchFamily="18" charset="2"/>
              </a:rPr>
              <a:t> </a:t>
            </a:r>
            <a:endParaRPr lang="zh-CN" altLang="en-US" sz="2400"/>
          </a:p>
        </p:txBody>
      </p:sp>
      <p:sp>
        <p:nvSpPr>
          <p:cNvPr id="185349" name="Rectangle 5"/>
          <p:cNvSpPr>
            <a:spLocks noGrp="1" noChangeArrowheads="1"/>
          </p:cNvSpPr>
          <p:nvPr>
            <p:ph type="title"/>
          </p:nvPr>
        </p:nvSpPr>
        <p:spPr/>
        <p:txBody>
          <a:bodyPr/>
          <a:lstStyle/>
          <a:p>
            <a:pPr eaLnBrk="1" hangingPunct="1">
              <a:defRPr/>
            </a:pPr>
            <a:r>
              <a:rPr kumimoji="1" lang="zh-CN" altLang="en-US"/>
              <a:t>有效且完备的公理系统</a:t>
            </a: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6370" name="标题 1"/>
          <p:cNvSpPr>
            <a:spLocks noGrp="1"/>
          </p:cNvSpPr>
          <p:nvPr>
            <p:ph type="title"/>
          </p:nvPr>
        </p:nvSpPr>
        <p:spPr/>
        <p:txBody>
          <a:bodyPr/>
          <a:lstStyle/>
          <a:p>
            <a:pPr>
              <a:defRPr/>
            </a:pPr>
            <a:r>
              <a:rPr kumimoji="1" lang="zh-CN" altLang="en-US"/>
              <a:t>范式之间的关系</a:t>
            </a:r>
          </a:p>
        </p:txBody>
      </p:sp>
      <p:sp>
        <p:nvSpPr>
          <p:cNvPr id="206851" name="内容占位符 2"/>
          <p:cNvSpPr>
            <a:spLocks noGrp="1" noChangeArrowheads="1"/>
          </p:cNvSpPr>
          <p:nvPr>
            <p:ph idx="1"/>
          </p:nvPr>
        </p:nvSpPr>
        <p:spPr/>
        <p:txBody>
          <a:bodyPr/>
          <a:lstStyle/>
          <a:p>
            <a:r>
              <a:rPr lang="en-US" altLang="zh-CN" sz="2400"/>
              <a:t>1NF</a:t>
            </a:r>
            <a:r>
              <a:rPr lang="zh-CN" altLang="en-US" sz="2400"/>
              <a:t>：数据库表的每一列都是不可分割的原子数据项，而不能是集合，数组，记录等非原子数据项。</a:t>
            </a:r>
            <a:endParaRPr lang="en-US" altLang="zh-CN" sz="2400"/>
          </a:p>
          <a:p>
            <a:r>
              <a:rPr lang="en-US" altLang="zh-CN" sz="2400"/>
              <a:t>2NF</a:t>
            </a:r>
            <a:r>
              <a:rPr lang="zh-CN" altLang="en-US" sz="2400"/>
              <a:t>：</a:t>
            </a:r>
            <a:r>
              <a:rPr lang="en-US" altLang="zh-CN" sz="2400"/>
              <a:t>1NF</a:t>
            </a:r>
            <a:r>
              <a:rPr lang="zh-CN" altLang="en-US" sz="2400"/>
              <a:t>的基础上，非码属性必须完全依赖于码。在</a:t>
            </a:r>
            <a:r>
              <a:rPr lang="en-US" altLang="zh-CN" sz="2400"/>
              <a:t>1NF</a:t>
            </a:r>
            <a:r>
              <a:rPr lang="zh-CN" altLang="en-US" sz="2400"/>
              <a:t>基础上消除非主属性对主码的部分函数依赖</a:t>
            </a:r>
            <a:endParaRPr lang="en-US" altLang="zh-CN" sz="2400"/>
          </a:p>
          <a:p>
            <a:r>
              <a:rPr lang="en-US" altLang="zh-CN" sz="2400"/>
              <a:t>3NF</a:t>
            </a:r>
            <a:r>
              <a:rPr lang="zh-CN" altLang="en-US" sz="2400"/>
              <a:t>：在</a:t>
            </a:r>
            <a:r>
              <a:rPr lang="en-US" altLang="zh-CN" sz="2400"/>
              <a:t>1NF</a:t>
            </a:r>
            <a:r>
              <a:rPr lang="zh-CN" altLang="en-US" sz="2400"/>
              <a:t>基础上，任何非主属性不依赖于其它非主属性。在</a:t>
            </a:r>
            <a:r>
              <a:rPr lang="en-US" altLang="zh-CN" sz="2400"/>
              <a:t>2NF</a:t>
            </a:r>
            <a:r>
              <a:rPr lang="zh-CN" altLang="en-US" sz="2400"/>
              <a:t>基础上消除传递依赖。</a:t>
            </a:r>
            <a:endParaRPr lang="en-US" altLang="zh-CN" sz="2400"/>
          </a:p>
          <a:p>
            <a:r>
              <a:rPr lang="en-US" altLang="zh-CN" sz="2400"/>
              <a:t>BCNF</a:t>
            </a:r>
            <a:r>
              <a:rPr lang="zh-CN" altLang="en-US" sz="2400"/>
              <a:t>：在</a:t>
            </a:r>
            <a:r>
              <a:rPr lang="en-US" altLang="zh-CN" sz="2400"/>
              <a:t>1NF</a:t>
            </a:r>
            <a:r>
              <a:rPr lang="zh-CN" altLang="en-US" sz="2400"/>
              <a:t>基础上，任何非主属性不能对主键子集依赖，在</a:t>
            </a:r>
            <a:r>
              <a:rPr lang="en-US" altLang="zh-CN" sz="2400"/>
              <a:t>3NF</a:t>
            </a:r>
            <a:r>
              <a:rPr lang="zh-CN" altLang="en-US" sz="2400"/>
              <a:t>基础上消除对主码子集的依赖</a:t>
            </a:r>
            <a:endParaRPr lang="en-US" altLang="zh-CN" sz="2400"/>
          </a:p>
          <a:p>
            <a:r>
              <a:rPr lang="en-US" altLang="zh-CN" sz="2400"/>
              <a:t>4NF</a:t>
            </a:r>
            <a:r>
              <a:rPr lang="zh-CN" altLang="en-US" sz="2400"/>
              <a:t>：在多值依赖的视角评价关系模式</a:t>
            </a:r>
          </a:p>
        </p:txBody>
      </p:sp>
      <p:sp>
        <p:nvSpPr>
          <p:cNvPr id="5" name="页脚占位符 4"/>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187396" name="Rectangle 2"/>
          <p:cNvSpPr>
            <a:spLocks noGrp="1" noChangeArrowheads="1"/>
          </p:cNvSpPr>
          <p:nvPr>
            <p:ph type="title"/>
          </p:nvPr>
        </p:nvSpPr>
        <p:spPr/>
        <p:txBody>
          <a:bodyPr/>
          <a:lstStyle/>
          <a:p>
            <a:pPr eaLnBrk="1" hangingPunct="1">
              <a:defRPr/>
            </a:pPr>
            <a:r>
              <a:rPr kumimoji="1" lang="en-US" altLang="zh-CN"/>
              <a:t>E-R</a:t>
            </a:r>
            <a:r>
              <a:rPr kumimoji="1" lang="zh-CN" altLang="en-US"/>
              <a:t>模型和规范化</a:t>
            </a:r>
          </a:p>
        </p:txBody>
      </p:sp>
      <p:sp>
        <p:nvSpPr>
          <p:cNvPr id="207877" name="Rectangle 3"/>
          <p:cNvSpPr>
            <a:spLocks noGrp="1" noChangeArrowheads="1"/>
          </p:cNvSpPr>
          <p:nvPr>
            <p:ph idx="1"/>
          </p:nvPr>
        </p:nvSpPr>
        <p:spPr/>
        <p:txBody>
          <a:bodyPr/>
          <a:lstStyle/>
          <a:p>
            <a:pPr eaLnBrk="1" hangingPunct="1"/>
            <a:r>
              <a:rPr lang="en-US" altLang="zh-CN"/>
              <a:t>E-R</a:t>
            </a:r>
            <a:r>
              <a:rPr lang="zh-CN" altLang="en-US"/>
              <a:t>模型设计</a:t>
            </a:r>
          </a:p>
          <a:p>
            <a:pPr lvl="1" eaLnBrk="1" hangingPunct="1"/>
            <a:r>
              <a:rPr lang="zh-CN" altLang="en-US"/>
              <a:t>设计良好的</a:t>
            </a:r>
            <a:r>
              <a:rPr lang="en-US" altLang="zh-CN"/>
              <a:t>E-R</a:t>
            </a:r>
            <a:r>
              <a:rPr lang="zh-CN" altLang="en-US"/>
              <a:t>模型不需要太多的规范化</a:t>
            </a:r>
          </a:p>
          <a:p>
            <a:pPr lvl="1" eaLnBrk="1" hangingPunct="1"/>
            <a:r>
              <a:rPr lang="zh-CN" altLang="en-US"/>
              <a:t>不好的</a:t>
            </a:r>
            <a:r>
              <a:rPr lang="en-US" altLang="zh-CN"/>
              <a:t>E-R</a:t>
            </a:r>
            <a:r>
              <a:rPr lang="zh-CN" altLang="en-US"/>
              <a:t>模型</a:t>
            </a:r>
          </a:p>
          <a:p>
            <a:pPr lvl="2" eaLnBrk="1" hangingPunct="1"/>
            <a:r>
              <a:rPr lang="zh-CN" altLang="en-US"/>
              <a:t>函数依赖有助于检查不好的</a:t>
            </a:r>
            <a:r>
              <a:rPr lang="en-US" altLang="zh-CN"/>
              <a:t>E-R</a:t>
            </a:r>
            <a:r>
              <a:rPr lang="zh-CN" altLang="en-US"/>
              <a:t>模型</a:t>
            </a:r>
          </a:p>
          <a:p>
            <a:pPr eaLnBrk="1" hangingPunct="1"/>
            <a:r>
              <a:rPr lang="zh-CN" altLang="en-US"/>
              <a:t>泛关系设计</a:t>
            </a:r>
          </a:p>
          <a:p>
            <a:pPr lvl="1" eaLnBrk="1" hangingPunct="1"/>
            <a:r>
              <a:rPr lang="zh-CN" altLang="en-US"/>
              <a:t>假定存在一个单独的关系模式，其中包含所有有意义的属性</a:t>
            </a:r>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188420" name="Rectangle 2"/>
          <p:cNvSpPr>
            <a:spLocks noGrp="1" noChangeArrowheads="1"/>
          </p:cNvSpPr>
          <p:nvPr>
            <p:ph type="title"/>
          </p:nvPr>
        </p:nvSpPr>
        <p:spPr/>
        <p:txBody>
          <a:bodyPr/>
          <a:lstStyle/>
          <a:p>
            <a:pPr eaLnBrk="1" hangingPunct="1">
              <a:defRPr/>
            </a:pPr>
            <a:r>
              <a:rPr kumimoji="1" lang="zh-CN" altLang="en-US"/>
              <a:t>解除规范化</a:t>
            </a:r>
          </a:p>
        </p:txBody>
      </p:sp>
      <p:sp>
        <p:nvSpPr>
          <p:cNvPr id="208901" name="Rectangle 3"/>
          <p:cNvSpPr>
            <a:spLocks noGrp="1" noChangeArrowheads="1"/>
          </p:cNvSpPr>
          <p:nvPr>
            <p:ph idx="1"/>
          </p:nvPr>
        </p:nvSpPr>
        <p:spPr/>
        <p:txBody>
          <a:bodyPr/>
          <a:lstStyle/>
          <a:p>
            <a:pPr eaLnBrk="1" hangingPunct="1"/>
            <a:r>
              <a:rPr lang="zh-CN" altLang="en-US"/>
              <a:t>解除规范化：把一个规范化的模式变成非规范化的过程。</a:t>
            </a:r>
          </a:p>
          <a:p>
            <a:pPr eaLnBrk="1" hangingPunct="1"/>
            <a:r>
              <a:rPr lang="zh-CN" altLang="en-US"/>
              <a:t>目的：用于调整系统的性能</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23556" name="Rectangle 2"/>
          <p:cNvSpPr>
            <a:spLocks noGrp="1" noChangeArrowheads="1"/>
          </p:cNvSpPr>
          <p:nvPr>
            <p:ph idx="1"/>
          </p:nvPr>
        </p:nvSpPr>
        <p:spPr/>
        <p:txBody>
          <a:bodyPr/>
          <a:lstStyle/>
          <a:p>
            <a:pPr eaLnBrk="1" hangingPunct="1">
              <a:lnSpc>
                <a:spcPct val="105000"/>
              </a:lnSpc>
              <a:spcBef>
                <a:spcPct val="25000"/>
              </a:spcBef>
            </a:pPr>
            <a:r>
              <a:rPr lang="zh-CN" altLang="en-US" b="1" dirty="0">
                <a:latin typeface="华文新魏" panose="02010800040101010101" pitchFamily="2" charset="-122"/>
              </a:rPr>
              <a:t>部分函数依赖</a:t>
            </a:r>
          </a:p>
          <a:p>
            <a:pPr lvl="1" eaLnBrk="1" hangingPunct="1">
              <a:lnSpc>
                <a:spcPct val="105000"/>
              </a:lnSpc>
              <a:spcBef>
                <a:spcPct val="25000"/>
              </a:spcBef>
              <a:buFontTx/>
              <a:buNone/>
            </a:pPr>
            <a:r>
              <a:rPr lang="zh-CN" altLang="en-US" dirty="0">
                <a:latin typeface="华文新魏" panose="02010800040101010101" pitchFamily="2" charset="-122"/>
              </a:rPr>
              <a:t>在关系模式</a:t>
            </a:r>
            <a:r>
              <a:rPr lang="en-US" altLang="zh-CN" dirty="0">
                <a:latin typeface="华文新魏" panose="02010800040101010101" pitchFamily="2" charset="-122"/>
              </a:rPr>
              <a:t>R(U)</a:t>
            </a:r>
            <a:r>
              <a:rPr lang="zh-CN" altLang="en-US" dirty="0">
                <a:latin typeface="华文新魏" panose="02010800040101010101" pitchFamily="2" charset="-122"/>
              </a:rPr>
              <a:t>中，如果</a:t>
            </a:r>
            <a:r>
              <a:rPr lang="en-US" altLang="zh-CN" dirty="0">
                <a:latin typeface="华文新魏" panose="02010800040101010101" pitchFamily="2" charset="-122"/>
                <a:sym typeface="Symbol" panose="05050102010706020507" pitchFamily="18" charset="2"/>
              </a:rPr>
              <a:t></a:t>
            </a:r>
            <a:r>
              <a:rPr lang="en-US" altLang="zh-CN" b="1" dirty="0">
                <a:latin typeface="华文新魏" panose="02010800040101010101" pitchFamily="2" charset="-122"/>
                <a:sym typeface="Symbol" panose="05050102010706020507" pitchFamily="18" charset="2"/>
              </a:rPr>
              <a:t></a:t>
            </a:r>
            <a:r>
              <a:rPr lang="en-US" altLang="zh-CN" dirty="0">
                <a:sym typeface="Symbol" panose="05050102010706020507" pitchFamily="18" charset="2"/>
              </a:rPr>
              <a:t></a:t>
            </a:r>
            <a:r>
              <a:rPr lang="en-US" altLang="zh-CN" dirty="0">
                <a:latin typeface="华文新魏" panose="02010800040101010101" pitchFamily="2" charset="-122"/>
              </a:rPr>
              <a:t>，</a:t>
            </a:r>
            <a:r>
              <a:rPr lang="zh-CN" altLang="en-US" dirty="0">
                <a:latin typeface="华文新魏" panose="02010800040101010101" pitchFamily="2" charset="-122"/>
              </a:rPr>
              <a:t>且对于任意</a:t>
            </a:r>
            <a:r>
              <a:rPr lang="en-US" altLang="zh-CN" dirty="0">
                <a:latin typeface="华文新魏" panose="02010800040101010101" pitchFamily="2" charset="-122"/>
                <a:sym typeface="Symbol" panose="05050102010706020507" pitchFamily="18" charset="2"/>
              </a:rPr>
              <a:t></a:t>
            </a:r>
            <a:r>
              <a:rPr lang="zh-CN" altLang="en-US" dirty="0">
                <a:latin typeface="华文新魏" panose="02010800040101010101" pitchFamily="2" charset="-122"/>
              </a:rPr>
              <a:t>的真子集</a:t>
            </a:r>
            <a:r>
              <a:rPr lang="en-US" altLang="zh-CN" dirty="0">
                <a:latin typeface="华文新魏" panose="02010800040101010101" pitchFamily="2" charset="-122"/>
                <a:sym typeface="Symbol" panose="05050102010706020507" pitchFamily="18" charset="2"/>
              </a:rPr>
              <a:t></a:t>
            </a:r>
            <a:r>
              <a:rPr lang="en-US" altLang="zh-CN" dirty="0">
                <a:latin typeface="华文新魏" panose="02010800040101010101" pitchFamily="2" charset="-122"/>
              </a:rPr>
              <a:t>′，</a:t>
            </a:r>
            <a:r>
              <a:rPr lang="zh-CN" altLang="en-US" dirty="0">
                <a:latin typeface="华文新魏" panose="02010800040101010101" pitchFamily="2" charset="-122"/>
              </a:rPr>
              <a:t>都有                  ，则称</a:t>
            </a:r>
            <a:r>
              <a:rPr lang="en-US" altLang="zh-CN" dirty="0">
                <a:sym typeface="Symbol" panose="05050102010706020507" pitchFamily="18" charset="2"/>
              </a:rPr>
              <a:t></a:t>
            </a:r>
            <a:r>
              <a:rPr lang="zh-CN" altLang="en-US" dirty="0">
                <a:latin typeface="华文新魏" panose="02010800040101010101" pitchFamily="2" charset="-122"/>
              </a:rPr>
              <a:t>对</a:t>
            </a:r>
            <a:r>
              <a:rPr lang="en-US" altLang="zh-CN" dirty="0">
                <a:latin typeface="华文新魏" panose="02010800040101010101" pitchFamily="2" charset="-122"/>
                <a:sym typeface="Symbol" panose="05050102010706020507" pitchFamily="18" charset="2"/>
              </a:rPr>
              <a:t></a:t>
            </a:r>
            <a:r>
              <a:rPr lang="zh-CN" altLang="en-US" dirty="0">
                <a:latin typeface="华文新魏" panose="02010800040101010101" pitchFamily="2" charset="-122"/>
              </a:rPr>
              <a:t>完全函数依赖，记作</a:t>
            </a:r>
          </a:p>
          <a:p>
            <a:pPr lvl="1" eaLnBrk="1" hangingPunct="1">
              <a:lnSpc>
                <a:spcPct val="105000"/>
              </a:lnSpc>
              <a:spcBef>
                <a:spcPct val="25000"/>
              </a:spcBef>
              <a:buFontTx/>
              <a:buNone/>
            </a:pPr>
            <a:r>
              <a:rPr lang="zh-CN" altLang="en-US" dirty="0">
                <a:latin typeface="华文新魏" panose="02010800040101010101" pitchFamily="2" charset="-122"/>
              </a:rPr>
              <a:t>	否则称为</a:t>
            </a:r>
            <a:r>
              <a:rPr lang="en-US" altLang="zh-CN" dirty="0">
                <a:sym typeface="Symbol" panose="05050102010706020507" pitchFamily="18" charset="2"/>
              </a:rPr>
              <a:t></a:t>
            </a:r>
            <a:r>
              <a:rPr lang="zh-CN" altLang="en-US" dirty="0">
                <a:latin typeface="华文新魏" panose="02010800040101010101" pitchFamily="2" charset="-122"/>
              </a:rPr>
              <a:t>对</a:t>
            </a:r>
            <a:r>
              <a:rPr lang="en-US" altLang="zh-CN" dirty="0">
                <a:latin typeface="华文新魏" panose="02010800040101010101" pitchFamily="2" charset="-122"/>
                <a:sym typeface="Symbol" panose="05050102010706020507" pitchFamily="18" charset="2"/>
              </a:rPr>
              <a:t></a:t>
            </a:r>
            <a:r>
              <a:rPr lang="zh-CN" altLang="en-US" dirty="0">
                <a:latin typeface="华文新魏" panose="02010800040101010101" pitchFamily="2" charset="-122"/>
              </a:rPr>
              <a:t>部分函数依赖，记作</a:t>
            </a:r>
          </a:p>
          <a:p>
            <a:pPr lvl="1" eaLnBrk="1" hangingPunct="1">
              <a:lnSpc>
                <a:spcPct val="105000"/>
              </a:lnSpc>
              <a:spcBef>
                <a:spcPct val="25000"/>
              </a:spcBef>
              <a:buFontTx/>
              <a:buNone/>
            </a:pPr>
            <a:endParaRPr lang="zh-CN" altLang="en-US" dirty="0">
              <a:latin typeface="华文新魏" panose="02010800040101010101" pitchFamily="2" charset="-122"/>
            </a:endParaRPr>
          </a:p>
        </p:txBody>
      </p:sp>
      <p:grpSp>
        <p:nvGrpSpPr>
          <p:cNvPr id="23557" name="Group 3"/>
          <p:cNvGrpSpPr>
            <a:grpSpLocks/>
          </p:cNvGrpSpPr>
          <p:nvPr/>
        </p:nvGrpSpPr>
        <p:grpSpPr bwMode="auto">
          <a:xfrm>
            <a:off x="4665846" y="2321719"/>
            <a:ext cx="1316038" cy="584200"/>
            <a:chOff x="2208" y="1536"/>
            <a:chExt cx="829" cy="368"/>
          </a:xfrm>
        </p:grpSpPr>
        <p:sp>
          <p:nvSpPr>
            <p:cNvPr id="23571" name="Rectangle 4"/>
            <p:cNvSpPr>
              <a:spLocks noChangeArrowheads="1"/>
            </p:cNvSpPr>
            <p:nvPr/>
          </p:nvSpPr>
          <p:spPr bwMode="auto">
            <a:xfrm>
              <a:off x="2208" y="1536"/>
              <a:ext cx="829"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r>
                <a:rPr lang="en-US" altLang="zh-CN" sz="3200" dirty="0">
                  <a:latin typeface="华文新魏" panose="02010800040101010101" pitchFamily="2" charset="-122"/>
                  <a:ea typeface="宋体" panose="02010600030101010101" pitchFamily="2" charset="-122"/>
                  <a:sym typeface="Symbol" panose="05050102010706020507" pitchFamily="18" charset="2"/>
                </a:rPr>
                <a:t></a:t>
              </a:r>
              <a:r>
                <a:rPr lang="en-US" altLang="zh-CN" sz="3200" dirty="0">
                  <a:latin typeface="Tahoma" panose="020B0604030504040204" pitchFamily="34" charset="0"/>
                  <a:ea typeface="华文行楷" panose="02010800040101010101" pitchFamily="2" charset="-122"/>
                </a:rPr>
                <a:t>′</a:t>
              </a:r>
              <a:r>
                <a:rPr lang="en-US" altLang="zh-CN" sz="3200" b="1" dirty="0">
                  <a:latin typeface="Tahoma" panose="020B0604030504040204" pitchFamily="34" charset="0"/>
                  <a:ea typeface="华文行楷" panose="02010800040101010101" pitchFamily="2" charset="-122"/>
                  <a:sym typeface="Symbol" panose="05050102010706020507" pitchFamily="18" charset="2"/>
                </a:rPr>
                <a:t> </a:t>
              </a:r>
              <a:r>
                <a:rPr lang="en-US" altLang="zh-CN" sz="3200" dirty="0">
                  <a:latin typeface="Times New Roman" panose="02020603050405020304" pitchFamily="18" charset="0"/>
                  <a:ea typeface="宋体" panose="02010600030101010101" pitchFamily="2" charset="-122"/>
                  <a:sym typeface="Symbol" panose="05050102010706020507" pitchFamily="18" charset="2"/>
                </a:rPr>
                <a:t></a:t>
              </a:r>
              <a:endParaRPr lang="en-US" altLang="zh-CN" sz="3200" dirty="0">
                <a:latin typeface="Tahoma" panose="020B0604030504040204" pitchFamily="34" charset="0"/>
                <a:ea typeface="华文行楷" panose="02010800040101010101" pitchFamily="2" charset="-122"/>
                <a:sym typeface="Symbol" panose="05050102010706020507" pitchFamily="18" charset="2"/>
              </a:endParaRPr>
            </a:p>
          </p:txBody>
        </p:sp>
        <p:sp>
          <p:nvSpPr>
            <p:cNvPr id="23572" name="Line 5"/>
            <p:cNvSpPr>
              <a:spLocks noChangeShapeType="1"/>
            </p:cNvSpPr>
            <p:nvPr/>
          </p:nvSpPr>
          <p:spPr bwMode="auto">
            <a:xfrm>
              <a:off x="2544" y="1661"/>
              <a:ext cx="96" cy="192"/>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34" name="Rectangle 6"/>
          <p:cNvSpPr>
            <a:spLocks noGrp="1" noChangeArrowheads="1"/>
          </p:cNvSpPr>
          <p:nvPr>
            <p:ph type="title"/>
          </p:nvPr>
        </p:nvSpPr>
        <p:spPr/>
        <p:txBody>
          <a:bodyPr/>
          <a:lstStyle/>
          <a:p>
            <a:pPr eaLnBrk="1" hangingPunct="1">
              <a:defRPr/>
            </a:pPr>
            <a:r>
              <a:rPr kumimoji="1" lang="zh-CN" altLang="en-US"/>
              <a:t>函数依赖</a:t>
            </a:r>
          </a:p>
        </p:txBody>
      </p:sp>
      <p:grpSp>
        <p:nvGrpSpPr>
          <p:cNvPr id="23559" name="Group 7"/>
          <p:cNvGrpSpPr>
            <a:grpSpLocks/>
          </p:cNvGrpSpPr>
          <p:nvPr/>
        </p:nvGrpSpPr>
        <p:grpSpPr bwMode="auto">
          <a:xfrm>
            <a:off x="4643571" y="2852738"/>
            <a:ext cx="1824038" cy="673100"/>
            <a:chOff x="2314" y="1832"/>
            <a:chExt cx="1149" cy="424"/>
          </a:xfrm>
        </p:grpSpPr>
        <p:sp>
          <p:nvSpPr>
            <p:cNvPr id="23569" name="Rectangle 8"/>
            <p:cNvSpPr>
              <a:spLocks noChangeArrowheads="1"/>
            </p:cNvSpPr>
            <p:nvPr/>
          </p:nvSpPr>
          <p:spPr bwMode="auto">
            <a:xfrm>
              <a:off x="2314" y="1872"/>
              <a:ext cx="1149"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r>
                <a:rPr lang="en-US" altLang="zh-CN" sz="3200">
                  <a:latin typeface="华文新魏" panose="02010800040101010101" pitchFamily="2" charset="-122"/>
                  <a:ea typeface="宋体" panose="02010600030101010101" pitchFamily="2" charset="-122"/>
                  <a:sym typeface="Symbol" panose="05050102010706020507" pitchFamily="18" charset="2"/>
                </a:rPr>
                <a:t></a:t>
              </a:r>
              <a:r>
                <a:rPr lang="en-US" altLang="zh-CN" sz="3200">
                  <a:solidFill>
                    <a:srgbClr val="FF3300"/>
                  </a:solidFill>
                  <a:latin typeface="Tahoma" panose="020B0604030504040204" pitchFamily="34" charset="0"/>
                  <a:ea typeface="华文行楷" panose="02010800040101010101" pitchFamily="2" charset="-122"/>
                  <a:sym typeface="Symbol" panose="05050102010706020507" pitchFamily="18" charset="2"/>
                </a:rPr>
                <a:t>         </a:t>
              </a:r>
              <a:r>
                <a:rPr lang="en-US" altLang="zh-CN" sz="3200">
                  <a:latin typeface="Times New Roman" panose="02020603050405020304" pitchFamily="18" charset="0"/>
                  <a:ea typeface="宋体" panose="02010600030101010101" pitchFamily="2" charset="-122"/>
                  <a:sym typeface="Symbol" panose="05050102010706020507" pitchFamily="18" charset="2"/>
                </a:rPr>
                <a:t></a:t>
              </a:r>
              <a:endParaRPr lang="en-US" altLang="zh-CN" sz="3200">
                <a:solidFill>
                  <a:srgbClr val="FF3300"/>
                </a:solidFill>
                <a:latin typeface="Tahoma" panose="020B0604030504040204" pitchFamily="34" charset="0"/>
                <a:ea typeface="华文行楷" panose="02010800040101010101" pitchFamily="2" charset="-122"/>
                <a:sym typeface="Symbol" panose="05050102010706020507" pitchFamily="18" charset="2"/>
              </a:endParaRPr>
            </a:p>
          </p:txBody>
        </p:sp>
        <p:graphicFrame>
          <p:nvGraphicFramePr>
            <p:cNvPr id="23570" name="Object 9"/>
            <p:cNvGraphicFramePr>
              <a:graphicFrameLocks noChangeAspect="1"/>
            </p:cNvGraphicFramePr>
            <p:nvPr>
              <p:extLst>
                <p:ext uri="{D42A27DB-BD31-4B8C-83A1-F6EECF244321}">
                  <p14:modId xmlns:p14="http://schemas.microsoft.com/office/powerpoint/2010/main" val="2628878002"/>
                </p:ext>
              </p:extLst>
            </p:nvPr>
          </p:nvGraphicFramePr>
          <p:xfrm>
            <a:off x="2600" y="1832"/>
            <a:ext cx="576" cy="424"/>
          </p:xfrm>
          <a:graphic>
            <a:graphicData uri="http://schemas.openxmlformats.org/presentationml/2006/ole">
              <mc:AlternateContent xmlns:mc="http://schemas.openxmlformats.org/markup-compatibility/2006">
                <mc:Choice xmlns:v="urn:schemas-microsoft-com:vml" Requires="v">
                  <p:oleObj r:id="rId2" imgW="457200" imgH="279400" progId="Equation.3">
                    <p:embed/>
                  </p:oleObj>
                </mc:Choice>
                <mc:Fallback>
                  <p:oleObj r:id="rId2" imgW="457200" imgH="279400" progId="Equation.3">
                    <p:embed/>
                    <p:pic>
                      <p:nvPicPr>
                        <p:cNvPr id="0" name="Object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0" y="1832"/>
                          <a:ext cx="576" cy="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23560" name="Group 13"/>
          <p:cNvGrpSpPr>
            <a:grpSpLocks/>
          </p:cNvGrpSpPr>
          <p:nvPr/>
        </p:nvGrpSpPr>
        <p:grpSpPr bwMode="auto">
          <a:xfrm>
            <a:off x="1905000" y="4481513"/>
            <a:ext cx="5650317" cy="703263"/>
            <a:chOff x="1968" y="615"/>
            <a:chExt cx="2936" cy="443"/>
          </a:xfrm>
        </p:grpSpPr>
        <p:sp>
          <p:nvSpPr>
            <p:cNvPr id="227342" name="Rectangle 14"/>
            <p:cNvSpPr>
              <a:spLocks noChangeArrowheads="1"/>
            </p:cNvSpPr>
            <p:nvPr/>
          </p:nvSpPr>
          <p:spPr bwMode="auto">
            <a:xfrm>
              <a:off x="1968" y="674"/>
              <a:ext cx="2936" cy="368"/>
            </a:xfrm>
            <a:prstGeom prst="rect">
              <a:avLst/>
            </a:prstGeom>
            <a:noFill/>
            <a:ln w="9525">
              <a:noFill/>
              <a:miter lim="800000"/>
            </a:ln>
            <a:effectLst/>
          </p:spPr>
          <p:txBody>
            <a:bodyPr wrap="none">
              <a:spAutoFit/>
            </a:bodyPr>
            <a:lstStyle/>
            <a:p>
              <a:pPr>
                <a:defRPr/>
              </a:pPr>
              <a:r>
                <a:rPr kumimoji="1" lang="en-US" altLang="zh-CN" sz="3200" dirty="0">
                  <a:latin typeface="华文新魏" panose="02010800040101010101" pitchFamily="2" charset="-122"/>
                  <a:ea typeface="华文新魏" panose="02010800040101010101" pitchFamily="2" charset="-122"/>
                  <a:sym typeface="+mn-ea"/>
                </a:rPr>
                <a:t>(</a:t>
              </a:r>
              <a:r>
                <a:rPr kumimoji="1" lang="en-US" altLang="zh-CN" sz="3200" dirty="0" err="1">
                  <a:latin typeface="华文新魏" panose="02010800040101010101" pitchFamily="2" charset="-122"/>
                  <a:ea typeface="华文新魏" panose="02010800040101010101" pitchFamily="2" charset="-122"/>
                  <a:sym typeface="+mn-ea"/>
                </a:rPr>
                <a:t>sno，cno</a:t>
              </a:r>
              <a:r>
                <a:rPr kumimoji="1" lang="en-US" altLang="zh-CN" sz="3200" dirty="0">
                  <a:latin typeface="华文新魏" panose="02010800040101010101" pitchFamily="2" charset="-122"/>
                  <a:ea typeface="华文新魏" panose="02010800040101010101" pitchFamily="2" charset="-122"/>
                  <a:sym typeface="+mn-ea"/>
                </a:rPr>
                <a:t>)                          score</a:t>
              </a:r>
              <a:endParaRPr kumimoji="1" lang="en-US" altLang="zh-CN" sz="3200" dirty="0">
                <a:solidFill>
                  <a:schemeClr val="tx1"/>
                </a:solidFill>
                <a:effectLst>
                  <a:outerShdw blurRad="38100" dist="38100" dir="2700000" algn="tl">
                    <a:srgbClr val="000000"/>
                  </a:outerShdw>
                </a:effectLst>
                <a:latin typeface="华文新魏" panose="02010800040101010101" pitchFamily="2" charset="-122"/>
                <a:ea typeface="华文新魏" panose="02010800040101010101" pitchFamily="2" charset="-122"/>
                <a:sym typeface="+mn-ea"/>
              </a:endParaRPr>
            </a:p>
          </p:txBody>
        </p:sp>
        <p:graphicFrame>
          <p:nvGraphicFramePr>
            <p:cNvPr id="23568" name="Object 15"/>
            <p:cNvGraphicFramePr>
              <a:graphicFrameLocks noChangeAspect="1"/>
            </p:cNvGraphicFramePr>
            <p:nvPr>
              <p:extLst>
                <p:ext uri="{D42A27DB-BD31-4B8C-83A1-F6EECF244321}">
                  <p14:modId xmlns:p14="http://schemas.microsoft.com/office/powerpoint/2010/main" val="2339714714"/>
                </p:ext>
              </p:extLst>
            </p:nvPr>
          </p:nvGraphicFramePr>
          <p:xfrm>
            <a:off x="3185" y="615"/>
            <a:ext cx="1119" cy="443"/>
          </p:xfrm>
          <a:graphic>
            <a:graphicData uri="http://schemas.openxmlformats.org/presentationml/2006/ole">
              <mc:AlternateContent xmlns:mc="http://schemas.openxmlformats.org/markup-compatibility/2006">
                <mc:Choice xmlns:v="urn:schemas-microsoft-com:vml" Requires="v">
                  <p:oleObj name="公式" r:id="rId4" imgW="761760" imgH="291960" progId="Equation.3">
                    <p:embed/>
                  </p:oleObj>
                </mc:Choice>
                <mc:Fallback>
                  <p:oleObj name="公式" r:id="rId4" imgW="761760" imgH="291960" progId="Equation.3">
                    <p:embed/>
                    <p:pic>
                      <p:nvPicPr>
                        <p:cNvPr id="0" name="Object 15"/>
                        <p:cNvPicPr>
                          <a:picLocks noChangeAspect="1" noChangeArrowheads="1"/>
                        </p:cNvPicPr>
                        <p:nvPr/>
                      </p:nvPicPr>
                      <p:blipFill>
                        <a:blip r:embed="rId5"/>
                        <a:srcRect/>
                        <a:stretch>
                          <a:fillRect/>
                        </a:stretch>
                      </p:blipFill>
                      <p:spPr bwMode="auto">
                        <a:xfrm>
                          <a:off x="3185" y="615"/>
                          <a:ext cx="1119" cy="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23561" name="Group 16"/>
          <p:cNvGrpSpPr>
            <a:grpSpLocks/>
          </p:cNvGrpSpPr>
          <p:nvPr/>
        </p:nvGrpSpPr>
        <p:grpSpPr bwMode="auto">
          <a:xfrm>
            <a:off x="1676400" y="5257803"/>
            <a:ext cx="5294747" cy="715963"/>
            <a:chOff x="1440" y="2976"/>
            <a:chExt cx="2918" cy="451"/>
          </a:xfrm>
        </p:grpSpPr>
        <p:sp>
          <p:nvSpPr>
            <p:cNvPr id="23565" name="Rectangle 17"/>
            <p:cNvSpPr>
              <a:spLocks noChangeArrowheads="1"/>
            </p:cNvSpPr>
            <p:nvPr/>
          </p:nvSpPr>
          <p:spPr bwMode="auto">
            <a:xfrm>
              <a:off x="1440" y="3084"/>
              <a:ext cx="2918"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lvl="1">
                <a:lnSpc>
                  <a:spcPct val="105000"/>
                </a:lnSpc>
                <a:spcBef>
                  <a:spcPct val="25000"/>
                </a:spcBef>
                <a:buClr>
                  <a:schemeClr val="hlink"/>
                </a:buClr>
                <a:buSzPct val="55000"/>
                <a:buFontTx/>
                <a:buNone/>
              </a:pPr>
              <a:r>
                <a:rPr lang="en-US" altLang="zh-CN" dirty="0">
                  <a:latin typeface="华文新魏" panose="02010800040101010101" pitchFamily="2" charset="-122"/>
                </a:rPr>
                <a:t>(</a:t>
              </a:r>
              <a:r>
                <a:rPr lang="en-US" altLang="zh-CN" dirty="0" err="1">
                  <a:latin typeface="华文新魏" panose="02010800040101010101" pitchFamily="2" charset="-122"/>
                </a:rPr>
                <a:t>sno，cno</a:t>
              </a:r>
              <a:r>
                <a:rPr lang="en-US" altLang="zh-CN" dirty="0">
                  <a:latin typeface="华文新魏" panose="02010800040101010101" pitchFamily="2" charset="-122"/>
                </a:rPr>
                <a:t>)                      </a:t>
              </a:r>
              <a:r>
                <a:rPr lang="en-US" altLang="zh-CN" dirty="0" err="1">
                  <a:latin typeface="华文新魏" panose="02010800040101010101" pitchFamily="2" charset="-122"/>
                </a:rPr>
                <a:t>sname</a:t>
              </a:r>
              <a:endParaRPr lang="en-US" altLang="zh-CN" dirty="0">
                <a:solidFill>
                  <a:schemeClr val="tx1"/>
                </a:solidFill>
                <a:latin typeface="华文新魏" panose="02010800040101010101" pitchFamily="2" charset="-122"/>
              </a:endParaRPr>
            </a:p>
          </p:txBody>
        </p:sp>
        <p:graphicFrame>
          <p:nvGraphicFramePr>
            <p:cNvPr id="23566" name="Object 18"/>
            <p:cNvGraphicFramePr>
              <a:graphicFrameLocks noChangeAspect="1"/>
            </p:cNvGraphicFramePr>
            <p:nvPr/>
          </p:nvGraphicFramePr>
          <p:xfrm>
            <a:off x="3024" y="2976"/>
            <a:ext cx="720" cy="445"/>
          </p:xfrm>
          <a:graphic>
            <a:graphicData uri="http://schemas.openxmlformats.org/presentationml/2006/ole">
              <mc:AlternateContent xmlns:mc="http://schemas.openxmlformats.org/markup-compatibility/2006">
                <mc:Choice xmlns:v="urn:schemas-microsoft-com:vml" Requires="v">
                  <p:oleObj r:id="rId6" imgW="457200" imgH="279400" progId="Equation.3">
                    <p:embed/>
                  </p:oleObj>
                </mc:Choice>
                <mc:Fallback>
                  <p:oleObj r:id="rId6" imgW="457200" imgH="279400" progId="Equation.3">
                    <p:embed/>
                    <p:pic>
                      <p:nvPicPr>
                        <p:cNvPr id="0" name="Object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24" y="2976"/>
                          <a:ext cx="720" cy="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23562" name="Group 19"/>
          <p:cNvGrpSpPr>
            <a:grpSpLocks/>
          </p:cNvGrpSpPr>
          <p:nvPr/>
        </p:nvGrpSpPr>
        <p:grpSpPr bwMode="auto">
          <a:xfrm>
            <a:off x="3635375" y="3716338"/>
            <a:ext cx="1824038" cy="723900"/>
            <a:chOff x="4003" y="2112"/>
            <a:chExt cx="1149" cy="456"/>
          </a:xfrm>
        </p:grpSpPr>
        <p:sp>
          <p:nvSpPr>
            <p:cNvPr id="23563" name="Rectangle 20"/>
            <p:cNvSpPr>
              <a:spLocks noChangeArrowheads="1"/>
            </p:cNvSpPr>
            <p:nvPr/>
          </p:nvSpPr>
          <p:spPr bwMode="auto">
            <a:xfrm>
              <a:off x="4003" y="2200"/>
              <a:ext cx="1149"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r>
                <a:rPr lang="en-US" altLang="zh-CN" sz="3200">
                  <a:latin typeface="华文新魏" panose="02010800040101010101" pitchFamily="2" charset="-122"/>
                  <a:ea typeface="宋体" panose="02010600030101010101" pitchFamily="2" charset="-122"/>
                  <a:sym typeface="Symbol" panose="05050102010706020507" pitchFamily="18" charset="2"/>
                </a:rPr>
                <a:t></a:t>
              </a:r>
              <a:r>
                <a:rPr lang="en-US" altLang="zh-CN" sz="3200">
                  <a:solidFill>
                    <a:srgbClr val="FF3300"/>
                  </a:solidFill>
                  <a:latin typeface="Tahoma" panose="020B0604030504040204" pitchFamily="34" charset="0"/>
                  <a:ea typeface="华文行楷" panose="02010800040101010101" pitchFamily="2" charset="-122"/>
                  <a:sym typeface="Symbol" panose="05050102010706020507" pitchFamily="18" charset="2"/>
                </a:rPr>
                <a:t>         </a:t>
              </a:r>
              <a:r>
                <a:rPr lang="en-US" altLang="zh-CN" sz="3200">
                  <a:latin typeface="Times New Roman" panose="02020603050405020304" pitchFamily="18" charset="0"/>
                  <a:ea typeface="宋体" panose="02010600030101010101" pitchFamily="2" charset="-122"/>
                  <a:sym typeface="Symbol" panose="05050102010706020507" pitchFamily="18" charset="2"/>
                </a:rPr>
                <a:t></a:t>
              </a:r>
              <a:endParaRPr lang="en-US" altLang="zh-CN" sz="3200">
                <a:solidFill>
                  <a:srgbClr val="FF3300"/>
                </a:solidFill>
                <a:latin typeface="Tahoma" panose="020B0604030504040204" pitchFamily="34" charset="0"/>
                <a:ea typeface="华文行楷" panose="02010800040101010101" pitchFamily="2" charset="-122"/>
                <a:sym typeface="Symbol" panose="05050102010706020507" pitchFamily="18" charset="2"/>
              </a:endParaRPr>
            </a:p>
          </p:txBody>
        </p:sp>
        <p:graphicFrame>
          <p:nvGraphicFramePr>
            <p:cNvPr id="23564" name="Object 21"/>
            <p:cNvGraphicFramePr>
              <a:graphicFrameLocks noChangeAspect="1"/>
            </p:cNvGraphicFramePr>
            <p:nvPr/>
          </p:nvGraphicFramePr>
          <p:xfrm>
            <a:off x="4224" y="2112"/>
            <a:ext cx="720" cy="445"/>
          </p:xfrm>
          <a:graphic>
            <a:graphicData uri="http://schemas.openxmlformats.org/presentationml/2006/ole">
              <mc:AlternateContent xmlns:mc="http://schemas.openxmlformats.org/markup-compatibility/2006">
                <mc:Choice xmlns:v="urn:schemas-microsoft-com:vml" Requires="v">
                  <p:oleObj r:id="rId8" imgW="457200" imgH="279400" progId="Equation.3">
                    <p:embed/>
                  </p:oleObj>
                </mc:Choice>
                <mc:Fallback>
                  <p:oleObj r:id="rId8" imgW="457200" imgH="279400" progId="Equation.3">
                    <p:embed/>
                    <p:pic>
                      <p:nvPicPr>
                        <p:cNvPr id="0" name="Object 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24" y="2112"/>
                          <a:ext cx="720" cy="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189444" name="Rectangle 2"/>
          <p:cNvSpPr>
            <a:spLocks noGrp="1" noChangeArrowheads="1"/>
          </p:cNvSpPr>
          <p:nvPr>
            <p:ph type="title"/>
          </p:nvPr>
        </p:nvSpPr>
        <p:spPr/>
        <p:txBody>
          <a:bodyPr/>
          <a:lstStyle/>
          <a:p>
            <a:pPr eaLnBrk="1" hangingPunct="1">
              <a:defRPr/>
            </a:pPr>
            <a:r>
              <a:rPr kumimoji="1" lang="zh-CN" altLang="en-US"/>
              <a:t>规范化与</a:t>
            </a:r>
            <a:r>
              <a:rPr kumimoji="1" lang="en-US" altLang="zh-CN"/>
              <a:t>SQL</a:t>
            </a:r>
            <a:endParaRPr kumimoji="1" lang="zh-CN" altLang="en-US"/>
          </a:p>
        </p:txBody>
      </p:sp>
      <p:sp>
        <p:nvSpPr>
          <p:cNvPr id="209925" name="Rectangle 3"/>
          <p:cNvSpPr>
            <a:spLocks noGrp="1" noChangeArrowheads="1"/>
          </p:cNvSpPr>
          <p:nvPr>
            <p:ph idx="1"/>
          </p:nvPr>
        </p:nvSpPr>
        <p:spPr/>
        <p:txBody>
          <a:bodyPr/>
          <a:lstStyle/>
          <a:p>
            <a:pPr eaLnBrk="1" hangingPunct="1"/>
            <a:r>
              <a:rPr lang="en-US" altLang="zh-CN"/>
              <a:t>SQL</a:t>
            </a:r>
            <a:r>
              <a:rPr lang="zh-CN" altLang="en-US"/>
              <a:t>只提供主码和唯一约束</a:t>
            </a:r>
          </a:p>
          <a:p>
            <a:pPr eaLnBrk="1" hangingPunct="1"/>
            <a:r>
              <a:rPr lang="en-US" altLang="zh-CN"/>
              <a:t>SQL</a:t>
            </a:r>
            <a:r>
              <a:rPr lang="zh-CN" altLang="en-US"/>
              <a:t>不支持提供制定函数依赖的途径</a:t>
            </a:r>
          </a:p>
          <a:p>
            <a:pPr eaLnBrk="1" hangingPunct="1"/>
            <a:r>
              <a:rPr lang="zh-CN" altLang="en-US"/>
              <a:t>可以利用断言或者触发器</a:t>
            </a:r>
            <a:endParaRPr lang="en-US" altLang="zh-CN"/>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190468" name="Rectangle 2"/>
          <p:cNvSpPr>
            <a:spLocks noGrp="1" noChangeArrowheads="1"/>
          </p:cNvSpPr>
          <p:nvPr>
            <p:ph type="title"/>
          </p:nvPr>
        </p:nvSpPr>
        <p:spPr/>
        <p:txBody>
          <a:bodyPr/>
          <a:lstStyle/>
          <a:p>
            <a:pPr eaLnBrk="1" hangingPunct="1">
              <a:defRPr/>
            </a:pPr>
            <a:r>
              <a:rPr kumimoji="1" lang="zh-CN" altLang="en-US"/>
              <a:t>规范化与</a:t>
            </a:r>
            <a:r>
              <a:rPr kumimoji="1" lang="en-US" altLang="zh-CN"/>
              <a:t>SQL</a:t>
            </a:r>
            <a:endParaRPr kumimoji="1" lang="zh-CN" altLang="en-US"/>
          </a:p>
        </p:txBody>
      </p:sp>
      <p:sp>
        <p:nvSpPr>
          <p:cNvPr id="210949" name="Rectangle 2051"/>
          <p:cNvSpPr>
            <a:spLocks noChangeArrowheads="1"/>
          </p:cNvSpPr>
          <p:nvPr/>
        </p:nvSpPr>
        <p:spPr bwMode="auto">
          <a:xfrm>
            <a:off x="188913" y="1295400"/>
            <a:ext cx="880268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r>
              <a:rPr lang="zh-CN" altLang="en-US"/>
              <a:t>如何保证在</a:t>
            </a:r>
            <a:r>
              <a:rPr lang="en-US" altLang="zh-CN"/>
              <a:t>R(A, B, C)</a:t>
            </a:r>
            <a:r>
              <a:rPr lang="zh-CN" altLang="en-US"/>
              <a:t>上成立</a:t>
            </a:r>
            <a:r>
              <a:rPr lang="en-US" altLang="zh-CN"/>
              <a:t>B</a:t>
            </a:r>
            <a:r>
              <a:rPr lang="en-US" altLang="zh-CN">
                <a:sym typeface="Symbol" panose="05050102010706020507" pitchFamily="18" charset="2"/>
              </a:rPr>
              <a:t></a:t>
            </a:r>
            <a:r>
              <a:rPr lang="en-US" altLang="zh-CN"/>
              <a:t>C</a:t>
            </a:r>
            <a:r>
              <a:rPr lang="zh-CN" altLang="en-US"/>
              <a:t>？</a:t>
            </a:r>
          </a:p>
        </p:txBody>
      </p:sp>
      <p:sp>
        <p:nvSpPr>
          <p:cNvPr id="462853" name="Rectangle 2052"/>
          <p:cNvSpPr>
            <a:spLocks noChangeArrowheads="1"/>
          </p:cNvSpPr>
          <p:nvPr/>
        </p:nvSpPr>
        <p:spPr bwMode="auto">
          <a:xfrm>
            <a:off x="1116013" y="1989138"/>
            <a:ext cx="67056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just" eaLnBrk="1" hangingPunct="1">
              <a:lnSpc>
                <a:spcPct val="130000"/>
              </a:lnSpc>
              <a:spcBef>
                <a:spcPct val="0"/>
              </a:spcBef>
              <a:buClrTx/>
              <a:buSzTx/>
              <a:buFontTx/>
              <a:buNone/>
            </a:pPr>
            <a:r>
              <a:rPr lang="en-US" altLang="zh-CN" sz="2400">
                <a:ea typeface="宋体" panose="02010600030101010101" pitchFamily="2" charset="-122"/>
              </a:rPr>
              <a:t>create assertion BtoC check</a:t>
            </a:r>
          </a:p>
          <a:p>
            <a:pPr algn="just" eaLnBrk="1" hangingPunct="1">
              <a:lnSpc>
                <a:spcPct val="130000"/>
              </a:lnSpc>
              <a:spcBef>
                <a:spcPct val="0"/>
              </a:spcBef>
              <a:buClrTx/>
              <a:buSzTx/>
              <a:buFontTx/>
              <a:buNone/>
            </a:pPr>
            <a:r>
              <a:rPr lang="en-US" altLang="zh-CN" sz="2400">
                <a:ea typeface="宋体" panose="02010600030101010101" pitchFamily="2" charset="-122"/>
              </a:rPr>
              <a:t>	(not exists</a:t>
            </a:r>
          </a:p>
          <a:p>
            <a:pPr algn="just" eaLnBrk="1" hangingPunct="1">
              <a:lnSpc>
                <a:spcPct val="130000"/>
              </a:lnSpc>
              <a:spcBef>
                <a:spcPct val="0"/>
              </a:spcBef>
              <a:buClrTx/>
              <a:buSzTx/>
              <a:buFontTx/>
              <a:buNone/>
            </a:pPr>
            <a:r>
              <a:rPr lang="en-US" altLang="zh-CN" sz="2400">
                <a:ea typeface="宋体" panose="02010600030101010101" pitchFamily="2" charset="-122"/>
              </a:rPr>
              <a:t>		(select B</a:t>
            </a:r>
          </a:p>
          <a:p>
            <a:pPr algn="just" eaLnBrk="1" hangingPunct="1">
              <a:lnSpc>
                <a:spcPct val="130000"/>
              </a:lnSpc>
              <a:spcBef>
                <a:spcPct val="0"/>
              </a:spcBef>
              <a:buClrTx/>
              <a:buSzTx/>
              <a:buFontTx/>
              <a:buNone/>
            </a:pPr>
            <a:r>
              <a:rPr lang="en-US" altLang="zh-CN" sz="2400">
                <a:ea typeface="宋体" panose="02010600030101010101" pitchFamily="2" charset="-122"/>
              </a:rPr>
              <a:t>		    from R</a:t>
            </a:r>
          </a:p>
          <a:p>
            <a:pPr algn="just" eaLnBrk="1" hangingPunct="1">
              <a:lnSpc>
                <a:spcPct val="130000"/>
              </a:lnSpc>
              <a:spcBef>
                <a:spcPct val="0"/>
              </a:spcBef>
              <a:buClrTx/>
              <a:buSzTx/>
              <a:buFontTx/>
              <a:buNone/>
            </a:pPr>
            <a:r>
              <a:rPr lang="en-US" altLang="zh-CN" sz="2400">
                <a:ea typeface="宋体" panose="02010600030101010101" pitchFamily="2" charset="-122"/>
              </a:rPr>
              <a:t>		    group by B</a:t>
            </a:r>
          </a:p>
          <a:p>
            <a:pPr algn="just" eaLnBrk="1" hangingPunct="1">
              <a:lnSpc>
                <a:spcPct val="130000"/>
              </a:lnSpc>
              <a:spcBef>
                <a:spcPct val="0"/>
              </a:spcBef>
              <a:buClrTx/>
              <a:buSzTx/>
              <a:buFontTx/>
              <a:buNone/>
            </a:pPr>
            <a:r>
              <a:rPr lang="en-US" altLang="zh-CN" sz="2400">
                <a:ea typeface="宋体" panose="02010600030101010101" pitchFamily="2" charset="-122"/>
              </a:rPr>
              <a:t>		    having count(distinct c) &gt; 1</a:t>
            </a:r>
          </a:p>
          <a:p>
            <a:pPr algn="just" eaLnBrk="1" hangingPunct="1">
              <a:lnSpc>
                <a:spcPct val="130000"/>
              </a:lnSpc>
              <a:spcBef>
                <a:spcPct val="0"/>
              </a:spcBef>
              <a:buClrTx/>
              <a:buSzTx/>
              <a:buFontTx/>
              <a:buNone/>
            </a:pPr>
            <a:r>
              <a:rPr lang="en-US" altLang="zh-CN" sz="2400">
                <a:ea typeface="宋体" panose="02010600030101010101" pitchFamily="2" charset="-122"/>
              </a:rPr>
              <a:t>		)</a:t>
            </a:r>
          </a:p>
          <a:p>
            <a:pPr algn="just" eaLnBrk="1" hangingPunct="1">
              <a:lnSpc>
                <a:spcPct val="130000"/>
              </a:lnSpc>
              <a:spcBef>
                <a:spcPct val="0"/>
              </a:spcBef>
              <a:buClrTx/>
              <a:buSzTx/>
              <a:buFontTx/>
              <a:buNone/>
            </a:pPr>
            <a:r>
              <a:rPr lang="en-US" altLang="zh-CN" sz="2400">
                <a:ea typeface="宋体" panose="02010600030101010101" pitchFamily="2" charset="-122"/>
              </a:rPr>
              <a:t>	)</a:t>
            </a:r>
          </a:p>
        </p:txBody>
      </p:sp>
      <p:sp>
        <p:nvSpPr>
          <p:cNvPr id="58375" name="TextBox 7"/>
          <p:cNvSpPr txBox="1">
            <a:spLocks noChangeArrowheads="1"/>
          </p:cNvSpPr>
          <p:nvPr/>
        </p:nvSpPr>
        <p:spPr bwMode="auto">
          <a:xfrm>
            <a:off x="1547813" y="5805488"/>
            <a:ext cx="2925762"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r>
              <a:rPr lang="zh-CN" altLang="en-US"/>
              <a:t>也可以用</a:t>
            </a:r>
            <a:r>
              <a:rPr lang="en-US" altLang="zh-CN"/>
              <a:t>Trigger</a:t>
            </a:r>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62853"/>
                                        </p:tgtEl>
                                        <p:attrNameLst>
                                          <p:attrName>style.visibility</p:attrName>
                                        </p:attrNameLst>
                                      </p:cBhvr>
                                      <p:to>
                                        <p:strVal val="visible"/>
                                      </p:to>
                                    </p:set>
                                    <p:anim calcmode="lin" valueType="num">
                                      <p:cBhvr additive="base">
                                        <p:cTn id="7" dur="500" fill="hold"/>
                                        <p:tgtEl>
                                          <p:spTgt spid="462853"/>
                                        </p:tgtEl>
                                        <p:attrNameLst>
                                          <p:attrName>ppt_x</p:attrName>
                                        </p:attrNameLst>
                                      </p:cBhvr>
                                      <p:tavLst>
                                        <p:tav tm="0">
                                          <p:val>
                                            <p:strVal val="#ppt_x"/>
                                          </p:val>
                                        </p:tav>
                                        <p:tav tm="100000">
                                          <p:val>
                                            <p:strVal val="#ppt_x"/>
                                          </p:val>
                                        </p:tav>
                                      </p:tavLst>
                                    </p:anim>
                                    <p:anim calcmode="lin" valueType="num">
                                      <p:cBhvr additive="base">
                                        <p:cTn id="8" dur="500" fill="hold"/>
                                        <p:tgtEl>
                                          <p:spTgt spid="46285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8375"/>
                                        </p:tgtEl>
                                        <p:attrNameLst>
                                          <p:attrName>style.visibility</p:attrName>
                                        </p:attrNameLst>
                                      </p:cBhvr>
                                      <p:to>
                                        <p:strVal val="visible"/>
                                      </p:to>
                                    </p:set>
                                    <p:anim calcmode="lin" valueType="num">
                                      <p:cBhvr additive="base">
                                        <p:cTn id="13" dur="500" fill="hold"/>
                                        <p:tgtEl>
                                          <p:spTgt spid="58375"/>
                                        </p:tgtEl>
                                        <p:attrNameLst>
                                          <p:attrName>ppt_x</p:attrName>
                                        </p:attrNameLst>
                                      </p:cBhvr>
                                      <p:tavLst>
                                        <p:tav tm="0">
                                          <p:val>
                                            <p:strVal val="#ppt_x"/>
                                          </p:val>
                                        </p:tav>
                                        <p:tav tm="100000">
                                          <p:val>
                                            <p:strVal val="#ppt_x"/>
                                          </p:val>
                                        </p:tav>
                                      </p:tavLst>
                                    </p:anim>
                                    <p:anim calcmode="lin" valueType="num">
                                      <p:cBhvr additive="base">
                                        <p:cTn id="14" dur="500" fill="hold"/>
                                        <p:tgtEl>
                                          <p:spTgt spid="583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2853" grpId="0"/>
      <p:bldP spid="58375" grpId="0"/>
    </p:bld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191492" name="Rectangle 2"/>
          <p:cNvSpPr>
            <a:spLocks noGrp="1" noChangeArrowheads="1"/>
          </p:cNvSpPr>
          <p:nvPr>
            <p:ph type="title"/>
          </p:nvPr>
        </p:nvSpPr>
        <p:spPr/>
        <p:txBody>
          <a:bodyPr/>
          <a:lstStyle/>
          <a:p>
            <a:pPr eaLnBrk="1" hangingPunct="1">
              <a:defRPr/>
            </a:pPr>
            <a:r>
              <a:rPr kumimoji="1" lang="zh-CN" altLang="en-US"/>
              <a:t>时态数据建模</a:t>
            </a:r>
            <a:endParaRPr kumimoji="1" lang="en-US" altLang="zh-CN"/>
          </a:p>
        </p:txBody>
      </p:sp>
      <p:sp>
        <p:nvSpPr>
          <p:cNvPr id="211973" name="Rectangle 3"/>
          <p:cNvSpPr>
            <a:spLocks noGrp="1" noChangeArrowheads="1"/>
          </p:cNvSpPr>
          <p:nvPr>
            <p:ph idx="1"/>
          </p:nvPr>
        </p:nvSpPr>
        <p:spPr/>
        <p:txBody>
          <a:bodyPr/>
          <a:lstStyle/>
          <a:p>
            <a:pPr eaLnBrk="1" hangingPunct="1"/>
            <a:r>
              <a:rPr lang="zh-CN" altLang="en-US" sz="2800" dirty="0"/>
              <a:t>时态数据是与时间段有关的数据，该时间段表明数据有效的时间。</a:t>
            </a:r>
          </a:p>
          <a:p>
            <a:pPr eaLnBrk="1" hangingPunct="1"/>
            <a:r>
              <a:rPr lang="zh-CN" altLang="en-US" sz="2800" dirty="0"/>
              <a:t>数据快照表示一个特定时间点上该数据的值。</a:t>
            </a:r>
          </a:p>
          <a:p>
            <a:pPr eaLnBrk="1" hangingPunct="1"/>
            <a:r>
              <a:rPr lang="zh-CN" altLang="en-US" sz="2800" dirty="0"/>
              <a:t>在特定时间点上成立的函数依赖称为时态函数依赖。</a:t>
            </a:r>
          </a:p>
          <a:p>
            <a:pPr lvl="1" eaLnBrk="1" hangingPunct="1"/>
            <a:r>
              <a:rPr lang="zh-CN" altLang="en-US" sz="2400" dirty="0"/>
              <a:t>时态函数依赖在常规的函数依赖中很难推理</a:t>
            </a:r>
            <a:endParaRPr lang="en-US" altLang="zh-CN" sz="2400" dirty="0"/>
          </a:p>
          <a:p>
            <a:pPr eaLnBrk="1" hangingPunct="1"/>
            <a:r>
              <a:rPr lang="zh-CN" altLang="en-US" sz="2800" dirty="0"/>
              <a:t>时态数据示例</a:t>
            </a:r>
            <a:endParaRPr lang="en-US" altLang="zh-CN" sz="2800" dirty="0"/>
          </a:p>
          <a:p>
            <a:pPr lvl="1" eaLnBrk="1" hangingPunct="1"/>
            <a:r>
              <a:rPr lang="zh-CN" altLang="en-US" sz="2400" dirty="0"/>
              <a:t>医疗保险的报销比例</a:t>
            </a:r>
            <a:endParaRPr lang="en-US" altLang="zh-CN" sz="2400" dirty="0"/>
          </a:p>
          <a:p>
            <a:pPr lvl="1" eaLnBrk="1" hangingPunct="1"/>
            <a:endParaRPr lang="zh-CN" alt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192516" name="Rectangle 2"/>
          <p:cNvSpPr>
            <a:spLocks noGrp="1" noChangeArrowheads="1"/>
          </p:cNvSpPr>
          <p:nvPr>
            <p:ph type="title"/>
          </p:nvPr>
        </p:nvSpPr>
        <p:spPr/>
        <p:txBody>
          <a:bodyPr/>
          <a:lstStyle/>
          <a:p>
            <a:pPr eaLnBrk="1" hangingPunct="1">
              <a:defRPr/>
            </a:pPr>
            <a:r>
              <a:rPr kumimoji="1" lang="zh-CN" altLang="en-US"/>
              <a:t>时态数据建模</a:t>
            </a:r>
          </a:p>
        </p:txBody>
      </p:sp>
      <p:sp>
        <p:nvSpPr>
          <p:cNvPr id="212997" name="Rectangle 3"/>
          <p:cNvSpPr>
            <a:spLocks noGrp="1" noChangeArrowheads="1"/>
          </p:cNvSpPr>
          <p:nvPr>
            <p:ph idx="1"/>
          </p:nvPr>
        </p:nvSpPr>
        <p:spPr/>
        <p:txBody>
          <a:bodyPr/>
          <a:lstStyle/>
          <a:p>
            <a:pPr eaLnBrk="1" hangingPunct="1"/>
            <a:r>
              <a:rPr lang="zh-CN" altLang="en-US" sz="2600" dirty="0"/>
              <a:t>时态数据建模方案</a:t>
            </a:r>
            <a:r>
              <a:rPr lang="en-US" altLang="zh-CN" sz="2600" dirty="0"/>
              <a:t>1</a:t>
            </a:r>
            <a:r>
              <a:rPr lang="zh-CN" altLang="en-US" sz="2600" dirty="0"/>
              <a:t>：</a:t>
            </a:r>
            <a:endParaRPr lang="en-US" altLang="zh-CN" sz="2600" dirty="0"/>
          </a:p>
          <a:p>
            <a:pPr lvl="1" eaLnBrk="1" hangingPunct="1"/>
            <a:r>
              <a:rPr lang="zh-CN" altLang="en-US" sz="2400" dirty="0"/>
              <a:t>在实践中，设计人员设计整个数据库</a:t>
            </a:r>
          </a:p>
          <a:p>
            <a:pPr lvl="2" eaLnBrk="1" hangingPunct="1"/>
            <a:r>
              <a:rPr lang="zh-CN" altLang="en-US" sz="2000" dirty="0"/>
              <a:t>通过在关系模式中增加起始和终止时间作为属性，增加有效时间信息。</a:t>
            </a:r>
          </a:p>
          <a:p>
            <a:pPr lvl="1" eaLnBrk="1" hangingPunct="1"/>
            <a:r>
              <a:rPr lang="zh-CN" altLang="en-US" sz="2400" dirty="0"/>
              <a:t>参照时态关系外码，是针对当前版本的数据还是一个特定时间点的数据</a:t>
            </a:r>
          </a:p>
          <a:p>
            <a:pPr lvl="1" eaLnBrk="1" hangingPunct="1"/>
            <a:r>
              <a:rPr lang="zh-CN" altLang="en-US" sz="2400" dirty="0"/>
              <a:t>时态关系中，原有的主码不能唯一标识一条元组，需要在主码中增加起始和终止时间。</a:t>
            </a:r>
          </a:p>
          <a:p>
            <a:pPr lvl="2" eaLnBrk="1" hangingPunct="1"/>
            <a:r>
              <a:rPr lang="zh-CN" altLang="en-US" sz="2000" dirty="0"/>
              <a:t>时间段重叠问题</a:t>
            </a:r>
          </a:p>
          <a:p>
            <a:pPr lvl="2" eaLnBrk="1" hangingPunct="1"/>
            <a:r>
              <a:rPr lang="zh-CN" altLang="en-US" sz="2000" dirty="0"/>
              <a:t>参照元组必须将起始和终止时间一起作为外码</a:t>
            </a:r>
            <a:endParaRPr lang="en-US" altLang="zh-CN" sz="2000" dirty="0"/>
          </a:p>
          <a:p>
            <a:pPr eaLnBrk="1" hangingPunct="1"/>
            <a:r>
              <a:rPr lang="zh-CN" altLang="en-US" sz="2600" dirty="0"/>
              <a:t>时态数据建模方案</a:t>
            </a:r>
            <a:r>
              <a:rPr lang="en-US" altLang="zh-CN" sz="2600" dirty="0"/>
              <a:t>2</a:t>
            </a:r>
            <a:r>
              <a:rPr lang="zh-CN" altLang="en-US" sz="2600" dirty="0"/>
              <a:t>：</a:t>
            </a:r>
            <a:endParaRPr lang="en-US" altLang="zh-CN" sz="2600" dirty="0"/>
          </a:p>
          <a:p>
            <a:pPr lvl="1" eaLnBrk="1" hangingPunct="1"/>
            <a:r>
              <a:rPr lang="zh-CN" altLang="en-US" sz="2400"/>
              <a:t>不再使用起始</a:t>
            </a:r>
            <a:r>
              <a:rPr lang="zh-CN" altLang="en-US" sz="2400" dirty="0"/>
              <a:t>和终止时间，取而代之的是为过去的数据创建一个</a:t>
            </a:r>
            <a:r>
              <a:rPr lang="zh-CN" altLang="en-US" sz="2400"/>
              <a:t>历史关系</a:t>
            </a:r>
            <a:endParaRPr lang="zh-CN" altLang="en-US" sz="2400" dirty="0"/>
          </a:p>
          <a:p>
            <a:pPr lvl="1" eaLnBrk="1" hangingPunct="1"/>
            <a:endParaRPr lang="en-US" altLang="zh-CN" sz="2400" dirty="0"/>
          </a:p>
          <a:p>
            <a:pPr lvl="1" eaLnBrk="1" hangingPunct="1"/>
            <a:endParaRPr lang="zh-CN" altLang="en-US" sz="2400"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194564" name="Rectangle 2"/>
          <p:cNvSpPr>
            <a:spLocks noGrp="1" noChangeArrowheads="1"/>
          </p:cNvSpPr>
          <p:nvPr>
            <p:ph type="title"/>
          </p:nvPr>
        </p:nvSpPr>
        <p:spPr/>
        <p:txBody>
          <a:bodyPr/>
          <a:lstStyle/>
          <a:p>
            <a:pPr eaLnBrk="1" hangingPunct="1">
              <a:defRPr/>
            </a:pPr>
            <a:r>
              <a:rPr kumimoji="1" lang="zh-CN" altLang="en-US" sz="4800"/>
              <a:t>规范化的基本思想</a:t>
            </a:r>
          </a:p>
        </p:txBody>
      </p:sp>
      <p:sp>
        <p:nvSpPr>
          <p:cNvPr id="215045" name="Rectangle 3"/>
          <p:cNvSpPr>
            <a:spLocks noGrp="1" noChangeArrowheads="1"/>
          </p:cNvSpPr>
          <p:nvPr>
            <p:ph idx="1"/>
          </p:nvPr>
        </p:nvSpPr>
        <p:spPr/>
        <p:txBody>
          <a:bodyPr/>
          <a:lstStyle/>
          <a:p>
            <a:pPr lvl="1" eaLnBrk="1" hangingPunct="1">
              <a:lnSpc>
                <a:spcPct val="120000"/>
              </a:lnSpc>
            </a:pPr>
            <a:r>
              <a:rPr lang="zh-CN" altLang="en-US" sz="3200"/>
              <a:t>消除不合适的数据依赖</a:t>
            </a:r>
          </a:p>
          <a:p>
            <a:pPr lvl="1" eaLnBrk="1" hangingPunct="1">
              <a:lnSpc>
                <a:spcPct val="120000"/>
              </a:lnSpc>
            </a:pPr>
            <a:r>
              <a:rPr lang="zh-CN" altLang="en-US" sz="3200"/>
              <a:t>各关系模式达到某种程度的“分离”</a:t>
            </a:r>
          </a:p>
          <a:p>
            <a:pPr lvl="1" eaLnBrk="1" hangingPunct="1">
              <a:lnSpc>
                <a:spcPct val="120000"/>
              </a:lnSpc>
            </a:pPr>
            <a:r>
              <a:rPr lang="zh-CN" altLang="en-US" sz="3200"/>
              <a:t>采用“</a:t>
            </a:r>
            <a:r>
              <a:rPr lang="zh-CN" altLang="en-US" sz="3200">
                <a:solidFill>
                  <a:srgbClr val="FF0000"/>
                </a:solidFill>
              </a:rPr>
              <a:t>一事一地</a:t>
            </a:r>
            <a:r>
              <a:rPr lang="zh-CN" altLang="en-US" sz="3200"/>
              <a:t>”的模式设计原则</a:t>
            </a:r>
          </a:p>
          <a:p>
            <a:pPr lvl="1" eaLnBrk="1" hangingPunct="1">
              <a:lnSpc>
                <a:spcPct val="120000"/>
              </a:lnSpc>
              <a:buFontTx/>
              <a:buNone/>
            </a:pPr>
            <a:r>
              <a:rPr lang="zh-CN" altLang="en-US" sz="3200"/>
              <a:t>  让一个关系描述一个概念、一个实体或者实体间的一种联系。若多于一个概念就把它“分离”出去</a:t>
            </a:r>
          </a:p>
          <a:p>
            <a:pPr lvl="1" eaLnBrk="1" hangingPunct="1">
              <a:lnSpc>
                <a:spcPct val="120000"/>
              </a:lnSpc>
            </a:pPr>
            <a:r>
              <a:rPr lang="zh-CN" altLang="en-US" sz="3200"/>
              <a:t>所谓规范化实质上是概念的单一化</a:t>
            </a:r>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dirty="0"/>
          </a:p>
        </p:txBody>
      </p:sp>
      <p:sp>
        <p:nvSpPr>
          <p:cNvPr id="195588" name="Rectangle 2"/>
          <p:cNvSpPr>
            <a:spLocks noGrp="1" noChangeArrowheads="1"/>
          </p:cNvSpPr>
          <p:nvPr>
            <p:ph type="title"/>
          </p:nvPr>
        </p:nvSpPr>
        <p:spPr/>
        <p:txBody>
          <a:bodyPr/>
          <a:lstStyle/>
          <a:p>
            <a:pPr eaLnBrk="1" hangingPunct="1">
              <a:defRPr/>
            </a:pPr>
            <a:r>
              <a:rPr kumimoji="1" lang="zh-CN" altLang="en-US"/>
              <a:t>小结</a:t>
            </a:r>
          </a:p>
        </p:txBody>
      </p:sp>
      <p:sp>
        <p:nvSpPr>
          <p:cNvPr id="216069" name="Rectangle 3"/>
          <p:cNvSpPr>
            <a:spLocks noGrp="1" noChangeArrowheads="1"/>
          </p:cNvSpPr>
          <p:nvPr>
            <p:ph idx="1"/>
          </p:nvPr>
        </p:nvSpPr>
        <p:spPr/>
        <p:txBody>
          <a:bodyPr/>
          <a:lstStyle/>
          <a:p>
            <a:pPr algn="just" eaLnBrk="1" hangingPunct="1"/>
            <a:r>
              <a:rPr lang="zh-CN" altLang="en-US" dirty="0"/>
              <a:t>规范化理论为数据库设计提供了理论的指南和工具</a:t>
            </a:r>
          </a:p>
          <a:p>
            <a:pPr lvl="1" algn="just" eaLnBrk="1" hangingPunct="1"/>
            <a:r>
              <a:rPr lang="zh-CN" altLang="en-US" dirty="0"/>
              <a:t>用语评价关系模式</a:t>
            </a:r>
          </a:p>
          <a:p>
            <a:pPr algn="just" eaLnBrk="1" hangingPunct="1"/>
            <a:endParaRPr lang="zh-CN" altLang="en-US" sz="2600" dirty="0"/>
          </a:p>
          <a:p>
            <a:pPr algn="just" eaLnBrk="1" hangingPunct="1"/>
            <a:r>
              <a:rPr lang="zh-CN" altLang="en-US" dirty="0"/>
              <a:t>并不是规范化程度越高，模式就越好</a:t>
            </a:r>
          </a:p>
          <a:p>
            <a:pPr lvl="1" algn="just" eaLnBrk="1" hangingPunct="1"/>
            <a:r>
              <a:rPr lang="zh-CN" altLang="en-US" dirty="0"/>
              <a:t>必须结合应用环境和现实世界的具体情况</a:t>
            </a:r>
            <a:r>
              <a:rPr lang="zh-CN" altLang="en-US"/>
              <a:t>合理地设计和选择关系模式</a:t>
            </a:r>
            <a:endParaRPr lang="zh-CN" altLang="en-US" dirty="0"/>
          </a:p>
          <a:p>
            <a:pPr eaLnBrk="1" hangingPunct="1"/>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2053" name="Rectangle 1026"/>
          <p:cNvSpPr>
            <a:spLocks noGrp="1" noChangeArrowheads="1"/>
          </p:cNvSpPr>
          <p:nvPr>
            <p:ph type="title"/>
          </p:nvPr>
        </p:nvSpPr>
        <p:spPr/>
        <p:txBody>
          <a:bodyPr/>
          <a:lstStyle/>
          <a:p>
            <a:pPr eaLnBrk="1" hangingPunct="1">
              <a:defRPr/>
            </a:pPr>
            <a:r>
              <a:rPr kumimoji="1" lang="zh-CN" altLang="en-US"/>
              <a:t>函数依赖</a:t>
            </a:r>
          </a:p>
        </p:txBody>
      </p:sp>
      <p:sp>
        <p:nvSpPr>
          <p:cNvPr id="24581" name="Rectangle 1027"/>
          <p:cNvSpPr>
            <a:spLocks noGrp="1" noChangeArrowheads="1"/>
          </p:cNvSpPr>
          <p:nvPr>
            <p:ph idx="1"/>
          </p:nvPr>
        </p:nvSpPr>
        <p:spPr/>
        <p:txBody>
          <a:bodyPr/>
          <a:lstStyle/>
          <a:p>
            <a:pPr eaLnBrk="1" hangingPunct="1">
              <a:lnSpc>
                <a:spcPct val="105000"/>
              </a:lnSpc>
              <a:spcBef>
                <a:spcPct val="25000"/>
              </a:spcBef>
            </a:pPr>
            <a:r>
              <a:rPr lang="zh-CN" altLang="en-US" b="1" dirty="0">
                <a:latin typeface="华文新魏" panose="02010800040101010101" pitchFamily="2" charset="-122"/>
              </a:rPr>
              <a:t>传递函数依赖</a:t>
            </a:r>
          </a:p>
          <a:p>
            <a:pPr lvl="1" eaLnBrk="1" hangingPunct="1">
              <a:lnSpc>
                <a:spcPct val="105000"/>
              </a:lnSpc>
              <a:spcBef>
                <a:spcPct val="25000"/>
              </a:spcBef>
              <a:buFontTx/>
              <a:buNone/>
            </a:pPr>
            <a:r>
              <a:rPr lang="zh-CN" altLang="en-US" dirty="0">
                <a:latin typeface="华文新魏" panose="02010800040101010101" pitchFamily="2" charset="-122"/>
              </a:rPr>
              <a:t>在关系模式</a:t>
            </a:r>
            <a:r>
              <a:rPr lang="en-US" altLang="zh-CN" dirty="0">
                <a:latin typeface="华文新魏" panose="02010800040101010101" pitchFamily="2" charset="-122"/>
              </a:rPr>
              <a:t>R(U)</a:t>
            </a:r>
            <a:r>
              <a:rPr lang="zh-CN" altLang="en-US" dirty="0">
                <a:latin typeface="华文新魏" panose="02010800040101010101" pitchFamily="2" charset="-122"/>
              </a:rPr>
              <a:t>中，如果</a:t>
            </a:r>
          </a:p>
          <a:p>
            <a:pPr lvl="1" eaLnBrk="1" hangingPunct="1">
              <a:lnSpc>
                <a:spcPct val="105000"/>
              </a:lnSpc>
              <a:spcBef>
                <a:spcPct val="25000"/>
              </a:spcBef>
              <a:buFontTx/>
              <a:buNone/>
            </a:pPr>
            <a:endParaRPr lang="zh-CN" altLang="en-US" dirty="0">
              <a:latin typeface="华文新魏" panose="02010800040101010101" pitchFamily="2" charset="-122"/>
            </a:endParaRPr>
          </a:p>
          <a:p>
            <a:pPr lvl="1" eaLnBrk="1" hangingPunct="1">
              <a:lnSpc>
                <a:spcPct val="105000"/>
              </a:lnSpc>
              <a:spcBef>
                <a:spcPct val="25000"/>
              </a:spcBef>
              <a:buFontTx/>
              <a:buNone/>
            </a:pPr>
            <a:endParaRPr lang="zh-CN" altLang="en-US" dirty="0">
              <a:latin typeface="华文新魏" panose="02010800040101010101" pitchFamily="2" charset="-122"/>
            </a:endParaRPr>
          </a:p>
          <a:p>
            <a:pPr lvl="1" eaLnBrk="1" hangingPunct="1">
              <a:lnSpc>
                <a:spcPct val="105000"/>
              </a:lnSpc>
              <a:spcBef>
                <a:spcPct val="25000"/>
              </a:spcBef>
              <a:buFontTx/>
              <a:buNone/>
            </a:pPr>
            <a:r>
              <a:rPr lang="zh-CN" altLang="en-US" dirty="0">
                <a:latin typeface="华文新魏" panose="02010800040101010101" pitchFamily="2" charset="-122"/>
              </a:rPr>
              <a:t>则称</a:t>
            </a:r>
            <a:r>
              <a:rPr lang="en-US" altLang="zh-CN" dirty="0">
                <a:sym typeface="Symbol" panose="05050102010706020507" pitchFamily="18" charset="2"/>
              </a:rPr>
              <a:t></a:t>
            </a:r>
            <a:r>
              <a:rPr lang="zh-CN" altLang="en-US" dirty="0">
                <a:latin typeface="华文新魏" panose="02010800040101010101" pitchFamily="2" charset="-122"/>
              </a:rPr>
              <a:t>对</a:t>
            </a:r>
            <a:r>
              <a:rPr lang="en-US" altLang="zh-CN" dirty="0">
                <a:sym typeface="Symbol" panose="05050102010706020507" pitchFamily="18" charset="2"/>
              </a:rPr>
              <a:t></a:t>
            </a:r>
            <a:r>
              <a:rPr lang="zh-CN" altLang="en-US" dirty="0">
                <a:latin typeface="华文新魏" panose="02010800040101010101" pitchFamily="2" charset="-122"/>
              </a:rPr>
              <a:t>传递函数依赖</a:t>
            </a:r>
          </a:p>
          <a:p>
            <a:pPr lvl="1" eaLnBrk="1" hangingPunct="1">
              <a:lnSpc>
                <a:spcPct val="105000"/>
              </a:lnSpc>
              <a:spcBef>
                <a:spcPct val="25000"/>
              </a:spcBef>
              <a:buFontTx/>
              <a:buNone/>
            </a:pPr>
            <a:r>
              <a:rPr lang="zh-CN" altLang="en-US" dirty="0">
                <a:latin typeface="华文新魏" panose="02010800040101010101" pitchFamily="2" charset="-122"/>
              </a:rPr>
              <a:t>	</a:t>
            </a:r>
            <a:r>
              <a:rPr lang="en-US" altLang="zh-CN" dirty="0" err="1">
                <a:latin typeface="华文新魏" panose="02010800040101010101" pitchFamily="2" charset="-122"/>
              </a:rPr>
              <a:t>sno</a:t>
            </a:r>
            <a:r>
              <a:rPr lang="en-US" altLang="zh-CN" b="1" dirty="0">
                <a:latin typeface="华文新魏" panose="02010800040101010101" pitchFamily="2" charset="-122"/>
                <a:sym typeface="Symbol" panose="05050102010706020507" pitchFamily="18" charset="2"/>
              </a:rPr>
              <a:t></a:t>
            </a:r>
            <a:r>
              <a:rPr lang="en-US" altLang="zh-CN" dirty="0">
                <a:latin typeface="华文新魏" panose="02010800040101010101" pitchFamily="2" charset="-122"/>
              </a:rPr>
              <a:t> </a:t>
            </a:r>
            <a:r>
              <a:rPr lang="en-US" altLang="zh-CN" dirty="0" err="1">
                <a:latin typeface="华文新魏" panose="02010800040101010101" pitchFamily="2" charset="-122"/>
              </a:rPr>
              <a:t>dno，dno</a:t>
            </a:r>
            <a:r>
              <a:rPr lang="en-US" altLang="zh-CN" dirty="0">
                <a:latin typeface="华文新魏" panose="02010800040101010101" pitchFamily="2" charset="-122"/>
              </a:rPr>
              <a:t> </a:t>
            </a:r>
            <a:r>
              <a:rPr lang="en-US" altLang="zh-CN" b="1" dirty="0">
                <a:latin typeface="华文新魏" panose="02010800040101010101" pitchFamily="2" charset="-122"/>
                <a:sym typeface="Symbol" panose="05050102010706020507" pitchFamily="18" charset="2"/>
              </a:rPr>
              <a:t></a:t>
            </a:r>
            <a:r>
              <a:rPr lang="en-US" altLang="zh-CN" dirty="0">
                <a:latin typeface="华文新魏" panose="02010800040101010101" pitchFamily="2" charset="-122"/>
              </a:rPr>
              <a:t> dean</a:t>
            </a:r>
          </a:p>
          <a:p>
            <a:pPr eaLnBrk="1" hangingPunct="1"/>
            <a:endParaRPr lang="zh-CN" altLang="en-US" dirty="0">
              <a:latin typeface="华文新魏" panose="02010800040101010101" pitchFamily="2" charset="-122"/>
            </a:endParaRPr>
          </a:p>
        </p:txBody>
      </p:sp>
      <p:graphicFrame>
        <p:nvGraphicFramePr>
          <p:cNvPr id="24582" name="Object 1028"/>
          <p:cNvGraphicFramePr>
            <a:graphicFrameLocks noChangeAspect="1"/>
          </p:cNvGraphicFramePr>
          <p:nvPr/>
        </p:nvGraphicFramePr>
        <p:xfrm flipV="1">
          <a:off x="6991350" y="2773363"/>
          <a:ext cx="533400" cy="457200"/>
        </p:xfrm>
        <a:graphic>
          <a:graphicData uri="http://schemas.openxmlformats.org/presentationml/2006/ole">
            <mc:AlternateContent xmlns:mc="http://schemas.openxmlformats.org/markup-compatibility/2006">
              <mc:Choice xmlns:v="urn:schemas-microsoft-com:vml" Requires="v">
                <p:oleObj r:id="rId2" imgW="152268" imgH="152268" progId="Equation.3">
                  <p:embed/>
                </p:oleObj>
              </mc:Choice>
              <mc:Fallback>
                <p:oleObj r:id="rId2" imgW="152268" imgH="152268" progId="Equation.3">
                  <p:embed/>
                  <p:pic>
                    <p:nvPicPr>
                      <p:cNvPr id="0" name="Object 10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V="1">
                        <a:off x="6991350" y="2773363"/>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24583" name="Group 1029"/>
          <p:cNvGrpSpPr>
            <a:grpSpLocks/>
          </p:cNvGrpSpPr>
          <p:nvPr/>
        </p:nvGrpSpPr>
        <p:grpSpPr bwMode="auto">
          <a:xfrm>
            <a:off x="1331913" y="2708275"/>
            <a:ext cx="6985000" cy="584200"/>
            <a:chOff x="833" y="1688"/>
            <a:chExt cx="4400" cy="368"/>
          </a:xfrm>
        </p:grpSpPr>
        <p:sp>
          <p:nvSpPr>
            <p:cNvPr id="228358" name="Rectangle 1030"/>
            <p:cNvSpPr>
              <a:spLocks noChangeArrowheads="1"/>
            </p:cNvSpPr>
            <p:nvPr/>
          </p:nvSpPr>
          <p:spPr bwMode="auto">
            <a:xfrm>
              <a:off x="833" y="1688"/>
              <a:ext cx="4400" cy="368"/>
            </a:xfrm>
            <a:prstGeom prst="rect">
              <a:avLst/>
            </a:prstGeom>
            <a:noFill/>
            <a:ln w="9525">
              <a:noFill/>
              <a:miter lim="800000"/>
            </a:ln>
            <a:effectLst/>
          </p:spPr>
          <p:txBody>
            <a:bodyPr>
              <a:spAutoFit/>
            </a:bodyPr>
            <a:lstStyle/>
            <a:p>
              <a:pPr>
                <a:defRPr/>
              </a:pPr>
              <a:r>
                <a:rPr kumimoji="1" lang="en-US" altLang="zh-CN" sz="3200" dirty="0">
                  <a:sym typeface="Symbol" panose="05050102010706020507"/>
                </a:rPr>
                <a:t></a:t>
              </a:r>
              <a:r>
                <a:rPr kumimoji="1" lang="en-US" altLang="zh-CN" sz="3200" dirty="0">
                  <a:latin typeface="华文新魏" panose="02010800040101010101" pitchFamily="2" charset="-122"/>
                  <a:ea typeface="华文新魏" panose="02010800040101010101" pitchFamily="2" charset="-122"/>
                  <a:sym typeface="Symbol" panose="05050102010706020507" pitchFamily="18" charset="2"/>
                </a:rPr>
                <a:t> </a:t>
              </a:r>
              <a:r>
                <a:rPr kumimoji="1" lang="en-US" altLang="zh-CN" sz="3200" b="1" dirty="0">
                  <a:latin typeface="华文新魏" panose="02010800040101010101" pitchFamily="2" charset="-122"/>
                  <a:ea typeface="华文新魏" panose="02010800040101010101" pitchFamily="2" charset="-122"/>
                  <a:sym typeface="Symbol" panose="05050102010706020507" pitchFamily="18" charset="2"/>
                </a:rPr>
                <a:t> </a:t>
              </a:r>
              <a:r>
                <a:rPr kumimoji="1" lang="en-US" altLang="zh-CN" sz="3200" dirty="0">
                  <a:sym typeface="Symbol" panose="05050102010706020507"/>
                </a:rPr>
                <a:t> </a:t>
              </a:r>
              <a:r>
                <a:rPr kumimoji="1" lang="en-US" altLang="zh-CN" sz="3200" dirty="0">
                  <a:latin typeface="华文新魏" panose="02010800040101010101" pitchFamily="2" charset="-122"/>
                  <a:ea typeface="华文新魏" panose="02010800040101010101" pitchFamily="2" charset="-122"/>
                  <a:sym typeface="+mn-ea"/>
                </a:rPr>
                <a:t>，</a:t>
              </a:r>
              <a:r>
                <a:rPr kumimoji="1" lang="en-US" altLang="zh-CN" sz="3200" dirty="0">
                  <a:sym typeface="Symbol" panose="05050102010706020507"/>
                </a:rPr>
                <a:t> </a:t>
              </a:r>
              <a:r>
                <a:rPr kumimoji="1" lang="en-US" altLang="zh-CN" sz="3200" dirty="0">
                  <a:latin typeface="华文新魏" panose="02010800040101010101" pitchFamily="2" charset="-122"/>
                  <a:ea typeface="华文新魏" panose="02010800040101010101" pitchFamily="2" charset="-122"/>
                  <a:sym typeface="+mn-ea"/>
                </a:rPr>
                <a:t> </a:t>
              </a:r>
              <a:r>
                <a:rPr kumimoji="1" lang="en-US" altLang="zh-CN" sz="3200" b="1" dirty="0">
                  <a:latin typeface="华文新魏" panose="02010800040101010101" pitchFamily="2" charset="-122"/>
                  <a:ea typeface="华文新魏" panose="02010800040101010101" pitchFamily="2" charset="-122"/>
                  <a:sym typeface="Symbol" panose="05050102010706020507" pitchFamily="18" charset="2"/>
                </a:rPr>
                <a:t></a:t>
              </a:r>
              <a:r>
                <a:rPr kumimoji="1" lang="en-US" altLang="zh-CN" sz="3200" dirty="0">
                  <a:latin typeface="华文新魏" panose="02010800040101010101" pitchFamily="2" charset="-122"/>
                  <a:ea typeface="华文新魏" panose="02010800040101010101" pitchFamily="2" charset="-122"/>
                  <a:sym typeface="+mn-ea"/>
                </a:rPr>
                <a:t> </a:t>
              </a:r>
              <a:r>
                <a:rPr kumimoji="1" lang="en-US" altLang="zh-CN" sz="3200" dirty="0">
                  <a:sym typeface="Symbol" panose="05050102010706020507"/>
                </a:rPr>
                <a:t> </a:t>
              </a:r>
              <a:r>
                <a:rPr kumimoji="1" lang="en-US" altLang="zh-CN" sz="3200" dirty="0">
                  <a:latin typeface="华文新魏" panose="02010800040101010101" pitchFamily="2" charset="-122"/>
                  <a:ea typeface="华文新魏" panose="02010800040101010101" pitchFamily="2" charset="-122"/>
                  <a:sym typeface="+mn-ea"/>
                </a:rPr>
                <a:t>，</a:t>
              </a:r>
              <a:r>
                <a:rPr kumimoji="1" lang="en-US" altLang="zh-CN" sz="3200" dirty="0">
                  <a:sym typeface="Symbol" panose="05050102010706020507"/>
                </a:rPr>
                <a:t> </a:t>
              </a:r>
              <a:r>
                <a:rPr kumimoji="1" lang="en-US" altLang="zh-CN" sz="3200" dirty="0">
                  <a:latin typeface="华文新魏" panose="02010800040101010101" pitchFamily="2" charset="-122"/>
                  <a:ea typeface="华文新魏" panose="02010800040101010101" pitchFamily="2" charset="-122"/>
                  <a:sym typeface="+mn-ea"/>
                </a:rPr>
                <a:t> </a:t>
              </a:r>
              <a:r>
                <a:rPr kumimoji="1" lang="en-US" altLang="zh-CN" sz="3200" b="1" dirty="0">
                  <a:latin typeface="华文新魏" panose="02010800040101010101" pitchFamily="2" charset="-122"/>
                  <a:ea typeface="华文新魏" panose="02010800040101010101" pitchFamily="2" charset="-122"/>
                  <a:sym typeface="Symbol" panose="05050102010706020507" pitchFamily="18" charset="2"/>
                </a:rPr>
                <a:t></a:t>
              </a:r>
              <a:r>
                <a:rPr kumimoji="1" lang="en-US" altLang="zh-CN" sz="3200" dirty="0">
                  <a:latin typeface="华文新魏" panose="02010800040101010101" pitchFamily="2" charset="-122"/>
                  <a:ea typeface="华文新魏" panose="02010800040101010101" pitchFamily="2" charset="-122"/>
                  <a:sym typeface="+mn-ea"/>
                </a:rPr>
                <a:t> </a:t>
              </a:r>
              <a:r>
                <a:rPr kumimoji="1" lang="en-US" altLang="zh-CN" sz="3200" dirty="0">
                  <a:sym typeface="Symbol" panose="05050102010706020507"/>
                </a:rPr>
                <a:t> </a:t>
              </a:r>
              <a:r>
                <a:rPr kumimoji="1" lang="en-US" altLang="zh-CN" sz="3200" dirty="0">
                  <a:latin typeface="华文新魏" panose="02010800040101010101" pitchFamily="2" charset="-122"/>
                  <a:ea typeface="华文新魏" panose="02010800040101010101" pitchFamily="2" charset="-122"/>
                  <a:sym typeface="+mn-ea"/>
                </a:rPr>
                <a:t>，</a:t>
              </a:r>
              <a:r>
                <a:rPr kumimoji="1" lang="zh-CN" altLang="en-US" sz="3200" dirty="0">
                  <a:latin typeface="华文新魏" panose="02010800040101010101" pitchFamily="2" charset="-122"/>
                  <a:ea typeface="华文新魏" panose="02010800040101010101" pitchFamily="2" charset="-122"/>
                  <a:sym typeface="+mn-ea"/>
                </a:rPr>
                <a:t>且</a:t>
              </a:r>
              <a:r>
                <a:rPr kumimoji="1" lang="en-US" altLang="zh-CN" sz="3200" dirty="0">
                  <a:sym typeface="Symbol" panose="05050102010706020507"/>
                </a:rPr>
                <a:t>      </a:t>
              </a:r>
              <a:endParaRPr kumimoji="1" lang="en-US" altLang="zh-CN" sz="3200" dirty="0">
                <a:solidFill>
                  <a:schemeClr val="tx1"/>
                </a:solidFill>
                <a:effectLst>
                  <a:outerShdw blurRad="38100" dist="38100" dir="2700000" algn="tl">
                    <a:srgbClr val="000000"/>
                  </a:outerShdw>
                </a:effectLst>
                <a:latin typeface="华文新魏" panose="02010800040101010101" pitchFamily="2" charset="-122"/>
                <a:ea typeface="华文新魏" panose="02010800040101010101" pitchFamily="2" charset="-122"/>
                <a:sym typeface="+mn-ea"/>
              </a:endParaRPr>
            </a:p>
          </p:txBody>
        </p:sp>
        <p:sp>
          <p:nvSpPr>
            <p:cNvPr id="24585" name="Line 1031"/>
            <p:cNvSpPr>
              <a:spLocks noChangeShapeType="1"/>
            </p:cNvSpPr>
            <p:nvPr/>
          </p:nvSpPr>
          <p:spPr bwMode="auto">
            <a:xfrm>
              <a:off x="3192" y="1779"/>
              <a:ext cx="96" cy="192"/>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3077" name="Rectangle 2"/>
          <p:cNvSpPr>
            <a:spLocks noGrp="1" noChangeArrowheads="1"/>
          </p:cNvSpPr>
          <p:nvPr>
            <p:ph type="title"/>
          </p:nvPr>
        </p:nvSpPr>
        <p:spPr/>
        <p:txBody>
          <a:bodyPr/>
          <a:lstStyle/>
          <a:p>
            <a:pPr eaLnBrk="1" hangingPunct="1">
              <a:defRPr/>
            </a:pPr>
            <a:r>
              <a:rPr kumimoji="1" lang="zh-CN" altLang="en-US"/>
              <a:t>函数依赖</a:t>
            </a:r>
          </a:p>
        </p:txBody>
      </p:sp>
      <p:sp>
        <p:nvSpPr>
          <p:cNvPr id="25605" name="Rectangle 3"/>
          <p:cNvSpPr>
            <a:spLocks noChangeArrowheads="1"/>
          </p:cNvSpPr>
          <p:nvPr/>
        </p:nvSpPr>
        <p:spPr bwMode="auto">
          <a:xfrm>
            <a:off x="457200" y="1295400"/>
            <a:ext cx="84582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r>
              <a:rPr lang="zh-CN" altLang="en-US" sz="2800" dirty="0">
                <a:solidFill>
                  <a:srgbClr val="FF3300"/>
                </a:solidFill>
                <a:latin typeface="华文新魏" panose="02010800040101010101" pitchFamily="2" charset="-122"/>
              </a:rPr>
              <a:t>超码：</a:t>
            </a:r>
            <a:r>
              <a:rPr lang="zh-CN" altLang="en-US" sz="2800" dirty="0">
                <a:latin typeface="华文新魏" panose="02010800040101010101" pitchFamily="2" charset="-122"/>
              </a:rPr>
              <a:t>设</a:t>
            </a:r>
            <a:r>
              <a:rPr lang="en-US" altLang="zh-CN" sz="2800" dirty="0">
                <a:latin typeface="华文新魏" panose="02010800040101010101" pitchFamily="2" charset="-122"/>
              </a:rPr>
              <a:t>K</a:t>
            </a:r>
            <a:r>
              <a:rPr lang="zh-CN" altLang="en-US" sz="2800" dirty="0">
                <a:latin typeface="华文新魏" panose="02010800040101010101" pitchFamily="2" charset="-122"/>
              </a:rPr>
              <a:t>为</a:t>
            </a:r>
            <a:r>
              <a:rPr lang="en-US" altLang="zh-CN" sz="2800" dirty="0">
                <a:latin typeface="华文新魏" panose="02010800040101010101" pitchFamily="2" charset="-122"/>
              </a:rPr>
              <a:t>R&lt; U,  F &gt;</a:t>
            </a:r>
            <a:r>
              <a:rPr lang="zh-CN" altLang="en-US" sz="2800" dirty="0">
                <a:latin typeface="华文新魏" panose="02010800040101010101" pitchFamily="2" charset="-122"/>
              </a:rPr>
              <a:t>的属性组，若</a:t>
            </a:r>
            <a:r>
              <a:rPr lang="en-US" altLang="zh-CN" sz="2800" dirty="0">
                <a:latin typeface="华文新魏" panose="02010800040101010101" pitchFamily="2" charset="-122"/>
              </a:rPr>
              <a:t>K</a:t>
            </a:r>
            <a:r>
              <a:rPr lang="en-US" altLang="zh-CN" sz="2800" dirty="0">
                <a:latin typeface="华文新魏" panose="02010800040101010101" pitchFamily="2" charset="-122"/>
                <a:sym typeface="Symbol" panose="05050102010706020507" pitchFamily="18" charset="2"/>
              </a:rPr>
              <a:t></a:t>
            </a:r>
            <a:r>
              <a:rPr lang="en-US" altLang="zh-CN" sz="2800" dirty="0">
                <a:latin typeface="华文新魏" panose="02010800040101010101" pitchFamily="2" charset="-122"/>
              </a:rPr>
              <a:t>U，</a:t>
            </a:r>
            <a:r>
              <a:rPr lang="zh-CN" altLang="en-US" sz="2800" dirty="0">
                <a:latin typeface="华文新魏" panose="02010800040101010101" pitchFamily="2" charset="-122"/>
              </a:rPr>
              <a:t>则称</a:t>
            </a:r>
            <a:r>
              <a:rPr lang="en-US" altLang="zh-CN" sz="2800" dirty="0">
                <a:latin typeface="华文新魏" panose="02010800040101010101" pitchFamily="2" charset="-122"/>
              </a:rPr>
              <a:t>K</a:t>
            </a:r>
            <a:r>
              <a:rPr lang="zh-CN" altLang="en-US" sz="2800" dirty="0">
                <a:latin typeface="华文新魏" panose="02010800040101010101" pitchFamily="2" charset="-122"/>
              </a:rPr>
              <a:t>为</a:t>
            </a:r>
            <a:r>
              <a:rPr lang="en-US" altLang="zh-CN" sz="2800" dirty="0">
                <a:latin typeface="华文新魏" panose="02010800040101010101" pitchFamily="2" charset="-122"/>
              </a:rPr>
              <a:t>R</a:t>
            </a:r>
            <a:r>
              <a:rPr lang="zh-CN" altLang="en-US" sz="2800" dirty="0">
                <a:latin typeface="华文新魏" panose="02010800040101010101" pitchFamily="2" charset="-122"/>
              </a:rPr>
              <a:t>的超码</a:t>
            </a:r>
          </a:p>
        </p:txBody>
      </p:sp>
      <p:grpSp>
        <p:nvGrpSpPr>
          <p:cNvPr id="25606" name="Group 4"/>
          <p:cNvGrpSpPr>
            <a:grpSpLocks/>
          </p:cNvGrpSpPr>
          <p:nvPr/>
        </p:nvGrpSpPr>
        <p:grpSpPr bwMode="auto">
          <a:xfrm>
            <a:off x="457200" y="2362200"/>
            <a:ext cx="8458200" cy="1022350"/>
            <a:chOff x="288" y="1632"/>
            <a:chExt cx="5328" cy="644"/>
          </a:xfrm>
        </p:grpSpPr>
        <p:sp>
          <p:nvSpPr>
            <p:cNvPr id="25609" name="Rectangle 5"/>
            <p:cNvSpPr>
              <a:spLocks noChangeArrowheads="1"/>
            </p:cNvSpPr>
            <p:nvPr/>
          </p:nvSpPr>
          <p:spPr bwMode="auto">
            <a:xfrm>
              <a:off x="288" y="1680"/>
              <a:ext cx="5328"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r>
                <a:rPr lang="zh-CN" altLang="en-US" sz="2800" dirty="0">
                  <a:solidFill>
                    <a:srgbClr val="FF3300"/>
                  </a:solidFill>
                  <a:latin typeface="华文新魏" panose="02010800040101010101" pitchFamily="2" charset="-122"/>
                </a:rPr>
                <a:t>候选码：</a:t>
              </a:r>
              <a:r>
                <a:rPr lang="zh-CN" altLang="en-US" sz="2800" dirty="0">
                  <a:latin typeface="华文新魏" panose="02010800040101010101" pitchFamily="2" charset="-122"/>
                </a:rPr>
                <a:t>设</a:t>
              </a:r>
              <a:r>
                <a:rPr lang="en-US" altLang="zh-CN" sz="2800" dirty="0">
                  <a:latin typeface="华文新魏" panose="02010800040101010101" pitchFamily="2" charset="-122"/>
                </a:rPr>
                <a:t>K</a:t>
              </a:r>
              <a:r>
                <a:rPr lang="zh-CN" altLang="en-US" sz="2800" dirty="0">
                  <a:latin typeface="华文新魏" panose="02010800040101010101" pitchFamily="2" charset="-122"/>
                </a:rPr>
                <a:t>为</a:t>
              </a:r>
              <a:r>
                <a:rPr lang="en-US" altLang="zh-CN" sz="2800" dirty="0">
                  <a:latin typeface="华文新魏" panose="02010800040101010101" pitchFamily="2" charset="-122"/>
                </a:rPr>
                <a:t>R&lt; U,  F &gt;</a:t>
              </a:r>
              <a:r>
                <a:rPr lang="zh-CN" altLang="en-US" sz="2800" dirty="0">
                  <a:latin typeface="华文新魏" panose="02010800040101010101" pitchFamily="2" charset="-122"/>
                </a:rPr>
                <a:t>的超码，若</a:t>
              </a:r>
              <a:r>
                <a:rPr lang="en-US" altLang="zh-CN" sz="2800" dirty="0">
                  <a:latin typeface="华文新魏" panose="02010800040101010101" pitchFamily="2" charset="-122"/>
                </a:rPr>
                <a:t>K             U，</a:t>
              </a:r>
              <a:r>
                <a:rPr lang="zh-CN" altLang="en-US" sz="2800" dirty="0">
                  <a:latin typeface="华文新魏" panose="02010800040101010101" pitchFamily="2" charset="-122"/>
                </a:rPr>
                <a:t>则称</a:t>
              </a:r>
              <a:r>
                <a:rPr lang="en-US" altLang="zh-CN" sz="2800" dirty="0">
                  <a:latin typeface="华文新魏" panose="02010800040101010101" pitchFamily="2" charset="-122"/>
                </a:rPr>
                <a:t>K</a:t>
              </a:r>
              <a:r>
                <a:rPr lang="zh-CN" altLang="en-US" sz="2800" dirty="0">
                  <a:latin typeface="华文新魏" panose="02010800040101010101" pitchFamily="2" charset="-122"/>
                </a:rPr>
                <a:t>为</a:t>
              </a:r>
              <a:r>
                <a:rPr lang="en-US" altLang="zh-CN" sz="2800" dirty="0">
                  <a:latin typeface="华文新魏" panose="02010800040101010101" pitchFamily="2" charset="-122"/>
                </a:rPr>
                <a:t>R</a:t>
              </a:r>
              <a:r>
                <a:rPr lang="zh-CN" altLang="en-US" sz="2800" dirty="0">
                  <a:latin typeface="华文新魏" panose="02010800040101010101" pitchFamily="2" charset="-122"/>
                </a:rPr>
                <a:t>的候选码</a:t>
              </a:r>
            </a:p>
          </p:txBody>
        </p:sp>
        <p:graphicFrame>
          <p:nvGraphicFramePr>
            <p:cNvPr id="25610" name="Object 6"/>
            <p:cNvGraphicFramePr>
              <a:graphicFrameLocks noChangeAspect="1"/>
            </p:cNvGraphicFramePr>
            <p:nvPr/>
          </p:nvGraphicFramePr>
          <p:xfrm>
            <a:off x="4212" y="1632"/>
            <a:ext cx="592" cy="432"/>
          </p:xfrm>
          <a:graphic>
            <a:graphicData uri="http://schemas.openxmlformats.org/presentationml/2006/ole">
              <mc:AlternateContent xmlns:mc="http://schemas.openxmlformats.org/markup-compatibility/2006">
                <mc:Choice xmlns:v="urn:schemas-microsoft-com:vml" Requires="v">
                  <p:oleObj r:id="rId2" imgW="457200" imgH="279400" progId="Equation.3">
                    <p:embed/>
                  </p:oleObj>
                </mc:Choice>
                <mc:Fallback>
                  <p:oleObj r:id="rId2" imgW="457200" imgH="279400" progId="Equation.3">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2" y="1632"/>
                          <a:ext cx="592"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25607" name="Rectangle 7"/>
          <p:cNvSpPr>
            <a:spLocks noChangeArrowheads="1"/>
          </p:cNvSpPr>
          <p:nvPr/>
        </p:nvSpPr>
        <p:spPr bwMode="auto">
          <a:xfrm>
            <a:off x="457200" y="3657600"/>
            <a:ext cx="84582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r>
              <a:rPr lang="zh-CN" altLang="en-US" sz="2800" dirty="0">
                <a:solidFill>
                  <a:srgbClr val="FF3300"/>
                </a:solidFill>
                <a:latin typeface="华文新魏" panose="02010800040101010101" pitchFamily="2" charset="-122"/>
              </a:rPr>
              <a:t>主码：</a:t>
            </a:r>
            <a:r>
              <a:rPr lang="zh-CN" altLang="en-US" sz="2800" dirty="0">
                <a:latin typeface="华文新魏" panose="02010800040101010101" pitchFamily="2" charset="-122"/>
              </a:rPr>
              <a:t>若</a:t>
            </a:r>
            <a:r>
              <a:rPr lang="en-US" altLang="zh-CN" sz="2800" dirty="0">
                <a:latin typeface="华文新魏" panose="02010800040101010101" pitchFamily="2" charset="-122"/>
              </a:rPr>
              <a:t>R(U, F)</a:t>
            </a:r>
            <a:r>
              <a:rPr lang="zh-CN" altLang="en-US" sz="2800" dirty="0">
                <a:latin typeface="华文新魏" panose="02010800040101010101" pitchFamily="2" charset="-122"/>
              </a:rPr>
              <a:t>有多个候选码，则可以从中选定一个作为</a:t>
            </a:r>
            <a:r>
              <a:rPr lang="en-US" altLang="zh-CN" sz="2800" dirty="0">
                <a:latin typeface="华文新魏" panose="02010800040101010101" pitchFamily="2" charset="-122"/>
              </a:rPr>
              <a:t>R</a:t>
            </a:r>
            <a:r>
              <a:rPr lang="zh-CN" altLang="en-US" sz="2800" dirty="0">
                <a:latin typeface="华文新魏" panose="02010800040101010101" pitchFamily="2" charset="-122"/>
              </a:rPr>
              <a:t>的主码</a:t>
            </a:r>
          </a:p>
        </p:txBody>
      </p:sp>
      <p:sp>
        <p:nvSpPr>
          <p:cNvPr id="25608" name="Rectangle 8"/>
          <p:cNvSpPr>
            <a:spLocks noChangeArrowheads="1"/>
          </p:cNvSpPr>
          <p:nvPr/>
        </p:nvSpPr>
        <p:spPr bwMode="auto">
          <a:xfrm>
            <a:off x="457200" y="4800600"/>
            <a:ext cx="84582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r>
              <a:rPr lang="zh-CN" altLang="en-US" sz="2800" dirty="0">
                <a:solidFill>
                  <a:srgbClr val="FF3300"/>
                </a:solidFill>
                <a:latin typeface="华文新魏" panose="02010800040101010101" pitchFamily="2" charset="-122"/>
              </a:rPr>
              <a:t>主属性：</a:t>
            </a:r>
            <a:r>
              <a:rPr lang="zh-CN" altLang="en-US" sz="2800" dirty="0">
                <a:latin typeface="华文新魏" panose="02010800040101010101" pitchFamily="2" charset="-122"/>
              </a:rPr>
              <a:t>包含在任意一个候选码中的属性，称作主属性</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23556" name="Rectangle 2"/>
          <p:cNvSpPr>
            <a:spLocks noGrp="1" noChangeArrowheads="1"/>
          </p:cNvSpPr>
          <p:nvPr>
            <p:ph type="title"/>
          </p:nvPr>
        </p:nvSpPr>
        <p:spPr/>
        <p:txBody>
          <a:bodyPr/>
          <a:lstStyle/>
          <a:p>
            <a:pPr eaLnBrk="1" hangingPunct="1">
              <a:defRPr/>
            </a:pPr>
            <a:r>
              <a:rPr kumimoji="1" lang="zh-CN" altLang="en-US" dirty="0"/>
              <a:t>提纲</a:t>
            </a:r>
          </a:p>
        </p:txBody>
      </p:sp>
      <p:sp>
        <p:nvSpPr>
          <p:cNvPr id="7173" name="Rectangle 3"/>
          <p:cNvSpPr>
            <a:spLocks noGrp="1" noChangeArrowheads="1"/>
          </p:cNvSpPr>
          <p:nvPr>
            <p:ph idx="1"/>
          </p:nvPr>
        </p:nvSpPr>
        <p:spPr/>
        <p:txBody>
          <a:bodyPr/>
          <a:lstStyle/>
          <a:p>
            <a:pPr eaLnBrk="1" hangingPunct="1"/>
            <a:r>
              <a:rPr lang="zh-CN" altLang="en-US"/>
              <a:t>函数依赖概念及其推导</a:t>
            </a:r>
          </a:p>
          <a:p>
            <a:pPr eaLnBrk="1" hangingPunct="1"/>
            <a:r>
              <a:rPr lang="zh-CN" altLang="en-US"/>
              <a:t>范式</a:t>
            </a:r>
          </a:p>
          <a:p>
            <a:pPr eaLnBrk="1" hangingPunct="1"/>
            <a:r>
              <a:rPr lang="zh-CN" altLang="en-US"/>
              <a:t>关系模式分解</a:t>
            </a:r>
          </a:p>
          <a:p>
            <a:pPr eaLnBrk="1" hangingPunct="1"/>
            <a:r>
              <a:rPr lang="zh-CN" altLang="en-US"/>
              <a:t>多值依赖概念</a:t>
            </a:r>
          </a:p>
          <a:p>
            <a:pPr eaLnBrk="1" hangingPunct="1"/>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4103" name="Rectangle 2"/>
          <p:cNvSpPr>
            <a:spLocks noGrp="1" noChangeArrowheads="1"/>
          </p:cNvSpPr>
          <p:nvPr>
            <p:ph type="title"/>
          </p:nvPr>
        </p:nvSpPr>
        <p:spPr/>
        <p:txBody>
          <a:bodyPr/>
          <a:lstStyle/>
          <a:p>
            <a:pPr eaLnBrk="1" hangingPunct="1">
              <a:defRPr/>
            </a:pPr>
            <a:r>
              <a:rPr kumimoji="1" lang="zh-CN" altLang="en-US" dirty="0"/>
              <a:t>示例</a:t>
            </a:r>
          </a:p>
        </p:txBody>
      </p:sp>
      <p:sp>
        <p:nvSpPr>
          <p:cNvPr id="26629" name="Rectangle 3"/>
          <p:cNvSpPr>
            <a:spLocks noGrp="1" noChangeArrowheads="1"/>
          </p:cNvSpPr>
          <p:nvPr>
            <p:ph idx="1"/>
          </p:nvPr>
        </p:nvSpPr>
        <p:spPr>
          <a:xfrm>
            <a:off x="533400" y="1268760"/>
            <a:ext cx="8153400" cy="2268538"/>
          </a:xfrm>
        </p:spPr>
        <p:txBody>
          <a:bodyPr/>
          <a:lstStyle/>
          <a:p>
            <a:pPr algn="ctr" eaLnBrk="1" hangingPunct="1">
              <a:spcBef>
                <a:spcPct val="40000"/>
              </a:spcBef>
              <a:buNone/>
            </a:pPr>
            <a:r>
              <a:rPr lang="zh-CN" altLang="en-US" sz="3200" dirty="0">
                <a:latin typeface="华文新魏" panose="02010800040101010101" pitchFamily="2" charset="-122"/>
              </a:rPr>
              <a:t>关系模式</a:t>
            </a:r>
            <a:r>
              <a:rPr lang="en-US" altLang="zh-CN" sz="3200" i="1" dirty="0">
                <a:latin typeface="华文新魏" panose="02010800040101010101" pitchFamily="2" charset="-122"/>
              </a:rPr>
              <a:t>S(</a:t>
            </a:r>
            <a:r>
              <a:rPr lang="en-US" altLang="zh-CN" sz="3200" i="1" u="sng" dirty="0" err="1">
                <a:latin typeface="华文新魏" panose="02010800040101010101" pitchFamily="2" charset="-122"/>
              </a:rPr>
              <a:t>sno</a:t>
            </a:r>
            <a:r>
              <a:rPr lang="en-US" altLang="zh-CN" sz="3200" i="1" dirty="0">
                <a:latin typeface="华文新魏" panose="02010800040101010101" pitchFamily="2" charset="-122"/>
              </a:rPr>
              <a:t>, </a:t>
            </a:r>
            <a:r>
              <a:rPr lang="en-US" altLang="zh-CN" sz="3200" i="1" dirty="0" err="1">
                <a:latin typeface="华文新魏" panose="02010800040101010101" pitchFamily="2" charset="-122"/>
              </a:rPr>
              <a:t>sname</a:t>
            </a:r>
            <a:r>
              <a:rPr lang="en-US" altLang="zh-CN" sz="3200" i="1" dirty="0">
                <a:latin typeface="华文新魏" panose="02010800040101010101" pitchFamily="2" charset="-122"/>
              </a:rPr>
              <a:t>, age, gender, </a:t>
            </a:r>
            <a:r>
              <a:rPr lang="en-US" altLang="zh-CN" sz="3200" i="1" dirty="0" err="1">
                <a:latin typeface="华文新魏" panose="02010800040101010101" pitchFamily="2" charset="-122"/>
              </a:rPr>
              <a:t>dno</a:t>
            </a:r>
            <a:r>
              <a:rPr lang="en-US" altLang="zh-CN" sz="3200" i="1" dirty="0">
                <a:latin typeface="华文新魏" panose="02010800040101010101" pitchFamily="2" charset="-122"/>
              </a:rPr>
              <a:t>, </a:t>
            </a:r>
            <a:r>
              <a:rPr lang="en-US" altLang="zh-CN" sz="3200" i="1" dirty="0" err="1">
                <a:latin typeface="华文新魏" panose="02010800040101010101" pitchFamily="2" charset="-122"/>
              </a:rPr>
              <a:t>dname</a:t>
            </a:r>
            <a:r>
              <a:rPr lang="en-US" altLang="zh-CN" sz="3200" i="1" dirty="0">
                <a:latin typeface="华文新魏" panose="02010800040101010101" pitchFamily="2" charset="-122"/>
              </a:rPr>
              <a:t>, dean, </a:t>
            </a:r>
            <a:r>
              <a:rPr lang="en-US" altLang="zh-CN" sz="3200" i="1" u="sng" dirty="0" err="1">
                <a:latin typeface="华文新魏" panose="02010800040101010101" pitchFamily="2" charset="-122"/>
              </a:rPr>
              <a:t>cno</a:t>
            </a:r>
            <a:r>
              <a:rPr lang="en-US" altLang="zh-CN" sz="3200" i="1" dirty="0">
                <a:latin typeface="华文新魏" panose="02010800040101010101" pitchFamily="2" charset="-122"/>
              </a:rPr>
              <a:t>, </a:t>
            </a:r>
            <a:r>
              <a:rPr lang="en-US" altLang="zh-CN" sz="3200" i="1" dirty="0" err="1">
                <a:latin typeface="华文新魏" panose="02010800040101010101" pitchFamily="2" charset="-122"/>
              </a:rPr>
              <a:t>cname</a:t>
            </a:r>
            <a:r>
              <a:rPr lang="en-US" altLang="zh-CN" sz="3200" i="1" dirty="0">
                <a:latin typeface="华文新魏" panose="02010800040101010101" pitchFamily="2" charset="-122"/>
              </a:rPr>
              <a:t>, score, credit)</a:t>
            </a:r>
          </a:p>
          <a:p>
            <a:pPr lvl="1" eaLnBrk="1" hangingPunct="1">
              <a:spcBef>
                <a:spcPct val="40000"/>
              </a:spcBef>
              <a:buFontTx/>
              <a:buNone/>
            </a:pPr>
            <a:r>
              <a:rPr lang="zh-CN" altLang="en-US" dirty="0">
                <a:latin typeface="华文新魏" panose="02010800040101010101" pitchFamily="2" charset="-122"/>
              </a:rPr>
              <a:t>主码：</a:t>
            </a:r>
            <a:r>
              <a:rPr lang="en-US" altLang="zh-CN" dirty="0">
                <a:latin typeface="华文新魏" panose="02010800040101010101" pitchFamily="2" charset="-122"/>
                <a:sym typeface="Wingdings" panose="05000000000000000000" pitchFamily="2" charset="2"/>
              </a:rPr>
              <a:t>(</a:t>
            </a:r>
            <a:r>
              <a:rPr lang="en-US" altLang="zh-CN" u="sng" dirty="0" err="1">
                <a:latin typeface="华文新魏" panose="02010800040101010101" pitchFamily="2" charset="-122"/>
                <a:sym typeface="Wingdings" panose="05000000000000000000" pitchFamily="2" charset="2"/>
              </a:rPr>
              <a:t>sno</a:t>
            </a:r>
            <a:r>
              <a:rPr lang="zh-CN" altLang="en-US" dirty="0">
                <a:latin typeface="华文新魏" panose="02010800040101010101" pitchFamily="2" charset="-122"/>
                <a:sym typeface="Wingdings" panose="05000000000000000000" pitchFamily="2" charset="2"/>
              </a:rPr>
              <a:t>，</a:t>
            </a:r>
            <a:r>
              <a:rPr lang="en-US" altLang="zh-CN" u="sng" dirty="0" err="1">
                <a:latin typeface="华文新魏" panose="02010800040101010101" pitchFamily="2" charset="-122"/>
                <a:sym typeface="Wingdings" panose="05000000000000000000" pitchFamily="2" charset="2"/>
              </a:rPr>
              <a:t>cno</a:t>
            </a:r>
            <a:r>
              <a:rPr lang="en-US" altLang="zh-CN" dirty="0">
                <a:latin typeface="华文新魏" panose="02010800040101010101" pitchFamily="2" charset="-122"/>
                <a:sym typeface="Wingdings" panose="05000000000000000000" pitchFamily="2" charset="2"/>
              </a:rPr>
              <a:t>)</a:t>
            </a:r>
            <a:endParaRPr lang="en-US" altLang="zh-CN" dirty="0">
              <a:latin typeface="华文新魏" panose="02010800040101010101" pitchFamily="2" charset="-122"/>
            </a:endParaRPr>
          </a:p>
          <a:p>
            <a:pPr lvl="1" eaLnBrk="1" hangingPunct="1">
              <a:spcBef>
                <a:spcPct val="40000"/>
              </a:spcBef>
              <a:buFontTx/>
              <a:buNone/>
            </a:pPr>
            <a:r>
              <a:rPr lang="zh-CN" altLang="en-US" dirty="0">
                <a:latin typeface="华文新魏" panose="02010800040101010101" pitchFamily="2" charset="-122"/>
              </a:rPr>
              <a:t>请找出函数依赖：</a:t>
            </a:r>
            <a:r>
              <a:rPr lang="zh-CN" altLang="en-US" dirty="0">
                <a:latin typeface="华文新魏" panose="02010800040101010101" pitchFamily="2" charset="-122"/>
                <a:sym typeface="Wingdings" panose="05000000000000000000" pitchFamily="2" charset="2"/>
              </a:rPr>
              <a:t>		</a:t>
            </a:r>
          </a:p>
        </p:txBody>
      </p:sp>
      <p:sp>
        <p:nvSpPr>
          <p:cNvPr id="230405" name="Rectangle 5"/>
          <p:cNvSpPr>
            <a:spLocks noChangeArrowheads="1"/>
          </p:cNvSpPr>
          <p:nvPr/>
        </p:nvSpPr>
        <p:spPr bwMode="auto">
          <a:xfrm>
            <a:off x="0" y="3851275"/>
            <a:ext cx="8748713" cy="244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lvl="1">
              <a:spcBef>
                <a:spcPct val="50000"/>
              </a:spcBef>
              <a:buClr>
                <a:schemeClr val="hlink"/>
              </a:buClr>
              <a:buSzPct val="55000"/>
              <a:buFontTx/>
              <a:buNone/>
            </a:pPr>
            <a:r>
              <a:rPr lang="en-US" altLang="zh-CN" dirty="0">
                <a:latin typeface="华文新魏" panose="02010800040101010101" pitchFamily="2" charset="-122"/>
                <a:sym typeface="Wingdings" panose="05000000000000000000" pitchFamily="2" charset="2"/>
              </a:rPr>
              <a:t>(</a:t>
            </a:r>
            <a:r>
              <a:rPr lang="en-US" altLang="zh-CN" dirty="0" err="1">
                <a:latin typeface="华文新魏" panose="02010800040101010101" pitchFamily="2" charset="-122"/>
                <a:sym typeface="Wingdings" panose="05000000000000000000" pitchFamily="2" charset="2"/>
              </a:rPr>
              <a:t>sno</a:t>
            </a:r>
            <a:r>
              <a:rPr lang="zh-CN" altLang="en-US" dirty="0">
                <a:latin typeface="华文新魏" panose="02010800040101010101" pitchFamily="2" charset="-122"/>
                <a:sym typeface="Wingdings" panose="05000000000000000000" pitchFamily="2" charset="2"/>
              </a:rPr>
              <a:t>，</a:t>
            </a:r>
            <a:r>
              <a:rPr lang="en-US" altLang="zh-CN" dirty="0" err="1">
                <a:latin typeface="华文新魏" panose="02010800040101010101" pitchFamily="2" charset="-122"/>
                <a:sym typeface="Wingdings" panose="05000000000000000000" pitchFamily="2" charset="2"/>
              </a:rPr>
              <a:t>cno</a:t>
            </a:r>
            <a:r>
              <a:rPr lang="en-US" altLang="zh-CN" dirty="0">
                <a:latin typeface="华文新魏" panose="02010800040101010101" pitchFamily="2" charset="-122"/>
                <a:sym typeface="Wingdings" panose="05000000000000000000" pitchFamily="2" charset="2"/>
              </a:rPr>
              <a:t>)		       score</a:t>
            </a:r>
          </a:p>
          <a:p>
            <a:pPr lvl="1">
              <a:spcBef>
                <a:spcPct val="50000"/>
              </a:spcBef>
              <a:buClr>
                <a:schemeClr val="hlink"/>
              </a:buClr>
              <a:buSzPct val="55000"/>
              <a:buFontTx/>
              <a:buNone/>
            </a:pPr>
            <a:r>
              <a:rPr lang="en-US" altLang="zh-CN" dirty="0" err="1">
                <a:latin typeface="华文新魏" panose="02010800040101010101" pitchFamily="2" charset="-122"/>
                <a:sym typeface="Wingdings" panose="05000000000000000000" pitchFamily="2" charset="2"/>
              </a:rPr>
              <a:t>sno</a:t>
            </a:r>
            <a:r>
              <a:rPr lang="en-US" altLang="zh-CN" dirty="0">
                <a:latin typeface="华文新魏" panose="02010800040101010101" pitchFamily="2" charset="-122"/>
                <a:sym typeface="Wingdings" panose="05000000000000000000" pitchFamily="2" charset="2"/>
              </a:rPr>
              <a:t> </a:t>
            </a:r>
            <a:r>
              <a:rPr lang="en-US" altLang="zh-CN" b="1" dirty="0">
                <a:latin typeface="华文新魏" panose="02010800040101010101" pitchFamily="2" charset="-122"/>
                <a:sym typeface="Symbol" panose="05050102010706020507" pitchFamily="18" charset="2"/>
              </a:rPr>
              <a:t></a:t>
            </a:r>
            <a:r>
              <a:rPr lang="en-US" altLang="zh-CN" dirty="0">
                <a:latin typeface="华文新魏" panose="02010800040101010101" pitchFamily="2" charset="-122"/>
                <a:sym typeface="Wingdings" panose="05000000000000000000" pitchFamily="2" charset="2"/>
              </a:rPr>
              <a:t> </a:t>
            </a:r>
            <a:r>
              <a:rPr lang="en-US" altLang="zh-CN" dirty="0" err="1">
                <a:latin typeface="华文新魏" panose="02010800040101010101" pitchFamily="2" charset="-122"/>
                <a:sym typeface="Wingdings" panose="05000000000000000000" pitchFamily="2" charset="2"/>
              </a:rPr>
              <a:t>sname</a:t>
            </a:r>
            <a:r>
              <a:rPr lang="en-US" altLang="zh-CN" dirty="0">
                <a:latin typeface="华文新魏" panose="02010800040101010101" pitchFamily="2" charset="-122"/>
                <a:sym typeface="Wingdings" panose="05000000000000000000" pitchFamily="2" charset="2"/>
              </a:rPr>
              <a:t>，(</a:t>
            </a:r>
            <a:r>
              <a:rPr lang="en-US" altLang="zh-CN" dirty="0" err="1">
                <a:latin typeface="华文新魏" panose="02010800040101010101" pitchFamily="2" charset="-122"/>
                <a:sym typeface="Wingdings" panose="05000000000000000000" pitchFamily="2" charset="2"/>
              </a:rPr>
              <a:t>sno，cno</a:t>
            </a:r>
            <a:r>
              <a:rPr lang="en-US" altLang="zh-CN" dirty="0">
                <a:latin typeface="华文新魏" panose="02010800040101010101" pitchFamily="2" charset="-122"/>
                <a:sym typeface="Wingdings" panose="05000000000000000000" pitchFamily="2" charset="2"/>
              </a:rPr>
              <a:t>)                    </a:t>
            </a:r>
            <a:r>
              <a:rPr lang="en-US" altLang="zh-CN" dirty="0" err="1">
                <a:latin typeface="华文新魏" panose="02010800040101010101" pitchFamily="2" charset="-122"/>
                <a:sym typeface="Wingdings" panose="05000000000000000000" pitchFamily="2" charset="2"/>
              </a:rPr>
              <a:t>sname</a:t>
            </a:r>
            <a:endParaRPr lang="en-US" altLang="zh-CN" dirty="0">
              <a:latin typeface="华文新魏" panose="02010800040101010101" pitchFamily="2" charset="-122"/>
              <a:sym typeface="Wingdings" panose="05000000000000000000" pitchFamily="2" charset="2"/>
            </a:endParaRPr>
          </a:p>
          <a:p>
            <a:pPr lvl="1">
              <a:spcBef>
                <a:spcPct val="50000"/>
              </a:spcBef>
              <a:buClr>
                <a:schemeClr val="hlink"/>
              </a:buClr>
              <a:buSzPct val="55000"/>
              <a:buFontTx/>
              <a:buNone/>
            </a:pPr>
            <a:r>
              <a:rPr lang="en-US" altLang="zh-CN" dirty="0" err="1">
                <a:latin typeface="华文新魏" panose="02010800040101010101" pitchFamily="2" charset="-122"/>
                <a:sym typeface="Wingdings" panose="05000000000000000000" pitchFamily="2" charset="2"/>
              </a:rPr>
              <a:t>sno</a:t>
            </a:r>
            <a:r>
              <a:rPr lang="en-US" altLang="zh-CN" dirty="0">
                <a:latin typeface="华文新魏" panose="02010800040101010101" pitchFamily="2" charset="-122"/>
                <a:sym typeface="Wingdings" panose="05000000000000000000" pitchFamily="2" charset="2"/>
              </a:rPr>
              <a:t> </a:t>
            </a:r>
            <a:r>
              <a:rPr lang="en-US" altLang="zh-CN" b="1" dirty="0">
                <a:latin typeface="华文新魏" panose="02010800040101010101" pitchFamily="2" charset="-122"/>
                <a:sym typeface="Symbol" panose="05050102010706020507" pitchFamily="18" charset="2"/>
              </a:rPr>
              <a:t> </a:t>
            </a:r>
            <a:r>
              <a:rPr lang="en-US" altLang="zh-CN" dirty="0" err="1">
                <a:latin typeface="华文新魏" panose="02010800040101010101" pitchFamily="2" charset="-122"/>
                <a:sym typeface="Symbol" panose="05050102010706020507" pitchFamily="18" charset="2"/>
              </a:rPr>
              <a:t>dno</a:t>
            </a:r>
            <a:r>
              <a:rPr lang="en-US" altLang="zh-CN" dirty="0">
                <a:latin typeface="华文新魏" panose="02010800040101010101" pitchFamily="2" charset="-122"/>
                <a:sym typeface="Symbol" panose="05050102010706020507" pitchFamily="18" charset="2"/>
              </a:rPr>
              <a:t>，</a:t>
            </a:r>
            <a:r>
              <a:rPr lang="en-US" altLang="zh-CN" dirty="0">
                <a:latin typeface="华文新魏" panose="02010800040101010101" pitchFamily="2" charset="-122"/>
                <a:sym typeface="Wingdings" panose="05000000000000000000" pitchFamily="2" charset="2"/>
              </a:rPr>
              <a:t>(</a:t>
            </a:r>
            <a:r>
              <a:rPr lang="en-US" altLang="zh-CN" dirty="0" err="1">
                <a:latin typeface="华文新魏" panose="02010800040101010101" pitchFamily="2" charset="-122"/>
                <a:sym typeface="Wingdings" panose="05000000000000000000" pitchFamily="2" charset="2"/>
              </a:rPr>
              <a:t>sno，cno</a:t>
            </a:r>
            <a:r>
              <a:rPr lang="en-US" altLang="zh-CN" dirty="0">
                <a:latin typeface="华文新魏" panose="02010800040101010101" pitchFamily="2" charset="-122"/>
                <a:sym typeface="Wingdings" panose="05000000000000000000" pitchFamily="2" charset="2"/>
              </a:rPr>
              <a:t>)                    </a:t>
            </a:r>
            <a:r>
              <a:rPr lang="en-US" altLang="zh-CN" dirty="0" err="1">
                <a:latin typeface="华文新魏" panose="02010800040101010101" pitchFamily="2" charset="-122"/>
                <a:sym typeface="Wingdings" panose="05000000000000000000" pitchFamily="2" charset="2"/>
              </a:rPr>
              <a:t>dno</a:t>
            </a:r>
            <a:endParaRPr lang="en-US" altLang="zh-CN" dirty="0">
              <a:latin typeface="华文新魏" panose="02010800040101010101" pitchFamily="2" charset="-122"/>
              <a:sym typeface="Wingdings" panose="05000000000000000000" pitchFamily="2" charset="2"/>
            </a:endParaRPr>
          </a:p>
          <a:p>
            <a:pPr lvl="1">
              <a:spcBef>
                <a:spcPct val="50000"/>
              </a:spcBef>
              <a:buClr>
                <a:schemeClr val="hlink"/>
              </a:buClr>
              <a:buSzPct val="55000"/>
              <a:buFontTx/>
              <a:buNone/>
            </a:pPr>
            <a:r>
              <a:rPr lang="en-US" altLang="zh-CN" dirty="0" err="1">
                <a:latin typeface="华文新魏" panose="02010800040101010101" pitchFamily="2" charset="-122"/>
              </a:rPr>
              <a:t>dno</a:t>
            </a:r>
            <a:r>
              <a:rPr lang="en-US" altLang="zh-CN" dirty="0">
                <a:latin typeface="华文新魏" panose="02010800040101010101" pitchFamily="2" charset="-122"/>
              </a:rPr>
              <a:t> </a:t>
            </a:r>
            <a:r>
              <a:rPr lang="en-US" altLang="zh-CN" b="1" dirty="0">
                <a:latin typeface="华文新魏" panose="02010800040101010101" pitchFamily="2" charset="-122"/>
                <a:sym typeface="Symbol" panose="05050102010706020507" pitchFamily="18" charset="2"/>
              </a:rPr>
              <a:t></a:t>
            </a:r>
            <a:r>
              <a:rPr lang="en-US" altLang="zh-CN" dirty="0">
                <a:latin typeface="华文新魏" panose="02010800040101010101" pitchFamily="2" charset="-122"/>
              </a:rPr>
              <a:t> dean</a:t>
            </a:r>
            <a:r>
              <a:rPr lang="zh-CN" altLang="en-US" dirty="0">
                <a:latin typeface="华文新魏" panose="02010800040101010101" pitchFamily="2" charset="-122"/>
              </a:rPr>
              <a:t>，	 </a:t>
            </a:r>
            <a:r>
              <a:rPr lang="en-US" altLang="zh-CN" dirty="0" err="1">
                <a:latin typeface="华文新魏" panose="02010800040101010101" pitchFamily="2" charset="-122"/>
              </a:rPr>
              <a:t>dno</a:t>
            </a:r>
            <a:r>
              <a:rPr lang="en-US" altLang="zh-CN" dirty="0">
                <a:latin typeface="华文新魏" panose="02010800040101010101" pitchFamily="2" charset="-122"/>
              </a:rPr>
              <a:t> </a:t>
            </a:r>
            <a:r>
              <a:rPr lang="en-US" altLang="zh-CN" dirty="0">
                <a:latin typeface="华文新魏" panose="02010800040101010101" pitchFamily="2" charset="-122"/>
                <a:sym typeface="Symbol" panose="05050102010706020507" pitchFamily="18" charset="2"/>
              </a:rPr>
              <a:t></a:t>
            </a:r>
            <a:r>
              <a:rPr lang="en-US" altLang="zh-CN" dirty="0">
                <a:latin typeface="华文新魏" panose="02010800040101010101" pitchFamily="2" charset="-122"/>
              </a:rPr>
              <a:t> </a:t>
            </a:r>
            <a:r>
              <a:rPr lang="en-US" altLang="zh-CN" dirty="0" err="1">
                <a:latin typeface="华文新魏" panose="02010800040101010101" pitchFamily="2" charset="-122"/>
              </a:rPr>
              <a:t>dname</a:t>
            </a:r>
            <a:r>
              <a:rPr lang="zh-CN" altLang="en-US" dirty="0">
                <a:latin typeface="华文新魏" panose="02010800040101010101" pitchFamily="2" charset="-122"/>
              </a:rPr>
              <a:t>， </a:t>
            </a:r>
            <a:r>
              <a:rPr lang="en-US" altLang="zh-CN" dirty="0" err="1">
                <a:latin typeface="华文新魏" panose="02010800040101010101" pitchFamily="2" charset="-122"/>
                <a:sym typeface="Wingdings" panose="05000000000000000000" pitchFamily="2" charset="2"/>
              </a:rPr>
              <a:t>sno</a:t>
            </a:r>
            <a:r>
              <a:rPr lang="en-US" altLang="zh-CN" dirty="0">
                <a:latin typeface="华文新魏" panose="02010800040101010101" pitchFamily="2" charset="-122"/>
                <a:sym typeface="Wingdings" panose="05000000000000000000" pitchFamily="2" charset="2"/>
              </a:rPr>
              <a:t> </a:t>
            </a:r>
            <a:r>
              <a:rPr lang="en-US" altLang="zh-CN" dirty="0">
                <a:latin typeface="华文新魏" panose="02010800040101010101" pitchFamily="2" charset="-122"/>
                <a:sym typeface="Symbol" panose="05050102010706020507" pitchFamily="18" charset="2"/>
              </a:rPr>
              <a:t> </a:t>
            </a:r>
            <a:r>
              <a:rPr lang="en-US" altLang="zh-CN" dirty="0" err="1">
                <a:latin typeface="华文新魏" panose="02010800040101010101" pitchFamily="2" charset="-122"/>
                <a:sym typeface="Symbol" panose="05050102010706020507" pitchFamily="18" charset="2"/>
              </a:rPr>
              <a:t>dname</a:t>
            </a:r>
            <a:endParaRPr lang="zh-CN" altLang="en-US" dirty="0">
              <a:latin typeface="华文新魏" panose="02010800040101010101" pitchFamily="2" charset="-122"/>
              <a:sym typeface="Symbol" panose="05050102010706020507" pitchFamily="18" charset="2"/>
            </a:endParaRPr>
          </a:p>
        </p:txBody>
      </p:sp>
      <p:graphicFrame>
        <p:nvGraphicFramePr>
          <p:cNvPr id="26631" name="Object 6"/>
          <p:cNvGraphicFramePr>
            <a:graphicFrameLocks noChangeAspect="1"/>
          </p:cNvGraphicFramePr>
          <p:nvPr/>
        </p:nvGraphicFramePr>
        <p:xfrm>
          <a:off x="3125788" y="3716338"/>
          <a:ext cx="1135062" cy="673100"/>
        </p:xfrm>
        <a:graphic>
          <a:graphicData uri="http://schemas.openxmlformats.org/presentationml/2006/ole">
            <mc:AlternateContent xmlns:mc="http://schemas.openxmlformats.org/markup-compatibility/2006">
              <mc:Choice xmlns:v="urn:schemas-microsoft-com:vml" Requires="v">
                <p:oleObj r:id="rId3" imgW="457200" imgH="279400" progId="Equation.3">
                  <p:embed/>
                </p:oleObj>
              </mc:Choice>
              <mc:Fallback>
                <p:oleObj r:id="rId3" imgW="457200" imgH="2794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5788" y="3716338"/>
                        <a:ext cx="1135062"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6632" name="Object 7"/>
          <p:cNvGraphicFramePr>
            <a:graphicFrameLocks noChangeAspect="1"/>
          </p:cNvGraphicFramePr>
          <p:nvPr/>
        </p:nvGraphicFramePr>
        <p:xfrm>
          <a:off x="4572000" y="5157788"/>
          <a:ext cx="1420813" cy="706437"/>
        </p:xfrm>
        <a:graphic>
          <a:graphicData uri="http://schemas.openxmlformats.org/presentationml/2006/ole">
            <mc:AlternateContent xmlns:mc="http://schemas.openxmlformats.org/markup-compatibility/2006">
              <mc:Choice xmlns:v="urn:schemas-microsoft-com:vml" Requires="v">
                <p:oleObj r:id="rId5" imgW="457200" imgH="279400" progId="Equation.3">
                  <p:embed/>
                </p:oleObj>
              </mc:Choice>
              <mc:Fallback>
                <p:oleObj r:id="rId5" imgW="457200" imgH="2794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5157788"/>
                        <a:ext cx="1420813"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6633" name="Object 8"/>
          <p:cNvGraphicFramePr>
            <a:graphicFrameLocks noChangeAspect="1"/>
          </p:cNvGraphicFramePr>
          <p:nvPr/>
        </p:nvGraphicFramePr>
        <p:xfrm>
          <a:off x="4932363" y="4365625"/>
          <a:ext cx="1420812" cy="706438"/>
        </p:xfrm>
        <a:graphic>
          <a:graphicData uri="http://schemas.openxmlformats.org/presentationml/2006/ole">
            <mc:AlternateContent xmlns:mc="http://schemas.openxmlformats.org/markup-compatibility/2006">
              <mc:Choice xmlns:v="urn:schemas-microsoft-com:vml" Requires="v">
                <p:oleObj r:id="rId7" imgW="457200" imgH="279400" progId="Equation.3">
                  <p:embed/>
                </p:oleObj>
              </mc:Choice>
              <mc:Fallback>
                <p:oleObj r:id="rId7" imgW="457200" imgH="2794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32363" y="4365625"/>
                        <a:ext cx="1420812"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0405"/>
                                        </p:tgtEl>
                                        <p:attrNameLst>
                                          <p:attrName>style.visibility</p:attrName>
                                        </p:attrNameLst>
                                      </p:cBhvr>
                                      <p:to>
                                        <p:strVal val="visible"/>
                                      </p:to>
                                    </p:set>
                                    <p:anim calcmode="lin" valueType="num">
                                      <p:cBhvr additive="base">
                                        <p:cTn id="7" dur="500" fill="hold"/>
                                        <p:tgtEl>
                                          <p:spTgt spid="230405"/>
                                        </p:tgtEl>
                                        <p:attrNameLst>
                                          <p:attrName>ppt_x</p:attrName>
                                        </p:attrNameLst>
                                      </p:cBhvr>
                                      <p:tavLst>
                                        <p:tav tm="0">
                                          <p:val>
                                            <p:strVal val="#ppt_x"/>
                                          </p:val>
                                        </p:tav>
                                        <p:tav tm="100000">
                                          <p:val>
                                            <p:strVal val="#ppt_x"/>
                                          </p:val>
                                        </p:tav>
                                      </p:tavLst>
                                    </p:anim>
                                    <p:anim calcmode="lin" valueType="num">
                                      <p:cBhvr additive="base">
                                        <p:cTn id="8" dur="500" fill="hold"/>
                                        <p:tgtEl>
                                          <p:spTgt spid="23040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6631"/>
                                        </p:tgtEl>
                                        <p:attrNameLst>
                                          <p:attrName>style.visibility</p:attrName>
                                        </p:attrNameLst>
                                      </p:cBhvr>
                                      <p:to>
                                        <p:strVal val="visible"/>
                                      </p:to>
                                    </p:set>
                                    <p:anim calcmode="lin" valueType="num">
                                      <p:cBhvr additive="base">
                                        <p:cTn id="11" dur="500" fill="hold"/>
                                        <p:tgtEl>
                                          <p:spTgt spid="26631"/>
                                        </p:tgtEl>
                                        <p:attrNameLst>
                                          <p:attrName>ppt_x</p:attrName>
                                        </p:attrNameLst>
                                      </p:cBhvr>
                                      <p:tavLst>
                                        <p:tav tm="0">
                                          <p:val>
                                            <p:strVal val="#ppt_x"/>
                                          </p:val>
                                        </p:tav>
                                        <p:tav tm="100000">
                                          <p:val>
                                            <p:strVal val="#ppt_x"/>
                                          </p:val>
                                        </p:tav>
                                      </p:tavLst>
                                    </p:anim>
                                    <p:anim calcmode="lin" valueType="num">
                                      <p:cBhvr additive="base">
                                        <p:cTn id="12" dur="500" fill="hold"/>
                                        <p:tgtEl>
                                          <p:spTgt spid="2663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6633"/>
                                        </p:tgtEl>
                                        <p:attrNameLst>
                                          <p:attrName>style.visibility</p:attrName>
                                        </p:attrNameLst>
                                      </p:cBhvr>
                                      <p:to>
                                        <p:strVal val="visible"/>
                                      </p:to>
                                    </p:set>
                                    <p:anim calcmode="lin" valueType="num">
                                      <p:cBhvr additive="base">
                                        <p:cTn id="15" dur="500" fill="hold"/>
                                        <p:tgtEl>
                                          <p:spTgt spid="26633"/>
                                        </p:tgtEl>
                                        <p:attrNameLst>
                                          <p:attrName>ppt_x</p:attrName>
                                        </p:attrNameLst>
                                      </p:cBhvr>
                                      <p:tavLst>
                                        <p:tav tm="0">
                                          <p:val>
                                            <p:strVal val="#ppt_x"/>
                                          </p:val>
                                        </p:tav>
                                        <p:tav tm="100000">
                                          <p:val>
                                            <p:strVal val="#ppt_x"/>
                                          </p:val>
                                        </p:tav>
                                      </p:tavLst>
                                    </p:anim>
                                    <p:anim calcmode="lin" valueType="num">
                                      <p:cBhvr additive="base">
                                        <p:cTn id="16" dur="500" fill="hold"/>
                                        <p:tgtEl>
                                          <p:spTgt spid="26633"/>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6632"/>
                                        </p:tgtEl>
                                        <p:attrNameLst>
                                          <p:attrName>style.visibility</p:attrName>
                                        </p:attrNameLst>
                                      </p:cBhvr>
                                      <p:to>
                                        <p:strVal val="visible"/>
                                      </p:to>
                                    </p:set>
                                    <p:anim calcmode="lin" valueType="num">
                                      <p:cBhvr additive="base">
                                        <p:cTn id="19" dur="500" fill="hold"/>
                                        <p:tgtEl>
                                          <p:spTgt spid="26632"/>
                                        </p:tgtEl>
                                        <p:attrNameLst>
                                          <p:attrName>ppt_x</p:attrName>
                                        </p:attrNameLst>
                                      </p:cBhvr>
                                      <p:tavLst>
                                        <p:tav tm="0">
                                          <p:val>
                                            <p:strVal val="#ppt_x"/>
                                          </p:val>
                                        </p:tav>
                                        <p:tav tm="100000">
                                          <p:val>
                                            <p:strVal val="#ppt_x"/>
                                          </p:val>
                                        </p:tav>
                                      </p:tavLst>
                                    </p:anim>
                                    <p:anim calcmode="lin" valueType="num">
                                      <p:cBhvr additive="base">
                                        <p:cTn id="20" dur="500" fill="hold"/>
                                        <p:tgtEl>
                                          <p:spTgt spid="266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37892" name="Rectangle 1026"/>
          <p:cNvSpPr>
            <a:spLocks noGrp="1" noChangeArrowheads="1"/>
          </p:cNvSpPr>
          <p:nvPr>
            <p:ph type="title"/>
          </p:nvPr>
        </p:nvSpPr>
        <p:spPr/>
        <p:txBody>
          <a:bodyPr/>
          <a:lstStyle/>
          <a:p>
            <a:pPr eaLnBrk="1" hangingPunct="1">
              <a:defRPr/>
            </a:pPr>
            <a:r>
              <a:rPr kumimoji="1" lang="zh-CN" altLang="en-US"/>
              <a:t>函数依赖的推理规则</a:t>
            </a:r>
          </a:p>
        </p:txBody>
      </p:sp>
      <p:sp>
        <p:nvSpPr>
          <p:cNvPr id="231427" name="Rectangle 1027"/>
          <p:cNvSpPr>
            <a:spLocks noGrp="1" noChangeArrowheads="1"/>
          </p:cNvSpPr>
          <p:nvPr>
            <p:ph idx="1"/>
          </p:nvPr>
        </p:nvSpPr>
        <p:spPr>
          <a:xfrm>
            <a:off x="685800" y="1371600"/>
            <a:ext cx="7772400" cy="5105399"/>
          </a:xfrm>
        </p:spPr>
        <p:txBody>
          <a:bodyPr/>
          <a:lstStyle/>
          <a:p>
            <a:pPr eaLnBrk="1" hangingPunct="1"/>
            <a:r>
              <a:rPr lang="zh-CN" altLang="en-US" dirty="0">
                <a:latin typeface="华文新魏" panose="02010800040101010101" pitchFamily="2" charset="-122"/>
              </a:rPr>
              <a:t>问题</a:t>
            </a:r>
          </a:p>
          <a:p>
            <a:pPr lvl="1" eaLnBrk="1" hangingPunct="1"/>
            <a:r>
              <a:rPr lang="zh-CN" altLang="en-US" dirty="0">
                <a:latin typeface="华文新魏" panose="02010800040101010101" pitchFamily="2" charset="-122"/>
              </a:rPr>
              <a:t>除了给定的函数依赖，我们需要考虑模式上成立的所有函数依赖</a:t>
            </a:r>
            <a:endParaRPr lang="en-US" altLang="zh-CN" dirty="0">
              <a:latin typeface="华文新魏" panose="02010800040101010101" pitchFamily="2" charset="-122"/>
            </a:endParaRPr>
          </a:p>
          <a:p>
            <a:pPr lvl="1" eaLnBrk="1" hangingPunct="1"/>
            <a:r>
              <a:rPr lang="zh-CN" altLang="en-US" dirty="0">
                <a:latin typeface="华文新魏" panose="02010800040101010101" pitchFamily="2" charset="-122"/>
              </a:rPr>
              <a:t>给定一组函数依赖，是否能导出另外一些函数依赖，或另外的函数依赖是否成立。</a:t>
            </a:r>
          </a:p>
          <a:p>
            <a:pPr lvl="2" eaLnBrk="1" hangingPunct="1"/>
            <a:r>
              <a:rPr lang="zh-CN" altLang="en-US" dirty="0">
                <a:latin typeface="华文新魏" panose="02010800040101010101" pitchFamily="2" charset="-122"/>
              </a:rPr>
              <a:t>如</a:t>
            </a:r>
            <a:r>
              <a:rPr lang="en-US" altLang="zh-CN" dirty="0">
                <a:latin typeface="华文新魏" panose="02010800040101010101" pitchFamily="2" charset="-122"/>
              </a:rPr>
              <a:t>F={A </a:t>
            </a:r>
            <a:r>
              <a:rPr lang="en-US" altLang="zh-CN" dirty="0">
                <a:latin typeface="华文新魏" panose="02010800040101010101" pitchFamily="2" charset="-122"/>
                <a:sym typeface="Symbol" panose="05050102010706020507" pitchFamily="18" charset="2"/>
              </a:rPr>
              <a:t></a:t>
            </a:r>
            <a:r>
              <a:rPr lang="en-US" altLang="zh-CN" dirty="0">
                <a:latin typeface="华文新魏" panose="02010800040101010101" pitchFamily="2" charset="-122"/>
              </a:rPr>
              <a:t> B，B </a:t>
            </a:r>
            <a:r>
              <a:rPr lang="en-US" altLang="zh-CN" dirty="0">
                <a:latin typeface="华文新魏" panose="02010800040101010101" pitchFamily="2" charset="-122"/>
                <a:sym typeface="Symbol" panose="05050102010706020507" pitchFamily="18" charset="2"/>
              </a:rPr>
              <a:t></a:t>
            </a:r>
            <a:r>
              <a:rPr lang="en-US" altLang="zh-CN" dirty="0">
                <a:latin typeface="华文新魏" panose="02010800040101010101" pitchFamily="2" charset="-122"/>
              </a:rPr>
              <a:t> C}，A </a:t>
            </a:r>
            <a:r>
              <a:rPr lang="en-US" altLang="zh-CN" dirty="0">
                <a:latin typeface="华文新魏" panose="02010800040101010101" pitchFamily="2" charset="-122"/>
                <a:sym typeface="Symbol" panose="05050102010706020507" pitchFamily="18" charset="2"/>
              </a:rPr>
              <a:t></a:t>
            </a:r>
            <a:r>
              <a:rPr lang="en-US" altLang="zh-CN" dirty="0">
                <a:latin typeface="华文新魏" panose="02010800040101010101" pitchFamily="2" charset="-122"/>
              </a:rPr>
              <a:t> C</a:t>
            </a:r>
            <a:r>
              <a:rPr lang="zh-CN" altLang="en-US" dirty="0">
                <a:latin typeface="华文新魏" panose="02010800040101010101" pitchFamily="2" charset="-122"/>
              </a:rPr>
              <a:t>是否成立？</a:t>
            </a:r>
            <a:endParaRPr lang="en-US" altLang="zh-CN" dirty="0">
              <a:latin typeface="华文新魏" panose="02010800040101010101" pitchFamily="2" charset="-122"/>
            </a:endParaRPr>
          </a:p>
          <a:p>
            <a:pPr eaLnBrk="1" hangingPunct="1"/>
            <a:r>
              <a:rPr lang="zh-CN" altLang="en-US" dirty="0">
                <a:sym typeface="Symbol" panose="05050102010706020507" pitchFamily="18" charset="2"/>
              </a:rPr>
              <a:t>逻辑蕴涵</a:t>
            </a:r>
          </a:p>
          <a:p>
            <a:pPr eaLnBrk="1" hangingPunct="1"/>
            <a:r>
              <a:rPr lang="en-US" altLang="zh-CN" dirty="0">
                <a:sym typeface="Symbol" panose="05050102010706020507" pitchFamily="18" charset="2"/>
              </a:rPr>
              <a:t>Armstrong</a:t>
            </a:r>
            <a:r>
              <a:rPr lang="zh-CN" altLang="en-US" dirty="0">
                <a:sym typeface="Symbol" panose="05050102010706020507" pitchFamily="18" charset="2"/>
              </a:rPr>
              <a:t>公理系统</a:t>
            </a:r>
          </a:p>
          <a:p>
            <a:pPr eaLnBrk="1" hangingPunct="1"/>
            <a:r>
              <a:rPr lang="zh-CN" altLang="en-US" dirty="0"/>
              <a:t>闭包的计算</a:t>
            </a:r>
          </a:p>
          <a:p>
            <a:pPr eaLnBrk="1" hangingPunct="1"/>
            <a:r>
              <a:rPr lang="zh-CN" altLang="en-US" dirty="0"/>
              <a:t>函数依赖的等价和覆盖</a:t>
            </a:r>
          </a:p>
          <a:p>
            <a:pPr marL="0" indent="0" eaLnBrk="1" hangingPunct="1">
              <a:buNone/>
            </a:pPr>
            <a:endParaRPr lang="zh-CN" altLang="en-US" dirty="0">
              <a:latin typeface="华文新魏" panose="0201080004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39940" name="Rectangle 1026"/>
          <p:cNvSpPr>
            <a:spLocks noGrp="1" noChangeArrowheads="1"/>
          </p:cNvSpPr>
          <p:nvPr>
            <p:ph type="title"/>
          </p:nvPr>
        </p:nvSpPr>
        <p:spPr/>
        <p:txBody>
          <a:bodyPr/>
          <a:lstStyle/>
          <a:p>
            <a:pPr eaLnBrk="1" hangingPunct="1">
              <a:defRPr/>
            </a:pPr>
            <a:r>
              <a:rPr kumimoji="1" lang="zh-CN" altLang="en-US">
                <a:sym typeface="Symbol" panose="05050102010706020507" pitchFamily="18" charset="2"/>
              </a:rPr>
              <a:t>逻辑蕴涵</a:t>
            </a:r>
          </a:p>
        </p:txBody>
      </p:sp>
      <p:sp>
        <p:nvSpPr>
          <p:cNvPr id="29701" name="Rectangle 1027"/>
          <p:cNvSpPr>
            <a:spLocks noGrp="1" noChangeArrowheads="1"/>
          </p:cNvSpPr>
          <p:nvPr>
            <p:ph idx="1"/>
          </p:nvPr>
        </p:nvSpPr>
        <p:spPr>
          <a:xfrm>
            <a:off x="685800" y="1340768"/>
            <a:ext cx="7918648" cy="5040560"/>
          </a:xfrm>
        </p:spPr>
        <p:txBody>
          <a:bodyPr/>
          <a:lstStyle/>
          <a:p>
            <a:pPr eaLnBrk="1" hangingPunct="1">
              <a:lnSpc>
                <a:spcPct val="95000"/>
              </a:lnSpc>
            </a:pPr>
            <a:r>
              <a:rPr lang="zh-CN" altLang="en-US" sz="3200" dirty="0">
                <a:latin typeface="华文新魏" panose="02010800040101010101" pitchFamily="2" charset="-122"/>
              </a:rPr>
              <a:t>定义</a:t>
            </a:r>
          </a:p>
          <a:p>
            <a:pPr lvl="1" eaLnBrk="1" hangingPunct="1">
              <a:lnSpc>
                <a:spcPct val="95000"/>
              </a:lnSpc>
            </a:pPr>
            <a:r>
              <a:rPr lang="zh-CN" altLang="en-US" dirty="0">
                <a:latin typeface="华文新魏" panose="02010800040101010101" pitchFamily="2" charset="-122"/>
              </a:rPr>
              <a:t>关系模式</a:t>
            </a:r>
            <a:r>
              <a:rPr lang="en-US" altLang="zh-CN" dirty="0">
                <a:latin typeface="华文新魏" panose="02010800040101010101" pitchFamily="2" charset="-122"/>
              </a:rPr>
              <a:t>R，F</a:t>
            </a:r>
            <a:r>
              <a:rPr lang="zh-CN" altLang="en-US" dirty="0">
                <a:latin typeface="华文新魏" panose="02010800040101010101" pitchFamily="2" charset="-122"/>
              </a:rPr>
              <a:t>是其函数依赖集，如果从</a:t>
            </a:r>
            <a:r>
              <a:rPr lang="en-US" altLang="zh-CN" dirty="0">
                <a:latin typeface="华文新魏" panose="02010800040101010101" pitchFamily="2" charset="-122"/>
              </a:rPr>
              <a:t>F</a:t>
            </a:r>
            <a:r>
              <a:rPr lang="zh-CN" altLang="en-US" dirty="0">
                <a:latin typeface="华文新魏" panose="02010800040101010101" pitchFamily="2" charset="-122"/>
              </a:rPr>
              <a:t>的函数依赖</a:t>
            </a:r>
            <a:r>
              <a:rPr lang="zh-CN" altLang="en-US" dirty="0">
                <a:solidFill>
                  <a:srgbClr val="FF0000"/>
                </a:solidFill>
                <a:latin typeface="华文新魏" panose="02010800040101010101" pitchFamily="2" charset="-122"/>
              </a:rPr>
              <a:t>能够推出</a:t>
            </a:r>
            <a:r>
              <a:rPr lang="en-US" altLang="zh-CN" dirty="0">
                <a:sym typeface="Symbol" panose="05050102010706020507" pitchFamily="18" charset="2"/>
              </a:rPr>
              <a:t> </a:t>
            </a:r>
            <a:r>
              <a:rPr lang="en-US" altLang="zh-CN" dirty="0">
                <a:latin typeface="华文新魏" panose="02010800040101010101" pitchFamily="2" charset="-122"/>
                <a:sym typeface="Symbol" panose="05050102010706020507" pitchFamily="18" charset="2"/>
              </a:rPr>
              <a:t></a:t>
            </a:r>
            <a:r>
              <a:rPr lang="en-US" altLang="zh-CN" dirty="0">
                <a:sym typeface="Symbol" panose="05050102010706020507" pitchFamily="18" charset="2"/>
              </a:rPr>
              <a:t>  </a:t>
            </a:r>
            <a:r>
              <a:rPr lang="en-US" altLang="zh-CN" dirty="0">
                <a:latin typeface="华文新魏" panose="02010800040101010101" pitchFamily="2" charset="-122"/>
                <a:sym typeface="Symbol" panose="05050102010706020507" pitchFamily="18" charset="2"/>
              </a:rPr>
              <a:t>， </a:t>
            </a:r>
            <a:r>
              <a:rPr lang="zh-CN" altLang="en-US" dirty="0">
                <a:latin typeface="华文新魏" panose="02010800040101010101" pitchFamily="2" charset="-122"/>
                <a:sym typeface="Symbol" panose="05050102010706020507" pitchFamily="18" charset="2"/>
              </a:rPr>
              <a:t>则称</a:t>
            </a:r>
            <a:r>
              <a:rPr lang="en-US" altLang="zh-CN" dirty="0">
                <a:latin typeface="华文新魏" panose="02010800040101010101" pitchFamily="2" charset="-122"/>
                <a:sym typeface="Symbol" panose="05050102010706020507" pitchFamily="18" charset="2"/>
              </a:rPr>
              <a:t>F</a:t>
            </a:r>
            <a:r>
              <a:rPr lang="zh-CN" altLang="en-US" dirty="0">
                <a:solidFill>
                  <a:srgbClr val="FF3300"/>
                </a:solidFill>
                <a:latin typeface="华文新魏" panose="02010800040101010101" pitchFamily="2" charset="-122"/>
                <a:sym typeface="Symbol" panose="05050102010706020507" pitchFamily="18" charset="2"/>
              </a:rPr>
              <a:t>逻辑蕴涵</a:t>
            </a:r>
            <a:r>
              <a:rPr lang="en-US" altLang="zh-CN" dirty="0">
                <a:sym typeface="Symbol" panose="05050102010706020507" pitchFamily="18" charset="2"/>
              </a:rPr>
              <a:t> </a:t>
            </a:r>
            <a:r>
              <a:rPr lang="en-US" altLang="zh-CN" dirty="0">
                <a:latin typeface="华文新魏" panose="02010800040101010101" pitchFamily="2" charset="-122"/>
                <a:sym typeface="Symbol" panose="05050102010706020507" pitchFamily="18" charset="2"/>
              </a:rPr>
              <a:t></a:t>
            </a:r>
            <a:r>
              <a:rPr lang="en-US" altLang="zh-CN" dirty="0">
                <a:sym typeface="Symbol" panose="05050102010706020507" pitchFamily="18" charset="2"/>
              </a:rPr>
              <a:t>  </a:t>
            </a:r>
            <a:r>
              <a:rPr lang="en-US" altLang="zh-CN" dirty="0">
                <a:latin typeface="华文新魏" panose="02010800040101010101" pitchFamily="2" charset="-122"/>
                <a:sym typeface="Symbol" panose="05050102010706020507" pitchFamily="18" charset="2"/>
              </a:rPr>
              <a:t>，</a:t>
            </a:r>
            <a:r>
              <a:rPr lang="zh-CN" altLang="en-US" dirty="0">
                <a:latin typeface="华文新魏" panose="02010800040101010101" pitchFamily="2" charset="-122"/>
                <a:sym typeface="Symbol" panose="05050102010706020507" pitchFamily="18" charset="2"/>
              </a:rPr>
              <a:t>记作</a:t>
            </a:r>
            <a:r>
              <a:rPr lang="en-US" altLang="zh-CN" dirty="0">
                <a:latin typeface="华文新魏" panose="02010800040101010101" pitchFamily="2" charset="-122"/>
                <a:sym typeface="Symbol" panose="05050102010706020507" pitchFamily="18" charset="2"/>
              </a:rPr>
              <a:t>F</a:t>
            </a:r>
            <a:r>
              <a:rPr lang="en-US" altLang="zh-CN" dirty="0">
                <a:latin typeface="华文新魏" panose="02010800040101010101" pitchFamily="2" charset="-122"/>
                <a:sym typeface="MS Outlook" panose="05010100010000000000" pitchFamily="2" charset="2"/>
              </a:rPr>
              <a:t>├</a:t>
            </a:r>
            <a:r>
              <a:rPr lang="en-US" altLang="zh-CN" dirty="0">
                <a:latin typeface="华文新魏" panose="02010800040101010101" pitchFamily="2" charset="-122"/>
                <a:sym typeface="Symbol" panose="05050102010706020507" pitchFamily="18" charset="2"/>
              </a:rPr>
              <a:t> </a:t>
            </a:r>
            <a:r>
              <a:rPr lang="en-US" altLang="zh-CN" dirty="0">
                <a:sym typeface="Symbol" panose="05050102010706020507" pitchFamily="18" charset="2"/>
              </a:rPr>
              <a:t> </a:t>
            </a:r>
            <a:r>
              <a:rPr lang="en-US" altLang="zh-CN" dirty="0">
                <a:latin typeface="华文新魏" panose="02010800040101010101" pitchFamily="2" charset="-122"/>
                <a:sym typeface="Symbol" panose="05050102010706020507" pitchFamily="18" charset="2"/>
              </a:rPr>
              <a:t></a:t>
            </a:r>
            <a:r>
              <a:rPr lang="en-US" altLang="zh-CN" dirty="0">
                <a:sym typeface="Symbol" panose="05050102010706020507" pitchFamily="18" charset="2"/>
              </a:rPr>
              <a:t> </a:t>
            </a:r>
            <a:r>
              <a:rPr lang="en-US" altLang="zh-CN" dirty="0">
                <a:latin typeface="华文新魏" panose="02010800040101010101" pitchFamily="2" charset="-122"/>
                <a:sym typeface="Symbol" panose="05050102010706020507" pitchFamily="18" charset="2"/>
              </a:rPr>
              <a:t> </a:t>
            </a:r>
          </a:p>
          <a:p>
            <a:pPr lvl="1" eaLnBrk="1" hangingPunct="1">
              <a:lnSpc>
                <a:spcPct val="95000"/>
              </a:lnSpc>
            </a:pPr>
            <a:r>
              <a:rPr lang="zh-CN" altLang="en-US" dirty="0">
                <a:latin typeface="华文新魏" panose="02010800040101010101" pitchFamily="2" charset="-122"/>
                <a:sym typeface="Symbol" panose="05050102010706020507" pitchFamily="18" charset="2"/>
              </a:rPr>
              <a:t>另一种描述：给定关系模式</a:t>
            </a:r>
            <a:r>
              <a:rPr lang="en-US" altLang="zh-CN" dirty="0">
                <a:latin typeface="华文新魏" panose="02010800040101010101" pitchFamily="2" charset="-122"/>
                <a:sym typeface="Symbol" panose="05050102010706020507" pitchFamily="18" charset="2"/>
              </a:rPr>
              <a:t>R</a:t>
            </a:r>
            <a:r>
              <a:rPr lang="zh-CN" altLang="en-US" dirty="0">
                <a:latin typeface="华文新魏" panose="02010800040101010101" pitchFamily="2" charset="-122"/>
                <a:sym typeface="Symbol" panose="05050102010706020507" pitchFamily="18" charset="2"/>
              </a:rPr>
              <a:t>，如果</a:t>
            </a:r>
            <a:r>
              <a:rPr lang="zh-CN" altLang="en-US" dirty="0">
                <a:solidFill>
                  <a:srgbClr val="FF0000"/>
                </a:solidFill>
                <a:latin typeface="华文新魏" panose="02010800040101010101" pitchFamily="2" charset="-122"/>
                <a:sym typeface="Symbol" panose="05050102010706020507" pitchFamily="18" charset="2"/>
              </a:rPr>
              <a:t>每一个</a:t>
            </a:r>
            <a:r>
              <a:rPr lang="zh-CN" altLang="en-US" dirty="0">
                <a:latin typeface="华文新魏" panose="02010800040101010101" pitchFamily="2" charset="-122"/>
                <a:sym typeface="Symbol" panose="05050102010706020507" pitchFamily="18" charset="2"/>
              </a:rPr>
              <a:t>满足</a:t>
            </a:r>
            <a:r>
              <a:rPr lang="en-US" altLang="zh-CN" dirty="0">
                <a:latin typeface="华文新魏" panose="02010800040101010101" pitchFamily="2" charset="-122"/>
                <a:sym typeface="Symbol" panose="05050102010706020507" pitchFamily="18" charset="2"/>
              </a:rPr>
              <a:t>F</a:t>
            </a:r>
            <a:r>
              <a:rPr lang="zh-CN" altLang="en-US" dirty="0">
                <a:latin typeface="华文新魏" panose="02010800040101010101" pitchFamily="2" charset="-122"/>
                <a:sym typeface="Symbol" panose="05050102010706020507" pitchFamily="18" charset="2"/>
              </a:rPr>
              <a:t>的关系实例</a:t>
            </a:r>
            <a:r>
              <a:rPr lang="en-US" altLang="zh-CN" dirty="0">
                <a:latin typeface="华文新魏" panose="02010800040101010101" pitchFamily="2" charset="-122"/>
                <a:sym typeface="Symbol" panose="05050102010706020507" pitchFamily="18" charset="2"/>
              </a:rPr>
              <a:t>r</a:t>
            </a:r>
            <a:r>
              <a:rPr lang="zh-CN" altLang="en-US" dirty="0">
                <a:latin typeface="华文新魏" panose="02010800040101010101" pitchFamily="2" charset="-122"/>
                <a:sym typeface="Symbol" panose="05050102010706020507" pitchFamily="18" charset="2"/>
              </a:rPr>
              <a:t>也满足</a:t>
            </a:r>
            <a:r>
              <a:rPr lang="en-US" altLang="zh-CN" dirty="0">
                <a:latin typeface="华文新魏" panose="02010800040101010101" pitchFamily="2" charset="-122"/>
                <a:sym typeface="Symbol" panose="05050102010706020507" pitchFamily="18" charset="2"/>
              </a:rPr>
              <a:t>f</a:t>
            </a:r>
            <a:r>
              <a:rPr lang="zh-CN" altLang="en-US" dirty="0">
                <a:latin typeface="华文新魏" panose="02010800040101010101" pitchFamily="2" charset="-122"/>
                <a:sym typeface="Symbol" panose="05050102010706020507" pitchFamily="18" charset="2"/>
              </a:rPr>
              <a:t>，则</a:t>
            </a:r>
            <a:r>
              <a:rPr lang="en-US" altLang="zh-CN" dirty="0">
                <a:latin typeface="华文新魏" panose="02010800040101010101" pitchFamily="2" charset="-122"/>
                <a:sym typeface="Symbol" panose="05050102010706020507" pitchFamily="18" charset="2"/>
              </a:rPr>
              <a:t>R</a:t>
            </a:r>
            <a:r>
              <a:rPr lang="zh-CN" altLang="en-US" dirty="0">
                <a:latin typeface="华文新魏" panose="02010800040101010101" pitchFamily="2" charset="-122"/>
                <a:sym typeface="Symbol" panose="05050102010706020507" pitchFamily="18" charset="2"/>
              </a:rPr>
              <a:t>上函数依赖</a:t>
            </a:r>
            <a:r>
              <a:rPr lang="en-US" altLang="zh-CN" dirty="0">
                <a:latin typeface="华文新魏" panose="02010800040101010101" pitchFamily="2" charset="-122"/>
                <a:sym typeface="Symbol" panose="05050102010706020507" pitchFamily="18" charset="2"/>
              </a:rPr>
              <a:t>f</a:t>
            </a:r>
            <a:r>
              <a:rPr lang="zh-CN" altLang="en-US" dirty="0">
                <a:latin typeface="华文新魏" panose="02010800040101010101" pitchFamily="2" charset="-122"/>
                <a:sym typeface="Symbol" panose="05050102010706020507" pitchFamily="18" charset="2"/>
              </a:rPr>
              <a:t>被</a:t>
            </a:r>
            <a:r>
              <a:rPr lang="en-US" altLang="zh-CN" dirty="0">
                <a:latin typeface="华文新魏" panose="02010800040101010101" pitchFamily="2" charset="-122"/>
                <a:sym typeface="Symbol" panose="05050102010706020507" pitchFamily="18" charset="2"/>
              </a:rPr>
              <a:t>R</a:t>
            </a:r>
            <a:r>
              <a:rPr lang="zh-CN" altLang="en-US" dirty="0">
                <a:latin typeface="华文新魏" panose="02010800040101010101" pitchFamily="2" charset="-122"/>
                <a:sym typeface="Symbol" panose="05050102010706020507" pitchFamily="18" charset="2"/>
              </a:rPr>
              <a:t>上的函数依赖集</a:t>
            </a:r>
            <a:r>
              <a:rPr lang="en-US" altLang="zh-CN" dirty="0">
                <a:latin typeface="华文新魏" panose="02010800040101010101" pitchFamily="2" charset="-122"/>
                <a:sym typeface="Symbol" panose="05050102010706020507" pitchFamily="18" charset="2"/>
              </a:rPr>
              <a:t>F</a:t>
            </a:r>
            <a:r>
              <a:rPr lang="zh-CN" altLang="en-US" dirty="0">
                <a:solidFill>
                  <a:srgbClr val="FF3300"/>
                </a:solidFill>
                <a:latin typeface="华文新魏" panose="02010800040101010101" pitchFamily="2" charset="-122"/>
                <a:sym typeface="Symbol" panose="05050102010706020507" pitchFamily="18" charset="2"/>
              </a:rPr>
              <a:t>逻辑蕴涵，</a:t>
            </a:r>
            <a:r>
              <a:rPr lang="en-US" altLang="zh-CN" dirty="0">
                <a:latin typeface="华文新魏" panose="02010800040101010101" pitchFamily="2" charset="-122"/>
                <a:sym typeface="Symbol" panose="05050102010706020507" pitchFamily="18" charset="2"/>
              </a:rPr>
              <a:t> F</a:t>
            </a:r>
            <a:r>
              <a:rPr lang="en-US" altLang="zh-CN" dirty="0">
                <a:latin typeface="华文新魏" panose="02010800040101010101" pitchFamily="2" charset="-122"/>
                <a:sym typeface="MS Outlook" panose="05010100010000000000" pitchFamily="2" charset="2"/>
              </a:rPr>
              <a:t>├</a:t>
            </a:r>
            <a:r>
              <a:rPr lang="en-US" altLang="zh-CN" dirty="0">
                <a:latin typeface="华文新魏" panose="02010800040101010101" pitchFamily="2" charset="-122"/>
                <a:sym typeface="Symbol" panose="05050102010706020507" pitchFamily="18" charset="2"/>
              </a:rPr>
              <a:t> f</a:t>
            </a:r>
            <a:endParaRPr lang="en-US" altLang="zh-CN" dirty="0">
              <a:solidFill>
                <a:srgbClr val="FF3300"/>
              </a:solidFill>
              <a:latin typeface="华文新魏" panose="02010800040101010101" pitchFamily="2" charset="-122"/>
              <a:sym typeface="Symbol" panose="05050102010706020507" pitchFamily="18" charset="2"/>
            </a:endParaRPr>
          </a:p>
          <a:p>
            <a:pPr eaLnBrk="1" hangingPunct="1">
              <a:lnSpc>
                <a:spcPct val="95000"/>
              </a:lnSpc>
            </a:pPr>
            <a:r>
              <a:rPr lang="zh-CN" altLang="en-US" sz="3200" dirty="0">
                <a:latin typeface="华文新魏" panose="02010800040101010101" pitchFamily="2" charset="-122"/>
                <a:sym typeface="Symbol" panose="05050102010706020507" pitchFamily="18" charset="2"/>
              </a:rPr>
              <a:t>被</a:t>
            </a:r>
            <a:r>
              <a:rPr lang="en-US" altLang="zh-CN" sz="3200" dirty="0">
                <a:latin typeface="华文新魏" panose="02010800040101010101" pitchFamily="2" charset="-122"/>
                <a:sym typeface="Symbol" panose="05050102010706020507" pitchFamily="18" charset="2"/>
              </a:rPr>
              <a:t>F</a:t>
            </a:r>
            <a:r>
              <a:rPr lang="zh-CN" altLang="en-US" sz="3200" dirty="0">
                <a:latin typeface="华文新魏" panose="02010800040101010101" pitchFamily="2" charset="-122"/>
                <a:sym typeface="Symbol" panose="05050102010706020507" pitchFamily="18" charset="2"/>
              </a:rPr>
              <a:t>所逻辑蕴涵的函数依赖的全体所构成的集合称作</a:t>
            </a:r>
            <a:r>
              <a:rPr lang="en-US" altLang="zh-CN" sz="3200" dirty="0">
                <a:solidFill>
                  <a:srgbClr val="FF0000"/>
                </a:solidFill>
                <a:latin typeface="华文新魏" panose="02010800040101010101" pitchFamily="2" charset="-122"/>
                <a:sym typeface="Symbol" panose="05050102010706020507" pitchFamily="18" charset="2"/>
              </a:rPr>
              <a:t>F</a:t>
            </a:r>
            <a:r>
              <a:rPr lang="zh-CN" altLang="en-US" sz="3200" dirty="0">
                <a:solidFill>
                  <a:srgbClr val="FF0000"/>
                </a:solidFill>
                <a:latin typeface="华文新魏" panose="02010800040101010101" pitchFamily="2" charset="-122"/>
                <a:sym typeface="Symbol" panose="05050102010706020507" pitchFamily="18" charset="2"/>
              </a:rPr>
              <a:t>的</a:t>
            </a:r>
            <a:r>
              <a:rPr lang="zh-CN" altLang="en-US" sz="3200" dirty="0">
                <a:solidFill>
                  <a:srgbClr val="FF3300"/>
                </a:solidFill>
                <a:latin typeface="华文新魏" panose="02010800040101010101" pitchFamily="2" charset="-122"/>
                <a:sym typeface="Symbol" panose="05050102010706020507" pitchFamily="18" charset="2"/>
              </a:rPr>
              <a:t>闭包</a:t>
            </a:r>
            <a:r>
              <a:rPr lang="zh-CN" altLang="en-US" sz="3200" dirty="0">
                <a:latin typeface="华文新魏" panose="02010800040101010101" pitchFamily="2" charset="-122"/>
                <a:sym typeface="Symbol" panose="05050102010706020507" pitchFamily="18" charset="2"/>
              </a:rPr>
              <a:t>，记作</a:t>
            </a:r>
            <a:endParaRPr lang="en-US" altLang="zh-CN" sz="3200" dirty="0">
              <a:latin typeface="华文新魏" panose="02010800040101010101" pitchFamily="2" charset="-122"/>
              <a:sym typeface="Symbol" panose="05050102010706020507" pitchFamily="18" charset="2"/>
            </a:endParaRPr>
          </a:p>
          <a:p>
            <a:pPr lvl="1" eaLnBrk="1" hangingPunct="1">
              <a:lnSpc>
                <a:spcPct val="95000"/>
              </a:lnSpc>
            </a:pPr>
            <a:r>
              <a:rPr lang="en-US" altLang="zh-CN" dirty="0">
                <a:latin typeface="华文新魏" panose="02010800040101010101" pitchFamily="2" charset="-122"/>
                <a:sym typeface="Symbol" panose="05050102010706020507" pitchFamily="18" charset="2"/>
              </a:rPr>
              <a:t>F</a:t>
            </a:r>
            <a:r>
              <a:rPr lang="en-US" altLang="zh-CN" baseline="28000" dirty="0">
                <a:latin typeface="华文新魏" panose="02010800040101010101" pitchFamily="2" charset="-122"/>
                <a:sym typeface="Symbol" panose="05050102010706020507" pitchFamily="18" charset="2"/>
              </a:rPr>
              <a:t>+</a:t>
            </a:r>
            <a:r>
              <a:rPr lang="en-US" altLang="zh-CN" dirty="0">
                <a:latin typeface="华文新魏" panose="02010800040101010101" pitchFamily="2" charset="-122"/>
                <a:sym typeface="Symbol" panose="05050102010706020507" pitchFamily="18" charset="2"/>
              </a:rPr>
              <a:t> = {</a:t>
            </a:r>
            <a:r>
              <a:rPr lang="en-US" altLang="zh-CN" dirty="0">
                <a:sym typeface="Symbol" panose="05050102010706020507" pitchFamily="18" charset="2"/>
              </a:rPr>
              <a:t> </a:t>
            </a:r>
            <a:r>
              <a:rPr lang="en-US" altLang="zh-CN" dirty="0">
                <a:latin typeface="华文新魏" panose="02010800040101010101" pitchFamily="2" charset="-122"/>
                <a:sym typeface="Symbol" panose="05050102010706020507" pitchFamily="18" charset="2"/>
              </a:rPr>
              <a:t></a:t>
            </a:r>
            <a:r>
              <a:rPr lang="en-US" altLang="zh-CN" dirty="0">
                <a:sym typeface="Symbol" panose="05050102010706020507" pitchFamily="18" charset="2"/>
              </a:rPr>
              <a:t> </a:t>
            </a:r>
            <a:r>
              <a:rPr lang="en-US" altLang="zh-CN" dirty="0">
                <a:latin typeface="华文新魏" panose="02010800040101010101" pitchFamily="2" charset="-122"/>
                <a:sym typeface="Symbol" panose="05050102010706020507" pitchFamily="18" charset="2"/>
              </a:rPr>
              <a:t> | F</a:t>
            </a:r>
            <a:r>
              <a:rPr lang="en-US" altLang="zh-CN" dirty="0">
                <a:latin typeface="华文新魏" panose="02010800040101010101" pitchFamily="2" charset="-122"/>
                <a:sym typeface="MS Outlook" panose="05010100010000000000" pitchFamily="2" charset="2"/>
              </a:rPr>
              <a:t>├</a:t>
            </a:r>
            <a:r>
              <a:rPr lang="en-US" altLang="zh-CN" dirty="0">
                <a:latin typeface="华文新魏" panose="02010800040101010101" pitchFamily="2" charset="-122"/>
                <a:sym typeface="Symbol" panose="05050102010706020507" pitchFamily="18" charset="2"/>
              </a:rPr>
              <a:t> </a:t>
            </a:r>
            <a:r>
              <a:rPr lang="en-US" altLang="zh-CN" dirty="0">
                <a:sym typeface="Symbol" panose="05050102010706020507" pitchFamily="18" charset="2"/>
              </a:rPr>
              <a:t> </a:t>
            </a:r>
            <a:r>
              <a:rPr lang="en-US" altLang="zh-CN" dirty="0">
                <a:latin typeface="华文新魏" panose="02010800040101010101" pitchFamily="2" charset="-122"/>
                <a:sym typeface="Symbol" panose="05050102010706020507" pitchFamily="18" charset="2"/>
              </a:rPr>
              <a:t></a:t>
            </a:r>
            <a:r>
              <a:rPr lang="en-US" altLang="zh-CN" dirty="0">
                <a:sym typeface="Symbol" panose="05050102010706020507" pitchFamily="18" charset="2"/>
              </a:rPr>
              <a:t> </a:t>
            </a:r>
            <a:r>
              <a:rPr lang="en-US" altLang="zh-CN" dirty="0">
                <a:latin typeface="华文新魏" panose="02010800040101010101" pitchFamily="2" charset="-122"/>
                <a:sym typeface="Symbol" panose="05050102010706020507" pitchFamily="18" charset="2"/>
              </a:rPr>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40964" name="Rectangle 2"/>
          <p:cNvSpPr>
            <a:spLocks noGrp="1" noChangeArrowheads="1"/>
          </p:cNvSpPr>
          <p:nvPr>
            <p:ph type="title"/>
          </p:nvPr>
        </p:nvSpPr>
        <p:spPr/>
        <p:txBody>
          <a:bodyPr/>
          <a:lstStyle/>
          <a:p>
            <a:pPr eaLnBrk="1" hangingPunct="1">
              <a:defRPr/>
            </a:pPr>
            <a:r>
              <a:rPr kumimoji="1" lang="zh-CN" altLang="en-US">
                <a:sym typeface="Symbol" panose="05050102010706020507" pitchFamily="18" charset="2"/>
              </a:rPr>
              <a:t>逻辑蕴涵</a:t>
            </a:r>
          </a:p>
        </p:txBody>
      </p:sp>
      <p:sp>
        <p:nvSpPr>
          <p:cNvPr id="30725" name="Rectangle 3"/>
          <p:cNvSpPr>
            <a:spLocks noGrp="1" noChangeArrowheads="1"/>
          </p:cNvSpPr>
          <p:nvPr>
            <p:ph idx="1"/>
          </p:nvPr>
        </p:nvSpPr>
        <p:spPr>
          <a:xfrm>
            <a:off x="685800" y="1371600"/>
            <a:ext cx="7772400" cy="1625600"/>
          </a:xfrm>
        </p:spPr>
        <p:txBody>
          <a:bodyPr/>
          <a:lstStyle/>
          <a:p>
            <a:pPr eaLnBrk="1" hangingPunct="1">
              <a:lnSpc>
                <a:spcPct val="95000"/>
              </a:lnSpc>
            </a:pPr>
            <a:r>
              <a:rPr lang="zh-CN" altLang="en-US" dirty="0">
                <a:latin typeface="华文新魏" panose="02010800040101010101" pitchFamily="2" charset="-122"/>
              </a:rPr>
              <a:t>示例</a:t>
            </a:r>
          </a:p>
          <a:p>
            <a:pPr lvl="1" eaLnBrk="1" hangingPunct="1">
              <a:lnSpc>
                <a:spcPct val="95000"/>
              </a:lnSpc>
              <a:buFontTx/>
              <a:buNone/>
            </a:pPr>
            <a:r>
              <a:rPr lang="en-US" altLang="zh-CN" dirty="0">
                <a:latin typeface="华文新魏" panose="02010800040101010101" pitchFamily="2" charset="-122"/>
              </a:rPr>
              <a:t>R(U, F), U = {X, Y}, F = {X</a:t>
            </a:r>
            <a:r>
              <a:rPr lang="en-US" altLang="zh-CN" dirty="0">
                <a:latin typeface="华文新魏" panose="02010800040101010101" pitchFamily="2" charset="-122"/>
                <a:sym typeface="Symbol" panose="05050102010706020507" pitchFamily="18" charset="2"/>
              </a:rPr>
              <a:t>Y}</a:t>
            </a:r>
          </a:p>
          <a:p>
            <a:pPr lvl="1" eaLnBrk="1" hangingPunct="1">
              <a:lnSpc>
                <a:spcPct val="95000"/>
              </a:lnSpc>
              <a:buFontTx/>
              <a:buNone/>
            </a:pPr>
            <a:r>
              <a:rPr lang="zh-CN" altLang="en-US" dirty="0">
                <a:latin typeface="华文新魏" panose="02010800040101010101" pitchFamily="2" charset="-122"/>
                <a:sym typeface="Symbol" panose="05050102010706020507" pitchFamily="18" charset="2"/>
              </a:rPr>
              <a:t>可以推导出哪些函数依赖？</a:t>
            </a:r>
            <a:endParaRPr lang="en-US" altLang="zh-CN" dirty="0">
              <a:latin typeface="华文新魏" panose="02010800040101010101" pitchFamily="2" charset="-122"/>
              <a:sym typeface="Symbol" panose="05050102010706020507" pitchFamily="18" charset="2"/>
            </a:endParaRPr>
          </a:p>
        </p:txBody>
      </p:sp>
      <p:sp>
        <p:nvSpPr>
          <p:cNvPr id="309252" name="Text Box 4"/>
          <p:cNvSpPr txBox="1">
            <a:spLocks noChangeArrowheads="1"/>
          </p:cNvSpPr>
          <p:nvPr/>
        </p:nvSpPr>
        <p:spPr bwMode="auto">
          <a:xfrm>
            <a:off x="467544" y="2997200"/>
            <a:ext cx="7651750"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lvl="1" eaLnBrk="1" hangingPunct="1">
              <a:lnSpc>
                <a:spcPct val="95000"/>
              </a:lnSpc>
              <a:buFontTx/>
              <a:buNone/>
            </a:pPr>
            <a:r>
              <a:rPr lang="en-US" altLang="zh-CN" sz="2400" dirty="0">
                <a:latin typeface="Times New Roman" panose="02020603050405020304" pitchFamily="18" charset="0"/>
                <a:ea typeface="宋体" panose="02010600030101010101" pitchFamily="2" charset="-122"/>
                <a:sym typeface="Symbol" panose="05050102010706020507" pitchFamily="18" charset="2"/>
              </a:rPr>
              <a:t>F</a:t>
            </a:r>
            <a:r>
              <a:rPr lang="en-US" altLang="zh-CN" sz="2400" baseline="30000" dirty="0">
                <a:latin typeface="Times New Roman" panose="02020603050405020304" pitchFamily="18" charset="0"/>
                <a:ea typeface="宋体" panose="02010600030101010101" pitchFamily="2" charset="-122"/>
                <a:sym typeface="Symbol" panose="05050102010706020507" pitchFamily="18" charset="2"/>
              </a:rPr>
              <a:t>+</a:t>
            </a:r>
            <a:r>
              <a:rPr lang="en-US" altLang="zh-CN" sz="2400" dirty="0">
                <a:latin typeface="Times New Roman" panose="02020603050405020304" pitchFamily="18" charset="0"/>
                <a:ea typeface="宋体" panose="02010600030101010101" pitchFamily="2" charset="-122"/>
                <a:sym typeface="Symbol" panose="05050102010706020507" pitchFamily="18" charset="2"/>
              </a:rPr>
              <a:t> = {</a:t>
            </a:r>
            <a:r>
              <a:rPr lang="en-US" altLang="zh-CN" sz="2400" dirty="0">
                <a:latin typeface="Times New Roman" panose="02020603050405020304" pitchFamily="18" charset="0"/>
                <a:ea typeface="宋体" panose="02010600030101010101" pitchFamily="2" charset="-122"/>
              </a:rPr>
              <a:t>X</a:t>
            </a:r>
            <a:r>
              <a:rPr lang="en-US" altLang="zh-CN" sz="2400" dirty="0">
                <a:latin typeface="Times New Roman" panose="02020603050405020304" pitchFamily="18" charset="0"/>
                <a:ea typeface="宋体" panose="02010600030101010101" pitchFamily="2" charset="-122"/>
                <a:sym typeface="Symbol" panose="05050102010706020507" pitchFamily="18" charset="2"/>
              </a:rPr>
              <a:t> ， </a:t>
            </a:r>
            <a:r>
              <a:rPr lang="en-US" altLang="zh-CN" sz="2400" dirty="0">
                <a:latin typeface="Times New Roman" panose="02020603050405020304" pitchFamily="18" charset="0"/>
                <a:ea typeface="宋体" panose="02010600030101010101" pitchFamily="2" charset="-122"/>
              </a:rPr>
              <a:t>X</a:t>
            </a:r>
            <a:r>
              <a:rPr lang="en-US" altLang="zh-CN" sz="2400" dirty="0">
                <a:latin typeface="Times New Roman" panose="02020603050405020304" pitchFamily="18" charset="0"/>
                <a:ea typeface="宋体" panose="02010600030101010101" pitchFamily="2" charset="-122"/>
                <a:sym typeface="Symbol" panose="05050102010706020507" pitchFamily="18" charset="2"/>
              </a:rPr>
              <a:t>X， </a:t>
            </a:r>
            <a:r>
              <a:rPr lang="en-US" altLang="zh-CN" sz="2400" dirty="0">
                <a:latin typeface="Times New Roman" panose="02020603050405020304" pitchFamily="18" charset="0"/>
                <a:ea typeface="宋体" panose="02010600030101010101" pitchFamily="2" charset="-122"/>
              </a:rPr>
              <a:t>X</a:t>
            </a:r>
            <a:r>
              <a:rPr lang="en-US" altLang="zh-CN" sz="2400" dirty="0">
                <a:latin typeface="Times New Roman" panose="02020603050405020304" pitchFamily="18" charset="0"/>
                <a:ea typeface="宋体" panose="02010600030101010101" pitchFamily="2" charset="-122"/>
                <a:sym typeface="Symbol" panose="05050102010706020507" pitchFamily="18" charset="2"/>
              </a:rPr>
              <a:t>Y， </a:t>
            </a:r>
            <a:r>
              <a:rPr lang="en-US" altLang="zh-CN" sz="2400" dirty="0">
                <a:latin typeface="Times New Roman" panose="02020603050405020304" pitchFamily="18" charset="0"/>
                <a:ea typeface="宋体" panose="02010600030101010101" pitchFamily="2" charset="-122"/>
              </a:rPr>
              <a:t>X</a:t>
            </a:r>
            <a:r>
              <a:rPr lang="en-US" altLang="zh-CN" sz="2400" dirty="0">
                <a:latin typeface="Times New Roman" panose="02020603050405020304" pitchFamily="18" charset="0"/>
                <a:ea typeface="宋体" panose="02010600030101010101" pitchFamily="2" charset="-122"/>
                <a:sym typeface="Symbol" panose="05050102010706020507" pitchFamily="18" charset="2"/>
              </a:rPr>
              <a:t>XY，</a:t>
            </a:r>
            <a:r>
              <a:rPr lang="en-US" altLang="zh-CN" sz="2400" dirty="0">
                <a:latin typeface="Times New Roman" panose="02020603050405020304" pitchFamily="18" charset="0"/>
                <a:ea typeface="宋体" panose="02010600030101010101" pitchFamily="2" charset="-122"/>
              </a:rPr>
              <a:t>Y</a:t>
            </a:r>
            <a:r>
              <a:rPr lang="en-US" altLang="zh-CN" sz="2400" dirty="0">
                <a:latin typeface="Times New Roman" panose="02020603050405020304" pitchFamily="18" charset="0"/>
                <a:ea typeface="宋体" panose="02010600030101010101" pitchFamily="2" charset="-122"/>
                <a:sym typeface="Symbol" panose="05050102010706020507" pitchFamily="18" charset="2"/>
              </a:rPr>
              <a:t> ， YY，</a:t>
            </a:r>
            <a:r>
              <a:rPr lang="en-US" altLang="zh-CN" sz="2400" dirty="0">
                <a:latin typeface="Times New Roman" panose="02020603050405020304" pitchFamily="18" charset="0"/>
                <a:ea typeface="宋体" panose="02010600030101010101" pitchFamily="2" charset="-122"/>
              </a:rPr>
              <a:t>XY</a:t>
            </a:r>
            <a:r>
              <a:rPr lang="en-US" altLang="zh-CN" sz="2400" dirty="0">
                <a:latin typeface="Times New Roman" panose="02020603050405020304" pitchFamily="18" charset="0"/>
                <a:ea typeface="宋体" panose="02010600030101010101" pitchFamily="2" charset="-122"/>
                <a:sym typeface="Symbol" panose="05050102010706020507" pitchFamily="18" charset="2"/>
              </a:rPr>
              <a:t>  ，</a:t>
            </a:r>
            <a:r>
              <a:rPr lang="en-US" altLang="zh-CN" sz="2400" dirty="0">
                <a:latin typeface="Times New Roman" panose="02020603050405020304" pitchFamily="18" charset="0"/>
                <a:ea typeface="宋体" panose="02010600030101010101" pitchFamily="2" charset="-122"/>
              </a:rPr>
              <a:t>XY</a:t>
            </a:r>
            <a:r>
              <a:rPr lang="en-US" altLang="zh-CN" sz="2400" dirty="0">
                <a:latin typeface="Times New Roman" panose="02020603050405020304" pitchFamily="18" charset="0"/>
                <a:ea typeface="宋体" panose="02010600030101010101" pitchFamily="2" charset="-122"/>
                <a:sym typeface="Symbol" panose="05050102010706020507" pitchFamily="18" charset="2"/>
              </a:rPr>
              <a:t>X，</a:t>
            </a:r>
            <a:r>
              <a:rPr lang="en-US" altLang="zh-CN" sz="2400" dirty="0">
                <a:latin typeface="Times New Roman" panose="02020603050405020304" pitchFamily="18" charset="0"/>
                <a:ea typeface="宋体" panose="02010600030101010101" pitchFamily="2" charset="-122"/>
              </a:rPr>
              <a:t>XY</a:t>
            </a:r>
            <a:r>
              <a:rPr lang="en-US" altLang="zh-CN" sz="2400" dirty="0">
                <a:latin typeface="Times New Roman" panose="02020603050405020304" pitchFamily="18" charset="0"/>
                <a:ea typeface="宋体" panose="02010600030101010101" pitchFamily="2" charset="-122"/>
                <a:sym typeface="Symbol" panose="05050102010706020507" pitchFamily="18" charset="2"/>
              </a:rPr>
              <a:t>Y，</a:t>
            </a:r>
            <a:r>
              <a:rPr lang="en-US" altLang="zh-CN" sz="2400" dirty="0">
                <a:latin typeface="Times New Roman" panose="02020603050405020304" pitchFamily="18" charset="0"/>
                <a:ea typeface="宋体" panose="02010600030101010101" pitchFamily="2" charset="-122"/>
              </a:rPr>
              <a:t>XY</a:t>
            </a:r>
            <a:r>
              <a:rPr lang="en-US" altLang="zh-CN" sz="2400" dirty="0">
                <a:latin typeface="Times New Roman" panose="02020603050405020304" pitchFamily="18" charset="0"/>
                <a:ea typeface="宋体" panose="02010600030101010101" pitchFamily="2" charset="-122"/>
                <a:sym typeface="Symbol" panose="05050102010706020507" pitchFamily="18" charset="2"/>
              </a:rPr>
              <a:t>XY}</a:t>
            </a:r>
            <a:endParaRPr lang="zh-CN" altLang="en-US" sz="2400" dirty="0">
              <a:latin typeface="Times New Roman" panose="02020603050405020304" pitchFamily="18" charset="0"/>
              <a:ea typeface="宋体" panose="02010600030101010101" pitchFamily="2" charset="-122"/>
            </a:endParaRPr>
          </a:p>
          <a:p>
            <a:pPr eaLnBrk="1" hangingPunct="1">
              <a:spcBef>
                <a:spcPct val="0"/>
              </a:spcBef>
              <a:buClrTx/>
              <a:buSzTx/>
              <a:buFontTx/>
              <a:buNone/>
            </a:pPr>
            <a:endParaRPr lang="en-US" altLang="zh-CN" sz="2400" dirty="0">
              <a:latin typeface="Times New Roman" panose="02020603050405020304" pitchFamily="18" charset="0"/>
              <a:ea typeface="宋体" panose="02010600030101010101" pitchFamily="2"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500" fill="hold">
                                          <p:stCondLst>
                                            <p:cond delay="0"/>
                                          </p:stCondLst>
                                        </p:cTn>
                                        <p:tgtEl>
                                          <p:spTgt spid="309252"/>
                                        </p:tgtEl>
                                        <p:attrNameLst>
                                          <p:attrName>style.visibility</p:attrName>
                                        </p:attrNameLst>
                                      </p:cBhvr>
                                      <p:to>
                                        <p:strVal val="visible"/>
                                      </p:to>
                                    </p:set>
                                    <p:anim calcmode="lin" valueType="num">
                                      <p:cBhvr additive="base">
                                        <p:cTn id="7" dur="500" fill="hold"/>
                                        <p:tgtEl>
                                          <p:spTgt spid="309252"/>
                                        </p:tgtEl>
                                        <p:attrNameLst>
                                          <p:attrName>ppt_x</p:attrName>
                                        </p:attrNameLst>
                                      </p:cBhvr>
                                      <p:tavLst>
                                        <p:tav tm="0">
                                          <p:val>
                                            <p:strVal val="#ppt_x"/>
                                          </p:val>
                                        </p:tav>
                                        <p:tav tm="100000">
                                          <p:val>
                                            <p:strVal val="#ppt_x"/>
                                          </p:val>
                                        </p:tav>
                                      </p:tavLst>
                                    </p:anim>
                                    <p:anim calcmode="lin" valueType="num">
                                      <p:cBhvr additive="base">
                                        <p:cTn id="8" dur="500" fill="hold"/>
                                        <p:tgtEl>
                                          <p:spTgt spid="3092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25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41988" name="Rectangle 2"/>
          <p:cNvSpPr>
            <a:spLocks noGrp="1" noChangeArrowheads="1"/>
          </p:cNvSpPr>
          <p:nvPr>
            <p:ph type="title"/>
          </p:nvPr>
        </p:nvSpPr>
        <p:spPr/>
        <p:txBody>
          <a:bodyPr/>
          <a:lstStyle/>
          <a:p>
            <a:pPr eaLnBrk="1" hangingPunct="1">
              <a:defRPr/>
            </a:pPr>
            <a:r>
              <a:rPr kumimoji="1" lang="en-US" altLang="zh-CN">
                <a:sym typeface="Symbol" panose="05050102010706020507" pitchFamily="18" charset="2"/>
              </a:rPr>
              <a:t>Armstrong</a:t>
            </a:r>
            <a:r>
              <a:rPr kumimoji="1" lang="zh-CN" altLang="en-US">
                <a:sym typeface="Symbol" panose="05050102010706020507" pitchFamily="18" charset="2"/>
              </a:rPr>
              <a:t>公理系统</a:t>
            </a:r>
          </a:p>
        </p:txBody>
      </p:sp>
      <p:sp>
        <p:nvSpPr>
          <p:cNvPr id="31749" name="Rectangle 3"/>
          <p:cNvSpPr>
            <a:spLocks noGrp="1" noChangeArrowheads="1"/>
          </p:cNvSpPr>
          <p:nvPr>
            <p:ph idx="1"/>
          </p:nvPr>
        </p:nvSpPr>
        <p:spPr/>
        <p:txBody>
          <a:bodyPr/>
          <a:lstStyle/>
          <a:p>
            <a:pPr eaLnBrk="1" hangingPunct="1"/>
            <a:r>
              <a:rPr lang="en-US" altLang="zh-CN" dirty="0">
                <a:latin typeface="华文新魏" panose="02010800040101010101" pitchFamily="2" charset="-122"/>
                <a:sym typeface="Symbol" panose="05050102010706020507" pitchFamily="18" charset="2"/>
              </a:rPr>
              <a:t>Armstrong</a:t>
            </a:r>
            <a:r>
              <a:rPr lang="zh-CN" altLang="en-US" dirty="0">
                <a:latin typeface="华文新魏" panose="02010800040101010101" pitchFamily="2" charset="-122"/>
                <a:sym typeface="Symbol" panose="05050102010706020507" pitchFamily="18" charset="2"/>
              </a:rPr>
              <a:t>公理</a:t>
            </a:r>
          </a:p>
          <a:p>
            <a:pPr lvl="1" eaLnBrk="1" hangingPunct="1">
              <a:buFontTx/>
              <a:buNone/>
            </a:pPr>
            <a:r>
              <a:rPr lang="zh-CN" altLang="en-US" dirty="0">
                <a:latin typeface="华文新魏" panose="02010800040101010101" pitchFamily="2" charset="-122"/>
                <a:sym typeface="Symbol" panose="05050102010706020507" pitchFamily="18" charset="2"/>
              </a:rPr>
              <a:t>	</a:t>
            </a:r>
            <a:r>
              <a:rPr lang="en-US" altLang="zh-CN" dirty="0">
                <a:sym typeface="Symbol" panose="05050102010706020507" pitchFamily="18" charset="2"/>
              </a:rPr>
              <a:t>  </a:t>
            </a:r>
            <a:r>
              <a:rPr lang="en-US" altLang="zh-CN" dirty="0">
                <a:latin typeface="华文新魏" panose="02010800040101010101" pitchFamily="2" charset="-122"/>
                <a:sym typeface="Symbol" panose="05050102010706020507" pitchFamily="18" charset="2"/>
              </a:rPr>
              <a:t>，</a:t>
            </a:r>
            <a:r>
              <a:rPr lang="en-US" altLang="zh-CN" dirty="0">
                <a:sym typeface="Symbol" panose="05050102010706020507" pitchFamily="18" charset="2"/>
              </a:rPr>
              <a:t>  </a:t>
            </a:r>
            <a:r>
              <a:rPr lang="en-US" altLang="zh-CN" dirty="0">
                <a:latin typeface="华文新魏" panose="02010800040101010101" pitchFamily="2" charset="-122"/>
                <a:sym typeface="Symbol" panose="05050102010706020507" pitchFamily="18" charset="2"/>
              </a:rPr>
              <a:t>，</a:t>
            </a:r>
            <a:r>
              <a:rPr lang="en-US" altLang="zh-CN" dirty="0">
                <a:sym typeface="Symbol" panose="05050102010706020507" pitchFamily="18" charset="2"/>
              </a:rPr>
              <a:t> </a:t>
            </a:r>
            <a:r>
              <a:rPr lang="zh-CN" altLang="en-US" dirty="0">
                <a:sym typeface="Symbol" panose="05050102010706020507" pitchFamily="18" charset="2"/>
              </a:rPr>
              <a:t>，</a:t>
            </a:r>
            <a:r>
              <a:rPr lang="en-US" altLang="zh-CN" dirty="0">
                <a:sym typeface="Symbol" panose="05050102010706020507" pitchFamily="18" charset="2"/>
              </a:rPr>
              <a:t> </a:t>
            </a:r>
            <a:r>
              <a:rPr lang="zh-CN" altLang="en-US" dirty="0">
                <a:latin typeface="华文新魏" panose="02010800040101010101" pitchFamily="2" charset="-122"/>
                <a:sym typeface="Symbol" panose="05050102010706020507" pitchFamily="18" charset="2"/>
              </a:rPr>
              <a:t>是属性集，</a:t>
            </a:r>
          </a:p>
          <a:p>
            <a:pPr lvl="1" eaLnBrk="1" hangingPunct="1"/>
            <a:r>
              <a:rPr lang="zh-CN" altLang="en-US" dirty="0">
                <a:latin typeface="华文新魏" panose="02010800040101010101" pitchFamily="2" charset="-122"/>
                <a:sym typeface="Symbol" panose="05050102010706020507" pitchFamily="18" charset="2"/>
              </a:rPr>
              <a:t>自反律(</a:t>
            </a:r>
            <a:r>
              <a:rPr lang="en-US" altLang="zh-CN" dirty="0">
                <a:latin typeface="华文新魏" panose="02010800040101010101" pitchFamily="2" charset="-122"/>
                <a:sym typeface="Symbol" panose="05050102010706020507" pitchFamily="18" charset="2"/>
              </a:rPr>
              <a:t>reflexivity)：</a:t>
            </a:r>
            <a:r>
              <a:rPr lang="zh-CN" altLang="en-US" dirty="0">
                <a:latin typeface="华文新魏" panose="02010800040101010101" pitchFamily="2" charset="-122"/>
                <a:sym typeface="Symbol" panose="05050102010706020507" pitchFamily="18" charset="2"/>
              </a:rPr>
              <a:t>若</a:t>
            </a:r>
            <a:r>
              <a:rPr lang="en-US" altLang="zh-CN" dirty="0">
                <a:sym typeface="Symbol" panose="05050102010706020507" pitchFamily="18" charset="2"/>
              </a:rPr>
              <a:t></a:t>
            </a:r>
            <a:r>
              <a:rPr lang="en-US" altLang="zh-CN" dirty="0">
                <a:latin typeface="华文新魏" panose="02010800040101010101" pitchFamily="2" charset="-122"/>
                <a:sym typeface="Symbol" panose="05050102010706020507" pitchFamily="18" charset="2"/>
              </a:rPr>
              <a:t>  </a:t>
            </a:r>
            <a:r>
              <a:rPr lang="en-US" altLang="zh-CN" dirty="0">
                <a:sym typeface="Symbol" panose="05050102010706020507" pitchFamily="18" charset="2"/>
              </a:rPr>
              <a:t> </a:t>
            </a:r>
            <a:r>
              <a:rPr lang="en-US" altLang="zh-CN" dirty="0">
                <a:latin typeface="华文新魏" panose="02010800040101010101" pitchFamily="2" charset="-122"/>
                <a:sym typeface="Symbol" panose="05050102010706020507" pitchFamily="18" charset="2"/>
              </a:rPr>
              <a:t>， </a:t>
            </a:r>
            <a:r>
              <a:rPr lang="zh-CN" altLang="en-US" dirty="0">
                <a:latin typeface="华文新魏" panose="02010800040101010101" pitchFamily="2" charset="-122"/>
                <a:sym typeface="Symbol" panose="05050102010706020507" pitchFamily="18" charset="2"/>
              </a:rPr>
              <a:t>则</a:t>
            </a:r>
            <a:r>
              <a:rPr lang="en-US" altLang="zh-CN" dirty="0">
                <a:sym typeface="Symbol" panose="05050102010706020507" pitchFamily="18" charset="2"/>
              </a:rPr>
              <a:t></a:t>
            </a:r>
            <a:r>
              <a:rPr lang="en-US" altLang="zh-CN" dirty="0">
                <a:latin typeface="华文新魏" panose="02010800040101010101" pitchFamily="2" charset="-122"/>
                <a:sym typeface="Symbol" panose="05050102010706020507" pitchFamily="18" charset="2"/>
              </a:rPr>
              <a:t>  </a:t>
            </a:r>
            <a:r>
              <a:rPr lang="en-US" altLang="zh-CN" dirty="0">
                <a:sym typeface="Symbol" panose="05050102010706020507" pitchFamily="18" charset="2"/>
              </a:rPr>
              <a:t></a:t>
            </a:r>
            <a:endParaRPr lang="en-US" altLang="zh-CN" dirty="0">
              <a:latin typeface="华文新魏" panose="02010800040101010101" pitchFamily="2" charset="-122"/>
              <a:sym typeface="Symbol" panose="05050102010706020507" pitchFamily="18" charset="2"/>
            </a:endParaRPr>
          </a:p>
          <a:p>
            <a:pPr lvl="1" eaLnBrk="1" hangingPunct="1"/>
            <a:r>
              <a:rPr lang="zh-CN" altLang="en-US" dirty="0">
                <a:latin typeface="华文新魏" panose="02010800040101010101" pitchFamily="2" charset="-122"/>
                <a:sym typeface="Symbol" panose="05050102010706020507" pitchFamily="18" charset="2"/>
              </a:rPr>
              <a:t>增广律(</a:t>
            </a:r>
            <a:r>
              <a:rPr lang="en-US" altLang="zh-CN" dirty="0">
                <a:latin typeface="华文新魏" panose="02010800040101010101" pitchFamily="2" charset="-122"/>
                <a:sym typeface="Symbol" panose="05050102010706020507" pitchFamily="18" charset="2"/>
              </a:rPr>
              <a:t>augmentation)：</a:t>
            </a:r>
            <a:r>
              <a:rPr lang="zh-CN" altLang="en-US" dirty="0">
                <a:latin typeface="华文新魏" panose="02010800040101010101" pitchFamily="2" charset="-122"/>
                <a:sym typeface="Symbol" panose="05050102010706020507" pitchFamily="18" charset="2"/>
              </a:rPr>
              <a:t>若</a:t>
            </a:r>
            <a:r>
              <a:rPr lang="en-US" altLang="zh-CN" dirty="0">
                <a:sym typeface="Symbol" panose="05050102010706020507" pitchFamily="18" charset="2"/>
              </a:rPr>
              <a:t></a:t>
            </a:r>
            <a:r>
              <a:rPr lang="en-US" altLang="zh-CN" dirty="0">
                <a:latin typeface="华文新魏" panose="02010800040101010101" pitchFamily="2" charset="-122"/>
                <a:sym typeface="Symbol" panose="05050102010706020507" pitchFamily="18" charset="2"/>
              </a:rPr>
              <a:t>  </a:t>
            </a:r>
            <a:r>
              <a:rPr lang="en-US" altLang="zh-CN" dirty="0">
                <a:sym typeface="Symbol" panose="05050102010706020507" pitchFamily="18" charset="2"/>
              </a:rPr>
              <a:t></a:t>
            </a:r>
            <a:r>
              <a:rPr lang="en-US" altLang="zh-CN" dirty="0">
                <a:latin typeface="华文新魏" panose="02010800040101010101" pitchFamily="2" charset="-122"/>
                <a:sym typeface="Symbol" panose="05050102010706020507" pitchFamily="18" charset="2"/>
              </a:rPr>
              <a:t> ，</a:t>
            </a:r>
            <a:r>
              <a:rPr lang="zh-CN" altLang="en-US" dirty="0">
                <a:latin typeface="华文新魏" panose="02010800040101010101" pitchFamily="2" charset="-122"/>
                <a:sym typeface="Symbol" panose="05050102010706020507" pitchFamily="18" charset="2"/>
              </a:rPr>
              <a:t>则</a:t>
            </a:r>
            <a:r>
              <a:rPr lang="en-US" altLang="zh-CN" dirty="0">
                <a:sym typeface="Symbol" panose="05050102010706020507" pitchFamily="18" charset="2"/>
              </a:rPr>
              <a:t></a:t>
            </a:r>
            <a:r>
              <a:rPr lang="en-US" altLang="zh-CN" dirty="0">
                <a:latin typeface="华文新魏" panose="02010800040101010101" pitchFamily="2" charset="-122"/>
                <a:sym typeface="Symbol" panose="05050102010706020507" pitchFamily="18" charset="2"/>
              </a:rPr>
              <a:t>  </a:t>
            </a:r>
            <a:r>
              <a:rPr lang="en-US" altLang="zh-CN" dirty="0">
                <a:sym typeface="Symbol" panose="05050102010706020507" pitchFamily="18" charset="2"/>
              </a:rPr>
              <a:t> </a:t>
            </a:r>
            <a:endParaRPr lang="en-US" altLang="zh-CN" dirty="0">
              <a:latin typeface="华文新魏" panose="02010800040101010101" pitchFamily="2" charset="-122"/>
              <a:sym typeface="Symbol" panose="05050102010706020507" pitchFamily="18" charset="2"/>
            </a:endParaRPr>
          </a:p>
          <a:p>
            <a:pPr lvl="1" eaLnBrk="1" hangingPunct="1"/>
            <a:r>
              <a:rPr lang="zh-CN" altLang="en-US" dirty="0">
                <a:latin typeface="华文新魏" panose="02010800040101010101" pitchFamily="2" charset="-122"/>
                <a:sym typeface="Symbol" panose="05050102010706020507" pitchFamily="18" charset="2"/>
              </a:rPr>
              <a:t>传递律(</a:t>
            </a:r>
            <a:r>
              <a:rPr lang="en-US" altLang="zh-CN" dirty="0">
                <a:latin typeface="华文新魏" panose="02010800040101010101" pitchFamily="2" charset="-122"/>
                <a:sym typeface="Symbol" panose="05050102010706020507" pitchFamily="18" charset="2"/>
              </a:rPr>
              <a:t>transitivity)：</a:t>
            </a:r>
            <a:r>
              <a:rPr lang="zh-CN" altLang="en-US" dirty="0">
                <a:latin typeface="华文新魏" panose="02010800040101010101" pitchFamily="2" charset="-122"/>
                <a:sym typeface="Symbol" panose="05050102010706020507" pitchFamily="18" charset="2"/>
              </a:rPr>
              <a:t>若</a:t>
            </a:r>
            <a:r>
              <a:rPr lang="en-US" altLang="zh-CN" dirty="0">
                <a:sym typeface="Symbol" panose="05050102010706020507" pitchFamily="18" charset="2"/>
              </a:rPr>
              <a:t></a:t>
            </a:r>
            <a:r>
              <a:rPr lang="en-US" altLang="zh-CN" dirty="0">
                <a:latin typeface="华文新魏" panose="02010800040101010101" pitchFamily="2" charset="-122"/>
                <a:sym typeface="Symbol" panose="05050102010706020507" pitchFamily="18" charset="2"/>
              </a:rPr>
              <a:t>  </a:t>
            </a:r>
            <a:r>
              <a:rPr lang="en-US" altLang="zh-CN" dirty="0">
                <a:sym typeface="Symbol" panose="05050102010706020507" pitchFamily="18" charset="2"/>
              </a:rPr>
              <a:t> </a:t>
            </a:r>
            <a:r>
              <a:rPr lang="en-US" altLang="zh-CN" dirty="0">
                <a:latin typeface="华文新魏" panose="02010800040101010101" pitchFamily="2" charset="-122"/>
                <a:sym typeface="Symbol" panose="05050102010706020507" pitchFamily="18" charset="2"/>
              </a:rPr>
              <a:t>，</a:t>
            </a:r>
            <a:r>
              <a:rPr lang="en-US" altLang="zh-CN" dirty="0">
                <a:sym typeface="Symbol" panose="05050102010706020507" pitchFamily="18" charset="2"/>
              </a:rPr>
              <a:t> </a:t>
            </a:r>
            <a:r>
              <a:rPr lang="en-US" altLang="zh-CN" dirty="0">
                <a:latin typeface="华文新魏" panose="02010800040101010101" pitchFamily="2" charset="-122"/>
                <a:sym typeface="Symbol" panose="05050102010706020507" pitchFamily="18" charset="2"/>
              </a:rPr>
              <a:t>  </a:t>
            </a:r>
            <a:r>
              <a:rPr lang="en-US" altLang="zh-CN" dirty="0">
                <a:sym typeface="Symbol" panose="05050102010706020507" pitchFamily="18" charset="2"/>
              </a:rPr>
              <a:t> </a:t>
            </a:r>
            <a:r>
              <a:rPr lang="en-US" altLang="zh-CN" dirty="0">
                <a:latin typeface="华文新魏" panose="02010800040101010101" pitchFamily="2" charset="-122"/>
                <a:sym typeface="Symbol" panose="05050102010706020507" pitchFamily="18" charset="2"/>
              </a:rPr>
              <a:t>，</a:t>
            </a:r>
            <a:r>
              <a:rPr lang="zh-CN" altLang="en-US" dirty="0">
                <a:latin typeface="华文新魏" panose="02010800040101010101" pitchFamily="2" charset="-122"/>
                <a:sym typeface="Symbol" panose="05050102010706020507" pitchFamily="18" charset="2"/>
              </a:rPr>
              <a:t>则</a:t>
            </a:r>
            <a:r>
              <a:rPr lang="en-US" altLang="zh-CN" dirty="0">
                <a:sym typeface="Symbol" panose="05050102010706020507" pitchFamily="18" charset="2"/>
              </a:rPr>
              <a:t></a:t>
            </a:r>
            <a:r>
              <a:rPr lang="en-US" altLang="zh-CN" dirty="0">
                <a:latin typeface="华文新魏" panose="02010800040101010101" pitchFamily="2" charset="-122"/>
                <a:sym typeface="Symbol" panose="05050102010706020507" pitchFamily="18" charset="2"/>
              </a:rPr>
              <a:t>  </a:t>
            </a:r>
            <a:r>
              <a:rPr lang="en-US" altLang="zh-CN" dirty="0">
                <a:sym typeface="Symbol" panose="05050102010706020507" pitchFamily="18" charset="2"/>
              </a:rPr>
              <a:t></a:t>
            </a:r>
            <a:r>
              <a:rPr lang="en-US" altLang="zh-CN" dirty="0">
                <a:latin typeface="华文新魏" panose="02010800040101010101" pitchFamily="2" charset="-122"/>
                <a:sym typeface="Symbol" panose="05050102010706020507" pitchFamily="18" charset="2"/>
              </a:rPr>
              <a:t> </a:t>
            </a:r>
            <a:endParaRPr lang="en-US" altLang="zh-CN" dirty="0">
              <a:latin typeface="华文新魏" panose="0201080004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43012" name="Rectangle 2"/>
          <p:cNvSpPr>
            <a:spLocks noGrp="1" noChangeArrowheads="1"/>
          </p:cNvSpPr>
          <p:nvPr>
            <p:ph type="title"/>
          </p:nvPr>
        </p:nvSpPr>
        <p:spPr/>
        <p:txBody>
          <a:bodyPr/>
          <a:lstStyle/>
          <a:p>
            <a:pPr eaLnBrk="1" hangingPunct="1">
              <a:defRPr/>
            </a:pPr>
            <a:r>
              <a:rPr kumimoji="1" lang="en-US" altLang="zh-CN">
                <a:sym typeface="Symbol" panose="05050102010706020507" pitchFamily="18" charset="2"/>
              </a:rPr>
              <a:t>Armstrong</a:t>
            </a:r>
            <a:r>
              <a:rPr kumimoji="1" lang="zh-CN" altLang="en-US">
                <a:sym typeface="Symbol" panose="05050102010706020507" pitchFamily="18" charset="2"/>
              </a:rPr>
              <a:t>公理系统</a:t>
            </a:r>
          </a:p>
        </p:txBody>
      </p:sp>
      <p:sp>
        <p:nvSpPr>
          <p:cNvPr id="32773" name="Rectangle 3"/>
          <p:cNvSpPr>
            <a:spLocks noGrp="1" noChangeArrowheads="1"/>
          </p:cNvSpPr>
          <p:nvPr>
            <p:ph idx="1"/>
          </p:nvPr>
        </p:nvSpPr>
        <p:spPr/>
        <p:txBody>
          <a:bodyPr/>
          <a:lstStyle/>
          <a:p>
            <a:pPr eaLnBrk="1" hangingPunct="1">
              <a:lnSpc>
                <a:spcPct val="105000"/>
              </a:lnSpc>
              <a:spcBef>
                <a:spcPct val="25000"/>
              </a:spcBef>
            </a:pPr>
            <a:r>
              <a:rPr lang="en-US" altLang="zh-CN" dirty="0">
                <a:latin typeface="华文新魏" panose="02010800040101010101" pitchFamily="2" charset="-122"/>
              </a:rPr>
              <a:t>Armstrong</a:t>
            </a:r>
            <a:r>
              <a:rPr lang="zh-CN" altLang="en-US" dirty="0">
                <a:latin typeface="华文新魏" panose="02010800040101010101" pitchFamily="2" charset="-122"/>
              </a:rPr>
              <a:t>公理的正确性及完备性</a:t>
            </a:r>
          </a:p>
          <a:p>
            <a:pPr lvl="1" eaLnBrk="1" hangingPunct="1">
              <a:lnSpc>
                <a:spcPct val="105000"/>
              </a:lnSpc>
              <a:spcBef>
                <a:spcPct val="25000"/>
              </a:spcBef>
              <a:buFontTx/>
              <a:buNone/>
            </a:pPr>
            <a:r>
              <a:rPr lang="en-US" altLang="zh-CN" dirty="0">
                <a:latin typeface="华文新魏" panose="02010800040101010101" pitchFamily="2" charset="-122"/>
              </a:rPr>
              <a:t>S1 = { f |</a:t>
            </a:r>
            <a:r>
              <a:rPr lang="zh-CN" altLang="zh-CN" dirty="0">
                <a:latin typeface="华文新魏" panose="02010800040101010101" pitchFamily="2" charset="-122"/>
              </a:rPr>
              <a:t>可</a:t>
            </a:r>
            <a:r>
              <a:rPr lang="zh-CN" altLang="en-US" dirty="0">
                <a:latin typeface="华文新魏" panose="02010800040101010101" pitchFamily="2" charset="-122"/>
              </a:rPr>
              <a:t>用</a:t>
            </a:r>
            <a:r>
              <a:rPr lang="en-US" altLang="zh-CN" dirty="0">
                <a:latin typeface="华文新魏" panose="02010800040101010101" pitchFamily="2" charset="-122"/>
              </a:rPr>
              <a:t>Armstrong</a:t>
            </a:r>
            <a:r>
              <a:rPr lang="zh-CN" altLang="en-US" dirty="0">
                <a:latin typeface="华文新魏" panose="02010800040101010101" pitchFamily="2" charset="-122"/>
              </a:rPr>
              <a:t>公理从</a:t>
            </a:r>
            <a:r>
              <a:rPr lang="en-US" altLang="zh-CN" dirty="0">
                <a:latin typeface="华文新魏" panose="02010800040101010101" pitchFamily="2" charset="-122"/>
              </a:rPr>
              <a:t>F</a:t>
            </a:r>
            <a:r>
              <a:rPr lang="zh-CN" altLang="en-US" dirty="0">
                <a:latin typeface="华文新魏" panose="02010800040101010101" pitchFamily="2" charset="-122"/>
              </a:rPr>
              <a:t>中导出的函数依赖</a:t>
            </a:r>
            <a:r>
              <a:rPr lang="en-US" altLang="zh-CN" dirty="0">
                <a:latin typeface="华文新魏" panose="02010800040101010101" pitchFamily="2" charset="-122"/>
              </a:rPr>
              <a:t>f }</a:t>
            </a:r>
          </a:p>
          <a:p>
            <a:pPr lvl="1" eaLnBrk="1" hangingPunct="1">
              <a:lnSpc>
                <a:spcPct val="105000"/>
              </a:lnSpc>
              <a:spcBef>
                <a:spcPct val="25000"/>
              </a:spcBef>
              <a:buFontTx/>
              <a:buNone/>
            </a:pPr>
            <a:r>
              <a:rPr lang="en-US" altLang="zh-CN" dirty="0">
                <a:latin typeface="华文新魏" panose="02010800040101010101" pitchFamily="2" charset="-122"/>
              </a:rPr>
              <a:t>S2 = { f |</a:t>
            </a:r>
            <a:r>
              <a:rPr lang="zh-CN" altLang="en-US" dirty="0">
                <a:latin typeface="华文新魏" panose="02010800040101010101" pitchFamily="2" charset="-122"/>
              </a:rPr>
              <a:t>被</a:t>
            </a:r>
            <a:r>
              <a:rPr lang="en-US" altLang="zh-CN" dirty="0">
                <a:latin typeface="华文新魏" panose="02010800040101010101" pitchFamily="2" charset="-122"/>
              </a:rPr>
              <a:t>F</a:t>
            </a:r>
            <a:r>
              <a:rPr lang="zh-CN" altLang="en-US" dirty="0">
                <a:latin typeface="华文新魏" panose="02010800040101010101" pitchFamily="2" charset="-122"/>
              </a:rPr>
              <a:t>所逻辑蕴涵的函数依赖</a:t>
            </a:r>
            <a:r>
              <a:rPr lang="en-US" altLang="zh-CN" dirty="0">
                <a:latin typeface="华文新魏" panose="02010800040101010101" pitchFamily="2" charset="-122"/>
              </a:rPr>
              <a:t>f }</a:t>
            </a:r>
            <a:endParaRPr lang="en-US" altLang="zh-CN" b="1" dirty="0">
              <a:latin typeface="华文新魏" panose="02010800040101010101" pitchFamily="2" charset="-122"/>
            </a:endParaRPr>
          </a:p>
          <a:p>
            <a:pPr lvl="1" eaLnBrk="1" hangingPunct="1">
              <a:lnSpc>
                <a:spcPct val="105000"/>
              </a:lnSpc>
              <a:spcBef>
                <a:spcPct val="25000"/>
              </a:spcBef>
            </a:pPr>
            <a:r>
              <a:rPr lang="zh-CN" altLang="en-US" b="1" dirty="0">
                <a:latin typeface="华文新魏" panose="02010800040101010101" pitchFamily="2" charset="-122"/>
              </a:rPr>
              <a:t>正确性</a:t>
            </a:r>
            <a:r>
              <a:rPr lang="zh-CN" altLang="en-US" dirty="0">
                <a:latin typeface="华文新魏" panose="02010800040101010101" pitchFamily="2" charset="-122"/>
              </a:rPr>
              <a:t>：用</a:t>
            </a:r>
            <a:r>
              <a:rPr lang="en-US" altLang="zh-CN" dirty="0">
                <a:latin typeface="华文新魏" panose="02010800040101010101" pitchFamily="2" charset="-122"/>
              </a:rPr>
              <a:t>Armstrong</a:t>
            </a:r>
            <a:r>
              <a:rPr lang="zh-CN" altLang="en-US" dirty="0">
                <a:latin typeface="华文新魏" panose="02010800040101010101" pitchFamily="2" charset="-122"/>
              </a:rPr>
              <a:t>公理从</a:t>
            </a:r>
            <a:r>
              <a:rPr lang="en-US" altLang="zh-CN" dirty="0">
                <a:latin typeface="华文新魏" panose="02010800040101010101" pitchFamily="2" charset="-122"/>
              </a:rPr>
              <a:t>F</a:t>
            </a:r>
            <a:r>
              <a:rPr lang="zh-CN" altLang="en-US" dirty="0">
                <a:latin typeface="华文新魏" panose="02010800040101010101" pitchFamily="2" charset="-122"/>
              </a:rPr>
              <a:t>中导出的函数依赖必为</a:t>
            </a:r>
            <a:r>
              <a:rPr lang="en-US" altLang="zh-CN" dirty="0">
                <a:latin typeface="华文新魏" panose="02010800040101010101" pitchFamily="2" charset="-122"/>
              </a:rPr>
              <a:t>F</a:t>
            </a:r>
            <a:r>
              <a:rPr lang="zh-CN" altLang="en-US" dirty="0">
                <a:latin typeface="华文新魏" panose="02010800040101010101" pitchFamily="2" charset="-122"/>
              </a:rPr>
              <a:t>所蕴涵   </a:t>
            </a:r>
            <a:r>
              <a:rPr lang="en-US" altLang="zh-CN" dirty="0">
                <a:latin typeface="华文新魏" panose="02010800040101010101" pitchFamily="2" charset="-122"/>
              </a:rPr>
              <a:t>S1 </a:t>
            </a:r>
            <a:r>
              <a:rPr lang="en-US" altLang="zh-CN" dirty="0">
                <a:latin typeface="华文新魏" panose="02010800040101010101" pitchFamily="2" charset="-122"/>
                <a:sym typeface="Symbol" panose="05050102010706020507" pitchFamily="18" charset="2"/>
              </a:rPr>
              <a:t> S2</a:t>
            </a:r>
            <a:endParaRPr lang="en-US" altLang="zh-CN" dirty="0">
              <a:latin typeface="华文新魏" panose="02010800040101010101" pitchFamily="2" charset="-122"/>
            </a:endParaRPr>
          </a:p>
          <a:p>
            <a:pPr lvl="1" eaLnBrk="1" hangingPunct="1">
              <a:lnSpc>
                <a:spcPct val="105000"/>
              </a:lnSpc>
              <a:spcBef>
                <a:spcPct val="25000"/>
              </a:spcBef>
            </a:pPr>
            <a:r>
              <a:rPr lang="zh-CN" altLang="en-US" b="1" dirty="0">
                <a:latin typeface="华文新魏" panose="02010800040101010101" pitchFamily="2" charset="-122"/>
              </a:rPr>
              <a:t>完备性</a:t>
            </a:r>
            <a:r>
              <a:rPr lang="zh-CN" altLang="en-US" dirty="0">
                <a:latin typeface="华文新魏" panose="02010800040101010101" pitchFamily="2" charset="-122"/>
              </a:rPr>
              <a:t>：</a:t>
            </a:r>
            <a:r>
              <a:rPr lang="en-US" altLang="zh-CN" dirty="0">
                <a:latin typeface="华文新魏" panose="02010800040101010101" pitchFamily="2" charset="-122"/>
              </a:rPr>
              <a:t>F</a:t>
            </a:r>
            <a:r>
              <a:rPr lang="zh-CN" altLang="en-US" dirty="0">
                <a:latin typeface="华文新魏" panose="02010800040101010101" pitchFamily="2" charset="-122"/>
              </a:rPr>
              <a:t>所蕴涵的函数依赖都能用</a:t>
            </a:r>
            <a:r>
              <a:rPr lang="en-US" altLang="zh-CN" dirty="0">
                <a:latin typeface="华文新魏" panose="02010800040101010101" pitchFamily="2" charset="-122"/>
              </a:rPr>
              <a:t>Armstrong</a:t>
            </a:r>
            <a:r>
              <a:rPr lang="zh-CN" altLang="en-US" dirty="0">
                <a:latin typeface="华文新魏" panose="02010800040101010101" pitchFamily="2" charset="-122"/>
              </a:rPr>
              <a:t>公理从</a:t>
            </a:r>
            <a:r>
              <a:rPr lang="en-US" altLang="zh-CN" dirty="0">
                <a:latin typeface="华文新魏" panose="02010800040101010101" pitchFamily="2" charset="-122"/>
              </a:rPr>
              <a:t>F</a:t>
            </a:r>
            <a:r>
              <a:rPr lang="zh-CN" altLang="en-US" dirty="0">
                <a:latin typeface="华文新魏" panose="02010800040101010101" pitchFamily="2" charset="-122"/>
              </a:rPr>
              <a:t>中导出    </a:t>
            </a:r>
            <a:r>
              <a:rPr lang="en-US" altLang="zh-CN" dirty="0">
                <a:latin typeface="华文新魏" panose="02010800040101010101" pitchFamily="2" charset="-122"/>
              </a:rPr>
              <a:t>S2</a:t>
            </a:r>
            <a:r>
              <a:rPr lang="en-US" altLang="zh-CN" dirty="0">
                <a:latin typeface="华文新魏" panose="02010800040101010101" pitchFamily="2" charset="-122"/>
                <a:sym typeface="Symbol" panose="05050102010706020507" pitchFamily="18" charset="2"/>
              </a:rPr>
              <a:t>  S1</a:t>
            </a:r>
            <a:endParaRPr lang="en-US" altLang="zh-CN" dirty="0">
              <a:latin typeface="华文新魏" panose="0201080004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44036" name="Rectangle 2"/>
          <p:cNvSpPr>
            <a:spLocks noGrp="1" noChangeArrowheads="1"/>
          </p:cNvSpPr>
          <p:nvPr>
            <p:ph type="title"/>
          </p:nvPr>
        </p:nvSpPr>
        <p:spPr/>
        <p:txBody>
          <a:bodyPr/>
          <a:lstStyle/>
          <a:p>
            <a:pPr eaLnBrk="1" hangingPunct="1">
              <a:defRPr/>
            </a:pPr>
            <a:r>
              <a:rPr kumimoji="1" lang="en-US" altLang="zh-CN">
                <a:sym typeface="Symbol" panose="05050102010706020507" pitchFamily="18" charset="2"/>
              </a:rPr>
              <a:t>Armstrong</a:t>
            </a:r>
            <a:r>
              <a:rPr kumimoji="1" lang="zh-CN" altLang="en-US">
                <a:sym typeface="Symbol" panose="05050102010706020507" pitchFamily="18" charset="2"/>
              </a:rPr>
              <a:t>公理系统</a:t>
            </a:r>
          </a:p>
        </p:txBody>
      </p:sp>
      <p:sp>
        <p:nvSpPr>
          <p:cNvPr id="34821" name="Rectangle 3"/>
          <p:cNvSpPr>
            <a:spLocks noGrp="1" noChangeArrowheads="1"/>
          </p:cNvSpPr>
          <p:nvPr>
            <p:ph idx="1"/>
          </p:nvPr>
        </p:nvSpPr>
        <p:spPr>
          <a:xfrm>
            <a:off x="720725" y="1371600"/>
            <a:ext cx="7737475" cy="1143000"/>
          </a:xfrm>
        </p:spPr>
        <p:txBody>
          <a:bodyPr/>
          <a:lstStyle/>
          <a:p>
            <a:pPr eaLnBrk="1" hangingPunct="1"/>
            <a:r>
              <a:rPr lang="zh-CN" altLang="en-US" dirty="0">
                <a:latin typeface="华文新魏" panose="02010800040101010101" pitchFamily="2" charset="-122"/>
              </a:rPr>
              <a:t>关于</a:t>
            </a:r>
            <a:r>
              <a:rPr lang="en-US" altLang="zh-CN" dirty="0">
                <a:latin typeface="华文新魏" panose="02010800040101010101" pitchFamily="2" charset="-122"/>
              </a:rPr>
              <a:t>Armstrong</a:t>
            </a:r>
            <a:r>
              <a:rPr lang="zh-CN" altLang="en-US" dirty="0">
                <a:latin typeface="华文新魏" panose="02010800040101010101" pitchFamily="2" charset="-122"/>
              </a:rPr>
              <a:t>公理正确性</a:t>
            </a:r>
            <a:endParaRPr lang="en-US" altLang="zh-CN" dirty="0">
              <a:latin typeface="华文新魏" panose="02010800040101010101" pitchFamily="2" charset="-122"/>
            </a:endParaRPr>
          </a:p>
          <a:p>
            <a:pPr marL="0" indent="0" eaLnBrk="1" hangingPunct="1">
              <a:buNone/>
            </a:pPr>
            <a:r>
              <a:rPr lang="en-US" altLang="zh-CN" dirty="0">
                <a:latin typeface="华文新魏" panose="02010800040101010101" pitchFamily="2" charset="-122"/>
              </a:rPr>
              <a:t>        r</a:t>
            </a:r>
            <a:r>
              <a:rPr lang="zh-CN" altLang="en-US" dirty="0">
                <a:latin typeface="华文新魏" panose="02010800040101010101" pitchFamily="2" charset="-122"/>
              </a:rPr>
              <a:t>是</a:t>
            </a:r>
            <a:r>
              <a:rPr lang="en-US" altLang="zh-CN" dirty="0">
                <a:latin typeface="华文新魏" panose="02010800040101010101" pitchFamily="2" charset="-122"/>
              </a:rPr>
              <a:t>R&lt;U, F&gt;</a:t>
            </a:r>
            <a:r>
              <a:rPr lang="zh-CN" altLang="en-US" dirty="0">
                <a:latin typeface="华文新魏" panose="02010800040101010101" pitchFamily="2" charset="-122"/>
              </a:rPr>
              <a:t>上的任一关系，</a:t>
            </a:r>
            <a:r>
              <a:rPr lang="en-US" altLang="zh-CN" dirty="0" err="1">
                <a:latin typeface="华文新魏" panose="02010800040101010101" pitchFamily="2" charset="-122"/>
              </a:rPr>
              <a:t>t，s</a:t>
            </a:r>
            <a:r>
              <a:rPr lang="en-US" altLang="zh-CN" dirty="0">
                <a:latin typeface="华文新魏" panose="02010800040101010101" pitchFamily="2" charset="-122"/>
              </a:rPr>
              <a:t> </a:t>
            </a:r>
            <a:r>
              <a:rPr lang="en-US" altLang="zh-CN" dirty="0">
                <a:latin typeface="华文新魏" panose="02010800040101010101" pitchFamily="2" charset="-122"/>
                <a:sym typeface="Symbol" panose="05050102010706020507" pitchFamily="18" charset="2"/>
              </a:rPr>
              <a:t></a:t>
            </a:r>
            <a:r>
              <a:rPr lang="en-US" altLang="zh-CN" dirty="0">
                <a:latin typeface="华文新魏" panose="02010800040101010101" pitchFamily="2" charset="-122"/>
              </a:rPr>
              <a:t> r</a:t>
            </a:r>
          </a:p>
          <a:p>
            <a:pPr marL="0" indent="0" eaLnBrk="1" hangingPunct="1">
              <a:buNone/>
            </a:pPr>
            <a:endParaRPr lang="zh-CN" altLang="en-US" dirty="0">
              <a:latin typeface="华文新魏" panose="02010800040101010101" pitchFamily="2" charset="-122"/>
            </a:endParaRPr>
          </a:p>
        </p:txBody>
      </p:sp>
      <p:grpSp>
        <p:nvGrpSpPr>
          <p:cNvPr id="34823" name="Group 5"/>
          <p:cNvGrpSpPr>
            <a:grpSpLocks/>
          </p:cNvGrpSpPr>
          <p:nvPr/>
        </p:nvGrpSpPr>
        <p:grpSpPr bwMode="auto">
          <a:xfrm>
            <a:off x="304800" y="2819400"/>
            <a:ext cx="8610600" cy="2286000"/>
            <a:chOff x="240" y="1680"/>
            <a:chExt cx="5424" cy="1440"/>
          </a:xfrm>
        </p:grpSpPr>
        <p:sp>
          <p:nvSpPr>
            <p:cNvPr id="34824" name="WordArt 6" descr="白色大理石"/>
            <p:cNvSpPr>
              <a:spLocks noChangeArrowheads="1" noChangeShapeType="1" noTextEdit="1"/>
            </p:cNvSpPr>
            <p:nvPr/>
          </p:nvSpPr>
          <p:spPr bwMode="auto">
            <a:xfrm>
              <a:off x="1776" y="2301"/>
              <a:ext cx="312" cy="675"/>
            </a:xfrm>
            <a:prstGeom prst="rect">
              <a:avLst/>
            </a:prstGeom>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contourClr>
                  <a:srgbClr val="FFFFFF"/>
                </a:contourClr>
              </a:sp3d>
            </a:bodyPr>
            <a:lstStyle/>
            <a:p>
              <a:pPr algn="ctr"/>
              <a:r>
                <a:rPr lang="en-US" altLang="zh-CN" sz="3600" kern="10">
                  <a:ln w="9525">
                    <a:round/>
                    <a:headEnd/>
                    <a:tailEnd/>
                  </a:ln>
                  <a:blipFill dpi="0" rotWithShape="0">
                    <a:blip r:embed="rId2"/>
                    <a:srcRect/>
                    <a:tile tx="0" ty="0" sx="100000" sy="100000" flip="none" algn="tl"/>
                  </a:blipFill>
                  <a:latin typeface="宋体" panose="02010600030101010101" pitchFamily="2" charset="-122"/>
                </a:rPr>
                <a:t>}</a:t>
              </a:r>
              <a:endParaRPr lang="zh-CN" altLang="en-US" sz="3600" kern="10">
                <a:ln w="9525">
                  <a:round/>
                  <a:headEnd/>
                  <a:tailEnd/>
                </a:ln>
                <a:blipFill dpi="0" rotWithShape="0">
                  <a:blip r:embed="rId2"/>
                  <a:srcRect/>
                  <a:tile tx="0" ty="0" sx="100000" sy="100000" flip="none" algn="tl"/>
                </a:blipFill>
                <a:latin typeface="宋体" panose="02010600030101010101" pitchFamily="2" charset="-122"/>
              </a:endParaRPr>
            </a:p>
          </p:txBody>
        </p:sp>
        <p:sp>
          <p:nvSpPr>
            <p:cNvPr id="34825" name="Rectangle 7"/>
            <p:cNvSpPr>
              <a:spLocks noChangeArrowheads="1"/>
            </p:cNvSpPr>
            <p:nvPr/>
          </p:nvSpPr>
          <p:spPr bwMode="auto">
            <a:xfrm>
              <a:off x="528" y="2256"/>
              <a:ext cx="1200"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a:buClr>
                  <a:schemeClr val="bg2"/>
                </a:buClr>
                <a:buSzTx/>
                <a:buFontTx/>
                <a:buNone/>
              </a:pPr>
              <a:r>
                <a:rPr lang="en-US" altLang="zh-CN" sz="2800">
                  <a:latin typeface="华文新魏" panose="02010800040101010101" pitchFamily="2" charset="-122"/>
                </a:rPr>
                <a:t>t[</a:t>
              </a:r>
              <a:r>
                <a:rPr lang="en-US" altLang="zh-CN" sz="2800">
                  <a:latin typeface="Times New Roman" panose="02020603050405020304" pitchFamily="18" charset="0"/>
                  <a:ea typeface="宋体" panose="02010600030101010101" pitchFamily="2" charset="-122"/>
                  <a:sym typeface="Symbol" panose="05050102010706020507" pitchFamily="18" charset="2"/>
                </a:rPr>
                <a:t></a:t>
              </a:r>
              <a:r>
                <a:rPr lang="en-US" altLang="zh-CN" sz="2800">
                  <a:latin typeface="华文新魏" panose="02010800040101010101" pitchFamily="2" charset="-122"/>
                </a:rPr>
                <a:t>] = s[</a:t>
              </a:r>
              <a:r>
                <a:rPr lang="en-US" altLang="zh-CN" sz="2800">
                  <a:latin typeface="Times New Roman" panose="02020603050405020304" pitchFamily="18" charset="0"/>
                  <a:ea typeface="宋体" panose="02010600030101010101" pitchFamily="2" charset="-122"/>
                  <a:sym typeface="Symbol" panose="05050102010706020507" pitchFamily="18" charset="2"/>
                </a:rPr>
                <a:t></a:t>
              </a:r>
              <a:r>
                <a:rPr lang="en-US" altLang="zh-CN" sz="2800">
                  <a:latin typeface="华文新魏" panose="02010800040101010101" pitchFamily="2" charset="-122"/>
                </a:rPr>
                <a:t>]</a:t>
              </a:r>
            </a:p>
            <a:p>
              <a:pPr algn="ctr">
                <a:buClr>
                  <a:schemeClr val="bg2"/>
                </a:buClr>
                <a:buSzTx/>
                <a:buFontTx/>
                <a:buNone/>
              </a:pPr>
              <a:r>
                <a:rPr lang="en-US" altLang="zh-CN" sz="2800">
                  <a:latin typeface="Times New Roman" panose="02020603050405020304" pitchFamily="18" charset="0"/>
                  <a:ea typeface="宋体" panose="02010600030101010101" pitchFamily="2" charset="-122"/>
                  <a:sym typeface="Symbol" panose="05050102010706020507" pitchFamily="18" charset="2"/>
                </a:rPr>
                <a:t> </a:t>
              </a:r>
              <a:r>
                <a:rPr lang="en-US" altLang="zh-CN" sz="2800">
                  <a:latin typeface="华文新魏" panose="02010800040101010101" pitchFamily="2" charset="-122"/>
                  <a:sym typeface="Symbol" panose="05050102010706020507" pitchFamily="18" charset="2"/>
                </a:rPr>
                <a:t></a:t>
              </a:r>
              <a:r>
                <a:rPr lang="en-US" altLang="zh-CN" sz="2800">
                  <a:latin typeface="Times New Roman" panose="02020603050405020304" pitchFamily="18" charset="0"/>
                  <a:ea typeface="宋体" panose="02010600030101010101" pitchFamily="2" charset="-122"/>
                  <a:sym typeface="Symbol" panose="05050102010706020507" pitchFamily="18" charset="2"/>
                </a:rPr>
                <a:t> </a:t>
              </a:r>
              <a:endParaRPr lang="en-US" altLang="zh-CN" sz="2800">
                <a:latin typeface="华文新魏" panose="02010800040101010101" pitchFamily="2" charset="-122"/>
              </a:endParaRPr>
            </a:p>
          </p:txBody>
        </p:sp>
        <p:sp>
          <p:nvSpPr>
            <p:cNvPr id="34826" name="AutoShape 8"/>
            <p:cNvSpPr>
              <a:spLocks noChangeArrowheads="1"/>
            </p:cNvSpPr>
            <p:nvPr/>
          </p:nvSpPr>
          <p:spPr bwMode="auto">
            <a:xfrm>
              <a:off x="2160" y="2544"/>
              <a:ext cx="528" cy="240"/>
            </a:xfrm>
            <a:prstGeom prst="rightArrow">
              <a:avLst>
                <a:gd name="adj1" fmla="val 49167"/>
                <a:gd name="adj2" fmla="val 55000"/>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sp>
          <p:nvSpPr>
            <p:cNvPr id="34827" name="Rectangle 9"/>
            <p:cNvSpPr>
              <a:spLocks noChangeArrowheads="1"/>
            </p:cNvSpPr>
            <p:nvPr/>
          </p:nvSpPr>
          <p:spPr bwMode="auto">
            <a:xfrm>
              <a:off x="2832" y="2496"/>
              <a:ext cx="1200"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a:buClr>
                  <a:schemeClr val="bg2"/>
                </a:buClr>
                <a:buSzTx/>
                <a:buFontTx/>
                <a:buNone/>
              </a:pPr>
              <a:r>
                <a:rPr lang="en-US" altLang="zh-CN" sz="2800">
                  <a:latin typeface="华文新魏" panose="02010800040101010101" pitchFamily="2" charset="-122"/>
                </a:rPr>
                <a:t>t[</a:t>
              </a:r>
              <a:r>
                <a:rPr lang="en-US" altLang="zh-CN" sz="2800">
                  <a:latin typeface="Times New Roman" panose="02020603050405020304" pitchFamily="18" charset="0"/>
                  <a:ea typeface="宋体" panose="02010600030101010101" pitchFamily="2" charset="-122"/>
                  <a:sym typeface="Symbol" panose="05050102010706020507" pitchFamily="18" charset="2"/>
                </a:rPr>
                <a:t></a:t>
              </a:r>
              <a:r>
                <a:rPr lang="en-US" altLang="zh-CN" sz="2800">
                  <a:latin typeface="华文新魏" panose="02010800040101010101" pitchFamily="2" charset="-122"/>
                </a:rPr>
                <a:t>] = s[</a:t>
              </a:r>
              <a:r>
                <a:rPr lang="en-US" altLang="zh-CN" sz="2800">
                  <a:latin typeface="Times New Roman" panose="02020603050405020304" pitchFamily="18" charset="0"/>
                  <a:ea typeface="宋体" panose="02010600030101010101" pitchFamily="2" charset="-122"/>
                  <a:sym typeface="Symbol" panose="05050102010706020507" pitchFamily="18" charset="2"/>
                </a:rPr>
                <a:t></a:t>
              </a:r>
              <a:r>
                <a:rPr lang="en-US" altLang="zh-CN" sz="2800">
                  <a:latin typeface="华文新魏" panose="02010800040101010101" pitchFamily="2" charset="-122"/>
                </a:rPr>
                <a:t>]</a:t>
              </a:r>
            </a:p>
          </p:txBody>
        </p:sp>
        <p:sp>
          <p:nvSpPr>
            <p:cNvPr id="34828" name="AutoShape 10"/>
            <p:cNvSpPr>
              <a:spLocks noChangeArrowheads="1"/>
            </p:cNvSpPr>
            <p:nvPr/>
          </p:nvSpPr>
          <p:spPr bwMode="auto">
            <a:xfrm>
              <a:off x="4128" y="2547"/>
              <a:ext cx="528" cy="240"/>
            </a:xfrm>
            <a:prstGeom prst="rightArrow">
              <a:avLst>
                <a:gd name="adj1" fmla="val 49167"/>
                <a:gd name="adj2" fmla="val 55000"/>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sp>
          <p:nvSpPr>
            <p:cNvPr id="34829" name="Rectangle 11"/>
            <p:cNvSpPr>
              <a:spLocks noChangeArrowheads="1"/>
            </p:cNvSpPr>
            <p:nvPr/>
          </p:nvSpPr>
          <p:spPr bwMode="auto">
            <a:xfrm>
              <a:off x="4656" y="2448"/>
              <a:ext cx="912"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a:buClr>
                  <a:schemeClr val="bg2"/>
                </a:buClr>
                <a:buSzTx/>
                <a:buFontTx/>
                <a:buNone/>
              </a:pPr>
              <a:r>
                <a:rPr lang="en-US" altLang="zh-CN" sz="2800">
                  <a:latin typeface="Times New Roman" panose="02020603050405020304" pitchFamily="18" charset="0"/>
                  <a:ea typeface="宋体" panose="02010600030101010101" pitchFamily="2" charset="-122"/>
                  <a:sym typeface="Symbol" panose="05050102010706020507" pitchFamily="18" charset="2"/>
                </a:rPr>
                <a:t></a:t>
              </a:r>
              <a:r>
                <a:rPr lang="en-US" altLang="zh-CN" sz="2800">
                  <a:latin typeface="华文新魏" panose="02010800040101010101" pitchFamily="2" charset="-122"/>
                </a:rPr>
                <a:t> </a:t>
              </a:r>
              <a:r>
                <a:rPr lang="en-US" altLang="zh-CN" sz="3200" b="1">
                  <a:latin typeface="华文新魏" panose="02010800040101010101" pitchFamily="2" charset="-122"/>
                  <a:sym typeface="Symbol" panose="05050102010706020507" pitchFamily="18" charset="2"/>
                </a:rPr>
                <a:t></a:t>
              </a:r>
              <a:r>
                <a:rPr lang="en-US" altLang="zh-CN" sz="2800">
                  <a:latin typeface="华文新魏" panose="02010800040101010101" pitchFamily="2" charset="-122"/>
                </a:rPr>
                <a:t> </a:t>
              </a:r>
              <a:r>
                <a:rPr lang="en-US" altLang="zh-CN" sz="2800">
                  <a:latin typeface="Times New Roman" panose="02020603050405020304" pitchFamily="18" charset="0"/>
                  <a:ea typeface="宋体" panose="02010600030101010101" pitchFamily="2" charset="-122"/>
                  <a:sym typeface="Symbol" panose="05050102010706020507" pitchFamily="18" charset="2"/>
                </a:rPr>
                <a:t></a:t>
              </a:r>
              <a:endParaRPr lang="en-US" altLang="zh-CN" sz="2800">
                <a:latin typeface="华文新魏" panose="02010800040101010101" pitchFamily="2" charset="-122"/>
              </a:endParaRPr>
            </a:p>
          </p:txBody>
        </p:sp>
        <p:sp>
          <p:nvSpPr>
            <p:cNvPr id="34830" name="Rectangle 12"/>
            <p:cNvSpPr>
              <a:spLocks noChangeArrowheads="1"/>
            </p:cNvSpPr>
            <p:nvPr/>
          </p:nvSpPr>
          <p:spPr bwMode="auto">
            <a:xfrm>
              <a:off x="240" y="2208"/>
              <a:ext cx="5424" cy="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sp>
          <p:nvSpPr>
            <p:cNvPr id="32782" name="Rectangle 13"/>
            <p:cNvSpPr>
              <a:spLocks noChangeArrowheads="1"/>
            </p:cNvSpPr>
            <p:nvPr/>
          </p:nvSpPr>
          <p:spPr bwMode="auto">
            <a:xfrm>
              <a:off x="1703" y="1680"/>
              <a:ext cx="2976" cy="336"/>
            </a:xfrm>
            <a:prstGeom prst="rect">
              <a:avLst/>
            </a:prstGeom>
            <a:noFill/>
            <a:ln>
              <a:noFill/>
            </a:ln>
          </p:spPr>
          <p:txBody>
            <a:bodyPr/>
            <a:lstStyle>
              <a:lvl1pPr marL="342900" indent="-342900">
                <a:defRPr sz="2400">
                  <a:solidFill>
                    <a:schemeClr val="bg2"/>
                  </a:solidFill>
                  <a:latin typeface="Times New Roman" panose="02020603050405020304" pitchFamily="18" charset="0"/>
                  <a:ea typeface="宋体" panose="02010600030101010101" pitchFamily="2" charset="-122"/>
                </a:defRPr>
              </a:lvl1pPr>
              <a:lvl2pPr>
                <a:defRPr sz="2400">
                  <a:solidFill>
                    <a:schemeClr val="bg2"/>
                  </a:solidFill>
                  <a:latin typeface="Times New Roman" panose="02020603050405020304" pitchFamily="18" charset="0"/>
                  <a:ea typeface="宋体" panose="02010600030101010101" pitchFamily="2" charset="-122"/>
                </a:defRPr>
              </a:lvl2pPr>
              <a:lvl3pPr>
                <a:defRPr sz="2400">
                  <a:solidFill>
                    <a:schemeClr val="bg2"/>
                  </a:solidFill>
                  <a:latin typeface="Times New Roman" panose="02020603050405020304" pitchFamily="18" charset="0"/>
                  <a:ea typeface="宋体" panose="02010600030101010101" pitchFamily="2" charset="-122"/>
                </a:defRPr>
              </a:lvl3pPr>
              <a:lvl4pPr>
                <a:defRPr sz="2400">
                  <a:solidFill>
                    <a:schemeClr val="bg2"/>
                  </a:solidFill>
                  <a:latin typeface="Times New Roman" panose="02020603050405020304" pitchFamily="18" charset="0"/>
                  <a:ea typeface="宋体" panose="02010600030101010101" pitchFamily="2" charset="-122"/>
                </a:defRPr>
              </a:lvl4pPr>
              <a:lvl5pPr>
                <a:defRPr sz="2400">
                  <a:solidFill>
                    <a:schemeClr val="bg2"/>
                  </a:solidFill>
                  <a:latin typeface="Times New Roman" panose="02020603050405020304" pitchFamily="18" charset="0"/>
                  <a:ea typeface="宋体" panose="02010600030101010101" pitchFamily="2" charset="-122"/>
                </a:defRPr>
              </a:lvl5pPr>
              <a:lvl6pPr fontAlgn="base">
                <a:spcBef>
                  <a:spcPct val="0"/>
                </a:spcBef>
                <a:spcAft>
                  <a:spcPct val="0"/>
                </a:spcAft>
                <a:defRPr sz="2400">
                  <a:solidFill>
                    <a:schemeClr val="bg2"/>
                  </a:solidFill>
                  <a:latin typeface="Times New Roman" panose="02020603050405020304" pitchFamily="18" charset="0"/>
                  <a:ea typeface="宋体" panose="02010600030101010101" pitchFamily="2" charset="-122"/>
                </a:defRPr>
              </a:lvl6pPr>
              <a:lvl7pPr fontAlgn="base">
                <a:spcBef>
                  <a:spcPct val="0"/>
                </a:spcBef>
                <a:spcAft>
                  <a:spcPct val="0"/>
                </a:spcAft>
                <a:defRPr sz="2400">
                  <a:solidFill>
                    <a:schemeClr val="bg2"/>
                  </a:solidFill>
                  <a:latin typeface="Times New Roman" panose="02020603050405020304" pitchFamily="18" charset="0"/>
                  <a:ea typeface="宋体" panose="02010600030101010101" pitchFamily="2" charset="-122"/>
                </a:defRPr>
              </a:lvl7pPr>
              <a:lvl8pPr fontAlgn="base">
                <a:spcBef>
                  <a:spcPct val="0"/>
                </a:spcBef>
                <a:spcAft>
                  <a:spcPct val="0"/>
                </a:spcAft>
                <a:defRPr sz="2400">
                  <a:solidFill>
                    <a:schemeClr val="bg2"/>
                  </a:solidFill>
                  <a:latin typeface="Times New Roman" panose="02020603050405020304" pitchFamily="18" charset="0"/>
                  <a:ea typeface="宋体" panose="02010600030101010101" pitchFamily="2" charset="-122"/>
                </a:defRPr>
              </a:lvl8pPr>
              <a:lvl9pPr fontAlgn="base">
                <a:spcBef>
                  <a:spcPct val="0"/>
                </a:spcBef>
                <a:spcAft>
                  <a:spcPct val="0"/>
                </a:spcAft>
                <a:defRPr sz="2400">
                  <a:solidFill>
                    <a:schemeClr val="bg2"/>
                  </a:solidFill>
                  <a:latin typeface="Times New Roman" panose="02020603050405020304" pitchFamily="18" charset="0"/>
                  <a:ea typeface="宋体" panose="02010600030101010101" pitchFamily="2" charset="-122"/>
                </a:defRPr>
              </a:lvl9pPr>
            </a:lstStyle>
            <a:p>
              <a:pPr>
                <a:spcBef>
                  <a:spcPct val="20000"/>
                </a:spcBef>
                <a:buClr>
                  <a:schemeClr val="bg2"/>
                </a:buClr>
                <a:defRPr/>
              </a:pPr>
              <a:r>
                <a:rPr lang="zh-CN" altLang="en-US" sz="2800" dirty="0">
                  <a:latin typeface="+mn-ea"/>
                  <a:ea typeface="+mn-ea"/>
                </a:rPr>
                <a:t>自反律：</a:t>
              </a:r>
              <a:r>
                <a:rPr lang="zh-CN" altLang="en-US" sz="2800" dirty="0">
                  <a:latin typeface="+mn-ea"/>
                  <a:ea typeface="+mn-ea"/>
                  <a:sym typeface="Symbol" panose="05050102010706020507" pitchFamily="18" charset="2"/>
                </a:rPr>
                <a:t>若</a:t>
              </a:r>
              <a:r>
                <a:rPr lang="en-US" altLang="zh-CN" sz="2800" dirty="0">
                  <a:latin typeface="+mn-ea"/>
                  <a:ea typeface="+mn-ea"/>
                  <a:sym typeface="Symbol" panose="05050102010706020507" pitchFamily="18" charset="2"/>
                </a:rPr>
                <a:t>   ， </a:t>
              </a:r>
              <a:r>
                <a:rPr lang="zh-CN" altLang="en-US" sz="2800" dirty="0">
                  <a:latin typeface="+mn-ea"/>
                  <a:ea typeface="+mn-ea"/>
                  <a:sym typeface="Symbol" panose="05050102010706020507" pitchFamily="18" charset="2"/>
                </a:rPr>
                <a:t>则</a:t>
              </a:r>
              <a:r>
                <a:rPr lang="en-US" altLang="zh-CN" sz="2800" dirty="0">
                  <a:latin typeface="+mn-ea"/>
                  <a:ea typeface="+mn-ea"/>
                  <a:sym typeface="Symbol" panose="05050102010706020507" pitchFamily="18" charset="2"/>
                </a:rPr>
                <a:t>  </a:t>
              </a:r>
            </a:p>
            <a:p>
              <a:pPr>
                <a:spcBef>
                  <a:spcPct val="20000"/>
                </a:spcBef>
                <a:buClr>
                  <a:schemeClr val="bg2"/>
                </a:buClr>
                <a:buFont typeface="Monotype Sorts"/>
                <a:buNone/>
                <a:defRPr/>
              </a:pPr>
              <a:endParaRPr lang="zh-CN" altLang="en-US" sz="2800" dirty="0">
                <a:latin typeface="+mn-ea"/>
                <a:ea typeface="+mn-ea"/>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45060" name="Rectangle 1026"/>
          <p:cNvSpPr>
            <a:spLocks noGrp="1" noChangeArrowheads="1"/>
          </p:cNvSpPr>
          <p:nvPr>
            <p:ph type="title"/>
          </p:nvPr>
        </p:nvSpPr>
        <p:spPr/>
        <p:txBody>
          <a:bodyPr/>
          <a:lstStyle/>
          <a:p>
            <a:pPr eaLnBrk="1" hangingPunct="1">
              <a:defRPr/>
            </a:pPr>
            <a:r>
              <a:rPr kumimoji="1" lang="en-US" altLang="zh-CN">
                <a:sym typeface="Symbol" panose="05050102010706020507" pitchFamily="18" charset="2"/>
              </a:rPr>
              <a:t>Armstrong</a:t>
            </a:r>
            <a:r>
              <a:rPr kumimoji="1" lang="zh-CN" altLang="en-US">
                <a:sym typeface="Symbol" panose="05050102010706020507" pitchFamily="18" charset="2"/>
              </a:rPr>
              <a:t>公理系统</a:t>
            </a:r>
          </a:p>
        </p:txBody>
      </p:sp>
      <p:grpSp>
        <p:nvGrpSpPr>
          <p:cNvPr id="35845" name="Group 1027"/>
          <p:cNvGrpSpPr>
            <a:grpSpLocks/>
          </p:cNvGrpSpPr>
          <p:nvPr/>
        </p:nvGrpSpPr>
        <p:grpSpPr bwMode="auto">
          <a:xfrm>
            <a:off x="0" y="2603525"/>
            <a:ext cx="8991600" cy="3633787"/>
            <a:chOff x="48" y="1200"/>
            <a:chExt cx="5664" cy="2160"/>
          </a:xfrm>
        </p:grpSpPr>
        <p:sp>
          <p:nvSpPr>
            <p:cNvPr id="35846" name="Rectangle 1028"/>
            <p:cNvSpPr>
              <a:spLocks noChangeArrowheads="1"/>
            </p:cNvSpPr>
            <p:nvPr/>
          </p:nvSpPr>
          <p:spPr bwMode="auto">
            <a:xfrm>
              <a:off x="48" y="1680"/>
              <a:ext cx="1632"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a:buClr>
                  <a:schemeClr val="bg2"/>
                </a:buClr>
                <a:buSzTx/>
                <a:buFontTx/>
                <a:buNone/>
              </a:pPr>
              <a:r>
                <a:rPr lang="en-US" altLang="zh-CN" sz="2800" dirty="0">
                  <a:latin typeface="华文新魏" panose="02010800040101010101" pitchFamily="2" charset="-122"/>
                </a:rPr>
                <a:t>t[</a:t>
              </a:r>
              <a:r>
                <a:rPr lang="en-US" altLang="zh-CN" sz="2800" dirty="0">
                  <a:latin typeface="Times New Roman" panose="02020603050405020304" pitchFamily="18" charset="0"/>
                  <a:ea typeface="宋体" panose="02010600030101010101" pitchFamily="2" charset="-122"/>
                  <a:sym typeface="Symbol" panose="05050102010706020507" pitchFamily="18" charset="2"/>
                </a:rPr>
                <a:t></a:t>
              </a:r>
              <a:r>
                <a:rPr lang="en-US" altLang="zh-CN" sz="2800" dirty="0">
                  <a:latin typeface="华文新魏" panose="02010800040101010101" pitchFamily="2" charset="-122"/>
                </a:rPr>
                <a:t>] = s[</a:t>
              </a:r>
              <a:r>
                <a:rPr lang="en-US" altLang="zh-CN" sz="2800" dirty="0">
                  <a:latin typeface="Times New Roman" panose="02020603050405020304" pitchFamily="18" charset="0"/>
                  <a:ea typeface="宋体" panose="02010600030101010101" pitchFamily="2" charset="-122"/>
                  <a:sym typeface="Symbol" panose="05050102010706020507" pitchFamily="18" charset="2"/>
                </a:rPr>
                <a:t></a:t>
              </a:r>
              <a:r>
                <a:rPr lang="en-US" altLang="zh-CN" sz="2800" dirty="0">
                  <a:latin typeface="华文新魏" panose="02010800040101010101" pitchFamily="2" charset="-122"/>
                </a:rPr>
                <a:t>]</a:t>
              </a:r>
            </a:p>
          </p:txBody>
        </p:sp>
        <p:sp>
          <p:nvSpPr>
            <p:cNvPr id="35847" name="AutoShape 1029"/>
            <p:cNvSpPr>
              <a:spLocks noChangeArrowheads="1"/>
            </p:cNvSpPr>
            <p:nvPr/>
          </p:nvSpPr>
          <p:spPr bwMode="auto">
            <a:xfrm>
              <a:off x="1632" y="1728"/>
              <a:ext cx="528" cy="240"/>
            </a:xfrm>
            <a:prstGeom prst="rightArrow">
              <a:avLst>
                <a:gd name="adj1" fmla="val 49167"/>
                <a:gd name="adj2" fmla="val 55000"/>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sp>
          <p:nvSpPr>
            <p:cNvPr id="35848" name="Rectangle 1030"/>
            <p:cNvSpPr>
              <a:spLocks noChangeArrowheads="1"/>
            </p:cNvSpPr>
            <p:nvPr/>
          </p:nvSpPr>
          <p:spPr bwMode="auto">
            <a:xfrm>
              <a:off x="2112" y="1680"/>
              <a:ext cx="124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a:buClr>
                  <a:schemeClr val="bg2"/>
                </a:buClr>
                <a:buSzTx/>
                <a:buFontTx/>
                <a:buNone/>
              </a:pPr>
              <a:r>
                <a:rPr lang="en-US" altLang="zh-CN" sz="2800">
                  <a:latin typeface="华文新魏" panose="02010800040101010101" pitchFamily="2" charset="-122"/>
                </a:rPr>
                <a:t>t[</a:t>
              </a:r>
              <a:r>
                <a:rPr lang="en-US" altLang="zh-CN" sz="2800">
                  <a:latin typeface="Times New Roman" panose="02020603050405020304" pitchFamily="18" charset="0"/>
                  <a:ea typeface="宋体" panose="02010600030101010101" pitchFamily="2" charset="-122"/>
                  <a:sym typeface="Symbol" panose="05050102010706020507" pitchFamily="18" charset="2"/>
                </a:rPr>
                <a:t></a:t>
              </a:r>
              <a:r>
                <a:rPr lang="en-US" altLang="zh-CN" sz="2800">
                  <a:latin typeface="华文新魏" panose="02010800040101010101" pitchFamily="2" charset="-122"/>
                </a:rPr>
                <a:t>] = s[</a:t>
              </a:r>
              <a:r>
                <a:rPr lang="en-US" altLang="zh-CN" sz="2800">
                  <a:latin typeface="Times New Roman" panose="02020603050405020304" pitchFamily="18" charset="0"/>
                  <a:ea typeface="宋体" panose="02010600030101010101" pitchFamily="2" charset="-122"/>
                  <a:sym typeface="Symbol" panose="05050102010706020507" pitchFamily="18" charset="2"/>
                </a:rPr>
                <a:t></a:t>
              </a:r>
              <a:r>
                <a:rPr lang="en-US" altLang="zh-CN" sz="2800">
                  <a:latin typeface="华文新魏" panose="02010800040101010101" pitchFamily="2" charset="-122"/>
                </a:rPr>
                <a:t>]</a:t>
              </a:r>
            </a:p>
          </p:txBody>
        </p:sp>
        <p:sp>
          <p:nvSpPr>
            <p:cNvPr id="35849" name="Rectangle 1031"/>
            <p:cNvSpPr>
              <a:spLocks noChangeArrowheads="1"/>
            </p:cNvSpPr>
            <p:nvPr/>
          </p:nvSpPr>
          <p:spPr bwMode="auto">
            <a:xfrm>
              <a:off x="2352" y="2016"/>
              <a:ext cx="864"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a:buClr>
                  <a:schemeClr val="bg2"/>
                </a:buClr>
                <a:buSzTx/>
                <a:buFontTx/>
                <a:buNone/>
              </a:pPr>
              <a:r>
                <a:rPr lang="en-US" altLang="zh-CN" sz="2800">
                  <a:latin typeface="Times New Roman" panose="02020603050405020304" pitchFamily="18" charset="0"/>
                  <a:ea typeface="宋体" panose="02010600030101010101" pitchFamily="2" charset="-122"/>
                  <a:sym typeface="Symbol" panose="05050102010706020507" pitchFamily="18" charset="2"/>
                </a:rPr>
                <a:t> </a:t>
              </a:r>
              <a:r>
                <a:rPr lang="en-US" altLang="zh-CN" sz="3200" b="1">
                  <a:latin typeface="华文新魏" panose="02010800040101010101" pitchFamily="2" charset="-122"/>
                  <a:sym typeface="Symbol" panose="05050102010706020507" pitchFamily="18" charset="2"/>
                </a:rPr>
                <a:t></a:t>
              </a:r>
              <a:r>
                <a:rPr lang="en-US" altLang="zh-CN" sz="2800">
                  <a:latin typeface="Times New Roman" panose="02020603050405020304" pitchFamily="18" charset="0"/>
                  <a:ea typeface="宋体" panose="02010600030101010101" pitchFamily="2" charset="-122"/>
                  <a:sym typeface="Symbol" panose="05050102010706020507" pitchFamily="18" charset="2"/>
                </a:rPr>
                <a:t> </a:t>
              </a:r>
              <a:endParaRPr lang="en-US" altLang="zh-CN" sz="2800">
                <a:latin typeface="华文新魏" panose="02010800040101010101" pitchFamily="2" charset="-122"/>
              </a:endParaRPr>
            </a:p>
          </p:txBody>
        </p:sp>
        <p:sp>
          <p:nvSpPr>
            <p:cNvPr id="35850" name="WordArt 1032" descr="白色大理石"/>
            <p:cNvSpPr>
              <a:spLocks noChangeArrowheads="1" noChangeShapeType="1" noTextEdit="1"/>
            </p:cNvSpPr>
            <p:nvPr/>
          </p:nvSpPr>
          <p:spPr bwMode="auto">
            <a:xfrm>
              <a:off x="3264" y="1725"/>
              <a:ext cx="312" cy="675"/>
            </a:xfrm>
            <a:prstGeom prst="rect">
              <a:avLst/>
            </a:prstGeom>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contourClr>
                  <a:srgbClr val="FFFFFF"/>
                </a:contourClr>
              </a:sp3d>
            </a:bodyPr>
            <a:lstStyle/>
            <a:p>
              <a:pPr algn="ctr"/>
              <a:r>
                <a:rPr lang="en-US" altLang="zh-CN" sz="3600" kern="10">
                  <a:ln w="9525">
                    <a:round/>
                    <a:headEnd/>
                    <a:tailEnd/>
                  </a:ln>
                  <a:blipFill dpi="0" rotWithShape="0">
                    <a:blip r:embed="rId2"/>
                    <a:srcRect/>
                    <a:tile tx="0" ty="0" sx="100000" sy="100000" flip="none" algn="tl"/>
                  </a:blipFill>
                  <a:latin typeface="宋体" panose="02010600030101010101" pitchFamily="2" charset="-122"/>
                </a:rPr>
                <a:t>}</a:t>
              </a:r>
              <a:endParaRPr lang="zh-CN" altLang="en-US" sz="3600" kern="10">
                <a:ln w="9525">
                  <a:round/>
                  <a:headEnd/>
                  <a:tailEnd/>
                </a:ln>
                <a:blipFill dpi="0" rotWithShape="0">
                  <a:blip r:embed="rId2"/>
                  <a:srcRect/>
                  <a:tile tx="0" ty="0" sx="100000" sy="100000" flip="none" algn="tl"/>
                </a:blipFill>
                <a:latin typeface="宋体" panose="02010600030101010101" pitchFamily="2" charset="-122"/>
              </a:endParaRPr>
            </a:p>
          </p:txBody>
        </p:sp>
        <p:sp>
          <p:nvSpPr>
            <p:cNvPr id="35851" name="AutoShape 1033"/>
            <p:cNvSpPr>
              <a:spLocks noChangeArrowheads="1"/>
            </p:cNvSpPr>
            <p:nvPr/>
          </p:nvSpPr>
          <p:spPr bwMode="auto">
            <a:xfrm>
              <a:off x="3648" y="1968"/>
              <a:ext cx="528" cy="240"/>
            </a:xfrm>
            <a:prstGeom prst="rightArrow">
              <a:avLst>
                <a:gd name="adj1" fmla="val 49167"/>
                <a:gd name="adj2" fmla="val 55000"/>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sp>
          <p:nvSpPr>
            <p:cNvPr id="35852" name="Rectangle 1034"/>
            <p:cNvSpPr>
              <a:spLocks noChangeArrowheads="1"/>
            </p:cNvSpPr>
            <p:nvPr/>
          </p:nvSpPr>
          <p:spPr bwMode="auto">
            <a:xfrm>
              <a:off x="4176" y="1920"/>
              <a:ext cx="124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a:buClr>
                  <a:schemeClr val="bg2"/>
                </a:buClr>
                <a:buSzTx/>
                <a:buFontTx/>
                <a:buNone/>
              </a:pPr>
              <a:r>
                <a:rPr lang="en-US" altLang="zh-CN" sz="2800">
                  <a:latin typeface="华文新魏" panose="02010800040101010101" pitchFamily="2" charset="-122"/>
                </a:rPr>
                <a:t>t[</a:t>
              </a:r>
              <a:r>
                <a:rPr lang="en-US" altLang="zh-CN" sz="2800">
                  <a:latin typeface="Times New Roman" panose="02020603050405020304" pitchFamily="18" charset="0"/>
                  <a:ea typeface="宋体" panose="02010600030101010101" pitchFamily="2" charset="-122"/>
                  <a:sym typeface="Symbol" panose="05050102010706020507" pitchFamily="18" charset="2"/>
                </a:rPr>
                <a:t></a:t>
              </a:r>
              <a:r>
                <a:rPr lang="en-US" altLang="zh-CN" sz="2800">
                  <a:latin typeface="华文新魏" panose="02010800040101010101" pitchFamily="2" charset="-122"/>
                </a:rPr>
                <a:t>] = s[</a:t>
              </a:r>
              <a:r>
                <a:rPr lang="en-US" altLang="zh-CN" sz="2800">
                  <a:latin typeface="Times New Roman" panose="02020603050405020304" pitchFamily="18" charset="0"/>
                  <a:ea typeface="宋体" panose="02010600030101010101" pitchFamily="2" charset="-122"/>
                  <a:sym typeface="Symbol" panose="05050102010706020507" pitchFamily="18" charset="2"/>
                </a:rPr>
                <a:t></a:t>
              </a:r>
              <a:r>
                <a:rPr lang="en-US" altLang="zh-CN" sz="2800">
                  <a:latin typeface="华文新魏" panose="02010800040101010101" pitchFamily="2" charset="-122"/>
                </a:rPr>
                <a:t>]</a:t>
              </a:r>
            </a:p>
          </p:txBody>
        </p:sp>
        <p:sp>
          <p:nvSpPr>
            <p:cNvPr id="35853" name="Rectangle 1035"/>
            <p:cNvSpPr>
              <a:spLocks noChangeArrowheads="1"/>
            </p:cNvSpPr>
            <p:nvPr/>
          </p:nvSpPr>
          <p:spPr bwMode="auto">
            <a:xfrm>
              <a:off x="2066" y="2496"/>
              <a:ext cx="163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a:buClr>
                  <a:schemeClr val="bg2"/>
                </a:buClr>
                <a:buSzTx/>
                <a:buFontTx/>
                <a:buNone/>
              </a:pPr>
              <a:r>
                <a:rPr lang="en-US" altLang="zh-CN" sz="2800">
                  <a:latin typeface="华文新魏" panose="02010800040101010101" pitchFamily="2" charset="-122"/>
                </a:rPr>
                <a:t>t[</a:t>
              </a:r>
              <a:r>
                <a:rPr lang="en-US" altLang="zh-CN" sz="2800">
                  <a:latin typeface="Times New Roman" panose="02020603050405020304" pitchFamily="18" charset="0"/>
                  <a:ea typeface="宋体" panose="02010600030101010101" pitchFamily="2" charset="-122"/>
                  <a:sym typeface="Symbol" panose="05050102010706020507" pitchFamily="18" charset="2"/>
                </a:rPr>
                <a:t></a:t>
              </a:r>
              <a:r>
                <a:rPr lang="en-US" altLang="zh-CN" sz="2800">
                  <a:latin typeface="华文新魏" panose="02010800040101010101" pitchFamily="2" charset="-122"/>
                </a:rPr>
                <a:t>] = s[</a:t>
              </a:r>
              <a:r>
                <a:rPr lang="en-US" altLang="zh-CN" sz="2800">
                  <a:latin typeface="Times New Roman" panose="02020603050405020304" pitchFamily="18" charset="0"/>
                  <a:ea typeface="宋体" panose="02010600030101010101" pitchFamily="2" charset="-122"/>
                  <a:sym typeface="Symbol" panose="05050102010706020507" pitchFamily="18" charset="2"/>
                </a:rPr>
                <a:t></a:t>
              </a:r>
              <a:r>
                <a:rPr lang="en-US" altLang="zh-CN" sz="2800">
                  <a:latin typeface="华文新魏" panose="02010800040101010101" pitchFamily="2" charset="-122"/>
                </a:rPr>
                <a:t>]</a:t>
              </a:r>
            </a:p>
          </p:txBody>
        </p:sp>
        <p:sp>
          <p:nvSpPr>
            <p:cNvPr id="35854" name="AutoShape 1036"/>
            <p:cNvSpPr>
              <a:spLocks noChangeArrowheads="1"/>
            </p:cNvSpPr>
            <p:nvPr/>
          </p:nvSpPr>
          <p:spPr bwMode="auto">
            <a:xfrm>
              <a:off x="3648" y="2544"/>
              <a:ext cx="528" cy="240"/>
            </a:xfrm>
            <a:prstGeom prst="rightArrow">
              <a:avLst>
                <a:gd name="adj1" fmla="val 49167"/>
                <a:gd name="adj2" fmla="val 55000"/>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sp>
          <p:nvSpPr>
            <p:cNvPr id="35855" name="Rectangle 1037"/>
            <p:cNvSpPr>
              <a:spLocks noChangeArrowheads="1"/>
            </p:cNvSpPr>
            <p:nvPr/>
          </p:nvSpPr>
          <p:spPr bwMode="auto">
            <a:xfrm>
              <a:off x="4176" y="2496"/>
              <a:ext cx="124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a:buClr>
                  <a:schemeClr val="bg2"/>
                </a:buClr>
                <a:buSzTx/>
                <a:buFontTx/>
                <a:buNone/>
              </a:pPr>
              <a:r>
                <a:rPr lang="en-US" altLang="zh-CN" sz="2800">
                  <a:latin typeface="华文新魏" panose="02010800040101010101" pitchFamily="2" charset="-122"/>
                </a:rPr>
                <a:t>t[</a:t>
              </a:r>
              <a:r>
                <a:rPr lang="en-US" altLang="zh-CN" sz="2800">
                  <a:latin typeface="Times New Roman" panose="02020603050405020304" pitchFamily="18" charset="0"/>
                  <a:ea typeface="宋体" panose="02010600030101010101" pitchFamily="2" charset="-122"/>
                  <a:sym typeface="Symbol" panose="05050102010706020507" pitchFamily="18" charset="2"/>
                </a:rPr>
                <a:t></a:t>
              </a:r>
              <a:r>
                <a:rPr lang="en-US" altLang="zh-CN" sz="2800">
                  <a:latin typeface="华文新魏" panose="02010800040101010101" pitchFamily="2" charset="-122"/>
                </a:rPr>
                <a:t>] = s[</a:t>
              </a:r>
              <a:r>
                <a:rPr lang="en-US" altLang="zh-CN" sz="2800">
                  <a:latin typeface="Times New Roman" panose="02020603050405020304" pitchFamily="18" charset="0"/>
                  <a:ea typeface="宋体" panose="02010600030101010101" pitchFamily="2" charset="-122"/>
                  <a:sym typeface="Symbol" panose="05050102010706020507" pitchFamily="18" charset="2"/>
                </a:rPr>
                <a:t></a:t>
              </a:r>
              <a:r>
                <a:rPr lang="en-US" altLang="zh-CN" sz="2800">
                  <a:latin typeface="华文新魏" panose="02010800040101010101" pitchFamily="2" charset="-122"/>
                </a:rPr>
                <a:t>]</a:t>
              </a:r>
            </a:p>
          </p:txBody>
        </p:sp>
        <p:sp>
          <p:nvSpPr>
            <p:cNvPr id="35856" name="WordArt 1038" descr="白色大理石"/>
            <p:cNvSpPr>
              <a:spLocks noChangeArrowheads="1" noChangeShapeType="1" noTextEdit="1"/>
            </p:cNvSpPr>
            <p:nvPr/>
          </p:nvSpPr>
          <p:spPr bwMode="auto">
            <a:xfrm>
              <a:off x="5304" y="2061"/>
              <a:ext cx="312" cy="675"/>
            </a:xfrm>
            <a:prstGeom prst="rect">
              <a:avLst/>
            </a:prstGeom>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contourClr>
                  <a:srgbClr val="FFFFFF"/>
                </a:contourClr>
              </a:sp3d>
            </a:bodyPr>
            <a:lstStyle/>
            <a:p>
              <a:pPr algn="ctr"/>
              <a:r>
                <a:rPr lang="en-US" altLang="zh-CN" sz="3600" kern="10">
                  <a:ln w="9525">
                    <a:round/>
                    <a:headEnd/>
                    <a:tailEnd/>
                  </a:ln>
                  <a:blipFill dpi="0" rotWithShape="0">
                    <a:blip r:embed="rId2"/>
                    <a:srcRect/>
                    <a:tile tx="0" ty="0" sx="100000" sy="100000" flip="none" algn="tl"/>
                  </a:blipFill>
                  <a:latin typeface="宋体" panose="02010600030101010101" pitchFamily="2" charset="-122"/>
                </a:rPr>
                <a:t>}</a:t>
              </a:r>
              <a:endParaRPr lang="zh-CN" altLang="en-US" sz="3600" kern="10">
                <a:ln w="9525">
                  <a:round/>
                  <a:headEnd/>
                  <a:tailEnd/>
                </a:ln>
                <a:blipFill dpi="0" rotWithShape="0">
                  <a:blip r:embed="rId2"/>
                  <a:srcRect/>
                  <a:tile tx="0" ty="0" sx="100000" sy="100000" flip="none" algn="tl"/>
                </a:blipFill>
                <a:latin typeface="宋体" panose="02010600030101010101" pitchFamily="2" charset="-122"/>
              </a:endParaRPr>
            </a:p>
          </p:txBody>
        </p:sp>
        <p:sp>
          <p:nvSpPr>
            <p:cNvPr id="35857" name="AutoShape 1039"/>
            <p:cNvSpPr>
              <a:spLocks noChangeArrowheads="1"/>
            </p:cNvSpPr>
            <p:nvPr/>
          </p:nvSpPr>
          <p:spPr bwMode="auto">
            <a:xfrm>
              <a:off x="1152" y="3024"/>
              <a:ext cx="528" cy="240"/>
            </a:xfrm>
            <a:prstGeom prst="rightArrow">
              <a:avLst>
                <a:gd name="adj1" fmla="val 49167"/>
                <a:gd name="adj2" fmla="val 55000"/>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sp>
          <p:nvSpPr>
            <p:cNvPr id="35858" name="Rectangle 1040"/>
            <p:cNvSpPr>
              <a:spLocks noChangeArrowheads="1"/>
            </p:cNvSpPr>
            <p:nvPr/>
          </p:nvSpPr>
          <p:spPr bwMode="auto">
            <a:xfrm>
              <a:off x="1613" y="2976"/>
              <a:ext cx="1555"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a:buClr>
                  <a:schemeClr val="bg2"/>
                </a:buClr>
                <a:buSzTx/>
                <a:buFontTx/>
                <a:buNone/>
              </a:pPr>
              <a:r>
                <a:rPr lang="en-US" altLang="zh-CN" sz="2800">
                  <a:latin typeface="华文新魏" panose="02010800040101010101" pitchFamily="2" charset="-122"/>
                </a:rPr>
                <a:t>t[</a:t>
              </a:r>
              <a:r>
                <a:rPr lang="en-US" altLang="zh-CN" sz="2800">
                  <a:latin typeface="Times New Roman" panose="02020603050405020304" pitchFamily="18" charset="0"/>
                  <a:ea typeface="宋体" panose="02010600030101010101" pitchFamily="2" charset="-122"/>
                  <a:sym typeface="Symbol" panose="05050102010706020507" pitchFamily="18" charset="2"/>
                </a:rPr>
                <a:t></a:t>
              </a:r>
              <a:r>
                <a:rPr lang="en-US" altLang="zh-CN" sz="2800">
                  <a:latin typeface="华文新魏" panose="02010800040101010101" pitchFamily="2" charset="-122"/>
                </a:rPr>
                <a:t>] = s[</a:t>
              </a:r>
              <a:r>
                <a:rPr lang="en-US" altLang="zh-CN" sz="2800">
                  <a:latin typeface="Times New Roman" panose="02020603050405020304" pitchFamily="18" charset="0"/>
                  <a:ea typeface="宋体" panose="02010600030101010101" pitchFamily="2" charset="-122"/>
                  <a:sym typeface="Symbol" panose="05050102010706020507" pitchFamily="18" charset="2"/>
                </a:rPr>
                <a:t></a:t>
              </a:r>
              <a:r>
                <a:rPr lang="en-US" altLang="zh-CN" sz="2800">
                  <a:latin typeface="华文新魏" panose="02010800040101010101" pitchFamily="2" charset="-122"/>
                </a:rPr>
                <a:t>]</a:t>
              </a:r>
            </a:p>
          </p:txBody>
        </p:sp>
        <p:sp>
          <p:nvSpPr>
            <p:cNvPr id="35859" name="AutoShape 1041"/>
            <p:cNvSpPr>
              <a:spLocks noChangeArrowheads="1"/>
            </p:cNvSpPr>
            <p:nvPr/>
          </p:nvSpPr>
          <p:spPr bwMode="auto">
            <a:xfrm>
              <a:off x="3168" y="3024"/>
              <a:ext cx="528" cy="240"/>
            </a:xfrm>
            <a:prstGeom prst="rightArrow">
              <a:avLst>
                <a:gd name="adj1" fmla="val 49167"/>
                <a:gd name="adj2" fmla="val 55000"/>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sp>
          <p:nvSpPr>
            <p:cNvPr id="35860" name="Rectangle 1042"/>
            <p:cNvSpPr>
              <a:spLocks noChangeArrowheads="1"/>
            </p:cNvSpPr>
            <p:nvPr/>
          </p:nvSpPr>
          <p:spPr bwMode="auto">
            <a:xfrm>
              <a:off x="3696" y="2928"/>
              <a:ext cx="1152"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a:buClr>
                  <a:schemeClr val="bg2"/>
                </a:buClr>
                <a:buSzTx/>
                <a:buFontTx/>
                <a:buNone/>
              </a:pPr>
              <a:r>
                <a:rPr lang="en-US" altLang="zh-CN" sz="2800">
                  <a:latin typeface="Times New Roman" panose="02020603050405020304" pitchFamily="18" charset="0"/>
                  <a:ea typeface="宋体" panose="02010600030101010101" pitchFamily="2" charset="-122"/>
                  <a:sym typeface="Symbol" panose="05050102010706020507" pitchFamily="18" charset="2"/>
                </a:rPr>
                <a:t> </a:t>
              </a:r>
              <a:r>
                <a:rPr lang="en-US" altLang="zh-CN" sz="3200" b="1">
                  <a:latin typeface="华文新魏" panose="02010800040101010101" pitchFamily="2" charset="-122"/>
                  <a:sym typeface="Symbol" panose="05050102010706020507" pitchFamily="18" charset="2"/>
                </a:rPr>
                <a:t></a:t>
              </a:r>
              <a:r>
                <a:rPr lang="en-US" altLang="zh-CN" sz="2800">
                  <a:latin typeface="Times New Roman" panose="02020603050405020304" pitchFamily="18" charset="0"/>
                  <a:ea typeface="宋体" panose="02010600030101010101" pitchFamily="2" charset="-122"/>
                  <a:sym typeface="Symbol" panose="05050102010706020507" pitchFamily="18" charset="2"/>
                </a:rPr>
                <a:t> </a:t>
              </a:r>
              <a:endParaRPr lang="en-US" altLang="zh-CN" sz="2800">
                <a:latin typeface="华文新魏" panose="02010800040101010101" pitchFamily="2" charset="-122"/>
              </a:endParaRPr>
            </a:p>
          </p:txBody>
        </p:sp>
        <p:sp>
          <p:nvSpPr>
            <p:cNvPr id="35861" name="Rectangle 1043"/>
            <p:cNvSpPr>
              <a:spLocks noChangeArrowheads="1"/>
            </p:cNvSpPr>
            <p:nvPr/>
          </p:nvSpPr>
          <p:spPr bwMode="auto">
            <a:xfrm>
              <a:off x="192" y="1632"/>
              <a:ext cx="5520" cy="1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sp>
          <p:nvSpPr>
            <p:cNvPr id="33813" name="Rectangle 1044"/>
            <p:cNvSpPr>
              <a:spLocks noChangeArrowheads="1"/>
            </p:cNvSpPr>
            <p:nvPr/>
          </p:nvSpPr>
          <p:spPr bwMode="auto">
            <a:xfrm>
              <a:off x="1431" y="1200"/>
              <a:ext cx="3351" cy="432"/>
            </a:xfrm>
            <a:prstGeom prst="rect">
              <a:avLst/>
            </a:prstGeom>
            <a:noFill/>
            <a:ln>
              <a:noFill/>
            </a:ln>
          </p:spPr>
          <p:txBody>
            <a:bodyPr/>
            <a:lstStyle>
              <a:lvl1pPr marL="342900" indent="-342900">
                <a:defRPr sz="2400">
                  <a:solidFill>
                    <a:schemeClr val="bg2"/>
                  </a:solidFill>
                  <a:latin typeface="Times New Roman" panose="02020603050405020304" pitchFamily="18" charset="0"/>
                  <a:ea typeface="宋体" panose="02010600030101010101" pitchFamily="2" charset="-122"/>
                </a:defRPr>
              </a:lvl1pPr>
              <a:lvl2pPr>
                <a:defRPr sz="2400">
                  <a:solidFill>
                    <a:schemeClr val="bg2"/>
                  </a:solidFill>
                  <a:latin typeface="Times New Roman" panose="02020603050405020304" pitchFamily="18" charset="0"/>
                  <a:ea typeface="宋体" panose="02010600030101010101" pitchFamily="2" charset="-122"/>
                </a:defRPr>
              </a:lvl2pPr>
              <a:lvl3pPr>
                <a:defRPr sz="2400">
                  <a:solidFill>
                    <a:schemeClr val="bg2"/>
                  </a:solidFill>
                  <a:latin typeface="Times New Roman" panose="02020603050405020304" pitchFamily="18" charset="0"/>
                  <a:ea typeface="宋体" panose="02010600030101010101" pitchFamily="2" charset="-122"/>
                </a:defRPr>
              </a:lvl3pPr>
              <a:lvl4pPr>
                <a:defRPr sz="2400">
                  <a:solidFill>
                    <a:schemeClr val="bg2"/>
                  </a:solidFill>
                  <a:latin typeface="Times New Roman" panose="02020603050405020304" pitchFamily="18" charset="0"/>
                  <a:ea typeface="宋体" panose="02010600030101010101" pitchFamily="2" charset="-122"/>
                </a:defRPr>
              </a:lvl4pPr>
              <a:lvl5pPr>
                <a:defRPr sz="2400">
                  <a:solidFill>
                    <a:schemeClr val="bg2"/>
                  </a:solidFill>
                  <a:latin typeface="Times New Roman" panose="02020603050405020304" pitchFamily="18" charset="0"/>
                  <a:ea typeface="宋体" panose="02010600030101010101" pitchFamily="2" charset="-122"/>
                </a:defRPr>
              </a:lvl5pPr>
              <a:lvl6pPr fontAlgn="base">
                <a:spcBef>
                  <a:spcPct val="0"/>
                </a:spcBef>
                <a:spcAft>
                  <a:spcPct val="0"/>
                </a:spcAft>
                <a:defRPr sz="2400">
                  <a:solidFill>
                    <a:schemeClr val="bg2"/>
                  </a:solidFill>
                  <a:latin typeface="Times New Roman" panose="02020603050405020304" pitchFamily="18" charset="0"/>
                  <a:ea typeface="宋体" panose="02010600030101010101" pitchFamily="2" charset="-122"/>
                </a:defRPr>
              </a:lvl6pPr>
              <a:lvl7pPr fontAlgn="base">
                <a:spcBef>
                  <a:spcPct val="0"/>
                </a:spcBef>
                <a:spcAft>
                  <a:spcPct val="0"/>
                </a:spcAft>
                <a:defRPr sz="2400">
                  <a:solidFill>
                    <a:schemeClr val="bg2"/>
                  </a:solidFill>
                  <a:latin typeface="Times New Roman" panose="02020603050405020304" pitchFamily="18" charset="0"/>
                  <a:ea typeface="宋体" panose="02010600030101010101" pitchFamily="2" charset="-122"/>
                </a:defRPr>
              </a:lvl7pPr>
              <a:lvl8pPr fontAlgn="base">
                <a:spcBef>
                  <a:spcPct val="0"/>
                </a:spcBef>
                <a:spcAft>
                  <a:spcPct val="0"/>
                </a:spcAft>
                <a:defRPr sz="2400">
                  <a:solidFill>
                    <a:schemeClr val="bg2"/>
                  </a:solidFill>
                  <a:latin typeface="Times New Roman" panose="02020603050405020304" pitchFamily="18" charset="0"/>
                  <a:ea typeface="宋体" panose="02010600030101010101" pitchFamily="2" charset="-122"/>
                </a:defRPr>
              </a:lvl8pPr>
              <a:lvl9pPr fontAlgn="base">
                <a:spcBef>
                  <a:spcPct val="0"/>
                </a:spcBef>
                <a:spcAft>
                  <a:spcPct val="0"/>
                </a:spcAft>
                <a:defRPr sz="2400">
                  <a:solidFill>
                    <a:schemeClr val="bg2"/>
                  </a:solidFill>
                  <a:latin typeface="Times New Roman" panose="02020603050405020304" pitchFamily="18" charset="0"/>
                  <a:ea typeface="宋体" panose="02010600030101010101" pitchFamily="2" charset="-122"/>
                </a:defRPr>
              </a:lvl9pPr>
            </a:lstStyle>
            <a:p>
              <a:pPr algn="ctr">
                <a:spcBef>
                  <a:spcPct val="20000"/>
                </a:spcBef>
                <a:buClr>
                  <a:schemeClr val="bg2"/>
                </a:buClr>
                <a:defRPr/>
              </a:pPr>
              <a:r>
                <a:rPr lang="zh-CN" altLang="en-US" sz="2800" dirty="0">
                  <a:latin typeface="+mn-ea"/>
                  <a:ea typeface="+mn-ea"/>
                </a:rPr>
                <a:t>增广律：</a:t>
              </a:r>
              <a:r>
                <a:rPr lang="zh-CN" altLang="en-US" sz="2800" dirty="0">
                  <a:latin typeface="+mn-ea"/>
                  <a:ea typeface="+mn-ea"/>
                  <a:sym typeface="Symbol" panose="05050102010706020507" pitchFamily="18" charset="2"/>
                </a:rPr>
                <a:t>若</a:t>
              </a:r>
              <a:r>
                <a:rPr lang="en-US" altLang="zh-CN" sz="2800" dirty="0">
                  <a:latin typeface="+mn-ea"/>
                  <a:ea typeface="+mn-ea"/>
                  <a:sym typeface="Symbol" panose="05050102010706020507" pitchFamily="18" charset="2"/>
                </a:rPr>
                <a:t>   ，</a:t>
              </a:r>
              <a:r>
                <a:rPr lang="zh-CN" altLang="en-US" sz="2800" dirty="0">
                  <a:latin typeface="+mn-ea"/>
                  <a:ea typeface="+mn-ea"/>
                  <a:sym typeface="Symbol" panose="05050102010706020507" pitchFamily="18" charset="2"/>
                </a:rPr>
                <a:t>则</a:t>
              </a:r>
              <a:r>
                <a:rPr lang="en-US" altLang="zh-CN" sz="2800" dirty="0">
                  <a:latin typeface="+mn-ea"/>
                  <a:ea typeface="+mn-ea"/>
                  <a:sym typeface="Symbol" panose="05050102010706020507" pitchFamily="18" charset="2"/>
                </a:rPr>
                <a:t>   </a:t>
              </a:r>
            </a:p>
            <a:p>
              <a:pPr algn="ctr">
                <a:spcBef>
                  <a:spcPct val="20000"/>
                </a:spcBef>
                <a:buClr>
                  <a:schemeClr val="bg2"/>
                </a:buClr>
                <a:buFont typeface="Monotype Sorts"/>
                <a:buNone/>
                <a:defRPr/>
              </a:pPr>
              <a:endParaRPr lang="zh-CN" altLang="en-US" sz="2800" dirty="0">
                <a:latin typeface="+mn-ea"/>
                <a:ea typeface="+mn-ea"/>
              </a:endParaRPr>
            </a:p>
          </p:txBody>
        </p:sp>
      </p:grpSp>
      <p:sp>
        <p:nvSpPr>
          <p:cNvPr id="24" name="Rectangle 3"/>
          <p:cNvSpPr>
            <a:spLocks noGrp="1" noChangeArrowheads="1"/>
          </p:cNvSpPr>
          <p:nvPr>
            <p:ph idx="1"/>
          </p:nvPr>
        </p:nvSpPr>
        <p:spPr>
          <a:xfrm>
            <a:off x="720725" y="1371600"/>
            <a:ext cx="7737475" cy="1143000"/>
          </a:xfrm>
        </p:spPr>
        <p:txBody>
          <a:bodyPr/>
          <a:lstStyle/>
          <a:p>
            <a:pPr eaLnBrk="1" hangingPunct="1"/>
            <a:r>
              <a:rPr lang="zh-CN" altLang="en-US" dirty="0">
                <a:latin typeface="华文新魏" panose="02010800040101010101" pitchFamily="2" charset="-122"/>
              </a:rPr>
              <a:t>关于</a:t>
            </a:r>
            <a:r>
              <a:rPr lang="en-US" altLang="zh-CN" dirty="0">
                <a:latin typeface="华文新魏" panose="02010800040101010101" pitchFamily="2" charset="-122"/>
              </a:rPr>
              <a:t>Armstrong</a:t>
            </a:r>
            <a:r>
              <a:rPr lang="zh-CN" altLang="en-US" dirty="0">
                <a:latin typeface="华文新魏" panose="02010800040101010101" pitchFamily="2" charset="-122"/>
              </a:rPr>
              <a:t>公理正确性</a:t>
            </a:r>
            <a:endParaRPr lang="en-US" altLang="zh-CN" dirty="0">
              <a:latin typeface="华文新魏" panose="02010800040101010101" pitchFamily="2" charset="-122"/>
            </a:endParaRPr>
          </a:p>
          <a:p>
            <a:pPr marL="0" indent="0" eaLnBrk="1" hangingPunct="1">
              <a:buNone/>
            </a:pPr>
            <a:r>
              <a:rPr lang="en-US" altLang="zh-CN" dirty="0">
                <a:latin typeface="华文新魏" panose="02010800040101010101" pitchFamily="2" charset="-122"/>
              </a:rPr>
              <a:t>        r</a:t>
            </a:r>
            <a:r>
              <a:rPr lang="zh-CN" altLang="en-US" dirty="0">
                <a:latin typeface="华文新魏" panose="02010800040101010101" pitchFamily="2" charset="-122"/>
              </a:rPr>
              <a:t>是</a:t>
            </a:r>
            <a:r>
              <a:rPr lang="en-US" altLang="zh-CN" dirty="0">
                <a:latin typeface="华文新魏" panose="02010800040101010101" pitchFamily="2" charset="-122"/>
              </a:rPr>
              <a:t>R&lt;U, F&gt;</a:t>
            </a:r>
            <a:r>
              <a:rPr lang="zh-CN" altLang="en-US" dirty="0">
                <a:latin typeface="华文新魏" panose="02010800040101010101" pitchFamily="2" charset="-122"/>
              </a:rPr>
              <a:t>上的任一关系，</a:t>
            </a:r>
            <a:r>
              <a:rPr lang="en-US" altLang="zh-CN" dirty="0" err="1">
                <a:latin typeface="华文新魏" panose="02010800040101010101" pitchFamily="2" charset="-122"/>
              </a:rPr>
              <a:t>t，s</a:t>
            </a:r>
            <a:r>
              <a:rPr lang="en-US" altLang="zh-CN" dirty="0">
                <a:latin typeface="华文新魏" panose="02010800040101010101" pitchFamily="2" charset="-122"/>
              </a:rPr>
              <a:t> </a:t>
            </a:r>
            <a:r>
              <a:rPr lang="en-US" altLang="zh-CN" dirty="0">
                <a:latin typeface="华文新魏" panose="02010800040101010101" pitchFamily="2" charset="-122"/>
                <a:sym typeface="Symbol" panose="05050102010706020507" pitchFamily="18" charset="2"/>
              </a:rPr>
              <a:t></a:t>
            </a:r>
            <a:r>
              <a:rPr lang="en-US" altLang="zh-CN" dirty="0">
                <a:latin typeface="华文新魏" panose="02010800040101010101" pitchFamily="2" charset="-122"/>
              </a:rPr>
              <a:t> r</a:t>
            </a:r>
          </a:p>
          <a:p>
            <a:pPr marL="0" indent="0" eaLnBrk="1" hangingPunct="1">
              <a:buNone/>
            </a:pPr>
            <a:endParaRPr lang="zh-CN" altLang="en-US" dirty="0">
              <a:latin typeface="华文新魏" panose="0201080004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46084" name="Rectangle 2"/>
          <p:cNvSpPr>
            <a:spLocks noGrp="1" noChangeArrowheads="1"/>
          </p:cNvSpPr>
          <p:nvPr>
            <p:ph type="title"/>
          </p:nvPr>
        </p:nvSpPr>
        <p:spPr/>
        <p:txBody>
          <a:bodyPr/>
          <a:lstStyle/>
          <a:p>
            <a:pPr eaLnBrk="1" hangingPunct="1">
              <a:defRPr/>
            </a:pPr>
            <a:r>
              <a:rPr kumimoji="1" lang="en-US" altLang="zh-CN">
                <a:sym typeface="Symbol" panose="05050102010706020507" pitchFamily="18" charset="2"/>
              </a:rPr>
              <a:t>Armstrong</a:t>
            </a:r>
            <a:r>
              <a:rPr kumimoji="1" lang="zh-CN" altLang="en-US">
                <a:sym typeface="Symbol" panose="05050102010706020507" pitchFamily="18" charset="2"/>
              </a:rPr>
              <a:t>公理系统</a:t>
            </a:r>
          </a:p>
        </p:txBody>
      </p:sp>
      <p:grpSp>
        <p:nvGrpSpPr>
          <p:cNvPr id="36869" name="Group 3"/>
          <p:cNvGrpSpPr>
            <a:grpSpLocks/>
          </p:cNvGrpSpPr>
          <p:nvPr/>
        </p:nvGrpSpPr>
        <p:grpSpPr bwMode="auto">
          <a:xfrm>
            <a:off x="304800" y="2820888"/>
            <a:ext cx="8610600" cy="3200400"/>
            <a:chOff x="336" y="1104"/>
            <a:chExt cx="5424" cy="2016"/>
          </a:xfrm>
        </p:grpSpPr>
        <p:sp>
          <p:nvSpPr>
            <p:cNvPr id="36870" name="WordArt 4" descr="白色大理石"/>
            <p:cNvSpPr>
              <a:spLocks noChangeArrowheads="1" noChangeShapeType="1" noTextEdit="1"/>
            </p:cNvSpPr>
            <p:nvPr/>
          </p:nvSpPr>
          <p:spPr bwMode="auto">
            <a:xfrm>
              <a:off x="1584" y="1677"/>
              <a:ext cx="312" cy="675"/>
            </a:xfrm>
            <a:prstGeom prst="rect">
              <a:avLst/>
            </a:prstGeom>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contourClr>
                  <a:srgbClr val="FFFFFF"/>
                </a:contourClr>
              </a:sp3d>
            </a:bodyPr>
            <a:lstStyle/>
            <a:p>
              <a:pPr algn="ctr"/>
              <a:r>
                <a:rPr lang="en-US" altLang="zh-CN" sz="3600" kern="10">
                  <a:ln w="9525">
                    <a:round/>
                    <a:headEnd/>
                    <a:tailEnd/>
                  </a:ln>
                  <a:blipFill dpi="0" rotWithShape="0">
                    <a:blip r:embed="rId2"/>
                    <a:srcRect/>
                    <a:tile tx="0" ty="0" sx="100000" sy="100000" flip="none" algn="tl"/>
                  </a:blipFill>
                  <a:latin typeface="宋体" panose="02010600030101010101" pitchFamily="2" charset="-122"/>
                </a:rPr>
                <a:t>}</a:t>
              </a:r>
              <a:endParaRPr lang="zh-CN" altLang="en-US" sz="3600" kern="10">
                <a:ln w="9525">
                  <a:round/>
                  <a:headEnd/>
                  <a:tailEnd/>
                </a:ln>
                <a:blipFill dpi="0" rotWithShape="0">
                  <a:blip r:embed="rId2"/>
                  <a:srcRect/>
                  <a:tile tx="0" ty="0" sx="100000" sy="100000" flip="none" algn="tl"/>
                </a:blipFill>
                <a:latin typeface="宋体" panose="02010600030101010101" pitchFamily="2" charset="-122"/>
              </a:endParaRPr>
            </a:p>
          </p:txBody>
        </p:sp>
        <p:sp>
          <p:nvSpPr>
            <p:cNvPr id="36871" name="Rectangle 5"/>
            <p:cNvSpPr>
              <a:spLocks noChangeArrowheads="1"/>
            </p:cNvSpPr>
            <p:nvPr/>
          </p:nvSpPr>
          <p:spPr bwMode="auto">
            <a:xfrm>
              <a:off x="336" y="1632"/>
              <a:ext cx="1200"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a:buClr>
                  <a:schemeClr val="bg2"/>
                </a:buClr>
                <a:buSzTx/>
                <a:buFontTx/>
                <a:buNone/>
              </a:pPr>
              <a:r>
                <a:rPr lang="en-US" altLang="zh-CN" sz="2800">
                  <a:latin typeface="Times New Roman" panose="02020603050405020304" pitchFamily="18" charset="0"/>
                  <a:ea typeface="宋体" panose="02010600030101010101" pitchFamily="2" charset="-122"/>
                  <a:sym typeface="Symbol" panose="05050102010706020507" pitchFamily="18" charset="2"/>
                </a:rPr>
                <a:t></a:t>
              </a:r>
              <a:r>
                <a:rPr lang="en-US" altLang="zh-CN" sz="2800">
                  <a:latin typeface="华文新魏" panose="02010800040101010101" pitchFamily="2" charset="-122"/>
                </a:rPr>
                <a:t> </a:t>
              </a:r>
              <a:r>
                <a:rPr lang="en-US" altLang="zh-CN" sz="3200" b="1">
                  <a:latin typeface="华文新魏" panose="02010800040101010101" pitchFamily="2" charset="-122"/>
                  <a:sym typeface="Symbol" panose="05050102010706020507" pitchFamily="18" charset="2"/>
                </a:rPr>
                <a:t></a:t>
              </a:r>
              <a:r>
                <a:rPr lang="en-US" altLang="zh-CN" sz="2800">
                  <a:latin typeface="华文新魏" panose="02010800040101010101" pitchFamily="2" charset="-122"/>
                </a:rPr>
                <a:t> </a:t>
              </a:r>
              <a:r>
                <a:rPr lang="en-US" altLang="zh-CN" sz="2800">
                  <a:latin typeface="Times New Roman" panose="02020603050405020304" pitchFamily="18" charset="0"/>
                  <a:ea typeface="宋体" panose="02010600030101010101" pitchFamily="2" charset="-122"/>
                  <a:sym typeface="Symbol" panose="05050102010706020507" pitchFamily="18" charset="2"/>
                </a:rPr>
                <a:t></a:t>
              </a:r>
              <a:endParaRPr lang="en-US" altLang="zh-CN" sz="2800">
                <a:latin typeface="华文新魏" panose="02010800040101010101" pitchFamily="2" charset="-122"/>
              </a:endParaRPr>
            </a:p>
            <a:p>
              <a:pPr algn="ctr">
                <a:buClr>
                  <a:schemeClr val="bg2"/>
                </a:buClr>
                <a:buSzTx/>
                <a:buFontTx/>
                <a:buNone/>
              </a:pPr>
              <a:r>
                <a:rPr lang="en-US" altLang="zh-CN" sz="2800">
                  <a:latin typeface="华文新魏" panose="02010800040101010101" pitchFamily="2" charset="-122"/>
                </a:rPr>
                <a:t>t[</a:t>
              </a:r>
              <a:r>
                <a:rPr lang="en-US" altLang="zh-CN" sz="2800">
                  <a:latin typeface="Times New Roman" panose="02020603050405020304" pitchFamily="18" charset="0"/>
                  <a:ea typeface="宋体" panose="02010600030101010101" pitchFamily="2" charset="-122"/>
                  <a:sym typeface="Symbol" panose="05050102010706020507" pitchFamily="18" charset="2"/>
                </a:rPr>
                <a:t></a:t>
              </a:r>
              <a:r>
                <a:rPr lang="en-US" altLang="zh-CN" sz="2800">
                  <a:latin typeface="华文新魏" panose="02010800040101010101" pitchFamily="2" charset="-122"/>
                </a:rPr>
                <a:t>] = s[</a:t>
              </a:r>
              <a:r>
                <a:rPr lang="en-US" altLang="zh-CN" sz="2800">
                  <a:latin typeface="Times New Roman" panose="02020603050405020304" pitchFamily="18" charset="0"/>
                  <a:ea typeface="宋体" panose="02010600030101010101" pitchFamily="2" charset="-122"/>
                  <a:sym typeface="Symbol" panose="05050102010706020507" pitchFamily="18" charset="2"/>
                </a:rPr>
                <a:t></a:t>
              </a:r>
              <a:r>
                <a:rPr lang="en-US" altLang="zh-CN" sz="2800">
                  <a:latin typeface="华文新魏" panose="02010800040101010101" pitchFamily="2" charset="-122"/>
                </a:rPr>
                <a:t>]</a:t>
              </a:r>
            </a:p>
          </p:txBody>
        </p:sp>
        <p:sp>
          <p:nvSpPr>
            <p:cNvPr id="36872" name="AutoShape 6"/>
            <p:cNvSpPr>
              <a:spLocks noChangeArrowheads="1"/>
            </p:cNvSpPr>
            <p:nvPr/>
          </p:nvSpPr>
          <p:spPr bwMode="auto">
            <a:xfrm>
              <a:off x="1968" y="1920"/>
              <a:ext cx="528" cy="240"/>
            </a:xfrm>
            <a:prstGeom prst="rightArrow">
              <a:avLst>
                <a:gd name="adj1" fmla="val 49167"/>
                <a:gd name="adj2" fmla="val 55000"/>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sp>
          <p:nvSpPr>
            <p:cNvPr id="36873" name="Rectangle 7"/>
            <p:cNvSpPr>
              <a:spLocks noChangeArrowheads="1"/>
            </p:cNvSpPr>
            <p:nvPr/>
          </p:nvSpPr>
          <p:spPr bwMode="auto">
            <a:xfrm>
              <a:off x="2544" y="1872"/>
              <a:ext cx="1200"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a:buClr>
                  <a:schemeClr val="bg2"/>
                </a:buClr>
                <a:buSzTx/>
                <a:buFontTx/>
                <a:buNone/>
              </a:pPr>
              <a:r>
                <a:rPr lang="en-US" altLang="zh-CN" sz="2800">
                  <a:latin typeface="华文新魏" panose="02010800040101010101" pitchFamily="2" charset="-122"/>
                </a:rPr>
                <a:t>t[</a:t>
              </a:r>
              <a:r>
                <a:rPr lang="en-US" altLang="zh-CN" sz="2800">
                  <a:latin typeface="Times New Roman" panose="02020603050405020304" pitchFamily="18" charset="0"/>
                  <a:ea typeface="宋体" panose="02010600030101010101" pitchFamily="2" charset="-122"/>
                  <a:sym typeface="Symbol" panose="05050102010706020507" pitchFamily="18" charset="2"/>
                </a:rPr>
                <a:t></a:t>
              </a:r>
              <a:r>
                <a:rPr lang="en-US" altLang="zh-CN" sz="2800">
                  <a:latin typeface="华文新魏" panose="02010800040101010101" pitchFamily="2" charset="-122"/>
                </a:rPr>
                <a:t>] = s[</a:t>
              </a:r>
              <a:r>
                <a:rPr lang="en-US" altLang="zh-CN" sz="2800">
                  <a:latin typeface="Times New Roman" panose="02020603050405020304" pitchFamily="18" charset="0"/>
                  <a:ea typeface="宋体" panose="02010600030101010101" pitchFamily="2" charset="-122"/>
                  <a:sym typeface="Symbol" panose="05050102010706020507" pitchFamily="18" charset="2"/>
                </a:rPr>
                <a:t></a:t>
              </a:r>
              <a:r>
                <a:rPr lang="en-US" altLang="zh-CN" sz="2800">
                  <a:latin typeface="华文新魏" panose="02010800040101010101" pitchFamily="2" charset="-122"/>
                </a:rPr>
                <a:t>]</a:t>
              </a:r>
            </a:p>
          </p:txBody>
        </p:sp>
        <p:sp>
          <p:nvSpPr>
            <p:cNvPr id="36874" name="WordArt 8" descr="白色大理石"/>
            <p:cNvSpPr>
              <a:spLocks noChangeArrowheads="1" noChangeShapeType="1" noTextEdit="1"/>
            </p:cNvSpPr>
            <p:nvPr/>
          </p:nvSpPr>
          <p:spPr bwMode="auto">
            <a:xfrm>
              <a:off x="3696" y="1917"/>
              <a:ext cx="312" cy="675"/>
            </a:xfrm>
            <a:prstGeom prst="rect">
              <a:avLst/>
            </a:prstGeom>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contourClr>
                  <a:srgbClr val="FFFFFF"/>
                </a:contourClr>
              </a:sp3d>
            </a:bodyPr>
            <a:lstStyle/>
            <a:p>
              <a:pPr algn="ctr"/>
              <a:r>
                <a:rPr lang="en-US" altLang="zh-CN" sz="3600" kern="10">
                  <a:ln w="9525">
                    <a:round/>
                    <a:headEnd/>
                    <a:tailEnd/>
                  </a:ln>
                  <a:blipFill dpi="0" rotWithShape="0">
                    <a:blip r:embed="rId2"/>
                    <a:srcRect/>
                    <a:tile tx="0" ty="0" sx="100000" sy="100000" flip="none" algn="tl"/>
                  </a:blipFill>
                  <a:latin typeface="宋体" panose="02010600030101010101" pitchFamily="2" charset="-122"/>
                </a:rPr>
                <a:t>}</a:t>
              </a:r>
              <a:endParaRPr lang="zh-CN" altLang="en-US" sz="3600" kern="10">
                <a:ln w="9525">
                  <a:round/>
                  <a:headEnd/>
                  <a:tailEnd/>
                </a:ln>
                <a:blipFill dpi="0" rotWithShape="0">
                  <a:blip r:embed="rId2"/>
                  <a:srcRect/>
                  <a:tile tx="0" ty="0" sx="100000" sy="100000" flip="none" algn="tl"/>
                </a:blipFill>
                <a:latin typeface="宋体" panose="02010600030101010101" pitchFamily="2" charset="-122"/>
              </a:endParaRPr>
            </a:p>
          </p:txBody>
        </p:sp>
        <p:sp>
          <p:nvSpPr>
            <p:cNvPr id="36875" name="AutoShape 9"/>
            <p:cNvSpPr>
              <a:spLocks noChangeArrowheads="1"/>
            </p:cNvSpPr>
            <p:nvPr/>
          </p:nvSpPr>
          <p:spPr bwMode="auto">
            <a:xfrm>
              <a:off x="4080" y="2160"/>
              <a:ext cx="528" cy="240"/>
            </a:xfrm>
            <a:prstGeom prst="rightArrow">
              <a:avLst>
                <a:gd name="adj1" fmla="val 49167"/>
                <a:gd name="adj2" fmla="val 55000"/>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sp>
          <p:nvSpPr>
            <p:cNvPr id="36876" name="Rectangle 10"/>
            <p:cNvSpPr>
              <a:spLocks noChangeArrowheads="1"/>
            </p:cNvSpPr>
            <p:nvPr/>
          </p:nvSpPr>
          <p:spPr bwMode="auto">
            <a:xfrm>
              <a:off x="384" y="1584"/>
              <a:ext cx="5328" cy="1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sp>
          <p:nvSpPr>
            <p:cNvPr id="36877" name="Rectangle 11"/>
            <p:cNvSpPr>
              <a:spLocks noChangeArrowheads="1"/>
            </p:cNvSpPr>
            <p:nvPr/>
          </p:nvSpPr>
          <p:spPr bwMode="auto">
            <a:xfrm>
              <a:off x="2688" y="2208"/>
              <a:ext cx="912"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a:buClr>
                  <a:schemeClr val="bg2"/>
                </a:buClr>
                <a:buSzTx/>
                <a:buFontTx/>
                <a:buNone/>
              </a:pPr>
              <a:r>
                <a:rPr lang="en-US" altLang="zh-CN" sz="2800">
                  <a:latin typeface="Times New Roman" panose="02020603050405020304" pitchFamily="18" charset="0"/>
                  <a:ea typeface="宋体" panose="02010600030101010101" pitchFamily="2" charset="-122"/>
                  <a:sym typeface="Symbol" panose="05050102010706020507" pitchFamily="18" charset="2"/>
                </a:rPr>
                <a:t></a:t>
              </a:r>
              <a:r>
                <a:rPr lang="en-US" altLang="zh-CN" sz="2800">
                  <a:latin typeface="华文新魏" panose="02010800040101010101" pitchFamily="2" charset="-122"/>
                </a:rPr>
                <a:t> </a:t>
              </a:r>
              <a:r>
                <a:rPr lang="en-US" altLang="zh-CN" sz="3200" b="1">
                  <a:latin typeface="华文新魏" panose="02010800040101010101" pitchFamily="2" charset="-122"/>
                  <a:sym typeface="Symbol" panose="05050102010706020507" pitchFamily="18" charset="2"/>
                </a:rPr>
                <a:t></a:t>
              </a:r>
              <a:r>
                <a:rPr lang="en-US" altLang="zh-CN" sz="2800">
                  <a:latin typeface="华文新魏" panose="02010800040101010101" pitchFamily="2" charset="-122"/>
                </a:rPr>
                <a:t> </a:t>
              </a:r>
              <a:r>
                <a:rPr lang="en-US" altLang="zh-CN" sz="2800">
                  <a:latin typeface="Times New Roman" panose="02020603050405020304" pitchFamily="18" charset="0"/>
                  <a:ea typeface="宋体" panose="02010600030101010101" pitchFamily="2" charset="-122"/>
                  <a:sym typeface="Symbol" panose="05050102010706020507" pitchFamily="18" charset="2"/>
                </a:rPr>
                <a:t></a:t>
              </a:r>
              <a:endParaRPr lang="en-US" altLang="zh-CN" sz="2800">
                <a:latin typeface="华文新魏" panose="02010800040101010101" pitchFamily="2" charset="-122"/>
              </a:endParaRPr>
            </a:p>
          </p:txBody>
        </p:sp>
        <p:sp>
          <p:nvSpPr>
            <p:cNvPr id="36878" name="Rectangle 12"/>
            <p:cNvSpPr>
              <a:spLocks noChangeArrowheads="1"/>
            </p:cNvSpPr>
            <p:nvPr/>
          </p:nvSpPr>
          <p:spPr bwMode="auto">
            <a:xfrm>
              <a:off x="4560" y="2112"/>
              <a:ext cx="1200"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a:buClr>
                  <a:schemeClr val="bg2"/>
                </a:buClr>
                <a:buSzTx/>
                <a:buFontTx/>
                <a:buNone/>
              </a:pPr>
              <a:r>
                <a:rPr lang="en-US" altLang="zh-CN" sz="2800">
                  <a:latin typeface="华文新魏" panose="02010800040101010101" pitchFamily="2" charset="-122"/>
                </a:rPr>
                <a:t>t[</a:t>
              </a:r>
              <a:r>
                <a:rPr lang="en-US" altLang="zh-CN" sz="2800">
                  <a:latin typeface="Times New Roman" panose="02020603050405020304" pitchFamily="18" charset="0"/>
                  <a:ea typeface="宋体" panose="02010600030101010101" pitchFamily="2" charset="-122"/>
                  <a:sym typeface="Symbol" panose="05050102010706020507" pitchFamily="18" charset="2"/>
                </a:rPr>
                <a:t></a:t>
              </a:r>
              <a:r>
                <a:rPr lang="en-US" altLang="zh-CN" sz="2800">
                  <a:latin typeface="华文新魏" panose="02010800040101010101" pitchFamily="2" charset="-122"/>
                </a:rPr>
                <a:t>] = s[</a:t>
              </a:r>
              <a:r>
                <a:rPr lang="en-US" altLang="zh-CN" sz="2800">
                  <a:latin typeface="Times New Roman" panose="02020603050405020304" pitchFamily="18" charset="0"/>
                  <a:ea typeface="宋体" panose="02010600030101010101" pitchFamily="2" charset="-122"/>
                  <a:sym typeface="Symbol" panose="05050102010706020507" pitchFamily="18" charset="2"/>
                </a:rPr>
                <a:t></a:t>
              </a:r>
              <a:r>
                <a:rPr lang="en-US" altLang="zh-CN" sz="2800">
                  <a:latin typeface="华文新魏" panose="02010800040101010101" pitchFamily="2" charset="-122"/>
                </a:rPr>
                <a:t>]</a:t>
              </a:r>
            </a:p>
          </p:txBody>
        </p:sp>
        <p:sp>
          <p:nvSpPr>
            <p:cNvPr id="36879" name="AutoShape 13"/>
            <p:cNvSpPr>
              <a:spLocks noChangeArrowheads="1"/>
            </p:cNvSpPr>
            <p:nvPr/>
          </p:nvSpPr>
          <p:spPr bwMode="auto">
            <a:xfrm>
              <a:off x="2016" y="2736"/>
              <a:ext cx="528" cy="240"/>
            </a:xfrm>
            <a:prstGeom prst="rightArrow">
              <a:avLst>
                <a:gd name="adj1" fmla="val 49167"/>
                <a:gd name="adj2" fmla="val 55000"/>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sp>
          <p:nvSpPr>
            <p:cNvPr id="36880" name="Rectangle 14"/>
            <p:cNvSpPr>
              <a:spLocks noChangeArrowheads="1"/>
            </p:cNvSpPr>
            <p:nvPr/>
          </p:nvSpPr>
          <p:spPr bwMode="auto">
            <a:xfrm>
              <a:off x="2688" y="2640"/>
              <a:ext cx="912"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a:buClr>
                  <a:schemeClr val="bg2"/>
                </a:buClr>
                <a:buSzTx/>
                <a:buFontTx/>
                <a:buNone/>
              </a:pPr>
              <a:r>
                <a:rPr lang="en-US" altLang="zh-CN" sz="2800">
                  <a:latin typeface="Times New Roman" panose="02020603050405020304" pitchFamily="18" charset="0"/>
                  <a:ea typeface="宋体" panose="02010600030101010101" pitchFamily="2" charset="-122"/>
                  <a:sym typeface="Symbol" panose="05050102010706020507" pitchFamily="18" charset="2"/>
                </a:rPr>
                <a:t></a:t>
              </a:r>
              <a:r>
                <a:rPr lang="en-US" altLang="zh-CN" sz="2800">
                  <a:latin typeface="华文新魏" panose="02010800040101010101" pitchFamily="2" charset="-122"/>
                </a:rPr>
                <a:t> </a:t>
              </a:r>
              <a:r>
                <a:rPr lang="en-US" altLang="zh-CN" sz="3200" b="1">
                  <a:latin typeface="华文新魏" panose="02010800040101010101" pitchFamily="2" charset="-122"/>
                  <a:sym typeface="Symbol" panose="05050102010706020507" pitchFamily="18" charset="2"/>
                </a:rPr>
                <a:t></a:t>
              </a:r>
              <a:r>
                <a:rPr lang="en-US" altLang="zh-CN" sz="2800">
                  <a:latin typeface="华文新魏" panose="02010800040101010101" pitchFamily="2" charset="-122"/>
                </a:rPr>
                <a:t> </a:t>
              </a:r>
              <a:r>
                <a:rPr lang="en-US" altLang="zh-CN" sz="2800">
                  <a:latin typeface="Times New Roman" panose="02020603050405020304" pitchFamily="18" charset="0"/>
                  <a:ea typeface="宋体" panose="02010600030101010101" pitchFamily="2" charset="-122"/>
                  <a:sym typeface="Symbol" panose="05050102010706020507" pitchFamily="18" charset="2"/>
                </a:rPr>
                <a:t></a:t>
              </a:r>
              <a:endParaRPr lang="en-US" altLang="zh-CN" sz="2800">
                <a:latin typeface="华文新魏" panose="02010800040101010101" pitchFamily="2" charset="-122"/>
              </a:endParaRPr>
            </a:p>
          </p:txBody>
        </p:sp>
        <p:sp>
          <p:nvSpPr>
            <p:cNvPr id="34832" name="Rectangle 15"/>
            <p:cNvSpPr>
              <a:spLocks noChangeArrowheads="1"/>
            </p:cNvSpPr>
            <p:nvPr/>
          </p:nvSpPr>
          <p:spPr bwMode="auto">
            <a:xfrm>
              <a:off x="1164" y="1104"/>
              <a:ext cx="3965" cy="432"/>
            </a:xfrm>
            <a:prstGeom prst="rect">
              <a:avLst/>
            </a:prstGeom>
            <a:noFill/>
            <a:ln>
              <a:noFill/>
            </a:ln>
          </p:spPr>
          <p:txBody>
            <a:bodyPr/>
            <a:lstStyle>
              <a:lvl1pPr marL="342900" indent="-342900">
                <a:defRPr sz="2400">
                  <a:solidFill>
                    <a:schemeClr val="bg2"/>
                  </a:solidFill>
                  <a:latin typeface="Times New Roman" panose="02020603050405020304" pitchFamily="18" charset="0"/>
                  <a:ea typeface="宋体" panose="02010600030101010101" pitchFamily="2" charset="-122"/>
                </a:defRPr>
              </a:lvl1pPr>
              <a:lvl2pPr>
                <a:defRPr sz="2400">
                  <a:solidFill>
                    <a:schemeClr val="bg2"/>
                  </a:solidFill>
                  <a:latin typeface="Times New Roman" panose="02020603050405020304" pitchFamily="18" charset="0"/>
                  <a:ea typeface="宋体" panose="02010600030101010101" pitchFamily="2" charset="-122"/>
                </a:defRPr>
              </a:lvl2pPr>
              <a:lvl3pPr>
                <a:defRPr sz="2400">
                  <a:solidFill>
                    <a:schemeClr val="bg2"/>
                  </a:solidFill>
                  <a:latin typeface="Times New Roman" panose="02020603050405020304" pitchFamily="18" charset="0"/>
                  <a:ea typeface="宋体" panose="02010600030101010101" pitchFamily="2" charset="-122"/>
                </a:defRPr>
              </a:lvl3pPr>
              <a:lvl4pPr>
                <a:defRPr sz="2400">
                  <a:solidFill>
                    <a:schemeClr val="bg2"/>
                  </a:solidFill>
                  <a:latin typeface="Times New Roman" panose="02020603050405020304" pitchFamily="18" charset="0"/>
                  <a:ea typeface="宋体" panose="02010600030101010101" pitchFamily="2" charset="-122"/>
                </a:defRPr>
              </a:lvl4pPr>
              <a:lvl5pPr>
                <a:defRPr sz="2400">
                  <a:solidFill>
                    <a:schemeClr val="bg2"/>
                  </a:solidFill>
                  <a:latin typeface="Times New Roman" panose="02020603050405020304" pitchFamily="18" charset="0"/>
                  <a:ea typeface="宋体" panose="02010600030101010101" pitchFamily="2" charset="-122"/>
                </a:defRPr>
              </a:lvl5pPr>
              <a:lvl6pPr fontAlgn="base">
                <a:spcBef>
                  <a:spcPct val="0"/>
                </a:spcBef>
                <a:spcAft>
                  <a:spcPct val="0"/>
                </a:spcAft>
                <a:defRPr sz="2400">
                  <a:solidFill>
                    <a:schemeClr val="bg2"/>
                  </a:solidFill>
                  <a:latin typeface="Times New Roman" panose="02020603050405020304" pitchFamily="18" charset="0"/>
                  <a:ea typeface="宋体" panose="02010600030101010101" pitchFamily="2" charset="-122"/>
                </a:defRPr>
              </a:lvl6pPr>
              <a:lvl7pPr fontAlgn="base">
                <a:spcBef>
                  <a:spcPct val="0"/>
                </a:spcBef>
                <a:spcAft>
                  <a:spcPct val="0"/>
                </a:spcAft>
                <a:defRPr sz="2400">
                  <a:solidFill>
                    <a:schemeClr val="bg2"/>
                  </a:solidFill>
                  <a:latin typeface="Times New Roman" panose="02020603050405020304" pitchFamily="18" charset="0"/>
                  <a:ea typeface="宋体" panose="02010600030101010101" pitchFamily="2" charset="-122"/>
                </a:defRPr>
              </a:lvl7pPr>
              <a:lvl8pPr fontAlgn="base">
                <a:spcBef>
                  <a:spcPct val="0"/>
                </a:spcBef>
                <a:spcAft>
                  <a:spcPct val="0"/>
                </a:spcAft>
                <a:defRPr sz="2400">
                  <a:solidFill>
                    <a:schemeClr val="bg2"/>
                  </a:solidFill>
                  <a:latin typeface="Times New Roman" panose="02020603050405020304" pitchFamily="18" charset="0"/>
                  <a:ea typeface="宋体" panose="02010600030101010101" pitchFamily="2" charset="-122"/>
                </a:defRPr>
              </a:lvl8pPr>
              <a:lvl9pPr fontAlgn="base">
                <a:spcBef>
                  <a:spcPct val="0"/>
                </a:spcBef>
                <a:spcAft>
                  <a:spcPct val="0"/>
                </a:spcAft>
                <a:defRPr sz="2400">
                  <a:solidFill>
                    <a:schemeClr val="bg2"/>
                  </a:solidFill>
                  <a:latin typeface="Times New Roman" panose="02020603050405020304" pitchFamily="18" charset="0"/>
                  <a:ea typeface="宋体" panose="02010600030101010101" pitchFamily="2" charset="-122"/>
                </a:defRPr>
              </a:lvl9pPr>
            </a:lstStyle>
            <a:p>
              <a:pPr algn="ctr">
                <a:spcBef>
                  <a:spcPct val="20000"/>
                </a:spcBef>
                <a:buClr>
                  <a:schemeClr val="bg2"/>
                </a:buClr>
                <a:buFont typeface="Monotype Sorts"/>
                <a:buNone/>
                <a:defRPr/>
              </a:pPr>
              <a:r>
                <a:rPr lang="zh-CN" altLang="en-US" sz="2800" dirty="0">
                  <a:latin typeface="+mn-ea"/>
                  <a:ea typeface="+mn-ea"/>
                </a:rPr>
                <a:t>传递律：</a:t>
              </a:r>
              <a:r>
                <a:rPr lang="zh-CN" altLang="en-US" sz="2800" dirty="0">
                  <a:latin typeface="+mn-ea"/>
                  <a:ea typeface="+mn-ea"/>
                  <a:sym typeface="Symbol" panose="05050102010706020507" pitchFamily="18" charset="2"/>
                </a:rPr>
                <a:t>若</a:t>
              </a:r>
              <a:r>
                <a:rPr lang="en-US" altLang="zh-CN" sz="2800" dirty="0">
                  <a:latin typeface="+mn-ea"/>
                  <a:ea typeface="+mn-ea"/>
                  <a:sym typeface="Symbol" panose="05050102010706020507" pitchFamily="18" charset="2"/>
                </a:rPr>
                <a:t>   ，    ，</a:t>
              </a:r>
              <a:r>
                <a:rPr lang="zh-CN" altLang="en-US" sz="2800" dirty="0">
                  <a:latin typeface="+mn-ea"/>
                  <a:ea typeface="+mn-ea"/>
                  <a:sym typeface="Symbol" panose="05050102010706020507" pitchFamily="18" charset="2"/>
                </a:rPr>
                <a:t>则</a:t>
              </a:r>
              <a:r>
                <a:rPr lang="en-US" altLang="zh-CN" sz="2800" dirty="0">
                  <a:latin typeface="+mn-ea"/>
                  <a:ea typeface="+mn-ea"/>
                  <a:sym typeface="Symbol" panose="05050102010706020507" pitchFamily="18" charset="2"/>
                </a:rPr>
                <a:t>  </a:t>
              </a:r>
              <a:endParaRPr lang="zh-CN" altLang="en-US" sz="2800" dirty="0">
                <a:latin typeface="+mn-ea"/>
                <a:ea typeface="+mn-ea"/>
              </a:endParaRPr>
            </a:p>
          </p:txBody>
        </p:sp>
      </p:grpSp>
      <p:sp>
        <p:nvSpPr>
          <p:cNvPr id="19" name="Rectangle 3"/>
          <p:cNvSpPr>
            <a:spLocks noGrp="1" noChangeArrowheads="1"/>
          </p:cNvSpPr>
          <p:nvPr>
            <p:ph idx="1"/>
          </p:nvPr>
        </p:nvSpPr>
        <p:spPr>
          <a:xfrm>
            <a:off x="720725" y="1371600"/>
            <a:ext cx="7737475" cy="1143000"/>
          </a:xfrm>
        </p:spPr>
        <p:txBody>
          <a:bodyPr/>
          <a:lstStyle/>
          <a:p>
            <a:pPr eaLnBrk="1" hangingPunct="1"/>
            <a:r>
              <a:rPr lang="zh-CN" altLang="en-US" dirty="0">
                <a:latin typeface="华文新魏" panose="02010800040101010101" pitchFamily="2" charset="-122"/>
              </a:rPr>
              <a:t>关于</a:t>
            </a:r>
            <a:r>
              <a:rPr lang="en-US" altLang="zh-CN" dirty="0">
                <a:latin typeface="华文新魏" panose="02010800040101010101" pitchFamily="2" charset="-122"/>
              </a:rPr>
              <a:t>Armstrong</a:t>
            </a:r>
            <a:r>
              <a:rPr lang="zh-CN" altLang="en-US" dirty="0">
                <a:latin typeface="华文新魏" panose="02010800040101010101" pitchFamily="2" charset="-122"/>
              </a:rPr>
              <a:t>公理正确性</a:t>
            </a:r>
            <a:endParaRPr lang="en-US" altLang="zh-CN" dirty="0">
              <a:latin typeface="华文新魏" panose="02010800040101010101" pitchFamily="2" charset="-122"/>
            </a:endParaRPr>
          </a:p>
          <a:p>
            <a:pPr marL="0" indent="0" eaLnBrk="1" hangingPunct="1">
              <a:buNone/>
            </a:pPr>
            <a:r>
              <a:rPr lang="en-US" altLang="zh-CN" dirty="0">
                <a:latin typeface="华文新魏" panose="02010800040101010101" pitchFamily="2" charset="-122"/>
              </a:rPr>
              <a:t>        r</a:t>
            </a:r>
            <a:r>
              <a:rPr lang="zh-CN" altLang="en-US" dirty="0">
                <a:latin typeface="华文新魏" panose="02010800040101010101" pitchFamily="2" charset="-122"/>
              </a:rPr>
              <a:t>是</a:t>
            </a:r>
            <a:r>
              <a:rPr lang="en-US" altLang="zh-CN" dirty="0">
                <a:latin typeface="华文新魏" panose="02010800040101010101" pitchFamily="2" charset="-122"/>
              </a:rPr>
              <a:t>R&lt;U, F&gt;</a:t>
            </a:r>
            <a:r>
              <a:rPr lang="zh-CN" altLang="en-US" dirty="0">
                <a:latin typeface="华文新魏" panose="02010800040101010101" pitchFamily="2" charset="-122"/>
              </a:rPr>
              <a:t>上的任一关系，</a:t>
            </a:r>
            <a:r>
              <a:rPr lang="en-US" altLang="zh-CN" dirty="0" err="1">
                <a:latin typeface="华文新魏" panose="02010800040101010101" pitchFamily="2" charset="-122"/>
              </a:rPr>
              <a:t>t，s</a:t>
            </a:r>
            <a:r>
              <a:rPr lang="en-US" altLang="zh-CN" dirty="0">
                <a:latin typeface="华文新魏" panose="02010800040101010101" pitchFamily="2" charset="-122"/>
              </a:rPr>
              <a:t> </a:t>
            </a:r>
            <a:r>
              <a:rPr lang="en-US" altLang="zh-CN" dirty="0">
                <a:latin typeface="华文新魏" panose="02010800040101010101" pitchFamily="2" charset="-122"/>
                <a:sym typeface="Symbol" panose="05050102010706020507" pitchFamily="18" charset="2"/>
              </a:rPr>
              <a:t></a:t>
            </a:r>
            <a:r>
              <a:rPr lang="en-US" altLang="zh-CN" dirty="0">
                <a:latin typeface="华文新魏" panose="02010800040101010101" pitchFamily="2" charset="-122"/>
              </a:rPr>
              <a:t> r</a:t>
            </a:r>
            <a:endParaRPr lang="zh-CN" altLang="en-US" dirty="0">
              <a:latin typeface="华文新魏" panose="0201080004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47108" name="Rectangle 2"/>
          <p:cNvSpPr>
            <a:spLocks noGrp="1" noChangeArrowheads="1"/>
          </p:cNvSpPr>
          <p:nvPr>
            <p:ph type="title"/>
          </p:nvPr>
        </p:nvSpPr>
        <p:spPr/>
        <p:txBody>
          <a:bodyPr/>
          <a:lstStyle/>
          <a:p>
            <a:pPr eaLnBrk="1" hangingPunct="1">
              <a:defRPr/>
            </a:pPr>
            <a:r>
              <a:rPr kumimoji="1" lang="en-US" altLang="zh-CN">
                <a:sym typeface="Symbol" panose="05050102010706020507" pitchFamily="18" charset="2"/>
              </a:rPr>
              <a:t>Armstrong</a:t>
            </a:r>
            <a:r>
              <a:rPr kumimoji="1" lang="zh-CN" altLang="en-US">
                <a:sym typeface="Symbol" panose="05050102010706020507" pitchFamily="18" charset="2"/>
              </a:rPr>
              <a:t>公理系统</a:t>
            </a:r>
          </a:p>
        </p:txBody>
      </p:sp>
      <p:sp>
        <p:nvSpPr>
          <p:cNvPr id="37893" name="Rectangle 3"/>
          <p:cNvSpPr>
            <a:spLocks noGrp="1" noChangeArrowheads="1"/>
          </p:cNvSpPr>
          <p:nvPr>
            <p:ph idx="1"/>
          </p:nvPr>
        </p:nvSpPr>
        <p:spPr>
          <a:xfrm>
            <a:off x="228600" y="1371600"/>
            <a:ext cx="8686800" cy="5334000"/>
          </a:xfrm>
        </p:spPr>
        <p:txBody>
          <a:bodyPr/>
          <a:lstStyle/>
          <a:p>
            <a:pPr eaLnBrk="1" hangingPunct="1">
              <a:spcBef>
                <a:spcPct val="40000"/>
              </a:spcBef>
            </a:pPr>
            <a:r>
              <a:rPr lang="zh-CN" altLang="en-US" dirty="0">
                <a:latin typeface="华文新魏" panose="02010800040101010101" pitchFamily="2" charset="-122"/>
              </a:rPr>
              <a:t>由</a:t>
            </a:r>
            <a:r>
              <a:rPr lang="en-US" altLang="zh-CN" dirty="0">
                <a:latin typeface="华文新魏" panose="02010800040101010101" pitchFamily="2" charset="-122"/>
              </a:rPr>
              <a:t>Armstrong</a:t>
            </a:r>
            <a:r>
              <a:rPr lang="zh-CN" altLang="en-US" dirty="0">
                <a:latin typeface="华文新魏" panose="02010800040101010101" pitchFamily="2" charset="-122"/>
              </a:rPr>
              <a:t>公理导出的推理规则</a:t>
            </a:r>
          </a:p>
          <a:p>
            <a:pPr lvl="1" eaLnBrk="1" hangingPunct="1">
              <a:spcBef>
                <a:spcPct val="40000"/>
              </a:spcBef>
            </a:pPr>
            <a:r>
              <a:rPr lang="zh-CN" altLang="en-US" dirty="0">
                <a:latin typeface="华文新魏" panose="02010800040101010101" pitchFamily="2" charset="-122"/>
                <a:sym typeface="Symbol" panose="05050102010706020507" pitchFamily="18" charset="2"/>
              </a:rPr>
              <a:t>合并律(</a:t>
            </a:r>
            <a:r>
              <a:rPr lang="en-US" altLang="zh-CN" dirty="0">
                <a:latin typeface="华文新魏" panose="02010800040101010101" pitchFamily="2" charset="-122"/>
                <a:sym typeface="Symbol" panose="05050102010706020507" pitchFamily="18" charset="2"/>
              </a:rPr>
              <a:t>union rule)</a:t>
            </a:r>
          </a:p>
          <a:p>
            <a:pPr lvl="2" eaLnBrk="1" hangingPunct="1">
              <a:spcBef>
                <a:spcPct val="40000"/>
              </a:spcBef>
            </a:pPr>
            <a:r>
              <a:rPr lang="zh-CN" altLang="en-US" dirty="0">
                <a:latin typeface="华文新魏" panose="02010800040101010101" pitchFamily="2" charset="-122"/>
                <a:sym typeface="Symbol" panose="05050102010706020507" pitchFamily="18" charset="2"/>
              </a:rPr>
              <a:t>若</a:t>
            </a:r>
            <a:r>
              <a:rPr lang="en-US" altLang="zh-CN" dirty="0">
                <a:sym typeface="Symbol" panose="05050102010706020507" pitchFamily="18" charset="2"/>
              </a:rPr>
              <a:t></a:t>
            </a:r>
            <a:r>
              <a:rPr lang="en-US" altLang="zh-CN" dirty="0">
                <a:latin typeface="华文新魏" panose="02010800040101010101" pitchFamily="2" charset="-122"/>
                <a:sym typeface="Symbol" panose="05050102010706020507" pitchFamily="18" charset="2"/>
              </a:rPr>
              <a:t>  </a:t>
            </a:r>
            <a:r>
              <a:rPr lang="en-US" altLang="zh-CN" dirty="0">
                <a:sym typeface="Symbol" panose="05050102010706020507" pitchFamily="18" charset="2"/>
              </a:rPr>
              <a:t> </a:t>
            </a:r>
            <a:r>
              <a:rPr lang="en-US" altLang="zh-CN" dirty="0">
                <a:latin typeface="华文新魏" panose="02010800040101010101" pitchFamily="2" charset="-122"/>
                <a:sym typeface="Symbol" panose="05050102010706020507" pitchFamily="18" charset="2"/>
              </a:rPr>
              <a:t>，</a:t>
            </a:r>
            <a:r>
              <a:rPr lang="en-US" altLang="zh-CN" dirty="0">
                <a:sym typeface="Symbol" panose="05050102010706020507" pitchFamily="18" charset="2"/>
              </a:rPr>
              <a:t> </a:t>
            </a:r>
            <a:r>
              <a:rPr lang="en-US" altLang="zh-CN" dirty="0">
                <a:latin typeface="华文新魏" panose="02010800040101010101" pitchFamily="2" charset="-122"/>
                <a:sym typeface="Symbol" panose="05050102010706020507" pitchFamily="18" charset="2"/>
              </a:rPr>
              <a:t>  </a:t>
            </a:r>
            <a:r>
              <a:rPr lang="en-US" altLang="zh-CN" dirty="0">
                <a:sym typeface="Symbol" panose="05050102010706020507" pitchFamily="18" charset="2"/>
              </a:rPr>
              <a:t> </a:t>
            </a:r>
            <a:r>
              <a:rPr lang="en-US" altLang="zh-CN" dirty="0">
                <a:latin typeface="华文新魏" panose="02010800040101010101" pitchFamily="2" charset="-122"/>
                <a:sym typeface="Symbol" panose="05050102010706020507" pitchFamily="18" charset="2"/>
              </a:rPr>
              <a:t>，</a:t>
            </a:r>
            <a:r>
              <a:rPr lang="zh-CN" altLang="en-US" dirty="0">
                <a:latin typeface="华文新魏" panose="02010800040101010101" pitchFamily="2" charset="-122"/>
                <a:sym typeface="Symbol" panose="05050102010706020507" pitchFamily="18" charset="2"/>
              </a:rPr>
              <a:t>则</a:t>
            </a:r>
            <a:r>
              <a:rPr lang="en-US" altLang="zh-CN" dirty="0">
                <a:sym typeface="Symbol" panose="05050102010706020507" pitchFamily="18" charset="2"/>
              </a:rPr>
              <a:t></a:t>
            </a:r>
            <a:r>
              <a:rPr lang="en-US" altLang="zh-CN" dirty="0">
                <a:latin typeface="华文新魏" panose="02010800040101010101" pitchFamily="2" charset="-122"/>
                <a:sym typeface="Symbol" panose="05050102010706020507" pitchFamily="18" charset="2"/>
              </a:rPr>
              <a:t>  </a:t>
            </a:r>
            <a:r>
              <a:rPr lang="en-US" altLang="zh-CN" dirty="0">
                <a:sym typeface="Symbol" panose="05050102010706020507" pitchFamily="18" charset="2"/>
              </a:rPr>
              <a:t></a:t>
            </a:r>
            <a:endParaRPr lang="en-US" altLang="zh-CN" dirty="0">
              <a:latin typeface="华文新魏" panose="02010800040101010101" pitchFamily="2" charset="-122"/>
              <a:sym typeface="Symbol" panose="05050102010706020507" pitchFamily="18" charset="2"/>
            </a:endParaRPr>
          </a:p>
          <a:p>
            <a:pPr lvl="1" eaLnBrk="1" hangingPunct="1">
              <a:spcBef>
                <a:spcPct val="40000"/>
              </a:spcBef>
            </a:pPr>
            <a:r>
              <a:rPr lang="zh-CN" altLang="en-US" dirty="0">
                <a:latin typeface="华文新魏" panose="02010800040101010101" pitchFamily="2" charset="-122"/>
                <a:sym typeface="Symbol" panose="05050102010706020507" pitchFamily="18" charset="2"/>
              </a:rPr>
              <a:t>分解律(</a:t>
            </a:r>
            <a:r>
              <a:rPr lang="en-US" altLang="zh-CN" dirty="0">
                <a:latin typeface="华文新魏" panose="02010800040101010101" pitchFamily="2" charset="-122"/>
                <a:sym typeface="Symbol" panose="05050102010706020507" pitchFamily="18" charset="2"/>
              </a:rPr>
              <a:t>decomposition rule)</a:t>
            </a:r>
          </a:p>
          <a:p>
            <a:pPr lvl="2" eaLnBrk="1" hangingPunct="1">
              <a:spcBef>
                <a:spcPct val="40000"/>
              </a:spcBef>
            </a:pPr>
            <a:r>
              <a:rPr lang="zh-CN" altLang="en-US" dirty="0">
                <a:latin typeface="华文新魏" panose="02010800040101010101" pitchFamily="2" charset="-122"/>
                <a:sym typeface="Symbol" panose="05050102010706020507" pitchFamily="18" charset="2"/>
              </a:rPr>
              <a:t>若</a:t>
            </a:r>
            <a:r>
              <a:rPr lang="en-US" altLang="zh-CN" dirty="0">
                <a:sym typeface="Symbol" panose="05050102010706020507" pitchFamily="18" charset="2"/>
              </a:rPr>
              <a:t></a:t>
            </a:r>
            <a:r>
              <a:rPr lang="en-US" altLang="zh-CN" dirty="0">
                <a:latin typeface="华文新魏" panose="02010800040101010101" pitchFamily="2" charset="-122"/>
                <a:sym typeface="Symbol" panose="05050102010706020507" pitchFamily="18" charset="2"/>
              </a:rPr>
              <a:t>  </a:t>
            </a:r>
            <a:r>
              <a:rPr lang="en-US" altLang="zh-CN" dirty="0">
                <a:sym typeface="Symbol" panose="05050102010706020507" pitchFamily="18" charset="2"/>
              </a:rPr>
              <a:t></a:t>
            </a:r>
            <a:r>
              <a:rPr lang="en-US" altLang="zh-CN" dirty="0">
                <a:latin typeface="华文新魏" panose="02010800040101010101" pitchFamily="2" charset="-122"/>
                <a:sym typeface="Symbol" panose="05050102010706020507" pitchFamily="18" charset="2"/>
              </a:rPr>
              <a:t> ，</a:t>
            </a:r>
            <a:r>
              <a:rPr lang="zh-CN" altLang="en-US" dirty="0">
                <a:latin typeface="华文新魏" panose="02010800040101010101" pitchFamily="2" charset="-122"/>
                <a:sym typeface="Symbol" panose="05050102010706020507" pitchFamily="18" charset="2"/>
              </a:rPr>
              <a:t>则</a:t>
            </a:r>
            <a:r>
              <a:rPr lang="en-US" altLang="zh-CN" dirty="0">
                <a:sym typeface="Symbol" panose="05050102010706020507" pitchFamily="18" charset="2"/>
              </a:rPr>
              <a:t></a:t>
            </a:r>
            <a:r>
              <a:rPr lang="en-US" altLang="zh-CN" dirty="0">
                <a:latin typeface="华文新魏" panose="02010800040101010101" pitchFamily="2" charset="-122"/>
                <a:sym typeface="Symbol" panose="05050102010706020507" pitchFamily="18" charset="2"/>
              </a:rPr>
              <a:t>  </a:t>
            </a:r>
            <a:r>
              <a:rPr lang="en-US" altLang="zh-CN" dirty="0">
                <a:sym typeface="Symbol" panose="05050102010706020507" pitchFamily="18" charset="2"/>
              </a:rPr>
              <a:t> </a:t>
            </a:r>
            <a:r>
              <a:rPr lang="en-US" altLang="zh-CN" dirty="0">
                <a:latin typeface="华文新魏" panose="02010800040101010101" pitchFamily="2" charset="-122"/>
                <a:sym typeface="Symbol" panose="05050102010706020507" pitchFamily="18" charset="2"/>
              </a:rPr>
              <a:t>，</a:t>
            </a:r>
            <a:r>
              <a:rPr lang="en-US" altLang="zh-CN" dirty="0">
                <a:sym typeface="Symbol" panose="05050102010706020507" pitchFamily="18" charset="2"/>
              </a:rPr>
              <a:t> </a:t>
            </a:r>
            <a:r>
              <a:rPr lang="en-US" altLang="zh-CN" dirty="0">
                <a:latin typeface="华文新魏" panose="02010800040101010101" pitchFamily="2" charset="-122"/>
                <a:sym typeface="Symbol" panose="05050102010706020507" pitchFamily="18" charset="2"/>
              </a:rPr>
              <a:t>  </a:t>
            </a:r>
            <a:r>
              <a:rPr lang="en-US" altLang="zh-CN" dirty="0">
                <a:sym typeface="Symbol" panose="05050102010706020507" pitchFamily="18" charset="2"/>
              </a:rPr>
              <a:t></a:t>
            </a:r>
            <a:endParaRPr lang="en-US" altLang="zh-CN" dirty="0">
              <a:latin typeface="华文新魏" panose="02010800040101010101" pitchFamily="2" charset="-122"/>
              <a:sym typeface="Symbol" panose="05050102010706020507" pitchFamily="18" charset="2"/>
            </a:endParaRPr>
          </a:p>
          <a:p>
            <a:pPr lvl="1" eaLnBrk="1" hangingPunct="1">
              <a:spcBef>
                <a:spcPct val="40000"/>
              </a:spcBef>
            </a:pPr>
            <a:r>
              <a:rPr lang="zh-CN" altLang="en-US" dirty="0">
                <a:latin typeface="华文新魏" panose="02010800040101010101" pitchFamily="2" charset="-122"/>
                <a:sym typeface="Symbol" panose="05050102010706020507" pitchFamily="18" charset="2"/>
              </a:rPr>
              <a:t>伪传递律(</a:t>
            </a:r>
            <a:r>
              <a:rPr lang="en-US" altLang="zh-CN" dirty="0" err="1">
                <a:latin typeface="华文新魏" panose="02010800040101010101" pitchFamily="2" charset="-122"/>
                <a:sym typeface="Symbol" panose="05050102010706020507" pitchFamily="18" charset="2"/>
              </a:rPr>
              <a:t>pseudotransitivity</a:t>
            </a:r>
            <a:r>
              <a:rPr lang="en-US" altLang="zh-CN" dirty="0">
                <a:latin typeface="华文新魏" panose="02010800040101010101" pitchFamily="2" charset="-122"/>
                <a:sym typeface="Symbol" panose="05050102010706020507" pitchFamily="18" charset="2"/>
              </a:rPr>
              <a:t> rule)</a:t>
            </a:r>
          </a:p>
          <a:p>
            <a:pPr lvl="2" eaLnBrk="1" hangingPunct="1">
              <a:spcBef>
                <a:spcPct val="40000"/>
              </a:spcBef>
            </a:pPr>
            <a:r>
              <a:rPr lang="zh-CN" altLang="en-US" dirty="0">
                <a:latin typeface="华文新魏" panose="02010800040101010101" pitchFamily="2" charset="-122"/>
                <a:sym typeface="Symbol" panose="05050102010706020507" pitchFamily="18" charset="2"/>
              </a:rPr>
              <a:t>若</a:t>
            </a:r>
            <a:r>
              <a:rPr lang="en-US" altLang="zh-CN" dirty="0">
                <a:sym typeface="Symbol" panose="05050102010706020507" pitchFamily="18" charset="2"/>
              </a:rPr>
              <a:t></a:t>
            </a:r>
            <a:r>
              <a:rPr lang="en-US" altLang="zh-CN" dirty="0">
                <a:latin typeface="华文新魏" panose="02010800040101010101" pitchFamily="2" charset="-122"/>
                <a:sym typeface="Symbol" panose="05050102010706020507" pitchFamily="18" charset="2"/>
              </a:rPr>
              <a:t>  </a:t>
            </a:r>
            <a:r>
              <a:rPr lang="en-US" altLang="zh-CN" dirty="0">
                <a:sym typeface="Symbol" panose="05050102010706020507" pitchFamily="18" charset="2"/>
              </a:rPr>
              <a:t> </a:t>
            </a:r>
            <a:r>
              <a:rPr lang="en-US" altLang="zh-CN" dirty="0">
                <a:latin typeface="华文新魏" panose="02010800040101010101" pitchFamily="2" charset="-122"/>
                <a:sym typeface="Symbol" panose="05050102010706020507" pitchFamily="18" charset="2"/>
              </a:rPr>
              <a:t>，</a:t>
            </a:r>
            <a:r>
              <a:rPr lang="en-US" altLang="zh-CN" dirty="0">
                <a:sym typeface="Symbol" panose="05050102010706020507" pitchFamily="18" charset="2"/>
              </a:rPr>
              <a:t> </a:t>
            </a:r>
            <a:r>
              <a:rPr lang="en-US" altLang="zh-CN" dirty="0">
                <a:latin typeface="华文新魏" panose="02010800040101010101" pitchFamily="2" charset="-122"/>
                <a:sym typeface="Symbol" panose="05050102010706020507" pitchFamily="18" charset="2"/>
              </a:rPr>
              <a:t>  </a:t>
            </a:r>
            <a:r>
              <a:rPr lang="en-US" altLang="zh-CN" dirty="0">
                <a:sym typeface="Symbol" panose="05050102010706020507" pitchFamily="18" charset="2"/>
              </a:rPr>
              <a:t> </a:t>
            </a:r>
            <a:r>
              <a:rPr lang="en-US" altLang="zh-CN" dirty="0">
                <a:latin typeface="华文新魏" panose="02010800040101010101" pitchFamily="2" charset="-122"/>
                <a:sym typeface="Symbol" panose="05050102010706020507" pitchFamily="18" charset="2"/>
              </a:rPr>
              <a:t>，</a:t>
            </a:r>
            <a:r>
              <a:rPr lang="zh-CN" altLang="en-US" dirty="0">
                <a:latin typeface="华文新魏" panose="02010800040101010101" pitchFamily="2" charset="-122"/>
                <a:sym typeface="Symbol" panose="05050102010706020507" pitchFamily="18" charset="2"/>
              </a:rPr>
              <a:t>则</a:t>
            </a:r>
            <a:r>
              <a:rPr lang="en-US" altLang="zh-CN" dirty="0">
                <a:sym typeface="Symbol" panose="05050102010706020507" pitchFamily="18" charset="2"/>
              </a:rPr>
              <a:t></a:t>
            </a:r>
            <a:r>
              <a:rPr lang="en-US" altLang="zh-CN" dirty="0">
                <a:latin typeface="华文新魏" panose="02010800040101010101" pitchFamily="2" charset="-122"/>
                <a:sym typeface="Symbol" panose="05050102010706020507" pitchFamily="18" charset="2"/>
              </a:rPr>
              <a:t>  </a:t>
            </a:r>
            <a:r>
              <a:rPr lang="en-US" altLang="zh-CN" dirty="0">
                <a:sym typeface="Symbol" panose="05050102010706020507" pitchFamily="18" charset="2"/>
              </a:rPr>
              <a:t></a:t>
            </a:r>
            <a:endParaRPr lang="en-US" altLang="zh-CN" dirty="0">
              <a:latin typeface="华文新魏" panose="02010800040101010101" pitchFamily="2" charset="-122"/>
              <a:sym typeface="Symbol" panose="05050102010706020507" pitchFamily="18" charset="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en-US" altLang="zh-CN"/>
          </a:p>
        </p:txBody>
      </p:sp>
      <p:sp>
        <p:nvSpPr>
          <p:cNvPr id="11267" name="Rectangle 2"/>
          <p:cNvSpPr>
            <a:spLocks noGrp="1" noChangeArrowheads="1"/>
          </p:cNvSpPr>
          <p:nvPr>
            <p:ph type="title"/>
          </p:nvPr>
        </p:nvSpPr>
        <p:spPr>
          <a:xfrm>
            <a:off x="352425" y="166688"/>
            <a:ext cx="8486775" cy="846137"/>
          </a:xfrm>
        </p:spPr>
        <p:txBody>
          <a:bodyPr/>
          <a:lstStyle/>
          <a:p>
            <a:pPr eaLnBrk="1" hangingPunct="1"/>
            <a:r>
              <a:rPr lang="zh-CN" altLang="en-US" dirty="0"/>
              <a:t>本章解决的问题</a:t>
            </a:r>
          </a:p>
        </p:txBody>
      </p:sp>
      <p:sp>
        <p:nvSpPr>
          <p:cNvPr id="11268" name="Text Box 4"/>
          <p:cNvSpPr>
            <a:spLocks noGrp="1" noChangeArrowheads="1"/>
          </p:cNvSpPr>
          <p:nvPr>
            <p:ph idx="1"/>
          </p:nvPr>
        </p:nvSpPr>
        <p:spPr>
          <a:xfrm>
            <a:off x="539552" y="1752600"/>
            <a:ext cx="5538192" cy="4196680"/>
          </a:xfrm>
          <a:blipFill dpi="0" rotWithShape="1">
            <a:blip r:embed="rId4"/>
            <a:srcRect/>
            <a:tile tx="0" ty="0" sx="100000" sy="100000" flip="none" algn="tl"/>
          </a:blipFill>
          <a:scene3d>
            <a:camera prst="legacyObliqueTopRight"/>
            <a:lightRig rig="legacyFlat3" dir="b"/>
          </a:scene3d>
          <a:sp3d extrusionH="430200" prstMaterial="legacyMatte">
            <a:bevelT w="13500" h="13500" prst="angle"/>
            <a:bevelB w="13500" h="13500" prst="angle"/>
            <a:extrusionClr>
              <a:srgbClr val="5E9EFF"/>
            </a:extrusionClr>
            <a:contourClr>
              <a:srgbClr val="FFFFFF"/>
            </a:contourClr>
          </a:sp3d>
        </p:spPr>
        <p:txBody>
          <a:bodyPr lIns="91440" tIns="45720" rIns="91440" bIns="45720">
            <a:flatTx/>
          </a:bodyPr>
          <a:lstStyle/>
          <a:p>
            <a:pPr eaLnBrk="1" hangingPunct="1">
              <a:spcBef>
                <a:spcPct val="50000"/>
              </a:spcBef>
              <a:buClrTx/>
              <a:buFont typeface="Wingdings" panose="05000000000000000000" pitchFamily="2" charset="2"/>
              <a:buNone/>
            </a:pPr>
            <a:r>
              <a:rPr lang="en-US" altLang="zh-CN" sz="2800" dirty="0">
                <a:ea typeface="楷体_GB2312" pitchFamily="49" charset="-122"/>
              </a:rPr>
              <a:t>D (</a:t>
            </a:r>
            <a:r>
              <a:rPr lang="en-US" altLang="zh-CN" sz="2800" u="sng" dirty="0" err="1">
                <a:ea typeface="楷体_GB2312" pitchFamily="49" charset="-122"/>
              </a:rPr>
              <a:t>dno</a:t>
            </a:r>
            <a:r>
              <a:rPr lang="en-US" altLang="zh-CN" sz="2800" dirty="0">
                <a:ea typeface="楷体_GB2312" pitchFamily="49" charset="-122"/>
              </a:rPr>
              <a:t> , </a:t>
            </a:r>
            <a:r>
              <a:rPr lang="en-US" altLang="zh-CN" sz="2800" dirty="0" err="1">
                <a:ea typeface="楷体_GB2312" pitchFamily="49" charset="-122"/>
              </a:rPr>
              <a:t>dname</a:t>
            </a:r>
            <a:r>
              <a:rPr lang="en-US" altLang="zh-CN" sz="2800" dirty="0">
                <a:ea typeface="楷体_GB2312" pitchFamily="49" charset="-122"/>
              </a:rPr>
              <a:t> , dean)</a:t>
            </a:r>
          </a:p>
          <a:p>
            <a:pPr eaLnBrk="1" hangingPunct="1">
              <a:spcBef>
                <a:spcPct val="50000"/>
              </a:spcBef>
              <a:buClrTx/>
              <a:buFont typeface="Wingdings" panose="05000000000000000000" pitchFamily="2" charset="2"/>
              <a:buNone/>
            </a:pPr>
            <a:r>
              <a:rPr lang="en-US" altLang="zh-CN" sz="2800" dirty="0">
                <a:ea typeface="楷体_GB2312" pitchFamily="49" charset="-122"/>
              </a:rPr>
              <a:t>S (</a:t>
            </a:r>
            <a:r>
              <a:rPr lang="en-US" altLang="zh-CN" sz="2800" u="sng" dirty="0" err="1">
                <a:ea typeface="楷体_GB2312" pitchFamily="49" charset="-122"/>
              </a:rPr>
              <a:t>sno</a:t>
            </a:r>
            <a:r>
              <a:rPr lang="en-US" altLang="zh-CN" sz="2800" dirty="0">
                <a:ea typeface="楷体_GB2312" pitchFamily="49" charset="-122"/>
              </a:rPr>
              <a:t> , </a:t>
            </a:r>
            <a:r>
              <a:rPr lang="en-US" altLang="zh-CN" sz="2800" dirty="0" err="1">
                <a:ea typeface="楷体_GB2312" pitchFamily="49" charset="-122"/>
              </a:rPr>
              <a:t>sname</a:t>
            </a:r>
            <a:r>
              <a:rPr lang="en-US" altLang="zh-CN" sz="2800" dirty="0">
                <a:ea typeface="楷体_GB2312" pitchFamily="49" charset="-122"/>
              </a:rPr>
              <a:t> , gender , age , </a:t>
            </a:r>
            <a:r>
              <a:rPr lang="en-US" altLang="zh-CN" sz="2800" dirty="0" err="1">
                <a:ea typeface="楷体_GB2312" pitchFamily="49" charset="-122"/>
              </a:rPr>
              <a:t>dno</a:t>
            </a:r>
            <a:r>
              <a:rPr lang="en-US" altLang="zh-CN" sz="2800" dirty="0">
                <a:ea typeface="楷体_GB2312" pitchFamily="49" charset="-122"/>
              </a:rPr>
              <a:t>)</a:t>
            </a:r>
          </a:p>
          <a:p>
            <a:pPr eaLnBrk="1" hangingPunct="1">
              <a:spcBef>
                <a:spcPct val="50000"/>
              </a:spcBef>
              <a:buClrTx/>
              <a:buFont typeface="Wingdings" panose="05000000000000000000" pitchFamily="2" charset="2"/>
              <a:buNone/>
            </a:pPr>
            <a:r>
              <a:rPr lang="en-US" altLang="zh-CN" sz="2800" dirty="0">
                <a:ea typeface="楷体_GB2312" pitchFamily="49" charset="-122"/>
              </a:rPr>
              <a:t>C (</a:t>
            </a:r>
            <a:r>
              <a:rPr lang="en-US" altLang="zh-CN" sz="2800" u="sng" dirty="0" err="1">
                <a:ea typeface="楷体_GB2312" pitchFamily="49" charset="-122"/>
              </a:rPr>
              <a:t>cno</a:t>
            </a:r>
            <a:r>
              <a:rPr lang="en-US" altLang="zh-CN" sz="2800" dirty="0">
                <a:ea typeface="楷体_GB2312" pitchFamily="49" charset="-122"/>
              </a:rPr>
              <a:t> , </a:t>
            </a:r>
            <a:r>
              <a:rPr lang="en-US" altLang="zh-CN" sz="2800" dirty="0" err="1">
                <a:ea typeface="楷体_GB2312" pitchFamily="49" charset="-122"/>
              </a:rPr>
              <a:t>cname</a:t>
            </a:r>
            <a:r>
              <a:rPr lang="en-US" altLang="zh-CN" sz="2800" dirty="0">
                <a:ea typeface="楷体_GB2312" pitchFamily="49" charset="-122"/>
              </a:rPr>
              <a:t> ,  credit)</a:t>
            </a:r>
          </a:p>
          <a:p>
            <a:pPr eaLnBrk="1" hangingPunct="1">
              <a:spcBef>
                <a:spcPct val="50000"/>
              </a:spcBef>
              <a:buClrTx/>
              <a:buFont typeface="Wingdings" panose="05000000000000000000" pitchFamily="2" charset="2"/>
              <a:buNone/>
            </a:pPr>
            <a:r>
              <a:rPr lang="en-US" altLang="zh-CN" sz="2800" dirty="0">
                <a:ea typeface="楷体_GB2312" pitchFamily="49" charset="-122"/>
              </a:rPr>
              <a:t>SC (</a:t>
            </a:r>
            <a:r>
              <a:rPr lang="en-US" altLang="zh-CN" sz="2800" u="sng" dirty="0" err="1">
                <a:ea typeface="楷体_GB2312" pitchFamily="49" charset="-122"/>
              </a:rPr>
              <a:t>sno</a:t>
            </a:r>
            <a:r>
              <a:rPr lang="en-US" altLang="zh-CN" sz="2800" dirty="0">
                <a:ea typeface="楷体_GB2312" pitchFamily="49" charset="-122"/>
              </a:rPr>
              <a:t> ,</a:t>
            </a:r>
            <a:r>
              <a:rPr lang="en-US" altLang="zh-CN" sz="2800" u="sng" dirty="0">
                <a:ea typeface="楷体_GB2312" pitchFamily="49" charset="-122"/>
              </a:rPr>
              <a:t> </a:t>
            </a:r>
            <a:r>
              <a:rPr lang="en-US" altLang="zh-CN" sz="2800" u="sng" dirty="0" err="1">
                <a:ea typeface="楷体_GB2312" pitchFamily="49" charset="-122"/>
              </a:rPr>
              <a:t>cno</a:t>
            </a:r>
            <a:r>
              <a:rPr lang="en-US" altLang="zh-CN" sz="2800" dirty="0">
                <a:ea typeface="楷体_GB2312" pitchFamily="49" charset="-122"/>
              </a:rPr>
              <a:t> , score)</a:t>
            </a:r>
          </a:p>
          <a:p>
            <a:pPr eaLnBrk="1" hangingPunct="1">
              <a:spcBef>
                <a:spcPct val="50000"/>
              </a:spcBef>
              <a:buClrTx/>
              <a:buFont typeface="Wingdings" panose="05000000000000000000" pitchFamily="2" charset="2"/>
              <a:buNone/>
            </a:pPr>
            <a:r>
              <a:rPr lang="en-US" altLang="zh-CN" sz="2800" dirty="0">
                <a:ea typeface="楷体_GB2312" pitchFamily="49" charset="-122"/>
              </a:rPr>
              <a:t>T (</a:t>
            </a:r>
            <a:r>
              <a:rPr lang="en-US" altLang="zh-CN" sz="2800" u="sng" dirty="0" err="1">
                <a:ea typeface="楷体_GB2312" pitchFamily="49" charset="-122"/>
              </a:rPr>
              <a:t>tno</a:t>
            </a:r>
            <a:r>
              <a:rPr lang="en-US" altLang="zh-CN" sz="2800" dirty="0">
                <a:ea typeface="楷体_GB2312" pitchFamily="49" charset="-122"/>
              </a:rPr>
              <a:t> , </a:t>
            </a:r>
            <a:r>
              <a:rPr lang="en-US" altLang="zh-CN" sz="2800" dirty="0" err="1">
                <a:ea typeface="楷体_GB2312" pitchFamily="49" charset="-122"/>
              </a:rPr>
              <a:t>tname</a:t>
            </a:r>
            <a:r>
              <a:rPr lang="en-US" altLang="zh-CN" sz="2800" dirty="0">
                <a:ea typeface="楷体_GB2312" pitchFamily="49" charset="-122"/>
              </a:rPr>
              <a:t>, </a:t>
            </a:r>
            <a:r>
              <a:rPr lang="en-US" altLang="zh-CN" sz="2800" dirty="0" err="1">
                <a:ea typeface="楷体_GB2312" pitchFamily="49" charset="-122"/>
              </a:rPr>
              <a:t>dno</a:t>
            </a:r>
            <a:r>
              <a:rPr lang="en-US" altLang="zh-CN" sz="2800" dirty="0">
                <a:ea typeface="楷体_GB2312" pitchFamily="49" charset="-122"/>
              </a:rPr>
              <a:t>, </a:t>
            </a:r>
            <a:r>
              <a:rPr lang="en-US" altLang="zh-CN" sz="2800" dirty="0" err="1">
                <a:ea typeface="楷体_GB2312" pitchFamily="49" charset="-122"/>
              </a:rPr>
              <a:t>sal</a:t>
            </a:r>
            <a:r>
              <a:rPr lang="en-US" altLang="zh-CN" sz="2800" dirty="0">
                <a:ea typeface="楷体_GB2312" pitchFamily="49" charset="-122"/>
              </a:rPr>
              <a:t>)</a:t>
            </a:r>
          </a:p>
          <a:p>
            <a:pPr eaLnBrk="1" hangingPunct="1">
              <a:spcBef>
                <a:spcPct val="50000"/>
              </a:spcBef>
              <a:buClrTx/>
              <a:buFont typeface="Wingdings" panose="05000000000000000000" pitchFamily="2" charset="2"/>
              <a:buNone/>
            </a:pPr>
            <a:r>
              <a:rPr lang="en-US" altLang="zh-CN" sz="2800" dirty="0">
                <a:ea typeface="楷体_GB2312" pitchFamily="49" charset="-122"/>
              </a:rPr>
              <a:t>TC (</a:t>
            </a:r>
            <a:r>
              <a:rPr lang="en-US" altLang="zh-CN" sz="2800" u="sng" dirty="0" err="1">
                <a:ea typeface="楷体_GB2312" pitchFamily="49" charset="-122"/>
              </a:rPr>
              <a:t>tno</a:t>
            </a:r>
            <a:r>
              <a:rPr lang="en-US" altLang="zh-CN" sz="2800" dirty="0">
                <a:ea typeface="楷体_GB2312" pitchFamily="49" charset="-122"/>
              </a:rPr>
              <a:t> , </a:t>
            </a:r>
            <a:r>
              <a:rPr lang="en-US" altLang="zh-CN" sz="2800" u="sng" dirty="0" err="1">
                <a:ea typeface="楷体_GB2312" pitchFamily="49" charset="-122"/>
              </a:rPr>
              <a:t>cno</a:t>
            </a:r>
            <a:r>
              <a:rPr lang="en-US" altLang="zh-CN" sz="2800" dirty="0">
                <a:ea typeface="楷体_GB2312" pitchFamily="49" charset="-122"/>
              </a:rPr>
              <a:t>)</a:t>
            </a:r>
          </a:p>
        </p:txBody>
      </p:sp>
      <p:grpSp>
        <p:nvGrpSpPr>
          <p:cNvPr id="7" name="Group 6"/>
          <p:cNvGrpSpPr>
            <a:grpSpLocks/>
          </p:cNvGrpSpPr>
          <p:nvPr/>
        </p:nvGrpSpPr>
        <p:grpSpPr bwMode="auto">
          <a:xfrm>
            <a:off x="6732240" y="2127598"/>
            <a:ext cx="1584325" cy="2595562"/>
            <a:chOff x="4695" y="1872"/>
            <a:chExt cx="912" cy="1584"/>
          </a:xfrm>
        </p:grpSpPr>
        <p:pic>
          <p:nvPicPr>
            <p:cNvPr id="8" name="Picture 4" descr="AMCONFU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10" y="1872"/>
              <a:ext cx="518" cy="1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5"/>
            <p:cNvSpPr txBox="1">
              <a:spLocks noChangeArrowheads="1"/>
            </p:cNvSpPr>
            <p:nvPr/>
          </p:nvSpPr>
          <p:spPr bwMode="auto">
            <a:xfrm>
              <a:off x="4695" y="3024"/>
              <a:ext cx="912"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buSzPct val="60000"/>
              </a:pPr>
              <a:r>
                <a:rPr lang="zh-CN" altLang="en-US" sz="2000" i="1" dirty="0">
                  <a:solidFill>
                    <a:srgbClr val="FF0000"/>
                  </a:solidFill>
                  <a:latin typeface="+mn-ea"/>
                  <a:ea typeface="+mn-ea"/>
                </a:rPr>
                <a:t>这些表好不好？</a:t>
              </a:r>
            </a:p>
          </p:txBody>
        </p:sp>
      </p:grpSp>
    </p:spTree>
    <p:custDataLst>
      <p:tags r:id="rId1"/>
    </p:custDataLst>
    <p:extLst>
      <p:ext uri="{BB962C8B-B14F-4D97-AF65-F5344CB8AC3E}">
        <p14:creationId xmlns:p14="http://schemas.microsoft.com/office/powerpoint/2010/main" val="196615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48132" name="Rectangle 2"/>
          <p:cNvSpPr>
            <a:spLocks noGrp="1" noChangeArrowheads="1"/>
          </p:cNvSpPr>
          <p:nvPr>
            <p:ph type="title"/>
          </p:nvPr>
        </p:nvSpPr>
        <p:spPr/>
        <p:txBody>
          <a:bodyPr/>
          <a:lstStyle/>
          <a:p>
            <a:pPr eaLnBrk="1" hangingPunct="1">
              <a:defRPr/>
            </a:pPr>
            <a:r>
              <a:rPr kumimoji="1" lang="en-US" altLang="zh-CN">
                <a:sym typeface="Symbol" panose="05050102010706020507" pitchFamily="18" charset="2"/>
              </a:rPr>
              <a:t>Armstrong</a:t>
            </a:r>
            <a:r>
              <a:rPr kumimoji="1" lang="zh-CN" altLang="en-US">
                <a:sym typeface="Symbol" panose="05050102010706020507" pitchFamily="18" charset="2"/>
              </a:rPr>
              <a:t>公理系统</a:t>
            </a:r>
          </a:p>
        </p:txBody>
      </p:sp>
      <p:grpSp>
        <p:nvGrpSpPr>
          <p:cNvPr id="2" name="Group 3"/>
          <p:cNvGrpSpPr>
            <a:grpSpLocks/>
          </p:cNvGrpSpPr>
          <p:nvPr/>
        </p:nvGrpSpPr>
        <p:grpSpPr bwMode="auto">
          <a:xfrm>
            <a:off x="381000" y="1752600"/>
            <a:ext cx="8458200" cy="3260725"/>
            <a:chOff x="240" y="912"/>
            <a:chExt cx="5328" cy="2054"/>
          </a:xfrm>
        </p:grpSpPr>
        <p:sp>
          <p:nvSpPr>
            <p:cNvPr id="38919" name="Rectangle 5"/>
            <p:cNvSpPr>
              <a:spLocks noChangeArrowheads="1"/>
            </p:cNvSpPr>
            <p:nvPr/>
          </p:nvSpPr>
          <p:spPr bwMode="auto">
            <a:xfrm>
              <a:off x="546" y="1571"/>
              <a:ext cx="1200"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a:buClr>
                  <a:schemeClr val="bg2"/>
                </a:buClr>
                <a:buSzTx/>
                <a:buFontTx/>
                <a:buNone/>
              </a:pPr>
              <a:r>
                <a:rPr lang="en-US" altLang="zh-CN" sz="2800" dirty="0">
                  <a:latin typeface="Times New Roman" panose="02020603050405020304" pitchFamily="18" charset="0"/>
                  <a:ea typeface="宋体" panose="02010600030101010101" pitchFamily="2" charset="-122"/>
                  <a:sym typeface="Symbol" panose="05050102010706020507" pitchFamily="18" charset="2"/>
                </a:rPr>
                <a:t></a:t>
              </a:r>
              <a:r>
                <a:rPr lang="en-US" altLang="zh-CN" sz="2800" dirty="0">
                  <a:latin typeface="华文新魏" panose="02010800040101010101" pitchFamily="2" charset="-122"/>
                </a:rPr>
                <a:t> </a:t>
              </a:r>
              <a:r>
                <a:rPr lang="en-US" altLang="zh-CN" sz="3200" b="1" dirty="0">
                  <a:latin typeface="华文新魏" panose="02010800040101010101" pitchFamily="2" charset="-122"/>
                  <a:sym typeface="Symbol" panose="05050102010706020507" pitchFamily="18" charset="2"/>
                </a:rPr>
                <a:t></a:t>
              </a:r>
              <a:r>
                <a:rPr lang="en-US" altLang="zh-CN" sz="2800" dirty="0">
                  <a:latin typeface="华文新魏" panose="02010800040101010101" pitchFamily="2" charset="-122"/>
                </a:rPr>
                <a:t> </a:t>
              </a:r>
              <a:r>
                <a:rPr lang="en-US" altLang="zh-CN" sz="2800" dirty="0">
                  <a:latin typeface="Times New Roman" panose="02020603050405020304" pitchFamily="18" charset="0"/>
                  <a:ea typeface="宋体" panose="02010600030101010101" pitchFamily="2" charset="-122"/>
                  <a:sym typeface="Symbol" panose="05050102010706020507" pitchFamily="18" charset="2"/>
                </a:rPr>
                <a:t></a:t>
              </a:r>
              <a:endParaRPr lang="en-US" altLang="zh-CN" sz="2800" dirty="0">
                <a:latin typeface="华文新魏" panose="02010800040101010101" pitchFamily="2" charset="-122"/>
              </a:endParaRPr>
            </a:p>
          </p:txBody>
        </p:sp>
        <p:sp>
          <p:nvSpPr>
            <p:cNvPr id="38920" name="AutoShape 6"/>
            <p:cNvSpPr>
              <a:spLocks noChangeArrowheads="1"/>
            </p:cNvSpPr>
            <p:nvPr/>
          </p:nvSpPr>
          <p:spPr bwMode="auto">
            <a:xfrm>
              <a:off x="1632" y="1632"/>
              <a:ext cx="658" cy="304"/>
            </a:xfrm>
            <a:prstGeom prst="rightArrow">
              <a:avLst>
                <a:gd name="adj1" fmla="val 49167"/>
                <a:gd name="adj2" fmla="val 55000"/>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None/>
              </a:pPr>
              <a:r>
                <a:rPr lang="zh-CN" altLang="en-US" sz="2400" dirty="0">
                  <a:latin typeface="华文新魏" panose="02010800040101010101" pitchFamily="2" charset="-122"/>
                </a:rPr>
                <a:t>增广律</a:t>
              </a:r>
              <a:endParaRPr lang="zh-CN" altLang="en-US" sz="2400" dirty="0">
                <a:latin typeface="Times New Roman" panose="02020603050405020304" pitchFamily="18" charset="0"/>
                <a:ea typeface="宋体" panose="02010600030101010101" pitchFamily="2" charset="-122"/>
              </a:endParaRPr>
            </a:p>
          </p:txBody>
        </p:sp>
        <p:sp>
          <p:nvSpPr>
            <p:cNvPr id="38921" name="WordArt 7" descr="白色大理石"/>
            <p:cNvSpPr>
              <a:spLocks noChangeArrowheads="1" noChangeShapeType="1" noTextEdit="1"/>
            </p:cNvSpPr>
            <p:nvPr/>
          </p:nvSpPr>
          <p:spPr bwMode="auto">
            <a:xfrm>
              <a:off x="3408" y="1776"/>
              <a:ext cx="312" cy="864"/>
            </a:xfrm>
            <a:prstGeom prst="rect">
              <a:avLst/>
            </a:prstGeom>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contourClr>
                  <a:srgbClr val="FFFFFF"/>
                </a:contourClr>
              </a:sp3d>
            </a:bodyPr>
            <a:lstStyle/>
            <a:p>
              <a:pPr algn="ctr"/>
              <a:r>
                <a:rPr lang="en-US" altLang="zh-CN" sz="3600" kern="10">
                  <a:ln w="9525">
                    <a:round/>
                    <a:headEnd/>
                    <a:tailEnd/>
                  </a:ln>
                  <a:blipFill dpi="0" rotWithShape="0">
                    <a:blip r:embed="rId2"/>
                    <a:srcRect/>
                    <a:tile tx="0" ty="0" sx="100000" sy="100000" flip="none" algn="tl"/>
                  </a:blipFill>
                  <a:latin typeface="宋体" panose="02010600030101010101" pitchFamily="2" charset="-122"/>
                </a:rPr>
                <a:t>}</a:t>
              </a:r>
              <a:endParaRPr lang="zh-CN" altLang="en-US" sz="3600" kern="10">
                <a:ln w="9525">
                  <a:round/>
                  <a:headEnd/>
                  <a:tailEnd/>
                </a:ln>
                <a:blipFill dpi="0" rotWithShape="0">
                  <a:blip r:embed="rId2"/>
                  <a:srcRect/>
                  <a:tile tx="0" ty="0" sx="100000" sy="100000" flip="none" algn="tl"/>
                </a:blipFill>
                <a:latin typeface="宋体" panose="02010600030101010101" pitchFamily="2" charset="-122"/>
              </a:endParaRPr>
            </a:p>
          </p:txBody>
        </p:sp>
        <p:sp>
          <p:nvSpPr>
            <p:cNvPr id="38922" name="AutoShape 8"/>
            <p:cNvSpPr>
              <a:spLocks noChangeArrowheads="1"/>
            </p:cNvSpPr>
            <p:nvPr/>
          </p:nvSpPr>
          <p:spPr bwMode="auto">
            <a:xfrm>
              <a:off x="3792" y="2112"/>
              <a:ext cx="686" cy="240"/>
            </a:xfrm>
            <a:prstGeom prst="rightArrow">
              <a:avLst>
                <a:gd name="adj1" fmla="val 49167"/>
                <a:gd name="adj2" fmla="val 55000"/>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None/>
              </a:pPr>
              <a:r>
                <a:rPr lang="zh-CN" altLang="en-US" sz="2400" dirty="0">
                  <a:latin typeface="华文新魏" panose="02010800040101010101" pitchFamily="2" charset="-122"/>
                </a:rPr>
                <a:t>传递律</a:t>
              </a:r>
              <a:endParaRPr lang="zh-CN" altLang="en-US" sz="2400" dirty="0">
                <a:latin typeface="Times New Roman" panose="02020603050405020304" pitchFamily="18" charset="0"/>
                <a:ea typeface="宋体" panose="02010600030101010101" pitchFamily="2" charset="-122"/>
              </a:endParaRPr>
            </a:p>
          </p:txBody>
        </p:sp>
        <p:sp>
          <p:nvSpPr>
            <p:cNvPr id="38923" name="Rectangle 9"/>
            <p:cNvSpPr>
              <a:spLocks noChangeArrowheads="1"/>
            </p:cNvSpPr>
            <p:nvPr/>
          </p:nvSpPr>
          <p:spPr bwMode="auto">
            <a:xfrm>
              <a:off x="240" y="1392"/>
              <a:ext cx="5328" cy="1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sp>
          <p:nvSpPr>
            <p:cNvPr id="38924" name="Rectangle 10"/>
            <p:cNvSpPr>
              <a:spLocks noChangeArrowheads="1"/>
            </p:cNvSpPr>
            <p:nvPr/>
          </p:nvSpPr>
          <p:spPr bwMode="auto">
            <a:xfrm>
              <a:off x="2112" y="1632"/>
              <a:ext cx="1296"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a:buClr>
                  <a:schemeClr val="bg2"/>
                </a:buClr>
                <a:buSzTx/>
                <a:buFontTx/>
                <a:buNone/>
              </a:pPr>
              <a:r>
                <a:rPr lang="en-US" altLang="zh-CN" sz="2800">
                  <a:latin typeface="Times New Roman" panose="02020603050405020304" pitchFamily="18" charset="0"/>
                  <a:ea typeface="宋体" panose="02010600030101010101" pitchFamily="2" charset="-122"/>
                  <a:sym typeface="Symbol" panose="05050102010706020507" pitchFamily="18" charset="2"/>
                </a:rPr>
                <a:t></a:t>
              </a:r>
              <a:r>
                <a:rPr lang="en-US" altLang="zh-CN" sz="2800">
                  <a:latin typeface="华文新魏" panose="02010800040101010101" pitchFamily="2" charset="-122"/>
                </a:rPr>
                <a:t> </a:t>
              </a:r>
              <a:r>
                <a:rPr lang="en-US" altLang="zh-CN" sz="3200" b="1">
                  <a:latin typeface="华文新魏" panose="02010800040101010101" pitchFamily="2" charset="-122"/>
                  <a:sym typeface="Symbol" panose="05050102010706020507" pitchFamily="18" charset="2"/>
                </a:rPr>
                <a:t> </a:t>
              </a:r>
              <a:r>
                <a:rPr lang="en-US" altLang="zh-CN" sz="2800">
                  <a:latin typeface="Times New Roman" panose="02020603050405020304" pitchFamily="18" charset="0"/>
                  <a:ea typeface="宋体" panose="02010600030101010101" pitchFamily="2" charset="-122"/>
                  <a:sym typeface="Symbol" panose="05050102010706020507" pitchFamily="18" charset="2"/>
                </a:rPr>
                <a:t></a:t>
              </a:r>
              <a:endParaRPr lang="en-US" altLang="zh-CN" sz="2800">
                <a:latin typeface="华文新魏" panose="02010800040101010101" pitchFamily="2" charset="-122"/>
              </a:endParaRPr>
            </a:p>
          </p:txBody>
        </p:sp>
        <p:sp>
          <p:nvSpPr>
            <p:cNvPr id="36876" name="Rectangle 11"/>
            <p:cNvSpPr>
              <a:spLocks noChangeArrowheads="1"/>
            </p:cNvSpPr>
            <p:nvPr/>
          </p:nvSpPr>
          <p:spPr bwMode="auto">
            <a:xfrm>
              <a:off x="930" y="912"/>
              <a:ext cx="4117" cy="384"/>
            </a:xfrm>
            <a:prstGeom prst="rect">
              <a:avLst/>
            </a:prstGeom>
            <a:noFill/>
            <a:ln>
              <a:noFill/>
            </a:ln>
          </p:spPr>
          <p:txBody>
            <a:bodyPr/>
            <a:lstStyle>
              <a:lvl1pPr marL="342900" indent="-342900">
                <a:defRPr sz="2400">
                  <a:solidFill>
                    <a:schemeClr val="bg2"/>
                  </a:solidFill>
                  <a:latin typeface="Times New Roman" panose="02020603050405020304" pitchFamily="18" charset="0"/>
                  <a:ea typeface="宋体" panose="02010600030101010101" pitchFamily="2" charset="-122"/>
                </a:defRPr>
              </a:lvl1pPr>
              <a:lvl2pPr>
                <a:defRPr sz="2400">
                  <a:solidFill>
                    <a:schemeClr val="bg2"/>
                  </a:solidFill>
                  <a:latin typeface="Times New Roman" panose="02020603050405020304" pitchFamily="18" charset="0"/>
                  <a:ea typeface="宋体" panose="02010600030101010101" pitchFamily="2" charset="-122"/>
                </a:defRPr>
              </a:lvl2pPr>
              <a:lvl3pPr>
                <a:defRPr sz="2400">
                  <a:solidFill>
                    <a:schemeClr val="bg2"/>
                  </a:solidFill>
                  <a:latin typeface="Times New Roman" panose="02020603050405020304" pitchFamily="18" charset="0"/>
                  <a:ea typeface="宋体" panose="02010600030101010101" pitchFamily="2" charset="-122"/>
                </a:defRPr>
              </a:lvl3pPr>
              <a:lvl4pPr>
                <a:defRPr sz="2400">
                  <a:solidFill>
                    <a:schemeClr val="bg2"/>
                  </a:solidFill>
                  <a:latin typeface="Times New Roman" panose="02020603050405020304" pitchFamily="18" charset="0"/>
                  <a:ea typeface="宋体" panose="02010600030101010101" pitchFamily="2" charset="-122"/>
                </a:defRPr>
              </a:lvl4pPr>
              <a:lvl5pPr>
                <a:defRPr sz="2400">
                  <a:solidFill>
                    <a:schemeClr val="bg2"/>
                  </a:solidFill>
                  <a:latin typeface="Times New Roman" panose="02020603050405020304" pitchFamily="18" charset="0"/>
                  <a:ea typeface="宋体" panose="02010600030101010101" pitchFamily="2" charset="-122"/>
                </a:defRPr>
              </a:lvl5pPr>
              <a:lvl6pPr fontAlgn="base">
                <a:spcBef>
                  <a:spcPct val="0"/>
                </a:spcBef>
                <a:spcAft>
                  <a:spcPct val="0"/>
                </a:spcAft>
                <a:defRPr sz="2400">
                  <a:solidFill>
                    <a:schemeClr val="bg2"/>
                  </a:solidFill>
                  <a:latin typeface="Times New Roman" panose="02020603050405020304" pitchFamily="18" charset="0"/>
                  <a:ea typeface="宋体" panose="02010600030101010101" pitchFamily="2" charset="-122"/>
                </a:defRPr>
              </a:lvl6pPr>
              <a:lvl7pPr fontAlgn="base">
                <a:spcBef>
                  <a:spcPct val="0"/>
                </a:spcBef>
                <a:spcAft>
                  <a:spcPct val="0"/>
                </a:spcAft>
                <a:defRPr sz="2400">
                  <a:solidFill>
                    <a:schemeClr val="bg2"/>
                  </a:solidFill>
                  <a:latin typeface="Times New Roman" panose="02020603050405020304" pitchFamily="18" charset="0"/>
                  <a:ea typeface="宋体" panose="02010600030101010101" pitchFamily="2" charset="-122"/>
                </a:defRPr>
              </a:lvl7pPr>
              <a:lvl8pPr fontAlgn="base">
                <a:spcBef>
                  <a:spcPct val="0"/>
                </a:spcBef>
                <a:spcAft>
                  <a:spcPct val="0"/>
                </a:spcAft>
                <a:defRPr sz="2400">
                  <a:solidFill>
                    <a:schemeClr val="bg2"/>
                  </a:solidFill>
                  <a:latin typeface="Times New Roman" panose="02020603050405020304" pitchFamily="18" charset="0"/>
                  <a:ea typeface="宋体" panose="02010600030101010101" pitchFamily="2" charset="-122"/>
                </a:defRPr>
              </a:lvl8pPr>
              <a:lvl9pPr fontAlgn="base">
                <a:spcBef>
                  <a:spcPct val="0"/>
                </a:spcBef>
                <a:spcAft>
                  <a:spcPct val="0"/>
                </a:spcAft>
                <a:defRPr sz="2400">
                  <a:solidFill>
                    <a:schemeClr val="bg2"/>
                  </a:solidFill>
                  <a:latin typeface="Times New Roman" panose="02020603050405020304" pitchFamily="18" charset="0"/>
                  <a:ea typeface="宋体" panose="02010600030101010101" pitchFamily="2" charset="-122"/>
                </a:defRPr>
              </a:lvl9pPr>
            </a:lstStyle>
            <a:p>
              <a:pPr algn="ctr">
                <a:spcBef>
                  <a:spcPct val="20000"/>
                </a:spcBef>
                <a:buClr>
                  <a:schemeClr val="bg2"/>
                </a:buClr>
                <a:defRPr/>
              </a:pPr>
              <a:r>
                <a:rPr lang="zh-CN" altLang="en-US" sz="2800" dirty="0">
                  <a:latin typeface="+mn-ea"/>
                  <a:ea typeface="+mn-ea"/>
                </a:rPr>
                <a:t>合并律：</a:t>
              </a:r>
              <a:r>
                <a:rPr lang="zh-CN" altLang="en-US" sz="2800" dirty="0">
                  <a:latin typeface="+mn-ea"/>
                  <a:ea typeface="+mn-ea"/>
                  <a:sym typeface="Symbol" panose="05050102010706020507" pitchFamily="18" charset="2"/>
                </a:rPr>
                <a:t>若</a:t>
              </a:r>
              <a:r>
                <a:rPr lang="en-US" altLang="zh-CN" sz="2800" dirty="0">
                  <a:latin typeface="+mn-ea"/>
                  <a:ea typeface="+mn-ea"/>
                  <a:sym typeface="Symbol" panose="05050102010706020507" pitchFamily="18" charset="2"/>
                </a:rPr>
                <a:t>   ，    ，</a:t>
              </a:r>
              <a:r>
                <a:rPr lang="zh-CN" altLang="en-US" sz="2800" dirty="0">
                  <a:latin typeface="+mn-ea"/>
                  <a:ea typeface="+mn-ea"/>
                  <a:sym typeface="Symbol" panose="05050102010706020507" pitchFamily="18" charset="2"/>
                </a:rPr>
                <a:t>则</a:t>
              </a:r>
              <a:r>
                <a:rPr lang="en-US" altLang="zh-CN" sz="2800" dirty="0">
                  <a:latin typeface="+mn-ea"/>
                  <a:ea typeface="+mn-ea"/>
                  <a:sym typeface="Symbol" panose="05050102010706020507" pitchFamily="18" charset="2"/>
                </a:rPr>
                <a:t>  </a:t>
              </a:r>
            </a:p>
            <a:p>
              <a:pPr algn="ctr">
                <a:spcBef>
                  <a:spcPct val="20000"/>
                </a:spcBef>
                <a:buClr>
                  <a:schemeClr val="bg2"/>
                </a:buClr>
                <a:buFont typeface="Monotype Sorts"/>
                <a:buNone/>
                <a:defRPr/>
              </a:pPr>
              <a:endParaRPr lang="zh-CN" altLang="en-US" sz="2800" dirty="0">
                <a:latin typeface="+mn-ea"/>
                <a:ea typeface="+mn-ea"/>
              </a:endParaRPr>
            </a:p>
          </p:txBody>
        </p:sp>
        <p:sp>
          <p:nvSpPr>
            <p:cNvPr id="38927" name="Rectangle 13"/>
            <p:cNvSpPr>
              <a:spLocks noChangeArrowheads="1"/>
            </p:cNvSpPr>
            <p:nvPr/>
          </p:nvSpPr>
          <p:spPr bwMode="auto">
            <a:xfrm>
              <a:off x="546" y="2342"/>
              <a:ext cx="1200"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a:buClr>
                  <a:schemeClr val="bg2"/>
                </a:buClr>
                <a:buSzTx/>
                <a:buFontTx/>
                <a:buNone/>
              </a:pPr>
              <a:r>
                <a:rPr lang="en-US" altLang="zh-CN" sz="2800" dirty="0">
                  <a:latin typeface="Times New Roman" panose="02020603050405020304" pitchFamily="18" charset="0"/>
                  <a:ea typeface="宋体" panose="02010600030101010101" pitchFamily="2" charset="-122"/>
                  <a:sym typeface="Symbol" panose="05050102010706020507" pitchFamily="18" charset="2"/>
                </a:rPr>
                <a:t></a:t>
              </a:r>
              <a:r>
                <a:rPr lang="en-US" altLang="zh-CN" sz="2800" dirty="0">
                  <a:latin typeface="华文新魏" panose="02010800040101010101" pitchFamily="2" charset="-122"/>
                </a:rPr>
                <a:t> </a:t>
              </a:r>
              <a:r>
                <a:rPr lang="en-US" altLang="zh-CN" sz="3200" b="1" dirty="0">
                  <a:latin typeface="华文新魏" panose="02010800040101010101" pitchFamily="2" charset="-122"/>
                  <a:sym typeface="Symbol" panose="05050102010706020507" pitchFamily="18" charset="2"/>
                </a:rPr>
                <a:t></a:t>
              </a:r>
              <a:r>
                <a:rPr lang="en-US" altLang="zh-CN" sz="2800" dirty="0">
                  <a:latin typeface="华文新魏" panose="02010800040101010101" pitchFamily="2" charset="-122"/>
                </a:rPr>
                <a:t> </a:t>
              </a:r>
              <a:r>
                <a:rPr lang="en-US" altLang="zh-CN" sz="2800" dirty="0">
                  <a:latin typeface="Times New Roman" panose="02020603050405020304" pitchFamily="18" charset="0"/>
                  <a:ea typeface="宋体" panose="02010600030101010101" pitchFamily="2" charset="-122"/>
                  <a:sym typeface="Symbol" panose="05050102010706020507" pitchFamily="18" charset="2"/>
                </a:rPr>
                <a:t></a:t>
              </a:r>
              <a:endParaRPr lang="en-US" altLang="zh-CN" sz="2800" dirty="0">
                <a:latin typeface="华文新魏" panose="02010800040101010101" pitchFamily="2" charset="-122"/>
              </a:endParaRPr>
            </a:p>
            <a:p>
              <a:pPr algn="ctr">
                <a:buClr>
                  <a:schemeClr val="bg2"/>
                </a:buClr>
                <a:buSzTx/>
                <a:buFontTx/>
                <a:buNone/>
              </a:pPr>
              <a:endParaRPr lang="zh-CN" altLang="en-US" sz="2800" dirty="0">
                <a:latin typeface="华文新魏" panose="02010800040101010101" pitchFamily="2" charset="-122"/>
              </a:endParaRPr>
            </a:p>
          </p:txBody>
        </p:sp>
        <p:sp>
          <p:nvSpPr>
            <p:cNvPr id="38928" name="AutoShape 14"/>
            <p:cNvSpPr>
              <a:spLocks noChangeArrowheads="1"/>
            </p:cNvSpPr>
            <p:nvPr/>
          </p:nvSpPr>
          <p:spPr bwMode="auto">
            <a:xfrm>
              <a:off x="1632" y="2448"/>
              <a:ext cx="658" cy="240"/>
            </a:xfrm>
            <a:prstGeom prst="rightArrow">
              <a:avLst>
                <a:gd name="adj1" fmla="val 49167"/>
                <a:gd name="adj2" fmla="val 55000"/>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r>
                <a:rPr lang="zh-CN" altLang="en-US" sz="2400" dirty="0">
                  <a:latin typeface="华文新魏" panose="02010800040101010101" pitchFamily="2" charset="-122"/>
                </a:rPr>
                <a:t>增广律</a:t>
              </a:r>
              <a:endParaRPr lang="zh-CN" altLang="en-US" sz="2400" dirty="0">
                <a:latin typeface="Times New Roman" panose="02020603050405020304" pitchFamily="18" charset="0"/>
                <a:ea typeface="宋体" panose="02010600030101010101" pitchFamily="2" charset="-122"/>
              </a:endParaRPr>
            </a:p>
          </p:txBody>
        </p:sp>
        <p:sp>
          <p:nvSpPr>
            <p:cNvPr id="38929" name="Rectangle 15"/>
            <p:cNvSpPr>
              <a:spLocks noChangeArrowheads="1"/>
            </p:cNvSpPr>
            <p:nvPr/>
          </p:nvSpPr>
          <p:spPr bwMode="auto">
            <a:xfrm>
              <a:off x="2112" y="2352"/>
              <a:ext cx="1296"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a:buClr>
                  <a:schemeClr val="bg2"/>
                </a:buClr>
                <a:buSzTx/>
                <a:buFontTx/>
                <a:buNone/>
              </a:pPr>
              <a:r>
                <a:rPr lang="en-US" altLang="zh-CN" sz="2800">
                  <a:latin typeface="Times New Roman" panose="02020603050405020304" pitchFamily="18" charset="0"/>
                  <a:ea typeface="宋体" panose="02010600030101010101" pitchFamily="2" charset="-122"/>
                  <a:sym typeface="Symbol" panose="05050102010706020507" pitchFamily="18" charset="2"/>
                </a:rPr>
                <a:t></a:t>
              </a:r>
              <a:r>
                <a:rPr lang="en-US" altLang="zh-CN" sz="2800">
                  <a:latin typeface="华文新魏" panose="02010800040101010101" pitchFamily="2" charset="-122"/>
                </a:rPr>
                <a:t> </a:t>
              </a:r>
              <a:r>
                <a:rPr lang="en-US" altLang="zh-CN" sz="3200" b="1">
                  <a:latin typeface="华文新魏" panose="02010800040101010101" pitchFamily="2" charset="-122"/>
                  <a:sym typeface="Symbol" panose="05050102010706020507" pitchFamily="18" charset="2"/>
                </a:rPr>
                <a:t> </a:t>
              </a:r>
              <a:r>
                <a:rPr lang="en-US" altLang="zh-CN" sz="2800">
                  <a:latin typeface="Times New Roman" panose="02020603050405020304" pitchFamily="18" charset="0"/>
                  <a:ea typeface="宋体" panose="02010600030101010101" pitchFamily="2" charset="-122"/>
                  <a:sym typeface="Symbol" panose="05050102010706020507" pitchFamily="18" charset="2"/>
                </a:rPr>
                <a:t></a:t>
              </a:r>
              <a:endParaRPr lang="en-US" altLang="zh-CN" sz="2800">
                <a:latin typeface="华文新魏" panose="02010800040101010101" pitchFamily="2" charset="-122"/>
              </a:endParaRPr>
            </a:p>
          </p:txBody>
        </p:sp>
        <p:sp>
          <p:nvSpPr>
            <p:cNvPr id="38930" name="Rectangle 16"/>
            <p:cNvSpPr>
              <a:spLocks noChangeArrowheads="1"/>
            </p:cNvSpPr>
            <p:nvPr/>
          </p:nvSpPr>
          <p:spPr bwMode="auto">
            <a:xfrm>
              <a:off x="2160" y="2016"/>
              <a:ext cx="120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a:buClr>
                  <a:schemeClr val="bg2"/>
                </a:buClr>
                <a:buSzTx/>
                <a:buFontTx/>
                <a:buNone/>
              </a:pPr>
              <a:endParaRPr lang="zh-CN" altLang="en-US" sz="2800" dirty="0">
                <a:latin typeface="华文新魏" panose="02010800040101010101" pitchFamily="2" charset="-122"/>
              </a:endParaRPr>
            </a:p>
          </p:txBody>
        </p:sp>
        <p:sp>
          <p:nvSpPr>
            <p:cNvPr id="38931" name="Rectangle 17"/>
            <p:cNvSpPr>
              <a:spLocks noChangeArrowheads="1"/>
            </p:cNvSpPr>
            <p:nvPr/>
          </p:nvSpPr>
          <p:spPr bwMode="auto">
            <a:xfrm>
              <a:off x="4224" y="2016"/>
              <a:ext cx="1296"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a:buClr>
                  <a:schemeClr val="bg2"/>
                </a:buClr>
                <a:buSzTx/>
                <a:buFontTx/>
                <a:buNone/>
              </a:pPr>
              <a:r>
                <a:rPr lang="en-US" altLang="zh-CN" sz="2800">
                  <a:latin typeface="Times New Roman" panose="02020603050405020304" pitchFamily="18" charset="0"/>
                  <a:ea typeface="宋体" panose="02010600030101010101" pitchFamily="2" charset="-122"/>
                  <a:sym typeface="Symbol" panose="05050102010706020507" pitchFamily="18" charset="2"/>
                </a:rPr>
                <a:t></a:t>
              </a:r>
              <a:r>
                <a:rPr lang="en-US" altLang="zh-CN" sz="2800">
                  <a:latin typeface="华文新魏" panose="02010800040101010101" pitchFamily="2" charset="-122"/>
                </a:rPr>
                <a:t> </a:t>
              </a:r>
              <a:r>
                <a:rPr lang="en-US" altLang="zh-CN" sz="3200" b="1">
                  <a:latin typeface="华文新魏" panose="02010800040101010101" pitchFamily="2" charset="-122"/>
                  <a:sym typeface="Symbol" panose="05050102010706020507" pitchFamily="18" charset="2"/>
                </a:rPr>
                <a:t> </a:t>
              </a:r>
              <a:r>
                <a:rPr lang="en-US" altLang="zh-CN" sz="2800">
                  <a:latin typeface="Times New Roman" panose="02020603050405020304" pitchFamily="18" charset="0"/>
                  <a:ea typeface="宋体" panose="02010600030101010101" pitchFamily="2" charset="-122"/>
                  <a:sym typeface="Symbol" panose="05050102010706020507" pitchFamily="18" charset="2"/>
                </a:rPr>
                <a:t></a:t>
              </a:r>
              <a:endParaRPr lang="en-US" altLang="zh-CN" sz="2800">
                <a:latin typeface="华文新魏" panose="02010800040101010101" pitchFamily="2" charset="-122"/>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页脚占位符 4"/>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39940" name="Rectangle 2"/>
          <p:cNvSpPr>
            <a:spLocks noGrp="1" noChangeArrowheads="1"/>
          </p:cNvSpPr>
          <p:nvPr>
            <p:ph type="title"/>
          </p:nvPr>
        </p:nvSpPr>
        <p:spPr/>
        <p:txBody>
          <a:bodyPr/>
          <a:lstStyle/>
          <a:p>
            <a:pPr eaLnBrk="1" hangingPunct="1"/>
            <a:r>
              <a:rPr lang="en-US" altLang="zh-CN">
                <a:sym typeface="Symbol" panose="05050102010706020507" pitchFamily="18" charset="2"/>
              </a:rPr>
              <a:t>Armstrong</a:t>
            </a:r>
            <a:r>
              <a:rPr lang="zh-CN" altLang="en-US">
                <a:sym typeface="Symbol" panose="05050102010706020507" pitchFamily="18" charset="2"/>
              </a:rPr>
              <a:t>公理系统</a:t>
            </a:r>
          </a:p>
        </p:txBody>
      </p:sp>
      <p:grpSp>
        <p:nvGrpSpPr>
          <p:cNvPr id="2" name="Group 3"/>
          <p:cNvGrpSpPr>
            <a:grpSpLocks/>
          </p:cNvGrpSpPr>
          <p:nvPr/>
        </p:nvGrpSpPr>
        <p:grpSpPr bwMode="auto">
          <a:xfrm>
            <a:off x="381000" y="2133600"/>
            <a:ext cx="8458200" cy="2971800"/>
            <a:chOff x="384" y="1392"/>
            <a:chExt cx="5328" cy="1872"/>
          </a:xfrm>
        </p:grpSpPr>
        <p:sp>
          <p:nvSpPr>
            <p:cNvPr id="39943" name="Rectangle 5"/>
            <p:cNvSpPr>
              <a:spLocks noChangeArrowheads="1"/>
            </p:cNvSpPr>
            <p:nvPr/>
          </p:nvSpPr>
          <p:spPr bwMode="auto">
            <a:xfrm>
              <a:off x="690" y="2083"/>
              <a:ext cx="1200"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a:buClr>
                  <a:schemeClr val="bg2"/>
                </a:buClr>
                <a:buSzTx/>
                <a:buFontTx/>
                <a:buNone/>
              </a:pPr>
              <a:r>
                <a:rPr lang="en-US" altLang="zh-CN" sz="2800" dirty="0">
                  <a:latin typeface="Times New Roman" panose="02020603050405020304" pitchFamily="18" charset="0"/>
                  <a:ea typeface="宋体" panose="02010600030101010101" pitchFamily="2" charset="-122"/>
                  <a:sym typeface="Symbol" panose="05050102010706020507" pitchFamily="18" charset="2"/>
                </a:rPr>
                <a:t></a:t>
              </a:r>
              <a:r>
                <a:rPr lang="en-US" altLang="zh-CN" sz="2800" dirty="0">
                  <a:latin typeface="华文新魏" panose="02010800040101010101" pitchFamily="2" charset="-122"/>
                </a:rPr>
                <a:t> </a:t>
              </a:r>
              <a:r>
                <a:rPr lang="en-US" altLang="zh-CN" sz="2800" dirty="0">
                  <a:latin typeface="华文新魏" panose="02010800040101010101" pitchFamily="2" charset="-122"/>
                  <a:sym typeface="Symbol" panose="05050102010706020507" pitchFamily="18" charset="2"/>
                </a:rPr>
                <a:t></a:t>
              </a:r>
              <a:r>
                <a:rPr lang="en-US" altLang="zh-CN" sz="2800" dirty="0">
                  <a:latin typeface="华文新魏" panose="02010800040101010101" pitchFamily="2" charset="-122"/>
                </a:rPr>
                <a:t> </a:t>
              </a:r>
              <a:r>
                <a:rPr lang="en-US" altLang="zh-CN" sz="2800" dirty="0">
                  <a:latin typeface="Times New Roman" panose="02020603050405020304" pitchFamily="18" charset="0"/>
                  <a:ea typeface="宋体" panose="02010600030101010101" pitchFamily="2" charset="-122"/>
                  <a:sym typeface="Symbol" panose="05050102010706020507" pitchFamily="18" charset="2"/>
                </a:rPr>
                <a:t></a:t>
              </a:r>
              <a:endParaRPr lang="en-US" altLang="zh-CN" sz="2800" dirty="0">
                <a:latin typeface="华文新魏" panose="02010800040101010101" pitchFamily="2" charset="-122"/>
              </a:endParaRPr>
            </a:p>
          </p:txBody>
        </p:sp>
        <p:sp>
          <p:nvSpPr>
            <p:cNvPr id="39944" name="AutoShape 6"/>
            <p:cNvSpPr>
              <a:spLocks noChangeArrowheads="1"/>
            </p:cNvSpPr>
            <p:nvPr/>
          </p:nvSpPr>
          <p:spPr bwMode="auto">
            <a:xfrm>
              <a:off x="1776" y="2208"/>
              <a:ext cx="704" cy="240"/>
            </a:xfrm>
            <a:prstGeom prst="rightArrow">
              <a:avLst>
                <a:gd name="adj1" fmla="val 49167"/>
                <a:gd name="adj2" fmla="val 55000"/>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None/>
              </a:pPr>
              <a:r>
                <a:rPr lang="zh-CN" altLang="en-US" sz="2400" dirty="0">
                  <a:latin typeface="华文新魏" panose="02010800040101010101" pitchFamily="2" charset="-122"/>
                </a:rPr>
                <a:t>自反律</a:t>
              </a:r>
              <a:endParaRPr lang="zh-CN" altLang="en-US" sz="2400" dirty="0">
                <a:latin typeface="Times New Roman" panose="02020603050405020304" pitchFamily="18" charset="0"/>
                <a:ea typeface="宋体" panose="02010600030101010101" pitchFamily="2" charset="-122"/>
              </a:endParaRPr>
            </a:p>
          </p:txBody>
        </p:sp>
        <p:sp>
          <p:nvSpPr>
            <p:cNvPr id="39945" name="WordArt 7" descr="白色大理石"/>
            <p:cNvSpPr>
              <a:spLocks noChangeArrowheads="1" noChangeShapeType="1" noTextEdit="1"/>
            </p:cNvSpPr>
            <p:nvPr/>
          </p:nvSpPr>
          <p:spPr bwMode="auto">
            <a:xfrm>
              <a:off x="3552" y="2256"/>
              <a:ext cx="312" cy="864"/>
            </a:xfrm>
            <a:prstGeom prst="rect">
              <a:avLst/>
            </a:prstGeom>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contourClr>
                  <a:srgbClr val="FFFFFF"/>
                </a:contourClr>
              </a:sp3d>
            </a:bodyPr>
            <a:lstStyle/>
            <a:p>
              <a:pPr algn="ctr"/>
              <a:r>
                <a:rPr lang="en-US" altLang="zh-CN" sz="3600" kern="10">
                  <a:ln w="9525">
                    <a:round/>
                    <a:headEnd/>
                    <a:tailEnd/>
                  </a:ln>
                  <a:blipFill dpi="0" rotWithShape="0">
                    <a:blip r:embed="rId2"/>
                    <a:srcRect/>
                    <a:tile tx="0" ty="0" sx="100000" sy="100000" flip="none" algn="tl"/>
                  </a:blipFill>
                  <a:latin typeface="宋体" panose="02010600030101010101" pitchFamily="2" charset="-122"/>
                </a:rPr>
                <a:t>}</a:t>
              </a:r>
              <a:endParaRPr lang="zh-CN" altLang="en-US" sz="3600" kern="10">
                <a:ln w="9525">
                  <a:round/>
                  <a:headEnd/>
                  <a:tailEnd/>
                </a:ln>
                <a:blipFill dpi="0" rotWithShape="0">
                  <a:blip r:embed="rId2"/>
                  <a:srcRect/>
                  <a:tile tx="0" ty="0" sx="100000" sy="100000" flip="none" algn="tl"/>
                </a:blipFill>
                <a:latin typeface="宋体" panose="02010600030101010101" pitchFamily="2" charset="-122"/>
              </a:endParaRPr>
            </a:p>
          </p:txBody>
        </p:sp>
        <p:sp>
          <p:nvSpPr>
            <p:cNvPr id="39946" name="AutoShape 8"/>
            <p:cNvSpPr>
              <a:spLocks noChangeArrowheads="1"/>
            </p:cNvSpPr>
            <p:nvPr/>
          </p:nvSpPr>
          <p:spPr bwMode="auto">
            <a:xfrm>
              <a:off x="3936" y="2592"/>
              <a:ext cx="688" cy="240"/>
            </a:xfrm>
            <a:prstGeom prst="rightArrow">
              <a:avLst>
                <a:gd name="adj1" fmla="val 49167"/>
                <a:gd name="adj2" fmla="val 55000"/>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None/>
              </a:pPr>
              <a:r>
                <a:rPr lang="zh-CN" altLang="en-US" sz="2400" dirty="0">
                  <a:latin typeface="华文新魏" panose="02010800040101010101" pitchFamily="2" charset="-122"/>
                </a:rPr>
                <a:t>传递律</a:t>
              </a:r>
              <a:endParaRPr lang="zh-CN" altLang="en-US" sz="2400" dirty="0">
                <a:latin typeface="Times New Roman" panose="02020603050405020304" pitchFamily="18" charset="0"/>
                <a:ea typeface="宋体" panose="02010600030101010101" pitchFamily="2" charset="-122"/>
              </a:endParaRPr>
            </a:p>
          </p:txBody>
        </p:sp>
        <p:sp>
          <p:nvSpPr>
            <p:cNvPr id="39947" name="Rectangle 9"/>
            <p:cNvSpPr>
              <a:spLocks noChangeArrowheads="1"/>
            </p:cNvSpPr>
            <p:nvPr/>
          </p:nvSpPr>
          <p:spPr bwMode="auto">
            <a:xfrm>
              <a:off x="384" y="1872"/>
              <a:ext cx="5328" cy="1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sp>
          <p:nvSpPr>
            <p:cNvPr id="39948" name="Rectangle 10"/>
            <p:cNvSpPr>
              <a:spLocks noChangeArrowheads="1"/>
            </p:cNvSpPr>
            <p:nvPr/>
          </p:nvSpPr>
          <p:spPr bwMode="auto">
            <a:xfrm>
              <a:off x="2256" y="2112"/>
              <a:ext cx="1296"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a:buClr>
                  <a:schemeClr val="bg2"/>
                </a:buClr>
                <a:buSzTx/>
                <a:buFontTx/>
                <a:buNone/>
              </a:pPr>
              <a:r>
                <a:rPr lang="en-US" altLang="zh-CN" sz="2800">
                  <a:latin typeface="Times New Roman" panose="02020603050405020304" pitchFamily="18" charset="0"/>
                  <a:ea typeface="宋体" panose="02010600030101010101" pitchFamily="2" charset="-122"/>
                  <a:sym typeface="Symbol" panose="05050102010706020507" pitchFamily="18" charset="2"/>
                </a:rPr>
                <a:t></a:t>
              </a:r>
              <a:r>
                <a:rPr lang="en-US" altLang="zh-CN" sz="2800">
                  <a:latin typeface="华文新魏" panose="02010800040101010101" pitchFamily="2" charset="-122"/>
                </a:rPr>
                <a:t> </a:t>
              </a:r>
              <a:r>
                <a:rPr lang="en-US" altLang="zh-CN" sz="3200" b="1">
                  <a:latin typeface="华文新魏" panose="02010800040101010101" pitchFamily="2" charset="-122"/>
                  <a:sym typeface="Symbol" panose="05050102010706020507" pitchFamily="18" charset="2"/>
                </a:rPr>
                <a:t> </a:t>
              </a:r>
              <a:r>
                <a:rPr lang="en-US" altLang="zh-CN" sz="2800">
                  <a:latin typeface="Times New Roman" panose="02020603050405020304" pitchFamily="18" charset="0"/>
                  <a:ea typeface="宋体" panose="02010600030101010101" pitchFamily="2" charset="-122"/>
                  <a:sym typeface="Symbol" panose="05050102010706020507" pitchFamily="18" charset="2"/>
                </a:rPr>
                <a:t></a:t>
              </a:r>
              <a:endParaRPr lang="en-US" altLang="zh-CN" sz="2800">
                <a:latin typeface="华文新魏" panose="02010800040101010101" pitchFamily="2" charset="-122"/>
              </a:endParaRPr>
            </a:p>
          </p:txBody>
        </p:sp>
        <p:sp>
          <p:nvSpPr>
            <p:cNvPr id="37900" name="Rectangle 11"/>
            <p:cNvSpPr>
              <a:spLocks noChangeArrowheads="1"/>
            </p:cNvSpPr>
            <p:nvPr/>
          </p:nvSpPr>
          <p:spPr bwMode="auto">
            <a:xfrm>
              <a:off x="1119" y="1392"/>
              <a:ext cx="4053" cy="288"/>
            </a:xfrm>
            <a:prstGeom prst="rect">
              <a:avLst/>
            </a:prstGeom>
            <a:noFill/>
            <a:ln>
              <a:noFill/>
            </a:ln>
          </p:spPr>
          <p:txBody>
            <a:bodyPr/>
            <a:lstStyle>
              <a:lvl1pPr marL="342900" indent="-342900">
                <a:defRPr sz="2400">
                  <a:solidFill>
                    <a:schemeClr val="bg2"/>
                  </a:solidFill>
                  <a:latin typeface="Times New Roman" panose="02020603050405020304" pitchFamily="18" charset="0"/>
                  <a:ea typeface="宋体" panose="02010600030101010101" pitchFamily="2" charset="-122"/>
                </a:defRPr>
              </a:lvl1pPr>
              <a:lvl2pPr>
                <a:defRPr sz="2400">
                  <a:solidFill>
                    <a:schemeClr val="bg2"/>
                  </a:solidFill>
                  <a:latin typeface="Times New Roman" panose="02020603050405020304" pitchFamily="18" charset="0"/>
                  <a:ea typeface="宋体" panose="02010600030101010101" pitchFamily="2" charset="-122"/>
                </a:defRPr>
              </a:lvl2pPr>
              <a:lvl3pPr>
                <a:defRPr sz="2400">
                  <a:solidFill>
                    <a:schemeClr val="bg2"/>
                  </a:solidFill>
                  <a:latin typeface="Times New Roman" panose="02020603050405020304" pitchFamily="18" charset="0"/>
                  <a:ea typeface="宋体" panose="02010600030101010101" pitchFamily="2" charset="-122"/>
                </a:defRPr>
              </a:lvl3pPr>
              <a:lvl4pPr>
                <a:defRPr sz="2400">
                  <a:solidFill>
                    <a:schemeClr val="bg2"/>
                  </a:solidFill>
                  <a:latin typeface="Times New Roman" panose="02020603050405020304" pitchFamily="18" charset="0"/>
                  <a:ea typeface="宋体" panose="02010600030101010101" pitchFamily="2" charset="-122"/>
                </a:defRPr>
              </a:lvl4pPr>
              <a:lvl5pPr>
                <a:defRPr sz="2400">
                  <a:solidFill>
                    <a:schemeClr val="bg2"/>
                  </a:solidFill>
                  <a:latin typeface="Times New Roman" panose="02020603050405020304" pitchFamily="18" charset="0"/>
                  <a:ea typeface="宋体" panose="02010600030101010101" pitchFamily="2" charset="-122"/>
                </a:defRPr>
              </a:lvl5pPr>
              <a:lvl6pPr fontAlgn="base">
                <a:spcBef>
                  <a:spcPct val="0"/>
                </a:spcBef>
                <a:spcAft>
                  <a:spcPct val="0"/>
                </a:spcAft>
                <a:defRPr sz="2400">
                  <a:solidFill>
                    <a:schemeClr val="bg2"/>
                  </a:solidFill>
                  <a:latin typeface="Times New Roman" panose="02020603050405020304" pitchFamily="18" charset="0"/>
                  <a:ea typeface="宋体" panose="02010600030101010101" pitchFamily="2" charset="-122"/>
                </a:defRPr>
              </a:lvl6pPr>
              <a:lvl7pPr fontAlgn="base">
                <a:spcBef>
                  <a:spcPct val="0"/>
                </a:spcBef>
                <a:spcAft>
                  <a:spcPct val="0"/>
                </a:spcAft>
                <a:defRPr sz="2400">
                  <a:solidFill>
                    <a:schemeClr val="bg2"/>
                  </a:solidFill>
                  <a:latin typeface="Times New Roman" panose="02020603050405020304" pitchFamily="18" charset="0"/>
                  <a:ea typeface="宋体" panose="02010600030101010101" pitchFamily="2" charset="-122"/>
                </a:defRPr>
              </a:lvl7pPr>
              <a:lvl8pPr fontAlgn="base">
                <a:spcBef>
                  <a:spcPct val="0"/>
                </a:spcBef>
                <a:spcAft>
                  <a:spcPct val="0"/>
                </a:spcAft>
                <a:defRPr sz="2400">
                  <a:solidFill>
                    <a:schemeClr val="bg2"/>
                  </a:solidFill>
                  <a:latin typeface="Times New Roman" panose="02020603050405020304" pitchFamily="18" charset="0"/>
                  <a:ea typeface="宋体" panose="02010600030101010101" pitchFamily="2" charset="-122"/>
                </a:defRPr>
              </a:lvl8pPr>
              <a:lvl9pPr fontAlgn="base">
                <a:spcBef>
                  <a:spcPct val="0"/>
                </a:spcBef>
                <a:spcAft>
                  <a:spcPct val="0"/>
                </a:spcAft>
                <a:defRPr sz="2400">
                  <a:solidFill>
                    <a:schemeClr val="bg2"/>
                  </a:solidFill>
                  <a:latin typeface="Times New Roman" panose="02020603050405020304" pitchFamily="18" charset="0"/>
                  <a:ea typeface="宋体" panose="02010600030101010101" pitchFamily="2" charset="-122"/>
                </a:defRPr>
              </a:lvl9pPr>
            </a:lstStyle>
            <a:p>
              <a:pPr algn="ctr">
                <a:spcBef>
                  <a:spcPct val="20000"/>
                </a:spcBef>
                <a:buClr>
                  <a:schemeClr val="bg2"/>
                </a:buClr>
                <a:defRPr/>
              </a:pPr>
              <a:r>
                <a:rPr lang="zh-CN" altLang="en-US" sz="2800" dirty="0">
                  <a:latin typeface="+mn-ea"/>
                  <a:ea typeface="+mn-ea"/>
                </a:rPr>
                <a:t>分解律：</a:t>
              </a:r>
              <a:r>
                <a:rPr lang="zh-CN" altLang="en-US" sz="2800" dirty="0">
                  <a:latin typeface="+mn-ea"/>
                  <a:ea typeface="+mn-ea"/>
                  <a:sym typeface="Symbol" panose="05050102010706020507" pitchFamily="18" charset="2"/>
                </a:rPr>
                <a:t>若</a:t>
              </a:r>
              <a:r>
                <a:rPr lang="en-US" altLang="zh-CN" sz="2800" dirty="0">
                  <a:latin typeface="+mn-ea"/>
                  <a:ea typeface="+mn-ea"/>
                  <a:sym typeface="Symbol" panose="05050102010706020507" pitchFamily="18" charset="2"/>
                </a:rPr>
                <a:t>   ，</a:t>
              </a:r>
              <a:r>
                <a:rPr lang="zh-CN" altLang="en-US" sz="2800" dirty="0">
                  <a:latin typeface="+mn-ea"/>
                  <a:ea typeface="+mn-ea"/>
                  <a:sym typeface="Symbol" panose="05050102010706020507" pitchFamily="18" charset="2"/>
                </a:rPr>
                <a:t>则</a:t>
              </a:r>
              <a:r>
                <a:rPr lang="en-US" altLang="zh-CN" sz="2800" dirty="0">
                  <a:latin typeface="+mn-ea"/>
                  <a:ea typeface="+mn-ea"/>
                  <a:sym typeface="Symbol" panose="05050102010706020507" pitchFamily="18" charset="2"/>
                </a:rPr>
                <a:t>   ，   </a:t>
              </a:r>
            </a:p>
            <a:p>
              <a:pPr algn="ctr">
                <a:spcBef>
                  <a:spcPct val="20000"/>
                </a:spcBef>
                <a:buClr>
                  <a:schemeClr val="bg2"/>
                </a:buClr>
                <a:buFont typeface="Monotype Sorts"/>
                <a:buNone/>
                <a:defRPr/>
              </a:pPr>
              <a:endParaRPr lang="zh-CN" altLang="en-US" sz="2800" dirty="0">
                <a:latin typeface="+mn-ea"/>
                <a:ea typeface="+mn-ea"/>
              </a:endParaRPr>
            </a:p>
          </p:txBody>
        </p:sp>
        <p:sp>
          <p:nvSpPr>
            <p:cNvPr id="39950" name="Rectangle 12"/>
            <p:cNvSpPr>
              <a:spLocks noChangeArrowheads="1"/>
            </p:cNvSpPr>
            <p:nvPr/>
          </p:nvSpPr>
          <p:spPr bwMode="auto">
            <a:xfrm>
              <a:off x="2256" y="2832"/>
              <a:ext cx="1296"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a:buClr>
                  <a:schemeClr val="bg2"/>
                </a:buClr>
                <a:buSzTx/>
                <a:buFontTx/>
                <a:buNone/>
              </a:pPr>
              <a:r>
                <a:rPr lang="en-US" altLang="zh-CN" sz="2800" dirty="0">
                  <a:latin typeface="Times New Roman" panose="02020603050405020304" pitchFamily="18" charset="0"/>
                  <a:ea typeface="宋体" panose="02010600030101010101" pitchFamily="2" charset="-122"/>
                  <a:sym typeface="Symbol" panose="05050102010706020507" pitchFamily="18" charset="2"/>
                </a:rPr>
                <a:t></a:t>
              </a:r>
              <a:r>
                <a:rPr lang="en-US" altLang="zh-CN" sz="2800" dirty="0">
                  <a:latin typeface="华文新魏" panose="02010800040101010101" pitchFamily="2" charset="-122"/>
                </a:rPr>
                <a:t> </a:t>
              </a:r>
              <a:r>
                <a:rPr lang="en-US" altLang="zh-CN" sz="3200" b="1" dirty="0">
                  <a:latin typeface="华文新魏" panose="02010800040101010101" pitchFamily="2" charset="-122"/>
                  <a:sym typeface="Symbol" panose="05050102010706020507" pitchFamily="18" charset="2"/>
                </a:rPr>
                <a:t> </a:t>
              </a:r>
              <a:r>
                <a:rPr lang="en-US" altLang="zh-CN" sz="2800" dirty="0">
                  <a:latin typeface="Times New Roman" panose="02020603050405020304" pitchFamily="18" charset="0"/>
                  <a:ea typeface="宋体" panose="02010600030101010101" pitchFamily="2" charset="-122"/>
                  <a:sym typeface="Symbol" panose="05050102010706020507" pitchFamily="18" charset="2"/>
                </a:rPr>
                <a:t></a:t>
              </a:r>
              <a:endParaRPr lang="en-US" altLang="zh-CN" sz="2800" dirty="0">
                <a:latin typeface="华文新魏" panose="02010800040101010101" pitchFamily="2" charset="-122"/>
              </a:endParaRPr>
            </a:p>
          </p:txBody>
        </p:sp>
        <p:sp>
          <p:nvSpPr>
            <p:cNvPr id="39951" name="Rectangle 13"/>
            <p:cNvSpPr>
              <a:spLocks noChangeArrowheads="1"/>
            </p:cNvSpPr>
            <p:nvPr/>
          </p:nvSpPr>
          <p:spPr bwMode="auto">
            <a:xfrm>
              <a:off x="2304" y="2496"/>
              <a:ext cx="120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a:buClr>
                  <a:schemeClr val="bg2"/>
                </a:buClr>
                <a:buSzTx/>
                <a:buFontTx/>
                <a:buNone/>
              </a:pPr>
              <a:endParaRPr lang="zh-CN" altLang="en-US" sz="2800" dirty="0">
                <a:latin typeface="华文新魏" panose="02010800040101010101" pitchFamily="2" charset="-122"/>
              </a:endParaRPr>
            </a:p>
          </p:txBody>
        </p:sp>
        <p:sp>
          <p:nvSpPr>
            <p:cNvPr id="39952" name="Rectangle 14"/>
            <p:cNvSpPr>
              <a:spLocks noChangeArrowheads="1"/>
            </p:cNvSpPr>
            <p:nvPr/>
          </p:nvSpPr>
          <p:spPr bwMode="auto">
            <a:xfrm>
              <a:off x="4368" y="2496"/>
              <a:ext cx="1296"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a:buClr>
                  <a:schemeClr val="bg2"/>
                </a:buClr>
                <a:buSzTx/>
                <a:buFontTx/>
                <a:buNone/>
              </a:pPr>
              <a:r>
                <a:rPr lang="en-US" altLang="zh-CN" sz="2800">
                  <a:latin typeface="Times New Roman" panose="02020603050405020304" pitchFamily="18" charset="0"/>
                  <a:ea typeface="宋体" panose="02010600030101010101" pitchFamily="2" charset="-122"/>
                  <a:sym typeface="Symbol" panose="05050102010706020507" pitchFamily="18" charset="2"/>
                </a:rPr>
                <a:t></a:t>
              </a:r>
              <a:r>
                <a:rPr lang="en-US" altLang="zh-CN" sz="2800">
                  <a:latin typeface="华文新魏" panose="02010800040101010101" pitchFamily="2" charset="-122"/>
                </a:rPr>
                <a:t> </a:t>
              </a:r>
              <a:r>
                <a:rPr lang="en-US" altLang="zh-CN" sz="3200" b="1">
                  <a:latin typeface="华文新魏" panose="02010800040101010101" pitchFamily="2" charset="-122"/>
                  <a:sym typeface="Symbol" panose="05050102010706020507" pitchFamily="18" charset="2"/>
                </a:rPr>
                <a:t> </a:t>
              </a:r>
              <a:r>
                <a:rPr lang="en-US" altLang="zh-CN" sz="2800">
                  <a:latin typeface="Times New Roman" panose="02020603050405020304" pitchFamily="18" charset="0"/>
                  <a:ea typeface="宋体" panose="02010600030101010101" pitchFamily="2" charset="-122"/>
                  <a:sym typeface="Symbol" panose="05050102010706020507" pitchFamily="18" charset="2"/>
                </a:rPr>
                <a:t></a:t>
              </a:r>
              <a:endParaRPr lang="en-US" altLang="zh-CN" sz="2800">
                <a:latin typeface="华文新魏" panose="02010800040101010101" pitchFamily="2" charset="-122"/>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页脚占位符 4"/>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40964" name="Rectangle 2"/>
          <p:cNvSpPr>
            <a:spLocks noGrp="1" noChangeArrowheads="1"/>
          </p:cNvSpPr>
          <p:nvPr>
            <p:ph type="title"/>
          </p:nvPr>
        </p:nvSpPr>
        <p:spPr/>
        <p:txBody>
          <a:bodyPr/>
          <a:lstStyle/>
          <a:p>
            <a:pPr eaLnBrk="1" hangingPunct="1"/>
            <a:r>
              <a:rPr lang="en-US" altLang="zh-CN">
                <a:sym typeface="Symbol" panose="05050102010706020507" pitchFamily="18" charset="2"/>
              </a:rPr>
              <a:t>Armstrong</a:t>
            </a:r>
            <a:r>
              <a:rPr lang="zh-CN" altLang="en-US">
                <a:sym typeface="Symbol" panose="05050102010706020507" pitchFamily="18" charset="2"/>
              </a:rPr>
              <a:t>公理系统</a:t>
            </a:r>
          </a:p>
        </p:txBody>
      </p:sp>
      <p:grpSp>
        <p:nvGrpSpPr>
          <p:cNvPr id="2" name="Group 3"/>
          <p:cNvGrpSpPr>
            <a:grpSpLocks/>
          </p:cNvGrpSpPr>
          <p:nvPr/>
        </p:nvGrpSpPr>
        <p:grpSpPr bwMode="auto">
          <a:xfrm>
            <a:off x="381000" y="1828800"/>
            <a:ext cx="8458200" cy="3262313"/>
            <a:chOff x="384" y="1641"/>
            <a:chExt cx="5328" cy="2055"/>
          </a:xfrm>
        </p:grpSpPr>
        <p:sp>
          <p:nvSpPr>
            <p:cNvPr id="40967" name="Rectangle 5"/>
            <p:cNvSpPr>
              <a:spLocks noChangeArrowheads="1"/>
            </p:cNvSpPr>
            <p:nvPr/>
          </p:nvSpPr>
          <p:spPr bwMode="auto">
            <a:xfrm>
              <a:off x="690" y="2388"/>
              <a:ext cx="1200"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a:buClr>
                  <a:schemeClr val="bg2"/>
                </a:buClr>
                <a:buSzTx/>
                <a:buFontTx/>
                <a:buNone/>
              </a:pPr>
              <a:r>
                <a:rPr lang="en-US" altLang="zh-CN" sz="2800" dirty="0">
                  <a:latin typeface="Times New Roman" panose="02020603050405020304" pitchFamily="18" charset="0"/>
                  <a:ea typeface="宋体" panose="02010600030101010101" pitchFamily="2" charset="-122"/>
                  <a:sym typeface="Symbol" panose="05050102010706020507" pitchFamily="18" charset="2"/>
                </a:rPr>
                <a:t></a:t>
              </a:r>
              <a:r>
                <a:rPr lang="en-US" altLang="zh-CN" sz="2800" dirty="0">
                  <a:latin typeface="华文新魏" panose="02010800040101010101" pitchFamily="2" charset="-122"/>
                </a:rPr>
                <a:t> </a:t>
              </a:r>
              <a:r>
                <a:rPr lang="en-US" altLang="zh-CN" sz="3200" b="1" dirty="0">
                  <a:latin typeface="华文新魏" panose="02010800040101010101" pitchFamily="2" charset="-122"/>
                  <a:sym typeface="Symbol" panose="05050102010706020507" pitchFamily="18" charset="2"/>
                </a:rPr>
                <a:t></a:t>
              </a:r>
              <a:r>
                <a:rPr lang="en-US" altLang="zh-CN" sz="2800" dirty="0">
                  <a:latin typeface="华文新魏" panose="02010800040101010101" pitchFamily="2" charset="-122"/>
                </a:rPr>
                <a:t> </a:t>
              </a:r>
              <a:r>
                <a:rPr lang="en-US" altLang="zh-CN" sz="2800" dirty="0">
                  <a:latin typeface="Times New Roman" panose="02020603050405020304" pitchFamily="18" charset="0"/>
                  <a:ea typeface="宋体" panose="02010600030101010101" pitchFamily="2" charset="-122"/>
                  <a:sym typeface="Symbol" panose="05050102010706020507" pitchFamily="18" charset="2"/>
                </a:rPr>
                <a:t></a:t>
              </a:r>
              <a:endParaRPr lang="en-US" altLang="zh-CN" sz="2800" dirty="0">
                <a:latin typeface="华文新魏" panose="02010800040101010101" pitchFamily="2" charset="-122"/>
              </a:endParaRPr>
            </a:p>
          </p:txBody>
        </p:sp>
        <p:sp>
          <p:nvSpPr>
            <p:cNvPr id="40968" name="AutoShape 6"/>
            <p:cNvSpPr>
              <a:spLocks noChangeArrowheads="1"/>
            </p:cNvSpPr>
            <p:nvPr/>
          </p:nvSpPr>
          <p:spPr bwMode="auto">
            <a:xfrm>
              <a:off x="1776" y="2496"/>
              <a:ext cx="658" cy="240"/>
            </a:xfrm>
            <a:prstGeom prst="rightArrow">
              <a:avLst>
                <a:gd name="adj1" fmla="val 49167"/>
                <a:gd name="adj2" fmla="val 55000"/>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None/>
              </a:pPr>
              <a:r>
                <a:rPr lang="zh-CN" altLang="en-US" sz="2400" dirty="0">
                  <a:latin typeface="华文新魏" panose="02010800040101010101" pitchFamily="2" charset="-122"/>
                </a:rPr>
                <a:t>增广律</a:t>
              </a:r>
              <a:endParaRPr lang="zh-CN" altLang="en-US" sz="2400" dirty="0">
                <a:latin typeface="Times New Roman" panose="02020603050405020304" pitchFamily="18" charset="0"/>
                <a:ea typeface="宋体" panose="02010600030101010101" pitchFamily="2" charset="-122"/>
              </a:endParaRPr>
            </a:p>
          </p:txBody>
        </p:sp>
        <p:sp>
          <p:nvSpPr>
            <p:cNvPr id="40969" name="WordArt 7" descr="白色大理石"/>
            <p:cNvSpPr>
              <a:spLocks noChangeArrowheads="1" noChangeShapeType="1" noTextEdit="1"/>
            </p:cNvSpPr>
            <p:nvPr/>
          </p:nvSpPr>
          <p:spPr bwMode="auto">
            <a:xfrm>
              <a:off x="3552" y="2544"/>
              <a:ext cx="312" cy="864"/>
            </a:xfrm>
            <a:prstGeom prst="rect">
              <a:avLst/>
            </a:prstGeom>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contourClr>
                  <a:srgbClr val="FFFFFF"/>
                </a:contourClr>
              </a:sp3d>
            </a:bodyPr>
            <a:lstStyle/>
            <a:p>
              <a:pPr algn="ctr"/>
              <a:r>
                <a:rPr lang="en-US" altLang="zh-CN" sz="3600" kern="10">
                  <a:ln w="9525">
                    <a:round/>
                    <a:headEnd/>
                    <a:tailEnd/>
                  </a:ln>
                  <a:blipFill dpi="0" rotWithShape="0">
                    <a:blip r:embed="rId2"/>
                    <a:srcRect/>
                    <a:tile tx="0" ty="0" sx="100000" sy="100000" flip="none" algn="tl"/>
                  </a:blipFill>
                  <a:latin typeface="宋体" panose="02010600030101010101" pitchFamily="2" charset="-122"/>
                </a:rPr>
                <a:t>}</a:t>
              </a:r>
              <a:endParaRPr lang="zh-CN" altLang="en-US" sz="3600" kern="10">
                <a:ln w="9525">
                  <a:round/>
                  <a:headEnd/>
                  <a:tailEnd/>
                </a:ln>
                <a:blipFill dpi="0" rotWithShape="0">
                  <a:blip r:embed="rId2"/>
                  <a:srcRect/>
                  <a:tile tx="0" ty="0" sx="100000" sy="100000" flip="none" algn="tl"/>
                </a:blipFill>
                <a:latin typeface="宋体" panose="02010600030101010101" pitchFamily="2" charset="-122"/>
              </a:endParaRPr>
            </a:p>
          </p:txBody>
        </p:sp>
        <p:sp>
          <p:nvSpPr>
            <p:cNvPr id="40970" name="AutoShape 8"/>
            <p:cNvSpPr>
              <a:spLocks noChangeArrowheads="1"/>
            </p:cNvSpPr>
            <p:nvPr/>
          </p:nvSpPr>
          <p:spPr bwMode="auto">
            <a:xfrm>
              <a:off x="3936" y="2880"/>
              <a:ext cx="686" cy="240"/>
            </a:xfrm>
            <a:prstGeom prst="rightArrow">
              <a:avLst>
                <a:gd name="adj1" fmla="val 49167"/>
                <a:gd name="adj2" fmla="val 55000"/>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None/>
              </a:pPr>
              <a:r>
                <a:rPr lang="zh-CN" altLang="en-US" sz="2400" dirty="0">
                  <a:latin typeface="华文新魏" panose="02010800040101010101" pitchFamily="2" charset="-122"/>
                </a:rPr>
                <a:t>传递律</a:t>
              </a:r>
              <a:endParaRPr lang="zh-CN" altLang="en-US" sz="2400" dirty="0">
                <a:latin typeface="Times New Roman" panose="02020603050405020304" pitchFamily="18" charset="0"/>
                <a:ea typeface="宋体" panose="02010600030101010101" pitchFamily="2" charset="-122"/>
              </a:endParaRPr>
            </a:p>
          </p:txBody>
        </p:sp>
        <p:sp>
          <p:nvSpPr>
            <p:cNvPr id="40971" name="Rectangle 9"/>
            <p:cNvSpPr>
              <a:spLocks noChangeArrowheads="1"/>
            </p:cNvSpPr>
            <p:nvPr/>
          </p:nvSpPr>
          <p:spPr bwMode="auto">
            <a:xfrm>
              <a:off x="384" y="2160"/>
              <a:ext cx="5328" cy="1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sp>
          <p:nvSpPr>
            <p:cNvPr id="40972" name="Rectangle 10"/>
            <p:cNvSpPr>
              <a:spLocks noChangeArrowheads="1"/>
            </p:cNvSpPr>
            <p:nvPr/>
          </p:nvSpPr>
          <p:spPr bwMode="auto">
            <a:xfrm>
              <a:off x="2208" y="2400"/>
              <a:ext cx="1344"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a:buClr>
                  <a:schemeClr val="bg2"/>
                </a:buClr>
                <a:buSzTx/>
                <a:buFontTx/>
                <a:buNone/>
              </a:pPr>
              <a:r>
                <a:rPr lang="en-US" altLang="zh-CN" sz="2800">
                  <a:latin typeface="Times New Roman" panose="02020603050405020304" pitchFamily="18" charset="0"/>
                  <a:ea typeface="宋体" panose="02010600030101010101" pitchFamily="2" charset="-122"/>
                  <a:sym typeface="Symbol" panose="05050102010706020507" pitchFamily="18" charset="2"/>
                </a:rPr>
                <a:t></a:t>
              </a:r>
              <a:r>
                <a:rPr lang="en-US" altLang="zh-CN" sz="2800">
                  <a:latin typeface="华文新魏" panose="02010800040101010101" pitchFamily="2" charset="-122"/>
                </a:rPr>
                <a:t> </a:t>
              </a:r>
              <a:r>
                <a:rPr lang="en-US" altLang="zh-CN" sz="3200" b="1">
                  <a:latin typeface="华文新魏" panose="02010800040101010101" pitchFamily="2" charset="-122"/>
                  <a:sym typeface="Symbol" panose="05050102010706020507" pitchFamily="18" charset="2"/>
                </a:rPr>
                <a:t> </a:t>
              </a:r>
              <a:r>
                <a:rPr lang="en-US" altLang="zh-CN" sz="2800">
                  <a:latin typeface="Times New Roman" panose="02020603050405020304" pitchFamily="18" charset="0"/>
                  <a:ea typeface="宋体" panose="02010600030101010101" pitchFamily="2" charset="-122"/>
                  <a:sym typeface="Symbol" panose="05050102010706020507" pitchFamily="18" charset="2"/>
                </a:rPr>
                <a:t></a:t>
              </a:r>
              <a:endParaRPr lang="en-US" altLang="zh-CN" sz="2800">
                <a:latin typeface="华文新魏" panose="02010800040101010101" pitchFamily="2" charset="-122"/>
              </a:endParaRPr>
            </a:p>
          </p:txBody>
        </p:sp>
        <p:sp>
          <p:nvSpPr>
            <p:cNvPr id="40973" name="Rectangle 11"/>
            <p:cNvSpPr>
              <a:spLocks noChangeArrowheads="1"/>
            </p:cNvSpPr>
            <p:nvPr/>
          </p:nvSpPr>
          <p:spPr bwMode="auto">
            <a:xfrm>
              <a:off x="2256" y="3120"/>
              <a:ext cx="1296"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a:buClr>
                  <a:schemeClr val="bg2"/>
                </a:buClr>
                <a:buSzTx/>
                <a:buFontTx/>
                <a:buNone/>
              </a:pPr>
              <a:r>
                <a:rPr lang="en-US" altLang="zh-CN" sz="2800" dirty="0">
                  <a:latin typeface="Times New Roman" panose="02020603050405020304" pitchFamily="18" charset="0"/>
                  <a:ea typeface="宋体" panose="02010600030101010101" pitchFamily="2" charset="-122"/>
                  <a:sym typeface="Symbol" panose="05050102010706020507" pitchFamily="18" charset="2"/>
                </a:rPr>
                <a:t></a:t>
              </a:r>
              <a:r>
                <a:rPr lang="en-US" altLang="zh-CN" sz="2800" dirty="0">
                  <a:latin typeface="华文新魏" panose="02010800040101010101" pitchFamily="2" charset="-122"/>
                </a:rPr>
                <a:t> </a:t>
              </a:r>
              <a:r>
                <a:rPr lang="en-US" altLang="zh-CN" sz="3200" b="1" dirty="0">
                  <a:latin typeface="华文新魏" panose="02010800040101010101" pitchFamily="2" charset="-122"/>
                  <a:sym typeface="Symbol" panose="05050102010706020507" pitchFamily="18" charset="2"/>
                </a:rPr>
                <a:t> </a:t>
              </a:r>
              <a:r>
                <a:rPr lang="en-US" altLang="zh-CN" sz="2800" dirty="0">
                  <a:latin typeface="Times New Roman" panose="02020603050405020304" pitchFamily="18" charset="0"/>
                  <a:ea typeface="宋体" panose="02010600030101010101" pitchFamily="2" charset="-122"/>
                  <a:sym typeface="Symbol" panose="05050102010706020507" pitchFamily="18" charset="2"/>
                </a:rPr>
                <a:t></a:t>
              </a:r>
              <a:endParaRPr lang="en-US" altLang="zh-CN" sz="2800" dirty="0">
                <a:latin typeface="华文新魏" panose="02010800040101010101" pitchFamily="2" charset="-122"/>
              </a:endParaRPr>
            </a:p>
          </p:txBody>
        </p:sp>
        <p:sp>
          <p:nvSpPr>
            <p:cNvPr id="40974" name="Rectangle 12"/>
            <p:cNvSpPr>
              <a:spLocks noChangeArrowheads="1"/>
            </p:cNvSpPr>
            <p:nvPr/>
          </p:nvSpPr>
          <p:spPr bwMode="auto">
            <a:xfrm>
              <a:off x="2304" y="2784"/>
              <a:ext cx="120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a:buClr>
                  <a:schemeClr val="bg2"/>
                </a:buClr>
                <a:buSzTx/>
                <a:buFontTx/>
                <a:buNone/>
              </a:pPr>
              <a:endParaRPr lang="zh-CN" altLang="en-US" sz="2800" dirty="0">
                <a:latin typeface="华文新魏" panose="02010800040101010101" pitchFamily="2" charset="-122"/>
              </a:endParaRPr>
            </a:p>
          </p:txBody>
        </p:sp>
        <p:sp>
          <p:nvSpPr>
            <p:cNvPr id="40975" name="Rectangle 13"/>
            <p:cNvSpPr>
              <a:spLocks noChangeArrowheads="1"/>
            </p:cNvSpPr>
            <p:nvPr/>
          </p:nvSpPr>
          <p:spPr bwMode="auto">
            <a:xfrm>
              <a:off x="4368" y="2784"/>
              <a:ext cx="1296"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a:buClr>
                  <a:schemeClr val="bg2"/>
                </a:buClr>
                <a:buSzTx/>
                <a:buFontTx/>
                <a:buNone/>
              </a:pPr>
              <a:r>
                <a:rPr lang="en-US" altLang="zh-CN" sz="2800">
                  <a:latin typeface="Times New Roman" panose="02020603050405020304" pitchFamily="18" charset="0"/>
                  <a:ea typeface="宋体" panose="02010600030101010101" pitchFamily="2" charset="-122"/>
                  <a:sym typeface="Symbol" panose="05050102010706020507" pitchFamily="18" charset="2"/>
                </a:rPr>
                <a:t></a:t>
              </a:r>
              <a:r>
                <a:rPr lang="en-US" altLang="zh-CN" sz="2800">
                  <a:latin typeface="华文新魏" panose="02010800040101010101" pitchFamily="2" charset="-122"/>
                </a:rPr>
                <a:t> </a:t>
              </a:r>
              <a:r>
                <a:rPr lang="en-US" altLang="zh-CN" sz="3200" b="1">
                  <a:latin typeface="华文新魏" panose="02010800040101010101" pitchFamily="2" charset="-122"/>
                  <a:sym typeface="Symbol" panose="05050102010706020507" pitchFamily="18" charset="2"/>
                </a:rPr>
                <a:t> </a:t>
              </a:r>
              <a:r>
                <a:rPr lang="en-US" altLang="zh-CN" sz="2800">
                  <a:latin typeface="Times New Roman" panose="02020603050405020304" pitchFamily="18" charset="0"/>
                  <a:ea typeface="宋体" panose="02010600030101010101" pitchFamily="2" charset="-122"/>
                  <a:sym typeface="Symbol" panose="05050102010706020507" pitchFamily="18" charset="2"/>
                </a:rPr>
                <a:t></a:t>
              </a:r>
              <a:endParaRPr lang="en-US" altLang="zh-CN" sz="2800">
                <a:latin typeface="华文新魏" panose="02010800040101010101" pitchFamily="2" charset="-122"/>
              </a:endParaRPr>
            </a:p>
          </p:txBody>
        </p:sp>
        <p:sp>
          <p:nvSpPr>
            <p:cNvPr id="38927" name="Rectangle 14"/>
            <p:cNvSpPr>
              <a:spLocks noChangeArrowheads="1"/>
            </p:cNvSpPr>
            <p:nvPr/>
          </p:nvSpPr>
          <p:spPr bwMode="auto">
            <a:xfrm>
              <a:off x="1028" y="1641"/>
              <a:ext cx="4258" cy="330"/>
            </a:xfrm>
            <a:prstGeom prst="rect">
              <a:avLst/>
            </a:prstGeom>
            <a:noFill/>
            <a:ln>
              <a:noFill/>
            </a:ln>
          </p:spPr>
          <p:txBody>
            <a:bodyPr>
              <a:spAutoFit/>
            </a:bodyPr>
            <a:lstStyle/>
            <a:p>
              <a:pPr>
                <a:spcBef>
                  <a:spcPct val="50000"/>
                </a:spcBef>
                <a:buClr>
                  <a:schemeClr val="bg2"/>
                </a:buClr>
                <a:defRPr/>
              </a:pPr>
              <a:r>
                <a:rPr lang="zh-CN" altLang="en-US" sz="2800" dirty="0">
                  <a:latin typeface="+mn-ea"/>
                  <a:ea typeface="+mn-ea"/>
                </a:rPr>
                <a:t>伪传递律：</a:t>
              </a:r>
              <a:r>
                <a:rPr lang="zh-CN" altLang="en-US" sz="2800" dirty="0">
                  <a:latin typeface="+mn-ea"/>
                  <a:ea typeface="+mn-ea"/>
                  <a:sym typeface="Symbol" panose="05050102010706020507" pitchFamily="18" charset="2"/>
                </a:rPr>
                <a:t>若</a:t>
              </a:r>
              <a:r>
                <a:rPr lang="en-US" altLang="zh-CN" sz="2800" dirty="0">
                  <a:latin typeface="+mn-ea"/>
                  <a:ea typeface="+mn-ea"/>
                  <a:sym typeface="Symbol" panose="05050102010706020507" pitchFamily="18" charset="2"/>
                </a:rPr>
                <a:t>   ，    ，</a:t>
              </a:r>
              <a:r>
                <a:rPr lang="zh-CN" altLang="en-US" sz="2800" dirty="0">
                  <a:latin typeface="+mn-ea"/>
                  <a:ea typeface="+mn-ea"/>
                  <a:sym typeface="Symbol" panose="05050102010706020507" pitchFamily="18" charset="2"/>
                </a:rPr>
                <a:t>则</a:t>
              </a:r>
              <a:r>
                <a:rPr lang="en-US" altLang="zh-CN" sz="2800" dirty="0">
                  <a:latin typeface="+mn-ea"/>
                  <a:ea typeface="+mn-ea"/>
                  <a:sym typeface="Symbol" panose="05050102010706020507" pitchFamily="18" charset="2"/>
                </a:rPr>
                <a:t>  </a:t>
              </a:r>
              <a:endParaRPr lang="zh-CN" altLang="en-US" sz="2800" dirty="0">
                <a:latin typeface="+mn-ea"/>
                <a:ea typeface="+mn-ea"/>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51204" name="Rectangle 2"/>
          <p:cNvSpPr>
            <a:spLocks noGrp="1" noChangeArrowheads="1"/>
          </p:cNvSpPr>
          <p:nvPr>
            <p:ph type="title"/>
          </p:nvPr>
        </p:nvSpPr>
        <p:spPr/>
        <p:txBody>
          <a:bodyPr/>
          <a:lstStyle/>
          <a:p>
            <a:pPr eaLnBrk="1" hangingPunct="1">
              <a:defRPr/>
            </a:pPr>
            <a:r>
              <a:rPr kumimoji="1" lang="en-US" altLang="zh-CN">
                <a:sym typeface="Symbol" panose="05050102010706020507" pitchFamily="18" charset="2"/>
              </a:rPr>
              <a:t>Armstrong</a:t>
            </a:r>
            <a:r>
              <a:rPr kumimoji="1" lang="zh-CN" altLang="en-US">
                <a:sym typeface="Symbol" panose="05050102010706020507" pitchFamily="18" charset="2"/>
              </a:rPr>
              <a:t>公理系统</a:t>
            </a:r>
          </a:p>
        </p:txBody>
      </p:sp>
      <p:sp>
        <p:nvSpPr>
          <p:cNvPr id="41989" name="Rectangle 3"/>
          <p:cNvSpPr>
            <a:spLocks noGrp="1" noChangeArrowheads="1"/>
          </p:cNvSpPr>
          <p:nvPr>
            <p:ph idx="1"/>
          </p:nvPr>
        </p:nvSpPr>
        <p:spPr>
          <a:xfrm>
            <a:off x="720725" y="1511300"/>
            <a:ext cx="7602538" cy="4737100"/>
          </a:xfrm>
        </p:spPr>
        <p:txBody>
          <a:bodyPr/>
          <a:lstStyle/>
          <a:p>
            <a:pPr eaLnBrk="1" hangingPunct="1"/>
            <a:r>
              <a:rPr lang="zh-CN" altLang="en-US" dirty="0">
                <a:latin typeface="华文新魏" panose="02010800040101010101" pitchFamily="2" charset="-122"/>
              </a:rPr>
              <a:t>示例</a:t>
            </a:r>
            <a:endParaRPr lang="en-US" altLang="zh-CN" dirty="0">
              <a:latin typeface="华文新魏" panose="02010800040101010101" pitchFamily="2" charset="-122"/>
            </a:endParaRPr>
          </a:p>
          <a:p>
            <a:pPr lvl="1" eaLnBrk="1" hangingPunct="1">
              <a:buFontTx/>
              <a:buNone/>
            </a:pPr>
            <a:r>
              <a:rPr lang="zh-CN" altLang="en-US" dirty="0">
                <a:latin typeface="华文新魏" panose="02010800040101010101" pitchFamily="2" charset="-122"/>
              </a:rPr>
              <a:t>	</a:t>
            </a:r>
            <a:r>
              <a:rPr lang="en-US" altLang="zh-CN" dirty="0">
                <a:latin typeface="华文新魏" panose="02010800040101010101" pitchFamily="2" charset="-122"/>
              </a:rPr>
              <a:t>R&lt; U, F &gt;, U = {A, B, C, G, H, I}, F = {A</a:t>
            </a:r>
            <a:r>
              <a:rPr lang="en-US" altLang="zh-CN" dirty="0">
                <a:latin typeface="华文新魏" panose="02010800040101010101" pitchFamily="2" charset="-122"/>
                <a:sym typeface="Symbol" panose="05050102010706020507" pitchFamily="18" charset="2"/>
              </a:rPr>
              <a:t></a:t>
            </a:r>
            <a:r>
              <a:rPr lang="en-US" altLang="zh-CN" dirty="0">
                <a:latin typeface="华文新魏" panose="02010800040101010101" pitchFamily="2" charset="-122"/>
              </a:rPr>
              <a:t>B, A</a:t>
            </a:r>
            <a:r>
              <a:rPr lang="en-US" altLang="zh-CN" dirty="0">
                <a:latin typeface="华文新魏" panose="02010800040101010101" pitchFamily="2" charset="-122"/>
                <a:sym typeface="Symbol" panose="05050102010706020507" pitchFamily="18" charset="2"/>
              </a:rPr>
              <a:t>C, CGH, CGI, BH}, </a:t>
            </a:r>
          </a:p>
          <a:p>
            <a:pPr lvl="1" eaLnBrk="1" hangingPunct="1"/>
            <a:r>
              <a:rPr lang="zh-CN" altLang="en-US" dirty="0">
                <a:latin typeface="华文新魏" panose="02010800040101010101" pitchFamily="2" charset="-122"/>
              </a:rPr>
              <a:t>以下函数依赖是否成立？</a:t>
            </a:r>
            <a:endParaRPr lang="en-US" altLang="zh-CN" dirty="0">
              <a:latin typeface="华文新魏" panose="02010800040101010101" pitchFamily="2" charset="-122"/>
            </a:endParaRPr>
          </a:p>
          <a:p>
            <a:pPr lvl="2" eaLnBrk="1" hangingPunct="1"/>
            <a:r>
              <a:rPr lang="en-US" altLang="zh-CN" dirty="0">
                <a:latin typeface="华文新魏" panose="02010800040101010101" pitchFamily="2" charset="-122"/>
              </a:rPr>
              <a:t>A </a:t>
            </a:r>
            <a:r>
              <a:rPr lang="en-US" altLang="zh-CN" dirty="0">
                <a:latin typeface="华文新魏" panose="02010800040101010101" pitchFamily="2" charset="-122"/>
                <a:sym typeface="Symbol" panose="05050102010706020507" pitchFamily="18" charset="2"/>
              </a:rPr>
              <a:t> H</a:t>
            </a:r>
            <a:r>
              <a:rPr lang="en-US" altLang="zh-CN" dirty="0">
                <a:latin typeface="华文新魏" panose="02010800040101010101" pitchFamily="2" charset="-122"/>
              </a:rPr>
              <a:t>？</a:t>
            </a:r>
          </a:p>
          <a:p>
            <a:pPr lvl="2" eaLnBrk="1" hangingPunct="1"/>
            <a:r>
              <a:rPr lang="en-US" altLang="zh-CN" dirty="0">
                <a:latin typeface="华文新魏" panose="02010800040101010101" pitchFamily="2" charset="-122"/>
              </a:rPr>
              <a:t>CG </a:t>
            </a:r>
            <a:r>
              <a:rPr lang="en-US" altLang="zh-CN" dirty="0">
                <a:latin typeface="华文新魏" panose="02010800040101010101" pitchFamily="2" charset="-122"/>
                <a:sym typeface="Symbol" panose="05050102010706020507" pitchFamily="18" charset="2"/>
              </a:rPr>
              <a:t> HI</a:t>
            </a:r>
            <a:r>
              <a:rPr lang="en-US" altLang="zh-CN" dirty="0">
                <a:latin typeface="华文新魏" panose="02010800040101010101" pitchFamily="2" charset="-122"/>
              </a:rPr>
              <a:t>？</a:t>
            </a:r>
          </a:p>
          <a:p>
            <a:pPr lvl="2" eaLnBrk="1" hangingPunct="1"/>
            <a:r>
              <a:rPr lang="en-US" altLang="zh-CN" dirty="0">
                <a:latin typeface="华文新魏" panose="02010800040101010101" pitchFamily="2" charset="-122"/>
              </a:rPr>
              <a:t>AG </a:t>
            </a:r>
            <a:r>
              <a:rPr lang="en-US" altLang="zh-CN" dirty="0">
                <a:latin typeface="华文新魏" panose="02010800040101010101" pitchFamily="2" charset="-122"/>
                <a:sym typeface="Symbol" panose="05050102010706020507" pitchFamily="18" charset="2"/>
              </a:rPr>
              <a:t> I</a:t>
            </a:r>
            <a:r>
              <a:rPr lang="en-US" altLang="zh-CN" dirty="0">
                <a:latin typeface="华文新魏" panose="02010800040101010101" pitchFamily="2" charset="-122"/>
              </a:rPr>
              <a: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52228" name="Rectangle 2"/>
          <p:cNvSpPr>
            <a:spLocks noGrp="1" noChangeArrowheads="1"/>
          </p:cNvSpPr>
          <p:nvPr>
            <p:ph type="title"/>
          </p:nvPr>
        </p:nvSpPr>
        <p:spPr/>
        <p:txBody>
          <a:bodyPr/>
          <a:lstStyle/>
          <a:p>
            <a:pPr eaLnBrk="1" hangingPunct="1">
              <a:defRPr/>
            </a:pPr>
            <a:r>
              <a:rPr kumimoji="1" lang="en-US" altLang="zh-CN">
                <a:sym typeface="Symbol" panose="05050102010706020507" pitchFamily="18" charset="2"/>
              </a:rPr>
              <a:t>Armstrong</a:t>
            </a:r>
            <a:r>
              <a:rPr kumimoji="1" lang="zh-CN" altLang="en-US">
                <a:sym typeface="Symbol" panose="05050102010706020507" pitchFamily="18" charset="2"/>
              </a:rPr>
              <a:t>公理系统</a:t>
            </a:r>
          </a:p>
        </p:txBody>
      </p:sp>
      <p:sp>
        <p:nvSpPr>
          <p:cNvPr id="43013" name="Rectangle 3"/>
          <p:cNvSpPr>
            <a:spLocks noGrp="1" noChangeArrowheads="1"/>
          </p:cNvSpPr>
          <p:nvPr>
            <p:ph idx="1"/>
          </p:nvPr>
        </p:nvSpPr>
        <p:spPr/>
        <p:txBody>
          <a:bodyPr/>
          <a:lstStyle/>
          <a:p>
            <a:pPr eaLnBrk="1" hangingPunct="1"/>
            <a:r>
              <a:rPr lang="zh-CN" altLang="en-US" dirty="0">
                <a:latin typeface="Tahoma" panose="020B0604030504040204" pitchFamily="34" charset="0"/>
              </a:rPr>
              <a:t>计算</a:t>
            </a:r>
            <a:r>
              <a:rPr lang="en-US" altLang="zh-CN" dirty="0">
                <a:latin typeface="Tahoma" panose="020B0604030504040204" pitchFamily="34" charset="0"/>
              </a:rPr>
              <a:t>F</a:t>
            </a:r>
            <a:r>
              <a:rPr lang="en-US" altLang="zh-CN" baseline="30000" dirty="0">
                <a:latin typeface="Tahoma" panose="020B0604030504040204" pitchFamily="34" charset="0"/>
              </a:rPr>
              <a:t>+</a:t>
            </a:r>
            <a:r>
              <a:rPr lang="zh-CN" altLang="en-US" dirty="0">
                <a:latin typeface="Tahoma" panose="020B0604030504040204" pitchFamily="34" charset="0"/>
              </a:rPr>
              <a:t>算法</a:t>
            </a:r>
            <a:endParaRPr lang="en-US" altLang="zh-CN" dirty="0">
              <a:latin typeface="Tahoma" panose="020B0604030504040204" pitchFamily="34" charset="0"/>
            </a:endParaRPr>
          </a:p>
          <a:p>
            <a:pPr eaLnBrk="1" hangingPunct="1"/>
            <a:r>
              <a:rPr lang="en-US" altLang="zh-CN" sz="2800" dirty="0">
                <a:latin typeface="Tahoma" panose="020B0604030504040204" pitchFamily="34" charset="0"/>
              </a:rPr>
              <a:t>F</a:t>
            </a:r>
            <a:r>
              <a:rPr lang="en-US" altLang="zh-CN" sz="2800" baseline="30000" dirty="0">
                <a:latin typeface="Tahoma" panose="020B0604030504040204" pitchFamily="34" charset="0"/>
              </a:rPr>
              <a:t>+</a:t>
            </a:r>
            <a:r>
              <a:rPr lang="en-US" altLang="zh-CN" sz="2800" dirty="0">
                <a:latin typeface="Tahoma" panose="020B0604030504040204" pitchFamily="34" charset="0"/>
              </a:rPr>
              <a:t>=F</a:t>
            </a:r>
          </a:p>
          <a:p>
            <a:pPr eaLnBrk="1" hangingPunct="1">
              <a:buFont typeface="Wingdings" panose="05000000000000000000" pitchFamily="2" charset="2"/>
              <a:buNone/>
            </a:pPr>
            <a:r>
              <a:rPr lang="en-US" altLang="zh-CN" sz="2800" dirty="0"/>
              <a:t>   </a:t>
            </a:r>
            <a:r>
              <a:rPr lang="en-US" altLang="zh-CN" sz="2800" dirty="0">
                <a:latin typeface="Tahoma" panose="020B0604030504040204" pitchFamily="34" charset="0"/>
              </a:rPr>
              <a:t>repeat</a:t>
            </a:r>
          </a:p>
          <a:p>
            <a:pPr eaLnBrk="1" hangingPunct="1">
              <a:buFont typeface="Wingdings" panose="05000000000000000000" pitchFamily="2" charset="2"/>
              <a:buNone/>
            </a:pPr>
            <a:r>
              <a:rPr lang="en-US" altLang="zh-CN" sz="2800" dirty="0"/>
              <a:t>         </a:t>
            </a:r>
            <a:r>
              <a:rPr lang="en-US" altLang="zh-CN" sz="2800" dirty="0">
                <a:latin typeface="Tahoma" panose="020B0604030504040204" pitchFamily="34" charset="0"/>
              </a:rPr>
              <a:t>for each</a:t>
            </a:r>
            <a:r>
              <a:rPr lang="en-US" altLang="zh-CN" sz="2800" dirty="0"/>
              <a:t> </a:t>
            </a:r>
            <a:r>
              <a:rPr lang="zh-CN" altLang="en-US" sz="2800" dirty="0"/>
              <a:t>函数依赖</a:t>
            </a:r>
            <a:r>
              <a:rPr lang="en-US" altLang="zh-CN" sz="2800" dirty="0"/>
              <a:t>f in F</a:t>
            </a:r>
            <a:r>
              <a:rPr lang="en-US" altLang="zh-CN" sz="2800" baseline="30000" dirty="0"/>
              <a:t>+</a:t>
            </a:r>
          </a:p>
          <a:p>
            <a:pPr eaLnBrk="1" hangingPunct="1">
              <a:buFont typeface="Wingdings" panose="05000000000000000000" pitchFamily="2" charset="2"/>
              <a:buNone/>
            </a:pPr>
            <a:r>
              <a:rPr lang="en-US" altLang="zh-CN" sz="2800" baseline="30000" dirty="0"/>
              <a:t>                  </a:t>
            </a:r>
            <a:r>
              <a:rPr lang="zh-CN" altLang="en-US" sz="2800" dirty="0">
                <a:latin typeface="华文新魏" panose="02010800040101010101" pitchFamily="2" charset="-122"/>
              </a:rPr>
              <a:t>在</a:t>
            </a:r>
            <a:r>
              <a:rPr lang="en-US" altLang="zh-CN" sz="2800" dirty="0">
                <a:latin typeface="华文新魏" panose="02010800040101010101" pitchFamily="2" charset="-122"/>
              </a:rPr>
              <a:t>f</a:t>
            </a:r>
            <a:r>
              <a:rPr lang="zh-CN" altLang="en-US" sz="2800" dirty="0">
                <a:latin typeface="华文新魏" panose="02010800040101010101" pitchFamily="2" charset="-122"/>
              </a:rPr>
              <a:t>上应用自反律和增补律将结果加入到</a:t>
            </a:r>
            <a:r>
              <a:rPr lang="en-US" altLang="zh-CN" sz="2800" dirty="0"/>
              <a:t>F</a:t>
            </a:r>
            <a:r>
              <a:rPr lang="en-US" altLang="zh-CN" sz="2800" baseline="30000" dirty="0"/>
              <a:t>+</a:t>
            </a:r>
          </a:p>
          <a:p>
            <a:pPr eaLnBrk="1" hangingPunct="1">
              <a:buFont typeface="Wingdings" panose="05000000000000000000" pitchFamily="2" charset="2"/>
              <a:buNone/>
            </a:pPr>
            <a:r>
              <a:rPr lang="zh-CN" altLang="en-US" sz="2800" dirty="0"/>
              <a:t>         </a:t>
            </a:r>
            <a:r>
              <a:rPr lang="en-US" altLang="zh-CN" sz="2800" dirty="0"/>
              <a:t>for each </a:t>
            </a:r>
            <a:r>
              <a:rPr lang="zh-CN" altLang="en-US" sz="2800" dirty="0"/>
              <a:t>一对函数依赖</a:t>
            </a:r>
            <a:r>
              <a:rPr lang="en-US" altLang="zh-CN" sz="2800" dirty="0">
                <a:latin typeface="Tahoma" panose="020B0604030504040204" pitchFamily="34" charset="0"/>
              </a:rPr>
              <a:t>f</a:t>
            </a:r>
            <a:r>
              <a:rPr lang="en-US" altLang="zh-CN" sz="2800" baseline="-25000" dirty="0">
                <a:latin typeface="Tahoma" panose="020B0604030504040204" pitchFamily="34" charset="0"/>
              </a:rPr>
              <a:t>1</a:t>
            </a:r>
            <a:r>
              <a:rPr lang="zh-CN" altLang="en-US" sz="2800" dirty="0"/>
              <a:t>和</a:t>
            </a:r>
            <a:r>
              <a:rPr lang="en-US" altLang="zh-CN" sz="2800" dirty="0">
                <a:latin typeface="Tahoma" panose="020B0604030504040204" pitchFamily="34" charset="0"/>
              </a:rPr>
              <a:t>f</a:t>
            </a:r>
            <a:r>
              <a:rPr lang="en-US" altLang="zh-CN" sz="2800" baseline="-25000" dirty="0">
                <a:latin typeface="Tahoma" panose="020B0604030504040204" pitchFamily="34" charset="0"/>
              </a:rPr>
              <a:t>2</a:t>
            </a:r>
            <a:r>
              <a:rPr lang="en-US" altLang="zh-CN" sz="2800" dirty="0">
                <a:latin typeface="Tahoma" panose="020B0604030504040204" pitchFamily="34" charset="0"/>
              </a:rPr>
              <a:t> in F</a:t>
            </a:r>
            <a:r>
              <a:rPr lang="en-US" altLang="zh-CN" sz="2800" baseline="30000" dirty="0">
                <a:latin typeface="Tahoma" panose="020B0604030504040204" pitchFamily="34" charset="0"/>
              </a:rPr>
              <a:t>+</a:t>
            </a:r>
          </a:p>
          <a:p>
            <a:pPr eaLnBrk="1" hangingPunct="1">
              <a:buFont typeface="Wingdings" panose="05000000000000000000" pitchFamily="2" charset="2"/>
              <a:buNone/>
            </a:pPr>
            <a:r>
              <a:rPr lang="en-US" altLang="zh-CN" sz="2800" baseline="30000" dirty="0"/>
              <a:t>                    </a:t>
            </a:r>
            <a:r>
              <a:rPr lang="en-US" altLang="zh-CN" sz="2800" dirty="0">
                <a:latin typeface="Tahoma" panose="020B0604030504040204" pitchFamily="34" charset="0"/>
              </a:rPr>
              <a:t>if</a:t>
            </a:r>
            <a:r>
              <a:rPr lang="en-US" altLang="zh-CN" sz="2800" dirty="0"/>
              <a:t> </a:t>
            </a:r>
            <a:r>
              <a:rPr lang="en-US" altLang="zh-CN" sz="2800" dirty="0">
                <a:latin typeface="Tahoma" panose="020B0604030504040204" pitchFamily="34" charset="0"/>
              </a:rPr>
              <a:t>f</a:t>
            </a:r>
            <a:r>
              <a:rPr lang="en-US" altLang="zh-CN" sz="2800" baseline="-25000" dirty="0">
                <a:latin typeface="Tahoma" panose="020B0604030504040204" pitchFamily="34" charset="0"/>
              </a:rPr>
              <a:t>1</a:t>
            </a:r>
            <a:r>
              <a:rPr lang="zh-CN" altLang="en-US" sz="2800" dirty="0"/>
              <a:t>和</a:t>
            </a:r>
            <a:r>
              <a:rPr lang="en-US" altLang="zh-CN" sz="2800" dirty="0">
                <a:latin typeface="Tahoma" panose="020B0604030504040204" pitchFamily="34" charset="0"/>
              </a:rPr>
              <a:t>f</a:t>
            </a:r>
            <a:r>
              <a:rPr lang="en-US" altLang="zh-CN" sz="2800" baseline="-25000" dirty="0">
                <a:latin typeface="Tahoma" panose="020B0604030504040204" pitchFamily="34" charset="0"/>
              </a:rPr>
              <a:t>2</a:t>
            </a:r>
            <a:r>
              <a:rPr lang="zh-CN" altLang="en-US" sz="2800" dirty="0"/>
              <a:t>可以使用传递律连接起来，将结果加入到</a:t>
            </a:r>
            <a:r>
              <a:rPr lang="en-US" altLang="zh-CN" sz="2800" dirty="0">
                <a:latin typeface="Tahoma" panose="020B0604030504040204" pitchFamily="34" charset="0"/>
              </a:rPr>
              <a:t>F</a:t>
            </a:r>
            <a:r>
              <a:rPr lang="en-US" altLang="zh-CN" sz="2800" baseline="30000" dirty="0">
                <a:latin typeface="Tahoma" panose="020B0604030504040204" pitchFamily="34" charset="0"/>
              </a:rPr>
              <a:t>+</a:t>
            </a:r>
          </a:p>
          <a:p>
            <a:pPr eaLnBrk="1" hangingPunct="1">
              <a:buFont typeface="Wingdings" panose="05000000000000000000" pitchFamily="2" charset="2"/>
              <a:buNone/>
            </a:pPr>
            <a:r>
              <a:rPr lang="zh-CN" altLang="en-US" sz="2800" baseline="30000" dirty="0">
                <a:latin typeface="Tahoma" panose="020B0604030504040204" pitchFamily="34" charset="0"/>
              </a:rPr>
              <a:t>     </a:t>
            </a:r>
            <a:r>
              <a:rPr lang="en-US" altLang="zh-CN" sz="2800" dirty="0">
                <a:latin typeface="Tahoma" panose="020B0604030504040204" pitchFamily="34" charset="0"/>
              </a:rPr>
              <a:t>until F</a:t>
            </a:r>
            <a:r>
              <a:rPr lang="en-US" altLang="zh-CN" sz="2800" baseline="30000" dirty="0">
                <a:latin typeface="Tahoma" panose="020B0604030504040204" pitchFamily="34" charset="0"/>
              </a:rPr>
              <a:t>+</a:t>
            </a:r>
            <a:r>
              <a:rPr lang="zh-CN" altLang="en-US" sz="2800" dirty="0">
                <a:latin typeface="Tahoma" panose="020B0604030504040204" pitchFamily="34" charset="0"/>
              </a:rPr>
              <a:t>不再发生变化</a:t>
            </a:r>
            <a:endParaRPr lang="en-US" altLang="zh-CN" sz="2800" baseline="30000" dirty="0">
              <a:latin typeface="Tahoma" panose="020B06040305040402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53252" name="Rectangle 2"/>
          <p:cNvSpPr>
            <a:spLocks noGrp="1" noChangeArrowheads="1"/>
          </p:cNvSpPr>
          <p:nvPr>
            <p:ph type="title"/>
          </p:nvPr>
        </p:nvSpPr>
        <p:spPr/>
        <p:txBody>
          <a:bodyPr/>
          <a:lstStyle/>
          <a:p>
            <a:pPr eaLnBrk="1" hangingPunct="1">
              <a:defRPr/>
            </a:pPr>
            <a:r>
              <a:rPr kumimoji="1" lang="en-US" altLang="zh-CN">
                <a:sym typeface="Symbol" panose="05050102010706020507" pitchFamily="18" charset="2"/>
              </a:rPr>
              <a:t>Armstrong</a:t>
            </a:r>
            <a:r>
              <a:rPr kumimoji="1" lang="zh-CN" altLang="en-US">
                <a:sym typeface="Symbol" panose="05050102010706020507" pitchFamily="18" charset="2"/>
              </a:rPr>
              <a:t>公理系统</a:t>
            </a:r>
          </a:p>
        </p:txBody>
      </p:sp>
      <p:sp>
        <p:nvSpPr>
          <p:cNvPr id="44037" name="Rectangle 3"/>
          <p:cNvSpPr>
            <a:spLocks noGrp="1" noChangeArrowheads="1"/>
          </p:cNvSpPr>
          <p:nvPr>
            <p:ph idx="1"/>
          </p:nvPr>
        </p:nvSpPr>
        <p:spPr>
          <a:xfrm>
            <a:off x="685800" y="1340768"/>
            <a:ext cx="8207375" cy="4876800"/>
          </a:xfrm>
        </p:spPr>
        <p:txBody>
          <a:bodyPr/>
          <a:lstStyle/>
          <a:p>
            <a:pPr eaLnBrk="1" hangingPunct="1">
              <a:buNone/>
            </a:pPr>
            <a:r>
              <a:rPr lang="en-US" altLang="zh-CN" sz="2400" dirty="0">
                <a:latin typeface="华文新魏" panose="02010800040101010101" pitchFamily="2" charset="-122"/>
              </a:rPr>
              <a:t>R&lt; U, F &gt;, U = {X, Y, Z}, </a:t>
            </a:r>
            <a:r>
              <a:rPr lang="en-US" altLang="zh-CN" sz="2200" dirty="0">
                <a:latin typeface="Tahoma" panose="020B0604030504040204" pitchFamily="34" charset="0"/>
              </a:rPr>
              <a:t>F={X</a:t>
            </a:r>
            <a:r>
              <a:rPr lang="en-US" altLang="zh-CN" sz="2200" dirty="0">
                <a:latin typeface="Tahoma" panose="020B0604030504040204" pitchFamily="34" charset="0"/>
                <a:ea typeface="宋体" panose="02010600030101010101" pitchFamily="2" charset="-122"/>
              </a:rPr>
              <a:t>→</a:t>
            </a:r>
            <a:r>
              <a:rPr lang="en-US" altLang="zh-CN" sz="2200" dirty="0">
                <a:latin typeface="Tahoma" panose="020B0604030504040204" pitchFamily="34" charset="0"/>
              </a:rPr>
              <a:t>Y,Y</a:t>
            </a:r>
            <a:r>
              <a:rPr lang="en-US" altLang="zh-CN" sz="2200" dirty="0">
                <a:latin typeface="Tahoma" panose="020B0604030504040204" pitchFamily="34" charset="0"/>
                <a:ea typeface="宋体" panose="02010600030101010101" pitchFamily="2" charset="-122"/>
              </a:rPr>
              <a:t>→</a:t>
            </a:r>
            <a:r>
              <a:rPr lang="en-US" altLang="zh-CN" sz="2200" dirty="0">
                <a:latin typeface="Tahoma" panose="020B0604030504040204" pitchFamily="34" charset="0"/>
              </a:rPr>
              <a:t> Z}</a:t>
            </a:r>
            <a:r>
              <a:rPr lang="en-US" altLang="zh-CN" sz="2600" dirty="0">
                <a:latin typeface="Tahoma" panose="020B0604030504040204" pitchFamily="34" charset="0"/>
              </a:rPr>
              <a:t>,</a:t>
            </a:r>
          </a:p>
          <a:p>
            <a:pPr eaLnBrk="1" hangingPunct="1">
              <a:buNone/>
            </a:pPr>
            <a:r>
              <a:rPr lang="en-US" altLang="zh-CN" sz="2200" dirty="0">
                <a:latin typeface="Tahoma" panose="020B0604030504040204" pitchFamily="34" charset="0"/>
              </a:rPr>
              <a:t>F</a:t>
            </a:r>
            <a:r>
              <a:rPr lang="en-US" altLang="zh-CN" sz="2200" baseline="30000" dirty="0">
                <a:latin typeface="Tahoma" panose="020B0604030504040204" pitchFamily="34" charset="0"/>
              </a:rPr>
              <a:t>+</a:t>
            </a:r>
            <a:r>
              <a:rPr lang="zh-CN" altLang="en-US" sz="2200" dirty="0">
                <a:latin typeface="Tahoma" panose="020B0604030504040204" pitchFamily="34" charset="0"/>
              </a:rPr>
              <a:t>计算是</a:t>
            </a:r>
            <a:r>
              <a:rPr lang="en-US" altLang="zh-CN" sz="2200" dirty="0">
                <a:latin typeface="Tahoma" panose="020B0604030504040204" pitchFamily="34" charset="0"/>
              </a:rPr>
              <a:t>NP</a:t>
            </a:r>
            <a:r>
              <a:rPr lang="zh-CN" altLang="en-US" sz="2200" dirty="0">
                <a:latin typeface="Tahoma" panose="020B0604030504040204" pitchFamily="34" charset="0"/>
              </a:rPr>
              <a:t>完全问题</a:t>
            </a:r>
            <a:endParaRPr lang="en-US" altLang="zh-CN" sz="2200" dirty="0">
              <a:latin typeface="Tahoma" panose="020B0604030504040204" pitchFamily="34" charset="0"/>
            </a:endParaRPr>
          </a:p>
          <a:p>
            <a:pPr eaLnBrk="1" hangingPunct="1">
              <a:buFont typeface="Wingdings" panose="05000000000000000000" pitchFamily="2" charset="2"/>
              <a:buNone/>
            </a:pPr>
            <a:endParaRPr lang="en-US" altLang="zh-CN" sz="2200" dirty="0">
              <a:latin typeface="Tahoma" panose="020B0604030504040204" pitchFamily="34" charset="0"/>
            </a:endParaRPr>
          </a:p>
          <a:p>
            <a:pPr eaLnBrk="1" hangingPunct="1">
              <a:buFont typeface="Wingdings" panose="05000000000000000000" pitchFamily="2" charset="2"/>
              <a:buNone/>
            </a:pPr>
            <a:r>
              <a:rPr lang="en-US" altLang="zh-CN" sz="2600" dirty="0">
                <a:latin typeface="Tahoma" panose="020B0604030504040204" pitchFamily="34" charset="0"/>
              </a:rPr>
              <a:t> </a:t>
            </a:r>
            <a:r>
              <a:rPr lang="en-US" altLang="zh-CN" sz="2200" dirty="0">
                <a:latin typeface="Tahoma" panose="020B0604030504040204" pitchFamily="34" charset="0"/>
              </a:rPr>
              <a:t>F</a:t>
            </a:r>
            <a:r>
              <a:rPr lang="en-US" altLang="zh-CN" sz="2200" baseline="30000" dirty="0">
                <a:latin typeface="Tahoma" panose="020B0604030504040204" pitchFamily="34" charset="0"/>
              </a:rPr>
              <a:t>+</a:t>
            </a:r>
            <a:r>
              <a:rPr lang="en-US" altLang="zh-CN" sz="2200" dirty="0">
                <a:latin typeface="Tahoma" panose="020B0604030504040204" pitchFamily="34" charset="0"/>
              </a:rPr>
              <a:t>={</a:t>
            </a:r>
          </a:p>
          <a:p>
            <a:pPr eaLnBrk="1" hangingPunct="1">
              <a:buFont typeface="Wingdings" panose="05000000000000000000" pitchFamily="2" charset="2"/>
              <a:buNone/>
            </a:pPr>
            <a:r>
              <a:rPr lang="en-US" altLang="zh-CN" sz="2200" dirty="0">
                <a:latin typeface="Tahoma" panose="020B0604030504040204" pitchFamily="34" charset="0"/>
              </a:rPr>
              <a:t>X</a:t>
            </a:r>
            <a:r>
              <a:rPr lang="en-US" altLang="zh-CN" sz="2200" dirty="0">
                <a:latin typeface="Tahoma" panose="020B0604030504040204" pitchFamily="34" charset="0"/>
                <a:ea typeface="宋体" panose="02010600030101010101" pitchFamily="2" charset="-122"/>
              </a:rPr>
              <a:t>→</a:t>
            </a:r>
            <a:r>
              <a:rPr lang="en-US" altLang="zh-CN" sz="2200" dirty="0">
                <a:latin typeface="Tahoma" panose="020B0604030504040204" pitchFamily="34" charset="0"/>
              </a:rPr>
              <a:t> </a:t>
            </a:r>
            <a:r>
              <a:rPr lang="az-Cyrl-AZ" altLang="zh-CN" sz="2200" dirty="0">
                <a:latin typeface="Tahoma" panose="020B0604030504040204" pitchFamily="34" charset="0"/>
              </a:rPr>
              <a:t>ф</a:t>
            </a:r>
            <a:r>
              <a:rPr lang="en-US" altLang="zh-CN" sz="2200" dirty="0">
                <a:latin typeface="Tahoma" panose="020B0604030504040204" pitchFamily="34" charset="0"/>
              </a:rPr>
              <a:t>, Y</a:t>
            </a:r>
            <a:r>
              <a:rPr lang="en-US" altLang="zh-CN" sz="2200" dirty="0">
                <a:latin typeface="Tahoma" panose="020B0604030504040204" pitchFamily="34" charset="0"/>
                <a:ea typeface="宋体" panose="02010600030101010101" pitchFamily="2" charset="-122"/>
              </a:rPr>
              <a:t>→</a:t>
            </a:r>
            <a:r>
              <a:rPr lang="en-US" altLang="zh-CN" sz="2200" dirty="0">
                <a:latin typeface="Tahoma" panose="020B0604030504040204" pitchFamily="34" charset="0"/>
              </a:rPr>
              <a:t> </a:t>
            </a:r>
            <a:r>
              <a:rPr lang="az-Cyrl-AZ" altLang="zh-CN" sz="2200" dirty="0">
                <a:latin typeface="Tahoma" panose="020B0604030504040204" pitchFamily="34" charset="0"/>
              </a:rPr>
              <a:t>ф</a:t>
            </a:r>
            <a:r>
              <a:rPr lang="en-US" altLang="zh-CN" sz="2200" dirty="0">
                <a:latin typeface="Tahoma" panose="020B0604030504040204" pitchFamily="34" charset="0"/>
              </a:rPr>
              <a:t>, Z</a:t>
            </a:r>
            <a:r>
              <a:rPr lang="en-US" altLang="zh-CN" sz="2200" dirty="0">
                <a:latin typeface="Tahoma" panose="020B0604030504040204" pitchFamily="34" charset="0"/>
                <a:ea typeface="宋体" panose="02010600030101010101" pitchFamily="2" charset="-122"/>
              </a:rPr>
              <a:t>→</a:t>
            </a:r>
            <a:r>
              <a:rPr lang="en-US" altLang="zh-CN" sz="2200" dirty="0">
                <a:latin typeface="Tahoma" panose="020B0604030504040204" pitchFamily="34" charset="0"/>
              </a:rPr>
              <a:t> </a:t>
            </a:r>
            <a:r>
              <a:rPr lang="az-Cyrl-AZ" altLang="zh-CN" sz="2200" dirty="0">
                <a:latin typeface="Tahoma" panose="020B0604030504040204" pitchFamily="34" charset="0"/>
              </a:rPr>
              <a:t>ф</a:t>
            </a:r>
            <a:r>
              <a:rPr lang="en-US" altLang="zh-CN" sz="2200" dirty="0">
                <a:latin typeface="Tahoma" panose="020B0604030504040204" pitchFamily="34" charset="0"/>
              </a:rPr>
              <a:t>, XY</a:t>
            </a:r>
            <a:r>
              <a:rPr lang="en-US" altLang="zh-CN" sz="2200" dirty="0">
                <a:latin typeface="Tahoma" panose="020B0604030504040204" pitchFamily="34" charset="0"/>
                <a:ea typeface="宋体" panose="02010600030101010101" pitchFamily="2" charset="-122"/>
              </a:rPr>
              <a:t>→</a:t>
            </a:r>
            <a:r>
              <a:rPr lang="en-US" altLang="zh-CN" sz="2200" dirty="0">
                <a:latin typeface="Tahoma" panose="020B0604030504040204" pitchFamily="34" charset="0"/>
              </a:rPr>
              <a:t> </a:t>
            </a:r>
            <a:r>
              <a:rPr lang="az-Cyrl-AZ" altLang="zh-CN" sz="2200" dirty="0">
                <a:latin typeface="Tahoma" panose="020B0604030504040204" pitchFamily="34" charset="0"/>
              </a:rPr>
              <a:t>ф</a:t>
            </a:r>
            <a:r>
              <a:rPr lang="en-US" altLang="zh-CN" sz="2200" dirty="0">
                <a:latin typeface="Tahoma" panose="020B0604030504040204" pitchFamily="34" charset="0"/>
              </a:rPr>
              <a:t>, XZ</a:t>
            </a:r>
            <a:r>
              <a:rPr lang="en-US" altLang="zh-CN" sz="2200" dirty="0">
                <a:latin typeface="Tahoma" panose="020B0604030504040204" pitchFamily="34" charset="0"/>
                <a:ea typeface="宋体" panose="02010600030101010101" pitchFamily="2" charset="-122"/>
              </a:rPr>
              <a:t>→</a:t>
            </a:r>
            <a:r>
              <a:rPr lang="en-US" altLang="zh-CN" sz="2200" dirty="0">
                <a:latin typeface="Tahoma" panose="020B0604030504040204" pitchFamily="34" charset="0"/>
              </a:rPr>
              <a:t> </a:t>
            </a:r>
            <a:r>
              <a:rPr lang="az-Cyrl-AZ" altLang="zh-CN" sz="2200" dirty="0">
                <a:latin typeface="Tahoma" panose="020B0604030504040204" pitchFamily="34" charset="0"/>
              </a:rPr>
              <a:t>ф</a:t>
            </a:r>
            <a:r>
              <a:rPr lang="en-US" altLang="zh-CN" sz="2200" dirty="0">
                <a:latin typeface="Tahoma" panose="020B0604030504040204" pitchFamily="34" charset="0"/>
              </a:rPr>
              <a:t>, YZ</a:t>
            </a:r>
            <a:r>
              <a:rPr lang="en-US" altLang="zh-CN" sz="2200" dirty="0">
                <a:latin typeface="Tahoma" panose="020B0604030504040204" pitchFamily="34" charset="0"/>
                <a:ea typeface="宋体" panose="02010600030101010101" pitchFamily="2" charset="-122"/>
              </a:rPr>
              <a:t>→</a:t>
            </a:r>
            <a:r>
              <a:rPr lang="en-US" altLang="zh-CN" sz="2200" dirty="0">
                <a:latin typeface="Tahoma" panose="020B0604030504040204" pitchFamily="34" charset="0"/>
              </a:rPr>
              <a:t> </a:t>
            </a:r>
            <a:r>
              <a:rPr lang="az-Cyrl-AZ" altLang="zh-CN" sz="2200" dirty="0">
                <a:latin typeface="Tahoma" panose="020B0604030504040204" pitchFamily="34" charset="0"/>
              </a:rPr>
              <a:t>ф</a:t>
            </a:r>
            <a:r>
              <a:rPr lang="en-US" altLang="zh-CN" sz="2200" dirty="0">
                <a:latin typeface="Tahoma" panose="020B0604030504040204" pitchFamily="34" charset="0"/>
              </a:rPr>
              <a:t>, XYZ</a:t>
            </a:r>
            <a:r>
              <a:rPr lang="en-US" altLang="zh-CN" sz="2200" b="1" dirty="0">
                <a:latin typeface="Tahoma" panose="020B0604030504040204" pitchFamily="34" charset="0"/>
                <a:ea typeface="宋体" panose="02010600030101010101" pitchFamily="2" charset="-122"/>
              </a:rPr>
              <a:t>→</a:t>
            </a:r>
            <a:r>
              <a:rPr lang="en-US" altLang="zh-CN" sz="2200" b="1" dirty="0">
                <a:latin typeface="Tahoma" panose="020B0604030504040204" pitchFamily="34" charset="0"/>
              </a:rPr>
              <a:t> </a:t>
            </a:r>
            <a:r>
              <a:rPr lang="az-Cyrl-AZ" altLang="zh-CN" sz="2200" dirty="0">
                <a:latin typeface="Tahoma" panose="020B0604030504040204" pitchFamily="34" charset="0"/>
              </a:rPr>
              <a:t>ф</a:t>
            </a:r>
            <a:r>
              <a:rPr lang="en-US" altLang="zh-CN" sz="2200" dirty="0">
                <a:latin typeface="Tahoma" panose="020B0604030504040204" pitchFamily="34" charset="0"/>
              </a:rPr>
              <a:t>, </a:t>
            </a:r>
            <a:endParaRPr lang="en-US" altLang="zh-CN" sz="2600" dirty="0">
              <a:latin typeface="Tahoma" panose="020B0604030504040204" pitchFamily="34" charset="0"/>
            </a:endParaRPr>
          </a:p>
          <a:p>
            <a:pPr eaLnBrk="1" hangingPunct="1">
              <a:buFont typeface="Wingdings" panose="05000000000000000000" pitchFamily="2" charset="2"/>
              <a:buNone/>
            </a:pPr>
            <a:r>
              <a:rPr lang="en-US" altLang="zh-CN" sz="2200" dirty="0">
                <a:latin typeface="Tahoma" panose="020B0604030504040204" pitchFamily="34" charset="0"/>
              </a:rPr>
              <a:t>X</a:t>
            </a:r>
            <a:r>
              <a:rPr lang="en-US" altLang="zh-CN" sz="2200" dirty="0">
                <a:latin typeface="Tahoma" panose="020B0604030504040204" pitchFamily="34" charset="0"/>
                <a:ea typeface="宋体" panose="02010600030101010101" pitchFamily="2" charset="-122"/>
              </a:rPr>
              <a:t>→</a:t>
            </a:r>
            <a:r>
              <a:rPr lang="en-US" altLang="zh-CN" sz="2200" dirty="0">
                <a:latin typeface="Tahoma" panose="020B0604030504040204" pitchFamily="34" charset="0"/>
              </a:rPr>
              <a:t> X, Y</a:t>
            </a:r>
            <a:r>
              <a:rPr lang="en-US" altLang="zh-CN" sz="2200" b="1" dirty="0">
                <a:latin typeface="Tahoma" panose="020B0604030504040204" pitchFamily="34" charset="0"/>
                <a:ea typeface="宋体" panose="02010600030101010101" pitchFamily="2" charset="-122"/>
              </a:rPr>
              <a:t>→</a:t>
            </a:r>
            <a:r>
              <a:rPr lang="en-US" altLang="zh-CN" sz="2200" dirty="0">
                <a:latin typeface="Tahoma" panose="020B0604030504040204" pitchFamily="34" charset="0"/>
              </a:rPr>
              <a:t> Y, Z</a:t>
            </a:r>
            <a:r>
              <a:rPr lang="en-US" altLang="zh-CN" sz="2200" dirty="0">
                <a:latin typeface="Tahoma" panose="020B0604030504040204" pitchFamily="34" charset="0"/>
                <a:ea typeface="宋体" panose="02010600030101010101" pitchFamily="2" charset="-122"/>
              </a:rPr>
              <a:t>→</a:t>
            </a:r>
            <a:r>
              <a:rPr lang="en-US" altLang="zh-CN" sz="2200" dirty="0">
                <a:latin typeface="Tahoma" panose="020B0604030504040204" pitchFamily="34" charset="0"/>
              </a:rPr>
              <a:t> Z,  XY</a:t>
            </a:r>
            <a:r>
              <a:rPr lang="en-US" altLang="zh-CN" sz="2200" dirty="0">
                <a:latin typeface="Tahoma" panose="020B0604030504040204" pitchFamily="34" charset="0"/>
                <a:ea typeface="宋体" panose="02010600030101010101" pitchFamily="2" charset="-122"/>
              </a:rPr>
              <a:t>→</a:t>
            </a:r>
            <a:r>
              <a:rPr lang="en-US" altLang="zh-CN" sz="2200" dirty="0">
                <a:latin typeface="Tahoma" panose="020B0604030504040204" pitchFamily="34" charset="0"/>
              </a:rPr>
              <a:t> X,    XZ</a:t>
            </a:r>
            <a:r>
              <a:rPr lang="en-US" altLang="zh-CN" sz="2200" dirty="0">
                <a:latin typeface="Tahoma" panose="020B0604030504040204" pitchFamily="34" charset="0"/>
                <a:ea typeface="宋体" panose="02010600030101010101" pitchFamily="2" charset="-122"/>
              </a:rPr>
              <a:t>→</a:t>
            </a:r>
            <a:r>
              <a:rPr lang="en-US" altLang="zh-CN" sz="2200" dirty="0">
                <a:latin typeface="Tahoma" panose="020B0604030504040204" pitchFamily="34" charset="0"/>
              </a:rPr>
              <a:t> X,  YZ</a:t>
            </a:r>
            <a:r>
              <a:rPr lang="en-US" altLang="zh-CN" sz="2200" dirty="0">
                <a:latin typeface="Tahoma" panose="020B0604030504040204" pitchFamily="34" charset="0"/>
                <a:ea typeface="宋体" panose="02010600030101010101" pitchFamily="2" charset="-122"/>
              </a:rPr>
              <a:t>→</a:t>
            </a:r>
            <a:r>
              <a:rPr lang="en-US" altLang="zh-CN" sz="2200" dirty="0">
                <a:latin typeface="Tahoma" panose="020B0604030504040204" pitchFamily="34" charset="0"/>
              </a:rPr>
              <a:t> Y,   XYZ</a:t>
            </a:r>
            <a:r>
              <a:rPr lang="en-US" altLang="zh-CN" sz="2200" dirty="0">
                <a:latin typeface="Tahoma" panose="020B0604030504040204" pitchFamily="34" charset="0"/>
                <a:ea typeface="宋体" panose="02010600030101010101" pitchFamily="2" charset="-122"/>
              </a:rPr>
              <a:t>→</a:t>
            </a:r>
            <a:r>
              <a:rPr lang="en-US" altLang="zh-CN" sz="2200" dirty="0">
                <a:latin typeface="Tahoma" panose="020B0604030504040204" pitchFamily="34" charset="0"/>
              </a:rPr>
              <a:t> X,</a:t>
            </a:r>
          </a:p>
          <a:p>
            <a:pPr eaLnBrk="1" hangingPunct="1">
              <a:buFont typeface="Wingdings" panose="05000000000000000000" pitchFamily="2" charset="2"/>
              <a:buNone/>
            </a:pPr>
            <a:r>
              <a:rPr lang="en-US" altLang="zh-CN" sz="2200" dirty="0">
                <a:latin typeface="Tahoma" panose="020B0604030504040204" pitchFamily="34" charset="0"/>
              </a:rPr>
              <a:t>X</a:t>
            </a:r>
            <a:r>
              <a:rPr lang="en-US" altLang="zh-CN" sz="2200" dirty="0">
                <a:latin typeface="Tahoma" panose="020B0604030504040204" pitchFamily="34" charset="0"/>
                <a:ea typeface="宋体" panose="02010600030101010101" pitchFamily="2" charset="-122"/>
              </a:rPr>
              <a:t>→</a:t>
            </a:r>
            <a:r>
              <a:rPr lang="en-US" altLang="zh-CN" sz="2200" dirty="0">
                <a:latin typeface="Tahoma" panose="020B0604030504040204" pitchFamily="34" charset="0"/>
              </a:rPr>
              <a:t> Y, Y</a:t>
            </a:r>
            <a:r>
              <a:rPr lang="en-US" altLang="zh-CN" sz="2200" dirty="0">
                <a:latin typeface="Tahoma" panose="020B0604030504040204" pitchFamily="34" charset="0"/>
                <a:ea typeface="宋体" panose="02010600030101010101" pitchFamily="2" charset="-122"/>
              </a:rPr>
              <a:t>→</a:t>
            </a:r>
            <a:r>
              <a:rPr lang="en-US" altLang="zh-CN" sz="2200" dirty="0">
                <a:latin typeface="Tahoma" panose="020B0604030504040204" pitchFamily="34" charset="0"/>
              </a:rPr>
              <a:t> Z ,           XY</a:t>
            </a:r>
            <a:r>
              <a:rPr lang="en-US" altLang="zh-CN" sz="2200" dirty="0">
                <a:latin typeface="Tahoma" panose="020B0604030504040204" pitchFamily="34" charset="0"/>
                <a:ea typeface="宋体" panose="02010600030101010101" pitchFamily="2" charset="-122"/>
              </a:rPr>
              <a:t>→</a:t>
            </a:r>
            <a:r>
              <a:rPr lang="en-US" altLang="zh-CN" sz="2200" dirty="0">
                <a:latin typeface="Tahoma" panose="020B0604030504040204" pitchFamily="34" charset="0"/>
              </a:rPr>
              <a:t> Y,    XZ</a:t>
            </a:r>
            <a:r>
              <a:rPr lang="en-US" altLang="zh-CN" sz="2200" dirty="0">
                <a:latin typeface="Tahoma" panose="020B0604030504040204" pitchFamily="34" charset="0"/>
                <a:ea typeface="宋体" panose="02010600030101010101" pitchFamily="2" charset="-122"/>
              </a:rPr>
              <a:t>→</a:t>
            </a:r>
            <a:r>
              <a:rPr lang="en-US" altLang="zh-CN" sz="2200" dirty="0">
                <a:latin typeface="Tahoma" panose="020B0604030504040204" pitchFamily="34" charset="0"/>
              </a:rPr>
              <a:t> Y,  YZ</a:t>
            </a:r>
            <a:r>
              <a:rPr lang="en-US" altLang="zh-CN" sz="2200" dirty="0">
                <a:latin typeface="Tahoma" panose="020B0604030504040204" pitchFamily="34" charset="0"/>
                <a:ea typeface="宋体" panose="02010600030101010101" pitchFamily="2" charset="-122"/>
              </a:rPr>
              <a:t>→</a:t>
            </a:r>
            <a:r>
              <a:rPr lang="en-US" altLang="zh-CN" sz="2200" dirty="0">
                <a:latin typeface="Tahoma" panose="020B0604030504040204" pitchFamily="34" charset="0"/>
              </a:rPr>
              <a:t> Z,    XYZ</a:t>
            </a:r>
            <a:r>
              <a:rPr lang="en-US" altLang="zh-CN" sz="2200" dirty="0">
                <a:latin typeface="Tahoma" panose="020B0604030504040204" pitchFamily="34" charset="0"/>
                <a:ea typeface="宋体" panose="02010600030101010101" pitchFamily="2" charset="-122"/>
              </a:rPr>
              <a:t>→</a:t>
            </a:r>
            <a:r>
              <a:rPr lang="en-US" altLang="zh-CN" sz="2200" dirty="0">
                <a:latin typeface="Tahoma" panose="020B0604030504040204" pitchFamily="34" charset="0"/>
              </a:rPr>
              <a:t> Y,</a:t>
            </a:r>
          </a:p>
          <a:p>
            <a:pPr eaLnBrk="1" hangingPunct="1">
              <a:buFont typeface="Wingdings" panose="05000000000000000000" pitchFamily="2" charset="2"/>
              <a:buNone/>
            </a:pPr>
            <a:r>
              <a:rPr lang="en-US" altLang="zh-CN" sz="2200" dirty="0">
                <a:latin typeface="Tahoma" panose="020B0604030504040204" pitchFamily="34" charset="0"/>
              </a:rPr>
              <a:t>X</a:t>
            </a:r>
            <a:r>
              <a:rPr lang="en-US" altLang="zh-CN" sz="2200" dirty="0">
                <a:latin typeface="Tahoma" panose="020B0604030504040204" pitchFamily="34" charset="0"/>
                <a:ea typeface="宋体" panose="02010600030101010101" pitchFamily="2" charset="-122"/>
              </a:rPr>
              <a:t>→</a:t>
            </a:r>
            <a:r>
              <a:rPr lang="en-US" altLang="zh-CN" sz="2200" dirty="0">
                <a:latin typeface="Tahoma" panose="020B0604030504040204" pitchFamily="34" charset="0"/>
              </a:rPr>
              <a:t> Z, Y</a:t>
            </a:r>
            <a:r>
              <a:rPr lang="en-US" altLang="zh-CN" sz="2200" dirty="0">
                <a:latin typeface="Tahoma" panose="020B0604030504040204" pitchFamily="34" charset="0"/>
                <a:ea typeface="宋体" panose="02010600030101010101" pitchFamily="2" charset="-122"/>
              </a:rPr>
              <a:t>→</a:t>
            </a:r>
            <a:r>
              <a:rPr lang="en-US" altLang="zh-CN" sz="2200" dirty="0">
                <a:latin typeface="Tahoma" panose="020B0604030504040204" pitchFamily="34" charset="0"/>
              </a:rPr>
              <a:t> YZ,         XY</a:t>
            </a:r>
            <a:r>
              <a:rPr lang="en-US" altLang="zh-CN" sz="2200" dirty="0">
                <a:latin typeface="Tahoma" panose="020B0604030504040204" pitchFamily="34" charset="0"/>
                <a:ea typeface="宋体" panose="02010600030101010101" pitchFamily="2" charset="-122"/>
              </a:rPr>
              <a:t>→</a:t>
            </a:r>
            <a:r>
              <a:rPr lang="en-US" altLang="zh-CN" sz="2200" dirty="0">
                <a:latin typeface="Tahoma" panose="020B0604030504040204" pitchFamily="34" charset="0"/>
              </a:rPr>
              <a:t> Z,     XZ</a:t>
            </a:r>
            <a:r>
              <a:rPr lang="en-US" altLang="zh-CN" sz="2200" dirty="0">
                <a:latin typeface="Tahoma" panose="020B0604030504040204" pitchFamily="34" charset="0"/>
                <a:ea typeface="宋体" panose="02010600030101010101" pitchFamily="2" charset="-122"/>
              </a:rPr>
              <a:t>→</a:t>
            </a:r>
            <a:r>
              <a:rPr lang="en-US" altLang="zh-CN" sz="2200" dirty="0">
                <a:latin typeface="Tahoma" panose="020B0604030504040204" pitchFamily="34" charset="0"/>
              </a:rPr>
              <a:t> Z, YZ</a:t>
            </a:r>
            <a:r>
              <a:rPr lang="en-US" altLang="zh-CN" sz="2200" dirty="0">
                <a:latin typeface="Tahoma" panose="020B0604030504040204" pitchFamily="34" charset="0"/>
                <a:ea typeface="宋体" panose="02010600030101010101" pitchFamily="2" charset="-122"/>
              </a:rPr>
              <a:t>→</a:t>
            </a:r>
            <a:r>
              <a:rPr lang="en-US" altLang="zh-CN" sz="2200" dirty="0">
                <a:latin typeface="Tahoma" panose="020B0604030504040204" pitchFamily="34" charset="0"/>
              </a:rPr>
              <a:t>  YZ, XYZ</a:t>
            </a:r>
            <a:r>
              <a:rPr lang="en-US" altLang="zh-CN" sz="2200" dirty="0">
                <a:latin typeface="Tahoma" panose="020B0604030504040204" pitchFamily="34" charset="0"/>
                <a:ea typeface="宋体" panose="02010600030101010101" pitchFamily="2" charset="-122"/>
              </a:rPr>
              <a:t>→</a:t>
            </a:r>
            <a:r>
              <a:rPr lang="en-US" altLang="zh-CN" sz="2200" dirty="0">
                <a:latin typeface="Tahoma" panose="020B0604030504040204" pitchFamily="34" charset="0"/>
              </a:rPr>
              <a:t> Z,</a:t>
            </a:r>
          </a:p>
          <a:p>
            <a:pPr eaLnBrk="1" hangingPunct="1">
              <a:buFont typeface="Wingdings" panose="05000000000000000000" pitchFamily="2" charset="2"/>
              <a:buNone/>
            </a:pPr>
            <a:r>
              <a:rPr lang="en-US" altLang="zh-CN" sz="2200" dirty="0">
                <a:latin typeface="Tahoma" panose="020B0604030504040204" pitchFamily="34" charset="0"/>
              </a:rPr>
              <a:t>X</a:t>
            </a:r>
            <a:r>
              <a:rPr lang="en-US" altLang="zh-CN" sz="2200" dirty="0">
                <a:latin typeface="Tahoma" panose="020B0604030504040204" pitchFamily="34" charset="0"/>
                <a:ea typeface="宋体" panose="02010600030101010101" pitchFamily="2" charset="-122"/>
              </a:rPr>
              <a:t>→</a:t>
            </a:r>
            <a:r>
              <a:rPr lang="en-US" altLang="zh-CN" sz="2200" dirty="0">
                <a:latin typeface="Tahoma" panose="020B0604030504040204" pitchFamily="34" charset="0"/>
              </a:rPr>
              <a:t> XY,                 XY</a:t>
            </a:r>
            <a:r>
              <a:rPr lang="en-US" altLang="zh-CN" sz="2200" dirty="0">
                <a:latin typeface="Tahoma" panose="020B0604030504040204" pitchFamily="34" charset="0"/>
                <a:ea typeface="宋体" panose="02010600030101010101" pitchFamily="2" charset="-122"/>
              </a:rPr>
              <a:t>→</a:t>
            </a:r>
            <a:r>
              <a:rPr lang="en-US" altLang="zh-CN" sz="2200" dirty="0">
                <a:latin typeface="Tahoma" panose="020B0604030504040204" pitchFamily="34" charset="0"/>
              </a:rPr>
              <a:t> XY,   XZ</a:t>
            </a:r>
            <a:r>
              <a:rPr lang="en-US" altLang="zh-CN" sz="2200" dirty="0">
                <a:latin typeface="Tahoma" panose="020B0604030504040204" pitchFamily="34" charset="0"/>
                <a:ea typeface="宋体" panose="02010600030101010101" pitchFamily="2" charset="-122"/>
              </a:rPr>
              <a:t>→</a:t>
            </a:r>
            <a:r>
              <a:rPr lang="en-US" altLang="zh-CN" sz="2200" dirty="0">
                <a:latin typeface="Tahoma" panose="020B0604030504040204" pitchFamily="34" charset="0"/>
              </a:rPr>
              <a:t> XY,               XYZ</a:t>
            </a:r>
            <a:r>
              <a:rPr lang="en-US" altLang="zh-CN" sz="2200" dirty="0">
                <a:latin typeface="Tahoma" panose="020B0604030504040204" pitchFamily="34" charset="0"/>
                <a:ea typeface="宋体" panose="02010600030101010101" pitchFamily="2" charset="-122"/>
              </a:rPr>
              <a:t>→</a:t>
            </a:r>
            <a:r>
              <a:rPr lang="en-US" altLang="zh-CN" sz="2200" dirty="0">
                <a:latin typeface="Tahoma" panose="020B0604030504040204" pitchFamily="34" charset="0"/>
              </a:rPr>
              <a:t> XY, </a:t>
            </a:r>
          </a:p>
          <a:p>
            <a:pPr eaLnBrk="1" hangingPunct="1">
              <a:buFont typeface="Wingdings" panose="05000000000000000000" pitchFamily="2" charset="2"/>
              <a:buNone/>
            </a:pPr>
            <a:r>
              <a:rPr lang="en-US" altLang="zh-CN" sz="2200" dirty="0">
                <a:latin typeface="Tahoma" panose="020B0604030504040204" pitchFamily="34" charset="0"/>
              </a:rPr>
              <a:t>X</a:t>
            </a:r>
            <a:r>
              <a:rPr lang="en-US" altLang="zh-CN" sz="2200" dirty="0">
                <a:latin typeface="Tahoma" panose="020B0604030504040204" pitchFamily="34" charset="0"/>
                <a:ea typeface="宋体" panose="02010600030101010101" pitchFamily="2" charset="-122"/>
              </a:rPr>
              <a:t>→</a:t>
            </a:r>
            <a:r>
              <a:rPr lang="en-US" altLang="zh-CN" sz="2200" dirty="0">
                <a:latin typeface="Tahoma" panose="020B0604030504040204" pitchFamily="34" charset="0"/>
              </a:rPr>
              <a:t> XZ,                 XY</a:t>
            </a:r>
            <a:r>
              <a:rPr lang="en-US" altLang="zh-CN" sz="2200" dirty="0">
                <a:latin typeface="Tahoma" panose="020B0604030504040204" pitchFamily="34" charset="0"/>
                <a:ea typeface="宋体" panose="02010600030101010101" pitchFamily="2" charset="-122"/>
              </a:rPr>
              <a:t>→</a:t>
            </a:r>
            <a:r>
              <a:rPr lang="en-US" altLang="zh-CN" sz="2200" dirty="0">
                <a:latin typeface="Tahoma" panose="020B0604030504040204" pitchFamily="34" charset="0"/>
              </a:rPr>
              <a:t> YZ,   XZ</a:t>
            </a:r>
            <a:r>
              <a:rPr lang="en-US" altLang="zh-CN" sz="2200" dirty="0">
                <a:latin typeface="Tahoma" panose="020B0604030504040204" pitchFamily="34" charset="0"/>
                <a:ea typeface="宋体" panose="02010600030101010101" pitchFamily="2" charset="-122"/>
              </a:rPr>
              <a:t>→</a:t>
            </a:r>
            <a:r>
              <a:rPr lang="en-US" altLang="zh-CN" sz="2200" dirty="0">
                <a:latin typeface="Tahoma" panose="020B0604030504040204" pitchFamily="34" charset="0"/>
              </a:rPr>
              <a:t> XZ,                XYZ</a:t>
            </a:r>
            <a:r>
              <a:rPr lang="en-US" altLang="zh-CN" sz="2200" dirty="0">
                <a:latin typeface="Tahoma" panose="020B0604030504040204" pitchFamily="34" charset="0"/>
                <a:ea typeface="宋体" panose="02010600030101010101" pitchFamily="2" charset="-122"/>
              </a:rPr>
              <a:t>→</a:t>
            </a:r>
            <a:r>
              <a:rPr lang="en-US" altLang="zh-CN" sz="2200" dirty="0">
                <a:latin typeface="Tahoma" panose="020B0604030504040204" pitchFamily="34" charset="0"/>
              </a:rPr>
              <a:t> YZ</a:t>
            </a:r>
          </a:p>
          <a:p>
            <a:pPr eaLnBrk="1" hangingPunct="1">
              <a:buFont typeface="Wingdings" panose="05000000000000000000" pitchFamily="2" charset="2"/>
              <a:buNone/>
            </a:pPr>
            <a:r>
              <a:rPr lang="en-US" altLang="zh-CN" sz="2200" dirty="0">
                <a:latin typeface="Tahoma" panose="020B0604030504040204" pitchFamily="34" charset="0"/>
              </a:rPr>
              <a:t>X</a:t>
            </a:r>
            <a:r>
              <a:rPr lang="en-US" altLang="zh-CN" sz="2200" dirty="0">
                <a:latin typeface="Tahoma" panose="020B0604030504040204" pitchFamily="34" charset="0"/>
                <a:ea typeface="宋体" panose="02010600030101010101" pitchFamily="2" charset="-122"/>
              </a:rPr>
              <a:t>→</a:t>
            </a:r>
            <a:r>
              <a:rPr lang="en-US" altLang="zh-CN" sz="2200" dirty="0">
                <a:latin typeface="Tahoma" panose="020B0604030504040204" pitchFamily="34" charset="0"/>
              </a:rPr>
              <a:t> YZ,                 XY</a:t>
            </a:r>
            <a:r>
              <a:rPr lang="en-US" altLang="zh-CN" sz="2200" dirty="0">
                <a:latin typeface="Tahoma" panose="020B0604030504040204" pitchFamily="34" charset="0"/>
                <a:ea typeface="宋体" panose="02010600030101010101" pitchFamily="2" charset="-122"/>
              </a:rPr>
              <a:t>→</a:t>
            </a:r>
            <a:r>
              <a:rPr lang="en-US" altLang="zh-CN" sz="2200" dirty="0">
                <a:latin typeface="Tahoma" panose="020B0604030504040204" pitchFamily="34" charset="0"/>
              </a:rPr>
              <a:t> XZ,  XZ</a:t>
            </a:r>
            <a:r>
              <a:rPr lang="en-US" altLang="zh-CN" sz="2200" dirty="0">
                <a:latin typeface="Tahoma" panose="020B0604030504040204" pitchFamily="34" charset="0"/>
                <a:ea typeface="宋体" panose="02010600030101010101" pitchFamily="2" charset="-122"/>
              </a:rPr>
              <a:t>→</a:t>
            </a:r>
            <a:r>
              <a:rPr lang="en-US" altLang="zh-CN" sz="2200" dirty="0">
                <a:latin typeface="Tahoma" panose="020B0604030504040204" pitchFamily="34" charset="0"/>
              </a:rPr>
              <a:t> XY,               XYZ</a:t>
            </a:r>
            <a:r>
              <a:rPr lang="en-US" altLang="zh-CN" sz="2200" dirty="0">
                <a:latin typeface="Tahoma" panose="020B0604030504040204" pitchFamily="34" charset="0"/>
                <a:ea typeface="宋体" panose="02010600030101010101" pitchFamily="2" charset="-122"/>
              </a:rPr>
              <a:t>→</a:t>
            </a:r>
            <a:r>
              <a:rPr lang="en-US" altLang="zh-CN" sz="2200" dirty="0">
                <a:latin typeface="Tahoma" panose="020B0604030504040204" pitchFamily="34" charset="0"/>
              </a:rPr>
              <a:t> XZ,</a:t>
            </a:r>
          </a:p>
          <a:p>
            <a:pPr eaLnBrk="1" hangingPunct="1">
              <a:buFont typeface="Wingdings" panose="05000000000000000000" pitchFamily="2" charset="2"/>
              <a:buNone/>
            </a:pPr>
            <a:r>
              <a:rPr lang="en-US" altLang="zh-CN" sz="2200" dirty="0">
                <a:latin typeface="Tahoma" panose="020B0604030504040204" pitchFamily="34" charset="0"/>
              </a:rPr>
              <a:t>X</a:t>
            </a:r>
            <a:r>
              <a:rPr lang="zh-CN" altLang="en-US" sz="2200" dirty="0">
                <a:latin typeface="Tahoma" panose="020B0604030504040204" pitchFamily="34" charset="0"/>
                <a:ea typeface="宋体" panose="02010600030101010101" pitchFamily="2" charset="-122"/>
              </a:rPr>
              <a:t>→</a:t>
            </a:r>
            <a:r>
              <a:rPr lang="zh-CN" altLang="en-US" sz="2200" dirty="0">
                <a:latin typeface="Tahoma" panose="020B0604030504040204" pitchFamily="34" charset="0"/>
              </a:rPr>
              <a:t> </a:t>
            </a:r>
            <a:r>
              <a:rPr lang="en-US" altLang="zh-CN" sz="2200" dirty="0">
                <a:latin typeface="Tahoma" panose="020B0604030504040204" pitchFamily="34" charset="0"/>
              </a:rPr>
              <a:t>ZYZ,               XY</a:t>
            </a:r>
            <a:r>
              <a:rPr lang="zh-CN" altLang="en-US" sz="2200" dirty="0">
                <a:latin typeface="Tahoma" panose="020B0604030504040204" pitchFamily="34" charset="0"/>
                <a:ea typeface="宋体" panose="02010600030101010101" pitchFamily="2" charset="-122"/>
              </a:rPr>
              <a:t>→</a:t>
            </a:r>
            <a:r>
              <a:rPr lang="zh-CN" altLang="en-US" sz="2200" dirty="0">
                <a:latin typeface="Tahoma" panose="020B0604030504040204" pitchFamily="34" charset="0"/>
              </a:rPr>
              <a:t> </a:t>
            </a:r>
            <a:r>
              <a:rPr lang="en-US" altLang="zh-CN" sz="2200" dirty="0">
                <a:latin typeface="Tahoma" panose="020B0604030504040204" pitchFamily="34" charset="0"/>
              </a:rPr>
              <a:t>XYZ, XZ</a:t>
            </a:r>
            <a:r>
              <a:rPr lang="zh-CN" altLang="en-US" sz="2200" dirty="0">
                <a:latin typeface="Tahoma" panose="020B0604030504040204" pitchFamily="34" charset="0"/>
                <a:ea typeface="宋体" panose="02010600030101010101" pitchFamily="2" charset="-122"/>
              </a:rPr>
              <a:t>→</a:t>
            </a:r>
            <a:r>
              <a:rPr lang="zh-CN" altLang="en-US" sz="2200" dirty="0">
                <a:latin typeface="Tahoma" panose="020B0604030504040204" pitchFamily="34" charset="0"/>
              </a:rPr>
              <a:t> </a:t>
            </a:r>
            <a:r>
              <a:rPr lang="en-US" altLang="zh-CN" sz="2200" dirty="0">
                <a:latin typeface="Tahoma" panose="020B0604030504040204" pitchFamily="34" charset="0"/>
              </a:rPr>
              <a:t>XYZ,            XYZ</a:t>
            </a:r>
            <a:r>
              <a:rPr lang="zh-CN" altLang="en-US" sz="2200" dirty="0">
                <a:latin typeface="Tahoma" panose="020B0604030504040204" pitchFamily="34" charset="0"/>
                <a:ea typeface="宋体" panose="02010600030101010101" pitchFamily="2" charset="-122"/>
              </a:rPr>
              <a:t>→</a:t>
            </a:r>
            <a:r>
              <a:rPr lang="zh-CN" altLang="en-US" sz="2200" dirty="0">
                <a:latin typeface="Tahoma" panose="020B0604030504040204" pitchFamily="34" charset="0"/>
              </a:rPr>
              <a:t> </a:t>
            </a:r>
            <a:r>
              <a:rPr lang="en-US" altLang="zh-CN" sz="2200" dirty="0">
                <a:latin typeface="Tahoma" panose="020B0604030504040204" pitchFamily="34" charset="0"/>
              </a:rPr>
              <a:t>XYZ}</a:t>
            </a:r>
            <a:endParaRPr lang="zh-CN" altLang="en-US" sz="2200" dirty="0">
              <a:latin typeface="Tahoma" panose="020B0604030504040204" pitchFamily="34" charset="0"/>
            </a:endParaRPr>
          </a:p>
        </p:txBody>
      </p:sp>
      <p:grpSp>
        <p:nvGrpSpPr>
          <p:cNvPr id="2" name="Group 6"/>
          <p:cNvGrpSpPr>
            <a:grpSpLocks/>
          </p:cNvGrpSpPr>
          <p:nvPr/>
        </p:nvGrpSpPr>
        <p:grpSpPr bwMode="auto">
          <a:xfrm>
            <a:off x="6873875" y="1484784"/>
            <a:ext cx="1584325" cy="1450975"/>
            <a:chOff x="4695" y="1872"/>
            <a:chExt cx="912" cy="1591"/>
          </a:xfrm>
        </p:grpSpPr>
        <p:pic>
          <p:nvPicPr>
            <p:cNvPr id="44039" name="Picture 4" descr="AMCONFU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10" y="1872"/>
              <a:ext cx="518" cy="1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40" name="Text Box 5"/>
            <p:cNvSpPr txBox="1">
              <a:spLocks noChangeArrowheads="1"/>
            </p:cNvSpPr>
            <p:nvPr/>
          </p:nvSpPr>
          <p:spPr bwMode="auto">
            <a:xfrm>
              <a:off x="4695" y="3024"/>
              <a:ext cx="912" cy="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spcBef>
                  <a:spcPct val="50000"/>
                </a:spcBef>
                <a:buClrTx/>
                <a:buSzPct val="60000"/>
                <a:buFontTx/>
                <a:buNone/>
              </a:pPr>
              <a:r>
                <a:rPr lang="en-US" altLang="zh-CN" sz="2000" i="1" dirty="0">
                  <a:solidFill>
                    <a:srgbClr val="FF0000"/>
                  </a:solidFill>
                  <a:latin typeface="+mn-ea"/>
                  <a:ea typeface="+mn-ea"/>
                </a:rPr>
                <a:t>NP</a:t>
              </a:r>
              <a:r>
                <a:rPr lang="zh-CN" altLang="en-US" sz="2000" i="1" dirty="0">
                  <a:solidFill>
                    <a:srgbClr val="FF0000"/>
                  </a:solidFill>
                  <a:latin typeface="+mn-ea"/>
                  <a:ea typeface="+mn-ea"/>
                </a:rPr>
                <a:t>，为什么？</a:t>
              </a:r>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54276" name="Rectangle 2"/>
          <p:cNvSpPr>
            <a:spLocks noGrp="1" noChangeArrowheads="1"/>
          </p:cNvSpPr>
          <p:nvPr>
            <p:ph type="title"/>
          </p:nvPr>
        </p:nvSpPr>
        <p:spPr/>
        <p:txBody>
          <a:bodyPr/>
          <a:lstStyle/>
          <a:p>
            <a:pPr eaLnBrk="1" hangingPunct="1">
              <a:defRPr/>
            </a:pPr>
            <a:r>
              <a:rPr kumimoji="1" lang="zh-CN" altLang="en-US"/>
              <a:t>属性集的闭包</a:t>
            </a:r>
            <a:endParaRPr kumimoji="1" lang="en-US" altLang="zh-CN"/>
          </a:p>
        </p:txBody>
      </p:sp>
      <p:sp>
        <p:nvSpPr>
          <p:cNvPr id="45061" name="Rectangle 3"/>
          <p:cNvSpPr>
            <a:spLocks noGrp="1" noChangeArrowheads="1"/>
          </p:cNvSpPr>
          <p:nvPr>
            <p:ph idx="1"/>
          </p:nvPr>
        </p:nvSpPr>
        <p:spPr>
          <a:xfrm>
            <a:off x="685800" y="1371600"/>
            <a:ext cx="7772400" cy="2489448"/>
          </a:xfrm>
        </p:spPr>
        <p:txBody>
          <a:bodyPr/>
          <a:lstStyle/>
          <a:p>
            <a:pPr eaLnBrk="1" hangingPunct="1"/>
            <a:r>
              <a:rPr lang="zh-CN" altLang="en-US" dirty="0"/>
              <a:t>要判断一个属性集</a:t>
            </a:r>
            <a:r>
              <a:rPr lang="en-US" altLang="zh-CN" dirty="0">
                <a:sym typeface="Symbol" panose="05050102010706020507" pitchFamily="18" charset="2"/>
              </a:rPr>
              <a:t></a:t>
            </a:r>
            <a:r>
              <a:rPr lang="zh-CN" altLang="en-US" dirty="0"/>
              <a:t>是否为超码，必须设计一个计算由</a:t>
            </a:r>
            <a:r>
              <a:rPr lang="en-US" altLang="zh-CN" dirty="0">
                <a:sym typeface="Symbol" panose="05050102010706020507" pitchFamily="18" charset="2"/>
              </a:rPr>
              <a:t></a:t>
            </a:r>
            <a:r>
              <a:rPr lang="zh-CN" altLang="en-US" dirty="0"/>
              <a:t>属性集</a:t>
            </a:r>
            <a:r>
              <a:rPr lang="zh-CN" altLang="en-US" dirty="0">
                <a:highlight>
                  <a:srgbClr val="FFFF00"/>
                </a:highlight>
              </a:rPr>
              <a:t>函数确定</a:t>
            </a:r>
            <a:r>
              <a:rPr lang="zh-CN" altLang="en-US" dirty="0"/>
              <a:t>的</a:t>
            </a:r>
            <a:r>
              <a:rPr lang="zh-CN" altLang="en-US" dirty="0">
                <a:solidFill>
                  <a:srgbClr val="FF0000"/>
                </a:solidFill>
              </a:rPr>
              <a:t>属性集</a:t>
            </a:r>
            <a:r>
              <a:rPr lang="zh-CN" altLang="en-US" dirty="0"/>
              <a:t>的算法。办法之一是计算</a:t>
            </a:r>
            <a:r>
              <a:rPr lang="en-US" altLang="zh-CN" dirty="0"/>
              <a:t>F</a:t>
            </a:r>
            <a:r>
              <a:rPr lang="en-US" altLang="zh-CN" baseline="30000" dirty="0"/>
              <a:t>+</a:t>
            </a:r>
          </a:p>
          <a:p>
            <a:pPr eaLnBrk="1" hangingPunct="1"/>
            <a:endParaRPr lang="en-US" altLang="zh-CN" baseline="30000" dirty="0"/>
          </a:p>
          <a:p>
            <a:pPr eaLnBrk="1" hangingPunct="1"/>
            <a:r>
              <a:rPr lang="zh-CN" altLang="en-US" baseline="30000" dirty="0"/>
              <a:t>确定</a:t>
            </a:r>
            <a:r>
              <a:rPr lang="en-US" altLang="zh-CN" baseline="30000" dirty="0"/>
              <a:t>α-&gt;β</a:t>
            </a:r>
            <a:r>
              <a:rPr lang="zh-CN" altLang="en-US" baseline="30000" dirty="0"/>
              <a:t>（</a:t>
            </a:r>
            <a:r>
              <a:rPr lang="en-US" altLang="zh-CN" baseline="30000" dirty="0"/>
              <a:t>β</a:t>
            </a:r>
            <a:r>
              <a:rPr lang="zh-CN" altLang="en-US" baseline="30000" dirty="0"/>
              <a:t>包含于</a:t>
            </a:r>
            <a:r>
              <a:rPr lang="en-US" altLang="zh-CN" baseline="30000" dirty="0"/>
              <a:t>U</a:t>
            </a:r>
            <a:r>
              <a:rPr lang="zh-CN" altLang="en-US" baseline="30000" dirty="0"/>
              <a:t>）</a:t>
            </a:r>
            <a:endParaRPr lang="en-US" altLang="zh-CN" baseline="30000" dirty="0"/>
          </a:p>
          <a:p>
            <a:pPr eaLnBrk="1" hangingPunct="1"/>
            <a:endParaRPr lang="en-US" altLang="zh-CN" baseline="30000" dirty="0"/>
          </a:p>
        </p:txBody>
      </p:sp>
      <p:sp>
        <p:nvSpPr>
          <p:cNvPr id="7" name="Rectangle 3"/>
          <p:cNvSpPr txBox="1">
            <a:spLocks noChangeArrowheads="1"/>
          </p:cNvSpPr>
          <p:nvPr/>
        </p:nvSpPr>
        <p:spPr bwMode="auto">
          <a:xfrm>
            <a:off x="685800" y="3720480"/>
            <a:ext cx="7772400" cy="3137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80000"/>
              <a:buFont typeface="Wingdings" panose="05000000000000000000" pitchFamily="2" charset="2"/>
              <a:buChar char="l"/>
              <a:defRPr sz="3000">
                <a:solidFill>
                  <a:schemeClr val="bg2"/>
                </a:solidFill>
                <a:latin typeface="+mn-lt"/>
                <a:ea typeface="+mn-ea"/>
                <a:cs typeface="+mn-cs"/>
              </a:defRPr>
            </a:lvl1pPr>
            <a:lvl2pPr marL="742950" indent="-285750" algn="l" rtl="0" eaLnBrk="0" fontAlgn="base" hangingPunct="0">
              <a:spcBef>
                <a:spcPct val="20000"/>
              </a:spcBef>
              <a:spcAft>
                <a:spcPct val="0"/>
              </a:spcAft>
              <a:buClr>
                <a:schemeClr val="folHlink"/>
              </a:buClr>
              <a:buChar char="–"/>
              <a:defRPr sz="2800">
                <a:solidFill>
                  <a:schemeClr val="bg2"/>
                </a:solidFill>
                <a:latin typeface="+mn-lt"/>
                <a:ea typeface="+mn-ea"/>
              </a:defRPr>
            </a:lvl2pPr>
            <a:lvl3pPr marL="1143000" indent="-228600" algn="l" rtl="0" eaLnBrk="0" fontAlgn="base" hangingPunct="0">
              <a:spcBef>
                <a:spcPct val="20000"/>
              </a:spcBef>
              <a:spcAft>
                <a:spcPct val="0"/>
              </a:spcAft>
              <a:buClr>
                <a:schemeClr val="folHlink"/>
              </a:buClr>
              <a:buSzPct val="75000"/>
              <a:buFont typeface="Wingdings" panose="05000000000000000000" pitchFamily="2" charset="2"/>
              <a:buChar char="l"/>
              <a:defRPr sz="2400">
                <a:solidFill>
                  <a:schemeClr val="bg2"/>
                </a:solidFill>
                <a:latin typeface="+mn-lt"/>
                <a:ea typeface="+mn-ea"/>
              </a:defRPr>
            </a:lvl3pPr>
            <a:lvl4pPr marL="1600200" indent="-228600" algn="l" rtl="0" eaLnBrk="0" fontAlgn="base" hangingPunct="0">
              <a:spcBef>
                <a:spcPct val="20000"/>
              </a:spcBef>
              <a:spcAft>
                <a:spcPct val="0"/>
              </a:spcAft>
              <a:buClr>
                <a:schemeClr val="folHlink"/>
              </a:buClr>
              <a:buChar char="–"/>
              <a:defRPr sz="2000">
                <a:solidFill>
                  <a:schemeClr val="bg2"/>
                </a:solidFill>
                <a:latin typeface="+mn-lt"/>
                <a:ea typeface="+mn-ea"/>
              </a:defRPr>
            </a:lvl4pPr>
            <a:lvl5pPr marL="2057400" indent="-228600" algn="l" rtl="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mn-lt"/>
                <a:ea typeface="+mn-ea"/>
              </a:defRPr>
            </a:lvl5pPr>
            <a:lvl6pPr marL="2514600" indent="-228600" algn="l"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mn-ea"/>
              </a:defRPr>
            </a:lvl6pPr>
            <a:lvl7pPr marL="2971800" indent="-228600" algn="l"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mn-ea"/>
              </a:defRPr>
            </a:lvl7pPr>
            <a:lvl8pPr marL="3429000" indent="-228600" algn="l"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mn-ea"/>
              </a:defRPr>
            </a:lvl8pPr>
            <a:lvl9pPr marL="3886200" indent="-228600" algn="l"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mn-ea"/>
              </a:defRPr>
            </a:lvl9pPr>
          </a:lstStyle>
          <a:p>
            <a:pPr eaLnBrk="1" hangingPunct="1"/>
            <a:r>
              <a:rPr lang="zh-CN" altLang="en-US" kern="0" dirty="0"/>
              <a:t>属性集的闭包</a:t>
            </a:r>
            <a:endParaRPr lang="en-US" altLang="zh-CN" kern="0" dirty="0"/>
          </a:p>
          <a:p>
            <a:pPr lvl="1">
              <a:spcBef>
                <a:spcPct val="50000"/>
              </a:spcBef>
              <a:buClr>
                <a:schemeClr val="hlink"/>
              </a:buClr>
              <a:buSzPct val="55000"/>
              <a:buFont typeface="Wingdings" panose="05000000000000000000" pitchFamily="2" charset="2"/>
              <a:buNone/>
              <a:defRPr/>
            </a:pPr>
            <a:r>
              <a:rPr kumimoji="1" lang="zh-CN" altLang="en-US" kern="0" dirty="0">
                <a:latin typeface="+mn-ea"/>
                <a:sym typeface="Symbol" panose="05050102010706020507" pitchFamily="18" charset="2"/>
              </a:rPr>
              <a:t>令</a:t>
            </a:r>
            <a:r>
              <a:rPr kumimoji="1" lang="en-US" altLang="zh-CN" kern="0" dirty="0">
                <a:latin typeface="+mn-ea"/>
                <a:sym typeface="Symbol" panose="05050102010706020507" pitchFamily="18" charset="2"/>
              </a:rPr>
              <a:t></a:t>
            </a:r>
            <a:r>
              <a:rPr kumimoji="1" lang="zh-CN" altLang="en-US" kern="0" dirty="0">
                <a:latin typeface="+mn-ea"/>
                <a:sym typeface="Symbol" panose="05050102010706020507" pitchFamily="18" charset="2"/>
              </a:rPr>
              <a:t>为属性集，将</a:t>
            </a:r>
            <a:r>
              <a:rPr kumimoji="1" lang="zh-CN" altLang="en-US" kern="0" dirty="0">
                <a:solidFill>
                  <a:srgbClr val="FF0000"/>
                </a:solidFill>
                <a:latin typeface="+mn-ea"/>
                <a:sym typeface="Symbol" panose="05050102010706020507" pitchFamily="18" charset="2"/>
              </a:rPr>
              <a:t>函数依赖集</a:t>
            </a:r>
            <a:r>
              <a:rPr kumimoji="1" lang="en-US" altLang="zh-CN" kern="0" dirty="0">
                <a:solidFill>
                  <a:srgbClr val="FF0000"/>
                </a:solidFill>
                <a:latin typeface="+mn-ea"/>
                <a:sym typeface="Symbol" panose="05050102010706020507" pitchFamily="18" charset="2"/>
              </a:rPr>
              <a:t>F</a:t>
            </a:r>
            <a:r>
              <a:rPr kumimoji="1" lang="zh-CN" altLang="en-US" kern="0" dirty="0">
                <a:solidFill>
                  <a:srgbClr val="FF0000"/>
                </a:solidFill>
                <a:latin typeface="+mn-ea"/>
                <a:sym typeface="Symbol" panose="05050102010706020507" pitchFamily="18" charset="2"/>
              </a:rPr>
              <a:t>下</a:t>
            </a:r>
            <a:r>
              <a:rPr kumimoji="1" lang="zh-CN" altLang="en-US" kern="0" dirty="0">
                <a:solidFill>
                  <a:schemeClr val="tx2"/>
                </a:solidFill>
                <a:latin typeface="+mn-ea"/>
                <a:sym typeface="Symbol" panose="05050102010706020507" pitchFamily="18" charset="2"/>
              </a:rPr>
              <a:t>被</a:t>
            </a:r>
            <a:r>
              <a:rPr kumimoji="1" lang="en-US" altLang="zh-CN" kern="0" dirty="0">
                <a:solidFill>
                  <a:schemeClr val="tx2"/>
                </a:solidFill>
                <a:latin typeface="+mn-ea"/>
                <a:sym typeface="Symbol" panose="05050102010706020507" pitchFamily="18" charset="2"/>
              </a:rPr>
              <a:t></a:t>
            </a:r>
            <a:r>
              <a:rPr kumimoji="1" lang="zh-CN" altLang="en-US" kern="0" dirty="0">
                <a:highlight>
                  <a:srgbClr val="FFFF00"/>
                </a:highlight>
                <a:latin typeface="+mn-ea"/>
                <a:sym typeface="Symbol" panose="05050102010706020507" pitchFamily="18" charset="2"/>
              </a:rPr>
              <a:t>函数确定</a:t>
            </a:r>
            <a:r>
              <a:rPr kumimoji="1" lang="zh-CN" altLang="en-US" kern="0" dirty="0">
                <a:latin typeface="+mn-ea"/>
                <a:sym typeface="Symbol" panose="05050102010706020507" pitchFamily="18" charset="2"/>
              </a:rPr>
              <a:t>的</a:t>
            </a:r>
            <a:r>
              <a:rPr kumimoji="1" lang="zh-CN" altLang="en-US" kern="0" dirty="0">
                <a:solidFill>
                  <a:srgbClr val="FF0000"/>
                </a:solidFill>
                <a:latin typeface="+mn-ea"/>
                <a:sym typeface="Symbol" panose="05050102010706020507" pitchFamily="18" charset="2"/>
              </a:rPr>
              <a:t>所有</a:t>
            </a:r>
            <a:r>
              <a:rPr kumimoji="1" lang="zh-CN" altLang="en-US" b="1" u="sng" kern="0" dirty="0">
                <a:solidFill>
                  <a:srgbClr val="FF0000"/>
                </a:solidFill>
                <a:latin typeface="+mn-ea"/>
                <a:sym typeface="Symbol" panose="05050102010706020507" pitchFamily="18" charset="2"/>
              </a:rPr>
              <a:t>属性的集合</a:t>
            </a:r>
            <a:r>
              <a:rPr kumimoji="1" lang="zh-CN" altLang="en-US" kern="0" dirty="0">
                <a:latin typeface="+mn-ea"/>
                <a:sym typeface="Symbol" panose="05050102010706020507" pitchFamily="18" charset="2"/>
              </a:rPr>
              <a:t>称作</a:t>
            </a:r>
            <a:r>
              <a:rPr kumimoji="1" lang="en-US" altLang="zh-CN" kern="0" dirty="0">
                <a:latin typeface="+mn-ea"/>
                <a:sym typeface="Symbol" panose="05050102010706020507" pitchFamily="18" charset="2"/>
              </a:rPr>
              <a:t>F</a:t>
            </a:r>
            <a:r>
              <a:rPr kumimoji="1" lang="zh-CN" altLang="en-US" kern="0" dirty="0">
                <a:latin typeface="+mn-ea"/>
                <a:sym typeface="Symbol" panose="05050102010706020507" pitchFamily="18" charset="2"/>
              </a:rPr>
              <a:t>下</a:t>
            </a:r>
            <a:r>
              <a:rPr kumimoji="1" lang="en-US" altLang="zh-CN" kern="0" dirty="0">
                <a:latin typeface="+mn-ea"/>
                <a:sym typeface="Symbol" panose="05050102010706020507" pitchFamily="18" charset="2"/>
              </a:rPr>
              <a:t></a:t>
            </a:r>
            <a:r>
              <a:rPr kumimoji="1" lang="zh-CN" altLang="en-US" kern="0" dirty="0">
                <a:latin typeface="+mn-ea"/>
                <a:sym typeface="Symbol" panose="05050102010706020507" pitchFamily="18" charset="2"/>
              </a:rPr>
              <a:t>的闭包，记作</a:t>
            </a:r>
            <a:r>
              <a:rPr kumimoji="1" lang="en-US" altLang="zh-CN" kern="0" dirty="0">
                <a:latin typeface="+mn-ea"/>
                <a:sym typeface="Symbol" panose="05050102010706020507" pitchFamily="18" charset="2"/>
              </a:rPr>
              <a:t></a:t>
            </a:r>
            <a:r>
              <a:rPr kumimoji="1" lang="en-US" altLang="zh-CN" kern="0" baseline="30000" dirty="0">
                <a:latin typeface="+mn-ea"/>
                <a:sym typeface="Symbol" panose="05050102010706020507" pitchFamily="18" charset="2"/>
              </a:rPr>
              <a:t>+</a:t>
            </a:r>
            <a:endParaRPr kumimoji="1" lang="en-US" altLang="zh-CN" kern="0" dirty="0">
              <a:latin typeface="+mn-ea"/>
              <a:sym typeface="+mn-ea"/>
            </a:endParaRPr>
          </a:p>
          <a:p>
            <a:pPr lvl="1">
              <a:spcBef>
                <a:spcPct val="50000"/>
              </a:spcBef>
              <a:buClr>
                <a:schemeClr val="hlink"/>
              </a:buClr>
              <a:buSzPct val="55000"/>
              <a:buFont typeface="Wingdings" panose="05000000000000000000" pitchFamily="2" charset="2"/>
              <a:buNone/>
              <a:defRPr/>
            </a:pPr>
            <a:r>
              <a:rPr kumimoji="1" lang="en-US" altLang="zh-CN" kern="0" dirty="0">
                <a:latin typeface="+mn-ea"/>
                <a:sym typeface="+mn-ea"/>
              </a:rPr>
              <a:t> </a:t>
            </a:r>
            <a:r>
              <a:rPr kumimoji="1" lang="en-US" altLang="zh-CN" kern="0" dirty="0">
                <a:latin typeface="+mn-ea"/>
                <a:sym typeface="Symbol" panose="05050102010706020507" pitchFamily="18" charset="2"/>
              </a:rPr>
              <a:t></a:t>
            </a:r>
            <a:r>
              <a:rPr kumimoji="1" lang="en-US" altLang="zh-CN" kern="0" baseline="30000" dirty="0">
                <a:latin typeface="+mn-ea"/>
                <a:sym typeface="Symbol" panose="05050102010706020507" pitchFamily="18" charset="2"/>
              </a:rPr>
              <a:t>+</a:t>
            </a:r>
            <a:r>
              <a:rPr kumimoji="1" lang="en-US" altLang="zh-CN" kern="0" dirty="0">
                <a:latin typeface="+mn-ea"/>
                <a:sym typeface="+mn-ea"/>
              </a:rPr>
              <a:t>= { A | </a:t>
            </a:r>
            <a:r>
              <a:rPr kumimoji="1" lang="en-US" altLang="zh-CN" kern="0" dirty="0">
                <a:latin typeface="+mn-ea"/>
                <a:sym typeface="Symbol" panose="05050102010706020507" pitchFamily="18" charset="2"/>
              </a:rPr>
              <a:t>  </a:t>
            </a:r>
            <a:r>
              <a:rPr kumimoji="1" lang="en-US" altLang="zh-CN" kern="0" dirty="0">
                <a:latin typeface="+mn-ea"/>
                <a:sym typeface="+mn-ea"/>
              </a:rPr>
              <a:t>A</a:t>
            </a:r>
            <a:r>
              <a:rPr kumimoji="1" lang="zh-CN" altLang="en-US" kern="0" dirty="0">
                <a:latin typeface="+mn-ea"/>
                <a:sym typeface="+mn-ea"/>
              </a:rPr>
              <a:t>能</a:t>
            </a:r>
            <a:r>
              <a:rPr kumimoji="1" lang="zh-CN" altLang="en-US" kern="0" dirty="0">
                <a:solidFill>
                  <a:srgbClr val="FF0000"/>
                </a:solidFill>
                <a:latin typeface="+mn-ea"/>
                <a:sym typeface="+mn-ea"/>
              </a:rPr>
              <a:t>由</a:t>
            </a:r>
            <a:r>
              <a:rPr kumimoji="1" lang="en-US" altLang="zh-CN" kern="0" dirty="0">
                <a:solidFill>
                  <a:srgbClr val="FF0000"/>
                </a:solidFill>
                <a:latin typeface="+mn-ea"/>
                <a:sym typeface="+mn-ea"/>
              </a:rPr>
              <a:t>F</a:t>
            </a:r>
            <a:r>
              <a:rPr kumimoji="1" lang="zh-CN" altLang="en-US" kern="0" dirty="0">
                <a:solidFill>
                  <a:srgbClr val="FF0000"/>
                </a:solidFill>
                <a:latin typeface="+mn-ea"/>
                <a:sym typeface="+mn-ea"/>
              </a:rPr>
              <a:t>出发根据</a:t>
            </a:r>
            <a:r>
              <a:rPr kumimoji="1" lang="en-US" altLang="zh-CN" kern="0" dirty="0">
                <a:solidFill>
                  <a:srgbClr val="FF0000"/>
                </a:solidFill>
                <a:latin typeface="+mn-ea"/>
                <a:sym typeface="+mn-ea"/>
              </a:rPr>
              <a:t>Armstrong</a:t>
            </a:r>
            <a:r>
              <a:rPr kumimoji="1" lang="zh-CN" altLang="en-US" kern="0" dirty="0">
                <a:solidFill>
                  <a:srgbClr val="FF0000"/>
                </a:solidFill>
                <a:latin typeface="+mn-ea"/>
                <a:sym typeface="+mn-ea"/>
              </a:rPr>
              <a:t>公理导出 </a:t>
            </a:r>
            <a:r>
              <a:rPr kumimoji="1" lang="zh-CN" altLang="en-US" kern="0" dirty="0">
                <a:latin typeface="+mn-ea"/>
                <a:sym typeface="+mn-ea"/>
              </a:rPr>
              <a:t>}</a:t>
            </a:r>
            <a:endParaRPr lang="zh-CN" altLang="en-US" kern="0"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56324" name="Rectangle 2"/>
          <p:cNvSpPr>
            <a:spLocks noGrp="1" noChangeArrowheads="1"/>
          </p:cNvSpPr>
          <p:nvPr>
            <p:ph type="title"/>
          </p:nvPr>
        </p:nvSpPr>
        <p:spPr/>
        <p:txBody>
          <a:bodyPr/>
          <a:lstStyle/>
          <a:p>
            <a:pPr eaLnBrk="1" hangingPunct="1">
              <a:defRPr/>
            </a:pPr>
            <a:r>
              <a:rPr kumimoji="1" lang="zh-CN" altLang="en-US">
                <a:sym typeface="Symbol" panose="05050102010706020507" pitchFamily="18" charset="2"/>
              </a:rPr>
              <a:t>属性集的闭包</a:t>
            </a:r>
          </a:p>
        </p:txBody>
      </p:sp>
      <p:sp>
        <p:nvSpPr>
          <p:cNvPr id="47109" name="Rectangle 3"/>
          <p:cNvSpPr>
            <a:spLocks noGrp="1" noChangeArrowheads="1"/>
          </p:cNvSpPr>
          <p:nvPr>
            <p:ph idx="1"/>
          </p:nvPr>
        </p:nvSpPr>
        <p:spPr/>
        <p:txBody>
          <a:bodyPr/>
          <a:lstStyle/>
          <a:p>
            <a:pPr eaLnBrk="1" hangingPunct="1"/>
            <a:r>
              <a:rPr lang="zh-CN" altLang="en-US" dirty="0">
                <a:latin typeface="华文新魏" panose="02010800040101010101" pitchFamily="2" charset="-122"/>
              </a:rPr>
              <a:t>示例</a:t>
            </a:r>
          </a:p>
          <a:p>
            <a:pPr eaLnBrk="1" hangingPunct="1">
              <a:buNone/>
            </a:pPr>
            <a:r>
              <a:rPr lang="zh-CN" altLang="en-US" sz="2600" dirty="0">
                <a:latin typeface="华文新魏" panose="02010800040101010101" pitchFamily="2" charset="-122"/>
              </a:rPr>
              <a:t>	</a:t>
            </a:r>
            <a:r>
              <a:rPr lang="en-US" altLang="zh-CN" sz="2800" dirty="0">
                <a:latin typeface="华文新魏" panose="02010800040101010101" pitchFamily="2" charset="-122"/>
              </a:rPr>
              <a:t> R&lt; U, F &gt;, </a:t>
            </a:r>
            <a:r>
              <a:rPr lang="zh-CN" altLang="en-US" sz="2600" dirty="0">
                <a:latin typeface="华文新魏" panose="02010800040101010101" pitchFamily="2" charset="-122"/>
              </a:rPr>
              <a:t>属性集</a:t>
            </a:r>
            <a:r>
              <a:rPr lang="en-US" altLang="zh-CN" sz="2600" dirty="0">
                <a:latin typeface="华文新魏" panose="02010800040101010101" pitchFamily="2" charset="-122"/>
              </a:rPr>
              <a:t>U={A，B，C}，</a:t>
            </a:r>
          </a:p>
          <a:p>
            <a:pPr eaLnBrk="1" hangingPunct="1">
              <a:buFont typeface="Wingdings" panose="05000000000000000000" pitchFamily="2" charset="2"/>
              <a:buNone/>
            </a:pPr>
            <a:r>
              <a:rPr lang="en-US" altLang="zh-CN" sz="2600" dirty="0">
                <a:latin typeface="华文新魏" panose="02010800040101010101" pitchFamily="2" charset="-122"/>
              </a:rPr>
              <a:t>	</a:t>
            </a:r>
            <a:r>
              <a:rPr lang="zh-CN" altLang="en-US" sz="2600" dirty="0">
                <a:latin typeface="华文新魏" panose="02010800040101010101" pitchFamily="2" charset="-122"/>
              </a:rPr>
              <a:t>函数依赖集</a:t>
            </a:r>
            <a:r>
              <a:rPr lang="en-US" altLang="zh-CN" sz="2600" dirty="0">
                <a:latin typeface="华文新魏" panose="02010800040101010101" pitchFamily="2" charset="-122"/>
              </a:rPr>
              <a:t>F={A </a:t>
            </a:r>
            <a:r>
              <a:rPr lang="en-US" altLang="zh-CN" sz="2600" dirty="0">
                <a:latin typeface="华文新魏" panose="02010800040101010101" pitchFamily="2" charset="-122"/>
                <a:sym typeface="Symbol" panose="05050102010706020507" pitchFamily="18" charset="2"/>
              </a:rPr>
              <a:t></a:t>
            </a:r>
            <a:r>
              <a:rPr lang="en-US" altLang="zh-CN" sz="2600" dirty="0">
                <a:latin typeface="华文新魏" panose="02010800040101010101" pitchFamily="2" charset="-122"/>
              </a:rPr>
              <a:t> B，B </a:t>
            </a:r>
            <a:r>
              <a:rPr lang="en-US" altLang="zh-CN" sz="2600" dirty="0">
                <a:latin typeface="华文新魏" panose="02010800040101010101" pitchFamily="2" charset="-122"/>
                <a:sym typeface="Symbol" panose="05050102010706020507" pitchFamily="18" charset="2"/>
              </a:rPr>
              <a:t></a:t>
            </a:r>
            <a:r>
              <a:rPr lang="en-US" altLang="zh-CN" sz="2600" dirty="0">
                <a:latin typeface="华文新魏" panose="02010800040101010101" pitchFamily="2" charset="-122"/>
              </a:rPr>
              <a:t> C}</a:t>
            </a:r>
          </a:p>
          <a:p>
            <a:pPr eaLnBrk="1" hangingPunct="1">
              <a:buFont typeface="Wingdings" panose="05000000000000000000" pitchFamily="2" charset="2"/>
              <a:buNone/>
            </a:pPr>
            <a:r>
              <a:rPr lang="en-US" altLang="zh-CN" dirty="0">
                <a:latin typeface="华文新魏" panose="02010800040101010101" pitchFamily="2" charset="-122"/>
              </a:rPr>
              <a:t>	</a:t>
            </a:r>
            <a:r>
              <a:rPr lang="zh-CN" altLang="en-US" sz="2600" dirty="0">
                <a:latin typeface="华文新魏" panose="02010800040101010101" pitchFamily="2" charset="-122"/>
              </a:rPr>
              <a:t>则</a:t>
            </a:r>
          </a:p>
          <a:p>
            <a:pPr eaLnBrk="1" hangingPunct="1">
              <a:buFont typeface="Wingdings" panose="05000000000000000000" pitchFamily="2" charset="2"/>
              <a:buNone/>
            </a:pPr>
            <a:r>
              <a:rPr lang="zh-CN" altLang="en-US" sz="2600" dirty="0">
                <a:latin typeface="华文新魏" panose="02010800040101010101" pitchFamily="2" charset="-122"/>
              </a:rPr>
              <a:t>	</a:t>
            </a:r>
            <a:r>
              <a:rPr lang="en-US" altLang="zh-CN" sz="2600" dirty="0">
                <a:latin typeface="华文新魏" panose="02010800040101010101" pitchFamily="2" charset="-122"/>
              </a:rPr>
              <a:t>A</a:t>
            </a:r>
            <a:r>
              <a:rPr lang="en-US" altLang="zh-CN" sz="2600" baseline="30000" dirty="0">
                <a:latin typeface="华文新魏" panose="02010800040101010101" pitchFamily="2" charset="-122"/>
              </a:rPr>
              <a:t>+</a:t>
            </a:r>
            <a:r>
              <a:rPr lang="en-US" altLang="zh-CN" sz="2600" dirty="0">
                <a:latin typeface="华文新魏" panose="02010800040101010101" pitchFamily="2" charset="-122"/>
              </a:rPr>
              <a:t> = {A</a:t>
            </a:r>
            <a:r>
              <a:rPr lang="zh-CN" altLang="en-US" sz="2600" dirty="0">
                <a:latin typeface="华文新魏" panose="02010800040101010101" pitchFamily="2" charset="-122"/>
              </a:rPr>
              <a:t>，</a:t>
            </a:r>
            <a:r>
              <a:rPr lang="en-US" altLang="zh-CN" sz="2600" dirty="0">
                <a:latin typeface="华文新魏" panose="02010800040101010101" pitchFamily="2" charset="-122"/>
              </a:rPr>
              <a:t>B</a:t>
            </a:r>
            <a:r>
              <a:rPr lang="zh-CN" altLang="en-US" sz="2600" dirty="0">
                <a:latin typeface="华文新魏" panose="02010800040101010101" pitchFamily="2" charset="-122"/>
              </a:rPr>
              <a:t>，</a:t>
            </a:r>
            <a:r>
              <a:rPr lang="en-US" altLang="zh-CN" sz="2600" dirty="0">
                <a:latin typeface="华文新魏" panose="02010800040101010101" pitchFamily="2" charset="-122"/>
              </a:rPr>
              <a:t>C}</a:t>
            </a:r>
          </a:p>
          <a:p>
            <a:pPr eaLnBrk="1" hangingPunct="1">
              <a:buFont typeface="Wingdings" panose="05000000000000000000" pitchFamily="2" charset="2"/>
              <a:buNone/>
            </a:pPr>
            <a:r>
              <a:rPr lang="en-US" altLang="zh-CN" sz="2600" dirty="0">
                <a:latin typeface="华文新魏" panose="02010800040101010101" pitchFamily="2" charset="-122"/>
              </a:rPr>
              <a:t>	B</a:t>
            </a:r>
            <a:r>
              <a:rPr lang="en-US" altLang="zh-CN" sz="2600" baseline="30000" dirty="0">
                <a:latin typeface="华文新魏" panose="02010800040101010101" pitchFamily="2" charset="-122"/>
              </a:rPr>
              <a:t>+</a:t>
            </a:r>
            <a:r>
              <a:rPr lang="en-US" altLang="zh-CN" sz="2600" dirty="0">
                <a:latin typeface="华文新魏" panose="02010800040101010101" pitchFamily="2" charset="-122"/>
              </a:rPr>
              <a:t> = {B</a:t>
            </a:r>
            <a:r>
              <a:rPr lang="zh-CN" altLang="en-US" sz="2600" dirty="0">
                <a:latin typeface="华文新魏" panose="02010800040101010101" pitchFamily="2" charset="-122"/>
              </a:rPr>
              <a:t>，</a:t>
            </a:r>
            <a:r>
              <a:rPr lang="en-US" altLang="zh-CN" sz="2600" dirty="0">
                <a:latin typeface="华文新魏" panose="02010800040101010101" pitchFamily="2" charset="-122"/>
              </a:rPr>
              <a:t>C}</a:t>
            </a:r>
          </a:p>
          <a:p>
            <a:pPr eaLnBrk="1" hangingPunct="1">
              <a:buFont typeface="Wingdings" panose="05000000000000000000" pitchFamily="2" charset="2"/>
              <a:buNone/>
            </a:pPr>
            <a:r>
              <a:rPr lang="en-US" altLang="zh-CN" sz="2600" dirty="0">
                <a:latin typeface="华文新魏" panose="02010800040101010101" pitchFamily="2" charset="-122"/>
              </a:rPr>
              <a:t>	C</a:t>
            </a:r>
            <a:r>
              <a:rPr lang="en-US" altLang="zh-CN" sz="2600" baseline="30000" dirty="0">
                <a:latin typeface="华文新魏" panose="02010800040101010101" pitchFamily="2" charset="-122"/>
              </a:rPr>
              <a:t>+</a:t>
            </a:r>
            <a:r>
              <a:rPr lang="en-US" altLang="zh-CN" sz="2600" dirty="0">
                <a:latin typeface="华文新魏" panose="02010800040101010101" pitchFamily="2" charset="-122"/>
              </a:rPr>
              <a:t> = {C}</a:t>
            </a:r>
          </a:p>
          <a:p>
            <a:pPr eaLnBrk="1" hangingPunct="1"/>
            <a:endParaRPr lang="zh-CN" altLang="en-US" dirty="0">
              <a:latin typeface="华文新魏" panose="02010800040101010101"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48132" name="Rectangle 2"/>
          <p:cNvSpPr>
            <a:spLocks noChangeArrowheads="1"/>
          </p:cNvSpPr>
          <p:nvPr/>
        </p:nvSpPr>
        <p:spPr bwMode="auto">
          <a:xfrm>
            <a:off x="435302" y="4786461"/>
            <a:ext cx="801580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r>
              <a:rPr lang="zh-CN" altLang="en-US" sz="2800" dirty="0">
                <a:solidFill>
                  <a:srgbClr val="FF0000"/>
                </a:solidFill>
                <a:latin typeface="华文新魏" panose="02010800040101010101" pitchFamily="2" charset="-122"/>
              </a:rPr>
              <a:t>判定</a:t>
            </a:r>
            <a:r>
              <a:rPr lang="en-US" altLang="zh-CN" sz="2800" dirty="0">
                <a:solidFill>
                  <a:srgbClr val="FF0000"/>
                </a:solidFill>
                <a:latin typeface="Times New Roman" panose="02020603050405020304" pitchFamily="18" charset="0"/>
                <a:ea typeface="宋体" panose="02010600030101010101" pitchFamily="2" charset="-122"/>
                <a:sym typeface="Symbol" panose="05050102010706020507" pitchFamily="18" charset="2"/>
              </a:rPr>
              <a:t></a:t>
            </a:r>
            <a:r>
              <a:rPr lang="en-US" altLang="zh-CN" sz="2800" dirty="0">
                <a:solidFill>
                  <a:srgbClr val="FF0000"/>
                </a:solidFill>
                <a:latin typeface="华文新魏" panose="02010800040101010101" pitchFamily="2" charset="-122"/>
                <a:sym typeface="Symbol" panose="05050102010706020507" pitchFamily="18" charset="2"/>
              </a:rPr>
              <a:t></a:t>
            </a:r>
            <a:r>
              <a:rPr lang="en-US" altLang="zh-CN" sz="2800" dirty="0">
                <a:solidFill>
                  <a:srgbClr val="FF0000"/>
                </a:solidFill>
                <a:latin typeface="Times New Roman" panose="02020603050405020304" pitchFamily="18" charset="0"/>
                <a:ea typeface="宋体" panose="02010600030101010101" pitchFamily="2" charset="-122"/>
                <a:sym typeface="Symbol" panose="05050102010706020507" pitchFamily="18" charset="2"/>
              </a:rPr>
              <a:t> </a:t>
            </a:r>
            <a:r>
              <a:rPr lang="zh-CN" altLang="en-US" sz="2800" dirty="0">
                <a:solidFill>
                  <a:srgbClr val="FF0000"/>
                </a:solidFill>
                <a:latin typeface="华文新魏" panose="02010800040101010101" pitchFamily="2" charset="-122"/>
                <a:sym typeface="Symbol" panose="05050102010706020507" pitchFamily="18" charset="2"/>
              </a:rPr>
              <a:t>是否能由</a:t>
            </a:r>
            <a:r>
              <a:rPr lang="en-US" altLang="zh-CN" sz="2800" dirty="0">
                <a:solidFill>
                  <a:srgbClr val="FF0000"/>
                </a:solidFill>
                <a:latin typeface="华文新魏" panose="02010800040101010101" pitchFamily="2" charset="-122"/>
                <a:sym typeface="Symbol" panose="05050102010706020507" pitchFamily="18" charset="2"/>
              </a:rPr>
              <a:t>F</a:t>
            </a:r>
            <a:r>
              <a:rPr lang="zh-CN" altLang="en-US" sz="2800" dirty="0">
                <a:solidFill>
                  <a:srgbClr val="FF0000"/>
                </a:solidFill>
                <a:latin typeface="华文新魏" panose="02010800040101010101" pitchFamily="2" charset="-122"/>
                <a:sym typeface="Symbol" panose="05050102010706020507" pitchFamily="18" charset="2"/>
              </a:rPr>
              <a:t>根据</a:t>
            </a:r>
            <a:r>
              <a:rPr lang="en-US" altLang="zh-CN" sz="2800" dirty="0">
                <a:solidFill>
                  <a:srgbClr val="FF0000"/>
                </a:solidFill>
                <a:latin typeface="华文新魏" panose="02010800040101010101" pitchFamily="2" charset="-122"/>
                <a:sym typeface="Symbol" panose="05050102010706020507" pitchFamily="18" charset="2"/>
              </a:rPr>
              <a:t>Armstrong</a:t>
            </a:r>
            <a:r>
              <a:rPr lang="zh-CN" altLang="en-US" sz="2800" dirty="0">
                <a:solidFill>
                  <a:srgbClr val="FF0000"/>
                </a:solidFill>
                <a:latin typeface="华文新魏" panose="02010800040101010101" pitchFamily="2" charset="-122"/>
                <a:sym typeface="Symbol" panose="05050102010706020507" pitchFamily="18" charset="2"/>
              </a:rPr>
              <a:t>公理导出，可转化为求 </a:t>
            </a:r>
            <a:r>
              <a:rPr lang="en-US" altLang="zh-CN" sz="2800" dirty="0">
                <a:solidFill>
                  <a:srgbClr val="FF0000"/>
                </a:solidFill>
                <a:latin typeface="Times New Roman" panose="02020603050405020304" pitchFamily="18" charset="0"/>
                <a:ea typeface="宋体" panose="02010600030101010101" pitchFamily="2" charset="-122"/>
                <a:sym typeface="Symbol" panose="05050102010706020507" pitchFamily="18" charset="2"/>
              </a:rPr>
              <a:t></a:t>
            </a:r>
            <a:r>
              <a:rPr lang="en-US" altLang="zh-CN" sz="2800" baseline="30000" dirty="0">
                <a:solidFill>
                  <a:srgbClr val="FF0000"/>
                </a:solidFill>
                <a:latin typeface="Times New Roman" panose="02020603050405020304" pitchFamily="18" charset="0"/>
                <a:ea typeface="宋体" panose="02010600030101010101" pitchFamily="2" charset="-122"/>
                <a:sym typeface="Symbol" panose="05050102010706020507" pitchFamily="18" charset="2"/>
              </a:rPr>
              <a:t>+</a:t>
            </a:r>
            <a:r>
              <a:rPr lang="zh-CN" altLang="en-US" sz="2800" dirty="0">
                <a:solidFill>
                  <a:srgbClr val="FF0000"/>
                </a:solidFill>
                <a:latin typeface="华文新魏" panose="02010800040101010101" pitchFamily="2" charset="-122"/>
                <a:sym typeface="Symbol" panose="05050102010706020507" pitchFamily="18" charset="2"/>
              </a:rPr>
              <a:t> ，判定</a:t>
            </a:r>
            <a:r>
              <a:rPr lang="en-US" altLang="zh-CN" sz="2800" dirty="0">
                <a:solidFill>
                  <a:srgbClr val="FF0000"/>
                </a:solidFill>
                <a:latin typeface="Times New Roman" panose="02020603050405020304" pitchFamily="18" charset="0"/>
                <a:ea typeface="宋体" panose="02010600030101010101" pitchFamily="2" charset="-122"/>
                <a:sym typeface="Symbol" panose="05050102010706020507" pitchFamily="18" charset="2"/>
              </a:rPr>
              <a:t> </a:t>
            </a:r>
            <a:r>
              <a:rPr lang="en-US" altLang="zh-CN" sz="2800" dirty="0">
                <a:solidFill>
                  <a:srgbClr val="FF0000"/>
                </a:solidFill>
                <a:latin typeface="华文新魏" panose="02010800040101010101" pitchFamily="2" charset="-122"/>
                <a:sym typeface="Symbol" panose="05050102010706020507" pitchFamily="18" charset="2"/>
              </a:rPr>
              <a:t> </a:t>
            </a:r>
            <a:r>
              <a:rPr lang="en-US" altLang="zh-CN" sz="2800" dirty="0">
                <a:solidFill>
                  <a:srgbClr val="FF0000"/>
                </a:solidFill>
                <a:latin typeface="Times New Roman" panose="02020603050405020304" pitchFamily="18" charset="0"/>
                <a:ea typeface="宋体" panose="02010600030101010101" pitchFamily="2" charset="-122"/>
                <a:sym typeface="Symbol" panose="05050102010706020507" pitchFamily="18" charset="2"/>
              </a:rPr>
              <a:t></a:t>
            </a:r>
            <a:r>
              <a:rPr lang="en-US" altLang="zh-CN" sz="2800" baseline="30000" dirty="0">
                <a:solidFill>
                  <a:srgbClr val="FF0000"/>
                </a:solidFill>
                <a:latin typeface="Times New Roman" panose="02020603050405020304" pitchFamily="18" charset="0"/>
                <a:ea typeface="宋体" panose="02010600030101010101" pitchFamily="2" charset="-122"/>
                <a:sym typeface="Symbol" panose="05050102010706020507" pitchFamily="18" charset="2"/>
              </a:rPr>
              <a:t>+</a:t>
            </a:r>
            <a:r>
              <a:rPr lang="zh-CN" altLang="en-US" sz="2800" dirty="0">
                <a:solidFill>
                  <a:srgbClr val="FF0000"/>
                </a:solidFill>
                <a:latin typeface="华文新魏" panose="02010800040101010101" pitchFamily="2" charset="-122"/>
                <a:sym typeface="Symbol" panose="05050102010706020507" pitchFamily="18" charset="2"/>
              </a:rPr>
              <a:t>是否成立？</a:t>
            </a:r>
          </a:p>
        </p:txBody>
      </p:sp>
      <p:sp>
        <p:nvSpPr>
          <p:cNvPr id="57349" name="Rectangle 3"/>
          <p:cNvSpPr>
            <a:spLocks noGrp="1" noChangeArrowheads="1"/>
          </p:cNvSpPr>
          <p:nvPr>
            <p:ph type="title"/>
          </p:nvPr>
        </p:nvSpPr>
        <p:spPr/>
        <p:txBody>
          <a:bodyPr/>
          <a:lstStyle/>
          <a:p>
            <a:pPr eaLnBrk="1" hangingPunct="1">
              <a:defRPr/>
            </a:pPr>
            <a:r>
              <a:rPr kumimoji="1" lang="zh-CN" altLang="en-US"/>
              <a:t>属性集闭包的计算</a:t>
            </a:r>
          </a:p>
        </p:txBody>
      </p:sp>
      <p:sp>
        <p:nvSpPr>
          <p:cNvPr id="48134" name="Rectangle 6"/>
          <p:cNvSpPr>
            <a:spLocks noChangeArrowheads="1"/>
          </p:cNvSpPr>
          <p:nvPr/>
        </p:nvSpPr>
        <p:spPr bwMode="auto">
          <a:xfrm>
            <a:off x="444624" y="1395933"/>
            <a:ext cx="8087816"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r>
              <a:rPr lang="zh-CN" altLang="en-US" sz="2800" dirty="0">
                <a:latin typeface="华文新魏" panose="02010800040101010101" pitchFamily="2" charset="-122"/>
              </a:rPr>
              <a:t>问题：有没有一般性的算法判定</a:t>
            </a:r>
            <a:r>
              <a:rPr lang="zh-CN" altLang="en-US" sz="2800" dirty="0"/>
              <a:t>一个属性集</a:t>
            </a:r>
            <a:r>
              <a:rPr lang="en-US" altLang="zh-CN" sz="2800" dirty="0">
                <a:sym typeface="Symbol" panose="05050102010706020507" pitchFamily="18" charset="2"/>
              </a:rPr>
              <a:t></a:t>
            </a:r>
            <a:r>
              <a:rPr lang="zh-CN" altLang="en-US" sz="2800" dirty="0"/>
              <a:t>是否为超码？或者判定</a:t>
            </a:r>
            <a:r>
              <a:rPr lang="en-US" altLang="zh-CN" sz="2800" dirty="0">
                <a:latin typeface="Times New Roman" panose="02020603050405020304" pitchFamily="18" charset="0"/>
                <a:ea typeface="宋体" panose="02010600030101010101" pitchFamily="2" charset="-122"/>
                <a:sym typeface="Symbol" panose="05050102010706020507" pitchFamily="18" charset="2"/>
              </a:rPr>
              <a:t></a:t>
            </a:r>
            <a:r>
              <a:rPr lang="en-US" altLang="zh-CN" sz="2800" dirty="0">
                <a:latin typeface="华文新魏" panose="02010800040101010101" pitchFamily="2" charset="-122"/>
                <a:sym typeface="Symbol" panose="05050102010706020507" pitchFamily="18" charset="2"/>
              </a:rPr>
              <a:t></a:t>
            </a:r>
            <a:r>
              <a:rPr lang="en-US" altLang="zh-CN" sz="2800" dirty="0">
                <a:latin typeface="Times New Roman" panose="02020603050405020304" pitchFamily="18" charset="0"/>
                <a:ea typeface="宋体" panose="02010600030101010101" pitchFamily="2" charset="-122"/>
                <a:sym typeface="Symbol" panose="05050102010706020507" pitchFamily="18" charset="2"/>
              </a:rPr>
              <a:t></a:t>
            </a:r>
            <a:r>
              <a:rPr lang="zh-CN" altLang="en-US" sz="2800" dirty="0">
                <a:latin typeface="华文新魏" panose="02010800040101010101" pitchFamily="2" charset="-122"/>
                <a:sym typeface="Symbol" panose="05050102010706020507" pitchFamily="18" charset="2"/>
              </a:rPr>
              <a:t>是否能由</a:t>
            </a:r>
            <a:r>
              <a:rPr lang="en-US" altLang="zh-CN" sz="2800" dirty="0">
                <a:latin typeface="华文新魏" panose="02010800040101010101" pitchFamily="2" charset="-122"/>
                <a:sym typeface="Symbol" panose="05050102010706020507" pitchFamily="18" charset="2"/>
              </a:rPr>
              <a:t>F</a:t>
            </a:r>
            <a:r>
              <a:rPr lang="zh-CN" altLang="en-US" sz="2800" dirty="0">
                <a:latin typeface="华文新魏" panose="02010800040101010101" pitchFamily="2" charset="-122"/>
                <a:sym typeface="Symbol" panose="05050102010706020507" pitchFamily="18" charset="2"/>
              </a:rPr>
              <a:t>根据</a:t>
            </a:r>
            <a:r>
              <a:rPr lang="en-US" altLang="zh-CN" sz="2800" dirty="0">
                <a:latin typeface="华文新魏" panose="02010800040101010101" pitchFamily="2" charset="-122"/>
                <a:sym typeface="Symbol" panose="05050102010706020507" pitchFamily="18" charset="2"/>
              </a:rPr>
              <a:t>Armstrong</a:t>
            </a:r>
            <a:r>
              <a:rPr lang="zh-CN" altLang="en-US" sz="2800" dirty="0">
                <a:latin typeface="华文新魏" panose="02010800040101010101" pitchFamily="2" charset="-122"/>
                <a:sym typeface="Symbol" panose="05050102010706020507" pitchFamily="18" charset="2"/>
              </a:rPr>
              <a:t>公理导出？</a:t>
            </a:r>
          </a:p>
        </p:txBody>
      </p:sp>
      <p:sp>
        <p:nvSpPr>
          <p:cNvPr id="48135" name="Rectangle 7"/>
          <p:cNvSpPr>
            <a:spLocks noChangeArrowheads="1"/>
          </p:cNvSpPr>
          <p:nvPr/>
        </p:nvSpPr>
        <p:spPr bwMode="auto">
          <a:xfrm>
            <a:off x="516632" y="3010272"/>
            <a:ext cx="7727776"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spcBef>
                <a:spcPct val="0"/>
              </a:spcBef>
              <a:buClrTx/>
              <a:buSzTx/>
              <a:buFontTx/>
              <a:buNone/>
            </a:pPr>
            <a:r>
              <a:rPr lang="zh-CN" altLang="en-US" sz="2800" dirty="0">
                <a:latin typeface="华文新魏" panose="02010800040101010101" pitchFamily="2" charset="-122"/>
                <a:sym typeface="Symbol" panose="05050102010706020507" pitchFamily="18" charset="2"/>
              </a:rPr>
              <a:t>如果计算出</a:t>
            </a:r>
            <a:r>
              <a:rPr lang="en-US" altLang="zh-CN" sz="2800" dirty="0">
                <a:latin typeface="华文新魏" panose="02010800040101010101" pitchFamily="2" charset="-122"/>
                <a:sym typeface="Symbol" panose="05050102010706020507" pitchFamily="18" charset="2"/>
              </a:rPr>
              <a:t>F</a:t>
            </a:r>
            <a:r>
              <a:rPr lang="en-US" altLang="zh-CN" sz="2800" baseline="30000" dirty="0">
                <a:latin typeface="华文新魏" panose="02010800040101010101" pitchFamily="2" charset="-122"/>
                <a:sym typeface="Symbol" panose="05050102010706020507" pitchFamily="18" charset="2"/>
              </a:rPr>
              <a:t>+</a:t>
            </a:r>
            <a:r>
              <a:rPr lang="en-US" altLang="zh-CN" sz="2800" dirty="0">
                <a:latin typeface="华文新魏" panose="02010800040101010101" pitchFamily="2" charset="-122"/>
                <a:sym typeface="Symbol" panose="05050102010706020507" pitchFamily="18" charset="2"/>
              </a:rPr>
              <a:t>，</a:t>
            </a:r>
            <a:r>
              <a:rPr lang="zh-CN" altLang="en-US" sz="2800" dirty="0">
                <a:latin typeface="华文新魏" panose="02010800040101010101" pitchFamily="2" charset="-122"/>
                <a:sym typeface="Symbol" panose="05050102010706020507" pitchFamily="18" charset="2"/>
              </a:rPr>
              <a:t>再判断</a:t>
            </a:r>
            <a:r>
              <a:rPr lang="en-US" altLang="zh-CN" sz="2800" dirty="0">
                <a:latin typeface="+mn-ea"/>
                <a:ea typeface="+mn-ea"/>
                <a:sym typeface="Symbol" panose="05050102010706020507" pitchFamily="18" charset="2"/>
              </a:rPr>
              <a:t> U</a:t>
            </a:r>
            <a:r>
              <a:rPr lang="zh-CN" altLang="en-US" sz="2800" dirty="0">
                <a:latin typeface="+mn-ea"/>
                <a:ea typeface="+mn-ea"/>
                <a:sym typeface="Symbol" panose="05050102010706020507" pitchFamily="18" charset="2"/>
              </a:rPr>
              <a:t>或者</a:t>
            </a:r>
            <a:r>
              <a:rPr lang="en-US" altLang="zh-CN" sz="2800" dirty="0">
                <a:latin typeface="+mn-ea"/>
                <a:ea typeface="+mn-ea"/>
                <a:sym typeface="Symbol" panose="05050102010706020507" pitchFamily="18" charset="2"/>
              </a:rPr>
              <a:t> </a:t>
            </a:r>
            <a:r>
              <a:rPr lang="en-US" altLang="zh-CN" sz="2800" dirty="0">
                <a:latin typeface="Times New Roman" panose="02020603050405020304" pitchFamily="18" charset="0"/>
                <a:ea typeface="宋体" panose="02010600030101010101" pitchFamily="2" charset="-122"/>
                <a:sym typeface="Symbol" panose="05050102010706020507" pitchFamily="18" charset="2"/>
              </a:rPr>
              <a:t></a:t>
            </a:r>
            <a:r>
              <a:rPr lang="zh-CN" altLang="en-US" sz="2800" dirty="0">
                <a:latin typeface="华文新魏" panose="02010800040101010101" pitchFamily="2" charset="-122"/>
                <a:sym typeface="Symbol" panose="05050102010706020507" pitchFamily="18" charset="2"/>
              </a:rPr>
              <a:t>是否属于</a:t>
            </a:r>
            <a:r>
              <a:rPr lang="en-US" altLang="zh-CN" sz="2800" dirty="0">
                <a:latin typeface="华文新魏" panose="02010800040101010101" pitchFamily="2" charset="-122"/>
                <a:sym typeface="Symbol" panose="05050102010706020507" pitchFamily="18" charset="2"/>
              </a:rPr>
              <a:t>F</a:t>
            </a:r>
            <a:r>
              <a:rPr lang="en-US" altLang="zh-CN" sz="2800" baseline="30000" dirty="0">
                <a:latin typeface="华文新魏" panose="02010800040101010101" pitchFamily="2" charset="-122"/>
                <a:sym typeface="Symbol" panose="05050102010706020507" pitchFamily="18" charset="2"/>
              </a:rPr>
              <a:t>+</a:t>
            </a:r>
            <a:r>
              <a:rPr lang="en-US" altLang="zh-CN" sz="2800" dirty="0">
                <a:latin typeface="华文新魏" panose="02010800040101010101" pitchFamily="2" charset="-122"/>
                <a:sym typeface="Symbol" panose="05050102010706020507" pitchFamily="18" charset="2"/>
              </a:rPr>
              <a:t>，</a:t>
            </a:r>
            <a:r>
              <a:rPr lang="zh-CN" altLang="en-US" sz="2800" dirty="0">
                <a:latin typeface="华文新魏" panose="02010800040101010101" pitchFamily="2" charset="-122"/>
                <a:sym typeface="Symbol" panose="05050102010706020507" pitchFamily="18" charset="2"/>
              </a:rPr>
              <a:t>则由于计算</a:t>
            </a:r>
            <a:r>
              <a:rPr lang="en-US" altLang="zh-CN" sz="2800" dirty="0">
                <a:latin typeface="华文新魏" panose="02010800040101010101" pitchFamily="2" charset="-122"/>
                <a:sym typeface="Symbol" panose="05050102010706020507" pitchFamily="18" charset="2"/>
              </a:rPr>
              <a:t>F</a:t>
            </a:r>
            <a:r>
              <a:rPr lang="en-US" altLang="zh-CN" sz="2800" baseline="30000" dirty="0">
                <a:latin typeface="华文新魏" panose="02010800040101010101" pitchFamily="2" charset="-122"/>
                <a:sym typeface="Symbol" panose="05050102010706020507" pitchFamily="18" charset="2"/>
              </a:rPr>
              <a:t>+</a:t>
            </a:r>
            <a:r>
              <a:rPr lang="zh-CN" altLang="en-US" sz="2800" dirty="0">
                <a:latin typeface="华文新魏" panose="02010800040101010101" pitchFamily="2" charset="-122"/>
                <a:sym typeface="Symbol" panose="05050102010706020507" pitchFamily="18" charset="2"/>
              </a:rPr>
              <a:t>的算法是</a:t>
            </a:r>
            <a:r>
              <a:rPr lang="en-US" altLang="zh-CN" sz="2800" dirty="0">
                <a:latin typeface="华文新魏" panose="02010800040101010101" pitchFamily="2" charset="-122"/>
                <a:sym typeface="Symbol" panose="05050102010706020507" pitchFamily="18" charset="2"/>
              </a:rPr>
              <a:t>NP</a:t>
            </a:r>
            <a:r>
              <a:rPr lang="zh-CN" altLang="en-US" sz="2800" dirty="0">
                <a:latin typeface="华文新魏" panose="02010800040101010101" pitchFamily="2" charset="-122"/>
                <a:sym typeface="Symbol" panose="05050102010706020507" pitchFamily="18" charset="2"/>
              </a:rPr>
              <a:t>的，实际上是不可行的</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49157" name="Rectangle 9"/>
          <p:cNvSpPr>
            <a:spLocks noChangeArrowheads="1"/>
          </p:cNvSpPr>
          <p:nvPr/>
        </p:nvSpPr>
        <p:spPr bwMode="auto">
          <a:xfrm>
            <a:off x="-1452" y="2204864"/>
            <a:ext cx="9067800" cy="444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lvl="1">
              <a:spcBef>
                <a:spcPct val="30000"/>
              </a:spcBef>
              <a:buClr>
                <a:schemeClr val="hlink"/>
              </a:buClr>
              <a:buSzPct val="55000"/>
              <a:buFontTx/>
              <a:buNone/>
            </a:pPr>
            <a:r>
              <a:rPr lang="en-US" altLang="zh-CN" dirty="0">
                <a:latin typeface="华文新魏" panose="02010800040101010101" pitchFamily="2" charset="-122"/>
                <a:sym typeface="Symbol" panose="05050102010706020507" pitchFamily="18" charset="2"/>
              </a:rPr>
              <a:t>Input：  ，F</a:t>
            </a:r>
          </a:p>
          <a:p>
            <a:pPr lvl="1">
              <a:spcBef>
                <a:spcPct val="30000"/>
              </a:spcBef>
              <a:buClr>
                <a:schemeClr val="hlink"/>
              </a:buClr>
              <a:buSzPct val="55000"/>
              <a:buFontTx/>
              <a:buNone/>
            </a:pPr>
            <a:r>
              <a:rPr lang="en-US" altLang="zh-CN" dirty="0">
                <a:latin typeface="华文新魏" panose="02010800040101010101" pitchFamily="2" charset="-122"/>
                <a:sym typeface="Symbol" panose="05050102010706020507" pitchFamily="18" charset="2"/>
              </a:rPr>
              <a:t>Output： </a:t>
            </a:r>
            <a:r>
              <a:rPr lang="zh-CN" altLang="en-US" dirty="0">
                <a:latin typeface="华文新魏" panose="02010800040101010101" pitchFamily="2" charset="-122"/>
                <a:sym typeface="Symbol" panose="05050102010706020507" pitchFamily="18" charset="2"/>
              </a:rPr>
              <a:t>属性集闭包</a:t>
            </a:r>
            <a:r>
              <a:rPr lang="en-US" altLang="zh-CN" dirty="0">
                <a:latin typeface="华文新魏" panose="02010800040101010101" pitchFamily="2" charset="-122"/>
                <a:sym typeface="Symbol" panose="05050102010706020507" pitchFamily="18" charset="2"/>
              </a:rPr>
              <a:t>result</a:t>
            </a:r>
            <a:endParaRPr lang="en-US" altLang="zh-CN" baseline="30000" dirty="0">
              <a:latin typeface="华文新魏" panose="02010800040101010101" pitchFamily="2" charset="-122"/>
              <a:sym typeface="Symbol" panose="05050102010706020507" pitchFamily="18" charset="2"/>
            </a:endParaRPr>
          </a:p>
          <a:p>
            <a:pPr lvl="1">
              <a:spcBef>
                <a:spcPct val="30000"/>
              </a:spcBef>
              <a:buClr>
                <a:schemeClr val="hlink"/>
              </a:buClr>
              <a:buSzPct val="55000"/>
              <a:buFontTx/>
              <a:buNone/>
            </a:pPr>
            <a:r>
              <a:rPr lang="en-US" altLang="zh-CN" dirty="0">
                <a:latin typeface="华文新魏" panose="02010800040101010101" pitchFamily="2" charset="-122"/>
                <a:sym typeface="Symbol" panose="05050102010706020507" pitchFamily="18" charset="2"/>
              </a:rPr>
              <a:t>     result := ;</a:t>
            </a:r>
          </a:p>
          <a:p>
            <a:pPr lvl="1">
              <a:spcBef>
                <a:spcPct val="30000"/>
              </a:spcBef>
              <a:buClr>
                <a:schemeClr val="hlink"/>
              </a:buClr>
              <a:buSzPct val="55000"/>
              <a:buFontTx/>
              <a:buNone/>
            </a:pPr>
            <a:r>
              <a:rPr lang="en-US" altLang="zh-CN" dirty="0">
                <a:latin typeface="华文新魏" panose="02010800040101010101" pitchFamily="2" charset="-122"/>
                <a:sym typeface="Symbol" panose="05050102010706020507" pitchFamily="18" charset="2"/>
              </a:rPr>
              <a:t>	while (result</a:t>
            </a:r>
            <a:r>
              <a:rPr lang="zh-CN" altLang="zh-CN" dirty="0">
                <a:latin typeface="华文新魏" panose="02010800040101010101" pitchFamily="2" charset="-122"/>
                <a:sym typeface="Symbol" panose="05050102010706020507" pitchFamily="18" charset="2"/>
              </a:rPr>
              <a:t>发生变化</a:t>
            </a:r>
            <a:r>
              <a:rPr lang="en-US" altLang="zh-CN" dirty="0">
                <a:latin typeface="华文新魏" panose="02010800040101010101" pitchFamily="2" charset="-122"/>
                <a:sym typeface="Symbol" panose="05050102010706020507" pitchFamily="18" charset="2"/>
              </a:rPr>
              <a:t>)do</a:t>
            </a:r>
          </a:p>
          <a:p>
            <a:pPr lvl="1">
              <a:spcBef>
                <a:spcPct val="30000"/>
              </a:spcBef>
              <a:buClr>
                <a:schemeClr val="hlink"/>
              </a:buClr>
              <a:buSzPct val="55000"/>
              <a:buFontTx/>
              <a:buNone/>
            </a:pPr>
            <a:r>
              <a:rPr lang="en-US" altLang="zh-CN" dirty="0">
                <a:latin typeface="华文新魏" panose="02010800040101010101" pitchFamily="2" charset="-122"/>
                <a:sym typeface="Symbol" panose="05050102010706020507" pitchFamily="18" charset="2"/>
              </a:rPr>
              <a:t>	    for each </a:t>
            </a:r>
            <a:r>
              <a:rPr lang="zh-CN" altLang="en-US" dirty="0">
                <a:latin typeface="华文新魏" panose="02010800040101010101" pitchFamily="2" charset="-122"/>
                <a:sym typeface="Symbol" panose="05050102010706020507" pitchFamily="18" charset="2"/>
              </a:rPr>
              <a:t>函数依赖</a:t>
            </a:r>
            <a:r>
              <a:rPr lang="en-US" altLang="zh-CN" dirty="0">
                <a:latin typeface="华文新魏" panose="02010800040101010101" pitchFamily="2" charset="-122"/>
                <a:sym typeface="Symbol" panose="05050102010706020507" pitchFamily="18" charset="2"/>
              </a:rPr>
              <a:t>    in F do</a:t>
            </a:r>
          </a:p>
          <a:p>
            <a:pPr lvl="1">
              <a:spcBef>
                <a:spcPct val="30000"/>
              </a:spcBef>
              <a:buClr>
                <a:schemeClr val="hlink"/>
              </a:buClr>
              <a:buSzPct val="55000"/>
              <a:buFontTx/>
              <a:buNone/>
            </a:pPr>
            <a:r>
              <a:rPr lang="en-US" altLang="zh-CN" dirty="0">
                <a:latin typeface="华文新魏" panose="02010800040101010101" pitchFamily="2" charset="-122"/>
                <a:sym typeface="Symbol" panose="05050102010706020507" pitchFamily="18" charset="2"/>
              </a:rPr>
              <a:t>		begin</a:t>
            </a:r>
          </a:p>
          <a:p>
            <a:pPr lvl="1">
              <a:spcBef>
                <a:spcPct val="30000"/>
              </a:spcBef>
              <a:buClr>
                <a:schemeClr val="hlink"/>
              </a:buClr>
              <a:buSzPct val="55000"/>
              <a:buFontTx/>
              <a:buNone/>
            </a:pPr>
            <a:r>
              <a:rPr lang="en-US" altLang="zh-CN" dirty="0">
                <a:latin typeface="华文新魏" panose="02010800040101010101" pitchFamily="2" charset="-122"/>
                <a:sym typeface="Symbol" panose="05050102010706020507" pitchFamily="18" charset="2"/>
              </a:rPr>
              <a:t>		   if   result   then   result := result  </a:t>
            </a:r>
            <a:r>
              <a:rPr lang="zh-CN" altLang="en-US" dirty="0">
                <a:latin typeface="华文新魏" panose="02010800040101010101" pitchFamily="2" charset="-122"/>
                <a:sym typeface="Symbol" panose="05050102010706020507" pitchFamily="18" charset="2"/>
              </a:rPr>
              <a:t>；</a:t>
            </a:r>
            <a:endParaRPr lang="en-US" altLang="zh-CN" dirty="0">
              <a:latin typeface="华文新魏" panose="02010800040101010101" pitchFamily="2" charset="-122"/>
              <a:sym typeface="Symbol" panose="05050102010706020507" pitchFamily="18" charset="2"/>
            </a:endParaRPr>
          </a:p>
          <a:p>
            <a:pPr lvl="1">
              <a:spcBef>
                <a:spcPct val="30000"/>
              </a:spcBef>
              <a:buClr>
                <a:schemeClr val="hlink"/>
              </a:buClr>
              <a:buSzPct val="55000"/>
              <a:buFontTx/>
              <a:buNone/>
            </a:pPr>
            <a:r>
              <a:rPr lang="en-US" altLang="zh-CN" dirty="0">
                <a:latin typeface="华文新魏" panose="02010800040101010101" pitchFamily="2" charset="-122"/>
                <a:sym typeface="Symbol" panose="05050102010706020507" pitchFamily="18" charset="2"/>
              </a:rPr>
              <a:t>		end</a:t>
            </a:r>
          </a:p>
        </p:txBody>
      </p:sp>
      <p:sp>
        <p:nvSpPr>
          <p:cNvPr id="5128" name="Rectangle 10"/>
          <p:cNvSpPr>
            <a:spLocks noGrp="1" noChangeArrowheads="1"/>
          </p:cNvSpPr>
          <p:nvPr>
            <p:ph type="title"/>
          </p:nvPr>
        </p:nvSpPr>
        <p:spPr/>
        <p:txBody>
          <a:bodyPr/>
          <a:lstStyle/>
          <a:p>
            <a:pPr eaLnBrk="1" hangingPunct="1">
              <a:defRPr/>
            </a:pPr>
            <a:r>
              <a:rPr kumimoji="1" lang="zh-CN" altLang="en-US" dirty="0"/>
              <a:t>属性集闭包的计算</a:t>
            </a:r>
          </a:p>
        </p:txBody>
      </p:sp>
      <p:sp>
        <p:nvSpPr>
          <p:cNvPr id="49159" name="Rectangle 11"/>
          <p:cNvSpPr>
            <a:spLocks noGrp="1" noChangeArrowheads="1"/>
          </p:cNvSpPr>
          <p:nvPr>
            <p:ph idx="1"/>
          </p:nvPr>
        </p:nvSpPr>
        <p:spPr>
          <a:xfrm>
            <a:off x="720725" y="1441450"/>
            <a:ext cx="7670800" cy="557213"/>
          </a:xfrm>
        </p:spPr>
        <p:txBody>
          <a:bodyPr/>
          <a:lstStyle/>
          <a:p>
            <a:pPr eaLnBrk="1" hangingPunct="1">
              <a:lnSpc>
                <a:spcPct val="90000"/>
              </a:lnSpc>
            </a:pPr>
            <a:r>
              <a:rPr lang="zh-CN" altLang="en-US" sz="2800" dirty="0">
                <a:latin typeface="华文新魏" panose="02010800040101010101" pitchFamily="2" charset="-122"/>
              </a:rPr>
              <a:t>算法</a:t>
            </a:r>
            <a:r>
              <a:rPr lang="en-US" altLang="zh-CN" sz="2800" dirty="0">
                <a:latin typeface="华文新魏" panose="02010800040101010101" pitchFamily="2" charset="-122"/>
              </a:rPr>
              <a:t>(</a:t>
            </a:r>
            <a:r>
              <a:rPr lang="zh-CN" altLang="en-US" sz="2800" dirty="0">
                <a:latin typeface="华文新魏" panose="02010800040101010101" pitchFamily="2" charset="-122"/>
              </a:rPr>
              <a:t>计算基于函数依赖集</a:t>
            </a:r>
            <a:r>
              <a:rPr lang="en-US" altLang="zh-CN" sz="2800" dirty="0">
                <a:latin typeface="华文新魏" panose="02010800040101010101" pitchFamily="2" charset="-122"/>
              </a:rPr>
              <a:t>F</a:t>
            </a:r>
            <a:r>
              <a:rPr lang="zh-CN" altLang="en-US" sz="2800" dirty="0">
                <a:latin typeface="华文新魏" panose="02010800040101010101" pitchFamily="2" charset="-122"/>
              </a:rPr>
              <a:t>的属性集</a:t>
            </a:r>
            <a:r>
              <a:rPr lang="en-US" altLang="zh-CN" sz="2800" dirty="0">
                <a:sym typeface="Symbol" panose="05050102010706020507" pitchFamily="18" charset="2"/>
              </a:rPr>
              <a:t></a:t>
            </a:r>
            <a:r>
              <a:rPr lang="zh-CN" altLang="en-US" sz="2800" dirty="0">
                <a:latin typeface="华文新魏" panose="02010800040101010101" pitchFamily="2" charset="-122"/>
              </a:rPr>
              <a:t>的闭包</a:t>
            </a:r>
            <a:r>
              <a:rPr lang="en-US" altLang="zh-CN" sz="2800" dirty="0">
                <a:latin typeface="华文新魏" panose="02010800040101010101" pitchFamily="2" charset="-122"/>
              </a:rPr>
              <a:t>)</a:t>
            </a:r>
            <a:endParaRPr lang="zh-CN" altLang="en-US" sz="2800" dirty="0">
              <a:latin typeface="华文新魏" panose="02010800040101010101" pitchFamily="2" charset="-122"/>
              <a:sym typeface="Symbol" panose="05050102010706020507" pitchFamily="18" charset="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24580" name="Rectangle 2"/>
          <p:cNvSpPr>
            <a:spLocks noGrp="1" noChangeArrowheads="1"/>
          </p:cNvSpPr>
          <p:nvPr>
            <p:ph type="title"/>
          </p:nvPr>
        </p:nvSpPr>
        <p:spPr/>
        <p:txBody>
          <a:bodyPr/>
          <a:lstStyle/>
          <a:p>
            <a:pPr eaLnBrk="1" hangingPunct="1">
              <a:defRPr/>
            </a:pPr>
            <a:r>
              <a:rPr kumimoji="1" lang="zh-CN" altLang="en-US"/>
              <a:t>本章背景</a:t>
            </a:r>
          </a:p>
        </p:txBody>
      </p:sp>
      <p:sp>
        <p:nvSpPr>
          <p:cNvPr id="8197" name="Rectangle 3"/>
          <p:cNvSpPr>
            <a:spLocks noGrp="1" noChangeArrowheads="1"/>
          </p:cNvSpPr>
          <p:nvPr>
            <p:ph idx="1"/>
          </p:nvPr>
        </p:nvSpPr>
        <p:spPr/>
        <p:txBody>
          <a:bodyPr/>
          <a:lstStyle/>
          <a:p>
            <a:pPr eaLnBrk="1" hangingPunct="1"/>
            <a:r>
              <a:rPr lang="en-US" altLang="zh-CN" dirty="0"/>
              <a:t>RDB</a:t>
            </a:r>
            <a:r>
              <a:rPr lang="zh-CN" altLang="en-US" dirty="0"/>
              <a:t>设计工程方法的代表：</a:t>
            </a:r>
            <a:r>
              <a:rPr lang="en-US" altLang="zh-CN" dirty="0"/>
              <a:t>E-R</a:t>
            </a:r>
            <a:r>
              <a:rPr lang="zh-CN" altLang="en-US" dirty="0"/>
              <a:t>图方法 </a:t>
            </a:r>
          </a:p>
          <a:p>
            <a:pPr lvl="1" eaLnBrk="1" hangingPunct="1"/>
            <a:r>
              <a:rPr lang="zh-CN" altLang="en-US" dirty="0"/>
              <a:t>绘制</a:t>
            </a:r>
            <a:r>
              <a:rPr lang="en-US" altLang="zh-CN" dirty="0"/>
              <a:t>E-R</a:t>
            </a:r>
          </a:p>
          <a:p>
            <a:pPr lvl="1" eaLnBrk="1" hangingPunct="1"/>
            <a:r>
              <a:rPr lang="en-US" altLang="zh-CN" dirty="0"/>
              <a:t>E-R</a:t>
            </a:r>
            <a:r>
              <a:rPr lang="en-US" altLang="zh-CN" dirty="0">
                <a:sym typeface="Wingdings" panose="05000000000000000000" pitchFamily="2" charset="2"/>
              </a:rPr>
              <a:t>RDB</a:t>
            </a:r>
            <a:r>
              <a:rPr lang="zh-CN" altLang="en-US" dirty="0">
                <a:sym typeface="Wingdings" panose="05000000000000000000" pitchFamily="2" charset="2"/>
              </a:rPr>
              <a:t>模式</a:t>
            </a:r>
          </a:p>
          <a:p>
            <a:pPr lvl="1" eaLnBrk="1" hangingPunct="1"/>
            <a:r>
              <a:rPr lang="zh-CN" altLang="en-US" dirty="0">
                <a:sym typeface="Wingdings" panose="05000000000000000000" pitchFamily="2" charset="2"/>
              </a:rPr>
              <a:t>模式优化</a:t>
            </a:r>
          </a:p>
          <a:p>
            <a:pPr eaLnBrk="1" hangingPunct="1"/>
            <a:r>
              <a:rPr lang="en-US" altLang="zh-CN" dirty="0"/>
              <a:t>RDB</a:t>
            </a:r>
            <a:r>
              <a:rPr lang="zh-CN" altLang="en-US" dirty="0"/>
              <a:t>设计工程方法的问题</a:t>
            </a:r>
          </a:p>
          <a:p>
            <a:pPr lvl="1" eaLnBrk="1" hangingPunct="1"/>
            <a:r>
              <a:rPr lang="en-US" altLang="zh-CN" dirty="0"/>
              <a:t>E-R</a:t>
            </a:r>
            <a:r>
              <a:rPr lang="zh-CN" altLang="en-US" dirty="0"/>
              <a:t>质量和设计人员能力水平相关</a:t>
            </a:r>
            <a:endParaRPr lang="en-US" altLang="zh-CN" dirty="0"/>
          </a:p>
          <a:p>
            <a:pPr lvl="1" eaLnBrk="1" hangingPunct="1"/>
            <a:r>
              <a:rPr lang="en-US" altLang="zh-CN" dirty="0"/>
              <a:t>E-R</a:t>
            </a:r>
            <a:r>
              <a:rPr lang="zh-CN" altLang="en-US" dirty="0"/>
              <a:t>质量难以保证，致使</a:t>
            </a:r>
            <a:r>
              <a:rPr lang="en-US" altLang="zh-CN" dirty="0"/>
              <a:t>E-R</a:t>
            </a:r>
            <a:r>
              <a:rPr lang="zh-CN" altLang="en-US" dirty="0"/>
              <a:t>方法设计质量难以保证</a:t>
            </a:r>
          </a:p>
          <a:p>
            <a:pPr lvl="1" eaLnBrk="1" hangingPunct="1"/>
            <a:r>
              <a:rPr lang="zh-CN" altLang="en-US" dirty="0">
                <a:sym typeface="Wingdings" panose="05000000000000000000" pitchFamily="2" charset="2"/>
              </a:rPr>
              <a:t>其它</a:t>
            </a:r>
            <a:r>
              <a:rPr lang="en-US" altLang="zh-CN" dirty="0">
                <a:sym typeface="Wingdings" panose="05000000000000000000" pitchFamily="2" charset="2"/>
              </a:rPr>
              <a:t>RDB</a:t>
            </a:r>
            <a:r>
              <a:rPr lang="zh-CN" altLang="en-US" dirty="0">
                <a:sym typeface="Wingdings" panose="05000000000000000000" pitchFamily="2" charset="2"/>
              </a:rPr>
              <a:t>模式工程设计方法存在类似问题</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kumimoji="1" lang="zh-CN" altLang="en-US" dirty="0"/>
              <a:t>属性集闭包的计算</a:t>
            </a:r>
          </a:p>
        </p:txBody>
      </p:sp>
      <p:sp>
        <p:nvSpPr>
          <p:cNvPr id="50179" name="内容占位符 2"/>
          <p:cNvSpPr>
            <a:spLocks noGrp="1" noChangeArrowheads="1"/>
          </p:cNvSpPr>
          <p:nvPr>
            <p:ph idx="1"/>
          </p:nvPr>
        </p:nvSpPr>
        <p:spPr/>
        <p:txBody>
          <a:bodyPr/>
          <a:lstStyle/>
          <a:p>
            <a:r>
              <a:rPr lang="zh-CN" altLang="en-US" dirty="0"/>
              <a:t>属性集闭包算法的正确性</a:t>
            </a:r>
            <a:endParaRPr lang="en-US" altLang="zh-CN" dirty="0"/>
          </a:p>
          <a:p>
            <a:pPr lvl="1"/>
            <a:r>
              <a:rPr lang="zh-CN" altLang="en-US" dirty="0"/>
              <a:t>第一步正确，因为</a:t>
            </a:r>
            <a:r>
              <a:rPr lang="en-US" altLang="zh-CN" dirty="0">
                <a:sym typeface="Symbol" panose="05050102010706020507" pitchFamily="18" charset="2"/>
              </a:rPr>
              <a:t> </a:t>
            </a:r>
            <a:r>
              <a:rPr lang="en-US" altLang="zh-CN" dirty="0">
                <a:latin typeface="华文新魏" panose="02010800040101010101" pitchFamily="2" charset="-122"/>
                <a:sym typeface="Symbol" panose="05050102010706020507" pitchFamily="18" charset="2"/>
              </a:rPr>
              <a:t> </a:t>
            </a:r>
            <a:r>
              <a:rPr lang="en-US" altLang="zh-CN" dirty="0">
                <a:sym typeface="Symbol" panose="05050102010706020507" pitchFamily="18" charset="2"/>
              </a:rPr>
              <a:t></a:t>
            </a:r>
          </a:p>
          <a:p>
            <a:pPr lvl="1"/>
            <a:r>
              <a:rPr lang="zh-CN" altLang="en-US" dirty="0">
                <a:sym typeface="Symbol" panose="05050102010706020507" pitchFamily="18" charset="2"/>
              </a:rPr>
              <a:t>由于开始循环时，</a:t>
            </a:r>
            <a:r>
              <a:rPr lang="en-US" altLang="zh-CN" dirty="0">
                <a:sym typeface="Symbol" panose="05050102010706020507" pitchFamily="18" charset="2"/>
              </a:rPr>
              <a:t> </a:t>
            </a:r>
            <a:r>
              <a:rPr lang="en-US" altLang="zh-CN" dirty="0">
                <a:solidFill>
                  <a:srgbClr val="FF0000"/>
                </a:solidFill>
                <a:sym typeface="Symbol" panose="05050102010706020507" pitchFamily="18" charset="2"/>
              </a:rPr>
              <a:t> </a:t>
            </a:r>
            <a:r>
              <a:rPr lang="en-US" altLang="zh-CN" dirty="0">
                <a:solidFill>
                  <a:srgbClr val="FF0000"/>
                </a:solidFill>
                <a:latin typeface="华文新魏" panose="02010800040101010101" pitchFamily="2" charset="-122"/>
                <a:sym typeface="Symbol" panose="05050102010706020507" pitchFamily="18" charset="2"/>
              </a:rPr>
              <a:t> result</a:t>
            </a:r>
            <a:r>
              <a:rPr lang="zh-CN" altLang="en-US" dirty="0">
                <a:solidFill>
                  <a:srgbClr val="FF0000"/>
                </a:solidFill>
                <a:latin typeface="华文新魏" panose="02010800040101010101" pitchFamily="2" charset="-122"/>
                <a:sym typeface="Symbol" panose="05050102010706020507" pitchFamily="18" charset="2"/>
              </a:rPr>
              <a:t>为真</a:t>
            </a:r>
            <a:r>
              <a:rPr lang="zh-CN" altLang="en-US" dirty="0">
                <a:latin typeface="华文新魏" panose="02010800040101010101" pitchFamily="2" charset="-122"/>
                <a:sym typeface="Symbol" panose="05050102010706020507" pitchFamily="18" charset="2"/>
              </a:rPr>
              <a:t>，因此，只要</a:t>
            </a:r>
            <a:r>
              <a:rPr lang="en-US" altLang="zh-CN" dirty="0">
                <a:sym typeface="Symbol" panose="05050102010706020507" pitchFamily="18" charset="2"/>
              </a:rPr>
              <a:t></a:t>
            </a:r>
            <a:r>
              <a:rPr lang="en-US" altLang="zh-CN" dirty="0">
                <a:latin typeface="华文新魏" panose="02010800040101010101" pitchFamily="2" charset="-122"/>
                <a:sym typeface="Symbol" panose="05050102010706020507" pitchFamily="18" charset="2"/>
              </a:rPr>
              <a:t>  result</a:t>
            </a:r>
            <a:r>
              <a:rPr lang="zh-CN" altLang="en-US" dirty="0">
                <a:latin typeface="华文新魏" panose="02010800040101010101" pitchFamily="2" charset="-122"/>
                <a:sym typeface="Symbol" panose="05050102010706020507" pitchFamily="18" charset="2"/>
              </a:rPr>
              <a:t>且</a:t>
            </a:r>
            <a:r>
              <a:rPr lang="en-US" altLang="zh-CN" dirty="0">
                <a:sym typeface="Symbol" panose="05050102010706020507" pitchFamily="18" charset="2"/>
              </a:rPr>
              <a:t></a:t>
            </a:r>
            <a:r>
              <a:rPr lang="en-US" altLang="zh-CN" dirty="0">
                <a:latin typeface="华文新魏" panose="02010800040101010101" pitchFamily="2" charset="-122"/>
                <a:sym typeface="Symbol" panose="05050102010706020507" pitchFamily="18" charset="2"/>
              </a:rPr>
              <a:t>  </a:t>
            </a:r>
            <a:r>
              <a:rPr lang="en-US" altLang="zh-CN" dirty="0">
                <a:sym typeface="Symbol" panose="05050102010706020507" pitchFamily="18" charset="2"/>
              </a:rPr>
              <a:t></a:t>
            </a:r>
            <a:r>
              <a:rPr lang="zh-CN" altLang="en-US" dirty="0">
                <a:sym typeface="Symbol" panose="05050102010706020507" pitchFamily="18" charset="2"/>
              </a:rPr>
              <a:t>，就可以将</a:t>
            </a:r>
            <a:r>
              <a:rPr lang="en-US" altLang="zh-CN" dirty="0">
                <a:sym typeface="Symbol" panose="05050102010706020507" pitchFamily="18" charset="2"/>
              </a:rPr>
              <a:t></a:t>
            </a:r>
            <a:r>
              <a:rPr lang="zh-CN" altLang="en-US" dirty="0">
                <a:sym typeface="Symbol" panose="05050102010706020507" pitchFamily="18" charset="2"/>
              </a:rPr>
              <a:t>加入到</a:t>
            </a:r>
            <a:r>
              <a:rPr lang="en-US" altLang="zh-CN" dirty="0">
                <a:sym typeface="Symbol" panose="05050102010706020507" pitchFamily="18" charset="2"/>
              </a:rPr>
              <a:t>result</a:t>
            </a:r>
            <a:r>
              <a:rPr lang="zh-CN" altLang="en-US" dirty="0">
                <a:sym typeface="Symbol" panose="05050102010706020507" pitchFamily="18" charset="2"/>
              </a:rPr>
              <a:t>中。因为</a:t>
            </a:r>
            <a:r>
              <a:rPr lang="en-US" altLang="zh-CN" dirty="0">
                <a:sym typeface="Symbol" panose="05050102010706020507" pitchFamily="18" charset="2"/>
              </a:rPr>
              <a:t></a:t>
            </a:r>
            <a:r>
              <a:rPr lang="en-US" altLang="zh-CN" dirty="0">
                <a:latin typeface="华文新魏" panose="02010800040101010101" pitchFamily="2" charset="-122"/>
                <a:sym typeface="Symbol" panose="05050102010706020507" pitchFamily="18" charset="2"/>
              </a:rPr>
              <a:t>  result</a:t>
            </a:r>
            <a:r>
              <a:rPr lang="zh-CN" altLang="en-US" dirty="0">
                <a:latin typeface="华文新魏" panose="02010800040101010101" pitchFamily="2" charset="-122"/>
                <a:sym typeface="Symbol" panose="05050102010706020507" pitchFamily="18" charset="2"/>
              </a:rPr>
              <a:t>可以得到</a:t>
            </a:r>
            <a:r>
              <a:rPr lang="en-US" altLang="zh-CN" dirty="0">
                <a:latin typeface="华文新魏" panose="02010800040101010101" pitchFamily="2" charset="-122"/>
                <a:sym typeface="Symbol" panose="05050102010706020507" pitchFamily="18" charset="2"/>
              </a:rPr>
              <a:t> </a:t>
            </a:r>
            <a:r>
              <a:rPr lang="en-US" altLang="zh-CN" dirty="0">
                <a:solidFill>
                  <a:srgbClr val="FF0000"/>
                </a:solidFill>
                <a:latin typeface="华文新魏" panose="02010800040101010101" pitchFamily="2" charset="-122"/>
                <a:sym typeface="Symbol" panose="05050102010706020507" pitchFamily="18" charset="2"/>
              </a:rPr>
              <a:t>result</a:t>
            </a:r>
            <a:r>
              <a:rPr lang="en-US" altLang="zh-CN" dirty="0">
                <a:solidFill>
                  <a:srgbClr val="FF0000"/>
                </a:solidFill>
                <a:sym typeface="Symbol" panose="05050102010706020507" pitchFamily="18" charset="2"/>
              </a:rPr>
              <a:t> </a:t>
            </a:r>
            <a:r>
              <a:rPr lang="en-US" altLang="zh-CN" dirty="0">
                <a:solidFill>
                  <a:srgbClr val="FF0000"/>
                </a:solidFill>
                <a:latin typeface="华文新魏" panose="02010800040101010101" pitchFamily="2" charset="-122"/>
                <a:sym typeface="Symbol" panose="05050102010706020507" pitchFamily="18" charset="2"/>
              </a:rPr>
              <a:t> </a:t>
            </a:r>
            <a:r>
              <a:rPr lang="en-US" altLang="zh-CN" dirty="0">
                <a:solidFill>
                  <a:srgbClr val="FF0000"/>
                </a:solidFill>
                <a:sym typeface="Symbol" panose="05050102010706020507" pitchFamily="18" charset="2"/>
              </a:rPr>
              <a:t></a:t>
            </a:r>
            <a:r>
              <a:rPr lang="zh-CN" altLang="en-US" dirty="0">
                <a:sym typeface="Symbol" panose="05050102010706020507" pitchFamily="18" charset="2"/>
              </a:rPr>
              <a:t>，再由传递律得到</a:t>
            </a:r>
            <a:r>
              <a:rPr lang="en-US" altLang="zh-CN" dirty="0">
                <a:sym typeface="Symbol" panose="05050102010706020507" pitchFamily="18" charset="2"/>
              </a:rPr>
              <a:t> </a:t>
            </a:r>
            <a:r>
              <a:rPr lang="en-US" altLang="zh-CN" dirty="0">
                <a:latin typeface="华文新魏" panose="02010800040101010101" pitchFamily="2" charset="-122"/>
                <a:sym typeface="Symbol" panose="05050102010706020507" pitchFamily="18" charset="2"/>
              </a:rPr>
              <a:t> </a:t>
            </a:r>
            <a:r>
              <a:rPr lang="en-US" altLang="zh-CN" dirty="0">
                <a:sym typeface="Symbol" panose="05050102010706020507" pitchFamily="18" charset="2"/>
              </a:rPr>
              <a:t></a:t>
            </a:r>
            <a:r>
              <a:rPr lang="zh-CN" altLang="en-US" dirty="0">
                <a:sym typeface="Symbol" panose="05050102010706020507" pitchFamily="18" charset="2"/>
              </a:rPr>
              <a:t>，而</a:t>
            </a:r>
            <a:r>
              <a:rPr lang="en-US" altLang="zh-CN" dirty="0">
                <a:solidFill>
                  <a:srgbClr val="FF0000"/>
                </a:solidFill>
                <a:sym typeface="Symbol" panose="05050102010706020507" pitchFamily="18" charset="2"/>
              </a:rPr>
              <a:t></a:t>
            </a:r>
            <a:r>
              <a:rPr lang="en-US" altLang="zh-CN" dirty="0">
                <a:solidFill>
                  <a:srgbClr val="FF0000"/>
                </a:solidFill>
                <a:latin typeface="华文新魏" panose="02010800040101010101" pitchFamily="2" charset="-122"/>
                <a:sym typeface="Symbol" panose="05050102010706020507" pitchFamily="18" charset="2"/>
              </a:rPr>
              <a:t>  </a:t>
            </a:r>
            <a:r>
              <a:rPr lang="en-US" altLang="zh-CN" dirty="0">
                <a:solidFill>
                  <a:srgbClr val="FF0000"/>
                </a:solidFill>
                <a:sym typeface="Symbol" panose="05050102010706020507" pitchFamily="18" charset="2"/>
              </a:rPr>
              <a:t></a:t>
            </a:r>
            <a:r>
              <a:rPr lang="zh-CN" altLang="en-US" dirty="0">
                <a:sym typeface="Symbol" panose="05050102010706020507" pitchFamily="18" charset="2"/>
              </a:rPr>
              <a:t>，因此</a:t>
            </a:r>
            <a:r>
              <a:rPr lang="en-US" altLang="zh-CN" dirty="0">
                <a:latin typeface="华文新魏" panose="02010800040101010101" pitchFamily="2" charset="-122"/>
                <a:sym typeface="Symbol" panose="05050102010706020507" pitchFamily="18" charset="2"/>
              </a:rPr>
              <a:t> </a:t>
            </a:r>
            <a:r>
              <a:rPr lang="en-US" altLang="zh-CN" dirty="0">
                <a:sym typeface="Symbol" panose="05050102010706020507" pitchFamily="18" charset="2"/>
              </a:rPr>
              <a:t> </a:t>
            </a:r>
            <a:r>
              <a:rPr lang="en-US" altLang="zh-CN" dirty="0">
                <a:latin typeface="华文新魏" panose="02010800040101010101" pitchFamily="2" charset="-122"/>
                <a:sym typeface="Symbol" panose="05050102010706020507" pitchFamily="18" charset="2"/>
              </a:rPr>
              <a:t> </a:t>
            </a:r>
            <a:r>
              <a:rPr lang="en-US" altLang="zh-CN" dirty="0">
                <a:sym typeface="Symbol" panose="05050102010706020507" pitchFamily="18" charset="2"/>
              </a:rPr>
              <a:t></a:t>
            </a:r>
            <a:r>
              <a:rPr lang="zh-CN" altLang="en-US" dirty="0">
                <a:sym typeface="Symbol" panose="05050102010706020507" pitchFamily="18" charset="2"/>
              </a:rPr>
              <a:t>，最后由合并律推出</a:t>
            </a:r>
            <a:r>
              <a:rPr lang="en-US" altLang="zh-CN" dirty="0">
                <a:solidFill>
                  <a:srgbClr val="FF0000"/>
                </a:solidFill>
                <a:sym typeface="Symbol" panose="05050102010706020507" pitchFamily="18" charset="2"/>
              </a:rPr>
              <a:t> </a:t>
            </a:r>
            <a:r>
              <a:rPr lang="en-US" altLang="zh-CN" dirty="0">
                <a:solidFill>
                  <a:srgbClr val="FF0000"/>
                </a:solidFill>
                <a:latin typeface="华文新魏" panose="02010800040101010101" pitchFamily="2" charset="-122"/>
                <a:sym typeface="Symbol" panose="05050102010706020507" pitchFamily="18" charset="2"/>
              </a:rPr>
              <a:t> result  </a:t>
            </a:r>
            <a:r>
              <a:rPr lang="en-US" altLang="zh-CN" dirty="0">
                <a:solidFill>
                  <a:srgbClr val="FF0000"/>
                </a:solidFill>
                <a:sym typeface="Symbol" panose="05050102010706020507" pitchFamily="18" charset="2"/>
              </a:rPr>
              <a:t></a:t>
            </a:r>
          </a:p>
          <a:p>
            <a:pPr lvl="1"/>
            <a:endParaRPr lang="zh-CN" altLang="en-US" dirty="0"/>
          </a:p>
        </p:txBody>
      </p:sp>
      <p:sp>
        <p:nvSpPr>
          <p:cNvPr id="5" name="页脚占位符 4"/>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kumimoji="1" lang="zh-CN" altLang="en-US" dirty="0"/>
              <a:t>属性集闭包的计算</a:t>
            </a:r>
          </a:p>
        </p:txBody>
      </p:sp>
      <p:sp>
        <p:nvSpPr>
          <p:cNvPr id="51203" name="内容占位符 2"/>
          <p:cNvSpPr>
            <a:spLocks noGrp="1" noChangeArrowheads="1"/>
          </p:cNvSpPr>
          <p:nvPr>
            <p:ph idx="1"/>
          </p:nvPr>
        </p:nvSpPr>
        <p:spPr/>
        <p:txBody>
          <a:bodyPr/>
          <a:lstStyle/>
          <a:p>
            <a:r>
              <a:rPr lang="zh-CN" altLang="en-US" dirty="0"/>
              <a:t>属性集闭包算法的完备性</a:t>
            </a:r>
            <a:r>
              <a:rPr lang="en-US" altLang="zh-CN" dirty="0"/>
              <a:t>(</a:t>
            </a:r>
            <a:r>
              <a:rPr lang="zh-CN" altLang="en-US" dirty="0"/>
              <a:t>算法能够找出</a:t>
            </a:r>
            <a:r>
              <a:rPr lang="en-US" altLang="zh-CN" sz="3200" dirty="0">
                <a:sym typeface="Symbol" panose="05050102010706020507" pitchFamily="18" charset="2"/>
              </a:rPr>
              <a:t></a:t>
            </a:r>
            <a:r>
              <a:rPr lang="en-US" altLang="zh-CN" sz="3200" baseline="30000" dirty="0">
                <a:sym typeface="Symbol" panose="05050102010706020507" pitchFamily="18" charset="2"/>
              </a:rPr>
              <a:t>+</a:t>
            </a:r>
            <a:r>
              <a:rPr lang="en-US" altLang="zh-CN" sz="3200" dirty="0">
                <a:latin typeface="华文新魏" panose="02010800040101010101" pitchFamily="2" charset="-122"/>
                <a:sym typeface="Symbol" panose="05050102010706020507" pitchFamily="18" charset="2"/>
              </a:rPr>
              <a:t> </a:t>
            </a:r>
            <a:r>
              <a:rPr lang="zh-CN" altLang="en-US" sz="3200" dirty="0">
                <a:latin typeface="华文新魏" panose="02010800040101010101" pitchFamily="2" charset="-122"/>
                <a:sym typeface="Symbol" panose="05050102010706020507" pitchFamily="18" charset="2"/>
              </a:rPr>
              <a:t>中的全部属性</a:t>
            </a:r>
            <a:r>
              <a:rPr lang="en-US" altLang="zh-CN" sz="3200" dirty="0">
                <a:latin typeface="华文新魏" panose="02010800040101010101" pitchFamily="2" charset="-122"/>
                <a:sym typeface="Symbol" panose="05050102010706020507" pitchFamily="18" charset="2"/>
              </a:rPr>
              <a:t>)</a:t>
            </a:r>
          </a:p>
          <a:p>
            <a:pPr lvl="1"/>
            <a:r>
              <a:rPr lang="zh-CN" altLang="en-US" dirty="0">
                <a:latin typeface="华文新魏" panose="02010800040101010101" pitchFamily="2" charset="-122"/>
                <a:sym typeface="Symbol" panose="05050102010706020507" pitchFamily="18" charset="2"/>
              </a:rPr>
              <a:t>在算法执行过程中，如果存在某个属性应该属于</a:t>
            </a:r>
            <a:r>
              <a:rPr lang="en-US" altLang="zh-CN" dirty="0">
                <a:sym typeface="Symbol" panose="05050102010706020507" pitchFamily="18" charset="2"/>
              </a:rPr>
              <a:t></a:t>
            </a:r>
            <a:r>
              <a:rPr lang="en-US" altLang="zh-CN" baseline="30000" dirty="0">
                <a:sym typeface="Symbol" panose="05050102010706020507" pitchFamily="18" charset="2"/>
              </a:rPr>
              <a:t>+</a:t>
            </a:r>
            <a:r>
              <a:rPr lang="en-US" altLang="zh-CN" dirty="0">
                <a:latin typeface="华文新魏" panose="02010800040101010101" pitchFamily="2" charset="-122"/>
                <a:sym typeface="Symbol" panose="05050102010706020507" pitchFamily="18" charset="2"/>
              </a:rPr>
              <a:t> </a:t>
            </a:r>
            <a:r>
              <a:rPr lang="zh-CN" altLang="en-US" sz="1800" dirty="0">
                <a:highlight>
                  <a:srgbClr val="FFFF00"/>
                </a:highlight>
                <a:latin typeface="华文新魏" panose="02010800040101010101" pitchFamily="2" charset="-122"/>
                <a:sym typeface="Symbol" panose="05050102010706020507" pitchFamily="18" charset="2"/>
              </a:rPr>
              <a:t>（应该能由</a:t>
            </a:r>
            <a:r>
              <a:rPr lang="en-US" altLang="zh-CN" sz="1800" dirty="0">
                <a:highlight>
                  <a:srgbClr val="FFFF00"/>
                </a:highlight>
                <a:latin typeface="华文新魏" panose="02010800040101010101" pitchFamily="2" charset="-122"/>
                <a:sym typeface="Symbol" panose="05050102010706020507" pitchFamily="18" charset="2"/>
              </a:rPr>
              <a:t>Armstrong</a:t>
            </a:r>
            <a:r>
              <a:rPr lang="zh-CN" altLang="en-US" sz="1800" dirty="0">
                <a:highlight>
                  <a:srgbClr val="FFFF00"/>
                </a:highlight>
                <a:latin typeface="华文新魏" panose="02010800040101010101" pitchFamily="2" charset="-122"/>
                <a:sym typeface="Symbol" panose="05050102010706020507" pitchFamily="18" charset="2"/>
              </a:rPr>
              <a:t>推出 </a:t>
            </a:r>
            <a:r>
              <a:rPr lang="en-US" altLang="zh-CN" sz="1800" dirty="0">
                <a:highlight>
                  <a:srgbClr val="FFFF00"/>
                </a:highlight>
                <a:latin typeface="华文新魏" panose="02010800040101010101" pitchFamily="2" charset="-122"/>
                <a:sym typeface="Symbol" panose="05050102010706020507" pitchFamily="18" charset="2"/>
              </a:rPr>
              <a:t>α-&gt;γ</a:t>
            </a:r>
            <a:r>
              <a:rPr lang="zh-CN" altLang="en-US" sz="1800" dirty="0">
                <a:highlight>
                  <a:srgbClr val="FFFF00"/>
                </a:highlight>
                <a:latin typeface="华文新魏" panose="02010800040101010101" pitchFamily="2" charset="-122"/>
                <a:sym typeface="Symbol" panose="05050102010706020507" pitchFamily="18" charset="2"/>
              </a:rPr>
              <a:t>），</a:t>
            </a:r>
            <a:r>
              <a:rPr lang="zh-CN" altLang="en-US" dirty="0">
                <a:latin typeface="华文新魏" panose="02010800040101010101" pitchFamily="2" charset="-122"/>
                <a:sym typeface="Symbol" panose="05050102010706020507" pitchFamily="18" charset="2"/>
              </a:rPr>
              <a:t>但是不属于</a:t>
            </a:r>
            <a:r>
              <a:rPr lang="en-US" altLang="zh-CN" dirty="0">
                <a:latin typeface="华文新魏" panose="02010800040101010101" pitchFamily="2" charset="-122"/>
                <a:sym typeface="Symbol" panose="05050102010706020507" pitchFamily="18" charset="2"/>
              </a:rPr>
              <a:t>result</a:t>
            </a:r>
            <a:r>
              <a:rPr lang="zh-CN" altLang="en-US" dirty="0">
                <a:latin typeface="华文新魏" panose="02010800040101010101" pitchFamily="2" charset="-122"/>
                <a:sym typeface="Symbol" panose="05050102010706020507" pitchFamily="18" charset="2"/>
              </a:rPr>
              <a:t>，则必定存在函数依赖</a:t>
            </a:r>
            <a:r>
              <a:rPr lang="en-US" altLang="zh-CN" dirty="0">
                <a:sym typeface="Symbol" panose="05050102010706020507" pitchFamily="18" charset="2"/>
              </a:rPr>
              <a:t></a:t>
            </a:r>
            <a:r>
              <a:rPr lang="en-US" altLang="zh-CN" dirty="0">
                <a:latin typeface="华文新魏" panose="02010800040101010101" pitchFamily="2" charset="-122"/>
                <a:sym typeface="Symbol" panose="05050102010706020507" pitchFamily="18" charset="2"/>
              </a:rPr>
              <a:t>  </a:t>
            </a:r>
            <a:r>
              <a:rPr lang="en-US" altLang="zh-CN" dirty="0">
                <a:sym typeface="Symbol" panose="05050102010706020507" pitchFamily="18" charset="2"/>
              </a:rPr>
              <a:t>(</a:t>
            </a:r>
            <a:r>
              <a:rPr lang="en-US" altLang="zh-CN" dirty="0">
                <a:latin typeface="华文新魏" panose="02010800040101010101" pitchFamily="2" charset="-122"/>
                <a:sym typeface="Symbol" panose="05050102010706020507" pitchFamily="18" charset="2"/>
              </a:rPr>
              <a:t>  result</a:t>
            </a:r>
            <a:r>
              <a:rPr lang="en-US" altLang="zh-CN" dirty="0">
                <a:sym typeface="Symbol" panose="05050102010706020507" pitchFamily="18" charset="2"/>
              </a:rPr>
              <a:t>)</a:t>
            </a:r>
            <a:r>
              <a:rPr lang="zh-CN" altLang="en-US" dirty="0">
                <a:sym typeface="Symbol" panose="05050102010706020507" pitchFamily="18" charset="2"/>
              </a:rPr>
              <a:t>并且</a:t>
            </a:r>
            <a:r>
              <a:rPr lang="en-US" altLang="zh-CN" dirty="0">
                <a:solidFill>
                  <a:srgbClr val="FF0000"/>
                </a:solidFill>
                <a:sym typeface="Symbol" panose="05050102010706020507" pitchFamily="18" charset="2"/>
              </a:rPr>
              <a:t></a:t>
            </a:r>
            <a:r>
              <a:rPr lang="zh-CN" altLang="en-US" dirty="0">
                <a:solidFill>
                  <a:srgbClr val="FF0000"/>
                </a:solidFill>
                <a:sym typeface="Symbol" panose="05050102010706020507" pitchFamily="18" charset="2"/>
              </a:rPr>
              <a:t>中至少有一个属性不在</a:t>
            </a:r>
            <a:r>
              <a:rPr lang="en-US" altLang="zh-CN" dirty="0">
                <a:solidFill>
                  <a:srgbClr val="FF0000"/>
                </a:solidFill>
                <a:sym typeface="Symbol" panose="05050102010706020507" pitchFamily="18" charset="2"/>
              </a:rPr>
              <a:t>result</a:t>
            </a:r>
            <a:r>
              <a:rPr lang="zh-CN" altLang="en-US" dirty="0">
                <a:solidFill>
                  <a:srgbClr val="FF0000"/>
                </a:solidFill>
                <a:sym typeface="Symbol" panose="05050102010706020507" pitchFamily="18" charset="2"/>
              </a:rPr>
              <a:t>中。</a:t>
            </a:r>
            <a:endParaRPr lang="en-US" altLang="zh-CN" dirty="0">
              <a:solidFill>
                <a:srgbClr val="FF0000"/>
              </a:solidFill>
              <a:sym typeface="Symbol" panose="05050102010706020507" pitchFamily="18" charset="2"/>
            </a:endParaRPr>
          </a:p>
          <a:p>
            <a:pPr lvl="1"/>
            <a:r>
              <a:rPr lang="zh-CN" altLang="en-US" dirty="0">
                <a:sym typeface="Symbol" panose="05050102010706020507" pitchFamily="18" charset="2"/>
              </a:rPr>
              <a:t>当算法结束时，所有函数依赖均已被处理过，</a:t>
            </a:r>
            <a:r>
              <a:rPr lang="en-US" altLang="zh-CN" dirty="0">
                <a:sym typeface="Symbol" panose="05050102010706020507" pitchFamily="18" charset="2"/>
              </a:rPr>
              <a:t></a:t>
            </a:r>
            <a:r>
              <a:rPr lang="zh-CN" altLang="en-US" dirty="0">
                <a:sym typeface="Symbol" panose="05050102010706020507" pitchFamily="18" charset="2"/>
              </a:rPr>
              <a:t>中的属性都已经加到</a:t>
            </a:r>
            <a:r>
              <a:rPr lang="en-US" altLang="zh-CN" dirty="0">
                <a:sym typeface="Symbol" panose="05050102010706020507" pitchFamily="18" charset="2"/>
              </a:rPr>
              <a:t>result</a:t>
            </a:r>
            <a:r>
              <a:rPr lang="zh-CN" altLang="en-US" dirty="0">
                <a:sym typeface="Symbol" panose="05050102010706020507" pitchFamily="18" charset="2"/>
              </a:rPr>
              <a:t>中。因此我们可以确定</a:t>
            </a:r>
            <a:r>
              <a:rPr lang="en-US" altLang="zh-CN" dirty="0">
                <a:sym typeface="Symbol" panose="05050102010706020507" pitchFamily="18" charset="2"/>
              </a:rPr>
              <a:t></a:t>
            </a:r>
            <a:r>
              <a:rPr lang="en-US" altLang="zh-CN" baseline="30000" dirty="0">
                <a:sym typeface="Symbol" panose="05050102010706020507" pitchFamily="18" charset="2"/>
              </a:rPr>
              <a:t>+</a:t>
            </a:r>
            <a:r>
              <a:rPr lang="zh-CN" altLang="en-US" dirty="0">
                <a:sym typeface="Symbol" panose="05050102010706020507" pitchFamily="18" charset="2"/>
              </a:rPr>
              <a:t>中的所有属性都在</a:t>
            </a:r>
            <a:r>
              <a:rPr lang="en-US" altLang="zh-CN" dirty="0">
                <a:sym typeface="Symbol" panose="05050102010706020507" pitchFamily="18" charset="2"/>
              </a:rPr>
              <a:t>result</a:t>
            </a:r>
            <a:r>
              <a:rPr lang="zh-CN" altLang="en-US" dirty="0">
                <a:sym typeface="Symbol" panose="05050102010706020507" pitchFamily="18" charset="2"/>
              </a:rPr>
              <a:t>中。</a:t>
            </a:r>
            <a:endParaRPr lang="zh-CN" altLang="en-US" dirty="0"/>
          </a:p>
        </p:txBody>
      </p:sp>
      <p:sp>
        <p:nvSpPr>
          <p:cNvPr id="5" name="页脚占位符 4"/>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kumimoji="1" lang="zh-CN" altLang="en-US" dirty="0"/>
              <a:t>属性集闭包的计算</a:t>
            </a:r>
          </a:p>
        </p:txBody>
      </p:sp>
      <p:sp>
        <p:nvSpPr>
          <p:cNvPr id="52227" name="内容占位符 2"/>
          <p:cNvSpPr>
            <a:spLocks noGrp="1" noChangeArrowheads="1"/>
          </p:cNvSpPr>
          <p:nvPr>
            <p:ph idx="1"/>
          </p:nvPr>
        </p:nvSpPr>
        <p:spPr/>
        <p:txBody>
          <a:bodyPr/>
          <a:lstStyle/>
          <a:p>
            <a:r>
              <a:rPr lang="zh-CN" altLang="en-US" dirty="0"/>
              <a:t>算法时间复杂度</a:t>
            </a:r>
            <a:endParaRPr lang="en-US" altLang="zh-CN" dirty="0"/>
          </a:p>
          <a:p>
            <a:pPr lvl="1"/>
            <a:r>
              <a:rPr lang="zh-CN" altLang="en-US" dirty="0"/>
              <a:t>最坏情况下，该算法的执行时间为函数依赖集</a:t>
            </a:r>
            <a:r>
              <a:rPr lang="en-US" altLang="zh-CN" dirty="0"/>
              <a:t>F</a:t>
            </a:r>
            <a:r>
              <a:rPr lang="zh-CN" altLang="en-US" dirty="0"/>
              <a:t>规模的二次方。</a:t>
            </a:r>
            <a:endParaRPr lang="en-US" altLang="zh-CN" dirty="0"/>
          </a:p>
          <a:p>
            <a:pPr lvl="1"/>
            <a:r>
              <a:rPr lang="zh-CN" altLang="en-US" dirty="0"/>
              <a:t>还有更快的算法，见习题</a:t>
            </a:r>
            <a:r>
              <a:rPr lang="en-US" altLang="zh-CN" dirty="0"/>
              <a:t>8.8</a:t>
            </a:r>
            <a:endParaRPr lang="zh-CN" altLang="en-US" dirty="0"/>
          </a:p>
        </p:txBody>
      </p:sp>
      <p:sp>
        <p:nvSpPr>
          <p:cNvPr id="5" name="页脚占位符 4"/>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6151" name="Rectangle 2"/>
          <p:cNvSpPr>
            <a:spLocks noGrp="1" noChangeArrowheads="1"/>
          </p:cNvSpPr>
          <p:nvPr>
            <p:ph type="title"/>
          </p:nvPr>
        </p:nvSpPr>
        <p:spPr/>
        <p:txBody>
          <a:bodyPr/>
          <a:lstStyle/>
          <a:p>
            <a:pPr eaLnBrk="1" hangingPunct="1">
              <a:defRPr/>
            </a:pPr>
            <a:r>
              <a:rPr kumimoji="1" lang="zh-CN" altLang="en-US"/>
              <a:t>属性集闭包的计算</a:t>
            </a:r>
          </a:p>
        </p:txBody>
      </p:sp>
      <p:sp>
        <p:nvSpPr>
          <p:cNvPr id="53253" name="Rectangle 3"/>
          <p:cNvSpPr>
            <a:spLocks noGrp="1" noChangeArrowheads="1"/>
          </p:cNvSpPr>
          <p:nvPr>
            <p:ph idx="1"/>
          </p:nvPr>
        </p:nvSpPr>
        <p:spPr/>
        <p:txBody>
          <a:bodyPr/>
          <a:lstStyle/>
          <a:p>
            <a:pPr eaLnBrk="1" hangingPunct="1"/>
            <a:r>
              <a:rPr lang="zh-CN" altLang="en-US" dirty="0">
                <a:latin typeface="华文新魏" panose="02010800040101010101" pitchFamily="2" charset="-122"/>
              </a:rPr>
              <a:t>示例1</a:t>
            </a:r>
          </a:p>
          <a:p>
            <a:pPr lvl="1" eaLnBrk="1" hangingPunct="1">
              <a:buFontTx/>
              <a:buNone/>
            </a:pPr>
            <a:r>
              <a:rPr lang="zh-CN" altLang="en-US" dirty="0">
                <a:latin typeface="华文新魏" panose="02010800040101010101" pitchFamily="2" charset="-122"/>
              </a:rPr>
              <a:t>	</a:t>
            </a:r>
            <a:r>
              <a:rPr lang="en-US" altLang="zh-CN" dirty="0">
                <a:latin typeface="华文新魏" panose="02010800040101010101" pitchFamily="2" charset="-122"/>
              </a:rPr>
              <a:t>R&lt; U, F &gt;, U = (A, B, C, G, H, I), F = {A</a:t>
            </a:r>
            <a:r>
              <a:rPr lang="en-US" altLang="zh-CN" dirty="0">
                <a:latin typeface="华文新魏" panose="02010800040101010101" pitchFamily="2" charset="-122"/>
                <a:sym typeface="Symbol" panose="05050102010706020507" pitchFamily="18" charset="2"/>
              </a:rPr>
              <a:t></a:t>
            </a:r>
            <a:r>
              <a:rPr lang="en-US" altLang="zh-CN" dirty="0">
                <a:latin typeface="华文新魏" panose="02010800040101010101" pitchFamily="2" charset="-122"/>
              </a:rPr>
              <a:t>B, A</a:t>
            </a:r>
            <a:r>
              <a:rPr lang="en-US" altLang="zh-CN" dirty="0">
                <a:latin typeface="华文新魏" panose="02010800040101010101" pitchFamily="2" charset="-122"/>
                <a:sym typeface="Symbol" panose="05050102010706020507" pitchFamily="18" charset="2"/>
              </a:rPr>
              <a:t>C, CGH, CGI, BH},</a:t>
            </a:r>
            <a:r>
              <a:rPr lang="zh-CN" altLang="en-US" dirty="0">
                <a:latin typeface="华文新魏" panose="02010800040101010101" pitchFamily="2" charset="-122"/>
                <a:sym typeface="Symbol" panose="05050102010706020507" pitchFamily="18" charset="2"/>
              </a:rPr>
              <a:t>计算            </a:t>
            </a:r>
          </a:p>
          <a:p>
            <a:pPr lvl="1" eaLnBrk="1" hangingPunct="1">
              <a:buFontTx/>
              <a:buNone/>
            </a:pPr>
            <a:r>
              <a:rPr lang="zh-CN" altLang="en-US" dirty="0">
                <a:latin typeface="华文新魏" panose="02010800040101010101" pitchFamily="2" charset="-122"/>
                <a:sym typeface="Symbol" panose="05050102010706020507" pitchFamily="18" charset="2"/>
              </a:rPr>
              <a:t>			所用依赖	   </a:t>
            </a:r>
          </a:p>
          <a:p>
            <a:pPr lvl="1" eaLnBrk="1" hangingPunct="1">
              <a:spcBef>
                <a:spcPct val="60000"/>
              </a:spcBef>
              <a:buFontTx/>
              <a:buNone/>
            </a:pPr>
            <a:r>
              <a:rPr lang="zh-CN" altLang="en-US" dirty="0">
                <a:latin typeface="华文新魏" panose="02010800040101010101" pitchFamily="2" charset="-122"/>
                <a:sym typeface="Symbol" panose="05050102010706020507" pitchFamily="18" charset="2"/>
              </a:rPr>
              <a:t>			   </a:t>
            </a:r>
            <a:r>
              <a:rPr lang="en-US" altLang="zh-CN" dirty="0">
                <a:latin typeface="华文新魏" panose="02010800040101010101" pitchFamily="2" charset="-122"/>
              </a:rPr>
              <a:t>A</a:t>
            </a:r>
            <a:r>
              <a:rPr lang="en-US" altLang="zh-CN" dirty="0">
                <a:latin typeface="华文新魏" panose="02010800040101010101" pitchFamily="2" charset="-122"/>
                <a:sym typeface="Symbol" panose="05050102010706020507" pitchFamily="18" charset="2"/>
              </a:rPr>
              <a:t></a:t>
            </a:r>
            <a:r>
              <a:rPr lang="en-US" altLang="zh-CN" dirty="0">
                <a:latin typeface="华文新魏" panose="02010800040101010101" pitchFamily="2" charset="-122"/>
              </a:rPr>
              <a:t>B		AG</a:t>
            </a:r>
            <a:r>
              <a:rPr lang="en-US" altLang="zh-CN" dirty="0">
                <a:solidFill>
                  <a:srgbClr val="FF0000"/>
                </a:solidFill>
                <a:latin typeface="华文新魏" panose="02010800040101010101" pitchFamily="2" charset="-122"/>
              </a:rPr>
              <a:t>B</a:t>
            </a:r>
            <a:r>
              <a:rPr lang="en-US" altLang="zh-CN" dirty="0">
                <a:latin typeface="华文新魏" panose="02010800040101010101" pitchFamily="2" charset="-122"/>
                <a:sym typeface="Symbol" panose="05050102010706020507" pitchFamily="18" charset="2"/>
              </a:rPr>
              <a:t> 	</a:t>
            </a:r>
          </a:p>
          <a:p>
            <a:pPr lvl="1" eaLnBrk="1" hangingPunct="1">
              <a:buFontTx/>
              <a:buNone/>
            </a:pPr>
            <a:r>
              <a:rPr lang="en-US" altLang="zh-CN" dirty="0">
                <a:latin typeface="华文新魏" panose="02010800040101010101" pitchFamily="2" charset="-122"/>
                <a:sym typeface="Symbol" panose="05050102010706020507" pitchFamily="18" charset="2"/>
              </a:rPr>
              <a:t>			   </a:t>
            </a:r>
            <a:r>
              <a:rPr lang="en-US" altLang="zh-CN" dirty="0">
                <a:latin typeface="华文新魏" panose="02010800040101010101" pitchFamily="2" charset="-122"/>
              </a:rPr>
              <a:t>A</a:t>
            </a:r>
            <a:r>
              <a:rPr lang="en-US" altLang="zh-CN" dirty="0">
                <a:latin typeface="华文新魏" panose="02010800040101010101" pitchFamily="2" charset="-122"/>
                <a:sym typeface="Symbol" panose="05050102010706020507" pitchFamily="18" charset="2"/>
              </a:rPr>
              <a:t>C		AGB</a:t>
            </a:r>
            <a:r>
              <a:rPr lang="en-US" altLang="zh-CN" dirty="0">
                <a:solidFill>
                  <a:srgbClr val="FF0000"/>
                </a:solidFill>
                <a:latin typeface="华文新魏" panose="02010800040101010101" pitchFamily="2" charset="-122"/>
                <a:sym typeface="Symbol" panose="05050102010706020507" pitchFamily="18" charset="2"/>
              </a:rPr>
              <a:t>C</a:t>
            </a:r>
          </a:p>
          <a:p>
            <a:pPr lvl="1" eaLnBrk="1" hangingPunct="1">
              <a:buFontTx/>
              <a:buNone/>
            </a:pPr>
            <a:r>
              <a:rPr lang="en-US" altLang="zh-CN" dirty="0">
                <a:latin typeface="华文新魏" panose="02010800040101010101" pitchFamily="2" charset="-122"/>
                <a:sym typeface="Symbol" panose="05050102010706020507" pitchFamily="18" charset="2"/>
              </a:rPr>
              <a:t>			 CGH		AGBC</a:t>
            </a:r>
            <a:r>
              <a:rPr lang="en-US" altLang="zh-CN" dirty="0">
                <a:solidFill>
                  <a:srgbClr val="FF0000"/>
                </a:solidFill>
                <a:latin typeface="华文新魏" panose="02010800040101010101" pitchFamily="2" charset="-122"/>
                <a:sym typeface="Symbol" panose="05050102010706020507" pitchFamily="18" charset="2"/>
              </a:rPr>
              <a:t>H</a:t>
            </a:r>
          </a:p>
          <a:p>
            <a:pPr lvl="1" eaLnBrk="1" hangingPunct="1">
              <a:buFontTx/>
              <a:buNone/>
            </a:pPr>
            <a:r>
              <a:rPr lang="en-US" altLang="zh-CN" dirty="0">
                <a:latin typeface="华文新魏" panose="02010800040101010101" pitchFamily="2" charset="-122"/>
                <a:sym typeface="Symbol" panose="05050102010706020507" pitchFamily="18" charset="2"/>
              </a:rPr>
              <a:t>			 CGI		AGBCH</a:t>
            </a:r>
            <a:r>
              <a:rPr lang="en-US" altLang="zh-CN" dirty="0">
                <a:solidFill>
                  <a:srgbClr val="FF0000"/>
                </a:solidFill>
                <a:latin typeface="华文新魏" panose="02010800040101010101" pitchFamily="2" charset="-122"/>
                <a:sym typeface="Symbol" panose="05050102010706020507" pitchFamily="18" charset="2"/>
              </a:rPr>
              <a:t>I</a:t>
            </a:r>
          </a:p>
          <a:p>
            <a:pPr lvl="1" eaLnBrk="1" hangingPunct="1">
              <a:buFontTx/>
              <a:buNone/>
            </a:pPr>
            <a:r>
              <a:rPr lang="en-US" altLang="zh-CN" dirty="0">
                <a:latin typeface="华文新魏" panose="02010800040101010101" pitchFamily="2" charset="-122"/>
                <a:sym typeface="Symbol" panose="05050102010706020507" pitchFamily="18" charset="2"/>
              </a:rPr>
              <a:t>					= (ABCGHI)</a:t>
            </a:r>
          </a:p>
        </p:txBody>
      </p:sp>
      <p:graphicFrame>
        <p:nvGraphicFramePr>
          <p:cNvPr id="53254" name="Object 4"/>
          <p:cNvGraphicFramePr>
            <a:graphicFrameLocks noChangeAspect="1"/>
          </p:cNvGraphicFramePr>
          <p:nvPr/>
        </p:nvGraphicFramePr>
        <p:xfrm>
          <a:off x="7848600" y="2286000"/>
          <a:ext cx="1143000" cy="598488"/>
        </p:xfrm>
        <a:graphic>
          <a:graphicData uri="http://schemas.openxmlformats.org/presentationml/2006/ole">
            <mc:AlternateContent xmlns:mc="http://schemas.openxmlformats.org/markup-compatibility/2006">
              <mc:Choice xmlns:v="urn:schemas-microsoft-com:vml" Requires="v">
                <p:oleObj r:id="rId2" imgW="444307" imgH="228501" progId="Equation.3">
                  <p:embed/>
                </p:oleObj>
              </mc:Choice>
              <mc:Fallback>
                <p:oleObj r:id="rId2" imgW="444307" imgH="228501"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8600" y="2286000"/>
                        <a:ext cx="1143000"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3255" name="Object 5"/>
          <p:cNvGraphicFramePr>
            <a:graphicFrameLocks noChangeAspect="1"/>
          </p:cNvGraphicFramePr>
          <p:nvPr/>
        </p:nvGraphicFramePr>
        <p:xfrm>
          <a:off x="5181600" y="2830513"/>
          <a:ext cx="1143000" cy="598487"/>
        </p:xfrm>
        <a:graphic>
          <a:graphicData uri="http://schemas.openxmlformats.org/presentationml/2006/ole">
            <mc:AlternateContent xmlns:mc="http://schemas.openxmlformats.org/markup-compatibility/2006">
              <mc:Choice xmlns:v="urn:schemas-microsoft-com:vml" Requires="v">
                <p:oleObj r:id="rId4" imgW="444307" imgH="228501" progId="Equation.3">
                  <p:embed/>
                </p:oleObj>
              </mc:Choice>
              <mc:Fallback>
                <p:oleObj r:id="rId4" imgW="444307" imgH="228501" progId="Equation.3">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2830513"/>
                        <a:ext cx="1143000"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3256" name="Object 6"/>
          <p:cNvGraphicFramePr>
            <a:graphicFrameLocks noChangeAspect="1"/>
          </p:cNvGraphicFramePr>
          <p:nvPr/>
        </p:nvGraphicFramePr>
        <p:xfrm>
          <a:off x="3048000" y="5562600"/>
          <a:ext cx="1143000" cy="598488"/>
        </p:xfrm>
        <a:graphic>
          <a:graphicData uri="http://schemas.openxmlformats.org/presentationml/2006/ole">
            <mc:AlternateContent xmlns:mc="http://schemas.openxmlformats.org/markup-compatibility/2006">
              <mc:Choice xmlns:v="urn:schemas-microsoft-com:vml" Requires="v">
                <p:oleObj r:id="rId5" imgW="444307" imgH="228501" progId="Equation.3">
                  <p:embed/>
                </p:oleObj>
              </mc:Choice>
              <mc:Fallback>
                <p:oleObj r:id="rId5" imgW="444307" imgH="228501" progId="Equation.3">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5562600"/>
                        <a:ext cx="1143000"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3257" name="Line 7"/>
          <p:cNvSpPr>
            <a:spLocks noChangeShapeType="1"/>
          </p:cNvSpPr>
          <p:nvPr/>
        </p:nvSpPr>
        <p:spPr bwMode="auto">
          <a:xfrm>
            <a:off x="1219200" y="3429000"/>
            <a:ext cx="6324600"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54276" name="Rectangle 1026"/>
          <p:cNvSpPr>
            <a:spLocks noGrp="1" noChangeArrowheads="1"/>
          </p:cNvSpPr>
          <p:nvPr>
            <p:ph idx="1"/>
          </p:nvPr>
        </p:nvSpPr>
        <p:spPr/>
        <p:txBody>
          <a:bodyPr lIns="91440" tIns="45720" rIns="91440" bIns="45720"/>
          <a:lstStyle/>
          <a:p>
            <a:pPr eaLnBrk="1" hangingPunct="1"/>
            <a:r>
              <a:rPr lang="zh-CN" altLang="en-US" dirty="0">
                <a:latin typeface="华文新魏" panose="02010800040101010101" pitchFamily="2" charset="-122"/>
              </a:rPr>
              <a:t>示例2</a:t>
            </a:r>
          </a:p>
          <a:p>
            <a:pPr lvl="1" eaLnBrk="1" hangingPunct="1">
              <a:buFontTx/>
              <a:buNone/>
            </a:pPr>
            <a:r>
              <a:rPr lang="zh-CN" altLang="en-US" dirty="0">
                <a:latin typeface="华文新魏" panose="02010800040101010101" pitchFamily="2" charset="-122"/>
              </a:rPr>
              <a:t>	</a:t>
            </a:r>
            <a:r>
              <a:rPr lang="en-US" altLang="zh-CN" dirty="0">
                <a:latin typeface="华文新魏" panose="02010800040101010101" pitchFamily="2" charset="-122"/>
              </a:rPr>
              <a:t>R&lt; U, F &gt;, U = (A, B, C, D, E), F = {AB</a:t>
            </a:r>
            <a:r>
              <a:rPr lang="en-US" altLang="zh-CN" dirty="0">
                <a:latin typeface="华文新魏" panose="02010800040101010101" pitchFamily="2" charset="-122"/>
                <a:sym typeface="Symbol" panose="05050102010706020507" pitchFamily="18" charset="2"/>
              </a:rPr>
              <a:t>C</a:t>
            </a:r>
            <a:r>
              <a:rPr lang="en-US" altLang="zh-CN" dirty="0">
                <a:latin typeface="华文新魏" panose="02010800040101010101" pitchFamily="2" charset="-122"/>
              </a:rPr>
              <a:t>, B</a:t>
            </a:r>
            <a:r>
              <a:rPr lang="en-US" altLang="zh-CN" dirty="0">
                <a:latin typeface="华文新魏" panose="02010800040101010101" pitchFamily="2" charset="-122"/>
                <a:sym typeface="Symbol" panose="05050102010706020507" pitchFamily="18" charset="2"/>
              </a:rPr>
              <a:t>D, CE, CEB, ACB},</a:t>
            </a:r>
            <a:r>
              <a:rPr lang="zh-CN" altLang="en-US" dirty="0">
                <a:latin typeface="华文新魏" panose="02010800040101010101" pitchFamily="2" charset="-122"/>
                <a:sym typeface="Symbol" panose="05050102010706020507" pitchFamily="18" charset="2"/>
              </a:rPr>
              <a:t>计算</a:t>
            </a:r>
          </a:p>
          <a:p>
            <a:pPr lvl="1" eaLnBrk="1" hangingPunct="1">
              <a:buFontTx/>
              <a:buNone/>
            </a:pPr>
            <a:r>
              <a:rPr lang="zh-CN" altLang="en-US" dirty="0">
                <a:latin typeface="华文新魏" panose="02010800040101010101" pitchFamily="2" charset="-122"/>
                <a:sym typeface="Symbol" panose="05050102010706020507" pitchFamily="18" charset="2"/>
              </a:rPr>
              <a:t>			所用依赖</a:t>
            </a:r>
          </a:p>
          <a:p>
            <a:pPr lvl="1" eaLnBrk="1" hangingPunct="1">
              <a:buFontTx/>
              <a:buNone/>
            </a:pPr>
            <a:r>
              <a:rPr lang="zh-CN" altLang="en-US" dirty="0">
                <a:latin typeface="华文新魏" panose="02010800040101010101" pitchFamily="2" charset="-122"/>
                <a:sym typeface="Symbol" panose="05050102010706020507" pitchFamily="18" charset="2"/>
              </a:rPr>
              <a:t>			   </a:t>
            </a:r>
            <a:r>
              <a:rPr lang="en-US" altLang="zh-CN" dirty="0">
                <a:latin typeface="华文新魏" panose="02010800040101010101" pitchFamily="2" charset="-122"/>
              </a:rPr>
              <a:t>AB</a:t>
            </a:r>
            <a:r>
              <a:rPr lang="en-US" altLang="zh-CN" dirty="0">
                <a:latin typeface="华文新魏" panose="02010800040101010101" pitchFamily="2" charset="-122"/>
                <a:sym typeface="Symbol" panose="05050102010706020507" pitchFamily="18" charset="2"/>
              </a:rPr>
              <a:t>C</a:t>
            </a:r>
            <a:r>
              <a:rPr lang="en-US" altLang="zh-CN" dirty="0">
                <a:latin typeface="华文新魏" panose="02010800040101010101" pitchFamily="2" charset="-122"/>
              </a:rPr>
              <a:t>		ABC</a:t>
            </a:r>
            <a:r>
              <a:rPr lang="en-US" altLang="zh-CN" dirty="0">
                <a:latin typeface="华文新魏" panose="02010800040101010101" pitchFamily="2" charset="-122"/>
                <a:sym typeface="Symbol" panose="05050102010706020507" pitchFamily="18" charset="2"/>
              </a:rPr>
              <a:t> 	</a:t>
            </a:r>
          </a:p>
          <a:p>
            <a:pPr lvl="1" eaLnBrk="1" hangingPunct="1">
              <a:buFontTx/>
              <a:buNone/>
            </a:pPr>
            <a:r>
              <a:rPr lang="en-US" altLang="zh-CN" dirty="0">
                <a:latin typeface="华文新魏" panose="02010800040101010101" pitchFamily="2" charset="-122"/>
                <a:sym typeface="Symbol" panose="05050102010706020507" pitchFamily="18" charset="2"/>
              </a:rPr>
              <a:t>			     BD		ABCD</a:t>
            </a:r>
          </a:p>
          <a:p>
            <a:pPr lvl="1" eaLnBrk="1" hangingPunct="1">
              <a:buFontTx/>
              <a:buNone/>
            </a:pPr>
            <a:r>
              <a:rPr lang="en-US" altLang="zh-CN" dirty="0">
                <a:latin typeface="华文新魏" panose="02010800040101010101" pitchFamily="2" charset="-122"/>
                <a:sym typeface="Symbol" panose="05050102010706020507" pitchFamily="18" charset="2"/>
              </a:rPr>
              <a:t> 		               CE		ABCDE</a:t>
            </a:r>
          </a:p>
          <a:p>
            <a:pPr lvl="1" eaLnBrk="1" hangingPunct="1">
              <a:spcBef>
                <a:spcPct val="40000"/>
              </a:spcBef>
              <a:buFontTx/>
              <a:buNone/>
            </a:pPr>
            <a:r>
              <a:rPr lang="en-US" altLang="zh-CN" dirty="0">
                <a:latin typeface="华文新魏" panose="02010800040101010101" pitchFamily="2" charset="-122"/>
                <a:sym typeface="Symbol" panose="05050102010706020507" pitchFamily="18" charset="2"/>
              </a:rPr>
              <a:t>				</a:t>
            </a:r>
          </a:p>
          <a:p>
            <a:pPr lvl="1" eaLnBrk="1" hangingPunct="1">
              <a:spcBef>
                <a:spcPct val="40000"/>
              </a:spcBef>
              <a:buFontTx/>
              <a:buNone/>
            </a:pPr>
            <a:r>
              <a:rPr lang="en-US" altLang="zh-CN" dirty="0">
                <a:latin typeface="华文新魏" panose="02010800040101010101" pitchFamily="2" charset="-122"/>
                <a:sym typeface="Symbol" panose="05050102010706020507" pitchFamily="18" charset="2"/>
              </a:rPr>
              <a:t>                      	         = (ABCDE)</a:t>
            </a:r>
          </a:p>
        </p:txBody>
      </p:sp>
      <p:sp>
        <p:nvSpPr>
          <p:cNvPr id="7176" name="Rectangle 1027"/>
          <p:cNvSpPr>
            <a:spLocks noGrp="1" noChangeArrowheads="1"/>
          </p:cNvSpPr>
          <p:nvPr>
            <p:ph type="title"/>
          </p:nvPr>
        </p:nvSpPr>
        <p:spPr/>
        <p:txBody>
          <a:bodyPr/>
          <a:lstStyle/>
          <a:p>
            <a:pPr eaLnBrk="1" hangingPunct="1">
              <a:defRPr/>
            </a:pPr>
            <a:r>
              <a:rPr kumimoji="1" lang="zh-CN" altLang="en-US"/>
              <a:t>属性集闭包的计算</a:t>
            </a:r>
          </a:p>
        </p:txBody>
      </p:sp>
      <p:graphicFrame>
        <p:nvGraphicFramePr>
          <p:cNvPr id="54278" name="Object 1028"/>
          <p:cNvGraphicFramePr>
            <a:graphicFrameLocks noChangeAspect="1"/>
          </p:cNvGraphicFramePr>
          <p:nvPr/>
        </p:nvGraphicFramePr>
        <p:xfrm>
          <a:off x="6705600" y="2373313"/>
          <a:ext cx="1109663" cy="598487"/>
        </p:xfrm>
        <a:graphic>
          <a:graphicData uri="http://schemas.openxmlformats.org/presentationml/2006/ole">
            <mc:AlternateContent xmlns:mc="http://schemas.openxmlformats.org/markup-compatibility/2006">
              <mc:Choice xmlns:v="urn:schemas-microsoft-com:vml" Requires="v">
                <p:oleObj r:id="rId2" imgW="431613" imgH="228501" progId="Equation.3">
                  <p:embed/>
                </p:oleObj>
              </mc:Choice>
              <mc:Fallback>
                <p:oleObj r:id="rId2" imgW="431613" imgH="228501" progId="Equation.3">
                  <p:embed/>
                  <p:pic>
                    <p:nvPicPr>
                      <p:cNvPr id="0" name="Object 10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2373313"/>
                        <a:ext cx="1109663"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4279" name="Object 1029"/>
          <p:cNvGraphicFramePr>
            <a:graphicFrameLocks noChangeAspect="1"/>
          </p:cNvGraphicFramePr>
          <p:nvPr/>
        </p:nvGraphicFramePr>
        <p:xfrm>
          <a:off x="5214938" y="2819400"/>
          <a:ext cx="1109662" cy="598488"/>
        </p:xfrm>
        <a:graphic>
          <a:graphicData uri="http://schemas.openxmlformats.org/presentationml/2006/ole">
            <mc:AlternateContent xmlns:mc="http://schemas.openxmlformats.org/markup-compatibility/2006">
              <mc:Choice xmlns:v="urn:schemas-microsoft-com:vml" Requires="v">
                <p:oleObj r:id="rId4" imgW="431613" imgH="228501" progId="Equation.3">
                  <p:embed/>
                </p:oleObj>
              </mc:Choice>
              <mc:Fallback>
                <p:oleObj r:id="rId4" imgW="431613" imgH="228501" progId="Equation.3">
                  <p:embed/>
                  <p:pic>
                    <p:nvPicPr>
                      <p:cNvPr id="0" name="Object 10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4938" y="2819400"/>
                        <a:ext cx="1109662"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4280" name="Object 1030"/>
          <p:cNvGraphicFramePr>
            <a:graphicFrameLocks noChangeAspect="1"/>
          </p:cNvGraphicFramePr>
          <p:nvPr/>
        </p:nvGraphicFramePr>
        <p:xfrm>
          <a:off x="3200400" y="5573713"/>
          <a:ext cx="1109663" cy="598487"/>
        </p:xfrm>
        <a:graphic>
          <a:graphicData uri="http://schemas.openxmlformats.org/presentationml/2006/ole">
            <mc:AlternateContent xmlns:mc="http://schemas.openxmlformats.org/markup-compatibility/2006">
              <mc:Choice xmlns:v="urn:schemas-microsoft-com:vml" Requires="v">
                <p:oleObj r:id="rId5" imgW="431613" imgH="228501" progId="Equation.3">
                  <p:embed/>
                </p:oleObj>
              </mc:Choice>
              <mc:Fallback>
                <p:oleObj r:id="rId5" imgW="431613" imgH="228501" progId="Equation.3">
                  <p:embed/>
                  <p:pic>
                    <p:nvPicPr>
                      <p:cNvPr id="0" name="Object 10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5573713"/>
                        <a:ext cx="1109663"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4281" name="Line 1031"/>
          <p:cNvSpPr>
            <a:spLocks noChangeShapeType="1"/>
          </p:cNvSpPr>
          <p:nvPr/>
        </p:nvSpPr>
        <p:spPr bwMode="auto">
          <a:xfrm>
            <a:off x="1371600" y="3429000"/>
            <a:ext cx="6324600"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8199" name="Rectangle 1026"/>
          <p:cNvSpPr>
            <a:spLocks noGrp="1" noChangeArrowheads="1"/>
          </p:cNvSpPr>
          <p:nvPr>
            <p:ph type="title"/>
          </p:nvPr>
        </p:nvSpPr>
        <p:spPr/>
        <p:txBody>
          <a:bodyPr/>
          <a:lstStyle/>
          <a:p>
            <a:pPr eaLnBrk="1" hangingPunct="1">
              <a:defRPr/>
            </a:pPr>
            <a:r>
              <a:rPr kumimoji="1" lang="zh-CN" altLang="en-US"/>
              <a:t>属性集闭包的计算</a:t>
            </a:r>
          </a:p>
        </p:txBody>
      </p:sp>
      <p:sp>
        <p:nvSpPr>
          <p:cNvPr id="55301" name="Rectangle 1027"/>
          <p:cNvSpPr>
            <a:spLocks noGrp="1" noChangeArrowheads="1"/>
          </p:cNvSpPr>
          <p:nvPr>
            <p:ph idx="1"/>
          </p:nvPr>
        </p:nvSpPr>
        <p:spPr/>
        <p:txBody>
          <a:bodyPr lIns="91440" tIns="45720" rIns="91440" bIns="45720"/>
          <a:lstStyle/>
          <a:p>
            <a:pPr eaLnBrk="1" hangingPunct="1"/>
            <a:r>
              <a:rPr lang="zh-CN" altLang="en-US" dirty="0">
                <a:latin typeface="华文新魏" panose="02010800040101010101" pitchFamily="2" charset="-122"/>
              </a:rPr>
              <a:t>示例3</a:t>
            </a:r>
          </a:p>
          <a:p>
            <a:pPr lvl="1" eaLnBrk="1" hangingPunct="1">
              <a:buFontTx/>
              <a:buNone/>
            </a:pPr>
            <a:r>
              <a:rPr lang="zh-CN" altLang="en-US" dirty="0">
                <a:latin typeface="华文新魏" panose="02010800040101010101" pitchFamily="2" charset="-122"/>
              </a:rPr>
              <a:t>	</a:t>
            </a:r>
            <a:r>
              <a:rPr lang="en-US" altLang="zh-CN" dirty="0">
                <a:latin typeface="华文新魏" panose="02010800040101010101" pitchFamily="2" charset="-122"/>
              </a:rPr>
              <a:t>R&lt; U, F &gt;, U = (A, B, C, D, E, G), F = {A</a:t>
            </a:r>
            <a:r>
              <a:rPr lang="en-US" altLang="zh-CN" dirty="0">
                <a:latin typeface="华文新魏" panose="02010800040101010101" pitchFamily="2" charset="-122"/>
                <a:sym typeface="Symbol" panose="05050102010706020507" pitchFamily="18" charset="2"/>
              </a:rPr>
              <a:t>E</a:t>
            </a:r>
            <a:r>
              <a:rPr lang="en-US" altLang="zh-CN" dirty="0">
                <a:latin typeface="华文新魏" panose="02010800040101010101" pitchFamily="2" charset="-122"/>
              </a:rPr>
              <a:t>, BE</a:t>
            </a:r>
            <a:r>
              <a:rPr lang="en-US" altLang="zh-CN" dirty="0">
                <a:latin typeface="华文新魏" panose="02010800040101010101" pitchFamily="2" charset="-122"/>
                <a:sym typeface="Symbol" panose="05050102010706020507" pitchFamily="18" charset="2"/>
              </a:rPr>
              <a:t>AG, CEA, GD},</a:t>
            </a:r>
            <a:r>
              <a:rPr lang="zh-CN" altLang="en-US" dirty="0">
                <a:latin typeface="华文新魏" panose="02010800040101010101" pitchFamily="2" charset="-122"/>
                <a:sym typeface="Symbol" panose="05050102010706020507" pitchFamily="18" charset="2"/>
              </a:rPr>
              <a:t>计算</a:t>
            </a:r>
          </a:p>
          <a:p>
            <a:pPr lvl="1" eaLnBrk="1" hangingPunct="1">
              <a:buFontTx/>
              <a:buNone/>
            </a:pPr>
            <a:r>
              <a:rPr lang="zh-CN" altLang="en-US" dirty="0">
                <a:latin typeface="华文新魏" panose="02010800040101010101" pitchFamily="2" charset="-122"/>
                <a:sym typeface="Symbol" panose="05050102010706020507" pitchFamily="18" charset="2"/>
              </a:rPr>
              <a:t>			所用依赖</a:t>
            </a:r>
          </a:p>
          <a:p>
            <a:pPr lvl="1" eaLnBrk="1" hangingPunct="1">
              <a:buFontTx/>
              <a:buNone/>
            </a:pPr>
            <a:r>
              <a:rPr lang="zh-CN" altLang="en-US" dirty="0">
                <a:latin typeface="华文新魏" panose="02010800040101010101" pitchFamily="2" charset="-122"/>
                <a:sym typeface="Symbol" panose="05050102010706020507" pitchFamily="18" charset="2"/>
              </a:rPr>
              <a:t>			   </a:t>
            </a:r>
            <a:r>
              <a:rPr lang="en-US" altLang="zh-CN" dirty="0">
                <a:latin typeface="华文新魏" panose="02010800040101010101" pitchFamily="2" charset="-122"/>
              </a:rPr>
              <a:t>A</a:t>
            </a:r>
            <a:r>
              <a:rPr lang="en-US" altLang="zh-CN" dirty="0">
                <a:latin typeface="华文新魏" panose="02010800040101010101" pitchFamily="2" charset="-122"/>
                <a:sym typeface="Symbol" panose="05050102010706020507" pitchFamily="18" charset="2"/>
              </a:rPr>
              <a:t>E</a:t>
            </a:r>
            <a:r>
              <a:rPr lang="en-US" altLang="zh-CN" dirty="0">
                <a:latin typeface="华文新魏" panose="02010800040101010101" pitchFamily="2" charset="-122"/>
              </a:rPr>
              <a:t>		ABE</a:t>
            </a:r>
            <a:r>
              <a:rPr lang="en-US" altLang="zh-CN" dirty="0">
                <a:latin typeface="华文新魏" panose="02010800040101010101" pitchFamily="2" charset="-122"/>
                <a:sym typeface="Symbol" panose="05050102010706020507" pitchFamily="18" charset="2"/>
              </a:rPr>
              <a:t> 	</a:t>
            </a:r>
          </a:p>
          <a:p>
            <a:pPr lvl="1" eaLnBrk="1" hangingPunct="1">
              <a:buFontTx/>
              <a:buNone/>
            </a:pPr>
            <a:r>
              <a:rPr lang="en-US" altLang="zh-CN" dirty="0">
                <a:latin typeface="华文新魏" panose="02010800040101010101" pitchFamily="2" charset="-122"/>
                <a:sym typeface="Symbol" panose="05050102010706020507" pitchFamily="18" charset="2"/>
              </a:rPr>
              <a:t>			 BEAG		ABEG</a:t>
            </a:r>
          </a:p>
          <a:p>
            <a:pPr lvl="1" eaLnBrk="1" hangingPunct="1">
              <a:buFontTx/>
              <a:buNone/>
            </a:pPr>
            <a:r>
              <a:rPr lang="en-US" altLang="zh-CN" dirty="0">
                <a:latin typeface="华文新魏" panose="02010800040101010101" pitchFamily="2" charset="-122"/>
                <a:sym typeface="Symbol" panose="05050102010706020507" pitchFamily="18" charset="2"/>
              </a:rPr>
              <a:t>			   GD		ABEGD</a:t>
            </a:r>
          </a:p>
          <a:p>
            <a:pPr lvl="1" eaLnBrk="1" hangingPunct="1">
              <a:spcBef>
                <a:spcPct val="40000"/>
              </a:spcBef>
              <a:buFontTx/>
              <a:buNone/>
            </a:pPr>
            <a:r>
              <a:rPr lang="en-US" altLang="zh-CN" dirty="0">
                <a:latin typeface="华文新魏" panose="02010800040101010101" pitchFamily="2" charset="-122"/>
                <a:sym typeface="Symbol" panose="05050102010706020507" pitchFamily="18" charset="2"/>
              </a:rPr>
              <a:t>					=    (ABEGD)</a:t>
            </a:r>
          </a:p>
        </p:txBody>
      </p:sp>
      <p:graphicFrame>
        <p:nvGraphicFramePr>
          <p:cNvPr id="55302" name="Object 1028"/>
          <p:cNvGraphicFramePr>
            <a:graphicFrameLocks noChangeAspect="1"/>
          </p:cNvGraphicFramePr>
          <p:nvPr/>
        </p:nvGraphicFramePr>
        <p:xfrm>
          <a:off x="7086600" y="2373313"/>
          <a:ext cx="1109663" cy="598487"/>
        </p:xfrm>
        <a:graphic>
          <a:graphicData uri="http://schemas.openxmlformats.org/presentationml/2006/ole">
            <mc:AlternateContent xmlns:mc="http://schemas.openxmlformats.org/markup-compatibility/2006">
              <mc:Choice xmlns:v="urn:schemas-microsoft-com:vml" Requires="v">
                <p:oleObj r:id="rId2" imgW="431613" imgH="228501" progId="Equation.3">
                  <p:embed/>
                </p:oleObj>
              </mc:Choice>
              <mc:Fallback>
                <p:oleObj r:id="rId2" imgW="431613" imgH="228501" progId="Equation.3">
                  <p:embed/>
                  <p:pic>
                    <p:nvPicPr>
                      <p:cNvPr id="0" name="Object 10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2373313"/>
                        <a:ext cx="1109663"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5303" name="Object 1029"/>
          <p:cNvGraphicFramePr>
            <a:graphicFrameLocks noChangeAspect="1"/>
          </p:cNvGraphicFramePr>
          <p:nvPr>
            <p:extLst>
              <p:ext uri="{D42A27DB-BD31-4B8C-83A1-F6EECF244321}">
                <p14:modId xmlns:p14="http://schemas.microsoft.com/office/powerpoint/2010/main" val="1536908443"/>
              </p:ext>
            </p:extLst>
          </p:nvPr>
        </p:nvGraphicFramePr>
        <p:xfrm>
          <a:off x="5190529" y="2830513"/>
          <a:ext cx="1109663" cy="598487"/>
        </p:xfrm>
        <a:graphic>
          <a:graphicData uri="http://schemas.openxmlformats.org/presentationml/2006/ole">
            <mc:AlternateContent xmlns:mc="http://schemas.openxmlformats.org/markup-compatibility/2006">
              <mc:Choice xmlns:v="urn:schemas-microsoft-com:vml" Requires="v">
                <p:oleObj r:id="rId4" imgW="431613" imgH="228501" progId="Equation.3">
                  <p:embed/>
                </p:oleObj>
              </mc:Choice>
              <mc:Fallback>
                <p:oleObj r:id="rId4" imgW="431613" imgH="228501" progId="Equation.3">
                  <p:embed/>
                  <p:pic>
                    <p:nvPicPr>
                      <p:cNvPr id="0" name="Object 10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0529" y="2830513"/>
                        <a:ext cx="1109663"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5304" name="Object 1030"/>
          <p:cNvGraphicFramePr>
            <a:graphicFrameLocks noChangeAspect="1"/>
          </p:cNvGraphicFramePr>
          <p:nvPr/>
        </p:nvGraphicFramePr>
        <p:xfrm>
          <a:off x="3048000" y="4953000"/>
          <a:ext cx="1109663" cy="598488"/>
        </p:xfrm>
        <a:graphic>
          <a:graphicData uri="http://schemas.openxmlformats.org/presentationml/2006/ole">
            <mc:AlternateContent xmlns:mc="http://schemas.openxmlformats.org/markup-compatibility/2006">
              <mc:Choice xmlns:v="urn:schemas-microsoft-com:vml" Requires="v">
                <p:oleObj r:id="rId5" imgW="431613" imgH="228501" progId="Equation.3">
                  <p:embed/>
                </p:oleObj>
              </mc:Choice>
              <mc:Fallback>
                <p:oleObj r:id="rId5" imgW="431613" imgH="228501" progId="Equation.3">
                  <p:embed/>
                  <p:pic>
                    <p:nvPicPr>
                      <p:cNvPr id="0" name="Object 10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4953000"/>
                        <a:ext cx="1109663"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5305" name="Line 1031"/>
          <p:cNvSpPr>
            <a:spLocks noChangeShapeType="1"/>
          </p:cNvSpPr>
          <p:nvPr/>
        </p:nvSpPr>
        <p:spPr bwMode="auto">
          <a:xfrm>
            <a:off x="1219200" y="3429000"/>
            <a:ext cx="6324600"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58372" name="Rectangle 1026"/>
          <p:cNvSpPr>
            <a:spLocks noGrp="1" noChangeArrowheads="1"/>
          </p:cNvSpPr>
          <p:nvPr>
            <p:ph type="title"/>
          </p:nvPr>
        </p:nvSpPr>
        <p:spPr/>
        <p:txBody>
          <a:bodyPr/>
          <a:lstStyle/>
          <a:p>
            <a:pPr eaLnBrk="1" hangingPunct="1">
              <a:defRPr/>
            </a:pPr>
            <a:r>
              <a:rPr kumimoji="1" lang="zh-CN" altLang="en-US"/>
              <a:t>属性集闭包的计算</a:t>
            </a:r>
          </a:p>
        </p:txBody>
      </p:sp>
      <p:sp>
        <p:nvSpPr>
          <p:cNvPr id="56325" name="Rectangle 1027"/>
          <p:cNvSpPr>
            <a:spLocks noGrp="1" noChangeArrowheads="1"/>
          </p:cNvSpPr>
          <p:nvPr>
            <p:ph idx="1"/>
          </p:nvPr>
        </p:nvSpPr>
        <p:spPr>
          <a:xfrm>
            <a:off x="685800" y="1371600"/>
            <a:ext cx="7772400" cy="2273424"/>
          </a:xfrm>
        </p:spPr>
        <p:txBody>
          <a:bodyPr lIns="91440" tIns="45720" rIns="91440" bIns="45720"/>
          <a:lstStyle/>
          <a:p>
            <a:pPr eaLnBrk="1" hangingPunct="1"/>
            <a:r>
              <a:rPr lang="zh-CN" altLang="en-US" dirty="0">
                <a:latin typeface="华文新魏" panose="02010800040101010101" pitchFamily="2" charset="-122"/>
              </a:rPr>
              <a:t>示例</a:t>
            </a:r>
            <a:r>
              <a:rPr lang="en-US" altLang="zh-CN" dirty="0">
                <a:latin typeface="华文新魏" panose="02010800040101010101" pitchFamily="2" charset="-122"/>
              </a:rPr>
              <a:t>4</a:t>
            </a:r>
            <a:endParaRPr lang="zh-CN" altLang="en-US" dirty="0">
              <a:latin typeface="华文新魏" panose="02010800040101010101" pitchFamily="2" charset="-122"/>
            </a:endParaRPr>
          </a:p>
          <a:p>
            <a:pPr lvl="1" eaLnBrk="1" hangingPunct="1">
              <a:buFontTx/>
              <a:buNone/>
            </a:pPr>
            <a:r>
              <a:rPr lang="en-US" altLang="zh-CN" dirty="0">
                <a:latin typeface="华文新魏" panose="02010800040101010101" pitchFamily="2" charset="-122"/>
              </a:rPr>
              <a:t>R&lt; U, F &gt;, U = (C, T, H, R, S)</a:t>
            </a:r>
          </a:p>
          <a:p>
            <a:pPr lvl="1" eaLnBrk="1" hangingPunct="1">
              <a:buFontTx/>
              <a:buNone/>
            </a:pPr>
            <a:r>
              <a:rPr lang="en-US" altLang="zh-CN" dirty="0">
                <a:latin typeface="华文新魏" panose="02010800040101010101" pitchFamily="2" charset="-122"/>
              </a:rPr>
              <a:t> F = {C</a:t>
            </a:r>
            <a:r>
              <a:rPr lang="en-US" altLang="zh-CN" dirty="0">
                <a:latin typeface="华文新魏" panose="02010800040101010101" pitchFamily="2" charset="-122"/>
                <a:sym typeface="Symbol" panose="05050102010706020507" pitchFamily="18" charset="2"/>
              </a:rPr>
              <a:t>T</a:t>
            </a:r>
            <a:r>
              <a:rPr lang="en-US" altLang="zh-CN" dirty="0">
                <a:latin typeface="华文新魏" panose="02010800040101010101" pitchFamily="2" charset="-122"/>
              </a:rPr>
              <a:t>, HR</a:t>
            </a:r>
            <a:r>
              <a:rPr lang="en-US" altLang="zh-CN" dirty="0">
                <a:latin typeface="华文新魏" panose="02010800040101010101" pitchFamily="2" charset="-122"/>
                <a:sym typeface="Symbol" panose="05050102010706020507" pitchFamily="18" charset="2"/>
              </a:rPr>
              <a:t>C, HTR, HSR}</a:t>
            </a:r>
          </a:p>
          <a:p>
            <a:pPr lvl="1" eaLnBrk="1" hangingPunct="1">
              <a:buFontTx/>
              <a:buNone/>
            </a:pPr>
            <a:r>
              <a:rPr lang="zh-CN" altLang="en-US" dirty="0">
                <a:latin typeface="华文新魏" panose="02010800040101010101" pitchFamily="2" charset="-122"/>
                <a:sym typeface="Symbol" panose="05050102010706020507" pitchFamily="18" charset="2"/>
              </a:rPr>
              <a:t>问题：</a:t>
            </a:r>
            <a:r>
              <a:rPr lang="en-US" altLang="zh-CN" dirty="0">
                <a:latin typeface="华文新魏" panose="02010800040101010101" pitchFamily="2" charset="-122"/>
                <a:sym typeface="Symbol" panose="05050102010706020507" pitchFamily="18" charset="2"/>
              </a:rPr>
              <a:t>HR</a:t>
            </a:r>
            <a:r>
              <a:rPr lang="zh-CN" altLang="en-US" dirty="0">
                <a:latin typeface="华文新魏" panose="02010800040101010101" pitchFamily="2" charset="-122"/>
                <a:sym typeface="Symbol" panose="05050102010706020507" pitchFamily="18" charset="2"/>
              </a:rPr>
              <a:t>是候选码吗？</a:t>
            </a:r>
            <a:r>
              <a:rPr lang="en-US" altLang="zh-CN" dirty="0">
                <a:latin typeface="华文新魏" panose="02010800040101010101" pitchFamily="2" charset="-122"/>
                <a:sym typeface="Symbol" panose="05050102010706020507" pitchFamily="18" charset="2"/>
              </a:rPr>
              <a:t>HS</a:t>
            </a:r>
            <a:r>
              <a:rPr lang="zh-CN" altLang="en-US" dirty="0">
                <a:latin typeface="华文新魏" panose="02010800040101010101" pitchFamily="2" charset="-122"/>
                <a:sym typeface="Symbol" panose="05050102010706020507" pitchFamily="18" charset="2"/>
              </a:rPr>
              <a:t>呢？</a:t>
            </a:r>
          </a:p>
          <a:p>
            <a:pPr lvl="1" eaLnBrk="1" hangingPunct="1">
              <a:buFontTx/>
              <a:buNone/>
            </a:pPr>
            <a:r>
              <a:rPr lang="zh-CN" altLang="en-US" dirty="0">
                <a:latin typeface="华文新魏" panose="02010800040101010101" pitchFamily="2" charset="-122"/>
                <a:sym typeface="Symbol" panose="05050102010706020507" pitchFamily="18" charset="2"/>
              </a:rPr>
              <a:t>			</a:t>
            </a:r>
          </a:p>
        </p:txBody>
      </p:sp>
      <p:sp>
        <p:nvSpPr>
          <p:cNvPr id="7" name="Rectangle 1027"/>
          <p:cNvSpPr txBox="1">
            <a:spLocks noChangeArrowheads="1"/>
          </p:cNvSpPr>
          <p:nvPr/>
        </p:nvSpPr>
        <p:spPr bwMode="auto">
          <a:xfrm>
            <a:off x="685800" y="3848100"/>
            <a:ext cx="7772400" cy="1093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80000"/>
              <a:buFont typeface="Wingdings" panose="05000000000000000000" pitchFamily="2" charset="2"/>
              <a:buChar char="l"/>
              <a:defRPr sz="3000">
                <a:solidFill>
                  <a:schemeClr val="bg2"/>
                </a:solidFill>
                <a:latin typeface="+mn-lt"/>
                <a:ea typeface="+mn-ea"/>
                <a:cs typeface="+mn-cs"/>
              </a:defRPr>
            </a:lvl1pPr>
            <a:lvl2pPr marL="742950" indent="-285750" algn="l" rtl="0" eaLnBrk="0" fontAlgn="base" hangingPunct="0">
              <a:spcBef>
                <a:spcPct val="20000"/>
              </a:spcBef>
              <a:spcAft>
                <a:spcPct val="0"/>
              </a:spcAft>
              <a:buClr>
                <a:schemeClr val="folHlink"/>
              </a:buClr>
              <a:buChar char="–"/>
              <a:defRPr sz="2800">
                <a:solidFill>
                  <a:schemeClr val="bg2"/>
                </a:solidFill>
                <a:latin typeface="+mn-lt"/>
                <a:ea typeface="+mn-ea"/>
              </a:defRPr>
            </a:lvl2pPr>
            <a:lvl3pPr marL="1143000" indent="-228600" algn="l" rtl="0" eaLnBrk="0" fontAlgn="base" hangingPunct="0">
              <a:spcBef>
                <a:spcPct val="20000"/>
              </a:spcBef>
              <a:spcAft>
                <a:spcPct val="0"/>
              </a:spcAft>
              <a:buClr>
                <a:schemeClr val="folHlink"/>
              </a:buClr>
              <a:buSzPct val="75000"/>
              <a:buFont typeface="Wingdings" panose="05000000000000000000" pitchFamily="2" charset="2"/>
              <a:buChar char="l"/>
              <a:defRPr sz="2400">
                <a:solidFill>
                  <a:schemeClr val="bg2"/>
                </a:solidFill>
                <a:latin typeface="+mn-lt"/>
                <a:ea typeface="+mn-ea"/>
              </a:defRPr>
            </a:lvl3pPr>
            <a:lvl4pPr marL="1600200" indent="-228600" algn="l" rtl="0" eaLnBrk="0" fontAlgn="base" hangingPunct="0">
              <a:spcBef>
                <a:spcPct val="20000"/>
              </a:spcBef>
              <a:spcAft>
                <a:spcPct val="0"/>
              </a:spcAft>
              <a:buClr>
                <a:schemeClr val="folHlink"/>
              </a:buClr>
              <a:buChar char="–"/>
              <a:defRPr sz="2000">
                <a:solidFill>
                  <a:schemeClr val="bg2"/>
                </a:solidFill>
                <a:latin typeface="+mn-lt"/>
                <a:ea typeface="+mn-ea"/>
              </a:defRPr>
            </a:lvl4pPr>
            <a:lvl5pPr marL="2057400" indent="-228600" algn="l" rtl="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mn-lt"/>
                <a:ea typeface="+mn-ea"/>
              </a:defRPr>
            </a:lvl5pPr>
            <a:lvl6pPr marL="2514600" indent="-228600" algn="l"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mn-ea"/>
              </a:defRPr>
            </a:lvl6pPr>
            <a:lvl7pPr marL="2971800" indent="-228600" algn="l"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mn-ea"/>
              </a:defRPr>
            </a:lvl7pPr>
            <a:lvl8pPr marL="3429000" indent="-228600" algn="l"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mn-ea"/>
              </a:defRPr>
            </a:lvl8pPr>
            <a:lvl9pPr marL="3886200" indent="-228600" algn="l"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mn-ea"/>
              </a:defRPr>
            </a:lvl9pPr>
          </a:lstStyle>
          <a:p>
            <a:pPr lvl="1" eaLnBrk="1" hangingPunct="1">
              <a:buFontTx/>
              <a:buNone/>
            </a:pPr>
            <a:r>
              <a:rPr lang="en-US" altLang="zh-CN" kern="0" dirty="0">
                <a:latin typeface="华文新魏" panose="02010800040101010101" pitchFamily="2" charset="-122"/>
                <a:sym typeface="Symbol" panose="05050102010706020507" pitchFamily="18" charset="2"/>
              </a:rPr>
              <a:t> (HR)</a:t>
            </a:r>
            <a:r>
              <a:rPr lang="en-US" altLang="zh-CN" kern="0" baseline="-25000" dirty="0">
                <a:latin typeface="华文新魏" panose="02010800040101010101" pitchFamily="2" charset="-122"/>
                <a:sym typeface="Symbol" panose="05050102010706020507" pitchFamily="18" charset="2"/>
              </a:rPr>
              <a:t>F</a:t>
            </a:r>
            <a:r>
              <a:rPr lang="en-US" altLang="zh-CN" kern="0" baseline="30000" dirty="0">
                <a:latin typeface="华文新魏" panose="02010800040101010101" pitchFamily="2" charset="-122"/>
                <a:sym typeface="Symbol" panose="05050102010706020507" pitchFamily="18" charset="2"/>
              </a:rPr>
              <a:t>+</a:t>
            </a:r>
            <a:r>
              <a:rPr lang="en-US" altLang="zh-CN" kern="0" dirty="0">
                <a:latin typeface="华文新魏" panose="02010800040101010101" pitchFamily="2" charset="-122"/>
                <a:sym typeface="Symbol" panose="05050102010706020507" pitchFamily="18" charset="2"/>
              </a:rPr>
              <a:t>   =</a:t>
            </a:r>
            <a:r>
              <a:rPr lang="zh-CN" altLang="en-US" kern="0" dirty="0">
                <a:latin typeface="华文新魏" panose="02010800040101010101" pitchFamily="2" charset="-122"/>
                <a:sym typeface="Symbol" panose="05050102010706020507" pitchFamily="18" charset="2"/>
              </a:rPr>
              <a:t> </a:t>
            </a:r>
            <a:r>
              <a:rPr lang="en-US" altLang="zh-CN" kern="0" dirty="0">
                <a:latin typeface="华文新魏" panose="02010800040101010101" pitchFamily="2" charset="-122"/>
                <a:sym typeface="Symbol" panose="05050102010706020507" pitchFamily="18" charset="2"/>
              </a:rPr>
              <a:t>{HRCT}</a:t>
            </a:r>
          </a:p>
          <a:p>
            <a:pPr lvl="1" eaLnBrk="1" hangingPunct="1">
              <a:buFontTx/>
              <a:buNone/>
            </a:pPr>
            <a:r>
              <a:rPr lang="en-US" altLang="zh-CN" kern="0" dirty="0">
                <a:latin typeface="华文新魏" panose="02010800040101010101" pitchFamily="2" charset="-122"/>
                <a:sym typeface="Symbol" panose="05050102010706020507" pitchFamily="18" charset="2"/>
              </a:rPr>
              <a:t> (HS)</a:t>
            </a:r>
            <a:r>
              <a:rPr lang="en-US" altLang="zh-CN" kern="0" baseline="-25000" dirty="0">
                <a:latin typeface="华文新魏" panose="02010800040101010101" pitchFamily="2" charset="-122"/>
                <a:sym typeface="Symbol" panose="05050102010706020507" pitchFamily="18" charset="2"/>
              </a:rPr>
              <a:t>F</a:t>
            </a:r>
            <a:r>
              <a:rPr lang="en-US" altLang="zh-CN" kern="0" baseline="30000" dirty="0">
                <a:latin typeface="华文新魏" panose="02010800040101010101" pitchFamily="2" charset="-122"/>
                <a:sym typeface="Symbol" panose="05050102010706020507" pitchFamily="18" charset="2"/>
              </a:rPr>
              <a:t>+</a:t>
            </a:r>
            <a:r>
              <a:rPr lang="en-US" altLang="zh-CN" kern="0" dirty="0">
                <a:latin typeface="华文新魏" panose="02010800040101010101" pitchFamily="2" charset="-122"/>
                <a:sym typeface="Symbol" panose="05050102010706020507" pitchFamily="18" charset="2"/>
              </a:rPr>
              <a:t>   = </a:t>
            </a:r>
            <a:r>
              <a:rPr lang="zh-CN" altLang="en-US" kern="0" dirty="0">
                <a:latin typeface="华文新魏" panose="02010800040101010101" pitchFamily="2" charset="-122"/>
                <a:sym typeface="Symbol" panose="05050102010706020507" pitchFamily="18" charset="2"/>
              </a:rPr>
              <a:t> </a:t>
            </a:r>
            <a:r>
              <a:rPr lang="en-US" altLang="zh-CN" kern="0" dirty="0">
                <a:latin typeface="华文新魏" panose="02010800040101010101" pitchFamily="2" charset="-122"/>
                <a:sym typeface="Symbol" panose="05050102010706020507" pitchFamily="18" charset="2"/>
              </a:rPr>
              <a:t>{HSRCT}</a:t>
            </a:r>
            <a:r>
              <a:rPr lang="zh-CN" altLang="en-US" kern="0" dirty="0">
                <a:latin typeface="华文新魏" panose="02010800040101010101" pitchFamily="2" charset="-122"/>
                <a:sym typeface="Symbol" panose="05050102010706020507" pitchFamily="18" charset="2"/>
              </a:rPr>
              <a:t>               </a:t>
            </a:r>
            <a:endParaRPr lang="en-US" altLang="zh-CN" kern="0" dirty="0">
              <a:latin typeface="华文新魏" panose="02010800040101010101" pitchFamily="2" charset="-122"/>
              <a:sym typeface="Symbol" panose="05050102010706020507" pitchFamily="18" charset="2"/>
            </a:endParaRPr>
          </a:p>
          <a:p>
            <a:pPr lvl="1" eaLnBrk="1" hangingPunct="1">
              <a:buFontTx/>
              <a:buNone/>
            </a:pPr>
            <a:r>
              <a:rPr lang="zh-CN" altLang="en-US" kern="0" dirty="0">
                <a:latin typeface="华文新魏" panose="02010800040101010101" pitchFamily="2" charset="-122"/>
                <a:sym typeface="Symbol" panose="05050102010706020507" pitchFamily="18" charset="2"/>
              </a:rPr>
              <a:t>		</a:t>
            </a:r>
          </a:p>
        </p:txBody>
      </p:sp>
      <p:grpSp>
        <p:nvGrpSpPr>
          <p:cNvPr id="9" name="Group 6"/>
          <p:cNvGrpSpPr>
            <a:grpSpLocks/>
          </p:cNvGrpSpPr>
          <p:nvPr/>
        </p:nvGrpSpPr>
        <p:grpSpPr bwMode="auto">
          <a:xfrm>
            <a:off x="6446837" y="3490193"/>
            <a:ext cx="1584325" cy="1758315"/>
            <a:chOff x="4695" y="1872"/>
            <a:chExt cx="912" cy="1928"/>
          </a:xfrm>
        </p:grpSpPr>
        <p:pic>
          <p:nvPicPr>
            <p:cNvPr id="10" name="Picture 4" descr="AMCONFU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10" y="1872"/>
              <a:ext cx="518" cy="1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Box 5"/>
            <p:cNvSpPr txBox="1">
              <a:spLocks noChangeArrowheads="1"/>
            </p:cNvSpPr>
            <p:nvPr/>
          </p:nvSpPr>
          <p:spPr bwMode="auto">
            <a:xfrm>
              <a:off x="4695" y="3024"/>
              <a:ext cx="912" cy="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spcBef>
                  <a:spcPct val="50000"/>
                </a:spcBef>
                <a:buClrTx/>
                <a:buSzPct val="60000"/>
                <a:buFontTx/>
                <a:buNone/>
              </a:pPr>
              <a:r>
                <a:rPr lang="en-US" altLang="zh-CN" sz="2000" i="1" dirty="0">
                  <a:solidFill>
                    <a:srgbClr val="FF0000"/>
                  </a:solidFill>
                  <a:latin typeface="+mn-ea"/>
                  <a:ea typeface="+mn-ea"/>
                </a:rPr>
                <a:t>(HS)</a:t>
              </a:r>
              <a:r>
                <a:rPr lang="zh-CN" altLang="en-US" sz="2000" i="1" dirty="0">
                  <a:solidFill>
                    <a:srgbClr val="FF0000"/>
                  </a:solidFill>
                  <a:latin typeface="+mn-ea"/>
                  <a:ea typeface="+mn-ea"/>
                </a:rPr>
                <a:t>是候选码吗？</a:t>
              </a:r>
            </a:p>
          </p:txBody>
        </p:sp>
      </p:grpSp>
      <p:sp>
        <p:nvSpPr>
          <p:cNvPr id="12" name="Rectangle 1027"/>
          <p:cNvSpPr txBox="1">
            <a:spLocks noChangeArrowheads="1"/>
          </p:cNvSpPr>
          <p:nvPr/>
        </p:nvSpPr>
        <p:spPr bwMode="auto">
          <a:xfrm>
            <a:off x="685800" y="5162550"/>
            <a:ext cx="7772400" cy="1093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80000"/>
              <a:buFont typeface="Wingdings" panose="05000000000000000000" pitchFamily="2" charset="2"/>
              <a:buChar char="l"/>
              <a:defRPr sz="3000">
                <a:solidFill>
                  <a:schemeClr val="bg2"/>
                </a:solidFill>
                <a:latin typeface="+mn-lt"/>
                <a:ea typeface="+mn-ea"/>
                <a:cs typeface="+mn-cs"/>
              </a:defRPr>
            </a:lvl1pPr>
            <a:lvl2pPr marL="742950" indent="-285750" algn="l" rtl="0" eaLnBrk="0" fontAlgn="base" hangingPunct="0">
              <a:spcBef>
                <a:spcPct val="20000"/>
              </a:spcBef>
              <a:spcAft>
                <a:spcPct val="0"/>
              </a:spcAft>
              <a:buClr>
                <a:schemeClr val="folHlink"/>
              </a:buClr>
              <a:buChar char="–"/>
              <a:defRPr sz="2800">
                <a:solidFill>
                  <a:schemeClr val="bg2"/>
                </a:solidFill>
                <a:latin typeface="+mn-lt"/>
                <a:ea typeface="+mn-ea"/>
              </a:defRPr>
            </a:lvl2pPr>
            <a:lvl3pPr marL="1143000" indent="-228600" algn="l" rtl="0" eaLnBrk="0" fontAlgn="base" hangingPunct="0">
              <a:spcBef>
                <a:spcPct val="20000"/>
              </a:spcBef>
              <a:spcAft>
                <a:spcPct val="0"/>
              </a:spcAft>
              <a:buClr>
                <a:schemeClr val="folHlink"/>
              </a:buClr>
              <a:buSzPct val="75000"/>
              <a:buFont typeface="Wingdings" panose="05000000000000000000" pitchFamily="2" charset="2"/>
              <a:buChar char="l"/>
              <a:defRPr sz="2400">
                <a:solidFill>
                  <a:schemeClr val="bg2"/>
                </a:solidFill>
                <a:latin typeface="+mn-lt"/>
                <a:ea typeface="+mn-ea"/>
              </a:defRPr>
            </a:lvl3pPr>
            <a:lvl4pPr marL="1600200" indent="-228600" algn="l" rtl="0" eaLnBrk="0" fontAlgn="base" hangingPunct="0">
              <a:spcBef>
                <a:spcPct val="20000"/>
              </a:spcBef>
              <a:spcAft>
                <a:spcPct val="0"/>
              </a:spcAft>
              <a:buClr>
                <a:schemeClr val="folHlink"/>
              </a:buClr>
              <a:buChar char="–"/>
              <a:defRPr sz="2000">
                <a:solidFill>
                  <a:schemeClr val="bg2"/>
                </a:solidFill>
                <a:latin typeface="+mn-lt"/>
                <a:ea typeface="+mn-ea"/>
              </a:defRPr>
            </a:lvl4pPr>
            <a:lvl5pPr marL="2057400" indent="-228600" algn="l" rtl="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mn-lt"/>
                <a:ea typeface="+mn-ea"/>
              </a:defRPr>
            </a:lvl5pPr>
            <a:lvl6pPr marL="2514600" indent="-228600" algn="l"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mn-ea"/>
              </a:defRPr>
            </a:lvl6pPr>
            <a:lvl7pPr marL="2971800" indent="-228600" algn="l"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mn-ea"/>
              </a:defRPr>
            </a:lvl7pPr>
            <a:lvl8pPr marL="3429000" indent="-228600" algn="l"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mn-ea"/>
              </a:defRPr>
            </a:lvl8pPr>
            <a:lvl9pPr marL="3886200" indent="-228600" algn="l"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mn-ea"/>
              </a:defRPr>
            </a:lvl9pPr>
          </a:lstStyle>
          <a:p>
            <a:pPr lvl="1" eaLnBrk="1" hangingPunct="1">
              <a:buFontTx/>
              <a:buNone/>
            </a:pPr>
            <a:r>
              <a:rPr lang="en-US" altLang="zh-CN" kern="0" dirty="0">
                <a:latin typeface="华文新魏" panose="02010800040101010101" pitchFamily="2" charset="-122"/>
                <a:sym typeface="Symbol" panose="05050102010706020507" pitchFamily="18" charset="2"/>
              </a:rPr>
              <a:t> (H)</a:t>
            </a:r>
            <a:r>
              <a:rPr lang="en-US" altLang="zh-CN" kern="0" baseline="-25000" dirty="0">
                <a:latin typeface="华文新魏" panose="02010800040101010101" pitchFamily="2" charset="-122"/>
                <a:sym typeface="Symbol" panose="05050102010706020507" pitchFamily="18" charset="2"/>
              </a:rPr>
              <a:t>F</a:t>
            </a:r>
            <a:r>
              <a:rPr lang="en-US" altLang="zh-CN" kern="0" baseline="30000" dirty="0">
                <a:latin typeface="华文新魏" panose="02010800040101010101" pitchFamily="2" charset="-122"/>
                <a:sym typeface="Symbol" panose="05050102010706020507" pitchFamily="18" charset="2"/>
              </a:rPr>
              <a:t>+</a:t>
            </a:r>
            <a:r>
              <a:rPr lang="en-US" altLang="zh-CN" kern="0" dirty="0">
                <a:latin typeface="华文新魏" panose="02010800040101010101" pitchFamily="2" charset="-122"/>
                <a:sym typeface="Symbol" panose="05050102010706020507" pitchFamily="18" charset="2"/>
              </a:rPr>
              <a:t>   =</a:t>
            </a:r>
            <a:r>
              <a:rPr lang="zh-CN" altLang="en-US" kern="0" dirty="0">
                <a:latin typeface="华文新魏" panose="02010800040101010101" pitchFamily="2" charset="-122"/>
                <a:sym typeface="Symbol" panose="05050102010706020507" pitchFamily="18" charset="2"/>
              </a:rPr>
              <a:t> </a:t>
            </a:r>
            <a:r>
              <a:rPr lang="en-US" altLang="zh-CN" kern="0" dirty="0">
                <a:latin typeface="华文新魏" panose="02010800040101010101" pitchFamily="2" charset="-122"/>
                <a:sym typeface="Symbol" panose="05050102010706020507" pitchFamily="18" charset="2"/>
              </a:rPr>
              <a:t>{H}</a:t>
            </a:r>
          </a:p>
          <a:p>
            <a:pPr lvl="1" eaLnBrk="1" hangingPunct="1">
              <a:buFontTx/>
              <a:buNone/>
            </a:pPr>
            <a:r>
              <a:rPr lang="en-US" altLang="zh-CN" kern="0" dirty="0">
                <a:latin typeface="华文新魏" panose="02010800040101010101" pitchFamily="2" charset="-122"/>
                <a:sym typeface="Symbol" panose="05050102010706020507" pitchFamily="18" charset="2"/>
              </a:rPr>
              <a:t> (S)</a:t>
            </a:r>
            <a:r>
              <a:rPr lang="en-US" altLang="zh-CN" kern="0" baseline="-25000" dirty="0">
                <a:latin typeface="华文新魏" panose="02010800040101010101" pitchFamily="2" charset="-122"/>
                <a:sym typeface="Symbol" panose="05050102010706020507" pitchFamily="18" charset="2"/>
              </a:rPr>
              <a:t>F</a:t>
            </a:r>
            <a:r>
              <a:rPr lang="en-US" altLang="zh-CN" kern="0" baseline="30000" dirty="0">
                <a:latin typeface="华文新魏" panose="02010800040101010101" pitchFamily="2" charset="-122"/>
                <a:sym typeface="Symbol" panose="05050102010706020507" pitchFamily="18" charset="2"/>
              </a:rPr>
              <a:t>+</a:t>
            </a:r>
            <a:r>
              <a:rPr lang="en-US" altLang="zh-CN" kern="0" dirty="0">
                <a:latin typeface="华文新魏" panose="02010800040101010101" pitchFamily="2" charset="-122"/>
                <a:sym typeface="Symbol" panose="05050102010706020507" pitchFamily="18" charset="2"/>
              </a:rPr>
              <a:t>    = </a:t>
            </a:r>
            <a:r>
              <a:rPr lang="zh-CN" altLang="en-US" kern="0" dirty="0">
                <a:latin typeface="华文新魏" panose="02010800040101010101" pitchFamily="2" charset="-122"/>
                <a:sym typeface="Symbol" panose="05050102010706020507" pitchFamily="18" charset="2"/>
              </a:rPr>
              <a:t> </a:t>
            </a:r>
            <a:r>
              <a:rPr lang="en-US" altLang="zh-CN" kern="0" dirty="0">
                <a:latin typeface="华文新魏" panose="02010800040101010101" pitchFamily="2" charset="-122"/>
                <a:sym typeface="Symbol" panose="05050102010706020507" pitchFamily="18" charset="2"/>
              </a:rPr>
              <a:t>{S}</a:t>
            </a:r>
            <a:r>
              <a:rPr lang="zh-CN" altLang="en-US" kern="0" dirty="0">
                <a:latin typeface="华文新魏" panose="02010800040101010101" pitchFamily="2" charset="-122"/>
                <a:sym typeface="Symbol" panose="05050102010706020507" pitchFamily="18" charset="2"/>
              </a:rPr>
              <a:t>               </a:t>
            </a:r>
            <a:endParaRPr lang="en-US" altLang="zh-CN" kern="0" dirty="0">
              <a:latin typeface="华文新魏" panose="02010800040101010101" pitchFamily="2" charset="-122"/>
              <a:sym typeface="Symbol" panose="05050102010706020507" pitchFamily="18" charset="2"/>
            </a:endParaRPr>
          </a:p>
          <a:p>
            <a:pPr lvl="1" eaLnBrk="1" hangingPunct="1">
              <a:buFontTx/>
              <a:buNone/>
            </a:pPr>
            <a:r>
              <a:rPr lang="zh-CN" altLang="en-US" kern="0" dirty="0">
                <a:latin typeface="华文新魏" panose="02010800040101010101" pitchFamily="2" charset="-122"/>
                <a:sym typeface="Symbol" panose="05050102010706020507" pitchFamily="18" charset="2"/>
              </a:rPr>
              <a:t>		</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linds(horizontal)">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additive="base">
                                        <p:cTn id="18" dur="500" fill="hold"/>
                                        <p:tgtEl>
                                          <p:spTgt spid="12"/>
                                        </p:tgtEl>
                                        <p:attrNameLst>
                                          <p:attrName>ppt_x</p:attrName>
                                        </p:attrNameLst>
                                      </p:cBhvr>
                                      <p:tavLst>
                                        <p:tav tm="0">
                                          <p:val>
                                            <p:strVal val="#ppt_x"/>
                                          </p:val>
                                        </p:tav>
                                        <p:tav tm="100000">
                                          <p:val>
                                            <p:strVal val="#ppt_x"/>
                                          </p:val>
                                        </p:tav>
                                      </p:tavLst>
                                    </p:anim>
                                    <p:anim calcmode="lin" valueType="num">
                                      <p:cBhvr additive="base">
                                        <p:cTn id="19"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dirty="0"/>
          </a:p>
        </p:txBody>
      </p:sp>
      <p:sp>
        <p:nvSpPr>
          <p:cNvPr id="59396" name="Rectangle 1026"/>
          <p:cNvSpPr>
            <a:spLocks noGrp="1" noChangeArrowheads="1"/>
          </p:cNvSpPr>
          <p:nvPr>
            <p:ph type="title"/>
          </p:nvPr>
        </p:nvSpPr>
        <p:spPr/>
        <p:txBody>
          <a:bodyPr/>
          <a:lstStyle/>
          <a:p>
            <a:pPr eaLnBrk="1" hangingPunct="1">
              <a:defRPr/>
            </a:pPr>
            <a:r>
              <a:rPr kumimoji="1" lang="zh-CN" altLang="en-US"/>
              <a:t>属性集的闭包</a:t>
            </a:r>
            <a:endParaRPr kumimoji="1" lang="en-US" altLang="zh-CN"/>
          </a:p>
        </p:txBody>
      </p:sp>
      <p:sp>
        <p:nvSpPr>
          <p:cNvPr id="58373" name="Rectangle 1027"/>
          <p:cNvSpPr>
            <a:spLocks noGrp="1" noChangeArrowheads="1"/>
          </p:cNvSpPr>
          <p:nvPr>
            <p:ph idx="1"/>
          </p:nvPr>
        </p:nvSpPr>
        <p:spPr/>
        <p:txBody>
          <a:bodyPr/>
          <a:lstStyle/>
          <a:p>
            <a:pPr eaLnBrk="1" hangingPunct="1"/>
            <a:r>
              <a:rPr lang="zh-CN" altLang="en-US" dirty="0"/>
              <a:t>属性集闭包的作用：</a:t>
            </a:r>
          </a:p>
          <a:p>
            <a:pPr eaLnBrk="1" hangingPunct="1">
              <a:buFont typeface="Wingdings" panose="05000000000000000000" pitchFamily="2" charset="2"/>
              <a:buNone/>
            </a:pPr>
            <a:r>
              <a:rPr lang="zh-CN" altLang="en-US" dirty="0"/>
              <a:t>    </a:t>
            </a:r>
            <a:r>
              <a:rPr lang="en-US" altLang="zh-CN" dirty="0"/>
              <a:t>1</a:t>
            </a:r>
            <a:r>
              <a:rPr lang="zh-CN" altLang="en-US" dirty="0"/>
              <a:t>、判断属性集是否为超码</a:t>
            </a:r>
          </a:p>
          <a:p>
            <a:pPr eaLnBrk="1" hangingPunct="1">
              <a:buFont typeface="Wingdings" panose="05000000000000000000" pitchFamily="2" charset="2"/>
              <a:buNone/>
            </a:pPr>
            <a:r>
              <a:rPr lang="zh-CN" altLang="en-US" dirty="0"/>
              <a:t>    </a:t>
            </a:r>
            <a:r>
              <a:rPr lang="en-US" altLang="zh-CN" dirty="0"/>
              <a:t>2</a:t>
            </a:r>
            <a:r>
              <a:rPr lang="zh-CN" altLang="en-US" dirty="0"/>
              <a:t>、通过检验 </a:t>
            </a:r>
            <a:r>
              <a:rPr lang="en-US" altLang="zh-CN" dirty="0"/>
              <a:t>β </a:t>
            </a:r>
            <a:r>
              <a:rPr lang="en-US" altLang="zh-CN" dirty="0">
                <a:sym typeface="Symbol" panose="05050102010706020507" pitchFamily="18" charset="2"/>
              </a:rPr>
              <a:t></a:t>
            </a:r>
            <a:r>
              <a:rPr lang="en-US" altLang="zh-CN" dirty="0"/>
              <a:t> α</a:t>
            </a:r>
            <a:r>
              <a:rPr lang="en-US" altLang="zh-CN" baseline="30000" dirty="0"/>
              <a:t>+</a:t>
            </a:r>
            <a:r>
              <a:rPr lang="zh-CN" altLang="en-US" dirty="0"/>
              <a:t>是否成立，可以验证函数依赖</a:t>
            </a:r>
            <a:r>
              <a:rPr lang="en-US" altLang="zh-CN" dirty="0"/>
              <a:t>α </a:t>
            </a:r>
            <a:r>
              <a:rPr lang="en-US" altLang="zh-CN" dirty="0">
                <a:sym typeface="Symbol" panose="05050102010706020507" pitchFamily="18" charset="2"/>
              </a:rPr>
              <a:t></a:t>
            </a:r>
            <a:r>
              <a:rPr lang="en-US" altLang="zh-CN" dirty="0"/>
              <a:t> β</a:t>
            </a:r>
            <a:r>
              <a:rPr lang="zh-CN" altLang="en-US" dirty="0"/>
              <a:t>是否成立</a:t>
            </a:r>
          </a:p>
          <a:p>
            <a:pPr eaLnBrk="1" hangingPunct="1">
              <a:buFont typeface="Wingdings" panose="05000000000000000000" pitchFamily="2" charset="2"/>
              <a:buNone/>
            </a:pPr>
            <a:r>
              <a:rPr lang="zh-CN" altLang="en-US" dirty="0"/>
              <a:t>    </a:t>
            </a:r>
            <a:r>
              <a:rPr lang="en-US" altLang="zh-CN" dirty="0"/>
              <a:t>3</a:t>
            </a:r>
            <a:r>
              <a:rPr lang="zh-CN" altLang="en-US" dirty="0"/>
              <a:t>、是另一种计算</a:t>
            </a:r>
            <a:r>
              <a:rPr lang="en-US" altLang="zh-CN" dirty="0"/>
              <a:t>F</a:t>
            </a:r>
            <a:r>
              <a:rPr lang="en-US" altLang="zh-CN" baseline="30000" dirty="0"/>
              <a:t>+</a:t>
            </a:r>
            <a:r>
              <a:rPr lang="zh-CN" altLang="en-US" dirty="0"/>
              <a:t>的方法：对任意的属性集</a:t>
            </a:r>
            <a:r>
              <a:rPr lang="en-US" altLang="zh-CN" dirty="0"/>
              <a:t>α </a:t>
            </a:r>
            <a:r>
              <a:rPr lang="zh-CN" altLang="en-US" dirty="0"/>
              <a:t>，找出</a:t>
            </a:r>
            <a:r>
              <a:rPr lang="en-US" altLang="zh-CN" dirty="0"/>
              <a:t>α </a:t>
            </a:r>
            <a:r>
              <a:rPr lang="en-US" altLang="zh-CN" baseline="30000" dirty="0"/>
              <a:t>+</a:t>
            </a:r>
            <a:r>
              <a:rPr lang="en-US" altLang="zh-CN" dirty="0"/>
              <a:t> </a:t>
            </a:r>
            <a:r>
              <a:rPr lang="zh-CN" altLang="en-US" dirty="0"/>
              <a:t>，判断属性集</a:t>
            </a:r>
            <a:r>
              <a:rPr lang="en-US" altLang="zh-CN" dirty="0"/>
              <a:t>β </a:t>
            </a:r>
            <a:r>
              <a:rPr lang="en-US" altLang="zh-CN" dirty="0">
                <a:sym typeface="Symbol" panose="05050102010706020507" pitchFamily="18" charset="2"/>
              </a:rPr>
              <a:t></a:t>
            </a:r>
            <a:r>
              <a:rPr lang="en-US" altLang="zh-CN" dirty="0"/>
              <a:t> α </a:t>
            </a:r>
            <a:r>
              <a:rPr lang="en-US" altLang="zh-CN" baseline="30000" dirty="0"/>
              <a:t>+</a:t>
            </a:r>
            <a:r>
              <a:rPr lang="en-US" altLang="zh-CN" dirty="0"/>
              <a:t> </a:t>
            </a:r>
            <a:r>
              <a:rPr lang="zh-CN" altLang="en-US" dirty="0"/>
              <a:t>？得到</a:t>
            </a:r>
            <a:r>
              <a:rPr lang="en-US" altLang="zh-CN" dirty="0"/>
              <a:t>α </a:t>
            </a:r>
            <a:r>
              <a:rPr lang="en-US" altLang="zh-CN" dirty="0">
                <a:sym typeface="Symbol" panose="05050102010706020507" pitchFamily="18" charset="2"/>
              </a:rPr>
              <a:t></a:t>
            </a:r>
            <a:r>
              <a:rPr lang="en-US" altLang="zh-CN" dirty="0"/>
              <a:t> β</a:t>
            </a:r>
            <a:r>
              <a:rPr lang="zh-CN" altLang="en-US" dirty="0"/>
              <a:t>是否成立</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属性集的闭包</a:t>
            </a:r>
            <a:endParaRPr lang="zh-CN" altLang="en-US" dirty="0"/>
          </a:p>
        </p:txBody>
      </p:sp>
      <p:sp>
        <p:nvSpPr>
          <p:cNvPr id="3" name="内容占位符 2"/>
          <p:cNvSpPr>
            <a:spLocks noGrp="1"/>
          </p:cNvSpPr>
          <p:nvPr>
            <p:ph idx="1"/>
          </p:nvPr>
        </p:nvSpPr>
        <p:spPr>
          <a:xfrm>
            <a:off x="467544" y="1371600"/>
            <a:ext cx="8136904" cy="4876800"/>
          </a:xfrm>
        </p:spPr>
        <p:txBody>
          <a:bodyPr/>
          <a:lstStyle/>
          <a:p>
            <a:r>
              <a:rPr lang="zh-CN" altLang="en-US" dirty="0"/>
              <a:t>补充</a:t>
            </a:r>
            <a:r>
              <a:rPr lang="en-US" altLang="zh-CN" dirty="0"/>
              <a:t>Armstrong</a:t>
            </a:r>
            <a:r>
              <a:rPr lang="zh-CN" altLang="en-US" dirty="0"/>
              <a:t>公理完备性证明</a:t>
            </a:r>
            <a:endParaRPr lang="en-US" altLang="zh-CN" dirty="0"/>
          </a:p>
          <a:p>
            <a:pPr lvl="1"/>
            <a:r>
              <a:rPr lang="en-US" altLang="zh-CN" dirty="0"/>
              <a:t>Armstrong</a:t>
            </a:r>
            <a:r>
              <a:rPr lang="zh-CN" altLang="zh-CN" dirty="0"/>
              <a:t>公理完备性的含义：</a:t>
            </a:r>
            <a:r>
              <a:rPr lang="en-US" altLang="zh-CN" dirty="0"/>
              <a:t>F</a:t>
            </a:r>
            <a:r>
              <a:rPr lang="en-US" altLang="zh-CN" baseline="30000" dirty="0"/>
              <a:t>+</a:t>
            </a:r>
            <a:r>
              <a:rPr lang="zh-CN" altLang="zh-CN" dirty="0"/>
              <a:t>中的每一个函数依赖，必定可以</a:t>
            </a:r>
            <a:r>
              <a:rPr lang="zh-CN" altLang="en-US" dirty="0"/>
              <a:t>从</a:t>
            </a:r>
            <a:r>
              <a:rPr lang="en-US" altLang="zh-CN" dirty="0"/>
              <a:t>F</a:t>
            </a:r>
            <a:r>
              <a:rPr lang="zh-CN" altLang="zh-CN" dirty="0"/>
              <a:t>出发，根据</a:t>
            </a:r>
            <a:r>
              <a:rPr lang="en-US" altLang="zh-CN" dirty="0"/>
              <a:t>Armstrong</a:t>
            </a:r>
            <a:r>
              <a:rPr lang="zh-CN" altLang="zh-CN" dirty="0"/>
              <a:t>公理推导出来。</a:t>
            </a:r>
          </a:p>
          <a:p>
            <a:pPr lvl="1"/>
            <a:r>
              <a:rPr lang="zh-CN" altLang="zh-CN" dirty="0"/>
              <a:t>要证明完备性，首先</a:t>
            </a:r>
            <a:r>
              <a:rPr lang="zh-CN" altLang="en-US" dirty="0"/>
              <a:t>计算</a:t>
            </a:r>
            <a:r>
              <a:rPr lang="en-US" altLang="zh-CN" dirty="0"/>
              <a:t>F</a:t>
            </a:r>
            <a:r>
              <a:rPr lang="en-US" altLang="zh-CN" baseline="30000" dirty="0"/>
              <a:t>+</a:t>
            </a:r>
            <a:r>
              <a:rPr lang="zh-CN" altLang="zh-CN" dirty="0"/>
              <a:t>，但是</a:t>
            </a:r>
            <a:r>
              <a:rPr lang="zh-CN" altLang="en-US" dirty="0"/>
              <a:t>计算</a:t>
            </a:r>
            <a:r>
              <a:rPr lang="en-US" altLang="zh-CN" dirty="0"/>
              <a:t>F</a:t>
            </a:r>
            <a:r>
              <a:rPr lang="en-US" altLang="zh-CN" baseline="30000" dirty="0"/>
              <a:t>+</a:t>
            </a:r>
            <a:r>
              <a:rPr lang="zh-CN" altLang="zh-CN" dirty="0"/>
              <a:t>，是一个</a:t>
            </a:r>
            <a:r>
              <a:rPr lang="en-US" altLang="zh-CN" dirty="0"/>
              <a:t>NP</a:t>
            </a:r>
            <a:r>
              <a:rPr lang="zh-CN" altLang="zh-CN" dirty="0"/>
              <a:t>问题。因此需要用到属性</a:t>
            </a:r>
            <a:r>
              <a:rPr lang="zh-CN" altLang="en-US" dirty="0"/>
              <a:t>集</a:t>
            </a:r>
            <a:r>
              <a:rPr lang="zh-CN" altLang="zh-CN" dirty="0"/>
              <a:t>的闭包。</a:t>
            </a:r>
            <a:endParaRPr lang="zh-CN" altLang="en-US" dirty="0"/>
          </a:p>
          <a:p>
            <a:pPr lvl="1"/>
            <a:r>
              <a:rPr lang="en-US" altLang="zh-CN" dirty="0"/>
              <a:t>Armstrong</a:t>
            </a:r>
            <a:r>
              <a:rPr lang="zh-CN" altLang="zh-CN" dirty="0"/>
              <a:t>公理完备性证明：证明完备性的逆否命题</a:t>
            </a:r>
            <a:r>
              <a:rPr lang="zh-CN" altLang="en-US" dirty="0"/>
              <a:t>：</a:t>
            </a:r>
            <a:r>
              <a:rPr lang="zh-CN" altLang="zh-CN" dirty="0"/>
              <a:t>即如果函数依赖性</a:t>
            </a:r>
            <a:r>
              <a:rPr lang="en-US" altLang="zh-CN" dirty="0">
                <a:sym typeface="Symbol" panose="05050102010706020507" pitchFamily="18" charset="2"/>
              </a:rPr>
              <a:t></a:t>
            </a:r>
            <a:r>
              <a:rPr lang="zh-CN" altLang="zh-CN" dirty="0"/>
              <a:t>→</a:t>
            </a:r>
            <a:r>
              <a:rPr lang="en-US" altLang="zh-CN" dirty="0">
                <a:sym typeface="Symbol" panose="05050102010706020507" pitchFamily="18" charset="2"/>
              </a:rPr>
              <a:t></a:t>
            </a:r>
            <a:r>
              <a:rPr lang="zh-CN" altLang="zh-CN" dirty="0"/>
              <a:t>不能从</a:t>
            </a:r>
            <a:r>
              <a:rPr lang="en-US" altLang="zh-CN" dirty="0"/>
              <a:t>F</a:t>
            </a:r>
            <a:r>
              <a:rPr lang="zh-CN" altLang="zh-CN" dirty="0"/>
              <a:t>出发根据</a:t>
            </a:r>
            <a:r>
              <a:rPr lang="en-US" altLang="zh-CN" dirty="0"/>
              <a:t>Armstrong</a:t>
            </a:r>
            <a:r>
              <a:rPr lang="zh-CN" altLang="zh-CN" dirty="0"/>
              <a:t>公理推出，</a:t>
            </a:r>
            <a:r>
              <a:rPr lang="zh-CN" altLang="en-US" dirty="0"/>
              <a:t>则</a:t>
            </a:r>
            <a:r>
              <a:rPr lang="en-US" altLang="zh-CN" dirty="0">
                <a:sym typeface="Symbol" panose="05050102010706020507" pitchFamily="18" charset="2"/>
              </a:rPr>
              <a:t></a:t>
            </a:r>
            <a:r>
              <a:rPr lang="zh-CN" altLang="zh-CN" dirty="0"/>
              <a:t>→</a:t>
            </a:r>
            <a:r>
              <a:rPr lang="en-US" altLang="zh-CN" dirty="0">
                <a:sym typeface="Symbol" panose="05050102010706020507" pitchFamily="18" charset="2"/>
              </a:rPr>
              <a:t></a:t>
            </a:r>
            <a:r>
              <a:rPr lang="zh-CN" altLang="zh-CN" dirty="0"/>
              <a:t>一定不能为</a:t>
            </a:r>
            <a:r>
              <a:rPr lang="en-US" altLang="zh-CN" dirty="0"/>
              <a:t>F</a:t>
            </a:r>
            <a:r>
              <a:rPr lang="zh-CN" altLang="zh-CN" dirty="0"/>
              <a:t>所逻辑蕴含。证明分三步。</a:t>
            </a:r>
            <a:endParaRPr lang="zh-CN" altLang="en-US" dirty="0"/>
          </a:p>
        </p:txBody>
      </p:sp>
      <p:sp>
        <p:nvSpPr>
          <p:cNvPr id="4" name="页脚占位符 5"/>
          <p:cNvSpPr>
            <a:spLocks noGrp="1"/>
          </p:cNvSpPr>
          <p:nvPr>
            <p:ph type="ftr" sz="quarter" idx="12"/>
          </p:nvPr>
        </p:nvSpPr>
        <p:spPr>
          <a:xfrm>
            <a:off x="3505200" y="6477000"/>
            <a:ext cx="3733800" cy="304800"/>
          </a:xfrm>
        </p:spPr>
        <p:txBody>
          <a:bodyPr/>
          <a:lstStyle/>
          <a:p>
            <a:pPr>
              <a:defRPr/>
            </a:pPr>
            <a:r>
              <a:rPr lang="zh-CN" altLang="en-US"/>
              <a:t>数据库系统</a:t>
            </a:r>
            <a:r>
              <a:rPr lang="en-US" altLang="zh-CN"/>
              <a:t>----</a:t>
            </a:r>
            <a:r>
              <a:rPr lang="zh-CN" altLang="en-US"/>
              <a:t>关系数据库设计</a:t>
            </a:r>
            <a:endParaRPr lang="zh-CN" altLang="zh-CN" dirty="0"/>
          </a:p>
        </p:txBody>
      </p:sp>
    </p:spTree>
    <p:extLst>
      <p:ext uri="{BB962C8B-B14F-4D97-AF65-F5344CB8AC3E}">
        <p14:creationId xmlns:p14="http://schemas.microsoft.com/office/powerpoint/2010/main" val="15863071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属性集的闭包</a:t>
            </a:r>
            <a:endParaRPr lang="zh-CN" altLang="en-US" dirty="0"/>
          </a:p>
        </p:txBody>
      </p:sp>
      <p:sp>
        <p:nvSpPr>
          <p:cNvPr id="3" name="内容占位符 2"/>
          <p:cNvSpPr>
            <a:spLocks noGrp="1"/>
          </p:cNvSpPr>
          <p:nvPr>
            <p:ph idx="1"/>
          </p:nvPr>
        </p:nvSpPr>
        <p:spPr>
          <a:xfrm>
            <a:off x="-180528" y="1371600"/>
            <a:ext cx="9145016" cy="5486400"/>
          </a:xfrm>
        </p:spPr>
        <p:txBody>
          <a:bodyPr/>
          <a:lstStyle/>
          <a:p>
            <a:pPr>
              <a:spcBef>
                <a:spcPts val="0"/>
              </a:spcBef>
            </a:pPr>
            <a:r>
              <a:rPr lang="zh-CN" altLang="en-US" sz="2400" dirty="0"/>
              <a:t>补充</a:t>
            </a:r>
            <a:r>
              <a:rPr lang="en-US" altLang="zh-CN" sz="2400" dirty="0"/>
              <a:t>Armstrong</a:t>
            </a:r>
            <a:r>
              <a:rPr lang="zh-CN" altLang="en-US" sz="2400" dirty="0"/>
              <a:t>公理完备性证明</a:t>
            </a:r>
            <a:r>
              <a:rPr lang="en-US" altLang="zh-CN" sz="2400" dirty="0"/>
              <a:t>(</a:t>
            </a:r>
            <a:r>
              <a:rPr lang="zh-CN" altLang="en-US" sz="2400" dirty="0"/>
              <a:t>逆否命题</a:t>
            </a:r>
            <a:r>
              <a:rPr lang="en-US" altLang="zh-CN" sz="2400" dirty="0"/>
              <a:t>)</a:t>
            </a:r>
          </a:p>
          <a:p>
            <a:pPr lvl="1">
              <a:spcBef>
                <a:spcPts val="0"/>
              </a:spcBef>
            </a:pPr>
            <a:r>
              <a:rPr lang="en-US" altLang="zh-CN" sz="2000" dirty="0"/>
              <a:t>1 </a:t>
            </a:r>
            <a:r>
              <a:rPr lang="zh-CN" altLang="zh-CN" sz="2000" dirty="0"/>
              <a:t>若</a:t>
            </a:r>
            <a:r>
              <a:rPr lang="en-US" altLang="zh-CN" sz="2000" dirty="0"/>
              <a:t>V</a:t>
            </a:r>
            <a:r>
              <a:rPr lang="zh-CN" altLang="zh-CN" sz="2000" dirty="0"/>
              <a:t>→</a:t>
            </a:r>
            <a:r>
              <a:rPr lang="en-US" altLang="zh-CN" sz="2000" dirty="0"/>
              <a:t>W</a:t>
            </a:r>
            <a:r>
              <a:rPr lang="zh-CN" altLang="zh-CN" sz="2000" dirty="0"/>
              <a:t>成立，且</a:t>
            </a:r>
            <a:r>
              <a:rPr lang="en-US" altLang="zh-CN" sz="2000" dirty="0"/>
              <a:t>V</a:t>
            </a:r>
            <a:r>
              <a:rPr lang="en-US" altLang="zh-CN" sz="2000" dirty="0">
                <a:sym typeface="Symbol" panose="05050102010706020507" pitchFamily="18" charset="2"/>
              </a:rPr>
              <a:t></a:t>
            </a:r>
            <a:r>
              <a:rPr lang="en-US" altLang="zh-CN" sz="2000" baseline="-25000" dirty="0"/>
              <a:t>F</a:t>
            </a:r>
            <a:r>
              <a:rPr lang="en-US" altLang="zh-CN" sz="2000" baseline="30000" dirty="0"/>
              <a:t>+</a:t>
            </a:r>
            <a:r>
              <a:rPr lang="zh-CN" altLang="zh-CN" sz="2000" dirty="0"/>
              <a:t>，则</a:t>
            </a:r>
            <a:r>
              <a:rPr lang="en-US" altLang="zh-CN" sz="2000" dirty="0"/>
              <a:t>W</a:t>
            </a:r>
            <a:r>
              <a:rPr lang="en-US" altLang="zh-CN" sz="2000" dirty="0">
                <a:sym typeface="Symbol" panose="05050102010706020507" pitchFamily="18" charset="2"/>
              </a:rPr>
              <a:t></a:t>
            </a:r>
            <a:r>
              <a:rPr lang="en-US" altLang="zh-CN" sz="2000" baseline="-25000" dirty="0"/>
              <a:t>F</a:t>
            </a:r>
            <a:r>
              <a:rPr lang="en-US" altLang="zh-CN" sz="2000" baseline="30000" dirty="0"/>
              <a:t>+</a:t>
            </a:r>
            <a:r>
              <a:rPr lang="zh-CN" altLang="zh-CN" sz="2000" dirty="0"/>
              <a:t>。</a:t>
            </a:r>
          </a:p>
          <a:p>
            <a:pPr marL="914400" lvl="2" indent="0">
              <a:spcBef>
                <a:spcPts val="0"/>
              </a:spcBef>
              <a:buNone/>
            </a:pPr>
            <a:r>
              <a:rPr lang="zh-CN" altLang="zh-CN" sz="2000" dirty="0"/>
              <a:t>证明：因为：</a:t>
            </a:r>
            <a:r>
              <a:rPr lang="en-US" altLang="zh-CN" sz="2000" dirty="0"/>
              <a:t>V</a:t>
            </a:r>
            <a:r>
              <a:rPr lang="en-US" altLang="zh-CN" sz="2000" dirty="0">
                <a:sym typeface="Symbol" panose="05050102010706020507" pitchFamily="18" charset="2"/>
              </a:rPr>
              <a:t></a:t>
            </a:r>
            <a:r>
              <a:rPr lang="en-US" altLang="zh-CN" sz="2000" baseline="-25000" dirty="0"/>
              <a:t>F</a:t>
            </a:r>
            <a:r>
              <a:rPr lang="en-US" altLang="zh-CN" sz="2000" baseline="30000" dirty="0"/>
              <a:t>+</a:t>
            </a:r>
            <a:r>
              <a:rPr lang="zh-CN" altLang="zh-CN" sz="2000" dirty="0"/>
              <a:t>，所以</a:t>
            </a:r>
            <a:r>
              <a:rPr lang="en-US" altLang="zh-CN" sz="2000" dirty="0">
                <a:sym typeface="Symbol" panose="05050102010706020507" pitchFamily="18" charset="2"/>
              </a:rPr>
              <a:t></a:t>
            </a:r>
            <a:r>
              <a:rPr lang="zh-CN" altLang="zh-CN" sz="2000" dirty="0"/>
              <a:t>→</a:t>
            </a:r>
            <a:r>
              <a:rPr lang="en-US" altLang="zh-CN" sz="2000" dirty="0"/>
              <a:t>V</a:t>
            </a:r>
            <a:r>
              <a:rPr lang="zh-CN" altLang="zh-CN" sz="2000" dirty="0"/>
              <a:t>成立；</a:t>
            </a:r>
            <a:r>
              <a:rPr lang="en-US" altLang="zh-CN" sz="2000" dirty="0"/>
              <a:t>V</a:t>
            </a:r>
            <a:r>
              <a:rPr lang="zh-CN" altLang="zh-CN" sz="2000" dirty="0"/>
              <a:t>→</a:t>
            </a:r>
            <a:r>
              <a:rPr lang="en-US" altLang="zh-CN" sz="2000" dirty="0"/>
              <a:t>W</a:t>
            </a:r>
            <a:r>
              <a:rPr lang="zh-CN" altLang="zh-CN" sz="2000" dirty="0"/>
              <a:t>，所以</a:t>
            </a:r>
            <a:r>
              <a:rPr lang="en-US" altLang="zh-CN" sz="2000" dirty="0">
                <a:sym typeface="Symbol" panose="05050102010706020507" pitchFamily="18" charset="2"/>
              </a:rPr>
              <a:t></a:t>
            </a:r>
            <a:r>
              <a:rPr lang="zh-CN" altLang="zh-CN" sz="2000" dirty="0"/>
              <a:t>→</a:t>
            </a:r>
            <a:r>
              <a:rPr lang="en-US" altLang="zh-CN" sz="2000" dirty="0"/>
              <a:t>W</a:t>
            </a:r>
            <a:r>
              <a:rPr lang="zh-CN" altLang="zh-CN" sz="2000" dirty="0"/>
              <a:t>成立，所以</a:t>
            </a:r>
            <a:r>
              <a:rPr lang="en-US" altLang="zh-CN" sz="2000" dirty="0"/>
              <a:t>W</a:t>
            </a:r>
            <a:r>
              <a:rPr lang="en-US" altLang="zh-CN" sz="2000" dirty="0">
                <a:sym typeface="Symbol" panose="05050102010706020507" pitchFamily="18" charset="2"/>
              </a:rPr>
              <a:t></a:t>
            </a:r>
            <a:r>
              <a:rPr lang="en-US" altLang="zh-CN" sz="2000" baseline="-25000" dirty="0"/>
              <a:t>F</a:t>
            </a:r>
            <a:r>
              <a:rPr lang="en-US" altLang="zh-CN" sz="2000" baseline="30000" dirty="0"/>
              <a:t>+</a:t>
            </a:r>
            <a:r>
              <a:rPr lang="zh-CN" altLang="zh-CN" sz="2000" dirty="0"/>
              <a:t>。</a:t>
            </a:r>
          </a:p>
          <a:p>
            <a:pPr lvl="1">
              <a:spcBef>
                <a:spcPts val="0"/>
              </a:spcBef>
            </a:pPr>
            <a:r>
              <a:rPr lang="en-US" altLang="zh-CN" sz="2000" dirty="0"/>
              <a:t>2 </a:t>
            </a:r>
            <a:r>
              <a:rPr lang="zh-CN" altLang="zh-CN" sz="2000" dirty="0"/>
              <a:t>构造一张二维表</a:t>
            </a:r>
            <a:r>
              <a:rPr lang="en-US" altLang="zh-CN" sz="2000" dirty="0"/>
              <a:t>r</a:t>
            </a:r>
            <a:r>
              <a:rPr lang="zh-CN" altLang="zh-CN" sz="2000" dirty="0"/>
              <a:t>，它由两个元组构成，可以证明</a:t>
            </a:r>
            <a:r>
              <a:rPr lang="en-US" altLang="zh-CN" sz="2000" dirty="0"/>
              <a:t>r</a:t>
            </a:r>
            <a:r>
              <a:rPr lang="zh-CN" altLang="zh-CN" sz="2000" dirty="0"/>
              <a:t>必定是</a:t>
            </a:r>
            <a:r>
              <a:rPr lang="zh-CN" altLang="en-US" sz="2000" dirty="0"/>
              <a:t>关系模式</a:t>
            </a:r>
            <a:r>
              <a:rPr lang="en-US" altLang="zh-CN" sz="2000" dirty="0"/>
              <a:t>R&lt;U,F&gt;</a:t>
            </a:r>
            <a:r>
              <a:rPr lang="zh-CN" altLang="zh-CN" sz="2000" dirty="0"/>
              <a:t>的一个关系实例，即</a:t>
            </a:r>
            <a:r>
              <a:rPr lang="en-US" altLang="zh-CN" sz="2000" dirty="0"/>
              <a:t>F</a:t>
            </a:r>
            <a:r>
              <a:rPr lang="zh-CN" altLang="zh-CN" sz="2000" dirty="0"/>
              <a:t>中的所有函数依赖在</a:t>
            </a:r>
            <a:r>
              <a:rPr lang="en-US" altLang="zh-CN" sz="2000" dirty="0"/>
              <a:t>r</a:t>
            </a:r>
            <a:r>
              <a:rPr lang="zh-CN" altLang="zh-CN" sz="2000" dirty="0"/>
              <a:t>上成立</a:t>
            </a:r>
            <a:r>
              <a:rPr lang="zh-CN" altLang="en-US" sz="2000" dirty="0"/>
              <a:t>。</a:t>
            </a:r>
            <a:endParaRPr lang="zh-CN" altLang="zh-CN" sz="2000" dirty="0"/>
          </a:p>
          <a:p>
            <a:pPr marL="457200" lvl="1" indent="0">
              <a:spcBef>
                <a:spcPts val="0"/>
              </a:spcBef>
              <a:buNone/>
            </a:pPr>
            <a:r>
              <a:rPr lang="en-US" altLang="zh-CN" sz="2000" dirty="0">
                <a:sym typeface="Symbol" panose="05050102010706020507" pitchFamily="18" charset="2"/>
              </a:rPr>
              <a:t>                 </a:t>
            </a:r>
            <a:r>
              <a:rPr lang="en-US" altLang="zh-CN" sz="2000" baseline="-25000" dirty="0"/>
              <a:t>F</a:t>
            </a:r>
            <a:r>
              <a:rPr lang="en-US" altLang="zh-CN" sz="2000" baseline="30000" dirty="0"/>
              <a:t>+                    </a:t>
            </a:r>
            <a:r>
              <a:rPr lang="en-US" altLang="zh-CN" sz="2000" dirty="0"/>
              <a:t>U - </a:t>
            </a:r>
            <a:r>
              <a:rPr lang="en-US" altLang="zh-CN" sz="2000" dirty="0">
                <a:sym typeface="Symbol" panose="05050102010706020507" pitchFamily="18" charset="2"/>
              </a:rPr>
              <a:t></a:t>
            </a:r>
            <a:r>
              <a:rPr lang="en-US" altLang="zh-CN" sz="2000" baseline="-25000" dirty="0"/>
              <a:t>F</a:t>
            </a:r>
            <a:r>
              <a:rPr lang="en-US" altLang="zh-CN" sz="2000" baseline="30000" dirty="0"/>
              <a:t>+</a:t>
            </a:r>
            <a:endParaRPr lang="zh-CN" altLang="zh-CN" sz="2000" dirty="0"/>
          </a:p>
          <a:p>
            <a:pPr marL="457200" lvl="1" indent="0">
              <a:spcBef>
                <a:spcPts val="0"/>
              </a:spcBef>
              <a:buNone/>
            </a:pPr>
            <a:r>
              <a:rPr lang="en-US" altLang="zh-CN" sz="2000" dirty="0"/>
              <a:t>          11……….1   00……….0</a:t>
            </a:r>
            <a:endParaRPr lang="zh-CN" altLang="zh-CN" sz="2000" dirty="0"/>
          </a:p>
          <a:p>
            <a:pPr marL="457200" lvl="1" indent="0">
              <a:spcBef>
                <a:spcPts val="0"/>
              </a:spcBef>
              <a:buNone/>
            </a:pPr>
            <a:r>
              <a:rPr lang="zh-CN" altLang="en-US" sz="2000" dirty="0"/>
              <a:t>    </a:t>
            </a:r>
            <a:r>
              <a:rPr lang="en-US" altLang="zh-CN" sz="2000" dirty="0"/>
              <a:t>      11……….1   11……….1</a:t>
            </a:r>
            <a:endParaRPr lang="zh-CN" altLang="zh-CN" sz="2000" dirty="0"/>
          </a:p>
          <a:p>
            <a:pPr marL="457200" lvl="1" indent="0">
              <a:spcBef>
                <a:spcPts val="0"/>
              </a:spcBef>
              <a:buNone/>
            </a:pPr>
            <a:r>
              <a:rPr lang="en-US" altLang="zh-CN" sz="2000" dirty="0"/>
              <a:t>    </a:t>
            </a:r>
            <a:r>
              <a:rPr lang="zh-CN" altLang="zh-CN" sz="2000" dirty="0"/>
              <a:t>假设</a:t>
            </a:r>
            <a:r>
              <a:rPr lang="en-US" altLang="zh-CN" sz="2000" dirty="0"/>
              <a:t>r</a:t>
            </a:r>
            <a:r>
              <a:rPr lang="zh-CN" altLang="zh-CN" sz="2000" dirty="0"/>
              <a:t>不是</a:t>
            </a:r>
            <a:r>
              <a:rPr lang="en-US" altLang="zh-CN" sz="2000" dirty="0"/>
              <a:t>R&lt;U,F&gt;</a:t>
            </a:r>
            <a:r>
              <a:rPr lang="zh-CN" altLang="zh-CN" sz="2000" dirty="0"/>
              <a:t>的关系实例。</a:t>
            </a:r>
            <a:r>
              <a:rPr lang="zh-CN" altLang="zh-CN" sz="2000" dirty="0">
                <a:solidFill>
                  <a:srgbClr val="FF0000"/>
                </a:solidFill>
              </a:rPr>
              <a:t>必定</a:t>
            </a:r>
            <a:r>
              <a:rPr lang="zh-CN" altLang="en-US" sz="2000" dirty="0">
                <a:solidFill>
                  <a:srgbClr val="FF0000"/>
                </a:solidFill>
                <a:highlight>
                  <a:srgbClr val="FFFF00"/>
                </a:highlight>
              </a:rPr>
              <a:t>存在</a:t>
            </a:r>
            <a:r>
              <a:rPr lang="en-US" altLang="zh-CN" sz="2000" dirty="0">
                <a:solidFill>
                  <a:srgbClr val="FF0000"/>
                </a:solidFill>
              </a:rPr>
              <a:t>V</a:t>
            </a:r>
            <a:r>
              <a:rPr lang="zh-CN" altLang="zh-CN" sz="2000" dirty="0">
                <a:solidFill>
                  <a:srgbClr val="FF0000"/>
                </a:solidFill>
              </a:rPr>
              <a:t>→</a:t>
            </a:r>
            <a:r>
              <a:rPr lang="en-US" altLang="zh-CN" sz="2000" dirty="0">
                <a:solidFill>
                  <a:srgbClr val="FF0000"/>
                </a:solidFill>
              </a:rPr>
              <a:t>W</a:t>
            </a:r>
            <a:r>
              <a:rPr lang="en-US" altLang="zh-CN" dirty="0">
                <a:solidFill>
                  <a:srgbClr val="FF0000"/>
                </a:solidFill>
                <a:sym typeface="Symbol" panose="05050102010706020507" pitchFamily="18" charset="2"/>
              </a:rPr>
              <a:t></a:t>
            </a:r>
            <a:r>
              <a:rPr lang="en-US" altLang="zh-CN" sz="2000" dirty="0">
                <a:solidFill>
                  <a:srgbClr val="FF0000"/>
                </a:solidFill>
              </a:rPr>
              <a:t>F</a:t>
            </a:r>
            <a:r>
              <a:rPr lang="zh-CN" altLang="en-US" sz="2000" dirty="0">
                <a:solidFill>
                  <a:srgbClr val="FF0000"/>
                </a:solidFill>
              </a:rPr>
              <a:t>且</a:t>
            </a:r>
            <a:r>
              <a:rPr lang="en-US" altLang="zh-CN" sz="2000" dirty="0">
                <a:solidFill>
                  <a:srgbClr val="FF0000"/>
                </a:solidFill>
              </a:rPr>
              <a:t>V</a:t>
            </a:r>
            <a:r>
              <a:rPr lang="zh-CN" altLang="zh-CN" sz="2000" dirty="0">
                <a:solidFill>
                  <a:srgbClr val="FF0000"/>
                </a:solidFill>
              </a:rPr>
              <a:t>→</a:t>
            </a:r>
            <a:r>
              <a:rPr lang="en-US" altLang="zh-CN" sz="2000" dirty="0">
                <a:solidFill>
                  <a:srgbClr val="FF0000"/>
                </a:solidFill>
              </a:rPr>
              <a:t>W</a:t>
            </a:r>
            <a:r>
              <a:rPr lang="zh-CN" altLang="zh-CN" sz="2000" dirty="0">
                <a:solidFill>
                  <a:srgbClr val="FF0000"/>
                </a:solidFill>
              </a:rPr>
              <a:t>在</a:t>
            </a:r>
            <a:r>
              <a:rPr lang="en-US" altLang="zh-CN" sz="2000" dirty="0">
                <a:solidFill>
                  <a:srgbClr val="FF0000"/>
                </a:solidFill>
              </a:rPr>
              <a:t>r</a:t>
            </a:r>
            <a:r>
              <a:rPr lang="zh-CN" altLang="zh-CN" sz="2000" dirty="0">
                <a:solidFill>
                  <a:srgbClr val="FF0000"/>
                </a:solidFill>
              </a:rPr>
              <a:t>上不成立</a:t>
            </a:r>
            <a:r>
              <a:rPr lang="zh-CN" altLang="zh-CN" sz="2000" dirty="0"/>
              <a:t>。</a:t>
            </a:r>
            <a:r>
              <a:rPr lang="zh-CN" altLang="zh-CN" sz="2000" dirty="0">
                <a:solidFill>
                  <a:srgbClr val="FF0000"/>
                </a:solidFill>
              </a:rPr>
              <a:t>由于</a:t>
            </a:r>
            <a:r>
              <a:rPr lang="en-US" altLang="zh-CN" sz="2000" dirty="0">
                <a:solidFill>
                  <a:srgbClr val="FF0000"/>
                </a:solidFill>
              </a:rPr>
              <a:t>r</a:t>
            </a:r>
            <a:r>
              <a:rPr lang="zh-CN" altLang="zh-CN" sz="2000" dirty="0">
                <a:solidFill>
                  <a:srgbClr val="FF0000"/>
                </a:solidFill>
              </a:rPr>
              <a:t>的</a:t>
            </a:r>
            <a:r>
              <a:rPr lang="zh-CN" altLang="en-US" sz="2000" dirty="0">
                <a:solidFill>
                  <a:srgbClr val="FF0000"/>
                </a:solidFill>
              </a:rPr>
              <a:t>特殊构造</a:t>
            </a:r>
            <a:r>
              <a:rPr lang="zh-CN" altLang="zh-CN" sz="2000" dirty="0"/>
              <a:t>，如果</a:t>
            </a:r>
            <a:r>
              <a:rPr lang="en-US" altLang="zh-CN" sz="2000" dirty="0"/>
              <a:t>V</a:t>
            </a:r>
            <a:r>
              <a:rPr lang="zh-CN" altLang="zh-CN" sz="2000" dirty="0"/>
              <a:t>→</a:t>
            </a:r>
            <a:r>
              <a:rPr lang="en-US" altLang="zh-CN" sz="2000" dirty="0"/>
              <a:t>W</a:t>
            </a:r>
            <a:r>
              <a:rPr lang="zh-CN" altLang="en-US" sz="2000" dirty="0"/>
              <a:t>在</a:t>
            </a:r>
            <a:r>
              <a:rPr lang="en-US" altLang="zh-CN" sz="2000" dirty="0"/>
              <a:t>r</a:t>
            </a:r>
            <a:r>
              <a:rPr lang="zh-CN" altLang="en-US" sz="2000" dirty="0"/>
              <a:t>上</a:t>
            </a:r>
            <a:r>
              <a:rPr lang="zh-CN" altLang="zh-CN" sz="2000" dirty="0"/>
              <a:t>不成立，</a:t>
            </a:r>
            <a:r>
              <a:rPr lang="zh-CN" altLang="zh-CN" sz="2000" dirty="0">
                <a:solidFill>
                  <a:srgbClr val="FF0000"/>
                </a:solidFill>
              </a:rPr>
              <a:t>只能</a:t>
            </a:r>
            <a:r>
              <a:rPr lang="en-US" altLang="zh-CN" sz="2000" dirty="0"/>
              <a:t>V</a:t>
            </a:r>
            <a:r>
              <a:rPr lang="en-US" altLang="zh-CN" sz="2000" dirty="0">
                <a:sym typeface="Symbol" panose="05050102010706020507" pitchFamily="18" charset="2"/>
              </a:rPr>
              <a:t></a:t>
            </a:r>
            <a:r>
              <a:rPr lang="en-US" altLang="zh-CN" sz="2000" baseline="-25000" dirty="0"/>
              <a:t>F</a:t>
            </a:r>
            <a:r>
              <a:rPr lang="en-US" altLang="zh-CN" sz="2000" baseline="30000" dirty="0"/>
              <a:t>+</a:t>
            </a:r>
            <a:r>
              <a:rPr lang="zh-CN" altLang="zh-CN" sz="2000" dirty="0"/>
              <a:t>，而</a:t>
            </a:r>
            <a:r>
              <a:rPr lang="en-US" altLang="zh-CN" sz="2000" dirty="0"/>
              <a:t>W</a:t>
            </a:r>
            <a:r>
              <a:rPr lang="zh-CN" altLang="zh-CN" sz="2000" dirty="0"/>
              <a:t>不是</a:t>
            </a:r>
            <a:r>
              <a:rPr lang="en-US" altLang="zh-CN" sz="2000" dirty="0">
                <a:sym typeface="Symbol" panose="05050102010706020507" pitchFamily="18" charset="2"/>
              </a:rPr>
              <a:t></a:t>
            </a:r>
            <a:r>
              <a:rPr lang="en-US" altLang="zh-CN" sz="2000" baseline="-25000" dirty="0"/>
              <a:t>F</a:t>
            </a:r>
            <a:r>
              <a:rPr lang="en-US" altLang="zh-CN" sz="2000" baseline="30000" dirty="0"/>
              <a:t>+</a:t>
            </a:r>
            <a:r>
              <a:rPr lang="zh-CN" altLang="zh-CN" sz="2000" dirty="0"/>
              <a:t>的子集，可是由上一步得知，</a:t>
            </a:r>
            <a:r>
              <a:rPr lang="en-US" altLang="zh-CN" sz="2000" dirty="0"/>
              <a:t>W</a:t>
            </a:r>
            <a:r>
              <a:rPr lang="en-US" altLang="zh-CN" sz="2000" dirty="0">
                <a:sym typeface="Symbol" panose="05050102010706020507" pitchFamily="18" charset="2"/>
              </a:rPr>
              <a:t></a:t>
            </a:r>
            <a:r>
              <a:rPr lang="en-US" altLang="zh-CN" sz="2000" baseline="-25000" dirty="0"/>
              <a:t>F</a:t>
            </a:r>
            <a:r>
              <a:rPr lang="en-US" altLang="zh-CN" sz="2000" baseline="30000" dirty="0"/>
              <a:t>+</a:t>
            </a:r>
            <a:r>
              <a:rPr lang="zh-CN" altLang="zh-CN" sz="2000" dirty="0"/>
              <a:t>。</a:t>
            </a:r>
            <a:r>
              <a:rPr lang="zh-CN" altLang="en-US" sz="1400" dirty="0">
                <a:highlight>
                  <a:srgbClr val="FFFF00"/>
                </a:highlight>
              </a:rPr>
              <a:t>（或者说</a:t>
            </a:r>
            <a:r>
              <a:rPr lang="en-US" altLang="zh-CN" sz="1400" dirty="0">
                <a:highlight>
                  <a:srgbClr val="FFFF00"/>
                </a:highlight>
              </a:rPr>
              <a:t>v-&gt;w</a:t>
            </a:r>
            <a:r>
              <a:rPr lang="zh-CN" altLang="en-US" sz="1400" dirty="0">
                <a:highlight>
                  <a:srgbClr val="FFFF00"/>
                </a:highlight>
              </a:rPr>
              <a:t>一定不成立，产生矛盾）</a:t>
            </a:r>
            <a:endParaRPr lang="en-US" altLang="zh-CN" sz="1400" dirty="0">
              <a:highlight>
                <a:srgbClr val="FFFF00"/>
              </a:highlight>
            </a:endParaRPr>
          </a:p>
          <a:p>
            <a:pPr marL="457200" lvl="1" indent="0">
              <a:spcBef>
                <a:spcPts val="0"/>
              </a:spcBef>
              <a:buNone/>
            </a:pPr>
            <a:r>
              <a:rPr lang="zh-CN" altLang="zh-CN" sz="2000" dirty="0"/>
              <a:t>所以</a:t>
            </a:r>
            <a:r>
              <a:rPr lang="en-US" altLang="zh-CN" sz="2000" dirty="0"/>
              <a:t>r</a:t>
            </a:r>
            <a:r>
              <a:rPr lang="zh-CN" altLang="zh-CN" sz="2000" dirty="0"/>
              <a:t>必定是</a:t>
            </a:r>
            <a:r>
              <a:rPr lang="zh-CN" altLang="en-US" sz="2000" dirty="0"/>
              <a:t>关系模式</a:t>
            </a:r>
            <a:r>
              <a:rPr lang="en-US" altLang="zh-CN" sz="2000" dirty="0"/>
              <a:t>R&lt;U,F&gt; </a:t>
            </a:r>
            <a:r>
              <a:rPr lang="zh-CN" altLang="zh-CN" sz="2000" dirty="0"/>
              <a:t>的一个关系实例。</a:t>
            </a:r>
          </a:p>
          <a:p>
            <a:pPr lvl="1">
              <a:spcBef>
                <a:spcPts val="0"/>
              </a:spcBef>
            </a:pPr>
            <a:r>
              <a:rPr lang="en-US" altLang="zh-CN" sz="2000" dirty="0"/>
              <a:t>3 </a:t>
            </a:r>
            <a:r>
              <a:rPr lang="zh-CN" altLang="en-US" sz="2000" dirty="0">
                <a:solidFill>
                  <a:srgbClr val="FF0000"/>
                </a:solidFill>
              </a:rPr>
              <a:t>假设</a:t>
            </a:r>
            <a:r>
              <a:rPr lang="zh-CN" altLang="en-US" sz="2000" dirty="0">
                <a:solidFill>
                  <a:srgbClr val="FF0000"/>
                </a:solidFill>
                <a:highlight>
                  <a:srgbClr val="FFFF00"/>
                </a:highlight>
              </a:rPr>
              <a:t>：</a:t>
            </a:r>
            <a:r>
              <a:rPr lang="en-US" altLang="zh-CN" sz="2000" dirty="0">
                <a:solidFill>
                  <a:srgbClr val="FF0000"/>
                </a:solidFill>
                <a:highlight>
                  <a:srgbClr val="FFFF00"/>
                </a:highlight>
                <a:sym typeface="Symbol" panose="05050102010706020507" pitchFamily="18" charset="2"/>
              </a:rPr>
              <a:t></a:t>
            </a:r>
            <a:r>
              <a:rPr lang="zh-CN" altLang="zh-CN" sz="2000" dirty="0">
                <a:solidFill>
                  <a:srgbClr val="FF0000"/>
                </a:solidFill>
                <a:highlight>
                  <a:srgbClr val="FFFF00"/>
                </a:highlight>
              </a:rPr>
              <a:t>→</a:t>
            </a:r>
            <a:r>
              <a:rPr lang="en-US" altLang="zh-CN" sz="2000" dirty="0">
                <a:solidFill>
                  <a:srgbClr val="FF0000"/>
                </a:solidFill>
                <a:highlight>
                  <a:srgbClr val="FFFF00"/>
                </a:highlight>
                <a:sym typeface="Symbol" panose="05050102010706020507" pitchFamily="18" charset="2"/>
              </a:rPr>
              <a:t></a:t>
            </a:r>
            <a:r>
              <a:rPr lang="zh-CN" altLang="en-US" sz="2000" dirty="0">
                <a:solidFill>
                  <a:srgbClr val="FF0000"/>
                </a:solidFill>
                <a:highlight>
                  <a:srgbClr val="FFFF00"/>
                </a:highlight>
                <a:sym typeface="Symbol" panose="05050102010706020507" pitchFamily="18" charset="2"/>
              </a:rPr>
              <a:t>成立</a:t>
            </a:r>
            <a:r>
              <a:rPr lang="zh-CN" altLang="en-US" sz="1100" dirty="0">
                <a:solidFill>
                  <a:srgbClr val="FF0000"/>
                </a:solidFill>
                <a:highlight>
                  <a:srgbClr val="FFFF00"/>
                </a:highlight>
                <a:sym typeface="Symbol" panose="05050102010706020507" pitchFamily="18" charset="2"/>
              </a:rPr>
              <a:t>（被</a:t>
            </a:r>
            <a:r>
              <a:rPr lang="en-US" altLang="zh-CN" sz="1100" dirty="0">
                <a:solidFill>
                  <a:srgbClr val="FF0000"/>
                </a:solidFill>
                <a:highlight>
                  <a:srgbClr val="FFFF00"/>
                </a:highlight>
                <a:sym typeface="Symbol" panose="05050102010706020507" pitchFamily="18" charset="2"/>
              </a:rPr>
              <a:t>F</a:t>
            </a:r>
            <a:r>
              <a:rPr lang="zh-CN" altLang="en-US" sz="1100" dirty="0">
                <a:solidFill>
                  <a:srgbClr val="FF0000"/>
                </a:solidFill>
                <a:highlight>
                  <a:srgbClr val="FFFF00"/>
                </a:highlight>
                <a:sym typeface="Symbol" panose="05050102010706020507" pitchFamily="18" charset="2"/>
              </a:rPr>
              <a:t>逻辑蕴涵），</a:t>
            </a:r>
            <a:r>
              <a:rPr lang="zh-CN" altLang="en-US" sz="2000" dirty="0">
                <a:solidFill>
                  <a:srgbClr val="FF0000"/>
                </a:solidFill>
                <a:highlight>
                  <a:srgbClr val="FFFF00"/>
                </a:highlight>
                <a:sym typeface="Symbol" panose="05050102010706020507" pitchFamily="18" charset="2"/>
              </a:rPr>
              <a:t>且</a:t>
            </a:r>
            <a:r>
              <a:rPr lang="zh-CN" altLang="zh-CN" sz="2000" dirty="0">
                <a:solidFill>
                  <a:srgbClr val="FF0000"/>
                </a:solidFill>
              </a:rPr>
              <a:t>不能从</a:t>
            </a:r>
            <a:r>
              <a:rPr lang="en-US" altLang="zh-CN" sz="2000" dirty="0">
                <a:solidFill>
                  <a:srgbClr val="FF0000"/>
                </a:solidFill>
              </a:rPr>
              <a:t>F</a:t>
            </a:r>
            <a:r>
              <a:rPr lang="zh-CN" altLang="en-US" sz="2000" dirty="0">
                <a:solidFill>
                  <a:srgbClr val="FF0000"/>
                </a:solidFill>
              </a:rPr>
              <a:t>出发</a:t>
            </a:r>
            <a:r>
              <a:rPr lang="zh-CN" altLang="zh-CN" sz="2000" dirty="0">
                <a:solidFill>
                  <a:srgbClr val="FF0000"/>
                </a:solidFill>
              </a:rPr>
              <a:t>由</a:t>
            </a:r>
            <a:r>
              <a:rPr lang="en-US" altLang="zh-CN" sz="2000" dirty="0">
                <a:solidFill>
                  <a:srgbClr val="FF0000"/>
                </a:solidFill>
              </a:rPr>
              <a:t>Armstrong</a:t>
            </a:r>
            <a:r>
              <a:rPr lang="zh-CN" altLang="zh-CN" sz="2000" dirty="0">
                <a:solidFill>
                  <a:srgbClr val="FF0000"/>
                </a:solidFill>
              </a:rPr>
              <a:t>公理推出</a:t>
            </a:r>
            <a:r>
              <a:rPr lang="zh-CN" altLang="zh-CN" sz="2000" dirty="0"/>
              <a:t>，</a:t>
            </a:r>
            <a:endParaRPr lang="en-US" altLang="zh-CN" sz="2000" dirty="0"/>
          </a:p>
          <a:p>
            <a:pPr lvl="1">
              <a:spcBef>
                <a:spcPts val="0"/>
              </a:spcBef>
            </a:pPr>
            <a:r>
              <a:rPr lang="zh-CN" altLang="en-US" sz="1050" dirty="0">
                <a:highlight>
                  <a:srgbClr val="FFFF00"/>
                </a:highlight>
              </a:rPr>
              <a:t>根据</a:t>
            </a:r>
            <a:r>
              <a:rPr lang="en-US" altLang="zh-CN" sz="1050" dirty="0">
                <a:solidFill>
                  <a:srgbClr val="FF0000"/>
                </a:solidFill>
                <a:highlight>
                  <a:srgbClr val="FFFF00"/>
                </a:highlight>
                <a:sym typeface="Symbol" panose="05050102010706020507" pitchFamily="18" charset="2"/>
              </a:rPr>
              <a:t></a:t>
            </a:r>
            <a:r>
              <a:rPr lang="en-US" altLang="zh-CN" sz="1050" baseline="-25000" dirty="0">
                <a:solidFill>
                  <a:srgbClr val="FF0000"/>
                </a:solidFill>
                <a:highlight>
                  <a:srgbClr val="FFFF00"/>
                </a:highlight>
              </a:rPr>
              <a:t>F</a:t>
            </a:r>
            <a:r>
              <a:rPr lang="en-US" altLang="zh-CN" sz="1050" baseline="30000" dirty="0">
                <a:solidFill>
                  <a:srgbClr val="FF0000"/>
                </a:solidFill>
                <a:highlight>
                  <a:srgbClr val="FFFF00"/>
                </a:highlight>
              </a:rPr>
              <a:t>+</a:t>
            </a:r>
            <a:r>
              <a:rPr lang="zh-CN" altLang="en-US" sz="1050" dirty="0">
                <a:highlight>
                  <a:srgbClr val="FFFF00"/>
                </a:highlight>
              </a:rPr>
              <a:t>定义，在上述必定存在的关系实例</a:t>
            </a:r>
            <a:r>
              <a:rPr lang="en-US" altLang="zh-CN" sz="1050" dirty="0">
                <a:highlight>
                  <a:srgbClr val="FFFF00"/>
                </a:highlight>
              </a:rPr>
              <a:t>r</a:t>
            </a:r>
            <a:r>
              <a:rPr lang="zh-CN" altLang="en-US" sz="1050" dirty="0">
                <a:highlight>
                  <a:srgbClr val="FFFF00"/>
                </a:highlight>
              </a:rPr>
              <a:t>中，</a:t>
            </a:r>
            <a:r>
              <a:rPr lang="en-US" altLang="zh-CN" sz="2000" dirty="0">
                <a:solidFill>
                  <a:srgbClr val="FF0000"/>
                </a:solidFill>
                <a:sym typeface="Symbol" panose="05050102010706020507" pitchFamily="18" charset="2"/>
              </a:rPr>
              <a:t></a:t>
            </a:r>
            <a:r>
              <a:rPr lang="zh-CN" altLang="zh-CN" sz="2000" dirty="0">
                <a:solidFill>
                  <a:srgbClr val="FF0000"/>
                </a:solidFill>
              </a:rPr>
              <a:t>不是</a:t>
            </a:r>
            <a:r>
              <a:rPr lang="en-US" altLang="zh-CN" sz="2000" dirty="0">
                <a:solidFill>
                  <a:srgbClr val="FF0000"/>
                </a:solidFill>
                <a:sym typeface="Symbol" panose="05050102010706020507" pitchFamily="18" charset="2"/>
              </a:rPr>
              <a:t></a:t>
            </a:r>
            <a:r>
              <a:rPr lang="en-US" altLang="zh-CN" sz="2000" baseline="-25000" dirty="0">
                <a:solidFill>
                  <a:srgbClr val="FF0000"/>
                </a:solidFill>
              </a:rPr>
              <a:t>F</a:t>
            </a:r>
            <a:r>
              <a:rPr lang="en-US" altLang="zh-CN" sz="2000" baseline="30000" dirty="0">
                <a:solidFill>
                  <a:srgbClr val="FF0000"/>
                </a:solidFill>
              </a:rPr>
              <a:t>+</a:t>
            </a:r>
            <a:r>
              <a:rPr lang="zh-CN" altLang="zh-CN" sz="2000" dirty="0">
                <a:solidFill>
                  <a:srgbClr val="FF0000"/>
                </a:solidFill>
              </a:rPr>
              <a:t>的子集</a:t>
            </a:r>
            <a:r>
              <a:rPr lang="zh-CN" altLang="en-US" sz="2000" dirty="0">
                <a:solidFill>
                  <a:srgbClr val="FF0000"/>
                </a:solidFill>
              </a:rPr>
              <a:t>，</a:t>
            </a:r>
            <a:r>
              <a:rPr lang="zh-CN" altLang="zh-CN" sz="2000" dirty="0"/>
              <a:t>因此，</a:t>
            </a:r>
            <a:r>
              <a:rPr lang="zh-CN" altLang="zh-CN" sz="2000" dirty="0">
                <a:solidFill>
                  <a:srgbClr val="FF0000"/>
                </a:solidFill>
              </a:rPr>
              <a:t>必有</a:t>
            </a:r>
            <a:r>
              <a:rPr lang="en-US" altLang="zh-CN" sz="2000" dirty="0">
                <a:solidFill>
                  <a:srgbClr val="FF0000"/>
                </a:solidFill>
                <a:sym typeface="Symbol" panose="05050102010706020507" pitchFamily="18" charset="2"/>
              </a:rPr>
              <a:t></a:t>
            </a:r>
            <a:r>
              <a:rPr lang="zh-CN" altLang="zh-CN" sz="2000" dirty="0">
                <a:solidFill>
                  <a:srgbClr val="FF0000"/>
                </a:solidFill>
              </a:rPr>
              <a:t>的</a:t>
            </a:r>
            <a:r>
              <a:rPr lang="zh-CN" altLang="en-US" sz="2000" dirty="0">
                <a:solidFill>
                  <a:srgbClr val="FF0000"/>
                </a:solidFill>
              </a:rPr>
              <a:t>真</a:t>
            </a:r>
            <a:r>
              <a:rPr lang="zh-CN" altLang="zh-CN" sz="2000" dirty="0">
                <a:solidFill>
                  <a:srgbClr val="FF0000"/>
                </a:solidFill>
              </a:rPr>
              <a:t>子集</a:t>
            </a:r>
            <a:r>
              <a:rPr lang="en-US" altLang="zh-CN" sz="2000" dirty="0">
                <a:solidFill>
                  <a:srgbClr val="FF0000"/>
                </a:solidFill>
                <a:sym typeface="Symbol" panose="05050102010706020507" pitchFamily="18" charset="2"/>
              </a:rPr>
              <a:t></a:t>
            </a:r>
            <a:r>
              <a:rPr lang="en-US" altLang="zh-CN" sz="2000" dirty="0">
                <a:solidFill>
                  <a:srgbClr val="FF0000"/>
                </a:solidFill>
              </a:rPr>
              <a:t>’</a:t>
            </a:r>
            <a:r>
              <a:rPr lang="zh-CN" altLang="zh-CN" sz="2000" dirty="0">
                <a:solidFill>
                  <a:srgbClr val="FF0000"/>
                </a:solidFill>
              </a:rPr>
              <a:t>满足</a:t>
            </a:r>
            <a:r>
              <a:rPr lang="en-US" altLang="zh-CN" sz="2000" dirty="0">
                <a:solidFill>
                  <a:srgbClr val="FF0000"/>
                </a:solidFill>
                <a:sym typeface="Symbol" panose="05050102010706020507" pitchFamily="18" charset="2"/>
              </a:rPr>
              <a:t></a:t>
            </a:r>
            <a:r>
              <a:rPr lang="en-US" altLang="zh-CN" sz="2000" dirty="0">
                <a:solidFill>
                  <a:srgbClr val="FF0000"/>
                </a:solidFill>
              </a:rPr>
              <a:t>’</a:t>
            </a:r>
            <a:r>
              <a:rPr lang="en-US" altLang="zh-CN" sz="2000" dirty="0">
                <a:solidFill>
                  <a:srgbClr val="FF0000"/>
                </a:solidFill>
                <a:sym typeface="Symbol" panose="05050102010706020507" pitchFamily="18" charset="2"/>
              </a:rPr>
              <a:t></a:t>
            </a:r>
            <a:r>
              <a:rPr lang="en-US" altLang="zh-CN" sz="2000" baseline="30000" dirty="0">
                <a:solidFill>
                  <a:srgbClr val="FF0000"/>
                </a:solidFill>
              </a:rPr>
              <a:t> </a:t>
            </a:r>
            <a:r>
              <a:rPr lang="en-US" altLang="zh-CN" sz="2000" dirty="0">
                <a:solidFill>
                  <a:srgbClr val="FF0000"/>
                </a:solidFill>
              </a:rPr>
              <a:t>U - </a:t>
            </a:r>
            <a:r>
              <a:rPr lang="en-US" altLang="zh-CN" sz="2000" dirty="0">
                <a:solidFill>
                  <a:srgbClr val="FF0000"/>
                </a:solidFill>
                <a:sym typeface="Symbol" panose="05050102010706020507" pitchFamily="18" charset="2"/>
              </a:rPr>
              <a:t></a:t>
            </a:r>
            <a:r>
              <a:rPr lang="en-US" altLang="zh-CN" sz="2000" baseline="-25000" dirty="0">
                <a:solidFill>
                  <a:srgbClr val="FF0000"/>
                </a:solidFill>
              </a:rPr>
              <a:t>F</a:t>
            </a:r>
            <a:r>
              <a:rPr lang="en-US" altLang="zh-CN" sz="2000" baseline="30000" dirty="0">
                <a:solidFill>
                  <a:srgbClr val="FF0000"/>
                </a:solidFill>
              </a:rPr>
              <a:t>+</a:t>
            </a:r>
            <a:r>
              <a:rPr lang="zh-CN" altLang="zh-CN" sz="2000" dirty="0"/>
              <a:t>，则</a:t>
            </a:r>
            <a:r>
              <a:rPr lang="en-US" altLang="zh-CN" sz="2000" dirty="0">
                <a:sym typeface="Symbol" panose="05050102010706020507" pitchFamily="18" charset="2"/>
              </a:rPr>
              <a:t></a:t>
            </a:r>
            <a:r>
              <a:rPr lang="zh-CN" altLang="zh-CN" sz="2000" dirty="0"/>
              <a:t>→</a:t>
            </a:r>
            <a:r>
              <a:rPr lang="en-US" altLang="zh-CN" sz="2000" dirty="0">
                <a:sym typeface="Symbol" panose="05050102010706020507" pitchFamily="18" charset="2"/>
              </a:rPr>
              <a:t></a:t>
            </a:r>
            <a:r>
              <a:rPr lang="zh-CN" altLang="zh-CN" sz="2000" dirty="0"/>
              <a:t>在</a:t>
            </a:r>
            <a:r>
              <a:rPr lang="en-US" altLang="zh-CN" sz="2000" dirty="0"/>
              <a:t>r</a:t>
            </a:r>
            <a:r>
              <a:rPr lang="zh-CN" altLang="zh-CN" sz="2000" dirty="0"/>
              <a:t>中</a:t>
            </a:r>
            <a:r>
              <a:rPr lang="zh-CN" altLang="zh-CN" sz="2000" dirty="0">
                <a:solidFill>
                  <a:srgbClr val="FF0000"/>
                </a:solidFill>
              </a:rPr>
              <a:t>不成立</a:t>
            </a:r>
            <a:r>
              <a:rPr lang="zh-CN" altLang="en-US" sz="1050" dirty="0">
                <a:solidFill>
                  <a:srgbClr val="FF0000"/>
                </a:solidFill>
                <a:highlight>
                  <a:srgbClr val="FFFF00"/>
                </a:highlight>
              </a:rPr>
              <a:t>产生矛盾</a:t>
            </a:r>
            <a:r>
              <a:rPr lang="zh-CN" altLang="zh-CN" sz="2000" dirty="0"/>
              <a:t>，即</a:t>
            </a:r>
            <a:r>
              <a:rPr lang="en-US" altLang="zh-CN" sz="2000" dirty="0">
                <a:sym typeface="Symbol" panose="05050102010706020507" pitchFamily="18" charset="2"/>
              </a:rPr>
              <a:t></a:t>
            </a:r>
            <a:r>
              <a:rPr lang="zh-CN" altLang="zh-CN" sz="2000" dirty="0"/>
              <a:t>→</a:t>
            </a:r>
            <a:r>
              <a:rPr lang="en-US" altLang="zh-CN" sz="2000" dirty="0">
                <a:sym typeface="Symbol" panose="05050102010706020507" pitchFamily="18" charset="2"/>
              </a:rPr>
              <a:t></a:t>
            </a:r>
            <a:r>
              <a:rPr lang="zh-CN" altLang="zh-CN" sz="2000" dirty="0"/>
              <a:t>必不</a:t>
            </a:r>
            <a:r>
              <a:rPr lang="zh-CN" altLang="en-US" sz="2000" dirty="0"/>
              <a:t>成立</a:t>
            </a:r>
            <a:r>
              <a:rPr lang="zh-CN" altLang="en-US" sz="1200" dirty="0"/>
              <a:t>（不</a:t>
            </a:r>
            <a:r>
              <a:rPr lang="zh-CN" altLang="zh-CN" sz="1200" dirty="0"/>
              <a:t>为</a:t>
            </a:r>
            <a:r>
              <a:rPr lang="en-US" altLang="zh-CN" sz="1200" dirty="0"/>
              <a:t>F</a:t>
            </a:r>
            <a:r>
              <a:rPr lang="zh-CN" altLang="zh-CN" sz="1200" dirty="0"/>
              <a:t>所</a:t>
            </a:r>
            <a:r>
              <a:rPr lang="zh-CN" altLang="en-US" sz="1200" dirty="0"/>
              <a:t>逻辑</a:t>
            </a:r>
            <a:r>
              <a:rPr lang="zh-CN" altLang="zh-CN" sz="1200" dirty="0"/>
              <a:t>蕴含</a:t>
            </a:r>
            <a:r>
              <a:rPr lang="zh-CN" altLang="en-US" sz="1200" dirty="0"/>
              <a:t>）</a:t>
            </a:r>
            <a:r>
              <a:rPr lang="zh-CN" altLang="zh-CN" sz="2000" dirty="0"/>
              <a:t>。</a:t>
            </a:r>
            <a:endParaRPr lang="zh-CN" altLang="en-US" sz="2000" dirty="0"/>
          </a:p>
        </p:txBody>
      </p:sp>
      <p:sp>
        <p:nvSpPr>
          <p:cNvPr id="5" name="页脚占位符 5">
            <a:extLst>
              <a:ext uri="{FF2B5EF4-FFF2-40B4-BE49-F238E27FC236}">
                <a16:creationId xmlns:a16="http://schemas.microsoft.com/office/drawing/2014/main" id="{E98654BA-C2D1-48AD-92A9-5E246A88C120}"/>
              </a:ext>
            </a:extLst>
          </p:cNvPr>
          <p:cNvSpPr>
            <a:spLocks noGrp="1"/>
          </p:cNvSpPr>
          <p:nvPr>
            <p:ph type="ftr" sz="quarter" idx="12"/>
          </p:nvPr>
        </p:nvSpPr>
        <p:spPr>
          <a:xfrm>
            <a:off x="3505200" y="6477000"/>
            <a:ext cx="3733800" cy="304800"/>
          </a:xfrm>
        </p:spPr>
        <p:txBody>
          <a:bodyPr/>
          <a:lstStyle/>
          <a:p>
            <a:pPr>
              <a:defRPr/>
            </a:pPr>
            <a:r>
              <a:rPr lang="zh-CN" altLang="en-US"/>
              <a:t>数据库系统</a:t>
            </a:r>
            <a:r>
              <a:rPr lang="en-US" altLang="zh-CN"/>
              <a:t>----</a:t>
            </a:r>
            <a:r>
              <a:rPr lang="zh-CN" altLang="en-US"/>
              <a:t>关系数据库设计</a:t>
            </a:r>
            <a:endParaRPr lang="zh-CN" altLang="zh-CN" dirty="0"/>
          </a:p>
        </p:txBody>
      </p:sp>
    </p:spTree>
    <p:extLst>
      <p:ext uri="{BB962C8B-B14F-4D97-AF65-F5344CB8AC3E}">
        <p14:creationId xmlns:p14="http://schemas.microsoft.com/office/powerpoint/2010/main" val="1552440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25604" name="Rectangle 2"/>
          <p:cNvSpPr>
            <a:spLocks noGrp="1" noChangeArrowheads="1"/>
          </p:cNvSpPr>
          <p:nvPr>
            <p:ph type="title"/>
          </p:nvPr>
        </p:nvSpPr>
        <p:spPr/>
        <p:txBody>
          <a:bodyPr/>
          <a:lstStyle/>
          <a:p>
            <a:pPr eaLnBrk="1" hangingPunct="1">
              <a:defRPr/>
            </a:pPr>
            <a:r>
              <a:rPr kumimoji="1" lang="zh-CN" altLang="en-US"/>
              <a:t>本章背景</a:t>
            </a:r>
          </a:p>
        </p:txBody>
      </p:sp>
      <p:sp>
        <p:nvSpPr>
          <p:cNvPr id="9221" name="Rectangle 3"/>
          <p:cNvSpPr>
            <a:spLocks noGrp="1" noChangeArrowheads="1"/>
          </p:cNvSpPr>
          <p:nvPr>
            <p:ph idx="1"/>
          </p:nvPr>
        </p:nvSpPr>
        <p:spPr/>
        <p:txBody>
          <a:bodyPr/>
          <a:lstStyle/>
          <a:p>
            <a:pPr eaLnBrk="1" hangingPunct="1">
              <a:lnSpc>
                <a:spcPct val="90000"/>
              </a:lnSpc>
            </a:pPr>
            <a:r>
              <a:rPr lang="zh-CN" altLang="en-US" sz="2800" dirty="0"/>
              <a:t>关系模式规范化研究的背景</a:t>
            </a:r>
          </a:p>
          <a:p>
            <a:pPr lvl="1" eaLnBrk="1" hangingPunct="1">
              <a:lnSpc>
                <a:spcPct val="90000"/>
              </a:lnSpc>
            </a:pPr>
            <a:r>
              <a:rPr lang="zh-CN" altLang="en-US" dirty="0"/>
              <a:t>为提高</a:t>
            </a:r>
            <a:r>
              <a:rPr lang="en-US" altLang="zh-CN" dirty="0"/>
              <a:t>RDB</a:t>
            </a:r>
            <a:r>
              <a:rPr lang="zh-CN" altLang="en-US" dirty="0"/>
              <a:t>设计质量保证，国外学者探寻和研究形式化的</a:t>
            </a:r>
            <a:r>
              <a:rPr lang="en-US" altLang="zh-CN" dirty="0"/>
              <a:t>RDB</a:t>
            </a:r>
            <a:r>
              <a:rPr lang="zh-CN" altLang="en-US" dirty="0"/>
              <a:t>设计方法</a:t>
            </a:r>
          </a:p>
          <a:p>
            <a:pPr lvl="1" eaLnBrk="1" hangingPunct="1">
              <a:lnSpc>
                <a:spcPct val="90000"/>
              </a:lnSpc>
            </a:pPr>
            <a:r>
              <a:rPr lang="zh-CN" altLang="en-US" dirty="0"/>
              <a:t>提出和完善了关系模式规范化理论和方法</a:t>
            </a:r>
          </a:p>
          <a:p>
            <a:pPr lvl="1" eaLnBrk="1" hangingPunct="1">
              <a:lnSpc>
                <a:spcPct val="90000"/>
              </a:lnSpc>
            </a:pPr>
            <a:r>
              <a:rPr lang="zh-CN" altLang="en-US" dirty="0"/>
              <a:t>希望按照规范化理论和方法， 能够进行有质量保证的</a:t>
            </a:r>
            <a:r>
              <a:rPr lang="en-US" altLang="zh-CN" dirty="0"/>
              <a:t>RDB</a:t>
            </a:r>
            <a:r>
              <a:rPr lang="zh-CN" altLang="en-US" dirty="0"/>
              <a:t>设计</a:t>
            </a:r>
          </a:p>
          <a:p>
            <a:pPr eaLnBrk="1" hangingPunct="1">
              <a:lnSpc>
                <a:spcPct val="90000"/>
              </a:lnSpc>
            </a:pPr>
            <a:r>
              <a:rPr lang="zh-CN" altLang="en-US" sz="2800" dirty="0"/>
              <a:t>关系模式规范化的基本思路</a:t>
            </a:r>
          </a:p>
          <a:p>
            <a:pPr lvl="1" eaLnBrk="1" hangingPunct="1">
              <a:lnSpc>
                <a:spcPct val="90000"/>
              </a:lnSpc>
            </a:pPr>
            <a:r>
              <a:rPr lang="zh-CN" altLang="en-US" dirty="0"/>
              <a:t>泛关系</a:t>
            </a:r>
            <a:r>
              <a:rPr lang="en-US" altLang="zh-CN" dirty="0"/>
              <a:t>Universal Relation</a:t>
            </a:r>
          </a:p>
          <a:p>
            <a:pPr lvl="1" eaLnBrk="1" hangingPunct="1">
              <a:lnSpc>
                <a:spcPct val="90000"/>
              </a:lnSpc>
            </a:pPr>
            <a:r>
              <a:rPr lang="zh-CN" altLang="en-US" dirty="0"/>
              <a:t>数据间的约束</a:t>
            </a:r>
          </a:p>
          <a:p>
            <a:pPr lvl="1" eaLnBrk="1" hangingPunct="1">
              <a:lnSpc>
                <a:spcPct val="90000"/>
              </a:lnSpc>
            </a:pPr>
            <a:r>
              <a:rPr lang="zh-CN" altLang="en-US" dirty="0"/>
              <a:t>按照机械算法，得到“好”的关系模式</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61444" name="Rectangle 2"/>
          <p:cNvSpPr>
            <a:spLocks noGrp="1" noChangeArrowheads="1"/>
          </p:cNvSpPr>
          <p:nvPr>
            <p:ph type="title"/>
          </p:nvPr>
        </p:nvSpPr>
        <p:spPr/>
        <p:txBody>
          <a:bodyPr/>
          <a:lstStyle/>
          <a:p>
            <a:pPr eaLnBrk="1" hangingPunct="1">
              <a:defRPr/>
            </a:pPr>
            <a:r>
              <a:rPr kumimoji="1" lang="zh-CN" altLang="en-US"/>
              <a:t>候选码的求解理论和算法</a:t>
            </a:r>
          </a:p>
        </p:txBody>
      </p:sp>
      <p:sp>
        <p:nvSpPr>
          <p:cNvPr id="60421" name="Rectangle 3"/>
          <p:cNvSpPr>
            <a:spLocks noGrp="1" noChangeArrowheads="1"/>
          </p:cNvSpPr>
          <p:nvPr>
            <p:ph idx="1"/>
          </p:nvPr>
        </p:nvSpPr>
        <p:spPr>
          <a:xfrm>
            <a:off x="685800" y="1371600"/>
            <a:ext cx="8128440" cy="4361656"/>
          </a:xfrm>
        </p:spPr>
        <p:txBody>
          <a:bodyPr/>
          <a:lstStyle/>
          <a:p>
            <a:pPr eaLnBrk="1" hangingPunct="1">
              <a:lnSpc>
                <a:spcPct val="90000"/>
              </a:lnSpc>
            </a:pPr>
            <a:r>
              <a:rPr lang="zh-CN" altLang="en-US" sz="2800" dirty="0"/>
              <a:t>求解一个关系的候选码，是</a:t>
            </a:r>
            <a:r>
              <a:rPr lang="en-US" altLang="zh-CN" sz="2800" dirty="0"/>
              <a:t>NP</a:t>
            </a:r>
            <a:r>
              <a:rPr lang="zh-CN" altLang="en-US" sz="2800" dirty="0"/>
              <a:t>问题</a:t>
            </a:r>
            <a:endParaRPr lang="en-US" altLang="zh-CN" sz="2800" dirty="0"/>
          </a:p>
          <a:p>
            <a:pPr lvl="1" eaLnBrk="1" hangingPunct="1">
              <a:lnSpc>
                <a:spcPct val="90000"/>
              </a:lnSpc>
            </a:pPr>
            <a:r>
              <a:rPr lang="zh-CN" altLang="en-US" sz="2600" dirty="0"/>
              <a:t>判断一个属性集是否超码，可以使用属性集闭包算法</a:t>
            </a:r>
            <a:endParaRPr lang="en-US" altLang="zh-CN" sz="2600" dirty="0"/>
          </a:p>
          <a:p>
            <a:pPr lvl="1" eaLnBrk="1" hangingPunct="1">
              <a:lnSpc>
                <a:spcPct val="90000"/>
              </a:lnSpc>
            </a:pPr>
            <a:r>
              <a:rPr lang="zh-CN" altLang="en-US" sz="2600" dirty="0"/>
              <a:t>判断一个属性集是否候选码呢？</a:t>
            </a:r>
            <a:endParaRPr lang="en-US" altLang="zh-CN" sz="2600" dirty="0"/>
          </a:p>
          <a:p>
            <a:pPr eaLnBrk="1" hangingPunct="1">
              <a:lnSpc>
                <a:spcPct val="90000"/>
              </a:lnSpc>
            </a:pPr>
            <a:r>
              <a:rPr lang="zh-CN" altLang="en-US" sz="2800" dirty="0"/>
              <a:t>下面我们给出简易的方法</a:t>
            </a:r>
          </a:p>
          <a:p>
            <a:pPr lvl="1" eaLnBrk="1" hangingPunct="1">
              <a:lnSpc>
                <a:spcPct val="90000"/>
              </a:lnSpc>
            </a:pPr>
            <a:r>
              <a:rPr lang="zh-CN" altLang="en-US" sz="2600" dirty="0"/>
              <a:t>对于给定的关系模式</a:t>
            </a:r>
            <a:r>
              <a:rPr lang="en-US" altLang="zh-CN" sz="2600" dirty="0"/>
              <a:t>R(U,F)</a:t>
            </a:r>
            <a:r>
              <a:rPr lang="zh-CN" altLang="en-US" sz="2600" dirty="0"/>
              <a:t>，可将其属性分为</a:t>
            </a:r>
            <a:r>
              <a:rPr lang="en-US" altLang="zh-CN" sz="2600" dirty="0"/>
              <a:t>4</a:t>
            </a:r>
            <a:r>
              <a:rPr lang="zh-CN" altLang="en-US" sz="2600" dirty="0"/>
              <a:t>类：</a:t>
            </a:r>
          </a:p>
          <a:p>
            <a:pPr lvl="2" eaLnBrk="1" hangingPunct="1">
              <a:lnSpc>
                <a:spcPct val="90000"/>
              </a:lnSpc>
            </a:pPr>
            <a:r>
              <a:rPr lang="en-US" altLang="zh-CN" dirty="0"/>
              <a:t>L</a:t>
            </a:r>
            <a:r>
              <a:rPr lang="zh-CN" altLang="en-US" dirty="0"/>
              <a:t>类：仅出现在</a:t>
            </a:r>
            <a:r>
              <a:rPr lang="en-US" altLang="zh-CN" dirty="0"/>
              <a:t>F</a:t>
            </a:r>
            <a:r>
              <a:rPr lang="zh-CN" altLang="en-US" dirty="0"/>
              <a:t>的函数依赖左部的属性</a:t>
            </a:r>
          </a:p>
          <a:p>
            <a:pPr lvl="2" eaLnBrk="1" hangingPunct="1">
              <a:lnSpc>
                <a:spcPct val="90000"/>
              </a:lnSpc>
            </a:pPr>
            <a:r>
              <a:rPr lang="en-US" altLang="zh-CN" dirty="0"/>
              <a:t>R</a:t>
            </a:r>
            <a:r>
              <a:rPr lang="zh-CN" altLang="en-US" dirty="0"/>
              <a:t>类：仅出现在</a:t>
            </a:r>
            <a:r>
              <a:rPr lang="en-US" altLang="zh-CN" dirty="0"/>
              <a:t>F</a:t>
            </a:r>
            <a:r>
              <a:rPr lang="zh-CN" altLang="en-US" dirty="0"/>
              <a:t>的函数依赖右部的属性</a:t>
            </a:r>
          </a:p>
          <a:p>
            <a:pPr lvl="2" eaLnBrk="1" hangingPunct="1">
              <a:lnSpc>
                <a:spcPct val="90000"/>
              </a:lnSpc>
            </a:pPr>
            <a:r>
              <a:rPr lang="en-US" altLang="zh-CN" dirty="0"/>
              <a:t>N</a:t>
            </a:r>
            <a:r>
              <a:rPr lang="zh-CN" altLang="en-US" dirty="0"/>
              <a:t>类：在</a:t>
            </a:r>
            <a:r>
              <a:rPr lang="en-US" altLang="zh-CN" dirty="0"/>
              <a:t>F</a:t>
            </a:r>
            <a:r>
              <a:rPr lang="zh-CN" altLang="en-US" dirty="0"/>
              <a:t>的函数依赖两边均未出现的属性</a:t>
            </a:r>
          </a:p>
          <a:p>
            <a:pPr lvl="2" eaLnBrk="1" hangingPunct="1">
              <a:lnSpc>
                <a:spcPct val="90000"/>
              </a:lnSpc>
            </a:pPr>
            <a:r>
              <a:rPr lang="en-US" altLang="zh-CN" dirty="0"/>
              <a:t>LR</a:t>
            </a:r>
            <a:r>
              <a:rPr lang="zh-CN" altLang="en-US" dirty="0"/>
              <a:t>类：在</a:t>
            </a:r>
            <a:r>
              <a:rPr lang="en-US" altLang="zh-CN" dirty="0"/>
              <a:t>F</a:t>
            </a:r>
            <a:r>
              <a:rPr lang="zh-CN" altLang="en-US" dirty="0"/>
              <a:t>的函数依赖两边均出现的属性</a:t>
            </a:r>
            <a:endParaRPr lang="en-US" altLang="zh-CN"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62468" name="Rectangle 2"/>
          <p:cNvSpPr>
            <a:spLocks noGrp="1" noChangeArrowheads="1"/>
          </p:cNvSpPr>
          <p:nvPr>
            <p:ph type="title"/>
          </p:nvPr>
        </p:nvSpPr>
        <p:spPr/>
        <p:txBody>
          <a:bodyPr/>
          <a:lstStyle/>
          <a:p>
            <a:pPr eaLnBrk="1" hangingPunct="1">
              <a:defRPr/>
            </a:pPr>
            <a:r>
              <a:rPr kumimoji="1" lang="zh-CN" altLang="en-US"/>
              <a:t>候选码的求解理论和算法</a:t>
            </a:r>
          </a:p>
        </p:txBody>
      </p:sp>
      <p:sp>
        <p:nvSpPr>
          <p:cNvPr id="61445" name="Rectangle 3"/>
          <p:cNvSpPr>
            <a:spLocks noGrp="1" noChangeArrowheads="1"/>
          </p:cNvSpPr>
          <p:nvPr>
            <p:ph idx="1"/>
          </p:nvPr>
        </p:nvSpPr>
        <p:spPr/>
        <p:txBody>
          <a:bodyPr/>
          <a:lstStyle/>
          <a:p>
            <a:pPr eaLnBrk="1" hangingPunct="1"/>
            <a:r>
              <a:rPr lang="zh-CN" altLang="en-US" dirty="0"/>
              <a:t>快速求解候选码的充分条件</a:t>
            </a:r>
          </a:p>
          <a:p>
            <a:pPr lvl="1" eaLnBrk="1" hangingPunct="1"/>
            <a:r>
              <a:rPr lang="zh-CN" altLang="en-US" dirty="0"/>
              <a:t>定理</a:t>
            </a:r>
            <a:r>
              <a:rPr lang="en-US" altLang="zh-CN" dirty="0"/>
              <a:t>1</a:t>
            </a:r>
            <a:r>
              <a:rPr lang="zh-CN" altLang="en-US" dirty="0"/>
              <a:t>：对于给定的关系模式</a:t>
            </a:r>
            <a:r>
              <a:rPr lang="en-US" altLang="zh-CN" dirty="0"/>
              <a:t>R(U,F) </a:t>
            </a:r>
            <a:r>
              <a:rPr lang="zh-CN" altLang="en-US" dirty="0"/>
              <a:t>，若</a:t>
            </a:r>
            <a:r>
              <a:rPr lang="en-US" altLang="zh-CN" dirty="0">
                <a:sym typeface="Symbol" panose="05050102010706020507" pitchFamily="18" charset="2"/>
              </a:rPr>
              <a:t></a:t>
            </a:r>
            <a:r>
              <a:rPr lang="en-US" altLang="zh-CN" dirty="0"/>
              <a:t>(</a:t>
            </a:r>
            <a:r>
              <a:rPr lang="en-US" altLang="zh-CN" dirty="0">
                <a:sym typeface="Symbol" panose="05050102010706020507" pitchFamily="18" charset="2"/>
              </a:rPr>
              <a:t> </a:t>
            </a:r>
            <a:r>
              <a:rPr lang="en-US" altLang="zh-CN" dirty="0">
                <a:latin typeface="华文新魏" panose="02010800040101010101" pitchFamily="2" charset="-122"/>
                <a:sym typeface="Symbol" panose="05050102010706020507" pitchFamily="18" charset="2"/>
              </a:rPr>
              <a:t> U</a:t>
            </a:r>
            <a:r>
              <a:rPr lang="en-US" altLang="zh-CN" dirty="0"/>
              <a:t>)</a:t>
            </a:r>
            <a:r>
              <a:rPr lang="zh-CN" altLang="en-US" dirty="0"/>
              <a:t>是</a:t>
            </a:r>
            <a:r>
              <a:rPr lang="en-US" altLang="zh-CN" dirty="0"/>
              <a:t>L</a:t>
            </a:r>
            <a:r>
              <a:rPr lang="zh-CN" altLang="en-US" dirty="0"/>
              <a:t>类属性，则</a:t>
            </a:r>
            <a:r>
              <a:rPr lang="en-US" altLang="zh-CN" dirty="0">
                <a:sym typeface="Symbol" panose="05050102010706020507" pitchFamily="18" charset="2"/>
              </a:rPr>
              <a:t></a:t>
            </a:r>
            <a:r>
              <a:rPr lang="zh-CN" altLang="en-US" dirty="0"/>
              <a:t>必为</a:t>
            </a:r>
            <a:r>
              <a:rPr lang="en-US" altLang="zh-CN" dirty="0"/>
              <a:t>R</a:t>
            </a:r>
            <a:r>
              <a:rPr lang="zh-CN" altLang="en-US" dirty="0"/>
              <a:t>的任意一个候选码的成员。</a:t>
            </a:r>
          </a:p>
          <a:p>
            <a:pPr lvl="1" eaLnBrk="1" hangingPunct="1"/>
            <a:r>
              <a:rPr lang="zh-CN" altLang="en-US" dirty="0"/>
              <a:t>例：设关系模式</a:t>
            </a:r>
            <a:r>
              <a:rPr lang="en-US" altLang="zh-CN" dirty="0"/>
              <a:t>R(U,F)</a:t>
            </a:r>
            <a:r>
              <a:rPr lang="zh-CN" altLang="en-US" dirty="0"/>
              <a:t>，</a:t>
            </a:r>
            <a:r>
              <a:rPr lang="en-US" altLang="zh-CN" dirty="0"/>
              <a:t>U = {A</a:t>
            </a:r>
            <a:r>
              <a:rPr lang="zh-CN" altLang="en-US" dirty="0"/>
              <a:t>，</a:t>
            </a:r>
            <a:r>
              <a:rPr lang="en-US" altLang="zh-CN" dirty="0"/>
              <a:t>B</a:t>
            </a:r>
            <a:r>
              <a:rPr lang="zh-CN" altLang="en-US" dirty="0"/>
              <a:t>，</a:t>
            </a:r>
            <a:r>
              <a:rPr lang="en-US" altLang="zh-CN" dirty="0"/>
              <a:t>C</a:t>
            </a:r>
            <a:r>
              <a:rPr lang="zh-CN" altLang="en-US" dirty="0"/>
              <a:t>，</a:t>
            </a:r>
            <a:r>
              <a:rPr lang="en-US" altLang="zh-CN" dirty="0"/>
              <a:t>D}</a:t>
            </a:r>
            <a:r>
              <a:rPr lang="zh-CN" altLang="en-US" dirty="0"/>
              <a:t>，</a:t>
            </a:r>
            <a:r>
              <a:rPr lang="en-US" altLang="zh-CN" dirty="0"/>
              <a:t>F = {D </a:t>
            </a:r>
            <a:r>
              <a:rPr lang="en-US" altLang="zh-CN" dirty="0">
                <a:sym typeface="Symbol" panose="05050102010706020507" pitchFamily="18" charset="2"/>
              </a:rPr>
              <a:t></a:t>
            </a:r>
            <a:r>
              <a:rPr lang="en-US" altLang="zh-CN" dirty="0"/>
              <a:t> B</a:t>
            </a:r>
            <a:r>
              <a:rPr lang="zh-CN" altLang="en-US" dirty="0"/>
              <a:t>，</a:t>
            </a:r>
            <a:r>
              <a:rPr lang="en-US" altLang="zh-CN" dirty="0"/>
              <a:t>B </a:t>
            </a:r>
            <a:r>
              <a:rPr lang="en-US" altLang="zh-CN" dirty="0">
                <a:sym typeface="Symbol" panose="05050102010706020507" pitchFamily="18" charset="2"/>
              </a:rPr>
              <a:t></a:t>
            </a:r>
            <a:r>
              <a:rPr lang="en-US" altLang="zh-CN" dirty="0"/>
              <a:t> D</a:t>
            </a:r>
            <a:r>
              <a:rPr lang="zh-CN" altLang="en-US" dirty="0"/>
              <a:t>，</a:t>
            </a:r>
            <a:r>
              <a:rPr lang="en-US" altLang="zh-CN" dirty="0"/>
              <a:t>AD </a:t>
            </a:r>
            <a:r>
              <a:rPr lang="en-US" altLang="zh-CN" dirty="0">
                <a:sym typeface="Symbol" panose="05050102010706020507" pitchFamily="18" charset="2"/>
              </a:rPr>
              <a:t></a:t>
            </a:r>
            <a:r>
              <a:rPr lang="en-US" altLang="zh-CN" dirty="0"/>
              <a:t> B</a:t>
            </a:r>
            <a:r>
              <a:rPr lang="zh-CN" altLang="en-US" dirty="0"/>
              <a:t>，</a:t>
            </a:r>
            <a:r>
              <a:rPr lang="en-US" altLang="zh-CN" dirty="0"/>
              <a:t>AC </a:t>
            </a:r>
            <a:r>
              <a:rPr lang="en-US" altLang="zh-CN" dirty="0">
                <a:sym typeface="Symbol" panose="05050102010706020507" pitchFamily="18" charset="2"/>
              </a:rPr>
              <a:t></a:t>
            </a:r>
            <a:r>
              <a:rPr lang="en-US" altLang="zh-CN" dirty="0"/>
              <a:t> D}</a:t>
            </a:r>
            <a:r>
              <a:rPr lang="zh-CN" altLang="en-US" dirty="0"/>
              <a:t>，求</a:t>
            </a:r>
            <a:r>
              <a:rPr lang="en-US" altLang="zh-CN" dirty="0"/>
              <a:t>R</a:t>
            </a:r>
            <a:r>
              <a:rPr lang="zh-CN" altLang="en-US" dirty="0"/>
              <a:t>的候选码</a:t>
            </a:r>
          </a:p>
          <a:p>
            <a:pPr lvl="1" eaLnBrk="1" hangingPunct="1"/>
            <a:r>
              <a:rPr lang="zh-CN" altLang="en-US" dirty="0"/>
              <a:t>解：</a:t>
            </a:r>
            <a:r>
              <a:rPr lang="en-US" altLang="zh-CN" dirty="0"/>
              <a:t>A</a:t>
            </a:r>
            <a:r>
              <a:rPr lang="zh-CN" altLang="en-US" dirty="0"/>
              <a:t>、</a:t>
            </a:r>
            <a:r>
              <a:rPr lang="en-US" altLang="zh-CN" dirty="0"/>
              <a:t>C</a:t>
            </a:r>
            <a:r>
              <a:rPr lang="zh-CN" altLang="en-US" dirty="0"/>
              <a:t>是</a:t>
            </a:r>
            <a:r>
              <a:rPr lang="en-US" altLang="zh-CN" dirty="0"/>
              <a:t>L</a:t>
            </a:r>
            <a:r>
              <a:rPr lang="zh-CN" altLang="en-US" dirty="0"/>
              <a:t>类属性，</a:t>
            </a:r>
            <a:r>
              <a:rPr lang="en-US" altLang="zh-CN" dirty="0"/>
              <a:t>AC</a:t>
            </a:r>
            <a:r>
              <a:rPr lang="zh-CN" altLang="en-US" dirty="0"/>
              <a:t>必是</a:t>
            </a:r>
            <a:r>
              <a:rPr lang="en-US" altLang="zh-CN" dirty="0"/>
              <a:t>R</a:t>
            </a:r>
            <a:r>
              <a:rPr lang="zh-CN" altLang="en-US" dirty="0"/>
              <a:t>的一个候选码的成员，</a:t>
            </a:r>
            <a:r>
              <a:rPr lang="en-US" altLang="zh-CN" dirty="0"/>
              <a:t>(AC)</a:t>
            </a:r>
            <a:r>
              <a:rPr lang="en-US" altLang="zh-CN" baseline="-25000" dirty="0"/>
              <a:t>F</a:t>
            </a:r>
            <a:r>
              <a:rPr lang="en-US" altLang="zh-CN" baseline="30000" dirty="0"/>
              <a:t>+ </a:t>
            </a:r>
            <a:r>
              <a:rPr lang="en-US" altLang="zh-CN" dirty="0"/>
              <a:t>= {ACDB}</a:t>
            </a:r>
            <a:r>
              <a:rPr lang="zh-CN" altLang="en-US" dirty="0"/>
              <a:t>，所以</a:t>
            </a:r>
            <a:r>
              <a:rPr lang="en-US" altLang="zh-CN" dirty="0"/>
              <a:t>AC</a:t>
            </a:r>
            <a:r>
              <a:rPr lang="zh-CN" altLang="en-US" dirty="0"/>
              <a:t>是</a:t>
            </a:r>
            <a:r>
              <a:rPr lang="en-US" altLang="zh-CN" dirty="0"/>
              <a:t>R</a:t>
            </a:r>
            <a:r>
              <a:rPr lang="zh-CN" altLang="en-US" dirty="0"/>
              <a:t>的唯一候选码</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63492" name="Rectangle 2"/>
          <p:cNvSpPr>
            <a:spLocks noGrp="1" noChangeArrowheads="1"/>
          </p:cNvSpPr>
          <p:nvPr>
            <p:ph type="title"/>
          </p:nvPr>
        </p:nvSpPr>
        <p:spPr/>
        <p:txBody>
          <a:bodyPr/>
          <a:lstStyle/>
          <a:p>
            <a:pPr eaLnBrk="1" hangingPunct="1">
              <a:defRPr/>
            </a:pPr>
            <a:r>
              <a:rPr kumimoji="1" lang="zh-CN" altLang="en-US"/>
              <a:t>候选码的求解理论和算法</a:t>
            </a:r>
          </a:p>
        </p:txBody>
      </p:sp>
      <p:sp>
        <p:nvSpPr>
          <p:cNvPr id="62469" name="Rectangle 3"/>
          <p:cNvSpPr>
            <a:spLocks noGrp="1" noChangeArrowheads="1"/>
          </p:cNvSpPr>
          <p:nvPr>
            <p:ph idx="1"/>
          </p:nvPr>
        </p:nvSpPr>
        <p:spPr/>
        <p:txBody>
          <a:bodyPr/>
          <a:lstStyle/>
          <a:p>
            <a:pPr eaLnBrk="1" hangingPunct="1"/>
            <a:r>
              <a:rPr lang="zh-CN" altLang="en-US" dirty="0"/>
              <a:t>快速求解候选码的充分条件</a:t>
            </a:r>
          </a:p>
          <a:p>
            <a:pPr lvl="1" eaLnBrk="1" hangingPunct="1"/>
            <a:r>
              <a:rPr lang="zh-CN" altLang="en-US" dirty="0"/>
              <a:t>推论：对于给定的关系模式</a:t>
            </a:r>
            <a:r>
              <a:rPr lang="en-US" altLang="zh-CN" dirty="0"/>
              <a:t>R(U,F) </a:t>
            </a:r>
            <a:r>
              <a:rPr lang="zh-CN" altLang="en-US" dirty="0"/>
              <a:t>，若</a:t>
            </a:r>
            <a:r>
              <a:rPr lang="en-US" altLang="zh-CN" dirty="0">
                <a:sym typeface="Symbol" panose="05050102010706020507" pitchFamily="18" charset="2"/>
              </a:rPr>
              <a:t></a:t>
            </a:r>
            <a:r>
              <a:rPr lang="en-US" altLang="zh-CN" dirty="0"/>
              <a:t>(</a:t>
            </a:r>
            <a:r>
              <a:rPr lang="en-US" altLang="zh-CN" dirty="0">
                <a:sym typeface="Symbol" panose="05050102010706020507" pitchFamily="18" charset="2"/>
              </a:rPr>
              <a:t></a:t>
            </a:r>
            <a:r>
              <a:rPr lang="en-US" altLang="zh-CN" dirty="0"/>
              <a:t> </a:t>
            </a:r>
            <a:r>
              <a:rPr lang="en-US" altLang="zh-CN" dirty="0">
                <a:latin typeface="华文新魏" panose="02010800040101010101" pitchFamily="2" charset="-122"/>
                <a:sym typeface="Symbol" panose="05050102010706020507" pitchFamily="18" charset="2"/>
              </a:rPr>
              <a:t> U</a:t>
            </a:r>
            <a:r>
              <a:rPr lang="en-US" altLang="zh-CN" dirty="0"/>
              <a:t>)</a:t>
            </a:r>
            <a:r>
              <a:rPr lang="zh-CN" altLang="en-US" dirty="0"/>
              <a:t>是</a:t>
            </a:r>
            <a:r>
              <a:rPr lang="en-US" altLang="zh-CN" dirty="0"/>
              <a:t>L</a:t>
            </a:r>
            <a:r>
              <a:rPr lang="zh-CN" altLang="en-US" dirty="0"/>
              <a:t>类属性，且</a:t>
            </a:r>
            <a:r>
              <a:rPr lang="en-US" altLang="zh-CN" dirty="0">
                <a:sym typeface="Symbol" panose="05050102010706020507" pitchFamily="18" charset="2"/>
              </a:rPr>
              <a:t></a:t>
            </a:r>
            <a:r>
              <a:rPr lang="en-US" altLang="zh-CN" baseline="-25000" dirty="0">
                <a:sym typeface="Symbol" panose="05050102010706020507" pitchFamily="18" charset="2"/>
              </a:rPr>
              <a:t>F</a:t>
            </a:r>
            <a:r>
              <a:rPr lang="en-US" altLang="zh-CN" baseline="30000" dirty="0"/>
              <a:t>+</a:t>
            </a:r>
            <a:r>
              <a:rPr lang="zh-CN" altLang="en-US" dirty="0"/>
              <a:t>包含了</a:t>
            </a:r>
            <a:r>
              <a:rPr lang="en-US" altLang="zh-CN" dirty="0"/>
              <a:t>U</a:t>
            </a:r>
            <a:r>
              <a:rPr lang="zh-CN" altLang="en-US" dirty="0"/>
              <a:t>中的全部属性，则</a:t>
            </a:r>
            <a:r>
              <a:rPr lang="en-US" altLang="zh-CN" dirty="0">
                <a:sym typeface="Symbol" panose="05050102010706020507" pitchFamily="18" charset="2"/>
              </a:rPr>
              <a:t></a:t>
            </a:r>
            <a:r>
              <a:rPr lang="zh-CN" altLang="en-US" dirty="0"/>
              <a:t>一定是</a:t>
            </a:r>
            <a:r>
              <a:rPr lang="en-US" altLang="zh-CN" dirty="0"/>
              <a:t>R(U,F)</a:t>
            </a:r>
            <a:r>
              <a:rPr lang="zh-CN" altLang="en-US" dirty="0"/>
              <a:t>的唯一候选码</a:t>
            </a:r>
          </a:p>
          <a:p>
            <a:pPr lvl="1" eaLnBrk="1" hangingPunct="1"/>
            <a:r>
              <a:rPr lang="zh-CN" altLang="en-US" dirty="0"/>
              <a:t>定理</a:t>
            </a:r>
            <a:r>
              <a:rPr lang="en-US" altLang="zh-CN" dirty="0"/>
              <a:t>2</a:t>
            </a:r>
            <a:r>
              <a:rPr lang="zh-CN" altLang="en-US" dirty="0"/>
              <a:t>：对于给定的关系模式</a:t>
            </a:r>
            <a:r>
              <a:rPr lang="en-US" altLang="zh-CN" dirty="0"/>
              <a:t>R(U,F) </a:t>
            </a:r>
            <a:r>
              <a:rPr lang="zh-CN" altLang="en-US" dirty="0"/>
              <a:t>，若</a:t>
            </a:r>
            <a:r>
              <a:rPr lang="en-US" altLang="zh-CN" dirty="0">
                <a:sym typeface="Symbol" panose="05050102010706020507" pitchFamily="18" charset="2"/>
              </a:rPr>
              <a:t></a:t>
            </a:r>
            <a:r>
              <a:rPr lang="en-US" altLang="zh-CN" dirty="0"/>
              <a:t>(</a:t>
            </a:r>
            <a:r>
              <a:rPr lang="en-US" altLang="zh-CN" dirty="0">
                <a:sym typeface="Symbol" panose="05050102010706020507" pitchFamily="18" charset="2"/>
              </a:rPr>
              <a:t></a:t>
            </a:r>
            <a:r>
              <a:rPr lang="en-US" altLang="zh-CN" dirty="0"/>
              <a:t> </a:t>
            </a:r>
            <a:r>
              <a:rPr lang="en-US" altLang="zh-CN" dirty="0">
                <a:latin typeface="华文新魏" panose="02010800040101010101" pitchFamily="2" charset="-122"/>
                <a:sym typeface="Symbol" panose="05050102010706020507" pitchFamily="18" charset="2"/>
              </a:rPr>
              <a:t> U</a:t>
            </a:r>
            <a:r>
              <a:rPr lang="en-US" altLang="zh-CN" dirty="0"/>
              <a:t>)</a:t>
            </a:r>
            <a:r>
              <a:rPr lang="zh-CN" altLang="en-US" dirty="0"/>
              <a:t>是</a:t>
            </a:r>
            <a:r>
              <a:rPr lang="en-US" altLang="zh-CN" dirty="0"/>
              <a:t>R</a:t>
            </a:r>
            <a:r>
              <a:rPr lang="zh-CN" altLang="en-US" dirty="0"/>
              <a:t>类属性，则</a:t>
            </a:r>
            <a:r>
              <a:rPr lang="en-US" altLang="zh-CN" dirty="0">
                <a:sym typeface="Symbol" panose="05050102010706020507" pitchFamily="18" charset="2"/>
              </a:rPr>
              <a:t></a:t>
            </a:r>
            <a:r>
              <a:rPr lang="zh-CN" altLang="en-US" dirty="0"/>
              <a:t>不包含在</a:t>
            </a:r>
            <a:r>
              <a:rPr lang="en-US" altLang="zh-CN" dirty="0"/>
              <a:t>R(U,F)</a:t>
            </a:r>
            <a:r>
              <a:rPr lang="zh-CN" altLang="en-US" dirty="0"/>
              <a:t>任何候选码中</a:t>
            </a:r>
          </a:p>
          <a:p>
            <a:pPr lvl="1" eaLnBrk="1" hangingPunct="1"/>
            <a:r>
              <a:rPr lang="zh-CN" altLang="en-US" dirty="0"/>
              <a:t>定理</a:t>
            </a:r>
            <a:r>
              <a:rPr lang="en-US" altLang="zh-CN" dirty="0"/>
              <a:t>3</a:t>
            </a:r>
            <a:r>
              <a:rPr lang="zh-CN" altLang="en-US" dirty="0"/>
              <a:t>：对于给定的关系模式</a:t>
            </a:r>
            <a:r>
              <a:rPr lang="en-US" altLang="zh-CN" dirty="0"/>
              <a:t>R(U,F) </a:t>
            </a:r>
            <a:r>
              <a:rPr lang="zh-CN" altLang="en-US" dirty="0"/>
              <a:t>，若</a:t>
            </a:r>
            <a:r>
              <a:rPr lang="en-US" altLang="zh-CN" dirty="0">
                <a:sym typeface="Symbol" panose="05050102010706020507" pitchFamily="18" charset="2"/>
              </a:rPr>
              <a:t></a:t>
            </a:r>
            <a:r>
              <a:rPr lang="en-US" altLang="zh-CN" dirty="0"/>
              <a:t>(</a:t>
            </a:r>
            <a:r>
              <a:rPr lang="en-US" altLang="zh-CN" dirty="0">
                <a:sym typeface="Symbol" panose="05050102010706020507" pitchFamily="18" charset="2"/>
              </a:rPr>
              <a:t></a:t>
            </a:r>
            <a:r>
              <a:rPr lang="en-US" altLang="zh-CN" dirty="0"/>
              <a:t> </a:t>
            </a:r>
            <a:r>
              <a:rPr lang="en-US" altLang="zh-CN" dirty="0">
                <a:latin typeface="华文新魏" panose="02010800040101010101" pitchFamily="2" charset="-122"/>
                <a:sym typeface="Symbol" panose="05050102010706020507" pitchFamily="18" charset="2"/>
              </a:rPr>
              <a:t> U</a:t>
            </a:r>
            <a:r>
              <a:rPr lang="en-US" altLang="zh-CN" dirty="0"/>
              <a:t>)</a:t>
            </a:r>
            <a:r>
              <a:rPr lang="zh-CN" altLang="en-US" dirty="0"/>
              <a:t>是</a:t>
            </a:r>
            <a:r>
              <a:rPr lang="en-US" altLang="zh-CN" dirty="0"/>
              <a:t>N</a:t>
            </a:r>
            <a:r>
              <a:rPr lang="zh-CN" altLang="en-US" dirty="0"/>
              <a:t>类属性，则</a:t>
            </a:r>
            <a:r>
              <a:rPr lang="en-US" altLang="zh-CN" dirty="0">
                <a:sym typeface="Symbol" panose="05050102010706020507" pitchFamily="18" charset="2"/>
              </a:rPr>
              <a:t></a:t>
            </a:r>
            <a:r>
              <a:rPr lang="zh-CN" altLang="en-US" dirty="0"/>
              <a:t>必包含在</a:t>
            </a:r>
            <a:r>
              <a:rPr lang="en-US" altLang="zh-CN" dirty="0"/>
              <a:t>R(U,F)</a:t>
            </a:r>
            <a:r>
              <a:rPr lang="zh-CN" altLang="en-US" dirty="0"/>
              <a:t>的任意一个候选码中</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64516" name="Rectangle 2"/>
          <p:cNvSpPr>
            <a:spLocks noGrp="1" noChangeArrowheads="1"/>
          </p:cNvSpPr>
          <p:nvPr>
            <p:ph type="title"/>
          </p:nvPr>
        </p:nvSpPr>
        <p:spPr/>
        <p:txBody>
          <a:bodyPr/>
          <a:lstStyle/>
          <a:p>
            <a:pPr eaLnBrk="1" hangingPunct="1">
              <a:defRPr/>
            </a:pPr>
            <a:r>
              <a:rPr kumimoji="1" lang="zh-CN" altLang="en-US"/>
              <a:t>候选码的求解理论和算法</a:t>
            </a:r>
          </a:p>
        </p:txBody>
      </p:sp>
      <p:sp>
        <p:nvSpPr>
          <p:cNvPr id="63493" name="Rectangle 3"/>
          <p:cNvSpPr>
            <a:spLocks noGrp="1" noChangeArrowheads="1"/>
          </p:cNvSpPr>
          <p:nvPr>
            <p:ph idx="1"/>
          </p:nvPr>
        </p:nvSpPr>
        <p:spPr>
          <a:xfrm>
            <a:off x="685800" y="1371600"/>
            <a:ext cx="7772400" cy="1912938"/>
          </a:xfrm>
        </p:spPr>
        <p:txBody>
          <a:bodyPr/>
          <a:lstStyle/>
          <a:p>
            <a:pPr eaLnBrk="1" hangingPunct="1">
              <a:lnSpc>
                <a:spcPct val="90000"/>
              </a:lnSpc>
            </a:pPr>
            <a:r>
              <a:rPr lang="zh-CN" altLang="en-US" dirty="0"/>
              <a:t>示例</a:t>
            </a:r>
            <a:r>
              <a:rPr lang="en-US" altLang="zh-CN" dirty="0"/>
              <a:t>1</a:t>
            </a:r>
            <a:r>
              <a:rPr lang="zh-CN" altLang="en-US" dirty="0"/>
              <a:t>：</a:t>
            </a:r>
          </a:p>
          <a:p>
            <a:pPr lvl="1" eaLnBrk="1" hangingPunct="1">
              <a:lnSpc>
                <a:spcPct val="90000"/>
              </a:lnSpc>
            </a:pPr>
            <a:r>
              <a:rPr lang="zh-CN" altLang="en-US" dirty="0"/>
              <a:t>设有关系模式</a:t>
            </a:r>
            <a:r>
              <a:rPr lang="en-US" altLang="zh-CN" dirty="0"/>
              <a:t>R(U,F)</a:t>
            </a:r>
            <a:r>
              <a:rPr lang="zh-CN" altLang="en-US" dirty="0"/>
              <a:t>，</a:t>
            </a:r>
            <a:r>
              <a:rPr lang="en-US" altLang="zh-CN" dirty="0"/>
              <a:t>U = {A</a:t>
            </a:r>
            <a:r>
              <a:rPr lang="zh-CN" altLang="en-US" dirty="0"/>
              <a:t>，</a:t>
            </a:r>
            <a:r>
              <a:rPr lang="en-US" altLang="zh-CN" dirty="0"/>
              <a:t>B</a:t>
            </a:r>
            <a:r>
              <a:rPr lang="zh-CN" altLang="en-US" dirty="0"/>
              <a:t>，</a:t>
            </a:r>
            <a:r>
              <a:rPr lang="en-US" altLang="zh-CN" dirty="0"/>
              <a:t>C</a:t>
            </a:r>
            <a:r>
              <a:rPr lang="zh-CN" altLang="en-US" dirty="0"/>
              <a:t>，</a:t>
            </a:r>
            <a:r>
              <a:rPr lang="en-US" altLang="zh-CN" dirty="0"/>
              <a:t>D</a:t>
            </a:r>
            <a:r>
              <a:rPr lang="zh-CN" altLang="en-US" dirty="0"/>
              <a:t>，</a:t>
            </a:r>
            <a:r>
              <a:rPr lang="en-US" altLang="zh-CN" dirty="0"/>
              <a:t>E</a:t>
            </a:r>
            <a:r>
              <a:rPr lang="zh-CN" altLang="en-US" dirty="0"/>
              <a:t>，</a:t>
            </a:r>
            <a:r>
              <a:rPr lang="en-US" altLang="zh-CN" dirty="0"/>
              <a:t>P}</a:t>
            </a:r>
            <a:r>
              <a:rPr lang="zh-CN" altLang="en-US" dirty="0"/>
              <a:t>，</a:t>
            </a:r>
            <a:r>
              <a:rPr lang="en-US" altLang="zh-CN" dirty="0"/>
              <a:t>F = {A </a:t>
            </a:r>
            <a:r>
              <a:rPr lang="en-US" altLang="zh-CN" dirty="0">
                <a:sym typeface="Symbol" panose="05050102010706020507" pitchFamily="18" charset="2"/>
              </a:rPr>
              <a:t></a:t>
            </a:r>
            <a:r>
              <a:rPr lang="en-US" altLang="zh-CN" dirty="0"/>
              <a:t> D</a:t>
            </a:r>
            <a:r>
              <a:rPr lang="zh-CN" altLang="en-US" dirty="0"/>
              <a:t>，</a:t>
            </a:r>
            <a:r>
              <a:rPr lang="en-US" altLang="zh-CN" dirty="0"/>
              <a:t>E </a:t>
            </a:r>
            <a:r>
              <a:rPr lang="en-US" altLang="zh-CN" dirty="0">
                <a:sym typeface="Symbol" panose="05050102010706020507" pitchFamily="18" charset="2"/>
              </a:rPr>
              <a:t></a:t>
            </a:r>
            <a:r>
              <a:rPr lang="en-US" altLang="zh-CN" dirty="0"/>
              <a:t> D</a:t>
            </a:r>
            <a:r>
              <a:rPr lang="zh-CN" altLang="en-US" dirty="0"/>
              <a:t>，</a:t>
            </a:r>
            <a:r>
              <a:rPr lang="en-US" altLang="zh-CN" dirty="0"/>
              <a:t>D </a:t>
            </a:r>
            <a:r>
              <a:rPr lang="en-US" altLang="zh-CN" dirty="0">
                <a:sym typeface="Symbol" panose="05050102010706020507" pitchFamily="18" charset="2"/>
              </a:rPr>
              <a:t></a:t>
            </a:r>
            <a:r>
              <a:rPr lang="en-US" altLang="zh-CN" dirty="0"/>
              <a:t> B</a:t>
            </a:r>
            <a:r>
              <a:rPr lang="zh-CN" altLang="en-US" dirty="0"/>
              <a:t>，</a:t>
            </a:r>
            <a:r>
              <a:rPr lang="en-US" altLang="zh-CN" dirty="0"/>
              <a:t>BC </a:t>
            </a:r>
            <a:r>
              <a:rPr lang="en-US" altLang="zh-CN" dirty="0">
                <a:sym typeface="Symbol" panose="05050102010706020507" pitchFamily="18" charset="2"/>
              </a:rPr>
              <a:t></a:t>
            </a:r>
            <a:r>
              <a:rPr lang="en-US" altLang="zh-CN" dirty="0"/>
              <a:t> D</a:t>
            </a:r>
            <a:r>
              <a:rPr lang="zh-CN" altLang="en-US" dirty="0"/>
              <a:t>，</a:t>
            </a:r>
            <a:r>
              <a:rPr lang="en-US" altLang="zh-CN" dirty="0"/>
              <a:t>DC </a:t>
            </a:r>
            <a:r>
              <a:rPr lang="en-US" altLang="zh-CN" dirty="0">
                <a:sym typeface="Symbol" panose="05050102010706020507" pitchFamily="18" charset="2"/>
              </a:rPr>
              <a:t></a:t>
            </a:r>
            <a:r>
              <a:rPr lang="en-US" altLang="zh-CN" dirty="0"/>
              <a:t> A}</a:t>
            </a:r>
            <a:r>
              <a:rPr lang="zh-CN" altLang="en-US" dirty="0"/>
              <a:t>，求</a:t>
            </a:r>
            <a:r>
              <a:rPr lang="en-US" altLang="zh-CN" dirty="0"/>
              <a:t>R</a:t>
            </a:r>
            <a:r>
              <a:rPr lang="zh-CN" altLang="en-US" dirty="0"/>
              <a:t>的候选码</a:t>
            </a:r>
          </a:p>
        </p:txBody>
      </p:sp>
      <p:sp>
        <p:nvSpPr>
          <p:cNvPr id="328708" name="Text Box 4"/>
          <p:cNvSpPr txBox="1">
            <a:spLocks noChangeArrowheads="1"/>
          </p:cNvSpPr>
          <p:nvPr/>
        </p:nvSpPr>
        <p:spPr bwMode="auto">
          <a:xfrm>
            <a:off x="125412" y="3284538"/>
            <a:ext cx="8893175"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lvl="1" eaLnBrk="1" hangingPunct="1"/>
            <a:r>
              <a:rPr lang="zh-CN" altLang="en-US" dirty="0">
                <a:latin typeface="华文新魏" panose="02010800040101010101" pitchFamily="2" charset="-122"/>
              </a:rPr>
              <a:t>解：</a:t>
            </a:r>
            <a:r>
              <a:rPr lang="en-US" altLang="zh-CN" dirty="0">
                <a:latin typeface="华文新魏" panose="02010800040101010101" pitchFamily="2" charset="-122"/>
              </a:rPr>
              <a:t>CE</a:t>
            </a:r>
            <a:r>
              <a:rPr lang="zh-CN" altLang="en-US" dirty="0">
                <a:latin typeface="华文新魏" panose="02010800040101010101" pitchFamily="2" charset="-122"/>
              </a:rPr>
              <a:t>是</a:t>
            </a:r>
            <a:r>
              <a:rPr lang="en-US" altLang="zh-CN" dirty="0">
                <a:latin typeface="华文新魏" panose="02010800040101010101" pitchFamily="2" charset="-122"/>
              </a:rPr>
              <a:t>L</a:t>
            </a:r>
            <a:r>
              <a:rPr lang="zh-CN" altLang="en-US" dirty="0">
                <a:latin typeface="华文新魏" panose="02010800040101010101" pitchFamily="2" charset="-122"/>
              </a:rPr>
              <a:t>类属性，</a:t>
            </a:r>
            <a:r>
              <a:rPr lang="en-US" altLang="zh-CN" dirty="0">
                <a:latin typeface="华文新魏" panose="02010800040101010101" pitchFamily="2" charset="-122"/>
              </a:rPr>
              <a:t>CE</a:t>
            </a:r>
            <a:r>
              <a:rPr lang="zh-CN" altLang="en-US" dirty="0">
                <a:latin typeface="华文新魏" panose="02010800040101010101" pitchFamily="2" charset="-122"/>
              </a:rPr>
              <a:t>必在候选码中，</a:t>
            </a:r>
            <a:r>
              <a:rPr lang="en-US" altLang="zh-CN" dirty="0">
                <a:latin typeface="华文新魏" panose="02010800040101010101" pitchFamily="2" charset="-122"/>
              </a:rPr>
              <a:t>P</a:t>
            </a:r>
            <a:r>
              <a:rPr lang="zh-CN" altLang="en-US" dirty="0">
                <a:latin typeface="华文新魏" panose="02010800040101010101" pitchFamily="2" charset="-122"/>
              </a:rPr>
              <a:t>是</a:t>
            </a:r>
            <a:r>
              <a:rPr lang="en-US" altLang="zh-CN" dirty="0">
                <a:latin typeface="华文新魏" panose="02010800040101010101" pitchFamily="2" charset="-122"/>
              </a:rPr>
              <a:t>N</a:t>
            </a:r>
            <a:r>
              <a:rPr lang="zh-CN" altLang="en-US" dirty="0">
                <a:latin typeface="华文新魏" panose="02010800040101010101" pitchFamily="2" charset="-122"/>
              </a:rPr>
              <a:t>类属性，</a:t>
            </a:r>
            <a:r>
              <a:rPr lang="en-US" altLang="zh-CN" dirty="0">
                <a:latin typeface="华文新魏" panose="02010800040101010101" pitchFamily="2" charset="-122"/>
              </a:rPr>
              <a:t>P</a:t>
            </a:r>
            <a:r>
              <a:rPr lang="zh-CN" altLang="en-US" dirty="0">
                <a:latin typeface="华文新魏" panose="02010800040101010101" pitchFamily="2" charset="-122"/>
              </a:rPr>
              <a:t>也必须在候选码中，因为</a:t>
            </a:r>
            <a:r>
              <a:rPr lang="en-US" altLang="zh-CN" dirty="0">
                <a:solidFill>
                  <a:srgbClr val="FF0000"/>
                </a:solidFill>
                <a:latin typeface="华文新魏" panose="02010800040101010101" pitchFamily="2" charset="-122"/>
              </a:rPr>
              <a:t>(CEP)</a:t>
            </a:r>
            <a:r>
              <a:rPr lang="en-US" altLang="zh-CN" baseline="-25000" dirty="0">
                <a:solidFill>
                  <a:srgbClr val="FF0000"/>
                </a:solidFill>
                <a:latin typeface="华文新魏" panose="02010800040101010101" pitchFamily="2" charset="-122"/>
              </a:rPr>
              <a:t>F</a:t>
            </a:r>
            <a:r>
              <a:rPr lang="en-US" altLang="zh-CN" baseline="30000" dirty="0">
                <a:solidFill>
                  <a:srgbClr val="FF0000"/>
                </a:solidFill>
                <a:latin typeface="华文新魏" panose="02010800040101010101" pitchFamily="2" charset="-122"/>
              </a:rPr>
              <a:t>+ </a:t>
            </a:r>
            <a:r>
              <a:rPr lang="en-US" altLang="zh-CN" dirty="0">
                <a:solidFill>
                  <a:srgbClr val="FF0000"/>
                </a:solidFill>
                <a:latin typeface="华文新魏" panose="02010800040101010101" pitchFamily="2" charset="-122"/>
              </a:rPr>
              <a:t>= {ABCDEP}</a:t>
            </a:r>
            <a:r>
              <a:rPr lang="zh-CN" altLang="en-US" dirty="0">
                <a:solidFill>
                  <a:srgbClr val="FF0000"/>
                </a:solidFill>
                <a:latin typeface="华文新魏" panose="02010800040101010101" pitchFamily="2" charset="-122"/>
              </a:rPr>
              <a:t>，</a:t>
            </a:r>
            <a:br>
              <a:rPr lang="zh-CN" altLang="en-US" dirty="0">
                <a:solidFill>
                  <a:srgbClr val="FF0000"/>
                </a:solidFill>
                <a:latin typeface="华文新魏" panose="02010800040101010101" pitchFamily="2" charset="-122"/>
              </a:rPr>
            </a:br>
            <a:r>
              <a:rPr lang="zh-CN" altLang="en-US" dirty="0">
                <a:solidFill>
                  <a:srgbClr val="FF0000"/>
                </a:solidFill>
                <a:latin typeface="华文新魏" panose="02010800040101010101" pitchFamily="2" charset="-122"/>
              </a:rPr>
              <a:t>所以</a:t>
            </a:r>
            <a:r>
              <a:rPr lang="en-US" altLang="zh-CN" dirty="0">
                <a:solidFill>
                  <a:srgbClr val="FF0000"/>
                </a:solidFill>
                <a:latin typeface="华文新魏" panose="02010800040101010101" pitchFamily="2" charset="-122"/>
              </a:rPr>
              <a:t>CEP</a:t>
            </a:r>
            <a:r>
              <a:rPr lang="zh-CN" altLang="en-US" dirty="0">
                <a:solidFill>
                  <a:srgbClr val="FF0000"/>
                </a:solidFill>
                <a:latin typeface="华文新魏" panose="02010800040101010101" pitchFamily="2" charset="-122"/>
              </a:rPr>
              <a:t>是唯一的候选码</a:t>
            </a:r>
            <a:endParaRPr lang="en-US" altLang="zh-CN" dirty="0">
              <a:solidFill>
                <a:srgbClr val="FF0000"/>
              </a:solidFill>
              <a:latin typeface="华文新魏" panose="02010800040101010101" pitchFamily="2" charset="-122"/>
            </a:endParaRPr>
          </a:p>
          <a:p>
            <a:pPr eaLnBrk="1" hangingPunct="1">
              <a:spcBef>
                <a:spcPct val="0"/>
              </a:spcBef>
              <a:buClrTx/>
              <a:buSzTx/>
              <a:buFontTx/>
              <a:buNone/>
            </a:pPr>
            <a:endParaRPr lang="zh-CN" altLang="en-US" sz="2800" dirty="0">
              <a:latin typeface="华文新魏" panose="02010800040101010101" pitchFamily="2"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8708"/>
                                        </p:tgtEl>
                                        <p:attrNameLst>
                                          <p:attrName>style.visibility</p:attrName>
                                        </p:attrNameLst>
                                      </p:cBhvr>
                                      <p:to>
                                        <p:strVal val="visible"/>
                                      </p:to>
                                    </p:set>
                                    <p:animEffect transition="in" filter="blinds(horizontal)">
                                      <p:cBhvr>
                                        <p:cTn id="7" dur="500"/>
                                        <p:tgtEl>
                                          <p:spTgt spid="3287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708"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65540" name="Rectangle 2"/>
          <p:cNvSpPr>
            <a:spLocks noGrp="1" noChangeArrowheads="1"/>
          </p:cNvSpPr>
          <p:nvPr>
            <p:ph type="title"/>
          </p:nvPr>
        </p:nvSpPr>
        <p:spPr/>
        <p:txBody>
          <a:bodyPr/>
          <a:lstStyle/>
          <a:p>
            <a:pPr eaLnBrk="1" hangingPunct="1">
              <a:defRPr/>
            </a:pPr>
            <a:r>
              <a:rPr kumimoji="1" lang="zh-CN" altLang="en-US"/>
              <a:t>候选码的求解理论和算法</a:t>
            </a:r>
          </a:p>
        </p:txBody>
      </p:sp>
      <p:sp>
        <p:nvSpPr>
          <p:cNvPr id="64517" name="Rectangle 3"/>
          <p:cNvSpPr>
            <a:spLocks noGrp="1" noChangeArrowheads="1"/>
          </p:cNvSpPr>
          <p:nvPr>
            <p:ph idx="1"/>
          </p:nvPr>
        </p:nvSpPr>
        <p:spPr/>
        <p:txBody>
          <a:bodyPr/>
          <a:lstStyle/>
          <a:p>
            <a:pPr eaLnBrk="1" hangingPunct="1"/>
            <a:r>
              <a:rPr lang="zh-CN" altLang="en-US" dirty="0"/>
              <a:t>推论：对于给定的关系模式</a:t>
            </a:r>
            <a:r>
              <a:rPr lang="en-US" altLang="zh-CN" dirty="0"/>
              <a:t>R(U,F) </a:t>
            </a:r>
            <a:r>
              <a:rPr lang="zh-CN" altLang="en-US" dirty="0"/>
              <a:t>，若</a:t>
            </a:r>
            <a:r>
              <a:rPr lang="en-US" altLang="zh-CN" sz="3200" dirty="0">
                <a:sym typeface="Symbol" panose="05050102010706020507" pitchFamily="18" charset="2"/>
              </a:rPr>
              <a:t></a:t>
            </a:r>
            <a:r>
              <a:rPr lang="en-US" altLang="zh-CN" dirty="0"/>
              <a:t>(</a:t>
            </a:r>
            <a:r>
              <a:rPr lang="en-US" altLang="zh-CN" sz="3200" dirty="0">
                <a:sym typeface="Symbol" panose="05050102010706020507" pitchFamily="18" charset="2"/>
              </a:rPr>
              <a:t></a:t>
            </a:r>
            <a:r>
              <a:rPr lang="en-US" altLang="zh-CN" dirty="0"/>
              <a:t> </a:t>
            </a:r>
            <a:r>
              <a:rPr lang="en-US" altLang="zh-CN" dirty="0">
                <a:latin typeface="华文新魏" panose="02010800040101010101" pitchFamily="2" charset="-122"/>
                <a:sym typeface="Symbol" panose="05050102010706020507" pitchFamily="18" charset="2"/>
              </a:rPr>
              <a:t> U</a:t>
            </a:r>
            <a:r>
              <a:rPr lang="en-US" altLang="zh-CN" dirty="0"/>
              <a:t>)</a:t>
            </a:r>
            <a:r>
              <a:rPr lang="zh-CN" altLang="en-US" dirty="0"/>
              <a:t>是</a:t>
            </a:r>
            <a:r>
              <a:rPr lang="en-US" altLang="zh-CN" dirty="0">
                <a:solidFill>
                  <a:srgbClr val="FF0000"/>
                </a:solidFill>
              </a:rPr>
              <a:t>L</a:t>
            </a:r>
            <a:r>
              <a:rPr lang="zh-CN" altLang="en-US" dirty="0">
                <a:solidFill>
                  <a:srgbClr val="FF0000"/>
                </a:solidFill>
              </a:rPr>
              <a:t>类和</a:t>
            </a:r>
            <a:r>
              <a:rPr lang="en-US" altLang="zh-CN" dirty="0">
                <a:solidFill>
                  <a:srgbClr val="FF0000"/>
                </a:solidFill>
              </a:rPr>
              <a:t>N</a:t>
            </a:r>
            <a:r>
              <a:rPr lang="zh-CN" altLang="en-US" dirty="0">
                <a:solidFill>
                  <a:srgbClr val="FF0000"/>
                </a:solidFill>
              </a:rPr>
              <a:t>类属性</a:t>
            </a:r>
            <a:r>
              <a:rPr lang="zh-CN" altLang="en-US" dirty="0"/>
              <a:t>组成的属性集，且</a:t>
            </a:r>
            <a:r>
              <a:rPr lang="en-US" altLang="zh-CN" sz="3200" dirty="0">
                <a:sym typeface="Symbol" panose="05050102010706020507" pitchFamily="18" charset="2"/>
              </a:rPr>
              <a:t></a:t>
            </a:r>
            <a:r>
              <a:rPr lang="en-US" altLang="zh-CN" sz="3200" baseline="-25000" dirty="0">
                <a:sym typeface="Symbol" panose="05050102010706020507" pitchFamily="18" charset="2"/>
              </a:rPr>
              <a:t>F</a:t>
            </a:r>
            <a:r>
              <a:rPr lang="en-US" altLang="zh-CN" baseline="30000" dirty="0"/>
              <a:t>+</a:t>
            </a:r>
            <a:r>
              <a:rPr lang="zh-CN" altLang="en-US" dirty="0"/>
              <a:t>包含了</a:t>
            </a:r>
            <a:r>
              <a:rPr lang="en-US" altLang="zh-CN" dirty="0"/>
              <a:t>U</a:t>
            </a:r>
            <a:r>
              <a:rPr lang="zh-CN" altLang="en-US" dirty="0"/>
              <a:t>中的全部属性，则</a:t>
            </a:r>
            <a:r>
              <a:rPr lang="en-US" altLang="zh-CN" sz="3200" dirty="0">
                <a:sym typeface="Symbol" panose="05050102010706020507" pitchFamily="18" charset="2"/>
              </a:rPr>
              <a:t></a:t>
            </a:r>
            <a:r>
              <a:rPr lang="zh-CN" altLang="en-US" dirty="0"/>
              <a:t>一定是</a:t>
            </a:r>
            <a:r>
              <a:rPr lang="en-US" altLang="zh-CN" dirty="0"/>
              <a:t>R(U,F)</a:t>
            </a:r>
            <a:r>
              <a:rPr lang="zh-CN" altLang="en-US" dirty="0"/>
              <a:t>的唯一候选码</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66564" name="Rectangle 2"/>
          <p:cNvSpPr>
            <a:spLocks noGrp="1" noChangeArrowheads="1"/>
          </p:cNvSpPr>
          <p:nvPr>
            <p:ph type="title"/>
          </p:nvPr>
        </p:nvSpPr>
        <p:spPr/>
        <p:txBody>
          <a:bodyPr/>
          <a:lstStyle/>
          <a:p>
            <a:pPr eaLnBrk="1" hangingPunct="1">
              <a:defRPr/>
            </a:pPr>
            <a:r>
              <a:rPr kumimoji="1" lang="zh-CN" altLang="en-US"/>
              <a:t>候选码的求解理论和算法</a:t>
            </a:r>
          </a:p>
        </p:txBody>
      </p:sp>
      <p:sp>
        <p:nvSpPr>
          <p:cNvPr id="65541" name="Rectangle 3"/>
          <p:cNvSpPr>
            <a:spLocks noGrp="1" noChangeArrowheads="1"/>
          </p:cNvSpPr>
          <p:nvPr>
            <p:ph idx="1"/>
          </p:nvPr>
        </p:nvSpPr>
        <p:spPr>
          <a:xfrm>
            <a:off x="685800" y="1371600"/>
            <a:ext cx="7772400" cy="2128838"/>
          </a:xfrm>
        </p:spPr>
        <p:txBody>
          <a:bodyPr/>
          <a:lstStyle/>
          <a:p>
            <a:pPr eaLnBrk="1" hangingPunct="1"/>
            <a:r>
              <a:rPr lang="zh-CN" altLang="en-US" dirty="0"/>
              <a:t>示例</a:t>
            </a:r>
            <a:r>
              <a:rPr lang="en-US" altLang="zh-CN" dirty="0"/>
              <a:t>2</a:t>
            </a:r>
          </a:p>
          <a:p>
            <a:pPr lvl="1" eaLnBrk="1" hangingPunct="1"/>
            <a:r>
              <a:rPr lang="zh-CN" altLang="en-US" dirty="0"/>
              <a:t>假设有关系模式</a:t>
            </a:r>
            <a:r>
              <a:rPr lang="en-US" altLang="zh-CN" dirty="0"/>
              <a:t>R(U,F)</a:t>
            </a:r>
            <a:r>
              <a:rPr lang="zh-CN" altLang="en-US" dirty="0"/>
              <a:t>，</a:t>
            </a:r>
            <a:r>
              <a:rPr lang="en-US" altLang="zh-CN" dirty="0"/>
              <a:t>U = {A</a:t>
            </a:r>
            <a:r>
              <a:rPr lang="zh-CN" altLang="en-US" dirty="0"/>
              <a:t>，</a:t>
            </a:r>
            <a:r>
              <a:rPr lang="en-US" altLang="zh-CN" dirty="0"/>
              <a:t>B</a:t>
            </a:r>
            <a:r>
              <a:rPr lang="zh-CN" altLang="en-US" dirty="0"/>
              <a:t>，</a:t>
            </a:r>
            <a:r>
              <a:rPr lang="en-US" altLang="zh-CN" dirty="0"/>
              <a:t>C</a:t>
            </a:r>
            <a:r>
              <a:rPr lang="zh-CN" altLang="en-US" dirty="0"/>
              <a:t>，</a:t>
            </a:r>
            <a:r>
              <a:rPr lang="en-US" altLang="zh-CN" dirty="0"/>
              <a:t>D</a:t>
            </a:r>
            <a:r>
              <a:rPr lang="zh-CN" altLang="en-US" dirty="0"/>
              <a:t>，</a:t>
            </a:r>
            <a:r>
              <a:rPr lang="en-US" altLang="zh-CN" dirty="0"/>
              <a:t>E}</a:t>
            </a:r>
            <a:r>
              <a:rPr lang="zh-CN" altLang="en-US" dirty="0"/>
              <a:t>，</a:t>
            </a:r>
            <a:r>
              <a:rPr lang="en-US" altLang="zh-CN" dirty="0"/>
              <a:t>F = {A </a:t>
            </a:r>
            <a:r>
              <a:rPr lang="en-US" altLang="zh-CN" dirty="0">
                <a:sym typeface="Symbol" panose="05050102010706020507" pitchFamily="18" charset="2"/>
              </a:rPr>
              <a:t></a:t>
            </a:r>
            <a:r>
              <a:rPr lang="en-US" altLang="zh-CN" dirty="0"/>
              <a:t> D</a:t>
            </a:r>
            <a:r>
              <a:rPr lang="zh-CN" altLang="en-US" dirty="0"/>
              <a:t>，</a:t>
            </a:r>
            <a:r>
              <a:rPr lang="en-US" altLang="zh-CN" dirty="0"/>
              <a:t>E </a:t>
            </a:r>
            <a:r>
              <a:rPr lang="en-US" altLang="zh-CN" dirty="0">
                <a:sym typeface="Symbol" panose="05050102010706020507" pitchFamily="18" charset="2"/>
              </a:rPr>
              <a:t></a:t>
            </a:r>
            <a:r>
              <a:rPr lang="en-US" altLang="zh-CN" dirty="0"/>
              <a:t> D</a:t>
            </a:r>
            <a:r>
              <a:rPr lang="zh-CN" altLang="en-US" dirty="0"/>
              <a:t>，</a:t>
            </a:r>
            <a:r>
              <a:rPr lang="en-US" altLang="zh-CN" dirty="0"/>
              <a:t>D </a:t>
            </a:r>
            <a:r>
              <a:rPr lang="en-US" altLang="zh-CN" dirty="0">
                <a:sym typeface="Symbol" panose="05050102010706020507" pitchFamily="18" charset="2"/>
              </a:rPr>
              <a:t></a:t>
            </a:r>
            <a:r>
              <a:rPr lang="en-US" altLang="zh-CN" dirty="0"/>
              <a:t> B</a:t>
            </a:r>
            <a:r>
              <a:rPr lang="zh-CN" altLang="en-US" dirty="0"/>
              <a:t>，</a:t>
            </a:r>
            <a:r>
              <a:rPr lang="en-US" altLang="zh-CN" dirty="0"/>
              <a:t>BC </a:t>
            </a:r>
            <a:r>
              <a:rPr lang="en-US" altLang="zh-CN" dirty="0">
                <a:sym typeface="Symbol" panose="05050102010706020507" pitchFamily="18" charset="2"/>
              </a:rPr>
              <a:t></a:t>
            </a:r>
            <a:r>
              <a:rPr lang="en-US" altLang="zh-CN" dirty="0"/>
              <a:t> D</a:t>
            </a:r>
            <a:r>
              <a:rPr lang="zh-CN" altLang="en-US" dirty="0"/>
              <a:t>，</a:t>
            </a:r>
            <a:r>
              <a:rPr lang="en-US" altLang="zh-CN" dirty="0"/>
              <a:t>DC </a:t>
            </a:r>
            <a:r>
              <a:rPr lang="en-US" altLang="zh-CN" dirty="0">
                <a:sym typeface="Symbol" panose="05050102010706020507" pitchFamily="18" charset="2"/>
              </a:rPr>
              <a:t></a:t>
            </a:r>
            <a:r>
              <a:rPr lang="en-US" altLang="zh-CN" dirty="0"/>
              <a:t> A}</a:t>
            </a:r>
            <a:r>
              <a:rPr lang="zh-CN" altLang="en-US" dirty="0"/>
              <a:t>，求关系模式</a:t>
            </a:r>
            <a:r>
              <a:rPr lang="en-US" altLang="zh-CN" dirty="0"/>
              <a:t>R</a:t>
            </a:r>
            <a:r>
              <a:rPr lang="zh-CN" altLang="en-US" dirty="0"/>
              <a:t>的候选码</a:t>
            </a:r>
          </a:p>
          <a:p>
            <a:pPr eaLnBrk="1" hangingPunct="1"/>
            <a:endParaRPr lang="en-US" altLang="zh-CN" dirty="0"/>
          </a:p>
        </p:txBody>
      </p:sp>
      <p:sp>
        <p:nvSpPr>
          <p:cNvPr id="7" name="TextBox 6"/>
          <p:cNvSpPr txBox="1"/>
          <p:nvPr/>
        </p:nvSpPr>
        <p:spPr>
          <a:xfrm>
            <a:off x="971550" y="3933825"/>
            <a:ext cx="7056438" cy="1754188"/>
          </a:xfrm>
          <a:prstGeom prst="rect">
            <a:avLst/>
          </a:prstGeom>
          <a:noFill/>
        </p:spPr>
        <p:txBody>
          <a:bodyPr>
            <a:spAutoFit/>
          </a:bodyPr>
          <a:lstStyle/>
          <a:p>
            <a:pPr marL="0" lvl="1" eaLnBrk="1" hangingPunct="1">
              <a:defRPr/>
            </a:pPr>
            <a:r>
              <a:rPr kumimoji="1" lang="zh-CN" altLang="en-US" sz="2800" dirty="0">
                <a:latin typeface="+mn-lt"/>
                <a:ea typeface="+mn-ea"/>
                <a:sym typeface="+mn-ea"/>
              </a:rPr>
              <a:t>解：</a:t>
            </a:r>
            <a:r>
              <a:rPr kumimoji="1" lang="en-US" altLang="zh-CN" sz="2800" dirty="0">
                <a:latin typeface="+mn-lt"/>
                <a:ea typeface="+mn-ea"/>
                <a:sym typeface="+mn-ea"/>
              </a:rPr>
              <a:t>CE</a:t>
            </a:r>
            <a:r>
              <a:rPr kumimoji="1" lang="zh-CN" altLang="en-US" sz="2800" dirty="0">
                <a:latin typeface="+mn-lt"/>
                <a:ea typeface="+mn-ea"/>
                <a:sym typeface="+mn-ea"/>
              </a:rPr>
              <a:t>未在函数依赖的右侧出现，</a:t>
            </a:r>
            <a:r>
              <a:rPr kumimoji="1" lang="en-US" altLang="zh-CN" sz="2800" dirty="0">
                <a:latin typeface="+mn-lt"/>
                <a:ea typeface="+mn-ea"/>
                <a:sym typeface="+mn-ea"/>
              </a:rPr>
              <a:t>CE</a:t>
            </a:r>
            <a:r>
              <a:rPr kumimoji="1" lang="zh-CN" altLang="en-US" sz="2800" dirty="0">
                <a:latin typeface="+mn-lt"/>
                <a:ea typeface="+mn-ea"/>
                <a:sym typeface="+mn-ea"/>
              </a:rPr>
              <a:t>一定是候选码属性，</a:t>
            </a:r>
            <a:r>
              <a:rPr kumimoji="1" lang="en-US" altLang="zh-CN" sz="2800" dirty="0">
                <a:latin typeface="+mn-lt"/>
                <a:ea typeface="+mn-ea"/>
                <a:sym typeface="+mn-ea"/>
              </a:rPr>
              <a:t>(CE)</a:t>
            </a:r>
            <a:r>
              <a:rPr kumimoji="1" lang="en-US" altLang="zh-CN" sz="2800" baseline="-25000" dirty="0">
                <a:latin typeface="+mn-lt"/>
                <a:ea typeface="+mn-ea"/>
                <a:sym typeface="+mn-ea"/>
              </a:rPr>
              <a:t>F</a:t>
            </a:r>
            <a:r>
              <a:rPr kumimoji="1" lang="en-US" altLang="zh-CN" sz="2800" baseline="30000" dirty="0">
                <a:latin typeface="+mn-lt"/>
                <a:ea typeface="+mn-ea"/>
                <a:sym typeface="+mn-ea"/>
              </a:rPr>
              <a:t>+ </a:t>
            </a:r>
            <a:r>
              <a:rPr kumimoji="1" lang="en-US" altLang="zh-CN" sz="2800" dirty="0">
                <a:latin typeface="+mn-lt"/>
                <a:ea typeface="+mn-ea"/>
                <a:sym typeface="+mn-ea"/>
              </a:rPr>
              <a:t>= {ABCDE</a:t>
            </a:r>
            <a:r>
              <a:rPr kumimoji="1" lang="en-US" altLang="zh-CN" sz="2800" dirty="0">
                <a:sym typeface="+mn-ea"/>
              </a:rPr>
              <a:t>}</a:t>
            </a:r>
            <a:r>
              <a:rPr kumimoji="1" lang="zh-CN" altLang="en-US" sz="2800" dirty="0">
                <a:latin typeface="+mn-lt"/>
                <a:ea typeface="+mn-ea"/>
                <a:sym typeface="+mn-ea"/>
              </a:rPr>
              <a:t>，</a:t>
            </a:r>
            <a:r>
              <a:rPr kumimoji="1" lang="en-US" altLang="zh-CN" sz="2800" dirty="0">
                <a:latin typeface="+mn-lt"/>
                <a:ea typeface="+mn-ea"/>
                <a:sym typeface="+mn-ea"/>
              </a:rPr>
              <a:t>CE</a:t>
            </a:r>
            <a:r>
              <a:rPr kumimoji="1" lang="zh-CN" altLang="en-US" sz="2800" dirty="0">
                <a:latin typeface="+mn-lt"/>
                <a:ea typeface="+mn-ea"/>
                <a:sym typeface="+mn-ea"/>
              </a:rPr>
              <a:t>是关系模式</a:t>
            </a:r>
            <a:r>
              <a:rPr kumimoji="1" lang="en-US" altLang="zh-CN" sz="2800" dirty="0">
                <a:latin typeface="+mn-lt"/>
                <a:ea typeface="+mn-ea"/>
                <a:sym typeface="+mn-ea"/>
              </a:rPr>
              <a:t>R</a:t>
            </a:r>
            <a:r>
              <a:rPr kumimoji="1" lang="zh-CN" altLang="en-US" sz="2800" dirty="0">
                <a:latin typeface="+mn-lt"/>
                <a:ea typeface="+mn-ea"/>
                <a:sym typeface="+mn-ea"/>
              </a:rPr>
              <a:t>的唯一候选码</a:t>
            </a:r>
          </a:p>
          <a:p>
            <a:pPr eaLnBrk="1" hangingPunct="1">
              <a:defRPr/>
            </a:pPr>
            <a:endParaRPr kumimoji="1" lang="zh-CN" altLang="en-US" dirty="0">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67588" name="Rectangle 2"/>
          <p:cNvSpPr>
            <a:spLocks noGrp="1" noChangeArrowheads="1"/>
          </p:cNvSpPr>
          <p:nvPr>
            <p:ph type="title"/>
          </p:nvPr>
        </p:nvSpPr>
        <p:spPr/>
        <p:txBody>
          <a:bodyPr/>
          <a:lstStyle/>
          <a:p>
            <a:pPr eaLnBrk="1" hangingPunct="1">
              <a:defRPr/>
            </a:pPr>
            <a:r>
              <a:rPr kumimoji="1" lang="zh-CN" altLang="en-US"/>
              <a:t>候选码的求解理论和算法</a:t>
            </a:r>
          </a:p>
        </p:txBody>
      </p:sp>
      <p:sp>
        <p:nvSpPr>
          <p:cNvPr id="66565" name="Rectangle 3"/>
          <p:cNvSpPr>
            <a:spLocks noGrp="1" noChangeArrowheads="1"/>
          </p:cNvSpPr>
          <p:nvPr>
            <p:ph idx="1"/>
          </p:nvPr>
        </p:nvSpPr>
        <p:spPr>
          <a:xfrm>
            <a:off x="649288" y="1471613"/>
            <a:ext cx="7772400" cy="1841500"/>
          </a:xfrm>
        </p:spPr>
        <p:txBody>
          <a:bodyPr/>
          <a:lstStyle/>
          <a:p>
            <a:pPr eaLnBrk="1" hangingPunct="1">
              <a:lnSpc>
                <a:spcPct val="90000"/>
              </a:lnSpc>
            </a:pPr>
            <a:r>
              <a:rPr lang="zh-CN" altLang="en-US" dirty="0"/>
              <a:t>示例</a:t>
            </a:r>
            <a:r>
              <a:rPr lang="en-US" altLang="zh-CN" dirty="0"/>
              <a:t>3</a:t>
            </a:r>
          </a:p>
          <a:p>
            <a:pPr lvl="1" eaLnBrk="1" hangingPunct="1">
              <a:lnSpc>
                <a:spcPct val="90000"/>
              </a:lnSpc>
            </a:pPr>
            <a:r>
              <a:rPr lang="zh-CN" altLang="en-US" dirty="0"/>
              <a:t>假设有关系模式</a:t>
            </a:r>
            <a:r>
              <a:rPr lang="en-US" altLang="zh-CN" dirty="0"/>
              <a:t>R(U,F)</a:t>
            </a:r>
            <a:r>
              <a:rPr lang="zh-CN" altLang="en-US" dirty="0"/>
              <a:t>，</a:t>
            </a:r>
            <a:r>
              <a:rPr lang="en-US" altLang="zh-CN" dirty="0"/>
              <a:t>U = {A</a:t>
            </a:r>
            <a:r>
              <a:rPr lang="zh-CN" altLang="en-US" dirty="0"/>
              <a:t>，</a:t>
            </a:r>
            <a:r>
              <a:rPr lang="en-US" altLang="zh-CN" dirty="0"/>
              <a:t>B</a:t>
            </a:r>
            <a:r>
              <a:rPr lang="zh-CN" altLang="en-US" dirty="0"/>
              <a:t>，</a:t>
            </a:r>
            <a:r>
              <a:rPr lang="en-US" altLang="zh-CN" dirty="0"/>
              <a:t>C</a:t>
            </a:r>
            <a:r>
              <a:rPr lang="zh-CN" altLang="en-US" dirty="0"/>
              <a:t>，</a:t>
            </a:r>
            <a:r>
              <a:rPr lang="en-US" altLang="zh-CN" dirty="0"/>
              <a:t>D</a:t>
            </a:r>
            <a:r>
              <a:rPr lang="zh-CN" altLang="en-US" dirty="0"/>
              <a:t>，</a:t>
            </a:r>
            <a:r>
              <a:rPr lang="en-US" altLang="zh-CN" dirty="0"/>
              <a:t>E}</a:t>
            </a:r>
            <a:r>
              <a:rPr lang="zh-CN" altLang="en-US" dirty="0"/>
              <a:t>，</a:t>
            </a:r>
            <a:r>
              <a:rPr lang="en-US" altLang="zh-CN" dirty="0"/>
              <a:t>F = {A </a:t>
            </a:r>
            <a:r>
              <a:rPr lang="en-US" altLang="zh-CN" dirty="0">
                <a:sym typeface="Symbol" panose="05050102010706020507" pitchFamily="18" charset="2"/>
              </a:rPr>
              <a:t></a:t>
            </a:r>
            <a:r>
              <a:rPr lang="en-US" altLang="zh-CN" dirty="0"/>
              <a:t> BC</a:t>
            </a:r>
            <a:r>
              <a:rPr lang="zh-CN" altLang="en-US" dirty="0"/>
              <a:t>，</a:t>
            </a:r>
            <a:r>
              <a:rPr lang="en-US" altLang="zh-CN" dirty="0"/>
              <a:t>CD </a:t>
            </a:r>
            <a:r>
              <a:rPr lang="en-US" altLang="zh-CN" dirty="0">
                <a:sym typeface="Symbol" panose="05050102010706020507" pitchFamily="18" charset="2"/>
              </a:rPr>
              <a:t></a:t>
            </a:r>
            <a:r>
              <a:rPr lang="en-US" altLang="zh-CN" dirty="0"/>
              <a:t> E</a:t>
            </a:r>
            <a:r>
              <a:rPr lang="zh-CN" altLang="en-US" dirty="0"/>
              <a:t>，</a:t>
            </a:r>
            <a:r>
              <a:rPr lang="en-US" altLang="zh-CN" dirty="0"/>
              <a:t>B </a:t>
            </a:r>
            <a:r>
              <a:rPr lang="en-US" altLang="zh-CN" dirty="0">
                <a:sym typeface="Symbol" panose="05050102010706020507" pitchFamily="18" charset="2"/>
              </a:rPr>
              <a:t></a:t>
            </a:r>
            <a:r>
              <a:rPr lang="en-US" altLang="zh-CN" dirty="0"/>
              <a:t> D</a:t>
            </a:r>
            <a:r>
              <a:rPr lang="zh-CN" altLang="en-US" dirty="0"/>
              <a:t>，</a:t>
            </a:r>
            <a:r>
              <a:rPr lang="en-US" altLang="zh-CN" dirty="0"/>
              <a:t>E </a:t>
            </a:r>
            <a:r>
              <a:rPr lang="en-US" altLang="zh-CN" dirty="0">
                <a:sym typeface="Symbol" panose="05050102010706020507" pitchFamily="18" charset="2"/>
              </a:rPr>
              <a:t></a:t>
            </a:r>
            <a:r>
              <a:rPr lang="en-US" altLang="zh-CN" dirty="0"/>
              <a:t> A}</a:t>
            </a:r>
            <a:r>
              <a:rPr lang="zh-CN" altLang="en-US" dirty="0"/>
              <a:t>，求</a:t>
            </a:r>
            <a:r>
              <a:rPr lang="en-US" altLang="zh-CN" dirty="0"/>
              <a:t>R</a:t>
            </a:r>
            <a:r>
              <a:rPr lang="zh-CN" altLang="en-US" dirty="0"/>
              <a:t>的所有候选码</a:t>
            </a:r>
          </a:p>
        </p:txBody>
      </p:sp>
      <p:sp>
        <p:nvSpPr>
          <p:cNvPr id="376836" name="Text Box 4"/>
          <p:cNvSpPr txBox="1">
            <a:spLocks noChangeArrowheads="1"/>
          </p:cNvSpPr>
          <p:nvPr/>
        </p:nvSpPr>
        <p:spPr bwMode="auto">
          <a:xfrm>
            <a:off x="-324545" y="3284538"/>
            <a:ext cx="8251293"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lvl="1" eaLnBrk="1" hangingPunct="1">
              <a:spcBef>
                <a:spcPct val="0"/>
              </a:spcBef>
              <a:buClrTx/>
              <a:buFontTx/>
              <a:buNone/>
            </a:pPr>
            <a:r>
              <a:rPr lang="zh-CN" altLang="en-US" sz="2200" dirty="0">
                <a:latin typeface="华文新魏" panose="02010800040101010101" pitchFamily="2" charset="-122"/>
              </a:rPr>
              <a:t>解：</a:t>
            </a:r>
            <a:r>
              <a:rPr lang="en-US" altLang="zh-CN" sz="2200" dirty="0">
                <a:latin typeface="华文新魏" panose="02010800040101010101" pitchFamily="2" charset="-122"/>
              </a:rPr>
              <a:t>ABCDE</a:t>
            </a:r>
            <a:r>
              <a:rPr lang="zh-CN" altLang="en-US" sz="2200" dirty="0">
                <a:latin typeface="华文新魏" panose="02010800040101010101" pitchFamily="2" charset="-122"/>
              </a:rPr>
              <a:t>在</a:t>
            </a:r>
            <a:r>
              <a:rPr lang="en-US" altLang="zh-CN" sz="2200" dirty="0">
                <a:latin typeface="华文新魏" panose="02010800040101010101" pitchFamily="2" charset="-122"/>
              </a:rPr>
              <a:t>F</a:t>
            </a:r>
            <a:r>
              <a:rPr lang="zh-CN" altLang="en-US" sz="2200" dirty="0">
                <a:latin typeface="华文新魏" panose="02010800040101010101" pitchFamily="2" charset="-122"/>
              </a:rPr>
              <a:t>的各个函数依赖的左侧和右侧均出现过，因此，候选码可能包含</a:t>
            </a:r>
            <a:r>
              <a:rPr lang="en-US" altLang="zh-CN" sz="2200" dirty="0">
                <a:latin typeface="华文新魏" panose="02010800040101010101" pitchFamily="2" charset="-122"/>
              </a:rPr>
              <a:t>ABCDE</a:t>
            </a:r>
          </a:p>
          <a:p>
            <a:pPr lvl="2" eaLnBrk="1" hangingPunct="1">
              <a:spcBef>
                <a:spcPct val="0"/>
              </a:spcBef>
              <a:buClrTx/>
              <a:buSzTx/>
              <a:buFontTx/>
              <a:buNone/>
            </a:pPr>
            <a:r>
              <a:rPr lang="zh-CN" altLang="en-US" sz="2200" dirty="0">
                <a:latin typeface="华文新魏" panose="02010800040101010101" pitchFamily="2" charset="-122"/>
              </a:rPr>
              <a:t>可以除去</a:t>
            </a:r>
            <a:r>
              <a:rPr lang="en-US" altLang="zh-CN" sz="2200" dirty="0">
                <a:latin typeface="华文新魏" panose="02010800040101010101" pitchFamily="2" charset="-122"/>
              </a:rPr>
              <a:t>ABCD</a:t>
            </a:r>
            <a:r>
              <a:rPr lang="zh-CN" altLang="en-US" sz="2200" dirty="0">
                <a:latin typeface="华文新魏" panose="02010800040101010101" pitchFamily="2" charset="-122"/>
              </a:rPr>
              <a:t>属性，组成候选码的属性可能是</a:t>
            </a:r>
            <a:r>
              <a:rPr lang="en-US" altLang="zh-CN" sz="2200" dirty="0">
                <a:latin typeface="华文新魏" panose="02010800040101010101" pitchFamily="2" charset="-122"/>
              </a:rPr>
              <a:t>E</a:t>
            </a:r>
            <a:r>
              <a:rPr lang="zh-CN" altLang="en-US" sz="2200" dirty="0">
                <a:latin typeface="华文新魏" panose="02010800040101010101" pitchFamily="2" charset="-122"/>
              </a:rPr>
              <a:t>，</a:t>
            </a:r>
            <a:r>
              <a:rPr lang="en-US" altLang="zh-CN" sz="2200" dirty="0">
                <a:latin typeface="华文新魏" panose="02010800040101010101" pitchFamily="2" charset="-122"/>
              </a:rPr>
              <a:t>(E)</a:t>
            </a:r>
            <a:r>
              <a:rPr lang="en-US" altLang="zh-CN" sz="2200" baseline="-25000" dirty="0">
                <a:latin typeface="华文新魏" panose="02010800040101010101" pitchFamily="2" charset="-122"/>
              </a:rPr>
              <a:t>F</a:t>
            </a:r>
            <a:r>
              <a:rPr lang="en-US" altLang="zh-CN" sz="2200" baseline="30000" dirty="0">
                <a:latin typeface="华文新魏" panose="02010800040101010101" pitchFamily="2" charset="-122"/>
              </a:rPr>
              <a:t>+ </a:t>
            </a:r>
            <a:r>
              <a:rPr lang="en-US" altLang="zh-CN" sz="2200" dirty="0">
                <a:latin typeface="华文新魏" panose="02010800040101010101" pitchFamily="2" charset="-122"/>
              </a:rPr>
              <a:t>= {ABCDE}</a:t>
            </a:r>
            <a:r>
              <a:rPr lang="zh-CN" altLang="en-US" sz="2200" dirty="0">
                <a:latin typeface="华文新魏" panose="02010800040101010101" pitchFamily="2" charset="-122"/>
              </a:rPr>
              <a:t>，</a:t>
            </a:r>
            <a:r>
              <a:rPr lang="en-US" altLang="zh-CN" sz="2200" dirty="0">
                <a:latin typeface="华文新魏" panose="02010800040101010101" pitchFamily="2" charset="-122"/>
              </a:rPr>
              <a:t>E</a:t>
            </a:r>
            <a:r>
              <a:rPr lang="zh-CN" altLang="en-US" sz="2200" dirty="0">
                <a:latin typeface="华文新魏" panose="02010800040101010101" pitchFamily="2" charset="-122"/>
              </a:rPr>
              <a:t>是候选码</a:t>
            </a:r>
          </a:p>
          <a:p>
            <a:pPr lvl="2" eaLnBrk="1" hangingPunct="1">
              <a:spcBef>
                <a:spcPct val="0"/>
              </a:spcBef>
              <a:buClrTx/>
              <a:buSzTx/>
              <a:buFontTx/>
              <a:buNone/>
            </a:pPr>
            <a:r>
              <a:rPr lang="zh-CN" altLang="en-US" sz="2200" dirty="0">
                <a:latin typeface="华文新魏" panose="02010800040101010101" pitchFamily="2" charset="-122"/>
              </a:rPr>
              <a:t>可除去</a:t>
            </a:r>
            <a:r>
              <a:rPr lang="en-US" altLang="zh-CN" sz="2200" dirty="0">
                <a:latin typeface="华文新魏" panose="02010800040101010101" pitchFamily="2" charset="-122"/>
              </a:rPr>
              <a:t>ABE</a:t>
            </a:r>
            <a:r>
              <a:rPr lang="zh-CN" altLang="en-US" sz="2200" dirty="0">
                <a:latin typeface="华文新魏" panose="02010800040101010101" pitchFamily="2" charset="-122"/>
              </a:rPr>
              <a:t>，候选码的属性可能是</a:t>
            </a:r>
            <a:r>
              <a:rPr lang="en-US" altLang="zh-CN" sz="2200" dirty="0">
                <a:latin typeface="华文新魏" panose="02010800040101010101" pitchFamily="2" charset="-122"/>
              </a:rPr>
              <a:t>CD</a:t>
            </a:r>
            <a:r>
              <a:rPr lang="zh-CN" altLang="en-US" sz="2200" dirty="0">
                <a:latin typeface="华文新魏" panose="02010800040101010101" pitchFamily="2" charset="-122"/>
              </a:rPr>
              <a:t>，</a:t>
            </a:r>
            <a:r>
              <a:rPr lang="en-US" altLang="zh-CN" sz="2200" dirty="0">
                <a:latin typeface="华文新魏" panose="02010800040101010101" pitchFamily="2" charset="-122"/>
              </a:rPr>
              <a:t>(CD)</a:t>
            </a:r>
            <a:r>
              <a:rPr lang="en-US" altLang="zh-CN" sz="2200" baseline="-25000" dirty="0">
                <a:latin typeface="华文新魏" panose="02010800040101010101" pitchFamily="2" charset="-122"/>
              </a:rPr>
              <a:t> F</a:t>
            </a:r>
            <a:r>
              <a:rPr lang="en-US" altLang="zh-CN" sz="2200" baseline="30000" dirty="0">
                <a:latin typeface="华文新魏" panose="02010800040101010101" pitchFamily="2" charset="-122"/>
              </a:rPr>
              <a:t>+ </a:t>
            </a:r>
            <a:r>
              <a:rPr lang="en-US" altLang="zh-CN" sz="2200" dirty="0">
                <a:latin typeface="华文新魏" panose="02010800040101010101" pitchFamily="2" charset="-122"/>
              </a:rPr>
              <a:t>= {ABCDE}</a:t>
            </a:r>
            <a:r>
              <a:rPr lang="zh-CN" altLang="en-US" sz="2200" dirty="0">
                <a:latin typeface="华文新魏" panose="02010800040101010101" pitchFamily="2" charset="-122"/>
              </a:rPr>
              <a:t>，</a:t>
            </a:r>
            <a:endParaRPr lang="en-US" altLang="zh-CN" sz="2200" dirty="0">
              <a:latin typeface="华文新魏" panose="02010800040101010101" pitchFamily="2" charset="-122"/>
            </a:endParaRPr>
          </a:p>
          <a:p>
            <a:pPr lvl="2" eaLnBrk="1" hangingPunct="1">
              <a:spcBef>
                <a:spcPct val="0"/>
              </a:spcBef>
              <a:buClrTx/>
              <a:buSzTx/>
              <a:buFontTx/>
              <a:buNone/>
            </a:pPr>
            <a:r>
              <a:rPr lang="en-US" altLang="zh-CN" sz="2200" dirty="0">
                <a:latin typeface="华文新魏" panose="02010800040101010101" pitchFamily="2" charset="-122"/>
              </a:rPr>
              <a:t>(C)</a:t>
            </a:r>
            <a:r>
              <a:rPr lang="en-US" altLang="zh-CN" sz="2200" baseline="-25000" dirty="0">
                <a:latin typeface="华文新魏" panose="02010800040101010101" pitchFamily="2" charset="-122"/>
              </a:rPr>
              <a:t> F</a:t>
            </a:r>
            <a:r>
              <a:rPr lang="en-US" altLang="zh-CN" sz="2200" baseline="30000" dirty="0">
                <a:latin typeface="华文新魏" panose="02010800040101010101" pitchFamily="2" charset="-122"/>
              </a:rPr>
              <a:t>+ </a:t>
            </a:r>
            <a:r>
              <a:rPr lang="en-US" altLang="zh-CN" sz="2200" dirty="0">
                <a:latin typeface="华文新魏" panose="02010800040101010101" pitchFamily="2" charset="-122"/>
              </a:rPr>
              <a:t>= {C}</a:t>
            </a:r>
            <a:r>
              <a:rPr lang="zh-CN" altLang="en-US" sz="2200" dirty="0">
                <a:latin typeface="华文新魏" panose="02010800040101010101" pitchFamily="2" charset="-122"/>
              </a:rPr>
              <a:t>，</a:t>
            </a:r>
            <a:r>
              <a:rPr lang="en-US" altLang="zh-CN" sz="2200" dirty="0">
                <a:latin typeface="华文新魏" panose="02010800040101010101" pitchFamily="2" charset="-122"/>
              </a:rPr>
              <a:t>(D)</a:t>
            </a:r>
            <a:r>
              <a:rPr lang="en-US" altLang="zh-CN" sz="2200" baseline="-25000" dirty="0">
                <a:latin typeface="华文新魏" panose="02010800040101010101" pitchFamily="2" charset="-122"/>
              </a:rPr>
              <a:t> F</a:t>
            </a:r>
            <a:r>
              <a:rPr lang="en-US" altLang="zh-CN" sz="2200" baseline="30000" dirty="0">
                <a:latin typeface="华文新魏" panose="02010800040101010101" pitchFamily="2" charset="-122"/>
              </a:rPr>
              <a:t>+ </a:t>
            </a:r>
            <a:r>
              <a:rPr lang="en-US" altLang="zh-CN" sz="2200" dirty="0">
                <a:latin typeface="华文新魏" panose="02010800040101010101" pitchFamily="2" charset="-122"/>
              </a:rPr>
              <a:t>= {D}</a:t>
            </a:r>
            <a:r>
              <a:rPr lang="zh-CN" altLang="en-US" sz="2200" dirty="0">
                <a:latin typeface="华文新魏" panose="02010800040101010101" pitchFamily="2" charset="-122"/>
              </a:rPr>
              <a:t>，</a:t>
            </a:r>
            <a:r>
              <a:rPr lang="en-US" altLang="zh-CN" sz="2200" dirty="0">
                <a:latin typeface="华文新魏" panose="02010800040101010101" pitchFamily="2" charset="-122"/>
              </a:rPr>
              <a:t>CD</a:t>
            </a:r>
            <a:r>
              <a:rPr lang="zh-CN" altLang="en-US" sz="2200" dirty="0">
                <a:latin typeface="华文新魏" panose="02010800040101010101" pitchFamily="2" charset="-122"/>
              </a:rPr>
              <a:t>是候选码</a:t>
            </a:r>
          </a:p>
          <a:p>
            <a:pPr lvl="2" eaLnBrk="1" hangingPunct="1">
              <a:spcBef>
                <a:spcPct val="0"/>
              </a:spcBef>
              <a:buClrTx/>
              <a:buSzTx/>
              <a:buFontTx/>
              <a:buNone/>
            </a:pPr>
            <a:r>
              <a:rPr lang="zh-CN" altLang="en-US" sz="2200" dirty="0">
                <a:latin typeface="华文新魏" panose="02010800040101010101" pitchFamily="2" charset="-122"/>
              </a:rPr>
              <a:t>可除去</a:t>
            </a:r>
            <a:r>
              <a:rPr lang="en-US" altLang="zh-CN" sz="2200" dirty="0">
                <a:latin typeface="华文新魏" panose="02010800040101010101" pitchFamily="2" charset="-122"/>
              </a:rPr>
              <a:t>ADE</a:t>
            </a:r>
            <a:r>
              <a:rPr lang="zh-CN" altLang="en-US" sz="2200" dirty="0">
                <a:latin typeface="华文新魏" panose="02010800040101010101" pitchFamily="2" charset="-122"/>
              </a:rPr>
              <a:t>，候选码的可能属性是</a:t>
            </a:r>
            <a:r>
              <a:rPr lang="en-US" altLang="zh-CN" sz="2200" dirty="0">
                <a:latin typeface="华文新魏" panose="02010800040101010101" pitchFamily="2" charset="-122"/>
              </a:rPr>
              <a:t>BC</a:t>
            </a:r>
            <a:r>
              <a:rPr lang="zh-CN" altLang="en-US" sz="2200" dirty="0">
                <a:latin typeface="华文新魏" panose="02010800040101010101" pitchFamily="2" charset="-122"/>
              </a:rPr>
              <a:t>，</a:t>
            </a:r>
            <a:r>
              <a:rPr lang="en-US" altLang="zh-CN" sz="2200" dirty="0">
                <a:latin typeface="华文新魏" panose="02010800040101010101" pitchFamily="2" charset="-122"/>
              </a:rPr>
              <a:t>(BC)</a:t>
            </a:r>
            <a:r>
              <a:rPr lang="en-US" altLang="zh-CN" sz="2200" baseline="-25000" dirty="0">
                <a:latin typeface="华文新魏" panose="02010800040101010101" pitchFamily="2" charset="-122"/>
              </a:rPr>
              <a:t> F</a:t>
            </a:r>
            <a:r>
              <a:rPr lang="en-US" altLang="zh-CN" sz="2200" baseline="30000" dirty="0">
                <a:latin typeface="华文新魏" panose="02010800040101010101" pitchFamily="2" charset="-122"/>
              </a:rPr>
              <a:t>+ </a:t>
            </a:r>
            <a:r>
              <a:rPr lang="en-US" altLang="zh-CN" sz="2200" dirty="0">
                <a:latin typeface="华文新魏" panose="02010800040101010101" pitchFamily="2" charset="-122"/>
              </a:rPr>
              <a:t>= {ABCDE}</a:t>
            </a:r>
            <a:r>
              <a:rPr lang="zh-CN" altLang="en-US" sz="2200" dirty="0">
                <a:latin typeface="华文新魏" panose="02010800040101010101" pitchFamily="2" charset="-122"/>
              </a:rPr>
              <a:t>，</a:t>
            </a:r>
            <a:endParaRPr lang="en-US" altLang="zh-CN" sz="2200" dirty="0">
              <a:latin typeface="华文新魏" panose="02010800040101010101" pitchFamily="2" charset="-122"/>
            </a:endParaRPr>
          </a:p>
          <a:p>
            <a:pPr lvl="2" eaLnBrk="1" hangingPunct="1">
              <a:spcBef>
                <a:spcPct val="0"/>
              </a:spcBef>
              <a:buClrTx/>
              <a:buSzTx/>
              <a:buFontTx/>
              <a:buNone/>
            </a:pPr>
            <a:r>
              <a:rPr lang="en-US" altLang="zh-CN" sz="2200" dirty="0">
                <a:latin typeface="华文新魏" panose="02010800040101010101" pitchFamily="2" charset="-122"/>
              </a:rPr>
              <a:t>(B)</a:t>
            </a:r>
            <a:r>
              <a:rPr lang="en-US" altLang="zh-CN" sz="2200" baseline="-25000" dirty="0">
                <a:latin typeface="华文新魏" panose="02010800040101010101" pitchFamily="2" charset="-122"/>
              </a:rPr>
              <a:t> F</a:t>
            </a:r>
            <a:r>
              <a:rPr lang="en-US" altLang="zh-CN" sz="2200" baseline="30000" dirty="0">
                <a:latin typeface="华文新魏" panose="02010800040101010101" pitchFamily="2" charset="-122"/>
              </a:rPr>
              <a:t>+ </a:t>
            </a:r>
            <a:r>
              <a:rPr lang="en-US" altLang="zh-CN" sz="2200" dirty="0">
                <a:latin typeface="华文新魏" panose="02010800040101010101" pitchFamily="2" charset="-122"/>
              </a:rPr>
              <a:t>= {BD}</a:t>
            </a:r>
            <a:r>
              <a:rPr lang="zh-CN" altLang="en-US" sz="2200" dirty="0">
                <a:latin typeface="华文新魏" panose="02010800040101010101" pitchFamily="2" charset="-122"/>
              </a:rPr>
              <a:t>， </a:t>
            </a:r>
            <a:r>
              <a:rPr lang="en-US" altLang="zh-CN" sz="2200" dirty="0">
                <a:latin typeface="华文新魏" panose="02010800040101010101" pitchFamily="2" charset="-122"/>
              </a:rPr>
              <a:t>(C)</a:t>
            </a:r>
            <a:r>
              <a:rPr lang="en-US" altLang="zh-CN" sz="2200" baseline="-25000" dirty="0">
                <a:latin typeface="华文新魏" panose="02010800040101010101" pitchFamily="2" charset="-122"/>
              </a:rPr>
              <a:t> F</a:t>
            </a:r>
            <a:r>
              <a:rPr lang="en-US" altLang="zh-CN" sz="2200" baseline="30000" dirty="0">
                <a:latin typeface="华文新魏" panose="02010800040101010101" pitchFamily="2" charset="-122"/>
              </a:rPr>
              <a:t>+ </a:t>
            </a:r>
            <a:r>
              <a:rPr lang="en-US" altLang="zh-CN" sz="2200" dirty="0">
                <a:latin typeface="华文新魏" panose="02010800040101010101" pitchFamily="2" charset="-122"/>
              </a:rPr>
              <a:t>= {C}</a:t>
            </a:r>
            <a:r>
              <a:rPr lang="zh-CN" altLang="en-US" sz="2200" dirty="0">
                <a:latin typeface="华文新魏" panose="02010800040101010101" pitchFamily="2" charset="-122"/>
              </a:rPr>
              <a:t>，</a:t>
            </a:r>
            <a:r>
              <a:rPr lang="en-US" altLang="zh-CN" sz="2200" dirty="0">
                <a:latin typeface="华文新魏" panose="02010800040101010101" pitchFamily="2" charset="-122"/>
              </a:rPr>
              <a:t>BC</a:t>
            </a:r>
            <a:r>
              <a:rPr lang="zh-CN" altLang="en-US" sz="2200" dirty="0">
                <a:latin typeface="华文新魏" panose="02010800040101010101" pitchFamily="2" charset="-122"/>
              </a:rPr>
              <a:t>是候选码</a:t>
            </a:r>
          </a:p>
        </p:txBody>
      </p:sp>
      <p:grpSp>
        <p:nvGrpSpPr>
          <p:cNvPr id="8" name="Group 6"/>
          <p:cNvGrpSpPr>
            <a:grpSpLocks/>
          </p:cNvGrpSpPr>
          <p:nvPr/>
        </p:nvGrpSpPr>
        <p:grpSpPr bwMode="auto">
          <a:xfrm>
            <a:off x="7926749" y="4287052"/>
            <a:ext cx="1150912" cy="1207686"/>
            <a:chOff x="4695" y="1872"/>
            <a:chExt cx="912" cy="1591"/>
          </a:xfrm>
        </p:grpSpPr>
        <p:pic>
          <p:nvPicPr>
            <p:cNvPr id="9" name="Picture 4" descr="AMCONFU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10" y="1872"/>
              <a:ext cx="518" cy="1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5"/>
            <p:cNvSpPr txBox="1">
              <a:spLocks noChangeArrowheads="1"/>
            </p:cNvSpPr>
            <p:nvPr/>
          </p:nvSpPr>
          <p:spPr bwMode="auto">
            <a:xfrm>
              <a:off x="4695" y="3024"/>
              <a:ext cx="912" cy="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spcBef>
                  <a:spcPct val="50000"/>
                </a:spcBef>
                <a:buClrTx/>
                <a:buSzPct val="60000"/>
                <a:buFontTx/>
                <a:buNone/>
              </a:pPr>
              <a:r>
                <a:rPr lang="zh-CN" altLang="en-US" sz="2000" i="1" dirty="0">
                  <a:solidFill>
                    <a:srgbClr val="FF0000"/>
                  </a:solidFill>
                  <a:latin typeface="+mn-ea"/>
                  <a:ea typeface="+mn-ea"/>
                </a:rPr>
                <a:t>还有吗？</a:t>
              </a:r>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6836"/>
                                        </p:tgtEl>
                                        <p:attrNameLst>
                                          <p:attrName>style.visibility</p:attrName>
                                        </p:attrNameLst>
                                      </p:cBhvr>
                                      <p:to>
                                        <p:strVal val="visible"/>
                                      </p:to>
                                    </p:set>
                                    <p:animEffect transition="in" filter="blinds(horizontal)">
                                      <p:cBhvr>
                                        <p:cTn id="7" dur="500"/>
                                        <p:tgtEl>
                                          <p:spTgt spid="37683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836"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68612" name="Rectangle 2"/>
          <p:cNvSpPr>
            <a:spLocks noGrp="1" noChangeArrowheads="1"/>
          </p:cNvSpPr>
          <p:nvPr>
            <p:ph type="title"/>
          </p:nvPr>
        </p:nvSpPr>
        <p:spPr/>
        <p:txBody>
          <a:bodyPr/>
          <a:lstStyle/>
          <a:p>
            <a:pPr eaLnBrk="1" hangingPunct="1">
              <a:defRPr/>
            </a:pPr>
            <a:r>
              <a:rPr kumimoji="1" lang="zh-CN" altLang="en-US" dirty="0">
                <a:latin typeface="+mj-ea"/>
              </a:rPr>
              <a:t>正则覆盖</a:t>
            </a:r>
            <a:r>
              <a:rPr kumimoji="1" lang="en-US" altLang="zh-CN" dirty="0">
                <a:latin typeface="+mj-ea"/>
              </a:rPr>
              <a:t>(Canonical Cover)</a:t>
            </a:r>
            <a:endParaRPr kumimoji="1" lang="zh-CN" altLang="en-US" dirty="0">
              <a:latin typeface="+mj-ea"/>
            </a:endParaRPr>
          </a:p>
        </p:txBody>
      </p:sp>
      <p:sp>
        <p:nvSpPr>
          <p:cNvPr id="67589" name="Rectangle 3"/>
          <p:cNvSpPr>
            <a:spLocks noGrp="1" noChangeArrowheads="1"/>
          </p:cNvSpPr>
          <p:nvPr>
            <p:ph idx="1"/>
          </p:nvPr>
        </p:nvSpPr>
        <p:spPr>
          <a:xfrm>
            <a:off x="685800" y="1371600"/>
            <a:ext cx="7772400" cy="1697038"/>
          </a:xfrm>
        </p:spPr>
        <p:txBody>
          <a:bodyPr/>
          <a:lstStyle/>
          <a:p>
            <a:pPr eaLnBrk="1" hangingPunct="1"/>
            <a:r>
              <a:rPr lang="zh-CN" altLang="en-US" dirty="0"/>
              <a:t>假设在一个关系模式上有一个函数依赖集</a:t>
            </a:r>
            <a:r>
              <a:rPr lang="en-US" altLang="zh-CN" dirty="0"/>
              <a:t>F</a:t>
            </a:r>
            <a:r>
              <a:rPr lang="zh-CN" altLang="en-US" dirty="0"/>
              <a:t>。当用户对于关系进行更新时，数据库系统将保证此操作不会破坏任何一个函数依赖</a:t>
            </a:r>
          </a:p>
          <a:p>
            <a:pPr eaLnBrk="1" hangingPunct="1"/>
            <a:endParaRPr lang="zh-CN" altLang="en-US" dirty="0"/>
          </a:p>
        </p:txBody>
      </p:sp>
      <p:sp>
        <p:nvSpPr>
          <p:cNvPr id="67590" name="Text Box 4"/>
          <p:cNvSpPr txBox="1">
            <a:spLocks noChangeArrowheads="1"/>
          </p:cNvSpPr>
          <p:nvPr/>
        </p:nvSpPr>
        <p:spPr bwMode="auto">
          <a:xfrm>
            <a:off x="808038" y="3068638"/>
            <a:ext cx="7364412"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r>
              <a:rPr lang="zh-CN" altLang="en-US" dirty="0">
                <a:latin typeface="Times New Roman" panose="02020603050405020304" pitchFamily="18" charset="0"/>
              </a:rPr>
              <a:t>可以通过测试与给定函数依赖集有相同闭包的简化集的方式，来降低检测的开销</a:t>
            </a:r>
          </a:p>
          <a:p>
            <a:pPr eaLnBrk="1" hangingPunct="1">
              <a:spcBef>
                <a:spcPct val="50000"/>
              </a:spcBef>
              <a:buClrTx/>
              <a:buSzTx/>
              <a:buFontTx/>
              <a:buNone/>
            </a:pPr>
            <a:endParaRPr lang="zh-CN" altLang="en-US" dirty="0">
              <a:solidFill>
                <a:schemeClr val="tx1"/>
              </a:solidFill>
              <a:latin typeface="Times New Roman" panose="02020603050405020304" pitchFamily="18"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69636" name="Rectangle 2"/>
          <p:cNvSpPr>
            <a:spLocks noGrp="1" noChangeArrowheads="1"/>
          </p:cNvSpPr>
          <p:nvPr>
            <p:ph type="title"/>
          </p:nvPr>
        </p:nvSpPr>
        <p:spPr/>
        <p:txBody>
          <a:bodyPr/>
          <a:lstStyle/>
          <a:p>
            <a:pPr eaLnBrk="1" hangingPunct="1">
              <a:defRPr/>
            </a:pPr>
            <a:r>
              <a:rPr kumimoji="1" lang="zh-CN" altLang="en-US" dirty="0">
                <a:latin typeface="+mj-ea"/>
              </a:rPr>
              <a:t>函数依赖集的等价和覆盖</a:t>
            </a:r>
          </a:p>
        </p:txBody>
      </p:sp>
      <p:sp>
        <p:nvSpPr>
          <p:cNvPr id="68613" name="Rectangle 3"/>
          <p:cNvSpPr>
            <a:spLocks noGrp="1" noChangeArrowheads="1"/>
          </p:cNvSpPr>
          <p:nvPr>
            <p:ph idx="1"/>
          </p:nvPr>
        </p:nvSpPr>
        <p:spPr>
          <a:xfrm>
            <a:off x="228600" y="1371600"/>
            <a:ext cx="8610600" cy="3281363"/>
          </a:xfrm>
        </p:spPr>
        <p:txBody>
          <a:bodyPr/>
          <a:lstStyle/>
          <a:p>
            <a:pPr eaLnBrk="1" hangingPunct="1"/>
            <a:r>
              <a:rPr lang="zh-CN" altLang="en-US" b="1">
                <a:latin typeface="华文新魏" panose="02010800040101010101" pitchFamily="2" charset="-122"/>
              </a:rPr>
              <a:t>函数依赖集的等价性</a:t>
            </a:r>
          </a:p>
          <a:p>
            <a:pPr lvl="1" eaLnBrk="1" hangingPunct="1"/>
            <a:r>
              <a:rPr lang="zh-CN" altLang="en-US" sz="3000">
                <a:latin typeface="华文新魏" panose="02010800040101010101" pitchFamily="2" charset="-122"/>
              </a:rPr>
              <a:t>函数依赖集</a:t>
            </a:r>
            <a:r>
              <a:rPr lang="en-US" altLang="zh-CN" sz="3000">
                <a:latin typeface="华文新魏" panose="02010800040101010101" pitchFamily="2" charset="-122"/>
              </a:rPr>
              <a:t>F，G，</a:t>
            </a:r>
            <a:r>
              <a:rPr lang="zh-CN" altLang="en-US" sz="3000">
                <a:latin typeface="华文新魏" panose="02010800040101010101" pitchFamily="2" charset="-122"/>
              </a:rPr>
              <a:t>若</a:t>
            </a:r>
            <a:r>
              <a:rPr lang="en-US" altLang="zh-CN" sz="3000">
                <a:latin typeface="华文新魏" panose="02010800040101010101" pitchFamily="2" charset="-122"/>
                <a:sym typeface="Symbol" panose="05050102010706020507" pitchFamily="18" charset="2"/>
              </a:rPr>
              <a:t>F</a:t>
            </a:r>
            <a:r>
              <a:rPr lang="en-US" altLang="zh-CN" sz="3000" baseline="28000">
                <a:latin typeface="华文新魏" panose="02010800040101010101" pitchFamily="2" charset="-122"/>
                <a:sym typeface="Symbol" panose="05050102010706020507" pitchFamily="18" charset="2"/>
              </a:rPr>
              <a:t>+</a:t>
            </a:r>
            <a:r>
              <a:rPr lang="en-US" altLang="zh-CN" sz="3000">
                <a:latin typeface="华文新魏" panose="02010800040101010101" pitchFamily="2" charset="-122"/>
                <a:sym typeface="Symbol" panose="05050102010706020507" pitchFamily="18" charset="2"/>
              </a:rPr>
              <a:t>= G</a:t>
            </a:r>
            <a:r>
              <a:rPr lang="en-US" altLang="zh-CN" sz="3000" baseline="28000">
                <a:latin typeface="华文新魏" panose="02010800040101010101" pitchFamily="2" charset="-122"/>
                <a:sym typeface="Symbol" panose="05050102010706020507" pitchFamily="18" charset="2"/>
              </a:rPr>
              <a:t>+</a:t>
            </a:r>
            <a:r>
              <a:rPr lang="en-US" altLang="zh-CN" sz="3000">
                <a:latin typeface="华文新魏" panose="02010800040101010101" pitchFamily="2" charset="-122"/>
              </a:rPr>
              <a:t>，</a:t>
            </a:r>
            <a:r>
              <a:rPr lang="zh-CN" altLang="en-US" sz="3000">
                <a:latin typeface="华文新魏" panose="02010800040101010101" pitchFamily="2" charset="-122"/>
              </a:rPr>
              <a:t>则称</a:t>
            </a:r>
            <a:r>
              <a:rPr lang="en-US" altLang="zh-CN" sz="3000">
                <a:latin typeface="华文新魏" panose="02010800040101010101" pitchFamily="2" charset="-122"/>
              </a:rPr>
              <a:t>F</a:t>
            </a:r>
            <a:r>
              <a:rPr lang="zh-CN" altLang="en-US" sz="3000">
                <a:latin typeface="华文新魏" panose="02010800040101010101" pitchFamily="2" charset="-122"/>
              </a:rPr>
              <a:t>与</a:t>
            </a:r>
            <a:r>
              <a:rPr lang="en-US" altLang="zh-CN" sz="3000">
                <a:latin typeface="华文新魏" panose="02010800040101010101" pitchFamily="2" charset="-122"/>
              </a:rPr>
              <a:t>G</a:t>
            </a:r>
            <a:r>
              <a:rPr lang="zh-CN" altLang="en-US" sz="3000">
                <a:latin typeface="华文新魏" panose="02010800040101010101" pitchFamily="2" charset="-122"/>
              </a:rPr>
              <a:t>等价。</a:t>
            </a:r>
          </a:p>
          <a:p>
            <a:pPr lvl="1" eaLnBrk="1" hangingPunct="1"/>
            <a:r>
              <a:rPr lang="zh-CN" altLang="en-US" sz="3000">
                <a:latin typeface="华文新魏" panose="02010800040101010101" pitchFamily="2" charset="-122"/>
              </a:rPr>
              <a:t>若</a:t>
            </a:r>
            <a:r>
              <a:rPr lang="en-US" altLang="zh-CN" sz="3000">
                <a:latin typeface="华文新魏" panose="02010800040101010101" pitchFamily="2" charset="-122"/>
              </a:rPr>
              <a:t>F</a:t>
            </a:r>
            <a:r>
              <a:rPr lang="zh-CN" altLang="en-US" sz="3000">
                <a:latin typeface="华文新魏" panose="02010800040101010101" pitchFamily="2" charset="-122"/>
              </a:rPr>
              <a:t>与</a:t>
            </a:r>
            <a:r>
              <a:rPr lang="en-US" altLang="zh-CN" sz="3000">
                <a:latin typeface="华文新魏" panose="02010800040101010101" pitchFamily="2" charset="-122"/>
              </a:rPr>
              <a:t>G</a:t>
            </a:r>
            <a:r>
              <a:rPr lang="zh-CN" altLang="en-US" sz="3000">
                <a:latin typeface="华文新魏" panose="02010800040101010101" pitchFamily="2" charset="-122"/>
              </a:rPr>
              <a:t>等价，则称</a:t>
            </a:r>
            <a:r>
              <a:rPr lang="en-US" altLang="zh-CN" sz="3000">
                <a:latin typeface="华文新魏" panose="02010800040101010101" pitchFamily="2" charset="-122"/>
              </a:rPr>
              <a:t>F</a:t>
            </a:r>
            <a:r>
              <a:rPr lang="zh-CN" altLang="en-US" sz="3000">
                <a:latin typeface="华文新魏" panose="02010800040101010101" pitchFamily="2" charset="-122"/>
              </a:rPr>
              <a:t>是</a:t>
            </a:r>
            <a:r>
              <a:rPr lang="en-US" altLang="zh-CN" sz="3000">
                <a:latin typeface="华文新魏" panose="02010800040101010101" pitchFamily="2" charset="-122"/>
              </a:rPr>
              <a:t>G</a:t>
            </a:r>
            <a:r>
              <a:rPr lang="zh-CN" altLang="en-US" sz="3000">
                <a:latin typeface="华文新魏" panose="02010800040101010101" pitchFamily="2" charset="-122"/>
              </a:rPr>
              <a:t>的一个覆盖，</a:t>
            </a:r>
            <a:r>
              <a:rPr lang="en-US" altLang="zh-CN" sz="3000">
                <a:latin typeface="华文新魏" panose="02010800040101010101" pitchFamily="2" charset="-122"/>
              </a:rPr>
              <a:t>G</a:t>
            </a:r>
            <a:r>
              <a:rPr lang="zh-CN" altLang="en-US" sz="3000">
                <a:latin typeface="华文新魏" panose="02010800040101010101" pitchFamily="2" charset="-122"/>
              </a:rPr>
              <a:t>是</a:t>
            </a:r>
            <a:r>
              <a:rPr lang="en-US" altLang="zh-CN" sz="3000">
                <a:latin typeface="华文新魏" panose="02010800040101010101" pitchFamily="2" charset="-122"/>
              </a:rPr>
              <a:t>F</a:t>
            </a:r>
            <a:r>
              <a:rPr lang="zh-CN" altLang="en-US" sz="3000">
                <a:latin typeface="华文新魏" panose="02010800040101010101" pitchFamily="2" charset="-122"/>
              </a:rPr>
              <a:t>的一个覆盖。</a:t>
            </a:r>
          </a:p>
          <a:p>
            <a:pPr lvl="1" eaLnBrk="1" hangingPunct="1"/>
            <a:r>
              <a:rPr lang="en-US" altLang="zh-CN" sz="3000">
                <a:latin typeface="华文新魏" panose="02010800040101010101" pitchFamily="2" charset="-122"/>
                <a:sym typeface="Symbol" panose="05050102010706020507" pitchFamily="18" charset="2"/>
              </a:rPr>
              <a:t>F</a:t>
            </a:r>
            <a:r>
              <a:rPr lang="en-US" altLang="zh-CN" sz="3000" baseline="28000">
                <a:latin typeface="华文新魏" panose="02010800040101010101" pitchFamily="2" charset="-122"/>
                <a:sym typeface="Symbol" panose="05050102010706020507" pitchFamily="18" charset="2"/>
              </a:rPr>
              <a:t>+ </a:t>
            </a:r>
            <a:r>
              <a:rPr lang="en-US" altLang="zh-CN" sz="3000">
                <a:latin typeface="华文新魏" panose="02010800040101010101" pitchFamily="2" charset="-122"/>
                <a:sym typeface="Symbol" panose="05050102010706020507" pitchFamily="18" charset="2"/>
              </a:rPr>
              <a:t>= G</a:t>
            </a:r>
            <a:r>
              <a:rPr lang="en-US" altLang="zh-CN" sz="3000" baseline="28000">
                <a:latin typeface="华文新魏" panose="02010800040101010101" pitchFamily="2" charset="-122"/>
                <a:sym typeface="Symbol" panose="05050102010706020507" pitchFamily="18" charset="2"/>
              </a:rPr>
              <a:t>+  </a:t>
            </a:r>
            <a:r>
              <a:rPr lang="en-US" altLang="zh-CN" sz="3000">
                <a:latin typeface="华文新魏" panose="02010800040101010101" pitchFamily="2" charset="-122"/>
                <a:sym typeface="Symbol" panose="05050102010706020507" pitchFamily="18" charset="2"/>
              </a:rPr>
              <a:t>  F  G</a:t>
            </a:r>
            <a:r>
              <a:rPr lang="en-US" altLang="zh-CN" sz="3000" baseline="28000">
                <a:latin typeface="华文新魏" panose="02010800040101010101" pitchFamily="2" charset="-122"/>
                <a:sym typeface="Symbol" panose="05050102010706020507" pitchFamily="18" charset="2"/>
              </a:rPr>
              <a:t>+</a:t>
            </a:r>
            <a:r>
              <a:rPr lang="en-US" altLang="zh-CN" sz="3000">
                <a:latin typeface="华文新魏" panose="02010800040101010101" pitchFamily="2" charset="-122"/>
                <a:sym typeface="Symbol" panose="05050102010706020507" pitchFamily="18" charset="2"/>
              </a:rPr>
              <a:t>，G  F</a:t>
            </a:r>
            <a:r>
              <a:rPr lang="en-US" altLang="zh-CN" sz="3000" baseline="28000">
                <a:latin typeface="华文新魏" panose="02010800040101010101" pitchFamily="2" charset="-122"/>
                <a:sym typeface="Symbol" panose="05050102010706020507" pitchFamily="18" charset="2"/>
              </a:rPr>
              <a:t>+</a:t>
            </a:r>
            <a:endParaRPr lang="en-US" altLang="zh-CN" sz="3000">
              <a:latin typeface="华文新魏" panose="02010800040101010101" pitchFamily="2"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71684" name="Rectangle 2"/>
          <p:cNvSpPr>
            <a:spLocks noGrp="1" noChangeArrowheads="1"/>
          </p:cNvSpPr>
          <p:nvPr>
            <p:ph type="title"/>
          </p:nvPr>
        </p:nvSpPr>
        <p:spPr/>
        <p:txBody>
          <a:bodyPr/>
          <a:lstStyle/>
          <a:p>
            <a:pPr eaLnBrk="1" hangingPunct="1">
              <a:defRPr/>
            </a:pPr>
            <a:r>
              <a:rPr kumimoji="1" lang="zh-CN" altLang="en-US" dirty="0"/>
              <a:t>无关属性</a:t>
            </a:r>
            <a:r>
              <a:rPr kumimoji="1" lang="en-US" altLang="zh-CN" dirty="0"/>
              <a:t>(extraneous)</a:t>
            </a:r>
          </a:p>
        </p:txBody>
      </p:sp>
      <p:sp>
        <p:nvSpPr>
          <p:cNvPr id="70661" name="Rectangle 3"/>
          <p:cNvSpPr>
            <a:spLocks noGrp="1" noChangeArrowheads="1"/>
          </p:cNvSpPr>
          <p:nvPr>
            <p:ph idx="1"/>
          </p:nvPr>
        </p:nvSpPr>
        <p:spPr>
          <a:xfrm>
            <a:off x="482035" y="2924944"/>
            <a:ext cx="7772400" cy="1912938"/>
          </a:xfrm>
        </p:spPr>
        <p:txBody>
          <a:bodyPr/>
          <a:lstStyle/>
          <a:p>
            <a:pPr eaLnBrk="1" hangingPunct="1"/>
            <a:r>
              <a:rPr lang="zh-CN" altLang="en-US" dirty="0">
                <a:latin typeface="华文新魏" panose="02010800040101010101" pitchFamily="2" charset="-122"/>
                <a:sym typeface="Symbol" panose="05050102010706020507" pitchFamily="18" charset="2"/>
              </a:rPr>
              <a:t>对于函数依赖集</a:t>
            </a:r>
            <a:r>
              <a:rPr lang="en-US" altLang="zh-CN" dirty="0">
                <a:latin typeface="华文新魏" panose="02010800040101010101" pitchFamily="2" charset="-122"/>
                <a:sym typeface="Symbol" panose="05050102010706020507" pitchFamily="18" charset="2"/>
              </a:rPr>
              <a:t>F</a:t>
            </a:r>
            <a:r>
              <a:rPr lang="zh-CN" altLang="en-US" dirty="0">
                <a:latin typeface="华文新魏" panose="02010800040101010101" pitchFamily="2" charset="-122"/>
                <a:sym typeface="Symbol" panose="05050102010706020507" pitchFamily="18" charset="2"/>
              </a:rPr>
              <a:t>及</a:t>
            </a:r>
            <a:r>
              <a:rPr lang="en-US" altLang="zh-CN" dirty="0">
                <a:latin typeface="华文新魏" panose="02010800040101010101" pitchFamily="2" charset="-122"/>
                <a:sym typeface="Symbol" panose="05050102010706020507" pitchFamily="18" charset="2"/>
              </a:rPr>
              <a:t>F</a:t>
            </a:r>
            <a:r>
              <a:rPr lang="zh-CN" altLang="en-US" dirty="0">
                <a:latin typeface="华文新魏" panose="02010800040101010101" pitchFamily="2" charset="-122"/>
                <a:sym typeface="Symbol" panose="05050102010706020507" pitchFamily="18" charset="2"/>
              </a:rPr>
              <a:t>中函数依赖</a:t>
            </a:r>
            <a:r>
              <a:rPr lang="en-US" altLang="zh-CN" dirty="0">
                <a:latin typeface="华文新魏" panose="02010800040101010101" pitchFamily="2" charset="-122"/>
                <a:sym typeface="Symbol" panose="05050102010706020507" pitchFamily="18" charset="2"/>
              </a:rPr>
              <a:t>αβ</a:t>
            </a:r>
          </a:p>
          <a:p>
            <a:pPr lvl="1" eaLnBrk="1" hangingPunct="1"/>
            <a:r>
              <a:rPr lang="zh-CN" altLang="en-US" dirty="0">
                <a:latin typeface="华文新魏" panose="02010800040101010101" pitchFamily="2" charset="-122"/>
                <a:sym typeface="Symbol" panose="05050102010706020507" pitchFamily="18" charset="2"/>
              </a:rPr>
              <a:t>属性</a:t>
            </a:r>
            <a:r>
              <a:rPr lang="en-US" altLang="zh-CN" dirty="0">
                <a:latin typeface="华文新魏" panose="02010800040101010101" pitchFamily="2" charset="-122"/>
                <a:sym typeface="Symbol" panose="05050102010706020507" pitchFamily="18" charset="2"/>
              </a:rPr>
              <a:t>A</a:t>
            </a:r>
            <a:r>
              <a:rPr lang="zh-CN" altLang="en-US" dirty="0">
                <a:latin typeface="华文新魏" panose="02010800040101010101" pitchFamily="2" charset="-122"/>
                <a:sym typeface="Symbol" panose="05050102010706020507" pitchFamily="18" charset="2"/>
              </a:rPr>
              <a:t>在</a:t>
            </a:r>
            <a:r>
              <a:rPr lang="en-US" altLang="zh-CN" dirty="0">
                <a:latin typeface="华文新魏" panose="02010800040101010101" pitchFamily="2" charset="-122"/>
                <a:sym typeface="Symbol" panose="05050102010706020507" pitchFamily="18" charset="2"/>
              </a:rPr>
              <a:t>α</a:t>
            </a:r>
            <a:r>
              <a:rPr lang="zh-CN" altLang="en-US" dirty="0">
                <a:latin typeface="华文新魏" panose="02010800040101010101" pitchFamily="2" charset="-122"/>
                <a:sym typeface="Symbol" panose="05050102010706020507" pitchFamily="18" charset="2"/>
              </a:rPr>
              <a:t>中是无关的，如果</a:t>
            </a:r>
            <a:r>
              <a:rPr lang="en-US" altLang="zh-CN" dirty="0">
                <a:latin typeface="华文新魏" panose="02010800040101010101" pitchFamily="2" charset="-122"/>
                <a:sym typeface="Symbol" panose="05050102010706020507" pitchFamily="18" charset="2"/>
              </a:rPr>
              <a:t>A∈α，</a:t>
            </a:r>
            <a:r>
              <a:rPr lang="zh-CN" altLang="en-US" dirty="0">
                <a:latin typeface="华文新魏" panose="02010800040101010101" pitchFamily="2" charset="-122"/>
                <a:sym typeface="Symbol" panose="05050102010706020507" pitchFamily="18" charset="2"/>
              </a:rPr>
              <a:t>并且</a:t>
            </a:r>
          </a:p>
          <a:p>
            <a:pPr lvl="1" eaLnBrk="1" hangingPunct="1">
              <a:buFontTx/>
              <a:buNone/>
            </a:pPr>
            <a:r>
              <a:rPr lang="en-US" altLang="zh-CN" dirty="0">
                <a:latin typeface="华文新魏" panose="02010800040101010101" pitchFamily="2" charset="-122"/>
                <a:sym typeface="Symbol" panose="05050102010706020507" pitchFamily="18" charset="2"/>
              </a:rPr>
              <a:t>F</a:t>
            </a:r>
            <a:r>
              <a:rPr lang="en-US" altLang="zh-CN" dirty="0">
                <a:latin typeface="华文新魏" panose="02010800040101010101" pitchFamily="2" charset="-122"/>
                <a:sym typeface="MS Outlook" panose="05010100010000000000" pitchFamily="2" charset="2"/>
              </a:rPr>
              <a:t>├</a:t>
            </a:r>
            <a:r>
              <a:rPr lang="en-US" altLang="zh-CN" dirty="0">
                <a:latin typeface="华文新魏" panose="02010800040101010101" pitchFamily="2" charset="-122"/>
                <a:sym typeface="Symbol" panose="05050102010706020507" pitchFamily="18" charset="2"/>
              </a:rPr>
              <a:t> (F </a:t>
            </a:r>
            <a:r>
              <a:rPr lang="en-US" altLang="zh-CN" dirty="0">
                <a:latin typeface="华文新魏" panose="02010800040101010101" pitchFamily="2" charset="-122"/>
                <a:sym typeface="MS Outlook" panose="05010100010000000000" pitchFamily="2" charset="2"/>
              </a:rPr>
              <a:t>– {</a:t>
            </a:r>
            <a:r>
              <a:rPr lang="en-US" altLang="zh-CN" dirty="0">
                <a:latin typeface="华文新魏" panose="02010800040101010101" pitchFamily="2" charset="-122"/>
                <a:sym typeface="Symbol" panose="05050102010706020507" pitchFamily="18" charset="2"/>
              </a:rPr>
              <a:t>αβ})∪{(α- A) β}</a:t>
            </a:r>
          </a:p>
          <a:p>
            <a:pPr lvl="1" eaLnBrk="1" hangingPunct="1">
              <a:buFontTx/>
              <a:buNone/>
            </a:pPr>
            <a:endParaRPr lang="en-US" altLang="zh-CN" dirty="0">
              <a:latin typeface="华文新魏" panose="02010800040101010101" pitchFamily="2" charset="-122"/>
              <a:sym typeface="Symbol" panose="05050102010706020507" pitchFamily="18" charset="2"/>
            </a:endParaRPr>
          </a:p>
        </p:txBody>
      </p:sp>
      <p:sp>
        <p:nvSpPr>
          <p:cNvPr id="8" name="Rectangle 3"/>
          <p:cNvSpPr txBox="1">
            <a:spLocks noChangeArrowheads="1"/>
          </p:cNvSpPr>
          <p:nvPr/>
        </p:nvSpPr>
        <p:spPr bwMode="auto">
          <a:xfrm>
            <a:off x="395536" y="4837882"/>
            <a:ext cx="7772400" cy="1419870"/>
          </a:xfrm>
          <a:prstGeom prst="rect">
            <a:avLst/>
          </a:prstGeom>
          <a:noFill/>
          <a:ln>
            <a:noFill/>
          </a:ln>
        </p:spPr>
        <p:txBody>
          <a:bodyPr lIns="92075" tIns="46038" rIns="92075" bIns="46038"/>
          <a:lstStyle>
            <a:lvl1pPr marL="342900" indent="-342900" algn="l" rtl="0" eaLnBrk="0" fontAlgn="base" hangingPunct="0">
              <a:spcBef>
                <a:spcPct val="20000"/>
              </a:spcBef>
              <a:spcAft>
                <a:spcPct val="0"/>
              </a:spcAft>
              <a:buClr>
                <a:schemeClr val="folHlink"/>
              </a:buClr>
              <a:buSzPct val="80000"/>
              <a:buFont typeface="Wingdings" panose="05000000000000000000" pitchFamily="2" charset="2"/>
              <a:buChar char="l"/>
              <a:defRPr sz="3000">
                <a:solidFill>
                  <a:schemeClr val="bg2"/>
                </a:solidFill>
                <a:latin typeface="+mn-lt"/>
                <a:ea typeface="+mn-ea"/>
                <a:cs typeface="+mn-cs"/>
              </a:defRPr>
            </a:lvl1pPr>
            <a:lvl2pPr marL="742950" indent="-285750" algn="l" rtl="0" eaLnBrk="0" fontAlgn="base" hangingPunct="0">
              <a:spcBef>
                <a:spcPct val="20000"/>
              </a:spcBef>
              <a:spcAft>
                <a:spcPct val="0"/>
              </a:spcAft>
              <a:buClr>
                <a:schemeClr val="folHlink"/>
              </a:buClr>
              <a:buChar char="–"/>
              <a:defRPr sz="2800">
                <a:solidFill>
                  <a:schemeClr val="bg2"/>
                </a:solidFill>
                <a:latin typeface="+mn-lt"/>
                <a:ea typeface="+mn-ea"/>
              </a:defRPr>
            </a:lvl2pPr>
            <a:lvl3pPr marL="1143000" indent="-228600" algn="l" rtl="0" eaLnBrk="0" fontAlgn="base" hangingPunct="0">
              <a:spcBef>
                <a:spcPct val="20000"/>
              </a:spcBef>
              <a:spcAft>
                <a:spcPct val="0"/>
              </a:spcAft>
              <a:buClr>
                <a:schemeClr val="folHlink"/>
              </a:buClr>
              <a:buSzPct val="75000"/>
              <a:buFont typeface="Wingdings" panose="05000000000000000000" pitchFamily="2" charset="2"/>
              <a:buChar char="l"/>
              <a:defRPr sz="2400">
                <a:solidFill>
                  <a:schemeClr val="bg2"/>
                </a:solidFill>
                <a:latin typeface="+mn-lt"/>
                <a:ea typeface="+mn-ea"/>
              </a:defRPr>
            </a:lvl3pPr>
            <a:lvl4pPr marL="1600200" indent="-228600" algn="l" rtl="0" eaLnBrk="0" fontAlgn="base" hangingPunct="0">
              <a:spcBef>
                <a:spcPct val="20000"/>
              </a:spcBef>
              <a:spcAft>
                <a:spcPct val="0"/>
              </a:spcAft>
              <a:buClr>
                <a:schemeClr val="folHlink"/>
              </a:buClr>
              <a:buChar char="–"/>
              <a:defRPr sz="2000">
                <a:solidFill>
                  <a:schemeClr val="bg2"/>
                </a:solidFill>
                <a:latin typeface="+mn-lt"/>
                <a:ea typeface="+mn-ea"/>
              </a:defRPr>
            </a:lvl4pPr>
            <a:lvl5pPr marL="2057400" indent="-228600" algn="l" rtl="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mn-lt"/>
                <a:ea typeface="+mn-ea"/>
              </a:defRPr>
            </a:lvl5pPr>
            <a:lvl6pPr marL="2514600" indent="-228600" algn="l"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mn-ea"/>
              </a:defRPr>
            </a:lvl6pPr>
            <a:lvl7pPr marL="2971800" indent="-228600" algn="l"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mn-ea"/>
              </a:defRPr>
            </a:lvl7pPr>
            <a:lvl8pPr marL="3429000" indent="-228600" algn="l"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mn-ea"/>
              </a:defRPr>
            </a:lvl8pPr>
            <a:lvl9pPr marL="3886200" indent="-228600" algn="l"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mn-ea"/>
              </a:defRPr>
            </a:lvl9pPr>
          </a:lstStyle>
          <a:p>
            <a:pPr eaLnBrk="1" hangingPunct="1">
              <a:defRPr/>
            </a:pPr>
            <a:r>
              <a:rPr lang="zh-CN" altLang="en-US" kern="0" dirty="0">
                <a:solidFill>
                  <a:srgbClr val="FF0000"/>
                </a:solidFill>
                <a:latin typeface="华文新魏" panose="02010800040101010101" pitchFamily="2" charset="-122"/>
                <a:sym typeface="Symbol" panose="05050102010706020507" pitchFamily="18" charset="2"/>
              </a:rPr>
              <a:t>为什么不考虑</a:t>
            </a:r>
          </a:p>
          <a:p>
            <a:pPr lvl="1" eaLnBrk="1" hangingPunct="1">
              <a:buFontTx/>
              <a:buNone/>
              <a:defRPr/>
            </a:pPr>
            <a:r>
              <a:rPr lang="en-US" altLang="zh-CN" kern="0" dirty="0">
                <a:solidFill>
                  <a:srgbClr val="FF0000"/>
                </a:solidFill>
                <a:latin typeface="华文新魏" panose="02010800040101010101" pitchFamily="2" charset="-122"/>
                <a:sym typeface="Symbol" panose="05050102010706020507" pitchFamily="18" charset="2"/>
              </a:rPr>
              <a:t>( F </a:t>
            </a:r>
            <a:r>
              <a:rPr lang="en-US" altLang="zh-CN" kern="0" dirty="0">
                <a:solidFill>
                  <a:srgbClr val="FF0000"/>
                </a:solidFill>
                <a:latin typeface="华文新魏" panose="02010800040101010101" pitchFamily="2" charset="-122"/>
                <a:sym typeface="MS Outlook" pitchFamily="2" charset="2"/>
              </a:rPr>
              <a:t>- {</a:t>
            </a:r>
            <a:r>
              <a:rPr lang="en-US" altLang="zh-CN" kern="0" dirty="0">
                <a:solidFill>
                  <a:srgbClr val="FF0000"/>
                </a:solidFill>
                <a:latin typeface="华文新魏" panose="02010800040101010101" pitchFamily="2" charset="-122"/>
                <a:sym typeface="Symbol" panose="05050102010706020507" pitchFamily="18" charset="2"/>
              </a:rPr>
              <a:t>αβ})∪{(α- A) β} </a:t>
            </a:r>
            <a:r>
              <a:rPr lang="en-US" altLang="zh-CN" kern="0" dirty="0">
                <a:solidFill>
                  <a:srgbClr val="FF0000"/>
                </a:solidFill>
                <a:latin typeface="华文新魏" panose="02010800040101010101" pitchFamily="2" charset="-122"/>
                <a:sym typeface="MS Outlook" pitchFamily="2" charset="2"/>
              </a:rPr>
              <a:t>├ </a:t>
            </a:r>
            <a:r>
              <a:rPr lang="en-US" altLang="zh-CN" kern="0" dirty="0">
                <a:solidFill>
                  <a:srgbClr val="FF0000"/>
                </a:solidFill>
                <a:latin typeface="华文新魏" panose="02010800040101010101" pitchFamily="2" charset="-122"/>
                <a:sym typeface="Symbol" panose="05050102010706020507" pitchFamily="18" charset="2"/>
              </a:rPr>
              <a:t>F </a:t>
            </a:r>
            <a:r>
              <a:rPr lang="zh-CN" altLang="en-US" kern="0" dirty="0">
                <a:solidFill>
                  <a:srgbClr val="FF0000"/>
                </a:solidFill>
                <a:latin typeface="华文新魏" panose="02010800040101010101" pitchFamily="2" charset="-122"/>
                <a:sym typeface="Symbol" panose="05050102010706020507" pitchFamily="18" charset="2"/>
              </a:rPr>
              <a:t>？</a:t>
            </a:r>
            <a:endParaRPr lang="en-US" altLang="zh-CN" kern="0" dirty="0">
              <a:solidFill>
                <a:srgbClr val="FF0000"/>
              </a:solidFill>
              <a:latin typeface="华文新魏" panose="02010800040101010101" pitchFamily="2" charset="-122"/>
              <a:sym typeface="Symbol" panose="05050102010706020507" pitchFamily="18" charset="2"/>
            </a:endParaRPr>
          </a:p>
        </p:txBody>
      </p:sp>
      <p:sp>
        <p:nvSpPr>
          <p:cNvPr id="7" name="Rectangle 3"/>
          <p:cNvSpPr txBox="1">
            <a:spLocks noChangeArrowheads="1"/>
          </p:cNvSpPr>
          <p:nvPr/>
        </p:nvSpPr>
        <p:spPr bwMode="auto">
          <a:xfrm>
            <a:off x="467544" y="1299592"/>
            <a:ext cx="7772400" cy="1553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80000"/>
              <a:buFont typeface="Wingdings" panose="05000000000000000000" pitchFamily="2" charset="2"/>
              <a:buChar char="l"/>
              <a:defRPr sz="3000">
                <a:solidFill>
                  <a:schemeClr val="bg2"/>
                </a:solidFill>
                <a:latin typeface="+mn-lt"/>
                <a:ea typeface="+mn-ea"/>
                <a:cs typeface="+mn-cs"/>
              </a:defRPr>
            </a:lvl1pPr>
            <a:lvl2pPr marL="742950" indent="-285750" algn="l" rtl="0" eaLnBrk="0" fontAlgn="base" hangingPunct="0">
              <a:spcBef>
                <a:spcPct val="20000"/>
              </a:spcBef>
              <a:spcAft>
                <a:spcPct val="0"/>
              </a:spcAft>
              <a:buClr>
                <a:schemeClr val="folHlink"/>
              </a:buClr>
              <a:buChar char="–"/>
              <a:defRPr sz="2800">
                <a:solidFill>
                  <a:schemeClr val="bg2"/>
                </a:solidFill>
                <a:latin typeface="+mn-lt"/>
                <a:ea typeface="+mn-ea"/>
              </a:defRPr>
            </a:lvl2pPr>
            <a:lvl3pPr marL="1143000" indent="-228600" algn="l" rtl="0" eaLnBrk="0" fontAlgn="base" hangingPunct="0">
              <a:spcBef>
                <a:spcPct val="20000"/>
              </a:spcBef>
              <a:spcAft>
                <a:spcPct val="0"/>
              </a:spcAft>
              <a:buClr>
                <a:schemeClr val="folHlink"/>
              </a:buClr>
              <a:buSzPct val="75000"/>
              <a:buFont typeface="Wingdings" panose="05000000000000000000" pitchFamily="2" charset="2"/>
              <a:buChar char="l"/>
              <a:defRPr sz="2400">
                <a:solidFill>
                  <a:schemeClr val="bg2"/>
                </a:solidFill>
                <a:latin typeface="+mn-lt"/>
                <a:ea typeface="+mn-ea"/>
              </a:defRPr>
            </a:lvl3pPr>
            <a:lvl4pPr marL="1600200" indent="-228600" algn="l" rtl="0" eaLnBrk="0" fontAlgn="base" hangingPunct="0">
              <a:spcBef>
                <a:spcPct val="20000"/>
              </a:spcBef>
              <a:spcAft>
                <a:spcPct val="0"/>
              </a:spcAft>
              <a:buClr>
                <a:schemeClr val="folHlink"/>
              </a:buClr>
              <a:buChar char="–"/>
              <a:defRPr sz="2000">
                <a:solidFill>
                  <a:schemeClr val="bg2"/>
                </a:solidFill>
                <a:latin typeface="+mn-lt"/>
                <a:ea typeface="+mn-ea"/>
              </a:defRPr>
            </a:lvl4pPr>
            <a:lvl5pPr marL="2057400" indent="-228600" algn="l" rtl="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mn-lt"/>
                <a:ea typeface="+mn-ea"/>
              </a:defRPr>
            </a:lvl5pPr>
            <a:lvl6pPr marL="2514600" indent="-228600" algn="l"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mn-ea"/>
              </a:defRPr>
            </a:lvl6pPr>
            <a:lvl7pPr marL="2971800" indent="-228600" algn="l"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mn-ea"/>
              </a:defRPr>
            </a:lvl7pPr>
            <a:lvl8pPr marL="3429000" indent="-228600" algn="l"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mn-ea"/>
              </a:defRPr>
            </a:lvl8pPr>
            <a:lvl9pPr marL="3886200" indent="-228600" algn="l"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mn-ea"/>
              </a:defRPr>
            </a:lvl9pPr>
          </a:lstStyle>
          <a:p>
            <a:pPr eaLnBrk="1" hangingPunct="1"/>
            <a:r>
              <a:rPr lang="zh-CN" altLang="en-US" kern="0" dirty="0"/>
              <a:t>如果去除一个函数依赖中的属性，不会改变该函数依赖集的闭包，则称该属性是</a:t>
            </a:r>
            <a:r>
              <a:rPr lang="zh-CN" altLang="en-US" kern="0" dirty="0">
                <a:solidFill>
                  <a:srgbClr val="FF0000"/>
                </a:solidFill>
              </a:rPr>
              <a:t>无关</a:t>
            </a:r>
            <a:r>
              <a:rPr lang="zh-CN" altLang="en-US" kern="0" dirty="0"/>
              <a:t>的</a:t>
            </a:r>
            <a:r>
              <a:rPr lang="en-US" altLang="zh-CN" kern="0" dirty="0"/>
              <a:t>(extraneous)</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26628" name="Rectangle 2"/>
          <p:cNvSpPr>
            <a:spLocks noGrp="1" noChangeArrowheads="1"/>
          </p:cNvSpPr>
          <p:nvPr>
            <p:ph type="title"/>
          </p:nvPr>
        </p:nvSpPr>
        <p:spPr/>
        <p:txBody>
          <a:bodyPr/>
          <a:lstStyle/>
          <a:p>
            <a:pPr eaLnBrk="1" hangingPunct="1">
              <a:defRPr/>
            </a:pPr>
            <a:r>
              <a:rPr kumimoji="1" lang="zh-CN" altLang="en-US"/>
              <a:t>本章背景</a:t>
            </a:r>
          </a:p>
        </p:txBody>
      </p:sp>
      <p:sp>
        <p:nvSpPr>
          <p:cNvPr id="10245" name="Rectangle 3"/>
          <p:cNvSpPr>
            <a:spLocks noGrp="1" noChangeArrowheads="1"/>
          </p:cNvSpPr>
          <p:nvPr>
            <p:ph idx="1"/>
          </p:nvPr>
        </p:nvSpPr>
        <p:spPr/>
        <p:txBody>
          <a:bodyPr/>
          <a:lstStyle/>
          <a:p>
            <a:pPr eaLnBrk="1" hangingPunct="1">
              <a:lnSpc>
                <a:spcPct val="90000"/>
              </a:lnSpc>
            </a:pPr>
            <a:r>
              <a:rPr lang="zh-CN" altLang="en-US" dirty="0"/>
              <a:t>模式规范化方法的研究状况</a:t>
            </a:r>
          </a:p>
          <a:p>
            <a:pPr lvl="1" eaLnBrk="1" hangingPunct="1">
              <a:lnSpc>
                <a:spcPct val="90000"/>
              </a:lnSpc>
            </a:pPr>
            <a:r>
              <a:rPr lang="zh-CN" altLang="en-US" dirty="0"/>
              <a:t>提出了模式规范化的标准：</a:t>
            </a:r>
          </a:p>
          <a:p>
            <a:pPr lvl="2" eaLnBrk="1" hangingPunct="1">
              <a:lnSpc>
                <a:spcPct val="90000"/>
              </a:lnSpc>
              <a:buFont typeface="Wingdings" panose="05000000000000000000" pitchFamily="2" charset="2"/>
              <a:buNone/>
            </a:pPr>
            <a:r>
              <a:rPr lang="en-US" altLang="zh-CN" dirty="0"/>
              <a:t>1NF,2NF,3NF,BCNF,4NF,5NF,6NF</a:t>
            </a:r>
          </a:p>
          <a:p>
            <a:pPr lvl="1" eaLnBrk="1" hangingPunct="1">
              <a:lnSpc>
                <a:spcPct val="90000"/>
              </a:lnSpc>
            </a:pPr>
            <a:r>
              <a:rPr lang="zh-CN" altLang="en-US" dirty="0"/>
              <a:t>给出了泛关系分解到具体范式的算法</a:t>
            </a:r>
          </a:p>
          <a:p>
            <a:pPr lvl="1" eaLnBrk="1" hangingPunct="1">
              <a:lnSpc>
                <a:spcPct val="90000"/>
              </a:lnSpc>
            </a:pPr>
            <a:r>
              <a:rPr lang="zh-CN" altLang="en-US" dirty="0"/>
              <a:t>算法多为</a:t>
            </a:r>
            <a:r>
              <a:rPr lang="en-US" altLang="zh-CN" dirty="0"/>
              <a:t>Np</a:t>
            </a:r>
            <a:r>
              <a:rPr lang="zh-CN" altLang="en-US" dirty="0"/>
              <a:t>算法，无法实际执行</a:t>
            </a:r>
          </a:p>
          <a:p>
            <a:pPr eaLnBrk="1" hangingPunct="1">
              <a:lnSpc>
                <a:spcPct val="90000"/>
              </a:lnSpc>
            </a:pPr>
            <a:r>
              <a:rPr lang="zh-CN" altLang="en-US" dirty="0"/>
              <a:t>规范化方法学习价值</a:t>
            </a:r>
          </a:p>
          <a:p>
            <a:pPr lvl="1" eaLnBrk="1" hangingPunct="1">
              <a:lnSpc>
                <a:spcPct val="90000"/>
              </a:lnSpc>
            </a:pPr>
            <a:r>
              <a:rPr lang="zh-CN" altLang="en-US" dirty="0"/>
              <a:t>理解不同范式的优缺点</a:t>
            </a:r>
          </a:p>
          <a:p>
            <a:pPr lvl="1" eaLnBrk="1" hangingPunct="1">
              <a:lnSpc>
                <a:spcPct val="90000"/>
              </a:lnSpc>
            </a:pPr>
            <a:r>
              <a:rPr lang="zh-CN" altLang="en-US" dirty="0"/>
              <a:t>理解相应的模式改进方法</a:t>
            </a:r>
          </a:p>
          <a:p>
            <a:pPr lvl="1" eaLnBrk="1" hangingPunct="1">
              <a:lnSpc>
                <a:spcPct val="90000"/>
              </a:lnSpc>
            </a:pPr>
            <a:r>
              <a:rPr lang="zh-CN" altLang="en-US" dirty="0"/>
              <a:t>作为重要指导思想指导模式设计</a:t>
            </a:r>
          </a:p>
          <a:p>
            <a:pPr eaLnBrk="1" hangingPunct="1">
              <a:lnSpc>
                <a:spcPct val="90000"/>
              </a:lnSpc>
            </a:pPr>
            <a:r>
              <a:rPr lang="zh-CN" altLang="en-US" dirty="0"/>
              <a:t>本章讲述关系模式规范化理论、方法</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kumimoji="1" lang="zh-CN" altLang="en-US" dirty="0"/>
              <a:t>无关属性</a:t>
            </a:r>
            <a:r>
              <a:rPr kumimoji="1" lang="en-US" altLang="zh-CN" dirty="0"/>
              <a:t>(extraneous)</a:t>
            </a:r>
            <a:endParaRPr lang="zh-CN" altLang="en-US" dirty="0"/>
          </a:p>
        </p:txBody>
      </p:sp>
      <p:sp>
        <p:nvSpPr>
          <p:cNvPr id="71683" name="内容占位符 2"/>
          <p:cNvSpPr>
            <a:spLocks noGrp="1" noChangeArrowheads="1"/>
          </p:cNvSpPr>
          <p:nvPr>
            <p:ph idx="1"/>
          </p:nvPr>
        </p:nvSpPr>
        <p:spPr/>
        <p:txBody>
          <a:bodyPr/>
          <a:lstStyle/>
          <a:p>
            <a:r>
              <a:rPr lang="zh-CN" altLang="en-US" dirty="0">
                <a:latin typeface="华文新魏" panose="02010800040101010101" pitchFamily="2" charset="-122"/>
                <a:sym typeface="Symbol" panose="05050102010706020507" pitchFamily="18" charset="2"/>
              </a:rPr>
              <a:t>对于函数依赖集</a:t>
            </a:r>
            <a:r>
              <a:rPr lang="en-US" altLang="zh-CN" dirty="0">
                <a:latin typeface="华文新魏" panose="02010800040101010101" pitchFamily="2" charset="-122"/>
                <a:sym typeface="Symbol" panose="05050102010706020507" pitchFamily="18" charset="2"/>
              </a:rPr>
              <a:t>F</a:t>
            </a:r>
            <a:r>
              <a:rPr lang="zh-CN" altLang="en-US" dirty="0">
                <a:latin typeface="华文新魏" panose="02010800040101010101" pitchFamily="2" charset="-122"/>
                <a:sym typeface="Symbol" panose="05050102010706020507" pitchFamily="18" charset="2"/>
              </a:rPr>
              <a:t>及</a:t>
            </a:r>
            <a:r>
              <a:rPr lang="en-US" altLang="zh-CN" dirty="0">
                <a:latin typeface="华文新魏" panose="02010800040101010101" pitchFamily="2" charset="-122"/>
                <a:sym typeface="Symbol" panose="05050102010706020507" pitchFamily="18" charset="2"/>
              </a:rPr>
              <a:t>F</a:t>
            </a:r>
            <a:r>
              <a:rPr lang="zh-CN" altLang="en-US" dirty="0">
                <a:latin typeface="华文新魏" panose="02010800040101010101" pitchFamily="2" charset="-122"/>
                <a:sym typeface="Symbol" panose="05050102010706020507" pitchFamily="18" charset="2"/>
              </a:rPr>
              <a:t>中函数依赖</a:t>
            </a:r>
            <a:r>
              <a:rPr lang="en-US" altLang="zh-CN" dirty="0">
                <a:latin typeface="华文新魏" panose="02010800040101010101" pitchFamily="2" charset="-122"/>
                <a:sym typeface="Symbol" panose="05050102010706020507" pitchFamily="18" charset="2"/>
              </a:rPr>
              <a:t>αβ</a:t>
            </a:r>
          </a:p>
          <a:p>
            <a:pPr lvl="1" eaLnBrk="1" hangingPunct="1"/>
            <a:r>
              <a:rPr lang="zh-CN" altLang="en-US" dirty="0">
                <a:latin typeface="华文新魏" panose="02010800040101010101" pitchFamily="2" charset="-122"/>
                <a:sym typeface="Symbol" panose="05050102010706020507" pitchFamily="18" charset="2"/>
              </a:rPr>
              <a:t>属性</a:t>
            </a:r>
            <a:r>
              <a:rPr lang="en-US" altLang="zh-CN" dirty="0">
                <a:latin typeface="华文新魏" panose="02010800040101010101" pitchFamily="2" charset="-122"/>
                <a:sym typeface="Symbol" panose="05050102010706020507" pitchFamily="18" charset="2"/>
              </a:rPr>
              <a:t>A</a:t>
            </a:r>
            <a:r>
              <a:rPr lang="zh-CN" altLang="en-US" dirty="0">
                <a:latin typeface="华文新魏" panose="02010800040101010101" pitchFamily="2" charset="-122"/>
                <a:sym typeface="Symbol" panose="05050102010706020507" pitchFamily="18" charset="2"/>
              </a:rPr>
              <a:t>在</a:t>
            </a:r>
            <a:r>
              <a:rPr lang="en-US" altLang="zh-CN" dirty="0">
                <a:latin typeface="华文新魏" panose="02010800040101010101" pitchFamily="2" charset="-122"/>
                <a:sym typeface="Symbol" panose="05050102010706020507" pitchFamily="18" charset="2"/>
              </a:rPr>
              <a:t>β</a:t>
            </a:r>
            <a:r>
              <a:rPr lang="zh-CN" altLang="en-US" dirty="0">
                <a:latin typeface="华文新魏" panose="02010800040101010101" pitchFamily="2" charset="-122"/>
                <a:sym typeface="Symbol" panose="05050102010706020507" pitchFamily="18" charset="2"/>
              </a:rPr>
              <a:t>中是无关的，如果</a:t>
            </a:r>
            <a:r>
              <a:rPr lang="en-US" altLang="zh-CN" dirty="0">
                <a:latin typeface="华文新魏" panose="02010800040101010101" pitchFamily="2" charset="-122"/>
                <a:sym typeface="Symbol" panose="05050102010706020507" pitchFamily="18" charset="2"/>
              </a:rPr>
              <a:t>A∈β ，</a:t>
            </a:r>
            <a:r>
              <a:rPr lang="zh-CN" altLang="en-US" dirty="0">
                <a:latin typeface="华文新魏" panose="02010800040101010101" pitchFamily="2" charset="-122"/>
                <a:sym typeface="Symbol" panose="05050102010706020507" pitchFamily="18" charset="2"/>
              </a:rPr>
              <a:t>并且</a:t>
            </a:r>
          </a:p>
          <a:p>
            <a:pPr lvl="1" eaLnBrk="1" hangingPunct="1">
              <a:buFontTx/>
              <a:buNone/>
            </a:pPr>
            <a:r>
              <a:rPr lang="zh-CN" altLang="en-US" dirty="0">
                <a:latin typeface="华文新魏" panose="02010800040101010101" pitchFamily="2" charset="-122"/>
                <a:sym typeface="Symbol" panose="05050102010706020507" pitchFamily="18" charset="2"/>
              </a:rPr>
              <a:t> ( </a:t>
            </a:r>
            <a:r>
              <a:rPr lang="en-US" altLang="zh-CN" dirty="0">
                <a:latin typeface="华文新魏" panose="02010800040101010101" pitchFamily="2" charset="-122"/>
                <a:sym typeface="Symbol" panose="05050102010706020507" pitchFamily="18" charset="2"/>
              </a:rPr>
              <a:t>F </a:t>
            </a:r>
            <a:r>
              <a:rPr lang="en-US" altLang="zh-CN" dirty="0">
                <a:latin typeface="华文新魏" panose="02010800040101010101" pitchFamily="2" charset="-122"/>
                <a:sym typeface="MS Outlook" panose="05010100010000000000" pitchFamily="2" charset="2"/>
              </a:rPr>
              <a:t>- {</a:t>
            </a:r>
            <a:r>
              <a:rPr lang="en-US" altLang="zh-CN" dirty="0">
                <a:latin typeface="华文新魏" panose="02010800040101010101" pitchFamily="2" charset="-122"/>
                <a:sym typeface="Symbol" panose="05050102010706020507" pitchFamily="18" charset="2"/>
              </a:rPr>
              <a:t>αβ})∪{α(β - A) } </a:t>
            </a:r>
            <a:r>
              <a:rPr lang="en-US" altLang="zh-CN" dirty="0">
                <a:latin typeface="华文新魏" panose="02010800040101010101" pitchFamily="2" charset="-122"/>
                <a:sym typeface="MS Outlook" panose="05010100010000000000" pitchFamily="2" charset="2"/>
              </a:rPr>
              <a:t>├ </a:t>
            </a:r>
            <a:r>
              <a:rPr lang="en-US" altLang="zh-CN" dirty="0">
                <a:latin typeface="华文新魏" panose="02010800040101010101" pitchFamily="2" charset="-122"/>
                <a:sym typeface="Symbol" panose="05050102010706020507" pitchFamily="18" charset="2"/>
              </a:rPr>
              <a:t>F</a:t>
            </a:r>
            <a:endParaRPr lang="zh-CN" altLang="en-US" dirty="0">
              <a:latin typeface="华文新魏" panose="02010800040101010101" pitchFamily="2" charset="-122"/>
            </a:endParaRPr>
          </a:p>
          <a:p>
            <a:pPr lvl="1"/>
            <a:endParaRPr lang="zh-CN" altLang="en-US" dirty="0"/>
          </a:p>
        </p:txBody>
      </p:sp>
      <p:sp>
        <p:nvSpPr>
          <p:cNvPr id="4" name="TextBox 6"/>
          <p:cNvSpPr txBox="1">
            <a:spLocks noChangeArrowheads="1"/>
          </p:cNvSpPr>
          <p:nvPr/>
        </p:nvSpPr>
        <p:spPr bwMode="auto">
          <a:xfrm>
            <a:off x="323850" y="5149304"/>
            <a:ext cx="8602663"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r>
              <a:rPr lang="zh-CN" altLang="en-US" dirty="0">
                <a:solidFill>
                  <a:srgbClr val="FF0000"/>
                </a:solidFill>
                <a:latin typeface="华文新魏" panose="02010800040101010101" pitchFamily="2" charset="-122"/>
                <a:sym typeface="Symbol" panose="05050102010706020507" pitchFamily="18" charset="2"/>
              </a:rPr>
              <a:t>无关属性的核心：能够被函数依赖集</a:t>
            </a:r>
            <a:r>
              <a:rPr lang="en-US" altLang="zh-CN" dirty="0">
                <a:solidFill>
                  <a:srgbClr val="FF0000"/>
                </a:solidFill>
                <a:latin typeface="华文新魏" panose="02010800040101010101" pitchFamily="2" charset="-122"/>
                <a:sym typeface="Symbol" panose="05050102010706020507" pitchFamily="18" charset="2"/>
              </a:rPr>
              <a:t>F</a:t>
            </a:r>
            <a:r>
              <a:rPr lang="zh-CN" altLang="en-US" dirty="0">
                <a:solidFill>
                  <a:srgbClr val="FF0000"/>
                </a:solidFill>
                <a:latin typeface="华文新魏" panose="02010800040101010101" pitchFamily="2" charset="-122"/>
                <a:sym typeface="Symbol" panose="05050102010706020507" pitchFamily="18" charset="2"/>
              </a:rPr>
              <a:t>逻辑蕴涵的</a:t>
            </a:r>
            <a:endParaRPr lang="en-US" altLang="zh-CN" dirty="0">
              <a:solidFill>
                <a:srgbClr val="FF0000"/>
              </a:solidFill>
              <a:latin typeface="华文新魏" panose="02010800040101010101" pitchFamily="2" charset="-122"/>
              <a:sym typeface="Symbol" panose="05050102010706020507" pitchFamily="18" charset="2"/>
            </a:endParaRPr>
          </a:p>
          <a:p>
            <a:pPr eaLnBrk="1" hangingPunct="1">
              <a:spcBef>
                <a:spcPct val="0"/>
              </a:spcBef>
              <a:buClrTx/>
              <a:buSzTx/>
              <a:buFontTx/>
              <a:buNone/>
            </a:pPr>
            <a:r>
              <a:rPr lang="en-US" altLang="zh-CN" dirty="0">
                <a:solidFill>
                  <a:srgbClr val="FF0000"/>
                </a:solidFill>
                <a:latin typeface="华文新魏" panose="02010800040101010101" pitchFamily="2" charset="-122"/>
                <a:sym typeface="Symbol" panose="05050102010706020507" pitchFamily="18" charset="2"/>
              </a:rPr>
              <a:t>                                 </a:t>
            </a:r>
            <a:r>
              <a:rPr lang="zh-CN" altLang="en-US" dirty="0">
                <a:solidFill>
                  <a:srgbClr val="FF0000"/>
                </a:solidFill>
                <a:latin typeface="华文新魏" panose="02010800040101010101" pitchFamily="2" charset="-122"/>
                <a:sym typeface="Symbol" panose="05050102010706020507" pitchFamily="18" charset="2"/>
              </a:rPr>
              <a:t>函数依赖，不必出现在</a:t>
            </a:r>
            <a:r>
              <a:rPr lang="en-US" altLang="zh-CN" dirty="0">
                <a:solidFill>
                  <a:srgbClr val="FF0000"/>
                </a:solidFill>
                <a:latin typeface="华文新魏" panose="02010800040101010101" pitchFamily="2" charset="-122"/>
                <a:sym typeface="Symbol" panose="05050102010706020507" pitchFamily="18" charset="2"/>
              </a:rPr>
              <a:t>F</a:t>
            </a:r>
            <a:r>
              <a:rPr lang="zh-CN" altLang="en-US" dirty="0">
                <a:solidFill>
                  <a:srgbClr val="FF0000"/>
                </a:solidFill>
                <a:latin typeface="华文新魏" panose="02010800040101010101" pitchFamily="2" charset="-122"/>
                <a:sym typeface="Symbol" panose="05050102010706020507" pitchFamily="18" charset="2"/>
              </a:rPr>
              <a:t>中</a:t>
            </a:r>
          </a:p>
        </p:txBody>
      </p:sp>
      <p:sp>
        <p:nvSpPr>
          <p:cNvPr id="5" name="Rectangle 3"/>
          <p:cNvSpPr txBox="1">
            <a:spLocks noChangeArrowheads="1"/>
          </p:cNvSpPr>
          <p:nvPr/>
        </p:nvSpPr>
        <p:spPr bwMode="auto">
          <a:xfrm>
            <a:off x="668338" y="3386139"/>
            <a:ext cx="7772400" cy="1338262"/>
          </a:xfrm>
          <a:prstGeom prst="rect">
            <a:avLst/>
          </a:prstGeom>
          <a:noFill/>
          <a:ln>
            <a:noFill/>
          </a:ln>
        </p:spPr>
        <p:txBody>
          <a:bodyPr lIns="92075" tIns="46038" rIns="92075" bIns="46038"/>
          <a:lstStyle>
            <a:lvl1pPr marL="342900" indent="-342900" algn="l" rtl="0" eaLnBrk="0" fontAlgn="base" hangingPunct="0">
              <a:spcBef>
                <a:spcPct val="20000"/>
              </a:spcBef>
              <a:spcAft>
                <a:spcPct val="0"/>
              </a:spcAft>
              <a:buClr>
                <a:schemeClr val="folHlink"/>
              </a:buClr>
              <a:buSzPct val="80000"/>
              <a:buFont typeface="Wingdings" panose="05000000000000000000" pitchFamily="2" charset="2"/>
              <a:buChar char="l"/>
              <a:defRPr sz="3000">
                <a:solidFill>
                  <a:schemeClr val="bg2"/>
                </a:solidFill>
                <a:latin typeface="+mn-lt"/>
                <a:ea typeface="+mn-ea"/>
                <a:cs typeface="+mn-cs"/>
              </a:defRPr>
            </a:lvl1pPr>
            <a:lvl2pPr marL="742950" indent="-285750" algn="l" rtl="0" eaLnBrk="0" fontAlgn="base" hangingPunct="0">
              <a:spcBef>
                <a:spcPct val="20000"/>
              </a:spcBef>
              <a:spcAft>
                <a:spcPct val="0"/>
              </a:spcAft>
              <a:buClr>
                <a:schemeClr val="folHlink"/>
              </a:buClr>
              <a:buChar char="–"/>
              <a:defRPr sz="2800">
                <a:solidFill>
                  <a:schemeClr val="bg2"/>
                </a:solidFill>
                <a:latin typeface="+mn-lt"/>
                <a:ea typeface="+mn-ea"/>
              </a:defRPr>
            </a:lvl2pPr>
            <a:lvl3pPr marL="1143000" indent="-228600" algn="l" rtl="0" eaLnBrk="0" fontAlgn="base" hangingPunct="0">
              <a:spcBef>
                <a:spcPct val="20000"/>
              </a:spcBef>
              <a:spcAft>
                <a:spcPct val="0"/>
              </a:spcAft>
              <a:buClr>
                <a:schemeClr val="folHlink"/>
              </a:buClr>
              <a:buSzPct val="75000"/>
              <a:buFont typeface="Wingdings" panose="05000000000000000000" pitchFamily="2" charset="2"/>
              <a:buChar char="l"/>
              <a:defRPr sz="2400">
                <a:solidFill>
                  <a:schemeClr val="bg2"/>
                </a:solidFill>
                <a:latin typeface="+mn-lt"/>
                <a:ea typeface="+mn-ea"/>
              </a:defRPr>
            </a:lvl3pPr>
            <a:lvl4pPr marL="1600200" indent="-228600" algn="l" rtl="0" eaLnBrk="0" fontAlgn="base" hangingPunct="0">
              <a:spcBef>
                <a:spcPct val="20000"/>
              </a:spcBef>
              <a:spcAft>
                <a:spcPct val="0"/>
              </a:spcAft>
              <a:buClr>
                <a:schemeClr val="folHlink"/>
              </a:buClr>
              <a:buChar char="–"/>
              <a:defRPr sz="2000">
                <a:solidFill>
                  <a:schemeClr val="bg2"/>
                </a:solidFill>
                <a:latin typeface="+mn-lt"/>
                <a:ea typeface="+mn-ea"/>
              </a:defRPr>
            </a:lvl4pPr>
            <a:lvl5pPr marL="2057400" indent="-228600" algn="l" rtl="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mn-lt"/>
                <a:ea typeface="+mn-ea"/>
              </a:defRPr>
            </a:lvl5pPr>
            <a:lvl6pPr marL="2514600" indent="-228600" algn="l"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mn-ea"/>
              </a:defRPr>
            </a:lvl6pPr>
            <a:lvl7pPr marL="2971800" indent="-228600" algn="l"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mn-ea"/>
              </a:defRPr>
            </a:lvl7pPr>
            <a:lvl8pPr marL="3429000" indent="-228600" algn="l"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mn-ea"/>
              </a:defRPr>
            </a:lvl8pPr>
            <a:lvl9pPr marL="3886200" indent="-228600" algn="l"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mn-ea"/>
              </a:defRPr>
            </a:lvl9pPr>
          </a:lstStyle>
          <a:p>
            <a:pPr eaLnBrk="1" hangingPunct="1">
              <a:defRPr/>
            </a:pPr>
            <a:r>
              <a:rPr lang="zh-CN" altLang="en-US" kern="0" dirty="0">
                <a:solidFill>
                  <a:srgbClr val="FF0000"/>
                </a:solidFill>
                <a:latin typeface="华文新魏" panose="02010800040101010101" pitchFamily="2" charset="-122"/>
                <a:sym typeface="Symbol" panose="05050102010706020507" pitchFamily="18" charset="2"/>
              </a:rPr>
              <a:t>为什么不考虑</a:t>
            </a:r>
          </a:p>
          <a:p>
            <a:pPr lvl="1" eaLnBrk="1" hangingPunct="1">
              <a:buFontTx/>
              <a:buNone/>
              <a:defRPr/>
            </a:pPr>
            <a:r>
              <a:rPr lang="en-US" altLang="zh-CN" kern="0" dirty="0">
                <a:solidFill>
                  <a:srgbClr val="FF0000"/>
                </a:solidFill>
                <a:latin typeface="华文新魏" panose="02010800040101010101" pitchFamily="2" charset="-122"/>
                <a:sym typeface="Symbol" panose="05050102010706020507" pitchFamily="18" charset="2"/>
              </a:rPr>
              <a:t>F </a:t>
            </a:r>
            <a:r>
              <a:rPr lang="en-US" altLang="zh-CN" kern="0" dirty="0">
                <a:solidFill>
                  <a:srgbClr val="FF0000"/>
                </a:solidFill>
                <a:latin typeface="华文新魏" panose="02010800040101010101" pitchFamily="2" charset="-122"/>
                <a:sym typeface="MS Outlook" pitchFamily="2" charset="2"/>
              </a:rPr>
              <a:t>├ </a:t>
            </a:r>
            <a:r>
              <a:rPr lang="zh-CN" altLang="en-US" dirty="0">
                <a:solidFill>
                  <a:srgbClr val="FF0000"/>
                </a:solidFill>
                <a:latin typeface="华文新魏" panose="02010800040101010101" pitchFamily="2" charset="-122"/>
                <a:sym typeface="Symbol" panose="05050102010706020507" pitchFamily="18" charset="2"/>
              </a:rPr>
              <a:t>( </a:t>
            </a:r>
            <a:r>
              <a:rPr lang="en-US" altLang="zh-CN" dirty="0">
                <a:solidFill>
                  <a:srgbClr val="FF0000"/>
                </a:solidFill>
                <a:latin typeface="华文新魏" panose="02010800040101010101" pitchFamily="2" charset="-122"/>
                <a:sym typeface="Symbol" panose="05050102010706020507" pitchFamily="18" charset="2"/>
              </a:rPr>
              <a:t>F </a:t>
            </a:r>
            <a:r>
              <a:rPr lang="en-US" altLang="zh-CN" dirty="0">
                <a:solidFill>
                  <a:srgbClr val="FF0000"/>
                </a:solidFill>
                <a:latin typeface="华文新魏" panose="02010800040101010101" pitchFamily="2" charset="-122"/>
                <a:sym typeface="MS Outlook" pitchFamily="2" charset="2"/>
              </a:rPr>
              <a:t>- {</a:t>
            </a:r>
            <a:r>
              <a:rPr lang="en-US" altLang="zh-CN" dirty="0">
                <a:solidFill>
                  <a:srgbClr val="FF0000"/>
                </a:solidFill>
                <a:latin typeface="华文新魏" panose="02010800040101010101" pitchFamily="2" charset="-122"/>
                <a:sym typeface="Symbol" panose="05050102010706020507" pitchFamily="18" charset="2"/>
              </a:rPr>
              <a:t>αβ})∪{α(β - A) }  </a:t>
            </a:r>
            <a:r>
              <a:rPr lang="zh-CN" altLang="en-US" kern="0" dirty="0">
                <a:solidFill>
                  <a:srgbClr val="FF0000"/>
                </a:solidFill>
                <a:latin typeface="华文新魏" panose="02010800040101010101" pitchFamily="2" charset="-122"/>
                <a:sym typeface="Symbol" panose="05050102010706020507" pitchFamily="18" charset="2"/>
              </a:rPr>
              <a:t>？</a:t>
            </a:r>
            <a:endParaRPr lang="en-US" altLang="zh-CN" kern="0" dirty="0">
              <a:solidFill>
                <a:srgbClr val="FF0000"/>
              </a:solidFill>
              <a:latin typeface="华文新魏" panose="02010800040101010101" pitchFamily="2" charset="-122"/>
              <a:sym typeface="Symbol" panose="05050102010706020507" pitchFamily="18" charset="2"/>
            </a:endParaRPr>
          </a:p>
          <a:p>
            <a:pPr lvl="1" eaLnBrk="1" hangingPunct="1">
              <a:buFontTx/>
              <a:buNone/>
              <a:defRPr/>
            </a:pPr>
            <a:endParaRPr lang="en-US" altLang="zh-CN" kern="0" dirty="0">
              <a:solidFill>
                <a:srgbClr val="FF0000"/>
              </a:solidFill>
              <a:latin typeface="华文新魏" panose="02010800040101010101" pitchFamily="2" charset="-122"/>
              <a:sym typeface="Symbol" panose="05050102010706020507" pitchFamily="18" charset="2"/>
            </a:endParaRPr>
          </a:p>
        </p:txBody>
      </p:sp>
      <p:sp>
        <p:nvSpPr>
          <p:cNvPr id="7" name="页脚占位符 5"/>
          <p:cNvSpPr>
            <a:spLocks noGrp="1"/>
          </p:cNvSpPr>
          <p:nvPr>
            <p:ph type="ftr" sz="quarter" idx="12"/>
          </p:nvPr>
        </p:nvSpPr>
        <p:spPr>
          <a:xfrm>
            <a:off x="3505200" y="6477000"/>
            <a:ext cx="3733800" cy="304800"/>
          </a:xfrm>
        </p:spPr>
        <p:txBody>
          <a:bodyPr/>
          <a:lstStyle/>
          <a:p>
            <a:pPr>
              <a:defRPr/>
            </a:pPr>
            <a:r>
              <a:rPr lang="zh-CN" altLang="en-US"/>
              <a:t>数据库系统</a:t>
            </a:r>
            <a:r>
              <a:rPr lang="en-US" altLang="zh-CN"/>
              <a:t>----</a:t>
            </a:r>
            <a:r>
              <a:rPr lang="zh-CN" altLang="en-US"/>
              <a:t>关系数据库设计</a:t>
            </a:r>
            <a:endParaRPr lang="zh-CN" altLang="zh-CN"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dirty="0"/>
          </a:p>
        </p:txBody>
      </p:sp>
      <p:sp>
        <p:nvSpPr>
          <p:cNvPr id="72708" name="Rectangle 2"/>
          <p:cNvSpPr>
            <a:spLocks noGrp="1" noChangeArrowheads="1"/>
          </p:cNvSpPr>
          <p:nvPr>
            <p:ph type="title"/>
          </p:nvPr>
        </p:nvSpPr>
        <p:spPr/>
        <p:txBody>
          <a:bodyPr/>
          <a:lstStyle/>
          <a:p>
            <a:pPr eaLnBrk="1" hangingPunct="1">
              <a:defRPr/>
            </a:pPr>
            <a:r>
              <a:rPr kumimoji="1" lang="zh-CN" altLang="en-US"/>
              <a:t>无关属性</a:t>
            </a:r>
            <a:endParaRPr kumimoji="1" lang="en-US" altLang="zh-CN"/>
          </a:p>
        </p:txBody>
      </p:sp>
      <p:sp>
        <p:nvSpPr>
          <p:cNvPr id="72709" name="Rectangle 3"/>
          <p:cNvSpPr>
            <a:spLocks noGrp="1" noChangeArrowheads="1"/>
          </p:cNvSpPr>
          <p:nvPr>
            <p:ph idx="1"/>
          </p:nvPr>
        </p:nvSpPr>
        <p:spPr>
          <a:xfrm>
            <a:off x="685800" y="1371600"/>
            <a:ext cx="7772400" cy="2561456"/>
          </a:xfrm>
        </p:spPr>
        <p:txBody>
          <a:bodyPr/>
          <a:lstStyle/>
          <a:p>
            <a:pPr eaLnBrk="1" hangingPunct="1"/>
            <a:r>
              <a:rPr lang="zh-CN" altLang="en-US" sz="3200" dirty="0"/>
              <a:t>无关属性示例：</a:t>
            </a:r>
            <a:endParaRPr lang="en-US" altLang="zh-CN" sz="3200" dirty="0"/>
          </a:p>
          <a:p>
            <a:pPr lvl="1" eaLnBrk="1" hangingPunct="1"/>
            <a:r>
              <a:rPr lang="en-US" altLang="zh-CN" dirty="0"/>
              <a:t>F1 = {AB </a:t>
            </a:r>
            <a:r>
              <a:rPr lang="en-US" altLang="zh-CN" dirty="0">
                <a:latin typeface="华文新魏" panose="02010800040101010101" pitchFamily="2" charset="-122"/>
                <a:sym typeface="Symbol" panose="05050102010706020507" pitchFamily="18" charset="2"/>
              </a:rPr>
              <a:t></a:t>
            </a:r>
            <a:r>
              <a:rPr lang="en-US" altLang="zh-CN" dirty="0"/>
              <a:t> C</a:t>
            </a:r>
            <a:r>
              <a:rPr lang="zh-CN" altLang="en-US" dirty="0"/>
              <a:t>，</a:t>
            </a:r>
            <a:r>
              <a:rPr lang="en-US" altLang="zh-CN" dirty="0"/>
              <a:t>A </a:t>
            </a:r>
            <a:r>
              <a:rPr lang="en-US" altLang="zh-CN" dirty="0">
                <a:latin typeface="华文新魏" panose="02010800040101010101" pitchFamily="2" charset="-122"/>
                <a:sym typeface="Symbol" panose="05050102010706020507" pitchFamily="18" charset="2"/>
              </a:rPr>
              <a:t></a:t>
            </a:r>
            <a:r>
              <a:rPr lang="en-US" altLang="zh-CN" dirty="0"/>
              <a:t> C}</a:t>
            </a:r>
            <a:r>
              <a:rPr lang="zh-CN" altLang="en-US" dirty="0"/>
              <a:t>中</a:t>
            </a:r>
          </a:p>
          <a:p>
            <a:pPr lvl="1" eaLnBrk="1" hangingPunct="1"/>
            <a:r>
              <a:rPr lang="en-US" altLang="zh-CN" dirty="0"/>
              <a:t>F2 = {AB </a:t>
            </a:r>
            <a:r>
              <a:rPr lang="en-US" altLang="zh-CN" dirty="0">
                <a:latin typeface="华文新魏" panose="02010800040101010101" pitchFamily="2" charset="-122"/>
                <a:sym typeface="Symbol" panose="05050102010706020507" pitchFamily="18" charset="2"/>
              </a:rPr>
              <a:t></a:t>
            </a:r>
            <a:r>
              <a:rPr lang="en-US" altLang="zh-CN" dirty="0"/>
              <a:t> CD</a:t>
            </a:r>
            <a:r>
              <a:rPr lang="zh-CN" altLang="en-US" dirty="0"/>
              <a:t>， </a:t>
            </a:r>
            <a:r>
              <a:rPr lang="en-US" altLang="zh-CN" dirty="0"/>
              <a:t>A </a:t>
            </a:r>
            <a:r>
              <a:rPr lang="en-US" altLang="zh-CN" dirty="0">
                <a:latin typeface="华文新魏" panose="02010800040101010101" pitchFamily="2" charset="-122"/>
                <a:sym typeface="Symbol" panose="05050102010706020507" pitchFamily="18" charset="2"/>
              </a:rPr>
              <a:t></a:t>
            </a:r>
            <a:r>
              <a:rPr lang="en-US" altLang="zh-CN" dirty="0"/>
              <a:t> C}</a:t>
            </a:r>
            <a:r>
              <a:rPr lang="zh-CN" altLang="en-US" dirty="0"/>
              <a:t>中</a:t>
            </a:r>
            <a:endParaRPr lang="en-US" altLang="zh-CN" dirty="0"/>
          </a:p>
          <a:p>
            <a:pPr eaLnBrk="1" hangingPunct="1"/>
            <a:r>
              <a:rPr lang="zh-CN" altLang="en-US" dirty="0"/>
              <a:t>请找出上述两个函数依赖集中的无关属性</a:t>
            </a:r>
            <a:endParaRPr lang="en-US" altLang="zh-CN" dirty="0"/>
          </a:p>
        </p:txBody>
      </p:sp>
      <p:sp>
        <p:nvSpPr>
          <p:cNvPr id="471044" name="Text Box 4"/>
          <p:cNvSpPr txBox="1">
            <a:spLocks noChangeArrowheads="1"/>
          </p:cNvSpPr>
          <p:nvPr/>
        </p:nvSpPr>
        <p:spPr bwMode="auto">
          <a:xfrm>
            <a:off x="1259632" y="4494264"/>
            <a:ext cx="6650860" cy="110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r>
              <a:rPr lang="zh-CN" altLang="en-US" dirty="0"/>
              <a:t>在</a:t>
            </a:r>
            <a:r>
              <a:rPr lang="en-US" altLang="zh-CN" dirty="0"/>
              <a:t>F1</a:t>
            </a:r>
            <a:r>
              <a:rPr lang="zh-CN" altLang="en-US" dirty="0"/>
              <a:t>中，</a:t>
            </a:r>
            <a:r>
              <a:rPr lang="en-US" altLang="zh-CN" dirty="0"/>
              <a:t>B</a:t>
            </a:r>
            <a:r>
              <a:rPr lang="zh-CN" altLang="en-US" dirty="0"/>
              <a:t>在</a:t>
            </a:r>
            <a:r>
              <a:rPr lang="en-US" altLang="zh-CN" dirty="0"/>
              <a:t>AB </a:t>
            </a:r>
            <a:r>
              <a:rPr lang="en-US" altLang="zh-CN" dirty="0">
                <a:sym typeface="Symbol" panose="05050102010706020507" pitchFamily="18" charset="2"/>
              </a:rPr>
              <a:t></a:t>
            </a:r>
            <a:r>
              <a:rPr lang="en-US" altLang="zh-CN" dirty="0"/>
              <a:t> C</a:t>
            </a:r>
            <a:r>
              <a:rPr lang="zh-CN" altLang="en-US" dirty="0"/>
              <a:t>中是无关属性</a:t>
            </a:r>
          </a:p>
          <a:p>
            <a:pPr eaLnBrk="1" hangingPunct="1"/>
            <a:r>
              <a:rPr lang="zh-CN" altLang="en-US" dirty="0"/>
              <a:t>在</a:t>
            </a:r>
            <a:r>
              <a:rPr lang="en-US" altLang="zh-CN" dirty="0"/>
              <a:t>F2</a:t>
            </a:r>
            <a:r>
              <a:rPr lang="zh-CN" altLang="en-US" dirty="0"/>
              <a:t>中，</a:t>
            </a:r>
            <a:r>
              <a:rPr lang="en-US" altLang="zh-CN" dirty="0"/>
              <a:t>C</a:t>
            </a:r>
            <a:r>
              <a:rPr lang="zh-CN" altLang="en-US" dirty="0"/>
              <a:t>在</a:t>
            </a:r>
            <a:r>
              <a:rPr lang="en-US" altLang="zh-CN" dirty="0"/>
              <a:t>AB </a:t>
            </a:r>
            <a:r>
              <a:rPr lang="en-US" altLang="zh-CN" dirty="0">
                <a:sym typeface="Symbol" panose="05050102010706020507" pitchFamily="18" charset="2"/>
              </a:rPr>
              <a:t></a:t>
            </a:r>
            <a:r>
              <a:rPr lang="en-US" altLang="zh-CN" dirty="0"/>
              <a:t> CD</a:t>
            </a:r>
            <a:r>
              <a:rPr lang="zh-CN" altLang="en-US" dirty="0"/>
              <a:t>中是无关属性</a:t>
            </a:r>
            <a:endParaRPr lang="zh-CN" altLang="en-US" sz="2400" dirty="0">
              <a:solidFill>
                <a:schemeClr val="tx1"/>
              </a:solidFill>
              <a:ea typeface="宋体" panose="02010600030101010101" pitchFamily="2"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71044"/>
                                        </p:tgtEl>
                                        <p:attrNameLst>
                                          <p:attrName>style.visibility</p:attrName>
                                        </p:attrNameLst>
                                      </p:cBhvr>
                                      <p:to>
                                        <p:strVal val="visible"/>
                                      </p:to>
                                    </p:set>
                                    <p:animEffect transition="in" filter="box(in)">
                                      <p:cBhvr>
                                        <p:cTn id="7" dur="500"/>
                                        <p:tgtEl>
                                          <p:spTgt spid="4710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44"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73732" name="Rectangle 2"/>
          <p:cNvSpPr>
            <a:spLocks noGrp="1" noChangeArrowheads="1"/>
          </p:cNvSpPr>
          <p:nvPr>
            <p:ph type="title"/>
          </p:nvPr>
        </p:nvSpPr>
        <p:spPr/>
        <p:txBody>
          <a:bodyPr/>
          <a:lstStyle/>
          <a:p>
            <a:pPr eaLnBrk="1" hangingPunct="1">
              <a:defRPr/>
            </a:pPr>
            <a:r>
              <a:rPr kumimoji="1" lang="zh-CN" altLang="en-US"/>
              <a:t>检验无关属性的方法</a:t>
            </a:r>
          </a:p>
        </p:txBody>
      </p:sp>
      <p:sp>
        <p:nvSpPr>
          <p:cNvPr id="74757" name="Rectangle 3"/>
          <p:cNvSpPr>
            <a:spLocks noGrp="1" noChangeArrowheads="1"/>
          </p:cNvSpPr>
          <p:nvPr>
            <p:ph idx="1"/>
          </p:nvPr>
        </p:nvSpPr>
        <p:spPr>
          <a:xfrm>
            <a:off x="612676" y="1453738"/>
            <a:ext cx="7918648" cy="4876800"/>
          </a:xfrm>
        </p:spPr>
        <p:txBody>
          <a:bodyPr/>
          <a:lstStyle/>
          <a:p>
            <a:pPr eaLnBrk="1" hangingPunct="1"/>
            <a:r>
              <a:rPr lang="zh-CN" altLang="en-US" sz="3200" dirty="0"/>
              <a:t>考虑</a:t>
            </a:r>
            <a:r>
              <a:rPr lang="en-US" altLang="zh-CN" sz="3200" dirty="0">
                <a:latin typeface="华文新魏" panose="02010800040101010101" pitchFamily="2" charset="-122"/>
                <a:sym typeface="Symbol" panose="05050102010706020507" pitchFamily="18" charset="2"/>
              </a:rPr>
              <a:t>αβ</a:t>
            </a:r>
            <a:r>
              <a:rPr lang="zh-CN" altLang="en-US" sz="3200" dirty="0">
                <a:latin typeface="华文新魏" panose="02010800040101010101" pitchFamily="2" charset="-122"/>
                <a:sym typeface="Symbol" panose="05050102010706020507" pitchFamily="18" charset="2"/>
              </a:rPr>
              <a:t>中的属性</a:t>
            </a:r>
            <a:r>
              <a:rPr lang="en-US" altLang="zh-CN" sz="3200" dirty="0">
                <a:latin typeface="华文新魏" panose="02010800040101010101" pitchFamily="2" charset="-122"/>
                <a:sym typeface="Symbol" panose="05050102010706020507" pitchFamily="18" charset="2"/>
              </a:rPr>
              <a:t>A</a:t>
            </a:r>
          </a:p>
          <a:p>
            <a:pPr lvl="1" eaLnBrk="1" hangingPunct="1"/>
            <a:r>
              <a:rPr lang="zh-CN" altLang="en-US" sz="3000" dirty="0">
                <a:latin typeface="华文新魏" panose="02010800040101010101" pitchFamily="2" charset="-122"/>
                <a:sym typeface="Symbol" panose="05050102010706020507" pitchFamily="18" charset="2"/>
              </a:rPr>
              <a:t>如果</a:t>
            </a:r>
            <a:r>
              <a:rPr lang="en-US" altLang="zh-CN" sz="3000" dirty="0">
                <a:latin typeface="华文新魏" panose="02010800040101010101" pitchFamily="2" charset="-122"/>
                <a:sym typeface="Symbol" panose="05050102010706020507" pitchFamily="18" charset="2"/>
              </a:rPr>
              <a:t>A</a:t>
            </a:r>
            <a:r>
              <a:rPr lang="en-US" altLang="zh-CN" sz="3000" dirty="0">
                <a:latin typeface="Times New Roman" panose="02020603050405020304" pitchFamily="18" charset="0"/>
                <a:ea typeface="宋体" panose="02010600030101010101" pitchFamily="2" charset="-122"/>
                <a:sym typeface="Symbol" panose="05050102010706020507" pitchFamily="18" charset="2"/>
              </a:rPr>
              <a:t></a:t>
            </a:r>
            <a:r>
              <a:rPr lang="en-US" altLang="zh-CN" sz="3000" dirty="0">
                <a:latin typeface="华文新魏" panose="02010800040101010101" pitchFamily="2" charset="-122"/>
                <a:sym typeface="Symbol" panose="05050102010706020507" pitchFamily="18" charset="2"/>
              </a:rPr>
              <a:t>α，</a:t>
            </a:r>
            <a:r>
              <a:rPr lang="zh-CN" altLang="en-US" sz="3000" dirty="0">
                <a:latin typeface="华文新魏" panose="02010800040101010101" pitchFamily="2" charset="-122"/>
                <a:sym typeface="Symbol" panose="05050102010706020507" pitchFamily="18" charset="2"/>
              </a:rPr>
              <a:t>令</a:t>
            </a:r>
            <a:r>
              <a:rPr lang="zh-CN" altLang="en-US" sz="3000" dirty="0">
                <a:latin typeface="Tahoma" panose="020B0604030504040204" pitchFamily="34" charset="0"/>
                <a:ea typeface="宋体" panose="02010600030101010101" pitchFamily="2" charset="-122"/>
                <a:sym typeface="Symbol" panose="05050102010706020507" pitchFamily="18" charset="2"/>
              </a:rPr>
              <a:t></a:t>
            </a:r>
            <a:r>
              <a:rPr lang="zh-CN" altLang="en-US" sz="3000" dirty="0">
                <a:latin typeface="Tahoma" panose="020B0604030504040204" pitchFamily="34" charset="0"/>
                <a:sym typeface="Symbol" panose="05050102010706020507" pitchFamily="18" charset="2"/>
              </a:rPr>
              <a:t> = </a:t>
            </a:r>
            <a:r>
              <a:rPr lang="en-US" altLang="zh-CN" sz="3000" dirty="0">
                <a:latin typeface="华文新魏" panose="02010800040101010101" pitchFamily="2" charset="-122"/>
                <a:sym typeface="Symbol" panose="05050102010706020507" pitchFamily="18" charset="2"/>
              </a:rPr>
              <a:t>α- </a:t>
            </a:r>
            <a:r>
              <a:rPr lang="en-US" altLang="zh-CN" sz="3000" dirty="0">
                <a:latin typeface="Tahoma" panose="020B0604030504040204" pitchFamily="34" charset="0"/>
                <a:sym typeface="Symbol" panose="05050102010706020507" pitchFamily="18" charset="2"/>
              </a:rPr>
              <a:t>{A}</a:t>
            </a:r>
            <a:r>
              <a:rPr lang="en-US" altLang="zh-CN" sz="3000" dirty="0">
                <a:latin typeface="华文新魏" panose="02010800040101010101" pitchFamily="2" charset="-122"/>
                <a:sym typeface="Symbol" panose="05050102010706020507" pitchFamily="18" charset="2"/>
              </a:rPr>
              <a:t>，</a:t>
            </a:r>
            <a:r>
              <a:rPr lang="zh-CN" altLang="en-US" sz="3000" dirty="0">
                <a:latin typeface="华文新魏" panose="02010800040101010101" pitchFamily="2" charset="-122"/>
                <a:sym typeface="Symbol" panose="05050102010706020507" pitchFamily="18" charset="2"/>
              </a:rPr>
              <a:t>并计算</a:t>
            </a:r>
            <a:r>
              <a:rPr lang="zh-CN" altLang="en-US" sz="3000" dirty="0">
                <a:latin typeface="Tahoma" panose="020B0604030504040204" pitchFamily="34" charset="0"/>
                <a:ea typeface="宋体" panose="02010600030101010101" pitchFamily="2" charset="-122"/>
                <a:sym typeface="Symbol" panose="05050102010706020507" pitchFamily="18" charset="2"/>
              </a:rPr>
              <a:t></a:t>
            </a:r>
            <a:r>
              <a:rPr lang="en-US" altLang="zh-CN" sz="3000" dirty="0">
                <a:latin typeface="Tahoma" panose="020B0604030504040204" pitchFamily="34" charset="0"/>
                <a:sym typeface="Symbol" panose="05050102010706020507" pitchFamily="18" charset="2"/>
              </a:rPr>
              <a:t>β</a:t>
            </a:r>
            <a:r>
              <a:rPr lang="zh-CN" altLang="en-US" sz="3000" dirty="0">
                <a:latin typeface="Tahoma" panose="020B0604030504040204" pitchFamily="34" charset="0"/>
                <a:sym typeface="Symbol" panose="05050102010706020507" pitchFamily="18" charset="2"/>
              </a:rPr>
              <a:t>是否可以由</a:t>
            </a:r>
            <a:r>
              <a:rPr lang="en-US" altLang="zh-CN" sz="3000" dirty="0">
                <a:latin typeface="Tahoma" panose="020B0604030504040204" pitchFamily="34" charset="0"/>
                <a:sym typeface="Symbol" panose="05050102010706020507" pitchFamily="18" charset="2"/>
              </a:rPr>
              <a:t>F</a:t>
            </a:r>
            <a:r>
              <a:rPr lang="zh-CN" altLang="en-US" sz="3000" dirty="0">
                <a:latin typeface="Tahoma" panose="020B0604030504040204" pitchFamily="34" charset="0"/>
                <a:sym typeface="Symbol" panose="05050102010706020507" pitchFamily="18" charset="2"/>
              </a:rPr>
              <a:t>推出，即计算在函数依赖集</a:t>
            </a:r>
            <a:r>
              <a:rPr lang="en-US" altLang="zh-CN" sz="3000" dirty="0">
                <a:latin typeface="Tahoma" panose="020B0604030504040204" pitchFamily="34" charset="0"/>
                <a:sym typeface="Symbol" panose="05050102010706020507" pitchFamily="18" charset="2"/>
              </a:rPr>
              <a:t>F</a:t>
            </a:r>
            <a:r>
              <a:rPr lang="zh-CN" altLang="en-US" sz="3000" dirty="0">
                <a:latin typeface="Tahoma" panose="020B0604030504040204" pitchFamily="34" charset="0"/>
                <a:sym typeface="Symbol" panose="05050102010706020507" pitchFamily="18" charset="2"/>
              </a:rPr>
              <a:t>下的</a:t>
            </a:r>
            <a:r>
              <a:rPr lang="zh-CN" altLang="en-US" sz="3000" dirty="0">
                <a:latin typeface="Tahoma" panose="020B0604030504040204" pitchFamily="34" charset="0"/>
                <a:ea typeface="宋体" panose="02010600030101010101" pitchFamily="2" charset="-122"/>
                <a:sym typeface="Symbol" panose="05050102010706020507" pitchFamily="18" charset="2"/>
              </a:rPr>
              <a:t></a:t>
            </a:r>
            <a:r>
              <a:rPr lang="en-US" altLang="zh-CN" sz="3000" baseline="-25000" dirty="0">
                <a:latin typeface="Tahoma" panose="020B0604030504040204" pitchFamily="34" charset="0"/>
                <a:ea typeface="宋体" panose="02010600030101010101" pitchFamily="2" charset="-122"/>
                <a:sym typeface="Symbol" panose="05050102010706020507" pitchFamily="18" charset="2"/>
              </a:rPr>
              <a:t>F</a:t>
            </a:r>
            <a:r>
              <a:rPr lang="zh-CN" altLang="en-US" sz="3000" baseline="30000" dirty="0">
                <a:latin typeface="Tahoma" panose="020B0604030504040204" pitchFamily="34" charset="0"/>
                <a:ea typeface="宋体" panose="02010600030101010101" pitchFamily="2" charset="-122"/>
                <a:sym typeface="Symbol" panose="05050102010706020507" pitchFamily="18" charset="2"/>
              </a:rPr>
              <a:t>+</a:t>
            </a:r>
            <a:r>
              <a:rPr lang="zh-CN" altLang="en-US" sz="3000" dirty="0">
                <a:latin typeface="Tahoma" panose="020B0604030504040204" pitchFamily="34" charset="0"/>
                <a:sym typeface="Symbol" panose="05050102010706020507" pitchFamily="18" charset="2"/>
              </a:rPr>
              <a:t>，如果</a:t>
            </a:r>
            <a:r>
              <a:rPr lang="zh-CN" altLang="en-US" sz="3000" dirty="0">
                <a:latin typeface="Tahoma" panose="020B0604030504040204" pitchFamily="34" charset="0"/>
                <a:ea typeface="宋体" panose="02010600030101010101" pitchFamily="2" charset="-122"/>
                <a:sym typeface="Symbol" panose="05050102010706020507" pitchFamily="18" charset="2"/>
              </a:rPr>
              <a:t></a:t>
            </a:r>
            <a:r>
              <a:rPr lang="en-US" altLang="zh-CN" sz="3000" baseline="-25000" dirty="0">
                <a:latin typeface="Tahoma" panose="020B0604030504040204" pitchFamily="34" charset="0"/>
                <a:ea typeface="宋体" panose="02010600030101010101" pitchFamily="2" charset="-122"/>
                <a:sym typeface="Symbol" panose="05050102010706020507" pitchFamily="18" charset="2"/>
              </a:rPr>
              <a:t>F</a:t>
            </a:r>
            <a:r>
              <a:rPr lang="zh-CN" altLang="en-US" sz="3000" baseline="30000" dirty="0">
                <a:latin typeface="Tahoma" panose="020B0604030504040204" pitchFamily="34" charset="0"/>
                <a:ea typeface="宋体" panose="02010600030101010101" pitchFamily="2" charset="-122"/>
                <a:sym typeface="Symbol" panose="05050102010706020507" pitchFamily="18" charset="2"/>
              </a:rPr>
              <a:t>+</a:t>
            </a:r>
            <a:r>
              <a:rPr lang="zh-CN" altLang="en-US" sz="3000" dirty="0">
                <a:latin typeface="华文新魏" panose="02010800040101010101" pitchFamily="2" charset="-122"/>
                <a:sym typeface="Symbol" panose="05050102010706020507" pitchFamily="18" charset="2"/>
              </a:rPr>
              <a:t>包含</a:t>
            </a:r>
            <a:r>
              <a:rPr lang="en-US" altLang="zh-CN" sz="3000" dirty="0">
                <a:latin typeface="华文新魏" panose="02010800040101010101" pitchFamily="2" charset="-122"/>
                <a:sym typeface="Symbol" panose="05050102010706020507" pitchFamily="18" charset="2"/>
              </a:rPr>
              <a:t>β</a:t>
            </a:r>
            <a:r>
              <a:rPr lang="zh-CN" altLang="en-US" sz="3000" dirty="0">
                <a:latin typeface="华文新魏" panose="02010800040101010101" pitchFamily="2" charset="-122"/>
                <a:sym typeface="Symbol" panose="05050102010706020507" pitchFamily="18" charset="2"/>
              </a:rPr>
              <a:t>的所有属性，则</a:t>
            </a:r>
            <a:r>
              <a:rPr lang="en-US" altLang="zh-CN" sz="3000" dirty="0">
                <a:latin typeface="华文新魏" panose="02010800040101010101" pitchFamily="2" charset="-122"/>
                <a:sym typeface="Symbol" panose="05050102010706020507" pitchFamily="18" charset="2"/>
              </a:rPr>
              <a:t>A</a:t>
            </a:r>
            <a:r>
              <a:rPr lang="zh-CN" altLang="en-US" sz="3000" dirty="0">
                <a:latin typeface="华文新魏" panose="02010800040101010101" pitchFamily="2" charset="-122"/>
                <a:sym typeface="Symbol" panose="05050102010706020507" pitchFamily="18" charset="2"/>
              </a:rPr>
              <a:t>在</a:t>
            </a:r>
            <a:r>
              <a:rPr lang="en-US" altLang="zh-CN" sz="3000" dirty="0">
                <a:latin typeface="华文新魏" panose="02010800040101010101" pitchFamily="2" charset="-122"/>
                <a:sym typeface="Symbol" panose="05050102010706020507" pitchFamily="18" charset="2"/>
              </a:rPr>
              <a:t>α</a:t>
            </a:r>
            <a:r>
              <a:rPr lang="zh-CN" altLang="en-US" sz="3000" dirty="0">
                <a:latin typeface="华文新魏" panose="02010800040101010101" pitchFamily="2" charset="-122"/>
                <a:sym typeface="Symbol" panose="05050102010706020507" pitchFamily="18" charset="2"/>
              </a:rPr>
              <a:t>中是无关的</a:t>
            </a:r>
          </a:p>
          <a:p>
            <a:pPr lvl="1" eaLnBrk="1" hangingPunct="1"/>
            <a:r>
              <a:rPr lang="zh-CN" altLang="en-US" sz="3000" dirty="0">
                <a:latin typeface="华文新魏" panose="02010800040101010101" pitchFamily="2" charset="-122"/>
                <a:sym typeface="Symbol" panose="05050102010706020507" pitchFamily="18" charset="2"/>
              </a:rPr>
              <a:t>如果</a:t>
            </a:r>
            <a:r>
              <a:rPr lang="en-US" altLang="zh-CN" sz="3000" dirty="0">
                <a:latin typeface="华文新魏" panose="02010800040101010101" pitchFamily="2" charset="-122"/>
                <a:sym typeface="Symbol" panose="05050102010706020507" pitchFamily="18" charset="2"/>
              </a:rPr>
              <a:t>A</a:t>
            </a:r>
            <a:r>
              <a:rPr lang="en-US" altLang="zh-CN" sz="3000" dirty="0">
                <a:latin typeface="Times New Roman" panose="02020603050405020304" pitchFamily="18" charset="0"/>
                <a:ea typeface="宋体" panose="02010600030101010101" pitchFamily="2" charset="-122"/>
                <a:sym typeface="Symbol" panose="05050102010706020507" pitchFamily="18" charset="2"/>
              </a:rPr>
              <a:t></a:t>
            </a:r>
            <a:r>
              <a:rPr lang="en-US" altLang="zh-CN" sz="3000" dirty="0">
                <a:latin typeface="华文新魏" panose="02010800040101010101" pitchFamily="2" charset="-122"/>
                <a:sym typeface="Symbol" panose="05050102010706020507" pitchFamily="18" charset="2"/>
              </a:rPr>
              <a:t>β，F</a:t>
            </a:r>
            <a:r>
              <a:rPr lang="en-US" altLang="zh-CN" sz="3000" dirty="0">
                <a:sym typeface="Symbol" panose="05050102010706020507" pitchFamily="18" charset="2"/>
              </a:rPr>
              <a:t>’</a:t>
            </a:r>
            <a:r>
              <a:rPr lang="en-US" altLang="zh-CN" sz="3000" dirty="0">
                <a:latin typeface="华文新魏" panose="02010800040101010101" pitchFamily="2" charset="-122"/>
                <a:sym typeface="Symbol" panose="05050102010706020507" pitchFamily="18" charset="2"/>
              </a:rPr>
              <a:t>= </a:t>
            </a:r>
            <a:r>
              <a:rPr lang="zh-CN" altLang="en-US" sz="3000" dirty="0">
                <a:latin typeface="华文新魏" panose="02010800040101010101" pitchFamily="2" charset="-122"/>
                <a:sym typeface="Symbol" panose="05050102010706020507" pitchFamily="18" charset="2"/>
              </a:rPr>
              <a:t>( </a:t>
            </a:r>
            <a:r>
              <a:rPr lang="en-US" altLang="zh-CN" sz="3000" dirty="0">
                <a:latin typeface="华文新魏" panose="02010800040101010101" pitchFamily="2" charset="-122"/>
                <a:sym typeface="Symbol" panose="05050102010706020507" pitchFamily="18" charset="2"/>
              </a:rPr>
              <a:t>F </a:t>
            </a:r>
            <a:r>
              <a:rPr lang="en-US" altLang="zh-CN" sz="3000" dirty="0">
                <a:latin typeface="华文新魏" panose="02010800040101010101" pitchFamily="2" charset="-122"/>
                <a:sym typeface="MS Outlook" panose="05010100010000000000" pitchFamily="2" charset="2"/>
              </a:rPr>
              <a:t>- {</a:t>
            </a:r>
            <a:r>
              <a:rPr lang="en-US" altLang="zh-CN" sz="3000" dirty="0">
                <a:latin typeface="华文新魏" panose="02010800040101010101" pitchFamily="2" charset="-122"/>
                <a:sym typeface="Symbol" panose="05050102010706020507" pitchFamily="18" charset="2"/>
              </a:rPr>
              <a:t>αβ})∪{α(β - A) } </a:t>
            </a:r>
            <a:r>
              <a:rPr lang="zh-CN" altLang="en-US" sz="3000" dirty="0">
                <a:latin typeface="华文新魏" panose="02010800040101010101" pitchFamily="2" charset="-122"/>
                <a:sym typeface="Symbol" panose="05050102010706020507" pitchFamily="18" charset="2"/>
              </a:rPr>
              <a:t>检验</a:t>
            </a:r>
            <a:r>
              <a:rPr lang="en-US" altLang="zh-CN" sz="3000" dirty="0">
                <a:latin typeface="华文新魏" panose="02010800040101010101" pitchFamily="2" charset="-122"/>
                <a:sym typeface="Symbol" panose="05050102010706020507" pitchFamily="18" charset="2"/>
              </a:rPr>
              <a:t>αA</a:t>
            </a:r>
            <a:r>
              <a:rPr lang="zh-CN" altLang="en-US" sz="3000" dirty="0">
                <a:latin typeface="华文新魏" panose="02010800040101010101" pitchFamily="2" charset="-122"/>
                <a:sym typeface="Symbol" panose="05050102010706020507" pitchFamily="18" charset="2"/>
              </a:rPr>
              <a:t>是否能由</a:t>
            </a:r>
            <a:r>
              <a:rPr lang="en-US" altLang="zh-CN" sz="3000" dirty="0">
                <a:latin typeface="华文新魏" panose="02010800040101010101" pitchFamily="2" charset="-122"/>
                <a:sym typeface="Symbol" panose="05050102010706020507" pitchFamily="18" charset="2"/>
              </a:rPr>
              <a:t>F</a:t>
            </a:r>
            <a:r>
              <a:rPr lang="en-US" altLang="zh-CN" sz="3000" dirty="0">
                <a:sym typeface="Symbol" panose="05050102010706020507" pitchFamily="18" charset="2"/>
              </a:rPr>
              <a:t>’</a:t>
            </a:r>
            <a:r>
              <a:rPr lang="zh-CN" altLang="en-US" sz="3000" dirty="0">
                <a:sym typeface="Symbol" panose="05050102010706020507" pitchFamily="18" charset="2"/>
              </a:rPr>
              <a:t>推导出</a:t>
            </a:r>
            <a:r>
              <a:rPr lang="zh-CN" altLang="en-US" sz="3000" dirty="0">
                <a:latin typeface="华文新魏" panose="02010800040101010101" pitchFamily="2" charset="-122"/>
                <a:sym typeface="Symbol" panose="05050102010706020507" pitchFamily="18" charset="2"/>
              </a:rPr>
              <a:t>，即计算函数依赖集</a:t>
            </a:r>
            <a:r>
              <a:rPr lang="en-US" altLang="zh-CN" sz="3000" dirty="0">
                <a:latin typeface="华文新魏" panose="02010800040101010101" pitchFamily="2" charset="-122"/>
                <a:sym typeface="Symbol" panose="05050102010706020507" pitchFamily="18" charset="2"/>
              </a:rPr>
              <a:t>F</a:t>
            </a:r>
            <a:r>
              <a:rPr lang="en-US" altLang="zh-CN" sz="3000" dirty="0">
                <a:sym typeface="Symbol" panose="05050102010706020507" pitchFamily="18" charset="2"/>
              </a:rPr>
              <a:t>’</a:t>
            </a:r>
            <a:r>
              <a:rPr lang="zh-CN" altLang="en-US" sz="3000" dirty="0">
                <a:latin typeface="华文新魏" panose="02010800040101010101" pitchFamily="2" charset="-122"/>
                <a:sym typeface="Symbol" panose="05050102010706020507" pitchFamily="18" charset="2"/>
              </a:rPr>
              <a:t>下的</a:t>
            </a:r>
            <a:r>
              <a:rPr lang="en-US" altLang="zh-CN" sz="3000" dirty="0">
                <a:latin typeface="华文新魏" panose="02010800040101010101" pitchFamily="2" charset="-122"/>
                <a:sym typeface="Symbol" panose="05050102010706020507" pitchFamily="18" charset="2"/>
              </a:rPr>
              <a:t>α</a:t>
            </a:r>
            <a:r>
              <a:rPr lang="en-US" altLang="zh-CN" sz="3000" baseline="-25000" dirty="0">
                <a:latin typeface="华文新魏" panose="02010800040101010101" pitchFamily="2" charset="-122"/>
                <a:sym typeface="Symbol" panose="05050102010706020507" pitchFamily="18" charset="2"/>
              </a:rPr>
              <a:t>F</a:t>
            </a:r>
            <a:r>
              <a:rPr lang="en-US" altLang="zh-CN" sz="3000" baseline="-25000" dirty="0">
                <a:sym typeface="Symbol" panose="05050102010706020507" pitchFamily="18" charset="2"/>
              </a:rPr>
              <a:t>’</a:t>
            </a:r>
            <a:r>
              <a:rPr lang="en-US" altLang="zh-CN" sz="3000" baseline="30000" dirty="0">
                <a:latin typeface="华文新魏" panose="02010800040101010101" pitchFamily="2" charset="-122"/>
                <a:sym typeface="Symbol" panose="05050102010706020507" pitchFamily="18" charset="2"/>
              </a:rPr>
              <a:t>+</a:t>
            </a:r>
            <a:r>
              <a:rPr lang="en-US" altLang="zh-CN" sz="3000" dirty="0">
                <a:latin typeface="华文新魏" panose="02010800040101010101" pitchFamily="2" charset="-122"/>
                <a:sym typeface="Symbol" panose="05050102010706020507" pitchFamily="18" charset="2"/>
              </a:rPr>
              <a:t>，</a:t>
            </a:r>
            <a:r>
              <a:rPr lang="zh-CN" altLang="en-US" sz="3000" dirty="0">
                <a:latin typeface="华文新魏" panose="02010800040101010101" pitchFamily="2" charset="-122"/>
                <a:sym typeface="Symbol" panose="05050102010706020507" pitchFamily="18" charset="2"/>
              </a:rPr>
              <a:t>如果</a:t>
            </a:r>
            <a:r>
              <a:rPr lang="en-US" altLang="zh-CN" sz="3000" dirty="0">
                <a:latin typeface="华文新魏" panose="02010800040101010101" pitchFamily="2" charset="-122"/>
                <a:sym typeface="Symbol" panose="05050102010706020507" pitchFamily="18" charset="2"/>
              </a:rPr>
              <a:t>α</a:t>
            </a:r>
            <a:r>
              <a:rPr lang="en-US" altLang="zh-CN" sz="3000" baseline="-25000" dirty="0">
                <a:latin typeface="华文新魏" panose="02010800040101010101" pitchFamily="2" charset="-122"/>
                <a:sym typeface="Symbol" panose="05050102010706020507" pitchFamily="18" charset="2"/>
              </a:rPr>
              <a:t>F</a:t>
            </a:r>
            <a:r>
              <a:rPr lang="en-US" altLang="zh-CN" sz="3000" baseline="-25000" dirty="0">
                <a:sym typeface="Symbol" panose="05050102010706020507" pitchFamily="18" charset="2"/>
              </a:rPr>
              <a:t>’</a:t>
            </a:r>
            <a:r>
              <a:rPr lang="en-US" altLang="zh-CN" sz="3000" baseline="30000" dirty="0">
                <a:latin typeface="华文新魏" panose="02010800040101010101" pitchFamily="2" charset="-122"/>
                <a:sym typeface="Symbol" panose="05050102010706020507" pitchFamily="18" charset="2"/>
              </a:rPr>
              <a:t>+</a:t>
            </a:r>
            <a:r>
              <a:rPr lang="zh-CN" altLang="en-US" sz="3000" dirty="0">
                <a:latin typeface="华文新魏" panose="02010800040101010101" pitchFamily="2" charset="-122"/>
                <a:sym typeface="Symbol" panose="05050102010706020507" pitchFamily="18" charset="2"/>
              </a:rPr>
              <a:t>包含</a:t>
            </a:r>
            <a:r>
              <a:rPr lang="en-US" altLang="zh-CN" sz="3000" dirty="0">
                <a:latin typeface="华文新魏" panose="02010800040101010101" pitchFamily="2" charset="-122"/>
                <a:sym typeface="Symbol" panose="05050102010706020507" pitchFamily="18" charset="2"/>
              </a:rPr>
              <a:t>A，</a:t>
            </a:r>
            <a:r>
              <a:rPr lang="zh-CN" altLang="en-US" sz="3000" dirty="0">
                <a:latin typeface="华文新魏" panose="02010800040101010101" pitchFamily="2" charset="-122"/>
                <a:sym typeface="Symbol" panose="05050102010706020507" pitchFamily="18" charset="2"/>
              </a:rPr>
              <a:t>则</a:t>
            </a:r>
            <a:r>
              <a:rPr lang="en-US" altLang="zh-CN" sz="3000" dirty="0">
                <a:latin typeface="华文新魏" panose="02010800040101010101" pitchFamily="2" charset="-122"/>
                <a:sym typeface="Symbol" panose="05050102010706020507" pitchFamily="18" charset="2"/>
              </a:rPr>
              <a:t>A</a:t>
            </a:r>
            <a:r>
              <a:rPr lang="zh-CN" altLang="en-US" sz="3000" dirty="0">
                <a:latin typeface="华文新魏" panose="02010800040101010101" pitchFamily="2" charset="-122"/>
                <a:sym typeface="Symbol" panose="05050102010706020507" pitchFamily="18" charset="2"/>
              </a:rPr>
              <a:t>在</a:t>
            </a:r>
            <a:r>
              <a:rPr lang="en-US" altLang="zh-CN" sz="3000" dirty="0">
                <a:latin typeface="华文新魏" panose="02010800040101010101" pitchFamily="2" charset="-122"/>
                <a:sym typeface="Symbol" panose="05050102010706020507" pitchFamily="18" charset="2"/>
              </a:rPr>
              <a:t>β</a:t>
            </a:r>
            <a:r>
              <a:rPr lang="zh-CN" altLang="en-US" sz="3000" dirty="0">
                <a:latin typeface="华文新魏" panose="02010800040101010101" pitchFamily="2" charset="-122"/>
                <a:sym typeface="Symbol" panose="05050102010706020507" pitchFamily="18" charset="2"/>
              </a:rPr>
              <a:t>中是无关的</a:t>
            </a:r>
            <a:endParaRPr lang="en-US" altLang="zh-CN" sz="3000" dirty="0">
              <a:latin typeface="华文新魏" panose="02010800040101010101" pitchFamily="2" charset="-122"/>
              <a:sym typeface="Symbol" panose="05050102010706020507" pitchFamily="18" charset="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74756" name="Rectangle 2"/>
          <p:cNvSpPr>
            <a:spLocks noGrp="1" noChangeArrowheads="1"/>
          </p:cNvSpPr>
          <p:nvPr>
            <p:ph type="title"/>
          </p:nvPr>
        </p:nvSpPr>
        <p:spPr/>
        <p:txBody>
          <a:bodyPr/>
          <a:lstStyle/>
          <a:p>
            <a:pPr eaLnBrk="1" hangingPunct="1">
              <a:defRPr/>
            </a:pPr>
            <a:r>
              <a:rPr kumimoji="1" lang="zh-CN" altLang="en-US"/>
              <a:t>检验无关属性的方法</a:t>
            </a:r>
          </a:p>
        </p:txBody>
      </p:sp>
      <p:sp>
        <p:nvSpPr>
          <p:cNvPr id="75781" name="Rectangle 3"/>
          <p:cNvSpPr>
            <a:spLocks noGrp="1" noChangeArrowheads="1"/>
          </p:cNvSpPr>
          <p:nvPr>
            <p:ph idx="1"/>
          </p:nvPr>
        </p:nvSpPr>
        <p:spPr>
          <a:xfrm>
            <a:off x="685800" y="1371600"/>
            <a:ext cx="7772400" cy="1193800"/>
          </a:xfrm>
        </p:spPr>
        <p:txBody>
          <a:bodyPr/>
          <a:lstStyle/>
          <a:p>
            <a:pPr eaLnBrk="1" hangingPunct="1"/>
            <a:r>
              <a:rPr lang="en-US" altLang="zh-CN" dirty="0">
                <a:latin typeface="Tahoma" panose="020B0604030504040204" pitchFamily="34" charset="0"/>
              </a:rPr>
              <a:t>F={AB </a:t>
            </a:r>
            <a:r>
              <a:rPr lang="en-US" altLang="zh-CN" dirty="0">
                <a:latin typeface="Tahoma" panose="020B0604030504040204" pitchFamily="34" charset="0"/>
                <a:sym typeface="Symbol" panose="05050102010706020507" pitchFamily="18" charset="2"/>
              </a:rPr>
              <a:t></a:t>
            </a:r>
            <a:r>
              <a:rPr lang="en-US" altLang="zh-CN" dirty="0">
                <a:latin typeface="Tahoma" panose="020B0604030504040204" pitchFamily="34" charset="0"/>
              </a:rPr>
              <a:t> CD, A </a:t>
            </a:r>
            <a:r>
              <a:rPr lang="en-US" altLang="zh-CN" dirty="0">
                <a:latin typeface="Tahoma" panose="020B0604030504040204" pitchFamily="34" charset="0"/>
                <a:sym typeface="Symbol" panose="05050102010706020507" pitchFamily="18" charset="2"/>
              </a:rPr>
              <a:t></a:t>
            </a:r>
            <a:r>
              <a:rPr lang="en-US" altLang="zh-CN" dirty="0">
                <a:latin typeface="Tahoma" panose="020B0604030504040204" pitchFamily="34" charset="0"/>
              </a:rPr>
              <a:t> E, E </a:t>
            </a:r>
            <a:r>
              <a:rPr lang="en-US" altLang="zh-CN" dirty="0">
                <a:latin typeface="Tahoma" panose="020B0604030504040204" pitchFamily="34" charset="0"/>
                <a:sym typeface="Symbol" panose="05050102010706020507" pitchFamily="18" charset="2"/>
              </a:rPr>
              <a:t></a:t>
            </a:r>
            <a:r>
              <a:rPr lang="en-US" altLang="zh-CN" dirty="0">
                <a:latin typeface="Tahoma" panose="020B0604030504040204" pitchFamily="34" charset="0"/>
              </a:rPr>
              <a:t> C}</a:t>
            </a:r>
            <a:r>
              <a:rPr lang="zh-CN" altLang="en-US" dirty="0">
                <a:latin typeface="Tahoma" panose="020B0604030504040204" pitchFamily="34" charset="0"/>
              </a:rPr>
              <a:t>，</a:t>
            </a:r>
            <a:r>
              <a:rPr lang="en-US" altLang="zh-CN" dirty="0">
                <a:latin typeface="Tahoma" panose="020B0604030504040204" pitchFamily="34" charset="0"/>
              </a:rPr>
              <a:t>C</a:t>
            </a:r>
            <a:r>
              <a:rPr lang="zh-CN" altLang="en-US" dirty="0">
                <a:latin typeface="Tahoma" panose="020B0604030504040204" pitchFamily="34" charset="0"/>
              </a:rPr>
              <a:t>在</a:t>
            </a:r>
            <a:r>
              <a:rPr lang="en-US" altLang="zh-CN" dirty="0">
                <a:latin typeface="Tahoma" panose="020B0604030504040204" pitchFamily="34" charset="0"/>
              </a:rPr>
              <a:t>AB </a:t>
            </a:r>
            <a:r>
              <a:rPr lang="en-US" altLang="zh-CN" dirty="0">
                <a:latin typeface="Tahoma" panose="020B0604030504040204" pitchFamily="34" charset="0"/>
                <a:sym typeface="Symbol" panose="05050102010706020507" pitchFamily="18" charset="2"/>
              </a:rPr>
              <a:t></a:t>
            </a:r>
            <a:r>
              <a:rPr lang="en-US" altLang="zh-CN" dirty="0">
                <a:latin typeface="Tahoma" panose="020B0604030504040204" pitchFamily="34" charset="0"/>
              </a:rPr>
              <a:t> CD</a:t>
            </a:r>
            <a:r>
              <a:rPr lang="zh-CN" altLang="en-US" dirty="0">
                <a:latin typeface="Tahoma" panose="020B0604030504040204" pitchFamily="34" charset="0"/>
              </a:rPr>
              <a:t>上是否是无关属性？</a:t>
            </a:r>
          </a:p>
        </p:txBody>
      </p:sp>
      <p:sp>
        <p:nvSpPr>
          <p:cNvPr id="473092" name="Text Box 4"/>
          <p:cNvSpPr txBox="1">
            <a:spLocks noChangeArrowheads="1"/>
          </p:cNvSpPr>
          <p:nvPr/>
        </p:nvSpPr>
        <p:spPr bwMode="auto">
          <a:xfrm>
            <a:off x="755650" y="3068638"/>
            <a:ext cx="7075488"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r>
              <a:rPr lang="en-US" altLang="zh-CN">
                <a:latin typeface="Tahoma" panose="020B0604030504040204" pitchFamily="34" charset="0"/>
              </a:rPr>
              <a:t>F’={AB </a:t>
            </a:r>
            <a:r>
              <a:rPr lang="en-US" altLang="zh-CN">
                <a:latin typeface="Tahoma" panose="020B0604030504040204" pitchFamily="34" charset="0"/>
                <a:sym typeface="Symbol" panose="05050102010706020507" pitchFamily="18" charset="2"/>
              </a:rPr>
              <a:t></a:t>
            </a:r>
            <a:r>
              <a:rPr lang="en-US" altLang="zh-CN">
                <a:latin typeface="Tahoma" panose="020B0604030504040204" pitchFamily="34" charset="0"/>
              </a:rPr>
              <a:t> D, A </a:t>
            </a:r>
            <a:r>
              <a:rPr lang="en-US" altLang="zh-CN">
                <a:latin typeface="Tahoma" panose="020B0604030504040204" pitchFamily="34" charset="0"/>
                <a:sym typeface="Symbol" panose="05050102010706020507" pitchFamily="18" charset="2"/>
              </a:rPr>
              <a:t></a:t>
            </a:r>
            <a:r>
              <a:rPr lang="en-US" altLang="zh-CN">
                <a:latin typeface="Tahoma" panose="020B0604030504040204" pitchFamily="34" charset="0"/>
              </a:rPr>
              <a:t> E, E </a:t>
            </a:r>
            <a:r>
              <a:rPr lang="en-US" altLang="zh-CN">
                <a:latin typeface="Tahoma" panose="020B0604030504040204" pitchFamily="34" charset="0"/>
                <a:sym typeface="Symbol" panose="05050102010706020507" pitchFamily="18" charset="2"/>
              </a:rPr>
              <a:t></a:t>
            </a:r>
            <a:r>
              <a:rPr lang="en-US" altLang="zh-CN">
                <a:latin typeface="Tahoma" panose="020B0604030504040204" pitchFamily="34" charset="0"/>
              </a:rPr>
              <a:t> C}</a:t>
            </a:r>
            <a:r>
              <a:rPr lang="zh-CN" altLang="en-US">
                <a:latin typeface="Tahoma" panose="020B0604030504040204" pitchFamily="34" charset="0"/>
              </a:rPr>
              <a:t>下</a:t>
            </a:r>
            <a:r>
              <a:rPr lang="en-US" altLang="zh-CN">
                <a:latin typeface="Tahoma" panose="020B0604030504040204" pitchFamily="34" charset="0"/>
              </a:rPr>
              <a:t>AB</a:t>
            </a:r>
            <a:r>
              <a:rPr lang="zh-CN" altLang="en-US">
                <a:latin typeface="Tahoma" panose="020B0604030504040204" pitchFamily="34" charset="0"/>
              </a:rPr>
              <a:t>的属性闭包为</a:t>
            </a:r>
            <a:r>
              <a:rPr lang="en-US" altLang="zh-CN">
                <a:latin typeface="Tahoma" panose="020B0604030504040204" pitchFamily="34" charset="0"/>
              </a:rPr>
              <a:t>{ABCDE}</a:t>
            </a:r>
            <a:r>
              <a:rPr lang="zh-CN" altLang="en-US">
                <a:latin typeface="Tahoma" panose="020B0604030504040204" pitchFamily="34" charset="0"/>
              </a:rPr>
              <a:t>，包含</a:t>
            </a:r>
            <a:r>
              <a:rPr lang="en-US" altLang="zh-CN">
                <a:latin typeface="Tahoma" panose="020B0604030504040204" pitchFamily="34" charset="0"/>
              </a:rPr>
              <a:t>C</a:t>
            </a:r>
            <a:r>
              <a:rPr lang="zh-CN" altLang="en-US">
                <a:latin typeface="Tahoma" panose="020B0604030504040204" pitchFamily="34" charset="0"/>
              </a:rPr>
              <a:t>，因此</a:t>
            </a:r>
            <a:r>
              <a:rPr lang="en-US" altLang="zh-CN">
                <a:latin typeface="Tahoma" panose="020B0604030504040204" pitchFamily="34" charset="0"/>
              </a:rPr>
              <a:t>C</a:t>
            </a:r>
            <a:r>
              <a:rPr lang="zh-CN" altLang="en-US">
                <a:latin typeface="Tahoma" panose="020B0604030504040204" pitchFamily="34" charset="0"/>
              </a:rPr>
              <a:t>在</a:t>
            </a:r>
            <a:r>
              <a:rPr lang="en-US" altLang="zh-CN">
                <a:latin typeface="Tahoma" panose="020B0604030504040204" pitchFamily="34" charset="0"/>
              </a:rPr>
              <a:t>AB </a:t>
            </a:r>
            <a:r>
              <a:rPr lang="en-US" altLang="zh-CN">
                <a:latin typeface="Tahoma" panose="020B0604030504040204" pitchFamily="34" charset="0"/>
                <a:sym typeface="Symbol" panose="05050102010706020507" pitchFamily="18" charset="2"/>
              </a:rPr>
              <a:t></a:t>
            </a:r>
            <a:r>
              <a:rPr lang="en-US" altLang="zh-CN">
                <a:latin typeface="Tahoma" panose="020B0604030504040204" pitchFamily="34" charset="0"/>
              </a:rPr>
              <a:t> CD</a:t>
            </a:r>
            <a:r>
              <a:rPr lang="zh-CN" altLang="en-US">
                <a:latin typeface="Tahoma" panose="020B0604030504040204" pitchFamily="34" charset="0"/>
              </a:rPr>
              <a:t>上是无关属性</a:t>
            </a:r>
            <a:endParaRPr lang="zh-CN" altLang="en-US">
              <a:solidFill>
                <a:schemeClr val="tx1"/>
              </a:solidFill>
              <a:latin typeface="Tahoma" panose="020B0604030504040204" pitchFamily="3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73092"/>
                                        </p:tgtEl>
                                        <p:attrNameLst>
                                          <p:attrName>style.visibility</p:attrName>
                                        </p:attrNameLst>
                                      </p:cBhvr>
                                      <p:to>
                                        <p:strVal val="visible"/>
                                      </p:to>
                                    </p:set>
                                    <p:anim calcmode="lin" valueType="num">
                                      <p:cBhvr additive="base">
                                        <p:cTn id="7" dur="500" fill="hold"/>
                                        <p:tgtEl>
                                          <p:spTgt spid="473092"/>
                                        </p:tgtEl>
                                        <p:attrNameLst>
                                          <p:attrName>ppt_x</p:attrName>
                                        </p:attrNameLst>
                                      </p:cBhvr>
                                      <p:tavLst>
                                        <p:tav tm="0">
                                          <p:val>
                                            <p:strVal val="#ppt_x"/>
                                          </p:val>
                                        </p:tav>
                                        <p:tav tm="100000">
                                          <p:val>
                                            <p:strVal val="#ppt_x"/>
                                          </p:val>
                                        </p:tav>
                                      </p:tavLst>
                                    </p:anim>
                                    <p:anim calcmode="lin" valueType="num">
                                      <p:cBhvr additive="base">
                                        <p:cTn id="8" dur="500" fill="hold"/>
                                        <p:tgtEl>
                                          <p:spTgt spid="4730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3092"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75780" name="Rectangle 2"/>
          <p:cNvSpPr>
            <a:spLocks noGrp="1" noChangeArrowheads="1"/>
          </p:cNvSpPr>
          <p:nvPr>
            <p:ph type="title"/>
          </p:nvPr>
        </p:nvSpPr>
        <p:spPr/>
        <p:txBody>
          <a:bodyPr/>
          <a:lstStyle/>
          <a:p>
            <a:pPr eaLnBrk="1" hangingPunct="1">
              <a:defRPr/>
            </a:pPr>
            <a:r>
              <a:rPr kumimoji="1" lang="zh-CN" altLang="en-US" dirty="0"/>
              <a:t>正则覆盖</a:t>
            </a:r>
            <a:endParaRPr kumimoji="1" lang="en-US" altLang="zh-CN" dirty="0"/>
          </a:p>
        </p:txBody>
      </p:sp>
      <p:sp>
        <p:nvSpPr>
          <p:cNvPr id="76805" name="Rectangle 3"/>
          <p:cNvSpPr>
            <a:spLocks noGrp="1" noChangeArrowheads="1"/>
          </p:cNvSpPr>
          <p:nvPr>
            <p:ph idx="1"/>
          </p:nvPr>
        </p:nvSpPr>
        <p:spPr/>
        <p:txBody>
          <a:bodyPr/>
          <a:lstStyle/>
          <a:p>
            <a:pPr eaLnBrk="1" hangingPunct="1">
              <a:spcBef>
                <a:spcPct val="40000"/>
              </a:spcBef>
            </a:pPr>
            <a:r>
              <a:rPr lang="zh-CN" altLang="en-US" sz="2800" dirty="0">
                <a:latin typeface="Tahoma" panose="020B0604030504040204" pitchFamily="34" charset="0"/>
              </a:rPr>
              <a:t>满足下列条件的函数依赖集称为</a:t>
            </a:r>
            <a:r>
              <a:rPr lang="en-US" altLang="zh-CN" sz="2800" dirty="0">
                <a:solidFill>
                  <a:srgbClr val="FF0000"/>
                </a:solidFill>
                <a:latin typeface="Tahoma" panose="020B0604030504040204" pitchFamily="34" charset="0"/>
              </a:rPr>
              <a:t>F</a:t>
            </a:r>
            <a:r>
              <a:rPr lang="zh-CN" altLang="en-US" sz="2800" dirty="0">
                <a:solidFill>
                  <a:srgbClr val="FF0000"/>
                </a:solidFill>
                <a:latin typeface="Tahoma" panose="020B0604030504040204" pitchFamily="34" charset="0"/>
              </a:rPr>
              <a:t>的正则覆盖</a:t>
            </a:r>
            <a:r>
              <a:rPr lang="zh-CN" altLang="en-US" sz="2800" dirty="0">
                <a:latin typeface="Tahoma" panose="020B0604030504040204" pitchFamily="34" charset="0"/>
              </a:rPr>
              <a:t>，记作</a:t>
            </a:r>
            <a:r>
              <a:rPr lang="en-US" altLang="zh-CN" sz="2800" dirty="0">
                <a:latin typeface="Tahoma" panose="020B0604030504040204" pitchFamily="34" charset="0"/>
              </a:rPr>
              <a:t>F</a:t>
            </a:r>
            <a:r>
              <a:rPr lang="en-US" altLang="zh-CN" sz="2800" baseline="-25000" dirty="0">
                <a:latin typeface="Tahoma" panose="020B0604030504040204" pitchFamily="34" charset="0"/>
              </a:rPr>
              <a:t>c</a:t>
            </a:r>
            <a:r>
              <a:rPr lang="en-US" altLang="zh-CN" sz="2800" dirty="0">
                <a:latin typeface="Tahoma" panose="020B0604030504040204" pitchFamily="34" charset="0"/>
              </a:rPr>
              <a:t>：</a:t>
            </a:r>
          </a:p>
          <a:p>
            <a:pPr lvl="1" eaLnBrk="1" hangingPunct="1">
              <a:spcBef>
                <a:spcPct val="40000"/>
              </a:spcBef>
            </a:pPr>
            <a:r>
              <a:rPr lang="en-US" altLang="zh-CN" sz="2600" dirty="0">
                <a:latin typeface="Tahoma" panose="020B0604030504040204" pitchFamily="34" charset="0"/>
              </a:rPr>
              <a:t>F</a:t>
            </a:r>
            <a:r>
              <a:rPr lang="en-US" altLang="zh-CN" sz="2600" baseline="-25000" dirty="0">
                <a:latin typeface="Tahoma" panose="020B0604030504040204" pitchFamily="34" charset="0"/>
              </a:rPr>
              <a:t>c</a:t>
            </a:r>
            <a:r>
              <a:rPr lang="en-US" altLang="zh-CN" sz="2600" dirty="0">
                <a:latin typeface="Tahoma" panose="020B0604030504040204" pitchFamily="34" charset="0"/>
              </a:rPr>
              <a:t> </a:t>
            </a:r>
            <a:r>
              <a:rPr lang="zh-CN" altLang="en-US" sz="2600" dirty="0">
                <a:latin typeface="Tahoma" panose="020B0604030504040204" pitchFamily="34" charset="0"/>
              </a:rPr>
              <a:t>与 </a:t>
            </a:r>
            <a:r>
              <a:rPr lang="en-US" altLang="zh-CN" sz="2600" dirty="0">
                <a:latin typeface="Tahoma" panose="020B0604030504040204" pitchFamily="34" charset="0"/>
              </a:rPr>
              <a:t>F </a:t>
            </a:r>
            <a:r>
              <a:rPr lang="zh-CN" altLang="en-US" sz="2600" dirty="0">
                <a:latin typeface="Tahoma" panose="020B0604030504040204" pitchFamily="34" charset="0"/>
              </a:rPr>
              <a:t>等价</a:t>
            </a:r>
            <a:endParaRPr lang="zh-CN" altLang="en-US" sz="2600" b="1" dirty="0">
              <a:latin typeface="Tahoma" panose="020B0604030504040204" pitchFamily="34" charset="0"/>
            </a:endParaRPr>
          </a:p>
          <a:p>
            <a:pPr lvl="1" eaLnBrk="1" hangingPunct="1">
              <a:spcBef>
                <a:spcPct val="40000"/>
              </a:spcBef>
            </a:pPr>
            <a:r>
              <a:rPr lang="en-US" altLang="zh-CN" sz="2600" dirty="0">
                <a:latin typeface="Tahoma" panose="020B0604030504040204" pitchFamily="34" charset="0"/>
              </a:rPr>
              <a:t>F</a:t>
            </a:r>
            <a:r>
              <a:rPr lang="en-US" altLang="zh-CN" sz="2600" baseline="-25000" dirty="0">
                <a:latin typeface="Tahoma" panose="020B0604030504040204" pitchFamily="34" charset="0"/>
              </a:rPr>
              <a:t>c</a:t>
            </a:r>
            <a:r>
              <a:rPr lang="en-US" altLang="zh-CN" sz="2600" dirty="0">
                <a:latin typeface="Tahoma" panose="020B0604030504040204" pitchFamily="34" charset="0"/>
              </a:rPr>
              <a:t> </a:t>
            </a:r>
            <a:r>
              <a:rPr lang="zh-CN" altLang="en-US" sz="2600" dirty="0">
                <a:latin typeface="Tahoma" panose="020B0604030504040204" pitchFamily="34" charset="0"/>
              </a:rPr>
              <a:t>中任何函数依赖都不含无关属性</a:t>
            </a:r>
          </a:p>
          <a:p>
            <a:pPr lvl="1" eaLnBrk="1" hangingPunct="1">
              <a:spcBef>
                <a:spcPct val="40000"/>
              </a:spcBef>
            </a:pPr>
            <a:r>
              <a:rPr lang="en-US" altLang="zh-CN" sz="2600" dirty="0">
                <a:latin typeface="Tahoma" panose="020B0604030504040204" pitchFamily="34" charset="0"/>
              </a:rPr>
              <a:t>F</a:t>
            </a:r>
            <a:r>
              <a:rPr lang="en-US" altLang="zh-CN" sz="2600" baseline="-25000" dirty="0">
                <a:latin typeface="Tahoma" panose="020B0604030504040204" pitchFamily="34" charset="0"/>
              </a:rPr>
              <a:t>c</a:t>
            </a:r>
            <a:r>
              <a:rPr lang="en-US" altLang="zh-CN" sz="2600" dirty="0">
                <a:latin typeface="Tahoma" panose="020B0604030504040204" pitchFamily="34" charset="0"/>
              </a:rPr>
              <a:t> </a:t>
            </a:r>
            <a:r>
              <a:rPr lang="zh-CN" altLang="en-US" sz="2600" dirty="0">
                <a:latin typeface="Tahoma" panose="020B0604030504040204" pitchFamily="34" charset="0"/>
              </a:rPr>
              <a:t>中函数依赖的左半部都是唯一的</a:t>
            </a:r>
            <a:endParaRPr lang="zh-CN" altLang="en-US" dirty="0">
              <a:latin typeface="Tahoma" panose="020B0604030504040204" pitchFamily="34"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76804" name="Rectangle 2"/>
          <p:cNvSpPr>
            <a:spLocks noGrp="1" noChangeArrowheads="1"/>
          </p:cNvSpPr>
          <p:nvPr>
            <p:ph type="title"/>
          </p:nvPr>
        </p:nvSpPr>
        <p:spPr/>
        <p:txBody>
          <a:bodyPr/>
          <a:lstStyle/>
          <a:p>
            <a:pPr eaLnBrk="1" hangingPunct="1">
              <a:defRPr/>
            </a:pPr>
            <a:r>
              <a:rPr kumimoji="1" lang="zh-CN" altLang="en-US" dirty="0"/>
              <a:t>正则覆盖</a:t>
            </a:r>
          </a:p>
        </p:txBody>
      </p:sp>
      <p:sp>
        <p:nvSpPr>
          <p:cNvPr id="77829" name="Rectangle 3"/>
          <p:cNvSpPr>
            <a:spLocks noGrp="1" noChangeArrowheads="1"/>
          </p:cNvSpPr>
          <p:nvPr>
            <p:ph idx="1"/>
          </p:nvPr>
        </p:nvSpPr>
        <p:spPr>
          <a:xfrm>
            <a:off x="685800" y="1371600"/>
            <a:ext cx="7772400" cy="3440113"/>
          </a:xfrm>
        </p:spPr>
        <p:txBody>
          <a:bodyPr/>
          <a:lstStyle/>
          <a:p>
            <a:pPr eaLnBrk="1" hangingPunct="1"/>
            <a:r>
              <a:rPr lang="zh-CN" altLang="en-US" sz="2800" dirty="0">
                <a:latin typeface="Tahoma" panose="020B0604030504040204" pitchFamily="34" charset="0"/>
              </a:rPr>
              <a:t>算法—计算函数依赖集</a:t>
            </a:r>
            <a:r>
              <a:rPr lang="en-US" altLang="zh-CN" sz="2800" dirty="0">
                <a:latin typeface="Tahoma" panose="020B0604030504040204" pitchFamily="34" charset="0"/>
              </a:rPr>
              <a:t>F</a:t>
            </a:r>
            <a:r>
              <a:rPr lang="zh-CN" altLang="en-US" sz="2800" dirty="0">
                <a:latin typeface="Tahoma" panose="020B0604030504040204" pitchFamily="34" charset="0"/>
              </a:rPr>
              <a:t>的正则覆盖</a:t>
            </a:r>
            <a:r>
              <a:rPr lang="en-US" altLang="zh-CN" sz="2800" dirty="0">
                <a:latin typeface="Tahoma" panose="020B0604030504040204" pitchFamily="34" charset="0"/>
              </a:rPr>
              <a:t>F</a:t>
            </a:r>
            <a:r>
              <a:rPr lang="en-US" altLang="zh-CN" sz="2800" baseline="-16000" dirty="0">
                <a:latin typeface="Tahoma" panose="020B0604030504040204" pitchFamily="34" charset="0"/>
              </a:rPr>
              <a:t>C</a:t>
            </a:r>
            <a:endParaRPr lang="en-US" altLang="zh-CN" sz="2800" dirty="0">
              <a:latin typeface="Tahoma" panose="020B0604030504040204" pitchFamily="34" charset="0"/>
            </a:endParaRPr>
          </a:p>
          <a:p>
            <a:pPr lvl="1" eaLnBrk="1" hangingPunct="1">
              <a:spcBef>
                <a:spcPct val="40000"/>
              </a:spcBef>
              <a:buFontTx/>
              <a:buNone/>
            </a:pPr>
            <a:r>
              <a:rPr lang="en-US" altLang="zh-CN" sz="2400" dirty="0">
                <a:latin typeface="Tahoma" panose="020B0604030504040204" pitchFamily="34" charset="0"/>
              </a:rPr>
              <a:t>F</a:t>
            </a:r>
            <a:r>
              <a:rPr lang="en-US" altLang="zh-CN" sz="2400" baseline="-16000" dirty="0">
                <a:latin typeface="Tahoma" panose="020B0604030504040204" pitchFamily="34" charset="0"/>
              </a:rPr>
              <a:t>C  </a:t>
            </a:r>
            <a:r>
              <a:rPr lang="en-US" altLang="zh-CN" sz="2400" dirty="0">
                <a:latin typeface="Tahoma" panose="020B0604030504040204" pitchFamily="34" charset="0"/>
              </a:rPr>
              <a:t>= F</a:t>
            </a:r>
            <a:endParaRPr lang="en-US" altLang="zh-CN" sz="2400" dirty="0">
              <a:latin typeface="Tahoma" panose="020B0604030504040204" pitchFamily="34" charset="0"/>
              <a:sym typeface="Symbol" panose="05050102010706020507" pitchFamily="18" charset="2"/>
            </a:endParaRPr>
          </a:p>
          <a:p>
            <a:pPr lvl="1" eaLnBrk="1" hangingPunct="1">
              <a:spcBef>
                <a:spcPct val="40000"/>
              </a:spcBef>
              <a:buFontTx/>
              <a:buNone/>
            </a:pPr>
            <a:r>
              <a:rPr lang="en-US" altLang="zh-CN" sz="2400" dirty="0">
                <a:latin typeface="Tahoma" panose="020B0604030504040204" pitchFamily="34" charset="0"/>
                <a:sym typeface="Symbol" panose="05050102010706020507" pitchFamily="18" charset="2"/>
              </a:rPr>
              <a:t>REPEAT</a:t>
            </a:r>
          </a:p>
          <a:p>
            <a:pPr lvl="1" eaLnBrk="1" hangingPunct="1">
              <a:spcBef>
                <a:spcPct val="40000"/>
              </a:spcBef>
              <a:buFontTx/>
              <a:buNone/>
            </a:pPr>
            <a:r>
              <a:rPr lang="zh-CN" altLang="en-US" sz="2400" dirty="0">
                <a:latin typeface="Tahoma" panose="020B0604030504040204" pitchFamily="34" charset="0"/>
                <a:sym typeface="Symbol" panose="05050102010706020507" pitchFamily="18" charset="2"/>
              </a:rPr>
              <a:t>    使用合并律将</a:t>
            </a:r>
            <a:r>
              <a:rPr lang="en-US" altLang="zh-CN" sz="2400" dirty="0">
                <a:latin typeface="Tahoma" panose="020B0604030504040204" pitchFamily="34" charset="0"/>
              </a:rPr>
              <a:t>F</a:t>
            </a:r>
            <a:r>
              <a:rPr lang="en-US" altLang="zh-CN" sz="2400" baseline="-16000" dirty="0">
                <a:latin typeface="Tahoma" panose="020B0604030504040204" pitchFamily="34" charset="0"/>
              </a:rPr>
              <a:t>C</a:t>
            </a:r>
            <a:r>
              <a:rPr lang="zh-CN" altLang="en-US" sz="2400" dirty="0">
                <a:latin typeface="Tahoma" panose="020B0604030504040204" pitchFamily="34" charset="0"/>
                <a:sym typeface="Symbol" panose="05050102010706020507" pitchFamily="18" charset="2"/>
              </a:rPr>
              <a:t>中</a:t>
            </a:r>
            <a:r>
              <a:rPr lang="en-US" altLang="zh-CN" sz="2400" dirty="0">
                <a:latin typeface="Tahoma" panose="020B0604030504040204" pitchFamily="34" charset="0"/>
                <a:sym typeface="Symbol" panose="05050102010706020507" pitchFamily="18" charset="2"/>
              </a:rPr>
              <a:t>αβ</a:t>
            </a:r>
            <a:r>
              <a:rPr lang="zh-CN" altLang="en-US" sz="2400" dirty="0">
                <a:latin typeface="Tahoma" panose="020B0604030504040204" pitchFamily="34" charset="0"/>
                <a:sym typeface="Symbol" panose="05050102010706020507" pitchFamily="18" charset="2"/>
              </a:rPr>
              <a:t>和</a:t>
            </a:r>
            <a:r>
              <a:rPr lang="en-US" altLang="zh-CN" sz="2400" dirty="0">
                <a:latin typeface="Tahoma" panose="020B0604030504040204" pitchFamily="34" charset="0"/>
                <a:sym typeface="Symbol" panose="05050102010706020507" pitchFamily="18" charset="2"/>
              </a:rPr>
              <a:t>α</a:t>
            </a:r>
            <a:r>
              <a:rPr lang="zh-CN" altLang="en-US" sz="2400" dirty="0">
                <a:latin typeface="Tahoma" panose="020B0604030504040204" pitchFamily="34" charset="0"/>
                <a:ea typeface="宋体" panose="02010600030101010101" pitchFamily="2" charset="-122"/>
                <a:sym typeface="Symbol" panose="05050102010706020507" pitchFamily="18" charset="2"/>
              </a:rPr>
              <a:t></a:t>
            </a:r>
            <a:r>
              <a:rPr lang="zh-CN" altLang="en-US" sz="2400" dirty="0">
                <a:latin typeface="Tahoma" panose="020B0604030504040204" pitchFamily="34" charset="0"/>
                <a:sym typeface="Symbol" panose="05050102010706020507" pitchFamily="18" charset="2"/>
              </a:rPr>
              <a:t>合并为</a:t>
            </a:r>
            <a:r>
              <a:rPr lang="en-US" altLang="zh-CN" sz="2400" dirty="0">
                <a:latin typeface="Tahoma" panose="020B0604030504040204" pitchFamily="34" charset="0"/>
                <a:sym typeface="Symbol" panose="05050102010706020507" pitchFamily="18" charset="2"/>
              </a:rPr>
              <a:t>α  β</a:t>
            </a:r>
            <a:r>
              <a:rPr lang="zh-CN" altLang="en-US" sz="2400" dirty="0">
                <a:latin typeface="Tahoma" panose="020B0604030504040204" pitchFamily="34" charset="0"/>
                <a:ea typeface="宋体" panose="02010600030101010101" pitchFamily="2" charset="-122"/>
                <a:sym typeface="Symbol" panose="05050102010706020507" pitchFamily="18" charset="2"/>
              </a:rPr>
              <a:t></a:t>
            </a:r>
            <a:endParaRPr lang="en-US" altLang="zh-CN" sz="2400" dirty="0">
              <a:latin typeface="Tahoma" panose="020B0604030504040204" pitchFamily="34" charset="0"/>
              <a:sym typeface="Symbol" panose="05050102010706020507" pitchFamily="18" charset="2"/>
            </a:endParaRPr>
          </a:p>
          <a:p>
            <a:pPr lvl="1" eaLnBrk="1" hangingPunct="1">
              <a:spcBef>
                <a:spcPct val="40000"/>
              </a:spcBef>
              <a:buFontTx/>
              <a:buNone/>
            </a:pPr>
            <a:r>
              <a:rPr lang="en-US" altLang="zh-CN" sz="2400" baseline="-25000" dirty="0">
                <a:latin typeface="Tahoma" panose="020B0604030504040204" pitchFamily="34" charset="0"/>
                <a:sym typeface="Symbol" panose="05050102010706020507" pitchFamily="18" charset="2"/>
              </a:rPr>
              <a:t>     </a:t>
            </a:r>
            <a:r>
              <a:rPr lang="zh-CN" altLang="en-US" sz="2400" dirty="0">
                <a:latin typeface="Tahoma" panose="020B0604030504040204" pitchFamily="34" charset="0"/>
                <a:sym typeface="Symbol" panose="05050102010706020507" pitchFamily="18" charset="2"/>
              </a:rPr>
              <a:t>找出在含</a:t>
            </a:r>
            <a:r>
              <a:rPr lang="zh-CN" altLang="en-US" sz="2400" dirty="0">
                <a:latin typeface="Tahoma" panose="020B0604030504040204" pitchFamily="34" charset="0"/>
              </a:rPr>
              <a:t>无关属性的函数依赖</a:t>
            </a:r>
            <a:r>
              <a:rPr lang="en-US" altLang="zh-CN" sz="2400" dirty="0">
                <a:latin typeface="Tahoma" panose="020B0604030504040204" pitchFamily="34" charset="0"/>
                <a:sym typeface="Symbol" panose="05050102010706020507" pitchFamily="18" charset="2"/>
              </a:rPr>
              <a:t>αβ</a:t>
            </a:r>
            <a:r>
              <a:rPr lang="zh-CN" altLang="en-US" sz="2400" dirty="0">
                <a:latin typeface="Tahoma" panose="020B0604030504040204" pitchFamily="34" charset="0"/>
                <a:sym typeface="Symbol" panose="05050102010706020507" pitchFamily="18" charset="2"/>
              </a:rPr>
              <a:t>，</a:t>
            </a:r>
            <a:r>
              <a:rPr lang="zh-CN" altLang="en-US" sz="2400" dirty="0">
                <a:latin typeface="Tahoma" panose="020B0604030504040204" pitchFamily="34" charset="0"/>
              </a:rPr>
              <a:t>删除</a:t>
            </a:r>
            <a:r>
              <a:rPr lang="en-US" altLang="zh-CN" sz="2400" dirty="0">
                <a:latin typeface="Tahoma" panose="020B0604030504040204" pitchFamily="34" charset="0"/>
                <a:sym typeface="Symbol" panose="05050102010706020507" pitchFamily="18" charset="2"/>
              </a:rPr>
              <a:t>α  β</a:t>
            </a:r>
            <a:r>
              <a:rPr lang="zh-CN" altLang="en-US" sz="2400" dirty="0">
                <a:latin typeface="Tahoma" panose="020B0604030504040204" pitchFamily="34" charset="0"/>
              </a:rPr>
              <a:t>中的无关属性</a:t>
            </a:r>
          </a:p>
          <a:p>
            <a:pPr lvl="1" eaLnBrk="1" hangingPunct="1">
              <a:spcBef>
                <a:spcPct val="40000"/>
              </a:spcBef>
              <a:buFontTx/>
              <a:buNone/>
            </a:pPr>
            <a:r>
              <a:rPr lang="en-US" altLang="zh-CN" sz="2400" dirty="0">
                <a:latin typeface="Tahoma" panose="020B0604030504040204" pitchFamily="34" charset="0"/>
              </a:rPr>
              <a:t>UNTIL  F</a:t>
            </a:r>
            <a:r>
              <a:rPr lang="en-US" altLang="zh-CN" sz="2400" baseline="-25000" dirty="0">
                <a:latin typeface="Tahoma" panose="020B0604030504040204" pitchFamily="34" charset="0"/>
              </a:rPr>
              <a:t>c</a:t>
            </a:r>
            <a:r>
              <a:rPr lang="en-US" altLang="zh-CN" sz="2400" dirty="0">
                <a:latin typeface="Tahoma" panose="020B0604030504040204" pitchFamily="34" charset="0"/>
              </a:rPr>
              <a:t> </a:t>
            </a:r>
            <a:r>
              <a:rPr lang="zh-CN" altLang="en-US" sz="2400" dirty="0">
                <a:latin typeface="Tahoma" panose="020B0604030504040204" pitchFamily="34" charset="0"/>
              </a:rPr>
              <a:t>不再改变</a:t>
            </a:r>
            <a:endParaRPr lang="en-US" altLang="zh-CN" sz="2400" dirty="0">
              <a:latin typeface="Tahoma" panose="020B0604030504040204" pitchFamily="34" charset="0"/>
            </a:endParaRPr>
          </a:p>
        </p:txBody>
      </p:sp>
      <p:sp>
        <p:nvSpPr>
          <p:cNvPr id="475140" name="Text Box 4"/>
          <p:cNvSpPr txBox="1">
            <a:spLocks noChangeArrowheads="1"/>
          </p:cNvSpPr>
          <p:nvPr/>
        </p:nvSpPr>
        <p:spPr bwMode="auto">
          <a:xfrm>
            <a:off x="395536" y="4725144"/>
            <a:ext cx="8496300"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lvl="1" eaLnBrk="1" hangingPunct="1">
              <a:spcBef>
                <a:spcPct val="0"/>
              </a:spcBef>
              <a:buClrTx/>
              <a:buFontTx/>
              <a:buNone/>
            </a:pPr>
            <a:r>
              <a:rPr lang="zh-CN" altLang="en-US" sz="2400" dirty="0">
                <a:solidFill>
                  <a:srgbClr val="FF3300"/>
                </a:solidFill>
                <a:latin typeface="华文新魏" panose="02010800040101010101" pitchFamily="2" charset="-122"/>
              </a:rPr>
              <a:t>注意：</a:t>
            </a:r>
            <a:endParaRPr lang="en-US" altLang="zh-CN" sz="2400" dirty="0">
              <a:solidFill>
                <a:srgbClr val="FF3300"/>
              </a:solidFill>
              <a:latin typeface="华文新魏" panose="02010800040101010101" pitchFamily="2" charset="-122"/>
            </a:endParaRPr>
          </a:p>
          <a:p>
            <a:pPr lvl="1" eaLnBrk="1" hangingPunct="1">
              <a:spcBef>
                <a:spcPct val="0"/>
              </a:spcBef>
              <a:buClrTx/>
              <a:buFontTx/>
              <a:buNone/>
            </a:pPr>
            <a:r>
              <a:rPr lang="en-US" altLang="zh-CN" sz="2400" dirty="0">
                <a:solidFill>
                  <a:srgbClr val="FF3300"/>
                </a:solidFill>
                <a:latin typeface="华文新魏" panose="02010800040101010101" pitchFamily="2" charset="-122"/>
              </a:rPr>
              <a:t>1</a:t>
            </a:r>
            <a:r>
              <a:rPr lang="zh-CN" altLang="en-US" sz="2400" dirty="0">
                <a:solidFill>
                  <a:srgbClr val="FF3300"/>
                </a:solidFill>
                <a:latin typeface="华文新魏" panose="02010800040101010101" pitchFamily="2" charset="-122"/>
              </a:rPr>
              <a:t>、检查无关属性是基于当前函数依赖集合中的函数依赖，而不是原始的</a:t>
            </a:r>
            <a:r>
              <a:rPr lang="en-US" altLang="zh-CN" sz="2400" dirty="0">
                <a:solidFill>
                  <a:srgbClr val="FF3300"/>
                </a:solidFill>
                <a:latin typeface="华文新魏" panose="02010800040101010101" pitchFamily="2" charset="-122"/>
              </a:rPr>
              <a:t>F</a:t>
            </a:r>
          </a:p>
          <a:p>
            <a:pPr lvl="1" eaLnBrk="1" hangingPunct="1">
              <a:spcBef>
                <a:spcPct val="0"/>
              </a:spcBef>
              <a:buClrTx/>
              <a:buFontTx/>
              <a:buNone/>
            </a:pPr>
            <a:r>
              <a:rPr lang="en-US" altLang="zh-CN" sz="2400" dirty="0">
                <a:solidFill>
                  <a:srgbClr val="FF3300"/>
                </a:solidFill>
                <a:latin typeface="华文新魏" panose="02010800040101010101" pitchFamily="2" charset="-122"/>
              </a:rPr>
              <a:t>2</a:t>
            </a:r>
            <a:r>
              <a:rPr lang="zh-CN" altLang="en-US" sz="2400" dirty="0">
                <a:solidFill>
                  <a:srgbClr val="FF3300"/>
                </a:solidFill>
                <a:latin typeface="华文新魏" panose="02010800040101010101" pitchFamily="2" charset="-122"/>
              </a:rPr>
              <a:t>、不能同时讨论一个函数依赖中的两个属性的无关性，一次只能讨论一个属性</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75140"/>
                                        </p:tgtEl>
                                        <p:attrNameLst>
                                          <p:attrName>style.visibility</p:attrName>
                                        </p:attrNameLst>
                                      </p:cBhvr>
                                      <p:to>
                                        <p:strVal val="visible"/>
                                      </p:to>
                                    </p:set>
                                    <p:animEffect transition="in" filter="diamond(in)">
                                      <p:cBhvr>
                                        <p:cTn id="7" dur="2000"/>
                                        <p:tgtEl>
                                          <p:spTgt spid="475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5140"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77828" name="Rectangle 2"/>
          <p:cNvSpPr>
            <a:spLocks noGrp="1" noChangeArrowheads="1"/>
          </p:cNvSpPr>
          <p:nvPr>
            <p:ph type="title"/>
          </p:nvPr>
        </p:nvSpPr>
        <p:spPr/>
        <p:txBody>
          <a:bodyPr/>
          <a:lstStyle/>
          <a:p>
            <a:pPr eaLnBrk="1" hangingPunct="1">
              <a:defRPr/>
            </a:pPr>
            <a:r>
              <a:rPr kumimoji="1" lang="zh-CN" altLang="en-US"/>
              <a:t>正则覆盖</a:t>
            </a:r>
            <a:endParaRPr kumimoji="1" lang="en-US" altLang="zh-CN"/>
          </a:p>
        </p:txBody>
      </p:sp>
      <p:sp>
        <p:nvSpPr>
          <p:cNvPr id="78853" name="Rectangle 3"/>
          <p:cNvSpPr>
            <a:spLocks noGrp="1" noChangeArrowheads="1"/>
          </p:cNvSpPr>
          <p:nvPr>
            <p:ph idx="1"/>
          </p:nvPr>
        </p:nvSpPr>
        <p:spPr/>
        <p:txBody>
          <a:bodyPr/>
          <a:lstStyle/>
          <a:p>
            <a:pPr eaLnBrk="1" hangingPunct="1"/>
            <a:r>
              <a:rPr lang="zh-CN" altLang="en-US" dirty="0"/>
              <a:t>如果一个函数依赖的右半部只包含一个属性，例如， </a:t>
            </a:r>
            <a:r>
              <a:rPr lang="en-US" altLang="zh-CN" dirty="0"/>
              <a:t>A </a:t>
            </a:r>
            <a:r>
              <a:rPr lang="en-US" altLang="zh-CN" dirty="0">
                <a:latin typeface="华文新魏" panose="02010800040101010101" pitchFamily="2" charset="-122"/>
                <a:sym typeface="Symbol" panose="05050102010706020507" pitchFamily="18" charset="2"/>
              </a:rPr>
              <a:t></a:t>
            </a:r>
            <a:r>
              <a:rPr lang="en-US" altLang="zh-CN" dirty="0"/>
              <a:t> C</a:t>
            </a:r>
            <a:r>
              <a:rPr lang="zh-CN" altLang="en-US" dirty="0"/>
              <a:t>，并且右边的属性是无关的，那么将得到一个右部为空的函数依赖，这样的函数依赖应该删除</a:t>
            </a:r>
            <a:endParaRPr lang="en-US" altLang="zh-CN" dirty="0"/>
          </a:p>
          <a:p>
            <a:pPr eaLnBrk="1" hangingPunct="1"/>
            <a:r>
              <a:rPr lang="zh-CN" altLang="en-US" dirty="0"/>
              <a:t>从某种意义上说，</a:t>
            </a:r>
            <a:r>
              <a:rPr lang="en-US" altLang="zh-CN" sz="2800" dirty="0">
                <a:latin typeface="华文新魏" panose="02010800040101010101" pitchFamily="2" charset="-122"/>
              </a:rPr>
              <a:t>F</a:t>
            </a:r>
            <a:r>
              <a:rPr lang="en-US" altLang="zh-CN" sz="2800" baseline="-16000" dirty="0">
                <a:latin typeface="华文新魏" panose="02010800040101010101" pitchFamily="2" charset="-122"/>
              </a:rPr>
              <a:t>C</a:t>
            </a:r>
            <a:r>
              <a:rPr lang="zh-CN" altLang="en-US" sz="2800" dirty="0">
                <a:latin typeface="华文新魏" panose="02010800040101010101" pitchFamily="2" charset="-122"/>
              </a:rPr>
              <a:t>是最小的，它不含无关属性，并且具有相同左半部的函数依赖都已经被合并，所以验证</a:t>
            </a:r>
            <a:r>
              <a:rPr lang="en-US" altLang="zh-CN" sz="2800" dirty="0">
                <a:latin typeface="华文新魏" panose="02010800040101010101" pitchFamily="2" charset="-122"/>
              </a:rPr>
              <a:t>F</a:t>
            </a:r>
            <a:r>
              <a:rPr lang="en-US" altLang="zh-CN" sz="2800" baseline="-16000" dirty="0">
                <a:latin typeface="华文新魏" panose="02010800040101010101" pitchFamily="2" charset="-122"/>
              </a:rPr>
              <a:t>C</a:t>
            </a:r>
            <a:r>
              <a:rPr lang="zh-CN" altLang="en-US" sz="2800" dirty="0">
                <a:latin typeface="华文新魏" panose="02010800040101010101" pitchFamily="2" charset="-122"/>
              </a:rPr>
              <a:t>比验证</a:t>
            </a:r>
            <a:r>
              <a:rPr lang="en-US" altLang="zh-CN" sz="2800" dirty="0">
                <a:latin typeface="华文新魏" panose="02010800040101010101" pitchFamily="2" charset="-122"/>
              </a:rPr>
              <a:t>F</a:t>
            </a:r>
            <a:r>
              <a:rPr lang="zh-CN" altLang="en-US" sz="2800" dirty="0">
                <a:latin typeface="华文新魏" panose="02010800040101010101" pitchFamily="2" charset="-122"/>
              </a:rPr>
              <a:t>本身更容易</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78852" name="Rectangle 2"/>
          <p:cNvSpPr>
            <a:spLocks noGrp="1" noChangeArrowheads="1"/>
          </p:cNvSpPr>
          <p:nvPr>
            <p:ph type="title"/>
          </p:nvPr>
        </p:nvSpPr>
        <p:spPr/>
        <p:txBody>
          <a:bodyPr/>
          <a:lstStyle/>
          <a:p>
            <a:pPr eaLnBrk="1" hangingPunct="1">
              <a:defRPr/>
            </a:pPr>
            <a:r>
              <a:rPr kumimoji="1" lang="zh-CN" altLang="en-US"/>
              <a:t>最小覆盖</a:t>
            </a:r>
          </a:p>
        </p:txBody>
      </p:sp>
      <p:sp>
        <p:nvSpPr>
          <p:cNvPr id="79877" name="Rectangle 3"/>
          <p:cNvSpPr>
            <a:spLocks noGrp="1" noChangeArrowheads="1"/>
          </p:cNvSpPr>
          <p:nvPr>
            <p:ph idx="1"/>
          </p:nvPr>
        </p:nvSpPr>
        <p:spPr/>
        <p:txBody>
          <a:bodyPr/>
          <a:lstStyle/>
          <a:p>
            <a:pPr eaLnBrk="1" hangingPunct="1">
              <a:lnSpc>
                <a:spcPct val="90000"/>
              </a:lnSpc>
            </a:pPr>
            <a:r>
              <a:rPr lang="zh-CN" altLang="en-US" sz="2600" dirty="0"/>
              <a:t>最小覆盖定义</a:t>
            </a:r>
            <a:r>
              <a:rPr lang="en-US" altLang="zh-CN" sz="2600" dirty="0"/>
              <a:t>(</a:t>
            </a:r>
            <a:r>
              <a:rPr lang="zh-CN" altLang="en-US" sz="2600" dirty="0"/>
              <a:t>补充</a:t>
            </a:r>
            <a:r>
              <a:rPr lang="en-US" altLang="zh-CN" sz="2600" dirty="0"/>
              <a:t>):</a:t>
            </a:r>
          </a:p>
          <a:p>
            <a:pPr lvl="1" eaLnBrk="1" hangingPunct="1">
              <a:lnSpc>
                <a:spcPct val="90000"/>
              </a:lnSpc>
              <a:buFontTx/>
              <a:buNone/>
            </a:pPr>
            <a:r>
              <a:rPr lang="zh-CN" altLang="en-US" sz="2400" dirty="0"/>
              <a:t>关系模式</a:t>
            </a:r>
            <a:r>
              <a:rPr lang="en-US" altLang="zh-CN" sz="2400" dirty="0"/>
              <a:t>R(U,F)</a:t>
            </a:r>
            <a:r>
              <a:rPr lang="zh-CN" altLang="en-US" sz="2400" dirty="0"/>
              <a:t>，</a:t>
            </a:r>
            <a:r>
              <a:rPr lang="en-US" altLang="zh-CN" sz="2400" dirty="0"/>
              <a:t>F</a:t>
            </a:r>
            <a:r>
              <a:rPr lang="zh-CN" altLang="en-US" sz="2400" dirty="0"/>
              <a:t>的最小覆盖记为</a:t>
            </a:r>
            <a:r>
              <a:rPr lang="en-US" altLang="zh-CN" sz="2400" dirty="0" err="1"/>
              <a:t>F</a:t>
            </a:r>
            <a:r>
              <a:rPr lang="en-US" altLang="zh-CN" sz="2400" baseline="-25000" dirty="0" err="1"/>
              <a:t>m</a:t>
            </a:r>
            <a:r>
              <a:rPr lang="zh-CN" altLang="en-US" sz="2400" dirty="0"/>
              <a:t>，</a:t>
            </a:r>
            <a:r>
              <a:rPr lang="en-US" altLang="zh-CN" sz="2400" dirty="0" err="1"/>
              <a:t>F</a:t>
            </a:r>
            <a:r>
              <a:rPr lang="en-US" altLang="zh-CN" sz="2400" baseline="-25000" dirty="0" err="1"/>
              <a:t>m</a:t>
            </a:r>
            <a:r>
              <a:rPr lang="zh-CN" altLang="en-US" sz="2400" dirty="0"/>
              <a:t>满足：	</a:t>
            </a:r>
            <a:r>
              <a:rPr lang="en-US" altLang="zh-CN" sz="2400" dirty="0" err="1"/>
              <a:t>F</a:t>
            </a:r>
            <a:r>
              <a:rPr lang="en-US" altLang="zh-CN" sz="2400" baseline="-25000" dirty="0" err="1"/>
              <a:t>m</a:t>
            </a:r>
            <a:r>
              <a:rPr lang="en-US" altLang="zh-CN" sz="2600" dirty="0" err="1">
                <a:latin typeface="华文新魏" panose="02010800040101010101" pitchFamily="2" charset="-122"/>
                <a:sym typeface="Symbol" panose="05050102010706020507" pitchFamily="18" charset="2"/>
              </a:rPr>
              <a:t></a:t>
            </a:r>
            <a:r>
              <a:rPr lang="en-US" altLang="zh-CN" sz="2400" dirty="0" err="1"/>
              <a:t>F</a:t>
            </a:r>
            <a:r>
              <a:rPr lang="zh-CN" altLang="en-US" sz="2400" dirty="0"/>
              <a:t>，并且：</a:t>
            </a:r>
          </a:p>
          <a:p>
            <a:pPr lvl="1" eaLnBrk="1" hangingPunct="1">
              <a:lnSpc>
                <a:spcPct val="90000"/>
              </a:lnSpc>
              <a:buFontTx/>
              <a:buNone/>
            </a:pPr>
            <a:r>
              <a:rPr lang="en-US" altLang="zh-CN" sz="2400" dirty="0"/>
              <a:t>1)</a:t>
            </a:r>
            <a:r>
              <a:rPr lang="en-US" altLang="zh-CN" sz="2400" dirty="0" err="1"/>
              <a:t>F</a:t>
            </a:r>
            <a:r>
              <a:rPr lang="en-US" altLang="zh-CN" sz="2400" baseline="-25000" dirty="0" err="1"/>
              <a:t>m</a:t>
            </a:r>
            <a:r>
              <a:rPr lang="zh-CN" altLang="en-US" sz="2400" dirty="0"/>
              <a:t>不含无关属性</a:t>
            </a:r>
          </a:p>
          <a:p>
            <a:pPr lvl="1" eaLnBrk="1" hangingPunct="1">
              <a:lnSpc>
                <a:spcPct val="90000"/>
              </a:lnSpc>
              <a:buFontTx/>
              <a:buNone/>
            </a:pPr>
            <a:r>
              <a:rPr lang="en-US" altLang="zh-CN" sz="2400" dirty="0"/>
              <a:t>2)</a:t>
            </a:r>
            <a:r>
              <a:rPr lang="en-US" altLang="zh-CN" sz="2400" dirty="0" err="1"/>
              <a:t>F</a:t>
            </a:r>
            <a:r>
              <a:rPr lang="en-US" altLang="zh-CN" sz="2400" baseline="-25000" dirty="0" err="1"/>
              <a:t>m</a:t>
            </a:r>
            <a:r>
              <a:rPr lang="zh-CN" altLang="en-US" sz="2400" dirty="0"/>
              <a:t>中函数依赖右端属性只有一个</a:t>
            </a:r>
          </a:p>
          <a:p>
            <a:pPr eaLnBrk="1" hangingPunct="1">
              <a:lnSpc>
                <a:spcPct val="90000"/>
              </a:lnSpc>
            </a:pPr>
            <a:r>
              <a:rPr lang="zh-CN" altLang="en-US" sz="2400" dirty="0"/>
              <a:t>示例：</a:t>
            </a:r>
            <a:r>
              <a:rPr lang="en-US" altLang="zh-CN" sz="2400" dirty="0"/>
              <a:t> R(U,F) , U = {A,B,C}</a:t>
            </a:r>
            <a:r>
              <a:rPr lang="zh-CN" altLang="en-US" sz="2400" dirty="0"/>
              <a:t>，</a:t>
            </a:r>
            <a:r>
              <a:rPr lang="en-US" altLang="zh-CN" sz="2400" dirty="0"/>
              <a:t>F={A→BC,B→AC,C→AB}</a:t>
            </a:r>
          </a:p>
          <a:p>
            <a:pPr lvl="1" eaLnBrk="1" hangingPunct="1">
              <a:lnSpc>
                <a:spcPct val="90000"/>
              </a:lnSpc>
            </a:pPr>
            <a:r>
              <a:rPr lang="en-US" altLang="zh-CN" sz="2400" dirty="0"/>
              <a:t>Fc/</a:t>
            </a:r>
            <a:r>
              <a:rPr lang="en-US" altLang="zh-CN" sz="2400" dirty="0" err="1"/>
              <a:t>Fm</a:t>
            </a:r>
            <a:r>
              <a:rPr lang="zh-CN" altLang="en-US" sz="2400" dirty="0"/>
              <a:t>：</a:t>
            </a:r>
            <a:r>
              <a:rPr lang="en-US" altLang="zh-CN" sz="2400" dirty="0"/>
              <a:t>A→B</a:t>
            </a:r>
            <a:r>
              <a:rPr lang="zh-CN" altLang="en-US" sz="2400" dirty="0"/>
              <a:t>，</a:t>
            </a:r>
            <a:r>
              <a:rPr lang="en-US" altLang="zh-CN" sz="2400" dirty="0"/>
              <a:t>B→C</a:t>
            </a:r>
            <a:r>
              <a:rPr lang="zh-CN" altLang="en-US" sz="2400" dirty="0"/>
              <a:t>，</a:t>
            </a:r>
            <a:r>
              <a:rPr lang="en-US" altLang="zh-CN" sz="2400" dirty="0"/>
              <a:t>C→A</a:t>
            </a:r>
          </a:p>
          <a:p>
            <a:pPr lvl="1" eaLnBrk="1" hangingPunct="1">
              <a:lnSpc>
                <a:spcPct val="90000"/>
              </a:lnSpc>
            </a:pPr>
            <a:r>
              <a:rPr lang="en-US" altLang="zh-CN" sz="2400" dirty="0"/>
              <a:t>Fc/</a:t>
            </a:r>
            <a:r>
              <a:rPr lang="en-US" altLang="zh-CN" sz="2400" dirty="0" err="1"/>
              <a:t>Fm</a:t>
            </a:r>
            <a:r>
              <a:rPr lang="zh-CN" altLang="en-US" sz="2400" dirty="0"/>
              <a:t> ： </a:t>
            </a:r>
            <a:r>
              <a:rPr lang="en-US" altLang="zh-CN" sz="2400" dirty="0"/>
              <a:t>A→C</a:t>
            </a:r>
            <a:r>
              <a:rPr lang="zh-CN" altLang="en-US" sz="2400" dirty="0"/>
              <a:t>，</a:t>
            </a:r>
            <a:r>
              <a:rPr lang="en-US" altLang="zh-CN" sz="2400" dirty="0"/>
              <a:t>C→B</a:t>
            </a:r>
            <a:r>
              <a:rPr lang="zh-CN" altLang="en-US" sz="2400" dirty="0"/>
              <a:t>，</a:t>
            </a:r>
            <a:r>
              <a:rPr lang="en-US" altLang="zh-CN" sz="2400" dirty="0"/>
              <a:t>B→A </a:t>
            </a:r>
          </a:p>
          <a:p>
            <a:pPr lvl="1" eaLnBrk="1" hangingPunct="1">
              <a:lnSpc>
                <a:spcPct val="90000"/>
              </a:lnSpc>
            </a:pPr>
            <a:r>
              <a:rPr lang="en-US" altLang="zh-CN" sz="2400" dirty="0"/>
              <a:t>Fc</a:t>
            </a:r>
            <a:r>
              <a:rPr lang="zh-CN" altLang="en-US" sz="2400" dirty="0"/>
              <a:t> ： </a:t>
            </a:r>
            <a:r>
              <a:rPr lang="en-US" altLang="zh-CN" sz="2400" dirty="0">
                <a:solidFill>
                  <a:srgbClr val="FF0000"/>
                </a:solidFill>
              </a:rPr>
              <a:t>A→BC</a:t>
            </a:r>
            <a:r>
              <a:rPr lang="zh-CN" altLang="en-US" sz="2400" dirty="0"/>
              <a:t>，</a:t>
            </a:r>
            <a:r>
              <a:rPr lang="en-US" altLang="zh-CN" sz="2400" dirty="0"/>
              <a:t>B→A,C→A </a:t>
            </a:r>
          </a:p>
          <a:p>
            <a:pPr lvl="1" eaLnBrk="1" hangingPunct="1">
              <a:lnSpc>
                <a:spcPct val="90000"/>
              </a:lnSpc>
            </a:pPr>
            <a:r>
              <a:rPr lang="en-US" altLang="zh-CN" sz="2400" dirty="0" err="1"/>
              <a:t>Fm</a:t>
            </a:r>
            <a:r>
              <a:rPr lang="zh-CN" altLang="en-US" sz="2400" dirty="0"/>
              <a:t> ： </a:t>
            </a:r>
            <a:r>
              <a:rPr lang="en-US" altLang="zh-CN" sz="2400" dirty="0">
                <a:solidFill>
                  <a:srgbClr val="FF0000"/>
                </a:solidFill>
              </a:rPr>
              <a:t>A→B, A→C</a:t>
            </a:r>
            <a:r>
              <a:rPr lang="zh-CN" altLang="en-US" sz="2400" dirty="0"/>
              <a:t>，</a:t>
            </a:r>
            <a:r>
              <a:rPr lang="en-US" altLang="zh-CN" sz="2400" dirty="0"/>
              <a:t>B→A,C→A </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79876" name="Rectangle 2"/>
          <p:cNvSpPr>
            <a:spLocks noGrp="1" noChangeArrowheads="1"/>
          </p:cNvSpPr>
          <p:nvPr>
            <p:ph type="title"/>
          </p:nvPr>
        </p:nvSpPr>
        <p:spPr/>
        <p:txBody>
          <a:bodyPr/>
          <a:lstStyle/>
          <a:p>
            <a:pPr eaLnBrk="1" hangingPunct="1">
              <a:defRPr/>
            </a:pPr>
            <a:r>
              <a:rPr kumimoji="1" lang="zh-CN" altLang="en-US" dirty="0"/>
              <a:t>正则覆盖</a:t>
            </a:r>
          </a:p>
        </p:txBody>
      </p:sp>
      <p:sp>
        <p:nvSpPr>
          <p:cNvPr id="80901" name="Rectangle 3"/>
          <p:cNvSpPr>
            <a:spLocks noGrp="1" noChangeArrowheads="1"/>
          </p:cNvSpPr>
          <p:nvPr>
            <p:ph idx="1"/>
          </p:nvPr>
        </p:nvSpPr>
        <p:spPr/>
        <p:txBody>
          <a:bodyPr/>
          <a:lstStyle/>
          <a:p>
            <a:pPr eaLnBrk="1" hangingPunct="1"/>
            <a:r>
              <a:rPr lang="zh-CN" altLang="en-US" sz="3400" dirty="0">
                <a:latin typeface="华文新魏" panose="02010800040101010101" pitchFamily="2" charset="-122"/>
              </a:rPr>
              <a:t>示例</a:t>
            </a:r>
            <a:r>
              <a:rPr lang="en-US" altLang="zh-CN" sz="3400" dirty="0">
                <a:latin typeface="华文新魏" panose="02010800040101010101" pitchFamily="2" charset="-122"/>
              </a:rPr>
              <a:t>1</a:t>
            </a:r>
            <a:endParaRPr lang="en-US" altLang="zh-CN" dirty="0">
              <a:latin typeface="华文新魏" panose="02010800040101010101" pitchFamily="2" charset="-122"/>
            </a:endParaRPr>
          </a:p>
          <a:p>
            <a:pPr eaLnBrk="1" hangingPunct="1">
              <a:buFont typeface="Wingdings" panose="05000000000000000000" pitchFamily="2" charset="2"/>
              <a:buNone/>
            </a:pPr>
            <a:r>
              <a:rPr lang="zh-CN" altLang="en-US" sz="2600" dirty="0">
                <a:latin typeface="华文新魏" panose="02010800040101010101" pitchFamily="2" charset="-122"/>
              </a:rPr>
              <a:t>    </a:t>
            </a:r>
            <a:r>
              <a:rPr lang="en-US" altLang="zh-CN" sz="2600" dirty="0">
                <a:latin typeface="华文新魏" panose="02010800040101010101" pitchFamily="2" charset="-122"/>
              </a:rPr>
              <a:t>F = {A</a:t>
            </a:r>
            <a:r>
              <a:rPr lang="en-US" altLang="zh-CN" sz="2600" dirty="0">
                <a:latin typeface="华文新魏" panose="02010800040101010101" pitchFamily="2" charset="-122"/>
                <a:sym typeface="Symbol" panose="05050102010706020507" pitchFamily="18" charset="2"/>
              </a:rPr>
              <a:t>BC，BC，AB，ABC}，</a:t>
            </a:r>
            <a:r>
              <a:rPr lang="zh-CN" altLang="en-US" sz="2600" dirty="0">
                <a:latin typeface="华文新魏" panose="02010800040101010101" pitchFamily="2" charset="-122"/>
                <a:sym typeface="Symbol" panose="05050102010706020507" pitchFamily="18" charset="2"/>
              </a:rPr>
              <a:t>计算</a:t>
            </a:r>
            <a:r>
              <a:rPr lang="en-US" altLang="zh-CN" sz="2600" dirty="0">
                <a:latin typeface="华文新魏" panose="02010800040101010101" pitchFamily="2" charset="-122"/>
              </a:rPr>
              <a:t>F</a:t>
            </a:r>
            <a:r>
              <a:rPr lang="en-US" altLang="zh-CN" sz="2600" baseline="-25000" dirty="0">
                <a:latin typeface="华文新魏" panose="02010800040101010101" pitchFamily="2" charset="-122"/>
              </a:rPr>
              <a:t>C</a:t>
            </a:r>
            <a:endParaRPr lang="en-US" altLang="zh-CN" sz="2800" dirty="0">
              <a:latin typeface="华文新魏" panose="02010800040101010101" pitchFamily="2" charset="-122"/>
            </a:endParaRPr>
          </a:p>
          <a:p>
            <a:pPr lvl="1" eaLnBrk="1" hangingPunct="1"/>
            <a:r>
              <a:rPr lang="zh-CN" altLang="en-US" sz="2600" dirty="0">
                <a:latin typeface="华文新魏" panose="02010800040101010101" pitchFamily="2" charset="-122"/>
              </a:rPr>
              <a:t>合并</a:t>
            </a:r>
            <a:r>
              <a:rPr lang="en-US" altLang="zh-CN" dirty="0">
                <a:latin typeface="华文新魏" panose="02010800040101010101" pitchFamily="2" charset="-122"/>
              </a:rPr>
              <a:t>A</a:t>
            </a:r>
            <a:r>
              <a:rPr lang="en-US" altLang="zh-CN" dirty="0">
                <a:latin typeface="华文新魏" panose="02010800040101010101" pitchFamily="2" charset="-122"/>
                <a:sym typeface="Symbol" panose="05050102010706020507" pitchFamily="18" charset="2"/>
              </a:rPr>
              <a:t>BC</a:t>
            </a:r>
            <a:r>
              <a:rPr lang="zh-CN" altLang="en-US" dirty="0">
                <a:latin typeface="华文新魏" panose="02010800040101010101" pitchFamily="2" charset="-122"/>
                <a:sym typeface="Symbol" panose="05050102010706020507" pitchFamily="18" charset="2"/>
              </a:rPr>
              <a:t>和</a:t>
            </a:r>
            <a:r>
              <a:rPr lang="en-US" altLang="zh-CN" dirty="0">
                <a:latin typeface="华文新魏" panose="02010800040101010101" pitchFamily="2" charset="-122"/>
              </a:rPr>
              <a:t>A</a:t>
            </a:r>
            <a:r>
              <a:rPr lang="en-US" altLang="zh-CN" dirty="0">
                <a:latin typeface="华文新魏" panose="02010800040101010101" pitchFamily="2" charset="-122"/>
                <a:sym typeface="Symbol" panose="05050102010706020507" pitchFamily="18" charset="2"/>
              </a:rPr>
              <a:t>B</a:t>
            </a:r>
            <a:r>
              <a:rPr lang="zh-CN" altLang="en-US" dirty="0">
                <a:latin typeface="华文新魏" panose="02010800040101010101" pitchFamily="2" charset="-122"/>
                <a:sym typeface="Symbol" panose="05050102010706020507" pitchFamily="18" charset="2"/>
              </a:rPr>
              <a:t>为</a:t>
            </a:r>
            <a:r>
              <a:rPr lang="en-US" altLang="zh-CN" dirty="0">
                <a:latin typeface="华文新魏" panose="02010800040101010101" pitchFamily="2" charset="-122"/>
              </a:rPr>
              <a:t>A</a:t>
            </a:r>
            <a:r>
              <a:rPr lang="en-US" altLang="zh-CN" dirty="0">
                <a:latin typeface="华文新魏" panose="02010800040101010101" pitchFamily="2" charset="-122"/>
                <a:sym typeface="Symbol" panose="05050102010706020507" pitchFamily="18" charset="2"/>
              </a:rPr>
              <a:t>BC</a:t>
            </a:r>
          </a:p>
          <a:p>
            <a:pPr lvl="2" eaLnBrk="1" hangingPunct="1"/>
            <a:r>
              <a:rPr lang="en-US" altLang="zh-CN" dirty="0">
                <a:latin typeface="华文新魏" panose="02010800040101010101" pitchFamily="2" charset="-122"/>
              </a:rPr>
              <a:t>F1 = {A</a:t>
            </a:r>
            <a:r>
              <a:rPr lang="en-US" altLang="zh-CN" dirty="0">
                <a:latin typeface="华文新魏" panose="02010800040101010101" pitchFamily="2" charset="-122"/>
                <a:sym typeface="Symbol" panose="05050102010706020507" pitchFamily="18" charset="2"/>
              </a:rPr>
              <a:t>BC，BC，ABC}</a:t>
            </a:r>
            <a:endParaRPr lang="zh-CN" altLang="en-US" dirty="0">
              <a:latin typeface="华文新魏" panose="02010800040101010101" pitchFamily="2" charset="-122"/>
              <a:sym typeface="Symbol" panose="05050102010706020507" pitchFamily="18" charset="2"/>
            </a:endParaRPr>
          </a:p>
          <a:p>
            <a:pPr lvl="1" eaLnBrk="1" hangingPunct="1"/>
            <a:r>
              <a:rPr lang="en-US" altLang="zh-CN" dirty="0">
                <a:latin typeface="华文新魏" panose="02010800040101010101" pitchFamily="2" charset="-122"/>
                <a:sym typeface="Symbol" panose="05050102010706020507" pitchFamily="18" charset="2"/>
              </a:rPr>
              <a:t>B </a:t>
            </a:r>
            <a:r>
              <a:rPr lang="zh-CN" altLang="en-US" dirty="0">
                <a:latin typeface="华文新魏" panose="02010800040101010101" pitchFamily="2" charset="-122"/>
                <a:sym typeface="Symbol" panose="05050102010706020507" pitchFamily="18" charset="2"/>
              </a:rPr>
              <a:t>在</a:t>
            </a:r>
            <a:r>
              <a:rPr lang="en-US" altLang="zh-CN" dirty="0">
                <a:latin typeface="华文新魏" panose="02010800040101010101" pitchFamily="2" charset="-122"/>
                <a:sym typeface="Symbol" panose="05050102010706020507" pitchFamily="18" charset="2"/>
              </a:rPr>
              <a:t>ABC</a:t>
            </a:r>
            <a:r>
              <a:rPr lang="zh-CN" altLang="en-US" dirty="0">
                <a:latin typeface="华文新魏" panose="02010800040101010101" pitchFamily="2" charset="-122"/>
                <a:sym typeface="Symbol" panose="05050102010706020507" pitchFamily="18" charset="2"/>
              </a:rPr>
              <a:t>中是无关的</a:t>
            </a:r>
            <a:endParaRPr lang="en-US" altLang="zh-CN" dirty="0">
              <a:latin typeface="华文新魏" panose="02010800040101010101" pitchFamily="2" charset="-122"/>
              <a:sym typeface="Symbol" panose="05050102010706020507" pitchFamily="18" charset="2"/>
            </a:endParaRPr>
          </a:p>
          <a:p>
            <a:pPr lvl="2" eaLnBrk="1" hangingPunct="1"/>
            <a:r>
              <a:rPr lang="en-US" altLang="zh-CN" dirty="0">
                <a:latin typeface="华文新魏" panose="02010800040101010101" pitchFamily="2" charset="-122"/>
              </a:rPr>
              <a:t>F2 = {A</a:t>
            </a:r>
            <a:r>
              <a:rPr lang="en-US" altLang="zh-CN" dirty="0">
                <a:latin typeface="华文新魏" panose="02010800040101010101" pitchFamily="2" charset="-122"/>
                <a:sym typeface="Symbol" panose="05050102010706020507" pitchFamily="18" charset="2"/>
              </a:rPr>
              <a:t>BC，BC，AC}</a:t>
            </a:r>
          </a:p>
          <a:p>
            <a:pPr lvl="1" eaLnBrk="1" hangingPunct="1"/>
            <a:r>
              <a:rPr lang="zh-CN" altLang="en-US" dirty="0">
                <a:latin typeface="华文新魏" panose="02010800040101010101" pitchFamily="2" charset="-122"/>
                <a:sym typeface="Symbol" panose="05050102010706020507" pitchFamily="18" charset="2"/>
              </a:rPr>
              <a:t>合并</a:t>
            </a:r>
            <a:r>
              <a:rPr lang="en-US" altLang="zh-CN" dirty="0">
                <a:latin typeface="华文新魏" panose="02010800040101010101" pitchFamily="2" charset="-122"/>
              </a:rPr>
              <a:t>A</a:t>
            </a:r>
            <a:r>
              <a:rPr lang="en-US" altLang="zh-CN" dirty="0">
                <a:latin typeface="华文新魏" panose="02010800040101010101" pitchFamily="2" charset="-122"/>
                <a:sym typeface="Symbol" panose="05050102010706020507" pitchFamily="18" charset="2"/>
              </a:rPr>
              <a:t>BC</a:t>
            </a:r>
            <a:r>
              <a:rPr lang="zh-CN" altLang="en-US" dirty="0">
                <a:latin typeface="华文新魏" panose="02010800040101010101" pitchFamily="2" charset="-122"/>
                <a:sym typeface="Symbol" panose="05050102010706020507" pitchFamily="18" charset="2"/>
              </a:rPr>
              <a:t>和</a:t>
            </a:r>
            <a:r>
              <a:rPr lang="en-US" altLang="zh-CN" dirty="0">
                <a:latin typeface="华文新魏" panose="02010800040101010101" pitchFamily="2" charset="-122"/>
                <a:sym typeface="Symbol" panose="05050102010706020507" pitchFamily="18" charset="2"/>
              </a:rPr>
              <a:t>AC</a:t>
            </a:r>
            <a:r>
              <a:rPr lang="zh-CN" altLang="en-US" dirty="0">
                <a:latin typeface="华文新魏" panose="02010800040101010101" pitchFamily="2" charset="-122"/>
                <a:sym typeface="Symbol" panose="05050102010706020507" pitchFamily="18" charset="2"/>
              </a:rPr>
              <a:t>为</a:t>
            </a:r>
            <a:r>
              <a:rPr lang="en-US" altLang="zh-CN" dirty="0">
                <a:latin typeface="华文新魏" panose="02010800040101010101" pitchFamily="2" charset="-122"/>
              </a:rPr>
              <a:t>A</a:t>
            </a:r>
            <a:r>
              <a:rPr lang="en-US" altLang="zh-CN" dirty="0">
                <a:latin typeface="华文新魏" panose="02010800040101010101" pitchFamily="2" charset="-122"/>
                <a:sym typeface="Symbol" panose="05050102010706020507" pitchFamily="18" charset="2"/>
              </a:rPr>
              <a:t>BC</a:t>
            </a:r>
          </a:p>
          <a:p>
            <a:pPr lvl="2" eaLnBrk="1" hangingPunct="1"/>
            <a:r>
              <a:rPr lang="en-US" altLang="zh-CN" dirty="0">
                <a:latin typeface="华文新魏" panose="02010800040101010101" pitchFamily="2" charset="-122"/>
                <a:sym typeface="Symbol" panose="05050102010706020507" pitchFamily="18" charset="2"/>
              </a:rPr>
              <a:t>F3 = {</a:t>
            </a:r>
            <a:r>
              <a:rPr lang="en-US" altLang="zh-CN" dirty="0">
                <a:latin typeface="华文新魏" panose="02010800040101010101" pitchFamily="2" charset="-122"/>
              </a:rPr>
              <a:t>A</a:t>
            </a:r>
            <a:r>
              <a:rPr lang="en-US" altLang="zh-CN" dirty="0">
                <a:latin typeface="华文新魏" panose="02010800040101010101" pitchFamily="2" charset="-122"/>
                <a:sym typeface="Symbol" panose="05050102010706020507" pitchFamily="18" charset="2"/>
              </a:rPr>
              <a:t>BC，BC}</a:t>
            </a:r>
            <a:endParaRPr lang="zh-CN" altLang="en-US" dirty="0">
              <a:latin typeface="华文新魏" panose="02010800040101010101" pitchFamily="2" charset="-122"/>
              <a:sym typeface="Symbol" panose="05050102010706020507" pitchFamily="18" charset="2"/>
            </a:endParaRPr>
          </a:p>
          <a:p>
            <a:pPr lvl="1" eaLnBrk="1" hangingPunct="1"/>
            <a:r>
              <a:rPr lang="en-US" altLang="zh-CN" dirty="0">
                <a:latin typeface="华文新魏" panose="02010800040101010101" pitchFamily="2" charset="-122"/>
                <a:sym typeface="Symbol" panose="05050102010706020507" pitchFamily="18" charset="2"/>
              </a:rPr>
              <a:t>C</a:t>
            </a:r>
            <a:r>
              <a:rPr lang="zh-CN" altLang="en-US" dirty="0">
                <a:latin typeface="华文新魏" panose="02010800040101010101" pitchFamily="2" charset="-122"/>
                <a:sym typeface="Symbol" panose="05050102010706020507" pitchFamily="18" charset="2"/>
              </a:rPr>
              <a:t>在</a:t>
            </a:r>
            <a:r>
              <a:rPr lang="en-US" altLang="zh-CN" dirty="0">
                <a:latin typeface="华文新魏" panose="02010800040101010101" pitchFamily="2" charset="-122"/>
                <a:sym typeface="Symbol" panose="05050102010706020507" pitchFamily="18" charset="2"/>
              </a:rPr>
              <a:t>ABC</a:t>
            </a:r>
            <a:r>
              <a:rPr lang="zh-CN" altLang="en-US" dirty="0">
                <a:latin typeface="华文新魏" panose="02010800040101010101" pitchFamily="2" charset="-122"/>
                <a:sym typeface="Symbol" panose="05050102010706020507" pitchFamily="18" charset="2"/>
              </a:rPr>
              <a:t>中是无关的</a:t>
            </a:r>
            <a:endParaRPr lang="en-US" altLang="zh-CN" dirty="0">
              <a:latin typeface="华文新魏" panose="02010800040101010101" pitchFamily="2" charset="-122"/>
              <a:sym typeface="Symbol" panose="05050102010706020507" pitchFamily="18" charset="2"/>
            </a:endParaRPr>
          </a:p>
          <a:p>
            <a:pPr lvl="2" eaLnBrk="1" hangingPunct="1"/>
            <a:r>
              <a:rPr lang="en-US" altLang="zh-CN">
                <a:latin typeface="华文新魏" panose="02010800040101010101" pitchFamily="2" charset="-122"/>
                <a:sym typeface="Symbol" panose="05050102010706020507" pitchFamily="18" charset="2"/>
              </a:rPr>
              <a:t>Fc </a:t>
            </a:r>
            <a:r>
              <a:rPr lang="en-US" altLang="zh-CN" dirty="0">
                <a:latin typeface="华文新魏" panose="02010800040101010101" pitchFamily="2" charset="-122"/>
                <a:sym typeface="Symbol" panose="05050102010706020507" pitchFamily="18" charset="2"/>
              </a:rPr>
              <a:t>= </a:t>
            </a:r>
            <a:r>
              <a:rPr lang="en-US" altLang="zh-CN" dirty="0">
                <a:latin typeface="华文新魏" panose="02010800040101010101" pitchFamily="2" charset="-122"/>
              </a:rPr>
              <a:t>{A</a:t>
            </a:r>
            <a:r>
              <a:rPr lang="en-US" altLang="zh-CN" dirty="0">
                <a:latin typeface="华文新魏" panose="02010800040101010101" pitchFamily="2" charset="-122"/>
                <a:sym typeface="Symbol" panose="05050102010706020507" pitchFamily="18" charset="2"/>
              </a:rPr>
              <a:t>B，B</a:t>
            </a:r>
            <a:r>
              <a:rPr lang="en-US" altLang="zh-CN">
                <a:latin typeface="华文新魏" panose="02010800040101010101" pitchFamily="2" charset="-122"/>
                <a:sym typeface="Symbol" panose="05050102010706020507" pitchFamily="18" charset="2"/>
              </a:rPr>
              <a:t>C}</a:t>
            </a:r>
            <a:endParaRPr lang="en-US" altLang="zh-CN" dirty="0">
              <a:latin typeface="华文新魏" panose="02010800040101010101" pitchFamily="2" charset="-122"/>
              <a:sym typeface="Symbol" panose="05050102010706020507" pitchFamily="18" charset="2"/>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80900" name="Rectangle 2"/>
          <p:cNvSpPr>
            <a:spLocks noGrp="1" noChangeArrowheads="1"/>
          </p:cNvSpPr>
          <p:nvPr>
            <p:ph type="title"/>
          </p:nvPr>
        </p:nvSpPr>
        <p:spPr/>
        <p:txBody>
          <a:bodyPr/>
          <a:lstStyle/>
          <a:p>
            <a:pPr eaLnBrk="1" hangingPunct="1">
              <a:defRPr/>
            </a:pPr>
            <a:r>
              <a:rPr kumimoji="1" lang="zh-CN" altLang="en-US" dirty="0"/>
              <a:t>正则覆盖</a:t>
            </a:r>
          </a:p>
        </p:txBody>
      </p:sp>
      <p:sp>
        <p:nvSpPr>
          <p:cNvPr id="82949" name="Rectangle 3"/>
          <p:cNvSpPr>
            <a:spLocks noGrp="1" noChangeArrowheads="1"/>
          </p:cNvSpPr>
          <p:nvPr>
            <p:ph idx="1"/>
          </p:nvPr>
        </p:nvSpPr>
        <p:spPr/>
        <p:txBody>
          <a:bodyPr/>
          <a:lstStyle/>
          <a:p>
            <a:pPr eaLnBrk="1" hangingPunct="1"/>
            <a:r>
              <a:rPr lang="zh-CN" altLang="en-US" dirty="0">
                <a:latin typeface="Tahoma" panose="020B0604030504040204" pitchFamily="34" charset="0"/>
              </a:rPr>
              <a:t>示例</a:t>
            </a:r>
            <a:r>
              <a:rPr lang="en-US" altLang="zh-CN" dirty="0">
                <a:latin typeface="Tahoma" panose="020B0604030504040204" pitchFamily="34" charset="0"/>
              </a:rPr>
              <a:t>2</a:t>
            </a:r>
          </a:p>
          <a:p>
            <a:pPr lvl="1" eaLnBrk="1" hangingPunct="1">
              <a:buFontTx/>
              <a:buNone/>
            </a:pPr>
            <a:r>
              <a:rPr lang="en-US" altLang="zh-CN" sz="2400" dirty="0">
                <a:latin typeface="Tahoma" panose="020B0604030504040204" pitchFamily="34" charset="0"/>
              </a:rPr>
              <a:t>F={AB </a:t>
            </a:r>
            <a:r>
              <a:rPr lang="en-US" altLang="zh-CN" sz="2400" dirty="0">
                <a:latin typeface="Tahoma" panose="020B0604030504040204" pitchFamily="34" charset="0"/>
                <a:sym typeface="Symbol" panose="05050102010706020507" pitchFamily="18" charset="2"/>
              </a:rPr>
              <a:t></a:t>
            </a:r>
            <a:r>
              <a:rPr lang="en-US" altLang="zh-CN" sz="2400" dirty="0">
                <a:latin typeface="Tahoma" panose="020B0604030504040204" pitchFamily="34" charset="0"/>
              </a:rPr>
              <a:t> CE</a:t>
            </a:r>
            <a:r>
              <a:rPr lang="zh-CN" altLang="en-US" sz="2400" dirty="0">
                <a:latin typeface="Tahoma" panose="020B0604030504040204" pitchFamily="34" charset="0"/>
              </a:rPr>
              <a:t>，</a:t>
            </a:r>
            <a:r>
              <a:rPr lang="en-US" altLang="zh-CN" sz="2400" dirty="0">
                <a:latin typeface="Tahoma" panose="020B0604030504040204" pitchFamily="34" charset="0"/>
              </a:rPr>
              <a:t>A </a:t>
            </a:r>
            <a:r>
              <a:rPr lang="en-US" altLang="zh-CN" sz="2400" dirty="0">
                <a:latin typeface="Tahoma" panose="020B0604030504040204" pitchFamily="34" charset="0"/>
                <a:sym typeface="Symbol" panose="05050102010706020507" pitchFamily="18" charset="2"/>
              </a:rPr>
              <a:t></a:t>
            </a:r>
            <a:r>
              <a:rPr lang="en-US" altLang="zh-CN" sz="2400" dirty="0">
                <a:latin typeface="Tahoma" panose="020B0604030504040204" pitchFamily="34" charset="0"/>
              </a:rPr>
              <a:t> C</a:t>
            </a:r>
            <a:r>
              <a:rPr lang="zh-CN" altLang="en-US" sz="2400" dirty="0">
                <a:latin typeface="Tahoma" panose="020B0604030504040204" pitchFamily="34" charset="0"/>
              </a:rPr>
              <a:t>，</a:t>
            </a:r>
            <a:r>
              <a:rPr lang="en-US" altLang="zh-CN" sz="2400" dirty="0">
                <a:latin typeface="Tahoma" panose="020B0604030504040204" pitchFamily="34" charset="0"/>
              </a:rPr>
              <a:t>GP </a:t>
            </a:r>
            <a:r>
              <a:rPr lang="en-US" altLang="zh-CN" sz="2400" dirty="0">
                <a:latin typeface="Tahoma" panose="020B0604030504040204" pitchFamily="34" charset="0"/>
                <a:sym typeface="Symbol" panose="05050102010706020507" pitchFamily="18" charset="2"/>
              </a:rPr>
              <a:t></a:t>
            </a:r>
            <a:r>
              <a:rPr lang="en-US" altLang="zh-CN" sz="2400" dirty="0">
                <a:latin typeface="Tahoma" panose="020B0604030504040204" pitchFamily="34" charset="0"/>
              </a:rPr>
              <a:t> B</a:t>
            </a:r>
            <a:r>
              <a:rPr lang="zh-CN" altLang="en-US" sz="2400" dirty="0">
                <a:latin typeface="Tahoma" panose="020B0604030504040204" pitchFamily="34" charset="0"/>
              </a:rPr>
              <a:t>，</a:t>
            </a:r>
            <a:r>
              <a:rPr lang="en-US" altLang="zh-CN" sz="2400" dirty="0">
                <a:latin typeface="Tahoma" panose="020B0604030504040204" pitchFamily="34" charset="0"/>
              </a:rPr>
              <a:t>EP </a:t>
            </a:r>
            <a:r>
              <a:rPr lang="en-US" altLang="zh-CN" sz="2400" dirty="0">
                <a:latin typeface="Tahoma" panose="020B0604030504040204" pitchFamily="34" charset="0"/>
                <a:sym typeface="Symbol" panose="05050102010706020507" pitchFamily="18" charset="2"/>
              </a:rPr>
              <a:t></a:t>
            </a:r>
            <a:r>
              <a:rPr lang="en-US" altLang="zh-CN" sz="2400" dirty="0">
                <a:latin typeface="Tahoma" panose="020B0604030504040204" pitchFamily="34" charset="0"/>
              </a:rPr>
              <a:t> A</a:t>
            </a:r>
            <a:r>
              <a:rPr lang="zh-CN" altLang="en-US" sz="2400" dirty="0">
                <a:latin typeface="Tahoma" panose="020B0604030504040204" pitchFamily="34" charset="0"/>
              </a:rPr>
              <a:t>，</a:t>
            </a:r>
          </a:p>
          <a:p>
            <a:pPr lvl="1" eaLnBrk="1" hangingPunct="1">
              <a:buFontTx/>
              <a:buNone/>
            </a:pPr>
            <a:r>
              <a:rPr lang="en-US" altLang="zh-CN" sz="2400" dirty="0">
                <a:latin typeface="Tahoma" panose="020B0604030504040204" pitchFamily="34" charset="0"/>
              </a:rPr>
              <a:t>  CDE </a:t>
            </a:r>
            <a:r>
              <a:rPr lang="en-US" altLang="zh-CN" sz="2400" dirty="0">
                <a:latin typeface="Tahoma" panose="020B0604030504040204" pitchFamily="34" charset="0"/>
                <a:sym typeface="Symbol" panose="05050102010706020507" pitchFamily="18" charset="2"/>
              </a:rPr>
              <a:t></a:t>
            </a:r>
            <a:r>
              <a:rPr lang="en-US" altLang="zh-CN" sz="2400" dirty="0">
                <a:latin typeface="Tahoma" panose="020B0604030504040204" pitchFamily="34" charset="0"/>
              </a:rPr>
              <a:t> P</a:t>
            </a:r>
            <a:r>
              <a:rPr lang="zh-CN" altLang="en-US" sz="2400" dirty="0">
                <a:latin typeface="Tahoma" panose="020B0604030504040204" pitchFamily="34" charset="0"/>
              </a:rPr>
              <a:t>，</a:t>
            </a:r>
            <a:r>
              <a:rPr lang="en-US" altLang="zh-CN" sz="2400" dirty="0">
                <a:latin typeface="Tahoma" panose="020B0604030504040204" pitchFamily="34" charset="0"/>
              </a:rPr>
              <a:t>HB </a:t>
            </a:r>
            <a:r>
              <a:rPr lang="en-US" altLang="zh-CN" sz="2400" dirty="0">
                <a:latin typeface="Tahoma" panose="020B0604030504040204" pitchFamily="34" charset="0"/>
                <a:sym typeface="Symbol" panose="05050102010706020507" pitchFamily="18" charset="2"/>
              </a:rPr>
              <a:t></a:t>
            </a:r>
            <a:r>
              <a:rPr lang="en-US" altLang="zh-CN" sz="2400" dirty="0">
                <a:latin typeface="Tahoma" panose="020B0604030504040204" pitchFamily="34" charset="0"/>
              </a:rPr>
              <a:t> P</a:t>
            </a:r>
            <a:r>
              <a:rPr lang="zh-CN" altLang="en-US" sz="2400" dirty="0">
                <a:latin typeface="Tahoma" panose="020B0604030504040204" pitchFamily="34" charset="0"/>
              </a:rPr>
              <a:t>，</a:t>
            </a:r>
            <a:r>
              <a:rPr lang="en-US" altLang="zh-CN" sz="2400" dirty="0">
                <a:latin typeface="Tahoma" panose="020B0604030504040204" pitchFamily="34" charset="0"/>
              </a:rPr>
              <a:t>D </a:t>
            </a:r>
            <a:r>
              <a:rPr lang="en-US" altLang="zh-CN" sz="2400" dirty="0">
                <a:latin typeface="Tahoma" panose="020B0604030504040204" pitchFamily="34" charset="0"/>
                <a:sym typeface="Symbol" panose="05050102010706020507" pitchFamily="18" charset="2"/>
              </a:rPr>
              <a:t></a:t>
            </a:r>
            <a:r>
              <a:rPr lang="en-US" altLang="zh-CN" sz="2400" dirty="0">
                <a:latin typeface="Tahoma" panose="020B0604030504040204" pitchFamily="34" charset="0"/>
              </a:rPr>
              <a:t> HG</a:t>
            </a:r>
            <a:r>
              <a:rPr lang="zh-CN" altLang="en-US" sz="2400" dirty="0">
                <a:latin typeface="Tahoma" panose="020B0604030504040204" pitchFamily="34" charset="0"/>
              </a:rPr>
              <a:t>，</a:t>
            </a:r>
            <a:r>
              <a:rPr lang="en-US" altLang="zh-CN" sz="2400" dirty="0">
                <a:latin typeface="Tahoma" panose="020B0604030504040204" pitchFamily="34" charset="0"/>
              </a:rPr>
              <a:t>ABC </a:t>
            </a:r>
            <a:r>
              <a:rPr lang="en-US" altLang="zh-CN" sz="2400" dirty="0">
                <a:latin typeface="Tahoma" panose="020B0604030504040204" pitchFamily="34" charset="0"/>
                <a:sym typeface="Symbol" panose="05050102010706020507" pitchFamily="18" charset="2"/>
              </a:rPr>
              <a:t></a:t>
            </a:r>
            <a:r>
              <a:rPr lang="en-US" altLang="zh-CN" sz="2400" dirty="0">
                <a:latin typeface="Tahoma" panose="020B0604030504040204" pitchFamily="34" charset="0"/>
              </a:rPr>
              <a:t> PG}</a:t>
            </a:r>
            <a:r>
              <a:rPr lang="zh-CN" altLang="en-US" sz="2400" dirty="0">
                <a:latin typeface="Tahoma" panose="020B0604030504040204" pitchFamily="34" charset="0"/>
              </a:rPr>
              <a:t>，</a:t>
            </a:r>
            <a:r>
              <a:rPr lang="zh-CN" altLang="en-US" sz="2400" dirty="0">
                <a:latin typeface="Tahoma" panose="020B0604030504040204" pitchFamily="34" charset="0"/>
                <a:sym typeface="Symbol" panose="05050102010706020507" pitchFamily="18" charset="2"/>
              </a:rPr>
              <a:t>求</a:t>
            </a:r>
            <a:r>
              <a:rPr lang="en-US" altLang="zh-CN" sz="2400" dirty="0">
                <a:latin typeface="Tahoma" panose="020B0604030504040204" pitchFamily="34" charset="0"/>
              </a:rPr>
              <a:t>F</a:t>
            </a:r>
            <a:r>
              <a:rPr lang="en-US" altLang="zh-CN" sz="2400" baseline="-25000" dirty="0">
                <a:latin typeface="Tahoma" panose="020B0604030504040204" pitchFamily="34" charset="0"/>
              </a:rPr>
              <a:t>C</a:t>
            </a:r>
            <a:endParaRPr lang="en-US" altLang="zh-CN" sz="2400" dirty="0">
              <a:latin typeface="Tahoma" panose="020B0604030504040204" pitchFamily="34" charset="0"/>
            </a:endParaRPr>
          </a:p>
          <a:p>
            <a:pPr lvl="1" eaLnBrk="1" hangingPunct="1"/>
            <a:r>
              <a:rPr lang="zh-CN" altLang="en-US" sz="2400" dirty="0">
                <a:latin typeface="Tahoma" panose="020B0604030504040204" pitchFamily="34" charset="0"/>
              </a:rPr>
              <a:t>没有可以合并的函数依赖</a:t>
            </a:r>
          </a:p>
          <a:p>
            <a:pPr lvl="1" eaLnBrk="1" hangingPunct="1"/>
            <a:r>
              <a:rPr lang="zh-CN" altLang="en-US" sz="2400" dirty="0">
                <a:latin typeface="Tahoma" panose="020B0604030504040204" pitchFamily="34" charset="0"/>
              </a:rPr>
              <a:t>在</a:t>
            </a:r>
            <a:r>
              <a:rPr lang="en-US" altLang="zh-CN" sz="2400" dirty="0">
                <a:latin typeface="Tahoma" panose="020B0604030504040204" pitchFamily="34" charset="0"/>
              </a:rPr>
              <a:t>AB </a:t>
            </a:r>
            <a:r>
              <a:rPr lang="en-US" altLang="zh-CN" sz="2400" dirty="0">
                <a:latin typeface="Tahoma" panose="020B0604030504040204" pitchFamily="34" charset="0"/>
                <a:sym typeface="Symbol" panose="05050102010706020507" pitchFamily="18" charset="2"/>
              </a:rPr>
              <a:t></a:t>
            </a:r>
            <a:r>
              <a:rPr lang="en-US" altLang="zh-CN" sz="2400" dirty="0">
                <a:latin typeface="Tahoma" panose="020B0604030504040204" pitchFamily="34" charset="0"/>
              </a:rPr>
              <a:t> CE</a:t>
            </a:r>
            <a:r>
              <a:rPr lang="zh-CN" altLang="en-US" sz="2400" dirty="0">
                <a:latin typeface="Tahoma" panose="020B0604030504040204" pitchFamily="34" charset="0"/>
              </a:rPr>
              <a:t>中，因为</a:t>
            </a:r>
            <a:r>
              <a:rPr lang="en-US" altLang="zh-CN" sz="2400" dirty="0">
                <a:latin typeface="Tahoma" panose="020B0604030504040204" pitchFamily="34" charset="0"/>
              </a:rPr>
              <a:t>A </a:t>
            </a:r>
            <a:r>
              <a:rPr lang="en-US" altLang="zh-CN" sz="2400" dirty="0">
                <a:latin typeface="Tahoma" panose="020B0604030504040204" pitchFamily="34" charset="0"/>
                <a:sym typeface="Symbol" panose="05050102010706020507" pitchFamily="18" charset="2"/>
              </a:rPr>
              <a:t></a:t>
            </a:r>
            <a:r>
              <a:rPr lang="en-US" altLang="zh-CN" sz="2400" dirty="0">
                <a:latin typeface="Tahoma" panose="020B0604030504040204" pitchFamily="34" charset="0"/>
              </a:rPr>
              <a:t> C</a:t>
            </a:r>
            <a:r>
              <a:rPr lang="zh-CN" altLang="en-US" sz="2400" dirty="0">
                <a:latin typeface="Tahoma" panose="020B0604030504040204" pitchFamily="34" charset="0"/>
              </a:rPr>
              <a:t>，所以</a:t>
            </a:r>
            <a:r>
              <a:rPr lang="en-US" altLang="zh-CN" sz="2400" dirty="0">
                <a:latin typeface="Tahoma" panose="020B0604030504040204" pitchFamily="34" charset="0"/>
              </a:rPr>
              <a:t>C</a:t>
            </a:r>
            <a:r>
              <a:rPr lang="zh-CN" altLang="en-US" sz="2400" dirty="0">
                <a:latin typeface="Tahoma" panose="020B0604030504040204" pitchFamily="34" charset="0"/>
              </a:rPr>
              <a:t>是无关属性</a:t>
            </a:r>
          </a:p>
          <a:p>
            <a:pPr lvl="1" eaLnBrk="1" hangingPunct="1"/>
            <a:r>
              <a:rPr lang="en-US" altLang="zh-CN" sz="2600" dirty="0">
                <a:latin typeface="Tahoma" panose="020B0604030504040204" pitchFamily="34" charset="0"/>
              </a:rPr>
              <a:t>F1 = </a:t>
            </a:r>
            <a:r>
              <a:rPr lang="en-US" altLang="zh-CN" sz="2400" dirty="0">
                <a:latin typeface="Tahoma" panose="020B0604030504040204" pitchFamily="34" charset="0"/>
                <a:sym typeface="Symbol" panose="05050102010706020507" pitchFamily="18" charset="2"/>
              </a:rPr>
              <a:t>{</a:t>
            </a:r>
            <a:r>
              <a:rPr lang="en-US" altLang="zh-CN" sz="2400" dirty="0">
                <a:solidFill>
                  <a:srgbClr val="FF0000"/>
                </a:solidFill>
                <a:latin typeface="Tahoma" panose="020B0604030504040204" pitchFamily="34" charset="0"/>
              </a:rPr>
              <a:t>AB </a:t>
            </a:r>
            <a:r>
              <a:rPr lang="en-US" altLang="zh-CN" sz="2400" dirty="0">
                <a:solidFill>
                  <a:srgbClr val="FF0000"/>
                </a:solidFill>
                <a:latin typeface="Tahoma" panose="020B0604030504040204" pitchFamily="34" charset="0"/>
                <a:sym typeface="Symbol" panose="05050102010706020507" pitchFamily="18" charset="2"/>
              </a:rPr>
              <a:t></a:t>
            </a:r>
            <a:r>
              <a:rPr lang="en-US" altLang="zh-CN" sz="2400" dirty="0">
                <a:solidFill>
                  <a:srgbClr val="FF0000"/>
                </a:solidFill>
                <a:latin typeface="Tahoma" panose="020B0604030504040204" pitchFamily="34" charset="0"/>
              </a:rPr>
              <a:t> E</a:t>
            </a:r>
            <a:r>
              <a:rPr lang="zh-CN" altLang="en-US" sz="2400" dirty="0">
                <a:latin typeface="Tahoma" panose="020B0604030504040204" pitchFamily="34" charset="0"/>
              </a:rPr>
              <a:t>，</a:t>
            </a:r>
            <a:r>
              <a:rPr lang="en-US" altLang="zh-CN" sz="2400" dirty="0">
                <a:latin typeface="Tahoma" panose="020B0604030504040204" pitchFamily="34" charset="0"/>
              </a:rPr>
              <a:t>A </a:t>
            </a:r>
            <a:r>
              <a:rPr lang="en-US" altLang="zh-CN" sz="2400" dirty="0">
                <a:latin typeface="Tahoma" panose="020B0604030504040204" pitchFamily="34" charset="0"/>
                <a:sym typeface="Symbol" panose="05050102010706020507" pitchFamily="18" charset="2"/>
              </a:rPr>
              <a:t></a:t>
            </a:r>
            <a:r>
              <a:rPr lang="en-US" altLang="zh-CN" sz="2400" dirty="0">
                <a:latin typeface="Tahoma" panose="020B0604030504040204" pitchFamily="34" charset="0"/>
              </a:rPr>
              <a:t> C</a:t>
            </a:r>
            <a:r>
              <a:rPr lang="zh-CN" altLang="en-US" sz="2400" dirty="0">
                <a:latin typeface="Tahoma" panose="020B0604030504040204" pitchFamily="34" charset="0"/>
              </a:rPr>
              <a:t>，</a:t>
            </a:r>
            <a:r>
              <a:rPr lang="en-US" altLang="zh-CN" sz="2400" dirty="0">
                <a:latin typeface="Tahoma" panose="020B0604030504040204" pitchFamily="34" charset="0"/>
              </a:rPr>
              <a:t>GP </a:t>
            </a:r>
            <a:r>
              <a:rPr lang="en-US" altLang="zh-CN" sz="2400" dirty="0">
                <a:latin typeface="Tahoma" panose="020B0604030504040204" pitchFamily="34" charset="0"/>
                <a:sym typeface="Symbol" panose="05050102010706020507" pitchFamily="18" charset="2"/>
              </a:rPr>
              <a:t></a:t>
            </a:r>
            <a:r>
              <a:rPr lang="en-US" altLang="zh-CN" sz="2400" dirty="0">
                <a:latin typeface="Tahoma" panose="020B0604030504040204" pitchFamily="34" charset="0"/>
              </a:rPr>
              <a:t> B</a:t>
            </a:r>
            <a:r>
              <a:rPr lang="zh-CN" altLang="en-US" sz="2400" dirty="0">
                <a:latin typeface="Tahoma" panose="020B0604030504040204" pitchFamily="34" charset="0"/>
              </a:rPr>
              <a:t>，</a:t>
            </a:r>
            <a:r>
              <a:rPr lang="en-US" altLang="zh-CN" sz="2400" dirty="0">
                <a:latin typeface="Tahoma" panose="020B0604030504040204" pitchFamily="34" charset="0"/>
              </a:rPr>
              <a:t>EP </a:t>
            </a:r>
            <a:r>
              <a:rPr lang="en-US" altLang="zh-CN" sz="2400" dirty="0">
                <a:latin typeface="Tahoma" panose="020B0604030504040204" pitchFamily="34" charset="0"/>
                <a:sym typeface="Symbol" panose="05050102010706020507" pitchFamily="18" charset="2"/>
              </a:rPr>
              <a:t></a:t>
            </a:r>
            <a:r>
              <a:rPr lang="en-US" altLang="zh-CN" sz="2400" dirty="0">
                <a:latin typeface="Tahoma" panose="020B0604030504040204" pitchFamily="34" charset="0"/>
              </a:rPr>
              <a:t> A</a:t>
            </a:r>
            <a:r>
              <a:rPr lang="zh-CN" altLang="en-US" sz="2400" dirty="0">
                <a:latin typeface="Tahoma" panose="020B0604030504040204" pitchFamily="34" charset="0"/>
              </a:rPr>
              <a:t>，</a:t>
            </a:r>
            <a:r>
              <a:rPr lang="en-US" altLang="zh-CN" sz="2400" dirty="0">
                <a:latin typeface="Tahoma" panose="020B0604030504040204" pitchFamily="34" charset="0"/>
              </a:rPr>
              <a:t>CDE </a:t>
            </a:r>
            <a:r>
              <a:rPr lang="en-US" altLang="zh-CN" sz="2400" dirty="0">
                <a:latin typeface="Tahoma" panose="020B0604030504040204" pitchFamily="34" charset="0"/>
                <a:sym typeface="Symbol" panose="05050102010706020507" pitchFamily="18" charset="2"/>
              </a:rPr>
              <a:t></a:t>
            </a:r>
            <a:r>
              <a:rPr lang="en-US" altLang="zh-CN" sz="2400" dirty="0">
                <a:latin typeface="Tahoma" panose="020B0604030504040204" pitchFamily="34" charset="0"/>
              </a:rPr>
              <a:t> P</a:t>
            </a:r>
            <a:r>
              <a:rPr lang="zh-CN" altLang="en-US" sz="2400" dirty="0">
                <a:latin typeface="Tahoma" panose="020B0604030504040204" pitchFamily="34" charset="0"/>
              </a:rPr>
              <a:t>，</a:t>
            </a:r>
            <a:r>
              <a:rPr lang="en-US" altLang="zh-CN" sz="2400" dirty="0">
                <a:latin typeface="Tahoma" panose="020B0604030504040204" pitchFamily="34" charset="0"/>
              </a:rPr>
              <a:t>HB </a:t>
            </a:r>
            <a:r>
              <a:rPr lang="en-US" altLang="zh-CN" sz="2400" dirty="0">
                <a:latin typeface="Tahoma" panose="020B0604030504040204" pitchFamily="34" charset="0"/>
                <a:sym typeface="Symbol" panose="05050102010706020507" pitchFamily="18" charset="2"/>
              </a:rPr>
              <a:t></a:t>
            </a:r>
            <a:r>
              <a:rPr lang="en-US" altLang="zh-CN" sz="2400" dirty="0">
                <a:latin typeface="Tahoma" panose="020B0604030504040204" pitchFamily="34" charset="0"/>
              </a:rPr>
              <a:t> P</a:t>
            </a:r>
            <a:r>
              <a:rPr lang="zh-CN" altLang="en-US" sz="2400" dirty="0">
                <a:latin typeface="Tahoma" panose="020B0604030504040204" pitchFamily="34" charset="0"/>
              </a:rPr>
              <a:t>，</a:t>
            </a:r>
            <a:r>
              <a:rPr lang="en-US" altLang="zh-CN" sz="2400" dirty="0">
                <a:latin typeface="Tahoma" panose="020B0604030504040204" pitchFamily="34" charset="0"/>
              </a:rPr>
              <a:t>D </a:t>
            </a:r>
            <a:r>
              <a:rPr lang="en-US" altLang="zh-CN" sz="2400" dirty="0">
                <a:latin typeface="Tahoma" panose="020B0604030504040204" pitchFamily="34" charset="0"/>
                <a:sym typeface="Symbol" panose="05050102010706020507" pitchFamily="18" charset="2"/>
              </a:rPr>
              <a:t></a:t>
            </a:r>
            <a:r>
              <a:rPr lang="en-US" altLang="zh-CN" sz="2400" dirty="0">
                <a:latin typeface="Tahoma" panose="020B0604030504040204" pitchFamily="34" charset="0"/>
              </a:rPr>
              <a:t> HG</a:t>
            </a:r>
            <a:r>
              <a:rPr lang="zh-CN" altLang="en-US" sz="2400" dirty="0">
                <a:latin typeface="Tahoma" panose="020B0604030504040204" pitchFamily="34" charset="0"/>
              </a:rPr>
              <a:t>，</a:t>
            </a:r>
            <a:r>
              <a:rPr lang="en-US" altLang="zh-CN" sz="2400" dirty="0">
                <a:latin typeface="Tahoma" panose="020B0604030504040204" pitchFamily="34" charset="0"/>
              </a:rPr>
              <a:t>ABC </a:t>
            </a:r>
            <a:r>
              <a:rPr lang="en-US" altLang="zh-CN" sz="2400" dirty="0">
                <a:latin typeface="Tahoma" panose="020B0604030504040204" pitchFamily="34" charset="0"/>
                <a:sym typeface="Symbol" panose="05050102010706020507" pitchFamily="18" charset="2"/>
              </a:rPr>
              <a:t></a:t>
            </a:r>
            <a:r>
              <a:rPr lang="en-US" altLang="zh-CN" sz="2400" dirty="0">
                <a:latin typeface="Tahoma" panose="020B0604030504040204" pitchFamily="34" charset="0"/>
              </a:rPr>
              <a:t> PG</a:t>
            </a:r>
            <a:r>
              <a:rPr lang="en-US" altLang="zh-CN" sz="2400" dirty="0">
                <a:latin typeface="Tahoma" panose="020B0604030504040204" pitchFamily="34" charset="0"/>
                <a:sym typeface="Symbol" panose="05050102010706020507" pitchFamily="18" charset="2"/>
              </a:rPr>
              <a:t>}</a:t>
            </a:r>
          </a:p>
          <a:p>
            <a:pPr lvl="1" eaLnBrk="1" hangingPunct="1"/>
            <a:r>
              <a:rPr lang="zh-CN" altLang="en-US" sz="2400" dirty="0">
                <a:latin typeface="Tahoma" panose="020B0604030504040204" pitchFamily="34" charset="0"/>
                <a:sym typeface="Symbol" panose="05050102010706020507" pitchFamily="18" charset="2"/>
              </a:rPr>
              <a:t>因为</a:t>
            </a:r>
            <a:r>
              <a:rPr lang="en-US" altLang="zh-CN" sz="2400" dirty="0">
                <a:latin typeface="Tahoma" panose="020B0604030504040204" pitchFamily="34" charset="0"/>
              </a:rPr>
              <a:t>A </a:t>
            </a:r>
            <a:r>
              <a:rPr lang="en-US" altLang="zh-CN" sz="2400" dirty="0">
                <a:latin typeface="Tahoma" panose="020B0604030504040204" pitchFamily="34" charset="0"/>
                <a:sym typeface="Symbol" panose="05050102010706020507" pitchFamily="18" charset="2"/>
              </a:rPr>
              <a:t></a:t>
            </a:r>
            <a:r>
              <a:rPr lang="en-US" altLang="zh-CN" sz="2400" dirty="0">
                <a:latin typeface="Tahoma" panose="020B0604030504040204" pitchFamily="34" charset="0"/>
              </a:rPr>
              <a:t> C</a:t>
            </a:r>
            <a:r>
              <a:rPr lang="zh-CN" altLang="en-US" sz="2400" dirty="0">
                <a:latin typeface="Tahoma" panose="020B0604030504040204" pitchFamily="34" charset="0"/>
              </a:rPr>
              <a:t>，</a:t>
            </a:r>
            <a:r>
              <a:rPr lang="en-US" altLang="zh-CN" sz="2400" dirty="0">
                <a:latin typeface="Tahoma" panose="020B0604030504040204" pitchFamily="34" charset="0"/>
              </a:rPr>
              <a:t> ABC </a:t>
            </a:r>
            <a:r>
              <a:rPr lang="en-US" altLang="zh-CN" sz="2400" dirty="0">
                <a:latin typeface="Tahoma" panose="020B0604030504040204" pitchFamily="34" charset="0"/>
                <a:sym typeface="Symbol" panose="05050102010706020507" pitchFamily="18" charset="2"/>
              </a:rPr>
              <a:t></a:t>
            </a:r>
            <a:r>
              <a:rPr lang="en-US" altLang="zh-CN" sz="2400" dirty="0">
                <a:latin typeface="Tahoma" panose="020B0604030504040204" pitchFamily="34" charset="0"/>
              </a:rPr>
              <a:t> PG</a:t>
            </a:r>
            <a:r>
              <a:rPr lang="zh-CN" altLang="en-US" sz="2400" dirty="0">
                <a:latin typeface="Tahoma" panose="020B0604030504040204" pitchFamily="34" charset="0"/>
              </a:rPr>
              <a:t>中</a:t>
            </a:r>
            <a:r>
              <a:rPr lang="en-US" altLang="zh-CN" sz="2400" dirty="0">
                <a:latin typeface="Tahoma" panose="020B0604030504040204" pitchFamily="34" charset="0"/>
              </a:rPr>
              <a:t>C</a:t>
            </a:r>
            <a:r>
              <a:rPr lang="zh-CN" altLang="en-US" sz="2400" dirty="0">
                <a:latin typeface="Tahoma" panose="020B0604030504040204" pitchFamily="34" charset="0"/>
              </a:rPr>
              <a:t>是无关的</a:t>
            </a:r>
            <a:endParaRPr lang="en-US" altLang="zh-CN" sz="2600" dirty="0">
              <a:latin typeface="Tahoma" panose="020B0604030504040204" pitchFamily="34" charset="0"/>
            </a:endParaRPr>
          </a:p>
          <a:p>
            <a:pPr lvl="1" eaLnBrk="1" hangingPunct="1"/>
            <a:r>
              <a:rPr lang="en-US" altLang="zh-CN" sz="2600" dirty="0">
                <a:latin typeface="Tahoma" panose="020B0604030504040204" pitchFamily="34" charset="0"/>
              </a:rPr>
              <a:t>F</a:t>
            </a:r>
            <a:r>
              <a:rPr lang="en-US" altLang="zh-CN" sz="2600" baseline="-25000" dirty="0">
                <a:latin typeface="Tahoma" panose="020B0604030504040204" pitchFamily="34" charset="0"/>
              </a:rPr>
              <a:t>C</a:t>
            </a:r>
            <a:r>
              <a:rPr lang="en-US" altLang="zh-CN" sz="2600" baseline="-16000" dirty="0">
                <a:latin typeface="Tahoma" panose="020B0604030504040204" pitchFamily="34" charset="0"/>
              </a:rPr>
              <a:t> </a:t>
            </a:r>
            <a:r>
              <a:rPr lang="en-US" altLang="zh-CN" dirty="0">
                <a:latin typeface="Tahoma" panose="020B0604030504040204" pitchFamily="34" charset="0"/>
                <a:sym typeface="Symbol" panose="05050102010706020507" pitchFamily="18" charset="2"/>
              </a:rPr>
              <a:t>= {</a:t>
            </a:r>
            <a:r>
              <a:rPr lang="en-US" altLang="zh-CN" sz="2400" dirty="0">
                <a:latin typeface="Tahoma" panose="020B0604030504040204" pitchFamily="34" charset="0"/>
              </a:rPr>
              <a:t>AB </a:t>
            </a:r>
            <a:r>
              <a:rPr lang="en-US" altLang="zh-CN" sz="2400" dirty="0">
                <a:latin typeface="Tahoma" panose="020B0604030504040204" pitchFamily="34" charset="0"/>
                <a:sym typeface="Symbol" panose="05050102010706020507" pitchFamily="18" charset="2"/>
              </a:rPr>
              <a:t></a:t>
            </a:r>
            <a:r>
              <a:rPr lang="en-US" altLang="zh-CN" sz="2400" dirty="0">
                <a:latin typeface="Tahoma" panose="020B0604030504040204" pitchFamily="34" charset="0"/>
              </a:rPr>
              <a:t> E</a:t>
            </a:r>
            <a:r>
              <a:rPr lang="zh-CN" altLang="en-US" sz="2400" dirty="0">
                <a:latin typeface="Tahoma" panose="020B0604030504040204" pitchFamily="34" charset="0"/>
              </a:rPr>
              <a:t>，</a:t>
            </a:r>
            <a:r>
              <a:rPr lang="en-US" altLang="zh-CN" sz="2400" dirty="0">
                <a:latin typeface="Tahoma" panose="020B0604030504040204" pitchFamily="34" charset="0"/>
              </a:rPr>
              <a:t>A </a:t>
            </a:r>
            <a:r>
              <a:rPr lang="en-US" altLang="zh-CN" sz="2400" dirty="0">
                <a:latin typeface="Tahoma" panose="020B0604030504040204" pitchFamily="34" charset="0"/>
                <a:sym typeface="Symbol" panose="05050102010706020507" pitchFamily="18" charset="2"/>
              </a:rPr>
              <a:t></a:t>
            </a:r>
            <a:r>
              <a:rPr lang="en-US" altLang="zh-CN" sz="2400" dirty="0">
                <a:latin typeface="Tahoma" panose="020B0604030504040204" pitchFamily="34" charset="0"/>
              </a:rPr>
              <a:t> C</a:t>
            </a:r>
            <a:r>
              <a:rPr lang="zh-CN" altLang="en-US" sz="2400" dirty="0">
                <a:latin typeface="Tahoma" panose="020B0604030504040204" pitchFamily="34" charset="0"/>
              </a:rPr>
              <a:t>，</a:t>
            </a:r>
            <a:r>
              <a:rPr lang="en-US" altLang="zh-CN" sz="2400" dirty="0">
                <a:latin typeface="Tahoma" panose="020B0604030504040204" pitchFamily="34" charset="0"/>
              </a:rPr>
              <a:t>GP </a:t>
            </a:r>
            <a:r>
              <a:rPr lang="en-US" altLang="zh-CN" sz="2400" dirty="0">
                <a:latin typeface="Tahoma" panose="020B0604030504040204" pitchFamily="34" charset="0"/>
                <a:sym typeface="Symbol" panose="05050102010706020507" pitchFamily="18" charset="2"/>
              </a:rPr>
              <a:t></a:t>
            </a:r>
            <a:r>
              <a:rPr lang="en-US" altLang="zh-CN" sz="2400" dirty="0">
                <a:latin typeface="Tahoma" panose="020B0604030504040204" pitchFamily="34" charset="0"/>
              </a:rPr>
              <a:t> B</a:t>
            </a:r>
            <a:r>
              <a:rPr lang="zh-CN" altLang="en-US" sz="2400" dirty="0">
                <a:latin typeface="Tahoma" panose="020B0604030504040204" pitchFamily="34" charset="0"/>
              </a:rPr>
              <a:t>，</a:t>
            </a:r>
            <a:r>
              <a:rPr lang="en-US" altLang="zh-CN" sz="2400" dirty="0">
                <a:latin typeface="Tahoma" panose="020B0604030504040204" pitchFamily="34" charset="0"/>
              </a:rPr>
              <a:t>EP </a:t>
            </a:r>
            <a:r>
              <a:rPr lang="en-US" altLang="zh-CN" sz="2400" dirty="0">
                <a:latin typeface="Tahoma" panose="020B0604030504040204" pitchFamily="34" charset="0"/>
                <a:sym typeface="Symbol" panose="05050102010706020507" pitchFamily="18" charset="2"/>
              </a:rPr>
              <a:t></a:t>
            </a:r>
            <a:r>
              <a:rPr lang="en-US" altLang="zh-CN" sz="2400" dirty="0">
                <a:latin typeface="Tahoma" panose="020B0604030504040204" pitchFamily="34" charset="0"/>
              </a:rPr>
              <a:t> A</a:t>
            </a:r>
            <a:r>
              <a:rPr lang="zh-CN" altLang="en-US" sz="2400" dirty="0">
                <a:latin typeface="Tahoma" panose="020B0604030504040204" pitchFamily="34" charset="0"/>
              </a:rPr>
              <a:t>，</a:t>
            </a:r>
            <a:r>
              <a:rPr lang="en-US" altLang="zh-CN" sz="2400" dirty="0">
                <a:latin typeface="Tahoma" panose="020B0604030504040204" pitchFamily="34" charset="0"/>
              </a:rPr>
              <a:t>CDE </a:t>
            </a:r>
            <a:r>
              <a:rPr lang="en-US" altLang="zh-CN" sz="2400" dirty="0">
                <a:latin typeface="Tahoma" panose="020B0604030504040204" pitchFamily="34" charset="0"/>
                <a:sym typeface="Symbol" panose="05050102010706020507" pitchFamily="18" charset="2"/>
              </a:rPr>
              <a:t></a:t>
            </a:r>
            <a:r>
              <a:rPr lang="en-US" altLang="zh-CN" sz="2400" dirty="0">
                <a:latin typeface="Tahoma" panose="020B0604030504040204" pitchFamily="34" charset="0"/>
              </a:rPr>
              <a:t> P</a:t>
            </a:r>
            <a:r>
              <a:rPr lang="zh-CN" altLang="en-US" sz="2400" dirty="0">
                <a:latin typeface="Tahoma" panose="020B0604030504040204" pitchFamily="34" charset="0"/>
              </a:rPr>
              <a:t>，</a:t>
            </a:r>
            <a:r>
              <a:rPr lang="en-US" altLang="zh-CN" sz="2400" dirty="0">
                <a:latin typeface="Tahoma" panose="020B0604030504040204" pitchFamily="34" charset="0"/>
              </a:rPr>
              <a:t>HB </a:t>
            </a:r>
            <a:r>
              <a:rPr lang="en-US" altLang="zh-CN" sz="2400" dirty="0">
                <a:latin typeface="Tahoma" panose="020B0604030504040204" pitchFamily="34" charset="0"/>
                <a:sym typeface="Symbol" panose="05050102010706020507" pitchFamily="18" charset="2"/>
              </a:rPr>
              <a:t></a:t>
            </a:r>
            <a:r>
              <a:rPr lang="en-US" altLang="zh-CN" sz="2400" dirty="0">
                <a:latin typeface="Tahoma" panose="020B0604030504040204" pitchFamily="34" charset="0"/>
              </a:rPr>
              <a:t> P</a:t>
            </a:r>
            <a:r>
              <a:rPr lang="zh-CN" altLang="en-US" sz="2400" dirty="0">
                <a:latin typeface="Tahoma" panose="020B0604030504040204" pitchFamily="34" charset="0"/>
              </a:rPr>
              <a:t>，</a:t>
            </a:r>
            <a:r>
              <a:rPr lang="en-US" altLang="zh-CN" sz="2400" dirty="0">
                <a:latin typeface="Tahoma" panose="020B0604030504040204" pitchFamily="34" charset="0"/>
              </a:rPr>
              <a:t>D </a:t>
            </a:r>
            <a:r>
              <a:rPr lang="en-US" altLang="zh-CN" sz="2400" dirty="0">
                <a:latin typeface="Tahoma" panose="020B0604030504040204" pitchFamily="34" charset="0"/>
                <a:sym typeface="Symbol" panose="05050102010706020507" pitchFamily="18" charset="2"/>
              </a:rPr>
              <a:t></a:t>
            </a:r>
            <a:r>
              <a:rPr lang="en-US" altLang="zh-CN" sz="2400" dirty="0">
                <a:latin typeface="Tahoma" panose="020B0604030504040204" pitchFamily="34" charset="0"/>
              </a:rPr>
              <a:t> HG</a:t>
            </a:r>
            <a:r>
              <a:rPr lang="zh-CN" altLang="en-US" sz="2400" dirty="0">
                <a:latin typeface="Tahoma" panose="020B0604030504040204" pitchFamily="34" charset="0"/>
              </a:rPr>
              <a:t>，</a:t>
            </a:r>
            <a:r>
              <a:rPr lang="en-US" altLang="zh-CN" sz="2400" dirty="0">
                <a:solidFill>
                  <a:srgbClr val="FF0000"/>
                </a:solidFill>
                <a:latin typeface="Tahoma" panose="020B0604030504040204" pitchFamily="34" charset="0"/>
              </a:rPr>
              <a:t>AB </a:t>
            </a:r>
            <a:r>
              <a:rPr lang="en-US" altLang="zh-CN" sz="2400" dirty="0">
                <a:solidFill>
                  <a:srgbClr val="FF0000"/>
                </a:solidFill>
                <a:latin typeface="Tahoma" panose="020B0604030504040204" pitchFamily="34" charset="0"/>
                <a:sym typeface="Symbol" panose="05050102010706020507" pitchFamily="18" charset="2"/>
              </a:rPr>
              <a:t></a:t>
            </a:r>
            <a:r>
              <a:rPr lang="en-US" altLang="zh-CN" sz="2400" dirty="0">
                <a:solidFill>
                  <a:srgbClr val="FF0000"/>
                </a:solidFill>
                <a:latin typeface="Tahoma" panose="020B0604030504040204" pitchFamily="34" charset="0"/>
              </a:rPr>
              <a:t> PG</a:t>
            </a:r>
            <a:r>
              <a:rPr lang="en-US" altLang="zh-CN" dirty="0">
                <a:latin typeface="Tahoma" panose="020B0604030504040204" pitchFamily="34" charset="0"/>
                <a:sym typeface="Symbol" panose="05050102010706020507" pitchFamily="18" charset="2"/>
              </a:rPr>
              <a:t>}</a:t>
            </a:r>
            <a:endParaRPr lang="zh-CN" altLang="en-US" sz="2400" dirty="0">
              <a:latin typeface="Tahoma" panose="020B0604030504040204" pitchFamily="34" charset="0"/>
            </a:endParaRPr>
          </a:p>
          <a:p>
            <a:pPr lvl="1" eaLnBrk="1" hangingPunct="1"/>
            <a:endParaRPr lang="zh-CN" altLang="en-US" sz="2400" dirty="0">
              <a:latin typeface="Tahoma" panose="020B0604030504040204" pitchFamily="34" charset="0"/>
            </a:endParaRPr>
          </a:p>
          <a:p>
            <a:pPr lvl="1" eaLnBrk="1" hangingPunct="1"/>
            <a:endParaRPr lang="zh-CN" altLang="en-US" sz="2400" dirty="0">
              <a:latin typeface="Tahoma" panose="020B0604030504040204" pitchFamily="34" charset="0"/>
            </a:endParaRPr>
          </a:p>
          <a:p>
            <a:pPr lvl="1" eaLnBrk="1" hangingPunct="1"/>
            <a:endParaRPr lang="en-US" altLang="zh-C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27652" name="Rectangle 2"/>
          <p:cNvSpPr>
            <a:spLocks noGrp="1" noChangeArrowheads="1"/>
          </p:cNvSpPr>
          <p:nvPr>
            <p:ph type="title"/>
          </p:nvPr>
        </p:nvSpPr>
        <p:spPr/>
        <p:txBody>
          <a:bodyPr/>
          <a:lstStyle/>
          <a:p>
            <a:pPr eaLnBrk="1" hangingPunct="1">
              <a:defRPr/>
            </a:pPr>
            <a:r>
              <a:rPr kumimoji="1" lang="zh-CN" altLang="en-US"/>
              <a:t>好的关系设计特点</a:t>
            </a:r>
          </a:p>
        </p:txBody>
      </p:sp>
      <p:sp>
        <p:nvSpPr>
          <p:cNvPr id="12293" name="Rectangle 3"/>
          <p:cNvSpPr>
            <a:spLocks noGrp="1" noChangeArrowheads="1"/>
          </p:cNvSpPr>
          <p:nvPr>
            <p:ph idx="1"/>
          </p:nvPr>
        </p:nvSpPr>
        <p:spPr/>
        <p:txBody>
          <a:bodyPr/>
          <a:lstStyle/>
          <a:p>
            <a:pPr eaLnBrk="1" hangingPunct="1"/>
            <a:r>
              <a:rPr lang="zh-CN" altLang="en-US" dirty="0"/>
              <a:t>不必存储不必要的重复信息，同时又可以方便地获取信息</a:t>
            </a:r>
          </a:p>
          <a:p>
            <a:pPr eaLnBrk="1" hangingPunct="1"/>
            <a:r>
              <a:rPr lang="zh-CN" altLang="en-US" dirty="0"/>
              <a:t>同数据本质结构相吻合</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81924" name="Rectangle 2"/>
          <p:cNvSpPr>
            <a:spLocks noGrp="1" noChangeArrowheads="1"/>
          </p:cNvSpPr>
          <p:nvPr>
            <p:ph type="title"/>
          </p:nvPr>
        </p:nvSpPr>
        <p:spPr/>
        <p:txBody>
          <a:bodyPr/>
          <a:lstStyle/>
          <a:p>
            <a:pPr eaLnBrk="1" hangingPunct="1">
              <a:defRPr/>
            </a:pPr>
            <a:r>
              <a:rPr kumimoji="1" lang="zh-CN" altLang="en-US" dirty="0"/>
              <a:t>正则覆盖</a:t>
            </a:r>
          </a:p>
        </p:txBody>
      </p:sp>
      <p:sp>
        <p:nvSpPr>
          <p:cNvPr id="83973" name="Rectangle 3"/>
          <p:cNvSpPr>
            <a:spLocks noGrp="1" noChangeArrowheads="1"/>
          </p:cNvSpPr>
          <p:nvPr>
            <p:ph idx="1"/>
          </p:nvPr>
        </p:nvSpPr>
        <p:spPr>
          <a:xfrm>
            <a:off x="395536" y="1371600"/>
            <a:ext cx="6191250" cy="4794250"/>
          </a:xfrm>
        </p:spPr>
        <p:txBody>
          <a:bodyPr/>
          <a:lstStyle/>
          <a:p>
            <a:pPr eaLnBrk="1" hangingPunct="1"/>
            <a:r>
              <a:rPr lang="zh-CN" altLang="en-US" dirty="0"/>
              <a:t>正则覆盖未必唯一</a:t>
            </a:r>
          </a:p>
          <a:p>
            <a:pPr lvl="1" eaLnBrk="1" hangingPunct="1"/>
            <a:r>
              <a:rPr lang="zh-CN" altLang="en-US" dirty="0"/>
              <a:t>示例</a:t>
            </a:r>
            <a:r>
              <a:rPr lang="en-US" altLang="zh-CN" dirty="0"/>
              <a:t>3</a:t>
            </a:r>
          </a:p>
          <a:p>
            <a:pPr lvl="2" eaLnBrk="1" hangingPunct="1"/>
            <a:r>
              <a:rPr lang="zh-CN" altLang="en-US" sz="2800" dirty="0">
                <a:latin typeface="Tahoma" panose="020B0604030504040204" pitchFamily="34" charset="0"/>
              </a:rPr>
              <a:t>模式</a:t>
            </a:r>
            <a:r>
              <a:rPr lang="en-US" altLang="zh-CN" sz="2800" dirty="0">
                <a:latin typeface="Tahoma" panose="020B0604030504040204" pitchFamily="34" charset="0"/>
              </a:rPr>
              <a:t>R(U,F)</a:t>
            </a:r>
            <a:r>
              <a:rPr lang="zh-CN" altLang="en-US" sz="2800" dirty="0">
                <a:latin typeface="Tahoma" panose="020B0604030504040204" pitchFamily="34" charset="0"/>
              </a:rPr>
              <a:t>，</a:t>
            </a:r>
            <a:r>
              <a:rPr lang="en-US" altLang="zh-CN" sz="2800" dirty="0">
                <a:latin typeface="Tahoma" panose="020B0604030504040204" pitchFamily="34" charset="0"/>
              </a:rPr>
              <a:t>U = {A</a:t>
            </a:r>
            <a:r>
              <a:rPr lang="zh-CN" altLang="en-US" sz="2800" dirty="0">
                <a:latin typeface="Tahoma" panose="020B0604030504040204" pitchFamily="34" charset="0"/>
              </a:rPr>
              <a:t>，</a:t>
            </a:r>
            <a:r>
              <a:rPr lang="en-US" altLang="zh-CN" sz="2800" dirty="0">
                <a:latin typeface="Tahoma" panose="020B0604030504040204" pitchFamily="34" charset="0"/>
              </a:rPr>
              <a:t>B</a:t>
            </a:r>
            <a:r>
              <a:rPr lang="zh-CN" altLang="en-US" sz="2800" dirty="0">
                <a:latin typeface="Tahoma" panose="020B0604030504040204" pitchFamily="34" charset="0"/>
              </a:rPr>
              <a:t>，</a:t>
            </a:r>
            <a:r>
              <a:rPr lang="en-US" altLang="zh-CN" sz="2800" dirty="0">
                <a:latin typeface="Tahoma" panose="020B0604030504040204" pitchFamily="34" charset="0"/>
              </a:rPr>
              <a:t>C}</a:t>
            </a:r>
            <a:r>
              <a:rPr lang="zh-CN" altLang="en-US" sz="2800" dirty="0">
                <a:latin typeface="Tahoma" panose="020B0604030504040204" pitchFamily="34" charset="0"/>
              </a:rPr>
              <a:t>，</a:t>
            </a:r>
            <a:r>
              <a:rPr lang="en-US" altLang="zh-CN" sz="2800" dirty="0">
                <a:latin typeface="Tahoma" panose="020B0604030504040204" pitchFamily="34" charset="0"/>
              </a:rPr>
              <a:t>F={A</a:t>
            </a:r>
            <a:r>
              <a:rPr lang="en-US" altLang="zh-CN" sz="2800" dirty="0">
                <a:latin typeface="Tahoma" panose="020B0604030504040204" pitchFamily="34" charset="0"/>
                <a:ea typeface="宋体" panose="02010600030101010101" pitchFamily="2" charset="-122"/>
              </a:rPr>
              <a:t>→</a:t>
            </a:r>
            <a:r>
              <a:rPr lang="en-US" altLang="zh-CN" sz="2800" dirty="0">
                <a:latin typeface="Tahoma" panose="020B0604030504040204" pitchFamily="34" charset="0"/>
              </a:rPr>
              <a:t>BC, B</a:t>
            </a:r>
            <a:r>
              <a:rPr lang="en-US" altLang="zh-CN" sz="2800" dirty="0">
                <a:latin typeface="Tahoma" panose="020B0604030504040204" pitchFamily="34" charset="0"/>
                <a:ea typeface="宋体" panose="02010600030101010101" pitchFamily="2" charset="-122"/>
              </a:rPr>
              <a:t>→</a:t>
            </a:r>
            <a:r>
              <a:rPr lang="en-US" altLang="zh-CN" sz="2800" dirty="0">
                <a:latin typeface="Tahoma" panose="020B0604030504040204" pitchFamily="34" charset="0"/>
              </a:rPr>
              <a:t>AC, C</a:t>
            </a:r>
            <a:r>
              <a:rPr lang="en-US" altLang="zh-CN" sz="2800" dirty="0">
                <a:latin typeface="Tahoma" panose="020B0604030504040204" pitchFamily="34" charset="0"/>
                <a:ea typeface="宋体" panose="02010600030101010101" pitchFamily="2" charset="-122"/>
              </a:rPr>
              <a:t>→</a:t>
            </a:r>
            <a:r>
              <a:rPr lang="en-US" altLang="zh-CN" sz="2800" dirty="0">
                <a:latin typeface="Tahoma" panose="020B0604030504040204" pitchFamily="34" charset="0"/>
              </a:rPr>
              <a:t>AB}</a:t>
            </a:r>
          </a:p>
          <a:p>
            <a:pPr lvl="2" eaLnBrk="1" hangingPunct="1"/>
            <a:r>
              <a:rPr lang="zh-CN" altLang="en-US" sz="2800" dirty="0">
                <a:latin typeface="Tahoma" panose="020B0604030504040204" pitchFamily="34" charset="0"/>
              </a:rPr>
              <a:t>正则覆盖</a:t>
            </a:r>
          </a:p>
          <a:p>
            <a:pPr lvl="2" eaLnBrk="1" hangingPunct="1">
              <a:buFont typeface="Wingdings" panose="05000000000000000000" pitchFamily="2" charset="2"/>
              <a:buNone/>
            </a:pPr>
            <a:r>
              <a:rPr lang="en-US" altLang="zh-CN" sz="2800" dirty="0">
                <a:latin typeface="Tahoma" panose="020B0604030504040204" pitchFamily="34" charset="0"/>
              </a:rPr>
              <a:t>  F</a:t>
            </a:r>
            <a:r>
              <a:rPr lang="en-US" altLang="zh-CN" sz="2800" baseline="-25000" dirty="0">
                <a:latin typeface="Tahoma" panose="020B0604030504040204" pitchFamily="34" charset="0"/>
              </a:rPr>
              <a:t>c1</a:t>
            </a:r>
            <a:r>
              <a:rPr lang="en-US" altLang="zh-CN" sz="2800" dirty="0">
                <a:latin typeface="Tahoma" panose="020B0604030504040204" pitchFamily="34" charset="0"/>
              </a:rPr>
              <a:t>={A</a:t>
            </a:r>
            <a:r>
              <a:rPr lang="en-US" altLang="zh-CN" sz="2800" dirty="0">
                <a:latin typeface="Tahoma" panose="020B0604030504040204" pitchFamily="34" charset="0"/>
                <a:ea typeface="宋体" panose="02010600030101010101" pitchFamily="2" charset="-122"/>
              </a:rPr>
              <a:t>→</a:t>
            </a:r>
            <a:r>
              <a:rPr lang="en-US" altLang="zh-CN" sz="2800" dirty="0">
                <a:latin typeface="Tahoma" panose="020B0604030504040204" pitchFamily="34" charset="0"/>
              </a:rPr>
              <a:t>B, B</a:t>
            </a:r>
            <a:r>
              <a:rPr lang="en-US" altLang="zh-CN" sz="2800" dirty="0">
                <a:latin typeface="Tahoma" panose="020B0604030504040204" pitchFamily="34" charset="0"/>
                <a:ea typeface="宋体" panose="02010600030101010101" pitchFamily="2" charset="-122"/>
              </a:rPr>
              <a:t>→</a:t>
            </a:r>
            <a:r>
              <a:rPr lang="en-US" altLang="zh-CN" sz="2800" dirty="0">
                <a:latin typeface="Tahoma" panose="020B0604030504040204" pitchFamily="34" charset="0"/>
              </a:rPr>
              <a:t>C, C</a:t>
            </a:r>
            <a:r>
              <a:rPr lang="en-US" altLang="zh-CN" sz="2800" dirty="0">
                <a:latin typeface="Tahoma" panose="020B0604030504040204" pitchFamily="34" charset="0"/>
                <a:ea typeface="宋体" panose="02010600030101010101" pitchFamily="2" charset="-122"/>
              </a:rPr>
              <a:t>→</a:t>
            </a:r>
            <a:r>
              <a:rPr lang="en-US" altLang="zh-CN" sz="2800" dirty="0">
                <a:latin typeface="Tahoma" panose="020B0604030504040204" pitchFamily="34" charset="0"/>
              </a:rPr>
              <a:t>A}</a:t>
            </a:r>
          </a:p>
          <a:p>
            <a:pPr eaLnBrk="1" hangingPunct="1">
              <a:buFont typeface="Wingdings" panose="05000000000000000000" pitchFamily="2" charset="2"/>
              <a:buNone/>
            </a:pPr>
            <a:r>
              <a:rPr lang="en-US" altLang="zh-CN" sz="2800" dirty="0">
                <a:latin typeface="Tahoma" panose="020B0604030504040204" pitchFamily="34" charset="0"/>
              </a:rPr>
              <a:t>          F</a:t>
            </a:r>
            <a:r>
              <a:rPr lang="en-US" altLang="zh-CN" sz="2800" baseline="-25000" dirty="0">
                <a:latin typeface="Tahoma" panose="020B0604030504040204" pitchFamily="34" charset="0"/>
              </a:rPr>
              <a:t>c2</a:t>
            </a:r>
            <a:r>
              <a:rPr lang="en-US" altLang="zh-CN" sz="2800" dirty="0">
                <a:latin typeface="Tahoma" panose="020B0604030504040204" pitchFamily="34" charset="0"/>
              </a:rPr>
              <a:t>={A</a:t>
            </a:r>
            <a:r>
              <a:rPr lang="en-US" altLang="zh-CN" sz="2800" dirty="0">
                <a:latin typeface="Tahoma" panose="020B0604030504040204" pitchFamily="34" charset="0"/>
                <a:ea typeface="宋体" panose="02010600030101010101" pitchFamily="2" charset="-122"/>
              </a:rPr>
              <a:t>→</a:t>
            </a:r>
            <a:r>
              <a:rPr lang="en-US" altLang="zh-CN" sz="2800" dirty="0">
                <a:latin typeface="Tahoma" panose="020B0604030504040204" pitchFamily="34" charset="0"/>
              </a:rPr>
              <a:t>B, B</a:t>
            </a:r>
            <a:r>
              <a:rPr lang="en-US" altLang="zh-CN" sz="2800" dirty="0">
                <a:latin typeface="Tahoma" panose="020B0604030504040204" pitchFamily="34" charset="0"/>
                <a:ea typeface="宋体" panose="02010600030101010101" pitchFamily="2" charset="-122"/>
              </a:rPr>
              <a:t>→</a:t>
            </a:r>
            <a:r>
              <a:rPr lang="en-US" altLang="zh-CN" sz="2800" dirty="0">
                <a:latin typeface="Tahoma" panose="020B0604030504040204" pitchFamily="34" charset="0"/>
              </a:rPr>
              <a:t>AC, C</a:t>
            </a:r>
            <a:r>
              <a:rPr lang="en-US" altLang="zh-CN" sz="2800" dirty="0">
                <a:latin typeface="Tahoma" panose="020B0604030504040204" pitchFamily="34" charset="0"/>
                <a:ea typeface="宋体" panose="02010600030101010101" pitchFamily="2" charset="-122"/>
              </a:rPr>
              <a:t>→B</a:t>
            </a:r>
            <a:r>
              <a:rPr lang="en-US" altLang="zh-CN" sz="2800" dirty="0">
                <a:latin typeface="Tahoma" panose="020B0604030504040204" pitchFamily="34" charset="0"/>
              </a:rPr>
              <a:t>}</a:t>
            </a:r>
          </a:p>
          <a:p>
            <a:pPr eaLnBrk="1" hangingPunct="1">
              <a:buFont typeface="Wingdings" panose="05000000000000000000" pitchFamily="2" charset="2"/>
              <a:buNone/>
            </a:pPr>
            <a:r>
              <a:rPr lang="en-US" altLang="zh-CN" sz="2800" dirty="0">
                <a:latin typeface="Tahoma" panose="020B0604030504040204" pitchFamily="34" charset="0"/>
              </a:rPr>
              <a:t>          F</a:t>
            </a:r>
            <a:r>
              <a:rPr lang="en-US" altLang="zh-CN" sz="2800" baseline="-25000" dirty="0">
                <a:latin typeface="Tahoma" panose="020B0604030504040204" pitchFamily="34" charset="0"/>
              </a:rPr>
              <a:t>c3</a:t>
            </a:r>
            <a:r>
              <a:rPr lang="en-US" altLang="zh-CN" sz="2800" dirty="0">
                <a:latin typeface="Tahoma" panose="020B0604030504040204" pitchFamily="34" charset="0"/>
              </a:rPr>
              <a:t>={A</a:t>
            </a:r>
            <a:r>
              <a:rPr lang="en-US" altLang="zh-CN" sz="2800" dirty="0">
                <a:latin typeface="Tahoma" panose="020B0604030504040204" pitchFamily="34" charset="0"/>
                <a:ea typeface="宋体" panose="02010600030101010101" pitchFamily="2" charset="-122"/>
              </a:rPr>
              <a:t>→</a:t>
            </a:r>
            <a:r>
              <a:rPr lang="en-US" altLang="zh-CN" sz="2800" dirty="0">
                <a:latin typeface="Tahoma" panose="020B0604030504040204" pitchFamily="34" charset="0"/>
              </a:rPr>
              <a:t>C, C</a:t>
            </a:r>
            <a:r>
              <a:rPr lang="en-US" altLang="zh-CN" sz="2800" dirty="0">
                <a:latin typeface="Tahoma" panose="020B0604030504040204" pitchFamily="34" charset="0"/>
                <a:ea typeface="宋体" panose="02010600030101010101" pitchFamily="2" charset="-122"/>
              </a:rPr>
              <a:t>→B</a:t>
            </a:r>
            <a:r>
              <a:rPr lang="en-US" altLang="zh-CN" sz="2800" dirty="0">
                <a:latin typeface="Tahoma" panose="020B0604030504040204" pitchFamily="34" charset="0"/>
              </a:rPr>
              <a:t> , B</a:t>
            </a:r>
            <a:r>
              <a:rPr lang="en-US" altLang="zh-CN" sz="2800" dirty="0">
                <a:latin typeface="Tahoma" panose="020B0604030504040204" pitchFamily="34" charset="0"/>
                <a:ea typeface="宋体" panose="02010600030101010101" pitchFamily="2" charset="-122"/>
              </a:rPr>
              <a:t>→</a:t>
            </a:r>
            <a:r>
              <a:rPr lang="en-US" altLang="zh-CN" sz="2800" dirty="0">
                <a:latin typeface="Tahoma" panose="020B0604030504040204" pitchFamily="34" charset="0"/>
              </a:rPr>
              <a:t>A}</a:t>
            </a:r>
          </a:p>
          <a:p>
            <a:pPr eaLnBrk="1" hangingPunct="1">
              <a:buFont typeface="Wingdings" panose="05000000000000000000" pitchFamily="2" charset="2"/>
              <a:buNone/>
            </a:pPr>
            <a:r>
              <a:rPr lang="en-US" altLang="zh-CN" sz="2800" dirty="0">
                <a:latin typeface="Tahoma" panose="020B0604030504040204" pitchFamily="34" charset="0"/>
              </a:rPr>
              <a:t>          F</a:t>
            </a:r>
            <a:r>
              <a:rPr lang="en-US" altLang="zh-CN" sz="2800" baseline="-25000" dirty="0">
                <a:latin typeface="Tahoma" panose="020B0604030504040204" pitchFamily="34" charset="0"/>
              </a:rPr>
              <a:t>c4</a:t>
            </a:r>
            <a:r>
              <a:rPr lang="en-US" altLang="zh-CN" sz="2800" dirty="0">
                <a:latin typeface="Tahoma" panose="020B0604030504040204" pitchFamily="34" charset="0"/>
              </a:rPr>
              <a:t>={A</a:t>
            </a:r>
            <a:r>
              <a:rPr lang="en-US" altLang="zh-CN" sz="2800" dirty="0">
                <a:latin typeface="Tahoma" panose="020B0604030504040204" pitchFamily="34" charset="0"/>
                <a:ea typeface="宋体" panose="02010600030101010101" pitchFamily="2" charset="-122"/>
              </a:rPr>
              <a:t>→</a:t>
            </a:r>
            <a:r>
              <a:rPr lang="en-US" altLang="zh-CN" sz="2800" dirty="0">
                <a:latin typeface="Tahoma" panose="020B0604030504040204" pitchFamily="34" charset="0"/>
              </a:rPr>
              <a:t>C, B</a:t>
            </a:r>
            <a:r>
              <a:rPr lang="en-US" altLang="zh-CN" sz="2800" dirty="0">
                <a:latin typeface="Tahoma" panose="020B0604030504040204" pitchFamily="34" charset="0"/>
                <a:ea typeface="宋体" panose="02010600030101010101" pitchFamily="2" charset="-122"/>
              </a:rPr>
              <a:t>→</a:t>
            </a:r>
            <a:r>
              <a:rPr lang="en-US" altLang="zh-CN" sz="2800" dirty="0">
                <a:latin typeface="Tahoma" panose="020B0604030504040204" pitchFamily="34" charset="0"/>
              </a:rPr>
              <a:t>C, C</a:t>
            </a:r>
            <a:r>
              <a:rPr lang="en-US" altLang="zh-CN" sz="2800" dirty="0">
                <a:latin typeface="Tahoma" panose="020B0604030504040204" pitchFamily="34" charset="0"/>
                <a:ea typeface="宋体" panose="02010600030101010101" pitchFamily="2" charset="-122"/>
              </a:rPr>
              <a:t>→AB</a:t>
            </a:r>
            <a:r>
              <a:rPr lang="en-US" altLang="zh-CN" sz="2800" dirty="0">
                <a:latin typeface="Tahoma" panose="020B0604030504040204" pitchFamily="34" charset="0"/>
              </a:rPr>
              <a:t>}</a:t>
            </a:r>
          </a:p>
        </p:txBody>
      </p:sp>
      <p:grpSp>
        <p:nvGrpSpPr>
          <p:cNvPr id="2" name="Group 4"/>
          <p:cNvGrpSpPr>
            <a:grpSpLocks/>
          </p:cNvGrpSpPr>
          <p:nvPr/>
        </p:nvGrpSpPr>
        <p:grpSpPr bwMode="auto">
          <a:xfrm>
            <a:off x="6877050" y="1556792"/>
            <a:ext cx="1727200" cy="2598738"/>
            <a:chOff x="4695" y="1872"/>
            <a:chExt cx="912" cy="1398"/>
          </a:xfrm>
        </p:grpSpPr>
        <p:pic>
          <p:nvPicPr>
            <p:cNvPr id="83975" name="Picture 5" descr="AMCONFU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10" y="1872"/>
              <a:ext cx="518" cy="1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976" name="Text Box 6"/>
            <p:cNvSpPr txBox="1">
              <a:spLocks noChangeArrowheads="1"/>
            </p:cNvSpPr>
            <p:nvPr/>
          </p:nvSpPr>
          <p:spPr bwMode="auto">
            <a:xfrm>
              <a:off x="4695" y="3024"/>
              <a:ext cx="912"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spcBef>
                  <a:spcPct val="50000"/>
                </a:spcBef>
                <a:buClrTx/>
                <a:buSzPct val="60000"/>
                <a:buFontTx/>
                <a:buNone/>
              </a:pPr>
              <a:r>
                <a:rPr lang="zh-CN" altLang="en-US" sz="2400" b="1" i="1">
                  <a:solidFill>
                    <a:srgbClr val="FF0000"/>
                  </a:solidFill>
                  <a:latin typeface="+mn-ea"/>
                  <a:ea typeface="+mn-ea"/>
                </a:rPr>
                <a:t>还有吗？</a:t>
              </a:r>
            </a:p>
          </p:txBody>
        </p:sp>
      </p:grpSp>
      <p:sp>
        <p:nvSpPr>
          <p:cNvPr id="12" name="AutoShape 31"/>
          <p:cNvSpPr>
            <a:spLocks noChangeArrowheads="1"/>
          </p:cNvSpPr>
          <p:nvPr/>
        </p:nvSpPr>
        <p:spPr bwMode="auto">
          <a:xfrm>
            <a:off x="3059832" y="-350990"/>
            <a:ext cx="7176271" cy="2086279"/>
          </a:xfrm>
          <a:prstGeom prst="wedgeEllipseCallout">
            <a:avLst>
              <a:gd name="adj1" fmla="val -2189"/>
              <a:gd name="adj2" fmla="val 101468"/>
            </a:avLst>
          </a:prstGeom>
          <a:solidFill>
            <a:schemeClr val="accent6">
              <a:lumMod val="20000"/>
              <a:lumOff val="80000"/>
            </a:schemeClr>
          </a:solidFill>
          <a:ln w="9525">
            <a:solidFill>
              <a:schemeClr val="bg2"/>
            </a:solidFill>
            <a:miter lim="800000"/>
            <a:headEnd/>
            <a:tailEnd/>
          </a:ln>
        </p:spPr>
        <p:txBody>
          <a:bodyPr/>
          <a:lstStyle/>
          <a:p>
            <a:pPr algn="ctr"/>
            <a:r>
              <a:rPr lang="en-US" altLang="zh-CN" dirty="0">
                <a:latin typeface="Tahoma" panose="020B0604030504040204" pitchFamily="34" charset="0"/>
              </a:rPr>
              <a:t>F={A→B</a:t>
            </a:r>
            <a:r>
              <a:rPr lang="en-US" altLang="zh-CN" dirty="0">
                <a:solidFill>
                  <a:srgbClr val="FF0000"/>
                </a:solidFill>
                <a:latin typeface="Tahoma" panose="020B0604030504040204" pitchFamily="34" charset="0"/>
              </a:rPr>
              <a:t>C</a:t>
            </a:r>
            <a:r>
              <a:rPr lang="en-US" altLang="zh-CN" dirty="0">
                <a:latin typeface="Tahoma" panose="020B0604030504040204" pitchFamily="34" charset="0"/>
              </a:rPr>
              <a:t>, B→AC, C→AB}</a:t>
            </a:r>
          </a:p>
          <a:p>
            <a:pPr algn="ctr"/>
            <a:r>
              <a:rPr lang="en-US" altLang="zh-CN" dirty="0">
                <a:latin typeface="Tahoma" panose="020B0604030504040204" pitchFamily="34" charset="0"/>
              </a:rPr>
              <a:t>F1={A→B, B→</a:t>
            </a:r>
            <a:r>
              <a:rPr lang="en-US" altLang="zh-CN" dirty="0">
                <a:solidFill>
                  <a:srgbClr val="FF0000"/>
                </a:solidFill>
                <a:latin typeface="Tahoma" panose="020B0604030504040204" pitchFamily="34" charset="0"/>
              </a:rPr>
              <a:t>A</a:t>
            </a:r>
            <a:r>
              <a:rPr lang="en-US" altLang="zh-CN" dirty="0">
                <a:latin typeface="Tahoma" panose="020B0604030504040204" pitchFamily="34" charset="0"/>
              </a:rPr>
              <a:t>C, C→AB}</a:t>
            </a:r>
          </a:p>
          <a:p>
            <a:pPr algn="ctr"/>
            <a:r>
              <a:rPr lang="en-US" altLang="zh-CN" dirty="0">
                <a:latin typeface="Tahoma" panose="020B0604030504040204" pitchFamily="34" charset="0"/>
              </a:rPr>
              <a:t>F2={A→B, B→C, C→A</a:t>
            </a:r>
            <a:r>
              <a:rPr lang="en-US" altLang="zh-CN" dirty="0">
                <a:solidFill>
                  <a:srgbClr val="FF0000"/>
                </a:solidFill>
                <a:latin typeface="Tahoma" panose="020B0604030504040204" pitchFamily="34" charset="0"/>
              </a:rPr>
              <a:t>B</a:t>
            </a:r>
            <a:r>
              <a:rPr lang="en-US" altLang="zh-CN" dirty="0">
                <a:latin typeface="Tahoma" panose="020B0604030504040204" pitchFamily="34" charset="0"/>
              </a:rPr>
              <a:t>}</a:t>
            </a:r>
          </a:p>
          <a:p>
            <a:pPr algn="ctr"/>
            <a:r>
              <a:rPr lang="en-US" altLang="zh-CN" dirty="0">
                <a:latin typeface="Tahoma" panose="020B0604030504040204" pitchFamily="34" charset="0"/>
              </a:rPr>
              <a:t>Fc={A→B, B→C, C→A}</a:t>
            </a:r>
          </a:p>
          <a:p>
            <a:pPr algn="ctr"/>
            <a:endParaRPr lang="zh-CN" altLang="en-US" b="0" dirty="0">
              <a:solidFill>
                <a:schemeClr val="bg2"/>
              </a:solidFill>
              <a:ea typeface="华文新魏" panose="02010800040101010101" pitchFamily="2"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1" nodeType="clickEffect">
                                  <p:stCondLst>
                                    <p:cond delay="0"/>
                                  </p:stCondLst>
                                  <p:childTnLst>
                                    <p:anim calcmode="lin" valueType="num">
                                      <p:cBhvr additive="base">
                                        <p:cTn id="12" dur="500"/>
                                        <p:tgtEl>
                                          <p:spTgt spid="12"/>
                                        </p:tgtEl>
                                        <p:attrNameLst>
                                          <p:attrName>ppt_x</p:attrName>
                                        </p:attrNameLst>
                                      </p:cBhvr>
                                      <p:tavLst>
                                        <p:tav tm="0">
                                          <p:val>
                                            <p:strVal val="ppt_x"/>
                                          </p:val>
                                        </p:tav>
                                        <p:tav tm="100000">
                                          <p:val>
                                            <p:strVal val="ppt_x"/>
                                          </p:val>
                                        </p:tav>
                                      </p:tavLst>
                                    </p:anim>
                                    <p:anim calcmode="lin" valueType="num">
                                      <p:cBhvr additive="base">
                                        <p:cTn id="13" dur="500"/>
                                        <p:tgtEl>
                                          <p:spTgt spid="12"/>
                                        </p:tgtEl>
                                        <p:attrNameLst>
                                          <p:attrName>ppt_y</p:attrName>
                                        </p:attrNameLst>
                                      </p:cBhvr>
                                      <p:tavLst>
                                        <p:tav tm="0">
                                          <p:val>
                                            <p:strVal val="ppt_y"/>
                                          </p:val>
                                        </p:tav>
                                        <p:tav tm="100000">
                                          <p:val>
                                            <p:strVal val="1+ppt_h/2"/>
                                          </p:val>
                                        </p:tav>
                                      </p:tavLst>
                                    </p:anim>
                                    <p:set>
                                      <p:cBhvr>
                                        <p:cTn id="14" dur="1" fill="hold">
                                          <p:stCondLst>
                                            <p:cond delay="499"/>
                                          </p:stCondLst>
                                        </p:cTn>
                                        <p:tgtEl>
                                          <p:spTgt spid="12"/>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blinds(horizontal)">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82948" name="Rectangle 2"/>
          <p:cNvSpPr>
            <a:spLocks noGrp="1" noChangeArrowheads="1"/>
          </p:cNvSpPr>
          <p:nvPr>
            <p:ph type="title"/>
          </p:nvPr>
        </p:nvSpPr>
        <p:spPr/>
        <p:txBody>
          <a:bodyPr/>
          <a:lstStyle/>
          <a:p>
            <a:pPr eaLnBrk="1" hangingPunct="1">
              <a:defRPr/>
            </a:pPr>
            <a:r>
              <a:rPr kumimoji="1" lang="zh-CN" altLang="en-US" dirty="0"/>
              <a:t>正则覆盖</a:t>
            </a:r>
          </a:p>
        </p:txBody>
      </p:sp>
      <p:sp>
        <p:nvSpPr>
          <p:cNvPr id="84997" name="Rectangle 3"/>
          <p:cNvSpPr>
            <a:spLocks noGrp="1" noChangeArrowheads="1"/>
          </p:cNvSpPr>
          <p:nvPr>
            <p:ph idx="1"/>
          </p:nvPr>
        </p:nvSpPr>
        <p:spPr/>
        <p:txBody>
          <a:bodyPr/>
          <a:lstStyle/>
          <a:p>
            <a:pPr eaLnBrk="1" hangingPunct="1"/>
            <a:r>
              <a:rPr lang="zh-CN" altLang="en-US" dirty="0"/>
              <a:t>正则覆盖未必唯一</a:t>
            </a:r>
            <a:r>
              <a:rPr lang="en-US" altLang="zh-CN" dirty="0"/>
              <a:t>(</a:t>
            </a:r>
            <a:r>
              <a:rPr lang="zh-CN" altLang="en-US" dirty="0"/>
              <a:t>接上例</a:t>
            </a:r>
            <a:r>
              <a:rPr lang="en-US" altLang="zh-CN" dirty="0"/>
              <a:t>)</a:t>
            </a:r>
          </a:p>
          <a:p>
            <a:pPr lvl="1" eaLnBrk="1" hangingPunct="1"/>
            <a:r>
              <a:rPr lang="en-US" altLang="zh-CN" dirty="0">
                <a:latin typeface="Tahoma" panose="020B0604030504040204" pitchFamily="34" charset="0"/>
              </a:rPr>
              <a:t>F = {A</a:t>
            </a:r>
            <a:r>
              <a:rPr lang="en-US" altLang="zh-CN" dirty="0">
                <a:latin typeface="Tahoma" panose="020B0604030504040204" pitchFamily="34" charset="0"/>
                <a:ea typeface="宋体" panose="02010600030101010101" pitchFamily="2" charset="-122"/>
              </a:rPr>
              <a:t>→</a:t>
            </a:r>
            <a:r>
              <a:rPr lang="en-US" altLang="zh-CN" dirty="0">
                <a:latin typeface="Tahoma" panose="020B0604030504040204" pitchFamily="34" charset="0"/>
              </a:rPr>
              <a:t>BC, B</a:t>
            </a:r>
            <a:r>
              <a:rPr lang="en-US" altLang="zh-CN" dirty="0">
                <a:latin typeface="Tahoma" panose="020B0604030504040204" pitchFamily="34" charset="0"/>
                <a:ea typeface="宋体" panose="02010600030101010101" pitchFamily="2" charset="-122"/>
              </a:rPr>
              <a:t>→</a:t>
            </a:r>
            <a:r>
              <a:rPr lang="en-US" altLang="zh-CN" dirty="0">
                <a:latin typeface="Tahoma" panose="020B0604030504040204" pitchFamily="34" charset="0"/>
              </a:rPr>
              <a:t>A</a:t>
            </a:r>
            <a:r>
              <a:rPr lang="en-US" altLang="zh-CN" dirty="0">
                <a:solidFill>
                  <a:srgbClr val="FF0000"/>
                </a:solidFill>
                <a:latin typeface="Tahoma" panose="020B0604030504040204" pitchFamily="34" charset="0"/>
              </a:rPr>
              <a:t>C</a:t>
            </a:r>
            <a:r>
              <a:rPr lang="en-US" altLang="zh-CN" dirty="0">
                <a:latin typeface="Tahoma" panose="020B0604030504040204" pitchFamily="34" charset="0"/>
              </a:rPr>
              <a:t>, C</a:t>
            </a:r>
            <a:r>
              <a:rPr lang="en-US" altLang="zh-CN" dirty="0">
                <a:latin typeface="Tahoma" panose="020B0604030504040204" pitchFamily="34" charset="0"/>
                <a:ea typeface="宋体" panose="02010600030101010101" pitchFamily="2" charset="-122"/>
              </a:rPr>
              <a:t>→</a:t>
            </a:r>
            <a:r>
              <a:rPr lang="en-US" altLang="zh-CN" dirty="0">
                <a:latin typeface="Tahoma" panose="020B0604030504040204" pitchFamily="34" charset="0"/>
              </a:rPr>
              <a:t>AB}</a:t>
            </a:r>
          </a:p>
          <a:p>
            <a:pPr lvl="1" eaLnBrk="1" hangingPunct="1"/>
            <a:r>
              <a:rPr lang="en-US" altLang="zh-CN" dirty="0">
                <a:latin typeface="Tahoma" panose="020B0604030504040204" pitchFamily="34" charset="0"/>
              </a:rPr>
              <a:t>F</a:t>
            </a:r>
            <a:r>
              <a:rPr lang="en-US" altLang="zh-CN" baseline="-25000" dirty="0">
                <a:latin typeface="Tahoma" panose="020B0604030504040204" pitchFamily="34" charset="0"/>
              </a:rPr>
              <a:t>1</a:t>
            </a:r>
            <a:r>
              <a:rPr lang="en-US" altLang="zh-CN" dirty="0">
                <a:latin typeface="Tahoma" panose="020B0604030504040204" pitchFamily="34" charset="0"/>
              </a:rPr>
              <a:t>= {A</a:t>
            </a:r>
            <a:r>
              <a:rPr lang="en-US" altLang="zh-CN" dirty="0">
                <a:latin typeface="Tahoma" panose="020B0604030504040204" pitchFamily="34" charset="0"/>
                <a:ea typeface="宋体" panose="02010600030101010101" pitchFamily="2" charset="-122"/>
              </a:rPr>
              <a:t>→</a:t>
            </a:r>
            <a:r>
              <a:rPr lang="en-US" altLang="zh-CN" dirty="0">
                <a:latin typeface="Tahoma" panose="020B0604030504040204" pitchFamily="34" charset="0"/>
              </a:rPr>
              <a:t>BC, B</a:t>
            </a:r>
            <a:r>
              <a:rPr lang="en-US" altLang="zh-CN" dirty="0">
                <a:latin typeface="Tahoma" panose="020B0604030504040204" pitchFamily="34" charset="0"/>
                <a:ea typeface="宋体" panose="02010600030101010101" pitchFamily="2" charset="-122"/>
              </a:rPr>
              <a:t>→</a:t>
            </a:r>
            <a:r>
              <a:rPr lang="en-US" altLang="zh-CN" dirty="0">
                <a:latin typeface="Tahoma" panose="020B0604030504040204" pitchFamily="34" charset="0"/>
              </a:rPr>
              <a:t>A, C</a:t>
            </a:r>
            <a:r>
              <a:rPr lang="en-US" altLang="zh-CN" dirty="0">
                <a:latin typeface="Tahoma" panose="020B0604030504040204" pitchFamily="34" charset="0"/>
                <a:ea typeface="宋体" panose="02010600030101010101" pitchFamily="2" charset="-122"/>
              </a:rPr>
              <a:t>→</a:t>
            </a:r>
            <a:r>
              <a:rPr lang="en-US" altLang="zh-CN" dirty="0">
                <a:latin typeface="Tahoma" panose="020B0604030504040204" pitchFamily="34" charset="0"/>
              </a:rPr>
              <a:t>A</a:t>
            </a:r>
            <a:r>
              <a:rPr lang="en-US" altLang="zh-CN" dirty="0">
                <a:solidFill>
                  <a:srgbClr val="FF0000"/>
                </a:solidFill>
                <a:latin typeface="Tahoma" panose="020B0604030504040204" pitchFamily="34" charset="0"/>
              </a:rPr>
              <a:t>B</a:t>
            </a:r>
            <a:r>
              <a:rPr lang="en-US" altLang="zh-CN" dirty="0">
                <a:latin typeface="Tahoma" panose="020B0604030504040204" pitchFamily="34" charset="0"/>
              </a:rPr>
              <a:t>}</a:t>
            </a:r>
          </a:p>
          <a:p>
            <a:pPr lvl="1" eaLnBrk="1" hangingPunct="1"/>
            <a:r>
              <a:rPr lang="en-US" altLang="zh-CN" dirty="0">
                <a:latin typeface="Tahoma" panose="020B0604030504040204" pitchFamily="34" charset="0"/>
              </a:rPr>
              <a:t>F</a:t>
            </a:r>
            <a:r>
              <a:rPr lang="en-US" altLang="zh-CN" baseline="-25000" dirty="0">
                <a:latin typeface="Tahoma" panose="020B0604030504040204" pitchFamily="34" charset="0"/>
              </a:rPr>
              <a:t>C5</a:t>
            </a:r>
            <a:r>
              <a:rPr lang="en-US" altLang="zh-CN" dirty="0">
                <a:latin typeface="Tahoma" panose="020B0604030504040204" pitchFamily="34" charset="0"/>
              </a:rPr>
              <a:t> = {A</a:t>
            </a:r>
            <a:r>
              <a:rPr lang="en-US" altLang="zh-CN" dirty="0">
                <a:latin typeface="Tahoma" panose="020B0604030504040204" pitchFamily="34" charset="0"/>
                <a:ea typeface="宋体" panose="02010600030101010101" pitchFamily="2" charset="-122"/>
              </a:rPr>
              <a:t>→</a:t>
            </a:r>
            <a:r>
              <a:rPr lang="en-US" altLang="zh-CN" dirty="0">
                <a:latin typeface="Tahoma" panose="020B0604030504040204" pitchFamily="34" charset="0"/>
              </a:rPr>
              <a:t>BC, B</a:t>
            </a:r>
            <a:r>
              <a:rPr lang="en-US" altLang="zh-CN" dirty="0">
                <a:latin typeface="Tahoma" panose="020B0604030504040204" pitchFamily="34" charset="0"/>
                <a:ea typeface="宋体" panose="02010600030101010101" pitchFamily="2" charset="-122"/>
              </a:rPr>
              <a:t>→</a:t>
            </a:r>
            <a:r>
              <a:rPr lang="en-US" altLang="zh-CN" dirty="0">
                <a:latin typeface="Tahoma" panose="020B0604030504040204" pitchFamily="34" charset="0"/>
              </a:rPr>
              <a:t>A, C</a:t>
            </a:r>
            <a:r>
              <a:rPr lang="en-US" altLang="zh-CN" dirty="0">
                <a:latin typeface="Tahoma" panose="020B0604030504040204" pitchFamily="34" charset="0"/>
                <a:ea typeface="宋体" panose="02010600030101010101" pitchFamily="2" charset="-122"/>
              </a:rPr>
              <a:t>→</a:t>
            </a:r>
            <a:r>
              <a:rPr lang="en-US" altLang="zh-CN" dirty="0">
                <a:latin typeface="Tahoma" panose="020B0604030504040204" pitchFamily="34" charset="0"/>
              </a:rPr>
              <a:t>A} </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83972" name="Rectangle 2"/>
          <p:cNvSpPr>
            <a:spLocks noGrp="1" noChangeArrowheads="1"/>
          </p:cNvSpPr>
          <p:nvPr>
            <p:ph type="title"/>
          </p:nvPr>
        </p:nvSpPr>
        <p:spPr/>
        <p:txBody>
          <a:bodyPr/>
          <a:lstStyle/>
          <a:p>
            <a:pPr eaLnBrk="1" hangingPunct="1">
              <a:defRPr/>
            </a:pPr>
            <a:r>
              <a:rPr kumimoji="1" lang="zh-CN" altLang="en-US" dirty="0"/>
              <a:t>正则覆盖</a:t>
            </a:r>
          </a:p>
        </p:txBody>
      </p:sp>
      <p:sp>
        <p:nvSpPr>
          <p:cNvPr id="86021" name="Rectangle 3"/>
          <p:cNvSpPr>
            <a:spLocks noGrp="1" noChangeArrowheads="1"/>
          </p:cNvSpPr>
          <p:nvPr>
            <p:ph idx="1"/>
          </p:nvPr>
        </p:nvSpPr>
        <p:spPr>
          <a:xfrm>
            <a:off x="250825" y="1371600"/>
            <a:ext cx="8207375" cy="1625600"/>
          </a:xfrm>
        </p:spPr>
        <p:txBody>
          <a:bodyPr/>
          <a:lstStyle/>
          <a:p>
            <a:pPr lvl="1" eaLnBrk="1" hangingPunct="1"/>
            <a:r>
              <a:rPr lang="zh-CN" altLang="en-US" dirty="0">
                <a:latin typeface="Tahoma" panose="020B0604030504040204" pitchFamily="34" charset="0"/>
              </a:rPr>
              <a:t>示例</a:t>
            </a:r>
            <a:r>
              <a:rPr lang="en-US" altLang="zh-CN" dirty="0">
                <a:latin typeface="Tahoma" panose="020B0604030504040204" pitchFamily="34" charset="0"/>
              </a:rPr>
              <a:t>4</a:t>
            </a:r>
          </a:p>
          <a:p>
            <a:pPr lvl="1" eaLnBrk="1" hangingPunct="1">
              <a:buFontTx/>
              <a:buNone/>
            </a:pPr>
            <a:r>
              <a:rPr lang="en-US" altLang="zh-CN" sz="2400" dirty="0">
                <a:latin typeface="Tahoma" panose="020B0604030504040204" pitchFamily="34" charset="0"/>
              </a:rPr>
              <a:t>F={E </a:t>
            </a:r>
            <a:r>
              <a:rPr lang="en-US" altLang="zh-CN" sz="2400" dirty="0">
                <a:latin typeface="Tahoma" panose="020B0604030504040204" pitchFamily="34" charset="0"/>
                <a:ea typeface="宋体" panose="02010600030101010101" pitchFamily="2" charset="-122"/>
              </a:rPr>
              <a:t>→</a:t>
            </a:r>
            <a:r>
              <a:rPr lang="en-US" altLang="zh-CN" sz="2400" dirty="0">
                <a:latin typeface="Tahoma" panose="020B0604030504040204" pitchFamily="34" charset="0"/>
              </a:rPr>
              <a:t> G</a:t>
            </a:r>
            <a:r>
              <a:rPr lang="zh-CN" altLang="en-US" sz="2400" dirty="0">
                <a:latin typeface="Tahoma" panose="020B0604030504040204" pitchFamily="34" charset="0"/>
              </a:rPr>
              <a:t>，</a:t>
            </a:r>
            <a:r>
              <a:rPr lang="en-US" altLang="zh-CN" sz="2400" dirty="0">
                <a:latin typeface="Tahoma" panose="020B0604030504040204" pitchFamily="34" charset="0"/>
              </a:rPr>
              <a:t>G </a:t>
            </a:r>
            <a:r>
              <a:rPr lang="en-US" altLang="zh-CN" sz="2400" dirty="0">
                <a:latin typeface="Tahoma" panose="020B0604030504040204" pitchFamily="34" charset="0"/>
                <a:ea typeface="宋体" panose="02010600030101010101" pitchFamily="2" charset="-122"/>
              </a:rPr>
              <a:t>→</a:t>
            </a:r>
            <a:r>
              <a:rPr lang="en-US" altLang="zh-CN" sz="2400" dirty="0">
                <a:latin typeface="Tahoma" panose="020B0604030504040204" pitchFamily="34" charset="0"/>
              </a:rPr>
              <a:t> E</a:t>
            </a:r>
            <a:r>
              <a:rPr lang="zh-CN" altLang="en-US" sz="2400" dirty="0">
                <a:latin typeface="Tahoma" panose="020B0604030504040204" pitchFamily="34" charset="0"/>
              </a:rPr>
              <a:t>，</a:t>
            </a:r>
            <a:r>
              <a:rPr lang="en-US" altLang="zh-CN" sz="2400" dirty="0">
                <a:latin typeface="Tahoma" panose="020B0604030504040204" pitchFamily="34" charset="0"/>
              </a:rPr>
              <a:t>F </a:t>
            </a:r>
            <a:r>
              <a:rPr lang="en-US" altLang="zh-CN" sz="2400" dirty="0">
                <a:latin typeface="Tahoma" panose="020B0604030504040204" pitchFamily="34" charset="0"/>
                <a:ea typeface="宋体" panose="02010600030101010101" pitchFamily="2" charset="-122"/>
              </a:rPr>
              <a:t>→</a:t>
            </a:r>
            <a:r>
              <a:rPr lang="en-US" altLang="zh-CN" sz="2400" dirty="0">
                <a:latin typeface="Tahoma" panose="020B0604030504040204" pitchFamily="34" charset="0"/>
              </a:rPr>
              <a:t> EG</a:t>
            </a:r>
            <a:r>
              <a:rPr lang="zh-CN" altLang="en-US" sz="2400" dirty="0">
                <a:latin typeface="Tahoma" panose="020B0604030504040204" pitchFamily="34" charset="0"/>
              </a:rPr>
              <a:t>，</a:t>
            </a:r>
            <a:r>
              <a:rPr lang="en-US" altLang="zh-CN" sz="2400" dirty="0">
                <a:latin typeface="Tahoma" panose="020B0604030504040204" pitchFamily="34" charset="0"/>
              </a:rPr>
              <a:t>H </a:t>
            </a:r>
            <a:r>
              <a:rPr lang="en-US" altLang="zh-CN" sz="2400" dirty="0">
                <a:latin typeface="Tahoma" panose="020B0604030504040204" pitchFamily="34" charset="0"/>
                <a:ea typeface="宋体" panose="02010600030101010101" pitchFamily="2" charset="-122"/>
              </a:rPr>
              <a:t>→</a:t>
            </a:r>
            <a:r>
              <a:rPr lang="en-US" altLang="zh-CN" sz="2400" dirty="0">
                <a:latin typeface="Tahoma" panose="020B0604030504040204" pitchFamily="34" charset="0"/>
              </a:rPr>
              <a:t> EG</a:t>
            </a:r>
            <a:r>
              <a:rPr lang="zh-CN" altLang="en-US" sz="2400" dirty="0">
                <a:latin typeface="Tahoma" panose="020B0604030504040204" pitchFamily="34" charset="0"/>
              </a:rPr>
              <a:t>，</a:t>
            </a:r>
            <a:r>
              <a:rPr lang="en-US" altLang="zh-CN" sz="2400" dirty="0">
                <a:latin typeface="Tahoma" panose="020B0604030504040204" pitchFamily="34" charset="0"/>
              </a:rPr>
              <a:t>FH </a:t>
            </a:r>
            <a:r>
              <a:rPr lang="en-US" altLang="zh-CN" sz="2400" dirty="0">
                <a:latin typeface="Tahoma" panose="020B0604030504040204" pitchFamily="34" charset="0"/>
                <a:ea typeface="宋体" panose="02010600030101010101" pitchFamily="2" charset="-122"/>
              </a:rPr>
              <a:t>→</a:t>
            </a:r>
            <a:r>
              <a:rPr lang="en-US" altLang="zh-CN" sz="2400" dirty="0">
                <a:latin typeface="Tahoma" panose="020B0604030504040204" pitchFamily="34" charset="0"/>
              </a:rPr>
              <a:t> E}</a:t>
            </a:r>
            <a:r>
              <a:rPr lang="zh-CN" altLang="en-US" dirty="0">
                <a:latin typeface="Tahoma" panose="020B0604030504040204" pitchFamily="34" charset="0"/>
              </a:rPr>
              <a:t>，</a:t>
            </a:r>
          </a:p>
          <a:p>
            <a:pPr lvl="1" eaLnBrk="1" hangingPunct="1">
              <a:buFontTx/>
              <a:buNone/>
            </a:pPr>
            <a:r>
              <a:rPr lang="zh-CN" altLang="en-US" dirty="0">
                <a:latin typeface="Tahoma" panose="020B0604030504040204" pitchFamily="34" charset="0"/>
                <a:sym typeface="Symbol" panose="05050102010706020507" pitchFamily="18" charset="2"/>
              </a:rPr>
              <a:t>计算</a:t>
            </a:r>
            <a:r>
              <a:rPr lang="en-US" altLang="zh-CN" dirty="0">
                <a:latin typeface="Tahoma" panose="020B0604030504040204" pitchFamily="34" charset="0"/>
              </a:rPr>
              <a:t>F</a:t>
            </a:r>
            <a:r>
              <a:rPr lang="en-US" altLang="zh-CN" baseline="-25000" dirty="0">
                <a:latin typeface="Tahoma" panose="020B0604030504040204" pitchFamily="34" charset="0"/>
              </a:rPr>
              <a:t>C</a:t>
            </a:r>
            <a:endParaRPr lang="en-US" altLang="zh-CN" dirty="0">
              <a:latin typeface="Tahoma" panose="020B0604030504040204" pitchFamily="34" charset="0"/>
            </a:endParaRPr>
          </a:p>
        </p:txBody>
      </p:sp>
      <p:sp>
        <p:nvSpPr>
          <p:cNvPr id="483332" name="Text Box 4"/>
          <p:cNvSpPr txBox="1">
            <a:spLocks noChangeArrowheads="1"/>
          </p:cNvSpPr>
          <p:nvPr/>
        </p:nvSpPr>
        <p:spPr bwMode="auto">
          <a:xfrm>
            <a:off x="611188" y="2924175"/>
            <a:ext cx="82296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lvl="2" eaLnBrk="1" hangingPunct="1">
              <a:spcBef>
                <a:spcPct val="0"/>
              </a:spcBef>
              <a:buClrTx/>
              <a:buSzTx/>
              <a:buFontTx/>
              <a:buNone/>
            </a:pPr>
            <a:r>
              <a:rPr lang="en-US" altLang="zh-CN" dirty="0">
                <a:latin typeface="Tahoma" panose="020B0604030504040204" pitchFamily="34" charset="0"/>
              </a:rPr>
              <a:t>1</a:t>
            </a:r>
            <a:r>
              <a:rPr lang="zh-CN" altLang="en-US" dirty="0">
                <a:latin typeface="Tahoma" panose="020B0604030504040204" pitchFamily="34" charset="0"/>
              </a:rPr>
              <a:t>、无需合并</a:t>
            </a:r>
          </a:p>
          <a:p>
            <a:pPr lvl="2" eaLnBrk="1" hangingPunct="1">
              <a:spcBef>
                <a:spcPct val="0"/>
              </a:spcBef>
              <a:buClrTx/>
              <a:buSzTx/>
              <a:buFontTx/>
              <a:buNone/>
            </a:pPr>
            <a:r>
              <a:rPr lang="en-US" altLang="zh-CN" dirty="0">
                <a:latin typeface="Tahoma" panose="020B0604030504040204" pitchFamily="34" charset="0"/>
              </a:rPr>
              <a:t>2</a:t>
            </a:r>
            <a:r>
              <a:rPr lang="zh-CN" altLang="en-US" dirty="0">
                <a:latin typeface="Tahoma" panose="020B0604030504040204" pitchFamily="34" charset="0"/>
              </a:rPr>
              <a:t>、在</a:t>
            </a:r>
            <a:r>
              <a:rPr lang="en-US" altLang="zh-CN" dirty="0">
                <a:latin typeface="Tahoma" panose="020B0604030504040204" pitchFamily="34" charset="0"/>
              </a:rPr>
              <a:t>FH → E</a:t>
            </a:r>
            <a:r>
              <a:rPr lang="zh-CN" altLang="en-US" dirty="0">
                <a:latin typeface="Tahoma" panose="020B0604030504040204" pitchFamily="34" charset="0"/>
              </a:rPr>
              <a:t>中，</a:t>
            </a:r>
            <a:r>
              <a:rPr lang="en-US" altLang="zh-CN" dirty="0">
                <a:latin typeface="Tahoma" panose="020B0604030504040204" pitchFamily="34" charset="0"/>
              </a:rPr>
              <a:t>F</a:t>
            </a:r>
            <a:r>
              <a:rPr lang="zh-CN" altLang="en-US" dirty="0">
                <a:latin typeface="Tahoma" panose="020B0604030504040204" pitchFamily="34" charset="0"/>
              </a:rPr>
              <a:t>是无关属性，因此，</a:t>
            </a:r>
            <a:endParaRPr lang="en-US" altLang="zh-CN" dirty="0">
              <a:latin typeface="Tahoma" panose="020B0604030504040204" pitchFamily="34" charset="0"/>
            </a:endParaRPr>
          </a:p>
          <a:p>
            <a:pPr lvl="2" eaLnBrk="1" hangingPunct="1">
              <a:spcBef>
                <a:spcPct val="0"/>
              </a:spcBef>
              <a:buClrTx/>
              <a:buSzTx/>
              <a:buFontTx/>
              <a:buNone/>
            </a:pPr>
            <a:r>
              <a:rPr lang="en-US" altLang="zh-CN" dirty="0">
                <a:latin typeface="Tahoma" panose="020B0604030504040204" pitchFamily="34" charset="0"/>
              </a:rPr>
              <a:t>F1={E → G</a:t>
            </a:r>
            <a:r>
              <a:rPr lang="zh-CN" altLang="en-US" dirty="0">
                <a:latin typeface="Tahoma" panose="020B0604030504040204" pitchFamily="34" charset="0"/>
              </a:rPr>
              <a:t>，</a:t>
            </a:r>
            <a:r>
              <a:rPr lang="en-US" altLang="zh-CN" dirty="0">
                <a:latin typeface="Tahoma" panose="020B0604030504040204" pitchFamily="34" charset="0"/>
              </a:rPr>
              <a:t>G → E</a:t>
            </a:r>
            <a:r>
              <a:rPr lang="zh-CN" altLang="en-US" dirty="0">
                <a:latin typeface="Tahoma" panose="020B0604030504040204" pitchFamily="34" charset="0"/>
              </a:rPr>
              <a:t>，</a:t>
            </a:r>
            <a:r>
              <a:rPr lang="en-US" altLang="zh-CN" dirty="0">
                <a:latin typeface="Tahoma" panose="020B0604030504040204" pitchFamily="34" charset="0"/>
              </a:rPr>
              <a:t>F → EG</a:t>
            </a:r>
            <a:r>
              <a:rPr lang="zh-CN" altLang="en-US" dirty="0">
                <a:latin typeface="Tahoma" panose="020B0604030504040204" pitchFamily="34" charset="0"/>
              </a:rPr>
              <a:t>，</a:t>
            </a:r>
            <a:r>
              <a:rPr lang="en-US" altLang="zh-CN" dirty="0">
                <a:latin typeface="Tahoma" panose="020B0604030504040204" pitchFamily="34" charset="0"/>
              </a:rPr>
              <a:t>H → EG}</a:t>
            </a:r>
          </a:p>
          <a:p>
            <a:pPr lvl="2" eaLnBrk="1" hangingPunct="1">
              <a:spcBef>
                <a:spcPct val="0"/>
              </a:spcBef>
              <a:buClrTx/>
              <a:buSzTx/>
              <a:buFontTx/>
              <a:buNone/>
            </a:pPr>
            <a:r>
              <a:rPr lang="en-US" altLang="zh-CN" dirty="0">
                <a:latin typeface="Tahoma" panose="020B0604030504040204" pitchFamily="34" charset="0"/>
              </a:rPr>
              <a:t>3</a:t>
            </a:r>
            <a:r>
              <a:rPr lang="zh-CN" altLang="en-US" dirty="0">
                <a:latin typeface="Tahoma" panose="020B0604030504040204" pitchFamily="34" charset="0"/>
              </a:rPr>
              <a:t>、在</a:t>
            </a:r>
            <a:r>
              <a:rPr lang="en-US" altLang="zh-CN" dirty="0">
                <a:latin typeface="Tahoma" panose="020B0604030504040204" pitchFamily="34" charset="0"/>
              </a:rPr>
              <a:t>F1</a:t>
            </a:r>
            <a:r>
              <a:rPr lang="zh-CN" altLang="en-US" dirty="0">
                <a:latin typeface="Tahoma" panose="020B0604030504040204" pitchFamily="34" charset="0"/>
              </a:rPr>
              <a:t>中， </a:t>
            </a:r>
            <a:r>
              <a:rPr lang="en-US" altLang="zh-CN" dirty="0">
                <a:latin typeface="Tahoma" panose="020B0604030504040204" pitchFamily="34" charset="0"/>
              </a:rPr>
              <a:t>F → EG</a:t>
            </a:r>
            <a:r>
              <a:rPr lang="zh-CN" altLang="en-US" dirty="0">
                <a:latin typeface="Tahoma" panose="020B0604030504040204" pitchFamily="34" charset="0"/>
              </a:rPr>
              <a:t>和</a:t>
            </a:r>
            <a:r>
              <a:rPr lang="en-US" altLang="zh-CN" dirty="0">
                <a:latin typeface="Tahoma" panose="020B0604030504040204" pitchFamily="34" charset="0"/>
              </a:rPr>
              <a:t>H → EG</a:t>
            </a:r>
            <a:r>
              <a:rPr lang="zh-CN" altLang="en-US" dirty="0">
                <a:latin typeface="Tahoma" panose="020B0604030504040204" pitchFamily="34" charset="0"/>
              </a:rPr>
              <a:t>中，</a:t>
            </a:r>
            <a:r>
              <a:rPr lang="en-US" altLang="zh-CN" dirty="0">
                <a:latin typeface="Tahoma" panose="020B0604030504040204" pitchFamily="34" charset="0"/>
              </a:rPr>
              <a:t>EG</a:t>
            </a:r>
            <a:r>
              <a:rPr lang="zh-CN" altLang="en-US" dirty="0">
                <a:latin typeface="Tahoma" panose="020B0604030504040204" pitchFamily="34" charset="0"/>
              </a:rPr>
              <a:t>均为无关属性</a:t>
            </a:r>
          </a:p>
          <a:p>
            <a:pPr lvl="2" eaLnBrk="1" hangingPunct="1">
              <a:spcBef>
                <a:spcPct val="0"/>
              </a:spcBef>
              <a:buClrTx/>
              <a:buSzTx/>
              <a:buFontTx/>
              <a:buNone/>
            </a:pPr>
            <a:r>
              <a:rPr lang="zh-CN" altLang="en-US" dirty="0">
                <a:latin typeface="Tahoma" panose="020B0604030504040204" pitchFamily="34" charset="0"/>
              </a:rPr>
              <a:t>最终：    </a:t>
            </a:r>
            <a:r>
              <a:rPr lang="en-US" altLang="zh-CN" dirty="0">
                <a:latin typeface="Tahoma" panose="020B0604030504040204" pitchFamily="34" charset="0"/>
              </a:rPr>
              <a:t>F</a:t>
            </a:r>
            <a:r>
              <a:rPr lang="en-US" altLang="zh-CN" baseline="-25000" dirty="0">
                <a:latin typeface="Tahoma" panose="020B0604030504040204" pitchFamily="34" charset="0"/>
              </a:rPr>
              <a:t>c1</a:t>
            </a:r>
            <a:r>
              <a:rPr lang="en-US" altLang="zh-CN" dirty="0">
                <a:latin typeface="Tahoma" panose="020B0604030504040204" pitchFamily="34" charset="0"/>
              </a:rPr>
              <a:t>= {E → G</a:t>
            </a:r>
            <a:r>
              <a:rPr lang="zh-CN" altLang="en-US" dirty="0">
                <a:latin typeface="Tahoma" panose="020B0604030504040204" pitchFamily="34" charset="0"/>
              </a:rPr>
              <a:t>，</a:t>
            </a:r>
            <a:r>
              <a:rPr lang="en-US" altLang="zh-CN" dirty="0">
                <a:latin typeface="Tahoma" panose="020B0604030504040204" pitchFamily="34" charset="0"/>
              </a:rPr>
              <a:t>G → E</a:t>
            </a:r>
            <a:r>
              <a:rPr lang="zh-CN" altLang="en-US" dirty="0">
                <a:latin typeface="Tahoma" panose="020B0604030504040204" pitchFamily="34" charset="0"/>
              </a:rPr>
              <a:t>，</a:t>
            </a:r>
            <a:r>
              <a:rPr lang="en-US" altLang="zh-CN" dirty="0">
                <a:latin typeface="Tahoma" panose="020B0604030504040204" pitchFamily="34" charset="0"/>
              </a:rPr>
              <a:t>F → G</a:t>
            </a:r>
            <a:r>
              <a:rPr lang="zh-CN" altLang="en-US" dirty="0">
                <a:latin typeface="Tahoma" panose="020B0604030504040204" pitchFamily="34" charset="0"/>
              </a:rPr>
              <a:t>，</a:t>
            </a:r>
            <a:r>
              <a:rPr lang="en-US" altLang="zh-CN" dirty="0">
                <a:latin typeface="Tahoma" panose="020B0604030504040204" pitchFamily="34" charset="0"/>
              </a:rPr>
              <a:t>H → G}</a:t>
            </a:r>
          </a:p>
          <a:p>
            <a:pPr lvl="1" eaLnBrk="1" hangingPunct="1">
              <a:spcBef>
                <a:spcPct val="0"/>
              </a:spcBef>
              <a:buClrTx/>
              <a:buFontTx/>
              <a:buNone/>
            </a:pPr>
            <a:r>
              <a:rPr lang="en-US" altLang="zh-CN" sz="2400" dirty="0">
                <a:latin typeface="Tahoma" panose="020B0604030504040204" pitchFamily="34" charset="0"/>
              </a:rPr>
              <a:t>                  F</a:t>
            </a:r>
            <a:r>
              <a:rPr lang="en-US" altLang="zh-CN" sz="2400" baseline="-25000" dirty="0">
                <a:latin typeface="Tahoma" panose="020B0604030504040204" pitchFamily="34" charset="0"/>
              </a:rPr>
              <a:t>c2</a:t>
            </a:r>
            <a:r>
              <a:rPr lang="en-US" altLang="zh-CN" sz="2400" dirty="0">
                <a:latin typeface="Tahoma" panose="020B0604030504040204" pitchFamily="34" charset="0"/>
              </a:rPr>
              <a:t>= {E → G</a:t>
            </a:r>
            <a:r>
              <a:rPr lang="zh-CN" altLang="en-US" sz="2400" dirty="0">
                <a:latin typeface="Tahoma" panose="020B0604030504040204" pitchFamily="34" charset="0"/>
              </a:rPr>
              <a:t>，</a:t>
            </a:r>
            <a:r>
              <a:rPr lang="en-US" altLang="zh-CN" sz="2400" dirty="0">
                <a:latin typeface="Tahoma" panose="020B0604030504040204" pitchFamily="34" charset="0"/>
              </a:rPr>
              <a:t>G → E</a:t>
            </a:r>
            <a:r>
              <a:rPr lang="zh-CN" altLang="en-US" sz="2400" dirty="0">
                <a:latin typeface="Tahoma" panose="020B0604030504040204" pitchFamily="34" charset="0"/>
              </a:rPr>
              <a:t>，</a:t>
            </a:r>
            <a:r>
              <a:rPr lang="en-US" altLang="zh-CN" sz="2400" dirty="0">
                <a:latin typeface="Tahoma" panose="020B0604030504040204" pitchFamily="34" charset="0"/>
              </a:rPr>
              <a:t>F → G</a:t>
            </a:r>
            <a:r>
              <a:rPr lang="zh-CN" altLang="en-US" sz="2400" dirty="0">
                <a:latin typeface="Tahoma" panose="020B0604030504040204" pitchFamily="34" charset="0"/>
              </a:rPr>
              <a:t>，</a:t>
            </a:r>
            <a:r>
              <a:rPr lang="en-US" altLang="zh-CN" sz="2400" dirty="0">
                <a:latin typeface="Tahoma" panose="020B0604030504040204" pitchFamily="34" charset="0"/>
              </a:rPr>
              <a:t>H → E}</a:t>
            </a:r>
          </a:p>
          <a:p>
            <a:pPr lvl="1" eaLnBrk="1" hangingPunct="1">
              <a:spcBef>
                <a:spcPct val="0"/>
              </a:spcBef>
              <a:buClrTx/>
              <a:buFontTx/>
              <a:buNone/>
            </a:pPr>
            <a:r>
              <a:rPr lang="en-US" altLang="zh-CN" sz="2400" dirty="0">
                <a:latin typeface="Tahoma" panose="020B0604030504040204" pitchFamily="34" charset="0"/>
              </a:rPr>
              <a:t>                  F</a:t>
            </a:r>
            <a:r>
              <a:rPr lang="en-US" altLang="zh-CN" sz="2400" baseline="-25000" dirty="0">
                <a:latin typeface="Times New Roman" panose="02020603050405020304" pitchFamily="18" charset="0"/>
                <a:ea typeface="宋体" panose="02010600030101010101" pitchFamily="2" charset="-122"/>
              </a:rPr>
              <a:t>c3</a:t>
            </a:r>
            <a:r>
              <a:rPr lang="en-US" altLang="zh-CN" sz="2400" dirty="0">
                <a:latin typeface="Tahoma" panose="020B0604030504040204" pitchFamily="34" charset="0"/>
              </a:rPr>
              <a:t>= {E → G</a:t>
            </a:r>
            <a:r>
              <a:rPr lang="zh-CN" altLang="en-US" sz="2400" dirty="0">
                <a:latin typeface="Tahoma" panose="020B0604030504040204" pitchFamily="34" charset="0"/>
              </a:rPr>
              <a:t>，</a:t>
            </a:r>
            <a:r>
              <a:rPr lang="en-US" altLang="zh-CN" sz="2400" dirty="0">
                <a:latin typeface="Tahoma" panose="020B0604030504040204" pitchFamily="34" charset="0"/>
              </a:rPr>
              <a:t>G → E</a:t>
            </a:r>
            <a:r>
              <a:rPr lang="zh-CN" altLang="en-US" sz="2400" dirty="0">
                <a:latin typeface="Tahoma" panose="020B0604030504040204" pitchFamily="34" charset="0"/>
              </a:rPr>
              <a:t>，</a:t>
            </a:r>
            <a:r>
              <a:rPr lang="en-US" altLang="zh-CN" sz="2400" dirty="0">
                <a:latin typeface="Tahoma" panose="020B0604030504040204" pitchFamily="34" charset="0"/>
              </a:rPr>
              <a:t>F → E</a:t>
            </a:r>
            <a:r>
              <a:rPr lang="zh-CN" altLang="en-US" sz="2400" dirty="0">
                <a:latin typeface="Tahoma" panose="020B0604030504040204" pitchFamily="34" charset="0"/>
              </a:rPr>
              <a:t>，</a:t>
            </a:r>
            <a:r>
              <a:rPr lang="en-US" altLang="zh-CN" sz="2400" dirty="0">
                <a:latin typeface="Tahoma" panose="020B0604030504040204" pitchFamily="34" charset="0"/>
              </a:rPr>
              <a:t>H → E}  </a:t>
            </a:r>
          </a:p>
          <a:p>
            <a:pPr lvl="1" eaLnBrk="1" hangingPunct="1">
              <a:spcBef>
                <a:spcPct val="0"/>
              </a:spcBef>
              <a:buClrTx/>
              <a:buFontTx/>
              <a:buNone/>
            </a:pPr>
            <a:r>
              <a:rPr lang="en-US" altLang="zh-CN" sz="2400" dirty="0">
                <a:latin typeface="Tahoma" panose="020B0604030504040204" pitchFamily="34" charset="0"/>
              </a:rPr>
              <a:t>                  F</a:t>
            </a:r>
            <a:r>
              <a:rPr lang="en-US" altLang="zh-CN" sz="2400" baseline="-25000" dirty="0">
                <a:latin typeface="Tahoma" panose="020B0604030504040204" pitchFamily="34" charset="0"/>
              </a:rPr>
              <a:t>c4</a:t>
            </a:r>
            <a:r>
              <a:rPr lang="en-US" altLang="zh-CN" sz="2400" dirty="0">
                <a:latin typeface="Tahoma" panose="020B0604030504040204" pitchFamily="34" charset="0"/>
              </a:rPr>
              <a:t>= {E → G</a:t>
            </a:r>
            <a:r>
              <a:rPr lang="zh-CN" altLang="en-US" sz="2400" dirty="0">
                <a:latin typeface="Tahoma" panose="020B0604030504040204" pitchFamily="34" charset="0"/>
              </a:rPr>
              <a:t>，</a:t>
            </a:r>
            <a:r>
              <a:rPr lang="en-US" altLang="zh-CN" sz="2400" dirty="0">
                <a:latin typeface="Tahoma" panose="020B0604030504040204" pitchFamily="34" charset="0"/>
              </a:rPr>
              <a:t>G → E</a:t>
            </a:r>
            <a:r>
              <a:rPr lang="zh-CN" altLang="en-US" sz="2400" dirty="0">
                <a:latin typeface="Tahoma" panose="020B0604030504040204" pitchFamily="34" charset="0"/>
              </a:rPr>
              <a:t>，</a:t>
            </a:r>
            <a:r>
              <a:rPr lang="en-US" altLang="zh-CN" sz="2400" dirty="0">
                <a:latin typeface="Tahoma" panose="020B0604030504040204" pitchFamily="34" charset="0"/>
              </a:rPr>
              <a:t>F → E</a:t>
            </a:r>
            <a:r>
              <a:rPr lang="zh-CN" altLang="en-US" sz="2400" dirty="0">
                <a:latin typeface="Tahoma" panose="020B0604030504040204" pitchFamily="34" charset="0"/>
              </a:rPr>
              <a:t>，</a:t>
            </a:r>
            <a:r>
              <a:rPr lang="en-US" altLang="zh-CN" sz="2400" dirty="0">
                <a:latin typeface="Tahoma" panose="020B0604030504040204" pitchFamily="34" charset="0"/>
              </a:rPr>
              <a:t>H → G}</a:t>
            </a:r>
            <a:endParaRPr lang="zh-CN" altLang="en-US" sz="2400" dirty="0">
              <a:latin typeface="Tahoma" panose="020B0604030504040204" pitchFamily="34" charset="0"/>
            </a:endParaRPr>
          </a:p>
          <a:p>
            <a:pPr eaLnBrk="1" hangingPunct="1">
              <a:spcBef>
                <a:spcPct val="0"/>
              </a:spcBef>
              <a:buClrTx/>
              <a:buSzTx/>
              <a:buFontTx/>
              <a:buNone/>
            </a:pPr>
            <a:endParaRPr lang="zh-CN" altLang="en-US" sz="2400" dirty="0">
              <a:latin typeface="Tahoma" panose="020B0604030504040204" pitchFamily="3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83332"/>
                                        </p:tgtEl>
                                        <p:attrNameLst>
                                          <p:attrName>style.visibility</p:attrName>
                                        </p:attrNameLst>
                                      </p:cBhvr>
                                      <p:to>
                                        <p:strVal val="visible"/>
                                      </p:to>
                                    </p:set>
                                    <p:animEffect transition="in" filter="box(in)">
                                      <p:cBhvr>
                                        <p:cTn id="7" dur="500"/>
                                        <p:tgtEl>
                                          <p:spTgt spid="4833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332"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84996" name="Rectangle 2"/>
          <p:cNvSpPr>
            <a:spLocks noGrp="1" noChangeArrowheads="1"/>
          </p:cNvSpPr>
          <p:nvPr>
            <p:ph type="title"/>
          </p:nvPr>
        </p:nvSpPr>
        <p:spPr/>
        <p:txBody>
          <a:bodyPr/>
          <a:lstStyle/>
          <a:p>
            <a:pPr eaLnBrk="1" hangingPunct="1">
              <a:defRPr/>
            </a:pPr>
            <a:r>
              <a:rPr kumimoji="1" lang="zh-CN" altLang="en-US" dirty="0"/>
              <a:t>正则覆盖</a:t>
            </a:r>
          </a:p>
        </p:txBody>
      </p:sp>
      <p:sp>
        <p:nvSpPr>
          <p:cNvPr id="87045" name="Rectangle 4"/>
          <p:cNvSpPr>
            <a:spLocks noGrp="1" noChangeArrowheads="1"/>
          </p:cNvSpPr>
          <p:nvPr>
            <p:ph idx="1"/>
          </p:nvPr>
        </p:nvSpPr>
        <p:spPr>
          <a:xfrm>
            <a:off x="685800" y="1371600"/>
            <a:ext cx="7772400" cy="1912938"/>
          </a:xfrm>
        </p:spPr>
        <p:txBody>
          <a:bodyPr/>
          <a:lstStyle/>
          <a:p>
            <a:pPr eaLnBrk="1" hangingPunct="1">
              <a:lnSpc>
                <a:spcPct val="80000"/>
              </a:lnSpc>
            </a:pPr>
            <a:r>
              <a:rPr lang="zh-CN" altLang="en-US" sz="2800" dirty="0">
                <a:latin typeface="+mn-ea"/>
              </a:rPr>
              <a:t>示例</a:t>
            </a:r>
            <a:r>
              <a:rPr lang="en-US" altLang="zh-CN" sz="2800" dirty="0">
                <a:latin typeface="+mn-ea"/>
              </a:rPr>
              <a:t>5</a:t>
            </a:r>
          </a:p>
          <a:p>
            <a:pPr lvl="1" eaLnBrk="1" hangingPunct="1">
              <a:lnSpc>
                <a:spcPct val="80000"/>
              </a:lnSpc>
            </a:pPr>
            <a:r>
              <a:rPr lang="zh-CN" altLang="en-US" dirty="0">
                <a:latin typeface="+mn-ea"/>
              </a:rPr>
              <a:t>关系模式</a:t>
            </a:r>
            <a:r>
              <a:rPr lang="en-US" altLang="zh-CN" dirty="0">
                <a:latin typeface="+mn-ea"/>
              </a:rPr>
              <a:t>R</a:t>
            </a:r>
            <a:r>
              <a:rPr lang="zh-CN" altLang="en-US" dirty="0">
                <a:latin typeface="+mn-ea"/>
              </a:rPr>
              <a:t>，</a:t>
            </a:r>
            <a:r>
              <a:rPr lang="en-US" altLang="zh-CN" dirty="0">
                <a:latin typeface="+mn-ea"/>
              </a:rPr>
              <a:t>U = {A,B,C,D,E}</a:t>
            </a:r>
            <a:r>
              <a:rPr lang="zh-CN" altLang="en-US" dirty="0">
                <a:latin typeface="+mn-ea"/>
              </a:rPr>
              <a:t>，有两个函数依赖集Ｆ和Ｇ，</a:t>
            </a:r>
            <a:r>
              <a:rPr lang="en-US" altLang="zh-CN" dirty="0">
                <a:latin typeface="+mn-ea"/>
              </a:rPr>
              <a:t>F = {A → B</a:t>
            </a:r>
            <a:r>
              <a:rPr lang="zh-CN" altLang="en-US" dirty="0">
                <a:latin typeface="+mn-ea"/>
              </a:rPr>
              <a:t>，</a:t>
            </a:r>
            <a:r>
              <a:rPr lang="en-US" altLang="zh-CN" dirty="0">
                <a:latin typeface="+mn-ea"/>
              </a:rPr>
              <a:t>AB → C</a:t>
            </a:r>
            <a:r>
              <a:rPr lang="zh-CN" altLang="en-US" dirty="0">
                <a:latin typeface="+mn-ea"/>
              </a:rPr>
              <a:t>，</a:t>
            </a:r>
            <a:r>
              <a:rPr lang="en-US" altLang="zh-CN" dirty="0">
                <a:latin typeface="+mn-ea"/>
              </a:rPr>
              <a:t>D → AC</a:t>
            </a:r>
            <a:r>
              <a:rPr lang="zh-CN" altLang="en-US" dirty="0">
                <a:latin typeface="+mn-ea"/>
              </a:rPr>
              <a:t>，</a:t>
            </a:r>
            <a:r>
              <a:rPr lang="en-US" altLang="zh-CN" dirty="0">
                <a:latin typeface="+mn-ea"/>
              </a:rPr>
              <a:t>D → E}</a:t>
            </a:r>
            <a:r>
              <a:rPr lang="zh-CN" altLang="en-US" dirty="0">
                <a:latin typeface="+mn-ea"/>
              </a:rPr>
              <a:t>和</a:t>
            </a:r>
            <a:r>
              <a:rPr lang="en-US" altLang="zh-CN" dirty="0">
                <a:latin typeface="+mn-ea"/>
              </a:rPr>
              <a:t>G = {A → BC,D → AE}</a:t>
            </a:r>
            <a:r>
              <a:rPr lang="zh-CN" altLang="en-US" dirty="0">
                <a:latin typeface="+mn-ea"/>
              </a:rPr>
              <a:t>，</a:t>
            </a:r>
            <a:r>
              <a:rPr lang="en-US" altLang="zh-CN" dirty="0">
                <a:latin typeface="+mn-ea"/>
              </a:rPr>
              <a:t>F</a:t>
            </a:r>
            <a:r>
              <a:rPr lang="zh-CN" altLang="en-US" dirty="0">
                <a:latin typeface="+mn-ea"/>
              </a:rPr>
              <a:t>和</a:t>
            </a:r>
            <a:r>
              <a:rPr lang="en-US" altLang="zh-CN" dirty="0">
                <a:latin typeface="+mn-ea"/>
              </a:rPr>
              <a:t>G</a:t>
            </a:r>
            <a:r>
              <a:rPr lang="zh-CN" altLang="en-US" dirty="0">
                <a:latin typeface="+mn-ea"/>
              </a:rPr>
              <a:t>是否等价？</a:t>
            </a:r>
          </a:p>
        </p:txBody>
      </p:sp>
      <p:sp>
        <p:nvSpPr>
          <p:cNvPr id="494597" name="Rectangle 5"/>
          <p:cNvSpPr>
            <a:spLocks noChangeArrowheads="1"/>
          </p:cNvSpPr>
          <p:nvPr/>
        </p:nvSpPr>
        <p:spPr bwMode="auto">
          <a:xfrm>
            <a:off x="755650" y="3644900"/>
            <a:ext cx="7772400" cy="273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r>
              <a:rPr lang="en-US" altLang="zh-CN" dirty="0"/>
              <a:t>F={A </a:t>
            </a:r>
            <a:r>
              <a:rPr lang="en-US" altLang="zh-CN" sz="2900" dirty="0"/>
              <a:t>→</a:t>
            </a:r>
            <a:r>
              <a:rPr lang="en-US" altLang="zh-CN" dirty="0"/>
              <a:t> B</a:t>
            </a:r>
            <a:r>
              <a:rPr lang="zh-CN" altLang="en-US" dirty="0"/>
              <a:t>，</a:t>
            </a:r>
            <a:r>
              <a:rPr lang="en-US" altLang="zh-CN" dirty="0"/>
              <a:t>AB </a:t>
            </a:r>
            <a:r>
              <a:rPr lang="en-US" altLang="zh-CN" sz="2900" dirty="0"/>
              <a:t>→</a:t>
            </a:r>
            <a:r>
              <a:rPr lang="en-US" altLang="zh-CN" dirty="0"/>
              <a:t> C</a:t>
            </a:r>
            <a:r>
              <a:rPr lang="zh-CN" altLang="en-US" dirty="0"/>
              <a:t>，</a:t>
            </a:r>
            <a:r>
              <a:rPr lang="en-US" altLang="zh-CN" dirty="0">
                <a:solidFill>
                  <a:srgbClr val="FF0000"/>
                </a:solidFill>
              </a:rPr>
              <a:t>D </a:t>
            </a:r>
            <a:r>
              <a:rPr lang="en-US" altLang="zh-CN" sz="2900" dirty="0">
                <a:solidFill>
                  <a:srgbClr val="FF0000"/>
                </a:solidFill>
              </a:rPr>
              <a:t>→</a:t>
            </a:r>
            <a:r>
              <a:rPr lang="en-US" altLang="zh-CN" dirty="0">
                <a:solidFill>
                  <a:srgbClr val="FF0000"/>
                </a:solidFill>
              </a:rPr>
              <a:t> AC</a:t>
            </a:r>
            <a:r>
              <a:rPr lang="zh-CN" altLang="en-US" dirty="0">
                <a:solidFill>
                  <a:srgbClr val="FF0000"/>
                </a:solidFill>
              </a:rPr>
              <a:t>，</a:t>
            </a:r>
            <a:r>
              <a:rPr lang="en-US" altLang="zh-CN" dirty="0">
                <a:solidFill>
                  <a:srgbClr val="FF0000"/>
                </a:solidFill>
              </a:rPr>
              <a:t>D </a:t>
            </a:r>
            <a:r>
              <a:rPr lang="en-US" altLang="zh-CN" sz="2900" dirty="0">
                <a:solidFill>
                  <a:srgbClr val="FF0000"/>
                </a:solidFill>
              </a:rPr>
              <a:t>→</a:t>
            </a:r>
            <a:r>
              <a:rPr lang="en-US" altLang="zh-CN" dirty="0">
                <a:solidFill>
                  <a:srgbClr val="FF0000"/>
                </a:solidFill>
              </a:rPr>
              <a:t> E</a:t>
            </a:r>
            <a:r>
              <a:rPr lang="en-US" altLang="zh-CN" dirty="0"/>
              <a:t>}</a:t>
            </a:r>
          </a:p>
          <a:p>
            <a:pPr eaLnBrk="1" hangingPunct="1"/>
            <a:r>
              <a:rPr lang="en-US" altLang="zh-CN" dirty="0"/>
              <a:t>F1={A </a:t>
            </a:r>
            <a:r>
              <a:rPr lang="en-US" altLang="zh-CN" sz="2900" dirty="0"/>
              <a:t>→</a:t>
            </a:r>
            <a:r>
              <a:rPr lang="en-US" altLang="zh-CN" dirty="0"/>
              <a:t> B</a:t>
            </a:r>
            <a:r>
              <a:rPr lang="zh-CN" altLang="en-US" dirty="0"/>
              <a:t>，</a:t>
            </a:r>
            <a:r>
              <a:rPr lang="en-US" altLang="zh-CN" dirty="0"/>
              <a:t>A</a:t>
            </a:r>
            <a:r>
              <a:rPr lang="en-US" altLang="zh-CN" dirty="0">
                <a:solidFill>
                  <a:srgbClr val="FF3300"/>
                </a:solidFill>
              </a:rPr>
              <a:t>B </a:t>
            </a:r>
            <a:r>
              <a:rPr lang="en-US" altLang="zh-CN" sz="2900" dirty="0"/>
              <a:t>→</a:t>
            </a:r>
            <a:r>
              <a:rPr lang="en-US" altLang="zh-CN" dirty="0"/>
              <a:t> C</a:t>
            </a:r>
            <a:r>
              <a:rPr lang="zh-CN" altLang="en-US" dirty="0"/>
              <a:t>，</a:t>
            </a:r>
            <a:r>
              <a:rPr lang="en-US" altLang="zh-CN" dirty="0"/>
              <a:t>D </a:t>
            </a:r>
            <a:r>
              <a:rPr lang="en-US" altLang="zh-CN" sz="2900" dirty="0"/>
              <a:t>→</a:t>
            </a:r>
            <a:r>
              <a:rPr lang="en-US" altLang="zh-CN" dirty="0"/>
              <a:t> ACE}</a:t>
            </a:r>
          </a:p>
          <a:p>
            <a:pPr eaLnBrk="1" hangingPunct="1"/>
            <a:r>
              <a:rPr lang="en-US" altLang="zh-CN" dirty="0"/>
              <a:t>F2={</a:t>
            </a:r>
            <a:r>
              <a:rPr lang="en-US" altLang="zh-CN" dirty="0">
                <a:solidFill>
                  <a:srgbClr val="FF0000"/>
                </a:solidFill>
              </a:rPr>
              <a:t>A </a:t>
            </a:r>
            <a:r>
              <a:rPr lang="en-US" altLang="zh-CN" sz="2900" dirty="0">
                <a:solidFill>
                  <a:srgbClr val="FF0000"/>
                </a:solidFill>
              </a:rPr>
              <a:t>→</a:t>
            </a:r>
            <a:r>
              <a:rPr lang="en-US" altLang="zh-CN" dirty="0">
                <a:solidFill>
                  <a:srgbClr val="FF0000"/>
                </a:solidFill>
              </a:rPr>
              <a:t> B</a:t>
            </a:r>
            <a:r>
              <a:rPr lang="zh-CN" altLang="en-US" dirty="0">
                <a:solidFill>
                  <a:srgbClr val="FF0000"/>
                </a:solidFill>
              </a:rPr>
              <a:t>，</a:t>
            </a:r>
            <a:r>
              <a:rPr lang="en-US" altLang="zh-CN" dirty="0">
                <a:solidFill>
                  <a:srgbClr val="FF0000"/>
                </a:solidFill>
              </a:rPr>
              <a:t>A </a:t>
            </a:r>
            <a:r>
              <a:rPr lang="en-US" altLang="zh-CN" sz="2900" dirty="0">
                <a:solidFill>
                  <a:srgbClr val="FF0000"/>
                </a:solidFill>
              </a:rPr>
              <a:t>→</a:t>
            </a:r>
            <a:r>
              <a:rPr lang="en-US" altLang="zh-CN" dirty="0">
                <a:solidFill>
                  <a:srgbClr val="FF0000"/>
                </a:solidFill>
              </a:rPr>
              <a:t> C</a:t>
            </a:r>
            <a:r>
              <a:rPr lang="zh-CN" altLang="en-US" dirty="0"/>
              <a:t>，</a:t>
            </a:r>
            <a:r>
              <a:rPr lang="en-US" altLang="zh-CN" dirty="0"/>
              <a:t>D </a:t>
            </a:r>
            <a:r>
              <a:rPr lang="en-US" altLang="zh-CN" sz="2900" dirty="0"/>
              <a:t>→</a:t>
            </a:r>
            <a:r>
              <a:rPr lang="en-US" altLang="zh-CN" dirty="0"/>
              <a:t> ACE}</a:t>
            </a:r>
          </a:p>
          <a:p>
            <a:pPr eaLnBrk="1" hangingPunct="1"/>
            <a:r>
              <a:rPr lang="en-US" altLang="zh-CN" dirty="0"/>
              <a:t>F3={A </a:t>
            </a:r>
            <a:r>
              <a:rPr lang="en-US" altLang="zh-CN" sz="2900" dirty="0"/>
              <a:t>→</a:t>
            </a:r>
            <a:r>
              <a:rPr lang="en-US" altLang="zh-CN" dirty="0"/>
              <a:t> BC</a:t>
            </a:r>
            <a:r>
              <a:rPr lang="zh-CN" altLang="en-US" dirty="0"/>
              <a:t>，</a:t>
            </a:r>
            <a:r>
              <a:rPr lang="en-US" altLang="zh-CN" dirty="0"/>
              <a:t>D </a:t>
            </a:r>
            <a:r>
              <a:rPr lang="en-US" altLang="zh-CN" sz="2900" dirty="0"/>
              <a:t>→</a:t>
            </a:r>
            <a:r>
              <a:rPr lang="en-US" altLang="zh-CN" dirty="0"/>
              <a:t> A</a:t>
            </a:r>
            <a:r>
              <a:rPr lang="en-US" altLang="zh-CN" dirty="0">
                <a:solidFill>
                  <a:srgbClr val="FF0000"/>
                </a:solidFill>
              </a:rPr>
              <a:t>C</a:t>
            </a:r>
            <a:r>
              <a:rPr lang="en-US" altLang="zh-CN" dirty="0"/>
              <a:t>E}</a:t>
            </a:r>
          </a:p>
          <a:p>
            <a:pPr eaLnBrk="1" hangingPunct="1"/>
            <a:r>
              <a:rPr lang="en-US" altLang="zh-CN" dirty="0"/>
              <a:t>F</a:t>
            </a:r>
            <a:r>
              <a:rPr lang="en-US" altLang="zh-CN" baseline="-25000" dirty="0"/>
              <a:t>c</a:t>
            </a:r>
            <a:r>
              <a:rPr lang="en-US" altLang="zh-CN" dirty="0"/>
              <a:t>={A </a:t>
            </a:r>
            <a:r>
              <a:rPr lang="en-US" altLang="zh-CN" sz="2900" dirty="0"/>
              <a:t>→</a:t>
            </a:r>
            <a:r>
              <a:rPr lang="en-US" altLang="zh-CN" dirty="0"/>
              <a:t> BC</a:t>
            </a:r>
            <a:r>
              <a:rPr lang="zh-CN" altLang="en-US" dirty="0"/>
              <a:t>， </a:t>
            </a:r>
            <a:r>
              <a:rPr lang="en-US" altLang="zh-CN" dirty="0"/>
              <a:t>D </a:t>
            </a:r>
            <a:r>
              <a:rPr lang="en-US" altLang="zh-CN" sz="2900" dirty="0"/>
              <a:t>→</a:t>
            </a:r>
            <a:r>
              <a:rPr lang="en-US" altLang="zh-CN" dirty="0"/>
              <a:t> AE}</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94597"/>
                                        </p:tgtEl>
                                        <p:attrNameLst>
                                          <p:attrName>style.visibility</p:attrName>
                                        </p:attrNameLst>
                                      </p:cBhvr>
                                      <p:to>
                                        <p:strVal val="visible"/>
                                      </p:to>
                                    </p:set>
                                    <p:anim calcmode="lin" valueType="num">
                                      <p:cBhvr additive="base">
                                        <p:cTn id="7" dur="500" fill="hold"/>
                                        <p:tgtEl>
                                          <p:spTgt spid="494597"/>
                                        </p:tgtEl>
                                        <p:attrNameLst>
                                          <p:attrName>ppt_x</p:attrName>
                                        </p:attrNameLst>
                                      </p:cBhvr>
                                      <p:tavLst>
                                        <p:tav tm="0">
                                          <p:val>
                                            <p:strVal val="#ppt_x"/>
                                          </p:val>
                                        </p:tav>
                                        <p:tav tm="100000">
                                          <p:val>
                                            <p:strVal val="#ppt_x"/>
                                          </p:val>
                                        </p:tav>
                                      </p:tavLst>
                                    </p:anim>
                                    <p:anim calcmode="lin" valueType="num">
                                      <p:cBhvr additive="base">
                                        <p:cTn id="8" dur="500" fill="hold"/>
                                        <p:tgtEl>
                                          <p:spTgt spid="4945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4597"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86020" name="Rectangle 2"/>
          <p:cNvSpPr>
            <a:spLocks noGrp="1" noChangeArrowheads="1"/>
          </p:cNvSpPr>
          <p:nvPr>
            <p:ph type="title"/>
          </p:nvPr>
        </p:nvSpPr>
        <p:spPr/>
        <p:txBody>
          <a:bodyPr/>
          <a:lstStyle/>
          <a:p>
            <a:pPr eaLnBrk="1" hangingPunct="1">
              <a:defRPr/>
            </a:pPr>
            <a:r>
              <a:rPr kumimoji="1" lang="zh-CN" altLang="en-US" dirty="0"/>
              <a:t>正则覆盖</a:t>
            </a:r>
          </a:p>
        </p:txBody>
      </p:sp>
      <p:sp>
        <p:nvSpPr>
          <p:cNvPr id="88069" name="Rectangle 3"/>
          <p:cNvSpPr>
            <a:spLocks noGrp="1" noChangeArrowheads="1"/>
          </p:cNvSpPr>
          <p:nvPr>
            <p:ph idx="1"/>
          </p:nvPr>
        </p:nvSpPr>
        <p:spPr>
          <a:xfrm>
            <a:off x="685800" y="1371600"/>
            <a:ext cx="7772400" cy="1697038"/>
          </a:xfrm>
        </p:spPr>
        <p:txBody>
          <a:bodyPr/>
          <a:lstStyle/>
          <a:p>
            <a:pPr eaLnBrk="1" hangingPunct="1"/>
            <a:r>
              <a:rPr lang="zh-CN" altLang="en-US" sz="2400" dirty="0"/>
              <a:t>示例</a:t>
            </a:r>
            <a:r>
              <a:rPr lang="en-US" altLang="zh-CN" sz="2400" dirty="0"/>
              <a:t>6</a:t>
            </a:r>
          </a:p>
          <a:p>
            <a:pPr lvl="1" eaLnBrk="1" hangingPunct="1"/>
            <a:r>
              <a:rPr lang="zh-CN" altLang="en-US" sz="2400" dirty="0"/>
              <a:t>计算关系模式</a:t>
            </a:r>
            <a:r>
              <a:rPr lang="en-US" altLang="zh-CN" sz="2400" dirty="0"/>
              <a:t>R(U</a:t>
            </a:r>
            <a:r>
              <a:rPr lang="zh-CN" altLang="en-US" sz="2400" dirty="0"/>
              <a:t>，</a:t>
            </a:r>
            <a:r>
              <a:rPr lang="en-US" altLang="zh-CN" sz="2400" dirty="0"/>
              <a:t>F)</a:t>
            </a:r>
            <a:r>
              <a:rPr lang="zh-CN" altLang="en-US" sz="2400" dirty="0"/>
              <a:t>的正则覆盖</a:t>
            </a:r>
            <a:r>
              <a:rPr lang="en-US" altLang="zh-CN" sz="2400" dirty="0"/>
              <a:t>U={A,B,C,D,E,F},F={AB → C,C → A,BC → D,ACD → B,BE → C,CE → FA,CF → BD,D → EF}</a:t>
            </a:r>
          </a:p>
        </p:txBody>
      </p:sp>
      <p:sp>
        <p:nvSpPr>
          <p:cNvPr id="495620" name="Rectangle 4"/>
          <p:cNvSpPr>
            <a:spLocks noChangeArrowheads="1"/>
          </p:cNvSpPr>
          <p:nvPr/>
        </p:nvSpPr>
        <p:spPr bwMode="auto">
          <a:xfrm>
            <a:off x="144463" y="3141663"/>
            <a:ext cx="8820150" cy="3382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r>
              <a:rPr lang="en-US" altLang="zh-CN" sz="2400"/>
              <a:t>F={AB → C,C → A,BC → D,ACD → B,BE → C,CE → F</a:t>
            </a:r>
            <a:r>
              <a:rPr lang="en-US" altLang="zh-CN" sz="2400">
                <a:solidFill>
                  <a:srgbClr val="FF0000"/>
                </a:solidFill>
              </a:rPr>
              <a:t>A</a:t>
            </a:r>
            <a:r>
              <a:rPr lang="en-US" altLang="zh-CN" sz="2400"/>
              <a:t>,CF → BD,D → EF}</a:t>
            </a:r>
          </a:p>
          <a:p>
            <a:pPr eaLnBrk="1" hangingPunct="1"/>
            <a:r>
              <a:rPr lang="en-US" altLang="zh-CN" sz="2400"/>
              <a:t>F’={AB → C,C → A,BC → D,ACD → B,BE → C,CE → F,CF → B</a:t>
            </a:r>
            <a:r>
              <a:rPr lang="en-US" altLang="zh-CN" sz="2400">
                <a:solidFill>
                  <a:srgbClr val="FF3300"/>
                </a:solidFill>
              </a:rPr>
              <a:t>D</a:t>
            </a:r>
            <a:r>
              <a:rPr lang="en-US" altLang="zh-CN" sz="2400"/>
              <a:t>,D → EF}</a:t>
            </a:r>
          </a:p>
          <a:p>
            <a:pPr eaLnBrk="1" hangingPunct="1"/>
            <a:r>
              <a:rPr lang="en-US" altLang="zh-CN" sz="2400"/>
              <a:t>F’’={AB → C,C → A,BC → D,ACD →</a:t>
            </a:r>
            <a:r>
              <a:rPr lang="en-US" altLang="zh-CN" sz="2400">
                <a:solidFill>
                  <a:srgbClr val="FF3300"/>
                </a:solidFill>
              </a:rPr>
              <a:t> B</a:t>
            </a:r>
            <a:r>
              <a:rPr lang="en-US" altLang="zh-CN" sz="2400"/>
              <a:t>,BE → C,CE → F,CF → B,D → EF}</a:t>
            </a:r>
          </a:p>
          <a:p>
            <a:pPr eaLnBrk="1" hangingPunct="1"/>
            <a:r>
              <a:rPr lang="en-US" altLang="zh-CN" sz="2400"/>
              <a:t>Fc={AB → C,C → A,BC → D,BE → C,CE → F,CF → B,D → EF}</a:t>
            </a:r>
          </a:p>
        </p:txBody>
      </p:sp>
      <p:sp>
        <p:nvSpPr>
          <p:cNvPr id="495621" name="Text Box 5"/>
          <p:cNvSpPr txBox="1">
            <a:spLocks noChangeArrowheads="1"/>
          </p:cNvSpPr>
          <p:nvPr/>
        </p:nvSpPr>
        <p:spPr bwMode="auto">
          <a:xfrm>
            <a:off x="827088" y="6400800"/>
            <a:ext cx="3981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r>
              <a:rPr lang="zh-CN" altLang="en-US" sz="2400">
                <a:solidFill>
                  <a:srgbClr val="FF3300"/>
                </a:solidFill>
                <a:latin typeface="Times New Roman" panose="02020603050405020304" pitchFamily="18" charset="0"/>
              </a:rPr>
              <a:t>正则覆盖唯一吗？</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5620"/>
                                        </p:tgtEl>
                                        <p:attrNameLst>
                                          <p:attrName>style.visibility</p:attrName>
                                        </p:attrNameLst>
                                      </p:cBhvr>
                                      <p:to>
                                        <p:strVal val="visible"/>
                                      </p:to>
                                    </p:set>
                                    <p:animEffect transition="in" filter="blinds(horizontal)">
                                      <p:cBhvr>
                                        <p:cTn id="7" dur="500"/>
                                        <p:tgtEl>
                                          <p:spTgt spid="4956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95621"/>
                                        </p:tgtEl>
                                        <p:attrNameLst>
                                          <p:attrName>style.visibility</p:attrName>
                                        </p:attrNameLst>
                                      </p:cBhvr>
                                      <p:to>
                                        <p:strVal val="visible"/>
                                      </p:to>
                                    </p:set>
                                    <p:anim calcmode="lin" valueType="num">
                                      <p:cBhvr additive="base">
                                        <p:cTn id="12" dur="500" fill="hold"/>
                                        <p:tgtEl>
                                          <p:spTgt spid="495621"/>
                                        </p:tgtEl>
                                        <p:attrNameLst>
                                          <p:attrName>ppt_x</p:attrName>
                                        </p:attrNameLst>
                                      </p:cBhvr>
                                      <p:tavLst>
                                        <p:tav tm="0">
                                          <p:val>
                                            <p:strVal val="#ppt_x"/>
                                          </p:val>
                                        </p:tav>
                                        <p:tav tm="100000">
                                          <p:val>
                                            <p:strVal val="#ppt_x"/>
                                          </p:val>
                                        </p:tav>
                                      </p:tavLst>
                                    </p:anim>
                                    <p:anim calcmode="lin" valueType="num">
                                      <p:cBhvr additive="base">
                                        <p:cTn id="13" dur="500" fill="hold"/>
                                        <p:tgtEl>
                                          <p:spTgt spid="4956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5620" grpId="0"/>
      <p:bldP spid="495621"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87044" name="Rectangle 2"/>
          <p:cNvSpPr>
            <a:spLocks noGrp="1" noChangeArrowheads="1"/>
          </p:cNvSpPr>
          <p:nvPr>
            <p:ph type="title"/>
          </p:nvPr>
        </p:nvSpPr>
        <p:spPr/>
        <p:txBody>
          <a:bodyPr/>
          <a:lstStyle/>
          <a:p>
            <a:pPr eaLnBrk="1" hangingPunct="1">
              <a:defRPr/>
            </a:pPr>
            <a:r>
              <a:rPr kumimoji="1" lang="zh-CN" altLang="en-US" dirty="0"/>
              <a:t>正则覆盖</a:t>
            </a:r>
          </a:p>
        </p:txBody>
      </p:sp>
      <p:sp>
        <p:nvSpPr>
          <p:cNvPr id="90117" name="Rectangle 3"/>
          <p:cNvSpPr>
            <a:spLocks noGrp="1" noChangeArrowheads="1"/>
          </p:cNvSpPr>
          <p:nvPr>
            <p:ph idx="1"/>
          </p:nvPr>
        </p:nvSpPr>
        <p:spPr>
          <a:xfrm>
            <a:off x="685800" y="1371600"/>
            <a:ext cx="7772400" cy="1336675"/>
          </a:xfrm>
        </p:spPr>
        <p:txBody>
          <a:bodyPr/>
          <a:lstStyle/>
          <a:p>
            <a:pPr lvl="1" eaLnBrk="1" hangingPunct="1">
              <a:lnSpc>
                <a:spcPct val="90000"/>
              </a:lnSpc>
            </a:pPr>
            <a:r>
              <a:rPr lang="zh-CN" altLang="en-US" sz="2400"/>
              <a:t>接上页</a:t>
            </a:r>
          </a:p>
          <a:p>
            <a:pPr lvl="1" eaLnBrk="1" hangingPunct="1">
              <a:lnSpc>
                <a:spcPct val="90000"/>
              </a:lnSpc>
            </a:pPr>
            <a:r>
              <a:rPr lang="en-US" altLang="zh-CN" sz="2400"/>
              <a:t>U={A,B,C,D,E,F},</a:t>
            </a:r>
          </a:p>
          <a:p>
            <a:pPr lvl="1" eaLnBrk="1" hangingPunct="1">
              <a:lnSpc>
                <a:spcPct val="90000"/>
              </a:lnSpc>
            </a:pPr>
            <a:r>
              <a:rPr lang="en-US" altLang="zh-CN" sz="2400"/>
              <a:t>F={AB → C,C → A,BC → D,ACD → B,BE → C,CE → FA,CF → BD,D → EF}</a:t>
            </a:r>
            <a:endParaRPr lang="zh-CN" altLang="en-US" sz="2400"/>
          </a:p>
        </p:txBody>
      </p:sp>
      <p:sp>
        <p:nvSpPr>
          <p:cNvPr id="497668" name="Rectangle 4"/>
          <p:cNvSpPr>
            <a:spLocks noChangeArrowheads="1"/>
          </p:cNvSpPr>
          <p:nvPr/>
        </p:nvSpPr>
        <p:spPr bwMode="auto">
          <a:xfrm>
            <a:off x="144463" y="2997200"/>
            <a:ext cx="8820150" cy="331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r>
              <a:rPr lang="en-US" altLang="zh-CN" sz="2400" dirty="0"/>
              <a:t>F={AB → C,C → A,BC → D,</a:t>
            </a:r>
            <a:r>
              <a:rPr lang="en-US" altLang="zh-CN" sz="2400" dirty="0">
                <a:solidFill>
                  <a:srgbClr val="FF0000"/>
                </a:solidFill>
              </a:rPr>
              <a:t>A</a:t>
            </a:r>
            <a:r>
              <a:rPr lang="en-US" altLang="zh-CN" sz="2400" dirty="0"/>
              <a:t>CD → B,BE → C,CE → FA,CF → BD,D → EF}</a:t>
            </a:r>
          </a:p>
          <a:p>
            <a:pPr eaLnBrk="1" hangingPunct="1"/>
            <a:r>
              <a:rPr lang="en-US" altLang="zh-CN" sz="2400" dirty="0"/>
              <a:t>F’={AB → C,C → A,BC → D,CD → B,BE → C,CE → F</a:t>
            </a:r>
            <a:r>
              <a:rPr lang="en-US" altLang="zh-CN" sz="2400" dirty="0">
                <a:solidFill>
                  <a:srgbClr val="FF0000"/>
                </a:solidFill>
              </a:rPr>
              <a:t>A</a:t>
            </a:r>
            <a:r>
              <a:rPr lang="en-US" altLang="zh-CN" sz="2400" dirty="0"/>
              <a:t>,CF → BD,D → EF}</a:t>
            </a:r>
          </a:p>
          <a:p>
            <a:pPr eaLnBrk="1" hangingPunct="1"/>
            <a:r>
              <a:rPr lang="en-US" altLang="zh-CN" sz="2400" dirty="0"/>
              <a:t>F’’={AB → C,C → A,BC → D,CD → B,BE → C,CE → F,CF → </a:t>
            </a:r>
            <a:r>
              <a:rPr lang="en-US" altLang="zh-CN" sz="2400" dirty="0">
                <a:solidFill>
                  <a:srgbClr val="FF0000"/>
                </a:solidFill>
              </a:rPr>
              <a:t>B</a:t>
            </a:r>
            <a:r>
              <a:rPr lang="en-US" altLang="zh-CN" sz="2400" dirty="0"/>
              <a:t>D,D → EF}</a:t>
            </a:r>
          </a:p>
          <a:p>
            <a:pPr eaLnBrk="1" hangingPunct="1"/>
            <a:r>
              <a:rPr lang="en-US" altLang="zh-CN" sz="2400" dirty="0"/>
              <a:t>Fc={AB → C,C → A,BC → D,CD → B,BE → C,CE → F,CF → D,D → EF}</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97668"/>
                                        </p:tgtEl>
                                        <p:attrNameLst>
                                          <p:attrName>style.visibility</p:attrName>
                                        </p:attrNameLst>
                                      </p:cBhvr>
                                      <p:to>
                                        <p:strVal val="visible"/>
                                      </p:to>
                                    </p:set>
                                    <p:animEffect transition="in" filter="box(in)">
                                      <p:cBhvr>
                                        <p:cTn id="7" dur="500"/>
                                        <p:tgtEl>
                                          <p:spTgt spid="4976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7668"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11269" name="Rectangle 2"/>
          <p:cNvSpPr>
            <a:spLocks noGrp="1" noChangeArrowheads="1"/>
          </p:cNvSpPr>
          <p:nvPr>
            <p:ph type="title"/>
          </p:nvPr>
        </p:nvSpPr>
        <p:spPr>
          <a:xfrm>
            <a:off x="381000" y="152400"/>
            <a:ext cx="8458200" cy="838200"/>
          </a:xfrm>
        </p:spPr>
        <p:txBody>
          <a:bodyPr/>
          <a:lstStyle/>
          <a:p>
            <a:pPr eaLnBrk="1" hangingPunct="1">
              <a:defRPr/>
            </a:pPr>
            <a:r>
              <a:rPr kumimoji="1" lang="zh-CN" altLang="en-US"/>
              <a:t>关系模式的设计问题</a:t>
            </a:r>
          </a:p>
        </p:txBody>
      </p:sp>
      <p:sp>
        <p:nvSpPr>
          <p:cNvPr id="92165" name="Rectangle 3"/>
          <p:cNvSpPr>
            <a:spLocks noGrp="1" noChangeArrowheads="1"/>
          </p:cNvSpPr>
          <p:nvPr>
            <p:ph idx="1"/>
          </p:nvPr>
        </p:nvSpPr>
        <p:spPr>
          <a:xfrm>
            <a:off x="685800" y="1371600"/>
            <a:ext cx="8207375" cy="1409700"/>
          </a:xfrm>
        </p:spPr>
        <p:txBody>
          <a:bodyPr/>
          <a:lstStyle/>
          <a:p>
            <a:pPr eaLnBrk="1" hangingPunct="1">
              <a:lnSpc>
                <a:spcPct val="90000"/>
              </a:lnSpc>
            </a:pPr>
            <a:r>
              <a:rPr lang="zh-CN" altLang="en-US" dirty="0"/>
              <a:t>示例</a:t>
            </a:r>
          </a:p>
          <a:p>
            <a:pPr lvl="1" algn="just" eaLnBrk="1" hangingPunct="1">
              <a:lnSpc>
                <a:spcPct val="90000"/>
              </a:lnSpc>
              <a:buFontTx/>
              <a:buNone/>
            </a:pPr>
            <a:r>
              <a:rPr lang="zh-CN" altLang="en-US" dirty="0"/>
              <a:t>考虑为管理职工的级别和工资信息而设计一个关系模式</a:t>
            </a:r>
            <a:r>
              <a:rPr lang="en-US" altLang="zh-CN" dirty="0"/>
              <a:t>(</a:t>
            </a:r>
            <a:r>
              <a:rPr lang="zh-CN" altLang="en-US" dirty="0"/>
              <a:t>主码：职工姓名，假设职工不重名</a:t>
            </a:r>
            <a:r>
              <a:rPr lang="en-US" altLang="zh-CN" dirty="0"/>
              <a:t>)</a:t>
            </a:r>
            <a:endParaRPr lang="zh-CN" altLang="en-US" dirty="0"/>
          </a:p>
        </p:txBody>
      </p:sp>
      <p:graphicFrame>
        <p:nvGraphicFramePr>
          <p:cNvPr id="92166" name="Object 4"/>
          <p:cNvGraphicFramePr>
            <a:graphicFrameLocks noChangeAspect="1"/>
          </p:cNvGraphicFramePr>
          <p:nvPr>
            <p:extLst>
              <p:ext uri="{D42A27DB-BD31-4B8C-83A1-F6EECF244321}">
                <p14:modId xmlns:p14="http://schemas.microsoft.com/office/powerpoint/2010/main" val="1015113981"/>
              </p:ext>
            </p:extLst>
          </p:nvPr>
        </p:nvGraphicFramePr>
        <p:xfrm>
          <a:off x="-252536" y="2781300"/>
          <a:ext cx="6242595" cy="3298028"/>
        </p:xfrm>
        <a:graphic>
          <a:graphicData uri="http://schemas.openxmlformats.org/presentationml/2006/ole">
            <mc:AlternateContent xmlns:mc="http://schemas.openxmlformats.org/markup-compatibility/2006">
              <mc:Choice xmlns:v="urn:schemas-microsoft-com:vml" Requires="v">
                <p:oleObj name="Document" r:id="rId2" imgW="5616290" imgH="2971348" progId="Word.Document.8">
                  <p:embed/>
                </p:oleObj>
              </mc:Choice>
              <mc:Fallback>
                <p:oleObj name="Document" r:id="rId2" imgW="5616290" imgH="2971348" progId="Word.Document.8">
                  <p:embed/>
                  <p:pic>
                    <p:nvPicPr>
                      <p:cNvPr id="0" name="Object 4"/>
                      <p:cNvPicPr>
                        <a:picLocks noChangeAspect="1" noChangeArrowheads="1"/>
                      </p:cNvPicPr>
                      <p:nvPr/>
                    </p:nvPicPr>
                    <p:blipFill>
                      <a:blip r:embed="rId3"/>
                      <a:srcRect/>
                      <a:stretch>
                        <a:fillRect/>
                      </a:stretch>
                    </p:blipFill>
                    <p:spPr bwMode="auto">
                      <a:xfrm>
                        <a:off x="-252536" y="2781300"/>
                        <a:ext cx="6242595" cy="3298028"/>
                      </a:xfrm>
                      <a:prstGeom prst="rect">
                        <a:avLst/>
                      </a:prstGeom>
                      <a:noFill/>
                      <a:ln>
                        <a:noFill/>
                      </a:ln>
                    </p:spPr>
                  </p:pic>
                </p:oleObj>
              </mc:Fallback>
            </mc:AlternateContent>
          </a:graphicData>
        </a:graphic>
      </p:graphicFrame>
      <p:grpSp>
        <p:nvGrpSpPr>
          <p:cNvPr id="8" name="Group 4"/>
          <p:cNvGrpSpPr>
            <a:grpSpLocks/>
          </p:cNvGrpSpPr>
          <p:nvPr/>
        </p:nvGrpSpPr>
        <p:grpSpPr bwMode="auto">
          <a:xfrm>
            <a:off x="6949951" y="4077072"/>
            <a:ext cx="1222449" cy="1894727"/>
            <a:chOff x="4695" y="1872"/>
            <a:chExt cx="912" cy="1461"/>
          </a:xfrm>
        </p:grpSpPr>
        <p:pic>
          <p:nvPicPr>
            <p:cNvPr id="9" name="Picture 5" descr="AMCONFU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10" y="1872"/>
              <a:ext cx="518" cy="1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6"/>
            <p:cNvSpPr txBox="1">
              <a:spLocks noChangeArrowheads="1"/>
            </p:cNvSpPr>
            <p:nvPr/>
          </p:nvSpPr>
          <p:spPr bwMode="auto">
            <a:xfrm>
              <a:off x="4695" y="3024"/>
              <a:ext cx="912"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spcBef>
                  <a:spcPct val="50000"/>
                </a:spcBef>
                <a:buClrTx/>
                <a:buSzPct val="60000"/>
                <a:buFontTx/>
                <a:buNone/>
              </a:pPr>
              <a:r>
                <a:rPr lang="zh-CN" altLang="en-US" sz="2000" b="1" i="1" dirty="0">
                  <a:solidFill>
                    <a:srgbClr val="FF0000"/>
                  </a:solidFill>
                  <a:latin typeface="+mn-ea"/>
                  <a:ea typeface="+mn-ea"/>
                </a:rPr>
                <a:t>有问题吗？</a:t>
              </a:r>
            </a:p>
          </p:txBody>
        </p:sp>
      </p:grpSp>
      <p:sp>
        <p:nvSpPr>
          <p:cNvPr id="11" name="Rectangle 25"/>
          <p:cNvSpPr>
            <a:spLocks noChangeArrowheads="1"/>
          </p:cNvSpPr>
          <p:nvPr/>
        </p:nvSpPr>
        <p:spPr bwMode="auto">
          <a:xfrm>
            <a:off x="5858811" y="3356992"/>
            <a:ext cx="3057128" cy="424732"/>
          </a:xfrm>
          <a:prstGeom prst="rect">
            <a:avLst/>
          </a:prstGeom>
          <a:solidFill>
            <a:schemeClr val="accent1"/>
          </a:solidFill>
          <a:ln w="9525">
            <a:noFill/>
            <a:miter lim="800000"/>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square">
            <a:spAutoFit/>
            <a:flatTx/>
          </a:bodyPr>
          <a:lstStyle/>
          <a:p>
            <a:pPr algn="ctr">
              <a:lnSpc>
                <a:spcPct val="90000"/>
              </a:lnSpc>
              <a:spcBef>
                <a:spcPct val="20000"/>
              </a:spcBef>
              <a:buClr>
                <a:schemeClr val="bg2"/>
              </a:buClr>
              <a:buFont typeface="Monotype Sorts" pitchFamily="2" charset="2"/>
              <a:buNone/>
              <a:defRPr/>
            </a:pPr>
            <a:r>
              <a:rPr kumimoji="1" lang="zh-CN" altLang="en-US" dirty="0">
                <a:latin typeface="华文新魏" panose="02010800040101010101" pitchFamily="2" charset="-122"/>
                <a:ea typeface="华文新魏" panose="02010800040101010101" pitchFamily="2" charset="-122"/>
                <a:sym typeface="+mn-ea"/>
              </a:rPr>
              <a:t>找出可能的函数依赖</a:t>
            </a:r>
            <a:endParaRPr kumimoji="1" lang="zh-CN" altLang="en-US" dirty="0">
              <a:solidFill>
                <a:schemeClr val="hlink"/>
              </a:solidFill>
              <a:effectLst>
                <a:outerShdw blurRad="38100" dist="38100" dir="2700000" algn="tl">
                  <a:srgbClr val="000000"/>
                </a:outerShdw>
              </a:effectLst>
              <a:latin typeface="华文新魏" panose="02010800040101010101" pitchFamily="2" charset="-122"/>
              <a:ea typeface="华文新魏" panose="02010800040101010101"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linds(horizontal)">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94212" name="Rectangle 2"/>
          <p:cNvSpPr>
            <a:spLocks noGrp="1" noChangeArrowheads="1"/>
          </p:cNvSpPr>
          <p:nvPr>
            <p:ph type="title"/>
          </p:nvPr>
        </p:nvSpPr>
        <p:spPr>
          <a:xfrm>
            <a:off x="457200" y="152400"/>
            <a:ext cx="8382000" cy="838200"/>
          </a:xfrm>
        </p:spPr>
        <p:txBody>
          <a:bodyPr/>
          <a:lstStyle/>
          <a:p>
            <a:pPr eaLnBrk="1" hangingPunct="1">
              <a:defRPr/>
            </a:pPr>
            <a:r>
              <a:rPr kumimoji="1" lang="zh-CN" altLang="en-US"/>
              <a:t>关系模式的设计问题</a:t>
            </a:r>
          </a:p>
        </p:txBody>
      </p:sp>
      <p:sp>
        <p:nvSpPr>
          <p:cNvPr id="93189" name="Rectangle 3"/>
          <p:cNvSpPr>
            <a:spLocks noGrp="1" noChangeArrowheads="1"/>
          </p:cNvSpPr>
          <p:nvPr>
            <p:ph idx="1"/>
          </p:nvPr>
        </p:nvSpPr>
        <p:spPr>
          <a:xfrm>
            <a:off x="533400" y="1371600"/>
            <a:ext cx="7772400" cy="4876800"/>
          </a:xfrm>
        </p:spPr>
        <p:txBody>
          <a:bodyPr/>
          <a:lstStyle/>
          <a:p>
            <a:pPr eaLnBrk="1" hangingPunct="1">
              <a:lnSpc>
                <a:spcPct val="90000"/>
              </a:lnSpc>
            </a:pPr>
            <a:r>
              <a:rPr lang="zh-CN" altLang="en-US" sz="2800" b="1" dirty="0">
                <a:solidFill>
                  <a:srgbClr val="FF3300"/>
                </a:solidFill>
                <a:latin typeface="华文新魏" panose="02010800040101010101" pitchFamily="2" charset="-122"/>
              </a:rPr>
              <a:t>信息的不可表示问题</a:t>
            </a:r>
            <a:endParaRPr lang="zh-CN" altLang="en-US" b="1" dirty="0">
              <a:solidFill>
                <a:srgbClr val="FF3300"/>
              </a:solidFill>
              <a:latin typeface="华文新魏" panose="02010800040101010101" pitchFamily="2" charset="-122"/>
            </a:endParaRPr>
          </a:p>
          <a:p>
            <a:pPr lvl="1" eaLnBrk="1" hangingPunct="1">
              <a:lnSpc>
                <a:spcPct val="95000"/>
              </a:lnSpc>
              <a:spcBef>
                <a:spcPct val="50000"/>
              </a:spcBef>
            </a:pPr>
            <a:r>
              <a:rPr lang="zh-CN" altLang="en-US" sz="2400" b="1" dirty="0">
                <a:solidFill>
                  <a:srgbClr val="FF3300"/>
                </a:solidFill>
                <a:latin typeface="华文新魏" panose="02010800040101010101" pitchFamily="2" charset="-122"/>
              </a:rPr>
              <a:t>插入异常</a:t>
            </a:r>
            <a:r>
              <a:rPr lang="zh-CN" altLang="en-US" sz="2400" dirty="0">
                <a:latin typeface="华文新魏" panose="02010800040101010101" pitchFamily="2" charset="-122"/>
              </a:rPr>
              <a:t>：如果没有职工具有8级工资，则8级工资的工资数额就难以插入</a:t>
            </a:r>
          </a:p>
          <a:p>
            <a:pPr lvl="1" eaLnBrk="1" hangingPunct="1">
              <a:lnSpc>
                <a:spcPct val="95000"/>
              </a:lnSpc>
            </a:pPr>
            <a:r>
              <a:rPr lang="zh-CN" altLang="en-US" sz="2400" b="1" dirty="0">
                <a:solidFill>
                  <a:srgbClr val="FF3300"/>
                </a:solidFill>
                <a:latin typeface="华文新魏" panose="02010800040101010101" pitchFamily="2" charset="-122"/>
              </a:rPr>
              <a:t>删除异常</a:t>
            </a:r>
            <a:r>
              <a:rPr lang="zh-CN" altLang="en-US" sz="2400" dirty="0">
                <a:latin typeface="华文新魏" panose="02010800040101010101" pitchFamily="2" charset="-122"/>
              </a:rPr>
              <a:t>：如果仅有职工赵明具有4级工资，如果将赵明删除，则有关4级工资的工资数额信息也随之删除了</a:t>
            </a:r>
            <a:endParaRPr lang="zh-CN" altLang="en-US" dirty="0">
              <a:latin typeface="华文新魏" panose="02010800040101010101" pitchFamily="2" charset="-122"/>
            </a:endParaRPr>
          </a:p>
          <a:p>
            <a:pPr eaLnBrk="1" hangingPunct="1">
              <a:lnSpc>
                <a:spcPct val="95000"/>
              </a:lnSpc>
            </a:pPr>
            <a:r>
              <a:rPr lang="zh-CN" altLang="en-US" sz="2800" b="1" dirty="0">
                <a:solidFill>
                  <a:srgbClr val="FF3300"/>
                </a:solidFill>
                <a:latin typeface="华文新魏" panose="02010800040101010101" pitchFamily="2" charset="-122"/>
              </a:rPr>
              <a:t>信息的冗余问题</a:t>
            </a:r>
            <a:endParaRPr lang="zh-CN" altLang="en-US" b="1" dirty="0">
              <a:solidFill>
                <a:srgbClr val="FF3300"/>
              </a:solidFill>
              <a:latin typeface="华文新魏" panose="02010800040101010101" pitchFamily="2" charset="-122"/>
            </a:endParaRPr>
          </a:p>
          <a:p>
            <a:pPr lvl="1" eaLnBrk="1" hangingPunct="1">
              <a:lnSpc>
                <a:spcPct val="95000"/>
              </a:lnSpc>
            </a:pPr>
            <a:r>
              <a:rPr lang="zh-CN" altLang="en-US" sz="2400" b="1" dirty="0">
                <a:solidFill>
                  <a:srgbClr val="FF3300"/>
                </a:solidFill>
                <a:latin typeface="华文新魏" panose="02010800040101010101" pitchFamily="2" charset="-122"/>
              </a:rPr>
              <a:t>数据冗余</a:t>
            </a:r>
            <a:r>
              <a:rPr lang="zh-CN" altLang="en-US" sz="2400" dirty="0">
                <a:latin typeface="华文新魏" panose="02010800040101010101" pitchFamily="2" charset="-122"/>
              </a:rPr>
              <a:t>：职工很多，工资级别有限，每一级别的工资数额反复存储多次</a:t>
            </a:r>
          </a:p>
          <a:p>
            <a:pPr lvl="1" eaLnBrk="1" hangingPunct="1">
              <a:lnSpc>
                <a:spcPct val="95000"/>
              </a:lnSpc>
            </a:pPr>
            <a:r>
              <a:rPr lang="zh-CN" altLang="en-US" sz="2400" b="1" dirty="0">
                <a:solidFill>
                  <a:srgbClr val="FF3300"/>
                </a:solidFill>
                <a:latin typeface="华文新魏" panose="02010800040101010101" pitchFamily="2" charset="-122"/>
              </a:rPr>
              <a:t>更新异常</a:t>
            </a:r>
            <a:r>
              <a:rPr lang="zh-CN" altLang="en-US" sz="2400" dirty="0">
                <a:latin typeface="华文新魏" panose="02010800040101010101" pitchFamily="2" charset="-122"/>
              </a:rPr>
              <a:t>：如果将5级工资的工资数额调为6</a:t>
            </a:r>
            <a:r>
              <a:rPr lang="en-US" altLang="zh-CN" sz="2400" dirty="0">
                <a:latin typeface="华文新魏" panose="02010800040101010101" pitchFamily="2" charset="-122"/>
              </a:rPr>
              <a:t>5</a:t>
            </a:r>
            <a:r>
              <a:rPr lang="zh-CN" altLang="en-US" sz="2400" dirty="0">
                <a:latin typeface="华文新魏" panose="02010800040101010101" pitchFamily="2" charset="-122"/>
              </a:rPr>
              <a:t>0，则需要找到每个具有5级工资的职工，逐一修改</a:t>
            </a:r>
            <a:endParaRPr lang="zh-CN" alt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12293" name="Rectangle 2"/>
          <p:cNvSpPr>
            <a:spLocks noGrp="1" noChangeArrowheads="1"/>
          </p:cNvSpPr>
          <p:nvPr>
            <p:ph type="title"/>
          </p:nvPr>
        </p:nvSpPr>
        <p:spPr>
          <a:xfrm>
            <a:off x="381000" y="152400"/>
            <a:ext cx="8458200" cy="838200"/>
          </a:xfrm>
        </p:spPr>
        <p:txBody>
          <a:bodyPr/>
          <a:lstStyle/>
          <a:p>
            <a:pPr eaLnBrk="1" hangingPunct="1">
              <a:defRPr/>
            </a:pPr>
            <a:r>
              <a:rPr kumimoji="1" lang="zh-CN" altLang="en-US"/>
              <a:t>关系模式的设计问题</a:t>
            </a:r>
          </a:p>
        </p:txBody>
      </p:sp>
      <p:sp>
        <p:nvSpPr>
          <p:cNvPr id="94213" name="Rectangle 3"/>
          <p:cNvSpPr>
            <a:spLocks noGrp="1" noChangeArrowheads="1"/>
          </p:cNvSpPr>
          <p:nvPr>
            <p:ph idx="1"/>
          </p:nvPr>
        </p:nvSpPr>
        <p:spPr>
          <a:xfrm>
            <a:off x="685800" y="1371600"/>
            <a:ext cx="7772400" cy="457200"/>
          </a:xfrm>
        </p:spPr>
        <p:txBody>
          <a:bodyPr/>
          <a:lstStyle/>
          <a:p>
            <a:pPr eaLnBrk="1" hangingPunct="1">
              <a:lnSpc>
                <a:spcPct val="90000"/>
              </a:lnSpc>
            </a:pPr>
            <a:r>
              <a:rPr lang="zh-CN" altLang="en-US" sz="3200" dirty="0"/>
              <a:t>解决之道----分解</a:t>
            </a:r>
            <a:endParaRPr lang="zh-CN" altLang="en-US" sz="2600" dirty="0"/>
          </a:p>
        </p:txBody>
      </p:sp>
      <p:grpSp>
        <p:nvGrpSpPr>
          <p:cNvPr id="2" name="Group 115"/>
          <p:cNvGrpSpPr>
            <a:grpSpLocks/>
          </p:cNvGrpSpPr>
          <p:nvPr/>
        </p:nvGrpSpPr>
        <p:grpSpPr bwMode="auto">
          <a:xfrm>
            <a:off x="377825" y="2060848"/>
            <a:ext cx="8302625" cy="3478213"/>
            <a:chOff x="238" y="1252"/>
            <a:chExt cx="5230" cy="2191"/>
          </a:xfrm>
        </p:grpSpPr>
        <p:graphicFrame>
          <p:nvGraphicFramePr>
            <p:cNvPr id="94215" name="Object 4"/>
            <p:cNvGraphicFramePr>
              <a:graphicFrameLocks noChangeAspect="1"/>
            </p:cNvGraphicFramePr>
            <p:nvPr>
              <p:extLst>
                <p:ext uri="{D42A27DB-BD31-4B8C-83A1-F6EECF244321}">
                  <p14:modId xmlns:p14="http://schemas.microsoft.com/office/powerpoint/2010/main" val="3756196993"/>
                </p:ext>
              </p:extLst>
            </p:nvPr>
          </p:nvGraphicFramePr>
          <p:xfrm>
            <a:off x="238" y="1252"/>
            <a:ext cx="4157" cy="2191"/>
          </p:xfrm>
          <a:graphic>
            <a:graphicData uri="http://schemas.openxmlformats.org/presentationml/2006/ole">
              <mc:AlternateContent xmlns:mc="http://schemas.openxmlformats.org/markup-compatibility/2006">
                <mc:Choice xmlns:v="urn:schemas-microsoft-com:vml" Requires="v">
                  <p:oleObj name="Document" r:id="rId3" imgW="5628637" imgH="2976900" progId="Word.Document.8">
                    <p:embed/>
                  </p:oleObj>
                </mc:Choice>
                <mc:Fallback>
                  <p:oleObj name="Document" r:id="rId3" imgW="5628637" imgH="2976900" progId="Word.Document.8">
                    <p:embed/>
                    <p:pic>
                      <p:nvPicPr>
                        <p:cNvPr id="0" name="Object 4"/>
                        <p:cNvPicPr>
                          <a:picLocks noChangeAspect="1" noChangeArrowheads="1"/>
                        </p:cNvPicPr>
                        <p:nvPr/>
                      </p:nvPicPr>
                      <p:blipFill>
                        <a:blip r:embed="rId4"/>
                        <a:srcRect/>
                        <a:stretch>
                          <a:fillRect/>
                        </a:stretch>
                      </p:blipFill>
                      <p:spPr bwMode="auto">
                        <a:xfrm>
                          <a:off x="238" y="1252"/>
                          <a:ext cx="4157" cy="2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94216" name="Group 5"/>
            <p:cNvGrpSpPr>
              <a:grpSpLocks/>
            </p:cNvGrpSpPr>
            <p:nvPr/>
          </p:nvGrpSpPr>
          <p:grpSpPr bwMode="auto">
            <a:xfrm>
              <a:off x="3120" y="1824"/>
              <a:ext cx="2348" cy="1422"/>
              <a:chOff x="3137" y="2198"/>
              <a:chExt cx="2348" cy="1422"/>
            </a:xfrm>
          </p:grpSpPr>
          <p:sp>
            <p:nvSpPr>
              <p:cNvPr id="94217" name="Rectangle 6"/>
              <p:cNvSpPr>
                <a:spLocks noChangeArrowheads="1"/>
              </p:cNvSpPr>
              <p:nvPr/>
            </p:nvSpPr>
            <p:spPr bwMode="auto">
              <a:xfrm>
                <a:off x="3495" y="2249"/>
                <a:ext cx="57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r>
                  <a:rPr lang="zh-CN" altLang="en-US" sz="3600">
                    <a:solidFill>
                      <a:srgbClr val="000000"/>
                    </a:solidFill>
                    <a:latin typeface="华文新魏" panose="02010800040101010101" pitchFamily="2" charset="-122"/>
                  </a:rPr>
                  <a:t>级别</a:t>
                </a:r>
                <a:endParaRPr lang="zh-CN" altLang="en-US" sz="3600">
                  <a:solidFill>
                    <a:schemeClr val="tx1"/>
                  </a:solidFill>
                  <a:latin typeface="华文新魏" panose="02010800040101010101" pitchFamily="2" charset="-122"/>
                </a:endParaRPr>
              </a:p>
            </p:txBody>
          </p:sp>
          <p:sp>
            <p:nvSpPr>
              <p:cNvPr id="94218" name="Rectangle 7"/>
              <p:cNvSpPr>
                <a:spLocks noChangeArrowheads="1"/>
              </p:cNvSpPr>
              <p:nvPr/>
            </p:nvSpPr>
            <p:spPr bwMode="auto">
              <a:xfrm>
                <a:off x="4667" y="2249"/>
                <a:ext cx="57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r>
                  <a:rPr lang="zh-CN" altLang="en-US" sz="3600">
                    <a:solidFill>
                      <a:srgbClr val="000000"/>
                    </a:solidFill>
                    <a:latin typeface="华文新魏" panose="02010800040101010101" pitchFamily="2" charset="-122"/>
                  </a:rPr>
                  <a:t>工资</a:t>
                </a:r>
                <a:endParaRPr lang="zh-CN" altLang="en-US" sz="3600">
                  <a:solidFill>
                    <a:schemeClr val="tx1"/>
                  </a:solidFill>
                  <a:latin typeface="华文新魏" panose="02010800040101010101" pitchFamily="2" charset="-122"/>
                </a:endParaRPr>
              </a:p>
            </p:txBody>
          </p:sp>
          <p:sp>
            <p:nvSpPr>
              <p:cNvPr id="94219" name="Rectangle 8"/>
              <p:cNvSpPr>
                <a:spLocks noChangeArrowheads="1"/>
              </p:cNvSpPr>
              <p:nvPr/>
            </p:nvSpPr>
            <p:spPr bwMode="auto">
              <a:xfrm>
                <a:off x="3137" y="2198"/>
                <a:ext cx="4"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sp>
            <p:nvSpPr>
              <p:cNvPr id="94220" name="Line 9"/>
              <p:cNvSpPr>
                <a:spLocks noChangeShapeType="1"/>
              </p:cNvSpPr>
              <p:nvPr/>
            </p:nvSpPr>
            <p:spPr bwMode="auto">
              <a:xfrm>
                <a:off x="3137" y="2198"/>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21" name="Line 10"/>
              <p:cNvSpPr>
                <a:spLocks noChangeShapeType="1"/>
              </p:cNvSpPr>
              <p:nvPr/>
            </p:nvSpPr>
            <p:spPr bwMode="auto">
              <a:xfrm>
                <a:off x="3137" y="2198"/>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22" name="Rectangle 11"/>
              <p:cNvSpPr>
                <a:spLocks noChangeArrowheads="1"/>
              </p:cNvSpPr>
              <p:nvPr/>
            </p:nvSpPr>
            <p:spPr bwMode="auto">
              <a:xfrm>
                <a:off x="3137" y="2198"/>
                <a:ext cx="4"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sp>
            <p:nvSpPr>
              <p:cNvPr id="94223" name="Line 12"/>
              <p:cNvSpPr>
                <a:spLocks noChangeShapeType="1"/>
              </p:cNvSpPr>
              <p:nvPr/>
            </p:nvSpPr>
            <p:spPr bwMode="auto">
              <a:xfrm>
                <a:off x="3137" y="2198"/>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24" name="Line 13"/>
              <p:cNvSpPr>
                <a:spLocks noChangeShapeType="1"/>
              </p:cNvSpPr>
              <p:nvPr/>
            </p:nvSpPr>
            <p:spPr bwMode="auto">
              <a:xfrm>
                <a:off x="3137" y="2198"/>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25" name="Rectangle 14"/>
              <p:cNvSpPr>
                <a:spLocks noChangeArrowheads="1"/>
              </p:cNvSpPr>
              <p:nvPr/>
            </p:nvSpPr>
            <p:spPr bwMode="auto">
              <a:xfrm>
                <a:off x="3141" y="2198"/>
                <a:ext cx="1168"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sp>
            <p:nvSpPr>
              <p:cNvPr id="94226" name="Line 15"/>
              <p:cNvSpPr>
                <a:spLocks noChangeShapeType="1"/>
              </p:cNvSpPr>
              <p:nvPr/>
            </p:nvSpPr>
            <p:spPr bwMode="auto">
              <a:xfrm>
                <a:off x="3141" y="2198"/>
                <a:ext cx="116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27" name="Rectangle 16"/>
              <p:cNvSpPr>
                <a:spLocks noChangeArrowheads="1"/>
              </p:cNvSpPr>
              <p:nvPr/>
            </p:nvSpPr>
            <p:spPr bwMode="auto">
              <a:xfrm>
                <a:off x="4309" y="2198"/>
                <a:ext cx="4"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sp>
            <p:nvSpPr>
              <p:cNvPr id="94228" name="Line 17"/>
              <p:cNvSpPr>
                <a:spLocks noChangeShapeType="1"/>
              </p:cNvSpPr>
              <p:nvPr/>
            </p:nvSpPr>
            <p:spPr bwMode="auto">
              <a:xfrm>
                <a:off x="4309" y="2198"/>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29" name="Line 18"/>
              <p:cNvSpPr>
                <a:spLocks noChangeShapeType="1"/>
              </p:cNvSpPr>
              <p:nvPr/>
            </p:nvSpPr>
            <p:spPr bwMode="auto">
              <a:xfrm>
                <a:off x="4309" y="2198"/>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30" name="Rectangle 19"/>
              <p:cNvSpPr>
                <a:spLocks noChangeArrowheads="1"/>
              </p:cNvSpPr>
              <p:nvPr/>
            </p:nvSpPr>
            <p:spPr bwMode="auto">
              <a:xfrm>
                <a:off x="4313" y="2198"/>
                <a:ext cx="1168"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sp>
            <p:nvSpPr>
              <p:cNvPr id="94231" name="Line 20"/>
              <p:cNvSpPr>
                <a:spLocks noChangeShapeType="1"/>
              </p:cNvSpPr>
              <p:nvPr/>
            </p:nvSpPr>
            <p:spPr bwMode="auto">
              <a:xfrm>
                <a:off x="4313" y="2198"/>
                <a:ext cx="116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32" name="Rectangle 21"/>
              <p:cNvSpPr>
                <a:spLocks noChangeArrowheads="1"/>
              </p:cNvSpPr>
              <p:nvPr/>
            </p:nvSpPr>
            <p:spPr bwMode="auto">
              <a:xfrm>
                <a:off x="5481" y="2198"/>
                <a:ext cx="4"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sp>
            <p:nvSpPr>
              <p:cNvPr id="94233" name="Line 22"/>
              <p:cNvSpPr>
                <a:spLocks noChangeShapeType="1"/>
              </p:cNvSpPr>
              <p:nvPr/>
            </p:nvSpPr>
            <p:spPr bwMode="auto">
              <a:xfrm>
                <a:off x="5481" y="2198"/>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34" name="Line 23"/>
              <p:cNvSpPr>
                <a:spLocks noChangeShapeType="1"/>
              </p:cNvSpPr>
              <p:nvPr/>
            </p:nvSpPr>
            <p:spPr bwMode="auto">
              <a:xfrm>
                <a:off x="5481" y="2198"/>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35" name="Rectangle 24"/>
              <p:cNvSpPr>
                <a:spLocks noChangeArrowheads="1"/>
              </p:cNvSpPr>
              <p:nvPr/>
            </p:nvSpPr>
            <p:spPr bwMode="auto">
              <a:xfrm>
                <a:off x="5481" y="2198"/>
                <a:ext cx="4"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sp>
            <p:nvSpPr>
              <p:cNvPr id="94236" name="Line 25"/>
              <p:cNvSpPr>
                <a:spLocks noChangeShapeType="1"/>
              </p:cNvSpPr>
              <p:nvPr/>
            </p:nvSpPr>
            <p:spPr bwMode="auto">
              <a:xfrm>
                <a:off x="5481" y="2198"/>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37" name="Line 26"/>
              <p:cNvSpPr>
                <a:spLocks noChangeShapeType="1"/>
              </p:cNvSpPr>
              <p:nvPr/>
            </p:nvSpPr>
            <p:spPr bwMode="auto">
              <a:xfrm>
                <a:off x="5481" y="2198"/>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38" name="Rectangle 27"/>
              <p:cNvSpPr>
                <a:spLocks noChangeArrowheads="1"/>
              </p:cNvSpPr>
              <p:nvPr/>
            </p:nvSpPr>
            <p:spPr bwMode="auto">
              <a:xfrm>
                <a:off x="3137" y="2204"/>
                <a:ext cx="4" cy="37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sp>
            <p:nvSpPr>
              <p:cNvPr id="94239" name="Line 28"/>
              <p:cNvSpPr>
                <a:spLocks noChangeShapeType="1"/>
              </p:cNvSpPr>
              <p:nvPr/>
            </p:nvSpPr>
            <p:spPr bwMode="auto">
              <a:xfrm>
                <a:off x="3137" y="2204"/>
                <a:ext cx="1" cy="37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40" name="Rectangle 29"/>
              <p:cNvSpPr>
                <a:spLocks noChangeArrowheads="1"/>
              </p:cNvSpPr>
              <p:nvPr/>
            </p:nvSpPr>
            <p:spPr bwMode="auto">
              <a:xfrm>
                <a:off x="4309" y="2204"/>
                <a:ext cx="4" cy="37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sp>
            <p:nvSpPr>
              <p:cNvPr id="94241" name="Line 30"/>
              <p:cNvSpPr>
                <a:spLocks noChangeShapeType="1"/>
              </p:cNvSpPr>
              <p:nvPr/>
            </p:nvSpPr>
            <p:spPr bwMode="auto">
              <a:xfrm>
                <a:off x="4309" y="2204"/>
                <a:ext cx="1" cy="37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42" name="Rectangle 31"/>
              <p:cNvSpPr>
                <a:spLocks noChangeArrowheads="1"/>
              </p:cNvSpPr>
              <p:nvPr/>
            </p:nvSpPr>
            <p:spPr bwMode="auto">
              <a:xfrm>
                <a:off x="5481" y="2204"/>
                <a:ext cx="4" cy="37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sp>
            <p:nvSpPr>
              <p:cNvPr id="94243" name="Line 32"/>
              <p:cNvSpPr>
                <a:spLocks noChangeShapeType="1"/>
              </p:cNvSpPr>
              <p:nvPr/>
            </p:nvSpPr>
            <p:spPr bwMode="auto">
              <a:xfrm>
                <a:off x="5481" y="2204"/>
                <a:ext cx="1" cy="37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44" name="Rectangle 33"/>
              <p:cNvSpPr>
                <a:spLocks noChangeArrowheads="1"/>
              </p:cNvSpPr>
              <p:nvPr/>
            </p:nvSpPr>
            <p:spPr bwMode="auto">
              <a:xfrm>
                <a:off x="3667" y="2594"/>
                <a:ext cx="164"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r>
                  <a:rPr lang="zh-CN" altLang="en-US" sz="3600">
                    <a:solidFill>
                      <a:srgbClr val="000000"/>
                    </a:solidFill>
                    <a:latin typeface="华文新魏" panose="02010800040101010101" pitchFamily="2" charset="-122"/>
                  </a:rPr>
                  <a:t>4</a:t>
                </a:r>
                <a:endParaRPr lang="zh-CN" altLang="en-US" sz="3600">
                  <a:solidFill>
                    <a:schemeClr val="tx1"/>
                  </a:solidFill>
                  <a:latin typeface="华文新魏" panose="02010800040101010101" pitchFamily="2" charset="-122"/>
                </a:endParaRPr>
              </a:p>
            </p:txBody>
          </p:sp>
          <p:sp>
            <p:nvSpPr>
              <p:cNvPr id="94245" name="Rectangle 34"/>
              <p:cNvSpPr>
                <a:spLocks noChangeArrowheads="1"/>
              </p:cNvSpPr>
              <p:nvPr/>
            </p:nvSpPr>
            <p:spPr bwMode="auto">
              <a:xfrm>
                <a:off x="4724" y="2594"/>
                <a:ext cx="50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r>
                  <a:rPr lang="zh-CN" altLang="en-US" sz="3600">
                    <a:solidFill>
                      <a:srgbClr val="000000"/>
                    </a:solidFill>
                    <a:latin typeface="华文新魏" panose="02010800040101010101" pitchFamily="2" charset="-122"/>
                  </a:rPr>
                  <a:t>500</a:t>
                </a:r>
                <a:endParaRPr lang="zh-CN" altLang="en-US" sz="3600">
                  <a:solidFill>
                    <a:schemeClr val="tx1"/>
                  </a:solidFill>
                  <a:latin typeface="华文新魏" panose="02010800040101010101" pitchFamily="2" charset="-122"/>
                </a:endParaRPr>
              </a:p>
            </p:txBody>
          </p:sp>
          <p:sp>
            <p:nvSpPr>
              <p:cNvPr id="94246" name="Rectangle 35"/>
              <p:cNvSpPr>
                <a:spLocks noChangeArrowheads="1"/>
              </p:cNvSpPr>
              <p:nvPr/>
            </p:nvSpPr>
            <p:spPr bwMode="auto">
              <a:xfrm>
                <a:off x="3137" y="2583"/>
                <a:ext cx="4"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sp>
            <p:nvSpPr>
              <p:cNvPr id="94247" name="Line 36"/>
              <p:cNvSpPr>
                <a:spLocks noChangeShapeType="1"/>
              </p:cNvSpPr>
              <p:nvPr/>
            </p:nvSpPr>
            <p:spPr bwMode="auto">
              <a:xfrm>
                <a:off x="3137" y="2583"/>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48" name="Line 37"/>
              <p:cNvSpPr>
                <a:spLocks noChangeShapeType="1"/>
              </p:cNvSpPr>
              <p:nvPr/>
            </p:nvSpPr>
            <p:spPr bwMode="auto">
              <a:xfrm>
                <a:off x="3137" y="2583"/>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49" name="Rectangle 38"/>
              <p:cNvSpPr>
                <a:spLocks noChangeArrowheads="1"/>
              </p:cNvSpPr>
              <p:nvPr/>
            </p:nvSpPr>
            <p:spPr bwMode="auto">
              <a:xfrm>
                <a:off x="3141" y="2583"/>
                <a:ext cx="1168"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sp>
            <p:nvSpPr>
              <p:cNvPr id="94250" name="Line 39"/>
              <p:cNvSpPr>
                <a:spLocks noChangeShapeType="1"/>
              </p:cNvSpPr>
              <p:nvPr/>
            </p:nvSpPr>
            <p:spPr bwMode="auto">
              <a:xfrm>
                <a:off x="3141" y="2583"/>
                <a:ext cx="116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51" name="Rectangle 40"/>
              <p:cNvSpPr>
                <a:spLocks noChangeArrowheads="1"/>
              </p:cNvSpPr>
              <p:nvPr/>
            </p:nvSpPr>
            <p:spPr bwMode="auto">
              <a:xfrm>
                <a:off x="4309" y="2583"/>
                <a:ext cx="4"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sp>
            <p:nvSpPr>
              <p:cNvPr id="94252" name="Line 41"/>
              <p:cNvSpPr>
                <a:spLocks noChangeShapeType="1"/>
              </p:cNvSpPr>
              <p:nvPr/>
            </p:nvSpPr>
            <p:spPr bwMode="auto">
              <a:xfrm>
                <a:off x="4309" y="2583"/>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53" name="Line 42"/>
              <p:cNvSpPr>
                <a:spLocks noChangeShapeType="1"/>
              </p:cNvSpPr>
              <p:nvPr/>
            </p:nvSpPr>
            <p:spPr bwMode="auto">
              <a:xfrm>
                <a:off x="4309" y="2583"/>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54" name="Rectangle 43"/>
              <p:cNvSpPr>
                <a:spLocks noChangeArrowheads="1"/>
              </p:cNvSpPr>
              <p:nvPr/>
            </p:nvSpPr>
            <p:spPr bwMode="auto">
              <a:xfrm>
                <a:off x="4313" y="2583"/>
                <a:ext cx="1168"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sp>
            <p:nvSpPr>
              <p:cNvPr id="94255" name="Line 44"/>
              <p:cNvSpPr>
                <a:spLocks noChangeShapeType="1"/>
              </p:cNvSpPr>
              <p:nvPr/>
            </p:nvSpPr>
            <p:spPr bwMode="auto">
              <a:xfrm>
                <a:off x="4313" y="2583"/>
                <a:ext cx="116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56" name="Rectangle 45"/>
              <p:cNvSpPr>
                <a:spLocks noChangeArrowheads="1"/>
              </p:cNvSpPr>
              <p:nvPr/>
            </p:nvSpPr>
            <p:spPr bwMode="auto">
              <a:xfrm>
                <a:off x="5481" y="2583"/>
                <a:ext cx="4"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sp>
            <p:nvSpPr>
              <p:cNvPr id="94257" name="Line 46"/>
              <p:cNvSpPr>
                <a:spLocks noChangeShapeType="1"/>
              </p:cNvSpPr>
              <p:nvPr/>
            </p:nvSpPr>
            <p:spPr bwMode="auto">
              <a:xfrm>
                <a:off x="5481" y="2583"/>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58" name="Line 47"/>
              <p:cNvSpPr>
                <a:spLocks noChangeShapeType="1"/>
              </p:cNvSpPr>
              <p:nvPr/>
            </p:nvSpPr>
            <p:spPr bwMode="auto">
              <a:xfrm>
                <a:off x="5481" y="2583"/>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59" name="Rectangle 48"/>
              <p:cNvSpPr>
                <a:spLocks noChangeArrowheads="1"/>
              </p:cNvSpPr>
              <p:nvPr/>
            </p:nvSpPr>
            <p:spPr bwMode="auto">
              <a:xfrm>
                <a:off x="3137" y="2588"/>
                <a:ext cx="4" cy="33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sp>
            <p:nvSpPr>
              <p:cNvPr id="94260" name="Line 49"/>
              <p:cNvSpPr>
                <a:spLocks noChangeShapeType="1"/>
              </p:cNvSpPr>
              <p:nvPr/>
            </p:nvSpPr>
            <p:spPr bwMode="auto">
              <a:xfrm>
                <a:off x="3137" y="2588"/>
                <a:ext cx="1" cy="33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61" name="Rectangle 50"/>
              <p:cNvSpPr>
                <a:spLocks noChangeArrowheads="1"/>
              </p:cNvSpPr>
              <p:nvPr/>
            </p:nvSpPr>
            <p:spPr bwMode="auto">
              <a:xfrm>
                <a:off x="4309" y="2588"/>
                <a:ext cx="4" cy="33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sp>
            <p:nvSpPr>
              <p:cNvPr id="94262" name="Line 51"/>
              <p:cNvSpPr>
                <a:spLocks noChangeShapeType="1"/>
              </p:cNvSpPr>
              <p:nvPr/>
            </p:nvSpPr>
            <p:spPr bwMode="auto">
              <a:xfrm>
                <a:off x="4309" y="2588"/>
                <a:ext cx="1" cy="33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63" name="Rectangle 52"/>
              <p:cNvSpPr>
                <a:spLocks noChangeArrowheads="1"/>
              </p:cNvSpPr>
              <p:nvPr/>
            </p:nvSpPr>
            <p:spPr bwMode="auto">
              <a:xfrm>
                <a:off x="5481" y="2588"/>
                <a:ext cx="4" cy="33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sp>
            <p:nvSpPr>
              <p:cNvPr id="94264" name="Line 53"/>
              <p:cNvSpPr>
                <a:spLocks noChangeShapeType="1"/>
              </p:cNvSpPr>
              <p:nvPr/>
            </p:nvSpPr>
            <p:spPr bwMode="auto">
              <a:xfrm>
                <a:off x="5481" y="2588"/>
                <a:ext cx="1" cy="33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65" name="Rectangle 54"/>
              <p:cNvSpPr>
                <a:spLocks noChangeArrowheads="1"/>
              </p:cNvSpPr>
              <p:nvPr/>
            </p:nvSpPr>
            <p:spPr bwMode="auto">
              <a:xfrm>
                <a:off x="3667" y="2932"/>
                <a:ext cx="164"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r>
                  <a:rPr lang="zh-CN" altLang="en-US" sz="3600" dirty="0">
                    <a:solidFill>
                      <a:srgbClr val="000000"/>
                    </a:solidFill>
                    <a:latin typeface="华文新魏" panose="02010800040101010101" pitchFamily="2" charset="-122"/>
                  </a:rPr>
                  <a:t>5</a:t>
                </a:r>
                <a:endParaRPr lang="zh-CN" altLang="en-US" sz="3600" dirty="0">
                  <a:solidFill>
                    <a:schemeClr val="tx1"/>
                  </a:solidFill>
                  <a:latin typeface="华文新魏" panose="02010800040101010101" pitchFamily="2" charset="-122"/>
                </a:endParaRPr>
              </a:p>
            </p:txBody>
          </p:sp>
          <p:sp>
            <p:nvSpPr>
              <p:cNvPr id="94266" name="Rectangle 55"/>
              <p:cNvSpPr>
                <a:spLocks noChangeArrowheads="1"/>
              </p:cNvSpPr>
              <p:nvPr/>
            </p:nvSpPr>
            <p:spPr bwMode="auto">
              <a:xfrm>
                <a:off x="4724" y="2932"/>
                <a:ext cx="50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r>
                  <a:rPr lang="zh-CN" altLang="en-US" sz="3600">
                    <a:solidFill>
                      <a:srgbClr val="000000"/>
                    </a:solidFill>
                    <a:latin typeface="华文新魏" panose="02010800040101010101" pitchFamily="2" charset="-122"/>
                  </a:rPr>
                  <a:t>600</a:t>
                </a:r>
                <a:endParaRPr lang="zh-CN" altLang="en-US" sz="3600">
                  <a:solidFill>
                    <a:schemeClr val="tx1"/>
                  </a:solidFill>
                  <a:latin typeface="华文新魏" panose="02010800040101010101" pitchFamily="2" charset="-122"/>
                </a:endParaRPr>
              </a:p>
            </p:txBody>
          </p:sp>
          <p:sp>
            <p:nvSpPr>
              <p:cNvPr id="94267" name="Rectangle 56"/>
              <p:cNvSpPr>
                <a:spLocks noChangeArrowheads="1"/>
              </p:cNvSpPr>
              <p:nvPr/>
            </p:nvSpPr>
            <p:spPr bwMode="auto">
              <a:xfrm>
                <a:off x="3137" y="2924"/>
                <a:ext cx="4"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sp>
            <p:nvSpPr>
              <p:cNvPr id="94268" name="Line 57"/>
              <p:cNvSpPr>
                <a:spLocks noChangeShapeType="1"/>
              </p:cNvSpPr>
              <p:nvPr/>
            </p:nvSpPr>
            <p:spPr bwMode="auto">
              <a:xfrm>
                <a:off x="3137" y="2924"/>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69" name="Line 58"/>
              <p:cNvSpPr>
                <a:spLocks noChangeShapeType="1"/>
              </p:cNvSpPr>
              <p:nvPr/>
            </p:nvSpPr>
            <p:spPr bwMode="auto">
              <a:xfrm>
                <a:off x="3137" y="2924"/>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70" name="Rectangle 59"/>
              <p:cNvSpPr>
                <a:spLocks noChangeArrowheads="1"/>
              </p:cNvSpPr>
              <p:nvPr/>
            </p:nvSpPr>
            <p:spPr bwMode="auto">
              <a:xfrm>
                <a:off x="3141" y="2924"/>
                <a:ext cx="1168"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sp>
            <p:nvSpPr>
              <p:cNvPr id="94271" name="Line 60"/>
              <p:cNvSpPr>
                <a:spLocks noChangeShapeType="1"/>
              </p:cNvSpPr>
              <p:nvPr/>
            </p:nvSpPr>
            <p:spPr bwMode="auto">
              <a:xfrm>
                <a:off x="3141" y="2924"/>
                <a:ext cx="116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72" name="Rectangle 61"/>
              <p:cNvSpPr>
                <a:spLocks noChangeArrowheads="1"/>
              </p:cNvSpPr>
              <p:nvPr/>
            </p:nvSpPr>
            <p:spPr bwMode="auto">
              <a:xfrm>
                <a:off x="4309" y="2924"/>
                <a:ext cx="4"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sp>
            <p:nvSpPr>
              <p:cNvPr id="94273" name="Line 62"/>
              <p:cNvSpPr>
                <a:spLocks noChangeShapeType="1"/>
              </p:cNvSpPr>
              <p:nvPr/>
            </p:nvSpPr>
            <p:spPr bwMode="auto">
              <a:xfrm>
                <a:off x="4309" y="2924"/>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74" name="Line 63"/>
              <p:cNvSpPr>
                <a:spLocks noChangeShapeType="1"/>
              </p:cNvSpPr>
              <p:nvPr/>
            </p:nvSpPr>
            <p:spPr bwMode="auto">
              <a:xfrm>
                <a:off x="4309" y="2924"/>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75" name="Rectangle 64"/>
              <p:cNvSpPr>
                <a:spLocks noChangeArrowheads="1"/>
              </p:cNvSpPr>
              <p:nvPr/>
            </p:nvSpPr>
            <p:spPr bwMode="auto">
              <a:xfrm>
                <a:off x="4313" y="2924"/>
                <a:ext cx="1168"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sp>
            <p:nvSpPr>
              <p:cNvPr id="94276" name="Line 65"/>
              <p:cNvSpPr>
                <a:spLocks noChangeShapeType="1"/>
              </p:cNvSpPr>
              <p:nvPr/>
            </p:nvSpPr>
            <p:spPr bwMode="auto">
              <a:xfrm>
                <a:off x="4313" y="2924"/>
                <a:ext cx="116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77" name="Rectangle 66"/>
              <p:cNvSpPr>
                <a:spLocks noChangeArrowheads="1"/>
              </p:cNvSpPr>
              <p:nvPr/>
            </p:nvSpPr>
            <p:spPr bwMode="auto">
              <a:xfrm>
                <a:off x="5481" y="2924"/>
                <a:ext cx="4"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sp>
            <p:nvSpPr>
              <p:cNvPr id="94278" name="Line 67"/>
              <p:cNvSpPr>
                <a:spLocks noChangeShapeType="1"/>
              </p:cNvSpPr>
              <p:nvPr/>
            </p:nvSpPr>
            <p:spPr bwMode="auto">
              <a:xfrm>
                <a:off x="5481" y="2924"/>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79" name="Line 68"/>
              <p:cNvSpPr>
                <a:spLocks noChangeShapeType="1"/>
              </p:cNvSpPr>
              <p:nvPr/>
            </p:nvSpPr>
            <p:spPr bwMode="auto">
              <a:xfrm>
                <a:off x="5481" y="2924"/>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80" name="Rectangle 69"/>
              <p:cNvSpPr>
                <a:spLocks noChangeArrowheads="1"/>
              </p:cNvSpPr>
              <p:nvPr/>
            </p:nvSpPr>
            <p:spPr bwMode="auto">
              <a:xfrm>
                <a:off x="3137" y="2930"/>
                <a:ext cx="4" cy="33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sp>
            <p:nvSpPr>
              <p:cNvPr id="94281" name="Line 70"/>
              <p:cNvSpPr>
                <a:spLocks noChangeShapeType="1"/>
              </p:cNvSpPr>
              <p:nvPr/>
            </p:nvSpPr>
            <p:spPr bwMode="auto">
              <a:xfrm>
                <a:off x="3137" y="2930"/>
                <a:ext cx="1" cy="33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82" name="Rectangle 71"/>
              <p:cNvSpPr>
                <a:spLocks noChangeArrowheads="1"/>
              </p:cNvSpPr>
              <p:nvPr/>
            </p:nvSpPr>
            <p:spPr bwMode="auto">
              <a:xfrm>
                <a:off x="4309" y="2930"/>
                <a:ext cx="4" cy="33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sp>
            <p:nvSpPr>
              <p:cNvPr id="94283" name="Line 72"/>
              <p:cNvSpPr>
                <a:spLocks noChangeShapeType="1"/>
              </p:cNvSpPr>
              <p:nvPr/>
            </p:nvSpPr>
            <p:spPr bwMode="auto">
              <a:xfrm>
                <a:off x="4309" y="2930"/>
                <a:ext cx="1" cy="33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84" name="Rectangle 73"/>
              <p:cNvSpPr>
                <a:spLocks noChangeArrowheads="1"/>
              </p:cNvSpPr>
              <p:nvPr/>
            </p:nvSpPr>
            <p:spPr bwMode="auto">
              <a:xfrm>
                <a:off x="5481" y="2930"/>
                <a:ext cx="4" cy="33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sp>
            <p:nvSpPr>
              <p:cNvPr id="94285" name="Line 74"/>
              <p:cNvSpPr>
                <a:spLocks noChangeShapeType="1"/>
              </p:cNvSpPr>
              <p:nvPr/>
            </p:nvSpPr>
            <p:spPr bwMode="auto">
              <a:xfrm>
                <a:off x="5481" y="2930"/>
                <a:ext cx="1" cy="33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86" name="Rectangle 75"/>
              <p:cNvSpPr>
                <a:spLocks noChangeArrowheads="1"/>
              </p:cNvSpPr>
              <p:nvPr/>
            </p:nvSpPr>
            <p:spPr bwMode="auto">
              <a:xfrm>
                <a:off x="3667" y="3274"/>
                <a:ext cx="164"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r>
                  <a:rPr lang="zh-CN" altLang="en-US" sz="3600" dirty="0">
                    <a:solidFill>
                      <a:srgbClr val="000000"/>
                    </a:solidFill>
                    <a:latin typeface="华文新魏" panose="02010800040101010101" pitchFamily="2" charset="-122"/>
                  </a:rPr>
                  <a:t>6</a:t>
                </a:r>
                <a:endParaRPr lang="zh-CN" altLang="en-US" sz="3600" dirty="0">
                  <a:solidFill>
                    <a:schemeClr val="tx1"/>
                  </a:solidFill>
                  <a:latin typeface="华文新魏" panose="02010800040101010101" pitchFamily="2" charset="-122"/>
                </a:endParaRPr>
              </a:p>
            </p:txBody>
          </p:sp>
          <p:sp>
            <p:nvSpPr>
              <p:cNvPr id="94287" name="Rectangle 76"/>
              <p:cNvSpPr>
                <a:spLocks noChangeArrowheads="1"/>
              </p:cNvSpPr>
              <p:nvPr/>
            </p:nvSpPr>
            <p:spPr bwMode="auto">
              <a:xfrm>
                <a:off x="4724" y="3274"/>
                <a:ext cx="50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r>
                  <a:rPr lang="zh-CN" altLang="en-US" sz="3600">
                    <a:solidFill>
                      <a:srgbClr val="000000"/>
                    </a:solidFill>
                    <a:latin typeface="华文新魏" panose="02010800040101010101" pitchFamily="2" charset="-122"/>
                  </a:rPr>
                  <a:t>700</a:t>
                </a:r>
                <a:endParaRPr lang="zh-CN" altLang="en-US" sz="3600">
                  <a:solidFill>
                    <a:schemeClr val="tx1"/>
                  </a:solidFill>
                  <a:latin typeface="华文新魏" panose="02010800040101010101" pitchFamily="2" charset="-122"/>
                </a:endParaRPr>
              </a:p>
            </p:txBody>
          </p:sp>
          <p:sp>
            <p:nvSpPr>
              <p:cNvPr id="94288" name="Rectangle 77"/>
              <p:cNvSpPr>
                <a:spLocks noChangeArrowheads="1"/>
              </p:cNvSpPr>
              <p:nvPr/>
            </p:nvSpPr>
            <p:spPr bwMode="auto">
              <a:xfrm>
                <a:off x="3137" y="3263"/>
                <a:ext cx="4"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sp>
            <p:nvSpPr>
              <p:cNvPr id="94289" name="Line 78"/>
              <p:cNvSpPr>
                <a:spLocks noChangeShapeType="1"/>
              </p:cNvSpPr>
              <p:nvPr/>
            </p:nvSpPr>
            <p:spPr bwMode="auto">
              <a:xfrm>
                <a:off x="3137" y="3263"/>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90" name="Line 79"/>
              <p:cNvSpPr>
                <a:spLocks noChangeShapeType="1"/>
              </p:cNvSpPr>
              <p:nvPr/>
            </p:nvSpPr>
            <p:spPr bwMode="auto">
              <a:xfrm>
                <a:off x="3137" y="3263"/>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91" name="Rectangle 80"/>
              <p:cNvSpPr>
                <a:spLocks noChangeArrowheads="1"/>
              </p:cNvSpPr>
              <p:nvPr/>
            </p:nvSpPr>
            <p:spPr bwMode="auto">
              <a:xfrm>
                <a:off x="3141" y="3263"/>
                <a:ext cx="1168"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sp>
            <p:nvSpPr>
              <p:cNvPr id="94292" name="Line 81"/>
              <p:cNvSpPr>
                <a:spLocks noChangeShapeType="1"/>
              </p:cNvSpPr>
              <p:nvPr/>
            </p:nvSpPr>
            <p:spPr bwMode="auto">
              <a:xfrm>
                <a:off x="3141" y="3263"/>
                <a:ext cx="116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93" name="Rectangle 82"/>
              <p:cNvSpPr>
                <a:spLocks noChangeArrowheads="1"/>
              </p:cNvSpPr>
              <p:nvPr/>
            </p:nvSpPr>
            <p:spPr bwMode="auto">
              <a:xfrm>
                <a:off x="4309" y="3263"/>
                <a:ext cx="4"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sp>
            <p:nvSpPr>
              <p:cNvPr id="94294" name="Line 83"/>
              <p:cNvSpPr>
                <a:spLocks noChangeShapeType="1"/>
              </p:cNvSpPr>
              <p:nvPr/>
            </p:nvSpPr>
            <p:spPr bwMode="auto">
              <a:xfrm>
                <a:off x="4309" y="3263"/>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95" name="Line 84"/>
              <p:cNvSpPr>
                <a:spLocks noChangeShapeType="1"/>
              </p:cNvSpPr>
              <p:nvPr/>
            </p:nvSpPr>
            <p:spPr bwMode="auto">
              <a:xfrm>
                <a:off x="4309" y="3263"/>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96" name="Rectangle 85"/>
              <p:cNvSpPr>
                <a:spLocks noChangeArrowheads="1"/>
              </p:cNvSpPr>
              <p:nvPr/>
            </p:nvSpPr>
            <p:spPr bwMode="auto">
              <a:xfrm>
                <a:off x="4313" y="3263"/>
                <a:ext cx="1168"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sp>
            <p:nvSpPr>
              <p:cNvPr id="94297" name="Line 86"/>
              <p:cNvSpPr>
                <a:spLocks noChangeShapeType="1"/>
              </p:cNvSpPr>
              <p:nvPr/>
            </p:nvSpPr>
            <p:spPr bwMode="auto">
              <a:xfrm>
                <a:off x="4313" y="3263"/>
                <a:ext cx="116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98" name="Rectangle 87"/>
              <p:cNvSpPr>
                <a:spLocks noChangeArrowheads="1"/>
              </p:cNvSpPr>
              <p:nvPr/>
            </p:nvSpPr>
            <p:spPr bwMode="auto">
              <a:xfrm>
                <a:off x="5481" y="3263"/>
                <a:ext cx="4"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sp>
            <p:nvSpPr>
              <p:cNvPr id="94299" name="Line 88"/>
              <p:cNvSpPr>
                <a:spLocks noChangeShapeType="1"/>
              </p:cNvSpPr>
              <p:nvPr/>
            </p:nvSpPr>
            <p:spPr bwMode="auto">
              <a:xfrm>
                <a:off x="5481" y="3263"/>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300" name="Line 89"/>
              <p:cNvSpPr>
                <a:spLocks noChangeShapeType="1"/>
              </p:cNvSpPr>
              <p:nvPr/>
            </p:nvSpPr>
            <p:spPr bwMode="auto">
              <a:xfrm>
                <a:off x="5481" y="3263"/>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301" name="Rectangle 90"/>
              <p:cNvSpPr>
                <a:spLocks noChangeArrowheads="1"/>
              </p:cNvSpPr>
              <p:nvPr/>
            </p:nvSpPr>
            <p:spPr bwMode="auto">
              <a:xfrm>
                <a:off x="3137" y="3268"/>
                <a:ext cx="4" cy="33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sp>
            <p:nvSpPr>
              <p:cNvPr id="94302" name="Line 91"/>
              <p:cNvSpPr>
                <a:spLocks noChangeShapeType="1"/>
              </p:cNvSpPr>
              <p:nvPr/>
            </p:nvSpPr>
            <p:spPr bwMode="auto">
              <a:xfrm>
                <a:off x="3137" y="3268"/>
                <a:ext cx="1" cy="33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303" name="Rectangle 92"/>
              <p:cNvSpPr>
                <a:spLocks noChangeArrowheads="1"/>
              </p:cNvSpPr>
              <p:nvPr/>
            </p:nvSpPr>
            <p:spPr bwMode="auto">
              <a:xfrm>
                <a:off x="3137" y="3604"/>
                <a:ext cx="4"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sp>
            <p:nvSpPr>
              <p:cNvPr id="94304" name="Line 93"/>
              <p:cNvSpPr>
                <a:spLocks noChangeShapeType="1"/>
              </p:cNvSpPr>
              <p:nvPr/>
            </p:nvSpPr>
            <p:spPr bwMode="auto">
              <a:xfrm>
                <a:off x="3137" y="3604"/>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305" name="Line 94"/>
              <p:cNvSpPr>
                <a:spLocks noChangeShapeType="1"/>
              </p:cNvSpPr>
              <p:nvPr/>
            </p:nvSpPr>
            <p:spPr bwMode="auto">
              <a:xfrm>
                <a:off x="3137" y="3604"/>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306" name="Rectangle 95"/>
              <p:cNvSpPr>
                <a:spLocks noChangeArrowheads="1"/>
              </p:cNvSpPr>
              <p:nvPr/>
            </p:nvSpPr>
            <p:spPr bwMode="auto">
              <a:xfrm>
                <a:off x="3137" y="3604"/>
                <a:ext cx="4"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sp>
            <p:nvSpPr>
              <p:cNvPr id="94307" name="Line 96"/>
              <p:cNvSpPr>
                <a:spLocks noChangeShapeType="1"/>
              </p:cNvSpPr>
              <p:nvPr/>
            </p:nvSpPr>
            <p:spPr bwMode="auto">
              <a:xfrm>
                <a:off x="3137" y="3604"/>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308" name="Line 97"/>
              <p:cNvSpPr>
                <a:spLocks noChangeShapeType="1"/>
              </p:cNvSpPr>
              <p:nvPr/>
            </p:nvSpPr>
            <p:spPr bwMode="auto">
              <a:xfrm>
                <a:off x="3137" y="3604"/>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309" name="Rectangle 98"/>
              <p:cNvSpPr>
                <a:spLocks noChangeArrowheads="1"/>
              </p:cNvSpPr>
              <p:nvPr/>
            </p:nvSpPr>
            <p:spPr bwMode="auto">
              <a:xfrm>
                <a:off x="3141" y="3604"/>
                <a:ext cx="1168"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sp>
            <p:nvSpPr>
              <p:cNvPr id="94310" name="Line 99"/>
              <p:cNvSpPr>
                <a:spLocks noChangeShapeType="1"/>
              </p:cNvSpPr>
              <p:nvPr/>
            </p:nvSpPr>
            <p:spPr bwMode="auto">
              <a:xfrm>
                <a:off x="3141" y="3604"/>
                <a:ext cx="116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311" name="Rectangle 100"/>
              <p:cNvSpPr>
                <a:spLocks noChangeArrowheads="1"/>
              </p:cNvSpPr>
              <p:nvPr/>
            </p:nvSpPr>
            <p:spPr bwMode="auto">
              <a:xfrm>
                <a:off x="4309" y="3268"/>
                <a:ext cx="4" cy="33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sp>
            <p:nvSpPr>
              <p:cNvPr id="94312" name="Line 101"/>
              <p:cNvSpPr>
                <a:spLocks noChangeShapeType="1"/>
              </p:cNvSpPr>
              <p:nvPr/>
            </p:nvSpPr>
            <p:spPr bwMode="auto">
              <a:xfrm>
                <a:off x="4309" y="3268"/>
                <a:ext cx="1" cy="33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313" name="Rectangle 102"/>
              <p:cNvSpPr>
                <a:spLocks noChangeArrowheads="1"/>
              </p:cNvSpPr>
              <p:nvPr/>
            </p:nvSpPr>
            <p:spPr bwMode="auto">
              <a:xfrm>
                <a:off x="4309" y="3604"/>
                <a:ext cx="4"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sp>
            <p:nvSpPr>
              <p:cNvPr id="94314" name="Line 103"/>
              <p:cNvSpPr>
                <a:spLocks noChangeShapeType="1"/>
              </p:cNvSpPr>
              <p:nvPr/>
            </p:nvSpPr>
            <p:spPr bwMode="auto">
              <a:xfrm>
                <a:off x="4309" y="3604"/>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315" name="Line 104"/>
              <p:cNvSpPr>
                <a:spLocks noChangeShapeType="1"/>
              </p:cNvSpPr>
              <p:nvPr/>
            </p:nvSpPr>
            <p:spPr bwMode="auto">
              <a:xfrm>
                <a:off x="4309" y="3604"/>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316" name="Rectangle 105"/>
              <p:cNvSpPr>
                <a:spLocks noChangeArrowheads="1"/>
              </p:cNvSpPr>
              <p:nvPr/>
            </p:nvSpPr>
            <p:spPr bwMode="auto">
              <a:xfrm>
                <a:off x="4313" y="3604"/>
                <a:ext cx="1168"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sp>
            <p:nvSpPr>
              <p:cNvPr id="94317" name="Line 106"/>
              <p:cNvSpPr>
                <a:spLocks noChangeShapeType="1"/>
              </p:cNvSpPr>
              <p:nvPr/>
            </p:nvSpPr>
            <p:spPr bwMode="auto">
              <a:xfrm>
                <a:off x="4313" y="3604"/>
                <a:ext cx="116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318" name="Rectangle 107"/>
              <p:cNvSpPr>
                <a:spLocks noChangeArrowheads="1"/>
              </p:cNvSpPr>
              <p:nvPr/>
            </p:nvSpPr>
            <p:spPr bwMode="auto">
              <a:xfrm>
                <a:off x="5481" y="3268"/>
                <a:ext cx="4" cy="33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sp>
            <p:nvSpPr>
              <p:cNvPr id="94319" name="Line 108"/>
              <p:cNvSpPr>
                <a:spLocks noChangeShapeType="1"/>
              </p:cNvSpPr>
              <p:nvPr/>
            </p:nvSpPr>
            <p:spPr bwMode="auto">
              <a:xfrm>
                <a:off x="5481" y="3268"/>
                <a:ext cx="1" cy="33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320" name="Rectangle 109"/>
              <p:cNvSpPr>
                <a:spLocks noChangeArrowheads="1"/>
              </p:cNvSpPr>
              <p:nvPr/>
            </p:nvSpPr>
            <p:spPr bwMode="auto">
              <a:xfrm>
                <a:off x="5481" y="3604"/>
                <a:ext cx="4"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sp>
            <p:nvSpPr>
              <p:cNvPr id="94321" name="Line 110"/>
              <p:cNvSpPr>
                <a:spLocks noChangeShapeType="1"/>
              </p:cNvSpPr>
              <p:nvPr/>
            </p:nvSpPr>
            <p:spPr bwMode="auto">
              <a:xfrm>
                <a:off x="5481" y="3604"/>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322" name="Line 111"/>
              <p:cNvSpPr>
                <a:spLocks noChangeShapeType="1"/>
              </p:cNvSpPr>
              <p:nvPr/>
            </p:nvSpPr>
            <p:spPr bwMode="auto">
              <a:xfrm>
                <a:off x="5481" y="3604"/>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323" name="Rectangle 112"/>
              <p:cNvSpPr>
                <a:spLocks noChangeArrowheads="1"/>
              </p:cNvSpPr>
              <p:nvPr/>
            </p:nvSpPr>
            <p:spPr bwMode="auto">
              <a:xfrm>
                <a:off x="5481" y="3604"/>
                <a:ext cx="4"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sp>
            <p:nvSpPr>
              <p:cNvPr id="94324" name="Line 113"/>
              <p:cNvSpPr>
                <a:spLocks noChangeShapeType="1"/>
              </p:cNvSpPr>
              <p:nvPr/>
            </p:nvSpPr>
            <p:spPr bwMode="auto">
              <a:xfrm>
                <a:off x="5481" y="3604"/>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325" name="Line 114"/>
              <p:cNvSpPr>
                <a:spLocks noChangeShapeType="1"/>
              </p:cNvSpPr>
              <p:nvPr/>
            </p:nvSpPr>
            <p:spPr bwMode="auto">
              <a:xfrm>
                <a:off x="5481" y="3604"/>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119" name="Text Box 4"/>
          <p:cNvSpPr txBox="1">
            <a:spLocks noChangeArrowheads="1"/>
          </p:cNvSpPr>
          <p:nvPr/>
        </p:nvSpPr>
        <p:spPr bwMode="auto">
          <a:xfrm>
            <a:off x="2771277" y="5775647"/>
            <a:ext cx="360144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lvl="1" eaLnBrk="1" hangingPunct="1">
              <a:spcBef>
                <a:spcPct val="0"/>
              </a:spcBef>
              <a:buClrTx/>
              <a:buFontTx/>
              <a:buNone/>
            </a:pPr>
            <a:r>
              <a:rPr lang="zh-CN" altLang="en-US" sz="2400" dirty="0">
                <a:solidFill>
                  <a:srgbClr val="FF3300"/>
                </a:solidFill>
                <a:latin typeface="华文新魏" panose="02010800040101010101" pitchFamily="2" charset="-122"/>
              </a:rPr>
              <a:t>分解有没有副作用？</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119"/>
                                        </p:tgtEl>
                                        <p:attrNameLst>
                                          <p:attrName>style.visibility</p:attrName>
                                        </p:attrNameLst>
                                      </p:cBhvr>
                                      <p:to>
                                        <p:strVal val="visible"/>
                                      </p:to>
                                    </p:set>
                                    <p:animEffect transition="in" filter="diamond(in)">
                                      <p:cBhvr>
                                        <p:cTn id="12" dur="2000"/>
                                        <p:tgtEl>
                                          <p:spTgt spid="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95236" name="Rectangle 2"/>
          <p:cNvSpPr>
            <a:spLocks noGrp="1" noChangeArrowheads="1"/>
          </p:cNvSpPr>
          <p:nvPr>
            <p:ph type="title"/>
          </p:nvPr>
        </p:nvSpPr>
        <p:spPr/>
        <p:txBody>
          <a:bodyPr/>
          <a:lstStyle/>
          <a:p>
            <a:pPr eaLnBrk="1" hangingPunct="1">
              <a:defRPr/>
            </a:pPr>
            <a:r>
              <a:rPr kumimoji="1" lang="zh-CN" altLang="en-US"/>
              <a:t>模式分解</a:t>
            </a:r>
          </a:p>
        </p:txBody>
      </p:sp>
      <p:sp>
        <p:nvSpPr>
          <p:cNvPr id="95237" name="Rectangle 3"/>
          <p:cNvSpPr>
            <a:spLocks noGrp="1" noChangeArrowheads="1"/>
          </p:cNvSpPr>
          <p:nvPr>
            <p:ph idx="1"/>
          </p:nvPr>
        </p:nvSpPr>
        <p:spPr/>
        <p:txBody>
          <a:bodyPr/>
          <a:lstStyle/>
          <a:p>
            <a:pPr eaLnBrk="1" hangingPunct="1"/>
            <a:r>
              <a:rPr lang="zh-CN" altLang="en-US" sz="3200" dirty="0"/>
              <a:t>模式分解的定义</a:t>
            </a:r>
          </a:p>
          <a:p>
            <a:pPr eaLnBrk="1" hangingPunct="1"/>
            <a:r>
              <a:rPr lang="zh-CN" altLang="en-US" sz="3200" dirty="0"/>
              <a:t>模式分解中的问题</a:t>
            </a:r>
          </a:p>
          <a:p>
            <a:pPr eaLnBrk="1" hangingPunct="1"/>
            <a:r>
              <a:rPr lang="zh-CN" altLang="en-US" sz="3200" dirty="0"/>
              <a:t>无损连接分解</a:t>
            </a:r>
          </a:p>
          <a:p>
            <a:pPr eaLnBrk="1" hangingPunct="1"/>
            <a:r>
              <a:rPr lang="zh-CN" altLang="en-US" sz="3200" dirty="0"/>
              <a:t>保持函数依赖的分解</a:t>
            </a:r>
            <a:endParaRPr lang="zh-CN" altLang="en-US" dirty="0"/>
          </a:p>
          <a:p>
            <a:pPr eaLnBrk="1" hangingPunct="1"/>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页脚占位符 6"/>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13316" name="Rectangle 2"/>
          <p:cNvSpPr>
            <a:spLocks noGrp="1" noChangeArrowheads="1"/>
          </p:cNvSpPr>
          <p:nvPr>
            <p:ph type="title"/>
          </p:nvPr>
        </p:nvSpPr>
        <p:spPr/>
        <p:txBody>
          <a:bodyPr/>
          <a:lstStyle/>
          <a:p>
            <a:pPr eaLnBrk="1" hangingPunct="1"/>
            <a:r>
              <a:rPr lang="zh-CN" altLang="en-US"/>
              <a:t>好的关系设计特点</a:t>
            </a:r>
          </a:p>
        </p:txBody>
      </p:sp>
      <p:sp>
        <p:nvSpPr>
          <p:cNvPr id="13317" name="Rectangle 3"/>
          <p:cNvSpPr>
            <a:spLocks noGrp="1" noChangeArrowheads="1"/>
          </p:cNvSpPr>
          <p:nvPr>
            <p:ph type="body" sz="half" idx="1"/>
          </p:nvPr>
        </p:nvSpPr>
        <p:spPr>
          <a:xfrm>
            <a:off x="685800" y="1371600"/>
            <a:ext cx="8062913" cy="4876800"/>
          </a:xfrm>
        </p:spPr>
        <p:txBody>
          <a:bodyPr/>
          <a:lstStyle/>
          <a:p>
            <a:pPr eaLnBrk="1" hangingPunct="1"/>
            <a:r>
              <a:rPr lang="zh-CN" altLang="en-US" sz="2200" dirty="0"/>
              <a:t>大模式示例：</a:t>
            </a:r>
          </a:p>
          <a:p>
            <a:pPr lvl="1" eaLnBrk="1" hangingPunct="1"/>
            <a:r>
              <a:rPr lang="en-US" altLang="zh-CN" sz="2000" dirty="0"/>
              <a:t>R(</a:t>
            </a:r>
            <a:r>
              <a:rPr lang="en-US" altLang="zh-CN" sz="2000" dirty="0" err="1"/>
              <a:t>sno,sname,dno,dname</a:t>
            </a:r>
            <a:r>
              <a:rPr lang="en-US" altLang="zh-CN" sz="2000" dirty="0"/>
              <a:t>)</a:t>
            </a:r>
          </a:p>
          <a:p>
            <a:pPr eaLnBrk="1" hangingPunct="1"/>
            <a:r>
              <a:rPr lang="zh-CN" altLang="en-US" sz="2200" dirty="0"/>
              <a:t>大模式的缺点：</a:t>
            </a:r>
            <a:endParaRPr lang="en-US" altLang="zh-CN" sz="2200" dirty="0"/>
          </a:p>
          <a:p>
            <a:pPr lvl="1" eaLnBrk="1" hangingPunct="1"/>
            <a:r>
              <a:rPr lang="zh-CN" altLang="en-US" sz="2000" dirty="0"/>
              <a:t>数据冗余大</a:t>
            </a:r>
          </a:p>
          <a:p>
            <a:pPr lvl="1" eaLnBrk="1" hangingPunct="1"/>
            <a:r>
              <a:rPr lang="zh-CN" altLang="en-US" sz="2000" dirty="0"/>
              <a:t>容易出现数据不一致</a:t>
            </a:r>
          </a:p>
          <a:p>
            <a:pPr lvl="1" eaLnBrk="1" hangingPunct="1"/>
            <a:r>
              <a:rPr lang="zh-CN" altLang="en-US" sz="2000" dirty="0"/>
              <a:t>不能表示某些信息：没有学生的学院</a:t>
            </a:r>
          </a:p>
          <a:p>
            <a:pPr lvl="1" eaLnBrk="1" hangingPunct="1"/>
            <a:r>
              <a:rPr lang="zh-CN" altLang="en-US" sz="2000" dirty="0"/>
              <a:t>插入异常</a:t>
            </a:r>
          </a:p>
          <a:p>
            <a:pPr lvl="1" eaLnBrk="1" hangingPunct="1"/>
            <a:r>
              <a:rPr lang="zh-CN" altLang="en-US" sz="2000" dirty="0"/>
              <a:t>删除异常</a:t>
            </a:r>
          </a:p>
          <a:p>
            <a:pPr eaLnBrk="1" hangingPunct="1"/>
            <a:r>
              <a:rPr lang="zh-CN" altLang="en-US" sz="2200" dirty="0"/>
              <a:t>问题的本质：</a:t>
            </a:r>
          </a:p>
          <a:p>
            <a:pPr lvl="1" eaLnBrk="1" hangingPunct="1"/>
            <a:r>
              <a:rPr lang="zh-CN" altLang="en-US" sz="2000" dirty="0"/>
              <a:t>两件事不应使用一个表来表示</a:t>
            </a:r>
          </a:p>
          <a:p>
            <a:pPr lvl="1" eaLnBrk="1" hangingPunct="1"/>
            <a:r>
              <a:rPr lang="zh-CN" altLang="en-US" sz="2000" dirty="0"/>
              <a:t>应该将这个模式分解为两个模式</a:t>
            </a:r>
          </a:p>
          <a:p>
            <a:pPr lvl="1" eaLnBrk="1" hangingPunct="1"/>
            <a:r>
              <a:rPr lang="zh-CN" altLang="en-US" sz="2000" dirty="0"/>
              <a:t>分解必须按照一定的策略，无序分解不可接受</a:t>
            </a:r>
          </a:p>
          <a:p>
            <a:pPr eaLnBrk="1" hangingPunct="1"/>
            <a:endParaRPr lang="zh-CN" altLang="en-US" sz="2200" dirty="0"/>
          </a:p>
        </p:txBody>
      </p:sp>
      <p:graphicFrame>
        <p:nvGraphicFramePr>
          <p:cNvPr id="500740" name="Group 4"/>
          <p:cNvGraphicFramePr>
            <a:graphicFrameLocks noGrp="1"/>
          </p:cNvGraphicFramePr>
          <p:nvPr>
            <p:ph sz="half" idx="4294967295"/>
            <p:extLst>
              <p:ext uri="{D42A27DB-BD31-4B8C-83A1-F6EECF244321}">
                <p14:modId xmlns:p14="http://schemas.microsoft.com/office/powerpoint/2010/main" val="1220811177"/>
              </p:ext>
            </p:extLst>
          </p:nvPr>
        </p:nvGraphicFramePr>
        <p:xfrm>
          <a:off x="5580063" y="1371600"/>
          <a:ext cx="3024188" cy="2057402"/>
        </p:xfrm>
        <a:graphic>
          <a:graphicData uri="http://schemas.openxmlformats.org/drawingml/2006/table">
            <a:tbl>
              <a:tblPr/>
              <a:tblGrid>
                <a:gridCol w="587337">
                  <a:extLst>
                    <a:ext uri="{9D8B030D-6E8A-4147-A177-3AD203B41FA5}">
                      <a16:colId xmlns:a16="http://schemas.microsoft.com/office/drawing/2014/main" val="20000"/>
                    </a:ext>
                  </a:extLst>
                </a:gridCol>
                <a:gridCol w="785761">
                  <a:extLst>
                    <a:ext uri="{9D8B030D-6E8A-4147-A177-3AD203B41FA5}">
                      <a16:colId xmlns:a16="http://schemas.microsoft.com/office/drawing/2014/main" val="20001"/>
                    </a:ext>
                  </a:extLst>
                </a:gridCol>
                <a:gridCol w="784174">
                  <a:extLst>
                    <a:ext uri="{9D8B030D-6E8A-4147-A177-3AD203B41FA5}">
                      <a16:colId xmlns:a16="http://schemas.microsoft.com/office/drawing/2014/main" val="20002"/>
                    </a:ext>
                  </a:extLst>
                </a:gridCol>
                <a:gridCol w="866916">
                  <a:extLst>
                    <a:ext uri="{9D8B030D-6E8A-4147-A177-3AD203B41FA5}">
                      <a16:colId xmlns:a16="http://schemas.microsoft.com/office/drawing/2014/main" val="20003"/>
                    </a:ext>
                  </a:extLst>
                </a:gridCol>
              </a:tblGrid>
              <a:tr h="388938">
                <a:tc gridSpan="4">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dirty="0">
                          <a:ln>
                            <a:noFill/>
                          </a:ln>
                          <a:solidFill>
                            <a:srgbClr val="000000"/>
                          </a:solidFill>
                          <a:effectLst/>
                          <a:latin typeface="+mn-ea"/>
                          <a:ea typeface="+mn-ea"/>
                          <a:cs typeface="Times New Roman" panose="02020603050405020304" pitchFamily="18" charset="0"/>
                        </a:rPr>
                        <a:t>r</a:t>
                      </a:r>
                      <a:endParaRPr kumimoji="1" lang="en-US" altLang="zh-CN" sz="1600" b="1" i="0" u="none" strike="noStrike" cap="none" normalizeH="0" baseline="0" dirty="0">
                        <a:ln>
                          <a:noFill/>
                        </a:ln>
                        <a:solidFill>
                          <a:schemeClr val="tx1"/>
                        </a:solidFill>
                        <a:effectLst/>
                        <a:latin typeface="+mn-ea"/>
                        <a:ea typeface="+mn-ea"/>
                        <a:cs typeface="Times New Roman" panose="02020603050405020304" pitchFamily="18" charset="0"/>
                      </a:endParaRPr>
                    </a:p>
                  </a:txBody>
                  <a:tcPr marL="91434" marR="91434"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0"/>
                  </a:ext>
                </a:extLst>
              </a:tr>
              <a:tr h="457200">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a:ln>
                            <a:noFill/>
                          </a:ln>
                          <a:solidFill>
                            <a:srgbClr val="000000"/>
                          </a:solidFill>
                          <a:effectLst/>
                          <a:latin typeface="+mn-ea"/>
                          <a:ea typeface="+mn-ea"/>
                          <a:cs typeface="Times New Roman" panose="02020603050405020304" pitchFamily="18" charset="0"/>
                        </a:rPr>
                        <a:t>Sno</a:t>
                      </a:r>
                      <a:endParaRPr kumimoji="1" lang="en-US" altLang="zh-CN" sz="1600" b="1" i="0" u="none" strike="noStrike" cap="none" normalizeH="0" baseline="0">
                        <a:ln>
                          <a:noFill/>
                        </a:ln>
                        <a:solidFill>
                          <a:schemeClr val="tx1"/>
                        </a:solidFill>
                        <a:effectLst/>
                        <a:latin typeface="+mn-ea"/>
                        <a:ea typeface="+mn-ea"/>
                        <a:cs typeface="Times New Roman" panose="02020603050405020304" pitchFamily="18"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a:ln>
                            <a:noFill/>
                          </a:ln>
                          <a:solidFill>
                            <a:srgbClr val="000000"/>
                          </a:solidFill>
                          <a:effectLst/>
                          <a:latin typeface="+mn-ea"/>
                          <a:ea typeface="+mn-ea"/>
                          <a:cs typeface="Times New Roman" panose="02020603050405020304" pitchFamily="18" charset="0"/>
                        </a:rPr>
                        <a:t>Sname</a:t>
                      </a:r>
                      <a:endParaRPr kumimoji="1" lang="en-US" altLang="zh-CN" sz="1600" b="1" i="0" u="none" strike="noStrike" cap="none" normalizeH="0" baseline="0">
                        <a:ln>
                          <a:noFill/>
                        </a:ln>
                        <a:solidFill>
                          <a:schemeClr val="tx1"/>
                        </a:solidFill>
                        <a:effectLst/>
                        <a:latin typeface="+mn-ea"/>
                        <a:ea typeface="+mn-ea"/>
                        <a:cs typeface="Times New Roman" panose="02020603050405020304" pitchFamily="18" charset="0"/>
                      </a:endParaRPr>
                    </a:p>
                  </a:txBody>
                  <a:tcPr marL="91434" marR="91434"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a:ln>
                            <a:noFill/>
                          </a:ln>
                          <a:solidFill>
                            <a:srgbClr val="000000"/>
                          </a:solidFill>
                          <a:effectLst/>
                          <a:latin typeface="+mn-ea"/>
                          <a:ea typeface="+mn-ea"/>
                          <a:cs typeface="Times New Roman" panose="02020603050405020304" pitchFamily="18" charset="0"/>
                        </a:rPr>
                        <a:t>Dno</a:t>
                      </a:r>
                      <a:endParaRPr kumimoji="1" lang="en-US" altLang="zh-CN" sz="1600" b="1" i="0" u="none" strike="noStrike" cap="none" normalizeH="0" baseline="0">
                        <a:ln>
                          <a:noFill/>
                        </a:ln>
                        <a:solidFill>
                          <a:schemeClr val="tx1"/>
                        </a:solidFill>
                        <a:effectLst/>
                        <a:latin typeface="+mn-ea"/>
                        <a:ea typeface="+mn-ea"/>
                        <a:cs typeface="Times New Roman" panose="02020603050405020304" pitchFamily="18" charset="0"/>
                      </a:endParaRPr>
                    </a:p>
                  </a:txBody>
                  <a:tcPr marL="91434" marR="91434"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dirty="0" err="1">
                          <a:ln>
                            <a:noFill/>
                          </a:ln>
                          <a:solidFill>
                            <a:schemeClr val="bg2"/>
                          </a:solidFill>
                          <a:effectLst/>
                          <a:latin typeface="+mn-ea"/>
                          <a:ea typeface="+mn-ea"/>
                          <a:cs typeface="Times New Roman" panose="02020603050405020304" pitchFamily="18" charset="0"/>
                        </a:rPr>
                        <a:t>Dname</a:t>
                      </a:r>
                      <a:endParaRPr kumimoji="1" lang="en-US" altLang="zh-CN" sz="1600" b="1" i="0" u="none" strike="noStrike" cap="none" normalizeH="0" baseline="0" dirty="0">
                        <a:ln>
                          <a:noFill/>
                        </a:ln>
                        <a:solidFill>
                          <a:schemeClr val="bg2"/>
                        </a:solidFill>
                        <a:effectLst/>
                        <a:latin typeface="+mn-ea"/>
                        <a:ea typeface="+mn-ea"/>
                        <a:cs typeface="Times New Roman" panose="02020603050405020304" pitchFamily="18" charset="0"/>
                      </a:endParaRPr>
                    </a:p>
                  </a:txBody>
                  <a:tcPr marL="91434" marR="91434"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4813">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a:ln>
                            <a:noFill/>
                          </a:ln>
                          <a:solidFill>
                            <a:srgbClr val="000000"/>
                          </a:solidFill>
                          <a:effectLst/>
                          <a:latin typeface="+mn-ea"/>
                          <a:ea typeface="+mn-ea"/>
                          <a:cs typeface="Times New Roman" panose="02020603050405020304" pitchFamily="18" charset="0"/>
                        </a:rPr>
                        <a:t>S1</a:t>
                      </a:r>
                      <a:endParaRPr kumimoji="1" lang="en-US" altLang="zh-CN" sz="1600" b="1" i="0" u="none" strike="noStrike" cap="none" normalizeH="0" baseline="0">
                        <a:ln>
                          <a:noFill/>
                        </a:ln>
                        <a:solidFill>
                          <a:schemeClr val="tx1"/>
                        </a:solidFill>
                        <a:effectLst/>
                        <a:latin typeface="+mn-ea"/>
                        <a:ea typeface="+mn-ea"/>
                        <a:cs typeface="Times New Roman" panose="02020603050405020304" pitchFamily="18"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600" b="1" i="0" u="none" strike="noStrike" cap="none" normalizeH="0" baseline="0">
                          <a:ln>
                            <a:noFill/>
                          </a:ln>
                          <a:solidFill>
                            <a:srgbClr val="000000"/>
                          </a:solidFill>
                          <a:effectLst/>
                          <a:latin typeface="+mn-ea"/>
                          <a:ea typeface="+mn-ea"/>
                          <a:cs typeface="Times New Roman" panose="02020603050405020304" pitchFamily="18" charset="0"/>
                        </a:rPr>
                        <a:t>甲</a:t>
                      </a:r>
                      <a:endParaRPr kumimoji="1" lang="zh-CN" altLang="en-US" sz="1600" b="1" i="0" u="none" strike="noStrike" cap="none" normalizeH="0" baseline="0">
                        <a:ln>
                          <a:noFill/>
                        </a:ln>
                        <a:solidFill>
                          <a:schemeClr val="tx1"/>
                        </a:solidFill>
                        <a:effectLst/>
                        <a:latin typeface="+mn-ea"/>
                        <a:ea typeface="+mn-ea"/>
                        <a:cs typeface="Times New Roman" panose="02020603050405020304" pitchFamily="18" charset="0"/>
                      </a:endParaRPr>
                    </a:p>
                  </a:txBody>
                  <a:tcPr marL="91434" marR="91434"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a:ln>
                            <a:noFill/>
                          </a:ln>
                          <a:solidFill>
                            <a:srgbClr val="000000"/>
                          </a:solidFill>
                          <a:effectLst/>
                          <a:latin typeface="+mn-ea"/>
                          <a:ea typeface="+mn-ea"/>
                          <a:cs typeface="Times New Roman" panose="02020603050405020304" pitchFamily="18" charset="0"/>
                        </a:rPr>
                        <a:t>D1</a:t>
                      </a:r>
                      <a:endParaRPr kumimoji="1" lang="en-US" altLang="zh-CN" sz="1600" b="1" i="0" u="none" strike="noStrike" cap="none" normalizeH="0" baseline="0">
                        <a:ln>
                          <a:noFill/>
                        </a:ln>
                        <a:solidFill>
                          <a:schemeClr val="tx1"/>
                        </a:solidFill>
                        <a:effectLst/>
                        <a:latin typeface="+mn-ea"/>
                        <a:ea typeface="+mn-ea"/>
                        <a:cs typeface="Times New Roman" panose="02020603050405020304" pitchFamily="18" charset="0"/>
                      </a:endParaRPr>
                    </a:p>
                  </a:txBody>
                  <a:tcPr marL="91434" marR="91434"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600" b="1" i="0" u="none" strike="noStrike" cap="none" normalizeH="0" baseline="0">
                          <a:ln>
                            <a:noFill/>
                          </a:ln>
                          <a:solidFill>
                            <a:srgbClr val="000000"/>
                          </a:solidFill>
                          <a:effectLst/>
                          <a:latin typeface="+mn-ea"/>
                          <a:ea typeface="+mn-ea"/>
                          <a:cs typeface="Times New Roman" panose="02020603050405020304" pitchFamily="18" charset="0"/>
                        </a:rPr>
                        <a:t>计</a:t>
                      </a:r>
                      <a:endParaRPr kumimoji="1" lang="zh-CN" altLang="en-US" sz="1600" b="1" i="0" u="none" strike="noStrike" cap="none" normalizeH="0" baseline="0">
                        <a:ln>
                          <a:noFill/>
                        </a:ln>
                        <a:solidFill>
                          <a:schemeClr val="tx1"/>
                        </a:solidFill>
                        <a:effectLst/>
                        <a:latin typeface="+mn-ea"/>
                        <a:ea typeface="+mn-ea"/>
                        <a:cs typeface="Times New Roman" panose="02020603050405020304" pitchFamily="18" charset="0"/>
                      </a:endParaRPr>
                    </a:p>
                  </a:txBody>
                  <a:tcPr marL="91434" marR="91434"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1638">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a:ln>
                            <a:noFill/>
                          </a:ln>
                          <a:solidFill>
                            <a:srgbClr val="000000"/>
                          </a:solidFill>
                          <a:effectLst/>
                          <a:latin typeface="+mn-ea"/>
                          <a:ea typeface="+mn-ea"/>
                          <a:cs typeface="Times New Roman" panose="02020603050405020304" pitchFamily="18" charset="0"/>
                        </a:rPr>
                        <a:t>S2</a:t>
                      </a:r>
                      <a:endParaRPr kumimoji="1" lang="en-US" altLang="zh-CN" sz="1600" b="1" i="0" u="none" strike="noStrike" cap="none" normalizeH="0" baseline="0">
                        <a:ln>
                          <a:noFill/>
                        </a:ln>
                        <a:solidFill>
                          <a:schemeClr val="tx1"/>
                        </a:solidFill>
                        <a:effectLst/>
                        <a:latin typeface="+mn-ea"/>
                        <a:ea typeface="+mn-ea"/>
                        <a:cs typeface="Times New Roman" panose="02020603050405020304" pitchFamily="18"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600" b="1" i="0" u="none" strike="noStrike" cap="none" normalizeH="0" baseline="0">
                          <a:ln>
                            <a:noFill/>
                          </a:ln>
                          <a:solidFill>
                            <a:srgbClr val="000000"/>
                          </a:solidFill>
                          <a:effectLst/>
                          <a:latin typeface="+mn-ea"/>
                          <a:ea typeface="+mn-ea"/>
                          <a:cs typeface="Times New Roman" panose="02020603050405020304" pitchFamily="18" charset="0"/>
                        </a:rPr>
                        <a:t>乙</a:t>
                      </a:r>
                      <a:endParaRPr kumimoji="1" lang="zh-CN" altLang="en-US" sz="1600" b="1" i="0" u="none" strike="noStrike" cap="none" normalizeH="0" baseline="0">
                        <a:ln>
                          <a:noFill/>
                        </a:ln>
                        <a:solidFill>
                          <a:schemeClr val="tx1"/>
                        </a:solidFill>
                        <a:effectLst/>
                        <a:latin typeface="+mn-ea"/>
                        <a:ea typeface="+mn-ea"/>
                        <a:cs typeface="Times New Roman" panose="02020603050405020304" pitchFamily="18" charset="0"/>
                      </a:endParaRPr>
                    </a:p>
                  </a:txBody>
                  <a:tcPr marL="91434" marR="91434"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a:ln>
                            <a:noFill/>
                          </a:ln>
                          <a:solidFill>
                            <a:schemeClr val="bg2"/>
                          </a:solidFill>
                          <a:effectLst/>
                          <a:latin typeface="+mn-ea"/>
                          <a:ea typeface="+mn-ea"/>
                          <a:cs typeface="Times New Roman" panose="02020603050405020304" pitchFamily="18" charset="0"/>
                        </a:rPr>
                        <a:t>D2</a:t>
                      </a:r>
                    </a:p>
                  </a:txBody>
                  <a:tcPr marL="91434" marR="91434"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600" b="1" i="0" u="none" strike="noStrike" cap="none" normalizeH="0" baseline="0">
                          <a:ln>
                            <a:noFill/>
                          </a:ln>
                          <a:solidFill>
                            <a:srgbClr val="000000"/>
                          </a:solidFill>
                          <a:effectLst/>
                          <a:latin typeface="+mn-ea"/>
                          <a:ea typeface="+mn-ea"/>
                          <a:cs typeface="Times New Roman" panose="02020603050405020304" pitchFamily="18" charset="0"/>
                        </a:rPr>
                        <a:t>软</a:t>
                      </a:r>
                      <a:endParaRPr kumimoji="1" lang="zh-CN" altLang="en-US" sz="1600" b="1" i="0" u="none" strike="noStrike" cap="none" normalizeH="0" baseline="0">
                        <a:ln>
                          <a:noFill/>
                        </a:ln>
                        <a:solidFill>
                          <a:schemeClr val="tx1"/>
                        </a:solidFill>
                        <a:effectLst/>
                        <a:latin typeface="+mn-ea"/>
                        <a:ea typeface="+mn-ea"/>
                        <a:cs typeface="Times New Roman" panose="02020603050405020304" pitchFamily="18" charset="0"/>
                      </a:endParaRPr>
                    </a:p>
                  </a:txBody>
                  <a:tcPr marL="91434" marR="91434"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4813">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a:ln>
                            <a:noFill/>
                          </a:ln>
                          <a:solidFill>
                            <a:srgbClr val="000000"/>
                          </a:solidFill>
                          <a:effectLst/>
                          <a:latin typeface="+mn-ea"/>
                          <a:ea typeface="+mn-ea"/>
                          <a:cs typeface="Times New Roman" panose="02020603050405020304" pitchFamily="18" charset="0"/>
                        </a:rPr>
                        <a:t>S3</a:t>
                      </a:r>
                      <a:endParaRPr kumimoji="1" lang="en-US" altLang="zh-CN" sz="1600" b="1" i="0" u="none" strike="noStrike" cap="none" normalizeH="0" baseline="0">
                        <a:ln>
                          <a:noFill/>
                        </a:ln>
                        <a:solidFill>
                          <a:schemeClr val="tx1"/>
                        </a:solidFill>
                        <a:effectLst/>
                        <a:latin typeface="+mn-ea"/>
                        <a:ea typeface="+mn-ea"/>
                        <a:cs typeface="Times New Roman" panose="02020603050405020304" pitchFamily="18"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600" b="1" i="0" u="none" strike="noStrike" cap="none" normalizeH="0" baseline="0">
                          <a:ln>
                            <a:noFill/>
                          </a:ln>
                          <a:solidFill>
                            <a:srgbClr val="000000"/>
                          </a:solidFill>
                          <a:effectLst/>
                          <a:latin typeface="+mn-ea"/>
                          <a:ea typeface="+mn-ea"/>
                          <a:cs typeface="Times New Roman" panose="02020603050405020304" pitchFamily="18" charset="0"/>
                        </a:rPr>
                        <a:t>丙</a:t>
                      </a:r>
                      <a:endParaRPr kumimoji="1" lang="zh-CN" altLang="en-US" sz="1600" b="1" i="0" u="none" strike="noStrike" cap="none" normalizeH="0" baseline="0">
                        <a:ln>
                          <a:noFill/>
                        </a:ln>
                        <a:solidFill>
                          <a:schemeClr val="tx1"/>
                        </a:solidFill>
                        <a:effectLst/>
                        <a:latin typeface="+mn-ea"/>
                        <a:ea typeface="+mn-ea"/>
                        <a:cs typeface="Times New Roman" panose="02020603050405020304" pitchFamily="18" charset="0"/>
                      </a:endParaRPr>
                    </a:p>
                  </a:txBody>
                  <a:tcPr marL="91434" marR="91434"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a:ln>
                            <a:noFill/>
                          </a:ln>
                          <a:solidFill>
                            <a:schemeClr val="bg2"/>
                          </a:solidFill>
                          <a:effectLst/>
                          <a:latin typeface="+mn-ea"/>
                          <a:ea typeface="+mn-ea"/>
                          <a:cs typeface="Times New Roman" panose="02020603050405020304" pitchFamily="18" charset="0"/>
                        </a:rPr>
                        <a:t>D2</a:t>
                      </a:r>
                      <a:endParaRPr kumimoji="1" lang="zh-CN" altLang="en-US" sz="1600" b="1" i="0" u="none" strike="noStrike" cap="none" normalizeH="0" baseline="0">
                        <a:ln>
                          <a:noFill/>
                        </a:ln>
                        <a:solidFill>
                          <a:schemeClr val="bg2"/>
                        </a:solidFill>
                        <a:effectLst/>
                        <a:latin typeface="+mn-ea"/>
                        <a:ea typeface="+mn-ea"/>
                        <a:cs typeface="Times New Roman" panose="02020603050405020304" pitchFamily="18" charset="0"/>
                      </a:endParaRPr>
                    </a:p>
                  </a:txBody>
                  <a:tcPr marL="91434" marR="91434"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600" b="1" i="0" u="none" strike="noStrike" cap="none" normalizeH="0" baseline="0" dirty="0">
                          <a:ln>
                            <a:noFill/>
                          </a:ln>
                          <a:solidFill>
                            <a:schemeClr val="bg2"/>
                          </a:solidFill>
                          <a:effectLst/>
                          <a:latin typeface="+mn-ea"/>
                          <a:ea typeface="+mn-ea"/>
                          <a:cs typeface="Times New Roman" panose="02020603050405020304" pitchFamily="18" charset="0"/>
                        </a:rPr>
                        <a:t>软</a:t>
                      </a:r>
                    </a:p>
                  </a:txBody>
                  <a:tcPr marL="91434" marR="91434"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96260" name="Rectangle 2"/>
          <p:cNvSpPr>
            <a:spLocks noGrp="1" noChangeArrowheads="1"/>
          </p:cNvSpPr>
          <p:nvPr>
            <p:ph type="title"/>
          </p:nvPr>
        </p:nvSpPr>
        <p:spPr/>
        <p:txBody>
          <a:bodyPr/>
          <a:lstStyle/>
          <a:p>
            <a:pPr eaLnBrk="1" hangingPunct="1">
              <a:defRPr/>
            </a:pPr>
            <a:r>
              <a:rPr kumimoji="1" lang="zh-CN" altLang="en-US"/>
              <a:t>模式分解的定义</a:t>
            </a:r>
          </a:p>
        </p:txBody>
      </p:sp>
      <p:sp>
        <p:nvSpPr>
          <p:cNvPr id="96261" name="Rectangle 3"/>
          <p:cNvSpPr>
            <a:spLocks noGrp="1" noChangeArrowheads="1"/>
          </p:cNvSpPr>
          <p:nvPr>
            <p:ph idx="1"/>
          </p:nvPr>
        </p:nvSpPr>
        <p:spPr/>
        <p:txBody>
          <a:bodyPr/>
          <a:lstStyle/>
          <a:p>
            <a:pPr eaLnBrk="1" hangingPunct="1"/>
            <a:r>
              <a:rPr lang="zh-CN" altLang="en-US" sz="3200" dirty="0">
                <a:latin typeface="华文新魏" panose="02010800040101010101" pitchFamily="2" charset="-122"/>
              </a:rPr>
              <a:t>模式分解</a:t>
            </a:r>
          </a:p>
          <a:p>
            <a:pPr lvl="1" eaLnBrk="1" hangingPunct="1">
              <a:lnSpc>
                <a:spcPct val="120000"/>
              </a:lnSpc>
              <a:spcBef>
                <a:spcPct val="25000"/>
              </a:spcBef>
            </a:pPr>
            <a:r>
              <a:rPr lang="zh-CN" altLang="en-US" dirty="0">
                <a:latin typeface="华文新魏" panose="02010800040101010101" pitchFamily="2" charset="-122"/>
                <a:sym typeface="Symbol" panose="05050102010706020507" pitchFamily="18" charset="2"/>
              </a:rPr>
              <a:t>函数依赖集合</a:t>
            </a:r>
            <a:r>
              <a:rPr lang="en-US" altLang="zh-CN" dirty="0">
                <a:latin typeface="华文新魏" panose="02010800040101010101" pitchFamily="2" charset="-122"/>
              </a:rPr>
              <a:t>F</a:t>
            </a:r>
            <a:r>
              <a:rPr lang="en-US" altLang="zh-CN" baseline="-16000" dirty="0">
                <a:latin typeface="华文新魏" panose="02010800040101010101" pitchFamily="2" charset="-122"/>
              </a:rPr>
              <a:t>i</a:t>
            </a:r>
            <a:r>
              <a:rPr lang="en-US" altLang="zh-CN" dirty="0">
                <a:latin typeface="华文新魏" panose="02010800040101010101" pitchFamily="2" charset="-122"/>
                <a:sym typeface="Symbol" panose="05050102010706020507" pitchFamily="18" charset="2"/>
              </a:rPr>
              <a:t> = {</a:t>
            </a:r>
            <a:r>
              <a:rPr lang="en-US" altLang="zh-CN" dirty="0">
                <a:sym typeface="Symbol" panose="05050102010706020507" pitchFamily="18" charset="2"/>
              </a:rPr>
              <a:t> </a:t>
            </a:r>
            <a:r>
              <a:rPr lang="en-US" altLang="zh-CN" dirty="0">
                <a:latin typeface="华文新魏" panose="02010800040101010101" pitchFamily="2" charset="-122"/>
                <a:sym typeface="Symbol" panose="05050102010706020507" pitchFamily="18" charset="2"/>
              </a:rPr>
              <a:t></a:t>
            </a:r>
            <a:r>
              <a:rPr lang="en-US" altLang="zh-CN" dirty="0">
                <a:sym typeface="Symbol" panose="05050102010706020507" pitchFamily="18" charset="2"/>
              </a:rPr>
              <a:t> </a:t>
            </a:r>
            <a:r>
              <a:rPr lang="en-US" altLang="zh-CN" dirty="0">
                <a:latin typeface="华文新魏" panose="02010800040101010101" pitchFamily="2" charset="-122"/>
                <a:sym typeface="Symbol" panose="05050102010706020507" pitchFamily="18" charset="2"/>
              </a:rPr>
              <a:t> | </a:t>
            </a:r>
            <a:r>
              <a:rPr lang="en-US" altLang="zh-CN" dirty="0">
                <a:sym typeface="Symbol" panose="05050102010706020507" pitchFamily="18" charset="2"/>
              </a:rPr>
              <a:t> </a:t>
            </a:r>
            <a:r>
              <a:rPr lang="en-US" altLang="zh-CN" dirty="0">
                <a:latin typeface="华文新魏" panose="02010800040101010101" pitchFamily="2" charset="-122"/>
                <a:sym typeface="Symbol" panose="05050102010706020507" pitchFamily="18" charset="2"/>
              </a:rPr>
              <a:t></a:t>
            </a:r>
            <a:r>
              <a:rPr lang="en-US" altLang="zh-CN" dirty="0">
                <a:sym typeface="Symbol" panose="05050102010706020507" pitchFamily="18" charset="2"/>
              </a:rPr>
              <a:t>  </a:t>
            </a:r>
            <a:r>
              <a:rPr lang="en-US" altLang="zh-CN" dirty="0">
                <a:latin typeface="华文新魏" panose="02010800040101010101" pitchFamily="2" charset="-122"/>
                <a:sym typeface="Symbol" panose="05050102010706020507" pitchFamily="18" charset="2"/>
              </a:rPr>
              <a:t>F</a:t>
            </a:r>
            <a:r>
              <a:rPr lang="en-US" altLang="zh-CN" baseline="30000" dirty="0">
                <a:latin typeface="华文新魏" panose="02010800040101010101" pitchFamily="2" charset="-122"/>
                <a:sym typeface="Symbol" panose="05050102010706020507" pitchFamily="18" charset="2"/>
              </a:rPr>
              <a:t>+</a:t>
            </a:r>
            <a:r>
              <a:rPr lang="en-US" altLang="zh-CN" dirty="0">
                <a:latin typeface="华文新魏" panose="02010800040101010101" pitchFamily="2" charset="-122"/>
                <a:sym typeface="Symbol" panose="05050102010706020507" pitchFamily="18" charset="2"/>
              </a:rPr>
              <a:t>  (</a:t>
            </a:r>
            <a:r>
              <a:rPr lang="en-US" altLang="zh-CN" dirty="0">
                <a:sym typeface="Symbol" panose="05050102010706020507" pitchFamily="18" charset="2"/>
              </a:rPr>
              <a:t> )</a:t>
            </a:r>
            <a:r>
              <a:rPr lang="en-US" altLang="zh-CN" dirty="0">
                <a:latin typeface="华文新魏" panose="02010800040101010101" pitchFamily="2" charset="-122"/>
                <a:sym typeface="Symbol" panose="05050102010706020507" pitchFamily="18" charset="2"/>
              </a:rPr>
              <a:t>  </a:t>
            </a:r>
            <a:r>
              <a:rPr lang="en-US" altLang="zh-CN" dirty="0" err="1">
                <a:latin typeface="华文新魏" panose="02010800040101010101" pitchFamily="2" charset="-122"/>
                <a:sym typeface="Symbol" panose="05050102010706020507" pitchFamily="18" charset="2"/>
              </a:rPr>
              <a:t>U</a:t>
            </a:r>
            <a:r>
              <a:rPr lang="en-US" altLang="zh-CN" baseline="-16000" dirty="0" err="1">
                <a:latin typeface="华文新魏" panose="02010800040101010101" pitchFamily="2" charset="-122"/>
              </a:rPr>
              <a:t>i</a:t>
            </a:r>
            <a:r>
              <a:rPr lang="en-US" altLang="zh-CN" dirty="0">
                <a:latin typeface="华文新魏" panose="02010800040101010101" pitchFamily="2" charset="-122"/>
              </a:rPr>
              <a:t>}</a:t>
            </a:r>
            <a:r>
              <a:rPr lang="zh-CN" altLang="en-US" dirty="0">
                <a:latin typeface="华文新魏" panose="02010800040101010101" pitchFamily="2" charset="-122"/>
              </a:rPr>
              <a:t>称为</a:t>
            </a:r>
            <a:r>
              <a:rPr lang="en-US" altLang="zh-CN" dirty="0">
                <a:latin typeface="华文新魏" panose="02010800040101010101" pitchFamily="2" charset="-122"/>
                <a:sym typeface="Symbol" panose="05050102010706020507" pitchFamily="18" charset="2"/>
              </a:rPr>
              <a:t>F</a:t>
            </a:r>
            <a:r>
              <a:rPr lang="zh-CN" altLang="en-US" dirty="0">
                <a:latin typeface="华文新魏" panose="02010800040101010101" pitchFamily="2" charset="-122"/>
                <a:sym typeface="Symbol" panose="05050102010706020507" pitchFamily="18" charset="2"/>
              </a:rPr>
              <a:t>在</a:t>
            </a:r>
            <a:r>
              <a:rPr lang="en-US" altLang="zh-CN" dirty="0" err="1">
                <a:latin typeface="华文新魏" panose="02010800040101010101" pitchFamily="2" charset="-122"/>
                <a:sym typeface="Symbol" panose="05050102010706020507" pitchFamily="18" charset="2"/>
              </a:rPr>
              <a:t>U</a:t>
            </a:r>
            <a:r>
              <a:rPr lang="en-US" altLang="zh-CN" baseline="-16000" dirty="0" err="1">
                <a:latin typeface="华文新魏" panose="02010800040101010101" pitchFamily="2" charset="-122"/>
              </a:rPr>
              <a:t>i</a:t>
            </a:r>
            <a:r>
              <a:rPr lang="zh-CN" altLang="en-US" dirty="0">
                <a:latin typeface="华文新魏" panose="02010800040101010101" pitchFamily="2" charset="-122"/>
              </a:rPr>
              <a:t>上的投影</a:t>
            </a:r>
          </a:p>
          <a:p>
            <a:pPr lvl="1" eaLnBrk="1" hangingPunct="1">
              <a:lnSpc>
                <a:spcPct val="120000"/>
              </a:lnSpc>
              <a:spcBef>
                <a:spcPct val="25000"/>
              </a:spcBef>
            </a:pPr>
            <a:r>
              <a:rPr lang="zh-CN" altLang="en-US" dirty="0">
                <a:latin typeface="华文新魏" panose="02010800040101010101" pitchFamily="2" charset="-122"/>
              </a:rPr>
              <a:t>关系模式</a:t>
            </a:r>
            <a:r>
              <a:rPr lang="en-US" altLang="zh-CN" dirty="0">
                <a:latin typeface="华文新魏" panose="02010800040101010101" pitchFamily="2" charset="-122"/>
              </a:rPr>
              <a:t>R&lt;U , F&gt;</a:t>
            </a:r>
            <a:r>
              <a:rPr lang="zh-CN" altLang="en-US" dirty="0">
                <a:latin typeface="华文新魏" panose="02010800040101010101" pitchFamily="2" charset="-122"/>
              </a:rPr>
              <a:t>的一个分解是指</a:t>
            </a:r>
            <a:endParaRPr lang="en-US" altLang="zh-CN" dirty="0">
              <a:latin typeface="华文新魏" panose="02010800040101010101" pitchFamily="2" charset="-122"/>
            </a:endParaRPr>
          </a:p>
          <a:p>
            <a:pPr marL="457200" lvl="1" indent="0" eaLnBrk="1" hangingPunct="1">
              <a:lnSpc>
                <a:spcPct val="120000"/>
              </a:lnSpc>
              <a:spcBef>
                <a:spcPct val="25000"/>
              </a:spcBef>
              <a:buNone/>
            </a:pPr>
            <a:r>
              <a:rPr lang="zh-CN" altLang="en-US" sz="2600" dirty="0">
                <a:latin typeface="华文新魏" panose="02010800040101010101" pitchFamily="2" charset="-122"/>
                <a:sym typeface="Symbol" panose="05050102010706020507" pitchFamily="18" charset="2"/>
              </a:rPr>
              <a:t> = </a:t>
            </a:r>
            <a:r>
              <a:rPr lang="zh-CN" altLang="en-US" sz="2600" dirty="0">
                <a:latin typeface="华文新魏" panose="02010800040101010101" pitchFamily="2" charset="-122"/>
              </a:rPr>
              <a:t>{</a:t>
            </a:r>
            <a:r>
              <a:rPr lang="en-US" altLang="zh-CN" sz="2600" dirty="0">
                <a:latin typeface="华文新魏" panose="02010800040101010101" pitchFamily="2" charset="-122"/>
              </a:rPr>
              <a:t>R</a:t>
            </a:r>
            <a:r>
              <a:rPr lang="en-US" altLang="zh-CN" sz="2600" baseline="-16000" dirty="0">
                <a:latin typeface="华文新魏" panose="02010800040101010101" pitchFamily="2" charset="-122"/>
              </a:rPr>
              <a:t>1</a:t>
            </a:r>
            <a:r>
              <a:rPr lang="en-US" altLang="zh-CN" sz="2600" dirty="0">
                <a:latin typeface="华文新魏" panose="02010800040101010101" pitchFamily="2" charset="-122"/>
              </a:rPr>
              <a:t>&lt;U</a:t>
            </a:r>
            <a:r>
              <a:rPr lang="en-US" altLang="zh-CN" sz="2600" baseline="-16000" dirty="0">
                <a:latin typeface="华文新魏" panose="02010800040101010101" pitchFamily="2" charset="-122"/>
              </a:rPr>
              <a:t>1</a:t>
            </a:r>
            <a:r>
              <a:rPr lang="en-US" altLang="zh-CN" sz="2600" dirty="0">
                <a:latin typeface="华文新魏" panose="02010800040101010101" pitchFamily="2" charset="-122"/>
              </a:rPr>
              <a:t> , F</a:t>
            </a:r>
            <a:r>
              <a:rPr lang="en-US" altLang="zh-CN" sz="2600" baseline="-16000" dirty="0">
                <a:latin typeface="华文新魏" panose="02010800040101010101" pitchFamily="2" charset="-122"/>
              </a:rPr>
              <a:t>1</a:t>
            </a:r>
            <a:r>
              <a:rPr lang="en-US" altLang="zh-CN" sz="2600" dirty="0">
                <a:latin typeface="华文新魏" panose="02010800040101010101" pitchFamily="2" charset="-122"/>
              </a:rPr>
              <a:t>&gt; , R</a:t>
            </a:r>
            <a:r>
              <a:rPr lang="en-US" altLang="zh-CN" sz="2600" baseline="-16000" dirty="0">
                <a:latin typeface="华文新魏" panose="02010800040101010101" pitchFamily="2" charset="-122"/>
              </a:rPr>
              <a:t>2</a:t>
            </a:r>
            <a:r>
              <a:rPr lang="en-US" altLang="zh-CN" sz="2600" dirty="0">
                <a:latin typeface="华文新魏" panose="02010800040101010101" pitchFamily="2" charset="-122"/>
              </a:rPr>
              <a:t>&lt;U</a:t>
            </a:r>
            <a:r>
              <a:rPr lang="en-US" altLang="zh-CN" sz="2600" baseline="-16000" dirty="0">
                <a:latin typeface="华文新魏" panose="02010800040101010101" pitchFamily="2" charset="-122"/>
              </a:rPr>
              <a:t>2</a:t>
            </a:r>
            <a:r>
              <a:rPr lang="en-US" altLang="zh-CN" sz="2600" dirty="0">
                <a:latin typeface="华文新魏" panose="02010800040101010101" pitchFamily="2" charset="-122"/>
              </a:rPr>
              <a:t> , F</a:t>
            </a:r>
            <a:r>
              <a:rPr lang="en-US" altLang="zh-CN" sz="2600" baseline="-16000" dirty="0">
                <a:latin typeface="华文新魏" panose="02010800040101010101" pitchFamily="2" charset="-122"/>
              </a:rPr>
              <a:t>2</a:t>
            </a:r>
            <a:r>
              <a:rPr lang="en-US" altLang="zh-CN" sz="2600" dirty="0">
                <a:latin typeface="华文新魏" panose="02010800040101010101" pitchFamily="2" charset="-122"/>
              </a:rPr>
              <a:t>&gt;, </a:t>
            </a:r>
            <a:r>
              <a:rPr lang="en-US" altLang="zh-CN" sz="2600" dirty="0"/>
              <a:t>…</a:t>
            </a:r>
            <a:r>
              <a:rPr lang="en-US" altLang="zh-CN" sz="2600" dirty="0">
                <a:latin typeface="华文新魏" panose="02010800040101010101" pitchFamily="2" charset="-122"/>
              </a:rPr>
              <a:t> , R</a:t>
            </a:r>
            <a:r>
              <a:rPr lang="en-US" altLang="zh-CN" sz="2600" baseline="-16000" dirty="0">
                <a:latin typeface="华文新魏" panose="02010800040101010101" pitchFamily="2" charset="-122"/>
              </a:rPr>
              <a:t>n</a:t>
            </a:r>
            <a:r>
              <a:rPr lang="en-US" altLang="zh-CN" sz="2600" dirty="0">
                <a:latin typeface="华文新魏" panose="02010800040101010101" pitchFamily="2" charset="-122"/>
              </a:rPr>
              <a:t>&lt;U</a:t>
            </a:r>
            <a:r>
              <a:rPr lang="en-US" altLang="zh-CN" sz="2600" baseline="-16000" dirty="0">
                <a:latin typeface="华文新魏" panose="02010800040101010101" pitchFamily="2" charset="-122"/>
              </a:rPr>
              <a:t>n</a:t>
            </a:r>
            <a:r>
              <a:rPr lang="en-US" altLang="zh-CN" sz="2600" dirty="0">
                <a:latin typeface="华文新魏" panose="02010800040101010101" pitchFamily="2" charset="-122"/>
              </a:rPr>
              <a:t> , </a:t>
            </a:r>
            <a:r>
              <a:rPr lang="en-US" altLang="zh-CN" sz="2600" dirty="0" err="1">
                <a:latin typeface="华文新魏" panose="02010800040101010101" pitchFamily="2" charset="-122"/>
              </a:rPr>
              <a:t>F</a:t>
            </a:r>
            <a:r>
              <a:rPr lang="en-US" altLang="zh-CN" sz="2600" baseline="-16000" dirty="0" err="1">
                <a:latin typeface="华文新魏" panose="02010800040101010101" pitchFamily="2" charset="-122"/>
              </a:rPr>
              <a:t>n</a:t>
            </a:r>
            <a:r>
              <a:rPr lang="en-US" altLang="zh-CN" sz="2600" dirty="0">
                <a:latin typeface="华文新魏" panose="02010800040101010101" pitchFamily="2" charset="-122"/>
              </a:rPr>
              <a:t>&gt;}</a:t>
            </a:r>
          </a:p>
          <a:p>
            <a:pPr lvl="1" eaLnBrk="1" hangingPunct="1">
              <a:lnSpc>
                <a:spcPct val="120000"/>
              </a:lnSpc>
              <a:spcBef>
                <a:spcPct val="25000"/>
              </a:spcBef>
              <a:buFontTx/>
              <a:buNone/>
            </a:pPr>
            <a:r>
              <a:rPr lang="zh-CN" altLang="en-US" dirty="0">
                <a:latin typeface="华文新魏" panose="02010800040101010101" pitchFamily="2" charset="-122"/>
              </a:rPr>
              <a:t>其中</a:t>
            </a:r>
            <a:r>
              <a:rPr lang="en-US" altLang="zh-CN" dirty="0">
                <a:latin typeface="华文新魏" panose="02010800040101010101" pitchFamily="2" charset="-122"/>
              </a:rPr>
              <a:t>U= U</a:t>
            </a:r>
            <a:r>
              <a:rPr lang="en-US" altLang="zh-CN" baseline="-25000" dirty="0">
                <a:latin typeface="华文新魏" panose="02010800040101010101" pitchFamily="2" charset="-122"/>
              </a:rPr>
              <a:t>1</a:t>
            </a:r>
            <a:r>
              <a:rPr lang="en-US" altLang="zh-CN" dirty="0">
                <a:latin typeface="华文新魏" panose="02010800040101010101" pitchFamily="2" charset="-122"/>
              </a:rPr>
              <a:t> </a:t>
            </a:r>
            <a:r>
              <a:rPr lang="zh-CN" altLang="en-US" dirty="0">
                <a:latin typeface="Times New Roman" panose="02020603050405020304" pitchFamily="18" charset="0"/>
                <a:ea typeface="宋体" panose="02010600030101010101" pitchFamily="2" charset="-122"/>
                <a:sym typeface="Symbol" panose="05050102010706020507" pitchFamily="18" charset="2"/>
              </a:rPr>
              <a:t></a:t>
            </a:r>
            <a:r>
              <a:rPr lang="zh-CN" altLang="en-US" dirty="0">
                <a:latin typeface="华文新魏" panose="02010800040101010101" pitchFamily="2" charset="-122"/>
              </a:rPr>
              <a:t> </a:t>
            </a:r>
            <a:r>
              <a:rPr lang="en-US" altLang="zh-CN" dirty="0">
                <a:latin typeface="华文新魏" panose="02010800040101010101" pitchFamily="2" charset="-122"/>
              </a:rPr>
              <a:t>U</a:t>
            </a:r>
            <a:r>
              <a:rPr lang="en-US" altLang="zh-CN" baseline="-25000" dirty="0">
                <a:latin typeface="华文新魏" panose="02010800040101010101" pitchFamily="2" charset="-122"/>
              </a:rPr>
              <a:t>2 </a:t>
            </a:r>
            <a:r>
              <a:rPr lang="zh-CN" altLang="en-US" dirty="0">
                <a:latin typeface="Times New Roman" panose="02020603050405020304" pitchFamily="18" charset="0"/>
                <a:ea typeface="宋体" panose="02010600030101010101" pitchFamily="2" charset="-122"/>
                <a:sym typeface="Symbol" panose="05050102010706020507" pitchFamily="18" charset="2"/>
              </a:rPr>
              <a:t> </a:t>
            </a:r>
            <a:r>
              <a:rPr lang="en-US" altLang="zh-CN" dirty="0"/>
              <a:t>…</a:t>
            </a:r>
            <a:r>
              <a:rPr lang="en-US" altLang="zh-CN" dirty="0">
                <a:latin typeface="华文新魏" panose="02010800040101010101" pitchFamily="2" charset="-122"/>
              </a:rPr>
              <a:t> </a:t>
            </a:r>
            <a:r>
              <a:rPr lang="zh-CN" altLang="en-US" dirty="0">
                <a:latin typeface="Times New Roman" panose="02020603050405020304" pitchFamily="18" charset="0"/>
                <a:ea typeface="宋体" panose="02010600030101010101" pitchFamily="2" charset="-122"/>
                <a:sym typeface="Symbol" panose="05050102010706020507" pitchFamily="18" charset="2"/>
              </a:rPr>
              <a:t></a:t>
            </a:r>
            <a:r>
              <a:rPr lang="en-US" altLang="zh-CN" dirty="0">
                <a:latin typeface="华文新魏" panose="02010800040101010101" pitchFamily="2" charset="-122"/>
              </a:rPr>
              <a:t> U</a:t>
            </a:r>
            <a:r>
              <a:rPr lang="en-US" altLang="zh-CN" baseline="-25000" dirty="0">
                <a:latin typeface="华文新魏" panose="02010800040101010101" pitchFamily="2" charset="-122"/>
              </a:rPr>
              <a:t>n</a:t>
            </a:r>
            <a:r>
              <a:rPr lang="en-US" altLang="zh-CN" dirty="0">
                <a:latin typeface="华文新魏" panose="02010800040101010101" pitchFamily="2" charset="-122"/>
              </a:rPr>
              <a:t>，</a:t>
            </a:r>
            <a:r>
              <a:rPr lang="zh-CN" altLang="en-US" dirty="0">
                <a:latin typeface="华文新魏" panose="02010800040101010101" pitchFamily="2" charset="-122"/>
              </a:rPr>
              <a:t>并且没有</a:t>
            </a:r>
            <a:r>
              <a:rPr lang="en-US" altLang="zh-CN" dirty="0" err="1">
                <a:latin typeface="华文新魏" panose="02010800040101010101" pitchFamily="2" charset="-122"/>
              </a:rPr>
              <a:t>U</a:t>
            </a:r>
            <a:r>
              <a:rPr lang="en-US" altLang="zh-CN" baseline="-16000" dirty="0" err="1">
                <a:latin typeface="华文新魏" panose="02010800040101010101" pitchFamily="2" charset="-122"/>
              </a:rPr>
              <a:t>i</a:t>
            </a:r>
            <a:r>
              <a:rPr lang="en-US" altLang="zh-CN" dirty="0">
                <a:latin typeface="华文新魏" panose="02010800040101010101" pitchFamily="2" charset="-122"/>
              </a:rPr>
              <a:t> </a:t>
            </a:r>
            <a:r>
              <a:rPr lang="en-US" altLang="zh-CN" dirty="0">
                <a:latin typeface="华文新魏" panose="02010800040101010101" pitchFamily="2" charset="-122"/>
                <a:sym typeface="Symbol" panose="05050102010706020507" pitchFamily="18" charset="2"/>
              </a:rPr>
              <a:t> </a:t>
            </a:r>
            <a:r>
              <a:rPr lang="en-US" altLang="zh-CN" dirty="0">
                <a:latin typeface="华文新魏" panose="02010800040101010101" pitchFamily="2" charset="-122"/>
              </a:rPr>
              <a:t>U</a:t>
            </a:r>
            <a:r>
              <a:rPr lang="en-US" altLang="zh-CN" baseline="-16000" dirty="0">
                <a:latin typeface="华文新魏" panose="02010800040101010101" pitchFamily="2" charset="-122"/>
              </a:rPr>
              <a:t>j</a:t>
            </a:r>
            <a:r>
              <a:rPr lang="en-US" altLang="zh-CN" dirty="0">
                <a:latin typeface="华文新魏" panose="02010800040101010101" pitchFamily="2" charset="-122"/>
                <a:sym typeface="Symbol" panose="05050102010706020507" pitchFamily="18" charset="2"/>
              </a:rPr>
              <a:t>，1≤i，j ≤n， </a:t>
            </a:r>
            <a:r>
              <a:rPr lang="en-US" altLang="zh-CN" dirty="0">
                <a:latin typeface="华文新魏" panose="02010800040101010101" pitchFamily="2" charset="-122"/>
              </a:rPr>
              <a:t>F</a:t>
            </a:r>
            <a:r>
              <a:rPr lang="en-US" altLang="zh-CN" baseline="-16000" dirty="0">
                <a:latin typeface="华文新魏" panose="02010800040101010101" pitchFamily="2" charset="-122"/>
              </a:rPr>
              <a:t>i</a:t>
            </a:r>
            <a:r>
              <a:rPr lang="zh-CN" altLang="en-US" dirty="0">
                <a:latin typeface="华文新魏" panose="02010800040101010101" pitchFamily="2" charset="-122"/>
                <a:sym typeface="Symbol" panose="05050102010706020507" pitchFamily="18" charset="2"/>
              </a:rPr>
              <a:t>是</a:t>
            </a:r>
            <a:r>
              <a:rPr lang="en-US" altLang="zh-CN" dirty="0">
                <a:latin typeface="华文新魏" panose="02010800040101010101" pitchFamily="2" charset="-122"/>
                <a:sym typeface="Symbol" panose="05050102010706020507" pitchFamily="18" charset="2"/>
              </a:rPr>
              <a:t>F</a:t>
            </a:r>
            <a:r>
              <a:rPr lang="zh-CN" altLang="en-US" dirty="0">
                <a:latin typeface="华文新魏" panose="02010800040101010101" pitchFamily="2" charset="-122"/>
                <a:sym typeface="Symbol" panose="05050102010706020507" pitchFamily="18" charset="2"/>
              </a:rPr>
              <a:t>在</a:t>
            </a:r>
            <a:r>
              <a:rPr lang="en-US" altLang="zh-CN" dirty="0" err="1">
                <a:latin typeface="华文新魏" panose="02010800040101010101" pitchFamily="2" charset="-122"/>
                <a:sym typeface="Symbol" panose="05050102010706020507" pitchFamily="18" charset="2"/>
              </a:rPr>
              <a:t>U</a:t>
            </a:r>
            <a:r>
              <a:rPr lang="en-US" altLang="zh-CN" baseline="-16000" dirty="0" err="1">
                <a:latin typeface="华文新魏" panose="02010800040101010101" pitchFamily="2" charset="-122"/>
              </a:rPr>
              <a:t>i</a:t>
            </a:r>
            <a:r>
              <a:rPr lang="zh-CN" altLang="en-US" dirty="0">
                <a:latin typeface="华文新魏" panose="02010800040101010101" pitchFamily="2" charset="-122"/>
              </a:rPr>
              <a:t>上的投影，称为限定</a:t>
            </a:r>
            <a:r>
              <a:rPr lang="en-US" altLang="zh-CN" dirty="0">
                <a:latin typeface="华文新魏" panose="02010800040101010101" pitchFamily="2" charset="-122"/>
              </a:rPr>
              <a:t>(restriction)</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97284" name="Rectangle 2"/>
          <p:cNvSpPr>
            <a:spLocks noGrp="1" noChangeArrowheads="1"/>
          </p:cNvSpPr>
          <p:nvPr>
            <p:ph type="title"/>
          </p:nvPr>
        </p:nvSpPr>
        <p:spPr/>
        <p:txBody>
          <a:bodyPr/>
          <a:lstStyle/>
          <a:p>
            <a:pPr eaLnBrk="1" hangingPunct="1">
              <a:defRPr/>
            </a:pPr>
            <a:r>
              <a:rPr kumimoji="1" lang="zh-CN" altLang="en-US"/>
              <a:t>模式分解的定义</a:t>
            </a:r>
          </a:p>
        </p:txBody>
      </p:sp>
      <p:sp>
        <p:nvSpPr>
          <p:cNvPr id="97285" name="Rectangle 3"/>
          <p:cNvSpPr>
            <a:spLocks noGrp="1" noChangeArrowheads="1"/>
          </p:cNvSpPr>
          <p:nvPr>
            <p:ph idx="1"/>
          </p:nvPr>
        </p:nvSpPr>
        <p:spPr/>
        <p:txBody>
          <a:bodyPr/>
          <a:lstStyle/>
          <a:p>
            <a:pPr eaLnBrk="1" hangingPunct="1"/>
            <a:r>
              <a:rPr lang="zh-CN" altLang="en-US"/>
              <a:t>分解的基本代数运算</a:t>
            </a:r>
          </a:p>
          <a:p>
            <a:pPr lvl="1" eaLnBrk="1" hangingPunct="1"/>
            <a:r>
              <a:rPr lang="zh-CN" altLang="en-US"/>
              <a:t>投影</a:t>
            </a:r>
          </a:p>
          <a:p>
            <a:pPr lvl="1" eaLnBrk="1" hangingPunct="1"/>
            <a:r>
              <a:rPr lang="zh-CN" altLang="en-US"/>
              <a:t>自然连接</a:t>
            </a:r>
          </a:p>
          <a:p>
            <a:pPr eaLnBrk="1" hangingPunct="1"/>
            <a:r>
              <a:rPr lang="zh-CN" altLang="en-US"/>
              <a:t>分解的要求</a:t>
            </a:r>
          </a:p>
          <a:p>
            <a:pPr lvl="1" eaLnBrk="1" hangingPunct="1"/>
            <a:r>
              <a:rPr lang="zh-CN" altLang="en-US"/>
              <a:t>无损连接分解</a:t>
            </a:r>
          </a:p>
          <a:p>
            <a:pPr lvl="1" eaLnBrk="1" hangingPunct="1"/>
            <a:r>
              <a:rPr lang="zh-CN" altLang="en-US"/>
              <a:t>保持函数依赖</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dirty="0"/>
          </a:p>
        </p:txBody>
      </p:sp>
      <p:sp>
        <p:nvSpPr>
          <p:cNvPr id="98308" name="Rectangle 2"/>
          <p:cNvSpPr>
            <a:spLocks noGrp="1" noChangeArrowheads="1"/>
          </p:cNvSpPr>
          <p:nvPr>
            <p:ph type="title"/>
          </p:nvPr>
        </p:nvSpPr>
        <p:spPr/>
        <p:txBody>
          <a:bodyPr/>
          <a:lstStyle/>
          <a:p>
            <a:pPr eaLnBrk="1" hangingPunct="1">
              <a:defRPr/>
            </a:pPr>
            <a:r>
              <a:rPr kumimoji="1" lang="zh-CN" altLang="en-US"/>
              <a:t>模式分解中存在的问题</a:t>
            </a:r>
          </a:p>
        </p:txBody>
      </p:sp>
      <p:sp>
        <p:nvSpPr>
          <p:cNvPr id="98309" name="Rectangle 3"/>
          <p:cNvSpPr>
            <a:spLocks noGrp="1" noChangeArrowheads="1"/>
          </p:cNvSpPr>
          <p:nvPr>
            <p:ph idx="1"/>
          </p:nvPr>
        </p:nvSpPr>
        <p:spPr>
          <a:xfrm>
            <a:off x="476250" y="1268413"/>
            <a:ext cx="1828800" cy="431800"/>
          </a:xfrm>
        </p:spPr>
        <p:txBody>
          <a:bodyPr/>
          <a:lstStyle/>
          <a:p>
            <a:pPr algn="ctr" eaLnBrk="1" hangingPunct="1">
              <a:buFont typeface="Wingdings" panose="05000000000000000000" pitchFamily="2" charset="2"/>
              <a:buNone/>
            </a:pPr>
            <a:r>
              <a:rPr lang="en-US" altLang="zh-CN" sz="2600" b="1">
                <a:latin typeface="华文新魏" panose="02010800040101010101" pitchFamily="2" charset="-122"/>
              </a:rPr>
              <a:t>R(A, B, C)</a:t>
            </a:r>
          </a:p>
        </p:txBody>
      </p:sp>
      <p:grpSp>
        <p:nvGrpSpPr>
          <p:cNvPr id="98310" name="Group 4"/>
          <p:cNvGrpSpPr>
            <a:grpSpLocks/>
          </p:cNvGrpSpPr>
          <p:nvPr/>
        </p:nvGrpSpPr>
        <p:grpSpPr bwMode="auto">
          <a:xfrm>
            <a:off x="381000" y="1752600"/>
            <a:ext cx="2000250" cy="1366838"/>
            <a:chOff x="624" y="1248"/>
            <a:chExt cx="1260" cy="861"/>
          </a:xfrm>
        </p:grpSpPr>
        <p:sp>
          <p:nvSpPr>
            <p:cNvPr id="98443" name="Rectangle 5"/>
            <p:cNvSpPr>
              <a:spLocks noChangeArrowheads="1"/>
            </p:cNvSpPr>
            <p:nvPr/>
          </p:nvSpPr>
          <p:spPr bwMode="auto">
            <a:xfrm>
              <a:off x="1464" y="1822"/>
              <a:ext cx="42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zh-CN" altLang="en-US" sz="2200">
                  <a:latin typeface="华文新魏" panose="02010800040101010101" pitchFamily="2" charset="-122"/>
                </a:rPr>
                <a:t>1</a:t>
              </a:r>
            </a:p>
          </p:txBody>
        </p:sp>
        <p:sp>
          <p:nvSpPr>
            <p:cNvPr id="98444" name="Rectangle 6"/>
            <p:cNvSpPr>
              <a:spLocks noChangeArrowheads="1"/>
            </p:cNvSpPr>
            <p:nvPr/>
          </p:nvSpPr>
          <p:spPr bwMode="auto">
            <a:xfrm>
              <a:off x="1044" y="1822"/>
              <a:ext cx="42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zh-CN" altLang="en-US" sz="2200">
                  <a:latin typeface="华文新魏" panose="02010800040101010101" pitchFamily="2" charset="-122"/>
                </a:rPr>
                <a:t>2</a:t>
              </a:r>
            </a:p>
          </p:txBody>
        </p:sp>
        <p:sp>
          <p:nvSpPr>
            <p:cNvPr id="98445" name="Rectangle 7"/>
            <p:cNvSpPr>
              <a:spLocks noChangeArrowheads="1"/>
            </p:cNvSpPr>
            <p:nvPr/>
          </p:nvSpPr>
          <p:spPr bwMode="auto">
            <a:xfrm>
              <a:off x="624" y="1822"/>
              <a:ext cx="42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zh-CN" altLang="en-US" sz="2200">
                  <a:latin typeface="华文新魏" panose="02010800040101010101" pitchFamily="2" charset="-122"/>
                </a:rPr>
                <a:t>2</a:t>
              </a:r>
            </a:p>
          </p:txBody>
        </p:sp>
        <p:sp>
          <p:nvSpPr>
            <p:cNvPr id="98446" name="Rectangle 8"/>
            <p:cNvSpPr>
              <a:spLocks noChangeArrowheads="1"/>
            </p:cNvSpPr>
            <p:nvPr/>
          </p:nvSpPr>
          <p:spPr bwMode="auto">
            <a:xfrm>
              <a:off x="1464" y="1535"/>
              <a:ext cx="42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zh-CN" altLang="en-US" sz="2200">
                  <a:latin typeface="华文新魏" panose="02010800040101010101" pitchFamily="2" charset="-122"/>
                </a:rPr>
                <a:t>2</a:t>
              </a:r>
            </a:p>
          </p:txBody>
        </p:sp>
        <p:sp>
          <p:nvSpPr>
            <p:cNvPr id="98447" name="Rectangle 9"/>
            <p:cNvSpPr>
              <a:spLocks noChangeArrowheads="1"/>
            </p:cNvSpPr>
            <p:nvPr/>
          </p:nvSpPr>
          <p:spPr bwMode="auto">
            <a:xfrm>
              <a:off x="1044" y="1535"/>
              <a:ext cx="42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zh-CN" altLang="en-US" sz="2200">
                  <a:latin typeface="华文新魏" panose="02010800040101010101" pitchFamily="2" charset="-122"/>
                </a:rPr>
                <a:t>1</a:t>
              </a:r>
            </a:p>
          </p:txBody>
        </p:sp>
        <p:sp>
          <p:nvSpPr>
            <p:cNvPr id="98448" name="Rectangle 10"/>
            <p:cNvSpPr>
              <a:spLocks noChangeArrowheads="1"/>
            </p:cNvSpPr>
            <p:nvPr/>
          </p:nvSpPr>
          <p:spPr bwMode="auto">
            <a:xfrm>
              <a:off x="624" y="1535"/>
              <a:ext cx="42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zh-CN" altLang="en-US" sz="2200">
                  <a:latin typeface="华文新魏" panose="02010800040101010101" pitchFamily="2" charset="-122"/>
                </a:rPr>
                <a:t>1</a:t>
              </a:r>
            </a:p>
          </p:txBody>
        </p:sp>
        <p:sp>
          <p:nvSpPr>
            <p:cNvPr id="98449" name="Rectangle 11"/>
            <p:cNvSpPr>
              <a:spLocks noChangeArrowheads="1"/>
            </p:cNvSpPr>
            <p:nvPr/>
          </p:nvSpPr>
          <p:spPr bwMode="auto">
            <a:xfrm>
              <a:off x="1464" y="1248"/>
              <a:ext cx="42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200">
                  <a:latin typeface="华文新魏" panose="02010800040101010101" pitchFamily="2" charset="-122"/>
                </a:rPr>
                <a:t>C</a:t>
              </a:r>
            </a:p>
          </p:txBody>
        </p:sp>
        <p:sp>
          <p:nvSpPr>
            <p:cNvPr id="98450" name="Rectangle 12"/>
            <p:cNvSpPr>
              <a:spLocks noChangeArrowheads="1"/>
            </p:cNvSpPr>
            <p:nvPr/>
          </p:nvSpPr>
          <p:spPr bwMode="auto">
            <a:xfrm>
              <a:off x="1044" y="1248"/>
              <a:ext cx="42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200">
                  <a:latin typeface="华文新魏" panose="02010800040101010101" pitchFamily="2" charset="-122"/>
                </a:rPr>
                <a:t>B</a:t>
              </a:r>
            </a:p>
          </p:txBody>
        </p:sp>
        <p:sp>
          <p:nvSpPr>
            <p:cNvPr id="98451" name="Rectangle 13"/>
            <p:cNvSpPr>
              <a:spLocks noChangeArrowheads="1"/>
            </p:cNvSpPr>
            <p:nvPr/>
          </p:nvSpPr>
          <p:spPr bwMode="auto">
            <a:xfrm>
              <a:off x="624" y="1248"/>
              <a:ext cx="42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200">
                  <a:latin typeface="华文新魏" panose="02010800040101010101" pitchFamily="2" charset="-122"/>
                </a:rPr>
                <a:t>A</a:t>
              </a:r>
            </a:p>
          </p:txBody>
        </p:sp>
        <p:sp>
          <p:nvSpPr>
            <p:cNvPr id="98452" name="Line 14"/>
            <p:cNvSpPr>
              <a:spLocks noChangeShapeType="1"/>
            </p:cNvSpPr>
            <p:nvPr/>
          </p:nvSpPr>
          <p:spPr bwMode="auto">
            <a:xfrm>
              <a:off x="624" y="1248"/>
              <a:ext cx="1260"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453" name="Line 15"/>
            <p:cNvSpPr>
              <a:spLocks noChangeShapeType="1"/>
            </p:cNvSpPr>
            <p:nvPr/>
          </p:nvSpPr>
          <p:spPr bwMode="auto">
            <a:xfrm>
              <a:off x="624" y="1535"/>
              <a:ext cx="1260"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454" name="Line 16"/>
            <p:cNvSpPr>
              <a:spLocks noChangeShapeType="1"/>
            </p:cNvSpPr>
            <p:nvPr/>
          </p:nvSpPr>
          <p:spPr bwMode="auto">
            <a:xfrm>
              <a:off x="624" y="1822"/>
              <a:ext cx="1260"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455" name="Line 17"/>
            <p:cNvSpPr>
              <a:spLocks noChangeShapeType="1"/>
            </p:cNvSpPr>
            <p:nvPr/>
          </p:nvSpPr>
          <p:spPr bwMode="auto">
            <a:xfrm>
              <a:off x="624" y="2109"/>
              <a:ext cx="1260"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456" name="Line 18"/>
            <p:cNvSpPr>
              <a:spLocks noChangeShapeType="1"/>
            </p:cNvSpPr>
            <p:nvPr/>
          </p:nvSpPr>
          <p:spPr bwMode="auto">
            <a:xfrm>
              <a:off x="624" y="1248"/>
              <a:ext cx="0" cy="861"/>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457" name="Line 19"/>
            <p:cNvSpPr>
              <a:spLocks noChangeShapeType="1"/>
            </p:cNvSpPr>
            <p:nvPr/>
          </p:nvSpPr>
          <p:spPr bwMode="auto">
            <a:xfrm>
              <a:off x="1044" y="1248"/>
              <a:ext cx="0" cy="861"/>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458" name="Line 20"/>
            <p:cNvSpPr>
              <a:spLocks noChangeShapeType="1"/>
            </p:cNvSpPr>
            <p:nvPr/>
          </p:nvSpPr>
          <p:spPr bwMode="auto">
            <a:xfrm>
              <a:off x="1464" y="1248"/>
              <a:ext cx="0" cy="861"/>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459" name="Line 21"/>
            <p:cNvSpPr>
              <a:spLocks noChangeShapeType="1"/>
            </p:cNvSpPr>
            <p:nvPr/>
          </p:nvSpPr>
          <p:spPr bwMode="auto">
            <a:xfrm>
              <a:off x="1884" y="1248"/>
              <a:ext cx="0" cy="861"/>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98311" name="Group 22"/>
          <p:cNvGrpSpPr>
            <a:grpSpLocks/>
          </p:cNvGrpSpPr>
          <p:nvPr/>
        </p:nvGrpSpPr>
        <p:grpSpPr bwMode="auto">
          <a:xfrm>
            <a:off x="2838450" y="1752600"/>
            <a:ext cx="1333500" cy="1366838"/>
            <a:chOff x="1920" y="1296"/>
            <a:chExt cx="840" cy="861"/>
          </a:xfrm>
        </p:grpSpPr>
        <p:sp>
          <p:nvSpPr>
            <p:cNvPr id="98430" name="Rectangle 23"/>
            <p:cNvSpPr>
              <a:spLocks noChangeArrowheads="1"/>
            </p:cNvSpPr>
            <p:nvPr/>
          </p:nvSpPr>
          <p:spPr bwMode="auto">
            <a:xfrm>
              <a:off x="2352" y="1870"/>
              <a:ext cx="408"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zh-CN" altLang="en-US" sz="2200">
                  <a:latin typeface="华文新魏" panose="02010800040101010101" pitchFamily="2" charset="-122"/>
                </a:rPr>
                <a:t>2</a:t>
              </a:r>
            </a:p>
          </p:txBody>
        </p:sp>
        <p:sp>
          <p:nvSpPr>
            <p:cNvPr id="98431" name="Rectangle 24"/>
            <p:cNvSpPr>
              <a:spLocks noChangeArrowheads="1"/>
            </p:cNvSpPr>
            <p:nvPr/>
          </p:nvSpPr>
          <p:spPr bwMode="auto">
            <a:xfrm>
              <a:off x="1920" y="1870"/>
              <a:ext cx="432"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zh-CN" altLang="en-US" sz="2200">
                  <a:latin typeface="华文新魏" panose="02010800040101010101" pitchFamily="2" charset="-122"/>
                </a:rPr>
                <a:t>2</a:t>
              </a:r>
            </a:p>
          </p:txBody>
        </p:sp>
        <p:sp>
          <p:nvSpPr>
            <p:cNvPr id="98432" name="Rectangle 25"/>
            <p:cNvSpPr>
              <a:spLocks noChangeArrowheads="1"/>
            </p:cNvSpPr>
            <p:nvPr/>
          </p:nvSpPr>
          <p:spPr bwMode="auto">
            <a:xfrm>
              <a:off x="2352" y="1583"/>
              <a:ext cx="408"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zh-CN" altLang="en-US" sz="2200">
                  <a:latin typeface="华文新魏" panose="02010800040101010101" pitchFamily="2" charset="-122"/>
                </a:rPr>
                <a:t>1</a:t>
              </a:r>
            </a:p>
          </p:txBody>
        </p:sp>
        <p:sp>
          <p:nvSpPr>
            <p:cNvPr id="98433" name="Rectangle 26"/>
            <p:cNvSpPr>
              <a:spLocks noChangeArrowheads="1"/>
            </p:cNvSpPr>
            <p:nvPr/>
          </p:nvSpPr>
          <p:spPr bwMode="auto">
            <a:xfrm>
              <a:off x="1920" y="1583"/>
              <a:ext cx="432"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zh-CN" altLang="en-US" sz="2200">
                  <a:latin typeface="华文新魏" panose="02010800040101010101" pitchFamily="2" charset="-122"/>
                </a:rPr>
                <a:t>1</a:t>
              </a:r>
            </a:p>
          </p:txBody>
        </p:sp>
        <p:sp>
          <p:nvSpPr>
            <p:cNvPr id="98434" name="Rectangle 27"/>
            <p:cNvSpPr>
              <a:spLocks noChangeArrowheads="1"/>
            </p:cNvSpPr>
            <p:nvPr/>
          </p:nvSpPr>
          <p:spPr bwMode="auto">
            <a:xfrm>
              <a:off x="2352" y="1296"/>
              <a:ext cx="408"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200">
                  <a:latin typeface="华文新魏" panose="02010800040101010101" pitchFamily="2" charset="-122"/>
                </a:rPr>
                <a:t>B</a:t>
              </a:r>
            </a:p>
          </p:txBody>
        </p:sp>
        <p:sp>
          <p:nvSpPr>
            <p:cNvPr id="98435" name="Rectangle 28"/>
            <p:cNvSpPr>
              <a:spLocks noChangeArrowheads="1"/>
            </p:cNvSpPr>
            <p:nvPr/>
          </p:nvSpPr>
          <p:spPr bwMode="auto">
            <a:xfrm>
              <a:off x="1920" y="1296"/>
              <a:ext cx="432"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200">
                  <a:latin typeface="华文新魏" panose="02010800040101010101" pitchFamily="2" charset="-122"/>
                </a:rPr>
                <a:t>A</a:t>
              </a:r>
            </a:p>
          </p:txBody>
        </p:sp>
        <p:sp>
          <p:nvSpPr>
            <p:cNvPr id="98436" name="Line 29"/>
            <p:cNvSpPr>
              <a:spLocks noChangeShapeType="1"/>
            </p:cNvSpPr>
            <p:nvPr/>
          </p:nvSpPr>
          <p:spPr bwMode="auto">
            <a:xfrm>
              <a:off x="1920" y="1296"/>
              <a:ext cx="840"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437" name="Line 30"/>
            <p:cNvSpPr>
              <a:spLocks noChangeShapeType="1"/>
            </p:cNvSpPr>
            <p:nvPr/>
          </p:nvSpPr>
          <p:spPr bwMode="auto">
            <a:xfrm>
              <a:off x="1920" y="1583"/>
              <a:ext cx="840"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438" name="Line 31"/>
            <p:cNvSpPr>
              <a:spLocks noChangeShapeType="1"/>
            </p:cNvSpPr>
            <p:nvPr/>
          </p:nvSpPr>
          <p:spPr bwMode="auto">
            <a:xfrm>
              <a:off x="1920" y="1870"/>
              <a:ext cx="840"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439" name="Line 32"/>
            <p:cNvSpPr>
              <a:spLocks noChangeShapeType="1"/>
            </p:cNvSpPr>
            <p:nvPr/>
          </p:nvSpPr>
          <p:spPr bwMode="auto">
            <a:xfrm>
              <a:off x="1920" y="2157"/>
              <a:ext cx="840"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440" name="Line 33"/>
            <p:cNvSpPr>
              <a:spLocks noChangeShapeType="1"/>
            </p:cNvSpPr>
            <p:nvPr/>
          </p:nvSpPr>
          <p:spPr bwMode="auto">
            <a:xfrm>
              <a:off x="1920" y="1296"/>
              <a:ext cx="0" cy="861"/>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441" name="Line 34"/>
            <p:cNvSpPr>
              <a:spLocks noChangeShapeType="1"/>
            </p:cNvSpPr>
            <p:nvPr/>
          </p:nvSpPr>
          <p:spPr bwMode="auto">
            <a:xfrm>
              <a:off x="2352" y="1296"/>
              <a:ext cx="0" cy="861"/>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442" name="Line 35"/>
            <p:cNvSpPr>
              <a:spLocks noChangeShapeType="1"/>
            </p:cNvSpPr>
            <p:nvPr/>
          </p:nvSpPr>
          <p:spPr bwMode="auto">
            <a:xfrm>
              <a:off x="2760" y="1296"/>
              <a:ext cx="0" cy="861"/>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98312" name="Group 36"/>
          <p:cNvGrpSpPr>
            <a:grpSpLocks/>
          </p:cNvGrpSpPr>
          <p:nvPr/>
        </p:nvGrpSpPr>
        <p:grpSpPr bwMode="auto">
          <a:xfrm>
            <a:off x="4705350" y="1752600"/>
            <a:ext cx="1333500" cy="1366838"/>
            <a:chOff x="3012" y="1296"/>
            <a:chExt cx="840" cy="861"/>
          </a:xfrm>
        </p:grpSpPr>
        <p:sp>
          <p:nvSpPr>
            <p:cNvPr id="98417" name="Rectangle 37"/>
            <p:cNvSpPr>
              <a:spLocks noChangeArrowheads="1"/>
            </p:cNvSpPr>
            <p:nvPr/>
          </p:nvSpPr>
          <p:spPr bwMode="auto">
            <a:xfrm>
              <a:off x="3432" y="1870"/>
              <a:ext cx="42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zh-CN" altLang="en-US" sz="2200">
                  <a:latin typeface="华文新魏" panose="02010800040101010101" pitchFamily="2" charset="-122"/>
                </a:rPr>
                <a:t>1</a:t>
              </a:r>
            </a:p>
          </p:txBody>
        </p:sp>
        <p:sp>
          <p:nvSpPr>
            <p:cNvPr id="98418" name="Rectangle 38"/>
            <p:cNvSpPr>
              <a:spLocks noChangeArrowheads="1"/>
            </p:cNvSpPr>
            <p:nvPr/>
          </p:nvSpPr>
          <p:spPr bwMode="auto">
            <a:xfrm>
              <a:off x="3012" y="1870"/>
              <a:ext cx="42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zh-CN" altLang="en-US" sz="2200">
                  <a:latin typeface="华文新魏" panose="02010800040101010101" pitchFamily="2" charset="-122"/>
                </a:rPr>
                <a:t>2</a:t>
              </a:r>
            </a:p>
          </p:txBody>
        </p:sp>
        <p:sp>
          <p:nvSpPr>
            <p:cNvPr id="98419" name="Rectangle 39"/>
            <p:cNvSpPr>
              <a:spLocks noChangeArrowheads="1"/>
            </p:cNvSpPr>
            <p:nvPr/>
          </p:nvSpPr>
          <p:spPr bwMode="auto">
            <a:xfrm>
              <a:off x="3432" y="1583"/>
              <a:ext cx="42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zh-CN" altLang="en-US" sz="2200">
                  <a:latin typeface="华文新魏" panose="02010800040101010101" pitchFamily="2" charset="-122"/>
                </a:rPr>
                <a:t>2</a:t>
              </a:r>
            </a:p>
          </p:txBody>
        </p:sp>
        <p:sp>
          <p:nvSpPr>
            <p:cNvPr id="98420" name="Rectangle 40"/>
            <p:cNvSpPr>
              <a:spLocks noChangeArrowheads="1"/>
            </p:cNvSpPr>
            <p:nvPr/>
          </p:nvSpPr>
          <p:spPr bwMode="auto">
            <a:xfrm>
              <a:off x="3012" y="1583"/>
              <a:ext cx="42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zh-CN" altLang="en-US" sz="2200">
                  <a:latin typeface="华文新魏" panose="02010800040101010101" pitchFamily="2" charset="-122"/>
                </a:rPr>
                <a:t>1</a:t>
              </a:r>
            </a:p>
          </p:txBody>
        </p:sp>
        <p:sp>
          <p:nvSpPr>
            <p:cNvPr id="98421" name="Rectangle 41"/>
            <p:cNvSpPr>
              <a:spLocks noChangeArrowheads="1"/>
            </p:cNvSpPr>
            <p:nvPr/>
          </p:nvSpPr>
          <p:spPr bwMode="auto">
            <a:xfrm>
              <a:off x="3432" y="1296"/>
              <a:ext cx="42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200">
                  <a:latin typeface="华文新魏" panose="02010800040101010101" pitchFamily="2" charset="-122"/>
                </a:rPr>
                <a:t>C</a:t>
              </a:r>
            </a:p>
          </p:txBody>
        </p:sp>
        <p:sp>
          <p:nvSpPr>
            <p:cNvPr id="98422" name="Rectangle 42"/>
            <p:cNvSpPr>
              <a:spLocks noChangeArrowheads="1"/>
            </p:cNvSpPr>
            <p:nvPr/>
          </p:nvSpPr>
          <p:spPr bwMode="auto">
            <a:xfrm>
              <a:off x="3012" y="1296"/>
              <a:ext cx="42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200">
                  <a:latin typeface="华文新魏" panose="02010800040101010101" pitchFamily="2" charset="-122"/>
                </a:rPr>
                <a:t>B</a:t>
              </a:r>
            </a:p>
          </p:txBody>
        </p:sp>
        <p:sp>
          <p:nvSpPr>
            <p:cNvPr id="98423" name="Line 43"/>
            <p:cNvSpPr>
              <a:spLocks noChangeShapeType="1"/>
            </p:cNvSpPr>
            <p:nvPr/>
          </p:nvSpPr>
          <p:spPr bwMode="auto">
            <a:xfrm>
              <a:off x="3012" y="1296"/>
              <a:ext cx="840"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424" name="Line 44"/>
            <p:cNvSpPr>
              <a:spLocks noChangeShapeType="1"/>
            </p:cNvSpPr>
            <p:nvPr/>
          </p:nvSpPr>
          <p:spPr bwMode="auto">
            <a:xfrm>
              <a:off x="3012" y="1583"/>
              <a:ext cx="840"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425" name="Line 45"/>
            <p:cNvSpPr>
              <a:spLocks noChangeShapeType="1"/>
            </p:cNvSpPr>
            <p:nvPr/>
          </p:nvSpPr>
          <p:spPr bwMode="auto">
            <a:xfrm>
              <a:off x="3012" y="1870"/>
              <a:ext cx="840"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426" name="Line 46"/>
            <p:cNvSpPr>
              <a:spLocks noChangeShapeType="1"/>
            </p:cNvSpPr>
            <p:nvPr/>
          </p:nvSpPr>
          <p:spPr bwMode="auto">
            <a:xfrm>
              <a:off x="3012" y="2157"/>
              <a:ext cx="840"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427" name="Line 47"/>
            <p:cNvSpPr>
              <a:spLocks noChangeShapeType="1"/>
            </p:cNvSpPr>
            <p:nvPr/>
          </p:nvSpPr>
          <p:spPr bwMode="auto">
            <a:xfrm>
              <a:off x="3012" y="1296"/>
              <a:ext cx="0" cy="861"/>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428" name="Line 48"/>
            <p:cNvSpPr>
              <a:spLocks noChangeShapeType="1"/>
            </p:cNvSpPr>
            <p:nvPr/>
          </p:nvSpPr>
          <p:spPr bwMode="auto">
            <a:xfrm>
              <a:off x="3432" y="1296"/>
              <a:ext cx="0" cy="861"/>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429" name="Line 49"/>
            <p:cNvSpPr>
              <a:spLocks noChangeShapeType="1"/>
            </p:cNvSpPr>
            <p:nvPr/>
          </p:nvSpPr>
          <p:spPr bwMode="auto">
            <a:xfrm>
              <a:off x="3852" y="1296"/>
              <a:ext cx="0" cy="861"/>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98313" name="Group 50"/>
          <p:cNvGrpSpPr>
            <a:grpSpLocks/>
          </p:cNvGrpSpPr>
          <p:nvPr/>
        </p:nvGrpSpPr>
        <p:grpSpPr bwMode="auto">
          <a:xfrm>
            <a:off x="6648450" y="1752600"/>
            <a:ext cx="2000250" cy="1366838"/>
            <a:chOff x="624" y="1248"/>
            <a:chExt cx="1260" cy="861"/>
          </a:xfrm>
        </p:grpSpPr>
        <p:sp>
          <p:nvSpPr>
            <p:cNvPr id="98400" name="Rectangle 51"/>
            <p:cNvSpPr>
              <a:spLocks noChangeArrowheads="1"/>
            </p:cNvSpPr>
            <p:nvPr/>
          </p:nvSpPr>
          <p:spPr bwMode="auto">
            <a:xfrm>
              <a:off x="1464" y="1822"/>
              <a:ext cx="42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zh-CN" altLang="en-US" sz="2200">
                  <a:latin typeface="华文新魏" panose="02010800040101010101" pitchFamily="2" charset="-122"/>
                </a:rPr>
                <a:t>1</a:t>
              </a:r>
            </a:p>
          </p:txBody>
        </p:sp>
        <p:sp>
          <p:nvSpPr>
            <p:cNvPr id="98401" name="Rectangle 52"/>
            <p:cNvSpPr>
              <a:spLocks noChangeArrowheads="1"/>
            </p:cNvSpPr>
            <p:nvPr/>
          </p:nvSpPr>
          <p:spPr bwMode="auto">
            <a:xfrm>
              <a:off x="1044" y="1822"/>
              <a:ext cx="42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zh-CN" altLang="en-US" sz="2200">
                  <a:latin typeface="华文新魏" panose="02010800040101010101" pitchFamily="2" charset="-122"/>
                </a:rPr>
                <a:t>2</a:t>
              </a:r>
            </a:p>
          </p:txBody>
        </p:sp>
        <p:sp>
          <p:nvSpPr>
            <p:cNvPr id="98402" name="Rectangle 53"/>
            <p:cNvSpPr>
              <a:spLocks noChangeArrowheads="1"/>
            </p:cNvSpPr>
            <p:nvPr/>
          </p:nvSpPr>
          <p:spPr bwMode="auto">
            <a:xfrm>
              <a:off x="624" y="1822"/>
              <a:ext cx="42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zh-CN" altLang="en-US" sz="2200">
                  <a:latin typeface="华文新魏" panose="02010800040101010101" pitchFamily="2" charset="-122"/>
                </a:rPr>
                <a:t>2</a:t>
              </a:r>
            </a:p>
          </p:txBody>
        </p:sp>
        <p:sp>
          <p:nvSpPr>
            <p:cNvPr id="98403" name="Rectangle 54"/>
            <p:cNvSpPr>
              <a:spLocks noChangeArrowheads="1"/>
            </p:cNvSpPr>
            <p:nvPr/>
          </p:nvSpPr>
          <p:spPr bwMode="auto">
            <a:xfrm>
              <a:off x="1464" y="1535"/>
              <a:ext cx="42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zh-CN" altLang="en-US" sz="2200">
                  <a:latin typeface="华文新魏" panose="02010800040101010101" pitchFamily="2" charset="-122"/>
                </a:rPr>
                <a:t>2</a:t>
              </a:r>
            </a:p>
          </p:txBody>
        </p:sp>
        <p:sp>
          <p:nvSpPr>
            <p:cNvPr id="98404" name="Rectangle 55"/>
            <p:cNvSpPr>
              <a:spLocks noChangeArrowheads="1"/>
            </p:cNvSpPr>
            <p:nvPr/>
          </p:nvSpPr>
          <p:spPr bwMode="auto">
            <a:xfrm>
              <a:off x="1044" y="1535"/>
              <a:ext cx="42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zh-CN" altLang="en-US" sz="2200">
                  <a:latin typeface="华文新魏" panose="02010800040101010101" pitchFamily="2" charset="-122"/>
                </a:rPr>
                <a:t>1</a:t>
              </a:r>
            </a:p>
          </p:txBody>
        </p:sp>
        <p:sp>
          <p:nvSpPr>
            <p:cNvPr id="98405" name="Rectangle 56"/>
            <p:cNvSpPr>
              <a:spLocks noChangeArrowheads="1"/>
            </p:cNvSpPr>
            <p:nvPr/>
          </p:nvSpPr>
          <p:spPr bwMode="auto">
            <a:xfrm>
              <a:off x="624" y="1535"/>
              <a:ext cx="42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zh-CN" altLang="en-US" sz="2200">
                  <a:latin typeface="华文新魏" panose="02010800040101010101" pitchFamily="2" charset="-122"/>
                </a:rPr>
                <a:t>1</a:t>
              </a:r>
            </a:p>
          </p:txBody>
        </p:sp>
        <p:sp>
          <p:nvSpPr>
            <p:cNvPr id="98406" name="Rectangle 57"/>
            <p:cNvSpPr>
              <a:spLocks noChangeArrowheads="1"/>
            </p:cNvSpPr>
            <p:nvPr/>
          </p:nvSpPr>
          <p:spPr bwMode="auto">
            <a:xfrm>
              <a:off x="1464" y="1248"/>
              <a:ext cx="42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200">
                  <a:latin typeface="华文新魏" panose="02010800040101010101" pitchFamily="2" charset="-122"/>
                </a:rPr>
                <a:t>C</a:t>
              </a:r>
            </a:p>
          </p:txBody>
        </p:sp>
        <p:sp>
          <p:nvSpPr>
            <p:cNvPr id="98407" name="Rectangle 58"/>
            <p:cNvSpPr>
              <a:spLocks noChangeArrowheads="1"/>
            </p:cNvSpPr>
            <p:nvPr/>
          </p:nvSpPr>
          <p:spPr bwMode="auto">
            <a:xfrm>
              <a:off x="1044" y="1248"/>
              <a:ext cx="42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200">
                  <a:latin typeface="华文新魏" panose="02010800040101010101" pitchFamily="2" charset="-122"/>
                </a:rPr>
                <a:t>B</a:t>
              </a:r>
            </a:p>
          </p:txBody>
        </p:sp>
        <p:sp>
          <p:nvSpPr>
            <p:cNvPr id="98408" name="Rectangle 59"/>
            <p:cNvSpPr>
              <a:spLocks noChangeArrowheads="1"/>
            </p:cNvSpPr>
            <p:nvPr/>
          </p:nvSpPr>
          <p:spPr bwMode="auto">
            <a:xfrm>
              <a:off x="624" y="1248"/>
              <a:ext cx="42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200">
                  <a:latin typeface="华文新魏" panose="02010800040101010101" pitchFamily="2" charset="-122"/>
                </a:rPr>
                <a:t>A</a:t>
              </a:r>
            </a:p>
          </p:txBody>
        </p:sp>
        <p:sp>
          <p:nvSpPr>
            <p:cNvPr id="98409" name="Line 60"/>
            <p:cNvSpPr>
              <a:spLocks noChangeShapeType="1"/>
            </p:cNvSpPr>
            <p:nvPr/>
          </p:nvSpPr>
          <p:spPr bwMode="auto">
            <a:xfrm>
              <a:off x="624" y="1248"/>
              <a:ext cx="1260"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410" name="Line 61"/>
            <p:cNvSpPr>
              <a:spLocks noChangeShapeType="1"/>
            </p:cNvSpPr>
            <p:nvPr/>
          </p:nvSpPr>
          <p:spPr bwMode="auto">
            <a:xfrm>
              <a:off x="624" y="1535"/>
              <a:ext cx="1260"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411" name="Line 62"/>
            <p:cNvSpPr>
              <a:spLocks noChangeShapeType="1"/>
            </p:cNvSpPr>
            <p:nvPr/>
          </p:nvSpPr>
          <p:spPr bwMode="auto">
            <a:xfrm>
              <a:off x="624" y="1822"/>
              <a:ext cx="1260"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412" name="Line 63"/>
            <p:cNvSpPr>
              <a:spLocks noChangeShapeType="1"/>
            </p:cNvSpPr>
            <p:nvPr/>
          </p:nvSpPr>
          <p:spPr bwMode="auto">
            <a:xfrm>
              <a:off x="624" y="2109"/>
              <a:ext cx="1260"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413" name="Line 64"/>
            <p:cNvSpPr>
              <a:spLocks noChangeShapeType="1"/>
            </p:cNvSpPr>
            <p:nvPr/>
          </p:nvSpPr>
          <p:spPr bwMode="auto">
            <a:xfrm>
              <a:off x="624" y="1248"/>
              <a:ext cx="0" cy="861"/>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414" name="Line 65"/>
            <p:cNvSpPr>
              <a:spLocks noChangeShapeType="1"/>
            </p:cNvSpPr>
            <p:nvPr/>
          </p:nvSpPr>
          <p:spPr bwMode="auto">
            <a:xfrm>
              <a:off x="1044" y="1248"/>
              <a:ext cx="0" cy="861"/>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415" name="Line 66"/>
            <p:cNvSpPr>
              <a:spLocks noChangeShapeType="1"/>
            </p:cNvSpPr>
            <p:nvPr/>
          </p:nvSpPr>
          <p:spPr bwMode="auto">
            <a:xfrm>
              <a:off x="1464" y="1248"/>
              <a:ext cx="0" cy="861"/>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416" name="Line 67"/>
            <p:cNvSpPr>
              <a:spLocks noChangeShapeType="1"/>
            </p:cNvSpPr>
            <p:nvPr/>
          </p:nvSpPr>
          <p:spPr bwMode="auto">
            <a:xfrm>
              <a:off x="1884" y="1248"/>
              <a:ext cx="0" cy="861"/>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98314" name="Rectangle 68"/>
          <p:cNvSpPr>
            <a:spLocks noChangeArrowheads="1"/>
          </p:cNvSpPr>
          <p:nvPr/>
        </p:nvSpPr>
        <p:spPr bwMode="auto">
          <a:xfrm>
            <a:off x="2609850" y="1219200"/>
            <a:ext cx="1828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Clr>
                <a:schemeClr val="bg2"/>
              </a:buClr>
              <a:buSzTx/>
              <a:buFontTx/>
              <a:buNone/>
            </a:pPr>
            <a:r>
              <a:rPr lang="zh-CN" altLang="en-US" sz="2800">
                <a:latin typeface="华文新魏" panose="02010800040101010101" pitchFamily="2" charset="-122"/>
              </a:rPr>
              <a:t>∏</a:t>
            </a:r>
            <a:r>
              <a:rPr lang="en-US" altLang="zh-CN" sz="2800" baseline="-16000">
                <a:latin typeface="华文新魏" panose="02010800040101010101" pitchFamily="2" charset="-122"/>
              </a:rPr>
              <a:t>AB</a:t>
            </a:r>
            <a:r>
              <a:rPr lang="en-US" altLang="zh-CN" sz="2800">
                <a:latin typeface="华文新魏" panose="02010800040101010101" pitchFamily="2" charset="-122"/>
              </a:rPr>
              <a:t>(R)</a:t>
            </a:r>
          </a:p>
        </p:txBody>
      </p:sp>
      <p:sp>
        <p:nvSpPr>
          <p:cNvPr id="98315" name="Rectangle 69"/>
          <p:cNvSpPr>
            <a:spLocks noChangeArrowheads="1"/>
          </p:cNvSpPr>
          <p:nvPr/>
        </p:nvSpPr>
        <p:spPr bwMode="auto">
          <a:xfrm>
            <a:off x="4438650" y="1219200"/>
            <a:ext cx="1828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Clr>
                <a:schemeClr val="bg2"/>
              </a:buClr>
              <a:buSzTx/>
              <a:buFontTx/>
              <a:buNone/>
            </a:pPr>
            <a:r>
              <a:rPr lang="zh-CN" altLang="en-US" sz="2800">
                <a:latin typeface="华文新魏" panose="02010800040101010101" pitchFamily="2" charset="-122"/>
              </a:rPr>
              <a:t>∏</a:t>
            </a:r>
            <a:r>
              <a:rPr lang="en-US" altLang="zh-CN" sz="2800" baseline="-16000">
                <a:latin typeface="华文新魏" panose="02010800040101010101" pitchFamily="2" charset="-122"/>
              </a:rPr>
              <a:t>BC</a:t>
            </a:r>
            <a:r>
              <a:rPr lang="en-US" altLang="zh-CN" sz="2800">
                <a:latin typeface="华文新魏" panose="02010800040101010101" pitchFamily="2" charset="-122"/>
              </a:rPr>
              <a:t>(R)</a:t>
            </a:r>
          </a:p>
        </p:txBody>
      </p:sp>
      <p:sp>
        <p:nvSpPr>
          <p:cNvPr id="98316" name="Rectangle 70"/>
          <p:cNvSpPr>
            <a:spLocks noChangeArrowheads="1"/>
          </p:cNvSpPr>
          <p:nvPr/>
        </p:nvSpPr>
        <p:spPr bwMode="auto">
          <a:xfrm>
            <a:off x="6019800" y="1219200"/>
            <a:ext cx="1828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Clr>
                <a:schemeClr val="bg2"/>
              </a:buClr>
              <a:buSzTx/>
              <a:buFontTx/>
              <a:buNone/>
            </a:pPr>
            <a:r>
              <a:rPr lang="zh-CN" altLang="en-US" sz="2800">
                <a:latin typeface="华文新魏" panose="02010800040101010101" pitchFamily="2" charset="-122"/>
              </a:rPr>
              <a:t>∏</a:t>
            </a:r>
            <a:r>
              <a:rPr lang="en-US" altLang="zh-CN" sz="2800" baseline="-16000">
                <a:latin typeface="华文新魏" panose="02010800040101010101" pitchFamily="2" charset="-122"/>
              </a:rPr>
              <a:t>AB</a:t>
            </a:r>
            <a:r>
              <a:rPr lang="en-US" altLang="zh-CN" sz="2800">
                <a:latin typeface="华文新魏" panose="02010800040101010101" pitchFamily="2" charset="-122"/>
              </a:rPr>
              <a:t>(R)</a:t>
            </a:r>
          </a:p>
        </p:txBody>
      </p:sp>
      <p:sp>
        <p:nvSpPr>
          <p:cNvPr id="98317" name="Rectangle 71"/>
          <p:cNvSpPr>
            <a:spLocks noChangeArrowheads="1"/>
          </p:cNvSpPr>
          <p:nvPr/>
        </p:nvSpPr>
        <p:spPr bwMode="auto">
          <a:xfrm>
            <a:off x="7715250" y="1219200"/>
            <a:ext cx="14287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Clr>
                <a:schemeClr val="bg2"/>
              </a:buClr>
              <a:buSzTx/>
              <a:buFontTx/>
              <a:buNone/>
            </a:pPr>
            <a:r>
              <a:rPr lang="zh-CN" altLang="en-US" sz="2800">
                <a:latin typeface="华文新魏" panose="02010800040101010101" pitchFamily="2" charset="-122"/>
              </a:rPr>
              <a:t>  ∏</a:t>
            </a:r>
            <a:r>
              <a:rPr lang="en-US" altLang="zh-CN" sz="2800" baseline="-16000">
                <a:latin typeface="华文新魏" panose="02010800040101010101" pitchFamily="2" charset="-122"/>
              </a:rPr>
              <a:t>BC</a:t>
            </a:r>
            <a:r>
              <a:rPr lang="en-US" altLang="zh-CN" sz="2800">
                <a:latin typeface="华文新魏" panose="02010800040101010101" pitchFamily="2" charset="-122"/>
              </a:rPr>
              <a:t>(R)</a:t>
            </a:r>
          </a:p>
        </p:txBody>
      </p:sp>
      <p:sp>
        <p:nvSpPr>
          <p:cNvPr id="98318" name="Rectangle 73"/>
          <p:cNvSpPr>
            <a:spLocks noChangeArrowheads="1"/>
          </p:cNvSpPr>
          <p:nvPr/>
        </p:nvSpPr>
        <p:spPr bwMode="auto">
          <a:xfrm>
            <a:off x="476250" y="3814763"/>
            <a:ext cx="1828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Clr>
                <a:schemeClr val="bg2"/>
              </a:buClr>
              <a:buSzTx/>
              <a:buFontTx/>
              <a:buNone/>
            </a:pPr>
            <a:r>
              <a:rPr lang="en-US" altLang="zh-CN" sz="2800">
                <a:latin typeface="华文新魏" panose="02010800040101010101" pitchFamily="2" charset="-122"/>
              </a:rPr>
              <a:t>R(A, B, C)</a:t>
            </a:r>
          </a:p>
        </p:txBody>
      </p:sp>
      <p:grpSp>
        <p:nvGrpSpPr>
          <p:cNvPr id="98319" name="Group 74"/>
          <p:cNvGrpSpPr>
            <a:grpSpLocks/>
          </p:cNvGrpSpPr>
          <p:nvPr/>
        </p:nvGrpSpPr>
        <p:grpSpPr bwMode="auto">
          <a:xfrm>
            <a:off x="381000" y="4424363"/>
            <a:ext cx="2000250" cy="1366837"/>
            <a:chOff x="624" y="1248"/>
            <a:chExt cx="1260" cy="861"/>
          </a:xfrm>
        </p:grpSpPr>
        <p:sp>
          <p:nvSpPr>
            <p:cNvPr id="98383" name="Rectangle 75"/>
            <p:cNvSpPr>
              <a:spLocks noChangeArrowheads="1"/>
            </p:cNvSpPr>
            <p:nvPr/>
          </p:nvSpPr>
          <p:spPr bwMode="auto">
            <a:xfrm>
              <a:off x="1464" y="1822"/>
              <a:ext cx="42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zh-CN" altLang="en-US" sz="2200">
                  <a:latin typeface="华文新魏" panose="02010800040101010101" pitchFamily="2" charset="-122"/>
                </a:rPr>
                <a:t>2</a:t>
              </a:r>
            </a:p>
          </p:txBody>
        </p:sp>
        <p:sp>
          <p:nvSpPr>
            <p:cNvPr id="98384" name="Rectangle 76"/>
            <p:cNvSpPr>
              <a:spLocks noChangeArrowheads="1"/>
            </p:cNvSpPr>
            <p:nvPr/>
          </p:nvSpPr>
          <p:spPr bwMode="auto">
            <a:xfrm>
              <a:off x="1044" y="1822"/>
              <a:ext cx="42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zh-CN" altLang="en-US" sz="2200">
                  <a:latin typeface="华文新魏" panose="02010800040101010101" pitchFamily="2" charset="-122"/>
                </a:rPr>
                <a:t>1</a:t>
              </a:r>
            </a:p>
          </p:txBody>
        </p:sp>
        <p:sp>
          <p:nvSpPr>
            <p:cNvPr id="98385" name="Rectangle 77"/>
            <p:cNvSpPr>
              <a:spLocks noChangeArrowheads="1"/>
            </p:cNvSpPr>
            <p:nvPr/>
          </p:nvSpPr>
          <p:spPr bwMode="auto">
            <a:xfrm>
              <a:off x="624" y="1822"/>
              <a:ext cx="42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zh-CN" altLang="en-US" sz="2200">
                  <a:latin typeface="华文新魏" panose="02010800040101010101" pitchFamily="2" charset="-122"/>
                </a:rPr>
                <a:t>2</a:t>
              </a:r>
            </a:p>
          </p:txBody>
        </p:sp>
        <p:sp>
          <p:nvSpPr>
            <p:cNvPr id="98386" name="Rectangle 78"/>
            <p:cNvSpPr>
              <a:spLocks noChangeArrowheads="1"/>
            </p:cNvSpPr>
            <p:nvPr/>
          </p:nvSpPr>
          <p:spPr bwMode="auto">
            <a:xfrm>
              <a:off x="1464" y="1535"/>
              <a:ext cx="42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zh-CN" altLang="en-US" sz="2200">
                  <a:latin typeface="华文新魏" panose="02010800040101010101" pitchFamily="2" charset="-122"/>
                </a:rPr>
                <a:t>1</a:t>
              </a:r>
            </a:p>
          </p:txBody>
        </p:sp>
        <p:sp>
          <p:nvSpPr>
            <p:cNvPr id="98387" name="Rectangle 79"/>
            <p:cNvSpPr>
              <a:spLocks noChangeArrowheads="1"/>
            </p:cNvSpPr>
            <p:nvPr/>
          </p:nvSpPr>
          <p:spPr bwMode="auto">
            <a:xfrm>
              <a:off x="1044" y="1535"/>
              <a:ext cx="42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zh-CN" altLang="en-US" sz="2200">
                  <a:latin typeface="华文新魏" panose="02010800040101010101" pitchFamily="2" charset="-122"/>
                </a:rPr>
                <a:t>1</a:t>
              </a:r>
            </a:p>
          </p:txBody>
        </p:sp>
        <p:sp>
          <p:nvSpPr>
            <p:cNvPr id="98388" name="Rectangle 80"/>
            <p:cNvSpPr>
              <a:spLocks noChangeArrowheads="1"/>
            </p:cNvSpPr>
            <p:nvPr/>
          </p:nvSpPr>
          <p:spPr bwMode="auto">
            <a:xfrm>
              <a:off x="624" y="1535"/>
              <a:ext cx="42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zh-CN" altLang="en-US" sz="2200">
                  <a:latin typeface="华文新魏" panose="02010800040101010101" pitchFamily="2" charset="-122"/>
                </a:rPr>
                <a:t>1</a:t>
              </a:r>
            </a:p>
          </p:txBody>
        </p:sp>
        <p:sp>
          <p:nvSpPr>
            <p:cNvPr id="98389" name="Rectangle 81"/>
            <p:cNvSpPr>
              <a:spLocks noChangeArrowheads="1"/>
            </p:cNvSpPr>
            <p:nvPr/>
          </p:nvSpPr>
          <p:spPr bwMode="auto">
            <a:xfrm>
              <a:off x="1464" y="1248"/>
              <a:ext cx="42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200">
                  <a:latin typeface="华文新魏" panose="02010800040101010101" pitchFamily="2" charset="-122"/>
                </a:rPr>
                <a:t>C</a:t>
              </a:r>
            </a:p>
          </p:txBody>
        </p:sp>
        <p:sp>
          <p:nvSpPr>
            <p:cNvPr id="98390" name="Rectangle 82"/>
            <p:cNvSpPr>
              <a:spLocks noChangeArrowheads="1"/>
            </p:cNvSpPr>
            <p:nvPr/>
          </p:nvSpPr>
          <p:spPr bwMode="auto">
            <a:xfrm>
              <a:off x="1044" y="1248"/>
              <a:ext cx="42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200">
                  <a:latin typeface="华文新魏" panose="02010800040101010101" pitchFamily="2" charset="-122"/>
                </a:rPr>
                <a:t>B</a:t>
              </a:r>
            </a:p>
          </p:txBody>
        </p:sp>
        <p:sp>
          <p:nvSpPr>
            <p:cNvPr id="98391" name="Rectangle 83"/>
            <p:cNvSpPr>
              <a:spLocks noChangeArrowheads="1"/>
            </p:cNvSpPr>
            <p:nvPr/>
          </p:nvSpPr>
          <p:spPr bwMode="auto">
            <a:xfrm>
              <a:off x="624" y="1248"/>
              <a:ext cx="42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200">
                  <a:latin typeface="华文新魏" panose="02010800040101010101" pitchFamily="2" charset="-122"/>
                </a:rPr>
                <a:t>A</a:t>
              </a:r>
            </a:p>
          </p:txBody>
        </p:sp>
        <p:sp>
          <p:nvSpPr>
            <p:cNvPr id="98392" name="Line 84"/>
            <p:cNvSpPr>
              <a:spLocks noChangeShapeType="1"/>
            </p:cNvSpPr>
            <p:nvPr/>
          </p:nvSpPr>
          <p:spPr bwMode="auto">
            <a:xfrm>
              <a:off x="624" y="1248"/>
              <a:ext cx="1260"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393" name="Line 85"/>
            <p:cNvSpPr>
              <a:spLocks noChangeShapeType="1"/>
            </p:cNvSpPr>
            <p:nvPr/>
          </p:nvSpPr>
          <p:spPr bwMode="auto">
            <a:xfrm>
              <a:off x="624" y="1535"/>
              <a:ext cx="1260"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394" name="Line 86"/>
            <p:cNvSpPr>
              <a:spLocks noChangeShapeType="1"/>
            </p:cNvSpPr>
            <p:nvPr/>
          </p:nvSpPr>
          <p:spPr bwMode="auto">
            <a:xfrm>
              <a:off x="624" y="1822"/>
              <a:ext cx="1260"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395" name="Line 87"/>
            <p:cNvSpPr>
              <a:spLocks noChangeShapeType="1"/>
            </p:cNvSpPr>
            <p:nvPr/>
          </p:nvSpPr>
          <p:spPr bwMode="auto">
            <a:xfrm>
              <a:off x="624" y="2109"/>
              <a:ext cx="1260"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396" name="Line 88"/>
            <p:cNvSpPr>
              <a:spLocks noChangeShapeType="1"/>
            </p:cNvSpPr>
            <p:nvPr/>
          </p:nvSpPr>
          <p:spPr bwMode="auto">
            <a:xfrm>
              <a:off x="624" y="1248"/>
              <a:ext cx="0" cy="861"/>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397" name="Line 89"/>
            <p:cNvSpPr>
              <a:spLocks noChangeShapeType="1"/>
            </p:cNvSpPr>
            <p:nvPr/>
          </p:nvSpPr>
          <p:spPr bwMode="auto">
            <a:xfrm>
              <a:off x="1044" y="1248"/>
              <a:ext cx="0" cy="861"/>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398" name="Line 90"/>
            <p:cNvSpPr>
              <a:spLocks noChangeShapeType="1"/>
            </p:cNvSpPr>
            <p:nvPr/>
          </p:nvSpPr>
          <p:spPr bwMode="auto">
            <a:xfrm>
              <a:off x="1464" y="1248"/>
              <a:ext cx="0" cy="861"/>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399" name="Line 91"/>
            <p:cNvSpPr>
              <a:spLocks noChangeShapeType="1"/>
            </p:cNvSpPr>
            <p:nvPr/>
          </p:nvSpPr>
          <p:spPr bwMode="auto">
            <a:xfrm>
              <a:off x="1884" y="1248"/>
              <a:ext cx="0" cy="861"/>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98320" name="Group 92"/>
          <p:cNvGrpSpPr>
            <a:grpSpLocks/>
          </p:cNvGrpSpPr>
          <p:nvPr/>
        </p:nvGrpSpPr>
        <p:grpSpPr bwMode="auto">
          <a:xfrm>
            <a:off x="2838450" y="4424363"/>
            <a:ext cx="1333500" cy="1366837"/>
            <a:chOff x="1920" y="1296"/>
            <a:chExt cx="840" cy="861"/>
          </a:xfrm>
        </p:grpSpPr>
        <p:sp>
          <p:nvSpPr>
            <p:cNvPr id="98370" name="Rectangle 93"/>
            <p:cNvSpPr>
              <a:spLocks noChangeArrowheads="1"/>
            </p:cNvSpPr>
            <p:nvPr/>
          </p:nvSpPr>
          <p:spPr bwMode="auto">
            <a:xfrm>
              <a:off x="2352" y="1870"/>
              <a:ext cx="408"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zh-CN" altLang="en-US" sz="2200">
                  <a:latin typeface="华文新魏" panose="02010800040101010101" pitchFamily="2" charset="-122"/>
                </a:rPr>
                <a:t>1</a:t>
              </a:r>
            </a:p>
          </p:txBody>
        </p:sp>
        <p:sp>
          <p:nvSpPr>
            <p:cNvPr id="98371" name="Rectangle 94"/>
            <p:cNvSpPr>
              <a:spLocks noChangeArrowheads="1"/>
            </p:cNvSpPr>
            <p:nvPr/>
          </p:nvSpPr>
          <p:spPr bwMode="auto">
            <a:xfrm>
              <a:off x="1920" y="1870"/>
              <a:ext cx="432"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zh-CN" altLang="en-US" sz="2200">
                  <a:latin typeface="华文新魏" panose="02010800040101010101" pitchFamily="2" charset="-122"/>
                </a:rPr>
                <a:t>2</a:t>
              </a:r>
            </a:p>
          </p:txBody>
        </p:sp>
        <p:sp>
          <p:nvSpPr>
            <p:cNvPr id="98372" name="Rectangle 95"/>
            <p:cNvSpPr>
              <a:spLocks noChangeArrowheads="1"/>
            </p:cNvSpPr>
            <p:nvPr/>
          </p:nvSpPr>
          <p:spPr bwMode="auto">
            <a:xfrm>
              <a:off x="2352" y="1583"/>
              <a:ext cx="408"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zh-CN" altLang="en-US" sz="2200">
                  <a:latin typeface="华文新魏" panose="02010800040101010101" pitchFamily="2" charset="-122"/>
                </a:rPr>
                <a:t>1</a:t>
              </a:r>
            </a:p>
          </p:txBody>
        </p:sp>
        <p:sp>
          <p:nvSpPr>
            <p:cNvPr id="98373" name="Rectangle 96"/>
            <p:cNvSpPr>
              <a:spLocks noChangeArrowheads="1"/>
            </p:cNvSpPr>
            <p:nvPr/>
          </p:nvSpPr>
          <p:spPr bwMode="auto">
            <a:xfrm>
              <a:off x="1920" y="1583"/>
              <a:ext cx="432"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zh-CN" altLang="en-US" sz="2200">
                  <a:latin typeface="华文新魏" panose="02010800040101010101" pitchFamily="2" charset="-122"/>
                </a:rPr>
                <a:t>1</a:t>
              </a:r>
            </a:p>
          </p:txBody>
        </p:sp>
        <p:sp>
          <p:nvSpPr>
            <p:cNvPr id="98374" name="Rectangle 97"/>
            <p:cNvSpPr>
              <a:spLocks noChangeArrowheads="1"/>
            </p:cNvSpPr>
            <p:nvPr/>
          </p:nvSpPr>
          <p:spPr bwMode="auto">
            <a:xfrm>
              <a:off x="2352" y="1296"/>
              <a:ext cx="408"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200">
                  <a:latin typeface="华文新魏" panose="02010800040101010101" pitchFamily="2" charset="-122"/>
                </a:rPr>
                <a:t>B</a:t>
              </a:r>
            </a:p>
          </p:txBody>
        </p:sp>
        <p:sp>
          <p:nvSpPr>
            <p:cNvPr id="98375" name="Rectangle 98"/>
            <p:cNvSpPr>
              <a:spLocks noChangeArrowheads="1"/>
            </p:cNvSpPr>
            <p:nvPr/>
          </p:nvSpPr>
          <p:spPr bwMode="auto">
            <a:xfrm>
              <a:off x="1920" y="1296"/>
              <a:ext cx="432"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200">
                  <a:latin typeface="华文新魏" panose="02010800040101010101" pitchFamily="2" charset="-122"/>
                </a:rPr>
                <a:t>A</a:t>
              </a:r>
            </a:p>
          </p:txBody>
        </p:sp>
        <p:sp>
          <p:nvSpPr>
            <p:cNvPr id="98376" name="Line 99"/>
            <p:cNvSpPr>
              <a:spLocks noChangeShapeType="1"/>
            </p:cNvSpPr>
            <p:nvPr/>
          </p:nvSpPr>
          <p:spPr bwMode="auto">
            <a:xfrm>
              <a:off x="1920" y="1296"/>
              <a:ext cx="840"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377" name="Line 100"/>
            <p:cNvSpPr>
              <a:spLocks noChangeShapeType="1"/>
            </p:cNvSpPr>
            <p:nvPr/>
          </p:nvSpPr>
          <p:spPr bwMode="auto">
            <a:xfrm>
              <a:off x="1920" y="1583"/>
              <a:ext cx="840"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378" name="Line 101"/>
            <p:cNvSpPr>
              <a:spLocks noChangeShapeType="1"/>
            </p:cNvSpPr>
            <p:nvPr/>
          </p:nvSpPr>
          <p:spPr bwMode="auto">
            <a:xfrm>
              <a:off x="1920" y="1870"/>
              <a:ext cx="840"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379" name="Line 102"/>
            <p:cNvSpPr>
              <a:spLocks noChangeShapeType="1"/>
            </p:cNvSpPr>
            <p:nvPr/>
          </p:nvSpPr>
          <p:spPr bwMode="auto">
            <a:xfrm>
              <a:off x="1920" y="2157"/>
              <a:ext cx="840"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380" name="Line 103"/>
            <p:cNvSpPr>
              <a:spLocks noChangeShapeType="1"/>
            </p:cNvSpPr>
            <p:nvPr/>
          </p:nvSpPr>
          <p:spPr bwMode="auto">
            <a:xfrm>
              <a:off x="1920" y="1296"/>
              <a:ext cx="0" cy="861"/>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381" name="Line 104"/>
            <p:cNvSpPr>
              <a:spLocks noChangeShapeType="1"/>
            </p:cNvSpPr>
            <p:nvPr/>
          </p:nvSpPr>
          <p:spPr bwMode="auto">
            <a:xfrm>
              <a:off x="2352" y="1296"/>
              <a:ext cx="0" cy="861"/>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382" name="Line 105"/>
            <p:cNvSpPr>
              <a:spLocks noChangeShapeType="1"/>
            </p:cNvSpPr>
            <p:nvPr/>
          </p:nvSpPr>
          <p:spPr bwMode="auto">
            <a:xfrm>
              <a:off x="2760" y="1296"/>
              <a:ext cx="0" cy="861"/>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98321" name="Group 106"/>
          <p:cNvGrpSpPr>
            <a:grpSpLocks/>
          </p:cNvGrpSpPr>
          <p:nvPr/>
        </p:nvGrpSpPr>
        <p:grpSpPr bwMode="auto">
          <a:xfrm>
            <a:off x="4705350" y="4424363"/>
            <a:ext cx="1333500" cy="1366837"/>
            <a:chOff x="3012" y="1296"/>
            <a:chExt cx="840" cy="861"/>
          </a:xfrm>
        </p:grpSpPr>
        <p:sp>
          <p:nvSpPr>
            <p:cNvPr id="98357" name="Rectangle 107"/>
            <p:cNvSpPr>
              <a:spLocks noChangeArrowheads="1"/>
            </p:cNvSpPr>
            <p:nvPr/>
          </p:nvSpPr>
          <p:spPr bwMode="auto">
            <a:xfrm>
              <a:off x="3432" y="1870"/>
              <a:ext cx="42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zh-CN" altLang="en-US" sz="2200">
                  <a:latin typeface="华文新魏" panose="02010800040101010101" pitchFamily="2" charset="-122"/>
                </a:rPr>
                <a:t>2</a:t>
              </a:r>
            </a:p>
          </p:txBody>
        </p:sp>
        <p:sp>
          <p:nvSpPr>
            <p:cNvPr id="98358" name="Rectangle 108"/>
            <p:cNvSpPr>
              <a:spLocks noChangeArrowheads="1"/>
            </p:cNvSpPr>
            <p:nvPr/>
          </p:nvSpPr>
          <p:spPr bwMode="auto">
            <a:xfrm>
              <a:off x="3012" y="1870"/>
              <a:ext cx="42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zh-CN" altLang="en-US" sz="2200">
                  <a:latin typeface="华文新魏" panose="02010800040101010101" pitchFamily="2" charset="-122"/>
                </a:rPr>
                <a:t>1</a:t>
              </a:r>
            </a:p>
          </p:txBody>
        </p:sp>
        <p:sp>
          <p:nvSpPr>
            <p:cNvPr id="98359" name="Rectangle 109"/>
            <p:cNvSpPr>
              <a:spLocks noChangeArrowheads="1"/>
            </p:cNvSpPr>
            <p:nvPr/>
          </p:nvSpPr>
          <p:spPr bwMode="auto">
            <a:xfrm>
              <a:off x="3432" y="1583"/>
              <a:ext cx="42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zh-CN" altLang="en-US" sz="2200">
                  <a:latin typeface="华文新魏" panose="02010800040101010101" pitchFamily="2" charset="-122"/>
                </a:rPr>
                <a:t>1</a:t>
              </a:r>
            </a:p>
          </p:txBody>
        </p:sp>
        <p:sp>
          <p:nvSpPr>
            <p:cNvPr id="98360" name="Rectangle 110"/>
            <p:cNvSpPr>
              <a:spLocks noChangeArrowheads="1"/>
            </p:cNvSpPr>
            <p:nvPr/>
          </p:nvSpPr>
          <p:spPr bwMode="auto">
            <a:xfrm>
              <a:off x="3012" y="1583"/>
              <a:ext cx="42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zh-CN" altLang="en-US" sz="2200">
                  <a:latin typeface="华文新魏" panose="02010800040101010101" pitchFamily="2" charset="-122"/>
                </a:rPr>
                <a:t>1</a:t>
              </a:r>
            </a:p>
          </p:txBody>
        </p:sp>
        <p:sp>
          <p:nvSpPr>
            <p:cNvPr id="98361" name="Rectangle 111"/>
            <p:cNvSpPr>
              <a:spLocks noChangeArrowheads="1"/>
            </p:cNvSpPr>
            <p:nvPr/>
          </p:nvSpPr>
          <p:spPr bwMode="auto">
            <a:xfrm>
              <a:off x="3432" y="1296"/>
              <a:ext cx="42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200">
                  <a:latin typeface="华文新魏" panose="02010800040101010101" pitchFamily="2" charset="-122"/>
                </a:rPr>
                <a:t>C</a:t>
              </a:r>
            </a:p>
          </p:txBody>
        </p:sp>
        <p:sp>
          <p:nvSpPr>
            <p:cNvPr id="98362" name="Rectangle 112"/>
            <p:cNvSpPr>
              <a:spLocks noChangeArrowheads="1"/>
            </p:cNvSpPr>
            <p:nvPr/>
          </p:nvSpPr>
          <p:spPr bwMode="auto">
            <a:xfrm>
              <a:off x="3012" y="1296"/>
              <a:ext cx="42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200">
                  <a:latin typeface="华文新魏" panose="02010800040101010101" pitchFamily="2" charset="-122"/>
                </a:rPr>
                <a:t>B</a:t>
              </a:r>
            </a:p>
          </p:txBody>
        </p:sp>
        <p:sp>
          <p:nvSpPr>
            <p:cNvPr id="98363" name="Line 113"/>
            <p:cNvSpPr>
              <a:spLocks noChangeShapeType="1"/>
            </p:cNvSpPr>
            <p:nvPr/>
          </p:nvSpPr>
          <p:spPr bwMode="auto">
            <a:xfrm>
              <a:off x="3012" y="1296"/>
              <a:ext cx="840"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364" name="Line 114"/>
            <p:cNvSpPr>
              <a:spLocks noChangeShapeType="1"/>
            </p:cNvSpPr>
            <p:nvPr/>
          </p:nvSpPr>
          <p:spPr bwMode="auto">
            <a:xfrm>
              <a:off x="3012" y="1583"/>
              <a:ext cx="840"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365" name="Line 115"/>
            <p:cNvSpPr>
              <a:spLocks noChangeShapeType="1"/>
            </p:cNvSpPr>
            <p:nvPr/>
          </p:nvSpPr>
          <p:spPr bwMode="auto">
            <a:xfrm>
              <a:off x="3012" y="1870"/>
              <a:ext cx="840"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366" name="Line 116"/>
            <p:cNvSpPr>
              <a:spLocks noChangeShapeType="1"/>
            </p:cNvSpPr>
            <p:nvPr/>
          </p:nvSpPr>
          <p:spPr bwMode="auto">
            <a:xfrm>
              <a:off x="3012" y="2157"/>
              <a:ext cx="840"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367" name="Line 117"/>
            <p:cNvSpPr>
              <a:spLocks noChangeShapeType="1"/>
            </p:cNvSpPr>
            <p:nvPr/>
          </p:nvSpPr>
          <p:spPr bwMode="auto">
            <a:xfrm>
              <a:off x="3012" y="1296"/>
              <a:ext cx="0" cy="861"/>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368" name="Line 118"/>
            <p:cNvSpPr>
              <a:spLocks noChangeShapeType="1"/>
            </p:cNvSpPr>
            <p:nvPr/>
          </p:nvSpPr>
          <p:spPr bwMode="auto">
            <a:xfrm>
              <a:off x="3432" y="1296"/>
              <a:ext cx="0" cy="861"/>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369" name="Line 119"/>
            <p:cNvSpPr>
              <a:spLocks noChangeShapeType="1"/>
            </p:cNvSpPr>
            <p:nvPr/>
          </p:nvSpPr>
          <p:spPr bwMode="auto">
            <a:xfrm>
              <a:off x="3852" y="1296"/>
              <a:ext cx="0" cy="861"/>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98322" name="Group 120"/>
          <p:cNvGrpSpPr>
            <a:grpSpLocks/>
          </p:cNvGrpSpPr>
          <p:nvPr/>
        </p:nvGrpSpPr>
        <p:grpSpPr bwMode="auto">
          <a:xfrm>
            <a:off x="6629400" y="4114800"/>
            <a:ext cx="2000250" cy="2278063"/>
            <a:chOff x="4188" y="2643"/>
            <a:chExt cx="1260" cy="1435"/>
          </a:xfrm>
        </p:grpSpPr>
        <p:sp>
          <p:nvSpPr>
            <p:cNvPr id="98332" name="Rectangle 121"/>
            <p:cNvSpPr>
              <a:spLocks noChangeArrowheads="1"/>
            </p:cNvSpPr>
            <p:nvPr/>
          </p:nvSpPr>
          <p:spPr bwMode="auto">
            <a:xfrm>
              <a:off x="5028" y="3217"/>
              <a:ext cx="42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zh-CN" altLang="en-US" sz="2200">
                  <a:latin typeface="华文新魏" panose="02010800040101010101" pitchFamily="2" charset="-122"/>
                </a:rPr>
                <a:t>2</a:t>
              </a:r>
            </a:p>
          </p:txBody>
        </p:sp>
        <p:sp>
          <p:nvSpPr>
            <p:cNvPr id="98333" name="Rectangle 122"/>
            <p:cNvSpPr>
              <a:spLocks noChangeArrowheads="1"/>
            </p:cNvSpPr>
            <p:nvPr/>
          </p:nvSpPr>
          <p:spPr bwMode="auto">
            <a:xfrm>
              <a:off x="4608" y="3217"/>
              <a:ext cx="42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zh-CN" altLang="en-US" sz="2200">
                  <a:latin typeface="华文新魏" panose="02010800040101010101" pitchFamily="2" charset="-122"/>
                </a:rPr>
                <a:t>1</a:t>
              </a:r>
            </a:p>
          </p:txBody>
        </p:sp>
        <p:sp>
          <p:nvSpPr>
            <p:cNvPr id="98334" name="Rectangle 123"/>
            <p:cNvSpPr>
              <a:spLocks noChangeArrowheads="1"/>
            </p:cNvSpPr>
            <p:nvPr/>
          </p:nvSpPr>
          <p:spPr bwMode="auto">
            <a:xfrm>
              <a:off x="4188" y="3217"/>
              <a:ext cx="42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zh-CN" altLang="en-US" sz="2200">
                  <a:latin typeface="华文新魏" panose="02010800040101010101" pitchFamily="2" charset="-122"/>
                </a:rPr>
                <a:t>1</a:t>
              </a:r>
            </a:p>
          </p:txBody>
        </p:sp>
        <p:sp>
          <p:nvSpPr>
            <p:cNvPr id="98335" name="Rectangle 124"/>
            <p:cNvSpPr>
              <a:spLocks noChangeArrowheads="1"/>
            </p:cNvSpPr>
            <p:nvPr/>
          </p:nvSpPr>
          <p:spPr bwMode="auto">
            <a:xfrm>
              <a:off x="5028" y="3504"/>
              <a:ext cx="42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zh-CN" altLang="en-US" sz="2200">
                  <a:latin typeface="华文新魏" panose="02010800040101010101" pitchFamily="2" charset="-122"/>
                </a:rPr>
                <a:t>1</a:t>
              </a:r>
            </a:p>
          </p:txBody>
        </p:sp>
        <p:sp>
          <p:nvSpPr>
            <p:cNvPr id="98336" name="Rectangle 125"/>
            <p:cNvSpPr>
              <a:spLocks noChangeArrowheads="1"/>
            </p:cNvSpPr>
            <p:nvPr/>
          </p:nvSpPr>
          <p:spPr bwMode="auto">
            <a:xfrm>
              <a:off x="4608" y="3504"/>
              <a:ext cx="42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zh-CN" altLang="en-US" sz="2200">
                  <a:latin typeface="华文新魏" panose="02010800040101010101" pitchFamily="2" charset="-122"/>
                </a:rPr>
                <a:t>1</a:t>
              </a:r>
            </a:p>
          </p:txBody>
        </p:sp>
        <p:sp>
          <p:nvSpPr>
            <p:cNvPr id="98337" name="Rectangle 126"/>
            <p:cNvSpPr>
              <a:spLocks noChangeArrowheads="1"/>
            </p:cNvSpPr>
            <p:nvPr/>
          </p:nvSpPr>
          <p:spPr bwMode="auto">
            <a:xfrm>
              <a:off x="4188" y="3504"/>
              <a:ext cx="42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zh-CN" altLang="en-US" sz="2200">
                  <a:latin typeface="华文新魏" panose="02010800040101010101" pitchFamily="2" charset="-122"/>
                </a:rPr>
                <a:t>2</a:t>
              </a:r>
            </a:p>
          </p:txBody>
        </p:sp>
        <p:sp>
          <p:nvSpPr>
            <p:cNvPr id="98338" name="Rectangle 127"/>
            <p:cNvSpPr>
              <a:spLocks noChangeArrowheads="1"/>
            </p:cNvSpPr>
            <p:nvPr/>
          </p:nvSpPr>
          <p:spPr bwMode="auto">
            <a:xfrm>
              <a:off x="5028" y="3791"/>
              <a:ext cx="42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zh-CN" altLang="en-US" sz="2200">
                  <a:latin typeface="华文新魏" panose="02010800040101010101" pitchFamily="2" charset="-122"/>
                </a:rPr>
                <a:t>2</a:t>
              </a:r>
            </a:p>
          </p:txBody>
        </p:sp>
        <p:sp>
          <p:nvSpPr>
            <p:cNvPr id="98339" name="Rectangle 128"/>
            <p:cNvSpPr>
              <a:spLocks noChangeArrowheads="1"/>
            </p:cNvSpPr>
            <p:nvPr/>
          </p:nvSpPr>
          <p:spPr bwMode="auto">
            <a:xfrm>
              <a:off x="4608" y="3791"/>
              <a:ext cx="42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zh-CN" altLang="en-US" sz="2200">
                  <a:latin typeface="华文新魏" panose="02010800040101010101" pitchFamily="2" charset="-122"/>
                </a:rPr>
                <a:t>1</a:t>
              </a:r>
            </a:p>
          </p:txBody>
        </p:sp>
        <p:sp>
          <p:nvSpPr>
            <p:cNvPr id="98340" name="Rectangle 129"/>
            <p:cNvSpPr>
              <a:spLocks noChangeArrowheads="1"/>
            </p:cNvSpPr>
            <p:nvPr/>
          </p:nvSpPr>
          <p:spPr bwMode="auto">
            <a:xfrm>
              <a:off x="4188" y="3791"/>
              <a:ext cx="42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zh-CN" altLang="en-US" sz="2200">
                  <a:latin typeface="华文新魏" panose="02010800040101010101" pitchFamily="2" charset="-122"/>
                </a:rPr>
                <a:t>2</a:t>
              </a:r>
            </a:p>
          </p:txBody>
        </p:sp>
        <p:sp>
          <p:nvSpPr>
            <p:cNvPr id="98341" name="Rectangle 130"/>
            <p:cNvSpPr>
              <a:spLocks noChangeArrowheads="1"/>
            </p:cNvSpPr>
            <p:nvPr/>
          </p:nvSpPr>
          <p:spPr bwMode="auto">
            <a:xfrm>
              <a:off x="5028" y="2930"/>
              <a:ext cx="42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zh-CN" altLang="en-US" sz="2200">
                  <a:latin typeface="华文新魏" panose="02010800040101010101" pitchFamily="2" charset="-122"/>
                </a:rPr>
                <a:t>1</a:t>
              </a:r>
            </a:p>
          </p:txBody>
        </p:sp>
        <p:sp>
          <p:nvSpPr>
            <p:cNvPr id="98342" name="Rectangle 131"/>
            <p:cNvSpPr>
              <a:spLocks noChangeArrowheads="1"/>
            </p:cNvSpPr>
            <p:nvPr/>
          </p:nvSpPr>
          <p:spPr bwMode="auto">
            <a:xfrm>
              <a:off x="4608" y="2930"/>
              <a:ext cx="42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zh-CN" altLang="en-US" sz="2200">
                  <a:latin typeface="华文新魏" panose="02010800040101010101" pitchFamily="2" charset="-122"/>
                </a:rPr>
                <a:t>1</a:t>
              </a:r>
            </a:p>
          </p:txBody>
        </p:sp>
        <p:sp>
          <p:nvSpPr>
            <p:cNvPr id="98343" name="Rectangle 132"/>
            <p:cNvSpPr>
              <a:spLocks noChangeArrowheads="1"/>
            </p:cNvSpPr>
            <p:nvPr/>
          </p:nvSpPr>
          <p:spPr bwMode="auto">
            <a:xfrm>
              <a:off x="4188" y="2930"/>
              <a:ext cx="42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zh-CN" altLang="en-US" sz="2200">
                  <a:latin typeface="华文新魏" panose="02010800040101010101" pitchFamily="2" charset="-122"/>
                </a:rPr>
                <a:t>1</a:t>
              </a:r>
            </a:p>
          </p:txBody>
        </p:sp>
        <p:sp>
          <p:nvSpPr>
            <p:cNvPr id="98344" name="Rectangle 133"/>
            <p:cNvSpPr>
              <a:spLocks noChangeArrowheads="1"/>
            </p:cNvSpPr>
            <p:nvPr/>
          </p:nvSpPr>
          <p:spPr bwMode="auto">
            <a:xfrm>
              <a:off x="5028" y="2643"/>
              <a:ext cx="42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200">
                  <a:latin typeface="华文新魏" panose="02010800040101010101" pitchFamily="2" charset="-122"/>
                </a:rPr>
                <a:t>C</a:t>
              </a:r>
            </a:p>
          </p:txBody>
        </p:sp>
        <p:sp>
          <p:nvSpPr>
            <p:cNvPr id="98345" name="Rectangle 134"/>
            <p:cNvSpPr>
              <a:spLocks noChangeArrowheads="1"/>
            </p:cNvSpPr>
            <p:nvPr/>
          </p:nvSpPr>
          <p:spPr bwMode="auto">
            <a:xfrm>
              <a:off x="4608" y="2643"/>
              <a:ext cx="42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200">
                  <a:latin typeface="华文新魏" panose="02010800040101010101" pitchFamily="2" charset="-122"/>
                </a:rPr>
                <a:t>B</a:t>
              </a:r>
            </a:p>
          </p:txBody>
        </p:sp>
        <p:sp>
          <p:nvSpPr>
            <p:cNvPr id="98346" name="Rectangle 135"/>
            <p:cNvSpPr>
              <a:spLocks noChangeArrowheads="1"/>
            </p:cNvSpPr>
            <p:nvPr/>
          </p:nvSpPr>
          <p:spPr bwMode="auto">
            <a:xfrm>
              <a:off x="4188" y="2643"/>
              <a:ext cx="42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200">
                  <a:latin typeface="华文新魏" panose="02010800040101010101" pitchFamily="2" charset="-122"/>
                </a:rPr>
                <a:t>A</a:t>
              </a:r>
            </a:p>
          </p:txBody>
        </p:sp>
        <p:sp>
          <p:nvSpPr>
            <p:cNvPr id="98347" name="Line 136"/>
            <p:cNvSpPr>
              <a:spLocks noChangeShapeType="1"/>
            </p:cNvSpPr>
            <p:nvPr/>
          </p:nvSpPr>
          <p:spPr bwMode="auto">
            <a:xfrm>
              <a:off x="4188" y="2643"/>
              <a:ext cx="1260"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348" name="Line 137"/>
            <p:cNvSpPr>
              <a:spLocks noChangeShapeType="1"/>
            </p:cNvSpPr>
            <p:nvPr/>
          </p:nvSpPr>
          <p:spPr bwMode="auto">
            <a:xfrm>
              <a:off x="4188" y="2930"/>
              <a:ext cx="1260"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349" name="Line 138"/>
            <p:cNvSpPr>
              <a:spLocks noChangeShapeType="1"/>
            </p:cNvSpPr>
            <p:nvPr/>
          </p:nvSpPr>
          <p:spPr bwMode="auto">
            <a:xfrm>
              <a:off x="4188" y="3217"/>
              <a:ext cx="1260"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350" name="Line 139"/>
            <p:cNvSpPr>
              <a:spLocks noChangeShapeType="1"/>
            </p:cNvSpPr>
            <p:nvPr/>
          </p:nvSpPr>
          <p:spPr bwMode="auto">
            <a:xfrm>
              <a:off x="4188" y="4078"/>
              <a:ext cx="1260"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351" name="Line 140"/>
            <p:cNvSpPr>
              <a:spLocks noChangeShapeType="1"/>
            </p:cNvSpPr>
            <p:nvPr/>
          </p:nvSpPr>
          <p:spPr bwMode="auto">
            <a:xfrm>
              <a:off x="4188" y="2643"/>
              <a:ext cx="0" cy="1435"/>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352" name="Line 141"/>
            <p:cNvSpPr>
              <a:spLocks noChangeShapeType="1"/>
            </p:cNvSpPr>
            <p:nvPr/>
          </p:nvSpPr>
          <p:spPr bwMode="auto">
            <a:xfrm>
              <a:off x="4608" y="2643"/>
              <a:ext cx="0" cy="1435"/>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353" name="Line 142"/>
            <p:cNvSpPr>
              <a:spLocks noChangeShapeType="1"/>
            </p:cNvSpPr>
            <p:nvPr/>
          </p:nvSpPr>
          <p:spPr bwMode="auto">
            <a:xfrm>
              <a:off x="5028" y="2643"/>
              <a:ext cx="0" cy="1435"/>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354" name="Line 143"/>
            <p:cNvSpPr>
              <a:spLocks noChangeShapeType="1"/>
            </p:cNvSpPr>
            <p:nvPr/>
          </p:nvSpPr>
          <p:spPr bwMode="auto">
            <a:xfrm>
              <a:off x="5448" y="2643"/>
              <a:ext cx="0" cy="1435"/>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355" name="Line 144"/>
            <p:cNvSpPr>
              <a:spLocks noChangeShapeType="1"/>
            </p:cNvSpPr>
            <p:nvPr/>
          </p:nvSpPr>
          <p:spPr bwMode="auto">
            <a:xfrm>
              <a:off x="4188" y="3791"/>
              <a:ext cx="1260"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356" name="Line 145"/>
            <p:cNvSpPr>
              <a:spLocks noChangeShapeType="1"/>
            </p:cNvSpPr>
            <p:nvPr/>
          </p:nvSpPr>
          <p:spPr bwMode="auto">
            <a:xfrm>
              <a:off x="4188" y="3504"/>
              <a:ext cx="1260"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98323" name="Rectangle 146"/>
          <p:cNvSpPr>
            <a:spLocks noChangeArrowheads="1"/>
          </p:cNvSpPr>
          <p:nvPr/>
        </p:nvSpPr>
        <p:spPr bwMode="auto">
          <a:xfrm>
            <a:off x="2609850" y="3890963"/>
            <a:ext cx="1828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Clr>
                <a:schemeClr val="bg2"/>
              </a:buClr>
              <a:buSzTx/>
              <a:buFontTx/>
              <a:buNone/>
            </a:pPr>
            <a:r>
              <a:rPr lang="zh-CN" altLang="en-US" sz="2800">
                <a:latin typeface="华文新魏" panose="02010800040101010101" pitchFamily="2" charset="-122"/>
              </a:rPr>
              <a:t>∏</a:t>
            </a:r>
            <a:r>
              <a:rPr lang="en-US" altLang="zh-CN" sz="2800" baseline="-16000">
                <a:latin typeface="华文新魏" panose="02010800040101010101" pitchFamily="2" charset="-122"/>
              </a:rPr>
              <a:t>AB</a:t>
            </a:r>
            <a:r>
              <a:rPr lang="en-US" altLang="zh-CN" sz="2800">
                <a:latin typeface="华文新魏" panose="02010800040101010101" pitchFamily="2" charset="-122"/>
              </a:rPr>
              <a:t>(R)</a:t>
            </a:r>
          </a:p>
        </p:txBody>
      </p:sp>
      <p:sp>
        <p:nvSpPr>
          <p:cNvPr id="98324" name="Rectangle 147"/>
          <p:cNvSpPr>
            <a:spLocks noChangeArrowheads="1"/>
          </p:cNvSpPr>
          <p:nvPr/>
        </p:nvSpPr>
        <p:spPr bwMode="auto">
          <a:xfrm>
            <a:off x="4438650" y="3890963"/>
            <a:ext cx="1828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Clr>
                <a:schemeClr val="bg2"/>
              </a:buClr>
              <a:buSzTx/>
              <a:buFontTx/>
              <a:buNone/>
            </a:pPr>
            <a:r>
              <a:rPr lang="zh-CN" altLang="en-US" sz="2800">
                <a:latin typeface="华文新魏" panose="02010800040101010101" pitchFamily="2" charset="-122"/>
              </a:rPr>
              <a:t>∏</a:t>
            </a:r>
            <a:r>
              <a:rPr lang="en-US" altLang="zh-CN" sz="2800" baseline="-16000">
                <a:latin typeface="华文新魏" panose="02010800040101010101" pitchFamily="2" charset="-122"/>
              </a:rPr>
              <a:t>BC</a:t>
            </a:r>
            <a:r>
              <a:rPr lang="en-US" altLang="zh-CN" sz="2800">
                <a:latin typeface="华文新魏" panose="02010800040101010101" pitchFamily="2" charset="-122"/>
              </a:rPr>
              <a:t>(R)</a:t>
            </a:r>
          </a:p>
        </p:txBody>
      </p:sp>
      <p:sp>
        <p:nvSpPr>
          <p:cNvPr id="98325" name="Rectangle 148"/>
          <p:cNvSpPr>
            <a:spLocks noChangeArrowheads="1"/>
          </p:cNvSpPr>
          <p:nvPr/>
        </p:nvSpPr>
        <p:spPr bwMode="auto">
          <a:xfrm>
            <a:off x="6172200" y="3581400"/>
            <a:ext cx="1828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Clr>
                <a:schemeClr val="bg2"/>
              </a:buClr>
              <a:buSzTx/>
              <a:buFontTx/>
              <a:buNone/>
            </a:pPr>
            <a:r>
              <a:rPr lang="zh-CN" altLang="en-US" sz="2800">
                <a:latin typeface="华文新魏" panose="02010800040101010101" pitchFamily="2" charset="-122"/>
              </a:rPr>
              <a:t>∏</a:t>
            </a:r>
            <a:r>
              <a:rPr lang="en-US" altLang="zh-CN" sz="2800" baseline="-16000">
                <a:latin typeface="华文新魏" panose="02010800040101010101" pitchFamily="2" charset="-122"/>
              </a:rPr>
              <a:t>AB</a:t>
            </a:r>
            <a:r>
              <a:rPr lang="en-US" altLang="zh-CN" sz="2800">
                <a:latin typeface="华文新魏" panose="02010800040101010101" pitchFamily="2" charset="-122"/>
              </a:rPr>
              <a:t>(R)</a:t>
            </a:r>
            <a:r>
              <a:rPr lang="zh-CN" altLang="zh-CN" sz="2800">
                <a:latin typeface="Times New Roman" panose="02020603050405020304" pitchFamily="18" charset="0"/>
                <a:ea typeface="宋体" panose="02010600030101010101" pitchFamily="2" charset="-122"/>
              </a:rPr>
              <a:t> ⋈</a:t>
            </a:r>
            <a:endParaRPr lang="zh-CN" altLang="en-US" sz="2800">
              <a:latin typeface="Times New Roman" panose="02020603050405020304" pitchFamily="18" charset="0"/>
              <a:ea typeface="宋体" panose="02010600030101010101" pitchFamily="2" charset="-122"/>
            </a:endParaRPr>
          </a:p>
          <a:p>
            <a:pPr algn="ctr" eaLnBrk="1" hangingPunct="1">
              <a:buClr>
                <a:schemeClr val="bg2"/>
              </a:buClr>
              <a:buSzTx/>
              <a:buFontTx/>
              <a:buNone/>
            </a:pPr>
            <a:endParaRPr lang="en-US" altLang="zh-CN" sz="2800">
              <a:latin typeface="华文新魏" panose="02010800040101010101" pitchFamily="2" charset="-122"/>
            </a:endParaRPr>
          </a:p>
        </p:txBody>
      </p:sp>
      <p:sp>
        <p:nvSpPr>
          <p:cNvPr id="98326" name="Rectangle 149"/>
          <p:cNvSpPr>
            <a:spLocks noChangeArrowheads="1"/>
          </p:cNvSpPr>
          <p:nvPr/>
        </p:nvSpPr>
        <p:spPr bwMode="auto">
          <a:xfrm>
            <a:off x="7772400" y="3581400"/>
            <a:ext cx="1581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Clr>
                <a:schemeClr val="bg2"/>
              </a:buClr>
              <a:buSzTx/>
              <a:buFontTx/>
              <a:buNone/>
            </a:pPr>
            <a:r>
              <a:rPr lang="zh-CN" altLang="en-US" sz="2800">
                <a:latin typeface="华文新魏" panose="02010800040101010101" pitchFamily="2" charset="-122"/>
              </a:rPr>
              <a:t>∏</a:t>
            </a:r>
            <a:r>
              <a:rPr lang="en-US" altLang="zh-CN" sz="2800" baseline="-16000">
                <a:latin typeface="华文新魏" panose="02010800040101010101" pitchFamily="2" charset="-122"/>
              </a:rPr>
              <a:t>BC</a:t>
            </a:r>
            <a:r>
              <a:rPr lang="en-US" altLang="zh-CN" sz="2800">
                <a:latin typeface="华文新魏" panose="02010800040101010101" pitchFamily="2" charset="-122"/>
              </a:rPr>
              <a:t>(R)</a:t>
            </a:r>
          </a:p>
        </p:txBody>
      </p:sp>
      <p:sp>
        <p:nvSpPr>
          <p:cNvPr id="128151" name="AutoShape 151"/>
          <p:cNvSpPr>
            <a:spLocks noChangeArrowheads="1"/>
          </p:cNvSpPr>
          <p:nvPr/>
        </p:nvSpPr>
        <p:spPr bwMode="auto">
          <a:xfrm>
            <a:off x="457200" y="6172200"/>
            <a:ext cx="1905000" cy="533400"/>
          </a:xfrm>
          <a:prstGeom prst="wedgeRoundRectCallout">
            <a:avLst>
              <a:gd name="adj1" fmla="val 68833"/>
              <a:gd name="adj2" fmla="val -120833"/>
              <a:gd name="adj3" fmla="val 16667"/>
            </a:avLst>
          </a:prstGeom>
          <a:solidFill>
            <a:schemeClr val="accent1"/>
          </a:solidFill>
          <a:ln w="9525">
            <a:solidFill>
              <a:schemeClr val="bg2"/>
            </a:solidFill>
            <a:miter lim="800000"/>
            <a:headEnd/>
            <a:tailEnd/>
          </a:ln>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Clr>
                <a:schemeClr val="bg2"/>
              </a:buClr>
              <a:buSzTx/>
              <a:buFontTx/>
              <a:buNone/>
            </a:pPr>
            <a:r>
              <a:rPr lang="zh-CN" altLang="en-US" sz="2800" b="1">
                <a:latin typeface="华文新魏" panose="02010800040101010101" pitchFamily="2" charset="-122"/>
              </a:rPr>
              <a:t>有损分解</a:t>
            </a:r>
          </a:p>
          <a:p>
            <a:pPr algn="ctr">
              <a:spcBef>
                <a:spcPct val="0"/>
              </a:spcBef>
              <a:buClrTx/>
              <a:buSzTx/>
              <a:buFontTx/>
              <a:buNone/>
            </a:pPr>
            <a:endParaRPr lang="zh-CN" altLang="en-US" sz="2400">
              <a:latin typeface="华文新魏" panose="02010800040101010101" pitchFamily="2" charset="-122"/>
            </a:endParaRPr>
          </a:p>
        </p:txBody>
      </p:sp>
      <p:sp>
        <p:nvSpPr>
          <p:cNvPr id="98328" name="Rectangle 152"/>
          <p:cNvSpPr>
            <a:spLocks noChangeArrowheads="1"/>
          </p:cNvSpPr>
          <p:nvPr/>
        </p:nvSpPr>
        <p:spPr bwMode="auto">
          <a:xfrm>
            <a:off x="609600" y="6172200"/>
            <a:ext cx="1828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Clr>
                <a:schemeClr val="bg2"/>
              </a:buClr>
              <a:buSzTx/>
              <a:buFontTx/>
              <a:buNone/>
            </a:pPr>
            <a:endParaRPr lang="zh-CN" altLang="en-US" sz="2800" b="1">
              <a:latin typeface="华文新魏" panose="02010800040101010101" pitchFamily="2" charset="-122"/>
            </a:endParaRPr>
          </a:p>
        </p:txBody>
      </p:sp>
      <p:sp>
        <p:nvSpPr>
          <p:cNvPr id="128153" name="AutoShape 153"/>
          <p:cNvSpPr>
            <a:spLocks noChangeArrowheads="1"/>
          </p:cNvSpPr>
          <p:nvPr/>
        </p:nvSpPr>
        <p:spPr bwMode="auto">
          <a:xfrm>
            <a:off x="533400" y="3276600"/>
            <a:ext cx="1828800" cy="533400"/>
          </a:xfrm>
          <a:prstGeom prst="wedgeRoundRectCallout">
            <a:avLst>
              <a:gd name="adj1" fmla="val 89412"/>
              <a:gd name="adj2" fmla="val -71431"/>
              <a:gd name="adj3" fmla="val 16667"/>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Clr>
                <a:schemeClr val="bg2"/>
              </a:buClr>
              <a:buSzTx/>
              <a:buFontTx/>
              <a:buNone/>
            </a:pPr>
            <a:r>
              <a:rPr lang="zh-CN" altLang="en-US" sz="2800" b="1">
                <a:latin typeface="华文新魏" panose="02010800040101010101" pitchFamily="2" charset="-122"/>
              </a:rPr>
              <a:t>无损分解</a:t>
            </a:r>
            <a:endParaRPr lang="zh-CN" altLang="en-US" sz="2400">
              <a:latin typeface="华文新魏" panose="02010800040101010101" pitchFamily="2" charset="-122"/>
            </a:endParaRPr>
          </a:p>
        </p:txBody>
      </p:sp>
      <p:sp>
        <p:nvSpPr>
          <p:cNvPr id="98330" name="Rectangle 154"/>
          <p:cNvSpPr>
            <a:spLocks noChangeArrowheads="1"/>
          </p:cNvSpPr>
          <p:nvPr/>
        </p:nvSpPr>
        <p:spPr bwMode="auto">
          <a:xfrm>
            <a:off x="685800" y="3276600"/>
            <a:ext cx="1828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Clr>
                <a:schemeClr val="bg2"/>
              </a:buClr>
              <a:buSzTx/>
              <a:buFontTx/>
              <a:buNone/>
            </a:pPr>
            <a:endParaRPr lang="zh-CN" altLang="en-US" sz="2800" b="1">
              <a:latin typeface="华文新魏" panose="02010800040101010101" pitchFamily="2" charset="-122"/>
            </a:endParaRPr>
          </a:p>
        </p:txBody>
      </p:sp>
      <p:sp>
        <p:nvSpPr>
          <p:cNvPr id="98331" name="矩形 157"/>
          <p:cNvSpPr>
            <a:spLocks noChangeArrowheads="1"/>
          </p:cNvSpPr>
          <p:nvPr/>
        </p:nvSpPr>
        <p:spPr bwMode="auto">
          <a:xfrm>
            <a:off x="7524750" y="1268413"/>
            <a:ext cx="4397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r>
              <a:rPr lang="zh-CN" altLang="zh-CN" sz="2400">
                <a:latin typeface="Times New Roman" panose="02020603050405020304" pitchFamily="18" charset="0"/>
                <a:ea typeface="宋体" panose="02010600030101010101" pitchFamily="2" charset="-122"/>
              </a:rPr>
              <a:t>⋈</a:t>
            </a:r>
            <a:endParaRPr lang="zh-CN" altLang="en-US" sz="2400">
              <a:latin typeface="Times New Roman" panose="02020603050405020304" pitchFamily="18" charset="0"/>
              <a:ea typeface="宋体" panose="02010600030101010101" pitchFamily="2"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8151"/>
                                        </p:tgtEl>
                                        <p:attrNameLst>
                                          <p:attrName>style.visibility</p:attrName>
                                        </p:attrNameLst>
                                      </p:cBhvr>
                                      <p:to>
                                        <p:strVal val="visible"/>
                                      </p:to>
                                    </p:set>
                                    <p:anim calcmode="lin" valueType="num">
                                      <p:cBhvr additive="base">
                                        <p:cTn id="7" dur="500" fill="hold"/>
                                        <p:tgtEl>
                                          <p:spTgt spid="128151"/>
                                        </p:tgtEl>
                                        <p:attrNameLst>
                                          <p:attrName>ppt_x</p:attrName>
                                        </p:attrNameLst>
                                      </p:cBhvr>
                                      <p:tavLst>
                                        <p:tav tm="0">
                                          <p:val>
                                            <p:strVal val="#ppt_x"/>
                                          </p:val>
                                        </p:tav>
                                        <p:tav tm="100000">
                                          <p:val>
                                            <p:strVal val="#ppt_x"/>
                                          </p:val>
                                        </p:tav>
                                      </p:tavLst>
                                    </p:anim>
                                    <p:anim calcmode="lin" valueType="num">
                                      <p:cBhvr additive="base">
                                        <p:cTn id="8" dur="500" fill="hold"/>
                                        <p:tgtEl>
                                          <p:spTgt spid="128151"/>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8153"/>
                                        </p:tgtEl>
                                        <p:attrNameLst>
                                          <p:attrName>style.visibility</p:attrName>
                                        </p:attrNameLst>
                                      </p:cBhvr>
                                      <p:to>
                                        <p:strVal val="visible"/>
                                      </p:to>
                                    </p:set>
                                    <p:anim calcmode="lin" valueType="num">
                                      <p:cBhvr additive="base">
                                        <p:cTn id="13" dur="500" fill="hold"/>
                                        <p:tgtEl>
                                          <p:spTgt spid="128153"/>
                                        </p:tgtEl>
                                        <p:attrNameLst>
                                          <p:attrName>ppt_x</p:attrName>
                                        </p:attrNameLst>
                                      </p:cBhvr>
                                      <p:tavLst>
                                        <p:tav tm="0">
                                          <p:val>
                                            <p:strVal val="#ppt_x"/>
                                          </p:val>
                                        </p:tav>
                                        <p:tav tm="100000">
                                          <p:val>
                                            <p:strVal val="#ppt_x"/>
                                          </p:val>
                                        </p:tav>
                                      </p:tavLst>
                                    </p:anim>
                                    <p:anim calcmode="lin" valueType="num">
                                      <p:cBhvr additive="base">
                                        <p:cTn id="14" dur="500" fill="hold"/>
                                        <p:tgtEl>
                                          <p:spTgt spid="1281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151" grpId="0" animBg="1"/>
      <p:bldP spid="128153"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页脚占位符 4"/>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99332" name="Rectangle 2"/>
          <p:cNvSpPr>
            <a:spLocks noGrp="1" noChangeArrowheads="1"/>
          </p:cNvSpPr>
          <p:nvPr>
            <p:ph type="title"/>
          </p:nvPr>
        </p:nvSpPr>
        <p:spPr/>
        <p:txBody>
          <a:bodyPr/>
          <a:lstStyle/>
          <a:p>
            <a:pPr eaLnBrk="1" hangingPunct="1"/>
            <a:r>
              <a:rPr lang="zh-CN" altLang="en-US"/>
              <a:t>模式分解中存在的问题</a:t>
            </a:r>
          </a:p>
        </p:txBody>
      </p:sp>
      <p:grpSp>
        <p:nvGrpSpPr>
          <p:cNvPr id="99333" name="Group 3"/>
          <p:cNvGrpSpPr>
            <a:grpSpLocks/>
          </p:cNvGrpSpPr>
          <p:nvPr/>
        </p:nvGrpSpPr>
        <p:grpSpPr bwMode="auto">
          <a:xfrm>
            <a:off x="3509963" y="1719263"/>
            <a:ext cx="1828800" cy="1976437"/>
            <a:chOff x="960" y="1344"/>
            <a:chExt cx="864" cy="1245"/>
          </a:xfrm>
        </p:grpSpPr>
        <p:sp>
          <p:nvSpPr>
            <p:cNvPr id="99417" name="Rectangle 4"/>
            <p:cNvSpPr>
              <a:spLocks noChangeArrowheads="1"/>
            </p:cNvSpPr>
            <p:nvPr/>
          </p:nvSpPr>
          <p:spPr bwMode="auto">
            <a:xfrm>
              <a:off x="1536" y="2340"/>
              <a:ext cx="288"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c1</a:t>
              </a:r>
            </a:p>
          </p:txBody>
        </p:sp>
        <p:sp>
          <p:nvSpPr>
            <p:cNvPr id="99418" name="Rectangle 5"/>
            <p:cNvSpPr>
              <a:spLocks noChangeArrowheads="1"/>
            </p:cNvSpPr>
            <p:nvPr/>
          </p:nvSpPr>
          <p:spPr bwMode="auto">
            <a:xfrm>
              <a:off x="1248" y="2340"/>
              <a:ext cx="288"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b3</a:t>
              </a:r>
            </a:p>
          </p:txBody>
        </p:sp>
        <p:sp>
          <p:nvSpPr>
            <p:cNvPr id="99419" name="Rectangle 6"/>
            <p:cNvSpPr>
              <a:spLocks noChangeArrowheads="1"/>
            </p:cNvSpPr>
            <p:nvPr/>
          </p:nvSpPr>
          <p:spPr bwMode="auto">
            <a:xfrm>
              <a:off x="960" y="2340"/>
              <a:ext cx="288"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a4</a:t>
              </a:r>
            </a:p>
          </p:txBody>
        </p:sp>
        <p:sp>
          <p:nvSpPr>
            <p:cNvPr id="99420" name="Rectangle 7"/>
            <p:cNvSpPr>
              <a:spLocks noChangeArrowheads="1"/>
            </p:cNvSpPr>
            <p:nvPr/>
          </p:nvSpPr>
          <p:spPr bwMode="auto">
            <a:xfrm>
              <a:off x="1536" y="2091"/>
              <a:ext cx="288"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c2</a:t>
              </a:r>
            </a:p>
          </p:txBody>
        </p:sp>
        <p:sp>
          <p:nvSpPr>
            <p:cNvPr id="99421" name="Rectangle 8"/>
            <p:cNvSpPr>
              <a:spLocks noChangeArrowheads="1"/>
            </p:cNvSpPr>
            <p:nvPr/>
          </p:nvSpPr>
          <p:spPr bwMode="auto">
            <a:xfrm>
              <a:off x="1248" y="2091"/>
              <a:ext cx="288"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b2</a:t>
              </a:r>
            </a:p>
          </p:txBody>
        </p:sp>
        <p:sp>
          <p:nvSpPr>
            <p:cNvPr id="99422" name="Rectangle 9"/>
            <p:cNvSpPr>
              <a:spLocks noChangeArrowheads="1"/>
            </p:cNvSpPr>
            <p:nvPr/>
          </p:nvSpPr>
          <p:spPr bwMode="auto">
            <a:xfrm>
              <a:off x="960" y="2091"/>
              <a:ext cx="288"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a3</a:t>
              </a:r>
            </a:p>
          </p:txBody>
        </p:sp>
        <p:sp>
          <p:nvSpPr>
            <p:cNvPr id="99423" name="Rectangle 10"/>
            <p:cNvSpPr>
              <a:spLocks noChangeArrowheads="1"/>
            </p:cNvSpPr>
            <p:nvPr/>
          </p:nvSpPr>
          <p:spPr bwMode="auto">
            <a:xfrm>
              <a:off x="1536" y="1842"/>
              <a:ext cx="288"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c1</a:t>
              </a:r>
            </a:p>
          </p:txBody>
        </p:sp>
        <p:sp>
          <p:nvSpPr>
            <p:cNvPr id="99424" name="Rectangle 11"/>
            <p:cNvSpPr>
              <a:spLocks noChangeArrowheads="1"/>
            </p:cNvSpPr>
            <p:nvPr/>
          </p:nvSpPr>
          <p:spPr bwMode="auto">
            <a:xfrm>
              <a:off x="1248" y="1842"/>
              <a:ext cx="288"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b1</a:t>
              </a:r>
            </a:p>
          </p:txBody>
        </p:sp>
        <p:sp>
          <p:nvSpPr>
            <p:cNvPr id="99425" name="Rectangle 12"/>
            <p:cNvSpPr>
              <a:spLocks noChangeArrowheads="1"/>
            </p:cNvSpPr>
            <p:nvPr/>
          </p:nvSpPr>
          <p:spPr bwMode="auto">
            <a:xfrm>
              <a:off x="960" y="1842"/>
              <a:ext cx="288"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a2</a:t>
              </a:r>
            </a:p>
          </p:txBody>
        </p:sp>
        <p:sp>
          <p:nvSpPr>
            <p:cNvPr id="99426" name="Rectangle 13"/>
            <p:cNvSpPr>
              <a:spLocks noChangeArrowheads="1"/>
            </p:cNvSpPr>
            <p:nvPr/>
          </p:nvSpPr>
          <p:spPr bwMode="auto">
            <a:xfrm>
              <a:off x="1536" y="1593"/>
              <a:ext cx="288"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c1</a:t>
              </a:r>
            </a:p>
          </p:txBody>
        </p:sp>
        <p:sp>
          <p:nvSpPr>
            <p:cNvPr id="99427" name="Rectangle 14"/>
            <p:cNvSpPr>
              <a:spLocks noChangeArrowheads="1"/>
            </p:cNvSpPr>
            <p:nvPr/>
          </p:nvSpPr>
          <p:spPr bwMode="auto">
            <a:xfrm>
              <a:off x="1248" y="1593"/>
              <a:ext cx="288"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b1</a:t>
              </a:r>
            </a:p>
          </p:txBody>
        </p:sp>
        <p:sp>
          <p:nvSpPr>
            <p:cNvPr id="99428" name="Rectangle 15"/>
            <p:cNvSpPr>
              <a:spLocks noChangeArrowheads="1"/>
            </p:cNvSpPr>
            <p:nvPr/>
          </p:nvSpPr>
          <p:spPr bwMode="auto">
            <a:xfrm>
              <a:off x="960" y="1593"/>
              <a:ext cx="288"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a1</a:t>
              </a:r>
            </a:p>
          </p:txBody>
        </p:sp>
        <p:sp>
          <p:nvSpPr>
            <p:cNvPr id="99429" name="Rectangle 16"/>
            <p:cNvSpPr>
              <a:spLocks noChangeArrowheads="1"/>
            </p:cNvSpPr>
            <p:nvPr/>
          </p:nvSpPr>
          <p:spPr bwMode="auto">
            <a:xfrm>
              <a:off x="1536" y="1344"/>
              <a:ext cx="288"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C</a:t>
              </a:r>
            </a:p>
          </p:txBody>
        </p:sp>
        <p:sp>
          <p:nvSpPr>
            <p:cNvPr id="99430" name="Rectangle 17"/>
            <p:cNvSpPr>
              <a:spLocks noChangeArrowheads="1"/>
            </p:cNvSpPr>
            <p:nvPr/>
          </p:nvSpPr>
          <p:spPr bwMode="auto">
            <a:xfrm>
              <a:off x="1248" y="1344"/>
              <a:ext cx="288"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B</a:t>
              </a:r>
            </a:p>
          </p:txBody>
        </p:sp>
        <p:sp>
          <p:nvSpPr>
            <p:cNvPr id="99431" name="Rectangle 18"/>
            <p:cNvSpPr>
              <a:spLocks noChangeArrowheads="1"/>
            </p:cNvSpPr>
            <p:nvPr/>
          </p:nvSpPr>
          <p:spPr bwMode="auto">
            <a:xfrm>
              <a:off x="960" y="1344"/>
              <a:ext cx="288"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A</a:t>
              </a:r>
            </a:p>
          </p:txBody>
        </p:sp>
        <p:sp>
          <p:nvSpPr>
            <p:cNvPr id="99432" name="Line 19"/>
            <p:cNvSpPr>
              <a:spLocks noChangeShapeType="1"/>
            </p:cNvSpPr>
            <p:nvPr/>
          </p:nvSpPr>
          <p:spPr bwMode="auto">
            <a:xfrm>
              <a:off x="960" y="1344"/>
              <a:ext cx="864"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433" name="Line 20"/>
            <p:cNvSpPr>
              <a:spLocks noChangeShapeType="1"/>
            </p:cNvSpPr>
            <p:nvPr/>
          </p:nvSpPr>
          <p:spPr bwMode="auto">
            <a:xfrm>
              <a:off x="960" y="1593"/>
              <a:ext cx="864"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434" name="Line 21"/>
            <p:cNvSpPr>
              <a:spLocks noChangeShapeType="1"/>
            </p:cNvSpPr>
            <p:nvPr/>
          </p:nvSpPr>
          <p:spPr bwMode="auto">
            <a:xfrm>
              <a:off x="960" y="1842"/>
              <a:ext cx="864"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435" name="Line 22"/>
            <p:cNvSpPr>
              <a:spLocks noChangeShapeType="1"/>
            </p:cNvSpPr>
            <p:nvPr/>
          </p:nvSpPr>
          <p:spPr bwMode="auto">
            <a:xfrm>
              <a:off x="960" y="2091"/>
              <a:ext cx="864"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436" name="Line 23"/>
            <p:cNvSpPr>
              <a:spLocks noChangeShapeType="1"/>
            </p:cNvSpPr>
            <p:nvPr/>
          </p:nvSpPr>
          <p:spPr bwMode="auto">
            <a:xfrm>
              <a:off x="960" y="2340"/>
              <a:ext cx="864"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437" name="Line 24"/>
            <p:cNvSpPr>
              <a:spLocks noChangeShapeType="1"/>
            </p:cNvSpPr>
            <p:nvPr/>
          </p:nvSpPr>
          <p:spPr bwMode="auto">
            <a:xfrm>
              <a:off x="960" y="2589"/>
              <a:ext cx="864"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438" name="Line 25"/>
            <p:cNvSpPr>
              <a:spLocks noChangeShapeType="1"/>
            </p:cNvSpPr>
            <p:nvPr/>
          </p:nvSpPr>
          <p:spPr bwMode="auto">
            <a:xfrm>
              <a:off x="960" y="1344"/>
              <a:ext cx="0" cy="1245"/>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439" name="Line 26"/>
            <p:cNvSpPr>
              <a:spLocks noChangeShapeType="1"/>
            </p:cNvSpPr>
            <p:nvPr/>
          </p:nvSpPr>
          <p:spPr bwMode="auto">
            <a:xfrm>
              <a:off x="1248" y="1344"/>
              <a:ext cx="0" cy="1245"/>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440" name="Line 27"/>
            <p:cNvSpPr>
              <a:spLocks noChangeShapeType="1"/>
            </p:cNvSpPr>
            <p:nvPr/>
          </p:nvSpPr>
          <p:spPr bwMode="auto">
            <a:xfrm>
              <a:off x="1536" y="1344"/>
              <a:ext cx="0" cy="1245"/>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441" name="Line 28"/>
            <p:cNvSpPr>
              <a:spLocks noChangeShapeType="1"/>
            </p:cNvSpPr>
            <p:nvPr/>
          </p:nvSpPr>
          <p:spPr bwMode="auto">
            <a:xfrm>
              <a:off x="1824" y="1344"/>
              <a:ext cx="0" cy="1245"/>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99334" name="Text Box 29"/>
          <p:cNvSpPr txBox="1">
            <a:spLocks noChangeArrowheads="1"/>
          </p:cNvSpPr>
          <p:nvPr/>
        </p:nvSpPr>
        <p:spPr bwMode="auto">
          <a:xfrm>
            <a:off x="3128963" y="1295400"/>
            <a:ext cx="266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spcBef>
                <a:spcPct val="50000"/>
              </a:spcBef>
              <a:buClrTx/>
              <a:buSzTx/>
              <a:buFontTx/>
              <a:buNone/>
            </a:pPr>
            <a:r>
              <a:rPr lang="en-US" altLang="zh-CN" sz="2400" dirty="0">
                <a:latin typeface="华文新魏" panose="02010800040101010101" pitchFamily="2" charset="-122"/>
              </a:rPr>
              <a:t>F  </a:t>
            </a:r>
            <a:r>
              <a:rPr lang="zh-CN" altLang="en-US" sz="2400" dirty="0">
                <a:latin typeface="华文新魏" panose="02010800040101010101" pitchFamily="2" charset="-122"/>
              </a:rPr>
              <a:t>{</a:t>
            </a:r>
            <a:r>
              <a:rPr lang="en-US" altLang="zh-CN" sz="2400" dirty="0">
                <a:latin typeface="华文新魏" panose="02010800040101010101" pitchFamily="2" charset="-122"/>
              </a:rPr>
              <a:t>A </a:t>
            </a:r>
            <a:r>
              <a:rPr lang="en-US" altLang="zh-CN" sz="2000" dirty="0">
                <a:latin typeface="华文新魏" panose="02010800040101010101" pitchFamily="2" charset="-122"/>
                <a:sym typeface="Symbol" panose="05050102010706020507" pitchFamily="18" charset="2"/>
              </a:rPr>
              <a:t></a:t>
            </a:r>
            <a:r>
              <a:rPr lang="en-US" altLang="zh-CN" sz="2400" dirty="0">
                <a:latin typeface="华文新魏" panose="02010800040101010101" pitchFamily="2" charset="-122"/>
              </a:rPr>
              <a:t> B, B </a:t>
            </a:r>
            <a:r>
              <a:rPr lang="en-US" altLang="zh-CN" sz="2000" dirty="0">
                <a:latin typeface="华文新魏" panose="02010800040101010101" pitchFamily="2" charset="-122"/>
                <a:sym typeface="Symbol" panose="05050102010706020507" pitchFamily="18" charset="2"/>
              </a:rPr>
              <a:t></a:t>
            </a:r>
            <a:r>
              <a:rPr lang="en-US" altLang="zh-CN" sz="2400" dirty="0">
                <a:latin typeface="华文新魏" panose="02010800040101010101" pitchFamily="2" charset="-122"/>
              </a:rPr>
              <a:t> C}</a:t>
            </a:r>
          </a:p>
        </p:txBody>
      </p:sp>
      <p:grpSp>
        <p:nvGrpSpPr>
          <p:cNvPr id="99335" name="Group 67"/>
          <p:cNvGrpSpPr>
            <a:grpSpLocks/>
          </p:cNvGrpSpPr>
          <p:nvPr/>
        </p:nvGrpSpPr>
        <p:grpSpPr bwMode="auto">
          <a:xfrm>
            <a:off x="1482725" y="3952875"/>
            <a:ext cx="1219200" cy="2371725"/>
            <a:chOff x="1200" y="2643"/>
            <a:chExt cx="768" cy="1494"/>
          </a:xfrm>
        </p:grpSpPr>
        <p:sp>
          <p:nvSpPr>
            <p:cNvPr id="99395" name="Rectangle 68"/>
            <p:cNvSpPr>
              <a:spLocks noChangeArrowheads="1"/>
            </p:cNvSpPr>
            <p:nvPr/>
          </p:nvSpPr>
          <p:spPr bwMode="auto">
            <a:xfrm>
              <a:off x="1584" y="3639"/>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b3</a:t>
              </a:r>
            </a:p>
          </p:txBody>
        </p:sp>
        <p:sp>
          <p:nvSpPr>
            <p:cNvPr id="99396" name="Rectangle 69"/>
            <p:cNvSpPr>
              <a:spLocks noChangeArrowheads="1"/>
            </p:cNvSpPr>
            <p:nvPr/>
          </p:nvSpPr>
          <p:spPr bwMode="auto">
            <a:xfrm>
              <a:off x="1200" y="3639"/>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a4</a:t>
              </a:r>
            </a:p>
          </p:txBody>
        </p:sp>
        <p:sp>
          <p:nvSpPr>
            <p:cNvPr id="99397" name="Rectangle 70"/>
            <p:cNvSpPr>
              <a:spLocks noChangeArrowheads="1"/>
            </p:cNvSpPr>
            <p:nvPr/>
          </p:nvSpPr>
          <p:spPr bwMode="auto">
            <a:xfrm>
              <a:off x="1584" y="3888"/>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b3</a:t>
              </a:r>
            </a:p>
          </p:txBody>
        </p:sp>
        <p:sp>
          <p:nvSpPr>
            <p:cNvPr id="99398" name="Rectangle 71"/>
            <p:cNvSpPr>
              <a:spLocks noChangeArrowheads="1"/>
            </p:cNvSpPr>
            <p:nvPr/>
          </p:nvSpPr>
          <p:spPr bwMode="auto">
            <a:xfrm>
              <a:off x="1200" y="3888"/>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a5</a:t>
              </a:r>
            </a:p>
          </p:txBody>
        </p:sp>
        <p:sp>
          <p:nvSpPr>
            <p:cNvPr id="99399" name="Rectangle 72"/>
            <p:cNvSpPr>
              <a:spLocks noChangeArrowheads="1"/>
            </p:cNvSpPr>
            <p:nvPr/>
          </p:nvSpPr>
          <p:spPr bwMode="auto">
            <a:xfrm>
              <a:off x="1584" y="3390"/>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b2</a:t>
              </a:r>
            </a:p>
          </p:txBody>
        </p:sp>
        <p:sp>
          <p:nvSpPr>
            <p:cNvPr id="99400" name="Rectangle 73"/>
            <p:cNvSpPr>
              <a:spLocks noChangeArrowheads="1"/>
            </p:cNvSpPr>
            <p:nvPr/>
          </p:nvSpPr>
          <p:spPr bwMode="auto">
            <a:xfrm>
              <a:off x="1200" y="3390"/>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a3</a:t>
              </a:r>
            </a:p>
          </p:txBody>
        </p:sp>
        <p:sp>
          <p:nvSpPr>
            <p:cNvPr id="99401" name="Rectangle 74"/>
            <p:cNvSpPr>
              <a:spLocks noChangeArrowheads="1"/>
            </p:cNvSpPr>
            <p:nvPr/>
          </p:nvSpPr>
          <p:spPr bwMode="auto">
            <a:xfrm>
              <a:off x="1584" y="3141"/>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b1</a:t>
              </a:r>
            </a:p>
          </p:txBody>
        </p:sp>
        <p:sp>
          <p:nvSpPr>
            <p:cNvPr id="99402" name="Rectangle 75"/>
            <p:cNvSpPr>
              <a:spLocks noChangeArrowheads="1"/>
            </p:cNvSpPr>
            <p:nvPr/>
          </p:nvSpPr>
          <p:spPr bwMode="auto">
            <a:xfrm>
              <a:off x="1200" y="3141"/>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a2</a:t>
              </a:r>
            </a:p>
          </p:txBody>
        </p:sp>
        <p:sp>
          <p:nvSpPr>
            <p:cNvPr id="99403" name="Rectangle 76"/>
            <p:cNvSpPr>
              <a:spLocks noChangeArrowheads="1"/>
            </p:cNvSpPr>
            <p:nvPr/>
          </p:nvSpPr>
          <p:spPr bwMode="auto">
            <a:xfrm>
              <a:off x="1584" y="2892"/>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b1</a:t>
              </a:r>
            </a:p>
          </p:txBody>
        </p:sp>
        <p:sp>
          <p:nvSpPr>
            <p:cNvPr id="99404" name="Rectangle 77"/>
            <p:cNvSpPr>
              <a:spLocks noChangeArrowheads="1"/>
            </p:cNvSpPr>
            <p:nvPr/>
          </p:nvSpPr>
          <p:spPr bwMode="auto">
            <a:xfrm>
              <a:off x="1200" y="2892"/>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a1</a:t>
              </a:r>
            </a:p>
          </p:txBody>
        </p:sp>
        <p:sp>
          <p:nvSpPr>
            <p:cNvPr id="99405" name="Rectangle 78"/>
            <p:cNvSpPr>
              <a:spLocks noChangeArrowheads="1"/>
            </p:cNvSpPr>
            <p:nvPr/>
          </p:nvSpPr>
          <p:spPr bwMode="auto">
            <a:xfrm>
              <a:off x="1584" y="2643"/>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B</a:t>
              </a:r>
            </a:p>
          </p:txBody>
        </p:sp>
        <p:sp>
          <p:nvSpPr>
            <p:cNvPr id="99406" name="Rectangle 79"/>
            <p:cNvSpPr>
              <a:spLocks noChangeArrowheads="1"/>
            </p:cNvSpPr>
            <p:nvPr/>
          </p:nvSpPr>
          <p:spPr bwMode="auto">
            <a:xfrm>
              <a:off x="1200" y="2643"/>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A</a:t>
              </a:r>
            </a:p>
          </p:txBody>
        </p:sp>
        <p:sp>
          <p:nvSpPr>
            <p:cNvPr id="99407" name="Line 80"/>
            <p:cNvSpPr>
              <a:spLocks noChangeShapeType="1"/>
            </p:cNvSpPr>
            <p:nvPr/>
          </p:nvSpPr>
          <p:spPr bwMode="auto">
            <a:xfrm>
              <a:off x="1200" y="2643"/>
              <a:ext cx="768"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408" name="Line 81"/>
            <p:cNvSpPr>
              <a:spLocks noChangeShapeType="1"/>
            </p:cNvSpPr>
            <p:nvPr/>
          </p:nvSpPr>
          <p:spPr bwMode="auto">
            <a:xfrm>
              <a:off x="1200" y="2892"/>
              <a:ext cx="76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409" name="Line 82"/>
            <p:cNvSpPr>
              <a:spLocks noChangeShapeType="1"/>
            </p:cNvSpPr>
            <p:nvPr/>
          </p:nvSpPr>
          <p:spPr bwMode="auto">
            <a:xfrm>
              <a:off x="1200" y="3141"/>
              <a:ext cx="76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410" name="Line 83"/>
            <p:cNvSpPr>
              <a:spLocks noChangeShapeType="1"/>
            </p:cNvSpPr>
            <p:nvPr/>
          </p:nvSpPr>
          <p:spPr bwMode="auto">
            <a:xfrm>
              <a:off x="1200" y="3390"/>
              <a:ext cx="76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411" name="Line 84"/>
            <p:cNvSpPr>
              <a:spLocks noChangeShapeType="1"/>
            </p:cNvSpPr>
            <p:nvPr/>
          </p:nvSpPr>
          <p:spPr bwMode="auto">
            <a:xfrm>
              <a:off x="1200" y="3639"/>
              <a:ext cx="76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412" name="Line 85"/>
            <p:cNvSpPr>
              <a:spLocks noChangeShapeType="1"/>
            </p:cNvSpPr>
            <p:nvPr/>
          </p:nvSpPr>
          <p:spPr bwMode="auto">
            <a:xfrm>
              <a:off x="1200" y="4137"/>
              <a:ext cx="768"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413" name="Line 86"/>
            <p:cNvSpPr>
              <a:spLocks noChangeShapeType="1"/>
            </p:cNvSpPr>
            <p:nvPr/>
          </p:nvSpPr>
          <p:spPr bwMode="auto">
            <a:xfrm>
              <a:off x="1200" y="2643"/>
              <a:ext cx="0" cy="1494"/>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414" name="Line 87"/>
            <p:cNvSpPr>
              <a:spLocks noChangeShapeType="1"/>
            </p:cNvSpPr>
            <p:nvPr/>
          </p:nvSpPr>
          <p:spPr bwMode="auto">
            <a:xfrm>
              <a:off x="1584" y="2643"/>
              <a:ext cx="0" cy="1494"/>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415" name="Line 88"/>
            <p:cNvSpPr>
              <a:spLocks noChangeShapeType="1"/>
            </p:cNvSpPr>
            <p:nvPr/>
          </p:nvSpPr>
          <p:spPr bwMode="auto">
            <a:xfrm>
              <a:off x="1968" y="2643"/>
              <a:ext cx="0" cy="1494"/>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416" name="Line 89"/>
            <p:cNvSpPr>
              <a:spLocks noChangeShapeType="1"/>
            </p:cNvSpPr>
            <p:nvPr/>
          </p:nvSpPr>
          <p:spPr bwMode="auto">
            <a:xfrm>
              <a:off x="1200" y="3888"/>
              <a:ext cx="76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99336" name="Group 90"/>
          <p:cNvGrpSpPr>
            <a:grpSpLocks/>
          </p:cNvGrpSpPr>
          <p:nvPr/>
        </p:nvGrpSpPr>
        <p:grpSpPr bwMode="auto">
          <a:xfrm>
            <a:off x="4144963" y="3948113"/>
            <a:ext cx="1219200" cy="2371725"/>
            <a:chOff x="2448" y="2640"/>
            <a:chExt cx="768" cy="1494"/>
          </a:xfrm>
        </p:grpSpPr>
        <p:sp>
          <p:nvSpPr>
            <p:cNvPr id="99373" name="Rectangle 91"/>
            <p:cNvSpPr>
              <a:spLocks noChangeArrowheads="1"/>
            </p:cNvSpPr>
            <p:nvPr/>
          </p:nvSpPr>
          <p:spPr bwMode="auto">
            <a:xfrm>
              <a:off x="2832" y="3636"/>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c1</a:t>
              </a:r>
            </a:p>
          </p:txBody>
        </p:sp>
        <p:sp>
          <p:nvSpPr>
            <p:cNvPr id="99374" name="Rectangle 92"/>
            <p:cNvSpPr>
              <a:spLocks noChangeArrowheads="1"/>
            </p:cNvSpPr>
            <p:nvPr/>
          </p:nvSpPr>
          <p:spPr bwMode="auto">
            <a:xfrm>
              <a:off x="2448" y="3636"/>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a4</a:t>
              </a:r>
            </a:p>
          </p:txBody>
        </p:sp>
        <p:sp>
          <p:nvSpPr>
            <p:cNvPr id="99375" name="Rectangle 93"/>
            <p:cNvSpPr>
              <a:spLocks noChangeArrowheads="1"/>
            </p:cNvSpPr>
            <p:nvPr/>
          </p:nvSpPr>
          <p:spPr bwMode="auto">
            <a:xfrm>
              <a:off x="2832" y="3885"/>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c3</a:t>
              </a:r>
            </a:p>
          </p:txBody>
        </p:sp>
        <p:sp>
          <p:nvSpPr>
            <p:cNvPr id="99376" name="Rectangle 94"/>
            <p:cNvSpPr>
              <a:spLocks noChangeArrowheads="1"/>
            </p:cNvSpPr>
            <p:nvPr/>
          </p:nvSpPr>
          <p:spPr bwMode="auto">
            <a:xfrm>
              <a:off x="2448" y="3885"/>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a5</a:t>
              </a:r>
            </a:p>
          </p:txBody>
        </p:sp>
        <p:sp>
          <p:nvSpPr>
            <p:cNvPr id="99377" name="Rectangle 95"/>
            <p:cNvSpPr>
              <a:spLocks noChangeArrowheads="1"/>
            </p:cNvSpPr>
            <p:nvPr/>
          </p:nvSpPr>
          <p:spPr bwMode="auto">
            <a:xfrm>
              <a:off x="2832" y="3387"/>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c2</a:t>
              </a:r>
            </a:p>
          </p:txBody>
        </p:sp>
        <p:sp>
          <p:nvSpPr>
            <p:cNvPr id="99378" name="Rectangle 96"/>
            <p:cNvSpPr>
              <a:spLocks noChangeArrowheads="1"/>
            </p:cNvSpPr>
            <p:nvPr/>
          </p:nvSpPr>
          <p:spPr bwMode="auto">
            <a:xfrm>
              <a:off x="2448" y="3387"/>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a3</a:t>
              </a:r>
            </a:p>
          </p:txBody>
        </p:sp>
        <p:sp>
          <p:nvSpPr>
            <p:cNvPr id="99379" name="Rectangle 97"/>
            <p:cNvSpPr>
              <a:spLocks noChangeArrowheads="1"/>
            </p:cNvSpPr>
            <p:nvPr/>
          </p:nvSpPr>
          <p:spPr bwMode="auto">
            <a:xfrm>
              <a:off x="2832" y="3138"/>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c1</a:t>
              </a:r>
            </a:p>
          </p:txBody>
        </p:sp>
        <p:sp>
          <p:nvSpPr>
            <p:cNvPr id="99380" name="Rectangle 98"/>
            <p:cNvSpPr>
              <a:spLocks noChangeArrowheads="1"/>
            </p:cNvSpPr>
            <p:nvPr/>
          </p:nvSpPr>
          <p:spPr bwMode="auto">
            <a:xfrm>
              <a:off x="2448" y="3138"/>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a2</a:t>
              </a:r>
            </a:p>
          </p:txBody>
        </p:sp>
        <p:sp>
          <p:nvSpPr>
            <p:cNvPr id="99381" name="Rectangle 99"/>
            <p:cNvSpPr>
              <a:spLocks noChangeArrowheads="1"/>
            </p:cNvSpPr>
            <p:nvPr/>
          </p:nvSpPr>
          <p:spPr bwMode="auto">
            <a:xfrm>
              <a:off x="2832" y="2889"/>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c1</a:t>
              </a:r>
            </a:p>
          </p:txBody>
        </p:sp>
        <p:sp>
          <p:nvSpPr>
            <p:cNvPr id="99382" name="Rectangle 100"/>
            <p:cNvSpPr>
              <a:spLocks noChangeArrowheads="1"/>
            </p:cNvSpPr>
            <p:nvPr/>
          </p:nvSpPr>
          <p:spPr bwMode="auto">
            <a:xfrm>
              <a:off x="2448" y="2889"/>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a1</a:t>
              </a:r>
            </a:p>
          </p:txBody>
        </p:sp>
        <p:sp>
          <p:nvSpPr>
            <p:cNvPr id="99383" name="Rectangle 101"/>
            <p:cNvSpPr>
              <a:spLocks noChangeArrowheads="1"/>
            </p:cNvSpPr>
            <p:nvPr/>
          </p:nvSpPr>
          <p:spPr bwMode="auto">
            <a:xfrm>
              <a:off x="2832" y="2640"/>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C</a:t>
              </a:r>
            </a:p>
          </p:txBody>
        </p:sp>
        <p:sp>
          <p:nvSpPr>
            <p:cNvPr id="99384" name="Rectangle 102"/>
            <p:cNvSpPr>
              <a:spLocks noChangeArrowheads="1"/>
            </p:cNvSpPr>
            <p:nvPr/>
          </p:nvSpPr>
          <p:spPr bwMode="auto">
            <a:xfrm>
              <a:off x="2448" y="2640"/>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A</a:t>
              </a:r>
            </a:p>
          </p:txBody>
        </p:sp>
        <p:sp>
          <p:nvSpPr>
            <p:cNvPr id="99385" name="Line 103"/>
            <p:cNvSpPr>
              <a:spLocks noChangeShapeType="1"/>
            </p:cNvSpPr>
            <p:nvPr/>
          </p:nvSpPr>
          <p:spPr bwMode="auto">
            <a:xfrm>
              <a:off x="2448" y="2640"/>
              <a:ext cx="768"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86" name="Line 104"/>
            <p:cNvSpPr>
              <a:spLocks noChangeShapeType="1"/>
            </p:cNvSpPr>
            <p:nvPr/>
          </p:nvSpPr>
          <p:spPr bwMode="auto">
            <a:xfrm>
              <a:off x="2448" y="2889"/>
              <a:ext cx="76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87" name="Line 105"/>
            <p:cNvSpPr>
              <a:spLocks noChangeShapeType="1"/>
            </p:cNvSpPr>
            <p:nvPr/>
          </p:nvSpPr>
          <p:spPr bwMode="auto">
            <a:xfrm>
              <a:off x="2448" y="3138"/>
              <a:ext cx="76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88" name="Line 106"/>
            <p:cNvSpPr>
              <a:spLocks noChangeShapeType="1"/>
            </p:cNvSpPr>
            <p:nvPr/>
          </p:nvSpPr>
          <p:spPr bwMode="auto">
            <a:xfrm>
              <a:off x="2448" y="3387"/>
              <a:ext cx="76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89" name="Line 107"/>
            <p:cNvSpPr>
              <a:spLocks noChangeShapeType="1"/>
            </p:cNvSpPr>
            <p:nvPr/>
          </p:nvSpPr>
          <p:spPr bwMode="auto">
            <a:xfrm>
              <a:off x="2448" y="3636"/>
              <a:ext cx="76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90" name="Line 108"/>
            <p:cNvSpPr>
              <a:spLocks noChangeShapeType="1"/>
            </p:cNvSpPr>
            <p:nvPr/>
          </p:nvSpPr>
          <p:spPr bwMode="auto">
            <a:xfrm>
              <a:off x="2448" y="4134"/>
              <a:ext cx="768"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91" name="Line 109"/>
            <p:cNvSpPr>
              <a:spLocks noChangeShapeType="1"/>
            </p:cNvSpPr>
            <p:nvPr/>
          </p:nvSpPr>
          <p:spPr bwMode="auto">
            <a:xfrm>
              <a:off x="2448" y="2640"/>
              <a:ext cx="0" cy="1494"/>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92" name="Line 110"/>
            <p:cNvSpPr>
              <a:spLocks noChangeShapeType="1"/>
            </p:cNvSpPr>
            <p:nvPr/>
          </p:nvSpPr>
          <p:spPr bwMode="auto">
            <a:xfrm>
              <a:off x="2832" y="2640"/>
              <a:ext cx="0" cy="1494"/>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93" name="Line 111"/>
            <p:cNvSpPr>
              <a:spLocks noChangeShapeType="1"/>
            </p:cNvSpPr>
            <p:nvPr/>
          </p:nvSpPr>
          <p:spPr bwMode="auto">
            <a:xfrm>
              <a:off x="3216" y="2640"/>
              <a:ext cx="0" cy="1494"/>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94" name="Line 112"/>
            <p:cNvSpPr>
              <a:spLocks noChangeShapeType="1"/>
            </p:cNvSpPr>
            <p:nvPr/>
          </p:nvSpPr>
          <p:spPr bwMode="auto">
            <a:xfrm>
              <a:off x="2448" y="3885"/>
              <a:ext cx="76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99337" name="Text Box 114"/>
          <p:cNvSpPr txBox="1">
            <a:spLocks noChangeArrowheads="1"/>
          </p:cNvSpPr>
          <p:nvPr/>
        </p:nvSpPr>
        <p:spPr bwMode="auto">
          <a:xfrm>
            <a:off x="5435600" y="4710113"/>
            <a:ext cx="457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50000"/>
              </a:spcBef>
              <a:buClrTx/>
              <a:buSzTx/>
              <a:buFontTx/>
              <a:buNone/>
            </a:pPr>
            <a:r>
              <a:rPr lang="zh-CN" altLang="en-US" sz="3600">
                <a:latin typeface="华文新魏" panose="02010800040101010101" pitchFamily="2" charset="-122"/>
              </a:rPr>
              <a:t>=</a:t>
            </a:r>
          </a:p>
        </p:txBody>
      </p:sp>
      <p:grpSp>
        <p:nvGrpSpPr>
          <p:cNvPr id="6" name="Group 115"/>
          <p:cNvGrpSpPr>
            <a:grpSpLocks/>
          </p:cNvGrpSpPr>
          <p:nvPr/>
        </p:nvGrpSpPr>
        <p:grpSpPr bwMode="auto">
          <a:xfrm>
            <a:off x="6056313" y="3948113"/>
            <a:ext cx="1828800" cy="2371725"/>
            <a:chOff x="3744" y="2640"/>
            <a:chExt cx="1152" cy="1494"/>
          </a:xfrm>
        </p:grpSpPr>
        <p:sp>
          <p:nvSpPr>
            <p:cNvPr id="99344" name="Rectangle 116"/>
            <p:cNvSpPr>
              <a:spLocks noChangeArrowheads="1"/>
            </p:cNvSpPr>
            <p:nvPr/>
          </p:nvSpPr>
          <p:spPr bwMode="auto">
            <a:xfrm>
              <a:off x="4512" y="3636"/>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c1</a:t>
              </a:r>
            </a:p>
          </p:txBody>
        </p:sp>
        <p:sp>
          <p:nvSpPr>
            <p:cNvPr id="99345" name="Rectangle 117"/>
            <p:cNvSpPr>
              <a:spLocks noChangeArrowheads="1"/>
            </p:cNvSpPr>
            <p:nvPr/>
          </p:nvSpPr>
          <p:spPr bwMode="auto">
            <a:xfrm>
              <a:off x="4128" y="3636"/>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b3</a:t>
              </a:r>
            </a:p>
          </p:txBody>
        </p:sp>
        <p:sp>
          <p:nvSpPr>
            <p:cNvPr id="99346" name="Rectangle 118"/>
            <p:cNvSpPr>
              <a:spLocks noChangeArrowheads="1"/>
            </p:cNvSpPr>
            <p:nvPr/>
          </p:nvSpPr>
          <p:spPr bwMode="auto">
            <a:xfrm>
              <a:off x="3744" y="3636"/>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a4</a:t>
              </a:r>
            </a:p>
          </p:txBody>
        </p:sp>
        <p:sp>
          <p:nvSpPr>
            <p:cNvPr id="99347" name="Rectangle 119"/>
            <p:cNvSpPr>
              <a:spLocks noChangeArrowheads="1"/>
            </p:cNvSpPr>
            <p:nvPr/>
          </p:nvSpPr>
          <p:spPr bwMode="auto">
            <a:xfrm>
              <a:off x="4512" y="3885"/>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c3</a:t>
              </a:r>
            </a:p>
          </p:txBody>
        </p:sp>
        <p:sp>
          <p:nvSpPr>
            <p:cNvPr id="99348" name="Rectangle 120"/>
            <p:cNvSpPr>
              <a:spLocks noChangeArrowheads="1"/>
            </p:cNvSpPr>
            <p:nvPr/>
          </p:nvSpPr>
          <p:spPr bwMode="auto">
            <a:xfrm>
              <a:off x="4128" y="3885"/>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b3</a:t>
              </a:r>
            </a:p>
          </p:txBody>
        </p:sp>
        <p:sp>
          <p:nvSpPr>
            <p:cNvPr id="99349" name="Rectangle 121"/>
            <p:cNvSpPr>
              <a:spLocks noChangeArrowheads="1"/>
            </p:cNvSpPr>
            <p:nvPr/>
          </p:nvSpPr>
          <p:spPr bwMode="auto">
            <a:xfrm>
              <a:off x="3744" y="3885"/>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a5</a:t>
              </a:r>
            </a:p>
          </p:txBody>
        </p:sp>
        <p:sp>
          <p:nvSpPr>
            <p:cNvPr id="99350" name="Rectangle 122"/>
            <p:cNvSpPr>
              <a:spLocks noChangeArrowheads="1"/>
            </p:cNvSpPr>
            <p:nvPr/>
          </p:nvSpPr>
          <p:spPr bwMode="auto">
            <a:xfrm>
              <a:off x="4512" y="3387"/>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c2</a:t>
              </a:r>
            </a:p>
          </p:txBody>
        </p:sp>
        <p:sp>
          <p:nvSpPr>
            <p:cNvPr id="99351" name="Rectangle 123"/>
            <p:cNvSpPr>
              <a:spLocks noChangeArrowheads="1"/>
            </p:cNvSpPr>
            <p:nvPr/>
          </p:nvSpPr>
          <p:spPr bwMode="auto">
            <a:xfrm>
              <a:off x="4128" y="3387"/>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b2</a:t>
              </a:r>
            </a:p>
          </p:txBody>
        </p:sp>
        <p:sp>
          <p:nvSpPr>
            <p:cNvPr id="99352" name="Rectangle 124"/>
            <p:cNvSpPr>
              <a:spLocks noChangeArrowheads="1"/>
            </p:cNvSpPr>
            <p:nvPr/>
          </p:nvSpPr>
          <p:spPr bwMode="auto">
            <a:xfrm>
              <a:off x="3744" y="3387"/>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a3</a:t>
              </a:r>
            </a:p>
          </p:txBody>
        </p:sp>
        <p:sp>
          <p:nvSpPr>
            <p:cNvPr id="99353" name="Rectangle 125"/>
            <p:cNvSpPr>
              <a:spLocks noChangeArrowheads="1"/>
            </p:cNvSpPr>
            <p:nvPr/>
          </p:nvSpPr>
          <p:spPr bwMode="auto">
            <a:xfrm>
              <a:off x="4512" y="3138"/>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c1</a:t>
              </a:r>
            </a:p>
          </p:txBody>
        </p:sp>
        <p:sp>
          <p:nvSpPr>
            <p:cNvPr id="99354" name="Rectangle 126"/>
            <p:cNvSpPr>
              <a:spLocks noChangeArrowheads="1"/>
            </p:cNvSpPr>
            <p:nvPr/>
          </p:nvSpPr>
          <p:spPr bwMode="auto">
            <a:xfrm>
              <a:off x="4128" y="3138"/>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b1</a:t>
              </a:r>
            </a:p>
          </p:txBody>
        </p:sp>
        <p:sp>
          <p:nvSpPr>
            <p:cNvPr id="99355" name="Rectangle 127"/>
            <p:cNvSpPr>
              <a:spLocks noChangeArrowheads="1"/>
            </p:cNvSpPr>
            <p:nvPr/>
          </p:nvSpPr>
          <p:spPr bwMode="auto">
            <a:xfrm>
              <a:off x="3744" y="3138"/>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a2</a:t>
              </a:r>
            </a:p>
          </p:txBody>
        </p:sp>
        <p:sp>
          <p:nvSpPr>
            <p:cNvPr id="99356" name="Rectangle 128"/>
            <p:cNvSpPr>
              <a:spLocks noChangeArrowheads="1"/>
            </p:cNvSpPr>
            <p:nvPr/>
          </p:nvSpPr>
          <p:spPr bwMode="auto">
            <a:xfrm>
              <a:off x="4512" y="2889"/>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c1</a:t>
              </a:r>
            </a:p>
          </p:txBody>
        </p:sp>
        <p:sp>
          <p:nvSpPr>
            <p:cNvPr id="99357" name="Rectangle 129"/>
            <p:cNvSpPr>
              <a:spLocks noChangeArrowheads="1"/>
            </p:cNvSpPr>
            <p:nvPr/>
          </p:nvSpPr>
          <p:spPr bwMode="auto">
            <a:xfrm>
              <a:off x="4128" y="2889"/>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b1</a:t>
              </a:r>
            </a:p>
          </p:txBody>
        </p:sp>
        <p:sp>
          <p:nvSpPr>
            <p:cNvPr id="99358" name="Rectangle 130"/>
            <p:cNvSpPr>
              <a:spLocks noChangeArrowheads="1"/>
            </p:cNvSpPr>
            <p:nvPr/>
          </p:nvSpPr>
          <p:spPr bwMode="auto">
            <a:xfrm>
              <a:off x="3744" y="2889"/>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a1</a:t>
              </a:r>
            </a:p>
          </p:txBody>
        </p:sp>
        <p:sp>
          <p:nvSpPr>
            <p:cNvPr id="99359" name="Rectangle 131"/>
            <p:cNvSpPr>
              <a:spLocks noChangeArrowheads="1"/>
            </p:cNvSpPr>
            <p:nvPr/>
          </p:nvSpPr>
          <p:spPr bwMode="auto">
            <a:xfrm>
              <a:off x="4512" y="2640"/>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C</a:t>
              </a:r>
            </a:p>
          </p:txBody>
        </p:sp>
        <p:sp>
          <p:nvSpPr>
            <p:cNvPr id="99360" name="Rectangle 132"/>
            <p:cNvSpPr>
              <a:spLocks noChangeArrowheads="1"/>
            </p:cNvSpPr>
            <p:nvPr/>
          </p:nvSpPr>
          <p:spPr bwMode="auto">
            <a:xfrm>
              <a:off x="4128" y="2640"/>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B</a:t>
              </a:r>
            </a:p>
          </p:txBody>
        </p:sp>
        <p:sp>
          <p:nvSpPr>
            <p:cNvPr id="99361" name="Rectangle 133"/>
            <p:cNvSpPr>
              <a:spLocks noChangeArrowheads="1"/>
            </p:cNvSpPr>
            <p:nvPr/>
          </p:nvSpPr>
          <p:spPr bwMode="auto">
            <a:xfrm>
              <a:off x="3744" y="2640"/>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A</a:t>
              </a:r>
            </a:p>
          </p:txBody>
        </p:sp>
        <p:sp>
          <p:nvSpPr>
            <p:cNvPr id="99362" name="Line 134"/>
            <p:cNvSpPr>
              <a:spLocks noChangeShapeType="1"/>
            </p:cNvSpPr>
            <p:nvPr/>
          </p:nvSpPr>
          <p:spPr bwMode="auto">
            <a:xfrm>
              <a:off x="3744" y="2640"/>
              <a:ext cx="1152"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63" name="Line 135"/>
            <p:cNvSpPr>
              <a:spLocks noChangeShapeType="1"/>
            </p:cNvSpPr>
            <p:nvPr/>
          </p:nvSpPr>
          <p:spPr bwMode="auto">
            <a:xfrm>
              <a:off x="3744" y="2889"/>
              <a:ext cx="1152"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64" name="Line 136"/>
            <p:cNvSpPr>
              <a:spLocks noChangeShapeType="1"/>
            </p:cNvSpPr>
            <p:nvPr/>
          </p:nvSpPr>
          <p:spPr bwMode="auto">
            <a:xfrm>
              <a:off x="3744" y="3138"/>
              <a:ext cx="1152"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65" name="Line 137"/>
            <p:cNvSpPr>
              <a:spLocks noChangeShapeType="1"/>
            </p:cNvSpPr>
            <p:nvPr/>
          </p:nvSpPr>
          <p:spPr bwMode="auto">
            <a:xfrm>
              <a:off x="3744" y="3387"/>
              <a:ext cx="1152"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66" name="Line 138"/>
            <p:cNvSpPr>
              <a:spLocks noChangeShapeType="1"/>
            </p:cNvSpPr>
            <p:nvPr/>
          </p:nvSpPr>
          <p:spPr bwMode="auto">
            <a:xfrm>
              <a:off x="3744" y="3636"/>
              <a:ext cx="1152"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67" name="Line 139"/>
            <p:cNvSpPr>
              <a:spLocks noChangeShapeType="1"/>
            </p:cNvSpPr>
            <p:nvPr/>
          </p:nvSpPr>
          <p:spPr bwMode="auto">
            <a:xfrm>
              <a:off x="3744" y="4134"/>
              <a:ext cx="1152"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68" name="Line 140"/>
            <p:cNvSpPr>
              <a:spLocks noChangeShapeType="1"/>
            </p:cNvSpPr>
            <p:nvPr/>
          </p:nvSpPr>
          <p:spPr bwMode="auto">
            <a:xfrm>
              <a:off x="3744" y="2640"/>
              <a:ext cx="0" cy="1494"/>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69" name="Line 141"/>
            <p:cNvSpPr>
              <a:spLocks noChangeShapeType="1"/>
            </p:cNvSpPr>
            <p:nvPr/>
          </p:nvSpPr>
          <p:spPr bwMode="auto">
            <a:xfrm>
              <a:off x="4128" y="2640"/>
              <a:ext cx="0" cy="1494"/>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70" name="Line 142"/>
            <p:cNvSpPr>
              <a:spLocks noChangeShapeType="1"/>
            </p:cNvSpPr>
            <p:nvPr/>
          </p:nvSpPr>
          <p:spPr bwMode="auto">
            <a:xfrm>
              <a:off x="4512" y="2640"/>
              <a:ext cx="0" cy="1494"/>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71" name="Line 143"/>
            <p:cNvSpPr>
              <a:spLocks noChangeShapeType="1"/>
            </p:cNvSpPr>
            <p:nvPr/>
          </p:nvSpPr>
          <p:spPr bwMode="auto">
            <a:xfrm>
              <a:off x="4896" y="2640"/>
              <a:ext cx="0" cy="1494"/>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72" name="Line 144"/>
            <p:cNvSpPr>
              <a:spLocks noChangeShapeType="1"/>
            </p:cNvSpPr>
            <p:nvPr/>
          </p:nvSpPr>
          <p:spPr bwMode="auto">
            <a:xfrm>
              <a:off x="3744" y="3885"/>
              <a:ext cx="1152"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99339" name="AutoShape 145"/>
          <p:cNvSpPr>
            <a:spLocks noChangeArrowheads="1"/>
          </p:cNvSpPr>
          <p:nvPr/>
        </p:nvSpPr>
        <p:spPr bwMode="auto">
          <a:xfrm>
            <a:off x="644525" y="4862513"/>
            <a:ext cx="685800" cy="304800"/>
          </a:xfrm>
          <a:prstGeom prst="rightArrow">
            <a:avLst>
              <a:gd name="adj1" fmla="val 50000"/>
              <a:gd name="adj2" fmla="val 56250"/>
            </a:avLst>
          </a:prstGeom>
          <a:solidFill>
            <a:schemeClr val="accent1"/>
          </a:solidFill>
          <a:ln w="9525">
            <a:solidFill>
              <a:schemeClr val="bg2"/>
            </a:solidFill>
            <a:miter lim="800000"/>
            <a:headEnd/>
            <a:tailEnd/>
          </a:ln>
        </p:spPr>
        <p:txBody>
          <a:bodyPr wrap="none" anchor="ct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sp>
        <p:nvSpPr>
          <p:cNvPr id="99340" name="AutoShape 146"/>
          <p:cNvSpPr>
            <a:spLocks noChangeArrowheads="1"/>
          </p:cNvSpPr>
          <p:nvPr/>
        </p:nvSpPr>
        <p:spPr bwMode="auto">
          <a:xfrm>
            <a:off x="34925" y="5395913"/>
            <a:ext cx="1066800" cy="457200"/>
          </a:xfrm>
          <a:prstGeom prst="wedgeRoundRectCallout">
            <a:avLst>
              <a:gd name="adj1" fmla="val 87500"/>
              <a:gd name="adj2" fmla="val 108333"/>
              <a:gd name="adj3" fmla="val 16667"/>
            </a:avLst>
          </a:prstGeom>
          <a:solidFill>
            <a:schemeClr val="accent1"/>
          </a:solidFill>
          <a:ln w="9525">
            <a:solidFill>
              <a:schemeClr val="bg2"/>
            </a:solidFill>
            <a:miter lim="800000"/>
            <a:headEnd/>
            <a:tailEnd/>
          </a:ln>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spcBef>
                <a:spcPct val="0"/>
              </a:spcBef>
              <a:buClrTx/>
              <a:buSzTx/>
              <a:buFontTx/>
              <a:buNone/>
            </a:pPr>
            <a:r>
              <a:rPr lang="zh-CN" altLang="en-US" sz="2000">
                <a:latin typeface="华文新魏" panose="02010800040101010101" pitchFamily="2" charset="-122"/>
              </a:rPr>
              <a:t>插入</a:t>
            </a:r>
          </a:p>
        </p:txBody>
      </p:sp>
      <p:sp>
        <p:nvSpPr>
          <p:cNvPr id="129171" name="AutoShape 147"/>
          <p:cNvSpPr>
            <a:spLocks noChangeArrowheads="1"/>
          </p:cNvSpPr>
          <p:nvPr/>
        </p:nvSpPr>
        <p:spPr bwMode="auto">
          <a:xfrm>
            <a:off x="8072438" y="4343400"/>
            <a:ext cx="1108075" cy="685800"/>
          </a:xfrm>
          <a:prstGeom prst="wedgeRoundRectCallout">
            <a:avLst>
              <a:gd name="adj1" fmla="val -81731"/>
              <a:gd name="adj2" fmla="val 213194"/>
              <a:gd name="adj3" fmla="val 16667"/>
            </a:avLst>
          </a:prstGeom>
          <a:solidFill>
            <a:schemeClr val="accent1"/>
          </a:solidFill>
          <a:ln w="9525">
            <a:solidFill>
              <a:schemeClr val="bg2"/>
            </a:solidFill>
            <a:miter lim="800000"/>
            <a:headEnd/>
            <a:tailEnd/>
          </a:ln>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spcBef>
                <a:spcPct val="0"/>
              </a:spcBef>
              <a:buClrTx/>
              <a:buSzTx/>
              <a:buFontTx/>
              <a:buNone/>
            </a:pPr>
            <a:r>
              <a:rPr lang="zh-CN" altLang="en-US" sz="2000">
                <a:latin typeface="华文新魏" panose="02010800040101010101" pitchFamily="2" charset="-122"/>
              </a:rPr>
              <a:t>违反</a:t>
            </a:r>
          </a:p>
          <a:p>
            <a:pPr algn="ctr" eaLnBrk="1" hangingPunct="1">
              <a:spcBef>
                <a:spcPct val="0"/>
              </a:spcBef>
              <a:buClrTx/>
              <a:buSzTx/>
              <a:buFontTx/>
              <a:buNone/>
            </a:pPr>
            <a:r>
              <a:rPr lang="en-US" altLang="zh-CN" sz="2000">
                <a:latin typeface="华文新魏" panose="02010800040101010101" pitchFamily="2" charset="-122"/>
              </a:rPr>
              <a:t>B </a:t>
            </a:r>
            <a:r>
              <a:rPr lang="en-US" altLang="zh-CN" sz="2000">
                <a:latin typeface="华文新魏" panose="02010800040101010101" pitchFamily="2" charset="-122"/>
                <a:sym typeface="Symbol" panose="05050102010706020507" pitchFamily="18" charset="2"/>
              </a:rPr>
              <a:t></a:t>
            </a:r>
            <a:r>
              <a:rPr lang="en-US" altLang="zh-CN" sz="2000">
                <a:latin typeface="华文新魏" panose="02010800040101010101" pitchFamily="2" charset="-122"/>
              </a:rPr>
              <a:t> C</a:t>
            </a:r>
          </a:p>
        </p:txBody>
      </p:sp>
      <p:sp>
        <p:nvSpPr>
          <p:cNvPr id="99342" name="AutoShape 148"/>
          <p:cNvSpPr>
            <a:spLocks noChangeArrowheads="1"/>
          </p:cNvSpPr>
          <p:nvPr/>
        </p:nvSpPr>
        <p:spPr bwMode="auto">
          <a:xfrm>
            <a:off x="2771775" y="5661025"/>
            <a:ext cx="1066800" cy="457200"/>
          </a:xfrm>
          <a:prstGeom prst="wedgeRoundRectCallout">
            <a:avLst>
              <a:gd name="adj1" fmla="val 79912"/>
              <a:gd name="adj2" fmla="val 42014"/>
              <a:gd name="adj3" fmla="val 16667"/>
            </a:avLst>
          </a:prstGeom>
          <a:solidFill>
            <a:schemeClr val="accent1"/>
          </a:solidFill>
          <a:ln w="9525">
            <a:solidFill>
              <a:schemeClr val="bg2"/>
            </a:solidFill>
            <a:miter lim="800000"/>
            <a:headEnd/>
            <a:tailEnd/>
          </a:ln>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spcBef>
                <a:spcPct val="0"/>
              </a:spcBef>
              <a:buClrTx/>
              <a:buSzTx/>
              <a:buFontTx/>
              <a:buNone/>
            </a:pPr>
            <a:r>
              <a:rPr lang="zh-CN" altLang="en-US" sz="2000">
                <a:latin typeface="华文新魏" panose="02010800040101010101" pitchFamily="2" charset="-122"/>
              </a:rPr>
              <a:t>插入</a:t>
            </a:r>
          </a:p>
        </p:txBody>
      </p:sp>
      <p:sp>
        <p:nvSpPr>
          <p:cNvPr id="2" name="矩形 114"/>
          <p:cNvSpPr>
            <a:spLocks noChangeArrowheads="1"/>
          </p:cNvSpPr>
          <p:nvPr/>
        </p:nvSpPr>
        <p:spPr bwMode="auto">
          <a:xfrm>
            <a:off x="3071813" y="4572000"/>
            <a:ext cx="652462"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r>
              <a:rPr lang="zh-CN" altLang="zh-CN" sz="4400" b="1" dirty="0">
                <a:latin typeface="Times New Roman" panose="02020603050405020304" pitchFamily="18" charset="0"/>
                <a:ea typeface="宋体" panose="02010600030101010101" pitchFamily="2" charset="-122"/>
              </a:rPr>
              <a:t>⋈</a:t>
            </a:r>
            <a:endParaRPr lang="zh-CN" altLang="en-US" sz="4400" b="1" dirty="0">
              <a:latin typeface="Times New Roman" panose="02020603050405020304" pitchFamily="18" charset="0"/>
              <a:ea typeface="宋体" panose="02010600030101010101" pitchFamily="2" charset="-122"/>
            </a:endParaRPr>
          </a:p>
        </p:txBody>
      </p:sp>
      <p:sp>
        <p:nvSpPr>
          <p:cNvPr id="115" name="Text Box 29"/>
          <p:cNvSpPr txBox="1">
            <a:spLocks noChangeArrowheads="1"/>
          </p:cNvSpPr>
          <p:nvPr/>
        </p:nvSpPr>
        <p:spPr bwMode="auto">
          <a:xfrm>
            <a:off x="34925" y="3917431"/>
            <a:ext cx="137636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spcBef>
                <a:spcPct val="50000"/>
              </a:spcBef>
              <a:buClrTx/>
              <a:buSzTx/>
              <a:buFontTx/>
              <a:buNone/>
            </a:pPr>
            <a:r>
              <a:rPr lang="en-US" altLang="zh-CN" sz="2000" dirty="0">
                <a:latin typeface="华文新魏" panose="02010800040101010101" pitchFamily="2" charset="-122"/>
              </a:rPr>
              <a:t>F1</a:t>
            </a:r>
            <a:r>
              <a:rPr lang="zh-CN" altLang="en-US" sz="2000" dirty="0">
                <a:latin typeface="华文新魏" panose="02010800040101010101" pitchFamily="2" charset="-122"/>
              </a:rPr>
              <a:t>{</a:t>
            </a:r>
            <a:r>
              <a:rPr lang="en-US" altLang="zh-CN" sz="2000" dirty="0">
                <a:latin typeface="华文新魏" panose="02010800040101010101" pitchFamily="2" charset="-122"/>
              </a:rPr>
              <a:t>A </a:t>
            </a:r>
            <a:r>
              <a:rPr lang="en-US" altLang="zh-CN" sz="2000" dirty="0">
                <a:latin typeface="华文新魏" panose="02010800040101010101" pitchFamily="2" charset="-122"/>
                <a:sym typeface="Symbol" panose="05050102010706020507" pitchFamily="18" charset="2"/>
              </a:rPr>
              <a:t></a:t>
            </a:r>
            <a:r>
              <a:rPr lang="en-US" altLang="zh-CN" sz="2000" dirty="0">
                <a:latin typeface="华文新魏" panose="02010800040101010101" pitchFamily="2" charset="-122"/>
              </a:rPr>
              <a:t> B}</a:t>
            </a:r>
          </a:p>
        </p:txBody>
      </p:sp>
      <p:sp>
        <p:nvSpPr>
          <p:cNvPr id="116" name="Text Box 29"/>
          <p:cNvSpPr txBox="1">
            <a:spLocks noChangeArrowheads="1"/>
          </p:cNvSpPr>
          <p:nvPr/>
        </p:nvSpPr>
        <p:spPr bwMode="auto">
          <a:xfrm>
            <a:off x="2808599" y="3945878"/>
            <a:ext cx="128477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spcBef>
                <a:spcPct val="50000"/>
              </a:spcBef>
              <a:buClrTx/>
              <a:buSzTx/>
              <a:buFontTx/>
              <a:buNone/>
            </a:pPr>
            <a:r>
              <a:rPr lang="en-US" altLang="zh-CN" sz="2000" dirty="0">
                <a:solidFill>
                  <a:srgbClr val="FF0000"/>
                </a:solidFill>
                <a:latin typeface="华文新魏" panose="02010800040101010101" pitchFamily="2" charset="-122"/>
              </a:rPr>
              <a:t>F2</a:t>
            </a:r>
            <a:r>
              <a:rPr lang="zh-CN" altLang="en-US" sz="2000" dirty="0">
                <a:solidFill>
                  <a:srgbClr val="FF0000"/>
                </a:solidFill>
                <a:latin typeface="华文新魏" panose="02010800040101010101" pitchFamily="2" charset="-122"/>
              </a:rPr>
              <a:t>{</a:t>
            </a:r>
            <a:r>
              <a:rPr lang="en-US" altLang="zh-CN" sz="2000" dirty="0">
                <a:solidFill>
                  <a:srgbClr val="FF0000"/>
                </a:solidFill>
                <a:latin typeface="华文新魏" panose="02010800040101010101" pitchFamily="2" charset="-122"/>
              </a:rPr>
              <a:t>A </a:t>
            </a:r>
            <a:r>
              <a:rPr lang="en-US" altLang="zh-CN" sz="2000" dirty="0">
                <a:solidFill>
                  <a:srgbClr val="FF0000"/>
                </a:solidFill>
                <a:latin typeface="华文新魏" panose="02010800040101010101" pitchFamily="2" charset="-122"/>
                <a:sym typeface="Symbol" panose="05050102010706020507" pitchFamily="18" charset="2"/>
              </a:rPr>
              <a:t></a:t>
            </a:r>
            <a:r>
              <a:rPr lang="en-US" altLang="zh-CN" sz="2000" dirty="0">
                <a:solidFill>
                  <a:srgbClr val="FF0000"/>
                </a:solidFill>
                <a:latin typeface="华文新魏" panose="02010800040101010101" pitchFamily="2" charset="-122"/>
              </a:rPr>
              <a:t> C}</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129171"/>
                                        </p:tgtEl>
                                        <p:attrNameLst>
                                          <p:attrName>style.visibility</p:attrName>
                                        </p:attrNameLst>
                                      </p:cBhvr>
                                      <p:to>
                                        <p:strVal val="visible"/>
                                      </p:to>
                                    </p:set>
                                    <p:animEffect transition="in" filter="blinds(horizontal)">
                                      <p:cBhvr>
                                        <p:cTn id="19" dur="500"/>
                                        <p:tgtEl>
                                          <p:spTgt spid="129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171" grpId="0" animBg="1"/>
      <p:bldP spid="2"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页脚占位符 4"/>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100356" name="Rectangle 2"/>
          <p:cNvSpPr>
            <a:spLocks noGrp="1" noChangeArrowheads="1"/>
          </p:cNvSpPr>
          <p:nvPr>
            <p:ph type="title"/>
          </p:nvPr>
        </p:nvSpPr>
        <p:spPr/>
        <p:txBody>
          <a:bodyPr/>
          <a:lstStyle/>
          <a:p>
            <a:pPr eaLnBrk="1" hangingPunct="1">
              <a:defRPr/>
            </a:pPr>
            <a:r>
              <a:rPr kumimoji="1" lang="zh-CN" altLang="en-US" dirty="0">
                <a:solidFill>
                  <a:schemeClr val="accent6">
                    <a:lumMod val="75000"/>
                  </a:schemeClr>
                </a:solidFill>
              </a:rPr>
              <a:t>模式分解中存在的问题</a:t>
            </a:r>
          </a:p>
        </p:txBody>
      </p:sp>
      <p:grpSp>
        <p:nvGrpSpPr>
          <p:cNvPr id="100357" name="Group 3"/>
          <p:cNvGrpSpPr>
            <a:grpSpLocks/>
          </p:cNvGrpSpPr>
          <p:nvPr/>
        </p:nvGrpSpPr>
        <p:grpSpPr bwMode="auto">
          <a:xfrm>
            <a:off x="3190056" y="4343400"/>
            <a:ext cx="1219200" cy="1976438"/>
            <a:chOff x="720" y="2499"/>
            <a:chExt cx="768" cy="1245"/>
          </a:xfrm>
        </p:grpSpPr>
        <p:sp>
          <p:nvSpPr>
            <p:cNvPr id="100480" name="Rectangle 4"/>
            <p:cNvSpPr>
              <a:spLocks noChangeArrowheads="1"/>
            </p:cNvSpPr>
            <p:nvPr/>
          </p:nvSpPr>
          <p:spPr bwMode="auto">
            <a:xfrm>
              <a:off x="1104" y="3495"/>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b3</a:t>
              </a:r>
            </a:p>
          </p:txBody>
        </p:sp>
        <p:sp>
          <p:nvSpPr>
            <p:cNvPr id="100481" name="Rectangle 5"/>
            <p:cNvSpPr>
              <a:spLocks noChangeArrowheads="1"/>
            </p:cNvSpPr>
            <p:nvPr/>
          </p:nvSpPr>
          <p:spPr bwMode="auto">
            <a:xfrm>
              <a:off x="720" y="3495"/>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a4</a:t>
              </a:r>
            </a:p>
          </p:txBody>
        </p:sp>
        <p:sp>
          <p:nvSpPr>
            <p:cNvPr id="100482" name="Rectangle 6"/>
            <p:cNvSpPr>
              <a:spLocks noChangeArrowheads="1"/>
            </p:cNvSpPr>
            <p:nvPr/>
          </p:nvSpPr>
          <p:spPr bwMode="auto">
            <a:xfrm>
              <a:off x="1104" y="3246"/>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b2</a:t>
              </a:r>
            </a:p>
          </p:txBody>
        </p:sp>
        <p:sp>
          <p:nvSpPr>
            <p:cNvPr id="100483" name="Rectangle 7"/>
            <p:cNvSpPr>
              <a:spLocks noChangeArrowheads="1"/>
            </p:cNvSpPr>
            <p:nvPr/>
          </p:nvSpPr>
          <p:spPr bwMode="auto">
            <a:xfrm>
              <a:off x="720" y="3246"/>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a3</a:t>
              </a:r>
            </a:p>
          </p:txBody>
        </p:sp>
        <p:sp>
          <p:nvSpPr>
            <p:cNvPr id="100484" name="Rectangle 8"/>
            <p:cNvSpPr>
              <a:spLocks noChangeArrowheads="1"/>
            </p:cNvSpPr>
            <p:nvPr/>
          </p:nvSpPr>
          <p:spPr bwMode="auto">
            <a:xfrm>
              <a:off x="1104" y="2997"/>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b1</a:t>
              </a:r>
            </a:p>
          </p:txBody>
        </p:sp>
        <p:sp>
          <p:nvSpPr>
            <p:cNvPr id="100485" name="Rectangle 9"/>
            <p:cNvSpPr>
              <a:spLocks noChangeArrowheads="1"/>
            </p:cNvSpPr>
            <p:nvPr/>
          </p:nvSpPr>
          <p:spPr bwMode="auto">
            <a:xfrm>
              <a:off x="720" y="2997"/>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a2</a:t>
              </a:r>
            </a:p>
          </p:txBody>
        </p:sp>
        <p:sp>
          <p:nvSpPr>
            <p:cNvPr id="100486" name="Rectangle 10"/>
            <p:cNvSpPr>
              <a:spLocks noChangeArrowheads="1"/>
            </p:cNvSpPr>
            <p:nvPr/>
          </p:nvSpPr>
          <p:spPr bwMode="auto">
            <a:xfrm>
              <a:off x="1104" y="2748"/>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b1</a:t>
              </a:r>
            </a:p>
          </p:txBody>
        </p:sp>
        <p:sp>
          <p:nvSpPr>
            <p:cNvPr id="100487" name="Rectangle 11"/>
            <p:cNvSpPr>
              <a:spLocks noChangeArrowheads="1"/>
            </p:cNvSpPr>
            <p:nvPr/>
          </p:nvSpPr>
          <p:spPr bwMode="auto">
            <a:xfrm>
              <a:off x="720" y="2748"/>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a1</a:t>
              </a:r>
            </a:p>
          </p:txBody>
        </p:sp>
        <p:sp>
          <p:nvSpPr>
            <p:cNvPr id="100488" name="Rectangle 12"/>
            <p:cNvSpPr>
              <a:spLocks noChangeArrowheads="1"/>
            </p:cNvSpPr>
            <p:nvPr/>
          </p:nvSpPr>
          <p:spPr bwMode="auto">
            <a:xfrm>
              <a:off x="1104" y="2499"/>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B</a:t>
              </a:r>
            </a:p>
          </p:txBody>
        </p:sp>
        <p:sp>
          <p:nvSpPr>
            <p:cNvPr id="100489" name="Rectangle 13"/>
            <p:cNvSpPr>
              <a:spLocks noChangeArrowheads="1"/>
            </p:cNvSpPr>
            <p:nvPr/>
          </p:nvSpPr>
          <p:spPr bwMode="auto">
            <a:xfrm>
              <a:off x="720" y="2499"/>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A</a:t>
              </a:r>
            </a:p>
          </p:txBody>
        </p:sp>
        <p:sp>
          <p:nvSpPr>
            <p:cNvPr id="100490" name="Line 14"/>
            <p:cNvSpPr>
              <a:spLocks noChangeShapeType="1"/>
            </p:cNvSpPr>
            <p:nvPr/>
          </p:nvSpPr>
          <p:spPr bwMode="auto">
            <a:xfrm>
              <a:off x="720" y="2499"/>
              <a:ext cx="768"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491" name="Line 15"/>
            <p:cNvSpPr>
              <a:spLocks noChangeShapeType="1"/>
            </p:cNvSpPr>
            <p:nvPr/>
          </p:nvSpPr>
          <p:spPr bwMode="auto">
            <a:xfrm>
              <a:off x="720" y="2748"/>
              <a:ext cx="76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492" name="Line 16"/>
            <p:cNvSpPr>
              <a:spLocks noChangeShapeType="1"/>
            </p:cNvSpPr>
            <p:nvPr/>
          </p:nvSpPr>
          <p:spPr bwMode="auto">
            <a:xfrm>
              <a:off x="720" y="2997"/>
              <a:ext cx="76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493" name="Line 17"/>
            <p:cNvSpPr>
              <a:spLocks noChangeShapeType="1"/>
            </p:cNvSpPr>
            <p:nvPr/>
          </p:nvSpPr>
          <p:spPr bwMode="auto">
            <a:xfrm>
              <a:off x="720" y="3246"/>
              <a:ext cx="76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494" name="Line 18"/>
            <p:cNvSpPr>
              <a:spLocks noChangeShapeType="1"/>
            </p:cNvSpPr>
            <p:nvPr/>
          </p:nvSpPr>
          <p:spPr bwMode="auto">
            <a:xfrm>
              <a:off x="720" y="3495"/>
              <a:ext cx="76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495" name="Line 19"/>
            <p:cNvSpPr>
              <a:spLocks noChangeShapeType="1"/>
            </p:cNvSpPr>
            <p:nvPr/>
          </p:nvSpPr>
          <p:spPr bwMode="auto">
            <a:xfrm>
              <a:off x="720" y="3744"/>
              <a:ext cx="768"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496" name="Line 20"/>
            <p:cNvSpPr>
              <a:spLocks noChangeShapeType="1"/>
            </p:cNvSpPr>
            <p:nvPr/>
          </p:nvSpPr>
          <p:spPr bwMode="auto">
            <a:xfrm>
              <a:off x="720" y="2499"/>
              <a:ext cx="0" cy="1245"/>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497" name="Line 21"/>
            <p:cNvSpPr>
              <a:spLocks noChangeShapeType="1"/>
            </p:cNvSpPr>
            <p:nvPr/>
          </p:nvSpPr>
          <p:spPr bwMode="auto">
            <a:xfrm>
              <a:off x="1104" y="2499"/>
              <a:ext cx="0" cy="1245"/>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498" name="Line 22"/>
            <p:cNvSpPr>
              <a:spLocks noChangeShapeType="1"/>
            </p:cNvSpPr>
            <p:nvPr/>
          </p:nvSpPr>
          <p:spPr bwMode="auto">
            <a:xfrm>
              <a:off x="1488" y="2499"/>
              <a:ext cx="0" cy="1245"/>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00358" name="Group 23"/>
          <p:cNvGrpSpPr>
            <a:grpSpLocks/>
          </p:cNvGrpSpPr>
          <p:nvPr/>
        </p:nvGrpSpPr>
        <p:grpSpPr bwMode="auto">
          <a:xfrm>
            <a:off x="4942656" y="4433888"/>
            <a:ext cx="1219200" cy="1581150"/>
            <a:chOff x="1584" y="2496"/>
            <a:chExt cx="768" cy="996"/>
          </a:xfrm>
        </p:grpSpPr>
        <p:sp>
          <p:nvSpPr>
            <p:cNvPr id="100464" name="Rectangle 24"/>
            <p:cNvSpPr>
              <a:spLocks noChangeArrowheads="1"/>
            </p:cNvSpPr>
            <p:nvPr/>
          </p:nvSpPr>
          <p:spPr bwMode="auto">
            <a:xfrm>
              <a:off x="1968" y="3243"/>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c1</a:t>
              </a:r>
            </a:p>
          </p:txBody>
        </p:sp>
        <p:sp>
          <p:nvSpPr>
            <p:cNvPr id="100465" name="Rectangle 25"/>
            <p:cNvSpPr>
              <a:spLocks noChangeArrowheads="1"/>
            </p:cNvSpPr>
            <p:nvPr/>
          </p:nvSpPr>
          <p:spPr bwMode="auto">
            <a:xfrm>
              <a:off x="1584" y="3243"/>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b3</a:t>
              </a:r>
            </a:p>
          </p:txBody>
        </p:sp>
        <p:sp>
          <p:nvSpPr>
            <p:cNvPr id="100466" name="Rectangle 26"/>
            <p:cNvSpPr>
              <a:spLocks noChangeArrowheads="1"/>
            </p:cNvSpPr>
            <p:nvPr/>
          </p:nvSpPr>
          <p:spPr bwMode="auto">
            <a:xfrm>
              <a:off x="1968" y="2994"/>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c2</a:t>
              </a:r>
            </a:p>
          </p:txBody>
        </p:sp>
        <p:sp>
          <p:nvSpPr>
            <p:cNvPr id="100467" name="Rectangle 27"/>
            <p:cNvSpPr>
              <a:spLocks noChangeArrowheads="1"/>
            </p:cNvSpPr>
            <p:nvPr/>
          </p:nvSpPr>
          <p:spPr bwMode="auto">
            <a:xfrm>
              <a:off x="1584" y="2994"/>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b2</a:t>
              </a:r>
            </a:p>
          </p:txBody>
        </p:sp>
        <p:sp>
          <p:nvSpPr>
            <p:cNvPr id="100468" name="Rectangle 28"/>
            <p:cNvSpPr>
              <a:spLocks noChangeArrowheads="1"/>
            </p:cNvSpPr>
            <p:nvPr/>
          </p:nvSpPr>
          <p:spPr bwMode="auto">
            <a:xfrm>
              <a:off x="1968" y="2745"/>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c1</a:t>
              </a:r>
            </a:p>
          </p:txBody>
        </p:sp>
        <p:sp>
          <p:nvSpPr>
            <p:cNvPr id="100469" name="Rectangle 29"/>
            <p:cNvSpPr>
              <a:spLocks noChangeArrowheads="1"/>
            </p:cNvSpPr>
            <p:nvPr/>
          </p:nvSpPr>
          <p:spPr bwMode="auto">
            <a:xfrm>
              <a:off x="1584" y="2745"/>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b1</a:t>
              </a:r>
            </a:p>
          </p:txBody>
        </p:sp>
        <p:sp>
          <p:nvSpPr>
            <p:cNvPr id="100470" name="Rectangle 30"/>
            <p:cNvSpPr>
              <a:spLocks noChangeArrowheads="1"/>
            </p:cNvSpPr>
            <p:nvPr/>
          </p:nvSpPr>
          <p:spPr bwMode="auto">
            <a:xfrm>
              <a:off x="1968" y="2496"/>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C</a:t>
              </a:r>
            </a:p>
          </p:txBody>
        </p:sp>
        <p:sp>
          <p:nvSpPr>
            <p:cNvPr id="100471" name="Rectangle 31"/>
            <p:cNvSpPr>
              <a:spLocks noChangeArrowheads="1"/>
            </p:cNvSpPr>
            <p:nvPr/>
          </p:nvSpPr>
          <p:spPr bwMode="auto">
            <a:xfrm>
              <a:off x="1584" y="2496"/>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B</a:t>
              </a:r>
            </a:p>
          </p:txBody>
        </p:sp>
        <p:sp>
          <p:nvSpPr>
            <p:cNvPr id="100472" name="Line 32"/>
            <p:cNvSpPr>
              <a:spLocks noChangeShapeType="1"/>
            </p:cNvSpPr>
            <p:nvPr/>
          </p:nvSpPr>
          <p:spPr bwMode="auto">
            <a:xfrm>
              <a:off x="1584" y="2496"/>
              <a:ext cx="768"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473" name="Line 33"/>
            <p:cNvSpPr>
              <a:spLocks noChangeShapeType="1"/>
            </p:cNvSpPr>
            <p:nvPr/>
          </p:nvSpPr>
          <p:spPr bwMode="auto">
            <a:xfrm>
              <a:off x="1584" y="2745"/>
              <a:ext cx="76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474" name="Line 34"/>
            <p:cNvSpPr>
              <a:spLocks noChangeShapeType="1"/>
            </p:cNvSpPr>
            <p:nvPr/>
          </p:nvSpPr>
          <p:spPr bwMode="auto">
            <a:xfrm>
              <a:off x="1584" y="2994"/>
              <a:ext cx="76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475" name="Line 35"/>
            <p:cNvSpPr>
              <a:spLocks noChangeShapeType="1"/>
            </p:cNvSpPr>
            <p:nvPr/>
          </p:nvSpPr>
          <p:spPr bwMode="auto">
            <a:xfrm>
              <a:off x="1584" y="3243"/>
              <a:ext cx="76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476" name="Line 36"/>
            <p:cNvSpPr>
              <a:spLocks noChangeShapeType="1"/>
            </p:cNvSpPr>
            <p:nvPr/>
          </p:nvSpPr>
          <p:spPr bwMode="auto">
            <a:xfrm>
              <a:off x="1584" y="3492"/>
              <a:ext cx="768"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477" name="Line 37"/>
            <p:cNvSpPr>
              <a:spLocks noChangeShapeType="1"/>
            </p:cNvSpPr>
            <p:nvPr/>
          </p:nvSpPr>
          <p:spPr bwMode="auto">
            <a:xfrm>
              <a:off x="1584" y="2496"/>
              <a:ext cx="0" cy="996"/>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478" name="Line 38"/>
            <p:cNvSpPr>
              <a:spLocks noChangeShapeType="1"/>
            </p:cNvSpPr>
            <p:nvPr/>
          </p:nvSpPr>
          <p:spPr bwMode="auto">
            <a:xfrm>
              <a:off x="1968" y="2496"/>
              <a:ext cx="0" cy="996"/>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479" name="Line 39"/>
            <p:cNvSpPr>
              <a:spLocks noChangeShapeType="1"/>
            </p:cNvSpPr>
            <p:nvPr/>
          </p:nvSpPr>
          <p:spPr bwMode="auto">
            <a:xfrm>
              <a:off x="2352" y="2496"/>
              <a:ext cx="0" cy="996"/>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00359" name="Group 41"/>
          <p:cNvGrpSpPr>
            <a:grpSpLocks/>
          </p:cNvGrpSpPr>
          <p:nvPr/>
        </p:nvGrpSpPr>
        <p:grpSpPr bwMode="auto">
          <a:xfrm>
            <a:off x="3190056" y="1752600"/>
            <a:ext cx="1219200" cy="1976438"/>
            <a:chOff x="2112" y="2688"/>
            <a:chExt cx="768" cy="1245"/>
          </a:xfrm>
        </p:grpSpPr>
        <p:sp>
          <p:nvSpPr>
            <p:cNvPr id="100445" name="Rectangle 42"/>
            <p:cNvSpPr>
              <a:spLocks noChangeArrowheads="1"/>
            </p:cNvSpPr>
            <p:nvPr/>
          </p:nvSpPr>
          <p:spPr bwMode="auto">
            <a:xfrm>
              <a:off x="2496" y="3684"/>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c1</a:t>
              </a:r>
            </a:p>
          </p:txBody>
        </p:sp>
        <p:sp>
          <p:nvSpPr>
            <p:cNvPr id="100446" name="Rectangle 43"/>
            <p:cNvSpPr>
              <a:spLocks noChangeArrowheads="1"/>
            </p:cNvSpPr>
            <p:nvPr/>
          </p:nvSpPr>
          <p:spPr bwMode="auto">
            <a:xfrm>
              <a:off x="2112" y="3684"/>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a4</a:t>
              </a:r>
            </a:p>
          </p:txBody>
        </p:sp>
        <p:sp>
          <p:nvSpPr>
            <p:cNvPr id="100447" name="Rectangle 44"/>
            <p:cNvSpPr>
              <a:spLocks noChangeArrowheads="1"/>
            </p:cNvSpPr>
            <p:nvPr/>
          </p:nvSpPr>
          <p:spPr bwMode="auto">
            <a:xfrm>
              <a:off x="2496" y="3435"/>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c2</a:t>
              </a:r>
            </a:p>
          </p:txBody>
        </p:sp>
        <p:sp>
          <p:nvSpPr>
            <p:cNvPr id="100448" name="Rectangle 45"/>
            <p:cNvSpPr>
              <a:spLocks noChangeArrowheads="1"/>
            </p:cNvSpPr>
            <p:nvPr/>
          </p:nvSpPr>
          <p:spPr bwMode="auto">
            <a:xfrm>
              <a:off x="2112" y="3435"/>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a3</a:t>
              </a:r>
            </a:p>
          </p:txBody>
        </p:sp>
        <p:sp>
          <p:nvSpPr>
            <p:cNvPr id="100449" name="Rectangle 46"/>
            <p:cNvSpPr>
              <a:spLocks noChangeArrowheads="1"/>
            </p:cNvSpPr>
            <p:nvPr/>
          </p:nvSpPr>
          <p:spPr bwMode="auto">
            <a:xfrm>
              <a:off x="2496" y="3186"/>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c1</a:t>
              </a:r>
            </a:p>
          </p:txBody>
        </p:sp>
        <p:sp>
          <p:nvSpPr>
            <p:cNvPr id="100450" name="Rectangle 47"/>
            <p:cNvSpPr>
              <a:spLocks noChangeArrowheads="1"/>
            </p:cNvSpPr>
            <p:nvPr/>
          </p:nvSpPr>
          <p:spPr bwMode="auto">
            <a:xfrm>
              <a:off x="2112" y="3186"/>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a2</a:t>
              </a:r>
            </a:p>
          </p:txBody>
        </p:sp>
        <p:sp>
          <p:nvSpPr>
            <p:cNvPr id="100451" name="Rectangle 48"/>
            <p:cNvSpPr>
              <a:spLocks noChangeArrowheads="1"/>
            </p:cNvSpPr>
            <p:nvPr/>
          </p:nvSpPr>
          <p:spPr bwMode="auto">
            <a:xfrm>
              <a:off x="2496" y="2937"/>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c1</a:t>
              </a:r>
            </a:p>
          </p:txBody>
        </p:sp>
        <p:sp>
          <p:nvSpPr>
            <p:cNvPr id="100452" name="Rectangle 49"/>
            <p:cNvSpPr>
              <a:spLocks noChangeArrowheads="1"/>
            </p:cNvSpPr>
            <p:nvPr/>
          </p:nvSpPr>
          <p:spPr bwMode="auto">
            <a:xfrm>
              <a:off x="2112" y="2937"/>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a1</a:t>
              </a:r>
            </a:p>
          </p:txBody>
        </p:sp>
        <p:sp>
          <p:nvSpPr>
            <p:cNvPr id="100453" name="Rectangle 50"/>
            <p:cNvSpPr>
              <a:spLocks noChangeArrowheads="1"/>
            </p:cNvSpPr>
            <p:nvPr/>
          </p:nvSpPr>
          <p:spPr bwMode="auto">
            <a:xfrm>
              <a:off x="2496" y="2688"/>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C</a:t>
              </a:r>
            </a:p>
          </p:txBody>
        </p:sp>
        <p:sp>
          <p:nvSpPr>
            <p:cNvPr id="100454" name="Rectangle 51"/>
            <p:cNvSpPr>
              <a:spLocks noChangeArrowheads="1"/>
            </p:cNvSpPr>
            <p:nvPr/>
          </p:nvSpPr>
          <p:spPr bwMode="auto">
            <a:xfrm>
              <a:off x="2112" y="2688"/>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A</a:t>
              </a:r>
            </a:p>
          </p:txBody>
        </p:sp>
        <p:sp>
          <p:nvSpPr>
            <p:cNvPr id="100455" name="Line 52"/>
            <p:cNvSpPr>
              <a:spLocks noChangeShapeType="1"/>
            </p:cNvSpPr>
            <p:nvPr/>
          </p:nvSpPr>
          <p:spPr bwMode="auto">
            <a:xfrm>
              <a:off x="2112" y="2688"/>
              <a:ext cx="768"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456" name="Line 53"/>
            <p:cNvSpPr>
              <a:spLocks noChangeShapeType="1"/>
            </p:cNvSpPr>
            <p:nvPr/>
          </p:nvSpPr>
          <p:spPr bwMode="auto">
            <a:xfrm>
              <a:off x="2112" y="2937"/>
              <a:ext cx="76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457" name="Line 54"/>
            <p:cNvSpPr>
              <a:spLocks noChangeShapeType="1"/>
            </p:cNvSpPr>
            <p:nvPr/>
          </p:nvSpPr>
          <p:spPr bwMode="auto">
            <a:xfrm>
              <a:off x="2112" y="3186"/>
              <a:ext cx="76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458" name="Line 55"/>
            <p:cNvSpPr>
              <a:spLocks noChangeShapeType="1"/>
            </p:cNvSpPr>
            <p:nvPr/>
          </p:nvSpPr>
          <p:spPr bwMode="auto">
            <a:xfrm>
              <a:off x="2112" y="3435"/>
              <a:ext cx="76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459" name="Line 56"/>
            <p:cNvSpPr>
              <a:spLocks noChangeShapeType="1"/>
            </p:cNvSpPr>
            <p:nvPr/>
          </p:nvSpPr>
          <p:spPr bwMode="auto">
            <a:xfrm>
              <a:off x="2112" y="3684"/>
              <a:ext cx="76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460" name="Line 57"/>
            <p:cNvSpPr>
              <a:spLocks noChangeShapeType="1"/>
            </p:cNvSpPr>
            <p:nvPr/>
          </p:nvSpPr>
          <p:spPr bwMode="auto">
            <a:xfrm>
              <a:off x="2112" y="3933"/>
              <a:ext cx="768"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461" name="Line 58"/>
            <p:cNvSpPr>
              <a:spLocks noChangeShapeType="1"/>
            </p:cNvSpPr>
            <p:nvPr/>
          </p:nvSpPr>
          <p:spPr bwMode="auto">
            <a:xfrm>
              <a:off x="2112" y="2688"/>
              <a:ext cx="0" cy="1245"/>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462" name="Line 59"/>
            <p:cNvSpPr>
              <a:spLocks noChangeShapeType="1"/>
            </p:cNvSpPr>
            <p:nvPr/>
          </p:nvSpPr>
          <p:spPr bwMode="auto">
            <a:xfrm>
              <a:off x="2496" y="2688"/>
              <a:ext cx="0" cy="1245"/>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463" name="Line 60"/>
            <p:cNvSpPr>
              <a:spLocks noChangeShapeType="1"/>
            </p:cNvSpPr>
            <p:nvPr/>
          </p:nvSpPr>
          <p:spPr bwMode="auto">
            <a:xfrm>
              <a:off x="2880" y="2688"/>
              <a:ext cx="0" cy="1245"/>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00360" name="Group 61"/>
          <p:cNvGrpSpPr>
            <a:grpSpLocks/>
          </p:cNvGrpSpPr>
          <p:nvPr/>
        </p:nvGrpSpPr>
        <p:grpSpPr bwMode="auto">
          <a:xfrm>
            <a:off x="4942656" y="1981200"/>
            <a:ext cx="1219200" cy="1581150"/>
            <a:chOff x="1584" y="2496"/>
            <a:chExt cx="768" cy="996"/>
          </a:xfrm>
        </p:grpSpPr>
        <p:sp>
          <p:nvSpPr>
            <p:cNvPr id="100429" name="Rectangle 62"/>
            <p:cNvSpPr>
              <a:spLocks noChangeArrowheads="1"/>
            </p:cNvSpPr>
            <p:nvPr/>
          </p:nvSpPr>
          <p:spPr bwMode="auto">
            <a:xfrm>
              <a:off x="1968" y="3243"/>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c1</a:t>
              </a:r>
            </a:p>
          </p:txBody>
        </p:sp>
        <p:sp>
          <p:nvSpPr>
            <p:cNvPr id="100430" name="Rectangle 63"/>
            <p:cNvSpPr>
              <a:spLocks noChangeArrowheads="1"/>
            </p:cNvSpPr>
            <p:nvPr/>
          </p:nvSpPr>
          <p:spPr bwMode="auto">
            <a:xfrm>
              <a:off x="1584" y="3243"/>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b3</a:t>
              </a:r>
            </a:p>
          </p:txBody>
        </p:sp>
        <p:sp>
          <p:nvSpPr>
            <p:cNvPr id="100431" name="Rectangle 64"/>
            <p:cNvSpPr>
              <a:spLocks noChangeArrowheads="1"/>
            </p:cNvSpPr>
            <p:nvPr/>
          </p:nvSpPr>
          <p:spPr bwMode="auto">
            <a:xfrm>
              <a:off x="1968" y="2994"/>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c2</a:t>
              </a:r>
            </a:p>
          </p:txBody>
        </p:sp>
        <p:sp>
          <p:nvSpPr>
            <p:cNvPr id="100432" name="Rectangle 65"/>
            <p:cNvSpPr>
              <a:spLocks noChangeArrowheads="1"/>
            </p:cNvSpPr>
            <p:nvPr/>
          </p:nvSpPr>
          <p:spPr bwMode="auto">
            <a:xfrm>
              <a:off x="1584" y="2994"/>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b2</a:t>
              </a:r>
            </a:p>
          </p:txBody>
        </p:sp>
        <p:sp>
          <p:nvSpPr>
            <p:cNvPr id="100433" name="Rectangle 66"/>
            <p:cNvSpPr>
              <a:spLocks noChangeArrowheads="1"/>
            </p:cNvSpPr>
            <p:nvPr/>
          </p:nvSpPr>
          <p:spPr bwMode="auto">
            <a:xfrm>
              <a:off x="1968" y="2745"/>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c1</a:t>
              </a:r>
            </a:p>
          </p:txBody>
        </p:sp>
        <p:sp>
          <p:nvSpPr>
            <p:cNvPr id="100434" name="Rectangle 67"/>
            <p:cNvSpPr>
              <a:spLocks noChangeArrowheads="1"/>
            </p:cNvSpPr>
            <p:nvPr/>
          </p:nvSpPr>
          <p:spPr bwMode="auto">
            <a:xfrm>
              <a:off x="1584" y="2745"/>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b1</a:t>
              </a:r>
            </a:p>
          </p:txBody>
        </p:sp>
        <p:sp>
          <p:nvSpPr>
            <p:cNvPr id="100435" name="Rectangle 68"/>
            <p:cNvSpPr>
              <a:spLocks noChangeArrowheads="1"/>
            </p:cNvSpPr>
            <p:nvPr/>
          </p:nvSpPr>
          <p:spPr bwMode="auto">
            <a:xfrm>
              <a:off x="1968" y="2496"/>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C</a:t>
              </a:r>
            </a:p>
          </p:txBody>
        </p:sp>
        <p:sp>
          <p:nvSpPr>
            <p:cNvPr id="100436" name="Rectangle 69"/>
            <p:cNvSpPr>
              <a:spLocks noChangeArrowheads="1"/>
            </p:cNvSpPr>
            <p:nvPr/>
          </p:nvSpPr>
          <p:spPr bwMode="auto">
            <a:xfrm>
              <a:off x="1584" y="2496"/>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B</a:t>
              </a:r>
            </a:p>
          </p:txBody>
        </p:sp>
        <p:sp>
          <p:nvSpPr>
            <p:cNvPr id="100437" name="Line 70"/>
            <p:cNvSpPr>
              <a:spLocks noChangeShapeType="1"/>
            </p:cNvSpPr>
            <p:nvPr/>
          </p:nvSpPr>
          <p:spPr bwMode="auto">
            <a:xfrm>
              <a:off x="1584" y="2496"/>
              <a:ext cx="768"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438" name="Line 71"/>
            <p:cNvSpPr>
              <a:spLocks noChangeShapeType="1"/>
            </p:cNvSpPr>
            <p:nvPr/>
          </p:nvSpPr>
          <p:spPr bwMode="auto">
            <a:xfrm>
              <a:off x="1584" y="2745"/>
              <a:ext cx="76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439" name="Line 72"/>
            <p:cNvSpPr>
              <a:spLocks noChangeShapeType="1"/>
            </p:cNvSpPr>
            <p:nvPr/>
          </p:nvSpPr>
          <p:spPr bwMode="auto">
            <a:xfrm>
              <a:off x="1584" y="2994"/>
              <a:ext cx="76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440" name="Line 73"/>
            <p:cNvSpPr>
              <a:spLocks noChangeShapeType="1"/>
            </p:cNvSpPr>
            <p:nvPr/>
          </p:nvSpPr>
          <p:spPr bwMode="auto">
            <a:xfrm>
              <a:off x="1584" y="3243"/>
              <a:ext cx="76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441" name="Line 74"/>
            <p:cNvSpPr>
              <a:spLocks noChangeShapeType="1"/>
            </p:cNvSpPr>
            <p:nvPr/>
          </p:nvSpPr>
          <p:spPr bwMode="auto">
            <a:xfrm>
              <a:off x="1584" y="3492"/>
              <a:ext cx="768"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442" name="Line 75"/>
            <p:cNvSpPr>
              <a:spLocks noChangeShapeType="1"/>
            </p:cNvSpPr>
            <p:nvPr/>
          </p:nvSpPr>
          <p:spPr bwMode="auto">
            <a:xfrm>
              <a:off x="1584" y="2496"/>
              <a:ext cx="0" cy="996"/>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443" name="Line 76"/>
            <p:cNvSpPr>
              <a:spLocks noChangeShapeType="1"/>
            </p:cNvSpPr>
            <p:nvPr/>
          </p:nvSpPr>
          <p:spPr bwMode="auto">
            <a:xfrm>
              <a:off x="1968" y="2496"/>
              <a:ext cx="0" cy="996"/>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444" name="Line 77"/>
            <p:cNvSpPr>
              <a:spLocks noChangeShapeType="1"/>
            </p:cNvSpPr>
            <p:nvPr/>
          </p:nvSpPr>
          <p:spPr bwMode="auto">
            <a:xfrm>
              <a:off x="2352" y="2496"/>
              <a:ext cx="0" cy="996"/>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0361" name="Text Box 79"/>
          <p:cNvSpPr txBox="1">
            <a:spLocks noChangeArrowheads="1"/>
          </p:cNvSpPr>
          <p:nvPr/>
        </p:nvSpPr>
        <p:spPr bwMode="auto">
          <a:xfrm>
            <a:off x="6314256" y="4872038"/>
            <a:ext cx="457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50000"/>
              </a:spcBef>
              <a:buClrTx/>
              <a:buSzTx/>
              <a:buFontTx/>
              <a:buNone/>
            </a:pPr>
            <a:r>
              <a:rPr lang="zh-CN" altLang="en-US" sz="3600">
                <a:latin typeface="华文新魏" panose="02010800040101010101" pitchFamily="2" charset="-122"/>
              </a:rPr>
              <a:t>=</a:t>
            </a:r>
          </a:p>
        </p:txBody>
      </p:sp>
      <p:sp>
        <p:nvSpPr>
          <p:cNvPr id="100362" name="Text Box 80"/>
          <p:cNvSpPr txBox="1">
            <a:spLocks noChangeArrowheads="1"/>
          </p:cNvSpPr>
          <p:nvPr/>
        </p:nvSpPr>
        <p:spPr bwMode="auto">
          <a:xfrm>
            <a:off x="6238056" y="2438400"/>
            <a:ext cx="457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50000"/>
              </a:spcBef>
              <a:buClrTx/>
              <a:buSzTx/>
              <a:buFontTx/>
              <a:buNone/>
            </a:pPr>
            <a:r>
              <a:rPr lang="zh-CN" altLang="en-US" sz="3600">
                <a:latin typeface="华文新魏" panose="02010800040101010101" pitchFamily="2" charset="-122"/>
              </a:rPr>
              <a:t>=</a:t>
            </a:r>
          </a:p>
        </p:txBody>
      </p:sp>
      <p:grpSp>
        <p:nvGrpSpPr>
          <p:cNvPr id="100363" name="Group 81"/>
          <p:cNvGrpSpPr>
            <a:grpSpLocks/>
          </p:cNvGrpSpPr>
          <p:nvPr/>
        </p:nvGrpSpPr>
        <p:grpSpPr bwMode="auto">
          <a:xfrm>
            <a:off x="6847656" y="1409700"/>
            <a:ext cx="1828800" cy="2781300"/>
            <a:chOff x="3408" y="912"/>
            <a:chExt cx="1152" cy="1992"/>
          </a:xfrm>
        </p:grpSpPr>
        <p:sp>
          <p:nvSpPr>
            <p:cNvPr id="100392" name="Rectangle 82"/>
            <p:cNvSpPr>
              <a:spLocks noChangeArrowheads="1"/>
            </p:cNvSpPr>
            <p:nvPr/>
          </p:nvSpPr>
          <p:spPr bwMode="auto">
            <a:xfrm>
              <a:off x="4176" y="2406"/>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c1</a:t>
              </a:r>
            </a:p>
          </p:txBody>
        </p:sp>
        <p:sp>
          <p:nvSpPr>
            <p:cNvPr id="100393" name="Rectangle 83"/>
            <p:cNvSpPr>
              <a:spLocks noChangeArrowheads="1"/>
            </p:cNvSpPr>
            <p:nvPr/>
          </p:nvSpPr>
          <p:spPr bwMode="auto">
            <a:xfrm>
              <a:off x="3792" y="2406"/>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b1</a:t>
              </a:r>
            </a:p>
          </p:txBody>
        </p:sp>
        <p:sp>
          <p:nvSpPr>
            <p:cNvPr id="100394" name="Rectangle 84"/>
            <p:cNvSpPr>
              <a:spLocks noChangeArrowheads="1"/>
            </p:cNvSpPr>
            <p:nvPr/>
          </p:nvSpPr>
          <p:spPr bwMode="auto">
            <a:xfrm>
              <a:off x="3408" y="2406"/>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a4</a:t>
              </a:r>
            </a:p>
          </p:txBody>
        </p:sp>
        <p:sp>
          <p:nvSpPr>
            <p:cNvPr id="100395" name="Rectangle 85"/>
            <p:cNvSpPr>
              <a:spLocks noChangeArrowheads="1"/>
            </p:cNvSpPr>
            <p:nvPr/>
          </p:nvSpPr>
          <p:spPr bwMode="auto">
            <a:xfrm>
              <a:off x="4176" y="1908"/>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c1</a:t>
              </a:r>
            </a:p>
          </p:txBody>
        </p:sp>
        <p:sp>
          <p:nvSpPr>
            <p:cNvPr id="100396" name="Rectangle 86"/>
            <p:cNvSpPr>
              <a:spLocks noChangeArrowheads="1"/>
            </p:cNvSpPr>
            <p:nvPr/>
          </p:nvSpPr>
          <p:spPr bwMode="auto">
            <a:xfrm>
              <a:off x="3792" y="1908"/>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b3</a:t>
              </a:r>
            </a:p>
          </p:txBody>
        </p:sp>
        <p:sp>
          <p:nvSpPr>
            <p:cNvPr id="100397" name="Rectangle 87"/>
            <p:cNvSpPr>
              <a:spLocks noChangeArrowheads="1"/>
            </p:cNvSpPr>
            <p:nvPr/>
          </p:nvSpPr>
          <p:spPr bwMode="auto">
            <a:xfrm>
              <a:off x="3408" y="1908"/>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a2</a:t>
              </a:r>
            </a:p>
          </p:txBody>
        </p:sp>
        <p:sp>
          <p:nvSpPr>
            <p:cNvPr id="100398" name="Rectangle 88"/>
            <p:cNvSpPr>
              <a:spLocks noChangeArrowheads="1"/>
            </p:cNvSpPr>
            <p:nvPr/>
          </p:nvSpPr>
          <p:spPr bwMode="auto">
            <a:xfrm>
              <a:off x="4176" y="1410"/>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c1</a:t>
              </a:r>
            </a:p>
          </p:txBody>
        </p:sp>
        <p:sp>
          <p:nvSpPr>
            <p:cNvPr id="100399" name="Rectangle 89"/>
            <p:cNvSpPr>
              <a:spLocks noChangeArrowheads="1"/>
            </p:cNvSpPr>
            <p:nvPr/>
          </p:nvSpPr>
          <p:spPr bwMode="auto">
            <a:xfrm>
              <a:off x="3792" y="1410"/>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b3</a:t>
              </a:r>
            </a:p>
          </p:txBody>
        </p:sp>
        <p:sp>
          <p:nvSpPr>
            <p:cNvPr id="100400" name="Rectangle 90"/>
            <p:cNvSpPr>
              <a:spLocks noChangeArrowheads="1"/>
            </p:cNvSpPr>
            <p:nvPr/>
          </p:nvSpPr>
          <p:spPr bwMode="auto">
            <a:xfrm>
              <a:off x="3408" y="1410"/>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a1</a:t>
              </a:r>
            </a:p>
          </p:txBody>
        </p:sp>
        <p:sp>
          <p:nvSpPr>
            <p:cNvPr id="100401" name="Rectangle 91"/>
            <p:cNvSpPr>
              <a:spLocks noChangeArrowheads="1"/>
            </p:cNvSpPr>
            <p:nvPr/>
          </p:nvSpPr>
          <p:spPr bwMode="auto">
            <a:xfrm>
              <a:off x="4176" y="2655"/>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c1</a:t>
              </a:r>
            </a:p>
          </p:txBody>
        </p:sp>
        <p:sp>
          <p:nvSpPr>
            <p:cNvPr id="100402" name="Rectangle 92"/>
            <p:cNvSpPr>
              <a:spLocks noChangeArrowheads="1"/>
            </p:cNvSpPr>
            <p:nvPr/>
          </p:nvSpPr>
          <p:spPr bwMode="auto">
            <a:xfrm>
              <a:off x="3792" y="2655"/>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b3</a:t>
              </a:r>
            </a:p>
          </p:txBody>
        </p:sp>
        <p:sp>
          <p:nvSpPr>
            <p:cNvPr id="100403" name="Rectangle 93"/>
            <p:cNvSpPr>
              <a:spLocks noChangeArrowheads="1"/>
            </p:cNvSpPr>
            <p:nvPr/>
          </p:nvSpPr>
          <p:spPr bwMode="auto">
            <a:xfrm>
              <a:off x="3408" y="2655"/>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a4</a:t>
              </a:r>
            </a:p>
          </p:txBody>
        </p:sp>
        <p:sp>
          <p:nvSpPr>
            <p:cNvPr id="100404" name="Rectangle 94"/>
            <p:cNvSpPr>
              <a:spLocks noChangeArrowheads="1"/>
            </p:cNvSpPr>
            <p:nvPr/>
          </p:nvSpPr>
          <p:spPr bwMode="auto">
            <a:xfrm>
              <a:off x="4176" y="2157"/>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c2</a:t>
              </a:r>
            </a:p>
          </p:txBody>
        </p:sp>
        <p:sp>
          <p:nvSpPr>
            <p:cNvPr id="100405" name="Rectangle 95"/>
            <p:cNvSpPr>
              <a:spLocks noChangeArrowheads="1"/>
            </p:cNvSpPr>
            <p:nvPr/>
          </p:nvSpPr>
          <p:spPr bwMode="auto">
            <a:xfrm>
              <a:off x="3792" y="2157"/>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b2</a:t>
              </a:r>
            </a:p>
          </p:txBody>
        </p:sp>
        <p:sp>
          <p:nvSpPr>
            <p:cNvPr id="100406" name="Rectangle 96"/>
            <p:cNvSpPr>
              <a:spLocks noChangeArrowheads="1"/>
            </p:cNvSpPr>
            <p:nvPr/>
          </p:nvSpPr>
          <p:spPr bwMode="auto">
            <a:xfrm>
              <a:off x="3408" y="2157"/>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a3</a:t>
              </a:r>
            </a:p>
          </p:txBody>
        </p:sp>
        <p:sp>
          <p:nvSpPr>
            <p:cNvPr id="100407" name="Rectangle 97"/>
            <p:cNvSpPr>
              <a:spLocks noChangeArrowheads="1"/>
            </p:cNvSpPr>
            <p:nvPr/>
          </p:nvSpPr>
          <p:spPr bwMode="auto">
            <a:xfrm>
              <a:off x="4176" y="1659"/>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c1</a:t>
              </a:r>
            </a:p>
          </p:txBody>
        </p:sp>
        <p:sp>
          <p:nvSpPr>
            <p:cNvPr id="100408" name="Rectangle 98"/>
            <p:cNvSpPr>
              <a:spLocks noChangeArrowheads="1"/>
            </p:cNvSpPr>
            <p:nvPr/>
          </p:nvSpPr>
          <p:spPr bwMode="auto">
            <a:xfrm>
              <a:off x="3792" y="1659"/>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b1</a:t>
              </a:r>
            </a:p>
          </p:txBody>
        </p:sp>
        <p:sp>
          <p:nvSpPr>
            <p:cNvPr id="100409" name="Rectangle 99"/>
            <p:cNvSpPr>
              <a:spLocks noChangeArrowheads="1"/>
            </p:cNvSpPr>
            <p:nvPr/>
          </p:nvSpPr>
          <p:spPr bwMode="auto">
            <a:xfrm>
              <a:off x="3408" y="1659"/>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a2</a:t>
              </a:r>
            </a:p>
          </p:txBody>
        </p:sp>
        <p:sp>
          <p:nvSpPr>
            <p:cNvPr id="100410" name="Rectangle 100"/>
            <p:cNvSpPr>
              <a:spLocks noChangeArrowheads="1"/>
            </p:cNvSpPr>
            <p:nvPr/>
          </p:nvSpPr>
          <p:spPr bwMode="auto">
            <a:xfrm>
              <a:off x="4176" y="1161"/>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c1</a:t>
              </a:r>
            </a:p>
          </p:txBody>
        </p:sp>
        <p:sp>
          <p:nvSpPr>
            <p:cNvPr id="100411" name="Rectangle 101"/>
            <p:cNvSpPr>
              <a:spLocks noChangeArrowheads="1"/>
            </p:cNvSpPr>
            <p:nvPr/>
          </p:nvSpPr>
          <p:spPr bwMode="auto">
            <a:xfrm>
              <a:off x="3792" y="1161"/>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b1</a:t>
              </a:r>
            </a:p>
          </p:txBody>
        </p:sp>
        <p:sp>
          <p:nvSpPr>
            <p:cNvPr id="100412" name="Rectangle 102"/>
            <p:cNvSpPr>
              <a:spLocks noChangeArrowheads="1"/>
            </p:cNvSpPr>
            <p:nvPr/>
          </p:nvSpPr>
          <p:spPr bwMode="auto">
            <a:xfrm>
              <a:off x="3408" y="1161"/>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a1</a:t>
              </a:r>
            </a:p>
          </p:txBody>
        </p:sp>
        <p:sp>
          <p:nvSpPr>
            <p:cNvPr id="100413" name="Rectangle 103"/>
            <p:cNvSpPr>
              <a:spLocks noChangeArrowheads="1"/>
            </p:cNvSpPr>
            <p:nvPr/>
          </p:nvSpPr>
          <p:spPr bwMode="auto">
            <a:xfrm>
              <a:off x="4176" y="912"/>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C</a:t>
              </a:r>
            </a:p>
          </p:txBody>
        </p:sp>
        <p:sp>
          <p:nvSpPr>
            <p:cNvPr id="100414" name="Rectangle 104"/>
            <p:cNvSpPr>
              <a:spLocks noChangeArrowheads="1"/>
            </p:cNvSpPr>
            <p:nvPr/>
          </p:nvSpPr>
          <p:spPr bwMode="auto">
            <a:xfrm>
              <a:off x="3792" y="912"/>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B</a:t>
              </a:r>
            </a:p>
          </p:txBody>
        </p:sp>
        <p:sp>
          <p:nvSpPr>
            <p:cNvPr id="100415" name="Rectangle 105"/>
            <p:cNvSpPr>
              <a:spLocks noChangeArrowheads="1"/>
            </p:cNvSpPr>
            <p:nvPr/>
          </p:nvSpPr>
          <p:spPr bwMode="auto">
            <a:xfrm>
              <a:off x="3408" y="912"/>
              <a:ext cx="384"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A</a:t>
              </a:r>
            </a:p>
          </p:txBody>
        </p:sp>
        <p:sp>
          <p:nvSpPr>
            <p:cNvPr id="100416" name="Line 106"/>
            <p:cNvSpPr>
              <a:spLocks noChangeShapeType="1"/>
            </p:cNvSpPr>
            <p:nvPr/>
          </p:nvSpPr>
          <p:spPr bwMode="auto">
            <a:xfrm>
              <a:off x="3408" y="912"/>
              <a:ext cx="1152"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417" name="Line 107"/>
            <p:cNvSpPr>
              <a:spLocks noChangeShapeType="1"/>
            </p:cNvSpPr>
            <p:nvPr/>
          </p:nvSpPr>
          <p:spPr bwMode="auto">
            <a:xfrm>
              <a:off x="3408" y="1161"/>
              <a:ext cx="1152"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418" name="Line 108"/>
            <p:cNvSpPr>
              <a:spLocks noChangeShapeType="1"/>
            </p:cNvSpPr>
            <p:nvPr/>
          </p:nvSpPr>
          <p:spPr bwMode="auto">
            <a:xfrm>
              <a:off x="3408" y="1410"/>
              <a:ext cx="1152"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419" name="Line 109"/>
            <p:cNvSpPr>
              <a:spLocks noChangeShapeType="1"/>
            </p:cNvSpPr>
            <p:nvPr/>
          </p:nvSpPr>
          <p:spPr bwMode="auto">
            <a:xfrm>
              <a:off x="3408" y="1908"/>
              <a:ext cx="1152"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420" name="Line 110"/>
            <p:cNvSpPr>
              <a:spLocks noChangeShapeType="1"/>
            </p:cNvSpPr>
            <p:nvPr/>
          </p:nvSpPr>
          <p:spPr bwMode="auto">
            <a:xfrm>
              <a:off x="3408" y="2406"/>
              <a:ext cx="1152"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421" name="Line 111"/>
            <p:cNvSpPr>
              <a:spLocks noChangeShapeType="1"/>
            </p:cNvSpPr>
            <p:nvPr/>
          </p:nvSpPr>
          <p:spPr bwMode="auto">
            <a:xfrm>
              <a:off x="3408" y="2904"/>
              <a:ext cx="1152"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422" name="Line 112"/>
            <p:cNvSpPr>
              <a:spLocks noChangeShapeType="1"/>
            </p:cNvSpPr>
            <p:nvPr/>
          </p:nvSpPr>
          <p:spPr bwMode="auto">
            <a:xfrm>
              <a:off x="3408" y="912"/>
              <a:ext cx="0" cy="1992"/>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423" name="Line 113"/>
            <p:cNvSpPr>
              <a:spLocks noChangeShapeType="1"/>
            </p:cNvSpPr>
            <p:nvPr/>
          </p:nvSpPr>
          <p:spPr bwMode="auto">
            <a:xfrm>
              <a:off x="3792" y="912"/>
              <a:ext cx="0" cy="199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424" name="Line 114"/>
            <p:cNvSpPr>
              <a:spLocks noChangeShapeType="1"/>
            </p:cNvSpPr>
            <p:nvPr/>
          </p:nvSpPr>
          <p:spPr bwMode="auto">
            <a:xfrm>
              <a:off x="4176" y="912"/>
              <a:ext cx="0" cy="199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425" name="Line 115"/>
            <p:cNvSpPr>
              <a:spLocks noChangeShapeType="1"/>
            </p:cNvSpPr>
            <p:nvPr/>
          </p:nvSpPr>
          <p:spPr bwMode="auto">
            <a:xfrm>
              <a:off x="4560" y="912"/>
              <a:ext cx="0" cy="1992"/>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426" name="Line 116"/>
            <p:cNvSpPr>
              <a:spLocks noChangeShapeType="1"/>
            </p:cNvSpPr>
            <p:nvPr/>
          </p:nvSpPr>
          <p:spPr bwMode="auto">
            <a:xfrm>
              <a:off x="3408" y="1659"/>
              <a:ext cx="1152"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427" name="Line 117"/>
            <p:cNvSpPr>
              <a:spLocks noChangeShapeType="1"/>
            </p:cNvSpPr>
            <p:nvPr/>
          </p:nvSpPr>
          <p:spPr bwMode="auto">
            <a:xfrm>
              <a:off x="3408" y="2157"/>
              <a:ext cx="1152"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428" name="Line 118"/>
            <p:cNvSpPr>
              <a:spLocks noChangeShapeType="1"/>
            </p:cNvSpPr>
            <p:nvPr/>
          </p:nvSpPr>
          <p:spPr bwMode="auto">
            <a:xfrm>
              <a:off x="3408" y="2655"/>
              <a:ext cx="1152"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00364" name="Group 119"/>
          <p:cNvGrpSpPr>
            <a:grpSpLocks/>
          </p:cNvGrpSpPr>
          <p:nvPr/>
        </p:nvGrpSpPr>
        <p:grpSpPr bwMode="auto">
          <a:xfrm>
            <a:off x="6847656" y="4343400"/>
            <a:ext cx="1828800" cy="1976438"/>
            <a:chOff x="960" y="1344"/>
            <a:chExt cx="864" cy="1245"/>
          </a:xfrm>
        </p:grpSpPr>
        <p:sp>
          <p:nvSpPr>
            <p:cNvPr id="100367" name="Rectangle 120"/>
            <p:cNvSpPr>
              <a:spLocks noChangeArrowheads="1"/>
            </p:cNvSpPr>
            <p:nvPr/>
          </p:nvSpPr>
          <p:spPr bwMode="auto">
            <a:xfrm>
              <a:off x="1536" y="2340"/>
              <a:ext cx="288"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c1</a:t>
              </a:r>
            </a:p>
          </p:txBody>
        </p:sp>
        <p:sp>
          <p:nvSpPr>
            <p:cNvPr id="100368" name="Rectangle 121"/>
            <p:cNvSpPr>
              <a:spLocks noChangeArrowheads="1"/>
            </p:cNvSpPr>
            <p:nvPr/>
          </p:nvSpPr>
          <p:spPr bwMode="auto">
            <a:xfrm>
              <a:off x="1248" y="2340"/>
              <a:ext cx="288"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b3</a:t>
              </a:r>
            </a:p>
          </p:txBody>
        </p:sp>
        <p:sp>
          <p:nvSpPr>
            <p:cNvPr id="100369" name="Rectangle 122"/>
            <p:cNvSpPr>
              <a:spLocks noChangeArrowheads="1"/>
            </p:cNvSpPr>
            <p:nvPr/>
          </p:nvSpPr>
          <p:spPr bwMode="auto">
            <a:xfrm>
              <a:off x="960" y="2340"/>
              <a:ext cx="288"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a4</a:t>
              </a:r>
            </a:p>
          </p:txBody>
        </p:sp>
        <p:sp>
          <p:nvSpPr>
            <p:cNvPr id="100370" name="Rectangle 123"/>
            <p:cNvSpPr>
              <a:spLocks noChangeArrowheads="1"/>
            </p:cNvSpPr>
            <p:nvPr/>
          </p:nvSpPr>
          <p:spPr bwMode="auto">
            <a:xfrm>
              <a:off x="1536" y="2091"/>
              <a:ext cx="288"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c2</a:t>
              </a:r>
            </a:p>
          </p:txBody>
        </p:sp>
        <p:sp>
          <p:nvSpPr>
            <p:cNvPr id="100371" name="Rectangle 124"/>
            <p:cNvSpPr>
              <a:spLocks noChangeArrowheads="1"/>
            </p:cNvSpPr>
            <p:nvPr/>
          </p:nvSpPr>
          <p:spPr bwMode="auto">
            <a:xfrm>
              <a:off x="1248" y="2091"/>
              <a:ext cx="288"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b2</a:t>
              </a:r>
            </a:p>
          </p:txBody>
        </p:sp>
        <p:sp>
          <p:nvSpPr>
            <p:cNvPr id="100372" name="Rectangle 125"/>
            <p:cNvSpPr>
              <a:spLocks noChangeArrowheads="1"/>
            </p:cNvSpPr>
            <p:nvPr/>
          </p:nvSpPr>
          <p:spPr bwMode="auto">
            <a:xfrm>
              <a:off x="960" y="2091"/>
              <a:ext cx="288"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a3</a:t>
              </a:r>
            </a:p>
          </p:txBody>
        </p:sp>
        <p:sp>
          <p:nvSpPr>
            <p:cNvPr id="100373" name="Rectangle 126"/>
            <p:cNvSpPr>
              <a:spLocks noChangeArrowheads="1"/>
            </p:cNvSpPr>
            <p:nvPr/>
          </p:nvSpPr>
          <p:spPr bwMode="auto">
            <a:xfrm>
              <a:off x="1536" y="1842"/>
              <a:ext cx="288"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c1</a:t>
              </a:r>
            </a:p>
          </p:txBody>
        </p:sp>
        <p:sp>
          <p:nvSpPr>
            <p:cNvPr id="100374" name="Rectangle 127"/>
            <p:cNvSpPr>
              <a:spLocks noChangeArrowheads="1"/>
            </p:cNvSpPr>
            <p:nvPr/>
          </p:nvSpPr>
          <p:spPr bwMode="auto">
            <a:xfrm>
              <a:off x="1248" y="1842"/>
              <a:ext cx="288"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b1</a:t>
              </a:r>
            </a:p>
          </p:txBody>
        </p:sp>
        <p:sp>
          <p:nvSpPr>
            <p:cNvPr id="100375" name="Rectangle 128"/>
            <p:cNvSpPr>
              <a:spLocks noChangeArrowheads="1"/>
            </p:cNvSpPr>
            <p:nvPr/>
          </p:nvSpPr>
          <p:spPr bwMode="auto">
            <a:xfrm>
              <a:off x="960" y="1842"/>
              <a:ext cx="288"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a2</a:t>
              </a:r>
            </a:p>
          </p:txBody>
        </p:sp>
        <p:sp>
          <p:nvSpPr>
            <p:cNvPr id="100376" name="Rectangle 129"/>
            <p:cNvSpPr>
              <a:spLocks noChangeArrowheads="1"/>
            </p:cNvSpPr>
            <p:nvPr/>
          </p:nvSpPr>
          <p:spPr bwMode="auto">
            <a:xfrm>
              <a:off x="1536" y="1593"/>
              <a:ext cx="288"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c1</a:t>
              </a:r>
            </a:p>
          </p:txBody>
        </p:sp>
        <p:sp>
          <p:nvSpPr>
            <p:cNvPr id="100377" name="Rectangle 130"/>
            <p:cNvSpPr>
              <a:spLocks noChangeArrowheads="1"/>
            </p:cNvSpPr>
            <p:nvPr/>
          </p:nvSpPr>
          <p:spPr bwMode="auto">
            <a:xfrm>
              <a:off x="1248" y="1593"/>
              <a:ext cx="288"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b1</a:t>
              </a:r>
            </a:p>
          </p:txBody>
        </p:sp>
        <p:sp>
          <p:nvSpPr>
            <p:cNvPr id="100378" name="Rectangle 131"/>
            <p:cNvSpPr>
              <a:spLocks noChangeArrowheads="1"/>
            </p:cNvSpPr>
            <p:nvPr/>
          </p:nvSpPr>
          <p:spPr bwMode="auto">
            <a:xfrm>
              <a:off x="960" y="1593"/>
              <a:ext cx="288"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a1</a:t>
              </a:r>
            </a:p>
          </p:txBody>
        </p:sp>
        <p:sp>
          <p:nvSpPr>
            <p:cNvPr id="100379" name="Rectangle 132"/>
            <p:cNvSpPr>
              <a:spLocks noChangeArrowheads="1"/>
            </p:cNvSpPr>
            <p:nvPr/>
          </p:nvSpPr>
          <p:spPr bwMode="auto">
            <a:xfrm>
              <a:off x="1536" y="1344"/>
              <a:ext cx="288"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C</a:t>
              </a:r>
            </a:p>
          </p:txBody>
        </p:sp>
        <p:sp>
          <p:nvSpPr>
            <p:cNvPr id="100380" name="Rectangle 133"/>
            <p:cNvSpPr>
              <a:spLocks noChangeArrowheads="1"/>
            </p:cNvSpPr>
            <p:nvPr/>
          </p:nvSpPr>
          <p:spPr bwMode="auto">
            <a:xfrm>
              <a:off x="1248" y="1344"/>
              <a:ext cx="288"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B</a:t>
              </a:r>
            </a:p>
          </p:txBody>
        </p:sp>
        <p:sp>
          <p:nvSpPr>
            <p:cNvPr id="100381" name="Rectangle 134"/>
            <p:cNvSpPr>
              <a:spLocks noChangeArrowheads="1"/>
            </p:cNvSpPr>
            <p:nvPr/>
          </p:nvSpPr>
          <p:spPr bwMode="auto">
            <a:xfrm>
              <a:off x="960" y="1344"/>
              <a:ext cx="288"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A</a:t>
              </a:r>
            </a:p>
          </p:txBody>
        </p:sp>
        <p:sp>
          <p:nvSpPr>
            <p:cNvPr id="100382" name="Line 135"/>
            <p:cNvSpPr>
              <a:spLocks noChangeShapeType="1"/>
            </p:cNvSpPr>
            <p:nvPr/>
          </p:nvSpPr>
          <p:spPr bwMode="auto">
            <a:xfrm>
              <a:off x="960" y="1344"/>
              <a:ext cx="864"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383" name="Line 136"/>
            <p:cNvSpPr>
              <a:spLocks noChangeShapeType="1"/>
            </p:cNvSpPr>
            <p:nvPr/>
          </p:nvSpPr>
          <p:spPr bwMode="auto">
            <a:xfrm>
              <a:off x="960" y="1593"/>
              <a:ext cx="864"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384" name="Line 137"/>
            <p:cNvSpPr>
              <a:spLocks noChangeShapeType="1"/>
            </p:cNvSpPr>
            <p:nvPr/>
          </p:nvSpPr>
          <p:spPr bwMode="auto">
            <a:xfrm>
              <a:off x="960" y="1842"/>
              <a:ext cx="864"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385" name="Line 138"/>
            <p:cNvSpPr>
              <a:spLocks noChangeShapeType="1"/>
            </p:cNvSpPr>
            <p:nvPr/>
          </p:nvSpPr>
          <p:spPr bwMode="auto">
            <a:xfrm>
              <a:off x="960" y="2091"/>
              <a:ext cx="864"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386" name="Line 139"/>
            <p:cNvSpPr>
              <a:spLocks noChangeShapeType="1"/>
            </p:cNvSpPr>
            <p:nvPr/>
          </p:nvSpPr>
          <p:spPr bwMode="auto">
            <a:xfrm>
              <a:off x="960" y="2340"/>
              <a:ext cx="864"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387" name="Line 140"/>
            <p:cNvSpPr>
              <a:spLocks noChangeShapeType="1"/>
            </p:cNvSpPr>
            <p:nvPr/>
          </p:nvSpPr>
          <p:spPr bwMode="auto">
            <a:xfrm>
              <a:off x="960" y="2589"/>
              <a:ext cx="864"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388" name="Line 141"/>
            <p:cNvSpPr>
              <a:spLocks noChangeShapeType="1"/>
            </p:cNvSpPr>
            <p:nvPr/>
          </p:nvSpPr>
          <p:spPr bwMode="auto">
            <a:xfrm>
              <a:off x="960" y="1344"/>
              <a:ext cx="0" cy="1245"/>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389" name="Line 142"/>
            <p:cNvSpPr>
              <a:spLocks noChangeShapeType="1"/>
            </p:cNvSpPr>
            <p:nvPr/>
          </p:nvSpPr>
          <p:spPr bwMode="auto">
            <a:xfrm>
              <a:off x="1248" y="1344"/>
              <a:ext cx="0" cy="1245"/>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390" name="Line 143"/>
            <p:cNvSpPr>
              <a:spLocks noChangeShapeType="1"/>
            </p:cNvSpPr>
            <p:nvPr/>
          </p:nvSpPr>
          <p:spPr bwMode="auto">
            <a:xfrm>
              <a:off x="1536" y="1344"/>
              <a:ext cx="0" cy="1245"/>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391" name="Line 144"/>
            <p:cNvSpPr>
              <a:spLocks noChangeShapeType="1"/>
            </p:cNvSpPr>
            <p:nvPr/>
          </p:nvSpPr>
          <p:spPr bwMode="auto">
            <a:xfrm>
              <a:off x="1824" y="1344"/>
              <a:ext cx="0" cy="1245"/>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0365" name="矩形 147"/>
          <p:cNvSpPr>
            <a:spLocks noChangeArrowheads="1"/>
          </p:cNvSpPr>
          <p:nvPr/>
        </p:nvSpPr>
        <p:spPr bwMode="auto">
          <a:xfrm>
            <a:off x="4425131" y="2565400"/>
            <a:ext cx="4397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r>
              <a:rPr lang="zh-CN" altLang="zh-CN" sz="2400">
                <a:latin typeface="Times New Roman" panose="02020603050405020304" pitchFamily="18" charset="0"/>
                <a:ea typeface="宋体" panose="02010600030101010101" pitchFamily="2" charset="-122"/>
              </a:rPr>
              <a:t>⋈</a:t>
            </a:r>
            <a:endParaRPr lang="zh-CN" altLang="en-US" sz="2400">
              <a:latin typeface="Times New Roman" panose="02020603050405020304" pitchFamily="18" charset="0"/>
              <a:ea typeface="宋体" panose="02010600030101010101" pitchFamily="2" charset="-122"/>
            </a:endParaRPr>
          </a:p>
        </p:txBody>
      </p:sp>
      <p:sp>
        <p:nvSpPr>
          <p:cNvPr id="100366" name="矩形 148"/>
          <p:cNvSpPr>
            <a:spLocks noChangeArrowheads="1"/>
          </p:cNvSpPr>
          <p:nvPr/>
        </p:nvSpPr>
        <p:spPr bwMode="auto">
          <a:xfrm>
            <a:off x="4425131" y="4941888"/>
            <a:ext cx="43973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r>
              <a:rPr lang="zh-CN" altLang="zh-CN" sz="2400">
                <a:latin typeface="Times New Roman" panose="02020603050405020304" pitchFamily="18" charset="0"/>
                <a:ea typeface="宋体" panose="02010600030101010101" pitchFamily="2" charset="-122"/>
              </a:rPr>
              <a:t>⋈</a:t>
            </a:r>
            <a:endParaRPr lang="zh-CN" altLang="en-US" sz="2400">
              <a:latin typeface="Times New Roman" panose="02020603050405020304" pitchFamily="18" charset="0"/>
              <a:ea typeface="宋体" panose="02010600030101010101" pitchFamily="2" charset="-122"/>
            </a:endParaRPr>
          </a:p>
        </p:txBody>
      </p:sp>
      <p:grpSp>
        <p:nvGrpSpPr>
          <p:cNvPr id="148" name="Group 3"/>
          <p:cNvGrpSpPr>
            <a:grpSpLocks/>
          </p:cNvGrpSpPr>
          <p:nvPr/>
        </p:nvGrpSpPr>
        <p:grpSpPr bwMode="auto">
          <a:xfrm>
            <a:off x="446857" y="2216944"/>
            <a:ext cx="1828800" cy="1976437"/>
            <a:chOff x="960" y="1344"/>
            <a:chExt cx="864" cy="1245"/>
          </a:xfrm>
        </p:grpSpPr>
        <p:sp>
          <p:nvSpPr>
            <p:cNvPr id="149" name="Rectangle 4"/>
            <p:cNvSpPr>
              <a:spLocks noChangeArrowheads="1"/>
            </p:cNvSpPr>
            <p:nvPr/>
          </p:nvSpPr>
          <p:spPr bwMode="auto">
            <a:xfrm>
              <a:off x="1536" y="2340"/>
              <a:ext cx="288"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c1</a:t>
              </a:r>
            </a:p>
          </p:txBody>
        </p:sp>
        <p:sp>
          <p:nvSpPr>
            <p:cNvPr id="150" name="Rectangle 5"/>
            <p:cNvSpPr>
              <a:spLocks noChangeArrowheads="1"/>
            </p:cNvSpPr>
            <p:nvPr/>
          </p:nvSpPr>
          <p:spPr bwMode="auto">
            <a:xfrm>
              <a:off x="1248" y="2340"/>
              <a:ext cx="288"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b3</a:t>
              </a:r>
            </a:p>
          </p:txBody>
        </p:sp>
        <p:sp>
          <p:nvSpPr>
            <p:cNvPr id="151" name="Rectangle 6"/>
            <p:cNvSpPr>
              <a:spLocks noChangeArrowheads="1"/>
            </p:cNvSpPr>
            <p:nvPr/>
          </p:nvSpPr>
          <p:spPr bwMode="auto">
            <a:xfrm>
              <a:off x="960" y="2340"/>
              <a:ext cx="288"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a4</a:t>
              </a:r>
            </a:p>
          </p:txBody>
        </p:sp>
        <p:sp>
          <p:nvSpPr>
            <p:cNvPr id="152" name="Rectangle 7"/>
            <p:cNvSpPr>
              <a:spLocks noChangeArrowheads="1"/>
            </p:cNvSpPr>
            <p:nvPr/>
          </p:nvSpPr>
          <p:spPr bwMode="auto">
            <a:xfrm>
              <a:off x="1536" y="2091"/>
              <a:ext cx="288"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c2</a:t>
              </a:r>
            </a:p>
          </p:txBody>
        </p:sp>
        <p:sp>
          <p:nvSpPr>
            <p:cNvPr id="153" name="Rectangle 8"/>
            <p:cNvSpPr>
              <a:spLocks noChangeArrowheads="1"/>
            </p:cNvSpPr>
            <p:nvPr/>
          </p:nvSpPr>
          <p:spPr bwMode="auto">
            <a:xfrm>
              <a:off x="1248" y="2091"/>
              <a:ext cx="288"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b2</a:t>
              </a:r>
            </a:p>
          </p:txBody>
        </p:sp>
        <p:sp>
          <p:nvSpPr>
            <p:cNvPr id="154" name="Rectangle 9"/>
            <p:cNvSpPr>
              <a:spLocks noChangeArrowheads="1"/>
            </p:cNvSpPr>
            <p:nvPr/>
          </p:nvSpPr>
          <p:spPr bwMode="auto">
            <a:xfrm>
              <a:off x="960" y="2091"/>
              <a:ext cx="288"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a3</a:t>
              </a:r>
            </a:p>
          </p:txBody>
        </p:sp>
        <p:sp>
          <p:nvSpPr>
            <p:cNvPr id="155" name="Rectangle 10"/>
            <p:cNvSpPr>
              <a:spLocks noChangeArrowheads="1"/>
            </p:cNvSpPr>
            <p:nvPr/>
          </p:nvSpPr>
          <p:spPr bwMode="auto">
            <a:xfrm>
              <a:off x="1536" y="1842"/>
              <a:ext cx="288"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c1</a:t>
              </a:r>
            </a:p>
          </p:txBody>
        </p:sp>
        <p:sp>
          <p:nvSpPr>
            <p:cNvPr id="156" name="Rectangle 11"/>
            <p:cNvSpPr>
              <a:spLocks noChangeArrowheads="1"/>
            </p:cNvSpPr>
            <p:nvPr/>
          </p:nvSpPr>
          <p:spPr bwMode="auto">
            <a:xfrm>
              <a:off x="1248" y="1842"/>
              <a:ext cx="288"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b1</a:t>
              </a:r>
            </a:p>
          </p:txBody>
        </p:sp>
        <p:sp>
          <p:nvSpPr>
            <p:cNvPr id="157" name="Rectangle 12"/>
            <p:cNvSpPr>
              <a:spLocks noChangeArrowheads="1"/>
            </p:cNvSpPr>
            <p:nvPr/>
          </p:nvSpPr>
          <p:spPr bwMode="auto">
            <a:xfrm>
              <a:off x="960" y="1842"/>
              <a:ext cx="288"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a2</a:t>
              </a:r>
            </a:p>
          </p:txBody>
        </p:sp>
        <p:sp>
          <p:nvSpPr>
            <p:cNvPr id="158" name="Rectangle 13"/>
            <p:cNvSpPr>
              <a:spLocks noChangeArrowheads="1"/>
            </p:cNvSpPr>
            <p:nvPr/>
          </p:nvSpPr>
          <p:spPr bwMode="auto">
            <a:xfrm>
              <a:off x="1536" y="1593"/>
              <a:ext cx="288"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c1</a:t>
              </a:r>
            </a:p>
          </p:txBody>
        </p:sp>
        <p:sp>
          <p:nvSpPr>
            <p:cNvPr id="159" name="Rectangle 14"/>
            <p:cNvSpPr>
              <a:spLocks noChangeArrowheads="1"/>
            </p:cNvSpPr>
            <p:nvPr/>
          </p:nvSpPr>
          <p:spPr bwMode="auto">
            <a:xfrm>
              <a:off x="1248" y="1593"/>
              <a:ext cx="288"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b1</a:t>
              </a:r>
            </a:p>
          </p:txBody>
        </p:sp>
        <p:sp>
          <p:nvSpPr>
            <p:cNvPr id="160" name="Rectangle 15"/>
            <p:cNvSpPr>
              <a:spLocks noChangeArrowheads="1"/>
            </p:cNvSpPr>
            <p:nvPr/>
          </p:nvSpPr>
          <p:spPr bwMode="auto">
            <a:xfrm>
              <a:off x="960" y="1593"/>
              <a:ext cx="288"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a1</a:t>
              </a:r>
            </a:p>
          </p:txBody>
        </p:sp>
        <p:sp>
          <p:nvSpPr>
            <p:cNvPr id="161" name="Rectangle 16"/>
            <p:cNvSpPr>
              <a:spLocks noChangeArrowheads="1"/>
            </p:cNvSpPr>
            <p:nvPr/>
          </p:nvSpPr>
          <p:spPr bwMode="auto">
            <a:xfrm>
              <a:off x="1536" y="1344"/>
              <a:ext cx="288"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C</a:t>
              </a:r>
            </a:p>
          </p:txBody>
        </p:sp>
        <p:sp>
          <p:nvSpPr>
            <p:cNvPr id="162" name="Rectangle 17"/>
            <p:cNvSpPr>
              <a:spLocks noChangeArrowheads="1"/>
            </p:cNvSpPr>
            <p:nvPr/>
          </p:nvSpPr>
          <p:spPr bwMode="auto">
            <a:xfrm>
              <a:off x="1248" y="1344"/>
              <a:ext cx="288"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B</a:t>
              </a:r>
            </a:p>
          </p:txBody>
        </p:sp>
        <p:sp>
          <p:nvSpPr>
            <p:cNvPr id="163" name="Rectangle 18"/>
            <p:cNvSpPr>
              <a:spLocks noChangeArrowheads="1"/>
            </p:cNvSpPr>
            <p:nvPr/>
          </p:nvSpPr>
          <p:spPr bwMode="auto">
            <a:xfrm>
              <a:off x="960" y="1344"/>
              <a:ext cx="288" cy="249"/>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000">
                  <a:latin typeface="华文新魏" panose="02010800040101010101" pitchFamily="2" charset="-122"/>
                </a:rPr>
                <a:t>A</a:t>
              </a:r>
            </a:p>
          </p:txBody>
        </p:sp>
        <p:sp>
          <p:nvSpPr>
            <p:cNvPr id="164" name="Line 19"/>
            <p:cNvSpPr>
              <a:spLocks noChangeShapeType="1"/>
            </p:cNvSpPr>
            <p:nvPr/>
          </p:nvSpPr>
          <p:spPr bwMode="auto">
            <a:xfrm>
              <a:off x="960" y="1344"/>
              <a:ext cx="864"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5" name="Line 20"/>
            <p:cNvSpPr>
              <a:spLocks noChangeShapeType="1"/>
            </p:cNvSpPr>
            <p:nvPr/>
          </p:nvSpPr>
          <p:spPr bwMode="auto">
            <a:xfrm>
              <a:off x="960" y="1593"/>
              <a:ext cx="864"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6" name="Line 21"/>
            <p:cNvSpPr>
              <a:spLocks noChangeShapeType="1"/>
            </p:cNvSpPr>
            <p:nvPr/>
          </p:nvSpPr>
          <p:spPr bwMode="auto">
            <a:xfrm>
              <a:off x="960" y="1842"/>
              <a:ext cx="864"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7" name="Line 22"/>
            <p:cNvSpPr>
              <a:spLocks noChangeShapeType="1"/>
            </p:cNvSpPr>
            <p:nvPr/>
          </p:nvSpPr>
          <p:spPr bwMode="auto">
            <a:xfrm>
              <a:off x="960" y="2091"/>
              <a:ext cx="864"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8" name="Line 23"/>
            <p:cNvSpPr>
              <a:spLocks noChangeShapeType="1"/>
            </p:cNvSpPr>
            <p:nvPr/>
          </p:nvSpPr>
          <p:spPr bwMode="auto">
            <a:xfrm>
              <a:off x="960" y="2340"/>
              <a:ext cx="864"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9" name="Line 24"/>
            <p:cNvSpPr>
              <a:spLocks noChangeShapeType="1"/>
            </p:cNvSpPr>
            <p:nvPr/>
          </p:nvSpPr>
          <p:spPr bwMode="auto">
            <a:xfrm>
              <a:off x="960" y="2589"/>
              <a:ext cx="864"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0" name="Line 25"/>
            <p:cNvSpPr>
              <a:spLocks noChangeShapeType="1"/>
            </p:cNvSpPr>
            <p:nvPr/>
          </p:nvSpPr>
          <p:spPr bwMode="auto">
            <a:xfrm>
              <a:off x="960" y="1344"/>
              <a:ext cx="0" cy="1245"/>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1" name="Line 26"/>
            <p:cNvSpPr>
              <a:spLocks noChangeShapeType="1"/>
            </p:cNvSpPr>
            <p:nvPr/>
          </p:nvSpPr>
          <p:spPr bwMode="auto">
            <a:xfrm>
              <a:off x="1248" y="1344"/>
              <a:ext cx="0" cy="1245"/>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2" name="Line 27"/>
            <p:cNvSpPr>
              <a:spLocks noChangeShapeType="1"/>
            </p:cNvSpPr>
            <p:nvPr/>
          </p:nvSpPr>
          <p:spPr bwMode="auto">
            <a:xfrm>
              <a:off x="1536" y="1344"/>
              <a:ext cx="0" cy="1245"/>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3" name="Line 28"/>
            <p:cNvSpPr>
              <a:spLocks noChangeShapeType="1"/>
            </p:cNvSpPr>
            <p:nvPr/>
          </p:nvSpPr>
          <p:spPr bwMode="auto">
            <a:xfrm>
              <a:off x="1824" y="1344"/>
              <a:ext cx="0" cy="1245"/>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74" name="Text Box 29"/>
          <p:cNvSpPr txBox="1">
            <a:spLocks noChangeArrowheads="1"/>
          </p:cNvSpPr>
          <p:nvPr/>
        </p:nvSpPr>
        <p:spPr bwMode="auto">
          <a:xfrm>
            <a:off x="65857" y="1793081"/>
            <a:ext cx="266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spcBef>
                <a:spcPct val="50000"/>
              </a:spcBef>
              <a:buClrTx/>
              <a:buSzTx/>
              <a:buFontTx/>
              <a:buNone/>
            </a:pPr>
            <a:r>
              <a:rPr lang="en-US" altLang="zh-CN" sz="2400" dirty="0">
                <a:latin typeface="华文新魏" panose="02010800040101010101" pitchFamily="2" charset="-122"/>
              </a:rPr>
              <a:t>F  </a:t>
            </a:r>
            <a:r>
              <a:rPr lang="zh-CN" altLang="en-US" sz="2400" dirty="0">
                <a:latin typeface="华文新魏" panose="02010800040101010101" pitchFamily="2" charset="-122"/>
              </a:rPr>
              <a:t>{</a:t>
            </a:r>
            <a:r>
              <a:rPr lang="en-US" altLang="zh-CN" sz="2400" dirty="0">
                <a:latin typeface="华文新魏" panose="02010800040101010101" pitchFamily="2" charset="-122"/>
              </a:rPr>
              <a:t>A </a:t>
            </a:r>
            <a:r>
              <a:rPr lang="en-US" altLang="zh-CN" sz="2000" dirty="0">
                <a:latin typeface="华文新魏" panose="02010800040101010101" pitchFamily="2" charset="-122"/>
                <a:sym typeface="Symbol" panose="05050102010706020507" pitchFamily="18" charset="2"/>
              </a:rPr>
              <a:t></a:t>
            </a:r>
            <a:r>
              <a:rPr lang="en-US" altLang="zh-CN" sz="2400" dirty="0">
                <a:latin typeface="华文新魏" panose="02010800040101010101" pitchFamily="2" charset="-122"/>
              </a:rPr>
              <a:t> B, B </a:t>
            </a:r>
            <a:r>
              <a:rPr lang="en-US" altLang="zh-CN" sz="2000" dirty="0">
                <a:latin typeface="华文新魏" panose="02010800040101010101" pitchFamily="2" charset="-122"/>
                <a:sym typeface="Symbol" panose="05050102010706020507" pitchFamily="18" charset="2"/>
              </a:rPr>
              <a:t></a:t>
            </a:r>
            <a:r>
              <a:rPr lang="en-US" altLang="zh-CN" sz="2400" dirty="0">
                <a:latin typeface="华文新魏" panose="02010800040101010101" pitchFamily="2" charset="-122"/>
              </a:rPr>
              <a:t> C}</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13317" name="Rectangle 2"/>
          <p:cNvSpPr>
            <a:spLocks noGrp="1" noChangeArrowheads="1"/>
          </p:cNvSpPr>
          <p:nvPr>
            <p:ph type="title"/>
          </p:nvPr>
        </p:nvSpPr>
        <p:spPr/>
        <p:txBody>
          <a:bodyPr/>
          <a:lstStyle/>
          <a:p>
            <a:pPr eaLnBrk="1" hangingPunct="1">
              <a:defRPr/>
            </a:pPr>
            <a:r>
              <a:rPr kumimoji="1" lang="zh-CN" altLang="en-US"/>
              <a:t>无损连接分解</a:t>
            </a:r>
          </a:p>
        </p:txBody>
      </p:sp>
      <p:sp>
        <p:nvSpPr>
          <p:cNvPr id="102405" name="Rectangle 3"/>
          <p:cNvSpPr>
            <a:spLocks noGrp="1" noChangeArrowheads="1"/>
          </p:cNvSpPr>
          <p:nvPr>
            <p:ph idx="1"/>
          </p:nvPr>
        </p:nvSpPr>
        <p:spPr/>
        <p:txBody>
          <a:bodyPr/>
          <a:lstStyle/>
          <a:p>
            <a:pPr eaLnBrk="1" hangingPunct="1"/>
            <a:r>
              <a:rPr lang="zh-CN" altLang="en-US" dirty="0">
                <a:latin typeface="华文新魏" panose="02010800040101010101" pitchFamily="2" charset="-122"/>
              </a:rPr>
              <a:t>定义</a:t>
            </a:r>
          </a:p>
          <a:p>
            <a:pPr lvl="1" eaLnBrk="1" hangingPunct="1">
              <a:lnSpc>
                <a:spcPct val="120000"/>
              </a:lnSpc>
              <a:buFontTx/>
              <a:buNone/>
            </a:pPr>
            <a:r>
              <a:rPr lang="zh-CN" altLang="en-US" dirty="0">
                <a:latin typeface="华文新魏" panose="02010800040101010101" pitchFamily="2" charset="-122"/>
              </a:rPr>
              <a:t>	</a:t>
            </a:r>
            <a:r>
              <a:rPr lang="zh-CN" altLang="en-US" sz="2400" dirty="0">
                <a:latin typeface="华文新魏" panose="02010800040101010101" pitchFamily="2" charset="-122"/>
              </a:rPr>
              <a:t>关系模式</a:t>
            </a:r>
            <a:r>
              <a:rPr lang="en-US" altLang="zh-CN" sz="2400" dirty="0">
                <a:latin typeface="华文新魏" panose="02010800040101010101" pitchFamily="2" charset="-122"/>
              </a:rPr>
              <a:t>R&lt;U , F&gt; ， U = U</a:t>
            </a:r>
            <a:r>
              <a:rPr lang="en-US" altLang="zh-CN" sz="2400" baseline="-25000" dirty="0">
                <a:latin typeface="华文新魏" panose="02010800040101010101" pitchFamily="2" charset="-122"/>
              </a:rPr>
              <a:t>1</a:t>
            </a:r>
            <a:r>
              <a:rPr lang="en-US" altLang="zh-CN" sz="2400" dirty="0">
                <a:latin typeface="华文新魏" panose="02010800040101010101" pitchFamily="2" charset="-122"/>
              </a:rPr>
              <a:t> </a:t>
            </a:r>
            <a:r>
              <a:rPr lang="zh-CN" altLang="en-US" sz="2400" dirty="0">
                <a:latin typeface="Times New Roman" panose="02020603050405020304" pitchFamily="18" charset="0"/>
                <a:ea typeface="宋体" panose="02010600030101010101" pitchFamily="2" charset="-122"/>
                <a:sym typeface="Symbol" panose="05050102010706020507" pitchFamily="18" charset="2"/>
              </a:rPr>
              <a:t></a:t>
            </a:r>
            <a:r>
              <a:rPr lang="zh-CN" altLang="en-US" sz="2400" dirty="0">
                <a:latin typeface="华文新魏" panose="02010800040101010101" pitchFamily="2" charset="-122"/>
              </a:rPr>
              <a:t> </a:t>
            </a:r>
            <a:r>
              <a:rPr lang="en-US" altLang="zh-CN" sz="2400" dirty="0">
                <a:latin typeface="华文新魏" panose="02010800040101010101" pitchFamily="2" charset="-122"/>
              </a:rPr>
              <a:t>U</a:t>
            </a:r>
            <a:r>
              <a:rPr lang="en-US" altLang="zh-CN" sz="2400" baseline="-25000" dirty="0">
                <a:latin typeface="华文新魏" panose="02010800040101010101" pitchFamily="2" charset="-122"/>
              </a:rPr>
              <a:t>2</a:t>
            </a:r>
            <a:r>
              <a:rPr lang="zh-CN" altLang="en-US" sz="2400" dirty="0">
                <a:latin typeface="Times New Roman" panose="02020603050405020304" pitchFamily="18" charset="0"/>
                <a:ea typeface="宋体" panose="02010600030101010101" pitchFamily="2" charset="-122"/>
                <a:sym typeface="Symbol" panose="05050102010706020507" pitchFamily="18" charset="2"/>
              </a:rPr>
              <a:t>  </a:t>
            </a:r>
            <a:r>
              <a:rPr lang="en-US" altLang="zh-CN" sz="2400" dirty="0"/>
              <a:t>…</a:t>
            </a:r>
            <a:r>
              <a:rPr lang="en-US" altLang="zh-CN" sz="2400" dirty="0">
                <a:latin typeface="华文新魏" panose="02010800040101010101" pitchFamily="2" charset="-122"/>
              </a:rPr>
              <a:t> </a:t>
            </a:r>
            <a:r>
              <a:rPr lang="zh-CN" altLang="en-US" sz="2400" dirty="0">
                <a:latin typeface="Times New Roman" panose="02020603050405020304" pitchFamily="18" charset="0"/>
                <a:ea typeface="宋体" panose="02010600030101010101" pitchFamily="2" charset="-122"/>
                <a:sym typeface="Symbol" panose="05050102010706020507" pitchFamily="18" charset="2"/>
              </a:rPr>
              <a:t></a:t>
            </a:r>
            <a:r>
              <a:rPr lang="en-US" altLang="zh-CN" sz="2400" dirty="0">
                <a:latin typeface="华文新魏" panose="02010800040101010101" pitchFamily="2" charset="-122"/>
              </a:rPr>
              <a:t> U</a:t>
            </a:r>
            <a:r>
              <a:rPr lang="en-US" altLang="zh-CN" sz="2400" baseline="-25000" dirty="0">
                <a:latin typeface="华文新魏" panose="02010800040101010101" pitchFamily="2" charset="-122"/>
              </a:rPr>
              <a:t>n</a:t>
            </a:r>
            <a:r>
              <a:rPr lang="en-US" altLang="zh-CN" sz="2400" baseline="-16000" dirty="0">
                <a:latin typeface="华文新魏" panose="02010800040101010101" pitchFamily="2" charset="-122"/>
              </a:rPr>
              <a:t> </a:t>
            </a:r>
            <a:endParaRPr lang="en-US" altLang="zh-CN" sz="2400" dirty="0">
              <a:latin typeface="华文新魏" panose="02010800040101010101" pitchFamily="2" charset="-122"/>
            </a:endParaRPr>
          </a:p>
          <a:p>
            <a:pPr lvl="1" eaLnBrk="1" hangingPunct="1">
              <a:lnSpc>
                <a:spcPct val="130000"/>
              </a:lnSpc>
              <a:buFontTx/>
              <a:buNone/>
            </a:pPr>
            <a:r>
              <a:rPr lang="en-US" altLang="zh-CN" sz="2400" dirty="0">
                <a:latin typeface="华文新魏" panose="02010800040101010101" pitchFamily="2" charset="-122"/>
                <a:sym typeface="Symbol" panose="05050102010706020507" pitchFamily="18" charset="2"/>
              </a:rPr>
              <a:t>	</a:t>
            </a:r>
          </a:p>
          <a:p>
            <a:pPr lvl="1" eaLnBrk="1" hangingPunct="1">
              <a:lnSpc>
                <a:spcPct val="130000"/>
              </a:lnSpc>
              <a:buFontTx/>
              <a:buNone/>
            </a:pPr>
            <a:r>
              <a:rPr lang="en-US" altLang="zh-CN" sz="2400" dirty="0">
                <a:latin typeface="华文新魏" panose="02010800040101010101" pitchFamily="2" charset="-122"/>
                <a:sym typeface="Symbol" panose="05050102010706020507" pitchFamily="18" charset="2"/>
              </a:rPr>
              <a:t> = </a:t>
            </a:r>
            <a:r>
              <a:rPr lang="en-US" altLang="zh-CN" sz="2400" dirty="0">
                <a:latin typeface="华文新魏" panose="02010800040101010101" pitchFamily="2" charset="-122"/>
              </a:rPr>
              <a:t>{R</a:t>
            </a:r>
            <a:r>
              <a:rPr lang="en-US" altLang="zh-CN" sz="2400" baseline="-16000" dirty="0">
                <a:latin typeface="华文新魏" panose="02010800040101010101" pitchFamily="2" charset="-122"/>
              </a:rPr>
              <a:t>1</a:t>
            </a:r>
            <a:r>
              <a:rPr lang="en-US" altLang="zh-CN" sz="2400" dirty="0">
                <a:latin typeface="华文新魏" panose="02010800040101010101" pitchFamily="2" charset="-122"/>
              </a:rPr>
              <a:t>&lt;U</a:t>
            </a:r>
            <a:r>
              <a:rPr lang="en-US" altLang="zh-CN" sz="2400" baseline="-16000" dirty="0">
                <a:latin typeface="华文新魏" panose="02010800040101010101" pitchFamily="2" charset="-122"/>
              </a:rPr>
              <a:t>1</a:t>
            </a:r>
            <a:r>
              <a:rPr lang="en-US" altLang="zh-CN" sz="2400" dirty="0">
                <a:latin typeface="华文新魏" panose="02010800040101010101" pitchFamily="2" charset="-122"/>
              </a:rPr>
              <a:t> , F</a:t>
            </a:r>
            <a:r>
              <a:rPr lang="en-US" altLang="zh-CN" sz="2400" baseline="-16000" dirty="0">
                <a:latin typeface="华文新魏" panose="02010800040101010101" pitchFamily="2" charset="-122"/>
              </a:rPr>
              <a:t>1</a:t>
            </a:r>
            <a:r>
              <a:rPr lang="en-US" altLang="zh-CN" sz="2400" dirty="0">
                <a:latin typeface="华文新魏" panose="02010800040101010101" pitchFamily="2" charset="-122"/>
              </a:rPr>
              <a:t>&gt; , R</a:t>
            </a:r>
            <a:r>
              <a:rPr lang="en-US" altLang="zh-CN" sz="2400" baseline="-16000" dirty="0">
                <a:latin typeface="华文新魏" panose="02010800040101010101" pitchFamily="2" charset="-122"/>
              </a:rPr>
              <a:t>2</a:t>
            </a:r>
            <a:r>
              <a:rPr lang="en-US" altLang="zh-CN" sz="2400" dirty="0">
                <a:latin typeface="华文新魏" panose="02010800040101010101" pitchFamily="2" charset="-122"/>
              </a:rPr>
              <a:t>&lt;U</a:t>
            </a:r>
            <a:r>
              <a:rPr lang="en-US" altLang="zh-CN" sz="2400" baseline="-16000" dirty="0">
                <a:latin typeface="华文新魏" panose="02010800040101010101" pitchFamily="2" charset="-122"/>
              </a:rPr>
              <a:t>2</a:t>
            </a:r>
            <a:r>
              <a:rPr lang="en-US" altLang="zh-CN" sz="2400" dirty="0">
                <a:latin typeface="华文新魏" panose="02010800040101010101" pitchFamily="2" charset="-122"/>
              </a:rPr>
              <a:t> , F</a:t>
            </a:r>
            <a:r>
              <a:rPr lang="en-US" altLang="zh-CN" sz="2400" baseline="-16000" dirty="0">
                <a:latin typeface="华文新魏" panose="02010800040101010101" pitchFamily="2" charset="-122"/>
              </a:rPr>
              <a:t>2</a:t>
            </a:r>
            <a:r>
              <a:rPr lang="en-US" altLang="zh-CN" sz="2400" dirty="0">
                <a:latin typeface="华文新魏" panose="02010800040101010101" pitchFamily="2" charset="-122"/>
              </a:rPr>
              <a:t>&gt;, </a:t>
            </a:r>
            <a:r>
              <a:rPr lang="en-US" altLang="zh-CN" sz="2400" dirty="0"/>
              <a:t>…</a:t>
            </a:r>
            <a:r>
              <a:rPr lang="en-US" altLang="zh-CN" sz="2400" dirty="0">
                <a:latin typeface="华文新魏" panose="02010800040101010101" pitchFamily="2" charset="-122"/>
              </a:rPr>
              <a:t> , R</a:t>
            </a:r>
            <a:r>
              <a:rPr lang="en-US" altLang="zh-CN" sz="2400" baseline="-16000" dirty="0">
                <a:latin typeface="华文新魏" panose="02010800040101010101" pitchFamily="2" charset="-122"/>
              </a:rPr>
              <a:t>n</a:t>
            </a:r>
            <a:r>
              <a:rPr lang="en-US" altLang="zh-CN" sz="2400" dirty="0">
                <a:latin typeface="华文新魏" panose="02010800040101010101" pitchFamily="2" charset="-122"/>
              </a:rPr>
              <a:t>&lt;U</a:t>
            </a:r>
            <a:r>
              <a:rPr lang="en-US" altLang="zh-CN" sz="2400" baseline="-16000" dirty="0">
                <a:latin typeface="华文新魏" panose="02010800040101010101" pitchFamily="2" charset="-122"/>
              </a:rPr>
              <a:t>n</a:t>
            </a:r>
            <a:r>
              <a:rPr lang="en-US" altLang="zh-CN" sz="2400" dirty="0">
                <a:latin typeface="华文新魏" panose="02010800040101010101" pitchFamily="2" charset="-122"/>
              </a:rPr>
              <a:t> , </a:t>
            </a:r>
            <a:r>
              <a:rPr lang="en-US" altLang="zh-CN" sz="2400" dirty="0" err="1">
                <a:latin typeface="华文新魏" panose="02010800040101010101" pitchFamily="2" charset="-122"/>
              </a:rPr>
              <a:t>F</a:t>
            </a:r>
            <a:r>
              <a:rPr lang="en-US" altLang="zh-CN" sz="2400" baseline="-16000" dirty="0" err="1">
                <a:latin typeface="华文新魏" panose="02010800040101010101" pitchFamily="2" charset="-122"/>
              </a:rPr>
              <a:t>n</a:t>
            </a:r>
            <a:r>
              <a:rPr lang="en-US" altLang="zh-CN" sz="2400" dirty="0">
                <a:latin typeface="华文新魏" panose="02010800040101010101" pitchFamily="2" charset="-122"/>
              </a:rPr>
              <a:t>&gt;}</a:t>
            </a:r>
            <a:r>
              <a:rPr lang="zh-CN" altLang="en-US" sz="2400" dirty="0">
                <a:latin typeface="华文新魏" panose="02010800040101010101" pitchFamily="2" charset="-122"/>
              </a:rPr>
              <a:t>是</a:t>
            </a:r>
            <a:r>
              <a:rPr lang="en-US" altLang="zh-CN" sz="2400" dirty="0">
                <a:latin typeface="华文新魏" panose="02010800040101010101" pitchFamily="2" charset="-122"/>
              </a:rPr>
              <a:t>R&lt;U , F&gt;</a:t>
            </a:r>
            <a:r>
              <a:rPr lang="zh-CN" altLang="en-US" sz="2400" dirty="0">
                <a:latin typeface="华文新魏" panose="02010800040101010101" pitchFamily="2" charset="-122"/>
              </a:rPr>
              <a:t>的一个分解，</a:t>
            </a:r>
            <a:r>
              <a:rPr lang="en-US" altLang="zh-CN" sz="2400" dirty="0">
                <a:latin typeface="华文新魏" panose="02010800040101010101" pitchFamily="2" charset="-122"/>
              </a:rPr>
              <a:t>r</a:t>
            </a:r>
            <a:r>
              <a:rPr lang="zh-CN" altLang="en-US" sz="2400" dirty="0">
                <a:latin typeface="华文新魏" panose="02010800040101010101" pitchFamily="2" charset="-122"/>
              </a:rPr>
              <a:t>是</a:t>
            </a:r>
            <a:r>
              <a:rPr lang="en-US" altLang="zh-CN" sz="2400" dirty="0">
                <a:latin typeface="华文新魏" panose="02010800040101010101" pitchFamily="2" charset="-122"/>
              </a:rPr>
              <a:t>R&lt;U , F&gt;</a:t>
            </a:r>
            <a:r>
              <a:rPr lang="zh-CN" altLang="en-US" sz="2400" dirty="0">
                <a:latin typeface="华文新魏" panose="02010800040101010101" pitchFamily="2" charset="-122"/>
              </a:rPr>
              <a:t>的一个关系实例，定义</a:t>
            </a:r>
            <a:r>
              <a:rPr lang="en-US" altLang="zh-CN" sz="2400" dirty="0">
                <a:latin typeface="华文新魏" panose="02010800040101010101" pitchFamily="2" charset="-122"/>
              </a:rPr>
              <a:t>m</a:t>
            </a:r>
            <a:r>
              <a:rPr lang="en-US" altLang="zh-CN" sz="2400" baseline="-18000" dirty="0">
                <a:latin typeface="华文新魏" panose="02010800040101010101" pitchFamily="2" charset="-122"/>
                <a:sym typeface="Symbol" panose="05050102010706020507" pitchFamily="18" charset="2"/>
              </a:rPr>
              <a:t></a:t>
            </a:r>
            <a:r>
              <a:rPr lang="en-US" altLang="zh-CN" sz="2400" dirty="0">
                <a:latin typeface="华文新魏" panose="02010800040101010101" pitchFamily="2" charset="-122"/>
              </a:rPr>
              <a:t>(r) =      </a:t>
            </a:r>
            <a:r>
              <a:rPr lang="en-US" altLang="zh-CN" sz="2400" dirty="0">
                <a:solidFill>
                  <a:srgbClr val="FF0000"/>
                </a:solidFill>
                <a:latin typeface="华文新魏" panose="02010800040101010101" pitchFamily="2" charset="-122"/>
              </a:rPr>
              <a:t>∏</a:t>
            </a:r>
            <a:r>
              <a:rPr lang="en-US" altLang="zh-CN" sz="1400" dirty="0" err="1">
                <a:solidFill>
                  <a:srgbClr val="FF0000"/>
                </a:solidFill>
                <a:latin typeface="华文新魏" panose="02010800040101010101" pitchFamily="2" charset="-122"/>
              </a:rPr>
              <a:t>U</a:t>
            </a:r>
            <a:r>
              <a:rPr lang="en-US" altLang="zh-CN" sz="1400" baseline="-16000" dirty="0" err="1">
                <a:solidFill>
                  <a:srgbClr val="FF0000"/>
                </a:solidFill>
                <a:latin typeface="华文新魏" panose="02010800040101010101" pitchFamily="2" charset="-122"/>
              </a:rPr>
              <a:t>i</a:t>
            </a:r>
            <a:r>
              <a:rPr lang="en-US" altLang="zh-CN" sz="2400" dirty="0">
                <a:solidFill>
                  <a:srgbClr val="FF0000"/>
                </a:solidFill>
                <a:latin typeface="华文新魏" panose="02010800040101010101" pitchFamily="2" charset="-122"/>
              </a:rPr>
              <a:t>(r)</a:t>
            </a:r>
            <a:r>
              <a:rPr lang="zh-CN" altLang="en-US" sz="2400" dirty="0">
                <a:latin typeface="华文新魏" panose="02010800040101010101" pitchFamily="2" charset="-122"/>
              </a:rPr>
              <a:t>，若对于</a:t>
            </a:r>
            <a:r>
              <a:rPr lang="en-US" altLang="zh-CN" sz="2400" dirty="0">
                <a:latin typeface="华文新魏" panose="02010800040101010101" pitchFamily="2" charset="-122"/>
              </a:rPr>
              <a:t>R&lt;U , F&gt;</a:t>
            </a:r>
            <a:r>
              <a:rPr lang="zh-CN" altLang="en-US" sz="2400" dirty="0">
                <a:latin typeface="华文新魏" panose="02010800040101010101" pitchFamily="2" charset="-122"/>
              </a:rPr>
              <a:t>的任一个关系实例</a:t>
            </a:r>
            <a:r>
              <a:rPr lang="en-US" altLang="zh-CN" sz="2400" dirty="0">
                <a:latin typeface="华文新魏" panose="02010800040101010101" pitchFamily="2" charset="-122"/>
              </a:rPr>
              <a:t>r，</a:t>
            </a:r>
            <a:r>
              <a:rPr lang="zh-CN" altLang="en-US" sz="2400" dirty="0">
                <a:latin typeface="华文新魏" panose="02010800040101010101" pitchFamily="2" charset="-122"/>
              </a:rPr>
              <a:t>都有</a:t>
            </a:r>
            <a:r>
              <a:rPr lang="en-US" altLang="zh-CN" sz="2400" dirty="0">
                <a:latin typeface="华文新魏" panose="02010800040101010101" pitchFamily="2" charset="-122"/>
              </a:rPr>
              <a:t>r = m</a:t>
            </a:r>
            <a:r>
              <a:rPr lang="en-US" altLang="zh-CN" sz="2400" baseline="-18000" dirty="0">
                <a:latin typeface="华文新魏" panose="02010800040101010101" pitchFamily="2" charset="-122"/>
                <a:sym typeface="Symbol" panose="05050102010706020507" pitchFamily="18" charset="2"/>
              </a:rPr>
              <a:t></a:t>
            </a:r>
            <a:r>
              <a:rPr lang="en-US" altLang="zh-CN" sz="2400" dirty="0">
                <a:latin typeface="华文新魏" panose="02010800040101010101" pitchFamily="2" charset="-122"/>
              </a:rPr>
              <a:t>(r)，</a:t>
            </a:r>
            <a:r>
              <a:rPr lang="zh-CN" altLang="en-US" sz="2400" dirty="0">
                <a:latin typeface="华文新魏" panose="02010800040101010101" pitchFamily="2" charset="-122"/>
              </a:rPr>
              <a:t>则称</a:t>
            </a:r>
            <a:r>
              <a:rPr lang="zh-CN" altLang="en-US" sz="2400" dirty="0">
                <a:latin typeface="华文新魏" panose="02010800040101010101" pitchFamily="2" charset="-122"/>
                <a:sym typeface="Symbol" panose="05050102010706020507" pitchFamily="18" charset="2"/>
              </a:rPr>
              <a:t>是</a:t>
            </a:r>
            <a:r>
              <a:rPr lang="en-US" altLang="zh-CN" sz="2400" dirty="0">
                <a:latin typeface="华文新魏" panose="02010800040101010101" pitchFamily="2" charset="-122"/>
              </a:rPr>
              <a:t>R&lt;U , F&gt;</a:t>
            </a:r>
            <a:r>
              <a:rPr lang="zh-CN" altLang="en-US" sz="2400" dirty="0">
                <a:latin typeface="华文新魏" panose="02010800040101010101" pitchFamily="2" charset="-122"/>
              </a:rPr>
              <a:t>的一个无损连接分解。</a:t>
            </a:r>
          </a:p>
          <a:p>
            <a:pPr eaLnBrk="1" hangingPunct="1"/>
            <a:endParaRPr lang="zh-CN" altLang="en-US" sz="2400" dirty="0">
              <a:latin typeface="华文新魏" panose="02010800040101010101" pitchFamily="2" charset="-122"/>
            </a:endParaRPr>
          </a:p>
        </p:txBody>
      </p:sp>
      <p:grpSp>
        <p:nvGrpSpPr>
          <p:cNvPr id="102406" name="Group 8"/>
          <p:cNvGrpSpPr>
            <a:grpSpLocks/>
          </p:cNvGrpSpPr>
          <p:nvPr/>
        </p:nvGrpSpPr>
        <p:grpSpPr bwMode="auto">
          <a:xfrm>
            <a:off x="3779838" y="3933825"/>
            <a:ext cx="411162" cy="762000"/>
            <a:chOff x="3245" y="2304"/>
            <a:chExt cx="259" cy="480"/>
          </a:xfrm>
        </p:grpSpPr>
        <p:graphicFrame>
          <p:nvGraphicFramePr>
            <p:cNvPr id="102407" name="Object 5"/>
            <p:cNvGraphicFramePr>
              <a:graphicFrameLocks noChangeAspect="1"/>
            </p:cNvGraphicFramePr>
            <p:nvPr/>
          </p:nvGraphicFramePr>
          <p:xfrm>
            <a:off x="3245" y="2304"/>
            <a:ext cx="259" cy="480"/>
          </p:xfrm>
          <a:graphic>
            <a:graphicData uri="http://schemas.openxmlformats.org/presentationml/2006/ole">
              <mc:AlternateContent xmlns:mc="http://schemas.openxmlformats.org/markup-compatibility/2006">
                <mc:Choice xmlns:v="urn:schemas-microsoft-com:vml" Requires="v">
                  <p:oleObj r:id="rId2" imgW="164957" imgH="393359" progId="Equation.3">
                    <p:embed/>
                  </p:oleObj>
                </mc:Choice>
                <mc:Fallback>
                  <p:oleObj r:id="rId2" imgW="164957" imgH="393359" progId="Equation.3">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5" y="2304"/>
                          <a:ext cx="259"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2408" name="AutoShape 6"/>
            <p:cNvSpPr>
              <a:spLocks noChangeArrowheads="1"/>
            </p:cNvSpPr>
            <p:nvPr/>
          </p:nvSpPr>
          <p:spPr bwMode="auto">
            <a:xfrm rot="5400000">
              <a:off x="3288" y="2424"/>
              <a:ext cx="144" cy="192"/>
            </a:xfrm>
            <a:prstGeom prst="flowChartCollate">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gr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102404" name="Rectangle 2"/>
          <p:cNvSpPr>
            <a:spLocks noGrp="1" noChangeArrowheads="1"/>
          </p:cNvSpPr>
          <p:nvPr>
            <p:ph type="title"/>
          </p:nvPr>
        </p:nvSpPr>
        <p:spPr/>
        <p:txBody>
          <a:bodyPr/>
          <a:lstStyle/>
          <a:p>
            <a:pPr eaLnBrk="1" hangingPunct="1">
              <a:defRPr/>
            </a:pPr>
            <a:r>
              <a:rPr kumimoji="1" lang="zh-CN" altLang="en-US" dirty="0"/>
              <a:t>无损连接分解判断</a:t>
            </a:r>
            <a:r>
              <a:rPr kumimoji="1" lang="en-US" altLang="zh-CN" dirty="0"/>
              <a:t>-</a:t>
            </a:r>
            <a:r>
              <a:rPr kumimoji="1" lang="zh-CN" altLang="en-US" dirty="0"/>
              <a:t>表格法</a:t>
            </a:r>
          </a:p>
        </p:txBody>
      </p:sp>
      <p:sp>
        <p:nvSpPr>
          <p:cNvPr id="103429" name="Rectangle 3"/>
          <p:cNvSpPr>
            <a:spLocks noGrp="1" noChangeArrowheads="1"/>
          </p:cNvSpPr>
          <p:nvPr>
            <p:ph idx="1"/>
          </p:nvPr>
        </p:nvSpPr>
        <p:spPr/>
        <p:txBody>
          <a:bodyPr/>
          <a:lstStyle/>
          <a:p>
            <a:pPr eaLnBrk="1" hangingPunct="1"/>
            <a:r>
              <a:rPr lang="zh-CN" altLang="en-US" dirty="0"/>
              <a:t>无损连接判别方法</a:t>
            </a:r>
            <a:r>
              <a:rPr lang="en-US" altLang="zh-CN" dirty="0"/>
              <a:t>--</a:t>
            </a:r>
            <a:r>
              <a:rPr lang="zh-CN" altLang="en-US" dirty="0"/>
              <a:t>表格法</a:t>
            </a:r>
            <a:r>
              <a:rPr lang="en-US" altLang="zh-CN" dirty="0"/>
              <a:t>(</a:t>
            </a:r>
            <a:r>
              <a:rPr lang="zh-CN" altLang="en-US" dirty="0"/>
              <a:t>充分必要条件</a:t>
            </a:r>
            <a:r>
              <a:rPr lang="en-US" altLang="zh-CN" dirty="0"/>
              <a:t>)</a:t>
            </a:r>
            <a:endParaRPr lang="zh-CN" altLang="en-US" dirty="0"/>
          </a:p>
          <a:p>
            <a:pPr lvl="1" eaLnBrk="1" hangingPunct="1">
              <a:buFontTx/>
              <a:buNone/>
            </a:pPr>
            <a:r>
              <a:rPr lang="zh-CN" altLang="en-US" dirty="0"/>
              <a:t>设关系模式</a:t>
            </a:r>
            <a:r>
              <a:rPr lang="en-US" altLang="zh-CN" dirty="0"/>
              <a:t>R(U,F)</a:t>
            </a:r>
            <a:r>
              <a:rPr lang="zh-CN" altLang="en-US" dirty="0"/>
              <a:t>，</a:t>
            </a:r>
            <a:r>
              <a:rPr lang="en-US" altLang="zh-CN" dirty="0"/>
              <a:t>U = {A</a:t>
            </a:r>
            <a:r>
              <a:rPr lang="en-US" altLang="zh-CN" baseline="-25000" dirty="0"/>
              <a:t>1</a:t>
            </a:r>
            <a:r>
              <a:rPr lang="en-US" altLang="zh-CN" dirty="0"/>
              <a:t>,…,A</a:t>
            </a:r>
            <a:r>
              <a:rPr lang="en-US" altLang="zh-CN" baseline="-25000" dirty="0"/>
              <a:t>n</a:t>
            </a:r>
            <a:r>
              <a:rPr lang="en-US" altLang="zh-CN" dirty="0"/>
              <a:t>}</a:t>
            </a:r>
            <a:r>
              <a:rPr lang="zh-CN" altLang="en-US" dirty="0"/>
              <a:t>，</a:t>
            </a:r>
            <a:r>
              <a:rPr lang="en-US" altLang="zh-CN" dirty="0"/>
              <a:t>R</a:t>
            </a:r>
            <a:r>
              <a:rPr lang="zh-CN" altLang="en-US" dirty="0"/>
              <a:t>的一个分解</a:t>
            </a:r>
            <a:r>
              <a:rPr lang="en-US" altLang="zh-CN" dirty="0">
                <a:sym typeface="Symbol" panose="05050102010706020507" pitchFamily="18" charset="2"/>
              </a:rPr>
              <a:t></a:t>
            </a:r>
            <a:r>
              <a:rPr lang="en-US" altLang="zh-CN" dirty="0"/>
              <a:t> = {R</a:t>
            </a:r>
            <a:r>
              <a:rPr lang="en-US" altLang="zh-CN" baseline="-25000" dirty="0"/>
              <a:t>1</a:t>
            </a:r>
            <a:r>
              <a:rPr lang="en-US" altLang="zh-CN" dirty="0"/>
              <a:t>,…,</a:t>
            </a:r>
            <a:r>
              <a:rPr lang="en-US" altLang="zh-CN" dirty="0" err="1"/>
              <a:t>R</a:t>
            </a:r>
            <a:r>
              <a:rPr lang="en-US" altLang="zh-CN" baseline="-25000" dirty="0" err="1"/>
              <a:t>k</a:t>
            </a:r>
            <a:r>
              <a:rPr lang="en-US" altLang="zh-CN" dirty="0"/>
              <a:t>}</a:t>
            </a:r>
            <a:r>
              <a:rPr lang="zh-CN" altLang="en-US" dirty="0"/>
              <a:t>。无损连接分解表格法的判断步骤如下： </a:t>
            </a:r>
          </a:p>
          <a:p>
            <a:pPr lvl="1" eaLnBrk="1" hangingPunct="1"/>
            <a:r>
              <a:rPr lang="zh-CN" altLang="en-US" dirty="0"/>
              <a:t>构造一张</a:t>
            </a:r>
            <a:r>
              <a:rPr lang="en-US" altLang="zh-CN" dirty="0"/>
              <a:t>k</a:t>
            </a:r>
            <a:r>
              <a:rPr lang="zh-CN" altLang="en-US" dirty="0"/>
              <a:t>行</a:t>
            </a:r>
            <a:r>
              <a:rPr lang="en-US" altLang="zh-CN" dirty="0"/>
              <a:t>n</a:t>
            </a:r>
            <a:r>
              <a:rPr lang="zh-CN" altLang="en-US" dirty="0"/>
              <a:t>列的表格，每列对应一个属性</a:t>
            </a:r>
            <a:r>
              <a:rPr lang="en-US" altLang="zh-CN" dirty="0" err="1"/>
              <a:t>A</a:t>
            </a:r>
            <a:r>
              <a:rPr lang="en-US" altLang="zh-CN" baseline="-25000" dirty="0" err="1"/>
              <a:t>j</a:t>
            </a:r>
            <a:r>
              <a:rPr lang="en-US" altLang="zh-CN" dirty="0"/>
              <a:t>(1≤j≤n)</a:t>
            </a:r>
            <a:r>
              <a:rPr lang="zh-CN" altLang="en-US" dirty="0"/>
              <a:t>，每行对应一个模式</a:t>
            </a:r>
            <a:r>
              <a:rPr lang="en-US" altLang="zh-CN" dirty="0" err="1"/>
              <a:t>R</a:t>
            </a:r>
            <a:r>
              <a:rPr lang="en-US" altLang="zh-CN" baseline="-25000" dirty="0" err="1"/>
              <a:t>i</a:t>
            </a:r>
            <a:r>
              <a:rPr lang="en-US" altLang="zh-CN" dirty="0"/>
              <a:t>(1≤i≤k)</a:t>
            </a:r>
            <a:r>
              <a:rPr lang="zh-CN" altLang="en-US" dirty="0"/>
              <a:t>。如果</a:t>
            </a:r>
            <a:r>
              <a:rPr lang="en-US" altLang="zh-CN" dirty="0" err="1"/>
              <a:t>A</a:t>
            </a:r>
            <a:r>
              <a:rPr lang="en-US" altLang="zh-CN" baseline="-25000" dirty="0" err="1"/>
              <a:t>j</a:t>
            </a:r>
            <a:r>
              <a:rPr lang="zh-CN" altLang="en-US" dirty="0"/>
              <a:t>在</a:t>
            </a:r>
            <a:r>
              <a:rPr lang="en-US" altLang="zh-CN" dirty="0" err="1"/>
              <a:t>R</a:t>
            </a:r>
            <a:r>
              <a:rPr lang="en-US" altLang="zh-CN" baseline="-25000" dirty="0" err="1"/>
              <a:t>i</a:t>
            </a:r>
            <a:r>
              <a:rPr lang="zh-CN" altLang="en-US" dirty="0"/>
              <a:t>中，那么在表格的第</a:t>
            </a:r>
            <a:r>
              <a:rPr lang="en-US" altLang="zh-CN" dirty="0" err="1"/>
              <a:t>i</a:t>
            </a:r>
            <a:r>
              <a:rPr lang="zh-CN" altLang="en-US" dirty="0"/>
              <a:t>行第</a:t>
            </a:r>
            <a:r>
              <a:rPr lang="en-US" altLang="zh-CN" dirty="0"/>
              <a:t>j</a:t>
            </a:r>
            <a:r>
              <a:rPr lang="zh-CN" altLang="en-US" dirty="0"/>
              <a:t>列处填上符号</a:t>
            </a:r>
            <a:r>
              <a:rPr lang="en-US" altLang="zh-CN" dirty="0" err="1"/>
              <a:t>a</a:t>
            </a:r>
            <a:r>
              <a:rPr lang="en-US" altLang="zh-CN" baseline="-25000" dirty="0" err="1"/>
              <a:t>j</a:t>
            </a:r>
            <a:r>
              <a:rPr lang="zh-CN" altLang="en-US" dirty="0"/>
              <a:t>，否则填上符号</a:t>
            </a:r>
            <a:r>
              <a:rPr lang="en-US" altLang="zh-CN" dirty="0" err="1"/>
              <a:t>b</a:t>
            </a:r>
            <a:r>
              <a:rPr lang="en-US" altLang="zh-CN" baseline="-25000" dirty="0" err="1"/>
              <a:t>ij</a:t>
            </a:r>
            <a:r>
              <a:rPr lang="zh-CN" altLang="en-US" dirty="0"/>
              <a:t>。 </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103428" name="Rectangle 2"/>
          <p:cNvSpPr>
            <a:spLocks noGrp="1" noChangeArrowheads="1"/>
          </p:cNvSpPr>
          <p:nvPr>
            <p:ph type="title"/>
          </p:nvPr>
        </p:nvSpPr>
        <p:spPr/>
        <p:txBody>
          <a:bodyPr/>
          <a:lstStyle/>
          <a:p>
            <a:pPr eaLnBrk="1" hangingPunct="1">
              <a:defRPr/>
            </a:pPr>
            <a:r>
              <a:rPr kumimoji="1" lang="zh-CN" altLang="en-US" dirty="0"/>
              <a:t>无损连接分解判断</a:t>
            </a:r>
            <a:r>
              <a:rPr kumimoji="1" lang="en-US" altLang="zh-CN" dirty="0"/>
              <a:t>-</a:t>
            </a:r>
            <a:r>
              <a:rPr kumimoji="1" lang="zh-CN" altLang="en-US" dirty="0"/>
              <a:t>表格法</a:t>
            </a:r>
          </a:p>
        </p:txBody>
      </p:sp>
      <p:sp>
        <p:nvSpPr>
          <p:cNvPr id="104453" name="Rectangle 3"/>
          <p:cNvSpPr>
            <a:spLocks noGrp="1" noChangeArrowheads="1"/>
          </p:cNvSpPr>
          <p:nvPr>
            <p:ph idx="1"/>
          </p:nvPr>
        </p:nvSpPr>
        <p:spPr>
          <a:xfrm>
            <a:off x="685800" y="1371600"/>
            <a:ext cx="8134350" cy="4876800"/>
          </a:xfrm>
        </p:spPr>
        <p:txBody>
          <a:bodyPr/>
          <a:lstStyle/>
          <a:p>
            <a:pPr lvl="1" eaLnBrk="1" hangingPunct="1">
              <a:spcBef>
                <a:spcPct val="0"/>
              </a:spcBef>
            </a:pPr>
            <a:r>
              <a:rPr lang="zh-CN" altLang="en-US" sz="2400" dirty="0"/>
              <a:t>把表格看成模式</a:t>
            </a:r>
            <a:r>
              <a:rPr lang="en-US" altLang="zh-CN" sz="2400" dirty="0"/>
              <a:t>R</a:t>
            </a:r>
            <a:r>
              <a:rPr lang="zh-CN" altLang="en-US" sz="2400" dirty="0"/>
              <a:t>的一个关系实例，反复检查</a:t>
            </a:r>
            <a:r>
              <a:rPr lang="en-US" altLang="zh-CN" sz="2400" dirty="0"/>
              <a:t>F</a:t>
            </a:r>
            <a:r>
              <a:rPr lang="zh-CN" altLang="en-US" sz="2400" dirty="0"/>
              <a:t>中每个</a:t>
            </a:r>
            <a:r>
              <a:rPr lang="en-US" altLang="zh-CN" sz="2400" dirty="0"/>
              <a:t>f</a:t>
            </a:r>
            <a:r>
              <a:rPr lang="zh-CN" altLang="en-US" sz="2400" dirty="0"/>
              <a:t>在表格中是否成立，若不成立，则修改表格中的元素。</a:t>
            </a:r>
            <a:endParaRPr lang="en-US" altLang="zh-CN" sz="2400" dirty="0"/>
          </a:p>
          <a:p>
            <a:pPr lvl="2" eaLnBrk="1" hangingPunct="1">
              <a:spcBef>
                <a:spcPct val="0"/>
              </a:spcBef>
            </a:pPr>
            <a:r>
              <a:rPr lang="zh-CN" altLang="en-US" sz="2200" dirty="0"/>
              <a:t>修改方法如下：对于</a:t>
            </a:r>
            <a:r>
              <a:rPr lang="en-US" altLang="zh-CN" sz="2200" dirty="0"/>
              <a:t>F</a:t>
            </a:r>
            <a:r>
              <a:rPr lang="zh-CN" altLang="en-US" sz="2200" dirty="0"/>
              <a:t>中一个</a:t>
            </a:r>
            <a:r>
              <a:rPr lang="en-US" altLang="zh-CN" sz="2200" dirty="0"/>
              <a:t>f</a:t>
            </a:r>
            <a:r>
              <a:rPr lang="zh-CN" altLang="en-US" sz="2200" dirty="0"/>
              <a:t>：</a:t>
            </a:r>
            <a:r>
              <a:rPr lang="en-US" altLang="zh-CN" sz="2000" dirty="0">
                <a:latin typeface="华文新魏" panose="02010800040101010101" pitchFamily="2" charset="-122"/>
                <a:sym typeface="Symbol" panose="05050102010706020507" pitchFamily="18" charset="2"/>
              </a:rPr>
              <a:t> </a:t>
            </a:r>
            <a:r>
              <a:rPr lang="en-US" altLang="zh-CN" sz="2000" b="1" dirty="0">
                <a:latin typeface="华文新魏" panose="02010800040101010101" pitchFamily="2" charset="-122"/>
                <a:sym typeface="Symbol" panose="05050102010706020507" pitchFamily="18" charset="2"/>
              </a:rPr>
              <a:t></a:t>
            </a:r>
            <a:r>
              <a:rPr lang="en-US" altLang="zh-CN" sz="2000" dirty="0">
                <a:sym typeface="Symbol" panose="05050102010706020507" pitchFamily="18" charset="2"/>
              </a:rPr>
              <a:t> </a:t>
            </a:r>
            <a:r>
              <a:rPr lang="zh-CN" altLang="en-US" sz="2200" dirty="0"/>
              <a:t>，如果表格中有多行</a:t>
            </a:r>
            <a:r>
              <a:rPr lang="zh-CN" altLang="en-US" sz="2200" dirty="0">
                <a:solidFill>
                  <a:srgbClr val="FF0000"/>
                </a:solidFill>
              </a:rPr>
              <a:t>在</a:t>
            </a:r>
            <a:r>
              <a:rPr lang="en-US" altLang="zh-CN" dirty="0">
                <a:solidFill>
                  <a:srgbClr val="FF0000"/>
                </a:solidFill>
                <a:latin typeface="华文新魏" panose="02010800040101010101" pitchFamily="2" charset="-122"/>
                <a:sym typeface="Symbol" panose="05050102010706020507" pitchFamily="18" charset="2"/>
              </a:rPr>
              <a:t></a:t>
            </a:r>
            <a:r>
              <a:rPr lang="zh-CN" altLang="en-US" sz="2200" dirty="0">
                <a:solidFill>
                  <a:srgbClr val="FF0000"/>
                </a:solidFill>
              </a:rPr>
              <a:t>分量上相等，在</a:t>
            </a:r>
            <a:r>
              <a:rPr lang="en-US" altLang="zh-CN" dirty="0">
                <a:solidFill>
                  <a:srgbClr val="FF0000"/>
                </a:solidFill>
                <a:sym typeface="Symbol" panose="05050102010706020507" pitchFamily="18" charset="2"/>
              </a:rPr>
              <a:t></a:t>
            </a:r>
            <a:r>
              <a:rPr lang="zh-CN" altLang="en-US" sz="2200" dirty="0">
                <a:solidFill>
                  <a:srgbClr val="FF0000"/>
                </a:solidFill>
              </a:rPr>
              <a:t>分量上不相等</a:t>
            </a:r>
            <a:r>
              <a:rPr lang="zh-CN" altLang="en-US" sz="2200" dirty="0"/>
              <a:t>，那么把这些行在</a:t>
            </a:r>
            <a:r>
              <a:rPr lang="en-US" altLang="zh-CN" dirty="0">
                <a:sym typeface="Symbol" panose="05050102010706020507" pitchFamily="18" charset="2"/>
              </a:rPr>
              <a:t></a:t>
            </a:r>
            <a:r>
              <a:rPr lang="zh-CN" altLang="en-US" sz="2200" dirty="0"/>
              <a:t>分量上改成相等。</a:t>
            </a:r>
            <a:r>
              <a:rPr lang="zh-CN" altLang="en-US" sz="2200" dirty="0">
                <a:highlight>
                  <a:srgbClr val="FFFF00"/>
                </a:highlight>
              </a:rPr>
              <a:t>如果</a:t>
            </a:r>
            <a:r>
              <a:rPr lang="en-US" altLang="zh-CN" dirty="0">
                <a:highlight>
                  <a:srgbClr val="FFFF00"/>
                </a:highlight>
                <a:sym typeface="Symbol" panose="05050102010706020507" pitchFamily="18" charset="2"/>
              </a:rPr>
              <a:t></a:t>
            </a:r>
            <a:r>
              <a:rPr lang="zh-CN" altLang="en-US" sz="2200" dirty="0">
                <a:highlight>
                  <a:srgbClr val="FFFF00"/>
                </a:highlight>
              </a:rPr>
              <a:t>的分量中有一个是</a:t>
            </a:r>
            <a:r>
              <a:rPr lang="en-US" altLang="zh-CN" sz="2200" dirty="0" err="1">
                <a:highlight>
                  <a:srgbClr val="FFFF00"/>
                </a:highlight>
              </a:rPr>
              <a:t>a</a:t>
            </a:r>
            <a:r>
              <a:rPr lang="en-US" altLang="zh-CN" sz="2200" baseline="-25000" dirty="0" err="1">
                <a:highlight>
                  <a:srgbClr val="FFFF00"/>
                </a:highlight>
              </a:rPr>
              <a:t>j</a:t>
            </a:r>
            <a:r>
              <a:rPr lang="zh-CN" altLang="en-US" sz="2200" dirty="0">
                <a:highlight>
                  <a:srgbClr val="FFFF00"/>
                </a:highlight>
              </a:rPr>
              <a:t>，那么另一个也改成</a:t>
            </a:r>
            <a:r>
              <a:rPr lang="en-US" altLang="zh-CN" sz="2200" dirty="0" err="1">
                <a:highlight>
                  <a:srgbClr val="FFFF00"/>
                </a:highlight>
              </a:rPr>
              <a:t>a</a:t>
            </a:r>
            <a:r>
              <a:rPr lang="en-US" altLang="zh-CN" sz="2200" baseline="-25000" dirty="0" err="1">
                <a:highlight>
                  <a:srgbClr val="FFFF00"/>
                </a:highlight>
              </a:rPr>
              <a:t>j</a:t>
            </a:r>
            <a:r>
              <a:rPr lang="zh-CN" altLang="en-US" sz="2200" dirty="0">
                <a:highlight>
                  <a:srgbClr val="FFFF00"/>
                </a:highlight>
              </a:rPr>
              <a:t>；</a:t>
            </a:r>
            <a:r>
              <a:rPr lang="zh-CN" altLang="en-US" sz="2200" dirty="0">
                <a:highlight>
                  <a:srgbClr val="00FF00"/>
                </a:highlight>
              </a:rPr>
              <a:t>如果没有</a:t>
            </a:r>
            <a:r>
              <a:rPr lang="en-US" altLang="zh-CN" sz="2200" dirty="0" err="1">
                <a:highlight>
                  <a:srgbClr val="00FF00"/>
                </a:highlight>
              </a:rPr>
              <a:t>a</a:t>
            </a:r>
            <a:r>
              <a:rPr lang="en-US" altLang="zh-CN" sz="2200" baseline="-25000" dirty="0" err="1">
                <a:highlight>
                  <a:srgbClr val="00FF00"/>
                </a:highlight>
              </a:rPr>
              <a:t>j</a:t>
            </a:r>
            <a:r>
              <a:rPr lang="zh-CN" altLang="en-US" sz="2200" dirty="0">
                <a:highlight>
                  <a:srgbClr val="00FF00"/>
                </a:highlight>
              </a:rPr>
              <a:t>，那么用其中的一个</a:t>
            </a:r>
            <a:r>
              <a:rPr lang="en-US" altLang="zh-CN" sz="2200" dirty="0" err="1">
                <a:highlight>
                  <a:srgbClr val="00FF00"/>
                </a:highlight>
              </a:rPr>
              <a:t>b</a:t>
            </a:r>
            <a:r>
              <a:rPr lang="en-US" altLang="zh-CN" sz="2200" baseline="-25000" dirty="0" err="1">
                <a:highlight>
                  <a:srgbClr val="00FF00"/>
                </a:highlight>
              </a:rPr>
              <a:t>ij</a:t>
            </a:r>
            <a:r>
              <a:rPr lang="zh-CN" altLang="en-US" sz="2200" dirty="0">
                <a:highlight>
                  <a:srgbClr val="00FF00"/>
                </a:highlight>
              </a:rPr>
              <a:t>替换另一个</a:t>
            </a:r>
            <a:r>
              <a:rPr lang="en-US" altLang="zh-CN" sz="2200" dirty="0">
                <a:highlight>
                  <a:srgbClr val="00FF00"/>
                </a:highlight>
              </a:rPr>
              <a:t>(</a:t>
            </a:r>
            <a:r>
              <a:rPr lang="zh-CN" altLang="en-US" sz="2200" dirty="0">
                <a:highlight>
                  <a:srgbClr val="00FF00"/>
                </a:highlight>
              </a:rPr>
              <a:t>尽量把</a:t>
            </a:r>
            <a:r>
              <a:rPr lang="en-US" altLang="zh-CN" sz="2200" dirty="0" err="1">
                <a:highlight>
                  <a:srgbClr val="00FF00"/>
                </a:highlight>
              </a:rPr>
              <a:t>ij</a:t>
            </a:r>
            <a:r>
              <a:rPr lang="zh-CN" altLang="en-US" sz="2200" dirty="0">
                <a:highlight>
                  <a:srgbClr val="00FF00"/>
                </a:highlight>
              </a:rPr>
              <a:t>改成较小的数，亦即取</a:t>
            </a:r>
            <a:r>
              <a:rPr lang="en-US" altLang="zh-CN" sz="2200" dirty="0" err="1">
                <a:highlight>
                  <a:srgbClr val="00FF00"/>
                </a:highlight>
              </a:rPr>
              <a:t>i</a:t>
            </a:r>
            <a:r>
              <a:rPr lang="zh-CN" altLang="en-US" sz="2200" dirty="0">
                <a:highlight>
                  <a:srgbClr val="00FF00"/>
                </a:highlight>
              </a:rPr>
              <a:t>值较小的那个</a:t>
            </a:r>
            <a:r>
              <a:rPr lang="en-US" altLang="zh-CN" sz="2200" dirty="0">
                <a:highlight>
                  <a:srgbClr val="00FF00"/>
                </a:highlight>
              </a:rPr>
              <a:t>)</a:t>
            </a:r>
            <a:r>
              <a:rPr lang="zh-CN" altLang="en-US" sz="2200" dirty="0">
                <a:highlight>
                  <a:srgbClr val="00FF00"/>
                </a:highlight>
              </a:rPr>
              <a:t>。</a:t>
            </a:r>
          </a:p>
          <a:p>
            <a:pPr lvl="1" eaLnBrk="1" hangingPunct="1">
              <a:spcBef>
                <a:spcPct val="0"/>
              </a:spcBef>
            </a:pPr>
            <a:r>
              <a:rPr lang="zh-CN" altLang="en-US" sz="2400" dirty="0"/>
              <a:t>若在修改的过程中，发现表格中</a:t>
            </a:r>
            <a:r>
              <a:rPr lang="zh-CN" altLang="en-US" sz="2400" dirty="0">
                <a:solidFill>
                  <a:srgbClr val="FF0000"/>
                </a:solidFill>
              </a:rPr>
              <a:t>有一行全是</a:t>
            </a:r>
            <a:r>
              <a:rPr lang="en-US" altLang="zh-CN" sz="2400" dirty="0">
                <a:solidFill>
                  <a:srgbClr val="FF0000"/>
                </a:solidFill>
              </a:rPr>
              <a:t>a</a:t>
            </a:r>
            <a:r>
              <a:rPr lang="zh-CN" altLang="en-US" sz="2400" dirty="0"/>
              <a:t>，即</a:t>
            </a:r>
            <a:r>
              <a:rPr lang="en-US" altLang="zh-CN" sz="2400" dirty="0"/>
              <a:t>a</a:t>
            </a:r>
            <a:r>
              <a:rPr lang="en-US" altLang="zh-CN" sz="2400" baseline="-25000" dirty="0"/>
              <a:t>1</a:t>
            </a:r>
            <a:r>
              <a:rPr lang="en-US" altLang="zh-CN" sz="2400" dirty="0"/>
              <a:t>,a</a:t>
            </a:r>
            <a:r>
              <a:rPr lang="en-US" altLang="zh-CN" sz="2400" baseline="-25000" dirty="0"/>
              <a:t>2</a:t>
            </a:r>
            <a:r>
              <a:rPr lang="en-US" altLang="zh-CN" sz="2400" dirty="0"/>
              <a:t>,…,a</a:t>
            </a:r>
            <a:r>
              <a:rPr lang="en-US" altLang="zh-CN" sz="2400" baseline="-25000" dirty="0"/>
              <a:t>n</a:t>
            </a:r>
            <a:r>
              <a:rPr lang="zh-CN" altLang="en-US" sz="2400" dirty="0"/>
              <a:t>，那么可立即断定分解</a:t>
            </a:r>
            <a:r>
              <a:rPr lang="en-US" altLang="zh-CN" sz="2400" dirty="0">
                <a:sym typeface="Symbol" panose="05050102010706020507" pitchFamily="18" charset="2"/>
              </a:rPr>
              <a:t></a:t>
            </a:r>
            <a:r>
              <a:rPr lang="zh-CN" altLang="en-US" sz="2400" dirty="0"/>
              <a:t>相对于</a:t>
            </a:r>
            <a:r>
              <a:rPr lang="en-US" altLang="zh-CN" sz="2400" dirty="0"/>
              <a:t>F</a:t>
            </a:r>
            <a:r>
              <a:rPr lang="zh-CN" altLang="en-US" sz="2400" dirty="0"/>
              <a:t>是无损连接分解，此时不必再继续修改。若经过多次修改直到表格不能修改时，发现表格中不存在有一行全是</a:t>
            </a:r>
            <a:r>
              <a:rPr lang="en-US" altLang="zh-CN" sz="2400" dirty="0"/>
              <a:t>a</a:t>
            </a:r>
            <a:r>
              <a:rPr lang="zh-CN" altLang="en-US" sz="2400" dirty="0"/>
              <a:t>的情况，那么分解就是有损的。 </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104452" name="Rectangle 2"/>
          <p:cNvSpPr>
            <a:spLocks noGrp="1" noChangeArrowheads="1"/>
          </p:cNvSpPr>
          <p:nvPr>
            <p:ph type="title"/>
          </p:nvPr>
        </p:nvSpPr>
        <p:spPr/>
        <p:txBody>
          <a:bodyPr/>
          <a:lstStyle/>
          <a:p>
            <a:pPr eaLnBrk="1" hangingPunct="1">
              <a:defRPr/>
            </a:pPr>
            <a:r>
              <a:rPr kumimoji="1" lang="zh-CN" altLang="en-US" dirty="0"/>
              <a:t>无损连接分解判断</a:t>
            </a:r>
            <a:r>
              <a:rPr kumimoji="1" lang="en-US" altLang="zh-CN" dirty="0"/>
              <a:t>-</a:t>
            </a:r>
            <a:r>
              <a:rPr kumimoji="1" lang="zh-CN" altLang="en-US" dirty="0"/>
              <a:t>表格法</a:t>
            </a:r>
          </a:p>
        </p:txBody>
      </p:sp>
      <p:sp>
        <p:nvSpPr>
          <p:cNvPr id="105477" name="Rectangle 3"/>
          <p:cNvSpPr>
            <a:spLocks noGrp="1" noChangeArrowheads="1"/>
          </p:cNvSpPr>
          <p:nvPr>
            <p:ph idx="1"/>
          </p:nvPr>
        </p:nvSpPr>
        <p:spPr>
          <a:xfrm>
            <a:off x="685800" y="1371600"/>
            <a:ext cx="7772400" cy="2778125"/>
          </a:xfrm>
        </p:spPr>
        <p:txBody>
          <a:bodyPr/>
          <a:lstStyle/>
          <a:p>
            <a:pPr eaLnBrk="1" hangingPunct="1"/>
            <a:r>
              <a:rPr lang="zh-CN" altLang="en-US" sz="3200" dirty="0"/>
              <a:t>表格法示例</a:t>
            </a:r>
          </a:p>
          <a:p>
            <a:pPr lvl="1" eaLnBrk="1" hangingPunct="1"/>
            <a:r>
              <a:rPr lang="zh-CN" altLang="en-US" dirty="0"/>
              <a:t>已知</a:t>
            </a:r>
            <a:r>
              <a:rPr lang="en-US" altLang="zh-CN" dirty="0"/>
              <a:t>R&lt;U,F&gt;</a:t>
            </a:r>
            <a:r>
              <a:rPr lang="zh-CN" altLang="en-US" dirty="0"/>
              <a:t>，</a:t>
            </a:r>
            <a:r>
              <a:rPr lang="en-US" altLang="zh-CN" dirty="0"/>
              <a:t>U = {A,B,C,D,E}</a:t>
            </a:r>
            <a:r>
              <a:rPr lang="zh-CN" altLang="en-US" dirty="0"/>
              <a:t>，</a:t>
            </a:r>
            <a:r>
              <a:rPr lang="en-US" altLang="zh-CN" dirty="0"/>
              <a:t>F = {A→C,B→C,C→D,DE→C,CE→A}</a:t>
            </a:r>
            <a:r>
              <a:rPr lang="zh-CN" altLang="en-US" dirty="0"/>
              <a:t>，</a:t>
            </a:r>
            <a:r>
              <a:rPr lang="en-US" altLang="zh-CN" dirty="0"/>
              <a:t>R</a:t>
            </a:r>
            <a:r>
              <a:rPr lang="zh-CN" altLang="en-US" dirty="0"/>
              <a:t>的一个分解为</a:t>
            </a:r>
            <a:r>
              <a:rPr lang="en-US" altLang="zh-CN" dirty="0"/>
              <a:t>R</a:t>
            </a:r>
            <a:r>
              <a:rPr lang="en-US" altLang="zh-CN" baseline="-25000" dirty="0"/>
              <a:t>1</a:t>
            </a:r>
            <a:r>
              <a:rPr lang="en-US" altLang="zh-CN" dirty="0"/>
              <a:t>(AD)</a:t>
            </a:r>
            <a:r>
              <a:rPr lang="zh-CN" altLang="en-US" dirty="0"/>
              <a:t>，</a:t>
            </a:r>
            <a:r>
              <a:rPr lang="en-US" altLang="zh-CN" dirty="0"/>
              <a:t>R</a:t>
            </a:r>
            <a:r>
              <a:rPr lang="en-US" altLang="zh-CN" baseline="-25000" dirty="0"/>
              <a:t>2</a:t>
            </a:r>
            <a:r>
              <a:rPr lang="en-US" altLang="zh-CN" dirty="0"/>
              <a:t>(AB)</a:t>
            </a:r>
            <a:r>
              <a:rPr lang="zh-CN" altLang="en-US" dirty="0"/>
              <a:t>，</a:t>
            </a:r>
            <a:r>
              <a:rPr lang="en-US" altLang="zh-CN" dirty="0"/>
              <a:t>R</a:t>
            </a:r>
            <a:r>
              <a:rPr lang="en-US" altLang="zh-CN" baseline="-25000" dirty="0"/>
              <a:t>3</a:t>
            </a:r>
            <a:r>
              <a:rPr lang="en-US" altLang="zh-CN" dirty="0"/>
              <a:t>(BE)</a:t>
            </a:r>
            <a:r>
              <a:rPr lang="zh-CN" altLang="en-US" dirty="0"/>
              <a:t>，</a:t>
            </a:r>
            <a:r>
              <a:rPr lang="en-US" altLang="zh-CN" dirty="0"/>
              <a:t>R</a:t>
            </a:r>
            <a:r>
              <a:rPr lang="en-US" altLang="zh-CN" baseline="-25000" dirty="0"/>
              <a:t>4</a:t>
            </a:r>
            <a:r>
              <a:rPr lang="en-US" altLang="zh-CN" dirty="0"/>
              <a:t>(CDE)</a:t>
            </a:r>
            <a:r>
              <a:rPr lang="zh-CN" altLang="en-US" dirty="0"/>
              <a:t>，</a:t>
            </a:r>
            <a:r>
              <a:rPr lang="en-US" altLang="zh-CN" dirty="0"/>
              <a:t>R</a:t>
            </a:r>
            <a:r>
              <a:rPr lang="en-US" altLang="zh-CN" baseline="-25000" dirty="0"/>
              <a:t>5</a:t>
            </a:r>
            <a:r>
              <a:rPr lang="en-US" altLang="zh-CN" dirty="0"/>
              <a:t>(AE)</a:t>
            </a:r>
            <a:r>
              <a:rPr lang="zh-CN" altLang="en-US" dirty="0"/>
              <a:t>，判断这个分解是否具有无损连接性。 </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105476" name="Rectangle 2"/>
          <p:cNvSpPr>
            <a:spLocks noGrp="1" noChangeArrowheads="1"/>
          </p:cNvSpPr>
          <p:nvPr>
            <p:ph type="title"/>
          </p:nvPr>
        </p:nvSpPr>
        <p:spPr/>
        <p:txBody>
          <a:bodyPr/>
          <a:lstStyle/>
          <a:p>
            <a:pPr eaLnBrk="1" hangingPunct="1">
              <a:defRPr/>
            </a:pPr>
            <a:r>
              <a:rPr kumimoji="1" lang="zh-CN" altLang="en-US" dirty="0"/>
              <a:t>无损连接分解判断</a:t>
            </a:r>
            <a:r>
              <a:rPr kumimoji="1" lang="en-US" altLang="zh-CN" dirty="0"/>
              <a:t>-</a:t>
            </a:r>
            <a:r>
              <a:rPr kumimoji="1" lang="zh-CN" altLang="en-US" dirty="0"/>
              <a:t>表格法</a:t>
            </a:r>
          </a:p>
        </p:txBody>
      </p:sp>
      <p:pic>
        <p:nvPicPr>
          <p:cNvPr id="106501" name="Picture 4" descr="无标题"/>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838" y="2744490"/>
            <a:ext cx="7345362" cy="3852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502" name="Rectangle 3"/>
          <p:cNvSpPr>
            <a:spLocks noGrp="1" noChangeArrowheads="1"/>
          </p:cNvSpPr>
          <p:nvPr>
            <p:ph idx="1"/>
          </p:nvPr>
        </p:nvSpPr>
        <p:spPr>
          <a:xfrm>
            <a:off x="800100" y="1446310"/>
            <a:ext cx="7772400" cy="1010147"/>
          </a:xfrm>
        </p:spPr>
        <p:txBody>
          <a:bodyPr/>
          <a:lstStyle/>
          <a:p>
            <a:pPr eaLnBrk="1" hangingPunct="1"/>
            <a:r>
              <a:rPr lang="en-US" altLang="zh-CN" sz="2400" dirty="0"/>
              <a:t>F = {A→C,B→C,C→D,DE→C,CE→A}</a:t>
            </a:r>
          </a:p>
          <a:p>
            <a:pPr eaLnBrk="1" hangingPunct="1"/>
            <a:r>
              <a:rPr lang="en-US" altLang="zh-CN" sz="2400" dirty="0">
                <a:sym typeface="Symbol" panose="05050102010706020507" pitchFamily="18" charset="2"/>
              </a:rPr>
              <a:t></a:t>
            </a:r>
            <a:r>
              <a:rPr lang="en-US" altLang="zh-CN" sz="2400" dirty="0"/>
              <a:t> = {R</a:t>
            </a:r>
            <a:r>
              <a:rPr lang="en-US" altLang="zh-CN" sz="2400" baseline="-25000" dirty="0"/>
              <a:t>1</a:t>
            </a:r>
            <a:r>
              <a:rPr lang="en-US" altLang="zh-CN" sz="2400" dirty="0"/>
              <a:t>(AD)</a:t>
            </a:r>
            <a:r>
              <a:rPr lang="zh-CN" altLang="en-US" sz="2400" dirty="0"/>
              <a:t>，</a:t>
            </a:r>
            <a:r>
              <a:rPr lang="en-US" altLang="zh-CN" sz="2400" dirty="0"/>
              <a:t>R</a:t>
            </a:r>
            <a:r>
              <a:rPr lang="en-US" altLang="zh-CN" sz="2400" baseline="-25000" dirty="0"/>
              <a:t>2</a:t>
            </a:r>
            <a:r>
              <a:rPr lang="en-US" altLang="zh-CN" sz="2400" dirty="0"/>
              <a:t>(AB)</a:t>
            </a:r>
            <a:r>
              <a:rPr lang="zh-CN" altLang="en-US" sz="2400" dirty="0"/>
              <a:t>，</a:t>
            </a:r>
            <a:r>
              <a:rPr lang="en-US" altLang="zh-CN" sz="2400" dirty="0"/>
              <a:t>R</a:t>
            </a:r>
            <a:r>
              <a:rPr lang="en-US" altLang="zh-CN" sz="2400" baseline="-25000" dirty="0"/>
              <a:t>3</a:t>
            </a:r>
            <a:r>
              <a:rPr lang="en-US" altLang="zh-CN" sz="2400" dirty="0"/>
              <a:t>(BE)</a:t>
            </a:r>
            <a:r>
              <a:rPr lang="zh-CN" altLang="en-US" sz="2400" dirty="0"/>
              <a:t>，</a:t>
            </a:r>
            <a:r>
              <a:rPr lang="en-US" altLang="zh-CN" sz="2400" dirty="0"/>
              <a:t>R</a:t>
            </a:r>
            <a:r>
              <a:rPr lang="en-US" altLang="zh-CN" sz="2400" baseline="-25000" dirty="0"/>
              <a:t>4</a:t>
            </a:r>
            <a:r>
              <a:rPr lang="en-US" altLang="zh-CN" sz="2400" dirty="0"/>
              <a:t>(CDE)</a:t>
            </a:r>
            <a:r>
              <a:rPr lang="zh-CN" altLang="en-US" sz="2400" dirty="0"/>
              <a:t>，</a:t>
            </a:r>
            <a:r>
              <a:rPr lang="en-US" altLang="zh-CN" sz="2400" dirty="0"/>
              <a:t>R</a:t>
            </a:r>
            <a:r>
              <a:rPr lang="en-US" altLang="zh-CN" sz="2400" baseline="-25000" dirty="0"/>
              <a:t>5</a:t>
            </a:r>
            <a:r>
              <a:rPr lang="en-US" altLang="zh-CN" sz="2400" dirty="0"/>
              <a:t>(AE)}</a:t>
            </a:r>
          </a:p>
          <a:p>
            <a:pPr eaLnBrk="1" hangingPunct="1"/>
            <a:r>
              <a:rPr lang="zh-CN" altLang="en-US" sz="2400" dirty="0"/>
              <a:t>根据</a:t>
            </a:r>
            <a:r>
              <a:rPr lang="en-US" altLang="zh-CN" sz="2400" dirty="0"/>
              <a:t>A→C </a:t>
            </a:r>
            <a:endParaRPr lang="zh-CN" alt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dirty="0"/>
          </a:p>
        </p:txBody>
      </p:sp>
      <p:sp>
        <p:nvSpPr>
          <p:cNvPr id="29700" name="Rectangle 2"/>
          <p:cNvSpPr>
            <a:spLocks noGrp="1" noChangeArrowheads="1"/>
          </p:cNvSpPr>
          <p:nvPr>
            <p:ph type="title"/>
          </p:nvPr>
        </p:nvSpPr>
        <p:spPr/>
        <p:txBody>
          <a:bodyPr/>
          <a:lstStyle/>
          <a:p>
            <a:pPr eaLnBrk="1" hangingPunct="1">
              <a:defRPr/>
            </a:pPr>
            <a:r>
              <a:rPr kumimoji="1" lang="zh-CN" altLang="en-US"/>
              <a:t>好的关系设计特点</a:t>
            </a:r>
          </a:p>
        </p:txBody>
      </p:sp>
      <p:sp>
        <p:nvSpPr>
          <p:cNvPr id="14341" name="Rectangle 3"/>
          <p:cNvSpPr>
            <a:spLocks noGrp="1" noChangeArrowheads="1"/>
          </p:cNvSpPr>
          <p:nvPr>
            <p:ph idx="1"/>
          </p:nvPr>
        </p:nvSpPr>
        <p:spPr/>
        <p:txBody>
          <a:bodyPr/>
          <a:lstStyle/>
          <a:p>
            <a:pPr eaLnBrk="1" hangingPunct="1"/>
            <a:r>
              <a:rPr lang="zh-CN" altLang="en-US" dirty="0"/>
              <a:t>小模式</a:t>
            </a:r>
            <a:endParaRPr lang="en-US" altLang="zh-CN" dirty="0"/>
          </a:p>
          <a:p>
            <a:pPr lvl="1" eaLnBrk="1" hangingPunct="1"/>
            <a:r>
              <a:rPr lang="zh-CN" altLang="en-US" dirty="0"/>
              <a:t>小模式不一定是好的模式</a:t>
            </a:r>
          </a:p>
          <a:p>
            <a:pPr lvl="1" eaLnBrk="1" hangingPunct="1">
              <a:buFontTx/>
              <a:buNone/>
            </a:pPr>
            <a:r>
              <a:rPr lang="en-US" altLang="zh-CN" dirty="0"/>
              <a:t>	SC(</a:t>
            </a:r>
            <a:r>
              <a:rPr lang="en-US" altLang="zh-CN" dirty="0" err="1"/>
              <a:t>sno,cno</a:t>
            </a:r>
            <a:r>
              <a:rPr lang="en-US" altLang="zh-CN" dirty="0"/>
              <a:t>)</a:t>
            </a:r>
          </a:p>
          <a:p>
            <a:pPr lvl="1" eaLnBrk="1" hangingPunct="1">
              <a:buFontTx/>
              <a:buNone/>
            </a:pPr>
            <a:r>
              <a:rPr lang="en-US" altLang="zh-CN" dirty="0"/>
              <a:t>	TC(</a:t>
            </a:r>
            <a:r>
              <a:rPr lang="en-US" altLang="zh-CN" dirty="0" err="1"/>
              <a:t>tno,cno</a:t>
            </a:r>
            <a:r>
              <a:rPr lang="en-US" altLang="zh-CN" dirty="0"/>
              <a:t>)</a:t>
            </a:r>
          </a:p>
          <a:p>
            <a:pPr lvl="1" eaLnBrk="1" hangingPunct="1">
              <a:buFontTx/>
              <a:buNone/>
            </a:pPr>
            <a:r>
              <a:rPr lang="en-US" altLang="zh-CN" dirty="0"/>
              <a:t>	TS(</a:t>
            </a:r>
            <a:r>
              <a:rPr lang="en-US" altLang="zh-CN" dirty="0" err="1"/>
              <a:t>tno,sno</a:t>
            </a:r>
            <a:r>
              <a:rPr lang="en-US" altLang="zh-CN" dirty="0"/>
              <a:t>)</a:t>
            </a:r>
          </a:p>
          <a:p>
            <a:pPr lvl="1" eaLnBrk="1" hangingPunct="1">
              <a:buFontTx/>
              <a:buNone/>
            </a:pPr>
            <a:r>
              <a:rPr lang="zh-CN" altLang="en-US" dirty="0"/>
              <a:t>	上述表不能表示上课</a:t>
            </a:r>
            <a:r>
              <a:rPr lang="en-US" altLang="zh-CN" dirty="0"/>
              <a:t>(STC)</a:t>
            </a:r>
            <a:r>
              <a:rPr lang="zh-CN" altLang="en-US" dirty="0"/>
              <a:t>信息</a:t>
            </a:r>
          </a:p>
          <a:p>
            <a:pPr lvl="1" eaLnBrk="1" hangingPunct="1"/>
            <a:r>
              <a:rPr lang="zh-CN" altLang="en-US" dirty="0"/>
              <a:t>简单地模式变小不是追求目标</a:t>
            </a:r>
            <a:endParaRPr lang="en-US" altLang="zh-CN" dirty="0"/>
          </a:p>
          <a:p>
            <a:pPr eaLnBrk="1" hangingPunct="1"/>
            <a:endParaRPr lang="zh-CN" altLang="en-US" dirty="0"/>
          </a:p>
        </p:txBody>
      </p:sp>
      <p:grpSp>
        <p:nvGrpSpPr>
          <p:cNvPr id="14342" name="Group 4"/>
          <p:cNvGrpSpPr>
            <a:grpSpLocks/>
          </p:cNvGrpSpPr>
          <p:nvPr/>
        </p:nvGrpSpPr>
        <p:grpSpPr bwMode="auto">
          <a:xfrm>
            <a:off x="5724525" y="1557338"/>
            <a:ext cx="2940050" cy="2124075"/>
            <a:chOff x="3288" y="1072"/>
            <a:chExt cx="1852" cy="1338"/>
          </a:xfrm>
        </p:grpSpPr>
        <p:sp>
          <p:nvSpPr>
            <p:cNvPr id="14343" name="Rectangle 5"/>
            <p:cNvSpPr>
              <a:spLocks noChangeArrowheads="1"/>
            </p:cNvSpPr>
            <p:nvPr/>
          </p:nvSpPr>
          <p:spPr bwMode="auto">
            <a:xfrm>
              <a:off x="3288" y="2115"/>
              <a:ext cx="545" cy="295"/>
            </a:xfrm>
            <a:prstGeom prst="rect">
              <a:avLst/>
            </a:prstGeom>
            <a:solidFill>
              <a:srgbClr val="FFFFFF"/>
            </a:solidFill>
            <a:ln w="9525">
              <a:solidFill>
                <a:srgbClr val="000000"/>
              </a:solidFill>
              <a:miter lim="800000"/>
              <a:headEnd/>
              <a:tailEnd/>
            </a:ln>
          </p:spPr>
          <p:txBody>
            <a:bodyPr lIns="0" tIns="72000" rIns="0"/>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spcBef>
                  <a:spcPct val="50000"/>
                </a:spcBef>
                <a:buClrTx/>
                <a:buSzTx/>
                <a:buFontTx/>
                <a:buNone/>
              </a:pPr>
              <a:r>
                <a:rPr lang="zh-CN" altLang="en-US" sz="1800" b="1">
                  <a:solidFill>
                    <a:srgbClr val="000000"/>
                  </a:solidFill>
                  <a:latin typeface="Times New Roman" panose="02020603050405020304" pitchFamily="18" charset="0"/>
                  <a:ea typeface="宋体" panose="02010600030101010101" pitchFamily="2" charset="-122"/>
                </a:rPr>
                <a:t>教师</a:t>
              </a:r>
              <a:endParaRPr lang="zh-CN" altLang="en-US" sz="1800" b="1">
                <a:solidFill>
                  <a:schemeClr val="tx1"/>
                </a:solidFill>
                <a:latin typeface="Times New Roman" panose="02020603050405020304" pitchFamily="18" charset="0"/>
                <a:ea typeface="宋体" panose="02010600030101010101" pitchFamily="2" charset="-122"/>
              </a:endParaRPr>
            </a:p>
          </p:txBody>
        </p:sp>
        <p:sp>
          <p:nvSpPr>
            <p:cNvPr id="14344" name="Rectangle 6"/>
            <p:cNvSpPr>
              <a:spLocks noChangeArrowheads="1"/>
            </p:cNvSpPr>
            <p:nvPr/>
          </p:nvSpPr>
          <p:spPr bwMode="auto">
            <a:xfrm>
              <a:off x="4649" y="2115"/>
              <a:ext cx="491" cy="295"/>
            </a:xfrm>
            <a:prstGeom prst="rect">
              <a:avLst/>
            </a:prstGeom>
            <a:solidFill>
              <a:srgbClr val="FFFFFF"/>
            </a:solidFill>
            <a:ln w="9525">
              <a:solidFill>
                <a:srgbClr val="000000"/>
              </a:solidFill>
              <a:miter lim="800000"/>
              <a:headEnd/>
              <a:tailEnd/>
            </a:ln>
          </p:spPr>
          <p:txBody>
            <a:bodyPr lIns="0" tIns="72000" rIns="0"/>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spcBef>
                  <a:spcPct val="50000"/>
                </a:spcBef>
                <a:buClrTx/>
                <a:buSzTx/>
                <a:buFontTx/>
                <a:buNone/>
              </a:pPr>
              <a:r>
                <a:rPr lang="zh-CN" altLang="en-US" sz="1800" b="1">
                  <a:solidFill>
                    <a:srgbClr val="000000"/>
                  </a:solidFill>
                  <a:latin typeface="Times New Roman" panose="02020603050405020304" pitchFamily="18" charset="0"/>
                  <a:ea typeface="宋体" panose="02010600030101010101" pitchFamily="2" charset="-122"/>
                </a:rPr>
                <a:t>课程</a:t>
              </a:r>
              <a:endParaRPr lang="zh-CN" altLang="en-US" sz="1800" b="1">
                <a:solidFill>
                  <a:schemeClr val="tx1"/>
                </a:solidFill>
                <a:latin typeface="Times New Roman" panose="02020603050405020304" pitchFamily="18" charset="0"/>
                <a:ea typeface="宋体" panose="02010600030101010101" pitchFamily="2" charset="-122"/>
              </a:endParaRPr>
            </a:p>
          </p:txBody>
        </p:sp>
        <p:sp>
          <p:nvSpPr>
            <p:cNvPr id="14345" name="Rectangle 7"/>
            <p:cNvSpPr>
              <a:spLocks noChangeArrowheads="1"/>
            </p:cNvSpPr>
            <p:nvPr/>
          </p:nvSpPr>
          <p:spPr bwMode="auto">
            <a:xfrm>
              <a:off x="3942" y="1072"/>
              <a:ext cx="571" cy="272"/>
            </a:xfrm>
            <a:prstGeom prst="rect">
              <a:avLst/>
            </a:prstGeom>
            <a:solidFill>
              <a:srgbClr val="FFFFFF"/>
            </a:solidFill>
            <a:ln w="9525">
              <a:solidFill>
                <a:srgbClr val="000000"/>
              </a:solidFill>
              <a:miter lim="800000"/>
              <a:headEnd/>
              <a:tailEnd/>
            </a:ln>
          </p:spPr>
          <p:txBody>
            <a:bodyPr lIns="0" tIns="72000" rIns="0"/>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spcBef>
                  <a:spcPct val="50000"/>
                </a:spcBef>
                <a:buClrTx/>
                <a:buSzTx/>
                <a:buFontTx/>
                <a:buNone/>
              </a:pPr>
              <a:r>
                <a:rPr lang="zh-CN" altLang="en-US" sz="1800" b="1">
                  <a:solidFill>
                    <a:srgbClr val="000000"/>
                  </a:solidFill>
                  <a:latin typeface="Times New Roman" panose="02020603050405020304" pitchFamily="18" charset="0"/>
                  <a:ea typeface="宋体" panose="02010600030101010101" pitchFamily="2" charset="-122"/>
                </a:rPr>
                <a:t>学生</a:t>
              </a:r>
              <a:endParaRPr lang="zh-CN" altLang="en-US" sz="1800" b="1">
                <a:solidFill>
                  <a:schemeClr val="tx1"/>
                </a:solidFill>
                <a:latin typeface="Times New Roman" panose="02020603050405020304" pitchFamily="18" charset="0"/>
                <a:ea typeface="宋体" panose="02010600030101010101" pitchFamily="2" charset="-122"/>
              </a:endParaRPr>
            </a:p>
          </p:txBody>
        </p:sp>
        <p:sp>
          <p:nvSpPr>
            <p:cNvPr id="14346" name="AutoShape 8"/>
            <p:cNvSpPr>
              <a:spLocks noChangeArrowheads="1"/>
            </p:cNvSpPr>
            <p:nvPr/>
          </p:nvSpPr>
          <p:spPr bwMode="auto">
            <a:xfrm>
              <a:off x="3924" y="1616"/>
              <a:ext cx="544" cy="340"/>
            </a:xfrm>
            <a:prstGeom prst="flowChartDecision">
              <a:avLst/>
            </a:prstGeom>
            <a:solidFill>
              <a:srgbClr val="FFFFFF"/>
            </a:solidFill>
            <a:ln w="9525">
              <a:solidFill>
                <a:srgbClr val="000000"/>
              </a:solidFill>
              <a:miter lim="800000"/>
              <a:headEnd/>
              <a:tailEnd/>
            </a:ln>
          </p:spPr>
          <p:txBody>
            <a:bodyPr lIns="0" tIns="0" rIns="0" bIns="0"/>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spcBef>
                  <a:spcPct val="50000"/>
                </a:spcBef>
                <a:buClrTx/>
                <a:buSzTx/>
                <a:buFontTx/>
                <a:buNone/>
              </a:pPr>
              <a:r>
                <a:rPr lang="zh-CN" altLang="en-US" sz="1600" b="1">
                  <a:solidFill>
                    <a:srgbClr val="000000"/>
                  </a:solidFill>
                  <a:latin typeface="Times New Roman" panose="02020603050405020304" pitchFamily="18" charset="0"/>
                  <a:ea typeface="宋体" panose="02010600030101010101" pitchFamily="2" charset="-122"/>
                </a:rPr>
                <a:t>上课</a:t>
              </a:r>
              <a:endParaRPr lang="zh-CN" altLang="en-US" sz="1600" b="1">
                <a:solidFill>
                  <a:schemeClr val="tx1"/>
                </a:solidFill>
                <a:latin typeface="Times New Roman" panose="02020603050405020304" pitchFamily="18" charset="0"/>
                <a:ea typeface="宋体" panose="02010600030101010101" pitchFamily="2" charset="-122"/>
              </a:endParaRPr>
            </a:p>
            <a:p>
              <a:pPr algn="just" eaLnBrk="1" hangingPunct="1">
                <a:spcBef>
                  <a:spcPct val="50000"/>
                </a:spcBef>
                <a:buClrTx/>
                <a:buSzTx/>
                <a:buFontTx/>
                <a:buNone/>
              </a:pPr>
              <a:endParaRPr lang="zh-CN" altLang="en-US" sz="1200" b="1">
                <a:solidFill>
                  <a:schemeClr val="tx1"/>
                </a:solidFill>
                <a:latin typeface="Times New Roman" panose="02020603050405020304" pitchFamily="18" charset="0"/>
                <a:ea typeface="宋体" panose="02010600030101010101" pitchFamily="2" charset="-122"/>
              </a:endParaRPr>
            </a:p>
            <a:p>
              <a:pPr algn="ctr" eaLnBrk="1" hangingPunct="1">
                <a:spcBef>
                  <a:spcPct val="50000"/>
                </a:spcBef>
                <a:buClrTx/>
                <a:buSzTx/>
                <a:buFontTx/>
                <a:buNone/>
              </a:pPr>
              <a:endParaRPr lang="zh-CN" altLang="en-US" sz="2000" b="1">
                <a:solidFill>
                  <a:schemeClr val="tx1"/>
                </a:solidFill>
                <a:latin typeface="Times New Roman" panose="02020603050405020304" pitchFamily="18" charset="0"/>
                <a:ea typeface="宋体" panose="02010600030101010101" pitchFamily="2" charset="-122"/>
              </a:endParaRPr>
            </a:p>
          </p:txBody>
        </p:sp>
        <p:sp>
          <p:nvSpPr>
            <p:cNvPr id="14347" name="Line 9"/>
            <p:cNvSpPr>
              <a:spLocks noChangeShapeType="1"/>
            </p:cNvSpPr>
            <p:nvPr/>
          </p:nvSpPr>
          <p:spPr bwMode="auto">
            <a:xfrm>
              <a:off x="4195" y="1344"/>
              <a:ext cx="0" cy="2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4348" name="Line 10"/>
            <p:cNvSpPr>
              <a:spLocks noChangeShapeType="1"/>
            </p:cNvSpPr>
            <p:nvPr/>
          </p:nvSpPr>
          <p:spPr bwMode="auto">
            <a:xfrm flipH="1" flipV="1">
              <a:off x="4468" y="1797"/>
              <a:ext cx="362" cy="31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4349" name="Line 11"/>
            <p:cNvSpPr>
              <a:spLocks noChangeShapeType="1"/>
            </p:cNvSpPr>
            <p:nvPr/>
          </p:nvSpPr>
          <p:spPr bwMode="auto">
            <a:xfrm flipH="1">
              <a:off x="3606" y="1797"/>
              <a:ext cx="317" cy="31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p>
          </p:txBody>
        </p:sp>
      </p:gr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106500" name="Rectangle 2"/>
          <p:cNvSpPr>
            <a:spLocks noGrp="1" noChangeArrowheads="1"/>
          </p:cNvSpPr>
          <p:nvPr>
            <p:ph type="title"/>
          </p:nvPr>
        </p:nvSpPr>
        <p:spPr/>
        <p:txBody>
          <a:bodyPr/>
          <a:lstStyle/>
          <a:p>
            <a:pPr eaLnBrk="1" hangingPunct="1">
              <a:defRPr/>
            </a:pPr>
            <a:r>
              <a:rPr kumimoji="1" lang="zh-CN" altLang="en-US" dirty="0"/>
              <a:t>无损连接分解判断</a:t>
            </a:r>
            <a:r>
              <a:rPr kumimoji="1" lang="en-US" altLang="zh-CN" dirty="0"/>
              <a:t>-</a:t>
            </a:r>
            <a:r>
              <a:rPr kumimoji="1" lang="zh-CN" altLang="en-US" dirty="0"/>
              <a:t>表格法</a:t>
            </a:r>
          </a:p>
        </p:txBody>
      </p:sp>
      <p:pic>
        <p:nvPicPr>
          <p:cNvPr id="107525" name="Picture 6" descr="无标题"/>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2060575"/>
            <a:ext cx="7345362" cy="383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3"/>
          <p:cNvSpPr txBox="1">
            <a:spLocks noChangeArrowheads="1"/>
          </p:cNvSpPr>
          <p:nvPr/>
        </p:nvSpPr>
        <p:spPr bwMode="auto">
          <a:xfrm>
            <a:off x="685800" y="1371600"/>
            <a:ext cx="7772400" cy="688975"/>
          </a:xfrm>
          <a:prstGeom prst="rect">
            <a:avLst/>
          </a:prstGeom>
          <a:noFill/>
          <a:ln>
            <a:noFill/>
          </a:ln>
        </p:spPr>
        <p:txBody>
          <a:bodyPr lIns="92075" tIns="46038" rIns="92075" bIns="46038"/>
          <a:lstStyle>
            <a:lvl1pPr marL="342900" indent="-342900" algn="l" rtl="0" eaLnBrk="0" fontAlgn="base" hangingPunct="0">
              <a:spcBef>
                <a:spcPct val="20000"/>
              </a:spcBef>
              <a:spcAft>
                <a:spcPct val="0"/>
              </a:spcAft>
              <a:buClr>
                <a:schemeClr val="folHlink"/>
              </a:buClr>
              <a:buSzPct val="80000"/>
              <a:buFont typeface="Wingdings" panose="05000000000000000000" pitchFamily="2" charset="2"/>
              <a:buChar char="l"/>
              <a:defRPr sz="3000">
                <a:solidFill>
                  <a:schemeClr val="bg2"/>
                </a:solidFill>
                <a:latin typeface="+mn-lt"/>
                <a:ea typeface="+mn-ea"/>
                <a:cs typeface="+mn-cs"/>
              </a:defRPr>
            </a:lvl1pPr>
            <a:lvl2pPr marL="742950" indent="-285750" algn="l" rtl="0" eaLnBrk="0" fontAlgn="base" hangingPunct="0">
              <a:spcBef>
                <a:spcPct val="20000"/>
              </a:spcBef>
              <a:spcAft>
                <a:spcPct val="0"/>
              </a:spcAft>
              <a:buClr>
                <a:schemeClr val="folHlink"/>
              </a:buClr>
              <a:buChar char="–"/>
              <a:defRPr sz="2800">
                <a:solidFill>
                  <a:schemeClr val="bg2"/>
                </a:solidFill>
                <a:latin typeface="+mn-lt"/>
                <a:ea typeface="+mn-ea"/>
              </a:defRPr>
            </a:lvl2pPr>
            <a:lvl3pPr marL="1143000" indent="-228600" algn="l" rtl="0" eaLnBrk="0" fontAlgn="base" hangingPunct="0">
              <a:spcBef>
                <a:spcPct val="20000"/>
              </a:spcBef>
              <a:spcAft>
                <a:spcPct val="0"/>
              </a:spcAft>
              <a:buClr>
                <a:schemeClr val="folHlink"/>
              </a:buClr>
              <a:buSzPct val="75000"/>
              <a:buFont typeface="Wingdings" panose="05000000000000000000" pitchFamily="2" charset="2"/>
              <a:buChar char="l"/>
              <a:defRPr sz="2400">
                <a:solidFill>
                  <a:schemeClr val="bg2"/>
                </a:solidFill>
                <a:latin typeface="+mn-lt"/>
                <a:ea typeface="+mn-ea"/>
              </a:defRPr>
            </a:lvl3pPr>
            <a:lvl4pPr marL="1600200" indent="-228600" algn="l" rtl="0" eaLnBrk="0" fontAlgn="base" hangingPunct="0">
              <a:spcBef>
                <a:spcPct val="20000"/>
              </a:spcBef>
              <a:spcAft>
                <a:spcPct val="0"/>
              </a:spcAft>
              <a:buClr>
                <a:schemeClr val="folHlink"/>
              </a:buClr>
              <a:buChar char="–"/>
              <a:defRPr sz="2000">
                <a:solidFill>
                  <a:schemeClr val="bg2"/>
                </a:solidFill>
                <a:latin typeface="+mn-lt"/>
                <a:ea typeface="+mn-ea"/>
              </a:defRPr>
            </a:lvl4pPr>
            <a:lvl5pPr marL="2057400" indent="-228600" algn="l" rtl="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mn-lt"/>
                <a:ea typeface="+mn-ea"/>
              </a:defRPr>
            </a:lvl5pPr>
            <a:lvl6pPr marL="2514600" indent="-228600" algn="l"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mn-ea"/>
              </a:defRPr>
            </a:lvl6pPr>
            <a:lvl7pPr marL="2971800" indent="-228600" algn="l"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mn-ea"/>
              </a:defRPr>
            </a:lvl7pPr>
            <a:lvl8pPr marL="3429000" indent="-228600" algn="l"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mn-ea"/>
              </a:defRPr>
            </a:lvl8pPr>
            <a:lvl9pPr marL="3886200" indent="-228600" algn="l"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mn-ea"/>
              </a:defRPr>
            </a:lvl9pPr>
          </a:lstStyle>
          <a:p>
            <a:pPr eaLnBrk="1" hangingPunct="1">
              <a:defRPr/>
            </a:pPr>
            <a:r>
              <a:rPr lang="zh-CN" altLang="en-US" kern="0"/>
              <a:t>根据</a:t>
            </a:r>
            <a:r>
              <a:rPr lang="en-US" altLang="zh-CN" kern="0"/>
              <a:t>B→C </a:t>
            </a:r>
            <a:endParaRPr lang="zh-CN" altLang="en-US" kern="0"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107524" name="Rectangle 2"/>
          <p:cNvSpPr>
            <a:spLocks noGrp="1" noChangeArrowheads="1"/>
          </p:cNvSpPr>
          <p:nvPr>
            <p:ph type="title"/>
          </p:nvPr>
        </p:nvSpPr>
        <p:spPr/>
        <p:txBody>
          <a:bodyPr/>
          <a:lstStyle/>
          <a:p>
            <a:pPr eaLnBrk="1" hangingPunct="1">
              <a:defRPr/>
            </a:pPr>
            <a:r>
              <a:rPr kumimoji="1" lang="zh-CN" altLang="en-US" dirty="0"/>
              <a:t>无损连接分解判断</a:t>
            </a:r>
            <a:r>
              <a:rPr kumimoji="1" lang="en-US" altLang="zh-CN" dirty="0"/>
              <a:t>-</a:t>
            </a:r>
            <a:r>
              <a:rPr kumimoji="1" lang="zh-CN" altLang="en-US" dirty="0"/>
              <a:t>表格法</a:t>
            </a:r>
          </a:p>
        </p:txBody>
      </p:sp>
      <p:pic>
        <p:nvPicPr>
          <p:cNvPr id="108549" name="Picture 4" descr="无标题"/>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2060575"/>
            <a:ext cx="7200900" cy="384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550" name="Rectangle 3"/>
          <p:cNvSpPr>
            <a:spLocks noGrp="1" noChangeArrowheads="1"/>
          </p:cNvSpPr>
          <p:nvPr>
            <p:ph idx="1"/>
          </p:nvPr>
        </p:nvSpPr>
        <p:spPr>
          <a:xfrm>
            <a:off x="685800" y="1371600"/>
            <a:ext cx="7772400" cy="688975"/>
          </a:xfrm>
        </p:spPr>
        <p:txBody>
          <a:bodyPr/>
          <a:lstStyle/>
          <a:p>
            <a:pPr eaLnBrk="1" hangingPunct="1"/>
            <a:r>
              <a:rPr lang="zh-CN" altLang="en-US"/>
              <a:t>根据</a:t>
            </a:r>
            <a:r>
              <a:rPr lang="en-US" altLang="zh-CN"/>
              <a:t>C→D </a:t>
            </a:r>
            <a:endParaRPr lang="zh-CN" altLang="en-US"/>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108548" name="Rectangle 2"/>
          <p:cNvSpPr>
            <a:spLocks noGrp="1" noChangeArrowheads="1"/>
          </p:cNvSpPr>
          <p:nvPr>
            <p:ph type="title"/>
          </p:nvPr>
        </p:nvSpPr>
        <p:spPr/>
        <p:txBody>
          <a:bodyPr/>
          <a:lstStyle/>
          <a:p>
            <a:pPr eaLnBrk="1" hangingPunct="1">
              <a:defRPr/>
            </a:pPr>
            <a:r>
              <a:rPr kumimoji="1" lang="zh-CN" altLang="en-US" dirty="0"/>
              <a:t>无损连接分解判断</a:t>
            </a:r>
            <a:r>
              <a:rPr kumimoji="1" lang="en-US" altLang="zh-CN" dirty="0"/>
              <a:t>-</a:t>
            </a:r>
            <a:r>
              <a:rPr kumimoji="1" lang="zh-CN" altLang="en-US" dirty="0"/>
              <a:t>表格法</a:t>
            </a:r>
          </a:p>
        </p:txBody>
      </p:sp>
      <p:pic>
        <p:nvPicPr>
          <p:cNvPr id="109573" name="Picture 4" descr="无标题"/>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1989138"/>
            <a:ext cx="7273925" cy="384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3"/>
          <p:cNvSpPr txBox="1">
            <a:spLocks noChangeArrowheads="1"/>
          </p:cNvSpPr>
          <p:nvPr/>
        </p:nvSpPr>
        <p:spPr bwMode="auto">
          <a:xfrm>
            <a:off x="685800" y="1371600"/>
            <a:ext cx="7772400" cy="544513"/>
          </a:xfrm>
          <a:prstGeom prst="rect">
            <a:avLst/>
          </a:prstGeom>
          <a:noFill/>
          <a:ln>
            <a:noFill/>
          </a:ln>
        </p:spPr>
        <p:txBody>
          <a:bodyPr lIns="92075" tIns="46038" rIns="92075" bIns="46038"/>
          <a:lstStyle>
            <a:lvl1pPr marL="342900" indent="-342900" algn="l" rtl="0" eaLnBrk="0" fontAlgn="base" hangingPunct="0">
              <a:spcBef>
                <a:spcPct val="20000"/>
              </a:spcBef>
              <a:spcAft>
                <a:spcPct val="0"/>
              </a:spcAft>
              <a:buClr>
                <a:schemeClr val="folHlink"/>
              </a:buClr>
              <a:buSzPct val="80000"/>
              <a:buFont typeface="Wingdings" panose="05000000000000000000" pitchFamily="2" charset="2"/>
              <a:buChar char="l"/>
              <a:defRPr sz="3000">
                <a:solidFill>
                  <a:schemeClr val="bg2"/>
                </a:solidFill>
                <a:latin typeface="+mn-lt"/>
                <a:ea typeface="+mn-ea"/>
                <a:cs typeface="+mn-cs"/>
              </a:defRPr>
            </a:lvl1pPr>
            <a:lvl2pPr marL="742950" indent="-285750" algn="l" rtl="0" eaLnBrk="0" fontAlgn="base" hangingPunct="0">
              <a:spcBef>
                <a:spcPct val="20000"/>
              </a:spcBef>
              <a:spcAft>
                <a:spcPct val="0"/>
              </a:spcAft>
              <a:buClr>
                <a:schemeClr val="folHlink"/>
              </a:buClr>
              <a:buChar char="–"/>
              <a:defRPr sz="2800">
                <a:solidFill>
                  <a:schemeClr val="bg2"/>
                </a:solidFill>
                <a:latin typeface="+mn-lt"/>
                <a:ea typeface="+mn-ea"/>
              </a:defRPr>
            </a:lvl2pPr>
            <a:lvl3pPr marL="1143000" indent="-228600" algn="l" rtl="0" eaLnBrk="0" fontAlgn="base" hangingPunct="0">
              <a:spcBef>
                <a:spcPct val="20000"/>
              </a:spcBef>
              <a:spcAft>
                <a:spcPct val="0"/>
              </a:spcAft>
              <a:buClr>
                <a:schemeClr val="folHlink"/>
              </a:buClr>
              <a:buSzPct val="75000"/>
              <a:buFont typeface="Wingdings" panose="05000000000000000000" pitchFamily="2" charset="2"/>
              <a:buChar char="l"/>
              <a:defRPr sz="2400">
                <a:solidFill>
                  <a:schemeClr val="bg2"/>
                </a:solidFill>
                <a:latin typeface="+mn-lt"/>
                <a:ea typeface="+mn-ea"/>
              </a:defRPr>
            </a:lvl3pPr>
            <a:lvl4pPr marL="1600200" indent="-228600" algn="l" rtl="0" eaLnBrk="0" fontAlgn="base" hangingPunct="0">
              <a:spcBef>
                <a:spcPct val="20000"/>
              </a:spcBef>
              <a:spcAft>
                <a:spcPct val="0"/>
              </a:spcAft>
              <a:buClr>
                <a:schemeClr val="folHlink"/>
              </a:buClr>
              <a:buChar char="–"/>
              <a:defRPr sz="2000">
                <a:solidFill>
                  <a:schemeClr val="bg2"/>
                </a:solidFill>
                <a:latin typeface="+mn-lt"/>
                <a:ea typeface="+mn-ea"/>
              </a:defRPr>
            </a:lvl4pPr>
            <a:lvl5pPr marL="2057400" indent="-228600" algn="l" rtl="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mn-lt"/>
                <a:ea typeface="+mn-ea"/>
              </a:defRPr>
            </a:lvl5pPr>
            <a:lvl6pPr marL="2514600" indent="-228600" algn="l"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mn-ea"/>
              </a:defRPr>
            </a:lvl6pPr>
            <a:lvl7pPr marL="2971800" indent="-228600" algn="l"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mn-ea"/>
              </a:defRPr>
            </a:lvl7pPr>
            <a:lvl8pPr marL="3429000" indent="-228600" algn="l"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mn-ea"/>
              </a:defRPr>
            </a:lvl8pPr>
            <a:lvl9pPr marL="3886200" indent="-228600" algn="l"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mn-ea"/>
              </a:defRPr>
            </a:lvl9pPr>
          </a:lstStyle>
          <a:p>
            <a:pPr eaLnBrk="1" hangingPunct="1">
              <a:lnSpc>
                <a:spcPct val="90000"/>
              </a:lnSpc>
              <a:defRPr/>
            </a:pPr>
            <a:r>
              <a:rPr lang="zh-CN" altLang="en-US" kern="0" dirty="0"/>
              <a:t>根据</a:t>
            </a:r>
            <a:r>
              <a:rPr lang="en-US" altLang="zh-CN" kern="0" dirty="0"/>
              <a:t>DE→C </a:t>
            </a:r>
            <a:endParaRPr lang="zh-CN" altLang="en-US" kern="0"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109572" name="Rectangle 2"/>
          <p:cNvSpPr>
            <a:spLocks noGrp="1" noChangeArrowheads="1"/>
          </p:cNvSpPr>
          <p:nvPr>
            <p:ph type="title"/>
          </p:nvPr>
        </p:nvSpPr>
        <p:spPr/>
        <p:txBody>
          <a:bodyPr/>
          <a:lstStyle/>
          <a:p>
            <a:pPr eaLnBrk="1" hangingPunct="1">
              <a:defRPr/>
            </a:pPr>
            <a:r>
              <a:rPr kumimoji="1" lang="zh-CN" altLang="en-US" dirty="0"/>
              <a:t>无损连接分解判断</a:t>
            </a:r>
            <a:r>
              <a:rPr kumimoji="1" lang="en-US" altLang="zh-CN" dirty="0"/>
              <a:t>-</a:t>
            </a:r>
            <a:r>
              <a:rPr kumimoji="1" lang="zh-CN" altLang="en-US" dirty="0"/>
              <a:t>表格法</a:t>
            </a:r>
          </a:p>
        </p:txBody>
      </p:sp>
      <p:pic>
        <p:nvPicPr>
          <p:cNvPr id="110597" name="Picture 4" descr="无标题"/>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1916113"/>
            <a:ext cx="7561262" cy="399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598" name="Rectangle 3"/>
          <p:cNvSpPr>
            <a:spLocks noGrp="1" noChangeArrowheads="1"/>
          </p:cNvSpPr>
          <p:nvPr>
            <p:ph idx="1"/>
          </p:nvPr>
        </p:nvSpPr>
        <p:spPr>
          <a:xfrm>
            <a:off x="685800" y="1371600"/>
            <a:ext cx="7772400" cy="617538"/>
          </a:xfrm>
        </p:spPr>
        <p:txBody>
          <a:bodyPr/>
          <a:lstStyle/>
          <a:p>
            <a:pPr eaLnBrk="1" hangingPunct="1"/>
            <a:r>
              <a:rPr lang="zh-CN" altLang="en-US"/>
              <a:t>根据</a:t>
            </a:r>
            <a:r>
              <a:rPr lang="en-US" altLang="zh-CN"/>
              <a:t>CE→A </a:t>
            </a:r>
            <a:endParaRPr lang="zh-CN" altLang="en-US"/>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110596" name="Rectangle 2"/>
          <p:cNvSpPr>
            <a:spLocks noGrp="1" noChangeArrowheads="1"/>
          </p:cNvSpPr>
          <p:nvPr>
            <p:ph type="title"/>
          </p:nvPr>
        </p:nvSpPr>
        <p:spPr/>
        <p:txBody>
          <a:bodyPr/>
          <a:lstStyle/>
          <a:p>
            <a:pPr eaLnBrk="1" hangingPunct="1">
              <a:defRPr/>
            </a:pPr>
            <a:r>
              <a:rPr kumimoji="1" lang="zh-CN" altLang="en-US" dirty="0"/>
              <a:t>无损连接分解判断</a:t>
            </a:r>
            <a:r>
              <a:rPr kumimoji="1" lang="en-US" altLang="zh-CN" dirty="0"/>
              <a:t>-</a:t>
            </a:r>
            <a:r>
              <a:rPr kumimoji="1" lang="zh-CN" altLang="en-US" dirty="0"/>
              <a:t>表格法</a:t>
            </a:r>
          </a:p>
        </p:txBody>
      </p:sp>
      <p:pic>
        <p:nvPicPr>
          <p:cNvPr id="111621" name="Picture 4" descr="无标题"/>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1412776"/>
            <a:ext cx="7561263" cy="395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a:spLocks noGrp="1" noChangeArrowheads="1"/>
          </p:cNvSpPr>
          <p:nvPr>
            <p:ph idx="1"/>
          </p:nvPr>
        </p:nvSpPr>
        <p:spPr>
          <a:xfrm>
            <a:off x="899592" y="5358073"/>
            <a:ext cx="7772400" cy="977280"/>
          </a:xfrm>
        </p:spPr>
        <p:txBody>
          <a:bodyPr/>
          <a:lstStyle/>
          <a:p>
            <a:pPr eaLnBrk="1" hangingPunct="1"/>
            <a:r>
              <a:rPr lang="zh-CN" altLang="en-US" sz="2400" dirty="0"/>
              <a:t>结果表中无一行全为</a:t>
            </a:r>
            <a:r>
              <a:rPr lang="en-US" altLang="zh-CN" sz="2400" dirty="0"/>
              <a:t>a</a:t>
            </a:r>
            <a:r>
              <a:rPr lang="zh-CN" altLang="en-US" sz="2400" dirty="0"/>
              <a:t>，分解不是无损连接</a:t>
            </a:r>
            <a:r>
              <a:rPr lang="en-US" altLang="zh-CN" sz="2400" dirty="0"/>
              <a:t>(</a:t>
            </a:r>
            <a:r>
              <a:rPr lang="zh-CN" altLang="en-US" sz="2400" dirty="0"/>
              <a:t>必要性</a:t>
            </a:r>
            <a:r>
              <a:rPr lang="en-US" altLang="zh-CN" sz="2400" dirty="0"/>
              <a:t>)</a:t>
            </a:r>
            <a:endParaRPr lang="zh-CN" altLang="en-US" sz="2400" dirty="0"/>
          </a:p>
          <a:p>
            <a:pPr eaLnBrk="1" hangingPunct="1"/>
            <a:r>
              <a:rPr lang="zh-CN" altLang="en-US" sz="2400" dirty="0"/>
              <a:t>结果表中有一行</a:t>
            </a:r>
            <a:r>
              <a:rPr lang="en-US" altLang="zh-CN" sz="2400" dirty="0"/>
              <a:t>a</a:t>
            </a:r>
            <a:r>
              <a:rPr lang="zh-CN" altLang="en-US" sz="2400" dirty="0"/>
              <a:t>，分解是无损连接</a:t>
            </a:r>
            <a:r>
              <a:rPr lang="en-US" altLang="zh-CN" sz="2400" dirty="0"/>
              <a:t>(</a:t>
            </a:r>
            <a:r>
              <a:rPr lang="zh-CN" altLang="en-US" sz="2400" dirty="0"/>
              <a:t>充分性</a:t>
            </a:r>
            <a:r>
              <a:rPr lang="en-US" altLang="zh-CN" sz="2400" dirty="0"/>
              <a:t>)</a:t>
            </a:r>
            <a:endParaRPr lang="zh-CN" altLang="en-US" sz="2400"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112644" name="Rectangle 2"/>
          <p:cNvSpPr>
            <a:spLocks noGrp="1" noChangeArrowheads="1"/>
          </p:cNvSpPr>
          <p:nvPr>
            <p:ph type="title"/>
          </p:nvPr>
        </p:nvSpPr>
        <p:spPr/>
        <p:txBody>
          <a:bodyPr/>
          <a:lstStyle/>
          <a:p>
            <a:pPr eaLnBrk="1" hangingPunct="1">
              <a:defRPr/>
            </a:pPr>
            <a:r>
              <a:rPr kumimoji="1" lang="zh-CN" altLang="en-US" dirty="0"/>
              <a:t>无损连接分解判断</a:t>
            </a:r>
            <a:r>
              <a:rPr kumimoji="1" lang="en-US" altLang="zh-CN" dirty="0"/>
              <a:t>-</a:t>
            </a:r>
            <a:r>
              <a:rPr kumimoji="1" lang="zh-CN" altLang="en-US" dirty="0"/>
              <a:t>快速法</a:t>
            </a:r>
          </a:p>
        </p:txBody>
      </p:sp>
      <p:sp>
        <p:nvSpPr>
          <p:cNvPr id="113669" name="Rectangle 3"/>
          <p:cNvSpPr>
            <a:spLocks noGrp="1" noChangeArrowheads="1"/>
          </p:cNvSpPr>
          <p:nvPr>
            <p:ph idx="1"/>
          </p:nvPr>
        </p:nvSpPr>
        <p:spPr>
          <a:xfrm>
            <a:off x="685800" y="1371600"/>
            <a:ext cx="7924800" cy="4648200"/>
          </a:xfrm>
        </p:spPr>
        <p:txBody>
          <a:bodyPr/>
          <a:lstStyle/>
          <a:p>
            <a:pPr eaLnBrk="1" hangingPunct="1"/>
            <a:r>
              <a:rPr lang="zh-CN" altLang="en-US" sz="3200" dirty="0"/>
              <a:t>无损连接判别方法</a:t>
            </a:r>
            <a:r>
              <a:rPr lang="en-US" altLang="zh-CN" sz="3200" dirty="0"/>
              <a:t>—</a:t>
            </a:r>
            <a:r>
              <a:rPr lang="zh-CN" altLang="en-US" sz="3200" dirty="0"/>
              <a:t>快速法</a:t>
            </a:r>
          </a:p>
          <a:p>
            <a:pPr lvl="1" eaLnBrk="1" hangingPunct="1"/>
            <a:r>
              <a:rPr lang="zh-CN" altLang="en-US" dirty="0"/>
              <a:t>前提：分解后的关系模式只有两个</a:t>
            </a:r>
            <a:r>
              <a:rPr lang="zh-CN" altLang="en-US" sz="2400" dirty="0"/>
              <a:t> </a:t>
            </a:r>
            <a:endParaRPr lang="zh-CN" altLang="en-US" dirty="0"/>
          </a:p>
          <a:p>
            <a:pPr lvl="1" eaLnBrk="1" hangingPunct="1">
              <a:lnSpc>
                <a:spcPct val="120000"/>
              </a:lnSpc>
              <a:spcBef>
                <a:spcPct val="50000"/>
              </a:spcBef>
              <a:buFontTx/>
              <a:buNone/>
            </a:pPr>
            <a:r>
              <a:rPr lang="zh-CN" altLang="en-US" dirty="0">
                <a:latin typeface="华文新魏" panose="02010800040101010101" pitchFamily="2" charset="-122"/>
              </a:rPr>
              <a:t>	关系模式</a:t>
            </a:r>
            <a:r>
              <a:rPr lang="en-US" altLang="zh-CN" dirty="0">
                <a:latin typeface="华文新魏" panose="02010800040101010101" pitchFamily="2" charset="-122"/>
              </a:rPr>
              <a:t>R(U,F)</a:t>
            </a:r>
            <a:r>
              <a:rPr lang="zh-CN" altLang="en-US" dirty="0">
                <a:latin typeface="华文新魏" panose="02010800040101010101" pitchFamily="2" charset="-122"/>
              </a:rPr>
              <a:t>的分解</a:t>
            </a:r>
            <a:r>
              <a:rPr lang="zh-CN" altLang="en-US" dirty="0">
                <a:latin typeface="华文新魏" panose="02010800040101010101" pitchFamily="2" charset="-122"/>
                <a:sym typeface="Symbol" panose="05050102010706020507" pitchFamily="18" charset="2"/>
              </a:rPr>
              <a:t></a:t>
            </a:r>
            <a:r>
              <a:rPr lang="zh-CN" altLang="en-US" dirty="0">
                <a:latin typeface="华文新魏" panose="02010800040101010101" pitchFamily="2" charset="-122"/>
              </a:rPr>
              <a:t>={</a:t>
            </a:r>
            <a:r>
              <a:rPr lang="en-US" altLang="zh-CN" dirty="0">
                <a:latin typeface="华文新魏" panose="02010800040101010101" pitchFamily="2" charset="-122"/>
              </a:rPr>
              <a:t>R</a:t>
            </a:r>
            <a:r>
              <a:rPr lang="en-US" altLang="zh-CN" baseline="-16000" dirty="0">
                <a:latin typeface="华文新魏" panose="02010800040101010101" pitchFamily="2" charset="-122"/>
              </a:rPr>
              <a:t>1，</a:t>
            </a:r>
            <a:r>
              <a:rPr lang="en-US" altLang="zh-CN" dirty="0">
                <a:latin typeface="华文新魏" panose="02010800040101010101" pitchFamily="2" charset="-122"/>
              </a:rPr>
              <a:t>R</a:t>
            </a:r>
            <a:r>
              <a:rPr lang="en-US" altLang="zh-CN" baseline="-16000" dirty="0">
                <a:latin typeface="华文新魏" panose="02010800040101010101" pitchFamily="2" charset="-122"/>
              </a:rPr>
              <a:t>2</a:t>
            </a:r>
            <a:r>
              <a:rPr lang="en-US" altLang="zh-CN" dirty="0">
                <a:latin typeface="华文新魏" panose="02010800040101010101" pitchFamily="2" charset="-122"/>
              </a:rPr>
              <a:t>}，</a:t>
            </a:r>
            <a:r>
              <a:rPr lang="zh-CN" altLang="en-US" dirty="0">
                <a:latin typeface="华文新魏" panose="02010800040101010101" pitchFamily="2" charset="-122"/>
              </a:rPr>
              <a:t>则</a:t>
            </a:r>
            <a:r>
              <a:rPr lang="zh-CN" altLang="en-US" dirty="0">
                <a:latin typeface="华文新魏" panose="02010800040101010101" pitchFamily="2" charset="-122"/>
                <a:sym typeface="Symbol" panose="05050102010706020507" pitchFamily="18" charset="2"/>
              </a:rPr>
              <a:t>是</a:t>
            </a:r>
            <a:r>
              <a:rPr lang="zh-CN" altLang="en-US" dirty="0">
                <a:latin typeface="华文新魏" panose="02010800040101010101" pitchFamily="2" charset="-122"/>
              </a:rPr>
              <a:t>一个无损连接分解的充分条件是</a:t>
            </a:r>
          </a:p>
          <a:p>
            <a:pPr lvl="1" eaLnBrk="1" hangingPunct="1">
              <a:lnSpc>
                <a:spcPct val="120000"/>
              </a:lnSpc>
              <a:spcBef>
                <a:spcPct val="50000"/>
              </a:spcBef>
              <a:buFontTx/>
              <a:buNone/>
            </a:pPr>
            <a:r>
              <a:rPr lang="zh-CN" altLang="en-US" dirty="0">
                <a:latin typeface="华文新魏" panose="02010800040101010101" pitchFamily="2" charset="-122"/>
              </a:rPr>
              <a:t>      </a:t>
            </a:r>
            <a:r>
              <a:rPr lang="en-US" altLang="zh-CN" dirty="0">
                <a:latin typeface="华文新魏" panose="02010800040101010101" pitchFamily="2" charset="-122"/>
              </a:rPr>
              <a:t>R</a:t>
            </a:r>
            <a:r>
              <a:rPr lang="en-US" altLang="zh-CN" baseline="-16000" dirty="0">
                <a:latin typeface="华文新魏" panose="02010800040101010101" pitchFamily="2" charset="-122"/>
              </a:rPr>
              <a:t>1</a:t>
            </a:r>
            <a:r>
              <a:rPr lang="en-US" altLang="zh-CN" dirty="0">
                <a:latin typeface="华文新魏" panose="02010800040101010101" pitchFamily="2" charset="-122"/>
                <a:sym typeface="Symbol" panose="05050102010706020507" pitchFamily="18" charset="2"/>
              </a:rPr>
              <a:t>∩R</a:t>
            </a:r>
            <a:r>
              <a:rPr lang="en-US" altLang="zh-CN" baseline="-16000" dirty="0">
                <a:latin typeface="华文新魏" panose="02010800040101010101" pitchFamily="2" charset="-122"/>
              </a:rPr>
              <a:t>2</a:t>
            </a:r>
            <a:r>
              <a:rPr lang="en-US" altLang="zh-CN" dirty="0">
                <a:latin typeface="华文新魏" panose="02010800040101010101" pitchFamily="2" charset="-122"/>
                <a:sym typeface="Symbol" panose="05050102010706020507" pitchFamily="18" charset="2"/>
              </a:rPr>
              <a:t>R</a:t>
            </a:r>
            <a:r>
              <a:rPr lang="en-US" altLang="zh-CN" baseline="-16000" dirty="0">
                <a:latin typeface="华文新魏" panose="02010800040101010101" pitchFamily="2" charset="-122"/>
              </a:rPr>
              <a:t>1</a:t>
            </a:r>
            <a:r>
              <a:rPr lang="zh-CN" altLang="en-US" dirty="0">
                <a:latin typeface="华文新魏" panose="02010800040101010101" pitchFamily="2" charset="-122"/>
              </a:rPr>
              <a:t>或</a:t>
            </a:r>
            <a:r>
              <a:rPr lang="en-US" altLang="zh-CN" dirty="0">
                <a:latin typeface="华文新魏" panose="02010800040101010101" pitchFamily="2" charset="-122"/>
              </a:rPr>
              <a:t>R</a:t>
            </a:r>
            <a:r>
              <a:rPr lang="en-US" altLang="zh-CN" baseline="-16000" dirty="0">
                <a:latin typeface="华文新魏" panose="02010800040101010101" pitchFamily="2" charset="-122"/>
              </a:rPr>
              <a:t>1</a:t>
            </a:r>
            <a:r>
              <a:rPr lang="en-US" altLang="zh-CN" dirty="0">
                <a:latin typeface="华文新魏" panose="02010800040101010101" pitchFamily="2" charset="-122"/>
                <a:sym typeface="Symbol" panose="05050102010706020507" pitchFamily="18" charset="2"/>
              </a:rPr>
              <a:t>∩R</a:t>
            </a:r>
            <a:r>
              <a:rPr lang="en-US" altLang="zh-CN" baseline="-16000" dirty="0">
                <a:latin typeface="华文新魏" panose="02010800040101010101" pitchFamily="2" charset="-122"/>
              </a:rPr>
              <a:t>2</a:t>
            </a:r>
            <a:r>
              <a:rPr lang="en-US" altLang="zh-CN" dirty="0">
                <a:latin typeface="华文新魏" panose="02010800040101010101" pitchFamily="2" charset="-122"/>
                <a:sym typeface="Symbol" panose="05050102010706020507" pitchFamily="18" charset="2"/>
              </a:rPr>
              <a:t>R</a:t>
            </a:r>
            <a:r>
              <a:rPr lang="en-US" altLang="zh-CN" baseline="-16000" dirty="0">
                <a:latin typeface="华文新魏" panose="02010800040101010101" pitchFamily="2" charset="-122"/>
              </a:rPr>
              <a:t>2  </a:t>
            </a:r>
            <a:r>
              <a:rPr lang="zh-CN" altLang="en-US" dirty="0">
                <a:latin typeface="华文新魏" panose="02010800040101010101" pitchFamily="2" charset="-122"/>
              </a:rPr>
              <a:t>成立</a:t>
            </a:r>
          </a:p>
          <a:p>
            <a:pPr lvl="1" eaLnBrk="1" hangingPunct="1">
              <a:lnSpc>
                <a:spcPct val="120000"/>
              </a:lnSpc>
              <a:spcBef>
                <a:spcPct val="50000"/>
              </a:spcBef>
              <a:buFontTx/>
              <a:buNone/>
            </a:pPr>
            <a:r>
              <a:rPr lang="en-US" altLang="zh-CN" dirty="0">
                <a:latin typeface="华文新魏" panose="02010800040101010101" pitchFamily="2" charset="-122"/>
              </a:rPr>
              <a:t>      R</a:t>
            </a:r>
            <a:r>
              <a:rPr lang="en-US" altLang="zh-CN" baseline="-16000" dirty="0">
                <a:latin typeface="华文新魏" panose="02010800040101010101" pitchFamily="2" charset="-122"/>
              </a:rPr>
              <a:t>1</a:t>
            </a:r>
            <a:r>
              <a:rPr lang="en-US" altLang="zh-CN" dirty="0">
                <a:latin typeface="华文新魏" panose="02010800040101010101" pitchFamily="2" charset="-122"/>
                <a:sym typeface="Symbol" panose="05050102010706020507" pitchFamily="18" charset="2"/>
              </a:rPr>
              <a:t>∩R</a:t>
            </a:r>
            <a:r>
              <a:rPr lang="en-US" altLang="zh-CN" baseline="-16000" dirty="0">
                <a:latin typeface="华文新魏" panose="02010800040101010101" pitchFamily="2" charset="-122"/>
              </a:rPr>
              <a:t>2</a:t>
            </a:r>
            <a:r>
              <a:rPr lang="en-US" altLang="zh-CN" dirty="0">
                <a:latin typeface="华文新魏" panose="02010800040101010101" pitchFamily="2" charset="-122"/>
                <a:sym typeface="Symbol" panose="05050102010706020507" pitchFamily="18" charset="2"/>
              </a:rPr>
              <a:t>R</a:t>
            </a:r>
            <a:r>
              <a:rPr lang="en-US" altLang="zh-CN" baseline="-16000" dirty="0">
                <a:latin typeface="华文新魏" panose="02010800040101010101" pitchFamily="2" charset="-122"/>
              </a:rPr>
              <a:t>1 </a:t>
            </a:r>
            <a:r>
              <a:rPr lang="en-US" altLang="zh-CN" dirty="0">
                <a:latin typeface="华文新魏" panose="02010800040101010101" pitchFamily="2" charset="-122"/>
              </a:rPr>
              <a:t>-</a:t>
            </a:r>
            <a:r>
              <a:rPr lang="en-US" altLang="zh-CN" baseline="-16000" dirty="0">
                <a:latin typeface="华文新魏" panose="02010800040101010101" pitchFamily="2" charset="-122"/>
              </a:rPr>
              <a:t> </a:t>
            </a:r>
            <a:r>
              <a:rPr lang="en-US" altLang="zh-CN" dirty="0">
                <a:latin typeface="华文新魏" panose="02010800040101010101" pitchFamily="2" charset="-122"/>
                <a:sym typeface="Symbol" panose="05050102010706020507" pitchFamily="18" charset="2"/>
              </a:rPr>
              <a:t>R</a:t>
            </a:r>
            <a:r>
              <a:rPr lang="en-US" altLang="zh-CN" baseline="-16000" dirty="0">
                <a:latin typeface="华文新魏" panose="02010800040101010101" pitchFamily="2" charset="-122"/>
              </a:rPr>
              <a:t>2</a:t>
            </a:r>
            <a:r>
              <a:rPr lang="zh-CN" altLang="en-US" dirty="0">
                <a:latin typeface="华文新魏" panose="02010800040101010101" pitchFamily="2" charset="-122"/>
              </a:rPr>
              <a:t>或</a:t>
            </a:r>
            <a:r>
              <a:rPr lang="en-US" altLang="zh-CN" dirty="0">
                <a:latin typeface="华文新魏" panose="02010800040101010101" pitchFamily="2" charset="-122"/>
              </a:rPr>
              <a:t>R</a:t>
            </a:r>
            <a:r>
              <a:rPr lang="en-US" altLang="zh-CN" baseline="-16000" dirty="0">
                <a:latin typeface="华文新魏" panose="02010800040101010101" pitchFamily="2" charset="-122"/>
              </a:rPr>
              <a:t>1</a:t>
            </a:r>
            <a:r>
              <a:rPr lang="en-US" altLang="zh-CN" dirty="0">
                <a:latin typeface="华文新魏" panose="02010800040101010101" pitchFamily="2" charset="-122"/>
                <a:sym typeface="Symbol" panose="05050102010706020507" pitchFamily="18" charset="2"/>
              </a:rPr>
              <a:t>∩R</a:t>
            </a:r>
            <a:r>
              <a:rPr lang="en-US" altLang="zh-CN" baseline="-16000" dirty="0">
                <a:latin typeface="华文新魏" panose="02010800040101010101" pitchFamily="2" charset="-122"/>
              </a:rPr>
              <a:t>2</a:t>
            </a:r>
            <a:r>
              <a:rPr lang="en-US" altLang="zh-CN" dirty="0">
                <a:latin typeface="华文新魏" panose="02010800040101010101" pitchFamily="2" charset="-122"/>
                <a:sym typeface="Symbol" panose="05050102010706020507" pitchFamily="18" charset="2"/>
              </a:rPr>
              <a:t>R</a:t>
            </a:r>
            <a:r>
              <a:rPr lang="en-US" altLang="zh-CN" baseline="-16000" dirty="0">
                <a:latin typeface="华文新魏" panose="02010800040101010101" pitchFamily="2" charset="-122"/>
              </a:rPr>
              <a:t>2  </a:t>
            </a:r>
            <a:r>
              <a:rPr lang="en-US" altLang="zh-CN" dirty="0">
                <a:latin typeface="华文新魏" panose="02010800040101010101" pitchFamily="2" charset="-122"/>
              </a:rPr>
              <a:t>-</a:t>
            </a:r>
            <a:r>
              <a:rPr lang="en-US" altLang="zh-CN" baseline="-16000" dirty="0">
                <a:latin typeface="华文新魏" panose="02010800040101010101" pitchFamily="2" charset="-122"/>
              </a:rPr>
              <a:t> </a:t>
            </a:r>
            <a:r>
              <a:rPr lang="en-US" altLang="zh-CN" dirty="0">
                <a:latin typeface="华文新魏" panose="02010800040101010101" pitchFamily="2" charset="-122"/>
              </a:rPr>
              <a:t>R</a:t>
            </a:r>
            <a:r>
              <a:rPr lang="en-US" altLang="zh-CN" baseline="-16000" dirty="0">
                <a:latin typeface="华文新魏" panose="02010800040101010101" pitchFamily="2" charset="-122"/>
              </a:rPr>
              <a:t>1</a:t>
            </a:r>
          </a:p>
          <a:p>
            <a:pPr lvl="1" eaLnBrk="1" hangingPunct="1">
              <a:lnSpc>
                <a:spcPct val="120000"/>
              </a:lnSpc>
              <a:spcBef>
                <a:spcPct val="50000"/>
              </a:spcBef>
              <a:buFontTx/>
              <a:buNone/>
            </a:pPr>
            <a:endParaRPr lang="zh-CN" altLang="en-US" baseline="-16000" dirty="0">
              <a:latin typeface="华文新魏" panose="02010800040101010101" pitchFamily="2" charset="-122"/>
            </a:endParaRPr>
          </a:p>
        </p:txBody>
      </p:sp>
      <p:sp>
        <p:nvSpPr>
          <p:cNvPr id="113670" name="TextBox 6"/>
          <p:cNvSpPr txBox="1">
            <a:spLocks noChangeArrowheads="1"/>
          </p:cNvSpPr>
          <p:nvPr/>
        </p:nvSpPr>
        <p:spPr bwMode="auto">
          <a:xfrm>
            <a:off x="1520825" y="5445125"/>
            <a:ext cx="52117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r>
              <a:rPr lang="zh-CN" altLang="en-US" sz="2800" dirty="0">
                <a:solidFill>
                  <a:srgbClr val="FF0000"/>
                </a:solidFill>
              </a:rPr>
              <a:t>在函数依赖约束下，是必要条件</a:t>
            </a:r>
          </a:p>
        </p:txBody>
      </p:sp>
    </p:spTree>
    <p:extLst>
      <p:ext uri="{BB962C8B-B14F-4D97-AF65-F5344CB8AC3E}">
        <p14:creationId xmlns:p14="http://schemas.microsoft.com/office/powerpoint/2010/main" val="296858754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113668" name="Rectangle 2"/>
          <p:cNvSpPr>
            <a:spLocks noGrp="1" noChangeArrowheads="1"/>
          </p:cNvSpPr>
          <p:nvPr>
            <p:ph type="title"/>
          </p:nvPr>
        </p:nvSpPr>
        <p:spPr/>
        <p:txBody>
          <a:bodyPr/>
          <a:lstStyle/>
          <a:p>
            <a:pPr eaLnBrk="1" hangingPunct="1">
              <a:defRPr/>
            </a:pPr>
            <a:r>
              <a:rPr kumimoji="1" lang="zh-CN" altLang="en-US" dirty="0"/>
              <a:t>无损连接分解判断</a:t>
            </a:r>
            <a:r>
              <a:rPr kumimoji="1" lang="en-US" altLang="zh-CN" dirty="0"/>
              <a:t>-</a:t>
            </a:r>
            <a:r>
              <a:rPr kumimoji="1" lang="zh-CN" altLang="en-US" dirty="0"/>
              <a:t>快速法</a:t>
            </a:r>
          </a:p>
        </p:txBody>
      </p:sp>
      <p:sp>
        <p:nvSpPr>
          <p:cNvPr id="114693" name="Rectangle 3"/>
          <p:cNvSpPr>
            <a:spLocks noGrp="1" noChangeArrowheads="1"/>
          </p:cNvSpPr>
          <p:nvPr>
            <p:ph idx="1"/>
          </p:nvPr>
        </p:nvSpPr>
        <p:spPr>
          <a:xfrm>
            <a:off x="685800" y="1371600"/>
            <a:ext cx="7848600" cy="4876800"/>
          </a:xfrm>
        </p:spPr>
        <p:txBody>
          <a:bodyPr/>
          <a:lstStyle/>
          <a:p>
            <a:pPr eaLnBrk="1" hangingPunct="1">
              <a:buNone/>
            </a:pPr>
            <a:r>
              <a:rPr lang="en-US" altLang="zh-CN" dirty="0">
                <a:latin typeface="华文新魏" panose="02010800040101010101" pitchFamily="2" charset="-122"/>
              </a:rPr>
              <a:t>R(U,F)</a:t>
            </a:r>
            <a:r>
              <a:rPr lang="zh-CN" altLang="en-US" dirty="0">
                <a:latin typeface="华文新魏" panose="02010800040101010101" pitchFamily="2" charset="-122"/>
              </a:rPr>
              <a:t>，</a:t>
            </a:r>
            <a:r>
              <a:rPr lang="en-US" altLang="zh-CN" dirty="0">
                <a:latin typeface="华文新魏" panose="02010800040101010101" pitchFamily="2" charset="-122"/>
              </a:rPr>
              <a:t>U = {A, B, C}, F={A </a:t>
            </a:r>
            <a:r>
              <a:rPr lang="en-US" altLang="zh-CN" dirty="0">
                <a:latin typeface="华文新魏" panose="02010800040101010101" pitchFamily="2" charset="-122"/>
                <a:sym typeface="Symbol" panose="05050102010706020507" pitchFamily="18" charset="2"/>
              </a:rPr>
              <a:t></a:t>
            </a:r>
            <a:r>
              <a:rPr lang="en-US" altLang="zh-CN" dirty="0">
                <a:latin typeface="华文新魏" panose="02010800040101010101" pitchFamily="2" charset="-122"/>
              </a:rPr>
              <a:t> B}, </a:t>
            </a:r>
          </a:p>
          <a:p>
            <a:pPr eaLnBrk="1" hangingPunct="1">
              <a:spcBef>
                <a:spcPct val="105000"/>
              </a:spcBef>
              <a:buFont typeface="Wingdings" panose="05000000000000000000" pitchFamily="2" charset="2"/>
              <a:buNone/>
            </a:pPr>
            <a:r>
              <a:rPr lang="en-US" altLang="zh-CN" dirty="0">
                <a:latin typeface="华文新魏" panose="02010800040101010101" pitchFamily="2" charset="-122"/>
                <a:sym typeface="Symbol" panose="05050102010706020507" pitchFamily="18" charset="2"/>
              </a:rPr>
              <a:t></a:t>
            </a:r>
            <a:r>
              <a:rPr lang="en-US" altLang="zh-CN" dirty="0">
                <a:latin typeface="华文新魏" panose="02010800040101010101" pitchFamily="2" charset="-122"/>
              </a:rPr>
              <a:t>={R</a:t>
            </a:r>
            <a:r>
              <a:rPr lang="en-US" altLang="zh-CN" baseline="-16000" dirty="0">
                <a:latin typeface="华文新魏" panose="02010800040101010101" pitchFamily="2" charset="-122"/>
                <a:sym typeface="Symbol" panose="05050102010706020507" pitchFamily="18" charset="2"/>
              </a:rPr>
              <a:t>1</a:t>
            </a:r>
            <a:r>
              <a:rPr lang="en-US" altLang="zh-CN" dirty="0">
                <a:latin typeface="华文新魏" panose="02010800040101010101" pitchFamily="2" charset="-122"/>
              </a:rPr>
              <a:t>(AB), R</a:t>
            </a:r>
            <a:r>
              <a:rPr lang="en-US" altLang="zh-CN" baseline="-16000" dirty="0">
                <a:latin typeface="华文新魏" panose="02010800040101010101" pitchFamily="2" charset="-122"/>
                <a:sym typeface="Symbol" panose="05050102010706020507" pitchFamily="18" charset="2"/>
              </a:rPr>
              <a:t>2</a:t>
            </a:r>
            <a:r>
              <a:rPr lang="en-US" altLang="zh-CN" dirty="0">
                <a:latin typeface="华文新魏" panose="02010800040101010101" pitchFamily="2" charset="-122"/>
              </a:rPr>
              <a:t>(AC)}</a:t>
            </a:r>
          </a:p>
          <a:p>
            <a:pPr eaLnBrk="1" hangingPunct="1">
              <a:spcBef>
                <a:spcPct val="105000"/>
              </a:spcBef>
              <a:buFont typeface="Wingdings" panose="05000000000000000000" pitchFamily="2" charset="2"/>
              <a:buNone/>
            </a:pPr>
            <a:r>
              <a:rPr lang="en-US" altLang="zh-CN" dirty="0">
                <a:latin typeface="华文新魏" panose="02010800040101010101" pitchFamily="2" charset="-122"/>
              </a:rPr>
              <a:t>R</a:t>
            </a:r>
            <a:r>
              <a:rPr lang="en-US" altLang="zh-CN" baseline="-16000" dirty="0">
                <a:latin typeface="华文新魏" panose="02010800040101010101" pitchFamily="2" charset="-122"/>
                <a:sym typeface="Symbol" panose="05050102010706020507" pitchFamily="18" charset="2"/>
              </a:rPr>
              <a:t>1</a:t>
            </a:r>
            <a:r>
              <a:rPr lang="en-US" altLang="zh-CN" dirty="0">
                <a:latin typeface="华文新魏" panose="02010800040101010101" pitchFamily="2" charset="-122"/>
              </a:rPr>
              <a:t>∩R</a:t>
            </a:r>
            <a:r>
              <a:rPr lang="en-US" altLang="zh-CN" baseline="-16000" dirty="0">
                <a:latin typeface="华文新魏" panose="02010800040101010101" pitchFamily="2" charset="-122"/>
                <a:sym typeface="Symbol" panose="05050102010706020507" pitchFamily="18" charset="2"/>
              </a:rPr>
              <a:t>2</a:t>
            </a:r>
            <a:r>
              <a:rPr lang="en-US" altLang="zh-CN" dirty="0">
                <a:latin typeface="华文新魏" panose="02010800040101010101" pitchFamily="2" charset="-122"/>
              </a:rPr>
              <a:t> = A, R</a:t>
            </a:r>
            <a:r>
              <a:rPr lang="en-US" altLang="zh-CN" baseline="-16000" dirty="0">
                <a:latin typeface="华文新魏" panose="02010800040101010101" pitchFamily="2" charset="-122"/>
                <a:sym typeface="Symbol" panose="05050102010706020507" pitchFamily="18" charset="2"/>
              </a:rPr>
              <a:t>1</a:t>
            </a:r>
            <a:r>
              <a:rPr lang="en-US" altLang="zh-CN" dirty="0">
                <a:latin typeface="华文新魏" panose="02010800040101010101" pitchFamily="2" charset="-122"/>
              </a:rPr>
              <a:t>－R</a:t>
            </a:r>
            <a:r>
              <a:rPr lang="en-US" altLang="zh-CN" baseline="-16000" dirty="0">
                <a:latin typeface="华文新魏" panose="02010800040101010101" pitchFamily="2" charset="-122"/>
                <a:sym typeface="Symbol" panose="05050102010706020507" pitchFamily="18" charset="2"/>
              </a:rPr>
              <a:t>2</a:t>
            </a:r>
            <a:r>
              <a:rPr lang="en-US" altLang="zh-CN" dirty="0">
                <a:latin typeface="华文新魏" panose="02010800040101010101" pitchFamily="2" charset="-122"/>
              </a:rPr>
              <a:t> = B</a:t>
            </a:r>
          </a:p>
          <a:p>
            <a:pPr eaLnBrk="1" hangingPunct="1">
              <a:buFont typeface="Wingdings" panose="05000000000000000000" pitchFamily="2" charset="2"/>
              <a:buNone/>
            </a:pPr>
            <a:endParaRPr lang="zh-CN" altLang="en-US" dirty="0">
              <a:latin typeface="华文新魏" panose="02010800040101010101" pitchFamily="2" charset="-122"/>
            </a:endParaRPr>
          </a:p>
          <a:p>
            <a:pPr eaLnBrk="1" hangingPunct="1">
              <a:buFont typeface="Wingdings" panose="05000000000000000000" pitchFamily="2" charset="2"/>
              <a:buNone/>
            </a:pPr>
            <a:r>
              <a:rPr lang="zh-CN" altLang="en-US" dirty="0">
                <a:latin typeface="华文新魏" panose="02010800040101010101" pitchFamily="2" charset="-122"/>
              </a:rPr>
              <a:t>由</a:t>
            </a:r>
            <a:r>
              <a:rPr lang="en-US" altLang="zh-CN" dirty="0">
                <a:latin typeface="华文新魏" panose="02010800040101010101" pitchFamily="2" charset="-122"/>
              </a:rPr>
              <a:t>A </a:t>
            </a:r>
            <a:r>
              <a:rPr lang="en-US" altLang="zh-CN" dirty="0">
                <a:latin typeface="华文新魏" panose="02010800040101010101" pitchFamily="2" charset="-122"/>
                <a:sym typeface="Symbol" panose="05050102010706020507" pitchFamily="18" charset="2"/>
              </a:rPr>
              <a:t></a:t>
            </a:r>
            <a:r>
              <a:rPr lang="en-US" altLang="zh-CN" dirty="0">
                <a:latin typeface="华文新魏" panose="02010800040101010101" pitchFamily="2" charset="-122"/>
              </a:rPr>
              <a:t> B ，</a:t>
            </a:r>
            <a:r>
              <a:rPr lang="zh-CN" altLang="en-US" dirty="0">
                <a:latin typeface="华文新魏" panose="02010800040101010101" pitchFamily="2" charset="-122"/>
              </a:rPr>
              <a:t>得到</a:t>
            </a:r>
            <a:r>
              <a:rPr lang="zh-CN" altLang="en-US" dirty="0">
                <a:latin typeface="华文新魏" panose="02010800040101010101" pitchFamily="2" charset="-122"/>
                <a:sym typeface="Symbol" panose="05050102010706020507" pitchFamily="18" charset="2"/>
              </a:rPr>
              <a:t></a:t>
            </a:r>
            <a:r>
              <a:rPr lang="zh-CN" altLang="en-US" dirty="0">
                <a:latin typeface="华文新魏" panose="02010800040101010101" pitchFamily="2" charset="-122"/>
              </a:rPr>
              <a:t>是无损连接分解</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114692" name="Rectangle 2"/>
          <p:cNvSpPr>
            <a:spLocks noGrp="1" noChangeArrowheads="1"/>
          </p:cNvSpPr>
          <p:nvPr>
            <p:ph type="title"/>
          </p:nvPr>
        </p:nvSpPr>
        <p:spPr/>
        <p:txBody>
          <a:bodyPr/>
          <a:lstStyle/>
          <a:p>
            <a:pPr eaLnBrk="1" hangingPunct="1">
              <a:defRPr/>
            </a:pPr>
            <a:r>
              <a:rPr kumimoji="1" lang="zh-CN" altLang="en-US"/>
              <a:t>保持函数依赖的分解</a:t>
            </a:r>
          </a:p>
        </p:txBody>
      </p:sp>
      <p:sp>
        <p:nvSpPr>
          <p:cNvPr id="115717" name="Rectangle 3"/>
          <p:cNvSpPr>
            <a:spLocks noGrp="1" noChangeArrowheads="1"/>
          </p:cNvSpPr>
          <p:nvPr>
            <p:ph idx="1"/>
          </p:nvPr>
        </p:nvSpPr>
        <p:spPr>
          <a:xfrm>
            <a:off x="720725" y="1284188"/>
            <a:ext cx="7602538" cy="4737100"/>
          </a:xfrm>
        </p:spPr>
        <p:txBody>
          <a:bodyPr/>
          <a:lstStyle/>
          <a:p>
            <a:pPr eaLnBrk="1" hangingPunct="1">
              <a:lnSpc>
                <a:spcPct val="150000"/>
              </a:lnSpc>
              <a:spcBef>
                <a:spcPts val="0"/>
              </a:spcBef>
            </a:pPr>
            <a:r>
              <a:rPr lang="zh-CN" altLang="en-US" dirty="0">
                <a:latin typeface="华文新魏" panose="02010800040101010101" pitchFamily="2" charset="-122"/>
              </a:rPr>
              <a:t>保持函数依赖的模式分解</a:t>
            </a:r>
          </a:p>
          <a:p>
            <a:pPr lvl="1" eaLnBrk="1" hangingPunct="1">
              <a:lnSpc>
                <a:spcPct val="150000"/>
              </a:lnSpc>
              <a:spcBef>
                <a:spcPts val="0"/>
              </a:spcBef>
            </a:pPr>
            <a:r>
              <a:rPr lang="zh-CN" altLang="en-US" dirty="0">
                <a:sym typeface="Symbol" panose="05050102010706020507" pitchFamily="18" charset="2"/>
              </a:rPr>
              <a:t>给定关系模式</a:t>
            </a:r>
            <a:r>
              <a:rPr lang="en-US" altLang="zh-CN" dirty="0">
                <a:sym typeface="Symbol" panose="05050102010706020507" pitchFamily="18" charset="2"/>
              </a:rPr>
              <a:t>R(U,F)</a:t>
            </a:r>
            <a:r>
              <a:rPr lang="zh-CN" altLang="en-US" dirty="0">
                <a:sym typeface="Symbol" panose="05050102010706020507" pitchFamily="18" charset="2"/>
              </a:rPr>
              <a:t>，</a:t>
            </a:r>
            <a:r>
              <a:rPr lang="en-US" altLang="zh-CN" dirty="0">
                <a:sym typeface="Symbol" panose="05050102010706020507" pitchFamily="18" charset="2"/>
              </a:rPr>
              <a:t></a:t>
            </a:r>
            <a:r>
              <a:rPr lang="zh-CN" altLang="en-US" dirty="0">
                <a:latin typeface="华文新魏" panose="02010800040101010101" pitchFamily="2" charset="-122"/>
                <a:sym typeface="Symbol" panose="05050102010706020507" pitchFamily="18" charset="2"/>
              </a:rPr>
              <a:t>是</a:t>
            </a:r>
            <a:r>
              <a:rPr lang="en-US" altLang="zh-CN" dirty="0">
                <a:latin typeface="华文新魏" panose="02010800040101010101" pitchFamily="2" charset="-122"/>
                <a:sym typeface="Symbol" panose="05050102010706020507" pitchFamily="18" charset="2"/>
              </a:rPr>
              <a:t>U</a:t>
            </a:r>
            <a:r>
              <a:rPr lang="zh-CN" altLang="en-US" dirty="0">
                <a:latin typeface="华文新魏" panose="02010800040101010101" pitchFamily="2" charset="-122"/>
                <a:sym typeface="Symbol" panose="05050102010706020507" pitchFamily="18" charset="2"/>
              </a:rPr>
              <a:t>的子集，函数依赖集合</a:t>
            </a:r>
            <a:r>
              <a:rPr lang="en-US" altLang="zh-CN" dirty="0">
                <a:latin typeface="华文新魏" panose="02010800040101010101" pitchFamily="2" charset="-122"/>
              </a:rPr>
              <a:t>F</a:t>
            </a:r>
            <a:r>
              <a:rPr lang="zh-CN" altLang="en-US" dirty="0">
                <a:latin typeface="华文新魏" panose="02010800040101010101" pitchFamily="2" charset="-122"/>
              </a:rPr>
              <a:t>在</a:t>
            </a:r>
            <a:r>
              <a:rPr lang="en-US" altLang="zh-CN" dirty="0">
                <a:sym typeface="Symbol" panose="05050102010706020507" pitchFamily="18" charset="2"/>
              </a:rPr>
              <a:t></a:t>
            </a:r>
            <a:r>
              <a:rPr lang="zh-CN" altLang="en-US" dirty="0">
                <a:latin typeface="华文新魏" panose="02010800040101010101" pitchFamily="2" charset="-122"/>
              </a:rPr>
              <a:t>上的投影定义为</a:t>
            </a:r>
          </a:p>
          <a:p>
            <a:pPr lvl="1" algn="ctr" eaLnBrk="1" hangingPunct="1">
              <a:lnSpc>
                <a:spcPct val="150000"/>
              </a:lnSpc>
              <a:spcBef>
                <a:spcPts val="0"/>
              </a:spcBef>
              <a:buFontTx/>
              <a:buNone/>
            </a:pPr>
            <a:r>
              <a:rPr lang="zh-CN" altLang="en-US" dirty="0">
                <a:latin typeface="华文新魏" panose="02010800040101010101" pitchFamily="2" charset="-122"/>
                <a:sym typeface="Symbol" panose="05050102010706020507" pitchFamily="18" charset="2"/>
              </a:rPr>
              <a:t>∏</a:t>
            </a:r>
            <a:r>
              <a:rPr lang="en-US" altLang="zh-CN" dirty="0">
                <a:sym typeface="Symbol" panose="05050102010706020507" pitchFamily="18" charset="2"/>
              </a:rPr>
              <a:t></a:t>
            </a:r>
            <a:r>
              <a:rPr lang="en-US" altLang="zh-CN" dirty="0">
                <a:latin typeface="华文新魏" panose="02010800040101010101" pitchFamily="2" charset="-122"/>
                <a:sym typeface="Symbol" panose="05050102010706020507" pitchFamily="18" charset="2"/>
              </a:rPr>
              <a:t>(F) = {</a:t>
            </a:r>
            <a:r>
              <a:rPr lang="en-US" altLang="zh-CN" dirty="0">
                <a:sym typeface="Symbol" panose="05050102010706020507" pitchFamily="18" charset="2"/>
              </a:rPr>
              <a:t></a:t>
            </a:r>
            <a:r>
              <a:rPr lang="en-US" altLang="zh-CN" dirty="0">
                <a:latin typeface="华文新魏" panose="02010800040101010101" pitchFamily="2" charset="-122"/>
                <a:sym typeface="Symbol" panose="05050102010706020507" pitchFamily="18" charset="2"/>
              </a:rPr>
              <a:t></a:t>
            </a:r>
            <a:r>
              <a:rPr lang="en-US" altLang="zh-CN" dirty="0">
                <a:sym typeface="Symbol" panose="05050102010706020507" pitchFamily="18" charset="2"/>
              </a:rPr>
              <a:t></a:t>
            </a:r>
            <a:r>
              <a:rPr lang="en-US" altLang="zh-CN" dirty="0">
                <a:latin typeface="华文新魏" panose="02010800040101010101" pitchFamily="2" charset="-122"/>
                <a:sym typeface="Symbol" panose="05050102010706020507" pitchFamily="18" charset="2"/>
              </a:rPr>
              <a:t> | </a:t>
            </a:r>
            <a:r>
              <a:rPr lang="en-US" altLang="zh-CN" dirty="0">
                <a:sym typeface="Symbol" panose="05050102010706020507" pitchFamily="18" charset="2"/>
              </a:rPr>
              <a:t></a:t>
            </a:r>
            <a:r>
              <a:rPr lang="en-US" altLang="zh-CN" dirty="0">
                <a:latin typeface="华文新魏" panose="02010800040101010101" pitchFamily="2" charset="-122"/>
                <a:sym typeface="Symbol" panose="05050102010706020507" pitchFamily="18" charset="2"/>
              </a:rPr>
              <a:t></a:t>
            </a:r>
            <a:r>
              <a:rPr lang="en-US" altLang="zh-CN" dirty="0">
                <a:sym typeface="Symbol" panose="05050102010706020507" pitchFamily="18" charset="2"/>
              </a:rPr>
              <a:t> </a:t>
            </a:r>
            <a:r>
              <a:rPr lang="en-US" altLang="zh-CN" dirty="0">
                <a:latin typeface="华文新魏" panose="02010800040101010101" pitchFamily="2" charset="-122"/>
                <a:sym typeface="Symbol" panose="05050102010706020507" pitchFamily="18" charset="2"/>
              </a:rPr>
              <a:t> F</a:t>
            </a:r>
            <a:r>
              <a:rPr lang="en-US" altLang="zh-CN" sz="3600" baseline="30000" dirty="0">
                <a:latin typeface="华文新魏" panose="02010800040101010101" pitchFamily="2" charset="-122"/>
                <a:sym typeface="Symbol" panose="05050102010706020507" pitchFamily="18" charset="2"/>
              </a:rPr>
              <a:t>+</a:t>
            </a:r>
            <a:r>
              <a:rPr lang="en-US" altLang="zh-CN" dirty="0">
                <a:latin typeface="华文新魏" panose="02010800040101010101" pitchFamily="2" charset="-122"/>
                <a:sym typeface="Symbol" panose="05050102010706020507" pitchFamily="18" charset="2"/>
              </a:rPr>
              <a:t>  </a:t>
            </a:r>
            <a:r>
              <a:rPr lang="en-US" altLang="zh-CN" dirty="0">
                <a:sym typeface="Symbol" panose="05050102010706020507" pitchFamily="18" charset="2"/>
              </a:rPr>
              <a:t></a:t>
            </a:r>
            <a:r>
              <a:rPr lang="en-US" altLang="zh-CN" dirty="0">
                <a:latin typeface="华文新魏" panose="02010800040101010101" pitchFamily="2" charset="-122"/>
                <a:sym typeface="Symbol" panose="05050102010706020507" pitchFamily="18" charset="2"/>
              </a:rPr>
              <a:t>  </a:t>
            </a:r>
            <a:r>
              <a:rPr lang="en-US" altLang="zh-CN" dirty="0">
                <a:sym typeface="Symbol" panose="05050102010706020507" pitchFamily="18" charset="2"/>
              </a:rPr>
              <a:t></a:t>
            </a:r>
            <a:r>
              <a:rPr lang="en-US" altLang="zh-CN" dirty="0">
                <a:latin typeface="华文新魏" panose="02010800040101010101" pitchFamily="2" charset="-122"/>
              </a:rPr>
              <a:t>}</a:t>
            </a:r>
          </a:p>
          <a:p>
            <a:pPr lvl="1" eaLnBrk="1" hangingPunct="1">
              <a:lnSpc>
                <a:spcPct val="150000"/>
              </a:lnSpc>
              <a:spcBef>
                <a:spcPts val="0"/>
              </a:spcBef>
            </a:pPr>
            <a:r>
              <a:rPr lang="zh-CN" altLang="en-US" dirty="0">
                <a:latin typeface="华文新魏" panose="02010800040101010101" pitchFamily="2" charset="-122"/>
              </a:rPr>
              <a:t>设</a:t>
            </a:r>
            <a:r>
              <a:rPr lang="zh-CN" altLang="en-US" dirty="0">
                <a:latin typeface="华文新魏" panose="02010800040101010101" pitchFamily="2" charset="-122"/>
                <a:sym typeface="Symbol" panose="05050102010706020507" pitchFamily="18" charset="2"/>
              </a:rPr>
              <a:t> = </a:t>
            </a:r>
            <a:r>
              <a:rPr lang="zh-CN" altLang="en-US" dirty="0">
                <a:latin typeface="华文新魏" panose="02010800040101010101" pitchFamily="2" charset="-122"/>
              </a:rPr>
              <a:t>{</a:t>
            </a:r>
            <a:r>
              <a:rPr lang="en-US" altLang="zh-CN" dirty="0">
                <a:latin typeface="华文新魏" panose="02010800040101010101" pitchFamily="2" charset="-122"/>
              </a:rPr>
              <a:t>R</a:t>
            </a:r>
            <a:r>
              <a:rPr lang="en-US" altLang="zh-CN" baseline="-16000" dirty="0">
                <a:latin typeface="华文新魏" panose="02010800040101010101" pitchFamily="2" charset="-122"/>
              </a:rPr>
              <a:t>1</a:t>
            </a:r>
            <a:r>
              <a:rPr lang="en-US" altLang="zh-CN" dirty="0">
                <a:latin typeface="华文新魏" panose="02010800040101010101" pitchFamily="2" charset="-122"/>
              </a:rPr>
              <a:t>, R</a:t>
            </a:r>
            <a:r>
              <a:rPr lang="en-US" altLang="zh-CN" baseline="-16000" dirty="0">
                <a:latin typeface="华文新魏" panose="02010800040101010101" pitchFamily="2" charset="-122"/>
              </a:rPr>
              <a:t>2</a:t>
            </a:r>
            <a:r>
              <a:rPr lang="en-US" altLang="zh-CN" dirty="0">
                <a:latin typeface="华文新魏" panose="02010800040101010101" pitchFamily="2" charset="-122"/>
              </a:rPr>
              <a:t>, </a:t>
            </a:r>
            <a:r>
              <a:rPr lang="en-US" altLang="zh-CN" dirty="0"/>
              <a:t>…</a:t>
            </a:r>
            <a:r>
              <a:rPr lang="en-US" altLang="zh-CN" dirty="0">
                <a:latin typeface="华文新魏" panose="02010800040101010101" pitchFamily="2" charset="-122"/>
              </a:rPr>
              <a:t>, R</a:t>
            </a:r>
            <a:r>
              <a:rPr lang="en-US" altLang="zh-CN" baseline="-16000" dirty="0">
                <a:latin typeface="华文新魏" panose="02010800040101010101" pitchFamily="2" charset="-122"/>
              </a:rPr>
              <a:t>n</a:t>
            </a:r>
            <a:r>
              <a:rPr lang="en-US" altLang="zh-CN" dirty="0">
                <a:latin typeface="华文新魏" panose="02010800040101010101" pitchFamily="2" charset="-122"/>
              </a:rPr>
              <a:t>}</a:t>
            </a:r>
            <a:r>
              <a:rPr lang="zh-CN" altLang="en-US" dirty="0">
                <a:latin typeface="华文新魏" panose="02010800040101010101" pitchFamily="2" charset="-122"/>
              </a:rPr>
              <a:t>是关系模式</a:t>
            </a:r>
            <a:r>
              <a:rPr lang="en-US" altLang="zh-CN" dirty="0">
                <a:latin typeface="华文新魏" panose="02010800040101010101" pitchFamily="2" charset="-122"/>
              </a:rPr>
              <a:t>R&lt;U , F&gt;</a:t>
            </a:r>
            <a:r>
              <a:rPr lang="zh-CN" altLang="en-US" dirty="0">
                <a:latin typeface="华文新魏" panose="02010800040101010101" pitchFamily="2" charset="-122"/>
              </a:rPr>
              <a:t>的一个分解，如果</a:t>
            </a:r>
            <a:r>
              <a:rPr lang="en-US" altLang="zh-CN" dirty="0">
                <a:latin typeface="华文新魏" panose="02010800040101010101" pitchFamily="2" charset="-122"/>
                <a:sym typeface="Symbol" panose="05050102010706020507" pitchFamily="18" charset="2"/>
              </a:rPr>
              <a:t>F</a:t>
            </a:r>
            <a:r>
              <a:rPr lang="en-US" altLang="zh-CN" sz="3600" baseline="30000" dirty="0">
                <a:latin typeface="华文新魏" panose="02010800040101010101" pitchFamily="2" charset="-122"/>
                <a:sym typeface="Symbol" panose="05050102010706020507" pitchFamily="18" charset="2"/>
              </a:rPr>
              <a:t>+</a:t>
            </a:r>
            <a:r>
              <a:rPr lang="en-US" altLang="zh-CN" dirty="0">
                <a:latin typeface="华文新魏" panose="02010800040101010101" pitchFamily="2" charset="-122"/>
              </a:rPr>
              <a:t> = (</a:t>
            </a:r>
            <a:r>
              <a:rPr lang="zh-CN" altLang="en-US" dirty="0">
                <a:latin typeface="华文新魏" panose="02010800040101010101" pitchFamily="2" charset="-122"/>
                <a:sym typeface="Symbol" panose="05050102010706020507" pitchFamily="18" charset="2"/>
              </a:rPr>
              <a:t>∏</a:t>
            </a:r>
            <a:r>
              <a:rPr lang="en-US" altLang="zh-CN" baseline="-25000" dirty="0">
                <a:latin typeface="华文新魏" panose="02010800040101010101" pitchFamily="2" charset="-122"/>
                <a:sym typeface="Symbol" panose="05050102010706020507" pitchFamily="18" charset="2"/>
              </a:rPr>
              <a:t>R1</a:t>
            </a:r>
            <a:r>
              <a:rPr lang="en-US" altLang="zh-CN" dirty="0">
                <a:latin typeface="华文新魏" panose="02010800040101010101" pitchFamily="2" charset="-122"/>
              </a:rPr>
              <a:t> (F)</a:t>
            </a:r>
            <a:r>
              <a:rPr lang="zh-CN" altLang="en-US" dirty="0">
                <a:latin typeface="Times New Roman" panose="02020603050405020304" pitchFamily="18" charset="0"/>
                <a:ea typeface="宋体" panose="02010600030101010101" pitchFamily="2" charset="-122"/>
                <a:sym typeface="Symbol" panose="05050102010706020507" pitchFamily="18" charset="2"/>
              </a:rPr>
              <a:t></a:t>
            </a:r>
            <a:r>
              <a:rPr lang="zh-CN" altLang="en-US" dirty="0">
                <a:latin typeface="华文新魏" panose="02010800040101010101" pitchFamily="2" charset="-122"/>
              </a:rPr>
              <a:t> </a:t>
            </a:r>
            <a:r>
              <a:rPr lang="zh-CN" altLang="en-US" dirty="0"/>
              <a:t>…</a:t>
            </a:r>
            <a:r>
              <a:rPr lang="zh-CN" altLang="en-US" dirty="0">
                <a:latin typeface="华文新魏" panose="02010800040101010101" pitchFamily="2" charset="-122"/>
              </a:rPr>
              <a:t> </a:t>
            </a:r>
            <a:r>
              <a:rPr lang="zh-CN" altLang="en-US" dirty="0">
                <a:latin typeface="Times New Roman" panose="02020603050405020304" pitchFamily="18" charset="0"/>
                <a:ea typeface="宋体" panose="02010600030101010101" pitchFamily="2" charset="-122"/>
                <a:sym typeface="Symbol" panose="05050102010706020507" pitchFamily="18" charset="2"/>
              </a:rPr>
              <a:t> </a:t>
            </a:r>
            <a:r>
              <a:rPr lang="zh-CN" altLang="en-US" dirty="0">
                <a:latin typeface="华文新魏" panose="02010800040101010101" pitchFamily="2" charset="-122"/>
                <a:sym typeface="Symbol" panose="05050102010706020507" pitchFamily="18" charset="2"/>
              </a:rPr>
              <a:t>∏</a:t>
            </a:r>
            <a:r>
              <a:rPr lang="en-US" altLang="zh-CN" baseline="-25000" dirty="0">
                <a:latin typeface="华文新魏" panose="02010800040101010101" pitchFamily="2" charset="-122"/>
                <a:sym typeface="Symbol" panose="05050102010706020507" pitchFamily="18" charset="2"/>
              </a:rPr>
              <a:t>Rn</a:t>
            </a:r>
            <a:r>
              <a:rPr lang="en-US" altLang="zh-CN" dirty="0">
                <a:latin typeface="华文新魏" panose="02010800040101010101" pitchFamily="2" charset="-122"/>
              </a:rPr>
              <a:t> (F))</a:t>
            </a:r>
            <a:r>
              <a:rPr lang="en-US" altLang="zh-CN" sz="3600" baseline="30000" dirty="0">
                <a:latin typeface="华文新魏" panose="02010800040101010101" pitchFamily="2" charset="-122"/>
                <a:sym typeface="Symbol" panose="05050102010706020507" pitchFamily="18" charset="2"/>
              </a:rPr>
              <a:t>+</a:t>
            </a:r>
            <a:r>
              <a:rPr lang="en-US" altLang="zh-CN" dirty="0">
                <a:latin typeface="华文新魏" panose="02010800040101010101" pitchFamily="2" charset="-122"/>
              </a:rPr>
              <a:t>，</a:t>
            </a:r>
            <a:r>
              <a:rPr lang="zh-CN" altLang="en-US" dirty="0">
                <a:latin typeface="华文新魏" panose="02010800040101010101" pitchFamily="2" charset="-122"/>
              </a:rPr>
              <a:t>则称</a:t>
            </a:r>
            <a:r>
              <a:rPr lang="zh-CN" altLang="en-US" dirty="0">
                <a:latin typeface="华文新魏" panose="02010800040101010101" pitchFamily="2" charset="-122"/>
                <a:sym typeface="Symbol" panose="05050102010706020507" pitchFamily="18" charset="2"/>
              </a:rPr>
              <a:t></a:t>
            </a:r>
            <a:r>
              <a:rPr lang="zh-CN" altLang="en-US" dirty="0">
                <a:latin typeface="华文新魏" panose="02010800040101010101" pitchFamily="2" charset="-122"/>
              </a:rPr>
              <a:t>是保持函数依赖的分解</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115716" name="Rectangle 2"/>
          <p:cNvSpPr>
            <a:spLocks noGrp="1" noChangeArrowheads="1"/>
          </p:cNvSpPr>
          <p:nvPr>
            <p:ph type="title"/>
          </p:nvPr>
        </p:nvSpPr>
        <p:spPr/>
        <p:txBody>
          <a:bodyPr/>
          <a:lstStyle/>
          <a:p>
            <a:pPr eaLnBrk="1" hangingPunct="1">
              <a:defRPr/>
            </a:pPr>
            <a:r>
              <a:rPr kumimoji="1" lang="zh-CN" altLang="en-US"/>
              <a:t>保持函数依赖的分解</a:t>
            </a:r>
          </a:p>
        </p:txBody>
      </p:sp>
      <p:sp>
        <p:nvSpPr>
          <p:cNvPr id="116741" name="Rectangle 3"/>
          <p:cNvSpPr>
            <a:spLocks noGrp="1" noChangeArrowheads="1"/>
          </p:cNvSpPr>
          <p:nvPr>
            <p:ph idx="1"/>
          </p:nvPr>
        </p:nvSpPr>
        <p:spPr/>
        <p:txBody>
          <a:bodyPr/>
          <a:lstStyle/>
          <a:p>
            <a:pPr lvl="1" eaLnBrk="1" hangingPunct="1">
              <a:buFontTx/>
              <a:buNone/>
            </a:pPr>
            <a:r>
              <a:rPr lang="zh-CN" altLang="en-US" dirty="0">
                <a:latin typeface="华文新魏" panose="02010800040101010101" pitchFamily="2" charset="-122"/>
              </a:rPr>
              <a:t>保持依赖的分解示例：关系模式</a:t>
            </a:r>
            <a:r>
              <a:rPr lang="en-US" altLang="zh-CN" dirty="0">
                <a:latin typeface="华文新魏" panose="02010800040101010101" pitchFamily="2" charset="-122"/>
              </a:rPr>
              <a:t>R&lt;U, F&gt;</a:t>
            </a:r>
          </a:p>
          <a:p>
            <a:pPr lvl="1" eaLnBrk="1" hangingPunct="1">
              <a:buFontTx/>
              <a:buNone/>
            </a:pPr>
            <a:r>
              <a:rPr lang="en-US" altLang="zh-CN" dirty="0">
                <a:latin typeface="华文新魏" panose="02010800040101010101" pitchFamily="2" charset="-122"/>
              </a:rPr>
              <a:t>U = {CITY, ST, ZIP},</a:t>
            </a:r>
          </a:p>
          <a:p>
            <a:pPr lvl="1" eaLnBrk="1" hangingPunct="1">
              <a:buFontTx/>
              <a:buNone/>
            </a:pPr>
            <a:r>
              <a:rPr lang="en-US" altLang="zh-CN" dirty="0">
                <a:latin typeface="华文新魏" panose="02010800040101010101" pitchFamily="2" charset="-122"/>
              </a:rPr>
              <a:t>F = {(CITY, ST) </a:t>
            </a:r>
            <a:r>
              <a:rPr lang="en-US" altLang="zh-CN" dirty="0">
                <a:latin typeface="华文新魏" panose="02010800040101010101" pitchFamily="2" charset="-122"/>
                <a:sym typeface="Symbol" panose="05050102010706020507" pitchFamily="18" charset="2"/>
              </a:rPr>
              <a:t></a:t>
            </a:r>
            <a:r>
              <a:rPr lang="en-US" altLang="zh-CN" dirty="0">
                <a:latin typeface="华文新魏" panose="02010800040101010101" pitchFamily="2" charset="-122"/>
              </a:rPr>
              <a:t> ZIP, ZIP </a:t>
            </a:r>
            <a:r>
              <a:rPr lang="en-US" altLang="zh-CN" dirty="0">
                <a:latin typeface="华文新魏" panose="02010800040101010101" pitchFamily="2" charset="-122"/>
                <a:sym typeface="Symbol" panose="05050102010706020507" pitchFamily="18" charset="2"/>
              </a:rPr>
              <a:t></a:t>
            </a:r>
            <a:r>
              <a:rPr lang="en-US" altLang="zh-CN" dirty="0">
                <a:latin typeface="华文新魏" panose="02010800040101010101" pitchFamily="2" charset="-122"/>
              </a:rPr>
              <a:t> CITY}</a:t>
            </a:r>
          </a:p>
          <a:p>
            <a:pPr lvl="1" eaLnBrk="1" hangingPunct="1">
              <a:buFontTx/>
              <a:buNone/>
            </a:pPr>
            <a:r>
              <a:rPr lang="zh-CN" altLang="en-US" dirty="0">
                <a:latin typeface="华文新魏" panose="02010800040101010101" pitchFamily="2" charset="-122"/>
                <a:sym typeface="Symbol" panose="05050102010706020507" pitchFamily="18" charset="2"/>
              </a:rPr>
              <a:t></a:t>
            </a:r>
            <a:r>
              <a:rPr lang="en-US" altLang="zh-CN" dirty="0">
                <a:latin typeface="华文新魏" panose="02010800040101010101" pitchFamily="2" charset="-122"/>
                <a:sym typeface="Symbol" panose="05050102010706020507" pitchFamily="18" charset="2"/>
              </a:rPr>
              <a:t> = {</a:t>
            </a:r>
            <a:r>
              <a:rPr lang="en-US" altLang="zh-CN" dirty="0">
                <a:latin typeface="华文新魏" panose="02010800040101010101" pitchFamily="2" charset="-122"/>
              </a:rPr>
              <a:t>R</a:t>
            </a:r>
            <a:r>
              <a:rPr lang="en-US" altLang="zh-CN" baseline="-16000" dirty="0">
                <a:latin typeface="华文新魏" panose="02010800040101010101" pitchFamily="2" charset="-122"/>
              </a:rPr>
              <a:t>1 </a:t>
            </a:r>
            <a:r>
              <a:rPr lang="en-US" altLang="zh-CN" dirty="0">
                <a:latin typeface="华文新魏" panose="02010800040101010101" pitchFamily="2" charset="-122"/>
                <a:sym typeface="Symbol" panose="05050102010706020507" pitchFamily="18" charset="2"/>
              </a:rPr>
              <a:t>= {ST, ZIP}, </a:t>
            </a:r>
            <a:r>
              <a:rPr lang="en-US" altLang="zh-CN" dirty="0">
                <a:latin typeface="华文新魏" panose="02010800040101010101" pitchFamily="2" charset="-122"/>
              </a:rPr>
              <a:t>R</a:t>
            </a:r>
            <a:r>
              <a:rPr lang="en-US" altLang="zh-CN" baseline="-16000" dirty="0">
                <a:latin typeface="华文新魏" panose="02010800040101010101" pitchFamily="2" charset="-122"/>
              </a:rPr>
              <a:t>2</a:t>
            </a:r>
            <a:r>
              <a:rPr lang="en-US" altLang="zh-CN" dirty="0">
                <a:latin typeface="华文新魏" panose="02010800040101010101" pitchFamily="2" charset="-122"/>
                <a:sym typeface="Symbol" panose="05050102010706020507" pitchFamily="18" charset="2"/>
              </a:rPr>
              <a:t> = {CITY, ZIP}}</a:t>
            </a:r>
          </a:p>
          <a:p>
            <a:pPr lvl="1" eaLnBrk="1" hangingPunct="1">
              <a:buFont typeface="Symbol" panose="05050102010706020507" pitchFamily="18" charset="2"/>
              <a:buNone/>
            </a:pPr>
            <a:r>
              <a:rPr lang="en-US" altLang="zh-CN" dirty="0">
                <a:latin typeface="华文新魏" panose="02010800040101010101" pitchFamily="2" charset="-122"/>
              </a:rPr>
              <a:t>R</a:t>
            </a:r>
            <a:r>
              <a:rPr lang="en-US" altLang="zh-CN" baseline="-16000" dirty="0">
                <a:latin typeface="华文新魏" panose="02010800040101010101" pitchFamily="2" charset="-122"/>
              </a:rPr>
              <a:t>1</a:t>
            </a:r>
            <a:r>
              <a:rPr lang="en-US" altLang="zh-CN" dirty="0">
                <a:latin typeface="华文新魏" panose="02010800040101010101" pitchFamily="2" charset="-122"/>
              </a:rPr>
              <a:t>∩R</a:t>
            </a:r>
            <a:r>
              <a:rPr lang="en-US" altLang="zh-CN" baseline="-16000" dirty="0">
                <a:latin typeface="华文新魏" panose="02010800040101010101" pitchFamily="2" charset="-122"/>
              </a:rPr>
              <a:t>2</a:t>
            </a:r>
            <a:r>
              <a:rPr lang="en-US" altLang="zh-CN" dirty="0">
                <a:latin typeface="华文新魏" panose="02010800040101010101" pitchFamily="2" charset="-122"/>
                <a:sym typeface="Symbol" panose="05050102010706020507" pitchFamily="18" charset="2"/>
              </a:rPr>
              <a:t> ={ZIP}, </a:t>
            </a:r>
            <a:r>
              <a:rPr lang="en-US" altLang="zh-CN" dirty="0">
                <a:latin typeface="华文新魏" panose="02010800040101010101" pitchFamily="2" charset="-122"/>
              </a:rPr>
              <a:t>R</a:t>
            </a:r>
            <a:r>
              <a:rPr lang="en-US" altLang="zh-CN" baseline="-16000" dirty="0">
                <a:latin typeface="华文新魏" panose="02010800040101010101" pitchFamily="2" charset="-122"/>
              </a:rPr>
              <a:t>2</a:t>
            </a:r>
            <a:r>
              <a:rPr lang="en-US" altLang="zh-CN" dirty="0">
                <a:latin typeface="华文新魏" panose="02010800040101010101" pitchFamily="2" charset="-122"/>
              </a:rPr>
              <a:t>－R</a:t>
            </a:r>
            <a:r>
              <a:rPr lang="en-US" altLang="zh-CN" baseline="-16000" dirty="0">
                <a:latin typeface="华文新魏" panose="02010800040101010101" pitchFamily="2" charset="-122"/>
              </a:rPr>
              <a:t>1</a:t>
            </a:r>
            <a:r>
              <a:rPr lang="en-US" altLang="zh-CN" dirty="0">
                <a:latin typeface="华文新魏" panose="02010800040101010101" pitchFamily="2" charset="-122"/>
                <a:sym typeface="Symbol" panose="05050102010706020507" pitchFamily="18" charset="2"/>
              </a:rPr>
              <a:t> ={CITY}</a:t>
            </a:r>
          </a:p>
          <a:p>
            <a:pPr lvl="1" eaLnBrk="1" hangingPunct="1">
              <a:buFont typeface="Symbol" panose="05050102010706020507" pitchFamily="18" charset="2"/>
              <a:buNone/>
            </a:pPr>
            <a:r>
              <a:rPr lang="en-US" altLang="zh-CN" dirty="0">
                <a:latin typeface="华文新魏" panose="02010800040101010101" pitchFamily="2" charset="-122"/>
                <a:sym typeface="Symbol" panose="05050102010706020507" pitchFamily="18" charset="2"/>
              </a:rPr>
              <a:t>∵ </a:t>
            </a:r>
            <a:r>
              <a:rPr lang="en-US" altLang="zh-CN" dirty="0">
                <a:latin typeface="华文新魏" panose="02010800040101010101" pitchFamily="2" charset="-122"/>
              </a:rPr>
              <a:t>R</a:t>
            </a:r>
            <a:r>
              <a:rPr lang="en-US" altLang="zh-CN" baseline="-16000" dirty="0">
                <a:latin typeface="华文新魏" panose="02010800040101010101" pitchFamily="2" charset="-122"/>
              </a:rPr>
              <a:t>1</a:t>
            </a:r>
            <a:r>
              <a:rPr lang="en-US" altLang="zh-CN" dirty="0">
                <a:latin typeface="华文新魏" panose="02010800040101010101" pitchFamily="2" charset="-122"/>
              </a:rPr>
              <a:t>∩R</a:t>
            </a:r>
            <a:r>
              <a:rPr lang="en-US" altLang="zh-CN" baseline="-16000" dirty="0">
                <a:latin typeface="华文新魏" panose="02010800040101010101" pitchFamily="2" charset="-122"/>
              </a:rPr>
              <a:t>2</a:t>
            </a:r>
            <a:r>
              <a:rPr lang="en-US" altLang="zh-CN" dirty="0">
                <a:latin typeface="华文新魏" panose="02010800040101010101" pitchFamily="2" charset="-122"/>
                <a:sym typeface="Symbol" panose="05050102010706020507" pitchFamily="18" charset="2"/>
              </a:rPr>
              <a:t>  </a:t>
            </a:r>
            <a:r>
              <a:rPr lang="en-US" altLang="zh-CN" dirty="0">
                <a:latin typeface="华文新魏" panose="02010800040101010101" pitchFamily="2" charset="-122"/>
              </a:rPr>
              <a:t>R</a:t>
            </a:r>
            <a:r>
              <a:rPr lang="en-US" altLang="zh-CN" baseline="-16000" dirty="0">
                <a:latin typeface="华文新魏" panose="02010800040101010101" pitchFamily="2" charset="-122"/>
              </a:rPr>
              <a:t>2</a:t>
            </a:r>
            <a:r>
              <a:rPr lang="en-US" altLang="zh-CN" dirty="0">
                <a:latin typeface="华文新魏" panose="02010800040101010101" pitchFamily="2" charset="-122"/>
              </a:rPr>
              <a:t>－R</a:t>
            </a:r>
            <a:r>
              <a:rPr lang="en-US" altLang="zh-CN" baseline="-16000" dirty="0">
                <a:latin typeface="华文新魏" panose="02010800040101010101" pitchFamily="2" charset="-122"/>
              </a:rPr>
              <a:t>1</a:t>
            </a:r>
            <a:r>
              <a:rPr lang="en-US" altLang="zh-CN" dirty="0">
                <a:latin typeface="华文新魏" panose="02010800040101010101" pitchFamily="2" charset="-122"/>
                <a:sym typeface="Symbol" panose="05050102010706020507" pitchFamily="18" charset="2"/>
              </a:rPr>
              <a:t>      ∴</a:t>
            </a:r>
            <a:r>
              <a:rPr lang="zh-CN" altLang="en-US" dirty="0">
                <a:latin typeface="华文新魏" panose="02010800040101010101" pitchFamily="2" charset="-122"/>
                <a:sym typeface="Symbol" panose="05050102010706020507" pitchFamily="18" charset="2"/>
              </a:rPr>
              <a:t>分解是无损的</a:t>
            </a:r>
          </a:p>
          <a:p>
            <a:pPr lvl="1" eaLnBrk="1" hangingPunct="1">
              <a:buFont typeface="Symbol" panose="05050102010706020507" pitchFamily="18" charset="2"/>
              <a:buNone/>
            </a:pPr>
            <a:r>
              <a:rPr lang="zh-CN" altLang="en-US" dirty="0">
                <a:latin typeface="华文新魏" panose="02010800040101010101" pitchFamily="2" charset="-122"/>
                <a:sym typeface="Symbol" panose="05050102010706020507" pitchFamily="18" charset="2"/>
              </a:rPr>
              <a:t>∏</a:t>
            </a:r>
            <a:r>
              <a:rPr lang="en-US" altLang="zh-CN" sz="1800" dirty="0">
                <a:latin typeface="华文新魏" panose="02010800040101010101" pitchFamily="2" charset="-122"/>
              </a:rPr>
              <a:t>R</a:t>
            </a:r>
            <a:r>
              <a:rPr lang="en-US" altLang="zh-CN" sz="1800" baseline="-16000" dirty="0">
                <a:latin typeface="华文新魏" panose="02010800040101010101" pitchFamily="2" charset="-122"/>
              </a:rPr>
              <a:t>1</a:t>
            </a:r>
            <a:r>
              <a:rPr lang="en-US" altLang="zh-CN" dirty="0">
                <a:latin typeface="华文新魏" panose="02010800040101010101" pitchFamily="2" charset="-122"/>
                <a:sym typeface="Symbol" panose="05050102010706020507" pitchFamily="18" charset="2"/>
              </a:rPr>
              <a:t>(F) = ， ∏</a:t>
            </a:r>
            <a:r>
              <a:rPr lang="en-US" altLang="zh-CN" sz="1800" dirty="0">
                <a:latin typeface="华文新魏" panose="02010800040101010101" pitchFamily="2" charset="-122"/>
              </a:rPr>
              <a:t>R</a:t>
            </a:r>
            <a:r>
              <a:rPr lang="en-US" altLang="zh-CN" sz="1800" baseline="-16000" dirty="0">
                <a:latin typeface="华文新魏" panose="02010800040101010101" pitchFamily="2" charset="-122"/>
              </a:rPr>
              <a:t>2</a:t>
            </a:r>
            <a:r>
              <a:rPr lang="en-US" altLang="zh-CN" dirty="0">
                <a:latin typeface="华文新魏" panose="02010800040101010101" pitchFamily="2" charset="-122"/>
                <a:sym typeface="Symbol" panose="05050102010706020507" pitchFamily="18" charset="2"/>
              </a:rPr>
              <a:t>(F) = {</a:t>
            </a:r>
            <a:r>
              <a:rPr lang="en-US" altLang="zh-CN" dirty="0">
                <a:latin typeface="华文新魏" panose="02010800040101010101" pitchFamily="2" charset="-122"/>
              </a:rPr>
              <a:t>ZIP </a:t>
            </a:r>
            <a:r>
              <a:rPr lang="en-US" altLang="zh-CN" dirty="0">
                <a:latin typeface="华文新魏" panose="02010800040101010101" pitchFamily="2" charset="-122"/>
                <a:sym typeface="Symbol" panose="05050102010706020507" pitchFamily="18" charset="2"/>
              </a:rPr>
              <a:t></a:t>
            </a:r>
            <a:r>
              <a:rPr lang="en-US" altLang="zh-CN" dirty="0">
                <a:latin typeface="华文新魏" panose="02010800040101010101" pitchFamily="2" charset="-122"/>
              </a:rPr>
              <a:t> CITY}</a:t>
            </a:r>
          </a:p>
          <a:p>
            <a:pPr lvl="1" eaLnBrk="1" hangingPunct="1">
              <a:buFont typeface="Symbol" panose="05050102010706020507" pitchFamily="18" charset="2"/>
              <a:buNone/>
            </a:pPr>
            <a:r>
              <a:rPr lang="en-US" altLang="zh-CN" dirty="0">
                <a:latin typeface="华文新魏" panose="02010800040101010101" pitchFamily="2" charset="-122"/>
                <a:sym typeface="Symbol" panose="05050102010706020507" pitchFamily="18" charset="2"/>
              </a:rPr>
              <a:t>∏</a:t>
            </a:r>
            <a:r>
              <a:rPr lang="en-US" altLang="zh-CN" sz="1800" dirty="0">
                <a:latin typeface="华文新魏" panose="02010800040101010101" pitchFamily="2" charset="-122"/>
              </a:rPr>
              <a:t>R</a:t>
            </a:r>
            <a:r>
              <a:rPr lang="en-US" altLang="zh-CN" sz="1800" baseline="-16000" dirty="0">
                <a:latin typeface="华文新魏" panose="02010800040101010101" pitchFamily="2" charset="-122"/>
              </a:rPr>
              <a:t>1</a:t>
            </a:r>
            <a:r>
              <a:rPr lang="en-US" altLang="zh-CN" dirty="0">
                <a:latin typeface="华文新魏" panose="02010800040101010101" pitchFamily="2" charset="-122"/>
                <a:sym typeface="Symbol" panose="05050102010706020507" pitchFamily="18" charset="2"/>
              </a:rPr>
              <a:t>(F) ∪ ∏</a:t>
            </a:r>
            <a:r>
              <a:rPr lang="en-US" altLang="zh-CN" sz="1800" dirty="0">
                <a:latin typeface="华文新魏" panose="02010800040101010101" pitchFamily="2" charset="-122"/>
              </a:rPr>
              <a:t>R</a:t>
            </a:r>
            <a:r>
              <a:rPr lang="en-US" altLang="zh-CN" sz="1800" baseline="-16000" dirty="0">
                <a:latin typeface="华文新魏" panose="02010800040101010101" pitchFamily="2" charset="-122"/>
              </a:rPr>
              <a:t>2</a:t>
            </a:r>
            <a:r>
              <a:rPr lang="en-US" altLang="zh-CN" dirty="0">
                <a:latin typeface="华文新魏" panose="02010800040101010101" pitchFamily="2" charset="-122"/>
                <a:sym typeface="Symbol" panose="05050102010706020507" pitchFamily="18" charset="2"/>
              </a:rPr>
              <a:t>(F) = {</a:t>
            </a:r>
            <a:r>
              <a:rPr lang="en-US" altLang="zh-CN" dirty="0">
                <a:latin typeface="华文新魏" panose="02010800040101010101" pitchFamily="2" charset="-122"/>
              </a:rPr>
              <a:t>ZIP </a:t>
            </a:r>
            <a:r>
              <a:rPr lang="en-US" altLang="zh-CN" dirty="0">
                <a:latin typeface="华文新魏" panose="02010800040101010101" pitchFamily="2" charset="-122"/>
                <a:sym typeface="Symbol" panose="05050102010706020507" pitchFamily="18" charset="2"/>
              </a:rPr>
              <a:t></a:t>
            </a:r>
            <a:r>
              <a:rPr lang="en-US" altLang="zh-CN" dirty="0">
                <a:latin typeface="华文新魏" panose="02010800040101010101" pitchFamily="2" charset="-122"/>
              </a:rPr>
              <a:t> CITY}</a:t>
            </a:r>
          </a:p>
          <a:p>
            <a:pPr lvl="1" eaLnBrk="1" hangingPunct="1">
              <a:buFont typeface="Symbol" panose="05050102010706020507" pitchFamily="18" charset="2"/>
              <a:buNone/>
            </a:pPr>
            <a:r>
              <a:rPr lang="zh-CN" altLang="en-US" dirty="0">
                <a:latin typeface="华文新魏" panose="02010800040101010101" pitchFamily="2" charset="-122"/>
              </a:rPr>
              <a:t>丢失了函数依赖(</a:t>
            </a:r>
            <a:r>
              <a:rPr lang="en-US" altLang="zh-CN" dirty="0">
                <a:latin typeface="华文新魏" panose="02010800040101010101" pitchFamily="2" charset="-122"/>
              </a:rPr>
              <a:t>CITY, ST) </a:t>
            </a:r>
            <a:r>
              <a:rPr lang="en-US" altLang="zh-CN" dirty="0">
                <a:latin typeface="华文新魏" panose="02010800040101010101" pitchFamily="2" charset="-122"/>
                <a:sym typeface="Symbol" panose="05050102010706020507" pitchFamily="18" charset="2"/>
              </a:rPr>
              <a:t></a:t>
            </a:r>
            <a:r>
              <a:rPr lang="en-US" altLang="zh-CN" dirty="0">
                <a:latin typeface="华文新魏" panose="02010800040101010101" pitchFamily="2" charset="-122"/>
              </a:rPr>
              <a:t> ZIP</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页脚占位符 4"/>
          <p:cNvSpPr>
            <a:spLocks noGrp="1"/>
          </p:cNvSpPr>
          <p:nvPr>
            <p:ph type="ftr" sz="quarter" idx="12"/>
          </p:nvPr>
        </p:nvSpPr>
        <p:spPr/>
        <p:txBody>
          <a:bodyPr/>
          <a:lstStyle/>
          <a:p>
            <a:pPr>
              <a:defRPr/>
            </a:pPr>
            <a:r>
              <a:rPr lang="zh-CN" altLang="en-US"/>
              <a:t>数据库系统</a:t>
            </a:r>
            <a:r>
              <a:rPr lang="en-US" altLang="zh-CN"/>
              <a:t>----</a:t>
            </a:r>
            <a:r>
              <a:rPr lang="zh-CN" altLang="en-US"/>
              <a:t>关系数据库设计</a:t>
            </a:r>
            <a:endParaRPr lang="zh-CN" altLang="zh-CN"/>
          </a:p>
        </p:txBody>
      </p:sp>
      <p:sp>
        <p:nvSpPr>
          <p:cNvPr id="117764" name="Rectangle 2"/>
          <p:cNvSpPr>
            <a:spLocks noGrp="1" noChangeArrowheads="1"/>
          </p:cNvSpPr>
          <p:nvPr>
            <p:ph type="title"/>
          </p:nvPr>
        </p:nvSpPr>
        <p:spPr/>
        <p:txBody>
          <a:bodyPr/>
          <a:lstStyle/>
          <a:p>
            <a:pPr eaLnBrk="1" hangingPunct="1"/>
            <a:r>
              <a:rPr lang="zh-CN" altLang="en-US"/>
              <a:t>保持函数依赖的分解</a:t>
            </a:r>
          </a:p>
        </p:txBody>
      </p:sp>
      <p:grpSp>
        <p:nvGrpSpPr>
          <p:cNvPr id="117765" name="Group 3"/>
          <p:cNvGrpSpPr>
            <a:grpSpLocks/>
          </p:cNvGrpSpPr>
          <p:nvPr/>
        </p:nvGrpSpPr>
        <p:grpSpPr bwMode="auto">
          <a:xfrm>
            <a:off x="1066800" y="2028825"/>
            <a:ext cx="3276600" cy="1552575"/>
            <a:chOff x="672" y="1152"/>
            <a:chExt cx="2064" cy="978"/>
          </a:xfrm>
        </p:grpSpPr>
        <p:sp>
          <p:nvSpPr>
            <p:cNvPr id="117799" name="Rectangle 4"/>
            <p:cNvSpPr>
              <a:spLocks noChangeArrowheads="1"/>
            </p:cNvSpPr>
            <p:nvPr/>
          </p:nvSpPr>
          <p:spPr bwMode="auto">
            <a:xfrm>
              <a:off x="1704" y="1804"/>
              <a:ext cx="1032" cy="32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zh-CN" altLang="en-US" sz="2600">
                  <a:latin typeface="华文新魏" panose="02010800040101010101" pitchFamily="2" charset="-122"/>
                </a:rPr>
                <a:t>100971</a:t>
              </a:r>
            </a:p>
          </p:txBody>
        </p:sp>
        <p:sp>
          <p:nvSpPr>
            <p:cNvPr id="117800" name="Rectangle 5"/>
            <p:cNvSpPr>
              <a:spLocks noChangeArrowheads="1"/>
            </p:cNvSpPr>
            <p:nvPr/>
          </p:nvSpPr>
          <p:spPr bwMode="auto">
            <a:xfrm>
              <a:off x="672" y="1804"/>
              <a:ext cx="1032" cy="32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600">
                  <a:latin typeface="华文新魏" panose="02010800040101010101" pitchFamily="2" charset="-122"/>
                </a:rPr>
                <a:t>Haidian</a:t>
              </a:r>
            </a:p>
          </p:txBody>
        </p:sp>
        <p:sp>
          <p:nvSpPr>
            <p:cNvPr id="117801" name="Rectangle 6"/>
            <p:cNvSpPr>
              <a:spLocks noChangeArrowheads="1"/>
            </p:cNvSpPr>
            <p:nvPr/>
          </p:nvSpPr>
          <p:spPr bwMode="auto">
            <a:xfrm>
              <a:off x="1704" y="1478"/>
              <a:ext cx="1032" cy="32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zh-CN" altLang="en-US" sz="2600">
                  <a:latin typeface="华文新魏" panose="02010800040101010101" pitchFamily="2" charset="-122"/>
                </a:rPr>
                <a:t>100862</a:t>
              </a:r>
            </a:p>
          </p:txBody>
        </p:sp>
        <p:sp>
          <p:nvSpPr>
            <p:cNvPr id="117802" name="Rectangle 7"/>
            <p:cNvSpPr>
              <a:spLocks noChangeArrowheads="1"/>
            </p:cNvSpPr>
            <p:nvPr/>
          </p:nvSpPr>
          <p:spPr bwMode="auto">
            <a:xfrm>
              <a:off x="672" y="1478"/>
              <a:ext cx="1032" cy="32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600">
                  <a:latin typeface="华文新魏" panose="02010800040101010101" pitchFamily="2" charset="-122"/>
                </a:rPr>
                <a:t>Haidian</a:t>
              </a:r>
            </a:p>
          </p:txBody>
        </p:sp>
        <p:sp>
          <p:nvSpPr>
            <p:cNvPr id="117803" name="Rectangle 8"/>
            <p:cNvSpPr>
              <a:spLocks noChangeArrowheads="1"/>
            </p:cNvSpPr>
            <p:nvPr/>
          </p:nvSpPr>
          <p:spPr bwMode="auto">
            <a:xfrm>
              <a:off x="1704" y="1152"/>
              <a:ext cx="1032" cy="32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600">
                  <a:latin typeface="华文新魏" panose="02010800040101010101" pitchFamily="2" charset="-122"/>
                </a:rPr>
                <a:t>ZIP</a:t>
              </a:r>
            </a:p>
          </p:txBody>
        </p:sp>
        <p:sp>
          <p:nvSpPr>
            <p:cNvPr id="117804" name="Rectangle 9"/>
            <p:cNvSpPr>
              <a:spLocks noChangeArrowheads="1"/>
            </p:cNvSpPr>
            <p:nvPr/>
          </p:nvSpPr>
          <p:spPr bwMode="auto">
            <a:xfrm>
              <a:off x="672" y="1152"/>
              <a:ext cx="1032" cy="32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600">
                  <a:latin typeface="华文新魏" panose="02010800040101010101" pitchFamily="2" charset="-122"/>
                </a:rPr>
                <a:t>ST</a:t>
              </a:r>
            </a:p>
          </p:txBody>
        </p:sp>
        <p:sp>
          <p:nvSpPr>
            <p:cNvPr id="117805" name="Line 10"/>
            <p:cNvSpPr>
              <a:spLocks noChangeShapeType="1"/>
            </p:cNvSpPr>
            <p:nvPr/>
          </p:nvSpPr>
          <p:spPr bwMode="auto">
            <a:xfrm>
              <a:off x="672" y="1152"/>
              <a:ext cx="2064"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806" name="Line 11"/>
            <p:cNvSpPr>
              <a:spLocks noChangeShapeType="1"/>
            </p:cNvSpPr>
            <p:nvPr/>
          </p:nvSpPr>
          <p:spPr bwMode="auto">
            <a:xfrm>
              <a:off x="672" y="1478"/>
              <a:ext cx="2064"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807" name="Line 12"/>
            <p:cNvSpPr>
              <a:spLocks noChangeShapeType="1"/>
            </p:cNvSpPr>
            <p:nvPr/>
          </p:nvSpPr>
          <p:spPr bwMode="auto">
            <a:xfrm>
              <a:off x="672" y="1804"/>
              <a:ext cx="2064"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808" name="Line 13"/>
            <p:cNvSpPr>
              <a:spLocks noChangeShapeType="1"/>
            </p:cNvSpPr>
            <p:nvPr/>
          </p:nvSpPr>
          <p:spPr bwMode="auto">
            <a:xfrm>
              <a:off x="672" y="2130"/>
              <a:ext cx="2064"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809" name="Line 14"/>
            <p:cNvSpPr>
              <a:spLocks noChangeShapeType="1"/>
            </p:cNvSpPr>
            <p:nvPr/>
          </p:nvSpPr>
          <p:spPr bwMode="auto">
            <a:xfrm>
              <a:off x="672" y="1152"/>
              <a:ext cx="0" cy="978"/>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810" name="Line 15"/>
            <p:cNvSpPr>
              <a:spLocks noChangeShapeType="1"/>
            </p:cNvSpPr>
            <p:nvPr/>
          </p:nvSpPr>
          <p:spPr bwMode="auto">
            <a:xfrm>
              <a:off x="1704" y="1152"/>
              <a:ext cx="0" cy="978"/>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811" name="Line 16"/>
            <p:cNvSpPr>
              <a:spLocks noChangeShapeType="1"/>
            </p:cNvSpPr>
            <p:nvPr/>
          </p:nvSpPr>
          <p:spPr bwMode="auto">
            <a:xfrm>
              <a:off x="2736" y="1152"/>
              <a:ext cx="0" cy="978"/>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17766" name="Group 17"/>
          <p:cNvGrpSpPr>
            <a:grpSpLocks/>
          </p:cNvGrpSpPr>
          <p:nvPr/>
        </p:nvGrpSpPr>
        <p:grpSpPr bwMode="auto">
          <a:xfrm>
            <a:off x="4876800" y="2028825"/>
            <a:ext cx="3276600" cy="1552575"/>
            <a:chOff x="3072" y="1152"/>
            <a:chExt cx="2064" cy="978"/>
          </a:xfrm>
        </p:grpSpPr>
        <p:sp>
          <p:nvSpPr>
            <p:cNvPr id="117786" name="Rectangle 18"/>
            <p:cNvSpPr>
              <a:spLocks noChangeArrowheads="1"/>
            </p:cNvSpPr>
            <p:nvPr/>
          </p:nvSpPr>
          <p:spPr bwMode="auto">
            <a:xfrm>
              <a:off x="3072" y="1804"/>
              <a:ext cx="1032" cy="32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zh-CN" altLang="en-US" sz="2600">
                  <a:latin typeface="华文新魏" panose="02010800040101010101" pitchFamily="2" charset="-122"/>
                </a:rPr>
                <a:t>100971</a:t>
              </a:r>
            </a:p>
          </p:txBody>
        </p:sp>
        <p:sp>
          <p:nvSpPr>
            <p:cNvPr id="117787" name="Rectangle 19"/>
            <p:cNvSpPr>
              <a:spLocks noChangeArrowheads="1"/>
            </p:cNvSpPr>
            <p:nvPr/>
          </p:nvSpPr>
          <p:spPr bwMode="auto">
            <a:xfrm>
              <a:off x="3072" y="1478"/>
              <a:ext cx="1032" cy="32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zh-CN" altLang="en-US" sz="2600">
                  <a:latin typeface="华文新魏" panose="02010800040101010101" pitchFamily="2" charset="-122"/>
                </a:rPr>
                <a:t>100862</a:t>
              </a:r>
            </a:p>
          </p:txBody>
        </p:sp>
        <p:sp>
          <p:nvSpPr>
            <p:cNvPr id="117788" name="Rectangle 20"/>
            <p:cNvSpPr>
              <a:spLocks noChangeArrowheads="1"/>
            </p:cNvSpPr>
            <p:nvPr/>
          </p:nvSpPr>
          <p:spPr bwMode="auto">
            <a:xfrm>
              <a:off x="3072" y="1152"/>
              <a:ext cx="1032" cy="32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600">
                  <a:latin typeface="华文新魏" panose="02010800040101010101" pitchFamily="2" charset="-122"/>
                </a:rPr>
                <a:t>ZIP</a:t>
              </a:r>
            </a:p>
          </p:txBody>
        </p:sp>
        <p:sp>
          <p:nvSpPr>
            <p:cNvPr id="117789" name="Rectangle 21"/>
            <p:cNvSpPr>
              <a:spLocks noChangeArrowheads="1"/>
            </p:cNvSpPr>
            <p:nvPr/>
          </p:nvSpPr>
          <p:spPr bwMode="auto">
            <a:xfrm>
              <a:off x="4104" y="1804"/>
              <a:ext cx="1032" cy="32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600">
                  <a:latin typeface="华文新魏" panose="02010800040101010101" pitchFamily="2" charset="-122"/>
                </a:rPr>
                <a:t>Beijing</a:t>
              </a:r>
            </a:p>
          </p:txBody>
        </p:sp>
        <p:sp>
          <p:nvSpPr>
            <p:cNvPr id="117790" name="Rectangle 22"/>
            <p:cNvSpPr>
              <a:spLocks noChangeArrowheads="1"/>
            </p:cNvSpPr>
            <p:nvPr/>
          </p:nvSpPr>
          <p:spPr bwMode="auto">
            <a:xfrm>
              <a:off x="4104" y="1478"/>
              <a:ext cx="1032" cy="32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600">
                  <a:latin typeface="华文新魏" panose="02010800040101010101" pitchFamily="2" charset="-122"/>
                </a:rPr>
                <a:t>Beijing</a:t>
              </a:r>
            </a:p>
          </p:txBody>
        </p:sp>
        <p:sp>
          <p:nvSpPr>
            <p:cNvPr id="117791" name="Rectangle 23"/>
            <p:cNvSpPr>
              <a:spLocks noChangeArrowheads="1"/>
            </p:cNvSpPr>
            <p:nvPr/>
          </p:nvSpPr>
          <p:spPr bwMode="auto">
            <a:xfrm>
              <a:off x="4104" y="1152"/>
              <a:ext cx="1032" cy="32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600">
                  <a:latin typeface="华文新魏" panose="02010800040101010101" pitchFamily="2" charset="-122"/>
                </a:rPr>
                <a:t>CITY</a:t>
              </a:r>
            </a:p>
          </p:txBody>
        </p:sp>
        <p:sp>
          <p:nvSpPr>
            <p:cNvPr id="117792" name="Line 24"/>
            <p:cNvSpPr>
              <a:spLocks noChangeShapeType="1"/>
            </p:cNvSpPr>
            <p:nvPr/>
          </p:nvSpPr>
          <p:spPr bwMode="auto">
            <a:xfrm>
              <a:off x="3072" y="1152"/>
              <a:ext cx="2064"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793" name="Line 25"/>
            <p:cNvSpPr>
              <a:spLocks noChangeShapeType="1"/>
            </p:cNvSpPr>
            <p:nvPr/>
          </p:nvSpPr>
          <p:spPr bwMode="auto">
            <a:xfrm>
              <a:off x="3072" y="1478"/>
              <a:ext cx="2064"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794" name="Line 26"/>
            <p:cNvSpPr>
              <a:spLocks noChangeShapeType="1"/>
            </p:cNvSpPr>
            <p:nvPr/>
          </p:nvSpPr>
          <p:spPr bwMode="auto">
            <a:xfrm>
              <a:off x="3072" y="1804"/>
              <a:ext cx="2064"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795" name="Line 27"/>
            <p:cNvSpPr>
              <a:spLocks noChangeShapeType="1"/>
            </p:cNvSpPr>
            <p:nvPr/>
          </p:nvSpPr>
          <p:spPr bwMode="auto">
            <a:xfrm>
              <a:off x="3072" y="2130"/>
              <a:ext cx="2064"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796" name="Line 28"/>
            <p:cNvSpPr>
              <a:spLocks noChangeShapeType="1"/>
            </p:cNvSpPr>
            <p:nvPr/>
          </p:nvSpPr>
          <p:spPr bwMode="auto">
            <a:xfrm>
              <a:off x="3072" y="1152"/>
              <a:ext cx="0" cy="978"/>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797" name="Line 29"/>
            <p:cNvSpPr>
              <a:spLocks noChangeShapeType="1"/>
            </p:cNvSpPr>
            <p:nvPr/>
          </p:nvSpPr>
          <p:spPr bwMode="auto">
            <a:xfrm>
              <a:off x="5136" y="1152"/>
              <a:ext cx="0" cy="978"/>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798" name="Line 30"/>
            <p:cNvSpPr>
              <a:spLocks noChangeShapeType="1"/>
            </p:cNvSpPr>
            <p:nvPr/>
          </p:nvSpPr>
          <p:spPr bwMode="auto">
            <a:xfrm>
              <a:off x="4104" y="1152"/>
              <a:ext cx="0" cy="978"/>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17767" name="Group 31"/>
          <p:cNvGrpSpPr>
            <a:grpSpLocks/>
          </p:cNvGrpSpPr>
          <p:nvPr/>
        </p:nvGrpSpPr>
        <p:grpSpPr bwMode="auto">
          <a:xfrm>
            <a:off x="2133600" y="3886200"/>
            <a:ext cx="4914900" cy="1552575"/>
            <a:chOff x="1344" y="2640"/>
            <a:chExt cx="3096" cy="978"/>
          </a:xfrm>
        </p:grpSpPr>
        <p:sp>
          <p:nvSpPr>
            <p:cNvPr id="117769" name="Rectangle 32"/>
            <p:cNvSpPr>
              <a:spLocks noChangeArrowheads="1"/>
            </p:cNvSpPr>
            <p:nvPr/>
          </p:nvSpPr>
          <p:spPr bwMode="auto">
            <a:xfrm>
              <a:off x="1344" y="3292"/>
              <a:ext cx="1032" cy="32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600">
                  <a:latin typeface="华文新魏" panose="02010800040101010101" pitchFamily="2" charset="-122"/>
                </a:rPr>
                <a:t>Beijing</a:t>
              </a:r>
            </a:p>
          </p:txBody>
        </p:sp>
        <p:sp>
          <p:nvSpPr>
            <p:cNvPr id="117770" name="Rectangle 33"/>
            <p:cNvSpPr>
              <a:spLocks noChangeArrowheads="1"/>
            </p:cNvSpPr>
            <p:nvPr/>
          </p:nvSpPr>
          <p:spPr bwMode="auto">
            <a:xfrm>
              <a:off x="1344" y="2966"/>
              <a:ext cx="1032" cy="32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600">
                  <a:latin typeface="华文新魏" panose="02010800040101010101" pitchFamily="2" charset="-122"/>
                </a:rPr>
                <a:t>Beijing</a:t>
              </a:r>
            </a:p>
          </p:txBody>
        </p:sp>
        <p:sp>
          <p:nvSpPr>
            <p:cNvPr id="117771" name="Rectangle 34"/>
            <p:cNvSpPr>
              <a:spLocks noChangeArrowheads="1"/>
            </p:cNvSpPr>
            <p:nvPr/>
          </p:nvSpPr>
          <p:spPr bwMode="auto">
            <a:xfrm>
              <a:off x="1344" y="2640"/>
              <a:ext cx="1032" cy="32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600">
                  <a:latin typeface="华文新魏" panose="02010800040101010101" pitchFamily="2" charset="-122"/>
                </a:rPr>
                <a:t>CITY</a:t>
              </a:r>
            </a:p>
          </p:txBody>
        </p:sp>
        <p:sp>
          <p:nvSpPr>
            <p:cNvPr id="117772" name="Rectangle 35"/>
            <p:cNvSpPr>
              <a:spLocks noChangeArrowheads="1"/>
            </p:cNvSpPr>
            <p:nvPr/>
          </p:nvSpPr>
          <p:spPr bwMode="auto">
            <a:xfrm>
              <a:off x="3408" y="3292"/>
              <a:ext cx="1032" cy="32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zh-CN" altLang="en-US" sz="2600">
                  <a:latin typeface="华文新魏" panose="02010800040101010101" pitchFamily="2" charset="-122"/>
                </a:rPr>
                <a:t>100971</a:t>
              </a:r>
            </a:p>
          </p:txBody>
        </p:sp>
        <p:sp>
          <p:nvSpPr>
            <p:cNvPr id="117773" name="Rectangle 36"/>
            <p:cNvSpPr>
              <a:spLocks noChangeArrowheads="1"/>
            </p:cNvSpPr>
            <p:nvPr/>
          </p:nvSpPr>
          <p:spPr bwMode="auto">
            <a:xfrm>
              <a:off x="2376" y="3292"/>
              <a:ext cx="1032" cy="32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600">
                  <a:latin typeface="华文新魏" panose="02010800040101010101" pitchFamily="2" charset="-122"/>
                </a:rPr>
                <a:t>Haidian</a:t>
              </a:r>
            </a:p>
          </p:txBody>
        </p:sp>
        <p:sp>
          <p:nvSpPr>
            <p:cNvPr id="117774" name="Rectangle 37"/>
            <p:cNvSpPr>
              <a:spLocks noChangeArrowheads="1"/>
            </p:cNvSpPr>
            <p:nvPr/>
          </p:nvSpPr>
          <p:spPr bwMode="auto">
            <a:xfrm>
              <a:off x="3408" y="2966"/>
              <a:ext cx="1032" cy="32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zh-CN" altLang="en-US" sz="2600">
                  <a:latin typeface="华文新魏" panose="02010800040101010101" pitchFamily="2" charset="-122"/>
                </a:rPr>
                <a:t>100862</a:t>
              </a:r>
            </a:p>
          </p:txBody>
        </p:sp>
        <p:sp>
          <p:nvSpPr>
            <p:cNvPr id="117775" name="Rectangle 38"/>
            <p:cNvSpPr>
              <a:spLocks noChangeArrowheads="1"/>
            </p:cNvSpPr>
            <p:nvPr/>
          </p:nvSpPr>
          <p:spPr bwMode="auto">
            <a:xfrm>
              <a:off x="2376" y="2966"/>
              <a:ext cx="1032" cy="32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600">
                  <a:latin typeface="华文新魏" panose="02010800040101010101" pitchFamily="2" charset="-122"/>
                </a:rPr>
                <a:t>Haidian</a:t>
              </a:r>
            </a:p>
          </p:txBody>
        </p:sp>
        <p:sp>
          <p:nvSpPr>
            <p:cNvPr id="117776" name="Rectangle 39"/>
            <p:cNvSpPr>
              <a:spLocks noChangeArrowheads="1"/>
            </p:cNvSpPr>
            <p:nvPr/>
          </p:nvSpPr>
          <p:spPr bwMode="auto">
            <a:xfrm>
              <a:off x="3408" y="2640"/>
              <a:ext cx="1032" cy="32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600">
                  <a:latin typeface="华文新魏" panose="02010800040101010101" pitchFamily="2" charset="-122"/>
                </a:rPr>
                <a:t>ZIP</a:t>
              </a:r>
            </a:p>
          </p:txBody>
        </p:sp>
        <p:sp>
          <p:nvSpPr>
            <p:cNvPr id="117777" name="Rectangle 40"/>
            <p:cNvSpPr>
              <a:spLocks noChangeArrowheads="1"/>
            </p:cNvSpPr>
            <p:nvPr/>
          </p:nvSpPr>
          <p:spPr bwMode="auto">
            <a:xfrm>
              <a:off x="2376" y="2640"/>
              <a:ext cx="1032" cy="32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algn="ctr" eaLnBrk="1" hangingPunct="1">
                <a:buFontTx/>
                <a:buNone/>
              </a:pPr>
              <a:r>
                <a:rPr lang="en-US" altLang="zh-CN" sz="2600">
                  <a:latin typeface="华文新魏" panose="02010800040101010101" pitchFamily="2" charset="-122"/>
                </a:rPr>
                <a:t>ST</a:t>
              </a:r>
            </a:p>
          </p:txBody>
        </p:sp>
        <p:sp>
          <p:nvSpPr>
            <p:cNvPr id="117778" name="Line 41"/>
            <p:cNvSpPr>
              <a:spLocks noChangeShapeType="1"/>
            </p:cNvSpPr>
            <p:nvPr/>
          </p:nvSpPr>
          <p:spPr bwMode="auto">
            <a:xfrm>
              <a:off x="1344" y="2640"/>
              <a:ext cx="3096"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779" name="Line 42"/>
            <p:cNvSpPr>
              <a:spLocks noChangeShapeType="1"/>
            </p:cNvSpPr>
            <p:nvPr/>
          </p:nvSpPr>
          <p:spPr bwMode="auto">
            <a:xfrm>
              <a:off x="1344" y="2966"/>
              <a:ext cx="3096"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780" name="Line 43"/>
            <p:cNvSpPr>
              <a:spLocks noChangeShapeType="1"/>
            </p:cNvSpPr>
            <p:nvPr/>
          </p:nvSpPr>
          <p:spPr bwMode="auto">
            <a:xfrm>
              <a:off x="1344" y="3292"/>
              <a:ext cx="3096"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781" name="Line 44"/>
            <p:cNvSpPr>
              <a:spLocks noChangeShapeType="1"/>
            </p:cNvSpPr>
            <p:nvPr/>
          </p:nvSpPr>
          <p:spPr bwMode="auto">
            <a:xfrm>
              <a:off x="1344" y="3618"/>
              <a:ext cx="3096"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782" name="Line 45"/>
            <p:cNvSpPr>
              <a:spLocks noChangeShapeType="1"/>
            </p:cNvSpPr>
            <p:nvPr/>
          </p:nvSpPr>
          <p:spPr bwMode="auto">
            <a:xfrm>
              <a:off x="1344" y="2640"/>
              <a:ext cx="0" cy="978"/>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783" name="Line 46"/>
            <p:cNvSpPr>
              <a:spLocks noChangeShapeType="1"/>
            </p:cNvSpPr>
            <p:nvPr/>
          </p:nvSpPr>
          <p:spPr bwMode="auto">
            <a:xfrm>
              <a:off x="3408" y="2640"/>
              <a:ext cx="0" cy="978"/>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784" name="Line 47"/>
            <p:cNvSpPr>
              <a:spLocks noChangeShapeType="1"/>
            </p:cNvSpPr>
            <p:nvPr/>
          </p:nvSpPr>
          <p:spPr bwMode="auto">
            <a:xfrm>
              <a:off x="4440" y="2640"/>
              <a:ext cx="0" cy="978"/>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785" name="Line 48"/>
            <p:cNvSpPr>
              <a:spLocks noChangeShapeType="1"/>
            </p:cNvSpPr>
            <p:nvPr/>
          </p:nvSpPr>
          <p:spPr bwMode="auto">
            <a:xfrm>
              <a:off x="2376" y="2640"/>
              <a:ext cx="0" cy="978"/>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7768" name="Rectangle 49"/>
          <p:cNvSpPr>
            <a:spLocks noChangeArrowheads="1"/>
          </p:cNvSpPr>
          <p:nvPr/>
        </p:nvSpPr>
        <p:spPr bwMode="auto">
          <a:xfrm>
            <a:off x="1752600" y="5638800"/>
            <a:ext cx="57229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Arial" panose="020B0604020202020204" pitchFamily="34" charset="0"/>
                <a:ea typeface="华文新魏" panose="02010800040101010101" pitchFamily="2" charset="-122"/>
              </a:defRPr>
            </a:lvl1pPr>
            <a:lvl2pPr marL="742950" indent="-285750">
              <a:spcBef>
                <a:spcPct val="20000"/>
              </a:spcBef>
              <a:buClr>
                <a:schemeClr val="folHlink"/>
              </a:buClr>
              <a:buChar char="–"/>
              <a:defRPr sz="2800">
                <a:solidFill>
                  <a:schemeClr val="bg2"/>
                </a:solidFill>
                <a:latin typeface="Arial" panose="020B0604020202020204" pitchFamily="34" charset="0"/>
                <a:ea typeface="华文新魏" panose="02010800040101010101" pitchFamily="2" charset="-122"/>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Arial" panose="020B0604020202020204" pitchFamily="34" charset="0"/>
                <a:ea typeface="华文新魏" panose="02010800040101010101" pitchFamily="2" charset="-122"/>
              </a:defRPr>
            </a:lvl3pPr>
            <a:lvl4pPr marL="1600200" indent="-228600">
              <a:spcBef>
                <a:spcPct val="20000"/>
              </a:spcBef>
              <a:buClr>
                <a:schemeClr val="folHlink"/>
              </a:buClr>
              <a:buChar char="–"/>
              <a:defRPr sz="2000">
                <a:solidFill>
                  <a:schemeClr val="bg2"/>
                </a:solidFill>
                <a:latin typeface="Arial" panose="020B0604020202020204" pitchFamily="34" charset="0"/>
                <a:ea typeface="华文新魏" panose="02010800040101010101" pitchFamily="2" charset="-122"/>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Arial" panose="020B0604020202020204" pitchFamily="34" charset="0"/>
                <a:ea typeface="华文新魏" panose="02010800040101010101" pitchFamily="2" charset="-122"/>
              </a:defRPr>
            </a:lvl9pPr>
          </a:lstStyle>
          <a:p>
            <a:pPr eaLnBrk="1" hangingPunct="1">
              <a:spcBef>
                <a:spcPct val="0"/>
              </a:spcBef>
              <a:buClrTx/>
              <a:buSzTx/>
              <a:buFontTx/>
              <a:buNone/>
            </a:pPr>
            <a:r>
              <a:rPr lang="zh-CN" altLang="en-US" sz="3200">
                <a:latin typeface="Arial Narrow" panose="020B0606020202030204" pitchFamily="34" charset="0"/>
              </a:rPr>
              <a:t>违反了函数依赖(</a:t>
            </a:r>
            <a:r>
              <a:rPr lang="en-US" altLang="zh-CN" sz="3200">
                <a:latin typeface="Arial Narrow" panose="020B0606020202030204" pitchFamily="34" charset="0"/>
              </a:rPr>
              <a:t>CITY, ST) </a:t>
            </a:r>
            <a:r>
              <a:rPr lang="en-US" altLang="zh-CN" sz="3200">
                <a:latin typeface="Arial Narrow" panose="020B0606020202030204" pitchFamily="34" charset="0"/>
                <a:sym typeface="Symbol" panose="05050102010706020507" pitchFamily="18" charset="2"/>
              </a:rPr>
              <a:t></a:t>
            </a:r>
            <a:r>
              <a:rPr lang="en-US" altLang="zh-CN" sz="3200">
                <a:latin typeface="Arial Narrow" panose="020B0606020202030204" pitchFamily="34" charset="0"/>
              </a:rPr>
              <a:t> ZIP</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26.8"/>
</p:tagLst>
</file>

<file path=ppt/tags/tag10.xml><?xml version="1.0" encoding="utf-8"?>
<p:tagLst xmlns:a="http://schemas.openxmlformats.org/drawingml/2006/main" xmlns:r="http://schemas.openxmlformats.org/officeDocument/2006/relationships" xmlns:p="http://schemas.openxmlformats.org/presentationml/2006/main">
  <p:tag name="TIMING" val="|52.1"/>
</p:tagLst>
</file>

<file path=ppt/tags/tag11.xml><?xml version="1.0" encoding="utf-8"?>
<p:tagLst xmlns:a="http://schemas.openxmlformats.org/drawingml/2006/main" xmlns:r="http://schemas.openxmlformats.org/officeDocument/2006/relationships" xmlns:p="http://schemas.openxmlformats.org/presentationml/2006/main">
  <p:tag name="TIMING" val="|160.7"/>
</p:tagLst>
</file>

<file path=ppt/tags/tag12.xml><?xml version="1.0" encoding="utf-8"?>
<p:tagLst xmlns:a="http://schemas.openxmlformats.org/drawingml/2006/main" xmlns:r="http://schemas.openxmlformats.org/officeDocument/2006/relationships" xmlns:p="http://schemas.openxmlformats.org/presentationml/2006/main">
  <p:tag name="TIMING" val="|71|61"/>
</p:tagLst>
</file>

<file path=ppt/tags/tag13.xml><?xml version="1.0" encoding="utf-8"?>
<p:tagLst xmlns:a="http://schemas.openxmlformats.org/drawingml/2006/main" xmlns:r="http://schemas.openxmlformats.org/officeDocument/2006/relationships" xmlns:p="http://schemas.openxmlformats.org/presentationml/2006/main">
  <p:tag name="TIMING" val="|55.6"/>
</p:tagLst>
</file>

<file path=ppt/tags/tag14.xml><?xml version="1.0" encoding="utf-8"?>
<p:tagLst xmlns:a="http://schemas.openxmlformats.org/drawingml/2006/main" xmlns:r="http://schemas.openxmlformats.org/officeDocument/2006/relationships" xmlns:p="http://schemas.openxmlformats.org/presentationml/2006/main">
  <p:tag name="TIMING" val="|21.2"/>
</p:tagLst>
</file>

<file path=ppt/tags/tag15.xml><?xml version="1.0" encoding="utf-8"?>
<p:tagLst xmlns:a="http://schemas.openxmlformats.org/drawingml/2006/main" xmlns:r="http://schemas.openxmlformats.org/officeDocument/2006/relationships" xmlns:p="http://schemas.openxmlformats.org/presentationml/2006/main">
  <p:tag name="TIMING" val="|113"/>
</p:tagLst>
</file>

<file path=ppt/tags/tag16.xml><?xml version="1.0" encoding="utf-8"?>
<p:tagLst xmlns:a="http://schemas.openxmlformats.org/drawingml/2006/main" xmlns:r="http://schemas.openxmlformats.org/officeDocument/2006/relationships" xmlns:p="http://schemas.openxmlformats.org/presentationml/2006/main">
  <p:tag name="TIMING" val="|74.2|159.2|1.7|13.9"/>
</p:tagLst>
</file>

<file path=ppt/tags/tag17.xml><?xml version="1.0" encoding="utf-8"?>
<p:tagLst xmlns:a="http://schemas.openxmlformats.org/drawingml/2006/main" xmlns:r="http://schemas.openxmlformats.org/officeDocument/2006/relationships" xmlns:p="http://schemas.openxmlformats.org/presentationml/2006/main">
  <p:tag name="TIMING" val="|9.6|19.6"/>
</p:tagLst>
</file>

<file path=ppt/tags/tag18.xml><?xml version="1.0" encoding="utf-8"?>
<p:tagLst xmlns:a="http://schemas.openxmlformats.org/drawingml/2006/main" xmlns:r="http://schemas.openxmlformats.org/officeDocument/2006/relationships" xmlns:p="http://schemas.openxmlformats.org/presentationml/2006/main">
  <p:tag name="TIMING" val="|54.3|18.7"/>
</p:tagLst>
</file>

<file path=ppt/tags/tag19.xml><?xml version="1.0" encoding="utf-8"?>
<p:tagLst xmlns:a="http://schemas.openxmlformats.org/drawingml/2006/main" xmlns:r="http://schemas.openxmlformats.org/officeDocument/2006/relationships" xmlns:p="http://schemas.openxmlformats.org/presentationml/2006/main">
  <p:tag name="TIMING" val="|8.3|14.7"/>
</p:tagLst>
</file>

<file path=ppt/tags/tag2.xml><?xml version="1.0" encoding="utf-8"?>
<p:tagLst xmlns:a="http://schemas.openxmlformats.org/drawingml/2006/main" xmlns:r="http://schemas.openxmlformats.org/officeDocument/2006/relationships" xmlns:p="http://schemas.openxmlformats.org/presentationml/2006/main">
  <p:tag name="TIMING" val="|11.9"/>
</p:tagLst>
</file>

<file path=ppt/tags/tag20.xml><?xml version="1.0" encoding="utf-8"?>
<p:tagLst xmlns:a="http://schemas.openxmlformats.org/drawingml/2006/main" xmlns:r="http://schemas.openxmlformats.org/officeDocument/2006/relationships" xmlns:p="http://schemas.openxmlformats.org/presentationml/2006/main">
  <p:tag name="TIMING" val="|1.3"/>
</p:tagLst>
</file>

<file path=ppt/tags/tag21.xml><?xml version="1.0" encoding="utf-8"?>
<p:tagLst xmlns:a="http://schemas.openxmlformats.org/drawingml/2006/main" xmlns:r="http://schemas.openxmlformats.org/officeDocument/2006/relationships" xmlns:p="http://schemas.openxmlformats.org/presentationml/2006/main">
  <p:tag name="TIMING" val="|9.8"/>
</p:tagLst>
</file>

<file path=ppt/tags/tag22.xml><?xml version="1.0" encoding="utf-8"?>
<p:tagLst xmlns:a="http://schemas.openxmlformats.org/drawingml/2006/main" xmlns:r="http://schemas.openxmlformats.org/officeDocument/2006/relationships" xmlns:p="http://schemas.openxmlformats.org/presentationml/2006/main">
  <p:tag name="TIMING" val="|116.7|5.8"/>
</p:tagLst>
</file>

<file path=ppt/tags/tag23.xml><?xml version="1.0" encoding="utf-8"?>
<p:tagLst xmlns:a="http://schemas.openxmlformats.org/drawingml/2006/main" xmlns:r="http://schemas.openxmlformats.org/officeDocument/2006/relationships" xmlns:p="http://schemas.openxmlformats.org/presentationml/2006/main">
  <p:tag name="TIMING" val="|117.7|7.3|29.1"/>
</p:tagLst>
</file>

<file path=ppt/tags/tag24.xml><?xml version="1.0" encoding="utf-8"?>
<p:tagLst xmlns:a="http://schemas.openxmlformats.org/drawingml/2006/main" xmlns:r="http://schemas.openxmlformats.org/officeDocument/2006/relationships" xmlns:p="http://schemas.openxmlformats.org/presentationml/2006/main">
  <p:tag name="TIMING" val="|129|56.4"/>
</p:tagLst>
</file>

<file path=ppt/tags/tag25.xml><?xml version="1.0" encoding="utf-8"?>
<p:tagLst xmlns:a="http://schemas.openxmlformats.org/drawingml/2006/main" xmlns:r="http://schemas.openxmlformats.org/officeDocument/2006/relationships" xmlns:p="http://schemas.openxmlformats.org/presentationml/2006/main">
  <p:tag name="TIMING" val="|23.5"/>
</p:tagLst>
</file>

<file path=ppt/tags/tag26.xml><?xml version="1.0" encoding="utf-8"?>
<p:tagLst xmlns:a="http://schemas.openxmlformats.org/drawingml/2006/main" xmlns:r="http://schemas.openxmlformats.org/officeDocument/2006/relationships" xmlns:p="http://schemas.openxmlformats.org/presentationml/2006/main">
  <p:tag name="TIMING" val="|28"/>
</p:tagLst>
</file>

<file path=ppt/tags/tag27.xml><?xml version="1.0" encoding="utf-8"?>
<p:tagLst xmlns:a="http://schemas.openxmlformats.org/drawingml/2006/main" xmlns:r="http://schemas.openxmlformats.org/officeDocument/2006/relationships" xmlns:p="http://schemas.openxmlformats.org/presentationml/2006/main">
  <p:tag name="TIMING" val="|15.4"/>
</p:tagLst>
</file>

<file path=ppt/tags/tag28.xml><?xml version="1.0" encoding="utf-8"?>
<p:tagLst xmlns:a="http://schemas.openxmlformats.org/drawingml/2006/main" xmlns:r="http://schemas.openxmlformats.org/officeDocument/2006/relationships" xmlns:p="http://schemas.openxmlformats.org/presentationml/2006/main">
  <p:tag name="TIMING" val="|50|80.3|45.3"/>
</p:tagLst>
</file>

<file path=ppt/tags/tag29.xml><?xml version="1.0" encoding="utf-8"?>
<p:tagLst xmlns:a="http://schemas.openxmlformats.org/drawingml/2006/main" xmlns:r="http://schemas.openxmlformats.org/officeDocument/2006/relationships" xmlns:p="http://schemas.openxmlformats.org/presentationml/2006/main">
  <p:tag name="TIMING" val="|32|126.2|8.7|4.4"/>
</p:tagLst>
</file>

<file path=ppt/tags/tag3.xml><?xml version="1.0" encoding="utf-8"?>
<p:tagLst xmlns:a="http://schemas.openxmlformats.org/drawingml/2006/main" xmlns:r="http://schemas.openxmlformats.org/officeDocument/2006/relationships" xmlns:p="http://schemas.openxmlformats.org/presentationml/2006/main">
  <p:tag name="TIMING" val="|45.3"/>
</p:tagLst>
</file>

<file path=ppt/tags/tag30.xml><?xml version="1.0" encoding="utf-8"?>
<p:tagLst xmlns:a="http://schemas.openxmlformats.org/drawingml/2006/main" xmlns:r="http://schemas.openxmlformats.org/officeDocument/2006/relationships" xmlns:p="http://schemas.openxmlformats.org/presentationml/2006/main">
  <p:tag name="TIMING" val="|68"/>
</p:tagLst>
</file>

<file path=ppt/tags/tag31.xml><?xml version="1.0" encoding="utf-8"?>
<p:tagLst xmlns:a="http://schemas.openxmlformats.org/drawingml/2006/main" xmlns:r="http://schemas.openxmlformats.org/officeDocument/2006/relationships" xmlns:p="http://schemas.openxmlformats.org/presentationml/2006/main">
  <p:tag name="TIMING" val="|36.1"/>
</p:tagLst>
</file>

<file path=ppt/tags/tag32.xml><?xml version="1.0" encoding="utf-8"?>
<p:tagLst xmlns:a="http://schemas.openxmlformats.org/drawingml/2006/main" xmlns:r="http://schemas.openxmlformats.org/officeDocument/2006/relationships" xmlns:p="http://schemas.openxmlformats.org/presentationml/2006/main">
  <p:tag name="TIMING" val="|182.4|14.9"/>
</p:tagLst>
</file>

<file path=ppt/tags/tag33.xml><?xml version="1.0" encoding="utf-8"?>
<p:tagLst xmlns:a="http://schemas.openxmlformats.org/drawingml/2006/main" xmlns:r="http://schemas.openxmlformats.org/officeDocument/2006/relationships" xmlns:p="http://schemas.openxmlformats.org/presentationml/2006/main">
  <p:tag name="TIMING" val="|209.9"/>
</p:tagLst>
</file>

<file path=ppt/tags/tag34.xml><?xml version="1.0" encoding="utf-8"?>
<p:tagLst xmlns:a="http://schemas.openxmlformats.org/drawingml/2006/main" xmlns:r="http://schemas.openxmlformats.org/officeDocument/2006/relationships" xmlns:p="http://schemas.openxmlformats.org/presentationml/2006/main">
  <p:tag name="TIMING" val="|103"/>
</p:tagLst>
</file>

<file path=ppt/tags/tag35.xml><?xml version="1.0" encoding="utf-8"?>
<p:tagLst xmlns:a="http://schemas.openxmlformats.org/drawingml/2006/main" xmlns:r="http://schemas.openxmlformats.org/officeDocument/2006/relationships" xmlns:p="http://schemas.openxmlformats.org/presentationml/2006/main">
  <p:tag name="TIMING" val="|102.3"/>
</p:tagLst>
</file>

<file path=ppt/tags/tag36.xml><?xml version="1.0" encoding="utf-8"?>
<p:tagLst xmlns:a="http://schemas.openxmlformats.org/drawingml/2006/main" xmlns:r="http://schemas.openxmlformats.org/officeDocument/2006/relationships" xmlns:p="http://schemas.openxmlformats.org/presentationml/2006/main">
  <p:tag name="TIMING" val="|83.1"/>
</p:tagLst>
</file>

<file path=ppt/tags/tag37.xml><?xml version="1.0" encoding="utf-8"?>
<p:tagLst xmlns:a="http://schemas.openxmlformats.org/drawingml/2006/main" xmlns:r="http://schemas.openxmlformats.org/officeDocument/2006/relationships" xmlns:p="http://schemas.openxmlformats.org/presentationml/2006/main">
  <p:tag name="TIMING" val="|55.2"/>
</p:tagLst>
</file>

<file path=ppt/tags/tag38.xml><?xml version="1.0" encoding="utf-8"?>
<p:tagLst xmlns:a="http://schemas.openxmlformats.org/drawingml/2006/main" xmlns:r="http://schemas.openxmlformats.org/officeDocument/2006/relationships" xmlns:p="http://schemas.openxmlformats.org/presentationml/2006/main">
  <p:tag name="TIMING" val="|59.8"/>
</p:tagLst>
</file>

<file path=ppt/tags/tag39.xml><?xml version="1.0" encoding="utf-8"?>
<p:tagLst xmlns:a="http://schemas.openxmlformats.org/drawingml/2006/main" xmlns:r="http://schemas.openxmlformats.org/officeDocument/2006/relationships" xmlns:p="http://schemas.openxmlformats.org/presentationml/2006/main">
  <p:tag name="TIMING" val="|88.4|19.6"/>
</p:tagLst>
</file>

<file path=ppt/tags/tag4.xml><?xml version="1.0" encoding="utf-8"?>
<p:tagLst xmlns:a="http://schemas.openxmlformats.org/drawingml/2006/main" xmlns:r="http://schemas.openxmlformats.org/officeDocument/2006/relationships" xmlns:p="http://schemas.openxmlformats.org/presentationml/2006/main">
  <p:tag name="TIMING" val="|31.1"/>
</p:tagLst>
</file>

<file path=ppt/tags/tag40.xml><?xml version="1.0" encoding="utf-8"?>
<p:tagLst xmlns:a="http://schemas.openxmlformats.org/drawingml/2006/main" xmlns:r="http://schemas.openxmlformats.org/officeDocument/2006/relationships" xmlns:p="http://schemas.openxmlformats.org/presentationml/2006/main">
  <p:tag name="TIMING" val="|143"/>
</p:tagLst>
</file>

<file path=ppt/tags/tag41.xml><?xml version="1.0" encoding="utf-8"?>
<p:tagLst xmlns:a="http://schemas.openxmlformats.org/drawingml/2006/main" xmlns:r="http://schemas.openxmlformats.org/officeDocument/2006/relationships" xmlns:p="http://schemas.openxmlformats.org/presentationml/2006/main">
  <p:tag name="TIMING" val="|235.1|21.5"/>
</p:tagLst>
</file>

<file path=ppt/tags/tag42.xml><?xml version="1.0" encoding="utf-8"?>
<p:tagLst xmlns:a="http://schemas.openxmlformats.org/drawingml/2006/main" xmlns:r="http://schemas.openxmlformats.org/officeDocument/2006/relationships" xmlns:p="http://schemas.openxmlformats.org/presentationml/2006/main">
  <p:tag name="TIMING" val="|39.7"/>
</p:tagLst>
</file>

<file path=ppt/tags/tag43.xml><?xml version="1.0" encoding="utf-8"?>
<p:tagLst xmlns:a="http://schemas.openxmlformats.org/drawingml/2006/main" xmlns:r="http://schemas.openxmlformats.org/officeDocument/2006/relationships" xmlns:p="http://schemas.openxmlformats.org/presentationml/2006/main">
  <p:tag name="TIMING" val="|22.1|23.8"/>
</p:tagLst>
</file>

<file path=ppt/tags/tag44.xml><?xml version="1.0" encoding="utf-8"?>
<p:tagLst xmlns:a="http://schemas.openxmlformats.org/drawingml/2006/main" xmlns:r="http://schemas.openxmlformats.org/officeDocument/2006/relationships" xmlns:p="http://schemas.openxmlformats.org/presentationml/2006/main">
  <p:tag name="TIMING" val="|46.4"/>
</p:tagLst>
</file>

<file path=ppt/tags/tag45.xml><?xml version="1.0" encoding="utf-8"?>
<p:tagLst xmlns:a="http://schemas.openxmlformats.org/drawingml/2006/main" xmlns:r="http://schemas.openxmlformats.org/officeDocument/2006/relationships" xmlns:p="http://schemas.openxmlformats.org/presentationml/2006/main">
  <p:tag name="TIMING" val="|88.3|28.1|55.5|8.9|30.7|16.9"/>
</p:tagLst>
</file>

<file path=ppt/tags/tag46.xml><?xml version="1.0" encoding="utf-8"?>
<p:tagLst xmlns:a="http://schemas.openxmlformats.org/drawingml/2006/main" xmlns:r="http://schemas.openxmlformats.org/officeDocument/2006/relationships" xmlns:p="http://schemas.openxmlformats.org/presentationml/2006/main">
  <p:tag name="TIMING" val="|10.8|55.8"/>
</p:tagLst>
</file>

<file path=ppt/tags/tag5.xml><?xml version="1.0" encoding="utf-8"?>
<p:tagLst xmlns:a="http://schemas.openxmlformats.org/drawingml/2006/main" xmlns:r="http://schemas.openxmlformats.org/officeDocument/2006/relationships" xmlns:p="http://schemas.openxmlformats.org/presentationml/2006/main">
  <p:tag name="TIMING" val="|43.8"/>
</p:tagLst>
</file>

<file path=ppt/tags/tag6.xml><?xml version="1.0" encoding="utf-8"?>
<p:tagLst xmlns:a="http://schemas.openxmlformats.org/drawingml/2006/main" xmlns:r="http://schemas.openxmlformats.org/officeDocument/2006/relationships" xmlns:p="http://schemas.openxmlformats.org/presentationml/2006/main">
  <p:tag name="TIMING" val="|93.8"/>
</p:tagLst>
</file>

<file path=ppt/tags/tag7.xml><?xml version="1.0" encoding="utf-8"?>
<p:tagLst xmlns:a="http://schemas.openxmlformats.org/drawingml/2006/main" xmlns:r="http://schemas.openxmlformats.org/officeDocument/2006/relationships" xmlns:p="http://schemas.openxmlformats.org/presentationml/2006/main">
  <p:tag name="TIMING" val="|81.1|42.5|44.6"/>
</p:tagLst>
</file>

<file path=ppt/tags/tag8.xml><?xml version="1.0" encoding="utf-8"?>
<p:tagLst xmlns:a="http://schemas.openxmlformats.org/drawingml/2006/main" xmlns:r="http://schemas.openxmlformats.org/officeDocument/2006/relationships" xmlns:p="http://schemas.openxmlformats.org/presentationml/2006/main">
  <p:tag name="TIMING" val="|38.7"/>
</p:tagLst>
</file>

<file path=ppt/tags/tag9.xml><?xml version="1.0" encoding="utf-8"?>
<p:tagLst xmlns:a="http://schemas.openxmlformats.org/drawingml/2006/main" xmlns:r="http://schemas.openxmlformats.org/officeDocument/2006/relationships" xmlns:p="http://schemas.openxmlformats.org/presentationml/2006/main">
  <p:tag name="TIMING" val="|24.2"/>
</p:tagLst>
</file>

<file path=ppt/theme/theme1.xml><?xml version="1.0" encoding="utf-8"?>
<a:theme xmlns:a="http://schemas.openxmlformats.org/drawingml/2006/main" name="个人主页 (标准)">
  <a:themeElements>
    <a:clrScheme name="自定义 5">
      <a:dk1>
        <a:srgbClr val="000000"/>
      </a:dk1>
      <a:lt1>
        <a:srgbClr val="FFFFFF"/>
      </a:lt1>
      <a:dk2>
        <a:srgbClr val="1E2E53"/>
      </a:dk2>
      <a:lt2>
        <a:srgbClr val="FFCC00"/>
      </a:lt2>
      <a:accent1>
        <a:srgbClr val="FF9933"/>
      </a:accent1>
      <a:accent2>
        <a:srgbClr val="336699"/>
      </a:accent2>
      <a:accent3>
        <a:srgbClr val="ABADB3"/>
      </a:accent3>
      <a:accent4>
        <a:srgbClr val="DADADA"/>
      </a:accent4>
      <a:accent5>
        <a:srgbClr val="FFCAAD"/>
      </a:accent5>
      <a:accent6>
        <a:srgbClr val="2D5C8A"/>
      </a:accent6>
      <a:hlink>
        <a:srgbClr val="5071BF"/>
      </a:hlink>
      <a:folHlink>
        <a:srgbClr val="A73737"/>
      </a:folHlink>
    </a:clrScheme>
    <a:fontScheme name="个人主页 (标准)">
      <a:majorFont>
        <a:latin typeface="Arial"/>
        <a:ea typeface="隶书"/>
        <a:cs typeface=""/>
      </a:majorFont>
      <a:minorFont>
        <a:latin typeface="Arial"/>
        <a:ea typeface="华文新魏"/>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2400" b="0" i="0" u="none" strike="noStrike" cap="none" normalizeH="0" baseline="0" smtClean="0">
            <a:ln>
              <a:noFill/>
            </a:ln>
            <a:solidFill>
              <a:schemeClr val="bg2"/>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2400" b="0" i="0" u="none" strike="noStrike" cap="none" normalizeH="0" baseline="0" smtClean="0">
            <a:ln>
              <a:noFill/>
            </a:ln>
            <a:solidFill>
              <a:schemeClr val="bg2"/>
            </a:solidFill>
            <a:effectLst/>
            <a:latin typeface="Times New Roman" panose="02020603050405020304" pitchFamily="18" charset="0"/>
            <a:ea typeface="宋体" panose="02010600030101010101" pitchFamily="2" charset="-122"/>
          </a:defRPr>
        </a:defPPr>
      </a:lstStyle>
    </a:lnDef>
  </a:objectDefaults>
  <a:extraClrSchemeLst>
    <a:extraClrScheme>
      <a:clrScheme name="个人主页 (标准) 1">
        <a:dk1>
          <a:srgbClr val="000000"/>
        </a:dk1>
        <a:lt1>
          <a:srgbClr val="FFFFFF"/>
        </a:lt1>
        <a:dk2>
          <a:srgbClr val="1E2E53"/>
        </a:dk2>
        <a:lt2>
          <a:srgbClr val="FFCC00"/>
        </a:lt2>
        <a:accent1>
          <a:srgbClr val="FF9933"/>
        </a:accent1>
        <a:accent2>
          <a:srgbClr val="336699"/>
        </a:accent2>
        <a:accent3>
          <a:srgbClr val="ABADB3"/>
        </a:accent3>
        <a:accent4>
          <a:srgbClr val="DADADA"/>
        </a:accent4>
        <a:accent5>
          <a:srgbClr val="FFCAAD"/>
        </a:accent5>
        <a:accent6>
          <a:srgbClr val="2D5C8A"/>
        </a:accent6>
        <a:hlink>
          <a:srgbClr val="EAEAEA"/>
        </a:hlink>
        <a:folHlink>
          <a:srgbClr val="A73737"/>
        </a:folHlink>
      </a:clrScheme>
      <a:clrMap bg1="dk2" tx1="lt1" bg2="dk1" tx2="lt2" accent1="accent1" accent2="accent2" accent3="accent3" accent4="accent4" accent5="accent5" accent6="accent6" hlink="hlink" folHlink="folHlink"/>
    </a:extraClrScheme>
    <a:extraClrScheme>
      <a:clrScheme name="个人主页 (标准) 2">
        <a:dk1>
          <a:srgbClr val="663300"/>
        </a:dk1>
        <a:lt1>
          <a:srgbClr val="FFFFFF"/>
        </a:lt1>
        <a:dk2>
          <a:srgbClr val="996633"/>
        </a:dk2>
        <a:lt2>
          <a:srgbClr val="868686"/>
        </a:lt2>
        <a:accent1>
          <a:srgbClr val="FF9900"/>
        </a:accent1>
        <a:accent2>
          <a:srgbClr val="CC6600"/>
        </a:accent2>
        <a:accent3>
          <a:srgbClr val="FFFFFF"/>
        </a:accent3>
        <a:accent4>
          <a:srgbClr val="562A00"/>
        </a:accent4>
        <a:accent5>
          <a:srgbClr val="FFCAAA"/>
        </a:accent5>
        <a:accent6>
          <a:srgbClr val="B95C00"/>
        </a:accent6>
        <a:hlink>
          <a:srgbClr val="FFCC00"/>
        </a:hlink>
        <a:folHlink>
          <a:srgbClr val="CCCCCC"/>
        </a:folHlink>
      </a:clrScheme>
      <a:clrMap bg1="lt1" tx1="dk1" bg2="lt2" tx2="dk2" accent1="accent1" accent2="accent2" accent3="accent3" accent4="accent4" accent5="accent5" accent6="accent6" hlink="hlink" folHlink="folHlink"/>
    </a:extraClrScheme>
    <a:extraClrScheme>
      <a:clrScheme name="个人主页 (标准)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C:\www\Microsoft Office\Templates\演示文稿\个人主页 (标准).pot</Template>
  <TotalTime>3915</TotalTime>
  <Words>17972</Words>
  <Application>Microsoft Office PowerPoint</Application>
  <PresentationFormat>全屏显示(4:3)</PresentationFormat>
  <Paragraphs>2114</Paragraphs>
  <Slides>175</Slides>
  <Notes>23</Notes>
  <HiddenSlides>2</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5</vt:i4>
      </vt:variant>
      <vt:variant>
        <vt:lpstr>幻灯片标题</vt:lpstr>
      </vt:variant>
      <vt:variant>
        <vt:i4>175</vt:i4>
      </vt:variant>
    </vt:vector>
  </HeadingPairs>
  <TitlesOfParts>
    <vt:vector size="194" baseType="lpstr">
      <vt:lpstr>Monotype Sorts</vt:lpstr>
      <vt:lpstr>等线</vt:lpstr>
      <vt:lpstr>黑体</vt:lpstr>
      <vt:lpstr>华文新魏</vt:lpstr>
      <vt:lpstr>华文行楷</vt:lpstr>
      <vt:lpstr>隶书</vt:lpstr>
      <vt:lpstr>宋体</vt:lpstr>
      <vt:lpstr>Arial</vt:lpstr>
      <vt:lpstr>Arial Narrow</vt:lpstr>
      <vt:lpstr>Symbol</vt:lpstr>
      <vt:lpstr>Tahoma</vt:lpstr>
      <vt:lpstr>Times New Roman</vt:lpstr>
      <vt:lpstr>Wingdings</vt:lpstr>
      <vt:lpstr>个人主页 (标准)</vt:lpstr>
      <vt:lpstr>Equation.3</vt:lpstr>
      <vt:lpstr>公式</vt:lpstr>
      <vt:lpstr>Document</vt:lpstr>
      <vt:lpstr>Visio.Drawing.11</vt:lpstr>
      <vt:lpstr>Microsoft Word 97 - 2003 Document</vt:lpstr>
      <vt:lpstr>PowerPoint 演示文稿</vt:lpstr>
      <vt:lpstr>提纲</vt:lpstr>
      <vt:lpstr>本章解决的问题</vt:lpstr>
      <vt:lpstr>本章背景</vt:lpstr>
      <vt:lpstr>本章背景</vt:lpstr>
      <vt:lpstr>本章背景</vt:lpstr>
      <vt:lpstr>好的关系设计特点</vt:lpstr>
      <vt:lpstr>好的关系设计特点</vt:lpstr>
      <vt:lpstr>好的关系设计特点</vt:lpstr>
      <vt:lpstr>好的关系设计特点</vt:lpstr>
      <vt:lpstr>第一范式</vt:lpstr>
      <vt:lpstr>第一范式</vt:lpstr>
      <vt:lpstr>函数依赖</vt:lpstr>
      <vt:lpstr>函数依赖</vt:lpstr>
      <vt:lpstr>练习</vt:lpstr>
      <vt:lpstr>函数依赖</vt:lpstr>
      <vt:lpstr>函数依赖</vt:lpstr>
      <vt:lpstr>函数依赖</vt:lpstr>
      <vt:lpstr>函数依赖</vt:lpstr>
      <vt:lpstr>示例</vt:lpstr>
      <vt:lpstr>函数依赖的推理规则</vt:lpstr>
      <vt:lpstr>逻辑蕴涵</vt:lpstr>
      <vt:lpstr>逻辑蕴涵</vt:lpstr>
      <vt:lpstr>Armstrong公理系统</vt:lpstr>
      <vt:lpstr>Armstrong公理系统</vt:lpstr>
      <vt:lpstr>Armstrong公理系统</vt:lpstr>
      <vt:lpstr>Armstrong公理系统</vt:lpstr>
      <vt:lpstr>Armstrong公理系统</vt:lpstr>
      <vt:lpstr>Armstrong公理系统</vt:lpstr>
      <vt:lpstr>Armstrong公理系统</vt:lpstr>
      <vt:lpstr>Armstrong公理系统</vt:lpstr>
      <vt:lpstr>Armstrong公理系统</vt:lpstr>
      <vt:lpstr>Armstrong公理系统</vt:lpstr>
      <vt:lpstr>Armstrong公理系统</vt:lpstr>
      <vt:lpstr>Armstrong公理系统</vt:lpstr>
      <vt:lpstr>属性集的闭包</vt:lpstr>
      <vt:lpstr>属性集的闭包</vt:lpstr>
      <vt:lpstr>属性集闭包的计算</vt:lpstr>
      <vt:lpstr>属性集闭包的计算</vt:lpstr>
      <vt:lpstr>属性集闭包的计算</vt:lpstr>
      <vt:lpstr>属性集闭包的计算</vt:lpstr>
      <vt:lpstr>属性集闭包的计算</vt:lpstr>
      <vt:lpstr>属性集闭包的计算</vt:lpstr>
      <vt:lpstr>属性集闭包的计算</vt:lpstr>
      <vt:lpstr>属性集闭包的计算</vt:lpstr>
      <vt:lpstr>属性集闭包的计算</vt:lpstr>
      <vt:lpstr>属性集的闭包</vt:lpstr>
      <vt:lpstr>属性集的闭包</vt:lpstr>
      <vt:lpstr>属性集的闭包</vt:lpstr>
      <vt:lpstr>候选码的求解理论和算法</vt:lpstr>
      <vt:lpstr>候选码的求解理论和算法</vt:lpstr>
      <vt:lpstr>候选码的求解理论和算法</vt:lpstr>
      <vt:lpstr>候选码的求解理论和算法</vt:lpstr>
      <vt:lpstr>候选码的求解理论和算法</vt:lpstr>
      <vt:lpstr>候选码的求解理论和算法</vt:lpstr>
      <vt:lpstr>候选码的求解理论和算法</vt:lpstr>
      <vt:lpstr>正则覆盖(Canonical Cover)</vt:lpstr>
      <vt:lpstr>函数依赖集的等价和覆盖</vt:lpstr>
      <vt:lpstr>无关属性(extraneous)</vt:lpstr>
      <vt:lpstr>无关属性(extraneous)</vt:lpstr>
      <vt:lpstr>无关属性</vt:lpstr>
      <vt:lpstr>检验无关属性的方法</vt:lpstr>
      <vt:lpstr>检验无关属性的方法</vt:lpstr>
      <vt:lpstr>正则覆盖</vt:lpstr>
      <vt:lpstr>正则覆盖</vt:lpstr>
      <vt:lpstr>正则覆盖</vt:lpstr>
      <vt:lpstr>最小覆盖</vt:lpstr>
      <vt:lpstr>正则覆盖</vt:lpstr>
      <vt:lpstr>正则覆盖</vt:lpstr>
      <vt:lpstr>正则覆盖</vt:lpstr>
      <vt:lpstr>正则覆盖</vt:lpstr>
      <vt:lpstr>正则覆盖</vt:lpstr>
      <vt:lpstr>正则覆盖</vt:lpstr>
      <vt:lpstr>正则覆盖</vt:lpstr>
      <vt:lpstr>正则覆盖</vt:lpstr>
      <vt:lpstr>关系模式的设计问题</vt:lpstr>
      <vt:lpstr>关系模式的设计问题</vt:lpstr>
      <vt:lpstr>关系模式的设计问题</vt:lpstr>
      <vt:lpstr>模式分解</vt:lpstr>
      <vt:lpstr>模式分解的定义</vt:lpstr>
      <vt:lpstr>模式分解的定义</vt:lpstr>
      <vt:lpstr>模式分解中存在的问题</vt:lpstr>
      <vt:lpstr>模式分解中存在的问题</vt:lpstr>
      <vt:lpstr>模式分解中存在的问题</vt:lpstr>
      <vt:lpstr>无损连接分解</vt:lpstr>
      <vt:lpstr>无损连接分解判断-表格法</vt:lpstr>
      <vt:lpstr>无损连接分解判断-表格法</vt:lpstr>
      <vt:lpstr>无损连接分解判断-表格法</vt:lpstr>
      <vt:lpstr>无损连接分解判断-表格法</vt:lpstr>
      <vt:lpstr>无损连接分解判断-表格法</vt:lpstr>
      <vt:lpstr>无损连接分解判断-表格法</vt:lpstr>
      <vt:lpstr>无损连接分解判断-表格法</vt:lpstr>
      <vt:lpstr>无损连接分解判断-表格法</vt:lpstr>
      <vt:lpstr>无损连接分解判断-表格法</vt:lpstr>
      <vt:lpstr>无损连接分解判断-快速法</vt:lpstr>
      <vt:lpstr>无损连接分解判断-快速法</vt:lpstr>
      <vt:lpstr>保持函数依赖的分解</vt:lpstr>
      <vt:lpstr>保持函数依赖的分解</vt:lpstr>
      <vt:lpstr>保持函数依赖的分解</vt:lpstr>
      <vt:lpstr>判定保持依赖算法</vt:lpstr>
      <vt:lpstr>判定保持依赖</vt:lpstr>
      <vt:lpstr>判定保持依赖</vt:lpstr>
      <vt:lpstr>判定保持依赖算法</vt:lpstr>
      <vt:lpstr>模式分解</vt:lpstr>
      <vt:lpstr>模式分解</vt:lpstr>
      <vt:lpstr>模式分解</vt:lpstr>
      <vt:lpstr>模式分解</vt:lpstr>
      <vt:lpstr>模式分解</vt:lpstr>
      <vt:lpstr>模式分解</vt:lpstr>
      <vt:lpstr>模式分解</vt:lpstr>
      <vt:lpstr>范式</vt:lpstr>
      <vt:lpstr>1NF</vt:lpstr>
      <vt:lpstr>2NF</vt:lpstr>
      <vt:lpstr>2NF</vt:lpstr>
      <vt:lpstr>2NF</vt:lpstr>
      <vt:lpstr>3NF</vt:lpstr>
      <vt:lpstr>3NF</vt:lpstr>
      <vt:lpstr>3NF</vt:lpstr>
      <vt:lpstr>3NF</vt:lpstr>
      <vt:lpstr>关系模式的分解算法-3NF</vt:lpstr>
      <vt:lpstr>关系模式的分解算法-3NF</vt:lpstr>
      <vt:lpstr>关系模式的分解算法-3NF</vt:lpstr>
      <vt:lpstr>关系模式的分解算法-3NF</vt:lpstr>
      <vt:lpstr>关系模式分解实例</vt:lpstr>
      <vt:lpstr>关系模式的分解算法-3NF</vt:lpstr>
      <vt:lpstr>关系模式的分解算法-3NF</vt:lpstr>
      <vt:lpstr>关系模式的分解算法-3NF</vt:lpstr>
      <vt:lpstr>关系模式的分解算法-3NF</vt:lpstr>
      <vt:lpstr>算法正确性分析（保持依赖）</vt:lpstr>
      <vt:lpstr>算法正确性分析（无损连接）</vt:lpstr>
      <vt:lpstr>算法正确性分析（属于3NF）</vt:lpstr>
      <vt:lpstr>算法正确性分析（属于3NF）</vt:lpstr>
      <vt:lpstr>3NF</vt:lpstr>
      <vt:lpstr>BCNF</vt:lpstr>
      <vt:lpstr>BCNF</vt:lpstr>
      <vt:lpstr>BCNF</vt:lpstr>
      <vt:lpstr>BCNF特征</vt:lpstr>
      <vt:lpstr>判断关系模式是否属于BCNF</vt:lpstr>
      <vt:lpstr>判断一个关系是否属于BCNF</vt:lpstr>
      <vt:lpstr>关系模式的分解算法-BCNF</vt:lpstr>
      <vt:lpstr>关系模式的分解算法-BCNF</vt:lpstr>
      <vt:lpstr>关系模式的分解算法-BCNF</vt:lpstr>
      <vt:lpstr>BCNF VS 3NF</vt:lpstr>
      <vt:lpstr>多值依赖</vt:lpstr>
      <vt:lpstr>多值依赖</vt:lpstr>
      <vt:lpstr>多值依赖</vt:lpstr>
      <vt:lpstr>多值依赖</vt:lpstr>
      <vt:lpstr>多值依赖</vt:lpstr>
      <vt:lpstr>多值依赖</vt:lpstr>
      <vt:lpstr>多值依赖</vt:lpstr>
      <vt:lpstr>多值依赖</vt:lpstr>
      <vt:lpstr>多值依赖 Vs 函数依赖</vt:lpstr>
      <vt:lpstr>多值依赖 Vs 函数依赖</vt:lpstr>
      <vt:lpstr>多值依赖 Vs 函数依赖</vt:lpstr>
      <vt:lpstr>多值依赖 Vs 函数依赖</vt:lpstr>
      <vt:lpstr>闭包</vt:lpstr>
      <vt:lpstr>4NF</vt:lpstr>
      <vt:lpstr>4NF判定示例</vt:lpstr>
      <vt:lpstr>4NF本质</vt:lpstr>
      <vt:lpstr>4NF vs BCNF</vt:lpstr>
      <vt:lpstr>判断4NF</vt:lpstr>
      <vt:lpstr>基于多值依赖的无损分解判定</vt:lpstr>
      <vt:lpstr>关系模式的分解算法-4NF</vt:lpstr>
      <vt:lpstr>4NF分解示例</vt:lpstr>
      <vt:lpstr>有效且完备的公理系统</vt:lpstr>
      <vt:lpstr>有效且完备的公理系统</vt:lpstr>
      <vt:lpstr>范式之间的关系</vt:lpstr>
      <vt:lpstr>E-R模型和规范化</vt:lpstr>
      <vt:lpstr>解除规范化</vt:lpstr>
      <vt:lpstr>规范化与SQL</vt:lpstr>
      <vt:lpstr>规范化与SQL</vt:lpstr>
      <vt:lpstr>时态数据建模</vt:lpstr>
      <vt:lpstr>时态数据建模</vt:lpstr>
      <vt:lpstr>规范化的基本思想</vt:lpstr>
      <vt:lpstr>小结</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lh</dc:creator>
  <cp:lastModifiedBy>星宇 贾</cp:lastModifiedBy>
  <cp:revision>1664</cp:revision>
  <dcterms:created xsi:type="dcterms:W3CDTF">2018-05-16T13:17:50Z</dcterms:created>
  <dcterms:modified xsi:type="dcterms:W3CDTF">2023-05-17T07:35:30Z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2052-11.1.0.8696</vt:lpwstr>
  </property>
</Properties>
</file>