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5" r:id="rId1"/>
  </p:sldMasterIdLst>
  <p:notesMasterIdLst>
    <p:notesMasterId r:id="rId37"/>
  </p:notesMasterIdLst>
  <p:handoutMasterIdLst>
    <p:handoutMasterId r:id="rId38"/>
  </p:handoutMasterIdLst>
  <p:sldIdLst>
    <p:sldId id="335" r:id="rId2"/>
    <p:sldId id="256" r:id="rId3"/>
    <p:sldId id="257" r:id="rId4"/>
    <p:sldId id="261" r:id="rId5"/>
    <p:sldId id="258" r:id="rId6"/>
    <p:sldId id="320" r:id="rId7"/>
    <p:sldId id="259" r:id="rId8"/>
    <p:sldId id="260" r:id="rId9"/>
    <p:sldId id="321" r:id="rId10"/>
    <p:sldId id="262" r:id="rId11"/>
    <p:sldId id="518" r:id="rId12"/>
    <p:sldId id="519" r:id="rId13"/>
    <p:sldId id="517" r:id="rId14"/>
    <p:sldId id="263" r:id="rId15"/>
    <p:sldId id="264" r:id="rId16"/>
    <p:sldId id="409" r:id="rId17"/>
    <p:sldId id="266" r:id="rId18"/>
    <p:sldId id="323" r:id="rId19"/>
    <p:sldId id="520" r:id="rId20"/>
    <p:sldId id="521" r:id="rId21"/>
    <p:sldId id="522" r:id="rId22"/>
    <p:sldId id="541" r:id="rId23"/>
    <p:sldId id="523" r:id="rId24"/>
    <p:sldId id="530" r:id="rId25"/>
    <p:sldId id="531" r:id="rId26"/>
    <p:sldId id="532" r:id="rId27"/>
    <p:sldId id="533" r:id="rId28"/>
    <p:sldId id="534" r:id="rId29"/>
    <p:sldId id="535" r:id="rId30"/>
    <p:sldId id="536" r:id="rId31"/>
    <p:sldId id="525" r:id="rId32"/>
    <p:sldId id="526" r:id="rId33"/>
    <p:sldId id="527" r:id="rId34"/>
    <p:sldId id="528" r:id="rId35"/>
    <p:sldId id="529" r:id="rId36"/>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061" autoAdjust="0"/>
  </p:normalViewPr>
  <p:slideViewPr>
    <p:cSldViewPr snapToGrid="0">
      <p:cViewPr varScale="1">
        <p:scale>
          <a:sx n="95" d="100"/>
          <a:sy n="95" d="100"/>
        </p:scale>
        <p:origin x="2064" y="8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square" lIns="93027" tIns="46514" rIns="93027" bIns="46514" numCol="1" anchor="t" anchorCtr="0" compatLnSpc="1"/>
          <a:lstStyle>
            <a:lvl1pPr defTabSz="930275" eaLnBrk="0" hangingPunct="0">
              <a:buFontTx/>
              <a:buNone/>
              <a:defRPr sz="1300"/>
            </a:lvl1pPr>
          </a:lstStyle>
          <a:p>
            <a:pPr>
              <a:defRPr/>
            </a:pPr>
            <a:endParaRPr lang="zh-CN" altLang="zh-CN"/>
          </a:p>
        </p:txBody>
      </p:sp>
      <p:sp>
        <p:nvSpPr>
          <p:cNvPr id="267267" name="Rectangle 3"/>
          <p:cNvSpPr>
            <a:spLocks noGrp="1" noChangeArrowheads="1"/>
          </p:cNvSpPr>
          <p:nvPr>
            <p:ph type="dt" sz="quarter" idx="1"/>
          </p:nvPr>
        </p:nvSpPr>
        <p:spPr bwMode="auto">
          <a:xfrm>
            <a:off x="3965575" y="0"/>
            <a:ext cx="3032125" cy="463550"/>
          </a:xfrm>
          <a:prstGeom prst="rect">
            <a:avLst/>
          </a:prstGeom>
          <a:noFill/>
          <a:ln w="9525">
            <a:noFill/>
            <a:miter lim="800000"/>
          </a:ln>
          <a:effectLst/>
        </p:spPr>
        <p:txBody>
          <a:bodyPr vert="horz" wrap="square" lIns="93027" tIns="46514" rIns="93027" bIns="46514" numCol="1" anchor="t" anchorCtr="0" compatLnSpc="1"/>
          <a:lstStyle>
            <a:lvl1pPr algn="r" defTabSz="930275" eaLnBrk="0" hangingPunct="0">
              <a:buFontTx/>
              <a:buNone/>
              <a:defRPr sz="1300"/>
            </a:lvl1pPr>
          </a:lstStyle>
          <a:p>
            <a:pPr>
              <a:defRPr/>
            </a:pPr>
            <a:endParaRPr lang="zh-CN" altLang="zh-CN"/>
          </a:p>
        </p:txBody>
      </p:sp>
      <p:sp>
        <p:nvSpPr>
          <p:cNvPr id="267268" name="Rectangle 4"/>
          <p:cNvSpPr>
            <a:spLocks noGrp="1" noChangeArrowheads="1"/>
          </p:cNvSpPr>
          <p:nvPr>
            <p:ph type="ftr" sz="quarter" idx="2"/>
          </p:nvPr>
        </p:nvSpPr>
        <p:spPr bwMode="auto">
          <a:xfrm>
            <a:off x="0" y="8820150"/>
            <a:ext cx="3032125" cy="463550"/>
          </a:xfrm>
          <a:prstGeom prst="rect">
            <a:avLst/>
          </a:prstGeom>
          <a:noFill/>
          <a:ln w="9525">
            <a:noFill/>
            <a:miter lim="800000"/>
          </a:ln>
          <a:effectLst/>
        </p:spPr>
        <p:txBody>
          <a:bodyPr vert="horz" wrap="square" lIns="93027" tIns="46514" rIns="93027" bIns="46514" numCol="1" anchor="b" anchorCtr="0" compatLnSpc="1"/>
          <a:lstStyle>
            <a:lvl1pPr defTabSz="930275" eaLnBrk="0" hangingPunct="0">
              <a:buFontTx/>
              <a:buNone/>
              <a:defRPr sz="1300"/>
            </a:lvl1pPr>
          </a:lstStyle>
          <a:p>
            <a:pPr>
              <a:defRPr/>
            </a:pPr>
            <a:endParaRPr lang="zh-CN" altLang="zh-CN"/>
          </a:p>
        </p:txBody>
      </p:sp>
      <p:sp>
        <p:nvSpPr>
          <p:cNvPr id="267269" name="Rectangle 5"/>
          <p:cNvSpPr>
            <a:spLocks noGrp="1" noChangeArrowheads="1"/>
          </p:cNvSpPr>
          <p:nvPr>
            <p:ph type="sldNum" sz="quarter" idx="3"/>
          </p:nvPr>
        </p:nvSpPr>
        <p:spPr bwMode="auto">
          <a:xfrm>
            <a:off x="3965575" y="8820150"/>
            <a:ext cx="3032125" cy="463550"/>
          </a:xfrm>
          <a:prstGeom prst="rect">
            <a:avLst/>
          </a:prstGeom>
          <a:noFill/>
          <a:ln w="9525">
            <a:noFill/>
            <a:miter lim="800000"/>
          </a:ln>
          <a:effectLst/>
        </p:spPr>
        <p:txBody>
          <a:bodyPr vert="horz" wrap="square" lIns="93027" tIns="46514" rIns="93027" bIns="46514" numCol="1" anchor="b" anchorCtr="0" compatLnSpc="1"/>
          <a:lstStyle>
            <a:lvl1pPr algn="r" defTabSz="930275" eaLnBrk="1" hangingPunct="1">
              <a:buFont typeface="Arial" panose="020B0604020202020204" pitchFamily="34" charset="0"/>
              <a:buNone/>
              <a:defRPr sz="1300" noProof="1"/>
            </a:lvl1pPr>
          </a:lstStyle>
          <a:p>
            <a:pPr>
              <a:defRPr/>
            </a:pPr>
            <a:fld id="{7279F5B5-F8CB-4E74-AC12-5924427A01F9}" type="slidenum">
              <a:rPr lang="en-US" altLang="zh-CN"/>
              <a:pPr>
                <a:defRPr/>
              </a:pPr>
              <a:t>‹#›</a:t>
            </a:fld>
            <a:endParaRPr lang="en-US" altLang="zh-CN"/>
          </a:p>
        </p:txBody>
      </p:sp>
    </p:spTree>
    <p:extLst>
      <p:ext uri="{BB962C8B-B14F-4D97-AF65-F5344CB8AC3E}">
        <p14:creationId xmlns:p14="http://schemas.microsoft.com/office/powerpoint/2010/main" val="3150122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032125" cy="463550"/>
          </a:xfrm>
          <a:prstGeom prst="rect">
            <a:avLst/>
          </a:prstGeom>
          <a:noFill/>
          <a:ln w="9525">
            <a:noFill/>
            <a:miter lim="800000"/>
          </a:ln>
          <a:effectLst/>
        </p:spPr>
        <p:txBody>
          <a:bodyPr vert="horz" wrap="none" lIns="93027" tIns="46514" rIns="93027" bIns="46514" numCol="1" anchor="t" anchorCtr="0" compatLnSpc="1"/>
          <a:lstStyle>
            <a:lvl1pPr defTabSz="930275" eaLnBrk="0" hangingPunct="0">
              <a:buFontTx/>
              <a:buNone/>
              <a:defRPr sz="1300"/>
            </a:lvl1pPr>
          </a:lstStyle>
          <a:p>
            <a:pPr>
              <a:defRPr/>
            </a:pPr>
            <a:endParaRPr lang="zh-CN" altLang="zh-CN"/>
          </a:p>
        </p:txBody>
      </p:sp>
      <p:sp>
        <p:nvSpPr>
          <p:cNvPr id="240643" name="Rectangle 3"/>
          <p:cNvSpPr>
            <a:spLocks noGrp="1" noChangeArrowheads="1"/>
          </p:cNvSpPr>
          <p:nvPr>
            <p:ph type="dt" idx="1"/>
          </p:nvPr>
        </p:nvSpPr>
        <p:spPr bwMode="auto">
          <a:xfrm>
            <a:off x="3965575" y="0"/>
            <a:ext cx="3032125" cy="463550"/>
          </a:xfrm>
          <a:prstGeom prst="rect">
            <a:avLst/>
          </a:prstGeom>
          <a:noFill/>
          <a:ln w="9525">
            <a:noFill/>
            <a:miter lim="800000"/>
          </a:ln>
          <a:effectLst/>
        </p:spPr>
        <p:txBody>
          <a:bodyPr vert="horz" wrap="none" lIns="93027" tIns="46514" rIns="93027" bIns="46514" numCol="1" anchor="t" anchorCtr="0" compatLnSpc="1"/>
          <a:lstStyle>
            <a:lvl1pPr algn="r" defTabSz="930275" eaLnBrk="0" hangingPunct="0">
              <a:buFontTx/>
              <a:buNone/>
              <a:defRPr sz="1300"/>
            </a:lvl1pPr>
          </a:lstStyle>
          <a:p>
            <a:pPr>
              <a:defRPr/>
            </a:pPr>
            <a:endParaRPr lang="zh-CN" altLang="zh-CN"/>
          </a:p>
        </p:txBody>
      </p:sp>
      <p:sp>
        <p:nvSpPr>
          <p:cNvPr id="5124" name="Rectangle 4"/>
          <p:cNvSpPr>
            <a:spLocks noGrp="1" noRot="1" noChangeAspect="1" noChangeArrowheads="1" noTextEdit="1"/>
          </p:cNvSpPr>
          <p:nvPr>
            <p:ph type="sldImg" idx="4294967295"/>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p:cNvSpPr>
            <a:spLocks noGrp="1" noChangeArrowheads="1"/>
          </p:cNvSpPr>
          <p:nvPr>
            <p:ph type="body" sz="quarter" idx="3"/>
          </p:nvPr>
        </p:nvSpPr>
        <p:spPr bwMode="auto">
          <a:xfrm>
            <a:off x="931863" y="4410075"/>
            <a:ext cx="5133975" cy="4176713"/>
          </a:xfrm>
          <a:prstGeom prst="rect">
            <a:avLst/>
          </a:prstGeom>
          <a:noFill/>
          <a:ln w="9525">
            <a:noFill/>
            <a:miter lim="800000"/>
          </a:ln>
          <a:effectLst/>
        </p:spPr>
        <p:txBody>
          <a:bodyPr vert="horz" wrap="none" lIns="93027" tIns="46514" rIns="93027" bIns="46514"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p:cNvSpPr>
            <a:spLocks noGrp="1" noChangeArrowheads="1"/>
          </p:cNvSpPr>
          <p:nvPr>
            <p:ph type="ftr" sz="quarter" idx="4"/>
          </p:nvPr>
        </p:nvSpPr>
        <p:spPr bwMode="auto">
          <a:xfrm>
            <a:off x="0" y="8820150"/>
            <a:ext cx="3032125" cy="463550"/>
          </a:xfrm>
          <a:prstGeom prst="rect">
            <a:avLst/>
          </a:prstGeom>
          <a:noFill/>
          <a:ln w="9525">
            <a:noFill/>
            <a:miter lim="800000"/>
          </a:ln>
          <a:effectLst/>
        </p:spPr>
        <p:txBody>
          <a:bodyPr vert="horz" wrap="none" lIns="93027" tIns="46514" rIns="93027" bIns="46514" numCol="1" anchor="b" anchorCtr="0" compatLnSpc="1"/>
          <a:lstStyle>
            <a:lvl1pPr defTabSz="930275" eaLnBrk="0" hangingPunct="0">
              <a:buFontTx/>
              <a:buNone/>
              <a:defRPr sz="1300"/>
            </a:lvl1pPr>
          </a:lstStyle>
          <a:p>
            <a:pPr>
              <a:defRPr/>
            </a:pPr>
            <a:endParaRPr lang="zh-CN" altLang="zh-CN"/>
          </a:p>
        </p:txBody>
      </p:sp>
      <p:sp>
        <p:nvSpPr>
          <p:cNvPr id="240647" name="Rectangle 7"/>
          <p:cNvSpPr>
            <a:spLocks noGrp="1" noChangeArrowheads="1"/>
          </p:cNvSpPr>
          <p:nvPr>
            <p:ph type="sldNum" sz="quarter" idx="5"/>
          </p:nvPr>
        </p:nvSpPr>
        <p:spPr bwMode="auto">
          <a:xfrm>
            <a:off x="3965575" y="8820150"/>
            <a:ext cx="3032125" cy="463550"/>
          </a:xfrm>
          <a:prstGeom prst="rect">
            <a:avLst/>
          </a:prstGeom>
          <a:noFill/>
          <a:ln w="9525">
            <a:noFill/>
            <a:miter lim="800000"/>
          </a:ln>
          <a:effectLst/>
        </p:spPr>
        <p:txBody>
          <a:bodyPr vert="horz" wrap="none" lIns="93027" tIns="46514" rIns="93027" bIns="46514" numCol="1" anchor="b" anchorCtr="0" compatLnSpc="1"/>
          <a:lstStyle>
            <a:lvl1pPr algn="r" defTabSz="930275" eaLnBrk="1" hangingPunct="1">
              <a:buFont typeface="Arial" panose="020B0604020202020204" pitchFamily="34" charset="0"/>
              <a:buNone/>
              <a:defRPr sz="1300" noProof="1"/>
            </a:lvl1pPr>
          </a:lstStyle>
          <a:p>
            <a:pPr>
              <a:defRPr/>
            </a:pPr>
            <a:fld id="{A30573B0-2CFA-4826-B3E6-F68F4C3615F5}" type="slidenum">
              <a:rPr lang="en-US" altLang="zh-CN"/>
              <a:pPr>
                <a:defRPr/>
              </a:pPr>
              <a:t>‹#›</a:t>
            </a:fld>
            <a:endParaRPr lang="en-US" altLang="zh-CN"/>
          </a:p>
        </p:txBody>
      </p:sp>
    </p:spTree>
    <p:extLst>
      <p:ext uri="{BB962C8B-B14F-4D97-AF65-F5344CB8AC3E}">
        <p14:creationId xmlns:p14="http://schemas.microsoft.com/office/powerpoint/2010/main" val="33234158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8E17DB7A-1975-4C49-A74E-C9FCC5A21DDD}" type="slidenum">
              <a:rPr altLang="zh-CN" sz="1300" smtClean="0">
                <a:ea typeface="宋体" panose="02010600030101010101" pitchFamily="2" charset="-122"/>
              </a:rPr>
              <a:pPr>
                <a:buFont typeface="Arial" panose="020B0604020202020204" pitchFamily="34" charset="0"/>
                <a:buChar char="•"/>
              </a:pPr>
              <a:t>1</a:t>
            </a:fld>
            <a:endParaRPr lang="zh-CN" altLang="zh-CN" sz="1300" smtClean="0">
              <a:ea typeface="宋体" panose="02010600030101010101" pitchFamily="2" charset="-122"/>
            </a:endParaRPr>
          </a:p>
        </p:txBody>
      </p:sp>
      <p:sp>
        <p:nvSpPr>
          <p:cNvPr id="8195" name="Rectangle 2"/>
          <p:cNvSpPr>
            <a:spLocks noGrp="1" noRot="1" noChangeAspect="1" noChangeArrowheads="1" noTextEdit="1"/>
          </p:cNvSpPr>
          <p:nvPr>
            <p:ph type="sldImg" idx="4294967295"/>
          </p:nvPr>
        </p:nvSpPr>
        <p:spPr>
          <a:ln/>
        </p:spPr>
      </p:sp>
      <p:sp>
        <p:nvSpPr>
          <p:cNvPr id="819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4135369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E425EFEB-857E-411A-A5B2-612971F1D6D9}" type="slidenum">
              <a:rPr altLang="zh-CN" sz="1300" smtClean="0">
                <a:ea typeface="宋体" panose="02010600030101010101" pitchFamily="2" charset="-122"/>
              </a:rPr>
              <a:pPr>
                <a:buFont typeface="Arial" panose="020B0604020202020204" pitchFamily="34" charset="0"/>
                <a:buChar char="•"/>
              </a:pPr>
              <a:t>10</a:t>
            </a:fld>
            <a:endParaRPr lang="zh-CN" altLang="zh-CN" sz="1300" smtClean="0">
              <a:ea typeface="宋体" panose="02010600030101010101" pitchFamily="2" charset="-122"/>
            </a:endParaRPr>
          </a:p>
        </p:txBody>
      </p:sp>
      <p:sp>
        <p:nvSpPr>
          <p:cNvPr id="26627" name="Rectangle 2"/>
          <p:cNvSpPr>
            <a:spLocks noGrp="1" noRot="1" noChangeAspect="1" noChangeArrowheads="1" noTextEdit="1"/>
          </p:cNvSpPr>
          <p:nvPr>
            <p:ph type="sldImg" idx="4294967295"/>
          </p:nvPr>
        </p:nvSpPr>
        <p:spPr>
          <a:ln/>
        </p:spPr>
      </p:sp>
      <p:sp>
        <p:nvSpPr>
          <p:cNvPr id="26628"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4086099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0573B0-2CFA-4826-B3E6-F68F4C3615F5}" type="slidenum">
              <a:rPr lang="en-US" altLang="zh-CN" smtClean="0"/>
              <a:pPr>
                <a:defRPr/>
              </a:pPr>
              <a:t>13</a:t>
            </a:fld>
            <a:endParaRPr lang="en-US" altLang="zh-CN"/>
          </a:p>
        </p:txBody>
      </p:sp>
    </p:spTree>
    <p:extLst>
      <p:ext uri="{BB962C8B-B14F-4D97-AF65-F5344CB8AC3E}">
        <p14:creationId xmlns:p14="http://schemas.microsoft.com/office/powerpoint/2010/main" val="1141477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058FB60B-3147-4454-BBA3-4D12EC3511C6}" type="slidenum">
              <a:rPr altLang="zh-CN" sz="1300" smtClean="0"/>
              <a:pPr>
                <a:buFont typeface="Arial" panose="020B0604020202020204" pitchFamily="34" charset="0"/>
                <a:buChar char="•"/>
              </a:pPr>
              <a:t>14</a:t>
            </a:fld>
            <a:endParaRPr lang="zh-CN" altLang="zh-CN" sz="1300" smtClean="0"/>
          </a:p>
        </p:txBody>
      </p:sp>
      <p:sp>
        <p:nvSpPr>
          <p:cNvPr id="28675" name="Rectangle 2"/>
          <p:cNvSpPr>
            <a:spLocks noGrp="1" noRot="1" noChangeAspect="1" noChangeArrowheads="1" noTextEdit="1"/>
          </p:cNvSpPr>
          <p:nvPr>
            <p:ph type="sldImg" idx="4294967295"/>
          </p:nvPr>
        </p:nvSpPr>
        <p:spPr>
          <a:ln/>
        </p:spPr>
      </p:sp>
      <p:sp>
        <p:nvSpPr>
          <p:cNvPr id="28676" name="Rectangle 3"/>
          <p:cNvSpPr>
            <a:spLocks noGrp="1" noChangeArrowheads="1"/>
          </p:cNvSpPr>
          <p:nvPr>
            <p:ph type="body" idx="4294967295"/>
          </p:nvPr>
        </p:nvSpPr>
        <p:spPr/>
        <p:txBody>
          <a:bodyPr>
            <a:prstTxWarp prst="textNoShape">
              <a:avLst/>
            </a:prstTxWarp>
          </a:bodyPr>
          <a:lstStyle/>
          <a:p>
            <a:endParaRPr lang="zh-CN" altLang="zh-CN" dirty="0" smtClean="0"/>
          </a:p>
        </p:txBody>
      </p:sp>
    </p:spTree>
    <p:extLst>
      <p:ext uri="{BB962C8B-B14F-4D97-AF65-F5344CB8AC3E}">
        <p14:creationId xmlns:p14="http://schemas.microsoft.com/office/powerpoint/2010/main" val="128711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566D4F2E-247D-4544-9593-A047C217601C}" type="slidenum">
              <a:rPr altLang="zh-CN" sz="1300" smtClean="0">
                <a:ea typeface="宋体" panose="02010600030101010101" pitchFamily="2" charset="-122"/>
              </a:rPr>
              <a:pPr>
                <a:buFont typeface="Arial" panose="020B0604020202020204" pitchFamily="34" charset="0"/>
                <a:buChar char="•"/>
              </a:pPr>
              <a:t>15</a:t>
            </a:fld>
            <a:endParaRPr lang="zh-CN" altLang="zh-CN" sz="1300" smtClean="0">
              <a:ea typeface="宋体" panose="02010600030101010101" pitchFamily="2" charset="-122"/>
            </a:endParaRPr>
          </a:p>
        </p:txBody>
      </p:sp>
      <p:sp>
        <p:nvSpPr>
          <p:cNvPr id="30723" name="Rectangle 2"/>
          <p:cNvSpPr>
            <a:spLocks noGrp="1" noRot="1" noChangeAspect="1" noChangeArrowheads="1" noTextEdit="1"/>
          </p:cNvSpPr>
          <p:nvPr>
            <p:ph type="sldImg" idx="4294967295"/>
          </p:nvPr>
        </p:nvSpPr>
        <p:spPr>
          <a:ln/>
        </p:spPr>
      </p:sp>
      <p:sp>
        <p:nvSpPr>
          <p:cNvPr id="3072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946101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1FD6BAFC-50D5-4199-A505-B4C793ED8AA5}" type="slidenum">
              <a:rPr altLang="zh-CN" sz="1300" smtClean="0">
                <a:ea typeface="宋体" panose="02010600030101010101" pitchFamily="2" charset="-122"/>
              </a:rPr>
              <a:pPr>
                <a:buFont typeface="Arial" panose="020B0604020202020204" pitchFamily="34" charset="0"/>
                <a:buChar char="•"/>
              </a:pPr>
              <a:t>16</a:t>
            </a:fld>
            <a:endParaRPr lang="zh-CN" altLang="zh-CN" sz="1300" smtClean="0">
              <a:ea typeface="宋体" panose="02010600030101010101" pitchFamily="2" charset="-122"/>
            </a:endParaRPr>
          </a:p>
        </p:txBody>
      </p:sp>
      <p:sp>
        <p:nvSpPr>
          <p:cNvPr id="32771" name="Rectangle 2"/>
          <p:cNvSpPr>
            <a:spLocks noGrp="1" noRot="1" noChangeAspect="1" noChangeArrowheads="1" noTextEdit="1"/>
          </p:cNvSpPr>
          <p:nvPr>
            <p:ph type="sldImg" idx="4294967295"/>
          </p:nvPr>
        </p:nvSpPr>
        <p:spPr>
          <a:ln/>
        </p:spPr>
      </p:sp>
      <p:sp>
        <p:nvSpPr>
          <p:cNvPr id="32772"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566340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9D474EBD-B6B5-4A62-82BD-AEB7CCD74CFA}" type="slidenum">
              <a:rPr altLang="zh-CN" sz="1300" smtClean="0">
                <a:ea typeface="宋体" panose="02010600030101010101" pitchFamily="2" charset="-122"/>
              </a:rPr>
              <a:pPr>
                <a:buFont typeface="Arial" panose="020B0604020202020204" pitchFamily="34" charset="0"/>
                <a:buChar char="•"/>
              </a:pPr>
              <a:t>17</a:t>
            </a:fld>
            <a:endParaRPr lang="zh-CN" altLang="zh-CN" sz="1300" smtClean="0">
              <a:ea typeface="宋体" panose="02010600030101010101" pitchFamily="2" charset="-122"/>
            </a:endParaRPr>
          </a:p>
        </p:txBody>
      </p:sp>
      <p:sp>
        <p:nvSpPr>
          <p:cNvPr id="34819" name="Rectangle 2"/>
          <p:cNvSpPr>
            <a:spLocks noGrp="1" noRot="1" noChangeAspect="1" noChangeArrowheads="1" noTextEdit="1"/>
          </p:cNvSpPr>
          <p:nvPr>
            <p:ph type="sldImg" idx="4294967295"/>
          </p:nvPr>
        </p:nvSpPr>
        <p:spPr>
          <a:ln/>
        </p:spPr>
      </p:sp>
      <p:sp>
        <p:nvSpPr>
          <p:cNvPr id="3482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31427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D0F73B8B-3A99-413E-9E30-5632878030B9}" type="slidenum">
              <a:rPr altLang="zh-CN" sz="1300" smtClean="0">
                <a:ea typeface="宋体" panose="02010600030101010101" pitchFamily="2" charset="-122"/>
              </a:rPr>
              <a:pPr>
                <a:buFont typeface="Arial" panose="020B0604020202020204" pitchFamily="34" charset="0"/>
                <a:buChar char="•"/>
              </a:pPr>
              <a:t>18</a:t>
            </a:fld>
            <a:endParaRPr lang="zh-CN" altLang="zh-CN" sz="1300" smtClean="0">
              <a:ea typeface="宋体" panose="02010600030101010101" pitchFamily="2" charset="-122"/>
            </a:endParaRPr>
          </a:p>
        </p:txBody>
      </p:sp>
      <p:sp>
        <p:nvSpPr>
          <p:cNvPr id="36867" name="Rectangle 2"/>
          <p:cNvSpPr>
            <a:spLocks noGrp="1" noRot="1" noChangeAspect="1" noChangeArrowheads="1" noTextEdit="1"/>
          </p:cNvSpPr>
          <p:nvPr>
            <p:ph type="sldImg" idx="4294967295"/>
          </p:nvPr>
        </p:nvSpPr>
        <p:spPr>
          <a:ln/>
        </p:spPr>
      </p:sp>
      <p:sp>
        <p:nvSpPr>
          <p:cNvPr id="36868"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692635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A30573B0-2CFA-4826-B3E6-F68F4C3615F5}" type="slidenum">
              <a:rPr lang="en-US" altLang="zh-CN" smtClean="0"/>
              <a:pPr>
                <a:defRPr/>
              </a:pPr>
              <a:t>19</a:t>
            </a:fld>
            <a:endParaRPr lang="en-US" altLang="zh-CN"/>
          </a:p>
        </p:txBody>
      </p:sp>
    </p:spTree>
    <p:extLst>
      <p:ext uri="{BB962C8B-B14F-4D97-AF65-F5344CB8AC3E}">
        <p14:creationId xmlns:p14="http://schemas.microsoft.com/office/powerpoint/2010/main" val="2838924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0573B0-2CFA-4826-B3E6-F68F4C3615F5}" type="slidenum">
              <a:rPr lang="en-US" altLang="zh-CN" smtClean="0"/>
              <a:pPr>
                <a:defRPr/>
              </a:pPr>
              <a:t>20</a:t>
            </a:fld>
            <a:endParaRPr lang="en-US" altLang="zh-CN"/>
          </a:p>
        </p:txBody>
      </p:sp>
    </p:spTree>
    <p:extLst>
      <p:ext uri="{BB962C8B-B14F-4D97-AF65-F5344CB8AC3E}">
        <p14:creationId xmlns:p14="http://schemas.microsoft.com/office/powerpoint/2010/main" val="2731907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0573B0-2CFA-4826-B3E6-F68F4C3615F5}" type="slidenum">
              <a:rPr lang="en-US" altLang="zh-CN" smtClean="0"/>
              <a:pPr>
                <a:defRPr/>
              </a:pPr>
              <a:t>22</a:t>
            </a:fld>
            <a:endParaRPr lang="en-US" altLang="zh-CN"/>
          </a:p>
        </p:txBody>
      </p:sp>
    </p:spTree>
    <p:extLst>
      <p:ext uri="{BB962C8B-B14F-4D97-AF65-F5344CB8AC3E}">
        <p14:creationId xmlns:p14="http://schemas.microsoft.com/office/powerpoint/2010/main" val="176707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592713B3-480A-4829-A8E4-E204976DF851}" type="slidenum">
              <a:rPr altLang="zh-CN" sz="1300" smtClean="0">
                <a:ea typeface="宋体" panose="02010600030101010101" pitchFamily="2" charset="-122"/>
              </a:rPr>
              <a:pPr>
                <a:buFont typeface="Arial" panose="020B0604020202020204" pitchFamily="34" charset="0"/>
                <a:buChar char="•"/>
              </a:pPr>
              <a:t>2</a:t>
            </a:fld>
            <a:endParaRPr lang="zh-CN" altLang="zh-CN" sz="1300" smtClean="0">
              <a:ea typeface="宋体" panose="02010600030101010101" pitchFamily="2" charset="-122"/>
            </a:endParaRPr>
          </a:p>
        </p:txBody>
      </p:sp>
      <p:sp>
        <p:nvSpPr>
          <p:cNvPr id="10243" name="Rectangle 2"/>
          <p:cNvSpPr>
            <a:spLocks noGrp="1" noRot="1" noChangeAspect="1" noChangeArrowheads="1" noTextEdit="1"/>
          </p:cNvSpPr>
          <p:nvPr>
            <p:ph type="sldImg" idx="4294967295"/>
          </p:nvPr>
        </p:nvSpPr>
        <p:spPr>
          <a:ln/>
        </p:spPr>
      </p:sp>
      <p:sp>
        <p:nvSpPr>
          <p:cNvPr id="10244"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107044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0573B0-2CFA-4826-B3E6-F68F4C3615F5}" type="slidenum">
              <a:rPr lang="en-US" altLang="zh-CN" smtClean="0"/>
              <a:pPr>
                <a:defRPr/>
              </a:pPr>
              <a:t>24</a:t>
            </a:fld>
            <a:endParaRPr lang="en-US" altLang="zh-CN"/>
          </a:p>
        </p:txBody>
      </p:sp>
    </p:spTree>
    <p:extLst>
      <p:ext uri="{BB962C8B-B14F-4D97-AF65-F5344CB8AC3E}">
        <p14:creationId xmlns:p14="http://schemas.microsoft.com/office/powerpoint/2010/main" val="3041074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A30573B0-2CFA-4826-B3E6-F68F4C3615F5}" type="slidenum">
              <a:rPr lang="en-US" altLang="zh-CN" smtClean="0"/>
              <a:pPr>
                <a:defRPr/>
              </a:pPr>
              <a:t>29</a:t>
            </a:fld>
            <a:endParaRPr lang="en-US" altLang="zh-CN"/>
          </a:p>
        </p:txBody>
      </p:sp>
    </p:spTree>
    <p:extLst>
      <p:ext uri="{BB962C8B-B14F-4D97-AF65-F5344CB8AC3E}">
        <p14:creationId xmlns:p14="http://schemas.microsoft.com/office/powerpoint/2010/main" val="371380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0573B0-2CFA-4826-B3E6-F68F4C3615F5}" type="slidenum">
              <a:rPr lang="en-US" altLang="zh-CN" smtClean="0"/>
              <a:pPr>
                <a:defRPr/>
              </a:pPr>
              <a:t>30</a:t>
            </a:fld>
            <a:endParaRPr lang="en-US" altLang="zh-CN"/>
          </a:p>
        </p:txBody>
      </p:sp>
    </p:spTree>
    <p:extLst>
      <p:ext uri="{BB962C8B-B14F-4D97-AF65-F5344CB8AC3E}">
        <p14:creationId xmlns:p14="http://schemas.microsoft.com/office/powerpoint/2010/main" val="1260132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11EAB1D4-4C32-4C8A-8D94-B71C22D4866D}" type="slidenum">
              <a:rPr altLang="zh-CN" sz="1300" smtClean="0">
                <a:ea typeface="宋体" panose="02010600030101010101" pitchFamily="2" charset="-122"/>
              </a:rPr>
              <a:pPr>
                <a:buFont typeface="Arial" panose="020B0604020202020204" pitchFamily="34" charset="0"/>
                <a:buChar char="•"/>
              </a:pPr>
              <a:t>31</a:t>
            </a:fld>
            <a:endParaRPr lang="zh-CN" altLang="zh-CN" sz="1300" smtClean="0">
              <a:ea typeface="宋体" panose="02010600030101010101" pitchFamily="2" charset="-122"/>
            </a:endParaRPr>
          </a:p>
        </p:txBody>
      </p:sp>
      <p:sp>
        <p:nvSpPr>
          <p:cNvPr id="38915" name="Rectangle 2"/>
          <p:cNvSpPr>
            <a:spLocks noGrp="1" noRot="1" noChangeAspect="1" noChangeArrowheads="1" noTextEdit="1"/>
          </p:cNvSpPr>
          <p:nvPr>
            <p:ph type="sldImg" idx="4294967295"/>
          </p:nvPr>
        </p:nvSpPr>
        <p:spPr>
          <a:ln/>
        </p:spPr>
      </p:sp>
      <p:sp>
        <p:nvSpPr>
          <p:cNvPr id="3891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380979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idx="4294967295"/>
          </p:nvPr>
        </p:nvSpPr>
        <p:spPr>
          <a:ln/>
        </p:spPr>
      </p:sp>
      <p:sp>
        <p:nvSpPr>
          <p:cNvPr id="41987" name="文本占位符 2"/>
          <p:cNvSpPr>
            <a:spLocks noGrp="1" noChangeArrowheads="1"/>
          </p:cNvSpPr>
          <p:nvPr>
            <p:ph type="body" idx="4294967295"/>
          </p:nvPr>
        </p:nvSpPr>
        <p:spPr/>
        <p:txBody>
          <a:bodyPr>
            <a:prstTxWarp prst="textNoShape">
              <a:avLst/>
            </a:prstTxWarp>
          </a:bodyPr>
          <a:lstStyle/>
          <a:p>
            <a:endParaRPr lang="zh-CN" altLang="en-US" dirty="0" smtClean="0"/>
          </a:p>
        </p:txBody>
      </p:sp>
    </p:spTree>
    <p:extLst>
      <p:ext uri="{BB962C8B-B14F-4D97-AF65-F5344CB8AC3E}">
        <p14:creationId xmlns:p14="http://schemas.microsoft.com/office/powerpoint/2010/main" val="148051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DC634242-D29F-40BD-B621-457E1150F96F}" type="slidenum">
              <a:rPr altLang="zh-CN" sz="1300" smtClean="0">
                <a:ea typeface="宋体" panose="02010600030101010101" pitchFamily="2" charset="-122"/>
              </a:rPr>
              <a:pPr>
                <a:buFont typeface="Arial" panose="020B0604020202020204" pitchFamily="34" charset="0"/>
                <a:buChar char="•"/>
              </a:pPr>
              <a:t>34</a:t>
            </a:fld>
            <a:endParaRPr lang="zh-CN" altLang="zh-CN" sz="1300" smtClean="0">
              <a:ea typeface="宋体" panose="02010600030101010101" pitchFamily="2" charset="-122"/>
            </a:endParaRPr>
          </a:p>
        </p:txBody>
      </p:sp>
      <p:sp>
        <p:nvSpPr>
          <p:cNvPr id="44035" name="Rectangle 2"/>
          <p:cNvSpPr>
            <a:spLocks noGrp="1" noRot="1" noChangeAspect="1" noChangeArrowheads="1" noTextEdit="1"/>
          </p:cNvSpPr>
          <p:nvPr>
            <p:ph type="sldImg" idx="4294967295"/>
          </p:nvPr>
        </p:nvSpPr>
        <p:spPr>
          <a:ln/>
        </p:spPr>
      </p:sp>
      <p:sp>
        <p:nvSpPr>
          <p:cNvPr id="44036"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208657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897CEF08-563C-4037-8C5E-265857936B31}" type="slidenum">
              <a:rPr altLang="zh-CN" sz="1300" smtClean="0">
                <a:ea typeface="宋体" panose="02010600030101010101" pitchFamily="2" charset="-122"/>
              </a:rPr>
              <a:pPr>
                <a:buFont typeface="Arial" panose="020B0604020202020204" pitchFamily="34" charset="0"/>
                <a:buChar char="•"/>
              </a:pPr>
              <a:t>3</a:t>
            </a:fld>
            <a:endParaRPr lang="zh-CN" altLang="zh-CN" sz="1300" smtClean="0">
              <a:ea typeface="宋体" panose="02010600030101010101" pitchFamily="2" charset="-122"/>
            </a:endParaRPr>
          </a:p>
        </p:txBody>
      </p:sp>
      <p:sp>
        <p:nvSpPr>
          <p:cNvPr id="12291" name="Rectangle 2"/>
          <p:cNvSpPr>
            <a:spLocks noGrp="1" noRot="1" noChangeAspect="1" noChangeArrowheads="1" noTextEdit="1"/>
          </p:cNvSpPr>
          <p:nvPr>
            <p:ph type="sldImg" idx="4294967295"/>
          </p:nvPr>
        </p:nvSpPr>
        <p:spPr>
          <a:ln/>
        </p:spPr>
      </p:sp>
      <p:sp>
        <p:nvSpPr>
          <p:cNvPr id="12292" name="Rectangle 3"/>
          <p:cNvSpPr>
            <a:spLocks noGrp="1" noChangeArrowheads="1"/>
          </p:cNvSpPr>
          <p:nvPr>
            <p:ph type="body" idx="4294967295"/>
          </p:nvPr>
        </p:nvSpPr>
        <p:spPr/>
        <p:txBody>
          <a:bodyPr>
            <a:prstTxWarp prst="textNoShape">
              <a:avLst/>
            </a:prstTxWarp>
          </a:bodyPr>
          <a:lstStyle/>
          <a:p>
            <a:endParaRPr lang="zh-CN" altLang="zh-CN" dirty="0" smtClean="0"/>
          </a:p>
        </p:txBody>
      </p:sp>
    </p:spTree>
    <p:extLst>
      <p:ext uri="{BB962C8B-B14F-4D97-AF65-F5344CB8AC3E}">
        <p14:creationId xmlns:p14="http://schemas.microsoft.com/office/powerpoint/2010/main" val="252528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BD539746-10E3-49C6-87B9-1E704937D1B7}" type="slidenum">
              <a:rPr altLang="zh-CN" sz="1300" smtClean="0"/>
              <a:pPr>
                <a:buFont typeface="Arial" panose="020B0604020202020204" pitchFamily="34" charset="0"/>
                <a:buChar char="•"/>
              </a:pPr>
              <a:t>4</a:t>
            </a:fld>
            <a:endParaRPr lang="zh-CN" altLang="zh-CN" sz="1300" smtClean="0"/>
          </a:p>
        </p:txBody>
      </p:sp>
      <p:sp>
        <p:nvSpPr>
          <p:cNvPr id="24579" name="Rectangle 2"/>
          <p:cNvSpPr>
            <a:spLocks noGrp="1" noRot="1" noChangeAspect="1" noChangeArrowheads="1" noTextEdit="1"/>
          </p:cNvSpPr>
          <p:nvPr>
            <p:ph type="sldImg" idx="4294967295"/>
          </p:nvPr>
        </p:nvSpPr>
        <p:spPr>
          <a:ln/>
        </p:spPr>
      </p:sp>
      <p:sp>
        <p:nvSpPr>
          <p:cNvPr id="2458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283582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513D5C69-E538-43F9-BEEE-98DCE1F326A2}" type="slidenum">
              <a:rPr altLang="zh-CN" sz="1300" smtClean="0">
                <a:ea typeface="宋体" panose="02010600030101010101" pitchFamily="2" charset="-122"/>
              </a:rPr>
              <a:pPr>
                <a:buFont typeface="Arial" panose="020B0604020202020204" pitchFamily="34" charset="0"/>
                <a:buChar char="•"/>
              </a:pPr>
              <a:t>5</a:t>
            </a:fld>
            <a:endParaRPr lang="zh-CN" altLang="zh-CN" sz="1300" smtClean="0">
              <a:ea typeface="宋体" panose="02010600030101010101" pitchFamily="2" charset="-122"/>
            </a:endParaRPr>
          </a:p>
        </p:txBody>
      </p:sp>
      <p:sp>
        <p:nvSpPr>
          <p:cNvPr id="14339" name="Rectangle 2"/>
          <p:cNvSpPr>
            <a:spLocks noGrp="1" noRot="1" noChangeAspect="1" noChangeArrowheads="1" noTextEdit="1"/>
          </p:cNvSpPr>
          <p:nvPr>
            <p:ph type="sldImg" idx="4294967295"/>
          </p:nvPr>
        </p:nvSpPr>
        <p:spPr>
          <a:ln/>
        </p:spPr>
      </p:sp>
      <p:sp>
        <p:nvSpPr>
          <p:cNvPr id="14340"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177735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6B284818-B045-49AC-8945-788017D5D44C}" type="slidenum">
              <a:rPr altLang="zh-CN" sz="1300" smtClean="0">
                <a:ea typeface="宋体" panose="02010600030101010101" pitchFamily="2" charset="-122"/>
              </a:rPr>
              <a:pPr>
                <a:buFont typeface="Arial" panose="020B0604020202020204" pitchFamily="34" charset="0"/>
                <a:buChar char="•"/>
              </a:pPr>
              <a:t>6</a:t>
            </a:fld>
            <a:endParaRPr lang="zh-CN" altLang="zh-CN" sz="1300" smtClean="0">
              <a:ea typeface="宋体" panose="02010600030101010101" pitchFamily="2" charset="-122"/>
            </a:endParaRPr>
          </a:p>
        </p:txBody>
      </p:sp>
      <p:sp>
        <p:nvSpPr>
          <p:cNvPr id="16387" name="Rectangle 2"/>
          <p:cNvSpPr>
            <a:spLocks noGrp="1" noRot="1" noChangeAspect="1" noChangeArrowheads="1" noTextEdit="1"/>
          </p:cNvSpPr>
          <p:nvPr>
            <p:ph type="sldImg" idx="4294967295"/>
          </p:nvPr>
        </p:nvSpPr>
        <p:spPr>
          <a:ln/>
        </p:spPr>
      </p:sp>
      <p:sp>
        <p:nvSpPr>
          <p:cNvPr id="16388" name="Rectangle 3"/>
          <p:cNvSpPr>
            <a:spLocks noGrp="1" noChangeArrowheads="1"/>
          </p:cNvSpPr>
          <p:nvPr>
            <p:ph type="body" idx="4294967295"/>
          </p:nvPr>
        </p:nvSpPr>
        <p:spPr/>
        <p:txBody>
          <a:bodyPr>
            <a:prstTxWarp prst="textNoShape">
              <a:avLst/>
            </a:prstTxWarp>
          </a:bodyPr>
          <a:lstStyle/>
          <a:p>
            <a:endParaRPr lang="zh-CN" altLang="zh-CN" smtClean="0"/>
          </a:p>
        </p:txBody>
      </p:sp>
    </p:spTree>
    <p:extLst>
      <p:ext uri="{BB962C8B-B14F-4D97-AF65-F5344CB8AC3E}">
        <p14:creationId xmlns:p14="http://schemas.microsoft.com/office/powerpoint/2010/main" val="3606565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1CD3F289-4CF8-4660-B9E7-1B170042226B}" type="slidenum">
              <a:rPr altLang="zh-CN" sz="1300" smtClean="0">
                <a:ea typeface="宋体" panose="02010600030101010101" pitchFamily="2" charset="-122"/>
              </a:rPr>
              <a:pPr>
                <a:buFont typeface="Arial" panose="020B0604020202020204" pitchFamily="34" charset="0"/>
                <a:buChar char="•"/>
              </a:pPr>
              <a:t>7</a:t>
            </a:fld>
            <a:endParaRPr lang="zh-CN" altLang="zh-CN" sz="1300" smtClean="0">
              <a:ea typeface="宋体" panose="02010600030101010101" pitchFamily="2" charset="-122"/>
            </a:endParaRPr>
          </a:p>
        </p:txBody>
      </p:sp>
      <p:sp>
        <p:nvSpPr>
          <p:cNvPr id="18435" name="Rectangle 2"/>
          <p:cNvSpPr>
            <a:spLocks noGrp="1" noRot="1" noChangeAspect="1" noChangeArrowheads="1" noTextEdit="1"/>
          </p:cNvSpPr>
          <p:nvPr>
            <p:ph type="sldImg" idx="4294967295"/>
          </p:nvPr>
        </p:nvSpPr>
        <p:spPr>
          <a:ln/>
        </p:spPr>
      </p:sp>
      <p:sp>
        <p:nvSpPr>
          <p:cNvPr id="18436" name="Rectangle 3"/>
          <p:cNvSpPr>
            <a:spLocks noGrp="1" noChangeArrowheads="1"/>
          </p:cNvSpPr>
          <p:nvPr>
            <p:ph type="body" idx="4294967295"/>
          </p:nvPr>
        </p:nvSpPr>
        <p:spPr/>
        <p:txBody>
          <a:bodyPr>
            <a:prstTxWarp prst="textNoShape">
              <a:avLst/>
            </a:prstTxWarp>
          </a:bodyPr>
          <a:lstStyle/>
          <a:p>
            <a:endParaRPr lang="zh-CN" altLang="zh-CN" dirty="0" smtClean="0"/>
          </a:p>
        </p:txBody>
      </p:sp>
    </p:spTree>
    <p:extLst>
      <p:ext uri="{BB962C8B-B14F-4D97-AF65-F5344CB8AC3E}">
        <p14:creationId xmlns:p14="http://schemas.microsoft.com/office/powerpoint/2010/main" val="3867458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870DA969-7AD9-4B72-A449-6865F004DADD}" type="slidenum">
              <a:rPr altLang="zh-CN" sz="1300" smtClean="0">
                <a:ea typeface="宋体" panose="02010600030101010101" pitchFamily="2" charset="-122"/>
              </a:rPr>
              <a:pPr>
                <a:buFont typeface="Arial" panose="020B0604020202020204" pitchFamily="34" charset="0"/>
                <a:buChar char="•"/>
              </a:pPr>
              <a:t>8</a:t>
            </a:fld>
            <a:endParaRPr lang="zh-CN" altLang="zh-CN" sz="1300" smtClean="0">
              <a:ea typeface="宋体" panose="02010600030101010101" pitchFamily="2" charset="-122"/>
            </a:endParaRPr>
          </a:p>
        </p:txBody>
      </p:sp>
      <p:sp>
        <p:nvSpPr>
          <p:cNvPr id="20483" name="Rectangle 2"/>
          <p:cNvSpPr>
            <a:spLocks noGrp="1" noRot="1" noChangeAspect="1" noChangeArrowheads="1" noTextEdit="1"/>
          </p:cNvSpPr>
          <p:nvPr>
            <p:ph type="sldImg" idx="4294967295"/>
          </p:nvPr>
        </p:nvSpPr>
        <p:spPr>
          <a:ln/>
        </p:spPr>
      </p:sp>
      <p:sp>
        <p:nvSpPr>
          <p:cNvPr id="20484" name="Rectangle 3"/>
          <p:cNvSpPr>
            <a:spLocks noGrp="1" noChangeArrowheads="1"/>
          </p:cNvSpPr>
          <p:nvPr>
            <p:ph type="body" idx="4294967295"/>
          </p:nvPr>
        </p:nvSpPr>
        <p:spPr/>
        <p:txBody>
          <a:bodyPr>
            <a:prstTxWarp prst="textNoShape">
              <a:avLst/>
            </a:prstTxWarp>
          </a:bodyPr>
          <a:lstStyle/>
          <a:p>
            <a:endParaRPr lang="zh-CN" altLang="zh-CN" dirty="0" smtClean="0"/>
          </a:p>
        </p:txBody>
      </p:sp>
    </p:spTree>
    <p:extLst>
      <p:ext uri="{BB962C8B-B14F-4D97-AF65-F5344CB8AC3E}">
        <p14:creationId xmlns:p14="http://schemas.microsoft.com/office/powerpoint/2010/main" val="444640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Arial" panose="020B0604020202020204" pitchFamily="34" charset="0"/>
              <a:buChar char="•"/>
            </a:pPr>
            <a:fld id="{95056C54-94D4-4EB8-B7F9-AAE199AF7A20}" type="slidenum">
              <a:rPr altLang="zh-CN" sz="1300" smtClean="0">
                <a:ea typeface="宋体" panose="02010600030101010101" pitchFamily="2" charset="-122"/>
              </a:rPr>
              <a:pPr>
                <a:buFont typeface="Arial" panose="020B0604020202020204" pitchFamily="34" charset="0"/>
                <a:buChar char="•"/>
              </a:pPr>
              <a:t>9</a:t>
            </a:fld>
            <a:endParaRPr lang="zh-CN" altLang="zh-CN" sz="1300" smtClean="0">
              <a:ea typeface="宋体" panose="02010600030101010101" pitchFamily="2" charset="-122"/>
            </a:endParaRPr>
          </a:p>
        </p:txBody>
      </p:sp>
      <p:sp>
        <p:nvSpPr>
          <p:cNvPr id="22531" name="Rectangle 2"/>
          <p:cNvSpPr>
            <a:spLocks noGrp="1" noRot="1" noChangeAspect="1" noChangeArrowheads="1" noTextEdit="1"/>
          </p:cNvSpPr>
          <p:nvPr>
            <p:ph type="sldImg" idx="4294967295"/>
          </p:nvPr>
        </p:nvSpPr>
        <p:spPr>
          <a:ln/>
        </p:spPr>
      </p:sp>
      <p:sp>
        <p:nvSpPr>
          <p:cNvPr id="22532" name="Rectangle 3"/>
          <p:cNvSpPr>
            <a:spLocks noGrp="1" noChangeArrowheads="1"/>
          </p:cNvSpPr>
          <p:nvPr>
            <p:ph type="body" idx="4294967295"/>
          </p:nvPr>
        </p:nvSpPr>
        <p:spPr/>
        <p:txBody>
          <a:bodyPr>
            <a:prstTxWarp prst="textNoShape">
              <a:avLst/>
            </a:prstTxWarp>
          </a:bodyPr>
          <a:lstStyle/>
          <a:p>
            <a:endParaRPr lang="zh-CN" altLang="zh-CN" dirty="0" smtClean="0"/>
          </a:p>
        </p:txBody>
      </p:sp>
    </p:spTree>
    <p:extLst>
      <p:ext uri="{BB962C8B-B14F-4D97-AF65-F5344CB8AC3E}">
        <p14:creationId xmlns:p14="http://schemas.microsoft.com/office/powerpoint/2010/main" val="1575352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2226" name="Rectangle 2"/>
          <p:cNvSpPr>
            <a:spLocks noGrp="1" noChangeArrowheads="1"/>
          </p:cNvSpPr>
          <p:nvPr>
            <p:ph type="subTitle" sz="quarter" idx="1"/>
          </p:nvPr>
        </p:nvSpPr>
        <p:spPr>
          <a:xfrm>
            <a:off x="1371600" y="2667000"/>
            <a:ext cx="6400800" cy="3276600"/>
          </a:xfrm>
        </p:spPr>
        <p:txBody>
          <a:bodyPr anchor="ctr"/>
          <a:lstStyle>
            <a:lvl1pPr marL="0" indent="0" algn="ctr">
              <a:buFont typeface="Wingdings" panose="05000000000000000000" pitchFamily="2" charset="2"/>
              <a:buNone/>
              <a:defRPr/>
            </a:lvl1pPr>
          </a:lstStyle>
          <a:p>
            <a:r>
              <a:rPr lang="zh-CN" altLang="en-US" noProof="1"/>
              <a:t>单击此处编辑母版副标题样式</a:t>
            </a:r>
          </a:p>
        </p:txBody>
      </p:sp>
      <p:sp>
        <p:nvSpPr>
          <p:cNvPr id="52230" name="Rectangle 6"/>
          <p:cNvSpPr>
            <a:spLocks noGrp="1" noChangeArrowheads="1"/>
          </p:cNvSpPr>
          <p:nvPr>
            <p:ph type="ctrTitle" sz="quarter"/>
          </p:nvPr>
        </p:nvSpPr>
        <p:spPr>
          <a:xfrm>
            <a:off x="685800" y="914400"/>
            <a:ext cx="7772400" cy="1143000"/>
          </a:xfrm>
        </p:spPr>
        <p:txBody>
          <a:bodyPr/>
          <a:lstStyle>
            <a:lvl1pPr algn="ctr">
              <a:defRPr/>
            </a:lvl1pPr>
          </a:lstStyle>
          <a:p>
            <a:r>
              <a:rPr lang="zh-CN" altLang="en-US" noProof="1"/>
              <a:t>单击此处编辑母版标题样式</a:t>
            </a:r>
          </a:p>
        </p:txBody>
      </p:sp>
      <p:sp>
        <p:nvSpPr>
          <p:cNvPr id="4" name="Rectangle 3"/>
          <p:cNvSpPr>
            <a:spLocks noGrp="1" noChangeArrowheads="1"/>
          </p:cNvSpPr>
          <p:nvPr>
            <p:ph type="dt" sz="quarter" idx="10"/>
          </p:nvPr>
        </p:nvSpPr>
        <p:spPr>
          <a:xfrm>
            <a:off x="76200" y="6323013"/>
            <a:ext cx="1905000" cy="457200"/>
          </a:xfrm>
        </p:spPr>
        <p:txBody>
          <a:bodyPr/>
          <a:lstStyle>
            <a:lvl1pPr>
              <a:defRPr sz="140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4"/>
          <p:cNvSpPr>
            <a:spLocks noGrp="1" noChangeArrowheads="1"/>
          </p:cNvSpPr>
          <p:nvPr>
            <p:ph type="ftr" sz="quarter" idx="11"/>
          </p:nvPr>
        </p:nvSpPr>
        <p:spPr>
          <a:xfrm>
            <a:off x="3124200" y="6324600"/>
            <a:ext cx="2895600" cy="457200"/>
          </a:xfrm>
        </p:spPr>
        <p:txBody>
          <a:bodyPr wrap="none" lIns="92075" tIns="46038" rIns="92075" bIns="46038" anchor="ctr"/>
          <a:lstStyle>
            <a:lvl1pPr algn="ctr">
              <a:defRPr kumimoji="1" sz="1400" baseline="0">
                <a:solidFill>
                  <a:schemeClr val="accent6">
                    <a:lumMod val="75000"/>
                  </a:schemeClr>
                </a:solidFill>
                <a:latin typeface="Times New Roman" panose="02020603050405020304" pitchFamily="18" charset="0"/>
                <a:ea typeface="华文新魏" panose="02010800040101010101" pitchFamily="2" charset="-122"/>
                <a:cs typeface="+mn-cs"/>
              </a:defRPr>
            </a:lvl1pPr>
          </a:lstStyle>
          <a:p>
            <a:pPr>
              <a:defRPr/>
            </a:pPr>
            <a:r>
              <a:rPr lang="zh-CN" altLang="en-US" smtClean="0"/>
              <a:t>数据库系统</a:t>
            </a:r>
            <a:r>
              <a:rPr lang="en-US" altLang="zh-CN" smtClean="0"/>
              <a:t>----</a:t>
            </a:r>
            <a:r>
              <a:rPr lang="zh-CN" altLang="en-US" smtClean="0"/>
              <a:t>物理存储系统</a:t>
            </a:r>
            <a:endParaRPr lang="en-US" altLang="zh-CN"/>
          </a:p>
        </p:txBody>
      </p:sp>
      <p:sp>
        <p:nvSpPr>
          <p:cNvPr id="6" name="Rectangle 5"/>
          <p:cNvSpPr>
            <a:spLocks noGrp="1" noChangeArrowheads="1"/>
          </p:cNvSpPr>
          <p:nvPr>
            <p:ph type="sldNum" sz="quarter" idx="12"/>
          </p:nvPr>
        </p:nvSpPr>
        <p:spPr>
          <a:xfrm>
            <a:off x="7162800" y="6324600"/>
            <a:ext cx="1905000" cy="457200"/>
          </a:xfrm>
        </p:spPr>
        <p:txBody>
          <a:bodyPr/>
          <a:lstStyle>
            <a:lvl1pPr algn="r">
              <a:defRPr sz="1400">
                <a:ea typeface="宋体" panose="02010600030101010101" pitchFamily="2" charset="-122"/>
              </a:defRPr>
            </a:lvl1pPr>
          </a:lstStyle>
          <a:p>
            <a:pPr>
              <a:defRPr/>
            </a:pPr>
            <a:fld id="{3F3E2FDE-24D1-4F67-954D-5FD386A0E3D6}" type="slidenum">
              <a:rPr lang="zh-CN" altLang="en-US"/>
              <a:pPr>
                <a:defRPr/>
              </a:pPr>
              <a:t>‹#›</a:t>
            </a:fld>
            <a:endParaRPr lang="zh-CN" altLang="en-US"/>
          </a:p>
        </p:txBody>
      </p:sp>
    </p:spTree>
    <p:extLst>
      <p:ext uri="{BB962C8B-B14F-4D97-AF65-F5344CB8AC3E}">
        <p14:creationId xmlns:p14="http://schemas.microsoft.com/office/powerpoint/2010/main" val="3441459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20"/>
          <p:cNvSpPr>
            <a:spLocks noGrp="1" noChangeArrowheads="1"/>
          </p:cNvSpPr>
          <p:nvPr>
            <p:ph type="sldNum" sz="quarter" idx="11"/>
          </p:nvPr>
        </p:nvSpPr>
        <p:spPr>
          <a:ln/>
        </p:spPr>
        <p:txBody>
          <a:bodyPr/>
          <a:lstStyle>
            <a:lvl1pPr>
              <a:defRPr/>
            </a:lvl1pPr>
          </a:lstStyle>
          <a:p>
            <a:pPr>
              <a:defRPr/>
            </a:pPr>
            <a:fld id="{C73E58D3-AA25-42D8-A8F9-99BD298F290C}" type="slidenum">
              <a:rPr lang="zh-CN" altLang="en-US"/>
              <a:pPr>
                <a:defRPr/>
              </a:pPr>
              <a:t>‹#›</a:t>
            </a:fld>
            <a:endParaRPr lang="zh-CN" altLang="en-US"/>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物理存储系统</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179738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60960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152400"/>
            <a:ext cx="5676900" cy="60960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20"/>
          <p:cNvSpPr>
            <a:spLocks noGrp="1" noChangeArrowheads="1"/>
          </p:cNvSpPr>
          <p:nvPr>
            <p:ph type="sldNum" sz="quarter" idx="11"/>
          </p:nvPr>
        </p:nvSpPr>
        <p:spPr>
          <a:ln/>
        </p:spPr>
        <p:txBody>
          <a:bodyPr/>
          <a:lstStyle>
            <a:lvl1pPr>
              <a:defRPr/>
            </a:lvl1pPr>
          </a:lstStyle>
          <a:p>
            <a:pPr>
              <a:defRPr/>
            </a:pPr>
            <a:fld id="{7A4C4064-AA6F-498E-B938-3CB8BA81D6F5}" type="slidenum">
              <a:rPr lang="zh-CN" altLang="en-US"/>
              <a:pPr>
                <a:defRPr/>
              </a:pPr>
              <a:t>‹#›</a:t>
            </a:fld>
            <a:endParaRPr lang="zh-CN" altLang="en-US"/>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物理存储系统</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105643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85800" y="1371600"/>
            <a:ext cx="3810000" cy="4876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371600"/>
            <a:ext cx="3810000" cy="48768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2A85E21D-36C0-4589-B99C-6B911F991608}"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物理存储系统</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60780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6">
                    <a:lumMod val="75000"/>
                  </a:schemeClr>
                </a:solidFill>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lvl3pPr>
              <a:defRPr b="0"/>
            </a:lvl3pPr>
            <a:lvl4pPr>
              <a:defRPr b="0"/>
            </a:lvl4pPr>
            <a:lvl5pPr>
              <a:defRPr b="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3"/>
          <p:cNvSpPr>
            <a:spLocks noGrp="1" noChangeArrowheads="1"/>
          </p:cNvSpPr>
          <p:nvPr>
            <p:ph type="dt" sz="half" idx="10"/>
          </p:nvPr>
        </p:nvSpPr>
        <p:spPr/>
        <p:txBody>
          <a:bodyPr/>
          <a:lstStyle>
            <a:lvl1pPr>
              <a:defRPr/>
            </a:lvl1pPr>
          </a:lstStyle>
          <a:p>
            <a:pPr>
              <a:defRPr/>
            </a:pPr>
            <a:endParaRPr lang="zh-CN" altLang="en-US"/>
          </a:p>
        </p:txBody>
      </p:sp>
      <p:sp>
        <p:nvSpPr>
          <p:cNvPr id="5" name="Rectangle 20"/>
          <p:cNvSpPr>
            <a:spLocks noGrp="1" noChangeArrowheads="1"/>
          </p:cNvSpPr>
          <p:nvPr>
            <p:ph type="sldNum" sz="quarter" idx="11"/>
          </p:nvPr>
        </p:nvSpPr>
        <p:spPr/>
        <p:txBody>
          <a:bodyPr/>
          <a:lstStyle>
            <a:lvl1pPr>
              <a:defRPr/>
            </a:lvl1pPr>
          </a:lstStyle>
          <a:p>
            <a:pPr>
              <a:defRPr/>
            </a:pPr>
            <a:fld id="{E347ADCA-82B1-4B8F-A269-E1A6E5953924}" type="slidenum">
              <a:rPr lang="zh-CN" altLang="en-US"/>
              <a:pPr>
                <a:defRPr/>
              </a:pPr>
              <a:t>‹#›</a:t>
            </a:fld>
            <a:endParaRPr lang="zh-CN" altLang="en-US"/>
          </a:p>
        </p:txBody>
      </p:sp>
      <p:sp>
        <p:nvSpPr>
          <p:cNvPr id="6" name="Rectangle 35"/>
          <p:cNvSpPr>
            <a:spLocks noGrp="1" noChangeArrowheads="1"/>
          </p:cNvSpPr>
          <p:nvPr>
            <p:ph type="ftr" sz="quarter" idx="12"/>
          </p:nvPr>
        </p:nvSpPr>
        <p:spPr>
          <a:xfrm>
            <a:off x="3130550" y="6477000"/>
            <a:ext cx="4441825" cy="304800"/>
          </a:xfrm>
        </p:spPr>
        <p:txBody>
          <a:bodyPr/>
          <a:lstStyle>
            <a:lvl1pPr>
              <a:defRPr>
                <a:solidFill>
                  <a:srgbClr val="002060"/>
                </a:solidFill>
                <a:latin typeface="华文新魏" panose="02010800040101010101" pitchFamily="2" charset="-122"/>
                <a:ea typeface="华文新魏" panose="02010800040101010101" pitchFamily="2" charset="-122"/>
                <a:cs typeface="华文新魏" panose="02010800040101010101" pitchFamily="2" charset="-122"/>
              </a:defRPr>
            </a:lvl1pPr>
          </a:lstStyle>
          <a:p>
            <a:pPr>
              <a:defRPr/>
            </a:pPr>
            <a:r>
              <a:rPr lang="zh-CN" altLang="en-US" smtClean="0"/>
              <a:t>数据库系统</a:t>
            </a:r>
            <a:r>
              <a:rPr lang="en-US" altLang="zh-CN" smtClean="0"/>
              <a:t>----</a:t>
            </a:r>
            <a:r>
              <a:rPr lang="zh-CN" altLang="en-US" smtClean="0"/>
              <a:t>物理存储系统</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4129561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20"/>
          <p:cNvSpPr>
            <a:spLocks noGrp="1" noChangeArrowheads="1"/>
          </p:cNvSpPr>
          <p:nvPr>
            <p:ph type="sldNum" sz="quarter" idx="11"/>
          </p:nvPr>
        </p:nvSpPr>
        <p:spPr>
          <a:ln/>
        </p:spPr>
        <p:txBody>
          <a:bodyPr/>
          <a:lstStyle>
            <a:lvl1pPr>
              <a:defRPr/>
            </a:lvl1pPr>
          </a:lstStyle>
          <a:p>
            <a:pPr>
              <a:defRPr/>
            </a:pPr>
            <a:fld id="{261DAB00-BDE4-4D6E-9BF1-C5D389D66FA6}" type="slidenum">
              <a:rPr lang="zh-CN" altLang="en-US"/>
              <a:pPr>
                <a:defRPr/>
              </a:pPr>
              <a:t>‹#›</a:t>
            </a:fld>
            <a:endParaRPr lang="zh-CN" altLang="en-US"/>
          </a:p>
        </p:txBody>
      </p:sp>
      <p:sp>
        <p:nvSpPr>
          <p:cNvPr id="6"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物理存储系统</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383033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371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E03E5432-C2A0-415C-BA1B-7688F5070E4D}"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物理存储系统</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325879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20"/>
          <p:cNvSpPr>
            <a:spLocks noGrp="1" noChangeArrowheads="1"/>
          </p:cNvSpPr>
          <p:nvPr>
            <p:ph type="sldNum" sz="quarter" idx="11"/>
          </p:nvPr>
        </p:nvSpPr>
        <p:spPr>
          <a:ln/>
        </p:spPr>
        <p:txBody>
          <a:bodyPr/>
          <a:lstStyle>
            <a:lvl1pPr>
              <a:defRPr/>
            </a:lvl1pPr>
          </a:lstStyle>
          <a:p>
            <a:pPr>
              <a:defRPr/>
            </a:pPr>
            <a:fld id="{E5DB00BC-8138-4A69-A367-FD57EF932AA1}" type="slidenum">
              <a:rPr lang="zh-CN" altLang="en-US"/>
              <a:pPr>
                <a:defRPr/>
              </a:pPr>
              <a:t>‹#›</a:t>
            </a:fld>
            <a:endParaRPr lang="zh-CN" altLang="en-US"/>
          </a:p>
        </p:txBody>
      </p:sp>
      <p:sp>
        <p:nvSpPr>
          <p:cNvPr id="9"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物理存储系统</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597345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20"/>
          <p:cNvSpPr>
            <a:spLocks noGrp="1" noChangeArrowheads="1"/>
          </p:cNvSpPr>
          <p:nvPr>
            <p:ph type="sldNum" sz="quarter" idx="11"/>
          </p:nvPr>
        </p:nvSpPr>
        <p:spPr>
          <a:ln/>
        </p:spPr>
        <p:txBody>
          <a:bodyPr/>
          <a:lstStyle>
            <a:lvl1pPr>
              <a:defRPr/>
            </a:lvl1pPr>
          </a:lstStyle>
          <a:p>
            <a:pPr>
              <a:defRPr/>
            </a:pPr>
            <a:fld id="{6C4B928F-93EC-4EC4-B5D5-4DBA78D0C4BE}" type="slidenum">
              <a:rPr lang="zh-CN" altLang="en-US"/>
              <a:pPr>
                <a:defRPr/>
              </a:pPr>
              <a:t>‹#›</a:t>
            </a:fld>
            <a:endParaRPr lang="zh-CN" altLang="en-US"/>
          </a:p>
        </p:txBody>
      </p:sp>
      <p:sp>
        <p:nvSpPr>
          <p:cNvPr id="5"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物理存储系统</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335886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vl1pPr>
          </a:lstStyle>
          <a:p>
            <a:pPr>
              <a:defRPr/>
            </a:pPr>
            <a:endParaRPr lang="zh-CN" altLang="en-US"/>
          </a:p>
        </p:txBody>
      </p:sp>
      <p:sp>
        <p:nvSpPr>
          <p:cNvPr id="3" name="Rectangle 20"/>
          <p:cNvSpPr>
            <a:spLocks noGrp="1" noChangeArrowheads="1"/>
          </p:cNvSpPr>
          <p:nvPr>
            <p:ph type="sldNum" sz="quarter" idx="11"/>
          </p:nvPr>
        </p:nvSpPr>
        <p:spPr/>
        <p:txBody>
          <a:bodyPr/>
          <a:lstStyle>
            <a:lvl1pPr>
              <a:defRPr/>
            </a:lvl1pPr>
          </a:lstStyle>
          <a:p>
            <a:pPr>
              <a:defRPr/>
            </a:pPr>
            <a:fld id="{EE23183B-CEA3-4D2E-AFF8-31630BD3B954}" type="slidenum">
              <a:rPr lang="zh-CN" altLang="en-US"/>
              <a:pPr>
                <a:defRPr/>
              </a:pPr>
              <a:t>‹#›</a:t>
            </a:fld>
            <a:endParaRPr lang="zh-CN" altLang="en-US"/>
          </a:p>
        </p:txBody>
      </p:sp>
      <p:sp>
        <p:nvSpPr>
          <p:cNvPr id="4" name="Rectangle 35"/>
          <p:cNvSpPr>
            <a:spLocks noGrp="1" noChangeArrowheads="1"/>
          </p:cNvSpPr>
          <p:nvPr>
            <p:ph type="ftr" sz="quarter" idx="12"/>
          </p:nvPr>
        </p:nvSpPr>
        <p:spPr>
          <a:xfrm>
            <a:off x="3055938" y="6477000"/>
            <a:ext cx="4183062" cy="304800"/>
          </a:xfrm>
        </p:spPr>
        <p:txBody>
          <a:bodyPr/>
          <a:lstStyle>
            <a:lvl1pPr>
              <a:defRPr>
                <a:latin typeface="Tahoma" panose="020B0604030504040204" pitchFamily="34" charset="0"/>
                <a:ea typeface="+mn-ea"/>
                <a:cs typeface="+mn-cs"/>
              </a:defRPr>
            </a:lvl1pPr>
          </a:lstStyle>
          <a:p>
            <a:pPr>
              <a:defRPr/>
            </a:pPr>
            <a:r>
              <a:rPr lang="zh-CN" altLang="en-US" smtClean="0"/>
              <a:t>数据库系统</a:t>
            </a:r>
            <a:r>
              <a:rPr lang="en-US" altLang="zh-CN" smtClean="0"/>
              <a:t>----</a:t>
            </a:r>
            <a:r>
              <a:rPr lang="zh-CN" altLang="en-US" smtClean="0"/>
              <a:t>物理存储系统</a:t>
            </a:r>
            <a:endParaRPr lang="zh-CN" altLang="zh-CN"/>
          </a:p>
        </p:txBody>
      </p:sp>
    </p:spTree>
    <p:extLst>
      <p:ext uri="{BB962C8B-B14F-4D97-AF65-F5344CB8AC3E}">
        <p14:creationId xmlns:p14="http://schemas.microsoft.com/office/powerpoint/2010/main" val="127428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CB5A4283-0B68-4351-9754-02E4B260717B}"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物理存储系统</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4157828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3"/>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20"/>
          <p:cNvSpPr>
            <a:spLocks noGrp="1" noChangeArrowheads="1"/>
          </p:cNvSpPr>
          <p:nvPr>
            <p:ph type="sldNum" sz="quarter" idx="11"/>
          </p:nvPr>
        </p:nvSpPr>
        <p:spPr>
          <a:ln/>
        </p:spPr>
        <p:txBody>
          <a:bodyPr/>
          <a:lstStyle>
            <a:lvl1pPr>
              <a:defRPr/>
            </a:lvl1pPr>
          </a:lstStyle>
          <a:p>
            <a:pPr>
              <a:defRPr/>
            </a:pPr>
            <a:fld id="{B9AC3F8E-CB22-4D62-8E8D-2C3198CCE1BB}" type="slidenum">
              <a:rPr lang="zh-CN" altLang="en-US"/>
              <a:pPr>
                <a:defRPr/>
              </a:pPr>
              <a:t>‹#›</a:t>
            </a:fld>
            <a:endParaRPr lang="zh-CN" altLang="en-US"/>
          </a:p>
        </p:txBody>
      </p:sp>
      <p:sp>
        <p:nvSpPr>
          <p:cNvPr id="7" name="Rectangle 35"/>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物理存储系统</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3246167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4294967295"/>
          </p:nvPr>
        </p:nvSpPr>
        <p:spPr bwMode="auto">
          <a:xfrm>
            <a:off x="685800" y="13716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03" name="Rectangle 3"/>
          <p:cNvSpPr>
            <a:spLocks noGrp="1" noChangeArrowheads="1"/>
          </p:cNvSpPr>
          <p:nvPr>
            <p:ph type="dt" sz="half" idx="2"/>
          </p:nvPr>
        </p:nvSpPr>
        <p:spPr bwMode="auto">
          <a:xfrm>
            <a:off x="685800" y="6477000"/>
            <a:ext cx="2743200" cy="304800"/>
          </a:xfrm>
          <a:prstGeom prst="rect">
            <a:avLst/>
          </a:prstGeom>
          <a:noFill/>
          <a:ln w="9525">
            <a:noFill/>
            <a:miter lim="800000"/>
          </a:ln>
          <a:effectLst/>
        </p:spPr>
        <p:txBody>
          <a:bodyPr vert="horz" wrap="none" lIns="92075" tIns="46038" rIns="92075" bIns="46038" numCol="1" anchor="ctr" anchorCtr="0" compatLnSpc="1"/>
          <a:lstStyle>
            <a:lvl1pPr eaLnBrk="0" hangingPunct="0">
              <a:buFontTx/>
              <a:buNone/>
              <a:defRPr sz="1600">
                <a:solidFill>
                  <a:schemeClr val="accent2"/>
                </a:solidFill>
                <a:latin typeface="+mn-ea"/>
                <a:ea typeface="+mn-ea"/>
              </a:defRPr>
            </a:lvl1pPr>
          </a:lstStyle>
          <a:p>
            <a:pPr>
              <a:defRPr/>
            </a:pPr>
            <a:endParaRPr lang="zh-CN" altLang="en-US"/>
          </a:p>
        </p:txBody>
      </p:sp>
      <p:sp>
        <p:nvSpPr>
          <p:cNvPr id="1028" name="Rectangle 6"/>
          <p:cNvSpPr>
            <a:spLocks noGrp="1" noChangeArrowheads="1"/>
          </p:cNvSpPr>
          <p:nvPr>
            <p:ph type="title" idx="4294967295"/>
          </p:nvPr>
        </p:nvSpPr>
        <p:spPr bwMode="auto">
          <a:xfrm>
            <a:off x="685800" y="1524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smtClean="0"/>
              <a:t>单击此处编辑母版标题样式</a:t>
            </a:r>
          </a:p>
        </p:txBody>
      </p:sp>
      <p:grpSp>
        <p:nvGrpSpPr>
          <p:cNvPr id="1029" name="Group 14"/>
          <p:cNvGrpSpPr>
            <a:grpSpLocks/>
          </p:cNvGrpSpPr>
          <p:nvPr/>
        </p:nvGrpSpPr>
        <p:grpSpPr bwMode="auto">
          <a:xfrm>
            <a:off x="381000" y="914400"/>
            <a:ext cx="8305800" cy="381000"/>
            <a:chOff x="240" y="768"/>
            <a:chExt cx="5232" cy="240"/>
          </a:xfrm>
        </p:grpSpPr>
        <p:sp>
          <p:nvSpPr>
            <p:cNvPr id="51215" name="Rectangle 15"/>
            <p:cNvSpPr>
              <a:spLocks noChangeArrowheads="1"/>
            </p:cNvSpPr>
            <p:nvPr/>
          </p:nvSpPr>
          <p:spPr bwMode="auto">
            <a:xfrm>
              <a:off x="384" y="912"/>
              <a:ext cx="5088" cy="96"/>
            </a:xfrm>
            <a:prstGeom prst="rect">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a:lstStyle/>
            <a:p>
              <a:pPr>
                <a:defRPr/>
              </a:pPr>
              <a:endParaRPr lang="zh-CN" altLang="en-US"/>
            </a:p>
          </p:txBody>
        </p:sp>
        <p:sp>
          <p:nvSpPr>
            <p:cNvPr id="51216" name="Rectangle 16"/>
            <p:cNvSpPr>
              <a:spLocks noChangeArrowheads="1"/>
            </p:cNvSpPr>
            <p:nvPr/>
          </p:nvSpPr>
          <p:spPr bwMode="auto">
            <a:xfrm>
              <a:off x="240" y="768"/>
              <a:ext cx="5088" cy="96"/>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a:defRPr/>
              </a:pPr>
              <a:endParaRPr lang="zh-CN" altLang="en-US"/>
            </a:p>
          </p:txBody>
        </p:sp>
      </p:grpSp>
      <p:sp>
        <p:nvSpPr>
          <p:cNvPr id="51220" name="Rectangle 20"/>
          <p:cNvSpPr>
            <a:spLocks noGrp="1" noChangeArrowheads="1"/>
          </p:cNvSpPr>
          <p:nvPr>
            <p:ph type="sldNum" sz="quarter" idx="4"/>
          </p:nvPr>
        </p:nvSpPr>
        <p:spPr bwMode="auto">
          <a:xfrm>
            <a:off x="8077200" y="6400800"/>
            <a:ext cx="990600" cy="304800"/>
          </a:xfrm>
          <a:prstGeom prst="rect">
            <a:avLst/>
          </a:prstGeom>
          <a:noFill/>
          <a:ln w="12700" cap="sq">
            <a:noFill/>
            <a:miter lim="800000"/>
            <a:headEnd type="none" w="sm" len="sm"/>
            <a:tailEnd type="none" w="sm" len="sm"/>
          </a:ln>
          <a:effectLst/>
        </p:spPr>
        <p:txBody>
          <a:bodyPr vert="horz" wrap="none" lIns="92075" tIns="46038" rIns="92075" bIns="46038" numCol="1" anchor="ctr" anchorCtr="0" compatLnSpc="1"/>
          <a:lstStyle>
            <a:lvl1pPr eaLnBrk="1" hangingPunct="1">
              <a:buFont typeface="Arial" panose="020B0604020202020204" pitchFamily="34" charset="0"/>
              <a:buNone/>
              <a:defRPr b="1" noProof="1">
                <a:solidFill>
                  <a:schemeClr val="accent2"/>
                </a:solidFill>
                <a:ea typeface="华文楷体" panose="02010600040101010101" pitchFamily="2" charset="-122"/>
              </a:defRPr>
            </a:lvl1pPr>
          </a:lstStyle>
          <a:p>
            <a:pPr>
              <a:defRPr/>
            </a:pPr>
            <a:fld id="{4E94BCFB-F27E-46A9-995B-32D6040EC4C6}" type="slidenum">
              <a:rPr lang="zh-CN" altLang="en-US"/>
              <a:pPr>
                <a:defRPr/>
              </a:pPr>
              <a:t>‹#›</a:t>
            </a:fld>
            <a:endParaRPr lang="zh-CN" altLang="en-US"/>
          </a:p>
        </p:txBody>
      </p:sp>
      <p:sp>
        <p:nvSpPr>
          <p:cNvPr id="51235" name="Rectangle 35"/>
          <p:cNvSpPr>
            <a:spLocks noGrp="1" noChangeArrowheads="1"/>
          </p:cNvSpPr>
          <p:nvPr>
            <p:ph type="ftr" sz="quarter" idx="3"/>
          </p:nvPr>
        </p:nvSpPr>
        <p:spPr bwMode="auto">
          <a:xfrm>
            <a:off x="2987675" y="6477000"/>
            <a:ext cx="4251325" cy="304800"/>
          </a:xfrm>
          <a:prstGeom prst="rect">
            <a:avLst/>
          </a:prstGeom>
          <a:noFill/>
          <a:ln w="9525">
            <a:noFill/>
            <a:miter lim="800000"/>
          </a:ln>
          <a:effectLst/>
        </p:spPr>
        <p:txBody>
          <a:bodyPr vert="horz" wrap="square" lIns="91440" tIns="45720" rIns="91440" bIns="45720" numCol="1" anchor="b" anchorCtr="0" compatLnSpc="1"/>
          <a:lstStyle>
            <a:lvl1pPr eaLnBrk="0" hangingPunct="0">
              <a:buFontTx/>
              <a:buNone/>
              <a:defRPr kumimoji="0" sz="1800">
                <a:solidFill>
                  <a:schemeClr val="accent2"/>
                </a:solidFill>
                <a:latin typeface="华文新魏" panose="02010800040101010101" pitchFamily="2" charset="-122"/>
                <a:ea typeface="华文新魏" panose="02010800040101010101" pitchFamily="2" charset="-122"/>
                <a:cs typeface="华文新魏" panose="02010800040101010101" pitchFamily="2" charset="-122"/>
              </a:defRPr>
            </a:lvl1pPr>
          </a:lstStyle>
          <a:p>
            <a:pPr>
              <a:defRPr/>
            </a:pPr>
            <a:r>
              <a:rPr lang="zh-CN" altLang="en-US" smtClean="0"/>
              <a:t>数据库系统</a:t>
            </a:r>
            <a:r>
              <a:rPr lang="en-US" altLang="zh-CN" smtClean="0"/>
              <a:t>----</a:t>
            </a:r>
            <a:r>
              <a:rPr lang="zh-CN" altLang="en-US" smtClean="0"/>
              <a:t>物理存储系统</a:t>
            </a:r>
            <a:endParaRPr lang="zh-CN" altLang="zh-CN">
              <a:latin typeface="Tahoma" panose="020B0604030504040204" pitchFamily="34" charset="0"/>
              <a:ea typeface="+mn-ea"/>
              <a:cs typeface="+mn-cs"/>
            </a:endParaRPr>
          </a:p>
        </p:txBody>
      </p:sp>
    </p:spTree>
  </p:cSld>
  <p:clrMap bg1="dk2" tx1="lt1" bg2="dk1" tx2="lt2" accent1="accent1" accent2="accent2" accent3="accent3" accent4="accent4" accent5="accent5" accent6="accent6" hlink="hlink" folHlink="folHlink"/>
  <p:sldLayoutIdLst>
    <p:sldLayoutId id="2147484012" r:id="rId1"/>
    <p:sldLayoutId id="2147484013" r:id="rId2"/>
    <p:sldLayoutId id="2147484003" r:id="rId3"/>
    <p:sldLayoutId id="2147484004" r:id="rId4"/>
    <p:sldLayoutId id="2147484005" r:id="rId5"/>
    <p:sldLayoutId id="2147484006" r:id="rId6"/>
    <p:sldLayoutId id="2147484014" r:id="rId7"/>
    <p:sldLayoutId id="2147484007" r:id="rId8"/>
    <p:sldLayoutId id="2147484008" r:id="rId9"/>
    <p:sldLayoutId id="2147484009" r:id="rId10"/>
    <p:sldLayoutId id="2147484010" r:id="rId11"/>
    <p:sldLayoutId id="2147484011" r:id="rId12"/>
  </p:sldLayoutIdLst>
  <p:hf sldNum="0" hdr="0" dt="0"/>
  <p:txStyles>
    <p:titleStyle>
      <a:lvl1pPr algn="l" rtl="0" eaLnBrk="0" fontAlgn="base" hangingPunct="0">
        <a:spcBef>
          <a:spcPct val="0"/>
        </a:spcBef>
        <a:spcAft>
          <a:spcPct val="0"/>
        </a:spcAft>
        <a:defRPr sz="4400" b="1">
          <a:solidFill>
            <a:srgbClr val="16233E"/>
          </a:solidFill>
          <a:latin typeface="+mj-lt"/>
          <a:ea typeface="+mj-ea"/>
          <a:cs typeface="+mj-cs"/>
        </a:defRPr>
      </a:lvl1pPr>
      <a:lvl2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4400" b="1">
          <a:solidFill>
            <a:srgbClr val="16233E"/>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6pPr>
      <a:lvl7pPr marL="9144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7pPr>
      <a:lvl8pPr marL="13716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8pPr>
      <a:lvl9pPr marL="1828800" algn="l" rtl="0" fontAlgn="base">
        <a:spcBef>
          <a:spcPct val="0"/>
        </a:spcBef>
        <a:spcAft>
          <a:spcPct val="0"/>
        </a:spcAft>
        <a:defRPr kumimoji="1" sz="4400" b="1">
          <a:solidFill>
            <a:schemeClr val="tx2"/>
          </a:solidFill>
          <a:latin typeface="Arial" panose="020B06040202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folHlink"/>
        </a:buClr>
        <a:buSzPct val="80000"/>
        <a:buFont typeface="Wingdings" panose="05000000000000000000" pitchFamily="2" charset="2"/>
        <a:buChar char="l"/>
        <a:defRPr sz="3000">
          <a:solidFill>
            <a:schemeClr val="bg2"/>
          </a:solidFill>
          <a:latin typeface="+mn-lt"/>
          <a:ea typeface="+mn-ea"/>
          <a:cs typeface="+mn-cs"/>
        </a:defRPr>
      </a:lvl1pPr>
      <a:lvl2pPr marL="742950" indent="-285750" algn="l" rtl="0" eaLnBrk="0" fontAlgn="base" hangingPunct="0">
        <a:spcBef>
          <a:spcPct val="20000"/>
        </a:spcBef>
        <a:spcAft>
          <a:spcPct val="0"/>
        </a:spcAft>
        <a:buClr>
          <a:schemeClr val="folHlink"/>
        </a:buClr>
        <a:buChar char="–"/>
        <a:defRPr sz="2800">
          <a:solidFill>
            <a:schemeClr val="bg2"/>
          </a:solidFill>
          <a:latin typeface="+mn-lt"/>
          <a:ea typeface="+mn-ea"/>
        </a:defRPr>
      </a:lvl2pPr>
      <a:lvl3pPr marL="11430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400">
          <a:solidFill>
            <a:schemeClr val="bg2"/>
          </a:solidFill>
          <a:latin typeface="+mn-lt"/>
          <a:ea typeface="+mn-ea"/>
        </a:defRPr>
      </a:lvl3pPr>
      <a:lvl4pPr marL="1600200" indent="-228600" algn="l" rtl="0" eaLnBrk="0" fontAlgn="base" hangingPunct="0">
        <a:spcBef>
          <a:spcPct val="20000"/>
        </a:spcBef>
        <a:spcAft>
          <a:spcPct val="0"/>
        </a:spcAft>
        <a:buClr>
          <a:schemeClr val="folHlink"/>
        </a:buClr>
        <a:buChar char="–"/>
        <a:defRPr sz="2000">
          <a:solidFill>
            <a:schemeClr val="bg2"/>
          </a:solidFill>
          <a:latin typeface="+mn-lt"/>
          <a:ea typeface="+mn-ea"/>
        </a:defRPr>
      </a:lvl4pPr>
      <a:lvl5pPr marL="20574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mn-lt"/>
          <a:ea typeface="+mn-ea"/>
        </a:defRPr>
      </a:lvl5pPr>
      <a:lvl6pPr marL="25146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6pPr>
      <a:lvl7pPr marL="29718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7pPr>
      <a:lvl8pPr marL="34290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8pPr>
      <a:lvl9pPr marL="3886200" indent="-228600" algn="l" rtl="0" fontAlgn="base">
        <a:spcBef>
          <a:spcPct val="20000"/>
        </a:spcBef>
        <a:spcAft>
          <a:spcPct val="0"/>
        </a:spcAft>
        <a:buClr>
          <a:schemeClr val="folHlink"/>
        </a:buClr>
        <a:buSzPct val="70000"/>
        <a:buFont typeface="Wingdings" panose="05000000000000000000" pitchFamily="2" charset="2"/>
        <a:buChar char="l"/>
        <a:defRPr kumimoji="1" sz="2000">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5.png"/><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557213" y="3981450"/>
            <a:ext cx="8201025" cy="1143000"/>
          </a:xfrm>
          <a:prstGeom prst="rect">
            <a:avLst/>
          </a:prstGeom>
          <a:noFill/>
          <a:ln w="9525">
            <a:noFill/>
            <a:miter lim="800000"/>
          </a:ln>
        </p:spPr>
        <p:txBody>
          <a:bodyPr anchor="b"/>
          <a:lstStyle>
            <a:lvl1pPr algn="ctr" rtl="0" eaLnBrk="0" fontAlgn="base" hangingPunct="0">
              <a:spcBef>
                <a:spcPct val="0"/>
              </a:spcBef>
              <a:spcAft>
                <a:spcPct val="0"/>
              </a:spcAft>
              <a:defRPr kumimoji="1" sz="3200" b="1">
                <a:solidFill>
                  <a:srgbClr val="CC3300"/>
                </a:solidFill>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ea typeface="MS PGothic" panose="020B0600070205080204" pitchFamily="34" charset="-12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pitchFamily="34" charset="0"/>
              </a:defRPr>
            </a:lvl9pPr>
          </a:lstStyle>
          <a:p>
            <a:pPr>
              <a:defRPr/>
            </a:pPr>
            <a:r>
              <a:rPr lang="zh-CN" altLang="en-US" kern="10" dirty="0" smtClean="0">
                <a:ln w="9525">
                  <a:miter lim="800000"/>
                </a:ln>
                <a:solidFill>
                  <a:schemeClr val="accent6">
                    <a:lumMod val="75000"/>
                  </a:schemeClr>
                </a:solidFill>
                <a:latin typeface="华文新魏" panose="02010800040101010101" pitchFamily="2" charset="-122"/>
                <a:ea typeface="华文新魏" panose="02010800040101010101" pitchFamily="2" charset="-122"/>
                <a:cs typeface="+mn-cs"/>
                <a:sym typeface="+mn-ea"/>
              </a:rPr>
              <a:t>第十二章 物理存储系统</a:t>
            </a:r>
            <a:endParaRPr lang="en-US" altLang="zh-CN" kern="10" dirty="0" smtClean="0">
              <a:ln w="9525">
                <a:miter lim="800000"/>
              </a:ln>
              <a:solidFill>
                <a:schemeClr val="accent6">
                  <a:lumMod val="75000"/>
                </a:schemeClr>
              </a:solidFill>
              <a:latin typeface="华文新魏" panose="02010800040101010101" pitchFamily="2" charset="-122"/>
              <a:ea typeface="华文新魏" panose="02010800040101010101" pitchFamily="2" charset="-122"/>
              <a:cs typeface="+mn-cs"/>
              <a:sym typeface="+mn-ea"/>
            </a:endParaRPr>
          </a:p>
          <a:p>
            <a:pPr>
              <a:defRPr/>
            </a:pPr>
            <a:r>
              <a:rPr lang="en-US" altLang="zh-CN" kern="10" dirty="0">
                <a:ln w="9525">
                  <a:miter lim="800000"/>
                </a:ln>
                <a:solidFill>
                  <a:schemeClr val="accent6">
                    <a:lumMod val="75000"/>
                  </a:schemeClr>
                </a:solidFill>
                <a:latin typeface="华文新魏" panose="02010800040101010101" pitchFamily="2" charset="-122"/>
                <a:ea typeface="华文新魏" panose="02010800040101010101" pitchFamily="2" charset="-122"/>
                <a:cs typeface="+mn-cs"/>
                <a:sym typeface="+mn-ea"/>
              </a:rPr>
              <a:t>Chapter 12 </a:t>
            </a:r>
            <a:r>
              <a:rPr lang="en-US" altLang="zh-CN" kern="10" dirty="0">
                <a:ln w="9525">
                  <a:miter lim="800000"/>
                </a:ln>
                <a:solidFill>
                  <a:schemeClr val="accent6">
                    <a:lumMod val="75000"/>
                  </a:schemeClr>
                </a:solidFill>
                <a:latin typeface="华文新魏" panose="02010800040101010101" pitchFamily="2" charset="-122"/>
                <a:ea typeface="华文新魏" panose="02010800040101010101" pitchFamily="2" charset="-122"/>
                <a:cs typeface="+mn-cs"/>
              </a:rPr>
              <a:t>Physical Storage Systems</a:t>
            </a:r>
            <a:endParaRPr lang="en-US" altLang="zh-CN" kern="10" dirty="0">
              <a:ln w="9525">
                <a:miter lim="800000"/>
              </a:ln>
              <a:solidFill>
                <a:schemeClr val="accent6">
                  <a:lumMod val="75000"/>
                </a:schemeClr>
              </a:solidFill>
              <a:latin typeface="华文新魏" panose="02010800040101010101" pitchFamily="2" charset="-122"/>
              <a:ea typeface="华文新魏" panose="02010800040101010101" pitchFamily="2" charset="-122"/>
              <a:cs typeface="+mn-cs"/>
              <a:sym typeface="+mn-ea"/>
            </a:endParaRPr>
          </a:p>
        </p:txBody>
      </p:sp>
      <p:sp>
        <p:nvSpPr>
          <p:cNvPr id="7171" name="WordArt 3"/>
          <p:cNvSpPr>
            <a:spLocks noChangeArrowheads="1" noChangeShapeType="1" noTextEdit="1"/>
          </p:cNvSpPr>
          <p:nvPr/>
        </p:nvSpPr>
        <p:spPr bwMode="auto">
          <a:xfrm>
            <a:off x="304800" y="1944688"/>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chemeClr val="bg2"/>
              </a:contourClr>
            </a:sp3d>
          </a:bodyPr>
          <a:lstStyle/>
          <a:p>
            <a:r>
              <a:rPr lang="en-US" altLang="zh-CN" sz="3200" b="1" kern="10">
                <a:ln w="9525">
                  <a:round/>
                  <a:headEnd/>
                  <a:tailEnd/>
                </a:ln>
                <a:solidFill>
                  <a:schemeClr val="bg2"/>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chemeClr val="bg2"/>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zh-CN" dirty="0">
                <a:solidFill>
                  <a:srgbClr val="224568"/>
                </a:solidFill>
              </a:rPr>
              <a:t>物理存储介质</a:t>
            </a:r>
            <a:r>
              <a:rPr lang="en-US" altLang="zh-CN" dirty="0">
                <a:solidFill>
                  <a:srgbClr val="224568"/>
                </a:solidFill>
              </a:rPr>
              <a:t> (</a:t>
            </a:r>
            <a:r>
              <a:rPr lang="zh-CN" altLang="en-US" dirty="0">
                <a:solidFill>
                  <a:srgbClr val="224568"/>
                </a:solidFill>
              </a:rPr>
              <a:t>续</a:t>
            </a:r>
            <a:r>
              <a:rPr lang="en-US" altLang="zh-CN" dirty="0">
                <a:solidFill>
                  <a:srgbClr val="224568"/>
                </a:solidFill>
              </a:rPr>
              <a:t>)</a:t>
            </a:r>
            <a:endParaRPr lang="en-US" altLang="zh-CN" dirty="0" smtClean="0">
              <a:solidFill>
                <a:srgbClr val="224568"/>
              </a:solidFill>
              <a:ea typeface="宋体" panose="02010600030101010101" pitchFamily="2" charset="-122"/>
            </a:endParaRPr>
          </a:p>
        </p:txBody>
      </p:sp>
      <p:sp>
        <p:nvSpPr>
          <p:cNvPr id="25603" name="Rectangle 3"/>
          <p:cNvSpPr>
            <a:spLocks noGrp="1" noChangeArrowheads="1"/>
          </p:cNvSpPr>
          <p:nvPr>
            <p:ph idx="1"/>
          </p:nvPr>
        </p:nvSpPr>
        <p:spPr>
          <a:xfrm>
            <a:off x="814388" y="1439863"/>
            <a:ext cx="7686675" cy="4800600"/>
          </a:xfrm>
        </p:spPr>
        <p:txBody>
          <a:bodyPr/>
          <a:lstStyle/>
          <a:p>
            <a:r>
              <a:rPr lang="zh-CN" altLang="en-US" sz="2800" b="1" dirty="0">
                <a:solidFill>
                  <a:srgbClr val="000099"/>
                </a:solidFill>
                <a:latin typeface="华文新魏" panose="02010800040101010101" pitchFamily="2" charset="-122"/>
                <a:ea typeface="华文新魏" panose="02010800040101010101" pitchFamily="2" charset="-122"/>
              </a:rPr>
              <a:t>基本</a:t>
            </a:r>
            <a:r>
              <a:rPr lang="zh-CN" altLang="en-US" sz="2800" b="1" dirty="0" smtClean="0">
                <a:solidFill>
                  <a:srgbClr val="000099"/>
                </a:solidFill>
                <a:latin typeface="华文新魏" panose="02010800040101010101" pitchFamily="2" charset="-122"/>
                <a:ea typeface="华文新魏" panose="02010800040101010101" pitchFamily="2" charset="-122"/>
              </a:rPr>
              <a:t>存储</a:t>
            </a:r>
            <a:endParaRPr lang="en-US" altLang="zh-CN" sz="2800" b="1" dirty="0" smtClean="0">
              <a:solidFill>
                <a:srgbClr val="000099"/>
              </a:solidFill>
              <a:latin typeface="华文新魏" panose="02010800040101010101" pitchFamily="2" charset="-122"/>
              <a:ea typeface="华文新魏" panose="02010800040101010101" pitchFamily="2" charset="-122"/>
            </a:endParaRPr>
          </a:p>
          <a:p>
            <a:pPr lvl="1"/>
            <a:r>
              <a:rPr lang="zh-CN" altLang="en-US" sz="2400" dirty="0">
                <a:latin typeface="华文新魏" panose="02010800040101010101" pitchFamily="2" charset="-122"/>
                <a:ea typeface="华文新魏" panose="02010800040101010101" pitchFamily="2" charset="-122"/>
              </a:rPr>
              <a:t>访问速度最快的存储介质，但是易失</a:t>
            </a:r>
            <a:r>
              <a:rPr lang="en-US" altLang="zh-CN" sz="2400" dirty="0">
                <a:latin typeface="华文新魏" panose="02010800040101010101" pitchFamily="2" charset="-122"/>
                <a:ea typeface="华文新魏" panose="02010800040101010101" pitchFamily="2" charset="-122"/>
              </a:rPr>
              <a:t>(cache, </a:t>
            </a:r>
            <a:r>
              <a:rPr lang="zh-CN" altLang="en-US" sz="2400" dirty="0">
                <a:latin typeface="华文新魏" panose="02010800040101010101" pitchFamily="2" charset="-122"/>
                <a:ea typeface="华文新魏" panose="02010800040101010101" pitchFamily="2" charset="-122"/>
              </a:rPr>
              <a:t>主存</a:t>
            </a:r>
            <a:r>
              <a:rPr lang="en-US" altLang="zh-CN" sz="2400" dirty="0">
                <a:latin typeface="华文新魏" panose="02010800040101010101" pitchFamily="2" charset="-122"/>
                <a:ea typeface="华文新魏" panose="02010800040101010101" pitchFamily="2" charset="-122"/>
              </a:rPr>
              <a:t>)</a:t>
            </a:r>
            <a:endParaRPr lang="en-US" altLang="zh-CN" sz="2400" b="1" dirty="0">
              <a:solidFill>
                <a:srgbClr val="000099"/>
              </a:solidFill>
              <a:latin typeface="华文新魏" panose="02010800040101010101" pitchFamily="2" charset="-122"/>
              <a:ea typeface="华文新魏" panose="02010800040101010101" pitchFamily="2" charset="-122"/>
            </a:endParaRPr>
          </a:p>
          <a:p>
            <a:r>
              <a:rPr lang="zh-CN" altLang="en-US" sz="2800" b="1" dirty="0">
                <a:solidFill>
                  <a:srgbClr val="000099"/>
                </a:solidFill>
                <a:latin typeface="华文新魏" panose="02010800040101010101" pitchFamily="2" charset="-122"/>
                <a:ea typeface="华文新魏" panose="02010800040101010101" pitchFamily="2" charset="-122"/>
              </a:rPr>
              <a:t>辅助</a:t>
            </a:r>
            <a:r>
              <a:rPr lang="zh-CN" altLang="en-US" sz="2800" b="1" dirty="0" smtClean="0">
                <a:solidFill>
                  <a:srgbClr val="000099"/>
                </a:solidFill>
                <a:latin typeface="华文新魏" panose="02010800040101010101" pitchFamily="2" charset="-122"/>
                <a:ea typeface="华文新魏" panose="02010800040101010101" pitchFamily="2" charset="-122"/>
              </a:rPr>
              <a:t>存储</a:t>
            </a:r>
            <a:endParaRPr lang="en-US" altLang="zh-CN" sz="2800" b="1" dirty="0" smtClean="0">
              <a:solidFill>
                <a:srgbClr val="000099"/>
              </a:solidFill>
              <a:latin typeface="华文新魏" panose="02010800040101010101" pitchFamily="2" charset="-122"/>
              <a:ea typeface="华文新魏" panose="02010800040101010101" pitchFamily="2" charset="-122"/>
            </a:endParaRPr>
          </a:p>
          <a:p>
            <a:pPr lvl="1"/>
            <a:r>
              <a:rPr lang="zh-CN" altLang="en-US" sz="2400" dirty="0">
                <a:latin typeface="华文新魏" panose="02010800040101010101" pitchFamily="2" charset="-122"/>
                <a:ea typeface="华文新魏" panose="02010800040101010101" pitchFamily="2" charset="-122"/>
              </a:rPr>
              <a:t>层次结构中基本存储介质的下一层介质</a:t>
            </a: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非易失</a:t>
            </a: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访问速度较</a:t>
            </a:r>
            <a:r>
              <a:rPr lang="zh-CN" altLang="en-US" sz="2400" dirty="0" smtClean="0">
                <a:latin typeface="华文新魏" panose="02010800040101010101" pitchFamily="2" charset="-122"/>
                <a:ea typeface="华文新魏" panose="02010800040101010101" pitchFamily="2" charset="-122"/>
              </a:rPr>
              <a:t>快</a:t>
            </a:r>
            <a:endParaRPr lang="en-US" altLang="zh-CN" sz="2400" dirty="0" smtClean="0">
              <a:latin typeface="华文新魏" panose="02010800040101010101" pitchFamily="2" charset="-122"/>
              <a:ea typeface="华文新魏" panose="02010800040101010101" pitchFamily="2" charset="-122"/>
            </a:endParaRPr>
          </a:p>
          <a:p>
            <a:pPr lvl="1"/>
            <a:r>
              <a:rPr lang="zh-CN" altLang="en-US" sz="2400" dirty="0">
                <a:latin typeface="华文新魏" panose="02010800040101010101" pitchFamily="2" charset="-122"/>
                <a:ea typeface="华文新魏" panose="02010800040101010101" pitchFamily="2" charset="-122"/>
              </a:rPr>
              <a:t>也称为</a:t>
            </a:r>
            <a:r>
              <a:rPr lang="zh-CN" altLang="en-US" sz="2400" b="1" dirty="0">
                <a:solidFill>
                  <a:srgbClr val="000099"/>
                </a:solidFill>
                <a:latin typeface="华文新魏" panose="02010800040101010101" pitchFamily="2" charset="-122"/>
                <a:ea typeface="华文新魏" panose="02010800040101010101" pitchFamily="2" charset="-122"/>
              </a:rPr>
              <a:t>联机</a:t>
            </a:r>
            <a:r>
              <a:rPr lang="zh-CN" altLang="en-US" sz="2400" b="1" dirty="0" smtClean="0">
                <a:solidFill>
                  <a:srgbClr val="000099"/>
                </a:solidFill>
                <a:latin typeface="华文新魏" panose="02010800040101010101" pitchFamily="2" charset="-122"/>
                <a:ea typeface="华文新魏" panose="02010800040101010101" pitchFamily="2" charset="-122"/>
              </a:rPr>
              <a:t>存储</a:t>
            </a:r>
            <a:r>
              <a:rPr lang="zh-CN" altLang="en-US" sz="2400" b="1" dirty="0">
                <a:solidFill>
                  <a:srgbClr val="000099"/>
                </a:solidFill>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如：闪存</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磁盘</a:t>
            </a:r>
            <a:endParaRPr lang="en-US" altLang="zh-CN" sz="2400" dirty="0" smtClean="0">
              <a:latin typeface="华文新魏" panose="02010800040101010101" pitchFamily="2" charset="-122"/>
              <a:ea typeface="华文新魏" panose="02010800040101010101" pitchFamily="2" charset="-122"/>
            </a:endParaRPr>
          </a:p>
          <a:p>
            <a:r>
              <a:rPr lang="zh-CN" altLang="en-US" sz="2800" b="1" dirty="0">
                <a:solidFill>
                  <a:srgbClr val="000099"/>
                </a:solidFill>
                <a:latin typeface="华文新魏" panose="02010800040101010101" pitchFamily="2" charset="-122"/>
                <a:ea typeface="华文新魏" panose="02010800040101010101" pitchFamily="2" charset="-122"/>
              </a:rPr>
              <a:t>第三级</a:t>
            </a:r>
            <a:r>
              <a:rPr lang="zh-CN" altLang="en-US" sz="2800" b="1" dirty="0" smtClean="0">
                <a:solidFill>
                  <a:srgbClr val="000099"/>
                </a:solidFill>
                <a:latin typeface="华文新魏" panose="02010800040101010101" pitchFamily="2" charset="-122"/>
                <a:ea typeface="华文新魏" panose="02010800040101010101" pitchFamily="2" charset="-122"/>
              </a:rPr>
              <a:t>存储</a:t>
            </a:r>
            <a:endParaRPr lang="en-US" altLang="zh-CN" sz="2800" b="1" dirty="0" smtClean="0">
              <a:solidFill>
                <a:srgbClr val="000099"/>
              </a:solidFill>
              <a:latin typeface="华文新魏" panose="02010800040101010101" pitchFamily="2" charset="-122"/>
              <a:ea typeface="华文新魏" panose="02010800040101010101" pitchFamily="2" charset="-122"/>
            </a:endParaRPr>
          </a:p>
          <a:p>
            <a:pPr lvl="1"/>
            <a:r>
              <a:rPr lang="zh-CN" altLang="en-US" sz="2400" dirty="0">
                <a:latin typeface="华文新魏" panose="02010800040101010101" pitchFamily="2" charset="-122"/>
                <a:ea typeface="华文新魏" panose="02010800040101010101" pitchFamily="2" charset="-122"/>
              </a:rPr>
              <a:t>层次结构中最底层的介质</a:t>
            </a: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非易失，访问速度</a:t>
            </a:r>
            <a:r>
              <a:rPr lang="zh-CN" altLang="en-US" sz="2400" dirty="0" smtClean="0">
                <a:latin typeface="华文新魏" panose="02010800040101010101" pitchFamily="2" charset="-122"/>
                <a:ea typeface="华文新魏" panose="02010800040101010101" pitchFamily="2" charset="-122"/>
              </a:rPr>
              <a:t>慢</a:t>
            </a:r>
            <a:endParaRPr lang="en-US" altLang="zh-CN" sz="2400" dirty="0" smtClean="0">
              <a:latin typeface="华文新魏" panose="02010800040101010101" pitchFamily="2" charset="-122"/>
              <a:ea typeface="华文新魏" panose="02010800040101010101" pitchFamily="2" charset="-122"/>
            </a:endParaRPr>
          </a:p>
          <a:p>
            <a:pPr lvl="1"/>
            <a:r>
              <a:rPr lang="zh-CN" altLang="en-US" sz="2400" dirty="0">
                <a:latin typeface="华文新魏" panose="02010800040101010101" pitchFamily="2" charset="-122"/>
                <a:ea typeface="华文新魏" panose="02010800040101010101" pitchFamily="2" charset="-122"/>
              </a:rPr>
              <a:t>也称为</a:t>
            </a:r>
            <a:r>
              <a:rPr lang="zh-CN" altLang="en-US" sz="2400" b="1" dirty="0">
                <a:solidFill>
                  <a:srgbClr val="000099"/>
                </a:solidFill>
                <a:latin typeface="华文新魏" panose="02010800040101010101" pitchFamily="2" charset="-122"/>
                <a:ea typeface="华文新魏" panose="02010800040101010101" pitchFamily="2" charset="-122"/>
              </a:rPr>
              <a:t>脱机</a:t>
            </a:r>
            <a:r>
              <a:rPr lang="zh-CN" altLang="en-US" sz="2400" b="1" dirty="0" smtClean="0">
                <a:solidFill>
                  <a:srgbClr val="000099"/>
                </a:solidFill>
                <a:latin typeface="华文新魏" panose="02010800040101010101" pitchFamily="2" charset="-122"/>
                <a:ea typeface="华文新魏" panose="02010800040101010101" pitchFamily="2" charset="-122"/>
              </a:rPr>
              <a:t>存储，</a:t>
            </a:r>
            <a:r>
              <a:rPr lang="zh-CN" altLang="en-US" sz="2400" dirty="0">
                <a:latin typeface="华文新魏" panose="02010800040101010101" pitchFamily="2" charset="-122"/>
                <a:ea typeface="华文新魏" panose="02010800040101010101" pitchFamily="2" charset="-122"/>
              </a:rPr>
              <a:t>如：磁带</a:t>
            </a:r>
            <a:r>
              <a:rPr lang="en-US" altLang="zh-CN" sz="2400" dirty="0">
                <a:latin typeface="华文新魏" panose="02010800040101010101" pitchFamily="2" charset="-122"/>
                <a:ea typeface="华文新魏" panose="02010800040101010101" pitchFamily="2" charset="-122"/>
              </a:rPr>
              <a:t>, </a:t>
            </a:r>
            <a:r>
              <a:rPr lang="zh-CN" altLang="en-US" sz="2400" dirty="0">
                <a:latin typeface="华文新魏" panose="02010800040101010101" pitchFamily="2" charset="-122"/>
                <a:ea typeface="华文新魏" panose="02010800040101010101" pitchFamily="2" charset="-122"/>
              </a:rPr>
              <a:t>光学存储器</a:t>
            </a:r>
            <a:endParaRPr lang="en-US" altLang="zh-CN" sz="2400" b="1" dirty="0" smtClean="0">
              <a:solidFill>
                <a:srgbClr val="000099"/>
              </a:solidFill>
              <a:latin typeface="华文新魏" panose="02010800040101010101" pitchFamily="2" charset="-122"/>
              <a:ea typeface="华文新魏" panose="02010800040101010101" pitchFamily="2" charset="-122"/>
            </a:endParaRPr>
          </a:p>
          <a:p>
            <a:pPr lvl="1"/>
            <a:endParaRPr lang="en-US" altLang="zh-CN" sz="2000" dirty="0" smtClean="0">
              <a:latin typeface="华文新魏" panose="02010800040101010101" pitchFamily="2" charset="-122"/>
              <a:ea typeface="华文新魏" panose="02010800040101010101" pitchFamily="2" charset="-122"/>
            </a:endParaRPr>
          </a:p>
          <a:p>
            <a:pPr lvl="1">
              <a:buFont typeface="Monotype Sorts"/>
              <a:buChar char="l"/>
            </a:pPr>
            <a:endParaRPr lang="en-US" altLang="zh-CN" sz="2000" b="1" dirty="0" smtClean="0">
              <a:solidFill>
                <a:srgbClr val="000099"/>
              </a:solidFill>
              <a:latin typeface="华文新魏" panose="02010800040101010101" pitchFamily="2" charset="-122"/>
              <a:ea typeface="华文新魏" panose="02010800040101010101" pitchFamily="2" charset="-122"/>
            </a:endParaRPr>
          </a:p>
          <a:p>
            <a:pPr lvl="1">
              <a:buFont typeface="Monotype Sorts"/>
              <a:buChar char="l"/>
            </a:pPr>
            <a:endParaRPr lang="en-US" altLang="zh-CN" sz="2000" b="1" dirty="0" smtClean="0">
              <a:latin typeface="华文新魏" panose="02010800040101010101" pitchFamily="2" charset="-122"/>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dirty="0">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存储器接口</a:t>
            </a:r>
            <a:endParaRPr lang="zh-CN" altLang="en-US" dirty="0"/>
          </a:p>
        </p:txBody>
      </p:sp>
      <p:sp>
        <p:nvSpPr>
          <p:cNvPr id="3" name="内容占位符 2"/>
          <p:cNvSpPr>
            <a:spLocks noGrp="1"/>
          </p:cNvSpPr>
          <p:nvPr>
            <p:ph idx="1"/>
          </p:nvPr>
        </p:nvSpPr>
        <p:spPr/>
        <p:txBody>
          <a:bodyPr/>
          <a:lstStyle/>
          <a:p>
            <a:pPr>
              <a:spcAft>
                <a:spcPts val="0"/>
              </a:spcAft>
            </a:pPr>
            <a:r>
              <a:rPr lang="zh-CN" altLang="en-US" sz="2800" dirty="0">
                <a:latin typeface="华文新魏" panose="02010800040101010101" pitchFamily="2" charset="-122"/>
                <a:ea typeface="华文新魏" panose="02010800040101010101" pitchFamily="2" charset="-122"/>
              </a:rPr>
              <a:t>磁盘接口</a:t>
            </a:r>
            <a:endParaRPr lang="en-US" altLang="en-US" sz="2800" dirty="0">
              <a:latin typeface="华文新魏" panose="02010800040101010101" pitchFamily="2" charset="-122"/>
              <a:ea typeface="华文新魏" panose="02010800040101010101" pitchFamily="2" charset="-122"/>
            </a:endParaRPr>
          </a:p>
          <a:p>
            <a:pPr lvl="1">
              <a:spcAft>
                <a:spcPts val="0"/>
              </a:spcAft>
            </a:pPr>
            <a:r>
              <a:rPr lang="en-US" altLang="en-US" sz="2400" dirty="0">
                <a:solidFill>
                  <a:srgbClr val="002060"/>
                </a:solidFill>
                <a:latin typeface="华文新魏" panose="02010800040101010101" pitchFamily="2" charset="-122"/>
                <a:ea typeface="华文新魏" panose="02010800040101010101" pitchFamily="2" charset="-122"/>
              </a:rPr>
              <a:t>SATA</a:t>
            </a:r>
            <a:r>
              <a:rPr lang="en-US" altLang="en-US" sz="2400" dirty="0">
                <a:latin typeface="华文新魏" panose="02010800040101010101" pitchFamily="2" charset="-122"/>
                <a:ea typeface="华文新魏" panose="02010800040101010101" pitchFamily="2" charset="-122"/>
              </a:rPr>
              <a:t> (Serial ATA) </a:t>
            </a:r>
          </a:p>
          <a:p>
            <a:pPr lvl="2">
              <a:spcAft>
                <a:spcPts val="0"/>
              </a:spcAft>
            </a:pPr>
            <a:r>
              <a:rPr lang="en-US" altLang="en-US" sz="2000" dirty="0">
                <a:latin typeface="华文新魏" panose="02010800040101010101" pitchFamily="2" charset="-122"/>
                <a:ea typeface="华文新魏" panose="02010800040101010101" pitchFamily="2" charset="-122"/>
              </a:rPr>
              <a:t>SATA 3 </a:t>
            </a:r>
            <a:r>
              <a:rPr lang="zh-CN" altLang="en-US" sz="2000" dirty="0" smtClean="0">
                <a:latin typeface="华文新魏" panose="02010800040101010101" pitchFamily="2" charset="-122"/>
                <a:ea typeface="华文新魏" panose="02010800040101010101" pitchFamily="2" charset="-122"/>
              </a:rPr>
              <a:t>名义支持</a:t>
            </a:r>
            <a:r>
              <a:rPr lang="en-US" altLang="en-US" sz="2000" dirty="0" smtClean="0">
                <a:latin typeface="华文新魏" panose="02010800040101010101" pitchFamily="2" charset="-122"/>
                <a:ea typeface="华文新魏" panose="02010800040101010101" pitchFamily="2" charset="-122"/>
              </a:rPr>
              <a:t> </a:t>
            </a:r>
            <a:r>
              <a:rPr lang="en-US" altLang="en-US" sz="2000" dirty="0">
                <a:latin typeface="华文新魏" panose="02010800040101010101" pitchFamily="2" charset="-122"/>
                <a:ea typeface="华文新魏" panose="02010800040101010101" pitchFamily="2" charset="-122"/>
              </a:rPr>
              <a:t>6 </a:t>
            </a:r>
            <a:r>
              <a:rPr lang="en-US" altLang="zh-CN" sz="2000" dirty="0" smtClean="0">
                <a:latin typeface="华文新魏" panose="02010800040101010101" pitchFamily="2" charset="-122"/>
                <a:ea typeface="华文新魏" panose="02010800040101010101" pitchFamily="2" charset="-122"/>
              </a:rPr>
              <a:t>GB</a:t>
            </a:r>
            <a:r>
              <a:rPr lang="en-US" altLang="en-US" sz="2000" dirty="0" smtClean="0">
                <a:latin typeface="华文新魏" panose="02010800040101010101" pitchFamily="2" charset="-122"/>
                <a:ea typeface="华文新魏" panose="02010800040101010101" pitchFamily="2" charset="-122"/>
              </a:rPr>
              <a:t>/sec</a:t>
            </a:r>
            <a:r>
              <a:rPr lang="zh-CN" altLang="en-US" sz="2000" dirty="0" smtClean="0">
                <a:latin typeface="华文新魏" panose="02010800040101010101" pitchFamily="2" charset="-122"/>
                <a:ea typeface="华文新魏" panose="02010800040101010101" pitchFamily="2" charset="-122"/>
              </a:rPr>
              <a:t>传输，实际</a:t>
            </a:r>
            <a:r>
              <a:rPr lang="en-US" altLang="en-US" sz="2000" dirty="0" smtClean="0">
                <a:latin typeface="华文新魏" panose="02010800040101010101" pitchFamily="2" charset="-122"/>
                <a:ea typeface="华文新魏" panose="02010800040101010101" pitchFamily="2" charset="-122"/>
              </a:rPr>
              <a:t>600</a:t>
            </a:r>
            <a:r>
              <a:rPr lang="en-US" altLang="zh-CN" sz="2000" dirty="0" smtClean="0">
                <a:latin typeface="华文新魏" panose="02010800040101010101" pitchFamily="2" charset="-122"/>
                <a:ea typeface="华文新魏" panose="02010800040101010101" pitchFamily="2" charset="-122"/>
              </a:rPr>
              <a:t>MB</a:t>
            </a:r>
            <a:r>
              <a:rPr lang="en-US" altLang="en-US" sz="2000" dirty="0" smtClean="0">
                <a:latin typeface="华文新魏" panose="02010800040101010101" pitchFamily="2" charset="-122"/>
                <a:ea typeface="华文新魏" panose="02010800040101010101" pitchFamily="2" charset="-122"/>
              </a:rPr>
              <a:t>/sec</a:t>
            </a:r>
            <a:r>
              <a:rPr lang="zh-CN" altLang="en-US" sz="2000" dirty="0">
                <a:latin typeface="华文新魏" panose="02010800040101010101" pitchFamily="2" charset="-122"/>
                <a:ea typeface="华文新魏" panose="02010800040101010101" pitchFamily="2" charset="-122"/>
              </a:rPr>
              <a:t>传输</a:t>
            </a:r>
            <a:endParaRPr lang="en-US" altLang="en-US" sz="2000" dirty="0">
              <a:latin typeface="华文新魏" panose="02010800040101010101" pitchFamily="2" charset="-122"/>
              <a:ea typeface="华文新魏" panose="02010800040101010101" pitchFamily="2" charset="-122"/>
            </a:endParaRPr>
          </a:p>
          <a:p>
            <a:pPr lvl="1">
              <a:spcAft>
                <a:spcPts val="0"/>
              </a:spcAft>
            </a:pPr>
            <a:r>
              <a:rPr lang="en-US" altLang="en-US" sz="2400" dirty="0">
                <a:solidFill>
                  <a:srgbClr val="002060"/>
                </a:solidFill>
                <a:latin typeface="华文新魏" panose="02010800040101010101" pitchFamily="2" charset="-122"/>
                <a:ea typeface="华文新魏" panose="02010800040101010101" pitchFamily="2" charset="-122"/>
              </a:rPr>
              <a:t>SAS </a:t>
            </a:r>
            <a:r>
              <a:rPr lang="en-US" altLang="en-US" sz="2400" dirty="0">
                <a:latin typeface="华文新魏" panose="02010800040101010101" pitchFamily="2" charset="-122"/>
                <a:ea typeface="华文新魏" panose="02010800040101010101" pitchFamily="2" charset="-122"/>
              </a:rPr>
              <a:t>(Serial Attached SCSI)</a:t>
            </a:r>
          </a:p>
          <a:p>
            <a:pPr lvl="2">
              <a:spcAft>
                <a:spcPts val="0"/>
              </a:spcAft>
            </a:pPr>
            <a:r>
              <a:rPr lang="en-US" altLang="en-US" sz="2000" dirty="0">
                <a:latin typeface="华文新魏" panose="02010800040101010101" pitchFamily="2" charset="-122"/>
                <a:ea typeface="华文新魏" panose="02010800040101010101" pitchFamily="2" charset="-122"/>
              </a:rPr>
              <a:t>SAS Version 3 </a:t>
            </a:r>
            <a:r>
              <a:rPr lang="zh-CN" altLang="en-US" sz="2000" dirty="0" smtClean="0">
                <a:latin typeface="华文新魏" panose="02010800040101010101" pitchFamily="2" charset="-122"/>
                <a:ea typeface="华文新魏" panose="02010800040101010101" pitchFamily="2" charset="-122"/>
              </a:rPr>
              <a:t>支持</a:t>
            </a:r>
            <a:r>
              <a:rPr lang="en-US" altLang="en-US" sz="2000" dirty="0" smtClean="0">
                <a:latin typeface="华文新魏" panose="02010800040101010101" pitchFamily="2" charset="-122"/>
                <a:ea typeface="华文新魏" panose="02010800040101010101" pitchFamily="2" charset="-122"/>
              </a:rPr>
              <a:t> </a:t>
            </a:r>
            <a:r>
              <a:rPr lang="en-US" altLang="en-US" sz="2000" dirty="0">
                <a:latin typeface="华文新魏" panose="02010800040101010101" pitchFamily="2" charset="-122"/>
                <a:ea typeface="华文新魏" panose="02010800040101010101" pitchFamily="2" charset="-122"/>
              </a:rPr>
              <a:t>12 </a:t>
            </a:r>
            <a:r>
              <a:rPr lang="en-US" altLang="zh-CN" sz="2000" dirty="0" smtClean="0">
                <a:latin typeface="华文新魏" panose="02010800040101010101" pitchFamily="2" charset="-122"/>
                <a:ea typeface="华文新魏" panose="02010800040101010101" pitchFamily="2" charset="-122"/>
              </a:rPr>
              <a:t>GB</a:t>
            </a:r>
            <a:r>
              <a:rPr lang="en-US" altLang="en-US" sz="2000" dirty="0" smtClean="0">
                <a:latin typeface="华文新魏" panose="02010800040101010101" pitchFamily="2" charset="-122"/>
                <a:ea typeface="华文新魏" panose="02010800040101010101" pitchFamily="2" charset="-122"/>
              </a:rPr>
              <a:t>/sec</a:t>
            </a:r>
            <a:r>
              <a:rPr lang="zh-CN" altLang="en-US" sz="2000" dirty="0" smtClean="0">
                <a:latin typeface="华文新魏" panose="02010800040101010101" pitchFamily="2" charset="-122"/>
                <a:ea typeface="华文新魏" panose="02010800040101010101" pitchFamily="2" charset="-122"/>
              </a:rPr>
              <a:t>传输，通常用于服务器</a:t>
            </a:r>
            <a:endParaRPr lang="en-US" altLang="en-US" sz="2000" dirty="0">
              <a:latin typeface="华文新魏" panose="02010800040101010101" pitchFamily="2" charset="-122"/>
              <a:ea typeface="华文新魏" panose="02010800040101010101" pitchFamily="2" charset="-122"/>
            </a:endParaRPr>
          </a:p>
          <a:p>
            <a:pPr lvl="1">
              <a:spcAft>
                <a:spcPts val="0"/>
              </a:spcAft>
            </a:pPr>
            <a:r>
              <a:rPr lang="en-US" altLang="en-US" sz="2400" dirty="0" err="1">
                <a:latin typeface="华文新魏" panose="02010800040101010101" pitchFamily="2" charset="-122"/>
                <a:ea typeface="华文新魏" panose="02010800040101010101" pitchFamily="2" charset="-122"/>
              </a:rPr>
              <a:t>NVMe</a:t>
            </a:r>
            <a:r>
              <a:rPr lang="en-US" altLang="en-US" sz="2400" dirty="0">
                <a:latin typeface="华文新魏" panose="02010800040101010101" pitchFamily="2" charset="-122"/>
                <a:ea typeface="华文新魏" panose="02010800040101010101" pitchFamily="2" charset="-122"/>
              </a:rPr>
              <a:t> (Non-Volatile Memory Express) interface</a:t>
            </a:r>
          </a:p>
          <a:p>
            <a:pPr lvl="2">
              <a:spcAft>
                <a:spcPts val="0"/>
              </a:spcAft>
            </a:pPr>
            <a:r>
              <a:rPr lang="en-US" altLang="en-US" sz="2000" dirty="0">
                <a:latin typeface="华文新魏" panose="02010800040101010101" pitchFamily="2" charset="-122"/>
                <a:ea typeface="华文新魏" panose="02010800040101010101" pitchFamily="2" charset="-122"/>
              </a:rPr>
              <a:t>Works with </a:t>
            </a:r>
            <a:r>
              <a:rPr lang="en-US" altLang="en-US" sz="2000" dirty="0" err="1">
                <a:latin typeface="华文新魏" panose="02010800040101010101" pitchFamily="2" charset="-122"/>
                <a:ea typeface="华文新魏" panose="02010800040101010101" pitchFamily="2" charset="-122"/>
              </a:rPr>
              <a:t>PCIe</a:t>
            </a:r>
            <a:r>
              <a:rPr lang="en-US" altLang="en-US" sz="2000" dirty="0">
                <a:latin typeface="华文新魏" panose="02010800040101010101" pitchFamily="2" charset="-122"/>
                <a:ea typeface="华文新魏" panose="02010800040101010101" pitchFamily="2" charset="-122"/>
              </a:rPr>
              <a:t> connectors to support lower latency and higher transfer rates</a:t>
            </a:r>
          </a:p>
          <a:p>
            <a:pPr lvl="2">
              <a:spcAft>
                <a:spcPts val="0"/>
              </a:spcAft>
            </a:pPr>
            <a:r>
              <a:rPr lang="en-US" altLang="en-US" sz="2000" dirty="0">
                <a:latin typeface="华文新魏" panose="02010800040101010101" pitchFamily="2" charset="-122"/>
                <a:ea typeface="华文新魏" panose="02010800040101010101" pitchFamily="2" charset="-122"/>
              </a:rPr>
              <a:t>Supports data transfer rates of up to 24 </a:t>
            </a:r>
            <a:r>
              <a:rPr lang="en-US" altLang="en-US" sz="2000" dirty="0" smtClean="0">
                <a:latin typeface="华文新魏" panose="02010800040101010101" pitchFamily="2" charset="-122"/>
                <a:ea typeface="华文新魏" panose="02010800040101010101" pitchFamily="2" charset="-122"/>
              </a:rPr>
              <a:t>gigabits/sec</a:t>
            </a:r>
          </a:p>
          <a:p>
            <a:pPr>
              <a:spcAft>
                <a:spcPts val="0"/>
              </a:spcAft>
            </a:pPr>
            <a:r>
              <a:rPr lang="en-US" altLang="en-US" sz="2800" dirty="0">
                <a:latin typeface="华文新魏" panose="02010800040101010101" pitchFamily="2" charset="-122"/>
                <a:ea typeface="华文新魏" panose="02010800040101010101" pitchFamily="2" charset="-122"/>
              </a:rPr>
              <a:t>Disks usually connected directly to computer system</a:t>
            </a:r>
          </a:p>
          <a:p>
            <a:pPr>
              <a:spcAft>
                <a:spcPts val="0"/>
              </a:spcAft>
            </a:pPr>
            <a:endParaRPr lang="en-US" altLang="en-US" sz="2600" dirty="0">
              <a:latin typeface="华文新魏" panose="02010800040101010101" pitchFamily="2" charset="-122"/>
              <a:ea typeface="华文新魏" panose="02010800040101010101" pitchFamily="2" charset="-122"/>
            </a:endParaRPr>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物理存储系统</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63855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存储器接口</a:t>
            </a:r>
          </a:p>
        </p:txBody>
      </p:sp>
      <p:sp>
        <p:nvSpPr>
          <p:cNvPr id="3" name="内容占位符 2"/>
          <p:cNvSpPr>
            <a:spLocks noGrp="1"/>
          </p:cNvSpPr>
          <p:nvPr>
            <p:ph idx="1"/>
          </p:nvPr>
        </p:nvSpPr>
        <p:spPr/>
        <p:txBody>
          <a:bodyPr/>
          <a:lstStyle/>
          <a:p>
            <a:pPr>
              <a:spcAft>
                <a:spcPts val="0"/>
              </a:spcAft>
            </a:pPr>
            <a:r>
              <a:rPr lang="zh-CN" altLang="en-US" sz="2800" dirty="0" smtClean="0">
                <a:latin typeface="华文新魏" panose="02010800040101010101" pitchFamily="2" charset="-122"/>
                <a:ea typeface="华文新魏" panose="02010800040101010101" pitchFamily="2" charset="-122"/>
              </a:rPr>
              <a:t>磁盘还可以通过网络连接到计算机系统</a:t>
            </a:r>
            <a:endParaRPr lang="en-US" altLang="en-US" sz="2800" dirty="0" smtClean="0">
              <a:latin typeface="华文新魏" panose="02010800040101010101" pitchFamily="2" charset="-122"/>
              <a:ea typeface="华文新魏" panose="02010800040101010101" pitchFamily="2" charset="-122"/>
            </a:endParaRPr>
          </a:p>
          <a:p>
            <a:pPr lvl="1">
              <a:spcAft>
                <a:spcPts val="0"/>
              </a:spcAft>
            </a:pPr>
            <a:r>
              <a:rPr lang="en-US" altLang="en-US" sz="2400" dirty="0" smtClean="0">
                <a:latin typeface="华文新魏" panose="02010800040101010101" pitchFamily="2" charset="-122"/>
                <a:ea typeface="华文新魏" panose="02010800040101010101" pitchFamily="2" charset="-122"/>
              </a:rPr>
              <a:t>In </a:t>
            </a:r>
            <a:r>
              <a:rPr lang="en-US" altLang="en-US" sz="2400" b="1" dirty="0">
                <a:solidFill>
                  <a:srgbClr val="002060"/>
                </a:solidFill>
                <a:latin typeface="华文新魏" panose="02010800040101010101" pitchFamily="2" charset="-122"/>
                <a:ea typeface="华文新魏" panose="02010800040101010101" pitchFamily="2" charset="-122"/>
              </a:rPr>
              <a:t>Storage Area Networks (SAN</a:t>
            </a:r>
            <a:r>
              <a:rPr lang="en-US" altLang="en-US" sz="2400" b="1" dirty="0" smtClean="0">
                <a:solidFill>
                  <a:srgbClr val="002060"/>
                </a:solidFill>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，大量磁盘通过高速网络与许多服务器机相连，通常采用</a:t>
            </a:r>
            <a:r>
              <a:rPr lang="en-US" altLang="zh-CN" sz="2400" dirty="0" smtClean="0">
                <a:latin typeface="华文新魏" panose="02010800040101010101" pitchFamily="2" charset="-122"/>
                <a:ea typeface="华文新魏" panose="02010800040101010101" pitchFamily="2" charset="-122"/>
              </a:rPr>
              <a:t>RAID</a:t>
            </a:r>
            <a:r>
              <a:rPr lang="zh-CN" altLang="en-US" sz="2400" dirty="0" smtClean="0">
                <a:latin typeface="华文新魏" panose="02010800040101010101" pitchFamily="2" charset="-122"/>
                <a:ea typeface="华文新魏" panose="02010800040101010101" pitchFamily="2" charset="-122"/>
              </a:rPr>
              <a:t>。</a:t>
            </a:r>
            <a:endParaRPr lang="en-US" altLang="en-US" sz="2400" dirty="0">
              <a:latin typeface="华文新魏" panose="02010800040101010101" pitchFamily="2" charset="-122"/>
              <a:ea typeface="华文新魏" panose="02010800040101010101" pitchFamily="2" charset="-122"/>
            </a:endParaRPr>
          </a:p>
          <a:p>
            <a:pPr lvl="1">
              <a:spcAft>
                <a:spcPts val="0"/>
              </a:spcAft>
            </a:pPr>
            <a:r>
              <a:rPr lang="en-US" altLang="en-US" sz="2400" dirty="0">
                <a:latin typeface="华文新魏" panose="02010800040101010101" pitchFamily="2" charset="-122"/>
                <a:ea typeface="华文新魏" panose="02010800040101010101" pitchFamily="2" charset="-122"/>
              </a:rPr>
              <a:t>In </a:t>
            </a:r>
            <a:r>
              <a:rPr lang="en-US" altLang="en-US" sz="2400" b="1" dirty="0">
                <a:solidFill>
                  <a:srgbClr val="002060"/>
                </a:solidFill>
                <a:latin typeface="华文新魏" panose="02010800040101010101" pitchFamily="2" charset="-122"/>
                <a:ea typeface="华文新魏" panose="02010800040101010101" pitchFamily="2" charset="-122"/>
              </a:rPr>
              <a:t>Network Attached Storage (NAS) </a:t>
            </a:r>
            <a:r>
              <a:rPr lang="zh-CN" altLang="en-US" sz="2400" b="1" dirty="0" smtClean="0">
                <a:solidFill>
                  <a:srgbClr val="002060"/>
                </a:solidFill>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通过网络文件系统</a:t>
            </a:r>
            <a:r>
              <a:rPr lang="zh-CN" altLang="en-US" sz="2400" dirty="0" smtClean="0">
                <a:latin typeface="华文新魏" panose="02010800040101010101" pitchFamily="2" charset="-122"/>
                <a:ea typeface="华文新魏" panose="02010800040101010101" pitchFamily="2" charset="-122"/>
              </a:rPr>
              <a:t>协议提供文件系统接口，而不是一种大磁盘的网络存储。</a:t>
            </a:r>
            <a:endParaRPr lang="en-US" altLang="zh-CN" sz="2400" dirty="0" smtClean="0">
              <a:latin typeface="华文新魏" panose="02010800040101010101" pitchFamily="2" charset="-122"/>
              <a:ea typeface="华文新魏" panose="02010800040101010101" pitchFamily="2" charset="-122"/>
            </a:endParaRPr>
          </a:p>
          <a:p>
            <a:pPr lvl="1">
              <a:spcAft>
                <a:spcPts val="0"/>
              </a:spcAft>
            </a:pPr>
            <a:r>
              <a:rPr lang="en-US" altLang="zh-CN" sz="2400" dirty="0" smtClean="0">
                <a:latin typeface="华文新魏" panose="02010800040101010101" pitchFamily="2" charset="-122"/>
                <a:ea typeface="华文新魏" panose="02010800040101010101" pitchFamily="2" charset="-122"/>
              </a:rPr>
              <a:t>In </a:t>
            </a:r>
            <a:r>
              <a:rPr lang="en-US" altLang="zh-CN" sz="2400" b="1" dirty="0">
                <a:solidFill>
                  <a:srgbClr val="002060"/>
                </a:solidFill>
                <a:latin typeface="华文新魏" panose="02010800040101010101" pitchFamily="2" charset="-122"/>
                <a:ea typeface="华文新魏" panose="02010800040101010101" pitchFamily="2" charset="-122"/>
              </a:rPr>
              <a:t>Cloud </a:t>
            </a:r>
            <a:r>
              <a:rPr lang="en-US" altLang="zh-CN" sz="2400" b="1" dirty="0" err="1">
                <a:solidFill>
                  <a:srgbClr val="002060"/>
                </a:solidFill>
                <a:latin typeface="华文新魏" panose="02010800040101010101" pitchFamily="2" charset="-122"/>
                <a:ea typeface="华文新魏" panose="02010800040101010101" pitchFamily="2" charset="-122"/>
              </a:rPr>
              <a:t>Storge</a:t>
            </a:r>
            <a:r>
              <a:rPr lang="zh-CN" altLang="en-US" sz="2400" dirty="0" smtClean="0">
                <a:latin typeface="华文新魏" panose="02010800040101010101" pitchFamily="2" charset="-122"/>
                <a:ea typeface="华文新魏" panose="02010800040101010101" pitchFamily="2" charset="-122"/>
              </a:rPr>
              <a:t>，数据被存储在云端，并通过</a:t>
            </a:r>
            <a:r>
              <a:rPr lang="en-US" altLang="zh-CN" sz="2400" dirty="0" smtClean="0">
                <a:latin typeface="华文新魏" panose="02010800040101010101" pitchFamily="2" charset="-122"/>
                <a:ea typeface="华文新魏" panose="02010800040101010101" pitchFamily="2" charset="-122"/>
              </a:rPr>
              <a:t>API</a:t>
            </a:r>
            <a:r>
              <a:rPr lang="zh-CN" altLang="en-US" sz="2400" dirty="0" smtClean="0">
                <a:latin typeface="华文新魏" panose="02010800040101010101" pitchFamily="2" charset="-122"/>
                <a:ea typeface="华文新魏" panose="02010800040101010101" pitchFamily="2" charset="-122"/>
              </a:rPr>
              <a:t>访问，如果数据与数据库不在同一位置，云存储的延迟会非常高。</a:t>
            </a:r>
            <a:endParaRPr lang="en-US" altLang="en-US" sz="2400"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a:p>
            <a:endParaRPr lang="zh-CN" altLang="en-US" dirty="0"/>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物理存储系统</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398932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224568"/>
                </a:solidFill>
              </a:rPr>
              <a:t>物理存储介质</a:t>
            </a:r>
            <a:r>
              <a:rPr lang="en-US" altLang="zh-CN" dirty="0">
                <a:solidFill>
                  <a:srgbClr val="224568"/>
                </a:solidFill>
              </a:rPr>
              <a:t> (</a:t>
            </a:r>
            <a:r>
              <a:rPr lang="zh-CN" altLang="en-US" dirty="0">
                <a:solidFill>
                  <a:srgbClr val="224568"/>
                </a:solidFill>
              </a:rPr>
              <a:t>续</a:t>
            </a:r>
            <a:r>
              <a:rPr lang="en-US" altLang="zh-CN" dirty="0">
                <a:solidFill>
                  <a:srgbClr val="224568"/>
                </a:solidFill>
              </a:rPr>
              <a:t>)</a:t>
            </a:r>
            <a:endParaRPr lang="zh-CN" altLang="en-US" dirty="0"/>
          </a:p>
        </p:txBody>
      </p:sp>
      <p:pic>
        <p:nvPicPr>
          <p:cNvPr id="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5" y="1355356"/>
            <a:ext cx="6005513"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1"/>
          <p:cNvSpPr>
            <a:spLocks noGrp="1"/>
          </p:cNvSpPr>
          <p:nvPr>
            <p:ph type="ftr" sz="quarter" idx="12"/>
          </p:nvPr>
        </p:nvSpPr>
        <p:spPr>
          <a:xfrm>
            <a:off x="3130550" y="6477000"/>
            <a:ext cx="4441825" cy="304800"/>
          </a:xfrm>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dirty="0">
              <a:latin typeface="Tahoma" panose="020B0604030504040204" pitchFamily="34" charset="0"/>
              <a:ea typeface="+mn-ea"/>
              <a:cs typeface="+mn-cs"/>
            </a:endParaRPr>
          </a:p>
        </p:txBody>
      </p:sp>
      <p:sp>
        <p:nvSpPr>
          <p:cNvPr id="7" name="左大括号 6"/>
          <p:cNvSpPr/>
          <p:nvPr/>
        </p:nvSpPr>
        <p:spPr bwMode="auto">
          <a:xfrm>
            <a:off x="176533" y="1327999"/>
            <a:ext cx="1018533" cy="1426755"/>
          </a:xfrm>
          <a:prstGeom prst="leftBrac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易失</a:t>
            </a:r>
          </a:p>
        </p:txBody>
      </p:sp>
      <p:sp>
        <p:nvSpPr>
          <p:cNvPr id="8" name="左大括号 7"/>
          <p:cNvSpPr/>
          <p:nvPr/>
        </p:nvSpPr>
        <p:spPr bwMode="auto">
          <a:xfrm>
            <a:off x="176533" y="3146867"/>
            <a:ext cx="1018533" cy="3458214"/>
          </a:xfrm>
          <a:prstGeom prst="leftBrac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dirty="0">
              <a:solidFill>
                <a:schemeClr val="bg2"/>
              </a:solidFill>
              <a:latin typeface="华文新魏" panose="02010800040101010101" pitchFamily="2" charset="-122"/>
              <a:ea typeface="华文新魏" panose="0201080004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非</a:t>
            </a:r>
            <a:endParaRPr kumimoji="1" lang="en-US" altLang="zh-CN" sz="24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易失</a:t>
            </a:r>
          </a:p>
        </p:txBody>
      </p:sp>
      <p:sp>
        <p:nvSpPr>
          <p:cNvPr id="10" name="右大括号 9"/>
          <p:cNvSpPr/>
          <p:nvPr/>
        </p:nvSpPr>
        <p:spPr bwMode="auto">
          <a:xfrm>
            <a:off x="7735888" y="1355355"/>
            <a:ext cx="745011" cy="3187461"/>
          </a:xfrm>
          <a:prstGeom prst="rightBrace">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dirty="0" smtClean="0">
              <a:ln>
                <a:noFill/>
              </a:ln>
              <a:solidFill>
                <a:schemeClr val="bg2"/>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dirty="0" smtClean="0">
              <a:solidFill>
                <a:schemeClr val="bg2"/>
              </a:solidFill>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dirty="0">
              <a:solidFill>
                <a:schemeClr val="bg2"/>
              </a:solidFill>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联机</a:t>
            </a:r>
          </a:p>
        </p:txBody>
      </p:sp>
      <p:sp>
        <p:nvSpPr>
          <p:cNvPr id="11" name="右大括号 10"/>
          <p:cNvSpPr/>
          <p:nvPr/>
        </p:nvSpPr>
        <p:spPr bwMode="auto">
          <a:xfrm>
            <a:off x="7735889" y="4808708"/>
            <a:ext cx="777690" cy="1592092"/>
          </a:xfrm>
          <a:prstGeom prst="rightBrace">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dirty="0" smtClean="0">
              <a:ln>
                <a:noFill/>
              </a:ln>
              <a:solidFill>
                <a:schemeClr val="bg2"/>
              </a:solidFill>
              <a:effectLst/>
              <a:latin typeface="Times New Roman" panose="02020603050405020304" pitchFamily="18"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脱机</a:t>
            </a:r>
          </a:p>
        </p:txBody>
      </p:sp>
      <p:sp>
        <p:nvSpPr>
          <p:cNvPr id="13" name="左大括号 12"/>
          <p:cNvSpPr/>
          <p:nvPr/>
        </p:nvSpPr>
        <p:spPr bwMode="auto">
          <a:xfrm>
            <a:off x="882650" y="1355355"/>
            <a:ext cx="994788" cy="4262148"/>
          </a:xfrm>
          <a:prstGeom prst="leftBrace">
            <a:avLst/>
          </a:prstGeom>
          <a:solidFill>
            <a:srgbClr val="0070C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dirty="0">
              <a:solidFill>
                <a:schemeClr val="bg2"/>
              </a:solidFill>
              <a:latin typeface="华文新魏" panose="02010800040101010101" pitchFamily="2" charset="-122"/>
              <a:ea typeface="华文新魏" panose="0201080004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1" lang="en-US" altLang="zh-CN" sz="24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1" lang="zh-CN" altLang="en-US" sz="2400"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rPr>
              <a:t>直接访问</a:t>
            </a:r>
          </a:p>
        </p:txBody>
      </p:sp>
      <p:sp>
        <p:nvSpPr>
          <p:cNvPr id="14" name="左大括号 13"/>
          <p:cNvSpPr/>
          <p:nvPr/>
        </p:nvSpPr>
        <p:spPr bwMode="auto">
          <a:xfrm>
            <a:off x="896363" y="5644859"/>
            <a:ext cx="994788" cy="1169540"/>
          </a:xfrm>
          <a:prstGeom prst="leftBrace">
            <a:avLst/>
          </a:prstGeom>
          <a:solidFill>
            <a:srgbClr val="0070C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1" lang="zh-CN" altLang="en-US" dirty="0" smtClean="0">
                <a:solidFill>
                  <a:schemeClr val="bg2"/>
                </a:solidFill>
                <a:latin typeface="华文新魏" panose="02010800040101010101" pitchFamily="2" charset="-122"/>
                <a:ea typeface="华文新魏" panose="02010800040101010101" pitchFamily="2" charset="-122"/>
              </a:rPr>
              <a:t>顺序</a:t>
            </a:r>
            <a:r>
              <a:rPr kumimoji="1" lang="zh-CN" altLang="en-US" dirty="0">
                <a:solidFill>
                  <a:schemeClr val="bg2"/>
                </a:solidFill>
                <a:latin typeface="华文新魏" panose="02010800040101010101" pitchFamily="2" charset="-122"/>
                <a:ea typeface="华文新魏" panose="02010800040101010101" pitchFamily="2" charset="-122"/>
              </a:rPr>
              <a:t>访问</a:t>
            </a:r>
            <a:endParaRPr kumimoji="1" lang="zh-CN" altLang="en-US" b="0" i="0" u="none" strike="noStrike" cap="none" normalizeH="0" baseline="0" dirty="0" smtClean="0">
              <a:ln>
                <a:noFill/>
              </a:ln>
              <a:solidFill>
                <a:schemeClr val="bg2"/>
              </a:solidFill>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408639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8"/>
                                        </p:tgtEl>
                                        <p:attrNameLst>
                                          <p:attrName>ppt_x</p:attrName>
                                        </p:attrNameLst>
                                      </p:cBhvr>
                                      <p:tavLst>
                                        <p:tav tm="0">
                                          <p:val>
                                            <p:strVal val="ppt_x"/>
                                          </p:val>
                                        </p:tav>
                                        <p:tav tm="100000">
                                          <p:val>
                                            <p:strVal val="ppt_x"/>
                                          </p:val>
                                        </p:tav>
                                      </p:tavLst>
                                    </p:anim>
                                    <p:anim calcmode="lin" valueType="num">
                                      <p:cBhvr additive="base">
                                        <p:cTn id="11" dur="500"/>
                                        <p:tgtEl>
                                          <p:spTgt spid="8"/>
                                        </p:tgtEl>
                                        <p:attrNameLst>
                                          <p:attrName>ppt_y</p:attrName>
                                        </p:attrNameLst>
                                      </p:cBhvr>
                                      <p:tavLst>
                                        <p:tav tm="0">
                                          <p:val>
                                            <p:strVal val="ppt_y"/>
                                          </p:val>
                                        </p:tav>
                                        <p:tav tm="100000">
                                          <p:val>
                                            <p:strVal val="1+ppt_h/2"/>
                                          </p:val>
                                        </p:tav>
                                      </p:tavLst>
                                    </p:anim>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10"/>
                                        </p:tgtEl>
                                        <p:attrNameLst>
                                          <p:attrName>ppt_x</p:attrName>
                                        </p:attrNameLst>
                                      </p:cBhvr>
                                      <p:tavLst>
                                        <p:tav tm="0">
                                          <p:val>
                                            <p:strVal val="ppt_x"/>
                                          </p:val>
                                        </p:tav>
                                        <p:tav tm="100000">
                                          <p:val>
                                            <p:strVal val="ppt_x"/>
                                          </p:val>
                                        </p:tav>
                                      </p:tavLst>
                                    </p:anim>
                                    <p:anim calcmode="lin" valueType="num">
                                      <p:cBhvr additive="base">
                                        <p:cTn id="27" dur="500"/>
                                        <p:tgtEl>
                                          <p:spTgt spid="10"/>
                                        </p:tgtEl>
                                        <p:attrNameLst>
                                          <p:attrName>ppt_y</p:attrName>
                                        </p:attrNameLst>
                                      </p:cBhvr>
                                      <p:tavLst>
                                        <p:tav tm="0">
                                          <p:val>
                                            <p:strVal val="ppt_y"/>
                                          </p:val>
                                        </p:tav>
                                        <p:tav tm="100000">
                                          <p:val>
                                            <p:strVal val="1+ppt_h/2"/>
                                          </p:val>
                                        </p:tav>
                                      </p:tavLst>
                                    </p:anim>
                                    <p:set>
                                      <p:cBhvr>
                                        <p:cTn id="28" dur="1" fill="hold">
                                          <p:stCondLst>
                                            <p:cond delay="499"/>
                                          </p:stCondLst>
                                        </p:cTn>
                                        <p:tgtEl>
                                          <p:spTgt spid="10"/>
                                        </p:tgtEl>
                                        <p:attrNameLst>
                                          <p:attrName>style.visibility</p:attrName>
                                        </p:attrNameLst>
                                      </p:cBhvr>
                                      <p:to>
                                        <p:strVal val="hidden"/>
                                      </p:to>
                                    </p:set>
                                  </p:childTnLst>
                                </p:cTn>
                              </p:par>
                              <p:par>
                                <p:cTn id="29" presetID="2" presetClass="exit" presetSubtype="4" fill="hold" grpId="1" nodeType="withEffect">
                                  <p:stCondLst>
                                    <p:cond delay="0"/>
                                  </p:stCondLst>
                                  <p:childTnLst>
                                    <p:anim calcmode="lin" valueType="num">
                                      <p:cBhvr additive="base">
                                        <p:cTn id="30" dur="500"/>
                                        <p:tgtEl>
                                          <p:spTgt spid="11"/>
                                        </p:tgtEl>
                                        <p:attrNameLst>
                                          <p:attrName>ppt_x</p:attrName>
                                        </p:attrNameLst>
                                      </p:cBhvr>
                                      <p:tavLst>
                                        <p:tav tm="0">
                                          <p:val>
                                            <p:strVal val="ppt_x"/>
                                          </p:val>
                                        </p:tav>
                                        <p:tav tm="100000">
                                          <p:val>
                                            <p:strVal val="ppt_x"/>
                                          </p:val>
                                        </p:tav>
                                      </p:tavLst>
                                    </p:anim>
                                    <p:anim calcmode="lin" valueType="num">
                                      <p:cBhvr additive="base">
                                        <p:cTn id="31" dur="500"/>
                                        <p:tgtEl>
                                          <p:spTgt spid="11"/>
                                        </p:tgtEl>
                                        <p:attrNameLst>
                                          <p:attrName>ppt_y</p:attrName>
                                        </p:attrNameLst>
                                      </p:cBhvr>
                                      <p:tavLst>
                                        <p:tav tm="0">
                                          <p:val>
                                            <p:strVal val="ppt_y"/>
                                          </p:val>
                                        </p:tav>
                                        <p:tav tm="100000">
                                          <p:val>
                                            <p:strVal val="1+ppt_h/2"/>
                                          </p:val>
                                        </p:tav>
                                      </p:tavLst>
                                    </p:anim>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1" grpId="1"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kumimoji="1" lang="zh-CN" altLang="en-US" dirty="0" smtClean="0">
                <a:latin typeface="+mj-ea"/>
              </a:rPr>
              <a:t>磁盘结构</a:t>
            </a:r>
          </a:p>
        </p:txBody>
      </p:sp>
      <p:sp>
        <p:nvSpPr>
          <p:cNvPr id="27651" name="Text Box 7"/>
          <p:cNvSpPr txBox="1">
            <a:spLocks noChangeArrowheads="1"/>
          </p:cNvSpPr>
          <p:nvPr/>
        </p:nvSpPr>
        <p:spPr bwMode="auto">
          <a:xfrm>
            <a:off x="492125" y="5965825"/>
            <a:ext cx="45291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 typeface="Wingdings" panose="05000000000000000000" pitchFamily="2" charset="2"/>
              <a:buNone/>
            </a:pPr>
            <a:r>
              <a:rPr lang="zh-CN" altLang="en-US" sz="1600" b="1">
                <a:solidFill>
                  <a:schemeClr val="tx1"/>
                </a:solidFill>
                <a:latin typeface="宋体" panose="02010600030101010101" pitchFamily="2" charset="-122"/>
                <a:ea typeface="宋体" panose="02010600030101010101" pitchFamily="2" charset="-122"/>
              </a:rPr>
              <a:t>注意</a:t>
            </a:r>
            <a:r>
              <a:rPr lang="en-US" altLang="zh-CN" sz="1600" b="1">
                <a:solidFill>
                  <a:schemeClr val="tx1"/>
                </a:solidFill>
                <a:latin typeface="宋体" panose="02010600030101010101" pitchFamily="2" charset="-122"/>
                <a:ea typeface="宋体" panose="02010600030101010101" pitchFamily="2" charset="-122"/>
              </a:rPr>
              <a:t>: </a:t>
            </a:r>
            <a:r>
              <a:rPr lang="zh-CN" altLang="en-US" sz="1600" b="1">
                <a:solidFill>
                  <a:schemeClr val="tx1"/>
                </a:solidFill>
                <a:latin typeface="宋体" panose="02010600030101010101" pitchFamily="2" charset="-122"/>
                <a:ea typeface="宋体" panose="02010600030101010101" pitchFamily="2" charset="-122"/>
              </a:rPr>
              <a:t>示意图，简化了实际的磁盘驱动器的结构</a:t>
            </a:r>
            <a:endParaRPr lang="en-US" altLang="zh-CN" sz="1600" b="1">
              <a:solidFill>
                <a:schemeClr val="tx1"/>
              </a:solidFill>
              <a:latin typeface="宋体" panose="02010600030101010101" pitchFamily="2" charset="-122"/>
              <a:ea typeface="宋体" panose="02010600030101010101" pitchFamily="2" charset="-122"/>
            </a:endParaRPr>
          </a:p>
        </p:txBody>
      </p:sp>
      <p:pic>
        <p:nvPicPr>
          <p:cNvPr id="2765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675" y="1373188"/>
            <a:ext cx="661352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smtClean="0">
                <a:solidFill>
                  <a:srgbClr val="224568"/>
                </a:solidFill>
              </a:rPr>
              <a:t>磁盘工作原理</a:t>
            </a:r>
            <a:endParaRPr lang="zh-CN" altLang="en-US" dirty="0" smtClean="0">
              <a:solidFill>
                <a:srgbClr val="224568"/>
              </a:solidFill>
              <a:ea typeface="宋体" panose="02010600030101010101" pitchFamily="2" charset="-122"/>
            </a:endParaRPr>
          </a:p>
        </p:txBody>
      </p:sp>
      <p:sp>
        <p:nvSpPr>
          <p:cNvPr id="29699" name="Rectangle 3"/>
          <p:cNvSpPr>
            <a:spLocks noGrp="1" noChangeArrowheads="1"/>
          </p:cNvSpPr>
          <p:nvPr>
            <p:ph idx="1"/>
          </p:nvPr>
        </p:nvSpPr>
        <p:spPr>
          <a:xfrm>
            <a:off x="914400" y="1289050"/>
            <a:ext cx="7867650" cy="5300663"/>
          </a:xfrm>
        </p:spPr>
        <p:txBody>
          <a:bodyPr/>
          <a:lstStyle/>
          <a:p>
            <a:pPr>
              <a:lnSpc>
                <a:spcPct val="90000"/>
              </a:lnSpc>
            </a:pPr>
            <a:r>
              <a:rPr lang="zh-CN" altLang="en-US" sz="2000" b="1" smtClean="0">
                <a:latin typeface="华文新魏" panose="02010800040101010101" pitchFamily="2" charset="-122"/>
                <a:ea typeface="华文新魏" panose="02010800040101010101" pitchFamily="2" charset="-122"/>
              </a:rPr>
              <a:t>读写头</a:t>
            </a:r>
            <a:endParaRPr lang="en-US" altLang="zh-CN" sz="2000" smtClean="0">
              <a:latin typeface="华文新魏" panose="02010800040101010101" pitchFamily="2" charset="-122"/>
              <a:ea typeface="华文新魏" panose="02010800040101010101" pitchFamily="2" charset="-122"/>
            </a:endParaRPr>
          </a:p>
          <a:p>
            <a:pPr lvl="1">
              <a:lnSpc>
                <a:spcPct val="90000"/>
              </a:lnSpc>
            </a:pPr>
            <a:r>
              <a:rPr lang="zh-CN" altLang="en-US" sz="1800" smtClean="0">
                <a:latin typeface="华文新魏" panose="02010800040101010101" pitchFamily="2" charset="-122"/>
                <a:ea typeface="华文新魏" panose="02010800040101010101" pitchFamily="2" charset="-122"/>
              </a:rPr>
              <a:t>很接近盘片表面</a:t>
            </a:r>
            <a:endParaRPr lang="en-US" altLang="zh-CN" sz="1800" smtClean="0">
              <a:latin typeface="华文新魏" panose="02010800040101010101" pitchFamily="2" charset="-122"/>
              <a:ea typeface="华文新魏" panose="02010800040101010101" pitchFamily="2" charset="-122"/>
            </a:endParaRPr>
          </a:p>
          <a:p>
            <a:pPr lvl="1">
              <a:lnSpc>
                <a:spcPct val="90000"/>
              </a:lnSpc>
            </a:pPr>
            <a:r>
              <a:rPr lang="zh-CN" altLang="en-US" sz="1800" smtClean="0">
                <a:latin typeface="华文新魏" panose="02010800040101010101" pitchFamily="2" charset="-122"/>
                <a:ea typeface="华文新魏" panose="02010800040101010101" pitchFamily="2" charset="-122"/>
              </a:rPr>
              <a:t>对磁化的信息进行读或写</a:t>
            </a:r>
            <a:endParaRPr lang="en-US" altLang="zh-CN" sz="1800" smtClean="0">
              <a:latin typeface="华文新魏" panose="02010800040101010101" pitchFamily="2" charset="-122"/>
              <a:ea typeface="华文新魏" panose="02010800040101010101" pitchFamily="2" charset="-122"/>
            </a:endParaRPr>
          </a:p>
          <a:p>
            <a:pPr>
              <a:lnSpc>
                <a:spcPct val="90000"/>
              </a:lnSpc>
            </a:pPr>
            <a:r>
              <a:rPr lang="zh-CN" altLang="en-US" sz="2000" smtClean="0">
                <a:latin typeface="华文新魏" panose="02010800040101010101" pitchFamily="2" charset="-122"/>
                <a:ea typeface="华文新魏" panose="02010800040101010101" pitchFamily="2" charset="-122"/>
              </a:rPr>
              <a:t>盘片的表面划分为</a:t>
            </a:r>
            <a:r>
              <a:rPr lang="zh-CN" altLang="en-US" sz="2000" b="1" smtClean="0">
                <a:solidFill>
                  <a:srgbClr val="000099"/>
                </a:solidFill>
                <a:latin typeface="华文新魏" panose="02010800040101010101" pitchFamily="2" charset="-122"/>
                <a:ea typeface="华文新魏" panose="02010800040101010101" pitchFamily="2" charset="-122"/>
              </a:rPr>
              <a:t>磁道</a:t>
            </a:r>
            <a:endParaRPr lang="en-US" altLang="zh-CN" sz="2000" b="1" smtClean="0">
              <a:solidFill>
                <a:srgbClr val="000099"/>
              </a:solidFill>
              <a:latin typeface="华文新魏" panose="02010800040101010101" pitchFamily="2" charset="-122"/>
              <a:ea typeface="华文新魏" panose="02010800040101010101" pitchFamily="2" charset="-122"/>
            </a:endParaRPr>
          </a:p>
          <a:p>
            <a:pPr lvl="1">
              <a:lnSpc>
                <a:spcPct val="90000"/>
              </a:lnSpc>
            </a:pPr>
            <a:r>
              <a:rPr lang="zh-CN" altLang="en-US" sz="1800" smtClean="0">
                <a:latin typeface="华文新魏" panose="02010800040101010101" pitchFamily="2" charset="-122"/>
                <a:ea typeface="华文新魏" panose="02010800040101010101" pitchFamily="2" charset="-122"/>
              </a:rPr>
              <a:t>每一个盘片约有</a:t>
            </a:r>
            <a:r>
              <a:rPr lang="en-US" altLang="zh-CN" sz="1800" smtClean="0">
                <a:latin typeface="华文新魏" panose="02010800040101010101" pitchFamily="2" charset="-122"/>
                <a:ea typeface="华文新魏" panose="02010800040101010101" pitchFamily="2" charset="-122"/>
              </a:rPr>
              <a:t>50000~100000</a:t>
            </a:r>
            <a:r>
              <a:rPr lang="zh-CN" altLang="en-US" sz="1800" smtClean="0">
                <a:latin typeface="华文新魏" panose="02010800040101010101" pitchFamily="2" charset="-122"/>
                <a:ea typeface="华文新魏" panose="02010800040101010101" pitchFamily="2" charset="-122"/>
              </a:rPr>
              <a:t>条磁道</a:t>
            </a:r>
            <a:r>
              <a:rPr lang="en-US" altLang="zh-CN" sz="1800" smtClean="0">
                <a:latin typeface="华文新魏" panose="02010800040101010101" pitchFamily="2" charset="-122"/>
                <a:ea typeface="华文新魏" panose="02010800040101010101" pitchFamily="2" charset="-122"/>
              </a:rPr>
              <a:t>(</a:t>
            </a:r>
            <a:r>
              <a:rPr lang="zh-CN" altLang="en-US" sz="1800" smtClean="0">
                <a:latin typeface="华文新魏" panose="02010800040101010101" pitchFamily="2" charset="-122"/>
                <a:ea typeface="华文新魏" panose="02010800040101010101" pitchFamily="2" charset="-122"/>
              </a:rPr>
              <a:t>磁道从外向里编号</a:t>
            </a:r>
            <a:r>
              <a:rPr lang="en-US" altLang="zh-CN" sz="1800" smtClean="0">
                <a:latin typeface="华文新魏" panose="02010800040101010101" pitchFamily="2" charset="-122"/>
                <a:ea typeface="华文新魏" panose="02010800040101010101" pitchFamily="2" charset="-122"/>
              </a:rPr>
              <a:t>)</a:t>
            </a:r>
          </a:p>
          <a:p>
            <a:pPr>
              <a:lnSpc>
                <a:spcPct val="90000"/>
              </a:lnSpc>
            </a:pPr>
            <a:r>
              <a:rPr lang="zh-CN" altLang="en-US" sz="2000" smtClean="0">
                <a:latin typeface="华文新魏" panose="02010800040101010101" pitchFamily="2" charset="-122"/>
                <a:ea typeface="华文新魏" panose="02010800040101010101" pitchFamily="2" charset="-122"/>
              </a:rPr>
              <a:t>每个磁道又划分为</a:t>
            </a:r>
            <a:r>
              <a:rPr lang="zh-CN" altLang="en-US" sz="2000" b="1" smtClean="0">
                <a:solidFill>
                  <a:srgbClr val="000099"/>
                </a:solidFill>
                <a:latin typeface="华文新魏" panose="02010800040101010101" pitchFamily="2" charset="-122"/>
                <a:ea typeface="华文新魏" panose="02010800040101010101" pitchFamily="2" charset="-122"/>
              </a:rPr>
              <a:t>扇区</a:t>
            </a:r>
            <a:r>
              <a:rPr lang="en-US" altLang="zh-CN" sz="2000" b="1" smtClean="0">
                <a:latin typeface="华文新魏" panose="02010800040101010101" pitchFamily="2" charset="-122"/>
                <a:ea typeface="华文新魏" panose="02010800040101010101" pitchFamily="2" charset="-122"/>
              </a:rPr>
              <a:t>.</a:t>
            </a:r>
            <a:r>
              <a:rPr lang="en-US" altLang="zh-CN" sz="2000" smtClean="0">
                <a:latin typeface="华文新魏" panose="02010800040101010101" pitchFamily="2" charset="-122"/>
                <a:ea typeface="华文新魏" panose="02010800040101010101" pitchFamily="2" charset="-122"/>
              </a:rPr>
              <a:t>  </a:t>
            </a:r>
          </a:p>
          <a:p>
            <a:pPr lvl="1">
              <a:lnSpc>
                <a:spcPct val="90000"/>
              </a:lnSpc>
            </a:pPr>
            <a:r>
              <a:rPr lang="zh-CN" altLang="en-US" sz="1800" smtClean="0">
                <a:latin typeface="华文新魏" panose="02010800040101010101" pitchFamily="2" charset="-122"/>
                <a:ea typeface="华文新魏" panose="02010800040101010101" pitchFamily="2" charset="-122"/>
              </a:rPr>
              <a:t>扇区是读</a:t>
            </a:r>
            <a:r>
              <a:rPr lang="en-US" altLang="zh-CN" sz="1800" smtClean="0">
                <a:latin typeface="华文新魏" panose="02010800040101010101" pitchFamily="2" charset="-122"/>
                <a:ea typeface="华文新魏" panose="02010800040101010101" pitchFamily="2" charset="-122"/>
              </a:rPr>
              <a:t>/</a:t>
            </a:r>
            <a:r>
              <a:rPr lang="zh-CN" altLang="en-US" sz="1800" smtClean="0">
                <a:latin typeface="华文新魏" panose="02010800040101010101" pitchFamily="2" charset="-122"/>
                <a:ea typeface="华文新魏" panose="02010800040101010101" pitchFamily="2" charset="-122"/>
              </a:rPr>
              <a:t>写数据的最小单元，大小一般为</a:t>
            </a:r>
            <a:r>
              <a:rPr lang="en-US" altLang="zh-CN" sz="1800" smtClean="0">
                <a:latin typeface="华文新魏" panose="02010800040101010101" pitchFamily="2" charset="-122"/>
                <a:ea typeface="华文新魏" panose="02010800040101010101" pitchFamily="2" charset="-122"/>
              </a:rPr>
              <a:t>512</a:t>
            </a:r>
            <a:r>
              <a:rPr lang="zh-CN" altLang="en-US" sz="1800" smtClean="0">
                <a:latin typeface="华文新魏" panose="02010800040101010101" pitchFamily="2" charset="-122"/>
                <a:ea typeface="华文新魏" panose="02010800040101010101" pitchFamily="2" charset="-122"/>
              </a:rPr>
              <a:t>字节</a:t>
            </a:r>
            <a:endParaRPr lang="en-US" altLang="zh-CN" sz="1800" smtClean="0">
              <a:latin typeface="华文新魏" panose="02010800040101010101" pitchFamily="2" charset="-122"/>
              <a:ea typeface="华文新魏" panose="02010800040101010101" pitchFamily="2" charset="-122"/>
            </a:endParaRPr>
          </a:p>
          <a:p>
            <a:pPr lvl="1">
              <a:lnSpc>
                <a:spcPct val="90000"/>
              </a:lnSpc>
            </a:pPr>
            <a:r>
              <a:rPr lang="zh-CN" altLang="en-US" sz="1800" smtClean="0">
                <a:latin typeface="华文新魏" panose="02010800040101010101" pitchFamily="2" charset="-122"/>
                <a:ea typeface="华文新魏" panose="02010800040101010101" pitchFamily="2" charset="-122"/>
              </a:rPr>
              <a:t>内侧每磁道大约包含</a:t>
            </a:r>
            <a:r>
              <a:rPr lang="en-US" altLang="zh-CN" sz="1800" smtClean="0">
                <a:latin typeface="华文新魏" panose="02010800040101010101" pitchFamily="2" charset="-122"/>
                <a:ea typeface="华文新魏" panose="02010800040101010101" pitchFamily="2" charset="-122"/>
              </a:rPr>
              <a:t>500~1000</a:t>
            </a:r>
            <a:r>
              <a:rPr lang="zh-CN" altLang="en-US" sz="1800" smtClean="0">
                <a:latin typeface="华文新魏" panose="02010800040101010101" pitchFamily="2" charset="-122"/>
                <a:ea typeface="华文新魏" panose="02010800040101010101" pitchFamily="2" charset="-122"/>
              </a:rPr>
              <a:t>个扇区，而外侧每磁道大约包含</a:t>
            </a:r>
            <a:r>
              <a:rPr lang="en-US" altLang="zh-CN" sz="1800" smtClean="0">
                <a:latin typeface="华文新魏" panose="02010800040101010101" pitchFamily="2" charset="-122"/>
                <a:ea typeface="华文新魏" panose="02010800040101010101" pitchFamily="2" charset="-122"/>
              </a:rPr>
              <a:t>1000~2000</a:t>
            </a:r>
            <a:r>
              <a:rPr lang="zh-CN" altLang="en-US" sz="1800" smtClean="0">
                <a:latin typeface="华文新魏" panose="02010800040101010101" pitchFamily="2" charset="-122"/>
                <a:ea typeface="华文新魏" panose="02010800040101010101" pitchFamily="2" charset="-122"/>
              </a:rPr>
              <a:t>个扇区</a:t>
            </a:r>
            <a:endParaRPr lang="en-US" altLang="zh-CN" sz="1800" smtClean="0">
              <a:latin typeface="华文新魏" panose="02010800040101010101" pitchFamily="2" charset="-122"/>
              <a:ea typeface="华文新魏" panose="02010800040101010101" pitchFamily="2" charset="-122"/>
            </a:endParaRPr>
          </a:p>
          <a:p>
            <a:pPr>
              <a:lnSpc>
                <a:spcPct val="90000"/>
              </a:lnSpc>
            </a:pPr>
            <a:r>
              <a:rPr lang="zh-CN" altLang="en-US" sz="2000" smtClean="0">
                <a:latin typeface="华文新魏" panose="02010800040101010101" pitchFamily="2" charset="-122"/>
                <a:ea typeface="华文新魏" panose="02010800040101010101" pitchFamily="2" charset="-122"/>
              </a:rPr>
              <a:t>读</a:t>
            </a:r>
            <a:r>
              <a:rPr lang="en-US" altLang="zh-CN" sz="2000" smtClean="0">
                <a:latin typeface="华文新魏" panose="02010800040101010101" pitchFamily="2" charset="-122"/>
                <a:ea typeface="华文新魏" panose="02010800040101010101" pitchFamily="2" charset="-122"/>
              </a:rPr>
              <a:t>/</a:t>
            </a:r>
            <a:r>
              <a:rPr lang="zh-CN" altLang="en-US" sz="2000" smtClean="0">
                <a:latin typeface="华文新魏" panose="02010800040101010101" pitchFamily="2" charset="-122"/>
                <a:ea typeface="华文新魏" panose="02010800040101010101" pitchFamily="2" charset="-122"/>
              </a:rPr>
              <a:t>写一个扇区</a:t>
            </a:r>
            <a:endParaRPr lang="en-US" altLang="zh-CN" sz="2000" smtClean="0">
              <a:latin typeface="华文新魏" panose="02010800040101010101" pitchFamily="2" charset="-122"/>
              <a:ea typeface="华文新魏" panose="02010800040101010101" pitchFamily="2" charset="-122"/>
            </a:endParaRPr>
          </a:p>
          <a:p>
            <a:pPr lvl="1">
              <a:lnSpc>
                <a:spcPct val="90000"/>
              </a:lnSpc>
            </a:pPr>
            <a:r>
              <a:rPr lang="zh-CN" altLang="en-US" sz="1800" smtClean="0">
                <a:latin typeface="华文新魏" panose="02010800040101010101" pitchFamily="2" charset="-122"/>
                <a:ea typeface="华文新魏" panose="02010800040101010101" pitchFamily="2" charset="-122"/>
              </a:rPr>
              <a:t>磁臂将读写头移动到正确的磁道</a:t>
            </a:r>
            <a:endParaRPr lang="en-US" altLang="zh-CN" sz="1800" smtClean="0">
              <a:latin typeface="华文新魏" panose="02010800040101010101" pitchFamily="2" charset="-122"/>
              <a:ea typeface="华文新魏" panose="02010800040101010101" pitchFamily="2" charset="-122"/>
            </a:endParaRPr>
          </a:p>
          <a:p>
            <a:pPr lvl="1">
              <a:lnSpc>
                <a:spcPct val="90000"/>
              </a:lnSpc>
            </a:pPr>
            <a:r>
              <a:rPr lang="zh-CN" altLang="en-US" sz="1800" smtClean="0">
                <a:latin typeface="华文新魏" panose="02010800040101010101" pitchFamily="2" charset="-122"/>
                <a:ea typeface="华文新魏" panose="02010800040101010101" pitchFamily="2" charset="-122"/>
              </a:rPr>
              <a:t>磁头从旋转的盘片中读</a:t>
            </a:r>
            <a:r>
              <a:rPr lang="en-US" altLang="zh-CN" sz="1800" smtClean="0">
                <a:latin typeface="华文新魏" panose="02010800040101010101" pitchFamily="2" charset="-122"/>
                <a:ea typeface="华文新魏" panose="02010800040101010101" pitchFamily="2" charset="-122"/>
              </a:rPr>
              <a:t>/</a:t>
            </a:r>
            <a:r>
              <a:rPr lang="zh-CN" altLang="en-US" sz="1800" smtClean="0">
                <a:latin typeface="华文新魏" panose="02010800040101010101" pitchFamily="2" charset="-122"/>
                <a:ea typeface="华文新魏" panose="02010800040101010101" pitchFamily="2" charset="-122"/>
              </a:rPr>
              <a:t>写数据</a:t>
            </a:r>
            <a:endParaRPr lang="en-US" altLang="zh-CN" sz="1800" smtClean="0">
              <a:latin typeface="华文新魏" panose="02010800040101010101" pitchFamily="2" charset="-122"/>
              <a:ea typeface="华文新魏" panose="02010800040101010101" pitchFamily="2" charset="-122"/>
            </a:endParaRPr>
          </a:p>
          <a:p>
            <a:pPr>
              <a:lnSpc>
                <a:spcPct val="90000"/>
              </a:lnSpc>
            </a:pPr>
            <a:r>
              <a:rPr lang="zh-CN" altLang="en-US" sz="2000" smtClean="0">
                <a:latin typeface="华文新魏" panose="02010800040101010101" pitchFamily="2" charset="-122"/>
                <a:ea typeface="华文新魏" panose="02010800040101010101" pitchFamily="2" charset="-122"/>
              </a:rPr>
              <a:t>磁盘集合</a:t>
            </a:r>
            <a:r>
              <a:rPr lang="en-US" altLang="zh-CN" sz="2000" smtClean="0">
                <a:latin typeface="华文新魏" panose="02010800040101010101" pitchFamily="2" charset="-122"/>
                <a:ea typeface="华文新魏" panose="02010800040101010101" pitchFamily="2" charset="-122"/>
              </a:rPr>
              <a:t>  </a:t>
            </a:r>
          </a:p>
          <a:p>
            <a:pPr lvl="1">
              <a:lnSpc>
                <a:spcPct val="90000"/>
              </a:lnSpc>
            </a:pPr>
            <a:r>
              <a:rPr lang="zh-CN" altLang="en-US" sz="1800" smtClean="0">
                <a:latin typeface="华文新魏" panose="02010800040101010101" pitchFamily="2" charset="-122"/>
                <a:ea typeface="华文新魏" panose="02010800040101010101" pitchFamily="2" charset="-122"/>
              </a:rPr>
              <a:t>一个轴上有几个盘片</a:t>
            </a:r>
            <a:r>
              <a:rPr lang="en-US" altLang="zh-CN" sz="1800" smtClean="0">
                <a:latin typeface="华文新魏" panose="02010800040101010101" pitchFamily="2" charset="-122"/>
                <a:ea typeface="华文新魏" panose="02010800040101010101" pitchFamily="2" charset="-122"/>
              </a:rPr>
              <a:t> (</a:t>
            </a:r>
            <a:r>
              <a:rPr lang="zh-CN" altLang="en-US" sz="1800" smtClean="0">
                <a:latin typeface="华文新魏" panose="02010800040101010101" pitchFamily="2" charset="-122"/>
                <a:ea typeface="华文新魏" panose="02010800040101010101" pitchFamily="2" charset="-122"/>
              </a:rPr>
              <a:t>通常是</a:t>
            </a:r>
            <a:r>
              <a:rPr lang="en-US" altLang="zh-CN" sz="1800" smtClean="0">
                <a:latin typeface="华文新魏" panose="02010800040101010101" pitchFamily="2" charset="-122"/>
                <a:ea typeface="华文新魏" panose="02010800040101010101" pitchFamily="2" charset="-122"/>
              </a:rPr>
              <a:t>1</a:t>
            </a:r>
            <a:r>
              <a:rPr lang="zh-CN" altLang="en-US" sz="1800" smtClean="0">
                <a:latin typeface="华文新魏" panose="02010800040101010101" pitchFamily="2" charset="-122"/>
                <a:ea typeface="华文新魏" panose="02010800040101010101" pitchFamily="2" charset="-122"/>
              </a:rPr>
              <a:t>到</a:t>
            </a:r>
            <a:r>
              <a:rPr lang="en-US" altLang="zh-CN" sz="1800" smtClean="0">
                <a:latin typeface="华文新魏" panose="02010800040101010101" pitchFamily="2" charset="-122"/>
                <a:ea typeface="华文新魏" panose="02010800040101010101" pitchFamily="2" charset="-122"/>
              </a:rPr>
              <a:t>5</a:t>
            </a:r>
            <a:r>
              <a:rPr lang="zh-CN" altLang="en-US" sz="1800" smtClean="0">
                <a:latin typeface="华文新魏" panose="02010800040101010101" pitchFamily="2" charset="-122"/>
                <a:ea typeface="华文新魏" panose="02010800040101010101" pitchFamily="2" charset="-122"/>
              </a:rPr>
              <a:t>个</a:t>
            </a:r>
            <a:r>
              <a:rPr lang="en-US" altLang="zh-CN" sz="1800" smtClean="0">
                <a:latin typeface="华文新魏" panose="02010800040101010101" pitchFamily="2" charset="-122"/>
                <a:ea typeface="华文新魏" panose="02010800040101010101" pitchFamily="2" charset="-122"/>
              </a:rPr>
              <a:t>)</a:t>
            </a:r>
          </a:p>
          <a:p>
            <a:pPr lvl="1">
              <a:lnSpc>
                <a:spcPct val="90000"/>
              </a:lnSpc>
            </a:pPr>
            <a:r>
              <a:rPr lang="zh-CN" altLang="en-US" sz="1800" smtClean="0">
                <a:latin typeface="华文新魏" panose="02010800040101010101" pitchFamily="2" charset="-122"/>
                <a:ea typeface="华文新魏" panose="02010800040101010101" pitchFamily="2" charset="-122"/>
              </a:rPr>
              <a:t>每一个盘片有一个读写头</a:t>
            </a:r>
            <a:r>
              <a:rPr lang="en-US" altLang="zh-CN" sz="1800" smtClean="0">
                <a:latin typeface="华文新魏" panose="02010800040101010101" pitchFamily="2" charset="-122"/>
                <a:ea typeface="华文新魏" panose="02010800040101010101" pitchFamily="2" charset="-122"/>
              </a:rPr>
              <a:t>, </a:t>
            </a:r>
            <a:r>
              <a:rPr lang="zh-CN" altLang="en-US" sz="1800" smtClean="0">
                <a:latin typeface="华文新魏" panose="02010800040101010101" pitchFamily="2" charset="-122"/>
                <a:ea typeface="华文新魏" panose="02010800040101010101" pitchFamily="2" charset="-122"/>
              </a:rPr>
              <a:t>所有读写头都在一个磁盘臂上</a:t>
            </a:r>
            <a:endParaRPr lang="en-US" altLang="zh-CN" sz="1800" smtClean="0">
              <a:latin typeface="华文新魏" panose="02010800040101010101" pitchFamily="2" charset="-122"/>
              <a:ea typeface="华文新魏" panose="02010800040101010101" pitchFamily="2" charset="-122"/>
            </a:endParaRPr>
          </a:p>
          <a:p>
            <a:pPr lvl="1">
              <a:lnSpc>
                <a:spcPct val="90000"/>
              </a:lnSpc>
            </a:pPr>
            <a:endParaRPr lang="en-US" altLang="zh-CN" sz="1800" smtClean="0"/>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dirty="0">
                <a:solidFill>
                  <a:srgbClr val="224568"/>
                </a:solidFill>
              </a:rPr>
              <a:t>磁盘工作原理</a:t>
            </a:r>
            <a:endParaRPr lang="zh-CN" altLang="en-US" dirty="0" smtClean="0">
              <a:solidFill>
                <a:srgbClr val="224568"/>
              </a:solidFill>
              <a:ea typeface="宋体" panose="02010600030101010101" pitchFamily="2" charset="-122"/>
            </a:endParaRPr>
          </a:p>
        </p:txBody>
      </p:sp>
      <p:sp>
        <p:nvSpPr>
          <p:cNvPr id="31747" name="Rectangle 3"/>
          <p:cNvSpPr>
            <a:spLocks noGrp="1" noChangeArrowheads="1"/>
          </p:cNvSpPr>
          <p:nvPr>
            <p:ph idx="1"/>
          </p:nvPr>
        </p:nvSpPr>
        <p:spPr>
          <a:xfrm>
            <a:off x="914400" y="1301750"/>
            <a:ext cx="7867650" cy="5481638"/>
          </a:xfrm>
        </p:spPr>
        <p:txBody>
          <a:bodyPr/>
          <a:lstStyle/>
          <a:p>
            <a:pPr>
              <a:lnSpc>
                <a:spcPct val="90000"/>
              </a:lnSpc>
            </a:pPr>
            <a:r>
              <a:rPr lang="zh-CN" altLang="en-US" sz="2400" b="1" dirty="0" smtClean="0">
                <a:solidFill>
                  <a:srgbClr val="000099"/>
                </a:solidFill>
                <a:latin typeface="华文新魏" panose="02010800040101010101" pitchFamily="2" charset="-122"/>
                <a:ea typeface="华文新魏" panose="02010800040101010101" pitchFamily="2" charset="-122"/>
              </a:rPr>
              <a:t>柱面</a:t>
            </a:r>
            <a:r>
              <a:rPr lang="en-US" altLang="zh-CN" sz="2400" i="1" dirty="0" smtClean="0">
                <a:latin typeface="华文新魏" panose="02010800040101010101" pitchFamily="2" charset="-122"/>
                <a:ea typeface="华文新魏" panose="02010800040101010101" pitchFamily="2" charset="-122"/>
              </a:rPr>
              <a:t> </a:t>
            </a:r>
            <a:r>
              <a:rPr lang="en-US" altLang="zh-CN" sz="2400" i="1" dirty="0" err="1" smtClean="0">
                <a:latin typeface="华文新魏" panose="02010800040101010101" pitchFamily="2" charset="-122"/>
                <a:ea typeface="华文新魏" panose="02010800040101010101" pitchFamily="2" charset="-122"/>
              </a:rPr>
              <a:t>i</a:t>
            </a:r>
            <a:r>
              <a:rPr lang="en-US" altLang="zh-CN" sz="2400" b="1" i="1"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包含所有盘面上第</a:t>
            </a:r>
            <a:r>
              <a:rPr lang="en-US" altLang="zh-CN" sz="2400" dirty="0" err="1" smtClean="0">
                <a:latin typeface="华文新魏" panose="02010800040101010101" pitchFamily="2" charset="-122"/>
                <a:ea typeface="华文新魏" panose="02010800040101010101" pitchFamily="2" charset="-122"/>
              </a:rPr>
              <a:t>i</a:t>
            </a:r>
            <a:r>
              <a:rPr lang="zh-CN" altLang="en-US" sz="2400" dirty="0" smtClean="0">
                <a:latin typeface="华文新魏" panose="02010800040101010101" pitchFamily="2" charset="-122"/>
                <a:ea typeface="华文新魏" panose="02010800040101010101" pitchFamily="2" charset="-122"/>
              </a:rPr>
              <a:t>个磁道</a:t>
            </a:r>
            <a:endParaRPr lang="en-US" altLang="zh-CN" sz="2400" dirty="0" smtClean="0">
              <a:latin typeface="华文新魏" panose="02010800040101010101" pitchFamily="2" charset="-122"/>
              <a:ea typeface="华文新魏" panose="02010800040101010101" pitchFamily="2" charset="-122"/>
            </a:endParaRPr>
          </a:p>
          <a:p>
            <a:pPr>
              <a:lnSpc>
                <a:spcPct val="90000"/>
              </a:lnSpc>
            </a:pPr>
            <a:r>
              <a:rPr lang="zh-CN" altLang="en-US" sz="2400" dirty="0" smtClean="0">
                <a:latin typeface="华文新魏" panose="02010800040101010101" pitchFamily="2" charset="-122"/>
                <a:ea typeface="华文新魏" panose="02010800040101010101" pitchFamily="2" charset="-122"/>
              </a:rPr>
              <a:t>早期磁盘磁头易损坏</a:t>
            </a:r>
            <a:endParaRPr lang="en-US" altLang="zh-CN" sz="24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早期磁盘盘片的表面有一层金属氧化物涂层，读写头挂掉的介质散落到其他盘片，引起更多的损坏</a:t>
            </a:r>
            <a:endParaRPr lang="en-US" altLang="zh-CN" sz="20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目前的磁盘不易受这类缺点的影响，尽管个别扇区可能损坏</a:t>
            </a:r>
            <a:endParaRPr lang="en-US" altLang="zh-CN" sz="2000" dirty="0" smtClean="0">
              <a:latin typeface="华文新魏" panose="02010800040101010101" pitchFamily="2" charset="-122"/>
              <a:ea typeface="华文新魏" panose="02010800040101010101" pitchFamily="2" charset="-122"/>
            </a:endParaRPr>
          </a:p>
          <a:p>
            <a:pPr>
              <a:lnSpc>
                <a:spcPct val="90000"/>
              </a:lnSpc>
            </a:pPr>
            <a:r>
              <a:rPr lang="zh-CN" altLang="en-US" sz="2400" b="1" dirty="0" smtClean="0">
                <a:solidFill>
                  <a:srgbClr val="000099"/>
                </a:solidFill>
                <a:latin typeface="华文新魏" panose="02010800040101010101" pitchFamily="2" charset="-122"/>
                <a:ea typeface="华文新魏" panose="02010800040101010101" pitchFamily="2" charset="-122"/>
              </a:rPr>
              <a:t>磁盘控制器</a:t>
            </a:r>
            <a:endParaRPr lang="en-US" altLang="zh-CN" sz="24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作为计算机系统和实际的磁盘驱动器硬件之间的接口</a:t>
            </a:r>
            <a:endParaRPr lang="en-US" altLang="zh-CN" sz="20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接受高层次的读</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写扇区的命令</a:t>
            </a:r>
            <a:endParaRPr lang="en-US" altLang="zh-CN" sz="20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开始动作，如移动磁盘臂到正确的磁道，并实际地读写数据</a:t>
            </a:r>
            <a:endParaRPr lang="en-US" altLang="zh-CN" sz="20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为确保读取数据的正确性，为每块扇区计算和附加</a:t>
            </a:r>
            <a:r>
              <a:rPr lang="zh-CN" altLang="en-US" sz="2000" b="1" dirty="0" smtClean="0">
                <a:solidFill>
                  <a:srgbClr val="000099"/>
                </a:solidFill>
                <a:latin typeface="华文新魏" panose="02010800040101010101" pitchFamily="2" charset="-122"/>
                <a:ea typeface="华文新魏" panose="02010800040101010101" pitchFamily="2" charset="-122"/>
              </a:rPr>
              <a:t>校验和</a:t>
            </a:r>
            <a:endParaRPr lang="en-US" altLang="zh-CN" sz="2000" dirty="0" smtClean="0">
              <a:latin typeface="华文新魏" panose="02010800040101010101" pitchFamily="2" charset="-122"/>
              <a:ea typeface="华文新魏" panose="02010800040101010101" pitchFamily="2" charset="-122"/>
            </a:endParaRPr>
          </a:p>
          <a:p>
            <a:pPr lvl="2">
              <a:lnSpc>
                <a:spcPct val="90000"/>
              </a:lnSpc>
            </a:pPr>
            <a:r>
              <a:rPr lang="zh-CN" altLang="en-US" sz="2000" dirty="0" smtClean="0">
                <a:latin typeface="华文新魏" panose="02010800040101010101" pitchFamily="2" charset="-122"/>
                <a:ea typeface="华文新魏" panose="02010800040101010101" pitchFamily="2" charset="-122"/>
              </a:rPr>
              <a:t>如果数据被损坏，计算的校验和与存储的校验和不一致的可能性就很高</a:t>
            </a:r>
            <a:endParaRPr lang="en-US" altLang="zh-CN" sz="20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在写扇区后，通过重读扇区确保写入成功</a:t>
            </a:r>
            <a:endParaRPr lang="en-US" altLang="zh-CN" sz="2000" dirty="0" smtClean="0">
              <a:latin typeface="华文新魏" panose="02010800040101010101" pitchFamily="2" charset="-122"/>
              <a:ea typeface="华文新魏" panose="02010800040101010101" pitchFamily="2" charset="-122"/>
            </a:endParaRPr>
          </a:p>
          <a:p>
            <a:pPr lvl="1">
              <a:lnSpc>
                <a:spcPct val="90000"/>
              </a:lnSpc>
            </a:pPr>
            <a:r>
              <a:rPr lang="zh-CN" altLang="en-US" sz="2000" dirty="0" smtClean="0">
                <a:latin typeface="华文新魏" panose="02010800040101010101" pitchFamily="2" charset="-122"/>
                <a:ea typeface="华文新魏" panose="02010800040101010101" pitchFamily="2" charset="-122"/>
              </a:rPr>
              <a:t>对坏的扇区重新映射</a:t>
            </a:r>
            <a:endParaRPr lang="en-US" altLang="zh-CN" sz="2000" dirty="0" smtClean="0">
              <a:latin typeface="华文新魏" panose="02010800040101010101" pitchFamily="2" charset="-122"/>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mtClean="0">
                <a:solidFill>
                  <a:srgbClr val="224568"/>
                </a:solidFill>
              </a:rPr>
              <a:t>磁盘性能的度量</a:t>
            </a:r>
            <a:endParaRPr lang="zh-CN" altLang="en-US" smtClean="0">
              <a:solidFill>
                <a:srgbClr val="224568"/>
              </a:solidFill>
              <a:ea typeface="宋体" panose="02010600030101010101" pitchFamily="2" charset="-122"/>
            </a:endParaRPr>
          </a:p>
        </p:txBody>
      </p:sp>
      <p:sp>
        <p:nvSpPr>
          <p:cNvPr id="33795" name="Rectangle 5"/>
          <p:cNvSpPr>
            <a:spLocks noGrp="1" noChangeArrowheads="1"/>
          </p:cNvSpPr>
          <p:nvPr>
            <p:ph idx="1"/>
          </p:nvPr>
        </p:nvSpPr>
        <p:spPr>
          <a:xfrm>
            <a:off x="798513" y="1285875"/>
            <a:ext cx="8069262" cy="5349875"/>
          </a:xfrm>
        </p:spPr>
        <p:txBody>
          <a:bodyPr/>
          <a:lstStyle/>
          <a:p>
            <a:pPr>
              <a:lnSpc>
                <a:spcPts val="2600"/>
              </a:lnSpc>
              <a:spcBef>
                <a:spcPct val="0"/>
              </a:spcBef>
            </a:pPr>
            <a:r>
              <a:rPr lang="zh-CN" altLang="en-US" sz="2400" b="1" dirty="0" smtClean="0">
                <a:solidFill>
                  <a:srgbClr val="000099"/>
                </a:solidFill>
                <a:latin typeface="华文新魏" panose="02010800040101010101" pitchFamily="2" charset="-122"/>
                <a:ea typeface="华文新魏" panose="02010800040101010101" pitchFamily="2" charset="-122"/>
              </a:rPr>
              <a:t>访问时间：</a:t>
            </a:r>
            <a:r>
              <a:rPr lang="zh-CN" altLang="en-US" sz="2400" dirty="0" smtClean="0">
                <a:latin typeface="华文新魏" panose="02010800040101010101" pitchFamily="2" charset="-122"/>
                <a:ea typeface="华文新魏" panose="02010800040101010101" pitchFamily="2" charset="-122"/>
              </a:rPr>
              <a:t>从发出读写请求到数据开始传输之间的时间</a:t>
            </a:r>
            <a:r>
              <a:rPr lang="en-US" altLang="zh-CN" sz="2400" dirty="0" smtClean="0">
                <a:latin typeface="华文新魏" panose="02010800040101010101" pitchFamily="2" charset="-122"/>
                <a:ea typeface="华文新魏" panose="02010800040101010101" pitchFamily="2" charset="-122"/>
              </a:rPr>
              <a:t> </a:t>
            </a:r>
          </a:p>
          <a:p>
            <a:pPr lvl="1">
              <a:lnSpc>
                <a:spcPts val="2600"/>
              </a:lnSpc>
              <a:spcBef>
                <a:spcPct val="0"/>
              </a:spcBef>
            </a:pPr>
            <a:r>
              <a:rPr lang="zh-CN" altLang="en-US" sz="2000" b="1" dirty="0" smtClean="0">
                <a:solidFill>
                  <a:srgbClr val="000099"/>
                </a:solidFill>
                <a:latin typeface="华文新魏" panose="02010800040101010101" pitchFamily="2" charset="-122"/>
                <a:ea typeface="华文新魏" panose="02010800040101010101" pitchFamily="2" charset="-122"/>
              </a:rPr>
              <a:t>寻道时间：</a:t>
            </a:r>
            <a:r>
              <a:rPr lang="zh-CN" altLang="en-US" sz="2000" dirty="0" smtClean="0">
                <a:latin typeface="华文新魏" panose="02010800040101010101" pitchFamily="2" charset="-122"/>
                <a:ea typeface="华文新魏" panose="02010800040101010101" pitchFamily="2" charset="-122"/>
              </a:rPr>
              <a:t>将磁盘臂从当前位置移动到正确磁道的时间</a:t>
            </a:r>
            <a:r>
              <a:rPr lang="en-US" altLang="zh-CN" sz="2000" dirty="0" smtClean="0">
                <a:latin typeface="华文新魏" panose="02010800040101010101" pitchFamily="2" charset="-122"/>
                <a:ea typeface="华文新魏" panose="02010800040101010101" pitchFamily="2" charset="-122"/>
              </a:rPr>
              <a:t> </a:t>
            </a:r>
          </a:p>
          <a:p>
            <a:pPr lvl="2">
              <a:lnSpc>
                <a:spcPts val="2600"/>
              </a:lnSpc>
              <a:spcBef>
                <a:spcPct val="0"/>
              </a:spcBef>
            </a:pPr>
            <a:r>
              <a:rPr lang="en-US" altLang="zh-CN" sz="1800" dirty="0" smtClean="0">
                <a:latin typeface="华文新魏" panose="02010800040101010101" pitchFamily="2" charset="-122"/>
                <a:ea typeface="华文新魏" panose="02010800040101010101" pitchFamily="2" charset="-122"/>
              </a:rPr>
              <a:t> </a:t>
            </a:r>
            <a:r>
              <a:rPr lang="zh-CN" altLang="en-US" sz="1600" dirty="0" smtClean="0">
                <a:latin typeface="华文新魏" panose="02010800040101010101" pitchFamily="2" charset="-122"/>
                <a:ea typeface="华文新魏" panose="02010800040101010101" pitchFamily="2" charset="-122"/>
              </a:rPr>
              <a:t>平均寻道时间大约是最长寻道时间的</a:t>
            </a:r>
            <a:r>
              <a:rPr lang="en-US" altLang="zh-CN" sz="1600" dirty="0" smtClean="0">
                <a:latin typeface="华文新魏" panose="02010800040101010101" pitchFamily="2" charset="-122"/>
                <a:ea typeface="华文新魏" panose="02010800040101010101" pitchFamily="2" charset="-122"/>
              </a:rPr>
              <a:t>1/2</a:t>
            </a:r>
          </a:p>
          <a:p>
            <a:pPr lvl="3">
              <a:lnSpc>
                <a:spcPts val="2600"/>
              </a:lnSpc>
              <a:spcBef>
                <a:spcPct val="0"/>
              </a:spcBef>
            </a:pPr>
            <a:r>
              <a:rPr lang="zh-CN" altLang="en-US" sz="1600" dirty="0" smtClean="0">
                <a:latin typeface="华文新魏" panose="02010800040101010101" pitchFamily="2" charset="-122"/>
                <a:ea typeface="华文新魏" panose="02010800040101010101" pitchFamily="2" charset="-122"/>
              </a:rPr>
              <a:t>假设所有的磁道包含相同的扇区数则可能是</a:t>
            </a:r>
            <a:r>
              <a:rPr lang="en-US" altLang="zh-CN" sz="1600" dirty="0" smtClean="0">
                <a:latin typeface="华文新魏" panose="02010800040101010101" pitchFamily="2" charset="-122"/>
                <a:ea typeface="华文新魏" panose="02010800040101010101" pitchFamily="2" charset="-122"/>
              </a:rPr>
              <a:t>1/3, </a:t>
            </a:r>
            <a:r>
              <a:rPr lang="zh-CN" altLang="en-US" sz="1600" dirty="0" smtClean="0">
                <a:latin typeface="华文新魏" panose="02010800040101010101" pitchFamily="2" charset="-122"/>
                <a:ea typeface="华文新魏" panose="02010800040101010101" pitchFamily="2" charset="-122"/>
              </a:rPr>
              <a:t>我们忽略读写头开始移动和结束移动所花费的时间</a:t>
            </a:r>
            <a:endParaRPr lang="en-US" altLang="zh-CN" sz="1600" dirty="0" smtClean="0">
              <a:latin typeface="华文新魏" panose="02010800040101010101" pitchFamily="2" charset="-122"/>
              <a:ea typeface="华文新魏" panose="02010800040101010101" pitchFamily="2" charset="-122"/>
            </a:endParaRPr>
          </a:p>
          <a:p>
            <a:pPr lvl="2">
              <a:lnSpc>
                <a:spcPts val="2600"/>
              </a:lnSpc>
              <a:spcBef>
                <a:spcPct val="0"/>
              </a:spcBef>
            </a:pPr>
            <a:r>
              <a:rPr lang="zh-CN" altLang="en-US" sz="1600" dirty="0" smtClean="0">
                <a:latin typeface="华文新魏" panose="02010800040101010101" pitchFamily="2" charset="-122"/>
                <a:ea typeface="华文新魏" panose="02010800040101010101" pitchFamily="2" charset="-122"/>
              </a:rPr>
              <a:t>典型的寻道时间在</a:t>
            </a:r>
            <a:r>
              <a:rPr lang="en-US" altLang="zh-CN" sz="1600" dirty="0" smtClean="0">
                <a:latin typeface="华文新魏" panose="02010800040101010101" pitchFamily="2" charset="-122"/>
                <a:ea typeface="华文新魏" panose="02010800040101010101" pitchFamily="2" charset="-122"/>
              </a:rPr>
              <a:t>4</a:t>
            </a:r>
            <a:r>
              <a:rPr lang="zh-CN" altLang="en-US" sz="1600" dirty="0" smtClean="0">
                <a:latin typeface="华文新魏" panose="02010800040101010101" pitchFamily="2" charset="-122"/>
                <a:ea typeface="华文新魏" panose="02010800040101010101" pitchFamily="2" charset="-122"/>
              </a:rPr>
              <a:t>到</a:t>
            </a:r>
            <a:r>
              <a:rPr lang="en-US" altLang="zh-CN" sz="1600" dirty="0" smtClean="0">
                <a:latin typeface="华文新魏" panose="02010800040101010101" pitchFamily="2" charset="-122"/>
                <a:ea typeface="华文新魏" panose="02010800040101010101" pitchFamily="2" charset="-122"/>
              </a:rPr>
              <a:t>10</a:t>
            </a:r>
            <a:r>
              <a:rPr lang="zh-CN" altLang="en-US" sz="1600" dirty="0" smtClean="0">
                <a:latin typeface="华文新魏" panose="02010800040101010101" pitchFamily="2" charset="-122"/>
                <a:ea typeface="华文新魏" panose="02010800040101010101" pitchFamily="2" charset="-122"/>
              </a:rPr>
              <a:t>毫秒之间</a:t>
            </a:r>
            <a:endParaRPr lang="en-US" altLang="zh-CN" sz="1600" dirty="0" smtClean="0">
              <a:latin typeface="华文新魏" panose="02010800040101010101" pitchFamily="2" charset="-122"/>
              <a:ea typeface="华文新魏" panose="02010800040101010101" pitchFamily="2" charset="-122"/>
            </a:endParaRPr>
          </a:p>
          <a:p>
            <a:pPr lvl="1">
              <a:lnSpc>
                <a:spcPts val="2600"/>
              </a:lnSpc>
              <a:spcBef>
                <a:spcPct val="0"/>
              </a:spcBef>
            </a:pPr>
            <a:r>
              <a:rPr lang="zh-CN" altLang="en-US" sz="2000" b="1" dirty="0" smtClean="0">
                <a:solidFill>
                  <a:srgbClr val="000099"/>
                </a:solidFill>
                <a:latin typeface="华文新魏" panose="02010800040101010101" pitchFamily="2" charset="-122"/>
                <a:ea typeface="华文新魏" panose="02010800040101010101" pitchFamily="2" charset="-122"/>
              </a:rPr>
              <a:t>旋转等待时间</a:t>
            </a:r>
            <a:r>
              <a:rPr lang="zh-CN" altLang="en-US" sz="2000" dirty="0" smtClean="0">
                <a:latin typeface="华文新魏" panose="02010800040101010101" pitchFamily="2" charset="-122"/>
                <a:ea typeface="华文新魏" panose="02010800040101010101" pitchFamily="2" charset="-122"/>
              </a:rPr>
              <a:t>：等待访问的扇区出现在读写头之下所花费的时间</a:t>
            </a:r>
            <a:endParaRPr lang="en-US" altLang="zh-CN" sz="2000" dirty="0" smtClean="0">
              <a:latin typeface="华文新魏" panose="02010800040101010101" pitchFamily="2" charset="-122"/>
              <a:ea typeface="华文新魏" panose="02010800040101010101" pitchFamily="2" charset="-122"/>
            </a:endParaRPr>
          </a:p>
          <a:p>
            <a:pPr lvl="2">
              <a:lnSpc>
                <a:spcPts val="2600"/>
              </a:lnSpc>
              <a:spcBef>
                <a:spcPct val="0"/>
              </a:spcBef>
            </a:pPr>
            <a:r>
              <a:rPr lang="zh-CN" altLang="en-US" sz="1600" dirty="0" smtClean="0">
                <a:latin typeface="华文新魏" panose="02010800040101010101" pitchFamily="2" charset="-122"/>
                <a:ea typeface="华文新魏" panose="02010800040101010101" pitchFamily="2" charset="-122"/>
              </a:rPr>
              <a:t>平均旋转等待时间是磁盘旋转一周时间的</a:t>
            </a:r>
            <a:r>
              <a:rPr lang="en-US" altLang="zh-CN" sz="1600" dirty="0" smtClean="0">
                <a:latin typeface="华文新魏" panose="02010800040101010101" pitchFamily="2" charset="-122"/>
                <a:ea typeface="华文新魏" panose="02010800040101010101" pitchFamily="2" charset="-122"/>
              </a:rPr>
              <a:t>1/2</a:t>
            </a:r>
          </a:p>
          <a:p>
            <a:pPr lvl="2">
              <a:lnSpc>
                <a:spcPts val="2600"/>
              </a:lnSpc>
              <a:spcBef>
                <a:spcPct val="0"/>
              </a:spcBef>
            </a:pPr>
            <a:r>
              <a:rPr lang="zh-CN" altLang="en-US" sz="1600" dirty="0" smtClean="0">
                <a:latin typeface="华文新魏" panose="02010800040101010101" pitchFamily="2" charset="-122"/>
                <a:ea typeface="华文新魏" panose="02010800040101010101" pitchFamily="2" charset="-122"/>
              </a:rPr>
              <a:t>磁盘旋转一周需</a:t>
            </a:r>
            <a:r>
              <a:rPr lang="en-US" altLang="zh-CN" sz="1600" dirty="0" smtClean="0">
                <a:latin typeface="华文新魏" panose="02010800040101010101" pitchFamily="2" charset="-122"/>
                <a:ea typeface="华文新魏" panose="02010800040101010101" pitchFamily="2" charset="-122"/>
              </a:rPr>
              <a:t>4</a:t>
            </a:r>
            <a:r>
              <a:rPr lang="zh-CN" altLang="en-US" sz="1600" dirty="0" smtClean="0">
                <a:latin typeface="华文新魏" panose="02010800040101010101" pitchFamily="2" charset="-122"/>
                <a:ea typeface="华文新魏" panose="02010800040101010101" pitchFamily="2" charset="-122"/>
              </a:rPr>
              <a:t>毫秒到</a:t>
            </a:r>
            <a:r>
              <a:rPr lang="en-US" altLang="zh-CN" sz="1600" dirty="0" smtClean="0">
                <a:latin typeface="华文新魏" panose="02010800040101010101" pitchFamily="2" charset="-122"/>
                <a:ea typeface="华文新魏" panose="02010800040101010101" pitchFamily="2" charset="-122"/>
              </a:rPr>
              <a:t>11</a:t>
            </a:r>
            <a:r>
              <a:rPr lang="zh-CN" altLang="en-US" sz="1600" dirty="0" smtClean="0">
                <a:latin typeface="华文新魏" panose="02010800040101010101" pitchFamily="2" charset="-122"/>
                <a:ea typeface="华文新魏" panose="02010800040101010101" pitchFamily="2" charset="-122"/>
              </a:rPr>
              <a:t>毫秒</a:t>
            </a:r>
            <a:r>
              <a:rPr lang="en-US" altLang="zh-CN" sz="1600" dirty="0" smtClean="0">
                <a:latin typeface="华文新魏" panose="02010800040101010101" pitchFamily="2" charset="-122"/>
                <a:ea typeface="华文新魏" panose="02010800040101010101" pitchFamily="2" charset="-122"/>
              </a:rPr>
              <a:t>(5400 to 15000 </a:t>
            </a:r>
            <a:r>
              <a:rPr lang="en-US" altLang="zh-CN" sz="1600" dirty="0" err="1" smtClean="0">
                <a:latin typeface="华文新魏" panose="02010800040101010101" pitchFamily="2" charset="-122"/>
                <a:ea typeface="华文新魏" panose="02010800040101010101" pitchFamily="2" charset="-122"/>
              </a:rPr>
              <a:t>r.p.m</a:t>
            </a:r>
            <a:r>
              <a:rPr lang="en-US" altLang="zh-CN" sz="1600" dirty="0" smtClean="0">
                <a:latin typeface="华文新魏" panose="02010800040101010101" pitchFamily="2" charset="-122"/>
                <a:ea typeface="华文新魏" panose="02010800040101010101" pitchFamily="2" charset="-122"/>
              </a:rPr>
              <a:t>.)</a:t>
            </a:r>
          </a:p>
          <a:p>
            <a:pPr>
              <a:lnSpc>
                <a:spcPts val="2600"/>
              </a:lnSpc>
              <a:spcBef>
                <a:spcPct val="0"/>
              </a:spcBef>
            </a:pPr>
            <a:r>
              <a:rPr lang="zh-CN" altLang="en-US" sz="2400" b="1" dirty="0" smtClean="0">
                <a:solidFill>
                  <a:srgbClr val="000099"/>
                </a:solidFill>
                <a:latin typeface="华文新魏" panose="02010800040101010101" pitchFamily="2" charset="-122"/>
                <a:ea typeface="华文新魏" panose="02010800040101010101" pitchFamily="2" charset="-122"/>
              </a:rPr>
              <a:t>数据传输率：</a:t>
            </a:r>
            <a:r>
              <a:rPr lang="zh-CN" altLang="en-US" sz="2400" dirty="0" smtClean="0">
                <a:latin typeface="华文新魏" panose="02010800040101010101" pitchFamily="2" charset="-122"/>
                <a:ea typeface="华文新魏" panose="02010800040101010101" pitchFamily="2" charset="-122"/>
              </a:rPr>
              <a:t>从磁盘获得数据或向磁盘存储数据的速率</a:t>
            </a:r>
            <a:endParaRPr lang="en-US" altLang="zh-CN" sz="2400" dirty="0" smtClean="0">
              <a:latin typeface="华文新魏" panose="02010800040101010101" pitchFamily="2" charset="-122"/>
              <a:ea typeface="华文新魏" panose="02010800040101010101" pitchFamily="2" charset="-122"/>
            </a:endParaRPr>
          </a:p>
          <a:p>
            <a:pPr lvl="1">
              <a:lnSpc>
                <a:spcPts val="2600"/>
              </a:lnSpc>
              <a:spcBef>
                <a:spcPct val="0"/>
              </a:spcBef>
            </a:pPr>
            <a:r>
              <a:rPr lang="zh-CN" altLang="en-US" sz="2000" dirty="0" smtClean="0">
                <a:latin typeface="华文新魏" panose="02010800040101010101" pitchFamily="2" charset="-122"/>
                <a:ea typeface="华文新魏" panose="02010800040101010101" pitchFamily="2" charset="-122"/>
              </a:rPr>
              <a:t>最大传输率是每秒 </a:t>
            </a:r>
            <a:r>
              <a:rPr lang="en-US" altLang="zh-CN" sz="2000" dirty="0" smtClean="0">
                <a:latin typeface="华文新魏" panose="02010800040101010101" pitchFamily="2" charset="-122"/>
                <a:ea typeface="华文新魏" panose="02010800040101010101" pitchFamily="2" charset="-122"/>
              </a:rPr>
              <a:t>25 </a:t>
            </a:r>
            <a:r>
              <a:rPr lang="zh-CN" altLang="en-US" sz="2000" dirty="0" smtClean="0">
                <a:latin typeface="华文新魏" panose="02010800040101010101" pitchFamily="2" charset="-122"/>
                <a:ea typeface="华文新魏" panose="02010800040101010101" pitchFamily="2" charset="-122"/>
              </a:rPr>
              <a:t>到</a:t>
            </a:r>
            <a:r>
              <a:rPr lang="en-US" altLang="zh-CN" sz="2000" dirty="0" smtClean="0">
                <a:latin typeface="华文新魏" panose="02010800040101010101" pitchFamily="2" charset="-122"/>
                <a:ea typeface="华文新魏" panose="02010800040101010101" pitchFamily="2" charset="-122"/>
              </a:rPr>
              <a:t>100 MB, </a:t>
            </a:r>
            <a:r>
              <a:rPr lang="zh-CN" altLang="en-US" sz="2000" dirty="0" smtClean="0">
                <a:latin typeface="华文新魏" panose="02010800040101010101" pitchFamily="2" charset="-122"/>
                <a:ea typeface="华文新魏" panose="02010800040101010101" pitchFamily="2" charset="-122"/>
              </a:rPr>
              <a:t>内侧磁道数据传输率较低</a:t>
            </a:r>
            <a:endParaRPr lang="en-US" altLang="zh-CN" sz="2000" dirty="0" smtClean="0">
              <a:latin typeface="华文新魏" panose="02010800040101010101" pitchFamily="2" charset="-122"/>
              <a:ea typeface="华文新魏" panose="02010800040101010101" pitchFamily="2" charset="-122"/>
            </a:endParaRPr>
          </a:p>
          <a:p>
            <a:pPr lvl="1">
              <a:lnSpc>
                <a:spcPts val="2600"/>
              </a:lnSpc>
              <a:spcBef>
                <a:spcPct val="0"/>
              </a:spcBef>
            </a:pPr>
            <a:r>
              <a:rPr lang="zh-CN" altLang="en-US" sz="2000" dirty="0" smtClean="0">
                <a:latin typeface="华文新魏" panose="02010800040101010101" pitchFamily="2" charset="-122"/>
                <a:ea typeface="华文新魏" panose="02010800040101010101" pitchFamily="2" charset="-122"/>
              </a:rPr>
              <a:t>多个磁盘共享一个控制器，所以控制器可以处理的速度，也很重要</a:t>
            </a:r>
            <a:endParaRPr lang="en-US" altLang="zh-CN" sz="2000" dirty="0" smtClean="0">
              <a:latin typeface="华文新魏" panose="02010800040101010101" pitchFamily="2" charset="-122"/>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smtClean="0">
                <a:solidFill>
                  <a:srgbClr val="224568"/>
                </a:solidFill>
              </a:rPr>
              <a:t>磁盘性能的度量</a:t>
            </a:r>
            <a:r>
              <a:rPr lang="en-US" altLang="zh-CN" smtClean="0">
                <a:solidFill>
                  <a:srgbClr val="224568"/>
                </a:solidFill>
                <a:ea typeface="宋体" panose="02010600030101010101" pitchFamily="2" charset="-122"/>
              </a:rPr>
              <a:t>(</a:t>
            </a:r>
            <a:r>
              <a:rPr lang="zh-CN" altLang="en-US" smtClean="0">
                <a:solidFill>
                  <a:srgbClr val="224568"/>
                </a:solidFill>
              </a:rPr>
              <a:t>续</a:t>
            </a:r>
            <a:r>
              <a:rPr lang="en-US" altLang="zh-CN" smtClean="0">
                <a:solidFill>
                  <a:srgbClr val="224568"/>
                </a:solidFill>
                <a:ea typeface="宋体" panose="02010600030101010101" pitchFamily="2" charset="-122"/>
              </a:rPr>
              <a:t>)</a:t>
            </a:r>
          </a:p>
        </p:txBody>
      </p:sp>
      <p:sp>
        <p:nvSpPr>
          <p:cNvPr id="35843" name="Rectangle 3"/>
          <p:cNvSpPr>
            <a:spLocks noGrp="1" noChangeArrowheads="1"/>
          </p:cNvSpPr>
          <p:nvPr>
            <p:ph idx="1"/>
          </p:nvPr>
        </p:nvSpPr>
        <p:spPr>
          <a:xfrm>
            <a:off x="914400" y="1265238"/>
            <a:ext cx="7500938" cy="4859337"/>
          </a:xfrm>
        </p:spPr>
        <p:txBody>
          <a:bodyPr/>
          <a:lstStyle/>
          <a:p>
            <a:r>
              <a:rPr lang="zh-CN" altLang="en-US" sz="2800" b="1" dirty="0" smtClean="0">
                <a:solidFill>
                  <a:srgbClr val="000099"/>
                </a:solidFill>
                <a:latin typeface="华文新魏" panose="02010800040101010101" pitchFamily="2" charset="-122"/>
                <a:ea typeface="华文新魏" panose="02010800040101010101" pitchFamily="2" charset="-122"/>
              </a:rPr>
              <a:t>平均故障时间</a:t>
            </a:r>
            <a:r>
              <a:rPr lang="en-US" altLang="zh-CN" sz="2800" b="1" dirty="0" smtClean="0">
                <a:solidFill>
                  <a:srgbClr val="000099"/>
                </a:solidFill>
                <a:latin typeface="华文新魏" panose="02010800040101010101" pitchFamily="2" charset="-122"/>
                <a:ea typeface="华文新魏" panose="02010800040101010101" pitchFamily="2" charset="-122"/>
              </a:rPr>
              <a:t>(MTTF)</a:t>
            </a:r>
            <a:r>
              <a:rPr lang="en-US" altLang="zh-CN" sz="2800" dirty="0" smtClean="0">
                <a:latin typeface="华文新魏" panose="02010800040101010101" pitchFamily="2" charset="-122"/>
                <a:ea typeface="华文新魏" panose="02010800040101010101" pitchFamily="2" charset="-122"/>
              </a:rPr>
              <a:t> </a:t>
            </a:r>
            <a:r>
              <a:rPr lang="zh-CN" altLang="en-US" sz="2800" dirty="0" smtClean="0">
                <a:latin typeface="华文新魏" panose="02010800040101010101" pitchFamily="2" charset="-122"/>
                <a:ea typeface="华文新魏" panose="02010800040101010101" pitchFamily="2" charset="-122"/>
              </a:rPr>
              <a:t>：预计磁盘连续无故障运行的平均时间</a:t>
            </a:r>
            <a:endParaRPr lang="en-US" altLang="zh-CN" sz="28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预期工作年限</a:t>
            </a:r>
            <a:r>
              <a:rPr lang="en-US" altLang="zh-CN" sz="2400" dirty="0" smtClean="0">
                <a:latin typeface="华文新魏" panose="02010800040101010101" pitchFamily="2" charset="-122"/>
                <a:ea typeface="华文新魏" panose="02010800040101010101" pitchFamily="2" charset="-122"/>
              </a:rPr>
              <a:t>5</a:t>
            </a:r>
            <a:r>
              <a:rPr lang="zh-CN" altLang="en-US" sz="2400" dirty="0" smtClean="0">
                <a:latin typeface="华文新魏" panose="02010800040101010101" pitchFamily="2" charset="-122"/>
                <a:ea typeface="华文新魏" panose="02010800040101010101" pitchFamily="2" charset="-122"/>
              </a:rPr>
              <a:t>年左右</a:t>
            </a:r>
            <a:endParaRPr lang="en-US" altLang="zh-CN" sz="24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新磁盘出现故障的可能性很小</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一般来说，新磁盘的</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理论</a:t>
            </a:r>
            <a:r>
              <a:rPr lang="en-US" altLang="zh-CN" sz="2400" dirty="0" smtClean="0">
                <a:latin typeface="华文新魏" panose="02010800040101010101" pitchFamily="2" charset="-122"/>
                <a:ea typeface="华文新魏" panose="02010800040101010101" pitchFamily="2" charset="-122"/>
              </a:rPr>
              <a:t> MTTF”</a:t>
            </a:r>
            <a:r>
              <a:rPr lang="zh-CN" altLang="en-US" sz="2400" dirty="0" smtClean="0">
                <a:latin typeface="华文新魏" panose="02010800040101010101" pitchFamily="2" charset="-122"/>
                <a:ea typeface="华文新魏" panose="02010800040101010101" pitchFamily="2" charset="-122"/>
              </a:rPr>
              <a:t>是</a:t>
            </a:r>
            <a:r>
              <a:rPr lang="en-US" altLang="zh-CN" sz="2400" dirty="0" smtClean="0">
                <a:latin typeface="华文新魏" panose="02010800040101010101" pitchFamily="2" charset="-122"/>
                <a:ea typeface="华文新魏" panose="02010800040101010101" pitchFamily="2" charset="-122"/>
              </a:rPr>
              <a:t> 500,000 </a:t>
            </a:r>
            <a:r>
              <a:rPr lang="zh-CN" altLang="en-US" sz="2400" dirty="0" smtClean="0">
                <a:latin typeface="华文新魏" panose="02010800040101010101" pitchFamily="2" charset="-122"/>
                <a:ea typeface="华文新魏" panose="02010800040101010101" pitchFamily="2" charset="-122"/>
              </a:rPr>
              <a:t>到</a:t>
            </a:r>
            <a:r>
              <a:rPr lang="en-US" altLang="zh-CN" sz="2400" dirty="0" smtClean="0">
                <a:latin typeface="华文新魏" panose="02010800040101010101" pitchFamily="2" charset="-122"/>
                <a:ea typeface="华文新魏" panose="02010800040101010101" pitchFamily="2" charset="-122"/>
              </a:rPr>
              <a:t>1,200,000 </a:t>
            </a:r>
            <a:r>
              <a:rPr lang="zh-CN" altLang="en-US" sz="2400" dirty="0" smtClean="0">
                <a:latin typeface="华文新魏" panose="02010800040101010101" pitchFamily="2" charset="-122"/>
                <a:ea typeface="华文新魏" panose="02010800040101010101" pitchFamily="2" charset="-122"/>
              </a:rPr>
              <a:t>小时（</a:t>
            </a:r>
            <a:r>
              <a:rPr lang="en-US" altLang="zh-CN" sz="2400" dirty="0" smtClean="0">
                <a:latin typeface="华文新魏" panose="02010800040101010101" pitchFamily="2" charset="-122"/>
                <a:ea typeface="华文新魏" panose="02010800040101010101" pitchFamily="2" charset="-122"/>
              </a:rPr>
              <a:t>57</a:t>
            </a:r>
            <a:r>
              <a:rPr lang="zh-CN" altLang="en-US" sz="2400" dirty="0" smtClean="0">
                <a:latin typeface="华文新魏" panose="02010800040101010101" pitchFamily="2" charset="-122"/>
                <a:ea typeface="华文新魏" panose="02010800040101010101" pitchFamily="2" charset="-122"/>
              </a:rPr>
              <a:t>年</a:t>
            </a:r>
            <a:r>
              <a:rPr lang="en-US" altLang="zh-CN" sz="2400" dirty="0" smtClean="0">
                <a:latin typeface="华文新魏" panose="02010800040101010101" pitchFamily="2" charset="-122"/>
                <a:ea typeface="华文新魏" panose="02010800040101010101" pitchFamily="2" charset="-122"/>
              </a:rPr>
              <a:t>-136</a:t>
            </a:r>
            <a:r>
              <a:rPr lang="zh-CN" altLang="en-US" sz="2400" dirty="0" smtClean="0">
                <a:latin typeface="华文新魏" panose="02010800040101010101" pitchFamily="2" charset="-122"/>
                <a:ea typeface="华文新魏" panose="02010800040101010101" pitchFamily="2" charset="-122"/>
              </a:rPr>
              <a:t>年）</a:t>
            </a:r>
            <a:endParaRPr lang="en-US" altLang="zh-CN" sz="2400" dirty="0" smtClean="0">
              <a:latin typeface="华文新魏" panose="02010800040101010101" pitchFamily="2" charset="-122"/>
              <a:ea typeface="华文新魏" panose="02010800040101010101" pitchFamily="2" charset="-122"/>
            </a:endParaRPr>
          </a:p>
          <a:p>
            <a:pPr lvl="1"/>
            <a:r>
              <a:rPr lang="en-US" altLang="zh-CN" sz="2400" dirty="0" smtClean="0">
                <a:latin typeface="华文新魏" panose="02010800040101010101" pitchFamily="2" charset="-122"/>
                <a:ea typeface="华文新魏" panose="02010800040101010101" pitchFamily="2" charset="-122"/>
              </a:rPr>
              <a:t>MTTF </a:t>
            </a:r>
            <a:r>
              <a:rPr lang="zh-CN" altLang="en-US" sz="2400" dirty="0" smtClean="0">
                <a:latin typeface="华文新魏" panose="02010800040101010101" pitchFamily="2" charset="-122"/>
                <a:ea typeface="华文新魏" panose="02010800040101010101" pitchFamily="2" charset="-122"/>
              </a:rPr>
              <a:t>随着磁盘工作时间的增长而下降</a:t>
            </a:r>
            <a:endParaRPr lang="en-US" altLang="zh-CN" sz="2400" dirty="0" smtClean="0">
              <a:latin typeface="华文新魏" panose="02010800040101010101" pitchFamily="2" charset="-122"/>
              <a:ea typeface="华文新魏" panose="02010800040101010101" pitchFamily="2" charset="-122"/>
            </a:endParaRPr>
          </a:p>
          <a:p>
            <a:pPr lvl="1">
              <a:buFont typeface="Monotype Sorts"/>
              <a:buNone/>
            </a:pPr>
            <a:endParaRPr lang="en-US" altLang="zh-CN" sz="1800" dirty="0" smtClean="0"/>
          </a:p>
          <a:p>
            <a:endParaRPr lang="en-US" altLang="zh-CN" sz="1800" dirty="0" smtClean="0"/>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dirty="0">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闪存</a:t>
            </a:r>
            <a:endParaRPr lang="zh-CN" altLang="en-US" dirty="0"/>
          </a:p>
        </p:txBody>
      </p:sp>
      <p:sp>
        <p:nvSpPr>
          <p:cNvPr id="3" name="内容占位符 2"/>
          <p:cNvSpPr>
            <a:spLocks noGrp="1"/>
          </p:cNvSpPr>
          <p:nvPr>
            <p:ph idx="1"/>
          </p:nvPr>
        </p:nvSpPr>
        <p:spPr/>
        <p:txBody>
          <a:bodyPr/>
          <a:lstStyle/>
          <a:p>
            <a:pPr>
              <a:lnSpc>
                <a:spcPct val="90000"/>
              </a:lnSpc>
              <a:spcAft>
                <a:spcPts val="0"/>
              </a:spcAft>
            </a:pPr>
            <a:r>
              <a:rPr lang="en-US" altLang="en-US" sz="2000" dirty="0">
                <a:latin typeface="华文新魏" panose="02010800040101010101" pitchFamily="2" charset="-122"/>
                <a:ea typeface="华文新魏" panose="02010800040101010101" pitchFamily="2" charset="-122"/>
              </a:rPr>
              <a:t>NOR flash vs NAND flash</a:t>
            </a:r>
          </a:p>
          <a:p>
            <a:pPr>
              <a:lnSpc>
                <a:spcPct val="90000"/>
              </a:lnSpc>
              <a:spcAft>
                <a:spcPts val="0"/>
              </a:spcAft>
            </a:pPr>
            <a:r>
              <a:rPr lang="en-US" altLang="en-US" sz="2000" dirty="0">
                <a:latin typeface="华文新魏" panose="02010800040101010101" pitchFamily="2" charset="-122"/>
                <a:ea typeface="华文新魏" panose="02010800040101010101" pitchFamily="2" charset="-122"/>
              </a:rPr>
              <a:t>NAND flash </a:t>
            </a:r>
          </a:p>
          <a:p>
            <a:pPr lvl="1">
              <a:lnSpc>
                <a:spcPct val="90000"/>
              </a:lnSpc>
              <a:spcAft>
                <a:spcPts val="0"/>
              </a:spcAft>
            </a:pPr>
            <a:r>
              <a:rPr lang="en-US" altLang="en-US" sz="1800" dirty="0">
                <a:latin typeface="华文新魏" panose="02010800040101010101" pitchFamily="2" charset="-122"/>
                <a:ea typeface="华文新魏" panose="02010800040101010101" pitchFamily="2" charset="-122"/>
              </a:rPr>
              <a:t>used widely for storage, cheaper than NOR flash</a:t>
            </a:r>
          </a:p>
          <a:p>
            <a:pPr lvl="1">
              <a:lnSpc>
                <a:spcPct val="90000"/>
              </a:lnSpc>
              <a:spcAft>
                <a:spcPts val="0"/>
              </a:spcAft>
            </a:pPr>
            <a:r>
              <a:rPr lang="en-US" altLang="en-US" sz="1800" dirty="0">
                <a:latin typeface="华文新魏" panose="02010800040101010101" pitchFamily="2" charset="-122"/>
                <a:ea typeface="华文新魏" panose="02010800040101010101" pitchFamily="2" charset="-122"/>
              </a:rPr>
              <a:t>requires page-at-a-time read (page: 512 bytes to 4 KB)</a:t>
            </a:r>
          </a:p>
          <a:p>
            <a:pPr lvl="2">
              <a:spcAft>
                <a:spcPts val="0"/>
              </a:spcAft>
            </a:pPr>
            <a:r>
              <a:rPr lang="zh-CN" altLang="en-US" sz="1600" dirty="0">
                <a:latin typeface="华文新魏" panose="02010800040101010101" pitchFamily="2" charset="-122"/>
                <a:ea typeface="华文新魏" panose="02010800040101010101" pitchFamily="2" charset="-122"/>
              </a:rPr>
              <a:t>检索一</a:t>
            </a:r>
            <a:r>
              <a:rPr lang="zh-CN" altLang="en-US" sz="1600" dirty="0" smtClean="0">
                <a:latin typeface="华文新魏" panose="02010800040101010101" pitchFamily="2" charset="-122"/>
                <a:ea typeface="华文新魏" panose="02010800040101010101" pitchFamily="2" charset="-122"/>
              </a:rPr>
              <a:t>页的延迟时间：</a:t>
            </a:r>
            <a:r>
              <a:rPr lang="en-US" altLang="en-US" sz="1600" dirty="0" smtClean="0">
                <a:latin typeface="华文新魏" panose="02010800040101010101" pitchFamily="2" charset="-122"/>
                <a:ea typeface="华文新魏" panose="02010800040101010101" pitchFamily="2" charset="-122"/>
              </a:rPr>
              <a:t>20 </a:t>
            </a:r>
            <a:r>
              <a:rPr lang="en-US" altLang="en-US" sz="1600" dirty="0">
                <a:latin typeface="华文新魏" panose="02010800040101010101" pitchFamily="2" charset="-122"/>
                <a:ea typeface="华文新魏" panose="02010800040101010101" pitchFamily="2" charset="-122"/>
              </a:rPr>
              <a:t>to 100 </a:t>
            </a:r>
            <a:r>
              <a:rPr lang="en-US" altLang="en-US" sz="1600" dirty="0" smtClean="0">
                <a:latin typeface="华文新魏" panose="02010800040101010101" pitchFamily="2" charset="-122"/>
                <a:ea typeface="华文新魏" panose="02010800040101010101" pitchFamily="2" charset="-122"/>
              </a:rPr>
              <a:t>microseconds</a:t>
            </a:r>
            <a:endParaRPr lang="en-US" altLang="en-US" sz="1600" dirty="0">
              <a:latin typeface="华文新魏" panose="02010800040101010101" pitchFamily="2" charset="-122"/>
              <a:ea typeface="华文新魏" panose="02010800040101010101" pitchFamily="2" charset="-122"/>
            </a:endParaRPr>
          </a:p>
          <a:p>
            <a:pPr lvl="2">
              <a:spcAft>
                <a:spcPts val="0"/>
              </a:spcAft>
            </a:pPr>
            <a:r>
              <a:rPr lang="zh-CN" altLang="en-US" sz="1600" dirty="0">
                <a:latin typeface="华文新魏" panose="02010800040101010101" pitchFamily="2" charset="-122"/>
                <a:ea typeface="华文新魏" panose="02010800040101010101" pitchFamily="2" charset="-122"/>
              </a:rPr>
              <a:t>顺序读取和随机读取之间没有太大区别</a:t>
            </a:r>
            <a:endParaRPr lang="en-US" altLang="en-US" sz="1600" dirty="0" smtClean="0">
              <a:latin typeface="华文新魏" panose="02010800040101010101" pitchFamily="2" charset="-122"/>
              <a:ea typeface="华文新魏" panose="02010800040101010101" pitchFamily="2" charset="-122"/>
            </a:endParaRPr>
          </a:p>
          <a:p>
            <a:pPr lvl="1">
              <a:spcAft>
                <a:spcPts val="0"/>
              </a:spcAft>
            </a:pPr>
            <a:r>
              <a:rPr lang="zh-CN" altLang="en-US" sz="1800" dirty="0" smtClean="0">
                <a:latin typeface="华文新魏" panose="02010800040101010101" pitchFamily="2" charset="-122"/>
                <a:ea typeface="华文新魏" panose="02010800040101010101" pitchFamily="2" charset="-122"/>
              </a:rPr>
              <a:t>页一旦写入，就不能直接重写闪存页</a:t>
            </a:r>
            <a:endParaRPr lang="en-US" altLang="en-US" sz="1800" dirty="0" smtClean="0">
              <a:latin typeface="华文新魏" panose="02010800040101010101" pitchFamily="2" charset="-122"/>
              <a:ea typeface="华文新魏" panose="02010800040101010101" pitchFamily="2" charset="-122"/>
            </a:endParaRPr>
          </a:p>
          <a:p>
            <a:pPr lvl="2">
              <a:spcAft>
                <a:spcPts val="0"/>
              </a:spcAft>
            </a:pPr>
            <a:r>
              <a:rPr lang="zh-CN" altLang="en-US" sz="1600" dirty="0">
                <a:latin typeface="华文新魏" panose="02010800040101010101" pitchFamily="2" charset="-122"/>
                <a:ea typeface="华文新魏" panose="02010800040101010101" pitchFamily="2" charset="-122"/>
              </a:rPr>
              <a:t>必须</a:t>
            </a:r>
            <a:r>
              <a:rPr lang="zh-CN" altLang="en-US" sz="1600" dirty="0" smtClean="0">
                <a:latin typeface="华文新魏" panose="02010800040101010101" pitchFamily="2" charset="-122"/>
                <a:ea typeface="华文新魏" panose="02010800040101010101" pitchFamily="2" charset="-122"/>
              </a:rPr>
              <a:t>擦除然后重写</a:t>
            </a:r>
            <a:endParaRPr lang="en-US" altLang="zh-CN" sz="1600" dirty="0" smtClean="0">
              <a:latin typeface="华文新魏" panose="02010800040101010101" pitchFamily="2" charset="-122"/>
              <a:ea typeface="华文新魏" panose="02010800040101010101" pitchFamily="2" charset="-122"/>
            </a:endParaRPr>
          </a:p>
          <a:p>
            <a:pPr lvl="2">
              <a:spcAft>
                <a:spcPts val="0"/>
              </a:spcAft>
            </a:pPr>
            <a:r>
              <a:rPr lang="zh-CN" altLang="en-US" sz="1600" dirty="0">
                <a:latin typeface="华文新魏" panose="02010800040101010101" pitchFamily="2" charset="-122"/>
                <a:ea typeface="华文新魏" panose="02010800040101010101" pitchFamily="2" charset="-122"/>
              </a:rPr>
              <a:t>闪</a:t>
            </a:r>
            <a:r>
              <a:rPr lang="zh-CN" altLang="en-US" sz="1600" dirty="0" smtClean="0">
                <a:latin typeface="华文新魏" panose="02010800040101010101" pitchFamily="2" charset="-122"/>
                <a:ea typeface="华文新魏" panose="02010800040101010101" pitchFamily="2" charset="-122"/>
              </a:rPr>
              <a:t>存页可以被擦除的次数是有限的，大约</a:t>
            </a:r>
            <a:r>
              <a:rPr lang="en-US" altLang="zh-CN" sz="1600" dirty="0" smtClean="0">
                <a:latin typeface="华文新魏" panose="02010800040101010101" pitchFamily="2" charset="-122"/>
                <a:ea typeface="华文新魏" panose="02010800040101010101" pitchFamily="2" charset="-122"/>
              </a:rPr>
              <a:t>100000--1000000</a:t>
            </a:r>
            <a:endParaRPr lang="en-US" altLang="en-US" sz="1600" dirty="0" smtClean="0">
              <a:latin typeface="华文新魏" panose="02010800040101010101" pitchFamily="2" charset="-122"/>
              <a:ea typeface="华文新魏" panose="02010800040101010101" pitchFamily="2" charset="-122"/>
            </a:endParaRPr>
          </a:p>
          <a:p>
            <a:pPr>
              <a:spcAft>
                <a:spcPts val="0"/>
              </a:spcAft>
            </a:pPr>
            <a:r>
              <a:rPr lang="en-US" altLang="en-US" sz="2000" b="1" dirty="0" smtClean="0">
                <a:solidFill>
                  <a:srgbClr val="002060"/>
                </a:solidFill>
                <a:latin typeface="华文新魏" panose="02010800040101010101" pitchFamily="2" charset="-122"/>
                <a:ea typeface="华文新魏" panose="02010800040101010101" pitchFamily="2" charset="-122"/>
              </a:rPr>
              <a:t>Solid state disks</a:t>
            </a:r>
            <a:r>
              <a:rPr lang="en-US" altLang="en-US" sz="2000" dirty="0" smtClean="0">
                <a:latin typeface="华文新魏" panose="02010800040101010101" pitchFamily="2" charset="-122"/>
                <a:ea typeface="华文新魏" panose="02010800040101010101" pitchFamily="2" charset="-122"/>
              </a:rPr>
              <a:t> </a:t>
            </a:r>
          </a:p>
          <a:p>
            <a:pPr lvl="1">
              <a:spcAft>
                <a:spcPts val="0"/>
              </a:spcAft>
            </a:pPr>
            <a:r>
              <a:rPr lang="en-US" altLang="en-US" sz="1800" dirty="0" smtClean="0">
                <a:latin typeface="华文新魏" panose="02010800040101010101" pitchFamily="2" charset="-122"/>
                <a:ea typeface="华文新魏" panose="02010800040101010101" pitchFamily="2" charset="-122"/>
              </a:rPr>
              <a:t>Use </a:t>
            </a:r>
            <a:r>
              <a:rPr lang="en-US" altLang="en-US" sz="1800" dirty="0">
                <a:latin typeface="华文新魏" panose="02010800040101010101" pitchFamily="2" charset="-122"/>
                <a:ea typeface="华文新魏" panose="02010800040101010101" pitchFamily="2" charset="-122"/>
              </a:rPr>
              <a:t>standard block-oriented disk interfaces, but store data on multiple flash storage devices internally</a:t>
            </a:r>
          </a:p>
          <a:p>
            <a:pPr lvl="1">
              <a:spcAft>
                <a:spcPts val="0"/>
              </a:spcAft>
            </a:pPr>
            <a:r>
              <a:rPr lang="en-US" altLang="en-US" sz="1800" dirty="0">
                <a:latin typeface="华文新魏" panose="02010800040101010101" pitchFamily="2" charset="-122"/>
                <a:ea typeface="华文新魏" panose="02010800040101010101" pitchFamily="2" charset="-122"/>
              </a:rPr>
              <a:t>Transfer rate of up to 500 MB/sec using SATA, and </a:t>
            </a:r>
            <a:br>
              <a:rPr lang="en-US" altLang="en-US" sz="1800" dirty="0">
                <a:latin typeface="华文新魏" panose="02010800040101010101" pitchFamily="2" charset="-122"/>
                <a:ea typeface="华文新魏" panose="02010800040101010101" pitchFamily="2" charset="-122"/>
              </a:rPr>
            </a:br>
            <a:r>
              <a:rPr lang="en-US" altLang="en-US" sz="1800" dirty="0">
                <a:latin typeface="华文新魏" panose="02010800040101010101" pitchFamily="2" charset="-122"/>
                <a:ea typeface="华文新魏" panose="02010800040101010101" pitchFamily="2" charset="-122"/>
              </a:rPr>
              <a:t>up to 3 GB/sec using </a:t>
            </a:r>
            <a:r>
              <a:rPr lang="en-US" altLang="en-US" sz="1800" dirty="0" err="1">
                <a:latin typeface="华文新魏" panose="02010800040101010101" pitchFamily="2" charset="-122"/>
                <a:ea typeface="华文新魏" panose="02010800040101010101" pitchFamily="2" charset="-122"/>
              </a:rPr>
              <a:t>NVMe</a:t>
            </a:r>
            <a:r>
              <a:rPr lang="en-US" altLang="en-US" sz="1800" dirty="0">
                <a:latin typeface="华文新魏" panose="02010800040101010101" pitchFamily="2" charset="-122"/>
                <a:ea typeface="华文新魏" panose="02010800040101010101" pitchFamily="2" charset="-122"/>
              </a:rPr>
              <a:t> </a:t>
            </a:r>
            <a:r>
              <a:rPr lang="en-US" altLang="en-US" sz="1800" dirty="0" err="1">
                <a:latin typeface="华文新魏" panose="02010800040101010101" pitchFamily="2" charset="-122"/>
                <a:ea typeface="华文新魏" panose="02010800040101010101" pitchFamily="2" charset="-122"/>
              </a:rPr>
              <a:t>PCIe</a:t>
            </a:r>
            <a:endParaRPr lang="en-US" altLang="en-US" sz="1800" dirty="0">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物理存储系统</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207124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41375" y="301625"/>
            <a:ext cx="8077200" cy="609600"/>
          </a:xfrm>
        </p:spPr>
        <p:txBody>
          <a:bodyPr/>
          <a:lstStyle/>
          <a:p>
            <a:r>
              <a:rPr lang="zh-CN" altLang="en-US" dirty="0" smtClean="0">
                <a:solidFill>
                  <a:srgbClr val="224568"/>
                </a:solidFill>
              </a:rPr>
              <a:t>提纲</a:t>
            </a:r>
            <a:endParaRPr lang="zh-CN" altLang="en-US" dirty="0" smtClean="0">
              <a:solidFill>
                <a:srgbClr val="224568"/>
              </a:solidFill>
              <a:ea typeface="宋体" panose="02010600030101010101" pitchFamily="2" charset="-122"/>
            </a:endParaRPr>
          </a:p>
        </p:txBody>
      </p:sp>
      <p:sp>
        <p:nvSpPr>
          <p:cNvPr id="9219" name="Rectangle 3"/>
          <p:cNvSpPr>
            <a:spLocks noGrp="1" noChangeArrowheads="1"/>
          </p:cNvSpPr>
          <p:nvPr>
            <p:ph idx="1"/>
          </p:nvPr>
        </p:nvSpPr>
        <p:spPr>
          <a:xfrm>
            <a:off x="844550" y="1441450"/>
            <a:ext cx="7848600" cy="5032375"/>
          </a:xfrm>
        </p:spPr>
        <p:txBody>
          <a:bodyPr/>
          <a:lstStyle/>
          <a:p>
            <a:r>
              <a:rPr lang="zh-CN" altLang="zh-CN" sz="2400" dirty="0" smtClean="0">
                <a:latin typeface="华文新魏" panose="02010800040101010101" pitchFamily="2" charset="-122"/>
                <a:ea typeface="华文新魏" panose="02010800040101010101" pitchFamily="2" charset="-122"/>
              </a:rPr>
              <a:t>物理存储介质概述</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存储器接口</a:t>
            </a:r>
            <a:endParaRPr lang="en-US" altLang="zh-CN" sz="2400" dirty="0" smtClean="0">
              <a:latin typeface="华文新魏" panose="02010800040101010101" pitchFamily="2" charset="-122"/>
              <a:ea typeface="华文新魏" panose="02010800040101010101" pitchFamily="2" charset="-122"/>
            </a:endParaRPr>
          </a:p>
          <a:p>
            <a:r>
              <a:rPr lang="zh-CN" altLang="en-US" sz="2400" dirty="0" smtClean="0">
                <a:latin typeface="华文新魏" panose="02010800040101010101" pitchFamily="2" charset="-122"/>
                <a:ea typeface="华文新魏" panose="02010800040101010101" pitchFamily="2" charset="-122"/>
              </a:rPr>
              <a:t>磁盘</a:t>
            </a:r>
            <a:endParaRPr lang="en-US" altLang="zh-CN" sz="2400" dirty="0" smtClean="0">
              <a:latin typeface="华文新魏" panose="02010800040101010101" pitchFamily="2" charset="-122"/>
              <a:ea typeface="华文新魏" panose="02010800040101010101" pitchFamily="2" charset="-122"/>
            </a:endParaRPr>
          </a:p>
          <a:p>
            <a:r>
              <a:rPr lang="zh-CN" altLang="en-US" sz="2400" dirty="0">
                <a:latin typeface="华文新魏" panose="02010800040101010101" pitchFamily="2" charset="-122"/>
                <a:ea typeface="华文新魏" panose="02010800040101010101" pitchFamily="2" charset="-122"/>
              </a:rPr>
              <a:t>闪</a:t>
            </a:r>
            <a:r>
              <a:rPr lang="zh-CN" altLang="en-US" sz="2400" dirty="0" smtClean="0">
                <a:latin typeface="华文新魏" panose="02010800040101010101" pitchFamily="2" charset="-122"/>
                <a:ea typeface="华文新魏" panose="02010800040101010101" pitchFamily="2" charset="-122"/>
              </a:rPr>
              <a:t>存</a:t>
            </a:r>
            <a:endParaRPr lang="en-US" altLang="zh-CN" sz="2400" dirty="0" smtClean="0">
              <a:latin typeface="华文新魏" panose="02010800040101010101" pitchFamily="2" charset="-122"/>
              <a:ea typeface="华文新魏" panose="02010800040101010101" pitchFamily="2" charset="-122"/>
            </a:endParaRPr>
          </a:p>
          <a:p>
            <a:r>
              <a:rPr lang="en-US" altLang="zh-CN" sz="2400" dirty="0" smtClean="0">
                <a:latin typeface="华文新魏" panose="02010800040101010101" pitchFamily="2" charset="-122"/>
                <a:ea typeface="华文新魏" panose="02010800040101010101" pitchFamily="2" charset="-122"/>
              </a:rPr>
              <a:t>RAID</a:t>
            </a:r>
          </a:p>
          <a:p>
            <a:r>
              <a:rPr lang="zh-CN" altLang="en-US" sz="2400" dirty="0">
                <a:latin typeface="华文新魏" panose="02010800040101010101" pitchFamily="2" charset="-122"/>
                <a:ea typeface="华文新魏" panose="02010800040101010101" pitchFamily="2" charset="-122"/>
              </a:rPr>
              <a:t>磁盘</a:t>
            </a:r>
            <a:r>
              <a:rPr lang="zh-CN" altLang="en-US" sz="2400" dirty="0" smtClean="0">
                <a:latin typeface="华文新魏" panose="02010800040101010101" pitchFamily="2" charset="-122"/>
                <a:ea typeface="华文新魏" panose="02010800040101010101" pitchFamily="2" charset="-122"/>
              </a:rPr>
              <a:t>块访问</a:t>
            </a:r>
            <a:endParaRPr lang="en-US" altLang="zh-CN" sz="2400" dirty="0" smtClean="0"/>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panose="02010800040101010101" pitchFamily="2" charset="-122"/>
                <a:ea typeface="华文新魏" panose="02010800040101010101" pitchFamily="2" charset="-122"/>
              </a:rPr>
              <a:t>闪</a:t>
            </a:r>
            <a:r>
              <a:rPr lang="zh-CN" altLang="en-US" dirty="0" smtClean="0">
                <a:latin typeface="华文新魏" panose="02010800040101010101" pitchFamily="2" charset="-122"/>
                <a:ea typeface="华文新魏" panose="02010800040101010101" pitchFamily="2" charset="-122"/>
              </a:rPr>
              <a:t>存</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p:txBody>
          <a:bodyPr/>
          <a:lstStyle/>
          <a:p>
            <a:r>
              <a:rPr lang="zh-CN" altLang="en-US" sz="1800" dirty="0" smtClean="0">
                <a:latin typeface="华文新魏" panose="02010800040101010101" pitchFamily="2" charset="-122"/>
                <a:ea typeface="华文新魏" panose="02010800040101010101" pitchFamily="2" charset="-122"/>
              </a:rPr>
              <a:t>擦除操作必须在一组页</a:t>
            </a:r>
            <a:r>
              <a:rPr lang="en-US" altLang="zh-CN" sz="1800" dirty="0" smtClean="0">
                <a:latin typeface="华文新魏" panose="02010800040101010101" pitchFamily="2" charset="-122"/>
                <a:ea typeface="华文新魏" panose="02010800040101010101" pitchFamily="2" charset="-122"/>
              </a:rPr>
              <a:t>(</a:t>
            </a:r>
            <a:r>
              <a:rPr lang="zh-CN" altLang="en-US" sz="1800" dirty="0" smtClean="0">
                <a:latin typeface="华文新魏" panose="02010800040101010101" pitchFamily="2" charset="-122"/>
                <a:ea typeface="华文新魏" panose="02010800040101010101" pitchFamily="2" charset="-122"/>
              </a:rPr>
              <a:t>擦除块，</a:t>
            </a:r>
            <a:r>
              <a:rPr lang="en-US" altLang="en-US" sz="1800" dirty="0" smtClean="0">
                <a:solidFill>
                  <a:srgbClr val="002060"/>
                </a:solidFill>
                <a:latin typeface="华文新魏" panose="02010800040101010101" pitchFamily="2" charset="-122"/>
                <a:ea typeface="华文新魏" panose="02010800040101010101" pitchFamily="2" charset="-122"/>
              </a:rPr>
              <a:t>erase </a:t>
            </a:r>
            <a:r>
              <a:rPr lang="en-US" altLang="en-US" sz="1800" dirty="0">
                <a:solidFill>
                  <a:srgbClr val="002060"/>
                </a:solidFill>
                <a:latin typeface="华文新魏" panose="02010800040101010101" pitchFamily="2" charset="-122"/>
                <a:ea typeface="华文新魏" panose="02010800040101010101" pitchFamily="2" charset="-122"/>
              </a:rPr>
              <a:t>block </a:t>
            </a:r>
            <a:r>
              <a:rPr lang="en-US" altLang="zh-CN" sz="1800" dirty="0" smtClean="0">
                <a:latin typeface="华文新魏" panose="02010800040101010101" pitchFamily="2" charset="-122"/>
                <a:ea typeface="华文新魏" panose="02010800040101010101" pitchFamily="2" charset="-122"/>
              </a:rPr>
              <a:t>)</a:t>
            </a:r>
            <a:r>
              <a:rPr lang="zh-CN" altLang="en-US" sz="1800" dirty="0" smtClean="0">
                <a:latin typeface="华文新魏" panose="02010800040101010101" pitchFamily="2" charset="-122"/>
                <a:ea typeface="华文新魏" panose="02010800040101010101" pitchFamily="2" charset="-122"/>
              </a:rPr>
              <a:t>上执行</a:t>
            </a:r>
            <a:endParaRPr lang="en-US" altLang="en-US" sz="1800" dirty="0">
              <a:solidFill>
                <a:srgbClr val="002060"/>
              </a:solidFill>
              <a:latin typeface="华文新魏" panose="02010800040101010101" pitchFamily="2" charset="-122"/>
              <a:ea typeface="华文新魏" panose="02010800040101010101" pitchFamily="2" charset="-122"/>
            </a:endParaRPr>
          </a:p>
          <a:p>
            <a:pPr lvl="1"/>
            <a:r>
              <a:rPr lang="en-US" altLang="en-US" sz="1600" dirty="0">
                <a:latin typeface="华文新魏" panose="02010800040101010101" pitchFamily="2" charset="-122"/>
                <a:ea typeface="华文新魏" panose="02010800040101010101" pitchFamily="2" charset="-122"/>
              </a:rPr>
              <a:t>Takes 2 to 5 </a:t>
            </a:r>
            <a:r>
              <a:rPr lang="en-US" altLang="en-US" sz="1600" dirty="0" err="1">
                <a:latin typeface="华文新魏" panose="02010800040101010101" pitchFamily="2" charset="-122"/>
                <a:ea typeface="华文新魏" panose="02010800040101010101" pitchFamily="2" charset="-122"/>
              </a:rPr>
              <a:t>millisecs</a:t>
            </a:r>
            <a:endParaRPr lang="en-US" altLang="en-US" sz="1600" dirty="0">
              <a:latin typeface="华文新魏" panose="02010800040101010101" pitchFamily="2" charset="-122"/>
              <a:ea typeface="华文新魏" panose="02010800040101010101" pitchFamily="2" charset="-122"/>
            </a:endParaRPr>
          </a:p>
          <a:p>
            <a:pPr lvl="1"/>
            <a:r>
              <a:rPr lang="en-US" altLang="en-US" sz="1600" dirty="0">
                <a:latin typeface="华文新魏" panose="02010800040101010101" pitchFamily="2" charset="-122"/>
                <a:ea typeface="华文新魏" panose="02010800040101010101" pitchFamily="2" charset="-122"/>
              </a:rPr>
              <a:t>Erase block typically 256 KB to 1 MB (128 to 256 pages)</a:t>
            </a:r>
          </a:p>
          <a:p>
            <a:r>
              <a:rPr lang="zh-CN" altLang="en-US" sz="1800" dirty="0">
                <a:latin typeface="华文新魏" panose="02010800040101010101" pitchFamily="2" charset="-122"/>
                <a:ea typeface="华文新魏" panose="02010800040101010101" pitchFamily="2" charset="-122"/>
              </a:rPr>
              <a:t>闪存</a:t>
            </a:r>
            <a:r>
              <a:rPr lang="zh-CN" altLang="en-US" sz="1800" dirty="0" smtClean="0">
                <a:latin typeface="华文新魏" panose="02010800040101010101" pitchFamily="2" charset="-122"/>
                <a:ea typeface="华文新魏" panose="02010800040101010101" pitchFamily="2" charset="-122"/>
              </a:rPr>
              <a:t>系统通过将逻辑页号映射</a:t>
            </a:r>
            <a:r>
              <a:rPr lang="en-US" altLang="zh-CN" sz="1800" dirty="0" smtClean="0">
                <a:latin typeface="华文新魏" panose="02010800040101010101" pitchFamily="2" charset="-122"/>
                <a:ea typeface="华文新魏" panose="02010800040101010101" pitchFamily="2" charset="-122"/>
              </a:rPr>
              <a:t>(</a:t>
            </a:r>
            <a:r>
              <a:rPr lang="en-US" altLang="en-US" sz="1800" dirty="0">
                <a:solidFill>
                  <a:srgbClr val="002060"/>
                </a:solidFill>
                <a:latin typeface="华文新魏" panose="02010800040101010101" pitchFamily="2" charset="-122"/>
                <a:ea typeface="华文新魏" panose="02010800040101010101" pitchFamily="2" charset="-122"/>
              </a:rPr>
              <a:t>Remapping</a:t>
            </a:r>
            <a:r>
              <a:rPr lang="en-US" altLang="zh-CN" sz="1800" dirty="0" smtClean="0">
                <a:latin typeface="华文新魏" panose="02010800040101010101" pitchFamily="2" charset="-122"/>
                <a:ea typeface="华文新魏" panose="02010800040101010101" pitchFamily="2" charset="-122"/>
              </a:rPr>
              <a:t>)</a:t>
            </a:r>
            <a:r>
              <a:rPr lang="zh-CN" altLang="en-US" sz="1800" dirty="0" smtClean="0">
                <a:latin typeface="华文新魏" panose="02010800040101010101" pitchFamily="2" charset="-122"/>
                <a:ea typeface="华文新魏" panose="02010800040101010101" pitchFamily="2" charset="-122"/>
              </a:rPr>
              <a:t>到物理页号来限制慢的擦除速度和更新限制的影响</a:t>
            </a:r>
            <a:endParaRPr lang="en-US" altLang="en-US" sz="1800" dirty="0">
              <a:latin typeface="华文新魏" panose="02010800040101010101" pitchFamily="2" charset="-122"/>
              <a:ea typeface="华文新魏" panose="02010800040101010101" pitchFamily="2" charset="-122"/>
            </a:endParaRPr>
          </a:p>
          <a:p>
            <a:r>
              <a:rPr lang="zh-CN" altLang="en-US" sz="1800" dirty="0" smtClean="0">
                <a:solidFill>
                  <a:srgbClr val="002060"/>
                </a:solidFill>
                <a:latin typeface="华文新魏" panose="02010800040101010101" pitchFamily="2" charset="-122"/>
                <a:ea typeface="华文新魏" panose="02010800040101010101" pitchFamily="2" charset="-122"/>
              </a:rPr>
              <a:t>转换表</a:t>
            </a:r>
            <a:r>
              <a:rPr lang="en-US" altLang="zh-CN" sz="1800" dirty="0" smtClean="0">
                <a:solidFill>
                  <a:srgbClr val="002060"/>
                </a:solidFill>
                <a:latin typeface="华文新魏" panose="02010800040101010101" pitchFamily="2" charset="-122"/>
                <a:ea typeface="华文新魏" panose="02010800040101010101" pitchFamily="2" charset="-122"/>
              </a:rPr>
              <a:t>(</a:t>
            </a:r>
            <a:r>
              <a:rPr lang="en-US" altLang="en-US" sz="1800" dirty="0" smtClean="0">
                <a:solidFill>
                  <a:srgbClr val="002060"/>
                </a:solidFill>
                <a:latin typeface="华文新魏" panose="02010800040101010101" pitchFamily="2" charset="-122"/>
                <a:ea typeface="华文新魏" panose="02010800040101010101" pitchFamily="2" charset="-122"/>
              </a:rPr>
              <a:t>Flash </a:t>
            </a:r>
            <a:r>
              <a:rPr lang="en-US" altLang="en-US" sz="1800" dirty="0">
                <a:solidFill>
                  <a:srgbClr val="002060"/>
                </a:solidFill>
                <a:latin typeface="华文新魏" panose="02010800040101010101" pitchFamily="2" charset="-122"/>
                <a:ea typeface="华文新魏" panose="02010800040101010101" pitchFamily="2" charset="-122"/>
              </a:rPr>
              <a:t>translation </a:t>
            </a:r>
            <a:r>
              <a:rPr lang="en-US" altLang="en-US" sz="1800" dirty="0" smtClean="0">
                <a:solidFill>
                  <a:srgbClr val="002060"/>
                </a:solidFill>
                <a:latin typeface="华文新魏" panose="02010800040101010101" pitchFamily="2" charset="-122"/>
                <a:ea typeface="华文新魏" panose="02010800040101010101" pitchFamily="2" charset="-122"/>
              </a:rPr>
              <a:t>table) </a:t>
            </a:r>
            <a:r>
              <a:rPr lang="zh-CN" altLang="en-US" sz="1800" dirty="0" smtClean="0">
                <a:latin typeface="华文新魏" panose="02010800040101010101" pitchFamily="2" charset="-122"/>
                <a:ea typeface="华文新魏" panose="02010800040101010101" pitchFamily="2" charset="-122"/>
              </a:rPr>
              <a:t>轨迹映射</a:t>
            </a:r>
            <a:endParaRPr lang="en-US" altLang="en-US" sz="1800" dirty="0">
              <a:latin typeface="华文新魏" panose="02010800040101010101" pitchFamily="2" charset="-122"/>
              <a:ea typeface="华文新魏" panose="02010800040101010101" pitchFamily="2" charset="-122"/>
            </a:endParaRPr>
          </a:p>
          <a:p>
            <a:pPr lvl="1"/>
            <a:r>
              <a:rPr lang="en-US" altLang="en-US" sz="1600" dirty="0">
                <a:latin typeface="华文新魏" panose="02010800040101010101" pitchFamily="2" charset="-122"/>
                <a:ea typeface="华文新魏" panose="02010800040101010101" pitchFamily="2" charset="-122"/>
              </a:rPr>
              <a:t>also stored in a label field of flash page</a:t>
            </a:r>
          </a:p>
          <a:p>
            <a:pPr lvl="1"/>
            <a:r>
              <a:rPr lang="en-US" altLang="en-US" sz="1600" dirty="0">
                <a:latin typeface="华文新魏" panose="02010800040101010101" pitchFamily="2" charset="-122"/>
                <a:ea typeface="华文新魏" panose="02010800040101010101" pitchFamily="2" charset="-122"/>
              </a:rPr>
              <a:t>remapping carried out by </a:t>
            </a:r>
            <a:r>
              <a:rPr lang="zh-CN" altLang="en-US" sz="1600" dirty="0">
                <a:latin typeface="华文新魏" panose="02010800040101010101" pitchFamily="2" charset="-122"/>
                <a:ea typeface="华文新魏" panose="02010800040101010101" pitchFamily="2" charset="-122"/>
              </a:rPr>
              <a:t>闪存</a:t>
            </a:r>
            <a:r>
              <a:rPr lang="zh-CN" altLang="en-US" sz="1600" dirty="0" smtClean="0">
                <a:latin typeface="华文新魏" panose="02010800040101010101" pitchFamily="2" charset="-122"/>
                <a:ea typeface="华文新魏" panose="02010800040101010101" pitchFamily="2" charset="-122"/>
              </a:rPr>
              <a:t>转换层</a:t>
            </a:r>
            <a:r>
              <a:rPr lang="en-US" altLang="zh-CN" sz="1600" dirty="0" smtClean="0">
                <a:latin typeface="华文新魏" panose="02010800040101010101" pitchFamily="2" charset="-122"/>
                <a:ea typeface="华文新魏" panose="02010800040101010101" pitchFamily="2" charset="-122"/>
              </a:rPr>
              <a:t>(</a:t>
            </a:r>
            <a:r>
              <a:rPr lang="en-US" altLang="en-US" sz="1600" dirty="0" smtClean="0">
                <a:solidFill>
                  <a:srgbClr val="002060"/>
                </a:solidFill>
                <a:latin typeface="华文新魏" panose="02010800040101010101" pitchFamily="2" charset="-122"/>
                <a:ea typeface="华文新魏" panose="02010800040101010101" pitchFamily="2" charset="-122"/>
              </a:rPr>
              <a:t>flash </a:t>
            </a:r>
            <a:r>
              <a:rPr lang="en-US" altLang="en-US" sz="1600" dirty="0">
                <a:solidFill>
                  <a:srgbClr val="002060"/>
                </a:solidFill>
                <a:latin typeface="华文新魏" panose="02010800040101010101" pitchFamily="2" charset="-122"/>
                <a:ea typeface="华文新魏" panose="02010800040101010101" pitchFamily="2" charset="-122"/>
              </a:rPr>
              <a:t>translation </a:t>
            </a:r>
            <a:r>
              <a:rPr lang="en-US" altLang="en-US" sz="1600" dirty="0" smtClean="0">
                <a:solidFill>
                  <a:srgbClr val="002060"/>
                </a:solidFill>
                <a:latin typeface="华文新魏" panose="02010800040101010101" pitchFamily="2" charset="-122"/>
                <a:ea typeface="华文新魏" panose="02010800040101010101" pitchFamily="2" charset="-122"/>
              </a:rPr>
              <a:t>layer)</a:t>
            </a:r>
          </a:p>
          <a:p>
            <a:endParaRPr lang="en-US" altLang="en-US" sz="2000" dirty="0">
              <a:solidFill>
                <a:srgbClr val="002060"/>
              </a:solidFill>
              <a:latin typeface="华文新魏" panose="02010800040101010101" pitchFamily="2" charset="-122"/>
              <a:ea typeface="华文新魏" panose="02010800040101010101" pitchFamily="2" charset="-122"/>
            </a:endParaRPr>
          </a:p>
          <a:p>
            <a:endParaRPr lang="en-US" altLang="en-US" sz="2000" dirty="0" smtClean="0">
              <a:solidFill>
                <a:srgbClr val="002060"/>
              </a:solidFill>
              <a:latin typeface="华文新魏" panose="02010800040101010101" pitchFamily="2" charset="-122"/>
              <a:ea typeface="华文新魏" panose="02010800040101010101" pitchFamily="2" charset="-122"/>
            </a:endParaRPr>
          </a:p>
          <a:p>
            <a:endParaRPr lang="en-US" altLang="en-US" sz="2000" dirty="0">
              <a:solidFill>
                <a:srgbClr val="002060"/>
              </a:solidFill>
              <a:latin typeface="华文新魏" panose="02010800040101010101" pitchFamily="2" charset="-122"/>
              <a:ea typeface="华文新魏" panose="02010800040101010101" pitchFamily="2" charset="-122"/>
            </a:endParaRPr>
          </a:p>
          <a:p>
            <a:endParaRPr lang="en-US" altLang="en-US" sz="2000" dirty="0" smtClean="0">
              <a:latin typeface="华文新魏" panose="02010800040101010101" pitchFamily="2" charset="-122"/>
              <a:ea typeface="华文新魏" panose="02010800040101010101" pitchFamily="2" charset="-122"/>
            </a:endParaRPr>
          </a:p>
          <a:p>
            <a:r>
              <a:rPr lang="en-US" altLang="en-US" sz="1800" dirty="0" smtClean="0">
                <a:latin typeface="华文新魏" panose="02010800040101010101" pitchFamily="2" charset="-122"/>
                <a:ea typeface="华文新魏" panose="02010800040101010101" pitchFamily="2" charset="-122"/>
              </a:rPr>
              <a:t>After </a:t>
            </a:r>
            <a:r>
              <a:rPr lang="en-US" altLang="en-US" sz="1800" dirty="0">
                <a:latin typeface="华文新魏" panose="02010800040101010101" pitchFamily="2" charset="-122"/>
                <a:ea typeface="华文新魏" panose="02010800040101010101" pitchFamily="2" charset="-122"/>
              </a:rPr>
              <a:t>100,000 to 1,000,000 erases, erase block becomes unreliable and cannot be used</a:t>
            </a:r>
          </a:p>
          <a:p>
            <a:pPr lvl="1"/>
            <a:r>
              <a:rPr lang="zh-CN" altLang="en-US" sz="1600" dirty="0" smtClean="0">
                <a:solidFill>
                  <a:srgbClr val="002060"/>
                </a:solidFill>
                <a:latin typeface="华文新魏" panose="02010800040101010101" pitchFamily="2" charset="-122"/>
                <a:ea typeface="华文新魏" panose="02010800040101010101" pitchFamily="2" charset="-122"/>
              </a:rPr>
              <a:t>消耗均衡</a:t>
            </a:r>
            <a:r>
              <a:rPr lang="en-US" altLang="zh-CN" sz="1600" dirty="0" smtClean="0">
                <a:solidFill>
                  <a:srgbClr val="002060"/>
                </a:solidFill>
                <a:latin typeface="华文新魏" panose="02010800040101010101" pitchFamily="2" charset="-122"/>
                <a:ea typeface="华文新魏" panose="02010800040101010101" pitchFamily="2" charset="-122"/>
              </a:rPr>
              <a:t>(</a:t>
            </a:r>
            <a:r>
              <a:rPr lang="en-US" altLang="en-US" sz="1600" dirty="0" smtClean="0">
                <a:solidFill>
                  <a:srgbClr val="002060"/>
                </a:solidFill>
                <a:latin typeface="华文新魏" panose="02010800040101010101" pitchFamily="2" charset="-122"/>
                <a:ea typeface="华文新魏" panose="02010800040101010101" pitchFamily="2" charset="-122"/>
              </a:rPr>
              <a:t>wear leveling)</a:t>
            </a:r>
            <a:endParaRPr lang="en-US" altLang="en-US" sz="1600" dirty="0">
              <a:solidFill>
                <a:srgbClr val="002060"/>
              </a:solidFill>
              <a:latin typeface="华文新魏" panose="02010800040101010101" pitchFamily="2" charset="-122"/>
              <a:ea typeface="华文新魏" panose="02010800040101010101" pitchFamily="2" charset="-122"/>
            </a:endParaRPr>
          </a:p>
          <a:p>
            <a:endParaRPr lang="en-US" altLang="en-US" sz="2000" dirty="0" smtClean="0">
              <a:solidFill>
                <a:srgbClr val="002060"/>
              </a:solidFill>
              <a:latin typeface="华文新魏" panose="02010800040101010101" pitchFamily="2" charset="-122"/>
              <a:ea typeface="华文新魏" panose="02010800040101010101" pitchFamily="2" charset="-122"/>
            </a:endParaRPr>
          </a:p>
          <a:p>
            <a:endParaRPr lang="en-US" altLang="en-US" sz="2000" dirty="0">
              <a:solidFill>
                <a:srgbClr val="002060"/>
              </a:solidFill>
              <a:latin typeface="华文新魏" panose="02010800040101010101" pitchFamily="2" charset="-122"/>
              <a:ea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endParaRPr>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物理存储系统</a:t>
            </a:r>
            <a:endParaRPr lang="zh-CN" altLang="zh-CN" dirty="0">
              <a:cs typeface="+mn-cs"/>
            </a:endParaRPr>
          </a:p>
        </p:txBody>
      </p:sp>
      <p:pic>
        <p:nvPicPr>
          <p:cNvPr id="5" name="Picture 2"/>
          <p:cNvPicPr>
            <a:picLocks noChangeAspect="1"/>
          </p:cNvPicPr>
          <p:nvPr/>
        </p:nvPicPr>
        <p:blipFill>
          <a:blip r:embed="rId3"/>
          <a:stretch>
            <a:fillRect/>
          </a:stretch>
        </p:blipFill>
        <p:spPr>
          <a:xfrm>
            <a:off x="2650366" y="3800808"/>
            <a:ext cx="4041837" cy="1535569"/>
          </a:xfrm>
          <a:prstGeom prst="rect">
            <a:avLst/>
          </a:prstGeom>
        </p:spPr>
      </p:pic>
    </p:spTree>
    <p:extLst>
      <p:ext uri="{BB962C8B-B14F-4D97-AF65-F5344CB8AC3E}">
        <p14:creationId xmlns:p14="http://schemas.microsoft.com/office/powerpoint/2010/main" val="258961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SSD</a:t>
            </a:r>
            <a:r>
              <a:rPr lang="zh-CN" altLang="en-US" dirty="0" smtClean="0"/>
              <a:t>的性能指标</a:t>
            </a:r>
            <a:endParaRPr lang="zh-CN" altLang="en-US" dirty="0"/>
          </a:p>
        </p:txBody>
      </p:sp>
      <p:sp>
        <p:nvSpPr>
          <p:cNvPr id="3" name="内容占位符 2"/>
          <p:cNvSpPr>
            <a:spLocks noGrp="1"/>
          </p:cNvSpPr>
          <p:nvPr>
            <p:ph idx="1"/>
          </p:nvPr>
        </p:nvSpPr>
        <p:spPr/>
        <p:txBody>
          <a:bodyPr/>
          <a:lstStyle/>
          <a:p>
            <a:r>
              <a:rPr lang="en-IN" altLang="zh-CN" sz="2000" dirty="0"/>
              <a:t>Random reads/writes per second</a:t>
            </a:r>
          </a:p>
          <a:p>
            <a:pPr lvl="1"/>
            <a:r>
              <a:rPr lang="en-IN" altLang="zh-CN" sz="1800" dirty="0"/>
              <a:t>Typical 4 KB reads:  10,000 reads per second (10,000 IOPS)</a:t>
            </a:r>
          </a:p>
          <a:p>
            <a:pPr lvl="1"/>
            <a:r>
              <a:rPr lang="en-IN" altLang="zh-CN" sz="1800" dirty="0"/>
              <a:t>Typical  4KB writes: 40,000 IOPS</a:t>
            </a:r>
          </a:p>
          <a:p>
            <a:pPr lvl="1"/>
            <a:r>
              <a:rPr lang="en-IN" altLang="zh-CN" sz="1800" dirty="0"/>
              <a:t>SSDs support parallel reads</a:t>
            </a:r>
          </a:p>
          <a:p>
            <a:pPr lvl="2"/>
            <a:r>
              <a:rPr lang="en-IN" altLang="zh-CN" sz="1600" dirty="0"/>
              <a:t>Typical 4KB reads: </a:t>
            </a:r>
          </a:p>
          <a:p>
            <a:pPr lvl="3"/>
            <a:r>
              <a:rPr lang="en-IN" altLang="zh-CN" sz="1600" dirty="0"/>
              <a:t>100,000 IOPS with 32 requests in parallel (QD-32) on SATA</a:t>
            </a:r>
          </a:p>
          <a:p>
            <a:pPr lvl="3"/>
            <a:r>
              <a:rPr lang="en-IN" altLang="zh-CN" sz="1600" dirty="0"/>
              <a:t>350,000 IOPS with QD-32 on </a:t>
            </a:r>
            <a:r>
              <a:rPr lang="en-IN" altLang="zh-CN" sz="1600" dirty="0" err="1"/>
              <a:t>NVMe</a:t>
            </a:r>
            <a:r>
              <a:rPr lang="en-IN" altLang="zh-CN" sz="1600" dirty="0"/>
              <a:t> </a:t>
            </a:r>
            <a:r>
              <a:rPr lang="en-IN" altLang="zh-CN" sz="1600" dirty="0" err="1"/>
              <a:t>PCIe</a:t>
            </a:r>
            <a:endParaRPr lang="en-IN" altLang="zh-CN" sz="1600" dirty="0"/>
          </a:p>
          <a:p>
            <a:pPr lvl="2"/>
            <a:r>
              <a:rPr lang="en-IN" altLang="zh-CN" sz="1600" dirty="0"/>
              <a:t>Typical 4KB writes:</a:t>
            </a:r>
          </a:p>
          <a:p>
            <a:pPr lvl="3"/>
            <a:r>
              <a:rPr lang="en-IN" altLang="zh-CN" sz="1600" dirty="0"/>
              <a:t>100,000 IOPS with QD-32, even higher on some models</a:t>
            </a:r>
          </a:p>
          <a:p>
            <a:r>
              <a:rPr lang="en-IN" altLang="zh-CN" sz="2000" dirty="0"/>
              <a:t> Data transfer rate for sequential reads/writes</a:t>
            </a:r>
          </a:p>
          <a:p>
            <a:pPr lvl="1"/>
            <a:r>
              <a:rPr lang="en-IN" altLang="zh-CN" sz="1800" dirty="0"/>
              <a:t>400 MB/sec for SATA3, 2 to 3 GB/sec using </a:t>
            </a:r>
            <a:r>
              <a:rPr lang="en-IN" altLang="zh-CN" sz="1800" dirty="0" err="1"/>
              <a:t>NVMe</a:t>
            </a:r>
            <a:r>
              <a:rPr lang="en-IN" altLang="zh-CN" sz="1800" dirty="0"/>
              <a:t> </a:t>
            </a:r>
            <a:r>
              <a:rPr lang="en-IN" altLang="zh-CN" sz="1800" dirty="0" err="1"/>
              <a:t>PCIe</a:t>
            </a:r>
            <a:endParaRPr lang="en-IN" altLang="zh-CN" sz="1800" dirty="0"/>
          </a:p>
          <a:p>
            <a:r>
              <a:rPr lang="en-IN" altLang="zh-CN" sz="2000" b="1" dirty="0"/>
              <a:t>Hybrid disks</a:t>
            </a:r>
            <a:r>
              <a:rPr lang="en-IN" altLang="zh-CN" sz="2000" dirty="0"/>
              <a:t>: combine small amount of flash cache with larger magnetic disk</a:t>
            </a:r>
          </a:p>
          <a:p>
            <a:endParaRPr lang="zh-CN" altLang="en-US" dirty="0"/>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物理存储系统</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2091482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anose="02010800040101010101" pitchFamily="2" charset="-122"/>
                <a:ea typeface="华文新魏" panose="02010800040101010101" pitchFamily="2" charset="-122"/>
              </a:rPr>
              <a:t>RAID</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p:txBody>
          <a:bodyPr/>
          <a:lstStyle/>
          <a:p>
            <a:pPr>
              <a:spcBef>
                <a:spcPts val="0"/>
              </a:spcBef>
              <a:spcAft>
                <a:spcPts val="0"/>
              </a:spcAft>
            </a:pPr>
            <a:r>
              <a:rPr lang="en-US" altLang="en-US" sz="2400" b="1" dirty="0">
                <a:solidFill>
                  <a:srgbClr val="002060"/>
                </a:solidFill>
                <a:latin typeface="华文新魏" panose="02010800040101010101" pitchFamily="2" charset="-122"/>
                <a:ea typeface="华文新魏" panose="02010800040101010101" pitchFamily="2" charset="-122"/>
              </a:rPr>
              <a:t>RAID: Redundant Arrays of Independent </a:t>
            </a:r>
            <a:r>
              <a:rPr lang="en-US" altLang="en-US" sz="2400" b="1" dirty="0" smtClean="0">
                <a:solidFill>
                  <a:srgbClr val="002060"/>
                </a:solidFill>
                <a:latin typeface="华文新魏" panose="02010800040101010101" pitchFamily="2" charset="-122"/>
                <a:ea typeface="华文新魏" panose="02010800040101010101" pitchFamily="2" charset="-122"/>
              </a:rPr>
              <a:t>Disks(</a:t>
            </a:r>
            <a:r>
              <a:rPr lang="zh-CN" altLang="en-US" sz="2400" b="1" dirty="0" smtClean="0">
                <a:solidFill>
                  <a:srgbClr val="002060"/>
                </a:solidFill>
                <a:latin typeface="华文新魏" panose="02010800040101010101" pitchFamily="2" charset="-122"/>
                <a:ea typeface="华文新魏" panose="02010800040101010101" pitchFamily="2" charset="-122"/>
              </a:rPr>
              <a:t>独立磁盘冗余阵列</a:t>
            </a:r>
            <a:r>
              <a:rPr lang="en-US" altLang="en-US" sz="2400" b="1" dirty="0" smtClean="0">
                <a:solidFill>
                  <a:srgbClr val="002060"/>
                </a:solidFill>
                <a:latin typeface="华文新魏" panose="02010800040101010101" pitchFamily="2" charset="-122"/>
                <a:ea typeface="华文新魏" panose="02010800040101010101" pitchFamily="2" charset="-122"/>
              </a:rPr>
              <a:t>) </a:t>
            </a:r>
            <a:endParaRPr lang="en-US" altLang="en-US" sz="2400" dirty="0">
              <a:solidFill>
                <a:srgbClr val="002060"/>
              </a:solidFill>
              <a:latin typeface="华文新魏" panose="02010800040101010101" pitchFamily="2" charset="-122"/>
              <a:ea typeface="华文新魏" panose="02010800040101010101" pitchFamily="2" charset="-122"/>
            </a:endParaRPr>
          </a:p>
          <a:p>
            <a:pPr lvl="1">
              <a:spcBef>
                <a:spcPts val="0"/>
              </a:spcBef>
              <a:spcAft>
                <a:spcPts val="0"/>
              </a:spcAft>
            </a:pPr>
            <a:r>
              <a:rPr lang="en-US" altLang="en-US" sz="2000" dirty="0">
                <a:latin typeface="华文新魏" panose="02010800040101010101" pitchFamily="2" charset="-122"/>
                <a:ea typeface="华文新魏" panose="02010800040101010101" pitchFamily="2" charset="-122"/>
              </a:rPr>
              <a:t>disk organization techniques that manage a large numbers of disks, providing a view of a single disk of </a:t>
            </a:r>
          </a:p>
          <a:p>
            <a:pPr lvl="2">
              <a:spcBef>
                <a:spcPts val="0"/>
              </a:spcBef>
              <a:spcAft>
                <a:spcPts val="0"/>
              </a:spcAft>
            </a:pPr>
            <a:r>
              <a:rPr lang="en-US" altLang="en-US" sz="1800" b="1" dirty="0">
                <a:solidFill>
                  <a:srgbClr val="002060"/>
                </a:solidFill>
                <a:latin typeface="华文新魏" panose="02010800040101010101" pitchFamily="2" charset="-122"/>
                <a:ea typeface="华文新魏" panose="02010800040101010101" pitchFamily="2" charset="-122"/>
              </a:rPr>
              <a:t>high capacity </a:t>
            </a:r>
            <a:r>
              <a:rPr lang="en-US" altLang="en-US" sz="1800" dirty="0">
                <a:latin typeface="华文新魏" panose="02010800040101010101" pitchFamily="2" charset="-122"/>
                <a:ea typeface="华文新魏" panose="02010800040101010101" pitchFamily="2" charset="-122"/>
              </a:rPr>
              <a:t>and </a:t>
            </a:r>
            <a:r>
              <a:rPr lang="en-US" altLang="en-US" sz="1800" b="1" dirty="0">
                <a:solidFill>
                  <a:srgbClr val="002060"/>
                </a:solidFill>
                <a:latin typeface="华文新魏" panose="02010800040101010101" pitchFamily="2" charset="-122"/>
                <a:ea typeface="华文新魏" panose="02010800040101010101" pitchFamily="2" charset="-122"/>
              </a:rPr>
              <a:t>high speed  </a:t>
            </a:r>
            <a:r>
              <a:rPr lang="en-US" altLang="en-US" sz="1800" dirty="0">
                <a:latin typeface="华文新魏" panose="02010800040101010101" pitchFamily="2" charset="-122"/>
                <a:ea typeface="华文新魏" panose="02010800040101010101" pitchFamily="2" charset="-122"/>
              </a:rPr>
              <a:t>by using multiple disks in parallel,  </a:t>
            </a:r>
          </a:p>
          <a:p>
            <a:pPr lvl="2">
              <a:spcBef>
                <a:spcPts val="0"/>
              </a:spcBef>
              <a:spcAft>
                <a:spcPts val="0"/>
              </a:spcAft>
            </a:pPr>
            <a:r>
              <a:rPr lang="en-US" altLang="en-US" sz="1800" b="1" dirty="0">
                <a:solidFill>
                  <a:srgbClr val="002060"/>
                </a:solidFill>
                <a:latin typeface="华文新魏" panose="02010800040101010101" pitchFamily="2" charset="-122"/>
                <a:ea typeface="华文新魏" panose="02010800040101010101" pitchFamily="2" charset="-122"/>
              </a:rPr>
              <a:t>high reliability </a:t>
            </a:r>
            <a:r>
              <a:rPr lang="en-US" altLang="en-US" sz="1800" dirty="0">
                <a:latin typeface="华文新魏" panose="02010800040101010101" pitchFamily="2" charset="-122"/>
                <a:ea typeface="华文新魏" panose="02010800040101010101" pitchFamily="2" charset="-122"/>
              </a:rPr>
              <a:t>by storing data redundantly, so that data can be recovered even if  a disk fails </a:t>
            </a:r>
          </a:p>
          <a:p>
            <a:pPr>
              <a:spcBef>
                <a:spcPts val="0"/>
              </a:spcBef>
              <a:spcAft>
                <a:spcPts val="0"/>
              </a:spcAft>
            </a:pPr>
            <a:r>
              <a:rPr lang="en-US" altLang="en-US" sz="2400" dirty="0">
                <a:latin typeface="华文新魏" panose="02010800040101010101" pitchFamily="2" charset="-122"/>
                <a:ea typeface="华文新魏" panose="02010800040101010101" pitchFamily="2" charset="-122"/>
              </a:rPr>
              <a:t>The chance that some disk out of a set of </a:t>
            </a:r>
            <a:r>
              <a:rPr lang="en-US" altLang="en-US" sz="2400" i="1" dirty="0">
                <a:latin typeface="华文新魏" panose="02010800040101010101" pitchFamily="2" charset="-122"/>
                <a:ea typeface="华文新魏" panose="02010800040101010101" pitchFamily="2" charset="-122"/>
              </a:rPr>
              <a:t>N</a:t>
            </a:r>
            <a:r>
              <a:rPr lang="en-US" altLang="en-US" sz="2400" dirty="0">
                <a:latin typeface="华文新魏" panose="02010800040101010101" pitchFamily="2" charset="-122"/>
                <a:ea typeface="华文新魏" panose="02010800040101010101" pitchFamily="2" charset="-122"/>
              </a:rPr>
              <a:t> disks will fail is much higher than the chance that a specific single disk will fail.</a:t>
            </a:r>
          </a:p>
          <a:p>
            <a:pPr lvl="1">
              <a:spcBef>
                <a:spcPts val="0"/>
              </a:spcBef>
              <a:spcAft>
                <a:spcPts val="0"/>
              </a:spcAft>
            </a:pPr>
            <a:r>
              <a:rPr lang="en-US" altLang="en-US" sz="2000" dirty="0">
                <a:latin typeface="华文新魏" panose="02010800040101010101" pitchFamily="2" charset="-122"/>
                <a:ea typeface="华文新魏" panose="02010800040101010101" pitchFamily="2" charset="-122"/>
              </a:rPr>
              <a:t>E.g., a system with 100 disks, each with MTTF of 100,000 hours (approx.  11 years), will have a system MTTF of 1000 hours (approx. 41 days)</a:t>
            </a:r>
          </a:p>
          <a:p>
            <a:pPr lvl="1">
              <a:spcBef>
                <a:spcPts val="0"/>
              </a:spcBef>
              <a:spcAft>
                <a:spcPts val="0"/>
              </a:spcAft>
            </a:pPr>
            <a:r>
              <a:rPr lang="en-US" altLang="en-US" sz="2000" dirty="0">
                <a:latin typeface="华文新魏" panose="02010800040101010101" pitchFamily="2" charset="-122"/>
                <a:ea typeface="华文新魏" panose="02010800040101010101" pitchFamily="2" charset="-122"/>
              </a:rPr>
              <a:t>Techniques for using redundancy to avoid data loss are critical with large numbers of disks</a:t>
            </a:r>
          </a:p>
          <a:p>
            <a:pPr>
              <a:spcBef>
                <a:spcPts val="0"/>
              </a:spcBef>
            </a:pPr>
            <a:endParaRPr lang="zh-CN" altLang="en-US" dirty="0">
              <a:latin typeface="华文新魏" panose="02010800040101010101" pitchFamily="2" charset="-122"/>
              <a:ea typeface="华文新魏" panose="02010800040101010101" pitchFamily="2" charset="-122"/>
            </a:endParaRPr>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物理存储系统</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947065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anose="02010800040101010101" pitchFamily="2" charset="-122"/>
                <a:ea typeface="华文新魏" panose="02010800040101010101" pitchFamily="2" charset="-122"/>
              </a:rPr>
              <a:t>RAID</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p:txBody>
          <a:bodyPr/>
          <a:lstStyle/>
          <a:p>
            <a:pPr>
              <a:spcBef>
                <a:spcPts val="0"/>
              </a:spcBef>
              <a:spcAft>
                <a:spcPts val="0"/>
              </a:spcAft>
            </a:pPr>
            <a:r>
              <a:rPr lang="en-US" altLang="en-US" sz="2000" b="1" dirty="0">
                <a:solidFill>
                  <a:srgbClr val="002060"/>
                </a:solidFill>
              </a:rPr>
              <a:t>Redundancy</a:t>
            </a:r>
            <a:r>
              <a:rPr lang="en-US" altLang="en-US" sz="2000" dirty="0"/>
              <a:t> – store extra information that can be used to rebuild information lost in a disk failure</a:t>
            </a:r>
          </a:p>
          <a:p>
            <a:pPr>
              <a:spcBef>
                <a:spcPts val="0"/>
              </a:spcBef>
              <a:spcAft>
                <a:spcPts val="0"/>
              </a:spcAft>
            </a:pPr>
            <a:r>
              <a:rPr lang="en-US" altLang="en-US" sz="2000" dirty="0"/>
              <a:t>E.g., </a:t>
            </a:r>
            <a:r>
              <a:rPr lang="en-US" altLang="en-US" sz="2000" b="1" dirty="0">
                <a:solidFill>
                  <a:srgbClr val="002060"/>
                </a:solidFill>
              </a:rPr>
              <a:t>Mirroring</a:t>
            </a:r>
            <a:r>
              <a:rPr lang="en-US" altLang="en-US" sz="2000" b="1" dirty="0"/>
              <a:t> </a:t>
            </a:r>
            <a:r>
              <a:rPr lang="en-US" altLang="en-US" sz="2000" dirty="0"/>
              <a:t>(or</a:t>
            </a:r>
            <a:r>
              <a:rPr lang="en-US" altLang="en-US" sz="2000" b="1" dirty="0"/>
              <a:t> shadowing</a:t>
            </a:r>
            <a:r>
              <a:rPr lang="en-US" altLang="en-US" sz="2000" dirty="0"/>
              <a:t>)</a:t>
            </a:r>
          </a:p>
          <a:p>
            <a:pPr lvl="1">
              <a:spcBef>
                <a:spcPts val="0"/>
              </a:spcBef>
              <a:spcAft>
                <a:spcPts val="0"/>
              </a:spcAft>
            </a:pPr>
            <a:r>
              <a:rPr lang="en-US" altLang="en-US" sz="1800" dirty="0"/>
              <a:t>Duplicate every disk.  Logical disk consists of two physical disks.</a:t>
            </a:r>
          </a:p>
          <a:p>
            <a:pPr lvl="1">
              <a:spcBef>
                <a:spcPts val="0"/>
              </a:spcBef>
              <a:spcAft>
                <a:spcPts val="0"/>
              </a:spcAft>
            </a:pPr>
            <a:r>
              <a:rPr lang="en-US" altLang="en-US" sz="1800" dirty="0"/>
              <a:t>Every write is carried out on both disks</a:t>
            </a:r>
          </a:p>
          <a:p>
            <a:pPr lvl="2">
              <a:spcBef>
                <a:spcPts val="0"/>
              </a:spcBef>
              <a:spcAft>
                <a:spcPts val="0"/>
              </a:spcAft>
            </a:pPr>
            <a:r>
              <a:rPr lang="en-US" altLang="en-US" sz="1600" dirty="0"/>
              <a:t>Reads can take place from either disk</a:t>
            </a:r>
          </a:p>
          <a:p>
            <a:pPr lvl="1">
              <a:spcBef>
                <a:spcPts val="0"/>
              </a:spcBef>
              <a:spcAft>
                <a:spcPts val="0"/>
              </a:spcAft>
            </a:pPr>
            <a:r>
              <a:rPr lang="en-US" altLang="en-US" sz="1800" dirty="0"/>
              <a:t>If one disk in a pair fails, data still available in the other</a:t>
            </a:r>
          </a:p>
          <a:p>
            <a:pPr lvl="2">
              <a:spcBef>
                <a:spcPts val="0"/>
              </a:spcBef>
              <a:spcAft>
                <a:spcPts val="0"/>
              </a:spcAft>
            </a:pPr>
            <a:r>
              <a:rPr lang="en-US" altLang="en-US" sz="1600" dirty="0"/>
              <a:t>Data loss would occur only if a disk fails, and its mirror disk also fails before the system is repaired</a:t>
            </a:r>
          </a:p>
          <a:p>
            <a:pPr lvl="3">
              <a:spcBef>
                <a:spcPts val="0"/>
              </a:spcBef>
              <a:spcAft>
                <a:spcPts val="0"/>
              </a:spcAft>
            </a:pPr>
            <a:r>
              <a:rPr lang="en-US" altLang="en-US" sz="1600" dirty="0"/>
              <a:t>Probability of combined event is very small </a:t>
            </a:r>
          </a:p>
          <a:p>
            <a:pPr lvl="4">
              <a:spcBef>
                <a:spcPts val="0"/>
              </a:spcBef>
              <a:spcAft>
                <a:spcPts val="0"/>
              </a:spcAft>
            </a:pPr>
            <a:r>
              <a:rPr lang="en-US" altLang="en-US" sz="1600" dirty="0"/>
              <a:t>Except for dependent failure modes such as fire or building collapse or electrical power surges</a:t>
            </a:r>
          </a:p>
          <a:p>
            <a:pPr>
              <a:spcBef>
                <a:spcPts val="0"/>
              </a:spcBef>
              <a:spcAft>
                <a:spcPts val="0"/>
              </a:spcAft>
            </a:pPr>
            <a:r>
              <a:rPr lang="en-US" altLang="en-US" sz="2000" b="1" dirty="0">
                <a:solidFill>
                  <a:srgbClr val="002060"/>
                </a:solidFill>
              </a:rPr>
              <a:t>Mean time to data loss</a:t>
            </a:r>
            <a:r>
              <a:rPr lang="en-US" altLang="en-US" sz="2000" dirty="0">
                <a:solidFill>
                  <a:srgbClr val="002060"/>
                </a:solidFill>
              </a:rPr>
              <a:t> </a:t>
            </a:r>
            <a:r>
              <a:rPr lang="en-US" altLang="en-US" sz="2000" dirty="0"/>
              <a:t>depends on mean time to failure, </a:t>
            </a:r>
            <a:br>
              <a:rPr lang="en-US" altLang="en-US" sz="2000" dirty="0"/>
            </a:br>
            <a:r>
              <a:rPr lang="en-US" altLang="en-US" sz="2000" dirty="0"/>
              <a:t>and </a:t>
            </a:r>
            <a:r>
              <a:rPr lang="en-US" altLang="en-US" sz="2000" b="1" dirty="0">
                <a:solidFill>
                  <a:srgbClr val="002060"/>
                </a:solidFill>
              </a:rPr>
              <a:t>mean time to repair</a:t>
            </a:r>
          </a:p>
          <a:p>
            <a:pPr lvl="1">
              <a:spcBef>
                <a:spcPts val="0"/>
              </a:spcBef>
              <a:spcAft>
                <a:spcPts val="0"/>
              </a:spcAft>
            </a:pPr>
            <a:r>
              <a:rPr lang="en-US" altLang="en-US" sz="1800" dirty="0"/>
              <a:t>E.g., MTTF of 100,000 hours, mean time to repair of 10 hours gives mean time to data loss of 500*10</a:t>
            </a:r>
            <a:r>
              <a:rPr lang="en-US" altLang="en-US" sz="1800" baseline="30000" dirty="0"/>
              <a:t>6</a:t>
            </a:r>
            <a:r>
              <a:rPr lang="en-US" altLang="en-US" sz="1800" dirty="0"/>
              <a:t> hours (or 57,000 years) for a mirrored pair of disks (ignoring dependent failure modes)</a:t>
            </a:r>
          </a:p>
          <a:p>
            <a:pPr>
              <a:spcBef>
                <a:spcPts val="0"/>
              </a:spcBef>
            </a:pPr>
            <a:endParaRPr lang="zh-CN" altLang="en-US" dirty="0"/>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物理存储系统</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167321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anose="02010800040101010101" pitchFamily="2" charset="-122"/>
                <a:ea typeface="华文新魏" panose="02010800040101010101" pitchFamily="2" charset="-122"/>
              </a:rPr>
              <a:t>RAID</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532563" y="1371600"/>
            <a:ext cx="8058777" cy="4876800"/>
          </a:xfrm>
        </p:spPr>
        <p:txBody>
          <a:bodyPr/>
          <a:lstStyle/>
          <a:p>
            <a:pPr>
              <a:spcBef>
                <a:spcPts val="0"/>
              </a:spcBef>
              <a:spcAft>
                <a:spcPts val="0"/>
              </a:spcAft>
            </a:pPr>
            <a:r>
              <a:rPr lang="zh-CN" altLang="en-US" sz="2000" dirty="0">
                <a:latin typeface="华文新魏" panose="02010800040101010101" pitchFamily="2" charset="-122"/>
                <a:ea typeface="华文新魏" panose="02010800040101010101" pitchFamily="2" charset="-122"/>
              </a:rPr>
              <a:t>磁盘系统中的并行两个主要目标</a:t>
            </a:r>
            <a:r>
              <a:rPr lang="en-US" altLang="en-US" sz="2000" dirty="0" smtClean="0">
                <a:latin typeface="华文新魏" panose="02010800040101010101" pitchFamily="2" charset="-122"/>
                <a:ea typeface="华文新魏" panose="02010800040101010101" pitchFamily="2" charset="-122"/>
              </a:rPr>
              <a:t>: </a:t>
            </a:r>
            <a:endParaRPr lang="en-US" altLang="en-US" sz="2000" dirty="0">
              <a:latin typeface="华文新魏" panose="02010800040101010101" pitchFamily="2" charset="-122"/>
              <a:ea typeface="华文新魏" panose="02010800040101010101" pitchFamily="2" charset="-122"/>
            </a:endParaRPr>
          </a:p>
          <a:p>
            <a:pPr lvl="1">
              <a:spcBef>
                <a:spcPts val="0"/>
              </a:spcBef>
              <a:spcAft>
                <a:spcPts val="0"/>
              </a:spcAft>
              <a:buFont typeface="Monotype Sorts" pitchFamily="-65" charset="2"/>
              <a:buNone/>
            </a:pPr>
            <a:r>
              <a:rPr lang="en-US" altLang="en-US" sz="1800" dirty="0">
                <a:latin typeface="华文新魏" panose="02010800040101010101" pitchFamily="2" charset="-122"/>
                <a:ea typeface="华文新魏" panose="02010800040101010101" pitchFamily="2" charset="-122"/>
              </a:rPr>
              <a:t>1.	</a:t>
            </a:r>
            <a:r>
              <a:rPr lang="zh-CN" altLang="en-US" sz="1800" dirty="0">
                <a:latin typeface="华文新魏" panose="02010800040101010101" pitchFamily="2" charset="-122"/>
                <a:ea typeface="华文新魏" panose="02010800040101010101" pitchFamily="2" charset="-122"/>
              </a:rPr>
              <a:t>对多个小型访问操作（块访问）进行负载均衡，以提高访问的吞吐量</a:t>
            </a:r>
            <a:endParaRPr lang="en-US" altLang="en-US" sz="1800" dirty="0">
              <a:latin typeface="华文新魏" panose="02010800040101010101" pitchFamily="2" charset="-122"/>
              <a:ea typeface="华文新魏" panose="02010800040101010101" pitchFamily="2" charset="-122"/>
            </a:endParaRPr>
          </a:p>
          <a:p>
            <a:pPr lvl="1">
              <a:spcBef>
                <a:spcPts val="0"/>
              </a:spcBef>
              <a:spcAft>
                <a:spcPts val="0"/>
              </a:spcAft>
              <a:buFont typeface="Monotype Sorts" pitchFamily="-65" charset="2"/>
              <a:buNone/>
            </a:pPr>
            <a:r>
              <a:rPr lang="en-US" altLang="en-US" sz="1800" dirty="0">
                <a:latin typeface="华文新魏" panose="02010800040101010101" pitchFamily="2" charset="-122"/>
                <a:ea typeface="华文新魏" panose="02010800040101010101" pitchFamily="2" charset="-122"/>
              </a:rPr>
              <a:t>2.	</a:t>
            </a:r>
            <a:r>
              <a:rPr lang="zh-CN" altLang="en-US" sz="1800" dirty="0">
                <a:latin typeface="华文新魏" panose="02010800040101010101" pitchFamily="2" charset="-122"/>
                <a:ea typeface="华文新魏" panose="02010800040101010101" pitchFamily="2" charset="-122"/>
              </a:rPr>
              <a:t>对大型访问进行并行，以减少大型访问的响应时间</a:t>
            </a:r>
            <a:r>
              <a:rPr lang="en-US" altLang="en-US" sz="1800" dirty="0" smtClean="0">
                <a:latin typeface="华文新魏" panose="02010800040101010101" pitchFamily="2" charset="-122"/>
                <a:ea typeface="华文新魏" panose="02010800040101010101" pitchFamily="2" charset="-122"/>
              </a:rPr>
              <a:t>.</a:t>
            </a:r>
            <a:endParaRPr lang="en-US" altLang="en-US" sz="1800" dirty="0">
              <a:latin typeface="华文新魏" panose="02010800040101010101" pitchFamily="2" charset="-122"/>
              <a:ea typeface="华文新魏" panose="02010800040101010101" pitchFamily="2" charset="-122"/>
            </a:endParaRPr>
          </a:p>
          <a:p>
            <a:pPr>
              <a:spcBef>
                <a:spcPts val="0"/>
              </a:spcBef>
              <a:spcAft>
                <a:spcPts val="0"/>
              </a:spcAft>
            </a:pPr>
            <a:r>
              <a:rPr lang="zh-CN" altLang="en-US" sz="2000" dirty="0" smtClean="0">
                <a:latin typeface="华文新魏" panose="02010800040101010101" pitchFamily="2" charset="-122"/>
                <a:ea typeface="华文新魏" panose="02010800040101010101" pitchFamily="2" charset="-122"/>
              </a:rPr>
              <a:t>通过跨多张磁盘进行数据拆分</a:t>
            </a:r>
            <a:r>
              <a:rPr lang="en-US" altLang="en-US" sz="2000" dirty="0" smtClean="0">
                <a:latin typeface="华文新魏" panose="02010800040101010101" pitchFamily="2" charset="-122"/>
                <a:ea typeface="华文新魏" panose="02010800040101010101" pitchFamily="2" charset="-122"/>
              </a:rPr>
              <a:t>(striping data)</a:t>
            </a:r>
            <a:r>
              <a:rPr lang="zh-CN" altLang="en-US" sz="2000" dirty="0" smtClean="0">
                <a:latin typeface="华文新魏" panose="02010800040101010101" pitchFamily="2" charset="-122"/>
                <a:ea typeface="华文新魏" panose="02010800040101010101" pitchFamily="2" charset="-122"/>
              </a:rPr>
              <a:t>提高传输率</a:t>
            </a:r>
            <a:r>
              <a:rPr lang="en-US" altLang="en-US" sz="2000" dirty="0" smtClean="0">
                <a:latin typeface="华文新魏" panose="02010800040101010101" pitchFamily="2" charset="-122"/>
                <a:ea typeface="华文新魏" panose="02010800040101010101" pitchFamily="2" charset="-122"/>
              </a:rPr>
              <a:t>.</a:t>
            </a:r>
            <a:endParaRPr lang="en-US" altLang="en-US" sz="2000" dirty="0">
              <a:latin typeface="华文新魏" panose="02010800040101010101" pitchFamily="2" charset="-122"/>
              <a:ea typeface="华文新魏" panose="02010800040101010101" pitchFamily="2" charset="-122"/>
            </a:endParaRPr>
          </a:p>
          <a:p>
            <a:pPr>
              <a:spcBef>
                <a:spcPts val="0"/>
              </a:spcBef>
              <a:spcAft>
                <a:spcPts val="0"/>
              </a:spcAft>
            </a:pPr>
            <a:r>
              <a:rPr lang="zh-CN" altLang="en-US" sz="2000" b="1" dirty="0" smtClean="0">
                <a:solidFill>
                  <a:srgbClr val="002060"/>
                </a:solidFill>
                <a:latin typeface="华文新魏" panose="02010800040101010101" pitchFamily="2" charset="-122"/>
                <a:ea typeface="华文新魏" panose="02010800040101010101" pitchFamily="2" charset="-122"/>
              </a:rPr>
              <a:t>比特级拆分</a:t>
            </a:r>
            <a:r>
              <a:rPr lang="en-US" altLang="zh-CN" sz="2000" b="1" dirty="0" smtClean="0">
                <a:solidFill>
                  <a:srgbClr val="002060"/>
                </a:solidFill>
                <a:latin typeface="华文新魏" panose="02010800040101010101" pitchFamily="2" charset="-122"/>
                <a:ea typeface="华文新魏" panose="02010800040101010101" pitchFamily="2" charset="-122"/>
              </a:rPr>
              <a:t>(</a:t>
            </a:r>
            <a:r>
              <a:rPr lang="en-US" altLang="en-US" sz="2000" b="1" dirty="0" smtClean="0">
                <a:solidFill>
                  <a:srgbClr val="002060"/>
                </a:solidFill>
                <a:latin typeface="华文新魏" panose="02010800040101010101" pitchFamily="2" charset="-122"/>
                <a:ea typeface="华文新魏" panose="02010800040101010101" pitchFamily="2" charset="-122"/>
              </a:rPr>
              <a:t>Bit-level striping)</a:t>
            </a:r>
            <a:r>
              <a:rPr lang="en-US" altLang="en-US"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跨</a:t>
            </a:r>
            <a:r>
              <a:rPr lang="zh-CN" altLang="en-US" sz="2000" dirty="0">
                <a:latin typeface="华文新魏" panose="02010800040101010101" pitchFamily="2" charset="-122"/>
                <a:ea typeface="华文新魏" panose="02010800040101010101" pitchFamily="2" charset="-122"/>
              </a:rPr>
              <a:t>多</a:t>
            </a:r>
            <a:r>
              <a:rPr lang="zh-CN" altLang="en-US" sz="2000" dirty="0" smtClean="0">
                <a:latin typeface="华文新魏" panose="02010800040101010101" pitchFamily="2" charset="-122"/>
                <a:ea typeface="华文新魏" panose="02010800040101010101" pitchFamily="2" charset="-122"/>
              </a:rPr>
              <a:t>张磁盘将每个字节按比特分开。</a:t>
            </a:r>
            <a:endParaRPr lang="en-US" altLang="en-US" sz="2000" dirty="0">
              <a:latin typeface="华文新魏" panose="02010800040101010101" pitchFamily="2" charset="-122"/>
              <a:ea typeface="华文新魏" panose="02010800040101010101" pitchFamily="2" charset="-122"/>
            </a:endParaRPr>
          </a:p>
          <a:p>
            <a:pPr lvl="1">
              <a:spcBef>
                <a:spcPts val="0"/>
              </a:spcBef>
              <a:spcAft>
                <a:spcPts val="0"/>
              </a:spcAft>
            </a:pPr>
            <a:r>
              <a:rPr lang="en-US" altLang="en-US" sz="1800" dirty="0">
                <a:latin typeface="华文新魏" panose="02010800040101010101" pitchFamily="2" charset="-122"/>
                <a:ea typeface="华文新魏" panose="02010800040101010101" pitchFamily="2" charset="-122"/>
              </a:rPr>
              <a:t>In an array of eight disks, write bit </a:t>
            </a:r>
            <a:r>
              <a:rPr lang="en-US" altLang="en-US" sz="1800" i="1" dirty="0" err="1">
                <a:latin typeface="华文新魏" panose="02010800040101010101" pitchFamily="2" charset="-122"/>
                <a:ea typeface="华文新魏" panose="02010800040101010101" pitchFamily="2" charset="-122"/>
              </a:rPr>
              <a:t>i</a:t>
            </a:r>
            <a:r>
              <a:rPr lang="en-US" altLang="en-US" sz="1800" dirty="0">
                <a:latin typeface="华文新魏" panose="02010800040101010101" pitchFamily="2" charset="-122"/>
                <a:ea typeface="华文新魏" panose="02010800040101010101" pitchFamily="2" charset="-122"/>
              </a:rPr>
              <a:t> of each byte to disk </a:t>
            </a:r>
            <a:r>
              <a:rPr lang="en-US" altLang="en-US" sz="1800" i="1" dirty="0" err="1">
                <a:latin typeface="华文新魏" panose="02010800040101010101" pitchFamily="2" charset="-122"/>
                <a:ea typeface="华文新魏" panose="02010800040101010101" pitchFamily="2" charset="-122"/>
              </a:rPr>
              <a:t>i</a:t>
            </a:r>
            <a:r>
              <a:rPr lang="en-US" altLang="en-US" sz="1800" i="1" dirty="0">
                <a:latin typeface="华文新魏" panose="02010800040101010101" pitchFamily="2" charset="-122"/>
                <a:ea typeface="华文新魏" panose="02010800040101010101" pitchFamily="2" charset="-122"/>
              </a:rPr>
              <a:t>.</a:t>
            </a:r>
            <a:endParaRPr lang="en-US" altLang="en-US" sz="1800" dirty="0">
              <a:latin typeface="华文新魏" panose="02010800040101010101" pitchFamily="2" charset="-122"/>
              <a:ea typeface="华文新魏" panose="02010800040101010101" pitchFamily="2" charset="-122"/>
            </a:endParaRPr>
          </a:p>
          <a:p>
            <a:pPr lvl="1">
              <a:spcBef>
                <a:spcPts val="0"/>
              </a:spcBef>
              <a:spcAft>
                <a:spcPts val="0"/>
              </a:spcAft>
            </a:pPr>
            <a:r>
              <a:rPr lang="zh-CN" altLang="en-US" sz="1800" dirty="0">
                <a:latin typeface="华文新魏" panose="02010800040101010101" pitchFamily="2" charset="-122"/>
                <a:ea typeface="华文新魏" panose="02010800040101010101" pitchFamily="2" charset="-122"/>
              </a:rPr>
              <a:t>每张</a:t>
            </a:r>
            <a:r>
              <a:rPr lang="zh-CN" altLang="en-US" sz="1800" dirty="0" smtClean="0">
                <a:latin typeface="华文新魏" panose="02010800040101010101" pitchFamily="2" charset="-122"/>
                <a:ea typeface="华文新魏" panose="02010800040101010101" pitchFamily="2" charset="-122"/>
              </a:rPr>
              <a:t>磁盘都参与每次访问，每秒被处理的访问数和单张磁盘所处理的大致是一样的</a:t>
            </a:r>
            <a:r>
              <a:rPr lang="en-US" altLang="en-US" sz="1800" dirty="0" smtClean="0">
                <a:latin typeface="华文新魏" panose="02010800040101010101" pitchFamily="2" charset="-122"/>
                <a:ea typeface="华文新魏" panose="02010800040101010101" pitchFamily="2" charset="-122"/>
              </a:rPr>
              <a:t>.</a:t>
            </a:r>
            <a:endParaRPr lang="en-US" altLang="en-US" sz="1800" dirty="0">
              <a:latin typeface="华文新魏" panose="02010800040101010101" pitchFamily="2" charset="-122"/>
              <a:ea typeface="华文新魏" panose="02010800040101010101" pitchFamily="2" charset="-122"/>
            </a:endParaRPr>
          </a:p>
          <a:p>
            <a:pPr lvl="1">
              <a:spcBef>
                <a:spcPts val="0"/>
              </a:spcBef>
              <a:spcAft>
                <a:spcPts val="0"/>
              </a:spcAft>
            </a:pPr>
            <a:r>
              <a:rPr lang="en-US" altLang="en-US" sz="1800" dirty="0">
                <a:latin typeface="华文新魏" panose="02010800040101010101" pitchFamily="2" charset="-122"/>
                <a:ea typeface="华文新魏" panose="02010800040101010101" pitchFamily="2" charset="-122"/>
              </a:rPr>
              <a:t>But seek/access time worse than for a single disk</a:t>
            </a:r>
          </a:p>
          <a:p>
            <a:pPr lvl="2">
              <a:spcBef>
                <a:spcPts val="0"/>
              </a:spcBef>
              <a:spcAft>
                <a:spcPts val="0"/>
              </a:spcAft>
            </a:pPr>
            <a:r>
              <a:rPr lang="en-US" altLang="en-US" sz="1600" dirty="0">
                <a:latin typeface="华文新魏" panose="02010800040101010101" pitchFamily="2" charset="-122"/>
                <a:ea typeface="华文新魏" panose="02010800040101010101" pitchFamily="2" charset="-122"/>
              </a:rPr>
              <a:t>Bit level striping is not used much any more</a:t>
            </a:r>
          </a:p>
          <a:p>
            <a:pPr>
              <a:spcBef>
                <a:spcPts val="0"/>
              </a:spcBef>
              <a:spcAft>
                <a:spcPts val="0"/>
              </a:spcAft>
            </a:pPr>
            <a:r>
              <a:rPr lang="zh-CN" altLang="en-US" sz="2000" b="1" dirty="0" smtClean="0">
                <a:solidFill>
                  <a:srgbClr val="002060"/>
                </a:solidFill>
                <a:latin typeface="华文新魏" panose="02010800040101010101" pitchFamily="2" charset="-122"/>
                <a:ea typeface="华文新魏" panose="02010800040101010101" pitchFamily="2" charset="-122"/>
              </a:rPr>
              <a:t>块级拆分</a:t>
            </a:r>
            <a:r>
              <a:rPr lang="en-US" altLang="zh-CN" sz="2000" b="1" dirty="0" smtClean="0">
                <a:solidFill>
                  <a:srgbClr val="002060"/>
                </a:solidFill>
                <a:latin typeface="华文新魏" panose="02010800040101010101" pitchFamily="2" charset="-122"/>
                <a:ea typeface="华文新魏" panose="02010800040101010101" pitchFamily="2" charset="-122"/>
              </a:rPr>
              <a:t>(</a:t>
            </a:r>
            <a:r>
              <a:rPr lang="en-US" altLang="en-US" sz="2000" b="1" dirty="0" smtClean="0">
                <a:solidFill>
                  <a:srgbClr val="002060"/>
                </a:solidFill>
                <a:latin typeface="华文新魏" panose="02010800040101010101" pitchFamily="2" charset="-122"/>
                <a:ea typeface="华文新魏" panose="02010800040101010101" pitchFamily="2" charset="-122"/>
              </a:rPr>
              <a:t>Block-level striping) </a:t>
            </a:r>
            <a:r>
              <a:rPr lang="en-US" altLang="en-US" sz="2000" dirty="0">
                <a:latin typeface="华文新魏" panose="02010800040101010101" pitchFamily="2" charset="-122"/>
                <a:ea typeface="华文新魏" panose="02010800040101010101" pitchFamily="2" charset="-122"/>
              </a:rPr>
              <a:t>– with </a:t>
            </a:r>
            <a:r>
              <a:rPr lang="en-US" altLang="en-US" sz="2000" i="1" dirty="0">
                <a:latin typeface="华文新魏" panose="02010800040101010101" pitchFamily="2" charset="-122"/>
                <a:ea typeface="华文新魏" panose="02010800040101010101" pitchFamily="2" charset="-122"/>
              </a:rPr>
              <a:t>n</a:t>
            </a:r>
            <a:r>
              <a:rPr lang="en-US" altLang="en-US" sz="2000" dirty="0">
                <a:latin typeface="华文新魏" panose="02010800040101010101" pitchFamily="2" charset="-122"/>
                <a:ea typeface="华文新魏" panose="02010800040101010101" pitchFamily="2" charset="-122"/>
              </a:rPr>
              <a:t> disks, block </a:t>
            </a:r>
            <a:r>
              <a:rPr lang="en-US" altLang="en-US" sz="2000" i="1" dirty="0" err="1">
                <a:latin typeface="华文新魏" panose="02010800040101010101" pitchFamily="2" charset="-122"/>
                <a:ea typeface="华文新魏" panose="02010800040101010101" pitchFamily="2" charset="-122"/>
              </a:rPr>
              <a:t>i</a:t>
            </a:r>
            <a:r>
              <a:rPr lang="en-US" altLang="en-US" sz="2000" dirty="0">
                <a:latin typeface="华文新魏" panose="02010800040101010101" pitchFamily="2" charset="-122"/>
                <a:ea typeface="华文新魏" panose="02010800040101010101" pitchFamily="2" charset="-122"/>
              </a:rPr>
              <a:t> of a file goes to disk (</a:t>
            </a:r>
            <a:r>
              <a:rPr lang="en-US" altLang="en-US" sz="2000" i="1" dirty="0" err="1">
                <a:latin typeface="华文新魏" panose="02010800040101010101" pitchFamily="2" charset="-122"/>
                <a:ea typeface="华文新魏" panose="02010800040101010101" pitchFamily="2" charset="-122"/>
              </a:rPr>
              <a:t>i</a:t>
            </a:r>
            <a:r>
              <a:rPr lang="en-US" altLang="en-US" sz="2000" dirty="0">
                <a:latin typeface="华文新魏" panose="02010800040101010101" pitchFamily="2" charset="-122"/>
                <a:ea typeface="华文新魏" panose="02010800040101010101" pitchFamily="2" charset="-122"/>
              </a:rPr>
              <a:t> mod </a:t>
            </a:r>
            <a:r>
              <a:rPr lang="en-US" altLang="en-US" sz="2000" i="1" dirty="0">
                <a:latin typeface="华文新魏" panose="02010800040101010101" pitchFamily="2" charset="-122"/>
                <a:ea typeface="华文新魏" panose="02010800040101010101" pitchFamily="2" charset="-122"/>
              </a:rPr>
              <a:t>n</a:t>
            </a:r>
            <a:r>
              <a:rPr lang="en-US" altLang="en-US" sz="2000" dirty="0">
                <a:latin typeface="华文新魏" panose="02010800040101010101" pitchFamily="2" charset="-122"/>
                <a:ea typeface="华文新魏" panose="02010800040101010101" pitchFamily="2" charset="-122"/>
              </a:rPr>
              <a:t>) + 1</a:t>
            </a:r>
          </a:p>
          <a:p>
            <a:pPr lvl="1">
              <a:spcBef>
                <a:spcPts val="0"/>
              </a:spcBef>
              <a:spcAft>
                <a:spcPts val="0"/>
              </a:spcAft>
            </a:pPr>
            <a:r>
              <a:rPr lang="en-US" altLang="en-US" sz="1800" dirty="0">
                <a:latin typeface="华文新魏" panose="02010800040101010101" pitchFamily="2" charset="-122"/>
                <a:ea typeface="华文新魏" panose="02010800040101010101" pitchFamily="2" charset="-122"/>
              </a:rPr>
              <a:t>Requests for different blocks can run in parallel if the blocks reside on different disks</a:t>
            </a:r>
          </a:p>
          <a:p>
            <a:pPr lvl="1">
              <a:spcBef>
                <a:spcPts val="0"/>
              </a:spcBef>
              <a:spcAft>
                <a:spcPts val="0"/>
              </a:spcAft>
            </a:pPr>
            <a:r>
              <a:rPr lang="en-US" altLang="en-US" sz="1800" dirty="0">
                <a:latin typeface="华文新魏" panose="02010800040101010101" pitchFamily="2" charset="-122"/>
                <a:ea typeface="华文新魏" panose="02010800040101010101" pitchFamily="2" charset="-122"/>
              </a:rPr>
              <a:t>A request for a long sequence of blocks can utilize all disks in parallel</a:t>
            </a:r>
          </a:p>
          <a:p>
            <a:pPr>
              <a:spcBef>
                <a:spcPts val="0"/>
              </a:spcBef>
            </a:pPr>
            <a:endParaRPr lang="zh-CN" altLang="en-US" dirty="0">
              <a:latin typeface="华文新魏" panose="02010800040101010101" pitchFamily="2" charset="-122"/>
              <a:ea typeface="华文新魏" panose="02010800040101010101" pitchFamily="2" charset="-122"/>
            </a:endParaRPr>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物理存储系统</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3356396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anose="02010800040101010101" pitchFamily="2" charset="-122"/>
                <a:ea typeface="华文新魏" panose="02010800040101010101" pitchFamily="2" charset="-122"/>
              </a:rPr>
              <a:t>RAID</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685800" y="1371600"/>
            <a:ext cx="7772400" cy="2818563"/>
          </a:xfrm>
        </p:spPr>
        <p:txBody>
          <a:bodyPr/>
          <a:lstStyle/>
          <a:p>
            <a:pPr>
              <a:spcBef>
                <a:spcPts val="0"/>
              </a:spcBef>
            </a:pPr>
            <a:r>
              <a:rPr lang="en-US" altLang="en-US" sz="2000" dirty="0"/>
              <a:t>Schemes to provide redundancy at lower cost by using disk striping combined with parity bits</a:t>
            </a:r>
          </a:p>
          <a:p>
            <a:pPr lvl="1">
              <a:spcBef>
                <a:spcPts val="0"/>
              </a:spcBef>
            </a:pPr>
            <a:r>
              <a:rPr lang="en-US" altLang="en-US" sz="1800" dirty="0"/>
              <a:t>Different RAID organizations, or RAID levels, have differing cost, performance and reliability characteristics</a:t>
            </a:r>
          </a:p>
          <a:p>
            <a:pPr>
              <a:spcBef>
                <a:spcPts val="0"/>
              </a:spcBef>
            </a:pPr>
            <a:r>
              <a:rPr lang="en-US" altLang="en-US" sz="2000" b="1" dirty="0">
                <a:solidFill>
                  <a:srgbClr val="002060"/>
                </a:solidFill>
              </a:rPr>
              <a:t>RAID Level 0</a:t>
            </a:r>
            <a:r>
              <a:rPr lang="en-US" altLang="en-US" sz="2000" dirty="0"/>
              <a:t>:  </a:t>
            </a:r>
            <a:r>
              <a:rPr lang="en-US" altLang="en-US" sz="2000" dirty="0">
                <a:solidFill>
                  <a:srgbClr val="002060"/>
                </a:solidFill>
              </a:rPr>
              <a:t>Block striping; non-redundant</a:t>
            </a:r>
            <a:r>
              <a:rPr lang="en-US" altLang="en-US" sz="2000" dirty="0">
                <a:solidFill>
                  <a:schemeClr val="tx2"/>
                </a:solidFill>
              </a:rPr>
              <a:t>.</a:t>
            </a:r>
            <a:r>
              <a:rPr lang="en-US" altLang="en-US" sz="2000" dirty="0"/>
              <a:t> </a:t>
            </a:r>
          </a:p>
          <a:p>
            <a:pPr lvl="1">
              <a:spcBef>
                <a:spcPts val="0"/>
              </a:spcBef>
              <a:buClr>
                <a:schemeClr val="hlink"/>
              </a:buClr>
            </a:pPr>
            <a:r>
              <a:rPr lang="en-US" altLang="en-US" dirty="0"/>
              <a:t> </a:t>
            </a:r>
            <a:r>
              <a:rPr lang="en-US" altLang="en-US" sz="1800" dirty="0"/>
              <a:t>Used in high-performance applications where data loss is not critical. </a:t>
            </a:r>
          </a:p>
          <a:p>
            <a:pPr>
              <a:spcBef>
                <a:spcPts val="0"/>
              </a:spcBef>
            </a:pPr>
            <a:r>
              <a:rPr lang="en-US" altLang="en-US" sz="2000" b="1" dirty="0" smtClean="0">
                <a:solidFill>
                  <a:srgbClr val="002060"/>
                </a:solidFill>
              </a:rPr>
              <a:t>RAID Level 1</a:t>
            </a:r>
            <a:r>
              <a:rPr lang="en-US" altLang="en-US" sz="2000" dirty="0" smtClean="0"/>
              <a:t>:  </a:t>
            </a:r>
            <a:r>
              <a:rPr lang="en-US" altLang="en-US" sz="2000" dirty="0" smtClean="0">
                <a:solidFill>
                  <a:srgbClr val="002060"/>
                </a:solidFill>
              </a:rPr>
              <a:t>Mirrored disks </a:t>
            </a:r>
            <a:r>
              <a:rPr lang="en-US" altLang="en-US" sz="2000" dirty="0" smtClean="0"/>
              <a:t>with block striping</a:t>
            </a:r>
          </a:p>
          <a:p>
            <a:pPr lvl="1">
              <a:spcBef>
                <a:spcPts val="0"/>
              </a:spcBef>
              <a:buClr>
                <a:schemeClr val="hlink"/>
              </a:buClr>
            </a:pPr>
            <a:r>
              <a:rPr lang="en-US" altLang="en-US" sz="1800" dirty="0" smtClean="0"/>
              <a:t>Offers best write performance.  </a:t>
            </a:r>
          </a:p>
          <a:p>
            <a:pPr lvl="1">
              <a:spcBef>
                <a:spcPts val="0"/>
              </a:spcBef>
              <a:buClr>
                <a:schemeClr val="hlink"/>
              </a:buClr>
            </a:pPr>
            <a:r>
              <a:rPr lang="en-US" altLang="en-US" sz="1800" dirty="0" smtClean="0"/>
              <a:t>Popular for applications such as storing log files in a database system.</a:t>
            </a:r>
          </a:p>
          <a:p>
            <a:pPr>
              <a:spcBef>
                <a:spcPts val="0"/>
              </a:spcBef>
            </a:pPr>
            <a:endParaRPr lang="zh-CN" altLang="en-US" dirty="0"/>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物理存储系统</a:t>
            </a:r>
            <a:endParaRPr lang="zh-CN" altLang="zh-CN" dirty="0">
              <a:latin typeface="Tahoma" panose="020B0604030504040204" pitchFamily="34" charset="0"/>
              <a:ea typeface="+mn-ea"/>
              <a:cs typeface="+mn-cs"/>
            </a:endParaRPr>
          </a:p>
        </p:txBody>
      </p:sp>
      <p:pic>
        <p:nvPicPr>
          <p:cNvPr id="5" name="Graphic 6">
            <a:extLst>
              <a:ext uri="{FF2B5EF4-FFF2-40B4-BE49-F238E27FC236}">
                <a16:creationId xmlns:a16="http://schemas.microsoft.com/office/drawing/2014/main" id="{CE7CA23F-2547-47A0-8457-A31E5C45A349}"/>
              </a:ext>
            </a:extLst>
          </p:cNvPr>
          <p:cNvPicPr>
            <a:picLocks noChangeAspect="1"/>
          </p:cNvPicPr>
          <p:nvPr/>
        </p:nvPicPr>
        <p:blipFill rotWithShape="1">
          <a:blip r:embed="rId2">
            <a:extLst>
              <a:ext uri="{96DAC541-7B7A-43D3-8B79-37D633B846F1}">
                <asvg:svgBlip xmlns:asvg="http://schemas.microsoft.com/office/drawing/2016/SVG/main" xmlns="" r:embed="rId4"/>
              </a:ext>
            </a:extLst>
          </a:blip>
          <a:srcRect b="53244"/>
          <a:stretch/>
        </p:blipFill>
        <p:spPr>
          <a:xfrm>
            <a:off x="2211559" y="4415589"/>
            <a:ext cx="4309821" cy="1849799"/>
          </a:xfrm>
          <a:prstGeom prst="rect">
            <a:avLst/>
          </a:prstGeom>
        </p:spPr>
      </p:pic>
    </p:spTree>
    <p:extLst>
      <p:ext uri="{BB962C8B-B14F-4D97-AF65-F5344CB8AC3E}">
        <p14:creationId xmlns:p14="http://schemas.microsoft.com/office/powerpoint/2010/main" val="416104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anose="02010800040101010101" pitchFamily="2" charset="-122"/>
                <a:ea typeface="华文新魏" panose="02010800040101010101" pitchFamily="2" charset="-122"/>
              </a:rPr>
              <a:t>RAID</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p:txBody>
          <a:bodyPr/>
          <a:lstStyle/>
          <a:p>
            <a:pPr>
              <a:spcBef>
                <a:spcPts val="0"/>
              </a:spcBef>
              <a:spcAft>
                <a:spcPts val="0"/>
              </a:spcAft>
            </a:pPr>
            <a:r>
              <a:rPr lang="zh-CN" altLang="en-US" sz="2400" b="1" dirty="0">
                <a:solidFill>
                  <a:srgbClr val="002060"/>
                </a:solidFill>
                <a:latin typeface="华文新魏" panose="02010800040101010101" pitchFamily="2" charset="-122"/>
                <a:ea typeface="华文新魏" panose="02010800040101010101" pitchFamily="2" charset="-122"/>
              </a:rPr>
              <a:t>奇偶校验</a:t>
            </a:r>
            <a:r>
              <a:rPr lang="zh-CN" altLang="en-US" sz="2400" b="1" dirty="0" smtClean="0">
                <a:solidFill>
                  <a:srgbClr val="002060"/>
                </a:solidFill>
                <a:latin typeface="华文新魏" panose="02010800040101010101" pitchFamily="2" charset="-122"/>
                <a:ea typeface="华文新魏" panose="02010800040101010101" pitchFamily="2" charset="-122"/>
              </a:rPr>
              <a:t>块</a:t>
            </a:r>
            <a:r>
              <a:rPr lang="en-US" altLang="zh-CN" sz="2400" b="1" dirty="0" smtClean="0">
                <a:solidFill>
                  <a:srgbClr val="002060"/>
                </a:solidFill>
                <a:latin typeface="华文新魏" panose="02010800040101010101" pitchFamily="2" charset="-122"/>
                <a:ea typeface="华文新魏" panose="02010800040101010101" pitchFamily="2" charset="-122"/>
              </a:rPr>
              <a:t>(</a:t>
            </a:r>
            <a:r>
              <a:rPr lang="en-US" altLang="en-US" sz="2400" b="1" dirty="0" smtClean="0">
                <a:solidFill>
                  <a:srgbClr val="002060"/>
                </a:solidFill>
                <a:latin typeface="华文新魏" panose="02010800040101010101" pitchFamily="2" charset="-122"/>
                <a:ea typeface="华文新魏" panose="02010800040101010101" pitchFamily="2" charset="-122"/>
              </a:rPr>
              <a:t>Parity blocks)</a:t>
            </a:r>
            <a:r>
              <a:rPr lang="en-US" altLang="en-US"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奇偶校验块的第</a:t>
            </a:r>
            <a:r>
              <a:rPr lang="en-US" altLang="zh-CN" sz="2400" dirty="0" err="1" smtClean="0">
                <a:latin typeface="华文新魏" panose="02010800040101010101" pitchFamily="2" charset="-122"/>
                <a:ea typeface="华文新魏" panose="02010800040101010101" pitchFamily="2" charset="-122"/>
              </a:rPr>
              <a:t>i</a:t>
            </a:r>
            <a:r>
              <a:rPr lang="zh-CN" altLang="en-US" sz="2400" dirty="0" smtClean="0">
                <a:latin typeface="华文新魏" panose="02010800040101010101" pitchFamily="2" charset="-122"/>
                <a:ea typeface="华文新魏" panose="02010800040101010101" pitchFamily="2" charset="-122"/>
              </a:rPr>
              <a:t>位被计算为集合中所有块的第</a:t>
            </a:r>
            <a:r>
              <a:rPr lang="en-US" altLang="zh-CN" sz="2400" dirty="0" err="1" smtClean="0">
                <a:latin typeface="华文新魏" panose="02010800040101010101" pitchFamily="2" charset="-122"/>
                <a:ea typeface="华文新魏" panose="02010800040101010101" pitchFamily="2" charset="-122"/>
              </a:rPr>
              <a:t>i</a:t>
            </a:r>
            <a:r>
              <a:rPr lang="zh-CN" altLang="en-US" sz="2400" dirty="0" smtClean="0">
                <a:latin typeface="华文新魏" panose="02010800040101010101" pitchFamily="2" charset="-122"/>
                <a:ea typeface="华文新魏" panose="02010800040101010101" pitchFamily="2" charset="-122"/>
              </a:rPr>
              <a:t>位的“异或”</a:t>
            </a:r>
            <a:endParaRPr lang="en-US" altLang="en-US" sz="2400" dirty="0">
              <a:latin typeface="华文新魏" panose="02010800040101010101" pitchFamily="2" charset="-122"/>
              <a:ea typeface="华文新魏" panose="02010800040101010101" pitchFamily="2" charset="-122"/>
            </a:endParaRPr>
          </a:p>
          <a:p>
            <a:pPr lvl="1">
              <a:spcBef>
                <a:spcPts val="0"/>
              </a:spcBef>
              <a:spcAft>
                <a:spcPts val="0"/>
              </a:spcAft>
            </a:pPr>
            <a:r>
              <a:rPr lang="en-US" altLang="en-US" sz="2200" dirty="0">
                <a:latin typeface="华文新魏" panose="02010800040101010101" pitchFamily="2" charset="-122"/>
                <a:ea typeface="华文新魏" panose="02010800040101010101" pitchFamily="2" charset="-122"/>
              </a:rPr>
              <a:t>When writing data to a block </a:t>
            </a:r>
            <a:r>
              <a:rPr lang="en-US" altLang="en-US" sz="2200" i="1" dirty="0">
                <a:latin typeface="华文新魏" panose="02010800040101010101" pitchFamily="2" charset="-122"/>
                <a:ea typeface="华文新魏" panose="02010800040101010101" pitchFamily="2" charset="-122"/>
              </a:rPr>
              <a:t>j</a:t>
            </a:r>
            <a:r>
              <a:rPr lang="en-US" altLang="en-US" sz="2200" dirty="0">
                <a:latin typeface="华文新魏" panose="02010800040101010101" pitchFamily="2" charset="-122"/>
                <a:ea typeface="华文新魏" panose="02010800040101010101" pitchFamily="2" charset="-122"/>
              </a:rPr>
              <a:t>, parity block </a:t>
            </a:r>
            <a:r>
              <a:rPr lang="en-US" altLang="en-US" sz="2200" i="1" dirty="0">
                <a:latin typeface="华文新魏" panose="02010800040101010101" pitchFamily="2" charset="-122"/>
                <a:ea typeface="华文新魏" panose="02010800040101010101" pitchFamily="2" charset="-122"/>
              </a:rPr>
              <a:t>j </a:t>
            </a:r>
            <a:r>
              <a:rPr lang="en-US" altLang="en-US" sz="2200" dirty="0">
                <a:latin typeface="华文新魏" panose="02010800040101010101" pitchFamily="2" charset="-122"/>
                <a:ea typeface="华文新魏" panose="02010800040101010101" pitchFamily="2" charset="-122"/>
              </a:rPr>
              <a:t>must also be computed and written to disk</a:t>
            </a:r>
          </a:p>
          <a:p>
            <a:pPr lvl="2">
              <a:spcBef>
                <a:spcPts val="0"/>
              </a:spcBef>
              <a:spcAft>
                <a:spcPts val="0"/>
              </a:spcAft>
            </a:pPr>
            <a:r>
              <a:rPr lang="en-US" altLang="en-US" sz="2000" dirty="0">
                <a:latin typeface="华文新魏" panose="02010800040101010101" pitchFamily="2" charset="-122"/>
                <a:ea typeface="华文新魏" panose="02010800040101010101" pitchFamily="2" charset="-122"/>
              </a:rPr>
              <a:t>Can be done by using old parity block, old value of current block and new value of current block (2 block reads + 2 block writes)</a:t>
            </a:r>
          </a:p>
          <a:p>
            <a:pPr lvl="2">
              <a:spcBef>
                <a:spcPts val="0"/>
              </a:spcBef>
              <a:spcAft>
                <a:spcPts val="0"/>
              </a:spcAft>
            </a:pPr>
            <a:r>
              <a:rPr lang="en-US" altLang="en-US" sz="2000" dirty="0">
                <a:latin typeface="华文新魏" panose="02010800040101010101" pitchFamily="2" charset="-122"/>
                <a:ea typeface="华文新魏" panose="02010800040101010101" pitchFamily="2" charset="-122"/>
              </a:rPr>
              <a:t>Or by </a:t>
            </a:r>
            <a:r>
              <a:rPr lang="en-US" altLang="en-US" sz="2000" dirty="0" err="1">
                <a:latin typeface="华文新魏" panose="02010800040101010101" pitchFamily="2" charset="-122"/>
                <a:ea typeface="华文新魏" panose="02010800040101010101" pitchFamily="2" charset="-122"/>
              </a:rPr>
              <a:t>recomputing</a:t>
            </a:r>
            <a:r>
              <a:rPr lang="en-US" altLang="en-US" sz="2000" dirty="0">
                <a:latin typeface="华文新魏" panose="02010800040101010101" pitchFamily="2" charset="-122"/>
                <a:ea typeface="华文新魏" panose="02010800040101010101" pitchFamily="2" charset="-122"/>
              </a:rPr>
              <a:t> the parity value using the new values of blocks corresponding to the parity block</a:t>
            </a:r>
          </a:p>
          <a:p>
            <a:pPr lvl="3">
              <a:spcBef>
                <a:spcPts val="0"/>
              </a:spcBef>
              <a:spcAft>
                <a:spcPts val="0"/>
              </a:spcAft>
            </a:pPr>
            <a:r>
              <a:rPr lang="en-US" altLang="en-US" sz="1800" dirty="0">
                <a:latin typeface="华文新魏" panose="02010800040101010101" pitchFamily="2" charset="-122"/>
                <a:ea typeface="华文新魏" panose="02010800040101010101" pitchFamily="2" charset="-122"/>
              </a:rPr>
              <a:t>More efficient for writing large amounts of data sequentially</a:t>
            </a:r>
          </a:p>
          <a:p>
            <a:pPr lvl="1">
              <a:spcBef>
                <a:spcPts val="0"/>
              </a:spcBef>
              <a:spcAft>
                <a:spcPts val="0"/>
              </a:spcAft>
            </a:pPr>
            <a:r>
              <a:rPr lang="zh-CN" altLang="en-US" sz="2400" dirty="0" smtClean="0">
                <a:latin typeface="华文新魏" panose="02010800040101010101" pitchFamily="2" charset="-122"/>
                <a:ea typeface="华文新魏" panose="02010800040101010101" pitchFamily="2" charset="-122"/>
              </a:rPr>
              <a:t>如果一个集合中任何一块的内容由于故障而丢失，则通过计算集合中剩余块的为异或与奇偶校验块可以恢复该块的内容</a:t>
            </a:r>
            <a:endParaRPr lang="en-US" altLang="en-US" sz="2400" dirty="0" smtClean="0">
              <a:latin typeface="华文新魏" panose="02010800040101010101" pitchFamily="2" charset="-122"/>
              <a:ea typeface="华文新魏" panose="02010800040101010101" pitchFamily="2" charset="-122"/>
            </a:endParaRPr>
          </a:p>
          <a:p>
            <a:pPr>
              <a:spcBef>
                <a:spcPts val="0"/>
              </a:spcBef>
            </a:pPr>
            <a:endParaRPr lang="zh-CN" altLang="en-US" dirty="0">
              <a:latin typeface="华文新魏" panose="02010800040101010101" pitchFamily="2" charset="-122"/>
              <a:ea typeface="华文新魏" panose="02010800040101010101" pitchFamily="2" charset="-122"/>
            </a:endParaRPr>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物理存储系统</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406715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anose="02010800040101010101" pitchFamily="2" charset="-122"/>
                <a:ea typeface="华文新魏" panose="02010800040101010101" pitchFamily="2" charset="-122"/>
              </a:rPr>
              <a:t>RAID</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685800" y="1371600"/>
            <a:ext cx="7772400" cy="1994598"/>
          </a:xfrm>
        </p:spPr>
        <p:txBody>
          <a:bodyPr/>
          <a:lstStyle/>
          <a:p>
            <a:pPr>
              <a:spcBef>
                <a:spcPts val="0"/>
              </a:spcBef>
              <a:spcAft>
                <a:spcPts val="0"/>
              </a:spcAft>
            </a:pPr>
            <a:r>
              <a:rPr lang="en-US" altLang="en-US" sz="2000" b="1" dirty="0">
                <a:solidFill>
                  <a:srgbClr val="002060"/>
                </a:solidFill>
                <a:latin typeface="华文新魏" panose="02010800040101010101" pitchFamily="2" charset="-122"/>
                <a:ea typeface="华文新魏" panose="02010800040101010101" pitchFamily="2" charset="-122"/>
              </a:rPr>
              <a:t>RAID Level 5</a:t>
            </a:r>
            <a:r>
              <a:rPr lang="en-US" altLang="en-US" sz="2000" b="1" dirty="0">
                <a:latin typeface="华文新魏" panose="02010800040101010101" pitchFamily="2" charset="-122"/>
                <a:ea typeface="华文新魏" panose="02010800040101010101" pitchFamily="2" charset="-122"/>
              </a:rPr>
              <a:t>: </a:t>
            </a:r>
            <a:r>
              <a:rPr lang="en-US" altLang="en-US" sz="2000" dirty="0">
                <a:latin typeface="华文新魏" panose="02010800040101010101" pitchFamily="2" charset="-122"/>
                <a:ea typeface="华文新魏" panose="02010800040101010101" pitchFamily="2" charset="-122"/>
              </a:rPr>
              <a:t> </a:t>
            </a:r>
            <a:r>
              <a:rPr lang="zh-CN" altLang="en-US" sz="2000" dirty="0" smtClean="0">
                <a:solidFill>
                  <a:srgbClr val="002060"/>
                </a:solidFill>
                <a:latin typeface="华文新魏" panose="02010800040101010101" pitchFamily="2" charset="-122"/>
                <a:ea typeface="华文新魏" panose="02010800040101010101" pitchFamily="2" charset="-122"/>
              </a:rPr>
              <a:t>块交叉分布的奇偶校验</a:t>
            </a:r>
            <a:r>
              <a:rPr lang="en-US" altLang="en-US"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数据和奇偶校验都被划分到所有的</a:t>
            </a:r>
            <a:r>
              <a:rPr lang="en-US" altLang="en-US" sz="2000" i="1" dirty="0" smtClean="0">
                <a:latin typeface="华文新魏" panose="02010800040101010101" pitchFamily="2" charset="-122"/>
                <a:ea typeface="华文新魏" panose="02010800040101010101" pitchFamily="2" charset="-122"/>
              </a:rPr>
              <a:t>N</a:t>
            </a:r>
            <a:r>
              <a:rPr lang="en-US" altLang="en-US" sz="2000" dirty="0" smtClean="0">
                <a:latin typeface="华文新魏" panose="02010800040101010101" pitchFamily="2" charset="-122"/>
                <a:ea typeface="华文新魏" panose="02010800040101010101" pitchFamily="2" charset="-122"/>
              </a:rPr>
              <a:t> </a:t>
            </a:r>
            <a:r>
              <a:rPr lang="en-US" altLang="en-US" sz="2000" dirty="0">
                <a:latin typeface="华文新魏" panose="02010800040101010101" pitchFamily="2" charset="-122"/>
                <a:ea typeface="华文新魏" panose="02010800040101010101" pitchFamily="2" charset="-122"/>
              </a:rPr>
              <a:t>+ 1 disks, rather than storing data in </a:t>
            </a:r>
            <a:r>
              <a:rPr lang="en-US" altLang="en-US" sz="2000" i="1" dirty="0">
                <a:latin typeface="华文新魏" panose="02010800040101010101" pitchFamily="2" charset="-122"/>
                <a:ea typeface="华文新魏" panose="02010800040101010101" pitchFamily="2" charset="-122"/>
              </a:rPr>
              <a:t>N</a:t>
            </a:r>
            <a:r>
              <a:rPr lang="en-US" altLang="en-US" sz="2000" dirty="0">
                <a:latin typeface="华文新魏" panose="02010800040101010101" pitchFamily="2" charset="-122"/>
                <a:ea typeface="华文新魏" panose="02010800040101010101" pitchFamily="2" charset="-122"/>
              </a:rPr>
              <a:t> disks and parity in 1 disk.</a:t>
            </a:r>
          </a:p>
          <a:p>
            <a:pPr lvl="1">
              <a:spcBef>
                <a:spcPts val="0"/>
              </a:spcBef>
              <a:spcAft>
                <a:spcPts val="0"/>
              </a:spcAft>
            </a:pPr>
            <a:r>
              <a:rPr lang="zh-CN" altLang="en-US" sz="1800" dirty="0" smtClean="0">
                <a:latin typeface="华文新魏" panose="02010800040101010101" pitchFamily="2" charset="-122"/>
                <a:ea typeface="华文新魏" panose="02010800040101010101" pitchFamily="2" charset="-122"/>
              </a:rPr>
              <a:t>在五张磁盘组成的阵列中，逻辑块</a:t>
            </a:r>
            <a:r>
              <a:rPr lang="en-US" altLang="zh-CN" sz="1800" dirty="0" smtClean="0">
                <a:latin typeface="华文新魏" panose="02010800040101010101" pitchFamily="2" charset="-122"/>
                <a:ea typeface="华文新魏" panose="02010800040101010101" pitchFamily="2" charset="-122"/>
              </a:rPr>
              <a:t>4k</a:t>
            </a:r>
            <a:r>
              <a:rPr lang="zh-CN" altLang="en-US" sz="1800" dirty="0" smtClean="0">
                <a:latin typeface="华文新魏" panose="02010800040101010101" pitchFamily="2" charset="-122"/>
                <a:ea typeface="华文新魏" panose="02010800040101010101" pitchFamily="2" charset="-122"/>
              </a:rPr>
              <a:t>、</a:t>
            </a:r>
            <a:r>
              <a:rPr lang="en-US" altLang="zh-CN" sz="1800" dirty="0" smtClean="0">
                <a:latin typeface="华文新魏" panose="02010800040101010101" pitchFamily="2" charset="-122"/>
                <a:ea typeface="华文新魏" panose="02010800040101010101" pitchFamily="2" charset="-122"/>
              </a:rPr>
              <a:t>4K+1</a:t>
            </a:r>
            <a:r>
              <a:rPr lang="zh-CN" altLang="en-US" sz="1800" dirty="0" smtClean="0">
                <a:latin typeface="华文新魏" panose="02010800040101010101" pitchFamily="2" charset="-122"/>
                <a:ea typeface="华文新魏" panose="02010800040101010101" pitchFamily="2" charset="-122"/>
              </a:rPr>
              <a:t>、</a:t>
            </a:r>
            <a:r>
              <a:rPr lang="en-US" altLang="zh-CN" sz="1800" dirty="0" smtClean="0">
                <a:latin typeface="华文新魏" panose="02010800040101010101" pitchFamily="2" charset="-122"/>
                <a:ea typeface="华文新魏" panose="02010800040101010101" pitchFamily="2" charset="-122"/>
              </a:rPr>
              <a:t>4K+2</a:t>
            </a:r>
            <a:r>
              <a:rPr lang="zh-CN" altLang="en-US" sz="1800" dirty="0" smtClean="0">
                <a:latin typeface="华文新魏" panose="02010800040101010101" pitchFamily="2" charset="-122"/>
                <a:ea typeface="华文新魏" panose="02010800040101010101" pitchFamily="2" charset="-122"/>
              </a:rPr>
              <a:t>、</a:t>
            </a:r>
            <a:r>
              <a:rPr lang="en-US" altLang="zh-CN" sz="1800" dirty="0" smtClean="0">
                <a:latin typeface="华文新魏" panose="02010800040101010101" pitchFamily="2" charset="-122"/>
                <a:ea typeface="华文新魏" panose="02010800040101010101" pitchFamily="2" charset="-122"/>
              </a:rPr>
              <a:t>4K+3</a:t>
            </a:r>
            <a:r>
              <a:rPr lang="zh-CN" altLang="en-US" sz="1800" dirty="0" smtClean="0">
                <a:latin typeface="华文新魏" panose="02010800040101010101" pitchFamily="2" charset="-122"/>
                <a:ea typeface="华文新魏" panose="02010800040101010101" pitchFamily="2" charset="-122"/>
              </a:rPr>
              <a:t>对应的奇偶校验块被标记为</a:t>
            </a:r>
            <a:r>
              <a:rPr lang="en-US" altLang="zh-CN" sz="1800" dirty="0" err="1" smtClean="0">
                <a:latin typeface="华文新魏" panose="02010800040101010101" pitchFamily="2" charset="-122"/>
                <a:ea typeface="华文新魏" panose="02010800040101010101" pitchFamily="2" charset="-122"/>
              </a:rPr>
              <a:t>P</a:t>
            </a:r>
            <a:r>
              <a:rPr lang="en-US" altLang="zh-CN" sz="1800" baseline="-25000" dirty="0" err="1" smtClean="0">
                <a:latin typeface="华文新魏" panose="02010800040101010101" pitchFamily="2" charset="-122"/>
                <a:ea typeface="华文新魏" panose="02010800040101010101" pitchFamily="2" charset="-122"/>
              </a:rPr>
              <a:t>k</a:t>
            </a:r>
            <a:r>
              <a:rPr lang="zh-CN" altLang="en-US" sz="1800" dirty="0" smtClean="0">
                <a:latin typeface="华文新魏" panose="02010800040101010101" pitchFamily="2" charset="-122"/>
                <a:ea typeface="华文新魏" panose="02010800040101010101" pitchFamily="2" charset="-122"/>
              </a:rPr>
              <a:t>，存储在第</a:t>
            </a:r>
            <a:r>
              <a:rPr lang="en-US" altLang="zh-CN" sz="1800" dirty="0" smtClean="0">
                <a:latin typeface="华文新魏" panose="02010800040101010101" pitchFamily="2" charset="-122"/>
                <a:ea typeface="华文新魏" panose="02010800040101010101" pitchFamily="2" charset="-122"/>
              </a:rPr>
              <a:t>k mod 5</a:t>
            </a:r>
            <a:r>
              <a:rPr lang="zh-CN" altLang="en-US" sz="1800" dirty="0" smtClean="0">
                <a:latin typeface="华文新魏" panose="02010800040101010101" pitchFamily="2" charset="-122"/>
                <a:ea typeface="华文新魏" panose="02010800040101010101" pitchFamily="2" charset="-122"/>
              </a:rPr>
              <a:t>张磁盘中；余下的四张磁盘中相应的块存储从</a:t>
            </a:r>
            <a:r>
              <a:rPr lang="en-US" altLang="zh-CN" sz="1800" dirty="0" smtClean="0">
                <a:latin typeface="华文新魏" panose="02010800040101010101" pitchFamily="2" charset="-122"/>
                <a:ea typeface="华文新魏" panose="02010800040101010101" pitchFamily="2" charset="-122"/>
              </a:rPr>
              <a:t>4k</a:t>
            </a:r>
            <a:r>
              <a:rPr lang="zh-CN" altLang="en-US" sz="1800" dirty="0" smtClean="0">
                <a:latin typeface="华文新魏" panose="02010800040101010101" pitchFamily="2" charset="-122"/>
                <a:ea typeface="华文新魏" panose="02010800040101010101" pitchFamily="2" charset="-122"/>
              </a:rPr>
              <a:t>到</a:t>
            </a:r>
            <a:r>
              <a:rPr lang="en-US" altLang="zh-CN" sz="1800" dirty="0" smtClean="0">
                <a:latin typeface="华文新魏" panose="02010800040101010101" pitchFamily="2" charset="-122"/>
                <a:ea typeface="华文新魏" panose="02010800040101010101" pitchFamily="2" charset="-122"/>
              </a:rPr>
              <a:t>4K+3</a:t>
            </a:r>
            <a:r>
              <a:rPr lang="zh-CN" altLang="en-US" sz="1800" dirty="0" smtClean="0">
                <a:latin typeface="华文新魏" panose="02010800040101010101" pitchFamily="2" charset="-122"/>
                <a:ea typeface="华文新魏" panose="02010800040101010101" pitchFamily="2" charset="-122"/>
              </a:rPr>
              <a:t>的四个数据块</a:t>
            </a:r>
            <a:endParaRPr lang="en-US" altLang="zh-CN" sz="1800" dirty="0" smtClean="0">
              <a:latin typeface="华文新魏" panose="02010800040101010101" pitchFamily="2" charset="-122"/>
              <a:ea typeface="华文新魏" panose="02010800040101010101" pitchFamily="2" charset="-122"/>
            </a:endParaRPr>
          </a:p>
          <a:p>
            <a:pPr lvl="1">
              <a:spcBef>
                <a:spcPts val="0"/>
              </a:spcBef>
              <a:spcAft>
                <a:spcPts val="0"/>
              </a:spcAft>
            </a:pPr>
            <a:r>
              <a:rPr lang="zh-CN" altLang="en-US" sz="1800" dirty="0" smtClean="0">
                <a:latin typeface="华文新魏" panose="02010800040101010101" pitchFamily="2" charset="-122"/>
                <a:ea typeface="华文新魏" panose="02010800040101010101" pitchFamily="2" charset="-122"/>
              </a:rPr>
              <a:t>不能将块的奇偶校验存储在同一张磁盘上，如果这样一张磁盘发生故障会导致数据以及奇偶校验的丢失，并无法恢复数据。</a:t>
            </a:r>
            <a:endParaRPr lang="en-US" altLang="zh-CN" sz="1800" dirty="0" smtClean="0">
              <a:latin typeface="华文新魏" panose="02010800040101010101" pitchFamily="2" charset="-122"/>
              <a:ea typeface="华文新魏" panose="02010800040101010101" pitchFamily="2" charset="-122"/>
            </a:endParaRPr>
          </a:p>
          <a:p>
            <a:pPr lvl="1">
              <a:spcBef>
                <a:spcPts val="0"/>
              </a:spcBef>
              <a:spcAft>
                <a:spcPts val="0"/>
              </a:spcAft>
            </a:pPr>
            <a:endParaRPr lang="en-US" altLang="en-US" sz="2000" dirty="0">
              <a:latin typeface="华文新魏" panose="02010800040101010101" pitchFamily="2" charset="-122"/>
              <a:ea typeface="华文新魏" panose="02010800040101010101" pitchFamily="2" charset="-122"/>
            </a:endParaRPr>
          </a:p>
          <a:p>
            <a:pPr>
              <a:spcBef>
                <a:spcPts val="0"/>
              </a:spcBef>
            </a:pPr>
            <a:endParaRPr lang="zh-CN" altLang="en-US" dirty="0">
              <a:latin typeface="华文新魏" panose="02010800040101010101" pitchFamily="2" charset="-122"/>
              <a:ea typeface="华文新魏" panose="02010800040101010101" pitchFamily="2" charset="-122"/>
            </a:endParaRPr>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物理存储系统</a:t>
            </a:r>
            <a:endParaRPr lang="zh-CN" altLang="zh-CN" dirty="0">
              <a:latin typeface="Tahoma" panose="020B0604030504040204" pitchFamily="34" charset="0"/>
              <a:ea typeface="+mn-ea"/>
              <a:cs typeface="+mn-cs"/>
            </a:endParaRPr>
          </a:p>
        </p:txBody>
      </p:sp>
      <p:pic>
        <p:nvPicPr>
          <p:cNvPr id="5" name="Graphic 5">
            <a:extLst>
              <a:ext uri="{FF2B5EF4-FFF2-40B4-BE49-F238E27FC236}">
                <a16:creationId xmlns:a16="http://schemas.microsoft.com/office/drawing/2014/main" id="{7A283782-0137-4DC6-B62C-4B6B6FECB1DF}"/>
              </a:ext>
            </a:extLst>
          </p:cNvPr>
          <p:cNvPicPr>
            <a:picLocks noChangeAspect="1"/>
          </p:cNvPicPr>
          <p:nvPr/>
        </p:nvPicPr>
        <p:blipFill rotWithShape="1">
          <a:blip r:embed="rId2">
            <a:extLst>
              <a:ext uri="{96DAC541-7B7A-43D3-8B79-37D633B846F1}">
                <asvg:svgBlip xmlns:asvg="http://schemas.microsoft.com/office/drawing/2016/SVG/main" xmlns="" r:embed="rId4"/>
              </a:ext>
            </a:extLst>
          </a:blip>
          <a:srcRect t="48619" b="25063"/>
          <a:stretch/>
        </p:blipFill>
        <p:spPr>
          <a:xfrm>
            <a:off x="2112753" y="3607357"/>
            <a:ext cx="5010472" cy="1218270"/>
          </a:xfrm>
          <a:prstGeom prst="rect">
            <a:avLst/>
          </a:prstGeom>
        </p:spPr>
      </p:pic>
      <p:pic>
        <p:nvPicPr>
          <p:cNvPr id="6" name="Graphic 6">
            <a:extLst>
              <a:ext uri="{FF2B5EF4-FFF2-40B4-BE49-F238E27FC236}">
                <a16:creationId xmlns:a16="http://schemas.microsoft.com/office/drawing/2014/main" id="{4DA5CE1B-6400-4C66-8555-54DB7558AE5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055147" y="4842285"/>
            <a:ext cx="3125684" cy="1601431"/>
          </a:xfrm>
          <a:prstGeom prst="rect">
            <a:avLst/>
          </a:prstGeom>
        </p:spPr>
      </p:pic>
    </p:spTree>
    <p:extLst>
      <p:ext uri="{BB962C8B-B14F-4D97-AF65-F5344CB8AC3E}">
        <p14:creationId xmlns:p14="http://schemas.microsoft.com/office/powerpoint/2010/main" val="2138324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anose="02010800040101010101" pitchFamily="2" charset="-122"/>
                <a:ea typeface="华文新魏" panose="02010800040101010101" pitchFamily="2" charset="-122"/>
              </a:rPr>
              <a:t>RAID</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685800" y="1371600"/>
            <a:ext cx="7772400" cy="2286000"/>
          </a:xfrm>
        </p:spPr>
        <p:txBody>
          <a:bodyPr/>
          <a:lstStyle/>
          <a:p>
            <a:pPr>
              <a:spcBef>
                <a:spcPts val="0"/>
              </a:spcBef>
              <a:spcAft>
                <a:spcPts val="0"/>
              </a:spcAft>
            </a:pPr>
            <a:r>
              <a:rPr lang="en-US" altLang="en-US" sz="2400" b="1" dirty="0">
                <a:solidFill>
                  <a:srgbClr val="002060"/>
                </a:solidFill>
                <a:latin typeface="华文新魏" panose="02010800040101010101" pitchFamily="2" charset="-122"/>
                <a:ea typeface="华文新魏" panose="02010800040101010101" pitchFamily="2" charset="-122"/>
              </a:rPr>
              <a:t>RAID Level </a:t>
            </a:r>
            <a:r>
              <a:rPr lang="en-US" altLang="en-US" sz="2400" b="1" dirty="0" smtClean="0">
                <a:solidFill>
                  <a:srgbClr val="002060"/>
                </a:solidFill>
                <a:latin typeface="华文新魏" panose="02010800040101010101" pitchFamily="2" charset="-122"/>
                <a:ea typeface="华文新魏" panose="02010800040101010101" pitchFamily="2" charset="-122"/>
              </a:rPr>
              <a:t>6</a:t>
            </a:r>
            <a:r>
              <a:rPr lang="en-US" altLang="en-US" sz="2400" dirty="0" smtClean="0">
                <a:solidFill>
                  <a:srgbClr val="000099"/>
                </a:solidFill>
                <a:latin typeface="华文新魏" panose="02010800040101010101" pitchFamily="2" charset="-122"/>
                <a:ea typeface="华文新魏" panose="02010800040101010101" pitchFamily="2" charset="-122"/>
              </a:rPr>
              <a:t>:</a:t>
            </a:r>
            <a:r>
              <a:rPr lang="en-US" altLang="en-US" sz="2400" dirty="0" smtClean="0">
                <a:solidFill>
                  <a:schemeClr val="tx2"/>
                </a:solidFill>
                <a:latin typeface="华文新魏" panose="02010800040101010101" pitchFamily="2" charset="-122"/>
                <a:ea typeface="华文新魏" panose="02010800040101010101" pitchFamily="2" charset="-122"/>
              </a:rPr>
              <a:t> </a:t>
            </a:r>
            <a:r>
              <a:rPr lang="en-US" altLang="zh-CN" sz="2400" dirty="0">
                <a:solidFill>
                  <a:srgbClr val="002060"/>
                </a:solidFill>
                <a:latin typeface="华文新魏" panose="02010800040101010101" pitchFamily="2" charset="-122"/>
                <a:ea typeface="华文新魏" panose="02010800040101010101" pitchFamily="2" charset="-122"/>
              </a:rPr>
              <a:t>P+Q</a:t>
            </a:r>
            <a:r>
              <a:rPr lang="zh-CN" altLang="en-US" sz="2400" dirty="0">
                <a:solidFill>
                  <a:srgbClr val="002060"/>
                </a:solidFill>
                <a:latin typeface="华文新魏" panose="02010800040101010101" pitchFamily="2" charset="-122"/>
                <a:ea typeface="华文新魏" panose="02010800040101010101" pitchFamily="2" charset="-122"/>
              </a:rPr>
              <a:t>冗余</a:t>
            </a:r>
            <a:r>
              <a:rPr lang="zh-CN" altLang="en-US" sz="2400" dirty="0" smtClean="0">
                <a:solidFill>
                  <a:srgbClr val="002060"/>
                </a:solidFill>
                <a:latin typeface="华文新魏" panose="02010800040101010101" pitchFamily="2" charset="-122"/>
                <a:ea typeface="华文新魏" panose="02010800040101010101" pitchFamily="2" charset="-122"/>
              </a:rPr>
              <a:t>方案</a:t>
            </a:r>
            <a:r>
              <a:rPr lang="en-US" altLang="zh-CN" sz="2400" dirty="0" smtClean="0">
                <a:solidFill>
                  <a:srgbClr val="002060"/>
                </a:solidFill>
                <a:latin typeface="华文新魏" panose="02010800040101010101" pitchFamily="2" charset="-122"/>
                <a:ea typeface="华文新魏" panose="02010800040101010101" pitchFamily="2" charset="-122"/>
              </a:rPr>
              <a:t>(</a:t>
            </a:r>
            <a:r>
              <a:rPr lang="en-US" altLang="en-US" sz="2400" dirty="0" smtClean="0">
                <a:solidFill>
                  <a:srgbClr val="002060"/>
                </a:solidFill>
                <a:latin typeface="华文新魏" panose="02010800040101010101" pitchFamily="2" charset="-122"/>
                <a:ea typeface="华文新魏" panose="02010800040101010101" pitchFamily="2" charset="-122"/>
              </a:rPr>
              <a:t>P+Q Redundancy </a:t>
            </a:r>
            <a:r>
              <a:rPr lang="en-US" altLang="en-US" sz="2400" dirty="0" smtClean="0">
                <a:latin typeface="华文新魏" panose="02010800040101010101" pitchFamily="2" charset="-122"/>
                <a:ea typeface="华文新魏" panose="02010800040101010101" pitchFamily="2" charset="-122"/>
              </a:rPr>
              <a:t>scheme</a:t>
            </a:r>
            <a:r>
              <a:rPr lang="en-US" altLang="zh-CN" sz="2400" dirty="0" smtClean="0">
                <a:latin typeface="华文新魏" panose="02010800040101010101" pitchFamily="2" charset="-122"/>
                <a:ea typeface="华文新魏" panose="02010800040101010101" pitchFamily="2" charset="-122"/>
              </a:rPr>
              <a:t>)</a:t>
            </a:r>
            <a:r>
              <a:rPr lang="en-US" altLang="en-US" sz="2400" dirty="0" smtClean="0">
                <a:latin typeface="华文新魏" panose="02010800040101010101" pitchFamily="2" charset="-122"/>
                <a:ea typeface="华文新魏" panose="02010800040101010101" pitchFamily="2" charset="-122"/>
              </a:rPr>
              <a:t>; </a:t>
            </a:r>
            <a:r>
              <a:rPr lang="en-US" altLang="en-US" sz="2400" dirty="0">
                <a:latin typeface="华文新魏" panose="02010800040101010101" pitchFamily="2" charset="-122"/>
                <a:ea typeface="华文新魏" panose="02010800040101010101" pitchFamily="2" charset="-122"/>
              </a:rPr>
              <a:t>similar to Level 5, but stores two error correction blocks (P, Q) instead of single parity block to guard against multiple disk failures. </a:t>
            </a:r>
          </a:p>
          <a:p>
            <a:pPr lvl="1">
              <a:spcBef>
                <a:spcPts val="0"/>
              </a:spcBef>
              <a:spcAft>
                <a:spcPts val="0"/>
              </a:spcAft>
            </a:pPr>
            <a:r>
              <a:rPr lang="en-US" altLang="en-US" dirty="0">
                <a:latin typeface="华文新魏" panose="02010800040101010101" pitchFamily="2" charset="-122"/>
                <a:ea typeface="华文新魏" panose="02010800040101010101" pitchFamily="2" charset="-122"/>
              </a:rPr>
              <a:t> </a:t>
            </a:r>
            <a:r>
              <a:rPr lang="en-US" altLang="en-US" sz="2200" dirty="0">
                <a:latin typeface="华文新魏" panose="02010800040101010101" pitchFamily="2" charset="-122"/>
                <a:ea typeface="华文新魏" panose="02010800040101010101" pitchFamily="2" charset="-122"/>
              </a:rPr>
              <a:t>Better reliability than Level 5 at a higher cost</a:t>
            </a:r>
          </a:p>
          <a:p>
            <a:pPr lvl="2">
              <a:spcBef>
                <a:spcPts val="0"/>
              </a:spcBef>
              <a:spcAft>
                <a:spcPts val="0"/>
              </a:spcAft>
            </a:pPr>
            <a:r>
              <a:rPr lang="zh-CN" altLang="en-US" sz="2000" dirty="0" smtClean="0">
                <a:latin typeface="华文新魏" panose="02010800040101010101" pitchFamily="2" charset="-122"/>
                <a:ea typeface="华文新魏" panose="02010800040101010101" pitchFamily="2" charset="-122"/>
              </a:rPr>
              <a:t>为每</a:t>
            </a:r>
            <a:r>
              <a:rPr lang="en-US" altLang="zh-CN" sz="2000" dirty="0" smtClean="0">
                <a:latin typeface="华文新魏" panose="02010800040101010101" pitchFamily="2" charset="-122"/>
                <a:ea typeface="华文新魏" panose="02010800040101010101" pitchFamily="2" charset="-122"/>
              </a:rPr>
              <a:t>4</a:t>
            </a:r>
            <a:r>
              <a:rPr lang="zh-CN" altLang="en-US" sz="2000" dirty="0" smtClean="0">
                <a:latin typeface="华文新魏" panose="02010800040101010101" pitchFamily="2" charset="-122"/>
                <a:ea typeface="华文新魏" panose="02010800040101010101" pitchFamily="2" charset="-122"/>
              </a:rPr>
              <a:t>位数据存储</a:t>
            </a:r>
            <a:r>
              <a:rPr lang="en-US" altLang="zh-CN" sz="2000" dirty="0" smtClean="0">
                <a:latin typeface="华文新魏" panose="02010800040101010101" pitchFamily="2" charset="-122"/>
                <a:ea typeface="华文新魏" panose="02010800040101010101" pitchFamily="2" charset="-122"/>
              </a:rPr>
              <a:t>2</a:t>
            </a:r>
            <a:r>
              <a:rPr lang="zh-CN" altLang="en-US" sz="2000" dirty="0" smtClean="0">
                <a:latin typeface="华文新魏" panose="02010800040101010101" pitchFamily="2" charset="-122"/>
                <a:ea typeface="华文新魏" panose="02010800040101010101" pitchFamily="2" charset="-122"/>
              </a:rPr>
              <a:t>位冗余，系统可以容忍两张磁盘故障。</a:t>
            </a:r>
            <a:endParaRPr lang="en-US" altLang="en-US" sz="2000" dirty="0">
              <a:latin typeface="华文新魏" panose="02010800040101010101" pitchFamily="2" charset="-122"/>
              <a:ea typeface="华文新魏" panose="02010800040101010101" pitchFamily="2" charset="-122"/>
            </a:endParaRPr>
          </a:p>
          <a:p>
            <a:pPr>
              <a:spcBef>
                <a:spcPts val="0"/>
              </a:spcBef>
            </a:pPr>
            <a:endParaRPr lang="zh-CN" altLang="en-US" dirty="0">
              <a:latin typeface="华文新魏" panose="02010800040101010101" pitchFamily="2" charset="-122"/>
              <a:ea typeface="华文新魏" panose="02010800040101010101" pitchFamily="2" charset="-122"/>
            </a:endParaRPr>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物理存储系统</a:t>
            </a:r>
            <a:endParaRPr lang="zh-CN" altLang="zh-CN" dirty="0">
              <a:latin typeface="Tahoma" panose="020B0604030504040204" pitchFamily="34" charset="0"/>
              <a:ea typeface="+mn-ea"/>
              <a:cs typeface="+mn-cs"/>
            </a:endParaRPr>
          </a:p>
        </p:txBody>
      </p:sp>
      <p:pic>
        <p:nvPicPr>
          <p:cNvPr id="5" name="Graphic 4">
            <a:extLst>
              <a:ext uri="{FF2B5EF4-FFF2-40B4-BE49-F238E27FC236}">
                <a16:creationId xmlns:a16="http://schemas.microsoft.com/office/drawing/2014/main" id="{95A42F48-4B1F-445D-8F71-290789E5F25E}"/>
              </a:ext>
            </a:extLst>
          </p:cNvPr>
          <p:cNvPicPr>
            <a:picLocks noChangeAspect="1"/>
          </p:cNvPicPr>
          <p:nvPr/>
        </p:nvPicPr>
        <p:blipFill rotWithShape="1">
          <a:blip r:embed="rId2">
            <a:extLst>
              <a:ext uri="{96DAC541-7B7A-43D3-8B79-37D633B846F1}">
                <asvg:svgBlip xmlns:asvg="http://schemas.microsoft.com/office/drawing/2016/SVG/main" xmlns="" r:embed="rId4"/>
              </a:ext>
            </a:extLst>
          </a:blip>
          <a:srcRect t="73230" b="452"/>
          <a:stretch/>
        </p:blipFill>
        <p:spPr>
          <a:xfrm>
            <a:off x="2245471" y="4651061"/>
            <a:ext cx="4653058" cy="1131367"/>
          </a:xfrm>
          <a:prstGeom prst="rect">
            <a:avLst/>
          </a:prstGeom>
        </p:spPr>
      </p:pic>
    </p:spTree>
    <p:extLst>
      <p:ext uri="{BB962C8B-B14F-4D97-AF65-F5344CB8AC3E}">
        <p14:creationId xmlns:p14="http://schemas.microsoft.com/office/powerpoint/2010/main" val="2803957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anose="02010800040101010101" pitchFamily="2" charset="-122"/>
                <a:ea typeface="华文新魏" panose="02010800040101010101" pitchFamily="2" charset="-122"/>
              </a:rPr>
              <a:t>RAID</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p:txBody>
          <a:bodyPr/>
          <a:lstStyle/>
          <a:p>
            <a:pPr>
              <a:lnSpc>
                <a:spcPct val="90000"/>
              </a:lnSpc>
              <a:spcAft>
                <a:spcPts val="0"/>
              </a:spcAft>
            </a:pPr>
            <a:r>
              <a:rPr lang="en-US" altLang="en-US" sz="2800" dirty="0"/>
              <a:t>Factors in choosing RAID level</a:t>
            </a:r>
          </a:p>
          <a:p>
            <a:pPr lvl="1">
              <a:lnSpc>
                <a:spcPct val="90000"/>
              </a:lnSpc>
              <a:spcAft>
                <a:spcPts val="0"/>
              </a:spcAft>
            </a:pPr>
            <a:r>
              <a:rPr lang="en-US" altLang="en-US" sz="2400" dirty="0">
                <a:solidFill>
                  <a:srgbClr val="002060"/>
                </a:solidFill>
              </a:rPr>
              <a:t>Monetary cost</a:t>
            </a:r>
          </a:p>
          <a:p>
            <a:pPr lvl="1">
              <a:lnSpc>
                <a:spcPct val="90000"/>
              </a:lnSpc>
              <a:spcAft>
                <a:spcPts val="0"/>
              </a:spcAft>
            </a:pPr>
            <a:r>
              <a:rPr lang="en-US" altLang="en-US" sz="2400" dirty="0">
                <a:solidFill>
                  <a:srgbClr val="002060"/>
                </a:solidFill>
              </a:rPr>
              <a:t>Performance</a:t>
            </a:r>
            <a:r>
              <a:rPr lang="en-US" altLang="en-US" sz="2400" dirty="0"/>
              <a:t>: Number of I/O operations per second, and bandwidth during normal operation</a:t>
            </a:r>
          </a:p>
          <a:p>
            <a:pPr lvl="1">
              <a:lnSpc>
                <a:spcPct val="90000"/>
              </a:lnSpc>
              <a:spcAft>
                <a:spcPts val="0"/>
              </a:spcAft>
            </a:pPr>
            <a:r>
              <a:rPr lang="en-US" altLang="en-US" sz="2400" dirty="0">
                <a:solidFill>
                  <a:srgbClr val="002060"/>
                </a:solidFill>
              </a:rPr>
              <a:t>Performance during failure</a:t>
            </a:r>
          </a:p>
          <a:p>
            <a:pPr lvl="1">
              <a:lnSpc>
                <a:spcPct val="90000"/>
              </a:lnSpc>
              <a:spcAft>
                <a:spcPts val="0"/>
              </a:spcAft>
            </a:pPr>
            <a:r>
              <a:rPr lang="en-US" altLang="en-US" sz="2400" dirty="0">
                <a:solidFill>
                  <a:srgbClr val="002060"/>
                </a:solidFill>
              </a:rPr>
              <a:t>Performance during rebuild </a:t>
            </a:r>
            <a:r>
              <a:rPr lang="en-US" altLang="en-US" sz="2400" dirty="0"/>
              <a:t>of failed disk</a:t>
            </a:r>
          </a:p>
          <a:p>
            <a:pPr lvl="2">
              <a:lnSpc>
                <a:spcPct val="90000"/>
              </a:lnSpc>
              <a:spcAft>
                <a:spcPts val="0"/>
              </a:spcAft>
            </a:pPr>
            <a:r>
              <a:rPr lang="en-US" altLang="en-US" dirty="0"/>
              <a:t>Including time taken to rebuild failed disk</a:t>
            </a:r>
          </a:p>
          <a:p>
            <a:pPr>
              <a:lnSpc>
                <a:spcPct val="90000"/>
              </a:lnSpc>
              <a:spcAft>
                <a:spcPts val="0"/>
              </a:spcAft>
            </a:pPr>
            <a:r>
              <a:rPr lang="en-US" altLang="en-US" sz="2800" dirty="0"/>
              <a:t>RAID 0 is used only when data safety is not important </a:t>
            </a:r>
          </a:p>
          <a:p>
            <a:pPr lvl="1">
              <a:lnSpc>
                <a:spcPct val="90000"/>
              </a:lnSpc>
              <a:spcAft>
                <a:spcPts val="0"/>
              </a:spcAft>
            </a:pPr>
            <a:r>
              <a:rPr lang="en-US" altLang="en-US" sz="2400" dirty="0"/>
              <a:t>E.g., data can be recovered quickly from other sources</a:t>
            </a:r>
          </a:p>
          <a:p>
            <a:endParaRPr lang="zh-CN" altLang="en-US" dirty="0"/>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物理存储系统</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233350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8975" y="449263"/>
            <a:ext cx="8340725" cy="457200"/>
          </a:xfrm>
        </p:spPr>
        <p:txBody>
          <a:bodyPr/>
          <a:lstStyle/>
          <a:p>
            <a:r>
              <a:rPr lang="zh-CN" altLang="zh-CN" dirty="0" smtClean="0">
                <a:solidFill>
                  <a:srgbClr val="224568"/>
                </a:solidFill>
              </a:rPr>
              <a:t>物理存储介质</a:t>
            </a:r>
            <a:r>
              <a:rPr lang="zh-CN" altLang="en-US" dirty="0" smtClean="0">
                <a:solidFill>
                  <a:srgbClr val="224568"/>
                </a:solidFill>
              </a:rPr>
              <a:t>概述</a:t>
            </a:r>
            <a:endParaRPr lang="zh-CN" altLang="en-US" dirty="0" smtClean="0">
              <a:solidFill>
                <a:srgbClr val="224568"/>
              </a:solidFill>
              <a:ea typeface="宋体" panose="02010600030101010101" pitchFamily="2" charset="-122"/>
            </a:endParaRPr>
          </a:p>
        </p:txBody>
      </p:sp>
      <p:sp>
        <p:nvSpPr>
          <p:cNvPr id="11267" name="Rectangle 3"/>
          <p:cNvSpPr>
            <a:spLocks noGrp="1" noChangeArrowheads="1"/>
          </p:cNvSpPr>
          <p:nvPr>
            <p:ph idx="1"/>
          </p:nvPr>
        </p:nvSpPr>
        <p:spPr>
          <a:xfrm>
            <a:off x="814388" y="1373188"/>
            <a:ext cx="7188200" cy="5178425"/>
          </a:xfrm>
        </p:spPr>
        <p:txBody>
          <a:bodyPr/>
          <a:lstStyle/>
          <a:p>
            <a:r>
              <a:rPr lang="zh-CN" altLang="zh-CN" sz="2800" dirty="0" smtClean="0">
                <a:latin typeface="华文新魏" panose="02010800040101010101" pitchFamily="2" charset="-122"/>
                <a:ea typeface="华文新魏" panose="02010800040101010101" pitchFamily="2" charset="-122"/>
              </a:rPr>
              <a:t>物理存储介质</a:t>
            </a:r>
            <a:r>
              <a:rPr lang="zh-CN" altLang="en-US" sz="2800" dirty="0" smtClean="0">
                <a:latin typeface="华文新魏" panose="02010800040101010101" pitchFamily="2" charset="-122"/>
                <a:ea typeface="华文新魏" panose="02010800040101010101" pitchFamily="2" charset="-122"/>
              </a:rPr>
              <a:t>分类</a:t>
            </a:r>
            <a:endParaRPr lang="en-US" altLang="zh-CN" sz="2800" dirty="0" smtClean="0">
              <a:latin typeface="华文新魏" panose="02010800040101010101" pitchFamily="2" charset="-122"/>
              <a:ea typeface="华文新魏" panose="02010800040101010101" pitchFamily="2" charset="-122"/>
            </a:endParaRPr>
          </a:p>
          <a:p>
            <a:pPr lvl="1">
              <a:lnSpc>
                <a:spcPts val="2500"/>
              </a:lnSpc>
            </a:pPr>
            <a:r>
              <a:rPr lang="zh-CN" altLang="en-US" sz="2400" dirty="0" smtClean="0">
                <a:latin typeface="华文新魏" panose="02010800040101010101" pitchFamily="2" charset="-122"/>
                <a:ea typeface="华文新魏" panose="02010800040101010101" pitchFamily="2" charset="-122"/>
              </a:rPr>
              <a:t>数据访问的速度</a:t>
            </a:r>
            <a:endParaRPr lang="en-US" altLang="zh-CN" sz="2400" dirty="0" smtClean="0">
              <a:latin typeface="华文新魏" panose="02010800040101010101" pitchFamily="2" charset="-122"/>
              <a:ea typeface="华文新魏" panose="02010800040101010101" pitchFamily="2" charset="-122"/>
            </a:endParaRPr>
          </a:p>
          <a:p>
            <a:pPr lvl="1">
              <a:lnSpc>
                <a:spcPts val="2500"/>
              </a:lnSpc>
            </a:pPr>
            <a:r>
              <a:rPr lang="zh-CN" altLang="en-US" sz="2400" dirty="0" smtClean="0">
                <a:latin typeface="华文新魏" panose="02010800040101010101" pitchFamily="2" charset="-122"/>
                <a:ea typeface="华文新魏" panose="02010800040101010101" pitchFamily="2" charset="-122"/>
              </a:rPr>
              <a:t>每单位数据的成本</a:t>
            </a:r>
            <a:endParaRPr lang="en-US" altLang="zh-CN" sz="2400" dirty="0" smtClean="0">
              <a:latin typeface="华文新魏" panose="02010800040101010101" pitchFamily="2" charset="-122"/>
              <a:ea typeface="华文新魏" panose="02010800040101010101" pitchFamily="2" charset="-122"/>
            </a:endParaRPr>
          </a:p>
          <a:p>
            <a:pPr lvl="1">
              <a:lnSpc>
                <a:spcPts val="2500"/>
              </a:lnSpc>
            </a:pPr>
            <a:r>
              <a:rPr lang="zh-CN" altLang="zh-CN" sz="2400" dirty="0" smtClean="0">
                <a:latin typeface="华文新魏" panose="02010800040101010101" pitchFamily="2" charset="-122"/>
                <a:ea typeface="华文新魏" panose="02010800040101010101" pitchFamily="2" charset="-122"/>
              </a:rPr>
              <a:t>可靠性</a:t>
            </a:r>
            <a:endParaRPr lang="en-US" altLang="zh-CN" sz="2400" dirty="0" smtClean="0">
              <a:latin typeface="华文新魏" panose="02010800040101010101" pitchFamily="2" charset="-122"/>
              <a:ea typeface="华文新魏" panose="02010800040101010101" pitchFamily="2" charset="-122"/>
            </a:endParaRPr>
          </a:p>
          <a:p>
            <a:pPr lvl="2">
              <a:lnSpc>
                <a:spcPts val="2500"/>
              </a:lnSpc>
            </a:pPr>
            <a:r>
              <a:rPr lang="zh-CN" altLang="zh-CN" sz="2000" b="1" dirty="0" smtClean="0">
                <a:solidFill>
                  <a:srgbClr val="000099"/>
                </a:solidFill>
                <a:latin typeface="华文新魏" panose="02010800040101010101" pitchFamily="2" charset="-122"/>
                <a:ea typeface="华文新魏" panose="02010800040101010101" pitchFamily="2" charset="-122"/>
              </a:rPr>
              <a:t>易失性存储</a:t>
            </a:r>
            <a:endParaRPr lang="en-US" altLang="zh-CN" sz="2000" b="1" dirty="0" smtClean="0">
              <a:latin typeface="华文新魏" panose="02010800040101010101" pitchFamily="2" charset="-122"/>
              <a:ea typeface="华文新魏" panose="02010800040101010101" pitchFamily="2" charset="-122"/>
            </a:endParaRPr>
          </a:p>
          <a:p>
            <a:pPr lvl="3">
              <a:lnSpc>
                <a:spcPts val="2500"/>
              </a:lnSpc>
            </a:pPr>
            <a:r>
              <a:rPr lang="zh-CN" altLang="en-US" dirty="0" smtClean="0">
                <a:latin typeface="华文新魏" panose="02010800040101010101" pitchFamily="2" charset="-122"/>
                <a:ea typeface="华文新魏" panose="02010800040101010101" pitchFamily="2" charset="-122"/>
              </a:rPr>
              <a:t>电源断电后失去内容</a:t>
            </a:r>
            <a:endParaRPr lang="en-US" altLang="zh-CN" dirty="0" smtClean="0">
              <a:latin typeface="华文新魏" panose="02010800040101010101" pitchFamily="2" charset="-122"/>
              <a:ea typeface="华文新魏" panose="02010800040101010101" pitchFamily="2" charset="-122"/>
            </a:endParaRPr>
          </a:p>
          <a:p>
            <a:pPr lvl="2">
              <a:lnSpc>
                <a:spcPts val="2500"/>
              </a:lnSpc>
            </a:pPr>
            <a:r>
              <a:rPr lang="zh-CN" altLang="zh-CN" sz="2000" b="1" dirty="0" smtClean="0">
                <a:solidFill>
                  <a:srgbClr val="000099"/>
                </a:solidFill>
                <a:latin typeface="华文新魏" panose="02010800040101010101" pitchFamily="2" charset="-122"/>
                <a:ea typeface="华文新魏" panose="02010800040101010101" pitchFamily="2" charset="-122"/>
              </a:rPr>
              <a:t>非易失性存储</a:t>
            </a:r>
            <a:endParaRPr lang="en-US" altLang="zh-CN" sz="2000" dirty="0" smtClean="0">
              <a:latin typeface="华文新魏" panose="02010800040101010101" pitchFamily="2" charset="-122"/>
              <a:ea typeface="华文新魏" panose="02010800040101010101" pitchFamily="2" charset="-122"/>
            </a:endParaRPr>
          </a:p>
          <a:p>
            <a:pPr lvl="3">
              <a:lnSpc>
                <a:spcPts val="2500"/>
              </a:lnSpc>
            </a:pPr>
            <a:r>
              <a:rPr lang="zh-CN" altLang="en-US" dirty="0" smtClean="0">
                <a:latin typeface="华文新魏" panose="02010800040101010101" pitchFamily="2" charset="-122"/>
                <a:ea typeface="华文新魏" panose="02010800040101010101" pitchFamily="2" charset="-122"/>
              </a:rPr>
              <a:t>电源断电后内容仍然保持</a:t>
            </a:r>
            <a:r>
              <a:rPr lang="en-US" altLang="zh-CN" dirty="0" smtClean="0">
                <a:latin typeface="华文新魏" panose="02010800040101010101" pitchFamily="2" charset="-122"/>
                <a:ea typeface="华文新魏" panose="02010800040101010101" pitchFamily="2" charset="-122"/>
              </a:rPr>
              <a:t> </a:t>
            </a:r>
          </a:p>
          <a:p>
            <a:pPr lvl="3">
              <a:lnSpc>
                <a:spcPts val="2500"/>
              </a:lnSpc>
            </a:pPr>
            <a:r>
              <a:rPr lang="zh-CN" altLang="en-US" dirty="0" smtClean="0">
                <a:latin typeface="华文新魏" panose="02010800040101010101" pitchFamily="2" charset="-122"/>
                <a:ea typeface="华文新魏" panose="02010800040101010101" pitchFamily="2" charset="-122"/>
              </a:rPr>
              <a:t>包括辅助存储和三级存储</a:t>
            </a:r>
            <a:r>
              <a:rPr lang="en-US" altLang="zh-CN" dirty="0" smtClean="0">
                <a:latin typeface="华文新魏" panose="02010800040101010101" pitchFamily="2" charset="-122"/>
                <a:ea typeface="华文新魏" panose="02010800040101010101" pitchFamily="2" charset="-122"/>
              </a:rPr>
              <a:t>, </a:t>
            </a:r>
            <a:r>
              <a:rPr lang="zh-CN" altLang="en-US" dirty="0" smtClean="0">
                <a:latin typeface="华文新魏" panose="02010800040101010101" pitchFamily="2" charset="-122"/>
                <a:ea typeface="华文新魏" panose="02010800040101010101" pitchFamily="2" charset="-122"/>
              </a:rPr>
              <a:t>以及带有备用电池的主存</a:t>
            </a:r>
            <a:endParaRPr lang="en-US" altLang="zh-CN" dirty="0" smtClean="0">
              <a:latin typeface="华文新魏" panose="02010800040101010101" pitchFamily="2" charset="-122"/>
              <a:ea typeface="华文新魏" panose="02010800040101010101" pitchFamily="2" charset="-122"/>
            </a:endParaRPr>
          </a:p>
          <a:p>
            <a:pPr lvl="1">
              <a:lnSpc>
                <a:spcPts val="2500"/>
              </a:lnSpc>
            </a:pPr>
            <a:r>
              <a:rPr lang="zh-CN" altLang="en-US" sz="2400" dirty="0">
                <a:latin typeface="华文新魏" panose="02010800040101010101" pitchFamily="2" charset="-122"/>
                <a:ea typeface="华文新魏" panose="02010800040101010101" pitchFamily="2" charset="-122"/>
              </a:rPr>
              <a:t>联机</a:t>
            </a:r>
            <a:r>
              <a:rPr lang="zh-CN" altLang="en-US" sz="2400" dirty="0" smtClean="0">
                <a:latin typeface="华文新魏" panose="02010800040101010101" pitchFamily="2" charset="-122"/>
                <a:ea typeface="华文新魏" panose="02010800040101010101" pitchFamily="2" charset="-122"/>
              </a:rPr>
              <a:t>存储和</a:t>
            </a:r>
            <a:r>
              <a:rPr lang="zh-CN" altLang="en-US" sz="2400" dirty="0">
                <a:latin typeface="华文新魏" panose="02010800040101010101" pitchFamily="2" charset="-122"/>
                <a:ea typeface="华文新魏" panose="02010800040101010101" pitchFamily="2" charset="-122"/>
              </a:rPr>
              <a:t>脱机</a:t>
            </a:r>
            <a:r>
              <a:rPr lang="zh-CN" altLang="en-US" sz="2400" dirty="0" smtClean="0">
                <a:latin typeface="华文新魏" panose="02010800040101010101" pitchFamily="2" charset="-122"/>
                <a:ea typeface="华文新魏" panose="02010800040101010101" pitchFamily="2" charset="-122"/>
              </a:rPr>
              <a:t>存储</a:t>
            </a:r>
            <a:endParaRPr lang="en-US" altLang="zh-CN" sz="2400" dirty="0">
              <a:latin typeface="华文新魏" panose="02010800040101010101" pitchFamily="2" charset="-122"/>
              <a:ea typeface="华文新魏" panose="02010800040101010101" pitchFamily="2" charset="-122"/>
            </a:endParaRPr>
          </a:p>
          <a:p>
            <a:pPr lvl="1">
              <a:lnSpc>
                <a:spcPts val="2500"/>
              </a:lnSpc>
            </a:pPr>
            <a:r>
              <a:rPr lang="zh-CN" altLang="en-US" sz="2400" dirty="0">
                <a:latin typeface="华文新魏" panose="02010800040101010101" pitchFamily="2" charset="-122"/>
                <a:ea typeface="华文新魏" panose="02010800040101010101" pitchFamily="2" charset="-122"/>
              </a:rPr>
              <a:t>顺序访问和直接访问</a:t>
            </a:r>
            <a:endParaRPr lang="en-US" altLang="zh-CN" sz="2400" dirty="0">
              <a:latin typeface="华文新魏" panose="02010800040101010101" pitchFamily="2" charset="-122"/>
              <a:ea typeface="华文新魏" panose="02010800040101010101" pitchFamily="2" charset="-122"/>
            </a:endParaRPr>
          </a:p>
          <a:p>
            <a:pPr lvl="1">
              <a:lnSpc>
                <a:spcPts val="2500"/>
              </a:lnSpc>
            </a:pPr>
            <a:endParaRPr lang="en-US" altLang="zh-CN" sz="2000" dirty="0" smtClean="0">
              <a:latin typeface="华文新魏" panose="02010800040101010101" pitchFamily="2" charset="-122"/>
              <a:ea typeface="华文新魏" panose="02010800040101010101" pitchFamily="2" charset="-122"/>
            </a:endParaRPr>
          </a:p>
          <a:p>
            <a:pPr lvl="2">
              <a:lnSpc>
                <a:spcPts val="2500"/>
              </a:lnSpc>
            </a:pPr>
            <a:endParaRPr lang="en-US" altLang="zh-CN" sz="1400" dirty="0" smtClean="0">
              <a:latin typeface="华文新魏" panose="02010800040101010101" pitchFamily="2" charset="-122"/>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dirty="0">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新魏" panose="02010800040101010101" pitchFamily="2" charset="-122"/>
                <a:ea typeface="华文新魏" panose="02010800040101010101" pitchFamily="2" charset="-122"/>
              </a:rPr>
              <a:t>RAID</a:t>
            </a:r>
            <a:endParaRPr lang="zh-CN" altLang="en-US" dirty="0">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p:txBody>
          <a:bodyPr/>
          <a:lstStyle/>
          <a:p>
            <a:pPr>
              <a:spcAft>
                <a:spcPts val="0"/>
              </a:spcAft>
            </a:pPr>
            <a:r>
              <a:rPr lang="en-US" altLang="en-US" sz="2000" dirty="0"/>
              <a:t>Level 1 provides much better write performance than level 5</a:t>
            </a:r>
          </a:p>
          <a:p>
            <a:pPr lvl="1">
              <a:spcAft>
                <a:spcPts val="0"/>
              </a:spcAft>
            </a:pPr>
            <a:r>
              <a:rPr lang="en-US" altLang="en-US" sz="1800" dirty="0"/>
              <a:t>Level 5 requires at least 2 block reads and 2 block writes to write a single block, whereas Level 1 only requires 2 block writes</a:t>
            </a:r>
          </a:p>
          <a:p>
            <a:pPr>
              <a:spcAft>
                <a:spcPts val="0"/>
              </a:spcAft>
            </a:pPr>
            <a:r>
              <a:rPr lang="en-US" altLang="en-US" sz="2000" dirty="0"/>
              <a:t>Level 1 had higher storage cost than level 5</a:t>
            </a:r>
          </a:p>
          <a:p>
            <a:pPr>
              <a:spcAft>
                <a:spcPts val="0"/>
              </a:spcAft>
            </a:pPr>
            <a:r>
              <a:rPr lang="en-US" altLang="en-US" sz="2000" dirty="0"/>
              <a:t>Level 5 is preferred for applications where writes are sequential and large (many blocks), and need large amounts of data storage</a:t>
            </a:r>
          </a:p>
          <a:p>
            <a:pPr>
              <a:spcAft>
                <a:spcPts val="0"/>
              </a:spcAft>
            </a:pPr>
            <a:r>
              <a:rPr lang="en-US" altLang="en-US" sz="2000" dirty="0"/>
              <a:t>RAID 1 is preferred for applications with many random/small updates</a:t>
            </a:r>
          </a:p>
          <a:p>
            <a:pPr>
              <a:spcAft>
                <a:spcPts val="0"/>
              </a:spcAft>
            </a:pPr>
            <a:r>
              <a:rPr lang="en-US" altLang="en-US" sz="2000" dirty="0"/>
              <a:t>Level 6 gives better data protection than RAID 5 since it can tolerate two disk (or disk block) failures</a:t>
            </a:r>
          </a:p>
          <a:p>
            <a:pPr lvl="1">
              <a:spcAft>
                <a:spcPts val="0"/>
              </a:spcAft>
            </a:pPr>
            <a:r>
              <a:rPr lang="en-US" altLang="en-US" sz="1600" dirty="0"/>
              <a:t>Increasing in importance since latent block failures on one disk, coupled with a failure of another disk can result in data loss with RAID 1 and RAID 5.</a:t>
            </a:r>
          </a:p>
          <a:p>
            <a:endParaRPr lang="zh-CN" altLang="en-US" dirty="0"/>
          </a:p>
        </p:txBody>
      </p:sp>
      <p:sp>
        <p:nvSpPr>
          <p:cNvPr id="4"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物理存储系统</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3120999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smtClean="0">
                <a:solidFill>
                  <a:srgbClr val="224568"/>
                </a:solidFill>
              </a:rPr>
              <a:t>磁盘块访问的优化</a:t>
            </a:r>
            <a:endParaRPr lang="zh-CN" altLang="en-US" smtClean="0">
              <a:solidFill>
                <a:srgbClr val="224568"/>
              </a:solidFill>
              <a:ea typeface="宋体" panose="02010600030101010101" pitchFamily="2" charset="-122"/>
            </a:endParaRPr>
          </a:p>
        </p:txBody>
      </p:sp>
      <p:sp>
        <p:nvSpPr>
          <p:cNvPr id="37891" name="Rectangle 3"/>
          <p:cNvSpPr>
            <a:spLocks noGrp="1" noChangeArrowheads="1"/>
          </p:cNvSpPr>
          <p:nvPr>
            <p:ph idx="1"/>
          </p:nvPr>
        </p:nvSpPr>
        <p:spPr>
          <a:xfrm>
            <a:off x="685800" y="1384300"/>
            <a:ext cx="7675562" cy="5092700"/>
          </a:xfrm>
        </p:spPr>
        <p:txBody>
          <a:bodyPr/>
          <a:lstStyle/>
          <a:p>
            <a:pPr>
              <a:spcBef>
                <a:spcPts val="0"/>
              </a:spcBef>
            </a:pPr>
            <a:r>
              <a:rPr lang="zh-CN" altLang="en-US" sz="2400" b="1" dirty="0" smtClean="0">
                <a:solidFill>
                  <a:srgbClr val="000099"/>
                </a:solidFill>
                <a:latin typeface="华文新魏" panose="02010800040101010101" pitchFamily="2" charset="-122"/>
                <a:ea typeface="华文新魏" panose="02010800040101010101" pitchFamily="2" charset="-122"/>
              </a:rPr>
              <a:t>块</a:t>
            </a:r>
            <a:r>
              <a:rPr lang="en-US" altLang="zh-CN" sz="2400" b="1" dirty="0" smtClean="0">
                <a:solidFill>
                  <a:schemeClr val="tx2"/>
                </a:solidFill>
                <a:latin typeface="华文新魏" panose="02010800040101010101" pitchFamily="2" charset="-122"/>
                <a:ea typeface="华文新魏" panose="02010800040101010101" pitchFamily="2" charset="-122"/>
              </a:rPr>
              <a:t> </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包含固定数目的连续扇区</a:t>
            </a:r>
            <a:endParaRPr lang="en-US" altLang="zh-CN" sz="24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smtClean="0">
                <a:latin typeface="华文新魏" panose="02010800040101010101" pitchFamily="2" charset="-122"/>
                <a:ea typeface="华文新魏" panose="02010800040101010101" pitchFamily="2" charset="-122"/>
              </a:rPr>
              <a:t>数据在磁盘和主存之间交换以块为单位</a:t>
            </a:r>
            <a:endParaRPr lang="en-US" altLang="zh-CN" sz="20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smtClean="0">
                <a:latin typeface="华文新魏" panose="02010800040101010101" pitchFamily="2" charset="-122"/>
                <a:ea typeface="华文新魏" panose="02010800040101010101" pitchFamily="2" charset="-122"/>
              </a:rPr>
              <a:t>块大小</a:t>
            </a:r>
            <a:endParaRPr lang="en-US" altLang="zh-CN" sz="2000" dirty="0" smtClean="0">
              <a:latin typeface="华文新魏" panose="02010800040101010101" pitchFamily="2" charset="-122"/>
              <a:ea typeface="华文新魏" panose="02010800040101010101" pitchFamily="2" charset="-122"/>
            </a:endParaRPr>
          </a:p>
          <a:p>
            <a:pPr lvl="2">
              <a:spcBef>
                <a:spcPts val="0"/>
              </a:spcBef>
            </a:pPr>
            <a:r>
              <a:rPr lang="zh-CN" altLang="en-US" sz="2000" dirty="0" smtClean="0">
                <a:latin typeface="华文新魏" panose="02010800040101010101" pitchFamily="2" charset="-122"/>
                <a:ea typeface="华文新魏" panose="02010800040101010101" pitchFamily="2" charset="-122"/>
              </a:rPr>
              <a:t>块太小：需要交换多次；块太大</a:t>
            </a:r>
            <a:r>
              <a:rPr lang="en-US" altLang="zh-CN" sz="2000" dirty="0" smtClean="0">
                <a:latin typeface="华文新魏" panose="02010800040101010101" pitchFamily="2" charset="-122"/>
                <a:ea typeface="华文新魏" panose="02010800040101010101" pitchFamily="2" charset="-122"/>
              </a:rPr>
              <a:t>:  </a:t>
            </a:r>
            <a:r>
              <a:rPr lang="zh-CN" altLang="en-US" sz="2000" dirty="0" smtClean="0">
                <a:latin typeface="华文新魏" panose="02010800040101010101" pitchFamily="2" charset="-122"/>
                <a:ea typeface="华文新魏" panose="02010800040101010101" pitchFamily="2" charset="-122"/>
              </a:rPr>
              <a:t>块包含大量空闲空间而造成浪费</a:t>
            </a:r>
            <a:endParaRPr lang="en-US" altLang="zh-CN" sz="2000" dirty="0" smtClean="0">
              <a:latin typeface="华文新魏" panose="02010800040101010101" pitchFamily="2" charset="-122"/>
              <a:ea typeface="华文新魏" panose="02010800040101010101" pitchFamily="2" charset="-122"/>
            </a:endParaRPr>
          </a:p>
          <a:p>
            <a:pPr lvl="2">
              <a:spcBef>
                <a:spcPts val="0"/>
              </a:spcBef>
            </a:pPr>
            <a:r>
              <a:rPr lang="zh-CN" altLang="en-US" sz="2000" dirty="0" smtClean="0">
                <a:latin typeface="华文新魏" panose="02010800040101010101" pitchFamily="2" charset="-122"/>
                <a:ea typeface="华文新魏" panose="02010800040101010101" pitchFamily="2" charset="-122"/>
              </a:rPr>
              <a:t>常见的块大小</a:t>
            </a:r>
            <a:r>
              <a:rPr lang="en-US" altLang="zh-CN" sz="2000" dirty="0" smtClean="0">
                <a:latin typeface="华文新魏" panose="02010800040101010101" pitchFamily="2" charset="-122"/>
                <a:ea typeface="华文新魏" panose="02010800040101010101" pitchFamily="2" charset="-122"/>
              </a:rPr>
              <a:t>4KB</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或者</a:t>
            </a:r>
            <a:r>
              <a:rPr lang="en-US" altLang="zh-CN" sz="2000" dirty="0">
                <a:latin typeface="华文新魏" panose="02010800040101010101" pitchFamily="2" charset="-122"/>
                <a:ea typeface="华文新魏" panose="02010800040101010101" pitchFamily="2" charset="-122"/>
              </a:rPr>
              <a:t>8KB</a:t>
            </a:r>
            <a:r>
              <a:rPr lang="en-US" altLang="zh-CN" sz="2000" dirty="0" smtClean="0">
                <a:latin typeface="华文新魏" panose="02010800040101010101" pitchFamily="2" charset="-122"/>
                <a:ea typeface="华文新魏" panose="02010800040101010101" pitchFamily="2" charset="-122"/>
              </a:rPr>
              <a:t>)</a:t>
            </a:r>
          </a:p>
          <a:p>
            <a:pPr lvl="2">
              <a:spcBef>
                <a:spcPts val="0"/>
              </a:spcBef>
            </a:pPr>
            <a:r>
              <a:rPr lang="zh-CN" altLang="en-US" sz="2000" dirty="0" smtClean="0">
                <a:latin typeface="华文新魏" panose="02010800040101010101" pitchFamily="2" charset="-122"/>
                <a:ea typeface="华文新魏" panose="02010800040101010101" pitchFamily="2" charset="-122"/>
              </a:rPr>
              <a:t>有些</a:t>
            </a:r>
            <a:r>
              <a:rPr lang="en-US" altLang="zh-CN" sz="2000" dirty="0" smtClean="0">
                <a:latin typeface="华文新魏" panose="02010800040101010101" pitchFamily="2" charset="-122"/>
                <a:ea typeface="华文新魏" panose="02010800040101010101" pitchFamily="2" charset="-122"/>
              </a:rPr>
              <a:t>DBMS</a:t>
            </a:r>
            <a:r>
              <a:rPr lang="zh-CN" altLang="en-US" sz="2000" dirty="0" smtClean="0">
                <a:latin typeface="华文新魏" panose="02010800040101010101" pitchFamily="2" charset="-122"/>
                <a:ea typeface="华文新魏" panose="02010800040101010101" pitchFamily="2" charset="-122"/>
              </a:rPr>
              <a:t>存储管理被封装，</a:t>
            </a:r>
            <a:r>
              <a:rPr lang="zh-CN" altLang="en-US" sz="2000" dirty="0">
                <a:latin typeface="华文新魏" panose="02010800040101010101" pitchFamily="2" charset="-122"/>
                <a:ea typeface="华文新魏" panose="02010800040101010101" pitchFamily="2" charset="-122"/>
              </a:rPr>
              <a:t>由 </a:t>
            </a:r>
            <a:r>
              <a:rPr lang="en-US" altLang="zh-CN" sz="2000" dirty="0" smtClean="0">
                <a:latin typeface="华文新魏" panose="02010800040101010101" pitchFamily="2" charset="-122"/>
                <a:ea typeface="华文新魏" panose="02010800040101010101" pitchFamily="2" charset="-122"/>
              </a:rPr>
              <a:t>ASM</a:t>
            </a:r>
            <a:r>
              <a:rPr lang="en-US" altLang="zh-CN" dirty="0" smtClean="0"/>
              <a:t>(Automatic </a:t>
            </a:r>
            <a:r>
              <a:rPr lang="en-US" altLang="zh-CN" dirty="0"/>
              <a:t>Storage Management</a:t>
            </a:r>
            <a:r>
              <a:rPr lang="en-US" altLang="zh-CN" dirty="0" smtClean="0"/>
              <a:t>)</a:t>
            </a:r>
            <a:r>
              <a:rPr lang="en-US" altLang="zh-CN" sz="2000" dirty="0" smtClean="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统一管理</a:t>
            </a:r>
            <a:endParaRPr lang="en-US" altLang="zh-CN" sz="2000" dirty="0" smtClean="0">
              <a:latin typeface="华文新魏" panose="02010800040101010101" pitchFamily="2" charset="-122"/>
              <a:ea typeface="华文新魏" panose="02010800040101010101" pitchFamily="2" charset="-122"/>
            </a:endParaRPr>
          </a:p>
          <a:p>
            <a:pPr>
              <a:spcBef>
                <a:spcPts val="0"/>
              </a:spcBef>
            </a:pPr>
            <a:r>
              <a:rPr lang="zh-CN" altLang="en-US" sz="2400" dirty="0" smtClean="0">
                <a:latin typeface="华文新魏" panose="02010800040101010101" pitchFamily="2" charset="-122"/>
                <a:ea typeface="华文新魏" panose="02010800040101010101" pitchFamily="2" charset="-122"/>
              </a:rPr>
              <a:t>来自磁盘的连续请求</a:t>
            </a:r>
            <a:endParaRPr lang="en-US" altLang="zh-CN" sz="24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smtClean="0">
                <a:latin typeface="华文新魏" panose="02010800040101010101" pitchFamily="2" charset="-122"/>
                <a:ea typeface="华文新魏" panose="02010800040101010101" pitchFamily="2" charset="-122"/>
              </a:rPr>
              <a:t>顺序访问</a:t>
            </a:r>
            <a:endParaRPr lang="en-US" altLang="zh-CN" sz="2000" dirty="0" smtClean="0">
              <a:latin typeface="华文新魏" panose="02010800040101010101" pitchFamily="2" charset="-122"/>
              <a:ea typeface="华文新魏" panose="02010800040101010101" pitchFamily="2" charset="-122"/>
            </a:endParaRPr>
          </a:p>
          <a:p>
            <a:pPr lvl="2">
              <a:spcBef>
                <a:spcPts val="0"/>
              </a:spcBef>
            </a:pPr>
            <a:r>
              <a:rPr lang="zh-CN" altLang="en-US" sz="2000" dirty="0" smtClean="0">
                <a:latin typeface="华文新魏" panose="02010800040101010101" pitchFamily="2" charset="-122"/>
                <a:ea typeface="华文新魏" panose="02010800040101010101" pitchFamily="2" charset="-122"/>
              </a:rPr>
              <a:t>连续的请求会请求处于相同的磁道或者相邻的磁道上连续的块，第一块需要磁盘寻道，相邻的请求不需要寻道</a:t>
            </a:r>
            <a:endParaRPr lang="en-US" altLang="zh-CN" sz="20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smtClean="0">
                <a:latin typeface="华文新魏" panose="02010800040101010101" pitchFamily="2" charset="-122"/>
                <a:ea typeface="华文新魏" panose="02010800040101010101" pitchFamily="2" charset="-122"/>
              </a:rPr>
              <a:t>随机访问</a:t>
            </a:r>
            <a:endParaRPr lang="en-US" altLang="zh-CN" sz="2000" dirty="0" smtClean="0">
              <a:latin typeface="华文新魏" panose="02010800040101010101" pitchFamily="2" charset="-122"/>
              <a:ea typeface="华文新魏" panose="02010800040101010101" pitchFamily="2" charset="-122"/>
            </a:endParaRPr>
          </a:p>
          <a:p>
            <a:pPr lvl="2">
              <a:spcBef>
                <a:spcPts val="0"/>
              </a:spcBef>
            </a:pPr>
            <a:r>
              <a:rPr lang="zh-CN" altLang="en-US" sz="2000" dirty="0" smtClean="0">
                <a:latin typeface="华文新魏" panose="02010800040101010101" pitchFamily="2" charset="-122"/>
                <a:ea typeface="华文新魏" panose="02010800040101010101" pitchFamily="2" charset="-122"/>
              </a:rPr>
              <a:t>相邻的请求会请求那些随机位于磁盘上的块，每一个请求都需要一次磁盘寻道</a:t>
            </a:r>
            <a:endParaRPr lang="en-US" altLang="zh-CN" sz="2000" dirty="0" smtClean="0">
              <a:latin typeface="华文新魏" panose="02010800040101010101" pitchFamily="2" charset="-122"/>
              <a:ea typeface="华文新魏" panose="02010800040101010101" pitchFamily="2" charset="-122"/>
            </a:endParaRPr>
          </a:p>
        </p:txBody>
      </p:sp>
      <p:sp>
        <p:nvSpPr>
          <p:cNvPr id="37892" name="Line 4"/>
          <p:cNvSpPr>
            <a:spLocks noChangeShapeType="1"/>
          </p:cNvSpPr>
          <p:nvPr/>
        </p:nvSpPr>
        <p:spPr bwMode="auto">
          <a:xfrm>
            <a:off x="4230688" y="5295900"/>
            <a:ext cx="2703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1" name="Text Box 13"/>
          <p:cNvSpPr txBox="1">
            <a:spLocks noChangeArrowheads="1"/>
          </p:cNvSpPr>
          <p:nvPr/>
        </p:nvSpPr>
        <p:spPr bwMode="auto">
          <a:xfrm>
            <a:off x="769938" y="6026150"/>
            <a:ext cx="1004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 typeface="Wingdings" panose="05000000000000000000" pitchFamily="2" charset="2"/>
              <a:buNone/>
            </a:pPr>
            <a:r>
              <a:rPr lang="zh-CN" altLang="en-US" sz="1600">
                <a:solidFill>
                  <a:schemeClr val="tx1"/>
                </a:solidFill>
                <a:latin typeface="Helvetica" panose="020B0604020202020204" pitchFamily="34" charset="0"/>
                <a:ea typeface="宋体" panose="02010600030101010101" pitchFamily="2" charset="-122"/>
              </a:rPr>
              <a:t>内侧磁道</a:t>
            </a:r>
            <a:endParaRPr lang="en-US" altLang="zh-CN" sz="1600">
              <a:solidFill>
                <a:schemeClr val="tx1"/>
              </a:solidFill>
              <a:latin typeface="Helvetica" panose="020B0604020202020204" pitchFamily="34" charset="0"/>
              <a:ea typeface="宋体" panose="02010600030101010101" pitchFamily="2" charset="-122"/>
            </a:endParaRPr>
          </a:p>
        </p:txBody>
      </p:sp>
      <p:sp>
        <p:nvSpPr>
          <p:cNvPr id="37902" name="Text Box 14"/>
          <p:cNvSpPr txBox="1">
            <a:spLocks noChangeArrowheads="1"/>
          </p:cNvSpPr>
          <p:nvPr/>
        </p:nvSpPr>
        <p:spPr bwMode="auto">
          <a:xfrm>
            <a:off x="6713538" y="6059488"/>
            <a:ext cx="10048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0000"/>
              <a:buFont typeface="Wingdings" panose="05000000000000000000" pitchFamily="2" charset="2"/>
              <a:buChar char="l"/>
              <a:defRPr sz="3000">
                <a:solidFill>
                  <a:schemeClr val="bg2"/>
                </a:solidFill>
                <a:latin typeface="Franklin Gothic Book" panose="020B0503020102020204" pitchFamily="34" charset="0"/>
              </a:defRPr>
            </a:lvl1pPr>
            <a:lvl2pPr marL="742950" indent="-285750">
              <a:spcBef>
                <a:spcPct val="20000"/>
              </a:spcBef>
              <a:buClr>
                <a:schemeClr val="folHlink"/>
              </a:buClr>
              <a:buChar char="–"/>
              <a:defRPr sz="2800">
                <a:solidFill>
                  <a:schemeClr val="bg2"/>
                </a:solidFill>
                <a:latin typeface="Franklin Gothic Book" panose="020B0503020102020204" pitchFamily="34" charset="0"/>
              </a:defRPr>
            </a:lvl2pPr>
            <a:lvl3pPr marL="1143000" indent="-228600">
              <a:spcBef>
                <a:spcPct val="20000"/>
              </a:spcBef>
              <a:buClr>
                <a:schemeClr val="folHlink"/>
              </a:buClr>
              <a:buSzPct val="75000"/>
              <a:buFont typeface="Wingdings" panose="05000000000000000000" pitchFamily="2" charset="2"/>
              <a:buChar char="l"/>
              <a:defRPr sz="2400">
                <a:solidFill>
                  <a:schemeClr val="bg2"/>
                </a:solidFill>
                <a:latin typeface="Franklin Gothic Book" panose="020B0503020102020204" pitchFamily="34" charset="0"/>
              </a:defRPr>
            </a:lvl3pPr>
            <a:lvl4pPr marL="1600200" indent="-228600">
              <a:spcBef>
                <a:spcPct val="20000"/>
              </a:spcBef>
              <a:buClr>
                <a:schemeClr val="folHlink"/>
              </a:buClr>
              <a:buChar char="–"/>
              <a:defRPr sz="2000">
                <a:solidFill>
                  <a:schemeClr val="bg2"/>
                </a:solidFill>
                <a:latin typeface="Franklin Gothic Book" panose="020B0503020102020204" pitchFamily="34" charset="0"/>
              </a:defRPr>
            </a:lvl4pPr>
            <a:lvl5pPr marL="2057400" indent="-228600">
              <a:spcBef>
                <a:spcPct val="20000"/>
              </a:spcBef>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5pPr>
            <a:lvl6pPr marL="25146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6pPr>
            <a:lvl7pPr marL="29718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7pPr>
            <a:lvl8pPr marL="34290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8pPr>
            <a:lvl9pPr marL="3886200" indent="-228600" eaLnBrk="0" fontAlgn="base" hangingPunct="0">
              <a:spcBef>
                <a:spcPct val="20000"/>
              </a:spcBef>
              <a:spcAft>
                <a:spcPct val="0"/>
              </a:spcAft>
              <a:buClr>
                <a:schemeClr val="folHlink"/>
              </a:buClr>
              <a:buSzPct val="70000"/>
              <a:buFont typeface="Wingdings" panose="05000000000000000000" pitchFamily="2" charset="2"/>
              <a:buChar char="l"/>
              <a:defRPr sz="2000">
                <a:solidFill>
                  <a:schemeClr val="bg2"/>
                </a:solidFill>
                <a:latin typeface="Franklin Gothic Book" panose="020B0503020102020204" pitchFamily="34" charset="0"/>
              </a:defRPr>
            </a:lvl9pPr>
          </a:lstStyle>
          <a:p>
            <a:pPr>
              <a:spcBef>
                <a:spcPct val="0"/>
              </a:spcBef>
              <a:buClrTx/>
              <a:buSzTx/>
              <a:buFont typeface="Wingdings" panose="05000000000000000000" pitchFamily="2" charset="2"/>
              <a:buNone/>
            </a:pPr>
            <a:r>
              <a:rPr lang="zh-CN" altLang="en-US" sz="1600">
                <a:solidFill>
                  <a:schemeClr val="tx1"/>
                </a:solidFill>
                <a:latin typeface="Helvetica" panose="020B0604020202020204" pitchFamily="34" charset="0"/>
                <a:ea typeface="宋体" panose="02010600030101010101" pitchFamily="2" charset="-122"/>
              </a:rPr>
              <a:t>外侧磁道</a:t>
            </a:r>
            <a:endParaRPr lang="en-US" altLang="zh-CN" sz="1600">
              <a:solidFill>
                <a:schemeClr val="tx1"/>
              </a:solidFill>
              <a:latin typeface="Helvetica" panose="020B0604020202020204" pitchFamily="34" charset="0"/>
              <a:ea typeface="宋体" panose="0201060003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867394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solidFill>
                  <a:srgbClr val="224568"/>
                </a:solidFill>
              </a:rPr>
              <a:t>磁盘块访问的优化</a:t>
            </a:r>
            <a:r>
              <a:rPr kumimoji="1" lang="en-US" altLang="zh-CN" dirty="0">
                <a:solidFill>
                  <a:srgbClr val="224568"/>
                </a:solidFill>
                <a:ea typeface="宋体" panose="02010600030101010101" pitchFamily="2" charset="-122"/>
              </a:rPr>
              <a:t>(</a:t>
            </a:r>
            <a:r>
              <a:rPr kumimoji="1" lang="zh-CN" altLang="en-US" dirty="0">
                <a:solidFill>
                  <a:srgbClr val="224568"/>
                </a:solidFill>
              </a:rPr>
              <a:t>续</a:t>
            </a:r>
            <a:r>
              <a:rPr kumimoji="1" lang="en-US" altLang="zh-CN" dirty="0">
                <a:solidFill>
                  <a:srgbClr val="224568"/>
                </a:solidFill>
                <a:ea typeface="宋体" panose="02010600030101010101" pitchFamily="2" charset="-122"/>
              </a:rPr>
              <a:t>)</a:t>
            </a:r>
            <a:endParaRPr kumimoji="1" lang="zh-CN" altLang="en-US" dirty="0"/>
          </a:p>
        </p:txBody>
      </p:sp>
      <p:sp>
        <p:nvSpPr>
          <p:cNvPr id="39939" name="内容占位符 2"/>
          <p:cNvSpPr>
            <a:spLocks noGrp="1" noChangeArrowheads="1"/>
          </p:cNvSpPr>
          <p:nvPr>
            <p:ph idx="1"/>
          </p:nvPr>
        </p:nvSpPr>
        <p:spPr/>
        <p:txBody>
          <a:bodyPr/>
          <a:lstStyle/>
          <a:p>
            <a:r>
              <a:rPr lang="zh-CN" altLang="en-US" dirty="0" smtClean="0">
                <a:latin typeface="华文新魏" panose="02010800040101010101" pitchFamily="2" charset="-122"/>
                <a:ea typeface="华文新魏" panose="02010800040101010101" pitchFamily="2" charset="-122"/>
              </a:rPr>
              <a:t>缓冲</a:t>
            </a:r>
            <a:r>
              <a:rPr lang="en-US" altLang="zh-CN" dirty="0" smtClean="0">
                <a:latin typeface="华文新魏" panose="02010800040101010101" pitchFamily="2" charset="-122"/>
                <a:ea typeface="华文新魏" panose="02010800040101010101" pitchFamily="2" charset="-122"/>
              </a:rPr>
              <a:t>buffer</a:t>
            </a:r>
          </a:p>
          <a:p>
            <a:pPr lvl="1"/>
            <a:r>
              <a:rPr lang="zh-CN" altLang="en-US" dirty="0" smtClean="0">
                <a:latin typeface="华文新魏" panose="02010800040101010101" pitchFamily="2" charset="-122"/>
                <a:ea typeface="华文新魏" panose="02010800040101010101" pitchFamily="2" charset="-122"/>
              </a:rPr>
              <a:t>从磁盘中读取的块暂存在内存缓冲区中，以满足将来的需求</a:t>
            </a:r>
            <a:endParaRPr lang="en-US" altLang="zh-CN" dirty="0" smtClean="0">
              <a:latin typeface="华文新魏" panose="02010800040101010101" pitchFamily="2" charset="-122"/>
              <a:ea typeface="华文新魏" panose="02010800040101010101" pitchFamily="2" charset="-122"/>
            </a:endParaRPr>
          </a:p>
          <a:p>
            <a:r>
              <a:rPr lang="zh-CN" altLang="en-US" dirty="0" smtClean="0">
                <a:latin typeface="华文新魏" panose="02010800040101010101" pitchFamily="2" charset="-122"/>
                <a:ea typeface="华文新魏" panose="02010800040101010101" pitchFamily="2" charset="-122"/>
              </a:rPr>
              <a:t>预读</a:t>
            </a:r>
            <a:endParaRPr lang="en-US" altLang="zh-CN" dirty="0" smtClean="0">
              <a:latin typeface="华文新魏" panose="02010800040101010101" pitchFamily="2" charset="-122"/>
              <a:ea typeface="华文新魏" panose="02010800040101010101" pitchFamily="2" charset="-122"/>
            </a:endParaRPr>
          </a:p>
          <a:p>
            <a:pPr lvl="1"/>
            <a:r>
              <a:rPr lang="zh-CN" altLang="en-US" dirty="0" smtClean="0">
                <a:latin typeface="华文新魏" panose="02010800040101010101" pitchFamily="2" charset="-122"/>
                <a:ea typeface="华文新魏" panose="02010800040101010101" pitchFamily="2" charset="-122"/>
              </a:rPr>
              <a:t>当一个块被访问时，相同磁道的连续块也被读入内存缓冲区，即使对这些块没有请求。这种解决方案对于顺序请求比较有利</a:t>
            </a:r>
          </a:p>
        </p:txBody>
      </p:sp>
      <p:sp>
        <p:nvSpPr>
          <p:cNvPr id="5" name="页脚占位符 4"/>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3291002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solidFill>
                  <a:srgbClr val="224568"/>
                </a:solidFill>
              </a:rPr>
              <a:t>磁盘块访问的优化</a:t>
            </a:r>
            <a:r>
              <a:rPr kumimoji="1" lang="en-US" altLang="zh-CN" dirty="0">
                <a:solidFill>
                  <a:srgbClr val="224568"/>
                </a:solidFill>
                <a:ea typeface="宋体" panose="02010600030101010101" pitchFamily="2" charset="-122"/>
              </a:rPr>
              <a:t>(</a:t>
            </a:r>
            <a:r>
              <a:rPr kumimoji="1" lang="zh-CN" altLang="en-US" dirty="0">
                <a:solidFill>
                  <a:srgbClr val="224568"/>
                </a:solidFill>
              </a:rPr>
              <a:t>续</a:t>
            </a:r>
            <a:r>
              <a:rPr kumimoji="1" lang="en-US" altLang="zh-CN" dirty="0">
                <a:solidFill>
                  <a:srgbClr val="224568"/>
                </a:solidFill>
                <a:ea typeface="宋体" panose="02010600030101010101" pitchFamily="2" charset="-122"/>
              </a:rPr>
              <a:t>)</a:t>
            </a:r>
            <a:endParaRPr kumimoji="1" lang="zh-CN" altLang="en-US" dirty="0"/>
          </a:p>
        </p:txBody>
      </p:sp>
      <p:sp>
        <p:nvSpPr>
          <p:cNvPr id="40963" name="内容占位符 2"/>
          <p:cNvSpPr>
            <a:spLocks noGrp="1" noChangeArrowheads="1"/>
          </p:cNvSpPr>
          <p:nvPr>
            <p:ph idx="1"/>
          </p:nvPr>
        </p:nvSpPr>
        <p:spPr>
          <a:xfrm>
            <a:off x="685800" y="1303504"/>
            <a:ext cx="7772400" cy="4876800"/>
          </a:xfrm>
        </p:spPr>
        <p:txBody>
          <a:bodyPr/>
          <a:lstStyle/>
          <a:p>
            <a:r>
              <a:rPr lang="zh-CN" altLang="en-US" sz="3200" dirty="0" smtClean="0">
                <a:latin typeface="华文新魏" panose="02010800040101010101" pitchFamily="2" charset="-122"/>
                <a:ea typeface="华文新魏" panose="02010800040101010101" pitchFamily="2" charset="-122"/>
              </a:rPr>
              <a:t>调度</a:t>
            </a:r>
            <a:endParaRPr lang="en-US" altLang="zh-CN" sz="3200" dirty="0" smtClean="0">
              <a:latin typeface="华文新魏" panose="02010800040101010101" pitchFamily="2" charset="-122"/>
              <a:ea typeface="华文新魏" panose="02010800040101010101" pitchFamily="2" charset="-122"/>
            </a:endParaRPr>
          </a:p>
          <a:p>
            <a:pPr lvl="1"/>
            <a:r>
              <a:rPr lang="zh-CN" altLang="en-US" dirty="0" smtClean="0">
                <a:latin typeface="华文新魏" panose="02010800040101010101" pitchFamily="2" charset="-122"/>
                <a:ea typeface="华文新魏" panose="02010800040101010101" pitchFamily="2" charset="-122"/>
              </a:rPr>
              <a:t>如果需要把一个柱面上的几个块从磁盘传输到主存储器，可以按块经过读写头的顺序发出访问请求。</a:t>
            </a:r>
            <a:endParaRPr lang="en-US" altLang="zh-CN" dirty="0" smtClean="0">
              <a:latin typeface="华文新魏" panose="02010800040101010101" pitchFamily="2" charset="-122"/>
              <a:ea typeface="华文新魏" panose="02010800040101010101" pitchFamily="2" charset="-122"/>
            </a:endParaRPr>
          </a:p>
          <a:p>
            <a:pPr lvl="1"/>
            <a:r>
              <a:rPr lang="zh-CN" altLang="en-US" b="1" dirty="0" smtClean="0">
                <a:solidFill>
                  <a:srgbClr val="000099"/>
                </a:solidFill>
                <a:latin typeface="华文新魏" panose="02010800040101010101" pitchFamily="2" charset="-122"/>
                <a:ea typeface="华文新魏" panose="02010800040101010101" pitchFamily="2" charset="-122"/>
              </a:rPr>
              <a:t>磁盘臂调度</a:t>
            </a:r>
            <a:r>
              <a:rPr lang="zh-CN" altLang="en-US" dirty="0" smtClean="0">
                <a:latin typeface="华文新魏" panose="02010800040101010101" pitchFamily="2" charset="-122"/>
                <a:ea typeface="华文新魏" panose="02010800040101010101" pitchFamily="2" charset="-122"/>
              </a:rPr>
              <a:t>算法决定块的访问顺序从而使磁盘臂移动的距离最短</a:t>
            </a:r>
            <a:endParaRPr lang="en-US" altLang="zh-CN" dirty="0" smtClean="0">
              <a:latin typeface="华文新魏" panose="02010800040101010101" pitchFamily="2" charset="-122"/>
              <a:ea typeface="华文新魏" panose="02010800040101010101" pitchFamily="2" charset="-122"/>
            </a:endParaRPr>
          </a:p>
          <a:p>
            <a:pPr lvl="2"/>
            <a:r>
              <a:rPr lang="en-US" altLang="zh-CN" dirty="0" smtClean="0">
                <a:latin typeface="华文新魏" panose="02010800040101010101" pitchFamily="2" charset="-122"/>
                <a:ea typeface="华文新魏" panose="02010800040101010101" pitchFamily="2" charset="-122"/>
              </a:rPr>
              <a:t>LOOK(</a:t>
            </a:r>
            <a:r>
              <a:rPr lang="zh-CN" altLang="en-US" dirty="0" smtClean="0">
                <a:latin typeface="华文新魏" panose="02010800040101010101" pitchFamily="2" charset="-122"/>
                <a:ea typeface="华文新魏" panose="02010800040101010101" pitchFamily="2" charset="-122"/>
              </a:rPr>
              <a:t>查找</a:t>
            </a:r>
            <a:r>
              <a:rPr lang="en-US"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调度算法</a:t>
            </a:r>
            <a:r>
              <a:rPr lang="zh-CN" altLang="zh-CN" dirty="0" smtClean="0">
                <a:latin typeface="华文新魏" panose="02010800040101010101" pitchFamily="2" charset="-122"/>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磁臂仅移动到请求的最外道就回转，反方向查找服务。</a:t>
            </a:r>
            <a:endParaRPr lang="en-US" altLang="zh-CN" dirty="0" smtClean="0">
              <a:latin typeface="华文新魏" panose="02010800040101010101" pitchFamily="2" charset="-122"/>
              <a:ea typeface="华文新魏" panose="02010800040101010101" pitchFamily="2" charset="-122"/>
            </a:endParaRPr>
          </a:p>
          <a:p>
            <a:pPr lvl="3"/>
            <a:r>
              <a:rPr lang="zh-CN" altLang="en-US" dirty="0" smtClean="0">
                <a:latin typeface="华文新魏" panose="02010800040101010101" pitchFamily="2" charset="-122"/>
                <a:ea typeface="华文新魏" panose="02010800040101010101" pitchFamily="2" charset="-122"/>
              </a:rPr>
              <a:t>如果请求调度的磁道为</a:t>
            </a:r>
            <a:r>
              <a:rPr lang="en-US" altLang="zh-CN" dirty="0" smtClean="0">
                <a:latin typeface="华文新魏" panose="02010800040101010101" pitchFamily="2" charset="-122"/>
                <a:ea typeface="华文新魏" panose="02010800040101010101" pitchFamily="2" charset="-122"/>
              </a:rPr>
              <a:t>98, 183, 37, 122, 14, 124, 65, 67</a:t>
            </a:r>
            <a:r>
              <a:rPr lang="zh-CN" altLang="en-US" dirty="0" smtClean="0">
                <a:latin typeface="华文新魏" panose="02010800040101010101" pitchFamily="2" charset="-122"/>
                <a:ea typeface="华文新魏" panose="02010800040101010101" pitchFamily="2" charset="-122"/>
              </a:rPr>
              <a:t>，磁头从</a:t>
            </a:r>
            <a:r>
              <a:rPr lang="en-US" altLang="zh-CN" dirty="0" smtClean="0">
                <a:latin typeface="华文新魏" panose="02010800040101010101" pitchFamily="2" charset="-122"/>
                <a:ea typeface="华文新魏" panose="02010800040101010101" pitchFamily="2" charset="-122"/>
              </a:rPr>
              <a:t>53</a:t>
            </a:r>
            <a:r>
              <a:rPr lang="zh-CN" altLang="en-US" dirty="0" smtClean="0">
                <a:latin typeface="华文新魏" panose="02010800040101010101" pitchFamily="2" charset="-122"/>
                <a:ea typeface="华文新魏" panose="02010800040101010101" pitchFamily="2" charset="-122"/>
              </a:rPr>
              <a:t>号磁道开始移动，磁头就会按照</a:t>
            </a:r>
            <a:r>
              <a:rPr lang="en-US" altLang="zh-CN" dirty="0" smtClean="0">
                <a:latin typeface="华文新魏" panose="02010800040101010101" pitchFamily="2" charset="-122"/>
                <a:ea typeface="华文新魏" panose="02010800040101010101" pitchFamily="2" charset="-122"/>
              </a:rPr>
              <a:t>65, 67, 98, 122, 124, 183, 37,14 </a:t>
            </a:r>
            <a:r>
              <a:rPr lang="zh-CN" altLang="en-US" dirty="0" smtClean="0">
                <a:latin typeface="华文新魏" panose="02010800040101010101" pitchFamily="2" charset="-122"/>
                <a:ea typeface="华文新魏" panose="02010800040101010101" pitchFamily="2" charset="-122"/>
              </a:rPr>
              <a:t>的顺序依次查找，并将数据输入内存。</a:t>
            </a:r>
          </a:p>
          <a:p>
            <a:pPr lvl="1"/>
            <a:endParaRPr lang="zh-CN" altLang="en-US" dirty="0" smtClean="0">
              <a:latin typeface="华文新魏" panose="02010800040101010101" pitchFamily="2" charset="-122"/>
              <a:ea typeface="华文新魏" panose="02010800040101010101" pitchFamily="2" charset="-122"/>
            </a:endParaRPr>
          </a:p>
        </p:txBody>
      </p:sp>
      <p:sp>
        <p:nvSpPr>
          <p:cNvPr id="5" name="页脚占位符 4"/>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a:latin typeface="Tahoma" panose="020B0604030504040204" pitchFamily="34" charset="0"/>
              <a:ea typeface="+mn-ea"/>
              <a:cs typeface="+mn-cs"/>
            </a:endParaRPr>
          </a:p>
        </p:txBody>
      </p:sp>
    </p:spTree>
    <p:extLst>
      <p:ext uri="{BB962C8B-B14F-4D97-AF65-F5344CB8AC3E}">
        <p14:creationId xmlns:p14="http://schemas.microsoft.com/office/powerpoint/2010/main" val="1957044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smtClean="0">
                <a:solidFill>
                  <a:srgbClr val="224568"/>
                </a:solidFill>
              </a:rPr>
              <a:t>磁盘块访问的优化</a:t>
            </a:r>
            <a:r>
              <a:rPr lang="en-US" altLang="zh-CN" dirty="0" smtClean="0">
                <a:solidFill>
                  <a:srgbClr val="224568"/>
                </a:solidFill>
                <a:ea typeface="宋体" panose="02010600030101010101" pitchFamily="2" charset="-122"/>
              </a:rPr>
              <a:t>(</a:t>
            </a:r>
            <a:r>
              <a:rPr lang="zh-CN" altLang="en-US" dirty="0" smtClean="0">
                <a:solidFill>
                  <a:srgbClr val="224568"/>
                </a:solidFill>
              </a:rPr>
              <a:t>续</a:t>
            </a:r>
            <a:r>
              <a:rPr lang="en-US" altLang="zh-CN" dirty="0" smtClean="0">
                <a:solidFill>
                  <a:srgbClr val="224568"/>
                </a:solidFill>
                <a:ea typeface="宋体" panose="02010600030101010101" pitchFamily="2" charset="-122"/>
              </a:rPr>
              <a:t>)</a:t>
            </a:r>
          </a:p>
        </p:txBody>
      </p:sp>
      <p:sp>
        <p:nvSpPr>
          <p:cNvPr id="43011" name="Rectangle 3"/>
          <p:cNvSpPr>
            <a:spLocks noGrp="1" noChangeArrowheads="1"/>
          </p:cNvSpPr>
          <p:nvPr>
            <p:ph idx="1"/>
          </p:nvPr>
        </p:nvSpPr>
        <p:spPr>
          <a:xfrm>
            <a:off x="717550" y="1398588"/>
            <a:ext cx="7385050" cy="4875212"/>
          </a:xfrm>
        </p:spPr>
        <p:txBody>
          <a:bodyPr/>
          <a:lstStyle/>
          <a:p>
            <a:r>
              <a:rPr lang="zh-CN" altLang="en-US" sz="2400" b="1" dirty="0" smtClean="0">
                <a:solidFill>
                  <a:srgbClr val="000099"/>
                </a:solidFill>
                <a:latin typeface="华文新魏" panose="02010800040101010101" pitchFamily="2" charset="-122"/>
                <a:ea typeface="华文新魏" panose="02010800040101010101" pitchFamily="2" charset="-122"/>
              </a:rPr>
              <a:t>文件组织</a:t>
            </a:r>
            <a:r>
              <a:rPr lang="en-US" altLang="zh-CN" sz="2400" b="1" dirty="0" smtClean="0">
                <a:solidFill>
                  <a:srgbClr val="000099"/>
                </a:solidFill>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为了减少块访问时间，我们可以按照与预期的数据访问方式最接近的方式来组织磁盘上的块</a:t>
            </a:r>
            <a:endParaRPr lang="en-US" altLang="zh-CN" sz="24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例</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在同一</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相近柱面存储相关信息</a:t>
            </a:r>
            <a:endParaRPr lang="en-US" altLang="zh-CN" sz="24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一段时间后文件可能变得</a:t>
            </a:r>
            <a:r>
              <a:rPr lang="zh-CN" altLang="en-US" sz="2400" dirty="0" smtClean="0">
                <a:solidFill>
                  <a:srgbClr val="000099"/>
                </a:solidFill>
                <a:latin typeface="华文新魏" panose="02010800040101010101" pitchFamily="2" charset="-122"/>
                <a:ea typeface="华文新魏" panose="02010800040101010101" pitchFamily="2" charset="-122"/>
              </a:rPr>
              <a:t>碎片化</a:t>
            </a:r>
            <a:endParaRPr lang="en-US" altLang="zh-CN" sz="2400" dirty="0" smtClean="0">
              <a:solidFill>
                <a:srgbClr val="000099"/>
              </a:solidFill>
              <a:latin typeface="华文新魏" panose="02010800040101010101" pitchFamily="2" charset="-122"/>
              <a:ea typeface="华文新魏" panose="02010800040101010101" pitchFamily="2" charset="-122"/>
            </a:endParaRPr>
          </a:p>
          <a:p>
            <a:pPr lvl="2"/>
            <a:r>
              <a:rPr lang="zh-CN" altLang="en-US" dirty="0" smtClean="0">
                <a:latin typeface="华文新魏" panose="02010800040101010101" pitchFamily="2" charset="-122"/>
                <a:ea typeface="华文新魏" panose="02010800040101010101" pitchFamily="2" charset="-122"/>
              </a:rPr>
              <a:t>例：向文件中插入或删除数据</a:t>
            </a:r>
            <a:endParaRPr lang="en-US" altLang="zh-CN" dirty="0" smtClean="0">
              <a:latin typeface="华文新魏" panose="02010800040101010101" pitchFamily="2" charset="-122"/>
              <a:ea typeface="华文新魏" panose="02010800040101010101" pitchFamily="2" charset="-122"/>
            </a:endParaRPr>
          </a:p>
          <a:p>
            <a:pPr lvl="2"/>
            <a:r>
              <a:rPr lang="zh-CN" altLang="en-US" dirty="0" smtClean="0">
                <a:latin typeface="华文新魏" panose="02010800040101010101" pitchFamily="2" charset="-122"/>
                <a:ea typeface="华文新魏" panose="02010800040101010101" pitchFamily="2" charset="-122"/>
              </a:rPr>
              <a:t>空闲的块是分散的，新创建的文件的块可能是分散的</a:t>
            </a:r>
            <a:endParaRPr lang="en-US" altLang="zh-CN" dirty="0" smtClean="0">
              <a:latin typeface="华文新魏" panose="02010800040101010101" pitchFamily="2" charset="-122"/>
              <a:ea typeface="华文新魏" panose="02010800040101010101" pitchFamily="2" charset="-122"/>
            </a:endParaRPr>
          </a:p>
          <a:p>
            <a:pPr lvl="2"/>
            <a:r>
              <a:rPr lang="zh-CN" altLang="en-US" dirty="0" smtClean="0">
                <a:latin typeface="华文新魏" panose="02010800040101010101" pitchFamily="2" charset="-122"/>
                <a:ea typeface="华文新魏" panose="02010800040101010101" pitchFamily="2" charset="-122"/>
              </a:rPr>
              <a:t>顺序访问这些碎片化文件可能导致磁盘臂移动距离的增长</a:t>
            </a:r>
            <a:endParaRPr lang="en-US" altLang="zh-CN"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一些系统提供减少碎片的功能以提高文件访问速度</a:t>
            </a:r>
            <a:endParaRPr lang="en-US" altLang="zh-CN" sz="1800" dirty="0" smtClean="0"/>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1859307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224568"/>
                </a:solidFill>
              </a:rPr>
              <a:t>磁盘块访问的优化</a:t>
            </a:r>
            <a:r>
              <a:rPr lang="en-US" altLang="zh-CN" dirty="0">
                <a:solidFill>
                  <a:srgbClr val="224568"/>
                </a:solidFill>
                <a:ea typeface="宋体" panose="02010600030101010101" pitchFamily="2" charset="-122"/>
              </a:rPr>
              <a:t>(</a:t>
            </a:r>
            <a:r>
              <a:rPr lang="zh-CN" altLang="en-US" dirty="0">
                <a:solidFill>
                  <a:srgbClr val="224568"/>
                </a:solidFill>
              </a:rPr>
              <a:t>续</a:t>
            </a:r>
            <a:r>
              <a:rPr lang="en-US" altLang="zh-CN" dirty="0">
                <a:solidFill>
                  <a:srgbClr val="224568"/>
                </a:solidFill>
                <a:ea typeface="宋体" panose="02010600030101010101" pitchFamily="2" charset="-122"/>
              </a:rPr>
              <a:t>)</a:t>
            </a:r>
            <a:endParaRPr lang="zh-CN" altLang="en-US" dirty="0"/>
          </a:p>
        </p:txBody>
      </p:sp>
      <p:pic>
        <p:nvPicPr>
          <p:cNvPr id="4" name="图片 3"/>
          <p:cNvPicPr>
            <a:picLocks noChangeAspect="1"/>
          </p:cNvPicPr>
          <p:nvPr/>
        </p:nvPicPr>
        <p:blipFill>
          <a:blip r:embed="rId2"/>
          <a:stretch>
            <a:fillRect/>
          </a:stretch>
        </p:blipFill>
        <p:spPr>
          <a:xfrm>
            <a:off x="648814" y="1490256"/>
            <a:ext cx="7809386" cy="4894530"/>
          </a:xfrm>
          <a:prstGeom prst="rect">
            <a:avLst/>
          </a:prstGeom>
        </p:spPr>
      </p:pic>
      <p:sp>
        <p:nvSpPr>
          <p:cNvPr id="5" name="页脚占位符 1"/>
          <p:cNvSpPr>
            <a:spLocks noGrp="1"/>
          </p:cNvSpPr>
          <p:nvPr>
            <p:ph type="ftr" sz="quarter" idx="12"/>
          </p:nvPr>
        </p:nvSpPr>
        <p:spPr>
          <a:xfrm>
            <a:off x="3130550" y="6477000"/>
            <a:ext cx="4441825" cy="304800"/>
          </a:xfrm>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dirty="0">
              <a:latin typeface="Tahoma" panose="020B0604030504040204" pitchFamily="34" charset="0"/>
              <a:ea typeface="+mn-ea"/>
              <a:cs typeface="+mn-cs"/>
            </a:endParaRPr>
          </a:p>
        </p:txBody>
      </p:sp>
    </p:spTree>
    <p:extLst>
      <p:ext uri="{BB962C8B-B14F-4D97-AF65-F5344CB8AC3E}">
        <p14:creationId xmlns:p14="http://schemas.microsoft.com/office/powerpoint/2010/main" val="33376368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zh-CN" smtClean="0"/>
              <a:t>存储层次</a:t>
            </a:r>
            <a:endParaRPr lang="zh-CN" altLang="en-US" smtClean="0"/>
          </a:p>
        </p:txBody>
      </p:sp>
      <p:pic>
        <p:nvPicPr>
          <p:cNvPr id="2355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5" y="1296988"/>
            <a:ext cx="6005513"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2"/>
          </p:nvPr>
        </p:nvSpPr>
        <p:spPr>
          <a:xfrm>
            <a:off x="2543175" y="6477000"/>
            <a:ext cx="4695825" cy="304800"/>
          </a:xfrm>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zh-CN" smtClean="0">
                <a:solidFill>
                  <a:srgbClr val="224568"/>
                </a:solidFill>
              </a:rPr>
              <a:t>物理存储介质</a:t>
            </a:r>
            <a:endParaRPr lang="zh-CN" altLang="en-US" smtClean="0">
              <a:solidFill>
                <a:srgbClr val="224568"/>
              </a:solidFill>
              <a:ea typeface="宋体" panose="02010600030101010101" pitchFamily="2" charset="-122"/>
            </a:endParaRPr>
          </a:p>
        </p:txBody>
      </p:sp>
      <p:sp>
        <p:nvSpPr>
          <p:cNvPr id="13315" name="Rectangle 3"/>
          <p:cNvSpPr>
            <a:spLocks noGrp="1" noChangeArrowheads="1"/>
          </p:cNvSpPr>
          <p:nvPr>
            <p:ph idx="1"/>
          </p:nvPr>
        </p:nvSpPr>
        <p:spPr>
          <a:xfrm>
            <a:off x="914400" y="1250950"/>
            <a:ext cx="7342188" cy="4830763"/>
          </a:xfrm>
        </p:spPr>
        <p:txBody>
          <a:bodyPr/>
          <a:lstStyle/>
          <a:p>
            <a:pPr>
              <a:spcBef>
                <a:spcPts val="0"/>
              </a:spcBef>
            </a:pPr>
            <a:r>
              <a:rPr lang="zh-CN" altLang="en-US" sz="2400" b="1" dirty="0">
                <a:solidFill>
                  <a:srgbClr val="000099"/>
                </a:solidFill>
                <a:latin typeface="华文新魏" panose="02010800040101010101" pitchFamily="2" charset="-122"/>
                <a:ea typeface="华文新魏" panose="02010800040101010101" pitchFamily="2" charset="-122"/>
              </a:rPr>
              <a:t>高速缓冲存储器</a:t>
            </a:r>
            <a:r>
              <a:rPr lang="en-US" altLang="zh-CN" sz="2400" b="1" dirty="0">
                <a:solidFill>
                  <a:srgbClr val="000099"/>
                </a:solidFill>
                <a:latin typeface="华文新魏" panose="02010800040101010101" pitchFamily="2" charset="-122"/>
                <a:ea typeface="华文新魏" panose="02010800040101010101" pitchFamily="2" charset="-122"/>
              </a:rPr>
              <a:t>(Cache) </a:t>
            </a:r>
            <a:endParaRPr lang="en-US" altLang="zh-CN" sz="2400" b="1" dirty="0" smtClean="0">
              <a:solidFill>
                <a:srgbClr val="000099"/>
              </a:solidFill>
              <a:latin typeface="华文新魏" panose="02010800040101010101" pitchFamily="2" charset="-122"/>
              <a:ea typeface="华文新魏" panose="02010800040101010101" pitchFamily="2" charset="-122"/>
            </a:endParaRPr>
          </a:p>
          <a:p>
            <a:pPr lvl="1">
              <a:spcBef>
                <a:spcPts val="0"/>
              </a:spcBef>
            </a:pPr>
            <a:r>
              <a:rPr lang="zh-CN" altLang="zh-CN" sz="2000" dirty="0">
                <a:latin typeface="华文新魏" panose="02010800040101010101" pitchFamily="2" charset="-122"/>
                <a:ea typeface="华文新魏" panose="02010800040101010101" pitchFamily="2" charset="-122"/>
              </a:rPr>
              <a:t>最快和最昂贵的</a:t>
            </a:r>
            <a:r>
              <a:rPr lang="zh-CN" altLang="zh-CN" sz="2000" dirty="0" smtClean="0">
                <a:latin typeface="华文新魏" panose="02010800040101010101" pitchFamily="2" charset="-122"/>
                <a:ea typeface="华文新魏" panose="02010800040101010101" pitchFamily="2" charset="-122"/>
              </a:rPr>
              <a:t>存储</a:t>
            </a:r>
            <a:r>
              <a:rPr lang="zh-CN" altLang="en-US" sz="2000" dirty="0" smtClean="0">
                <a:latin typeface="华文新魏" panose="02010800040101010101" pitchFamily="2" charset="-122"/>
                <a:ea typeface="华文新魏" panose="02010800040101010101" pitchFamily="2" charset="-122"/>
              </a:rPr>
              <a:t>器</a:t>
            </a:r>
            <a:endParaRPr lang="en-US" altLang="zh-CN" sz="2000" dirty="0" smtClean="0">
              <a:latin typeface="华文新魏" panose="02010800040101010101" pitchFamily="2" charset="-122"/>
              <a:ea typeface="华文新魏" panose="02010800040101010101" pitchFamily="2" charset="-122"/>
            </a:endParaRPr>
          </a:p>
          <a:p>
            <a:pPr lvl="1">
              <a:spcBef>
                <a:spcPts val="0"/>
              </a:spcBef>
            </a:pP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数据</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易</a:t>
            </a:r>
            <a:r>
              <a:rPr lang="zh-CN" altLang="en-US" sz="2000" dirty="0" smtClean="0">
                <a:latin typeface="华文新魏" panose="02010800040101010101" pitchFamily="2" charset="-122"/>
                <a:ea typeface="华文新魏" panose="02010800040101010101" pitchFamily="2" charset="-122"/>
              </a:rPr>
              <a:t>失</a:t>
            </a:r>
            <a:endParaRPr lang="en-US" altLang="zh-CN" sz="20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a:latin typeface="华文新魏" panose="02010800040101010101" pitchFamily="2" charset="-122"/>
                <a:ea typeface="华文新魏" panose="02010800040101010101" pitchFamily="2" charset="-122"/>
              </a:rPr>
              <a:t>由计算机系统硬件</a:t>
            </a:r>
            <a:r>
              <a:rPr lang="zh-CN" altLang="en-US" sz="2000" dirty="0" smtClean="0">
                <a:latin typeface="华文新魏" panose="02010800040101010101" pitchFamily="2" charset="-122"/>
                <a:ea typeface="华文新魏" panose="02010800040101010101" pitchFamily="2" charset="-122"/>
              </a:rPr>
              <a:t>管理</a:t>
            </a:r>
            <a:endParaRPr lang="en-US" altLang="zh-CN" sz="20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a:latin typeface="华文新魏" panose="02010800040101010101" pitchFamily="2" charset="-122"/>
                <a:ea typeface="华文新魏" panose="02010800040101010101" pitchFamily="2" charset="-122"/>
              </a:rPr>
              <a:t>介于中央处理器和主存储器之间的高速小容量存储器，和主存储器一起构成一级的存储器</a:t>
            </a:r>
            <a:endParaRPr lang="en-US" altLang="zh-CN" sz="2000" b="1" dirty="0">
              <a:solidFill>
                <a:srgbClr val="000099"/>
              </a:solidFill>
              <a:latin typeface="华文新魏" panose="02010800040101010101" pitchFamily="2" charset="-122"/>
              <a:ea typeface="华文新魏" panose="02010800040101010101" pitchFamily="2" charset="-122"/>
            </a:endParaRPr>
          </a:p>
          <a:p>
            <a:pPr>
              <a:spcBef>
                <a:spcPts val="0"/>
              </a:spcBef>
            </a:pPr>
            <a:r>
              <a:rPr lang="zh-CN" altLang="en-US" sz="2400" b="1" dirty="0" smtClean="0">
                <a:solidFill>
                  <a:srgbClr val="000099"/>
                </a:solidFill>
                <a:latin typeface="华文新魏" panose="02010800040101010101" pitchFamily="2" charset="-122"/>
                <a:ea typeface="华文新魏" panose="02010800040101010101" pitchFamily="2" charset="-122"/>
              </a:rPr>
              <a:t>主存储器</a:t>
            </a:r>
            <a:r>
              <a:rPr lang="en-US" altLang="zh-CN" sz="2400" b="1" dirty="0">
                <a:solidFill>
                  <a:srgbClr val="000099"/>
                </a:solidFill>
                <a:latin typeface="华文新魏" panose="02010800040101010101" pitchFamily="2" charset="-122"/>
                <a:ea typeface="华文新魏" panose="02010800040101010101" pitchFamily="2" charset="-122"/>
              </a:rPr>
              <a:t>(Main memory</a:t>
            </a:r>
            <a:r>
              <a:rPr lang="en-US" altLang="zh-CN" sz="2400" b="1" dirty="0" smtClean="0">
                <a:solidFill>
                  <a:srgbClr val="000099"/>
                </a:solidFill>
                <a:latin typeface="华文新魏" panose="02010800040101010101" pitchFamily="2" charset="-122"/>
                <a:ea typeface="华文新魏" panose="02010800040101010101" pitchFamily="2" charset="-122"/>
              </a:rPr>
              <a:t>)</a:t>
            </a:r>
          </a:p>
          <a:p>
            <a:pPr lvl="1">
              <a:spcBef>
                <a:spcPts val="0"/>
              </a:spcBef>
            </a:pPr>
            <a:r>
              <a:rPr lang="zh-CN" altLang="zh-CN" sz="2000" dirty="0">
                <a:latin typeface="华文新魏" panose="02010800040101010101" pitchFamily="2" charset="-122"/>
                <a:ea typeface="华文新魏" panose="02010800040101010101" pitchFamily="2" charset="-122"/>
              </a:rPr>
              <a:t>快速访问</a:t>
            </a:r>
            <a:r>
              <a:rPr lang="en-US" altLang="zh-CN" sz="2000" dirty="0">
                <a:latin typeface="华文新魏" panose="02010800040101010101" pitchFamily="2" charset="-122"/>
                <a:ea typeface="华文新魏" panose="02010800040101010101" pitchFamily="2" charset="-122"/>
              </a:rPr>
              <a:t>(10</a:t>
            </a:r>
            <a:r>
              <a:rPr lang="zh-CN" altLang="en-US" sz="2000" dirty="0">
                <a:latin typeface="华文新魏" panose="02010800040101010101" pitchFamily="2" charset="-122"/>
                <a:ea typeface="华文新魏" panose="02010800040101010101" pitchFamily="2" charset="-122"/>
              </a:rPr>
              <a:t>到</a:t>
            </a:r>
            <a:r>
              <a:rPr lang="en-US" altLang="zh-CN" sz="2000" dirty="0">
                <a:latin typeface="华文新魏" panose="02010800040101010101" pitchFamily="2" charset="-122"/>
                <a:ea typeface="华文新魏" panose="02010800040101010101" pitchFamily="2" charset="-122"/>
              </a:rPr>
              <a:t>100 </a:t>
            </a:r>
            <a:r>
              <a:rPr lang="zh-CN" altLang="en-US" sz="2000" dirty="0">
                <a:latin typeface="华文新魏" panose="02010800040101010101" pitchFamily="2" charset="-122"/>
                <a:ea typeface="华文新魏" panose="02010800040101010101" pitchFamily="2" charset="-122"/>
              </a:rPr>
              <a:t>纳秒之间</a:t>
            </a:r>
            <a:r>
              <a:rPr lang="en-US" altLang="zh-CN" sz="2000" dirty="0">
                <a:latin typeface="华文新魏" panose="02010800040101010101" pitchFamily="2" charset="-122"/>
                <a:ea typeface="华文新魏" panose="02010800040101010101" pitchFamily="2" charset="-122"/>
              </a:rPr>
              <a:t>; 1 </a:t>
            </a:r>
            <a:r>
              <a:rPr lang="zh-CN" altLang="en-US" sz="2000" dirty="0">
                <a:latin typeface="华文新魏" panose="02010800040101010101" pitchFamily="2" charset="-122"/>
                <a:ea typeface="华文新魏" panose="02010800040101010101" pitchFamily="2" charset="-122"/>
              </a:rPr>
              <a:t>纳秒</a:t>
            </a:r>
            <a:r>
              <a:rPr lang="en-US" altLang="zh-CN" sz="2000" dirty="0">
                <a:latin typeface="华文新魏" panose="02010800040101010101" pitchFamily="2" charset="-122"/>
                <a:ea typeface="华文新魏" panose="02010800040101010101" pitchFamily="2" charset="-122"/>
              </a:rPr>
              <a:t>= </a:t>
            </a:r>
            <a:r>
              <a:rPr lang="en-US" altLang="zh-CN" sz="2000" dirty="0" smtClean="0">
                <a:latin typeface="华文新魏" panose="02010800040101010101" pitchFamily="2" charset="-122"/>
                <a:ea typeface="华文新魏" panose="02010800040101010101" pitchFamily="2" charset="-122"/>
              </a:rPr>
              <a:t>10</a:t>
            </a:r>
            <a:r>
              <a:rPr lang="en-US" altLang="zh-CN" sz="2000" baseline="30000" dirty="0" smtClean="0">
                <a:latin typeface="华文新魏" panose="02010800040101010101" pitchFamily="2" charset="-122"/>
                <a:ea typeface="华文新魏" panose="02010800040101010101" pitchFamily="2" charset="-122"/>
              </a:rPr>
              <a:t>-9</a:t>
            </a:r>
            <a:r>
              <a:rPr lang="en-US" altLang="zh-CN" sz="2000" dirty="0" smtClean="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秒</a:t>
            </a:r>
            <a:r>
              <a:rPr lang="en-US" altLang="zh-CN" sz="2000" dirty="0" smtClean="0">
                <a:latin typeface="华文新魏" panose="02010800040101010101" pitchFamily="2" charset="-122"/>
                <a:ea typeface="华文新魏" panose="02010800040101010101" pitchFamily="2" charset="-122"/>
              </a:rPr>
              <a:t>)</a:t>
            </a:r>
          </a:p>
          <a:p>
            <a:pPr lvl="1">
              <a:spcBef>
                <a:spcPts val="0"/>
              </a:spcBef>
            </a:pPr>
            <a:r>
              <a:rPr lang="zh-CN" altLang="en-US" sz="2000" dirty="0">
                <a:latin typeface="华文新魏" panose="02010800040101010101" pitchFamily="2" charset="-122"/>
                <a:ea typeface="华文新魏" panose="02010800040101010101" pitchFamily="2" charset="-122"/>
              </a:rPr>
              <a:t>一般太小</a:t>
            </a:r>
            <a:r>
              <a:rPr lang="en-US" altLang="zh-CN"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或者太贵</a:t>
            </a:r>
            <a:r>
              <a:rPr lang="en-US" altLang="zh-CN" sz="2000" dirty="0">
                <a:latin typeface="华文新魏" panose="02010800040101010101" pitchFamily="2" charset="-122"/>
                <a:ea typeface="华文新魏" panose="02010800040101010101" pitchFamily="2" charset="-122"/>
              </a:rPr>
              <a:t>) </a:t>
            </a:r>
            <a:r>
              <a:rPr lang="zh-CN" altLang="en-US" sz="2000" dirty="0">
                <a:latin typeface="华文新魏" panose="02010800040101010101" pitchFamily="2" charset="-122"/>
                <a:ea typeface="华文新魏" panose="02010800040101010101" pitchFamily="2" charset="-122"/>
              </a:rPr>
              <a:t>而难以存储整个数据库</a:t>
            </a:r>
            <a:endParaRPr lang="en-US" altLang="zh-CN" sz="2000" b="1" dirty="0">
              <a:solidFill>
                <a:srgbClr val="000099"/>
              </a:solidFill>
              <a:latin typeface="华文新魏" panose="02010800040101010101" pitchFamily="2" charset="-122"/>
              <a:ea typeface="华文新魏" panose="02010800040101010101" pitchFamily="2" charset="-122"/>
            </a:endParaRPr>
          </a:p>
          <a:p>
            <a:pPr lvl="2">
              <a:spcBef>
                <a:spcPts val="0"/>
              </a:spcBef>
            </a:pPr>
            <a:r>
              <a:rPr lang="zh-CN" altLang="zh-CN" sz="1600" dirty="0" smtClean="0">
                <a:latin typeface="华文新魏" panose="02010800040101010101" pitchFamily="2" charset="-122"/>
                <a:ea typeface="华文新魏" panose="02010800040101010101" pitchFamily="2" charset="-122"/>
              </a:rPr>
              <a:t>目前广泛使用的</a:t>
            </a:r>
            <a:r>
              <a:rPr lang="zh-CN" altLang="en-US" sz="1600" dirty="0" smtClean="0">
                <a:latin typeface="华文新魏" panose="02010800040101010101" pitchFamily="2" charset="-122"/>
                <a:ea typeface="华文新魏" panose="02010800040101010101" pitchFamily="2" charset="-122"/>
              </a:rPr>
              <a:t>主存容量</a:t>
            </a:r>
            <a:r>
              <a:rPr lang="en-US" altLang="zh-CN" sz="1600" dirty="0" smtClean="0">
                <a:latin typeface="华文新魏" panose="02010800040101010101" pitchFamily="2" charset="-122"/>
                <a:ea typeface="华文新魏" panose="02010800040101010101" pitchFamily="2" charset="-122"/>
              </a:rPr>
              <a:t>**GB—**TB</a:t>
            </a:r>
          </a:p>
          <a:p>
            <a:pPr lvl="2">
              <a:spcBef>
                <a:spcPts val="0"/>
              </a:spcBef>
            </a:pPr>
            <a:r>
              <a:rPr lang="zh-CN" altLang="en-US" sz="1600" dirty="0" smtClean="0">
                <a:latin typeface="华文新魏" panose="02010800040101010101" pitchFamily="2" charset="-122"/>
                <a:ea typeface="华文新魏" panose="02010800040101010101" pitchFamily="2" charset="-122"/>
              </a:rPr>
              <a:t>容量逐渐增大，每字节的花费平稳而迅速的下降</a:t>
            </a:r>
            <a:r>
              <a:rPr lang="en-US" altLang="zh-CN" sz="1600" dirty="0" smtClean="0">
                <a:latin typeface="华文新魏" panose="02010800040101010101" pitchFamily="2" charset="-122"/>
                <a:ea typeface="华文新魏" panose="02010800040101010101" pitchFamily="2" charset="-122"/>
              </a:rPr>
              <a:t>(</a:t>
            </a:r>
            <a:r>
              <a:rPr lang="zh-CN" altLang="en-US" sz="1600" dirty="0" smtClean="0">
                <a:latin typeface="华文新魏" panose="02010800040101010101" pitchFamily="2" charset="-122"/>
                <a:ea typeface="华文新魏" panose="02010800040101010101" pitchFamily="2" charset="-122"/>
              </a:rPr>
              <a:t>大约</a:t>
            </a:r>
            <a:r>
              <a:rPr lang="en-US" altLang="zh-CN" sz="1600" dirty="0" smtClean="0">
                <a:latin typeface="华文新魏" panose="02010800040101010101" pitchFamily="2" charset="-122"/>
                <a:ea typeface="华文新魏" panose="02010800040101010101" pitchFamily="2" charset="-122"/>
              </a:rPr>
              <a:t>2</a:t>
            </a:r>
            <a:r>
              <a:rPr lang="zh-CN" altLang="en-US" sz="1600" dirty="0" smtClean="0">
                <a:latin typeface="华文新魏" panose="02010800040101010101" pitchFamily="2" charset="-122"/>
                <a:ea typeface="华文新魏" panose="02010800040101010101" pitchFamily="2" charset="-122"/>
              </a:rPr>
              <a:t>到</a:t>
            </a:r>
            <a:r>
              <a:rPr lang="en-US" altLang="zh-CN" sz="1600" dirty="0" smtClean="0">
                <a:latin typeface="华文新魏" panose="02010800040101010101" pitchFamily="2" charset="-122"/>
                <a:ea typeface="华文新魏" panose="02010800040101010101" pitchFamily="2" charset="-122"/>
              </a:rPr>
              <a:t>3</a:t>
            </a:r>
            <a:r>
              <a:rPr lang="zh-CN" altLang="en-US" sz="1600" dirty="0" smtClean="0">
                <a:latin typeface="华文新魏" panose="02010800040101010101" pitchFamily="2" charset="-122"/>
                <a:ea typeface="华文新魏" panose="02010800040101010101" pitchFamily="2" charset="-122"/>
              </a:rPr>
              <a:t>年下降一半</a:t>
            </a:r>
            <a:r>
              <a:rPr lang="en-US" altLang="zh-CN" sz="1600" dirty="0">
                <a:latin typeface="华文新魏" panose="02010800040101010101" pitchFamily="2" charset="-122"/>
                <a:ea typeface="华文新魏" panose="02010800040101010101" pitchFamily="2" charset="-122"/>
              </a:rPr>
              <a:t>)</a:t>
            </a:r>
            <a:endParaRPr lang="en-US" altLang="zh-CN" sz="1600" dirty="0" smtClean="0">
              <a:latin typeface="华文新魏" panose="02010800040101010101" pitchFamily="2" charset="-122"/>
              <a:ea typeface="华文新魏" panose="02010800040101010101" pitchFamily="2" charset="-122"/>
            </a:endParaRPr>
          </a:p>
          <a:p>
            <a:pPr lvl="1">
              <a:spcBef>
                <a:spcPts val="0"/>
              </a:spcBef>
            </a:pPr>
            <a:r>
              <a:rPr lang="zh-CN" altLang="en-US" sz="2000" dirty="0">
                <a:latin typeface="华文新魏" panose="02010800040101010101" pitchFamily="2" charset="-122"/>
                <a:ea typeface="华文新魏" panose="02010800040101010101" pitchFamily="2" charset="-122"/>
              </a:rPr>
              <a:t>易失的</a:t>
            </a:r>
            <a:r>
              <a:rPr lang="en-US" altLang="zh-CN" sz="2000" dirty="0">
                <a:latin typeface="华文新魏" panose="02010800040101010101" pitchFamily="2" charset="-122"/>
                <a:ea typeface="华文新魏" panose="02010800040101010101" pitchFamily="2" charset="-122"/>
              </a:rPr>
              <a:t>(Volatile)</a:t>
            </a:r>
            <a:endParaRPr lang="en-US" altLang="zh-CN" sz="2000" dirty="0" smtClean="0">
              <a:latin typeface="华文新魏" panose="02010800040101010101" pitchFamily="2" charset="-122"/>
              <a:ea typeface="华文新魏" panose="02010800040101010101" pitchFamily="2" charset="-122"/>
            </a:endParaRPr>
          </a:p>
          <a:p>
            <a:pPr lvl="2">
              <a:spcBef>
                <a:spcPts val="0"/>
              </a:spcBef>
            </a:pPr>
            <a:r>
              <a:rPr lang="zh-CN" altLang="en-US" sz="1600" dirty="0" smtClean="0">
                <a:latin typeface="华文新魏" panose="02010800040101010101" pitchFamily="2" charset="-122"/>
                <a:ea typeface="华文新魏" panose="02010800040101010101" pitchFamily="2" charset="-122"/>
              </a:rPr>
              <a:t>当电源故障或系统崩溃发生时，主存中内容丢失</a:t>
            </a:r>
            <a:endParaRPr lang="en-US" altLang="zh-CN" sz="1600" dirty="0" smtClean="0">
              <a:latin typeface="华文新魏" panose="02010800040101010101" pitchFamily="2" charset="-122"/>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p:txBody>
          <a:bodyPr/>
          <a:lstStyle/>
          <a:p>
            <a:r>
              <a:rPr lang="zh-CN" altLang="zh-CN" smtClean="0">
                <a:solidFill>
                  <a:srgbClr val="224568"/>
                </a:solidFill>
              </a:rPr>
              <a:t>物理存储介质</a:t>
            </a:r>
            <a:r>
              <a:rPr lang="zh-CN" altLang="en-US" smtClean="0">
                <a:solidFill>
                  <a:srgbClr val="224568"/>
                </a:solidFill>
                <a:ea typeface="宋体" panose="02010600030101010101" pitchFamily="2" charset="-122"/>
              </a:rPr>
              <a:t> </a:t>
            </a:r>
            <a:r>
              <a:rPr lang="en-US" altLang="zh-CN" smtClean="0">
                <a:solidFill>
                  <a:srgbClr val="224568"/>
                </a:solidFill>
                <a:ea typeface="宋体" panose="02010600030101010101" pitchFamily="2" charset="-122"/>
              </a:rPr>
              <a:t>(</a:t>
            </a:r>
            <a:r>
              <a:rPr lang="zh-CN" altLang="en-US" smtClean="0">
                <a:solidFill>
                  <a:srgbClr val="224568"/>
                </a:solidFill>
              </a:rPr>
              <a:t>续</a:t>
            </a:r>
            <a:r>
              <a:rPr lang="en-US" altLang="zh-CN" smtClean="0">
                <a:solidFill>
                  <a:srgbClr val="224568"/>
                </a:solidFill>
                <a:ea typeface="宋体" panose="02010600030101010101" pitchFamily="2" charset="-122"/>
              </a:rPr>
              <a:t>)</a:t>
            </a:r>
          </a:p>
        </p:txBody>
      </p:sp>
      <p:sp>
        <p:nvSpPr>
          <p:cNvPr id="15363" name="Rectangle 1027"/>
          <p:cNvSpPr>
            <a:spLocks noGrp="1" noChangeArrowheads="1"/>
          </p:cNvSpPr>
          <p:nvPr>
            <p:ph idx="1"/>
          </p:nvPr>
        </p:nvSpPr>
        <p:spPr>
          <a:xfrm>
            <a:off x="814388" y="1093788"/>
            <a:ext cx="7427912" cy="4875212"/>
          </a:xfrm>
        </p:spPr>
        <p:txBody>
          <a:bodyPr/>
          <a:lstStyle/>
          <a:p>
            <a:pPr>
              <a:lnSpc>
                <a:spcPct val="150000"/>
              </a:lnSpc>
            </a:pPr>
            <a:r>
              <a:rPr lang="zh-CN" altLang="en-US" sz="2400" b="1" dirty="0" smtClean="0">
                <a:solidFill>
                  <a:srgbClr val="000099"/>
                </a:solidFill>
                <a:latin typeface="华文新魏" panose="02010800040101010101" pitchFamily="2" charset="-122"/>
                <a:ea typeface="华文新魏" panose="02010800040101010101" pitchFamily="2" charset="-122"/>
              </a:rPr>
              <a:t>快闪存储器</a:t>
            </a:r>
            <a:r>
              <a:rPr lang="en-US" altLang="zh-CN" sz="2400" b="1" dirty="0" smtClean="0">
                <a:solidFill>
                  <a:srgbClr val="000099"/>
                </a:solidFill>
                <a:latin typeface="华文新魏" panose="02010800040101010101" pitchFamily="2" charset="-122"/>
                <a:ea typeface="华文新魏" panose="02010800040101010101" pitchFamily="2" charset="-122"/>
              </a:rPr>
              <a:t> (Flash memory)</a:t>
            </a:r>
            <a:endParaRPr lang="en-US" altLang="zh-CN" sz="2400" dirty="0" smtClean="0">
              <a:latin typeface="华文新魏" panose="02010800040101010101" pitchFamily="2" charset="-122"/>
              <a:ea typeface="华文新魏" panose="02010800040101010101" pitchFamily="2" charset="-122"/>
            </a:endParaRPr>
          </a:p>
          <a:p>
            <a:pPr lvl="1">
              <a:lnSpc>
                <a:spcPct val="150000"/>
              </a:lnSpc>
            </a:pPr>
            <a:r>
              <a:rPr lang="zh-CN" altLang="en-US" sz="2000" dirty="0" smtClean="0">
                <a:latin typeface="华文新魏" panose="02010800040101010101" pitchFamily="2" charset="-122"/>
                <a:ea typeface="华文新魏" panose="02010800040101010101" pitchFamily="2" charset="-122"/>
              </a:rPr>
              <a:t>数据不会因电源故障而丢失</a:t>
            </a:r>
            <a:endParaRPr lang="en-US" altLang="zh-CN" sz="2000" dirty="0" smtClean="0">
              <a:latin typeface="华文新魏" panose="02010800040101010101" pitchFamily="2" charset="-122"/>
              <a:ea typeface="华文新魏" panose="02010800040101010101" pitchFamily="2" charset="-122"/>
            </a:endParaRPr>
          </a:p>
          <a:p>
            <a:pPr lvl="1">
              <a:lnSpc>
                <a:spcPct val="150000"/>
              </a:lnSpc>
            </a:pPr>
            <a:r>
              <a:rPr lang="zh-CN" altLang="en-US" sz="2000" dirty="0" smtClean="0">
                <a:latin typeface="华文新魏" panose="02010800040101010101" pitchFamily="2" charset="-122"/>
                <a:ea typeface="华文新魏" panose="02010800040101010101" pitchFamily="2" charset="-122"/>
              </a:rPr>
              <a:t>数据写入一次后，不能直接覆盖，只能擦除和重新写入</a:t>
            </a:r>
            <a:endParaRPr lang="en-US" altLang="zh-CN" sz="2000" dirty="0" smtClean="0">
              <a:latin typeface="华文新魏" panose="02010800040101010101" pitchFamily="2" charset="-122"/>
              <a:ea typeface="华文新魏" panose="02010800040101010101" pitchFamily="2" charset="-122"/>
            </a:endParaRPr>
          </a:p>
          <a:p>
            <a:pPr lvl="2">
              <a:lnSpc>
                <a:spcPct val="150000"/>
              </a:lnSpc>
            </a:pPr>
            <a:r>
              <a:rPr lang="zh-CN" altLang="en-US" sz="2000" dirty="0" smtClean="0">
                <a:latin typeface="华文新魏" panose="02010800040101010101" pitchFamily="2" charset="-122"/>
                <a:ea typeface="华文新魏" panose="02010800040101010101" pitchFamily="2" charset="-122"/>
              </a:rPr>
              <a:t>只能够支持有限次数</a:t>
            </a:r>
            <a:r>
              <a:rPr lang="en-US" altLang="zh-CN" sz="2000" dirty="0" smtClean="0">
                <a:latin typeface="华文新魏" panose="02010800040101010101" pitchFamily="2" charset="-122"/>
                <a:ea typeface="华文新魏" panose="02010800040101010101" pitchFamily="2" charset="-122"/>
              </a:rPr>
              <a:t>(10K – 1M)</a:t>
            </a:r>
            <a:r>
              <a:rPr lang="zh-CN" altLang="en-US" sz="2000" dirty="0" smtClean="0">
                <a:latin typeface="华文新魏" panose="02010800040101010101" pitchFamily="2" charset="-122"/>
                <a:ea typeface="华文新魏" panose="02010800040101010101" pitchFamily="2" charset="-122"/>
              </a:rPr>
              <a:t>的擦除</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写入</a:t>
            </a:r>
            <a:endParaRPr lang="en-US" altLang="zh-CN" sz="2000" dirty="0" smtClean="0">
              <a:latin typeface="华文新魏" panose="02010800040101010101" pitchFamily="2" charset="-122"/>
              <a:ea typeface="华文新魏" panose="02010800040101010101" pitchFamily="2" charset="-122"/>
            </a:endParaRPr>
          </a:p>
          <a:p>
            <a:pPr lvl="1">
              <a:lnSpc>
                <a:spcPct val="150000"/>
              </a:lnSpc>
            </a:pPr>
            <a:r>
              <a:rPr lang="zh-CN" altLang="en-US" sz="2000" dirty="0" smtClean="0">
                <a:latin typeface="华文新魏" panose="02010800040101010101" pitchFamily="2" charset="-122"/>
                <a:ea typeface="华文新魏" panose="02010800040101010101" pitchFamily="2" charset="-122"/>
              </a:rPr>
              <a:t>读的速度和主存一样快</a:t>
            </a:r>
            <a:endParaRPr lang="en-US" altLang="zh-CN" sz="2000" dirty="0" smtClean="0">
              <a:latin typeface="华文新魏" panose="02010800040101010101" pitchFamily="2" charset="-122"/>
              <a:ea typeface="华文新魏" panose="02010800040101010101" pitchFamily="2" charset="-122"/>
            </a:endParaRPr>
          </a:p>
          <a:p>
            <a:pPr lvl="1">
              <a:lnSpc>
                <a:spcPct val="150000"/>
              </a:lnSpc>
            </a:pPr>
            <a:r>
              <a:rPr lang="zh-CN" altLang="en-US" sz="2000" dirty="0" smtClean="0">
                <a:latin typeface="华文新魏" panose="02010800040101010101" pitchFamily="2" charset="-122"/>
                <a:ea typeface="华文新魏" panose="02010800040101010101" pitchFamily="2" charset="-122"/>
              </a:rPr>
              <a:t>但是写的速度要慢一些</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几毫秒</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，擦除更慢</a:t>
            </a:r>
            <a:endParaRPr lang="en-US" altLang="zh-CN" sz="2000" dirty="0" smtClean="0">
              <a:latin typeface="华文新魏" panose="02010800040101010101" pitchFamily="2" charset="-122"/>
              <a:ea typeface="华文新魏" panose="02010800040101010101" pitchFamily="2" charset="-122"/>
            </a:endParaRPr>
          </a:p>
          <a:p>
            <a:pPr lvl="1">
              <a:lnSpc>
                <a:spcPct val="150000"/>
              </a:lnSpc>
            </a:pPr>
            <a:r>
              <a:rPr lang="zh-CN" altLang="en-US" sz="2000" dirty="0" smtClean="0">
                <a:latin typeface="华文新魏" panose="02010800040101010101" pitchFamily="2" charset="-122"/>
                <a:ea typeface="华文新魏" panose="02010800040101010101" pitchFamily="2" charset="-122"/>
              </a:rPr>
              <a:t>以前广泛应用于嵌入式设备，如数码相机、手机、</a:t>
            </a:r>
            <a:r>
              <a:rPr lang="en-US" altLang="zh-CN" sz="2000" dirty="0" smtClean="0">
                <a:latin typeface="华文新魏" panose="02010800040101010101" pitchFamily="2" charset="-122"/>
                <a:ea typeface="华文新魏" panose="02010800040101010101" pitchFamily="2" charset="-122"/>
              </a:rPr>
              <a:t>USB</a:t>
            </a:r>
            <a:r>
              <a:rPr lang="zh-CN" altLang="en-US" sz="2000" dirty="0" smtClean="0">
                <a:latin typeface="华文新魏" panose="02010800040101010101" pitchFamily="2" charset="-122"/>
                <a:ea typeface="华文新魏" panose="02010800040101010101" pitchFamily="2" charset="-122"/>
              </a:rPr>
              <a:t>盘；目前也用于计算机的存储</a:t>
            </a: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zh-CN" smtClean="0">
                <a:solidFill>
                  <a:srgbClr val="224568"/>
                </a:solidFill>
              </a:rPr>
              <a:t>物理存储介质</a:t>
            </a:r>
            <a:r>
              <a:rPr lang="en-US" altLang="zh-CN" smtClean="0">
                <a:solidFill>
                  <a:srgbClr val="224568"/>
                </a:solidFill>
              </a:rPr>
              <a:t> (</a:t>
            </a:r>
            <a:r>
              <a:rPr lang="zh-CN" altLang="en-US" smtClean="0">
                <a:solidFill>
                  <a:srgbClr val="224568"/>
                </a:solidFill>
              </a:rPr>
              <a:t>续</a:t>
            </a:r>
            <a:r>
              <a:rPr lang="en-US" altLang="zh-CN" smtClean="0">
                <a:solidFill>
                  <a:srgbClr val="224568"/>
                </a:solidFill>
              </a:rPr>
              <a:t>)</a:t>
            </a:r>
            <a:endParaRPr lang="en-US" altLang="zh-CN" smtClean="0">
              <a:solidFill>
                <a:srgbClr val="224568"/>
              </a:solidFill>
              <a:ea typeface="宋体" panose="02010600030101010101" pitchFamily="2" charset="-122"/>
            </a:endParaRPr>
          </a:p>
        </p:txBody>
      </p:sp>
      <p:sp>
        <p:nvSpPr>
          <p:cNvPr id="17411" name="Rectangle 3"/>
          <p:cNvSpPr>
            <a:spLocks noGrp="1" noChangeArrowheads="1"/>
          </p:cNvSpPr>
          <p:nvPr>
            <p:ph idx="1"/>
          </p:nvPr>
        </p:nvSpPr>
        <p:spPr>
          <a:xfrm>
            <a:off x="914400" y="1236663"/>
            <a:ext cx="7591425" cy="4922837"/>
          </a:xfrm>
        </p:spPr>
        <p:txBody>
          <a:bodyPr/>
          <a:lstStyle/>
          <a:p>
            <a:r>
              <a:rPr lang="zh-CN" altLang="en-US" sz="2400" b="1" dirty="0" smtClean="0">
                <a:solidFill>
                  <a:srgbClr val="000099"/>
                </a:solidFill>
                <a:latin typeface="华文新魏" panose="02010800040101010101" pitchFamily="2" charset="-122"/>
                <a:ea typeface="华文新魏" panose="02010800040101010101" pitchFamily="2" charset="-122"/>
              </a:rPr>
              <a:t>磁盘</a:t>
            </a:r>
            <a:endParaRPr lang="en-US" altLang="zh-CN" sz="2400" b="1" dirty="0" smtClean="0">
              <a:solidFill>
                <a:srgbClr val="000099"/>
              </a:solidFill>
              <a:latin typeface="华文新魏" panose="02010800040101010101" pitchFamily="2" charset="-122"/>
              <a:ea typeface="华文新魏" panose="02010800040101010101" pitchFamily="2" charset="-122"/>
            </a:endParaRPr>
          </a:p>
          <a:p>
            <a:pPr lvl="1"/>
            <a:r>
              <a:rPr lang="zh-CN" altLang="en-US" sz="1800" dirty="0" smtClean="0">
                <a:latin typeface="华文新魏" panose="02010800040101010101" pitchFamily="2" charset="-122"/>
                <a:ea typeface="华文新魏" panose="02010800040101010101" pitchFamily="2" charset="-122"/>
              </a:rPr>
              <a:t>数据存储在旋转的盘片上，靠磁的作用来读</a:t>
            </a:r>
            <a:r>
              <a:rPr lang="en-US" altLang="zh-CN" sz="1800" dirty="0" smtClean="0">
                <a:latin typeface="华文新魏" panose="02010800040101010101" pitchFamily="2" charset="-122"/>
                <a:ea typeface="华文新魏" panose="02010800040101010101" pitchFamily="2" charset="-122"/>
              </a:rPr>
              <a:t>/</a:t>
            </a:r>
            <a:r>
              <a:rPr lang="zh-CN" altLang="en-US" sz="1800" dirty="0" smtClean="0">
                <a:latin typeface="华文新魏" panose="02010800040101010101" pitchFamily="2" charset="-122"/>
                <a:ea typeface="华文新魏" panose="02010800040101010101" pitchFamily="2" charset="-122"/>
              </a:rPr>
              <a:t>写</a:t>
            </a:r>
            <a:endParaRPr lang="en-US" altLang="zh-CN" sz="1800" dirty="0" smtClean="0">
              <a:latin typeface="华文新魏" panose="02010800040101010101" pitchFamily="2" charset="-122"/>
              <a:ea typeface="华文新魏" panose="02010800040101010101" pitchFamily="2" charset="-122"/>
            </a:endParaRPr>
          </a:p>
          <a:p>
            <a:pPr lvl="1"/>
            <a:r>
              <a:rPr lang="zh-CN" altLang="en-US" sz="1800" dirty="0" smtClean="0">
                <a:latin typeface="华文新魏" panose="02010800040101010101" pitchFamily="2" charset="-122"/>
                <a:ea typeface="华文新魏" panose="02010800040101010101" pitchFamily="2" charset="-122"/>
              </a:rPr>
              <a:t>长期数据存储的主要介质，通常是存储整个数据库</a:t>
            </a:r>
            <a:endParaRPr lang="en-US" altLang="zh-CN" sz="1800" dirty="0" smtClean="0">
              <a:latin typeface="华文新魏" panose="02010800040101010101" pitchFamily="2" charset="-122"/>
              <a:ea typeface="华文新魏" panose="02010800040101010101" pitchFamily="2" charset="-122"/>
            </a:endParaRPr>
          </a:p>
          <a:p>
            <a:pPr lvl="1"/>
            <a:r>
              <a:rPr lang="zh-CN" altLang="en-US" sz="1800" dirty="0" smtClean="0">
                <a:latin typeface="华文新魏" panose="02010800040101010101" pitchFamily="2" charset="-122"/>
                <a:ea typeface="华文新魏" panose="02010800040101010101" pitchFamily="2" charset="-122"/>
              </a:rPr>
              <a:t>为了能够访问数据，数据必须从磁盘移到主存储器，修改后的数据必须写回磁盘</a:t>
            </a:r>
            <a:endParaRPr lang="en-US" altLang="zh-CN" sz="1800" dirty="0" smtClean="0">
              <a:latin typeface="华文新魏" panose="02010800040101010101" pitchFamily="2" charset="-122"/>
              <a:ea typeface="华文新魏" panose="02010800040101010101" pitchFamily="2" charset="-122"/>
            </a:endParaRPr>
          </a:p>
          <a:p>
            <a:pPr lvl="2"/>
            <a:r>
              <a:rPr lang="zh-CN" altLang="en-US" sz="1800" dirty="0" smtClean="0">
                <a:latin typeface="华文新魏" panose="02010800040101010101" pitchFamily="2" charset="-122"/>
                <a:ea typeface="华文新魏" panose="02010800040101010101" pitchFamily="2" charset="-122"/>
              </a:rPr>
              <a:t>相比主存访问速度较慢</a:t>
            </a:r>
            <a:r>
              <a:rPr lang="en-US" altLang="zh-CN" sz="1800" dirty="0" smtClean="0">
                <a:latin typeface="华文新魏" panose="02010800040101010101" pitchFamily="2" charset="-122"/>
                <a:ea typeface="华文新魏" panose="02010800040101010101" pitchFamily="2" charset="-122"/>
              </a:rPr>
              <a:t> (</a:t>
            </a:r>
            <a:r>
              <a:rPr lang="zh-CN" altLang="en-US" sz="1800" dirty="0" smtClean="0">
                <a:latin typeface="华文新魏" panose="02010800040101010101" pitchFamily="2" charset="-122"/>
                <a:ea typeface="华文新魏" panose="02010800040101010101" pitchFamily="2" charset="-122"/>
              </a:rPr>
              <a:t>而比后面介绍的存储介质快</a:t>
            </a:r>
            <a:r>
              <a:rPr lang="en-US" altLang="zh-CN" sz="1800" dirty="0" smtClean="0">
                <a:latin typeface="华文新魏" panose="02010800040101010101" pitchFamily="2" charset="-122"/>
                <a:ea typeface="华文新魏" panose="02010800040101010101" pitchFamily="2" charset="-122"/>
              </a:rPr>
              <a:t>)</a:t>
            </a:r>
          </a:p>
          <a:p>
            <a:pPr lvl="1"/>
            <a:r>
              <a:rPr lang="zh-CN" altLang="en-US" sz="1800" b="1" dirty="0" smtClean="0">
                <a:solidFill>
                  <a:srgbClr val="000099"/>
                </a:solidFill>
                <a:latin typeface="华文新魏" panose="02010800040101010101" pitchFamily="2" charset="-122"/>
                <a:ea typeface="华文新魏" panose="02010800040101010101" pitchFamily="2" charset="-122"/>
              </a:rPr>
              <a:t>直接访问</a:t>
            </a:r>
            <a:r>
              <a:rPr lang="en-US" altLang="zh-CN" sz="1800" dirty="0" smtClean="0">
                <a:latin typeface="华文新魏" panose="02010800040101010101" pitchFamily="2" charset="-122"/>
                <a:ea typeface="华文新魏" panose="02010800040101010101" pitchFamily="2" charset="-122"/>
              </a:rPr>
              <a:t> – </a:t>
            </a:r>
            <a:r>
              <a:rPr lang="zh-CN" altLang="en-US" sz="1800" dirty="0" smtClean="0">
                <a:latin typeface="华文新魏" panose="02010800040101010101" pitchFamily="2" charset="-122"/>
                <a:ea typeface="华文新魏" panose="02010800040101010101" pitchFamily="2" charset="-122"/>
              </a:rPr>
              <a:t>可以随机读取磁盘上的数据</a:t>
            </a:r>
            <a:r>
              <a:rPr lang="en-US" altLang="zh-CN" sz="1800" dirty="0" smtClean="0">
                <a:latin typeface="华文新魏" panose="02010800040101010101" pitchFamily="2" charset="-122"/>
                <a:ea typeface="华文新魏" panose="02010800040101010101" pitchFamily="2" charset="-122"/>
              </a:rPr>
              <a:t>, </a:t>
            </a:r>
            <a:r>
              <a:rPr lang="zh-CN" altLang="en-US" sz="1800" dirty="0" smtClean="0">
                <a:latin typeface="华文新魏" panose="02010800040101010101" pitchFamily="2" charset="-122"/>
                <a:ea typeface="华文新魏" panose="02010800040101010101" pitchFamily="2" charset="-122"/>
              </a:rPr>
              <a:t>而不像磁带那样顺序读取</a:t>
            </a:r>
            <a:endParaRPr lang="en-US" altLang="zh-CN" sz="1800" dirty="0" smtClean="0">
              <a:solidFill>
                <a:schemeClr val="tx2"/>
              </a:solidFill>
              <a:latin typeface="华文新魏" panose="02010800040101010101" pitchFamily="2" charset="-122"/>
              <a:ea typeface="华文新魏" panose="02010800040101010101" pitchFamily="2" charset="-122"/>
            </a:endParaRPr>
          </a:p>
          <a:p>
            <a:pPr lvl="1"/>
            <a:r>
              <a:rPr lang="zh-CN" altLang="en-US" sz="1800" dirty="0" smtClean="0">
                <a:latin typeface="华文新魏" panose="02010800040101010101" pitchFamily="2" charset="-122"/>
                <a:ea typeface="华文新魏" panose="02010800040101010101" pitchFamily="2" charset="-122"/>
              </a:rPr>
              <a:t>目前主流硬盘的容量</a:t>
            </a:r>
            <a:r>
              <a:rPr lang="en-US" altLang="zh-CN" sz="1800" dirty="0" smtClean="0"/>
              <a:t>500G</a:t>
            </a:r>
            <a:r>
              <a:rPr lang="zh-CN" altLang="en-US" sz="1800" dirty="0" smtClean="0"/>
              <a:t>～</a:t>
            </a:r>
            <a:r>
              <a:rPr lang="en-US" altLang="zh-CN" sz="1800" dirty="0" smtClean="0"/>
              <a:t>4TB </a:t>
            </a:r>
            <a:endParaRPr lang="en-US" altLang="zh-CN" sz="1800" dirty="0" smtClean="0">
              <a:latin typeface="华文新魏" panose="02010800040101010101" pitchFamily="2" charset="-122"/>
              <a:ea typeface="华文新魏" panose="02010800040101010101" pitchFamily="2" charset="-122"/>
            </a:endParaRPr>
          </a:p>
          <a:p>
            <a:pPr lvl="2"/>
            <a:r>
              <a:rPr lang="zh-CN" altLang="en-US" sz="1800" dirty="0" smtClean="0">
                <a:latin typeface="华文新魏" panose="02010800040101010101" pitchFamily="2" charset="-122"/>
                <a:ea typeface="华文新魏" panose="02010800040101010101" pitchFamily="2" charset="-122"/>
              </a:rPr>
              <a:t>相比主存储器和快闪存储器，磁盘有更大的容量</a:t>
            </a:r>
            <a:endParaRPr lang="en-US" altLang="zh-CN" sz="1800" dirty="0" smtClean="0">
              <a:latin typeface="华文新魏" panose="02010800040101010101" pitchFamily="2" charset="-122"/>
              <a:ea typeface="华文新魏" panose="02010800040101010101" pitchFamily="2" charset="-122"/>
            </a:endParaRPr>
          </a:p>
          <a:p>
            <a:pPr lvl="2"/>
            <a:r>
              <a:rPr lang="zh-CN" altLang="en-US" sz="1800" dirty="0" smtClean="0">
                <a:latin typeface="华文新魏" panose="02010800040101010101" pitchFamily="2" charset="-122"/>
                <a:ea typeface="华文新魏" panose="02010800040101010101" pitchFamily="2" charset="-122"/>
              </a:rPr>
              <a:t>性能随着技术的提高而迅速的增长 </a:t>
            </a:r>
            <a:r>
              <a:rPr lang="en-US" altLang="zh-CN" sz="1800" dirty="0" smtClean="0">
                <a:latin typeface="华文新魏" panose="02010800040101010101" pitchFamily="2" charset="-122"/>
                <a:ea typeface="华文新魏" panose="02010800040101010101" pitchFamily="2" charset="-122"/>
              </a:rPr>
              <a:t>(</a:t>
            </a:r>
            <a:r>
              <a:rPr lang="zh-CN" altLang="en-US" sz="1800" dirty="0" smtClean="0">
                <a:latin typeface="华文新魏" panose="02010800040101010101" pitchFamily="2" charset="-122"/>
                <a:ea typeface="华文新魏" panose="02010800040101010101" pitchFamily="2" charset="-122"/>
              </a:rPr>
              <a:t>通常</a:t>
            </a:r>
            <a:r>
              <a:rPr lang="en-US" altLang="zh-CN" sz="1800" dirty="0" smtClean="0">
                <a:latin typeface="华文新魏" panose="02010800040101010101" pitchFamily="2" charset="-122"/>
                <a:ea typeface="华文新魏" panose="02010800040101010101" pitchFamily="2" charset="-122"/>
              </a:rPr>
              <a:t>2</a:t>
            </a:r>
            <a:r>
              <a:rPr lang="zh-CN" altLang="en-US" sz="1800" dirty="0" smtClean="0">
                <a:latin typeface="华文新魏" panose="02010800040101010101" pitchFamily="2" charset="-122"/>
                <a:ea typeface="华文新魏" panose="02010800040101010101" pitchFamily="2" charset="-122"/>
              </a:rPr>
              <a:t>年内提高</a:t>
            </a:r>
            <a:r>
              <a:rPr lang="en-US" altLang="zh-CN" sz="1800" dirty="0" smtClean="0">
                <a:latin typeface="华文新魏" panose="02010800040101010101" pitchFamily="2" charset="-122"/>
                <a:ea typeface="华文新魏" panose="02010800040101010101" pitchFamily="2" charset="-122"/>
              </a:rPr>
              <a:t>2</a:t>
            </a:r>
            <a:r>
              <a:rPr lang="zh-CN" altLang="en-US" sz="1800" dirty="0" smtClean="0">
                <a:latin typeface="华文新魏" panose="02010800040101010101" pitchFamily="2" charset="-122"/>
                <a:ea typeface="华文新魏" panose="02010800040101010101" pitchFamily="2" charset="-122"/>
              </a:rPr>
              <a:t>到</a:t>
            </a:r>
            <a:r>
              <a:rPr lang="en-US" altLang="zh-CN" sz="1800" dirty="0" smtClean="0">
                <a:latin typeface="华文新魏" panose="02010800040101010101" pitchFamily="2" charset="-122"/>
                <a:ea typeface="华文新魏" panose="02010800040101010101" pitchFamily="2" charset="-122"/>
              </a:rPr>
              <a:t>3</a:t>
            </a:r>
            <a:r>
              <a:rPr lang="zh-CN" altLang="en-US" sz="1800" dirty="0" smtClean="0">
                <a:latin typeface="华文新魏" panose="02010800040101010101" pitchFamily="2" charset="-122"/>
                <a:ea typeface="华文新魏" panose="02010800040101010101" pitchFamily="2" charset="-122"/>
              </a:rPr>
              <a:t>倍</a:t>
            </a:r>
            <a:r>
              <a:rPr lang="en-US" altLang="zh-CN" sz="1800" dirty="0" smtClean="0">
                <a:latin typeface="华文新魏" panose="02010800040101010101" pitchFamily="2" charset="-122"/>
                <a:ea typeface="华文新魏" panose="02010800040101010101" pitchFamily="2" charset="-122"/>
              </a:rPr>
              <a:t>)</a:t>
            </a:r>
          </a:p>
          <a:p>
            <a:pPr lvl="1"/>
            <a:r>
              <a:rPr lang="zh-CN" altLang="en-US" sz="1800" dirty="0" smtClean="0">
                <a:latin typeface="华文新魏" panose="02010800040101010101" pitchFamily="2" charset="-122"/>
                <a:ea typeface="华文新魏" panose="02010800040101010101" pitchFamily="2" charset="-122"/>
              </a:rPr>
              <a:t>电源故障或系统崩溃时，数据不会丢失</a:t>
            </a:r>
            <a:endParaRPr lang="en-US" altLang="zh-CN" sz="1800" dirty="0" smtClean="0">
              <a:latin typeface="华文新魏" panose="02010800040101010101" pitchFamily="2" charset="-122"/>
              <a:ea typeface="华文新魏" panose="02010800040101010101" pitchFamily="2" charset="-122"/>
            </a:endParaRPr>
          </a:p>
          <a:p>
            <a:pPr lvl="2"/>
            <a:r>
              <a:rPr lang="zh-CN" altLang="en-US" sz="1800" dirty="0" smtClean="0">
                <a:latin typeface="华文新魏" panose="02010800040101010101" pitchFamily="2" charset="-122"/>
                <a:ea typeface="华文新魏" panose="02010800040101010101" pitchFamily="2" charset="-122"/>
              </a:rPr>
              <a:t>磁盘故障可能会毁坏数据，但概率很小</a:t>
            </a:r>
            <a:endParaRPr lang="en-US" altLang="zh-CN" sz="1800" dirty="0" smtClean="0">
              <a:latin typeface="华文新魏" panose="02010800040101010101" pitchFamily="2" charset="-122"/>
              <a:ea typeface="华文新魏" panose="02010800040101010101" pitchFamily="2" charset="-122"/>
            </a:endParaRPr>
          </a:p>
          <a:p>
            <a:pPr lvl="1"/>
            <a:r>
              <a:rPr lang="zh-CN" altLang="en-US" sz="1800" dirty="0" smtClean="0">
                <a:latin typeface="华文新魏" panose="02010800040101010101" pitchFamily="2" charset="-122"/>
                <a:ea typeface="华文新魏" panose="02010800040101010101" pitchFamily="2" charset="-122"/>
              </a:rPr>
              <a:t>磁盘阵列</a:t>
            </a:r>
            <a:r>
              <a:rPr lang="en-US" altLang="zh-CN" sz="1800" dirty="0" smtClean="0">
                <a:latin typeface="华文新魏" panose="02010800040101010101" pitchFamily="2" charset="-122"/>
                <a:ea typeface="华文新魏" panose="02010800040101010101" pitchFamily="2" charset="-122"/>
              </a:rPr>
              <a:t>(Redundant Arrays of Inexpensive Disks</a:t>
            </a:r>
            <a:r>
              <a:rPr lang="zh-CN" altLang="en-US" sz="1800" dirty="0" smtClean="0">
                <a:latin typeface="华文新魏" panose="02010800040101010101" pitchFamily="2" charset="-122"/>
                <a:ea typeface="华文新魏" panose="02010800040101010101" pitchFamily="2" charset="-122"/>
              </a:rPr>
              <a:t>，</a:t>
            </a:r>
            <a:r>
              <a:rPr lang="en-US" altLang="zh-CN" sz="1800" dirty="0" smtClean="0">
                <a:latin typeface="华文新魏" panose="02010800040101010101" pitchFamily="2" charset="-122"/>
                <a:ea typeface="华文新魏" panose="02010800040101010101" pitchFamily="2" charset="-122"/>
              </a:rPr>
              <a:t>RAID)</a:t>
            </a:r>
            <a:r>
              <a:rPr lang="zh-CN" altLang="en-US" sz="1800" dirty="0" smtClean="0">
                <a:latin typeface="华文新魏" panose="02010800040101010101" pitchFamily="2" charset="-122"/>
                <a:ea typeface="华文新魏" panose="02010800040101010101" pitchFamily="2" charset="-122"/>
              </a:rPr>
              <a:t>，有“价格便宜具有冗余能力的磁盘阵列”，具有同位检查</a:t>
            </a:r>
            <a:r>
              <a:rPr lang="en-US" altLang="zh-CN" sz="1800" dirty="0" smtClean="0">
                <a:latin typeface="华文新魏" panose="02010800040101010101" pitchFamily="2" charset="-122"/>
                <a:ea typeface="华文新魏" panose="02010800040101010101" pitchFamily="2" charset="-122"/>
              </a:rPr>
              <a:t>(Parity Check)</a:t>
            </a:r>
            <a:r>
              <a:rPr lang="zh-CN" altLang="en-US" sz="1800" dirty="0" smtClean="0">
                <a:latin typeface="华文新魏" panose="02010800040101010101" pitchFamily="2" charset="-122"/>
                <a:ea typeface="华文新魏" panose="02010800040101010101" pitchFamily="2" charset="-122"/>
              </a:rPr>
              <a:t>的能力</a:t>
            </a:r>
            <a:endParaRPr lang="en-US" altLang="zh-CN" sz="1800" dirty="0" smtClean="0">
              <a:latin typeface="华文新魏" panose="02010800040101010101" pitchFamily="2" charset="-122"/>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zh-CN" smtClean="0">
                <a:solidFill>
                  <a:srgbClr val="224568"/>
                </a:solidFill>
              </a:rPr>
              <a:t>物理存储介质</a:t>
            </a:r>
            <a:r>
              <a:rPr lang="en-US" altLang="zh-CN" smtClean="0">
                <a:solidFill>
                  <a:srgbClr val="224568"/>
                </a:solidFill>
              </a:rPr>
              <a:t> (</a:t>
            </a:r>
            <a:r>
              <a:rPr lang="zh-CN" altLang="en-US" smtClean="0">
                <a:solidFill>
                  <a:srgbClr val="224568"/>
                </a:solidFill>
              </a:rPr>
              <a:t>续</a:t>
            </a:r>
            <a:r>
              <a:rPr lang="en-US" altLang="zh-CN" smtClean="0">
                <a:solidFill>
                  <a:srgbClr val="224568"/>
                </a:solidFill>
              </a:rPr>
              <a:t>)</a:t>
            </a:r>
            <a:endParaRPr lang="en-US" altLang="zh-CN" smtClean="0">
              <a:solidFill>
                <a:srgbClr val="224568"/>
              </a:solidFill>
              <a:ea typeface="宋体" panose="02010600030101010101" pitchFamily="2" charset="-122"/>
            </a:endParaRPr>
          </a:p>
        </p:txBody>
      </p:sp>
      <p:sp>
        <p:nvSpPr>
          <p:cNvPr id="19459" name="Rectangle 3"/>
          <p:cNvSpPr>
            <a:spLocks noGrp="1" noChangeArrowheads="1"/>
          </p:cNvSpPr>
          <p:nvPr>
            <p:ph idx="1"/>
          </p:nvPr>
        </p:nvSpPr>
        <p:spPr>
          <a:xfrm>
            <a:off x="814388" y="1328738"/>
            <a:ext cx="7165975" cy="4848225"/>
          </a:xfrm>
        </p:spPr>
        <p:txBody>
          <a:bodyPr/>
          <a:lstStyle/>
          <a:p>
            <a:r>
              <a:rPr lang="zh-CN" altLang="en-US" sz="2400" b="1" dirty="0" smtClean="0">
                <a:solidFill>
                  <a:srgbClr val="000099"/>
                </a:solidFill>
                <a:latin typeface="华文新魏" panose="02010800040101010101" pitchFamily="2" charset="-122"/>
                <a:ea typeface="华文新魏" panose="02010800040101010101" pitchFamily="2" charset="-122"/>
              </a:rPr>
              <a:t>光学存储器</a:t>
            </a:r>
            <a:endParaRPr lang="en-US" altLang="zh-CN" sz="2400" dirty="0" smtClean="0">
              <a:latin typeface="华文新魏" panose="02010800040101010101" pitchFamily="2" charset="-122"/>
              <a:ea typeface="华文新魏" panose="02010800040101010101" pitchFamily="2" charset="-122"/>
            </a:endParaRPr>
          </a:p>
          <a:p>
            <a:pPr lvl="1"/>
            <a:r>
              <a:rPr lang="zh-CN" altLang="en-US" sz="2000" dirty="0" smtClean="0">
                <a:latin typeface="华文新魏" panose="02010800040101010101" pitchFamily="2" charset="-122"/>
                <a:ea typeface="华文新魏" panose="02010800040101010101" pitchFamily="2" charset="-122"/>
              </a:rPr>
              <a:t>非易失的，通过激光从旋转的盘片上读取数据</a:t>
            </a:r>
            <a:endParaRPr lang="en-US" altLang="zh-CN" sz="2000" dirty="0" smtClean="0">
              <a:latin typeface="华文新魏" panose="02010800040101010101" pitchFamily="2" charset="-122"/>
              <a:ea typeface="华文新魏" panose="02010800040101010101" pitchFamily="2" charset="-122"/>
            </a:endParaRPr>
          </a:p>
          <a:p>
            <a:pPr lvl="1"/>
            <a:r>
              <a:rPr lang="en-US" altLang="zh-CN" sz="2000" dirty="0" smtClean="0">
                <a:latin typeface="华文新魏" panose="02010800040101010101" pitchFamily="2" charset="-122"/>
                <a:ea typeface="华文新魏" panose="02010800040101010101" pitchFamily="2" charset="-122"/>
              </a:rPr>
              <a:t>CD-ROM(640 MB) </a:t>
            </a:r>
            <a:r>
              <a:rPr lang="zh-CN" altLang="en-US" sz="2000" dirty="0" smtClean="0">
                <a:latin typeface="华文新魏" panose="02010800040101010101" pitchFamily="2" charset="-122"/>
                <a:ea typeface="华文新魏" panose="02010800040101010101" pitchFamily="2" charset="-122"/>
              </a:rPr>
              <a:t>和</a:t>
            </a:r>
            <a:r>
              <a:rPr lang="en-US" altLang="zh-CN" sz="2000" dirty="0" smtClean="0">
                <a:latin typeface="华文新魏" panose="02010800040101010101" pitchFamily="2" charset="-122"/>
                <a:ea typeface="华文新魏" panose="02010800040101010101" pitchFamily="2" charset="-122"/>
              </a:rPr>
              <a:t>DVD(4.7</a:t>
            </a:r>
            <a:r>
              <a:rPr lang="zh-CN" altLang="en-US" sz="2000" dirty="0" smtClean="0">
                <a:latin typeface="华文新魏" panose="02010800040101010101" pitchFamily="2" charset="-122"/>
                <a:ea typeface="华文新魏" panose="02010800040101010101" pitchFamily="2" charset="-122"/>
              </a:rPr>
              <a:t> 到 </a:t>
            </a:r>
            <a:r>
              <a:rPr lang="en-US" altLang="zh-CN" sz="2000" dirty="0" smtClean="0">
                <a:latin typeface="华文新魏" panose="02010800040101010101" pitchFamily="2" charset="-122"/>
                <a:ea typeface="华文新魏" panose="02010800040101010101" pitchFamily="2" charset="-122"/>
              </a:rPr>
              <a:t>17 GB) </a:t>
            </a:r>
            <a:r>
              <a:rPr lang="zh-CN" altLang="en-US" sz="2000" dirty="0" smtClean="0">
                <a:latin typeface="华文新魏" panose="02010800040101010101" pitchFamily="2" charset="-122"/>
                <a:ea typeface="华文新魏" panose="02010800040101010101" pitchFamily="2" charset="-122"/>
              </a:rPr>
              <a:t>是常见的形式</a:t>
            </a:r>
            <a:endParaRPr lang="en-US" altLang="zh-CN" sz="2000" dirty="0" smtClean="0">
              <a:latin typeface="华文新魏" panose="02010800040101010101" pitchFamily="2" charset="-122"/>
              <a:ea typeface="华文新魏" panose="02010800040101010101" pitchFamily="2" charset="-122"/>
            </a:endParaRPr>
          </a:p>
          <a:p>
            <a:pPr lvl="1"/>
            <a:r>
              <a:rPr lang="zh-CN" altLang="en-US" sz="2000" dirty="0" smtClean="0">
                <a:latin typeface="华文新魏" panose="02010800040101010101" pitchFamily="2" charset="-122"/>
                <a:ea typeface="华文新魏" panose="02010800040101010101" pitchFamily="2" charset="-122"/>
              </a:rPr>
              <a:t>蓝光光盘</a:t>
            </a:r>
            <a:r>
              <a:rPr lang="en-US" altLang="zh-CN" sz="2000" dirty="0" smtClean="0">
                <a:latin typeface="华文新魏" panose="02010800040101010101" pitchFamily="2" charset="-122"/>
                <a:ea typeface="华文新魏" panose="02010800040101010101" pitchFamily="2" charset="-122"/>
              </a:rPr>
              <a:t>: 27 GB to 54 GB</a:t>
            </a:r>
          </a:p>
          <a:p>
            <a:pPr lvl="1"/>
            <a:r>
              <a:rPr lang="zh-CN" altLang="en-US" sz="2000" dirty="0" smtClean="0">
                <a:latin typeface="华文新魏" panose="02010800040101010101" pitchFamily="2" charset="-122"/>
                <a:ea typeface="华文新魏" panose="02010800040101010101" pitchFamily="2" charset="-122"/>
              </a:rPr>
              <a:t>写一次读多次</a:t>
            </a:r>
            <a:r>
              <a:rPr lang="en-US" altLang="zh-CN" sz="2000" dirty="0" smtClean="0">
                <a:latin typeface="华文新魏" panose="02010800040101010101" pitchFamily="2" charset="-122"/>
                <a:ea typeface="华文新魏" panose="02010800040101010101" pitchFamily="2" charset="-122"/>
              </a:rPr>
              <a:t> (WORM) </a:t>
            </a:r>
            <a:r>
              <a:rPr lang="zh-CN" altLang="en-US" sz="2000" dirty="0" smtClean="0">
                <a:latin typeface="华文新魏" panose="02010800040101010101" pitchFamily="2" charset="-122"/>
                <a:ea typeface="华文新魏" panose="02010800040101010101" pitchFamily="2" charset="-122"/>
              </a:rPr>
              <a:t>，光盘常用于存储归档数据</a:t>
            </a:r>
            <a:r>
              <a:rPr lang="en-US" altLang="zh-CN" sz="2000" dirty="0" smtClean="0">
                <a:latin typeface="华文新魏" panose="02010800040101010101" pitchFamily="2" charset="-122"/>
                <a:ea typeface="华文新魏" panose="02010800040101010101" pitchFamily="2" charset="-122"/>
              </a:rPr>
              <a:t> (CD-R, DVD-R, DVD+R)</a:t>
            </a:r>
          </a:p>
          <a:p>
            <a:pPr lvl="1"/>
            <a:r>
              <a:rPr lang="zh-CN" altLang="en-US" sz="2000" dirty="0" smtClean="0">
                <a:latin typeface="华文新魏" panose="02010800040101010101" pitchFamily="2" charset="-122"/>
                <a:ea typeface="华文新魏" panose="02010800040101010101" pitchFamily="2" charset="-122"/>
              </a:rPr>
              <a:t>也有多种可以写的光盘</a:t>
            </a:r>
            <a:r>
              <a:rPr lang="en-US" altLang="zh-CN" sz="2000" dirty="0" smtClean="0">
                <a:latin typeface="华文新魏" panose="02010800040101010101" pitchFamily="2" charset="-122"/>
                <a:ea typeface="华文新魏" panose="02010800040101010101" pitchFamily="2" charset="-122"/>
              </a:rPr>
              <a:t> (CD-RW, DVD-RW, DVD+RW, and DVD-RAM)</a:t>
            </a:r>
          </a:p>
          <a:p>
            <a:pPr lvl="1"/>
            <a:r>
              <a:rPr lang="zh-CN" altLang="en-US" sz="2000" dirty="0" smtClean="0">
                <a:latin typeface="华文新魏" panose="02010800040101010101" pitchFamily="2" charset="-122"/>
                <a:ea typeface="华文新魏" panose="02010800040101010101" pitchFamily="2" charset="-122"/>
              </a:rPr>
              <a:t>读和写的速度要比磁盘慢得多</a:t>
            </a:r>
            <a:endParaRPr lang="en-US" altLang="zh-CN" sz="2000" dirty="0" smtClean="0">
              <a:latin typeface="华文新魏" panose="02010800040101010101" pitchFamily="2" charset="-122"/>
              <a:ea typeface="华文新魏" panose="02010800040101010101" pitchFamily="2" charset="-122"/>
            </a:endParaRPr>
          </a:p>
          <a:p>
            <a:pPr lvl="1"/>
            <a:r>
              <a:rPr lang="zh-CN" altLang="en-US" sz="2000" b="1" dirty="0" smtClean="0">
                <a:solidFill>
                  <a:srgbClr val="000099"/>
                </a:solidFill>
                <a:latin typeface="华文新魏" panose="02010800040101010101" pitchFamily="2" charset="-122"/>
                <a:ea typeface="华文新魏" panose="02010800040101010101" pitchFamily="2" charset="-122"/>
              </a:rPr>
              <a:t>自动光盘机</a:t>
            </a:r>
            <a:r>
              <a:rPr lang="zh-CN" altLang="en-US" sz="2000" dirty="0" smtClean="0">
                <a:latin typeface="华文新魏" panose="02010800040101010101" pitchFamily="2" charset="-122"/>
                <a:ea typeface="华文新魏" panose="02010800040101010101" pitchFamily="2" charset="-122"/>
              </a:rPr>
              <a:t>系统包含少量驱动器和大量可按要求</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通过机械手</a:t>
            </a:r>
            <a:r>
              <a:rPr lang="en-US" altLang="zh-CN" sz="2000" dirty="0" smtClean="0">
                <a:latin typeface="华文新魏" panose="02010800040101010101" pitchFamily="2" charset="-122"/>
                <a:ea typeface="华文新魏" panose="02010800040101010101" pitchFamily="2" charset="-122"/>
              </a:rPr>
              <a:t>)</a:t>
            </a:r>
            <a:r>
              <a:rPr lang="zh-CN" altLang="en-US" sz="2000" dirty="0" smtClean="0">
                <a:latin typeface="华文新魏" panose="02010800040101010101" pitchFamily="2" charset="-122"/>
                <a:ea typeface="华文新魏" panose="02010800040101010101" pitchFamily="2" charset="-122"/>
              </a:rPr>
              <a:t>自动装入某一驱动器的光盘</a:t>
            </a:r>
            <a:endParaRPr lang="en-US" altLang="zh-CN" sz="2000" dirty="0" smtClean="0">
              <a:latin typeface="华文新魏" panose="02010800040101010101" pitchFamily="2" charset="-122"/>
              <a:ea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r>
              <a:rPr lang="zh-CN" altLang="zh-CN" dirty="0" smtClean="0">
                <a:solidFill>
                  <a:srgbClr val="224568"/>
                </a:solidFill>
              </a:rPr>
              <a:t>物理存储介质</a:t>
            </a:r>
            <a:r>
              <a:rPr lang="en-US" altLang="zh-CN" dirty="0" smtClean="0">
                <a:solidFill>
                  <a:srgbClr val="224568"/>
                </a:solidFill>
              </a:rPr>
              <a:t> (</a:t>
            </a:r>
            <a:r>
              <a:rPr lang="zh-CN" altLang="en-US" dirty="0" smtClean="0">
                <a:solidFill>
                  <a:srgbClr val="224568"/>
                </a:solidFill>
              </a:rPr>
              <a:t>续</a:t>
            </a:r>
            <a:r>
              <a:rPr lang="en-US" altLang="zh-CN" dirty="0" smtClean="0">
                <a:solidFill>
                  <a:srgbClr val="224568"/>
                </a:solidFill>
              </a:rPr>
              <a:t>)</a:t>
            </a:r>
            <a:endParaRPr lang="en-US" altLang="zh-CN" dirty="0" smtClean="0">
              <a:solidFill>
                <a:srgbClr val="224568"/>
              </a:solidFill>
              <a:ea typeface="宋体" panose="02010600030101010101" pitchFamily="2" charset="-122"/>
            </a:endParaRPr>
          </a:p>
        </p:txBody>
      </p:sp>
      <p:sp>
        <p:nvSpPr>
          <p:cNvPr id="21507" name="Rectangle 1027"/>
          <p:cNvSpPr>
            <a:spLocks noGrp="1" noChangeArrowheads="1"/>
          </p:cNvSpPr>
          <p:nvPr>
            <p:ph idx="1"/>
          </p:nvPr>
        </p:nvSpPr>
        <p:spPr>
          <a:xfrm>
            <a:off x="914400" y="1316038"/>
            <a:ext cx="7137400" cy="4946650"/>
          </a:xfrm>
        </p:spPr>
        <p:txBody>
          <a:bodyPr/>
          <a:lstStyle/>
          <a:p>
            <a:r>
              <a:rPr lang="zh-CN" altLang="en-US" sz="2800" b="1" dirty="0" smtClean="0">
                <a:solidFill>
                  <a:srgbClr val="000099"/>
                </a:solidFill>
                <a:latin typeface="华文新魏" panose="02010800040101010101" pitchFamily="2" charset="-122"/>
                <a:ea typeface="华文新魏" panose="02010800040101010101" pitchFamily="2" charset="-122"/>
              </a:rPr>
              <a:t>磁带存储器</a:t>
            </a:r>
            <a:endParaRPr lang="en-US" altLang="zh-CN" sz="2800" dirty="0" smtClean="0">
              <a:solidFill>
                <a:schemeClr val="tx2"/>
              </a:solidFill>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非易失的，主要用于备份</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例：从磁盘故障中恢复数据</a:t>
            </a:r>
            <a:r>
              <a:rPr lang="en-US" altLang="zh-CN" sz="2400" dirty="0" smtClean="0">
                <a:latin typeface="华文新魏" panose="02010800040101010101" pitchFamily="2" charset="-122"/>
                <a:ea typeface="华文新魏" panose="02010800040101010101" pitchFamily="2" charset="-122"/>
              </a:rPr>
              <a:t>)</a:t>
            </a:r>
            <a:r>
              <a:rPr lang="zh-CN" altLang="en-US" sz="2400" dirty="0" smtClean="0">
                <a:latin typeface="华文新魏" panose="02010800040101010101" pitchFamily="2" charset="-122"/>
                <a:ea typeface="华文新魏" panose="02010800040101010101" pitchFamily="2" charset="-122"/>
              </a:rPr>
              <a:t>和归档数据</a:t>
            </a:r>
            <a:endParaRPr lang="en-US" altLang="zh-CN" sz="2400" dirty="0" smtClean="0">
              <a:latin typeface="华文新魏" panose="02010800040101010101" pitchFamily="2" charset="-122"/>
              <a:ea typeface="华文新魏" panose="02010800040101010101" pitchFamily="2" charset="-122"/>
            </a:endParaRPr>
          </a:p>
          <a:p>
            <a:pPr lvl="1"/>
            <a:r>
              <a:rPr lang="zh-CN" altLang="en-US" sz="2400" b="1" dirty="0" smtClean="0">
                <a:solidFill>
                  <a:srgbClr val="000099"/>
                </a:solidFill>
                <a:latin typeface="华文新魏" panose="02010800040101010101" pitchFamily="2" charset="-122"/>
                <a:ea typeface="华文新魏" panose="02010800040101010101" pitchFamily="2" charset="-122"/>
              </a:rPr>
              <a:t>顺序访问</a:t>
            </a:r>
            <a:r>
              <a:rPr lang="en-US" altLang="zh-CN" sz="2400" dirty="0" smtClean="0">
                <a:latin typeface="华文新魏" panose="02010800040101010101" pitchFamily="2" charset="-122"/>
                <a:ea typeface="华文新魏" panose="02010800040101010101" pitchFamily="2" charset="-122"/>
              </a:rPr>
              <a:t>– </a:t>
            </a:r>
            <a:r>
              <a:rPr lang="zh-CN" altLang="en-US" sz="2400" dirty="0" smtClean="0">
                <a:latin typeface="华文新魏" panose="02010800040101010101" pitchFamily="2" charset="-122"/>
                <a:ea typeface="华文新魏" panose="02010800040101010101" pitchFamily="2" charset="-122"/>
              </a:rPr>
              <a:t>比磁盘慢得多</a:t>
            </a:r>
            <a:endParaRPr lang="en-US" altLang="zh-CN" sz="2400" dirty="0" smtClean="0">
              <a:latin typeface="华文新魏" panose="02010800040101010101" pitchFamily="2" charset="-122"/>
              <a:ea typeface="华文新魏" panose="02010800040101010101" pitchFamily="2" charset="-122"/>
            </a:endParaRPr>
          </a:p>
          <a:p>
            <a:pPr lvl="1"/>
            <a:r>
              <a:rPr lang="zh-CN" altLang="en-US" sz="2400" dirty="0" smtClean="0">
                <a:latin typeface="华文新魏" panose="02010800040101010101" pitchFamily="2" charset="-122"/>
                <a:ea typeface="华文新魏" panose="02010800040101010101" pitchFamily="2" charset="-122"/>
              </a:rPr>
              <a:t>大容量，目前容量最大的磁带</a:t>
            </a:r>
            <a:r>
              <a:rPr lang="en-US" altLang="zh-CN" sz="2400" dirty="0" smtClean="0">
                <a:latin typeface="华文新魏" panose="02010800040101010101" pitchFamily="2" charset="-122"/>
                <a:ea typeface="华文新魏" panose="02010800040101010101" pitchFamily="2" charset="-122"/>
              </a:rPr>
              <a:t>330T</a:t>
            </a:r>
          </a:p>
          <a:p>
            <a:pPr lvl="1"/>
            <a:r>
              <a:rPr lang="zh-CN" altLang="en-US" sz="2400" dirty="0" smtClean="0">
                <a:latin typeface="华文新魏" panose="02010800040101010101" pitchFamily="2" charset="-122"/>
                <a:ea typeface="华文新魏" panose="02010800040101010101" pitchFamily="2" charset="-122"/>
              </a:rPr>
              <a:t>磁带可以从驱动器中移除，</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存储成本比磁盘小得多</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400" dirty="0">
                <a:latin typeface="华文新魏" panose="02010800040101010101" pitchFamily="2" charset="-122"/>
                <a:ea typeface="华文新魏" panose="02010800040101010101" pitchFamily="2" charset="-122"/>
              </a:rPr>
              <a:t>成本</a:t>
            </a:r>
            <a:r>
              <a:rPr lang="zh-CN" altLang="en-US" sz="2400" dirty="0" smtClean="0">
                <a:latin typeface="华文新魏" panose="02010800040101010101" pitchFamily="2" charset="-122"/>
                <a:ea typeface="华文新魏" panose="02010800040101010101" pitchFamily="2" charset="-122"/>
              </a:rPr>
              <a:t>只有</a:t>
            </a:r>
            <a:r>
              <a:rPr lang="zh-CN" altLang="en-US" sz="2400" dirty="0">
                <a:latin typeface="华文新魏" panose="02010800040101010101" pitchFamily="2" charset="-122"/>
                <a:ea typeface="华文新魏" panose="02010800040101010101" pitchFamily="2" charset="-122"/>
              </a:rPr>
              <a:t>磁盘</a:t>
            </a:r>
            <a:r>
              <a:rPr lang="zh-CN" altLang="en-US" sz="2400" dirty="0" smtClean="0">
                <a:latin typeface="华文新魏" panose="02010800040101010101" pitchFamily="2" charset="-122"/>
                <a:ea typeface="华文新魏" panose="02010800040101010101" pitchFamily="2" charset="-122"/>
              </a:rPr>
              <a:t>的</a:t>
            </a:r>
            <a:r>
              <a:rPr lang="zh-CN" altLang="en-US" sz="2400" dirty="0">
                <a:latin typeface="华文新魏" panose="02010800040101010101" pitchFamily="2" charset="-122"/>
                <a:ea typeface="华文新魏" panose="02010800040101010101" pitchFamily="2" charset="-122"/>
              </a:rPr>
              <a:t>十五分之一</a:t>
            </a:r>
            <a:r>
              <a:rPr lang="en-US" altLang="zh-CN" sz="2400" dirty="0" smtClean="0">
                <a:latin typeface="华文新魏" panose="02010800040101010101" pitchFamily="2" charset="-122"/>
                <a:ea typeface="华文新魏" panose="02010800040101010101" pitchFamily="2" charset="-122"/>
                <a:sym typeface="Symbol" panose="05050102010706020507" pitchFamily="18" charset="2"/>
              </a:rPr>
              <a:t>)</a:t>
            </a:r>
            <a:r>
              <a:rPr lang="zh-CN" altLang="en-US" sz="2400" dirty="0" smtClean="0">
                <a:latin typeface="华文新魏" panose="02010800040101010101" pitchFamily="2" charset="-122"/>
                <a:ea typeface="华文新魏" panose="02010800040101010101" pitchFamily="2" charset="-122"/>
                <a:sym typeface="Symbol" panose="05050102010706020507" pitchFamily="18" charset="2"/>
              </a:rPr>
              <a:t>，但是驱动器的成本较高</a:t>
            </a:r>
            <a:endParaRPr lang="en-US" altLang="zh-CN" sz="2400" dirty="0" smtClean="0">
              <a:latin typeface="华文新魏" panose="02010800040101010101" pitchFamily="2" charset="-122"/>
              <a:ea typeface="华文新魏" panose="02010800040101010101" pitchFamily="2" charset="-122"/>
              <a:sym typeface="Symbol" panose="05050102010706020507" pitchFamily="18" charset="2"/>
            </a:endParaRPr>
          </a:p>
          <a:p>
            <a:pPr lvl="1"/>
            <a:r>
              <a:rPr lang="zh-CN" altLang="en-US" sz="2400" dirty="0" smtClean="0">
                <a:latin typeface="华文新魏" panose="02010800040101010101" pitchFamily="2" charset="-122"/>
                <a:ea typeface="华文新魏" panose="02010800040101010101" pitchFamily="2" charset="-122"/>
              </a:rPr>
              <a:t>磁带库用于存放大量磁带，几十个磁带</a:t>
            </a:r>
            <a:endParaRPr lang="en-US" altLang="zh-CN" sz="2400" dirty="0" smtClean="0">
              <a:latin typeface="华文新魏" panose="02010800040101010101" pitchFamily="2" charset="-122"/>
              <a:ea typeface="华文新魏" panose="02010800040101010101" pitchFamily="2" charset="-122"/>
            </a:endParaRPr>
          </a:p>
          <a:p>
            <a:pPr lvl="2"/>
            <a:r>
              <a:rPr lang="zh-CN" altLang="en-US" sz="2000" dirty="0" smtClean="0">
                <a:latin typeface="华文新魏" panose="02010800040101010101" pitchFamily="2" charset="-122"/>
                <a:ea typeface="华文新魏" panose="02010800040101010101" pitchFamily="2" charset="-122"/>
              </a:rPr>
              <a:t>几百个</a:t>
            </a:r>
            <a:r>
              <a:rPr lang="en-US" altLang="zh-CN" sz="2000" dirty="0" smtClean="0">
                <a:latin typeface="华文新魏" panose="02010800040101010101" pitchFamily="2" charset="-122"/>
                <a:ea typeface="华文新魏" panose="02010800040101010101" pitchFamily="2" charset="-122"/>
              </a:rPr>
              <a:t>TB </a:t>
            </a:r>
            <a:r>
              <a:rPr lang="zh-CN" altLang="en-US" sz="2000" dirty="0" smtClean="0">
                <a:latin typeface="华文新魏" panose="02010800040101010101" pitchFamily="2" charset="-122"/>
                <a:ea typeface="华文新魏" panose="02010800040101010101" pitchFamily="2" charset="-122"/>
              </a:rPr>
              <a:t>甚至是若干</a:t>
            </a:r>
            <a:r>
              <a:rPr lang="en-US" altLang="zh-CN" sz="2000" dirty="0">
                <a:latin typeface="华文新魏" panose="02010800040101010101" pitchFamily="2" charset="-122"/>
                <a:ea typeface="华文新魏" panose="02010800040101010101" pitchFamily="2" charset="-122"/>
              </a:rPr>
              <a:t>PB</a:t>
            </a:r>
          </a:p>
        </p:txBody>
      </p:sp>
      <p:sp>
        <p:nvSpPr>
          <p:cNvPr id="2" name="页脚占位符 1"/>
          <p:cNvSpPr>
            <a:spLocks noGrp="1"/>
          </p:cNvSpPr>
          <p:nvPr>
            <p:ph type="ftr" sz="quarter" idx="12"/>
          </p:nvPr>
        </p:nvSpPr>
        <p:spPr/>
        <p:txBody>
          <a:bodyPr/>
          <a:lstStyle/>
          <a:p>
            <a:pPr>
              <a:defRPr/>
            </a:pPr>
            <a:r>
              <a:rPr lang="zh-CN" altLang="en-US" smtClean="0">
                <a:latin typeface="Tahoma" panose="020B0604030504040204" pitchFamily="34" charset="0"/>
                <a:ea typeface="+mn-ea"/>
                <a:cs typeface="+mn-cs"/>
              </a:rPr>
              <a:t>数据库系统</a:t>
            </a:r>
            <a:r>
              <a:rPr lang="en-US" altLang="zh-CN" smtClean="0">
                <a:latin typeface="Tahoma" panose="020B0604030504040204" pitchFamily="34" charset="0"/>
                <a:ea typeface="+mn-ea"/>
                <a:cs typeface="+mn-cs"/>
              </a:rPr>
              <a:t>----</a:t>
            </a:r>
            <a:r>
              <a:rPr lang="zh-CN" altLang="en-US" smtClean="0">
                <a:latin typeface="Tahoma" panose="020B0604030504040204" pitchFamily="34" charset="0"/>
                <a:ea typeface="+mn-ea"/>
                <a:cs typeface="+mn-cs"/>
              </a:rPr>
              <a:t>物理存储系统</a:t>
            </a:r>
            <a:endParaRPr lang="zh-CN" altLang="zh-CN">
              <a:latin typeface="Tahoma" panose="020B0604030504040204" pitchFamily="34" charset="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1387</TotalTime>
  <Words>3535</Words>
  <Application>Microsoft Office PowerPoint</Application>
  <PresentationFormat>全屏显示(4:3)</PresentationFormat>
  <Paragraphs>371</Paragraphs>
  <Slides>35</Slides>
  <Notes>25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35</vt:i4>
      </vt:variant>
    </vt:vector>
  </HeadingPairs>
  <TitlesOfParts>
    <vt:vector size="51" baseType="lpstr">
      <vt:lpstr>Monotype Sorts</vt:lpstr>
      <vt:lpstr>MS PGothic</vt:lpstr>
      <vt:lpstr>黑体</vt:lpstr>
      <vt:lpstr>华文楷体</vt:lpstr>
      <vt:lpstr>华文新魏</vt:lpstr>
      <vt:lpstr>隶书</vt:lpstr>
      <vt:lpstr>宋体</vt:lpstr>
      <vt:lpstr>Arial</vt:lpstr>
      <vt:lpstr>Franklin Gothic Book</vt:lpstr>
      <vt:lpstr>Franklin Gothic Medium</vt:lpstr>
      <vt:lpstr>Helvetica</vt:lpstr>
      <vt:lpstr>Symbol</vt:lpstr>
      <vt:lpstr>Tahoma</vt:lpstr>
      <vt:lpstr>Times New Roman</vt:lpstr>
      <vt:lpstr>Wingdings</vt:lpstr>
      <vt:lpstr>个人主页 (标准)</vt:lpstr>
      <vt:lpstr>PowerPoint 演示文稿</vt:lpstr>
      <vt:lpstr>提纲</vt:lpstr>
      <vt:lpstr>物理存储介质概述</vt:lpstr>
      <vt:lpstr>存储层次</vt:lpstr>
      <vt:lpstr>物理存储介质</vt:lpstr>
      <vt:lpstr>物理存储介质 (续)</vt:lpstr>
      <vt:lpstr>物理存储介质 (续)</vt:lpstr>
      <vt:lpstr>物理存储介质 (续)</vt:lpstr>
      <vt:lpstr>物理存储介质 (续)</vt:lpstr>
      <vt:lpstr>物理存储介质 (续)</vt:lpstr>
      <vt:lpstr>存储器接口</vt:lpstr>
      <vt:lpstr>存储器接口</vt:lpstr>
      <vt:lpstr>物理存储介质 (续)</vt:lpstr>
      <vt:lpstr>磁盘结构</vt:lpstr>
      <vt:lpstr>磁盘工作原理</vt:lpstr>
      <vt:lpstr>磁盘工作原理</vt:lpstr>
      <vt:lpstr>磁盘性能的度量</vt:lpstr>
      <vt:lpstr>磁盘性能的度量(续)</vt:lpstr>
      <vt:lpstr>闪存</vt:lpstr>
      <vt:lpstr>闪存</vt:lpstr>
      <vt:lpstr>SSD的性能指标</vt:lpstr>
      <vt:lpstr>RAID</vt:lpstr>
      <vt:lpstr>RAID</vt:lpstr>
      <vt:lpstr>RAID</vt:lpstr>
      <vt:lpstr>RAID</vt:lpstr>
      <vt:lpstr>RAID</vt:lpstr>
      <vt:lpstr>RAID</vt:lpstr>
      <vt:lpstr>RAID</vt:lpstr>
      <vt:lpstr>RAID</vt:lpstr>
      <vt:lpstr>RAID</vt:lpstr>
      <vt:lpstr>磁盘块访问的优化</vt:lpstr>
      <vt:lpstr>磁盘块访问的优化(续)</vt:lpstr>
      <vt:lpstr>磁盘块访问的优化(续)</vt:lpstr>
      <vt:lpstr>磁盘块访问的优化(续)</vt:lpstr>
      <vt:lpstr>磁盘块访问的优化(续)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Storage and File Structures</dc:title>
  <dc:creator>Silberschatz, Korth and Sudarshan</dc:creator>
  <cp:lastModifiedBy>Windows 用户</cp:lastModifiedBy>
  <cp:revision>1124</cp:revision>
  <cp:lastPrinted>1999-06-28T19:27:31Z</cp:lastPrinted>
  <dcterms:created xsi:type="dcterms:W3CDTF">2009-12-21T15:40:22Z</dcterms:created>
  <dcterms:modified xsi:type="dcterms:W3CDTF">2022-02-05T13:43:25Z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