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5" r:id="rId1"/>
  </p:sldMasterIdLst>
  <p:notesMasterIdLst>
    <p:notesMasterId r:id="rId36"/>
  </p:notesMasterIdLst>
  <p:handoutMasterIdLst>
    <p:handoutMasterId r:id="rId37"/>
  </p:handoutMasterIdLst>
  <p:sldIdLst>
    <p:sldId id="335" r:id="rId2"/>
    <p:sldId id="256" r:id="rId3"/>
    <p:sldId id="523" r:id="rId4"/>
    <p:sldId id="267" r:id="rId5"/>
    <p:sldId id="502" r:id="rId6"/>
    <p:sldId id="504" r:id="rId7"/>
    <p:sldId id="325" r:id="rId8"/>
    <p:sldId id="522" r:id="rId9"/>
    <p:sldId id="282" r:id="rId10"/>
    <p:sldId id="492" r:id="rId11"/>
    <p:sldId id="496" r:id="rId12"/>
    <p:sldId id="283" r:id="rId13"/>
    <p:sldId id="375" r:id="rId14"/>
    <p:sldId id="376" r:id="rId15"/>
    <p:sldId id="284" r:id="rId16"/>
    <p:sldId id="524" r:id="rId17"/>
    <p:sldId id="291" r:id="rId18"/>
    <p:sldId id="493" r:id="rId19"/>
    <p:sldId id="494" r:id="rId20"/>
    <p:sldId id="495" r:id="rId21"/>
    <p:sldId id="295" r:id="rId22"/>
    <p:sldId id="297" r:id="rId23"/>
    <p:sldId id="296" r:id="rId24"/>
    <p:sldId id="396" r:id="rId25"/>
    <p:sldId id="407" r:id="rId26"/>
    <p:sldId id="300" r:id="rId27"/>
    <p:sldId id="408" r:id="rId28"/>
    <p:sldId id="399" r:id="rId29"/>
    <p:sldId id="400" r:id="rId30"/>
    <p:sldId id="402" r:id="rId31"/>
    <p:sldId id="401" r:id="rId32"/>
    <p:sldId id="506" r:id="rId33"/>
    <p:sldId id="498" r:id="rId34"/>
    <p:sldId id="507" r:id="rId35"/>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061" autoAdjust="0"/>
  </p:normalViewPr>
  <p:slideViewPr>
    <p:cSldViewPr snapToGrid="0">
      <p:cViewPr varScale="1">
        <p:scale>
          <a:sx n="95" d="100"/>
          <a:sy n="95" d="100"/>
        </p:scale>
        <p:origin x="2064" y="90"/>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7279F5B5-F8CB-4E74-AC12-5924427A01F9}" type="slidenum">
              <a:rPr lang="en-US" altLang="zh-CN"/>
              <a:pPr>
                <a:defRPr/>
              </a:pPr>
              <a:t>‹#›</a:t>
            </a:fld>
            <a:endParaRPr lang="en-US" altLang="zh-CN"/>
          </a:p>
        </p:txBody>
      </p:sp>
    </p:spTree>
    <p:extLst>
      <p:ext uri="{BB962C8B-B14F-4D97-AF65-F5344CB8AC3E}">
        <p14:creationId xmlns:p14="http://schemas.microsoft.com/office/powerpoint/2010/main" val="315012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5124" name="Rectangle 4"/>
          <p:cNvSpPr>
            <a:spLocks noGrp="1" noRot="1" noChangeAspect="1" noChangeArrowheads="1" noTextEdit="1"/>
          </p:cNvSpPr>
          <p:nvPr>
            <p:ph type="sldImg" idx="4294967295"/>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A30573B0-2CFA-4826-B3E6-F68F4C3615F5}" type="slidenum">
              <a:rPr lang="en-US" altLang="zh-CN"/>
              <a:pPr>
                <a:defRPr/>
              </a:pPr>
              <a:t>‹#›</a:t>
            </a:fld>
            <a:endParaRPr lang="en-US" altLang="zh-CN"/>
          </a:p>
        </p:txBody>
      </p:sp>
    </p:spTree>
    <p:extLst>
      <p:ext uri="{BB962C8B-B14F-4D97-AF65-F5344CB8AC3E}">
        <p14:creationId xmlns:p14="http://schemas.microsoft.com/office/powerpoint/2010/main" val="3323415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E17DB7A-1975-4C49-A74E-C9FCC5A21DDD}" type="slidenum">
              <a:rPr altLang="zh-CN" sz="1300" smtClean="0">
                <a:ea typeface="宋体" panose="02010600030101010101" pitchFamily="2" charset="-122"/>
              </a:rPr>
              <a:pPr>
                <a:buFont typeface="Arial" panose="020B0604020202020204" pitchFamily="34" charset="0"/>
                <a:buChar char="•"/>
              </a:pPr>
              <a:t>1</a:t>
            </a:fld>
            <a:endParaRPr lang="zh-CN" altLang="zh-CN" sz="1300" smtClean="0">
              <a:ea typeface="宋体" panose="02010600030101010101" pitchFamily="2" charset="-122"/>
            </a:endParaRPr>
          </a:p>
        </p:txBody>
      </p:sp>
      <p:sp>
        <p:nvSpPr>
          <p:cNvPr id="8195" name="Rectangle 2"/>
          <p:cNvSpPr>
            <a:spLocks noGrp="1" noRot="1" noChangeAspect="1" noChangeArrowheads="1" noTextEdit="1"/>
          </p:cNvSpPr>
          <p:nvPr>
            <p:ph type="sldImg" idx="4294967295"/>
          </p:nvPr>
        </p:nvSpPr>
        <p:spPr>
          <a:ln/>
        </p:spPr>
      </p:sp>
      <p:sp>
        <p:nvSpPr>
          <p:cNvPr id="81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35369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773DFD57-052B-4932-BBB0-198DB3D2A8D8}" type="slidenum">
              <a:rPr altLang="zh-CN" sz="1300" smtClean="0">
                <a:ea typeface="宋体" panose="02010600030101010101" pitchFamily="2" charset="-122"/>
              </a:rPr>
              <a:pPr>
                <a:buFont typeface="Arial" panose="020B0604020202020204" pitchFamily="34" charset="0"/>
                <a:buChar char="•"/>
              </a:pPr>
              <a:t>15</a:t>
            </a:fld>
            <a:endParaRPr lang="zh-CN" altLang="zh-CN" sz="1300" smtClean="0">
              <a:ea typeface="宋体" panose="02010600030101010101" pitchFamily="2" charset="-122"/>
            </a:endParaRPr>
          </a:p>
        </p:txBody>
      </p:sp>
      <p:sp>
        <p:nvSpPr>
          <p:cNvPr id="56323" name="Rectangle 2"/>
          <p:cNvSpPr>
            <a:spLocks noGrp="1" noRot="1" noChangeAspect="1" noChangeArrowheads="1" noTextEdit="1"/>
          </p:cNvSpPr>
          <p:nvPr>
            <p:ph type="sldImg" idx="4294967295"/>
          </p:nvPr>
        </p:nvSpPr>
        <p:spPr>
          <a:ln/>
        </p:spPr>
      </p:sp>
      <p:sp>
        <p:nvSpPr>
          <p:cNvPr id="563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863559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16</a:t>
            </a:fld>
            <a:endParaRPr lang="en-US" altLang="zh-CN"/>
          </a:p>
        </p:txBody>
      </p:sp>
    </p:spTree>
    <p:extLst>
      <p:ext uri="{BB962C8B-B14F-4D97-AF65-F5344CB8AC3E}">
        <p14:creationId xmlns:p14="http://schemas.microsoft.com/office/powerpoint/2010/main" val="80100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4C2F4535-0A64-4587-A79C-8C97F8FF476E}" type="slidenum">
              <a:rPr altLang="zh-CN" sz="1300" smtClean="0">
                <a:ea typeface="宋体" panose="02010600030101010101" pitchFamily="2" charset="-122"/>
              </a:rPr>
              <a:pPr>
                <a:buFont typeface="Arial" panose="020B0604020202020204" pitchFamily="34" charset="0"/>
                <a:buChar char="•"/>
              </a:pPr>
              <a:t>17</a:t>
            </a:fld>
            <a:endParaRPr lang="zh-CN" altLang="zh-CN" sz="1300" smtClean="0">
              <a:ea typeface="宋体" panose="02010600030101010101" pitchFamily="2" charset="-122"/>
            </a:endParaRPr>
          </a:p>
        </p:txBody>
      </p:sp>
      <p:sp>
        <p:nvSpPr>
          <p:cNvPr id="60419" name="Rectangle 2"/>
          <p:cNvSpPr>
            <a:spLocks noGrp="1" noRot="1" noChangeAspect="1" noChangeArrowheads="1" noTextEdit="1"/>
          </p:cNvSpPr>
          <p:nvPr>
            <p:ph type="sldImg" idx="4294967295"/>
          </p:nvPr>
        </p:nvSpPr>
        <p:spPr>
          <a:ln/>
        </p:spPr>
      </p:sp>
      <p:sp>
        <p:nvSpPr>
          <p:cNvPr id="6042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31779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711D15E1-E076-49CB-A1AC-2DF0CC93A3A6}" type="slidenum">
              <a:rPr altLang="zh-CN" sz="1300" smtClean="0">
                <a:ea typeface="宋体" panose="02010600030101010101" pitchFamily="2" charset="-122"/>
              </a:rPr>
              <a:pPr>
                <a:buFont typeface="Arial" panose="020B0604020202020204" pitchFamily="34" charset="0"/>
                <a:buChar char="•"/>
              </a:pPr>
              <a:t>21</a:t>
            </a:fld>
            <a:endParaRPr lang="zh-CN" altLang="zh-CN" sz="1300" smtClean="0">
              <a:ea typeface="宋体" panose="02010600030101010101" pitchFamily="2" charset="-122"/>
            </a:endParaRPr>
          </a:p>
        </p:txBody>
      </p:sp>
      <p:sp>
        <p:nvSpPr>
          <p:cNvPr id="66563" name="Rectangle 2"/>
          <p:cNvSpPr>
            <a:spLocks noGrp="1" noRot="1" noChangeAspect="1" noChangeArrowheads="1" noTextEdit="1"/>
          </p:cNvSpPr>
          <p:nvPr>
            <p:ph type="sldImg" idx="4294967295"/>
          </p:nvPr>
        </p:nvSpPr>
        <p:spPr>
          <a:ln/>
        </p:spPr>
      </p:sp>
      <p:sp>
        <p:nvSpPr>
          <p:cNvPr id="6656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44834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BED266E2-6394-4B8F-8B9F-F87D33096D4A}" type="slidenum">
              <a:rPr altLang="zh-CN" sz="1300" smtClean="0">
                <a:ea typeface="宋体" panose="02010600030101010101" pitchFamily="2" charset="-122"/>
              </a:rPr>
              <a:pPr>
                <a:buFont typeface="Arial" panose="020B0604020202020204" pitchFamily="34" charset="0"/>
                <a:buChar char="•"/>
              </a:pPr>
              <a:t>22</a:t>
            </a:fld>
            <a:endParaRPr lang="zh-CN" altLang="zh-CN" sz="1300" smtClean="0">
              <a:ea typeface="宋体" panose="02010600030101010101" pitchFamily="2" charset="-122"/>
            </a:endParaRPr>
          </a:p>
        </p:txBody>
      </p:sp>
      <p:sp>
        <p:nvSpPr>
          <p:cNvPr id="68611" name="Rectangle 2"/>
          <p:cNvSpPr>
            <a:spLocks noGrp="1" noRot="1" noChangeAspect="1" noChangeArrowheads="1" noTextEdit="1"/>
          </p:cNvSpPr>
          <p:nvPr>
            <p:ph type="sldImg" idx="4294967295"/>
          </p:nvPr>
        </p:nvSpPr>
        <p:spPr>
          <a:ln/>
        </p:spPr>
      </p:sp>
      <p:sp>
        <p:nvSpPr>
          <p:cNvPr id="686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90357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EEAAEB50-7363-4119-ACB4-F84C8FF8C765}" type="slidenum">
              <a:rPr altLang="zh-CN" sz="1300" smtClean="0">
                <a:ea typeface="宋体" panose="02010600030101010101" pitchFamily="2" charset="-122"/>
              </a:rPr>
              <a:pPr>
                <a:buFont typeface="Arial" panose="020B0604020202020204" pitchFamily="34" charset="0"/>
                <a:buChar char="•"/>
              </a:pPr>
              <a:t>23</a:t>
            </a:fld>
            <a:endParaRPr lang="zh-CN" altLang="zh-CN" sz="1300" smtClean="0">
              <a:ea typeface="宋体" panose="02010600030101010101" pitchFamily="2" charset="-122"/>
            </a:endParaRPr>
          </a:p>
        </p:txBody>
      </p:sp>
      <p:sp>
        <p:nvSpPr>
          <p:cNvPr id="70659" name="Rectangle 2"/>
          <p:cNvSpPr>
            <a:spLocks noGrp="1" noRot="1" noChangeAspect="1" noChangeArrowheads="1" noTextEdit="1"/>
          </p:cNvSpPr>
          <p:nvPr>
            <p:ph type="sldImg" idx="4294967295"/>
          </p:nvPr>
        </p:nvSpPr>
        <p:spPr>
          <a:ln/>
        </p:spPr>
      </p:sp>
      <p:sp>
        <p:nvSpPr>
          <p:cNvPr id="7066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06174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EA2F6DA7-6E34-477A-9D49-15B027828542}" type="slidenum">
              <a:rPr altLang="zh-CN" sz="1300" smtClean="0"/>
              <a:pPr>
                <a:buFont typeface="Arial" panose="020B0604020202020204" pitchFamily="34" charset="0"/>
                <a:buChar char="•"/>
              </a:pPr>
              <a:t>24</a:t>
            </a:fld>
            <a:endParaRPr lang="zh-CN" altLang="zh-CN" sz="1300" smtClean="0"/>
          </a:p>
        </p:txBody>
      </p:sp>
      <p:sp>
        <p:nvSpPr>
          <p:cNvPr id="72707" name="Rectangle 2"/>
          <p:cNvSpPr>
            <a:spLocks noGrp="1" noRot="1" noChangeAspect="1" noChangeArrowheads="1" noTextEdit="1"/>
          </p:cNvSpPr>
          <p:nvPr>
            <p:ph type="sldImg" idx="4294967295"/>
          </p:nvPr>
        </p:nvSpPr>
        <p:spPr>
          <a:ln/>
        </p:spPr>
      </p:sp>
      <p:sp>
        <p:nvSpPr>
          <p:cNvPr id="7270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6226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AA1DC230-F832-4B63-95A5-66F96B68466A}" type="slidenum">
              <a:rPr altLang="zh-CN" sz="1300" smtClean="0">
                <a:ea typeface="宋体" panose="02010600030101010101" pitchFamily="2" charset="-122"/>
              </a:rPr>
              <a:pPr>
                <a:buFont typeface="Arial" panose="020B0604020202020204" pitchFamily="34" charset="0"/>
                <a:buChar char="•"/>
              </a:pPr>
              <a:t>26</a:t>
            </a:fld>
            <a:endParaRPr lang="zh-CN" altLang="zh-CN" sz="1300" smtClean="0">
              <a:ea typeface="宋体" panose="02010600030101010101" pitchFamily="2" charset="-122"/>
            </a:endParaRPr>
          </a:p>
        </p:txBody>
      </p:sp>
      <p:sp>
        <p:nvSpPr>
          <p:cNvPr id="75779" name="Rectangle 2"/>
          <p:cNvSpPr>
            <a:spLocks noGrp="1" noRot="1" noChangeAspect="1" noChangeArrowheads="1" noTextEdit="1"/>
          </p:cNvSpPr>
          <p:nvPr>
            <p:ph type="sldImg" idx="4294967295"/>
          </p:nvPr>
        </p:nvSpPr>
        <p:spPr>
          <a:ln/>
        </p:spPr>
      </p:sp>
      <p:sp>
        <p:nvSpPr>
          <p:cNvPr id="7578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84134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idx="4294967295"/>
          </p:nvPr>
        </p:nvSpPr>
        <p:spPr>
          <a:ln/>
        </p:spPr>
      </p:sp>
      <p:sp>
        <p:nvSpPr>
          <p:cNvPr id="77827" name="文本占位符 2"/>
          <p:cNvSpPr>
            <a:spLocks noGrp="1" noChangeArrowheads="1"/>
          </p:cNvSpPr>
          <p:nvPr>
            <p:ph type="body" idx="4294967295"/>
          </p:nvPr>
        </p:nvSpPr>
        <p:spPr/>
        <p:txBody>
          <a:bodyPr>
            <a:prstTxWarp prst="textNoShape">
              <a:avLst/>
            </a:prstTxWarp>
          </a:bodyPr>
          <a:lstStyle/>
          <a:p>
            <a:r>
              <a:rPr lang="en-US" altLang="zh-CN" smtClean="0">
                <a:latin typeface="华文新魏" panose="02010800040101010101" pitchFamily="2" charset="-122"/>
                <a:ea typeface="华文新魏" panose="02010800040101010101" pitchFamily="2" charset="-122"/>
              </a:rPr>
              <a:t>Index_matadata</a:t>
            </a:r>
            <a:r>
              <a:rPr lang="zh-CN" altLang="en-US" smtClean="0">
                <a:latin typeface="华文新魏" panose="02010800040101010101" pitchFamily="2" charset="-122"/>
                <a:ea typeface="华文新魏" panose="02010800040101010101" pitchFamily="2" charset="-122"/>
              </a:rPr>
              <a:t>不符合</a:t>
            </a:r>
            <a:r>
              <a:rPr lang="en-US" altLang="zh-CN" smtClean="0">
                <a:latin typeface="华文新魏" panose="02010800040101010101" pitchFamily="2" charset="-122"/>
                <a:ea typeface="华文新魏" panose="02010800040101010101" pitchFamily="2" charset="-122"/>
              </a:rPr>
              <a:t>1NF</a:t>
            </a:r>
            <a:r>
              <a:rPr lang="zh-CN" altLang="en-US" smtClean="0">
                <a:latin typeface="华文新魏" panose="02010800040101010101" pitchFamily="2" charset="-122"/>
                <a:ea typeface="华文新魏" panose="02010800040101010101" pitchFamily="2" charset="-122"/>
              </a:rPr>
              <a:t>：原因是</a:t>
            </a:r>
            <a:r>
              <a:rPr lang="en-US" altLang="zh-CN" smtClean="0">
                <a:latin typeface="华文新魏" panose="02010800040101010101" pitchFamily="2" charset="-122"/>
                <a:ea typeface="华文新魏" panose="02010800040101010101" pitchFamily="2" charset="-122"/>
              </a:rPr>
              <a:t>index_attributes</a:t>
            </a:r>
            <a:r>
              <a:rPr lang="zh-CN" altLang="en-US" smtClean="0">
                <a:latin typeface="华文新魏" panose="02010800040101010101" pitchFamily="2" charset="-122"/>
                <a:ea typeface="华文新魏" panose="02010800040101010101" pitchFamily="2" charset="-122"/>
              </a:rPr>
              <a:t>是可以再分的。因为一个</a:t>
            </a:r>
            <a:r>
              <a:rPr lang="en-US" altLang="zh-CN" smtClean="0">
                <a:latin typeface="华文新魏" panose="02010800040101010101" pitchFamily="2" charset="-122"/>
                <a:ea typeface="华文新魏" panose="02010800040101010101" pitchFamily="2" charset="-122"/>
              </a:rPr>
              <a:t>index</a:t>
            </a:r>
            <a:r>
              <a:rPr lang="zh-CN" altLang="en-US" smtClean="0">
                <a:latin typeface="华文新魏" panose="02010800040101010101" pitchFamily="2" charset="-122"/>
                <a:ea typeface="华文新魏" panose="02010800040101010101" pitchFamily="2" charset="-122"/>
              </a:rPr>
              <a:t>可以包含好几个属性</a:t>
            </a:r>
          </a:p>
        </p:txBody>
      </p:sp>
    </p:spTree>
    <p:extLst>
      <p:ext uri="{BB962C8B-B14F-4D97-AF65-F5344CB8AC3E}">
        <p14:creationId xmlns:p14="http://schemas.microsoft.com/office/powerpoint/2010/main" val="237791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4FD4D9F3-0B07-48A9-BACB-354A38C4341F}" type="slidenum">
              <a:rPr lang="en-US" altLang="zh-CN" sz="1300"/>
              <a:pPr algn="r" eaLnBrk="1" hangingPunct="1">
                <a:buFont typeface="Arial" panose="020B0604020202020204" pitchFamily="34" charset="0"/>
                <a:buChar char="•"/>
              </a:pPr>
              <a:t>28</a:t>
            </a:fld>
            <a:endParaRPr lang="en-US" altLang="zh-CN" sz="1300"/>
          </a:p>
        </p:txBody>
      </p:sp>
      <p:sp>
        <p:nvSpPr>
          <p:cNvPr id="80899" name="Rectangle 2"/>
          <p:cNvSpPr>
            <a:spLocks noGrp="1" noRot="1" noChangeAspect="1" noChangeArrowheads="1" noTextEdit="1"/>
          </p:cNvSpPr>
          <p:nvPr>
            <p:ph type="sldImg" idx="4294967295"/>
          </p:nvPr>
        </p:nvSpPr>
        <p:spPr>
          <a:ln/>
        </p:spPr>
      </p:sp>
      <p:sp>
        <p:nvSpPr>
          <p:cNvPr id="8090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9788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92713B3-480A-4829-A8E4-E204976DF851}" type="slidenum">
              <a:rPr altLang="zh-CN" sz="1300" smtClean="0">
                <a:ea typeface="宋体" panose="02010600030101010101" pitchFamily="2" charset="-122"/>
              </a:rPr>
              <a:pPr>
                <a:buFont typeface="Arial" panose="020B0604020202020204" pitchFamily="34" charset="0"/>
                <a:buChar char="•"/>
              </a:pPr>
              <a:t>2</a:t>
            </a:fld>
            <a:endParaRPr lang="zh-CN" altLang="zh-CN" sz="1300" smtClean="0">
              <a:ea typeface="宋体" panose="02010600030101010101" pitchFamily="2" charset="-122"/>
            </a:endParaRPr>
          </a:p>
        </p:txBody>
      </p:sp>
      <p:sp>
        <p:nvSpPr>
          <p:cNvPr id="10243" name="Rectangle 2"/>
          <p:cNvSpPr>
            <a:spLocks noGrp="1" noRot="1" noChangeAspect="1" noChangeArrowheads="1" noTextEdit="1"/>
          </p:cNvSpPr>
          <p:nvPr>
            <p:ph type="sldImg" idx="4294967295"/>
          </p:nvPr>
        </p:nvSpPr>
        <p:spPr>
          <a:ln/>
        </p:spPr>
      </p:sp>
      <p:sp>
        <p:nvSpPr>
          <p:cNvPr id="102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0704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6A704D1F-978F-4B39-A072-FE6B63AB347C}" type="slidenum">
              <a:rPr lang="en-US" altLang="zh-CN" sz="1300"/>
              <a:pPr algn="r" eaLnBrk="1" hangingPunct="1">
                <a:buFont typeface="Arial" panose="020B0604020202020204" pitchFamily="34" charset="0"/>
                <a:buChar char="•"/>
              </a:pPr>
              <a:t>29</a:t>
            </a:fld>
            <a:endParaRPr lang="en-US" altLang="zh-CN" sz="1300"/>
          </a:p>
        </p:txBody>
      </p:sp>
      <p:sp>
        <p:nvSpPr>
          <p:cNvPr id="82947" name="Rectangle 2"/>
          <p:cNvSpPr>
            <a:spLocks noGrp="1" noRot="1" noChangeAspect="1" noChangeArrowheads="1" noTextEdit="1"/>
          </p:cNvSpPr>
          <p:nvPr>
            <p:ph type="sldImg" idx="4294967295"/>
          </p:nvPr>
        </p:nvSpPr>
        <p:spPr>
          <a:ln/>
        </p:spPr>
      </p:sp>
      <p:sp>
        <p:nvSpPr>
          <p:cNvPr id="8294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79915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E4BD847B-DA97-4086-8B55-09A9BB162CF4}" type="slidenum">
              <a:rPr lang="en-US" altLang="zh-CN" sz="1300"/>
              <a:pPr algn="r" eaLnBrk="1" hangingPunct="1">
                <a:buFont typeface="Arial" panose="020B0604020202020204" pitchFamily="34" charset="0"/>
                <a:buChar char="•"/>
              </a:pPr>
              <a:t>30</a:t>
            </a:fld>
            <a:endParaRPr lang="en-US" altLang="zh-CN" sz="1300"/>
          </a:p>
        </p:txBody>
      </p:sp>
      <p:sp>
        <p:nvSpPr>
          <p:cNvPr id="84995" name="Rectangle 2"/>
          <p:cNvSpPr>
            <a:spLocks noGrp="1" noRot="1" noChangeAspect="1" noChangeArrowheads="1" noTextEdit="1"/>
          </p:cNvSpPr>
          <p:nvPr>
            <p:ph type="sldImg" idx="4294967295"/>
          </p:nvPr>
        </p:nvSpPr>
        <p:spPr>
          <a:ln/>
        </p:spPr>
      </p:sp>
      <p:sp>
        <p:nvSpPr>
          <p:cNvPr id="849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44879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4A388902-1016-4815-A88A-B1238EFF5DF7}" type="slidenum">
              <a:rPr lang="en-US" altLang="zh-CN" sz="1300"/>
              <a:pPr algn="r" eaLnBrk="1" hangingPunct="1">
                <a:buFont typeface="Arial" panose="020B0604020202020204" pitchFamily="34" charset="0"/>
                <a:buChar char="•"/>
              </a:pPr>
              <a:t>31</a:t>
            </a:fld>
            <a:endParaRPr lang="en-US" altLang="zh-CN" sz="1300"/>
          </a:p>
        </p:txBody>
      </p:sp>
      <p:sp>
        <p:nvSpPr>
          <p:cNvPr id="87043" name="Rectangle 2"/>
          <p:cNvSpPr>
            <a:spLocks noGrp="1" noRot="1" noChangeAspect="1" noChangeArrowheads="1" noTextEdit="1"/>
          </p:cNvSpPr>
          <p:nvPr>
            <p:ph type="sldImg" idx="4294967295"/>
          </p:nvPr>
        </p:nvSpPr>
        <p:spPr>
          <a:ln/>
        </p:spPr>
      </p:sp>
      <p:sp>
        <p:nvSpPr>
          <p:cNvPr id="870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852574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eaLnBrk="1" hangingPunct="1">
              <a:buFont typeface="Arial" panose="020B0604020202020204" pitchFamily="34" charset="0"/>
              <a:buChar char="•"/>
            </a:pPr>
            <a:fld id="{73989A6D-6E81-4478-B22A-3903CB86DB2C}" type="slidenum">
              <a:rPr lang="en-US" altLang="zh-CN" sz="1300"/>
              <a:pPr algn="r" eaLnBrk="1" hangingPunct="1">
                <a:buFont typeface="Arial" panose="020B0604020202020204" pitchFamily="34" charset="0"/>
                <a:buChar char="•"/>
              </a:pPr>
              <a:t>32</a:t>
            </a:fld>
            <a:endParaRPr lang="en-US" altLang="zh-CN" sz="1300"/>
          </a:p>
        </p:txBody>
      </p:sp>
      <p:sp>
        <p:nvSpPr>
          <p:cNvPr id="89091" name="Rectangle 2"/>
          <p:cNvSpPr>
            <a:spLocks noGrp="1" noRot="1" noChangeAspect="1" noChangeArrowheads="1" noTextEdit="1"/>
          </p:cNvSpPr>
          <p:nvPr>
            <p:ph type="sldImg" idx="4294967295"/>
          </p:nvPr>
        </p:nvSpPr>
        <p:spPr>
          <a:ln/>
        </p:spPr>
      </p:sp>
      <p:sp>
        <p:nvSpPr>
          <p:cNvPr id="8909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54097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1EAB1D4-4C32-4C8A-8D94-B71C22D4866D}" type="slidenum">
              <a:rPr altLang="zh-CN" sz="1300" smtClean="0">
                <a:ea typeface="宋体" panose="02010600030101010101" pitchFamily="2" charset="-122"/>
              </a:rPr>
              <a:pPr>
                <a:buFont typeface="Arial" panose="020B0604020202020204" pitchFamily="34" charset="0"/>
                <a:buChar char="•"/>
              </a:pPr>
              <a:t>4</a:t>
            </a:fld>
            <a:endParaRPr lang="zh-CN" altLang="zh-CN" sz="1300" smtClean="0">
              <a:ea typeface="宋体" panose="02010600030101010101" pitchFamily="2" charset="-122"/>
            </a:endParaRPr>
          </a:p>
        </p:txBody>
      </p:sp>
      <p:sp>
        <p:nvSpPr>
          <p:cNvPr id="38915" name="Rectangle 2"/>
          <p:cNvSpPr>
            <a:spLocks noGrp="1" noRot="1" noChangeAspect="1" noChangeArrowheads="1" noTextEdit="1"/>
          </p:cNvSpPr>
          <p:nvPr>
            <p:ph type="sldImg" idx="4294967295"/>
          </p:nvPr>
        </p:nvSpPr>
        <p:spPr>
          <a:ln/>
        </p:spPr>
      </p:sp>
      <p:sp>
        <p:nvSpPr>
          <p:cNvPr id="38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56393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p:spPr>
      </p:sp>
      <p:sp>
        <p:nvSpPr>
          <p:cNvPr id="41987" name="文本占位符 2"/>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161753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DC634242-D29F-40BD-B621-457E1150F96F}" type="slidenum">
              <a:rPr altLang="zh-CN" sz="1300" smtClean="0">
                <a:ea typeface="宋体" panose="02010600030101010101" pitchFamily="2" charset="-122"/>
              </a:rPr>
              <a:pPr>
                <a:buFont typeface="Arial" panose="020B0604020202020204" pitchFamily="34" charset="0"/>
                <a:buChar char="•"/>
              </a:pPr>
              <a:t>7</a:t>
            </a:fld>
            <a:endParaRPr lang="zh-CN" altLang="zh-CN" sz="1300" smtClean="0">
              <a:ea typeface="宋体" panose="02010600030101010101" pitchFamily="2" charset="-122"/>
            </a:endParaRPr>
          </a:p>
        </p:txBody>
      </p:sp>
      <p:sp>
        <p:nvSpPr>
          <p:cNvPr id="44035" name="Rectangle 2"/>
          <p:cNvSpPr>
            <a:spLocks noGrp="1" noRot="1" noChangeAspect="1" noChangeArrowheads="1" noTextEdit="1"/>
          </p:cNvSpPr>
          <p:nvPr>
            <p:ph type="sldImg" idx="4294967295"/>
          </p:nvPr>
        </p:nvSpPr>
        <p:spPr>
          <a:ln/>
        </p:spPr>
      </p:sp>
      <p:sp>
        <p:nvSpPr>
          <p:cNvPr id="4403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425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9E6AA81-7B46-450B-A4B6-060AB241C1E0}" type="slidenum">
              <a:rPr altLang="zh-CN" sz="1300" smtClean="0">
                <a:ea typeface="宋体" panose="02010600030101010101" pitchFamily="2" charset="-122"/>
              </a:rPr>
              <a:pPr>
                <a:buFont typeface="Arial" panose="020B0604020202020204" pitchFamily="34" charset="0"/>
                <a:buChar char="•"/>
              </a:pPr>
              <a:t>9</a:t>
            </a:fld>
            <a:endParaRPr lang="zh-CN" altLang="zh-CN" sz="1300" smtClean="0">
              <a:ea typeface="宋体" panose="02010600030101010101" pitchFamily="2" charset="-122"/>
            </a:endParaRPr>
          </a:p>
        </p:txBody>
      </p:sp>
      <p:sp>
        <p:nvSpPr>
          <p:cNvPr id="46083" name="Rectangle 2"/>
          <p:cNvSpPr>
            <a:spLocks noGrp="1" noRot="1" noChangeAspect="1" noChangeArrowheads="1" noTextEdit="1"/>
          </p:cNvSpPr>
          <p:nvPr>
            <p:ph type="sldImg" idx="4294967295"/>
          </p:nvPr>
        </p:nvSpPr>
        <p:spPr>
          <a:ln/>
        </p:spPr>
      </p:sp>
      <p:sp>
        <p:nvSpPr>
          <p:cNvPr id="4608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856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32FCDA93-5598-4D3E-B3F5-557C22B33C3C}" type="slidenum">
              <a:rPr altLang="zh-CN" sz="1300" smtClean="0">
                <a:ea typeface="宋体" panose="02010600030101010101" pitchFamily="2" charset="-122"/>
              </a:rPr>
              <a:pPr>
                <a:buFont typeface="Arial" panose="020B0604020202020204" pitchFamily="34" charset="0"/>
                <a:buChar char="•"/>
              </a:pPr>
              <a:t>12</a:t>
            </a:fld>
            <a:endParaRPr lang="zh-CN" altLang="zh-CN" sz="1300" smtClean="0">
              <a:ea typeface="宋体" panose="02010600030101010101" pitchFamily="2" charset="-122"/>
            </a:endParaRPr>
          </a:p>
        </p:txBody>
      </p:sp>
      <p:sp>
        <p:nvSpPr>
          <p:cNvPr id="50179" name="Rectangle 2"/>
          <p:cNvSpPr>
            <a:spLocks noGrp="1" noRot="1" noChangeAspect="1" noChangeArrowheads="1" noTextEdit="1"/>
          </p:cNvSpPr>
          <p:nvPr>
            <p:ph type="sldImg" idx="4294967295"/>
          </p:nvPr>
        </p:nvSpPr>
        <p:spPr>
          <a:ln/>
        </p:spPr>
      </p:sp>
      <p:sp>
        <p:nvSpPr>
          <p:cNvPr id="5018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59376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B333DA41-A64C-4011-A2D0-B0C4A70E64F3}" type="slidenum">
              <a:rPr altLang="zh-CN" sz="1300" smtClean="0">
                <a:ea typeface="宋体" panose="02010600030101010101" pitchFamily="2" charset="-122"/>
              </a:rPr>
              <a:pPr>
                <a:buFont typeface="Arial" panose="020B0604020202020204" pitchFamily="34" charset="0"/>
                <a:buChar char="•"/>
              </a:pPr>
              <a:t>13</a:t>
            </a:fld>
            <a:endParaRPr lang="zh-CN" altLang="zh-CN" sz="1300" smtClean="0">
              <a:ea typeface="宋体" panose="02010600030101010101" pitchFamily="2" charset="-122"/>
            </a:endParaRPr>
          </a:p>
        </p:txBody>
      </p:sp>
      <p:sp>
        <p:nvSpPr>
          <p:cNvPr id="52227" name="Rectangle 2"/>
          <p:cNvSpPr>
            <a:spLocks noGrp="1" noRot="1" noChangeAspect="1" noChangeArrowheads="1" noTextEdit="1"/>
          </p:cNvSpPr>
          <p:nvPr>
            <p:ph type="sldImg" idx="4294967295"/>
          </p:nvPr>
        </p:nvSpPr>
        <p:spPr>
          <a:ln/>
        </p:spPr>
      </p:sp>
      <p:sp>
        <p:nvSpPr>
          <p:cNvPr id="5222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9504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F65230D3-93D9-4B02-B468-4B506BB324FB}" type="slidenum">
              <a:rPr altLang="zh-CN" sz="1300" smtClean="0">
                <a:ea typeface="宋体" panose="02010600030101010101" pitchFamily="2" charset="-122"/>
              </a:rPr>
              <a:pPr>
                <a:buFont typeface="Arial" panose="020B0604020202020204" pitchFamily="34" charset="0"/>
                <a:buChar char="•"/>
              </a:pPr>
              <a:t>14</a:t>
            </a:fld>
            <a:endParaRPr lang="zh-CN" altLang="zh-CN" sz="1300" smtClean="0">
              <a:ea typeface="宋体" panose="02010600030101010101" pitchFamily="2" charset="-122"/>
            </a:endParaRPr>
          </a:p>
        </p:txBody>
      </p:sp>
      <p:sp>
        <p:nvSpPr>
          <p:cNvPr id="54275" name="Rectangle 2"/>
          <p:cNvSpPr>
            <a:spLocks noGrp="1" noRot="1" noChangeAspect="1" noChangeArrowheads="1" noTextEdit="1"/>
          </p:cNvSpPr>
          <p:nvPr>
            <p:ph type="sldImg" idx="4294967295"/>
          </p:nvPr>
        </p:nvSpPr>
        <p:spPr>
          <a:ln/>
        </p:spPr>
      </p:sp>
      <p:sp>
        <p:nvSpPr>
          <p:cNvPr id="5427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5345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4"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baseline="0">
                <a:solidFill>
                  <a:schemeClr val="accent6">
                    <a:lumMod val="75000"/>
                  </a:schemeClr>
                </a:solidFill>
                <a:latin typeface="Times New Roman" panose="02020603050405020304" pitchFamily="18" charset="0"/>
                <a:ea typeface="华文新魏" panose="02010800040101010101" pitchFamily="2" charset="-122"/>
                <a:cs typeface="+mn-cs"/>
              </a:defRPr>
            </a:lvl1pPr>
          </a:lstStyle>
          <a:p>
            <a:pPr>
              <a:defRPr/>
            </a:pPr>
            <a:r>
              <a:rPr lang="zh-CN" altLang="en-US" smtClean="0"/>
              <a:t>数据库系统</a:t>
            </a:r>
            <a:r>
              <a:rPr lang="en-US" altLang="zh-CN" smtClean="0"/>
              <a:t>----</a:t>
            </a:r>
            <a:r>
              <a:rPr lang="zh-CN" altLang="en-US" smtClean="0"/>
              <a:t>数据存储结构</a:t>
            </a:r>
            <a:endParaRPr lang="en-US" altLang="zh-CN"/>
          </a:p>
        </p:txBody>
      </p:sp>
      <p:sp>
        <p:nvSpPr>
          <p:cNvPr id="6" name="Rectangle 5"/>
          <p:cNvSpPr>
            <a:spLocks noGrp="1" noChangeArrowheads="1"/>
          </p:cNvSpPr>
          <p:nvPr>
            <p:ph type="sldNum" sz="quarter" idx="12"/>
          </p:nvPr>
        </p:nvSpPr>
        <p:spPr>
          <a:xfrm>
            <a:off x="7162800" y="6324600"/>
            <a:ext cx="1905000" cy="457200"/>
          </a:xfrm>
        </p:spPr>
        <p:txBody>
          <a:bodyPr/>
          <a:lstStyle>
            <a:lvl1pPr algn="r">
              <a:defRPr sz="1400">
                <a:ea typeface="宋体" panose="02010600030101010101" pitchFamily="2" charset="-122"/>
              </a:defRPr>
            </a:lvl1pPr>
          </a:lstStyle>
          <a:p>
            <a:pPr>
              <a:defRPr/>
            </a:pPr>
            <a:fld id="{3F3E2FDE-24D1-4F67-954D-5FD386A0E3D6}" type="slidenum">
              <a:rPr lang="zh-CN" altLang="en-US"/>
              <a:pPr>
                <a:defRPr/>
              </a:pPr>
              <a:t>‹#›</a:t>
            </a:fld>
            <a:endParaRPr lang="zh-CN" altLang="en-US"/>
          </a:p>
        </p:txBody>
      </p:sp>
    </p:spTree>
    <p:extLst>
      <p:ext uri="{BB962C8B-B14F-4D97-AF65-F5344CB8AC3E}">
        <p14:creationId xmlns:p14="http://schemas.microsoft.com/office/powerpoint/2010/main" val="344145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C73E58D3-AA25-42D8-A8F9-99BD298F290C}"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79738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7A4C4064-AA6F-498E-B938-3CB8BA81D6F5}"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0564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2A85E21D-36C0-4589-B99C-6B911F991608}"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60780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6">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3pPr>
              <a:defRPr b="0"/>
            </a:lvl3pPr>
            <a:lvl4pPr>
              <a:defRPr b="0"/>
            </a:lvl4pPr>
            <a:lvl5pPr>
              <a:defRPr b="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p:txBody>
          <a:bodyPr/>
          <a:lstStyle>
            <a:lvl1pPr>
              <a:defRPr/>
            </a:lvl1pPr>
          </a:lstStyle>
          <a:p>
            <a:pPr>
              <a:defRPr/>
            </a:pPr>
            <a:fld id="{E347ADCA-82B1-4B8F-A269-E1A6E5953924}" type="slidenum">
              <a:rPr lang="zh-CN" altLang="en-US"/>
              <a:pPr>
                <a:defRPr/>
              </a:pPr>
              <a:t>‹#›</a:t>
            </a:fld>
            <a:endParaRPr lang="zh-CN" altLang="en-US"/>
          </a:p>
        </p:txBody>
      </p:sp>
      <p:sp>
        <p:nvSpPr>
          <p:cNvPr id="6" name="Rectangle 35"/>
          <p:cNvSpPr>
            <a:spLocks noGrp="1" noChangeArrowheads="1"/>
          </p:cNvSpPr>
          <p:nvPr>
            <p:ph type="ftr" sz="quarter" idx="12"/>
          </p:nvPr>
        </p:nvSpPr>
        <p:spPr>
          <a:xfrm>
            <a:off x="3130550" y="6477000"/>
            <a:ext cx="4441825" cy="304800"/>
          </a:xfrm>
        </p:spPr>
        <p:txBody>
          <a:bodyPr/>
          <a:lstStyle>
            <a:lvl1pPr>
              <a:defRPr>
                <a:solidFill>
                  <a:srgbClr val="002060"/>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数据存储结构</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412956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261DAB00-BDE4-4D6E-9BF1-C5D389D66FA6}"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8303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E03E5432-C2A0-415C-BA1B-7688F5070E4D}"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5879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20"/>
          <p:cNvSpPr>
            <a:spLocks noGrp="1" noChangeArrowheads="1"/>
          </p:cNvSpPr>
          <p:nvPr>
            <p:ph type="sldNum" sz="quarter" idx="11"/>
          </p:nvPr>
        </p:nvSpPr>
        <p:spPr>
          <a:ln/>
        </p:spPr>
        <p:txBody>
          <a:bodyPr/>
          <a:lstStyle>
            <a:lvl1pPr>
              <a:defRPr/>
            </a:lvl1pPr>
          </a:lstStyle>
          <a:p>
            <a:pPr>
              <a:defRPr/>
            </a:pPr>
            <a:fld id="{E5DB00BC-8138-4A69-A367-FD57EF932AA1}" type="slidenum">
              <a:rPr lang="zh-CN" altLang="en-US"/>
              <a:pPr>
                <a:defRPr/>
              </a:pPr>
              <a:t>‹#›</a:t>
            </a:fld>
            <a:endParaRPr lang="zh-CN" altLang="en-US"/>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59734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20"/>
          <p:cNvSpPr>
            <a:spLocks noGrp="1" noChangeArrowheads="1"/>
          </p:cNvSpPr>
          <p:nvPr>
            <p:ph type="sldNum" sz="quarter" idx="11"/>
          </p:nvPr>
        </p:nvSpPr>
        <p:spPr>
          <a:ln/>
        </p:spPr>
        <p:txBody>
          <a:bodyPr/>
          <a:lstStyle>
            <a:lvl1pPr>
              <a:defRPr/>
            </a:lvl1pPr>
          </a:lstStyle>
          <a:p>
            <a:pPr>
              <a:defRPr/>
            </a:pPr>
            <a:fld id="{6C4B928F-93EC-4EC4-B5D5-4DBA78D0C4BE}" type="slidenum">
              <a:rPr lang="zh-CN" altLang="en-US"/>
              <a:pPr>
                <a:defRPr/>
              </a:pPr>
              <a:t>‹#›</a:t>
            </a:fld>
            <a:endParaRPr lang="zh-CN" altLang="en-US"/>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35886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zh-CN" altLang="en-US"/>
          </a:p>
        </p:txBody>
      </p:sp>
      <p:sp>
        <p:nvSpPr>
          <p:cNvPr id="3" name="Rectangle 20"/>
          <p:cNvSpPr>
            <a:spLocks noGrp="1" noChangeArrowheads="1"/>
          </p:cNvSpPr>
          <p:nvPr>
            <p:ph type="sldNum" sz="quarter" idx="11"/>
          </p:nvPr>
        </p:nvSpPr>
        <p:spPr/>
        <p:txBody>
          <a:bodyPr/>
          <a:lstStyle>
            <a:lvl1pPr>
              <a:defRPr/>
            </a:lvl1pPr>
          </a:lstStyle>
          <a:p>
            <a:pPr>
              <a:defRPr/>
            </a:pPr>
            <a:fld id="{EE23183B-CEA3-4D2E-AFF8-31630BD3B954}" type="slidenum">
              <a:rPr lang="zh-CN" altLang="en-US"/>
              <a:pPr>
                <a:defRPr/>
              </a:pPr>
              <a:t>‹#›</a:t>
            </a:fld>
            <a:endParaRPr lang="zh-CN" altLang="en-US"/>
          </a:p>
        </p:txBody>
      </p:sp>
      <p:sp>
        <p:nvSpPr>
          <p:cNvPr id="4" name="Rectangle 35"/>
          <p:cNvSpPr>
            <a:spLocks noGrp="1" noChangeArrowheads="1"/>
          </p:cNvSpPr>
          <p:nvPr>
            <p:ph type="ftr" sz="quarter" idx="12"/>
          </p:nvPr>
        </p:nvSpPr>
        <p:spPr>
          <a:xfrm>
            <a:off x="3055938" y="6477000"/>
            <a:ext cx="4183062" cy="304800"/>
          </a:xfrm>
        </p:spPr>
        <p:txBody>
          <a:bodyPr/>
          <a:lstStyle>
            <a:lvl1pPr>
              <a:defRPr>
                <a:latin typeface="Tahoma" panose="020B0604030504040204" pitchFamily="34" charset="0"/>
                <a:ea typeface="+mn-ea"/>
                <a:cs typeface="+mn-cs"/>
              </a:defRPr>
            </a:lvl1pPr>
          </a:lstStyle>
          <a:p>
            <a:pPr>
              <a:defRPr/>
            </a:pPr>
            <a:r>
              <a:rPr lang="zh-CN" altLang="en-US" smtClean="0"/>
              <a:t>数据库系统</a:t>
            </a:r>
            <a:r>
              <a:rPr lang="en-US" altLang="zh-CN" smtClean="0"/>
              <a:t>----</a:t>
            </a:r>
            <a:r>
              <a:rPr lang="zh-CN" altLang="en-US" smtClean="0"/>
              <a:t>数据存储结构</a:t>
            </a:r>
            <a:endParaRPr lang="zh-CN" altLang="zh-CN"/>
          </a:p>
        </p:txBody>
      </p:sp>
    </p:spTree>
    <p:extLst>
      <p:ext uri="{BB962C8B-B14F-4D97-AF65-F5344CB8AC3E}">
        <p14:creationId xmlns:p14="http://schemas.microsoft.com/office/powerpoint/2010/main" val="12742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CB5A4283-0B68-4351-9754-02E4B260717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415782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B9AC3F8E-CB22-4D62-8E8D-2C3198CCE1B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4616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0" hangingPunct="0">
              <a:buFontTx/>
              <a:buNone/>
              <a:defRPr sz="1600">
                <a:solidFill>
                  <a:schemeClr val="accent2"/>
                </a:solidFill>
                <a:latin typeface="+mn-ea"/>
                <a:ea typeface="+mn-ea"/>
              </a:defRPr>
            </a:lvl1pPr>
          </a:lstStyle>
          <a:p>
            <a:pPr>
              <a:defRPr/>
            </a:pPr>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lstStyle>
            <a:lvl1pPr eaLnBrk="1" hangingPunct="1">
              <a:buFont typeface="Arial" panose="020B0604020202020204" pitchFamily="34" charset="0"/>
              <a:buNone/>
              <a:defRPr b="1" noProof="1">
                <a:solidFill>
                  <a:schemeClr val="accent2"/>
                </a:solidFill>
                <a:ea typeface="华文楷体" panose="02010600040101010101" pitchFamily="2" charset="-122"/>
              </a:defRPr>
            </a:lvl1pPr>
          </a:lstStyle>
          <a:p>
            <a:pPr>
              <a:defRPr/>
            </a:pPr>
            <a:fld id="{4E94BCFB-F27E-46A9-995B-32D6040EC4C6}" type="slidenum">
              <a:rPr lang="zh-CN" altLang="en-US"/>
              <a:pPr>
                <a:defRPr/>
              </a:pPr>
              <a:t>‹#›</a:t>
            </a:fld>
            <a:endParaRPr lang="zh-CN" altLang="en-US"/>
          </a:p>
        </p:txBody>
      </p:sp>
      <p:sp>
        <p:nvSpPr>
          <p:cNvPr id="51235" name="Rectangle 35"/>
          <p:cNvSpPr>
            <a:spLocks noGrp="1" noChangeArrowheads="1"/>
          </p:cNvSpPr>
          <p:nvPr>
            <p:ph type="ftr" sz="quarter" idx="3"/>
          </p:nvPr>
        </p:nvSpPr>
        <p:spPr bwMode="auto">
          <a:xfrm>
            <a:off x="2987675" y="6477000"/>
            <a:ext cx="4251325" cy="3048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kumimoji="0" sz="1800">
                <a:solidFill>
                  <a:schemeClr val="accent2"/>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数据存储结构</a:t>
            </a:r>
            <a:endParaRPr lang="zh-CN" altLang="zh-CN">
              <a:latin typeface="Tahoma" panose="020B0604030504040204"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4012" r:id="rId1"/>
    <p:sldLayoutId id="2147484013" r:id="rId2"/>
    <p:sldLayoutId id="2147484003" r:id="rId3"/>
    <p:sldLayoutId id="2147484004" r:id="rId4"/>
    <p:sldLayoutId id="2147484005" r:id="rId5"/>
    <p:sldLayoutId id="2147484006" r:id="rId6"/>
    <p:sldLayoutId id="2147484014" r:id="rId7"/>
    <p:sldLayoutId id="2147484007" r:id="rId8"/>
    <p:sldLayoutId id="2147484008" r:id="rId9"/>
    <p:sldLayoutId id="2147484009" r:id="rId10"/>
    <p:sldLayoutId id="2147484010" r:id="rId11"/>
    <p:sldLayoutId id="2147484011" r:id="rId12"/>
  </p:sldLayoutIdLst>
  <p:hf sldNum="0" hdr="0" dt="0"/>
  <p:txStyles>
    <p:title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5.wmf"/><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3891015"/>
            <a:ext cx="8201025" cy="11430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a:lstStyle>
          <a:p>
            <a:pPr>
              <a:defRPr/>
            </a:pPr>
            <a:r>
              <a:rPr lang="zh-CN" altLang="en-US"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第十三章 数据存储结构</a:t>
            </a:r>
            <a:endParaRPr lang="en-US" altLang="zh-CN"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a:p>
            <a:pPr>
              <a:defRPr/>
            </a:pPr>
            <a:r>
              <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Chapter 13 </a:t>
            </a:r>
            <a:r>
              <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rPr>
              <a:t>Data Storage Structures</a:t>
            </a:r>
            <a:endPar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p:txBody>
      </p:sp>
      <p:sp>
        <p:nvSpPr>
          <p:cNvPr id="7171"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solidFill>
                  <a:srgbClr val="224568"/>
                </a:solidFill>
              </a:rPr>
              <a:t>文件组织</a:t>
            </a:r>
            <a:endParaRPr kumimoji="1" lang="zh-CN" altLang="en-US" dirty="0"/>
          </a:p>
        </p:txBody>
      </p:sp>
      <p:sp>
        <p:nvSpPr>
          <p:cNvPr id="47107" name="内容占位符 2"/>
          <p:cNvSpPr>
            <a:spLocks noGrp="1" noChangeArrowheads="1"/>
          </p:cNvSpPr>
          <p:nvPr>
            <p:ph idx="1"/>
          </p:nvPr>
        </p:nvSpPr>
        <p:spPr/>
        <p:txBody>
          <a:bodyPr/>
          <a:lstStyle/>
          <a:p>
            <a:pPr>
              <a:spcBef>
                <a:spcPts val="1200"/>
              </a:spcBef>
            </a:pPr>
            <a:r>
              <a:rPr lang="zh-CN" altLang="en-US" sz="2400" dirty="0" smtClean="0">
                <a:latin typeface="华文新魏" panose="02010800040101010101" pitchFamily="2" charset="-122"/>
                <a:ea typeface="华文新魏" panose="02010800040101010101" pitchFamily="2" charset="-122"/>
              </a:rPr>
              <a:t>每个文件分成定长的存储单元，称作块</a:t>
            </a:r>
            <a:r>
              <a:rPr lang="en-US" altLang="zh-CN" sz="2400" dirty="0" smtClean="0">
                <a:latin typeface="华文新魏" panose="02010800040101010101" pitchFamily="2" charset="-122"/>
                <a:ea typeface="华文新魏" panose="02010800040101010101" pitchFamily="2" charset="-122"/>
              </a:rPr>
              <a:t>(block)</a:t>
            </a:r>
            <a:r>
              <a:rPr lang="zh-CN" altLang="en-US" sz="2400" dirty="0" smtClean="0">
                <a:latin typeface="华文新魏" panose="02010800040101010101" pitchFamily="2" charset="-122"/>
                <a:ea typeface="华文新魏" panose="02010800040101010101" pitchFamily="2" charset="-122"/>
              </a:rPr>
              <a:t>，块是存储分配和数据传输的基本单元。</a:t>
            </a:r>
            <a:endParaRPr lang="en-US" altLang="zh-CN" sz="2400" dirty="0" smtClean="0">
              <a:latin typeface="华文新魏" panose="02010800040101010101" pitchFamily="2" charset="-122"/>
              <a:ea typeface="华文新魏" panose="02010800040101010101" pitchFamily="2" charset="-122"/>
            </a:endParaRPr>
          </a:p>
          <a:p>
            <a:pPr>
              <a:spcBef>
                <a:spcPts val="1200"/>
              </a:spcBef>
            </a:pPr>
            <a:r>
              <a:rPr lang="zh-CN" altLang="en-US" sz="2400" dirty="0" smtClean="0">
                <a:latin typeface="华文新魏" panose="02010800040101010101" pitchFamily="2" charset="-122"/>
                <a:ea typeface="华文新魏" panose="02010800040101010101" pitchFamily="2" charset="-122"/>
              </a:rPr>
              <a:t>大多数数据库默认使用</a:t>
            </a:r>
            <a:r>
              <a:rPr lang="en-US" altLang="zh-CN" sz="2400" dirty="0">
                <a:latin typeface="华文新魏" panose="02010800040101010101" pitchFamily="2" charset="-122"/>
                <a:ea typeface="华文新魏" panose="02010800040101010101" pitchFamily="2" charset="-122"/>
              </a:rPr>
              <a:t>4KB</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或者</a:t>
            </a:r>
            <a:r>
              <a:rPr lang="en-US" altLang="zh-CN" sz="2400" dirty="0" smtClean="0">
                <a:latin typeface="华文新魏" panose="02010800040101010101" pitchFamily="2" charset="-122"/>
                <a:ea typeface="华文新魏" panose="02010800040101010101" pitchFamily="2" charset="-122"/>
              </a:rPr>
              <a:t>8KB</a:t>
            </a:r>
            <a:r>
              <a:rPr lang="en-US" altLang="zh-CN" sz="2400" dirty="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的块。数据库允许修改块的大小。</a:t>
            </a:r>
            <a:endParaRPr lang="en-US" altLang="zh-CN" sz="2400" dirty="0" smtClean="0">
              <a:latin typeface="华文新魏" panose="02010800040101010101" pitchFamily="2" charset="-122"/>
              <a:ea typeface="华文新魏" panose="02010800040101010101" pitchFamily="2" charset="-122"/>
            </a:endParaRPr>
          </a:p>
          <a:p>
            <a:pPr>
              <a:spcBef>
                <a:spcPts val="1200"/>
              </a:spcBef>
            </a:pPr>
            <a:r>
              <a:rPr lang="zh-CN" altLang="en-US" sz="2400" dirty="0" smtClean="0">
                <a:latin typeface="华文新魏" panose="02010800040101010101" pitchFamily="2" charset="-122"/>
                <a:ea typeface="华文新魏" panose="02010800040101010101" pitchFamily="2" charset="-122"/>
              </a:rPr>
              <a:t>一个块包含很多记录，一个块包含的确切的记录集合是由使用的物理数据组织形式所决定的。</a:t>
            </a:r>
            <a:endParaRPr lang="en-US" altLang="zh-CN" sz="2400" dirty="0" smtClean="0">
              <a:latin typeface="华文新魏" panose="02010800040101010101" pitchFamily="2" charset="-122"/>
              <a:ea typeface="华文新魏" panose="02010800040101010101" pitchFamily="2" charset="-122"/>
            </a:endParaRPr>
          </a:p>
          <a:p>
            <a:pPr>
              <a:spcBef>
                <a:spcPts val="1200"/>
              </a:spcBef>
            </a:pPr>
            <a:r>
              <a:rPr lang="zh-CN" altLang="en-US" sz="2400" dirty="0" smtClean="0">
                <a:latin typeface="华文新魏" panose="02010800040101010101" pitchFamily="2" charset="-122"/>
                <a:ea typeface="华文新魏" panose="02010800040101010101" pitchFamily="2" charset="-122"/>
              </a:rPr>
              <a:t>一般假定没有记录比块更大，这个假定对于大多数数据处理应用都是现实的。</a:t>
            </a:r>
            <a:endParaRPr lang="en-US" altLang="zh-CN" sz="2400" dirty="0" smtClean="0">
              <a:latin typeface="华文新魏" panose="02010800040101010101" pitchFamily="2" charset="-122"/>
              <a:ea typeface="华文新魏" panose="02010800040101010101" pitchFamily="2" charset="-122"/>
            </a:endParaRPr>
          </a:p>
          <a:p>
            <a:pPr>
              <a:spcBef>
                <a:spcPts val="1200"/>
              </a:spcBef>
            </a:pPr>
            <a:r>
              <a:rPr lang="zh-CN" altLang="en-US" sz="2400" dirty="0" smtClean="0">
                <a:latin typeface="华文新魏" panose="02010800040101010101" pitchFamily="2" charset="-122"/>
                <a:ea typeface="华文新魏" panose="02010800040101010101" pitchFamily="2" charset="-122"/>
              </a:rPr>
              <a:t>要求每条记录包含在单个块中，这个限定简化并加速数据项访问。</a:t>
            </a:r>
            <a:endParaRPr lang="en-US" altLang="zh-CN" sz="2400" dirty="0" smtClean="0">
              <a:latin typeface="华文新魏" panose="02010800040101010101" pitchFamily="2" charset="-122"/>
              <a:ea typeface="华文新魏" panose="02010800040101010101" pitchFamily="2" charset="-122"/>
            </a:endParaRPr>
          </a:p>
          <a:p>
            <a:pPr>
              <a:spcBef>
                <a:spcPts val="1200"/>
              </a:spcBef>
              <a:buFont typeface="Wingdings" panose="05000000000000000000" pitchFamily="2" charset="2"/>
              <a:buNone/>
            </a:pPr>
            <a:endParaRPr lang="en-US" altLang="zh-CN" sz="2400" dirty="0" smtClean="0">
              <a:latin typeface="华文新魏" panose="02010800040101010101" pitchFamily="2" charset="-122"/>
              <a:ea typeface="华文新魏" panose="02010800040101010101" pitchFamily="2" charset="-122"/>
            </a:endParaRPr>
          </a:p>
          <a:p>
            <a:pPr>
              <a:spcBef>
                <a:spcPts val="1200"/>
              </a:spcBef>
            </a:pPr>
            <a:endParaRPr lang="zh-CN" altLang="en-US" sz="2400" dirty="0" smtClean="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solidFill>
                  <a:srgbClr val="224568"/>
                </a:solidFill>
              </a:rPr>
              <a:t>文件组织</a:t>
            </a:r>
            <a:r>
              <a:rPr kumimoji="1" lang="en-US" altLang="zh-CN" dirty="0" smtClean="0">
                <a:solidFill>
                  <a:srgbClr val="224568"/>
                </a:solidFill>
              </a:rPr>
              <a:t>-</a:t>
            </a:r>
            <a:r>
              <a:rPr kumimoji="1" lang="zh-CN" altLang="en-US" dirty="0" smtClean="0">
                <a:solidFill>
                  <a:srgbClr val="224568"/>
                </a:solidFill>
              </a:rPr>
              <a:t>定长记录</a:t>
            </a:r>
            <a:endParaRPr kumimoji="1" lang="zh-CN" altLang="en-US" dirty="0"/>
          </a:p>
        </p:txBody>
      </p:sp>
      <p:sp>
        <p:nvSpPr>
          <p:cNvPr id="48131" name="内容占位符 2"/>
          <p:cNvSpPr>
            <a:spLocks noGrp="1" noChangeArrowheads="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示例：</a:t>
            </a:r>
            <a:endParaRPr lang="en-US" altLang="zh-CN" dirty="0" smtClean="0">
              <a:latin typeface="华文新魏" panose="02010800040101010101" pitchFamily="2" charset="-122"/>
              <a:ea typeface="华文新魏" panose="02010800040101010101" pitchFamily="2" charset="-122"/>
            </a:endParaRPr>
          </a:p>
          <a:p>
            <a:pPr lvl="1"/>
            <a:r>
              <a:rPr lang="en-US" altLang="zh-CN" sz="2400" dirty="0" smtClean="0">
                <a:latin typeface="华文新魏" panose="02010800040101010101" pitchFamily="2" charset="-122"/>
                <a:ea typeface="华文新魏" panose="02010800040101010101" pitchFamily="2" charset="-122"/>
              </a:rPr>
              <a:t>type teacher = record</a:t>
            </a:r>
          </a:p>
          <a:p>
            <a:pPr lvl="1"/>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tno</a:t>
            </a:r>
            <a:r>
              <a:rPr lang="en-US" altLang="zh-CN" sz="2400" dirty="0" smtClean="0">
                <a:latin typeface="华文新魏" panose="02010800040101010101" pitchFamily="2" charset="-122"/>
                <a:ea typeface="华文新魏" panose="02010800040101010101" pitchFamily="2" charset="-122"/>
              </a:rPr>
              <a:t> char(5);</a:t>
            </a:r>
          </a:p>
          <a:p>
            <a:pPr lvl="1"/>
            <a:r>
              <a:rPr lang="en-US" altLang="zh-CN" sz="2400" dirty="0" smtClean="0">
                <a:latin typeface="华文新魏" panose="02010800040101010101" pitchFamily="2" charset="-122"/>
                <a:ea typeface="华文新魏" panose="02010800040101010101" pitchFamily="2" charset="-122"/>
              </a:rPr>
              <a:t>  name char(20);</a:t>
            </a:r>
          </a:p>
          <a:p>
            <a:pPr lvl="1"/>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dno</a:t>
            </a:r>
            <a:r>
              <a:rPr lang="en-US" altLang="zh-CN" sz="2400" dirty="0" smtClean="0">
                <a:latin typeface="华文新魏" panose="02010800040101010101" pitchFamily="2" charset="-122"/>
                <a:ea typeface="华文新魏" panose="02010800040101010101" pitchFamily="2" charset="-122"/>
              </a:rPr>
              <a:t> char(20);</a:t>
            </a:r>
          </a:p>
          <a:p>
            <a:pPr lvl="1"/>
            <a:r>
              <a:rPr lang="en-US" altLang="zh-CN" sz="2400" dirty="0" smtClean="0">
                <a:latin typeface="华文新魏" panose="02010800040101010101" pitchFamily="2" charset="-122"/>
                <a:ea typeface="华文新魏" panose="02010800040101010101" pitchFamily="2" charset="-122"/>
              </a:rPr>
              <a:t>  </a:t>
            </a:r>
            <a:r>
              <a:rPr lang="en-US" altLang="zh-CN" sz="2400" dirty="0" err="1" smtClean="0">
                <a:latin typeface="华文新魏" panose="02010800040101010101" pitchFamily="2" charset="-122"/>
                <a:ea typeface="华文新魏" panose="02010800040101010101" pitchFamily="2" charset="-122"/>
              </a:rPr>
              <a:t>sal</a:t>
            </a:r>
            <a:r>
              <a:rPr lang="en-US" altLang="zh-CN" sz="2400" dirty="0" smtClean="0">
                <a:latin typeface="华文新魏" panose="02010800040101010101" pitchFamily="2" charset="-122"/>
                <a:ea typeface="华文新魏" panose="02010800040101010101" pitchFamily="2" charset="-122"/>
              </a:rPr>
              <a:t> number(8,2);</a:t>
            </a:r>
          </a:p>
          <a:p>
            <a:pPr lvl="1"/>
            <a:r>
              <a:rPr lang="en-US" altLang="zh-CN" sz="2400" dirty="0" smtClean="0">
                <a:latin typeface="华文新魏" panose="02010800040101010101" pitchFamily="2" charset="-122"/>
                <a:ea typeface="华文新魏" panose="02010800040101010101" pitchFamily="2" charset="-122"/>
              </a:rPr>
              <a:t>end</a:t>
            </a:r>
          </a:p>
          <a:p>
            <a:pPr lvl="1"/>
            <a:endParaRPr lang="zh-CN" altLang="en-US" dirty="0" smtClean="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pic>
        <p:nvPicPr>
          <p:cNvPr id="481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25" y="2797175"/>
            <a:ext cx="4287838"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solidFill>
                  <a:srgbClr val="224568"/>
                </a:solidFill>
              </a:rPr>
              <a:t>文件组织</a:t>
            </a:r>
            <a:r>
              <a:rPr lang="en-US" altLang="zh-CN" smtClean="0">
                <a:solidFill>
                  <a:srgbClr val="224568"/>
                </a:solidFill>
              </a:rPr>
              <a:t>-</a:t>
            </a:r>
            <a:r>
              <a:rPr lang="zh-CN" altLang="en-US" smtClean="0">
                <a:solidFill>
                  <a:srgbClr val="224568"/>
                </a:solidFill>
              </a:rPr>
              <a:t>定长记录</a:t>
            </a:r>
            <a:endParaRPr lang="zh-CN" altLang="en-US" smtClean="0">
              <a:solidFill>
                <a:srgbClr val="224568"/>
              </a:solidFill>
              <a:ea typeface="宋体" panose="02010600030101010101" pitchFamily="2" charset="-122"/>
            </a:endParaRPr>
          </a:p>
        </p:txBody>
      </p:sp>
      <p:sp>
        <p:nvSpPr>
          <p:cNvPr id="49155" name="Rectangle 3"/>
          <p:cNvSpPr>
            <a:spLocks noGrp="1" noChangeArrowheads="1"/>
          </p:cNvSpPr>
          <p:nvPr>
            <p:ph idx="1"/>
          </p:nvPr>
        </p:nvSpPr>
        <p:spPr>
          <a:xfrm>
            <a:off x="312738" y="1371600"/>
            <a:ext cx="7848600" cy="4876800"/>
          </a:xfrm>
        </p:spPr>
        <p:txBody>
          <a:bodyPr/>
          <a:lstStyle/>
          <a:p>
            <a:r>
              <a:rPr lang="zh-CN" altLang="en-US" sz="2400" dirty="0" smtClean="0">
                <a:latin typeface="华文新魏" panose="02010800040101010101" pitchFamily="2" charset="-122"/>
                <a:ea typeface="华文新魏" panose="02010800040101010101" pitchFamily="2" charset="-122"/>
              </a:rPr>
              <a:t>一种简单实现方法</a:t>
            </a:r>
            <a:endParaRPr lang="en-US" altLang="zh-CN" sz="24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从字节</a:t>
            </a:r>
            <a:r>
              <a:rPr lang="en-US" altLang="zh-CN" sz="1800" dirty="0" smtClean="0">
                <a:latin typeface="华文新魏" panose="02010800040101010101" pitchFamily="2" charset="-122"/>
                <a:ea typeface="华文新魏" panose="02010800040101010101" pitchFamily="2" charset="-122"/>
                <a:sym typeface="Greek Symbols" pitchFamily="18" charset="2"/>
              </a:rPr>
              <a:t>n </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1800" dirty="0" err="1" smtClean="0">
                <a:latin typeface="华文新魏" panose="02010800040101010101" pitchFamily="2" charset="-122"/>
                <a:ea typeface="华文新魏" panose="02010800040101010101" pitchFamily="2" charset="-122"/>
                <a:sym typeface="Symbol" panose="05050102010706020507" pitchFamily="18" charset="2"/>
              </a:rPr>
              <a:t>i</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- 1)</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开始存储记录</a:t>
            </a:r>
            <a:r>
              <a:rPr lang="en-US" altLang="zh-CN" sz="1800" dirty="0" err="1" smtClean="0">
                <a:latin typeface="华文新魏" panose="02010800040101010101" pitchFamily="2" charset="-122"/>
                <a:ea typeface="华文新魏" panose="02010800040101010101" pitchFamily="2" charset="-122"/>
                <a:sym typeface="Symbol" panose="05050102010706020507" pitchFamily="18" charset="2"/>
              </a:rPr>
              <a:t>i</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a:t>
            </a:r>
            <a:r>
              <a:rPr lang="en-US" altLang="zh-CN" sz="1800" dirty="0" smtClean="0">
                <a:latin typeface="华文新魏" panose="02010800040101010101" pitchFamily="2" charset="-122"/>
                <a:ea typeface="华文新魏" panose="02010800040101010101" pitchFamily="2" charset="-122"/>
                <a:sym typeface="Symbol" panose="05050102010706020507" pitchFamily="18" charset="2"/>
              </a:rPr>
              <a:t> n</a:t>
            </a:r>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是每个记录的长度</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上述存放方式的缺点：</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访问记录很容易，但是记录可能会分布在不同的块上</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2"/>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修改约束：不允许记录跨越块的边界</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删除记录困难</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2"/>
            <a:r>
              <a:rPr lang="zh-CN" altLang="en-US" sz="1800" dirty="0" smtClean="0">
                <a:latin typeface="华文新魏" panose="02010800040101010101" pitchFamily="2" charset="-122"/>
                <a:ea typeface="华文新魏" panose="02010800040101010101" pitchFamily="2" charset="-122"/>
                <a:sym typeface="Symbol" panose="05050102010706020507" pitchFamily="18" charset="2"/>
              </a:rPr>
              <a:t>删除记录所占的空间必须由文件的其他记录来填充，或者我们自己必须用一种方法标记删除的记录，使得它可以被忽略 </a:t>
            </a:r>
            <a:endParaRPr lang="en-US" altLang="zh-CN" sz="1800" dirty="0" smtClean="0">
              <a:latin typeface="华文新魏" panose="02010800040101010101" pitchFamily="2" charset="-122"/>
              <a:ea typeface="华文新魏" panose="02010800040101010101" pitchFamily="2" charset="-122"/>
              <a:sym typeface="Symbol" panose="05050102010706020507" pitchFamily="18" charset="2"/>
            </a:endParaRPr>
          </a:p>
          <a:p>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删除记录</a:t>
            </a:r>
            <a:r>
              <a:rPr lang="en-US" altLang="zh-CN" sz="2400" dirty="0" err="1" smtClean="0">
                <a:latin typeface="华文新魏" panose="02010800040101010101" pitchFamily="2" charset="-122"/>
                <a:ea typeface="华文新魏" panose="02010800040101010101" pitchFamily="2" charset="-122"/>
                <a:sym typeface="Symbol" panose="05050102010706020507" pitchFamily="18" charset="2"/>
              </a:rPr>
              <a:t>i</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的</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3</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种选择</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移动记录 </a:t>
            </a:r>
            <a:r>
              <a:rPr lang="en-US" altLang="zh-CN" sz="2000" dirty="0" err="1"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 + 1, . . ., n</a:t>
            </a:r>
            <a:r>
              <a:rPr lang="zh-CN" altLang="en-US" sz="2000" dirty="0" smtClean="0">
                <a:latin typeface="华文新魏" panose="02010800040101010101" pitchFamily="2" charset="-122"/>
                <a:ea typeface="华文新魏" panose="02010800040101010101" pitchFamily="2" charset="-122"/>
              </a:rPr>
              <a:t>到</a:t>
            </a:r>
            <a:r>
              <a:rPr lang="en-US" altLang="zh-CN" sz="2000" dirty="0" smtClean="0">
                <a:latin typeface="华文新魏" panose="02010800040101010101" pitchFamily="2" charset="-122"/>
                <a:ea typeface="华文新魏" panose="02010800040101010101" pitchFamily="2" charset="-122"/>
              </a:rPr>
              <a:t> </a:t>
            </a:r>
            <a:r>
              <a:rPr lang="en-US" altLang="zh-CN" sz="2000" dirty="0" err="1" smtClean="0">
                <a:latin typeface="华文新魏" panose="02010800040101010101" pitchFamily="2" charset="-122"/>
                <a:ea typeface="华文新魏" panose="02010800040101010101" pitchFamily="2" charset="-122"/>
              </a:rPr>
              <a:t>i</a:t>
            </a:r>
            <a:r>
              <a:rPr lang="en-US" altLang="zh-CN" sz="2000" dirty="0" smtClean="0">
                <a:latin typeface="华文新魏" panose="02010800040101010101" pitchFamily="2" charset="-122"/>
                <a:ea typeface="华文新魏" panose="02010800040101010101" pitchFamily="2" charset="-122"/>
              </a:rPr>
              <a:t>, . . . , n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1</a:t>
            </a:r>
          </a:p>
          <a:p>
            <a:pPr lvl="1"/>
            <a:r>
              <a:rPr lang="zh-CN" altLang="en-US" sz="2000" dirty="0" smtClean="0">
                <a:latin typeface="华文新魏" panose="02010800040101010101" pitchFamily="2" charset="-122"/>
                <a:ea typeface="华文新魏" panose="02010800040101010101" pitchFamily="2" charset="-122"/>
              </a:rPr>
              <a:t>移动记录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n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到</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en-US" altLang="zh-CN" sz="2000" dirty="0" err="1" smtClean="0">
                <a:latin typeface="华文新魏" panose="02010800040101010101" pitchFamily="2" charset="-122"/>
                <a:ea typeface="华文新魏" panose="02010800040101010101" pitchFamily="2" charset="-122"/>
                <a:sym typeface="Symbol" panose="05050102010706020507" pitchFamily="18" charset="2"/>
              </a:rPr>
              <a:t>i</a:t>
            </a:r>
            <a:endParaRPr lang="en-US" altLang="zh-CN" sz="20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000" dirty="0" smtClean="0">
                <a:latin typeface="华文新魏" panose="02010800040101010101" pitchFamily="2" charset="-122"/>
                <a:ea typeface="华文新魏" panose="02010800040101010101" pitchFamily="2" charset="-122"/>
              </a:rPr>
              <a:t>不移动记录，</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 </a:t>
            </a:r>
            <a:r>
              <a:rPr lang="zh-CN" altLang="en-US" sz="2000" dirty="0" smtClean="0">
                <a:latin typeface="华文新魏" panose="02010800040101010101" pitchFamily="2" charset="-122"/>
                <a:ea typeface="华文新魏" panose="02010800040101010101" pitchFamily="2" charset="-122"/>
                <a:sym typeface="Symbol" panose="05050102010706020507" pitchFamily="18" charset="2"/>
              </a:rPr>
              <a:t>但是链接所有的空闲记录到一个 </a:t>
            </a:r>
            <a:r>
              <a:rPr lang="en-US" altLang="zh-CN" sz="2000" dirty="0" smtClean="0">
                <a:latin typeface="华文新魏" panose="02010800040101010101" pitchFamily="2" charset="-122"/>
                <a:ea typeface="华文新魏" panose="02010800040101010101" pitchFamily="2" charset="-122"/>
                <a:sym typeface="Symbol" panose="05050102010706020507" pitchFamily="18" charset="2"/>
              </a:rPr>
              <a:t>free list</a:t>
            </a: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solidFill>
                  <a:srgbClr val="224568"/>
                </a:solidFill>
              </a:rPr>
              <a:t>删除记录</a:t>
            </a:r>
            <a:r>
              <a:rPr lang="en-US" altLang="zh-CN" smtClean="0">
                <a:solidFill>
                  <a:srgbClr val="224568"/>
                </a:solidFill>
              </a:rPr>
              <a:t> 3 </a:t>
            </a:r>
            <a:r>
              <a:rPr lang="zh-CN" altLang="en-US" smtClean="0">
                <a:solidFill>
                  <a:srgbClr val="224568"/>
                </a:solidFill>
              </a:rPr>
              <a:t>并且压缩</a:t>
            </a:r>
            <a:endParaRPr lang="zh-CN" altLang="en-US" smtClean="0">
              <a:solidFill>
                <a:srgbClr val="224568"/>
              </a:solidFill>
              <a:ea typeface="宋体" panose="02010600030101010101" pitchFamily="2" charset="-122"/>
            </a:endParaRP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450975"/>
            <a:ext cx="6878638"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46100" y="301256"/>
            <a:ext cx="8191500" cy="609600"/>
          </a:xfrm>
        </p:spPr>
        <p:txBody>
          <a:bodyPr/>
          <a:lstStyle/>
          <a:p>
            <a:r>
              <a:rPr lang="zh-CN" altLang="en-US" sz="4000" dirty="0" smtClean="0">
                <a:solidFill>
                  <a:srgbClr val="224568"/>
                </a:solidFill>
              </a:rPr>
              <a:t>删除记录 </a:t>
            </a:r>
            <a:r>
              <a:rPr lang="en-US" altLang="zh-CN" sz="4000" dirty="0" smtClean="0">
                <a:solidFill>
                  <a:srgbClr val="224568"/>
                </a:solidFill>
                <a:ea typeface="宋体" panose="02010600030101010101" pitchFamily="2" charset="-122"/>
              </a:rPr>
              <a:t>3 </a:t>
            </a:r>
            <a:r>
              <a:rPr lang="zh-CN" altLang="en-US" sz="4000" dirty="0" smtClean="0">
                <a:solidFill>
                  <a:srgbClr val="224568"/>
                </a:solidFill>
              </a:rPr>
              <a:t>并且移动最后一个记录</a:t>
            </a:r>
            <a:endParaRPr lang="zh-CN" altLang="en-US" sz="4000" dirty="0" smtClean="0">
              <a:solidFill>
                <a:srgbClr val="224568"/>
              </a:solidFill>
              <a:ea typeface="宋体" panose="02010600030101010101" pitchFamily="2" charset="-122"/>
            </a:endParaRPr>
          </a:p>
        </p:txBody>
      </p:sp>
      <p:pic>
        <p:nvPicPr>
          <p:cNvPr id="532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490699"/>
            <a:ext cx="68945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solidFill>
                  <a:srgbClr val="224568"/>
                </a:solidFill>
              </a:rPr>
              <a:t>删除记录 </a:t>
            </a:r>
            <a:r>
              <a:rPr lang="en-US" altLang="zh-CN" smtClean="0">
                <a:solidFill>
                  <a:srgbClr val="224568"/>
                </a:solidFill>
                <a:ea typeface="宋体" panose="02010600030101010101" pitchFamily="2" charset="-122"/>
              </a:rPr>
              <a:t>3 </a:t>
            </a:r>
            <a:r>
              <a:rPr lang="zh-CN" altLang="en-US" smtClean="0">
                <a:solidFill>
                  <a:srgbClr val="224568"/>
                </a:solidFill>
              </a:rPr>
              <a:t>并且连接空闲列表</a:t>
            </a:r>
            <a:endParaRPr lang="zh-CN" altLang="en-US" smtClean="0">
              <a:solidFill>
                <a:srgbClr val="224568"/>
              </a:solidFill>
              <a:ea typeface="宋体" panose="02010600030101010101" pitchFamily="2" charset="-122"/>
            </a:endParaRPr>
          </a:p>
        </p:txBody>
      </p:sp>
      <p:sp>
        <p:nvSpPr>
          <p:cNvPr id="55299" name="Rectangle 3"/>
          <p:cNvSpPr>
            <a:spLocks noGrp="1" noChangeArrowheads="1"/>
          </p:cNvSpPr>
          <p:nvPr>
            <p:ph idx="1"/>
          </p:nvPr>
        </p:nvSpPr>
        <p:spPr>
          <a:xfrm>
            <a:off x="914400" y="1289050"/>
            <a:ext cx="7754938" cy="2146300"/>
          </a:xfrm>
        </p:spPr>
        <p:txBody>
          <a:bodyPr/>
          <a:lstStyle/>
          <a:p>
            <a:r>
              <a:rPr lang="zh-CN" altLang="en-US" sz="2000" dirty="0" smtClean="0">
                <a:latin typeface="华文新魏" panose="02010800040101010101" pitchFamily="2" charset="-122"/>
                <a:ea typeface="华文新魏" panose="02010800040101010101" pitchFamily="2" charset="-122"/>
              </a:rPr>
              <a:t>将第一个被删除的记录的地址存储在文件的头部</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在第一个被删除记录空间中存储第二个被删除记录的地址，以此类推</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可以将这些存储的地址想象为“指针”，指向下一个空闲记录</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更多的有效空间表示</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重用空闲记录的属性域存储指针</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而未被删除的记录不用存储指针</a:t>
            </a:r>
            <a:r>
              <a:rPr lang="en-US" altLang="zh-CN" sz="2000" dirty="0" smtClean="0">
                <a:latin typeface="华文新魏" panose="02010800040101010101" pitchFamily="2" charset="-122"/>
                <a:ea typeface="华文新魏" panose="02010800040101010101" pitchFamily="2" charset="-122"/>
              </a:rPr>
              <a:t>)</a:t>
            </a:r>
          </a:p>
          <a:p>
            <a:endParaRPr lang="en-US" altLang="zh-CN" sz="1800" dirty="0" smtClean="0">
              <a:latin typeface="华文新魏" panose="02010800040101010101" pitchFamily="2" charset="-122"/>
              <a:ea typeface="华文新魏" panose="02010800040101010101" pitchFamily="2" charset="-122"/>
            </a:endParaRPr>
          </a:p>
        </p:txBody>
      </p:sp>
      <p:pic>
        <p:nvPicPr>
          <p:cNvPr id="5530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3454400"/>
            <a:ext cx="5140325"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变长记录</a:t>
            </a:r>
          </a:p>
        </p:txBody>
      </p:sp>
      <p:sp>
        <p:nvSpPr>
          <p:cNvPr id="3" name="内容占位符 2"/>
          <p:cNvSpPr>
            <a:spLocks noGrp="1"/>
          </p:cNvSpPr>
          <p:nvPr>
            <p:ph idx="1"/>
          </p:nvPr>
        </p:nvSpPr>
        <p:spPr>
          <a:xfrm>
            <a:off x="685800" y="1371600"/>
            <a:ext cx="7772400" cy="3099916"/>
          </a:xfrm>
        </p:spPr>
        <p:txBody>
          <a:bodyPr/>
          <a:lstStyle/>
          <a:p>
            <a:r>
              <a:rPr lang="zh-CN" altLang="en-US" sz="2000" dirty="0">
                <a:latin typeface="华文新魏" panose="02010800040101010101" pitchFamily="2" charset="-122"/>
                <a:ea typeface="华文新魏" panose="02010800040101010101" pitchFamily="2" charset="-122"/>
              </a:rPr>
              <a:t>可变长度的记录的几种方式</a:t>
            </a:r>
            <a:endParaRPr lang="en-US" altLang="zh-CN" sz="2000" dirty="0">
              <a:latin typeface="华文新魏" panose="02010800040101010101" pitchFamily="2" charset="-122"/>
              <a:ea typeface="华文新魏" panose="02010800040101010101" pitchFamily="2" charset="-122"/>
            </a:endParaRPr>
          </a:p>
          <a:p>
            <a:pPr lvl="1"/>
            <a:r>
              <a:rPr lang="zh-CN" altLang="en-US" sz="1800" dirty="0">
                <a:latin typeface="华文新魏" panose="02010800040101010101" pitchFamily="2" charset="-122"/>
                <a:ea typeface="华文新魏" panose="02010800040101010101" pitchFamily="2" charset="-122"/>
              </a:rPr>
              <a:t>存储在一个文件中的记录有多个记录类型</a:t>
            </a:r>
            <a:endParaRPr lang="en-US" altLang="zh-CN" sz="1800" dirty="0">
              <a:latin typeface="华文新魏" panose="02010800040101010101" pitchFamily="2" charset="-122"/>
              <a:ea typeface="华文新魏" panose="02010800040101010101" pitchFamily="2" charset="-122"/>
            </a:endParaRPr>
          </a:p>
          <a:p>
            <a:pPr lvl="1"/>
            <a:r>
              <a:rPr lang="zh-CN" altLang="en-US" sz="1800" dirty="0">
                <a:latin typeface="华文新魏" panose="02010800040101010101" pitchFamily="2" charset="-122"/>
                <a:ea typeface="华文新魏" panose="02010800040101010101" pitchFamily="2" charset="-122"/>
              </a:rPr>
              <a:t>记录类型允许记录中某些字段值的长度可变</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如：</a:t>
            </a:r>
            <a:r>
              <a:rPr lang="en-US" altLang="zh-CN" sz="1800" dirty="0">
                <a:latin typeface="华文新魏" panose="02010800040101010101" pitchFamily="2" charset="-122"/>
                <a:ea typeface="华文新魏" panose="02010800040101010101" pitchFamily="2" charset="-122"/>
              </a:rPr>
              <a:t>varchar</a:t>
            </a:r>
            <a:r>
              <a:rPr lang="en-US" altLang="zh-CN" sz="1800" dirty="0" smtClean="0">
                <a:latin typeface="华文新魏" panose="02010800040101010101" pitchFamily="2" charset="-122"/>
                <a:ea typeface="华文新魏" panose="02010800040101010101" pitchFamily="2" charset="-122"/>
              </a:rPr>
              <a:t>)</a:t>
            </a:r>
          </a:p>
          <a:p>
            <a:r>
              <a:rPr lang="en-US" altLang="en-US" sz="2000" dirty="0">
                <a:latin typeface="华文新魏" panose="02010800040101010101" pitchFamily="2" charset="-122"/>
                <a:ea typeface="华文新魏" panose="02010800040101010101" pitchFamily="2" charset="-122"/>
              </a:rPr>
              <a:t>Attributes are stored in order</a:t>
            </a:r>
          </a:p>
          <a:p>
            <a:r>
              <a:rPr lang="en-US" altLang="en-US" sz="2000" dirty="0">
                <a:latin typeface="华文新魏" panose="02010800040101010101" pitchFamily="2" charset="-122"/>
                <a:ea typeface="华文新魏" panose="02010800040101010101" pitchFamily="2" charset="-122"/>
              </a:rPr>
              <a:t>Variable length attributes represented by fixed size (offset, length), with actual data stored after all fixed length attributes</a:t>
            </a:r>
          </a:p>
          <a:p>
            <a:r>
              <a:rPr lang="en-US" altLang="en-US" sz="2000" dirty="0">
                <a:latin typeface="华文新魏" panose="02010800040101010101" pitchFamily="2" charset="-122"/>
                <a:ea typeface="华文新魏" panose="02010800040101010101" pitchFamily="2" charset="-122"/>
              </a:rPr>
              <a:t>Null values represented by null-value </a:t>
            </a:r>
            <a:r>
              <a:rPr lang="en-US" altLang="en-US" sz="2000" dirty="0" smtClean="0">
                <a:latin typeface="华文新魏" panose="02010800040101010101" pitchFamily="2" charset="-122"/>
                <a:ea typeface="华文新魏" panose="02010800040101010101" pitchFamily="2" charset="-122"/>
              </a:rPr>
              <a:t>bitmap</a:t>
            </a:r>
          </a:p>
          <a:p>
            <a:r>
              <a:rPr lang="zh-CN" altLang="en-US" sz="2000" dirty="0" smtClean="0">
                <a:latin typeface="华文新魏" panose="02010800040101010101" pitchFamily="2" charset="-122"/>
                <a:ea typeface="华文新魏" panose="02010800040101010101" pitchFamily="2" charset="-122"/>
              </a:rPr>
              <a:t>以下显示了一个</a:t>
            </a:r>
            <a:r>
              <a:rPr lang="en-US" altLang="zh-CN" sz="2000" dirty="0" smtClean="0">
                <a:latin typeface="华文新魏" panose="02010800040101010101" pitchFamily="2" charset="-122"/>
                <a:ea typeface="华文新魏" panose="02010800040101010101" pitchFamily="2" charset="-122"/>
              </a:rPr>
              <a:t>instructor</a:t>
            </a:r>
            <a:r>
              <a:rPr lang="zh-CN" altLang="en-US" sz="2000" dirty="0" smtClean="0">
                <a:latin typeface="华文新魏" panose="02010800040101010101" pitchFamily="2" charset="-122"/>
                <a:ea typeface="华文新魏" panose="02010800040101010101" pitchFamily="2" charset="-122"/>
              </a:rPr>
              <a:t>记录，前三个属性</a:t>
            </a:r>
            <a:r>
              <a:rPr lang="en-US" altLang="zh-CN" sz="2000" dirty="0" smtClean="0">
                <a:latin typeface="华文新魏" panose="02010800040101010101" pitchFamily="2" charset="-122"/>
                <a:ea typeface="华文新魏" panose="02010800040101010101" pitchFamily="2" charset="-122"/>
              </a:rPr>
              <a:t>ID</a:t>
            </a:r>
            <a:r>
              <a:rPr lang="zh-CN" altLang="en-US" sz="2000" dirty="0" smtClean="0">
                <a:latin typeface="华文新魏" panose="02010800040101010101" pitchFamily="2" charset="-122"/>
                <a:ea typeface="华文新魏" panose="02010800040101010101" pitchFamily="2" charset="-122"/>
              </a:rPr>
              <a:t>、</a:t>
            </a:r>
            <a:r>
              <a:rPr lang="en-US" altLang="zh-CN" sz="2000" dirty="0" smtClean="0">
                <a:latin typeface="华文新魏" panose="02010800040101010101" pitchFamily="2" charset="-122"/>
                <a:ea typeface="华文新魏" panose="02010800040101010101" pitchFamily="2" charset="-122"/>
              </a:rPr>
              <a:t>name</a:t>
            </a:r>
            <a:r>
              <a:rPr lang="zh-CN" altLang="en-US" sz="2000" dirty="0" smtClean="0">
                <a:latin typeface="华文新魏" panose="02010800040101010101" pitchFamily="2" charset="-122"/>
                <a:ea typeface="华文新魏" panose="02010800040101010101" pitchFamily="2" charset="-122"/>
              </a:rPr>
              <a:t>和</a:t>
            </a:r>
            <a:r>
              <a:rPr lang="en-US" altLang="zh-CN" sz="2000" dirty="0" err="1" smtClean="0">
                <a:latin typeface="华文新魏" panose="02010800040101010101" pitchFamily="2" charset="-122"/>
                <a:ea typeface="华文新魏" panose="02010800040101010101" pitchFamily="2" charset="-122"/>
              </a:rPr>
              <a:t>dept_name</a:t>
            </a:r>
            <a:r>
              <a:rPr lang="zh-CN" altLang="en-US" sz="2000" dirty="0" smtClean="0">
                <a:latin typeface="华文新魏" panose="02010800040101010101" pitchFamily="2" charset="-122"/>
                <a:ea typeface="华文新魏" panose="02010800040101010101" pitchFamily="2" charset="-122"/>
              </a:rPr>
              <a:t>是变长字符串，第四个属性</a:t>
            </a:r>
            <a:r>
              <a:rPr lang="en-US" altLang="zh-CN" sz="2000" dirty="0" smtClean="0">
                <a:latin typeface="华文新魏" panose="02010800040101010101" pitchFamily="2" charset="-122"/>
                <a:ea typeface="华文新魏" panose="02010800040101010101" pitchFamily="2" charset="-122"/>
              </a:rPr>
              <a:t>salary</a:t>
            </a:r>
            <a:r>
              <a:rPr lang="zh-CN" altLang="en-US" sz="2000" dirty="0" smtClean="0">
                <a:latin typeface="华文新魏" panose="02010800040101010101" pitchFamily="2" charset="-122"/>
                <a:ea typeface="华文新魏" panose="02010800040101010101" pitchFamily="2" charset="-122"/>
              </a:rPr>
              <a:t>是固定长度的数值</a:t>
            </a:r>
            <a:endParaRPr lang="en-US" altLang="en-US" sz="2000" dirty="0">
              <a:latin typeface="华文新魏" panose="02010800040101010101" pitchFamily="2" charset="-122"/>
              <a:ea typeface="华文新魏" panose="02010800040101010101" pitchFamily="2" charset="-122"/>
            </a:endParaRPr>
          </a:p>
          <a:p>
            <a:endParaRPr lang="en-US" altLang="zh-CN" sz="2000"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dirty="0">
              <a:latin typeface="Tahoma" panose="020B0604030504040204" pitchFamily="34" charset="0"/>
              <a:ea typeface="+mn-ea"/>
              <a:cs typeface="+mn-cs"/>
            </a:endParaRPr>
          </a:p>
        </p:txBody>
      </p:sp>
      <p:pic>
        <p:nvPicPr>
          <p:cNvPr id="6"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13873" y="5018833"/>
            <a:ext cx="6486632" cy="1191048"/>
          </a:xfrm>
          <a:prstGeom prst="rect">
            <a:avLst/>
          </a:prstGeom>
        </p:spPr>
      </p:pic>
    </p:spTree>
    <p:extLst>
      <p:ext uri="{BB962C8B-B14F-4D97-AF65-F5344CB8AC3E}">
        <p14:creationId xmlns:p14="http://schemas.microsoft.com/office/powerpoint/2010/main" val="206758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63563" y="443725"/>
            <a:ext cx="8694737" cy="457200"/>
          </a:xfrm>
        </p:spPr>
        <p:txBody>
          <a:bodyPr/>
          <a:lstStyle/>
          <a:p>
            <a:r>
              <a:rPr lang="zh-CN" altLang="en-US" dirty="0" smtClean="0">
                <a:solidFill>
                  <a:srgbClr val="224568"/>
                </a:solidFill>
              </a:rPr>
              <a:t>变长记录：分槽的页结构</a:t>
            </a:r>
            <a:endParaRPr lang="zh-CN" altLang="en-US" dirty="0" smtClean="0">
              <a:solidFill>
                <a:srgbClr val="224568"/>
              </a:solidFill>
              <a:ea typeface="宋体" panose="02010600030101010101" pitchFamily="2" charset="-122"/>
            </a:endParaRPr>
          </a:p>
        </p:txBody>
      </p:sp>
      <p:sp>
        <p:nvSpPr>
          <p:cNvPr id="59395" name="Rectangle 3"/>
          <p:cNvSpPr>
            <a:spLocks noGrp="1" noChangeArrowheads="1"/>
          </p:cNvSpPr>
          <p:nvPr>
            <p:ph idx="1"/>
          </p:nvPr>
        </p:nvSpPr>
        <p:spPr>
          <a:xfrm>
            <a:off x="711719" y="3832975"/>
            <a:ext cx="7615238" cy="2407051"/>
          </a:xfrm>
        </p:spPr>
        <p:txBody>
          <a:bodyPr/>
          <a:lstStyle/>
          <a:p>
            <a:pPr>
              <a:spcBef>
                <a:spcPts val="0"/>
              </a:spcBef>
            </a:pPr>
            <a:r>
              <a:rPr lang="zh-CN" altLang="en-US" sz="2000" dirty="0" smtClean="0">
                <a:latin typeface="华文新魏" panose="02010800040101010101" pitchFamily="2" charset="-122"/>
                <a:ea typeface="华文新魏" panose="02010800040101010101" pitchFamily="2" charset="-122"/>
              </a:rPr>
              <a:t>分槽的页结构一般用于在块中组织记录</a:t>
            </a:r>
            <a:endParaRPr lang="en-US" altLang="zh-CN" sz="2000" dirty="0" smtClean="0">
              <a:latin typeface="华文新魏" panose="02010800040101010101" pitchFamily="2" charset="-122"/>
              <a:ea typeface="华文新魏" panose="02010800040101010101" pitchFamily="2" charset="-122"/>
            </a:endParaRPr>
          </a:p>
          <a:p>
            <a:pPr>
              <a:spcBef>
                <a:spcPts val="0"/>
              </a:spcBef>
            </a:pPr>
            <a:r>
              <a:rPr lang="zh-CN" altLang="en-US" sz="2000" dirty="0" smtClean="0">
                <a:latin typeface="华文新魏" panose="02010800040101010101" pitchFamily="2" charset="-122"/>
                <a:ea typeface="华文新魏" panose="02010800040101010101" pitchFamily="2" charset="-122"/>
              </a:rPr>
              <a:t>分槽页页头，在每个块的块头</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此处“页”</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“块”</a:t>
            </a:r>
            <a:r>
              <a:rPr lang="en-US" altLang="zh-CN" sz="2000" dirty="0" smtClean="0">
                <a:latin typeface="华文新魏" panose="02010800040101010101" pitchFamily="2" charset="-122"/>
                <a:ea typeface="华文新魏" panose="02010800040101010101" pitchFamily="2" charset="-122"/>
              </a:rPr>
              <a:t>)</a:t>
            </a:r>
          </a:p>
          <a:p>
            <a:pPr lvl="1">
              <a:spcBef>
                <a:spcPts val="0"/>
              </a:spcBef>
            </a:pPr>
            <a:r>
              <a:rPr lang="zh-CN" altLang="en-US" sz="1800" dirty="0" smtClean="0">
                <a:latin typeface="华文新魏" panose="02010800040101010101" pitchFamily="2" charset="-122"/>
                <a:ea typeface="华文新魏" panose="02010800040101010101" pitchFamily="2" charset="-122"/>
              </a:rPr>
              <a:t>记录条目的个数</a:t>
            </a:r>
            <a:endParaRPr lang="en-US" altLang="zh-CN" sz="1800" dirty="0" smtClean="0">
              <a:latin typeface="华文新魏" panose="02010800040101010101" pitchFamily="2" charset="-122"/>
              <a:ea typeface="华文新魏" panose="02010800040101010101" pitchFamily="2" charset="-122"/>
            </a:endParaRPr>
          </a:p>
          <a:p>
            <a:pPr lvl="1">
              <a:spcBef>
                <a:spcPts val="0"/>
              </a:spcBef>
            </a:pPr>
            <a:r>
              <a:rPr lang="zh-CN" altLang="en-US" sz="1800" dirty="0" smtClean="0">
                <a:latin typeface="华文新魏" panose="02010800040101010101" pitchFamily="2" charset="-122"/>
                <a:ea typeface="华文新魏" panose="02010800040101010101" pitchFamily="2" charset="-122"/>
              </a:rPr>
              <a:t>块中空闲空间的末尾处</a:t>
            </a:r>
            <a:endParaRPr lang="en-US" altLang="zh-CN" sz="1800" dirty="0" smtClean="0">
              <a:latin typeface="华文新魏" panose="02010800040101010101" pitchFamily="2" charset="-122"/>
              <a:ea typeface="华文新魏" panose="02010800040101010101" pitchFamily="2" charset="-122"/>
            </a:endParaRPr>
          </a:p>
          <a:p>
            <a:pPr lvl="1">
              <a:spcBef>
                <a:spcPts val="0"/>
              </a:spcBef>
            </a:pPr>
            <a:r>
              <a:rPr lang="zh-CN" altLang="en-US" sz="1800" dirty="0" smtClean="0">
                <a:latin typeface="华文新魏" panose="02010800040101010101" pitchFamily="2" charset="-122"/>
                <a:ea typeface="华文新魏" panose="02010800040101010101" pitchFamily="2" charset="-122"/>
              </a:rPr>
              <a:t>一个包含每条记录位置和大小的条目组成的数组</a:t>
            </a:r>
            <a:endParaRPr lang="en-US" altLang="zh-CN" sz="1800" dirty="0" smtClean="0">
              <a:latin typeface="华文新魏" panose="02010800040101010101" pitchFamily="2" charset="-122"/>
              <a:ea typeface="华文新魏" panose="02010800040101010101" pitchFamily="2" charset="-122"/>
            </a:endParaRPr>
          </a:p>
          <a:p>
            <a:pPr>
              <a:spcBef>
                <a:spcPts val="0"/>
              </a:spcBef>
            </a:pPr>
            <a:r>
              <a:rPr lang="zh-CN" altLang="en-US" sz="2000" dirty="0" smtClean="0">
                <a:latin typeface="华文新魏" panose="02010800040101010101" pitchFamily="2" charset="-122"/>
                <a:ea typeface="华文新魏" panose="02010800040101010101" pitchFamily="2" charset="-122"/>
              </a:rPr>
              <a:t>可以将记录在一页内移动以保证记录之间没有空闲的空间，则数组中信息也要更新</a:t>
            </a:r>
            <a:endParaRPr lang="en-US" altLang="zh-CN" sz="2000" dirty="0" smtClean="0">
              <a:latin typeface="华文新魏" panose="02010800040101010101" pitchFamily="2" charset="-122"/>
              <a:ea typeface="华文新魏" panose="02010800040101010101" pitchFamily="2" charset="-122"/>
            </a:endParaRPr>
          </a:p>
        </p:txBody>
      </p:sp>
      <p:pic>
        <p:nvPicPr>
          <p:cNvPr id="593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126" y="1616150"/>
            <a:ext cx="6702425" cy="205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solidFill>
                  <a:srgbClr val="224568"/>
                </a:solidFill>
              </a:rPr>
              <a:t>变长记录</a:t>
            </a:r>
            <a:r>
              <a:rPr kumimoji="1" lang="en-US" altLang="zh-CN" dirty="0" smtClean="0">
                <a:solidFill>
                  <a:srgbClr val="224568"/>
                </a:solidFill>
                <a:ea typeface="宋体" panose="02010600030101010101" pitchFamily="2" charset="-122"/>
              </a:rPr>
              <a:t>: </a:t>
            </a:r>
            <a:r>
              <a:rPr kumimoji="1" lang="zh-CN" altLang="en-US" dirty="0" smtClean="0">
                <a:solidFill>
                  <a:srgbClr val="224568"/>
                </a:solidFill>
              </a:rPr>
              <a:t>分槽的页结构</a:t>
            </a:r>
            <a:endParaRPr kumimoji="1" lang="zh-CN" altLang="en-US" dirty="0"/>
          </a:p>
        </p:txBody>
      </p:sp>
      <p:sp>
        <p:nvSpPr>
          <p:cNvPr id="61443" name="内容占位符 2"/>
          <p:cNvSpPr>
            <a:spLocks noGrp="1" noChangeArrowheads="1"/>
          </p:cNvSpPr>
          <p:nvPr>
            <p:ph idx="1"/>
          </p:nvPr>
        </p:nvSpPr>
        <p:spPr>
          <a:xfrm>
            <a:off x="685800" y="1371600"/>
            <a:ext cx="7772400" cy="2675106"/>
          </a:xfrm>
        </p:spPr>
        <p:txBody>
          <a:bodyPr/>
          <a:lstStyle/>
          <a:p>
            <a:pPr>
              <a:spcBef>
                <a:spcPts val="0"/>
              </a:spcBef>
            </a:pPr>
            <a:r>
              <a:rPr lang="zh-CN" altLang="en-US" sz="2800" dirty="0" smtClean="0">
                <a:latin typeface="华文新魏" panose="02010800040101010101" pitchFamily="2" charset="-122"/>
                <a:ea typeface="华文新魏" panose="02010800040101010101" pitchFamily="2" charset="-122"/>
              </a:rPr>
              <a:t>实际记录从块的尾部开始排列</a:t>
            </a:r>
            <a:endParaRPr lang="en-US" altLang="zh-CN" sz="2800" dirty="0" smtClean="0">
              <a:latin typeface="华文新魏" panose="02010800040101010101" pitchFamily="2" charset="-122"/>
              <a:ea typeface="华文新魏" panose="02010800040101010101" pitchFamily="2" charset="-122"/>
            </a:endParaRPr>
          </a:p>
          <a:p>
            <a:pPr>
              <a:spcBef>
                <a:spcPts val="0"/>
              </a:spcBef>
            </a:pPr>
            <a:r>
              <a:rPr lang="zh-CN" altLang="en-US" sz="2800" dirty="0" smtClean="0">
                <a:latin typeface="华文新魏" panose="02010800040101010101" pitchFamily="2" charset="-122"/>
                <a:ea typeface="华文新魏" panose="02010800040101010101" pitchFamily="2" charset="-122"/>
              </a:rPr>
              <a:t>块中空闲空间是连续的，在块头数组的最后一个条目和第一条记录之间</a:t>
            </a:r>
            <a:endParaRPr lang="en-US" altLang="zh-CN" sz="2800" dirty="0" smtClean="0">
              <a:latin typeface="华文新魏" panose="02010800040101010101" pitchFamily="2" charset="-122"/>
              <a:ea typeface="华文新魏" panose="02010800040101010101" pitchFamily="2" charset="-122"/>
            </a:endParaRPr>
          </a:p>
          <a:p>
            <a:pPr>
              <a:spcBef>
                <a:spcPts val="0"/>
              </a:spcBef>
            </a:pPr>
            <a:r>
              <a:rPr lang="zh-CN" altLang="en-US" sz="2800" dirty="0" smtClean="0">
                <a:latin typeface="华文新魏" panose="02010800040101010101" pitchFamily="2" charset="-122"/>
                <a:ea typeface="华文新魏" panose="02010800040101010101" pitchFamily="2" charset="-122"/>
              </a:rPr>
              <a:t>如果插入一条记录，在空闲的尾部给这条记录分配空间，并且将包含这条记录大小和位置的条目添加到块头中</a:t>
            </a:r>
          </a:p>
        </p:txBody>
      </p:sp>
      <p:sp>
        <p:nvSpPr>
          <p:cNvPr id="3" name="页脚占位符 2"/>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718" y="4198270"/>
            <a:ext cx="6702425" cy="205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solidFill>
                  <a:srgbClr val="224568"/>
                </a:solidFill>
              </a:rPr>
              <a:t>变长记录</a:t>
            </a:r>
            <a:r>
              <a:rPr kumimoji="1" lang="en-US" altLang="zh-CN" dirty="0" smtClean="0">
                <a:solidFill>
                  <a:srgbClr val="224568"/>
                </a:solidFill>
                <a:ea typeface="宋体" panose="02010600030101010101" pitchFamily="2" charset="-122"/>
              </a:rPr>
              <a:t>: </a:t>
            </a:r>
            <a:r>
              <a:rPr kumimoji="1" lang="zh-CN" altLang="en-US" dirty="0" smtClean="0">
                <a:solidFill>
                  <a:srgbClr val="224568"/>
                </a:solidFill>
              </a:rPr>
              <a:t>分槽的页结构</a:t>
            </a:r>
            <a:endParaRPr kumimoji="1" lang="zh-CN" altLang="en-US" dirty="0"/>
          </a:p>
        </p:txBody>
      </p:sp>
      <p:sp>
        <p:nvSpPr>
          <p:cNvPr id="62467" name="内容占位符 2"/>
          <p:cNvSpPr>
            <a:spLocks noGrp="1" noChangeArrowheads="1"/>
          </p:cNvSpPr>
          <p:nvPr>
            <p:ph idx="1"/>
          </p:nvPr>
        </p:nvSpPr>
        <p:spPr>
          <a:xfrm>
            <a:off x="685800" y="1371600"/>
            <a:ext cx="7772400" cy="2636196"/>
          </a:xfrm>
        </p:spPr>
        <p:txBody>
          <a:bodyPr/>
          <a:lstStyle/>
          <a:p>
            <a:pPr>
              <a:spcBef>
                <a:spcPts val="0"/>
              </a:spcBef>
            </a:pPr>
            <a:r>
              <a:rPr lang="zh-CN" altLang="en-US" sz="2800" dirty="0" smtClean="0">
                <a:latin typeface="华文新魏" panose="02010800040101010101" pitchFamily="2" charset="-122"/>
                <a:ea typeface="华文新魏" panose="02010800040101010101" pitchFamily="2" charset="-122"/>
              </a:rPr>
              <a:t>如果一条记录被删除，它所占用的空间被释放，并且它的条目被设置成删除状态，块中被删除记录之前的记录被移动，是的由此删除产生的空闲空间被重用，并且所有的空闲空间在块头数组的最后一个条目和第一条记录之间</a:t>
            </a:r>
            <a:endParaRPr lang="en-US" altLang="zh-CN" sz="2800" dirty="0" smtClean="0">
              <a:latin typeface="华文新魏" panose="02010800040101010101" pitchFamily="2" charset="-122"/>
              <a:ea typeface="华文新魏" panose="02010800040101010101" pitchFamily="2" charset="-122"/>
            </a:endParaRPr>
          </a:p>
          <a:p>
            <a:pPr>
              <a:spcBef>
                <a:spcPts val="0"/>
              </a:spcBef>
            </a:pPr>
            <a:r>
              <a:rPr lang="zh-CN" altLang="en-US" sz="2800" dirty="0" smtClean="0">
                <a:latin typeface="华文新魏" panose="02010800040101010101" pitchFamily="2" charset="-122"/>
                <a:ea typeface="华文新魏" panose="02010800040101010101" pitchFamily="2" charset="-122"/>
              </a:rPr>
              <a:t>块头中的空闲末尾指针也要做适当的调整，</a:t>
            </a:r>
          </a:p>
        </p:txBody>
      </p:sp>
      <p:sp>
        <p:nvSpPr>
          <p:cNvPr id="3" name="页脚占位符 2"/>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45" y="4237181"/>
            <a:ext cx="6702425" cy="205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41375" y="301625"/>
            <a:ext cx="8077200" cy="609600"/>
          </a:xfrm>
        </p:spPr>
        <p:txBody>
          <a:bodyPr/>
          <a:lstStyle/>
          <a:p>
            <a:r>
              <a:rPr lang="zh-CN" altLang="en-US" dirty="0" smtClean="0">
                <a:solidFill>
                  <a:srgbClr val="224568"/>
                </a:solidFill>
              </a:rPr>
              <a:t>提纲</a:t>
            </a:r>
            <a:endParaRPr lang="zh-CN" altLang="en-US" dirty="0" smtClean="0">
              <a:solidFill>
                <a:srgbClr val="224568"/>
              </a:solidFill>
              <a:ea typeface="宋体" panose="02010600030101010101" pitchFamily="2" charset="-122"/>
            </a:endParaRPr>
          </a:p>
        </p:txBody>
      </p:sp>
      <p:sp>
        <p:nvSpPr>
          <p:cNvPr id="9219" name="Rectangle 3"/>
          <p:cNvSpPr>
            <a:spLocks noGrp="1" noChangeArrowheads="1"/>
          </p:cNvSpPr>
          <p:nvPr>
            <p:ph idx="1"/>
          </p:nvPr>
        </p:nvSpPr>
        <p:spPr>
          <a:xfrm>
            <a:off x="844550" y="1441450"/>
            <a:ext cx="7848600" cy="5032375"/>
          </a:xfrm>
        </p:spPr>
        <p:txBody>
          <a:bodyPr/>
          <a:lstStyle/>
          <a:p>
            <a:r>
              <a:rPr lang="zh-CN" altLang="en-US" sz="2400" dirty="0" smtClean="0">
                <a:latin typeface="华文新魏" panose="02010800040101010101" pitchFamily="2" charset="-122"/>
                <a:ea typeface="华文新魏" panose="02010800040101010101" pitchFamily="2" charset="-122"/>
              </a:rPr>
              <a:t>数据库存储架构</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文件组织</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文件</a:t>
            </a:r>
            <a:r>
              <a:rPr lang="zh-CN" altLang="en-US" sz="2400" dirty="0" smtClean="0">
                <a:latin typeface="华文新魏" panose="02010800040101010101" pitchFamily="2" charset="-122"/>
                <a:ea typeface="华文新魏" panose="02010800040101010101" pitchFamily="2" charset="-122"/>
              </a:rPr>
              <a:t>中记录的组织</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数据字典存储</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数据库缓冲区</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面向</a:t>
            </a:r>
            <a:r>
              <a:rPr lang="zh-CN" altLang="en-US" sz="2400" dirty="0" smtClean="0">
                <a:latin typeface="华文新魏" panose="02010800040101010101" pitchFamily="2" charset="-122"/>
                <a:ea typeface="华文新魏" panose="02010800040101010101" pitchFamily="2" charset="-122"/>
              </a:rPr>
              <a:t>列的存储</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主存数据库的存储组织</a:t>
            </a:r>
            <a:endParaRPr lang="en-US" altLang="zh-CN" sz="2400" dirty="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t>文件组织</a:t>
            </a:r>
            <a:r>
              <a:rPr kumimoji="1" lang="en-US" altLang="zh-CN" dirty="0" smtClean="0"/>
              <a:t>-</a:t>
            </a:r>
            <a:r>
              <a:rPr kumimoji="1" lang="zh-CN" altLang="en-US" dirty="0" smtClean="0"/>
              <a:t>大记录</a:t>
            </a:r>
            <a:endParaRPr kumimoji="1" lang="zh-CN" altLang="en-US" dirty="0"/>
          </a:p>
        </p:txBody>
      </p:sp>
      <p:sp>
        <p:nvSpPr>
          <p:cNvPr id="63491" name="内容占位符 2"/>
          <p:cNvSpPr>
            <a:spLocks noGrp="1" noChangeArrowheads="1"/>
          </p:cNvSpPr>
          <p:nvPr>
            <p:ph idx="1"/>
          </p:nvPr>
        </p:nvSpPr>
        <p:spPr>
          <a:xfrm>
            <a:off x="507740" y="1445309"/>
            <a:ext cx="7772400" cy="4201864"/>
          </a:xfrm>
        </p:spPr>
        <p:txBody>
          <a:bodyPr/>
          <a:lstStyle/>
          <a:p>
            <a:r>
              <a:rPr lang="zh-CN" altLang="en-US" sz="2800" dirty="0" smtClean="0">
                <a:latin typeface="华文新魏" panose="02010800040101010101" pitchFamily="2" charset="-122"/>
                <a:ea typeface="华文新魏" panose="02010800040101010101" pitchFamily="2" charset="-122"/>
              </a:rPr>
              <a:t>对于图片、音频等数据，这些数据比块大很多，可以使用</a:t>
            </a:r>
            <a:r>
              <a:rPr lang="en-US" altLang="zh-CN" sz="2800" dirty="0" smtClean="0">
                <a:latin typeface="华文新魏" panose="02010800040101010101" pitchFamily="2" charset="-122"/>
                <a:ea typeface="华文新魏" panose="02010800040101010101" pitchFamily="2" charset="-122"/>
              </a:rPr>
              <a:t>blob</a:t>
            </a:r>
            <a:r>
              <a:rPr lang="zh-CN" altLang="en-US" sz="2800" dirty="0" smtClean="0">
                <a:latin typeface="华文新魏" panose="02010800040101010101" pitchFamily="2" charset="-122"/>
                <a:ea typeface="华文新魏" panose="02010800040101010101" pitchFamily="2" charset="-122"/>
              </a:rPr>
              <a:t>和</a:t>
            </a:r>
            <a:r>
              <a:rPr lang="en-US" altLang="zh-CN" sz="2800" dirty="0" err="1" smtClean="0">
                <a:latin typeface="华文新魏" panose="02010800040101010101" pitchFamily="2" charset="-122"/>
                <a:ea typeface="华文新魏" panose="02010800040101010101" pitchFamily="2" charset="-122"/>
              </a:rPr>
              <a:t>clob</a:t>
            </a:r>
            <a:r>
              <a:rPr lang="zh-CN" altLang="en-US" sz="2800" dirty="0" smtClean="0">
                <a:latin typeface="华文新魏" panose="02010800040101010101" pitchFamily="2" charset="-122"/>
                <a:ea typeface="华文新魏" panose="02010800040101010101" pitchFamily="2" charset="-122"/>
              </a:rPr>
              <a:t>数据类型，大对象一般存储到一个特殊文件中，而不是与记录的其他属性存储在一起，然后一个指向该对象的指针存储到包含该大对象的记录中。</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大</a:t>
            </a:r>
            <a:r>
              <a:rPr lang="zh-CN" altLang="en-US" sz="2400" dirty="0" smtClean="0">
                <a:latin typeface="华文新魏" panose="02010800040101010101" pitchFamily="2" charset="-122"/>
                <a:ea typeface="华文新魏" panose="02010800040101010101" pitchFamily="2" charset="-122"/>
              </a:rPr>
              <a:t>对象可以以文件形式存储在被数据库管理的一个文件系统区域中</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或者作为文件结构在数据库中并被数据库管理</a:t>
            </a:r>
          </a:p>
        </p:txBody>
      </p:sp>
      <p:sp>
        <p:nvSpPr>
          <p:cNvPr id="3" name="页脚占位符 2"/>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solidFill>
                  <a:srgbClr val="224568"/>
                </a:solidFill>
              </a:rPr>
              <a:t>文件中记录的组织</a:t>
            </a:r>
            <a:endParaRPr lang="zh-CN" altLang="en-US" smtClean="0">
              <a:solidFill>
                <a:srgbClr val="224568"/>
              </a:solidFill>
              <a:ea typeface="宋体" panose="02010600030101010101" pitchFamily="2" charset="-122"/>
            </a:endParaRPr>
          </a:p>
        </p:txBody>
      </p:sp>
      <p:sp>
        <p:nvSpPr>
          <p:cNvPr id="65539" name="Rectangle 3"/>
          <p:cNvSpPr>
            <a:spLocks noGrp="1" noChangeArrowheads="1"/>
          </p:cNvSpPr>
          <p:nvPr>
            <p:ph idx="1"/>
          </p:nvPr>
        </p:nvSpPr>
        <p:spPr>
          <a:xfrm>
            <a:off x="814388" y="1346200"/>
            <a:ext cx="6980237" cy="4772025"/>
          </a:xfrm>
        </p:spPr>
        <p:txBody>
          <a:bodyPr/>
          <a:lstStyle/>
          <a:p>
            <a:r>
              <a:rPr lang="zh-CN" altLang="en-US" sz="2400" b="1" smtClean="0">
                <a:solidFill>
                  <a:srgbClr val="000099"/>
                </a:solidFill>
                <a:latin typeface="华文新魏" panose="02010800040101010101" pitchFamily="2" charset="-122"/>
                <a:ea typeface="华文新魏" panose="02010800040101010101" pitchFamily="2" charset="-122"/>
              </a:rPr>
              <a:t>堆文件</a:t>
            </a:r>
            <a:endParaRPr lang="en-US" altLang="zh-CN" sz="2400" b="1"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一个记录可以放在文件中任何地方只要有有足够的空间，记录没有顺序</a:t>
            </a:r>
            <a:endParaRPr lang="en-US" altLang="zh-CN" sz="2000" smtClean="0">
              <a:latin typeface="华文新魏" panose="02010800040101010101" pitchFamily="2" charset="-122"/>
              <a:ea typeface="华文新魏" panose="02010800040101010101" pitchFamily="2" charset="-122"/>
            </a:endParaRPr>
          </a:p>
          <a:p>
            <a:r>
              <a:rPr lang="zh-CN" altLang="en-US" sz="2400" b="1" smtClean="0">
                <a:solidFill>
                  <a:srgbClr val="000099"/>
                </a:solidFill>
                <a:latin typeface="华文新魏" panose="02010800040101010101" pitchFamily="2" charset="-122"/>
                <a:ea typeface="华文新魏" panose="02010800040101010101" pitchFamily="2" charset="-122"/>
              </a:rPr>
              <a:t>顺序文件</a:t>
            </a:r>
            <a:endParaRPr lang="en-US" altLang="zh-CN" sz="2400"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记录根据“搜索码”的值顺序存储</a:t>
            </a:r>
            <a:endParaRPr lang="en-US" altLang="zh-CN" sz="2000" smtClean="0">
              <a:latin typeface="华文新魏" panose="02010800040101010101" pitchFamily="2" charset="-122"/>
              <a:ea typeface="华文新魏" panose="02010800040101010101" pitchFamily="2" charset="-122"/>
            </a:endParaRPr>
          </a:p>
          <a:p>
            <a:r>
              <a:rPr lang="zh-CN" altLang="en-US" sz="2400" b="1" smtClean="0">
                <a:solidFill>
                  <a:srgbClr val="000099"/>
                </a:solidFill>
                <a:latin typeface="华文新魏" panose="02010800040101010101" pitchFamily="2" charset="-122"/>
                <a:ea typeface="华文新魏" panose="02010800040101010101" pitchFamily="2" charset="-122"/>
              </a:rPr>
              <a:t>哈希文件</a:t>
            </a:r>
            <a:endParaRPr lang="en-US" altLang="zh-CN" sz="2400"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在每条记录的某些属性上计算一个哈希函数，哈希函数的结果确定了记录应放到文件的哪一块中</a:t>
            </a:r>
            <a:endParaRPr lang="en-US" altLang="zh-CN" sz="2000" smtClean="0">
              <a:latin typeface="华文新魏" panose="02010800040101010101" pitchFamily="2" charset="-122"/>
              <a:ea typeface="华文新魏" panose="02010800040101010101" pitchFamily="2" charset="-122"/>
            </a:endParaRPr>
          </a:p>
          <a:p>
            <a:r>
              <a:rPr lang="zh-CN" altLang="en-US" sz="2400" smtClean="0">
                <a:latin typeface="华文新魏" panose="02010800040101010101" pitchFamily="2" charset="-122"/>
                <a:ea typeface="华文新魏" panose="02010800040101010101" pitchFamily="2" charset="-122"/>
              </a:rPr>
              <a:t>每个关系的记录可被存储在一个单独的文件中</a:t>
            </a:r>
            <a:endParaRPr lang="en-US" altLang="zh-CN" sz="2400"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在</a:t>
            </a:r>
            <a:r>
              <a:rPr lang="zh-CN" altLang="en-US" sz="2000" b="1" smtClean="0">
                <a:solidFill>
                  <a:srgbClr val="000099"/>
                </a:solidFill>
                <a:latin typeface="华文新魏" panose="02010800040101010101" pitchFamily="2" charset="-122"/>
                <a:ea typeface="华文新魏" panose="02010800040101010101" pitchFamily="2" charset="-122"/>
              </a:rPr>
              <a:t>多表聚簇文件组织</a:t>
            </a:r>
            <a:r>
              <a:rPr lang="zh-CN" altLang="en-US" sz="2000" smtClean="0">
                <a:latin typeface="华文新魏" panose="02010800040101010101" pitchFamily="2" charset="-122"/>
                <a:ea typeface="华文新魏" panose="02010800040101010101" pitchFamily="2" charset="-122"/>
              </a:rPr>
              <a:t>中一个文件可以存储多个不同关系的记录</a:t>
            </a:r>
            <a:endParaRPr lang="en-US" altLang="zh-CN" sz="2000" smtClean="0">
              <a:latin typeface="华文新魏" panose="02010800040101010101" pitchFamily="2" charset="-122"/>
              <a:ea typeface="华文新魏" panose="02010800040101010101" pitchFamily="2" charset="-122"/>
            </a:endParaRPr>
          </a:p>
          <a:p>
            <a:pPr lvl="1"/>
            <a:r>
              <a:rPr lang="zh-CN" altLang="en-US" sz="2000" smtClean="0">
                <a:latin typeface="华文新魏" panose="02010800040101010101" pitchFamily="2" charset="-122"/>
                <a:ea typeface="华文新魏" panose="02010800040101010101" pitchFamily="2" charset="-122"/>
              </a:rPr>
              <a:t>动机</a:t>
            </a: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将相关记录存储在同一个块上从而减少</a:t>
            </a:r>
            <a:r>
              <a:rPr lang="en-US" altLang="zh-CN" sz="2000" smtClean="0">
                <a:latin typeface="华文新魏" panose="02010800040101010101" pitchFamily="2" charset="-122"/>
                <a:ea typeface="华文新魏" panose="02010800040101010101" pitchFamily="2" charset="-122"/>
              </a:rPr>
              <a:t>I/O</a:t>
            </a: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solidFill>
                  <a:srgbClr val="224568"/>
                </a:solidFill>
              </a:rPr>
              <a:t>顺序文件组织</a:t>
            </a:r>
            <a:endParaRPr lang="zh-CN" altLang="en-US" smtClean="0">
              <a:solidFill>
                <a:srgbClr val="224568"/>
              </a:solidFill>
              <a:ea typeface="宋体" panose="02010600030101010101" pitchFamily="2" charset="-122"/>
            </a:endParaRPr>
          </a:p>
        </p:txBody>
      </p:sp>
      <p:sp>
        <p:nvSpPr>
          <p:cNvPr id="67587" name="Rectangle 3"/>
          <p:cNvSpPr>
            <a:spLocks noGrp="1" noChangeArrowheads="1"/>
          </p:cNvSpPr>
          <p:nvPr>
            <p:ph idx="1"/>
          </p:nvPr>
        </p:nvSpPr>
        <p:spPr>
          <a:xfrm>
            <a:off x="814388" y="1343025"/>
            <a:ext cx="6724650" cy="720725"/>
          </a:xfrm>
        </p:spPr>
        <p:txBody>
          <a:bodyPr/>
          <a:lstStyle/>
          <a:p>
            <a:r>
              <a:rPr lang="zh-CN" altLang="en-US" sz="2000" smtClean="0">
                <a:latin typeface="华文新魏" panose="02010800040101010101" pitchFamily="2" charset="-122"/>
                <a:ea typeface="华文新魏" panose="02010800040101010101" pitchFamily="2" charset="-122"/>
              </a:rPr>
              <a:t>适用于需要对整个文件进行​​顺序处理的应用程序</a:t>
            </a:r>
            <a:endParaRPr lang="en-US" altLang="zh-CN" sz="2000" smtClean="0">
              <a:latin typeface="华文新魏" panose="02010800040101010101" pitchFamily="2" charset="-122"/>
              <a:ea typeface="华文新魏" panose="02010800040101010101" pitchFamily="2" charset="-122"/>
            </a:endParaRPr>
          </a:p>
          <a:p>
            <a:r>
              <a:rPr lang="zh-CN" altLang="en-US" sz="2000" smtClean="0">
                <a:latin typeface="华文新魏" panose="02010800040101010101" pitchFamily="2" charset="-122"/>
                <a:ea typeface="华文新魏" panose="02010800040101010101" pitchFamily="2" charset="-122"/>
              </a:rPr>
              <a:t>记录在</a:t>
            </a:r>
            <a:r>
              <a:rPr lang="zh-CN" altLang="en-US" sz="2000" smtClean="0">
                <a:solidFill>
                  <a:srgbClr val="000099"/>
                </a:solidFill>
                <a:latin typeface="华文新魏" panose="02010800040101010101" pitchFamily="2" charset="-122"/>
                <a:ea typeface="华文新魏" panose="02010800040101010101" pitchFamily="2" charset="-122"/>
              </a:rPr>
              <a:t>搜索码</a:t>
            </a:r>
            <a:r>
              <a:rPr lang="zh-CN" altLang="en-US" sz="2000" smtClean="0">
                <a:latin typeface="华文新魏" panose="02010800040101010101" pitchFamily="2" charset="-122"/>
                <a:ea typeface="华文新魏" panose="02010800040101010101" pitchFamily="2" charset="-122"/>
              </a:rPr>
              <a:t>上排序</a:t>
            </a:r>
            <a:endParaRPr lang="en-US" altLang="zh-CN" sz="2000" smtClean="0">
              <a:latin typeface="华文新魏" panose="02010800040101010101" pitchFamily="2" charset="-122"/>
              <a:ea typeface="华文新魏" panose="02010800040101010101" pitchFamily="2" charset="-122"/>
            </a:endParaRPr>
          </a:p>
        </p:txBody>
      </p:sp>
      <p:pic>
        <p:nvPicPr>
          <p:cNvPr id="675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2212975"/>
            <a:ext cx="6430963"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solidFill>
                  <a:srgbClr val="224568"/>
                </a:solidFill>
              </a:rPr>
              <a:t>顺序文件组织</a:t>
            </a:r>
            <a:r>
              <a:rPr lang="en-US" altLang="zh-CN" smtClean="0">
                <a:solidFill>
                  <a:srgbClr val="224568"/>
                </a:solidFill>
                <a:ea typeface="宋体" panose="02010600030101010101" pitchFamily="2" charset="-122"/>
              </a:rPr>
              <a:t>(</a:t>
            </a:r>
            <a:r>
              <a:rPr lang="zh-CN" altLang="en-US" smtClean="0">
                <a:solidFill>
                  <a:srgbClr val="224568"/>
                </a:solidFill>
              </a:rPr>
              <a:t>续</a:t>
            </a:r>
            <a:r>
              <a:rPr lang="en-US" altLang="zh-CN" smtClean="0">
                <a:solidFill>
                  <a:srgbClr val="224568"/>
                </a:solidFill>
                <a:ea typeface="宋体" panose="02010600030101010101" pitchFamily="2" charset="-122"/>
              </a:rPr>
              <a:t>)</a:t>
            </a:r>
          </a:p>
        </p:txBody>
      </p:sp>
      <p:sp>
        <p:nvSpPr>
          <p:cNvPr id="69635" name="Rectangle 3"/>
          <p:cNvSpPr>
            <a:spLocks noGrp="1" noChangeArrowheads="1"/>
          </p:cNvSpPr>
          <p:nvPr>
            <p:ph idx="1"/>
          </p:nvPr>
        </p:nvSpPr>
        <p:spPr>
          <a:xfrm>
            <a:off x="844550" y="1330325"/>
            <a:ext cx="5916173" cy="3976688"/>
          </a:xfrm>
        </p:spPr>
        <p:txBody>
          <a:bodyPr/>
          <a:lstStyle/>
          <a:p>
            <a:r>
              <a:rPr lang="zh-CN" altLang="en-US" sz="2000" dirty="0" smtClean="0">
                <a:latin typeface="华文新魏" panose="02010800040101010101" pitchFamily="2" charset="-122"/>
                <a:ea typeface="华文新魏" panose="02010800040101010101" pitchFamily="2" charset="-122"/>
              </a:rPr>
              <a:t>删除</a:t>
            </a:r>
            <a:r>
              <a:rPr lang="en-US" altLang="zh-CN" sz="2000" dirty="0" smtClean="0">
                <a:latin typeface="华文新魏" panose="02010800040101010101" pitchFamily="2" charset="-122"/>
                <a:ea typeface="华文新魏" panose="02010800040101010101" pitchFamily="2" charset="-122"/>
              </a:rPr>
              <a:t> – </a:t>
            </a:r>
            <a:r>
              <a:rPr lang="zh-CN" altLang="en-US" sz="2000" dirty="0" smtClean="0">
                <a:latin typeface="华文新魏" panose="02010800040101010101" pitchFamily="2" charset="-122"/>
                <a:ea typeface="华文新魏" panose="02010800040101010101" pitchFamily="2" charset="-122"/>
              </a:rPr>
              <a:t>使用指针链</a:t>
            </a:r>
            <a:endParaRPr lang="en-US" altLang="zh-CN" sz="20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插入</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找到记录将要被插入的位置</a:t>
            </a:r>
            <a:endParaRPr lang="en-US" altLang="zh-CN" sz="20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如果有空闲空间则插入</a:t>
            </a:r>
            <a:endParaRPr lang="en-US" altLang="zh-CN" sz="18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如果没有空闲空间，分配一个溢出块，插入</a:t>
            </a:r>
            <a:endParaRPr lang="en-US" altLang="zh-CN" sz="1800" dirty="0" smtClean="0">
              <a:solidFill>
                <a:srgbClr val="000099"/>
              </a:solidFill>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上面两种情况，指针链都必须更新</a:t>
            </a:r>
            <a:endParaRPr lang="en-US" altLang="zh-CN" sz="1800" dirty="0" smtClean="0">
              <a:latin typeface="华文新魏" panose="02010800040101010101" pitchFamily="2" charset="-122"/>
              <a:ea typeface="华文新魏" panose="02010800040101010101" pitchFamily="2" charset="-122"/>
            </a:endParaRPr>
          </a:p>
          <a:p>
            <a:r>
              <a:rPr lang="zh-CN" altLang="en-US" sz="2000" dirty="0" smtClean="0">
                <a:latin typeface="华文新魏" panose="02010800040101010101" pitchFamily="2" charset="-122"/>
                <a:ea typeface="华文新魏" panose="02010800040101010101" pitchFamily="2" charset="-122"/>
              </a:rPr>
              <a:t>需要时对文件进行重组以</a:t>
            </a:r>
            <a:endParaRPr lang="en-US" altLang="zh-CN" sz="2000" dirty="0" smtClean="0">
              <a:latin typeface="华文新魏" panose="02010800040101010101" pitchFamily="2" charset="-122"/>
              <a:ea typeface="华文新魏" panose="02010800040101010101" pitchFamily="2" charset="-122"/>
            </a:endParaRPr>
          </a:p>
          <a:p>
            <a:pPr>
              <a:buFont typeface="Monotype Sorts"/>
              <a:buNone/>
            </a:pP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保持顺序</a:t>
            </a:r>
            <a:endParaRPr lang="en-US" altLang="zh-CN" sz="2000" dirty="0" smtClean="0">
              <a:latin typeface="华文新魏" panose="02010800040101010101" pitchFamily="2" charset="-122"/>
              <a:ea typeface="华文新魏" panose="02010800040101010101" pitchFamily="2" charset="-122"/>
            </a:endParaRPr>
          </a:p>
        </p:txBody>
      </p:sp>
      <p:pic>
        <p:nvPicPr>
          <p:cNvPr id="696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25296"/>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4675" y="166688"/>
            <a:ext cx="7772400" cy="838200"/>
          </a:xfrm>
        </p:spPr>
        <p:txBody>
          <a:bodyPr/>
          <a:lstStyle/>
          <a:p>
            <a:r>
              <a:rPr lang="zh-CN" altLang="en-US" smtClean="0">
                <a:solidFill>
                  <a:srgbClr val="224568"/>
                </a:solidFill>
              </a:rPr>
              <a:t>多表聚簇文件组织</a:t>
            </a:r>
          </a:p>
        </p:txBody>
      </p:sp>
      <p:sp>
        <p:nvSpPr>
          <p:cNvPr id="71683" name="Rectangle 3"/>
          <p:cNvSpPr>
            <a:spLocks noChangeArrowheads="1"/>
          </p:cNvSpPr>
          <p:nvPr/>
        </p:nvSpPr>
        <p:spPr bwMode="auto">
          <a:xfrm>
            <a:off x="273050" y="1722438"/>
            <a:ext cx="27193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2800" dirty="0">
                <a:latin typeface="华文新魏" panose="02010800040101010101" pitchFamily="2" charset="-122"/>
                <a:ea typeface="华文新魏" panose="02010800040101010101" pitchFamily="2" charset="-122"/>
              </a:rPr>
              <a:t>使用多表聚簇文件组织，一个文件可存储几个关系</a:t>
            </a:r>
            <a:endParaRPr lang="en-US" altLang="zh-CN" sz="2800" dirty="0">
              <a:latin typeface="华文新魏" panose="02010800040101010101" pitchFamily="2" charset="-122"/>
              <a:ea typeface="华文新魏" panose="02010800040101010101" pitchFamily="2" charset="-122"/>
            </a:endParaRPr>
          </a:p>
        </p:txBody>
      </p:sp>
      <p:pic>
        <p:nvPicPr>
          <p:cNvPr id="71684"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1538288"/>
            <a:ext cx="5046663"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2778125"/>
            <a:ext cx="53086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263" y="4464050"/>
            <a:ext cx="5246687"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 Box 8"/>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en-US" altLang="zh-CN" sz="1800" i="1">
                <a:solidFill>
                  <a:schemeClr val="tx1"/>
                </a:solidFill>
                <a:latin typeface="Helvetica" panose="020B0604020202020204" pitchFamily="34" charset="0"/>
              </a:rPr>
              <a:t>instructor</a:t>
            </a: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kumimoji="1" lang="zh-CN" altLang="en-US" dirty="0" smtClean="0"/>
              <a:t>多表聚簇文件组织</a:t>
            </a:r>
            <a:r>
              <a:rPr kumimoji="1" lang="en-US" altLang="zh-CN" dirty="0" smtClean="0">
                <a:effectLst>
                  <a:outerShdw blurRad="38100" dist="38100" dir="2700000" algn="tl">
                    <a:srgbClr val="C0C0C0"/>
                  </a:outerShdw>
                </a:effectLst>
              </a:rPr>
              <a:t>(</a:t>
            </a:r>
            <a:r>
              <a:rPr kumimoji="1" lang="zh-CN" altLang="en-US" dirty="0" smtClean="0">
                <a:effectLst>
                  <a:outerShdw blurRad="38100" dist="38100" dir="2700000" algn="tl">
                    <a:srgbClr val="C0C0C0"/>
                  </a:outerShdw>
                </a:effectLst>
              </a:rPr>
              <a:t>续</a:t>
            </a:r>
            <a:r>
              <a:rPr kumimoji="1" lang="en-US" altLang="zh-CN" dirty="0" smtClean="0">
                <a:effectLst>
                  <a:outerShdw blurRad="38100" dist="38100" dir="2700000" algn="tl">
                    <a:srgbClr val="C0C0C0"/>
                  </a:outerShdw>
                </a:effectLst>
              </a:rPr>
              <a:t>)</a:t>
            </a:r>
          </a:p>
        </p:txBody>
      </p:sp>
      <p:sp>
        <p:nvSpPr>
          <p:cNvPr id="73731" name="Rectangle 3"/>
          <p:cNvSpPr>
            <a:spLocks noGrp="1" noChangeArrowheads="1"/>
          </p:cNvSpPr>
          <p:nvPr>
            <p:ph idx="1"/>
          </p:nvPr>
        </p:nvSpPr>
        <p:spPr>
          <a:xfrm>
            <a:off x="814388" y="1365250"/>
            <a:ext cx="7661275" cy="2282825"/>
          </a:xfrm>
        </p:spPr>
        <p:txBody>
          <a:bodyPr/>
          <a:lstStyle/>
          <a:p>
            <a:r>
              <a:rPr lang="zh-CN" altLang="en-US" sz="2400" dirty="0" smtClean="0">
                <a:latin typeface="华文新魏" panose="02010800040101010101" pitchFamily="2" charset="-122"/>
                <a:ea typeface="华文新魏" panose="02010800040101010101" pitchFamily="2" charset="-122"/>
              </a:rPr>
              <a:t>有利于处理包含</a:t>
            </a:r>
            <a:r>
              <a:rPr lang="en-US" altLang="zh-CN" sz="2400" i="1" dirty="0" smtClean="0">
                <a:latin typeface="华文新魏" panose="02010800040101010101" pitchFamily="2" charset="-122"/>
                <a:ea typeface="华文新魏" panose="02010800040101010101" pitchFamily="2" charset="-122"/>
              </a:rPr>
              <a:t>department</a:t>
            </a:r>
            <a:r>
              <a:rPr lang="en-US" altLang="zh-CN" sz="2400" dirty="0" smtClean="0">
                <a:latin typeface="华文新魏" panose="02010800040101010101" pitchFamily="2" charset="-122"/>
                <a:ea typeface="华文新魏" panose="02010800040101010101" pitchFamily="2" charset="-122"/>
              </a:rPr>
              <a:t>    </a:t>
            </a:r>
            <a:r>
              <a:rPr lang="en-US" altLang="zh-CN" sz="2400" i="1" dirty="0" smtClean="0">
                <a:latin typeface="华文新魏" panose="02010800040101010101" pitchFamily="2" charset="-122"/>
                <a:ea typeface="华文新魏" panose="02010800040101010101" pitchFamily="2" charset="-122"/>
              </a:rPr>
              <a:t>instructor</a:t>
            </a:r>
            <a:r>
              <a:rPr lang="zh-CN" altLang="en-US" sz="2400" dirty="0" smtClean="0">
                <a:latin typeface="华文新魏" panose="02010800040101010101" pitchFamily="2" charset="-122"/>
                <a:ea typeface="华文新魏" panose="02010800040101010101" pitchFamily="2" charset="-122"/>
              </a:rPr>
              <a:t>条件的查询</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，有利于查询一个</a:t>
            </a:r>
            <a:r>
              <a:rPr lang="en-US" altLang="zh-CN" sz="2400" dirty="0" smtClean="0">
                <a:latin typeface="华文新魏" panose="02010800040101010101" pitchFamily="2" charset="-122"/>
                <a:ea typeface="华文新魏" panose="02010800040101010101" pitchFamily="2" charset="-122"/>
              </a:rPr>
              <a:t>department </a:t>
            </a:r>
            <a:r>
              <a:rPr lang="zh-CN" altLang="en-US" sz="2400" dirty="0" smtClean="0">
                <a:latin typeface="华文新魏" panose="02010800040101010101" pitchFamily="2" charset="-122"/>
                <a:ea typeface="华文新魏" panose="02010800040101010101" pitchFamily="2" charset="-122"/>
              </a:rPr>
              <a:t>中有哪些</a:t>
            </a:r>
            <a:r>
              <a:rPr lang="en-US" altLang="zh-CN" sz="2400" dirty="0" smtClean="0">
                <a:latin typeface="华文新魏" panose="02010800040101010101" pitchFamily="2" charset="-122"/>
                <a:ea typeface="华文新魏" panose="02010800040101010101" pitchFamily="2" charset="-122"/>
              </a:rPr>
              <a:t>instructor</a:t>
            </a:r>
          </a:p>
          <a:p>
            <a:r>
              <a:rPr lang="zh-CN" altLang="en-US" sz="2400" dirty="0" smtClean="0">
                <a:latin typeface="华文新魏" panose="02010800040101010101" pitchFamily="2" charset="-122"/>
                <a:ea typeface="华文新魏" panose="02010800040101010101" pitchFamily="2" charset="-122"/>
              </a:rPr>
              <a:t>不利于只与</a:t>
            </a:r>
            <a:r>
              <a:rPr lang="en-US" altLang="zh-CN" sz="2400" dirty="0" smtClean="0">
                <a:latin typeface="华文新魏" panose="02010800040101010101" pitchFamily="2" charset="-122"/>
                <a:ea typeface="华文新魏" panose="02010800040101010101" pitchFamily="2" charset="-122"/>
              </a:rPr>
              <a:t>department</a:t>
            </a:r>
            <a:r>
              <a:rPr lang="zh-CN" altLang="en-US" sz="2400" dirty="0" smtClean="0">
                <a:latin typeface="华文新魏" panose="02010800040101010101" pitchFamily="2" charset="-122"/>
                <a:ea typeface="华文新魏" panose="02010800040101010101" pitchFamily="2" charset="-122"/>
              </a:rPr>
              <a:t>有关的查询</a:t>
            </a:r>
            <a:endParaRPr lang="en-US" altLang="zh-CN" sz="2400" i="1"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导致记录长度是可变的</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对于一个确定的关系可以用指针链连接记录</a:t>
            </a:r>
            <a:endParaRPr lang="en-US" altLang="zh-CN" sz="2400" dirty="0" smtClean="0">
              <a:latin typeface="华文新魏" panose="02010800040101010101" pitchFamily="2" charset="-122"/>
              <a:ea typeface="华文新魏" panose="02010800040101010101" pitchFamily="2" charset="-122"/>
            </a:endParaRP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3911600"/>
            <a:ext cx="7334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AutoShape 28"/>
          <p:cNvSpPr>
            <a:spLocks noChangeArrowheads="1"/>
          </p:cNvSpPr>
          <p:nvPr/>
        </p:nvSpPr>
        <p:spPr bwMode="auto">
          <a:xfrm rot="5400000">
            <a:off x="4128294" y="1369219"/>
            <a:ext cx="136525" cy="19208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endParaRPr lang="zh-CN" altLang="zh-CN" sz="1600">
              <a:solidFill>
                <a:schemeClr val="tx1"/>
              </a:solidFill>
              <a:latin typeface="Helvetica" panose="020B0604020202020204" pitchFamily="34" charset="0"/>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solidFill>
                  <a:srgbClr val="224568"/>
                </a:solidFill>
              </a:rPr>
              <a:t>数据字典存储</a:t>
            </a:r>
            <a:endParaRPr lang="zh-CN" altLang="en-US" smtClean="0">
              <a:solidFill>
                <a:srgbClr val="224568"/>
              </a:solidFill>
              <a:ea typeface="宋体" panose="02010600030101010101" pitchFamily="2" charset="-122"/>
            </a:endParaRPr>
          </a:p>
        </p:txBody>
      </p:sp>
      <p:sp>
        <p:nvSpPr>
          <p:cNvPr id="74755" name="Rectangle 3"/>
          <p:cNvSpPr>
            <a:spLocks noGrp="1" noChangeArrowheads="1"/>
          </p:cNvSpPr>
          <p:nvPr>
            <p:ph idx="1"/>
          </p:nvPr>
        </p:nvSpPr>
        <p:spPr>
          <a:xfrm>
            <a:off x="914400" y="1779588"/>
            <a:ext cx="7280275" cy="4527550"/>
          </a:xfrm>
        </p:spPr>
        <p:txBody>
          <a:bodyPr/>
          <a:lstStyle/>
          <a:p>
            <a:pPr>
              <a:lnSpc>
                <a:spcPct val="90000"/>
              </a:lnSpc>
            </a:pPr>
            <a:r>
              <a:rPr lang="zh-CN" altLang="en-US" sz="2000" dirty="0" smtClean="0">
                <a:latin typeface="华文新魏" panose="02010800040101010101" pitchFamily="2" charset="-122"/>
                <a:ea typeface="华文新魏" panose="02010800040101010101" pitchFamily="2" charset="-122"/>
              </a:rPr>
              <a:t>关系的有关信息</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关系的名字</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每个关系中属性的名字、类型和长度</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视图的名字和视图的定义</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完整性约束</a:t>
            </a:r>
            <a:endParaRPr lang="en-US" altLang="zh-CN" sz="2000" dirty="0" smtClean="0">
              <a:latin typeface="华文新魏" panose="02010800040101010101" pitchFamily="2" charset="-122"/>
              <a:ea typeface="华文新魏" panose="02010800040101010101" pitchFamily="2" charset="-122"/>
            </a:endParaRPr>
          </a:p>
          <a:p>
            <a:pPr>
              <a:lnSpc>
                <a:spcPct val="90000"/>
              </a:lnSpc>
            </a:pPr>
            <a:r>
              <a:rPr lang="zh-CN" altLang="en-US" sz="2000" dirty="0" smtClean="0">
                <a:latin typeface="华文新魏" panose="02010800040101010101" pitchFamily="2" charset="-122"/>
                <a:ea typeface="华文新魏" panose="02010800040101010101" pitchFamily="2" charset="-122"/>
              </a:rPr>
              <a:t>用户和账号信息，包括密码</a:t>
            </a:r>
            <a:endParaRPr lang="en-US" altLang="zh-CN" sz="2000" dirty="0" smtClean="0">
              <a:latin typeface="华文新魏" panose="02010800040101010101" pitchFamily="2" charset="-122"/>
              <a:ea typeface="华文新魏" panose="02010800040101010101" pitchFamily="2" charset="-122"/>
            </a:endParaRPr>
          </a:p>
          <a:p>
            <a:pPr>
              <a:lnSpc>
                <a:spcPct val="90000"/>
              </a:lnSpc>
            </a:pPr>
            <a:r>
              <a:rPr lang="zh-CN" altLang="en-US" sz="2000" dirty="0" smtClean="0">
                <a:latin typeface="华文新魏" panose="02010800040101010101" pitchFamily="2" charset="-122"/>
                <a:ea typeface="华文新魏" panose="02010800040101010101" pitchFamily="2" charset="-122"/>
              </a:rPr>
              <a:t>统计和描述数据</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例如：</a:t>
            </a:r>
            <a:r>
              <a:rPr lang="en-US" altLang="zh-CN" sz="2000" dirty="0" smtClean="0">
                <a:latin typeface="华文新魏" panose="02010800040101010101" pitchFamily="2" charset="-122"/>
                <a:ea typeface="华文新魏" panose="02010800040101010101" pitchFamily="2" charset="-122"/>
              </a:rPr>
              <a:t>oracle</a:t>
            </a:r>
            <a:r>
              <a:rPr lang="zh-CN" altLang="en-US" sz="2000" dirty="0" smtClean="0">
                <a:latin typeface="华文新魏" panose="02010800040101010101" pitchFamily="2" charset="-122"/>
                <a:ea typeface="华文新魏" panose="02010800040101010101" pitchFamily="2" charset="-122"/>
              </a:rPr>
              <a:t>中的</a:t>
            </a:r>
            <a:r>
              <a:rPr lang="en-US" altLang="zh-CN" sz="2000" dirty="0" err="1" smtClean="0"/>
              <a:t>v$sqlarea</a:t>
            </a:r>
            <a:r>
              <a:rPr lang="zh-CN" altLang="en-US" sz="2000" dirty="0" smtClean="0"/>
              <a:t>，</a:t>
            </a:r>
            <a:r>
              <a:rPr lang="en-US" altLang="zh-CN" sz="2000" dirty="0" err="1" smtClean="0"/>
              <a:t>v$sysstat</a:t>
            </a:r>
            <a:r>
              <a:rPr lang="en-US" altLang="zh-CN" sz="2000" dirty="0" smtClean="0"/>
              <a:t>)</a:t>
            </a:r>
            <a:r>
              <a:rPr lang="zh-CN" altLang="en-US" sz="2000" dirty="0" smtClean="0"/>
              <a:t>等</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每个关系中元组的总数</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每个关系使用的存储方法</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聚集或者非聚集等</a:t>
            </a:r>
            <a:r>
              <a:rPr lang="en-US" altLang="zh-CN" sz="2000" dirty="0" smtClean="0">
                <a:latin typeface="华文新魏" panose="02010800040101010101" pitchFamily="2" charset="-122"/>
                <a:ea typeface="华文新魏" panose="02010800040101010101" pitchFamily="2" charset="-122"/>
              </a:rPr>
              <a:t>)</a:t>
            </a:r>
          </a:p>
          <a:p>
            <a:pPr>
              <a:lnSpc>
                <a:spcPct val="90000"/>
              </a:lnSpc>
            </a:pPr>
            <a:r>
              <a:rPr lang="zh-CN" altLang="en-US" sz="2000" dirty="0" smtClean="0">
                <a:latin typeface="华文新魏" panose="02010800040101010101" pitchFamily="2" charset="-122"/>
                <a:ea typeface="华文新魏" panose="02010800040101010101" pitchFamily="2" charset="-122"/>
              </a:rPr>
              <a:t>文件的组织信息</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关系的存储组织</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顺序</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哈希</a:t>
            </a:r>
            <a:r>
              <a:rPr lang="en-US" altLang="zh-CN" sz="2000" dirty="0" smtClean="0">
                <a:latin typeface="华文新魏" panose="02010800040101010101" pitchFamily="2" charset="-122"/>
                <a:ea typeface="华文新魏" panose="02010800040101010101" pitchFamily="2" charset="-122"/>
              </a:rPr>
              <a:t>/…)</a:t>
            </a:r>
          </a:p>
          <a:p>
            <a:pPr lvl="1">
              <a:lnSpc>
                <a:spcPct val="90000"/>
              </a:lnSpc>
            </a:pPr>
            <a:r>
              <a:rPr lang="zh-CN" altLang="en-US" sz="2000" dirty="0" smtClean="0">
                <a:latin typeface="华文新魏" panose="02010800040101010101" pitchFamily="2" charset="-122"/>
                <a:ea typeface="华文新魏" panose="02010800040101010101" pitchFamily="2" charset="-122"/>
              </a:rPr>
              <a:t>关系的存储位置</a:t>
            </a:r>
            <a:endParaRPr lang="en-US" altLang="zh-CN" sz="2000" dirty="0" smtClean="0">
              <a:latin typeface="华文新魏" panose="02010800040101010101" pitchFamily="2" charset="-122"/>
              <a:ea typeface="华文新魏" panose="02010800040101010101" pitchFamily="2" charset="-122"/>
            </a:endParaRPr>
          </a:p>
          <a:p>
            <a:pPr>
              <a:lnSpc>
                <a:spcPct val="90000"/>
              </a:lnSpc>
            </a:pPr>
            <a:r>
              <a:rPr lang="zh-CN" altLang="en-US" sz="2000" dirty="0" smtClean="0">
                <a:latin typeface="华文新魏" panose="02010800040101010101" pitchFamily="2" charset="-122"/>
                <a:ea typeface="华文新魏" panose="02010800040101010101" pitchFamily="2" charset="-122"/>
              </a:rPr>
              <a:t>索引信息</a:t>
            </a:r>
            <a:r>
              <a:rPr lang="en-US" altLang="zh-CN" sz="2000" dirty="0" smtClean="0">
                <a:latin typeface="华文新魏" panose="02010800040101010101" pitchFamily="2" charset="-122"/>
                <a:ea typeface="华文新魏" panose="02010800040101010101" pitchFamily="2" charset="-122"/>
              </a:rPr>
              <a:t> </a:t>
            </a:r>
          </a:p>
        </p:txBody>
      </p:sp>
      <p:sp>
        <p:nvSpPr>
          <p:cNvPr id="74756" name="Text Box 6"/>
          <p:cNvSpPr txBox="1">
            <a:spLocks noChangeArrowheads="1"/>
          </p:cNvSpPr>
          <p:nvPr/>
        </p:nvSpPr>
        <p:spPr bwMode="auto">
          <a:xfrm>
            <a:off x="914400" y="1228725"/>
            <a:ext cx="7445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50000"/>
              </a:spcBef>
              <a:buClrTx/>
              <a:buSzTx/>
              <a:buFont typeface="Wingdings" panose="05000000000000000000" pitchFamily="2" charset="2"/>
              <a:buNone/>
            </a:pPr>
            <a:r>
              <a:rPr lang="zh-CN" altLang="en-US" sz="2000" b="1">
                <a:solidFill>
                  <a:srgbClr val="000099"/>
                </a:solidFill>
                <a:latin typeface="华文新魏" panose="02010800040101010101" pitchFamily="2" charset="-122"/>
                <a:ea typeface="华文新魏" panose="02010800040101010101" pitchFamily="2" charset="-122"/>
              </a:rPr>
              <a:t>数据字典</a:t>
            </a:r>
            <a:r>
              <a:rPr lang="en-US" altLang="zh-CN" sz="2000">
                <a:solidFill>
                  <a:schemeClr val="tx1"/>
                </a:solidFill>
                <a:latin typeface="华文新魏" panose="02010800040101010101" pitchFamily="2" charset="-122"/>
                <a:ea typeface="华文新魏" panose="02010800040101010101" pitchFamily="2" charset="-122"/>
              </a:rPr>
              <a:t> (</a:t>
            </a:r>
            <a:r>
              <a:rPr lang="zh-CN" altLang="en-US" sz="2000">
                <a:solidFill>
                  <a:schemeClr val="tx1"/>
                </a:solidFill>
                <a:latin typeface="华文新魏" panose="02010800040101010101" pitchFamily="2" charset="-122"/>
                <a:ea typeface="华文新魏" panose="02010800040101010101" pitchFamily="2" charset="-122"/>
              </a:rPr>
              <a:t>也称为</a:t>
            </a:r>
            <a:r>
              <a:rPr lang="zh-CN" altLang="en-US" sz="2000" b="1">
                <a:solidFill>
                  <a:srgbClr val="000099"/>
                </a:solidFill>
                <a:latin typeface="华文新魏" panose="02010800040101010101" pitchFamily="2" charset="-122"/>
                <a:ea typeface="华文新魏" panose="02010800040101010101" pitchFamily="2" charset="-122"/>
              </a:rPr>
              <a:t>系统目录</a:t>
            </a:r>
            <a:r>
              <a:rPr lang="en-US" altLang="zh-CN" sz="2000">
                <a:solidFill>
                  <a:schemeClr val="tx1"/>
                </a:solidFill>
                <a:latin typeface="华文新魏" panose="02010800040101010101" pitchFamily="2" charset="-122"/>
                <a:ea typeface="华文新魏" panose="02010800040101010101" pitchFamily="2" charset="-122"/>
              </a:rPr>
              <a:t>) </a:t>
            </a:r>
            <a:r>
              <a:rPr lang="zh-CN" altLang="en-US" sz="2000">
                <a:solidFill>
                  <a:schemeClr val="tx1"/>
                </a:solidFill>
                <a:latin typeface="华文新魏" panose="02010800040101010101" pitchFamily="2" charset="-122"/>
                <a:ea typeface="华文新魏" panose="02010800040101010101" pitchFamily="2" charset="-122"/>
              </a:rPr>
              <a:t>存储</a:t>
            </a:r>
            <a:r>
              <a:rPr lang="zh-CN" altLang="en-US" sz="2000" b="1">
                <a:solidFill>
                  <a:srgbClr val="000099"/>
                </a:solidFill>
                <a:latin typeface="华文新魏" panose="02010800040101010101" pitchFamily="2" charset="-122"/>
                <a:ea typeface="华文新魏" panose="02010800040101010101" pitchFamily="2" charset="-122"/>
              </a:rPr>
              <a:t>元数据</a:t>
            </a:r>
            <a:r>
              <a:rPr lang="zh-CN" altLang="en-US" sz="2000">
                <a:solidFill>
                  <a:schemeClr val="tx1"/>
                </a:solidFill>
                <a:latin typeface="华文新魏" panose="02010800040101010101" pitchFamily="2" charset="-122"/>
                <a:ea typeface="华文新魏" panose="02010800040101010101" pitchFamily="2" charset="-122"/>
              </a:rPr>
              <a:t>，即关于数据的数据</a:t>
            </a:r>
            <a:endParaRPr lang="en-US" altLang="zh-CN" sz="2000">
              <a:solidFill>
                <a:schemeClr val="tx1"/>
              </a:solidFill>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kumimoji="1" lang="zh-CN" altLang="en-US" dirty="0" smtClean="0"/>
              <a:t>系统元数据的关系表示</a:t>
            </a:r>
          </a:p>
        </p:txBody>
      </p:sp>
      <p:sp>
        <p:nvSpPr>
          <p:cNvPr id="76803" name="Rectangle 6"/>
          <p:cNvSpPr>
            <a:spLocks noGrp="1" noChangeArrowheads="1"/>
          </p:cNvSpPr>
          <p:nvPr>
            <p:ph idx="1"/>
          </p:nvPr>
        </p:nvSpPr>
        <p:spPr>
          <a:xfrm>
            <a:off x="214009" y="1384300"/>
            <a:ext cx="4143981" cy="4873625"/>
          </a:xfrm>
        </p:spPr>
        <p:txBody>
          <a:bodyPr/>
          <a:lstStyle/>
          <a:p>
            <a:pPr>
              <a:spcBef>
                <a:spcPts val="0"/>
              </a:spcBef>
            </a:pPr>
            <a:r>
              <a:rPr lang="zh-CN" altLang="en-US" sz="2200" dirty="0" smtClean="0">
                <a:latin typeface="华文新魏" panose="02010800040101010101" pitchFamily="2" charset="-122"/>
                <a:ea typeface="华文新魏" panose="02010800040101010101" pitchFamily="2" charset="-122"/>
              </a:rPr>
              <a:t>右图是一种可选的元数据描述模式。</a:t>
            </a:r>
            <a:endParaRPr lang="en-US" altLang="zh-CN" sz="22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其中</a:t>
            </a:r>
            <a:r>
              <a:rPr lang="en-US" altLang="zh-CN" sz="2000" dirty="0" err="1" smtClean="0">
                <a:latin typeface="华文新魏" panose="02010800040101010101" pitchFamily="2" charset="-122"/>
                <a:ea typeface="华文新魏" panose="02010800040101010101" pitchFamily="2" charset="-122"/>
              </a:rPr>
              <a:t>Index_matadata</a:t>
            </a:r>
            <a:r>
              <a:rPr lang="zh-CN" altLang="en-US" sz="2000" dirty="0" smtClean="0">
                <a:latin typeface="华文新魏" panose="02010800040101010101" pitchFamily="2" charset="-122"/>
                <a:ea typeface="华文新魏" panose="02010800040101010101" pitchFamily="2" charset="-122"/>
              </a:rPr>
              <a:t>不符合</a:t>
            </a:r>
            <a:r>
              <a:rPr lang="en-US" altLang="zh-CN" sz="2000" dirty="0" smtClean="0">
                <a:latin typeface="华文新魏" panose="02010800040101010101" pitchFamily="2" charset="-122"/>
                <a:ea typeface="华文新魏" panose="02010800040101010101" pitchFamily="2" charset="-122"/>
              </a:rPr>
              <a:t>1NF</a:t>
            </a:r>
            <a:r>
              <a:rPr lang="zh-CN" altLang="en-US" sz="2000" dirty="0" smtClean="0">
                <a:latin typeface="华文新魏" panose="02010800040101010101" pitchFamily="2" charset="-122"/>
                <a:ea typeface="华文新魏" panose="02010800040101010101" pitchFamily="2" charset="-122"/>
              </a:rPr>
              <a:t>。数据字典通常存储成非规范的形式，以便快速存取</a:t>
            </a:r>
            <a:endParaRPr lang="en-US" altLang="zh-CN" sz="2000" dirty="0" smtClean="0">
              <a:latin typeface="华文新魏" panose="02010800040101010101" pitchFamily="2" charset="-122"/>
              <a:ea typeface="华文新魏" panose="02010800040101010101" pitchFamily="2" charset="-122"/>
            </a:endParaRPr>
          </a:p>
          <a:p>
            <a:pPr>
              <a:spcBef>
                <a:spcPts val="0"/>
              </a:spcBef>
            </a:pPr>
            <a:r>
              <a:rPr lang="zh-CN" altLang="en-US" sz="2200" dirty="0">
                <a:latin typeface="华文新魏" panose="02010800040101010101" pitchFamily="2" charset="-122"/>
                <a:ea typeface="华文新魏" panose="02010800040101010101" pitchFamily="2" charset="-122"/>
              </a:rPr>
              <a:t>当数据库系统从关系中查找记录时，首先从</a:t>
            </a:r>
            <a:r>
              <a:rPr lang="en-US" altLang="zh-CN" sz="2200" dirty="0" err="1" smtClean="0">
                <a:latin typeface="华文新魏" panose="02010800040101010101" pitchFamily="2" charset="-122"/>
                <a:ea typeface="华文新魏" panose="02010800040101010101" pitchFamily="2" charset="-122"/>
              </a:rPr>
              <a:t>Relation_matadata</a:t>
            </a:r>
            <a:r>
              <a:rPr lang="en-US" altLang="zh-CN" sz="2200" dirty="0" smtClean="0">
                <a:latin typeface="华文新魏" panose="02010800040101010101" pitchFamily="2" charset="-122"/>
                <a:ea typeface="华文新魏" panose="02010800040101010101" pitchFamily="2" charset="-122"/>
              </a:rPr>
              <a:t> </a:t>
            </a:r>
            <a:r>
              <a:rPr lang="zh-CN" altLang="en-US" sz="2200" dirty="0" smtClean="0">
                <a:latin typeface="华文新魏" panose="02010800040101010101" pitchFamily="2" charset="-122"/>
                <a:ea typeface="华文新魏" panose="02010800040101010101" pitchFamily="2" charset="-122"/>
              </a:rPr>
              <a:t>关系</a:t>
            </a:r>
            <a:r>
              <a:rPr lang="zh-CN" altLang="en-US" sz="2200" dirty="0">
                <a:latin typeface="华文新魏" panose="02010800040101010101" pitchFamily="2" charset="-122"/>
                <a:ea typeface="华文新魏" panose="02010800040101010101" pitchFamily="2" charset="-122"/>
              </a:rPr>
              <a:t>中查找关系的位置和存储组织，然后通过该信息取回记录。</a:t>
            </a:r>
            <a:endParaRPr lang="en-US" altLang="zh-CN" sz="2200" dirty="0">
              <a:latin typeface="华文新魏" panose="02010800040101010101" pitchFamily="2" charset="-122"/>
              <a:ea typeface="华文新魏" panose="02010800040101010101" pitchFamily="2" charset="-122"/>
            </a:endParaRPr>
          </a:p>
          <a:p>
            <a:pPr>
              <a:spcBef>
                <a:spcPts val="0"/>
              </a:spcBef>
            </a:pPr>
            <a:r>
              <a:rPr lang="zh-CN" altLang="en-US" sz="2200" dirty="0">
                <a:latin typeface="华文新魏" panose="02010800040101010101" pitchFamily="2" charset="-122"/>
                <a:ea typeface="华文新魏" panose="02010800040101010101" pitchFamily="2" charset="-122"/>
              </a:rPr>
              <a:t>在此之前，</a:t>
            </a:r>
            <a:r>
              <a:rPr lang="en-US" altLang="zh-CN" sz="2200" dirty="0" err="1">
                <a:latin typeface="华文新魏" panose="02010800040101010101" pitchFamily="2" charset="-122"/>
                <a:ea typeface="华文新魏" panose="02010800040101010101" pitchFamily="2" charset="-122"/>
              </a:rPr>
              <a:t>Relation_matadata</a:t>
            </a:r>
            <a:r>
              <a:rPr lang="zh-CN" altLang="en-US" sz="2200" dirty="0">
                <a:latin typeface="华文新魏" panose="02010800040101010101" pitchFamily="2" charset="-122"/>
                <a:ea typeface="华文新魏" panose="02010800040101010101" pitchFamily="2" charset="-122"/>
              </a:rPr>
              <a:t>自身的存储组织和位置必须记录在其他</a:t>
            </a:r>
            <a:r>
              <a:rPr lang="zh-CN" altLang="en-US" sz="2200" dirty="0" smtClean="0">
                <a:latin typeface="华文新魏" panose="02010800040101010101" pitchFamily="2" charset="-122"/>
                <a:ea typeface="华文新魏" panose="02010800040101010101" pitchFamily="2" charset="-122"/>
              </a:rPr>
              <a:t>地方</a:t>
            </a:r>
            <a:endParaRPr lang="en-US" altLang="zh-CN" sz="2200" dirty="0" smtClean="0">
              <a:latin typeface="华文新魏" panose="02010800040101010101" pitchFamily="2" charset="-122"/>
              <a:ea typeface="华文新魏" panose="02010800040101010101" pitchFamily="2" charset="-122"/>
            </a:endParaRPr>
          </a:p>
        </p:txBody>
      </p:sp>
      <p:pic>
        <p:nvPicPr>
          <p:cNvPr id="7680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7989" y="1380111"/>
            <a:ext cx="4452803" cy="369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grpSp>
        <p:nvGrpSpPr>
          <p:cNvPr id="7" name="Group 6"/>
          <p:cNvGrpSpPr>
            <a:grpSpLocks/>
          </p:cNvGrpSpPr>
          <p:nvPr/>
        </p:nvGrpSpPr>
        <p:grpSpPr bwMode="auto">
          <a:xfrm>
            <a:off x="6070527" y="4425815"/>
            <a:ext cx="1634966" cy="1941648"/>
            <a:chOff x="3841" y="1689"/>
            <a:chExt cx="1293" cy="2083"/>
          </a:xfrm>
        </p:grpSpPr>
        <p:pic>
          <p:nvPicPr>
            <p:cNvPr id="8" name="Picture 4"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8" y="1689"/>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3841" y="2881"/>
              <a:ext cx="1293" cy="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buSzPct val="60000"/>
              </a:pPr>
              <a:r>
                <a:rPr lang="en-US" altLang="zh-CN" dirty="0" err="1">
                  <a:solidFill>
                    <a:srgbClr val="FF0000"/>
                  </a:solidFill>
                  <a:latin typeface="华文新魏" panose="02010800040101010101" pitchFamily="2" charset="-122"/>
                  <a:ea typeface="华文新魏" panose="02010800040101010101" pitchFamily="2" charset="-122"/>
                </a:rPr>
                <a:t>Index_matadata</a:t>
              </a:r>
              <a:r>
                <a:rPr lang="zh-CN" altLang="en-US" dirty="0">
                  <a:solidFill>
                    <a:srgbClr val="FF0000"/>
                  </a:solidFill>
                  <a:latin typeface="华文新魏" panose="02010800040101010101" pitchFamily="2" charset="-122"/>
                  <a:ea typeface="华文新魏" panose="02010800040101010101" pitchFamily="2" charset="-122"/>
                </a:rPr>
                <a:t>不符合</a:t>
              </a:r>
              <a:r>
                <a:rPr lang="en-US" altLang="zh-CN" dirty="0" smtClean="0">
                  <a:solidFill>
                    <a:srgbClr val="FF0000"/>
                  </a:solidFill>
                  <a:latin typeface="华文新魏" panose="02010800040101010101" pitchFamily="2" charset="-122"/>
                  <a:ea typeface="华文新魏" panose="02010800040101010101" pitchFamily="2" charset="-122"/>
                </a:rPr>
                <a:t>1NF</a:t>
              </a:r>
              <a:r>
                <a:rPr lang="zh-CN" altLang="en-US" dirty="0" smtClean="0">
                  <a:solidFill>
                    <a:srgbClr val="FF0000"/>
                  </a:solidFill>
                  <a:latin typeface="华文新魏" panose="02010800040101010101" pitchFamily="2" charset="-122"/>
                  <a:ea typeface="华文新魏" panose="02010800040101010101" pitchFamily="2" charset="-122"/>
                </a:rPr>
                <a:t>，为什么？</a:t>
              </a:r>
              <a:endParaRPr lang="zh-CN" altLang="en-US" i="1" dirty="0">
                <a:solidFill>
                  <a:srgbClr val="FF0000"/>
                </a:solidFill>
                <a:ea typeface="华文行楷" panose="02010800040101010101" pitchFamily="2"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98475" y="293688"/>
            <a:ext cx="8077200" cy="609600"/>
          </a:xfrm>
        </p:spPr>
        <p:txBody>
          <a:bodyPr/>
          <a:lstStyle/>
          <a:p>
            <a:pPr>
              <a:defRPr/>
            </a:pPr>
            <a:r>
              <a:rPr kumimoji="1" lang="zh-CN" altLang="en-US" dirty="0" smtClean="0">
                <a:solidFill>
                  <a:schemeClr val="accent6">
                    <a:lumMod val="75000"/>
                  </a:schemeClr>
                </a:solidFill>
              </a:rPr>
              <a:t>数据库缓冲区</a:t>
            </a:r>
          </a:p>
        </p:txBody>
      </p:sp>
      <p:sp>
        <p:nvSpPr>
          <p:cNvPr id="79875" name="Rectangle 3"/>
          <p:cNvSpPr>
            <a:spLocks noGrp="1" noChangeArrowheads="1"/>
          </p:cNvSpPr>
          <p:nvPr>
            <p:ph type="body" idx="4294967295"/>
          </p:nvPr>
        </p:nvSpPr>
        <p:spPr>
          <a:xfrm>
            <a:off x="442913" y="1358900"/>
            <a:ext cx="8050212" cy="4816475"/>
          </a:xfrm>
        </p:spPr>
        <p:txBody>
          <a:bodyPr/>
          <a:lstStyle/>
          <a:p>
            <a:pPr>
              <a:spcBef>
                <a:spcPct val="0"/>
              </a:spcBef>
            </a:pPr>
            <a:r>
              <a:rPr lang="zh-CN" altLang="en-US" sz="2800" dirty="0" smtClean="0">
                <a:latin typeface="华文新魏" panose="02010800040101010101" pitchFamily="2" charset="-122"/>
                <a:ea typeface="华文新魏" panose="02010800040101010101" pitchFamily="2" charset="-122"/>
              </a:rPr>
              <a:t>数据库系统尽量减少磁盘和内存之间的数据块传输数量。可以在主存中保留尽可能多的块来减少磁盘访问次数</a:t>
            </a:r>
            <a:endParaRPr lang="en-US" altLang="zh-CN" sz="2800" dirty="0" smtClean="0">
              <a:latin typeface="华文新魏" panose="02010800040101010101" pitchFamily="2" charset="-122"/>
              <a:ea typeface="华文新魏" panose="02010800040101010101" pitchFamily="2" charset="-122"/>
            </a:endParaRPr>
          </a:p>
          <a:p>
            <a:pPr>
              <a:spcBef>
                <a:spcPct val="0"/>
              </a:spcBef>
            </a:pPr>
            <a:r>
              <a:rPr lang="zh-CN" altLang="en-US" sz="2800" b="1" dirty="0" smtClean="0">
                <a:solidFill>
                  <a:srgbClr val="000099"/>
                </a:solidFill>
                <a:latin typeface="华文新魏" panose="02010800040101010101" pitchFamily="2" charset="-122"/>
                <a:ea typeface="华文新魏" panose="02010800040101010101" pitchFamily="2" charset="-122"/>
              </a:rPr>
              <a:t>缓冲区</a:t>
            </a:r>
            <a:endParaRPr lang="en-US" altLang="zh-CN" sz="2800" b="1" dirty="0" smtClean="0">
              <a:latin typeface="华文新魏" panose="02010800040101010101" pitchFamily="2" charset="-122"/>
              <a:ea typeface="华文新魏" panose="02010800040101010101" pitchFamily="2" charset="-122"/>
            </a:endParaRPr>
          </a:p>
          <a:p>
            <a:pPr lvl="1">
              <a:spcBef>
                <a:spcPct val="0"/>
              </a:spcBef>
            </a:pPr>
            <a:r>
              <a:rPr lang="zh-CN" altLang="en-US" sz="2400" dirty="0" smtClean="0">
                <a:latin typeface="华文新魏" panose="02010800040101010101" pitchFamily="2" charset="-122"/>
                <a:ea typeface="华文新魏" panose="02010800040101010101" pitchFamily="2" charset="-122"/>
              </a:rPr>
              <a:t>部分主存用于存储磁盘块的副本</a:t>
            </a:r>
            <a:endParaRPr lang="en-US" altLang="zh-CN" sz="2400" dirty="0" smtClean="0">
              <a:latin typeface="华文新魏" panose="02010800040101010101" pitchFamily="2" charset="-122"/>
              <a:ea typeface="华文新魏" panose="02010800040101010101" pitchFamily="2" charset="-122"/>
            </a:endParaRPr>
          </a:p>
          <a:p>
            <a:pPr>
              <a:spcBef>
                <a:spcPct val="0"/>
              </a:spcBef>
            </a:pPr>
            <a:r>
              <a:rPr lang="zh-CN" altLang="en-US" sz="2800" b="1" dirty="0" smtClean="0">
                <a:solidFill>
                  <a:srgbClr val="000099"/>
                </a:solidFill>
                <a:latin typeface="华文新魏" panose="02010800040101010101" pitchFamily="2" charset="-122"/>
                <a:ea typeface="华文新魏" panose="02010800040101010101" pitchFamily="2" charset="-122"/>
              </a:rPr>
              <a:t>缓冲区管理</a:t>
            </a:r>
            <a:endParaRPr lang="en-US" altLang="zh-CN" sz="2800" dirty="0" smtClean="0">
              <a:latin typeface="华文新魏" panose="02010800040101010101" pitchFamily="2" charset="-122"/>
              <a:ea typeface="华文新魏" panose="02010800040101010101" pitchFamily="2" charset="-122"/>
            </a:endParaRPr>
          </a:p>
          <a:p>
            <a:pPr lvl="1">
              <a:spcBef>
                <a:spcPct val="0"/>
              </a:spcBef>
            </a:pPr>
            <a:r>
              <a:rPr lang="zh-CN" altLang="en-US" sz="2400" dirty="0" smtClean="0">
                <a:latin typeface="华文新魏" panose="02010800040101010101" pitchFamily="2" charset="-122"/>
                <a:ea typeface="华文新魏" panose="02010800040101010101" pitchFamily="2" charset="-122"/>
              </a:rPr>
              <a:t>负责在主存中分配缓冲区空间的子系统</a:t>
            </a:r>
            <a:endParaRPr lang="en-US" altLang="zh-CN" sz="24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484188" y="282575"/>
            <a:ext cx="8077200" cy="609600"/>
          </a:xfrm>
        </p:spPr>
        <p:txBody>
          <a:bodyPr/>
          <a:lstStyle/>
          <a:p>
            <a:pPr>
              <a:defRPr/>
            </a:pPr>
            <a:r>
              <a:rPr kumimoji="1" lang="zh-CN" altLang="en-US" dirty="0" smtClean="0">
                <a:solidFill>
                  <a:schemeClr val="accent6">
                    <a:lumMod val="75000"/>
                  </a:schemeClr>
                </a:solidFill>
              </a:rPr>
              <a:t>缓冲区管理</a:t>
            </a:r>
          </a:p>
        </p:txBody>
      </p:sp>
      <p:sp>
        <p:nvSpPr>
          <p:cNvPr id="46083" name="Rectangle 3"/>
          <p:cNvSpPr>
            <a:spLocks noGrp="1" noChangeArrowheads="1"/>
          </p:cNvSpPr>
          <p:nvPr>
            <p:ph type="body" idx="4294967295"/>
          </p:nvPr>
        </p:nvSpPr>
        <p:spPr>
          <a:xfrm>
            <a:off x="430213" y="1260475"/>
            <a:ext cx="8077200" cy="5026025"/>
          </a:xfrm>
        </p:spPr>
        <p:txBody>
          <a:bodyPr/>
          <a:lstStyle/>
          <a:p>
            <a:pPr marL="381000" indent="-381000">
              <a:spcBef>
                <a:spcPct val="0"/>
              </a:spcBef>
              <a:defRPr/>
            </a:pPr>
            <a:r>
              <a:rPr kumimoji="1" lang="zh-CN" altLang="en-US" sz="2800" dirty="0" smtClean="0">
                <a:latin typeface="华文新魏" panose="02010800040101010101" pitchFamily="2" charset="-122"/>
                <a:ea typeface="华文新魏" panose="02010800040101010101" pitchFamily="2" charset="-122"/>
              </a:rPr>
              <a:t>当应用程序需要从磁盘中得到一个块时，调用缓冲区管理程序</a:t>
            </a:r>
            <a:endParaRPr kumimoji="1" lang="en-US" altLang="zh-CN" sz="2800" dirty="0" smtClean="0">
              <a:latin typeface="华文新魏" panose="02010800040101010101" pitchFamily="2" charset="-122"/>
              <a:ea typeface="华文新魏" panose="02010800040101010101" pitchFamily="2" charset="-122"/>
            </a:endParaRPr>
          </a:p>
          <a:p>
            <a:pPr marL="781050" lvl="1" indent="-381000">
              <a:spcBef>
                <a:spcPct val="0"/>
              </a:spcBef>
              <a:defRPr/>
            </a:pPr>
            <a:r>
              <a:rPr kumimoji="1" lang="zh-CN" altLang="en-US" sz="2400" dirty="0" smtClean="0">
                <a:latin typeface="华文新魏" panose="02010800040101010101" pitchFamily="2" charset="-122"/>
                <a:ea typeface="华文新魏" panose="02010800040101010101" pitchFamily="2" charset="-122"/>
                <a:cs typeface="+mn-ea"/>
              </a:rPr>
              <a:t>如果这个块已经在缓冲区里，缓冲区管理程序返回这个块在主存中的地址</a:t>
            </a:r>
            <a:endParaRPr kumimoji="1" lang="en-US" altLang="zh-CN" sz="2400" dirty="0" smtClean="0">
              <a:latin typeface="华文新魏" panose="02010800040101010101" pitchFamily="2" charset="-122"/>
              <a:ea typeface="华文新魏" panose="02010800040101010101" pitchFamily="2" charset="-122"/>
              <a:cs typeface="+mn-ea"/>
            </a:endParaRPr>
          </a:p>
          <a:p>
            <a:pPr marL="781050" lvl="1" indent="-381000">
              <a:spcBef>
                <a:spcPct val="0"/>
              </a:spcBef>
              <a:defRPr/>
            </a:pPr>
            <a:r>
              <a:rPr kumimoji="1" lang="zh-CN" altLang="en-US" sz="2400" dirty="0" smtClean="0">
                <a:latin typeface="华文新魏" panose="02010800040101010101" pitchFamily="2" charset="-122"/>
                <a:ea typeface="华文新魏" panose="02010800040101010101" pitchFamily="2" charset="-122"/>
                <a:cs typeface="+mn-ea"/>
              </a:rPr>
              <a:t>如果这个块不在缓冲区中，缓冲区管理程序</a:t>
            </a:r>
            <a:endParaRPr kumimoji="1" lang="en-US" altLang="zh-CN" sz="2400" dirty="0" smtClean="0">
              <a:latin typeface="华文新魏" panose="02010800040101010101" pitchFamily="2" charset="-122"/>
              <a:ea typeface="华文新魏" panose="02010800040101010101" pitchFamily="2" charset="-122"/>
              <a:cs typeface="+mn-ea"/>
            </a:endParaRPr>
          </a:p>
          <a:p>
            <a:pPr marL="1123950" lvl="2" indent="-381000">
              <a:spcBef>
                <a:spcPct val="0"/>
              </a:spcBef>
              <a:defRPr/>
            </a:pPr>
            <a:r>
              <a:rPr kumimoji="1" lang="en-US" altLang="zh-CN" sz="2000" dirty="0" smtClean="0">
                <a:latin typeface="华文新魏" panose="02010800040101010101" pitchFamily="2" charset="-122"/>
                <a:ea typeface="华文新魏" panose="02010800040101010101" pitchFamily="2" charset="-122"/>
                <a:cs typeface="+mn-ea"/>
              </a:rPr>
              <a:t>1</a:t>
            </a:r>
            <a:r>
              <a:rPr kumimoji="1" lang="zh-CN" altLang="en-US" sz="2000" dirty="0" smtClean="0">
                <a:latin typeface="华文新魏" panose="02010800040101010101" pitchFamily="2" charset="-122"/>
                <a:ea typeface="华文新魏" panose="02010800040101010101" pitchFamily="2" charset="-122"/>
                <a:cs typeface="+mn-ea"/>
              </a:rPr>
              <a:t>、为这个块在缓冲区中分配空间</a:t>
            </a:r>
            <a:endParaRPr kumimoji="1" lang="en-US" altLang="zh-CN" sz="2000" dirty="0" smtClean="0">
              <a:latin typeface="华文新魏" panose="02010800040101010101" pitchFamily="2" charset="-122"/>
              <a:ea typeface="华文新魏" panose="02010800040101010101" pitchFamily="2" charset="-122"/>
              <a:cs typeface="+mn-ea"/>
            </a:endParaRPr>
          </a:p>
          <a:p>
            <a:pPr marL="1466850" lvl="3" indent="-381000">
              <a:spcBef>
                <a:spcPct val="0"/>
              </a:spcBef>
              <a:defRPr/>
            </a:pPr>
            <a:r>
              <a:rPr kumimoji="1" lang="zh-CN" altLang="en-US" dirty="0" smtClean="0">
                <a:latin typeface="华文新魏" panose="02010800040101010101" pitchFamily="2" charset="-122"/>
                <a:ea typeface="华文新魏" panose="02010800040101010101" pitchFamily="2" charset="-122"/>
                <a:cs typeface="+mn-ea"/>
              </a:rPr>
              <a:t>如果缓冲区满了，替换</a:t>
            </a:r>
            <a:r>
              <a:rPr kumimoji="1" lang="en-US" altLang="zh-CN" dirty="0" smtClean="0">
                <a:latin typeface="华文新魏" panose="02010800040101010101" pitchFamily="2" charset="-122"/>
                <a:ea typeface="华文新魏" panose="02010800040101010101" pitchFamily="2" charset="-122"/>
                <a:cs typeface="+mn-ea"/>
              </a:rPr>
              <a:t>(</a:t>
            </a:r>
            <a:r>
              <a:rPr kumimoji="1" lang="zh-CN" altLang="en-US" dirty="0" smtClean="0">
                <a:latin typeface="华文新魏" panose="02010800040101010101" pitchFamily="2" charset="-122"/>
                <a:ea typeface="华文新魏" panose="02010800040101010101" pitchFamily="2" charset="-122"/>
                <a:cs typeface="+mn-ea"/>
              </a:rPr>
              <a:t>抛出</a:t>
            </a:r>
            <a:r>
              <a:rPr kumimoji="1" lang="en-US" altLang="zh-CN" dirty="0" smtClean="0">
                <a:latin typeface="华文新魏" panose="02010800040101010101" pitchFamily="2" charset="-122"/>
                <a:ea typeface="华文新魏" panose="02010800040101010101" pitchFamily="2" charset="-122"/>
                <a:cs typeface="+mn-ea"/>
              </a:rPr>
              <a:t>)</a:t>
            </a:r>
            <a:r>
              <a:rPr kumimoji="1" lang="zh-CN" altLang="en-US" dirty="0" smtClean="0">
                <a:latin typeface="华文新魏" panose="02010800040101010101" pitchFamily="2" charset="-122"/>
                <a:ea typeface="华文新魏" panose="02010800040101010101" pitchFamily="2" charset="-122"/>
                <a:cs typeface="+mn-ea"/>
              </a:rPr>
              <a:t>某些块</a:t>
            </a:r>
            <a:endParaRPr kumimoji="1" lang="en-US" altLang="zh-CN" dirty="0" smtClean="0">
              <a:latin typeface="华文新魏" panose="02010800040101010101" pitchFamily="2" charset="-122"/>
              <a:ea typeface="华文新魏" panose="02010800040101010101" pitchFamily="2" charset="-122"/>
              <a:cs typeface="+mn-ea"/>
            </a:endParaRPr>
          </a:p>
          <a:p>
            <a:pPr marL="1466850" lvl="3" indent="-381000">
              <a:spcBef>
                <a:spcPct val="0"/>
              </a:spcBef>
              <a:defRPr/>
            </a:pPr>
            <a:r>
              <a:rPr kumimoji="1" lang="zh-CN" altLang="en-US" dirty="0" smtClean="0">
                <a:latin typeface="华文新魏" panose="02010800040101010101" pitchFamily="2" charset="-122"/>
                <a:ea typeface="华文新魏" panose="02010800040101010101" pitchFamily="2" charset="-122"/>
                <a:cs typeface="+mn-ea"/>
              </a:rPr>
              <a:t>替换出的块如果被修改则需要写回磁盘</a:t>
            </a:r>
            <a:endParaRPr kumimoji="1" lang="en-US" altLang="zh-CN" dirty="0" smtClean="0">
              <a:latin typeface="华文新魏" panose="02010800040101010101" pitchFamily="2" charset="-122"/>
              <a:ea typeface="华文新魏" panose="02010800040101010101" pitchFamily="2" charset="-122"/>
              <a:cs typeface="+mn-ea"/>
            </a:endParaRPr>
          </a:p>
          <a:p>
            <a:pPr marL="1123950" lvl="2" indent="-381000">
              <a:spcBef>
                <a:spcPct val="0"/>
              </a:spcBef>
              <a:defRPr/>
            </a:pPr>
            <a:r>
              <a:rPr kumimoji="1" lang="en-US" altLang="zh-CN" sz="2000" dirty="0" smtClean="0">
                <a:latin typeface="华文新魏" panose="02010800040101010101" pitchFamily="2" charset="-122"/>
                <a:ea typeface="华文新魏" panose="02010800040101010101" pitchFamily="2" charset="-122"/>
                <a:cs typeface="+mn-ea"/>
              </a:rPr>
              <a:t>2</a:t>
            </a:r>
            <a:r>
              <a:rPr kumimoji="1" lang="zh-CN" altLang="en-US" sz="2000" dirty="0" smtClean="0">
                <a:latin typeface="华文新魏" panose="02010800040101010101" pitchFamily="2" charset="-122"/>
                <a:ea typeface="华文新魏" panose="02010800040101010101" pitchFamily="2" charset="-122"/>
                <a:cs typeface="+mn-ea"/>
              </a:rPr>
              <a:t>、将当前应用程序需要的块从磁盘中读到缓冲区中，并将这个块在主存中的地址返回给请求者</a:t>
            </a:r>
            <a:endParaRPr kumimoji="1" lang="en-US" altLang="zh-CN" sz="2000" dirty="0" smtClean="0">
              <a:latin typeface="华文新魏" panose="02010800040101010101" pitchFamily="2" charset="-122"/>
              <a:ea typeface="华文新魏" panose="02010800040101010101" pitchFamily="2" charset="-122"/>
              <a:cs typeface="+mn-ea"/>
            </a:endParaRPr>
          </a:p>
          <a:p>
            <a:pPr marL="723900" lvl="1" indent="-381000">
              <a:spcBef>
                <a:spcPct val="0"/>
              </a:spcBef>
              <a:defRPr/>
            </a:pPr>
            <a:r>
              <a:rPr kumimoji="1" lang="zh-CN" altLang="en-US" sz="2400" dirty="0" smtClean="0">
                <a:latin typeface="华文新魏" panose="02010800040101010101" pitchFamily="2" charset="-122"/>
                <a:ea typeface="华文新魏" panose="02010800040101010101" pitchFamily="2" charset="-122"/>
                <a:cs typeface="+mn-ea"/>
              </a:rPr>
              <a:t>对于缓冲区的块替换策略而言，目标是减少对磁盘的访问。但是精确预测哪个块将被访问是不可能的，操作系统用过去块访问模式来预测未来的访问查询。</a:t>
            </a:r>
            <a:endParaRPr kumimoji="1" lang="en-US" altLang="zh-CN" sz="2400" dirty="0" smtClean="0">
              <a:latin typeface="华文新魏" panose="02010800040101010101" pitchFamily="2" charset="-122"/>
              <a:ea typeface="华文新魏" panose="02010800040101010101" pitchFamily="2" charset="-122"/>
              <a:cs typeface="+mn-ea"/>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数据库存储架构</a:t>
            </a:r>
            <a:endParaRPr lang="zh-CN" altLang="en-US" dirty="0"/>
          </a:p>
        </p:txBody>
      </p:sp>
      <p:sp>
        <p:nvSpPr>
          <p:cNvPr id="3" name="内容占位符 2"/>
          <p:cNvSpPr>
            <a:spLocks noGrp="1"/>
          </p:cNvSpPr>
          <p:nvPr>
            <p:ph idx="1"/>
          </p:nvPr>
        </p:nvSpPr>
        <p:spPr/>
        <p:txBody>
          <a:bodyPr/>
          <a:lstStyle/>
          <a:p>
            <a:r>
              <a:rPr lang="zh-CN" altLang="en-US" sz="2400" dirty="0" smtClean="0">
                <a:latin typeface="华文新魏" panose="02010800040101010101" pitchFamily="2" charset="-122"/>
                <a:ea typeface="华文新魏" panose="02010800040101010101" pitchFamily="2" charset="-122"/>
              </a:rPr>
              <a:t>持久性数据存储在非易失存储器中，通常是磁盘或者固态硬盘</a:t>
            </a:r>
            <a:endParaRPr lang="en-US" altLang="zh-CN" sz="2400" dirty="0" smtClean="0">
              <a:latin typeface="华文新魏" panose="02010800040101010101" pitchFamily="2" charset="-122"/>
              <a:ea typeface="华文新魏" panose="02010800040101010101" pitchFamily="2" charset="-122"/>
            </a:endParaRPr>
          </a:p>
          <a:p>
            <a:pPr lvl="1"/>
            <a:r>
              <a:rPr lang="zh-CN" altLang="en-US" sz="2200" dirty="0" smtClean="0">
                <a:latin typeface="华文新魏" panose="02010800040101010101" pitchFamily="2" charset="-122"/>
                <a:ea typeface="华文新魏" panose="02010800040101010101" pitchFamily="2" charset="-122"/>
              </a:rPr>
              <a:t>磁盘和固态硬盘均是块结构设备，即以块为单位读或者写数据</a:t>
            </a:r>
            <a:endParaRPr lang="en-US" altLang="zh-CN" sz="2200" dirty="0" smtClean="0">
              <a:latin typeface="华文新魏" panose="02010800040101010101" pitchFamily="2" charset="-122"/>
              <a:ea typeface="华文新魏" panose="02010800040101010101" pitchFamily="2" charset="-122"/>
            </a:endParaRPr>
          </a:p>
          <a:p>
            <a:pPr lvl="1"/>
            <a:r>
              <a:rPr lang="zh-CN" altLang="en-US" sz="2200" dirty="0" smtClean="0">
                <a:latin typeface="华文新魏" panose="02010800040101010101" pitchFamily="2" charset="-122"/>
                <a:ea typeface="华文新魏" panose="02010800040101010101" pitchFamily="2" charset="-122"/>
              </a:rPr>
              <a:t>数据库处理记录，一个记录通常比块小很多</a:t>
            </a:r>
            <a:endParaRPr lang="en-US" altLang="zh-CN" sz="22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大多数数据库使用操作系统文件作为存储记录的中间层，抽象底层块的细节</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为了保证有效访问和故障恢复，数据库系统也必须了解块</a:t>
            </a:r>
            <a:endParaRPr lang="en-US" altLang="zh-CN" sz="2400" dirty="0" smtClean="0">
              <a:latin typeface="华文新魏" panose="02010800040101010101" pitchFamily="2" charset="-122"/>
              <a:ea typeface="华文新魏" panose="02010800040101010101" pitchFamily="2" charset="-122"/>
            </a:endParaRPr>
          </a:p>
          <a:p>
            <a:pPr lvl="1"/>
            <a:endParaRPr lang="zh-CN" altLang="en-US" sz="2200" dirty="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4253328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87350" y="302640"/>
            <a:ext cx="8077200" cy="609600"/>
          </a:xfrm>
        </p:spPr>
        <p:txBody>
          <a:bodyPr/>
          <a:lstStyle/>
          <a:p>
            <a:pPr>
              <a:defRPr/>
            </a:pPr>
            <a:r>
              <a:rPr kumimoji="1" lang="zh-CN" altLang="en-US" dirty="0" smtClean="0">
                <a:solidFill>
                  <a:schemeClr val="accent6">
                    <a:lumMod val="75000"/>
                  </a:schemeClr>
                </a:solidFill>
              </a:rPr>
              <a:t>缓冲区替换策略</a:t>
            </a:r>
            <a:endParaRPr kumimoji="1" lang="en-US" altLang="zh-CN" dirty="0" smtClean="0">
              <a:solidFill>
                <a:schemeClr val="accent6">
                  <a:lumMod val="75000"/>
                </a:schemeClr>
              </a:solidFill>
            </a:endParaRPr>
          </a:p>
        </p:txBody>
      </p:sp>
      <p:sp>
        <p:nvSpPr>
          <p:cNvPr id="83971" name="Rectangle 3"/>
          <p:cNvSpPr>
            <a:spLocks noGrp="1" noChangeArrowheads="1"/>
          </p:cNvSpPr>
          <p:nvPr>
            <p:ph type="body" idx="4294967295"/>
          </p:nvPr>
        </p:nvSpPr>
        <p:spPr>
          <a:xfrm>
            <a:off x="619125" y="1397979"/>
            <a:ext cx="7629930" cy="5019675"/>
          </a:xfrm>
        </p:spPr>
        <p:txBody>
          <a:bodyPr/>
          <a:lstStyle/>
          <a:p>
            <a:pPr>
              <a:spcBef>
                <a:spcPts val="0"/>
              </a:spcBef>
            </a:pPr>
            <a:r>
              <a:rPr lang="zh-CN" altLang="en-US" sz="2800" b="1" dirty="0" smtClean="0">
                <a:latin typeface="华文新魏" panose="02010800040101010101" pitchFamily="2" charset="-122"/>
                <a:ea typeface="华文新魏" panose="02010800040101010101" pitchFamily="2" charset="-122"/>
              </a:rPr>
              <a:t>被钉住的块</a:t>
            </a:r>
            <a:endParaRPr lang="en-US" altLang="zh-CN" sz="2800" b="1" dirty="0" smtClean="0">
              <a:latin typeface="华文新魏" panose="02010800040101010101" pitchFamily="2" charset="-122"/>
              <a:ea typeface="华文新魏" panose="02010800040101010101" pitchFamily="2" charset="-122"/>
            </a:endParaRPr>
          </a:p>
          <a:p>
            <a:pPr lvl="1">
              <a:spcBef>
                <a:spcPts val="0"/>
              </a:spcBef>
            </a:pPr>
            <a:r>
              <a:rPr lang="zh-CN" altLang="en-US" sz="2400" dirty="0" smtClean="0">
                <a:latin typeface="华文新魏" panose="02010800040101010101" pitchFamily="2" charset="-122"/>
                <a:ea typeface="华文新魏" panose="02010800040101010101" pitchFamily="2" charset="-122"/>
              </a:rPr>
              <a:t>为了使数据库系统能够从系统崩溃中恢复，限制一个块写回磁盘的时间非常重要。</a:t>
            </a:r>
            <a:endParaRPr lang="en-US" altLang="zh-CN" sz="24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a:latin typeface="华文新魏" panose="02010800040101010101" pitchFamily="2" charset="-122"/>
                <a:ea typeface="华文新魏" panose="02010800040101010101" pitchFamily="2" charset="-122"/>
              </a:rPr>
              <a:t>当一</a:t>
            </a:r>
            <a:r>
              <a:rPr lang="zh-CN" altLang="en-US" sz="2000" dirty="0" smtClean="0">
                <a:latin typeface="华文新魏" panose="02010800040101010101" pitchFamily="2" charset="-122"/>
                <a:ea typeface="华文新魏" panose="02010800040101010101" pitchFamily="2" charset="-122"/>
              </a:rPr>
              <a:t>个块的更新操作正在执行时，大多数恢复系统不允许将该块写回磁盘。</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400" dirty="0" smtClean="0">
                <a:latin typeface="华文新魏" panose="02010800040101010101" pitchFamily="2" charset="-122"/>
                <a:ea typeface="华文新魏" panose="02010800040101010101" pitchFamily="2" charset="-122"/>
              </a:rPr>
              <a:t>不允许写回磁盘的块称为被钉住的块</a:t>
            </a:r>
            <a:endParaRPr lang="en-US" altLang="zh-CN" sz="2400" dirty="0" smtClean="0">
              <a:latin typeface="华文新魏" panose="02010800040101010101" pitchFamily="2" charset="-122"/>
              <a:ea typeface="华文新魏" panose="02010800040101010101" pitchFamily="2" charset="-122"/>
            </a:endParaRPr>
          </a:p>
          <a:p>
            <a:pPr>
              <a:spcBef>
                <a:spcPts val="0"/>
              </a:spcBef>
            </a:pPr>
            <a:r>
              <a:rPr lang="zh-CN" altLang="en-US" sz="2800" b="1" dirty="0" smtClean="0">
                <a:latin typeface="华文新魏" panose="02010800040101010101" pitchFamily="2" charset="-122"/>
                <a:ea typeface="华文新魏" panose="02010800040101010101" pitchFamily="2" charset="-122"/>
              </a:rPr>
              <a:t>块的强制写出</a:t>
            </a:r>
            <a:endParaRPr lang="en-US" altLang="zh-CN" sz="2800" b="1" dirty="0" smtClean="0">
              <a:latin typeface="华文新魏" panose="02010800040101010101" pitchFamily="2" charset="-122"/>
              <a:ea typeface="华文新魏" panose="02010800040101010101" pitchFamily="2" charset="-122"/>
            </a:endParaRPr>
          </a:p>
          <a:p>
            <a:pPr lvl="1">
              <a:spcBef>
                <a:spcPts val="0"/>
              </a:spcBef>
            </a:pPr>
            <a:r>
              <a:rPr lang="zh-CN" altLang="en-US" sz="2400" dirty="0" smtClean="0">
                <a:latin typeface="华文新魏" panose="02010800040101010101" pitchFamily="2" charset="-122"/>
                <a:ea typeface="华文新魏" panose="02010800040101010101" pitchFamily="2" charset="-122"/>
              </a:rPr>
              <a:t>有些时候，尽管不需要一个块所占用的存储空间，但是也必须把这个块写回磁盘，这样的写操作称为块的强制写出。</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400" dirty="0" smtClean="0">
                <a:latin typeface="华文新魏" panose="02010800040101010101" pitchFamily="2" charset="-122"/>
                <a:ea typeface="华文新魏" panose="02010800040101010101" pitchFamily="2" charset="-122"/>
              </a:rPr>
              <a:t>作用在于：主存的内容在系统崩溃时将丢失，而磁盘上的内容在系统崩溃时得以保留，块的强制写出能够保护数据。</a:t>
            </a:r>
            <a:endParaRPr lang="en-US" altLang="zh-CN" sz="2400" dirty="0" smtClean="0">
              <a:latin typeface="华文新魏" panose="02010800040101010101" pitchFamily="2" charset="-122"/>
              <a:ea typeface="华文新魏" panose="02010800040101010101" pitchFamily="2" charset="-122"/>
            </a:endParaRPr>
          </a:p>
          <a:p>
            <a:pPr>
              <a:spcBef>
                <a:spcPts val="0"/>
              </a:spcBef>
            </a:pPr>
            <a:endParaRPr lang="en-US" altLang="zh-CN" sz="26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84188" y="254000"/>
            <a:ext cx="8077200" cy="609600"/>
          </a:xfrm>
        </p:spPr>
        <p:txBody>
          <a:bodyPr/>
          <a:lstStyle/>
          <a:p>
            <a:pPr>
              <a:defRPr/>
            </a:pPr>
            <a:r>
              <a:rPr kumimoji="1" lang="zh-CN" altLang="en-US" dirty="0" smtClean="0">
                <a:solidFill>
                  <a:schemeClr val="accent6">
                    <a:lumMod val="75000"/>
                  </a:schemeClr>
                </a:solidFill>
              </a:rPr>
              <a:t>缓冲区替换策略</a:t>
            </a:r>
            <a:r>
              <a:rPr kumimoji="1" lang="en-US" altLang="zh-CN" dirty="0" smtClean="0">
                <a:solidFill>
                  <a:schemeClr val="accent6">
                    <a:lumMod val="75000"/>
                  </a:schemeClr>
                </a:solidFill>
              </a:rPr>
              <a:t>(</a:t>
            </a:r>
            <a:r>
              <a:rPr kumimoji="1" lang="zh-CN" altLang="en-US" dirty="0" smtClean="0">
                <a:solidFill>
                  <a:schemeClr val="accent6">
                    <a:lumMod val="75000"/>
                  </a:schemeClr>
                </a:solidFill>
              </a:rPr>
              <a:t>续</a:t>
            </a:r>
            <a:r>
              <a:rPr kumimoji="1" lang="en-US" altLang="zh-CN" dirty="0" smtClean="0">
                <a:solidFill>
                  <a:schemeClr val="accent6">
                    <a:lumMod val="75000"/>
                  </a:schemeClr>
                </a:solidFill>
              </a:rPr>
              <a:t>)</a:t>
            </a:r>
            <a:endParaRPr kumimoji="1" lang="zh-CN" altLang="en-US" dirty="0" smtClean="0">
              <a:solidFill>
                <a:schemeClr val="accent6">
                  <a:lumMod val="75000"/>
                </a:schemeClr>
              </a:solidFill>
            </a:endParaRPr>
          </a:p>
        </p:txBody>
      </p:sp>
      <p:sp>
        <p:nvSpPr>
          <p:cNvPr id="86019" name="Rectangle 3"/>
          <p:cNvSpPr>
            <a:spLocks noGrp="1" noChangeArrowheads="1"/>
          </p:cNvSpPr>
          <p:nvPr>
            <p:ph type="body" idx="4294967295"/>
          </p:nvPr>
        </p:nvSpPr>
        <p:spPr>
          <a:xfrm>
            <a:off x="696913" y="1282700"/>
            <a:ext cx="8048076" cy="1238250"/>
          </a:xfrm>
        </p:spPr>
        <p:txBody>
          <a:bodyPr/>
          <a:lstStyle/>
          <a:p>
            <a:r>
              <a:rPr lang="zh-CN" altLang="en-US" sz="2400" dirty="0" smtClean="0">
                <a:latin typeface="华文新魏" panose="02010800040101010101" pitchFamily="2" charset="-122"/>
                <a:ea typeface="华文新魏" panose="02010800040101010101" pitchFamily="2" charset="-122"/>
              </a:rPr>
              <a:t>系统替换掉那些最近最少使用的块</a:t>
            </a:r>
            <a:r>
              <a:rPr lang="en-US" altLang="zh-CN" sz="2400" dirty="0" smtClean="0">
                <a:latin typeface="华文新魏" panose="02010800040101010101" pitchFamily="2" charset="-122"/>
                <a:ea typeface="华文新魏" panose="02010800040101010101" pitchFamily="2" charset="-122"/>
              </a:rPr>
              <a:t> (</a:t>
            </a:r>
            <a:r>
              <a:rPr lang="en-US" altLang="zh-CN" sz="2400" dirty="0" smtClean="0">
                <a:solidFill>
                  <a:srgbClr val="000099"/>
                </a:solidFill>
                <a:latin typeface="华文新魏" panose="02010800040101010101" pitchFamily="2" charset="-122"/>
                <a:ea typeface="华文新魏" panose="02010800040101010101" pitchFamily="2" charset="-122"/>
              </a:rPr>
              <a:t>LRU</a:t>
            </a:r>
            <a:r>
              <a:rPr lang="zh-CN" altLang="en-US" sz="2400" dirty="0" smtClean="0">
                <a:solidFill>
                  <a:srgbClr val="000099"/>
                </a:solidFill>
                <a:latin typeface="华文新魏" panose="02010800040101010101" pitchFamily="2" charset="-122"/>
                <a:ea typeface="华文新魏" panose="02010800040101010101" pitchFamily="2" charset="-122"/>
              </a:rPr>
              <a:t>策略</a:t>
            </a:r>
            <a:r>
              <a:rPr lang="en-US" altLang="zh-CN" sz="2400" dirty="0" smtClean="0">
                <a:latin typeface="华文新魏" panose="02010800040101010101" pitchFamily="2" charset="-122"/>
                <a:ea typeface="华文新魏" panose="02010800040101010101" pitchFamily="2" charset="-122"/>
              </a:rPr>
              <a:t>)</a:t>
            </a:r>
          </a:p>
          <a:p>
            <a:pPr lvl="1"/>
            <a:r>
              <a:rPr lang="en-US" altLang="zh-CN" sz="2000" dirty="0" smtClean="0">
                <a:latin typeface="华文新魏" panose="02010800040101010101" pitchFamily="2" charset="-122"/>
                <a:ea typeface="华文新魏" panose="02010800040101010101" pitchFamily="2" charset="-122"/>
              </a:rPr>
              <a:t>LRU</a:t>
            </a:r>
            <a:r>
              <a:rPr lang="zh-CN" altLang="en-US" sz="2000" dirty="0" smtClean="0">
                <a:latin typeface="华文新魏" panose="02010800040101010101" pitchFamily="2" charset="-122"/>
                <a:ea typeface="华文新魏" panose="02010800040101010101" pitchFamily="2" charset="-122"/>
              </a:rPr>
              <a:t>的思想是替换最近访问最少的块。</a:t>
            </a:r>
            <a:endParaRPr lang="en-US" altLang="zh-CN" sz="20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考虑如下</a:t>
            </a:r>
            <a:r>
              <a:rPr lang="en-US" altLang="zh-CN" sz="1800" dirty="0" smtClean="0">
                <a:latin typeface="华文新魏" panose="02010800040101010101" pitchFamily="2" charset="-122"/>
                <a:ea typeface="华文新魏" panose="02010800040101010101" pitchFamily="2" charset="-122"/>
              </a:rPr>
              <a:t>SQL</a:t>
            </a:r>
            <a:r>
              <a:rPr lang="zh-CN" altLang="en-US" sz="1800" dirty="0" smtClean="0">
                <a:latin typeface="华文新魏" panose="02010800040101010101" pitchFamily="2" charset="-122"/>
                <a:ea typeface="华文新魏" panose="02010800040101010101" pitchFamily="2" charset="-122"/>
              </a:rPr>
              <a:t>和伪代码：</a:t>
            </a:r>
          </a:p>
          <a:p>
            <a:pPr lvl="2"/>
            <a:r>
              <a:rPr lang="en-US" altLang="zh-CN" sz="1800" dirty="0" smtClean="0">
                <a:latin typeface="华文新魏" panose="02010800040101010101" pitchFamily="2" charset="-122"/>
                <a:ea typeface="华文新魏" panose="02010800040101010101" pitchFamily="2" charset="-122"/>
              </a:rPr>
              <a:t>select </a:t>
            </a:r>
            <a:r>
              <a:rPr lang="en-US" altLang="zh-CN" sz="1800" dirty="0" err="1" smtClean="0">
                <a:latin typeface="华文新魏" panose="02010800040101010101" pitchFamily="2" charset="-122"/>
                <a:ea typeface="华文新魏" panose="02010800040101010101" pitchFamily="2" charset="-122"/>
              </a:rPr>
              <a:t>dname,tname</a:t>
            </a:r>
            <a:r>
              <a:rPr lang="en-US" altLang="zh-CN" sz="1800" dirty="0" smtClean="0">
                <a:latin typeface="华文新魏" panose="02010800040101010101" pitchFamily="2" charset="-122"/>
                <a:ea typeface="华文新魏" panose="02010800040101010101" pitchFamily="2" charset="-122"/>
              </a:rPr>
              <a:t> from T,D where </a:t>
            </a:r>
            <a:r>
              <a:rPr lang="en-US" altLang="zh-CN" sz="1800" dirty="0" err="1" smtClean="0">
                <a:latin typeface="华文新魏" panose="02010800040101010101" pitchFamily="2" charset="-122"/>
                <a:ea typeface="华文新魏" panose="02010800040101010101" pitchFamily="2" charset="-122"/>
              </a:rPr>
              <a:t>T.dno</a:t>
            </a:r>
            <a:r>
              <a:rPr lang="en-US" altLang="zh-CN" sz="1800" dirty="0" smtClean="0">
                <a:latin typeface="华文新魏" panose="02010800040101010101" pitchFamily="2" charset="-122"/>
                <a:ea typeface="华文新魏" panose="02010800040101010101" pitchFamily="2" charset="-122"/>
              </a:rPr>
              <a:t> = </a:t>
            </a:r>
            <a:r>
              <a:rPr lang="en-US" altLang="zh-CN" sz="1800" dirty="0" err="1" smtClean="0">
                <a:latin typeface="华文新魏" panose="02010800040101010101" pitchFamily="2" charset="-122"/>
                <a:ea typeface="华文新魏" panose="02010800040101010101" pitchFamily="2" charset="-122"/>
              </a:rPr>
              <a:t>D.dno</a:t>
            </a:r>
            <a:endParaRPr lang="en-US" altLang="zh-CN" sz="18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
        <p:nvSpPr>
          <p:cNvPr id="86022" name="TextBox 3"/>
          <p:cNvSpPr txBox="1">
            <a:spLocks noChangeArrowheads="1"/>
          </p:cNvSpPr>
          <p:nvPr/>
        </p:nvSpPr>
        <p:spPr bwMode="auto">
          <a:xfrm>
            <a:off x="1263365" y="2770215"/>
            <a:ext cx="61722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for each T </a:t>
            </a:r>
            <a:r>
              <a:rPr lang="zh-CN" altLang="en-US" sz="2200" dirty="0">
                <a:latin typeface="华文新魏" panose="02010800040101010101" pitchFamily="2" charset="-122"/>
                <a:ea typeface="华文新魏" panose="02010800040101010101" pitchFamily="2" charset="-122"/>
              </a:rPr>
              <a:t>中的元组 </a:t>
            </a:r>
            <a:r>
              <a:rPr lang="en-US" altLang="zh-CN" sz="2200" dirty="0">
                <a:latin typeface="华文新魏" panose="02010800040101010101" pitchFamily="2" charset="-122"/>
                <a:ea typeface="华文新魏" panose="02010800040101010101" pitchFamily="2" charset="-122"/>
              </a:rPr>
              <a:t>t do </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for each D </a:t>
            </a:r>
            <a:r>
              <a:rPr lang="zh-CN" altLang="en-US" sz="2200" dirty="0">
                <a:latin typeface="华文新魏" panose="02010800040101010101" pitchFamily="2" charset="-122"/>
                <a:ea typeface="华文新魏" panose="02010800040101010101" pitchFamily="2" charset="-122"/>
              </a:rPr>
              <a:t>中的元组 </a:t>
            </a:r>
            <a:r>
              <a:rPr lang="en-US" altLang="zh-CN" sz="2200" dirty="0">
                <a:latin typeface="华文新魏" panose="02010800040101010101" pitchFamily="2" charset="-122"/>
                <a:ea typeface="华文新魏" panose="02010800040101010101" pitchFamily="2" charset="-122"/>
              </a:rPr>
              <a:t>d do</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if t[</a:t>
            </a:r>
            <a:r>
              <a:rPr lang="en-US" altLang="zh-CN" sz="2200" dirty="0" err="1">
                <a:latin typeface="华文新魏" panose="02010800040101010101" pitchFamily="2" charset="-122"/>
                <a:ea typeface="华文新魏" panose="02010800040101010101" pitchFamily="2" charset="-122"/>
              </a:rPr>
              <a:t>dno</a:t>
            </a:r>
            <a:r>
              <a:rPr lang="en-US" altLang="zh-CN" sz="2200" dirty="0">
                <a:latin typeface="华文新魏" panose="02010800040101010101" pitchFamily="2" charset="-122"/>
                <a:ea typeface="华文新魏" panose="02010800040101010101" pitchFamily="2" charset="-122"/>
              </a:rPr>
              <a:t>] = d[</a:t>
            </a:r>
            <a:r>
              <a:rPr lang="en-US" altLang="zh-CN" sz="2200" dirty="0" err="1">
                <a:latin typeface="华文新魏" panose="02010800040101010101" pitchFamily="2" charset="-122"/>
                <a:ea typeface="华文新魏" panose="02010800040101010101" pitchFamily="2" charset="-122"/>
              </a:rPr>
              <a:t>dno</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then begin</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令</a:t>
            </a:r>
            <a:r>
              <a:rPr lang="en-US" altLang="zh-CN" sz="2200" dirty="0">
                <a:latin typeface="华文新魏" panose="02010800040101010101" pitchFamily="2" charset="-122"/>
                <a:ea typeface="华文新魏" panose="02010800040101010101" pitchFamily="2" charset="-122"/>
              </a:rPr>
              <a:t>x</a:t>
            </a:r>
            <a:r>
              <a:rPr lang="zh-CN" altLang="en-US" sz="2200" dirty="0">
                <a:latin typeface="华文新魏" panose="02010800040101010101" pitchFamily="2" charset="-122"/>
                <a:ea typeface="华文新魏" panose="02010800040101010101" pitchFamily="2" charset="-122"/>
              </a:rPr>
              <a:t>为下列定义的元组：</a:t>
            </a:r>
            <a:endParaRPr lang="en-US" altLang="zh-CN" sz="2200" dirty="0">
              <a:latin typeface="华文新魏" panose="02010800040101010101" pitchFamily="2" charset="-122"/>
              <a:ea typeface="华文新魏" panose="02010800040101010101" pitchFamily="2" charset="-122"/>
            </a:endParaRPr>
          </a:p>
          <a:p>
            <a:pPr>
              <a:spcBef>
                <a:spcPct val="0"/>
              </a:spcBef>
              <a:buClrTx/>
              <a:buSzTx/>
              <a:buFont typeface="Wingdings" panose="05000000000000000000" pitchFamily="2" charset="2"/>
              <a:buNone/>
            </a:pPr>
            <a:r>
              <a:rPr lang="en-US" altLang="zh-CN" sz="2200" dirty="0" smtClean="0">
                <a:latin typeface="华文新魏" panose="02010800040101010101" pitchFamily="2" charset="-122"/>
                <a:ea typeface="华文新魏" panose="02010800040101010101" pitchFamily="2" charset="-122"/>
              </a:rPr>
              <a:t>            x[</a:t>
            </a:r>
            <a:r>
              <a:rPr lang="en-US" altLang="zh-CN" sz="2200" dirty="0" err="1" smtClean="0">
                <a:latin typeface="华文新魏" panose="02010800040101010101" pitchFamily="2" charset="-122"/>
                <a:ea typeface="华文新魏" panose="02010800040101010101" pitchFamily="2" charset="-122"/>
              </a:rPr>
              <a:t>tname</a:t>
            </a:r>
            <a:r>
              <a:rPr lang="en-US" altLang="zh-CN" sz="2200" dirty="0">
                <a:latin typeface="华文新魏" panose="02010800040101010101" pitchFamily="2" charset="-122"/>
                <a:ea typeface="华文新魏" panose="02010800040101010101" pitchFamily="2" charset="-122"/>
              </a:rPr>
              <a:t>] = t[</a:t>
            </a:r>
            <a:r>
              <a:rPr lang="en-US" altLang="zh-CN" sz="2200" dirty="0" err="1">
                <a:latin typeface="华文新魏" panose="02010800040101010101" pitchFamily="2" charset="-122"/>
                <a:ea typeface="华文新魏" panose="02010800040101010101" pitchFamily="2" charset="-122"/>
              </a:rPr>
              <a:t>tname</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en-US" altLang="zh-CN" sz="2200" dirty="0" smtClean="0">
                <a:latin typeface="华文新魏" panose="02010800040101010101" pitchFamily="2" charset="-122"/>
                <a:ea typeface="华文新魏" panose="02010800040101010101" pitchFamily="2" charset="-122"/>
              </a:rPr>
              <a:t>x[</a:t>
            </a:r>
            <a:r>
              <a:rPr lang="en-US" altLang="zh-CN" sz="2200" dirty="0" err="1" smtClean="0">
                <a:latin typeface="华文新魏" panose="02010800040101010101" pitchFamily="2" charset="-122"/>
                <a:ea typeface="华文新魏" panose="02010800040101010101" pitchFamily="2" charset="-122"/>
              </a:rPr>
              <a:t>dname</a:t>
            </a:r>
            <a:r>
              <a:rPr lang="en-US" altLang="zh-CN" sz="2200" dirty="0">
                <a:latin typeface="华文新魏" panose="02010800040101010101" pitchFamily="2" charset="-122"/>
                <a:ea typeface="华文新魏" panose="02010800040101010101" pitchFamily="2" charset="-122"/>
              </a:rPr>
              <a:t>] = d[</a:t>
            </a:r>
            <a:r>
              <a:rPr lang="en-US" altLang="zh-CN" sz="2200" dirty="0" err="1">
                <a:latin typeface="华文新魏" panose="02010800040101010101" pitchFamily="2" charset="-122"/>
                <a:ea typeface="华文新魏" panose="02010800040101010101" pitchFamily="2" charset="-122"/>
              </a:rPr>
              <a:t>dname</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将元组</a:t>
            </a:r>
            <a:r>
              <a:rPr lang="en-US" altLang="zh-CN" sz="2200" dirty="0">
                <a:latin typeface="华文新魏" panose="02010800040101010101" pitchFamily="2" charset="-122"/>
                <a:ea typeface="华文新魏" panose="02010800040101010101" pitchFamily="2" charset="-122"/>
              </a:rPr>
              <a:t>x</a:t>
            </a:r>
            <a:r>
              <a:rPr lang="zh-CN" altLang="en-US" sz="2200" dirty="0">
                <a:latin typeface="华文新魏" panose="02010800040101010101" pitchFamily="2" charset="-122"/>
                <a:ea typeface="华文新魏" panose="02010800040101010101" pitchFamily="2" charset="-122"/>
              </a:rPr>
              <a:t>包含进结果集中</a:t>
            </a:r>
            <a:endParaRPr lang="en-US" altLang="zh-CN" sz="2200" dirty="0">
              <a:latin typeface="华文新魏" panose="02010800040101010101" pitchFamily="2" charset="-122"/>
              <a:ea typeface="华文新魏" panose="02010800040101010101" pitchFamily="2" charset="-122"/>
            </a:endParaRP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end</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end</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end  </a:t>
            </a:r>
            <a:endParaRPr lang="zh-CN" altLang="en-US" sz="2200"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84188" y="254000"/>
            <a:ext cx="8077200" cy="609600"/>
          </a:xfrm>
        </p:spPr>
        <p:txBody>
          <a:bodyPr/>
          <a:lstStyle/>
          <a:p>
            <a:pPr>
              <a:defRPr/>
            </a:pPr>
            <a:r>
              <a:rPr kumimoji="1" lang="zh-CN" altLang="en-US" dirty="0" smtClean="0">
                <a:solidFill>
                  <a:schemeClr val="accent6">
                    <a:lumMod val="75000"/>
                  </a:schemeClr>
                </a:solidFill>
              </a:rPr>
              <a:t>缓冲区替换策略</a:t>
            </a:r>
            <a:r>
              <a:rPr kumimoji="1" lang="en-US" altLang="zh-CN" dirty="0">
                <a:solidFill>
                  <a:schemeClr val="accent6">
                    <a:lumMod val="75000"/>
                  </a:schemeClr>
                </a:solidFill>
              </a:rPr>
              <a:t>(</a:t>
            </a:r>
            <a:r>
              <a:rPr kumimoji="1" lang="zh-CN" altLang="en-US" dirty="0">
                <a:solidFill>
                  <a:schemeClr val="accent6">
                    <a:lumMod val="75000"/>
                  </a:schemeClr>
                </a:solidFill>
              </a:rPr>
              <a:t>续</a:t>
            </a:r>
            <a:r>
              <a:rPr kumimoji="1" lang="en-US" altLang="zh-CN" dirty="0">
                <a:solidFill>
                  <a:schemeClr val="accent6">
                    <a:lumMod val="75000"/>
                  </a:schemeClr>
                </a:solidFill>
              </a:rPr>
              <a:t>)</a:t>
            </a:r>
            <a:endParaRPr kumimoji="1" lang="zh-CN" altLang="en-US" dirty="0" smtClean="0">
              <a:solidFill>
                <a:schemeClr val="accent6">
                  <a:lumMod val="75000"/>
                </a:schemeClr>
              </a:solidFill>
            </a:endParaRPr>
          </a:p>
        </p:txBody>
      </p:sp>
      <p:sp>
        <p:nvSpPr>
          <p:cNvPr id="88067" name="Rectangle 3"/>
          <p:cNvSpPr>
            <a:spLocks noGrp="1" noChangeArrowheads="1"/>
          </p:cNvSpPr>
          <p:nvPr>
            <p:ph type="body" idx="4294967295"/>
          </p:nvPr>
        </p:nvSpPr>
        <p:spPr>
          <a:xfrm>
            <a:off x="696913" y="1357313"/>
            <a:ext cx="7864475" cy="5067300"/>
          </a:xfrm>
        </p:spPr>
        <p:txBody>
          <a:bodyPr/>
          <a:lstStyle/>
          <a:p>
            <a:r>
              <a:rPr lang="zh-CN" altLang="en-US" sz="2400" dirty="0" smtClean="0">
                <a:latin typeface="华文新魏" panose="02010800040101010101" pitchFamily="2" charset="-122"/>
                <a:ea typeface="华文新魏" panose="02010800040101010101" pitchFamily="2" charset="-122"/>
              </a:rPr>
              <a:t>系统替换掉那些最近最少使用的块</a:t>
            </a:r>
            <a:r>
              <a:rPr lang="en-US" altLang="zh-CN" sz="2400" dirty="0" smtClean="0">
                <a:latin typeface="华文新魏" panose="02010800040101010101" pitchFamily="2" charset="-122"/>
                <a:ea typeface="华文新魏" panose="02010800040101010101" pitchFamily="2" charset="-122"/>
              </a:rPr>
              <a:t> (</a:t>
            </a:r>
            <a:r>
              <a:rPr lang="en-US" altLang="zh-CN" sz="2400" dirty="0" smtClean="0">
                <a:solidFill>
                  <a:srgbClr val="000099"/>
                </a:solidFill>
                <a:latin typeface="华文新魏" panose="02010800040101010101" pitchFamily="2" charset="-122"/>
                <a:ea typeface="华文新魏" panose="02010800040101010101" pitchFamily="2" charset="-122"/>
              </a:rPr>
              <a:t>LRU</a:t>
            </a:r>
            <a:r>
              <a:rPr lang="zh-CN" altLang="en-US" sz="2400" dirty="0" smtClean="0">
                <a:solidFill>
                  <a:srgbClr val="000099"/>
                </a:solidFill>
                <a:latin typeface="华文新魏" panose="02010800040101010101" pitchFamily="2" charset="-122"/>
                <a:ea typeface="华文新魏" panose="02010800040101010101" pitchFamily="2" charset="-122"/>
              </a:rPr>
              <a:t>策略</a:t>
            </a:r>
            <a:r>
              <a:rPr lang="en-US" altLang="zh-CN" sz="2400" dirty="0" smtClean="0">
                <a:latin typeface="华文新魏" panose="02010800040101010101" pitchFamily="2" charset="-122"/>
                <a:ea typeface="华文新魏" panose="02010800040101010101" pitchFamily="2" charset="-122"/>
              </a:rPr>
              <a:t>)</a:t>
            </a:r>
          </a:p>
          <a:p>
            <a:pPr lvl="1"/>
            <a:r>
              <a:rPr lang="en-US" altLang="zh-CN" sz="2200" dirty="0" smtClean="0">
                <a:latin typeface="华文新魏" panose="02010800040101010101" pitchFamily="2" charset="-122"/>
                <a:ea typeface="华文新魏" panose="02010800040101010101" pitchFamily="2" charset="-122"/>
              </a:rPr>
              <a:t>LRU</a:t>
            </a:r>
            <a:r>
              <a:rPr lang="zh-CN" altLang="en-US" sz="2200" dirty="0" smtClean="0">
                <a:latin typeface="华文新魏" panose="02010800040101010101" pitchFamily="2" charset="-122"/>
                <a:ea typeface="华文新魏" panose="02010800040101010101" pitchFamily="2" charset="-122"/>
              </a:rPr>
              <a:t>的思想是替换最近访问最少的块，适用于大部分场景</a:t>
            </a:r>
            <a:endParaRPr lang="en-US" altLang="zh-CN" sz="2200" dirty="0" smtClean="0">
              <a:latin typeface="华文新魏" panose="02010800040101010101" pitchFamily="2" charset="-122"/>
              <a:ea typeface="华文新魏" panose="02010800040101010101" pitchFamily="2" charset="-122"/>
            </a:endParaRPr>
          </a:p>
          <a:p>
            <a:pPr lvl="1"/>
            <a:r>
              <a:rPr lang="en-US" altLang="zh-CN" sz="2200" dirty="0" smtClean="0">
                <a:latin typeface="华文新魏" panose="02010800040101010101" pitchFamily="2" charset="-122"/>
                <a:ea typeface="华文新魏" panose="02010800040101010101" pitchFamily="2" charset="-122"/>
              </a:rPr>
              <a:t>LRU</a:t>
            </a:r>
            <a:r>
              <a:rPr lang="zh-CN" altLang="en-US" sz="2200" dirty="0" smtClean="0">
                <a:latin typeface="华文新魏" panose="02010800040101010101" pitchFamily="2" charset="-122"/>
                <a:ea typeface="华文新魏" panose="02010800040101010101" pitchFamily="2" charset="-122"/>
              </a:rPr>
              <a:t>策略可能对某些特定访问模式来讲是一个坏的策略，比如重复扫描</a:t>
            </a:r>
            <a:endParaRPr lang="en-US" altLang="zh-CN" sz="2200" dirty="0" smtClean="0">
              <a:latin typeface="华文新魏" panose="02010800040101010101" pitchFamily="2" charset="-122"/>
              <a:ea typeface="华文新魏" panose="02010800040101010101" pitchFamily="2" charset="-122"/>
            </a:endParaRPr>
          </a:p>
          <a:p>
            <a:pPr lvl="2"/>
            <a:r>
              <a:rPr lang="zh-CN" altLang="en-US" sz="2000" dirty="0" smtClean="0">
                <a:latin typeface="华文新魏" panose="02010800040101010101" pitchFamily="2" charset="-122"/>
                <a:ea typeface="华文新魏" panose="02010800040101010101" pitchFamily="2" charset="-122"/>
              </a:rPr>
              <a:t>见上一页</a:t>
            </a:r>
            <a:r>
              <a:rPr lang="en-US" altLang="zh-CN" sz="2000" dirty="0" smtClean="0">
                <a:latin typeface="华文新魏" panose="02010800040101010101" pitchFamily="2" charset="-122"/>
                <a:ea typeface="华文新魏" panose="02010800040101010101" pitchFamily="2" charset="-122"/>
              </a:rPr>
              <a:t>SQL</a:t>
            </a:r>
            <a:r>
              <a:rPr lang="zh-CN" altLang="en-US" sz="2000" dirty="0" smtClean="0">
                <a:latin typeface="华文新魏" panose="02010800040101010101" pitchFamily="2" charset="-122"/>
                <a:ea typeface="华文新魏" panose="02010800040101010101" pitchFamily="2" charset="-122"/>
              </a:rPr>
              <a:t>和伪代码</a:t>
            </a:r>
            <a:endParaRPr lang="en-US" altLang="zh-CN" sz="2000" dirty="0" smtClean="0">
              <a:latin typeface="华文新魏" panose="02010800040101010101" pitchFamily="2" charset="-122"/>
              <a:ea typeface="华文新魏" panose="02010800040101010101" pitchFamily="2" charset="-122"/>
            </a:endParaRPr>
          </a:p>
          <a:p>
            <a:pPr lvl="1"/>
            <a:r>
              <a:rPr lang="zh-CN" altLang="en-US" sz="2200" dirty="0" smtClean="0">
                <a:latin typeface="华文新魏" panose="02010800040101010101" pitchFamily="2" charset="-122"/>
                <a:ea typeface="华文新魏" panose="02010800040101010101" pitchFamily="2" charset="-122"/>
              </a:rPr>
              <a:t>查询优化器提供的用以启发替换策略的混合策略，效果会更好</a:t>
            </a:r>
            <a:endParaRPr lang="en-US" altLang="zh-CN" sz="2200" dirty="0" smtClean="0">
              <a:latin typeface="华文新魏" panose="02010800040101010101" pitchFamily="2" charset="-122"/>
              <a:ea typeface="华文新魏" panose="02010800040101010101" pitchFamily="2" charset="-122"/>
            </a:endParaRPr>
          </a:p>
          <a:p>
            <a:pPr>
              <a:defRPr/>
            </a:pPr>
            <a:r>
              <a:rPr kumimoji="1" lang="zh-CN" altLang="en-US" sz="2400" dirty="0" smtClean="0">
                <a:latin typeface="华文新魏" panose="02010800040101010101" pitchFamily="2" charset="-122"/>
                <a:ea typeface="华文新魏" panose="02010800040101010101" pitchFamily="2" charset="-122"/>
                <a:sym typeface="+mn-ea"/>
              </a:rPr>
              <a:t>最近</a:t>
            </a:r>
            <a:r>
              <a:rPr kumimoji="1" lang="zh-CN" altLang="en-US" sz="2400" dirty="0">
                <a:latin typeface="华文新魏" panose="02010800040101010101" pitchFamily="2" charset="-122"/>
                <a:ea typeface="华文新魏" panose="02010800040101010101" pitchFamily="2" charset="-122"/>
                <a:sym typeface="+mn-ea"/>
              </a:rPr>
              <a:t>最常使用策略</a:t>
            </a:r>
            <a:r>
              <a:rPr kumimoji="1" lang="en-US" altLang="zh-CN" sz="2400" dirty="0">
                <a:latin typeface="华文新魏" panose="02010800040101010101" pitchFamily="2" charset="-122"/>
                <a:ea typeface="华文新魏" panose="02010800040101010101" pitchFamily="2" charset="-122"/>
                <a:sym typeface="+mn-ea"/>
              </a:rPr>
              <a:t>(</a:t>
            </a:r>
            <a:r>
              <a:rPr lang="en-US" altLang="zh-CN" sz="2400" dirty="0">
                <a:solidFill>
                  <a:srgbClr val="000099"/>
                </a:solidFill>
                <a:latin typeface="华文新魏" panose="02010800040101010101" pitchFamily="2" charset="-122"/>
                <a:ea typeface="华文新魏" panose="02010800040101010101" pitchFamily="2" charset="-122"/>
                <a:sym typeface="+mn-ea"/>
              </a:rPr>
              <a:t>MRU</a:t>
            </a:r>
            <a:r>
              <a:rPr lang="zh-CN" altLang="en-US" sz="2400" dirty="0">
                <a:solidFill>
                  <a:srgbClr val="000099"/>
                </a:solidFill>
                <a:latin typeface="华文新魏" panose="02010800040101010101" pitchFamily="2" charset="-122"/>
                <a:ea typeface="华文新魏" panose="02010800040101010101" pitchFamily="2" charset="-122"/>
                <a:sym typeface="+mn-ea"/>
              </a:rPr>
              <a:t>策略</a:t>
            </a:r>
            <a:r>
              <a:rPr kumimoji="1" lang="zh-CN" altLang="en-US" sz="2400" dirty="0" smtClean="0">
                <a:latin typeface="华文新魏" panose="02010800040101010101" pitchFamily="2" charset="-122"/>
                <a:ea typeface="华文新魏" panose="02010800040101010101" pitchFamily="2" charset="-122"/>
                <a:sym typeface="+mn-ea"/>
              </a:rPr>
              <a:t>，</a:t>
            </a:r>
            <a:r>
              <a:rPr kumimoji="1" lang="en-US" altLang="zh-CN" sz="2400" dirty="0">
                <a:latin typeface="华文新魏" panose="02010800040101010101" pitchFamily="2" charset="-122"/>
                <a:ea typeface="华文新魏" panose="02010800040101010101" pitchFamily="2" charset="-122"/>
                <a:sym typeface="+mn-ea"/>
              </a:rPr>
              <a:t>Most Recently Used)</a:t>
            </a:r>
          </a:p>
          <a:p>
            <a:pPr lvl="1">
              <a:defRPr/>
            </a:pPr>
            <a:r>
              <a:rPr kumimoji="1" lang="zh-CN" altLang="en-US" sz="2400" dirty="0">
                <a:latin typeface="华文新魏" panose="02010800040101010101" pitchFamily="2" charset="-122"/>
                <a:ea typeface="华文新魏" panose="02010800040101010101" pitchFamily="2" charset="-122"/>
                <a:sym typeface="+mn-ea"/>
              </a:rPr>
              <a:t>系统必须把当前正在处理的块钉住。在块中最后一个元组处理完毕后，这个块就不再被钉住，成为最近最常使用的块</a:t>
            </a:r>
            <a:r>
              <a:rPr kumimoji="1" lang="en-US" altLang="zh-CN" sz="2400" dirty="0">
                <a:latin typeface="华文新魏" panose="02010800040101010101" pitchFamily="2" charset="-122"/>
                <a:ea typeface="华文新魏" panose="02010800040101010101" pitchFamily="2" charset="-122"/>
                <a:sym typeface="+mn-ea"/>
              </a:rPr>
              <a:t>(</a:t>
            </a:r>
            <a:r>
              <a:rPr kumimoji="1" lang="zh-CN" altLang="en-US" sz="2400" dirty="0">
                <a:latin typeface="华文新魏" panose="02010800040101010101" pitchFamily="2" charset="-122"/>
                <a:ea typeface="华文新魏" panose="02010800040101010101" pitchFamily="2" charset="-122"/>
                <a:sym typeface="+mn-ea"/>
              </a:rPr>
              <a:t>替换时替换最近最常使用的块</a:t>
            </a:r>
            <a:r>
              <a:rPr kumimoji="1" lang="en-US" altLang="zh-CN" sz="2400" dirty="0">
                <a:latin typeface="华文新魏" panose="02010800040101010101" pitchFamily="2" charset="-122"/>
                <a:ea typeface="华文新魏" panose="02010800040101010101" pitchFamily="2" charset="-122"/>
                <a:sym typeface="+mn-ea"/>
              </a:rPr>
              <a:t>)</a:t>
            </a:r>
          </a:p>
          <a:p>
            <a:endParaRPr lang="en-US" altLang="zh-CN" sz="24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
        <p:nvSpPr>
          <p:cNvPr id="6" name="TextBox 3"/>
          <p:cNvSpPr txBox="1">
            <a:spLocks noChangeArrowheads="1"/>
          </p:cNvSpPr>
          <p:nvPr/>
        </p:nvSpPr>
        <p:spPr bwMode="auto">
          <a:xfrm>
            <a:off x="1436688" y="1982748"/>
            <a:ext cx="6172200" cy="3816429"/>
          </a:xfrm>
          <a:prstGeom prst="rect">
            <a:avLst/>
          </a:prstGeom>
          <a:solidFill>
            <a:schemeClr val="tx1"/>
          </a:solidFill>
          <a:ln>
            <a:noFill/>
          </a:ln>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for each T </a:t>
            </a:r>
            <a:r>
              <a:rPr lang="zh-CN" altLang="en-US" sz="2200" dirty="0">
                <a:latin typeface="华文新魏" panose="02010800040101010101" pitchFamily="2" charset="-122"/>
                <a:ea typeface="华文新魏" panose="02010800040101010101" pitchFamily="2" charset="-122"/>
              </a:rPr>
              <a:t>中的元组 </a:t>
            </a:r>
            <a:r>
              <a:rPr lang="en-US" altLang="zh-CN" sz="2200" dirty="0">
                <a:latin typeface="华文新魏" panose="02010800040101010101" pitchFamily="2" charset="-122"/>
                <a:ea typeface="华文新魏" panose="02010800040101010101" pitchFamily="2" charset="-122"/>
              </a:rPr>
              <a:t>t do </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for each D </a:t>
            </a:r>
            <a:r>
              <a:rPr lang="zh-CN" altLang="en-US" sz="2200" dirty="0">
                <a:latin typeface="华文新魏" panose="02010800040101010101" pitchFamily="2" charset="-122"/>
                <a:ea typeface="华文新魏" panose="02010800040101010101" pitchFamily="2" charset="-122"/>
              </a:rPr>
              <a:t>中的元组 </a:t>
            </a:r>
            <a:r>
              <a:rPr lang="en-US" altLang="zh-CN" sz="2200" dirty="0">
                <a:latin typeface="华文新魏" panose="02010800040101010101" pitchFamily="2" charset="-122"/>
                <a:ea typeface="华文新魏" panose="02010800040101010101" pitchFamily="2" charset="-122"/>
              </a:rPr>
              <a:t>d do</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if t[</a:t>
            </a:r>
            <a:r>
              <a:rPr lang="en-US" altLang="zh-CN" sz="2200" dirty="0" err="1">
                <a:latin typeface="华文新魏" panose="02010800040101010101" pitchFamily="2" charset="-122"/>
                <a:ea typeface="华文新魏" panose="02010800040101010101" pitchFamily="2" charset="-122"/>
              </a:rPr>
              <a:t>dno</a:t>
            </a:r>
            <a:r>
              <a:rPr lang="en-US" altLang="zh-CN" sz="2200" dirty="0">
                <a:latin typeface="华文新魏" panose="02010800040101010101" pitchFamily="2" charset="-122"/>
                <a:ea typeface="华文新魏" panose="02010800040101010101" pitchFamily="2" charset="-122"/>
              </a:rPr>
              <a:t>] = d[</a:t>
            </a:r>
            <a:r>
              <a:rPr lang="en-US" altLang="zh-CN" sz="2200" dirty="0" err="1">
                <a:latin typeface="华文新魏" panose="02010800040101010101" pitchFamily="2" charset="-122"/>
                <a:ea typeface="华文新魏" panose="02010800040101010101" pitchFamily="2" charset="-122"/>
              </a:rPr>
              <a:t>dno</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then begin</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令</a:t>
            </a:r>
            <a:r>
              <a:rPr lang="en-US" altLang="zh-CN" sz="2200" dirty="0">
                <a:latin typeface="华文新魏" panose="02010800040101010101" pitchFamily="2" charset="-122"/>
                <a:ea typeface="华文新魏" panose="02010800040101010101" pitchFamily="2" charset="-122"/>
              </a:rPr>
              <a:t>x</a:t>
            </a:r>
            <a:r>
              <a:rPr lang="zh-CN" altLang="en-US" sz="2200" dirty="0">
                <a:latin typeface="华文新魏" panose="02010800040101010101" pitchFamily="2" charset="-122"/>
                <a:ea typeface="华文新魏" panose="02010800040101010101" pitchFamily="2" charset="-122"/>
              </a:rPr>
              <a:t>为下列定义的元组：</a:t>
            </a:r>
            <a:endParaRPr lang="en-US" altLang="zh-CN" sz="2200" dirty="0">
              <a:latin typeface="华文新魏" panose="02010800040101010101" pitchFamily="2" charset="-122"/>
              <a:ea typeface="华文新魏" panose="02010800040101010101" pitchFamily="2" charset="-122"/>
            </a:endParaRPr>
          </a:p>
          <a:p>
            <a:pPr>
              <a:spcBef>
                <a:spcPct val="0"/>
              </a:spcBef>
              <a:buClrTx/>
              <a:buSzTx/>
              <a:buFont typeface="Wingdings" panose="05000000000000000000" pitchFamily="2" charset="2"/>
              <a:buNone/>
            </a:pPr>
            <a:r>
              <a:rPr lang="en-US" altLang="zh-CN" sz="2200" dirty="0" smtClean="0">
                <a:latin typeface="华文新魏" panose="02010800040101010101" pitchFamily="2" charset="-122"/>
                <a:ea typeface="华文新魏" panose="02010800040101010101" pitchFamily="2" charset="-122"/>
              </a:rPr>
              <a:t>            x[</a:t>
            </a:r>
            <a:r>
              <a:rPr lang="en-US" altLang="zh-CN" sz="2200" dirty="0" err="1" smtClean="0">
                <a:latin typeface="华文新魏" panose="02010800040101010101" pitchFamily="2" charset="-122"/>
                <a:ea typeface="华文新魏" panose="02010800040101010101" pitchFamily="2" charset="-122"/>
              </a:rPr>
              <a:t>tname</a:t>
            </a:r>
            <a:r>
              <a:rPr lang="en-US" altLang="zh-CN" sz="2200" dirty="0">
                <a:latin typeface="华文新魏" panose="02010800040101010101" pitchFamily="2" charset="-122"/>
                <a:ea typeface="华文新魏" panose="02010800040101010101" pitchFamily="2" charset="-122"/>
              </a:rPr>
              <a:t>] = t[</a:t>
            </a:r>
            <a:r>
              <a:rPr lang="en-US" altLang="zh-CN" sz="2200" dirty="0" err="1">
                <a:latin typeface="华文新魏" panose="02010800040101010101" pitchFamily="2" charset="-122"/>
                <a:ea typeface="华文新魏" panose="02010800040101010101" pitchFamily="2" charset="-122"/>
              </a:rPr>
              <a:t>tname</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en-US" altLang="zh-CN" sz="2200" dirty="0" smtClean="0">
                <a:latin typeface="华文新魏" panose="02010800040101010101" pitchFamily="2" charset="-122"/>
                <a:ea typeface="华文新魏" panose="02010800040101010101" pitchFamily="2" charset="-122"/>
              </a:rPr>
              <a:t>x[</a:t>
            </a:r>
            <a:r>
              <a:rPr lang="en-US" altLang="zh-CN" sz="2200" dirty="0" err="1" smtClean="0">
                <a:latin typeface="华文新魏" panose="02010800040101010101" pitchFamily="2" charset="-122"/>
                <a:ea typeface="华文新魏" panose="02010800040101010101" pitchFamily="2" charset="-122"/>
              </a:rPr>
              <a:t>dname</a:t>
            </a:r>
            <a:r>
              <a:rPr lang="en-US" altLang="zh-CN" sz="2200" dirty="0">
                <a:latin typeface="华文新魏" panose="02010800040101010101" pitchFamily="2" charset="-122"/>
                <a:ea typeface="华文新魏" panose="02010800040101010101" pitchFamily="2" charset="-122"/>
              </a:rPr>
              <a:t>] = d[</a:t>
            </a:r>
            <a:r>
              <a:rPr lang="en-US" altLang="zh-CN" sz="2200" dirty="0" err="1">
                <a:latin typeface="华文新魏" panose="02010800040101010101" pitchFamily="2" charset="-122"/>
                <a:ea typeface="华文新魏" panose="02010800040101010101" pitchFamily="2" charset="-122"/>
              </a:rPr>
              <a:t>dname</a:t>
            </a:r>
            <a:r>
              <a:rPr lang="en-US" altLang="zh-CN" sz="2200" dirty="0">
                <a:latin typeface="华文新魏" panose="02010800040101010101" pitchFamily="2" charset="-122"/>
                <a:ea typeface="华文新魏" panose="02010800040101010101" pitchFamily="2" charset="-122"/>
              </a:rPr>
              <a:t>]</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将元组</a:t>
            </a:r>
            <a:r>
              <a:rPr lang="en-US" altLang="zh-CN" sz="2200" dirty="0">
                <a:latin typeface="华文新魏" panose="02010800040101010101" pitchFamily="2" charset="-122"/>
                <a:ea typeface="华文新魏" panose="02010800040101010101" pitchFamily="2" charset="-122"/>
              </a:rPr>
              <a:t>x</a:t>
            </a:r>
            <a:r>
              <a:rPr lang="zh-CN" altLang="en-US" sz="2200" dirty="0">
                <a:latin typeface="华文新魏" panose="02010800040101010101" pitchFamily="2" charset="-122"/>
                <a:ea typeface="华文新魏" panose="02010800040101010101" pitchFamily="2" charset="-122"/>
              </a:rPr>
              <a:t>包含进结果集中</a:t>
            </a:r>
            <a:endParaRPr lang="en-US" altLang="zh-CN" sz="2200" dirty="0">
              <a:latin typeface="华文新魏" panose="02010800040101010101" pitchFamily="2" charset="-122"/>
              <a:ea typeface="华文新魏" panose="02010800040101010101" pitchFamily="2" charset="-122"/>
            </a:endParaRP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end</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     end</a:t>
            </a:r>
          </a:p>
          <a:p>
            <a:pPr>
              <a:spcBef>
                <a:spcPct val="0"/>
              </a:spcBef>
              <a:buClrTx/>
              <a:buSzTx/>
              <a:buFont typeface="Wingdings" panose="05000000000000000000" pitchFamily="2" charset="2"/>
              <a:buNone/>
            </a:pPr>
            <a:r>
              <a:rPr lang="en-US" altLang="zh-CN" sz="2200" dirty="0">
                <a:latin typeface="华文新魏" panose="02010800040101010101" pitchFamily="2" charset="-122"/>
                <a:ea typeface="华文新魏" panose="02010800040101010101" pitchFamily="2" charset="-122"/>
              </a:rPr>
              <a:t>end  </a:t>
            </a:r>
            <a:endParaRPr lang="zh-CN" altLang="en-US" sz="2200" dirty="0">
              <a:latin typeface="华文新魏" panose="02010800040101010101" pitchFamily="2" charset="-122"/>
              <a:ea typeface="华文新魏"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
        <p:nvSpPr>
          <p:cNvPr id="4" name="Rectangle 2"/>
          <p:cNvSpPr txBox="1">
            <a:spLocks noChangeArrowheads="1"/>
          </p:cNvSpPr>
          <p:nvPr/>
        </p:nvSpPr>
        <p:spPr bwMode="auto">
          <a:xfrm>
            <a:off x="387350" y="352425"/>
            <a:ext cx="8077200" cy="609600"/>
          </a:xfrm>
          <a:prstGeom prst="rect">
            <a:avLst/>
          </a:prstGeom>
          <a:noFill/>
          <a:ln w="9525">
            <a:noFill/>
            <a:miter lim="800000"/>
          </a:ln>
        </p:spPr>
        <p:txBody>
          <a:bodyPr lIns="92075" tIns="46038" rIns="92075" bIns="46038" anchor="b"/>
          <a:lstStyle/>
          <a:p>
            <a:pPr>
              <a:defRPr/>
            </a:pPr>
            <a:r>
              <a:rPr kumimoji="1" lang="zh-CN" altLang="en-US" sz="4400" b="1" kern="0" dirty="0">
                <a:solidFill>
                  <a:schemeClr val="accent6">
                    <a:lumMod val="75000"/>
                  </a:schemeClr>
                </a:solidFill>
                <a:latin typeface="+mj-lt"/>
                <a:ea typeface="+mj-ea"/>
                <a:cs typeface="+mj-cs"/>
                <a:sym typeface="+mn-ea"/>
              </a:rPr>
              <a:t>缓冲区</a:t>
            </a:r>
            <a:r>
              <a:rPr kumimoji="1" lang="zh-CN" altLang="en-US" sz="4400" b="1" kern="0" dirty="0" smtClean="0">
                <a:solidFill>
                  <a:schemeClr val="accent6">
                    <a:lumMod val="75000"/>
                  </a:schemeClr>
                </a:solidFill>
                <a:latin typeface="+mj-lt"/>
                <a:ea typeface="+mj-ea"/>
                <a:cs typeface="+mj-cs"/>
                <a:sym typeface="+mn-ea"/>
              </a:rPr>
              <a:t>替换策略</a:t>
            </a:r>
            <a:r>
              <a:rPr kumimoji="1" lang="en-US" altLang="zh-CN" sz="4400" b="1" dirty="0">
                <a:solidFill>
                  <a:schemeClr val="accent6">
                    <a:lumMod val="75000"/>
                  </a:schemeClr>
                </a:solidFill>
                <a:latin typeface="+mj-lt"/>
                <a:ea typeface="+mj-ea"/>
              </a:rPr>
              <a:t>(</a:t>
            </a:r>
            <a:r>
              <a:rPr kumimoji="1" lang="zh-CN" altLang="en-US" sz="4400" b="1" dirty="0">
                <a:solidFill>
                  <a:schemeClr val="accent6">
                    <a:lumMod val="75000"/>
                  </a:schemeClr>
                </a:solidFill>
                <a:latin typeface="+mj-lt"/>
                <a:ea typeface="+mj-ea"/>
              </a:rPr>
              <a:t>续</a:t>
            </a:r>
            <a:r>
              <a:rPr kumimoji="1" lang="en-US" altLang="zh-CN" sz="4400" b="1" dirty="0">
                <a:solidFill>
                  <a:schemeClr val="accent6">
                    <a:lumMod val="75000"/>
                  </a:schemeClr>
                </a:solidFill>
                <a:latin typeface="+mj-lt"/>
                <a:ea typeface="+mj-ea"/>
              </a:rPr>
              <a:t>)</a:t>
            </a:r>
            <a:endParaRPr kumimoji="1" lang="en-US" altLang="zh-CN" sz="4400" b="1" kern="0" dirty="0">
              <a:solidFill>
                <a:schemeClr val="accent6">
                  <a:lumMod val="75000"/>
                </a:schemeClr>
              </a:solidFill>
              <a:latin typeface="+mj-lt"/>
              <a:ea typeface="+mj-ea"/>
              <a:cs typeface="+mj-cs"/>
              <a:sym typeface="+mn-ea"/>
            </a:endParaRPr>
          </a:p>
        </p:txBody>
      </p:sp>
      <p:sp>
        <p:nvSpPr>
          <p:cNvPr id="91141" name="Rectangle 3"/>
          <p:cNvSpPr txBox="1">
            <a:spLocks noChangeArrowheads="1"/>
          </p:cNvSpPr>
          <p:nvPr/>
        </p:nvSpPr>
        <p:spPr bwMode="auto">
          <a:xfrm>
            <a:off x="619125" y="1397979"/>
            <a:ext cx="73882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800100" indent="-34290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r>
              <a:rPr lang="zh-CN" altLang="en-US" sz="2800" dirty="0">
                <a:latin typeface="华文新魏" panose="02010800040101010101" pitchFamily="2" charset="-122"/>
                <a:ea typeface="华文新魏" panose="02010800040101010101" pitchFamily="2" charset="-122"/>
                <a:sym typeface="华文楷体" panose="02010600040101010101" pitchFamily="2" charset="-122"/>
              </a:rPr>
              <a:t>最近最常使用策略</a:t>
            </a:r>
            <a:r>
              <a:rPr lang="en-US" altLang="zh-CN" sz="2800" dirty="0">
                <a:latin typeface="华文新魏" panose="02010800040101010101" pitchFamily="2" charset="-122"/>
                <a:ea typeface="华文新魏" panose="02010800040101010101" pitchFamily="2" charset="-122"/>
                <a:sym typeface="华文楷体" panose="02010600040101010101" pitchFamily="2" charset="-122"/>
              </a:rPr>
              <a:t>(MRU)</a:t>
            </a:r>
          </a:p>
          <a:p>
            <a:pPr lvl="1">
              <a:buSzPct val="80000"/>
              <a:buFont typeface="Wingdings" panose="05000000000000000000" pitchFamily="2" charset="2"/>
              <a:buChar char="l"/>
            </a:pP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例如</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通过嵌套循环计算</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2 </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个关系</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r </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和</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s </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的连接</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a:t>
            </a:r>
            <a:r>
              <a:rPr lang="en-US" altLang="zh-CN" sz="2000" dirty="0">
                <a:latin typeface="华文新魏" panose="02010800040101010101" pitchFamily="2" charset="-122"/>
                <a:ea typeface="华文新魏" panose="02010800040101010101" pitchFamily="2" charset="-122"/>
              </a:rPr>
              <a:t/>
            </a:r>
            <a:br>
              <a:rPr lang="en-US" altLang="zh-CN" sz="2000" dirty="0">
                <a:latin typeface="华文新魏" panose="02010800040101010101" pitchFamily="2" charset="-122"/>
                <a:ea typeface="华文新魏" panose="02010800040101010101" pitchFamily="2" charset="-122"/>
              </a:rPr>
            </a:b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for each tuple </a:t>
            </a:r>
            <a:r>
              <a:rPr lang="en-US" altLang="zh-CN" sz="2000" i="1" dirty="0" err="1">
                <a:latin typeface="华文新魏" panose="02010800040101010101" pitchFamily="2" charset="-122"/>
                <a:ea typeface="华文新魏" panose="02010800040101010101" pitchFamily="2" charset="-122"/>
                <a:sym typeface="华文楷体" panose="02010600040101010101" pitchFamily="2" charset="-122"/>
              </a:rPr>
              <a:t>tr</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of </a:t>
            </a:r>
            <a:r>
              <a:rPr lang="en-US" altLang="zh-CN" sz="2000" i="1" dirty="0">
                <a:latin typeface="华文新魏" panose="02010800040101010101" pitchFamily="2" charset="-122"/>
                <a:ea typeface="华文新魏" panose="02010800040101010101" pitchFamily="2" charset="-122"/>
                <a:sym typeface="华文楷体" panose="02010600040101010101" pitchFamily="2" charset="-122"/>
              </a:rPr>
              <a:t>r</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do </a:t>
            </a:r>
            <a:r>
              <a:rPr lang="en-US" altLang="zh-CN" sz="2000" dirty="0">
                <a:latin typeface="华文新魏" panose="02010800040101010101" pitchFamily="2" charset="-122"/>
                <a:ea typeface="华文新魏" panose="02010800040101010101" pitchFamily="2" charset="-122"/>
              </a:rPr>
              <a:t/>
            </a:r>
            <a:br>
              <a:rPr lang="en-US" altLang="zh-CN" sz="2000" dirty="0">
                <a:latin typeface="华文新魏" panose="02010800040101010101" pitchFamily="2" charset="-122"/>
                <a:ea typeface="华文新魏" panose="02010800040101010101" pitchFamily="2" charset="-122"/>
              </a:rPr>
            </a:b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for each tuple </a:t>
            </a:r>
            <a:r>
              <a:rPr lang="en-US" altLang="zh-CN" sz="2000" i="1" dirty="0" err="1">
                <a:latin typeface="华文新魏" panose="02010800040101010101" pitchFamily="2" charset="-122"/>
                <a:ea typeface="华文新魏" panose="02010800040101010101" pitchFamily="2" charset="-122"/>
                <a:sym typeface="华文楷体" panose="02010600040101010101" pitchFamily="2" charset="-122"/>
              </a:rPr>
              <a:t>ts</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of </a:t>
            </a:r>
            <a:r>
              <a:rPr lang="en-US" altLang="zh-CN" sz="2000" i="1" dirty="0">
                <a:latin typeface="华文新魏" panose="02010800040101010101" pitchFamily="2" charset="-122"/>
                <a:ea typeface="华文新魏" panose="02010800040101010101" pitchFamily="2" charset="-122"/>
                <a:sym typeface="华文楷体" panose="02010600040101010101" pitchFamily="2" charset="-122"/>
              </a:rPr>
              <a:t>s</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do </a:t>
            </a:r>
            <a:r>
              <a:rPr lang="en-US" altLang="zh-CN" sz="2000" dirty="0">
                <a:latin typeface="华文新魏" panose="02010800040101010101" pitchFamily="2" charset="-122"/>
                <a:ea typeface="华文新魏" panose="02010800040101010101" pitchFamily="2" charset="-122"/>
              </a:rPr>
              <a:t/>
            </a:r>
            <a:br>
              <a:rPr lang="en-US" altLang="zh-CN" sz="2000" dirty="0">
                <a:latin typeface="华文新魏" panose="02010800040101010101" pitchFamily="2" charset="-122"/>
                <a:ea typeface="华文新魏" panose="02010800040101010101" pitchFamily="2" charset="-122"/>
              </a:rPr>
            </a:b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if the tuples </a:t>
            </a:r>
            <a:r>
              <a:rPr lang="en-US" altLang="zh-CN" sz="2000" i="1" dirty="0" err="1">
                <a:latin typeface="华文新魏" panose="02010800040101010101" pitchFamily="2" charset="-122"/>
                <a:ea typeface="华文新魏" panose="02010800040101010101" pitchFamily="2" charset="-122"/>
                <a:sym typeface="华文楷体" panose="02010600040101010101" pitchFamily="2" charset="-122"/>
              </a:rPr>
              <a:t>tr</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and </a:t>
            </a:r>
            <a:r>
              <a:rPr lang="en-US" altLang="zh-CN" sz="2000" i="1" dirty="0" err="1">
                <a:latin typeface="华文新魏" panose="02010800040101010101" pitchFamily="2" charset="-122"/>
                <a:ea typeface="华文新魏" panose="02010800040101010101" pitchFamily="2" charset="-122"/>
                <a:sym typeface="华文楷体" panose="02010600040101010101" pitchFamily="2" charset="-122"/>
              </a:rPr>
              <a:t>ts</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a:t>
            </a:r>
            <a:r>
              <a:rPr lang="en-US" altLang="zh-CN" sz="2000" dirty="0" smtClean="0">
                <a:latin typeface="华文新魏" panose="02010800040101010101" pitchFamily="2" charset="-122"/>
                <a:ea typeface="华文新魏" panose="02010800040101010101" pitchFamily="2" charset="-122"/>
                <a:sym typeface="华文楷体" panose="02010600040101010101" pitchFamily="2" charset="-122"/>
              </a:rPr>
              <a:t>match</a:t>
            </a:r>
          </a:p>
          <a:p>
            <a:pPr marL="457200" lvl="1" indent="0">
              <a:buSzPct val="80000"/>
              <a:buNone/>
            </a:pP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 </a:t>
            </a:r>
            <a:r>
              <a:rPr lang="en-US" altLang="zh-CN" sz="2000" dirty="0" smtClean="0">
                <a:latin typeface="华文新魏" panose="02010800040101010101" pitchFamily="2" charset="-122"/>
                <a:ea typeface="华文新魏" panose="02010800040101010101" pitchFamily="2" charset="-122"/>
                <a:sym typeface="华文楷体" panose="02010600040101010101" pitchFamily="2" charset="-122"/>
              </a:rPr>
              <a:t>                 </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a:t>
            </a:r>
          </a:p>
          <a:p>
            <a:pPr lvl="1">
              <a:buSzPct val="80000"/>
              <a:buFont typeface="Wingdings" panose="05000000000000000000" pitchFamily="2" charset="2"/>
              <a:buChar char="l"/>
            </a:pP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一旦</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r</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中的一个元组被处理过，就不会再被使用了，因此一旦</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r</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中被处理过的元组构成一个块，即可被从主存中删除，尽管它刚刚被使用，这种策略被称为立即丢弃。</a:t>
            </a:r>
            <a:endParaRPr lang="en-US" altLang="zh-CN" sz="2000" dirty="0">
              <a:latin typeface="华文新魏" panose="02010800040101010101" pitchFamily="2" charset="-122"/>
              <a:ea typeface="华文新魏" panose="02010800040101010101" pitchFamily="2" charset="-122"/>
              <a:sym typeface="华文楷体" panose="02010600040101010101" pitchFamily="2" charset="-122"/>
            </a:endParaRPr>
          </a:p>
          <a:p>
            <a:pPr lvl="1">
              <a:buSzPct val="80000"/>
              <a:buFont typeface="Wingdings" panose="05000000000000000000" pitchFamily="2" charset="2"/>
              <a:buChar char="l"/>
            </a:pP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现在考虑</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s</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中的元组，当</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s</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中的一个块被处理后，我们知道它要等到</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s</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中的其他块都被处理后，才能再次被访问。因此最近最常使用的</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s</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块，将是最后一个要再次访问的块，最近最少使用的</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s</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块，是即将要访问的块，这个假设与</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LRU</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策略正好相反，</a:t>
            </a:r>
            <a:r>
              <a:rPr lang="en-US" altLang="zh-CN" sz="2000" dirty="0">
                <a:latin typeface="华文新魏" panose="02010800040101010101" pitchFamily="2" charset="-122"/>
                <a:ea typeface="华文新魏" panose="02010800040101010101" pitchFamily="2" charset="-122"/>
                <a:sym typeface="华文楷体" panose="02010600040101010101" pitchFamily="2" charset="-122"/>
              </a:rPr>
              <a:t>MRU</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策略如果要选择从缓冲区移除一个块，将选择最近最常使用的</a:t>
            </a:r>
            <a:r>
              <a:rPr lang="zh-CN" altLang="en-US" sz="2000" dirty="0" smtClean="0">
                <a:latin typeface="华文新魏" panose="02010800040101010101" pitchFamily="2" charset="-122"/>
                <a:ea typeface="华文新魏" panose="02010800040101010101" pitchFamily="2" charset="-122"/>
                <a:sym typeface="华文楷体" panose="02010600040101010101" pitchFamily="2" charset="-122"/>
              </a:rPr>
              <a:t>块</a:t>
            </a:r>
            <a:r>
              <a:rPr lang="en-US" altLang="zh-CN" sz="2000" dirty="0" smtClean="0">
                <a:latin typeface="华文新魏" panose="02010800040101010101" pitchFamily="2" charset="-122"/>
                <a:ea typeface="华文新魏" panose="02010800040101010101" pitchFamily="2" charset="-122"/>
                <a:sym typeface="华文楷体" panose="02010600040101010101" pitchFamily="2" charset="-122"/>
              </a:rPr>
              <a:t>(</a:t>
            </a:r>
            <a:r>
              <a:rPr lang="zh-CN" altLang="en-US" sz="2000" dirty="0" smtClean="0">
                <a:latin typeface="华文新魏" panose="02010800040101010101" pitchFamily="2" charset="-122"/>
                <a:ea typeface="华文新魏" panose="02010800040101010101" pitchFamily="2" charset="-122"/>
                <a:sym typeface="华文楷体" panose="02010600040101010101" pitchFamily="2" charset="-122"/>
              </a:rPr>
              <a:t>被</a:t>
            </a:r>
            <a:r>
              <a:rPr lang="zh-CN" altLang="en-US" sz="2000" dirty="0">
                <a:latin typeface="华文新魏" panose="02010800040101010101" pitchFamily="2" charset="-122"/>
                <a:ea typeface="华文新魏" panose="02010800040101010101" pitchFamily="2" charset="-122"/>
                <a:sym typeface="华文楷体" panose="02010600040101010101" pitchFamily="2" charset="-122"/>
              </a:rPr>
              <a:t>钉住的</a:t>
            </a:r>
            <a:r>
              <a:rPr lang="zh-CN" altLang="en-US" sz="2000" dirty="0" smtClean="0">
                <a:latin typeface="华文新魏" panose="02010800040101010101" pitchFamily="2" charset="-122"/>
                <a:ea typeface="华文新魏" panose="02010800040101010101" pitchFamily="2" charset="-122"/>
                <a:sym typeface="华文楷体" panose="02010600040101010101" pitchFamily="2" charset="-122"/>
              </a:rPr>
              <a:t>除外</a:t>
            </a:r>
            <a:r>
              <a:rPr lang="en-US" altLang="zh-CN" sz="2000" dirty="0" smtClean="0">
                <a:latin typeface="华文新魏" panose="02010800040101010101" pitchFamily="2" charset="-122"/>
                <a:ea typeface="华文新魏" panose="02010800040101010101" pitchFamily="2" charset="-122"/>
                <a:sym typeface="华文楷体" panose="02010600040101010101" pitchFamily="2" charset="-122"/>
              </a:rPr>
              <a:t>)</a:t>
            </a:r>
            <a:endParaRPr lang="en-US" altLang="zh-CN" sz="2000" dirty="0">
              <a:latin typeface="华文新魏" panose="02010800040101010101" pitchFamily="2" charset="-122"/>
              <a:ea typeface="华文新魏" panose="02010800040101010101" pitchFamily="2" charset="-122"/>
              <a:sym typeface="华文楷体" panose="02010600040101010101" pitchFamily="2" charset="-122"/>
            </a:endParaRPr>
          </a:p>
          <a:p>
            <a:pPr lvl="1"/>
            <a:endParaRPr lang="en-US" altLang="zh-CN" sz="1800" dirty="0">
              <a:latin typeface="华文新魏" panose="02010800040101010101" pitchFamily="2" charset="-122"/>
              <a:ea typeface="华文新魏" panose="02010800040101010101" pitchFamily="2" charset="-122"/>
              <a:sym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数据存储结构</a:t>
            </a:r>
            <a:endParaRPr lang="zh-CN" altLang="zh-CN"/>
          </a:p>
        </p:txBody>
      </p:sp>
      <p:sp>
        <p:nvSpPr>
          <p:cNvPr id="4" name="Rectangle 2"/>
          <p:cNvSpPr txBox="1">
            <a:spLocks noChangeArrowheads="1"/>
          </p:cNvSpPr>
          <p:nvPr/>
        </p:nvSpPr>
        <p:spPr bwMode="auto">
          <a:xfrm>
            <a:off x="387350" y="254000"/>
            <a:ext cx="8077200" cy="609600"/>
          </a:xfrm>
          <a:prstGeom prst="rect">
            <a:avLst/>
          </a:prstGeom>
          <a:noFill/>
          <a:ln w="9525">
            <a:noFill/>
            <a:miter lim="800000"/>
          </a:ln>
        </p:spPr>
        <p:txBody>
          <a:bodyPr lIns="92075" tIns="46038" rIns="92075" bIns="46038" anchor="b"/>
          <a:lstStyle/>
          <a:p>
            <a:pPr>
              <a:defRPr/>
            </a:pPr>
            <a:r>
              <a:rPr kumimoji="1" lang="zh-CN" altLang="en-US" sz="4400" b="1" kern="0" dirty="0">
                <a:solidFill>
                  <a:schemeClr val="accent6">
                    <a:lumMod val="75000"/>
                  </a:schemeClr>
                </a:solidFill>
                <a:latin typeface="+mj-lt"/>
                <a:ea typeface="+mj-ea"/>
                <a:cs typeface="+mj-cs"/>
                <a:sym typeface="+mn-ea"/>
              </a:rPr>
              <a:t>缓冲区</a:t>
            </a:r>
            <a:r>
              <a:rPr kumimoji="1" lang="zh-CN" altLang="en-US" sz="4400" b="1" kern="0" dirty="0" smtClean="0">
                <a:solidFill>
                  <a:schemeClr val="accent6">
                    <a:lumMod val="75000"/>
                  </a:schemeClr>
                </a:solidFill>
                <a:latin typeface="+mj-lt"/>
                <a:ea typeface="+mj-ea"/>
                <a:cs typeface="+mj-cs"/>
                <a:sym typeface="+mn-ea"/>
              </a:rPr>
              <a:t>替换策略</a:t>
            </a:r>
            <a:r>
              <a:rPr kumimoji="1" lang="en-US" altLang="zh-CN" sz="4400" b="1" dirty="0">
                <a:solidFill>
                  <a:schemeClr val="accent6">
                    <a:lumMod val="75000"/>
                  </a:schemeClr>
                </a:solidFill>
                <a:latin typeface="+mj-ea"/>
                <a:ea typeface="+mj-ea"/>
              </a:rPr>
              <a:t>(</a:t>
            </a:r>
            <a:r>
              <a:rPr kumimoji="1" lang="zh-CN" altLang="en-US" sz="4400" b="1" dirty="0">
                <a:solidFill>
                  <a:schemeClr val="accent6">
                    <a:lumMod val="75000"/>
                  </a:schemeClr>
                </a:solidFill>
                <a:latin typeface="+mj-ea"/>
                <a:ea typeface="+mj-ea"/>
              </a:rPr>
              <a:t>续</a:t>
            </a:r>
            <a:r>
              <a:rPr kumimoji="1" lang="en-US" altLang="zh-CN" sz="4400" b="1" dirty="0">
                <a:solidFill>
                  <a:schemeClr val="accent6">
                    <a:lumMod val="75000"/>
                  </a:schemeClr>
                </a:solidFill>
                <a:latin typeface="+mj-ea"/>
                <a:ea typeface="+mj-ea"/>
              </a:rPr>
              <a:t>)</a:t>
            </a:r>
            <a:endParaRPr kumimoji="1" lang="en-US" altLang="zh-CN" sz="4400" b="1" kern="0" dirty="0">
              <a:solidFill>
                <a:schemeClr val="accent6">
                  <a:lumMod val="75000"/>
                </a:schemeClr>
              </a:solidFill>
              <a:latin typeface="+mj-ea"/>
              <a:ea typeface="+mj-ea"/>
              <a:cs typeface="+mj-cs"/>
              <a:sym typeface="+mn-ea"/>
            </a:endParaRPr>
          </a:p>
        </p:txBody>
      </p:sp>
      <p:sp>
        <p:nvSpPr>
          <p:cNvPr id="5" name="Rectangle 3"/>
          <p:cNvSpPr txBox="1">
            <a:spLocks noChangeArrowheads="1"/>
          </p:cNvSpPr>
          <p:nvPr/>
        </p:nvSpPr>
        <p:spPr bwMode="auto">
          <a:xfrm>
            <a:off x="619125" y="1427163"/>
            <a:ext cx="7388225" cy="5019675"/>
          </a:xfrm>
          <a:prstGeom prst="rect">
            <a:avLst/>
          </a:prstGeom>
          <a:noFill/>
          <a:ln w="9525">
            <a:noFill/>
            <a:miter lim="800000"/>
          </a:ln>
        </p:spPr>
        <p:txBody>
          <a:bodyPr lIns="92075" tIns="46038" rIns="92075" bIns="46038"/>
          <a:lstStyle/>
          <a:p>
            <a:pPr marL="342900" indent="-342900">
              <a:spcBef>
                <a:spcPct val="20000"/>
              </a:spcBef>
              <a:buClr>
                <a:schemeClr val="folHlink"/>
              </a:buClr>
              <a:buSzPct val="80000"/>
              <a:buFont typeface="Wingdings" panose="05000000000000000000" pitchFamily="2" charset="2"/>
              <a:buChar char="l"/>
              <a:defRPr/>
            </a:pP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数据字典尽量不被移出主存</a:t>
            </a:r>
            <a:endParaRPr kumimoji="1" lang="en-US" altLang="zh-CN" sz="2800" kern="0" dirty="0">
              <a:solidFill>
                <a:schemeClr val="bg2"/>
              </a:solidFill>
              <a:latin typeface="华文新魏" panose="02010800040101010101" pitchFamily="2" charset="-122"/>
              <a:ea typeface="华文新魏" panose="02010800040101010101" pitchFamily="2" charset="-122"/>
              <a:sym typeface="+mn-ea"/>
            </a:endParaRPr>
          </a:p>
          <a:p>
            <a:pPr marL="342900" indent="-342900">
              <a:spcBef>
                <a:spcPct val="20000"/>
              </a:spcBef>
              <a:buClr>
                <a:schemeClr val="folHlink"/>
              </a:buClr>
              <a:buSzPct val="80000"/>
              <a:buFont typeface="Wingdings" panose="05000000000000000000" pitchFamily="2" charset="2"/>
              <a:buChar char="l"/>
              <a:defRPr/>
            </a:pP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索引尽量不被移出主存</a:t>
            </a:r>
            <a:endParaRPr kumimoji="1" lang="en-US" altLang="zh-CN" sz="2800" kern="0" dirty="0">
              <a:solidFill>
                <a:schemeClr val="bg2"/>
              </a:solidFill>
              <a:latin typeface="华文新魏" panose="02010800040101010101" pitchFamily="2" charset="-122"/>
              <a:ea typeface="华文新魏" panose="02010800040101010101" pitchFamily="2" charset="-122"/>
              <a:sym typeface="+mn-ea"/>
            </a:endParaRPr>
          </a:p>
          <a:p>
            <a:pPr marL="342900" indent="-342900">
              <a:spcBef>
                <a:spcPct val="20000"/>
              </a:spcBef>
              <a:buClr>
                <a:schemeClr val="folHlink"/>
              </a:buClr>
              <a:buSzPct val="80000"/>
              <a:buFont typeface="Wingdings" panose="05000000000000000000" pitchFamily="2" charset="2"/>
              <a:buChar char="l"/>
              <a:defRPr/>
            </a:pP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大多数数据库系统都是用</a:t>
            </a:r>
            <a:r>
              <a:rPr kumimoji="1" lang="en-US" altLang="zh-CN" sz="2800" kern="0" dirty="0">
                <a:solidFill>
                  <a:schemeClr val="bg2"/>
                </a:solidFill>
                <a:latin typeface="华文新魏" panose="02010800040101010101" pitchFamily="2" charset="-122"/>
                <a:ea typeface="华文新魏" panose="02010800040101010101" pitchFamily="2" charset="-122"/>
                <a:sym typeface="+mn-ea"/>
              </a:rPr>
              <a:t>LRU</a:t>
            </a: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策略</a:t>
            </a:r>
            <a:endParaRPr kumimoji="1" lang="en-US" altLang="zh-CN" sz="2800" kern="0" dirty="0">
              <a:solidFill>
                <a:schemeClr val="bg2"/>
              </a:solidFill>
              <a:latin typeface="华文新魏" panose="02010800040101010101" pitchFamily="2" charset="-122"/>
              <a:ea typeface="华文新魏" panose="02010800040101010101" pitchFamily="2" charset="-122"/>
              <a:sym typeface="+mn-ea"/>
            </a:endParaRPr>
          </a:p>
          <a:p>
            <a:pPr marL="342900" indent="-342900">
              <a:spcBef>
                <a:spcPct val="20000"/>
              </a:spcBef>
              <a:buClr>
                <a:schemeClr val="folHlink"/>
              </a:buClr>
              <a:buSzPct val="80000"/>
              <a:buFont typeface="Wingdings" panose="05000000000000000000" pitchFamily="2" charset="2"/>
              <a:buChar char="l"/>
              <a:defRPr/>
            </a:pP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块替换策略的其他影响因素，比如并发的用户请求</a:t>
            </a:r>
            <a:endParaRPr kumimoji="1" lang="en-US" altLang="zh-CN" sz="2800" kern="0" dirty="0">
              <a:solidFill>
                <a:schemeClr val="bg2"/>
              </a:solidFill>
              <a:latin typeface="华文新魏" panose="02010800040101010101" pitchFamily="2" charset="-122"/>
              <a:ea typeface="华文新魏" panose="02010800040101010101" pitchFamily="2" charset="-122"/>
              <a:sym typeface="+mn-ea"/>
            </a:endParaRPr>
          </a:p>
          <a:p>
            <a:pPr marL="800100" lvl="1" indent="-342900">
              <a:spcBef>
                <a:spcPct val="20000"/>
              </a:spcBef>
              <a:buClr>
                <a:schemeClr val="folHlink"/>
              </a:buClr>
              <a:buSzPct val="80000"/>
              <a:buFont typeface="Wingdings" panose="05000000000000000000" pitchFamily="2" charset="2"/>
              <a:buChar char="l"/>
              <a:defRPr/>
            </a:pPr>
            <a:endParaRPr kumimoji="1" lang="en-US" altLang="zh-CN" sz="2800" kern="0" dirty="0">
              <a:solidFill>
                <a:schemeClr val="bg2"/>
              </a:solidFill>
              <a:latin typeface="华文新魏" panose="02010800040101010101" pitchFamily="2" charset="-122"/>
              <a:ea typeface="华文新魏" panose="02010800040101010101" pitchFamily="2" charset="-122"/>
              <a:sym typeface="+mn-ea"/>
            </a:endParaRPr>
          </a:p>
          <a:p>
            <a:pPr marL="285750" indent="-285750">
              <a:spcBef>
                <a:spcPct val="20000"/>
              </a:spcBef>
              <a:buClr>
                <a:schemeClr val="folHlink"/>
              </a:buClr>
              <a:buFontTx/>
              <a:buChar char="–"/>
              <a:defRPr/>
            </a:pPr>
            <a:endParaRPr kumimoji="1" lang="en-US" altLang="zh-CN" sz="1800" kern="0" dirty="0">
              <a:solidFill>
                <a:schemeClr val="bg2"/>
              </a:solidFill>
              <a:latin typeface="华文新魏" panose="02010800040101010101" pitchFamily="2" charset="-122"/>
              <a:ea typeface="华文新魏"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solidFill>
                  <a:srgbClr val="224568"/>
                </a:solidFill>
              </a:rPr>
              <a:t>磁盘块访问的优化</a:t>
            </a:r>
            <a:endParaRPr lang="zh-CN" altLang="en-US" smtClean="0">
              <a:solidFill>
                <a:srgbClr val="224568"/>
              </a:solidFill>
              <a:ea typeface="宋体" panose="02010600030101010101" pitchFamily="2" charset="-122"/>
            </a:endParaRPr>
          </a:p>
        </p:txBody>
      </p:sp>
      <p:sp>
        <p:nvSpPr>
          <p:cNvPr id="37891" name="Rectangle 3"/>
          <p:cNvSpPr>
            <a:spLocks noGrp="1" noChangeArrowheads="1"/>
          </p:cNvSpPr>
          <p:nvPr>
            <p:ph idx="1"/>
          </p:nvPr>
        </p:nvSpPr>
        <p:spPr>
          <a:xfrm>
            <a:off x="685800" y="1384300"/>
            <a:ext cx="7675562" cy="5092700"/>
          </a:xfrm>
        </p:spPr>
        <p:txBody>
          <a:bodyPr/>
          <a:lstStyle/>
          <a:p>
            <a:pPr>
              <a:spcBef>
                <a:spcPts val="0"/>
              </a:spcBef>
            </a:pPr>
            <a:r>
              <a:rPr lang="zh-CN" altLang="en-US" sz="2400" b="1" dirty="0" smtClean="0">
                <a:solidFill>
                  <a:srgbClr val="000099"/>
                </a:solidFill>
                <a:latin typeface="华文新魏" panose="02010800040101010101" pitchFamily="2" charset="-122"/>
                <a:ea typeface="华文新魏" panose="02010800040101010101" pitchFamily="2" charset="-122"/>
              </a:rPr>
              <a:t>块</a:t>
            </a:r>
            <a:r>
              <a:rPr lang="en-US" altLang="zh-CN" sz="2400" b="1" dirty="0" smtClean="0">
                <a:solidFill>
                  <a:schemeClr val="tx2"/>
                </a:solidFill>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包含固定数目的连续扇区</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数据在磁盘和主存之间交换以块为单位</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块大小</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块太小：需要交换多次；块太大</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块包含大量空闲空间而造成浪费</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常见的块大小</a:t>
            </a:r>
            <a:r>
              <a:rPr lang="en-US" altLang="zh-CN" sz="2000" dirty="0" smtClean="0">
                <a:latin typeface="华文新魏" panose="02010800040101010101" pitchFamily="2" charset="-122"/>
                <a:ea typeface="华文新魏" panose="02010800040101010101" pitchFamily="2" charset="-122"/>
              </a:rPr>
              <a:t>4KB~128KB</a:t>
            </a:r>
          </a:p>
          <a:p>
            <a:pPr lvl="2">
              <a:spcBef>
                <a:spcPts val="0"/>
              </a:spcBef>
            </a:pPr>
            <a:r>
              <a:rPr lang="zh-CN" altLang="en-US" sz="2000" dirty="0" smtClean="0">
                <a:latin typeface="华文新魏" panose="02010800040101010101" pitchFamily="2" charset="-122"/>
                <a:ea typeface="华文新魏" panose="02010800040101010101" pitchFamily="2" charset="-122"/>
              </a:rPr>
              <a:t>有些</a:t>
            </a:r>
            <a:r>
              <a:rPr lang="en-US" altLang="zh-CN" sz="2000" dirty="0" smtClean="0">
                <a:latin typeface="华文新魏" panose="02010800040101010101" pitchFamily="2" charset="-122"/>
                <a:ea typeface="华文新魏" panose="02010800040101010101" pitchFamily="2" charset="-122"/>
              </a:rPr>
              <a:t>DBMS</a:t>
            </a:r>
            <a:r>
              <a:rPr lang="zh-CN" altLang="en-US" sz="2000" dirty="0" smtClean="0">
                <a:latin typeface="华文新魏" panose="02010800040101010101" pitchFamily="2" charset="-122"/>
                <a:ea typeface="华文新魏" panose="02010800040101010101" pitchFamily="2" charset="-122"/>
              </a:rPr>
              <a:t>存储管理被封装，</a:t>
            </a:r>
            <a:r>
              <a:rPr lang="zh-CN" altLang="en-US" sz="2000" dirty="0">
                <a:latin typeface="华文新魏" panose="02010800040101010101" pitchFamily="2" charset="-122"/>
                <a:ea typeface="华文新魏" panose="02010800040101010101" pitchFamily="2" charset="-122"/>
              </a:rPr>
              <a:t>由 </a:t>
            </a:r>
            <a:r>
              <a:rPr lang="en-US" altLang="zh-CN" sz="2000" dirty="0" smtClean="0">
                <a:latin typeface="华文新魏" panose="02010800040101010101" pitchFamily="2" charset="-122"/>
                <a:ea typeface="华文新魏" panose="02010800040101010101" pitchFamily="2" charset="-122"/>
              </a:rPr>
              <a:t>ASM</a:t>
            </a:r>
            <a:r>
              <a:rPr lang="en-US" altLang="zh-CN" sz="2000" dirty="0" smtClean="0"/>
              <a:t>(Automatic </a:t>
            </a:r>
            <a:r>
              <a:rPr lang="en-US" altLang="zh-CN" sz="2000" dirty="0"/>
              <a:t>Storage Management</a:t>
            </a:r>
            <a:r>
              <a:rPr lang="en-US" altLang="zh-CN" sz="2000" dirty="0" smtClean="0"/>
              <a:t>)</a:t>
            </a:r>
            <a:r>
              <a:rPr lang="en-US" altLang="zh-CN" sz="2000" dirty="0" smtClean="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统一</a:t>
            </a:r>
            <a:r>
              <a:rPr lang="zh-CN" altLang="en-US" sz="2000" dirty="0" smtClean="0">
                <a:latin typeface="华文新魏" panose="02010800040101010101" pitchFamily="2" charset="-122"/>
                <a:ea typeface="华文新魏" panose="02010800040101010101" pitchFamily="2" charset="-122"/>
              </a:rPr>
              <a:t>管理</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a:latin typeface="华文新魏" panose="02010800040101010101" pitchFamily="2" charset="-122"/>
                <a:ea typeface="华文新魏" panose="02010800040101010101" pitchFamily="2" charset="-122"/>
              </a:rPr>
              <a:t>每条</a:t>
            </a:r>
            <a:r>
              <a:rPr lang="zh-CN" altLang="en-US" sz="2000" dirty="0" smtClean="0">
                <a:latin typeface="华文新魏" panose="02010800040101010101" pitchFamily="2" charset="-122"/>
                <a:ea typeface="华文新魏" panose="02010800040101010101" pitchFamily="2" charset="-122"/>
              </a:rPr>
              <a:t>记录被完整包含在单个块中</a:t>
            </a:r>
            <a:endParaRPr lang="en-US" altLang="zh-CN" sz="2000" dirty="0" smtClean="0">
              <a:latin typeface="华文新魏" panose="02010800040101010101" pitchFamily="2" charset="-122"/>
              <a:ea typeface="华文新魏" panose="02010800040101010101" pitchFamily="2" charset="-122"/>
            </a:endParaRPr>
          </a:p>
          <a:p>
            <a:pPr>
              <a:spcBef>
                <a:spcPts val="0"/>
              </a:spcBef>
            </a:pPr>
            <a:r>
              <a:rPr lang="zh-CN" altLang="en-US" sz="2400" dirty="0" smtClean="0">
                <a:latin typeface="华文新魏" panose="02010800040101010101" pitchFamily="2" charset="-122"/>
                <a:ea typeface="华文新魏" panose="02010800040101010101" pitchFamily="2" charset="-122"/>
              </a:rPr>
              <a:t>来自磁盘的连续请求</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顺序访问</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连续的请求会请求处于相同的磁道或者相邻的磁道上连续的块，第一块需要磁盘寻道，相邻的请求不需要寻道</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随机访问</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相邻的请求会请求那些随机位于磁盘上的块，每一个请求都需要一次磁盘寻道</a:t>
            </a:r>
            <a:endParaRPr lang="en-US" altLang="zh-CN" sz="2000" dirty="0" smtClean="0">
              <a:latin typeface="华文新魏" panose="02010800040101010101" pitchFamily="2" charset="-122"/>
              <a:ea typeface="华文新魏" panose="02010800040101010101" pitchFamily="2" charset="-122"/>
            </a:endParaRPr>
          </a:p>
        </p:txBody>
      </p:sp>
      <p:sp>
        <p:nvSpPr>
          <p:cNvPr id="37892" name="Line 4"/>
          <p:cNvSpPr>
            <a:spLocks noChangeShapeType="1"/>
          </p:cNvSpPr>
          <p:nvPr/>
        </p:nvSpPr>
        <p:spPr bwMode="auto">
          <a:xfrm>
            <a:off x="4230688" y="5295900"/>
            <a:ext cx="2703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769938" y="6026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a:solidFill>
                  <a:schemeClr val="tx1"/>
                </a:solidFill>
                <a:latin typeface="Helvetica" panose="020B0604020202020204" pitchFamily="34" charset="0"/>
                <a:ea typeface="宋体" panose="02010600030101010101" pitchFamily="2" charset="-122"/>
              </a:rPr>
              <a:t>内侧磁道</a:t>
            </a:r>
            <a:endParaRPr lang="en-US" altLang="zh-CN" sz="1600">
              <a:solidFill>
                <a:schemeClr val="tx1"/>
              </a:solidFill>
              <a:latin typeface="Helvetica" panose="020B0604020202020204" pitchFamily="34" charset="0"/>
              <a:ea typeface="宋体" panose="02010600030101010101" pitchFamily="2" charset="-122"/>
            </a:endParaRPr>
          </a:p>
        </p:txBody>
      </p:sp>
      <p:sp>
        <p:nvSpPr>
          <p:cNvPr id="37902" name="Text Box 14"/>
          <p:cNvSpPr txBox="1">
            <a:spLocks noChangeArrowheads="1"/>
          </p:cNvSpPr>
          <p:nvPr/>
        </p:nvSpPr>
        <p:spPr bwMode="auto">
          <a:xfrm>
            <a:off x="6713538" y="6059488"/>
            <a:ext cx="1004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a:solidFill>
                  <a:schemeClr val="tx1"/>
                </a:solidFill>
                <a:latin typeface="Helvetica" panose="020B0604020202020204" pitchFamily="34" charset="0"/>
                <a:ea typeface="宋体" panose="02010600030101010101" pitchFamily="2" charset="-122"/>
              </a:rPr>
              <a:t>外侧磁道</a:t>
            </a:r>
            <a:endParaRPr lang="en-US" altLang="zh-CN" sz="1600">
              <a:solidFill>
                <a:schemeClr val="tx1"/>
              </a:solidFill>
              <a:latin typeface="Helvetica" panose="020B0604020202020204" pitchFamily="34" charset="0"/>
              <a:ea typeface="宋体" panose="0201060003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rgbClr val="224568"/>
                </a:solidFill>
              </a:rPr>
              <a:t>磁盘块访问的优化</a:t>
            </a:r>
            <a:r>
              <a:rPr kumimoji="1" lang="en-US" altLang="zh-CN" dirty="0">
                <a:solidFill>
                  <a:srgbClr val="224568"/>
                </a:solidFill>
                <a:ea typeface="宋体" panose="02010600030101010101" pitchFamily="2" charset="-122"/>
              </a:rPr>
              <a:t>(</a:t>
            </a:r>
            <a:r>
              <a:rPr kumimoji="1" lang="zh-CN" altLang="en-US" dirty="0">
                <a:solidFill>
                  <a:srgbClr val="224568"/>
                </a:solidFill>
              </a:rPr>
              <a:t>续</a:t>
            </a:r>
            <a:r>
              <a:rPr kumimoji="1" lang="en-US" altLang="zh-CN" dirty="0">
                <a:solidFill>
                  <a:srgbClr val="224568"/>
                </a:solidFill>
                <a:ea typeface="宋体" panose="02010600030101010101" pitchFamily="2" charset="-122"/>
              </a:rPr>
              <a:t>)</a:t>
            </a:r>
            <a:endParaRPr kumimoji="1" lang="zh-CN" altLang="en-US" dirty="0"/>
          </a:p>
        </p:txBody>
      </p:sp>
      <p:sp>
        <p:nvSpPr>
          <p:cNvPr id="39939" name="内容占位符 2"/>
          <p:cNvSpPr>
            <a:spLocks noGrp="1" noChangeArrowheads="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缓冲</a:t>
            </a:r>
            <a:r>
              <a:rPr lang="en-US" altLang="zh-CN" dirty="0" smtClean="0">
                <a:latin typeface="华文新魏" panose="02010800040101010101" pitchFamily="2" charset="-122"/>
                <a:ea typeface="华文新魏" panose="02010800040101010101" pitchFamily="2" charset="-122"/>
              </a:rPr>
              <a:t>buffer</a:t>
            </a:r>
          </a:p>
          <a:p>
            <a:pPr lvl="1"/>
            <a:r>
              <a:rPr lang="zh-CN" altLang="en-US" dirty="0" smtClean="0">
                <a:latin typeface="华文新魏" panose="02010800040101010101" pitchFamily="2" charset="-122"/>
                <a:ea typeface="华文新魏" panose="02010800040101010101" pitchFamily="2" charset="-122"/>
              </a:rPr>
              <a:t>从磁盘中读取的块暂存在内存缓冲区中，以满足将来的需求</a:t>
            </a:r>
            <a:endParaRPr lang="en-US" altLang="zh-CN"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预读</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当一个块被访问时，相同磁道的连续块也被读入内存缓冲区，即使对这些块没有请求。这种解决方案对于顺序请求比较有利</a:t>
            </a: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rgbClr val="224568"/>
                </a:solidFill>
              </a:rPr>
              <a:t>磁盘块访问的优化</a:t>
            </a:r>
            <a:r>
              <a:rPr kumimoji="1" lang="en-US" altLang="zh-CN" dirty="0">
                <a:solidFill>
                  <a:srgbClr val="224568"/>
                </a:solidFill>
                <a:ea typeface="宋体" panose="02010600030101010101" pitchFamily="2" charset="-122"/>
              </a:rPr>
              <a:t>(</a:t>
            </a:r>
            <a:r>
              <a:rPr kumimoji="1" lang="zh-CN" altLang="en-US" dirty="0">
                <a:solidFill>
                  <a:srgbClr val="224568"/>
                </a:solidFill>
              </a:rPr>
              <a:t>续</a:t>
            </a:r>
            <a:r>
              <a:rPr kumimoji="1" lang="en-US" altLang="zh-CN" dirty="0">
                <a:solidFill>
                  <a:srgbClr val="224568"/>
                </a:solidFill>
                <a:ea typeface="宋体" panose="02010600030101010101" pitchFamily="2" charset="-122"/>
              </a:rPr>
              <a:t>)</a:t>
            </a:r>
            <a:endParaRPr kumimoji="1" lang="zh-CN" altLang="en-US" dirty="0"/>
          </a:p>
        </p:txBody>
      </p:sp>
      <p:sp>
        <p:nvSpPr>
          <p:cNvPr id="40963" name="内容占位符 2"/>
          <p:cNvSpPr>
            <a:spLocks noGrp="1" noChangeArrowheads="1"/>
          </p:cNvSpPr>
          <p:nvPr>
            <p:ph idx="1"/>
          </p:nvPr>
        </p:nvSpPr>
        <p:spPr>
          <a:xfrm>
            <a:off x="685800" y="1303504"/>
            <a:ext cx="7772400" cy="4876800"/>
          </a:xfrm>
        </p:spPr>
        <p:txBody>
          <a:bodyPr/>
          <a:lstStyle/>
          <a:p>
            <a:r>
              <a:rPr lang="zh-CN" altLang="en-US" sz="3200" dirty="0" smtClean="0">
                <a:latin typeface="华文新魏" panose="02010800040101010101" pitchFamily="2" charset="-122"/>
                <a:ea typeface="华文新魏" panose="02010800040101010101" pitchFamily="2" charset="-122"/>
              </a:rPr>
              <a:t>调度</a:t>
            </a:r>
            <a:endParaRPr lang="en-US" altLang="zh-CN" sz="3200"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如果需要把一个柱面上的几个块从磁盘传输到主存储器，可以按块经过读写头的顺序发出访问请求。</a:t>
            </a:r>
            <a:endParaRPr lang="en-US" altLang="zh-CN" dirty="0" smtClean="0">
              <a:latin typeface="华文新魏" panose="02010800040101010101" pitchFamily="2" charset="-122"/>
              <a:ea typeface="华文新魏" panose="02010800040101010101" pitchFamily="2" charset="-122"/>
            </a:endParaRPr>
          </a:p>
          <a:p>
            <a:pPr lvl="1"/>
            <a:r>
              <a:rPr lang="zh-CN" altLang="en-US" b="1" dirty="0" smtClean="0">
                <a:solidFill>
                  <a:srgbClr val="000099"/>
                </a:solidFill>
                <a:latin typeface="华文新魏" panose="02010800040101010101" pitchFamily="2" charset="-122"/>
                <a:ea typeface="华文新魏" panose="02010800040101010101" pitchFamily="2" charset="-122"/>
              </a:rPr>
              <a:t>磁盘臂调度</a:t>
            </a:r>
            <a:r>
              <a:rPr lang="zh-CN" altLang="en-US" dirty="0" smtClean="0">
                <a:latin typeface="华文新魏" panose="02010800040101010101" pitchFamily="2" charset="-122"/>
                <a:ea typeface="华文新魏" panose="02010800040101010101" pitchFamily="2" charset="-122"/>
              </a:rPr>
              <a:t>算法决定块的访问顺序从而使磁盘臂移动的距离最短</a:t>
            </a:r>
            <a:endParaRPr lang="en-US" altLang="zh-CN" dirty="0" smtClean="0">
              <a:latin typeface="华文新魏" panose="02010800040101010101" pitchFamily="2" charset="-122"/>
              <a:ea typeface="华文新魏" panose="02010800040101010101" pitchFamily="2" charset="-122"/>
            </a:endParaRPr>
          </a:p>
          <a:p>
            <a:pPr lvl="2"/>
            <a:r>
              <a:rPr lang="en-US" altLang="zh-CN" dirty="0" smtClean="0">
                <a:latin typeface="华文新魏" panose="02010800040101010101" pitchFamily="2" charset="-122"/>
                <a:ea typeface="华文新魏" panose="02010800040101010101" pitchFamily="2" charset="-122"/>
              </a:rPr>
              <a:t>LOOK(</a:t>
            </a:r>
            <a:r>
              <a:rPr lang="zh-CN" altLang="en-US" dirty="0" smtClean="0">
                <a:latin typeface="华文新魏" panose="02010800040101010101" pitchFamily="2" charset="-122"/>
                <a:ea typeface="华文新魏" panose="02010800040101010101" pitchFamily="2" charset="-122"/>
              </a:rPr>
              <a:t>查找</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调度算法</a:t>
            </a:r>
            <a:r>
              <a:rPr lang="zh-CN"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磁臂仅移动到请求的最外道就回转，反方向查找服务。</a:t>
            </a:r>
            <a:endParaRPr lang="en-US" altLang="zh-CN" dirty="0" smtClean="0">
              <a:latin typeface="华文新魏" panose="02010800040101010101" pitchFamily="2" charset="-122"/>
              <a:ea typeface="华文新魏" panose="02010800040101010101" pitchFamily="2" charset="-122"/>
            </a:endParaRPr>
          </a:p>
          <a:p>
            <a:pPr lvl="3"/>
            <a:r>
              <a:rPr lang="zh-CN" altLang="en-US" dirty="0" smtClean="0">
                <a:latin typeface="华文新魏" panose="02010800040101010101" pitchFamily="2" charset="-122"/>
                <a:ea typeface="华文新魏" panose="02010800040101010101" pitchFamily="2" charset="-122"/>
              </a:rPr>
              <a:t>如果请求调度的磁道为</a:t>
            </a:r>
            <a:r>
              <a:rPr lang="en-US" altLang="zh-CN" dirty="0" smtClean="0">
                <a:latin typeface="华文新魏" panose="02010800040101010101" pitchFamily="2" charset="-122"/>
                <a:ea typeface="华文新魏" panose="02010800040101010101" pitchFamily="2" charset="-122"/>
              </a:rPr>
              <a:t>98, 183, 37, 122, 14, 124, 65, 67</a:t>
            </a:r>
            <a:r>
              <a:rPr lang="zh-CN" altLang="en-US" dirty="0" smtClean="0">
                <a:latin typeface="华文新魏" panose="02010800040101010101" pitchFamily="2" charset="-122"/>
                <a:ea typeface="华文新魏" panose="02010800040101010101" pitchFamily="2" charset="-122"/>
              </a:rPr>
              <a:t>，磁头从</a:t>
            </a:r>
            <a:r>
              <a:rPr lang="en-US" altLang="zh-CN" dirty="0" smtClean="0">
                <a:latin typeface="华文新魏" panose="02010800040101010101" pitchFamily="2" charset="-122"/>
                <a:ea typeface="华文新魏" panose="02010800040101010101" pitchFamily="2" charset="-122"/>
              </a:rPr>
              <a:t>53</a:t>
            </a:r>
            <a:r>
              <a:rPr lang="zh-CN" altLang="en-US" dirty="0" smtClean="0">
                <a:latin typeface="华文新魏" panose="02010800040101010101" pitchFamily="2" charset="-122"/>
                <a:ea typeface="华文新魏" panose="02010800040101010101" pitchFamily="2" charset="-122"/>
              </a:rPr>
              <a:t>号磁道开始移动，磁头就会按照</a:t>
            </a:r>
            <a:r>
              <a:rPr lang="en-US" altLang="zh-CN" dirty="0" smtClean="0">
                <a:latin typeface="华文新魏" panose="02010800040101010101" pitchFamily="2" charset="-122"/>
                <a:ea typeface="华文新魏" panose="02010800040101010101" pitchFamily="2" charset="-122"/>
              </a:rPr>
              <a:t>65, 67, 98, 122, 124, 183, 37,14 </a:t>
            </a:r>
            <a:r>
              <a:rPr lang="zh-CN" altLang="en-US" dirty="0" smtClean="0">
                <a:latin typeface="华文新魏" panose="02010800040101010101" pitchFamily="2" charset="-122"/>
                <a:ea typeface="华文新魏" panose="02010800040101010101" pitchFamily="2" charset="-122"/>
              </a:rPr>
              <a:t>的顺序依次查找，并将数据输入内存。</a:t>
            </a:r>
          </a:p>
          <a:p>
            <a:pPr lvl="1"/>
            <a:endParaRPr lang="zh-CN" altLang="en-US" dirty="0" smtClean="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solidFill>
                  <a:srgbClr val="224568"/>
                </a:solidFill>
              </a:rPr>
              <a:t>磁盘块访问的优化</a:t>
            </a:r>
            <a:r>
              <a:rPr lang="en-US" altLang="zh-CN" dirty="0" smtClean="0">
                <a:solidFill>
                  <a:srgbClr val="224568"/>
                </a:solidFill>
                <a:ea typeface="宋体" panose="02010600030101010101" pitchFamily="2" charset="-122"/>
              </a:rPr>
              <a:t>(</a:t>
            </a:r>
            <a:r>
              <a:rPr lang="zh-CN" altLang="en-US" dirty="0" smtClean="0">
                <a:solidFill>
                  <a:srgbClr val="224568"/>
                </a:solidFill>
              </a:rPr>
              <a:t>续</a:t>
            </a:r>
            <a:r>
              <a:rPr lang="en-US" altLang="zh-CN" dirty="0" smtClean="0">
                <a:solidFill>
                  <a:srgbClr val="224568"/>
                </a:solidFill>
                <a:ea typeface="宋体" panose="02010600030101010101" pitchFamily="2" charset="-122"/>
              </a:rPr>
              <a:t>)</a:t>
            </a:r>
          </a:p>
        </p:txBody>
      </p:sp>
      <p:sp>
        <p:nvSpPr>
          <p:cNvPr id="43011" name="Rectangle 3"/>
          <p:cNvSpPr>
            <a:spLocks noGrp="1" noChangeArrowheads="1"/>
          </p:cNvSpPr>
          <p:nvPr>
            <p:ph idx="1"/>
          </p:nvPr>
        </p:nvSpPr>
        <p:spPr>
          <a:xfrm>
            <a:off x="717550" y="1398588"/>
            <a:ext cx="7385050" cy="4875212"/>
          </a:xfrm>
        </p:spPr>
        <p:txBody>
          <a:bodyPr/>
          <a:lstStyle/>
          <a:p>
            <a:r>
              <a:rPr lang="zh-CN" altLang="en-US" sz="2400" b="1" dirty="0" smtClean="0">
                <a:solidFill>
                  <a:srgbClr val="000099"/>
                </a:solidFill>
                <a:latin typeface="华文新魏" panose="02010800040101010101" pitchFamily="2" charset="-122"/>
                <a:ea typeface="华文新魏" panose="02010800040101010101" pitchFamily="2" charset="-122"/>
              </a:rPr>
              <a:t>文件组织</a:t>
            </a:r>
            <a:r>
              <a:rPr lang="en-US" altLang="zh-CN" sz="2400" b="1" dirty="0" smtClean="0">
                <a:solidFill>
                  <a:srgbClr val="000099"/>
                </a:solidFill>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为了减少块访问时间，我们可以按照与预期的数据访问方式最接近的方式来组织磁盘上的块</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例</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在同一</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相近柱面存储相关信息</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一段时间后文件可能变得</a:t>
            </a:r>
            <a:r>
              <a:rPr lang="zh-CN" altLang="en-US" sz="2400" dirty="0" smtClean="0">
                <a:solidFill>
                  <a:srgbClr val="000099"/>
                </a:solidFill>
                <a:latin typeface="华文新魏" panose="02010800040101010101" pitchFamily="2" charset="-122"/>
                <a:ea typeface="华文新魏" panose="02010800040101010101" pitchFamily="2" charset="-122"/>
              </a:rPr>
              <a:t>碎片化</a:t>
            </a:r>
            <a:endParaRPr lang="en-US" altLang="zh-CN" sz="2400" dirty="0" smtClean="0">
              <a:solidFill>
                <a:srgbClr val="000099"/>
              </a:solidFill>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例：向文件中插入或删除数据</a:t>
            </a:r>
            <a:endParaRPr lang="en-US" altLang="zh-CN" dirty="0" smtClean="0">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空闲的块是分散的，新创建的文件的块可能是分散的</a:t>
            </a:r>
            <a:endParaRPr lang="en-US" altLang="zh-CN" dirty="0" smtClean="0">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顺序访问这些碎片化文件可能导致磁盘臂移动距离的增长</a:t>
            </a:r>
            <a:endParaRPr lang="en-US" altLang="zh-CN"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一些系统提供减少碎片的功能以提高文件访问速度</a:t>
            </a:r>
            <a:endParaRPr lang="en-US" altLang="zh-CN" sz="1800" dirty="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24568"/>
                </a:solidFill>
              </a:rPr>
              <a:t>磁盘块访问的优化</a:t>
            </a:r>
            <a:r>
              <a:rPr lang="en-US" altLang="zh-CN" dirty="0">
                <a:solidFill>
                  <a:srgbClr val="224568"/>
                </a:solidFill>
                <a:ea typeface="宋体" panose="02010600030101010101" pitchFamily="2" charset="-122"/>
              </a:rPr>
              <a:t>(</a:t>
            </a:r>
            <a:r>
              <a:rPr lang="zh-CN" altLang="en-US" dirty="0">
                <a:solidFill>
                  <a:srgbClr val="224568"/>
                </a:solidFill>
              </a:rPr>
              <a:t>续</a:t>
            </a:r>
            <a:r>
              <a:rPr lang="en-US" altLang="zh-CN" dirty="0">
                <a:solidFill>
                  <a:srgbClr val="224568"/>
                </a:solidFill>
                <a:ea typeface="宋体" panose="02010600030101010101" pitchFamily="2" charset="-122"/>
              </a:rPr>
              <a:t>)</a:t>
            </a:r>
            <a:endParaRPr lang="zh-CN" altLang="en-US" dirty="0"/>
          </a:p>
        </p:txBody>
      </p:sp>
      <p:pic>
        <p:nvPicPr>
          <p:cNvPr id="4" name="图片 3"/>
          <p:cNvPicPr>
            <a:picLocks noChangeAspect="1"/>
          </p:cNvPicPr>
          <p:nvPr/>
        </p:nvPicPr>
        <p:blipFill>
          <a:blip r:embed="rId2"/>
          <a:stretch>
            <a:fillRect/>
          </a:stretch>
        </p:blipFill>
        <p:spPr>
          <a:xfrm>
            <a:off x="648814" y="1490256"/>
            <a:ext cx="7809386" cy="4894530"/>
          </a:xfrm>
          <a:prstGeom prst="rect">
            <a:avLst/>
          </a:prstGeom>
        </p:spPr>
      </p:pic>
      <p:sp>
        <p:nvSpPr>
          <p:cNvPr id="5" name="页脚占位符 1"/>
          <p:cNvSpPr>
            <a:spLocks noGrp="1"/>
          </p:cNvSpPr>
          <p:nvPr>
            <p:ph type="ftr" sz="quarter" idx="12"/>
          </p:nvPr>
        </p:nvSpPr>
        <p:spPr>
          <a:xfrm>
            <a:off x="3130550" y="6477000"/>
            <a:ext cx="4441825" cy="304800"/>
          </a:xfrm>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数据存储结构</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3602605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solidFill>
                  <a:srgbClr val="224568"/>
                </a:solidFill>
              </a:rPr>
              <a:t>文件组织</a:t>
            </a:r>
            <a:endParaRPr lang="zh-CN" altLang="en-US" smtClean="0">
              <a:solidFill>
                <a:srgbClr val="224568"/>
              </a:solidFill>
              <a:ea typeface="宋体" panose="02010600030101010101" pitchFamily="2" charset="-122"/>
            </a:endParaRPr>
          </a:p>
        </p:txBody>
      </p:sp>
      <p:sp>
        <p:nvSpPr>
          <p:cNvPr id="45059" name="Rectangle 3"/>
          <p:cNvSpPr>
            <a:spLocks noGrp="1" noChangeArrowheads="1"/>
          </p:cNvSpPr>
          <p:nvPr>
            <p:ph idx="1"/>
          </p:nvPr>
        </p:nvSpPr>
        <p:spPr>
          <a:xfrm>
            <a:off x="914400" y="1250950"/>
            <a:ext cx="7210425" cy="4887913"/>
          </a:xfrm>
        </p:spPr>
        <p:txBody>
          <a:bodyPr/>
          <a:lstStyle/>
          <a:p>
            <a:pPr>
              <a:lnSpc>
                <a:spcPct val="150000"/>
              </a:lnSpc>
            </a:pPr>
            <a:r>
              <a:rPr lang="zh-CN" altLang="en-US" sz="2400" dirty="0" smtClean="0">
                <a:latin typeface="华文新魏" panose="02010800040101010101" pitchFamily="2" charset="-122"/>
                <a:ea typeface="华文新魏" panose="02010800040101010101" pitchFamily="2" charset="-122"/>
              </a:rPr>
              <a:t>数据库被映射到多个不同的文件</a:t>
            </a:r>
            <a:endParaRPr lang="en-US" altLang="zh-CN" sz="2400" dirty="0" smtClean="0">
              <a:latin typeface="华文新魏" panose="02010800040101010101" pitchFamily="2" charset="-122"/>
              <a:ea typeface="华文新魏" panose="02010800040101010101" pitchFamily="2" charset="-122"/>
            </a:endParaRPr>
          </a:p>
          <a:p>
            <a:pPr>
              <a:lnSpc>
                <a:spcPct val="150000"/>
              </a:lnSpc>
            </a:pPr>
            <a:r>
              <a:rPr lang="zh-CN" altLang="en-US" sz="2400" dirty="0" smtClean="0">
                <a:latin typeface="华文新魏" panose="02010800040101010101" pitchFamily="2" charset="-122"/>
                <a:ea typeface="华文新魏" panose="02010800040101010101" pitchFamily="2" charset="-122"/>
              </a:rPr>
              <a:t>一个文件在逻辑上组织成为记录的一个序列</a:t>
            </a:r>
            <a:endParaRPr lang="en-US" altLang="zh-CN" sz="2400" dirty="0" smtClean="0">
              <a:latin typeface="华文新魏" panose="02010800040101010101" pitchFamily="2" charset="-122"/>
              <a:ea typeface="华文新魏" panose="02010800040101010101" pitchFamily="2" charset="-122"/>
            </a:endParaRPr>
          </a:p>
          <a:p>
            <a:pPr>
              <a:lnSpc>
                <a:spcPct val="150000"/>
              </a:lnSpc>
            </a:pPr>
            <a:r>
              <a:rPr lang="zh-CN" altLang="en-US" sz="2400" dirty="0" smtClean="0">
                <a:latin typeface="华文新魏" panose="02010800040101010101" pitchFamily="2" charset="-122"/>
                <a:ea typeface="华文新魏" panose="02010800040101010101" pitchFamily="2" charset="-122"/>
              </a:rPr>
              <a:t>一个记录是多个字段的序列</a:t>
            </a:r>
            <a:endParaRPr lang="en-US" altLang="zh-CN" sz="2400" dirty="0" smtClean="0">
              <a:latin typeface="华文新魏" panose="02010800040101010101" pitchFamily="2" charset="-122"/>
              <a:ea typeface="华文新魏" panose="02010800040101010101" pitchFamily="2" charset="-122"/>
            </a:endParaRPr>
          </a:p>
          <a:p>
            <a:pPr>
              <a:lnSpc>
                <a:spcPct val="150000"/>
              </a:lnSpc>
            </a:pPr>
            <a:r>
              <a:rPr lang="zh-CN" altLang="en-US" sz="2400" dirty="0" smtClean="0">
                <a:latin typeface="华文新魏" panose="02010800040101010101" pitchFamily="2" charset="-122"/>
                <a:ea typeface="华文新魏" panose="02010800040101010101" pitchFamily="2" charset="-122"/>
              </a:rPr>
              <a:t>一种实现方法</a:t>
            </a:r>
            <a:endParaRPr lang="en-US" altLang="zh-CN" sz="2400" dirty="0" smtClean="0">
              <a:latin typeface="华文新魏" panose="02010800040101010101" pitchFamily="2" charset="-122"/>
              <a:ea typeface="华文新魏" panose="02010800040101010101" pitchFamily="2" charset="-122"/>
            </a:endParaRPr>
          </a:p>
          <a:p>
            <a:pPr marL="465138" lvl="1" indent="-7938">
              <a:lnSpc>
                <a:spcPct val="150000"/>
              </a:lnSpc>
            </a:pPr>
            <a:r>
              <a:rPr lang="zh-CN" altLang="en-US" sz="2000" dirty="0" smtClean="0">
                <a:latin typeface="华文新魏" panose="02010800040101010101" pitchFamily="2" charset="-122"/>
                <a:ea typeface="华文新魏" panose="02010800040101010101" pitchFamily="2" charset="-122"/>
              </a:rPr>
              <a:t>假设记录是定长的</a:t>
            </a:r>
            <a:endParaRPr lang="en-US" altLang="zh-CN" sz="2000" dirty="0" smtClean="0">
              <a:latin typeface="华文新魏" panose="02010800040101010101" pitchFamily="2" charset="-122"/>
              <a:ea typeface="华文新魏" panose="02010800040101010101" pitchFamily="2" charset="-122"/>
            </a:endParaRPr>
          </a:p>
          <a:p>
            <a:pPr marL="465138" lvl="1" indent="-7938">
              <a:lnSpc>
                <a:spcPct val="150000"/>
              </a:lnSpc>
            </a:pPr>
            <a:r>
              <a:rPr lang="zh-CN" altLang="en-US" sz="2000" dirty="0" smtClean="0">
                <a:latin typeface="华文新魏" panose="02010800040101010101" pitchFamily="2" charset="-122"/>
                <a:ea typeface="华文新魏" panose="02010800040101010101" pitchFamily="2" charset="-122"/>
              </a:rPr>
              <a:t>每个文件都只有一种特定类型的记录</a:t>
            </a:r>
            <a:endParaRPr lang="en-US" altLang="zh-CN" sz="2000" dirty="0" smtClean="0">
              <a:latin typeface="华文新魏" panose="02010800040101010101" pitchFamily="2" charset="-122"/>
              <a:ea typeface="华文新魏" panose="02010800040101010101" pitchFamily="2" charset="-122"/>
            </a:endParaRPr>
          </a:p>
          <a:p>
            <a:pPr marL="465138" lvl="1" indent="-7938">
              <a:lnSpc>
                <a:spcPct val="150000"/>
              </a:lnSpc>
            </a:pPr>
            <a:r>
              <a:rPr lang="zh-CN" altLang="en-US" sz="2000" dirty="0" smtClean="0">
                <a:latin typeface="华文新魏" panose="02010800040101010101" pitchFamily="2" charset="-122"/>
                <a:ea typeface="华文新魏" panose="02010800040101010101" pitchFamily="2" charset="-122"/>
              </a:rPr>
              <a:t>不同的文件被用于不同的关系</a:t>
            </a:r>
            <a:endParaRPr lang="en-US" altLang="zh-CN" sz="2000" dirty="0" smtClean="0">
              <a:latin typeface="华文新魏" panose="02010800040101010101" pitchFamily="2" charset="-122"/>
              <a:ea typeface="华文新魏" panose="02010800040101010101" pitchFamily="2" charset="-122"/>
            </a:endParaRPr>
          </a:p>
          <a:p>
            <a:pPr marL="465138" lvl="1" indent="-7938">
              <a:lnSpc>
                <a:spcPct val="150000"/>
              </a:lnSpc>
            </a:pPr>
            <a:r>
              <a:rPr lang="zh-CN" altLang="en-US" sz="2000" dirty="0" smtClean="0">
                <a:latin typeface="华文新魏" panose="02010800040101010101" pitchFamily="2" charset="-122"/>
                <a:ea typeface="华文新魏" panose="02010800040101010101" pitchFamily="2" charset="-122"/>
              </a:rPr>
              <a:t>这种方法容易实现，后面将会考虑变长的记录</a:t>
            </a:r>
            <a:endParaRPr lang="en-US" altLang="zh-CN" sz="2000" dirty="0" smtClean="0">
              <a:latin typeface="华文新魏" panose="02010800040101010101" pitchFamily="2" charset="-122"/>
              <a:ea typeface="华文新魏" panose="02010800040101010101" pitchFamily="2" charset="-122"/>
            </a:endParaRPr>
          </a:p>
        </p:txBody>
      </p:sp>
      <p:sp>
        <p:nvSpPr>
          <p:cNvPr id="45060" name="页脚占位符 1"/>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Tx/>
              <a:buNone/>
            </a:pPr>
            <a:r>
              <a:rPr lang="zh-CN" altLang="en-US" sz="1800" smtClean="0">
                <a:solidFill>
                  <a:schemeClr val="accent2"/>
                </a:solidFill>
                <a:latin typeface="华文新魏" panose="02010800040101010101" pitchFamily="2" charset="-122"/>
              </a:rPr>
              <a:t>数据库系统</a:t>
            </a:r>
            <a:r>
              <a:rPr lang="en-US" altLang="zh-CN" sz="1800" smtClean="0">
                <a:solidFill>
                  <a:schemeClr val="accent2"/>
                </a:solidFill>
                <a:latin typeface="华文新魏" panose="02010800040101010101" pitchFamily="2" charset="-122"/>
              </a:rPr>
              <a:t>----</a:t>
            </a:r>
            <a:r>
              <a:rPr lang="zh-CN" altLang="en-US" sz="1800" smtClean="0">
                <a:solidFill>
                  <a:schemeClr val="accent2"/>
                </a:solidFill>
                <a:latin typeface="华文新魏" panose="02010800040101010101" pitchFamily="2" charset="-122"/>
              </a:rPr>
              <a:t>数据存储结构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4"/>
</p:tagLst>
</file>

<file path=ppt/tags/tag2.xml><?xml version="1.0" encoding="utf-8"?>
<p:tagLst xmlns:a="http://schemas.openxmlformats.org/drawingml/2006/main" xmlns:r="http://schemas.openxmlformats.org/officeDocument/2006/relationships" xmlns:p="http://schemas.openxmlformats.org/presentationml/2006/main">
  <p:tag name="TIMING" val="|42.9|134.3"/>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1265</TotalTime>
  <Words>2966</Words>
  <Application>Microsoft Office PowerPoint</Application>
  <PresentationFormat>全屏显示(4:3)</PresentationFormat>
  <Paragraphs>294</Paragraphs>
  <Slides>34</Slides>
  <Notes>23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34</vt:i4>
      </vt:variant>
    </vt:vector>
  </HeadingPairs>
  <TitlesOfParts>
    <vt:vector size="52" baseType="lpstr">
      <vt:lpstr>Greek Symbols</vt:lpstr>
      <vt:lpstr>Monotype Sorts</vt:lpstr>
      <vt:lpstr>MS PGothic</vt:lpstr>
      <vt:lpstr>黑体</vt:lpstr>
      <vt:lpstr>华文楷体</vt:lpstr>
      <vt:lpstr>华文新魏</vt:lpstr>
      <vt:lpstr>华文行楷</vt:lpstr>
      <vt:lpstr>隶书</vt:lpstr>
      <vt:lpstr>宋体</vt:lpstr>
      <vt:lpstr>Arial</vt:lpstr>
      <vt:lpstr>Franklin Gothic Book</vt:lpstr>
      <vt:lpstr>Franklin Gothic Medium</vt:lpstr>
      <vt:lpstr>Helvetica</vt:lpstr>
      <vt:lpstr>Symbol</vt:lpstr>
      <vt:lpstr>Tahoma</vt:lpstr>
      <vt:lpstr>Times New Roman</vt:lpstr>
      <vt:lpstr>Wingdings</vt:lpstr>
      <vt:lpstr>个人主页 (标准)</vt:lpstr>
      <vt:lpstr>PowerPoint 演示文稿</vt:lpstr>
      <vt:lpstr>提纲</vt:lpstr>
      <vt:lpstr>数据库存储架构</vt:lpstr>
      <vt:lpstr>磁盘块访问的优化</vt:lpstr>
      <vt:lpstr>磁盘块访问的优化(续)</vt:lpstr>
      <vt:lpstr>磁盘块访问的优化(续)</vt:lpstr>
      <vt:lpstr>磁盘块访问的优化(续)</vt:lpstr>
      <vt:lpstr>磁盘块访问的优化(续)</vt:lpstr>
      <vt:lpstr>文件组织</vt:lpstr>
      <vt:lpstr>文件组织</vt:lpstr>
      <vt:lpstr>文件组织-定长记录</vt:lpstr>
      <vt:lpstr>文件组织-定长记录</vt:lpstr>
      <vt:lpstr>删除记录 3 并且压缩</vt:lpstr>
      <vt:lpstr>删除记录 3 并且移动最后一个记录</vt:lpstr>
      <vt:lpstr>删除记录 3 并且连接空闲列表</vt:lpstr>
      <vt:lpstr>变长记录</vt:lpstr>
      <vt:lpstr>变长记录：分槽的页结构</vt:lpstr>
      <vt:lpstr>变长记录: 分槽的页结构</vt:lpstr>
      <vt:lpstr>变长记录: 分槽的页结构</vt:lpstr>
      <vt:lpstr>文件组织-大记录</vt:lpstr>
      <vt:lpstr>文件中记录的组织</vt:lpstr>
      <vt:lpstr>顺序文件组织</vt:lpstr>
      <vt:lpstr>顺序文件组织(续)</vt:lpstr>
      <vt:lpstr>多表聚簇文件组织</vt:lpstr>
      <vt:lpstr>多表聚簇文件组织(续)</vt:lpstr>
      <vt:lpstr>数据字典存储</vt:lpstr>
      <vt:lpstr>系统元数据的关系表示</vt:lpstr>
      <vt:lpstr>数据库缓冲区</vt:lpstr>
      <vt:lpstr>缓冲区管理</vt:lpstr>
      <vt:lpstr>缓冲区替换策略</vt:lpstr>
      <vt:lpstr>缓冲区替换策略(续)</vt:lpstr>
      <vt:lpstr>缓冲区替换策略(续)</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Storage and File Structures</dc:title>
  <dc:creator>Silberschatz, Korth and Sudarshan</dc:creator>
  <cp:lastModifiedBy>Windows 用户</cp:lastModifiedBy>
  <cp:revision>1101</cp:revision>
  <cp:lastPrinted>1999-06-28T19:27:31Z</cp:lastPrinted>
  <dcterms:created xsi:type="dcterms:W3CDTF">2009-12-21T15:40:22Z</dcterms:created>
  <dcterms:modified xsi:type="dcterms:W3CDTF">2022-02-05T13:43:57Z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