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3.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4" r:id="rId1"/>
  </p:sldMasterIdLst>
  <p:notesMasterIdLst>
    <p:notesMasterId r:id="rId38"/>
  </p:notesMasterIdLst>
  <p:handoutMasterIdLst>
    <p:handoutMasterId r:id="rId39"/>
  </p:handoutMasterIdLst>
  <p:sldIdLst>
    <p:sldId id="346" r:id="rId2"/>
    <p:sldId id="256" r:id="rId3"/>
    <p:sldId id="257" r:id="rId4"/>
    <p:sldId id="258" r:id="rId5"/>
    <p:sldId id="259" r:id="rId6"/>
    <p:sldId id="262" r:id="rId7"/>
    <p:sldId id="333" r:id="rId8"/>
    <p:sldId id="348" r:id="rId9"/>
    <p:sldId id="354" r:id="rId10"/>
    <p:sldId id="439" r:id="rId11"/>
    <p:sldId id="263" r:id="rId12"/>
    <p:sldId id="268" r:id="rId13"/>
    <p:sldId id="440" r:id="rId14"/>
    <p:sldId id="350" r:id="rId15"/>
    <p:sldId id="270" r:id="rId16"/>
    <p:sldId id="355" r:id="rId17"/>
    <p:sldId id="279" r:id="rId18"/>
    <p:sldId id="284" r:id="rId19"/>
    <p:sldId id="285" r:id="rId20"/>
    <p:sldId id="286" r:id="rId21"/>
    <p:sldId id="442" r:id="rId22"/>
    <p:sldId id="290" r:id="rId23"/>
    <p:sldId id="443" r:id="rId24"/>
    <p:sldId id="287" r:id="rId25"/>
    <p:sldId id="264" r:id="rId26"/>
    <p:sldId id="288" r:id="rId27"/>
    <p:sldId id="289" r:id="rId28"/>
    <p:sldId id="291" r:id="rId29"/>
    <p:sldId id="293" r:id="rId30"/>
    <p:sldId id="292" r:id="rId31"/>
    <p:sldId id="294" r:id="rId32"/>
    <p:sldId id="337" r:id="rId33"/>
    <p:sldId id="305" r:id="rId34"/>
    <p:sldId id="338" r:id="rId35"/>
    <p:sldId id="306" r:id="rId36"/>
    <p:sldId id="339" r:id="rId37"/>
  </p:sldIdLst>
  <p:sldSz cx="9144000" cy="6858000" type="screen4x3"/>
  <p:notesSz cx="6997700" cy="9283700"/>
  <p:defaultTextStyle>
    <a:defPPr>
      <a:defRPr lang="en-US"/>
    </a:defPPr>
    <a:lvl1pPr algn="l" rtl="0" fontAlgn="base">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fontAlgn="base">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fontAlgn="base">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fontAlgn="base">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fontAlgn="base">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34">
          <p15:clr>
            <a:srgbClr val="A4A3A4"/>
          </p15:clr>
        </p15:guide>
        <p15:guide id="2" pos="5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442" autoAdjust="0"/>
  </p:normalViewPr>
  <p:slideViewPr>
    <p:cSldViewPr snapToGrid="0">
      <p:cViewPr varScale="1">
        <p:scale>
          <a:sx n="102" d="100"/>
          <a:sy n="102" d="100"/>
        </p:scale>
        <p:origin x="1884" y="114"/>
      </p:cViewPr>
      <p:guideLst>
        <p:guide orient="horz" pos="734"/>
        <p:guide pos="5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3458"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square" lIns="93027" tIns="46514" rIns="93027" bIns="46514" numCol="1" anchor="t" anchorCtr="0" compatLnSpc="1"/>
          <a:lstStyle>
            <a:lvl1pPr defTabSz="930275" eaLnBrk="0" hangingPunct="0">
              <a:buFontTx/>
              <a:buNone/>
              <a:defRPr sz="1300"/>
            </a:lvl1pPr>
          </a:lstStyle>
          <a:p>
            <a:pPr>
              <a:defRPr/>
            </a:pPr>
            <a:endParaRPr lang="zh-CN" altLang="en-US"/>
          </a:p>
        </p:txBody>
      </p:sp>
      <p:sp>
        <p:nvSpPr>
          <p:cNvPr id="403459" name="Rectangle 3"/>
          <p:cNvSpPr>
            <a:spLocks noGrp="1" noChangeArrowheads="1"/>
          </p:cNvSpPr>
          <p:nvPr>
            <p:ph type="dt" sz="quarter" idx="1"/>
          </p:nvPr>
        </p:nvSpPr>
        <p:spPr bwMode="auto">
          <a:xfrm>
            <a:off x="3965575" y="0"/>
            <a:ext cx="3032125" cy="463550"/>
          </a:xfrm>
          <a:prstGeom prst="rect">
            <a:avLst/>
          </a:prstGeom>
          <a:noFill/>
          <a:ln w="9525">
            <a:noFill/>
            <a:miter lim="800000"/>
          </a:ln>
          <a:effectLst/>
        </p:spPr>
        <p:txBody>
          <a:bodyPr vert="horz" wrap="square" lIns="93027" tIns="46514" rIns="93027" bIns="46514" numCol="1" anchor="t" anchorCtr="0" compatLnSpc="1"/>
          <a:lstStyle>
            <a:lvl1pPr algn="r" defTabSz="930275" eaLnBrk="0" hangingPunct="0">
              <a:buFontTx/>
              <a:buNone/>
              <a:defRPr sz="1300"/>
            </a:lvl1pPr>
          </a:lstStyle>
          <a:p>
            <a:pPr>
              <a:defRPr/>
            </a:pPr>
            <a:endParaRPr lang="zh-CN" altLang="en-US"/>
          </a:p>
        </p:txBody>
      </p:sp>
      <p:sp>
        <p:nvSpPr>
          <p:cNvPr id="403460" name="Rectangle 4"/>
          <p:cNvSpPr>
            <a:spLocks noGrp="1" noChangeArrowheads="1"/>
          </p:cNvSpPr>
          <p:nvPr>
            <p:ph type="ftr" sz="quarter" idx="2"/>
          </p:nvPr>
        </p:nvSpPr>
        <p:spPr bwMode="auto">
          <a:xfrm>
            <a:off x="0" y="8820150"/>
            <a:ext cx="3032125" cy="463550"/>
          </a:xfrm>
          <a:prstGeom prst="rect">
            <a:avLst/>
          </a:prstGeom>
          <a:noFill/>
          <a:ln w="9525">
            <a:noFill/>
            <a:miter lim="800000"/>
          </a:ln>
          <a:effectLst/>
        </p:spPr>
        <p:txBody>
          <a:bodyPr vert="horz" wrap="square" lIns="93027" tIns="46514" rIns="93027" bIns="46514" numCol="1" anchor="b" anchorCtr="0" compatLnSpc="1"/>
          <a:lstStyle>
            <a:lvl1pPr defTabSz="930275" eaLnBrk="0" hangingPunct="0">
              <a:buFontTx/>
              <a:buNone/>
              <a:defRPr sz="1300"/>
            </a:lvl1pPr>
          </a:lstStyle>
          <a:p>
            <a:pPr>
              <a:defRPr/>
            </a:pPr>
            <a:endParaRPr lang="zh-CN" altLang="en-US"/>
          </a:p>
        </p:txBody>
      </p:sp>
      <p:sp>
        <p:nvSpPr>
          <p:cNvPr id="403461" name="Rectangle 5"/>
          <p:cNvSpPr>
            <a:spLocks noGrp="1" noChangeArrowheads="1"/>
          </p:cNvSpPr>
          <p:nvPr>
            <p:ph type="sldNum" sz="quarter" idx="3"/>
          </p:nvPr>
        </p:nvSpPr>
        <p:spPr bwMode="auto">
          <a:xfrm>
            <a:off x="3965575" y="8820150"/>
            <a:ext cx="3032125" cy="463550"/>
          </a:xfrm>
          <a:prstGeom prst="rect">
            <a:avLst/>
          </a:prstGeom>
          <a:noFill/>
          <a:ln w="9525">
            <a:noFill/>
            <a:miter lim="800000"/>
          </a:ln>
          <a:effectLst/>
        </p:spPr>
        <p:txBody>
          <a:bodyPr vert="horz" wrap="square" lIns="93027" tIns="46514" rIns="93027" bIns="46514" numCol="1" anchor="b" anchorCtr="0" compatLnSpc="1">
            <a:prstTxWarp prst="textNoShape">
              <a:avLst/>
            </a:prstTxWarp>
          </a:bodyPr>
          <a:lstStyle>
            <a:lvl1pPr algn="r" defTabSz="930275">
              <a:defRPr sz="1300">
                <a:solidFill>
                  <a:schemeClr val="accent2"/>
                </a:solidFill>
              </a:defRPr>
            </a:lvl1pPr>
          </a:lstStyle>
          <a:p>
            <a:fld id="{52C259C3-4A75-4F51-89DC-5DFF3415BA6E}" type="slidenum">
              <a:rPr lang="en-US" altLang="en-US"/>
              <a:pPr/>
              <a:t>‹#›</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738145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none" lIns="93027" tIns="46514" rIns="93027" bIns="46514" numCol="1" anchor="ctr" anchorCtr="0" compatLnSpc="1"/>
          <a:lstStyle>
            <a:lvl1pPr defTabSz="930275" eaLnBrk="0" hangingPunct="0">
              <a:buFontTx/>
              <a:buNone/>
              <a:defRPr sz="1300">
                <a:latin typeface="Times New Roman" panose="02020603050405020304" pitchFamily="18" charset="0"/>
              </a:defRPr>
            </a:lvl1pPr>
          </a:lstStyle>
          <a:p>
            <a:pPr>
              <a:defRPr/>
            </a:pPr>
            <a:endParaRPr lang="zh-CN" altLang="en-US"/>
          </a:p>
        </p:txBody>
      </p:sp>
      <p:sp>
        <p:nvSpPr>
          <p:cNvPr id="6147" name="Rectangle 3"/>
          <p:cNvSpPr>
            <a:spLocks noGrp="1" noChangeArrowheads="1"/>
          </p:cNvSpPr>
          <p:nvPr>
            <p:ph type="dt" idx="1"/>
          </p:nvPr>
        </p:nvSpPr>
        <p:spPr bwMode="auto">
          <a:xfrm>
            <a:off x="3965575" y="0"/>
            <a:ext cx="3032125" cy="463550"/>
          </a:xfrm>
          <a:prstGeom prst="rect">
            <a:avLst/>
          </a:prstGeom>
          <a:noFill/>
          <a:ln w="9525">
            <a:noFill/>
            <a:miter lim="800000"/>
          </a:ln>
          <a:effectLst/>
        </p:spPr>
        <p:txBody>
          <a:bodyPr vert="horz" wrap="none" lIns="93027" tIns="46514" rIns="93027" bIns="46514" numCol="1" anchor="ctr" anchorCtr="0" compatLnSpc="1"/>
          <a:lstStyle>
            <a:lvl1pPr algn="r" defTabSz="930275" eaLnBrk="0" hangingPunct="0">
              <a:buFontTx/>
              <a:buNone/>
              <a:defRPr sz="1300">
                <a:latin typeface="Times New Roman" panose="02020603050405020304" pitchFamily="18" charset="0"/>
              </a:defRPr>
            </a:lvl1pPr>
          </a:lstStyle>
          <a:p>
            <a:pPr>
              <a:defRPr/>
            </a:pPr>
            <a:endParaRPr lang="zh-CN" altLang="en-US"/>
          </a:p>
        </p:txBody>
      </p:sp>
      <p:sp>
        <p:nvSpPr>
          <p:cNvPr id="86020" name="Rectangle 4"/>
          <p:cNvSpPr>
            <a:spLocks noGrp="1" noRot="1" noChangeAspect="1" noChangeArrowheads="1" noTextEdit="1"/>
          </p:cNvSpPr>
          <p:nvPr>
            <p:ph type="sldImg" idx="4294967295"/>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ln>
          <a:effectLst/>
        </p:spPr>
        <p:txBody>
          <a:bodyPr vert="horz" wrap="none" lIns="93027" tIns="46514" rIns="93027" bIns="46514" numCol="1" anchor="ctr" anchorCtr="0" compatLnSpc="1"/>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6150" name="Rectangle 6"/>
          <p:cNvSpPr>
            <a:spLocks noGrp="1" noChangeArrowheads="1"/>
          </p:cNvSpPr>
          <p:nvPr>
            <p:ph type="ftr" sz="quarter" idx="4"/>
          </p:nvPr>
        </p:nvSpPr>
        <p:spPr bwMode="auto">
          <a:xfrm>
            <a:off x="0" y="8820150"/>
            <a:ext cx="3032125" cy="463550"/>
          </a:xfrm>
          <a:prstGeom prst="rect">
            <a:avLst/>
          </a:prstGeom>
          <a:noFill/>
          <a:ln w="9525">
            <a:noFill/>
            <a:miter lim="800000"/>
          </a:ln>
          <a:effectLst/>
        </p:spPr>
        <p:txBody>
          <a:bodyPr vert="horz" wrap="none" lIns="93027" tIns="46514" rIns="93027" bIns="46514" numCol="1" anchor="b" anchorCtr="0" compatLnSpc="1"/>
          <a:lstStyle>
            <a:lvl1pPr defTabSz="930275" eaLnBrk="0" hangingPunct="0">
              <a:buFontTx/>
              <a:buNone/>
              <a:defRPr sz="1300">
                <a:latin typeface="Times New Roman" panose="02020603050405020304" pitchFamily="18" charset="0"/>
              </a:defRPr>
            </a:lvl1pPr>
          </a:lstStyle>
          <a:p>
            <a:pPr>
              <a:defRPr/>
            </a:pPr>
            <a:endParaRPr lang="zh-CN" altLang="en-US"/>
          </a:p>
        </p:txBody>
      </p:sp>
      <p:sp>
        <p:nvSpPr>
          <p:cNvPr id="6151" name="Rectangle 7"/>
          <p:cNvSpPr>
            <a:spLocks noGrp="1" noChangeArrowheads="1"/>
          </p:cNvSpPr>
          <p:nvPr>
            <p:ph type="sldNum" sz="quarter" idx="5"/>
          </p:nvPr>
        </p:nvSpPr>
        <p:spPr bwMode="auto">
          <a:xfrm>
            <a:off x="3965575" y="8820150"/>
            <a:ext cx="3032125" cy="463550"/>
          </a:xfrm>
          <a:prstGeom prst="rect">
            <a:avLst/>
          </a:prstGeom>
          <a:noFill/>
          <a:ln w="9525">
            <a:noFill/>
            <a:miter lim="800000"/>
          </a:ln>
          <a:effectLst/>
        </p:spPr>
        <p:txBody>
          <a:bodyPr vert="horz" wrap="none" lIns="93027" tIns="46514" rIns="93027" bIns="46514" numCol="1" anchor="b" anchorCtr="0" compatLnSpc="1">
            <a:prstTxWarp prst="textNoShape">
              <a:avLst/>
            </a:prstTxWarp>
          </a:bodyPr>
          <a:lstStyle>
            <a:lvl1pPr algn="r" defTabSz="930275">
              <a:defRPr sz="1300">
                <a:latin typeface="Times New Roman" panose="02020603050405020304" pitchFamily="18" charset="0"/>
              </a:defRPr>
            </a:lvl1pPr>
          </a:lstStyle>
          <a:p>
            <a:fld id="{C4BF4F4E-C872-4A91-AA7A-1EB3BEE8692A}" type="slidenum">
              <a:rPr lang="en-US" altLang="en-US"/>
              <a:pPr/>
              <a:t>‹#›</a:t>
            </a:fld>
            <a:endParaRPr lang="en-US" altLang="en-US"/>
          </a:p>
        </p:txBody>
      </p:sp>
    </p:spTree>
    <p:extLst>
      <p:ext uri="{BB962C8B-B14F-4D97-AF65-F5344CB8AC3E}">
        <p14:creationId xmlns:p14="http://schemas.microsoft.com/office/powerpoint/2010/main" val="9897989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DB03CA9E-1FE4-44DA-B968-1BE1A5F24360}" type="slidenum">
              <a:rPr altLang="en-US" sz="1300" noProof="1">
                <a:latin typeface="Times New Roman" panose="02020603050405020304" pitchFamily="18" charset="0"/>
              </a:rPr>
              <a:pPr eaLnBrk="1" hangingPunct="1"/>
              <a:t>1</a:t>
            </a:fld>
            <a:endParaRPr lang="zh-CN" altLang="en-US" sz="1300" noProof="1">
              <a:latin typeface="Times New Roman" panose="02020603050405020304" pitchFamily="18" charset="0"/>
            </a:endParaRPr>
          </a:p>
        </p:txBody>
      </p:sp>
      <p:sp>
        <p:nvSpPr>
          <p:cNvPr id="87043" name="Rectangle 2"/>
          <p:cNvSpPr>
            <a:spLocks noGrp="1" noRot="1" noChangeAspect="1" noChangeArrowheads="1" noTextEdit="1"/>
          </p:cNvSpPr>
          <p:nvPr>
            <p:ph type="sldImg" idx="4294967295"/>
          </p:nvPr>
        </p:nvSpPr>
        <p:spPr>
          <a:xfrm>
            <a:off x="1179513" y="696913"/>
            <a:ext cx="4641850" cy="3481387"/>
          </a:xfrm>
          <a:ln/>
        </p:spPr>
      </p:sp>
      <p:sp>
        <p:nvSpPr>
          <p:cNvPr id="87044"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1977342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F7954695-9256-4811-907C-B2E2E15DB273}" type="slidenum">
              <a:rPr altLang="en-US" sz="1300" noProof="1">
                <a:latin typeface="Times New Roman" panose="02020603050405020304" pitchFamily="18" charset="0"/>
              </a:rPr>
              <a:pPr eaLnBrk="1" hangingPunct="1"/>
              <a:t>10</a:t>
            </a:fld>
            <a:endParaRPr lang="zh-CN" altLang="en-US" sz="1300" noProof="1">
              <a:latin typeface="Times New Roman" panose="02020603050405020304" pitchFamily="18" charset="0"/>
            </a:endParaRPr>
          </a:p>
        </p:txBody>
      </p:sp>
      <p:sp>
        <p:nvSpPr>
          <p:cNvPr id="96259" name="Rectangle 2"/>
          <p:cNvSpPr>
            <a:spLocks noGrp="1" noRot="1" noChangeAspect="1" noChangeArrowheads="1" noTextEdit="1"/>
          </p:cNvSpPr>
          <p:nvPr>
            <p:ph type="sldImg" idx="4294967295"/>
          </p:nvPr>
        </p:nvSpPr>
        <p:spPr>
          <a:ln/>
        </p:spPr>
      </p:sp>
      <p:sp>
        <p:nvSpPr>
          <p:cNvPr id="96260" name="Rectangle 3"/>
          <p:cNvSpPr>
            <a:spLocks noGrp="1" noChangeArrowheads="1"/>
          </p:cNvSpPr>
          <p:nvPr>
            <p:ph type="body" idx="4294967295"/>
          </p:nvPr>
        </p:nvSpPr>
        <p:spPr/>
        <p:txBody>
          <a:bodyPr>
            <a:prstTxWarp prst="textNoShape">
              <a:avLst/>
            </a:prstTxWarp>
          </a:bodyPr>
          <a:lstStyle/>
          <a:p>
            <a:endParaRPr lang="zh-CN" altLang="en-US" dirty="0" smtClean="0"/>
          </a:p>
        </p:txBody>
      </p:sp>
    </p:spTree>
    <p:extLst>
      <p:ext uri="{BB962C8B-B14F-4D97-AF65-F5344CB8AC3E}">
        <p14:creationId xmlns:p14="http://schemas.microsoft.com/office/powerpoint/2010/main" val="3430005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1AAF8F05-61BB-4413-818F-EFEC3AD57C54}" type="slidenum">
              <a:rPr altLang="en-US" sz="1300" noProof="1">
                <a:latin typeface="Times New Roman" panose="02020603050405020304" pitchFamily="18" charset="0"/>
              </a:rPr>
              <a:pPr eaLnBrk="1" hangingPunct="1"/>
              <a:t>11</a:t>
            </a:fld>
            <a:endParaRPr lang="zh-CN" altLang="en-US" sz="1300" noProof="1">
              <a:latin typeface="Times New Roman" panose="02020603050405020304" pitchFamily="18" charset="0"/>
            </a:endParaRPr>
          </a:p>
        </p:txBody>
      </p:sp>
      <p:sp>
        <p:nvSpPr>
          <p:cNvPr id="97283" name="Rectangle 2"/>
          <p:cNvSpPr>
            <a:spLocks noGrp="1" noRot="1" noChangeAspect="1" noChangeArrowheads="1" noTextEdit="1"/>
          </p:cNvSpPr>
          <p:nvPr>
            <p:ph type="sldImg" idx="4294967295"/>
          </p:nvPr>
        </p:nvSpPr>
        <p:spPr>
          <a:ln/>
        </p:spPr>
      </p:sp>
      <p:sp>
        <p:nvSpPr>
          <p:cNvPr id="97284"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3507353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1C2ABAE2-4BB6-4DF8-BB25-C4C5C41388C0}" type="slidenum">
              <a:rPr altLang="en-US" sz="1300" noProof="1">
                <a:latin typeface="Times New Roman" panose="02020603050405020304" pitchFamily="18" charset="0"/>
              </a:rPr>
              <a:pPr eaLnBrk="1" hangingPunct="1"/>
              <a:t>12</a:t>
            </a:fld>
            <a:endParaRPr lang="zh-CN" altLang="en-US" sz="1300" noProof="1">
              <a:latin typeface="Times New Roman" panose="02020603050405020304" pitchFamily="18" charset="0"/>
            </a:endParaRPr>
          </a:p>
        </p:txBody>
      </p:sp>
      <p:sp>
        <p:nvSpPr>
          <p:cNvPr id="98307" name="Rectangle 2"/>
          <p:cNvSpPr>
            <a:spLocks noGrp="1" noRot="1" noChangeAspect="1" noChangeArrowheads="1" noTextEdit="1"/>
          </p:cNvSpPr>
          <p:nvPr>
            <p:ph type="sldImg" idx="4294967295"/>
          </p:nvPr>
        </p:nvSpPr>
        <p:spPr>
          <a:ln/>
        </p:spPr>
      </p:sp>
      <p:sp>
        <p:nvSpPr>
          <p:cNvPr id="98308"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2285952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099A451E-05BA-4BA4-9067-B9041FF684D9}" type="slidenum">
              <a:rPr altLang="en-US" sz="1300" noProof="1">
                <a:latin typeface="Times New Roman" panose="02020603050405020304" pitchFamily="18" charset="0"/>
              </a:rPr>
              <a:pPr eaLnBrk="1" hangingPunct="1"/>
              <a:t>13</a:t>
            </a:fld>
            <a:endParaRPr lang="zh-CN" altLang="en-US" sz="1300" noProof="1">
              <a:latin typeface="Times New Roman" panose="02020603050405020304" pitchFamily="18" charset="0"/>
            </a:endParaRPr>
          </a:p>
        </p:txBody>
      </p:sp>
      <p:sp>
        <p:nvSpPr>
          <p:cNvPr id="99331" name="Rectangle 2"/>
          <p:cNvSpPr>
            <a:spLocks noGrp="1" noRot="1" noChangeAspect="1" noChangeArrowheads="1" noTextEdit="1"/>
          </p:cNvSpPr>
          <p:nvPr>
            <p:ph type="sldImg" idx="4294967295"/>
          </p:nvPr>
        </p:nvSpPr>
        <p:spPr>
          <a:ln/>
        </p:spPr>
      </p:sp>
      <p:sp>
        <p:nvSpPr>
          <p:cNvPr id="99332"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2203723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eaLnBrk="1" hangingPunct="1"/>
            <a:fld id="{052828AD-ADCE-4378-8285-46A38EDA15D8}" type="slidenum">
              <a:rPr lang="zh-CN" altLang="en-US" sz="1300">
                <a:latin typeface="Times New Roman" panose="02020603050405020304" pitchFamily="18" charset="0"/>
              </a:rPr>
              <a:pPr algn="r" eaLnBrk="1" hangingPunct="1"/>
              <a:t>14</a:t>
            </a:fld>
            <a:endParaRPr lang="zh-CN" altLang="en-US" sz="1300">
              <a:latin typeface="Times New Roman" panose="02020603050405020304" pitchFamily="18" charset="0"/>
            </a:endParaRPr>
          </a:p>
        </p:txBody>
      </p:sp>
      <p:sp>
        <p:nvSpPr>
          <p:cNvPr id="100355" name="Rectangle 2"/>
          <p:cNvSpPr>
            <a:spLocks noGrp="1" noRot="1" noChangeAspect="1" noChangeArrowheads="1" noTextEdit="1"/>
          </p:cNvSpPr>
          <p:nvPr>
            <p:ph type="sldImg" idx="4294967295"/>
          </p:nvPr>
        </p:nvSpPr>
        <p:spPr>
          <a:ln/>
        </p:spPr>
      </p:sp>
      <p:sp>
        <p:nvSpPr>
          <p:cNvPr id="100356"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948750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8B9F2BB2-86B2-4969-A4BF-CA2A647F99DC}" type="slidenum">
              <a:rPr altLang="en-US" sz="1300" noProof="1">
                <a:latin typeface="Times New Roman" panose="02020603050405020304" pitchFamily="18" charset="0"/>
              </a:rPr>
              <a:pPr eaLnBrk="1" hangingPunct="1"/>
              <a:t>15</a:t>
            </a:fld>
            <a:endParaRPr lang="zh-CN" altLang="en-US" sz="1300" noProof="1">
              <a:latin typeface="Times New Roman" panose="02020603050405020304" pitchFamily="18" charset="0"/>
            </a:endParaRPr>
          </a:p>
        </p:txBody>
      </p:sp>
      <p:sp>
        <p:nvSpPr>
          <p:cNvPr id="101379" name="Rectangle 2"/>
          <p:cNvSpPr>
            <a:spLocks noGrp="1" noRot="1" noChangeAspect="1" noChangeArrowheads="1" noTextEdit="1"/>
          </p:cNvSpPr>
          <p:nvPr>
            <p:ph type="sldImg" idx="4294967295"/>
          </p:nvPr>
        </p:nvSpPr>
        <p:spPr>
          <a:ln/>
        </p:spPr>
      </p:sp>
      <p:sp>
        <p:nvSpPr>
          <p:cNvPr id="101380"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3422357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8B3F5915-DCC8-4177-9ABC-8FFA63B9DC49}" type="slidenum">
              <a:rPr altLang="en-US" sz="1300" noProof="1">
                <a:latin typeface="Times New Roman" panose="02020603050405020304" pitchFamily="18" charset="0"/>
              </a:rPr>
              <a:pPr eaLnBrk="1" hangingPunct="1"/>
              <a:t>16</a:t>
            </a:fld>
            <a:endParaRPr lang="zh-CN" altLang="en-US" sz="1300" noProof="1">
              <a:latin typeface="Times New Roman" panose="02020603050405020304" pitchFamily="18" charset="0"/>
            </a:endParaRPr>
          </a:p>
        </p:txBody>
      </p:sp>
      <p:sp>
        <p:nvSpPr>
          <p:cNvPr id="102403" name="Rectangle 2"/>
          <p:cNvSpPr>
            <a:spLocks noGrp="1" noRot="1" noChangeAspect="1" noChangeArrowheads="1" noTextEdit="1"/>
          </p:cNvSpPr>
          <p:nvPr>
            <p:ph type="sldImg" idx="4294967295"/>
          </p:nvPr>
        </p:nvSpPr>
        <p:spPr>
          <a:ln/>
        </p:spPr>
      </p:sp>
      <p:sp>
        <p:nvSpPr>
          <p:cNvPr id="102404"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2587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0946483C-3312-473A-B479-14246A6001D8}" type="slidenum">
              <a:rPr altLang="en-US" sz="1300" noProof="1">
                <a:latin typeface="Times New Roman" panose="02020603050405020304" pitchFamily="18" charset="0"/>
              </a:rPr>
              <a:pPr eaLnBrk="1" hangingPunct="1"/>
              <a:t>17</a:t>
            </a:fld>
            <a:endParaRPr lang="zh-CN" altLang="en-US" sz="1300" noProof="1">
              <a:latin typeface="Times New Roman" panose="02020603050405020304" pitchFamily="18" charset="0"/>
            </a:endParaRPr>
          </a:p>
        </p:txBody>
      </p:sp>
      <p:sp>
        <p:nvSpPr>
          <p:cNvPr id="104451" name="Rectangle 2"/>
          <p:cNvSpPr>
            <a:spLocks noGrp="1" noRot="1" noChangeAspect="1" noChangeArrowheads="1" noTextEdit="1"/>
          </p:cNvSpPr>
          <p:nvPr>
            <p:ph type="sldImg" idx="4294967295"/>
          </p:nvPr>
        </p:nvSpPr>
        <p:spPr>
          <a:ln/>
        </p:spPr>
      </p:sp>
      <p:sp>
        <p:nvSpPr>
          <p:cNvPr id="104452"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2678937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31026633-6743-45D8-95A9-45C73F20DD0F}" type="slidenum">
              <a:rPr altLang="en-US" sz="1300" noProof="1">
                <a:latin typeface="Times New Roman" panose="02020603050405020304" pitchFamily="18" charset="0"/>
              </a:rPr>
              <a:pPr eaLnBrk="1" hangingPunct="1"/>
              <a:t>18</a:t>
            </a:fld>
            <a:endParaRPr lang="zh-CN" altLang="en-US" sz="1300" noProof="1">
              <a:latin typeface="Times New Roman" panose="02020603050405020304" pitchFamily="18" charset="0"/>
            </a:endParaRPr>
          </a:p>
        </p:txBody>
      </p:sp>
      <p:sp>
        <p:nvSpPr>
          <p:cNvPr id="105475" name="Rectangle 2"/>
          <p:cNvSpPr>
            <a:spLocks noGrp="1" noRot="1" noChangeAspect="1" noChangeArrowheads="1" noTextEdit="1"/>
          </p:cNvSpPr>
          <p:nvPr>
            <p:ph type="sldImg" idx="4294967295"/>
          </p:nvPr>
        </p:nvSpPr>
        <p:spPr>
          <a:ln/>
        </p:spPr>
      </p:sp>
      <p:sp>
        <p:nvSpPr>
          <p:cNvPr id="105476"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3888337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061A6BE2-87F9-4F82-8F57-5ABD07F63419}" type="slidenum">
              <a:rPr altLang="en-US" sz="1300" noProof="1">
                <a:latin typeface="Times New Roman" panose="02020603050405020304" pitchFamily="18" charset="0"/>
              </a:rPr>
              <a:pPr eaLnBrk="1" hangingPunct="1"/>
              <a:t>19</a:t>
            </a:fld>
            <a:endParaRPr lang="zh-CN" altLang="en-US" sz="1300" noProof="1">
              <a:latin typeface="Times New Roman" panose="02020603050405020304" pitchFamily="18" charset="0"/>
            </a:endParaRPr>
          </a:p>
        </p:txBody>
      </p:sp>
      <p:sp>
        <p:nvSpPr>
          <p:cNvPr id="106499" name="Rectangle 2"/>
          <p:cNvSpPr>
            <a:spLocks noGrp="1" noRot="1" noChangeAspect="1" noChangeArrowheads="1" noTextEdit="1"/>
          </p:cNvSpPr>
          <p:nvPr>
            <p:ph type="sldImg" idx="4294967295"/>
          </p:nvPr>
        </p:nvSpPr>
        <p:spPr>
          <a:ln/>
        </p:spPr>
      </p:sp>
      <p:sp>
        <p:nvSpPr>
          <p:cNvPr id="106500"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517856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56B5B357-3CFE-46F2-855F-83C6A6A0FD65}" type="slidenum">
              <a:rPr altLang="en-US" sz="1300" noProof="1">
                <a:latin typeface="Times New Roman" panose="02020603050405020304" pitchFamily="18" charset="0"/>
              </a:rPr>
              <a:pPr eaLnBrk="1" hangingPunct="1"/>
              <a:t>2</a:t>
            </a:fld>
            <a:endParaRPr lang="zh-CN" altLang="en-US" sz="1300" noProof="1">
              <a:latin typeface="Times New Roman" panose="02020603050405020304" pitchFamily="18" charset="0"/>
            </a:endParaRPr>
          </a:p>
        </p:txBody>
      </p:sp>
      <p:sp>
        <p:nvSpPr>
          <p:cNvPr id="88067" name="Rectangle 2"/>
          <p:cNvSpPr>
            <a:spLocks noGrp="1" noRot="1" noChangeAspect="1" noChangeArrowheads="1" noTextEdit="1"/>
          </p:cNvSpPr>
          <p:nvPr>
            <p:ph type="sldImg" idx="4294967295"/>
          </p:nvPr>
        </p:nvSpPr>
        <p:spPr>
          <a:ln/>
        </p:spPr>
      </p:sp>
      <p:sp>
        <p:nvSpPr>
          <p:cNvPr id="88068"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35460753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02AC0815-673E-4981-B8C5-32A937D6CD2A}" type="slidenum">
              <a:rPr altLang="en-US" sz="1300" noProof="1">
                <a:latin typeface="Times New Roman" panose="02020603050405020304" pitchFamily="18" charset="0"/>
              </a:rPr>
              <a:pPr eaLnBrk="1" hangingPunct="1"/>
              <a:t>20</a:t>
            </a:fld>
            <a:endParaRPr lang="zh-CN" altLang="en-US" sz="1300" noProof="1">
              <a:latin typeface="Times New Roman" panose="02020603050405020304" pitchFamily="18" charset="0"/>
            </a:endParaRPr>
          </a:p>
        </p:txBody>
      </p:sp>
      <p:sp>
        <p:nvSpPr>
          <p:cNvPr id="107523" name="Rectangle 2"/>
          <p:cNvSpPr>
            <a:spLocks noGrp="1" noRot="1" noChangeAspect="1" noChangeArrowheads="1" noTextEdit="1"/>
          </p:cNvSpPr>
          <p:nvPr>
            <p:ph type="sldImg" idx="4294967295"/>
          </p:nvPr>
        </p:nvSpPr>
        <p:spPr>
          <a:ln/>
        </p:spPr>
      </p:sp>
      <p:sp>
        <p:nvSpPr>
          <p:cNvPr id="107524"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941262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76B144B1-ED3C-4F18-8B0F-80E810D6E993}" type="slidenum">
              <a:rPr altLang="en-US" sz="1300" noProof="1">
                <a:latin typeface="Times New Roman" panose="02020603050405020304" pitchFamily="18" charset="0"/>
              </a:rPr>
              <a:pPr eaLnBrk="1" hangingPunct="1"/>
              <a:t>21</a:t>
            </a:fld>
            <a:endParaRPr lang="zh-CN" altLang="en-US" sz="1300" noProof="1">
              <a:latin typeface="Times New Roman" panose="02020603050405020304" pitchFamily="18" charset="0"/>
            </a:endParaRPr>
          </a:p>
        </p:txBody>
      </p:sp>
      <p:sp>
        <p:nvSpPr>
          <p:cNvPr id="108547" name="Rectangle 2"/>
          <p:cNvSpPr>
            <a:spLocks noGrp="1" noRot="1" noChangeAspect="1" noChangeArrowheads="1" noTextEdit="1"/>
          </p:cNvSpPr>
          <p:nvPr>
            <p:ph type="sldImg" idx="4294967295"/>
          </p:nvPr>
        </p:nvSpPr>
        <p:spPr>
          <a:ln/>
        </p:spPr>
      </p:sp>
      <p:sp>
        <p:nvSpPr>
          <p:cNvPr id="108548"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1970520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F104A7A0-FF85-4EC5-B54B-3CBC7D13593F}" type="slidenum">
              <a:rPr altLang="en-US" sz="1300" noProof="1">
                <a:latin typeface="Times New Roman" panose="02020603050405020304" pitchFamily="18" charset="0"/>
              </a:rPr>
              <a:pPr eaLnBrk="1" hangingPunct="1"/>
              <a:t>22</a:t>
            </a:fld>
            <a:endParaRPr lang="zh-CN" altLang="en-US" sz="1300" noProof="1">
              <a:latin typeface="Times New Roman" panose="02020603050405020304" pitchFamily="18" charset="0"/>
            </a:endParaRPr>
          </a:p>
        </p:txBody>
      </p:sp>
      <p:sp>
        <p:nvSpPr>
          <p:cNvPr id="109571" name="Rectangle 2"/>
          <p:cNvSpPr>
            <a:spLocks noGrp="1" noRot="1" noChangeAspect="1" noChangeArrowheads="1" noTextEdit="1"/>
          </p:cNvSpPr>
          <p:nvPr>
            <p:ph type="sldImg" idx="4294967295"/>
          </p:nvPr>
        </p:nvSpPr>
        <p:spPr>
          <a:ln/>
        </p:spPr>
      </p:sp>
      <p:sp>
        <p:nvSpPr>
          <p:cNvPr id="109572"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1644018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4A3B9D73-8D58-4F56-88CB-F0FC832BE80F}" type="slidenum">
              <a:rPr altLang="en-US" sz="1300" noProof="1">
                <a:latin typeface="Times New Roman" panose="02020603050405020304" pitchFamily="18" charset="0"/>
              </a:rPr>
              <a:pPr eaLnBrk="1" hangingPunct="1"/>
              <a:t>23</a:t>
            </a:fld>
            <a:endParaRPr lang="zh-CN" altLang="en-US" sz="1300" noProof="1">
              <a:latin typeface="Times New Roman" panose="02020603050405020304" pitchFamily="18" charset="0"/>
            </a:endParaRPr>
          </a:p>
        </p:txBody>
      </p:sp>
      <p:sp>
        <p:nvSpPr>
          <p:cNvPr id="110595" name="Rectangle 2"/>
          <p:cNvSpPr>
            <a:spLocks noGrp="1" noRot="1" noChangeAspect="1" noChangeArrowheads="1" noTextEdit="1"/>
          </p:cNvSpPr>
          <p:nvPr>
            <p:ph type="sldImg" idx="4294967295"/>
          </p:nvPr>
        </p:nvSpPr>
        <p:spPr>
          <a:ln/>
        </p:spPr>
      </p:sp>
      <p:sp>
        <p:nvSpPr>
          <p:cNvPr id="110596"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4235283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6401D7C1-4974-4133-8B7E-60746D93AF8D}" type="slidenum">
              <a:rPr altLang="en-US" sz="1300" noProof="1">
                <a:latin typeface="Times New Roman" panose="02020603050405020304" pitchFamily="18" charset="0"/>
              </a:rPr>
              <a:pPr eaLnBrk="1" hangingPunct="1"/>
              <a:t>24</a:t>
            </a:fld>
            <a:endParaRPr lang="zh-CN" altLang="en-US" sz="1300" noProof="1">
              <a:latin typeface="Times New Roman" panose="02020603050405020304" pitchFamily="18" charset="0"/>
            </a:endParaRPr>
          </a:p>
        </p:txBody>
      </p:sp>
      <p:sp>
        <p:nvSpPr>
          <p:cNvPr id="111619" name="Rectangle 2"/>
          <p:cNvSpPr>
            <a:spLocks noGrp="1" noRot="1" noChangeAspect="1" noChangeArrowheads="1" noTextEdit="1"/>
          </p:cNvSpPr>
          <p:nvPr>
            <p:ph type="sldImg" idx="4294967295"/>
          </p:nvPr>
        </p:nvSpPr>
        <p:spPr>
          <a:ln/>
        </p:spPr>
      </p:sp>
      <p:sp>
        <p:nvSpPr>
          <p:cNvPr id="111620"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11935739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932EC4A7-1131-4A2F-B0E9-CC59ED826E42}" type="slidenum">
              <a:rPr altLang="en-US" sz="1300" noProof="1">
                <a:latin typeface="Times New Roman" panose="02020603050405020304" pitchFamily="18" charset="0"/>
              </a:rPr>
              <a:pPr eaLnBrk="1" hangingPunct="1"/>
              <a:t>25</a:t>
            </a:fld>
            <a:endParaRPr lang="zh-CN" altLang="en-US" sz="1300" noProof="1">
              <a:latin typeface="Times New Roman" panose="02020603050405020304" pitchFamily="18" charset="0"/>
            </a:endParaRPr>
          </a:p>
        </p:txBody>
      </p:sp>
      <p:sp>
        <p:nvSpPr>
          <p:cNvPr id="112643" name="Rectangle 2"/>
          <p:cNvSpPr>
            <a:spLocks noGrp="1" noRot="1" noChangeAspect="1" noChangeArrowheads="1" noTextEdit="1"/>
          </p:cNvSpPr>
          <p:nvPr>
            <p:ph type="sldImg" idx="4294967295"/>
          </p:nvPr>
        </p:nvSpPr>
        <p:spPr>
          <a:ln/>
        </p:spPr>
      </p:sp>
      <p:sp>
        <p:nvSpPr>
          <p:cNvPr id="112644"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35041102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A0F483DF-034E-4549-8955-78BC95A16101}" type="slidenum">
              <a:rPr altLang="en-US" sz="1300" noProof="1">
                <a:latin typeface="Times New Roman" panose="02020603050405020304" pitchFamily="18" charset="0"/>
              </a:rPr>
              <a:pPr eaLnBrk="1" hangingPunct="1"/>
              <a:t>26</a:t>
            </a:fld>
            <a:endParaRPr lang="zh-CN" altLang="en-US" sz="1300" noProof="1">
              <a:latin typeface="Times New Roman" panose="02020603050405020304" pitchFamily="18" charset="0"/>
            </a:endParaRPr>
          </a:p>
        </p:txBody>
      </p:sp>
      <p:sp>
        <p:nvSpPr>
          <p:cNvPr id="113667" name="Rectangle 2"/>
          <p:cNvSpPr>
            <a:spLocks noGrp="1" noRot="1" noChangeAspect="1" noChangeArrowheads="1" noTextEdit="1"/>
          </p:cNvSpPr>
          <p:nvPr>
            <p:ph type="sldImg" idx="4294967295"/>
          </p:nvPr>
        </p:nvSpPr>
        <p:spPr>
          <a:ln/>
        </p:spPr>
      </p:sp>
      <p:sp>
        <p:nvSpPr>
          <p:cNvPr id="113668"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436894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CA901A7A-A231-43E2-B2DA-BBDF50C108C1}" type="slidenum">
              <a:rPr altLang="en-US" sz="1300" noProof="1">
                <a:latin typeface="Times New Roman" panose="02020603050405020304" pitchFamily="18" charset="0"/>
              </a:rPr>
              <a:pPr eaLnBrk="1" hangingPunct="1"/>
              <a:t>27</a:t>
            </a:fld>
            <a:endParaRPr lang="zh-CN" altLang="en-US" sz="1300" noProof="1">
              <a:latin typeface="Times New Roman" panose="02020603050405020304" pitchFamily="18" charset="0"/>
            </a:endParaRPr>
          </a:p>
        </p:txBody>
      </p:sp>
      <p:sp>
        <p:nvSpPr>
          <p:cNvPr id="114691" name="Rectangle 2"/>
          <p:cNvSpPr>
            <a:spLocks noGrp="1" noRot="1" noChangeAspect="1" noChangeArrowheads="1" noTextEdit="1"/>
          </p:cNvSpPr>
          <p:nvPr>
            <p:ph type="sldImg" idx="4294967295"/>
          </p:nvPr>
        </p:nvSpPr>
        <p:spPr>
          <a:ln/>
        </p:spPr>
      </p:sp>
      <p:sp>
        <p:nvSpPr>
          <p:cNvPr id="114692"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340841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0FB2AF0A-13F7-4A50-B599-E3EBE43F3B7B}" type="slidenum">
              <a:rPr altLang="en-US" sz="1300" noProof="1">
                <a:latin typeface="Times New Roman" panose="02020603050405020304" pitchFamily="18" charset="0"/>
              </a:rPr>
              <a:pPr eaLnBrk="1" hangingPunct="1"/>
              <a:t>28</a:t>
            </a:fld>
            <a:endParaRPr lang="zh-CN" altLang="en-US" sz="1300" noProof="1">
              <a:latin typeface="Times New Roman" panose="02020603050405020304" pitchFamily="18" charset="0"/>
            </a:endParaRPr>
          </a:p>
        </p:txBody>
      </p:sp>
      <p:sp>
        <p:nvSpPr>
          <p:cNvPr id="115715" name="Rectangle 2"/>
          <p:cNvSpPr>
            <a:spLocks noGrp="1" noRot="1" noChangeAspect="1" noChangeArrowheads="1" noTextEdit="1"/>
          </p:cNvSpPr>
          <p:nvPr>
            <p:ph type="sldImg" idx="4294967295"/>
          </p:nvPr>
        </p:nvSpPr>
        <p:spPr>
          <a:ln/>
        </p:spPr>
      </p:sp>
      <p:sp>
        <p:nvSpPr>
          <p:cNvPr id="115716"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2291303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FC4F8055-8EF5-42FC-A76B-5784CA098419}" type="slidenum">
              <a:rPr altLang="en-US" sz="1300" noProof="1">
                <a:latin typeface="Times New Roman" panose="02020603050405020304" pitchFamily="18" charset="0"/>
              </a:rPr>
              <a:pPr eaLnBrk="1" hangingPunct="1"/>
              <a:t>29</a:t>
            </a:fld>
            <a:endParaRPr lang="zh-CN" altLang="en-US" sz="1300" noProof="1">
              <a:latin typeface="Times New Roman" panose="02020603050405020304" pitchFamily="18" charset="0"/>
            </a:endParaRPr>
          </a:p>
        </p:txBody>
      </p:sp>
      <p:sp>
        <p:nvSpPr>
          <p:cNvPr id="116739" name="Rectangle 2"/>
          <p:cNvSpPr>
            <a:spLocks noGrp="1" noRot="1" noChangeAspect="1" noChangeArrowheads="1" noTextEdit="1"/>
          </p:cNvSpPr>
          <p:nvPr>
            <p:ph type="sldImg" idx="4294967295"/>
          </p:nvPr>
        </p:nvSpPr>
        <p:spPr>
          <a:ln/>
        </p:spPr>
      </p:sp>
      <p:sp>
        <p:nvSpPr>
          <p:cNvPr id="116740"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211057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08F80E9D-E852-4C63-B037-5954509F38B3}" type="slidenum">
              <a:rPr altLang="en-US" sz="1300" noProof="1">
                <a:latin typeface="Times New Roman" panose="02020603050405020304" pitchFamily="18" charset="0"/>
              </a:rPr>
              <a:pPr eaLnBrk="1" hangingPunct="1"/>
              <a:t>3</a:t>
            </a:fld>
            <a:endParaRPr lang="zh-CN" altLang="en-US" sz="1300" noProof="1">
              <a:latin typeface="Times New Roman" panose="02020603050405020304" pitchFamily="18" charset="0"/>
            </a:endParaRPr>
          </a:p>
        </p:txBody>
      </p:sp>
      <p:sp>
        <p:nvSpPr>
          <p:cNvPr id="89091" name="Rectangle 2"/>
          <p:cNvSpPr>
            <a:spLocks noGrp="1" noRot="1" noChangeAspect="1" noChangeArrowheads="1" noTextEdit="1"/>
          </p:cNvSpPr>
          <p:nvPr>
            <p:ph type="sldImg" idx="4294967295"/>
          </p:nvPr>
        </p:nvSpPr>
        <p:spPr>
          <a:ln/>
        </p:spPr>
      </p:sp>
      <p:sp>
        <p:nvSpPr>
          <p:cNvPr id="89092" name="Rectangle 3"/>
          <p:cNvSpPr>
            <a:spLocks noGrp="1" noChangeArrowheads="1"/>
          </p:cNvSpPr>
          <p:nvPr>
            <p:ph type="body" idx="4294967295"/>
          </p:nvPr>
        </p:nvSpPr>
        <p:spPr/>
        <p:txBody>
          <a:bodyPr>
            <a:prstTxWarp prst="textNoShape">
              <a:avLst/>
            </a:prstTxWarp>
          </a:bodyPr>
          <a:lstStyle/>
          <a:p>
            <a:r>
              <a:rPr lang="zh-CN" altLang="en-US" dirty="0" smtClean="0"/>
              <a:t>讲完了解析的过程后，再补充编码规范，编码规范的作用：</a:t>
            </a:r>
            <a:r>
              <a:rPr lang="en-US" altLang="zh-CN" dirty="0" smtClean="0"/>
              <a:t>1</a:t>
            </a:r>
            <a:r>
              <a:rPr lang="zh-CN" altLang="en-US" dirty="0" smtClean="0"/>
              <a:t>、增加程序的可读性；</a:t>
            </a:r>
            <a:r>
              <a:rPr lang="en-US" altLang="zh-CN" dirty="0" smtClean="0"/>
              <a:t>2</a:t>
            </a:r>
            <a:r>
              <a:rPr lang="zh-CN" altLang="en-US" dirty="0" smtClean="0"/>
              <a:t>、提高</a:t>
            </a:r>
            <a:r>
              <a:rPr lang="en-US" altLang="zh-CN" dirty="0" smtClean="0"/>
              <a:t>SQL</a:t>
            </a:r>
            <a:r>
              <a:rPr lang="zh-CN" altLang="en-US" dirty="0" smtClean="0"/>
              <a:t>的执行性能，因为同样的</a:t>
            </a:r>
            <a:r>
              <a:rPr lang="en-US" altLang="zh-CN" dirty="0" smtClean="0"/>
              <a:t>SQL</a:t>
            </a:r>
            <a:r>
              <a:rPr lang="zh-CN" altLang="en-US" smtClean="0"/>
              <a:t>第二遍执行的时候是软解析</a:t>
            </a:r>
            <a:endParaRPr lang="zh-CN" altLang="en-US" dirty="0" smtClean="0"/>
          </a:p>
        </p:txBody>
      </p:sp>
    </p:spTree>
    <p:extLst>
      <p:ext uri="{BB962C8B-B14F-4D97-AF65-F5344CB8AC3E}">
        <p14:creationId xmlns:p14="http://schemas.microsoft.com/office/powerpoint/2010/main" val="2618007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B7BA98B9-5FFF-46AB-B3B6-47902AD4A536}" type="slidenum">
              <a:rPr altLang="en-US" sz="1300" noProof="1">
                <a:latin typeface="Times New Roman" panose="02020603050405020304" pitchFamily="18" charset="0"/>
              </a:rPr>
              <a:pPr eaLnBrk="1" hangingPunct="1"/>
              <a:t>30</a:t>
            </a:fld>
            <a:endParaRPr lang="zh-CN" altLang="en-US" sz="1300" noProof="1">
              <a:latin typeface="Times New Roman" panose="02020603050405020304" pitchFamily="18" charset="0"/>
            </a:endParaRPr>
          </a:p>
        </p:txBody>
      </p:sp>
      <p:sp>
        <p:nvSpPr>
          <p:cNvPr id="117763" name="Rectangle 2"/>
          <p:cNvSpPr>
            <a:spLocks noGrp="1" noRot="1" noChangeAspect="1" noChangeArrowheads="1" noTextEdit="1"/>
          </p:cNvSpPr>
          <p:nvPr>
            <p:ph type="sldImg" idx="4294967295"/>
          </p:nvPr>
        </p:nvSpPr>
        <p:spPr>
          <a:ln/>
        </p:spPr>
      </p:sp>
      <p:sp>
        <p:nvSpPr>
          <p:cNvPr id="117764"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35990679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AFC56FDC-4ABB-4DCB-8668-D41C74CB6A27}" type="slidenum">
              <a:rPr altLang="en-US" sz="1300" noProof="1">
                <a:latin typeface="Times New Roman" panose="02020603050405020304" pitchFamily="18" charset="0"/>
              </a:rPr>
              <a:pPr eaLnBrk="1" hangingPunct="1"/>
              <a:t>31</a:t>
            </a:fld>
            <a:endParaRPr lang="zh-CN" altLang="en-US" sz="1300" noProof="1">
              <a:latin typeface="Times New Roman" panose="02020603050405020304" pitchFamily="18" charset="0"/>
            </a:endParaRPr>
          </a:p>
        </p:txBody>
      </p:sp>
      <p:sp>
        <p:nvSpPr>
          <p:cNvPr id="118787" name="Rectangle 2"/>
          <p:cNvSpPr>
            <a:spLocks noGrp="1" noRot="1" noChangeAspect="1" noChangeArrowheads="1" noTextEdit="1"/>
          </p:cNvSpPr>
          <p:nvPr>
            <p:ph type="sldImg" idx="4294967295"/>
          </p:nvPr>
        </p:nvSpPr>
        <p:spPr>
          <a:ln/>
        </p:spPr>
      </p:sp>
      <p:sp>
        <p:nvSpPr>
          <p:cNvPr id="118788"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25566804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A85BA461-E243-43F6-968D-33BB852AF131}" type="slidenum">
              <a:rPr altLang="en-US" sz="1300" noProof="1">
                <a:latin typeface="Times New Roman" panose="02020603050405020304" pitchFamily="18" charset="0"/>
              </a:rPr>
              <a:pPr eaLnBrk="1" hangingPunct="1"/>
              <a:t>32</a:t>
            </a:fld>
            <a:endParaRPr lang="zh-CN" altLang="en-US" sz="1300" noProof="1">
              <a:latin typeface="Times New Roman" panose="02020603050405020304" pitchFamily="18" charset="0"/>
            </a:endParaRPr>
          </a:p>
        </p:txBody>
      </p:sp>
      <p:sp>
        <p:nvSpPr>
          <p:cNvPr id="122883" name="Rectangle 2"/>
          <p:cNvSpPr>
            <a:spLocks noGrp="1" noRot="1" noChangeAspect="1" noChangeArrowheads="1" noTextEdit="1"/>
          </p:cNvSpPr>
          <p:nvPr>
            <p:ph type="sldImg" idx="4294967295"/>
          </p:nvPr>
        </p:nvSpPr>
        <p:spPr>
          <a:ln/>
        </p:spPr>
      </p:sp>
      <p:sp>
        <p:nvSpPr>
          <p:cNvPr id="122884"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23921181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8F559577-8D7D-411F-91B1-01B98492F58E}" type="slidenum">
              <a:rPr altLang="en-US" sz="1300" noProof="1">
                <a:latin typeface="Times New Roman" panose="02020603050405020304" pitchFamily="18" charset="0"/>
              </a:rPr>
              <a:pPr eaLnBrk="1" hangingPunct="1"/>
              <a:t>33</a:t>
            </a:fld>
            <a:endParaRPr lang="zh-CN" altLang="en-US" sz="1300" noProof="1">
              <a:latin typeface="Times New Roman" panose="02020603050405020304" pitchFamily="18" charset="0"/>
            </a:endParaRPr>
          </a:p>
        </p:txBody>
      </p:sp>
      <p:sp>
        <p:nvSpPr>
          <p:cNvPr id="123907" name="Rectangle 2"/>
          <p:cNvSpPr>
            <a:spLocks noGrp="1" noRot="1" noChangeAspect="1" noChangeArrowheads="1" noTextEdit="1"/>
          </p:cNvSpPr>
          <p:nvPr>
            <p:ph type="sldImg" idx="4294967295"/>
          </p:nvPr>
        </p:nvSpPr>
        <p:spPr>
          <a:ln/>
        </p:spPr>
      </p:sp>
      <p:sp>
        <p:nvSpPr>
          <p:cNvPr id="123908"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18749001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472AFC6A-D70C-44B0-AAF9-F22DF85FA45A}" type="slidenum">
              <a:rPr altLang="en-US" sz="1300" noProof="1">
                <a:latin typeface="Times New Roman" panose="02020603050405020304" pitchFamily="18" charset="0"/>
              </a:rPr>
              <a:pPr eaLnBrk="1" hangingPunct="1"/>
              <a:t>34</a:t>
            </a:fld>
            <a:endParaRPr lang="zh-CN" altLang="en-US" sz="1300" noProof="1">
              <a:latin typeface="Times New Roman" panose="02020603050405020304" pitchFamily="18" charset="0"/>
            </a:endParaRPr>
          </a:p>
        </p:txBody>
      </p:sp>
      <p:sp>
        <p:nvSpPr>
          <p:cNvPr id="124931" name="Rectangle 2"/>
          <p:cNvSpPr>
            <a:spLocks noGrp="1" noRot="1" noChangeAspect="1" noChangeArrowheads="1" noTextEdit="1"/>
          </p:cNvSpPr>
          <p:nvPr>
            <p:ph type="sldImg" idx="4294967295"/>
          </p:nvPr>
        </p:nvSpPr>
        <p:spPr>
          <a:ln/>
        </p:spPr>
      </p:sp>
      <p:sp>
        <p:nvSpPr>
          <p:cNvPr id="124932"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4839856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502729A6-47C5-4A82-B42B-25E606F44EDF}" type="slidenum">
              <a:rPr altLang="en-US" sz="1300" noProof="1">
                <a:latin typeface="Times New Roman" panose="02020603050405020304" pitchFamily="18" charset="0"/>
              </a:rPr>
              <a:pPr eaLnBrk="1" hangingPunct="1"/>
              <a:t>35</a:t>
            </a:fld>
            <a:endParaRPr lang="zh-CN" altLang="en-US" sz="1300" noProof="1">
              <a:latin typeface="Times New Roman" panose="02020603050405020304" pitchFamily="18" charset="0"/>
            </a:endParaRPr>
          </a:p>
        </p:txBody>
      </p:sp>
      <p:sp>
        <p:nvSpPr>
          <p:cNvPr id="125955" name="Rectangle 2"/>
          <p:cNvSpPr>
            <a:spLocks noGrp="1" noRot="1" noChangeAspect="1" noChangeArrowheads="1" noTextEdit="1"/>
          </p:cNvSpPr>
          <p:nvPr>
            <p:ph type="sldImg" idx="4294967295"/>
          </p:nvPr>
        </p:nvSpPr>
        <p:spPr>
          <a:ln/>
        </p:spPr>
      </p:sp>
      <p:sp>
        <p:nvSpPr>
          <p:cNvPr id="125956"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393129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050156D2-D6A4-4C7D-9B37-FB4F4B80D091}" type="slidenum">
              <a:rPr altLang="en-US" sz="1300" noProof="1">
                <a:latin typeface="Times New Roman" panose="02020603050405020304" pitchFamily="18" charset="0"/>
              </a:rPr>
              <a:pPr eaLnBrk="1" hangingPunct="1"/>
              <a:t>36</a:t>
            </a:fld>
            <a:endParaRPr lang="zh-CN" altLang="en-US" sz="1300" noProof="1">
              <a:latin typeface="Times New Roman" panose="02020603050405020304" pitchFamily="18" charset="0"/>
            </a:endParaRPr>
          </a:p>
        </p:txBody>
      </p:sp>
      <p:sp>
        <p:nvSpPr>
          <p:cNvPr id="126979" name="Rectangle 2"/>
          <p:cNvSpPr>
            <a:spLocks noGrp="1" noRot="1" noChangeAspect="1" noChangeArrowheads="1" noTextEdit="1"/>
          </p:cNvSpPr>
          <p:nvPr>
            <p:ph type="sldImg" idx="4294967295"/>
          </p:nvPr>
        </p:nvSpPr>
        <p:spPr>
          <a:ln/>
        </p:spPr>
      </p:sp>
      <p:sp>
        <p:nvSpPr>
          <p:cNvPr id="126980"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1600230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BEFC1CBD-5967-487C-90F2-259FAAC3A11C}" type="slidenum">
              <a:rPr altLang="en-US" sz="1300" noProof="1">
                <a:latin typeface="Times New Roman" panose="02020603050405020304" pitchFamily="18" charset="0"/>
              </a:rPr>
              <a:pPr eaLnBrk="1" hangingPunct="1"/>
              <a:t>4</a:t>
            </a:fld>
            <a:endParaRPr lang="zh-CN" altLang="en-US" sz="1300" noProof="1">
              <a:latin typeface="Times New Roman" panose="02020603050405020304" pitchFamily="18" charset="0"/>
            </a:endParaRPr>
          </a:p>
        </p:txBody>
      </p:sp>
      <p:sp>
        <p:nvSpPr>
          <p:cNvPr id="90115" name="Rectangle 2"/>
          <p:cNvSpPr>
            <a:spLocks noGrp="1" noRot="1" noChangeAspect="1" noChangeArrowheads="1" noTextEdit="1"/>
          </p:cNvSpPr>
          <p:nvPr>
            <p:ph type="sldImg" idx="4294967295"/>
          </p:nvPr>
        </p:nvSpPr>
        <p:spPr>
          <a:ln/>
        </p:spPr>
      </p:sp>
      <p:sp>
        <p:nvSpPr>
          <p:cNvPr id="90116"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2632315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88DA27A4-2EDE-4907-9AC6-0E5726EDD020}" type="slidenum">
              <a:rPr altLang="en-US" sz="1300" noProof="1">
                <a:latin typeface="Times New Roman" panose="02020603050405020304" pitchFamily="18" charset="0"/>
              </a:rPr>
              <a:pPr eaLnBrk="1" hangingPunct="1"/>
              <a:t>5</a:t>
            </a:fld>
            <a:endParaRPr lang="zh-CN" altLang="en-US" sz="1300" noProof="1">
              <a:latin typeface="Times New Roman" panose="02020603050405020304" pitchFamily="18" charset="0"/>
            </a:endParaRPr>
          </a:p>
        </p:txBody>
      </p:sp>
      <p:sp>
        <p:nvSpPr>
          <p:cNvPr id="91139" name="Rectangle 2"/>
          <p:cNvSpPr>
            <a:spLocks noGrp="1" noRot="1" noChangeAspect="1" noChangeArrowheads="1" noTextEdit="1"/>
          </p:cNvSpPr>
          <p:nvPr>
            <p:ph type="sldImg" idx="4294967295"/>
          </p:nvPr>
        </p:nvSpPr>
        <p:spPr>
          <a:ln/>
        </p:spPr>
      </p:sp>
      <p:sp>
        <p:nvSpPr>
          <p:cNvPr id="91140" name="Rectangle 3"/>
          <p:cNvSpPr>
            <a:spLocks noGrp="1" noChangeArrowheads="1"/>
          </p:cNvSpPr>
          <p:nvPr>
            <p:ph type="body" idx="4294967295"/>
          </p:nvPr>
        </p:nvSpPr>
        <p:spPr/>
        <p:txBody>
          <a:bodyPr>
            <a:prstTxWarp prst="textNoShape">
              <a:avLst/>
            </a:prstTxWarp>
          </a:bodyPr>
          <a:lstStyle/>
          <a:p>
            <a:endParaRPr lang="zh-CN" altLang="en-US" dirty="0" smtClean="0"/>
          </a:p>
        </p:txBody>
      </p:sp>
    </p:spTree>
    <p:extLst>
      <p:ext uri="{BB962C8B-B14F-4D97-AF65-F5344CB8AC3E}">
        <p14:creationId xmlns:p14="http://schemas.microsoft.com/office/powerpoint/2010/main" val="2183939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AF06A9CB-BBB3-4EF2-BA37-1E7C7D695EF7}" type="slidenum">
              <a:rPr altLang="en-US" sz="1300" noProof="1">
                <a:latin typeface="Times New Roman" panose="02020603050405020304" pitchFamily="18" charset="0"/>
              </a:rPr>
              <a:pPr eaLnBrk="1" hangingPunct="1"/>
              <a:t>6</a:t>
            </a:fld>
            <a:endParaRPr lang="zh-CN" altLang="en-US" sz="1300" noProof="1">
              <a:latin typeface="Times New Roman" panose="02020603050405020304" pitchFamily="18" charset="0"/>
            </a:endParaRPr>
          </a:p>
        </p:txBody>
      </p:sp>
      <p:sp>
        <p:nvSpPr>
          <p:cNvPr id="92163" name="Rectangle 2"/>
          <p:cNvSpPr>
            <a:spLocks noGrp="1" noRot="1" noChangeAspect="1" noChangeArrowheads="1" noTextEdit="1"/>
          </p:cNvSpPr>
          <p:nvPr>
            <p:ph type="sldImg" idx="4294967295"/>
          </p:nvPr>
        </p:nvSpPr>
        <p:spPr>
          <a:ln/>
        </p:spPr>
      </p:sp>
      <p:sp>
        <p:nvSpPr>
          <p:cNvPr id="92164"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4155957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B5475F0B-2290-487D-85E2-1F9428F8E1E5}" type="slidenum">
              <a:rPr altLang="en-US" sz="1300" noProof="1">
                <a:latin typeface="Times New Roman" panose="02020603050405020304" pitchFamily="18" charset="0"/>
              </a:rPr>
              <a:pPr eaLnBrk="1" hangingPunct="1"/>
              <a:t>7</a:t>
            </a:fld>
            <a:endParaRPr lang="zh-CN" altLang="en-US" sz="1300" noProof="1">
              <a:latin typeface="Times New Roman" panose="02020603050405020304" pitchFamily="18" charset="0"/>
            </a:endParaRPr>
          </a:p>
        </p:txBody>
      </p:sp>
      <p:sp>
        <p:nvSpPr>
          <p:cNvPr id="93187" name="Rectangle 2"/>
          <p:cNvSpPr>
            <a:spLocks noGrp="1" noRot="1" noChangeAspect="1" noChangeArrowheads="1" noTextEdit="1"/>
          </p:cNvSpPr>
          <p:nvPr>
            <p:ph type="sldImg" idx="4294967295"/>
          </p:nvPr>
        </p:nvSpPr>
        <p:spPr>
          <a:ln/>
        </p:spPr>
      </p:sp>
      <p:sp>
        <p:nvSpPr>
          <p:cNvPr id="93188"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3607288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eaLnBrk="1" hangingPunct="1"/>
            <a:fld id="{0FDAE1E2-EF3A-4D66-AA05-A404C841834F}" type="slidenum">
              <a:rPr lang="zh-CN" altLang="en-US" sz="1300">
                <a:latin typeface="Times New Roman" panose="02020603050405020304" pitchFamily="18" charset="0"/>
              </a:rPr>
              <a:pPr algn="r" eaLnBrk="1" hangingPunct="1"/>
              <a:t>8</a:t>
            </a:fld>
            <a:endParaRPr lang="zh-CN" altLang="en-US" sz="1300">
              <a:latin typeface="Times New Roman" panose="02020603050405020304" pitchFamily="18" charset="0"/>
            </a:endParaRPr>
          </a:p>
        </p:txBody>
      </p:sp>
      <p:sp>
        <p:nvSpPr>
          <p:cNvPr id="94211" name="Rectangle 2"/>
          <p:cNvSpPr>
            <a:spLocks noGrp="1" noRot="1" noChangeAspect="1" noChangeArrowheads="1" noTextEdit="1"/>
          </p:cNvSpPr>
          <p:nvPr>
            <p:ph type="sldImg" idx="4294967295"/>
          </p:nvPr>
        </p:nvSpPr>
        <p:spPr>
          <a:ln/>
        </p:spPr>
      </p:sp>
      <p:sp>
        <p:nvSpPr>
          <p:cNvPr id="94212"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4283860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EB8827AA-B869-4C2D-BF2A-F9EE9C8CF8FC}" type="slidenum">
              <a:rPr altLang="en-US" sz="1300" noProof="1">
                <a:latin typeface="Times New Roman" panose="02020603050405020304" pitchFamily="18" charset="0"/>
              </a:rPr>
              <a:pPr eaLnBrk="1" hangingPunct="1"/>
              <a:t>9</a:t>
            </a:fld>
            <a:endParaRPr lang="zh-CN" altLang="en-US" sz="1300" noProof="1">
              <a:latin typeface="Times New Roman" panose="02020603050405020304" pitchFamily="18" charset="0"/>
            </a:endParaRPr>
          </a:p>
        </p:txBody>
      </p:sp>
      <p:sp>
        <p:nvSpPr>
          <p:cNvPr id="95235" name="Rectangle 2"/>
          <p:cNvSpPr>
            <a:spLocks noGrp="1" noRot="1" noChangeAspect="1" noChangeArrowheads="1" noTextEdit="1"/>
          </p:cNvSpPr>
          <p:nvPr>
            <p:ph type="sldImg" idx="4294967295"/>
          </p:nvPr>
        </p:nvSpPr>
        <p:spPr>
          <a:ln/>
        </p:spPr>
      </p:sp>
      <p:sp>
        <p:nvSpPr>
          <p:cNvPr id="95236"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398611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6156" name="Rectangle 12"/>
          <p:cNvSpPr>
            <a:spLocks noGrp="1" noChangeArrowheads="1"/>
          </p:cNvSpPr>
          <p:nvPr>
            <p:ph type="ctrTitle"/>
          </p:nvPr>
        </p:nvSpPr>
        <p:spPr>
          <a:xfrm>
            <a:off x="990600" y="1828800"/>
            <a:ext cx="7772400" cy="1143000"/>
          </a:xfrm>
        </p:spPr>
        <p:txBody>
          <a:bodyPr lIns="91440" tIns="45720" rIns="91440" bIns="45720"/>
          <a:lstStyle>
            <a:lvl1pPr>
              <a:defRPr/>
            </a:lvl1pPr>
          </a:lstStyle>
          <a:p>
            <a:r>
              <a:rPr lang="zh-CN" altLang="en-US" noProof="1"/>
              <a:t>单击此处编辑母版标题样式</a:t>
            </a:r>
          </a:p>
        </p:txBody>
      </p:sp>
      <p:sp>
        <p:nvSpPr>
          <p:cNvPr id="6157" name="Rectangle 13"/>
          <p:cNvSpPr>
            <a:spLocks noGrp="1" noChangeArrowheads="1"/>
          </p:cNvSpPr>
          <p:nvPr>
            <p:ph type="subTitle" idx="1"/>
          </p:nvPr>
        </p:nvSpPr>
        <p:spPr>
          <a:xfrm>
            <a:off x="1371600" y="3886200"/>
            <a:ext cx="6400800" cy="1752600"/>
          </a:xfrm>
        </p:spPr>
        <p:txBody>
          <a:bodyPr lIns="91440" tIns="45720" rIns="91440" bIns="45720"/>
          <a:lstStyle>
            <a:lvl1pPr marL="0" indent="0" algn="ctr">
              <a:buFont typeface="Wingdings" panose="05000000000000000000" pitchFamily="2" charset="2"/>
              <a:buNone/>
              <a:defRPr/>
            </a:lvl1pPr>
          </a:lstStyle>
          <a:p>
            <a:r>
              <a:rPr lang="zh-CN" altLang="en-US" noProof="1"/>
              <a:t>单击此处编辑母版副标题样式</a:t>
            </a:r>
          </a:p>
        </p:txBody>
      </p:sp>
      <p:sp>
        <p:nvSpPr>
          <p:cNvPr id="4" name="Rectangle 14"/>
          <p:cNvSpPr>
            <a:spLocks noGrp="1" noChangeArrowheads="1"/>
          </p:cNvSpPr>
          <p:nvPr>
            <p:ph type="dt" sz="half" idx="10"/>
          </p:nvPr>
        </p:nvSpPr>
        <p:spPr>
          <a:xfrm>
            <a:off x="990600" y="6248400"/>
            <a:ext cx="1905000" cy="457200"/>
          </a:xfrm>
        </p:spPr>
        <p:txBody>
          <a:bodyPr wrap="square" lIns="91440" tIns="45720" rIns="91440" bIns="45720" anchor="b"/>
          <a:lstStyle>
            <a:lvl1pPr>
              <a:defRPr kumimoji="0" sz="1400">
                <a:solidFill>
                  <a:schemeClr val="bg2"/>
                </a:solidFill>
                <a:latin typeface="+mn-lt"/>
                <a:ea typeface="宋体" panose="02010600030101010101" pitchFamily="2" charset="-122"/>
              </a:defRPr>
            </a:lvl1pPr>
          </a:lstStyle>
          <a:p>
            <a:pPr>
              <a:defRPr/>
            </a:pPr>
            <a:fld id="{5CB6A88C-227B-4074-9DB5-F670873C9B0D}" type="datetime3">
              <a:rPr lang="zh-CN" altLang="en-US" smtClean="0"/>
              <a:t>2022年2月5日星期六</a:t>
            </a:fld>
            <a:endParaRPr lang="en-US" altLang="zh-CN"/>
          </a:p>
        </p:txBody>
      </p:sp>
      <p:sp>
        <p:nvSpPr>
          <p:cNvPr id="5" name="Rectangle 15"/>
          <p:cNvSpPr>
            <a:spLocks noGrp="1" noChangeArrowheads="1"/>
          </p:cNvSpPr>
          <p:nvPr>
            <p:ph type="ftr" sz="quarter" idx="11"/>
          </p:nvPr>
        </p:nvSpPr>
        <p:spPr>
          <a:xfrm>
            <a:off x="3429000" y="6248400"/>
            <a:ext cx="2895600" cy="457200"/>
          </a:xfrm>
        </p:spPr>
        <p:txBody>
          <a:bodyPr/>
          <a:lstStyle>
            <a:lvl1pPr algn="ctr">
              <a:defRPr sz="1400">
                <a:solidFill>
                  <a:schemeClr val="bg2"/>
                </a:solidFill>
                <a:latin typeface="Helvetica" pitchFamily="34" charset="0"/>
                <a:ea typeface="宋体" panose="02010600030101010101" pitchFamily="2" charset="-122"/>
                <a:cs typeface="+mn-cs"/>
              </a:defRPr>
            </a:lvl1pPr>
          </a:lstStyle>
          <a:p>
            <a:pPr>
              <a:defRPr/>
            </a:pPr>
            <a:r>
              <a:rPr lang="zh-CN" altLang="en-US" smtClean="0"/>
              <a:t>数据库系统</a:t>
            </a:r>
            <a:r>
              <a:rPr lang="en-US" altLang="zh-CN" smtClean="0"/>
              <a:t>----</a:t>
            </a:r>
            <a:r>
              <a:rPr lang="zh-CN" altLang="en-US" smtClean="0"/>
              <a:t>查询处理</a:t>
            </a:r>
            <a:endParaRPr lang="en-US" altLang="zh-CN"/>
          </a:p>
        </p:txBody>
      </p:sp>
      <p:sp>
        <p:nvSpPr>
          <p:cNvPr id="6" name="Rectangle 16"/>
          <p:cNvSpPr>
            <a:spLocks noGrp="1" noChangeArrowheads="1"/>
          </p:cNvSpPr>
          <p:nvPr>
            <p:ph type="sldNum" sz="quarter" idx="12"/>
          </p:nvPr>
        </p:nvSpPr>
        <p:spPr>
          <a:xfrm>
            <a:off x="6858000" y="6248400"/>
            <a:ext cx="1905000" cy="457200"/>
          </a:xfrm>
        </p:spPr>
        <p:txBody>
          <a:bodyPr wrap="square" lIns="91440" tIns="45720" rIns="91440" bIns="45720" anchor="b"/>
          <a:lstStyle>
            <a:lvl1pPr algn="r">
              <a:defRPr sz="1400">
                <a:solidFill>
                  <a:schemeClr val="bg2"/>
                </a:solidFill>
                <a:latin typeface="Franklin Gothic Book" panose="020B0503020102020204" pitchFamily="34" charset="0"/>
                <a:ea typeface="宋体" panose="02010600030101010101" pitchFamily="2" charset="-122"/>
              </a:defRPr>
            </a:lvl1pPr>
          </a:lstStyle>
          <a:p>
            <a:fld id="{6E6184B2-9E4F-4225-BDA9-A70F35E55A09}" type="slidenum">
              <a:rPr lang="en-US" altLang="en-US"/>
              <a:pPr/>
              <a:t>‹#›</a:t>
            </a:fld>
            <a:endParaRPr lang="en-US" altLang="en-US"/>
          </a:p>
        </p:txBody>
      </p:sp>
    </p:spTree>
    <p:extLst>
      <p:ext uri="{BB962C8B-B14F-4D97-AF65-F5344CB8AC3E}">
        <p14:creationId xmlns:p14="http://schemas.microsoft.com/office/powerpoint/2010/main" val="283474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28"/>
          <p:cNvSpPr>
            <a:spLocks noGrp="1" noChangeArrowheads="1"/>
          </p:cNvSpPr>
          <p:nvPr>
            <p:ph type="dt" sz="half" idx="10"/>
          </p:nvPr>
        </p:nvSpPr>
        <p:spPr>
          <a:ln/>
        </p:spPr>
        <p:txBody>
          <a:bodyPr/>
          <a:lstStyle>
            <a:lvl1pPr>
              <a:defRPr/>
            </a:lvl1pPr>
          </a:lstStyle>
          <a:p>
            <a:pPr>
              <a:defRPr/>
            </a:pPr>
            <a:fld id="{CEEBC563-4E26-43F4-B1FC-373E1947802A}" type="datetime3">
              <a:rPr lang="zh-CN" altLang="en-US" smtClean="0"/>
              <a:t>2022年2月5日星期六</a:t>
            </a:fld>
            <a:endParaRPr lang="en-US" altLang="zh-CN"/>
          </a:p>
        </p:txBody>
      </p:sp>
      <p:sp>
        <p:nvSpPr>
          <p:cNvPr id="5" name="Rectangle 29"/>
          <p:cNvSpPr>
            <a:spLocks noGrp="1" noChangeArrowheads="1"/>
          </p:cNvSpPr>
          <p:nvPr>
            <p:ph type="sldNum" sz="quarter" idx="11"/>
          </p:nvPr>
        </p:nvSpPr>
        <p:spPr>
          <a:ln/>
        </p:spPr>
        <p:txBody>
          <a:bodyPr/>
          <a:lstStyle>
            <a:lvl1pPr>
              <a:defRPr/>
            </a:lvl1pPr>
          </a:lstStyle>
          <a:p>
            <a:fld id="{2831254E-A9C6-40B3-9B3C-B5F301A93FAE}" type="slidenum">
              <a:rPr lang="en-US" altLang="en-US"/>
              <a:pPr/>
              <a:t>‹#›</a:t>
            </a:fld>
            <a:endParaRPr lang="en-US" altLang="en-US"/>
          </a:p>
        </p:txBody>
      </p:sp>
      <p:sp>
        <p:nvSpPr>
          <p:cNvPr id="6"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查询处理</a:t>
            </a:r>
            <a:endParaRPr lang="en-US" altLang="zh-CN">
              <a:latin typeface="Helvetica" pitchFamily="34" charset="0"/>
              <a:ea typeface="+mn-ea"/>
              <a:cs typeface="+mn-cs"/>
            </a:endParaRPr>
          </a:p>
        </p:txBody>
      </p:sp>
    </p:spTree>
    <p:extLst>
      <p:ext uri="{BB962C8B-B14F-4D97-AF65-F5344CB8AC3E}">
        <p14:creationId xmlns:p14="http://schemas.microsoft.com/office/powerpoint/2010/main" val="369746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381000"/>
            <a:ext cx="2095500" cy="58674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381000"/>
            <a:ext cx="6134100" cy="58674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28"/>
          <p:cNvSpPr>
            <a:spLocks noGrp="1" noChangeArrowheads="1"/>
          </p:cNvSpPr>
          <p:nvPr>
            <p:ph type="dt" sz="half" idx="10"/>
          </p:nvPr>
        </p:nvSpPr>
        <p:spPr>
          <a:ln/>
        </p:spPr>
        <p:txBody>
          <a:bodyPr/>
          <a:lstStyle>
            <a:lvl1pPr>
              <a:defRPr/>
            </a:lvl1pPr>
          </a:lstStyle>
          <a:p>
            <a:pPr>
              <a:defRPr/>
            </a:pPr>
            <a:fld id="{332DDB84-126F-4B9A-9622-07C2C3727788}" type="datetime3">
              <a:rPr lang="zh-CN" altLang="en-US" smtClean="0"/>
              <a:t>2022年2月5日星期六</a:t>
            </a:fld>
            <a:endParaRPr lang="en-US" altLang="zh-CN"/>
          </a:p>
        </p:txBody>
      </p:sp>
      <p:sp>
        <p:nvSpPr>
          <p:cNvPr id="5" name="Rectangle 29"/>
          <p:cNvSpPr>
            <a:spLocks noGrp="1" noChangeArrowheads="1"/>
          </p:cNvSpPr>
          <p:nvPr>
            <p:ph type="sldNum" sz="quarter" idx="11"/>
          </p:nvPr>
        </p:nvSpPr>
        <p:spPr>
          <a:ln/>
        </p:spPr>
        <p:txBody>
          <a:bodyPr/>
          <a:lstStyle>
            <a:lvl1pPr>
              <a:defRPr/>
            </a:lvl1pPr>
          </a:lstStyle>
          <a:p>
            <a:fld id="{CD4ECEC3-25B1-4DBE-A682-BB402B83106E}" type="slidenum">
              <a:rPr lang="en-US" altLang="en-US"/>
              <a:pPr/>
              <a:t>‹#›</a:t>
            </a:fld>
            <a:endParaRPr lang="en-US" altLang="en-US"/>
          </a:p>
        </p:txBody>
      </p:sp>
      <p:sp>
        <p:nvSpPr>
          <p:cNvPr id="6"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查询处理</a:t>
            </a:r>
            <a:endParaRPr lang="en-US" altLang="zh-CN">
              <a:latin typeface="Helvetica" pitchFamily="34" charset="0"/>
              <a:ea typeface="+mn-ea"/>
              <a:cs typeface="+mn-cs"/>
            </a:endParaRPr>
          </a:p>
        </p:txBody>
      </p:sp>
    </p:spTree>
    <p:extLst>
      <p:ext uri="{BB962C8B-B14F-4D97-AF65-F5344CB8AC3E}">
        <p14:creationId xmlns:p14="http://schemas.microsoft.com/office/powerpoint/2010/main" val="4104581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81000"/>
            <a:ext cx="7772400" cy="6096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371600"/>
            <a:ext cx="4114800" cy="4876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4724400" y="1371600"/>
            <a:ext cx="4114800" cy="23622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4724400" y="3886200"/>
            <a:ext cx="4114800" cy="23622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Rectangle 28"/>
          <p:cNvSpPr>
            <a:spLocks noGrp="1" noChangeArrowheads="1"/>
          </p:cNvSpPr>
          <p:nvPr>
            <p:ph type="dt" sz="half" idx="10"/>
          </p:nvPr>
        </p:nvSpPr>
        <p:spPr>
          <a:ln/>
        </p:spPr>
        <p:txBody>
          <a:bodyPr/>
          <a:lstStyle>
            <a:lvl1pPr>
              <a:defRPr/>
            </a:lvl1pPr>
          </a:lstStyle>
          <a:p>
            <a:pPr>
              <a:defRPr/>
            </a:pPr>
            <a:fld id="{0948DAED-CD9B-4DCE-AB2B-6088F8A5EE07}" type="datetime3">
              <a:rPr lang="zh-CN" altLang="en-US" smtClean="0"/>
              <a:t>2022年2月5日星期六</a:t>
            </a:fld>
            <a:endParaRPr lang="en-US" altLang="zh-CN"/>
          </a:p>
        </p:txBody>
      </p:sp>
      <p:sp>
        <p:nvSpPr>
          <p:cNvPr id="7" name="Rectangle 29"/>
          <p:cNvSpPr>
            <a:spLocks noGrp="1" noChangeArrowheads="1"/>
          </p:cNvSpPr>
          <p:nvPr>
            <p:ph type="sldNum" sz="quarter" idx="11"/>
          </p:nvPr>
        </p:nvSpPr>
        <p:spPr>
          <a:ln/>
        </p:spPr>
        <p:txBody>
          <a:bodyPr/>
          <a:lstStyle>
            <a:lvl1pPr>
              <a:defRPr/>
            </a:lvl1pPr>
          </a:lstStyle>
          <a:p>
            <a:fld id="{9EAEE02F-1D25-4AE3-9D1F-DA94BE752F9B}" type="slidenum">
              <a:rPr lang="en-US" altLang="en-US"/>
              <a:pPr/>
              <a:t>‹#›</a:t>
            </a:fld>
            <a:endParaRPr lang="en-US" altLang="en-US"/>
          </a:p>
        </p:txBody>
      </p:sp>
      <p:sp>
        <p:nvSpPr>
          <p:cNvPr id="8"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查询处理</a:t>
            </a:r>
            <a:endParaRPr lang="en-US" altLang="zh-CN">
              <a:latin typeface="Helvetica" pitchFamily="34" charset="0"/>
              <a:ea typeface="+mn-ea"/>
              <a:cs typeface="+mn-cs"/>
            </a:endParaRPr>
          </a:p>
        </p:txBody>
      </p:sp>
    </p:spTree>
    <p:extLst>
      <p:ext uri="{BB962C8B-B14F-4D97-AF65-F5344CB8AC3E}">
        <p14:creationId xmlns:p14="http://schemas.microsoft.com/office/powerpoint/2010/main" val="1632214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81000"/>
            <a:ext cx="7772400" cy="6096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371600"/>
            <a:ext cx="4114800" cy="4876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724400" y="1371600"/>
            <a:ext cx="4114800" cy="4876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28"/>
          <p:cNvSpPr>
            <a:spLocks noGrp="1" noChangeArrowheads="1"/>
          </p:cNvSpPr>
          <p:nvPr>
            <p:ph type="dt" sz="half" idx="10"/>
          </p:nvPr>
        </p:nvSpPr>
        <p:spPr>
          <a:ln/>
        </p:spPr>
        <p:txBody>
          <a:bodyPr/>
          <a:lstStyle>
            <a:lvl1pPr>
              <a:defRPr/>
            </a:lvl1pPr>
          </a:lstStyle>
          <a:p>
            <a:pPr>
              <a:defRPr/>
            </a:pPr>
            <a:fld id="{9B713CD0-ABD0-4AED-B56A-2FC68ECDF140}" type="datetime3">
              <a:rPr lang="zh-CN" altLang="en-US" smtClean="0"/>
              <a:t>2022年2月5日星期六</a:t>
            </a:fld>
            <a:endParaRPr lang="en-US" altLang="zh-CN"/>
          </a:p>
        </p:txBody>
      </p:sp>
      <p:sp>
        <p:nvSpPr>
          <p:cNvPr id="6" name="Rectangle 29"/>
          <p:cNvSpPr>
            <a:spLocks noGrp="1" noChangeArrowheads="1"/>
          </p:cNvSpPr>
          <p:nvPr>
            <p:ph type="sldNum" sz="quarter" idx="11"/>
          </p:nvPr>
        </p:nvSpPr>
        <p:spPr>
          <a:ln/>
        </p:spPr>
        <p:txBody>
          <a:bodyPr/>
          <a:lstStyle>
            <a:lvl1pPr>
              <a:defRPr/>
            </a:lvl1pPr>
          </a:lstStyle>
          <a:p>
            <a:fld id="{F5E6E72D-DAA8-4247-8AA9-3C8733D4494E}" type="slidenum">
              <a:rPr lang="en-US" altLang="en-US"/>
              <a:pPr/>
              <a:t>‹#›</a:t>
            </a:fld>
            <a:endParaRPr lang="en-US" altLang="en-US"/>
          </a:p>
        </p:txBody>
      </p:sp>
      <p:sp>
        <p:nvSpPr>
          <p:cNvPr id="7"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查询处理</a:t>
            </a:r>
            <a:endParaRPr lang="en-US" altLang="zh-CN">
              <a:latin typeface="Helvetica" pitchFamily="34" charset="0"/>
              <a:ea typeface="+mn-ea"/>
              <a:cs typeface="+mn-cs"/>
            </a:endParaRPr>
          </a:p>
        </p:txBody>
      </p:sp>
    </p:spTree>
    <p:extLst>
      <p:ext uri="{BB962C8B-B14F-4D97-AF65-F5344CB8AC3E}">
        <p14:creationId xmlns:p14="http://schemas.microsoft.com/office/powerpoint/2010/main" val="274869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28"/>
          <p:cNvSpPr>
            <a:spLocks noGrp="1" noChangeArrowheads="1"/>
          </p:cNvSpPr>
          <p:nvPr>
            <p:ph type="dt" sz="half" idx="10"/>
          </p:nvPr>
        </p:nvSpPr>
        <p:spPr>
          <a:xfrm>
            <a:off x="403225" y="6477000"/>
            <a:ext cx="2743200" cy="304800"/>
          </a:xfrm>
        </p:spPr>
        <p:txBody>
          <a:bodyPr/>
          <a:lstStyle>
            <a:lvl1pPr>
              <a:defRPr/>
            </a:lvl1pPr>
          </a:lstStyle>
          <a:p>
            <a:pPr>
              <a:defRPr/>
            </a:pPr>
            <a:fld id="{400D8E40-4D77-43D5-935B-5DB222134970}" type="datetime3">
              <a:rPr lang="zh-CN" altLang="en-US" smtClean="0"/>
              <a:t>2022年2月5日星期六</a:t>
            </a:fld>
            <a:endParaRPr lang="en-US" altLang="zh-CN"/>
          </a:p>
        </p:txBody>
      </p:sp>
      <p:sp>
        <p:nvSpPr>
          <p:cNvPr id="5" name="Rectangle 29"/>
          <p:cNvSpPr>
            <a:spLocks noGrp="1" noChangeArrowheads="1"/>
          </p:cNvSpPr>
          <p:nvPr>
            <p:ph type="sldNum" sz="quarter" idx="11"/>
          </p:nvPr>
        </p:nvSpPr>
        <p:spPr/>
        <p:txBody>
          <a:bodyPr/>
          <a:lstStyle>
            <a:lvl1pPr>
              <a:defRPr/>
            </a:lvl1pPr>
          </a:lstStyle>
          <a:p>
            <a:fld id="{8104C596-8CF2-40C1-93CE-BCA670436B61}" type="slidenum">
              <a:rPr lang="en-US" altLang="en-US"/>
              <a:pPr/>
              <a:t>‹#›</a:t>
            </a:fld>
            <a:endParaRPr lang="en-US" altLang="en-US"/>
          </a:p>
        </p:txBody>
      </p:sp>
      <p:sp>
        <p:nvSpPr>
          <p:cNvPr id="6" name="Rectangle 30"/>
          <p:cNvSpPr>
            <a:spLocks noGrp="1" noChangeArrowheads="1"/>
          </p:cNvSpPr>
          <p:nvPr>
            <p:ph type="ftr" sz="quarter" idx="12"/>
          </p:nvPr>
        </p:nvSpPr>
        <p:spPr>
          <a:xfrm>
            <a:off x="3230563" y="6451600"/>
            <a:ext cx="4254500" cy="330200"/>
          </a:xfrm>
        </p:spPr>
        <p:txBody>
          <a:bodyPr/>
          <a:lstStyle>
            <a:lvl1pPr>
              <a:defRPr>
                <a:latin typeface="华文新魏" panose="02010800040101010101" pitchFamily="2" charset="-122"/>
                <a:ea typeface="华文新魏" panose="02010800040101010101" pitchFamily="2" charset="-122"/>
                <a:cs typeface="华文新魏" panose="02010800040101010101" pitchFamily="2" charset="-122"/>
              </a:defRPr>
            </a:lvl1pPr>
          </a:lstStyle>
          <a:p>
            <a:pPr>
              <a:defRPr/>
            </a:pPr>
            <a:r>
              <a:rPr lang="zh-CN" altLang="en-US" smtClean="0"/>
              <a:t>数据库系统</a:t>
            </a:r>
            <a:r>
              <a:rPr lang="en-US" altLang="zh-CN" smtClean="0"/>
              <a:t>----</a:t>
            </a:r>
            <a:r>
              <a:rPr lang="zh-CN" altLang="en-US" smtClean="0"/>
              <a:t>查询处理</a:t>
            </a:r>
            <a:endParaRPr lang="en-US" altLang="zh-CN">
              <a:latin typeface="Helvetica" pitchFamily="34" charset="0"/>
              <a:ea typeface="+mn-ea"/>
              <a:cs typeface="+mn-cs"/>
            </a:endParaRPr>
          </a:p>
        </p:txBody>
      </p:sp>
    </p:spTree>
    <p:extLst>
      <p:ext uri="{BB962C8B-B14F-4D97-AF65-F5344CB8AC3E}">
        <p14:creationId xmlns:p14="http://schemas.microsoft.com/office/powerpoint/2010/main" val="251795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28"/>
          <p:cNvSpPr>
            <a:spLocks noGrp="1" noChangeArrowheads="1"/>
          </p:cNvSpPr>
          <p:nvPr>
            <p:ph type="dt" sz="half" idx="10"/>
          </p:nvPr>
        </p:nvSpPr>
        <p:spPr>
          <a:ln/>
        </p:spPr>
        <p:txBody>
          <a:bodyPr/>
          <a:lstStyle>
            <a:lvl1pPr>
              <a:defRPr/>
            </a:lvl1pPr>
          </a:lstStyle>
          <a:p>
            <a:pPr>
              <a:defRPr/>
            </a:pPr>
            <a:fld id="{0BF23AE0-24AE-4F1C-A3B6-58E291B811FC}" type="datetime3">
              <a:rPr lang="zh-CN" altLang="en-US" smtClean="0"/>
              <a:t>2022年2月5日星期六</a:t>
            </a:fld>
            <a:endParaRPr lang="en-US" altLang="zh-CN"/>
          </a:p>
        </p:txBody>
      </p:sp>
      <p:sp>
        <p:nvSpPr>
          <p:cNvPr id="5" name="Rectangle 29"/>
          <p:cNvSpPr>
            <a:spLocks noGrp="1" noChangeArrowheads="1"/>
          </p:cNvSpPr>
          <p:nvPr>
            <p:ph type="sldNum" sz="quarter" idx="11"/>
          </p:nvPr>
        </p:nvSpPr>
        <p:spPr>
          <a:ln/>
        </p:spPr>
        <p:txBody>
          <a:bodyPr/>
          <a:lstStyle>
            <a:lvl1pPr>
              <a:defRPr/>
            </a:lvl1pPr>
          </a:lstStyle>
          <a:p>
            <a:fld id="{60960923-424D-42CE-928B-75499B001423}" type="slidenum">
              <a:rPr lang="en-US" altLang="en-US"/>
              <a:pPr/>
              <a:t>‹#›</a:t>
            </a:fld>
            <a:endParaRPr lang="en-US" altLang="en-US"/>
          </a:p>
        </p:txBody>
      </p:sp>
      <p:sp>
        <p:nvSpPr>
          <p:cNvPr id="6"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查询处理</a:t>
            </a:r>
            <a:endParaRPr lang="en-US" altLang="zh-CN">
              <a:latin typeface="Helvetica" pitchFamily="34" charset="0"/>
              <a:ea typeface="+mn-ea"/>
              <a:cs typeface="+mn-cs"/>
            </a:endParaRPr>
          </a:p>
        </p:txBody>
      </p:sp>
    </p:spTree>
    <p:extLst>
      <p:ext uri="{BB962C8B-B14F-4D97-AF65-F5344CB8AC3E}">
        <p14:creationId xmlns:p14="http://schemas.microsoft.com/office/powerpoint/2010/main" val="192892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371600"/>
            <a:ext cx="41148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724400" y="1371600"/>
            <a:ext cx="41148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28"/>
          <p:cNvSpPr>
            <a:spLocks noGrp="1" noChangeArrowheads="1"/>
          </p:cNvSpPr>
          <p:nvPr>
            <p:ph type="dt" sz="half" idx="10"/>
          </p:nvPr>
        </p:nvSpPr>
        <p:spPr>
          <a:ln/>
        </p:spPr>
        <p:txBody>
          <a:bodyPr/>
          <a:lstStyle>
            <a:lvl1pPr>
              <a:defRPr/>
            </a:lvl1pPr>
          </a:lstStyle>
          <a:p>
            <a:pPr>
              <a:defRPr/>
            </a:pPr>
            <a:fld id="{564C44E6-8F26-42E9-9567-75A004147448}" type="datetime3">
              <a:rPr lang="zh-CN" altLang="en-US" smtClean="0"/>
              <a:t>2022年2月5日星期六</a:t>
            </a:fld>
            <a:endParaRPr lang="en-US" altLang="zh-CN"/>
          </a:p>
        </p:txBody>
      </p:sp>
      <p:sp>
        <p:nvSpPr>
          <p:cNvPr id="6" name="Rectangle 29"/>
          <p:cNvSpPr>
            <a:spLocks noGrp="1" noChangeArrowheads="1"/>
          </p:cNvSpPr>
          <p:nvPr>
            <p:ph type="sldNum" sz="quarter" idx="11"/>
          </p:nvPr>
        </p:nvSpPr>
        <p:spPr>
          <a:ln/>
        </p:spPr>
        <p:txBody>
          <a:bodyPr/>
          <a:lstStyle>
            <a:lvl1pPr>
              <a:defRPr/>
            </a:lvl1pPr>
          </a:lstStyle>
          <a:p>
            <a:fld id="{F71504C6-7EE6-4193-BFF4-510856271BCF}" type="slidenum">
              <a:rPr lang="en-US" altLang="en-US"/>
              <a:pPr/>
              <a:t>‹#›</a:t>
            </a:fld>
            <a:endParaRPr lang="en-US" altLang="en-US"/>
          </a:p>
        </p:txBody>
      </p:sp>
      <p:sp>
        <p:nvSpPr>
          <p:cNvPr id="7"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查询处理</a:t>
            </a:r>
            <a:endParaRPr lang="en-US" altLang="zh-CN">
              <a:latin typeface="Helvetica" pitchFamily="34" charset="0"/>
              <a:ea typeface="+mn-ea"/>
              <a:cs typeface="+mn-cs"/>
            </a:endParaRPr>
          </a:p>
        </p:txBody>
      </p:sp>
    </p:spTree>
    <p:extLst>
      <p:ext uri="{BB962C8B-B14F-4D97-AF65-F5344CB8AC3E}">
        <p14:creationId xmlns:p14="http://schemas.microsoft.com/office/powerpoint/2010/main" val="3069355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28"/>
          <p:cNvSpPr>
            <a:spLocks noGrp="1" noChangeArrowheads="1"/>
          </p:cNvSpPr>
          <p:nvPr>
            <p:ph type="dt" sz="half" idx="10"/>
          </p:nvPr>
        </p:nvSpPr>
        <p:spPr>
          <a:ln/>
        </p:spPr>
        <p:txBody>
          <a:bodyPr/>
          <a:lstStyle>
            <a:lvl1pPr>
              <a:defRPr/>
            </a:lvl1pPr>
          </a:lstStyle>
          <a:p>
            <a:pPr>
              <a:defRPr/>
            </a:pPr>
            <a:fld id="{0F3FDECE-E219-4AAA-8F0A-7D03E30E96A7}" type="datetime3">
              <a:rPr lang="zh-CN" altLang="en-US" smtClean="0"/>
              <a:t>2022年2月5日星期六</a:t>
            </a:fld>
            <a:endParaRPr lang="en-US" altLang="zh-CN"/>
          </a:p>
        </p:txBody>
      </p:sp>
      <p:sp>
        <p:nvSpPr>
          <p:cNvPr id="8" name="Rectangle 29"/>
          <p:cNvSpPr>
            <a:spLocks noGrp="1" noChangeArrowheads="1"/>
          </p:cNvSpPr>
          <p:nvPr>
            <p:ph type="sldNum" sz="quarter" idx="11"/>
          </p:nvPr>
        </p:nvSpPr>
        <p:spPr>
          <a:ln/>
        </p:spPr>
        <p:txBody>
          <a:bodyPr/>
          <a:lstStyle>
            <a:lvl1pPr>
              <a:defRPr/>
            </a:lvl1pPr>
          </a:lstStyle>
          <a:p>
            <a:fld id="{00F47EA6-7159-4701-941C-0CAF467E90C9}" type="slidenum">
              <a:rPr lang="en-US" altLang="en-US"/>
              <a:pPr/>
              <a:t>‹#›</a:t>
            </a:fld>
            <a:endParaRPr lang="en-US" altLang="en-US"/>
          </a:p>
        </p:txBody>
      </p:sp>
      <p:sp>
        <p:nvSpPr>
          <p:cNvPr id="9"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查询处理</a:t>
            </a:r>
            <a:endParaRPr lang="en-US" altLang="zh-CN">
              <a:latin typeface="Helvetica" pitchFamily="34" charset="0"/>
              <a:ea typeface="+mn-ea"/>
              <a:cs typeface="+mn-cs"/>
            </a:endParaRPr>
          </a:p>
        </p:txBody>
      </p:sp>
    </p:spTree>
    <p:extLst>
      <p:ext uri="{BB962C8B-B14F-4D97-AF65-F5344CB8AC3E}">
        <p14:creationId xmlns:p14="http://schemas.microsoft.com/office/powerpoint/2010/main" val="1592988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28"/>
          <p:cNvSpPr>
            <a:spLocks noGrp="1" noChangeArrowheads="1"/>
          </p:cNvSpPr>
          <p:nvPr>
            <p:ph type="dt" sz="half" idx="10"/>
          </p:nvPr>
        </p:nvSpPr>
        <p:spPr>
          <a:ln/>
        </p:spPr>
        <p:txBody>
          <a:bodyPr/>
          <a:lstStyle>
            <a:lvl1pPr>
              <a:defRPr/>
            </a:lvl1pPr>
          </a:lstStyle>
          <a:p>
            <a:pPr>
              <a:defRPr/>
            </a:pPr>
            <a:fld id="{53789053-B4BA-45FB-A53E-934B88FD924C}" type="datetime3">
              <a:rPr lang="zh-CN" altLang="en-US" smtClean="0"/>
              <a:t>2022年2月5日星期六</a:t>
            </a:fld>
            <a:endParaRPr lang="en-US" altLang="zh-CN"/>
          </a:p>
        </p:txBody>
      </p:sp>
      <p:sp>
        <p:nvSpPr>
          <p:cNvPr id="4" name="Rectangle 29"/>
          <p:cNvSpPr>
            <a:spLocks noGrp="1" noChangeArrowheads="1"/>
          </p:cNvSpPr>
          <p:nvPr>
            <p:ph type="sldNum" sz="quarter" idx="11"/>
          </p:nvPr>
        </p:nvSpPr>
        <p:spPr>
          <a:ln/>
        </p:spPr>
        <p:txBody>
          <a:bodyPr/>
          <a:lstStyle>
            <a:lvl1pPr>
              <a:defRPr/>
            </a:lvl1pPr>
          </a:lstStyle>
          <a:p>
            <a:fld id="{5BA75E86-93E6-4F18-94B6-096B3E0C001E}" type="slidenum">
              <a:rPr lang="en-US" altLang="en-US"/>
              <a:pPr/>
              <a:t>‹#›</a:t>
            </a:fld>
            <a:endParaRPr lang="en-US" altLang="en-US"/>
          </a:p>
        </p:txBody>
      </p:sp>
      <p:sp>
        <p:nvSpPr>
          <p:cNvPr id="5"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查询处理</a:t>
            </a:r>
            <a:endParaRPr lang="en-US" altLang="zh-CN">
              <a:latin typeface="Helvetica" pitchFamily="34" charset="0"/>
              <a:ea typeface="+mn-ea"/>
              <a:cs typeface="+mn-cs"/>
            </a:endParaRPr>
          </a:p>
        </p:txBody>
      </p:sp>
    </p:spTree>
    <p:extLst>
      <p:ext uri="{BB962C8B-B14F-4D97-AF65-F5344CB8AC3E}">
        <p14:creationId xmlns:p14="http://schemas.microsoft.com/office/powerpoint/2010/main" val="1093728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8"/>
          <p:cNvSpPr>
            <a:spLocks noGrp="1" noChangeArrowheads="1"/>
          </p:cNvSpPr>
          <p:nvPr>
            <p:ph type="dt" sz="half" idx="10"/>
          </p:nvPr>
        </p:nvSpPr>
        <p:spPr>
          <a:ln/>
        </p:spPr>
        <p:txBody>
          <a:bodyPr/>
          <a:lstStyle>
            <a:lvl1pPr>
              <a:defRPr/>
            </a:lvl1pPr>
          </a:lstStyle>
          <a:p>
            <a:pPr>
              <a:defRPr/>
            </a:pPr>
            <a:fld id="{89B6AFEA-F523-4942-9BB2-C32E9F36BF07}" type="datetime3">
              <a:rPr lang="zh-CN" altLang="en-US" smtClean="0"/>
              <a:t>2022年2月5日星期六</a:t>
            </a:fld>
            <a:endParaRPr lang="en-US" altLang="zh-CN"/>
          </a:p>
        </p:txBody>
      </p:sp>
      <p:sp>
        <p:nvSpPr>
          <p:cNvPr id="3" name="Rectangle 29"/>
          <p:cNvSpPr>
            <a:spLocks noGrp="1" noChangeArrowheads="1"/>
          </p:cNvSpPr>
          <p:nvPr>
            <p:ph type="sldNum" sz="quarter" idx="11"/>
          </p:nvPr>
        </p:nvSpPr>
        <p:spPr>
          <a:ln/>
        </p:spPr>
        <p:txBody>
          <a:bodyPr/>
          <a:lstStyle>
            <a:lvl1pPr>
              <a:defRPr/>
            </a:lvl1pPr>
          </a:lstStyle>
          <a:p>
            <a:fld id="{BFBBDC14-4597-40D8-8CFC-84347D38D4BE}" type="slidenum">
              <a:rPr lang="en-US" altLang="en-US"/>
              <a:pPr/>
              <a:t>‹#›</a:t>
            </a:fld>
            <a:endParaRPr lang="en-US" altLang="en-US"/>
          </a:p>
        </p:txBody>
      </p:sp>
      <p:sp>
        <p:nvSpPr>
          <p:cNvPr id="4"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查询处理</a:t>
            </a:r>
            <a:endParaRPr lang="en-US" altLang="zh-CN">
              <a:latin typeface="Helvetica" pitchFamily="34" charset="0"/>
              <a:ea typeface="+mn-ea"/>
              <a:cs typeface="+mn-cs"/>
            </a:endParaRPr>
          </a:p>
        </p:txBody>
      </p:sp>
    </p:spTree>
    <p:extLst>
      <p:ext uri="{BB962C8B-B14F-4D97-AF65-F5344CB8AC3E}">
        <p14:creationId xmlns:p14="http://schemas.microsoft.com/office/powerpoint/2010/main" val="416690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28"/>
          <p:cNvSpPr>
            <a:spLocks noGrp="1" noChangeArrowheads="1"/>
          </p:cNvSpPr>
          <p:nvPr>
            <p:ph type="dt" sz="half" idx="10"/>
          </p:nvPr>
        </p:nvSpPr>
        <p:spPr>
          <a:ln/>
        </p:spPr>
        <p:txBody>
          <a:bodyPr/>
          <a:lstStyle>
            <a:lvl1pPr>
              <a:defRPr/>
            </a:lvl1pPr>
          </a:lstStyle>
          <a:p>
            <a:pPr>
              <a:defRPr/>
            </a:pPr>
            <a:fld id="{2F514973-FE49-4372-9D33-65BA35366122}" type="datetime3">
              <a:rPr lang="zh-CN" altLang="en-US" smtClean="0"/>
              <a:t>2022年2月5日星期六</a:t>
            </a:fld>
            <a:endParaRPr lang="en-US" altLang="zh-CN"/>
          </a:p>
        </p:txBody>
      </p:sp>
      <p:sp>
        <p:nvSpPr>
          <p:cNvPr id="6" name="Rectangle 29"/>
          <p:cNvSpPr>
            <a:spLocks noGrp="1" noChangeArrowheads="1"/>
          </p:cNvSpPr>
          <p:nvPr>
            <p:ph type="sldNum" sz="quarter" idx="11"/>
          </p:nvPr>
        </p:nvSpPr>
        <p:spPr>
          <a:ln/>
        </p:spPr>
        <p:txBody>
          <a:bodyPr/>
          <a:lstStyle>
            <a:lvl1pPr>
              <a:defRPr/>
            </a:lvl1pPr>
          </a:lstStyle>
          <a:p>
            <a:fld id="{5C3AE605-A462-4830-A936-139575DC153D}" type="slidenum">
              <a:rPr lang="en-US" altLang="en-US"/>
              <a:pPr/>
              <a:t>‹#›</a:t>
            </a:fld>
            <a:endParaRPr lang="en-US" altLang="en-US"/>
          </a:p>
        </p:txBody>
      </p:sp>
      <p:sp>
        <p:nvSpPr>
          <p:cNvPr id="7"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查询处理</a:t>
            </a:r>
            <a:endParaRPr lang="en-US" altLang="zh-CN">
              <a:latin typeface="Helvetica" pitchFamily="34" charset="0"/>
              <a:ea typeface="+mn-ea"/>
              <a:cs typeface="+mn-cs"/>
            </a:endParaRPr>
          </a:p>
        </p:txBody>
      </p:sp>
    </p:spTree>
    <p:extLst>
      <p:ext uri="{BB962C8B-B14F-4D97-AF65-F5344CB8AC3E}">
        <p14:creationId xmlns:p14="http://schemas.microsoft.com/office/powerpoint/2010/main" val="957359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28"/>
          <p:cNvSpPr>
            <a:spLocks noGrp="1" noChangeArrowheads="1"/>
          </p:cNvSpPr>
          <p:nvPr>
            <p:ph type="dt" sz="half" idx="10"/>
          </p:nvPr>
        </p:nvSpPr>
        <p:spPr>
          <a:ln/>
        </p:spPr>
        <p:txBody>
          <a:bodyPr/>
          <a:lstStyle>
            <a:lvl1pPr>
              <a:defRPr/>
            </a:lvl1pPr>
          </a:lstStyle>
          <a:p>
            <a:pPr>
              <a:defRPr/>
            </a:pPr>
            <a:fld id="{C9E641E1-12B4-4688-987E-C1A54E20A4F2}" type="datetime3">
              <a:rPr lang="zh-CN" altLang="en-US" smtClean="0"/>
              <a:t>2022年2月5日星期六</a:t>
            </a:fld>
            <a:endParaRPr lang="en-US" altLang="zh-CN"/>
          </a:p>
        </p:txBody>
      </p:sp>
      <p:sp>
        <p:nvSpPr>
          <p:cNvPr id="6" name="Rectangle 29"/>
          <p:cNvSpPr>
            <a:spLocks noGrp="1" noChangeArrowheads="1"/>
          </p:cNvSpPr>
          <p:nvPr>
            <p:ph type="sldNum" sz="quarter" idx="11"/>
          </p:nvPr>
        </p:nvSpPr>
        <p:spPr>
          <a:ln/>
        </p:spPr>
        <p:txBody>
          <a:bodyPr/>
          <a:lstStyle>
            <a:lvl1pPr>
              <a:defRPr/>
            </a:lvl1pPr>
          </a:lstStyle>
          <a:p>
            <a:fld id="{2DD47005-D68C-4591-AC6F-803E6E9EF0EA}" type="slidenum">
              <a:rPr lang="en-US" altLang="en-US"/>
              <a:pPr/>
              <a:t>‹#›</a:t>
            </a:fld>
            <a:endParaRPr lang="en-US" altLang="en-US"/>
          </a:p>
        </p:txBody>
      </p:sp>
      <p:sp>
        <p:nvSpPr>
          <p:cNvPr id="7"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查询处理</a:t>
            </a:r>
            <a:endParaRPr lang="en-US" altLang="zh-CN">
              <a:latin typeface="Helvetica" pitchFamily="34" charset="0"/>
              <a:ea typeface="+mn-ea"/>
              <a:cs typeface="+mn-cs"/>
            </a:endParaRPr>
          </a:p>
        </p:txBody>
      </p:sp>
    </p:spTree>
    <p:extLst>
      <p:ext uri="{BB962C8B-B14F-4D97-AF65-F5344CB8AC3E}">
        <p14:creationId xmlns:p14="http://schemas.microsoft.com/office/powerpoint/2010/main" val="1067507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tx1"/>
        </a:solidFill>
        <a:effectLst/>
      </p:bgPr>
    </p:bg>
    <p:spTree>
      <p:nvGrpSpPr>
        <p:cNvPr id="1" name=""/>
        <p:cNvGrpSpPr/>
        <p:nvPr/>
      </p:nvGrpSpPr>
      <p:grpSpPr>
        <a:xfrm>
          <a:off x="0" y="0"/>
          <a:ext cx="0" cy="0"/>
          <a:chOff x="0" y="0"/>
          <a:chExt cx="0" cy="0"/>
        </a:xfrm>
      </p:grpSpPr>
      <p:sp>
        <p:nvSpPr>
          <p:cNvPr id="8194" name="Rectangle 14"/>
          <p:cNvSpPr>
            <a:spLocks noGrp="1" noChangeArrowheads="1"/>
          </p:cNvSpPr>
          <p:nvPr>
            <p:ph type="body" idx="4294967295"/>
          </p:nvPr>
        </p:nvSpPr>
        <p:spPr bwMode="auto">
          <a:xfrm>
            <a:off x="457200" y="1371600"/>
            <a:ext cx="8382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5" name="Rectangle 16"/>
          <p:cNvSpPr>
            <a:spLocks noGrp="1" noChangeArrowheads="1"/>
          </p:cNvSpPr>
          <p:nvPr>
            <p:ph type="title" idx="4294967295"/>
          </p:nvPr>
        </p:nvSpPr>
        <p:spPr bwMode="auto">
          <a:xfrm>
            <a:off x="609600" y="3810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zh-CN" altLang="en-US" smtClean="0"/>
              <a:t>单击此处编辑母版标题样式</a:t>
            </a:r>
          </a:p>
        </p:txBody>
      </p:sp>
      <p:grpSp>
        <p:nvGrpSpPr>
          <p:cNvPr id="8196" name="Group 24"/>
          <p:cNvGrpSpPr>
            <a:grpSpLocks/>
          </p:cNvGrpSpPr>
          <p:nvPr/>
        </p:nvGrpSpPr>
        <p:grpSpPr bwMode="auto">
          <a:xfrm>
            <a:off x="381000" y="1066800"/>
            <a:ext cx="8305800" cy="381000"/>
            <a:chOff x="240" y="768"/>
            <a:chExt cx="5232" cy="240"/>
          </a:xfrm>
        </p:grpSpPr>
        <p:sp>
          <p:nvSpPr>
            <p:cNvPr id="5145" name="Rectangle 25"/>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eaLnBrk="0" hangingPunct="0">
                <a:defRPr/>
              </a:pPr>
              <a:endParaRPr lang="zh-CN" altLang="en-US">
                <a:latin typeface="Times New Roman" panose="02020603050405020304" pitchFamily="18" charset="0"/>
              </a:endParaRPr>
            </a:p>
          </p:txBody>
        </p:sp>
        <p:sp>
          <p:nvSpPr>
            <p:cNvPr id="5146" name="Rectangle 26"/>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eaLnBrk="0" hangingPunct="0">
                <a:defRPr/>
              </a:pPr>
              <a:endParaRPr lang="zh-CN" altLang="en-US">
                <a:latin typeface="Times New Roman" panose="02020603050405020304" pitchFamily="18" charset="0"/>
              </a:endParaRPr>
            </a:p>
          </p:txBody>
        </p:sp>
      </p:grpSp>
      <p:sp>
        <p:nvSpPr>
          <p:cNvPr id="5148" name="Rectangle 28"/>
          <p:cNvSpPr>
            <a:spLocks noGrp="1" noChangeArrowheads="1"/>
          </p:cNvSpPr>
          <p:nvPr>
            <p:ph type="dt" sz="half" idx="2"/>
          </p:nvPr>
        </p:nvSpPr>
        <p:spPr bwMode="auto">
          <a:xfrm>
            <a:off x="358775" y="6461125"/>
            <a:ext cx="2743200" cy="304800"/>
          </a:xfrm>
          <a:prstGeom prst="rect">
            <a:avLst/>
          </a:prstGeom>
          <a:noFill/>
          <a:ln w="9525">
            <a:noFill/>
            <a:miter lim="800000"/>
          </a:ln>
          <a:effectLst/>
        </p:spPr>
        <p:txBody>
          <a:bodyPr vert="horz" wrap="none" lIns="92075" tIns="46038" rIns="92075" bIns="46038" numCol="1" anchor="ctr" anchorCtr="0" compatLnSpc="1"/>
          <a:lstStyle>
            <a:lvl1pPr eaLnBrk="0" hangingPunct="0">
              <a:buFontTx/>
              <a:buNone/>
              <a:defRPr sz="1600" b="0">
                <a:solidFill>
                  <a:schemeClr val="accent2"/>
                </a:solidFill>
                <a:latin typeface="+mn-ea"/>
                <a:ea typeface="+mn-ea"/>
              </a:defRPr>
            </a:lvl1pPr>
          </a:lstStyle>
          <a:p>
            <a:pPr>
              <a:defRPr/>
            </a:pPr>
            <a:fld id="{F54D4391-0340-490A-B913-FAE96B03B633}" type="datetime3">
              <a:rPr lang="zh-CN" altLang="en-US" smtClean="0"/>
              <a:t>2022年2月5日星期六</a:t>
            </a:fld>
            <a:endParaRPr lang="en-US" altLang="zh-CN"/>
          </a:p>
        </p:txBody>
      </p:sp>
      <p:sp>
        <p:nvSpPr>
          <p:cNvPr id="5149" name="Rectangle 29"/>
          <p:cNvSpPr>
            <a:spLocks noGrp="1" noChangeArrowheads="1"/>
          </p:cNvSpPr>
          <p:nvPr>
            <p:ph type="sldNum" sz="quarter" idx="4"/>
          </p:nvPr>
        </p:nvSpPr>
        <p:spPr bwMode="auto">
          <a:xfrm>
            <a:off x="8077200" y="6400800"/>
            <a:ext cx="990600" cy="304800"/>
          </a:xfrm>
          <a:prstGeom prst="rect">
            <a:avLst/>
          </a:prstGeom>
          <a:noFill/>
          <a:ln w="12700" cap="sq">
            <a:noFill/>
            <a:miter lim="800000"/>
            <a:headEnd type="none" w="sm" len="sm"/>
            <a:tailEnd type="none" w="sm" len="sm"/>
          </a:ln>
          <a:effectLst/>
        </p:spPr>
        <p:txBody>
          <a:bodyPr vert="horz" wrap="none" lIns="92075" tIns="46038" rIns="92075" bIns="46038" numCol="1" anchor="ctr" anchorCtr="0" compatLnSpc="1">
            <a:prstTxWarp prst="textNoShape">
              <a:avLst/>
            </a:prstTxWarp>
          </a:bodyPr>
          <a:lstStyle>
            <a:lvl1pPr>
              <a:defRPr>
                <a:solidFill>
                  <a:schemeClr val="accent2"/>
                </a:solidFill>
                <a:latin typeface="Times New Roman" panose="02020603050405020304" pitchFamily="18" charset="0"/>
                <a:ea typeface="华文楷体" panose="02010600040101010101" pitchFamily="2" charset="-122"/>
              </a:defRPr>
            </a:lvl1pPr>
          </a:lstStyle>
          <a:p>
            <a:fld id="{AB3167FB-F62C-40B5-B0FB-44800D51DE7A}" type="slidenum">
              <a:rPr lang="en-US" altLang="en-US"/>
              <a:pPr/>
              <a:t>‹#›</a:t>
            </a:fld>
            <a:endParaRPr lang="en-US" altLang="en-US"/>
          </a:p>
        </p:txBody>
      </p:sp>
      <p:sp>
        <p:nvSpPr>
          <p:cNvPr id="5150" name="Rectangle 30"/>
          <p:cNvSpPr>
            <a:spLocks noGrp="1" noChangeArrowheads="1"/>
          </p:cNvSpPr>
          <p:nvPr>
            <p:ph type="ftr" sz="quarter" idx="3"/>
          </p:nvPr>
        </p:nvSpPr>
        <p:spPr bwMode="auto">
          <a:xfrm>
            <a:off x="3094038" y="6451600"/>
            <a:ext cx="4254500" cy="330200"/>
          </a:xfrm>
          <a:prstGeom prst="rect">
            <a:avLst/>
          </a:prstGeom>
          <a:noFill/>
          <a:ln w="9525">
            <a:noFill/>
            <a:miter lim="800000"/>
          </a:ln>
          <a:effectLst/>
        </p:spPr>
        <p:txBody>
          <a:bodyPr vert="horz" wrap="square" lIns="91440" tIns="45720" rIns="91440" bIns="45720" numCol="1" anchor="b" anchorCtr="0" compatLnSpc="1"/>
          <a:lstStyle>
            <a:lvl1pPr eaLnBrk="0" hangingPunct="0">
              <a:buFontTx/>
              <a:buNone/>
              <a:defRPr kumimoji="0" sz="1800" b="0">
                <a:solidFill>
                  <a:schemeClr val="accent2"/>
                </a:solidFill>
                <a:latin typeface="华文新魏" panose="02010800040101010101" pitchFamily="2" charset="-122"/>
                <a:ea typeface="华文新魏" panose="02010800040101010101" pitchFamily="2" charset="-122"/>
                <a:cs typeface="华文新魏" panose="02010800040101010101" pitchFamily="2" charset="-122"/>
              </a:defRPr>
            </a:lvl1pPr>
          </a:lstStyle>
          <a:p>
            <a:pPr>
              <a:defRPr/>
            </a:pPr>
            <a:r>
              <a:rPr lang="zh-CN" altLang="en-US" smtClean="0"/>
              <a:t>数据库系统</a:t>
            </a:r>
            <a:r>
              <a:rPr lang="en-US" altLang="zh-CN" smtClean="0"/>
              <a:t>----</a:t>
            </a:r>
            <a:r>
              <a:rPr lang="zh-CN" altLang="en-US" smtClean="0"/>
              <a:t>查询处理</a:t>
            </a:r>
            <a:endParaRPr lang="en-US" altLang="zh-CN">
              <a:latin typeface="Helvetica" pitchFamily="34" charset="0"/>
              <a:ea typeface="+mn-ea"/>
              <a:cs typeface="+mn-cs"/>
            </a:endParaRPr>
          </a:p>
        </p:txBody>
      </p:sp>
    </p:spTree>
  </p:cSld>
  <p:clrMap bg1="dk2" tx1="lt1" bg2="dk1" tx2="lt2" accent1="accent1" accent2="accent2" accent3="accent3" accent4="accent4" accent5="accent5" accent6="accent6" hlink="hlink" folHlink="folHlink"/>
  <p:sldLayoutIdLst>
    <p:sldLayoutId id="2147483898" r:id="rId1"/>
    <p:sldLayoutId id="2147483899"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Lst>
  <p:hf hdr="0" dt="0"/>
  <p:txStyles>
    <p:titleStyle>
      <a:lvl1pPr algn="l" rtl="0" eaLnBrk="0" fontAlgn="base" hangingPunct="0">
        <a:spcBef>
          <a:spcPct val="0"/>
        </a:spcBef>
        <a:spcAft>
          <a:spcPct val="0"/>
        </a:spcAft>
        <a:defRPr sz="4400" b="1">
          <a:solidFill>
            <a:srgbClr val="00264D"/>
          </a:solidFill>
          <a:latin typeface="+mj-lt"/>
          <a:ea typeface="+mj-ea"/>
          <a:cs typeface="+mj-cs"/>
        </a:defRPr>
      </a:lvl1pPr>
      <a:lvl2pPr algn="l" rtl="0" eaLnBrk="0" fontAlgn="base" hangingPunct="0">
        <a:spcBef>
          <a:spcPct val="0"/>
        </a:spcBef>
        <a:spcAft>
          <a:spcPct val="0"/>
        </a:spcAft>
        <a:defRPr sz="4400" b="1">
          <a:solidFill>
            <a:srgbClr val="00264D"/>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4400" b="1">
          <a:solidFill>
            <a:srgbClr val="00264D"/>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4400" b="1">
          <a:solidFill>
            <a:srgbClr val="00264D"/>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4400" b="1">
          <a:solidFill>
            <a:srgbClr val="00264D"/>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9pPr>
    </p:titleStyle>
    <p:bodyStyle>
      <a:lvl1pPr marL="342900" indent="-342900" algn="just" rtl="0" eaLnBrk="0" fontAlgn="base" hangingPunct="0">
        <a:spcBef>
          <a:spcPct val="20000"/>
        </a:spcBef>
        <a:spcAft>
          <a:spcPct val="0"/>
        </a:spcAft>
        <a:buClr>
          <a:schemeClr val="folHlink"/>
        </a:buClr>
        <a:buSzPct val="80000"/>
        <a:buFont typeface="Wingdings" panose="05000000000000000000" pitchFamily="2" charset="2"/>
        <a:buChar char="l"/>
        <a:defRPr sz="3200">
          <a:solidFill>
            <a:schemeClr val="bg2"/>
          </a:solidFill>
          <a:latin typeface="+mn-lt"/>
          <a:ea typeface="+mn-ea"/>
          <a:cs typeface="+mn-cs"/>
        </a:defRPr>
      </a:lvl1pPr>
      <a:lvl2pPr marL="742950" indent="-285750" algn="just"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just"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just"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just"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image" Target="../media/image4.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304800" y="4451350"/>
            <a:ext cx="8610600" cy="1143000"/>
          </a:xfrm>
          <a:prstGeom prst="rect">
            <a:avLst/>
          </a:prstGeom>
          <a:noFill/>
          <a:ln w="9525">
            <a:noFill/>
            <a:miter lim="800000"/>
          </a:ln>
        </p:spPr>
        <p:txBody>
          <a:bodyPr anchor="b"/>
          <a:lstStyle>
            <a:lvl1pPr algn="ctr" rtl="0" eaLnBrk="0" fontAlgn="base" hangingPunct="0">
              <a:spcBef>
                <a:spcPct val="0"/>
              </a:spcBef>
              <a:spcAft>
                <a:spcPct val="0"/>
              </a:spcAft>
              <a:defRPr kumimoji="1" sz="3200" b="1">
                <a:solidFill>
                  <a:srgbClr val="CC3300"/>
                </a:solidFill>
                <a:effectLst/>
                <a:latin typeface="隶书" panose="02010509060101010101" pitchFamily="49" charset="-122"/>
                <a:ea typeface="隶书" panose="02010509060101010101" pitchFamily="49" charset="-122"/>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9pPr>
          </a:lstStyle>
          <a:p>
            <a:pPr>
              <a:defRPr/>
            </a:pPr>
            <a:r>
              <a:rPr lang="zh-CN" altLang="en-US" sz="4800" kern="0" dirty="0" smtClean="0">
                <a:solidFill>
                  <a:schemeClr val="accent2">
                    <a:lumMod val="75000"/>
                  </a:schemeClr>
                </a:solidFill>
                <a:effectLst>
                  <a:outerShdw blurRad="38100" dist="38100" dir="2700000" algn="tl">
                    <a:srgbClr val="C0C0C0"/>
                  </a:outerShdw>
                </a:effectLst>
                <a:sym typeface="+mn-ea"/>
              </a:rPr>
              <a:t>第十五章</a:t>
            </a:r>
            <a:r>
              <a:rPr lang="en-US" altLang="zh-CN" sz="4800" kern="0" dirty="0" smtClean="0">
                <a:solidFill>
                  <a:schemeClr val="accent2">
                    <a:lumMod val="75000"/>
                  </a:schemeClr>
                </a:solidFill>
                <a:effectLst>
                  <a:outerShdw blurRad="38100" dist="38100" dir="2700000" algn="tl">
                    <a:srgbClr val="C0C0C0"/>
                  </a:outerShdw>
                </a:effectLst>
                <a:sym typeface="+mn-ea"/>
              </a:rPr>
              <a:t> </a:t>
            </a:r>
            <a:r>
              <a:rPr lang="zh-CN" altLang="en-US" sz="4800" kern="0" dirty="0" smtClean="0">
                <a:solidFill>
                  <a:schemeClr val="accent2">
                    <a:lumMod val="75000"/>
                  </a:schemeClr>
                </a:solidFill>
                <a:effectLst>
                  <a:outerShdw blurRad="38100" dist="38100" dir="2700000" algn="tl">
                    <a:srgbClr val="C0C0C0"/>
                  </a:outerShdw>
                </a:effectLst>
                <a:sym typeface="+mn-ea"/>
              </a:rPr>
              <a:t>查询处理</a:t>
            </a:r>
            <a:endParaRPr lang="en-US" altLang="zh-CN" sz="4800" kern="0" dirty="0" smtClean="0">
              <a:solidFill>
                <a:schemeClr val="accent2">
                  <a:lumMod val="75000"/>
                </a:schemeClr>
              </a:solidFill>
              <a:effectLst>
                <a:outerShdw blurRad="38100" dist="38100" dir="2700000" algn="tl">
                  <a:srgbClr val="C0C0C0"/>
                </a:outerShdw>
              </a:effectLst>
              <a:sym typeface="+mn-ea"/>
            </a:endParaRPr>
          </a:p>
          <a:p>
            <a:pPr>
              <a:defRPr/>
            </a:pPr>
            <a:r>
              <a:rPr lang="en-US" altLang="zh-CN" sz="4800" kern="0" dirty="0">
                <a:solidFill>
                  <a:schemeClr val="accent2">
                    <a:lumMod val="75000"/>
                  </a:schemeClr>
                </a:solidFill>
                <a:effectLst>
                  <a:outerShdw blurRad="38100" dist="38100" dir="2700000" algn="tl">
                    <a:srgbClr val="C0C0C0"/>
                  </a:outerShdw>
                </a:effectLst>
                <a:sym typeface="+mn-ea"/>
              </a:rPr>
              <a:t>Chapter 15 </a:t>
            </a:r>
            <a:r>
              <a:rPr lang="en-US" altLang="zh-CN" sz="4800" kern="0" dirty="0">
                <a:solidFill>
                  <a:schemeClr val="accent2">
                    <a:lumMod val="75000"/>
                  </a:schemeClr>
                </a:solidFill>
                <a:effectLst>
                  <a:outerShdw blurRad="38100" dist="38100" dir="2700000" algn="tl">
                    <a:srgbClr val="C0C0C0"/>
                  </a:outerShdw>
                </a:effectLst>
              </a:rPr>
              <a:t>Query Processing</a:t>
            </a:r>
            <a:endParaRPr lang="en-US" altLang="zh-CN" sz="4800" kern="0" dirty="0">
              <a:solidFill>
                <a:schemeClr val="accent2">
                  <a:lumMod val="75000"/>
                </a:schemeClr>
              </a:solidFill>
              <a:effectLst>
                <a:outerShdw blurRad="38100" dist="38100" dir="2700000" algn="tl">
                  <a:srgbClr val="C0C0C0"/>
                </a:outerShdw>
              </a:effectLst>
              <a:sym typeface="+mn-ea"/>
            </a:endParaRPr>
          </a:p>
        </p:txBody>
      </p:sp>
      <p:sp>
        <p:nvSpPr>
          <p:cNvPr id="11267" name="WordArt 3"/>
          <p:cNvSpPr>
            <a:spLocks noChangeArrowheads="1" noChangeShapeType="1" noTextEdit="1"/>
          </p:cNvSpPr>
          <p:nvPr/>
        </p:nvSpPr>
        <p:spPr bwMode="auto">
          <a:xfrm>
            <a:off x="304800" y="1944688"/>
            <a:ext cx="8610600" cy="1219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chemeClr val="bg2"/>
              </a:contourClr>
            </a:sp3d>
          </a:bodyPr>
          <a:lstStyle/>
          <a:p>
            <a:r>
              <a:rPr lang="en-US" altLang="zh-CN" sz="3200" b="1" kern="10">
                <a:ln w="9525">
                  <a:round/>
                  <a:headEnd/>
                  <a:tailEnd/>
                </a:ln>
                <a:solidFill>
                  <a:schemeClr val="bg2"/>
                </a:solidFill>
                <a:latin typeface="黑体" panose="02010609060101010101" pitchFamily="49" charset="-122"/>
                <a:ea typeface="黑体" panose="02010609060101010101" pitchFamily="49" charset="-122"/>
              </a:rPr>
              <a:t>DATABASE  SYSTEM  CONCEPTS</a:t>
            </a:r>
            <a:endParaRPr lang="zh-CN" altLang="en-US" sz="3200" b="1" kern="10">
              <a:ln w="9525">
                <a:round/>
                <a:headEnd/>
                <a:tailEnd/>
              </a:ln>
              <a:solidFill>
                <a:schemeClr val="bg2"/>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a:defRPr/>
            </a:pPr>
            <a:r>
              <a:rPr kumimoji="1" lang="zh-CN" altLang="en-US" dirty="0" smtClean="0">
                <a:latin typeface="+mj-ea"/>
              </a:rPr>
              <a:t>选择</a:t>
            </a:r>
            <a:r>
              <a:rPr kumimoji="1" lang="zh-CN" altLang="en-US" dirty="0">
                <a:latin typeface="+mj-ea"/>
              </a:rPr>
              <a:t>运算</a:t>
            </a:r>
            <a:r>
              <a:rPr kumimoji="1" lang="en-US" altLang="zh-CN" dirty="0">
                <a:latin typeface="+mj-ea"/>
              </a:rPr>
              <a:t>--</a:t>
            </a:r>
            <a:r>
              <a:rPr kumimoji="1" lang="zh-CN" altLang="en-US" dirty="0">
                <a:latin typeface="+mj-ea"/>
              </a:rPr>
              <a:t>文件扫描</a:t>
            </a:r>
          </a:p>
        </p:txBody>
      </p:sp>
      <p:sp>
        <p:nvSpPr>
          <p:cNvPr id="20483" name="Rectangle 3"/>
          <p:cNvSpPr>
            <a:spLocks noGrp="1" noChangeArrowheads="1"/>
          </p:cNvSpPr>
          <p:nvPr>
            <p:ph idx="1"/>
          </p:nvPr>
        </p:nvSpPr>
        <p:spPr>
          <a:xfrm>
            <a:off x="436563" y="1497013"/>
            <a:ext cx="8362950" cy="5056187"/>
          </a:xfrm>
        </p:spPr>
        <p:txBody>
          <a:bodyPr/>
          <a:lstStyle/>
          <a:p>
            <a:pPr>
              <a:lnSpc>
                <a:spcPct val="90000"/>
              </a:lnSpc>
            </a:pPr>
            <a:r>
              <a:rPr lang="zh-CN" altLang="en-US" sz="2800" dirty="0" smtClean="0">
                <a:latin typeface="华文新魏" panose="02010800040101010101" pitchFamily="2" charset="-122"/>
                <a:ea typeface="华文新魏" panose="02010800040101010101" pitchFamily="2" charset="-122"/>
              </a:rPr>
              <a:t>算法 </a:t>
            </a:r>
            <a:r>
              <a:rPr lang="en-US" altLang="zh-CN" sz="2800" b="1" dirty="0" smtClean="0">
                <a:latin typeface="华文新魏" panose="02010800040101010101" pitchFamily="2" charset="-122"/>
                <a:ea typeface="华文新魏" panose="02010800040101010101" pitchFamily="2" charset="-122"/>
              </a:rPr>
              <a:t>A1</a:t>
            </a:r>
            <a:r>
              <a:rPr lang="en-US" altLang="zh-CN" sz="2800" dirty="0" smtClean="0">
                <a:latin typeface="华文新魏" panose="02010800040101010101" pitchFamily="2" charset="-122"/>
                <a:ea typeface="华文新魏" panose="02010800040101010101" pitchFamily="2" charset="-122"/>
              </a:rPr>
              <a:t> (</a:t>
            </a:r>
            <a:r>
              <a:rPr lang="zh-CN" altLang="en-US" sz="2800" b="1" dirty="0" smtClean="0">
                <a:solidFill>
                  <a:srgbClr val="3366CC"/>
                </a:solidFill>
                <a:latin typeface="华文新魏" panose="02010800040101010101" pitchFamily="2" charset="-122"/>
                <a:ea typeface="华文新魏" panose="02010800040101010101" pitchFamily="2" charset="-122"/>
              </a:rPr>
              <a:t>线性搜索</a:t>
            </a:r>
            <a:r>
              <a:rPr lang="en-US" altLang="zh-CN" sz="2800" dirty="0" smtClean="0">
                <a:latin typeface="华文新魏" panose="02010800040101010101" pitchFamily="2" charset="-122"/>
                <a:ea typeface="华文新魏" panose="02010800040101010101" pitchFamily="2" charset="-122"/>
              </a:rPr>
              <a:t>)</a:t>
            </a:r>
            <a:endParaRPr lang="en-US" altLang="zh-CN" sz="2400" dirty="0" smtClean="0">
              <a:latin typeface="华文新魏" panose="02010800040101010101" pitchFamily="2" charset="-122"/>
              <a:ea typeface="华文新魏" panose="02010800040101010101" pitchFamily="2" charset="-122"/>
            </a:endParaRPr>
          </a:p>
          <a:p>
            <a:pPr lvl="1">
              <a:lnSpc>
                <a:spcPct val="90000"/>
              </a:lnSpc>
            </a:pPr>
            <a:r>
              <a:rPr lang="zh-CN" altLang="en-US" sz="2400" dirty="0" smtClean="0">
                <a:latin typeface="华文新魏" panose="02010800040101010101" pitchFamily="2" charset="-122"/>
                <a:ea typeface="华文新魏" panose="02010800040101010101" pitchFamily="2" charset="-122"/>
              </a:rPr>
              <a:t>在线性搜索中，系统扫描每一个文件块，对所有记录都进行测试，看它们是否满足选择条件</a:t>
            </a:r>
            <a:endParaRPr lang="en-US" altLang="zh-CN" sz="2400" dirty="0" smtClean="0">
              <a:latin typeface="华文新魏" panose="02010800040101010101" pitchFamily="2" charset="-122"/>
              <a:ea typeface="华文新魏" panose="02010800040101010101" pitchFamily="2" charset="-122"/>
            </a:endParaRPr>
          </a:p>
          <a:p>
            <a:pPr lvl="1">
              <a:lnSpc>
                <a:spcPct val="90000"/>
              </a:lnSpc>
            </a:pPr>
            <a:r>
              <a:rPr lang="zh-CN" altLang="en-US" sz="2400" dirty="0" smtClean="0">
                <a:latin typeface="华文新魏" panose="02010800040101010101" pitchFamily="2" charset="-122"/>
                <a:ea typeface="华文新魏" panose="02010800040101010101" pitchFamily="2" charset="-122"/>
              </a:rPr>
              <a:t>开始时需要做一次磁盘搜索来访问文件的第一个块</a:t>
            </a:r>
            <a:endParaRPr lang="en-US" altLang="zh-CN" sz="2400" dirty="0" smtClean="0">
              <a:latin typeface="华文新魏" panose="02010800040101010101" pitchFamily="2" charset="-122"/>
              <a:ea typeface="华文新魏" panose="02010800040101010101" pitchFamily="2" charset="-122"/>
            </a:endParaRPr>
          </a:p>
          <a:p>
            <a:pPr lvl="2">
              <a:lnSpc>
                <a:spcPct val="90000"/>
              </a:lnSpc>
            </a:pPr>
            <a:r>
              <a:rPr lang="zh-CN" altLang="en-US" sz="2200" dirty="0" smtClean="0">
                <a:latin typeface="华文新魏" panose="02010800040101010101" pitchFamily="2" charset="-122"/>
                <a:ea typeface="华文新魏" panose="02010800040101010101" pitchFamily="2" charset="-122"/>
              </a:rPr>
              <a:t>如果文件的块不是顺序存放的，也许需要更多的磁盘搜索，为了简化起见，教材忽略了这种情况</a:t>
            </a:r>
          </a:p>
          <a:p>
            <a:pPr lvl="1">
              <a:lnSpc>
                <a:spcPct val="90000"/>
              </a:lnSpc>
            </a:pPr>
            <a:r>
              <a:rPr lang="zh-CN" altLang="en-US" sz="2400" dirty="0" smtClean="0">
                <a:latin typeface="华文新魏" panose="02010800040101010101" pitchFamily="2" charset="-122"/>
                <a:ea typeface="华文新魏" panose="02010800040101010101" pitchFamily="2" charset="-122"/>
              </a:rPr>
              <a:t>时间代价 </a:t>
            </a:r>
            <a:r>
              <a:rPr lang="en-US" altLang="zh-CN" sz="2400" dirty="0" smtClean="0">
                <a:latin typeface="华文新魏" panose="02010800040101010101" pitchFamily="2" charset="-122"/>
                <a:ea typeface="华文新魏" panose="02010800040101010101" pitchFamily="2" charset="-122"/>
              </a:rPr>
              <a:t>=  </a:t>
            </a:r>
            <a:r>
              <a:rPr lang="en-US" altLang="zh-CN" sz="2400" dirty="0" err="1" smtClean="0">
                <a:latin typeface="华文新魏" panose="02010800040101010101" pitchFamily="2" charset="-122"/>
                <a:ea typeface="华文新魏" panose="02010800040101010101" pitchFamily="2" charset="-122"/>
              </a:rPr>
              <a:t>b</a:t>
            </a:r>
            <a:r>
              <a:rPr lang="en-US" altLang="zh-CN" sz="2400" baseline="-25000" dirty="0" err="1" smtClean="0">
                <a:latin typeface="华文新魏" panose="02010800040101010101" pitchFamily="2" charset="-122"/>
                <a:ea typeface="华文新魏" panose="02010800040101010101" pitchFamily="2" charset="-122"/>
              </a:rPr>
              <a:t>r</a:t>
            </a:r>
            <a:r>
              <a:rPr lang="zh-CN" altLang="en-US" sz="2400" dirty="0" smtClean="0">
                <a:latin typeface="华文新魏" panose="02010800040101010101" pitchFamily="2" charset="-122"/>
                <a:ea typeface="华文新魏" panose="02010800040101010101" pitchFamily="2" charset="-122"/>
              </a:rPr>
              <a:t>次磁盘块传输 </a:t>
            </a:r>
            <a:r>
              <a:rPr lang="en-US" altLang="zh-CN" sz="2400" dirty="0" smtClean="0">
                <a:latin typeface="华文新魏" panose="02010800040101010101" pitchFamily="2" charset="-122"/>
                <a:ea typeface="华文新魏" panose="02010800040101010101" pitchFamily="2" charset="-122"/>
              </a:rPr>
              <a:t>+ 1</a:t>
            </a:r>
            <a:r>
              <a:rPr lang="zh-CN" altLang="en-US" sz="2400" dirty="0" smtClean="0">
                <a:latin typeface="华文新魏" panose="02010800040101010101" pitchFamily="2" charset="-122"/>
                <a:ea typeface="华文新魏" panose="02010800040101010101" pitchFamily="2" charset="-122"/>
              </a:rPr>
              <a:t>次磁盘搜索 </a:t>
            </a:r>
            <a:r>
              <a:rPr lang="en-US" altLang="zh-CN" sz="2400" dirty="0" smtClean="0">
                <a:latin typeface="华文新魏" panose="02010800040101010101" pitchFamily="2" charset="-122"/>
                <a:ea typeface="华文新魏" panose="02010800040101010101" pitchFamily="2" charset="-122"/>
              </a:rPr>
              <a:t>= </a:t>
            </a:r>
            <a:r>
              <a:rPr lang="en-US" altLang="zh-CN" sz="2400" dirty="0" err="1" smtClean="0">
                <a:latin typeface="华文新魏" panose="02010800040101010101" pitchFamily="2" charset="-122"/>
                <a:ea typeface="华文新魏" panose="02010800040101010101" pitchFamily="2" charset="-122"/>
              </a:rPr>
              <a:t>b</a:t>
            </a:r>
            <a:r>
              <a:rPr lang="en-US" altLang="zh-CN" sz="2400" baseline="-25000" dirty="0" err="1" smtClean="0">
                <a:latin typeface="华文新魏" panose="02010800040101010101" pitchFamily="2" charset="-122"/>
                <a:ea typeface="华文新魏" panose="02010800040101010101" pitchFamily="2" charset="-122"/>
              </a:rPr>
              <a:t>r</a:t>
            </a:r>
            <a:r>
              <a:rPr lang="en-US" altLang="zh-CN" sz="2400" dirty="0" smtClean="0">
                <a:latin typeface="华文新魏" panose="02010800040101010101" pitchFamily="2" charset="-122"/>
                <a:ea typeface="华文新魏" panose="02010800040101010101" pitchFamily="2" charset="-122"/>
              </a:rPr>
              <a:t>*</a:t>
            </a:r>
            <a:r>
              <a:rPr lang="en-US" altLang="zh-CN" sz="2400" dirty="0" err="1" smtClean="0">
                <a:latin typeface="华文新魏" panose="02010800040101010101" pitchFamily="2" charset="-122"/>
                <a:ea typeface="华文新魏" panose="02010800040101010101" pitchFamily="2" charset="-122"/>
              </a:rPr>
              <a:t>t</a:t>
            </a:r>
            <a:r>
              <a:rPr lang="en-US" altLang="zh-CN" sz="2400" baseline="-25000" dirty="0" err="1" smtClean="0">
                <a:latin typeface="华文新魏" panose="02010800040101010101" pitchFamily="2" charset="-122"/>
                <a:ea typeface="华文新魏" panose="02010800040101010101" pitchFamily="2" charset="-122"/>
              </a:rPr>
              <a:t>T</a:t>
            </a:r>
            <a:r>
              <a:rPr lang="en-US" altLang="zh-CN" sz="2400" baseline="-25000" dirty="0" smtClean="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 </a:t>
            </a:r>
            <a:r>
              <a:rPr lang="en-US" altLang="zh-CN" sz="2400" dirty="0" err="1" smtClean="0">
                <a:latin typeface="华文新魏" panose="02010800040101010101" pitchFamily="2" charset="-122"/>
                <a:ea typeface="华文新魏" panose="02010800040101010101" pitchFamily="2" charset="-122"/>
              </a:rPr>
              <a:t>t</a:t>
            </a:r>
            <a:r>
              <a:rPr lang="en-US" altLang="zh-CN" sz="2400" baseline="-25000" dirty="0" err="1" smtClean="0">
                <a:latin typeface="华文新魏" panose="02010800040101010101" pitchFamily="2" charset="-122"/>
                <a:ea typeface="华文新魏" panose="02010800040101010101" pitchFamily="2" charset="-122"/>
              </a:rPr>
              <a:t>S</a:t>
            </a:r>
            <a:endParaRPr lang="zh-CN" altLang="en-US" sz="2400" baseline="-25000" dirty="0" smtClean="0">
              <a:latin typeface="华文新魏" panose="02010800040101010101" pitchFamily="2" charset="-122"/>
              <a:ea typeface="华文新魏" panose="02010800040101010101" pitchFamily="2" charset="-122"/>
            </a:endParaRPr>
          </a:p>
          <a:p>
            <a:pPr lvl="2">
              <a:lnSpc>
                <a:spcPct val="90000"/>
              </a:lnSpc>
            </a:pPr>
            <a:r>
              <a:rPr lang="en-US" altLang="zh-CN" sz="2000" dirty="0" err="1" smtClean="0">
                <a:latin typeface="华文新魏" panose="02010800040101010101" pitchFamily="2" charset="-122"/>
                <a:ea typeface="华文新魏" panose="02010800040101010101" pitchFamily="2" charset="-122"/>
              </a:rPr>
              <a:t>b</a:t>
            </a:r>
            <a:r>
              <a:rPr lang="en-US" altLang="zh-CN" sz="2000" baseline="-25000" dirty="0" err="1" smtClean="0">
                <a:latin typeface="华文新魏" panose="02010800040101010101" pitchFamily="2" charset="-122"/>
                <a:ea typeface="华文新魏" panose="02010800040101010101" pitchFamily="2" charset="-122"/>
              </a:rPr>
              <a:t>r</a:t>
            </a:r>
            <a:r>
              <a:rPr lang="zh-CN" altLang="en-US" sz="2000" dirty="0" smtClean="0">
                <a:latin typeface="华文新魏" panose="02010800040101010101" pitchFamily="2" charset="-122"/>
                <a:ea typeface="华文新魏" panose="02010800040101010101" pitchFamily="2" charset="-122"/>
              </a:rPr>
              <a:t>代表文件中的磁盘块数</a:t>
            </a:r>
            <a:endParaRPr lang="zh-CN" altLang="en-US" sz="1800" dirty="0" smtClean="0">
              <a:latin typeface="华文新魏" panose="02010800040101010101" pitchFamily="2" charset="-122"/>
              <a:ea typeface="华文新魏" panose="02010800040101010101" pitchFamily="2" charset="-122"/>
            </a:endParaRPr>
          </a:p>
          <a:p>
            <a:pPr lvl="1">
              <a:lnSpc>
                <a:spcPct val="90000"/>
              </a:lnSpc>
            </a:pPr>
            <a:r>
              <a:rPr lang="zh-CN" altLang="en-US" sz="2400" dirty="0" smtClean="0">
                <a:latin typeface="华文新魏" panose="02010800040101010101" pitchFamily="2" charset="-122"/>
                <a:ea typeface="华文新魏" panose="02010800040101010101" pitchFamily="2" charset="-122"/>
              </a:rPr>
              <a:t>对作用在候选码属性上的选择操作来说，系统在找到所需记录以后可以立即停止</a:t>
            </a:r>
            <a:endParaRPr lang="zh-CN" altLang="en-US" sz="2000" dirty="0" smtClean="0">
              <a:latin typeface="华文新魏" panose="02010800040101010101" pitchFamily="2" charset="-122"/>
              <a:ea typeface="华文新魏" panose="02010800040101010101" pitchFamily="2" charset="-122"/>
            </a:endParaRPr>
          </a:p>
          <a:p>
            <a:pPr lvl="2">
              <a:lnSpc>
                <a:spcPct val="90000"/>
              </a:lnSpc>
            </a:pPr>
            <a:r>
              <a:rPr lang="zh-CN" altLang="en-US" sz="2000" dirty="0" smtClean="0">
                <a:latin typeface="华文新魏" panose="02010800040101010101" pitchFamily="2" charset="-122"/>
                <a:ea typeface="华文新魏" panose="02010800040101010101" pitchFamily="2" charset="-122"/>
              </a:rPr>
              <a:t>时间代价 </a:t>
            </a:r>
            <a:r>
              <a:rPr lang="en-US" altLang="zh-CN" sz="2000" dirty="0" smtClean="0">
                <a:latin typeface="华文新魏" panose="02010800040101010101" pitchFamily="2" charset="-122"/>
                <a:ea typeface="华文新魏" panose="02010800040101010101" pitchFamily="2" charset="-122"/>
              </a:rPr>
              <a:t>= (</a:t>
            </a:r>
            <a:r>
              <a:rPr lang="en-US" altLang="zh-CN" sz="2000" dirty="0" err="1" smtClean="0">
                <a:latin typeface="华文新魏" panose="02010800040101010101" pitchFamily="2" charset="-122"/>
                <a:ea typeface="华文新魏" panose="02010800040101010101" pitchFamily="2" charset="-122"/>
              </a:rPr>
              <a:t>b</a:t>
            </a:r>
            <a:r>
              <a:rPr lang="en-US" altLang="zh-CN" sz="2000" baseline="-25000" dirty="0" err="1" smtClean="0">
                <a:latin typeface="华文新魏" panose="02010800040101010101" pitchFamily="2" charset="-122"/>
                <a:ea typeface="华文新魏" panose="02010800040101010101" pitchFamily="2" charset="-122"/>
              </a:rPr>
              <a:t>r</a:t>
            </a:r>
            <a:r>
              <a:rPr lang="en-US" altLang="zh-CN" sz="2000" baseline="-25000" dirty="0" smtClean="0">
                <a:latin typeface="华文新魏" panose="02010800040101010101" pitchFamily="2" charset="-122"/>
                <a:ea typeface="华文新魏" panose="02010800040101010101" pitchFamily="2" charset="-122"/>
              </a:rPr>
              <a:t> </a:t>
            </a:r>
            <a:r>
              <a:rPr lang="en-US" altLang="zh-CN" sz="2000" dirty="0" smtClean="0">
                <a:latin typeface="华文新魏" panose="02010800040101010101" pitchFamily="2" charset="-122"/>
                <a:ea typeface="华文新魏" panose="02010800040101010101" pitchFamily="2" charset="-122"/>
              </a:rPr>
              <a:t>/2) </a:t>
            </a:r>
            <a:r>
              <a:rPr lang="zh-CN" altLang="en-US" sz="2000" dirty="0" smtClean="0">
                <a:latin typeface="华文新魏" panose="02010800040101010101" pitchFamily="2" charset="-122"/>
                <a:ea typeface="华文新魏" panose="02010800040101010101" pitchFamily="2" charset="-122"/>
              </a:rPr>
              <a:t>次磁盘块传输 </a:t>
            </a:r>
            <a:r>
              <a:rPr lang="en-US" altLang="zh-CN" sz="2000" dirty="0" smtClean="0">
                <a:latin typeface="华文新魏" panose="02010800040101010101" pitchFamily="2" charset="-122"/>
                <a:ea typeface="华文新魏" panose="02010800040101010101" pitchFamily="2" charset="-122"/>
              </a:rPr>
              <a:t>+ 1 </a:t>
            </a:r>
            <a:r>
              <a:rPr lang="zh-CN" altLang="en-US" sz="2000" dirty="0" smtClean="0">
                <a:latin typeface="华文新魏" panose="02010800040101010101" pitchFamily="2" charset="-122"/>
                <a:ea typeface="华文新魏" panose="02010800040101010101" pitchFamily="2" charset="-122"/>
              </a:rPr>
              <a:t>次磁盘搜索</a:t>
            </a:r>
            <a:endParaRPr lang="en-US" altLang="zh-CN" sz="2000" dirty="0" smtClean="0">
              <a:latin typeface="华文新魏" panose="02010800040101010101" pitchFamily="2" charset="-122"/>
              <a:ea typeface="华文新魏" panose="02010800040101010101" pitchFamily="2" charset="-122"/>
            </a:endParaRPr>
          </a:p>
          <a:p>
            <a:pPr lvl="2">
              <a:lnSpc>
                <a:spcPct val="90000"/>
              </a:lnSpc>
            </a:pPr>
            <a:r>
              <a:rPr lang="zh-CN" altLang="en-US" sz="2000" dirty="0" smtClean="0">
                <a:latin typeface="华文新魏" panose="02010800040101010101" pitchFamily="2" charset="-122"/>
                <a:ea typeface="华文新魏" panose="02010800040101010101" pitchFamily="2" charset="-122"/>
              </a:rPr>
              <a:t>最坏情况下，需要</a:t>
            </a:r>
            <a:r>
              <a:rPr lang="en-US" altLang="zh-CN" sz="2000" dirty="0" err="1" smtClean="0">
                <a:latin typeface="华文新魏" panose="02010800040101010101" pitchFamily="2" charset="-122"/>
                <a:ea typeface="华文新魏" panose="02010800040101010101" pitchFamily="2" charset="-122"/>
              </a:rPr>
              <a:t>b</a:t>
            </a:r>
            <a:r>
              <a:rPr lang="en-US" altLang="zh-CN" sz="2000" baseline="-25000" dirty="0" err="1" smtClean="0">
                <a:latin typeface="华文新魏" panose="02010800040101010101" pitchFamily="2" charset="-122"/>
                <a:ea typeface="华文新魏" panose="02010800040101010101" pitchFamily="2" charset="-122"/>
              </a:rPr>
              <a:t>r</a:t>
            </a:r>
            <a:r>
              <a:rPr lang="zh-CN" altLang="en-US" sz="2000" dirty="0" smtClean="0">
                <a:latin typeface="华文新魏" panose="02010800040101010101" pitchFamily="2" charset="-122"/>
                <a:ea typeface="华文新魏" panose="02010800040101010101" pitchFamily="2" charset="-122"/>
              </a:rPr>
              <a:t>个块传输</a:t>
            </a:r>
            <a:endParaRPr lang="en-US" altLang="zh-CN" sz="2000" dirty="0" smtClean="0">
              <a:latin typeface="华文新魏" panose="02010800040101010101" pitchFamily="2" charset="-122"/>
              <a:ea typeface="华文新魏" panose="02010800040101010101" pitchFamily="2" charset="-122"/>
            </a:endParaRPr>
          </a:p>
        </p:txBody>
      </p:sp>
      <p:sp>
        <p:nvSpPr>
          <p:cNvPr id="20484"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2DD06A7-3694-429C-BEA4-8D76F520247E}" type="slidenum">
              <a:rPr altLang="en-US" noProof="1">
                <a:solidFill>
                  <a:schemeClr val="accent2"/>
                </a:solidFill>
                <a:latin typeface="Times New Roman" panose="02020603050405020304" pitchFamily="18" charset="0"/>
                <a:ea typeface="华文楷体" panose="02010600040101010101" pitchFamily="2" charset="-122"/>
              </a:rPr>
              <a:pPr/>
              <a:t>10</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a:defRPr/>
            </a:pPr>
            <a:r>
              <a:rPr kumimoji="1" lang="zh-CN" altLang="en-US" dirty="0" smtClean="0">
                <a:latin typeface="+mj-ea"/>
              </a:rPr>
              <a:t>选择</a:t>
            </a:r>
            <a:r>
              <a:rPr kumimoji="1" lang="zh-CN" altLang="en-US" dirty="0">
                <a:latin typeface="+mj-ea"/>
              </a:rPr>
              <a:t>运算</a:t>
            </a:r>
            <a:r>
              <a:rPr kumimoji="1" lang="en-US" altLang="zh-CN" dirty="0">
                <a:latin typeface="+mj-ea"/>
              </a:rPr>
              <a:t>--</a:t>
            </a:r>
            <a:r>
              <a:rPr kumimoji="1" lang="zh-CN" altLang="en-US" dirty="0">
                <a:latin typeface="+mj-ea"/>
              </a:rPr>
              <a:t>文件扫描</a:t>
            </a:r>
          </a:p>
        </p:txBody>
      </p:sp>
      <p:sp>
        <p:nvSpPr>
          <p:cNvPr id="21507" name="Rectangle 3"/>
          <p:cNvSpPr>
            <a:spLocks noGrp="1" noChangeArrowheads="1"/>
          </p:cNvSpPr>
          <p:nvPr>
            <p:ph idx="1"/>
          </p:nvPr>
        </p:nvSpPr>
        <p:spPr>
          <a:xfrm>
            <a:off x="436563" y="1497013"/>
            <a:ext cx="8362950" cy="5056187"/>
          </a:xfrm>
        </p:spPr>
        <p:txBody>
          <a:bodyPr/>
          <a:lstStyle/>
          <a:p>
            <a:pPr>
              <a:lnSpc>
                <a:spcPct val="90000"/>
              </a:lnSpc>
            </a:pPr>
            <a:r>
              <a:rPr lang="zh-CN" altLang="en-US" dirty="0" smtClean="0">
                <a:latin typeface="华文新魏" panose="02010800040101010101" pitchFamily="2" charset="-122"/>
                <a:ea typeface="华文新魏" panose="02010800040101010101" pitchFamily="2" charset="-122"/>
              </a:rPr>
              <a:t>算法 </a:t>
            </a:r>
            <a:r>
              <a:rPr lang="en-US" altLang="zh-CN" b="1" dirty="0" smtClean="0">
                <a:latin typeface="华文新魏" panose="02010800040101010101" pitchFamily="2" charset="-122"/>
                <a:ea typeface="华文新魏" panose="02010800040101010101" pitchFamily="2" charset="-122"/>
              </a:rPr>
              <a:t>A1</a:t>
            </a:r>
            <a:r>
              <a:rPr lang="en-US" altLang="zh-CN" dirty="0" smtClean="0">
                <a:latin typeface="华文新魏" panose="02010800040101010101" pitchFamily="2" charset="-122"/>
                <a:ea typeface="华文新魏" panose="02010800040101010101" pitchFamily="2" charset="-122"/>
              </a:rPr>
              <a:t> (</a:t>
            </a:r>
            <a:r>
              <a:rPr lang="zh-CN" altLang="en-US" b="1" dirty="0" smtClean="0">
                <a:solidFill>
                  <a:srgbClr val="3366CC"/>
                </a:solidFill>
                <a:latin typeface="华文新魏" panose="02010800040101010101" pitchFamily="2" charset="-122"/>
                <a:ea typeface="华文新魏" panose="02010800040101010101" pitchFamily="2" charset="-122"/>
              </a:rPr>
              <a:t>线性搜索</a:t>
            </a:r>
            <a:r>
              <a:rPr lang="en-US" altLang="zh-CN" dirty="0" smtClean="0">
                <a:latin typeface="华文新魏" panose="02010800040101010101" pitchFamily="2" charset="-122"/>
                <a:ea typeface="华文新魏" panose="02010800040101010101" pitchFamily="2" charset="-122"/>
              </a:rPr>
              <a:t>)</a:t>
            </a:r>
          </a:p>
          <a:p>
            <a:pPr lvl="1">
              <a:lnSpc>
                <a:spcPct val="90000"/>
              </a:lnSpc>
            </a:pPr>
            <a:r>
              <a:rPr lang="zh-CN" altLang="en-US" dirty="0" smtClean="0">
                <a:latin typeface="华文新魏" panose="02010800040101010101" pitchFamily="2" charset="-122"/>
                <a:ea typeface="华文新魏" panose="02010800040101010101" pitchFamily="2" charset="-122"/>
              </a:rPr>
              <a:t>线性搜索可以被应用，不论 </a:t>
            </a:r>
          </a:p>
          <a:p>
            <a:pPr lvl="2">
              <a:lnSpc>
                <a:spcPct val="90000"/>
              </a:lnSpc>
            </a:pPr>
            <a:r>
              <a:rPr lang="zh-CN" altLang="en-US" dirty="0" smtClean="0">
                <a:latin typeface="华文新魏" panose="02010800040101010101" pitchFamily="2" charset="-122"/>
                <a:ea typeface="华文新魏" panose="02010800040101010101" pitchFamily="2" charset="-122"/>
              </a:rPr>
              <a:t>选择条件，或者</a:t>
            </a:r>
          </a:p>
          <a:p>
            <a:pPr lvl="2">
              <a:lnSpc>
                <a:spcPct val="90000"/>
              </a:lnSpc>
            </a:pPr>
            <a:r>
              <a:rPr lang="zh-CN" altLang="en-US" dirty="0" smtClean="0">
                <a:latin typeface="华文新魏" panose="02010800040101010101" pitchFamily="2" charset="-122"/>
                <a:ea typeface="华文新魏" panose="02010800040101010101" pitchFamily="2" charset="-122"/>
              </a:rPr>
              <a:t>文件是否有序，或者 </a:t>
            </a:r>
          </a:p>
          <a:p>
            <a:pPr lvl="2">
              <a:lnSpc>
                <a:spcPct val="90000"/>
              </a:lnSpc>
            </a:pPr>
            <a:r>
              <a:rPr lang="zh-CN" altLang="en-US" dirty="0" smtClean="0">
                <a:latin typeface="华文新魏" panose="02010800040101010101" pitchFamily="2" charset="-122"/>
                <a:ea typeface="华文新魏" panose="02010800040101010101" pitchFamily="2" charset="-122"/>
              </a:rPr>
              <a:t>是否有索引</a:t>
            </a:r>
          </a:p>
          <a:p>
            <a:pPr lvl="1">
              <a:lnSpc>
                <a:spcPct val="90000"/>
              </a:lnSpc>
            </a:pPr>
            <a:r>
              <a:rPr lang="zh-CN" altLang="en-US" dirty="0" smtClean="0">
                <a:latin typeface="华文新魏" panose="02010800040101010101" pitchFamily="2" charset="-122"/>
                <a:ea typeface="华文新魏" panose="02010800040101010101" pitchFamily="2" charset="-122"/>
              </a:rPr>
              <a:t>二分搜索</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折半查找</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通常是没有意义的，因为数据不是连续存放的</a:t>
            </a:r>
          </a:p>
          <a:p>
            <a:pPr lvl="2">
              <a:lnSpc>
                <a:spcPct val="90000"/>
              </a:lnSpc>
            </a:pPr>
            <a:r>
              <a:rPr lang="zh-CN" altLang="en-US" dirty="0" smtClean="0">
                <a:latin typeface="华文新魏" panose="02010800040101010101" pitchFamily="2" charset="-122"/>
                <a:ea typeface="华文新魏" panose="02010800040101010101" pitchFamily="2" charset="-122"/>
              </a:rPr>
              <a:t>除非当有一个可用的索引时，才使用二分搜索</a:t>
            </a:r>
          </a:p>
          <a:p>
            <a:pPr lvl="2">
              <a:lnSpc>
                <a:spcPct val="90000"/>
              </a:lnSpc>
            </a:pPr>
            <a:r>
              <a:rPr lang="zh-CN" altLang="en-US" dirty="0" smtClean="0">
                <a:latin typeface="华文新魏" panose="02010800040101010101" pitchFamily="2" charset="-122"/>
                <a:ea typeface="华文新魏" panose="02010800040101010101" pitchFamily="2" charset="-122"/>
              </a:rPr>
              <a:t>二分搜索比索引搜索需要更多的磁盘扫描</a:t>
            </a:r>
          </a:p>
        </p:txBody>
      </p:sp>
      <p:sp>
        <p:nvSpPr>
          <p:cNvPr id="21508"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2C9A2DF-566A-4724-95BD-0C99F51AA6BD}" type="slidenum">
              <a:rPr altLang="en-US" noProof="1">
                <a:solidFill>
                  <a:schemeClr val="accent2"/>
                </a:solidFill>
                <a:latin typeface="Times New Roman" panose="02020603050405020304" pitchFamily="18" charset="0"/>
                <a:ea typeface="华文楷体" panose="02010600040101010101" pitchFamily="2" charset="-122"/>
              </a:rPr>
              <a:pPr/>
              <a:t>11</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kumimoji="1" lang="zh-CN" altLang="en-US" dirty="0" smtClean="0">
                <a:latin typeface="+mj-ea"/>
              </a:rPr>
              <a:t>利用索引的选择</a:t>
            </a:r>
          </a:p>
        </p:txBody>
      </p:sp>
      <p:sp>
        <p:nvSpPr>
          <p:cNvPr id="22531" name="Rectangle 3"/>
          <p:cNvSpPr>
            <a:spLocks noGrp="1" noChangeArrowheads="1"/>
          </p:cNvSpPr>
          <p:nvPr>
            <p:ph idx="1"/>
          </p:nvPr>
        </p:nvSpPr>
        <p:spPr>
          <a:xfrm>
            <a:off x="554038" y="1438275"/>
            <a:ext cx="7835900" cy="4187825"/>
          </a:xfrm>
        </p:spPr>
        <p:txBody>
          <a:bodyPr/>
          <a:lstStyle/>
          <a:p>
            <a:r>
              <a:rPr lang="zh-CN" altLang="en-US" sz="2800" b="1" dirty="0" smtClean="0">
                <a:solidFill>
                  <a:srgbClr val="3366CC"/>
                </a:solidFill>
                <a:latin typeface="华文新魏" panose="02010800040101010101" pitchFamily="2" charset="-122"/>
                <a:ea typeface="华文新魏" panose="02010800040101010101" pitchFamily="2" charset="-122"/>
              </a:rPr>
              <a:t>索引扫描</a:t>
            </a:r>
            <a:r>
              <a:rPr lang="zh-CN" altLang="en-US" sz="2800" b="1" dirty="0" smtClean="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使用索引的搜索算法</a:t>
            </a:r>
          </a:p>
          <a:p>
            <a:pPr lvl="1"/>
            <a:r>
              <a:rPr lang="zh-CN" altLang="en-US" sz="2400" dirty="0" smtClean="0">
                <a:latin typeface="华文新魏" panose="02010800040101010101" pitchFamily="2" charset="-122"/>
                <a:ea typeface="华文新魏" panose="02010800040101010101" pitchFamily="2" charset="-122"/>
              </a:rPr>
              <a:t>选择条件必须是索引的搜索码</a:t>
            </a:r>
          </a:p>
          <a:p>
            <a:r>
              <a:rPr lang="en-US" altLang="zh-CN" sz="2400" b="1" dirty="0" smtClean="0">
                <a:latin typeface="华文新魏" panose="02010800040101010101" pitchFamily="2" charset="-122"/>
                <a:ea typeface="华文新魏" panose="02010800040101010101" pitchFamily="2" charset="-122"/>
              </a:rPr>
              <a:t>A2 </a:t>
            </a:r>
            <a:r>
              <a:rPr lang="en-US" altLang="zh-CN" sz="2400" dirty="0" smtClean="0">
                <a:latin typeface="华文新魏" panose="02010800040101010101" pitchFamily="2" charset="-122"/>
                <a:ea typeface="华文新魏" panose="02010800040101010101" pitchFamily="2" charset="-122"/>
              </a:rPr>
              <a:t>(</a:t>
            </a:r>
            <a:r>
              <a:rPr lang="zh-CN" altLang="en-US" sz="2400" b="1" dirty="0" smtClean="0">
                <a:solidFill>
                  <a:srgbClr val="3366CC"/>
                </a:solidFill>
                <a:latin typeface="华文新魏" panose="02010800040101010101" pitchFamily="2" charset="-122"/>
                <a:ea typeface="华文新魏" panose="02010800040101010101" pitchFamily="2" charset="-122"/>
              </a:rPr>
              <a:t>主索引，码属性等值比较</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 对于具有主索引的码属性的等值比较，我们可以使用索引检索到满足相应等值条件的唯一一条记录  </a:t>
            </a:r>
          </a:p>
          <a:p>
            <a:pPr lvl="1"/>
            <a:r>
              <a:rPr lang="en-US" altLang="zh-CN" sz="2400" dirty="0" smtClean="0">
                <a:latin typeface="华文新魏" panose="02010800040101010101" pitchFamily="2" charset="-122"/>
                <a:ea typeface="华文新魏" panose="02010800040101010101" pitchFamily="2" charset="-122"/>
              </a:rPr>
              <a:t>Cost  = h</a:t>
            </a:r>
            <a:r>
              <a:rPr lang="en-US" altLang="zh-CN" sz="2400" baseline="-25000" dirty="0" smtClean="0">
                <a:latin typeface="华文新魏" panose="02010800040101010101" pitchFamily="2" charset="-122"/>
                <a:ea typeface="华文新魏" panose="02010800040101010101" pitchFamily="2" charset="-122"/>
              </a:rPr>
              <a:t>i </a:t>
            </a:r>
            <a:r>
              <a:rPr lang="en-US" altLang="zh-CN" sz="2400" dirty="0" smtClean="0">
                <a:latin typeface="华文新魏" panose="02010800040101010101" pitchFamily="2" charset="-122"/>
                <a:ea typeface="华文新魏" panose="02010800040101010101" pitchFamily="2" charset="-122"/>
              </a:rPr>
              <a:t>* (</a:t>
            </a:r>
            <a:r>
              <a:rPr lang="en-US" altLang="zh-CN" sz="2400"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400" baseline="-25000"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 </a:t>
            </a:r>
            <a:r>
              <a:rPr lang="en-US" altLang="zh-CN" sz="2400"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400" baseline="-25000" dirty="0" err="1"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400" dirty="0" smtClean="0">
                <a:latin typeface="华文新魏" panose="02010800040101010101" pitchFamily="2" charset="-122"/>
                <a:ea typeface="华文新魏" panose="02010800040101010101" pitchFamily="2" charset="-122"/>
              </a:rPr>
              <a:t>) +  (</a:t>
            </a:r>
            <a:r>
              <a:rPr lang="en-US" altLang="zh-CN" sz="2400"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400" baseline="-25000"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 </a:t>
            </a:r>
            <a:r>
              <a:rPr lang="en-US" altLang="zh-CN" sz="2400"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400" baseline="-25000" dirty="0" err="1"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400" dirty="0" smtClean="0">
                <a:latin typeface="华文新魏" panose="02010800040101010101" pitchFamily="2" charset="-122"/>
                <a:ea typeface="华文新魏" panose="02010800040101010101" pitchFamily="2" charset="-122"/>
              </a:rPr>
              <a:t>) = (h</a:t>
            </a:r>
            <a:r>
              <a:rPr lang="en-US" altLang="zh-CN" sz="2400" baseline="-25000" dirty="0" smtClean="0">
                <a:latin typeface="华文新魏" panose="02010800040101010101" pitchFamily="2" charset="-122"/>
                <a:ea typeface="华文新魏" panose="02010800040101010101" pitchFamily="2" charset="-122"/>
              </a:rPr>
              <a:t>i</a:t>
            </a:r>
            <a:r>
              <a:rPr lang="en-US" altLang="zh-CN" sz="2400" dirty="0" smtClean="0">
                <a:latin typeface="华文新魏" panose="02010800040101010101" pitchFamily="2" charset="-122"/>
                <a:ea typeface="华文新魏" panose="02010800040101010101" pitchFamily="2" charset="-122"/>
              </a:rPr>
              <a:t> + 1) *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400" baseline="-25000"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 </a:t>
            </a:r>
            <a:r>
              <a:rPr lang="en-US" altLang="zh-CN" sz="2400"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400" baseline="-25000" dirty="0" err="1"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a:t>
            </a:r>
          </a:p>
          <a:p>
            <a:pPr lvl="1"/>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上述公式：索引查找穿越</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B</a:t>
            </a:r>
            <a:r>
              <a:rPr lang="en-US" altLang="zh-CN" sz="2400" baseline="30000" dirty="0" smtClean="0">
                <a:latin typeface="华文新魏" panose="02010800040101010101" pitchFamily="2" charset="-122"/>
                <a:ea typeface="华文新魏" panose="02010800040101010101" pitchFamily="2" charset="-122"/>
                <a:sym typeface="Symbol" panose="05050102010706020507" pitchFamily="18" charset="2"/>
              </a:rPr>
              <a:t>+</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树的高度，再加一次</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I/O</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取记录，每个这样的</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I/O</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操作需要一次搜索和一次块传输</a:t>
            </a:r>
            <a:endParaRPr lang="en-US" altLang="zh-CN" sz="2400" dirty="0" smtClean="0">
              <a:latin typeface="华文新魏" panose="02010800040101010101" pitchFamily="2" charset="-122"/>
              <a:ea typeface="华文新魏" panose="02010800040101010101" pitchFamily="2" charset="-122"/>
            </a:endParaRPr>
          </a:p>
        </p:txBody>
      </p:sp>
      <p:sp>
        <p:nvSpPr>
          <p:cNvPr id="4" name="AutoShape 31"/>
          <p:cNvSpPr>
            <a:spLocks noChangeArrowheads="1"/>
          </p:cNvSpPr>
          <p:nvPr/>
        </p:nvSpPr>
        <p:spPr bwMode="auto">
          <a:xfrm>
            <a:off x="40691" y="5643562"/>
            <a:ext cx="1539875" cy="860425"/>
          </a:xfrm>
          <a:prstGeom prst="wedgeEllipseCallout">
            <a:avLst>
              <a:gd name="adj1" fmla="val 105649"/>
              <a:gd name="adj2" fmla="val -257477"/>
            </a:avLst>
          </a:prstGeom>
          <a:solidFill>
            <a:schemeClr val="accent1"/>
          </a:solidFill>
          <a:ln w="9525">
            <a:solidFill>
              <a:schemeClr val="bg2"/>
            </a:solidFill>
            <a:miter lim="800000"/>
            <a:headEnd/>
            <a:tailEnd/>
          </a:ln>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buFont typeface="Arial" panose="020B0604020202020204" pitchFamily="34" charset="0"/>
              <a:buNone/>
            </a:pPr>
            <a:r>
              <a:rPr lang="en-US" altLang="zh-CN" sz="2400">
                <a:solidFill>
                  <a:schemeClr val="bg2"/>
                </a:solidFill>
                <a:ea typeface="华文新魏" panose="02010800040101010101" pitchFamily="2" charset="-122"/>
              </a:rPr>
              <a:t>B</a:t>
            </a:r>
            <a:r>
              <a:rPr lang="en-US" altLang="zh-CN" sz="2400" baseline="30000">
                <a:solidFill>
                  <a:schemeClr val="bg2"/>
                </a:solidFill>
                <a:ea typeface="华文新魏" panose="02010800040101010101" pitchFamily="2" charset="-122"/>
              </a:rPr>
              <a:t>+</a:t>
            </a:r>
            <a:r>
              <a:rPr lang="zh-CN" altLang="en-US" sz="2400">
                <a:solidFill>
                  <a:schemeClr val="bg2"/>
                </a:solidFill>
                <a:ea typeface="华文新魏" panose="02010800040101010101" pitchFamily="2" charset="-122"/>
              </a:rPr>
              <a:t>树高度</a:t>
            </a:r>
          </a:p>
        </p:txBody>
      </p:sp>
      <p:sp>
        <p:nvSpPr>
          <p:cNvPr id="22533"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8526480-35D3-4E80-9CC8-EBF1B9804E6C}" type="slidenum">
              <a:rPr altLang="en-US" noProof="1">
                <a:solidFill>
                  <a:schemeClr val="accent2"/>
                </a:solidFill>
                <a:latin typeface="Times New Roman" panose="02020603050405020304" pitchFamily="18" charset="0"/>
                <a:ea typeface="华文楷体" panose="02010600040101010101" pitchFamily="2" charset="-122"/>
              </a:rPr>
              <a:pPr/>
              <a:t>12</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
        <p:nvSpPr>
          <p:cNvPr id="5" name="椭圆 4"/>
          <p:cNvSpPr>
            <a:spLocks noChangeArrowheads="1"/>
          </p:cNvSpPr>
          <p:nvPr/>
        </p:nvSpPr>
        <p:spPr bwMode="auto">
          <a:xfrm>
            <a:off x="2388351" y="3453062"/>
            <a:ext cx="1629172" cy="653716"/>
          </a:xfrm>
          <a:prstGeom prst="ellipse">
            <a:avLst/>
          </a:prstGeom>
          <a:noFill/>
          <a:ln w="317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endParaRPr kumimoji="1" lang="zh-CN" altLang="en-US" sz="2400" b="1">
              <a:latin typeface="Tahoma" panose="020B0604030504040204" pitchFamily="34" charset="0"/>
              <a:ea typeface="宋体" panose="02010600030101010101" pitchFamily="2" charset="-122"/>
            </a:endParaRPr>
          </a:p>
        </p:txBody>
      </p:sp>
      <p:sp>
        <p:nvSpPr>
          <p:cNvPr id="9" name="椭圆 8"/>
          <p:cNvSpPr>
            <a:spLocks noChangeArrowheads="1"/>
          </p:cNvSpPr>
          <p:nvPr/>
        </p:nvSpPr>
        <p:spPr bwMode="auto">
          <a:xfrm>
            <a:off x="4339553" y="3485145"/>
            <a:ext cx="1194973" cy="621633"/>
          </a:xfrm>
          <a:prstGeom prst="ellipse">
            <a:avLst/>
          </a:prstGeom>
          <a:noFill/>
          <a:ln w="317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endParaRPr kumimoji="1" lang="zh-CN" altLang="en-US" sz="2400" b="1">
              <a:latin typeface="Tahoma" panose="020B0604030504040204" pitchFamily="34" charset="0"/>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kumimoji="1" lang="zh-CN" altLang="en-US" dirty="0" smtClean="0">
                <a:latin typeface="+mj-ea"/>
              </a:rPr>
              <a:t>利用索引的选择</a:t>
            </a:r>
          </a:p>
        </p:txBody>
      </p:sp>
      <p:sp>
        <p:nvSpPr>
          <p:cNvPr id="23555" name="Rectangle 3"/>
          <p:cNvSpPr>
            <a:spLocks noGrp="1" noChangeArrowheads="1"/>
          </p:cNvSpPr>
          <p:nvPr>
            <p:ph idx="1"/>
          </p:nvPr>
        </p:nvSpPr>
        <p:spPr>
          <a:xfrm>
            <a:off x="523875" y="1436688"/>
            <a:ext cx="7835900" cy="4671881"/>
          </a:xfrm>
        </p:spPr>
        <p:txBody>
          <a:bodyPr/>
          <a:lstStyle/>
          <a:p>
            <a:r>
              <a:rPr lang="zh-CN" altLang="en-US" sz="2800" b="1" dirty="0" smtClean="0">
                <a:solidFill>
                  <a:srgbClr val="3366CC"/>
                </a:solidFill>
                <a:latin typeface="华文新魏" panose="02010800040101010101" pitchFamily="2" charset="-122"/>
                <a:ea typeface="华文新魏" panose="02010800040101010101" pitchFamily="2" charset="-122"/>
              </a:rPr>
              <a:t>索引扫描</a:t>
            </a:r>
            <a:r>
              <a:rPr lang="zh-CN" altLang="en-US" sz="2800" b="1" dirty="0" smtClean="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使用索引的搜索算法</a:t>
            </a:r>
            <a:endParaRPr lang="zh-CN" altLang="en-US" sz="2400" dirty="0" smtClean="0">
              <a:latin typeface="华文新魏" panose="02010800040101010101" pitchFamily="2" charset="-122"/>
              <a:ea typeface="华文新魏" panose="02010800040101010101" pitchFamily="2" charset="-122"/>
            </a:endParaRPr>
          </a:p>
          <a:p>
            <a:pPr lvl="1"/>
            <a:r>
              <a:rPr lang="zh-CN" altLang="en-US" sz="2400" dirty="0" smtClean="0">
                <a:latin typeface="华文新魏" panose="02010800040101010101" pitchFamily="2" charset="-122"/>
                <a:ea typeface="华文新魏" panose="02010800040101010101" pitchFamily="2" charset="-122"/>
              </a:rPr>
              <a:t>选择条件必须是索引的搜索码</a:t>
            </a:r>
            <a:endParaRPr lang="zh-CN" altLang="en-US" sz="2000" dirty="0" smtClean="0">
              <a:latin typeface="华文新魏" panose="02010800040101010101" pitchFamily="2" charset="-122"/>
              <a:ea typeface="华文新魏" panose="02010800040101010101" pitchFamily="2" charset="-122"/>
            </a:endParaRPr>
          </a:p>
          <a:p>
            <a:r>
              <a:rPr lang="en-US" altLang="zh-CN" sz="2800" b="1" dirty="0" smtClean="0">
                <a:latin typeface="华文新魏" panose="02010800040101010101" pitchFamily="2" charset="-122"/>
                <a:ea typeface="华文新魏" panose="02010800040101010101" pitchFamily="2" charset="-122"/>
              </a:rPr>
              <a:t>A3 </a:t>
            </a:r>
            <a:r>
              <a:rPr lang="en-US" altLang="zh-CN" sz="2800" dirty="0" smtClean="0">
                <a:latin typeface="华文新魏" panose="02010800040101010101" pitchFamily="2" charset="-122"/>
                <a:ea typeface="华文新魏" panose="02010800040101010101" pitchFamily="2" charset="-122"/>
              </a:rPr>
              <a:t>(</a:t>
            </a:r>
            <a:r>
              <a:rPr lang="zh-CN" altLang="en-US" sz="2800" b="1" dirty="0" smtClean="0">
                <a:solidFill>
                  <a:srgbClr val="3366CC"/>
                </a:solidFill>
                <a:latin typeface="华文新魏" panose="02010800040101010101" pitchFamily="2" charset="-122"/>
                <a:ea typeface="华文新魏" panose="02010800040101010101" pitchFamily="2" charset="-122"/>
              </a:rPr>
              <a:t>主索引，非码属性等值比较</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：检索多条记录 </a:t>
            </a:r>
            <a:endParaRPr lang="zh-CN" altLang="en-US" sz="2400" dirty="0" smtClean="0">
              <a:latin typeface="华文新魏" panose="02010800040101010101" pitchFamily="2" charset="-122"/>
              <a:ea typeface="华文新魏" panose="02010800040101010101" pitchFamily="2" charset="-122"/>
            </a:endParaRPr>
          </a:p>
          <a:p>
            <a:pPr lvl="1"/>
            <a:r>
              <a:rPr lang="zh-CN" altLang="en-US" sz="2400" dirty="0" smtClean="0">
                <a:latin typeface="华文新魏" panose="02010800040101010101" pitchFamily="2" charset="-122"/>
                <a:ea typeface="华文新魏" panose="02010800040101010101" pitchFamily="2" charset="-122"/>
              </a:rPr>
              <a:t>记录在文件中必然是连续存储的</a:t>
            </a:r>
            <a:endParaRPr lang="zh-CN" altLang="en-US" sz="2000" dirty="0" smtClean="0">
              <a:latin typeface="华文新魏" panose="02010800040101010101" pitchFamily="2" charset="-122"/>
              <a:ea typeface="华文新魏" panose="02010800040101010101" pitchFamily="2" charset="-122"/>
            </a:endParaRPr>
          </a:p>
          <a:p>
            <a:pPr lvl="2"/>
            <a:r>
              <a:rPr lang="en-US" altLang="zh-CN" sz="2000" dirty="0" smtClean="0">
                <a:latin typeface="华文新魏" panose="02010800040101010101" pitchFamily="2" charset="-122"/>
                <a:ea typeface="华文新魏" panose="02010800040101010101" pitchFamily="2" charset="-122"/>
              </a:rPr>
              <a:t>b </a:t>
            </a:r>
            <a:r>
              <a:rPr lang="zh-CN" altLang="en-US" sz="2000" dirty="0" smtClean="0">
                <a:latin typeface="华文新魏" panose="02010800040101010101" pitchFamily="2" charset="-122"/>
                <a:ea typeface="华文新魏" panose="02010800040101010101" pitchFamily="2" charset="-122"/>
              </a:rPr>
              <a:t>代表包含具有指定搜索码值的记录的磁盘块数</a:t>
            </a:r>
          </a:p>
          <a:p>
            <a:pPr lvl="1"/>
            <a:r>
              <a:rPr lang="en-US" altLang="zh-CN" sz="2400" dirty="0" smtClean="0">
                <a:latin typeface="华文新魏" panose="02010800040101010101" pitchFamily="2" charset="-122"/>
                <a:ea typeface="华文新魏" panose="02010800040101010101" pitchFamily="2" charset="-122"/>
              </a:rPr>
              <a:t>Cost = h</a:t>
            </a:r>
            <a:r>
              <a:rPr lang="en-US" altLang="zh-CN" sz="2400" baseline="-25000" dirty="0" smtClean="0">
                <a:latin typeface="华文新魏" panose="02010800040101010101" pitchFamily="2" charset="-122"/>
                <a:ea typeface="华文新魏" panose="02010800040101010101" pitchFamily="2" charset="-122"/>
              </a:rPr>
              <a:t>i</a:t>
            </a:r>
            <a:r>
              <a:rPr lang="en-US" altLang="zh-CN" sz="2400" dirty="0" smtClean="0">
                <a:latin typeface="华文新魏" panose="02010800040101010101" pitchFamily="2" charset="-122"/>
                <a:ea typeface="华文新魏" panose="02010800040101010101" pitchFamily="2" charset="-122"/>
              </a:rPr>
              <a:t> *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400" baseline="-25000"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 </a:t>
            </a:r>
            <a:r>
              <a:rPr lang="en-US" altLang="zh-CN" sz="2400"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400" baseline="-25000" dirty="0" err="1"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dirty="0" smtClean="0">
                <a:latin typeface="华文新魏" panose="02010800040101010101" pitchFamily="2" charset="-122"/>
                <a:ea typeface="华文新魏" panose="02010800040101010101" pitchFamily="2" charset="-122"/>
              </a:rPr>
              <a:t> + </a:t>
            </a:r>
            <a:r>
              <a:rPr lang="en-US" altLang="zh-CN" sz="2400" dirty="0" err="1" smtClean="0">
                <a:latin typeface="华文新魏" panose="02010800040101010101" pitchFamily="2" charset="-122"/>
                <a:ea typeface="华文新魏" panose="02010800040101010101" pitchFamily="2" charset="-122"/>
              </a:rPr>
              <a:t>t</a:t>
            </a:r>
            <a:r>
              <a:rPr lang="en-US" altLang="zh-CN" sz="2400" baseline="-25000" dirty="0" err="1" smtClean="0">
                <a:latin typeface="华文新魏" panose="02010800040101010101" pitchFamily="2" charset="-122"/>
                <a:ea typeface="华文新魏" panose="02010800040101010101" pitchFamily="2" charset="-122"/>
              </a:rPr>
              <a:t>S</a:t>
            </a:r>
            <a:r>
              <a:rPr lang="en-US" altLang="zh-CN" sz="2400" dirty="0" smtClean="0">
                <a:latin typeface="华文新魏" panose="02010800040101010101" pitchFamily="2" charset="-122"/>
                <a:ea typeface="华文新魏" panose="02010800040101010101" pitchFamily="2" charset="-122"/>
              </a:rPr>
              <a:t> + </a:t>
            </a:r>
            <a:r>
              <a:rPr lang="en-US" altLang="zh-CN" sz="2400" dirty="0" err="1" smtClean="0">
                <a:latin typeface="华文新魏" panose="02010800040101010101" pitchFamily="2" charset="-122"/>
                <a:ea typeface="华文新魏" panose="02010800040101010101" pitchFamily="2" charset="-122"/>
              </a:rPr>
              <a:t>t</a:t>
            </a:r>
            <a:r>
              <a:rPr lang="en-US" altLang="zh-CN" sz="2400" baseline="-25000" dirty="0" err="1" smtClean="0">
                <a:latin typeface="华文新魏" panose="02010800040101010101" pitchFamily="2" charset="-122"/>
                <a:ea typeface="华文新魏" panose="02010800040101010101" pitchFamily="2" charset="-122"/>
              </a:rPr>
              <a:t>T</a:t>
            </a:r>
            <a:r>
              <a:rPr lang="en-US" altLang="zh-CN" sz="2400" dirty="0" smtClean="0">
                <a:latin typeface="华文新魏" panose="02010800040101010101" pitchFamily="2" charset="-122"/>
                <a:ea typeface="华文新魏" panose="02010800040101010101" pitchFamily="2" charset="-122"/>
              </a:rPr>
              <a:t> * b</a:t>
            </a:r>
          </a:p>
          <a:p>
            <a:pPr lvl="1"/>
            <a:r>
              <a:rPr lang="zh-CN" altLang="en-US" sz="2400" dirty="0" smtClean="0">
                <a:latin typeface="华文新魏" panose="02010800040101010101" pitchFamily="2" charset="-122"/>
                <a:ea typeface="华文新魏" panose="02010800040101010101" pitchFamily="2" charset="-122"/>
              </a:rPr>
              <a:t>上述公式：树的每层一次搜索，第一个块的搜索，</a:t>
            </a:r>
            <a:r>
              <a:rPr lang="en-US" altLang="zh-CN" sz="2400" dirty="0" smtClean="0">
                <a:latin typeface="华文新魏" panose="02010800040101010101" pitchFamily="2" charset="-122"/>
                <a:ea typeface="华文新魏" panose="02010800040101010101" pitchFamily="2" charset="-122"/>
              </a:rPr>
              <a:t>b</a:t>
            </a:r>
            <a:r>
              <a:rPr lang="zh-CN" altLang="en-US" sz="2400" dirty="0" smtClean="0">
                <a:latin typeface="华文新魏" panose="02010800040101010101" pitchFamily="2" charset="-122"/>
                <a:ea typeface="华文新魏" panose="02010800040101010101" pitchFamily="2" charset="-122"/>
              </a:rPr>
              <a:t>是包含具有指定搜索码的块数，假定这些块是顺序存储的叶子块，并且不需要额外搜索</a:t>
            </a:r>
            <a:endParaRPr lang="en-US" altLang="zh-CN" sz="2400" dirty="0" smtClean="0">
              <a:latin typeface="华文新魏" panose="02010800040101010101" pitchFamily="2" charset="-122"/>
              <a:ea typeface="华文新魏" panose="02010800040101010101" pitchFamily="2" charset="-122"/>
            </a:endParaRPr>
          </a:p>
        </p:txBody>
      </p:sp>
      <p:sp>
        <p:nvSpPr>
          <p:cNvPr id="23556"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BDEAC4F-114F-430D-8109-6913684D60BA}" type="slidenum">
              <a:rPr altLang="en-US" noProof="1">
                <a:solidFill>
                  <a:schemeClr val="accent2"/>
                </a:solidFill>
                <a:latin typeface="Times New Roman" panose="02020603050405020304" pitchFamily="18" charset="0"/>
                <a:ea typeface="华文楷体" panose="02010600040101010101" pitchFamily="2" charset="-122"/>
              </a:rPr>
              <a:pPr/>
              <a:t>13</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539750" y="366713"/>
            <a:ext cx="8077200" cy="609600"/>
          </a:xfrm>
        </p:spPr>
        <p:txBody>
          <a:bodyPr/>
          <a:lstStyle/>
          <a:p>
            <a:r>
              <a:rPr lang="zh-CN" altLang="en-US" smtClean="0">
                <a:latin typeface="隶书" panose="02010509060101010101" pitchFamily="49" charset="-122"/>
              </a:rPr>
              <a:t>利用索引的选择</a:t>
            </a:r>
            <a:endParaRPr lang="en-US" altLang="zh-CN" smtClean="0">
              <a:latin typeface="隶书" panose="02010509060101010101" pitchFamily="49" charset="-122"/>
            </a:endParaRPr>
          </a:p>
        </p:txBody>
      </p:sp>
      <p:sp>
        <p:nvSpPr>
          <p:cNvPr id="24579" name="Rectangle 3"/>
          <p:cNvSpPr>
            <a:spLocks noGrp="1" noChangeArrowheads="1"/>
          </p:cNvSpPr>
          <p:nvPr>
            <p:ph type="body" idx="4294967295"/>
          </p:nvPr>
        </p:nvSpPr>
        <p:spPr>
          <a:xfrm>
            <a:off x="504825" y="1436688"/>
            <a:ext cx="7835900" cy="4916487"/>
          </a:xfrm>
        </p:spPr>
        <p:txBody>
          <a:bodyPr/>
          <a:lstStyle/>
          <a:p>
            <a:r>
              <a:rPr lang="en-US" altLang="zh-CN" sz="2800" b="1" dirty="0" smtClean="0">
                <a:latin typeface="华文新魏" panose="02010800040101010101" pitchFamily="2" charset="-122"/>
                <a:ea typeface="华文新魏" panose="02010800040101010101" pitchFamily="2" charset="-122"/>
              </a:rPr>
              <a:t>A4</a:t>
            </a:r>
            <a:r>
              <a:rPr lang="en-US" altLang="zh-CN" sz="2800" dirty="0" smtClean="0">
                <a:latin typeface="华文新魏" panose="02010800040101010101" pitchFamily="2" charset="-122"/>
                <a:ea typeface="华文新魏" panose="02010800040101010101" pitchFamily="2" charset="-122"/>
              </a:rPr>
              <a:t> (</a:t>
            </a:r>
            <a:r>
              <a:rPr lang="zh-CN" altLang="en-US" sz="2800" b="1" dirty="0" smtClean="0">
                <a:solidFill>
                  <a:srgbClr val="3366CC"/>
                </a:solidFill>
                <a:latin typeface="华文新魏" panose="02010800040101010101" pitchFamily="2" charset="-122"/>
                <a:ea typeface="华文新魏" panose="02010800040101010101" pitchFamily="2" charset="-122"/>
              </a:rPr>
              <a:t>辅助索引，等值比较</a:t>
            </a:r>
            <a:r>
              <a:rPr lang="en-US" altLang="zh-CN" sz="2800" dirty="0" smtClean="0">
                <a:latin typeface="华文新魏" panose="02010800040101010101" pitchFamily="2" charset="-122"/>
                <a:ea typeface="华文新魏" panose="02010800040101010101" pitchFamily="2" charset="-122"/>
              </a:rPr>
              <a:t>)</a:t>
            </a:r>
          </a:p>
          <a:p>
            <a:pPr lvl="1"/>
            <a:r>
              <a:rPr lang="zh-CN" altLang="en-US" sz="2400" dirty="0" smtClean="0">
                <a:latin typeface="华文新魏" panose="02010800040101010101" pitchFamily="2" charset="-122"/>
                <a:ea typeface="华文新魏" panose="02010800040101010101" pitchFamily="2" charset="-122"/>
              </a:rPr>
              <a:t>如果等值条件是码属性上的，该策略可以检索到满足条件的一条记录</a:t>
            </a:r>
          </a:p>
          <a:p>
            <a:pPr lvl="2"/>
            <a:r>
              <a:rPr lang="en-US" altLang="zh-CN" sz="2000" i="1" dirty="0" smtClean="0">
                <a:latin typeface="华文新魏" panose="02010800040101010101" pitchFamily="2" charset="-122"/>
                <a:ea typeface="华文新魏" panose="02010800040101010101" pitchFamily="2" charset="-122"/>
              </a:rPr>
              <a:t>Cost =  h</a:t>
            </a:r>
            <a:r>
              <a:rPr lang="en-US" altLang="zh-CN" sz="2000" i="1" baseline="-25000" dirty="0" smtClean="0">
                <a:latin typeface="华文新魏" panose="02010800040101010101" pitchFamily="2" charset="-122"/>
                <a:ea typeface="华文新魏" panose="02010800040101010101" pitchFamily="2" charset="-122"/>
              </a:rPr>
              <a:t>i </a:t>
            </a:r>
            <a:r>
              <a:rPr lang="en-US" altLang="zh-CN" sz="2000" i="1" dirty="0" smtClean="0">
                <a:latin typeface="华文新魏" panose="02010800040101010101" pitchFamily="2" charset="-122"/>
                <a:ea typeface="华文新魏" panose="02010800040101010101" pitchFamily="2" charset="-122"/>
              </a:rPr>
              <a:t>* (</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 + </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000" i="1" dirty="0" smtClean="0">
                <a:latin typeface="华文新魏" panose="02010800040101010101" pitchFamily="2" charset="-122"/>
                <a:ea typeface="华文新魏" panose="02010800040101010101" pitchFamily="2" charset="-122"/>
              </a:rPr>
              <a:t>) +  (</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 + </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000" i="1" dirty="0" smtClean="0">
                <a:latin typeface="华文新魏" panose="02010800040101010101" pitchFamily="2" charset="-122"/>
                <a:ea typeface="华文新魏" panose="02010800040101010101" pitchFamily="2" charset="-122"/>
              </a:rPr>
              <a:t>) = (h</a:t>
            </a:r>
            <a:r>
              <a:rPr lang="en-US" altLang="zh-CN" sz="2000" i="1" baseline="-25000" dirty="0" smtClean="0">
                <a:latin typeface="华文新魏" panose="02010800040101010101" pitchFamily="2" charset="-122"/>
                <a:ea typeface="华文新魏" panose="02010800040101010101" pitchFamily="2" charset="-122"/>
              </a:rPr>
              <a:t>i</a:t>
            </a:r>
            <a:r>
              <a:rPr lang="en-US" altLang="zh-CN" sz="2000" i="1" dirty="0" smtClean="0">
                <a:latin typeface="华文新魏" panose="02010800040101010101" pitchFamily="2" charset="-122"/>
                <a:ea typeface="华文新魏" panose="02010800040101010101" pitchFamily="2" charset="-122"/>
              </a:rPr>
              <a:t> + 1) * </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 + </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a:t>
            </a:r>
          </a:p>
          <a:p>
            <a:pPr lvl="2"/>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上述公式：和</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A2</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相似。索引查找穿越书的高度，再加一次</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I/O</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取记录，每个这样的</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I/O</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操作需要一次搜索和一次块传输</a:t>
            </a:r>
            <a:endParaRPr lang="en-US" altLang="zh-CN" sz="2000" dirty="0" smtClean="0">
              <a:latin typeface="华文新魏" panose="02010800040101010101" pitchFamily="2" charset="-122"/>
              <a:ea typeface="华文新魏" panose="02010800040101010101" pitchFamily="2" charset="-122"/>
            </a:endParaRPr>
          </a:p>
          <a:p>
            <a:pPr lvl="1"/>
            <a:r>
              <a:rPr lang="zh-CN" altLang="en-US" sz="2400" dirty="0" smtClean="0">
                <a:latin typeface="华文新魏" panose="02010800040101010101" pitchFamily="2" charset="-122"/>
                <a:ea typeface="华文新魏" panose="02010800040101010101" pitchFamily="2" charset="-122"/>
              </a:rPr>
              <a:t>若索引字段是非码属性，则可检索到多条记录</a:t>
            </a:r>
          </a:p>
          <a:p>
            <a:pPr lvl="2"/>
            <a:r>
              <a:rPr lang="zh-CN" altLang="en-US" sz="2000" dirty="0" smtClean="0">
                <a:latin typeface="华文新魏" panose="02010800040101010101" pitchFamily="2" charset="-122"/>
                <a:ea typeface="华文新魏" panose="02010800040101010101" pitchFamily="2" charset="-122"/>
              </a:rPr>
              <a:t>每个匹配的记录可能在不同的磁盘块中  </a:t>
            </a:r>
          </a:p>
          <a:p>
            <a:pPr lvl="2"/>
            <a:r>
              <a:rPr lang="en-US" altLang="zh-CN" sz="2000" dirty="0" smtClean="0">
                <a:latin typeface="华文新魏" panose="02010800040101010101" pitchFamily="2" charset="-122"/>
                <a:ea typeface="华文新魏" panose="02010800040101010101" pitchFamily="2" charset="-122"/>
              </a:rPr>
              <a:t>Cost = </a:t>
            </a:r>
            <a:r>
              <a:rPr lang="en-US" altLang="zh-CN" sz="2000" i="1" dirty="0" smtClean="0">
                <a:latin typeface="华文新魏" panose="02010800040101010101" pitchFamily="2" charset="-122"/>
                <a:ea typeface="华文新魏" panose="02010800040101010101" pitchFamily="2" charset="-122"/>
              </a:rPr>
              <a:t>h</a:t>
            </a:r>
            <a:r>
              <a:rPr lang="en-US" altLang="zh-CN" sz="2000" i="1" baseline="-25000" dirty="0" smtClean="0">
                <a:latin typeface="华文新魏" panose="02010800040101010101" pitchFamily="2" charset="-122"/>
                <a:ea typeface="华文新魏" panose="02010800040101010101" pitchFamily="2" charset="-122"/>
              </a:rPr>
              <a:t>i </a:t>
            </a:r>
            <a:r>
              <a:rPr lang="en-US" altLang="zh-CN" sz="2000" i="1" dirty="0" smtClean="0">
                <a:latin typeface="华文新魏" panose="02010800040101010101" pitchFamily="2" charset="-122"/>
                <a:ea typeface="华文新魏" panose="02010800040101010101" pitchFamily="2" charset="-122"/>
              </a:rPr>
              <a:t>* (</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 + </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000" i="1" dirty="0" smtClean="0">
                <a:latin typeface="华文新魏" panose="02010800040101010101" pitchFamily="2" charset="-122"/>
                <a:ea typeface="华文新魏" panose="02010800040101010101" pitchFamily="2" charset="-122"/>
              </a:rPr>
              <a:t>) +  n*(</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 + </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000" i="1" dirty="0" smtClean="0">
                <a:latin typeface="华文新魏" panose="02010800040101010101" pitchFamily="2" charset="-122"/>
                <a:ea typeface="华文新魏" panose="02010800040101010101" pitchFamily="2" charset="-122"/>
              </a:rPr>
              <a:t>)</a:t>
            </a:r>
            <a:r>
              <a:rPr lang="en-US" altLang="zh-CN" sz="2000" dirty="0" smtClean="0">
                <a:latin typeface="华文新魏" panose="02010800040101010101" pitchFamily="2" charset="-122"/>
                <a:ea typeface="华文新魏" panose="02010800040101010101" pitchFamily="2" charset="-122"/>
              </a:rPr>
              <a:t> = (</a:t>
            </a:r>
            <a:r>
              <a:rPr lang="en-US" altLang="zh-CN" sz="2000" i="1" dirty="0" smtClean="0">
                <a:latin typeface="华文新魏" panose="02010800040101010101" pitchFamily="2" charset="-122"/>
                <a:ea typeface="华文新魏" panose="02010800040101010101" pitchFamily="2" charset="-122"/>
              </a:rPr>
              <a:t>h</a:t>
            </a:r>
            <a:r>
              <a:rPr lang="en-US" altLang="zh-CN" sz="2000" i="1" baseline="-25000" dirty="0" smtClean="0">
                <a:latin typeface="华文新魏" panose="02010800040101010101" pitchFamily="2" charset="-122"/>
                <a:ea typeface="华文新魏" panose="02010800040101010101" pitchFamily="2" charset="-122"/>
              </a:rPr>
              <a:t>i</a:t>
            </a:r>
            <a:r>
              <a:rPr lang="en-US" altLang="zh-CN" sz="2000" i="1" dirty="0" smtClean="0">
                <a:latin typeface="华文新魏" panose="02010800040101010101" pitchFamily="2" charset="-122"/>
                <a:ea typeface="华文新魏" panose="02010800040101010101" pitchFamily="2" charset="-122"/>
              </a:rPr>
              <a:t> </a:t>
            </a:r>
            <a:r>
              <a:rPr lang="en-US" altLang="zh-CN" sz="2000" dirty="0" smtClean="0">
                <a:latin typeface="华文新魏" panose="02010800040101010101" pitchFamily="2" charset="-122"/>
                <a:ea typeface="华文新魏" panose="02010800040101010101" pitchFamily="2" charset="-122"/>
              </a:rPr>
              <a:t>+ </a:t>
            </a:r>
            <a:r>
              <a:rPr lang="en-US" altLang="zh-CN" sz="2000" i="1" dirty="0" smtClean="0">
                <a:latin typeface="华文新魏" panose="02010800040101010101" pitchFamily="2" charset="-122"/>
                <a:ea typeface="华文新魏" panose="02010800040101010101" pitchFamily="2" charset="-122"/>
              </a:rPr>
              <a:t>n) *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 </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i="1" dirty="0" smtClean="0">
                <a:latin typeface="华文新魏" panose="02010800040101010101" pitchFamily="2" charset="-122"/>
                <a:ea typeface="华文新魏" panose="02010800040101010101" pitchFamily="2" charset="-122"/>
              </a:rPr>
              <a:t> </a:t>
            </a:r>
          </a:p>
          <a:p>
            <a:pPr lvl="2"/>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上述公式：</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n</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是查询结果中的记录数，索引查找的代价和</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A3</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相似，但是每条记录可能在不同的块上，这需要每条记录一次搜索。如果</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n</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比较大，</a:t>
            </a:r>
            <a:r>
              <a:rPr lang="zh-CN" altLang="en-US" sz="2000" dirty="0" smtClean="0">
                <a:latin typeface="华文新魏" panose="02010800040101010101" pitchFamily="2" charset="-122"/>
                <a:ea typeface="华文新魏" panose="02010800040101010101" pitchFamily="2" charset="-122"/>
              </a:rPr>
              <a:t>查询代价非常大</a:t>
            </a:r>
          </a:p>
        </p:txBody>
      </p:sp>
      <p:sp>
        <p:nvSpPr>
          <p:cNvPr id="24580"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36F5203-D41E-4AE8-8E15-489FF2023343}" type="slidenum">
              <a:rPr altLang="en-US" noProof="1">
                <a:solidFill>
                  <a:schemeClr val="accent2"/>
                </a:solidFill>
                <a:latin typeface="Times New Roman" panose="02020603050405020304" pitchFamily="18" charset="0"/>
                <a:ea typeface="华文楷体" panose="02010600040101010101" pitchFamily="2" charset="-122"/>
              </a:rPr>
              <a:pPr/>
              <a:t>14</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defRPr/>
            </a:pPr>
            <a:r>
              <a:rPr kumimoji="1" lang="zh-CN" altLang="en-US" dirty="0" smtClean="0">
                <a:latin typeface="+mj-ea"/>
              </a:rPr>
              <a:t>涉及查询范围</a:t>
            </a:r>
            <a:r>
              <a:rPr kumimoji="1" lang="en-US" altLang="zh-CN" dirty="0" smtClean="0">
                <a:latin typeface="+mj-ea"/>
              </a:rPr>
              <a:t>(</a:t>
            </a:r>
            <a:r>
              <a:rPr kumimoji="1" lang="zh-CN" altLang="en-US" dirty="0" smtClean="0">
                <a:latin typeface="+mj-ea"/>
              </a:rPr>
              <a:t>比较</a:t>
            </a:r>
            <a:r>
              <a:rPr kumimoji="1" lang="en-US" altLang="zh-CN" dirty="0" smtClean="0">
                <a:latin typeface="+mj-ea"/>
              </a:rPr>
              <a:t>)</a:t>
            </a:r>
            <a:r>
              <a:rPr kumimoji="1" lang="zh-CN" altLang="en-US" dirty="0" smtClean="0">
                <a:latin typeface="+mj-ea"/>
              </a:rPr>
              <a:t>的选择</a:t>
            </a:r>
          </a:p>
        </p:txBody>
      </p:sp>
      <p:sp>
        <p:nvSpPr>
          <p:cNvPr id="25603" name="Rectangle 3"/>
          <p:cNvSpPr>
            <a:spLocks noGrp="1" noChangeArrowheads="1"/>
          </p:cNvSpPr>
          <p:nvPr>
            <p:ph idx="1"/>
          </p:nvPr>
        </p:nvSpPr>
        <p:spPr>
          <a:xfrm>
            <a:off x="488950" y="1412875"/>
            <a:ext cx="7883525" cy="4978400"/>
          </a:xfrm>
        </p:spPr>
        <p:txBody>
          <a:bodyPr/>
          <a:lstStyle/>
          <a:p>
            <a:pPr>
              <a:spcBef>
                <a:spcPct val="0"/>
              </a:spcBef>
            </a:pPr>
            <a:r>
              <a:rPr lang="zh-CN" altLang="en-US" sz="2800" i="1"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800" i="1" baseline="-25000" dirty="0" smtClean="0">
                <a:latin typeface="华文新魏" panose="02010800040101010101" pitchFamily="2" charset="-122"/>
                <a:ea typeface="华文新魏" panose="02010800040101010101" pitchFamily="2" charset="-122"/>
                <a:sym typeface="Symbol" panose="05050102010706020507" pitchFamily="18" charset="2"/>
              </a:rPr>
              <a:t>AV </a:t>
            </a:r>
            <a:r>
              <a:rPr lang="en-US" altLang="zh-CN" sz="2800" i="1" dirty="0" smtClean="0">
                <a:latin typeface="华文新魏" panose="02010800040101010101" pitchFamily="2" charset="-122"/>
                <a:ea typeface="华文新魏" panose="02010800040101010101" pitchFamily="2" charset="-122"/>
                <a:sym typeface="Symbol" panose="05050102010706020507" pitchFamily="18" charset="2"/>
              </a:rPr>
              <a:t>(r) or </a:t>
            </a:r>
            <a:r>
              <a:rPr lang="en-US" altLang="zh-CN" sz="2800" i="1" baseline="-25000" dirty="0" smtClean="0">
                <a:latin typeface="华文新魏" panose="02010800040101010101" pitchFamily="2" charset="-122"/>
                <a:ea typeface="华文新魏" panose="02010800040101010101" pitchFamily="2" charset="-122"/>
                <a:sym typeface="Symbol" panose="05050102010706020507" pitchFamily="18" charset="2"/>
              </a:rPr>
              <a:t>A  V</a:t>
            </a:r>
            <a:r>
              <a:rPr lang="en-US" altLang="zh-CN" sz="2800" i="1" dirty="0"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28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800" dirty="0" smtClean="0">
                <a:latin typeface="华文新魏" panose="02010800040101010101" pitchFamily="2" charset="-122"/>
                <a:ea typeface="华文新魏" panose="02010800040101010101" pitchFamily="2" charset="-122"/>
                <a:sym typeface="Symbol" panose="05050102010706020507" pitchFamily="18" charset="2"/>
              </a:rPr>
              <a:t>的实现方法</a:t>
            </a:r>
          </a:p>
          <a:p>
            <a:pPr lvl="1">
              <a:spcBef>
                <a:spcPct val="0"/>
              </a:spcBef>
            </a:pP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线性搜索</a:t>
            </a:r>
          </a:p>
          <a:p>
            <a:pPr lvl="1">
              <a:spcBef>
                <a:spcPct val="0"/>
              </a:spcBef>
            </a:pP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按</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A5</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或</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A6</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使用索引来实现选择运算</a:t>
            </a:r>
          </a:p>
          <a:p>
            <a:pPr>
              <a:spcBef>
                <a:spcPct val="0"/>
              </a:spcBef>
            </a:pPr>
            <a:r>
              <a:rPr lang="en-US" altLang="zh-CN" sz="2800" b="1" dirty="0" smtClean="0">
                <a:latin typeface="华文新魏" panose="02010800040101010101" pitchFamily="2" charset="-122"/>
                <a:ea typeface="华文新魏" panose="02010800040101010101" pitchFamily="2" charset="-122"/>
              </a:rPr>
              <a:t>A5</a:t>
            </a:r>
            <a:r>
              <a:rPr lang="en-US" altLang="zh-CN" sz="2800" dirty="0" smtClean="0">
                <a:latin typeface="华文新魏" panose="02010800040101010101" pitchFamily="2" charset="-122"/>
                <a:ea typeface="华文新魏" panose="02010800040101010101" pitchFamily="2" charset="-122"/>
              </a:rPr>
              <a:t> (</a:t>
            </a:r>
            <a:r>
              <a:rPr lang="zh-CN" altLang="en-US" sz="2800" b="1" dirty="0" smtClean="0">
                <a:solidFill>
                  <a:srgbClr val="3366CC"/>
                </a:solidFill>
                <a:latin typeface="华文新魏" panose="02010800040101010101" pitchFamily="2" charset="-122"/>
                <a:ea typeface="华文新魏" panose="02010800040101010101" pitchFamily="2" charset="-122"/>
              </a:rPr>
              <a:t>主索引，比较</a:t>
            </a:r>
            <a:r>
              <a:rPr lang="en-US" altLang="zh-CN" sz="2800" dirty="0" smtClean="0">
                <a:latin typeface="华文新魏" panose="02010800040101010101" pitchFamily="2" charset="-122"/>
                <a:ea typeface="华文新魏" panose="02010800040101010101" pitchFamily="2" charset="-122"/>
              </a:rPr>
              <a:t>)</a:t>
            </a:r>
            <a:r>
              <a:rPr lang="zh-CN" altLang="en-US" sz="2800" dirty="0" smtClean="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(A </a:t>
            </a:r>
            <a:r>
              <a:rPr lang="zh-CN" altLang="en-US" sz="2800" dirty="0" smtClean="0">
                <a:latin typeface="华文新魏" panose="02010800040101010101" pitchFamily="2" charset="-122"/>
                <a:ea typeface="华文新魏" panose="02010800040101010101" pitchFamily="2" charset="-122"/>
              </a:rPr>
              <a:t>上的记录是有序的</a:t>
            </a:r>
            <a:r>
              <a:rPr lang="en-US" altLang="zh-CN" sz="2800" dirty="0" smtClean="0">
                <a:latin typeface="华文新魏" panose="02010800040101010101" pitchFamily="2" charset="-122"/>
                <a:ea typeface="华文新魏" panose="02010800040101010101" pitchFamily="2" charset="-122"/>
              </a:rPr>
              <a:t>)</a:t>
            </a:r>
            <a:endParaRPr lang="en-US" altLang="zh-CN" sz="2800" i="1" dirty="0" smtClean="0">
              <a:latin typeface="华文新魏" panose="02010800040101010101" pitchFamily="2" charset="-122"/>
              <a:ea typeface="华文新魏" panose="02010800040101010101" pitchFamily="2" charset="-122"/>
            </a:endParaRPr>
          </a:p>
          <a:p>
            <a:pPr lvl="1">
              <a:spcBef>
                <a:spcPct val="0"/>
              </a:spcBef>
            </a:pPr>
            <a:r>
              <a:rPr lang="zh-CN" altLang="en-US" sz="2400" dirty="0" smtClean="0">
                <a:latin typeface="华文新魏" panose="02010800040101010101" pitchFamily="2" charset="-122"/>
                <a:ea typeface="华文新魏" panose="02010800040101010101" pitchFamily="2" charset="-122"/>
              </a:rPr>
              <a:t>对于 </a:t>
            </a:r>
            <a:r>
              <a:rPr lang="zh-CN" altLang="en-US" sz="2400" i="1"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baseline="-25000" dirty="0" smtClean="0">
                <a:latin typeface="华文新魏" panose="02010800040101010101" pitchFamily="2" charset="-122"/>
                <a:ea typeface="华文新魏" panose="02010800040101010101" pitchFamily="2" charset="-122"/>
                <a:sym typeface="Symbol" panose="05050102010706020507" pitchFamily="18" charset="2"/>
              </a:rPr>
              <a:t>A  V</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(r)</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，使用索引找到 </a:t>
            </a:r>
            <a:r>
              <a:rPr lang="zh-CN" altLang="en-US" sz="2400" i="1"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v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的第一个元组， 从这里开始顺序扫描关系</a:t>
            </a:r>
            <a:endParaRPr lang="en-US" altLang="zh-CN" sz="2400" dirty="0" smtClean="0">
              <a:latin typeface="华文新魏" panose="02010800040101010101" pitchFamily="2" charset="-122"/>
              <a:ea typeface="华文新魏" panose="02010800040101010101" pitchFamily="2" charset="-122"/>
              <a:sym typeface="Symbol" panose="05050102010706020507" pitchFamily="18" charset="2"/>
            </a:endParaRPr>
          </a:p>
          <a:p>
            <a:pPr lvl="1"/>
            <a:r>
              <a:rPr lang="en-US" altLang="zh-CN" sz="2400" i="1" dirty="0" smtClean="0">
                <a:latin typeface="华文新魏" panose="02010800040101010101" pitchFamily="2" charset="-122"/>
                <a:ea typeface="华文新魏" panose="02010800040101010101" pitchFamily="2" charset="-122"/>
              </a:rPr>
              <a:t>Cost = h</a:t>
            </a:r>
            <a:r>
              <a:rPr lang="en-US" altLang="zh-CN" sz="2400" i="1" baseline="-25000" dirty="0" smtClean="0">
                <a:latin typeface="华文新魏" panose="02010800040101010101" pitchFamily="2" charset="-122"/>
                <a:ea typeface="华文新魏" panose="02010800040101010101" pitchFamily="2" charset="-122"/>
              </a:rPr>
              <a:t>i</a:t>
            </a:r>
            <a:r>
              <a:rPr lang="en-US" altLang="zh-CN" sz="2400" i="1" dirty="0" smtClean="0">
                <a:latin typeface="华文新魏" panose="02010800040101010101" pitchFamily="2" charset="-122"/>
                <a:ea typeface="华文新魏" panose="02010800040101010101" pitchFamily="2" charset="-122"/>
              </a:rPr>
              <a:t> * </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400" i="1" baseline="-25000"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 + </a:t>
            </a:r>
            <a:r>
              <a:rPr lang="en-US" altLang="zh-CN" sz="2400" i="1"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400" i="1" baseline="-25000" dirty="0" err="1"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dirty="0" smtClean="0">
                <a:latin typeface="华文新魏" panose="02010800040101010101" pitchFamily="2" charset="-122"/>
                <a:ea typeface="华文新魏" panose="02010800040101010101" pitchFamily="2" charset="-122"/>
              </a:rPr>
              <a:t> + </a:t>
            </a:r>
            <a:r>
              <a:rPr lang="en-US" altLang="zh-CN" sz="2400" i="1" dirty="0" err="1" smtClean="0">
                <a:latin typeface="华文新魏" panose="02010800040101010101" pitchFamily="2" charset="-122"/>
                <a:ea typeface="华文新魏" panose="02010800040101010101" pitchFamily="2" charset="-122"/>
              </a:rPr>
              <a:t>t</a:t>
            </a:r>
            <a:r>
              <a:rPr lang="en-US" altLang="zh-CN" sz="2400" i="1" baseline="-25000" dirty="0" err="1" smtClean="0">
                <a:latin typeface="华文新魏" panose="02010800040101010101" pitchFamily="2" charset="-122"/>
                <a:ea typeface="华文新魏" panose="02010800040101010101" pitchFamily="2" charset="-122"/>
              </a:rPr>
              <a:t>S</a:t>
            </a:r>
            <a:r>
              <a:rPr lang="en-US" altLang="zh-CN" sz="2400" i="1" dirty="0" smtClean="0">
                <a:latin typeface="华文新魏" panose="02010800040101010101" pitchFamily="2" charset="-122"/>
                <a:ea typeface="华文新魏" panose="02010800040101010101" pitchFamily="2" charset="-122"/>
              </a:rPr>
              <a:t> + </a:t>
            </a:r>
            <a:r>
              <a:rPr lang="en-US" altLang="zh-CN" sz="2400" i="1" dirty="0" err="1" smtClean="0">
                <a:latin typeface="华文新魏" panose="02010800040101010101" pitchFamily="2" charset="-122"/>
                <a:ea typeface="华文新魏" panose="02010800040101010101" pitchFamily="2" charset="-122"/>
              </a:rPr>
              <a:t>t</a:t>
            </a:r>
            <a:r>
              <a:rPr lang="en-US" altLang="zh-CN" sz="2400" i="1" baseline="-25000" dirty="0" err="1" smtClean="0">
                <a:latin typeface="华文新魏" panose="02010800040101010101" pitchFamily="2" charset="-122"/>
                <a:ea typeface="华文新魏" panose="02010800040101010101" pitchFamily="2" charset="-122"/>
              </a:rPr>
              <a:t>T</a:t>
            </a:r>
            <a:r>
              <a:rPr lang="en-US" altLang="zh-CN" sz="2400" i="1" dirty="0" smtClean="0">
                <a:latin typeface="华文新魏" panose="02010800040101010101" pitchFamily="2" charset="-122"/>
                <a:ea typeface="华文新魏" panose="02010800040101010101" pitchFamily="2" charset="-122"/>
              </a:rPr>
              <a:t> * b</a:t>
            </a:r>
            <a:endParaRPr lang="en-US" altLang="zh-CN" sz="2400" dirty="0" smtClean="0">
              <a:latin typeface="华文新魏" panose="02010800040101010101" pitchFamily="2" charset="-122"/>
              <a:ea typeface="华文新魏" panose="02010800040101010101" pitchFamily="2" charset="-122"/>
            </a:endParaRPr>
          </a:p>
          <a:p>
            <a:pPr lvl="1"/>
            <a:r>
              <a:rPr lang="zh-CN" altLang="en-US" sz="2400" dirty="0" smtClean="0">
                <a:latin typeface="华文新魏" panose="02010800040101010101" pitchFamily="2" charset="-122"/>
                <a:ea typeface="华文新魏" panose="02010800040101010101" pitchFamily="2" charset="-122"/>
              </a:rPr>
              <a:t>上述公式：和</a:t>
            </a:r>
            <a:r>
              <a:rPr lang="en-US" altLang="zh-CN" sz="2400" dirty="0" smtClean="0">
                <a:latin typeface="华文新魏" panose="02010800040101010101" pitchFamily="2" charset="-122"/>
                <a:ea typeface="华文新魏" panose="02010800040101010101" pitchFamily="2" charset="-122"/>
              </a:rPr>
              <a:t>A3</a:t>
            </a:r>
            <a:r>
              <a:rPr lang="zh-CN" altLang="en-US" sz="2400" dirty="0" smtClean="0">
                <a:latin typeface="华文新魏" panose="02010800040101010101" pitchFamily="2" charset="-122"/>
                <a:ea typeface="华文新魏" panose="02010800040101010101" pitchFamily="2" charset="-122"/>
              </a:rPr>
              <a:t>非码相似。树的每层一次搜索，第一个块的搜索，</a:t>
            </a:r>
            <a:r>
              <a:rPr lang="en-US" altLang="zh-CN" sz="2400" dirty="0" smtClean="0">
                <a:latin typeface="华文新魏" panose="02010800040101010101" pitchFamily="2" charset="-122"/>
                <a:ea typeface="华文新魏" panose="02010800040101010101" pitchFamily="2" charset="-122"/>
              </a:rPr>
              <a:t>b</a:t>
            </a:r>
            <a:r>
              <a:rPr lang="zh-CN" altLang="en-US" sz="2400" dirty="0" smtClean="0">
                <a:latin typeface="华文新魏" panose="02010800040101010101" pitchFamily="2" charset="-122"/>
                <a:ea typeface="华文新魏" panose="02010800040101010101" pitchFamily="2" charset="-122"/>
              </a:rPr>
              <a:t>是包含具有指定搜索码的块数，假定这些块是顺序存储的叶子块，并且不需要额外搜索</a:t>
            </a:r>
            <a:endParaRPr lang="en-US" altLang="zh-CN" sz="2400" dirty="0" smtClean="0">
              <a:latin typeface="华文新魏" panose="02010800040101010101" pitchFamily="2" charset="-122"/>
              <a:ea typeface="华文新魏" panose="02010800040101010101" pitchFamily="2" charset="-122"/>
            </a:endParaRPr>
          </a:p>
          <a:p>
            <a:pPr lvl="1">
              <a:spcBef>
                <a:spcPct val="0"/>
              </a:spcBef>
            </a:pP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对于 </a:t>
            </a:r>
            <a:r>
              <a:rPr lang="en-US" altLang="zh-CN" sz="2400" i="1" baseline="-25000" dirty="0" smtClean="0">
                <a:latin typeface="华文新魏" panose="02010800040101010101" pitchFamily="2" charset="-122"/>
                <a:ea typeface="华文新魏" panose="02010800040101010101" pitchFamily="2" charset="-122"/>
                <a:sym typeface="Symbol" panose="05050102010706020507" pitchFamily="18" charset="2"/>
              </a:rPr>
              <a:t>A </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i="1" baseline="-25000" dirty="0" smtClean="0">
                <a:latin typeface="华文新魏" panose="02010800040101010101" pitchFamily="2" charset="-122"/>
                <a:ea typeface="华文新魏" panose="02010800040101010101" pitchFamily="2" charset="-122"/>
                <a:sym typeface="Symbol" panose="05050102010706020507" pitchFamily="18" charset="2"/>
              </a:rPr>
              <a:t>V</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(r)</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，只是顺序扫描关系找到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&gt; </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v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的第一个元组</a:t>
            </a:r>
            <a:endParaRPr lang="zh-CN" altLang="en-US" sz="2400" dirty="0" smtClean="0">
              <a:latin typeface="华文新魏" panose="02010800040101010101" pitchFamily="2" charset="-122"/>
              <a:ea typeface="华文新魏" panose="02010800040101010101" pitchFamily="2" charset="-122"/>
            </a:endParaRPr>
          </a:p>
        </p:txBody>
      </p:sp>
      <p:sp>
        <p:nvSpPr>
          <p:cNvPr id="25604"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56C71CD-B6EF-466D-A1D5-22626941503F}" type="slidenum">
              <a:rPr altLang="en-US" noProof="1">
                <a:solidFill>
                  <a:schemeClr val="accent2"/>
                </a:solidFill>
                <a:latin typeface="Times New Roman" panose="02020603050405020304" pitchFamily="18" charset="0"/>
                <a:ea typeface="华文楷体" panose="02010600040101010101" pitchFamily="2" charset="-122"/>
              </a:rPr>
              <a:pPr/>
              <a:t>15</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defRPr/>
            </a:pPr>
            <a:r>
              <a:rPr kumimoji="1" lang="zh-CN" altLang="en-US" sz="4000" dirty="0" smtClean="0">
                <a:latin typeface="+mj-ea"/>
              </a:rPr>
              <a:t>涉及查询范围</a:t>
            </a:r>
            <a:r>
              <a:rPr kumimoji="1" lang="en-US" altLang="zh-CN" sz="4000" dirty="0">
                <a:latin typeface="+mj-ea"/>
              </a:rPr>
              <a:t>(</a:t>
            </a:r>
            <a:r>
              <a:rPr kumimoji="1" lang="zh-CN" altLang="en-US" sz="4000" dirty="0">
                <a:latin typeface="+mj-ea"/>
              </a:rPr>
              <a:t>比较</a:t>
            </a:r>
            <a:r>
              <a:rPr kumimoji="1" lang="en-US" altLang="zh-CN" sz="4000" dirty="0">
                <a:latin typeface="+mj-ea"/>
              </a:rPr>
              <a:t>)</a:t>
            </a:r>
            <a:r>
              <a:rPr kumimoji="1" lang="zh-CN" altLang="en-US" sz="4000" dirty="0" smtClean="0">
                <a:latin typeface="+mj-ea"/>
              </a:rPr>
              <a:t>的选择</a:t>
            </a:r>
            <a:r>
              <a:rPr kumimoji="1" lang="en-US" altLang="zh-CN" sz="4000" dirty="0" smtClean="0">
                <a:latin typeface="+mj-ea"/>
              </a:rPr>
              <a:t>(</a:t>
            </a:r>
            <a:r>
              <a:rPr kumimoji="1" lang="zh-CN" altLang="en-US" sz="4000" dirty="0" smtClean="0">
                <a:latin typeface="+mj-ea"/>
              </a:rPr>
              <a:t>续</a:t>
            </a:r>
            <a:r>
              <a:rPr kumimoji="1" lang="en-US" altLang="zh-CN" sz="4000" dirty="0" smtClean="0">
                <a:latin typeface="+mj-ea"/>
              </a:rPr>
              <a:t>)</a:t>
            </a:r>
            <a:endParaRPr kumimoji="1" lang="zh-CN" altLang="en-US" sz="4000" dirty="0" smtClean="0">
              <a:latin typeface="+mj-ea"/>
            </a:endParaRPr>
          </a:p>
        </p:txBody>
      </p:sp>
      <p:sp>
        <p:nvSpPr>
          <p:cNvPr id="26627" name="Rectangle 3"/>
          <p:cNvSpPr>
            <a:spLocks noGrp="1" noChangeArrowheads="1"/>
          </p:cNvSpPr>
          <p:nvPr>
            <p:ph idx="1"/>
          </p:nvPr>
        </p:nvSpPr>
        <p:spPr>
          <a:xfrm>
            <a:off x="346075" y="1479550"/>
            <a:ext cx="8553450" cy="5216525"/>
          </a:xfrm>
        </p:spPr>
        <p:txBody>
          <a:bodyPr/>
          <a:lstStyle/>
          <a:p>
            <a:pPr>
              <a:spcBef>
                <a:spcPts val="600"/>
              </a:spcBef>
            </a:pPr>
            <a:r>
              <a:rPr lang="en-US" altLang="zh-CN" sz="2800" b="1" dirty="0" smtClean="0">
                <a:latin typeface="华文新魏" panose="02010800040101010101" pitchFamily="2" charset="-122"/>
                <a:ea typeface="华文新魏" panose="02010800040101010101" pitchFamily="2" charset="-122"/>
              </a:rPr>
              <a:t>A6</a:t>
            </a:r>
            <a:r>
              <a:rPr lang="en-US" altLang="zh-CN" sz="2800" dirty="0" smtClean="0">
                <a:latin typeface="华文新魏" panose="02010800040101010101" pitchFamily="2" charset="-122"/>
                <a:ea typeface="华文新魏" panose="02010800040101010101" pitchFamily="2" charset="-122"/>
              </a:rPr>
              <a:t> (</a:t>
            </a:r>
            <a:r>
              <a:rPr lang="zh-CN" altLang="en-US" sz="2800" b="1" dirty="0" smtClean="0">
                <a:solidFill>
                  <a:srgbClr val="3366CC"/>
                </a:solidFill>
                <a:latin typeface="华文新魏" panose="02010800040101010101" pitchFamily="2" charset="-122"/>
                <a:ea typeface="华文新魏" panose="02010800040101010101" pitchFamily="2" charset="-122"/>
              </a:rPr>
              <a:t>辅助索引，比较</a:t>
            </a:r>
            <a:r>
              <a:rPr lang="en-US" altLang="zh-CN" sz="2800" dirty="0" smtClean="0">
                <a:latin typeface="华文新魏" panose="02010800040101010101" pitchFamily="2" charset="-122"/>
                <a:ea typeface="华文新魏" panose="02010800040101010101" pitchFamily="2" charset="-122"/>
              </a:rPr>
              <a:t>)</a:t>
            </a:r>
            <a:r>
              <a:rPr lang="zh-CN" altLang="en-US" sz="2800" dirty="0" smtClean="0">
                <a:latin typeface="华文新魏" panose="02010800040101010101" pitchFamily="2" charset="-122"/>
                <a:ea typeface="华文新魏" panose="02010800040101010101" pitchFamily="2" charset="-122"/>
              </a:rPr>
              <a:t>： </a:t>
            </a:r>
          </a:p>
          <a:p>
            <a:pPr lvl="1">
              <a:spcBef>
                <a:spcPts val="600"/>
              </a:spcBef>
            </a:pPr>
            <a:r>
              <a:rPr lang="zh-CN" altLang="en-US" sz="2400" dirty="0" smtClean="0">
                <a:latin typeface="华文新魏" panose="02010800040101010101" pitchFamily="2" charset="-122"/>
                <a:ea typeface="华文新魏" panose="02010800040101010101" pitchFamily="2" charset="-122"/>
              </a:rPr>
              <a:t>对于 </a:t>
            </a:r>
            <a:r>
              <a:rPr lang="zh-CN" altLang="en-US" sz="2400" i="1"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baseline="-25000" dirty="0" smtClean="0">
                <a:latin typeface="华文新魏" panose="02010800040101010101" pitchFamily="2" charset="-122"/>
                <a:ea typeface="华文新魏" panose="02010800040101010101" pitchFamily="2" charset="-122"/>
                <a:sym typeface="Symbol" panose="05050102010706020507" pitchFamily="18" charset="2"/>
              </a:rPr>
              <a:t>A  V</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(r)</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，使用索引找到第一个 </a:t>
            </a:r>
            <a:r>
              <a:rPr lang="zh-CN" altLang="en-US" sz="2400" i="1"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v</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的索引项，从这里开始依次扫描索引，找到指向记录的指针</a:t>
            </a:r>
          </a:p>
          <a:p>
            <a:pPr lvl="1">
              <a:spcBef>
                <a:spcPts val="600"/>
              </a:spcBef>
            </a:pP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对于 </a:t>
            </a:r>
            <a:r>
              <a:rPr lang="en-US" altLang="zh-CN" sz="2400" i="1" baseline="-25000" dirty="0" smtClean="0">
                <a:latin typeface="华文新魏" panose="02010800040101010101" pitchFamily="2" charset="-122"/>
                <a:ea typeface="华文新魏" panose="02010800040101010101" pitchFamily="2" charset="-122"/>
                <a:sym typeface="Symbol" panose="05050102010706020507" pitchFamily="18" charset="2"/>
              </a:rPr>
              <a:t>A </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baseline="-25000" dirty="0" smtClean="0">
                <a:latin typeface="华文新魏" panose="02010800040101010101" pitchFamily="2" charset="-122"/>
                <a:ea typeface="华文新魏" panose="02010800040101010101" pitchFamily="2" charset="-122"/>
                <a:sym typeface="Symbol" panose="05050102010706020507" pitchFamily="18" charset="2"/>
              </a:rPr>
              <a:t>V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，只需要扫描索引的叶子页来找到指针，直到找到第一个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&gt; </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v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的索引项</a:t>
            </a:r>
            <a:endParaRPr lang="zh-CN" altLang="en-US" sz="2400" dirty="0" smtClean="0">
              <a:latin typeface="华文新魏" panose="02010800040101010101" pitchFamily="2" charset="-122"/>
              <a:ea typeface="华文新魏" panose="02010800040101010101" pitchFamily="2" charset="-122"/>
            </a:endParaRPr>
          </a:p>
          <a:p>
            <a:pPr lvl="1">
              <a:spcBef>
                <a:spcPts val="600"/>
              </a:spcBef>
            </a:pP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在这两种情况下检索记录时：</a:t>
            </a:r>
          </a:p>
          <a:p>
            <a:pPr lvl="2">
              <a:spcBef>
                <a:spcPts val="600"/>
              </a:spcBef>
            </a:pPr>
            <a:r>
              <a:rPr lang="zh-CN" altLang="en-US" sz="2000" dirty="0">
                <a:latin typeface="华文新魏" panose="02010800040101010101" pitchFamily="2" charset="-122"/>
                <a:ea typeface="华文新魏" panose="02010800040101010101" pitchFamily="2" charset="-122"/>
              </a:rPr>
              <a:t>每个匹配的记录可能在不同的磁盘块中 </a:t>
            </a:r>
            <a:r>
              <a:rPr lang="zh-CN" altLang="en-US" sz="2000" dirty="0" smtClean="0">
                <a:latin typeface="华文新魏" panose="02010800040101010101" pitchFamily="2" charset="-122"/>
                <a:ea typeface="华文新魏" panose="02010800040101010101" pitchFamily="2" charset="-122"/>
              </a:rPr>
              <a:t>，</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每个记录需要一个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I/O</a:t>
            </a:r>
          </a:p>
          <a:p>
            <a:pPr lvl="2">
              <a:spcBef>
                <a:spcPts val="600"/>
              </a:spcBef>
            </a:pPr>
            <a:r>
              <a:rPr lang="zh-CN" altLang="en-US" sz="2000" dirty="0" smtClean="0">
                <a:latin typeface="华文新魏" panose="02010800040101010101" pitchFamily="2" charset="-122"/>
                <a:ea typeface="华文新魏" panose="02010800040101010101" pitchFamily="2" charset="-122"/>
              </a:rPr>
              <a:t>线性文件扫描代价可能会更小</a:t>
            </a:r>
            <a:endParaRPr lang="en-US" altLang="zh-CN" sz="2000" dirty="0" smtClean="0">
              <a:latin typeface="华文新魏" panose="02010800040101010101" pitchFamily="2" charset="-122"/>
              <a:ea typeface="华文新魏" panose="02010800040101010101" pitchFamily="2" charset="-122"/>
            </a:endParaRPr>
          </a:p>
          <a:p>
            <a:pPr lvl="1">
              <a:spcBef>
                <a:spcPts val="600"/>
              </a:spcBef>
            </a:pPr>
            <a:r>
              <a:rPr lang="en-US" altLang="zh-CN" sz="2400" dirty="0">
                <a:latin typeface="华文新魏" panose="02010800040101010101" pitchFamily="2" charset="-122"/>
                <a:ea typeface="华文新魏" panose="02010800040101010101" pitchFamily="2" charset="-122"/>
              </a:rPr>
              <a:t>Cost = </a:t>
            </a:r>
            <a:r>
              <a:rPr lang="en-US" altLang="zh-CN" sz="2400" i="1" dirty="0" smtClean="0">
                <a:latin typeface="华文新魏" panose="02010800040101010101" pitchFamily="2" charset="-122"/>
                <a:ea typeface="华文新魏" panose="02010800040101010101" pitchFamily="2" charset="-122"/>
              </a:rPr>
              <a:t>h</a:t>
            </a:r>
            <a:r>
              <a:rPr lang="en-US" altLang="zh-CN" sz="2400" i="1" baseline="-25000" dirty="0" smtClean="0">
                <a:latin typeface="华文新魏" panose="02010800040101010101" pitchFamily="2" charset="-122"/>
                <a:ea typeface="华文新魏" panose="02010800040101010101" pitchFamily="2" charset="-122"/>
              </a:rPr>
              <a:t>i </a:t>
            </a:r>
            <a:r>
              <a:rPr lang="en-US" altLang="zh-CN" sz="2400" i="1" dirty="0">
                <a:latin typeface="华文新魏" panose="02010800040101010101" pitchFamily="2" charset="-122"/>
                <a:ea typeface="华文新魏" panose="02010800040101010101" pitchFamily="2" charset="-122"/>
              </a:rPr>
              <a:t>* (</a:t>
            </a:r>
            <a:r>
              <a:rPr lang="en-US" altLang="zh-CN" sz="2400" i="1" dirty="0" err="1">
                <a:latin typeface="华文新魏" panose="02010800040101010101" pitchFamily="2" charset="-122"/>
                <a:ea typeface="华文新魏" panose="02010800040101010101" pitchFamily="2" charset="-122"/>
                <a:sym typeface="Symbol" panose="05050102010706020507" pitchFamily="18" charset="2"/>
              </a:rPr>
              <a:t>t</a:t>
            </a:r>
            <a:r>
              <a:rPr lang="en-US" altLang="zh-CN" sz="2400" i="1" baseline="-25000" dirty="0" err="1">
                <a:latin typeface="华文新魏" panose="02010800040101010101" pitchFamily="2" charset="-122"/>
                <a:ea typeface="华文新魏" panose="02010800040101010101" pitchFamily="2" charset="-122"/>
                <a:sym typeface="Symbol" panose="05050102010706020507" pitchFamily="18" charset="2"/>
              </a:rPr>
              <a:t>T</a:t>
            </a:r>
            <a:r>
              <a:rPr lang="en-US" altLang="zh-CN" sz="2400" i="1" dirty="0">
                <a:latin typeface="华文新魏" panose="02010800040101010101" pitchFamily="2" charset="-122"/>
                <a:ea typeface="华文新魏" panose="02010800040101010101" pitchFamily="2" charset="-122"/>
                <a:sym typeface="Symbol" panose="05050102010706020507" pitchFamily="18" charset="2"/>
              </a:rPr>
              <a:t> + </a:t>
            </a:r>
            <a:r>
              <a:rPr lang="en-US" altLang="zh-CN" sz="2400" i="1" dirty="0" err="1">
                <a:latin typeface="华文新魏" panose="02010800040101010101" pitchFamily="2" charset="-122"/>
                <a:ea typeface="华文新魏" panose="02010800040101010101" pitchFamily="2" charset="-122"/>
                <a:sym typeface="Symbol" panose="05050102010706020507" pitchFamily="18" charset="2"/>
              </a:rPr>
              <a:t>t</a:t>
            </a:r>
            <a:r>
              <a:rPr lang="en-US" altLang="zh-CN" sz="2400" i="1" baseline="-25000" dirty="0" err="1">
                <a:latin typeface="华文新魏" panose="02010800040101010101" pitchFamily="2" charset="-122"/>
                <a:ea typeface="华文新魏" panose="02010800040101010101" pitchFamily="2" charset="-122"/>
                <a:sym typeface="Symbol" panose="05050102010706020507" pitchFamily="18" charset="2"/>
              </a:rPr>
              <a:t>S</a:t>
            </a:r>
            <a:r>
              <a:rPr lang="en-US" altLang="zh-CN" sz="2400" i="1" dirty="0">
                <a:latin typeface="华文新魏" panose="02010800040101010101" pitchFamily="2" charset="-122"/>
                <a:ea typeface="华文新魏" panose="02010800040101010101" pitchFamily="2" charset="-122"/>
              </a:rPr>
              <a:t>) +  n*(</a:t>
            </a:r>
            <a:r>
              <a:rPr lang="en-US" altLang="zh-CN" sz="2400" i="1" dirty="0" err="1">
                <a:latin typeface="华文新魏" panose="02010800040101010101" pitchFamily="2" charset="-122"/>
                <a:ea typeface="华文新魏" panose="02010800040101010101" pitchFamily="2" charset="-122"/>
                <a:sym typeface="Symbol" panose="05050102010706020507" pitchFamily="18" charset="2"/>
              </a:rPr>
              <a:t>t</a:t>
            </a:r>
            <a:r>
              <a:rPr lang="en-US" altLang="zh-CN" sz="2400" i="1" baseline="-25000" dirty="0" err="1">
                <a:latin typeface="华文新魏" panose="02010800040101010101" pitchFamily="2" charset="-122"/>
                <a:ea typeface="华文新魏" panose="02010800040101010101" pitchFamily="2" charset="-122"/>
                <a:sym typeface="Symbol" panose="05050102010706020507" pitchFamily="18" charset="2"/>
              </a:rPr>
              <a:t>T</a:t>
            </a:r>
            <a:r>
              <a:rPr lang="en-US" altLang="zh-CN" sz="2400" i="1" dirty="0">
                <a:latin typeface="华文新魏" panose="02010800040101010101" pitchFamily="2" charset="-122"/>
                <a:ea typeface="华文新魏" panose="02010800040101010101" pitchFamily="2" charset="-122"/>
                <a:sym typeface="Symbol" panose="05050102010706020507" pitchFamily="18" charset="2"/>
              </a:rPr>
              <a:t> + </a:t>
            </a:r>
            <a:r>
              <a:rPr lang="en-US" altLang="zh-CN" sz="2400" i="1" dirty="0" err="1">
                <a:latin typeface="华文新魏" panose="02010800040101010101" pitchFamily="2" charset="-122"/>
                <a:ea typeface="华文新魏" panose="02010800040101010101" pitchFamily="2" charset="-122"/>
                <a:sym typeface="Symbol" panose="05050102010706020507" pitchFamily="18" charset="2"/>
              </a:rPr>
              <a:t>t</a:t>
            </a:r>
            <a:r>
              <a:rPr lang="en-US" altLang="zh-CN" sz="2400" i="1" baseline="-25000" dirty="0" err="1">
                <a:latin typeface="华文新魏" panose="02010800040101010101" pitchFamily="2" charset="-122"/>
                <a:ea typeface="华文新魏" panose="02010800040101010101" pitchFamily="2" charset="-122"/>
                <a:sym typeface="Symbol" panose="05050102010706020507" pitchFamily="18" charset="2"/>
              </a:rPr>
              <a:t>S</a:t>
            </a:r>
            <a:r>
              <a:rPr lang="en-US" altLang="zh-CN" sz="2400" i="1"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h</a:t>
            </a:r>
            <a:r>
              <a:rPr lang="en-US" altLang="zh-CN" sz="2400" baseline="-25000" dirty="0">
                <a:latin typeface="华文新魏" panose="02010800040101010101" pitchFamily="2" charset="-122"/>
                <a:ea typeface="华文新魏" panose="02010800040101010101" pitchFamily="2" charset="-122"/>
              </a:rPr>
              <a:t>i</a:t>
            </a:r>
            <a:r>
              <a:rPr lang="en-US" altLang="zh-CN" sz="2400" dirty="0">
                <a:latin typeface="华文新魏" panose="02010800040101010101" pitchFamily="2" charset="-122"/>
                <a:ea typeface="华文新魏" panose="02010800040101010101" pitchFamily="2" charset="-122"/>
              </a:rPr>
              <a:t> + n) * </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400" dirty="0" err="1">
                <a:latin typeface="华文新魏" panose="02010800040101010101" pitchFamily="2" charset="-122"/>
                <a:ea typeface="华文新魏" panose="02010800040101010101" pitchFamily="2" charset="-122"/>
                <a:sym typeface="Symbol" panose="05050102010706020507" pitchFamily="18" charset="2"/>
              </a:rPr>
              <a:t>t</a:t>
            </a:r>
            <a:r>
              <a:rPr lang="en-US" altLang="zh-CN" sz="2400" baseline="-25000" dirty="0" err="1">
                <a:latin typeface="华文新魏" panose="02010800040101010101" pitchFamily="2" charset="-122"/>
                <a:ea typeface="华文新魏" panose="02010800040101010101" pitchFamily="2" charset="-122"/>
                <a:sym typeface="Symbol" panose="05050102010706020507" pitchFamily="18" charset="2"/>
              </a:rPr>
              <a:t>T</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 + </a:t>
            </a:r>
            <a:r>
              <a:rPr lang="en-US" altLang="zh-CN" sz="2400" dirty="0" err="1">
                <a:latin typeface="华文新魏" panose="02010800040101010101" pitchFamily="2" charset="-122"/>
                <a:ea typeface="华文新魏" panose="02010800040101010101" pitchFamily="2" charset="-122"/>
                <a:sym typeface="Symbol" panose="05050102010706020507" pitchFamily="18" charset="2"/>
              </a:rPr>
              <a:t>t</a:t>
            </a:r>
            <a:r>
              <a:rPr lang="en-US" altLang="zh-CN" sz="2400" baseline="-25000" dirty="0" err="1">
                <a:latin typeface="华文新魏" panose="02010800040101010101" pitchFamily="2" charset="-122"/>
                <a:ea typeface="华文新魏" panose="02010800040101010101" pitchFamily="2" charset="-122"/>
                <a:sym typeface="Symbol" panose="05050102010706020507" pitchFamily="18" charset="2"/>
              </a:rPr>
              <a:t>S</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400" dirty="0">
                <a:latin typeface="华文新魏" panose="02010800040101010101" pitchFamily="2" charset="-122"/>
                <a:ea typeface="华文新魏" panose="02010800040101010101" pitchFamily="2" charset="-122"/>
              </a:rPr>
              <a:t> </a:t>
            </a:r>
          </a:p>
          <a:p>
            <a:pPr lvl="1">
              <a:spcBef>
                <a:spcPts val="600"/>
              </a:spcBef>
            </a:pPr>
            <a:r>
              <a:rPr lang="zh-CN" altLang="en-US" sz="2400" dirty="0">
                <a:latin typeface="华文新魏" panose="02010800040101010101" pitchFamily="2" charset="-122"/>
                <a:ea typeface="华文新魏" panose="02010800040101010101" pitchFamily="2" charset="-122"/>
                <a:sym typeface="Symbol" panose="05050102010706020507" pitchFamily="18" charset="2"/>
              </a:rPr>
              <a:t>上述公式：和</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A4</a:t>
            </a:r>
            <a:r>
              <a:rPr lang="zh-CN" altLang="en-US" sz="2400" dirty="0">
                <a:latin typeface="华文新魏" panose="02010800040101010101" pitchFamily="2" charset="-122"/>
                <a:ea typeface="华文新魏" panose="02010800040101010101" pitchFamily="2" charset="-122"/>
                <a:sym typeface="Symbol" panose="05050102010706020507" pitchFamily="18" charset="2"/>
              </a:rPr>
              <a:t>非码属性查询相似。</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n</a:t>
            </a:r>
            <a:r>
              <a:rPr lang="zh-CN" altLang="en-US" sz="2400" dirty="0">
                <a:latin typeface="华文新魏" panose="02010800040101010101" pitchFamily="2" charset="-122"/>
                <a:ea typeface="华文新魏" panose="02010800040101010101" pitchFamily="2" charset="-122"/>
                <a:sym typeface="Symbol" panose="05050102010706020507" pitchFamily="18" charset="2"/>
              </a:rPr>
              <a:t>是所取记录数，但是每条记录可能在不同的块上，这需要每条记录一次搜索。如果</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n</a:t>
            </a:r>
            <a:r>
              <a:rPr lang="zh-CN" altLang="en-US" sz="2400" dirty="0">
                <a:latin typeface="华文新魏" panose="02010800040101010101" pitchFamily="2" charset="-122"/>
                <a:ea typeface="华文新魏" panose="02010800040101010101" pitchFamily="2" charset="-122"/>
                <a:sym typeface="Symbol" panose="05050102010706020507" pitchFamily="18" charset="2"/>
              </a:rPr>
              <a:t>比较大，</a:t>
            </a:r>
            <a:r>
              <a:rPr lang="zh-CN" altLang="en-US" sz="2400" dirty="0">
                <a:latin typeface="华文新魏" panose="02010800040101010101" pitchFamily="2" charset="-122"/>
                <a:ea typeface="华文新魏" panose="02010800040101010101" pitchFamily="2" charset="-122"/>
              </a:rPr>
              <a:t>查询代价非常</a:t>
            </a:r>
            <a:r>
              <a:rPr lang="zh-CN" altLang="en-US" sz="2400" dirty="0" smtClean="0">
                <a:latin typeface="华文新魏" panose="02010800040101010101" pitchFamily="2" charset="-122"/>
                <a:ea typeface="华文新魏" panose="02010800040101010101" pitchFamily="2" charset="-122"/>
              </a:rPr>
              <a:t>大</a:t>
            </a:r>
          </a:p>
        </p:txBody>
      </p:sp>
      <p:sp>
        <p:nvSpPr>
          <p:cNvPr id="26628"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A66FA95-4F64-49CD-86A6-3C8AC104BFF1}" type="slidenum">
              <a:rPr altLang="en-US" noProof="1">
                <a:solidFill>
                  <a:schemeClr val="accent2"/>
                </a:solidFill>
                <a:latin typeface="Times New Roman" panose="02020603050405020304" pitchFamily="18" charset="0"/>
                <a:ea typeface="华文楷体" panose="02010600040101010101" pitchFamily="2" charset="-122"/>
              </a:rPr>
              <a:pPr/>
              <a:t>16</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pPr>
              <a:defRPr/>
            </a:pPr>
            <a:r>
              <a:rPr kumimoji="1" lang="zh-CN" altLang="en-US" dirty="0" smtClean="0">
                <a:latin typeface="+mj-ea"/>
              </a:rPr>
              <a:t>连接运算</a:t>
            </a:r>
          </a:p>
        </p:txBody>
      </p:sp>
      <p:sp>
        <p:nvSpPr>
          <p:cNvPr id="28675" name="Rectangle 3"/>
          <p:cNvSpPr>
            <a:spLocks noGrp="1" noChangeArrowheads="1"/>
          </p:cNvSpPr>
          <p:nvPr>
            <p:ph idx="1"/>
          </p:nvPr>
        </p:nvSpPr>
        <p:spPr>
          <a:xfrm>
            <a:off x="457200" y="1512888"/>
            <a:ext cx="8382000" cy="4876800"/>
          </a:xfrm>
        </p:spPr>
        <p:txBody>
          <a:bodyPr/>
          <a:lstStyle/>
          <a:p>
            <a:r>
              <a:rPr lang="zh-CN" altLang="en-US" dirty="0" smtClean="0">
                <a:latin typeface="华文新魏" panose="02010800040101010101" pitchFamily="2" charset="-122"/>
                <a:ea typeface="华文新魏" panose="02010800040101010101" pitchFamily="2" charset="-122"/>
              </a:rPr>
              <a:t>基于代价估算来选择合适的连接</a:t>
            </a:r>
          </a:p>
          <a:p>
            <a:r>
              <a:rPr lang="zh-CN" altLang="en-US" dirty="0" smtClean="0">
                <a:latin typeface="华文新魏" panose="02010800040101010101" pitchFamily="2" charset="-122"/>
                <a:ea typeface="华文新魏" panose="02010800040101010101" pitchFamily="2" charset="-122"/>
              </a:rPr>
              <a:t>使用下面的信息作为例子</a:t>
            </a:r>
          </a:p>
          <a:p>
            <a:pPr lvl="1"/>
            <a:r>
              <a:rPr lang="en-US" altLang="zh-CN" dirty="0" smtClean="0">
                <a:latin typeface="华文新魏" panose="02010800040101010101" pitchFamily="2" charset="-122"/>
                <a:ea typeface="华文新魏" panose="02010800040101010101" pitchFamily="2" charset="-122"/>
              </a:rPr>
              <a:t>Student</a:t>
            </a:r>
            <a:r>
              <a:rPr lang="zh-CN" altLang="en-US" dirty="0" smtClean="0">
                <a:latin typeface="华文新魏" panose="02010800040101010101" pitchFamily="2" charset="-122"/>
                <a:ea typeface="华文新魏" panose="02010800040101010101" pitchFamily="2" charset="-122"/>
              </a:rPr>
              <a:t>表的记录数</a:t>
            </a:r>
            <a:r>
              <a:rPr lang="en-US" altLang="zh-CN" dirty="0" smtClean="0">
                <a:latin typeface="华文新魏" panose="02010800040101010101" pitchFamily="2" charset="-122"/>
                <a:ea typeface="华文新魏" panose="02010800040101010101" pitchFamily="2" charset="-122"/>
              </a:rPr>
              <a:t>: 5,000</a:t>
            </a:r>
            <a:r>
              <a:rPr lang="zh-CN" altLang="en-US" dirty="0" smtClean="0">
                <a:latin typeface="华文新魏" panose="02010800040101010101" pitchFamily="2" charset="-122"/>
                <a:ea typeface="华文新魏" panose="02010800040101010101" pitchFamily="2" charset="-122"/>
              </a:rPr>
              <a:t>；</a:t>
            </a:r>
            <a:r>
              <a:rPr lang="en-US" altLang="zh-CN" dirty="0" err="1" smtClean="0">
                <a:latin typeface="华文新魏" panose="02010800040101010101" pitchFamily="2" charset="-122"/>
                <a:ea typeface="华文新魏" panose="02010800040101010101" pitchFamily="2" charset="-122"/>
              </a:rPr>
              <a:t>sc</a:t>
            </a:r>
            <a:r>
              <a:rPr lang="zh-CN" altLang="en-US" dirty="0" smtClean="0">
                <a:latin typeface="华文新魏" panose="02010800040101010101" pitchFamily="2" charset="-122"/>
                <a:ea typeface="华文新魏" panose="02010800040101010101" pitchFamily="2" charset="-122"/>
              </a:rPr>
              <a:t>表的记录数</a:t>
            </a:r>
            <a:r>
              <a:rPr lang="en-US" altLang="zh-CN" dirty="0" smtClean="0">
                <a:latin typeface="华文新魏" panose="02010800040101010101" pitchFamily="2" charset="-122"/>
                <a:ea typeface="华文新魏" panose="02010800040101010101" pitchFamily="2" charset="-122"/>
              </a:rPr>
              <a:t>: 10,000</a:t>
            </a:r>
          </a:p>
          <a:p>
            <a:pPr lvl="1"/>
            <a:r>
              <a:rPr lang="en-US" altLang="zh-CN" dirty="0" smtClean="0">
                <a:latin typeface="华文新魏" panose="02010800040101010101" pitchFamily="2" charset="-122"/>
                <a:ea typeface="华文新魏" panose="02010800040101010101" pitchFamily="2" charset="-122"/>
              </a:rPr>
              <a:t>Student</a:t>
            </a:r>
            <a:r>
              <a:rPr lang="zh-CN" altLang="en-US" dirty="0" smtClean="0">
                <a:latin typeface="华文新魏" panose="02010800040101010101" pitchFamily="2" charset="-122"/>
                <a:ea typeface="华文新魏" panose="02010800040101010101" pitchFamily="2" charset="-122"/>
              </a:rPr>
              <a:t>表的磁盘块数</a:t>
            </a:r>
            <a:r>
              <a:rPr lang="en-US" altLang="zh-CN" dirty="0" smtClean="0">
                <a:latin typeface="华文新魏" panose="02010800040101010101" pitchFamily="2" charset="-122"/>
                <a:ea typeface="华文新魏" panose="02010800040101010101" pitchFamily="2" charset="-122"/>
              </a:rPr>
              <a:t>: 100</a:t>
            </a:r>
            <a:r>
              <a:rPr lang="zh-CN" altLang="en-US" dirty="0" smtClean="0">
                <a:latin typeface="华文新魏" panose="02010800040101010101" pitchFamily="2" charset="-122"/>
                <a:ea typeface="华文新魏" panose="02010800040101010101" pitchFamily="2" charset="-122"/>
              </a:rPr>
              <a:t>；</a:t>
            </a:r>
            <a:r>
              <a:rPr lang="en-US" altLang="zh-CN" dirty="0" err="1" smtClean="0">
                <a:latin typeface="华文新魏" panose="02010800040101010101" pitchFamily="2" charset="-122"/>
                <a:ea typeface="华文新魏" panose="02010800040101010101" pitchFamily="2" charset="-122"/>
              </a:rPr>
              <a:t>sc</a:t>
            </a:r>
            <a:r>
              <a:rPr lang="zh-CN" altLang="en-US" dirty="0" smtClean="0">
                <a:latin typeface="华文新魏" panose="02010800040101010101" pitchFamily="2" charset="-122"/>
                <a:ea typeface="华文新魏" panose="02010800040101010101" pitchFamily="2" charset="-122"/>
              </a:rPr>
              <a:t>表的磁盘块数</a:t>
            </a:r>
            <a:r>
              <a:rPr lang="en-US" altLang="zh-CN" dirty="0" smtClean="0">
                <a:latin typeface="华文新魏" panose="02010800040101010101" pitchFamily="2" charset="-122"/>
                <a:ea typeface="华文新魏" panose="02010800040101010101" pitchFamily="2" charset="-122"/>
              </a:rPr>
              <a:t>:  400</a:t>
            </a:r>
          </a:p>
        </p:txBody>
      </p:sp>
      <p:sp>
        <p:nvSpPr>
          <p:cNvPr id="28676"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9E0476B-B3B1-4A59-801A-67B29936469A}" type="slidenum">
              <a:rPr altLang="en-US" noProof="1">
                <a:solidFill>
                  <a:schemeClr val="accent2"/>
                </a:solidFill>
                <a:latin typeface="Times New Roman" panose="02020603050405020304" pitchFamily="18" charset="0"/>
                <a:ea typeface="华文楷体" panose="02010600040101010101" pitchFamily="2" charset="-122"/>
              </a:rPr>
              <a:pPr/>
              <a:t>17</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1026"/>
          <p:cNvSpPr>
            <a:spLocks noGrp="1" noChangeArrowheads="1"/>
          </p:cNvSpPr>
          <p:nvPr>
            <p:ph type="title"/>
          </p:nvPr>
        </p:nvSpPr>
        <p:spPr/>
        <p:txBody>
          <a:bodyPr/>
          <a:lstStyle/>
          <a:p>
            <a:pPr>
              <a:defRPr/>
            </a:pPr>
            <a:r>
              <a:rPr kumimoji="1" lang="zh-CN" altLang="en-US" dirty="0" smtClean="0">
                <a:latin typeface="+mj-ea"/>
              </a:rPr>
              <a:t>嵌套循环连接</a:t>
            </a:r>
          </a:p>
        </p:txBody>
      </p:sp>
      <p:sp>
        <p:nvSpPr>
          <p:cNvPr id="29699" name="Rectangle 1027"/>
          <p:cNvSpPr>
            <a:spLocks noGrp="1"/>
          </p:cNvSpPr>
          <p:nvPr>
            <p:ph idx="1"/>
          </p:nvPr>
        </p:nvSpPr>
        <p:spPr>
          <a:xfrm>
            <a:off x="536575" y="1516063"/>
            <a:ext cx="7931150" cy="5200650"/>
          </a:xfrm>
        </p:spPr>
        <p:txBody>
          <a:bodyPr/>
          <a:lstStyle/>
          <a:p>
            <a:pPr algn="l">
              <a:tabLst>
                <a:tab pos="461963" algn="l"/>
                <a:tab pos="850900" algn="l"/>
              </a:tabLst>
            </a:pPr>
            <a:r>
              <a:rPr lang="zh-CN" altLang="en-US" sz="2400" dirty="0" smtClean="0">
                <a:latin typeface="华文新魏" panose="02010800040101010101" pitchFamily="2" charset="-122"/>
                <a:ea typeface="华文新魏" panose="02010800040101010101" pitchFamily="2" charset="-122"/>
              </a:rPr>
              <a:t>计算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800"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400" dirty="0" smtClean="0">
                <a:latin typeface="华文新魏" panose="02010800040101010101" pitchFamily="2" charset="-122"/>
                <a:ea typeface="华文新魏" panose="02010800040101010101" pitchFamily="2" charset="-122"/>
              </a:rPr>
              <a:t>连接 </a:t>
            </a:r>
            <a:r>
              <a:rPr lang="en-US" altLang="zh-CN" sz="2400" i="1" dirty="0" smtClean="0">
                <a:latin typeface="华文新魏" panose="02010800040101010101" pitchFamily="2" charset="-122"/>
                <a:ea typeface="华文新魏" panose="02010800040101010101" pitchFamily="2" charset="-122"/>
              </a:rPr>
              <a:t>r    </a:t>
            </a:r>
            <a:r>
              <a:rPr lang="en-US" altLang="zh-CN" sz="2400" dirty="0" smtClean="0">
                <a:latin typeface="华文新魏" panose="02010800040101010101" pitchFamily="2" charset="-122"/>
                <a:ea typeface="华文新魏" panose="02010800040101010101" pitchFamily="2" charset="-122"/>
              </a:rPr>
              <a:t>   </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s</a:t>
            </a:r>
          </a:p>
          <a:p>
            <a:pPr algn="l">
              <a:buFont typeface="Wingdings" panose="05000000000000000000" pitchFamily="2" charset="2"/>
              <a:buNone/>
              <a:tabLst>
                <a:tab pos="461963" algn="l"/>
                <a:tab pos="850900" algn="l"/>
              </a:tabLst>
            </a:pP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r>
            <a:b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b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b="1" dirty="0" smtClean="0">
                <a:latin typeface="华文新魏" panose="02010800040101010101" pitchFamily="2" charset="-122"/>
                <a:ea typeface="华文新魏" panose="02010800040101010101" pitchFamily="2" charset="-122"/>
                <a:sym typeface="Symbol" panose="05050102010706020507" pitchFamily="18" charset="2"/>
              </a:rPr>
              <a:t>for each</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元组 </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2000" b="1" dirty="0" smtClean="0">
                <a:latin typeface="华文新魏" panose="02010800040101010101" pitchFamily="2" charset="-122"/>
                <a:ea typeface="华文新魏" panose="02010800040101010101" pitchFamily="2" charset="-122"/>
                <a:sym typeface="Symbol" panose="05050102010706020507" pitchFamily="18" charset="2"/>
              </a:rPr>
              <a:t> in </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2000" b="1" dirty="0" smtClean="0">
                <a:latin typeface="华文新魏" panose="02010800040101010101" pitchFamily="2" charset="-122"/>
                <a:ea typeface="华文新魏" panose="02010800040101010101" pitchFamily="2" charset="-122"/>
                <a:sym typeface="Symbol" panose="05050102010706020507" pitchFamily="18" charset="2"/>
              </a:rPr>
              <a:t> do begin</a:t>
            </a:r>
            <a:br>
              <a:rPr lang="en-US" altLang="zh-CN" sz="2000" b="1" dirty="0" smtClean="0">
                <a:latin typeface="华文新魏" panose="02010800040101010101" pitchFamily="2" charset="-122"/>
                <a:ea typeface="华文新魏" panose="02010800040101010101" pitchFamily="2" charset="-122"/>
                <a:sym typeface="Symbol" panose="05050102010706020507" pitchFamily="18" charset="2"/>
              </a:rPr>
            </a:br>
            <a:r>
              <a:rPr lang="en-US" altLang="zh-CN" sz="2000" b="1" dirty="0" smtClean="0">
                <a:latin typeface="华文新魏" panose="02010800040101010101" pitchFamily="2" charset="-122"/>
                <a:ea typeface="华文新魏" panose="02010800040101010101" pitchFamily="2" charset="-122"/>
                <a:sym typeface="Symbol" panose="05050102010706020507" pitchFamily="18" charset="2"/>
              </a:rPr>
              <a:t>	    for each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元组</a:t>
            </a:r>
            <a:r>
              <a:rPr lang="zh-CN" altLang="en-US" sz="2000" b="1"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b="1" dirty="0" smtClean="0">
                <a:latin typeface="华文新魏" panose="02010800040101010101" pitchFamily="2" charset="-122"/>
                <a:ea typeface="华文新魏" panose="02010800040101010101" pitchFamily="2" charset="-122"/>
                <a:sym typeface="Symbol" panose="05050102010706020507" pitchFamily="18" charset="2"/>
              </a:rPr>
              <a:t>in </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000" b="1" dirty="0" smtClean="0">
                <a:latin typeface="华文新魏" panose="02010800040101010101" pitchFamily="2" charset="-122"/>
                <a:ea typeface="华文新魏" panose="02010800040101010101" pitchFamily="2" charset="-122"/>
                <a:sym typeface="Symbol" panose="05050102010706020507" pitchFamily="18" charset="2"/>
              </a:rPr>
              <a:t> do begin</a:t>
            </a:r>
            <a:br>
              <a:rPr lang="en-US" altLang="zh-CN" sz="2000" b="1" dirty="0" smtClean="0">
                <a:latin typeface="华文新魏" panose="02010800040101010101" pitchFamily="2" charset="-122"/>
                <a:ea typeface="华文新魏" panose="02010800040101010101" pitchFamily="2" charset="-122"/>
                <a:sym typeface="Symbol" panose="05050102010706020507" pitchFamily="18" charset="2"/>
              </a:rPr>
            </a:br>
            <a:r>
              <a:rPr lang="en-US" altLang="zh-CN" sz="2000" b="1"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测试元组对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是否满足连接条件 </a:t>
            </a:r>
            <a:r>
              <a:rPr lang="zh-CN" altLang="en-US" sz="2000" i="1" dirty="0" smtClean="0">
                <a:latin typeface="华文新魏" panose="02010800040101010101" pitchFamily="2" charset="-122"/>
                <a:ea typeface="华文新魏" panose="02010800040101010101" pitchFamily="2" charset="-122"/>
                <a:sym typeface="Greek Symbols" pitchFamily="18" charset="2"/>
              </a:rPr>
              <a:t> </a:t>
            </a:r>
            <a:r>
              <a:rPr lang="zh-CN" altLang="en-US" sz="2000" dirty="0" smtClean="0">
                <a:latin typeface="华文新魏" panose="02010800040101010101" pitchFamily="2" charset="-122"/>
                <a:ea typeface="华文新魏" panose="02010800040101010101" pitchFamily="2" charset="-122"/>
                <a:sym typeface="Greek Symbols" pitchFamily="18" charset="2"/>
              </a:rPr>
              <a:t/>
            </a:r>
            <a:br>
              <a:rPr lang="zh-CN" altLang="en-US" sz="2000" dirty="0" smtClean="0">
                <a:latin typeface="华文新魏" panose="02010800040101010101" pitchFamily="2" charset="-122"/>
                <a:ea typeface="华文新魏" panose="02010800040101010101" pitchFamily="2" charset="-122"/>
                <a:sym typeface="Greek Symbols" pitchFamily="18" charset="2"/>
              </a:rPr>
            </a:br>
            <a:r>
              <a:rPr lang="zh-CN" altLang="en-US" sz="2000" dirty="0" smtClean="0">
                <a:latin typeface="华文新魏" panose="02010800040101010101" pitchFamily="2" charset="-122"/>
                <a:ea typeface="华文新魏" panose="02010800040101010101" pitchFamily="2" charset="-122"/>
                <a:sym typeface="Greek Symbols" pitchFamily="18" charset="2"/>
              </a:rPr>
              <a:t>		如果满足，把 </a:t>
            </a:r>
            <a:r>
              <a:rPr lang="en-US" altLang="zh-CN" sz="2000" i="1" dirty="0" err="1" smtClean="0">
                <a:latin typeface="华文新魏" panose="02010800040101010101" pitchFamily="2" charset="-122"/>
                <a:ea typeface="华文新魏" panose="02010800040101010101" pitchFamily="2" charset="-122"/>
                <a:sym typeface="Greek Symbols" pitchFamily="18" charset="2"/>
              </a:rPr>
              <a:t>t</a:t>
            </a:r>
            <a:r>
              <a:rPr lang="en-US" altLang="zh-CN" sz="2000" i="1" baseline="-25000" dirty="0" err="1" smtClean="0">
                <a:latin typeface="华文新魏" panose="02010800040101010101" pitchFamily="2" charset="-122"/>
                <a:ea typeface="华文新魏" panose="02010800040101010101" pitchFamily="2" charset="-122"/>
                <a:sym typeface="Greek Symbols" pitchFamily="18" charset="2"/>
              </a:rPr>
              <a:t>r</a:t>
            </a:r>
            <a:r>
              <a:rPr lang="en-US" altLang="zh-CN" sz="2000" i="1" dirty="0" smtClean="0">
                <a:latin typeface="华文新魏" panose="02010800040101010101" pitchFamily="2" charset="-122"/>
                <a:ea typeface="华文新魏" panose="02010800040101010101" pitchFamily="2" charset="-122"/>
                <a:sym typeface="Greek Symbols" pitchFamily="18" charset="2"/>
              </a:rPr>
              <a:t>• </a:t>
            </a:r>
            <a:r>
              <a:rPr lang="en-US" altLang="zh-CN" sz="2000" i="1" dirty="0" err="1" smtClean="0">
                <a:latin typeface="华文新魏" panose="02010800040101010101" pitchFamily="2" charset="-122"/>
                <a:ea typeface="华文新魏" panose="02010800040101010101" pitchFamily="2" charset="-122"/>
                <a:sym typeface="Greek Symbols" pitchFamily="18" charset="2"/>
              </a:rPr>
              <a:t>t</a:t>
            </a:r>
            <a:r>
              <a:rPr lang="en-US" altLang="zh-CN" sz="2000" i="1" baseline="-25000" dirty="0" err="1" smtClean="0">
                <a:latin typeface="华文新魏" panose="02010800040101010101" pitchFamily="2" charset="-122"/>
                <a:ea typeface="华文新魏" panose="02010800040101010101" pitchFamily="2" charset="-122"/>
                <a:sym typeface="Greek Symbols" pitchFamily="18" charset="2"/>
              </a:rPr>
              <a:t>s</a:t>
            </a:r>
            <a:r>
              <a:rPr lang="en-US" altLang="zh-CN" sz="2000" dirty="0" smtClean="0">
                <a:latin typeface="华文新魏" panose="02010800040101010101" pitchFamily="2" charset="-122"/>
                <a:ea typeface="华文新魏" panose="02010800040101010101" pitchFamily="2" charset="-122"/>
                <a:sym typeface="Greek Symbols" pitchFamily="18" charset="2"/>
              </a:rPr>
              <a:t> </a:t>
            </a:r>
            <a:r>
              <a:rPr lang="zh-CN" altLang="en-US" sz="2000" dirty="0" smtClean="0">
                <a:latin typeface="华文新魏" panose="02010800040101010101" pitchFamily="2" charset="-122"/>
                <a:ea typeface="华文新魏" panose="02010800040101010101" pitchFamily="2" charset="-122"/>
                <a:sym typeface="Greek Symbols" pitchFamily="18" charset="2"/>
              </a:rPr>
              <a:t>加到结果中</a:t>
            </a:r>
            <a:br>
              <a:rPr lang="zh-CN" altLang="en-US" sz="2000" dirty="0" smtClean="0">
                <a:latin typeface="华文新魏" panose="02010800040101010101" pitchFamily="2" charset="-122"/>
                <a:ea typeface="华文新魏" panose="02010800040101010101" pitchFamily="2" charset="-122"/>
                <a:sym typeface="Greek Symbols" pitchFamily="18" charset="2"/>
              </a:rPr>
            </a:br>
            <a:r>
              <a:rPr lang="zh-CN" altLang="en-US" sz="2000" dirty="0" smtClean="0">
                <a:latin typeface="华文新魏" panose="02010800040101010101" pitchFamily="2" charset="-122"/>
                <a:ea typeface="华文新魏" panose="02010800040101010101" pitchFamily="2" charset="-122"/>
                <a:sym typeface="Greek Symbols" pitchFamily="18" charset="2"/>
              </a:rPr>
              <a:t>	    </a:t>
            </a:r>
            <a:r>
              <a:rPr lang="en-US" altLang="zh-CN" sz="2000" b="1" dirty="0" smtClean="0">
                <a:latin typeface="华文新魏" panose="02010800040101010101" pitchFamily="2" charset="-122"/>
                <a:ea typeface="华文新魏" panose="02010800040101010101" pitchFamily="2" charset="-122"/>
                <a:sym typeface="Greek Symbols" pitchFamily="18" charset="2"/>
              </a:rPr>
              <a:t>end</a:t>
            </a:r>
            <a:br>
              <a:rPr lang="en-US" altLang="zh-CN" sz="2000" b="1" dirty="0" smtClean="0">
                <a:latin typeface="华文新魏" panose="02010800040101010101" pitchFamily="2" charset="-122"/>
                <a:ea typeface="华文新魏" panose="02010800040101010101" pitchFamily="2" charset="-122"/>
                <a:sym typeface="Greek Symbols" pitchFamily="18" charset="2"/>
              </a:rPr>
            </a:br>
            <a:r>
              <a:rPr lang="en-US" altLang="zh-CN" sz="2000" b="1" dirty="0" smtClean="0">
                <a:latin typeface="华文新魏" panose="02010800040101010101" pitchFamily="2" charset="-122"/>
                <a:ea typeface="华文新魏" panose="02010800040101010101" pitchFamily="2" charset="-122"/>
                <a:sym typeface="Greek Symbols" pitchFamily="18" charset="2"/>
              </a:rPr>
              <a:t>  </a:t>
            </a:r>
            <a:r>
              <a:rPr lang="en-US" altLang="zh-CN" sz="2000" b="1" dirty="0" err="1" smtClean="0">
                <a:latin typeface="华文新魏" panose="02010800040101010101" pitchFamily="2" charset="-122"/>
                <a:ea typeface="华文新魏" panose="02010800040101010101" pitchFamily="2" charset="-122"/>
                <a:sym typeface="Greek Symbols" pitchFamily="18" charset="2"/>
              </a:rPr>
              <a:t>end</a:t>
            </a:r>
            <a:endParaRPr lang="en-US" altLang="zh-CN" sz="2000" dirty="0" smtClean="0">
              <a:latin typeface="华文新魏" panose="02010800040101010101" pitchFamily="2" charset="-122"/>
              <a:ea typeface="华文新魏" panose="02010800040101010101" pitchFamily="2" charset="-122"/>
              <a:sym typeface="Greek Symbols" pitchFamily="18" charset="2"/>
            </a:endParaRPr>
          </a:p>
          <a:p>
            <a:pPr algn="l">
              <a:tabLst>
                <a:tab pos="461963" algn="l"/>
                <a:tab pos="850900" algn="l"/>
              </a:tabLst>
            </a:pPr>
            <a:r>
              <a:rPr lang="en-US" altLang="zh-CN" sz="2400" i="1" dirty="0" smtClean="0">
                <a:latin typeface="华文新魏" panose="02010800040101010101" pitchFamily="2" charset="-122"/>
                <a:ea typeface="华文新魏" panose="02010800040101010101" pitchFamily="2" charset="-122"/>
                <a:sym typeface="Greek Symbols" pitchFamily="18" charset="2"/>
              </a:rPr>
              <a:t>r</a:t>
            </a:r>
            <a:r>
              <a:rPr lang="en-US" altLang="zh-CN" sz="2400" dirty="0" smtClean="0">
                <a:latin typeface="华文新魏" panose="02010800040101010101" pitchFamily="2" charset="-122"/>
                <a:ea typeface="华文新魏" panose="02010800040101010101" pitchFamily="2" charset="-122"/>
                <a:sym typeface="Greek Symbols" pitchFamily="18" charset="2"/>
              </a:rPr>
              <a:t> </a:t>
            </a:r>
            <a:r>
              <a:rPr lang="zh-CN" altLang="en-US" sz="2400" dirty="0" smtClean="0">
                <a:latin typeface="华文新魏" panose="02010800040101010101" pitchFamily="2" charset="-122"/>
                <a:ea typeface="华文新魏" panose="02010800040101010101" pitchFamily="2" charset="-122"/>
                <a:sym typeface="Greek Symbols" pitchFamily="18" charset="2"/>
              </a:rPr>
              <a:t>被称为连接的</a:t>
            </a:r>
            <a:r>
              <a:rPr lang="zh-CN" altLang="en-US" sz="2400" b="1" dirty="0" smtClean="0">
                <a:latin typeface="华文新魏" panose="02010800040101010101" pitchFamily="2" charset="-122"/>
                <a:ea typeface="华文新魏" panose="02010800040101010101" pitchFamily="2" charset="-122"/>
                <a:sym typeface="Greek Symbols" pitchFamily="18" charset="2"/>
              </a:rPr>
              <a:t>外层关系</a:t>
            </a:r>
            <a:r>
              <a:rPr lang="zh-CN" altLang="en-US" sz="2400" dirty="0" smtClean="0">
                <a:latin typeface="华文新魏" panose="02010800040101010101" pitchFamily="2" charset="-122"/>
                <a:ea typeface="华文新魏" panose="02010800040101010101" pitchFamily="2" charset="-122"/>
                <a:sym typeface="Greek Symbols" pitchFamily="18" charset="2"/>
              </a:rPr>
              <a:t>，而 </a:t>
            </a:r>
            <a:r>
              <a:rPr lang="en-US" altLang="zh-CN" sz="2400" i="1" dirty="0" smtClean="0">
                <a:latin typeface="华文新魏" panose="02010800040101010101" pitchFamily="2" charset="-122"/>
                <a:ea typeface="华文新魏" panose="02010800040101010101" pitchFamily="2" charset="-122"/>
                <a:sym typeface="Greek Symbols" pitchFamily="18" charset="2"/>
              </a:rPr>
              <a:t>s</a:t>
            </a:r>
            <a:r>
              <a:rPr lang="en-US" altLang="zh-CN" sz="2400" dirty="0" smtClean="0">
                <a:latin typeface="华文新魏" panose="02010800040101010101" pitchFamily="2" charset="-122"/>
                <a:ea typeface="华文新魏" panose="02010800040101010101" pitchFamily="2" charset="-122"/>
                <a:sym typeface="Greek Symbols" pitchFamily="18" charset="2"/>
              </a:rPr>
              <a:t> </a:t>
            </a:r>
            <a:r>
              <a:rPr lang="zh-CN" altLang="en-US" sz="2400" dirty="0" smtClean="0">
                <a:latin typeface="华文新魏" panose="02010800040101010101" pitchFamily="2" charset="-122"/>
                <a:ea typeface="华文新魏" panose="02010800040101010101" pitchFamily="2" charset="-122"/>
                <a:sym typeface="Greek Symbols" pitchFamily="18" charset="2"/>
              </a:rPr>
              <a:t>称为连接的</a:t>
            </a:r>
            <a:r>
              <a:rPr lang="zh-CN" altLang="en-US" sz="2400" b="1" dirty="0" smtClean="0">
                <a:latin typeface="华文新魏" panose="02010800040101010101" pitchFamily="2" charset="-122"/>
                <a:ea typeface="华文新魏" panose="02010800040101010101" pitchFamily="2" charset="-122"/>
                <a:sym typeface="Greek Symbols" pitchFamily="18" charset="2"/>
              </a:rPr>
              <a:t>内层关系</a:t>
            </a:r>
            <a:endParaRPr lang="en-US" altLang="zh-CN" sz="2400" dirty="0" smtClean="0">
              <a:latin typeface="华文新魏" panose="02010800040101010101" pitchFamily="2" charset="-122"/>
              <a:ea typeface="华文新魏" panose="02010800040101010101" pitchFamily="2" charset="-122"/>
              <a:sym typeface="Greek Symbols" pitchFamily="18" charset="2"/>
            </a:endParaRPr>
          </a:p>
          <a:p>
            <a:pPr algn="l">
              <a:tabLst>
                <a:tab pos="461963" algn="l"/>
                <a:tab pos="850900" algn="l"/>
              </a:tabLst>
            </a:pPr>
            <a:r>
              <a:rPr lang="zh-CN" altLang="en-US" sz="2400" dirty="0" smtClean="0">
                <a:latin typeface="华文新魏" panose="02010800040101010101" pitchFamily="2" charset="-122"/>
                <a:ea typeface="华文新魏" panose="02010800040101010101" pitchFamily="2" charset="-122"/>
                <a:sym typeface="Greek Symbols" pitchFamily="18" charset="2"/>
              </a:rPr>
              <a:t>无需索引，并且不管连接条件是什么</a:t>
            </a:r>
          </a:p>
          <a:p>
            <a:pPr algn="l">
              <a:tabLst>
                <a:tab pos="461963" algn="l"/>
                <a:tab pos="850900" algn="l"/>
              </a:tabLst>
            </a:pPr>
            <a:r>
              <a:rPr lang="zh-CN" altLang="en-US" sz="2400" dirty="0" smtClean="0">
                <a:latin typeface="华文新魏" panose="02010800040101010101" pitchFamily="2" charset="-122"/>
                <a:ea typeface="华文新魏" panose="02010800040101010101" pitchFamily="2" charset="-122"/>
                <a:sym typeface="Greek Symbols" pitchFamily="18" charset="2"/>
              </a:rPr>
              <a:t>代价很大，因为算法逐个检查两个关系中的每一对元组</a:t>
            </a:r>
          </a:p>
        </p:txBody>
      </p:sp>
      <p:sp>
        <p:nvSpPr>
          <p:cNvPr id="29700" name="Text Box 7"/>
          <p:cNvSpPr txBox="1">
            <a:spLocks noChangeArrowheads="1"/>
          </p:cNvSpPr>
          <p:nvPr/>
        </p:nvSpPr>
        <p:spPr bwMode="auto">
          <a:xfrm>
            <a:off x="2479675" y="1885950"/>
            <a:ext cx="9144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buFont typeface="Arial" panose="020B0604020202020204" pitchFamily="34" charset="0"/>
              <a:buNone/>
            </a:pPr>
            <a:r>
              <a:rPr lang="en-US" altLang="zh-CN" sz="3200" baseline="-20000">
                <a:solidFill>
                  <a:schemeClr val="bg2"/>
                </a:solidFill>
                <a:latin typeface="Times New Roman" panose="02020603050405020304" pitchFamily="18" charset="0"/>
                <a:ea typeface="仿宋_GB2312"/>
                <a:cs typeface="仿宋_GB2312"/>
              </a:rPr>
              <a:t>A </a:t>
            </a:r>
            <a:r>
              <a:rPr lang="en-US" altLang="zh-CN" sz="3200" baseline="-20000">
                <a:solidFill>
                  <a:schemeClr val="folHlink"/>
                </a:solidFill>
                <a:latin typeface="Times New Roman" panose="02020603050405020304" pitchFamily="18" charset="0"/>
                <a:ea typeface="仿宋_GB2312"/>
                <a:cs typeface="仿宋_GB2312"/>
                <a:sym typeface="Symbol" panose="05050102010706020507" pitchFamily="18" charset="2"/>
              </a:rPr>
              <a:t></a:t>
            </a:r>
            <a:r>
              <a:rPr lang="en-US" altLang="zh-CN" sz="3200" baseline="-20000">
                <a:solidFill>
                  <a:schemeClr val="bg2"/>
                </a:solidFill>
                <a:latin typeface="Times New Roman" panose="02020603050405020304" pitchFamily="18" charset="0"/>
                <a:ea typeface="仿宋_GB2312"/>
                <a:cs typeface="仿宋_GB2312"/>
              </a:rPr>
              <a:t> B</a:t>
            </a:r>
            <a:endParaRPr lang="en-US" altLang="zh-CN" baseline="-20000">
              <a:solidFill>
                <a:schemeClr val="bg2"/>
              </a:solidFill>
              <a:latin typeface="Times New Roman" panose="02020603050405020304" pitchFamily="18" charset="0"/>
              <a:ea typeface="仿宋_GB2312"/>
              <a:cs typeface="仿宋_GB2312"/>
            </a:endParaRPr>
          </a:p>
        </p:txBody>
      </p:sp>
      <p:sp>
        <p:nvSpPr>
          <p:cNvPr id="29701"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6B08D1B-AE87-4003-B848-14157B3A3D25}" type="slidenum">
              <a:rPr altLang="en-US" noProof="1">
                <a:solidFill>
                  <a:schemeClr val="accent2"/>
                </a:solidFill>
                <a:latin typeface="Times New Roman" panose="02020603050405020304" pitchFamily="18" charset="0"/>
                <a:ea typeface="华文楷体" panose="02010600040101010101" pitchFamily="2" charset="-122"/>
              </a:rPr>
              <a:pPr/>
              <a:t>18</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
        <p:nvSpPr>
          <p:cNvPr id="29703" name="AutoShape 8"/>
          <p:cNvSpPr>
            <a:spLocks noChangeArrowheads="1"/>
          </p:cNvSpPr>
          <p:nvPr/>
        </p:nvSpPr>
        <p:spPr bwMode="auto">
          <a:xfrm rot="5400000">
            <a:off x="2832100" y="1619250"/>
            <a:ext cx="228600" cy="304800"/>
          </a:xfrm>
          <a:prstGeom prst="flowChartCollate">
            <a:avLst/>
          </a:prstGeom>
          <a:noFill/>
          <a:ln w="158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eaLnBrk="1" hangingPunct="1"/>
            <a:endParaRPr lang="zh-CN" altLang="en-US" sz="2400" b="1">
              <a:solidFill>
                <a:schemeClr val="bg2"/>
              </a:solidFill>
              <a:latin typeface="Franklin Gothic Book" panose="020B050302010202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mtClean="0">
                <a:latin typeface="隶书" panose="02010509060101010101" pitchFamily="49" charset="-122"/>
              </a:rPr>
              <a:t>嵌套循环连接</a:t>
            </a:r>
            <a:r>
              <a:rPr lang="en-US" altLang="zh-CN" smtClean="0">
                <a:latin typeface="隶书" panose="02010509060101010101" pitchFamily="49" charset="-122"/>
              </a:rPr>
              <a:t>(</a:t>
            </a:r>
            <a:r>
              <a:rPr lang="zh-CN" altLang="en-US" smtClean="0">
                <a:latin typeface="隶书" panose="02010509060101010101" pitchFamily="49" charset="-122"/>
              </a:rPr>
              <a:t>续</a:t>
            </a:r>
            <a:r>
              <a:rPr lang="en-US" altLang="zh-CN" smtClean="0">
                <a:latin typeface="隶书" panose="02010509060101010101" pitchFamily="49" charset="-122"/>
              </a:rPr>
              <a:t>)</a:t>
            </a:r>
          </a:p>
        </p:txBody>
      </p:sp>
      <p:sp>
        <p:nvSpPr>
          <p:cNvPr id="30723" name="Rectangle 3"/>
          <p:cNvSpPr>
            <a:spLocks noGrp="1" noChangeArrowheads="1"/>
          </p:cNvSpPr>
          <p:nvPr>
            <p:ph idx="1"/>
          </p:nvPr>
        </p:nvSpPr>
        <p:spPr>
          <a:xfrm>
            <a:off x="461963" y="1470025"/>
            <a:ext cx="8162925" cy="5203825"/>
          </a:xfrm>
        </p:spPr>
        <p:txBody>
          <a:bodyPr/>
          <a:lstStyle/>
          <a:p>
            <a:pPr algn="l">
              <a:spcBef>
                <a:spcPts val="200"/>
              </a:spcBef>
            </a:pPr>
            <a:r>
              <a:rPr lang="zh-CN" altLang="en-US" sz="2000" dirty="0" smtClean="0">
                <a:latin typeface="华文新魏" panose="02010800040101010101" pitchFamily="2" charset="-122"/>
                <a:ea typeface="华文新魏" panose="02010800040101010101" pitchFamily="2" charset="-122"/>
              </a:rPr>
              <a:t>在最坏的情况下，缓冲区只能容纳每个关系的一个数据块，这时共需</a:t>
            </a:r>
            <a:r>
              <a:rPr lang="en-US" altLang="zh-CN" sz="2000" dirty="0" smtClean="0">
                <a:latin typeface="华文新魏" panose="02010800040101010101" pitchFamily="2" charset="-122"/>
                <a:ea typeface="华文新魏" panose="02010800040101010101" pitchFamily="2" charset="-122"/>
              </a:rPr>
              <a:t/>
            </a:r>
            <a:br>
              <a:rPr lang="en-US" altLang="zh-CN" sz="2000" dirty="0" smtClean="0">
                <a:latin typeface="华文新魏" panose="02010800040101010101" pitchFamily="2" charset="-122"/>
                <a:ea typeface="华文新魏" panose="02010800040101010101" pitchFamily="2" charset="-122"/>
              </a:rPr>
            </a:br>
            <a:r>
              <a:rPr lang="en-US" altLang="zh-CN" sz="2000" dirty="0" smtClean="0">
                <a:latin typeface="华文新魏" panose="02010800040101010101" pitchFamily="2" charset="-122"/>
                <a:ea typeface="华文新魏" panose="02010800040101010101" pitchFamily="2" charset="-122"/>
              </a:rPr>
              <a:t>      </a:t>
            </a:r>
            <a:r>
              <a:rPr lang="en-US" altLang="zh-CN" sz="2000" i="1" dirty="0" err="1" smtClean="0">
                <a:latin typeface="华文新魏" panose="02010800040101010101" pitchFamily="2" charset="-122"/>
                <a:ea typeface="华文新魏" panose="02010800040101010101" pitchFamily="2" charset="-122"/>
              </a:rPr>
              <a:t>n</a:t>
            </a:r>
            <a:r>
              <a:rPr lang="en-US" altLang="zh-CN" sz="2000" i="1" baseline="-25000" dirty="0" err="1" smtClean="0">
                <a:latin typeface="华文新魏" panose="02010800040101010101" pitchFamily="2" charset="-122"/>
                <a:ea typeface="华文新魏" panose="02010800040101010101" pitchFamily="2" charset="-122"/>
              </a:rPr>
              <a:t>r</a:t>
            </a:r>
            <a:r>
              <a:rPr lang="en-US" altLang="zh-CN" sz="2000" i="1" dirty="0" smtClean="0">
                <a:latin typeface="华文新魏" panose="02010800040101010101" pitchFamily="2" charset="-122"/>
                <a:ea typeface="华文新魏" panose="02010800040101010101" pitchFamily="2" charset="-122"/>
              </a:rPr>
              <a:t>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b</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b</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次块传输</a:t>
            </a:r>
            <a:b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b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err="1" smtClean="0">
                <a:latin typeface="华文新魏" panose="02010800040101010101" pitchFamily="2" charset="-122"/>
                <a:ea typeface="华文新魏" panose="02010800040101010101" pitchFamily="2" charset="-122"/>
              </a:rPr>
              <a:t>n</a:t>
            </a:r>
            <a:r>
              <a:rPr lang="en-US" altLang="zh-CN" sz="2000" i="1" baseline="-25000" dirty="0" err="1" smtClean="0">
                <a:latin typeface="华文新魏" panose="02010800040101010101" pitchFamily="2" charset="-122"/>
                <a:ea typeface="华文新魏" panose="02010800040101010101" pitchFamily="2" charset="-122"/>
              </a:rPr>
              <a:t>r</a:t>
            </a:r>
            <a:r>
              <a:rPr lang="en-US" altLang="zh-CN" sz="2000" i="1" dirty="0" smtClean="0">
                <a:latin typeface="华文新魏" panose="02010800040101010101" pitchFamily="2" charset="-122"/>
                <a:ea typeface="华文新魏" panose="02010800040101010101" pitchFamily="2" charset="-122"/>
              </a:rPr>
              <a:t>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b</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次磁盘搜索</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对每次扫描内层关系</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s</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，我们需要一次磁盘搜索，</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r</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中的</a:t>
            </a:r>
            <a:r>
              <a:rPr lang="en-US" altLang="zh-CN" sz="2000" dirty="0" err="1" smtClean="0">
                <a:latin typeface="华文新魏" panose="02010800040101010101" pitchFamily="2" charset="-122"/>
                <a:ea typeface="华文新魏" panose="02010800040101010101" pitchFamily="2" charset="-122"/>
                <a:sym typeface="Symbol" panose="05050102010706020507" pitchFamily="18" charset="2"/>
              </a:rPr>
              <a:t>n</a:t>
            </a:r>
            <a:r>
              <a:rPr lang="en-US" altLang="zh-CN" sz="2000" baseline="-25000" dirty="0" err="1" smtClean="0">
                <a:latin typeface="华文新魏" panose="02010800040101010101" pitchFamily="2" charset="-122"/>
                <a:ea typeface="华文新魏" panose="02010800040101010101" pitchFamily="2" charset="-122"/>
                <a:sym typeface="Symbol" panose="05050102010706020507" pitchFamily="18" charset="2"/>
              </a:rPr>
              <a:t>r</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个元组分别需要搜索一次，所以需要</a:t>
            </a:r>
            <a:r>
              <a:rPr lang="en-US" altLang="zh-CN" sz="2000" dirty="0" err="1" smtClean="0">
                <a:latin typeface="华文新魏" panose="02010800040101010101" pitchFamily="2" charset="-122"/>
                <a:ea typeface="华文新魏" panose="02010800040101010101" pitchFamily="2" charset="-122"/>
                <a:sym typeface="Symbol" panose="05050102010706020507" pitchFamily="18" charset="2"/>
              </a:rPr>
              <a:t>n</a:t>
            </a:r>
            <a:r>
              <a:rPr lang="en-US" altLang="zh-CN" sz="2000" baseline="-25000" dirty="0" err="1" smtClean="0">
                <a:latin typeface="华文新魏" panose="02010800040101010101" pitchFamily="2" charset="-122"/>
                <a:ea typeface="华文新魏" panose="02010800040101010101" pitchFamily="2" charset="-122"/>
                <a:sym typeface="Symbol" panose="05050102010706020507" pitchFamily="18" charset="2"/>
              </a:rPr>
              <a:t>r</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次磁盘搜索；读取关系</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r</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一共需要</a:t>
            </a:r>
            <a:r>
              <a:rPr lang="en-US" altLang="zh-CN" sz="2000" dirty="0" err="1" smtClean="0">
                <a:latin typeface="华文新魏" panose="02010800040101010101" pitchFamily="2" charset="-122"/>
                <a:ea typeface="华文新魏" panose="02010800040101010101" pitchFamily="2" charset="-122"/>
                <a:sym typeface="Symbol" panose="05050102010706020507" pitchFamily="18" charset="2"/>
              </a:rPr>
              <a:t>b</a:t>
            </a:r>
            <a:r>
              <a:rPr lang="en-US" altLang="zh-CN" sz="2000" baseline="-25000" dirty="0" err="1" smtClean="0">
                <a:latin typeface="华文新魏" panose="02010800040101010101" pitchFamily="2" charset="-122"/>
                <a:ea typeface="华文新魏" panose="02010800040101010101" pitchFamily="2" charset="-122"/>
                <a:sym typeface="Symbol" panose="05050102010706020507" pitchFamily="18" charset="2"/>
              </a:rPr>
              <a:t>r</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次磁盘搜索，总磁盘搜索次数为：</a:t>
            </a:r>
            <a:r>
              <a:rPr lang="en-US" altLang="zh-CN" sz="2000" dirty="0" err="1" smtClean="0">
                <a:latin typeface="华文新魏" panose="02010800040101010101" pitchFamily="2" charset="-122"/>
                <a:ea typeface="华文新魏" panose="02010800040101010101" pitchFamily="2" charset="-122"/>
                <a:sym typeface="Symbol" panose="05050102010706020507" pitchFamily="18" charset="2"/>
              </a:rPr>
              <a:t>n</a:t>
            </a:r>
            <a:r>
              <a:rPr lang="en-US" altLang="zh-CN" sz="2000" baseline="-25000" dirty="0" err="1"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 </a:t>
            </a:r>
            <a:r>
              <a:rPr lang="en-US" altLang="zh-CN" sz="2000" dirty="0" err="1" smtClean="0">
                <a:latin typeface="华文新魏" panose="02010800040101010101" pitchFamily="2" charset="-122"/>
                <a:ea typeface="华文新魏" panose="02010800040101010101" pitchFamily="2" charset="-122"/>
                <a:sym typeface="Symbol" panose="05050102010706020507" pitchFamily="18" charset="2"/>
              </a:rPr>
              <a:t>b</a:t>
            </a:r>
            <a:r>
              <a:rPr lang="en-US" altLang="zh-CN" sz="2000" baseline="-25000" dirty="0" err="1"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p>
          <a:p>
            <a:pPr algn="l">
              <a:spcBef>
                <a:spcPts val="200"/>
              </a:spcBef>
            </a:pPr>
            <a:r>
              <a:rPr lang="zh-CN" altLang="en-US" sz="2000" dirty="0">
                <a:latin typeface="华文新魏" panose="02010800040101010101" pitchFamily="2" charset="-122"/>
                <a:ea typeface="华文新魏" panose="02010800040101010101" pitchFamily="2" charset="-122"/>
                <a:sym typeface="Symbol" panose="05050102010706020507" pitchFamily="18" charset="2"/>
              </a:rPr>
              <a:t>最坏的可用内存情况下的成本估算</a:t>
            </a:r>
          </a:p>
          <a:p>
            <a:pPr lvl="1" algn="l">
              <a:spcBef>
                <a:spcPts val="200"/>
              </a:spcBef>
            </a:pPr>
            <a:r>
              <a:rPr lang="zh-CN" altLang="en-US" sz="1800" dirty="0">
                <a:latin typeface="华文新魏" panose="02010800040101010101" pitchFamily="2" charset="-122"/>
                <a:ea typeface="华文新魏" panose="02010800040101010101" pitchFamily="2" charset="-122"/>
                <a:sym typeface="Symbol" panose="05050102010706020507" pitchFamily="18" charset="2"/>
              </a:rPr>
              <a:t>用 </a:t>
            </a:r>
            <a:r>
              <a:rPr lang="en-US" altLang="zh-CN" sz="1800" i="1" dirty="0">
                <a:latin typeface="华文新魏" panose="02010800040101010101" pitchFamily="2" charset="-122"/>
                <a:ea typeface="华文新魏" panose="02010800040101010101" pitchFamily="2" charset="-122"/>
                <a:sym typeface="Symbol" panose="05050102010706020507" pitchFamily="18" charset="2"/>
              </a:rPr>
              <a:t>student </a:t>
            </a:r>
            <a:r>
              <a:rPr lang="zh-CN" altLang="en-US" sz="1800" dirty="0">
                <a:latin typeface="华文新魏" panose="02010800040101010101" pitchFamily="2" charset="-122"/>
                <a:ea typeface="华文新魏" panose="02010800040101010101" pitchFamily="2" charset="-122"/>
                <a:sym typeface="Symbol" panose="05050102010706020507" pitchFamily="18" charset="2"/>
              </a:rPr>
              <a:t>作为外层关系</a:t>
            </a:r>
            <a:r>
              <a:rPr lang="en-US" altLang="zh-CN" sz="1800" dirty="0">
                <a:latin typeface="华文新魏" panose="02010800040101010101" pitchFamily="2" charset="-122"/>
                <a:ea typeface="华文新魏" panose="02010800040101010101" pitchFamily="2" charset="-122"/>
                <a:sym typeface="Symbol" panose="05050102010706020507" pitchFamily="18" charset="2"/>
              </a:rPr>
              <a:t>:</a:t>
            </a:r>
          </a:p>
          <a:p>
            <a:pPr lvl="2" algn="l">
              <a:spcBef>
                <a:spcPts val="200"/>
              </a:spcBef>
            </a:pPr>
            <a:r>
              <a:rPr lang="en-US" altLang="zh-CN" sz="1800" dirty="0">
                <a:latin typeface="华文新魏" panose="02010800040101010101" pitchFamily="2" charset="-122"/>
                <a:ea typeface="华文新魏" panose="02010800040101010101" pitchFamily="2" charset="-122"/>
                <a:sym typeface="Symbol" panose="05050102010706020507" pitchFamily="18" charset="2"/>
              </a:rPr>
              <a:t>5000  400 + 100 = 2,000,100 </a:t>
            </a:r>
            <a:r>
              <a:rPr lang="zh-CN" altLang="en-US" sz="1800" dirty="0">
                <a:latin typeface="华文新魏" panose="02010800040101010101" pitchFamily="2" charset="-122"/>
                <a:ea typeface="华文新魏" panose="02010800040101010101" pitchFamily="2" charset="-122"/>
                <a:sym typeface="Symbol" panose="05050102010706020507" pitchFamily="18" charset="2"/>
              </a:rPr>
              <a:t>次块传输</a:t>
            </a:r>
          </a:p>
          <a:p>
            <a:pPr lvl="2" algn="l">
              <a:spcBef>
                <a:spcPts val="200"/>
              </a:spcBef>
            </a:pPr>
            <a:r>
              <a:rPr lang="en-US" altLang="zh-CN" sz="1800" dirty="0">
                <a:latin typeface="华文新魏" panose="02010800040101010101" pitchFamily="2" charset="-122"/>
                <a:ea typeface="华文新魏" panose="02010800040101010101" pitchFamily="2" charset="-122"/>
                <a:sym typeface="Symbol" panose="05050102010706020507" pitchFamily="18" charset="2"/>
              </a:rPr>
              <a:t>5000 + 100 = 5100 </a:t>
            </a:r>
            <a:r>
              <a:rPr lang="zh-CN" altLang="en-US" sz="1800" dirty="0">
                <a:latin typeface="华文新魏" panose="02010800040101010101" pitchFamily="2" charset="-122"/>
                <a:ea typeface="华文新魏" panose="02010800040101010101" pitchFamily="2" charset="-122"/>
                <a:sym typeface="Symbol" panose="05050102010706020507" pitchFamily="18" charset="2"/>
              </a:rPr>
              <a:t>次磁盘搜索</a:t>
            </a:r>
          </a:p>
          <a:p>
            <a:pPr lvl="1" algn="l">
              <a:spcBef>
                <a:spcPts val="200"/>
              </a:spcBef>
            </a:pPr>
            <a:r>
              <a:rPr lang="zh-CN" altLang="en-US" sz="1800" dirty="0">
                <a:latin typeface="华文新魏" panose="02010800040101010101" pitchFamily="2" charset="-122"/>
                <a:ea typeface="华文新魏" panose="02010800040101010101" pitchFamily="2" charset="-122"/>
                <a:sym typeface="Symbol" panose="05050102010706020507" pitchFamily="18" charset="2"/>
              </a:rPr>
              <a:t>用 </a:t>
            </a:r>
            <a:r>
              <a:rPr lang="en-US" altLang="zh-CN" sz="1800" i="1" dirty="0" err="1">
                <a:latin typeface="华文新魏" panose="02010800040101010101" pitchFamily="2" charset="-122"/>
                <a:ea typeface="华文新魏" panose="02010800040101010101" pitchFamily="2" charset="-122"/>
                <a:sym typeface="Symbol" panose="05050102010706020507" pitchFamily="18" charset="2"/>
              </a:rPr>
              <a:t>sc</a:t>
            </a:r>
            <a:r>
              <a:rPr lang="en-US" altLang="zh-CN" sz="1800" i="1" dirty="0">
                <a:latin typeface="华文新魏" panose="02010800040101010101" pitchFamily="2" charset="-122"/>
                <a:ea typeface="华文新魏" panose="02010800040101010101" pitchFamily="2" charset="-122"/>
                <a:sym typeface="Symbol" panose="05050102010706020507" pitchFamily="18" charset="2"/>
              </a:rPr>
              <a:t> </a:t>
            </a:r>
            <a:r>
              <a:rPr lang="zh-CN" altLang="en-US" sz="1800" dirty="0">
                <a:latin typeface="华文新魏" panose="02010800040101010101" pitchFamily="2" charset="-122"/>
                <a:ea typeface="华文新魏" panose="02010800040101010101" pitchFamily="2" charset="-122"/>
                <a:sym typeface="Symbol" panose="05050102010706020507" pitchFamily="18" charset="2"/>
              </a:rPr>
              <a:t>作为外层关系： </a:t>
            </a:r>
          </a:p>
          <a:p>
            <a:pPr lvl="2" algn="l">
              <a:spcBef>
                <a:spcPts val="200"/>
              </a:spcBef>
            </a:pPr>
            <a:r>
              <a:rPr lang="en-US" altLang="zh-CN" sz="1800" dirty="0">
                <a:latin typeface="华文新魏" panose="02010800040101010101" pitchFamily="2" charset="-122"/>
                <a:ea typeface="华文新魏" panose="02010800040101010101" pitchFamily="2" charset="-122"/>
                <a:sym typeface="Symbol" panose="05050102010706020507" pitchFamily="18" charset="2"/>
              </a:rPr>
              <a:t>10000  100 + 400 = 1,000,400 </a:t>
            </a:r>
            <a:r>
              <a:rPr lang="zh-CN" altLang="en-US" sz="1800" dirty="0">
                <a:latin typeface="华文新魏" panose="02010800040101010101" pitchFamily="2" charset="-122"/>
                <a:ea typeface="华文新魏" panose="02010800040101010101" pitchFamily="2" charset="-122"/>
                <a:sym typeface="Symbol" panose="05050102010706020507" pitchFamily="18" charset="2"/>
              </a:rPr>
              <a:t>次</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块传输</a:t>
            </a:r>
            <a:endParaRPr lang="en-US" altLang="zh-CN" sz="1800" dirty="0" smtClean="0">
              <a:latin typeface="华文新魏" panose="02010800040101010101" pitchFamily="2" charset="-122"/>
              <a:ea typeface="华文新魏" panose="02010800040101010101" pitchFamily="2" charset="-122"/>
              <a:sym typeface="Symbol" panose="05050102010706020507" pitchFamily="18" charset="2"/>
            </a:endParaRPr>
          </a:p>
          <a:p>
            <a:pPr lvl="2" algn="l">
              <a:spcBef>
                <a:spcPts val="200"/>
              </a:spcBef>
            </a:pP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10000 + 400 = </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1800" dirty="0">
                <a:latin typeface="华文新魏" panose="02010800040101010101" pitchFamily="2" charset="-122"/>
                <a:ea typeface="华文新魏" panose="02010800040101010101" pitchFamily="2" charset="-122"/>
                <a:sym typeface="Symbol" panose="05050102010706020507" pitchFamily="18" charset="2"/>
              </a:rPr>
              <a:t>10,400 </a:t>
            </a:r>
            <a:r>
              <a:rPr lang="zh-CN" altLang="en-US" sz="1800" dirty="0">
                <a:latin typeface="华文新魏" panose="02010800040101010101" pitchFamily="2" charset="-122"/>
                <a:ea typeface="华文新魏" panose="02010800040101010101" pitchFamily="2" charset="-122"/>
                <a:sym typeface="Symbol" panose="05050102010706020507" pitchFamily="18" charset="2"/>
              </a:rPr>
              <a:t>次磁盘搜索</a:t>
            </a:r>
          </a:p>
          <a:p>
            <a:pPr algn="l">
              <a:spcBef>
                <a:spcPts val="200"/>
              </a:spcBef>
            </a:pP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如果较小的关系能被放入内存中，使用它作为内层关系</a:t>
            </a:r>
          </a:p>
          <a:p>
            <a:pPr lvl="1" algn="l">
              <a:spcBef>
                <a:spcPts val="200"/>
              </a:spcBef>
            </a:pP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这时共需 </a:t>
            </a:r>
            <a:r>
              <a:rPr lang="en-US" altLang="zh-CN" sz="1800" i="1" dirty="0" err="1" smtClean="0">
                <a:latin typeface="华文新魏" panose="02010800040101010101" pitchFamily="2" charset="-122"/>
                <a:ea typeface="华文新魏" panose="02010800040101010101" pitchFamily="2" charset="-122"/>
                <a:sym typeface="Symbol" panose="05050102010706020507" pitchFamily="18" charset="2"/>
              </a:rPr>
              <a:t>b</a:t>
            </a:r>
            <a:r>
              <a:rPr lang="en-US" altLang="zh-CN" sz="1800" i="1" baseline="-25000" dirty="0" err="1"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1800" i="1"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1800" i="1" dirty="0" err="1" smtClean="0">
                <a:latin typeface="华文新魏" panose="02010800040101010101" pitchFamily="2" charset="-122"/>
                <a:ea typeface="华文新魏" panose="02010800040101010101" pitchFamily="2" charset="-122"/>
                <a:sym typeface="Symbol" panose="05050102010706020507" pitchFamily="18" charset="2"/>
              </a:rPr>
              <a:t>b</a:t>
            </a:r>
            <a:r>
              <a:rPr lang="en-US" altLang="zh-CN" sz="1800" i="1" baseline="-25000" dirty="0" err="1"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1800" i="1"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次块传输和 </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2 </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次磁盘搜索</a:t>
            </a:r>
          </a:p>
          <a:p>
            <a:pPr algn="l">
              <a:spcBef>
                <a:spcPts val="200"/>
              </a:spcBef>
            </a:pP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针对我们的案例，如果较小的关系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(student)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可以完全放入内存中，代价将是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100+400 = 500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次块传输</a:t>
            </a:r>
            <a:endParaRPr lang="en-US" altLang="zh-CN" sz="2000" dirty="0" smtClean="0">
              <a:latin typeface="华文新魏" panose="02010800040101010101" pitchFamily="2" charset="-122"/>
              <a:ea typeface="华文新魏" panose="02010800040101010101" pitchFamily="2" charset="-122"/>
              <a:sym typeface="Symbol" panose="05050102010706020507" pitchFamily="18" charset="2"/>
            </a:endParaRPr>
          </a:p>
        </p:txBody>
      </p:sp>
      <p:sp>
        <p:nvSpPr>
          <p:cNvPr id="30724"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3102B91-0214-4095-859F-F02BB0CFF4DF}" type="slidenum">
              <a:rPr altLang="en-US" noProof="1">
                <a:solidFill>
                  <a:schemeClr val="accent2"/>
                </a:solidFill>
                <a:latin typeface="Times New Roman" panose="02020603050405020304" pitchFamily="18" charset="0"/>
                <a:ea typeface="华文楷体" panose="02010600040101010101" pitchFamily="2" charset="-122"/>
              </a:rPr>
              <a:pPr/>
              <a:t>19</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4" name="AutoShape 31"/>
          <p:cNvSpPr>
            <a:spLocks noChangeArrowheads="1"/>
          </p:cNvSpPr>
          <p:nvPr/>
        </p:nvSpPr>
        <p:spPr bwMode="auto">
          <a:xfrm>
            <a:off x="1325563" y="381000"/>
            <a:ext cx="1617662" cy="860425"/>
          </a:xfrm>
          <a:prstGeom prst="wedgeEllipseCallout">
            <a:avLst>
              <a:gd name="adj1" fmla="val -46329"/>
              <a:gd name="adj2" fmla="val 123356"/>
            </a:avLst>
          </a:prstGeom>
          <a:solidFill>
            <a:schemeClr val="accent6">
              <a:lumMod val="10000"/>
              <a:lumOff val="90000"/>
            </a:schemeClr>
          </a:solidFill>
          <a:ln w="9525">
            <a:solidFill>
              <a:schemeClr val="bg2"/>
            </a:solidFill>
            <a:miter lim="800000"/>
            <a:headEnd/>
            <a:tailEnd/>
          </a:ln>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buFont typeface="Arial" panose="020B0604020202020204" pitchFamily="34" charset="0"/>
              <a:buNone/>
            </a:pPr>
            <a:r>
              <a:rPr lang="zh-CN" altLang="zh-CN" sz="1800" dirty="0">
                <a:solidFill>
                  <a:schemeClr val="bg2"/>
                </a:solidFill>
                <a:ea typeface="华文新魏" panose="02010800040101010101" pitchFamily="2" charset="-122"/>
              </a:rPr>
              <a:t>外层关系元组数量</a:t>
            </a:r>
          </a:p>
        </p:txBody>
      </p:sp>
      <p:sp>
        <p:nvSpPr>
          <p:cNvPr id="5" name="AutoShape 31"/>
          <p:cNvSpPr>
            <a:spLocks noChangeArrowheads="1"/>
          </p:cNvSpPr>
          <p:nvPr/>
        </p:nvSpPr>
        <p:spPr bwMode="auto">
          <a:xfrm>
            <a:off x="3357563" y="447675"/>
            <a:ext cx="1617662" cy="860425"/>
          </a:xfrm>
          <a:prstGeom prst="wedgeEllipseCallout">
            <a:avLst>
              <a:gd name="adj1" fmla="val -140972"/>
              <a:gd name="adj2" fmla="val 115093"/>
            </a:avLst>
          </a:prstGeom>
          <a:solidFill>
            <a:schemeClr val="accent6">
              <a:lumMod val="10000"/>
              <a:lumOff val="90000"/>
            </a:schemeClr>
          </a:solidFill>
          <a:ln w="9525">
            <a:solidFill>
              <a:schemeClr val="bg2"/>
            </a:solidFill>
            <a:miter lim="800000"/>
            <a:headEnd/>
            <a:tailEnd/>
          </a:ln>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buFont typeface="Arial" panose="020B0604020202020204" pitchFamily="34" charset="0"/>
              <a:buNone/>
            </a:pPr>
            <a:r>
              <a:rPr lang="zh-CN" altLang="zh-CN" sz="1800" dirty="0">
                <a:solidFill>
                  <a:schemeClr val="bg2"/>
                </a:solidFill>
                <a:ea typeface="华文新魏" panose="02010800040101010101" pitchFamily="2" charset="-122"/>
              </a:rPr>
              <a:t>内层关系块数量</a:t>
            </a: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
        <p:nvSpPr>
          <p:cNvPr id="2" name="文本框 1"/>
          <p:cNvSpPr txBox="1"/>
          <p:nvPr/>
        </p:nvSpPr>
        <p:spPr>
          <a:xfrm>
            <a:off x="6130214" y="3108402"/>
            <a:ext cx="2174032" cy="1569660"/>
          </a:xfrm>
          <a:prstGeom prst="rect">
            <a:avLst/>
          </a:prstGeom>
          <a:noFill/>
        </p:spPr>
        <p:txBody>
          <a:bodyPr wrap="square" rtlCol="0">
            <a:spAutoFit/>
          </a:bodyPr>
          <a:lstStyle/>
          <a:p>
            <a:r>
              <a:rPr lang="en-US" altLang="zh-CN" dirty="0">
                <a:solidFill>
                  <a:schemeClr val="accent6">
                    <a:lumMod val="75000"/>
                    <a:lumOff val="25000"/>
                  </a:schemeClr>
                </a:solidFill>
                <a:latin typeface="华文新魏" panose="02010800040101010101" pitchFamily="2" charset="-122"/>
                <a:ea typeface="华文新魏" panose="02010800040101010101" pitchFamily="2" charset="-122"/>
              </a:rPr>
              <a:t>Student </a:t>
            </a:r>
            <a:r>
              <a:rPr lang="zh-CN" altLang="en-US" dirty="0">
                <a:solidFill>
                  <a:schemeClr val="accent6">
                    <a:lumMod val="75000"/>
                    <a:lumOff val="25000"/>
                  </a:schemeClr>
                </a:solidFill>
                <a:latin typeface="华文新魏" panose="02010800040101010101" pitchFamily="2" charset="-122"/>
                <a:ea typeface="华文新魏" panose="02010800040101010101" pitchFamily="2" charset="-122"/>
              </a:rPr>
              <a:t>表的记录数</a:t>
            </a:r>
            <a:r>
              <a:rPr lang="en-US" altLang="zh-CN" dirty="0">
                <a:solidFill>
                  <a:schemeClr val="accent6">
                    <a:lumMod val="75000"/>
                    <a:lumOff val="25000"/>
                  </a:schemeClr>
                </a:solidFill>
                <a:latin typeface="华文新魏" panose="02010800040101010101" pitchFamily="2" charset="-122"/>
                <a:ea typeface="华文新魏" panose="02010800040101010101" pitchFamily="2" charset="-122"/>
              </a:rPr>
              <a:t>: 5,000</a:t>
            </a:r>
            <a:r>
              <a:rPr lang="zh-CN" altLang="en-US" dirty="0">
                <a:solidFill>
                  <a:schemeClr val="accent6">
                    <a:lumMod val="75000"/>
                    <a:lumOff val="25000"/>
                  </a:schemeClr>
                </a:solidFill>
                <a:latin typeface="华文新魏" panose="02010800040101010101" pitchFamily="2" charset="-122"/>
                <a:ea typeface="华文新魏" panose="02010800040101010101" pitchFamily="2" charset="-122"/>
              </a:rPr>
              <a:t>；</a:t>
            </a:r>
            <a:r>
              <a:rPr lang="en-US" altLang="zh-CN" dirty="0" err="1">
                <a:solidFill>
                  <a:schemeClr val="accent6">
                    <a:lumMod val="75000"/>
                    <a:lumOff val="25000"/>
                  </a:schemeClr>
                </a:solidFill>
                <a:latin typeface="华文新魏" panose="02010800040101010101" pitchFamily="2" charset="-122"/>
                <a:ea typeface="华文新魏" panose="02010800040101010101" pitchFamily="2" charset="-122"/>
              </a:rPr>
              <a:t>sc</a:t>
            </a:r>
            <a:r>
              <a:rPr lang="zh-CN" altLang="en-US" dirty="0">
                <a:solidFill>
                  <a:schemeClr val="accent6">
                    <a:lumMod val="75000"/>
                    <a:lumOff val="25000"/>
                  </a:schemeClr>
                </a:solidFill>
                <a:latin typeface="华文新魏" panose="02010800040101010101" pitchFamily="2" charset="-122"/>
                <a:ea typeface="华文新魏" panose="02010800040101010101" pitchFamily="2" charset="-122"/>
              </a:rPr>
              <a:t>表的记录数</a:t>
            </a:r>
            <a:r>
              <a:rPr lang="en-US" altLang="zh-CN" dirty="0">
                <a:solidFill>
                  <a:schemeClr val="accent6">
                    <a:lumMod val="75000"/>
                    <a:lumOff val="25000"/>
                  </a:schemeClr>
                </a:solidFill>
                <a:latin typeface="华文新魏" panose="02010800040101010101" pitchFamily="2" charset="-122"/>
                <a:ea typeface="华文新魏" panose="02010800040101010101" pitchFamily="2" charset="-122"/>
              </a:rPr>
              <a:t>: 10,000</a:t>
            </a:r>
            <a:r>
              <a:rPr lang="zh-CN" altLang="en-US" dirty="0">
                <a:solidFill>
                  <a:schemeClr val="accent6">
                    <a:lumMod val="75000"/>
                    <a:lumOff val="25000"/>
                  </a:schemeClr>
                </a:solidFill>
                <a:latin typeface="华文新魏" panose="02010800040101010101" pitchFamily="2" charset="-122"/>
                <a:ea typeface="华文新魏" panose="02010800040101010101" pitchFamily="2" charset="-122"/>
              </a:rPr>
              <a:t>。</a:t>
            </a:r>
          </a:p>
          <a:p>
            <a:r>
              <a:rPr lang="en-US" altLang="zh-CN" dirty="0">
                <a:solidFill>
                  <a:schemeClr val="accent6">
                    <a:lumMod val="75000"/>
                    <a:lumOff val="25000"/>
                  </a:schemeClr>
                </a:solidFill>
                <a:latin typeface="华文新魏" panose="02010800040101010101" pitchFamily="2" charset="-122"/>
                <a:ea typeface="华文新魏" panose="02010800040101010101" pitchFamily="2" charset="-122"/>
              </a:rPr>
              <a:t>Student </a:t>
            </a:r>
            <a:r>
              <a:rPr lang="zh-CN" altLang="en-US" dirty="0">
                <a:solidFill>
                  <a:schemeClr val="accent6">
                    <a:lumMod val="75000"/>
                    <a:lumOff val="25000"/>
                  </a:schemeClr>
                </a:solidFill>
                <a:latin typeface="华文新魏" panose="02010800040101010101" pitchFamily="2" charset="-122"/>
                <a:ea typeface="华文新魏" panose="02010800040101010101" pitchFamily="2" charset="-122"/>
              </a:rPr>
              <a:t>表的磁盘块数</a:t>
            </a:r>
            <a:r>
              <a:rPr lang="en-US" altLang="zh-CN" dirty="0">
                <a:solidFill>
                  <a:schemeClr val="accent6">
                    <a:lumMod val="75000"/>
                    <a:lumOff val="25000"/>
                  </a:schemeClr>
                </a:solidFill>
                <a:latin typeface="华文新魏" panose="02010800040101010101" pitchFamily="2" charset="-122"/>
                <a:ea typeface="华文新魏" panose="02010800040101010101" pitchFamily="2" charset="-122"/>
              </a:rPr>
              <a:t>: 100</a:t>
            </a:r>
            <a:r>
              <a:rPr lang="zh-CN" altLang="en-US" dirty="0">
                <a:solidFill>
                  <a:schemeClr val="accent6">
                    <a:lumMod val="75000"/>
                    <a:lumOff val="25000"/>
                  </a:schemeClr>
                </a:solidFill>
                <a:latin typeface="华文新魏" panose="02010800040101010101" pitchFamily="2" charset="-122"/>
                <a:ea typeface="华文新魏" panose="02010800040101010101" pitchFamily="2" charset="-122"/>
              </a:rPr>
              <a:t>；</a:t>
            </a:r>
            <a:r>
              <a:rPr lang="en-US" altLang="zh-CN" dirty="0" err="1">
                <a:solidFill>
                  <a:schemeClr val="accent6">
                    <a:lumMod val="75000"/>
                    <a:lumOff val="25000"/>
                  </a:schemeClr>
                </a:solidFill>
                <a:latin typeface="华文新魏" panose="02010800040101010101" pitchFamily="2" charset="-122"/>
                <a:ea typeface="华文新魏" panose="02010800040101010101" pitchFamily="2" charset="-122"/>
              </a:rPr>
              <a:t>sc</a:t>
            </a:r>
            <a:r>
              <a:rPr lang="zh-CN" altLang="en-US" dirty="0">
                <a:solidFill>
                  <a:schemeClr val="accent6">
                    <a:lumMod val="75000"/>
                    <a:lumOff val="25000"/>
                  </a:schemeClr>
                </a:solidFill>
                <a:latin typeface="华文新魏" panose="02010800040101010101" pitchFamily="2" charset="-122"/>
                <a:ea typeface="华文新魏" panose="02010800040101010101" pitchFamily="2" charset="-122"/>
              </a:rPr>
              <a:t>表的磁盘块数</a:t>
            </a:r>
            <a:r>
              <a:rPr lang="en-US" altLang="zh-CN" dirty="0">
                <a:solidFill>
                  <a:schemeClr val="accent6">
                    <a:lumMod val="75000"/>
                    <a:lumOff val="25000"/>
                  </a:schemeClr>
                </a:solidFill>
                <a:latin typeface="华文新魏" panose="02010800040101010101" pitchFamily="2" charset="-122"/>
                <a:ea typeface="华文新魏" panose="02010800040101010101" pitchFamily="2" charset="-122"/>
              </a:rPr>
              <a:t>:  400</a:t>
            </a:r>
            <a:endParaRPr lang="zh-CN" altLang="en-US" dirty="0">
              <a:solidFill>
                <a:schemeClr val="accent6">
                  <a:lumMod val="75000"/>
                  <a:lumOff val="25000"/>
                </a:schemeClr>
              </a:solidFill>
              <a:latin typeface="华文新魏" panose="02010800040101010101" pitchFamily="2" charset="-122"/>
              <a:ea typeface="华文新魏" panose="0201080004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mtClean="0">
                <a:latin typeface="隶书" panose="02010509060101010101" pitchFamily="49" charset="-122"/>
              </a:rPr>
              <a:t>提纲</a:t>
            </a:r>
            <a:endParaRPr lang="en-US" altLang="zh-CN" smtClean="0">
              <a:latin typeface="隶书" panose="02010509060101010101" pitchFamily="49" charset="-122"/>
            </a:endParaRPr>
          </a:p>
        </p:txBody>
      </p:sp>
      <p:sp>
        <p:nvSpPr>
          <p:cNvPr id="12291" name="Rectangle 3"/>
          <p:cNvSpPr>
            <a:spLocks noGrp="1" noChangeArrowheads="1"/>
          </p:cNvSpPr>
          <p:nvPr>
            <p:ph idx="1"/>
          </p:nvPr>
        </p:nvSpPr>
        <p:spPr>
          <a:xfrm>
            <a:off x="563563" y="1481138"/>
            <a:ext cx="7227887" cy="4489450"/>
          </a:xfrm>
        </p:spPr>
        <p:txBody>
          <a:bodyPr/>
          <a:lstStyle/>
          <a:p>
            <a:r>
              <a:rPr lang="zh-CN" altLang="en-US" sz="2800" dirty="0" smtClean="0">
                <a:latin typeface="华文新魏" panose="02010800040101010101" pitchFamily="2" charset="-122"/>
                <a:ea typeface="华文新魏" panose="02010800040101010101" pitchFamily="2" charset="-122"/>
              </a:rPr>
              <a:t>概述 </a:t>
            </a:r>
          </a:p>
          <a:p>
            <a:r>
              <a:rPr lang="zh-CN" altLang="en-US" sz="2800" dirty="0" smtClean="0">
                <a:latin typeface="华文新魏" panose="02010800040101010101" pitchFamily="2" charset="-122"/>
                <a:ea typeface="华文新魏" panose="02010800040101010101" pitchFamily="2" charset="-122"/>
              </a:rPr>
              <a:t>查询代价的度量</a:t>
            </a:r>
          </a:p>
          <a:p>
            <a:r>
              <a:rPr lang="zh-CN" altLang="en-US" sz="2800" dirty="0">
                <a:latin typeface="华文新魏" panose="02010800040101010101" pitchFamily="2" charset="-122"/>
                <a:ea typeface="华文新魏" panose="02010800040101010101" pitchFamily="2" charset="-122"/>
              </a:rPr>
              <a:t>选择运算</a:t>
            </a:r>
            <a:endParaRPr lang="en-US" altLang="zh-CN" sz="2800" dirty="0">
              <a:latin typeface="华文新魏" panose="02010800040101010101" pitchFamily="2" charset="-122"/>
              <a:ea typeface="华文新魏" panose="02010800040101010101" pitchFamily="2" charset="-122"/>
            </a:endParaRPr>
          </a:p>
          <a:p>
            <a:r>
              <a:rPr lang="zh-CN" altLang="en-US" sz="2800" dirty="0">
                <a:latin typeface="华文新魏" panose="02010800040101010101" pitchFamily="2" charset="-122"/>
                <a:ea typeface="华文新魏" panose="02010800040101010101" pitchFamily="2" charset="-122"/>
              </a:rPr>
              <a:t>排序</a:t>
            </a:r>
            <a:endParaRPr lang="en-US" altLang="zh-CN" sz="2800" dirty="0">
              <a:latin typeface="华文新魏" panose="02010800040101010101" pitchFamily="2" charset="-122"/>
              <a:ea typeface="华文新魏" panose="02010800040101010101" pitchFamily="2" charset="-122"/>
            </a:endParaRPr>
          </a:p>
          <a:p>
            <a:r>
              <a:rPr lang="zh-CN" altLang="en-US" sz="2800" dirty="0">
                <a:latin typeface="华文新魏" panose="02010800040101010101" pitchFamily="2" charset="-122"/>
                <a:ea typeface="华文新魏" panose="02010800040101010101" pitchFamily="2" charset="-122"/>
              </a:rPr>
              <a:t>连接运算</a:t>
            </a:r>
            <a:endParaRPr lang="en-US" altLang="zh-CN" sz="2800" dirty="0">
              <a:latin typeface="华文新魏" panose="02010800040101010101" pitchFamily="2" charset="-122"/>
              <a:ea typeface="华文新魏" panose="02010800040101010101" pitchFamily="2" charset="-122"/>
            </a:endParaRPr>
          </a:p>
          <a:p>
            <a:r>
              <a:rPr lang="zh-CN" altLang="en-US" sz="2800" dirty="0">
                <a:latin typeface="华文新魏" panose="02010800040101010101" pitchFamily="2" charset="-122"/>
                <a:ea typeface="华文新魏" panose="02010800040101010101" pitchFamily="2" charset="-122"/>
              </a:rPr>
              <a:t>其他运算</a:t>
            </a:r>
            <a:endParaRPr lang="en-US" altLang="zh-CN" sz="2800" dirty="0">
              <a:latin typeface="华文新魏" panose="02010800040101010101" pitchFamily="2" charset="-122"/>
              <a:ea typeface="华文新魏" panose="02010800040101010101" pitchFamily="2" charset="-122"/>
            </a:endParaRPr>
          </a:p>
          <a:p>
            <a:r>
              <a:rPr lang="zh-CN" altLang="en-US" sz="2800" dirty="0">
                <a:latin typeface="华文新魏" panose="02010800040101010101" pitchFamily="2" charset="-122"/>
                <a:ea typeface="华文新魏" panose="02010800040101010101" pitchFamily="2" charset="-122"/>
              </a:rPr>
              <a:t>表达式执行</a:t>
            </a:r>
            <a:endParaRPr lang="en-US" altLang="zh-CN" sz="2800" dirty="0">
              <a:latin typeface="华文新魏" panose="02010800040101010101" pitchFamily="2" charset="-122"/>
              <a:ea typeface="华文新魏" panose="02010800040101010101" pitchFamily="2" charset="-122"/>
            </a:endParaRPr>
          </a:p>
          <a:p>
            <a:r>
              <a:rPr lang="zh-CN" altLang="en-US" sz="2800" dirty="0">
                <a:latin typeface="华文新魏" panose="02010800040101010101" pitchFamily="2" charset="-122"/>
                <a:ea typeface="华文新魏" panose="02010800040101010101" pitchFamily="2" charset="-122"/>
              </a:rPr>
              <a:t>内存中的查询处理</a:t>
            </a:r>
          </a:p>
        </p:txBody>
      </p:sp>
      <p:sp>
        <p:nvSpPr>
          <p:cNvPr id="12292"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8795B27-1F25-4DCC-87A2-C3B27E661837}" type="slidenum">
              <a:rPr altLang="en-US" noProof="1">
                <a:solidFill>
                  <a:schemeClr val="accent2"/>
                </a:solidFill>
                <a:latin typeface="Times New Roman" panose="02020603050405020304" pitchFamily="18" charset="0"/>
                <a:ea typeface="华文楷体" panose="02010600040101010101" pitchFamily="2" charset="-122"/>
              </a:rPr>
              <a:pPr/>
              <a:t>2</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pPr>
              <a:defRPr/>
            </a:pPr>
            <a:r>
              <a:rPr kumimoji="1" lang="zh-CN" altLang="en-US" dirty="0" smtClean="0">
                <a:latin typeface="+mj-ea"/>
              </a:rPr>
              <a:t>块嵌套循环连接</a:t>
            </a:r>
          </a:p>
        </p:txBody>
      </p:sp>
      <p:sp>
        <p:nvSpPr>
          <p:cNvPr id="31747" name="Rectangle 3"/>
          <p:cNvSpPr>
            <a:spLocks noGrp="1" noChangeArrowheads="1"/>
          </p:cNvSpPr>
          <p:nvPr>
            <p:ph idx="1"/>
          </p:nvPr>
        </p:nvSpPr>
        <p:spPr>
          <a:xfrm>
            <a:off x="468313" y="1509713"/>
            <a:ext cx="8013700" cy="4824412"/>
          </a:xfrm>
        </p:spPr>
        <p:txBody>
          <a:bodyPr/>
          <a:lstStyle/>
          <a:p>
            <a:pPr algn="l">
              <a:tabLst>
                <a:tab pos="404813" algn="l"/>
                <a:tab pos="793750" algn="l"/>
                <a:tab pos="1198563" algn="l"/>
                <a:tab pos="1544638" algn="l"/>
                <a:tab pos="1890713" algn="l"/>
              </a:tabLst>
            </a:pPr>
            <a:r>
              <a:rPr lang="zh-CN" altLang="en-US" sz="2800" dirty="0" smtClean="0">
                <a:latin typeface="华文新魏" panose="02010800040101010101" pitchFamily="2" charset="-122"/>
                <a:ea typeface="华文新魏" panose="02010800040101010101" pitchFamily="2" charset="-122"/>
              </a:rPr>
              <a:t>它是嵌套循环连接的一个变种，其中内层关系的每一块与外层关系的每一块对应，形成块对，在每一个块对中，一个块的每一个元组与另一个块的每一个元组形成组对，从而得到全体组对</a:t>
            </a:r>
            <a:endParaRPr lang="en-US" altLang="zh-CN" sz="2800" dirty="0" smtClean="0">
              <a:latin typeface="华文新魏" panose="02010800040101010101" pitchFamily="2" charset="-122"/>
              <a:ea typeface="华文新魏" panose="02010800040101010101" pitchFamily="2" charset="-122"/>
            </a:endParaRPr>
          </a:p>
          <a:p>
            <a:pPr algn="l">
              <a:tabLst>
                <a:tab pos="404813" algn="l"/>
                <a:tab pos="793750" algn="l"/>
                <a:tab pos="1198563" algn="l"/>
                <a:tab pos="1544638" algn="l"/>
                <a:tab pos="1890713" algn="l"/>
              </a:tabLst>
            </a:pPr>
            <a:r>
              <a:rPr lang="zh-CN" altLang="en-US" sz="2800" dirty="0" smtClean="0">
                <a:latin typeface="华文新魏" panose="02010800040101010101" pitchFamily="2" charset="-122"/>
                <a:ea typeface="华文新魏" panose="02010800040101010101" pitchFamily="2" charset="-122"/>
              </a:rPr>
              <a:t>适应于内存不能完全容纳任何一个关系时，如果我们以块的方式而不是以元组的方式处理关系，可以减少块读写次数。</a:t>
            </a:r>
          </a:p>
          <a:p>
            <a:pPr algn="l">
              <a:buFont typeface="Monotype Sorts"/>
              <a:buNone/>
              <a:tabLst>
                <a:tab pos="404813" algn="l"/>
                <a:tab pos="793750" algn="l"/>
                <a:tab pos="1198563" algn="l"/>
                <a:tab pos="1544638" algn="l"/>
                <a:tab pos="1890713" algn="l"/>
              </a:tabLst>
            </a:pPr>
            <a:r>
              <a:rPr lang="en-US" altLang="zh-CN" sz="2000" dirty="0" smtClean="0">
                <a:latin typeface="华文新魏" panose="02010800040101010101" pitchFamily="2" charset="-122"/>
                <a:ea typeface="华文新魏" panose="02010800040101010101" pitchFamily="2" charset="-122"/>
              </a:rPr>
              <a:t>	</a:t>
            </a:r>
            <a:endParaRPr lang="en-US" altLang="zh-CN" sz="2000" b="1" dirty="0" smtClean="0">
              <a:latin typeface="华文新魏" panose="02010800040101010101" pitchFamily="2" charset="-122"/>
              <a:ea typeface="华文新魏" panose="02010800040101010101" pitchFamily="2" charset="-122"/>
              <a:sym typeface="Symbol" panose="05050102010706020507" pitchFamily="18" charset="2"/>
            </a:endParaRPr>
          </a:p>
        </p:txBody>
      </p:sp>
      <p:sp>
        <p:nvSpPr>
          <p:cNvPr id="31748"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E75F9E3-77D0-476C-A8C1-543CE0D894EC}" type="slidenum">
              <a:rPr altLang="en-US" noProof="1">
                <a:solidFill>
                  <a:schemeClr val="accent2"/>
                </a:solidFill>
                <a:latin typeface="Times New Roman" panose="02020603050405020304" pitchFamily="18" charset="0"/>
                <a:ea typeface="华文楷体" panose="02010600040101010101" pitchFamily="2" charset="-122"/>
              </a:rPr>
              <a:pPr/>
              <a:t>20</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pPr>
              <a:defRPr/>
            </a:pPr>
            <a:r>
              <a:rPr kumimoji="1" lang="zh-CN" altLang="en-US" dirty="0" smtClean="0">
                <a:latin typeface="+mj-ea"/>
              </a:rPr>
              <a:t>块嵌套循环连接</a:t>
            </a:r>
            <a:r>
              <a:rPr lang="en-US" altLang="zh-CN" dirty="0">
                <a:latin typeface="隶书" panose="02010509060101010101" pitchFamily="49" charset="-122"/>
              </a:rPr>
              <a:t>(</a:t>
            </a:r>
            <a:r>
              <a:rPr lang="zh-CN" altLang="en-US" dirty="0">
                <a:latin typeface="隶书" panose="02010509060101010101" pitchFamily="49" charset="-122"/>
              </a:rPr>
              <a:t>续</a:t>
            </a:r>
            <a:r>
              <a:rPr lang="en-US" altLang="zh-CN" dirty="0">
                <a:latin typeface="隶书" panose="02010509060101010101" pitchFamily="49" charset="-122"/>
              </a:rPr>
              <a:t>)</a:t>
            </a:r>
            <a:endParaRPr kumimoji="1" lang="zh-CN" altLang="en-US" dirty="0" smtClean="0">
              <a:latin typeface="+mj-ea"/>
            </a:endParaRPr>
          </a:p>
        </p:txBody>
      </p:sp>
      <p:sp>
        <p:nvSpPr>
          <p:cNvPr id="32771" name="Rectangle 3"/>
          <p:cNvSpPr>
            <a:spLocks noGrp="1" noChangeArrowheads="1"/>
          </p:cNvSpPr>
          <p:nvPr>
            <p:ph idx="1"/>
          </p:nvPr>
        </p:nvSpPr>
        <p:spPr>
          <a:xfrm>
            <a:off x="661988" y="1509713"/>
            <a:ext cx="7185025" cy="4824412"/>
          </a:xfrm>
        </p:spPr>
        <p:txBody>
          <a:bodyPr/>
          <a:lstStyle/>
          <a:p>
            <a:pPr algn="l">
              <a:buFont typeface="Monotype Sorts"/>
              <a:buNone/>
              <a:tabLst>
                <a:tab pos="404813" algn="l"/>
                <a:tab pos="793750" algn="l"/>
                <a:tab pos="1198563" algn="l"/>
                <a:tab pos="1544638" algn="l"/>
                <a:tab pos="1890713" algn="l"/>
              </a:tabLst>
            </a:pPr>
            <a:r>
              <a:rPr lang="en-US" altLang="zh-CN" sz="2000" dirty="0" smtClean="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	</a:t>
            </a:r>
            <a:r>
              <a:rPr lang="en-US" altLang="zh-CN" sz="2400" b="1" dirty="0" smtClean="0">
                <a:latin typeface="华文新魏" panose="02010800040101010101" pitchFamily="2" charset="-122"/>
                <a:ea typeface="华文新魏" panose="02010800040101010101" pitchFamily="2" charset="-122"/>
              </a:rPr>
              <a:t>for each </a:t>
            </a:r>
            <a:r>
              <a:rPr lang="zh-CN" altLang="en-US" sz="2400" dirty="0" smtClean="0">
                <a:latin typeface="华文新魏" panose="02010800040101010101" pitchFamily="2" charset="-122"/>
                <a:ea typeface="华文新魏" panose="02010800040101010101" pitchFamily="2" charset="-122"/>
              </a:rPr>
              <a:t>块 </a:t>
            </a:r>
            <a:r>
              <a:rPr lang="en-US" altLang="zh-CN" sz="2400" i="1" dirty="0" smtClean="0">
                <a:latin typeface="华文新魏" panose="02010800040101010101" pitchFamily="2" charset="-122"/>
                <a:ea typeface="华文新魏" panose="02010800040101010101" pitchFamily="2" charset="-122"/>
              </a:rPr>
              <a:t>B</a:t>
            </a:r>
            <a:r>
              <a:rPr lang="en-US" altLang="zh-CN" sz="2400" i="1" baseline="-25000" dirty="0" smtClean="0">
                <a:latin typeface="华文新魏" panose="02010800040101010101" pitchFamily="2" charset="-122"/>
                <a:ea typeface="华文新魏" panose="02010800040101010101" pitchFamily="2" charset="-122"/>
              </a:rPr>
              <a:t>r</a:t>
            </a:r>
            <a:r>
              <a:rPr lang="en-US" altLang="zh-CN" sz="2400" b="1" dirty="0" smtClean="0">
                <a:latin typeface="华文新魏" panose="02010800040101010101" pitchFamily="2" charset="-122"/>
                <a:ea typeface="华文新魏" panose="02010800040101010101" pitchFamily="2" charset="-122"/>
              </a:rPr>
              <a:t> of</a:t>
            </a:r>
            <a:r>
              <a:rPr lang="en-US" altLang="zh-CN" sz="2400" b="1" i="1" dirty="0" smtClean="0">
                <a:latin typeface="华文新魏" panose="02010800040101010101" pitchFamily="2" charset="-122"/>
                <a:ea typeface="华文新魏" panose="02010800040101010101" pitchFamily="2" charset="-122"/>
              </a:rPr>
              <a:t> </a:t>
            </a:r>
            <a:r>
              <a:rPr lang="en-US" altLang="zh-CN" sz="2400" i="1" dirty="0" smtClean="0">
                <a:latin typeface="华文新魏" panose="02010800040101010101" pitchFamily="2" charset="-122"/>
                <a:ea typeface="华文新魏" panose="02010800040101010101" pitchFamily="2" charset="-122"/>
              </a:rPr>
              <a:t>r</a:t>
            </a:r>
            <a:r>
              <a:rPr lang="en-US" altLang="zh-CN" sz="2400" b="1" dirty="0" smtClean="0">
                <a:latin typeface="华文新魏" panose="02010800040101010101" pitchFamily="2" charset="-122"/>
                <a:ea typeface="华文新魏" panose="02010800040101010101" pitchFamily="2" charset="-122"/>
              </a:rPr>
              <a:t> do begin</a:t>
            </a:r>
            <a:br>
              <a:rPr lang="en-US" altLang="zh-CN" sz="2400" b="1" dirty="0" smtClean="0">
                <a:latin typeface="华文新魏" panose="02010800040101010101" pitchFamily="2" charset="-122"/>
                <a:ea typeface="华文新魏" panose="02010800040101010101" pitchFamily="2" charset="-122"/>
              </a:rPr>
            </a:br>
            <a:r>
              <a:rPr lang="en-US" altLang="zh-CN" sz="2400" b="1" dirty="0" smtClean="0">
                <a:latin typeface="华文新魏" panose="02010800040101010101" pitchFamily="2" charset="-122"/>
                <a:ea typeface="华文新魏" panose="02010800040101010101" pitchFamily="2" charset="-122"/>
              </a:rPr>
              <a:t>		for each</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块 </a:t>
            </a:r>
            <a:r>
              <a:rPr lang="en-US" altLang="zh-CN" sz="2400" i="1" dirty="0" err="1" smtClean="0">
                <a:latin typeface="华文新魏" panose="02010800040101010101" pitchFamily="2" charset="-122"/>
                <a:ea typeface="华文新魏" panose="02010800040101010101" pitchFamily="2" charset="-122"/>
              </a:rPr>
              <a:t>B</a:t>
            </a:r>
            <a:r>
              <a:rPr lang="en-US" altLang="zh-CN" sz="2400" i="1" baseline="-25000" dirty="0" err="1" smtClean="0">
                <a:latin typeface="华文新魏" panose="02010800040101010101" pitchFamily="2" charset="-122"/>
                <a:ea typeface="华文新魏" panose="02010800040101010101" pitchFamily="2" charset="-122"/>
              </a:rPr>
              <a:t>s</a:t>
            </a:r>
            <a:r>
              <a:rPr lang="en-US" altLang="zh-CN" sz="2400" b="1" dirty="0" smtClean="0">
                <a:latin typeface="华文新魏" panose="02010800040101010101" pitchFamily="2" charset="-122"/>
                <a:ea typeface="华文新魏" panose="02010800040101010101" pitchFamily="2" charset="-122"/>
              </a:rPr>
              <a:t> of </a:t>
            </a:r>
            <a:r>
              <a:rPr lang="en-US" altLang="zh-CN" sz="2400" b="1" i="1" dirty="0" smtClean="0">
                <a:latin typeface="华文新魏" panose="02010800040101010101" pitchFamily="2" charset="-122"/>
                <a:ea typeface="华文新魏" panose="02010800040101010101" pitchFamily="2" charset="-122"/>
              </a:rPr>
              <a:t>s </a:t>
            </a:r>
            <a:r>
              <a:rPr lang="en-US" altLang="zh-CN" sz="2400" b="1" dirty="0" smtClean="0">
                <a:latin typeface="华文新魏" panose="02010800040101010101" pitchFamily="2" charset="-122"/>
                <a:ea typeface="华文新魏" panose="02010800040101010101" pitchFamily="2" charset="-122"/>
              </a:rPr>
              <a:t>do begin</a:t>
            </a:r>
            <a:br>
              <a:rPr lang="en-US" altLang="zh-CN" sz="2400" b="1" dirty="0" smtClean="0">
                <a:latin typeface="华文新魏" panose="02010800040101010101" pitchFamily="2" charset="-122"/>
                <a:ea typeface="华文新魏" panose="02010800040101010101" pitchFamily="2" charset="-122"/>
              </a:rPr>
            </a:br>
            <a:r>
              <a:rPr lang="en-US" altLang="zh-CN" sz="2400" b="1" dirty="0" smtClean="0">
                <a:latin typeface="华文新魏" panose="02010800040101010101" pitchFamily="2" charset="-122"/>
                <a:ea typeface="华文新魏" panose="02010800040101010101" pitchFamily="2" charset="-122"/>
              </a:rPr>
              <a:t>			for each</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元组 </a:t>
            </a:r>
            <a:r>
              <a:rPr lang="en-US" altLang="zh-CN" sz="2400" i="1" dirty="0" err="1" smtClean="0">
                <a:latin typeface="华文新魏" panose="02010800040101010101" pitchFamily="2" charset="-122"/>
                <a:ea typeface="华文新魏" panose="02010800040101010101" pitchFamily="2" charset="-122"/>
              </a:rPr>
              <a:t>t</a:t>
            </a:r>
            <a:r>
              <a:rPr lang="en-US" altLang="zh-CN" sz="2400" i="1" baseline="-25000" dirty="0" err="1" smtClean="0">
                <a:latin typeface="华文新魏" panose="02010800040101010101" pitchFamily="2" charset="-122"/>
                <a:ea typeface="华文新魏" panose="02010800040101010101" pitchFamily="2" charset="-122"/>
              </a:rPr>
              <a:t>r</a:t>
            </a:r>
            <a:r>
              <a:rPr lang="en-US" altLang="zh-CN" sz="2400" i="1" dirty="0" smtClean="0">
                <a:latin typeface="华文新魏" panose="02010800040101010101" pitchFamily="2" charset="-122"/>
                <a:ea typeface="华文新魏" panose="02010800040101010101" pitchFamily="2" charset="-122"/>
              </a:rPr>
              <a:t> </a:t>
            </a:r>
            <a:r>
              <a:rPr lang="en-US" altLang="zh-CN" sz="2400" b="1" dirty="0" smtClean="0">
                <a:latin typeface="华文新魏" panose="02010800040101010101" pitchFamily="2" charset="-122"/>
                <a:ea typeface="华文新魏" panose="02010800040101010101" pitchFamily="2" charset="-122"/>
              </a:rPr>
              <a:t>in </a:t>
            </a:r>
            <a:r>
              <a:rPr lang="en-US" altLang="zh-CN" sz="2400" i="1" dirty="0" smtClean="0">
                <a:latin typeface="华文新魏" panose="02010800040101010101" pitchFamily="2" charset="-122"/>
                <a:ea typeface="华文新魏" panose="02010800040101010101" pitchFamily="2" charset="-122"/>
              </a:rPr>
              <a:t>B</a:t>
            </a:r>
            <a:r>
              <a:rPr lang="en-US" altLang="zh-CN" sz="2400" i="1" baseline="-25000" dirty="0" smtClean="0">
                <a:latin typeface="华文新魏" panose="02010800040101010101" pitchFamily="2" charset="-122"/>
                <a:ea typeface="华文新魏" panose="02010800040101010101" pitchFamily="2" charset="-122"/>
              </a:rPr>
              <a:t>r </a:t>
            </a:r>
            <a:r>
              <a:rPr lang="en-US" altLang="zh-CN" sz="2400" b="1" baseline="-25000" dirty="0" smtClean="0">
                <a:latin typeface="华文新魏" panose="02010800040101010101" pitchFamily="2" charset="-122"/>
                <a:ea typeface="华文新魏" panose="02010800040101010101" pitchFamily="2" charset="-122"/>
              </a:rPr>
              <a:t> </a:t>
            </a:r>
            <a:r>
              <a:rPr lang="en-US" altLang="zh-CN" sz="2400" b="1" dirty="0" smtClean="0">
                <a:latin typeface="华文新魏" panose="02010800040101010101" pitchFamily="2" charset="-122"/>
                <a:ea typeface="华文新魏" panose="02010800040101010101" pitchFamily="2" charset="-122"/>
              </a:rPr>
              <a:t>do begin</a:t>
            </a:r>
            <a:br>
              <a:rPr lang="en-US" altLang="zh-CN" sz="2400" b="1" dirty="0" smtClean="0">
                <a:latin typeface="华文新魏" panose="02010800040101010101" pitchFamily="2" charset="-122"/>
                <a:ea typeface="华文新魏" panose="02010800040101010101" pitchFamily="2" charset="-122"/>
              </a:rPr>
            </a:br>
            <a:r>
              <a:rPr lang="en-US" altLang="zh-CN" sz="2400" b="1" dirty="0" smtClean="0">
                <a:latin typeface="华文新魏" panose="02010800040101010101" pitchFamily="2" charset="-122"/>
                <a:ea typeface="华文新魏" panose="02010800040101010101" pitchFamily="2" charset="-122"/>
              </a:rPr>
              <a:t>				for each </a:t>
            </a:r>
            <a:r>
              <a:rPr lang="zh-CN" altLang="en-US" sz="2400" dirty="0" smtClean="0">
                <a:latin typeface="华文新魏" panose="02010800040101010101" pitchFamily="2" charset="-122"/>
                <a:ea typeface="华文新魏" panose="02010800040101010101" pitchFamily="2" charset="-122"/>
              </a:rPr>
              <a:t>元组 </a:t>
            </a:r>
            <a:r>
              <a:rPr lang="en-US" altLang="zh-CN" sz="2400" i="1" dirty="0" err="1" smtClean="0">
                <a:latin typeface="华文新魏" panose="02010800040101010101" pitchFamily="2" charset="-122"/>
                <a:ea typeface="华文新魏" panose="02010800040101010101" pitchFamily="2" charset="-122"/>
              </a:rPr>
              <a:t>t</a:t>
            </a:r>
            <a:r>
              <a:rPr lang="en-US" altLang="zh-CN" sz="2400" i="1" baseline="-25000" dirty="0" err="1" smtClean="0">
                <a:latin typeface="华文新魏" panose="02010800040101010101" pitchFamily="2" charset="-122"/>
                <a:ea typeface="华文新魏" panose="02010800040101010101" pitchFamily="2" charset="-122"/>
              </a:rPr>
              <a:t>s</a:t>
            </a:r>
            <a:r>
              <a:rPr lang="en-US" altLang="zh-CN" sz="2400" i="1" dirty="0" smtClean="0">
                <a:latin typeface="华文新魏" panose="02010800040101010101" pitchFamily="2" charset="-122"/>
                <a:ea typeface="华文新魏" panose="02010800040101010101" pitchFamily="2" charset="-122"/>
              </a:rPr>
              <a:t> </a:t>
            </a:r>
            <a:r>
              <a:rPr lang="en-US" altLang="zh-CN" sz="2400" b="1" dirty="0" smtClean="0">
                <a:latin typeface="华文新魏" panose="02010800040101010101" pitchFamily="2" charset="-122"/>
                <a:ea typeface="华文新魏" panose="02010800040101010101" pitchFamily="2" charset="-122"/>
              </a:rPr>
              <a:t>in </a:t>
            </a:r>
            <a:r>
              <a:rPr lang="en-US" altLang="zh-CN" sz="2400" i="1" dirty="0" err="1" smtClean="0">
                <a:latin typeface="华文新魏" panose="02010800040101010101" pitchFamily="2" charset="-122"/>
                <a:ea typeface="华文新魏" panose="02010800040101010101" pitchFamily="2" charset="-122"/>
              </a:rPr>
              <a:t>B</a:t>
            </a:r>
            <a:r>
              <a:rPr lang="en-US" altLang="zh-CN" sz="2400" i="1" baseline="-25000" dirty="0" err="1" smtClean="0">
                <a:latin typeface="华文新魏" panose="02010800040101010101" pitchFamily="2" charset="-122"/>
                <a:ea typeface="华文新魏" panose="02010800040101010101" pitchFamily="2" charset="-122"/>
              </a:rPr>
              <a:t>s</a:t>
            </a:r>
            <a:r>
              <a:rPr lang="en-US" altLang="zh-CN" sz="2400" i="1" dirty="0" smtClean="0">
                <a:latin typeface="华文新魏" panose="02010800040101010101" pitchFamily="2" charset="-122"/>
                <a:ea typeface="华文新魏" panose="02010800040101010101" pitchFamily="2" charset="-122"/>
              </a:rPr>
              <a:t> </a:t>
            </a:r>
            <a:r>
              <a:rPr lang="en-US" altLang="zh-CN" sz="2400" b="1" dirty="0" smtClean="0">
                <a:latin typeface="华文新魏" panose="02010800040101010101" pitchFamily="2" charset="-122"/>
                <a:ea typeface="华文新魏" panose="02010800040101010101" pitchFamily="2" charset="-122"/>
              </a:rPr>
              <a:t>do begin</a:t>
            </a:r>
            <a:br>
              <a:rPr lang="en-US" altLang="zh-CN" sz="2400" b="1" dirty="0" smtClean="0">
                <a:latin typeface="华文新魏" panose="02010800040101010101" pitchFamily="2" charset="-122"/>
                <a:ea typeface="华文新魏" panose="02010800040101010101" pitchFamily="2" charset="-122"/>
              </a:rPr>
            </a:br>
            <a:r>
              <a:rPr lang="en-US" altLang="zh-CN" sz="2400" b="1"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测试元组对 </a:t>
            </a:r>
            <a:r>
              <a:rPr lang="en-US" altLang="zh-CN" sz="2400" dirty="0" smtClean="0">
                <a:latin typeface="华文新魏" panose="02010800040101010101" pitchFamily="2" charset="-122"/>
                <a:ea typeface="华文新魏" panose="02010800040101010101" pitchFamily="2" charset="-122"/>
              </a:rPr>
              <a:t>(</a:t>
            </a:r>
            <a:r>
              <a:rPr lang="en-US" altLang="zh-CN" sz="2400" i="1" dirty="0" err="1" smtClean="0">
                <a:latin typeface="华文新魏" panose="02010800040101010101" pitchFamily="2" charset="-122"/>
                <a:ea typeface="华文新魏" panose="02010800040101010101" pitchFamily="2" charset="-122"/>
              </a:rPr>
              <a:t>t</a:t>
            </a:r>
            <a:r>
              <a:rPr lang="en-US" altLang="zh-CN" sz="2400" i="1" baseline="-25000" dirty="0" err="1" smtClean="0">
                <a:latin typeface="华文新魏" panose="02010800040101010101" pitchFamily="2" charset="-122"/>
                <a:ea typeface="华文新魏" panose="02010800040101010101" pitchFamily="2" charset="-122"/>
              </a:rPr>
              <a:t>r</a:t>
            </a:r>
            <a:r>
              <a:rPr lang="en-US" altLang="zh-CN" sz="2400" i="1" dirty="0" err="1" smtClean="0">
                <a:latin typeface="华文新魏" panose="02010800040101010101" pitchFamily="2" charset="-122"/>
                <a:ea typeface="华文新魏" panose="02010800040101010101" pitchFamily="2" charset="-122"/>
              </a:rPr>
              <a:t>,t</a:t>
            </a:r>
            <a:r>
              <a:rPr lang="en-US" altLang="zh-CN" sz="2400" i="1" baseline="-25000" dirty="0" err="1" smtClean="0">
                <a:latin typeface="华文新魏" panose="02010800040101010101" pitchFamily="2" charset="-122"/>
                <a:ea typeface="华文新魏" panose="02010800040101010101" pitchFamily="2" charset="-122"/>
              </a:rPr>
              <a:t>s</a:t>
            </a:r>
            <a:r>
              <a:rPr lang="en-US" altLang="zh-CN" sz="2400" i="1"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是否满足连接条件 </a:t>
            </a:r>
            <a:br>
              <a:rPr lang="zh-CN" altLang="en-US" sz="2400" dirty="0" smtClean="0">
                <a:latin typeface="华文新魏" panose="02010800040101010101" pitchFamily="2" charset="-122"/>
                <a:ea typeface="华文新魏" panose="02010800040101010101" pitchFamily="2" charset="-122"/>
              </a:rPr>
            </a:br>
            <a:r>
              <a:rPr lang="zh-CN" altLang="en-US" sz="2400" dirty="0" smtClean="0">
                <a:latin typeface="华文新魏" panose="02010800040101010101" pitchFamily="2" charset="-122"/>
                <a:ea typeface="华文新魏" panose="02010800040101010101" pitchFamily="2" charset="-122"/>
              </a:rPr>
              <a:t>					如果满足，把 </a:t>
            </a:r>
            <a:r>
              <a:rPr lang="en-US" altLang="zh-CN" sz="2400" i="1" dirty="0" err="1" smtClean="0">
                <a:latin typeface="华文新魏" panose="02010800040101010101" pitchFamily="2" charset="-122"/>
                <a:ea typeface="华文新魏" panose="02010800040101010101" pitchFamily="2" charset="-122"/>
              </a:rPr>
              <a:t>t</a:t>
            </a:r>
            <a:r>
              <a:rPr lang="en-US" altLang="zh-CN" sz="2400" i="1" baseline="-25000" dirty="0" err="1" smtClean="0">
                <a:latin typeface="华文新魏" panose="02010800040101010101" pitchFamily="2" charset="-122"/>
                <a:ea typeface="华文新魏" panose="02010800040101010101" pitchFamily="2" charset="-122"/>
              </a:rPr>
              <a:t>r</a:t>
            </a:r>
            <a:r>
              <a:rPr lang="en-US" altLang="zh-CN" sz="2400" i="1" baseline="30000" dirty="0" smtClean="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i="1"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sz="2400" i="1" baseline="-25000" dirty="0" err="1"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加入到结果中				    </a:t>
            </a:r>
            <a:r>
              <a:rPr lang="en-US" altLang="zh-CN" sz="2400" b="1" dirty="0" smtClean="0">
                <a:latin typeface="华文新魏" panose="02010800040101010101" pitchFamily="2" charset="-122"/>
                <a:ea typeface="华文新魏" panose="02010800040101010101" pitchFamily="2" charset="-122"/>
                <a:sym typeface="Symbol" panose="05050102010706020507" pitchFamily="18" charset="2"/>
              </a:rPr>
              <a:t>end</a:t>
            </a:r>
            <a:br>
              <a:rPr lang="en-US" altLang="zh-CN" sz="2400" b="1" dirty="0" smtClean="0">
                <a:latin typeface="华文新魏" panose="02010800040101010101" pitchFamily="2" charset="-122"/>
                <a:ea typeface="华文新魏" panose="02010800040101010101" pitchFamily="2" charset="-122"/>
                <a:sym typeface="Symbol" panose="05050102010706020507" pitchFamily="18" charset="2"/>
              </a:rPr>
            </a:br>
            <a:r>
              <a:rPr lang="en-US" altLang="zh-CN" sz="2400" b="1" dirty="0" smtClean="0">
                <a:latin typeface="华文新魏" panose="02010800040101010101" pitchFamily="2" charset="-122"/>
                <a:ea typeface="华文新魏" panose="02010800040101010101" pitchFamily="2" charset="-122"/>
                <a:sym typeface="Symbol" panose="05050102010706020507" pitchFamily="18" charset="2"/>
              </a:rPr>
              <a:t>			end</a:t>
            </a:r>
            <a:br>
              <a:rPr lang="en-US" altLang="zh-CN" sz="2400" b="1" dirty="0" smtClean="0">
                <a:latin typeface="华文新魏" panose="02010800040101010101" pitchFamily="2" charset="-122"/>
                <a:ea typeface="华文新魏" panose="02010800040101010101" pitchFamily="2" charset="-122"/>
                <a:sym typeface="Symbol" panose="05050102010706020507" pitchFamily="18" charset="2"/>
              </a:rPr>
            </a:br>
            <a:r>
              <a:rPr lang="en-US" altLang="zh-CN" sz="2400" b="1" dirty="0" smtClean="0">
                <a:latin typeface="华文新魏" panose="02010800040101010101" pitchFamily="2" charset="-122"/>
                <a:ea typeface="华文新魏" panose="02010800040101010101" pitchFamily="2" charset="-122"/>
                <a:sym typeface="Symbol" panose="05050102010706020507" pitchFamily="18" charset="2"/>
              </a:rPr>
              <a:t>		end</a:t>
            </a:r>
            <a:br>
              <a:rPr lang="en-US" altLang="zh-CN" sz="2400" b="1" dirty="0" smtClean="0">
                <a:latin typeface="华文新魏" panose="02010800040101010101" pitchFamily="2" charset="-122"/>
                <a:ea typeface="华文新魏" panose="02010800040101010101" pitchFamily="2" charset="-122"/>
                <a:sym typeface="Symbol" panose="05050102010706020507" pitchFamily="18" charset="2"/>
              </a:rPr>
            </a:br>
            <a:r>
              <a:rPr lang="en-US" altLang="zh-CN" sz="2400" b="1" dirty="0" smtClean="0">
                <a:latin typeface="华文新魏" panose="02010800040101010101" pitchFamily="2" charset="-122"/>
                <a:ea typeface="华文新魏" panose="02010800040101010101" pitchFamily="2" charset="-122"/>
                <a:sym typeface="Symbol" panose="05050102010706020507" pitchFamily="18" charset="2"/>
              </a:rPr>
              <a:t>	end</a:t>
            </a:r>
          </a:p>
        </p:txBody>
      </p:sp>
      <p:sp>
        <p:nvSpPr>
          <p:cNvPr id="32772"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1709CC-DC84-47CE-BCCF-BA5DF411B5FA}" type="slidenum">
              <a:rPr altLang="en-US" noProof="1">
                <a:solidFill>
                  <a:schemeClr val="accent2"/>
                </a:solidFill>
                <a:latin typeface="Times New Roman" panose="02020603050405020304" pitchFamily="18" charset="0"/>
                <a:ea typeface="华文楷体" panose="02010600040101010101" pitchFamily="2" charset="-122"/>
              </a:rPr>
              <a:pPr/>
              <a:t>21</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dirty="0" smtClean="0">
                <a:latin typeface="隶书" panose="02010509060101010101" pitchFamily="49" charset="-122"/>
              </a:rPr>
              <a:t>块嵌套循环连接</a:t>
            </a:r>
            <a:r>
              <a:rPr lang="en-US" altLang="zh-CN" dirty="0" smtClean="0">
                <a:latin typeface="隶书" panose="02010509060101010101" pitchFamily="49" charset="-122"/>
              </a:rPr>
              <a:t>(</a:t>
            </a:r>
            <a:r>
              <a:rPr lang="zh-CN" altLang="en-US" dirty="0" smtClean="0">
                <a:latin typeface="隶书" panose="02010509060101010101" pitchFamily="49" charset="-122"/>
              </a:rPr>
              <a:t>续</a:t>
            </a:r>
            <a:r>
              <a:rPr lang="en-US" altLang="zh-CN" dirty="0" smtClean="0">
                <a:latin typeface="隶书" panose="02010509060101010101" pitchFamily="49" charset="-122"/>
              </a:rPr>
              <a:t>)</a:t>
            </a:r>
          </a:p>
        </p:txBody>
      </p:sp>
      <p:sp>
        <p:nvSpPr>
          <p:cNvPr id="33795" name="Rectangle 3"/>
          <p:cNvSpPr>
            <a:spLocks noGrp="1" noChangeArrowheads="1"/>
          </p:cNvSpPr>
          <p:nvPr>
            <p:ph idx="1"/>
          </p:nvPr>
        </p:nvSpPr>
        <p:spPr>
          <a:xfrm>
            <a:off x="279400" y="1428750"/>
            <a:ext cx="8124825" cy="5059363"/>
          </a:xfrm>
        </p:spPr>
        <p:txBody>
          <a:bodyPr/>
          <a:lstStyle/>
          <a:p>
            <a:r>
              <a:rPr lang="zh-CN" altLang="en-US" sz="2400" dirty="0" smtClean="0">
                <a:latin typeface="华文新魏" panose="02010800040101010101" pitchFamily="2" charset="-122"/>
                <a:ea typeface="华文新魏" panose="02010800040101010101" pitchFamily="2" charset="-122"/>
              </a:rPr>
              <a:t>最坏情况</a:t>
            </a:r>
            <a:endParaRPr lang="en-US" altLang="zh-CN" sz="2400" dirty="0" smtClean="0">
              <a:latin typeface="华文新魏" panose="02010800040101010101" pitchFamily="2" charset="-122"/>
              <a:ea typeface="华文新魏" panose="02010800040101010101" pitchFamily="2" charset="-122"/>
            </a:endParaRPr>
          </a:p>
          <a:p>
            <a:pPr lvl="1"/>
            <a:r>
              <a:rPr lang="en-US" altLang="zh-CN" sz="2000" i="1" dirty="0" smtClean="0">
                <a:latin typeface="华文新魏" panose="02010800040101010101" pitchFamily="2" charset="-122"/>
                <a:ea typeface="华文新魏" panose="02010800040101010101" pitchFamily="2" charset="-122"/>
              </a:rPr>
              <a:t>(</a:t>
            </a:r>
            <a:r>
              <a:rPr lang="en-US" altLang="zh-CN" sz="2000" i="1" dirty="0" err="1" smtClean="0">
                <a:latin typeface="华文新魏" panose="02010800040101010101" pitchFamily="2" charset="-122"/>
                <a:ea typeface="华文新魏" panose="02010800040101010101" pitchFamily="2" charset="-122"/>
              </a:rPr>
              <a:t>b</a:t>
            </a:r>
            <a:r>
              <a:rPr lang="en-US" altLang="zh-CN" sz="2000" i="1" baseline="-25000" dirty="0" err="1" smtClean="0">
                <a:latin typeface="华文新魏" panose="02010800040101010101" pitchFamily="2" charset="-122"/>
                <a:ea typeface="华文新魏" panose="02010800040101010101" pitchFamily="2" charset="-122"/>
              </a:rPr>
              <a:t>r</a:t>
            </a:r>
            <a:r>
              <a:rPr lang="en-US" altLang="zh-CN" sz="2000" i="1" dirty="0" smtClean="0">
                <a:latin typeface="华文新魏" panose="02010800040101010101" pitchFamily="2" charset="-122"/>
                <a:ea typeface="华文新魏" panose="02010800040101010101" pitchFamily="2" charset="-122"/>
              </a:rPr>
              <a:t>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b</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 + </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b</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次块传输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+ 2 * </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b</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2000" i="1"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000" dirty="0" smtClean="0">
                <a:latin typeface="华文新魏" panose="02010800040101010101" pitchFamily="2" charset="-122"/>
                <a:ea typeface="华文新魏" panose="02010800040101010101" pitchFamily="2" charset="-122"/>
              </a:rPr>
              <a:t>次磁盘搜索</a:t>
            </a:r>
            <a:endParaRPr lang="zh-CN" altLang="en-US" sz="2000" dirty="0" smtClean="0">
              <a:latin typeface="华文新魏" panose="02010800040101010101" pitchFamily="2" charset="-122"/>
              <a:ea typeface="华文新魏" panose="02010800040101010101" pitchFamily="2" charset="-122"/>
              <a:sym typeface="Symbol" panose="05050102010706020507" pitchFamily="18" charset="2"/>
            </a:endParaRPr>
          </a:p>
          <a:p>
            <a:pPr lvl="1"/>
            <a:r>
              <a:rPr lang="zh-CN" altLang="en-US" sz="2000" dirty="0" smtClean="0">
                <a:latin typeface="华文新魏" panose="02010800040101010101" pitchFamily="2" charset="-122"/>
                <a:ea typeface="华文新魏" panose="02010800040101010101" pitchFamily="2" charset="-122"/>
              </a:rPr>
              <a:t>对于外层关系中的每一个块，内层关系</a:t>
            </a:r>
            <a:r>
              <a:rPr lang="en-US" altLang="zh-CN" sz="2000" dirty="0" smtClean="0">
                <a:latin typeface="华文新魏" panose="02010800040101010101" pitchFamily="2" charset="-122"/>
                <a:ea typeface="华文新魏" panose="02010800040101010101" pitchFamily="2" charset="-122"/>
              </a:rPr>
              <a:t>s</a:t>
            </a:r>
            <a:r>
              <a:rPr lang="zh-CN" altLang="en-US" sz="2000" dirty="0" smtClean="0">
                <a:latin typeface="华文新魏" panose="02010800040101010101" pitchFamily="2" charset="-122"/>
                <a:ea typeface="华文新魏" panose="02010800040101010101" pitchFamily="2" charset="-122"/>
              </a:rPr>
              <a:t>的每一块只需读取一次，不需要对每一个元组读一次</a:t>
            </a:r>
            <a:endParaRPr lang="zh-CN" altLang="en-US" sz="2000" dirty="0" smtClean="0">
              <a:latin typeface="华文新魏" panose="02010800040101010101" pitchFamily="2" charset="-122"/>
              <a:ea typeface="华文新魏" panose="02010800040101010101" pitchFamily="2" charset="-122"/>
              <a:sym typeface="Symbol" panose="05050102010706020507" pitchFamily="18" charset="2"/>
            </a:endParaRPr>
          </a:p>
          <a:p>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最好的情况</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内存能够容纳内层关系</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a:t>
            </a:r>
          </a:p>
          <a:p>
            <a:pPr lvl="1"/>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b</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b</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次块传输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+ 2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次磁盘搜索</a:t>
            </a:r>
            <a:endParaRPr lang="en-US" altLang="zh-CN" sz="2000" dirty="0" smtClean="0">
              <a:latin typeface="华文新魏" panose="02010800040101010101" pitchFamily="2" charset="-122"/>
              <a:ea typeface="华文新魏" panose="02010800040101010101" pitchFamily="2" charset="-122"/>
              <a:sym typeface="Symbol" panose="05050102010706020507" pitchFamily="18" charset="2"/>
            </a:endParaRPr>
          </a:p>
          <a:p>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以</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student</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和</a:t>
            </a:r>
            <a:r>
              <a:rPr lang="en-US" altLang="zh-CN" sz="2400" dirty="0" err="1" smtClean="0">
                <a:latin typeface="华文新魏" panose="02010800040101010101" pitchFamily="2" charset="-122"/>
                <a:ea typeface="华文新魏" panose="02010800040101010101" pitchFamily="2" charset="-122"/>
                <a:sym typeface="Symbol" panose="05050102010706020507" pitchFamily="18" charset="2"/>
              </a:rPr>
              <a:t>sc</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为例</a:t>
            </a:r>
            <a:endParaRPr lang="en-US" altLang="zh-CN" sz="2400" dirty="0" smtClean="0">
              <a:latin typeface="华文新魏" panose="02010800040101010101" pitchFamily="2" charset="-122"/>
              <a:ea typeface="华文新魏" panose="02010800040101010101" pitchFamily="2" charset="-122"/>
              <a:sym typeface="Symbol" panose="05050102010706020507" pitchFamily="18" charset="2"/>
            </a:endParaRPr>
          </a:p>
          <a:p>
            <a:pPr lvl="1"/>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最坏情况：为</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student</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的每一块读取</a:t>
            </a:r>
            <a:r>
              <a:rPr lang="en-US" altLang="zh-CN" sz="2000" dirty="0" err="1" smtClean="0">
                <a:latin typeface="华文新魏" panose="02010800040101010101" pitchFamily="2" charset="-122"/>
                <a:ea typeface="华文新魏" panose="02010800040101010101" pitchFamily="2" charset="-122"/>
                <a:sym typeface="Symbol" panose="05050102010706020507" pitchFamily="18" charset="2"/>
              </a:rPr>
              <a:t>sc</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的所有块：</a:t>
            </a:r>
            <a:endParaRPr lang="en-US" altLang="zh-CN" sz="2000" dirty="0" smtClean="0">
              <a:latin typeface="华文新魏" panose="02010800040101010101" pitchFamily="2" charset="-122"/>
              <a:ea typeface="华文新魏" panose="02010800040101010101" pitchFamily="2" charset="-122"/>
              <a:sym typeface="Symbol" panose="05050102010706020507" pitchFamily="18" charset="2"/>
            </a:endParaRPr>
          </a:p>
          <a:p>
            <a:pPr lvl="2"/>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块传输：</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100</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400+100=40100</a:t>
            </a:r>
          </a:p>
          <a:p>
            <a:pPr lvl="2"/>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块搜索：</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2</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100=200</a:t>
            </a:r>
          </a:p>
          <a:p>
            <a:pPr lvl="1"/>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最好情况：</a:t>
            </a:r>
            <a:endParaRPr lang="en-US" altLang="zh-CN" sz="2000" dirty="0" smtClean="0">
              <a:latin typeface="华文新魏" panose="02010800040101010101" pitchFamily="2" charset="-122"/>
              <a:ea typeface="华文新魏" panose="02010800040101010101" pitchFamily="2" charset="-122"/>
              <a:sym typeface="Symbol" panose="05050102010706020507" pitchFamily="18" charset="2"/>
            </a:endParaRPr>
          </a:p>
          <a:p>
            <a:pPr lvl="2"/>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块传输：</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100+400=500</a:t>
            </a:r>
          </a:p>
          <a:p>
            <a:pPr lvl="2"/>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块搜索：</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2</a:t>
            </a:r>
            <a:endParaRPr lang="zh-CN" altLang="en-US" sz="2000" dirty="0" smtClean="0">
              <a:latin typeface="华文新魏" panose="02010800040101010101" pitchFamily="2" charset="-122"/>
              <a:ea typeface="华文新魏" panose="02010800040101010101" pitchFamily="2" charset="-122"/>
              <a:sym typeface="Symbol" panose="05050102010706020507" pitchFamily="18" charset="2"/>
            </a:endParaRPr>
          </a:p>
        </p:txBody>
      </p:sp>
      <p:sp>
        <p:nvSpPr>
          <p:cNvPr id="33796"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267E808-F900-40A0-A088-90B45458472A}" type="slidenum">
              <a:rPr altLang="en-US" noProof="1">
                <a:solidFill>
                  <a:schemeClr val="accent2"/>
                </a:solidFill>
                <a:latin typeface="Times New Roman" panose="02020603050405020304" pitchFamily="18" charset="0"/>
                <a:ea typeface="华文楷体" panose="02010600040101010101" pitchFamily="2" charset="-122"/>
              </a:rPr>
              <a:pPr/>
              <a:t>22</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
        <p:nvSpPr>
          <p:cNvPr id="6" name="文本框 5"/>
          <p:cNvSpPr txBox="1"/>
          <p:nvPr/>
        </p:nvSpPr>
        <p:spPr>
          <a:xfrm>
            <a:off x="5817263" y="4664453"/>
            <a:ext cx="2174032" cy="1569660"/>
          </a:xfrm>
          <a:prstGeom prst="rect">
            <a:avLst/>
          </a:prstGeom>
          <a:noFill/>
        </p:spPr>
        <p:txBody>
          <a:bodyPr wrap="square" rtlCol="0">
            <a:spAutoFit/>
          </a:bodyPr>
          <a:lstStyle/>
          <a:p>
            <a:r>
              <a:rPr lang="en-US" altLang="zh-CN" dirty="0">
                <a:solidFill>
                  <a:schemeClr val="accent6">
                    <a:lumMod val="75000"/>
                    <a:lumOff val="25000"/>
                  </a:schemeClr>
                </a:solidFill>
                <a:latin typeface="华文新魏" panose="02010800040101010101" pitchFamily="2" charset="-122"/>
                <a:ea typeface="华文新魏" panose="02010800040101010101" pitchFamily="2" charset="-122"/>
              </a:rPr>
              <a:t>Student </a:t>
            </a:r>
            <a:r>
              <a:rPr lang="zh-CN" altLang="en-US" dirty="0">
                <a:solidFill>
                  <a:schemeClr val="accent6">
                    <a:lumMod val="75000"/>
                    <a:lumOff val="25000"/>
                  </a:schemeClr>
                </a:solidFill>
                <a:latin typeface="华文新魏" panose="02010800040101010101" pitchFamily="2" charset="-122"/>
                <a:ea typeface="华文新魏" panose="02010800040101010101" pitchFamily="2" charset="-122"/>
              </a:rPr>
              <a:t>表的记录数</a:t>
            </a:r>
            <a:r>
              <a:rPr lang="en-US" altLang="zh-CN" dirty="0">
                <a:solidFill>
                  <a:schemeClr val="accent6">
                    <a:lumMod val="75000"/>
                    <a:lumOff val="25000"/>
                  </a:schemeClr>
                </a:solidFill>
                <a:latin typeface="华文新魏" panose="02010800040101010101" pitchFamily="2" charset="-122"/>
                <a:ea typeface="华文新魏" panose="02010800040101010101" pitchFamily="2" charset="-122"/>
              </a:rPr>
              <a:t>: 5,000</a:t>
            </a:r>
            <a:r>
              <a:rPr lang="zh-CN" altLang="en-US" dirty="0">
                <a:solidFill>
                  <a:schemeClr val="accent6">
                    <a:lumMod val="75000"/>
                    <a:lumOff val="25000"/>
                  </a:schemeClr>
                </a:solidFill>
                <a:latin typeface="华文新魏" panose="02010800040101010101" pitchFamily="2" charset="-122"/>
                <a:ea typeface="华文新魏" panose="02010800040101010101" pitchFamily="2" charset="-122"/>
              </a:rPr>
              <a:t>；</a:t>
            </a:r>
            <a:r>
              <a:rPr lang="en-US" altLang="zh-CN" dirty="0" err="1">
                <a:solidFill>
                  <a:schemeClr val="accent6">
                    <a:lumMod val="75000"/>
                    <a:lumOff val="25000"/>
                  </a:schemeClr>
                </a:solidFill>
                <a:latin typeface="华文新魏" panose="02010800040101010101" pitchFamily="2" charset="-122"/>
                <a:ea typeface="华文新魏" panose="02010800040101010101" pitchFamily="2" charset="-122"/>
              </a:rPr>
              <a:t>sc</a:t>
            </a:r>
            <a:r>
              <a:rPr lang="zh-CN" altLang="en-US" dirty="0">
                <a:solidFill>
                  <a:schemeClr val="accent6">
                    <a:lumMod val="75000"/>
                    <a:lumOff val="25000"/>
                  </a:schemeClr>
                </a:solidFill>
                <a:latin typeface="华文新魏" panose="02010800040101010101" pitchFamily="2" charset="-122"/>
                <a:ea typeface="华文新魏" panose="02010800040101010101" pitchFamily="2" charset="-122"/>
              </a:rPr>
              <a:t>表的记录数</a:t>
            </a:r>
            <a:r>
              <a:rPr lang="en-US" altLang="zh-CN" dirty="0">
                <a:solidFill>
                  <a:schemeClr val="accent6">
                    <a:lumMod val="75000"/>
                    <a:lumOff val="25000"/>
                  </a:schemeClr>
                </a:solidFill>
                <a:latin typeface="华文新魏" panose="02010800040101010101" pitchFamily="2" charset="-122"/>
                <a:ea typeface="华文新魏" panose="02010800040101010101" pitchFamily="2" charset="-122"/>
              </a:rPr>
              <a:t>: 10,000</a:t>
            </a:r>
            <a:r>
              <a:rPr lang="zh-CN" altLang="en-US" dirty="0">
                <a:solidFill>
                  <a:schemeClr val="accent6">
                    <a:lumMod val="75000"/>
                    <a:lumOff val="25000"/>
                  </a:schemeClr>
                </a:solidFill>
                <a:latin typeface="华文新魏" panose="02010800040101010101" pitchFamily="2" charset="-122"/>
                <a:ea typeface="华文新魏" panose="02010800040101010101" pitchFamily="2" charset="-122"/>
              </a:rPr>
              <a:t>。</a:t>
            </a:r>
          </a:p>
          <a:p>
            <a:r>
              <a:rPr lang="en-US" altLang="zh-CN" dirty="0">
                <a:solidFill>
                  <a:schemeClr val="accent6">
                    <a:lumMod val="75000"/>
                    <a:lumOff val="25000"/>
                  </a:schemeClr>
                </a:solidFill>
                <a:latin typeface="华文新魏" panose="02010800040101010101" pitchFamily="2" charset="-122"/>
                <a:ea typeface="华文新魏" panose="02010800040101010101" pitchFamily="2" charset="-122"/>
              </a:rPr>
              <a:t>Student </a:t>
            </a:r>
            <a:r>
              <a:rPr lang="zh-CN" altLang="en-US" dirty="0">
                <a:solidFill>
                  <a:schemeClr val="accent6">
                    <a:lumMod val="75000"/>
                    <a:lumOff val="25000"/>
                  </a:schemeClr>
                </a:solidFill>
                <a:latin typeface="华文新魏" panose="02010800040101010101" pitchFamily="2" charset="-122"/>
                <a:ea typeface="华文新魏" panose="02010800040101010101" pitchFamily="2" charset="-122"/>
              </a:rPr>
              <a:t>表的磁盘块数</a:t>
            </a:r>
            <a:r>
              <a:rPr lang="en-US" altLang="zh-CN" dirty="0">
                <a:solidFill>
                  <a:schemeClr val="accent6">
                    <a:lumMod val="75000"/>
                    <a:lumOff val="25000"/>
                  </a:schemeClr>
                </a:solidFill>
                <a:latin typeface="华文新魏" panose="02010800040101010101" pitchFamily="2" charset="-122"/>
                <a:ea typeface="华文新魏" panose="02010800040101010101" pitchFamily="2" charset="-122"/>
              </a:rPr>
              <a:t>: 100</a:t>
            </a:r>
            <a:r>
              <a:rPr lang="zh-CN" altLang="en-US" dirty="0">
                <a:solidFill>
                  <a:schemeClr val="accent6">
                    <a:lumMod val="75000"/>
                    <a:lumOff val="25000"/>
                  </a:schemeClr>
                </a:solidFill>
                <a:latin typeface="华文新魏" panose="02010800040101010101" pitchFamily="2" charset="-122"/>
                <a:ea typeface="华文新魏" panose="02010800040101010101" pitchFamily="2" charset="-122"/>
              </a:rPr>
              <a:t>；</a:t>
            </a:r>
            <a:r>
              <a:rPr lang="en-US" altLang="zh-CN" dirty="0" err="1">
                <a:solidFill>
                  <a:schemeClr val="accent6">
                    <a:lumMod val="75000"/>
                    <a:lumOff val="25000"/>
                  </a:schemeClr>
                </a:solidFill>
                <a:latin typeface="华文新魏" panose="02010800040101010101" pitchFamily="2" charset="-122"/>
                <a:ea typeface="华文新魏" panose="02010800040101010101" pitchFamily="2" charset="-122"/>
              </a:rPr>
              <a:t>sc</a:t>
            </a:r>
            <a:r>
              <a:rPr lang="zh-CN" altLang="en-US" dirty="0">
                <a:solidFill>
                  <a:schemeClr val="accent6">
                    <a:lumMod val="75000"/>
                    <a:lumOff val="25000"/>
                  </a:schemeClr>
                </a:solidFill>
                <a:latin typeface="华文新魏" panose="02010800040101010101" pitchFamily="2" charset="-122"/>
                <a:ea typeface="华文新魏" panose="02010800040101010101" pitchFamily="2" charset="-122"/>
              </a:rPr>
              <a:t>表的磁盘块数</a:t>
            </a:r>
            <a:r>
              <a:rPr lang="en-US" altLang="zh-CN" dirty="0">
                <a:solidFill>
                  <a:schemeClr val="accent6">
                    <a:lumMod val="75000"/>
                    <a:lumOff val="25000"/>
                  </a:schemeClr>
                </a:solidFill>
                <a:latin typeface="华文新魏" panose="02010800040101010101" pitchFamily="2" charset="-122"/>
                <a:ea typeface="华文新魏" panose="02010800040101010101" pitchFamily="2" charset="-122"/>
              </a:rPr>
              <a:t>:  400</a:t>
            </a:r>
            <a:endParaRPr lang="zh-CN" altLang="en-US" dirty="0">
              <a:solidFill>
                <a:schemeClr val="accent6">
                  <a:lumMod val="75000"/>
                  <a:lumOff val="25000"/>
                </a:schemeClr>
              </a:solidFill>
              <a:latin typeface="华文新魏" panose="02010800040101010101" pitchFamily="2" charset="-122"/>
              <a:ea typeface="华文新魏" panose="02010800040101010101" pitchFamily="2"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mtClean="0">
                <a:latin typeface="隶书" panose="02010509060101010101" pitchFamily="49" charset="-122"/>
              </a:rPr>
              <a:t>块嵌套循环连接 </a:t>
            </a:r>
            <a:r>
              <a:rPr lang="en-US" altLang="zh-CN" smtClean="0">
                <a:latin typeface="隶书" panose="02010509060101010101" pitchFamily="49" charset="-122"/>
              </a:rPr>
              <a:t>(</a:t>
            </a:r>
            <a:r>
              <a:rPr lang="zh-CN" altLang="en-US" smtClean="0">
                <a:latin typeface="隶书" panose="02010509060101010101" pitchFamily="49" charset="-122"/>
              </a:rPr>
              <a:t>续</a:t>
            </a:r>
            <a:r>
              <a:rPr lang="en-US" altLang="zh-CN" smtClean="0">
                <a:latin typeface="隶书" panose="02010509060101010101" pitchFamily="49" charset="-122"/>
              </a:rPr>
              <a:t>)</a:t>
            </a:r>
          </a:p>
        </p:txBody>
      </p:sp>
      <p:sp>
        <p:nvSpPr>
          <p:cNvPr id="34819" name="Rectangle 3"/>
          <p:cNvSpPr>
            <a:spLocks noGrp="1" noChangeArrowheads="1"/>
          </p:cNvSpPr>
          <p:nvPr>
            <p:ph idx="1"/>
          </p:nvPr>
        </p:nvSpPr>
        <p:spPr>
          <a:xfrm>
            <a:off x="279400" y="1428750"/>
            <a:ext cx="8124825" cy="5059363"/>
          </a:xfrm>
        </p:spPr>
        <p:txBody>
          <a:bodyPr/>
          <a:lstStyle/>
          <a:p>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改进嵌套循环与块嵌套循环算法</a:t>
            </a:r>
            <a:endParaRPr lang="en-US" altLang="zh-CN" sz="2400" dirty="0" smtClean="0">
              <a:latin typeface="华文新魏" panose="02010800040101010101" pitchFamily="2" charset="-122"/>
              <a:ea typeface="华文新魏" panose="02010800040101010101" pitchFamily="2" charset="-122"/>
              <a:sym typeface="Symbol" panose="05050102010706020507" pitchFamily="18" charset="2"/>
            </a:endParaRPr>
          </a:p>
          <a:p>
            <a:pPr lvl="1"/>
            <a:r>
              <a:rPr lang="zh-CN" altLang="en-US" sz="2200" dirty="0" smtClean="0">
                <a:latin typeface="华文新魏" panose="02010800040101010101" pitchFamily="2" charset="-122"/>
                <a:ea typeface="华文新魏" panose="02010800040101010101" pitchFamily="2" charset="-122"/>
              </a:rPr>
              <a:t>在块嵌套循环中，如果内存中有 </a:t>
            </a:r>
            <a:r>
              <a:rPr lang="en-US" altLang="zh-CN" sz="2200" i="1" dirty="0" smtClean="0">
                <a:latin typeface="华文新魏" panose="02010800040101010101" pitchFamily="2" charset="-122"/>
                <a:ea typeface="华文新魏" panose="02010800040101010101" pitchFamily="2" charset="-122"/>
              </a:rPr>
              <a:t>M </a:t>
            </a:r>
            <a:r>
              <a:rPr lang="zh-CN" altLang="en-US" sz="2200" dirty="0" smtClean="0">
                <a:latin typeface="华文新魏" panose="02010800040101010101" pitchFamily="2" charset="-122"/>
                <a:ea typeface="华文新魏" panose="02010800040101010101" pitchFamily="2" charset="-122"/>
              </a:rPr>
              <a:t>块，使用 </a:t>
            </a:r>
            <a:r>
              <a:rPr lang="en-US" altLang="zh-CN" sz="2200" i="1" dirty="0" smtClean="0">
                <a:latin typeface="华文新魏" panose="02010800040101010101" pitchFamily="2" charset="-122"/>
                <a:ea typeface="华文新魏" panose="02010800040101010101" pitchFamily="2" charset="-122"/>
              </a:rPr>
              <a:t>M - </a:t>
            </a:r>
            <a:r>
              <a:rPr lang="en-US" altLang="zh-CN" sz="2200" dirty="0" smtClean="0">
                <a:latin typeface="华文新魏" panose="02010800040101010101" pitchFamily="2" charset="-122"/>
                <a:ea typeface="华文新魏" panose="02010800040101010101" pitchFamily="2" charset="-122"/>
              </a:rPr>
              <a:t>2 </a:t>
            </a:r>
            <a:r>
              <a:rPr lang="zh-CN" altLang="en-US" sz="2200" dirty="0" smtClean="0">
                <a:latin typeface="华文新魏" panose="02010800040101010101" pitchFamily="2" charset="-122"/>
                <a:ea typeface="华文新魏" panose="02010800040101010101" pitchFamily="2" charset="-122"/>
              </a:rPr>
              <a:t>个磁盘块作为外层关系的块单元；使用剩余的两个块作为内层关系和输出的缓冲区</a:t>
            </a:r>
          </a:p>
          <a:p>
            <a:pPr lvl="2"/>
            <a:r>
              <a:rPr lang="en-US" altLang="zh-CN" sz="2000" dirty="0" smtClean="0">
                <a:latin typeface="华文新魏" panose="02010800040101010101" pitchFamily="2" charset="-122"/>
                <a:ea typeface="华文新魏" panose="02010800040101010101" pitchFamily="2" charset="-122"/>
              </a:rPr>
              <a:t>Cost =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b</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2000" i="1"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 (M-2)</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b</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 + </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b</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次块传输</a:t>
            </a:r>
            <a:r>
              <a:rPr lang="zh-CN" altLang="en-US" sz="2000" i="1"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+ 2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b</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2000" i="1"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 (M-2)</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次磁盘搜索</a:t>
            </a:r>
            <a:endParaRPr lang="zh-CN" altLang="en-US" sz="2000" dirty="0" smtClean="0">
              <a:latin typeface="华文新魏" panose="02010800040101010101" pitchFamily="2" charset="-122"/>
              <a:ea typeface="华文新魏" panose="02010800040101010101" pitchFamily="2" charset="-122"/>
            </a:endParaRPr>
          </a:p>
          <a:p>
            <a:pPr lvl="1"/>
            <a:r>
              <a:rPr lang="zh-CN" altLang="en-US" sz="2200" dirty="0" smtClean="0">
                <a:latin typeface="华文新魏" panose="02010800040101010101" pitchFamily="2" charset="-122"/>
                <a:ea typeface="华文新魏" panose="02010800040101010101" pitchFamily="2" charset="-122"/>
              </a:rPr>
              <a:t>如果等值连接中的连接属性是内层关系的码，则对每个外层关系元组，内层循环一旦找到了首条匹配元组就可以终止</a:t>
            </a:r>
          </a:p>
          <a:p>
            <a:pPr lvl="1"/>
            <a:r>
              <a:rPr lang="zh-CN" altLang="en-US" sz="2200" dirty="0" smtClean="0">
                <a:latin typeface="华文新魏" panose="02010800040101010101" pitchFamily="2" charset="-122"/>
                <a:ea typeface="华文新魏" panose="02010800040101010101" pitchFamily="2" charset="-122"/>
              </a:rPr>
              <a:t>使用缓冲区的剩余块，对内层循环轮流做向前、向后的扫描（使用 </a:t>
            </a:r>
            <a:r>
              <a:rPr lang="en-US" altLang="zh-CN" sz="2200" dirty="0" smtClean="0">
                <a:latin typeface="华文新魏" panose="02010800040101010101" pitchFamily="2" charset="-122"/>
                <a:ea typeface="华文新魏" panose="02010800040101010101" pitchFamily="2" charset="-122"/>
              </a:rPr>
              <a:t>LRU </a:t>
            </a:r>
            <a:r>
              <a:rPr lang="zh-CN" altLang="en-US" sz="2200" dirty="0" smtClean="0">
                <a:latin typeface="华文新魏" panose="02010800040101010101" pitchFamily="2" charset="-122"/>
                <a:ea typeface="华文新魏" panose="02010800040101010101" pitchFamily="2" charset="-122"/>
              </a:rPr>
              <a:t>替换策略</a:t>
            </a:r>
            <a:r>
              <a:rPr lang="en-US" altLang="zh-CN" sz="2200" dirty="0" smtClean="0">
                <a:latin typeface="华文新魏" panose="02010800040101010101" pitchFamily="2" charset="-122"/>
                <a:ea typeface="华文新魏" panose="02010800040101010101" pitchFamily="2" charset="-122"/>
              </a:rPr>
              <a:t>)</a:t>
            </a:r>
          </a:p>
          <a:p>
            <a:pPr lvl="1"/>
            <a:r>
              <a:rPr lang="zh-CN" altLang="en-US" sz="2200" dirty="0" smtClean="0">
                <a:latin typeface="华文新魏" panose="02010800040101010101" pitchFamily="2" charset="-122"/>
                <a:ea typeface="华文新魏" panose="02010800040101010101" pitchFamily="2" charset="-122"/>
              </a:rPr>
              <a:t>若内层循环连接属性上有索引，可以用更有效的索引查找法替代文件扫描法</a:t>
            </a:r>
            <a:endParaRPr lang="en-US" altLang="zh-CN" sz="2200" dirty="0" smtClean="0">
              <a:latin typeface="华文新魏" panose="02010800040101010101" pitchFamily="2" charset="-122"/>
              <a:ea typeface="华文新魏" panose="02010800040101010101" pitchFamily="2" charset="-122"/>
            </a:endParaRPr>
          </a:p>
        </p:txBody>
      </p:sp>
      <p:sp>
        <p:nvSpPr>
          <p:cNvPr id="34820"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AE5CBA2-97F8-450D-9FFA-E7F4B34A2D33}" type="slidenum">
              <a:rPr altLang="en-US" noProof="1">
                <a:solidFill>
                  <a:schemeClr val="accent2"/>
                </a:solidFill>
                <a:latin typeface="Times New Roman" panose="02020603050405020304" pitchFamily="18" charset="0"/>
                <a:ea typeface="华文楷体" panose="02010600040101010101" pitchFamily="2" charset="-122"/>
              </a:rPr>
              <a:pPr/>
              <a:t>23</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defRPr/>
            </a:pPr>
            <a:r>
              <a:rPr kumimoji="1" lang="zh-CN" altLang="en-US" dirty="0" smtClean="0">
                <a:latin typeface="+mj-ea"/>
              </a:rPr>
              <a:t>索引循环嵌套连接</a:t>
            </a:r>
          </a:p>
        </p:txBody>
      </p:sp>
      <p:sp>
        <p:nvSpPr>
          <p:cNvPr id="35843" name="Rectangle 3"/>
          <p:cNvSpPr>
            <a:spLocks noGrp="1" noChangeArrowheads="1"/>
          </p:cNvSpPr>
          <p:nvPr>
            <p:ph idx="1"/>
          </p:nvPr>
        </p:nvSpPr>
        <p:spPr>
          <a:xfrm>
            <a:off x="400050" y="1470025"/>
            <a:ext cx="8004175" cy="5124450"/>
          </a:xfrm>
        </p:spPr>
        <p:txBody>
          <a:bodyPr/>
          <a:lstStyle/>
          <a:p>
            <a:r>
              <a:rPr lang="zh-CN" altLang="en-US" sz="2400" dirty="0" smtClean="0">
                <a:latin typeface="华文新魏" panose="02010800040101010101" pitchFamily="2" charset="-122"/>
                <a:ea typeface="华文新魏" panose="02010800040101010101" pitchFamily="2" charset="-122"/>
              </a:rPr>
              <a:t>索引查找法可以替代文件扫描法，若</a:t>
            </a:r>
          </a:p>
          <a:p>
            <a:pPr lvl="1"/>
            <a:r>
              <a:rPr lang="zh-CN" altLang="en-US" sz="1800" dirty="0" smtClean="0">
                <a:latin typeface="华文新魏" panose="02010800040101010101" pitchFamily="2" charset="-122"/>
                <a:ea typeface="华文新魏" panose="02010800040101010101" pitchFamily="2" charset="-122"/>
              </a:rPr>
              <a:t>连接是自然连接或等值连接</a:t>
            </a:r>
          </a:p>
          <a:p>
            <a:pPr lvl="1"/>
            <a:r>
              <a:rPr lang="zh-CN" altLang="en-US" sz="1800" dirty="0" smtClean="0">
                <a:latin typeface="华文新魏" panose="02010800040101010101" pitchFamily="2" charset="-122"/>
                <a:ea typeface="华文新魏" panose="02010800040101010101" pitchFamily="2" charset="-122"/>
              </a:rPr>
              <a:t>内层关系的连接属性上存在可用索引</a:t>
            </a:r>
          </a:p>
          <a:p>
            <a:pPr lvl="2"/>
            <a:r>
              <a:rPr lang="zh-CN" altLang="en-US" sz="1800" dirty="0" smtClean="0">
                <a:latin typeface="华文新魏" panose="02010800040101010101" pitchFamily="2" charset="-122"/>
                <a:ea typeface="华文新魏" panose="02010800040101010101" pitchFamily="2" charset="-122"/>
              </a:rPr>
              <a:t>可以为了计算连接而专门建立临时索引</a:t>
            </a:r>
          </a:p>
          <a:p>
            <a:r>
              <a:rPr lang="zh-CN" altLang="en-US" sz="2400" dirty="0" smtClean="0">
                <a:latin typeface="华文新魏" panose="02010800040101010101" pitchFamily="2" charset="-122"/>
                <a:ea typeface="华文新魏" panose="02010800040101010101" pitchFamily="2" charset="-122"/>
              </a:rPr>
              <a:t>对于外层关系 </a:t>
            </a:r>
            <a:r>
              <a:rPr lang="en-US" altLang="zh-CN" sz="2400" dirty="0" smtClean="0">
                <a:latin typeface="华文新魏" panose="02010800040101010101" pitchFamily="2" charset="-122"/>
                <a:ea typeface="华文新魏" panose="02010800040101010101" pitchFamily="2" charset="-122"/>
              </a:rPr>
              <a:t>r </a:t>
            </a:r>
            <a:r>
              <a:rPr lang="zh-CN" altLang="en-US" sz="2400" dirty="0" smtClean="0">
                <a:latin typeface="华文新魏" panose="02010800040101010101" pitchFamily="2" charset="-122"/>
                <a:ea typeface="华文新魏" panose="02010800040101010101" pitchFamily="2" charset="-122"/>
              </a:rPr>
              <a:t>的每一个元组 </a:t>
            </a:r>
            <a:r>
              <a:rPr lang="en-US" altLang="zh-CN" sz="2400" i="1" dirty="0" err="1" smtClean="0">
                <a:latin typeface="华文新魏" panose="02010800040101010101" pitchFamily="2" charset="-122"/>
                <a:ea typeface="华文新魏" panose="02010800040101010101" pitchFamily="2" charset="-122"/>
              </a:rPr>
              <a:t>t</a:t>
            </a:r>
            <a:r>
              <a:rPr lang="en-US" altLang="zh-CN" sz="2400" i="1" baseline="-25000" dirty="0" err="1" smtClean="0">
                <a:latin typeface="华文新魏" panose="02010800040101010101" pitchFamily="2" charset="-122"/>
                <a:ea typeface="华文新魏" panose="02010800040101010101" pitchFamily="2" charset="-122"/>
              </a:rPr>
              <a:t>r</a:t>
            </a:r>
            <a:r>
              <a:rPr lang="en-US" altLang="zh-CN" sz="2400" i="1" baseline="-250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，可以利用索引查找满足与 </a:t>
            </a:r>
            <a:r>
              <a:rPr lang="en-US" altLang="zh-CN" sz="2400" i="1" dirty="0" err="1" smtClean="0">
                <a:latin typeface="华文新魏" panose="02010800040101010101" pitchFamily="2" charset="-122"/>
                <a:ea typeface="华文新魏" panose="02010800040101010101" pitchFamily="2" charset="-122"/>
              </a:rPr>
              <a:t>t</a:t>
            </a:r>
            <a:r>
              <a:rPr lang="en-US" altLang="zh-CN" sz="2400" i="1" baseline="-25000" dirty="0" err="1" smtClean="0">
                <a:latin typeface="华文新魏" panose="02010800040101010101" pitchFamily="2" charset="-122"/>
                <a:ea typeface="华文新魏" panose="02010800040101010101" pitchFamily="2" charset="-122"/>
              </a:rPr>
              <a:t>r</a:t>
            </a:r>
            <a:r>
              <a:rPr lang="en-US" altLang="zh-CN" sz="2400" i="1"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的连接条件的 </a:t>
            </a:r>
            <a:r>
              <a:rPr lang="en-US" altLang="zh-CN" sz="2400" dirty="0" smtClean="0">
                <a:latin typeface="华文新魏" panose="02010800040101010101" pitchFamily="2" charset="-122"/>
                <a:ea typeface="华文新魏" panose="02010800040101010101" pitchFamily="2" charset="-122"/>
              </a:rPr>
              <a:t>s </a:t>
            </a:r>
            <a:r>
              <a:rPr lang="zh-CN" altLang="en-US" sz="2400" dirty="0" smtClean="0">
                <a:latin typeface="华文新魏" panose="02010800040101010101" pitchFamily="2" charset="-122"/>
                <a:ea typeface="华文新魏" panose="02010800040101010101" pitchFamily="2" charset="-122"/>
              </a:rPr>
              <a:t>中的元组</a:t>
            </a:r>
          </a:p>
          <a:p>
            <a:r>
              <a:rPr lang="zh-CN" altLang="en-US" sz="2400" dirty="0" smtClean="0">
                <a:latin typeface="华文新魏" panose="02010800040101010101" pitchFamily="2" charset="-122"/>
                <a:ea typeface="华文新魏" panose="02010800040101010101" pitchFamily="2" charset="-122"/>
              </a:rPr>
              <a:t>最坏的情况下</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缓冲区只能容纳关系 </a:t>
            </a:r>
            <a:r>
              <a:rPr lang="en-US" altLang="zh-CN" sz="2400" i="1" dirty="0" smtClean="0">
                <a:latin typeface="华文新魏" panose="02010800040101010101" pitchFamily="2" charset="-122"/>
                <a:ea typeface="华文新魏" panose="02010800040101010101" pitchFamily="2" charset="-122"/>
              </a:rPr>
              <a:t>r </a:t>
            </a:r>
            <a:r>
              <a:rPr lang="zh-CN" altLang="en-US" sz="2400" dirty="0" smtClean="0">
                <a:latin typeface="华文新魏" panose="02010800040101010101" pitchFamily="2" charset="-122"/>
                <a:ea typeface="华文新魏" panose="02010800040101010101" pitchFamily="2" charset="-122"/>
              </a:rPr>
              <a:t>的一块和索引的一块，对于外层关系 </a:t>
            </a:r>
            <a:r>
              <a:rPr lang="en-US" altLang="zh-CN" sz="2400" i="1" dirty="0" smtClean="0">
                <a:latin typeface="华文新魏" panose="02010800040101010101" pitchFamily="2" charset="-122"/>
                <a:ea typeface="华文新魏" panose="02010800040101010101" pitchFamily="2" charset="-122"/>
              </a:rPr>
              <a:t>r </a:t>
            </a:r>
            <a:r>
              <a:rPr lang="zh-CN" altLang="en-US" sz="2400" dirty="0" smtClean="0">
                <a:latin typeface="华文新魏" panose="02010800040101010101" pitchFamily="2" charset="-122"/>
                <a:ea typeface="华文新魏" panose="02010800040101010101" pitchFamily="2" charset="-122"/>
              </a:rPr>
              <a:t>的每一个元组，需要对关系</a:t>
            </a:r>
            <a:r>
              <a:rPr lang="en-US" altLang="zh-CN" sz="2400" i="1" dirty="0" smtClean="0">
                <a:latin typeface="华文新魏" panose="02010800040101010101" pitchFamily="2" charset="-122"/>
                <a:ea typeface="华文新魏" panose="02010800040101010101" pitchFamily="2" charset="-122"/>
              </a:rPr>
              <a:t>s </a:t>
            </a:r>
            <a:r>
              <a:rPr lang="zh-CN" altLang="en-US" sz="2400" dirty="0" smtClean="0">
                <a:latin typeface="华文新魏" panose="02010800040101010101" pitchFamily="2" charset="-122"/>
                <a:ea typeface="华文新魏" panose="02010800040101010101" pitchFamily="2" charset="-122"/>
              </a:rPr>
              <a:t>进行索引查找</a:t>
            </a:r>
          </a:p>
          <a:p>
            <a:r>
              <a:rPr lang="zh-CN" altLang="en-US" sz="2400" dirty="0" smtClean="0">
                <a:latin typeface="华文新魏" panose="02010800040101010101" pitchFamily="2" charset="-122"/>
                <a:ea typeface="华文新魏" panose="02010800040101010101" pitchFamily="2" charset="-122"/>
              </a:rPr>
              <a:t>连接的时间代价</a:t>
            </a:r>
            <a:r>
              <a:rPr lang="en-US" altLang="zh-CN" sz="2400" dirty="0" smtClean="0">
                <a:latin typeface="华文新魏" panose="02010800040101010101" pitchFamily="2" charset="-122"/>
                <a:ea typeface="华文新魏" panose="02010800040101010101" pitchFamily="2" charset="-122"/>
              </a:rPr>
              <a:t>:  </a:t>
            </a:r>
            <a:r>
              <a:rPr lang="en-US" altLang="zh-CN" sz="2400" i="1" dirty="0" err="1" smtClean="0">
                <a:latin typeface="华文新魏" panose="02010800040101010101" pitchFamily="2" charset="-122"/>
                <a:ea typeface="华文新魏" panose="02010800040101010101" pitchFamily="2" charset="-122"/>
              </a:rPr>
              <a:t>b</a:t>
            </a:r>
            <a:r>
              <a:rPr lang="en-US" altLang="zh-CN" sz="2400" i="1" baseline="-25000" dirty="0" err="1" smtClean="0">
                <a:latin typeface="华文新魏" panose="02010800040101010101" pitchFamily="2" charset="-122"/>
                <a:ea typeface="华文新魏" panose="02010800040101010101" pitchFamily="2" charset="-122"/>
              </a:rPr>
              <a:t>r</a:t>
            </a:r>
            <a:r>
              <a:rPr lang="en-US" altLang="zh-CN" sz="2400" i="1" dirty="0" smtClean="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a:t>
            </a:r>
            <a:r>
              <a:rPr lang="en-US" altLang="zh-CN" sz="2400" i="1" dirty="0" err="1" smtClean="0">
                <a:latin typeface="华文新魏" panose="02010800040101010101" pitchFamily="2" charset="-122"/>
                <a:ea typeface="华文新魏" panose="02010800040101010101" pitchFamily="2" charset="-122"/>
              </a:rPr>
              <a:t>t</a:t>
            </a:r>
            <a:r>
              <a:rPr lang="en-US" altLang="zh-CN" sz="2400" i="1" baseline="-25000" dirty="0" err="1" smtClean="0">
                <a:latin typeface="华文新魏" panose="02010800040101010101" pitchFamily="2" charset="-122"/>
                <a:ea typeface="华文新魏" panose="02010800040101010101" pitchFamily="2" charset="-122"/>
              </a:rPr>
              <a:t>T</a:t>
            </a:r>
            <a:r>
              <a:rPr lang="en-US" altLang="zh-CN" sz="2400" i="1" baseline="-25000" dirty="0" smtClean="0">
                <a:latin typeface="华文新魏" panose="02010800040101010101" pitchFamily="2" charset="-122"/>
                <a:ea typeface="华文新魏" panose="02010800040101010101" pitchFamily="2" charset="-122"/>
              </a:rPr>
              <a:t> </a:t>
            </a:r>
            <a:r>
              <a:rPr lang="en-US" altLang="zh-CN" sz="2400" i="1" dirty="0" smtClean="0">
                <a:latin typeface="华文新魏" panose="02010800040101010101" pitchFamily="2" charset="-122"/>
                <a:ea typeface="华文新魏" panose="02010800040101010101" pitchFamily="2" charset="-122"/>
              </a:rPr>
              <a:t>+ </a:t>
            </a:r>
            <a:r>
              <a:rPr lang="en-US" altLang="zh-CN" sz="2400" i="1" dirty="0" err="1" smtClean="0">
                <a:latin typeface="华文新魏" panose="02010800040101010101" pitchFamily="2" charset="-122"/>
                <a:ea typeface="华文新魏" panose="02010800040101010101" pitchFamily="2" charset="-122"/>
              </a:rPr>
              <a:t>t</a:t>
            </a:r>
            <a:r>
              <a:rPr lang="en-US" altLang="zh-CN" sz="2400" i="1" baseline="-25000" dirty="0" err="1" smtClean="0">
                <a:latin typeface="华文新魏" panose="02010800040101010101" pitchFamily="2" charset="-122"/>
                <a:ea typeface="华文新魏" panose="02010800040101010101" pitchFamily="2" charset="-122"/>
              </a:rPr>
              <a:t>S</a:t>
            </a:r>
            <a:r>
              <a:rPr lang="en-US" altLang="zh-CN" sz="2400" dirty="0" smtClean="0">
                <a:latin typeface="华文新魏" panose="02010800040101010101" pitchFamily="2" charset="-122"/>
                <a:ea typeface="华文新魏" panose="02010800040101010101" pitchFamily="2" charset="-122"/>
              </a:rPr>
              <a:t>) + </a:t>
            </a:r>
            <a:r>
              <a:rPr lang="en-US" altLang="zh-CN" sz="2400" i="1" dirty="0" err="1" smtClean="0">
                <a:latin typeface="华文新魏" panose="02010800040101010101" pitchFamily="2" charset="-122"/>
                <a:ea typeface="华文新魏" panose="02010800040101010101" pitchFamily="2" charset="-122"/>
              </a:rPr>
              <a:t>n</a:t>
            </a:r>
            <a:r>
              <a:rPr lang="en-US" altLang="zh-CN" sz="2400" i="1" baseline="-25000" dirty="0" err="1" smtClean="0">
                <a:latin typeface="华文新魏" panose="02010800040101010101" pitchFamily="2" charset="-122"/>
                <a:ea typeface="华文新魏" panose="02010800040101010101" pitchFamily="2" charset="-122"/>
              </a:rPr>
              <a:t>r</a:t>
            </a:r>
            <a:r>
              <a:rPr lang="en-US" altLang="zh-CN" sz="2400" i="1" dirty="0" smtClean="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c</a:t>
            </a:r>
            <a:endParaRPr lang="en-US" altLang="zh-CN" sz="2400" dirty="0" smtClean="0">
              <a:latin typeface="华文新魏" panose="02010800040101010101" pitchFamily="2" charset="-122"/>
              <a:ea typeface="华文新魏" panose="02010800040101010101" pitchFamily="2" charset="-122"/>
              <a:sym typeface="Symbol" panose="05050102010706020507" pitchFamily="18" charset="2"/>
            </a:endParaRPr>
          </a:p>
          <a:p>
            <a:pPr lvl="1"/>
            <a:r>
              <a:rPr lang="en-US" altLang="zh-CN" sz="1800" i="1" dirty="0" smtClean="0">
                <a:latin typeface="华文新魏" panose="02010800040101010101" pitchFamily="2" charset="-122"/>
                <a:ea typeface="华文新魏" panose="02010800040101010101" pitchFamily="2" charset="-122"/>
                <a:sym typeface="Symbol" panose="05050102010706020507" pitchFamily="18" charset="2"/>
              </a:rPr>
              <a:t>c</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是使用连接条件对关系 </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s </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进行单次选择操作的代价</a:t>
            </a:r>
          </a:p>
          <a:p>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如果两个关系 </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r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和 </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s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上均有索引时，一般把元组较少的关系作外层关系时效果较好</a:t>
            </a:r>
          </a:p>
        </p:txBody>
      </p:sp>
      <p:sp>
        <p:nvSpPr>
          <p:cNvPr id="35844"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437314D-6FD3-45F0-A458-58E131DE5D7C}" type="slidenum">
              <a:rPr altLang="en-US" noProof="1">
                <a:solidFill>
                  <a:schemeClr val="accent2"/>
                </a:solidFill>
                <a:latin typeface="Times New Roman" panose="02020603050405020304" pitchFamily="18" charset="0"/>
                <a:ea typeface="华文楷体" panose="02010600040101010101" pitchFamily="2" charset="-122"/>
              </a:rPr>
              <a:pPr/>
              <a:t>24</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a:defRPr/>
            </a:pPr>
            <a:r>
              <a:rPr kumimoji="1" lang="zh-CN" altLang="en-US" dirty="0" smtClean="0">
                <a:latin typeface="+mj-ea"/>
              </a:rPr>
              <a:t>嵌套循环连接代价的例子</a:t>
            </a:r>
          </a:p>
        </p:txBody>
      </p:sp>
      <p:sp>
        <p:nvSpPr>
          <p:cNvPr id="36867" name="Rectangle 3"/>
          <p:cNvSpPr>
            <a:spLocks noGrp="1" noChangeArrowheads="1"/>
          </p:cNvSpPr>
          <p:nvPr>
            <p:ph idx="1"/>
          </p:nvPr>
        </p:nvSpPr>
        <p:spPr>
          <a:xfrm>
            <a:off x="415925" y="1509713"/>
            <a:ext cx="8382000" cy="4876800"/>
          </a:xfrm>
        </p:spPr>
        <p:txBody>
          <a:bodyPr/>
          <a:lstStyle/>
          <a:p>
            <a:pPr algn="l">
              <a:lnSpc>
                <a:spcPct val="90000"/>
              </a:lnSpc>
            </a:pPr>
            <a:r>
              <a:rPr lang="zh-CN" altLang="en-US" sz="2200" dirty="0" smtClean="0">
                <a:latin typeface="华文新魏" panose="02010800040101010101" pitchFamily="2" charset="-122"/>
                <a:ea typeface="华文新魏" panose="02010800040101010101" pitchFamily="2" charset="-122"/>
              </a:rPr>
              <a:t>计算 </a:t>
            </a:r>
            <a:r>
              <a:rPr lang="en-US" altLang="zh-CN" sz="2200" i="1" dirty="0" smtClean="0">
                <a:latin typeface="华文新魏" panose="02010800040101010101" pitchFamily="2" charset="-122"/>
                <a:ea typeface="华文新魏" panose="02010800040101010101" pitchFamily="2" charset="-122"/>
              </a:rPr>
              <a:t>student  </a:t>
            </a:r>
            <a:r>
              <a:rPr lang="zh-CN" altLang="zh-CN" sz="2200" dirty="0" smtClean="0"/>
              <a:t>⋈</a:t>
            </a:r>
            <a:r>
              <a:rPr lang="en-US" altLang="zh-CN" sz="2200" i="1" dirty="0" smtClean="0">
                <a:latin typeface="华文新魏" panose="02010800040101010101" pitchFamily="2" charset="-122"/>
                <a:ea typeface="华文新魏" panose="02010800040101010101" pitchFamily="2" charset="-122"/>
              </a:rPr>
              <a:t> </a:t>
            </a:r>
            <a:r>
              <a:rPr lang="en-US" altLang="zh-CN" sz="2200" i="1" dirty="0" err="1" smtClean="0">
                <a:latin typeface="华文新魏" panose="02010800040101010101" pitchFamily="2" charset="-122"/>
                <a:ea typeface="华文新魏" panose="02010800040101010101" pitchFamily="2" charset="-122"/>
              </a:rPr>
              <a:t>sc</a:t>
            </a:r>
            <a:r>
              <a:rPr lang="zh-CN" altLang="en-US" sz="2200" i="1" dirty="0" smtClean="0">
                <a:latin typeface="华文新魏" panose="02010800040101010101" pitchFamily="2" charset="-122"/>
                <a:ea typeface="华文新魏" panose="02010800040101010101" pitchFamily="2" charset="-122"/>
              </a:rPr>
              <a:t>，</a:t>
            </a:r>
            <a:r>
              <a:rPr lang="zh-CN" altLang="en-US" sz="2200" dirty="0" smtClean="0">
                <a:latin typeface="华文新魏" panose="02010800040101010101" pitchFamily="2" charset="-122"/>
                <a:ea typeface="华文新魏" panose="02010800040101010101" pitchFamily="2" charset="-122"/>
              </a:rPr>
              <a:t>用 </a:t>
            </a:r>
            <a:r>
              <a:rPr lang="en-US" altLang="zh-CN" sz="2200" i="1" dirty="0" smtClean="0">
                <a:latin typeface="华文新魏" panose="02010800040101010101" pitchFamily="2" charset="-122"/>
                <a:ea typeface="华文新魏" panose="02010800040101010101" pitchFamily="2" charset="-122"/>
              </a:rPr>
              <a:t>student</a:t>
            </a:r>
            <a:r>
              <a:rPr lang="en-US" altLang="zh-CN" sz="2200" dirty="0" smtClean="0">
                <a:latin typeface="华文新魏" panose="02010800040101010101" pitchFamily="2" charset="-122"/>
                <a:ea typeface="华文新魏" panose="02010800040101010101" pitchFamily="2" charset="-122"/>
              </a:rPr>
              <a:t> </a:t>
            </a:r>
            <a:r>
              <a:rPr lang="zh-CN" altLang="en-US" sz="2200" dirty="0" smtClean="0">
                <a:latin typeface="华文新魏" panose="02010800040101010101" pitchFamily="2" charset="-122"/>
                <a:ea typeface="华文新魏" panose="02010800040101010101" pitchFamily="2" charset="-122"/>
              </a:rPr>
              <a:t>作为外层关系</a:t>
            </a:r>
          </a:p>
          <a:p>
            <a:pPr algn="l">
              <a:lnSpc>
                <a:spcPct val="90000"/>
              </a:lnSpc>
            </a:pPr>
            <a:r>
              <a:rPr lang="zh-CN" altLang="en-US" sz="2200" dirty="0" smtClean="0">
                <a:latin typeface="华文新魏" panose="02010800040101010101" pitchFamily="2" charset="-122"/>
                <a:ea typeface="华文新魏" panose="02010800040101010101" pitchFamily="2" charset="-122"/>
              </a:rPr>
              <a:t>假设关系 </a:t>
            </a:r>
            <a:r>
              <a:rPr lang="en-US" altLang="zh-CN" sz="2200" i="1" dirty="0" err="1" smtClean="0">
                <a:latin typeface="华文新魏" panose="02010800040101010101" pitchFamily="2" charset="-122"/>
                <a:ea typeface="华文新魏" panose="02010800040101010101" pitchFamily="2" charset="-122"/>
              </a:rPr>
              <a:t>sc</a:t>
            </a:r>
            <a:r>
              <a:rPr lang="en-US" altLang="zh-CN" sz="2200" dirty="0" smtClean="0">
                <a:latin typeface="华文新魏" panose="02010800040101010101" pitchFamily="2" charset="-122"/>
                <a:ea typeface="华文新魏" panose="02010800040101010101" pitchFamily="2" charset="-122"/>
              </a:rPr>
              <a:t> </a:t>
            </a:r>
            <a:r>
              <a:rPr lang="zh-CN" altLang="en-US" sz="2200" dirty="0" smtClean="0">
                <a:latin typeface="华文新魏" panose="02010800040101010101" pitchFamily="2" charset="-122"/>
                <a:ea typeface="华文新魏" panose="02010800040101010101" pitchFamily="2" charset="-122"/>
              </a:rPr>
              <a:t>在连接属性 </a:t>
            </a:r>
            <a:r>
              <a:rPr lang="en-US" altLang="zh-CN" sz="2200" dirty="0" err="1" smtClean="0">
                <a:latin typeface="华文新魏" panose="02010800040101010101" pitchFamily="2" charset="-122"/>
                <a:ea typeface="华文新魏" panose="02010800040101010101" pitchFamily="2" charset="-122"/>
              </a:rPr>
              <a:t>sno</a:t>
            </a:r>
            <a:r>
              <a:rPr lang="en-US" altLang="zh-CN" sz="2200" dirty="0" smtClean="0">
                <a:latin typeface="华文新魏" panose="02010800040101010101" pitchFamily="2" charset="-122"/>
                <a:ea typeface="华文新魏" panose="02010800040101010101" pitchFamily="2" charset="-122"/>
              </a:rPr>
              <a:t> </a:t>
            </a:r>
            <a:r>
              <a:rPr lang="zh-CN" altLang="en-US" sz="2200" dirty="0" smtClean="0">
                <a:latin typeface="华文新魏" panose="02010800040101010101" pitchFamily="2" charset="-122"/>
                <a:ea typeface="华文新魏" panose="02010800040101010101" pitchFamily="2" charset="-122"/>
              </a:rPr>
              <a:t>上有 </a:t>
            </a:r>
            <a:r>
              <a:rPr lang="en-US" altLang="zh-CN" sz="2200" dirty="0" smtClean="0">
                <a:latin typeface="华文新魏" panose="02010800040101010101" pitchFamily="2" charset="-122"/>
                <a:ea typeface="华文新魏" panose="02010800040101010101" pitchFamily="2" charset="-122"/>
              </a:rPr>
              <a:t>B</a:t>
            </a:r>
            <a:r>
              <a:rPr lang="en-US" altLang="zh-CN" sz="2200" baseline="30000" dirty="0" smtClean="0">
                <a:latin typeface="华文新魏" panose="02010800040101010101" pitchFamily="2" charset="-122"/>
                <a:ea typeface="华文新魏" panose="02010800040101010101" pitchFamily="2" charset="-122"/>
              </a:rPr>
              <a:t>+</a:t>
            </a:r>
            <a:r>
              <a:rPr lang="en-US" altLang="zh-CN" sz="2200" dirty="0" smtClean="0">
                <a:latin typeface="华文新魏" panose="02010800040101010101" pitchFamily="2" charset="-122"/>
                <a:ea typeface="华文新魏" panose="02010800040101010101" pitchFamily="2" charset="-122"/>
              </a:rPr>
              <a:t> </a:t>
            </a:r>
            <a:r>
              <a:rPr lang="zh-CN" altLang="en-US" sz="2200" dirty="0" smtClean="0">
                <a:latin typeface="华文新魏" panose="02010800040101010101" pitchFamily="2" charset="-122"/>
                <a:ea typeface="华文新魏" panose="02010800040101010101" pitchFamily="2" charset="-122"/>
              </a:rPr>
              <a:t>树主索引，平均每个索引结点包含 </a:t>
            </a:r>
            <a:r>
              <a:rPr lang="en-US" altLang="zh-CN" sz="2200" dirty="0" smtClean="0">
                <a:latin typeface="华文新魏" panose="02010800040101010101" pitchFamily="2" charset="-122"/>
                <a:ea typeface="华文新魏" panose="02010800040101010101" pitchFamily="2" charset="-122"/>
              </a:rPr>
              <a:t>20 </a:t>
            </a:r>
            <a:r>
              <a:rPr lang="zh-CN" altLang="en-US" sz="2200" dirty="0" smtClean="0">
                <a:latin typeface="华文新魏" panose="02010800040101010101" pitchFamily="2" charset="-122"/>
                <a:ea typeface="华文新魏" panose="02010800040101010101" pitchFamily="2" charset="-122"/>
              </a:rPr>
              <a:t>个索引项</a:t>
            </a:r>
          </a:p>
          <a:p>
            <a:pPr algn="l">
              <a:lnSpc>
                <a:spcPct val="90000"/>
              </a:lnSpc>
            </a:pPr>
            <a:r>
              <a:rPr lang="zh-CN" altLang="en-US" sz="2200" dirty="0" smtClean="0">
                <a:latin typeface="华文新魏" panose="02010800040101010101" pitchFamily="2" charset="-122"/>
                <a:ea typeface="华文新魏" panose="02010800040101010101" pitchFamily="2" charset="-122"/>
              </a:rPr>
              <a:t>由于</a:t>
            </a:r>
            <a:r>
              <a:rPr lang="zh-CN" altLang="en-US" sz="2200" i="1" dirty="0" smtClean="0">
                <a:latin typeface="华文新魏" panose="02010800040101010101" pitchFamily="2" charset="-122"/>
                <a:ea typeface="华文新魏" panose="02010800040101010101" pitchFamily="2" charset="-122"/>
              </a:rPr>
              <a:t> </a:t>
            </a:r>
            <a:r>
              <a:rPr lang="en-US" altLang="zh-CN" sz="2200" i="1" dirty="0" err="1" smtClean="0">
                <a:latin typeface="华文新魏" panose="02010800040101010101" pitchFamily="2" charset="-122"/>
                <a:ea typeface="华文新魏" panose="02010800040101010101" pitchFamily="2" charset="-122"/>
              </a:rPr>
              <a:t>sc</a:t>
            </a:r>
            <a:r>
              <a:rPr lang="en-US" altLang="zh-CN" sz="2200" i="1" dirty="0" smtClean="0">
                <a:latin typeface="华文新魏" panose="02010800040101010101" pitchFamily="2" charset="-122"/>
                <a:ea typeface="华文新魏" panose="02010800040101010101" pitchFamily="2" charset="-122"/>
              </a:rPr>
              <a:t> </a:t>
            </a:r>
            <a:r>
              <a:rPr lang="zh-CN" altLang="en-US" sz="2200" dirty="0" smtClean="0">
                <a:latin typeface="华文新魏" panose="02010800040101010101" pitchFamily="2" charset="-122"/>
                <a:ea typeface="华文新魏" panose="02010800040101010101" pitchFamily="2" charset="-122"/>
              </a:rPr>
              <a:t>有 </a:t>
            </a:r>
            <a:r>
              <a:rPr lang="en-US" altLang="zh-CN" sz="2200" dirty="0" smtClean="0">
                <a:latin typeface="华文新魏" panose="02010800040101010101" pitchFamily="2" charset="-122"/>
                <a:ea typeface="华文新魏" panose="02010800040101010101" pitchFamily="2" charset="-122"/>
              </a:rPr>
              <a:t>10,000 </a:t>
            </a:r>
            <a:r>
              <a:rPr lang="zh-CN" altLang="en-US" sz="2200" dirty="0" smtClean="0">
                <a:latin typeface="华文新魏" panose="02010800040101010101" pitchFamily="2" charset="-122"/>
                <a:ea typeface="华文新魏" panose="02010800040101010101" pitchFamily="2" charset="-122"/>
              </a:rPr>
              <a:t>个元组，因此树的高度为 </a:t>
            </a:r>
            <a:r>
              <a:rPr lang="en-US" altLang="zh-CN" sz="2200" dirty="0" smtClean="0">
                <a:latin typeface="华文新魏" panose="02010800040101010101" pitchFamily="2" charset="-122"/>
                <a:ea typeface="华文新魏" panose="02010800040101010101" pitchFamily="2" charset="-122"/>
              </a:rPr>
              <a:t>4</a:t>
            </a:r>
            <a:r>
              <a:rPr lang="zh-CN" altLang="en-US" sz="2200" dirty="0" smtClean="0">
                <a:latin typeface="华文新魏" panose="02010800040101010101" pitchFamily="2" charset="-122"/>
                <a:ea typeface="华文新魏" panose="02010800040101010101" pitchFamily="2" charset="-122"/>
              </a:rPr>
              <a:t>，存取实际数据还需要一次磁盘访问</a:t>
            </a:r>
          </a:p>
          <a:p>
            <a:pPr algn="l">
              <a:lnSpc>
                <a:spcPct val="90000"/>
              </a:lnSpc>
            </a:pPr>
            <a:r>
              <a:rPr lang="en-US" altLang="zh-CN" sz="2200" i="1" dirty="0" smtClean="0">
                <a:latin typeface="华文新魏" panose="02010800040101010101" pitchFamily="2" charset="-122"/>
                <a:ea typeface="华文新魏" panose="02010800040101010101" pitchFamily="2" charset="-122"/>
              </a:rPr>
              <a:t>student</a:t>
            </a:r>
            <a:r>
              <a:rPr lang="en-US" altLang="zh-CN" sz="2200" dirty="0" smtClean="0">
                <a:latin typeface="华文新魏" panose="02010800040101010101" pitchFamily="2" charset="-122"/>
                <a:ea typeface="华文新魏" panose="02010800040101010101" pitchFamily="2" charset="-122"/>
              </a:rPr>
              <a:t> </a:t>
            </a:r>
            <a:r>
              <a:rPr lang="zh-CN" altLang="en-US" sz="2200" dirty="0" smtClean="0">
                <a:latin typeface="华文新魏" panose="02010800040101010101" pitchFamily="2" charset="-122"/>
                <a:ea typeface="华文新魏" panose="02010800040101010101" pitchFamily="2" charset="-122"/>
              </a:rPr>
              <a:t>关系有 </a:t>
            </a:r>
            <a:r>
              <a:rPr lang="en-US" altLang="zh-CN" sz="2200" dirty="0" smtClean="0">
                <a:latin typeface="华文新魏" panose="02010800040101010101" pitchFamily="2" charset="-122"/>
                <a:ea typeface="华文新魏" panose="02010800040101010101" pitchFamily="2" charset="-122"/>
              </a:rPr>
              <a:t>5000 </a:t>
            </a:r>
            <a:r>
              <a:rPr lang="zh-CN" altLang="en-US" sz="2200" dirty="0" smtClean="0">
                <a:latin typeface="华文新魏" panose="02010800040101010101" pitchFamily="2" charset="-122"/>
                <a:ea typeface="华文新魏" panose="02010800040101010101" pitchFamily="2" charset="-122"/>
              </a:rPr>
              <a:t>个元组，</a:t>
            </a:r>
            <a:r>
              <a:rPr lang="zh-CN" altLang="en-US" sz="2200" dirty="0" smtClean="0">
                <a:latin typeface="华文新魏" panose="02010800040101010101" pitchFamily="2" charset="-122"/>
                <a:ea typeface="华文新魏" panose="02010800040101010101" pitchFamily="2" charset="-122"/>
                <a:sym typeface="Greek Symbols" pitchFamily="18" charset="2"/>
              </a:rPr>
              <a:t>块嵌套循环连接的代价</a:t>
            </a:r>
          </a:p>
          <a:p>
            <a:pPr lvl="1" algn="l">
              <a:lnSpc>
                <a:spcPct val="90000"/>
              </a:lnSpc>
            </a:pPr>
            <a:r>
              <a:rPr lang="en-US" altLang="zh-CN" sz="1800" dirty="0" smtClean="0">
                <a:latin typeface="华文新魏" panose="02010800040101010101" pitchFamily="2" charset="-122"/>
                <a:ea typeface="华文新魏" panose="02010800040101010101" pitchFamily="2" charset="-122"/>
                <a:sym typeface="Greek Symbols" pitchFamily="18" charset="2"/>
              </a:rPr>
              <a:t>400 * 100 + 100 =  40,100 </a:t>
            </a:r>
            <a:r>
              <a:rPr lang="zh-CN" altLang="en-US" sz="1800" dirty="0" smtClean="0">
                <a:latin typeface="华文新魏" panose="02010800040101010101" pitchFamily="2" charset="-122"/>
                <a:ea typeface="华文新魏" panose="02010800040101010101" pitchFamily="2" charset="-122"/>
                <a:sym typeface="Greek Symbols" pitchFamily="18" charset="2"/>
              </a:rPr>
              <a:t>次块传输 </a:t>
            </a:r>
            <a:r>
              <a:rPr lang="en-US" altLang="zh-CN" sz="1800" dirty="0" smtClean="0">
                <a:latin typeface="华文新魏" panose="02010800040101010101" pitchFamily="2" charset="-122"/>
                <a:ea typeface="华文新魏" panose="02010800040101010101" pitchFamily="2" charset="-122"/>
                <a:sym typeface="Greek Symbols" pitchFamily="18" charset="2"/>
              </a:rPr>
              <a:t>+ 2 * 100 = 200 </a:t>
            </a:r>
            <a:r>
              <a:rPr lang="zh-CN" altLang="en-US" sz="1800" dirty="0" smtClean="0">
                <a:latin typeface="华文新魏" panose="02010800040101010101" pitchFamily="2" charset="-122"/>
                <a:ea typeface="华文新魏" panose="02010800040101010101" pitchFamily="2" charset="-122"/>
                <a:sym typeface="Greek Symbols" pitchFamily="18" charset="2"/>
              </a:rPr>
              <a:t>次磁盘搜索</a:t>
            </a:r>
          </a:p>
          <a:p>
            <a:pPr lvl="2" algn="l">
              <a:lnSpc>
                <a:spcPct val="90000"/>
              </a:lnSpc>
            </a:pPr>
            <a:r>
              <a:rPr lang="zh-CN" altLang="en-US" sz="1800" dirty="0" smtClean="0">
                <a:latin typeface="华文新魏" panose="02010800040101010101" pitchFamily="2" charset="-122"/>
                <a:ea typeface="华文新魏" panose="02010800040101010101" pitchFamily="2" charset="-122"/>
                <a:sym typeface="Greek Symbols" pitchFamily="18" charset="2"/>
              </a:rPr>
              <a:t>假设在最坏的可用内存条件下 </a:t>
            </a:r>
          </a:p>
          <a:p>
            <a:pPr lvl="2" algn="l">
              <a:lnSpc>
                <a:spcPct val="90000"/>
              </a:lnSpc>
            </a:pPr>
            <a:r>
              <a:rPr lang="zh-CN" altLang="en-US" sz="1800" dirty="0" smtClean="0">
                <a:latin typeface="华文新魏" panose="02010800040101010101" pitchFamily="2" charset="-122"/>
                <a:ea typeface="华文新魏" panose="02010800040101010101" pitchFamily="2" charset="-122"/>
                <a:sym typeface="Greek Symbols" pitchFamily="18" charset="2"/>
              </a:rPr>
              <a:t>更多的内存可以显著改善代价</a:t>
            </a:r>
          </a:p>
          <a:p>
            <a:pPr algn="l">
              <a:lnSpc>
                <a:spcPct val="90000"/>
              </a:lnSpc>
            </a:pPr>
            <a:r>
              <a:rPr lang="en-US" altLang="zh-CN" sz="2200" dirty="0" smtClean="0">
                <a:latin typeface="华文新魏" panose="02010800040101010101" pitchFamily="2" charset="-122"/>
                <a:ea typeface="华文新魏" panose="02010800040101010101" pitchFamily="2" charset="-122"/>
                <a:sym typeface="Greek Symbols" pitchFamily="18" charset="2"/>
              </a:rPr>
              <a:t> </a:t>
            </a:r>
            <a:r>
              <a:rPr lang="zh-CN" altLang="en-US" sz="2200" dirty="0" smtClean="0">
                <a:latin typeface="华文新魏" panose="02010800040101010101" pitchFamily="2" charset="-122"/>
                <a:ea typeface="华文新魏" panose="02010800040101010101" pitchFamily="2" charset="-122"/>
              </a:rPr>
              <a:t>索引嵌套循环连接的代价</a:t>
            </a:r>
          </a:p>
          <a:p>
            <a:pPr lvl="1" algn="l">
              <a:lnSpc>
                <a:spcPct val="120000"/>
              </a:lnSpc>
            </a:pPr>
            <a:r>
              <a:rPr lang="en-US" altLang="zh-CN" sz="1800" dirty="0" smtClean="0">
                <a:latin typeface="华文新魏" panose="02010800040101010101" pitchFamily="2" charset="-122"/>
                <a:ea typeface="华文新魏" panose="02010800040101010101" pitchFamily="2" charset="-122"/>
                <a:sym typeface="Greek Symbols" pitchFamily="18" charset="2"/>
              </a:rPr>
              <a:t>100 + 5000 * 5 = 25,100  </a:t>
            </a:r>
            <a:r>
              <a:rPr lang="zh-CN" altLang="en-US" sz="1800" dirty="0" smtClean="0">
                <a:latin typeface="华文新魏" panose="02010800040101010101" pitchFamily="2" charset="-122"/>
                <a:ea typeface="华文新魏" panose="02010800040101010101" pitchFamily="2" charset="-122"/>
                <a:sym typeface="Greek Symbols" pitchFamily="18" charset="2"/>
              </a:rPr>
              <a:t>次块传输和磁盘搜索</a:t>
            </a:r>
          </a:p>
          <a:p>
            <a:pPr lvl="1" algn="l">
              <a:lnSpc>
                <a:spcPct val="120000"/>
              </a:lnSpc>
            </a:pPr>
            <a:r>
              <a:rPr lang="en-US" altLang="zh-CN" sz="1800" dirty="0" smtClean="0">
                <a:latin typeface="华文新魏" panose="02010800040101010101" pitchFamily="2" charset="-122"/>
                <a:ea typeface="华文新魏" panose="02010800040101010101" pitchFamily="2" charset="-122"/>
                <a:sym typeface="Greek Symbols" pitchFamily="18" charset="2"/>
              </a:rPr>
              <a:t>CPU </a:t>
            </a:r>
            <a:r>
              <a:rPr lang="zh-CN" altLang="en-US" sz="1800" dirty="0" smtClean="0">
                <a:latin typeface="华文新魏" panose="02010800040101010101" pitchFamily="2" charset="-122"/>
                <a:ea typeface="华文新魏" panose="02010800040101010101" pitchFamily="2" charset="-122"/>
                <a:sym typeface="Greek Symbols" pitchFamily="18" charset="2"/>
              </a:rPr>
              <a:t>代价可能小于使用块嵌套循环连接的情况</a:t>
            </a:r>
          </a:p>
        </p:txBody>
      </p:sp>
      <p:sp>
        <p:nvSpPr>
          <p:cNvPr id="36868"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61AC63E-0F8C-4186-96A9-88F1DBA15958}" type="slidenum">
              <a:rPr altLang="en-US" noProof="1">
                <a:solidFill>
                  <a:schemeClr val="accent2"/>
                </a:solidFill>
                <a:latin typeface="Times New Roman" panose="02020603050405020304" pitchFamily="18" charset="0"/>
                <a:ea typeface="华文楷体" panose="02010600040101010101" pitchFamily="2" charset="-122"/>
              </a:rPr>
              <a:pPr/>
              <a:t>25</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
        <p:nvSpPr>
          <p:cNvPr id="8" name="文本框 7"/>
          <p:cNvSpPr txBox="1"/>
          <p:nvPr/>
        </p:nvSpPr>
        <p:spPr>
          <a:xfrm>
            <a:off x="6330206" y="4129465"/>
            <a:ext cx="2174032" cy="1569660"/>
          </a:xfrm>
          <a:prstGeom prst="rect">
            <a:avLst/>
          </a:prstGeom>
          <a:noFill/>
        </p:spPr>
        <p:txBody>
          <a:bodyPr wrap="square" rtlCol="0">
            <a:spAutoFit/>
          </a:bodyPr>
          <a:lstStyle/>
          <a:p>
            <a:r>
              <a:rPr lang="en-US" altLang="zh-CN" dirty="0">
                <a:solidFill>
                  <a:schemeClr val="accent6">
                    <a:lumMod val="75000"/>
                    <a:lumOff val="25000"/>
                  </a:schemeClr>
                </a:solidFill>
                <a:latin typeface="华文新魏" panose="02010800040101010101" pitchFamily="2" charset="-122"/>
                <a:ea typeface="华文新魏" panose="02010800040101010101" pitchFamily="2" charset="-122"/>
              </a:rPr>
              <a:t>Student </a:t>
            </a:r>
            <a:r>
              <a:rPr lang="zh-CN" altLang="en-US" dirty="0">
                <a:solidFill>
                  <a:schemeClr val="accent6">
                    <a:lumMod val="75000"/>
                    <a:lumOff val="25000"/>
                  </a:schemeClr>
                </a:solidFill>
                <a:latin typeface="华文新魏" panose="02010800040101010101" pitchFamily="2" charset="-122"/>
                <a:ea typeface="华文新魏" panose="02010800040101010101" pitchFamily="2" charset="-122"/>
              </a:rPr>
              <a:t>表的记录数</a:t>
            </a:r>
            <a:r>
              <a:rPr lang="en-US" altLang="zh-CN" dirty="0">
                <a:solidFill>
                  <a:schemeClr val="accent6">
                    <a:lumMod val="75000"/>
                    <a:lumOff val="25000"/>
                  </a:schemeClr>
                </a:solidFill>
                <a:latin typeface="华文新魏" panose="02010800040101010101" pitchFamily="2" charset="-122"/>
                <a:ea typeface="华文新魏" panose="02010800040101010101" pitchFamily="2" charset="-122"/>
              </a:rPr>
              <a:t>: 5,000</a:t>
            </a:r>
            <a:r>
              <a:rPr lang="zh-CN" altLang="en-US" dirty="0">
                <a:solidFill>
                  <a:schemeClr val="accent6">
                    <a:lumMod val="75000"/>
                    <a:lumOff val="25000"/>
                  </a:schemeClr>
                </a:solidFill>
                <a:latin typeface="华文新魏" panose="02010800040101010101" pitchFamily="2" charset="-122"/>
                <a:ea typeface="华文新魏" panose="02010800040101010101" pitchFamily="2" charset="-122"/>
              </a:rPr>
              <a:t>；</a:t>
            </a:r>
            <a:r>
              <a:rPr lang="en-US" altLang="zh-CN" dirty="0" err="1">
                <a:solidFill>
                  <a:schemeClr val="accent6">
                    <a:lumMod val="75000"/>
                    <a:lumOff val="25000"/>
                  </a:schemeClr>
                </a:solidFill>
                <a:latin typeface="华文新魏" panose="02010800040101010101" pitchFamily="2" charset="-122"/>
                <a:ea typeface="华文新魏" panose="02010800040101010101" pitchFamily="2" charset="-122"/>
              </a:rPr>
              <a:t>sc</a:t>
            </a:r>
            <a:r>
              <a:rPr lang="zh-CN" altLang="en-US" dirty="0">
                <a:solidFill>
                  <a:schemeClr val="accent6">
                    <a:lumMod val="75000"/>
                    <a:lumOff val="25000"/>
                  </a:schemeClr>
                </a:solidFill>
                <a:latin typeface="华文新魏" panose="02010800040101010101" pitchFamily="2" charset="-122"/>
                <a:ea typeface="华文新魏" panose="02010800040101010101" pitchFamily="2" charset="-122"/>
              </a:rPr>
              <a:t>表的记录数</a:t>
            </a:r>
            <a:r>
              <a:rPr lang="en-US" altLang="zh-CN" dirty="0">
                <a:solidFill>
                  <a:schemeClr val="accent6">
                    <a:lumMod val="75000"/>
                    <a:lumOff val="25000"/>
                  </a:schemeClr>
                </a:solidFill>
                <a:latin typeface="华文新魏" panose="02010800040101010101" pitchFamily="2" charset="-122"/>
                <a:ea typeface="华文新魏" panose="02010800040101010101" pitchFamily="2" charset="-122"/>
              </a:rPr>
              <a:t>: 10,000</a:t>
            </a:r>
            <a:r>
              <a:rPr lang="zh-CN" altLang="en-US" dirty="0">
                <a:solidFill>
                  <a:schemeClr val="accent6">
                    <a:lumMod val="75000"/>
                    <a:lumOff val="25000"/>
                  </a:schemeClr>
                </a:solidFill>
                <a:latin typeface="华文新魏" panose="02010800040101010101" pitchFamily="2" charset="-122"/>
                <a:ea typeface="华文新魏" panose="02010800040101010101" pitchFamily="2" charset="-122"/>
              </a:rPr>
              <a:t>。</a:t>
            </a:r>
          </a:p>
          <a:p>
            <a:r>
              <a:rPr lang="en-US" altLang="zh-CN" dirty="0">
                <a:solidFill>
                  <a:schemeClr val="accent6">
                    <a:lumMod val="75000"/>
                    <a:lumOff val="25000"/>
                  </a:schemeClr>
                </a:solidFill>
                <a:latin typeface="华文新魏" panose="02010800040101010101" pitchFamily="2" charset="-122"/>
                <a:ea typeface="华文新魏" panose="02010800040101010101" pitchFamily="2" charset="-122"/>
              </a:rPr>
              <a:t>Student </a:t>
            </a:r>
            <a:r>
              <a:rPr lang="zh-CN" altLang="en-US" dirty="0">
                <a:solidFill>
                  <a:schemeClr val="accent6">
                    <a:lumMod val="75000"/>
                    <a:lumOff val="25000"/>
                  </a:schemeClr>
                </a:solidFill>
                <a:latin typeface="华文新魏" panose="02010800040101010101" pitchFamily="2" charset="-122"/>
                <a:ea typeface="华文新魏" panose="02010800040101010101" pitchFamily="2" charset="-122"/>
              </a:rPr>
              <a:t>表的磁盘块数</a:t>
            </a:r>
            <a:r>
              <a:rPr lang="en-US" altLang="zh-CN" dirty="0">
                <a:solidFill>
                  <a:schemeClr val="accent6">
                    <a:lumMod val="75000"/>
                    <a:lumOff val="25000"/>
                  </a:schemeClr>
                </a:solidFill>
                <a:latin typeface="华文新魏" panose="02010800040101010101" pitchFamily="2" charset="-122"/>
                <a:ea typeface="华文新魏" panose="02010800040101010101" pitchFamily="2" charset="-122"/>
              </a:rPr>
              <a:t>: 100</a:t>
            </a:r>
            <a:r>
              <a:rPr lang="zh-CN" altLang="en-US" dirty="0">
                <a:solidFill>
                  <a:schemeClr val="accent6">
                    <a:lumMod val="75000"/>
                    <a:lumOff val="25000"/>
                  </a:schemeClr>
                </a:solidFill>
                <a:latin typeface="华文新魏" panose="02010800040101010101" pitchFamily="2" charset="-122"/>
                <a:ea typeface="华文新魏" panose="02010800040101010101" pitchFamily="2" charset="-122"/>
              </a:rPr>
              <a:t>；</a:t>
            </a:r>
            <a:r>
              <a:rPr lang="en-US" altLang="zh-CN" dirty="0" err="1">
                <a:solidFill>
                  <a:schemeClr val="accent6">
                    <a:lumMod val="75000"/>
                    <a:lumOff val="25000"/>
                  </a:schemeClr>
                </a:solidFill>
                <a:latin typeface="华文新魏" panose="02010800040101010101" pitchFamily="2" charset="-122"/>
                <a:ea typeface="华文新魏" panose="02010800040101010101" pitchFamily="2" charset="-122"/>
              </a:rPr>
              <a:t>sc</a:t>
            </a:r>
            <a:r>
              <a:rPr lang="zh-CN" altLang="en-US" dirty="0">
                <a:solidFill>
                  <a:schemeClr val="accent6">
                    <a:lumMod val="75000"/>
                    <a:lumOff val="25000"/>
                  </a:schemeClr>
                </a:solidFill>
                <a:latin typeface="华文新魏" panose="02010800040101010101" pitchFamily="2" charset="-122"/>
                <a:ea typeface="华文新魏" panose="02010800040101010101" pitchFamily="2" charset="-122"/>
              </a:rPr>
              <a:t>表的磁盘块数</a:t>
            </a:r>
            <a:r>
              <a:rPr lang="en-US" altLang="zh-CN" dirty="0">
                <a:solidFill>
                  <a:schemeClr val="accent6">
                    <a:lumMod val="75000"/>
                    <a:lumOff val="25000"/>
                  </a:schemeClr>
                </a:solidFill>
                <a:latin typeface="华文新魏" panose="02010800040101010101" pitchFamily="2" charset="-122"/>
                <a:ea typeface="华文新魏" panose="02010800040101010101" pitchFamily="2" charset="-122"/>
              </a:rPr>
              <a:t>:  400</a:t>
            </a:r>
            <a:endParaRPr lang="zh-CN" altLang="en-US" dirty="0">
              <a:solidFill>
                <a:schemeClr val="accent6">
                  <a:lumMod val="75000"/>
                  <a:lumOff val="25000"/>
                </a:schemeClr>
              </a:solidFill>
              <a:latin typeface="华文新魏" panose="02010800040101010101" pitchFamily="2" charset="-122"/>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pPr>
              <a:defRPr/>
            </a:pPr>
            <a:r>
              <a:rPr kumimoji="1" lang="zh-CN" altLang="en-US" dirty="0" smtClean="0">
                <a:latin typeface="+mj-ea"/>
              </a:rPr>
              <a:t>归并连接</a:t>
            </a:r>
          </a:p>
        </p:txBody>
      </p:sp>
      <p:sp>
        <p:nvSpPr>
          <p:cNvPr id="37891" name="Rectangle 3"/>
          <p:cNvSpPr>
            <a:spLocks noGrp="1" noChangeArrowheads="1"/>
          </p:cNvSpPr>
          <p:nvPr>
            <p:ph idx="1"/>
          </p:nvPr>
        </p:nvSpPr>
        <p:spPr>
          <a:xfrm>
            <a:off x="476250" y="1520825"/>
            <a:ext cx="4032250" cy="4335463"/>
          </a:xfrm>
        </p:spPr>
        <p:txBody>
          <a:bodyPr/>
          <a:lstStyle/>
          <a:p>
            <a:pPr>
              <a:lnSpc>
                <a:spcPct val="90000"/>
              </a:lnSpc>
            </a:pPr>
            <a:r>
              <a:rPr lang="zh-CN" altLang="en-US" sz="2400" dirty="0" smtClean="0">
                <a:latin typeface="华文新魏" panose="02010800040101010101" pitchFamily="2" charset="-122"/>
                <a:ea typeface="华文新魏" panose="02010800040101010101" pitchFamily="2" charset="-122"/>
              </a:rPr>
              <a:t>在连接属性上对全部关系进行排序</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如果之前并非有序的</a:t>
            </a:r>
            <a:r>
              <a:rPr lang="en-US" altLang="zh-CN" sz="2400" dirty="0" smtClean="0">
                <a:latin typeface="华文新魏" panose="02010800040101010101" pitchFamily="2" charset="-122"/>
                <a:ea typeface="华文新魏" panose="02010800040101010101" pitchFamily="2" charset="-122"/>
              </a:rPr>
              <a:t>)</a:t>
            </a:r>
            <a:endParaRPr lang="zh-CN" altLang="en-US" sz="2400" dirty="0" smtClean="0">
              <a:latin typeface="华文新魏" panose="02010800040101010101" pitchFamily="2" charset="-122"/>
              <a:ea typeface="华文新魏" panose="02010800040101010101" pitchFamily="2" charset="-122"/>
            </a:endParaRPr>
          </a:p>
          <a:p>
            <a:pPr>
              <a:lnSpc>
                <a:spcPct val="90000"/>
              </a:lnSpc>
            </a:pPr>
            <a:r>
              <a:rPr lang="zh-CN" altLang="en-US" sz="2400" dirty="0" smtClean="0">
                <a:latin typeface="华文新魏" panose="02010800040101010101" pitchFamily="2" charset="-122"/>
                <a:ea typeface="华文新魏" panose="02010800040101010101" pitchFamily="2" charset="-122"/>
              </a:rPr>
              <a:t>为了连接它们，归并有序关系</a:t>
            </a:r>
          </a:p>
          <a:p>
            <a:pPr lvl="1">
              <a:lnSpc>
                <a:spcPct val="90000"/>
              </a:lnSpc>
            </a:pPr>
            <a:r>
              <a:rPr lang="zh-CN" altLang="en-US" sz="2200" dirty="0" smtClean="0">
                <a:latin typeface="华文新魏" panose="02010800040101010101" pitchFamily="2" charset="-122"/>
                <a:ea typeface="华文新魏" panose="02010800040101010101" pitchFamily="2" charset="-122"/>
              </a:rPr>
              <a:t>连接步骤类似于归并排序算法中的归并阶段  </a:t>
            </a:r>
          </a:p>
          <a:p>
            <a:pPr lvl="1">
              <a:lnSpc>
                <a:spcPct val="90000"/>
              </a:lnSpc>
            </a:pPr>
            <a:r>
              <a:rPr lang="zh-CN" altLang="en-US" sz="2200" dirty="0" smtClean="0">
                <a:latin typeface="华文新魏" panose="02010800040101010101" pitchFamily="2" charset="-122"/>
                <a:ea typeface="华文新魏" panose="02010800040101010101" pitchFamily="2" charset="-122"/>
              </a:rPr>
              <a:t>主要不同在于处理连接属性上的重复值 </a:t>
            </a:r>
            <a:r>
              <a:rPr lang="en-US" altLang="zh-CN" sz="2200" dirty="0" smtClean="0">
                <a:latin typeface="华文新魏" panose="02010800040101010101" pitchFamily="2" charset="-122"/>
                <a:ea typeface="华文新魏" panose="02010800040101010101" pitchFamily="2" charset="-122"/>
              </a:rPr>
              <a:t>— </a:t>
            </a:r>
            <a:r>
              <a:rPr lang="zh-CN" altLang="en-US" sz="2200" dirty="0" smtClean="0">
                <a:latin typeface="华文新魏" panose="02010800040101010101" pitchFamily="2" charset="-122"/>
                <a:ea typeface="华文新魏" panose="02010800040101010101" pitchFamily="2" charset="-122"/>
              </a:rPr>
              <a:t>每对具有相同值的连接属性的元组必须被匹配</a:t>
            </a:r>
          </a:p>
        </p:txBody>
      </p:sp>
      <p:pic>
        <p:nvPicPr>
          <p:cNvPr id="3789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338" y="1582738"/>
            <a:ext cx="3302000"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F05E7FF-E63F-4B59-AF6F-2B9E7D44A29B}" type="slidenum">
              <a:rPr altLang="en-US" noProof="1">
                <a:solidFill>
                  <a:schemeClr val="accent2"/>
                </a:solidFill>
                <a:latin typeface="Times New Roman" panose="02020603050405020304" pitchFamily="18" charset="0"/>
                <a:ea typeface="华文楷体" panose="02010600040101010101" pitchFamily="2" charset="-122"/>
              </a:rPr>
              <a:pPr/>
              <a:t>26</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mtClean="0">
                <a:latin typeface="隶书" panose="02010509060101010101" pitchFamily="49" charset="-122"/>
              </a:rPr>
              <a:t>归并连接 </a:t>
            </a:r>
            <a:r>
              <a:rPr lang="en-US" altLang="zh-CN" smtClean="0">
                <a:latin typeface="隶书" panose="02010509060101010101" pitchFamily="49" charset="-122"/>
              </a:rPr>
              <a:t>(</a:t>
            </a:r>
            <a:r>
              <a:rPr lang="zh-CN" altLang="en-US" smtClean="0">
                <a:latin typeface="隶书" panose="02010509060101010101" pitchFamily="49" charset="-122"/>
              </a:rPr>
              <a:t>续</a:t>
            </a:r>
            <a:r>
              <a:rPr lang="en-US" altLang="zh-CN" smtClean="0">
                <a:latin typeface="隶书" panose="02010509060101010101" pitchFamily="49" charset="-122"/>
              </a:rPr>
              <a:t>)</a:t>
            </a:r>
          </a:p>
        </p:txBody>
      </p:sp>
      <p:sp>
        <p:nvSpPr>
          <p:cNvPr id="38915" name="Rectangle 3"/>
          <p:cNvSpPr>
            <a:spLocks noGrp="1" noChangeArrowheads="1"/>
          </p:cNvSpPr>
          <p:nvPr>
            <p:ph idx="1"/>
          </p:nvPr>
        </p:nvSpPr>
        <p:spPr>
          <a:xfrm>
            <a:off x="527050" y="1470025"/>
            <a:ext cx="8172450" cy="4876800"/>
          </a:xfrm>
        </p:spPr>
        <p:txBody>
          <a:bodyPr/>
          <a:lstStyle/>
          <a:p>
            <a:r>
              <a:rPr lang="zh-CN" altLang="en-US" sz="2000" smtClean="0">
                <a:latin typeface="华文新魏" panose="02010800040101010101" pitchFamily="2" charset="-122"/>
                <a:ea typeface="华文新魏" panose="02010800040101010101" pitchFamily="2" charset="-122"/>
              </a:rPr>
              <a:t>可用于计算自然连接和等值连接</a:t>
            </a:r>
          </a:p>
          <a:p>
            <a:r>
              <a:rPr lang="zh-CN" altLang="en-US" sz="2000" smtClean="0">
                <a:latin typeface="华文新魏" panose="02010800040101010101" pitchFamily="2" charset="-122"/>
                <a:ea typeface="华文新魏" panose="02010800040101010101" pitchFamily="2" charset="-122"/>
              </a:rPr>
              <a:t>每个块只需被读取一次 </a:t>
            </a:r>
            <a:r>
              <a:rPr lang="en-US" altLang="zh-CN" sz="2000" smtClean="0">
                <a:latin typeface="华文新魏" panose="02010800040101010101" pitchFamily="2" charset="-122"/>
                <a:ea typeface="华文新魏" panose="02010800040101010101" pitchFamily="2" charset="-122"/>
              </a:rPr>
              <a:t>(</a:t>
            </a:r>
            <a:r>
              <a:rPr lang="zh-CN" altLang="en-US" sz="2000" smtClean="0">
                <a:latin typeface="华文新魏" panose="02010800040101010101" pitchFamily="2" charset="-122"/>
                <a:ea typeface="华文新魏" panose="02010800040101010101" pitchFamily="2" charset="-122"/>
              </a:rPr>
              <a:t>假设所有连接属性是给定值的元组都被装入内存）</a:t>
            </a:r>
          </a:p>
          <a:p>
            <a:r>
              <a:rPr lang="zh-CN" altLang="en-US" sz="2000" smtClean="0">
                <a:latin typeface="华文新魏" panose="02010800040101010101" pitchFamily="2" charset="-122"/>
                <a:ea typeface="华文新魏" panose="02010800040101010101" pitchFamily="2" charset="-122"/>
              </a:rPr>
              <a:t>归并连接的代价</a:t>
            </a:r>
            <a:endParaRPr lang="en-US" altLang="zh-CN" sz="2000" smtClean="0">
              <a:latin typeface="华文新魏" panose="02010800040101010101" pitchFamily="2" charset="-122"/>
              <a:ea typeface="华文新魏" panose="02010800040101010101" pitchFamily="2" charset="-122"/>
            </a:endParaRPr>
          </a:p>
          <a:p>
            <a:pPr lvl="1"/>
            <a:r>
              <a:rPr lang="en-US" altLang="zh-CN" sz="1800" i="1" smtClean="0">
                <a:latin typeface="华文新魏" panose="02010800040101010101" pitchFamily="2" charset="-122"/>
                <a:ea typeface="华文新魏" panose="02010800040101010101" pitchFamily="2" charset="-122"/>
              </a:rPr>
              <a:t>b</a:t>
            </a:r>
            <a:r>
              <a:rPr lang="en-US" altLang="zh-CN" sz="1800" i="1" baseline="-25000" smtClean="0">
                <a:latin typeface="华文新魏" panose="02010800040101010101" pitchFamily="2" charset="-122"/>
                <a:ea typeface="华文新魏" panose="02010800040101010101" pitchFamily="2" charset="-122"/>
              </a:rPr>
              <a:t>r</a:t>
            </a:r>
            <a:r>
              <a:rPr lang="en-US" altLang="zh-CN" sz="1800" i="1" smtClean="0">
                <a:latin typeface="华文新魏" panose="02010800040101010101" pitchFamily="2" charset="-122"/>
                <a:ea typeface="华文新魏" panose="02010800040101010101" pitchFamily="2" charset="-122"/>
              </a:rPr>
              <a:t> + b</a:t>
            </a:r>
            <a:r>
              <a:rPr lang="en-US" altLang="zh-CN" sz="1800" i="1" baseline="-25000" smtClean="0">
                <a:latin typeface="华文新魏" panose="02010800040101010101" pitchFamily="2" charset="-122"/>
                <a:ea typeface="华文新魏" panose="02010800040101010101" pitchFamily="2" charset="-122"/>
              </a:rPr>
              <a:t>s</a:t>
            </a:r>
            <a:r>
              <a:rPr lang="en-US" altLang="zh-CN" sz="1800" smtClean="0">
                <a:latin typeface="华文新魏" panose="02010800040101010101" pitchFamily="2" charset="-122"/>
                <a:ea typeface="华文新魏" panose="02010800040101010101" pitchFamily="2" charset="-122"/>
              </a:rPr>
              <a:t>  </a:t>
            </a:r>
            <a:r>
              <a:rPr lang="zh-CN" altLang="en-US" sz="1800" smtClean="0">
                <a:latin typeface="华文新魏" panose="02010800040101010101" pitchFamily="2" charset="-122"/>
                <a:ea typeface="华文新魏" panose="02010800040101010101" pitchFamily="2" charset="-122"/>
              </a:rPr>
              <a:t>次块传输  </a:t>
            </a:r>
            <a:r>
              <a:rPr lang="en-US" altLang="zh-CN" sz="1800" smtClean="0">
                <a:latin typeface="华文新魏" panose="02010800040101010101" pitchFamily="2" charset="-122"/>
                <a:ea typeface="华文新魏" panose="02010800040101010101" pitchFamily="2" charset="-122"/>
              </a:rPr>
              <a:t>+ </a:t>
            </a:r>
            <a:r>
              <a:rPr lang="en-US" altLang="zh-CN" sz="180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1800" i="1" smtClean="0">
                <a:latin typeface="华文新魏" panose="02010800040101010101" pitchFamily="2" charset="-122"/>
                <a:ea typeface="华文新魏" panose="02010800040101010101" pitchFamily="2" charset="-122"/>
                <a:sym typeface="Symbol" panose="05050102010706020507" pitchFamily="18" charset="2"/>
              </a:rPr>
              <a:t>b</a:t>
            </a:r>
            <a:r>
              <a:rPr lang="en-US" altLang="zh-CN" sz="1800" i="1" baseline="-25000" smtClean="0">
                <a:latin typeface="华文新魏" panose="02010800040101010101" pitchFamily="2" charset="-122"/>
                <a:ea typeface="华文新魏" panose="02010800040101010101" pitchFamily="2" charset="-122"/>
                <a:sym typeface="Symbol" panose="05050102010706020507" pitchFamily="18" charset="2"/>
              </a:rPr>
              <a:t>r </a:t>
            </a:r>
            <a:r>
              <a:rPr lang="en-US" altLang="zh-CN" sz="1800" i="1" smtClean="0">
                <a:latin typeface="华文新魏" panose="02010800040101010101" pitchFamily="2" charset="-122"/>
                <a:ea typeface="华文新魏" panose="02010800040101010101" pitchFamily="2" charset="-122"/>
                <a:sym typeface="Symbol" panose="05050102010706020507" pitchFamily="18" charset="2"/>
              </a:rPr>
              <a:t>/ b</a:t>
            </a:r>
            <a:r>
              <a:rPr lang="en-US" altLang="zh-CN" sz="1800" i="1" baseline="-25000" smtClean="0">
                <a:latin typeface="华文新魏" panose="02010800040101010101" pitchFamily="2" charset="-122"/>
                <a:ea typeface="华文新魏" panose="02010800040101010101" pitchFamily="2" charset="-122"/>
                <a:sym typeface="Symbol" panose="05050102010706020507" pitchFamily="18" charset="2"/>
              </a:rPr>
              <a:t>b</a:t>
            </a:r>
            <a:r>
              <a:rPr lang="en-US" altLang="zh-CN" sz="1800" smtClean="0">
                <a:latin typeface="华文新魏" panose="02010800040101010101" pitchFamily="2" charset="-122"/>
                <a:ea typeface="华文新魏" panose="02010800040101010101" pitchFamily="2" charset="-122"/>
                <a:sym typeface="Symbol" panose="05050102010706020507" pitchFamily="18" charset="2"/>
              </a:rPr>
              <a:t> + </a:t>
            </a:r>
            <a:r>
              <a:rPr lang="en-US" altLang="zh-CN" sz="1800" i="1" smtClean="0">
                <a:latin typeface="华文新魏" panose="02010800040101010101" pitchFamily="2" charset="-122"/>
                <a:ea typeface="华文新魏" panose="02010800040101010101" pitchFamily="2" charset="-122"/>
                <a:sym typeface="Symbol" panose="05050102010706020507" pitchFamily="18" charset="2"/>
              </a:rPr>
              <a:t>b</a:t>
            </a:r>
            <a:r>
              <a:rPr lang="en-US" altLang="zh-CN" sz="1800" i="1" baseline="-25000" smtClean="0">
                <a:latin typeface="华文新魏" panose="02010800040101010101" pitchFamily="2" charset="-122"/>
                <a:ea typeface="华文新魏" panose="02010800040101010101" pitchFamily="2" charset="-122"/>
                <a:sym typeface="Symbol" panose="05050102010706020507" pitchFamily="18" charset="2"/>
              </a:rPr>
              <a:t>s </a:t>
            </a:r>
            <a:r>
              <a:rPr lang="en-US" altLang="zh-CN" sz="1800" i="1" smtClean="0">
                <a:latin typeface="华文新魏" panose="02010800040101010101" pitchFamily="2" charset="-122"/>
                <a:ea typeface="华文新魏" panose="02010800040101010101" pitchFamily="2" charset="-122"/>
                <a:sym typeface="Symbol" panose="05050102010706020507" pitchFamily="18" charset="2"/>
              </a:rPr>
              <a:t>/ b</a:t>
            </a:r>
            <a:r>
              <a:rPr lang="en-US" altLang="zh-CN" sz="1800" i="1" baseline="-25000" smtClean="0">
                <a:latin typeface="华文新魏" panose="02010800040101010101" pitchFamily="2" charset="-122"/>
                <a:ea typeface="华文新魏" panose="02010800040101010101" pitchFamily="2" charset="-122"/>
                <a:sym typeface="Symbol" panose="05050102010706020507" pitchFamily="18" charset="2"/>
              </a:rPr>
              <a:t>b</a:t>
            </a:r>
            <a:r>
              <a:rPr lang="en-US" altLang="zh-CN" sz="180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1800" smtClean="0">
                <a:latin typeface="华文新魏" panose="02010800040101010101" pitchFamily="2" charset="-122"/>
                <a:ea typeface="华文新魏" panose="02010800040101010101" pitchFamily="2" charset="-122"/>
                <a:sym typeface="Symbol" panose="05050102010706020507" pitchFamily="18" charset="2"/>
              </a:rPr>
              <a:t>次磁盘搜索 </a:t>
            </a:r>
            <a:r>
              <a:rPr lang="en-US" altLang="zh-CN" sz="1800" smtClean="0">
                <a:latin typeface="华文新魏" panose="02010800040101010101" pitchFamily="2" charset="-122"/>
                <a:ea typeface="华文新魏" panose="02010800040101010101" pitchFamily="2" charset="-122"/>
              </a:rPr>
              <a:t>+ </a:t>
            </a:r>
            <a:r>
              <a:rPr lang="zh-CN" altLang="en-US" sz="1800" smtClean="0">
                <a:latin typeface="华文新魏" panose="02010800040101010101" pitchFamily="2" charset="-122"/>
                <a:ea typeface="华文新魏" panose="02010800040101010101" pitchFamily="2" charset="-122"/>
              </a:rPr>
              <a:t>排序代价 （如果关系未被排序）</a:t>
            </a:r>
            <a:endParaRPr lang="en-US" altLang="zh-CN" sz="1800" smtClean="0">
              <a:latin typeface="华文新魏" panose="02010800040101010101" pitchFamily="2" charset="-122"/>
              <a:ea typeface="华文新魏" panose="02010800040101010101" pitchFamily="2" charset="-122"/>
            </a:endParaRPr>
          </a:p>
          <a:p>
            <a:pPr lvl="1"/>
            <a:r>
              <a:rPr lang="zh-CN" altLang="en-US" sz="1800" smtClean="0">
                <a:latin typeface="华文新魏" panose="02010800040101010101" pitchFamily="2" charset="-122"/>
                <a:ea typeface="华文新魏" panose="02010800040101010101" pitchFamily="2" charset="-122"/>
              </a:rPr>
              <a:t>上述公式中</a:t>
            </a:r>
            <a:r>
              <a:rPr lang="en-US" altLang="zh-CN" sz="1800" smtClean="0">
                <a:latin typeface="华文新魏" panose="02010800040101010101" pitchFamily="2" charset="-122"/>
                <a:ea typeface="华文新魏" panose="02010800040101010101" pitchFamily="2" charset="-122"/>
              </a:rPr>
              <a:t>b</a:t>
            </a:r>
            <a:r>
              <a:rPr lang="en-US" altLang="zh-CN" sz="1800" baseline="-25000" smtClean="0">
                <a:latin typeface="华文新魏" panose="02010800040101010101" pitchFamily="2" charset="-122"/>
                <a:ea typeface="华文新魏" panose="02010800040101010101" pitchFamily="2" charset="-122"/>
              </a:rPr>
              <a:t>b</a:t>
            </a:r>
            <a:r>
              <a:rPr lang="zh-CN" altLang="en-US" sz="1800" smtClean="0">
                <a:latin typeface="华文新魏" panose="02010800040101010101" pitchFamily="2" charset="-122"/>
                <a:ea typeface="华文新魏" panose="02010800040101010101" pitchFamily="2" charset="-122"/>
              </a:rPr>
              <a:t>是为每个关系分配的缓冲块数量</a:t>
            </a:r>
          </a:p>
          <a:p>
            <a:r>
              <a:rPr lang="zh-CN" altLang="en-US" sz="2000" b="1" smtClean="0">
                <a:solidFill>
                  <a:srgbClr val="3366CC"/>
                </a:solidFill>
                <a:latin typeface="华文新魏" panose="02010800040101010101" pitchFamily="2" charset="-122"/>
                <a:ea typeface="华文新魏" panose="02010800040101010101" pitchFamily="2" charset="-122"/>
              </a:rPr>
              <a:t>混合归并</a:t>
            </a:r>
            <a:r>
              <a:rPr lang="en-US" altLang="zh-CN" sz="2000" b="1" smtClean="0">
                <a:solidFill>
                  <a:srgbClr val="3366CC"/>
                </a:solidFill>
                <a:latin typeface="华文新魏" panose="02010800040101010101" pitchFamily="2" charset="-122"/>
                <a:ea typeface="华文新魏" panose="02010800040101010101" pitchFamily="2" charset="-122"/>
              </a:rPr>
              <a:t>-</a:t>
            </a:r>
            <a:r>
              <a:rPr lang="zh-CN" altLang="en-US" sz="2000" b="1" smtClean="0">
                <a:solidFill>
                  <a:srgbClr val="3366CC"/>
                </a:solidFill>
                <a:latin typeface="华文新魏" panose="02010800040101010101" pitchFamily="2" charset="-122"/>
                <a:ea typeface="华文新魏" panose="02010800040101010101" pitchFamily="2" charset="-122"/>
              </a:rPr>
              <a:t>连接</a:t>
            </a:r>
            <a:r>
              <a:rPr lang="en-US" altLang="zh-CN" sz="2000" b="1" smtClean="0">
                <a:latin typeface="华文新魏" panose="02010800040101010101" pitchFamily="2" charset="-122"/>
                <a:ea typeface="华文新魏" panose="02010800040101010101" pitchFamily="2" charset="-122"/>
              </a:rPr>
              <a:t>: </a:t>
            </a:r>
            <a:r>
              <a:rPr lang="zh-CN" altLang="en-US" sz="2000" smtClean="0">
                <a:latin typeface="华文新魏" panose="02010800040101010101" pitchFamily="2" charset="-122"/>
                <a:ea typeface="华文新魏" panose="02010800040101010101" pitchFamily="2" charset="-122"/>
              </a:rPr>
              <a:t>如果一个关系已排序，并且另一关系有一个连接属性上的 </a:t>
            </a:r>
            <a:r>
              <a:rPr lang="en-US" altLang="zh-CN" sz="2000" smtClean="0">
                <a:latin typeface="华文新魏" panose="02010800040101010101" pitchFamily="2" charset="-122"/>
                <a:ea typeface="华文新魏" panose="02010800040101010101" pitchFamily="2" charset="-122"/>
              </a:rPr>
              <a:t>B</a:t>
            </a:r>
            <a:r>
              <a:rPr lang="en-US" altLang="zh-CN" sz="2000" baseline="30000" smtClean="0">
                <a:latin typeface="华文新魏" panose="02010800040101010101" pitchFamily="2" charset="-122"/>
                <a:ea typeface="华文新魏" panose="02010800040101010101" pitchFamily="2" charset="-122"/>
              </a:rPr>
              <a:t>+</a:t>
            </a:r>
            <a:r>
              <a:rPr lang="en-US" altLang="zh-CN" sz="2000" smtClean="0">
                <a:latin typeface="华文新魏" panose="02010800040101010101" pitchFamily="2" charset="-122"/>
                <a:ea typeface="华文新魏" panose="02010800040101010101" pitchFamily="2" charset="-122"/>
              </a:rPr>
              <a:t> </a:t>
            </a:r>
            <a:r>
              <a:rPr lang="zh-CN" altLang="en-US" sz="2000" smtClean="0">
                <a:latin typeface="华文新魏" panose="02010800040101010101" pitchFamily="2" charset="-122"/>
                <a:ea typeface="华文新魏" panose="02010800040101010101" pitchFamily="2" charset="-122"/>
              </a:rPr>
              <a:t>树辅助索引</a:t>
            </a:r>
          </a:p>
          <a:p>
            <a:pPr lvl="1"/>
            <a:r>
              <a:rPr lang="zh-CN" altLang="en-US" sz="1800" smtClean="0">
                <a:latin typeface="华文新魏" panose="02010800040101010101" pitchFamily="2" charset="-122"/>
                <a:ea typeface="华文新魏" panose="02010800040101010101" pitchFamily="2" charset="-122"/>
              </a:rPr>
              <a:t>把已排序关系和另一个关系的 </a:t>
            </a:r>
            <a:r>
              <a:rPr lang="en-US" altLang="zh-CN" sz="1800" smtClean="0">
                <a:latin typeface="华文新魏" panose="02010800040101010101" pitchFamily="2" charset="-122"/>
                <a:ea typeface="华文新魏" panose="02010800040101010101" pitchFamily="2" charset="-122"/>
              </a:rPr>
              <a:t>B</a:t>
            </a:r>
            <a:r>
              <a:rPr lang="en-US" altLang="zh-CN" sz="1800" baseline="30000" smtClean="0">
                <a:latin typeface="华文新魏" panose="02010800040101010101" pitchFamily="2" charset="-122"/>
                <a:ea typeface="华文新魏" panose="02010800040101010101" pitchFamily="2" charset="-122"/>
              </a:rPr>
              <a:t>+</a:t>
            </a:r>
            <a:r>
              <a:rPr lang="en-US" altLang="zh-CN" sz="1800" smtClean="0">
                <a:latin typeface="华文新魏" panose="02010800040101010101" pitchFamily="2" charset="-122"/>
                <a:ea typeface="华文新魏" panose="02010800040101010101" pitchFamily="2" charset="-122"/>
              </a:rPr>
              <a:t> </a:t>
            </a:r>
            <a:r>
              <a:rPr lang="zh-CN" altLang="en-US" sz="1800" smtClean="0">
                <a:latin typeface="华文新魏" panose="02010800040101010101" pitchFamily="2" charset="-122"/>
                <a:ea typeface="华文新魏" panose="02010800040101010101" pitchFamily="2" charset="-122"/>
              </a:rPr>
              <a:t>树辅助索引叶结点进行归并</a:t>
            </a:r>
            <a:endParaRPr lang="en-US" altLang="zh-CN" sz="1800" smtClean="0">
              <a:latin typeface="华文新魏" panose="02010800040101010101" pitchFamily="2" charset="-122"/>
              <a:ea typeface="华文新魏" panose="02010800040101010101" pitchFamily="2" charset="-122"/>
            </a:endParaRPr>
          </a:p>
          <a:p>
            <a:pPr lvl="1"/>
            <a:r>
              <a:rPr lang="zh-CN" altLang="en-US" sz="1800" smtClean="0">
                <a:latin typeface="华文新魏" panose="02010800040101010101" pitchFamily="2" charset="-122"/>
                <a:ea typeface="华文新魏" panose="02010800040101010101" pitchFamily="2" charset="-122"/>
              </a:rPr>
              <a:t>将该文件按照未排序关系元组的地址进行排序</a:t>
            </a:r>
          </a:p>
          <a:p>
            <a:pPr lvl="1"/>
            <a:r>
              <a:rPr lang="zh-CN" altLang="en-US" sz="1800" smtClean="0">
                <a:latin typeface="华文新魏" panose="02010800040101010101" pitchFamily="2" charset="-122"/>
                <a:ea typeface="华文新魏" panose="02010800040101010101" pitchFamily="2" charset="-122"/>
              </a:rPr>
              <a:t>从而能够对相关元组按照物理存储顺序进行有效的检索，最终完成连接操作</a:t>
            </a:r>
          </a:p>
          <a:p>
            <a:pPr lvl="2"/>
            <a:r>
              <a:rPr lang="zh-CN" altLang="en-US" sz="1600" smtClean="0">
                <a:latin typeface="华文新魏" panose="02010800040101010101" pitchFamily="2" charset="-122"/>
                <a:ea typeface="华文新魏" panose="02010800040101010101" pitchFamily="2" charset="-122"/>
              </a:rPr>
              <a:t>顺序扫描比随机查找更有效</a:t>
            </a:r>
          </a:p>
        </p:txBody>
      </p:sp>
      <p:sp>
        <p:nvSpPr>
          <p:cNvPr id="38916"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FA11286-4966-437C-8908-1478C0321271}" type="slidenum">
              <a:rPr altLang="en-US" noProof="1">
                <a:solidFill>
                  <a:schemeClr val="accent2"/>
                </a:solidFill>
                <a:latin typeface="Times New Roman" panose="02020603050405020304" pitchFamily="18" charset="0"/>
                <a:ea typeface="华文楷体" panose="02010600040101010101" pitchFamily="2" charset="-122"/>
              </a:rPr>
              <a:pPr/>
              <a:t>27</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kumimoji="1" lang="zh-CN" altLang="en-US" dirty="0" smtClean="0">
                <a:latin typeface="+mj-ea"/>
              </a:rPr>
              <a:t>散列连接</a:t>
            </a:r>
          </a:p>
        </p:txBody>
      </p:sp>
      <p:sp>
        <p:nvSpPr>
          <p:cNvPr id="39939" name="Rectangle 3"/>
          <p:cNvSpPr>
            <a:spLocks noGrp="1" noChangeArrowheads="1"/>
          </p:cNvSpPr>
          <p:nvPr>
            <p:ph idx="1"/>
          </p:nvPr>
        </p:nvSpPr>
        <p:spPr>
          <a:xfrm>
            <a:off x="493713" y="1565275"/>
            <a:ext cx="8407400" cy="4852988"/>
          </a:xfrm>
        </p:spPr>
        <p:txBody>
          <a:bodyPr/>
          <a:lstStyle/>
          <a:p>
            <a:r>
              <a:rPr lang="zh-CN" altLang="en-US" sz="2400" dirty="0" smtClean="0">
                <a:latin typeface="华文新魏" panose="02010800040101010101" pitchFamily="2" charset="-122"/>
                <a:ea typeface="华文新魏" panose="02010800040101010101" pitchFamily="2" charset="-122"/>
              </a:rPr>
              <a:t>适用于等值连接和自然连接</a:t>
            </a:r>
          </a:p>
          <a:p>
            <a:r>
              <a:rPr lang="zh-CN" altLang="en-US" sz="2400" dirty="0" smtClean="0">
                <a:latin typeface="华文新魏" panose="02010800040101010101" pitchFamily="2" charset="-122"/>
                <a:ea typeface="华文新魏" panose="02010800040101010101" pitchFamily="2" charset="-122"/>
              </a:rPr>
              <a:t>用同一个散列函数</a:t>
            </a:r>
            <a:r>
              <a:rPr lang="zh-CN" altLang="en-US" sz="2400" i="1" dirty="0" smtClean="0">
                <a:latin typeface="华文新魏" panose="02010800040101010101" pitchFamily="2" charset="-122"/>
                <a:ea typeface="华文新魏" panose="02010800040101010101" pitchFamily="2" charset="-122"/>
              </a:rPr>
              <a:t> </a:t>
            </a:r>
            <a:r>
              <a:rPr lang="en-US" altLang="zh-CN" sz="2400" i="1" dirty="0" smtClean="0">
                <a:latin typeface="华文新魏" panose="02010800040101010101" pitchFamily="2" charset="-122"/>
                <a:ea typeface="华文新魏" panose="02010800040101010101" pitchFamily="2" charset="-122"/>
              </a:rPr>
              <a:t>h</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来划分两个关系的元组 </a:t>
            </a:r>
          </a:p>
          <a:p>
            <a:r>
              <a:rPr lang="en-US" altLang="zh-CN" sz="2400" i="1" dirty="0" smtClean="0">
                <a:latin typeface="华文新魏" panose="02010800040101010101" pitchFamily="2" charset="-122"/>
                <a:ea typeface="华文新魏" panose="02010800040101010101" pitchFamily="2" charset="-122"/>
              </a:rPr>
              <a:t>h</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是将 </a:t>
            </a:r>
            <a:r>
              <a:rPr lang="en-US" altLang="zh-CN" sz="2400" i="1" dirty="0" err="1" smtClean="0">
                <a:latin typeface="华文新魏" panose="02010800040101010101" pitchFamily="2" charset="-122"/>
                <a:ea typeface="华文新魏" panose="02010800040101010101" pitchFamily="2" charset="-122"/>
              </a:rPr>
              <a:t>JoinAttrs</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值映射到 </a:t>
            </a:r>
            <a:r>
              <a:rPr lang="en-US" altLang="zh-CN" sz="2400" dirty="0" smtClean="0">
                <a:latin typeface="华文新魏" panose="02010800040101010101" pitchFamily="2" charset="-122"/>
                <a:ea typeface="华文新魏" panose="02010800040101010101" pitchFamily="2" charset="-122"/>
              </a:rPr>
              <a:t>{0, 1, ..., </a:t>
            </a:r>
            <a:r>
              <a:rPr lang="en-US" altLang="zh-CN" sz="2400" i="1" dirty="0" smtClean="0">
                <a:latin typeface="华文新魏" panose="02010800040101010101" pitchFamily="2" charset="-122"/>
                <a:ea typeface="华文新魏" panose="02010800040101010101" pitchFamily="2" charset="-122"/>
              </a:rPr>
              <a:t>n</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的散列函数，其中 </a:t>
            </a:r>
            <a:r>
              <a:rPr lang="en-US" altLang="zh-CN" sz="2400" i="1" dirty="0" err="1" smtClean="0">
                <a:latin typeface="华文新魏" panose="02010800040101010101" pitchFamily="2" charset="-122"/>
                <a:ea typeface="华文新魏" panose="02010800040101010101" pitchFamily="2" charset="-122"/>
              </a:rPr>
              <a:t>JoinAttrs</a:t>
            </a:r>
            <a:r>
              <a:rPr lang="en-US" altLang="zh-CN" sz="2400" i="1"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表示自然连接中 </a:t>
            </a:r>
            <a:r>
              <a:rPr lang="en-US" altLang="zh-CN" sz="2400" i="1" dirty="0" smtClean="0">
                <a:latin typeface="华文新魏" panose="02010800040101010101" pitchFamily="2" charset="-122"/>
                <a:ea typeface="华文新魏" panose="02010800040101010101" pitchFamily="2" charset="-122"/>
              </a:rPr>
              <a:t>r</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与 </a:t>
            </a:r>
            <a:r>
              <a:rPr lang="en-US" altLang="zh-CN" sz="2400" i="1" dirty="0" smtClean="0">
                <a:latin typeface="华文新魏" panose="02010800040101010101" pitchFamily="2" charset="-122"/>
                <a:ea typeface="华文新魏" panose="02010800040101010101" pitchFamily="2" charset="-122"/>
              </a:rPr>
              <a:t>s </a:t>
            </a:r>
            <a:r>
              <a:rPr lang="zh-CN" altLang="en-US" sz="2400" dirty="0" smtClean="0">
                <a:latin typeface="华文新魏" panose="02010800040101010101" pitchFamily="2" charset="-122"/>
                <a:ea typeface="华文新魏" panose="02010800040101010101" pitchFamily="2" charset="-122"/>
              </a:rPr>
              <a:t>的公共属性 </a:t>
            </a:r>
          </a:p>
          <a:p>
            <a:pPr lvl="1"/>
            <a:r>
              <a:rPr lang="en-US" altLang="zh-CN" sz="2000" i="1" dirty="0" smtClean="0">
                <a:latin typeface="华文新魏" panose="02010800040101010101" pitchFamily="2" charset="-122"/>
                <a:ea typeface="华文新魏" panose="02010800040101010101" pitchFamily="2" charset="-122"/>
              </a:rPr>
              <a:t>r</a:t>
            </a:r>
            <a:r>
              <a:rPr lang="en-US" altLang="zh-CN" i="1" baseline="-25000" dirty="0" smtClean="0">
                <a:latin typeface="华文新魏" panose="02010800040101010101" pitchFamily="2" charset="-122"/>
                <a:ea typeface="华文新魏" panose="02010800040101010101" pitchFamily="2" charset="-122"/>
              </a:rPr>
              <a:t>0</a:t>
            </a:r>
            <a:r>
              <a:rPr lang="en-US" altLang="zh-CN" sz="2000" i="1" dirty="0" smtClean="0">
                <a:latin typeface="华文新魏" panose="02010800040101010101" pitchFamily="2" charset="-122"/>
                <a:ea typeface="华文新魏" panose="02010800040101010101" pitchFamily="2" charset="-122"/>
              </a:rPr>
              <a:t>, r</a:t>
            </a:r>
            <a:r>
              <a:rPr lang="en-US" altLang="zh-CN" i="1" baseline="-25000" dirty="0" smtClean="0">
                <a:latin typeface="华文新魏" panose="02010800040101010101" pitchFamily="2" charset="-122"/>
                <a:ea typeface="华文新魏" panose="02010800040101010101" pitchFamily="2" charset="-122"/>
              </a:rPr>
              <a:t>1</a:t>
            </a:r>
            <a:r>
              <a:rPr lang="en-US" altLang="zh-CN" sz="2000" i="1" dirty="0" smtClean="0">
                <a:latin typeface="华文新魏" panose="02010800040101010101" pitchFamily="2" charset="-122"/>
                <a:ea typeface="华文新魏" panose="02010800040101010101" pitchFamily="2" charset="-122"/>
              </a:rPr>
              <a:t>, . . ., </a:t>
            </a:r>
            <a:r>
              <a:rPr lang="en-US" altLang="zh-CN" sz="2000" i="1" dirty="0" err="1" smtClean="0">
                <a:latin typeface="华文新魏" panose="02010800040101010101" pitchFamily="2" charset="-122"/>
                <a:ea typeface="华文新魏" panose="02010800040101010101" pitchFamily="2" charset="-122"/>
              </a:rPr>
              <a:t>r</a:t>
            </a:r>
            <a:r>
              <a:rPr lang="en-US" altLang="zh-CN" i="1" baseline="-25000" dirty="0" err="1" smtClean="0">
                <a:latin typeface="华文新魏" panose="02010800040101010101" pitchFamily="2" charset="-122"/>
                <a:ea typeface="华文新魏" panose="02010800040101010101" pitchFamily="2" charset="-122"/>
              </a:rPr>
              <a:t>n</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表示关系 </a:t>
            </a:r>
            <a:r>
              <a:rPr lang="en-US" altLang="zh-CN" sz="2000" i="1" dirty="0" smtClean="0">
                <a:latin typeface="华文新魏" panose="02010800040101010101" pitchFamily="2" charset="-122"/>
                <a:ea typeface="华文新魏" panose="02010800040101010101" pitchFamily="2" charset="-122"/>
              </a:rPr>
              <a:t>r </a:t>
            </a:r>
            <a:r>
              <a:rPr lang="zh-CN" altLang="en-US" sz="2000" dirty="0" smtClean="0">
                <a:latin typeface="华文新魏" panose="02010800040101010101" pitchFamily="2" charset="-122"/>
                <a:ea typeface="华文新魏" panose="02010800040101010101" pitchFamily="2" charset="-122"/>
              </a:rPr>
              <a:t>的元组划分</a:t>
            </a:r>
          </a:p>
          <a:p>
            <a:pPr lvl="2"/>
            <a:r>
              <a:rPr lang="zh-CN" altLang="en-US" sz="1800" dirty="0" smtClean="0">
                <a:latin typeface="华文新魏" panose="02010800040101010101" pitchFamily="2" charset="-122"/>
                <a:ea typeface="华文新魏" panose="02010800040101010101" pitchFamily="2" charset="-122"/>
              </a:rPr>
              <a:t>每个元组 </a:t>
            </a:r>
            <a:r>
              <a:rPr lang="en-US" altLang="zh-CN" sz="1800" i="1" dirty="0" err="1" smtClean="0">
                <a:latin typeface="华文新魏" panose="02010800040101010101" pitchFamily="2" charset="-122"/>
                <a:ea typeface="华文新魏" panose="02010800040101010101" pitchFamily="2" charset="-122"/>
              </a:rPr>
              <a:t>t</a:t>
            </a:r>
            <a:r>
              <a:rPr lang="en-US" altLang="zh-CN" i="1" baseline="-25000" dirty="0" err="1" smtClean="0">
                <a:latin typeface="华文新魏" panose="02010800040101010101" pitchFamily="2" charset="-122"/>
                <a:ea typeface="华文新魏" panose="02010800040101010101" pitchFamily="2" charset="-122"/>
              </a:rPr>
              <a:t>r</a:t>
            </a:r>
            <a:r>
              <a:rPr lang="en-US" altLang="zh-CN" sz="1800" i="1" dirty="0" smtClean="0">
                <a:latin typeface="华文新魏" panose="02010800040101010101" pitchFamily="2" charset="-122"/>
                <a:ea typeface="华文新魏" panose="02010800040101010101" pitchFamily="2" charset="-122"/>
              </a:rPr>
              <a:t> </a:t>
            </a:r>
            <a:r>
              <a:rPr lang="en-US" altLang="zh-CN" sz="1800" i="1" dirty="0" smtClean="0">
                <a:latin typeface="华文新魏" panose="02010800040101010101" pitchFamily="2" charset="-122"/>
                <a:ea typeface="华文新魏" panose="02010800040101010101" pitchFamily="2" charset="-122"/>
                <a:sym typeface="Symbol" panose="05050102010706020507" pitchFamily="18" charset="2"/>
              </a:rPr>
              <a:t> r </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被放入划分 </a:t>
            </a:r>
            <a:r>
              <a:rPr lang="en-US" altLang="zh-CN" sz="1800" i="1" dirty="0" err="1" smtClean="0">
                <a:latin typeface="华文新魏" panose="02010800040101010101" pitchFamily="2" charset="-122"/>
                <a:ea typeface="华文新魏" panose="02010800040101010101" pitchFamily="2" charset="-122"/>
              </a:rPr>
              <a:t>r</a:t>
            </a:r>
            <a:r>
              <a:rPr lang="en-US" altLang="zh-CN" i="1" baseline="-25000" dirty="0" err="1" smtClean="0">
                <a:latin typeface="华文新魏" panose="02010800040101010101" pitchFamily="2" charset="-122"/>
                <a:ea typeface="华文新魏" panose="02010800040101010101" pitchFamily="2" charset="-122"/>
              </a:rPr>
              <a:t>i</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中，其中 </a:t>
            </a:r>
            <a:r>
              <a:rPr lang="en-US" altLang="zh-CN" sz="1800" i="1" dirty="0" err="1" smtClean="0">
                <a:latin typeface="华文新魏" panose="02010800040101010101" pitchFamily="2" charset="-122"/>
                <a:ea typeface="华文新魏" panose="02010800040101010101" pitchFamily="2" charset="-122"/>
                <a:sym typeface="Symbol" panose="05050102010706020507" pitchFamily="18" charset="2"/>
              </a:rPr>
              <a:t>i</a:t>
            </a:r>
            <a:r>
              <a:rPr lang="en-US" altLang="zh-CN" sz="1800" i="1" dirty="0" smtClean="0">
                <a:latin typeface="华文新魏" panose="02010800040101010101" pitchFamily="2" charset="-122"/>
                <a:ea typeface="华文新魏" panose="02010800040101010101" pitchFamily="2" charset="-122"/>
                <a:sym typeface="Symbol" panose="05050102010706020507" pitchFamily="18" charset="2"/>
              </a:rPr>
              <a:t> = h(</a:t>
            </a:r>
            <a:r>
              <a:rPr lang="en-US" altLang="zh-CN" sz="1800" i="1"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i="1" baseline="-25000" dirty="0" err="1"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2000" i="1"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1800" i="1"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1800" i="1" dirty="0" err="1" smtClean="0">
                <a:latin typeface="华文新魏" panose="02010800040101010101" pitchFamily="2" charset="-122"/>
                <a:ea typeface="华文新魏" panose="02010800040101010101" pitchFamily="2" charset="-122"/>
                <a:sym typeface="Symbol" panose="05050102010706020507" pitchFamily="18" charset="2"/>
              </a:rPr>
              <a:t>JoinAttrs</a:t>
            </a:r>
            <a:r>
              <a:rPr lang="en-US" altLang="zh-CN" sz="1800" i="1" dirty="0" smtClean="0">
                <a:latin typeface="华文新魏" panose="02010800040101010101" pitchFamily="2" charset="-122"/>
                <a:ea typeface="华文新魏" panose="02010800040101010101" pitchFamily="2" charset="-122"/>
                <a:sym typeface="Symbol" panose="05050102010706020507" pitchFamily="18" charset="2"/>
              </a:rPr>
              <a:t>])</a:t>
            </a:r>
          </a:p>
          <a:p>
            <a:pPr lvl="1"/>
            <a:r>
              <a:rPr lang="en-US" altLang="zh-CN" sz="2000" i="1" dirty="0" smtClean="0">
                <a:latin typeface="华文新魏" panose="02010800040101010101" pitchFamily="2" charset="-122"/>
                <a:ea typeface="华文新魏" panose="02010800040101010101" pitchFamily="2" charset="-122"/>
              </a:rPr>
              <a:t>r</a:t>
            </a:r>
            <a:r>
              <a:rPr lang="en-US" altLang="zh-CN" i="1" baseline="-25000" dirty="0" smtClean="0">
                <a:latin typeface="华文新魏" panose="02010800040101010101" pitchFamily="2" charset="-122"/>
                <a:ea typeface="华文新魏" panose="02010800040101010101" pitchFamily="2" charset="-122"/>
              </a:rPr>
              <a:t>0</a:t>
            </a:r>
            <a:r>
              <a:rPr lang="en-US" altLang="zh-CN" sz="2000" i="1" dirty="0" smtClean="0">
                <a:latin typeface="华文新魏" panose="02010800040101010101" pitchFamily="2" charset="-122"/>
                <a:ea typeface="华文新魏" panose="02010800040101010101" pitchFamily="2" charset="-122"/>
              </a:rPr>
              <a:t>,, r</a:t>
            </a:r>
            <a:r>
              <a:rPr lang="en-US" altLang="zh-CN" i="1" baseline="-25000" dirty="0" smtClean="0">
                <a:latin typeface="华文新魏" panose="02010800040101010101" pitchFamily="2" charset="-122"/>
                <a:ea typeface="华文新魏" panose="02010800040101010101" pitchFamily="2" charset="-122"/>
              </a:rPr>
              <a:t>1</a:t>
            </a:r>
            <a:r>
              <a:rPr lang="en-US" altLang="zh-CN" sz="2000" i="1" dirty="0" smtClean="0">
                <a:latin typeface="华文新魏" panose="02010800040101010101" pitchFamily="2" charset="-122"/>
                <a:ea typeface="华文新魏" panose="02010800040101010101" pitchFamily="2" charset="-122"/>
              </a:rPr>
              <a:t>. . ., </a:t>
            </a:r>
            <a:r>
              <a:rPr lang="en-US" altLang="zh-CN" sz="2000" i="1" dirty="0" err="1" smtClean="0">
                <a:latin typeface="华文新魏" panose="02010800040101010101" pitchFamily="2" charset="-122"/>
                <a:ea typeface="华文新魏" panose="02010800040101010101" pitchFamily="2" charset="-122"/>
              </a:rPr>
              <a:t>r</a:t>
            </a:r>
            <a:r>
              <a:rPr lang="en-US" altLang="zh-CN" i="1" baseline="-25000" dirty="0" err="1" smtClean="0">
                <a:latin typeface="华文新魏" panose="02010800040101010101" pitchFamily="2" charset="-122"/>
                <a:ea typeface="华文新魏" panose="02010800040101010101" pitchFamily="2" charset="-122"/>
              </a:rPr>
              <a:t>n</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表示关系 </a:t>
            </a:r>
            <a:r>
              <a:rPr lang="en-US" altLang="zh-CN" sz="2000" i="1" dirty="0" smtClean="0">
                <a:latin typeface="华文新魏" panose="02010800040101010101" pitchFamily="2" charset="-122"/>
                <a:ea typeface="华文新魏" panose="02010800040101010101" pitchFamily="2" charset="-122"/>
              </a:rPr>
              <a:t>s</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的元组划分</a:t>
            </a:r>
          </a:p>
          <a:p>
            <a:pPr lvl="2"/>
            <a:r>
              <a:rPr lang="zh-CN" altLang="en-US" sz="1800" dirty="0" smtClean="0">
                <a:latin typeface="华文新魏" panose="02010800040101010101" pitchFamily="2" charset="-122"/>
                <a:ea typeface="华文新魏" panose="02010800040101010101" pitchFamily="2" charset="-122"/>
              </a:rPr>
              <a:t>每个元组 </a:t>
            </a:r>
            <a:r>
              <a:rPr lang="en-US" altLang="zh-CN" sz="1800" i="1" dirty="0" err="1" smtClean="0">
                <a:latin typeface="华文新魏" panose="02010800040101010101" pitchFamily="2" charset="-122"/>
                <a:ea typeface="华文新魏" panose="02010800040101010101" pitchFamily="2" charset="-122"/>
              </a:rPr>
              <a:t>t</a:t>
            </a:r>
            <a:r>
              <a:rPr lang="en-US" altLang="zh-CN" i="1" baseline="-25000" dirty="0" err="1" smtClean="0">
                <a:latin typeface="华文新魏" panose="02010800040101010101" pitchFamily="2" charset="-122"/>
                <a:ea typeface="华文新魏" panose="02010800040101010101" pitchFamily="2" charset="-122"/>
              </a:rPr>
              <a:t>s</a:t>
            </a:r>
            <a:r>
              <a:rPr lang="en-US" altLang="zh-CN" sz="1800" i="1" dirty="0" smtClean="0">
                <a:latin typeface="华文新魏" panose="02010800040101010101" pitchFamily="2" charset="-122"/>
                <a:ea typeface="华文新魏" panose="02010800040101010101" pitchFamily="2" charset="-122"/>
              </a:rPr>
              <a:t> </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1800" i="1" dirty="0"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被放入划分 </a:t>
            </a:r>
            <a:r>
              <a:rPr lang="en-US" altLang="zh-CN" sz="1800" i="1" dirty="0" err="1" smtClean="0">
                <a:latin typeface="华文新魏" panose="02010800040101010101" pitchFamily="2" charset="-122"/>
                <a:ea typeface="华文新魏" panose="02010800040101010101" pitchFamily="2" charset="-122"/>
                <a:sym typeface="Symbol" panose="05050102010706020507" pitchFamily="18" charset="2"/>
              </a:rPr>
              <a:t>s</a:t>
            </a:r>
            <a:r>
              <a:rPr lang="en-US" altLang="zh-CN" i="1" baseline="-25000" dirty="0" err="1" smtClean="0">
                <a:latin typeface="华文新魏" panose="02010800040101010101" pitchFamily="2" charset="-122"/>
                <a:ea typeface="华文新魏" panose="02010800040101010101" pitchFamily="2" charset="-122"/>
                <a:sym typeface="Symbol" panose="05050102010706020507" pitchFamily="18" charset="2"/>
              </a:rPr>
              <a:t>i</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中，其中 </a:t>
            </a:r>
            <a:r>
              <a:rPr lang="en-US" altLang="zh-CN" sz="1800" i="1" dirty="0" err="1" smtClean="0">
                <a:latin typeface="华文新魏" panose="02010800040101010101" pitchFamily="2" charset="-122"/>
                <a:ea typeface="华文新魏" panose="02010800040101010101" pitchFamily="2" charset="-122"/>
                <a:sym typeface="Symbol" panose="05050102010706020507" pitchFamily="18" charset="2"/>
              </a:rPr>
              <a:t>i</a:t>
            </a:r>
            <a:r>
              <a:rPr lang="en-US" altLang="zh-CN" sz="1800" i="1" dirty="0" smtClean="0">
                <a:latin typeface="华文新魏" panose="02010800040101010101" pitchFamily="2" charset="-122"/>
                <a:ea typeface="华文新魏" panose="02010800040101010101" pitchFamily="2" charset="-122"/>
                <a:sym typeface="Symbol" panose="05050102010706020507" pitchFamily="18" charset="2"/>
              </a:rPr>
              <a:t> = h(</a:t>
            </a:r>
            <a:r>
              <a:rPr lang="en-US" altLang="zh-CN" sz="1800" i="1" dirty="0" err="1" smtClean="0">
                <a:latin typeface="华文新魏" panose="02010800040101010101" pitchFamily="2" charset="-122"/>
                <a:ea typeface="华文新魏" panose="02010800040101010101" pitchFamily="2" charset="-122"/>
                <a:sym typeface="Symbol" panose="05050102010706020507" pitchFamily="18" charset="2"/>
              </a:rPr>
              <a:t>t</a:t>
            </a:r>
            <a:r>
              <a:rPr lang="en-US" altLang="zh-CN" i="1" baseline="-25000" dirty="0" err="1"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000" i="1"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1800" i="1"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1800" i="1" dirty="0" err="1" smtClean="0">
                <a:latin typeface="华文新魏" panose="02010800040101010101" pitchFamily="2" charset="-122"/>
                <a:ea typeface="华文新魏" panose="02010800040101010101" pitchFamily="2" charset="-122"/>
                <a:sym typeface="Symbol" panose="05050102010706020507" pitchFamily="18" charset="2"/>
              </a:rPr>
              <a:t>JoinAttrs</a:t>
            </a:r>
            <a:r>
              <a:rPr lang="en-US" altLang="zh-CN" sz="1800" i="1" dirty="0" smtClean="0">
                <a:latin typeface="华文新魏" panose="02010800040101010101" pitchFamily="2" charset="-122"/>
                <a:ea typeface="华文新魏" panose="02010800040101010101" pitchFamily="2" charset="-122"/>
                <a:sym typeface="Symbol" panose="05050102010706020507" pitchFamily="18" charset="2"/>
              </a:rPr>
              <a:t>])</a:t>
            </a:r>
          </a:p>
          <a:p>
            <a:pPr lvl="2">
              <a:buFont typeface="Webdings" panose="05030102010509060703" pitchFamily="18" charset="2"/>
              <a:buNone/>
            </a:pP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注意：</a:t>
            </a:r>
            <a:r>
              <a:rPr lang="zh-CN" altLang="en-US" sz="1800" dirty="0" smtClean="0">
                <a:latin typeface="华文新魏" panose="02010800040101010101" pitchFamily="2" charset="-122"/>
                <a:ea typeface="华文新魏" panose="02010800040101010101" pitchFamily="2" charset="-122"/>
              </a:rPr>
              <a:t>在书中，</a:t>
            </a:r>
            <a:r>
              <a:rPr lang="en-US" altLang="zh-CN" sz="1600" i="1" dirty="0" err="1" smtClean="0">
                <a:latin typeface="华文新魏" panose="02010800040101010101" pitchFamily="2" charset="-122"/>
                <a:ea typeface="华文新魏" panose="02010800040101010101" pitchFamily="2" charset="-122"/>
              </a:rPr>
              <a:t>ri</a:t>
            </a:r>
            <a:r>
              <a:rPr lang="en-US" altLang="zh-CN" sz="1600" i="1" dirty="0" smtClean="0">
                <a:latin typeface="华文新魏" panose="02010800040101010101" pitchFamily="2" charset="-122"/>
                <a:ea typeface="华文新魏" panose="02010800040101010101" pitchFamily="2" charset="-122"/>
              </a:rPr>
              <a:t> </a:t>
            </a:r>
            <a:r>
              <a:rPr lang="zh-CN" altLang="en-US" sz="1600" dirty="0" smtClean="0">
                <a:latin typeface="华文新魏" panose="02010800040101010101" pitchFamily="2" charset="-122"/>
                <a:ea typeface="华文新魏" panose="02010800040101010101" pitchFamily="2" charset="-122"/>
              </a:rPr>
              <a:t>被表示为 </a:t>
            </a:r>
            <a:r>
              <a:rPr lang="en-US" altLang="zh-CN" sz="1600" i="1" dirty="0" err="1" smtClean="0">
                <a:latin typeface="华文新魏" panose="02010800040101010101" pitchFamily="2" charset="-122"/>
                <a:ea typeface="华文新魏" panose="02010800040101010101" pitchFamily="2" charset="-122"/>
              </a:rPr>
              <a:t>Hri</a:t>
            </a:r>
            <a:r>
              <a:rPr lang="en-US" altLang="zh-CN" sz="1600" i="1" dirty="0" smtClean="0">
                <a:latin typeface="华文新魏" panose="02010800040101010101" pitchFamily="2" charset="-122"/>
                <a:ea typeface="华文新魏" panose="02010800040101010101" pitchFamily="2" charset="-122"/>
              </a:rPr>
              <a:t> </a:t>
            </a:r>
            <a:r>
              <a:rPr lang="zh-CN" altLang="en-US" sz="1600" dirty="0" smtClean="0">
                <a:latin typeface="华文新魏" panose="02010800040101010101" pitchFamily="2" charset="-122"/>
                <a:ea typeface="华文新魏" panose="02010800040101010101" pitchFamily="2" charset="-122"/>
              </a:rPr>
              <a:t>，</a:t>
            </a:r>
            <a:r>
              <a:rPr lang="en-US" altLang="zh-CN" sz="1600" i="1" dirty="0" err="1" smtClean="0">
                <a:latin typeface="华文新魏" panose="02010800040101010101" pitchFamily="2" charset="-122"/>
                <a:ea typeface="华文新魏" panose="02010800040101010101" pitchFamily="2" charset="-122"/>
              </a:rPr>
              <a:t>si</a:t>
            </a:r>
            <a:r>
              <a:rPr lang="en-US" altLang="zh-CN" sz="1600" i="1" dirty="0" smtClean="0">
                <a:latin typeface="华文新魏" panose="02010800040101010101" pitchFamily="2" charset="-122"/>
                <a:ea typeface="华文新魏" panose="02010800040101010101" pitchFamily="2" charset="-122"/>
              </a:rPr>
              <a:t> </a:t>
            </a:r>
            <a:r>
              <a:rPr lang="zh-CN" altLang="en-US" sz="1600" dirty="0" smtClean="0">
                <a:latin typeface="华文新魏" panose="02010800040101010101" pitchFamily="2" charset="-122"/>
                <a:ea typeface="华文新魏" panose="02010800040101010101" pitchFamily="2" charset="-122"/>
              </a:rPr>
              <a:t>被表示为 </a:t>
            </a:r>
            <a:r>
              <a:rPr lang="en-US" altLang="zh-CN" sz="1600" i="1" dirty="0" err="1" smtClean="0">
                <a:latin typeface="华文新魏" panose="02010800040101010101" pitchFamily="2" charset="-122"/>
                <a:ea typeface="华文新魏" panose="02010800040101010101" pitchFamily="2" charset="-122"/>
              </a:rPr>
              <a:t>Hsi</a:t>
            </a:r>
            <a:r>
              <a:rPr lang="en-US" altLang="zh-CN" sz="1600" dirty="0" smtClean="0">
                <a:latin typeface="华文新魏" panose="02010800040101010101" pitchFamily="2" charset="-122"/>
                <a:ea typeface="华文新魏" panose="02010800040101010101" pitchFamily="2" charset="-122"/>
              </a:rPr>
              <a:t> </a:t>
            </a:r>
            <a:r>
              <a:rPr lang="zh-CN" altLang="en-US" sz="1600" dirty="0" smtClean="0">
                <a:latin typeface="华文新魏" panose="02010800040101010101" pitchFamily="2" charset="-122"/>
                <a:ea typeface="华文新魏" panose="02010800040101010101" pitchFamily="2" charset="-122"/>
              </a:rPr>
              <a:t>，</a:t>
            </a:r>
            <a:r>
              <a:rPr lang="en-US" altLang="zh-CN" sz="1600" i="1" dirty="0" smtClean="0">
                <a:latin typeface="华文新魏" panose="02010800040101010101" pitchFamily="2" charset="-122"/>
                <a:ea typeface="华文新魏" panose="02010800040101010101" pitchFamily="2" charset="-122"/>
              </a:rPr>
              <a:t>n </a:t>
            </a:r>
            <a:r>
              <a:rPr lang="zh-CN" altLang="en-US" sz="1600" dirty="0" smtClean="0">
                <a:latin typeface="华文新魏" panose="02010800040101010101" pitchFamily="2" charset="-122"/>
                <a:ea typeface="华文新魏" panose="02010800040101010101" pitchFamily="2" charset="-122"/>
              </a:rPr>
              <a:t>被表示为 </a:t>
            </a:r>
            <a:r>
              <a:rPr lang="en-US" altLang="zh-CN" sz="1600" i="1" dirty="0" err="1" smtClean="0">
                <a:latin typeface="华文新魏" panose="02010800040101010101" pitchFamily="2" charset="-122"/>
                <a:ea typeface="华文新魏" panose="02010800040101010101" pitchFamily="2" charset="-122"/>
              </a:rPr>
              <a:t>nh</a:t>
            </a:r>
            <a:r>
              <a:rPr lang="en-US" altLang="zh-CN" sz="1600" i="1" dirty="0" smtClean="0">
                <a:latin typeface="华文新魏" panose="02010800040101010101" pitchFamily="2" charset="-122"/>
                <a:ea typeface="华文新魏" panose="02010800040101010101" pitchFamily="2" charset="-122"/>
              </a:rPr>
              <a:t> </a:t>
            </a:r>
            <a:endParaRPr lang="zh-CN" altLang="en-US" sz="1600" dirty="0" smtClean="0">
              <a:latin typeface="华文新魏" panose="02010800040101010101" pitchFamily="2" charset="-122"/>
              <a:ea typeface="华文新魏" panose="02010800040101010101" pitchFamily="2" charset="-122"/>
              <a:sym typeface="Symbol" panose="05050102010706020507" pitchFamily="18" charset="2"/>
            </a:endParaRPr>
          </a:p>
          <a:p>
            <a:pPr lvl="2">
              <a:buFont typeface="Webdings" panose="05030102010509060703" pitchFamily="18" charset="2"/>
              <a:buNone/>
            </a:pPr>
            <a:endParaRPr lang="en-US" altLang="zh-CN" sz="2000" i="1" dirty="0" smtClean="0">
              <a:latin typeface="华文新魏" panose="02010800040101010101" pitchFamily="2" charset="-122"/>
              <a:ea typeface="华文新魏" panose="02010800040101010101" pitchFamily="2" charset="-122"/>
              <a:sym typeface="Symbol" panose="05050102010706020507" pitchFamily="18" charset="2"/>
            </a:endParaRPr>
          </a:p>
        </p:txBody>
      </p:sp>
      <p:sp>
        <p:nvSpPr>
          <p:cNvPr id="39940"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1E4ECC-6A87-47DE-8ED3-40C83DF54E2E}" type="slidenum">
              <a:rPr altLang="en-US" noProof="1">
                <a:solidFill>
                  <a:schemeClr val="accent2"/>
                </a:solidFill>
                <a:latin typeface="Times New Roman" panose="02020603050405020304" pitchFamily="18" charset="0"/>
                <a:ea typeface="华文楷体" panose="02010600040101010101" pitchFamily="2" charset="-122"/>
              </a:rPr>
              <a:pPr/>
              <a:t>28</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latin typeface="隶书" panose="02010509060101010101" pitchFamily="49" charset="-122"/>
              </a:rPr>
              <a:t>散列连接</a:t>
            </a:r>
            <a:r>
              <a:rPr lang="en-US" altLang="zh-CN" dirty="0" smtClean="0">
                <a:latin typeface="隶书" panose="02010509060101010101" pitchFamily="49" charset="-122"/>
              </a:rPr>
              <a:t>(</a:t>
            </a:r>
            <a:r>
              <a:rPr lang="zh-CN" altLang="en-US" dirty="0" smtClean="0">
                <a:latin typeface="隶书" panose="02010509060101010101" pitchFamily="49" charset="-122"/>
              </a:rPr>
              <a:t>续</a:t>
            </a:r>
            <a:r>
              <a:rPr lang="en-US" altLang="zh-CN" dirty="0" smtClean="0">
                <a:latin typeface="隶书" panose="02010509060101010101" pitchFamily="49" charset="-122"/>
              </a:rPr>
              <a:t>)</a:t>
            </a:r>
          </a:p>
        </p:txBody>
      </p:sp>
      <p:pic>
        <p:nvPicPr>
          <p:cNvPr id="4096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275" y="1427163"/>
            <a:ext cx="5043488"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BE90EA0-023F-426C-853D-65DA2FDD2B6A}" type="slidenum">
              <a:rPr altLang="en-US" noProof="1">
                <a:solidFill>
                  <a:schemeClr val="accent2"/>
                </a:solidFill>
                <a:latin typeface="Times New Roman" panose="02020603050405020304" pitchFamily="18" charset="0"/>
                <a:ea typeface="华文楷体" panose="02010600040101010101" pitchFamily="2" charset="-122"/>
              </a:rPr>
              <a:pPr/>
              <a:t>29</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pPr>
              <a:defRPr/>
            </a:pPr>
            <a:r>
              <a:rPr kumimoji="1" lang="zh-CN" altLang="en-US" dirty="0" smtClean="0">
                <a:latin typeface="+mj-ea"/>
              </a:rPr>
              <a:t>概述</a:t>
            </a:r>
          </a:p>
        </p:txBody>
      </p:sp>
      <p:sp>
        <p:nvSpPr>
          <p:cNvPr id="13315" name="Rectangle 3"/>
          <p:cNvSpPr>
            <a:spLocks noGrp="1" noChangeArrowheads="1"/>
          </p:cNvSpPr>
          <p:nvPr>
            <p:ph idx="1"/>
          </p:nvPr>
        </p:nvSpPr>
        <p:spPr>
          <a:xfrm>
            <a:off x="156666" y="1565275"/>
            <a:ext cx="3821947" cy="3434742"/>
          </a:xfrm>
        </p:spPr>
        <p:txBody>
          <a:bodyPr/>
          <a:lstStyle/>
          <a:p>
            <a:r>
              <a:rPr lang="zh-CN" altLang="en-US" sz="2800" dirty="0" smtClean="0">
                <a:latin typeface="华文新魏" panose="02010800040101010101" pitchFamily="2" charset="-122"/>
                <a:ea typeface="华文新魏" panose="02010800040101010101" pitchFamily="2" charset="-122"/>
              </a:rPr>
              <a:t>查询处理的基本步骤</a:t>
            </a:r>
            <a:endParaRPr lang="en-US" altLang="zh-CN" sz="2800" dirty="0" smtClean="0">
              <a:latin typeface="华文新魏" panose="02010800040101010101" pitchFamily="2" charset="-122"/>
              <a:ea typeface="华文新魏" panose="02010800040101010101" pitchFamily="2" charset="-122"/>
            </a:endParaRPr>
          </a:p>
          <a:p>
            <a:pPr lvl="1"/>
            <a:r>
              <a:rPr lang="zh-CN" altLang="en-US" sz="2400" dirty="0" smtClean="0">
                <a:latin typeface="华文新魏" panose="02010800040101010101" pitchFamily="2" charset="-122"/>
                <a:ea typeface="华文新魏" panose="02010800040101010101" pitchFamily="2" charset="-122"/>
              </a:rPr>
              <a:t>解析与翻译</a:t>
            </a:r>
            <a:endParaRPr lang="en-US" altLang="zh-CN" sz="2400" dirty="0" smtClean="0">
              <a:latin typeface="华文新魏" panose="02010800040101010101" pitchFamily="2" charset="-122"/>
              <a:ea typeface="华文新魏" panose="02010800040101010101" pitchFamily="2" charset="-122"/>
            </a:endParaRPr>
          </a:p>
          <a:p>
            <a:pPr lvl="2"/>
            <a:r>
              <a:rPr lang="zh-CN" altLang="en-US" sz="2000" dirty="0">
                <a:latin typeface="华文新魏" panose="02010800040101010101" pitchFamily="2" charset="-122"/>
                <a:ea typeface="华文新魏" panose="02010800040101010101" pitchFamily="2" charset="-122"/>
              </a:rPr>
              <a:t>语法</a:t>
            </a:r>
            <a:r>
              <a:rPr lang="zh-CN" altLang="en-US" sz="2000" dirty="0" smtClean="0">
                <a:latin typeface="华文新魏" panose="02010800040101010101" pitchFamily="2" charset="-122"/>
                <a:ea typeface="华文新魏" panose="02010800040101010101" pitchFamily="2" charset="-122"/>
              </a:rPr>
              <a:t>检查</a:t>
            </a:r>
            <a:endParaRPr lang="en-US" altLang="zh-CN" sz="2000" dirty="0" smtClean="0">
              <a:latin typeface="华文新魏" panose="02010800040101010101" pitchFamily="2" charset="-122"/>
              <a:ea typeface="华文新魏" panose="02010800040101010101" pitchFamily="2" charset="-122"/>
            </a:endParaRPr>
          </a:p>
          <a:p>
            <a:pPr lvl="2"/>
            <a:r>
              <a:rPr lang="zh-CN" altLang="en-US" sz="2000" dirty="0">
                <a:latin typeface="华文新魏" panose="02010800040101010101" pitchFamily="2" charset="-122"/>
                <a:ea typeface="华文新魏" panose="02010800040101010101" pitchFamily="2" charset="-122"/>
              </a:rPr>
              <a:t>语义检查</a:t>
            </a:r>
            <a:endParaRPr lang="zh-CN" altLang="en-US" sz="2000" dirty="0" smtClean="0">
              <a:latin typeface="华文新魏" panose="02010800040101010101" pitchFamily="2" charset="-122"/>
              <a:ea typeface="华文新魏" panose="02010800040101010101" pitchFamily="2" charset="-122"/>
            </a:endParaRPr>
          </a:p>
          <a:p>
            <a:pPr lvl="1"/>
            <a:r>
              <a:rPr lang="zh-CN" altLang="en-US" sz="2400" dirty="0" smtClean="0">
                <a:latin typeface="华文新魏" panose="02010800040101010101" pitchFamily="2" charset="-122"/>
                <a:ea typeface="华文新魏" panose="02010800040101010101" pitchFamily="2" charset="-122"/>
              </a:rPr>
              <a:t>优化</a:t>
            </a:r>
          </a:p>
          <a:p>
            <a:pPr lvl="1"/>
            <a:r>
              <a:rPr lang="zh-CN" altLang="en-US" sz="2400" dirty="0" smtClean="0">
                <a:latin typeface="华文新魏" panose="02010800040101010101" pitchFamily="2" charset="-122"/>
                <a:ea typeface="华文新魏" panose="02010800040101010101" pitchFamily="2" charset="-122"/>
              </a:rPr>
              <a:t>执行</a:t>
            </a:r>
          </a:p>
        </p:txBody>
      </p:sp>
      <p:pic>
        <p:nvPicPr>
          <p:cNvPr id="1331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784" y="2676525"/>
            <a:ext cx="6280150"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E773655-FBB4-4C45-BB5B-1D00FF9C17D6}" type="slidenum">
              <a:rPr altLang="en-US" noProof="1">
                <a:solidFill>
                  <a:schemeClr val="accent2"/>
                </a:solidFill>
                <a:latin typeface="Times New Roman" panose="02020603050405020304" pitchFamily="18" charset="0"/>
                <a:ea typeface="华文楷体" panose="02010600040101010101" pitchFamily="2" charset="-122"/>
              </a:rPr>
              <a:pPr/>
              <a:t>3</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smtClean="0">
                <a:latin typeface="隶书" panose="02010509060101010101" pitchFamily="49" charset="-122"/>
              </a:rPr>
              <a:t>散列连接</a:t>
            </a:r>
            <a:r>
              <a:rPr lang="en-US" altLang="zh-CN" dirty="0" smtClean="0">
                <a:latin typeface="隶书" panose="02010509060101010101" pitchFamily="49" charset="-122"/>
              </a:rPr>
              <a:t>(</a:t>
            </a:r>
            <a:r>
              <a:rPr lang="zh-CN" altLang="en-US" dirty="0" smtClean="0">
                <a:latin typeface="隶书" panose="02010509060101010101" pitchFamily="49" charset="-122"/>
              </a:rPr>
              <a:t>续</a:t>
            </a:r>
            <a:r>
              <a:rPr lang="en-US" altLang="zh-CN" dirty="0" smtClean="0">
                <a:latin typeface="隶书" panose="02010509060101010101" pitchFamily="49" charset="-122"/>
              </a:rPr>
              <a:t>)</a:t>
            </a:r>
          </a:p>
        </p:txBody>
      </p:sp>
      <p:sp>
        <p:nvSpPr>
          <p:cNvPr id="41987" name="Rectangle 3"/>
          <p:cNvSpPr>
            <a:spLocks noGrp="1" noChangeArrowheads="1"/>
          </p:cNvSpPr>
          <p:nvPr>
            <p:ph idx="1"/>
          </p:nvPr>
        </p:nvSpPr>
        <p:spPr>
          <a:xfrm>
            <a:off x="238628" y="1509713"/>
            <a:ext cx="7473950" cy="4276725"/>
          </a:xfrm>
        </p:spPr>
        <p:txBody>
          <a:bodyPr/>
          <a:lstStyle/>
          <a:p>
            <a:r>
              <a:rPr lang="zh-CN" altLang="en-US" sz="2800" dirty="0" smtClean="0">
                <a:latin typeface="华文新魏" panose="02010800040101010101" pitchFamily="2" charset="-122"/>
                <a:ea typeface="华文新魏" panose="02010800040101010101" pitchFamily="2" charset="-122"/>
              </a:rPr>
              <a:t>关系 </a:t>
            </a:r>
            <a:r>
              <a:rPr lang="en-US" altLang="zh-CN" sz="2800" i="1" dirty="0" err="1" smtClean="0">
                <a:latin typeface="华文新魏" panose="02010800040101010101" pitchFamily="2" charset="-122"/>
                <a:ea typeface="华文新魏" panose="02010800040101010101" pitchFamily="2" charset="-122"/>
              </a:rPr>
              <a:t>r</a:t>
            </a:r>
            <a:r>
              <a:rPr lang="en-US" altLang="zh-CN" sz="2800" i="1" baseline="-25000" dirty="0" err="1" smtClean="0">
                <a:latin typeface="华文新魏" panose="02010800040101010101" pitchFamily="2" charset="-122"/>
                <a:ea typeface="华文新魏" panose="02010800040101010101" pitchFamily="2" charset="-122"/>
              </a:rPr>
              <a:t>i</a:t>
            </a:r>
            <a:r>
              <a:rPr lang="en-US" altLang="zh-CN" sz="2800" i="1" baseline="-250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中的元组 </a:t>
            </a:r>
            <a:r>
              <a:rPr lang="en-US" altLang="zh-CN" sz="2800" i="1" dirty="0" smtClean="0">
                <a:latin typeface="华文新魏" panose="02010800040101010101" pitchFamily="2" charset="-122"/>
                <a:ea typeface="华文新魏" panose="02010800040101010101" pitchFamily="2" charset="-122"/>
              </a:rPr>
              <a:t>r</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只需要与关系 </a:t>
            </a:r>
            <a:r>
              <a:rPr lang="en-US" altLang="zh-CN" sz="2800" i="1" dirty="0" err="1" smtClean="0">
                <a:latin typeface="华文新魏" panose="02010800040101010101" pitchFamily="2" charset="-122"/>
                <a:ea typeface="华文新魏" panose="02010800040101010101" pitchFamily="2" charset="-122"/>
              </a:rPr>
              <a:t>s</a:t>
            </a:r>
            <a:r>
              <a:rPr lang="en-US" altLang="zh-CN" sz="2800" i="1" baseline="-25000" dirty="0" err="1" smtClean="0">
                <a:latin typeface="华文新魏" panose="02010800040101010101" pitchFamily="2" charset="-122"/>
                <a:ea typeface="华文新魏" panose="02010800040101010101" pitchFamily="2" charset="-122"/>
              </a:rPr>
              <a:t>i</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中的元组 </a:t>
            </a:r>
            <a:r>
              <a:rPr lang="en-US" altLang="zh-CN" sz="2800" i="1" dirty="0" smtClean="0">
                <a:latin typeface="华文新魏" panose="02010800040101010101" pitchFamily="2" charset="-122"/>
                <a:ea typeface="华文新魏" panose="02010800040101010101" pitchFamily="2" charset="-122"/>
              </a:rPr>
              <a:t>s </a:t>
            </a:r>
            <a:r>
              <a:rPr lang="zh-CN" altLang="en-US" sz="2800" dirty="0" smtClean="0">
                <a:latin typeface="华文新魏" panose="02010800040101010101" pitchFamily="2" charset="-122"/>
                <a:ea typeface="华文新魏" panose="02010800040101010101" pitchFamily="2" charset="-122"/>
              </a:rPr>
              <a:t>相比较，而没有必要与其他任何划分里的元组 </a:t>
            </a:r>
            <a:r>
              <a:rPr lang="en-US" altLang="zh-CN" sz="2800" i="1" dirty="0" smtClean="0">
                <a:latin typeface="华文新魏" panose="02010800040101010101" pitchFamily="2" charset="-122"/>
                <a:ea typeface="华文新魏" panose="02010800040101010101" pitchFamily="2" charset="-122"/>
              </a:rPr>
              <a:t>s </a:t>
            </a:r>
            <a:r>
              <a:rPr lang="zh-CN" altLang="en-US" sz="2800" dirty="0" smtClean="0">
                <a:latin typeface="华文新魏" panose="02010800040101010101" pitchFamily="2" charset="-122"/>
                <a:ea typeface="华文新魏" panose="02010800040101010101" pitchFamily="2" charset="-122"/>
              </a:rPr>
              <a:t>相比较</a:t>
            </a:r>
            <a:endParaRPr lang="en-US" altLang="zh-CN" sz="2800" dirty="0" smtClean="0">
              <a:latin typeface="华文新魏" panose="02010800040101010101" pitchFamily="2" charset="-122"/>
              <a:ea typeface="华文新魏" panose="02010800040101010101" pitchFamily="2" charset="-122"/>
            </a:endParaRPr>
          </a:p>
          <a:p>
            <a:pPr lvl="1"/>
            <a:r>
              <a:rPr lang="zh-CN" altLang="en-US" sz="2400" dirty="0" smtClean="0">
                <a:latin typeface="华文新魏" panose="02010800040101010101" pitchFamily="2" charset="-122"/>
                <a:ea typeface="华文新魏" panose="02010800040101010101" pitchFamily="2" charset="-122"/>
              </a:rPr>
              <a:t>如果一个 </a:t>
            </a:r>
            <a:r>
              <a:rPr lang="en-US" altLang="zh-CN" sz="2400" i="1" dirty="0" smtClean="0">
                <a:latin typeface="华文新魏" panose="02010800040101010101" pitchFamily="2" charset="-122"/>
                <a:ea typeface="华文新魏" panose="02010800040101010101" pitchFamily="2" charset="-122"/>
              </a:rPr>
              <a:t>r</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元组和一个 </a:t>
            </a:r>
            <a:r>
              <a:rPr lang="en-US" altLang="zh-CN" sz="2400" i="1" dirty="0" smtClean="0">
                <a:latin typeface="华文新魏" panose="02010800040101010101" pitchFamily="2" charset="-122"/>
                <a:ea typeface="华文新魏" panose="02010800040101010101" pitchFamily="2" charset="-122"/>
              </a:rPr>
              <a:t>s </a:t>
            </a:r>
            <a:r>
              <a:rPr lang="zh-CN" altLang="en-US" sz="2400" dirty="0" smtClean="0">
                <a:latin typeface="华文新魏" panose="02010800040101010101" pitchFamily="2" charset="-122"/>
                <a:ea typeface="华文新魏" panose="02010800040101010101" pitchFamily="2" charset="-122"/>
              </a:rPr>
              <a:t>元组满足连接条件，那么它们在连接属性上就会有相同的值</a:t>
            </a:r>
          </a:p>
          <a:p>
            <a:pPr lvl="1"/>
            <a:r>
              <a:rPr lang="zh-CN" altLang="en-US" sz="2400" dirty="0" smtClean="0">
                <a:latin typeface="华文新魏" panose="02010800040101010101" pitchFamily="2" charset="-122"/>
                <a:ea typeface="华文新魏" panose="02010800040101010101" pitchFamily="2" charset="-122"/>
              </a:rPr>
              <a:t>如果该值经散列函数映射到 </a:t>
            </a:r>
            <a:r>
              <a:rPr lang="en-US" altLang="zh-CN" sz="2400" i="1" dirty="0" err="1" smtClean="0">
                <a:latin typeface="华文新魏" panose="02010800040101010101" pitchFamily="2" charset="-122"/>
                <a:ea typeface="华文新魏" panose="02010800040101010101" pitchFamily="2" charset="-122"/>
              </a:rPr>
              <a:t>i</a:t>
            </a:r>
            <a:r>
              <a:rPr lang="en-US" altLang="zh-CN" sz="2400" i="1" dirty="0" smtClean="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则关系 </a:t>
            </a:r>
            <a:r>
              <a:rPr lang="en-US" altLang="zh-CN" sz="2400" i="1" dirty="0" smtClean="0">
                <a:latin typeface="华文新魏" panose="02010800040101010101" pitchFamily="2" charset="-122"/>
                <a:ea typeface="华文新魏" panose="02010800040101010101" pitchFamily="2" charset="-122"/>
              </a:rPr>
              <a:t>r</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的那个元组必在</a:t>
            </a:r>
            <a:r>
              <a:rPr lang="en-US" altLang="zh-CN" sz="2400" dirty="0" smtClean="0">
                <a:latin typeface="华文新魏" panose="02010800040101010101" pitchFamily="2" charset="-122"/>
                <a:ea typeface="华文新魏" panose="02010800040101010101" pitchFamily="2" charset="-122"/>
              </a:rPr>
              <a:t> </a:t>
            </a:r>
            <a:r>
              <a:rPr lang="en-US" altLang="zh-CN" sz="2400" i="1" dirty="0" err="1" smtClean="0">
                <a:latin typeface="华文新魏" panose="02010800040101010101" pitchFamily="2" charset="-122"/>
                <a:ea typeface="华文新魏" panose="02010800040101010101" pitchFamily="2" charset="-122"/>
              </a:rPr>
              <a:t>r</a:t>
            </a:r>
            <a:r>
              <a:rPr lang="en-US" altLang="zh-CN" sz="2400" i="1" baseline="-25000" dirty="0" err="1" smtClean="0">
                <a:latin typeface="华文新魏" panose="02010800040101010101" pitchFamily="2" charset="-122"/>
                <a:ea typeface="华文新魏" panose="02010800040101010101" pitchFamily="2" charset="-122"/>
              </a:rPr>
              <a:t>i</a:t>
            </a:r>
            <a:r>
              <a:rPr lang="en-US" altLang="zh-CN" sz="2400" i="1"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中，而关系 </a:t>
            </a:r>
            <a:r>
              <a:rPr lang="en-US" altLang="zh-CN" sz="2400" i="1" dirty="0" smtClean="0">
                <a:latin typeface="华文新魏" panose="02010800040101010101" pitchFamily="2" charset="-122"/>
                <a:ea typeface="华文新魏" panose="02010800040101010101" pitchFamily="2" charset="-122"/>
              </a:rPr>
              <a:t>s </a:t>
            </a:r>
            <a:r>
              <a:rPr lang="zh-CN" altLang="en-US" sz="2400" dirty="0" smtClean="0">
                <a:latin typeface="华文新魏" panose="02010800040101010101" pitchFamily="2" charset="-122"/>
                <a:ea typeface="华文新魏" panose="02010800040101010101" pitchFamily="2" charset="-122"/>
              </a:rPr>
              <a:t>的那个元组必在 </a:t>
            </a:r>
            <a:r>
              <a:rPr lang="en-US" altLang="zh-CN" sz="2400" i="1" dirty="0" err="1" smtClean="0">
                <a:latin typeface="华文新魏" panose="02010800040101010101" pitchFamily="2" charset="-122"/>
                <a:ea typeface="华文新魏" panose="02010800040101010101" pitchFamily="2" charset="-122"/>
              </a:rPr>
              <a:t>s</a:t>
            </a:r>
            <a:r>
              <a:rPr lang="en-US" altLang="zh-CN" sz="2400" i="1" baseline="-25000" dirty="0" err="1" smtClean="0">
                <a:latin typeface="华文新魏" panose="02010800040101010101" pitchFamily="2" charset="-122"/>
                <a:ea typeface="华文新魏" panose="02010800040101010101" pitchFamily="2" charset="-122"/>
              </a:rPr>
              <a:t>i</a:t>
            </a:r>
            <a:r>
              <a:rPr lang="en-US" altLang="zh-CN" sz="2400" i="1"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中</a:t>
            </a:r>
          </a:p>
        </p:txBody>
      </p:sp>
      <p:sp>
        <p:nvSpPr>
          <p:cNvPr id="41988"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836CF78-7657-43AC-AB06-0AF930C3E53A}" type="slidenum">
              <a:rPr altLang="en-US" noProof="1">
                <a:solidFill>
                  <a:schemeClr val="accent2"/>
                </a:solidFill>
                <a:latin typeface="Times New Roman" panose="02020603050405020304" pitchFamily="18" charset="0"/>
                <a:ea typeface="华文楷体" panose="02010600040101010101" pitchFamily="2" charset="-122"/>
              </a:rPr>
              <a:pPr/>
              <a:t>30</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5346" y="4354846"/>
            <a:ext cx="2186654" cy="2198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a:defRPr/>
            </a:pPr>
            <a:r>
              <a:rPr kumimoji="1" lang="zh-CN" altLang="en-US" dirty="0" smtClean="0">
                <a:latin typeface="+mj-ea"/>
              </a:rPr>
              <a:t>散列连接算法</a:t>
            </a:r>
          </a:p>
        </p:txBody>
      </p:sp>
      <p:sp>
        <p:nvSpPr>
          <p:cNvPr id="43011" name="Rectangle 3"/>
          <p:cNvSpPr>
            <a:spLocks noGrp="1" noChangeArrowheads="1"/>
          </p:cNvSpPr>
          <p:nvPr>
            <p:ph idx="1"/>
          </p:nvPr>
        </p:nvSpPr>
        <p:spPr>
          <a:xfrm>
            <a:off x="509588" y="2187575"/>
            <a:ext cx="7435850" cy="4464050"/>
          </a:xfrm>
        </p:spPr>
        <p:txBody>
          <a:bodyPr/>
          <a:lstStyle/>
          <a:p>
            <a:pPr>
              <a:buFont typeface="Monotype Sorts"/>
              <a:buNone/>
            </a:pPr>
            <a:r>
              <a:rPr lang="en-US" altLang="zh-CN" sz="2400" dirty="0" smtClean="0">
                <a:latin typeface="华文新魏" panose="02010800040101010101" pitchFamily="2" charset="-122"/>
                <a:ea typeface="华文新魏" panose="02010800040101010101" pitchFamily="2" charset="-122"/>
              </a:rPr>
              <a:t>1.	</a:t>
            </a:r>
            <a:r>
              <a:rPr lang="zh-CN" altLang="en-US" sz="2400" dirty="0" smtClean="0">
                <a:latin typeface="华文新魏" panose="02010800040101010101" pitchFamily="2" charset="-122"/>
                <a:ea typeface="华文新魏" panose="02010800040101010101" pitchFamily="2" charset="-122"/>
              </a:rPr>
              <a:t>使用散列函数 </a:t>
            </a:r>
            <a:r>
              <a:rPr lang="en-US" altLang="zh-CN" sz="2400" i="1" dirty="0" smtClean="0">
                <a:latin typeface="华文新魏" panose="02010800040101010101" pitchFamily="2" charset="-122"/>
                <a:ea typeface="华文新魏" panose="02010800040101010101" pitchFamily="2" charset="-122"/>
              </a:rPr>
              <a:t>h</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划分关系 </a:t>
            </a:r>
            <a:r>
              <a:rPr lang="en-US" altLang="zh-CN" sz="2400" dirty="0" smtClean="0">
                <a:latin typeface="华文新魏" panose="02010800040101010101" pitchFamily="2" charset="-122"/>
                <a:ea typeface="华文新魏" panose="02010800040101010101" pitchFamily="2" charset="-122"/>
              </a:rPr>
              <a:t>s </a:t>
            </a:r>
            <a:r>
              <a:rPr lang="zh-CN" altLang="en-US" sz="2400" dirty="0" smtClean="0">
                <a:latin typeface="华文新魏" panose="02010800040101010101" pitchFamily="2" charset="-122"/>
                <a:ea typeface="华文新魏" panose="02010800040101010101" pitchFamily="2" charset="-122"/>
              </a:rPr>
              <a:t>。当划分一个关系时，一个内存块被保留作为每个划分的输出缓冲区</a:t>
            </a:r>
          </a:p>
          <a:p>
            <a:pPr>
              <a:buFont typeface="Monotype Sorts"/>
              <a:buNone/>
            </a:pPr>
            <a:r>
              <a:rPr lang="en-US" altLang="zh-CN" sz="2400" dirty="0" smtClean="0">
                <a:latin typeface="华文新魏" panose="02010800040101010101" pitchFamily="2" charset="-122"/>
                <a:ea typeface="华文新魏" panose="02010800040101010101" pitchFamily="2" charset="-122"/>
              </a:rPr>
              <a:t>2.	</a:t>
            </a:r>
            <a:r>
              <a:rPr lang="zh-CN" altLang="en-US" sz="2400" dirty="0" smtClean="0">
                <a:latin typeface="华文新魏" panose="02010800040101010101" pitchFamily="2" charset="-122"/>
                <a:ea typeface="华文新魏" panose="02010800040101010101" pitchFamily="2" charset="-122"/>
              </a:rPr>
              <a:t>类似地划分关系 </a:t>
            </a:r>
            <a:r>
              <a:rPr lang="en-US" altLang="zh-CN" sz="2400" dirty="0" smtClean="0">
                <a:latin typeface="华文新魏" panose="02010800040101010101" pitchFamily="2" charset="-122"/>
                <a:ea typeface="华文新魏" panose="02010800040101010101" pitchFamily="2" charset="-122"/>
              </a:rPr>
              <a:t>r </a:t>
            </a:r>
            <a:endParaRPr lang="zh-CN" altLang="en-US" sz="2400" dirty="0" smtClean="0">
              <a:latin typeface="华文新魏" panose="02010800040101010101" pitchFamily="2" charset="-122"/>
              <a:ea typeface="华文新魏" panose="02010800040101010101" pitchFamily="2" charset="-122"/>
            </a:endParaRPr>
          </a:p>
          <a:p>
            <a:pPr>
              <a:buFont typeface="Monotype Sorts"/>
              <a:buNone/>
            </a:pPr>
            <a:r>
              <a:rPr lang="en-US" altLang="zh-CN" sz="2400" dirty="0" smtClean="0">
                <a:latin typeface="华文新魏" panose="02010800040101010101" pitchFamily="2" charset="-122"/>
                <a:ea typeface="华文新魏" panose="02010800040101010101" pitchFamily="2" charset="-122"/>
              </a:rPr>
              <a:t>3.	</a:t>
            </a:r>
            <a:r>
              <a:rPr lang="zh-CN" altLang="en-US" sz="2400" dirty="0" smtClean="0">
                <a:latin typeface="华文新魏" panose="02010800040101010101" pitchFamily="2" charset="-122"/>
                <a:ea typeface="华文新魏" panose="02010800040101010101" pitchFamily="2" charset="-122"/>
              </a:rPr>
              <a:t>对于每一个 </a:t>
            </a:r>
            <a:r>
              <a:rPr lang="en-US" altLang="zh-CN" sz="2400" i="1" dirty="0" smtClean="0">
                <a:latin typeface="华文新魏" panose="02010800040101010101" pitchFamily="2" charset="-122"/>
                <a:ea typeface="华文新魏" panose="02010800040101010101" pitchFamily="2" charset="-122"/>
              </a:rPr>
              <a:t>i:</a:t>
            </a:r>
            <a:endParaRPr lang="en-US" altLang="zh-CN" sz="2400" dirty="0" smtClean="0">
              <a:latin typeface="华文新魏" panose="02010800040101010101" pitchFamily="2" charset="-122"/>
              <a:ea typeface="华文新魏" panose="02010800040101010101" pitchFamily="2" charset="-122"/>
            </a:endParaRPr>
          </a:p>
          <a:p>
            <a:pPr marL="736600" lvl="1" indent="-279400">
              <a:buFont typeface="Monotype Sorts"/>
              <a:buNone/>
            </a:pPr>
            <a:r>
              <a:rPr lang="en-US" altLang="zh-CN" sz="2400" dirty="0" smtClean="0">
                <a:latin typeface="华文新魏" panose="02010800040101010101" pitchFamily="2" charset="-122"/>
                <a:ea typeface="华文新魏" panose="02010800040101010101" pitchFamily="2" charset="-122"/>
              </a:rPr>
              <a:t>(a)	</a:t>
            </a:r>
            <a:r>
              <a:rPr lang="zh-CN" altLang="en-US" sz="2400" dirty="0" smtClean="0">
                <a:latin typeface="华文新魏" panose="02010800040101010101" pitchFamily="2" charset="-122"/>
                <a:ea typeface="华文新魏" panose="02010800040101010101" pitchFamily="2" charset="-122"/>
              </a:rPr>
              <a:t>将</a:t>
            </a:r>
            <a:r>
              <a:rPr lang="en-US" altLang="zh-CN" sz="2400" i="1" dirty="0" err="1" smtClean="0">
                <a:latin typeface="华文新魏" panose="02010800040101010101" pitchFamily="2" charset="-122"/>
                <a:ea typeface="华文新魏" panose="02010800040101010101" pitchFamily="2" charset="-122"/>
              </a:rPr>
              <a:t>s</a:t>
            </a:r>
            <a:r>
              <a:rPr lang="en-US" altLang="zh-CN" sz="2400" i="1" baseline="-25000" dirty="0" err="1" smtClean="0">
                <a:latin typeface="华文新魏" panose="02010800040101010101" pitchFamily="2" charset="-122"/>
                <a:ea typeface="华文新魏" panose="02010800040101010101" pitchFamily="2" charset="-122"/>
              </a:rPr>
              <a:t>i</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装入内存，并且在它的连接属性之上建立一个内存中的散列索引。这个散列索引使用与前一个 </a:t>
            </a:r>
            <a:r>
              <a:rPr lang="en-US" altLang="zh-CN" sz="2400" i="1" dirty="0" smtClean="0">
                <a:latin typeface="华文新魏" panose="02010800040101010101" pitchFamily="2" charset="-122"/>
                <a:ea typeface="华文新魏" panose="02010800040101010101" pitchFamily="2" charset="-122"/>
              </a:rPr>
              <a:t>h </a:t>
            </a:r>
            <a:r>
              <a:rPr lang="zh-CN" altLang="en-US" sz="2400" dirty="0" smtClean="0">
                <a:latin typeface="华文新魏" panose="02010800040101010101" pitchFamily="2" charset="-122"/>
                <a:ea typeface="华文新魏" panose="02010800040101010101" pitchFamily="2" charset="-122"/>
              </a:rPr>
              <a:t>不同的散列函数</a:t>
            </a:r>
          </a:p>
          <a:p>
            <a:pPr marL="736600" lvl="1" indent="-279400">
              <a:buFont typeface="Monotype Sorts"/>
              <a:buNone/>
            </a:pPr>
            <a:r>
              <a:rPr lang="en-US" altLang="zh-CN" sz="2400" dirty="0" smtClean="0">
                <a:latin typeface="华文新魏" panose="02010800040101010101" pitchFamily="2" charset="-122"/>
                <a:ea typeface="华文新魏" panose="02010800040101010101" pitchFamily="2" charset="-122"/>
              </a:rPr>
              <a:t>(b)	</a:t>
            </a:r>
            <a:r>
              <a:rPr lang="zh-CN" altLang="en-US" sz="2400" dirty="0" smtClean="0">
                <a:latin typeface="华文新魏" panose="02010800040101010101" pitchFamily="2" charset="-122"/>
                <a:ea typeface="华文新魏" panose="02010800040101010101" pitchFamily="2" charset="-122"/>
              </a:rPr>
              <a:t>一个一个地从磁盘中读取 </a:t>
            </a:r>
            <a:r>
              <a:rPr lang="en-US" altLang="zh-CN" sz="2400" i="1" dirty="0" err="1" smtClean="0">
                <a:latin typeface="华文新魏" panose="02010800040101010101" pitchFamily="2" charset="-122"/>
                <a:ea typeface="华文新魏" panose="02010800040101010101" pitchFamily="2" charset="-122"/>
              </a:rPr>
              <a:t>r</a:t>
            </a:r>
            <a:r>
              <a:rPr lang="en-US" altLang="zh-CN" sz="2400" i="1" baseline="-25000" dirty="0" err="1" smtClean="0">
                <a:latin typeface="华文新魏" panose="02010800040101010101" pitchFamily="2" charset="-122"/>
                <a:ea typeface="华文新魏" panose="02010800040101010101" pitchFamily="2" charset="-122"/>
              </a:rPr>
              <a:t>i</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的元组。使用内存散列索引，为每一个元组 </a:t>
            </a:r>
            <a:r>
              <a:rPr lang="en-US" altLang="zh-CN" sz="2400" i="1" dirty="0" err="1" smtClean="0">
                <a:latin typeface="华文新魏" panose="02010800040101010101" pitchFamily="2" charset="-122"/>
                <a:ea typeface="华文新魏" panose="02010800040101010101" pitchFamily="2" charset="-122"/>
              </a:rPr>
              <a:t>t</a:t>
            </a:r>
            <a:r>
              <a:rPr lang="en-US" altLang="zh-CN" sz="2400" i="1" baseline="-25000" dirty="0" err="1" smtClean="0">
                <a:latin typeface="华文新魏" panose="02010800040101010101" pitchFamily="2" charset="-122"/>
                <a:ea typeface="华文新魏" panose="02010800040101010101" pitchFamily="2" charset="-122"/>
              </a:rPr>
              <a:t>r</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找到一个 </a:t>
            </a:r>
            <a:r>
              <a:rPr lang="en-US" altLang="zh-CN" sz="2400" i="1" dirty="0" err="1" smtClean="0">
                <a:latin typeface="华文新魏" panose="02010800040101010101" pitchFamily="2" charset="-122"/>
                <a:ea typeface="华文新魏" panose="02010800040101010101" pitchFamily="2" charset="-122"/>
              </a:rPr>
              <a:t>s</a:t>
            </a:r>
            <a:r>
              <a:rPr lang="en-US" altLang="zh-CN" sz="2400" i="1" baseline="-25000" dirty="0" err="1" smtClean="0">
                <a:latin typeface="华文新魏" panose="02010800040101010101" pitchFamily="2" charset="-122"/>
                <a:ea typeface="华文新魏" panose="02010800040101010101" pitchFamily="2" charset="-122"/>
              </a:rPr>
              <a:t>i</a:t>
            </a:r>
            <a:r>
              <a:rPr lang="en-US" altLang="zh-CN" sz="2400" i="1" baseline="-250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中的匹配元组 </a:t>
            </a:r>
            <a:r>
              <a:rPr lang="en-US" altLang="zh-CN" sz="2400" i="1" dirty="0" err="1" smtClean="0">
                <a:latin typeface="华文新魏" panose="02010800040101010101" pitchFamily="2" charset="-122"/>
                <a:ea typeface="华文新魏" panose="02010800040101010101" pitchFamily="2" charset="-122"/>
              </a:rPr>
              <a:t>t</a:t>
            </a:r>
            <a:r>
              <a:rPr lang="en-US" altLang="zh-CN" sz="2400" i="1" baseline="-25000" dirty="0" err="1" smtClean="0">
                <a:latin typeface="华文新魏" panose="02010800040101010101" pitchFamily="2" charset="-122"/>
                <a:ea typeface="华文新魏" panose="02010800040101010101" pitchFamily="2" charset="-122"/>
              </a:rPr>
              <a:t>s</a:t>
            </a:r>
            <a:r>
              <a:rPr lang="en-US" altLang="zh-CN" sz="2400" i="1"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。输出它们属性值的串联值</a:t>
            </a:r>
          </a:p>
        </p:txBody>
      </p:sp>
      <p:sp>
        <p:nvSpPr>
          <p:cNvPr id="43012" name="Text Box 4"/>
          <p:cNvSpPr txBox="1">
            <a:spLocks noChangeArrowheads="1"/>
          </p:cNvSpPr>
          <p:nvPr/>
        </p:nvSpPr>
        <p:spPr bwMode="auto">
          <a:xfrm>
            <a:off x="798301" y="1572747"/>
            <a:ext cx="50994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buClr>
                <a:srgbClr val="C00000"/>
              </a:buClr>
              <a:buFont typeface="Arial" panose="020B0604020202020204" pitchFamily="34" charset="0"/>
              <a:buNone/>
            </a:pPr>
            <a:r>
              <a:rPr lang="zh-CN" altLang="en-US" sz="2800" dirty="0">
                <a:solidFill>
                  <a:schemeClr val="bg2"/>
                </a:solidFill>
                <a:latin typeface="华文新魏" panose="02010800040101010101" pitchFamily="2" charset="-122"/>
                <a:ea typeface="华文新魏" panose="02010800040101010101" pitchFamily="2" charset="-122"/>
              </a:rPr>
              <a:t>关系 </a:t>
            </a:r>
            <a:r>
              <a:rPr lang="en-US" altLang="zh-CN" sz="2800" i="1" dirty="0">
                <a:solidFill>
                  <a:schemeClr val="bg2"/>
                </a:solidFill>
                <a:latin typeface="华文新魏" panose="02010800040101010101" pitchFamily="2" charset="-122"/>
                <a:ea typeface="华文新魏" panose="02010800040101010101" pitchFamily="2" charset="-122"/>
              </a:rPr>
              <a:t>r</a:t>
            </a:r>
            <a:r>
              <a:rPr lang="en-US" altLang="zh-CN" sz="2800" dirty="0">
                <a:solidFill>
                  <a:schemeClr val="bg2"/>
                </a:solidFill>
                <a:latin typeface="华文新魏" panose="02010800040101010101" pitchFamily="2" charset="-122"/>
                <a:ea typeface="华文新魏" panose="02010800040101010101" pitchFamily="2" charset="-122"/>
              </a:rPr>
              <a:t> </a:t>
            </a:r>
            <a:r>
              <a:rPr lang="zh-CN" altLang="en-US" sz="2800" dirty="0">
                <a:solidFill>
                  <a:schemeClr val="bg2"/>
                </a:solidFill>
                <a:latin typeface="华文新魏" panose="02010800040101010101" pitchFamily="2" charset="-122"/>
                <a:ea typeface="华文新魏" panose="02010800040101010101" pitchFamily="2" charset="-122"/>
              </a:rPr>
              <a:t>和 </a:t>
            </a:r>
            <a:r>
              <a:rPr lang="en-US" altLang="zh-CN" sz="2800" i="1" dirty="0">
                <a:solidFill>
                  <a:schemeClr val="bg2"/>
                </a:solidFill>
                <a:latin typeface="华文新魏" panose="02010800040101010101" pitchFamily="2" charset="-122"/>
                <a:ea typeface="华文新魏" panose="02010800040101010101" pitchFamily="2" charset="-122"/>
              </a:rPr>
              <a:t>s </a:t>
            </a:r>
            <a:r>
              <a:rPr lang="zh-CN" altLang="en-US" sz="2800" dirty="0">
                <a:solidFill>
                  <a:schemeClr val="bg2"/>
                </a:solidFill>
                <a:latin typeface="华文新魏" panose="02010800040101010101" pitchFamily="2" charset="-122"/>
                <a:ea typeface="华文新魏" panose="02010800040101010101" pitchFamily="2" charset="-122"/>
              </a:rPr>
              <a:t>的散列连接计算方法</a:t>
            </a:r>
          </a:p>
        </p:txBody>
      </p:sp>
      <p:sp>
        <p:nvSpPr>
          <p:cNvPr id="43013"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F1DC72A-1E32-4602-B1B3-E1DAC7A3C163}" type="slidenum">
              <a:rPr altLang="en-US" noProof="1">
                <a:solidFill>
                  <a:schemeClr val="accent2"/>
                </a:solidFill>
                <a:latin typeface="Times New Roman" panose="02020603050405020304" pitchFamily="18" charset="0"/>
                <a:ea typeface="华文楷体" panose="02010600040101010101" pitchFamily="2" charset="-122"/>
              </a:rPr>
              <a:pPr/>
              <a:t>31</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defRPr/>
            </a:pPr>
            <a:r>
              <a:rPr kumimoji="1" lang="zh-CN" altLang="en-US" dirty="0" smtClean="0">
                <a:latin typeface="+mj-ea"/>
              </a:rPr>
              <a:t>表达式计算</a:t>
            </a:r>
          </a:p>
        </p:txBody>
      </p:sp>
      <p:sp>
        <p:nvSpPr>
          <p:cNvPr id="47107" name="Rectangle 3"/>
          <p:cNvSpPr>
            <a:spLocks noGrp="1" noChangeArrowheads="1"/>
          </p:cNvSpPr>
          <p:nvPr>
            <p:ph idx="1"/>
          </p:nvPr>
        </p:nvSpPr>
        <p:spPr>
          <a:xfrm>
            <a:off x="457200" y="1528763"/>
            <a:ext cx="8382000" cy="4876800"/>
          </a:xfrm>
        </p:spPr>
        <p:txBody>
          <a:bodyPr/>
          <a:lstStyle/>
          <a:p>
            <a:pPr algn="l"/>
            <a:r>
              <a:rPr lang="zh-CN" altLang="en-US" sz="2800" dirty="0" smtClean="0">
                <a:latin typeface="华文新魏" panose="02010800040101010101" pitchFamily="2" charset="-122"/>
                <a:ea typeface="华文新魏" panose="02010800040101010101" pitchFamily="2" charset="-122"/>
              </a:rPr>
              <a:t>目前只研究了单个关系运算如何执行，下面讨论如何计算包括多个运算的表达式</a:t>
            </a:r>
          </a:p>
          <a:p>
            <a:pPr algn="l"/>
            <a:r>
              <a:rPr lang="zh-CN" altLang="en-US" sz="2800" dirty="0" smtClean="0">
                <a:latin typeface="华文新魏" panose="02010800040101010101" pitchFamily="2" charset="-122"/>
                <a:ea typeface="华文新魏" panose="02010800040101010101" pitchFamily="2" charset="-122"/>
              </a:rPr>
              <a:t>计算一个完整表达式树的两种方法</a:t>
            </a:r>
          </a:p>
          <a:p>
            <a:pPr lvl="1" algn="l"/>
            <a:r>
              <a:rPr lang="zh-CN" altLang="en-US" sz="2400" b="1" dirty="0" smtClean="0">
                <a:solidFill>
                  <a:srgbClr val="3366CC"/>
                </a:solidFill>
                <a:latin typeface="华文新魏" panose="02010800040101010101" pitchFamily="2" charset="-122"/>
                <a:ea typeface="华文新魏" panose="02010800040101010101" pitchFamily="2" charset="-122"/>
              </a:rPr>
              <a:t>物化</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输入一个关系或者已完成的计算，产生一个表达式的结果，在磁盘中</a:t>
            </a:r>
            <a:r>
              <a:rPr lang="zh-CN" altLang="en-US" sz="2400" b="1" dirty="0" smtClean="0">
                <a:solidFill>
                  <a:srgbClr val="3366CC"/>
                </a:solidFill>
                <a:latin typeface="华文新魏" panose="02010800040101010101" pitchFamily="2" charset="-122"/>
                <a:ea typeface="华文新魏" panose="02010800040101010101" pitchFamily="2" charset="-122"/>
              </a:rPr>
              <a:t>物化</a:t>
            </a:r>
            <a:r>
              <a:rPr lang="zh-CN" altLang="en-US" sz="2400" dirty="0" smtClean="0">
                <a:latin typeface="华文新魏" panose="02010800040101010101" pitchFamily="2" charset="-122"/>
                <a:ea typeface="华文新魏" panose="02010800040101010101" pitchFamily="2" charset="-122"/>
              </a:rPr>
              <a:t>它，重复该过程</a:t>
            </a:r>
          </a:p>
          <a:p>
            <a:pPr lvl="1" algn="l"/>
            <a:r>
              <a:rPr lang="zh-CN" altLang="en-US" sz="2400" b="1" dirty="0" smtClean="0">
                <a:solidFill>
                  <a:srgbClr val="3366CC"/>
                </a:solidFill>
                <a:latin typeface="华文新魏" panose="02010800040101010101" pitchFamily="2" charset="-122"/>
                <a:ea typeface="华文新魏" panose="02010800040101010101" pitchFamily="2" charset="-122"/>
              </a:rPr>
              <a:t>流水线</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一个正在执行的操作的部分结果传送到流水线的下一个操作，使得两操作可同时进行</a:t>
            </a:r>
            <a:endParaRPr lang="en-US" altLang="zh-CN" sz="2400" dirty="0" smtClean="0">
              <a:latin typeface="华文新魏" panose="02010800040101010101" pitchFamily="2" charset="-122"/>
              <a:ea typeface="华文新魏" panose="02010800040101010101" pitchFamily="2" charset="-122"/>
            </a:endParaRPr>
          </a:p>
          <a:p>
            <a:pPr algn="l"/>
            <a:r>
              <a:rPr lang="zh-CN" altLang="en-US" sz="2800" dirty="0" smtClean="0">
                <a:latin typeface="华文新魏" panose="02010800040101010101" pitchFamily="2" charset="-122"/>
                <a:ea typeface="华文新魏" panose="02010800040101010101" pitchFamily="2" charset="-122"/>
              </a:rPr>
              <a:t>两种方法的代价差别很大</a:t>
            </a:r>
          </a:p>
        </p:txBody>
      </p:sp>
      <p:sp>
        <p:nvSpPr>
          <p:cNvPr id="47108"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36DA1D-BF18-4EB0-B9B3-7F24B808B04B}" type="slidenum">
              <a:rPr altLang="en-US" noProof="1">
                <a:solidFill>
                  <a:schemeClr val="accent2"/>
                </a:solidFill>
                <a:latin typeface="Times New Roman" panose="02020603050405020304" pitchFamily="18" charset="0"/>
                <a:ea typeface="华文楷体" panose="02010600040101010101" pitchFamily="2" charset="-122"/>
              </a:rPr>
              <a:pPr/>
              <a:t>32</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pPr>
              <a:defRPr/>
            </a:pPr>
            <a:r>
              <a:rPr kumimoji="1" lang="zh-CN" altLang="en-US" dirty="0" smtClean="0">
                <a:latin typeface="+mj-ea"/>
              </a:rPr>
              <a:t>物化</a:t>
            </a:r>
          </a:p>
        </p:txBody>
      </p:sp>
      <p:sp>
        <p:nvSpPr>
          <p:cNvPr id="1028" name="Rectangle 3"/>
          <p:cNvSpPr>
            <a:spLocks noGrp="1" noChangeArrowheads="1"/>
          </p:cNvSpPr>
          <p:nvPr>
            <p:ph idx="1"/>
          </p:nvPr>
        </p:nvSpPr>
        <p:spPr>
          <a:xfrm>
            <a:off x="384175" y="1328738"/>
            <a:ext cx="7975600" cy="2687637"/>
          </a:xfrm>
        </p:spPr>
        <p:txBody>
          <a:bodyPr/>
          <a:lstStyle/>
          <a:p>
            <a:pPr algn="l">
              <a:lnSpc>
                <a:spcPct val="150000"/>
              </a:lnSpc>
            </a:pPr>
            <a:r>
              <a:rPr lang="zh-CN" altLang="en-US" sz="2000" b="1" dirty="0" smtClean="0">
                <a:solidFill>
                  <a:srgbClr val="3366CC"/>
                </a:solidFill>
                <a:latin typeface="华文新魏" panose="02010800040101010101" pitchFamily="2" charset="-122"/>
                <a:ea typeface="华文新魏" panose="02010800040101010101" pitchFamily="2" charset="-122"/>
              </a:rPr>
              <a:t>物化计算</a:t>
            </a:r>
            <a:r>
              <a:rPr lang="en-US" altLang="zh-CN" sz="2000" b="1"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从最底层开始，执行树中的运算，对运算的每个中间结果创建</a:t>
            </a:r>
            <a:r>
              <a:rPr lang="en-US" altLang="zh-CN" sz="2000" dirty="0" smtClean="0">
                <a:latin typeface="华文新魏" panose="02010800040101010101" pitchFamily="2" charset="-122"/>
                <a:ea typeface="华文新魏" panose="02010800040101010101" pitchFamily="2" charset="-122"/>
              </a:rPr>
              <a:t>(</a:t>
            </a:r>
            <a:r>
              <a:rPr lang="zh-CN" altLang="en-US" sz="2000" dirty="0" smtClean="0">
                <a:latin typeface="华文新魏" panose="02010800040101010101" pitchFamily="2" charset="-122"/>
                <a:ea typeface="华文新魏" panose="02010800040101010101" pitchFamily="2" charset="-122"/>
              </a:rPr>
              <a:t>物化，即创建临时关系</a:t>
            </a:r>
            <a:r>
              <a:rPr lang="en-US" altLang="zh-CN" sz="2000" dirty="0" smtClean="0">
                <a:latin typeface="华文新魏" panose="02010800040101010101" pitchFamily="2" charset="-122"/>
                <a:ea typeface="华文新魏" panose="02010800040101010101" pitchFamily="2" charset="-122"/>
              </a:rPr>
              <a:t>)</a:t>
            </a:r>
            <a:r>
              <a:rPr lang="zh-CN" altLang="en-US" sz="2000" dirty="0" smtClean="0">
                <a:latin typeface="华文新魏" panose="02010800040101010101" pitchFamily="2" charset="-122"/>
                <a:ea typeface="华文新魏" panose="02010800040101010101" pitchFamily="2" charset="-122"/>
              </a:rPr>
              <a:t>，然后用于</a:t>
            </a:r>
            <a:r>
              <a:rPr lang="zh-CN" altLang="en-US" sz="2000" dirty="0">
                <a:latin typeface="华文新魏" panose="02010800040101010101" pitchFamily="2" charset="-122"/>
                <a:ea typeface="华文新魏" panose="02010800040101010101" pitchFamily="2" charset="-122"/>
              </a:rPr>
              <a:t>上</a:t>
            </a:r>
            <a:r>
              <a:rPr lang="zh-CN" altLang="en-US" sz="2000" dirty="0" smtClean="0">
                <a:latin typeface="华文新魏" panose="02010800040101010101" pitchFamily="2" charset="-122"/>
                <a:ea typeface="华文新魏" panose="02010800040101010101" pitchFamily="2" charset="-122"/>
              </a:rPr>
              <a:t>一层运算</a:t>
            </a:r>
          </a:p>
          <a:p>
            <a:pPr algn="l">
              <a:lnSpc>
                <a:spcPct val="150000"/>
              </a:lnSpc>
            </a:pPr>
            <a:r>
              <a:rPr lang="zh-CN" altLang="en-US" sz="2000" dirty="0" smtClean="0">
                <a:latin typeface="华文新魏" panose="02010800040101010101" pitchFamily="2" charset="-122"/>
                <a:ea typeface="华文新魏" panose="02010800040101010101" pitchFamily="2" charset="-122"/>
              </a:rPr>
              <a:t>例如，在下图中，计算和创建</a:t>
            </a:r>
            <a:br>
              <a:rPr lang="zh-CN" altLang="en-US" sz="2000" dirty="0" smtClean="0">
                <a:latin typeface="华文新魏" panose="02010800040101010101" pitchFamily="2" charset="-122"/>
                <a:ea typeface="华文新魏" panose="02010800040101010101" pitchFamily="2" charset="-122"/>
              </a:rPr>
            </a:br>
            <a:r>
              <a:rPr lang="zh-CN" altLang="en-US" sz="2000" dirty="0" smtClean="0">
                <a:latin typeface="华文新魏" panose="02010800040101010101" pitchFamily="2" charset="-122"/>
                <a:ea typeface="华文新魏" panose="02010800040101010101" pitchFamily="2" charset="-122"/>
              </a:rPr>
              <a:t/>
            </a:r>
            <a:br>
              <a:rPr lang="zh-CN" altLang="en-US" sz="2000" dirty="0" smtClean="0">
                <a:latin typeface="华文新魏" panose="02010800040101010101" pitchFamily="2" charset="-122"/>
                <a:ea typeface="华文新魏" panose="02010800040101010101" pitchFamily="2" charset="-122"/>
              </a:rPr>
            </a:br>
            <a:r>
              <a:rPr lang="zh-CN" altLang="en-US" sz="2000" dirty="0" smtClean="0">
                <a:latin typeface="华文新魏" panose="02010800040101010101" pitchFamily="2" charset="-122"/>
                <a:ea typeface="华文新魏" panose="02010800040101010101" pitchFamily="2" charset="-122"/>
              </a:rPr>
              <a:t>然后计算这些中间结果的创建与关系 </a:t>
            </a:r>
            <a:r>
              <a:rPr lang="en-US" altLang="zh-CN" sz="2000" i="1" dirty="0" smtClean="0">
                <a:latin typeface="华文新魏" panose="02010800040101010101" pitchFamily="2" charset="-122"/>
                <a:ea typeface="华文新魏" panose="02010800040101010101" pitchFamily="2" charset="-122"/>
              </a:rPr>
              <a:t>instructor </a:t>
            </a:r>
            <a:r>
              <a:rPr lang="zh-CN" altLang="en-US" sz="2000" dirty="0" smtClean="0">
                <a:latin typeface="华文新魏" panose="02010800040101010101" pitchFamily="2" charset="-122"/>
                <a:ea typeface="华文新魏" panose="02010800040101010101" pitchFamily="2" charset="-122"/>
              </a:rPr>
              <a:t>的连接</a:t>
            </a:r>
            <a:r>
              <a:rPr lang="zh-CN" altLang="en-US" sz="2000" i="1" dirty="0" smtClean="0">
                <a:latin typeface="华文新魏" panose="02010800040101010101" pitchFamily="2" charset="-122"/>
                <a:ea typeface="华文新魏" panose="02010800040101010101" pitchFamily="2" charset="-122"/>
              </a:rPr>
              <a:t>，</a:t>
            </a:r>
            <a:r>
              <a:rPr lang="zh-CN" altLang="en-US" sz="2000" dirty="0" smtClean="0">
                <a:latin typeface="华文新魏" panose="02010800040101010101" pitchFamily="2" charset="-122"/>
                <a:ea typeface="华文新魏" panose="02010800040101010101" pitchFamily="2" charset="-122"/>
              </a:rPr>
              <a:t>最后计算在关系 </a:t>
            </a:r>
            <a:r>
              <a:rPr lang="en-US" altLang="zh-CN" sz="2000" i="1" dirty="0" smtClean="0">
                <a:latin typeface="华文新魏" panose="02010800040101010101" pitchFamily="2" charset="-122"/>
                <a:ea typeface="华文新魏" panose="02010800040101010101" pitchFamily="2" charset="-122"/>
              </a:rPr>
              <a:t>name </a:t>
            </a:r>
            <a:r>
              <a:rPr lang="zh-CN" altLang="en-US" sz="2000" dirty="0" smtClean="0">
                <a:latin typeface="华文新魏" panose="02010800040101010101" pitchFamily="2" charset="-122"/>
                <a:ea typeface="华文新魏" panose="02010800040101010101" pitchFamily="2" charset="-122"/>
              </a:rPr>
              <a:t>上的投影</a:t>
            </a:r>
          </a:p>
        </p:txBody>
      </p:sp>
      <p:graphicFrame>
        <p:nvGraphicFramePr>
          <p:cNvPr id="1026" name="Object 2"/>
          <p:cNvGraphicFramePr>
            <a:graphicFrameLocks noChangeAspect="1"/>
          </p:cNvGraphicFramePr>
          <p:nvPr/>
        </p:nvGraphicFramePr>
        <p:xfrm>
          <a:off x="2370138" y="2740025"/>
          <a:ext cx="3951287" cy="484188"/>
        </p:xfrm>
        <a:graphic>
          <a:graphicData uri="http://schemas.openxmlformats.org/presentationml/2006/ole">
            <mc:AlternateContent xmlns:mc="http://schemas.openxmlformats.org/markup-compatibility/2006">
              <mc:Choice xmlns:v="urn:schemas-microsoft-com:vml" Requires="v">
                <p:oleObj spid="_x0000_s1153" r:id="rId4" imgW="1816100" imgH="241300" progId="Equation.3">
                  <p:embed/>
                </p:oleObj>
              </mc:Choice>
              <mc:Fallback>
                <p:oleObj r:id="rId4" imgW="1816100" imgH="2413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0138" y="2740025"/>
                        <a:ext cx="3951287"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029"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3850" y="3667125"/>
            <a:ext cx="3827463"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1D7DE15-345C-486A-A0DB-CC5A61ED8EE0}" type="slidenum">
              <a:rPr altLang="en-US" noProof="1">
                <a:solidFill>
                  <a:schemeClr val="accent2"/>
                </a:solidFill>
                <a:latin typeface="Times New Roman" panose="02020603050405020304" pitchFamily="18" charset="0"/>
                <a:ea typeface="华文楷体" panose="02010600040101010101" pitchFamily="2" charset="-122"/>
              </a:rPr>
              <a:pPr/>
              <a:t>33</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dirty="0" smtClean="0">
                <a:latin typeface="隶书" panose="02010509060101010101" pitchFamily="49" charset="-122"/>
              </a:rPr>
              <a:t>物化</a:t>
            </a:r>
            <a:r>
              <a:rPr lang="en-US" altLang="zh-CN" dirty="0" smtClean="0">
                <a:latin typeface="隶书" panose="02010509060101010101" pitchFamily="49" charset="-122"/>
              </a:rPr>
              <a:t>(</a:t>
            </a:r>
            <a:r>
              <a:rPr lang="zh-CN" altLang="en-US" dirty="0" smtClean="0">
                <a:latin typeface="隶书" panose="02010509060101010101" pitchFamily="49" charset="-122"/>
              </a:rPr>
              <a:t>续</a:t>
            </a:r>
            <a:r>
              <a:rPr lang="en-US" altLang="zh-CN" dirty="0" smtClean="0">
                <a:latin typeface="隶书" panose="02010509060101010101" pitchFamily="49" charset="-122"/>
              </a:rPr>
              <a:t>)</a:t>
            </a:r>
          </a:p>
        </p:txBody>
      </p:sp>
      <p:sp>
        <p:nvSpPr>
          <p:cNvPr id="48131" name="Rectangle 3"/>
          <p:cNvSpPr>
            <a:spLocks noGrp="1" noChangeArrowheads="1"/>
          </p:cNvSpPr>
          <p:nvPr>
            <p:ph idx="1"/>
          </p:nvPr>
        </p:nvSpPr>
        <p:spPr>
          <a:xfrm>
            <a:off x="457200" y="1524000"/>
            <a:ext cx="8382000" cy="4876800"/>
          </a:xfrm>
        </p:spPr>
        <p:txBody>
          <a:bodyPr/>
          <a:lstStyle/>
          <a:p>
            <a:pPr algn="l"/>
            <a:r>
              <a:rPr lang="zh-CN" altLang="en-US" sz="2800" dirty="0" smtClean="0">
                <a:latin typeface="华文新魏" panose="02010800040101010101" pitchFamily="2" charset="-122"/>
                <a:ea typeface="华文新魏" panose="02010800040101010101" pitchFamily="2" charset="-122"/>
              </a:rPr>
              <a:t>任何情况下，物化计算都是永远适用的</a:t>
            </a:r>
          </a:p>
          <a:p>
            <a:pPr algn="l"/>
            <a:r>
              <a:rPr lang="zh-CN" altLang="en-US" sz="2800" dirty="0" smtClean="0">
                <a:latin typeface="华文新魏" panose="02010800040101010101" pitchFamily="2" charset="-122"/>
                <a:ea typeface="华文新魏" panose="02010800040101010101" pitchFamily="2" charset="-122"/>
              </a:rPr>
              <a:t>将结果写入磁盘和读取它们的代价是非常大的</a:t>
            </a:r>
          </a:p>
          <a:p>
            <a:pPr lvl="1" algn="l"/>
            <a:r>
              <a:rPr lang="zh-CN" altLang="en-US" sz="2400" dirty="0" smtClean="0">
                <a:latin typeface="华文新魏" panose="02010800040101010101" pitchFamily="2" charset="-122"/>
                <a:ea typeface="华文新魏" panose="02010800040101010101" pitchFamily="2" charset="-122"/>
              </a:rPr>
              <a:t>当估计算法代价时，我们忽略了将结果写入磁盘的代价</a:t>
            </a:r>
          </a:p>
          <a:p>
            <a:pPr lvl="2" algn="l"/>
            <a:r>
              <a:rPr lang="zh-CN" altLang="en-US" sz="2000" dirty="0" smtClean="0">
                <a:latin typeface="华文新魏" panose="02010800040101010101" pitchFamily="2" charset="-122"/>
                <a:ea typeface="华文新魏" panose="02010800040101010101" pitchFamily="2" charset="-122"/>
              </a:rPr>
              <a:t>总体代价  </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单个运算代价的总和 </a:t>
            </a:r>
            <a:r>
              <a:rPr lang="en-US" altLang="zh-CN" sz="2000" dirty="0" smtClean="0">
                <a:latin typeface="华文新魏" panose="02010800040101010101" pitchFamily="2" charset="-122"/>
                <a:ea typeface="华文新魏" panose="02010800040101010101" pitchFamily="2" charset="-122"/>
              </a:rPr>
              <a:t>+ </a:t>
            </a:r>
            <a:br>
              <a:rPr lang="en-US" altLang="zh-CN" sz="2000" dirty="0" smtClean="0">
                <a:latin typeface="华文新魏" panose="02010800040101010101" pitchFamily="2" charset="-122"/>
                <a:ea typeface="华文新魏" panose="02010800040101010101" pitchFamily="2" charset="-122"/>
              </a:rPr>
            </a:b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将中间结果写入到磁盘的代价</a:t>
            </a:r>
          </a:p>
          <a:p>
            <a:pPr algn="l"/>
            <a:r>
              <a:rPr lang="zh-CN" altLang="en-US" sz="2800" b="1" dirty="0" smtClean="0">
                <a:solidFill>
                  <a:srgbClr val="3366CC"/>
                </a:solidFill>
                <a:latin typeface="华文新魏" panose="02010800040101010101" pitchFamily="2" charset="-122"/>
                <a:ea typeface="华文新魏" panose="02010800040101010101" pitchFamily="2" charset="-122"/>
              </a:rPr>
              <a:t>双缓冲技术</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使用两个缓冲区，其中一个用于连续执行算法，另一个用于写出结果</a:t>
            </a:r>
          </a:p>
          <a:p>
            <a:pPr lvl="1" algn="l"/>
            <a:r>
              <a:rPr lang="zh-CN" altLang="en-US" sz="2400" dirty="0" smtClean="0">
                <a:latin typeface="华文新魏" panose="02010800040101010101" pitchFamily="2" charset="-122"/>
                <a:ea typeface="华文新魏" panose="02010800040101010101" pitchFamily="2" charset="-122"/>
              </a:rPr>
              <a:t>允许 </a:t>
            </a:r>
            <a:r>
              <a:rPr lang="en-US" altLang="zh-CN" sz="2400" dirty="0" smtClean="0">
                <a:latin typeface="华文新魏" panose="02010800040101010101" pitchFamily="2" charset="-122"/>
                <a:ea typeface="华文新魏" panose="02010800040101010101" pitchFamily="2" charset="-122"/>
              </a:rPr>
              <a:t>CPU </a:t>
            </a:r>
            <a:r>
              <a:rPr lang="zh-CN" altLang="en-US" sz="2400" dirty="0" smtClean="0">
                <a:latin typeface="华文新魏" panose="02010800040101010101" pitchFamily="2" charset="-122"/>
                <a:ea typeface="华文新魏" panose="02010800040101010101" pitchFamily="2" charset="-122"/>
              </a:rPr>
              <a:t>活动与 </a:t>
            </a:r>
            <a:r>
              <a:rPr lang="en-US" altLang="zh-CN" sz="2400" dirty="0" smtClean="0">
                <a:latin typeface="华文新魏" panose="02010800040101010101" pitchFamily="2" charset="-122"/>
                <a:ea typeface="华文新魏" panose="02010800040101010101" pitchFamily="2" charset="-122"/>
              </a:rPr>
              <a:t>I/O </a:t>
            </a:r>
            <a:r>
              <a:rPr lang="zh-CN" altLang="en-US" sz="2400" dirty="0" smtClean="0">
                <a:latin typeface="华文新魏" panose="02010800040101010101" pitchFamily="2" charset="-122"/>
                <a:ea typeface="华文新魏" panose="02010800040101010101" pitchFamily="2" charset="-122"/>
              </a:rPr>
              <a:t>活动并行，从而提高算法执行速度</a:t>
            </a:r>
          </a:p>
        </p:txBody>
      </p:sp>
      <p:sp>
        <p:nvSpPr>
          <p:cNvPr id="48132"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3E194F4-CA5D-4241-92C3-BCEB1F804FD3}" type="slidenum">
              <a:rPr altLang="en-US" noProof="1">
                <a:solidFill>
                  <a:schemeClr val="accent2"/>
                </a:solidFill>
                <a:latin typeface="Times New Roman" panose="02020603050405020304" pitchFamily="18" charset="0"/>
                <a:ea typeface="华文楷体" panose="02010600040101010101" pitchFamily="2" charset="-122"/>
              </a:rPr>
              <a:pPr/>
              <a:t>34</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050"/>
          <p:cNvSpPr>
            <a:spLocks noGrp="1" noChangeArrowheads="1"/>
          </p:cNvSpPr>
          <p:nvPr>
            <p:ph type="title"/>
          </p:nvPr>
        </p:nvSpPr>
        <p:spPr/>
        <p:txBody>
          <a:bodyPr/>
          <a:lstStyle/>
          <a:p>
            <a:pPr>
              <a:defRPr/>
            </a:pPr>
            <a:r>
              <a:rPr kumimoji="1" lang="zh-CN" altLang="en-US" dirty="0" smtClean="0">
                <a:latin typeface="+mj-ea"/>
              </a:rPr>
              <a:t>流水线</a:t>
            </a:r>
          </a:p>
        </p:txBody>
      </p:sp>
      <p:sp>
        <p:nvSpPr>
          <p:cNvPr id="2052" name="Rectangle 2051"/>
          <p:cNvSpPr>
            <a:spLocks noGrp="1" noChangeArrowheads="1"/>
          </p:cNvSpPr>
          <p:nvPr>
            <p:ph idx="1"/>
          </p:nvPr>
        </p:nvSpPr>
        <p:spPr>
          <a:xfrm>
            <a:off x="579438" y="1422400"/>
            <a:ext cx="8089900" cy="5232400"/>
          </a:xfrm>
        </p:spPr>
        <p:txBody>
          <a:bodyPr/>
          <a:lstStyle/>
          <a:p>
            <a:pPr algn="l"/>
            <a:r>
              <a:rPr lang="zh-CN" altLang="en-US" sz="2200" b="1" dirty="0" smtClean="0">
                <a:solidFill>
                  <a:srgbClr val="3366CC"/>
                </a:solidFill>
                <a:latin typeface="华文新魏" panose="02010800040101010101" pitchFamily="2" charset="-122"/>
                <a:ea typeface="华文新魏" panose="02010800040101010101" pitchFamily="2" charset="-122"/>
              </a:rPr>
              <a:t>流水线执行</a:t>
            </a:r>
            <a:endParaRPr lang="en-US" altLang="zh-CN" sz="2200" b="1" dirty="0" smtClean="0">
              <a:latin typeface="华文新魏" panose="02010800040101010101" pitchFamily="2" charset="-122"/>
              <a:ea typeface="华文新魏" panose="02010800040101010101" pitchFamily="2" charset="-122"/>
            </a:endParaRPr>
          </a:p>
          <a:p>
            <a:pPr lvl="1" algn="l"/>
            <a:r>
              <a:rPr lang="en-US" altLang="zh-CN" sz="1800" dirty="0" smtClean="0">
                <a:latin typeface="华文新魏" panose="02010800040101010101" pitchFamily="2" charset="-122"/>
                <a:ea typeface="华文新魏" panose="02010800040101010101" pitchFamily="2" charset="-122"/>
              </a:rPr>
              <a:t> </a:t>
            </a:r>
            <a:r>
              <a:rPr lang="zh-CN" altLang="en-US" sz="1800" dirty="0" smtClean="0">
                <a:latin typeface="华文新魏" panose="02010800040101010101" pitchFamily="2" charset="-122"/>
                <a:ea typeface="华文新魏" panose="02010800040101010101" pitchFamily="2" charset="-122"/>
              </a:rPr>
              <a:t>同时执行多个操作，一个操作的结果传递到下一个</a:t>
            </a:r>
          </a:p>
          <a:p>
            <a:pPr algn="l"/>
            <a:r>
              <a:rPr lang="zh-CN" altLang="en-US" sz="2200" dirty="0" smtClean="0">
                <a:latin typeface="华文新魏" panose="02010800040101010101" pitchFamily="2" charset="-122"/>
                <a:ea typeface="华文新魏" panose="02010800040101010101" pitchFamily="2" charset="-122"/>
              </a:rPr>
              <a:t>例如，在前面的表达式树中，不存储中间结果，直接传递元组到连接运算</a:t>
            </a:r>
            <a:r>
              <a:rPr lang="ja-JP" altLang="en-US" sz="2200" dirty="0" smtClean="0">
                <a:latin typeface="华文新魏" panose="02010800040101010101" pitchFamily="2" charset="-122"/>
                <a:ea typeface="华文新魏" panose="02010800040101010101" pitchFamily="2" charset="-122"/>
              </a:rPr>
              <a:t/>
            </a:r>
            <a:br>
              <a:rPr lang="ja-JP" altLang="en-US" sz="2200" dirty="0" smtClean="0">
                <a:latin typeface="华文新魏" panose="02010800040101010101" pitchFamily="2" charset="-122"/>
                <a:ea typeface="华文新魏" panose="02010800040101010101" pitchFamily="2" charset="-122"/>
              </a:rPr>
            </a:br>
            <a:r>
              <a:rPr lang="ja-JP" altLang="en-US" sz="2200" dirty="0" smtClean="0">
                <a:latin typeface="华文新魏" panose="02010800040101010101" pitchFamily="2" charset="-122"/>
                <a:ea typeface="华文新魏" panose="02010800040101010101" pitchFamily="2" charset="-122"/>
              </a:rPr>
              <a:t> </a:t>
            </a:r>
          </a:p>
          <a:p>
            <a:pPr algn="l"/>
            <a:r>
              <a:rPr lang="zh-CN" altLang="en-US" sz="2200" dirty="0" smtClean="0">
                <a:latin typeface="华文新魏" panose="02010800040101010101" pitchFamily="2" charset="-122"/>
                <a:ea typeface="华文新魏" panose="02010800040101010101" pitchFamily="2" charset="-122"/>
              </a:rPr>
              <a:t>比物化代价小很多</a:t>
            </a:r>
            <a:endParaRPr lang="en-US" altLang="zh-CN" sz="2200" dirty="0" smtClean="0">
              <a:latin typeface="华文新魏" panose="02010800040101010101" pitchFamily="2" charset="-122"/>
              <a:ea typeface="华文新魏" panose="02010800040101010101" pitchFamily="2" charset="-122"/>
            </a:endParaRPr>
          </a:p>
          <a:p>
            <a:pPr lvl="1" algn="l"/>
            <a:r>
              <a:rPr lang="zh-CN" altLang="en-US" sz="1800" dirty="0" smtClean="0">
                <a:latin typeface="华文新魏" panose="02010800040101010101" pitchFamily="2" charset="-122"/>
                <a:ea typeface="华文新魏" panose="02010800040101010101" pitchFamily="2" charset="-122"/>
              </a:rPr>
              <a:t>没有必要存储临时关系到磁盘</a:t>
            </a:r>
          </a:p>
          <a:p>
            <a:pPr algn="l"/>
            <a:r>
              <a:rPr lang="zh-CN" altLang="en-US" sz="2200" dirty="0" smtClean="0">
                <a:latin typeface="华文新魏" panose="02010800040101010101" pitchFamily="2" charset="-122"/>
                <a:ea typeface="华文新魏" panose="02010800040101010101" pitchFamily="2" charset="-122"/>
              </a:rPr>
              <a:t>流水线并不总是可行的</a:t>
            </a:r>
            <a:r>
              <a:rPr lang="en-US" altLang="zh-CN" sz="2200" dirty="0" smtClean="0">
                <a:latin typeface="华文新魏" panose="02010800040101010101" pitchFamily="2" charset="-122"/>
                <a:ea typeface="华文新魏" panose="02010800040101010101" pitchFamily="2" charset="-122"/>
              </a:rPr>
              <a:t>(</a:t>
            </a:r>
            <a:r>
              <a:rPr lang="zh-CN" altLang="en-US" sz="2200" dirty="0" smtClean="0">
                <a:latin typeface="华文新魏" panose="02010800040101010101" pitchFamily="2" charset="-122"/>
                <a:ea typeface="华文新魏" panose="02010800040101010101" pitchFamily="2" charset="-122"/>
              </a:rPr>
              <a:t>有些场景不适合流水线方法</a:t>
            </a:r>
            <a:r>
              <a:rPr lang="en-US" altLang="zh-CN" sz="2200" dirty="0" smtClean="0">
                <a:latin typeface="华文新魏" panose="02010800040101010101" pitchFamily="2" charset="-122"/>
                <a:ea typeface="华文新魏" panose="02010800040101010101" pitchFamily="2" charset="-122"/>
              </a:rPr>
              <a:t>)</a:t>
            </a:r>
          </a:p>
          <a:p>
            <a:pPr lvl="1" algn="l"/>
            <a:r>
              <a:rPr lang="zh-CN" altLang="en-US" sz="1800" dirty="0" smtClean="0">
                <a:latin typeface="华文新魏" panose="02010800040101010101" pitchFamily="2" charset="-122"/>
                <a:ea typeface="华文新魏" panose="02010800040101010101" pitchFamily="2" charset="-122"/>
              </a:rPr>
              <a:t>例如，排序，散列连接 </a:t>
            </a:r>
          </a:p>
          <a:p>
            <a:pPr algn="l"/>
            <a:r>
              <a:rPr lang="zh-CN" altLang="en-US" sz="2200" dirty="0" smtClean="0">
                <a:latin typeface="华文新魏" panose="02010800040101010101" pitchFamily="2" charset="-122"/>
                <a:ea typeface="华文新魏" panose="02010800040101010101" pitchFamily="2" charset="-122"/>
              </a:rPr>
              <a:t>对于有效流水线，当作为输入的元组被接收时，立即使用计算算法得到输出元组</a:t>
            </a:r>
          </a:p>
          <a:p>
            <a:pPr algn="l"/>
            <a:r>
              <a:rPr lang="zh-CN" altLang="en-US" sz="2200" dirty="0" smtClean="0">
                <a:latin typeface="华文新魏" panose="02010800040101010101" pitchFamily="2" charset="-122"/>
                <a:ea typeface="华文新魏" panose="02010800040101010101" pitchFamily="2" charset="-122"/>
              </a:rPr>
              <a:t>流水线执行方法</a:t>
            </a:r>
            <a:endParaRPr lang="en-US" altLang="zh-CN" sz="2200" dirty="0" smtClean="0">
              <a:latin typeface="华文新魏" panose="02010800040101010101" pitchFamily="2" charset="-122"/>
              <a:ea typeface="华文新魏" panose="02010800040101010101" pitchFamily="2" charset="-122"/>
            </a:endParaRPr>
          </a:p>
          <a:p>
            <a:pPr lvl="1" algn="l"/>
            <a:r>
              <a:rPr lang="zh-CN" altLang="en-US" sz="1800" dirty="0" smtClean="0">
                <a:solidFill>
                  <a:srgbClr val="3366CC"/>
                </a:solidFill>
                <a:latin typeface="华文新魏" panose="02010800040101010101" pitchFamily="2" charset="-122"/>
                <a:ea typeface="华文新魏" panose="02010800040101010101" pitchFamily="2" charset="-122"/>
              </a:rPr>
              <a:t>需求驱动流水线</a:t>
            </a:r>
            <a:endParaRPr lang="en-US" altLang="zh-CN" sz="1800" dirty="0" smtClean="0">
              <a:solidFill>
                <a:srgbClr val="3366CC"/>
              </a:solidFill>
              <a:latin typeface="华文新魏" panose="02010800040101010101" pitchFamily="2" charset="-122"/>
              <a:ea typeface="华文新魏" panose="02010800040101010101" pitchFamily="2" charset="-122"/>
            </a:endParaRPr>
          </a:p>
          <a:p>
            <a:pPr lvl="1" algn="l"/>
            <a:r>
              <a:rPr lang="zh-CN" altLang="en-US" sz="1800" dirty="0" smtClean="0">
                <a:solidFill>
                  <a:srgbClr val="3366CC"/>
                </a:solidFill>
                <a:latin typeface="华文新魏" panose="02010800040101010101" pitchFamily="2" charset="-122"/>
                <a:ea typeface="华文新魏" panose="02010800040101010101" pitchFamily="2" charset="-122"/>
              </a:rPr>
              <a:t>生产者驱动流水线</a:t>
            </a:r>
          </a:p>
        </p:txBody>
      </p:sp>
      <p:graphicFrame>
        <p:nvGraphicFramePr>
          <p:cNvPr id="2050" name="Object 5"/>
          <p:cNvGraphicFramePr>
            <a:graphicFrameLocks noChangeAspect="1"/>
          </p:cNvGraphicFramePr>
          <p:nvPr/>
        </p:nvGraphicFramePr>
        <p:xfrm>
          <a:off x="2592388" y="2833688"/>
          <a:ext cx="3386137" cy="484187"/>
        </p:xfrm>
        <a:graphic>
          <a:graphicData uri="http://schemas.openxmlformats.org/presentationml/2006/ole">
            <mc:AlternateContent xmlns:mc="http://schemas.openxmlformats.org/markup-compatibility/2006">
              <mc:Choice xmlns:v="urn:schemas-microsoft-com:vml" Requires="v">
                <p:oleObj spid="_x0000_s2176" r:id="rId4" imgW="1676400" imgH="241300" progId="Equation.3">
                  <p:embed/>
                </p:oleObj>
              </mc:Choice>
              <mc:Fallback>
                <p:oleObj r:id="rId4" imgW="1676400" imgH="2413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2388" y="2833688"/>
                        <a:ext cx="338613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53"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1518030-9D12-4960-8463-24B5A5564033}" type="slidenum">
              <a:rPr altLang="en-US" noProof="1">
                <a:solidFill>
                  <a:schemeClr val="accent2"/>
                </a:solidFill>
                <a:latin typeface="Times New Roman" panose="02020603050405020304" pitchFamily="18" charset="0"/>
                <a:ea typeface="华文楷体" panose="02010600040101010101" pitchFamily="2" charset="-122"/>
              </a:rPr>
              <a:pPr/>
              <a:t>35</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dirty="0" smtClean="0">
                <a:latin typeface="隶书" panose="02010509060101010101" pitchFamily="49" charset="-122"/>
              </a:rPr>
              <a:t>流水线</a:t>
            </a:r>
            <a:r>
              <a:rPr lang="en-US" altLang="zh-CN" dirty="0" smtClean="0">
                <a:latin typeface="隶书" panose="02010509060101010101" pitchFamily="49" charset="-122"/>
              </a:rPr>
              <a:t>(</a:t>
            </a:r>
            <a:r>
              <a:rPr lang="zh-CN" altLang="en-US" dirty="0" smtClean="0">
                <a:latin typeface="隶书" panose="02010509060101010101" pitchFamily="49" charset="-122"/>
              </a:rPr>
              <a:t>续</a:t>
            </a:r>
            <a:r>
              <a:rPr lang="en-US" altLang="zh-CN" dirty="0" smtClean="0">
                <a:latin typeface="隶书" panose="02010509060101010101" pitchFamily="49" charset="-122"/>
              </a:rPr>
              <a:t>)</a:t>
            </a:r>
          </a:p>
        </p:txBody>
      </p:sp>
      <p:sp>
        <p:nvSpPr>
          <p:cNvPr id="49155" name="Rectangle 3"/>
          <p:cNvSpPr>
            <a:spLocks noGrp="1" noChangeArrowheads="1"/>
          </p:cNvSpPr>
          <p:nvPr>
            <p:ph idx="1"/>
          </p:nvPr>
        </p:nvSpPr>
        <p:spPr>
          <a:xfrm>
            <a:off x="414338" y="1428750"/>
            <a:ext cx="8224837" cy="5384800"/>
          </a:xfrm>
        </p:spPr>
        <p:txBody>
          <a:bodyPr/>
          <a:lstStyle/>
          <a:p>
            <a:pPr algn="l"/>
            <a:r>
              <a:rPr lang="zh-CN" altLang="en-US" sz="2000" dirty="0" smtClean="0">
                <a:latin typeface="华文新魏" panose="02010800040101010101" pitchFamily="2" charset="-122"/>
                <a:ea typeface="华文新魏" panose="02010800040101010101" pitchFamily="2" charset="-122"/>
              </a:rPr>
              <a:t>在</a:t>
            </a:r>
            <a:r>
              <a:rPr lang="zh-CN" altLang="en-US" sz="1800" b="1" dirty="0" smtClean="0">
                <a:solidFill>
                  <a:srgbClr val="3366CC"/>
                </a:solidFill>
                <a:latin typeface="华文新魏" panose="02010800040101010101" pitchFamily="2" charset="-122"/>
                <a:ea typeface="华文新魏" panose="02010800040101010101" pitchFamily="2" charset="-122"/>
              </a:rPr>
              <a:t>需求驱动</a:t>
            </a:r>
            <a:r>
              <a:rPr lang="zh-CN" altLang="en-US" sz="2000" dirty="0" smtClean="0">
                <a:latin typeface="华文新魏" panose="02010800040101010101" pitchFamily="2" charset="-122"/>
                <a:ea typeface="华文新魏" panose="02010800040101010101" pitchFamily="2" charset="-122"/>
              </a:rPr>
              <a:t>或</a:t>
            </a:r>
            <a:r>
              <a:rPr lang="zh-CN" altLang="en-US" sz="1800" b="1" dirty="0" smtClean="0">
                <a:solidFill>
                  <a:srgbClr val="3366CC"/>
                </a:solidFill>
                <a:latin typeface="华文新魏" panose="02010800040101010101" pitchFamily="2" charset="-122"/>
                <a:ea typeface="华文新魏" panose="02010800040101010101" pitchFamily="2" charset="-122"/>
              </a:rPr>
              <a:t>消极</a:t>
            </a:r>
            <a:r>
              <a:rPr lang="zh-CN" altLang="en-US" sz="2000" dirty="0" smtClean="0">
                <a:latin typeface="华文新魏" panose="02010800040101010101" pitchFamily="2" charset="-122"/>
                <a:ea typeface="华文新魏" panose="02010800040101010101" pitchFamily="2" charset="-122"/>
              </a:rPr>
              <a:t>计算中</a:t>
            </a:r>
          </a:p>
          <a:p>
            <a:pPr lvl="1" algn="l"/>
            <a:r>
              <a:rPr lang="zh-CN" altLang="en-US" sz="1800" dirty="0" smtClean="0">
                <a:latin typeface="华文新魏" panose="02010800040101010101" pitchFamily="2" charset="-122"/>
                <a:ea typeface="华文新魏" panose="02010800040101010101" pitchFamily="2" charset="-122"/>
              </a:rPr>
              <a:t>系统不停地向位于流水线顶端的操作发出需要元组的请求</a:t>
            </a:r>
          </a:p>
          <a:p>
            <a:pPr lvl="1" algn="l"/>
            <a:r>
              <a:rPr lang="zh-CN" altLang="en-US" sz="1800" dirty="0" smtClean="0">
                <a:latin typeface="华文新魏" panose="02010800040101010101" pitchFamily="2" charset="-122"/>
                <a:ea typeface="华文新魏" panose="02010800040101010101" pitchFamily="2" charset="-122"/>
              </a:rPr>
              <a:t>为了输出自己的下一个元组，每个操作发出请求以获得来自孩子操作的下一个元组</a:t>
            </a:r>
            <a:endParaRPr lang="en-US" altLang="zh-CN" sz="1800" dirty="0" smtClean="0">
              <a:latin typeface="华文新魏" panose="02010800040101010101" pitchFamily="2" charset="-122"/>
              <a:ea typeface="华文新魏" panose="02010800040101010101" pitchFamily="2" charset="-122"/>
            </a:endParaRPr>
          </a:p>
          <a:p>
            <a:pPr lvl="1" algn="l"/>
            <a:r>
              <a:rPr lang="zh-CN" altLang="en-US" sz="1800" dirty="0" smtClean="0">
                <a:latin typeface="华文新魏" panose="02010800040101010101" pitchFamily="2" charset="-122"/>
                <a:ea typeface="华文新魏" panose="02010800040101010101" pitchFamily="2" charset="-122"/>
              </a:rPr>
              <a:t>迭代算子维护两次调用之间的执行“</a:t>
            </a:r>
            <a:r>
              <a:rPr lang="zh-CN" altLang="en-US" sz="1800" b="1" dirty="0" smtClean="0">
                <a:solidFill>
                  <a:srgbClr val="3366CC"/>
                </a:solidFill>
                <a:latin typeface="华文新魏" panose="02010800040101010101" pitchFamily="2" charset="-122"/>
                <a:ea typeface="华文新魏" panose="02010800040101010101" pitchFamily="2" charset="-122"/>
              </a:rPr>
              <a:t>状态</a:t>
            </a:r>
            <a:r>
              <a:rPr lang="ja-JP" altLang="en-US" sz="1800" dirty="0" smtClean="0">
                <a:latin typeface="华文新魏" panose="02010800040101010101" pitchFamily="2" charset="-122"/>
                <a:ea typeface="华文新魏" panose="02010800040101010101" pitchFamily="2" charset="-122"/>
              </a:rPr>
              <a:t>”</a:t>
            </a:r>
            <a:r>
              <a:rPr lang="zh-CN" altLang="en-US" sz="1800" dirty="0" smtClean="0">
                <a:latin typeface="华文新魏" panose="02010800040101010101" pitchFamily="2" charset="-122"/>
                <a:ea typeface="华文新魏" panose="02010800040101010101" pitchFamily="2" charset="-122"/>
              </a:rPr>
              <a:t>，使得下一个 </a:t>
            </a:r>
            <a:r>
              <a:rPr lang="en-US" altLang="zh-CN" sz="1800" dirty="0" smtClean="0">
                <a:latin typeface="华文新魏" panose="02010800040101010101" pitchFamily="2" charset="-122"/>
                <a:ea typeface="华文新魏" panose="02010800040101010101" pitchFamily="2" charset="-122"/>
              </a:rPr>
              <a:t>next()</a:t>
            </a:r>
            <a:r>
              <a:rPr lang="zh-CN" altLang="en-US" sz="1800" dirty="0" smtClean="0">
                <a:latin typeface="华文新魏" panose="02010800040101010101" pitchFamily="2" charset="-122"/>
                <a:ea typeface="华文新魏" panose="02010800040101010101" pitchFamily="2" charset="-122"/>
              </a:rPr>
              <a:t> 调用请求可以获取下面的结果元组</a:t>
            </a:r>
          </a:p>
          <a:p>
            <a:pPr algn="l"/>
            <a:r>
              <a:rPr lang="zh-CN" altLang="en-US" sz="2000" dirty="0" smtClean="0">
                <a:latin typeface="华文新魏" panose="02010800040101010101" pitchFamily="2" charset="-122"/>
                <a:ea typeface="华文新魏" panose="02010800040101010101" pitchFamily="2" charset="-122"/>
              </a:rPr>
              <a:t>在</a:t>
            </a:r>
            <a:r>
              <a:rPr lang="zh-CN" altLang="en-US" sz="1800" b="1" dirty="0" smtClean="0">
                <a:solidFill>
                  <a:srgbClr val="3366CC"/>
                </a:solidFill>
                <a:latin typeface="华文新魏" panose="02010800040101010101" pitchFamily="2" charset="-122"/>
                <a:ea typeface="华文新魏" panose="02010800040101010101" pitchFamily="2" charset="-122"/>
              </a:rPr>
              <a:t>生产者驱动</a:t>
            </a:r>
            <a:r>
              <a:rPr lang="zh-CN" altLang="en-US" sz="2000" dirty="0" smtClean="0">
                <a:latin typeface="华文新魏" panose="02010800040101010101" pitchFamily="2" charset="-122"/>
                <a:ea typeface="华文新魏" panose="02010800040101010101" pitchFamily="2" charset="-122"/>
              </a:rPr>
              <a:t>或</a:t>
            </a:r>
            <a:r>
              <a:rPr lang="zh-CN" altLang="en-US" sz="1800" b="1" dirty="0" smtClean="0">
                <a:solidFill>
                  <a:srgbClr val="3366CC"/>
                </a:solidFill>
                <a:latin typeface="华文新魏" panose="02010800040101010101" pitchFamily="2" charset="-122"/>
                <a:ea typeface="华文新魏" panose="02010800040101010101" pitchFamily="2" charset="-122"/>
              </a:rPr>
              <a:t>积极</a:t>
            </a:r>
            <a:r>
              <a:rPr lang="zh-CN" altLang="en-US" sz="2000" dirty="0" smtClean="0">
                <a:latin typeface="华文新魏" panose="02010800040101010101" pitchFamily="2" charset="-122"/>
                <a:ea typeface="华文新魏" panose="02010800040101010101" pitchFamily="2" charset="-122"/>
              </a:rPr>
              <a:t>流水线中</a:t>
            </a:r>
          </a:p>
          <a:p>
            <a:pPr lvl="1" algn="l"/>
            <a:r>
              <a:rPr lang="zh-CN" altLang="en-US" sz="1800" dirty="0" smtClean="0">
                <a:latin typeface="华文新魏" panose="02010800040101010101" pitchFamily="2" charset="-122"/>
                <a:ea typeface="华文新魏" panose="02010800040101010101" pitchFamily="2" charset="-122"/>
              </a:rPr>
              <a:t>各操作并不等待元组请求，而是积极地产生元组</a:t>
            </a:r>
          </a:p>
          <a:p>
            <a:pPr lvl="2" algn="l"/>
            <a:r>
              <a:rPr lang="zh-CN" altLang="en-US" sz="1800" dirty="0" smtClean="0">
                <a:latin typeface="华文新魏" panose="02010800040101010101" pitchFamily="2" charset="-122"/>
                <a:ea typeface="华文新魏" panose="02010800040101010101" pitchFamily="2" charset="-122"/>
              </a:rPr>
              <a:t>在两个操作之间创建一个缓冲区，子操作将元组放入缓冲区，父操作从缓冲区中提取元组并移除它</a:t>
            </a:r>
          </a:p>
          <a:p>
            <a:pPr lvl="2" algn="l"/>
            <a:r>
              <a:rPr lang="zh-CN" altLang="en-US" sz="1800" dirty="0" smtClean="0">
                <a:latin typeface="华文新魏" panose="02010800040101010101" pitchFamily="2" charset="-122"/>
                <a:ea typeface="华文新魏" panose="02010800040101010101" pitchFamily="2" charset="-122"/>
              </a:rPr>
              <a:t>如果缓冲区已满，子操作将一直等待，直到缓冲区产生足够的空间 ，此时该子操作将产生更多元组，直到缓冲区再次满为止</a:t>
            </a:r>
          </a:p>
          <a:p>
            <a:pPr lvl="1" algn="l"/>
            <a:r>
              <a:rPr lang="zh-CN" altLang="en-US" sz="1800" dirty="0" smtClean="0">
                <a:latin typeface="华文新魏" panose="02010800040101010101" pitchFamily="2" charset="-122"/>
                <a:ea typeface="华文新魏" panose="02010800040101010101" pitchFamily="2" charset="-122"/>
              </a:rPr>
              <a:t>只有当一个输出缓冲区已满，或一个输入缓冲区已空，需要更多的输入元组来产生输出元组时，系统才需要在各操作之间切换</a:t>
            </a:r>
          </a:p>
          <a:p>
            <a:pPr algn="l"/>
            <a:r>
              <a:rPr lang="zh-CN" altLang="en-US" sz="2000" dirty="0" smtClean="0">
                <a:latin typeface="华文新魏" panose="02010800040101010101" pitchFamily="2" charset="-122"/>
                <a:ea typeface="华文新魏" panose="02010800040101010101" pitchFamily="2" charset="-122"/>
              </a:rPr>
              <a:t>备用名称</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流水线的</a:t>
            </a:r>
            <a:r>
              <a:rPr lang="zh-CN" altLang="en-US" sz="2000" b="1" dirty="0" smtClean="0">
                <a:solidFill>
                  <a:srgbClr val="3366CC"/>
                </a:solidFill>
                <a:latin typeface="华文新魏" panose="02010800040101010101" pitchFamily="2" charset="-122"/>
                <a:ea typeface="华文新魏" panose="02010800040101010101" pitchFamily="2" charset="-122"/>
              </a:rPr>
              <a:t>推</a:t>
            </a:r>
            <a:r>
              <a:rPr lang="zh-CN" altLang="en-US" sz="2000" dirty="0" smtClean="0">
                <a:latin typeface="华文新魏" panose="02010800040101010101" pitchFamily="2" charset="-122"/>
                <a:ea typeface="华文新魏" panose="02010800040101010101" pitchFamily="2" charset="-122"/>
              </a:rPr>
              <a:t>和</a:t>
            </a:r>
            <a:r>
              <a:rPr lang="zh-CN" altLang="en-US" sz="2000" b="1" dirty="0" smtClean="0">
                <a:solidFill>
                  <a:srgbClr val="3366CC"/>
                </a:solidFill>
                <a:latin typeface="华文新魏" panose="02010800040101010101" pitchFamily="2" charset="-122"/>
                <a:ea typeface="华文新魏" panose="02010800040101010101" pitchFamily="2" charset="-122"/>
              </a:rPr>
              <a:t>拉</a:t>
            </a:r>
            <a:r>
              <a:rPr lang="zh-CN" altLang="en-US" sz="2000" dirty="0" smtClean="0">
                <a:latin typeface="华文新魏" panose="02010800040101010101" pitchFamily="2" charset="-122"/>
                <a:ea typeface="华文新魏" panose="02010800040101010101" pitchFamily="2" charset="-122"/>
              </a:rPr>
              <a:t>模式</a:t>
            </a:r>
          </a:p>
        </p:txBody>
      </p:sp>
      <p:sp>
        <p:nvSpPr>
          <p:cNvPr id="49156"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E90AFED-4CC1-41B8-B1FA-13870807FB31}" type="slidenum">
              <a:rPr altLang="en-US" noProof="1">
                <a:solidFill>
                  <a:schemeClr val="accent2"/>
                </a:solidFill>
                <a:latin typeface="Times New Roman" panose="02020603050405020304" pitchFamily="18" charset="0"/>
                <a:ea typeface="华文楷体" panose="02010600040101010101" pitchFamily="2" charset="-122"/>
              </a:rPr>
              <a:pPr/>
              <a:t>36</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7238" y="560617"/>
            <a:ext cx="7291387" cy="457200"/>
          </a:xfrm>
        </p:spPr>
        <p:txBody>
          <a:bodyPr/>
          <a:lstStyle/>
          <a:p>
            <a:r>
              <a:rPr lang="zh-CN" altLang="en-US" dirty="0" smtClean="0">
                <a:latin typeface="隶书" panose="02010509060101010101" pitchFamily="49" charset="-122"/>
              </a:rPr>
              <a:t>查询处理的基本步骤</a:t>
            </a:r>
            <a:endParaRPr lang="en-US" altLang="zh-CN" dirty="0" smtClean="0">
              <a:latin typeface="隶书" panose="02010509060101010101" pitchFamily="49" charset="-122"/>
            </a:endParaRPr>
          </a:p>
        </p:txBody>
      </p:sp>
      <p:sp>
        <p:nvSpPr>
          <p:cNvPr id="14339" name="Rectangle 3"/>
          <p:cNvSpPr>
            <a:spLocks noGrp="1" noChangeArrowheads="1"/>
          </p:cNvSpPr>
          <p:nvPr>
            <p:ph idx="1"/>
          </p:nvPr>
        </p:nvSpPr>
        <p:spPr>
          <a:xfrm>
            <a:off x="671513" y="1400175"/>
            <a:ext cx="8112125" cy="4857750"/>
          </a:xfrm>
        </p:spPr>
        <p:txBody>
          <a:bodyPr/>
          <a:lstStyle/>
          <a:p>
            <a:pPr>
              <a:lnSpc>
                <a:spcPct val="150000"/>
              </a:lnSpc>
            </a:pPr>
            <a:r>
              <a:rPr lang="zh-CN" altLang="en-US" sz="2800" dirty="0" smtClean="0">
                <a:latin typeface="华文新魏" panose="02010800040101010101" pitchFamily="2" charset="-122"/>
                <a:ea typeface="华文新魏" panose="02010800040101010101" pitchFamily="2" charset="-122"/>
              </a:rPr>
              <a:t>解析与翻译</a:t>
            </a:r>
          </a:p>
          <a:p>
            <a:pPr lvl="1">
              <a:lnSpc>
                <a:spcPct val="150000"/>
              </a:lnSpc>
            </a:pPr>
            <a:r>
              <a:rPr lang="zh-CN" altLang="en-US" sz="2400" dirty="0" smtClean="0">
                <a:latin typeface="华文新魏" panose="02010800040101010101" pitchFamily="2" charset="-122"/>
                <a:ea typeface="华文新魏" panose="02010800040101010101" pitchFamily="2" charset="-122"/>
              </a:rPr>
              <a:t>语法分析器检查语法，验证关系</a:t>
            </a:r>
            <a:endParaRPr lang="en-US" altLang="zh-CN" sz="2400" dirty="0" smtClean="0">
              <a:latin typeface="华文新魏" panose="02010800040101010101" pitchFamily="2" charset="-122"/>
              <a:ea typeface="华文新魏" panose="02010800040101010101" pitchFamily="2" charset="-122"/>
            </a:endParaRPr>
          </a:p>
          <a:p>
            <a:pPr lvl="1">
              <a:lnSpc>
                <a:spcPct val="150000"/>
              </a:lnSpc>
            </a:pPr>
            <a:r>
              <a:rPr lang="zh-CN" altLang="en-US" sz="2400" dirty="0" smtClean="0">
                <a:latin typeface="华文新魏" panose="02010800040101010101" pitchFamily="2" charset="-122"/>
                <a:ea typeface="华文新魏" panose="02010800040101010101" pitchFamily="2" charset="-122"/>
              </a:rPr>
              <a:t>把查询语句翻译成系统的内部表示形式，也就是翻译成关系代数</a:t>
            </a:r>
          </a:p>
          <a:p>
            <a:pPr>
              <a:lnSpc>
                <a:spcPct val="150000"/>
              </a:lnSpc>
            </a:pPr>
            <a:r>
              <a:rPr lang="zh-CN" altLang="en-US" sz="2800" dirty="0" smtClean="0">
                <a:latin typeface="华文新魏" panose="02010800040101010101" pitchFamily="2" charset="-122"/>
                <a:ea typeface="华文新魏" panose="02010800040101010101" pitchFamily="2" charset="-122"/>
              </a:rPr>
              <a:t>执行</a:t>
            </a:r>
          </a:p>
          <a:p>
            <a:pPr lvl="1">
              <a:lnSpc>
                <a:spcPct val="150000"/>
              </a:lnSpc>
            </a:pPr>
            <a:r>
              <a:rPr lang="zh-CN" altLang="en-US" sz="2400" dirty="0" smtClean="0">
                <a:latin typeface="华文新魏" panose="02010800040101010101" pitchFamily="2" charset="-122"/>
                <a:ea typeface="华文新魏" panose="02010800040101010101" pitchFamily="2" charset="-122"/>
              </a:rPr>
              <a:t>查询执行引擎接收一个查询执行计划，执行该计划并把结果返回给查询</a:t>
            </a:r>
          </a:p>
          <a:p>
            <a:pPr lvl="1">
              <a:lnSpc>
                <a:spcPct val="150000"/>
              </a:lnSpc>
            </a:pPr>
            <a:endParaRPr lang="en-US" altLang="zh-CN" sz="2000" dirty="0" smtClean="0">
              <a:latin typeface="华文新魏" panose="02010800040101010101" pitchFamily="2" charset="-122"/>
              <a:ea typeface="华文新魏" panose="02010800040101010101" pitchFamily="2" charset="-122"/>
            </a:endParaRPr>
          </a:p>
        </p:txBody>
      </p:sp>
      <p:sp>
        <p:nvSpPr>
          <p:cNvPr id="14340"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A3813B7-7AA7-4AC5-B33B-11DB7E00D956}" type="slidenum">
              <a:rPr altLang="en-US" noProof="1">
                <a:solidFill>
                  <a:schemeClr val="accent2"/>
                </a:solidFill>
                <a:latin typeface="Times New Roman" panose="02020603050405020304" pitchFamily="18" charset="0"/>
                <a:ea typeface="华文楷体" panose="02010600040101010101" pitchFamily="2" charset="-122"/>
              </a:rPr>
              <a:pPr/>
              <a:t>4</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469900" y="427038"/>
            <a:ext cx="8077200" cy="609600"/>
          </a:xfrm>
        </p:spPr>
        <p:txBody>
          <a:bodyPr/>
          <a:lstStyle/>
          <a:p>
            <a:pPr>
              <a:defRPr/>
            </a:pPr>
            <a:r>
              <a:rPr kumimoji="1" lang="zh-CN" altLang="en-US" dirty="0" smtClean="0">
                <a:latin typeface="+mj-ea"/>
              </a:rPr>
              <a:t>查询处理的重要步骤</a:t>
            </a:r>
            <a:r>
              <a:rPr kumimoji="1" lang="en-US" altLang="zh-CN" dirty="0" smtClean="0">
                <a:latin typeface="+mj-ea"/>
              </a:rPr>
              <a:t>: </a:t>
            </a:r>
            <a:r>
              <a:rPr kumimoji="1" lang="zh-CN" altLang="en-US" dirty="0" smtClean="0">
                <a:latin typeface="+mj-ea"/>
              </a:rPr>
              <a:t>优化</a:t>
            </a:r>
          </a:p>
        </p:txBody>
      </p:sp>
      <p:sp>
        <p:nvSpPr>
          <p:cNvPr id="15363" name="Rectangle 3"/>
          <p:cNvSpPr>
            <a:spLocks noGrp="1" noChangeArrowheads="1"/>
          </p:cNvSpPr>
          <p:nvPr>
            <p:ph idx="1"/>
          </p:nvPr>
        </p:nvSpPr>
        <p:spPr>
          <a:xfrm>
            <a:off x="522288" y="1412875"/>
            <a:ext cx="8162925" cy="5180013"/>
          </a:xfrm>
        </p:spPr>
        <p:txBody>
          <a:bodyPr/>
          <a:lstStyle/>
          <a:p>
            <a:pPr algn="l"/>
            <a:r>
              <a:rPr lang="zh-CN" altLang="en-US" sz="2400" dirty="0" smtClean="0">
                <a:latin typeface="华文新魏" panose="02010800040101010101" pitchFamily="2" charset="-122"/>
                <a:ea typeface="华文新魏" panose="02010800040101010101" pitchFamily="2" charset="-122"/>
              </a:rPr>
              <a:t>一个关系代数表达式可能有许多等价的表达式</a:t>
            </a:r>
          </a:p>
          <a:p>
            <a:pPr lvl="1" algn="l"/>
            <a:r>
              <a:rPr lang="zh-CN" altLang="en-US" sz="1800" dirty="0" smtClean="0">
                <a:latin typeface="华文新魏" panose="02010800040101010101" pitchFamily="2" charset="-122"/>
                <a:ea typeface="华文新魏" panose="02010800040101010101" pitchFamily="2" charset="-122"/>
              </a:rPr>
              <a:t>例如，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baseline="-25000" dirty="0" smtClean="0">
                <a:latin typeface="华文新魏" panose="02010800040101010101" pitchFamily="2" charset="-122"/>
                <a:ea typeface="华文新魏" panose="02010800040101010101" pitchFamily="2" charset="-122"/>
                <a:sym typeface="Symbol" panose="05050102010706020507" pitchFamily="18" charset="2"/>
              </a:rPr>
              <a:t>salary75000</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16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1800" baseline="-25000" dirty="0" smtClean="0">
                <a:latin typeface="华文新魏" panose="02010800040101010101" pitchFamily="2" charset="-122"/>
                <a:ea typeface="华文新魏" panose="02010800040101010101" pitchFamily="2" charset="-122"/>
                <a:sym typeface="Symbol" panose="05050102010706020507" pitchFamily="18" charset="2"/>
              </a:rPr>
              <a:t>salary</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(instructor)) </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等价于 </a:t>
            </a:r>
            <a:b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b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16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baseline="-25000" dirty="0" smtClean="0">
                <a:latin typeface="华文新魏" panose="02010800040101010101" pitchFamily="2" charset="-122"/>
                <a:ea typeface="华文新魏" panose="02010800040101010101" pitchFamily="2" charset="-122"/>
                <a:sym typeface="Symbol" panose="05050102010706020507" pitchFamily="18" charset="2"/>
              </a:rPr>
              <a:t>salary</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baseline="-25000" dirty="0" smtClean="0">
                <a:latin typeface="华文新魏" panose="02010800040101010101" pitchFamily="2" charset="-122"/>
                <a:ea typeface="华文新魏" panose="02010800040101010101" pitchFamily="2" charset="-122"/>
                <a:sym typeface="Symbol" panose="05050102010706020507" pitchFamily="18" charset="2"/>
              </a:rPr>
              <a:t>salary75000</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(instructor))</a:t>
            </a:r>
          </a:p>
          <a:p>
            <a:pPr algn="l"/>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可以用多种不同的算法来执行每个关系代数运算</a:t>
            </a:r>
          </a:p>
          <a:p>
            <a:pPr lvl="1" algn="l"/>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相应地，一个关系代数表达式可以用多种方法计算 </a:t>
            </a:r>
          </a:p>
          <a:p>
            <a:pPr algn="l"/>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用于执行一个查询的原语操作序列称为查询执行计划</a:t>
            </a:r>
          </a:p>
          <a:p>
            <a:pPr lvl="1" algn="l"/>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例如，可以使用 </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salary </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的索引找到 </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salary &lt; 75000 </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的 </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instructors </a:t>
            </a:r>
            <a:endParaRPr lang="zh-CN" altLang="en-US" sz="1800" dirty="0" smtClean="0">
              <a:latin typeface="华文新魏" panose="02010800040101010101" pitchFamily="2" charset="-122"/>
              <a:ea typeface="华文新魏" panose="02010800040101010101" pitchFamily="2" charset="-122"/>
              <a:sym typeface="Symbol" panose="05050102010706020507" pitchFamily="18" charset="2"/>
            </a:endParaRPr>
          </a:p>
          <a:p>
            <a:pPr lvl="1" algn="l"/>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或者可以通过扫描 </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instructors </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的每个元组找出满足 </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salary  75000 </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条件的元组</a:t>
            </a:r>
            <a:endParaRPr lang="en-US" altLang="zh-CN" sz="1800" dirty="0" smtClean="0">
              <a:latin typeface="华文新魏" panose="02010800040101010101" pitchFamily="2" charset="-122"/>
              <a:ea typeface="华文新魏" panose="02010800040101010101" pitchFamily="2" charset="-122"/>
              <a:sym typeface="Symbol" panose="05050102010706020507" pitchFamily="18" charset="2"/>
            </a:endParaRPr>
          </a:p>
          <a:p>
            <a:pPr algn="l"/>
            <a:r>
              <a:rPr lang="zh-CN" altLang="en-US" sz="2400" b="1" smtClean="0">
                <a:solidFill>
                  <a:srgbClr val="3366CC"/>
                </a:solidFill>
                <a:latin typeface="华文新魏" panose="02010800040101010101" pitchFamily="2" charset="-122"/>
                <a:ea typeface="华文新魏" panose="02010800040101010101" pitchFamily="2" charset="-122"/>
                <a:sym typeface="Symbol" panose="05050102010706020507" pitchFamily="18" charset="2"/>
              </a:rPr>
              <a:t>查询优化：</a:t>
            </a:r>
            <a:r>
              <a:rPr lang="zh-CN" altLang="en-US" sz="2400" smtClean="0">
                <a:latin typeface="华文新魏" panose="02010800040101010101" pitchFamily="2" charset="-122"/>
                <a:ea typeface="华文新魏" panose="02010800040101010101" pitchFamily="2" charset="-122"/>
                <a:sym typeface="Symbol" panose="05050102010706020507" pitchFamily="18" charset="2"/>
              </a:rPr>
              <a:t>在</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所有等效执行计划中选择具有最小查询执行代价的计划 </a:t>
            </a:r>
          </a:p>
          <a:p>
            <a:pPr lvl="1" algn="l"/>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使用来自数据库目录的统计信息来评估代价</a:t>
            </a:r>
          </a:p>
          <a:p>
            <a:pPr lvl="2" algn="l"/>
            <a:r>
              <a:rPr lang="zh-CN" altLang="en-US" sz="1600" dirty="0" smtClean="0">
                <a:latin typeface="华文新魏" panose="02010800040101010101" pitchFamily="2" charset="-122"/>
                <a:ea typeface="华文新魏" panose="02010800040101010101" pitchFamily="2" charset="-122"/>
                <a:sym typeface="Symbol" panose="05050102010706020507" pitchFamily="18" charset="2"/>
              </a:rPr>
              <a:t>例如，每个关系中的元组数、元组大小等</a:t>
            </a:r>
          </a:p>
          <a:p>
            <a:pPr lvl="1" algn="l"/>
            <a:endParaRPr lang="zh-CN" altLang="en-US" sz="2000" dirty="0" smtClean="0">
              <a:latin typeface="华文新魏" panose="02010800040101010101" pitchFamily="2" charset="-122"/>
              <a:ea typeface="华文新魏" panose="02010800040101010101" pitchFamily="2" charset="-122"/>
              <a:sym typeface="Symbol" panose="05050102010706020507" pitchFamily="18" charset="2"/>
            </a:endParaRPr>
          </a:p>
        </p:txBody>
      </p:sp>
      <p:sp>
        <p:nvSpPr>
          <p:cNvPr id="15364"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A778BA1-E146-4ECC-910F-8E31E960E646}" type="slidenum">
              <a:rPr altLang="en-US" noProof="1">
                <a:solidFill>
                  <a:schemeClr val="accent2"/>
                </a:solidFill>
                <a:latin typeface="Times New Roman" panose="02020603050405020304" pitchFamily="18" charset="0"/>
                <a:ea typeface="华文楷体" panose="02010600040101010101" pitchFamily="2" charset="-122"/>
              </a:rPr>
              <a:pPr/>
              <a:t>5</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a:defRPr/>
            </a:pPr>
            <a:r>
              <a:rPr kumimoji="1" lang="zh-CN" altLang="en-US" dirty="0" smtClean="0">
                <a:latin typeface="+mj-ea"/>
              </a:rPr>
              <a:t>查询代价的度量</a:t>
            </a:r>
          </a:p>
        </p:txBody>
      </p:sp>
      <p:sp>
        <p:nvSpPr>
          <p:cNvPr id="16387" name="Rectangle 3"/>
          <p:cNvSpPr>
            <a:spLocks noGrp="1" noChangeArrowheads="1"/>
          </p:cNvSpPr>
          <p:nvPr>
            <p:ph idx="1"/>
          </p:nvPr>
        </p:nvSpPr>
        <p:spPr>
          <a:xfrm>
            <a:off x="703263" y="1495425"/>
            <a:ext cx="7897812" cy="4886325"/>
          </a:xfrm>
        </p:spPr>
        <p:txBody>
          <a:bodyPr/>
          <a:lstStyle/>
          <a:p>
            <a:pPr algn="l"/>
            <a:r>
              <a:rPr lang="zh-CN" altLang="en-US" sz="2400" dirty="0" smtClean="0">
                <a:latin typeface="华文新魏" panose="02010800040101010101" pitchFamily="2" charset="-122"/>
                <a:ea typeface="华文新魏" panose="02010800040101010101" pitchFamily="2" charset="-122"/>
              </a:rPr>
              <a:t>查询处理的代价可以通过该查询对各种资源的使用情况进行度量</a:t>
            </a:r>
          </a:p>
          <a:p>
            <a:pPr lvl="1" algn="l"/>
            <a:r>
              <a:rPr lang="zh-CN" altLang="en-US" sz="2000" dirty="0" smtClean="0">
                <a:latin typeface="华文新魏" panose="02010800040101010101" pitchFamily="2" charset="-122"/>
                <a:ea typeface="华文新魏" panose="02010800040101010101" pitchFamily="2" charset="-122"/>
              </a:rPr>
              <a:t>这些资源包括磁盘存取，执行一个查询所用 </a:t>
            </a:r>
            <a:r>
              <a:rPr lang="en-US" altLang="zh-CN" sz="2000" dirty="0" smtClean="0">
                <a:latin typeface="华文新魏" panose="02010800040101010101" pitchFamily="2" charset="-122"/>
                <a:ea typeface="华文新魏" panose="02010800040101010101" pitchFamily="2" charset="-122"/>
              </a:rPr>
              <a:t>CPU </a:t>
            </a:r>
            <a:r>
              <a:rPr lang="zh-CN" altLang="en-US" sz="2000" dirty="0" smtClean="0">
                <a:latin typeface="华文新魏" panose="02010800040101010101" pitchFamily="2" charset="-122"/>
                <a:ea typeface="华文新魏" panose="02010800040101010101" pitchFamily="2" charset="-122"/>
              </a:rPr>
              <a:t>时间，甚至是网络通信代价</a:t>
            </a:r>
            <a:endParaRPr lang="zh-CN" altLang="en-US" sz="2000" i="1" dirty="0" smtClean="0">
              <a:latin typeface="华文新魏" panose="02010800040101010101" pitchFamily="2" charset="-122"/>
              <a:ea typeface="华文新魏" panose="02010800040101010101" pitchFamily="2" charset="-122"/>
            </a:endParaRPr>
          </a:p>
          <a:p>
            <a:pPr algn="l"/>
            <a:r>
              <a:rPr lang="zh-CN" altLang="en-US" sz="2400" dirty="0" smtClean="0">
                <a:latin typeface="华文新魏" panose="02010800040101010101" pitchFamily="2" charset="-122"/>
                <a:ea typeface="华文新魏" panose="02010800040101010101" pitchFamily="2" charset="-122"/>
              </a:rPr>
              <a:t>在磁盘上存取数据的代价通常是主要代价。通过以下指标来对其进行度量：</a:t>
            </a:r>
          </a:p>
          <a:p>
            <a:pPr lvl="1" algn="l"/>
            <a:r>
              <a:rPr lang="zh-CN" altLang="en-US" sz="2000" dirty="0" smtClean="0">
                <a:latin typeface="华文新魏" panose="02010800040101010101" pitchFamily="2" charset="-122"/>
                <a:ea typeface="华文新魏" panose="02010800040101010101" pitchFamily="2" charset="-122"/>
              </a:rPr>
              <a:t>搜索磁盘次数 </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平均寻道时间</a:t>
            </a:r>
          </a:p>
          <a:p>
            <a:pPr lvl="1" algn="l"/>
            <a:r>
              <a:rPr lang="zh-CN" altLang="en-US" sz="2000" dirty="0" smtClean="0">
                <a:latin typeface="华文新魏" panose="02010800040101010101" pitchFamily="2" charset="-122"/>
                <a:ea typeface="华文新魏" panose="02010800040101010101" pitchFamily="2" charset="-122"/>
              </a:rPr>
              <a:t>读取的块数 * 平均块读取时间</a:t>
            </a:r>
          </a:p>
          <a:p>
            <a:pPr lvl="1" algn="l"/>
            <a:r>
              <a:rPr lang="zh-CN" altLang="en-US" sz="2000" dirty="0" smtClean="0">
                <a:latin typeface="华文新魏" panose="02010800040101010101" pitchFamily="2" charset="-122"/>
                <a:ea typeface="华文新魏" panose="02010800040101010101" pitchFamily="2" charset="-122"/>
              </a:rPr>
              <a:t>写入的块数 * 平均块写入时间</a:t>
            </a:r>
          </a:p>
          <a:p>
            <a:pPr lvl="2" algn="l"/>
            <a:r>
              <a:rPr lang="zh-CN" altLang="en-US" sz="1800" dirty="0" smtClean="0">
                <a:latin typeface="华文新魏" panose="02010800040101010101" pitchFamily="2" charset="-122"/>
                <a:ea typeface="华文新魏" panose="02010800040101010101" pitchFamily="2" charset="-122"/>
              </a:rPr>
              <a:t>写入一个块的代价通常大于块读取的代价 </a:t>
            </a:r>
          </a:p>
          <a:p>
            <a:pPr lvl="3" algn="l"/>
            <a:r>
              <a:rPr lang="zh-CN" altLang="en-US" sz="1800" dirty="0" smtClean="0">
                <a:latin typeface="华文新魏" panose="02010800040101010101" pitchFamily="2" charset="-122"/>
                <a:ea typeface="华文新魏" panose="02010800040101010101" pitchFamily="2" charset="-122"/>
              </a:rPr>
              <a:t>数据在写入后会被读取以确保写入正确</a:t>
            </a:r>
            <a:endParaRPr lang="en-US" altLang="zh-CN" sz="1800" dirty="0" smtClean="0">
              <a:latin typeface="华文新魏" panose="02010800040101010101" pitchFamily="2" charset="-122"/>
              <a:ea typeface="华文新魏" panose="02010800040101010101" pitchFamily="2" charset="-122"/>
            </a:endParaRPr>
          </a:p>
        </p:txBody>
      </p:sp>
      <p:sp>
        <p:nvSpPr>
          <p:cNvPr id="16388"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F8AA653-070F-43A6-B3D9-287B2540917F}" type="slidenum">
              <a:rPr altLang="en-US" noProof="1">
                <a:solidFill>
                  <a:schemeClr val="accent2"/>
                </a:solidFill>
                <a:latin typeface="Times New Roman" panose="02020603050405020304" pitchFamily="18" charset="0"/>
                <a:ea typeface="华文楷体" panose="02010600040101010101" pitchFamily="2" charset="-122"/>
              </a:rPr>
              <a:pPr/>
              <a:t>6</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lstStyle/>
          <a:p>
            <a:r>
              <a:rPr lang="zh-CN" altLang="en-US" smtClean="0">
                <a:latin typeface="隶书" panose="02010509060101010101" pitchFamily="49" charset="-122"/>
              </a:rPr>
              <a:t>查询代价的度量</a:t>
            </a:r>
            <a:r>
              <a:rPr lang="en-US" altLang="zh-CN" smtClean="0">
                <a:latin typeface="隶书" panose="02010509060101010101" pitchFamily="49" charset="-122"/>
              </a:rPr>
              <a:t>(</a:t>
            </a:r>
            <a:r>
              <a:rPr lang="zh-CN" altLang="en-US" smtClean="0">
                <a:latin typeface="隶书" panose="02010509060101010101" pitchFamily="49" charset="-122"/>
              </a:rPr>
              <a:t>续</a:t>
            </a:r>
            <a:r>
              <a:rPr lang="en-US" altLang="zh-CN" smtClean="0">
                <a:latin typeface="隶书" panose="02010509060101010101" pitchFamily="49" charset="-122"/>
              </a:rPr>
              <a:t>)</a:t>
            </a:r>
          </a:p>
        </p:txBody>
      </p:sp>
      <p:sp>
        <p:nvSpPr>
          <p:cNvPr id="17411" name="Rectangle 1027"/>
          <p:cNvSpPr>
            <a:spLocks noGrp="1" noChangeArrowheads="1"/>
          </p:cNvSpPr>
          <p:nvPr>
            <p:ph idx="1"/>
          </p:nvPr>
        </p:nvSpPr>
        <p:spPr>
          <a:xfrm>
            <a:off x="441325" y="1443038"/>
            <a:ext cx="8074025" cy="5257800"/>
          </a:xfrm>
        </p:spPr>
        <p:txBody>
          <a:bodyPr/>
          <a:lstStyle/>
          <a:p>
            <a:pPr algn="l"/>
            <a:r>
              <a:rPr lang="zh-CN" altLang="en-US" sz="2800" dirty="0" smtClean="0">
                <a:latin typeface="华文新魏" panose="02010800040101010101" pitchFamily="2" charset="-122"/>
                <a:ea typeface="华文新魏" panose="02010800040101010101" pitchFamily="2" charset="-122"/>
              </a:rPr>
              <a:t>只用</a:t>
            </a:r>
            <a:r>
              <a:rPr lang="zh-CN" altLang="en-US" sz="2800" b="1" dirty="0" smtClean="0">
                <a:solidFill>
                  <a:srgbClr val="3366CC"/>
                </a:solidFill>
                <a:latin typeface="华文新魏" panose="02010800040101010101" pitchFamily="2" charset="-122"/>
                <a:ea typeface="华文新魏" panose="02010800040101010101" pitchFamily="2" charset="-122"/>
              </a:rPr>
              <a:t>传输磁盘块数</a:t>
            </a:r>
            <a:r>
              <a:rPr lang="zh-CN" altLang="en-US" sz="2800" dirty="0" smtClean="0">
                <a:latin typeface="华文新魏" panose="02010800040101010101" pitchFamily="2" charset="-122"/>
                <a:ea typeface="华文新魏" panose="02010800040101010101" pitchFamily="2" charset="-122"/>
              </a:rPr>
              <a:t>以及</a:t>
            </a:r>
            <a:r>
              <a:rPr lang="zh-CN" altLang="en-US" sz="2800" b="1" dirty="0" smtClean="0">
                <a:solidFill>
                  <a:srgbClr val="3366CC"/>
                </a:solidFill>
                <a:latin typeface="华文新魏" panose="02010800040101010101" pitchFamily="2" charset="-122"/>
                <a:ea typeface="华文新魏" panose="02010800040101010101" pitchFamily="2" charset="-122"/>
              </a:rPr>
              <a:t>搜索磁盘次数</a:t>
            </a:r>
            <a:r>
              <a:rPr lang="zh-CN" altLang="en-US" sz="2800" dirty="0" smtClean="0">
                <a:latin typeface="华文新魏" panose="02010800040101010101" pitchFamily="2" charset="-122"/>
                <a:ea typeface="华文新魏" panose="02010800040101010101" pitchFamily="2" charset="-122"/>
              </a:rPr>
              <a:t>来度量查询计算计划的代价</a:t>
            </a:r>
          </a:p>
          <a:p>
            <a:pPr lvl="1" algn="l"/>
            <a:r>
              <a:rPr lang="en-US" altLang="zh-CN" sz="2400" i="1" dirty="0" err="1" smtClean="0">
                <a:solidFill>
                  <a:srgbClr val="3366CC"/>
                </a:solidFill>
                <a:latin typeface="华文新魏" panose="02010800040101010101" pitchFamily="2" charset="-122"/>
                <a:ea typeface="华文新魏" panose="02010800040101010101" pitchFamily="2" charset="-122"/>
              </a:rPr>
              <a:t>t</a:t>
            </a:r>
            <a:r>
              <a:rPr lang="en-US" altLang="zh-CN" sz="2400" i="1" baseline="-25000" dirty="0" err="1" smtClean="0">
                <a:solidFill>
                  <a:srgbClr val="3366CC"/>
                </a:solidFill>
                <a:latin typeface="华文新魏" panose="02010800040101010101" pitchFamily="2" charset="-122"/>
                <a:ea typeface="华文新魏" panose="02010800040101010101" pitchFamily="2" charset="-122"/>
              </a:rPr>
              <a:t>T</a:t>
            </a:r>
            <a:r>
              <a:rPr lang="en-US" altLang="zh-CN" sz="2400" dirty="0" smtClean="0">
                <a:latin typeface="华文新魏" panose="02010800040101010101" pitchFamily="2" charset="-122"/>
                <a:ea typeface="华文新魏" panose="02010800040101010101" pitchFamily="2" charset="-122"/>
              </a:rPr>
              <a:t> – </a:t>
            </a:r>
            <a:r>
              <a:rPr lang="zh-CN" altLang="en-US" sz="2400" dirty="0" smtClean="0">
                <a:latin typeface="华文新魏" panose="02010800040101010101" pitchFamily="2" charset="-122"/>
                <a:ea typeface="华文新魏" panose="02010800040101010101" pitchFamily="2" charset="-122"/>
              </a:rPr>
              <a:t>传输一个块的时间</a:t>
            </a:r>
          </a:p>
          <a:p>
            <a:pPr lvl="1" algn="l"/>
            <a:r>
              <a:rPr lang="en-US" altLang="zh-CN" sz="2400" i="1" dirty="0" err="1" smtClean="0">
                <a:solidFill>
                  <a:srgbClr val="3366CC"/>
                </a:solidFill>
                <a:latin typeface="华文新魏" panose="02010800040101010101" pitchFamily="2" charset="-122"/>
                <a:ea typeface="华文新魏" panose="02010800040101010101" pitchFamily="2" charset="-122"/>
              </a:rPr>
              <a:t>t</a:t>
            </a:r>
            <a:r>
              <a:rPr lang="en-US" altLang="zh-CN" sz="2400" i="1" baseline="-25000" dirty="0" err="1" smtClean="0">
                <a:solidFill>
                  <a:srgbClr val="3366CC"/>
                </a:solidFill>
                <a:latin typeface="华文新魏" panose="02010800040101010101" pitchFamily="2" charset="-122"/>
                <a:ea typeface="华文新魏" panose="02010800040101010101" pitchFamily="2" charset="-122"/>
              </a:rPr>
              <a:t>S</a:t>
            </a:r>
            <a:r>
              <a:rPr lang="en-US" altLang="zh-CN" sz="2400" dirty="0" smtClean="0">
                <a:latin typeface="华文新魏" panose="02010800040101010101" pitchFamily="2" charset="-122"/>
                <a:ea typeface="华文新魏" panose="02010800040101010101" pitchFamily="2" charset="-122"/>
              </a:rPr>
              <a:t> – </a:t>
            </a:r>
            <a:r>
              <a:rPr lang="zh-CN" altLang="en-US" sz="2400" dirty="0" smtClean="0">
                <a:latin typeface="华文新魏" panose="02010800040101010101" pitchFamily="2" charset="-122"/>
                <a:ea typeface="华文新魏" panose="02010800040101010101" pitchFamily="2" charset="-122"/>
              </a:rPr>
              <a:t>磁盘平均访问时间</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磁盘搜索时间</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旋转延迟</a:t>
            </a:r>
            <a:r>
              <a:rPr lang="en-US" altLang="zh-CN" sz="2400" dirty="0" smtClean="0">
                <a:latin typeface="华文新魏" panose="02010800040101010101" pitchFamily="2" charset="-122"/>
                <a:ea typeface="华文新魏" panose="02010800040101010101" pitchFamily="2" charset="-122"/>
              </a:rPr>
              <a:t>)</a:t>
            </a:r>
            <a:endParaRPr lang="zh-CN" altLang="en-US" sz="2400" dirty="0" smtClean="0">
              <a:latin typeface="华文新魏" panose="02010800040101010101" pitchFamily="2" charset="-122"/>
              <a:ea typeface="华文新魏" panose="02010800040101010101" pitchFamily="2" charset="-122"/>
            </a:endParaRPr>
          </a:p>
          <a:p>
            <a:pPr lvl="1" algn="l"/>
            <a:r>
              <a:rPr lang="zh-CN" altLang="en-US" sz="2400" dirty="0" smtClean="0">
                <a:latin typeface="华文新魏" panose="02010800040101010101" pitchFamily="2" charset="-122"/>
                <a:ea typeface="华文新魏" panose="02010800040101010101" pitchFamily="2" charset="-122"/>
              </a:rPr>
              <a:t>传输 </a:t>
            </a:r>
            <a:r>
              <a:rPr lang="en-US" altLang="zh-CN" sz="2400" dirty="0" smtClean="0">
                <a:latin typeface="华文新魏" panose="02010800040101010101" pitchFamily="2" charset="-122"/>
                <a:ea typeface="华文新魏" panose="02010800040101010101" pitchFamily="2" charset="-122"/>
              </a:rPr>
              <a:t>b </a:t>
            </a:r>
            <a:r>
              <a:rPr lang="zh-CN" altLang="en-US" sz="2400" dirty="0" smtClean="0">
                <a:latin typeface="华文新魏" panose="02010800040101010101" pitchFamily="2" charset="-122"/>
                <a:ea typeface="华文新魏" panose="02010800040101010101" pitchFamily="2" charset="-122"/>
              </a:rPr>
              <a:t>个块以及执行 </a:t>
            </a:r>
            <a:r>
              <a:rPr lang="en-US" altLang="zh-CN" sz="2400" dirty="0" smtClean="0">
                <a:latin typeface="华文新魏" panose="02010800040101010101" pitchFamily="2" charset="-122"/>
                <a:ea typeface="华文新魏" panose="02010800040101010101" pitchFamily="2" charset="-122"/>
              </a:rPr>
              <a:t>s </a:t>
            </a:r>
            <a:r>
              <a:rPr lang="zh-CN" altLang="en-US" sz="2400" dirty="0" smtClean="0">
                <a:latin typeface="华文新魏" panose="02010800040101010101" pitchFamily="2" charset="-122"/>
                <a:ea typeface="华文新魏" panose="02010800040101010101" pitchFamily="2" charset="-122"/>
              </a:rPr>
              <a:t>次磁盘搜索的操作代价：</a:t>
            </a:r>
            <a:br>
              <a:rPr lang="zh-CN" altLang="en-US" sz="2400" dirty="0" smtClean="0">
                <a:latin typeface="华文新魏" panose="02010800040101010101" pitchFamily="2" charset="-122"/>
                <a:ea typeface="华文新魏" panose="02010800040101010101" pitchFamily="2" charset="-122"/>
              </a:rPr>
            </a:br>
            <a:r>
              <a:rPr lang="zh-CN" altLang="en-US" sz="2400" dirty="0" smtClean="0">
                <a:latin typeface="华文新魏" panose="02010800040101010101" pitchFamily="2" charset="-122"/>
                <a:ea typeface="华文新魏" panose="02010800040101010101" pitchFamily="2" charset="-122"/>
              </a:rPr>
              <a:t>        </a:t>
            </a:r>
            <a:r>
              <a:rPr lang="en-US" altLang="zh-CN" sz="2400" i="1" dirty="0" smtClean="0">
                <a:latin typeface="华文新魏" panose="02010800040101010101" pitchFamily="2" charset="-122"/>
                <a:ea typeface="华文新魏" panose="02010800040101010101" pitchFamily="2" charset="-122"/>
              </a:rPr>
              <a:t>b * </a:t>
            </a:r>
            <a:r>
              <a:rPr lang="en-US" altLang="zh-CN" sz="2400" i="1" dirty="0" err="1" smtClean="0">
                <a:latin typeface="华文新魏" panose="02010800040101010101" pitchFamily="2" charset="-122"/>
                <a:ea typeface="华文新魏" panose="02010800040101010101" pitchFamily="2" charset="-122"/>
              </a:rPr>
              <a:t>t</a:t>
            </a:r>
            <a:r>
              <a:rPr lang="en-US" altLang="zh-CN" sz="2400" i="1" baseline="-25000" dirty="0" err="1" smtClean="0">
                <a:latin typeface="华文新魏" panose="02010800040101010101" pitchFamily="2" charset="-122"/>
                <a:ea typeface="华文新魏" panose="02010800040101010101" pitchFamily="2" charset="-122"/>
              </a:rPr>
              <a:t>T</a:t>
            </a:r>
            <a:r>
              <a:rPr lang="en-US" altLang="zh-CN" sz="2400" i="1" dirty="0" smtClean="0">
                <a:latin typeface="华文新魏" panose="02010800040101010101" pitchFamily="2" charset="-122"/>
                <a:ea typeface="华文新魏" panose="02010800040101010101" pitchFamily="2" charset="-122"/>
              </a:rPr>
              <a:t> + s * </a:t>
            </a:r>
            <a:r>
              <a:rPr lang="en-US" altLang="zh-CN" sz="2400" i="1" dirty="0" err="1" smtClean="0">
                <a:latin typeface="华文新魏" panose="02010800040101010101" pitchFamily="2" charset="-122"/>
                <a:ea typeface="华文新魏" panose="02010800040101010101" pitchFamily="2" charset="-122"/>
              </a:rPr>
              <a:t>t</a:t>
            </a:r>
            <a:r>
              <a:rPr lang="en-US" altLang="zh-CN" sz="2400" i="1" baseline="-25000" dirty="0" err="1" smtClean="0">
                <a:latin typeface="华文新魏" panose="02010800040101010101" pitchFamily="2" charset="-122"/>
                <a:ea typeface="华文新魏" panose="02010800040101010101" pitchFamily="2" charset="-122"/>
              </a:rPr>
              <a:t>S</a:t>
            </a:r>
            <a:r>
              <a:rPr lang="en-US" altLang="zh-CN" sz="2400" dirty="0" smtClean="0">
                <a:latin typeface="华文新魏" panose="02010800040101010101" pitchFamily="2" charset="-122"/>
                <a:ea typeface="华文新魏" panose="02010800040101010101" pitchFamily="2" charset="-122"/>
              </a:rPr>
              <a:t> </a:t>
            </a:r>
          </a:p>
          <a:p>
            <a:pPr algn="l"/>
            <a:r>
              <a:rPr lang="zh-CN" altLang="en-US" sz="2800" dirty="0" smtClean="0">
                <a:latin typeface="华文新魏" panose="02010800040101010101" pitchFamily="2" charset="-122"/>
                <a:ea typeface="华文新魏" panose="02010800040101010101" pitchFamily="2" charset="-122"/>
              </a:rPr>
              <a:t>忽略 </a:t>
            </a:r>
            <a:r>
              <a:rPr lang="en-US" altLang="zh-CN" sz="2800" dirty="0" smtClean="0">
                <a:latin typeface="华文新魏" panose="02010800040101010101" pitchFamily="2" charset="-122"/>
                <a:ea typeface="华文新魏" panose="02010800040101010101" pitchFamily="2" charset="-122"/>
              </a:rPr>
              <a:t>CPU </a:t>
            </a:r>
            <a:r>
              <a:rPr lang="zh-CN" altLang="en-US" sz="2800" dirty="0" smtClean="0">
                <a:latin typeface="华文新魏" panose="02010800040101010101" pitchFamily="2" charset="-122"/>
                <a:ea typeface="华文新魏" panose="02010800040101010101" pitchFamily="2" charset="-122"/>
              </a:rPr>
              <a:t>时间</a:t>
            </a:r>
          </a:p>
          <a:p>
            <a:pPr lvl="1" algn="l"/>
            <a:r>
              <a:rPr lang="zh-CN" altLang="en-US" sz="2400" dirty="0" smtClean="0">
                <a:latin typeface="华文新魏" panose="02010800040101010101" pitchFamily="2" charset="-122"/>
                <a:ea typeface="华文新魏" panose="02010800040101010101" pitchFamily="2" charset="-122"/>
              </a:rPr>
              <a:t>实际应用中 </a:t>
            </a:r>
            <a:r>
              <a:rPr lang="en-US" altLang="zh-CN" sz="2400" dirty="0" smtClean="0">
                <a:latin typeface="华文新魏" panose="02010800040101010101" pitchFamily="2" charset="-122"/>
                <a:ea typeface="华文新魏" panose="02010800040101010101" pitchFamily="2" charset="-122"/>
              </a:rPr>
              <a:t>CPU </a:t>
            </a:r>
            <a:r>
              <a:rPr lang="zh-CN" altLang="en-US" sz="2400" dirty="0" smtClean="0">
                <a:latin typeface="华文新魏" panose="02010800040101010101" pitchFamily="2" charset="-122"/>
                <a:ea typeface="华文新魏" panose="02010800040101010101" pitchFamily="2" charset="-122"/>
              </a:rPr>
              <a:t>时间应被考虑</a:t>
            </a:r>
          </a:p>
          <a:p>
            <a:pPr algn="l"/>
            <a:r>
              <a:rPr lang="zh-CN" altLang="en-US" sz="2800" dirty="0" smtClean="0">
                <a:latin typeface="华文新魏" panose="02010800040101010101" pitchFamily="2" charset="-122"/>
                <a:ea typeface="华文新魏" panose="02010800040101010101" pitchFamily="2" charset="-122"/>
              </a:rPr>
              <a:t>代价估算没有包括将操作的最终结果写回磁盘的代价</a:t>
            </a:r>
          </a:p>
        </p:txBody>
      </p:sp>
      <p:sp>
        <p:nvSpPr>
          <p:cNvPr id="17412"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30B589D-6DDF-4248-A5C9-9F8032443FDE}" type="slidenum">
              <a:rPr altLang="en-US" noProof="1">
                <a:solidFill>
                  <a:schemeClr val="accent2"/>
                </a:solidFill>
                <a:latin typeface="Times New Roman" panose="02020603050405020304" pitchFamily="18" charset="0"/>
                <a:ea typeface="华文楷体" panose="02010600040101010101" pitchFamily="2" charset="-122"/>
              </a:rPr>
              <a:pPr/>
              <a:t>7</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idx="4294967295"/>
          </p:nvPr>
        </p:nvSpPr>
        <p:spPr>
          <a:xfrm>
            <a:off x="498475" y="352425"/>
            <a:ext cx="8077200" cy="609600"/>
          </a:xfrm>
        </p:spPr>
        <p:txBody>
          <a:bodyPr/>
          <a:lstStyle/>
          <a:p>
            <a:r>
              <a:rPr lang="zh-CN" altLang="en-US" smtClean="0">
                <a:latin typeface="隶书" panose="02010509060101010101" pitchFamily="49" charset="-122"/>
              </a:rPr>
              <a:t>查询代价的度量</a:t>
            </a:r>
            <a:r>
              <a:rPr lang="en-US" altLang="zh-CN" smtClean="0">
                <a:latin typeface="隶书" panose="02010509060101010101" pitchFamily="49" charset="-122"/>
              </a:rPr>
              <a:t>(</a:t>
            </a:r>
            <a:r>
              <a:rPr lang="zh-CN" altLang="en-US" smtClean="0">
                <a:latin typeface="隶书" panose="02010509060101010101" pitchFamily="49" charset="-122"/>
              </a:rPr>
              <a:t>续</a:t>
            </a:r>
            <a:r>
              <a:rPr lang="en-US" altLang="zh-CN" smtClean="0">
                <a:latin typeface="隶书" panose="02010509060101010101" pitchFamily="49" charset="-122"/>
              </a:rPr>
              <a:t>)</a:t>
            </a:r>
          </a:p>
        </p:txBody>
      </p:sp>
      <p:sp>
        <p:nvSpPr>
          <p:cNvPr id="18435" name="Rectangle 1027"/>
          <p:cNvSpPr>
            <a:spLocks noGrp="1" noChangeArrowheads="1"/>
          </p:cNvSpPr>
          <p:nvPr>
            <p:ph type="body" idx="4294967295"/>
          </p:nvPr>
        </p:nvSpPr>
        <p:spPr>
          <a:xfrm>
            <a:off x="517525" y="1428750"/>
            <a:ext cx="7891463" cy="5257800"/>
          </a:xfrm>
        </p:spPr>
        <p:txBody>
          <a:bodyPr/>
          <a:lstStyle/>
          <a:p>
            <a:r>
              <a:rPr lang="zh-CN" altLang="en-US" sz="2800" dirty="0" smtClean="0">
                <a:latin typeface="华文新魏" panose="02010800040101010101" pitchFamily="2" charset="-122"/>
                <a:ea typeface="华文新魏" panose="02010800040101010101" pitchFamily="2" charset="-122"/>
              </a:rPr>
              <a:t>若干算法可以通过使用额外的缓冲空间来减少磁盘 </a:t>
            </a:r>
            <a:r>
              <a:rPr lang="en-US" altLang="zh-CN" sz="2800" dirty="0" smtClean="0">
                <a:latin typeface="华文新魏" panose="02010800040101010101" pitchFamily="2" charset="-122"/>
                <a:ea typeface="华文新魏" panose="02010800040101010101" pitchFamily="2" charset="-122"/>
              </a:rPr>
              <a:t>I/O </a:t>
            </a:r>
            <a:r>
              <a:rPr lang="zh-CN" altLang="en-US" sz="2800" dirty="0" smtClean="0">
                <a:latin typeface="华文新魏" panose="02010800040101010101" pitchFamily="2" charset="-122"/>
                <a:ea typeface="华文新魏" panose="02010800040101010101" pitchFamily="2" charset="-122"/>
              </a:rPr>
              <a:t>操作</a:t>
            </a:r>
          </a:p>
          <a:p>
            <a:pPr lvl="1"/>
            <a:r>
              <a:rPr lang="zh-CN" altLang="en-US" sz="2400" dirty="0" smtClean="0">
                <a:latin typeface="华文新魏" panose="02010800040101010101" pitchFamily="2" charset="-122"/>
                <a:ea typeface="华文新魏" panose="02010800040101010101" pitchFamily="2" charset="-122"/>
              </a:rPr>
              <a:t>可作为缓存来使用的实际内存量取决于查询执行期间其他并发查询和操作系统的进程</a:t>
            </a:r>
            <a:endParaRPr lang="en-US" altLang="zh-CN" sz="2400" dirty="0" smtClean="0">
              <a:latin typeface="华文新魏" panose="02010800040101010101" pitchFamily="2" charset="-122"/>
              <a:ea typeface="华文新魏" panose="02010800040101010101" pitchFamily="2" charset="-122"/>
            </a:endParaRPr>
          </a:p>
          <a:p>
            <a:pPr lvl="2"/>
            <a:r>
              <a:rPr lang="zh-CN" altLang="en-US" sz="2200" dirty="0" smtClean="0">
                <a:latin typeface="华文新魏" panose="02010800040101010101" pitchFamily="2" charset="-122"/>
                <a:ea typeface="华文新魏" panose="02010800040101010101" pitchFamily="2" charset="-122"/>
              </a:rPr>
              <a:t>经常使用最坏的情况进行估计，假设仅仅只有运行所需最小内存量</a:t>
            </a:r>
          </a:p>
          <a:p>
            <a:r>
              <a:rPr lang="zh-CN" altLang="en-US" sz="2800" dirty="0" smtClean="0">
                <a:latin typeface="华文新魏" panose="02010800040101010101" pitchFamily="2" charset="-122"/>
                <a:ea typeface="华文新魏" panose="02010800040101010101" pitchFamily="2" charset="-122"/>
              </a:rPr>
              <a:t>所需数据可能已存在于缓冲池中，避免了磁盘 </a:t>
            </a:r>
            <a:r>
              <a:rPr lang="en-US" altLang="zh-CN" sz="2800" dirty="0" smtClean="0">
                <a:latin typeface="华文新魏" panose="02010800040101010101" pitchFamily="2" charset="-122"/>
                <a:ea typeface="华文新魏" panose="02010800040101010101" pitchFamily="2" charset="-122"/>
              </a:rPr>
              <a:t>I/O</a:t>
            </a:r>
          </a:p>
          <a:p>
            <a:pPr lvl="1"/>
            <a:r>
              <a:rPr lang="zh-CN" altLang="en-US" sz="2400" dirty="0" smtClean="0">
                <a:latin typeface="华文新魏" panose="02010800040101010101" pitchFamily="2" charset="-122"/>
                <a:ea typeface="华文新魏" panose="02010800040101010101" pitchFamily="2" charset="-122"/>
              </a:rPr>
              <a:t>为了简化，忽略这种情况</a:t>
            </a:r>
            <a:endParaRPr lang="en-US" altLang="zh-CN" sz="2400" dirty="0" smtClean="0">
              <a:latin typeface="华文新魏" panose="02010800040101010101" pitchFamily="2" charset="-122"/>
              <a:ea typeface="华文新魏" panose="02010800040101010101" pitchFamily="2" charset="-122"/>
            </a:endParaRPr>
          </a:p>
        </p:txBody>
      </p:sp>
      <p:sp>
        <p:nvSpPr>
          <p:cNvPr id="18436"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A40998-404B-4700-B226-1777C040A494}" type="slidenum">
              <a:rPr altLang="en-US" noProof="1">
                <a:solidFill>
                  <a:schemeClr val="accent2"/>
                </a:solidFill>
                <a:latin typeface="Times New Roman" panose="02020603050405020304" pitchFamily="18" charset="0"/>
                <a:ea typeface="华文楷体" panose="02010600040101010101" pitchFamily="2" charset="-122"/>
              </a:rPr>
              <a:pPr/>
              <a:t>8</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a:defRPr/>
            </a:pPr>
            <a:r>
              <a:rPr kumimoji="1" lang="zh-CN" altLang="en-US" dirty="0" smtClean="0">
                <a:latin typeface="+mj-ea"/>
              </a:rPr>
              <a:t>关系代数</a:t>
            </a:r>
            <a:r>
              <a:rPr kumimoji="1" lang="zh-CN" altLang="en-US" dirty="0">
                <a:latin typeface="+mj-ea"/>
              </a:rPr>
              <a:t>运算的执行</a:t>
            </a:r>
            <a:endParaRPr kumimoji="1" lang="zh-CN" altLang="en-US" dirty="0" smtClean="0">
              <a:latin typeface="+mj-ea"/>
            </a:endParaRPr>
          </a:p>
        </p:txBody>
      </p:sp>
      <p:sp>
        <p:nvSpPr>
          <p:cNvPr id="19459" name="Rectangle 3"/>
          <p:cNvSpPr>
            <a:spLocks noGrp="1" noChangeArrowheads="1"/>
          </p:cNvSpPr>
          <p:nvPr>
            <p:ph idx="1"/>
          </p:nvPr>
        </p:nvSpPr>
        <p:spPr>
          <a:xfrm>
            <a:off x="477838" y="1522413"/>
            <a:ext cx="8362950" cy="5000625"/>
          </a:xfrm>
        </p:spPr>
        <p:txBody>
          <a:bodyPr/>
          <a:lstStyle/>
          <a:p>
            <a:pPr>
              <a:lnSpc>
                <a:spcPct val="90000"/>
              </a:lnSpc>
            </a:pPr>
            <a:r>
              <a:rPr lang="zh-CN" altLang="en-US" sz="2800" dirty="0" smtClean="0">
                <a:latin typeface="华文新魏" panose="02010800040101010101" pitchFamily="2" charset="-122"/>
                <a:ea typeface="华文新魏" panose="02010800040101010101" pitchFamily="2" charset="-122"/>
              </a:rPr>
              <a:t>选择运算</a:t>
            </a:r>
            <a:endParaRPr lang="en-US" altLang="zh-CN" sz="2800" dirty="0" smtClean="0">
              <a:latin typeface="华文新魏" panose="02010800040101010101" pitchFamily="2" charset="-122"/>
              <a:ea typeface="华文新魏" panose="02010800040101010101" pitchFamily="2" charset="-122"/>
            </a:endParaRPr>
          </a:p>
          <a:p>
            <a:pPr lvl="1">
              <a:lnSpc>
                <a:spcPct val="90000"/>
              </a:lnSpc>
            </a:pPr>
            <a:r>
              <a:rPr lang="zh-CN" altLang="en-US" sz="2400" dirty="0" smtClean="0">
                <a:latin typeface="华文新魏" panose="02010800040101010101" pitchFamily="2" charset="-122"/>
                <a:ea typeface="华文新魏" panose="02010800040101010101" pitchFamily="2" charset="-122"/>
              </a:rPr>
              <a:t>使用文件扫描和索引的选择</a:t>
            </a:r>
            <a:endParaRPr lang="en-US" altLang="zh-CN" sz="2400" dirty="0" smtClean="0">
              <a:latin typeface="华文新魏" panose="02010800040101010101" pitchFamily="2" charset="-122"/>
              <a:ea typeface="华文新魏" panose="02010800040101010101" pitchFamily="2" charset="-122"/>
            </a:endParaRPr>
          </a:p>
          <a:p>
            <a:pPr lvl="1">
              <a:lnSpc>
                <a:spcPct val="90000"/>
              </a:lnSpc>
            </a:pPr>
            <a:r>
              <a:rPr lang="zh-CN" altLang="en-US" sz="2400" dirty="0" smtClean="0">
                <a:latin typeface="华文新魏" panose="02010800040101010101" pitchFamily="2" charset="-122"/>
                <a:ea typeface="华文新魏" panose="02010800040101010101" pitchFamily="2" charset="-122"/>
              </a:rPr>
              <a:t>涉及比较的选择  </a:t>
            </a:r>
          </a:p>
          <a:p>
            <a:pPr>
              <a:lnSpc>
                <a:spcPct val="90000"/>
              </a:lnSpc>
            </a:pPr>
            <a:r>
              <a:rPr lang="zh-CN" altLang="en-US" sz="2800" dirty="0" smtClean="0">
                <a:latin typeface="华文新魏" panose="02010800040101010101" pitchFamily="2" charset="-122"/>
                <a:ea typeface="华文新魏" panose="02010800040101010101" pitchFamily="2" charset="-122"/>
              </a:rPr>
              <a:t>连接运算 </a:t>
            </a:r>
            <a:endParaRPr lang="en-US" altLang="zh-CN" sz="2800" dirty="0" smtClean="0">
              <a:latin typeface="华文新魏" panose="02010800040101010101" pitchFamily="2" charset="-122"/>
              <a:ea typeface="华文新魏" panose="02010800040101010101" pitchFamily="2" charset="-122"/>
            </a:endParaRPr>
          </a:p>
          <a:p>
            <a:pPr lvl="1"/>
            <a:r>
              <a:rPr lang="zh-CN" altLang="en-US" sz="2400" dirty="0" smtClean="0">
                <a:latin typeface="华文新魏" panose="02010800040101010101" pitchFamily="2" charset="-122"/>
                <a:ea typeface="华文新魏" panose="02010800040101010101" pitchFamily="2" charset="-122"/>
              </a:rPr>
              <a:t>嵌套循环连接</a:t>
            </a:r>
          </a:p>
          <a:p>
            <a:pPr lvl="1"/>
            <a:r>
              <a:rPr lang="zh-CN" altLang="en-US" sz="2400" dirty="0" smtClean="0">
                <a:latin typeface="华文新魏" panose="02010800040101010101" pitchFamily="2" charset="-122"/>
                <a:ea typeface="华文新魏" panose="02010800040101010101" pitchFamily="2" charset="-122"/>
              </a:rPr>
              <a:t>块嵌套循环连接</a:t>
            </a:r>
          </a:p>
          <a:p>
            <a:pPr lvl="1"/>
            <a:r>
              <a:rPr lang="zh-CN" altLang="en-US" sz="2400" dirty="0" smtClean="0">
                <a:latin typeface="华文新魏" panose="02010800040101010101" pitchFamily="2" charset="-122"/>
                <a:ea typeface="华文新魏" panose="02010800040101010101" pitchFamily="2" charset="-122"/>
              </a:rPr>
              <a:t>索引嵌套循环连接</a:t>
            </a:r>
          </a:p>
          <a:p>
            <a:pPr lvl="1"/>
            <a:r>
              <a:rPr lang="zh-CN" altLang="en-US" sz="2400" dirty="0" smtClean="0">
                <a:latin typeface="华文新魏" panose="02010800040101010101" pitchFamily="2" charset="-122"/>
                <a:ea typeface="华文新魏" panose="02010800040101010101" pitchFamily="2" charset="-122"/>
              </a:rPr>
              <a:t>归并连接</a:t>
            </a:r>
          </a:p>
          <a:p>
            <a:pPr lvl="1"/>
            <a:r>
              <a:rPr lang="zh-CN" altLang="en-US" sz="2400" dirty="0" smtClean="0">
                <a:latin typeface="华文新魏" panose="02010800040101010101" pitchFamily="2" charset="-122"/>
                <a:ea typeface="华文新魏" panose="02010800040101010101" pitchFamily="2" charset="-122"/>
              </a:rPr>
              <a:t>散列连接</a:t>
            </a:r>
          </a:p>
          <a:p>
            <a:pPr>
              <a:lnSpc>
                <a:spcPct val="90000"/>
              </a:lnSpc>
            </a:pPr>
            <a:endParaRPr lang="zh-CN" altLang="en-US" sz="1800" dirty="0" smtClean="0">
              <a:latin typeface="华文新魏" panose="02010800040101010101" pitchFamily="2" charset="-122"/>
              <a:ea typeface="华文新魏" panose="02010800040101010101" pitchFamily="2" charset="-122"/>
            </a:endParaRPr>
          </a:p>
        </p:txBody>
      </p:sp>
      <p:sp>
        <p:nvSpPr>
          <p:cNvPr id="19460"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7C7D4F4-FA1B-48AF-BD9B-F587C9E7A51F}" type="slidenum">
              <a:rPr altLang="en-US" noProof="1">
                <a:solidFill>
                  <a:schemeClr val="accent2"/>
                </a:solidFill>
                <a:latin typeface="Times New Roman" panose="02020603050405020304" pitchFamily="18" charset="0"/>
                <a:ea typeface="华文楷体" panose="02010600040101010101" pitchFamily="2" charset="-122"/>
              </a:rPr>
              <a:pPr/>
              <a:t>9</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查询处理</a:t>
            </a:r>
            <a:endParaRPr lang="en-US" altLang="zh-CN">
              <a:latin typeface="Helvetica" pitchFamily="34" charset="0"/>
              <a:ea typeface="+mn-ea"/>
              <a:cs typeface="+mn-cs"/>
            </a:endParaRP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45.9|60|15.5"/>
</p:tagLst>
</file>

<file path=ppt/tags/tag2.xml><?xml version="1.0" encoding="utf-8"?>
<p:tagLst xmlns:a="http://schemas.openxmlformats.org/drawingml/2006/main" xmlns:r="http://schemas.openxmlformats.org/officeDocument/2006/relationships" xmlns:p="http://schemas.openxmlformats.org/presentationml/2006/main">
  <p:tag name="TIMING" val="|28.5|9.2|138.1"/>
</p:tagLst>
</file>

<file path=ppt/tags/tag3.xml><?xml version="1.0" encoding="utf-8"?>
<p:tagLst xmlns:a="http://schemas.openxmlformats.org/drawingml/2006/main" xmlns:r="http://schemas.openxmlformats.org/officeDocument/2006/relationships" xmlns:p="http://schemas.openxmlformats.org/presentationml/2006/main">
  <p:tag name="TIMING" val="|26"/>
</p:tagLst>
</file>

<file path=ppt/theme/theme1.xml><?xml version="1.0" encoding="utf-8"?>
<a:theme xmlns:a="http://schemas.openxmlformats.org/drawingml/2006/main" name="Blends">
  <a:themeElements>
    <a:clrScheme name="">
      <a:dk1>
        <a:srgbClr val="1C1C1C"/>
      </a:dk1>
      <a:lt1>
        <a:srgbClr val="FFFFFF"/>
      </a:lt1>
      <a:dk2>
        <a:srgbClr val="003366"/>
      </a:dk2>
      <a:lt2>
        <a:srgbClr val="FFCC00"/>
      </a:lt2>
      <a:accent1>
        <a:srgbClr val="FF6600"/>
      </a:accent1>
      <a:accent2>
        <a:srgbClr val="003366"/>
      </a:accent2>
      <a:accent3>
        <a:srgbClr val="AAADB8"/>
      </a:accent3>
      <a:accent4>
        <a:srgbClr val="DADADA"/>
      </a:accent4>
      <a:accent5>
        <a:srgbClr val="FFB8AA"/>
      </a:accent5>
      <a:accent6>
        <a:srgbClr val="002D5C"/>
      </a:accent6>
      <a:hlink>
        <a:srgbClr val="FFFFFF"/>
      </a:hlink>
      <a:folHlink>
        <a:srgbClr val="A50021"/>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5E9EFF"/>
            </a:gs>
            <a:gs pos="39999">
              <a:srgbClr val="85C2FF"/>
            </a:gs>
            <a:gs pos="70000">
              <a:srgbClr val="C4D6EB"/>
            </a:gs>
            <a:gs pos="100000">
              <a:srgbClr val="FFEBFA"/>
            </a:gs>
          </a:gsLst>
          <a:lin ang="5400000" scaled="1"/>
        </a:gradFill>
        <a:ln w="9525" cap="flat" cmpd="sng" algn="ctr">
          <a:noFill/>
          <a:prstDash val="solid"/>
          <a:miter lim="800000"/>
          <a:headEnd type="none" w="med" len="med"/>
          <a:tailEnd type="none" w="med" len="med"/>
        </a:ln>
      </a:spPr>
      <a:bodyPr vert="horz" wrap="none" lIns="92075" tIns="46038" rIns="92075" bIns="46038"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rgbClr val="5E9EFF"/>
            </a:gs>
            <a:gs pos="39999">
              <a:srgbClr val="85C2FF"/>
            </a:gs>
            <a:gs pos="70000">
              <a:srgbClr val="C4D6EB"/>
            </a:gs>
            <a:gs pos="100000">
              <a:srgbClr val="FFEBFA"/>
            </a:gs>
          </a:gsLst>
          <a:lin ang="5400000" scaled="1"/>
        </a:gradFill>
        <a:ln w="9525" cap="flat" cmpd="sng" algn="ctr">
          <a:noFill/>
          <a:prstDash val="solid"/>
          <a:miter lim="800000"/>
          <a:headEnd type="none" w="med" len="med"/>
          <a:tailEnd type="none" w="med" len="med"/>
        </a:ln>
      </a:spPr>
      <a:bodyPr vert="horz" wrap="none" lIns="92075" tIns="46038" rIns="92075" bIns="46038"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1053</TotalTime>
  <Words>4191</Words>
  <Application>Microsoft Office PowerPoint</Application>
  <PresentationFormat>全屏显示(4:3)</PresentationFormat>
  <Paragraphs>392</Paragraphs>
  <Slides>36</Slides>
  <Notes>36</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56" baseType="lpstr">
      <vt:lpstr>Greek Symbols</vt:lpstr>
      <vt:lpstr>Monotype Sorts</vt:lpstr>
      <vt:lpstr>MS PGothic</vt:lpstr>
      <vt:lpstr>仿宋_GB2312</vt:lpstr>
      <vt:lpstr>黑体</vt:lpstr>
      <vt:lpstr>华文楷体</vt:lpstr>
      <vt:lpstr>华文新魏</vt:lpstr>
      <vt:lpstr>隶书</vt:lpstr>
      <vt:lpstr>宋体</vt:lpstr>
      <vt:lpstr>Arial</vt:lpstr>
      <vt:lpstr>Franklin Gothic Book</vt:lpstr>
      <vt:lpstr>Franklin Gothic Medium</vt:lpstr>
      <vt:lpstr>Helvetica</vt:lpstr>
      <vt:lpstr>Symbol</vt:lpstr>
      <vt:lpstr>Tahoma</vt:lpstr>
      <vt:lpstr>Times New Roman</vt:lpstr>
      <vt:lpstr>Webdings</vt:lpstr>
      <vt:lpstr>Wingdings</vt:lpstr>
      <vt:lpstr>Blends</vt:lpstr>
      <vt:lpstr>Equation.3</vt:lpstr>
      <vt:lpstr>PowerPoint 演示文稿</vt:lpstr>
      <vt:lpstr>提纲</vt:lpstr>
      <vt:lpstr>概述</vt:lpstr>
      <vt:lpstr>查询处理的基本步骤</vt:lpstr>
      <vt:lpstr>查询处理的重要步骤: 优化</vt:lpstr>
      <vt:lpstr>查询代价的度量</vt:lpstr>
      <vt:lpstr>查询代价的度量(续)</vt:lpstr>
      <vt:lpstr>查询代价的度量(续)</vt:lpstr>
      <vt:lpstr>关系代数运算的执行</vt:lpstr>
      <vt:lpstr>选择运算--文件扫描</vt:lpstr>
      <vt:lpstr>选择运算--文件扫描</vt:lpstr>
      <vt:lpstr>利用索引的选择</vt:lpstr>
      <vt:lpstr>利用索引的选择</vt:lpstr>
      <vt:lpstr>利用索引的选择</vt:lpstr>
      <vt:lpstr>涉及查询范围(比较)的选择</vt:lpstr>
      <vt:lpstr>涉及查询范围(比较)的选择(续)</vt:lpstr>
      <vt:lpstr>连接运算</vt:lpstr>
      <vt:lpstr>嵌套循环连接</vt:lpstr>
      <vt:lpstr>嵌套循环连接(续)</vt:lpstr>
      <vt:lpstr>块嵌套循环连接</vt:lpstr>
      <vt:lpstr>块嵌套循环连接(续)</vt:lpstr>
      <vt:lpstr>块嵌套循环连接(续)</vt:lpstr>
      <vt:lpstr>块嵌套循环连接 (续)</vt:lpstr>
      <vt:lpstr>索引循环嵌套连接</vt:lpstr>
      <vt:lpstr>嵌套循环连接代价的例子</vt:lpstr>
      <vt:lpstr>归并连接</vt:lpstr>
      <vt:lpstr>归并连接 (续)</vt:lpstr>
      <vt:lpstr>散列连接</vt:lpstr>
      <vt:lpstr>散列连接(续)</vt:lpstr>
      <vt:lpstr>散列连接(续)</vt:lpstr>
      <vt:lpstr>散列连接算法</vt:lpstr>
      <vt:lpstr>表达式计算</vt:lpstr>
      <vt:lpstr>物化</vt:lpstr>
      <vt:lpstr>物化(续)</vt:lpstr>
      <vt:lpstr>流水线</vt:lpstr>
      <vt:lpstr>流水线(续)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Query Processing</dc:title>
  <dc:creator>Silberschatz, Korth and Sudarshan</dc:creator>
  <cp:lastModifiedBy>Windows 用户</cp:lastModifiedBy>
  <cp:revision>988</cp:revision>
  <cp:lastPrinted>1999-06-28T19:27:31Z</cp:lastPrinted>
  <dcterms:created xsi:type="dcterms:W3CDTF">2000-02-23T18:58:38Z</dcterms:created>
  <dcterms:modified xsi:type="dcterms:W3CDTF">2022-02-05T13:46:06Z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