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4" r:id="rId1"/>
  </p:sldMasterIdLst>
  <p:notesMasterIdLst>
    <p:notesMasterId r:id="rId39"/>
  </p:notesMasterIdLst>
  <p:handoutMasterIdLst>
    <p:handoutMasterId r:id="rId40"/>
  </p:handoutMasterIdLst>
  <p:sldIdLst>
    <p:sldId id="346" r:id="rId2"/>
    <p:sldId id="256" r:id="rId3"/>
    <p:sldId id="447" r:id="rId4"/>
    <p:sldId id="356" r:id="rId5"/>
    <p:sldId id="357" r:id="rId6"/>
    <p:sldId id="450" r:id="rId7"/>
    <p:sldId id="360" r:id="rId8"/>
    <p:sldId id="451" r:id="rId9"/>
    <p:sldId id="362" r:id="rId10"/>
    <p:sldId id="364" r:id="rId11"/>
    <p:sldId id="363" r:id="rId12"/>
    <p:sldId id="365" r:id="rId13"/>
    <p:sldId id="452" r:id="rId14"/>
    <p:sldId id="368" r:id="rId15"/>
    <p:sldId id="369" r:id="rId16"/>
    <p:sldId id="370" r:id="rId17"/>
    <p:sldId id="453" r:id="rId18"/>
    <p:sldId id="372" r:id="rId19"/>
    <p:sldId id="373" r:id="rId20"/>
    <p:sldId id="427" r:id="rId21"/>
    <p:sldId id="389" r:id="rId22"/>
    <p:sldId id="449" r:id="rId23"/>
    <p:sldId id="390" r:id="rId24"/>
    <p:sldId id="445" r:id="rId25"/>
    <p:sldId id="391" r:id="rId26"/>
    <p:sldId id="392" r:id="rId27"/>
    <p:sldId id="393" r:id="rId28"/>
    <p:sldId id="394" r:id="rId29"/>
    <p:sldId id="395" r:id="rId30"/>
    <p:sldId id="448" r:id="rId31"/>
    <p:sldId id="428" r:id="rId32"/>
    <p:sldId id="446" r:id="rId33"/>
    <p:sldId id="433" r:id="rId34"/>
    <p:sldId id="436" r:id="rId35"/>
    <p:sldId id="432" r:id="rId36"/>
    <p:sldId id="437" r:id="rId37"/>
    <p:sldId id="438" r:id="rId38"/>
  </p:sldIdLst>
  <p:sldSz cx="9144000" cy="6858000" type="screen4x3"/>
  <p:notesSz cx="6997700" cy="9283700"/>
  <p:defaultTextStyle>
    <a:defPPr>
      <a:defRPr lang="en-US"/>
    </a:defPPr>
    <a:lvl1pPr algn="l" rtl="0" fontAlgn="base">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fontAlgn="base">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fontAlgn="base">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fontAlgn="base">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fontAlgn="base">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34">
          <p15:clr>
            <a:srgbClr val="A4A3A4"/>
          </p15:clr>
        </p15:guide>
        <p15:guide id="2" pos="5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442" autoAdjust="0"/>
  </p:normalViewPr>
  <p:slideViewPr>
    <p:cSldViewPr snapToGrid="0">
      <p:cViewPr varScale="1">
        <p:scale>
          <a:sx n="99" d="100"/>
          <a:sy n="99" d="100"/>
        </p:scale>
        <p:origin x="1944" y="78"/>
      </p:cViewPr>
      <p:guideLst>
        <p:guide orient="horz" pos="734"/>
        <p:guide pos="5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3458"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square" lIns="93027" tIns="46514" rIns="93027" bIns="46514" numCol="1" anchor="t" anchorCtr="0" compatLnSpc="1"/>
          <a:lstStyle>
            <a:lvl1pPr defTabSz="930275" eaLnBrk="0" hangingPunct="0">
              <a:buFontTx/>
              <a:buNone/>
              <a:defRPr sz="1300"/>
            </a:lvl1pPr>
          </a:lstStyle>
          <a:p>
            <a:pPr>
              <a:defRPr/>
            </a:pPr>
            <a:endParaRPr lang="zh-CN" altLang="en-US"/>
          </a:p>
        </p:txBody>
      </p:sp>
      <p:sp>
        <p:nvSpPr>
          <p:cNvPr id="403459" name="Rectangle 3"/>
          <p:cNvSpPr>
            <a:spLocks noGrp="1" noChangeArrowheads="1"/>
          </p:cNvSpPr>
          <p:nvPr>
            <p:ph type="dt" sz="quarter" idx="1"/>
          </p:nvPr>
        </p:nvSpPr>
        <p:spPr bwMode="auto">
          <a:xfrm>
            <a:off x="3965575" y="0"/>
            <a:ext cx="3032125" cy="463550"/>
          </a:xfrm>
          <a:prstGeom prst="rect">
            <a:avLst/>
          </a:prstGeom>
          <a:noFill/>
          <a:ln w="9525">
            <a:noFill/>
            <a:miter lim="800000"/>
          </a:ln>
          <a:effectLst/>
        </p:spPr>
        <p:txBody>
          <a:bodyPr vert="horz" wrap="square" lIns="93027" tIns="46514" rIns="93027" bIns="46514" numCol="1" anchor="t" anchorCtr="0" compatLnSpc="1"/>
          <a:lstStyle>
            <a:lvl1pPr algn="r" defTabSz="930275" eaLnBrk="0" hangingPunct="0">
              <a:buFontTx/>
              <a:buNone/>
              <a:defRPr sz="1300"/>
            </a:lvl1pPr>
          </a:lstStyle>
          <a:p>
            <a:pPr>
              <a:defRPr/>
            </a:pPr>
            <a:endParaRPr lang="zh-CN" altLang="en-US"/>
          </a:p>
        </p:txBody>
      </p:sp>
      <p:sp>
        <p:nvSpPr>
          <p:cNvPr id="403460" name="Rectangle 4"/>
          <p:cNvSpPr>
            <a:spLocks noGrp="1" noChangeArrowheads="1"/>
          </p:cNvSpPr>
          <p:nvPr>
            <p:ph type="ftr" sz="quarter" idx="2"/>
          </p:nvPr>
        </p:nvSpPr>
        <p:spPr bwMode="auto">
          <a:xfrm>
            <a:off x="0" y="8820150"/>
            <a:ext cx="3032125" cy="463550"/>
          </a:xfrm>
          <a:prstGeom prst="rect">
            <a:avLst/>
          </a:prstGeom>
          <a:noFill/>
          <a:ln w="9525">
            <a:noFill/>
            <a:miter lim="800000"/>
          </a:ln>
          <a:effectLst/>
        </p:spPr>
        <p:txBody>
          <a:bodyPr vert="horz" wrap="square" lIns="93027" tIns="46514" rIns="93027" bIns="46514" numCol="1" anchor="b" anchorCtr="0" compatLnSpc="1"/>
          <a:lstStyle>
            <a:lvl1pPr defTabSz="930275" eaLnBrk="0" hangingPunct="0">
              <a:buFontTx/>
              <a:buNone/>
              <a:defRPr sz="1300"/>
            </a:lvl1pPr>
          </a:lstStyle>
          <a:p>
            <a:pPr>
              <a:defRPr/>
            </a:pPr>
            <a:endParaRPr lang="zh-CN" altLang="en-US"/>
          </a:p>
        </p:txBody>
      </p:sp>
      <p:sp>
        <p:nvSpPr>
          <p:cNvPr id="403461" name="Rectangle 5"/>
          <p:cNvSpPr>
            <a:spLocks noGrp="1" noChangeArrowheads="1"/>
          </p:cNvSpPr>
          <p:nvPr>
            <p:ph type="sldNum" sz="quarter" idx="3"/>
          </p:nvPr>
        </p:nvSpPr>
        <p:spPr bwMode="auto">
          <a:xfrm>
            <a:off x="3965575" y="8820150"/>
            <a:ext cx="3032125" cy="463550"/>
          </a:xfrm>
          <a:prstGeom prst="rect">
            <a:avLst/>
          </a:prstGeom>
          <a:noFill/>
          <a:ln w="9525">
            <a:noFill/>
            <a:miter lim="800000"/>
          </a:ln>
          <a:effectLst/>
        </p:spPr>
        <p:txBody>
          <a:bodyPr vert="horz" wrap="square" lIns="93027" tIns="46514" rIns="93027" bIns="46514" numCol="1" anchor="b" anchorCtr="0" compatLnSpc="1">
            <a:prstTxWarp prst="textNoShape">
              <a:avLst/>
            </a:prstTxWarp>
          </a:bodyPr>
          <a:lstStyle>
            <a:lvl1pPr algn="r" defTabSz="930275">
              <a:defRPr sz="1300">
                <a:solidFill>
                  <a:schemeClr val="accent2"/>
                </a:solidFill>
              </a:defRPr>
            </a:lvl1pPr>
          </a:lstStyle>
          <a:p>
            <a:fld id="{52C259C3-4A75-4F51-89DC-5DFF3415BA6E}" type="slidenum">
              <a:rPr lang="en-US" altLang="en-US"/>
              <a:pPr/>
              <a:t>‹#›</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738145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none" lIns="93027" tIns="46514" rIns="93027" bIns="46514" numCol="1" anchor="ctr" anchorCtr="0" compatLnSpc="1"/>
          <a:lstStyle>
            <a:lvl1pPr defTabSz="930275" eaLnBrk="0" hangingPunct="0">
              <a:buFontTx/>
              <a:buNone/>
              <a:defRPr sz="1300">
                <a:latin typeface="Times New Roman" panose="02020603050405020304" pitchFamily="18" charset="0"/>
              </a:defRPr>
            </a:lvl1pPr>
          </a:lstStyle>
          <a:p>
            <a:pPr>
              <a:defRPr/>
            </a:pPr>
            <a:endParaRPr lang="zh-CN" altLang="en-US"/>
          </a:p>
        </p:txBody>
      </p:sp>
      <p:sp>
        <p:nvSpPr>
          <p:cNvPr id="6147" name="Rectangle 3"/>
          <p:cNvSpPr>
            <a:spLocks noGrp="1" noChangeArrowheads="1"/>
          </p:cNvSpPr>
          <p:nvPr>
            <p:ph type="dt" idx="1"/>
          </p:nvPr>
        </p:nvSpPr>
        <p:spPr bwMode="auto">
          <a:xfrm>
            <a:off x="3965575" y="0"/>
            <a:ext cx="3032125" cy="463550"/>
          </a:xfrm>
          <a:prstGeom prst="rect">
            <a:avLst/>
          </a:prstGeom>
          <a:noFill/>
          <a:ln w="9525">
            <a:noFill/>
            <a:miter lim="800000"/>
          </a:ln>
          <a:effectLst/>
        </p:spPr>
        <p:txBody>
          <a:bodyPr vert="horz" wrap="none" lIns="93027" tIns="46514" rIns="93027" bIns="46514" numCol="1" anchor="ctr" anchorCtr="0" compatLnSpc="1"/>
          <a:lstStyle>
            <a:lvl1pPr algn="r" defTabSz="930275" eaLnBrk="0" hangingPunct="0">
              <a:buFontTx/>
              <a:buNone/>
              <a:defRPr sz="1300">
                <a:latin typeface="Times New Roman" panose="02020603050405020304" pitchFamily="18" charset="0"/>
              </a:defRPr>
            </a:lvl1pPr>
          </a:lstStyle>
          <a:p>
            <a:pPr>
              <a:defRPr/>
            </a:pPr>
            <a:endParaRPr lang="zh-CN" altLang="en-US"/>
          </a:p>
        </p:txBody>
      </p:sp>
      <p:sp>
        <p:nvSpPr>
          <p:cNvPr id="86020" name="Rectangle 4"/>
          <p:cNvSpPr>
            <a:spLocks noGrp="1" noRot="1" noChangeAspect="1" noChangeArrowheads="1" noTextEdit="1"/>
          </p:cNvSpPr>
          <p:nvPr>
            <p:ph type="sldImg" idx="4294967295"/>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ln>
          <a:effectLst/>
        </p:spPr>
        <p:txBody>
          <a:bodyPr vert="horz" wrap="none" lIns="93027" tIns="46514" rIns="93027" bIns="46514" numCol="1" anchor="ctr" anchorCtr="0" compatLnSpc="1"/>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6150" name="Rectangle 6"/>
          <p:cNvSpPr>
            <a:spLocks noGrp="1" noChangeArrowheads="1"/>
          </p:cNvSpPr>
          <p:nvPr>
            <p:ph type="ftr" sz="quarter" idx="4"/>
          </p:nvPr>
        </p:nvSpPr>
        <p:spPr bwMode="auto">
          <a:xfrm>
            <a:off x="0" y="8820150"/>
            <a:ext cx="3032125" cy="463550"/>
          </a:xfrm>
          <a:prstGeom prst="rect">
            <a:avLst/>
          </a:prstGeom>
          <a:noFill/>
          <a:ln w="9525">
            <a:noFill/>
            <a:miter lim="800000"/>
          </a:ln>
          <a:effectLst/>
        </p:spPr>
        <p:txBody>
          <a:bodyPr vert="horz" wrap="none" lIns="93027" tIns="46514" rIns="93027" bIns="46514" numCol="1" anchor="b" anchorCtr="0" compatLnSpc="1"/>
          <a:lstStyle>
            <a:lvl1pPr defTabSz="930275" eaLnBrk="0" hangingPunct="0">
              <a:buFontTx/>
              <a:buNone/>
              <a:defRPr sz="1300">
                <a:latin typeface="Times New Roman" panose="02020603050405020304" pitchFamily="18" charset="0"/>
              </a:defRPr>
            </a:lvl1pPr>
          </a:lstStyle>
          <a:p>
            <a:pPr>
              <a:defRPr/>
            </a:pPr>
            <a:endParaRPr lang="zh-CN" altLang="en-US"/>
          </a:p>
        </p:txBody>
      </p:sp>
      <p:sp>
        <p:nvSpPr>
          <p:cNvPr id="6151" name="Rectangle 7"/>
          <p:cNvSpPr>
            <a:spLocks noGrp="1" noChangeArrowheads="1"/>
          </p:cNvSpPr>
          <p:nvPr>
            <p:ph type="sldNum" sz="quarter" idx="5"/>
          </p:nvPr>
        </p:nvSpPr>
        <p:spPr bwMode="auto">
          <a:xfrm>
            <a:off x="3965575" y="8820150"/>
            <a:ext cx="3032125" cy="463550"/>
          </a:xfrm>
          <a:prstGeom prst="rect">
            <a:avLst/>
          </a:prstGeom>
          <a:noFill/>
          <a:ln w="9525">
            <a:noFill/>
            <a:miter lim="800000"/>
          </a:ln>
          <a:effectLst/>
        </p:spPr>
        <p:txBody>
          <a:bodyPr vert="horz" wrap="non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C4BF4F4E-C872-4A91-AA7A-1EB3BEE8692A}" type="slidenum">
              <a:rPr lang="en-US" altLang="en-US"/>
              <a:pPr/>
              <a:t>‹#›</a:t>
            </a:fld>
            <a:endParaRPr lang="en-US" altLang="en-US"/>
          </a:p>
        </p:txBody>
      </p:sp>
    </p:spTree>
    <p:extLst>
      <p:ext uri="{BB962C8B-B14F-4D97-AF65-F5344CB8AC3E}">
        <p14:creationId xmlns:p14="http://schemas.microsoft.com/office/powerpoint/2010/main" val="9897989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DB03CA9E-1FE4-44DA-B968-1BE1A5F24360}" type="slidenum">
              <a:rPr altLang="en-US" sz="1300" noProof="1">
                <a:latin typeface="Times New Roman" panose="02020603050405020304" pitchFamily="18" charset="0"/>
              </a:rPr>
              <a:pPr eaLnBrk="1" hangingPunct="1"/>
              <a:t>1</a:t>
            </a:fld>
            <a:endParaRPr lang="zh-CN" altLang="en-US" sz="1300" noProof="1">
              <a:latin typeface="Times New Roman" panose="02020603050405020304" pitchFamily="18" charset="0"/>
            </a:endParaRPr>
          </a:p>
        </p:txBody>
      </p:sp>
      <p:sp>
        <p:nvSpPr>
          <p:cNvPr id="87043" name="Rectangle 2"/>
          <p:cNvSpPr>
            <a:spLocks noGrp="1" noRot="1" noChangeAspect="1" noChangeArrowheads="1" noTextEdit="1"/>
          </p:cNvSpPr>
          <p:nvPr>
            <p:ph type="sldImg" idx="4294967295"/>
          </p:nvPr>
        </p:nvSpPr>
        <p:spPr>
          <a:xfrm>
            <a:off x="1179513" y="696913"/>
            <a:ext cx="4641850" cy="3481387"/>
          </a:xfrm>
          <a:ln/>
        </p:spPr>
      </p:sp>
      <p:sp>
        <p:nvSpPr>
          <p:cNvPr id="87044"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1977342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26B5AD7B-F858-4010-8E94-B0DD029449CD}" type="slidenum">
              <a:rPr altLang="en-US" sz="1200" noProof="1">
                <a:latin typeface="Times New Roman" panose="02020603050405020304" pitchFamily="18" charset="0"/>
              </a:rPr>
              <a:pPr eaLnBrk="1" hangingPunct="1"/>
              <a:t>13</a:t>
            </a:fld>
            <a:endParaRPr lang="zh-CN" altLang="en-US" sz="1200" noProof="1">
              <a:latin typeface="Times New Roman" panose="02020603050405020304" pitchFamily="18" charset="0"/>
            </a:endParaRPr>
          </a:p>
        </p:txBody>
      </p:sp>
      <p:sp>
        <p:nvSpPr>
          <p:cNvPr id="136195" name="Rectangle 2"/>
          <p:cNvSpPr>
            <a:spLocks noGrp="1" noRot="1" noChangeAspect="1" noChangeArrowheads="1" noTextEdit="1"/>
          </p:cNvSpPr>
          <p:nvPr>
            <p:ph type="sldImg" idx="4294967295"/>
          </p:nvPr>
        </p:nvSpPr>
        <p:spPr>
          <a:ln/>
        </p:spPr>
      </p:sp>
      <p:sp>
        <p:nvSpPr>
          <p:cNvPr id="136196"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4026602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5D87DD12-38EA-42F7-9F61-E9E42CF49D24}" type="slidenum">
              <a:rPr altLang="en-US" sz="1200" noProof="1">
                <a:latin typeface="Times New Roman" panose="02020603050405020304" pitchFamily="18" charset="0"/>
              </a:rPr>
              <a:pPr eaLnBrk="1" hangingPunct="1"/>
              <a:t>16</a:t>
            </a:fld>
            <a:endParaRPr lang="zh-CN" altLang="en-US" sz="1200" noProof="1">
              <a:latin typeface="Times New Roman" panose="02020603050405020304" pitchFamily="18" charset="0"/>
            </a:endParaRPr>
          </a:p>
        </p:txBody>
      </p:sp>
      <p:sp>
        <p:nvSpPr>
          <p:cNvPr id="139267" name="Rectangle 2"/>
          <p:cNvSpPr>
            <a:spLocks noGrp="1" noRot="1" noChangeAspect="1" noChangeArrowheads="1" noTextEdit="1"/>
          </p:cNvSpPr>
          <p:nvPr>
            <p:ph type="sldImg" idx="4294967295"/>
          </p:nvPr>
        </p:nvSpPr>
        <p:spPr>
          <a:ln/>
        </p:spPr>
      </p:sp>
      <p:sp>
        <p:nvSpPr>
          <p:cNvPr id="139268"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2032428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15A0F8C1-8903-4BFC-A58E-118C2C5CEA36}" type="slidenum">
              <a:rPr altLang="en-US" sz="1200" noProof="1">
                <a:latin typeface="Times New Roman" panose="02020603050405020304" pitchFamily="18" charset="0"/>
              </a:rPr>
              <a:pPr eaLnBrk="1" hangingPunct="1"/>
              <a:t>18</a:t>
            </a:fld>
            <a:endParaRPr lang="zh-CN" altLang="en-US" sz="1200" noProof="1">
              <a:latin typeface="Times New Roman" panose="02020603050405020304" pitchFamily="18" charset="0"/>
            </a:endParaRPr>
          </a:p>
        </p:txBody>
      </p:sp>
      <p:sp>
        <p:nvSpPr>
          <p:cNvPr id="140291" name="Rectangle 2"/>
          <p:cNvSpPr>
            <a:spLocks noGrp="1" noRot="1" noChangeAspect="1" noChangeArrowheads="1" noTextEdit="1"/>
          </p:cNvSpPr>
          <p:nvPr>
            <p:ph type="sldImg" idx="4294967295"/>
          </p:nvPr>
        </p:nvSpPr>
        <p:spPr>
          <a:ln/>
        </p:spPr>
      </p:sp>
      <p:sp>
        <p:nvSpPr>
          <p:cNvPr id="140292"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335771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7BB6CEF6-4DFA-4765-9C7A-AB1B823E1010}" type="slidenum">
              <a:rPr altLang="en-US" sz="1200" noProof="1">
                <a:latin typeface="Times New Roman" panose="02020603050405020304" pitchFamily="18" charset="0"/>
              </a:rPr>
              <a:pPr eaLnBrk="1" hangingPunct="1"/>
              <a:t>19</a:t>
            </a:fld>
            <a:endParaRPr lang="zh-CN" altLang="en-US" sz="1200" noProof="1">
              <a:latin typeface="Times New Roman" panose="02020603050405020304" pitchFamily="18" charset="0"/>
            </a:endParaRPr>
          </a:p>
        </p:txBody>
      </p:sp>
      <p:sp>
        <p:nvSpPr>
          <p:cNvPr id="141315" name="Rectangle 2"/>
          <p:cNvSpPr>
            <a:spLocks noGrp="1" noRot="1" noChangeAspect="1" noChangeArrowheads="1" noTextEdit="1"/>
          </p:cNvSpPr>
          <p:nvPr>
            <p:ph type="sldImg" idx="4294967295"/>
          </p:nvPr>
        </p:nvSpPr>
        <p:spPr>
          <a:ln/>
        </p:spPr>
      </p:sp>
      <p:sp>
        <p:nvSpPr>
          <p:cNvPr id="141316" name="Rectangle 3"/>
          <p:cNvSpPr>
            <a:spLocks noGrp="1" noChangeArrowheads="1"/>
          </p:cNvSpPr>
          <p:nvPr>
            <p:ph type="body" idx="4294967295"/>
          </p:nvPr>
        </p:nvSpPr>
        <p:spPr/>
        <p:txBody>
          <a:bodyPr>
            <a:prstTxWarp prst="textNoShape">
              <a:avLst/>
            </a:prstTxWarp>
          </a:bodyPr>
          <a:lstStyle/>
          <a:p>
            <a:endParaRPr lang="zh-CN" altLang="en-US" dirty="0" smtClean="0"/>
          </a:p>
        </p:txBody>
      </p:sp>
    </p:spTree>
    <p:extLst>
      <p:ext uri="{BB962C8B-B14F-4D97-AF65-F5344CB8AC3E}">
        <p14:creationId xmlns:p14="http://schemas.microsoft.com/office/powerpoint/2010/main" val="3009885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A1A6FF93-0505-4ED4-ADB3-E6674971CE39}" type="slidenum">
              <a:rPr altLang="en-US" sz="1200" noProof="1">
                <a:latin typeface="Times New Roman" panose="02020603050405020304" pitchFamily="18" charset="0"/>
              </a:rPr>
              <a:pPr eaLnBrk="1" hangingPunct="1"/>
              <a:t>20</a:t>
            </a:fld>
            <a:endParaRPr lang="zh-CN" altLang="en-US" sz="1200" noProof="1">
              <a:latin typeface="Times New Roman" panose="02020603050405020304" pitchFamily="18" charset="0"/>
            </a:endParaRPr>
          </a:p>
        </p:txBody>
      </p:sp>
      <p:sp>
        <p:nvSpPr>
          <p:cNvPr id="142339" name="Rectangle 2"/>
          <p:cNvSpPr>
            <a:spLocks noGrp="1" noRot="1" noChangeAspect="1" noChangeArrowheads="1" noTextEdit="1"/>
          </p:cNvSpPr>
          <p:nvPr>
            <p:ph type="sldImg" idx="4294967295"/>
          </p:nvPr>
        </p:nvSpPr>
        <p:spPr>
          <a:ln/>
        </p:spPr>
      </p:sp>
      <p:sp>
        <p:nvSpPr>
          <p:cNvPr id="142340"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2565886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8501F17B-51D0-4869-9F46-D651487F5AE7}" type="slidenum">
              <a:rPr altLang="en-US" sz="1200" noProof="1">
                <a:latin typeface="Times New Roman" panose="02020603050405020304" pitchFamily="18" charset="0"/>
              </a:rPr>
              <a:pPr eaLnBrk="1" hangingPunct="1"/>
              <a:t>21</a:t>
            </a:fld>
            <a:endParaRPr lang="zh-CN" altLang="en-US" sz="1200" noProof="1">
              <a:latin typeface="Times New Roman" panose="02020603050405020304" pitchFamily="18" charset="0"/>
            </a:endParaRPr>
          </a:p>
        </p:txBody>
      </p:sp>
      <p:sp>
        <p:nvSpPr>
          <p:cNvPr id="143363" name="Rectangle 2"/>
          <p:cNvSpPr>
            <a:spLocks noGrp="1" noRot="1" noChangeAspect="1" noChangeArrowheads="1" noTextEdit="1"/>
          </p:cNvSpPr>
          <p:nvPr>
            <p:ph type="sldImg" idx="4294967295"/>
          </p:nvPr>
        </p:nvSpPr>
        <p:spPr>
          <a:ln/>
        </p:spPr>
      </p:sp>
      <p:sp>
        <p:nvSpPr>
          <p:cNvPr id="143364"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185015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DF34BFD9-FB0D-4A19-95A7-B1A47A0600E3}" type="slidenum">
              <a:rPr altLang="en-US" sz="1200" noProof="1">
                <a:latin typeface="Times New Roman" panose="02020603050405020304" pitchFamily="18" charset="0"/>
              </a:rPr>
              <a:pPr eaLnBrk="1" hangingPunct="1"/>
              <a:t>23</a:t>
            </a:fld>
            <a:endParaRPr lang="zh-CN" altLang="en-US" sz="1200" noProof="1">
              <a:latin typeface="Times New Roman" panose="02020603050405020304" pitchFamily="18" charset="0"/>
            </a:endParaRPr>
          </a:p>
        </p:txBody>
      </p:sp>
      <p:sp>
        <p:nvSpPr>
          <p:cNvPr id="144387" name="Rectangle 2"/>
          <p:cNvSpPr>
            <a:spLocks noGrp="1" noRot="1" noChangeAspect="1" noChangeArrowheads="1" noTextEdit="1"/>
          </p:cNvSpPr>
          <p:nvPr>
            <p:ph type="sldImg" idx="4294967295"/>
          </p:nvPr>
        </p:nvSpPr>
        <p:spPr>
          <a:ln/>
        </p:spPr>
      </p:sp>
      <p:sp>
        <p:nvSpPr>
          <p:cNvPr id="144388"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100750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F83633FD-AEED-43E5-947A-180B813982E0}" type="slidenum">
              <a:rPr altLang="en-US" sz="1200" noProof="1">
                <a:latin typeface="Times New Roman" panose="02020603050405020304" pitchFamily="18" charset="0"/>
              </a:rPr>
              <a:pPr eaLnBrk="1" hangingPunct="1"/>
              <a:t>25</a:t>
            </a:fld>
            <a:endParaRPr lang="zh-CN" altLang="en-US" sz="1200" noProof="1">
              <a:latin typeface="Times New Roman" panose="02020603050405020304" pitchFamily="18" charset="0"/>
            </a:endParaRPr>
          </a:p>
        </p:txBody>
      </p:sp>
      <p:sp>
        <p:nvSpPr>
          <p:cNvPr id="145411" name="Rectangle 2"/>
          <p:cNvSpPr>
            <a:spLocks noGrp="1" noRot="1" noChangeAspect="1" noChangeArrowheads="1" noTextEdit="1"/>
          </p:cNvSpPr>
          <p:nvPr>
            <p:ph type="sldImg" idx="4294967295"/>
          </p:nvPr>
        </p:nvSpPr>
        <p:spPr>
          <a:ln/>
        </p:spPr>
      </p:sp>
      <p:sp>
        <p:nvSpPr>
          <p:cNvPr id="145412"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199945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BFC37F0E-C8E6-4F90-BC88-C3A59D5D43D0}" type="slidenum">
              <a:rPr altLang="en-US" sz="1200" noProof="1">
                <a:latin typeface="Times New Roman" panose="02020603050405020304" pitchFamily="18" charset="0"/>
              </a:rPr>
              <a:pPr eaLnBrk="1" hangingPunct="1"/>
              <a:t>26</a:t>
            </a:fld>
            <a:endParaRPr lang="zh-CN" altLang="en-US" sz="1200" noProof="1">
              <a:latin typeface="Times New Roman" panose="02020603050405020304" pitchFamily="18" charset="0"/>
            </a:endParaRPr>
          </a:p>
        </p:txBody>
      </p:sp>
      <p:sp>
        <p:nvSpPr>
          <p:cNvPr id="146435" name="Rectangle 2"/>
          <p:cNvSpPr>
            <a:spLocks noGrp="1" noRot="1" noChangeAspect="1" noChangeArrowheads="1" noTextEdit="1"/>
          </p:cNvSpPr>
          <p:nvPr>
            <p:ph type="sldImg" idx="4294967295"/>
          </p:nvPr>
        </p:nvSpPr>
        <p:spPr>
          <a:ln/>
        </p:spPr>
      </p:sp>
      <p:sp>
        <p:nvSpPr>
          <p:cNvPr id="146436"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303762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8DFF6BAD-8208-487A-96B3-9CA5AB0F111F}" type="slidenum">
              <a:rPr altLang="en-US" sz="1200" noProof="1">
                <a:latin typeface="Times New Roman" panose="02020603050405020304" pitchFamily="18" charset="0"/>
              </a:rPr>
              <a:pPr eaLnBrk="1" hangingPunct="1"/>
              <a:t>27</a:t>
            </a:fld>
            <a:endParaRPr lang="zh-CN" altLang="en-US" sz="1200" noProof="1">
              <a:latin typeface="Times New Roman" panose="02020603050405020304" pitchFamily="18" charset="0"/>
            </a:endParaRPr>
          </a:p>
        </p:txBody>
      </p:sp>
      <p:sp>
        <p:nvSpPr>
          <p:cNvPr id="147459" name="Rectangle 2"/>
          <p:cNvSpPr>
            <a:spLocks noGrp="1" noRot="1" noChangeAspect="1" noChangeArrowheads="1" noTextEdit="1"/>
          </p:cNvSpPr>
          <p:nvPr>
            <p:ph type="sldImg" idx="4294967295"/>
          </p:nvPr>
        </p:nvSpPr>
        <p:spPr>
          <a:ln/>
        </p:spPr>
      </p:sp>
      <p:sp>
        <p:nvSpPr>
          <p:cNvPr id="147460"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1721347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56B5B357-3CFE-46F2-855F-83C6A6A0FD65}" type="slidenum">
              <a:rPr altLang="en-US" sz="1300" noProof="1">
                <a:latin typeface="Times New Roman" panose="02020603050405020304" pitchFamily="18" charset="0"/>
              </a:rPr>
              <a:pPr eaLnBrk="1" hangingPunct="1"/>
              <a:t>2</a:t>
            </a:fld>
            <a:endParaRPr lang="zh-CN" altLang="en-US" sz="1300" noProof="1">
              <a:latin typeface="Times New Roman" panose="02020603050405020304" pitchFamily="18" charset="0"/>
            </a:endParaRPr>
          </a:p>
        </p:txBody>
      </p:sp>
      <p:sp>
        <p:nvSpPr>
          <p:cNvPr id="88067" name="Rectangle 2"/>
          <p:cNvSpPr>
            <a:spLocks noGrp="1" noRot="1" noChangeAspect="1" noChangeArrowheads="1" noTextEdit="1"/>
          </p:cNvSpPr>
          <p:nvPr>
            <p:ph type="sldImg" idx="4294967295"/>
          </p:nvPr>
        </p:nvSpPr>
        <p:spPr>
          <a:ln/>
        </p:spPr>
      </p:sp>
      <p:sp>
        <p:nvSpPr>
          <p:cNvPr id="88068"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35460753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826E78FD-BCA6-4C5E-8C7D-C5F876CA3A37}" type="slidenum">
              <a:rPr altLang="en-US" sz="1200" noProof="1">
                <a:latin typeface="Times New Roman" panose="02020603050405020304" pitchFamily="18" charset="0"/>
              </a:rPr>
              <a:pPr eaLnBrk="1" hangingPunct="1"/>
              <a:t>28</a:t>
            </a:fld>
            <a:endParaRPr lang="zh-CN" altLang="en-US" sz="1200" noProof="1">
              <a:latin typeface="Times New Roman" panose="02020603050405020304" pitchFamily="18" charset="0"/>
            </a:endParaRPr>
          </a:p>
        </p:txBody>
      </p:sp>
      <p:sp>
        <p:nvSpPr>
          <p:cNvPr id="148483" name="Rectangle 2"/>
          <p:cNvSpPr>
            <a:spLocks noGrp="1" noRot="1" noChangeAspect="1" noChangeArrowheads="1" noTextEdit="1"/>
          </p:cNvSpPr>
          <p:nvPr>
            <p:ph type="sldImg" idx="4294967295"/>
          </p:nvPr>
        </p:nvSpPr>
        <p:spPr>
          <a:ln/>
        </p:spPr>
      </p:sp>
      <p:sp>
        <p:nvSpPr>
          <p:cNvPr id="148484" name="Rectangle 3"/>
          <p:cNvSpPr>
            <a:spLocks noGrp="1" noChangeArrowheads="1"/>
          </p:cNvSpPr>
          <p:nvPr>
            <p:ph type="body" idx="4294967295"/>
          </p:nvPr>
        </p:nvSpPr>
        <p:spPr/>
        <p:txBody>
          <a:bodyPr>
            <a:prstTxWarp prst="textNoShape">
              <a:avLst/>
            </a:prstTxWarp>
          </a:bodyPr>
          <a:lstStyle/>
          <a:p>
            <a:r>
              <a:rPr lang="zh-CN" altLang="en-US" sz="1200" dirty="0" smtClean="0">
                <a:latin typeface="华文新魏" panose="02010800040101010101" pitchFamily="2" charset="-122"/>
                <a:ea typeface="华文新魏" panose="02010800040101010101" pitchFamily="2" charset="-122"/>
                <a:sym typeface="Symbol" panose="05050102010706020507" pitchFamily="18" charset="2"/>
              </a:rPr>
              <a:t>若 </a:t>
            </a:r>
            <a:r>
              <a:rPr lang="en-US" altLang="zh-CN" sz="1200" i="1" dirty="0" smtClean="0">
                <a:latin typeface="华文新魏" panose="02010800040101010101" pitchFamily="2" charset="-122"/>
                <a:ea typeface="华文新魏" panose="02010800040101010101" pitchFamily="2" charset="-122"/>
              </a:rPr>
              <a:t>R  </a:t>
            </a:r>
            <a:r>
              <a:rPr lang="en-US" altLang="zh-CN" sz="12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1200" i="1" dirty="0"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12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1200" dirty="0" smtClean="0">
                <a:latin typeface="华文新魏" panose="02010800040101010101" pitchFamily="2" charset="-122"/>
                <a:ea typeface="华文新魏" panose="02010800040101010101" pitchFamily="2" charset="-122"/>
                <a:sym typeface="Symbol" panose="05050102010706020507" pitchFamily="18" charset="2"/>
              </a:rPr>
              <a:t>是</a:t>
            </a:r>
            <a:r>
              <a:rPr lang="en-US" altLang="zh-CN" sz="1200" i="1" dirty="0" smtClean="0">
                <a:latin typeface="华文新魏" panose="02010800040101010101" pitchFamily="2" charset="-122"/>
                <a:ea typeface="华文新魏" panose="02010800040101010101" pitchFamily="2" charset="-122"/>
                <a:sym typeface="Symbol" panose="05050102010706020507" pitchFamily="18" charset="2"/>
              </a:rPr>
              <a:t>R </a:t>
            </a:r>
            <a:r>
              <a:rPr lang="zh-CN" altLang="en-US" sz="1200" dirty="0" smtClean="0">
                <a:latin typeface="华文新魏" panose="02010800040101010101" pitchFamily="2" charset="-122"/>
                <a:ea typeface="华文新魏" panose="02010800040101010101" pitchFamily="2" charset="-122"/>
                <a:sym typeface="Symbol" panose="05050102010706020507" pitchFamily="18" charset="2"/>
              </a:rPr>
              <a:t>的码，举例：</a:t>
            </a:r>
            <a:endParaRPr lang="zh-CN" altLang="en-US" dirty="0" smtClean="0"/>
          </a:p>
        </p:txBody>
      </p:sp>
    </p:spTree>
    <p:extLst>
      <p:ext uri="{BB962C8B-B14F-4D97-AF65-F5344CB8AC3E}">
        <p14:creationId xmlns:p14="http://schemas.microsoft.com/office/powerpoint/2010/main" val="2656075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EEFE4B6F-E661-499D-9DA7-D869B7326A28}" type="slidenum">
              <a:rPr altLang="en-US" sz="1200" noProof="1">
                <a:latin typeface="Times New Roman" panose="02020603050405020304" pitchFamily="18" charset="0"/>
              </a:rPr>
              <a:pPr eaLnBrk="1" hangingPunct="1"/>
              <a:t>29</a:t>
            </a:fld>
            <a:endParaRPr lang="zh-CN" altLang="en-US" sz="1200" noProof="1">
              <a:latin typeface="Times New Roman" panose="02020603050405020304" pitchFamily="18" charset="0"/>
            </a:endParaRPr>
          </a:p>
        </p:txBody>
      </p:sp>
      <p:sp>
        <p:nvSpPr>
          <p:cNvPr id="149507" name="Rectangle 2"/>
          <p:cNvSpPr>
            <a:spLocks noGrp="1" noRot="1" noChangeAspect="1" noChangeArrowheads="1" noTextEdit="1"/>
          </p:cNvSpPr>
          <p:nvPr>
            <p:ph type="sldImg" idx="4294967295"/>
          </p:nvPr>
        </p:nvSpPr>
        <p:spPr>
          <a:ln/>
        </p:spPr>
      </p:sp>
      <p:sp>
        <p:nvSpPr>
          <p:cNvPr id="149508"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9475561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8ADA7C88-1E2E-4A76-93D6-31DE84CBB308}" type="slidenum">
              <a:rPr altLang="en-US" sz="1200" noProof="1">
                <a:latin typeface="Times New Roman" panose="02020603050405020304" pitchFamily="18" charset="0"/>
              </a:rPr>
              <a:pPr eaLnBrk="1" hangingPunct="1"/>
              <a:t>31</a:t>
            </a:fld>
            <a:endParaRPr lang="zh-CN" altLang="en-US" sz="1200" noProof="1">
              <a:latin typeface="Times New Roman" panose="02020603050405020304" pitchFamily="18" charset="0"/>
            </a:endParaRPr>
          </a:p>
        </p:txBody>
      </p:sp>
      <p:sp>
        <p:nvSpPr>
          <p:cNvPr id="151555" name="Rectangle 2"/>
          <p:cNvSpPr>
            <a:spLocks noGrp="1" noRot="1" noChangeAspect="1" noChangeArrowheads="1" noTextEdit="1"/>
          </p:cNvSpPr>
          <p:nvPr>
            <p:ph type="sldImg" idx="4294967295"/>
          </p:nvPr>
        </p:nvSpPr>
        <p:spPr>
          <a:ln/>
        </p:spPr>
      </p:sp>
      <p:sp>
        <p:nvSpPr>
          <p:cNvPr id="151556"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1003569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E93C3386-ED02-41E0-8DDD-4AB0667E4FB8}" type="slidenum">
              <a:rPr altLang="en-US" sz="1200" noProof="1">
                <a:latin typeface="Times New Roman" panose="02020603050405020304" pitchFamily="18" charset="0"/>
              </a:rPr>
              <a:pPr eaLnBrk="1" hangingPunct="1"/>
              <a:t>32</a:t>
            </a:fld>
            <a:endParaRPr lang="zh-CN" altLang="en-US" sz="1200" noProof="1">
              <a:latin typeface="Times New Roman" panose="02020603050405020304" pitchFamily="18" charset="0"/>
            </a:endParaRPr>
          </a:p>
        </p:txBody>
      </p:sp>
      <p:sp>
        <p:nvSpPr>
          <p:cNvPr id="153603" name="Rectangle 2"/>
          <p:cNvSpPr>
            <a:spLocks noGrp="1" noRot="1" noChangeAspect="1" noChangeArrowheads="1" noTextEdit="1"/>
          </p:cNvSpPr>
          <p:nvPr>
            <p:ph type="sldImg" idx="4294967295"/>
          </p:nvPr>
        </p:nvSpPr>
        <p:spPr>
          <a:ln/>
        </p:spPr>
      </p:sp>
      <p:sp>
        <p:nvSpPr>
          <p:cNvPr id="153604"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3171738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A866A97D-0E24-43AB-9185-C62FCB0D2F6B}" type="slidenum">
              <a:rPr altLang="en-US" sz="1200" noProof="1">
                <a:latin typeface="Times New Roman" panose="02020603050405020304" pitchFamily="18" charset="0"/>
              </a:rPr>
              <a:pPr eaLnBrk="1" hangingPunct="1"/>
              <a:t>33</a:t>
            </a:fld>
            <a:endParaRPr lang="zh-CN" altLang="en-US" sz="1200" noProof="1">
              <a:latin typeface="Times New Roman" panose="02020603050405020304" pitchFamily="18" charset="0"/>
            </a:endParaRPr>
          </a:p>
        </p:txBody>
      </p:sp>
      <p:sp>
        <p:nvSpPr>
          <p:cNvPr id="154627" name="Rectangle 2"/>
          <p:cNvSpPr>
            <a:spLocks noGrp="1" noRot="1" noChangeAspect="1" noChangeArrowheads="1" noTextEdit="1"/>
          </p:cNvSpPr>
          <p:nvPr>
            <p:ph type="sldImg" idx="4294967295"/>
          </p:nvPr>
        </p:nvSpPr>
        <p:spPr>
          <a:ln/>
        </p:spPr>
      </p:sp>
      <p:sp>
        <p:nvSpPr>
          <p:cNvPr id="154628"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1785247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2F9240B8-0AA8-46D3-ACBD-7D962F8B5CA7}" type="slidenum">
              <a:rPr altLang="en-US" sz="1200" noProof="1">
                <a:latin typeface="Times New Roman" panose="02020603050405020304" pitchFamily="18" charset="0"/>
              </a:rPr>
              <a:pPr eaLnBrk="1" hangingPunct="1"/>
              <a:t>34</a:t>
            </a:fld>
            <a:endParaRPr lang="zh-CN" altLang="en-US" sz="1200" noProof="1">
              <a:latin typeface="Times New Roman" panose="02020603050405020304" pitchFamily="18" charset="0"/>
            </a:endParaRPr>
          </a:p>
        </p:txBody>
      </p:sp>
      <p:sp>
        <p:nvSpPr>
          <p:cNvPr id="155651" name="Rectangle 2"/>
          <p:cNvSpPr>
            <a:spLocks noGrp="1" noRot="1" noChangeAspect="1" noChangeArrowheads="1" noTextEdit="1"/>
          </p:cNvSpPr>
          <p:nvPr>
            <p:ph type="sldImg" idx="4294967295"/>
          </p:nvPr>
        </p:nvSpPr>
        <p:spPr>
          <a:ln/>
        </p:spPr>
      </p:sp>
      <p:sp>
        <p:nvSpPr>
          <p:cNvPr id="155652"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1045221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62ADF9A6-F63E-4734-8CE2-89C05030681D}" type="slidenum">
              <a:rPr altLang="en-US" sz="1200" noProof="1">
                <a:latin typeface="Times New Roman" panose="02020603050405020304" pitchFamily="18" charset="0"/>
              </a:rPr>
              <a:pPr eaLnBrk="1" hangingPunct="1"/>
              <a:t>35</a:t>
            </a:fld>
            <a:endParaRPr lang="zh-CN" altLang="en-US" sz="1200" noProof="1">
              <a:latin typeface="Times New Roman" panose="02020603050405020304" pitchFamily="18" charset="0"/>
            </a:endParaRPr>
          </a:p>
        </p:txBody>
      </p:sp>
      <p:sp>
        <p:nvSpPr>
          <p:cNvPr id="156675" name="Rectangle 2"/>
          <p:cNvSpPr>
            <a:spLocks noGrp="1" noRot="1" noChangeAspect="1" noChangeArrowheads="1" noTextEdit="1"/>
          </p:cNvSpPr>
          <p:nvPr>
            <p:ph type="sldImg" idx="4294967295"/>
          </p:nvPr>
        </p:nvSpPr>
        <p:spPr>
          <a:ln/>
        </p:spPr>
      </p:sp>
      <p:sp>
        <p:nvSpPr>
          <p:cNvPr id="156676"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1573653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B092C2AB-D5CE-40A3-8A4E-902784D4CD4A}" type="slidenum">
              <a:rPr altLang="en-US" sz="1200" noProof="1">
                <a:latin typeface="Times New Roman" panose="02020603050405020304" pitchFamily="18" charset="0"/>
              </a:rPr>
              <a:pPr eaLnBrk="1" hangingPunct="1"/>
              <a:t>36</a:t>
            </a:fld>
            <a:endParaRPr lang="zh-CN" altLang="en-US" sz="1200" noProof="1">
              <a:latin typeface="Times New Roman" panose="02020603050405020304" pitchFamily="18" charset="0"/>
            </a:endParaRPr>
          </a:p>
        </p:txBody>
      </p:sp>
      <p:sp>
        <p:nvSpPr>
          <p:cNvPr id="157699" name="Rectangle 2"/>
          <p:cNvSpPr>
            <a:spLocks noGrp="1" noRot="1" noChangeAspect="1" noChangeArrowheads="1" noTextEdit="1"/>
          </p:cNvSpPr>
          <p:nvPr>
            <p:ph type="sldImg" idx="4294967295"/>
          </p:nvPr>
        </p:nvSpPr>
        <p:spPr>
          <a:ln/>
        </p:spPr>
      </p:sp>
      <p:sp>
        <p:nvSpPr>
          <p:cNvPr id="157700"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30081277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483BC25D-A4F9-4DD9-A0C8-B9E5227ACEC0}" type="slidenum">
              <a:rPr altLang="en-US" sz="1200" noProof="1">
                <a:latin typeface="Times New Roman" panose="02020603050405020304" pitchFamily="18" charset="0"/>
              </a:rPr>
              <a:pPr eaLnBrk="1" hangingPunct="1"/>
              <a:t>37</a:t>
            </a:fld>
            <a:endParaRPr lang="zh-CN" altLang="en-US" sz="1200" noProof="1">
              <a:latin typeface="Times New Roman" panose="02020603050405020304" pitchFamily="18" charset="0"/>
            </a:endParaRPr>
          </a:p>
        </p:txBody>
      </p:sp>
      <p:sp>
        <p:nvSpPr>
          <p:cNvPr id="158723" name="Rectangle 2"/>
          <p:cNvSpPr>
            <a:spLocks noGrp="1" noRot="1" noChangeAspect="1" noChangeArrowheads="1" noTextEdit="1"/>
          </p:cNvSpPr>
          <p:nvPr>
            <p:ph type="sldImg" idx="4294967295"/>
          </p:nvPr>
        </p:nvSpPr>
        <p:spPr>
          <a:ln/>
        </p:spPr>
      </p:sp>
      <p:sp>
        <p:nvSpPr>
          <p:cNvPr id="158724"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180534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C2C9FAB9-98FF-4E77-8C7D-430F8AC2AA93}" type="slidenum">
              <a:rPr altLang="en-US" sz="1200" noProof="1">
                <a:latin typeface="Times New Roman" panose="02020603050405020304" pitchFamily="18" charset="0"/>
              </a:rPr>
              <a:pPr eaLnBrk="1" hangingPunct="1"/>
              <a:t>4</a:t>
            </a:fld>
            <a:endParaRPr lang="zh-CN" altLang="en-US" sz="1200" noProof="1">
              <a:latin typeface="Times New Roman" panose="02020603050405020304" pitchFamily="18" charset="0"/>
            </a:endParaRPr>
          </a:p>
        </p:txBody>
      </p:sp>
      <p:sp>
        <p:nvSpPr>
          <p:cNvPr id="128003" name="Rectangle 2"/>
          <p:cNvSpPr>
            <a:spLocks noGrp="1" noRot="1" noChangeAspect="1" noChangeArrowheads="1" noTextEdit="1"/>
          </p:cNvSpPr>
          <p:nvPr>
            <p:ph type="sldImg" idx="4294967295"/>
          </p:nvPr>
        </p:nvSpPr>
        <p:spPr>
          <a:ln/>
        </p:spPr>
      </p:sp>
      <p:sp>
        <p:nvSpPr>
          <p:cNvPr id="128004"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2675314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4CDB6005-679E-4C8E-96AD-26F95FC8E586}" type="slidenum">
              <a:rPr altLang="en-US" sz="1200" noProof="1">
                <a:latin typeface="Times New Roman" panose="02020603050405020304" pitchFamily="18" charset="0"/>
              </a:rPr>
              <a:pPr eaLnBrk="1" hangingPunct="1"/>
              <a:t>5</a:t>
            </a:fld>
            <a:endParaRPr lang="zh-CN" altLang="en-US" sz="1200" noProof="1">
              <a:latin typeface="Times New Roman" panose="02020603050405020304" pitchFamily="18" charset="0"/>
            </a:endParaRPr>
          </a:p>
        </p:txBody>
      </p:sp>
      <p:sp>
        <p:nvSpPr>
          <p:cNvPr id="129027" name="Rectangle 2"/>
          <p:cNvSpPr>
            <a:spLocks noGrp="1" noRot="1" noChangeAspect="1" noChangeArrowheads="1" noTextEdit="1"/>
          </p:cNvSpPr>
          <p:nvPr>
            <p:ph type="sldImg" idx="4294967295"/>
          </p:nvPr>
        </p:nvSpPr>
        <p:spPr>
          <a:ln/>
        </p:spPr>
      </p:sp>
      <p:sp>
        <p:nvSpPr>
          <p:cNvPr id="129028"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919436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96267EDC-E8B1-4A0B-9940-60DE0E5C944E}" type="slidenum">
              <a:rPr altLang="en-US" sz="1200" noProof="1">
                <a:latin typeface="Times New Roman" panose="02020603050405020304" pitchFamily="18" charset="0"/>
              </a:rPr>
              <a:pPr eaLnBrk="1" hangingPunct="1"/>
              <a:t>7</a:t>
            </a:fld>
            <a:endParaRPr lang="zh-CN" altLang="en-US" sz="1200" noProof="1">
              <a:latin typeface="Times New Roman" panose="02020603050405020304" pitchFamily="18" charset="0"/>
            </a:endParaRPr>
          </a:p>
        </p:txBody>
      </p:sp>
      <p:sp>
        <p:nvSpPr>
          <p:cNvPr id="131075" name="Rectangle 2"/>
          <p:cNvSpPr>
            <a:spLocks noGrp="1" noRot="1" noChangeAspect="1" noChangeArrowheads="1" noTextEdit="1"/>
          </p:cNvSpPr>
          <p:nvPr>
            <p:ph type="sldImg" idx="4294967295"/>
          </p:nvPr>
        </p:nvSpPr>
        <p:spPr>
          <a:ln/>
        </p:spPr>
      </p:sp>
      <p:sp>
        <p:nvSpPr>
          <p:cNvPr id="131076"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3125831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3853DB70-F413-4E50-BDA2-916F30D34C40}" type="slidenum">
              <a:rPr altLang="en-US" sz="1200" noProof="1">
                <a:latin typeface="Times New Roman" panose="02020603050405020304" pitchFamily="18" charset="0"/>
              </a:rPr>
              <a:pPr eaLnBrk="1" hangingPunct="1"/>
              <a:t>9</a:t>
            </a:fld>
            <a:endParaRPr lang="zh-CN" altLang="en-US" sz="1200" noProof="1">
              <a:latin typeface="Times New Roman" panose="02020603050405020304" pitchFamily="18" charset="0"/>
            </a:endParaRPr>
          </a:p>
        </p:txBody>
      </p:sp>
      <p:sp>
        <p:nvSpPr>
          <p:cNvPr id="133123" name="Rectangle 2"/>
          <p:cNvSpPr>
            <a:spLocks noGrp="1" noRot="1" noChangeAspect="1" noChangeArrowheads="1" noTextEdit="1"/>
          </p:cNvSpPr>
          <p:nvPr>
            <p:ph type="sldImg" idx="4294967295"/>
          </p:nvPr>
        </p:nvSpPr>
        <p:spPr>
          <a:ln/>
        </p:spPr>
      </p:sp>
      <p:sp>
        <p:nvSpPr>
          <p:cNvPr id="133124"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1220774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3713C1A3-DD4B-4DC0-839C-5A51B85732DA}" type="slidenum">
              <a:rPr altLang="en-US" sz="1200" noProof="1">
                <a:latin typeface="Times New Roman" panose="02020603050405020304" pitchFamily="18" charset="0"/>
              </a:rPr>
              <a:pPr eaLnBrk="1" hangingPunct="1"/>
              <a:t>10</a:t>
            </a:fld>
            <a:endParaRPr lang="zh-CN" altLang="en-US" sz="1200" noProof="1">
              <a:latin typeface="Times New Roman" panose="02020603050405020304" pitchFamily="18" charset="0"/>
            </a:endParaRPr>
          </a:p>
        </p:txBody>
      </p:sp>
      <p:sp>
        <p:nvSpPr>
          <p:cNvPr id="135171" name="Rectangle 2"/>
          <p:cNvSpPr>
            <a:spLocks noGrp="1" noRot="1" noChangeAspect="1" noChangeArrowheads="1" noTextEdit="1"/>
          </p:cNvSpPr>
          <p:nvPr>
            <p:ph type="sldImg" idx="4294967295"/>
          </p:nvPr>
        </p:nvSpPr>
        <p:spPr>
          <a:ln/>
        </p:spPr>
      </p:sp>
      <p:sp>
        <p:nvSpPr>
          <p:cNvPr id="135172"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62144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738ECC75-1AEB-4C15-ABAB-F70787E0A7E5}" type="slidenum">
              <a:rPr altLang="en-US" sz="1200" noProof="1">
                <a:latin typeface="Times New Roman" panose="02020603050405020304" pitchFamily="18" charset="0"/>
              </a:rPr>
              <a:pPr eaLnBrk="1" hangingPunct="1"/>
              <a:t>11</a:t>
            </a:fld>
            <a:endParaRPr lang="zh-CN" altLang="en-US" sz="1200" noProof="1">
              <a:latin typeface="Times New Roman" panose="02020603050405020304" pitchFamily="18" charset="0"/>
            </a:endParaRPr>
          </a:p>
        </p:txBody>
      </p:sp>
      <p:sp>
        <p:nvSpPr>
          <p:cNvPr id="134147" name="Rectangle 2"/>
          <p:cNvSpPr>
            <a:spLocks noGrp="1" noRot="1" noChangeAspect="1" noChangeArrowheads="1" noTextEdit="1"/>
          </p:cNvSpPr>
          <p:nvPr>
            <p:ph type="sldImg" idx="4294967295"/>
          </p:nvPr>
        </p:nvSpPr>
        <p:spPr>
          <a:ln/>
        </p:spPr>
      </p:sp>
      <p:sp>
        <p:nvSpPr>
          <p:cNvPr id="134148"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2408861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eaLnBrk="0" hangingPunct="0">
              <a:defRPr sz="1600">
                <a:solidFill>
                  <a:schemeClr val="tx1"/>
                </a:solidFill>
                <a:latin typeface="Helvetica" panose="020B0604020202020204" pitchFamily="34" charset="0"/>
                <a:ea typeface="MS PGothic" panose="020B0600070205080204" pitchFamily="34" charset="-128"/>
              </a:defRPr>
            </a:lvl1pPr>
            <a:lvl2pPr marL="742950" indent="-285750" defTabSz="938213"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defTabSz="938213"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defTabSz="938213"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defTabSz="938213"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eaLnBrk="1" hangingPunct="1"/>
            <a:fld id="{26B5AD7B-F858-4010-8E94-B0DD029449CD}" type="slidenum">
              <a:rPr altLang="en-US" sz="1200" noProof="1">
                <a:latin typeface="Times New Roman" panose="02020603050405020304" pitchFamily="18" charset="0"/>
              </a:rPr>
              <a:pPr eaLnBrk="1" hangingPunct="1"/>
              <a:t>12</a:t>
            </a:fld>
            <a:endParaRPr lang="zh-CN" altLang="en-US" sz="1200" noProof="1">
              <a:latin typeface="Times New Roman" panose="02020603050405020304" pitchFamily="18" charset="0"/>
            </a:endParaRPr>
          </a:p>
        </p:txBody>
      </p:sp>
      <p:sp>
        <p:nvSpPr>
          <p:cNvPr id="136195" name="Rectangle 2"/>
          <p:cNvSpPr>
            <a:spLocks noGrp="1" noRot="1" noChangeAspect="1" noChangeArrowheads="1" noTextEdit="1"/>
          </p:cNvSpPr>
          <p:nvPr>
            <p:ph type="sldImg" idx="4294967295"/>
          </p:nvPr>
        </p:nvSpPr>
        <p:spPr>
          <a:ln/>
        </p:spPr>
      </p:sp>
      <p:sp>
        <p:nvSpPr>
          <p:cNvPr id="136196" name="Rectangle 3"/>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868757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156" name="Rectangle 12"/>
          <p:cNvSpPr>
            <a:spLocks noGrp="1" noChangeArrowheads="1"/>
          </p:cNvSpPr>
          <p:nvPr>
            <p:ph type="ctrTitle"/>
          </p:nvPr>
        </p:nvSpPr>
        <p:spPr>
          <a:xfrm>
            <a:off x="990600" y="1828800"/>
            <a:ext cx="7772400" cy="1143000"/>
          </a:xfrm>
        </p:spPr>
        <p:txBody>
          <a:bodyPr lIns="91440" tIns="45720" rIns="91440" bIns="45720"/>
          <a:lstStyle>
            <a:lvl1pPr>
              <a:defRPr/>
            </a:lvl1pPr>
          </a:lstStyle>
          <a:p>
            <a:r>
              <a:rPr lang="zh-CN" altLang="en-US" noProof="1"/>
              <a:t>单击此处编辑母版标题样式</a:t>
            </a:r>
          </a:p>
        </p:txBody>
      </p:sp>
      <p:sp>
        <p:nvSpPr>
          <p:cNvPr id="6157" name="Rectangle 13"/>
          <p:cNvSpPr>
            <a:spLocks noGrp="1" noChangeArrowheads="1"/>
          </p:cNvSpPr>
          <p:nvPr>
            <p:ph type="subTitle" idx="1"/>
          </p:nvPr>
        </p:nvSpPr>
        <p:spPr>
          <a:xfrm>
            <a:off x="1371600" y="3886200"/>
            <a:ext cx="6400800" cy="1752600"/>
          </a:xfrm>
        </p:spPr>
        <p:txBody>
          <a:bodyPr lIns="91440" tIns="45720" rIns="91440" bIns="45720"/>
          <a:lstStyle>
            <a:lvl1pPr marL="0" indent="0" algn="ctr">
              <a:buFont typeface="Wingdings" panose="05000000000000000000" pitchFamily="2" charset="2"/>
              <a:buNone/>
              <a:defRPr/>
            </a:lvl1pPr>
          </a:lstStyle>
          <a:p>
            <a:r>
              <a:rPr lang="zh-CN" altLang="en-US" noProof="1"/>
              <a:t>单击此处编辑母版副标题样式</a:t>
            </a:r>
          </a:p>
        </p:txBody>
      </p:sp>
      <p:sp>
        <p:nvSpPr>
          <p:cNvPr id="4" name="Rectangle 14"/>
          <p:cNvSpPr>
            <a:spLocks noGrp="1" noChangeArrowheads="1"/>
          </p:cNvSpPr>
          <p:nvPr>
            <p:ph type="dt" sz="half" idx="10"/>
          </p:nvPr>
        </p:nvSpPr>
        <p:spPr>
          <a:xfrm>
            <a:off x="990600" y="6248400"/>
            <a:ext cx="1905000" cy="457200"/>
          </a:xfrm>
        </p:spPr>
        <p:txBody>
          <a:bodyPr wrap="square" lIns="91440" tIns="45720" rIns="91440" bIns="45720" anchor="b"/>
          <a:lstStyle>
            <a:lvl1pPr>
              <a:defRPr kumimoji="0" sz="1400">
                <a:solidFill>
                  <a:schemeClr val="bg2"/>
                </a:solidFill>
                <a:latin typeface="+mn-lt"/>
                <a:ea typeface="宋体" panose="02010600030101010101" pitchFamily="2" charset="-122"/>
              </a:defRPr>
            </a:lvl1pPr>
          </a:lstStyle>
          <a:p>
            <a:pPr>
              <a:defRPr/>
            </a:pPr>
            <a:fld id="{C30B9477-A7E4-456F-80EE-67C7A85418A2}" type="datetime3">
              <a:rPr lang="zh-CN" altLang="en-US" smtClean="0"/>
              <a:t>2022年2月5日星期六</a:t>
            </a:fld>
            <a:endParaRPr lang="en-US" altLang="zh-CN"/>
          </a:p>
        </p:txBody>
      </p:sp>
      <p:sp>
        <p:nvSpPr>
          <p:cNvPr id="5" name="Rectangle 15"/>
          <p:cNvSpPr>
            <a:spLocks noGrp="1" noChangeArrowheads="1"/>
          </p:cNvSpPr>
          <p:nvPr>
            <p:ph type="ftr" sz="quarter" idx="11"/>
          </p:nvPr>
        </p:nvSpPr>
        <p:spPr>
          <a:xfrm>
            <a:off x="3429000" y="6248400"/>
            <a:ext cx="2895600" cy="457200"/>
          </a:xfrm>
        </p:spPr>
        <p:txBody>
          <a:bodyPr/>
          <a:lstStyle>
            <a:lvl1pPr algn="ctr">
              <a:defRPr sz="1400">
                <a:solidFill>
                  <a:schemeClr val="bg2"/>
                </a:solidFill>
                <a:latin typeface="Helvetica" pitchFamily="34" charset="0"/>
                <a:ea typeface="宋体" panose="02010600030101010101" pitchFamily="2" charset="-122"/>
                <a:cs typeface="+mn-cs"/>
              </a:defRPr>
            </a:lvl1pPr>
          </a:lstStyle>
          <a:p>
            <a:pPr>
              <a:defRPr/>
            </a:pPr>
            <a:r>
              <a:rPr lang="zh-CN" altLang="en-US" smtClean="0"/>
              <a:t>数据库系统</a:t>
            </a:r>
            <a:r>
              <a:rPr lang="en-US" altLang="zh-CN" smtClean="0"/>
              <a:t>----</a:t>
            </a:r>
            <a:r>
              <a:rPr lang="zh-CN" altLang="en-US" smtClean="0"/>
              <a:t>查询优化</a:t>
            </a:r>
            <a:endParaRPr lang="en-US" altLang="zh-CN"/>
          </a:p>
        </p:txBody>
      </p:sp>
      <p:sp>
        <p:nvSpPr>
          <p:cNvPr id="6" name="Rectangle 16"/>
          <p:cNvSpPr>
            <a:spLocks noGrp="1" noChangeArrowheads="1"/>
          </p:cNvSpPr>
          <p:nvPr>
            <p:ph type="sldNum" sz="quarter" idx="12"/>
          </p:nvPr>
        </p:nvSpPr>
        <p:spPr>
          <a:xfrm>
            <a:off x="6858000" y="6248400"/>
            <a:ext cx="1905000" cy="457200"/>
          </a:xfrm>
        </p:spPr>
        <p:txBody>
          <a:bodyPr wrap="square" lIns="91440" tIns="45720" rIns="91440" bIns="45720" anchor="b"/>
          <a:lstStyle>
            <a:lvl1pPr algn="r">
              <a:defRPr sz="1400">
                <a:solidFill>
                  <a:schemeClr val="bg2"/>
                </a:solidFill>
                <a:latin typeface="Franklin Gothic Book" panose="020B0503020102020204" pitchFamily="34" charset="0"/>
                <a:ea typeface="宋体" panose="02010600030101010101" pitchFamily="2" charset="-122"/>
              </a:defRPr>
            </a:lvl1pPr>
          </a:lstStyle>
          <a:p>
            <a:fld id="{6E6184B2-9E4F-4225-BDA9-A70F35E55A09}" type="slidenum">
              <a:rPr lang="en-US" altLang="en-US"/>
              <a:pPr/>
              <a:t>‹#›</a:t>
            </a:fld>
            <a:endParaRPr lang="en-US" altLang="en-US"/>
          </a:p>
        </p:txBody>
      </p:sp>
    </p:spTree>
    <p:extLst>
      <p:ext uri="{BB962C8B-B14F-4D97-AF65-F5344CB8AC3E}">
        <p14:creationId xmlns:p14="http://schemas.microsoft.com/office/powerpoint/2010/main" val="283474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28"/>
          <p:cNvSpPr>
            <a:spLocks noGrp="1" noChangeArrowheads="1"/>
          </p:cNvSpPr>
          <p:nvPr>
            <p:ph type="dt" sz="half" idx="10"/>
          </p:nvPr>
        </p:nvSpPr>
        <p:spPr>
          <a:ln/>
        </p:spPr>
        <p:txBody>
          <a:bodyPr/>
          <a:lstStyle>
            <a:lvl1pPr>
              <a:defRPr/>
            </a:lvl1pPr>
          </a:lstStyle>
          <a:p>
            <a:pPr>
              <a:defRPr/>
            </a:pPr>
            <a:fld id="{ABD275FF-42E1-453E-A30F-DCE55B94781A}" type="datetime3">
              <a:rPr lang="zh-CN" altLang="en-US" smtClean="0"/>
              <a:t>2022年2月5日星期六</a:t>
            </a:fld>
            <a:endParaRPr lang="en-US" altLang="zh-CN"/>
          </a:p>
        </p:txBody>
      </p:sp>
      <p:sp>
        <p:nvSpPr>
          <p:cNvPr id="5" name="Rectangle 29"/>
          <p:cNvSpPr>
            <a:spLocks noGrp="1" noChangeArrowheads="1"/>
          </p:cNvSpPr>
          <p:nvPr>
            <p:ph type="sldNum" sz="quarter" idx="11"/>
          </p:nvPr>
        </p:nvSpPr>
        <p:spPr>
          <a:ln/>
        </p:spPr>
        <p:txBody>
          <a:bodyPr/>
          <a:lstStyle>
            <a:lvl1pPr>
              <a:defRPr/>
            </a:lvl1pPr>
          </a:lstStyle>
          <a:p>
            <a:fld id="{2831254E-A9C6-40B3-9B3C-B5F301A93FAE}" type="slidenum">
              <a:rPr lang="en-US" altLang="en-US"/>
              <a:pPr/>
              <a:t>‹#›</a:t>
            </a:fld>
            <a:endParaRPr lang="en-US" altLang="en-US"/>
          </a:p>
        </p:txBody>
      </p:sp>
      <p:sp>
        <p:nvSpPr>
          <p:cNvPr id="6"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查询优化</a:t>
            </a:r>
            <a:endParaRPr lang="en-US" altLang="zh-CN">
              <a:latin typeface="Helvetica" pitchFamily="34" charset="0"/>
              <a:ea typeface="+mn-ea"/>
              <a:cs typeface="+mn-cs"/>
            </a:endParaRPr>
          </a:p>
        </p:txBody>
      </p:sp>
    </p:spTree>
    <p:extLst>
      <p:ext uri="{BB962C8B-B14F-4D97-AF65-F5344CB8AC3E}">
        <p14:creationId xmlns:p14="http://schemas.microsoft.com/office/powerpoint/2010/main" val="369746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381000"/>
            <a:ext cx="2095500" cy="5867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381000"/>
            <a:ext cx="6134100" cy="5867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28"/>
          <p:cNvSpPr>
            <a:spLocks noGrp="1" noChangeArrowheads="1"/>
          </p:cNvSpPr>
          <p:nvPr>
            <p:ph type="dt" sz="half" idx="10"/>
          </p:nvPr>
        </p:nvSpPr>
        <p:spPr>
          <a:ln/>
        </p:spPr>
        <p:txBody>
          <a:bodyPr/>
          <a:lstStyle>
            <a:lvl1pPr>
              <a:defRPr/>
            </a:lvl1pPr>
          </a:lstStyle>
          <a:p>
            <a:pPr>
              <a:defRPr/>
            </a:pPr>
            <a:fld id="{82FE56AB-E020-4D01-AF40-DECDC2B212DA}" type="datetime3">
              <a:rPr lang="zh-CN" altLang="en-US" smtClean="0"/>
              <a:t>2022年2月5日星期六</a:t>
            </a:fld>
            <a:endParaRPr lang="en-US" altLang="zh-CN"/>
          </a:p>
        </p:txBody>
      </p:sp>
      <p:sp>
        <p:nvSpPr>
          <p:cNvPr id="5" name="Rectangle 29"/>
          <p:cNvSpPr>
            <a:spLocks noGrp="1" noChangeArrowheads="1"/>
          </p:cNvSpPr>
          <p:nvPr>
            <p:ph type="sldNum" sz="quarter" idx="11"/>
          </p:nvPr>
        </p:nvSpPr>
        <p:spPr>
          <a:ln/>
        </p:spPr>
        <p:txBody>
          <a:bodyPr/>
          <a:lstStyle>
            <a:lvl1pPr>
              <a:defRPr/>
            </a:lvl1pPr>
          </a:lstStyle>
          <a:p>
            <a:fld id="{CD4ECEC3-25B1-4DBE-A682-BB402B83106E}" type="slidenum">
              <a:rPr lang="en-US" altLang="en-US"/>
              <a:pPr/>
              <a:t>‹#›</a:t>
            </a:fld>
            <a:endParaRPr lang="en-US" altLang="en-US"/>
          </a:p>
        </p:txBody>
      </p:sp>
      <p:sp>
        <p:nvSpPr>
          <p:cNvPr id="6"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查询优化</a:t>
            </a:r>
            <a:endParaRPr lang="en-US" altLang="zh-CN">
              <a:latin typeface="Helvetica" pitchFamily="34" charset="0"/>
              <a:ea typeface="+mn-ea"/>
              <a:cs typeface="+mn-cs"/>
            </a:endParaRPr>
          </a:p>
        </p:txBody>
      </p:sp>
    </p:spTree>
    <p:extLst>
      <p:ext uri="{BB962C8B-B14F-4D97-AF65-F5344CB8AC3E}">
        <p14:creationId xmlns:p14="http://schemas.microsoft.com/office/powerpoint/2010/main" val="4104581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81000"/>
            <a:ext cx="7772400" cy="6096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371600"/>
            <a:ext cx="4114800" cy="4876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4724400" y="1371600"/>
            <a:ext cx="4114800" cy="2362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4724400" y="3886200"/>
            <a:ext cx="4114800" cy="2362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Rectangle 28"/>
          <p:cNvSpPr>
            <a:spLocks noGrp="1" noChangeArrowheads="1"/>
          </p:cNvSpPr>
          <p:nvPr>
            <p:ph type="dt" sz="half" idx="10"/>
          </p:nvPr>
        </p:nvSpPr>
        <p:spPr>
          <a:ln/>
        </p:spPr>
        <p:txBody>
          <a:bodyPr/>
          <a:lstStyle>
            <a:lvl1pPr>
              <a:defRPr/>
            </a:lvl1pPr>
          </a:lstStyle>
          <a:p>
            <a:pPr>
              <a:defRPr/>
            </a:pPr>
            <a:fld id="{9EDDF923-AAB2-447E-B0CD-5F284A2294B7}" type="datetime3">
              <a:rPr lang="zh-CN" altLang="en-US" smtClean="0"/>
              <a:t>2022年2月5日星期六</a:t>
            </a:fld>
            <a:endParaRPr lang="en-US" altLang="zh-CN"/>
          </a:p>
        </p:txBody>
      </p:sp>
      <p:sp>
        <p:nvSpPr>
          <p:cNvPr id="7" name="Rectangle 29"/>
          <p:cNvSpPr>
            <a:spLocks noGrp="1" noChangeArrowheads="1"/>
          </p:cNvSpPr>
          <p:nvPr>
            <p:ph type="sldNum" sz="quarter" idx="11"/>
          </p:nvPr>
        </p:nvSpPr>
        <p:spPr>
          <a:ln/>
        </p:spPr>
        <p:txBody>
          <a:bodyPr/>
          <a:lstStyle>
            <a:lvl1pPr>
              <a:defRPr/>
            </a:lvl1pPr>
          </a:lstStyle>
          <a:p>
            <a:fld id="{9EAEE02F-1D25-4AE3-9D1F-DA94BE752F9B}" type="slidenum">
              <a:rPr lang="en-US" altLang="en-US"/>
              <a:pPr/>
              <a:t>‹#›</a:t>
            </a:fld>
            <a:endParaRPr lang="en-US" altLang="en-US"/>
          </a:p>
        </p:txBody>
      </p:sp>
      <p:sp>
        <p:nvSpPr>
          <p:cNvPr id="8"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查询优化</a:t>
            </a:r>
            <a:endParaRPr lang="en-US" altLang="zh-CN">
              <a:latin typeface="Helvetica" pitchFamily="34" charset="0"/>
              <a:ea typeface="+mn-ea"/>
              <a:cs typeface="+mn-cs"/>
            </a:endParaRPr>
          </a:p>
        </p:txBody>
      </p:sp>
    </p:spTree>
    <p:extLst>
      <p:ext uri="{BB962C8B-B14F-4D97-AF65-F5344CB8AC3E}">
        <p14:creationId xmlns:p14="http://schemas.microsoft.com/office/powerpoint/2010/main" val="1632214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81000"/>
            <a:ext cx="7772400" cy="6096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371600"/>
            <a:ext cx="4114800" cy="4876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724400" y="1371600"/>
            <a:ext cx="4114800" cy="4876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28"/>
          <p:cNvSpPr>
            <a:spLocks noGrp="1" noChangeArrowheads="1"/>
          </p:cNvSpPr>
          <p:nvPr>
            <p:ph type="dt" sz="half" idx="10"/>
          </p:nvPr>
        </p:nvSpPr>
        <p:spPr>
          <a:ln/>
        </p:spPr>
        <p:txBody>
          <a:bodyPr/>
          <a:lstStyle>
            <a:lvl1pPr>
              <a:defRPr/>
            </a:lvl1pPr>
          </a:lstStyle>
          <a:p>
            <a:pPr>
              <a:defRPr/>
            </a:pPr>
            <a:fld id="{19F31D9C-DCC2-40FD-900E-238C6DED62D2}" type="datetime3">
              <a:rPr lang="zh-CN" altLang="en-US" smtClean="0"/>
              <a:t>2022年2月5日星期六</a:t>
            </a:fld>
            <a:endParaRPr lang="en-US" altLang="zh-CN"/>
          </a:p>
        </p:txBody>
      </p:sp>
      <p:sp>
        <p:nvSpPr>
          <p:cNvPr id="6" name="Rectangle 29"/>
          <p:cNvSpPr>
            <a:spLocks noGrp="1" noChangeArrowheads="1"/>
          </p:cNvSpPr>
          <p:nvPr>
            <p:ph type="sldNum" sz="quarter" idx="11"/>
          </p:nvPr>
        </p:nvSpPr>
        <p:spPr>
          <a:ln/>
        </p:spPr>
        <p:txBody>
          <a:bodyPr/>
          <a:lstStyle>
            <a:lvl1pPr>
              <a:defRPr/>
            </a:lvl1pPr>
          </a:lstStyle>
          <a:p>
            <a:fld id="{F5E6E72D-DAA8-4247-8AA9-3C8733D4494E}" type="slidenum">
              <a:rPr lang="en-US" altLang="en-US"/>
              <a:pPr/>
              <a:t>‹#›</a:t>
            </a:fld>
            <a:endParaRPr lang="en-US" altLang="en-US"/>
          </a:p>
        </p:txBody>
      </p:sp>
      <p:sp>
        <p:nvSpPr>
          <p:cNvPr id="7"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查询优化</a:t>
            </a:r>
            <a:endParaRPr lang="en-US" altLang="zh-CN">
              <a:latin typeface="Helvetica" pitchFamily="34" charset="0"/>
              <a:ea typeface="+mn-ea"/>
              <a:cs typeface="+mn-cs"/>
            </a:endParaRPr>
          </a:p>
        </p:txBody>
      </p:sp>
    </p:spTree>
    <p:extLst>
      <p:ext uri="{BB962C8B-B14F-4D97-AF65-F5344CB8AC3E}">
        <p14:creationId xmlns:p14="http://schemas.microsoft.com/office/powerpoint/2010/main" val="274869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28"/>
          <p:cNvSpPr>
            <a:spLocks noGrp="1" noChangeArrowheads="1"/>
          </p:cNvSpPr>
          <p:nvPr>
            <p:ph type="dt" sz="half" idx="10"/>
          </p:nvPr>
        </p:nvSpPr>
        <p:spPr>
          <a:xfrm>
            <a:off x="403225" y="6477000"/>
            <a:ext cx="2743200" cy="304800"/>
          </a:xfrm>
        </p:spPr>
        <p:txBody>
          <a:bodyPr/>
          <a:lstStyle>
            <a:lvl1pPr>
              <a:defRPr/>
            </a:lvl1pPr>
          </a:lstStyle>
          <a:p>
            <a:pPr>
              <a:defRPr/>
            </a:pPr>
            <a:fld id="{0590813A-3489-43C2-B56F-F4AEF73CDE03}" type="datetime3">
              <a:rPr lang="zh-CN" altLang="en-US" smtClean="0"/>
              <a:t>2022年2月5日星期六</a:t>
            </a:fld>
            <a:endParaRPr lang="en-US" altLang="zh-CN"/>
          </a:p>
        </p:txBody>
      </p:sp>
      <p:sp>
        <p:nvSpPr>
          <p:cNvPr id="5" name="Rectangle 29"/>
          <p:cNvSpPr>
            <a:spLocks noGrp="1" noChangeArrowheads="1"/>
          </p:cNvSpPr>
          <p:nvPr>
            <p:ph type="sldNum" sz="quarter" idx="11"/>
          </p:nvPr>
        </p:nvSpPr>
        <p:spPr/>
        <p:txBody>
          <a:bodyPr/>
          <a:lstStyle>
            <a:lvl1pPr>
              <a:defRPr/>
            </a:lvl1pPr>
          </a:lstStyle>
          <a:p>
            <a:fld id="{8104C596-8CF2-40C1-93CE-BCA670436B61}" type="slidenum">
              <a:rPr lang="en-US" altLang="en-US"/>
              <a:pPr/>
              <a:t>‹#›</a:t>
            </a:fld>
            <a:endParaRPr lang="en-US" altLang="en-US"/>
          </a:p>
        </p:txBody>
      </p:sp>
      <p:sp>
        <p:nvSpPr>
          <p:cNvPr id="6" name="Rectangle 30"/>
          <p:cNvSpPr>
            <a:spLocks noGrp="1" noChangeArrowheads="1"/>
          </p:cNvSpPr>
          <p:nvPr>
            <p:ph type="ftr" sz="quarter" idx="12"/>
          </p:nvPr>
        </p:nvSpPr>
        <p:spPr>
          <a:xfrm>
            <a:off x="3230563" y="6451600"/>
            <a:ext cx="4254500" cy="330200"/>
          </a:xfrm>
        </p:spPr>
        <p:txBody>
          <a:bodyPr/>
          <a:lstStyle>
            <a:lvl1pPr>
              <a:defRPr>
                <a:latin typeface="华文新魏" panose="02010800040101010101" pitchFamily="2" charset="-122"/>
                <a:ea typeface="华文新魏" panose="02010800040101010101" pitchFamily="2" charset="-122"/>
                <a:cs typeface="华文新魏" panose="02010800040101010101" pitchFamily="2" charset="-122"/>
              </a:defRPr>
            </a:lvl1pPr>
          </a:lstStyle>
          <a:p>
            <a:pPr>
              <a:defRPr/>
            </a:pPr>
            <a:r>
              <a:rPr lang="zh-CN" altLang="en-US" smtClean="0"/>
              <a:t>数据库系统</a:t>
            </a:r>
            <a:r>
              <a:rPr lang="en-US" altLang="zh-CN" smtClean="0"/>
              <a:t>----</a:t>
            </a:r>
            <a:r>
              <a:rPr lang="zh-CN" altLang="en-US" smtClean="0"/>
              <a:t>查询优化</a:t>
            </a:r>
            <a:endParaRPr lang="en-US" altLang="zh-CN">
              <a:latin typeface="Helvetica" pitchFamily="34" charset="0"/>
              <a:ea typeface="+mn-ea"/>
              <a:cs typeface="+mn-cs"/>
            </a:endParaRPr>
          </a:p>
        </p:txBody>
      </p:sp>
    </p:spTree>
    <p:extLst>
      <p:ext uri="{BB962C8B-B14F-4D97-AF65-F5344CB8AC3E}">
        <p14:creationId xmlns:p14="http://schemas.microsoft.com/office/powerpoint/2010/main" val="251795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28"/>
          <p:cNvSpPr>
            <a:spLocks noGrp="1" noChangeArrowheads="1"/>
          </p:cNvSpPr>
          <p:nvPr>
            <p:ph type="dt" sz="half" idx="10"/>
          </p:nvPr>
        </p:nvSpPr>
        <p:spPr>
          <a:ln/>
        </p:spPr>
        <p:txBody>
          <a:bodyPr/>
          <a:lstStyle>
            <a:lvl1pPr>
              <a:defRPr/>
            </a:lvl1pPr>
          </a:lstStyle>
          <a:p>
            <a:pPr>
              <a:defRPr/>
            </a:pPr>
            <a:fld id="{CDAF46B5-B406-4C11-BBD9-CD7157A5F6E6}" type="datetime3">
              <a:rPr lang="zh-CN" altLang="en-US" smtClean="0"/>
              <a:t>2022年2月5日星期六</a:t>
            </a:fld>
            <a:endParaRPr lang="en-US" altLang="zh-CN"/>
          </a:p>
        </p:txBody>
      </p:sp>
      <p:sp>
        <p:nvSpPr>
          <p:cNvPr id="5" name="Rectangle 29"/>
          <p:cNvSpPr>
            <a:spLocks noGrp="1" noChangeArrowheads="1"/>
          </p:cNvSpPr>
          <p:nvPr>
            <p:ph type="sldNum" sz="quarter" idx="11"/>
          </p:nvPr>
        </p:nvSpPr>
        <p:spPr>
          <a:ln/>
        </p:spPr>
        <p:txBody>
          <a:bodyPr/>
          <a:lstStyle>
            <a:lvl1pPr>
              <a:defRPr/>
            </a:lvl1pPr>
          </a:lstStyle>
          <a:p>
            <a:fld id="{60960923-424D-42CE-928B-75499B001423}" type="slidenum">
              <a:rPr lang="en-US" altLang="en-US"/>
              <a:pPr/>
              <a:t>‹#›</a:t>
            </a:fld>
            <a:endParaRPr lang="en-US" altLang="en-US"/>
          </a:p>
        </p:txBody>
      </p:sp>
      <p:sp>
        <p:nvSpPr>
          <p:cNvPr id="6"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查询优化</a:t>
            </a:r>
            <a:endParaRPr lang="en-US" altLang="zh-CN">
              <a:latin typeface="Helvetica" pitchFamily="34" charset="0"/>
              <a:ea typeface="+mn-ea"/>
              <a:cs typeface="+mn-cs"/>
            </a:endParaRPr>
          </a:p>
        </p:txBody>
      </p:sp>
    </p:spTree>
    <p:extLst>
      <p:ext uri="{BB962C8B-B14F-4D97-AF65-F5344CB8AC3E}">
        <p14:creationId xmlns:p14="http://schemas.microsoft.com/office/powerpoint/2010/main" val="192892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371600"/>
            <a:ext cx="41148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724400" y="1371600"/>
            <a:ext cx="41148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28"/>
          <p:cNvSpPr>
            <a:spLocks noGrp="1" noChangeArrowheads="1"/>
          </p:cNvSpPr>
          <p:nvPr>
            <p:ph type="dt" sz="half" idx="10"/>
          </p:nvPr>
        </p:nvSpPr>
        <p:spPr>
          <a:ln/>
        </p:spPr>
        <p:txBody>
          <a:bodyPr/>
          <a:lstStyle>
            <a:lvl1pPr>
              <a:defRPr/>
            </a:lvl1pPr>
          </a:lstStyle>
          <a:p>
            <a:pPr>
              <a:defRPr/>
            </a:pPr>
            <a:fld id="{D2ED9172-2837-428D-BB1F-3EE3B656C826}" type="datetime3">
              <a:rPr lang="zh-CN" altLang="en-US" smtClean="0"/>
              <a:t>2022年2月5日星期六</a:t>
            </a:fld>
            <a:endParaRPr lang="en-US" altLang="zh-CN"/>
          </a:p>
        </p:txBody>
      </p:sp>
      <p:sp>
        <p:nvSpPr>
          <p:cNvPr id="6" name="Rectangle 29"/>
          <p:cNvSpPr>
            <a:spLocks noGrp="1" noChangeArrowheads="1"/>
          </p:cNvSpPr>
          <p:nvPr>
            <p:ph type="sldNum" sz="quarter" idx="11"/>
          </p:nvPr>
        </p:nvSpPr>
        <p:spPr>
          <a:ln/>
        </p:spPr>
        <p:txBody>
          <a:bodyPr/>
          <a:lstStyle>
            <a:lvl1pPr>
              <a:defRPr/>
            </a:lvl1pPr>
          </a:lstStyle>
          <a:p>
            <a:fld id="{F71504C6-7EE6-4193-BFF4-510856271BCF}" type="slidenum">
              <a:rPr lang="en-US" altLang="en-US"/>
              <a:pPr/>
              <a:t>‹#›</a:t>
            </a:fld>
            <a:endParaRPr lang="en-US" altLang="en-US"/>
          </a:p>
        </p:txBody>
      </p:sp>
      <p:sp>
        <p:nvSpPr>
          <p:cNvPr id="7"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查询优化</a:t>
            </a:r>
            <a:endParaRPr lang="en-US" altLang="zh-CN">
              <a:latin typeface="Helvetica" pitchFamily="34" charset="0"/>
              <a:ea typeface="+mn-ea"/>
              <a:cs typeface="+mn-cs"/>
            </a:endParaRPr>
          </a:p>
        </p:txBody>
      </p:sp>
    </p:spTree>
    <p:extLst>
      <p:ext uri="{BB962C8B-B14F-4D97-AF65-F5344CB8AC3E}">
        <p14:creationId xmlns:p14="http://schemas.microsoft.com/office/powerpoint/2010/main" val="306935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28"/>
          <p:cNvSpPr>
            <a:spLocks noGrp="1" noChangeArrowheads="1"/>
          </p:cNvSpPr>
          <p:nvPr>
            <p:ph type="dt" sz="half" idx="10"/>
          </p:nvPr>
        </p:nvSpPr>
        <p:spPr>
          <a:ln/>
        </p:spPr>
        <p:txBody>
          <a:bodyPr/>
          <a:lstStyle>
            <a:lvl1pPr>
              <a:defRPr/>
            </a:lvl1pPr>
          </a:lstStyle>
          <a:p>
            <a:pPr>
              <a:defRPr/>
            </a:pPr>
            <a:fld id="{A92DF994-5B35-4903-8B81-D7BDD802A685}" type="datetime3">
              <a:rPr lang="zh-CN" altLang="en-US" smtClean="0"/>
              <a:t>2022年2月5日星期六</a:t>
            </a:fld>
            <a:endParaRPr lang="en-US" altLang="zh-CN"/>
          </a:p>
        </p:txBody>
      </p:sp>
      <p:sp>
        <p:nvSpPr>
          <p:cNvPr id="8" name="Rectangle 29"/>
          <p:cNvSpPr>
            <a:spLocks noGrp="1" noChangeArrowheads="1"/>
          </p:cNvSpPr>
          <p:nvPr>
            <p:ph type="sldNum" sz="quarter" idx="11"/>
          </p:nvPr>
        </p:nvSpPr>
        <p:spPr>
          <a:ln/>
        </p:spPr>
        <p:txBody>
          <a:bodyPr/>
          <a:lstStyle>
            <a:lvl1pPr>
              <a:defRPr/>
            </a:lvl1pPr>
          </a:lstStyle>
          <a:p>
            <a:fld id="{00F47EA6-7159-4701-941C-0CAF467E90C9}" type="slidenum">
              <a:rPr lang="en-US" altLang="en-US"/>
              <a:pPr/>
              <a:t>‹#›</a:t>
            </a:fld>
            <a:endParaRPr lang="en-US" altLang="en-US"/>
          </a:p>
        </p:txBody>
      </p:sp>
      <p:sp>
        <p:nvSpPr>
          <p:cNvPr id="9"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查询优化</a:t>
            </a:r>
            <a:endParaRPr lang="en-US" altLang="zh-CN">
              <a:latin typeface="Helvetica" pitchFamily="34" charset="0"/>
              <a:ea typeface="+mn-ea"/>
              <a:cs typeface="+mn-cs"/>
            </a:endParaRPr>
          </a:p>
        </p:txBody>
      </p:sp>
    </p:spTree>
    <p:extLst>
      <p:ext uri="{BB962C8B-B14F-4D97-AF65-F5344CB8AC3E}">
        <p14:creationId xmlns:p14="http://schemas.microsoft.com/office/powerpoint/2010/main" val="1592988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28"/>
          <p:cNvSpPr>
            <a:spLocks noGrp="1" noChangeArrowheads="1"/>
          </p:cNvSpPr>
          <p:nvPr>
            <p:ph type="dt" sz="half" idx="10"/>
          </p:nvPr>
        </p:nvSpPr>
        <p:spPr>
          <a:ln/>
        </p:spPr>
        <p:txBody>
          <a:bodyPr/>
          <a:lstStyle>
            <a:lvl1pPr>
              <a:defRPr/>
            </a:lvl1pPr>
          </a:lstStyle>
          <a:p>
            <a:pPr>
              <a:defRPr/>
            </a:pPr>
            <a:fld id="{33DF7A78-0C06-4F45-BDC0-8B31E9656DF1}" type="datetime3">
              <a:rPr lang="zh-CN" altLang="en-US" smtClean="0"/>
              <a:t>2022年2月5日星期六</a:t>
            </a:fld>
            <a:endParaRPr lang="en-US" altLang="zh-CN"/>
          </a:p>
        </p:txBody>
      </p:sp>
      <p:sp>
        <p:nvSpPr>
          <p:cNvPr id="4" name="Rectangle 29"/>
          <p:cNvSpPr>
            <a:spLocks noGrp="1" noChangeArrowheads="1"/>
          </p:cNvSpPr>
          <p:nvPr>
            <p:ph type="sldNum" sz="quarter" idx="11"/>
          </p:nvPr>
        </p:nvSpPr>
        <p:spPr>
          <a:ln/>
        </p:spPr>
        <p:txBody>
          <a:bodyPr/>
          <a:lstStyle>
            <a:lvl1pPr>
              <a:defRPr/>
            </a:lvl1pPr>
          </a:lstStyle>
          <a:p>
            <a:fld id="{5BA75E86-93E6-4F18-94B6-096B3E0C001E}" type="slidenum">
              <a:rPr lang="en-US" altLang="en-US"/>
              <a:pPr/>
              <a:t>‹#›</a:t>
            </a:fld>
            <a:endParaRPr lang="en-US" altLang="en-US"/>
          </a:p>
        </p:txBody>
      </p:sp>
      <p:sp>
        <p:nvSpPr>
          <p:cNvPr id="5"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查询优化</a:t>
            </a:r>
            <a:endParaRPr lang="en-US" altLang="zh-CN">
              <a:latin typeface="Helvetica" pitchFamily="34" charset="0"/>
              <a:ea typeface="+mn-ea"/>
              <a:cs typeface="+mn-cs"/>
            </a:endParaRPr>
          </a:p>
        </p:txBody>
      </p:sp>
    </p:spTree>
    <p:extLst>
      <p:ext uri="{BB962C8B-B14F-4D97-AF65-F5344CB8AC3E}">
        <p14:creationId xmlns:p14="http://schemas.microsoft.com/office/powerpoint/2010/main" val="1093728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8"/>
          <p:cNvSpPr>
            <a:spLocks noGrp="1" noChangeArrowheads="1"/>
          </p:cNvSpPr>
          <p:nvPr>
            <p:ph type="dt" sz="half" idx="10"/>
          </p:nvPr>
        </p:nvSpPr>
        <p:spPr>
          <a:ln/>
        </p:spPr>
        <p:txBody>
          <a:bodyPr/>
          <a:lstStyle>
            <a:lvl1pPr>
              <a:defRPr/>
            </a:lvl1pPr>
          </a:lstStyle>
          <a:p>
            <a:pPr>
              <a:defRPr/>
            </a:pPr>
            <a:fld id="{ADDB9EAB-597D-437B-8B9F-D3D93BDFF8E3}" type="datetime3">
              <a:rPr lang="zh-CN" altLang="en-US" smtClean="0"/>
              <a:t>2022年2月5日星期六</a:t>
            </a:fld>
            <a:endParaRPr lang="en-US" altLang="zh-CN"/>
          </a:p>
        </p:txBody>
      </p:sp>
      <p:sp>
        <p:nvSpPr>
          <p:cNvPr id="3" name="Rectangle 29"/>
          <p:cNvSpPr>
            <a:spLocks noGrp="1" noChangeArrowheads="1"/>
          </p:cNvSpPr>
          <p:nvPr>
            <p:ph type="sldNum" sz="quarter" idx="11"/>
          </p:nvPr>
        </p:nvSpPr>
        <p:spPr>
          <a:ln/>
        </p:spPr>
        <p:txBody>
          <a:bodyPr/>
          <a:lstStyle>
            <a:lvl1pPr>
              <a:defRPr/>
            </a:lvl1pPr>
          </a:lstStyle>
          <a:p>
            <a:fld id="{BFBBDC14-4597-40D8-8CFC-84347D38D4BE}" type="slidenum">
              <a:rPr lang="en-US" altLang="en-US"/>
              <a:pPr/>
              <a:t>‹#›</a:t>
            </a:fld>
            <a:endParaRPr lang="en-US" altLang="en-US"/>
          </a:p>
        </p:txBody>
      </p:sp>
      <p:sp>
        <p:nvSpPr>
          <p:cNvPr id="4"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查询优化</a:t>
            </a:r>
            <a:endParaRPr lang="en-US" altLang="zh-CN">
              <a:latin typeface="Helvetica" pitchFamily="34" charset="0"/>
              <a:ea typeface="+mn-ea"/>
              <a:cs typeface="+mn-cs"/>
            </a:endParaRPr>
          </a:p>
        </p:txBody>
      </p:sp>
    </p:spTree>
    <p:extLst>
      <p:ext uri="{BB962C8B-B14F-4D97-AF65-F5344CB8AC3E}">
        <p14:creationId xmlns:p14="http://schemas.microsoft.com/office/powerpoint/2010/main" val="416690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fld id="{F71B2D7C-3870-4135-B358-B33F4A6C58FF}" type="datetime3">
              <a:rPr lang="zh-CN" altLang="en-US" smtClean="0"/>
              <a:t>2022年2月5日星期六</a:t>
            </a:fld>
            <a:endParaRPr lang="en-US" altLang="zh-CN"/>
          </a:p>
        </p:txBody>
      </p:sp>
      <p:sp>
        <p:nvSpPr>
          <p:cNvPr id="6" name="Rectangle 29"/>
          <p:cNvSpPr>
            <a:spLocks noGrp="1" noChangeArrowheads="1"/>
          </p:cNvSpPr>
          <p:nvPr>
            <p:ph type="sldNum" sz="quarter" idx="11"/>
          </p:nvPr>
        </p:nvSpPr>
        <p:spPr>
          <a:ln/>
        </p:spPr>
        <p:txBody>
          <a:bodyPr/>
          <a:lstStyle>
            <a:lvl1pPr>
              <a:defRPr/>
            </a:lvl1pPr>
          </a:lstStyle>
          <a:p>
            <a:fld id="{5C3AE605-A462-4830-A936-139575DC153D}" type="slidenum">
              <a:rPr lang="en-US" altLang="en-US"/>
              <a:pPr/>
              <a:t>‹#›</a:t>
            </a:fld>
            <a:endParaRPr lang="en-US" altLang="en-US"/>
          </a:p>
        </p:txBody>
      </p:sp>
      <p:sp>
        <p:nvSpPr>
          <p:cNvPr id="7"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查询优化</a:t>
            </a:r>
            <a:endParaRPr lang="en-US" altLang="zh-CN">
              <a:latin typeface="Helvetica" pitchFamily="34" charset="0"/>
              <a:ea typeface="+mn-ea"/>
              <a:cs typeface="+mn-cs"/>
            </a:endParaRPr>
          </a:p>
        </p:txBody>
      </p:sp>
    </p:spTree>
    <p:extLst>
      <p:ext uri="{BB962C8B-B14F-4D97-AF65-F5344CB8AC3E}">
        <p14:creationId xmlns:p14="http://schemas.microsoft.com/office/powerpoint/2010/main" val="957359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fld id="{8786D3B4-EF90-4628-8269-2532B49DCF4C}" type="datetime3">
              <a:rPr lang="zh-CN" altLang="en-US" smtClean="0"/>
              <a:t>2022年2月5日星期六</a:t>
            </a:fld>
            <a:endParaRPr lang="en-US" altLang="zh-CN"/>
          </a:p>
        </p:txBody>
      </p:sp>
      <p:sp>
        <p:nvSpPr>
          <p:cNvPr id="6" name="Rectangle 29"/>
          <p:cNvSpPr>
            <a:spLocks noGrp="1" noChangeArrowheads="1"/>
          </p:cNvSpPr>
          <p:nvPr>
            <p:ph type="sldNum" sz="quarter" idx="11"/>
          </p:nvPr>
        </p:nvSpPr>
        <p:spPr>
          <a:ln/>
        </p:spPr>
        <p:txBody>
          <a:bodyPr/>
          <a:lstStyle>
            <a:lvl1pPr>
              <a:defRPr/>
            </a:lvl1pPr>
          </a:lstStyle>
          <a:p>
            <a:fld id="{2DD47005-D68C-4591-AC6F-803E6E9EF0EA}" type="slidenum">
              <a:rPr lang="en-US" altLang="en-US"/>
              <a:pPr/>
              <a:t>‹#›</a:t>
            </a:fld>
            <a:endParaRPr lang="en-US" altLang="en-US"/>
          </a:p>
        </p:txBody>
      </p:sp>
      <p:sp>
        <p:nvSpPr>
          <p:cNvPr id="7" name="Rectangle 30"/>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查询优化</a:t>
            </a:r>
            <a:endParaRPr lang="en-US" altLang="zh-CN">
              <a:latin typeface="Helvetica" pitchFamily="34" charset="0"/>
              <a:ea typeface="+mn-ea"/>
              <a:cs typeface="+mn-cs"/>
            </a:endParaRPr>
          </a:p>
        </p:txBody>
      </p:sp>
    </p:spTree>
    <p:extLst>
      <p:ext uri="{BB962C8B-B14F-4D97-AF65-F5344CB8AC3E}">
        <p14:creationId xmlns:p14="http://schemas.microsoft.com/office/powerpoint/2010/main" val="106750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tx1"/>
        </a:solidFill>
        <a:effectLst/>
      </p:bgPr>
    </p:bg>
    <p:spTree>
      <p:nvGrpSpPr>
        <p:cNvPr id="1" name=""/>
        <p:cNvGrpSpPr/>
        <p:nvPr/>
      </p:nvGrpSpPr>
      <p:grpSpPr>
        <a:xfrm>
          <a:off x="0" y="0"/>
          <a:ext cx="0" cy="0"/>
          <a:chOff x="0" y="0"/>
          <a:chExt cx="0" cy="0"/>
        </a:xfrm>
      </p:grpSpPr>
      <p:sp>
        <p:nvSpPr>
          <p:cNvPr id="8194" name="Rectangle 14"/>
          <p:cNvSpPr>
            <a:spLocks noGrp="1" noChangeArrowheads="1"/>
          </p:cNvSpPr>
          <p:nvPr>
            <p:ph type="body" idx="4294967295"/>
          </p:nvPr>
        </p:nvSpPr>
        <p:spPr bwMode="auto">
          <a:xfrm>
            <a:off x="457200" y="1371600"/>
            <a:ext cx="8382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5" name="Rectangle 16"/>
          <p:cNvSpPr>
            <a:spLocks noGrp="1" noChangeArrowheads="1"/>
          </p:cNvSpPr>
          <p:nvPr>
            <p:ph type="title" idx="4294967295"/>
          </p:nvPr>
        </p:nvSpPr>
        <p:spPr bwMode="auto">
          <a:xfrm>
            <a:off x="609600" y="3810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zh-CN" altLang="en-US" smtClean="0"/>
              <a:t>单击此处编辑母版标题样式</a:t>
            </a:r>
          </a:p>
        </p:txBody>
      </p:sp>
      <p:grpSp>
        <p:nvGrpSpPr>
          <p:cNvPr id="8196" name="Group 24"/>
          <p:cNvGrpSpPr>
            <a:grpSpLocks/>
          </p:cNvGrpSpPr>
          <p:nvPr/>
        </p:nvGrpSpPr>
        <p:grpSpPr bwMode="auto">
          <a:xfrm>
            <a:off x="381000" y="1066800"/>
            <a:ext cx="8305800" cy="381000"/>
            <a:chOff x="240" y="768"/>
            <a:chExt cx="5232" cy="240"/>
          </a:xfrm>
        </p:grpSpPr>
        <p:sp>
          <p:nvSpPr>
            <p:cNvPr id="5145" name="Rectangle 25"/>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eaLnBrk="0" hangingPunct="0">
                <a:defRPr/>
              </a:pPr>
              <a:endParaRPr lang="zh-CN" altLang="en-US">
                <a:latin typeface="Times New Roman" panose="02020603050405020304" pitchFamily="18" charset="0"/>
              </a:endParaRPr>
            </a:p>
          </p:txBody>
        </p:sp>
        <p:sp>
          <p:nvSpPr>
            <p:cNvPr id="5146" name="Rectangle 26"/>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eaLnBrk="0" hangingPunct="0">
                <a:defRPr/>
              </a:pPr>
              <a:endParaRPr lang="zh-CN" altLang="en-US">
                <a:latin typeface="Times New Roman" panose="02020603050405020304" pitchFamily="18" charset="0"/>
              </a:endParaRPr>
            </a:p>
          </p:txBody>
        </p:sp>
      </p:grpSp>
      <p:sp>
        <p:nvSpPr>
          <p:cNvPr id="5148" name="Rectangle 28"/>
          <p:cNvSpPr>
            <a:spLocks noGrp="1" noChangeArrowheads="1"/>
          </p:cNvSpPr>
          <p:nvPr>
            <p:ph type="dt" sz="half" idx="2"/>
          </p:nvPr>
        </p:nvSpPr>
        <p:spPr bwMode="auto">
          <a:xfrm>
            <a:off x="358775" y="6461125"/>
            <a:ext cx="2743200" cy="304800"/>
          </a:xfrm>
          <a:prstGeom prst="rect">
            <a:avLst/>
          </a:prstGeom>
          <a:noFill/>
          <a:ln w="9525">
            <a:noFill/>
            <a:miter lim="800000"/>
          </a:ln>
          <a:effectLst/>
        </p:spPr>
        <p:txBody>
          <a:bodyPr vert="horz" wrap="none" lIns="92075" tIns="46038" rIns="92075" bIns="46038" numCol="1" anchor="ctr" anchorCtr="0" compatLnSpc="1"/>
          <a:lstStyle>
            <a:lvl1pPr eaLnBrk="0" hangingPunct="0">
              <a:buFontTx/>
              <a:buNone/>
              <a:defRPr sz="1600" b="0">
                <a:solidFill>
                  <a:schemeClr val="accent2"/>
                </a:solidFill>
                <a:latin typeface="+mn-ea"/>
                <a:ea typeface="+mn-ea"/>
              </a:defRPr>
            </a:lvl1pPr>
          </a:lstStyle>
          <a:p>
            <a:pPr>
              <a:defRPr/>
            </a:pPr>
            <a:fld id="{9D5D9040-71B3-49EA-B3CA-631C2F9094CB}" type="datetime3">
              <a:rPr lang="zh-CN" altLang="en-US" smtClean="0"/>
              <a:t>2022年2月5日星期六</a:t>
            </a:fld>
            <a:endParaRPr lang="en-US" altLang="zh-CN"/>
          </a:p>
        </p:txBody>
      </p:sp>
      <p:sp>
        <p:nvSpPr>
          <p:cNvPr id="5149" name="Rectangle 29"/>
          <p:cNvSpPr>
            <a:spLocks noGrp="1" noChangeArrowheads="1"/>
          </p:cNvSpPr>
          <p:nvPr>
            <p:ph type="sldNum" sz="quarter" idx="4"/>
          </p:nvPr>
        </p:nvSpPr>
        <p:spPr bwMode="auto">
          <a:xfrm>
            <a:off x="8077200" y="6400800"/>
            <a:ext cx="990600" cy="304800"/>
          </a:xfrm>
          <a:prstGeom prst="rect">
            <a:avLst/>
          </a:prstGeom>
          <a:noFill/>
          <a:ln w="12700" cap="sq">
            <a:noFill/>
            <a:miter lim="800000"/>
            <a:headEnd type="none" w="sm" len="sm"/>
            <a:tailEnd type="none" w="sm" len="sm"/>
          </a:ln>
          <a:effectLst/>
        </p:spPr>
        <p:txBody>
          <a:bodyPr vert="horz" wrap="none" lIns="92075" tIns="46038" rIns="92075" bIns="46038" numCol="1" anchor="ctr" anchorCtr="0" compatLnSpc="1">
            <a:prstTxWarp prst="textNoShape">
              <a:avLst/>
            </a:prstTxWarp>
          </a:bodyPr>
          <a:lstStyle>
            <a:lvl1pPr>
              <a:defRPr>
                <a:solidFill>
                  <a:schemeClr val="accent2"/>
                </a:solidFill>
                <a:latin typeface="Times New Roman" panose="02020603050405020304" pitchFamily="18" charset="0"/>
                <a:ea typeface="华文楷体" panose="02010600040101010101" pitchFamily="2" charset="-122"/>
              </a:defRPr>
            </a:lvl1pPr>
          </a:lstStyle>
          <a:p>
            <a:fld id="{AB3167FB-F62C-40B5-B0FB-44800D51DE7A}" type="slidenum">
              <a:rPr lang="en-US" altLang="en-US"/>
              <a:pPr/>
              <a:t>‹#›</a:t>
            </a:fld>
            <a:endParaRPr lang="en-US" altLang="en-US"/>
          </a:p>
        </p:txBody>
      </p:sp>
      <p:sp>
        <p:nvSpPr>
          <p:cNvPr id="5150" name="Rectangle 30"/>
          <p:cNvSpPr>
            <a:spLocks noGrp="1" noChangeArrowheads="1"/>
          </p:cNvSpPr>
          <p:nvPr>
            <p:ph type="ftr" sz="quarter" idx="3"/>
          </p:nvPr>
        </p:nvSpPr>
        <p:spPr bwMode="auto">
          <a:xfrm>
            <a:off x="3094038" y="6451600"/>
            <a:ext cx="4254500" cy="330200"/>
          </a:xfrm>
          <a:prstGeom prst="rect">
            <a:avLst/>
          </a:prstGeom>
          <a:noFill/>
          <a:ln w="9525">
            <a:noFill/>
            <a:miter lim="800000"/>
          </a:ln>
          <a:effectLst/>
        </p:spPr>
        <p:txBody>
          <a:bodyPr vert="horz" wrap="square" lIns="91440" tIns="45720" rIns="91440" bIns="45720" numCol="1" anchor="b" anchorCtr="0" compatLnSpc="1"/>
          <a:lstStyle>
            <a:lvl1pPr eaLnBrk="0" hangingPunct="0">
              <a:buFontTx/>
              <a:buNone/>
              <a:defRPr kumimoji="0" sz="1800" b="0">
                <a:solidFill>
                  <a:schemeClr val="accent2"/>
                </a:solidFill>
                <a:latin typeface="华文新魏" panose="02010800040101010101" pitchFamily="2" charset="-122"/>
                <a:ea typeface="华文新魏" panose="02010800040101010101" pitchFamily="2" charset="-122"/>
                <a:cs typeface="华文新魏" panose="02010800040101010101" pitchFamily="2" charset="-122"/>
              </a:defRPr>
            </a:lvl1pPr>
          </a:lstStyle>
          <a:p>
            <a:pPr>
              <a:defRPr/>
            </a:pPr>
            <a:r>
              <a:rPr lang="zh-CN" altLang="en-US" smtClean="0"/>
              <a:t>数据库系统</a:t>
            </a:r>
            <a:r>
              <a:rPr lang="en-US" altLang="zh-CN" smtClean="0"/>
              <a:t>----</a:t>
            </a:r>
            <a:r>
              <a:rPr lang="zh-CN" altLang="en-US" smtClean="0"/>
              <a:t>查询优化</a:t>
            </a:r>
            <a:endParaRPr lang="en-US" altLang="zh-CN">
              <a:latin typeface="Helvetica" pitchFamily="34" charset="0"/>
              <a:ea typeface="+mn-ea"/>
              <a:cs typeface="+mn-cs"/>
            </a:endParaRPr>
          </a:p>
        </p:txBody>
      </p:sp>
    </p:spTree>
  </p:cSld>
  <p:clrMap bg1="dk2" tx1="lt1" bg2="dk1" tx2="lt2" accent1="accent1" accent2="accent2" accent3="accent3" accent4="accent4" accent5="accent5" accent6="accent6" hlink="hlink" folHlink="folHlink"/>
  <p:sldLayoutIdLst>
    <p:sldLayoutId id="2147483898" r:id="rId1"/>
    <p:sldLayoutId id="2147483899"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Lst>
  <p:hf hdr="0" dt="0"/>
  <p:txStyles>
    <p:titleStyle>
      <a:lvl1pPr algn="l" rtl="0" eaLnBrk="0" fontAlgn="base" hangingPunct="0">
        <a:spcBef>
          <a:spcPct val="0"/>
        </a:spcBef>
        <a:spcAft>
          <a:spcPct val="0"/>
        </a:spcAft>
        <a:defRPr sz="4400" b="1">
          <a:solidFill>
            <a:srgbClr val="00264D"/>
          </a:solidFill>
          <a:latin typeface="+mj-lt"/>
          <a:ea typeface="+mj-ea"/>
          <a:cs typeface="+mj-cs"/>
        </a:defRPr>
      </a:lvl1pPr>
      <a:lvl2pPr algn="l" rtl="0" eaLnBrk="0" fontAlgn="base" hangingPunct="0">
        <a:spcBef>
          <a:spcPct val="0"/>
        </a:spcBef>
        <a:spcAft>
          <a:spcPct val="0"/>
        </a:spcAft>
        <a:defRPr sz="4400" b="1">
          <a:solidFill>
            <a:srgbClr val="00264D"/>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4400" b="1">
          <a:solidFill>
            <a:srgbClr val="00264D"/>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4400" b="1">
          <a:solidFill>
            <a:srgbClr val="00264D"/>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4400" b="1">
          <a:solidFill>
            <a:srgbClr val="00264D"/>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9pPr>
    </p:titleStyle>
    <p:bodyStyle>
      <a:lvl1pPr marL="342900" indent="-342900" algn="just" rtl="0" eaLnBrk="0" fontAlgn="base" hangingPunct="0">
        <a:spcBef>
          <a:spcPct val="20000"/>
        </a:spcBef>
        <a:spcAft>
          <a:spcPct val="0"/>
        </a:spcAft>
        <a:buClr>
          <a:schemeClr val="folHlink"/>
        </a:buClr>
        <a:buSzPct val="80000"/>
        <a:buFont typeface="Wingdings" panose="05000000000000000000" pitchFamily="2" charset="2"/>
        <a:buChar char="l"/>
        <a:defRPr sz="3200">
          <a:solidFill>
            <a:schemeClr val="bg2"/>
          </a:solidFill>
          <a:latin typeface="+mn-lt"/>
          <a:ea typeface="+mn-ea"/>
          <a:cs typeface="+mn-cs"/>
        </a:defRPr>
      </a:lvl1pPr>
      <a:lvl2pPr marL="742950" indent="-285750" algn="just"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just"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just"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just"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1.emf"/><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4.emf"/><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05878" y="4451350"/>
            <a:ext cx="8961120" cy="1143000"/>
          </a:xfrm>
          <a:prstGeom prst="rect">
            <a:avLst/>
          </a:prstGeom>
          <a:noFill/>
          <a:ln w="9525">
            <a:noFill/>
            <a:miter lim="800000"/>
          </a:ln>
        </p:spPr>
        <p:txBody>
          <a:bodyPr anchor="b"/>
          <a:lstStyle>
            <a:lvl1pPr algn="ctr" rtl="0" eaLnBrk="0" fontAlgn="base" hangingPunct="0">
              <a:spcBef>
                <a:spcPct val="0"/>
              </a:spcBef>
              <a:spcAft>
                <a:spcPct val="0"/>
              </a:spcAft>
              <a:defRPr kumimoji="1" sz="3200" b="1">
                <a:solidFill>
                  <a:srgbClr val="CC3300"/>
                </a:solidFill>
                <a:effectLst/>
                <a:latin typeface="隶书" panose="02010509060101010101" pitchFamily="49" charset="-122"/>
                <a:ea typeface="隶书" panose="02010509060101010101" pitchFamily="49" charset="-122"/>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9pPr>
          </a:lstStyle>
          <a:p>
            <a:pPr>
              <a:defRPr/>
            </a:pPr>
            <a:r>
              <a:rPr lang="zh-CN" altLang="en-US" sz="4800" kern="0" smtClean="0">
                <a:solidFill>
                  <a:schemeClr val="accent2">
                    <a:lumMod val="75000"/>
                  </a:schemeClr>
                </a:solidFill>
                <a:effectLst>
                  <a:outerShdw blurRad="38100" dist="38100" dir="2700000" algn="tl">
                    <a:srgbClr val="C0C0C0"/>
                  </a:outerShdw>
                </a:effectLst>
                <a:sym typeface="+mn-ea"/>
              </a:rPr>
              <a:t>第十六章</a:t>
            </a:r>
            <a:r>
              <a:rPr lang="en-US" altLang="zh-CN" sz="4800" kern="0" dirty="0" smtClean="0">
                <a:solidFill>
                  <a:schemeClr val="accent2">
                    <a:lumMod val="75000"/>
                  </a:schemeClr>
                </a:solidFill>
                <a:effectLst>
                  <a:outerShdw blurRad="38100" dist="38100" dir="2700000" algn="tl">
                    <a:srgbClr val="C0C0C0"/>
                  </a:outerShdw>
                </a:effectLst>
                <a:sym typeface="+mn-ea"/>
              </a:rPr>
              <a:t> </a:t>
            </a:r>
            <a:r>
              <a:rPr lang="zh-CN" altLang="en-US" sz="4800" kern="0" dirty="0" smtClean="0">
                <a:solidFill>
                  <a:schemeClr val="accent2">
                    <a:lumMod val="75000"/>
                  </a:schemeClr>
                </a:solidFill>
                <a:effectLst>
                  <a:outerShdw blurRad="38100" dist="38100" dir="2700000" algn="tl">
                    <a:srgbClr val="C0C0C0"/>
                  </a:outerShdw>
                </a:effectLst>
                <a:sym typeface="+mn-ea"/>
              </a:rPr>
              <a:t>查询优化</a:t>
            </a:r>
            <a:endParaRPr lang="en-US" altLang="zh-CN" sz="4800" kern="0" dirty="0" smtClean="0">
              <a:solidFill>
                <a:schemeClr val="accent2">
                  <a:lumMod val="75000"/>
                </a:schemeClr>
              </a:solidFill>
              <a:effectLst>
                <a:outerShdw blurRad="38100" dist="38100" dir="2700000" algn="tl">
                  <a:srgbClr val="C0C0C0"/>
                </a:outerShdw>
              </a:effectLst>
              <a:sym typeface="+mn-ea"/>
            </a:endParaRPr>
          </a:p>
          <a:p>
            <a:pPr>
              <a:defRPr/>
            </a:pPr>
            <a:r>
              <a:rPr lang="en-US" altLang="zh-CN" sz="4800" kern="0" dirty="0" smtClean="0">
                <a:solidFill>
                  <a:schemeClr val="accent2">
                    <a:lumMod val="75000"/>
                  </a:schemeClr>
                </a:solidFill>
                <a:effectLst>
                  <a:outerShdw blurRad="38100" dist="38100" dir="2700000" algn="tl">
                    <a:srgbClr val="C0C0C0"/>
                  </a:outerShdw>
                </a:effectLst>
                <a:sym typeface="+mn-ea"/>
              </a:rPr>
              <a:t>Chapter16 Query Optimization</a:t>
            </a:r>
            <a:endParaRPr lang="en-US" altLang="zh-CN" sz="4800" kern="0" dirty="0">
              <a:solidFill>
                <a:schemeClr val="accent2">
                  <a:lumMod val="75000"/>
                </a:schemeClr>
              </a:solidFill>
              <a:effectLst>
                <a:outerShdw blurRad="38100" dist="38100" dir="2700000" algn="tl">
                  <a:srgbClr val="C0C0C0"/>
                </a:outerShdw>
              </a:effectLst>
              <a:sym typeface="+mn-ea"/>
            </a:endParaRPr>
          </a:p>
        </p:txBody>
      </p:sp>
      <p:sp>
        <p:nvSpPr>
          <p:cNvPr id="11267" name="WordArt 3"/>
          <p:cNvSpPr>
            <a:spLocks noChangeArrowheads="1" noChangeShapeType="1" noTextEdit="1"/>
          </p:cNvSpPr>
          <p:nvPr/>
        </p:nvSpPr>
        <p:spPr bwMode="auto">
          <a:xfrm>
            <a:off x="304800" y="1944688"/>
            <a:ext cx="8610600" cy="1219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chemeClr val="bg2"/>
              </a:contourClr>
            </a:sp3d>
          </a:bodyPr>
          <a:lstStyle/>
          <a:p>
            <a:r>
              <a:rPr lang="en-US" altLang="zh-CN" sz="3200" b="1" kern="10">
                <a:ln w="9525">
                  <a:round/>
                  <a:headEnd/>
                  <a:tailEnd/>
                </a:ln>
                <a:solidFill>
                  <a:schemeClr val="bg2"/>
                </a:solidFill>
                <a:latin typeface="黑体" panose="02010609060101010101" pitchFamily="49" charset="-122"/>
                <a:ea typeface="黑体" panose="02010609060101010101" pitchFamily="49" charset="-122"/>
              </a:rPr>
              <a:t>DATABASE  SYSTEM  CONCEPTS</a:t>
            </a:r>
            <a:endParaRPr lang="zh-CN" altLang="en-US" sz="3200" b="1" kern="10">
              <a:ln w="9525">
                <a:round/>
                <a:headEnd/>
                <a:tailEnd/>
              </a:ln>
              <a:solidFill>
                <a:schemeClr val="bg2"/>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mtClean="0">
                <a:latin typeface="隶书" panose="02010509060101010101" pitchFamily="49" charset="-122"/>
              </a:rPr>
              <a:t>等价规则 </a:t>
            </a:r>
            <a:r>
              <a:rPr lang="en-US" altLang="zh-CN" smtClean="0">
                <a:latin typeface="隶书" panose="02010509060101010101" pitchFamily="49" charset="-122"/>
              </a:rPr>
              <a:t>(</a:t>
            </a:r>
            <a:r>
              <a:rPr lang="zh-CN" altLang="en-US" smtClean="0">
                <a:latin typeface="隶书" panose="02010509060101010101" pitchFamily="49" charset="-122"/>
              </a:rPr>
              <a:t>续</a:t>
            </a:r>
            <a:r>
              <a:rPr lang="en-US" altLang="zh-CN" smtClean="0">
                <a:latin typeface="隶书" panose="02010509060101010101" pitchFamily="49" charset="-122"/>
              </a:rPr>
              <a:t>)</a:t>
            </a:r>
          </a:p>
        </p:txBody>
      </p:sp>
      <p:sp>
        <p:nvSpPr>
          <p:cNvPr id="59395" name="Rectangle 3"/>
          <p:cNvSpPr>
            <a:spLocks noGrp="1" noChangeArrowheads="1"/>
          </p:cNvSpPr>
          <p:nvPr>
            <p:ph idx="1"/>
          </p:nvPr>
        </p:nvSpPr>
        <p:spPr>
          <a:xfrm>
            <a:off x="565150" y="1536700"/>
            <a:ext cx="7920038" cy="4903788"/>
          </a:xfrm>
        </p:spPr>
        <p:txBody>
          <a:bodyPr/>
          <a:lstStyle/>
          <a:p>
            <a:pPr algn="l"/>
            <a:r>
              <a:rPr lang="en-US" altLang="zh-CN" sz="2400" dirty="0" smtClean="0">
                <a:latin typeface="华文新魏" panose="02010800040101010101" pitchFamily="2" charset="-122"/>
                <a:ea typeface="华文新魏" panose="02010800040101010101" pitchFamily="2" charset="-122"/>
              </a:rPr>
              <a:t>7.</a:t>
            </a:r>
            <a:r>
              <a:rPr lang="zh-CN" altLang="en-US" sz="2400" dirty="0" smtClean="0">
                <a:latin typeface="华文新魏" panose="02010800040101010101" pitchFamily="2" charset="-122"/>
                <a:ea typeface="华文新魏" panose="02010800040101010101" pitchFamily="2" charset="-122"/>
              </a:rPr>
              <a:t>选择运算在下面两个条件下对</a:t>
            </a:r>
            <a:r>
              <a:rPr lang="en-US" altLang="zh-CN" sz="2400" dirty="0" smtClean="0">
                <a:latin typeface="华文新魏" panose="02010800040101010101" pitchFamily="2" charset="-122"/>
                <a:ea typeface="华文新魏" panose="02010800040101010101" pitchFamily="2" charset="-122"/>
              </a:rPr>
              <a:t>θ</a:t>
            </a:r>
            <a:r>
              <a:rPr lang="zh-CN" altLang="en-US" sz="2400" dirty="0" smtClean="0">
                <a:latin typeface="华文新魏" panose="02010800040101010101" pitchFamily="2" charset="-122"/>
                <a:ea typeface="华文新魏" panose="02010800040101010101" pitchFamily="2" charset="-122"/>
              </a:rPr>
              <a:t>连接运算具有分配律</a:t>
            </a:r>
            <a:r>
              <a:rPr lang="en-US" altLang="zh-CN" sz="2400" dirty="0" smtClean="0">
                <a:latin typeface="华文新魏" panose="02010800040101010101" pitchFamily="2" charset="-122"/>
                <a:ea typeface="华文新魏" panose="02010800040101010101" pitchFamily="2" charset="-122"/>
              </a:rPr>
              <a:t/>
            </a:r>
            <a:br>
              <a:rPr lang="en-US" altLang="zh-CN" sz="2400" dirty="0" smtClean="0">
                <a:latin typeface="华文新魏" panose="02010800040101010101" pitchFamily="2" charset="-122"/>
                <a:ea typeface="华文新魏" panose="02010800040101010101" pitchFamily="2" charset="-122"/>
              </a:rPr>
            </a:br>
            <a:r>
              <a:rPr lang="en-US" altLang="zh-CN" sz="2400" dirty="0" smtClean="0">
                <a:latin typeface="华文新魏" panose="02010800040101010101" pitchFamily="2" charset="-122"/>
                <a:ea typeface="华文新魏" panose="02010800040101010101" pitchFamily="2" charset="-122"/>
              </a:rPr>
              <a:t>(a) </a:t>
            </a:r>
            <a:r>
              <a:rPr lang="zh-CN" altLang="en-US" sz="2400" dirty="0" smtClean="0">
                <a:latin typeface="华文新魏" panose="02010800040101010101" pitchFamily="2" charset="-122"/>
                <a:ea typeface="华文新魏" panose="02010800040101010101" pitchFamily="2" charset="-122"/>
              </a:rPr>
              <a:t>当选择条件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5000" dirty="0" smtClean="0">
                <a:latin typeface="华文新魏" panose="02010800040101010101" pitchFamily="2" charset="-122"/>
                <a:ea typeface="华文新魏" panose="02010800040101010101" pitchFamily="2" charset="-122"/>
                <a:sym typeface="Greek Symbols" pitchFamily="18" charset="2"/>
              </a:rPr>
              <a:t>0 </a:t>
            </a:r>
            <a:r>
              <a:rPr lang="zh-CN" altLang="en-US" sz="2400" dirty="0" smtClean="0">
                <a:latin typeface="华文新魏" panose="02010800040101010101" pitchFamily="2" charset="-122"/>
                <a:ea typeface="华文新魏" panose="02010800040101010101" pitchFamily="2" charset="-122"/>
                <a:sym typeface="Greek Symbols" pitchFamily="18" charset="2"/>
              </a:rPr>
              <a:t>的所有属性只涉及参与连接运算的表达式之一 </a:t>
            </a:r>
            <a:r>
              <a:rPr lang="en-US" altLang="zh-CN" sz="2400" dirty="0" smtClean="0">
                <a:latin typeface="华文新魏" panose="02010800040101010101" pitchFamily="2" charset="-122"/>
                <a:ea typeface="华文新魏" panose="02010800040101010101" pitchFamily="2" charset="-122"/>
                <a:sym typeface="Greek Symbols" pitchFamily="18" charset="2"/>
              </a:rPr>
              <a:t>(</a:t>
            </a:r>
            <a:r>
              <a:rPr lang="zh-CN" altLang="en-US" sz="2400" dirty="0" smtClean="0">
                <a:latin typeface="华文新魏" panose="02010800040101010101" pitchFamily="2" charset="-122"/>
                <a:ea typeface="华文新魏" panose="02010800040101010101" pitchFamily="2" charset="-122"/>
                <a:sym typeface="Greek Symbols" pitchFamily="18" charset="2"/>
              </a:rPr>
              <a:t>比如 </a:t>
            </a:r>
            <a:r>
              <a:rPr lang="en-US" altLang="zh-CN" sz="2400" i="1" dirty="0" smtClean="0">
                <a:latin typeface="华文新魏" panose="02010800040101010101" pitchFamily="2" charset="-122"/>
                <a:ea typeface="华文新魏" panose="02010800040101010101" pitchFamily="2" charset="-122"/>
                <a:sym typeface="Greek Symbols" pitchFamily="18" charset="2"/>
              </a:rPr>
              <a:t>E</a:t>
            </a:r>
            <a:r>
              <a:rPr lang="en-US" altLang="zh-CN" sz="2400" baseline="-25000" dirty="0" smtClean="0">
                <a:latin typeface="华文新魏" panose="02010800040101010101" pitchFamily="2" charset="-122"/>
                <a:ea typeface="华文新魏" panose="02010800040101010101" pitchFamily="2" charset="-122"/>
                <a:sym typeface="Greek Symbols" pitchFamily="18" charset="2"/>
              </a:rPr>
              <a:t>1</a:t>
            </a:r>
            <a:r>
              <a:rPr lang="en-US" altLang="zh-CN" sz="2400" dirty="0" smtClean="0">
                <a:latin typeface="华文新魏" panose="02010800040101010101" pitchFamily="2" charset="-122"/>
                <a:ea typeface="华文新魏" panose="02010800040101010101" pitchFamily="2" charset="-122"/>
                <a:sym typeface="Greek Symbols" pitchFamily="18" charset="2"/>
              </a:rPr>
              <a:t>)</a:t>
            </a:r>
            <a:r>
              <a:rPr lang="zh-CN" altLang="en-US" sz="2400" dirty="0" smtClean="0">
                <a:latin typeface="华文新魏" panose="02010800040101010101" pitchFamily="2" charset="-122"/>
                <a:ea typeface="华文新魏" panose="02010800040101010101" pitchFamily="2" charset="-122"/>
                <a:sym typeface="Greek Symbols" pitchFamily="18" charset="2"/>
              </a:rPr>
              <a:t>时，满足分配律：</a:t>
            </a:r>
            <a:br>
              <a:rPr lang="zh-CN" altLang="en-US" sz="2400" dirty="0" smtClean="0">
                <a:latin typeface="华文新魏" panose="02010800040101010101" pitchFamily="2" charset="-122"/>
                <a:ea typeface="华文新魏" panose="02010800040101010101" pitchFamily="2" charset="-122"/>
                <a:sym typeface="Greek Symbols" pitchFamily="18" charset="2"/>
              </a:rPr>
            </a:br>
            <a:r>
              <a:rPr lang="zh-CN" altLang="en-US" sz="2400" dirty="0" smtClean="0">
                <a:latin typeface="华文新魏" panose="02010800040101010101" pitchFamily="2" charset="-122"/>
                <a:ea typeface="华文新魏" panose="02010800040101010101" pitchFamily="2" charset="-122"/>
                <a:sym typeface="Greek Symbols" pitchFamily="18" charset="2"/>
              </a:rPr>
              <a:t/>
            </a:r>
            <a:br>
              <a:rPr lang="zh-CN" altLang="en-US" sz="2400" dirty="0" smtClean="0">
                <a:latin typeface="华文新魏" panose="02010800040101010101" pitchFamily="2" charset="-122"/>
                <a:ea typeface="华文新魏" panose="02010800040101010101" pitchFamily="2" charset="-122"/>
                <a:sym typeface="Greek Symbols" pitchFamily="18" charset="2"/>
              </a:rPr>
            </a:br>
            <a:r>
              <a:rPr lang="zh-CN" altLang="en-US" sz="2400" dirty="0" smtClean="0">
                <a:latin typeface="华文新魏" panose="02010800040101010101" pitchFamily="2" charset="-122"/>
                <a:ea typeface="华文新魏" panose="02010800040101010101" pitchFamily="2" charset="-122"/>
                <a:sym typeface="Greek Symbols" pitchFamily="18" charset="2"/>
              </a:rPr>
              <a:t>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a:t>
            </a:r>
            <a:r>
              <a:rPr lang="zh-CN" altLang="en-US" sz="24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0</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E</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1 </a:t>
            </a:r>
            <a:r>
              <a:rPr lang="zh-CN" altLang="zh-CN" sz="2400" dirty="0" smtClean="0">
                <a:latin typeface="华文新魏" panose="02010800040101010101" pitchFamily="2" charset="-122"/>
                <a:ea typeface="华文新魏" panose="02010800040101010101" pitchFamily="2" charset="-122"/>
              </a:rPr>
              <a:t>⋈</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E</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2</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0</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(E</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1</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zh-CN" sz="2400" dirty="0" smtClean="0">
                <a:latin typeface="华文新魏" panose="02010800040101010101" pitchFamily="2" charset="-122"/>
                <a:ea typeface="华文新魏" panose="02010800040101010101" pitchFamily="2" charset="-122"/>
              </a:rPr>
              <a:t>⋈</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E</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2</a:t>
            </a:r>
            <a:r>
              <a:rPr lang="en-US" altLang="zh-CN" sz="2400" dirty="0" smtClean="0">
                <a:latin typeface="华文新魏" panose="02010800040101010101" pitchFamily="2" charset="-122"/>
                <a:ea typeface="华文新魏" panose="02010800040101010101" pitchFamily="2" charset="-122"/>
                <a:sym typeface="Greek Symbols" pitchFamily="18" charset="2"/>
              </a:rPr>
              <a:t> </a:t>
            </a:r>
            <a:br>
              <a:rPr lang="en-US" altLang="zh-CN" sz="2400" dirty="0" smtClean="0">
                <a:latin typeface="华文新魏" panose="02010800040101010101" pitchFamily="2" charset="-122"/>
                <a:ea typeface="华文新魏" panose="02010800040101010101" pitchFamily="2" charset="-122"/>
                <a:sym typeface="Greek Symbols" pitchFamily="18" charset="2"/>
              </a:rPr>
            </a:br>
            <a:endParaRPr lang="en-US" altLang="zh-CN" sz="2400" dirty="0" smtClean="0">
              <a:latin typeface="华文新魏" panose="02010800040101010101" pitchFamily="2" charset="-122"/>
              <a:ea typeface="华文新魏" panose="02010800040101010101" pitchFamily="2" charset="-122"/>
              <a:sym typeface="Greek Symbols" pitchFamily="18" charset="2"/>
            </a:endParaRPr>
          </a:p>
          <a:p>
            <a:pPr algn="l">
              <a:buFont typeface="Monotype Sorts"/>
              <a:buNone/>
            </a:pPr>
            <a:r>
              <a:rPr lang="en-US" altLang="zh-CN" sz="2400" dirty="0" smtClean="0">
                <a:latin typeface="华文新魏" panose="02010800040101010101" pitchFamily="2" charset="-122"/>
                <a:ea typeface="华文新魏" panose="02010800040101010101" pitchFamily="2" charset="-122"/>
                <a:sym typeface="Greek Symbols" pitchFamily="18" charset="2"/>
              </a:rPr>
              <a:t>	(b) </a:t>
            </a:r>
            <a:r>
              <a:rPr lang="zh-CN" altLang="en-US" sz="2400" dirty="0" smtClean="0">
                <a:latin typeface="华文新魏" panose="02010800040101010101" pitchFamily="2" charset="-122"/>
                <a:ea typeface="华文新魏" panose="02010800040101010101" pitchFamily="2" charset="-122"/>
                <a:sym typeface="Greek Symbols" pitchFamily="18" charset="2"/>
              </a:rPr>
              <a:t>当选择条件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5000" dirty="0" smtClean="0">
                <a:latin typeface="华文新魏" panose="02010800040101010101" pitchFamily="2" charset="-122"/>
                <a:ea typeface="华文新魏" panose="02010800040101010101" pitchFamily="2" charset="-122"/>
                <a:sym typeface="Greek Symbols" pitchFamily="18" charset="2"/>
              </a:rPr>
              <a:t>1 </a:t>
            </a:r>
            <a:r>
              <a:rPr lang="zh-CN" altLang="en-US" sz="2400" dirty="0" smtClean="0">
                <a:latin typeface="华文新魏" panose="02010800040101010101" pitchFamily="2" charset="-122"/>
                <a:ea typeface="华文新魏" panose="02010800040101010101" pitchFamily="2" charset="-122"/>
                <a:sym typeface="Greek Symbols" pitchFamily="18" charset="2"/>
              </a:rPr>
              <a:t>只涉及 </a:t>
            </a:r>
            <a:r>
              <a:rPr lang="en-US" altLang="zh-CN" sz="2400" i="1" dirty="0" smtClean="0">
                <a:latin typeface="华文新魏" panose="02010800040101010101" pitchFamily="2" charset="-122"/>
                <a:ea typeface="华文新魏" panose="02010800040101010101" pitchFamily="2" charset="-122"/>
                <a:sym typeface="Greek Symbols" pitchFamily="18" charset="2"/>
              </a:rPr>
              <a:t>E</a:t>
            </a:r>
            <a:r>
              <a:rPr lang="en-US" altLang="zh-CN" sz="2400" baseline="-25000" dirty="0" smtClean="0">
                <a:latin typeface="华文新魏" panose="02010800040101010101" pitchFamily="2" charset="-122"/>
                <a:ea typeface="华文新魏" panose="02010800040101010101" pitchFamily="2" charset="-122"/>
                <a:sym typeface="Greek Symbols" pitchFamily="18" charset="2"/>
              </a:rPr>
              <a:t>1</a:t>
            </a:r>
            <a:r>
              <a:rPr lang="en-US" altLang="zh-CN" sz="2400" dirty="0" smtClean="0">
                <a:latin typeface="华文新魏" panose="02010800040101010101" pitchFamily="2" charset="-122"/>
                <a:ea typeface="华文新魏" panose="02010800040101010101" pitchFamily="2" charset="-122"/>
                <a:sym typeface="Greek Symbols" pitchFamily="18" charset="2"/>
              </a:rPr>
              <a:t> </a:t>
            </a:r>
            <a:r>
              <a:rPr lang="zh-CN" altLang="en-US" sz="2400" dirty="0" smtClean="0">
                <a:latin typeface="华文新魏" panose="02010800040101010101" pitchFamily="2" charset="-122"/>
                <a:ea typeface="华文新魏" panose="02010800040101010101" pitchFamily="2" charset="-122"/>
                <a:sym typeface="Greek Symbols" pitchFamily="18" charset="2"/>
              </a:rPr>
              <a:t>的属性，选择条件</a:t>
            </a:r>
            <a:r>
              <a:rPr lang="zh-CN" altLang="en-US" sz="2400" i="1" dirty="0" smtClean="0">
                <a:latin typeface="华文新魏" panose="02010800040101010101" pitchFamily="2" charset="-122"/>
                <a:ea typeface="华文新魏" panose="02010800040101010101" pitchFamily="2" charset="-122"/>
                <a:sym typeface="Greek Symbols" pitchFamily="18" charset="2"/>
              </a:rPr>
              <a:t>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5000" dirty="0" smtClean="0">
                <a:latin typeface="华文新魏" panose="02010800040101010101" pitchFamily="2" charset="-122"/>
                <a:ea typeface="华文新魏" panose="02010800040101010101" pitchFamily="2" charset="-122"/>
                <a:sym typeface="Greek Symbols" pitchFamily="18" charset="2"/>
              </a:rPr>
              <a:t>2 </a:t>
            </a:r>
            <a:r>
              <a:rPr lang="zh-CN" altLang="en-US" sz="2400" dirty="0" smtClean="0">
                <a:latin typeface="华文新魏" panose="02010800040101010101" pitchFamily="2" charset="-122"/>
                <a:ea typeface="华文新魏" panose="02010800040101010101" pitchFamily="2" charset="-122"/>
                <a:sym typeface="Greek Symbols" pitchFamily="18" charset="2"/>
              </a:rPr>
              <a:t>只涉及 </a:t>
            </a:r>
            <a:r>
              <a:rPr lang="en-US" altLang="zh-CN" sz="2400" i="1" dirty="0" smtClean="0">
                <a:latin typeface="华文新魏" panose="02010800040101010101" pitchFamily="2" charset="-122"/>
                <a:ea typeface="华文新魏" panose="02010800040101010101" pitchFamily="2" charset="-122"/>
                <a:sym typeface="Greek Symbols" pitchFamily="18" charset="2"/>
              </a:rPr>
              <a:t>E</a:t>
            </a:r>
            <a:r>
              <a:rPr lang="en-US" altLang="zh-CN" sz="2400" baseline="-25000" dirty="0" smtClean="0">
                <a:latin typeface="华文新魏" panose="02010800040101010101" pitchFamily="2" charset="-122"/>
                <a:ea typeface="华文新魏" panose="02010800040101010101" pitchFamily="2" charset="-122"/>
                <a:sym typeface="Greek Symbols" pitchFamily="18" charset="2"/>
              </a:rPr>
              <a:t>2 </a:t>
            </a:r>
            <a:r>
              <a:rPr lang="zh-CN" altLang="en-US" sz="2400" dirty="0" smtClean="0">
                <a:latin typeface="华文新魏" panose="02010800040101010101" pitchFamily="2" charset="-122"/>
                <a:ea typeface="华文新魏" panose="02010800040101010101" pitchFamily="2" charset="-122"/>
                <a:sym typeface="Greek Symbols" pitchFamily="18" charset="2"/>
              </a:rPr>
              <a:t>的属性时，满足分配律：</a:t>
            </a:r>
          </a:p>
          <a:p>
            <a:pPr algn="l">
              <a:buFont typeface="Monotype Sorts"/>
              <a:buNone/>
            </a:pP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1</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E</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1</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zh-CN" sz="2400" dirty="0" smtClean="0">
                <a:latin typeface="华文新魏" panose="02010800040101010101" pitchFamily="2" charset="-122"/>
                <a:ea typeface="华文新魏" panose="02010800040101010101" pitchFamily="2" charset="-122"/>
              </a:rPr>
              <a:t>⋈</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E</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2</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1</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(E</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1</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zh-CN" sz="2400" dirty="0" smtClean="0">
                <a:latin typeface="华文新魏" panose="02010800040101010101" pitchFamily="2" charset="-122"/>
                <a:ea typeface="华文新魏" panose="02010800040101010101" pitchFamily="2" charset="-122"/>
              </a:rPr>
              <a:t>⋈</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(E</a:t>
            </a:r>
            <a:r>
              <a:rPr lang="en-US" altLang="zh-CN" sz="2400" baseline="-25000" dirty="0" smtClean="0">
                <a:latin typeface="华文新魏" panose="02010800040101010101" pitchFamily="2" charset="-122"/>
                <a:ea typeface="华文新魏" panose="02010800040101010101" pitchFamily="2" charset="-122"/>
                <a:sym typeface="Symbol" panose="05050102010706020507" pitchFamily="18" charset="2"/>
              </a:rPr>
              <a:t>2</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p>
        </p:txBody>
      </p:sp>
      <p:sp>
        <p:nvSpPr>
          <p:cNvPr id="59396" name="AutoShape 7"/>
          <p:cNvSpPr>
            <a:spLocks noChangeArrowheads="1"/>
          </p:cNvSpPr>
          <p:nvPr/>
        </p:nvSpPr>
        <p:spPr bwMode="auto">
          <a:xfrm rot="5400000">
            <a:off x="3251201" y="27146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59397" name="AutoShape 8"/>
          <p:cNvSpPr>
            <a:spLocks noChangeArrowheads="1"/>
          </p:cNvSpPr>
          <p:nvPr/>
        </p:nvSpPr>
        <p:spPr bwMode="auto">
          <a:xfrm rot="5400000">
            <a:off x="3455987" y="44307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59398" name="AutoShape 9"/>
          <p:cNvSpPr>
            <a:spLocks noChangeArrowheads="1"/>
          </p:cNvSpPr>
          <p:nvPr/>
        </p:nvSpPr>
        <p:spPr bwMode="auto">
          <a:xfrm rot="5400000">
            <a:off x="6215063" y="269557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59399" name="AutoShape 10"/>
          <p:cNvSpPr>
            <a:spLocks noChangeArrowheads="1"/>
          </p:cNvSpPr>
          <p:nvPr/>
        </p:nvSpPr>
        <p:spPr bwMode="auto">
          <a:xfrm rot="5400000">
            <a:off x="6483351" y="44418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59400"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DA61858-EC1B-461F-BAC4-9BC84AC55B85}" type="slidenum">
              <a:rPr altLang="en-US" noProof="1">
                <a:solidFill>
                  <a:schemeClr val="accent2"/>
                </a:solidFill>
                <a:latin typeface="Times New Roman" panose="02020603050405020304" pitchFamily="18" charset="0"/>
                <a:ea typeface="华文楷体" panose="02010600040101010101" pitchFamily="2" charset="-122"/>
              </a:rPr>
              <a:pPr/>
              <a:t>10</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439738" y="387350"/>
            <a:ext cx="8077200" cy="609600"/>
          </a:xfrm>
        </p:spPr>
        <p:txBody>
          <a:bodyPr/>
          <a:lstStyle/>
          <a:p>
            <a:pPr>
              <a:defRPr/>
            </a:pPr>
            <a:r>
              <a:rPr kumimoji="1" lang="zh-CN" altLang="en-US" dirty="0" smtClean="0">
                <a:latin typeface="+mj-ea"/>
              </a:rPr>
              <a:t>等价规则的图形化表示</a:t>
            </a:r>
          </a:p>
        </p:txBody>
      </p:sp>
      <p:pic>
        <p:nvPicPr>
          <p:cNvPr id="58371"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44600" y="1517141"/>
            <a:ext cx="6502400" cy="4876800"/>
          </a:xfrm>
        </p:spPr>
      </p:pic>
      <p:sp>
        <p:nvSpPr>
          <p:cNvPr id="58372"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28FA4D5-8F15-44D2-AA79-1A51827AA21D}" type="slidenum">
              <a:rPr altLang="en-US" noProof="1">
                <a:solidFill>
                  <a:schemeClr val="accent2"/>
                </a:solidFill>
                <a:latin typeface="Times New Roman" panose="02020603050405020304" pitchFamily="18" charset="0"/>
                <a:ea typeface="华文楷体" panose="02010600040101010101" pitchFamily="2" charset="-122"/>
              </a:rPr>
              <a:pPr/>
              <a:t>11</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smtClean="0">
                <a:latin typeface="隶书" panose="02010509060101010101" pitchFamily="49" charset="-122"/>
              </a:rPr>
              <a:t>等价规则 </a:t>
            </a:r>
            <a:r>
              <a:rPr lang="en-US" altLang="zh-CN" smtClean="0">
                <a:latin typeface="隶书" panose="02010509060101010101" pitchFamily="49" charset="-122"/>
              </a:rPr>
              <a:t>(</a:t>
            </a:r>
            <a:r>
              <a:rPr lang="zh-CN" altLang="en-US" smtClean="0">
                <a:latin typeface="隶书" panose="02010509060101010101" pitchFamily="49" charset="-122"/>
              </a:rPr>
              <a:t>续</a:t>
            </a:r>
            <a:r>
              <a:rPr lang="en-US" altLang="zh-CN" smtClean="0">
                <a:latin typeface="隶书" panose="02010509060101010101" pitchFamily="49" charset="-122"/>
              </a:rPr>
              <a:t>)</a:t>
            </a:r>
          </a:p>
        </p:txBody>
      </p:sp>
      <p:sp>
        <p:nvSpPr>
          <p:cNvPr id="60419" name="Rectangle 3"/>
          <p:cNvSpPr>
            <a:spLocks noGrp="1" noChangeArrowheads="1"/>
          </p:cNvSpPr>
          <p:nvPr>
            <p:ph idx="1"/>
          </p:nvPr>
        </p:nvSpPr>
        <p:spPr>
          <a:xfrm>
            <a:off x="441325" y="1441450"/>
            <a:ext cx="7604125" cy="4827588"/>
          </a:xfrm>
        </p:spPr>
        <p:txBody>
          <a:bodyPr/>
          <a:lstStyle/>
          <a:p>
            <a:pPr algn="l">
              <a:tabLst>
                <a:tab pos="3087688" algn="ctr"/>
              </a:tabLst>
            </a:pPr>
            <a:r>
              <a:rPr lang="en-US" altLang="zh-CN" sz="2400" dirty="0" smtClean="0">
                <a:latin typeface="华文新魏" panose="02010800040101010101" pitchFamily="2" charset="-122"/>
                <a:ea typeface="华文新魏" panose="02010800040101010101" pitchFamily="2" charset="-122"/>
              </a:rPr>
              <a:t>8.</a:t>
            </a:r>
            <a:r>
              <a:rPr lang="zh-CN" altLang="en-US" sz="2400" dirty="0" smtClean="0">
                <a:latin typeface="华文新魏" panose="02010800040101010101" pitchFamily="2" charset="-122"/>
                <a:ea typeface="华文新魏" panose="02010800040101010101" pitchFamily="2" charset="-122"/>
              </a:rPr>
              <a:t>投影运算在下列条件下对</a:t>
            </a:r>
            <a:r>
              <a:rPr lang="en-US" altLang="zh-CN" sz="2400" dirty="0" smtClean="0">
                <a:solidFill>
                  <a:srgbClr val="000000"/>
                </a:solidFill>
                <a:latin typeface="华文新魏" panose="02010800040101010101" pitchFamily="2" charset="-122"/>
                <a:ea typeface="华文新魏" panose="02010800040101010101" pitchFamily="2" charset="-122"/>
              </a:rPr>
              <a:t>θ</a:t>
            </a:r>
            <a:r>
              <a:rPr lang="zh-CN" altLang="en-US" sz="2400" dirty="0" smtClean="0">
                <a:latin typeface="华文新魏" panose="02010800040101010101" pitchFamily="2" charset="-122"/>
                <a:ea typeface="华文新魏" panose="02010800040101010101" pitchFamily="2" charset="-122"/>
              </a:rPr>
              <a:t>连接运算具有分配律</a:t>
            </a:r>
            <a:r>
              <a:rPr lang="zh-CN" altLang="en-US" sz="2000" dirty="0" smtClean="0">
                <a:latin typeface="华文新魏" panose="02010800040101010101" pitchFamily="2" charset="-122"/>
                <a:ea typeface="华文新魏" panose="02010800040101010101" pitchFamily="2" charset="-122"/>
              </a:rPr>
              <a:t> </a:t>
            </a:r>
            <a:endParaRPr lang="en-US" altLang="zh-CN" sz="2000" dirty="0" smtClean="0">
              <a:latin typeface="华文新魏" panose="02010800040101010101" pitchFamily="2" charset="-122"/>
              <a:ea typeface="华文新魏" panose="02010800040101010101" pitchFamily="2" charset="-122"/>
            </a:endParaRPr>
          </a:p>
          <a:p>
            <a:pPr algn="l">
              <a:buFont typeface="Monotype Sorts"/>
              <a:buNone/>
              <a:tabLst>
                <a:tab pos="3087688" algn="ctr"/>
              </a:tabLst>
            </a:pPr>
            <a:r>
              <a:rPr lang="en-US" altLang="zh-CN" sz="2000" dirty="0" smtClean="0">
                <a:latin typeface="华文新魏" panose="02010800040101010101" pitchFamily="2" charset="-122"/>
                <a:ea typeface="华文新魏" panose="02010800040101010101" pitchFamily="2" charset="-122"/>
              </a:rPr>
              <a:t>	(a) </a:t>
            </a:r>
            <a:r>
              <a:rPr lang="zh-CN" altLang="en-US" sz="2000" dirty="0" smtClean="0">
                <a:latin typeface="华文新魏" panose="02010800040101010101" pitchFamily="2" charset="-122"/>
                <a:ea typeface="华文新魏" panose="02010800040101010101" pitchFamily="2" charset="-122"/>
              </a:rPr>
              <a:t>假设连接条件 </a:t>
            </a:r>
            <a:r>
              <a:rPr lang="zh-CN" altLang="en-US" sz="2000" dirty="0" smtClean="0">
                <a:solidFill>
                  <a:srgbClr val="000000"/>
                </a:solidFill>
                <a:latin typeface="华文新魏" panose="02010800040101010101" pitchFamily="2" charset="-122"/>
                <a:ea typeface="华文新魏" panose="02010800040101010101" pitchFamily="2" charset="-122"/>
                <a:sym typeface="Symbol" panose="05050102010706020507" pitchFamily="18" charset="2"/>
              </a:rPr>
              <a:t></a:t>
            </a:r>
            <a:r>
              <a:rPr lang="zh-CN" altLang="en-US" sz="2000" dirty="0" smtClean="0">
                <a:latin typeface="华文新魏" panose="02010800040101010101" pitchFamily="2" charset="-122"/>
                <a:ea typeface="华文新魏" panose="02010800040101010101" pitchFamily="2" charset="-122"/>
                <a:sym typeface="Greek Symbols" pitchFamily="18" charset="2"/>
              </a:rPr>
              <a:t> 只涉及 </a:t>
            </a:r>
            <a:r>
              <a:rPr lang="en-US" altLang="zh-CN" sz="2000" i="1" dirty="0" smtClean="0">
                <a:latin typeface="华文新魏" panose="02010800040101010101" pitchFamily="2" charset="-122"/>
                <a:ea typeface="华文新魏" panose="02010800040101010101" pitchFamily="2" charset="-122"/>
                <a:sym typeface="Greek Symbols" pitchFamily="18" charset="2"/>
              </a:rPr>
              <a:t>L</a:t>
            </a:r>
            <a:r>
              <a:rPr lang="en-US" altLang="zh-CN" sz="2000" baseline="-25000" dirty="0" smtClean="0">
                <a:latin typeface="华文新魏" panose="02010800040101010101" pitchFamily="2" charset="-122"/>
                <a:ea typeface="华文新魏" panose="02010800040101010101" pitchFamily="2" charset="-122"/>
                <a:sym typeface="Greek Symbols" pitchFamily="18" charset="2"/>
              </a:rPr>
              <a:t>1</a:t>
            </a:r>
            <a:r>
              <a:rPr lang="en-US" altLang="zh-CN" sz="2000" dirty="0" smtClean="0">
                <a:latin typeface="华文新魏" panose="02010800040101010101" pitchFamily="2" charset="-122"/>
                <a:ea typeface="华文新魏" panose="02010800040101010101" pitchFamily="2" charset="-122"/>
                <a:sym typeface="Greek Symbols" pitchFamily="18" charset="2"/>
              </a:rPr>
              <a:t>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L</a:t>
            </a:r>
            <a:r>
              <a:rPr lang="en-US" altLang="zh-CN" sz="2000" baseline="-25000" dirty="0" smtClean="0">
                <a:latin typeface="华文新魏" panose="02010800040101010101" pitchFamily="2" charset="-122"/>
                <a:ea typeface="华文新魏" panose="02010800040101010101" pitchFamily="2" charset="-122"/>
                <a:sym typeface="Symbol" panose="05050102010706020507" pitchFamily="18" charset="2"/>
              </a:rPr>
              <a:t>2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中的属性</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r>
            <a:b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b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000" baseline="-25000" dirty="0" smtClean="0">
                <a:latin typeface="华文新魏" panose="02010800040101010101" pitchFamily="2" charset="-122"/>
                <a:ea typeface="华文新魏" panose="02010800040101010101" pitchFamily="2" charset="-122"/>
                <a:sym typeface="Symbol" panose="05050102010706020507" pitchFamily="18" charset="2"/>
              </a:rPr>
              <a:t>L1∪L2</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(E</a:t>
            </a:r>
            <a:r>
              <a:rPr lang="en-US" altLang="zh-CN" sz="2000" baseline="-25000" dirty="0" smtClean="0">
                <a:latin typeface="华文新魏" panose="02010800040101010101" pitchFamily="2" charset="-122"/>
                <a:ea typeface="华文新魏" panose="02010800040101010101" pitchFamily="2" charset="-122"/>
                <a:sym typeface="Symbol" panose="05050102010706020507" pitchFamily="18" charset="2"/>
              </a:rPr>
              <a:t>1</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zh-CN" sz="2000" dirty="0" smtClean="0">
                <a:latin typeface="华文新魏" panose="02010800040101010101" pitchFamily="2" charset="-122"/>
                <a:ea typeface="华文新魏" panose="02010800040101010101" pitchFamily="2" charset="-122"/>
              </a:rPr>
              <a:t>⋈</a:t>
            </a:r>
            <a:r>
              <a:rPr lang="en-US" altLang="zh-CN" sz="2000" baseline="-25000" dirty="0" smtClean="0">
                <a:sym typeface="Symbol" panose="05050102010706020507" pitchFamily="18" charset="2"/>
              </a:rPr>
              <a:t></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E</a:t>
            </a:r>
            <a:r>
              <a:rPr lang="en-US" altLang="zh-CN" sz="2000" baseline="-25000" dirty="0" smtClean="0">
                <a:latin typeface="华文新魏" panose="02010800040101010101" pitchFamily="2" charset="-122"/>
                <a:ea typeface="华文新魏" panose="02010800040101010101" pitchFamily="2" charset="-122"/>
                <a:sym typeface="Symbol" panose="05050102010706020507" pitchFamily="18" charset="2"/>
              </a:rPr>
              <a:t>2</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baseline="-25000" dirty="0" smtClean="0">
                <a:latin typeface="华文新魏" panose="02010800040101010101" pitchFamily="2" charset="-122"/>
                <a:ea typeface="华文新魏" panose="02010800040101010101" pitchFamily="2" charset="-122"/>
                <a:sym typeface="Symbol" panose="05050102010706020507" pitchFamily="18" charset="2"/>
              </a:rPr>
              <a:t>L1</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(E</a:t>
            </a:r>
            <a:r>
              <a:rPr lang="en-US" altLang="zh-CN" sz="2000" baseline="-25000" dirty="0" smtClean="0">
                <a:latin typeface="华文新魏" panose="02010800040101010101" pitchFamily="2" charset="-122"/>
                <a:ea typeface="华文新魏" panose="02010800040101010101" pitchFamily="2" charset="-122"/>
                <a:sym typeface="Symbol" panose="05050102010706020507" pitchFamily="18" charset="2"/>
              </a:rPr>
              <a:t>1</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zh-CN" sz="2000" dirty="0" smtClean="0">
                <a:latin typeface="华文新魏" panose="02010800040101010101" pitchFamily="2" charset="-122"/>
                <a:ea typeface="华文新魏" panose="02010800040101010101" pitchFamily="2" charset="-122"/>
              </a:rPr>
              <a:t>⋈</a:t>
            </a:r>
            <a:r>
              <a:rPr lang="en-US" altLang="zh-CN" sz="2000" baseline="-25000" dirty="0" smtClean="0">
                <a:sym typeface="Symbol" panose="05050102010706020507" pitchFamily="18" charset="2"/>
              </a:rPr>
              <a:t></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baseline="-25000" dirty="0" smtClean="0">
                <a:latin typeface="华文新魏" panose="02010800040101010101" pitchFamily="2" charset="-122"/>
                <a:ea typeface="华文新魏" panose="02010800040101010101" pitchFamily="2" charset="-122"/>
                <a:sym typeface="Symbol" panose="05050102010706020507" pitchFamily="18" charset="2"/>
              </a:rPr>
              <a:t>L2</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(E</a:t>
            </a:r>
            <a:r>
              <a:rPr lang="en-US" altLang="zh-CN" sz="2000" baseline="-25000" dirty="0" smtClean="0">
                <a:latin typeface="华文新魏" panose="02010800040101010101" pitchFamily="2" charset="-122"/>
                <a:ea typeface="华文新魏" panose="02010800040101010101" pitchFamily="2" charset="-122"/>
                <a:sym typeface="Symbol" panose="05050102010706020507" pitchFamily="18" charset="2"/>
              </a:rPr>
              <a:t>2</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p>
          <a:p>
            <a:pPr algn="l">
              <a:buFont typeface="Monotype Sorts"/>
              <a:buNone/>
              <a:tabLst>
                <a:tab pos="3087688" algn="ctr"/>
              </a:tabLst>
            </a:pP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(b)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考虑连接 </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E</a:t>
            </a:r>
            <a:r>
              <a:rPr lang="en-US" altLang="zh-CN" sz="2000" baseline="-25000" dirty="0" smtClean="0">
                <a:latin typeface="华文新魏" panose="02010800040101010101" pitchFamily="2" charset="-122"/>
                <a:ea typeface="华文新魏" panose="02010800040101010101" pitchFamily="2" charset="-122"/>
                <a:sym typeface="Symbol" panose="05050102010706020507" pitchFamily="18" charset="2"/>
              </a:rPr>
              <a:t>1  </a:t>
            </a:r>
            <a:r>
              <a:rPr lang="zh-CN" altLang="zh-CN" sz="2000" dirty="0" smtClean="0">
                <a:latin typeface="华文新魏" panose="02010800040101010101" pitchFamily="2" charset="-122"/>
                <a:ea typeface="华文新魏" panose="02010800040101010101" pitchFamily="2" charset="-122"/>
              </a:rPr>
              <a:t>⋈</a:t>
            </a:r>
            <a:r>
              <a:rPr lang="en-US" altLang="zh-CN" sz="20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i="1" dirty="0" smtClean="0">
                <a:latin typeface="华文新魏" panose="02010800040101010101" pitchFamily="2" charset="-122"/>
                <a:ea typeface="华文新魏" panose="02010800040101010101" pitchFamily="2" charset="-122"/>
                <a:sym typeface="Greek Symbols" pitchFamily="18" charset="2"/>
              </a:rPr>
              <a:t> E</a:t>
            </a:r>
            <a:r>
              <a:rPr lang="en-US" altLang="zh-CN" sz="2000" baseline="-25000" dirty="0" smtClean="0">
                <a:latin typeface="华文新魏" panose="02010800040101010101" pitchFamily="2" charset="-122"/>
                <a:ea typeface="华文新魏" panose="02010800040101010101" pitchFamily="2" charset="-122"/>
                <a:sym typeface="Greek Symbols" pitchFamily="18" charset="2"/>
              </a:rPr>
              <a:t>2</a:t>
            </a:r>
            <a:endParaRPr lang="en-US" altLang="zh-CN" sz="2000" dirty="0" smtClean="0">
              <a:latin typeface="华文新魏" panose="02010800040101010101" pitchFamily="2" charset="-122"/>
              <a:ea typeface="华文新魏" panose="02010800040101010101" pitchFamily="2" charset="-122"/>
              <a:sym typeface="Greek Symbols" pitchFamily="18" charset="2"/>
            </a:endParaRPr>
          </a:p>
          <a:p>
            <a:pPr lvl="1" algn="l">
              <a:tabLst>
                <a:tab pos="3087688" algn="ctr"/>
              </a:tabLst>
            </a:pPr>
            <a:r>
              <a:rPr lang="zh-CN" altLang="en-US" sz="1800" dirty="0" smtClean="0">
                <a:latin typeface="华文新魏" panose="02010800040101010101" pitchFamily="2" charset="-122"/>
                <a:ea typeface="华文新魏" panose="02010800040101010101" pitchFamily="2" charset="-122"/>
                <a:sym typeface="Greek Symbols" pitchFamily="18" charset="2"/>
              </a:rPr>
              <a:t> 令 </a:t>
            </a:r>
            <a:r>
              <a:rPr lang="en-US" altLang="zh-CN" sz="1800" i="1" dirty="0" smtClean="0">
                <a:latin typeface="华文新魏" panose="02010800040101010101" pitchFamily="2" charset="-122"/>
                <a:ea typeface="华文新魏" panose="02010800040101010101" pitchFamily="2" charset="-122"/>
                <a:sym typeface="Greek Symbols" pitchFamily="18" charset="2"/>
              </a:rPr>
              <a:t>L</a:t>
            </a:r>
            <a:r>
              <a:rPr lang="en-US" altLang="zh-CN" sz="1800" baseline="-25000" dirty="0" smtClean="0">
                <a:latin typeface="华文新魏" panose="02010800040101010101" pitchFamily="2" charset="-122"/>
                <a:ea typeface="华文新魏" panose="02010800040101010101" pitchFamily="2" charset="-122"/>
                <a:sym typeface="Greek Symbols" pitchFamily="18" charset="2"/>
              </a:rPr>
              <a:t>1</a:t>
            </a:r>
            <a:r>
              <a:rPr lang="en-US" altLang="zh-CN" sz="1800" dirty="0" smtClean="0">
                <a:latin typeface="华文新魏" panose="02010800040101010101" pitchFamily="2" charset="-122"/>
                <a:ea typeface="华文新魏" panose="02010800040101010101" pitchFamily="2" charset="-122"/>
                <a:sym typeface="Greek Symbols" pitchFamily="18" charset="2"/>
              </a:rPr>
              <a:t> </a:t>
            </a:r>
            <a:r>
              <a:rPr lang="zh-CN" altLang="en-US" sz="1800" dirty="0" smtClean="0">
                <a:latin typeface="华文新魏" panose="02010800040101010101" pitchFamily="2" charset="-122"/>
                <a:ea typeface="华文新魏" panose="02010800040101010101" pitchFamily="2" charset="-122"/>
                <a:sym typeface="Greek Symbols" pitchFamily="18" charset="2"/>
              </a:rPr>
              <a:t>和 </a:t>
            </a:r>
            <a:r>
              <a:rPr lang="en-US" altLang="zh-CN" sz="1800" i="1" dirty="0" smtClean="0">
                <a:latin typeface="华文新魏" panose="02010800040101010101" pitchFamily="2" charset="-122"/>
                <a:ea typeface="华文新魏" panose="02010800040101010101" pitchFamily="2" charset="-122"/>
                <a:sym typeface="Symbol" panose="05050102010706020507" pitchFamily="18" charset="2"/>
              </a:rPr>
              <a:t>L</a:t>
            </a:r>
            <a:r>
              <a:rPr lang="en-US" altLang="zh-CN" sz="1800" baseline="-25000" dirty="0" smtClean="0">
                <a:latin typeface="华文新魏" panose="02010800040101010101" pitchFamily="2" charset="-122"/>
                <a:ea typeface="华文新魏" panose="02010800040101010101" pitchFamily="2" charset="-122"/>
                <a:sym typeface="Symbol" panose="05050102010706020507" pitchFamily="18" charset="2"/>
              </a:rPr>
              <a:t>2</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分别代表 </a:t>
            </a:r>
            <a:r>
              <a:rPr lang="en-US" altLang="zh-CN" sz="1800" i="1" dirty="0" smtClean="0">
                <a:latin typeface="华文新魏" panose="02010800040101010101" pitchFamily="2" charset="-122"/>
                <a:ea typeface="华文新魏" panose="02010800040101010101" pitchFamily="2" charset="-122"/>
                <a:sym typeface="Symbol" panose="05050102010706020507" pitchFamily="18" charset="2"/>
              </a:rPr>
              <a:t>E</a:t>
            </a:r>
            <a:r>
              <a:rPr lang="en-US" altLang="zh-CN" sz="1800" baseline="-25000" dirty="0" smtClean="0">
                <a:latin typeface="华文新魏" panose="02010800040101010101" pitchFamily="2" charset="-122"/>
                <a:ea typeface="华文新魏" panose="02010800040101010101" pitchFamily="2" charset="-122"/>
                <a:sym typeface="Symbol" panose="05050102010706020507" pitchFamily="18" charset="2"/>
              </a:rPr>
              <a:t>1</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和 </a:t>
            </a:r>
            <a:r>
              <a:rPr lang="en-US" altLang="zh-CN" sz="1800" i="1" dirty="0" smtClean="0">
                <a:latin typeface="华文新魏" panose="02010800040101010101" pitchFamily="2" charset="-122"/>
                <a:ea typeface="华文新魏" panose="02010800040101010101" pitchFamily="2" charset="-122"/>
                <a:sym typeface="Greek Symbols" pitchFamily="18" charset="2"/>
              </a:rPr>
              <a:t>E</a:t>
            </a:r>
            <a:r>
              <a:rPr lang="en-US" altLang="zh-CN" sz="1800" baseline="-25000" dirty="0" smtClean="0">
                <a:latin typeface="华文新魏" panose="02010800040101010101" pitchFamily="2" charset="-122"/>
                <a:ea typeface="华文新魏" panose="02010800040101010101" pitchFamily="2" charset="-122"/>
                <a:sym typeface="Greek Symbols" pitchFamily="18" charset="2"/>
              </a:rPr>
              <a:t>2</a:t>
            </a:r>
            <a:r>
              <a:rPr lang="en-US" altLang="zh-CN" sz="1800" dirty="0" smtClean="0">
                <a:latin typeface="华文新魏" panose="02010800040101010101" pitchFamily="2" charset="-122"/>
                <a:ea typeface="华文新魏" panose="02010800040101010101" pitchFamily="2" charset="-122"/>
                <a:sym typeface="Greek Symbols" pitchFamily="18" charset="2"/>
              </a:rPr>
              <a:t> </a:t>
            </a:r>
            <a:r>
              <a:rPr lang="zh-CN" altLang="en-US" sz="1800" dirty="0" smtClean="0">
                <a:latin typeface="华文新魏" panose="02010800040101010101" pitchFamily="2" charset="-122"/>
                <a:ea typeface="华文新魏" panose="02010800040101010101" pitchFamily="2" charset="-122"/>
                <a:sym typeface="Greek Symbols" pitchFamily="18" charset="2"/>
              </a:rPr>
              <a:t>的属性集</a:t>
            </a:r>
            <a:endParaRPr lang="en-US" altLang="zh-CN" sz="1800" dirty="0" smtClean="0">
              <a:latin typeface="华文新魏" panose="02010800040101010101" pitchFamily="2" charset="-122"/>
              <a:ea typeface="华文新魏" panose="02010800040101010101" pitchFamily="2" charset="-122"/>
              <a:sym typeface="Greek Symbols" pitchFamily="18" charset="2"/>
            </a:endParaRPr>
          </a:p>
          <a:p>
            <a:pPr lvl="1" algn="l">
              <a:tabLst>
                <a:tab pos="3087688" algn="ctr"/>
              </a:tabLst>
            </a:pPr>
            <a:r>
              <a:rPr lang="zh-CN" altLang="en-US" sz="1800" dirty="0" smtClean="0">
                <a:latin typeface="华文新魏" panose="02010800040101010101" pitchFamily="2" charset="-122"/>
                <a:ea typeface="华文新魏" panose="02010800040101010101" pitchFamily="2" charset="-122"/>
                <a:sym typeface="Greek Symbols" pitchFamily="18" charset="2"/>
              </a:rPr>
              <a:t> 令 </a:t>
            </a:r>
            <a:r>
              <a:rPr lang="en-US" altLang="zh-CN" sz="1800" i="1" dirty="0" smtClean="0">
                <a:latin typeface="华文新魏" panose="02010800040101010101" pitchFamily="2" charset="-122"/>
                <a:ea typeface="华文新魏" panose="02010800040101010101" pitchFamily="2" charset="-122"/>
                <a:sym typeface="Symbol" panose="05050102010706020507" pitchFamily="18" charset="2"/>
              </a:rPr>
              <a:t>L</a:t>
            </a:r>
            <a:r>
              <a:rPr lang="en-US" altLang="zh-CN" sz="1800" baseline="-25000" dirty="0" smtClean="0">
                <a:latin typeface="华文新魏" panose="02010800040101010101" pitchFamily="2" charset="-122"/>
                <a:ea typeface="华文新魏" panose="02010800040101010101" pitchFamily="2" charset="-122"/>
                <a:sym typeface="Symbol" panose="05050102010706020507" pitchFamily="18" charset="2"/>
              </a:rPr>
              <a:t>3</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是 </a:t>
            </a:r>
            <a:r>
              <a:rPr lang="en-US" altLang="zh-CN" sz="1800" i="1" dirty="0" smtClean="0">
                <a:latin typeface="华文新魏" panose="02010800040101010101" pitchFamily="2" charset="-122"/>
                <a:ea typeface="华文新魏" panose="02010800040101010101" pitchFamily="2" charset="-122"/>
                <a:sym typeface="Symbol" panose="05050102010706020507" pitchFamily="18" charset="2"/>
              </a:rPr>
              <a:t>E</a:t>
            </a:r>
            <a:r>
              <a:rPr lang="en-US" altLang="zh-CN" sz="1800" baseline="-25000" dirty="0" smtClean="0">
                <a:latin typeface="华文新魏" panose="02010800040101010101" pitchFamily="2" charset="-122"/>
                <a:ea typeface="华文新魏" panose="02010800040101010101" pitchFamily="2" charset="-122"/>
                <a:sym typeface="Symbol" panose="05050102010706020507" pitchFamily="18" charset="2"/>
              </a:rPr>
              <a:t>1</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中出现在连接条件  中但不在 </a:t>
            </a:r>
            <a:r>
              <a:rPr lang="en-US" altLang="zh-CN" sz="1800" i="1" dirty="0" smtClean="0">
                <a:latin typeface="华文新魏" panose="02010800040101010101" pitchFamily="2" charset="-122"/>
                <a:ea typeface="华文新魏" panose="02010800040101010101" pitchFamily="2" charset="-122"/>
                <a:sym typeface="Greek Symbols" pitchFamily="18" charset="2"/>
              </a:rPr>
              <a:t>L</a:t>
            </a:r>
            <a:r>
              <a:rPr lang="en-US" altLang="zh-CN" sz="1800" baseline="-25000" dirty="0" smtClean="0">
                <a:latin typeface="华文新魏" panose="02010800040101010101" pitchFamily="2" charset="-122"/>
                <a:ea typeface="华文新魏" panose="02010800040101010101" pitchFamily="2" charset="-122"/>
                <a:sym typeface="Greek Symbols" pitchFamily="18" charset="2"/>
              </a:rPr>
              <a:t>1</a:t>
            </a:r>
            <a:r>
              <a:rPr lang="en-US" altLang="zh-CN" sz="1800" dirty="0" smtClean="0">
                <a:latin typeface="华文新魏" panose="02010800040101010101" pitchFamily="2" charset="-122"/>
                <a:ea typeface="华文新魏" panose="02010800040101010101" pitchFamily="2" charset="-122"/>
                <a:sym typeface="Greek Symbols" pitchFamily="18" charset="2"/>
              </a:rPr>
              <a:t> </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1800" i="1" dirty="0" smtClean="0">
                <a:latin typeface="华文新魏" panose="02010800040101010101" pitchFamily="2" charset="-122"/>
                <a:ea typeface="华文新魏" panose="02010800040101010101" pitchFamily="2" charset="-122"/>
                <a:sym typeface="Symbol" panose="05050102010706020507" pitchFamily="18" charset="2"/>
              </a:rPr>
              <a:t>L</a:t>
            </a:r>
            <a:r>
              <a:rPr lang="en-US" altLang="zh-CN" sz="1800" baseline="-25000" dirty="0" smtClean="0">
                <a:latin typeface="华文新魏" panose="02010800040101010101" pitchFamily="2" charset="-122"/>
                <a:ea typeface="华文新魏" panose="02010800040101010101" pitchFamily="2" charset="-122"/>
                <a:sym typeface="Symbol" panose="05050102010706020507" pitchFamily="18" charset="2"/>
              </a:rPr>
              <a:t>2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中的属性</a:t>
            </a:r>
          </a:p>
          <a:p>
            <a:pPr lvl="1" algn="l">
              <a:tabLst>
                <a:tab pos="3087688" algn="ctr"/>
              </a:tabLst>
            </a:pP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 令 </a:t>
            </a:r>
            <a:r>
              <a:rPr lang="en-US" altLang="zh-CN" sz="1800" i="1" dirty="0" smtClean="0">
                <a:latin typeface="华文新魏" panose="02010800040101010101" pitchFamily="2" charset="-122"/>
                <a:ea typeface="华文新魏" panose="02010800040101010101" pitchFamily="2" charset="-122"/>
                <a:sym typeface="Greek Symbols" pitchFamily="18" charset="2"/>
              </a:rPr>
              <a:t>L</a:t>
            </a:r>
            <a:r>
              <a:rPr lang="en-US" altLang="zh-CN" sz="1800" baseline="-25000" dirty="0" smtClean="0">
                <a:latin typeface="华文新魏" panose="02010800040101010101" pitchFamily="2" charset="-122"/>
                <a:ea typeface="华文新魏" panose="02010800040101010101" pitchFamily="2" charset="-122"/>
                <a:sym typeface="Greek Symbols" pitchFamily="18" charset="2"/>
              </a:rPr>
              <a:t>4</a:t>
            </a:r>
            <a:r>
              <a:rPr lang="en-US" altLang="zh-CN" sz="1800" dirty="0" smtClean="0">
                <a:latin typeface="华文新魏" panose="02010800040101010101" pitchFamily="2" charset="-122"/>
                <a:ea typeface="华文新魏" panose="02010800040101010101" pitchFamily="2" charset="-122"/>
                <a:sym typeface="Greek Symbols" pitchFamily="18" charset="2"/>
              </a:rPr>
              <a:t> </a:t>
            </a:r>
            <a:r>
              <a:rPr lang="zh-CN" altLang="en-US" sz="1800" dirty="0" smtClean="0">
                <a:latin typeface="华文新魏" panose="02010800040101010101" pitchFamily="2" charset="-122"/>
                <a:ea typeface="华文新魏" panose="02010800040101010101" pitchFamily="2" charset="-122"/>
                <a:sym typeface="Greek Symbols" pitchFamily="18" charset="2"/>
              </a:rPr>
              <a:t>是 </a:t>
            </a:r>
            <a:r>
              <a:rPr lang="en-US" altLang="zh-CN" sz="1800" i="1" dirty="0" smtClean="0">
                <a:latin typeface="华文新魏" panose="02010800040101010101" pitchFamily="2" charset="-122"/>
                <a:ea typeface="华文新魏" panose="02010800040101010101" pitchFamily="2" charset="-122"/>
                <a:sym typeface="Greek Symbols" pitchFamily="18" charset="2"/>
              </a:rPr>
              <a:t>E</a:t>
            </a:r>
            <a:r>
              <a:rPr lang="en-US" altLang="zh-CN" sz="1800" baseline="-25000" dirty="0" smtClean="0">
                <a:latin typeface="华文新魏" panose="02010800040101010101" pitchFamily="2" charset="-122"/>
                <a:ea typeface="华文新魏" panose="02010800040101010101" pitchFamily="2" charset="-122"/>
                <a:sym typeface="Greek Symbols" pitchFamily="18" charset="2"/>
              </a:rPr>
              <a:t>2 </a:t>
            </a:r>
            <a:r>
              <a:rPr lang="zh-CN" altLang="en-US" sz="1800" dirty="0" smtClean="0">
                <a:latin typeface="华文新魏" panose="02010800040101010101" pitchFamily="2" charset="-122"/>
                <a:ea typeface="华文新魏" panose="02010800040101010101" pitchFamily="2" charset="-122"/>
                <a:sym typeface="Greek Symbols" pitchFamily="18" charset="2"/>
              </a:rPr>
              <a:t>中出现在连接条件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1800" dirty="0" smtClean="0">
                <a:latin typeface="华文新魏" panose="02010800040101010101" pitchFamily="2" charset="-122"/>
                <a:ea typeface="华文新魏" panose="02010800040101010101" pitchFamily="2" charset="-122"/>
                <a:sym typeface="Greek Symbols" pitchFamily="18" charset="2"/>
              </a:rPr>
              <a:t>中但不在 </a:t>
            </a:r>
            <a:r>
              <a:rPr lang="en-US" altLang="zh-CN" sz="1800" i="1" dirty="0" smtClean="0">
                <a:latin typeface="华文新魏" panose="02010800040101010101" pitchFamily="2" charset="-122"/>
                <a:ea typeface="华文新魏" panose="02010800040101010101" pitchFamily="2" charset="-122"/>
                <a:sym typeface="Greek Symbols" pitchFamily="18" charset="2"/>
              </a:rPr>
              <a:t>L</a:t>
            </a:r>
            <a:r>
              <a:rPr lang="en-US" altLang="zh-CN" sz="1800" baseline="-25000" dirty="0" smtClean="0">
                <a:latin typeface="华文新魏" panose="02010800040101010101" pitchFamily="2" charset="-122"/>
                <a:ea typeface="华文新魏" panose="02010800040101010101" pitchFamily="2" charset="-122"/>
                <a:sym typeface="Greek Symbols" pitchFamily="18" charset="2"/>
              </a:rPr>
              <a:t>1</a:t>
            </a:r>
            <a:r>
              <a:rPr lang="en-US" altLang="zh-CN" sz="1800" dirty="0" smtClean="0">
                <a:latin typeface="华文新魏" panose="02010800040101010101" pitchFamily="2" charset="-122"/>
                <a:ea typeface="华文新魏" panose="02010800040101010101" pitchFamily="2" charset="-122"/>
                <a:sym typeface="Greek Symbols" pitchFamily="18" charset="2"/>
              </a:rPr>
              <a:t> </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1800" i="1" dirty="0" smtClean="0">
                <a:latin typeface="华文新魏" panose="02010800040101010101" pitchFamily="2" charset="-122"/>
                <a:ea typeface="华文新魏" panose="02010800040101010101" pitchFamily="2" charset="-122"/>
                <a:sym typeface="Symbol" panose="05050102010706020507" pitchFamily="18" charset="2"/>
              </a:rPr>
              <a:t>L</a:t>
            </a:r>
            <a:r>
              <a:rPr lang="en-US" altLang="zh-CN" sz="1800" baseline="-25000" dirty="0" smtClean="0">
                <a:latin typeface="华文新魏" panose="02010800040101010101" pitchFamily="2" charset="-122"/>
                <a:ea typeface="华文新魏" panose="02010800040101010101" pitchFamily="2" charset="-122"/>
                <a:sym typeface="Symbol" panose="05050102010706020507" pitchFamily="18" charset="2"/>
              </a:rPr>
              <a:t>2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中的属性</a:t>
            </a:r>
            <a:endParaRPr lang="en-US" altLang="zh-CN" sz="1800" dirty="0" smtClean="0">
              <a:latin typeface="华文新魏" panose="02010800040101010101" pitchFamily="2" charset="-122"/>
              <a:ea typeface="华文新魏" panose="02010800040101010101" pitchFamily="2" charset="-122"/>
              <a:sym typeface="Symbol" panose="05050102010706020507" pitchFamily="18" charset="2"/>
            </a:endParaRPr>
          </a:p>
          <a:p>
            <a:pPr marL="457200" lvl="1" indent="0" algn="l">
              <a:buNone/>
              <a:tabLst>
                <a:tab pos="3087688" algn="ctr"/>
              </a:tabLst>
            </a:pPr>
            <a:r>
              <a:rPr lang="zh-CN" altLang="en-US" sz="18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1800" baseline="-25000" dirty="0">
                <a:latin typeface="华文新魏" panose="02010800040101010101" pitchFamily="2" charset="-122"/>
                <a:ea typeface="华文新魏" panose="02010800040101010101" pitchFamily="2" charset="-122"/>
                <a:sym typeface="Symbol" panose="05050102010706020507" pitchFamily="18" charset="2"/>
              </a:rPr>
              <a:t>L1∪L2</a:t>
            </a:r>
            <a:r>
              <a:rPr lang="en-US" altLang="zh-CN" sz="1800" dirty="0">
                <a:latin typeface="华文新魏" panose="02010800040101010101" pitchFamily="2" charset="-122"/>
                <a:ea typeface="华文新魏" panose="02010800040101010101" pitchFamily="2" charset="-122"/>
                <a:sym typeface="Symbol" panose="05050102010706020507" pitchFamily="18" charset="2"/>
              </a:rPr>
              <a:t>(E</a:t>
            </a:r>
            <a:r>
              <a:rPr lang="en-US" altLang="zh-CN" sz="1800" baseline="-25000" dirty="0">
                <a:latin typeface="华文新魏" panose="02010800040101010101" pitchFamily="2" charset="-122"/>
                <a:ea typeface="华文新魏" panose="02010800040101010101" pitchFamily="2" charset="-122"/>
                <a:sym typeface="Symbol" panose="05050102010706020507" pitchFamily="18" charset="2"/>
              </a:rPr>
              <a:t>1</a:t>
            </a:r>
            <a:r>
              <a:rPr lang="en-US" altLang="zh-CN" sz="1800" dirty="0">
                <a:latin typeface="华文新魏" panose="02010800040101010101" pitchFamily="2" charset="-122"/>
                <a:ea typeface="华文新魏" panose="02010800040101010101" pitchFamily="2" charset="-122"/>
                <a:sym typeface="Symbol" panose="05050102010706020507" pitchFamily="18" charset="2"/>
              </a:rPr>
              <a:t> </a:t>
            </a:r>
            <a:r>
              <a:rPr lang="zh-CN" altLang="zh-CN" sz="1800" dirty="0">
                <a:latin typeface="华文新魏" panose="02010800040101010101" pitchFamily="2" charset="-122"/>
                <a:ea typeface="华文新魏" panose="02010800040101010101" pitchFamily="2" charset="-122"/>
              </a:rPr>
              <a:t>⋈</a:t>
            </a:r>
            <a:r>
              <a:rPr lang="en-US" altLang="zh-CN" sz="1800" baseline="-25000" dirty="0">
                <a:sym typeface="Symbol" panose="05050102010706020507" pitchFamily="18" charset="2"/>
              </a:rPr>
              <a:t></a:t>
            </a:r>
            <a:r>
              <a:rPr lang="en-US" altLang="zh-CN" sz="1800" dirty="0">
                <a:latin typeface="华文新魏" panose="02010800040101010101" pitchFamily="2" charset="-122"/>
                <a:ea typeface="华文新魏" panose="02010800040101010101" pitchFamily="2" charset="-122"/>
                <a:sym typeface="Symbol" panose="05050102010706020507" pitchFamily="18" charset="2"/>
              </a:rPr>
              <a:t>E</a:t>
            </a:r>
            <a:r>
              <a:rPr lang="en-US" altLang="zh-CN" sz="1800" baseline="-25000" dirty="0">
                <a:latin typeface="华文新魏" panose="02010800040101010101" pitchFamily="2" charset="-122"/>
                <a:ea typeface="华文新魏" panose="02010800040101010101" pitchFamily="2" charset="-122"/>
                <a:sym typeface="Symbol" panose="05050102010706020507" pitchFamily="18" charset="2"/>
              </a:rPr>
              <a:t>2</a:t>
            </a:r>
            <a:r>
              <a:rPr lang="en-US" altLang="zh-CN" sz="1800" dirty="0">
                <a:latin typeface="华文新魏" panose="02010800040101010101" pitchFamily="2" charset="-122"/>
                <a:ea typeface="华文新魏" panose="02010800040101010101" pitchFamily="2" charset="-122"/>
                <a:sym typeface="Symbol" panose="05050102010706020507" pitchFamily="18" charset="2"/>
              </a:rPr>
              <a:t>) = </a:t>
            </a:r>
            <a:r>
              <a:rPr lang="zh-CN" altLang="en-US" sz="18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1800" baseline="-25000" dirty="0">
                <a:latin typeface="华文新魏" panose="02010800040101010101" pitchFamily="2" charset="-122"/>
                <a:ea typeface="华文新魏" panose="02010800040101010101" pitchFamily="2" charset="-122"/>
                <a:sym typeface="Symbol" panose="05050102010706020507" pitchFamily="18" charset="2"/>
              </a:rPr>
              <a:t>L1 ∪L2</a:t>
            </a:r>
            <a:r>
              <a:rPr lang="en-US" altLang="zh-CN" sz="1800" dirty="0">
                <a:latin typeface="华文新魏" panose="02010800040101010101" pitchFamily="2" charset="-122"/>
                <a:ea typeface="华文新魏" panose="02010800040101010101" pitchFamily="2" charset="-122"/>
                <a:sym typeface="Symbol" panose="05050102010706020507" pitchFamily="18" charset="2"/>
              </a:rPr>
              <a:t>((</a:t>
            </a:r>
            <a:r>
              <a:rPr lang="zh-CN" altLang="en-US" sz="18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1800" baseline="-25000" dirty="0">
                <a:latin typeface="华文新魏" panose="02010800040101010101" pitchFamily="2" charset="-122"/>
                <a:ea typeface="华文新魏" panose="02010800040101010101" pitchFamily="2" charset="-122"/>
                <a:sym typeface="Symbol" panose="05050102010706020507" pitchFamily="18" charset="2"/>
              </a:rPr>
              <a:t>L1 ∪L3</a:t>
            </a:r>
            <a:r>
              <a:rPr lang="en-US" altLang="zh-CN" sz="1800" dirty="0">
                <a:latin typeface="华文新魏" panose="02010800040101010101" pitchFamily="2" charset="-122"/>
                <a:ea typeface="华文新魏" panose="02010800040101010101" pitchFamily="2" charset="-122"/>
                <a:sym typeface="Symbol" panose="05050102010706020507" pitchFamily="18" charset="2"/>
              </a:rPr>
              <a:t>(</a:t>
            </a:r>
            <a:r>
              <a:rPr lang="en-US" altLang="zh-CN" sz="1800" baseline="-250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1800" dirty="0">
                <a:latin typeface="华文新魏" panose="02010800040101010101" pitchFamily="2" charset="-122"/>
                <a:ea typeface="华文新魏" panose="02010800040101010101" pitchFamily="2" charset="-122"/>
                <a:sym typeface="Symbol" panose="05050102010706020507" pitchFamily="18" charset="2"/>
              </a:rPr>
              <a:t>E</a:t>
            </a:r>
            <a:r>
              <a:rPr lang="en-US" altLang="zh-CN" sz="1800" baseline="-25000" dirty="0">
                <a:latin typeface="华文新魏" panose="02010800040101010101" pitchFamily="2" charset="-122"/>
                <a:ea typeface="华文新魏" panose="02010800040101010101" pitchFamily="2" charset="-122"/>
                <a:sym typeface="Symbol" panose="05050102010706020507" pitchFamily="18" charset="2"/>
              </a:rPr>
              <a:t>1</a:t>
            </a:r>
            <a:r>
              <a:rPr lang="en-US" altLang="zh-CN" sz="1800" dirty="0">
                <a:latin typeface="华文新魏" panose="02010800040101010101" pitchFamily="2" charset="-122"/>
                <a:ea typeface="华文新魏" panose="02010800040101010101" pitchFamily="2" charset="-122"/>
                <a:sym typeface="Symbol" panose="05050102010706020507" pitchFamily="18" charset="2"/>
              </a:rPr>
              <a:t>)) </a:t>
            </a:r>
            <a:r>
              <a:rPr lang="zh-CN" altLang="zh-CN" sz="1800" dirty="0">
                <a:latin typeface="华文新魏" panose="02010800040101010101" pitchFamily="2" charset="-122"/>
                <a:ea typeface="华文新魏" panose="02010800040101010101" pitchFamily="2" charset="-122"/>
              </a:rPr>
              <a:t>⋈</a:t>
            </a:r>
            <a:r>
              <a:rPr lang="en-US" altLang="zh-CN" sz="1800" baseline="-25000" dirty="0">
                <a:sym typeface="Symbol" panose="05050102010706020507" pitchFamily="18" charset="2"/>
              </a:rPr>
              <a:t></a:t>
            </a:r>
            <a:r>
              <a:rPr lang="en-US" altLang="zh-CN" sz="1800" dirty="0">
                <a:latin typeface="华文新魏" panose="02010800040101010101" pitchFamily="2" charset="-122"/>
                <a:ea typeface="华文新魏" panose="02010800040101010101" pitchFamily="2" charset="-122"/>
                <a:sym typeface="Symbol" panose="05050102010706020507" pitchFamily="18" charset="2"/>
              </a:rPr>
              <a:t>(</a:t>
            </a:r>
            <a:r>
              <a:rPr lang="zh-CN" altLang="en-US" sz="18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1800" baseline="-25000" dirty="0">
                <a:latin typeface="华文新魏" panose="02010800040101010101" pitchFamily="2" charset="-122"/>
                <a:ea typeface="华文新魏" panose="02010800040101010101" pitchFamily="2" charset="-122"/>
                <a:sym typeface="Symbol" panose="05050102010706020507" pitchFamily="18" charset="2"/>
              </a:rPr>
              <a:t>L2 ∪L4</a:t>
            </a:r>
            <a:r>
              <a:rPr lang="en-US" altLang="zh-CN" sz="1800" dirty="0">
                <a:latin typeface="华文新魏" panose="02010800040101010101" pitchFamily="2" charset="-122"/>
                <a:ea typeface="华文新魏" panose="02010800040101010101" pitchFamily="2" charset="-122"/>
                <a:sym typeface="Symbol" panose="05050102010706020507" pitchFamily="18" charset="2"/>
              </a:rPr>
              <a:t>(E</a:t>
            </a:r>
            <a:r>
              <a:rPr lang="en-US" altLang="zh-CN" sz="1800" baseline="-25000" dirty="0">
                <a:latin typeface="华文新魏" panose="02010800040101010101" pitchFamily="2" charset="-122"/>
                <a:ea typeface="华文新魏" panose="02010800040101010101" pitchFamily="2" charset="-122"/>
                <a:sym typeface="Symbol" panose="05050102010706020507" pitchFamily="18" charset="2"/>
              </a:rPr>
              <a:t>2</a:t>
            </a:r>
            <a:r>
              <a:rPr lang="en-US" altLang="zh-CN" sz="1800" dirty="0">
                <a:latin typeface="华文新魏" panose="02010800040101010101" pitchFamily="2" charset="-122"/>
                <a:ea typeface="华文新魏" panose="02010800040101010101" pitchFamily="2" charset="-122"/>
                <a:sym typeface="Symbol" panose="05050102010706020507" pitchFamily="18" charset="2"/>
              </a:rPr>
              <a:t>)))</a:t>
            </a:r>
          </a:p>
          <a:p>
            <a:pPr marL="342900" lvl="1" indent="-342900" algn="l">
              <a:buSzPct val="80000"/>
              <a:buFont typeface="Wingdings" panose="05000000000000000000" pitchFamily="2" charset="2"/>
              <a:buChar char="l"/>
              <a:tabLst>
                <a:tab pos="3087688" algn="ctr"/>
              </a:tabLst>
            </a:pPr>
            <a:r>
              <a:rPr lang="en-US" altLang="zh-CN" sz="2400" dirty="0" smtClean="0">
                <a:latin typeface="华文新魏" panose="02010800040101010101" pitchFamily="2" charset="-122"/>
                <a:ea typeface="华文新魏" panose="02010800040101010101" pitchFamily="2" charset="-122"/>
              </a:rPr>
              <a:t>9</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集合的并与</a:t>
            </a:r>
            <a:r>
              <a:rPr lang="zh-CN" altLang="en-US" sz="2400" dirty="0" smtClean="0">
                <a:latin typeface="华文新魏" panose="02010800040101010101" pitchFamily="2" charset="-122"/>
                <a:ea typeface="华文新魏" panose="02010800040101010101" pitchFamily="2" charset="-122"/>
              </a:rPr>
              <a:t>交运算满足交换律</a:t>
            </a:r>
            <a:endParaRPr lang="en-US" altLang="zh-CN" sz="2400" dirty="0" smtClean="0">
              <a:latin typeface="华文新魏" panose="02010800040101010101" pitchFamily="2" charset="-122"/>
              <a:ea typeface="华文新魏" panose="02010800040101010101" pitchFamily="2" charset="-122"/>
            </a:endParaRPr>
          </a:p>
          <a:p>
            <a:pPr marL="0" lvl="1" indent="0" algn="l">
              <a:buSzPct val="80000"/>
              <a:buNone/>
              <a:tabLst>
                <a:tab pos="3087688" algn="ctr"/>
              </a:tabLst>
            </a:pPr>
            <a:r>
              <a:rPr lang="en-US" altLang="zh-CN" sz="2400" i="1" dirty="0" smtClean="0">
                <a:latin typeface="华文新魏" panose="02010800040101010101" pitchFamily="2" charset="-122"/>
                <a:ea typeface="华文新魏" panose="02010800040101010101" pitchFamily="2" charset="-122"/>
              </a:rPr>
              <a:t>                    </a:t>
            </a:r>
            <a:r>
              <a:rPr lang="en-US" altLang="zh-CN" sz="2000" i="1" dirty="0" smtClean="0">
                <a:latin typeface="华文新魏" panose="02010800040101010101" pitchFamily="2" charset="-122"/>
                <a:ea typeface="华文新魏" panose="02010800040101010101" pitchFamily="2" charset="-122"/>
              </a:rPr>
              <a:t>E</a:t>
            </a:r>
            <a:r>
              <a:rPr lang="en-US" altLang="zh-CN" sz="2000" baseline="-25000" dirty="0" smtClean="0">
                <a:latin typeface="华文新魏" panose="02010800040101010101" pitchFamily="2" charset="-122"/>
                <a:ea typeface="华文新魏" panose="02010800040101010101" pitchFamily="2" charset="-122"/>
              </a:rPr>
              <a:t>1</a:t>
            </a:r>
            <a:r>
              <a:rPr lang="en-US" altLang="zh-CN" sz="2000" dirty="0" smtClean="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a:latin typeface="华文新魏" panose="02010800040101010101" pitchFamily="2" charset="-122"/>
                <a:ea typeface="华文新魏" panose="02010800040101010101" pitchFamily="2" charset="-122"/>
                <a:sym typeface="Symbol" panose="05050102010706020507" pitchFamily="18" charset="2"/>
              </a:rPr>
              <a:t>E</a:t>
            </a:r>
            <a:r>
              <a:rPr lang="en-US" altLang="zh-CN" sz="2000" baseline="-25000" dirty="0">
                <a:latin typeface="华文新魏" panose="02010800040101010101" pitchFamily="2" charset="-122"/>
                <a:ea typeface="华文新魏" panose="02010800040101010101" pitchFamily="2" charset="-122"/>
                <a:sym typeface="Symbol" panose="05050102010706020507" pitchFamily="18" charset="2"/>
              </a:rPr>
              <a:t>2</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  = </a:t>
            </a:r>
            <a:r>
              <a:rPr lang="en-US" altLang="zh-CN" sz="2000" i="1" dirty="0">
                <a:latin typeface="华文新魏" panose="02010800040101010101" pitchFamily="2" charset="-122"/>
                <a:ea typeface="华文新魏" panose="02010800040101010101" pitchFamily="2" charset="-122"/>
              </a:rPr>
              <a:t>E</a:t>
            </a:r>
            <a:r>
              <a:rPr lang="en-US" altLang="zh-CN" sz="2000" baseline="-25000" dirty="0">
                <a:latin typeface="华文新魏" panose="02010800040101010101" pitchFamily="2" charset="-122"/>
                <a:ea typeface="华文新魏" panose="02010800040101010101" pitchFamily="2" charset="-122"/>
              </a:rPr>
              <a:t>2</a:t>
            </a:r>
            <a:r>
              <a:rPr lang="en-US" altLang="zh-CN" sz="2000" dirty="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a:latin typeface="华文新魏" panose="02010800040101010101" pitchFamily="2" charset="-122"/>
                <a:ea typeface="华文新魏" panose="02010800040101010101" pitchFamily="2" charset="-122"/>
                <a:sym typeface="Symbol" panose="05050102010706020507" pitchFamily="18" charset="2"/>
              </a:rPr>
              <a:t>E</a:t>
            </a:r>
            <a:r>
              <a:rPr lang="en-US" altLang="zh-CN" sz="2000" baseline="-25000" dirty="0">
                <a:latin typeface="华文新魏" panose="02010800040101010101" pitchFamily="2" charset="-122"/>
                <a:ea typeface="华文新魏" panose="02010800040101010101" pitchFamily="2" charset="-122"/>
                <a:sym typeface="Symbol" panose="05050102010706020507" pitchFamily="18" charset="2"/>
              </a:rPr>
              <a:t>1</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000" i="1" dirty="0" smtClean="0">
                <a:latin typeface="华文新魏" panose="02010800040101010101" pitchFamily="2" charset="-122"/>
                <a:ea typeface="华文新魏" panose="02010800040101010101" pitchFamily="2" charset="-122"/>
              </a:rPr>
              <a:t>E</a:t>
            </a:r>
            <a:r>
              <a:rPr lang="en-US" altLang="zh-CN" sz="2000" baseline="-25000" dirty="0" smtClean="0">
                <a:latin typeface="华文新魏" panose="02010800040101010101" pitchFamily="2" charset="-122"/>
                <a:ea typeface="华文新魏" panose="02010800040101010101" pitchFamily="2" charset="-122"/>
              </a:rPr>
              <a:t>1</a:t>
            </a:r>
            <a:r>
              <a:rPr lang="en-US" altLang="zh-CN" sz="2000" dirty="0" smtClean="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a:latin typeface="华文新魏" panose="02010800040101010101" pitchFamily="2" charset="-122"/>
                <a:ea typeface="华文新魏" panose="02010800040101010101" pitchFamily="2" charset="-122"/>
                <a:sym typeface="Symbol" panose="05050102010706020507" pitchFamily="18" charset="2"/>
              </a:rPr>
              <a:t>E</a:t>
            </a:r>
            <a:r>
              <a:rPr lang="en-US" altLang="zh-CN" sz="2000" baseline="-25000" dirty="0">
                <a:latin typeface="华文新魏" panose="02010800040101010101" pitchFamily="2" charset="-122"/>
                <a:ea typeface="华文新魏" panose="02010800040101010101" pitchFamily="2" charset="-122"/>
                <a:sym typeface="Symbol" panose="05050102010706020507" pitchFamily="18" charset="2"/>
              </a:rPr>
              <a:t>2</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  = </a:t>
            </a:r>
            <a:r>
              <a:rPr lang="en-US" altLang="zh-CN" sz="2000" i="1" dirty="0">
                <a:latin typeface="华文新魏" panose="02010800040101010101" pitchFamily="2" charset="-122"/>
                <a:ea typeface="华文新魏" panose="02010800040101010101" pitchFamily="2" charset="-122"/>
              </a:rPr>
              <a:t>E</a:t>
            </a:r>
            <a:r>
              <a:rPr lang="en-US" altLang="zh-CN" sz="2000" baseline="-25000" dirty="0">
                <a:latin typeface="华文新魏" panose="02010800040101010101" pitchFamily="2" charset="-122"/>
                <a:ea typeface="华文新魏" panose="02010800040101010101" pitchFamily="2" charset="-122"/>
              </a:rPr>
              <a:t>2</a:t>
            </a:r>
            <a:r>
              <a:rPr lang="en-US" altLang="zh-CN" sz="2000" dirty="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a:latin typeface="华文新魏" panose="02010800040101010101" pitchFamily="2" charset="-122"/>
                <a:ea typeface="华文新魏" panose="02010800040101010101" pitchFamily="2" charset="-122"/>
                <a:sym typeface="Symbol" panose="05050102010706020507" pitchFamily="18" charset="2"/>
              </a:rPr>
              <a:t>E</a:t>
            </a:r>
            <a:r>
              <a:rPr lang="en-US" altLang="zh-CN" sz="2000" baseline="-25000" dirty="0">
                <a:latin typeface="华文新魏" panose="02010800040101010101" pitchFamily="2" charset="-122"/>
                <a:ea typeface="华文新魏" panose="02010800040101010101" pitchFamily="2" charset="-122"/>
                <a:sym typeface="Symbol" panose="05050102010706020507" pitchFamily="18" charset="2"/>
              </a:rPr>
              <a:t>1</a:t>
            </a:r>
            <a:endParaRPr lang="en-US" altLang="zh-CN" sz="2000" dirty="0" smtClean="0">
              <a:latin typeface="华文新魏" panose="02010800040101010101" pitchFamily="2" charset="-122"/>
              <a:ea typeface="华文新魏" panose="02010800040101010101" pitchFamily="2" charset="-122"/>
            </a:endParaRPr>
          </a:p>
          <a:p>
            <a:pPr marL="1200150" lvl="3" indent="-342900" algn="l">
              <a:buSzPct val="80000"/>
              <a:tabLst>
                <a:tab pos="3087688" algn="ctr"/>
              </a:tabLst>
            </a:pPr>
            <a:r>
              <a:rPr lang="zh-CN" altLang="en-US" sz="1800" dirty="0">
                <a:latin typeface="华文新魏" panose="02010800040101010101" pitchFamily="2" charset="-122"/>
                <a:ea typeface="华文新魏" panose="02010800040101010101" pitchFamily="2" charset="-122"/>
              </a:rPr>
              <a:t>集合的差运算不满足</a:t>
            </a:r>
            <a:r>
              <a:rPr lang="zh-CN" altLang="en-US" sz="1800" dirty="0" smtClean="0">
                <a:latin typeface="华文新魏" panose="02010800040101010101" pitchFamily="2" charset="-122"/>
                <a:ea typeface="华文新魏" panose="02010800040101010101" pitchFamily="2" charset="-122"/>
              </a:rPr>
              <a:t>交换律</a:t>
            </a:r>
            <a:endParaRPr lang="en-US" altLang="zh-CN" sz="1800" dirty="0">
              <a:latin typeface="华文新魏" panose="02010800040101010101" pitchFamily="2" charset="-122"/>
              <a:ea typeface="华文新魏" panose="02010800040101010101" pitchFamily="2" charset="-122"/>
            </a:endParaRPr>
          </a:p>
          <a:p>
            <a:pPr marL="342900" lvl="1" indent="-342900" algn="l">
              <a:buSzPct val="80000"/>
              <a:buFont typeface="Wingdings" panose="05000000000000000000" pitchFamily="2" charset="2"/>
              <a:buChar char="l"/>
              <a:tabLst>
                <a:tab pos="3087688" algn="ctr"/>
              </a:tabLst>
            </a:pPr>
            <a:r>
              <a:rPr lang="en-US" altLang="zh-CN" sz="2400" dirty="0" smtClean="0">
                <a:latin typeface="华文新魏" panose="02010800040101010101" pitchFamily="2" charset="-122"/>
                <a:ea typeface="华文新魏" panose="02010800040101010101" pitchFamily="2" charset="-122"/>
              </a:rPr>
              <a:t>10</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集合的并与</a:t>
            </a:r>
            <a:r>
              <a:rPr lang="zh-CN" altLang="en-US" sz="2400" dirty="0" smtClean="0">
                <a:latin typeface="华文新魏" panose="02010800040101010101" pitchFamily="2" charset="-122"/>
                <a:ea typeface="华文新魏" panose="02010800040101010101" pitchFamily="2" charset="-122"/>
              </a:rPr>
              <a:t>交运算满足结合律</a:t>
            </a:r>
            <a:endParaRPr lang="en-US" altLang="zh-CN" sz="2400" dirty="0" smtClean="0">
              <a:latin typeface="华文新魏" panose="02010800040101010101" pitchFamily="2" charset="-122"/>
              <a:ea typeface="华文新魏" panose="02010800040101010101" pitchFamily="2" charset="-122"/>
            </a:endParaRPr>
          </a:p>
          <a:p>
            <a:pPr marL="0" lvl="1" indent="0" algn="l">
              <a:buSzPct val="80000"/>
              <a:buNone/>
              <a:tabLst>
                <a:tab pos="3087688" algn="ctr"/>
              </a:tabLst>
            </a:pP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i="1" dirty="0">
                <a:latin typeface="华文新魏" panose="02010800040101010101" pitchFamily="2" charset="-122"/>
                <a:ea typeface="华文新魏" panose="02010800040101010101" pitchFamily="2" charset="-122"/>
              </a:rPr>
              <a:t>E</a:t>
            </a:r>
            <a:r>
              <a:rPr lang="en-US" altLang="zh-CN" sz="2000" baseline="-25000" dirty="0">
                <a:latin typeface="华文新魏" panose="02010800040101010101" pitchFamily="2" charset="-122"/>
                <a:ea typeface="华文新魏" panose="02010800040101010101" pitchFamily="2" charset="-122"/>
              </a:rPr>
              <a:t>1</a:t>
            </a:r>
            <a:r>
              <a:rPr lang="en-US" altLang="zh-CN" sz="2000" dirty="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a:latin typeface="华文新魏" panose="02010800040101010101" pitchFamily="2" charset="-122"/>
                <a:ea typeface="华文新魏" panose="02010800040101010101" pitchFamily="2" charset="-122"/>
                <a:sym typeface="Symbol" panose="05050102010706020507" pitchFamily="18" charset="2"/>
              </a:rPr>
              <a:t>E</a:t>
            </a:r>
            <a:r>
              <a:rPr lang="en-US" altLang="zh-CN" sz="2000" baseline="-25000" dirty="0">
                <a:latin typeface="华文新魏" panose="02010800040101010101" pitchFamily="2" charset="-122"/>
                <a:ea typeface="华文新魏" panose="02010800040101010101" pitchFamily="2" charset="-122"/>
                <a:sym typeface="Symbol" panose="05050102010706020507" pitchFamily="18" charset="2"/>
              </a:rPr>
              <a:t>2</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  </a:t>
            </a:r>
            <a:r>
              <a:rPr lang="en-US" altLang="zh-CN" sz="2000" i="1" dirty="0">
                <a:latin typeface="华文新魏" panose="02010800040101010101" pitchFamily="2" charset="-122"/>
                <a:ea typeface="华文新魏" panose="02010800040101010101" pitchFamily="2" charset="-122"/>
                <a:sym typeface="Symbol" panose="05050102010706020507" pitchFamily="18" charset="2"/>
              </a:rPr>
              <a:t>E</a:t>
            </a:r>
            <a:r>
              <a:rPr lang="en-US" altLang="zh-CN" sz="2000" baseline="-25000" dirty="0">
                <a:latin typeface="华文新魏" panose="02010800040101010101" pitchFamily="2" charset="-122"/>
                <a:ea typeface="华文新魏" panose="02010800040101010101" pitchFamily="2" charset="-122"/>
                <a:sym typeface="Symbol" panose="05050102010706020507" pitchFamily="18" charset="2"/>
              </a:rPr>
              <a:t>3</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 = </a:t>
            </a:r>
            <a:r>
              <a:rPr lang="en-US" altLang="zh-CN" sz="2000" i="1" dirty="0">
                <a:latin typeface="华文新魏" panose="02010800040101010101" pitchFamily="2" charset="-122"/>
                <a:ea typeface="华文新魏" panose="02010800040101010101" pitchFamily="2" charset="-122"/>
              </a:rPr>
              <a:t>E</a:t>
            </a:r>
            <a:r>
              <a:rPr lang="en-US" altLang="zh-CN" sz="2000" baseline="-25000" dirty="0">
                <a:latin typeface="华文新魏" panose="02010800040101010101" pitchFamily="2" charset="-122"/>
                <a:ea typeface="华文新魏" panose="02010800040101010101" pitchFamily="2" charset="-122"/>
              </a:rPr>
              <a:t>1</a:t>
            </a:r>
            <a:r>
              <a:rPr lang="en-US" altLang="zh-CN" sz="2000" dirty="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a:latin typeface="华文新魏" panose="02010800040101010101" pitchFamily="2" charset="-122"/>
                <a:ea typeface="华文新魏" panose="02010800040101010101" pitchFamily="2" charset="-122"/>
                <a:sym typeface="Symbol" panose="05050102010706020507" pitchFamily="18" charset="2"/>
              </a:rPr>
              <a:t>E</a:t>
            </a:r>
            <a:r>
              <a:rPr lang="en-US" altLang="zh-CN" sz="2000" baseline="-25000" dirty="0">
                <a:latin typeface="华文新魏" panose="02010800040101010101" pitchFamily="2" charset="-122"/>
                <a:ea typeface="华文新魏" panose="02010800040101010101" pitchFamily="2" charset="-122"/>
                <a:sym typeface="Symbol" panose="05050102010706020507" pitchFamily="18" charset="2"/>
              </a:rPr>
              <a:t>2</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  </a:t>
            </a:r>
            <a:r>
              <a:rPr lang="en-US" altLang="zh-CN" sz="2000" i="1" dirty="0">
                <a:latin typeface="华文新魏" panose="02010800040101010101" pitchFamily="2" charset="-122"/>
                <a:ea typeface="华文新魏" panose="02010800040101010101" pitchFamily="2" charset="-122"/>
                <a:sym typeface="Symbol" panose="05050102010706020507" pitchFamily="18" charset="2"/>
              </a:rPr>
              <a:t>E</a:t>
            </a:r>
            <a:r>
              <a:rPr lang="en-US" altLang="zh-CN" sz="2000" baseline="-25000" dirty="0">
                <a:latin typeface="华文新魏" panose="02010800040101010101" pitchFamily="2" charset="-122"/>
                <a:ea typeface="华文新魏" panose="02010800040101010101" pitchFamily="2" charset="-122"/>
                <a:sym typeface="Symbol" panose="05050102010706020507" pitchFamily="18" charset="2"/>
              </a:rPr>
              <a:t>3</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000" i="1" dirty="0">
                <a:latin typeface="华文新魏" panose="02010800040101010101" pitchFamily="2" charset="-122"/>
                <a:ea typeface="华文新魏" panose="02010800040101010101" pitchFamily="2" charset="-122"/>
              </a:rPr>
              <a:t>E</a:t>
            </a:r>
            <a:r>
              <a:rPr lang="en-US" altLang="zh-CN" sz="2000" baseline="-25000" dirty="0">
                <a:latin typeface="华文新魏" panose="02010800040101010101" pitchFamily="2" charset="-122"/>
                <a:ea typeface="华文新魏" panose="02010800040101010101" pitchFamily="2" charset="-122"/>
              </a:rPr>
              <a:t>1</a:t>
            </a:r>
            <a:r>
              <a:rPr lang="en-US" altLang="zh-CN" sz="2000" dirty="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a:latin typeface="华文新魏" panose="02010800040101010101" pitchFamily="2" charset="-122"/>
                <a:ea typeface="华文新魏" panose="02010800040101010101" pitchFamily="2" charset="-122"/>
                <a:sym typeface="Symbol" panose="05050102010706020507" pitchFamily="18" charset="2"/>
              </a:rPr>
              <a:t>E</a:t>
            </a:r>
            <a:r>
              <a:rPr lang="en-US" altLang="zh-CN" sz="2000" baseline="-25000" dirty="0">
                <a:latin typeface="华文新魏" panose="02010800040101010101" pitchFamily="2" charset="-122"/>
                <a:ea typeface="华文新魏" panose="02010800040101010101" pitchFamily="2" charset="-122"/>
                <a:sym typeface="Symbol" panose="05050102010706020507" pitchFamily="18" charset="2"/>
              </a:rPr>
              <a:t>2</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  </a:t>
            </a:r>
            <a:r>
              <a:rPr lang="en-US" altLang="zh-CN" sz="2000" i="1" dirty="0">
                <a:latin typeface="华文新魏" panose="02010800040101010101" pitchFamily="2" charset="-122"/>
                <a:ea typeface="华文新魏" panose="02010800040101010101" pitchFamily="2" charset="-122"/>
                <a:sym typeface="Symbol" panose="05050102010706020507" pitchFamily="18" charset="2"/>
              </a:rPr>
              <a:t>E</a:t>
            </a:r>
            <a:r>
              <a:rPr lang="en-US" altLang="zh-CN" sz="2000" baseline="-25000" dirty="0">
                <a:latin typeface="华文新魏" panose="02010800040101010101" pitchFamily="2" charset="-122"/>
                <a:ea typeface="华文新魏" panose="02010800040101010101" pitchFamily="2" charset="-122"/>
                <a:sym typeface="Symbol" panose="05050102010706020507" pitchFamily="18" charset="2"/>
              </a:rPr>
              <a:t>3</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 = </a:t>
            </a:r>
            <a:r>
              <a:rPr lang="en-US" altLang="zh-CN" sz="2000" i="1" dirty="0">
                <a:latin typeface="华文新魏" panose="02010800040101010101" pitchFamily="2" charset="-122"/>
                <a:ea typeface="华文新魏" panose="02010800040101010101" pitchFamily="2" charset="-122"/>
              </a:rPr>
              <a:t>E</a:t>
            </a:r>
            <a:r>
              <a:rPr lang="en-US" altLang="zh-CN" sz="2000" baseline="-25000" dirty="0">
                <a:latin typeface="华文新魏" panose="02010800040101010101" pitchFamily="2" charset="-122"/>
                <a:ea typeface="华文新魏" panose="02010800040101010101" pitchFamily="2" charset="-122"/>
              </a:rPr>
              <a:t>1</a:t>
            </a:r>
            <a:r>
              <a:rPr lang="en-US" altLang="zh-CN" sz="2000" dirty="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a:latin typeface="华文新魏" panose="02010800040101010101" pitchFamily="2" charset="-122"/>
                <a:ea typeface="华文新魏" panose="02010800040101010101" pitchFamily="2" charset="-122"/>
                <a:sym typeface="Symbol" panose="05050102010706020507" pitchFamily="18" charset="2"/>
              </a:rPr>
              <a:t>E</a:t>
            </a:r>
            <a:r>
              <a:rPr lang="en-US" altLang="zh-CN" sz="2000" baseline="-25000" dirty="0">
                <a:latin typeface="华文新魏" panose="02010800040101010101" pitchFamily="2" charset="-122"/>
                <a:ea typeface="华文新魏" panose="02010800040101010101" pitchFamily="2" charset="-122"/>
                <a:sym typeface="Symbol" panose="05050102010706020507" pitchFamily="18" charset="2"/>
              </a:rPr>
              <a:t>2</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  </a:t>
            </a:r>
            <a:r>
              <a:rPr lang="en-US" altLang="zh-CN" sz="2000" i="1" dirty="0">
                <a:latin typeface="华文新魏" panose="02010800040101010101" pitchFamily="2" charset="-122"/>
                <a:ea typeface="华文新魏" panose="02010800040101010101" pitchFamily="2" charset="-122"/>
                <a:sym typeface="Symbol" panose="05050102010706020507" pitchFamily="18" charset="2"/>
              </a:rPr>
              <a:t>E</a:t>
            </a:r>
            <a:r>
              <a:rPr lang="en-US" altLang="zh-CN" sz="2000" baseline="-25000" dirty="0">
                <a:latin typeface="华文新魏" panose="02010800040101010101" pitchFamily="2" charset="-122"/>
                <a:ea typeface="华文新魏" panose="02010800040101010101" pitchFamily="2" charset="-122"/>
                <a:sym typeface="Symbol" panose="05050102010706020507" pitchFamily="18" charset="2"/>
              </a:rPr>
              <a:t>3</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a:t>
            </a:r>
          </a:p>
          <a:p>
            <a:pPr marL="0" lvl="1" indent="0" algn="l">
              <a:buSzPct val="80000"/>
              <a:buNone/>
              <a:tabLst>
                <a:tab pos="3087688" algn="ctr"/>
              </a:tabLst>
            </a:pPr>
            <a:endParaRPr lang="en-US" altLang="zh-CN" sz="2400" dirty="0">
              <a:latin typeface="华文新魏" panose="02010800040101010101" pitchFamily="2" charset="-122"/>
              <a:ea typeface="华文新魏" panose="02010800040101010101" pitchFamily="2" charset="-122"/>
              <a:sym typeface="Symbol" panose="05050102010706020507" pitchFamily="18" charset="2"/>
            </a:endParaRPr>
          </a:p>
          <a:p>
            <a:pPr marL="342900" lvl="1" indent="-342900" algn="l">
              <a:buSzPct val="80000"/>
              <a:buFont typeface="Wingdings" panose="05000000000000000000" pitchFamily="2" charset="2"/>
              <a:buChar char="l"/>
              <a:tabLst>
                <a:tab pos="3087688" algn="ctr"/>
              </a:tabLst>
            </a:pPr>
            <a:endParaRPr lang="en-US" altLang="zh-CN" sz="2400" dirty="0" smtClean="0">
              <a:latin typeface="华文新魏" panose="02010800040101010101" pitchFamily="2" charset="-122"/>
              <a:ea typeface="华文新魏" panose="02010800040101010101" pitchFamily="2" charset="-122"/>
            </a:endParaRPr>
          </a:p>
          <a:p>
            <a:pPr marL="742950" lvl="2" indent="-342900" algn="l">
              <a:buSzPct val="80000"/>
              <a:tabLst>
                <a:tab pos="3087688" algn="ctr"/>
              </a:tabLst>
            </a:pPr>
            <a:endParaRPr lang="en-US" altLang="zh-CN" sz="2000" dirty="0">
              <a:latin typeface="华文新魏" panose="02010800040101010101" pitchFamily="2" charset="-122"/>
              <a:ea typeface="华文新魏" panose="02010800040101010101" pitchFamily="2" charset="-122"/>
            </a:endParaRPr>
          </a:p>
          <a:p>
            <a:pPr marL="342900" lvl="1" indent="-342900" algn="l">
              <a:buSzPct val="80000"/>
              <a:tabLst>
                <a:tab pos="3087688" algn="ctr"/>
              </a:tabLst>
            </a:pPr>
            <a:endParaRPr lang="zh-CN" altLang="en-US" sz="2400" dirty="0">
              <a:latin typeface="华文新魏" panose="02010800040101010101" pitchFamily="2" charset="-122"/>
              <a:ea typeface="华文新魏" panose="02010800040101010101" pitchFamily="2" charset="-122"/>
              <a:sym typeface="Symbol" panose="05050102010706020507" pitchFamily="18" charset="2"/>
            </a:endParaRPr>
          </a:p>
          <a:p>
            <a:pPr marL="742950" lvl="2" indent="-342900" algn="l">
              <a:buSzPct val="80000"/>
              <a:tabLst>
                <a:tab pos="3087688" algn="ctr"/>
              </a:tabLst>
            </a:pPr>
            <a:endParaRPr lang="en-US" altLang="zh-CN" sz="2000" dirty="0" smtClean="0">
              <a:latin typeface="华文新魏" panose="02010800040101010101" pitchFamily="2" charset="-122"/>
              <a:ea typeface="华文新魏" panose="02010800040101010101" pitchFamily="2" charset="-122"/>
            </a:endParaRPr>
          </a:p>
          <a:p>
            <a:pPr marL="742950" lvl="2" indent="-342900" algn="l">
              <a:buSzPct val="80000"/>
              <a:tabLst>
                <a:tab pos="3087688" algn="ctr"/>
              </a:tabLst>
            </a:pPr>
            <a:endParaRPr lang="zh-CN" altLang="en-US" sz="2000" dirty="0">
              <a:latin typeface="华文新魏" panose="02010800040101010101" pitchFamily="2" charset="-122"/>
              <a:ea typeface="华文新魏" panose="02010800040101010101" pitchFamily="2" charset="-122"/>
            </a:endParaRPr>
          </a:p>
          <a:p>
            <a:pPr algn="l">
              <a:tabLst>
                <a:tab pos="3087688" algn="ctr"/>
              </a:tabLst>
            </a:pPr>
            <a:endParaRPr lang="en-US" altLang="zh-CN" sz="2200" dirty="0" smtClean="0">
              <a:latin typeface="华文新魏" panose="02010800040101010101" pitchFamily="2" charset="-122"/>
              <a:ea typeface="华文新魏" panose="02010800040101010101" pitchFamily="2" charset="-122"/>
              <a:sym typeface="Symbol" panose="05050102010706020507" pitchFamily="18" charset="2"/>
            </a:endParaRPr>
          </a:p>
          <a:p>
            <a:pPr lvl="1" algn="l">
              <a:tabLst>
                <a:tab pos="3087688" algn="ctr"/>
              </a:tabLst>
            </a:pPr>
            <a:endParaRPr lang="en-US" altLang="zh-CN" sz="1800" dirty="0" smtClean="0">
              <a:latin typeface="华文新魏" panose="02010800040101010101" pitchFamily="2" charset="-122"/>
              <a:ea typeface="华文新魏" panose="02010800040101010101" pitchFamily="2" charset="-122"/>
              <a:sym typeface="Symbol" panose="05050102010706020507" pitchFamily="18" charset="2"/>
            </a:endParaRPr>
          </a:p>
          <a:p>
            <a:pPr lvl="1" algn="l">
              <a:buFontTx/>
              <a:buNone/>
              <a:tabLst>
                <a:tab pos="3087688" algn="ctr"/>
              </a:tabLst>
            </a:pP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 </a:t>
            </a:r>
          </a:p>
        </p:txBody>
      </p:sp>
      <p:sp>
        <p:nvSpPr>
          <p:cNvPr id="60420"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E9768B4-F731-487B-BB78-AB31492EDEA6}" type="slidenum">
              <a:rPr altLang="en-US" noProof="1">
                <a:solidFill>
                  <a:schemeClr val="accent2"/>
                </a:solidFill>
                <a:latin typeface="Times New Roman" panose="02020603050405020304" pitchFamily="18" charset="0"/>
                <a:ea typeface="华文楷体" panose="02010600040101010101" pitchFamily="2" charset="-122"/>
              </a:rPr>
              <a:pPr/>
              <a:t>12</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smtClean="0">
                <a:latin typeface="隶书" panose="02010509060101010101" pitchFamily="49" charset="-122"/>
              </a:rPr>
              <a:t>等价规则</a:t>
            </a:r>
            <a:r>
              <a:rPr lang="en-US" altLang="zh-CN" smtClean="0">
                <a:latin typeface="隶书" panose="02010509060101010101" pitchFamily="49" charset="-122"/>
              </a:rPr>
              <a:t>(</a:t>
            </a:r>
            <a:r>
              <a:rPr lang="zh-CN" altLang="en-US" dirty="0" smtClean="0">
                <a:latin typeface="隶书" panose="02010509060101010101" pitchFamily="49" charset="-122"/>
              </a:rPr>
              <a:t>续</a:t>
            </a:r>
            <a:r>
              <a:rPr lang="en-US" altLang="zh-CN" dirty="0" smtClean="0">
                <a:latin typeface="隶书" panose="02010509060101010101" pitchFamily="49" charset="-122"/>
              </a:rPr>
              <a:t>)</a:t>
            </a:r>
          </a:p>
        </p:txBody>
      </p:sp>
      <p:sp>
        <p:nvSpPr>
          <p:cNvPr id="60419" name="Rectangle 3"/>
          <p:cNvSpPr>
            <a:spLocks noGrp="1" noChangeArrowheads="1"/>
          </p:cNvSpPr>
          <p:nvPr>
            <p:ph idx="1"/>
          </p:nvPr>
        </p:nvSpPr>
        <p:spPr>
          <a:xfrm>
            <a:off x="441325" y="1441450"/>
            <a:ext cx="7604125" cy="4827588"/>
          </a:xfrm>
        </p:spPr>
        <p:txBody>
          <a:bodyPr/>
          <a:lstStyle/>
          <a:p>
            <a:pPr algn="l">
              <a:tabLst>
                <a:tab pos="3087688" algn="ctr"/>
              </a:tabLst>
            </a:pPr>
            <a:r>
              <a:rPr lang="en-US" altLang="zh-CN" sz="2400" dirty="0">
                <a:latin typeface="华文新魏" panose="02010800040101010101" pitchFamily="2" charset="-122"/>
                <a:ea typeface="华文新魏" panose="02010800040101010101" pitchFamily="2" charset="-122"/>
                <a:sym typeface="Symbol" panose="05050102010706020507" pitchFamily="18" charset="2"/>
              </a:rPr>
              <a:t>11.</a:t>
            </a:r>
            <a:r>
              <a:rPr lang="zh-CN" altLang="en-US" sz="2400" dirty="0">
                <a:latin typeface="华文新魏" panose="02010800040101010101" pitchFamily="2" charset="-122"/>
                <a:ea typeface="华文新魏" panose="02010800040101010101" pitchFamily="2" charset="-122"/>
                <a:sym typeface="Symbol" panose="05050102010706020507" pitchFamily="18" charset="2"/>
              </a:rPr>
              <a:t>选择运算对 </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  </a:t>
            </a:r>
            <a:r>
              <a:rPr lang="zh-CN" altLang="en-US" sz="2400" dirty="0">
                <a:latin typeface="华文新魏" panose="02010800040101010101" pitchFamily="2" charset="-122"/>
                <a:ea typeface="华文新魏" panose="02010800040101010101" pitchFamily="2" charset="-122"/>
                <a:sym typeface="Symbol" panose="05050102010706020507" pitchFamily="18" charset="2"/>
              </a:rPr>
              <a:t>和 </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 </a:t>
            </a:r>
            <a:r>
              <a:rPr lang="zh-CN" altLang="en-US" sz="2400" dirty="0">
                <a:latin typeface="华文新魏" panose="02010800040101010101" pitchFamily="2" charset="-122"/>
                <a:ea typeface="华文新魏" panose="02010800040101010101" pitchFamily="2" charset="-122"/>
                <a:sym typeface="Symbol" panose="05050102010706020507" pitchFamily="18" charset="2"/>
              </a:rPr>
              <a:t>运算</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具有分配律 </a:t>
            </a:r>
            <a:r>
              <a:rPr lang="en-US" altLang="zh-CN" sz="2400" dirty="0" smtClean="0">
                <a:latin typeface="华文新魏" panose="02010800040101010101" pitchFamily="2" charset="-122"/>
                <a:ea typeface="华文新魏" panose="02010800040101010101" pitchFamily="2" charset="-122"/>
              </a:rPr>
              <a:t>9</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集合的并与交满足</a:t>
            </a:r>
            <a:r>
              <a:rPr lang="zh-CN" altLang="en-US" sz="2400" dirty="0" smtClean="0">
                <a:latin typeface="华文新魏" panose="02010800040101010101" pitchFamily="2" charset="-122"/>
                <a:ea typeface="华文新魏" panose="02010800040101010101" pitchFamily="2" charset="-122"/>
              </a:rPr>
              <a:t>交换律</a:t>
            </a:r>
            <a:endParaRPr lang="en-US" altLang="zh-CN" sz="2400" dirty="0" smtClean="0">
              <a:latin typeface="华文新魏" panose="02010800040101010101" pitchFamily="2" charset="-122"/>
              <a:ea typeface="华文新魏" panose="02010800040101010101" pitchFamily="2" charset="-122"/>
            </a:endParaRPr>
          </a:p>
          <a:p>
            <a:pPr marL="0" indent="0" algn="l">
              <a:buNone/>
              <a:tabLst>
                <a:tab pos="3087688" algn="ctr"/>
              </a:tabLst>
            </a:pPr>
            <a:r>
              <a:rPr lang="en-US" altLang="zh-CN" sz="2000" dirty="0" smtClean="0">
                <a:latin typeface="华文新魏" panose="02010800040101010101" pitchFamily="2" charset="-122"/>
                <a:ea typeface="华文新魏" panose="02010800040101010101" pitchFamily="2" charset="-122"/>
              </a:rPr>
              <a:t>                </a:t>
            </a:r>
            <a:r>
              <a:rPr lang="zh-CN" altLang="en-US" sz="2000" i="1" dirty="0" smtClean="0">
                <a:latin typeface="华文新魏" panose="02010800040101010101" pitchFamily="2" charset="-122"/>
                <a:ea typeface="华文新魏" panose="02010800040101010101" pitchFamily="2" charset="-122"/>
                <a:sym typeface="Symbol" panose="05050102010706020507" pitchFamily="18" charset="2"/>
              </a:rPr>
              <a:t></a:t>
            </a:r>
            <a:r>
              <a:rPr lang="zh-CN" altLang="en-US" sz="20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zh-CN" altLang="en-US" sz="20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dirty="0">
                <a:latin typeface="华文新魏" panose="02010800040101010101" pitchFamily="2" charset="-122"/>
                <a:ea typeface="华文新魏" panose="02010800040101010101" pitchFamily="2" charset="-122"/>
                <a:sym typeface="Greek Symbols" pitchFamily="18" charset="2"/>
              </a:rPr>
              <a:t>(</a:t>
            </a:r>
            <a:r>
              <a:rPr lang="en-US" altLang="zh-CN" sz="2000" i="1" dirty="0">
                <a:latin typeface="华文新魏" panose="02010800040101010101" pitchFamily="2" charset="-122"/>
                <a:ea typeface="华文新魏" panose="02010800040101010101" pitchFamily="2" charset="-122"/>
                <a:sym typeface="Greek Symbols" pitchFamily="18" charset="2"/>
              </a:rPr>
              <a:t>E</a:t>
            </a:r>
            <a:r>
              <a:rPr lang="en-US" altLang="zh-CN" sz="2000" baseline="-25000" dirty="0">
                <a:latin typeface="华文新魏" panose="02010800040101010101" pitchFamily="2" charset="-122"/>
                <a:ea typeface="华文新魏" panose="02010800040101010101" pitchFamily="2" charset="-122"/>
                <a:sym typeface="Greek Symbols" pitchFamily="18" charset="2"/>
              </a:rPr>
              <a:t>1</a:t>
            </a:r>
            <a:r>
              <a:rPr lang="en-US" altLang="zh-CN" sz="2000" dirty="0">
                <a:latin typeface="华文新魏" panose="02010800040101010101" pitchFamily="2" charset="-122"/>
                <a:ea typeface="华文新魏" panose="02010800040101010101" pitchFamily="2" charset="-122"/>
                <a:sym typeface="Greek Symbols" pitchFamily="18" charset="2"/>
              </a:rPr>
              <a:t>  –  </a:t>
            </a:r>
            <a:r>
              <a:rPr lang="en-US" altLang="zh-CN" sz="2000" i="1" dirty="0">
                <a:latin typeface="华文新魏" panose="02010800040101010101" pitchFamily="2" charset="-122"/>
                <a:ea typeface="华文新魏" panose="02010800040101010101" pitchFamily="2" charset="-122"/>
                <a:sym typeface="Greek Symbols" pitchFamily="18" charset="2"/>
              </a:rPr>
              <a:t>E</a:t>
            </a:r>
            <a:r>
              <a:rPr lang="en-US" altLang="zh-CN" sz="2000" baseline="-25000" dirty="0">
                <a:latin typeface="华文新魏" panose="02010800040101010101" pitchFamily="2" charset="-122"/>
                <a:ea typeface="华文新魏" panose="02010800040101010101" pitchFamily="2" charset="-122"/>
                <a:sym typeface="Greek Symbols" pitchFamily="18" charset="2"/>
              </a:rPr>
              <a:t>2</a:t>
            </a:r>
            <a:r>
              <a:rPr lang="en-US" altLang="zh-CN" sz="2000" dirty="0">
                <a:latin typeface="华文新魏" panose="02010800040101010101" pitchFamily="2" charset="-122"/>
                <a:ea typeface="华文新魏" panose="02010800040101010101" pitchFamily="2" charset="-122"/>
                <a:sym typeface="Greek Symbols" pitchFamily="18" charset="2"/>
              </a:rPr>
              <a:t>) = </a:t>
            </a:r>
            <a:r>
              <a:rPr lang="en-US" altLang="zh-CN" sz="2000" i="1" dirty="0">
                <a:latin typeface="华文新魏" panose="02010800040101010101" pitchFamily="2" charset="-122"/>
                <a:ea typeface="华文新魏" panose="02010800040101010101" pitchFamily="2" charset="-122"/>
                <a:sym typeface="Symbol" panose="05050102010706020507" pitchFamily="18" charset="2"/>
              </a:rPr>
              <a:t></a:t>
            </a:r>
            <a:r>
              <a:rPr lang="en-US" altLang="zh-CN" sz="2000" baseline="-250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000" i="1" dirty="0">
                <a:latin typeface="华文新魏" panose="02010800040101010101" pitchFamily="2" charset="-122"/>
                <a:ea typeface="华文新魏" panose="02010800040101010101" pitchFamily="2" charset="-122"/>
                <a:sym typeface="Greek Symbols" pitchFamily="18" charset="2"/>
              </a:rPr>
              <a:t> </a:t>
            </a:r>
            <a:r>
              <a:rPr lang="en-US" altLang="zh-CN" sz="2000" dirty="0">
                <a:latin typeface="华文新魏" panose="02010800040101010101" pitchFamily="2" charset="-122"/>
                <a:ea typeface="华文新魏" panose="02010800040101010101" pitchFamily="2" charset="-122"/>
                <a:sym typeface="Greek Symbols" pitchFamily="18" charset="2"/>
              </a:rPr>
              <a:t>(</a:t>
            </a:r>
            <a:r>
              <a:rPr lang="en-US" altLang="zh-CN" sz="2000" i="1" dirty="0">
                <a:latin typeface="华文新魏" panose="02010800040101010101" pitchFamily="2" charset="-122"/>
                <a:ea typeface="华文新魏" panose="02010800040101010101" pitchFamily="2" charset="-122"/>
                <a:sym typeface="Greek Symbols" pitchFamily="18" charset="2"/>
              </a:rPr>
              <a:t>E</a:t>
            </a:r>
            <a:r>
              <a:rPr lang="en-US" altLang="zh-CN" sz="2000" baseline="-25000" dirty="0">
                <a:latin typeface="华文新魏" panose="02010800040101010101" pitchFamily="2" charset="-122"/>
                <a:ea typeface="华文新魏" panose="02010800040101010101" pitchFamily="2" charset="-122"/>
                <a:sym typeface="Greek Symbols" pitchFamily="18" charset="2"/>
              </a:rPr>
              <a:t>1</a:t>
            </a:r>
            <a:r>
              <a:rPr lang="en-US" altLang="zh-CN" sz="2000" dirty="0">
                <a:latin typeface="华文新魏" panose="02010800040101010101" pitchFamily="2" charset="-122"/>
                <a:ea typeface="华文新魏" panose="02010800040101010101" pitchFamily="2" charset="-122"/>
                <a:sym typeface="Greek Symbols" pitchFamily="18" charset="2"/>
              </a:rPr>
              <a:t>) –  </a:t>
            </a:r>
            <a:r>
              <a:rPr lang="en-US" altLang="zh-CN" sz="2000" i="1" dirty="0">
                <a:latin typeface="华文新魏" panose="02010800040101010101" pitchFamily="2" charset="-122"/>
                <a:ea typeface="华文新魏" panose="02010800040101010101" pitchFamily="2" charset="-122"/>
                <a:sym typeface="Symbol" panose="05050102010706020507" pitchFamily="18" charset="2"/>
              </a:rPr>
              <a:t></a:t>
            </a:r>
            <a:r>
              <a:rPr lang="en-US" altLang="zh-CN" sz="2000" baseline="-250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000" dirty="0">
                <a:latin typeface="华文新魏" panose="02010800040101010101" pitchFamily="2" charset="-122"/>
                <a:ea typeface="华文新魏" panose="02010800040101010101" pitchFamily="2" charset="-122"/>
                <a:sym typeface="Greek Symbols" pitchFamily="18" charset="2"/>
              </a:rPr>
              <a:t>(</a:t>
            </a:r>
            <a:r>
              <a:rPr lang="en-US" altLang="zh-CN" sz="2000" i="1" dirty="0">
                <a:latin typeface="华文新魏" panose="02010800040101010101" pitchFamily="2" charset="-122"/>
                <a:ea typeface="华文新魏" panose="02010800040101010101" pitchFamily="2" charset="-122"/>
                <a:sym typeface="Greek Symbols" pitchFamily="18" charset="2"/>
              </a:rPr>
              <a:t>E</a:t>
            </a:r>
            <a:r>
              <a:rPr lang="en-US" altLang="zh-CN" sz="2000" baseline="-25000" dirty="0">
                <a:latin typeface="华文新魏" panose="02010800040101010101" pitchFamily="2" charset="-122"/>
                <a:ea typeface="华文新魏" panose="02010800040101010101" pitchFamily="2" charset="-122"/>
                <a:sym typeface="Greek Symbols" pitchFamily="18" charset="2"/>
              </a:rPr>
              <a:t>2</a:t>
            </a:r>
            <a:r>
              <a:rPr lang="en-US" altLang="zh-CN" sz="2000" dirty="0" smtClean="0">
                <a:latin typeface="华文新魏" panose="02010800040101010101" pitchFamily="2" charset="-122"/>
                <a:ea typeface="华文新魏" panose="02010800040101010101" pitchFamily="2" charset="-122"/>
                <a:sym typeface="Greek Symbols" pitchFamily="18" charset="2"/>
              </a:rPr>
              <a:t>)</a:t>
            </a:r>
          </a:p>
          <a:p>
            <a:pPr marL="0" indent="0" algn="l">
              <a:buNone/>
              <a:tabLst>
                <a:tab pos="3087688" algn="ctr"/>
              </a:tabLst>
            </a:pPr>
            <a:r>
              <a:rPr lang="en-US" altLang="zh-CN" sz="2000" dirty="0" smtClean="0">
                <a:latin typeface="华文新魏" panose="02010800040101010101" pitchFamily="2" charset="-122"/>
                <a:ea typeface="华文新魏" panose="02010800040101010101" pitchFamily="2" charset="-122"/>
                <a:sym typeface="Greek Symbols" pitchFamily="18" charset="2"/>
              </a:rPr>
              <a:t>     </a:t>
            </a:r>
            <a:r>
              <a:rPr lang="zh-CN" altLang="en-US" sz="2000" dirty="0">
                <a:latin typeface="华文新魏" panose="02010800040101010101" pitchFamily="2" charset="-122"/>
                <a:ea typeface="华文新魏" panose="02010800040101010101" pitchFamily="2" charset="-122"/>
                <a:sym typeface="Greek Symbols" pitchFamily="18" charset="2"/>
              </a:rPr>
              <a:t>上述规则将“</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000" dirty="0">
                <a:latin typeface="华文新魏" panose="02010800040101010101" pitchFamily="2" charset="-122"/>
                <a:ea typeface="华文新魏" panose="02010800040101010101" pitchFamily="2" charset="-122"/>
                <a:sym typeface="Greek Symbols" pitchFamily="18" charset="2"/>
              </a:rPr>
              <a:t>”</a:t>
            </a:r>
            <a:r>
              <a:rPr lang="zh-CN" altLang="en-US" sz="2000" dirty="0">
                <a:latin typeface="华文新魏" panose="02010800040101010101" pitchFamily="2" charset="-122"/>
                <a:ea typeface="华文新魏" panose="02010800040101010101" pitchFamily="2" charset="-122"/>
                <a:sym typeface="Greek Symbols" pitchFamily="18" charset="2"/>
              </a:rPr>
              <a:t>替换成 </a:t>
            </a:r>
            <a:r>
              <a:rPr lang="zh-CN" altLang="en-US" sz="2000" dirty="0">
                <a:latin typeface="华文新魏" panose="02010800040101010101" pitchFamily="2" charset="-122"/>
                <a:ea typeface="华文新魏" panose="02010800040101010101" pitchFamily="2" charset="-122"/>
                <a:sym typeface="Symbol" panose="05050102010706020507" pitchFamily="18" charset="2"/>
              </a:rPr>
              <a:t> 或  时也成立</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a:t>
            </a:r>
            <a:endParaRPr lang="en-US" altLang="zh-CN" sz="2000" dirty="0" smtClean="0">
              <a:latin typeface="华文新魏" panose="02010800040101010101" pitchFamily="2" charset="-122"/>
              <a:ea typeface="华文新魏" panose="02010800040101010101" pitchFamily="2" charset="-122"/>
              <a:sym typeface="Symbol" panose="05050102010706020507" pitchFamily="18" charset="2"/>
            </a:endParaRPr>
          </a:p>
          <a:p>
            <a:pPr marL="0" indent="0" algn="l">
              <a:buNone/>
              <a:tabLst>
                <a:tab pos="3087688" algn="ctr"/>
              </a:tabLst>
            </a:pPr>
            <a:r>
              <a:rPr lang="zh-CN" altLang="en-US" sz="2000" dirty="0">
                <a:latin typeface="华文新魏" panose="02010800040101010101" pitchFamily="2" charset="-122"/>
                <a:ea typeface="华文新魏" panose="02010800040101010101" pitchFamily="2" charset="-122"/>
                <a:sym typeface="Symbol" panose="05050102010706020507" pitchFamily="18" charset="2"/>
              </a:rPr>
              <a:t/>
            </a:r>
            <a:br>
              <a:rPr lang="zh-CN" altLang="en-US" sz="2000" dirty="0">
                <a:latin typeface="华文新魏" panose="02010800040101010101" pitchFamily="2" charset="-122"/>
                <a:ea typeface="华文新魏" panose="02010800040101010101" pitchFamily="2" charset="-122"/>
                <a:sym typeface="Symbol" panose="05050102010706020507" pitchFamily="18" charset="2"/>
              </a:rPr>
            </a:br>
            <a:r>
              <a:rPr lang="zh-CN" altLang="en-US" sz="2000" dirty="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i="1" dirty="0" smtClean="0">
                <a:latin typeface="华文新魏" panose="02010800040101010101" pitchFamily="2" charset="-122"/>
                <a:ea typeface="华文新魏" panose="02010800040101010101" pitchFamily="2" charset="-122"/>
                <a:sym typeface="Greek Symbols" pitchFamily="18" charset="2"/>
              </a:rPr>
              <a:t> </a:t>
            </a:r>
            <a:r>
              <a:rPr lang="en-US" altLang="zh-CN" sz="2000" dirty="0">
                <a:latin typeface="华文新魏" panose="02010800040101010101" pitchFamily="2" charset="-122"/>
                <a:ea typeface="华文新魏" panose="02010800040101010101" pitchFamily="2" charset="-122"/>
                <a:sym typeface="Greek Symbols" pitchFamily="18" charset="2"/>
              </a:rPr>
              <a:t>(</a:t>
            </a:r>
            <a:r>
              <a:rPr lang="en-US" altLang="zh-CN" sz="2000" i="1" dirty="0">
                <a:latin typeface="华文新魏" panose="02010800040101010101" pitchFamily="2" charset="-122"/>
                <a:ea typeface="华文新魏" panose="02010800040101010101" pitchFamily="2" charset="-122"/>
                <a:sym typeface="Greek Symbols" pitchFamily="18" charset="2"/>
              </a:rPr>
              <a:t>E</a:t>
            </a:r>
            <a:r>
              <a:rPr lang="en-US" altLang="zh-CN" sz="2000" baseline="-25000" dirty="0">
                <a:latin typeface="华文新魏" panose="02010800040101010101" pitchFamily="2" charset="-122"/>
                <a:ea typeface="华文新魏" panose="02010800040101010101" pitchFamily="2" charset="-122"/>
                <a:sym typeface="Greek Symbols" pitchFamily="18" charset="2"/>
              </a:rPr>
              <a:t>1</a:t>
            </a:r>
            <a:r>
              <a:rPr lang="en-US" altLang="zh-CN" sz="2000" dirty="0">
                <a:latin typeface="华文新魏" panose="02010800040101010101" pitchFamily="2" charset="-122"/>
                <a:ea typeface="华文新魏" panose="02010800040101010101" pitchFamily="2" charset="-122"/>
                <a:sym typeface="Greek Symbols" pitchFamily="18" charset="2"/>
              </a:rPr>
              <a:t>  –  </a:t>
            </a:r>
            <a:r>
              <a:rPr lang="en-US" altLang="zh-CN" sz="2000" i="1" dirty="0">
                <a:latin typeface="华文新魏" panose="02010800040101010101" pitchFamily="2" charset="-122"/>
                <a:ea typeface="华文新魏" panose="02010800040101010101" pitchFamily="2" charset="-122"/>
                <a:sym typeface="Greek Symbols" pitchFamily="18" charset="2"/>
              </a:rPr>
              <a:t>E</a:t>
            </a:r>
            <a:r>
              <a:rPr lang="en-US" altLang="zh-CN" sz="2000" baseline="-25000" dirty="0">
                <a:latin typeface="华文新魏" panose="02010800040101010101" pitchFamily="2" charset="-122"/>
                <a:ea typeface="华文新魏" panose="02010800040101010101" pitchFamily="2" charset="-122"/>
                <a:sym typeface="Greek Symbols" pitchFamily="18" charset="2"/>
              </a:rPr>
              <a:t>2</a:t>
            </a:r>
            <a:r>
              <a:rPr lang="en-US" altLang="zh-CN" sz="2000" dirty="0">
                <a:latin typeface="华文新魏" panose="02010800040101010101" pitchFamily="2" charset="-122"/>
                <a:ea typeface="华文新魏" panose="02010800040101010101" pitchFamily="2" charset="-122"/>
                <a:sym typeface="Greek Symbols" pitchFamily="18" charset="2"/>
              </a:rPr>
              <a:t>) = </a:t>
            </a:r>
            <a:r>
              <a:rPr lang="en-US" altLang="zh-CN" sz="2000" i="1" dirty="0">
                <a:latin typeface="华文新魏" panose="02010800040101010101" pitchFamily="2" charset="-122"/>
                <a:ea typeface="华文新魏" panose="02010800040101010101" pitchFamily="2" charset="-122"/>
                <a:sym typeface="Symbol" panose="05050102010706020507" pitchFamily="18" charset="2"/>
              </a:rPr>
              <a:t></a:t>
            </a:r>
            <a:r>
              <a:rPr lang="en-US" altLang="zh-CN" sz="2000" baseline="-250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000" dirty="0">
                <a:latin typeface="华文新魏" panose="02010800040101010101" pitchFamily="2" charset="-122"/>
                <a:ea typeface="华文新魏" panose="02010800040101010101" pitchFamily="2" charset="-122"/>
                <a:sym typeface="Greek Symbols" pitchFamily="18" charset="2"/>
              </a:rPr>
              <a:t>(</a:t>
            </a:r>
            <a:r>
              <a:rPr lang="en-US" altLang="zh-CN" sz="2000" i="1" dirty="0">
                <a:latin typeface="华文新魏" panose="02010800040101010101" pitchFamily="2" charset="-122"/>
                <a:ea typeface="华文新魏" panose="02010800040101010101" pitchFamily="2" charset="-122"/>
                <a:sym typeface="Greek Symbols" pitchFamily="18" charset="2"/>
              </a:rPr>
              <a:t>E</a:t>
            </a:r>
            <a:r>
              <a:rPr lang="en-US" altLang="zh-CN" sz="2000" baseline="-25000" dirty="0">
                <a:latin typeface="华文新魏" panose="02010800040101010101" pitchFamily="2" charset="-122"/>
                <a:ea typeface="华文新魏" panose="02010800040101010101" pitchFamily="2" charset="-122"/>
                <a:sym typeface="Greek Symbols" pitchFamily="18" charset="2"/>
              </a:rPr>
              <a:t>1</a:t>
            </a:r>
            <a:r>
              <a:rPr lang="en-US" altLang="zh-CN" sz="2000" dirty="0">
                <a:latin typeface="华文新魏" panose="02010800040101010101" pitchFamily="2" charset="-122"/>
                <a:ea typeface="华文新魏" panose="02010800040101010101" pitchFamily="2" charset="-122"/>
                <a:sym typeface="Greek Symbols" pitchFamily="18" charset="2"/>
              </a:rPr>
              <a:t>) –  </a:t>
            </a:r>
            <a:r>
              <a:rPr lang="en-US" altLang="zh-CN" sz="2000" i="1" dirty="0" smtClean="0">
                <a:latin typeface="华文新魏" panose="02010800040101010101" pitchFamily="2" charset="-122"/>
                <a:ea typeface="华文新魏" panose="02010800040101010101" pitchFamily="2" charset="-122"/>
                <a:sym typeface="Greek Symbols" pitchFamily="18" charset="2"/>
              </a:rPr>
              <a:t>E</a:t>
            </a:r>
            <a:r>
              <a:rPr lang="en-US" altLang="zh-CN" sz="2000" baseline="-25000" dirty="0" smtClean="0">
                <a:latin typeface="华文新魏" panose="02010800040101010101" pitchFamily="2" charset="-122"/>
                <a:ea typeface="华文新魏" panose="02010800040101010101" pitchFamily="2" charset="-122"/>
                <a:sym typeface="Greek Symbols" pitchFamily="18" charset="2"/>
              </a:rPr>
              <a:t>2</a:t>
            </a:r>
          </a:p>
          <a:p>
            <a:pPr marL="0" indent="0" algn="l">
              <a:buNone/>
              <a:tabLst>
                <a:tab pos="3087688" algn="ctr"/>
              </a:tabLst>
            </a:pPr>
            <a:r>
              <a:rPr lang="en-US" altLang="zh-CN" sz="2000" dirty="0" smtClean="0">
                <a:latin typeface="华文新魏" panose="02010800040101010101" pitchFamily="2" charset="-122"/>
                <a:ea typeface="华文新魏" panose="02010800040101010101" pitchFamily="2" charset="-122"/>
                <a:sym typeface="Greek Symbols" pitchFamily="18" charset="2"/>
              </a:rPr>
              <a:t>     </a:t>
            </a:r>
            <a:r>
              <a:rPr lang="zh-CN" altLang="en-US" sz="2000" dirty="0">
                <a:latin typeface="华文新魏" panose="02010800040101010101" pitchFamily="2" charset="-122"/>
                <a:ea typeface="华文新魏" panose="02010800040101010101" pitchFamily="2" charset="-122"/>
              </a:rPr>
              <a:t>上述规则将“</a:t>
            </a:r>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替换成</a:t>
            </a:r>
            <a:r>
              <a:rPr lang="zh-CN" altLang="en-US" sz="2000" dirty="0">
                <a:latin typeface="华文新魏" panose="02010800040101010101" pitchFamily="2" charset="-122"/>
                <a:ea typeface="华文新魏" panose="02010800040101010101" pitchFamily="2" charset="-122"/>
                <a:sym typeface="Symbol" panose="05050102010706020507" pitchFamily="18" charset="2"/>
              </a:rPr>
              <a:t></a:t>
            </a:r>
            <a:r>
              <a:rPr lang="zh-CN" altLang="en-US" sz="2000" dirty="0">
                <a:latin typeface="华文新魏" panose="02010800040101010101" pitchFamily="2" charset="-122"/>
                <a:ea typeface="华文新魏" panose="02010800040101010101" pitchFamily="2" charset="-122"/>
              </a:rPr>
              <a:t>时成立，替换成</a:t>
            </a:r>
            <a:r>
              <a:rPr lang="zh-CN" altLang="en-US" sz="2000" dirty="0">
                <a:latin typeface="华文新魏" panose="02010800040101010101" pitchFamily="2" charset="-122"/>
                <a:ea typeface="华文新魏" panose="02010800040101010101" pitchFamily="2" charset="-122"/>
                <a:sym typeface="Symbol" panose="05050102010706020507" pitchFamily="18" charset="2"/>
              </a:rPr>
              <a:t>时不</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成立</a:t>
            </a:r>
            <a:endParaRPr lang="en-US" altLang="zh-CN" sz="2000" dirty="0" smtClean="0">
              <a:latin typeface="华文新魏" panose="02010800040101010101" pitchFamily="2" charset="-122"/>
              <a:ea typeface="华文新魏" panose="02010800040101010101" pitchFamily="2" charset="-122"/>
              <a:sym typeface="Symbol" panose="05050102010706020507" pitchFamily="18" charset="2"/>
            </a:endParaRPr>
          </a:p>
          <a:p>
            <a:pPr marL="0" indent="0" algn="l">
              <a:buNone/>
              <a:tabLst>
                <a:tab pos="3087688" algn="ctr"/>
              </a:tabLst>
            </a:pPr>
            <a:endParaRPr lang="en-US" altLang="zh-CN" sz="2000" dirty="0">
              <a:latin typeface="华文新魏" panose="02010800040101010101" pitchFamily="2" charset="-122"/>
              <a:ea typeface="华文新魏" panose="02010800040101010101" pitchFamily="2" charset="-122"/>
            </a:endParaRPr>
          </a:p>
          <a:p>
            <a:pPr algn="l">
              <a:tabLst>
                <a:tab pos="3087688" algn="ctr"/>
              </a:tabLst>
            </a:pPr>
            <a:r>
              <a:rPr lang="en-US" altLang="zh-CN" sz="2400" dirty="0" smtClean="0">
                <a:latin typeface="华文新魏" panose="02010800040101010101" pitchFamily="2" charset="-122"/>
                <a:ea typeface="华文新魏" panose="02010800040101010101" pitchFamily="2" charset="-122"/>
                <a:sym typeface="Greek Symbols" pitchFamily="18" charset="2"/>
              </a:rPr>
              <a:t>12</a:t>
            </a:r>
            <a:r>
              <a:rPr lang="en-US" altLang="zh-CN" sz="2400" dirty="0">
                <a:latin typeface="华文新魏" panose="02010800040101010101" pitchFamily="2" charset="-122"/>
                <a:ea typeface="华文新魏" panose="02010800040101010101" pitchFamily="2" charset="-122"/>
                <a:sym typeface="Greek Symbols" pitchFamily="18" charset="2"/>
              </a:rPr>
              <a:t>.</a:t>
            </a:r>
            <a:r>
              <a:rPr lang="zh-CN" altLang="en-US" sz="2400" dirty="0">
                <a:latin typeface="华文新魏" panose="02010800040101010101" pitchFamily="2" charset="-122"/>
                <a:ea typeface="华文新魏" panose="02010800040101010101" pitchFamily="2" charset="-122"/>
                <a:sym typeface="Greek Symbols" pitchFamily="18" charset="2"/>
              </a:rPr>
              <a:t>投影运算对并运算</a:t>
            </a:r>
            <a:r>
              <a:rPr lang="zh-CN" altLang="en-US" sz="2400" dirty="0" smtClean="0">
                <a:latin typeface="华文新魏" panose="02010800040101010101" pitchFamily="2" charset="-122"/>
                <a:ea typeface="华文新魏" panose="02010800040101010101" pitchFamily="2" charset="-122"/>
                <a:sym typeface="Greek Symbols" pitchFamily="18" charset="2"/>
              </a:rPr>
              <a:t>具有分配律</a:t>
            </a:r>
            <a:endParaRPr lang="en-US" altLang="zh-CN" sz="2400" dirty="0" smtClean="0">
              <a:latin typeface="华文新魏" panose="02010800040101010101" pitchFamily="2" charset="-122"/>
              <a:ea typeface="华文新魏" panose="02010800040101010101" pitchFamily="2" charset="-122"/>
              <a:sym typeface="Greek Symbols" pitchFamily="18" charset="2"/>
            </a:endParaRPr>
          </a:p>
          <a:p>
            <a:pPr marL="0" indent="0" algn="l">
              <a:buNone/>
              <a:tabLst>
                <a:tab pos="3087688" algn="ctr"/>
              </a:tabLst>
            </a:pP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baseline="-25000" dirty="0">
                <a:latin typeface="华文新魏" panose="02010800040101010101" pitchFamily="2" charset="-122"/>
                <a:ea typeface="华文新魏" panose="02010800040101010101" pitchFamily="2" charset="-122"/>
                <a:sym typeface="Symbol" panose="05050102010706020507" pitchFamily="18" charset="2"/>
              </a:rPr>
              <a:t>L</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400" i="1" dirty="0">
                <a:latin typeface="华文新魏" panose="02010800040101010101" pitchFamily="2" charset="-122"/>
                <a:ea typeface="华文新魏" panose="02010800040101010101" pitchFamily="2" charset="-122"/>
              </a:rPr>
              <a:t>E</a:t>
            </a:r>
            <a:r>
              <a:rPr lang="en-US" altLang="zh-CN" sz="2400" baseline="-25000" dirty="0">
                <a:latin typeface="华文新魏" panose="02010800040101010101" pitchFamily="2" charset="-122"/>
                <a:ea typeface="华文新魏" panose="02010800040101010101" pitchFamily="2" charset="-122"/>
              </a:rPr>
              <a:t>1</a:t>
            </a:r>
            <a:r>
              <a:rPr lang="en-US" altLang="zh-CN"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400" i="1" dirty="0">
                <a:latin typeface="华文新魏" panose="02010800040101010101" pitchFamily="2" charset="-122"/>
                <a:ea typeface="华文新魏" panose="02010800040101010101" pitchFamily="2" charset="-122"/>
                <a:sym typeface="Symbol" panose="05050102010706020507" pitchFamily="18" charset="2"/>
              </a:rPr>
              <a:t>E</a:t>
            </a:r>
            <a:r>
              <a:rPr lang="en-US" altLang="zh-CN" sz="2400" baseline="-25000" dirty="0">
                <a:latin typeface="华文新魏" panose="02010800040101010101" pitchFamily="2" charset="-122"/>
                <a:ea typeface="华文新魏" panose="02010800040101010101" pitchFamily="2" charset="-122"/>
                <a:sym typeface="Symbol" panose="05050102010706020507" pitchFamily="18" charset="2"/>
              </a:rPr>
              <a:t>2</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 = (</a:t>
            </a:r>
            <a:r>
              <a:rPr lang="en-US" altLang="zh-CN" sz="2400" baseline="-25000" dirty="0">
                <a:latin typeface="华文新魏" panose="02010800040101010101" pitchFamily="2" charset="-122"/>
                <a:ea typeface="华文新魏" panose="02010800040101010101" pitchFamily="2" charset="-122"/>
                <a:sym typeface="Symbol" panose="05050102010706020507" pitchFamily="18" charset="2"/>
              </a:rPr>
              <a:t>L</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400" i="1" dirty="0">
                <a:latin typeface="华文新魏" panose="02010800040101010101" pitchFamily="2" charset="-122"/>
                <a:ea typeface="华文新魏" panose="02010800040101010101" pitchFamily="2" charset="-122"/>
              </a:rPr>
              <a:t>E</a:t>
            </a:r>
            <a:r>
              <a:rPr lang="en-US" altLang="zh-CN" sz="2400" baseline="-25000" dirty="0">
                <a:latin typeface="华文新魏" panose="02010800040101010101" pitchFamily="2" charset="-122"/>
                <a:ea typeface="华文新魏" panose="02010800040101010101" pitchFamily="2" charset="-122"/>
              </a:rPr>
              <a:t>1</a:t>
            </a:r>
            <a:r>
              <a:rPr lang="en-US" altLang="zh-CN"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400" baseline="-25000" dirty="0">
                <a:latin typeface="华文新魏" panose="02010800040101010101" pitchFamily="2" charset="-122"/>
                <a:ea typeface="华文新魏" panose="02010800040101010101" pitchFamily="2" charset="-122"/>
                <a:sym typeface="Symbol" panose="05050102010706020507" pitchFamily="18" charset="2"/>
              </a:rPr>
              <a:t>L</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400" i="1" dirty="0">
                <a:latin typeface="华文新魏" panose="02010800040101010101" pitchFamily="2" charset="-122"/>
                <a:ea typeface="华文新魏" panose="02010800040101010101" pitchFamily="2" charset="-122"/>
              </a:rPr>
              <a:t>E</a:t>
            </a:r>
            <a:r>
              <a:rPr lang="en-US" altLang="zh-CN" sz="2400" baseline="-25000" dirty="0">
                <a:latin typeface="华文新魏" panose="02010800040101010101" pitchFamily="2" charset="-122"/>
                <a:ea typeface="华文新魏" panose="02010800040101010101" pitchFamily="2" charset="-122"/>
              </a:rPr>
              <a:t>2</a:t>
            </a:r>
            <a:r>
              <a:rPr lang="en-US" altLang="zh-CN" sz="2400" dirty="0">
                <a:latin typeface="华文新魏" panose="02010800040101010101" pitchFamily="2" charset="-122"/>
                <a:ea typeface="华文新魏" panose="02010800040101010101" pitchFamily="2" charset="-122"/>
              </a:rPr>
              <a:t>))</a:t>
            </a:r>
            <a:endParaRPr lang="en-US" altLang="zh-CN" sz="2400" dirty="0" smtClean="0">
              <a:latin typeface="华文新魏" panose="02010800040101010101" pitchFamily="2" charset="-122"/>
              <a:ea typeface="华文新魏" panose="02010800040101010101" pitchFamily="2" charset="-122"/>
            </a:endParaRPr>
          </a:p>
          <a:p>
            <a:pPr algn="l">
              <a:tabLst>
                <a:tab pos="3087688" algn="ctr"/>
              </a:tabLst>
            </a:pPr>
            <a:endParaRPr lang="en-US" altLang="zh-CN" sz="2400" dirty="0">
              <a:latin typeface="华文新魏" panose="02010800040101010101" pitchFamily="2" charset="-122"/>
              <a:ea typeface="华文新魏" panose="02010800040101010101" pitchFamily="2" charset="-122"/>
            </a:endParaRPr>
          </a:p>
          <a:p>
            <a:pPr algn="l">
              <a:tabLst>
                <a:tab pos="3087688" algn="ctr"/>
              </a:tabLst>
            </a:pPr>
            <a:endParaRPr lang="en-US" altLang="zh-CN" sz="2400" dirty="0" smtClean="0">
              <a:latin typeface="华文新魏" panose="02010800040101010101" pitchFamily="2" charset="-122"/>
              <a:ea typeface="华文新魏" panose="02010800040101010101" pitchFamily="2" charset="-122"/>
            </a:endParaRPr>
          </a:p>
          <a:p>
            <a:pPr marL="0" lvl="1" indent="0" algn="l">
              <a:buSzPct val="80000"/>
              <a:buNone/>
              <a:tabLst>
                <a:tab pos="3087688" algn="ctr"/>
              </a:tabLst>
            </a:pPr>
            <a:r>
              <a:rPr lang="en-US" altLang="zh-CN" sz="2400" i="1" dirty="0" smtClean="0">
                <a:latin typeface="华文新魏" panose="02010800040101010101" pitchFamily="2" charset="-122"/>
                <a:ea typeface="华文新魏" panose="02010800040101010101" pitchFamily="2" charset="-122"/>
              </a:rPr>
              <a:t>                    </a:t>
            </a:r>
            <a:endParaRPr lang="en-US" altLang="zh-CN" sz="2400" dirty="0">
              <a:latin typeface="华文新魏" panose="02010800040101010101" pitchFamily="2" charset="-122"/>
              <a:ea typeface="华文新魏" panose="02010800040101010101" pitchFamily="2" charset="-122"/>
              <a:sym typeface="Symbol" panose="05050102010706020507" pitchFamily="18" charset="2"/>
            </a:endParaRPr>
          </a:p>
          <a:p>
            <a:pPr marL="342900" lvl="1" indent="-342900" algn="l">
              <a:buSzPct val="80000"/>
              <a:buFont typeface="Wingdings" panose="05000000000000000000" pitchFamily="2" charset="2"/>
              <a:buChar char="l"/>
              <a:tabLst>
                <a:tab pos="3087688" algn="ctr"/>
              </a:tabLst>
            </a:pPr>
            <a:endParaRPr lang="en-US" altLang="zh-CN" sz="2400" dirty="0" smtClean="0">
              <a:latin typeface="华文新魏" panose="02010800040101010101" pitchFamily="2" charset="-122"/>
              <a:ea typeface="华文新魏" panose="02010800040101010101" pitchFamily="2" charset="-122"/>
            </a:endParaRPr>
          </a:p>
          <a:p>
            <a:pPr marL="742950" lvl="2" indent="-342900" algn="l">
              <a:buSzPct val="80000"/>
              <a:tabLst>
                <a:tab pos="3087688" algn="ctr"/>
              </a:tabLst>
            </a:pPr>
            <a:endParaRPr lang="en-US" altLang="zh-CN" sz="2000" dirty="0">
              <a:latin typeface="华文新魏" panose="02010800040101010101" pitchFamily="2" charset="-122"/>
              <a:ea typeface="华文新魏" panose="02010800040101010101" pitchFamily="2" charset="-122"/>
            </a:endParaRPr>
          </a:p>
          <a:p>
            <a:pPr marL="342900" lvl="1" indent="-342900" algn="l">
              <a:buSzPct val="80000"/>
              <a:tabLst>
                <a:tab pos="3087688" algn="ctr"/>
              </a:tabLst>
            </a:pPr>
            <a:endParaRPr lang="zh-CN" altLang="en-US" sz="2400" dirty="0">
              <a:latin typeface="华文新魏" panose="02010800040101010101" pitchFamily="2" charset="-122"/>
              <a:ea typeface="华文新魏" panose="02010800040101010101" pitchFamily="2" charset="-122"/>
              <a:sym typeface="Symbol" panose="05050102010706020507" pitchFamily="18" charset="2"/>
            </a:endParaRPr>
          </a:p>
          <a:p>
            <a:pPr marL="742950" lvl="2" indent="-342900" algn="l">
              <a:buSzPct val="80000"/>
              <a:tabLst>
                <a:tab pos="3087688" algn="ctr"/>
              </a:tabLst>
            </a:pPr>
            <a:endParaRPr lang="en-US" altLang="zh-CN" sz="2000" dirty="0" smtClean="0">
              <a:latin typeface="华文新魏" panose="02010800040101010101" pitchFamily="2" charset="-122"/>
              <a:ea typeface="华文新魏" panose="02010800040101010101" pitchFamily="2" charset="-122"/>
            </a:endParaRPr>
          </a:p>
          <a:p>
            <a:pPr marL="742950" lvl="2" indent="-342900" algn="l">
              <a:buSzPct val="80000"/>
              <a:tabLst>
                <a:tab pos="3087688" algn="ctr"/>
              </a:tabLst>
            </a:pPr>
            <a:endParaRPr lang="zh-CN" altLang="en-US" sz="2000" dirty="0">
              <a:latin typeface="华文新魏" panose="02010800040101010101" pitchFamily="2" charset="-122"/>
              <a:ea typeface="华文新魏" panose="02010800040101010101" pitchFamily="2" charset="-122"/>
            </a:endParaRPr>
          </a:p>
          <a:p>
            <a:pPr algn="l">
              <a:tabLst>
                <a:tab pos="3087688" algn="ctr"/>
              </a:tabLst>
            </a:pPr>
            <a:endParaRPr lang="en-US" altLang="zh-CN" sz="2200" dirty="0" smtClean="0">
              <a:latin typeface="华文新魏" panose="02010800040101010101" pitchFamily="2" charset="-122"/>
              <a:ea typeface="华文新魏" panose="02010800040101010101" pitchFamily="2" charset="-122"/>
              <a:sym typeface="Symbol" panose="05050102010706020507" pitchFamily="18" charset="2"/>
            </a:endParaRPr>
          </a:p>
          <a:p>
            <a:pPr lvl="1" algn="l">
              <a:tabLst>
                <a:tab pos="3087688" algn="ctr"/>
              </a:tabLst>
            </a:pPr>
            <a:endParaRPr lang="en-US" altLang="zh-CN" sz="1800" dirty="0" smtClean="0">
              <a:latin typeface="华文新魏" panose="02010800040101010101" pitchFamily="2" charset="-122"/>
              <a:ea typeface="华文新魏" panose="02010800040101010101" pitchFamily="2" charset="-122"/>
              <a:sym typeface="Symbol" panose="05050102010706020507" pitchFamily="18" charset="2"/>
            </a:endParaRPr>
          </a:p>
          <a:p>
            <a:pPr lvl="1" algn="l">
              <a:buFontTx/>
              <a:buNone/>
              <a:tabLst>
                <a:tab pos="3087688" algn="ctr"/>
              </a:tabLst>
            </a:pP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 </a:t>
            </a:r>
          </a:p>
        </p:txBody>
      </p:sp>
      <p:sp>
        <p:nvSpPr>
          <p:cNvPr id="60420"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E9768B4-F731-487B-BB78-AB31492EDEA6}" type="slidenum">
              <a:rPr altLang="en-US" noProof="1">
                <a:solidFill>
                  <a:schemeClr val="accent2"/>
                </a:solidFill>
                <a:latin typeface="Times New Roman" panose="02020603050405020304" pitchFamily="18" charset="0"/>
                <a:ea typeface="华文楷体" panose="02010600040101010101" pitchFamily="2" charset="-122"/>
              </a:rPr>
              <a:pPr/>
              <a:t>13</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extLst>
      <p:ext uri="{BB962C8B-B14F-4D97-AF65-F5344CB8AC3E}">
        <p14:creationId xmlns:p14="http://schemas.microsoft.com/office/powerpoint/2010/main" val="279970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smtClean="0">
                <a:latin typeface="隶书" panose="02010509060101010101" pitchFamily="49" charset="-122"/>
              </a:rPr>
              <a:t>转换的例子：下推选择</a:t>
            </a:r>
            <a:endParaRPr lang="en-US" altLang="zh-CN" smtClean="0">
              <a:latin typeface="隶书" panose="02010509060101010101" pitchFamily="49" charset="-122"/>
            </a:endParaRPr>
          </a:p>
        </p:txBody>
      </p:sp>
      <p:sp>
        <p:nvSpPr>
          <p:cNvPr id="63491" name="Rectangle 3"/>
          <p:cNvSpPr>
            <a:spLocks noGrp="1" noChangeArrowheads="1"/>
          </p:cNvSpPr>
          <p:nvPr>
            <p:ph idx="1"/>
          </p:nvPr>
        </p:nvSpPr>
        <p:spPr>
          <a:xfrm>
            <a:off x="457200" y="1460500"/>
            <a:ext cx="8382000" cy="4876800"/>
          </a:xfrm>
        </p:spPr>
        <p:txBody>
          <a:bodyPr/>
          <a:lstStyle/>
          <a:p>
            <a:pPr algn="l"/>
            <a:r>
              <a:rPr lang="zh-CN" altLang="en-US" sz="2800" dirty="0" smtClean="0">
                <a:latin typeface="华文新魏" panose="02010800040101010101" pitchFamily="2" charset="-122"/>
                <a:ea typeface="华文新魏" panose="02010800040101010101" pitchFamily="2" charset="-122"/>
              </a:rPr>
              <a:t>查询</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找到所有音乐系教师的名字，以及他们所教授的课程名称</a:t>
            </a:r>
          </a:p>
          <a:p>
            <a:pPr lvl="1" algn="l"/>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dirty="0" smtClean="0">
                <a:latin typeface="华文新魏" panose="02010800040101010101" pitchFamily="2" charset="-122"/>
                <a:ea typeface="华文新魏" panose="02010800040101010101" pitchFamily="2" charset="-122"/>
                <a:sym typeface="Symbol" panose="05050102010706020507" pitchFamily="18" charset="2"/>
              </a:rPr>
              <a:t>name, title</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dirty="0" err="1" smtClean="0">
                <a:latin typeface="华文新魏" panose="02010800040101010101" pitchFamily="2" charset="-122"/>
                <a:ea typeface="华文新魏" panose="02010800040101010101" pitchFamily="2" charset="-122"/>
                <a:sym typeface="Symbol" panose="05050102010706020507" pitchFamily="18" charset="2"/>
              </a:rPr>
              <a:t>dept_name</a:t>
            </a:r>
            <a:r>
              <a:rPr lang="en-US" altLang="zh-CN" sz="2400" i="1"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i="1"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ja-JP"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Music’</a:t>
            </a:r>
            <a:br>
              <a:rPr lang="en-US" altLang="ja-JP"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br>
            <a:r>
              <a:rPr lang="en-US" altLang="ja-JP" sz="2400"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ja-JP"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400" i="1" dirty="0" smtClean="0">
                <a:latin typeface="华文新魏" panose="02010800040101010101" pitchFamily="2" charset="-122"/>
                <a:ea typeface="华文新魏" panose="02010800040101010101" pitchFamily="2" charset="-122"/>
                <a:sym typeface="Symbol" panose="05050102010706020507" pitchFamily="18" charset="2"/>
              </a:rPr>
              <a:t>instructor  </a:t>
            </a:r>
            <a:r>
              <a:rPr lang="zh-CN" altLang="zh-CN" sz="2400" dirty="0" smtClean="0">
                <a:latin typeface="华文新魏" panose="02010800040101010101" pitchFamily="2" charset="-122"/>
                <a:ea typeface="华文新魏" panose="02010800040101010101" pitchFamily="2" charset="-122"/>
              </a:rPr>
              <a:t>⋈</a:t>
            </a:r>
            <a:r>
              <a:rPr lang="en-US" altLang="ja-JP" sz="2400" i="1" dirty="0" smtClean="0">
                <a:latin typeface="华文新魏" panose="02010800040101010101" pitchFamily="2" charset="-122"/>
                <a:ea typeface="华文新魏" panose="02010800040101010101" pitchFamily="2" charset="-122"/>
                <a:sym typeface="Symbol" panose="05050102010706020507" pitchFamily="18" charset="2"/>
              </a:rPr>
              <a:t> (teaches </a:t>
            </a:r>
            <a:r>
              <a:rPr lang="zh-CN" altLang="zh-CN" sz="2400" dirty="0" smtClean="0">
                <a:latin typeface="华文新魏" panose="02010800040101010101" pitchFamily="2" charset="-122"/>
                <a:ea typeface="华文新魏" panose="02010800040101010101" pitchFamily="2" charset="-122"/>
              </a:rPr>
              <a:t>⋈</a:t>
            </a:r>
            <a:r>
              <a:rPr lang="en-US" altLang="ja-JP" sz="24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ja-JP"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400" i="1" baseline="-25000" dirty="0" err="1" smtClean="0">
                <a:latin typeface="华文新魏" panose="02010800040101010101" pitchFamily="2" charset="-122"/>
                <a:ea typeface="华文新魏" panose="02010800040101010101" pitchFamily="2" charset="-122"/>
                <a:sym typeface="Symbol" panose="05050102010706020507" pitchFamily="18" charset="2"/>
              </a:rPr>
              <a:t>course_id</a:t>
            </a:r>
            <a:r>
              <a:rPr lang="en-US" altLang="ja-JP" sz="2400" i="1" baseline="-25000" dirty="0" smtClean="0">
                <a:latin typeface="华文新魏" panose="02010800040101010101" pitchFamily="2" charset="-122"/>
                <a:ea typeface="华文新魏" panose="02010800040101010101" pitchFamily="2" charset="-122"/>
                <a:sym typeface="Symbol" panose="05050102010706020507" pitchFamily="18" charset="2"/>
              </a:rPr>
              <a:t>, title</a:t>
            </a:r>
            <a:r>
              <a:rPr lang="en-US" altLang="ja-JP" sz="24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ja-JP"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400" i="1" dirty="0" smtClean="0">
                <a:latin typeface="华文新魏" panose="02010800040101010101" pitchFamily="2" charset="-122"/>
                <a:ea typeface="华文新魏" panose="02010800040101010101" pitchFamily="2" charset="-122"/>
                <a:sym typeface="Symbol" panose="05050102010706020507" pitchFamily="18" charset="2"/>
              </a:rPr>
              <a:t>course</a:t>
            </a:r>
            <a:r>
              <a:rPr lang="en-US" altLang="ja-JP" sz="2400" dirty="0" smtClean="0">
                <a:latin typeface="华文新魏" panose="02010800040101010101" pitchFamily="2" charset="-122"/>
                <a:ea typeface="华文新魏" panose="02010800040101010101" pitchFamily="2" charset="-122"/>
                <a:sym typeface="Symbol" panose="05050102010706020507" pitchFamily="18" charset="2"/>
              </a:rPr>
              <a:t>))))</a:t>
            </a:r>
          </a:p>
          <a:p>
            <a:pPr algn="l"/>
            <a:r>
              <a:rPr lang="zh-CN" altLang="en-US" sz="2800" dirty="0" smtClean="0">
                <a:latin typeface="华文新魏" panose="02010800040101010101" pitchFamily="2" charset="-122"/>
                <a:ea typeface="华文新魏" panose="02010800040101010101" pitchFamily="2" charset="-122"/>
                <a:sym typeface="Symbol" panose="05050102010706020507" pitchFamily="18" charset="2"/>
              </a:rPr>
              <a:t>使用规则 </a:t>
            </a:r>
            <a:r>
              <a:rPr lang="en-US" altLang="zh-CN" sz="2800" dirty="0" smtClean="0">
                <a:latin typeface="华文新魏" panose="02010800040101010101" pitchFamily="2" charset="-122"/>
                <a:ea typeface="华文新魏" panose="02010800040101010101" pitchFamily="2" charset="-122"/>
                <a:sym typeface="Symbol" panose="05050102010706020507" pitchFamily="18" charset="2"/>
              </a:rPr>
              <a:t>7a </a:t>
            </a:r>
            <a:r>
              <a:rPr lang="zh-CN" altLang="en-US" sz="2800" dirty="0" smtClean="0">
                <a:latin typeface="华文新魏" panose="02010800040101010101" pitchFamily="2" charset="-122"/>
                <a:ea typeface="华文新魏" panose="02010800040101010101" pitchFamily="2" charset="-122"/>
                <a:sym typeface="Symbol" panose="05050102010706020507" pitchFamily="18" charset="2"/>
              </a:rPr>
              <a:t>转换</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
            </a:r>
            <a:b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br>
            <a:endParaRPr lang="zh-CN" altLang="en-US" sz="2000" dirty="0" smtClean="0">
              <a:latin typeface="华文新魏" panose="02010800040101010101" pitchFamily="2" charset="-122"/>
              <a:ea typeface="华文新魏" panose="02010800040101010101" pitchFamily="2" charset="-122"/>
              <a:sym typeface="Symbol" panose="05050102010706020507" pitchFamily="18" charset="2"/>
            </a:endParaRPr>
          </a:p>
          <a:p>
            <a:pPr lvl="1" algn="l"/>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dirty="0" smtClean="0">
                <a:latin typeface="华文新魏" panose="02010800040101010101" pitchFamily="2" charset="-122"/>
                <a:ea typeface="华文新魏" panose="02010800040101010101" pitchFamily="2" charset="-122"/>
                <a:sym typeface="Symbol" panose="05050102010706020507" pitchFamily="18" charset="2"/>
              </a:rPr>
              <a:t>name, title</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dirty="0" err="1" smtClean="0">
                <a:latin typeface="华文新魏" panose="02010800040101010101" pitchFamily="2" charset="-122"/>
                <a:ea typeface="华文新魏" panose="02010800040101010101" pitchFamily="2" charset="-122"/>
                <a:sym typeface="Symbol" panose="05050102010706020507" pitchFamily="18" charset="2"/>
              </a:rPr>
              <a:t>dept_name</a:t>
            </a:r>
            <a:r>
              <a:rPr lang="en-US" altLang="zh-CN" sz="2400" i="1"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i="1"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ja-JP"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Music’</a:t>
            </a:r>
            <a:r>
              <a:rPr lang="en-US" altLang="ja-JP"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400" i="1" dirty="0" smtClean="0">
                <a:latin typeface="华文新魏" panose="02010800040101010101" pitchFamily="2" charset="-122"/>
                <a:ea typeface="华文新魏" panose="02010800040101010101" pitchFamily="2" charset="-122"/>
                <a:sym typeface="Symbol" panose="05050102010706020507" pitchFamily="18" charset="2"/>
              </a:rPr>
              <a:t>instructor</a:t>
            </a:r>
            <a:r>
              <a:rPr lang="en-US" altLang="ja-JP"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400" i="1"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zh-CN" sz="2400" dirty="0" smtClean="0">
                <a:latin typeface="华文新魏" panose="02010800040101010101" pitchFamily="2" charset="-122"/>
                <a:ea typeface="华文新魏" panose="02010800040101010101" pitchFamily="2" charset="-122"/>
              </a:rPr>
              <a:t>⋈ </a:t>
            </a:r>
            <a:r>
              <a:rPr lang="en-US" altLang="ja-JP" sz="2400" i="1" dirty="0" smtClean="0">
                <a:latin typeface="华文新魏" panose="02010800040101010101" pitchFamily="2" charset="-122"/>
                <a:ea typeface="华文新魏" panose="02010800040101010101" pitchFamily="2" charset="-122"/>
                <a:sym typeface="Symbol" panose="05050102010706020507" pitchFamily="18" charset="2"/>
              </a:rPr>
              <a:t/>
            </a:r>
            <a:br>
              <a:rPr lang="en-US" altLang="ja-JP" sz="2400" i="1" dirty="0" smtClean="0">
                <a:latin typeface="华文新魏" panose="02010800040101010101" pitchFamily="2" charset="-122"/>
                <a:ea typeface="华文新魏" panose="02010800040101010101" pitchFamily="2" charset="-122"/>
                <a:sym typeface="Symbol" panose="05050102010706020507" pitchFamily="18" charset="2"/>
              </a:rPr>
            </a:br>
            <a:r>
              <a:rPr lang="en-US" altLang="ja-JP" sz="2400" i="1" dirty="0" smtClean="0">
                <a:latin typeface="华文新魏" panose="02010800040101010101" pitchFamily="2" charset="-122"/>
                <a:ea typeface="华文新魏" panose="02010800040101010101" pitchFamily="2" charset="-122"/>
                <a:sym typeface="Symbol" panose="05050102010706020507" pitchFamily="18" charset="2"/>
              </a:rPr>
              <a:t>        (teaches  </a:t>
            </a:r>
            <a:r>
              <a:rPr lang="zh-CN" altLang="zh-CN" sz="2400" dirty="0" smtClean="0">
                <a:latin typeface="华文新魏" panose="02010800040101010101" pitchFamily="2" charset="-122"/>
                <a:ea typeface="华文新魏" panose="02010800040101010101" pitchFamily="2" charset="-122"/>
              </a:rPr>
              <a:t>⋈</a:t>
            </a:r>
            <a:r>
              <a:rPr lang="en-US" altLang="ja-JP" sz="24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ja-JP"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400" i="1" baseline="-25000" dirty="0" err="1" smtClean="0">
                <a:latin typeface="华文新魏" panose="02010800040101010101" pitchFamily="2" charset="-122"/>
                <a:ea typeface="华文新魏" panose="02010800040101010101" pitchFamily="2" charset="-122"/>
                <a:sym typeface="Symbol" panose="05050102010706020507" pitchFamily="18" charset="2"/>
              </a:rPr>
              <a:t>course_id</a:t>
            </a:r>
            <a:r>
              <a:rPr lang="en-US" altLang="ja-JP" sz="2400" i="1" baseline="-25000" dirty="0" smtClean="0">
                <a:latin typeface="华文新魏" panose="02010800040101010101" pitchFamily="2" charset="-122"/>
                <a:ea typeface="华文新魏" panose="02010800040101010101" pitchFamily="2" charset="-122"/>
                <a:sym typeface="Symbol" panose="05050102010706020507" pitchFamily="18" charset="2"/>
              </a:rPr>
              <a:t>, title</a:t>
            </a:r>
            <a:r>
              <a:rPr lang="en-US" altLang="ja-JP" sz="24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ja-JP"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400" i="1" dirty="0" smtClean="0">
                <a:latin typeface="华文新魏" panose="02010800040101010101" pitchFamily="2" charset="-122"/>
                <a:ea typeface="华文新魏" panose="02010800040101010101" pitchFamily="2" charset="-122"/>
                <a:sym typeface="Symbol" panose="05050102010706020507" pitchFamily="18" charset="2"/>
              </a:rPr>
              <a:t>course</a:t>
            </a:r>
            <a:r>
              <a:rPr lang="en-US" altLang="ja-JP" sz="2400" dirty="0" smtClean="0">
                <a:latin typeface="华文新魏" panose="02010800040101010101" pitchFamily="2" charset="-122"/>
                <a:ea typeface="华文新魏" panose="02010800040101010101" pitchFamily="2" charset="-122"/>
                <a:sym typeface="Symbol" panose="05050102010706020507" pitchFamily="18" charset="2"/>
              </a:rPr>
              <a:t>)))</a:t>
            </a:r>
          </a:p>
          <a:p>
            <a:pPr algn="l"/>
            <a:endParaRPr lang="en-US" altLang="zh-CN" sz="2400" dirty="0" smtClean="0">
              <a:latin typeface="华文新魏" panose="02010800040101010101" pitchFamily="2" charset="-122"/>
              <a:ea typeface="华文新魏" panose="02010800040101010101" pitchFamily="2" charset="-122"/>
              <a:sym typeface="Symbol" panose="05050102010706020507" pitchFamily="18" charset="2"/>
            </a:endParaRPr>
          </a:p>
          <a:p>
            <a:pPr algn="l"/>
            <a:r>
              <a:rPr lang="zh-CN" altLang="en-US" sz="2800" dirty="0" smtClean="0">
                <a:solidFill>
                  <a:srgbClr val="FF0000"/>
                </a:solidFill>
                <a:latin typeface="华文新魏" panose="02010800040101010101" pitchFamily="2" charset="-122"/>
                <a:ea typeface="华文新魏" panose="02010800040101010101" pitchFamily="2" charset="-122"/>
                <a:sym typeface="Symbol" panose="05050102010706020507" pitchFamily="18" charset="2"/>
              </a:rPr>
              <a:t>尽可能早地执行选择操作以减小被连接的关系的大小 </a:t>
            </a:r>
            <a:endParaRPr lang="zh-CN" altLang="en-US" sz="2800" baseline="-25000" dirty="0" smtClean="0">
              <a:solidFill>
                <a:srgbClr val="FF0000"/>
              </a:solidFill>
              <a:latin typeface="华文新魏" panose="02010800040101010101" pitchFamily="2" charset="-122"/>
              <a:ea typeface="华文新魏" panose="02010800040101010101" pitchFamily="2" charset="-122"/>
              <a:sym typeface="Symbol" panose="05050102010706020507" pitchFamily="18" charset="2"/>
            </a:endParaRPr>
          </a:p>
          <a:p>
            <a:pPr algn="l"/>
            <a:endParaRPr lang="zh-CN" altLang="en-US" sz="2000" dirty="0" smtClean="0">
              <a:latin typeface="华文新魏" panose="02010800040101010101" pitchFamily="2" charset="-122"/>
              <a:ea typeface="华文新魏" panose="02010800040101010101" pitchFamily="2" charset="-122"/>
            </a:endParaRPr>
          </a:p>
        </p:txBody>
      </p:sp>
      <p:sp>
        <p:nvSpPr>
          <p:cNvPr id="63493" name="AutoShape 5"/>
          <p:cNvSpPr>
            <a:spLocks noChangeArrowheads="1"/>
          </p:cNvSpPr>
          <p:nvPr/>
        </p:nvSpPr>
        <p:spPr bwMode="auto">
          <a:xfrm rot="5400000">
            <a:off x="6462713" y="3503613"/>
            <a:ext cx="219075" cy="320675"/>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63496"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8FF4973-D415-408C-84B8-50E3E5DD959D}" type="slidenum">
              <a:rPr altLang="en-US" noProof="1">
                <a:solidFill>
                  <a:schemeClr val="accent2"/>
                </a:solidFill>
                <a:latin typeface="Times New Roman" panose="02020603050405020304" pitchFamily="18" charset="0"/>
                <a:ea typeface="华文楷体" panose="02010600040101010101" pitchFamily="2" charset="-122"/>
              </a:rPr>
              <a:pPr/>
              <a:t>14</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defRPr/>
            </a:pPr>
            <a:r>
              <a:rPr kumimoji="1" lang="zh-CN" altLang="en-US" dirty="0" smtClean="0">
                <a:latin typeface="+mj-ea"/>
              </a:rPr>
              <a:t>多转换的</a:t>
            </a:r>
            <a:r>
              <a:rPr kumimoji="1" lang="zh-CN" altLang="en-US" dirty="0">
                <a:latin typeface="+mj-ea"/>
              </a:rPr>
              <a:t>示例</a:t>
            </a:r>
            <a:endParaRPr kumimoji="1" lang="zh-CN" altLang="en-US" dirty="0" smtClean="0">
              <a:latin typeface="+mj-ea"/>
            </a:endParaRPr>
          </a:p>
        </p:txBody>
      </p:sp>
      <p:sp>
        <p:nvSpPr>
          <p:cNvPr id="64515" name="Rectangle 3"/>
          <p:cNvSpPr>
            <a:spLocks noGrp="1" noChangeArrowheads="1"/>
          </p:cNvSpPr>
          <p:nvPr>
            <p:ph idx="1"/>
          </p:nvPr>
        </p:nvSpPr>
        <p:spPr>
          <a:xfrm>
            <a:off x="482600" y="1509713"/>
            <a:ext cx="7864475" cy="4903787"/>
          </a:xfrm>
        </p:spPr>
        <p:txBody>
          <a:bodyPr/>
          <a:lstStyle/>
          <a:p>
            <a:pPr algn="l"/>
            <a:r>
              <a:rPr lang="zh-CN" altLang="en-US" sz="2400" dirty="0" smtClean="0">
                <a:latin typeface="华文新魏" panose="02010800040101010101" pitchFamily="2" charset="-122"/>
                <a:ea typeface="华文新魏" panose="02010800040101010101" pitchFamily="2" charset="-122"/>
              </a:rPr>
              <a:t>查询</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找到 </a:t>
            </a:r>
            <a:r>
              <a:rPr lang="en-US" altLang="zh-CN" sz="2400" dirty="0" smtClean="0">
                <a:latin typeface="华文新魏" panose="02010800040101010101" pitchFamily="2" charset="-122"/>
                <a:ea typeface="华文新魏" panose="02010800040101010101" pitchFamily="2" charset="-122"/>
              </a:rPr>
              <a:t>2009 </a:t>
            </a:r>
            <a:r>
              <a:rPr lang="zh-CN" altLang="en-US" sz="2400" dirty="0" smtClean="0">
                <a:latin typeface="华文新魏" panose="02010800040101010101" pitchFamily="2" charset="-122"/>
                <a:ea typeface="华文新魏" panose="02010800040101010101" pitchFamily="2" charset="-122"/>
              </a:rPr>
              <a:t>年在音乐系讲授课程的所有教师的名字，以及他们所教课程的名称</a:t>
            </a:r>
          </a:p>
          <a:p>
            <a:pPr lvl="1" algn="l">
              <a:lnSpc>
                <a:spcPct val="110000"/>
              </a:lnSpc>
            </a:pP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dirty="0" smtClean="0">
                <a:latin typeface="华文新魏" panose="02010800040101010101" pitchFamily="2" charset="-122"/>
                <a:ea typeface="华文新魏" panose="02010800040101010101" pitchFamily="2" charset="-122"/>
                <a:sym typeface="Symbol" panose="05050102010706020507" pitchFamily="18" charset="2"/>
              </a:rPr>
              <a:t>name, title</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dirty="0" err="1" smtClean="0">
                <a:latin typeface="华文新魏" panose="02010800040101010101" pitchFamily="2" charset="-122"/>
                <a:ea typeface="华文新魏" panose="02010800040101010101" pitchFamily="2" charset="-122"/>
                <a:sym typeface="Symbol" panose="05050102010706020507" pitchFamily="18" charset="2"/>
              </a:rPr>
              <a:t>dept_name</a:t>
            </a:r>
            <a:r>
              <a:rPr lang="en-US" altLang="zh-CN" sz="2400" i="1"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i="1"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ja-JP" sz="2400" baseline="-25000" dirty="0" err="1"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Music’</a:t>
            </a:r>
            <a:r>
              <a:rPr lang="en-US" altLang="ja-JP" sz="2400" baseline="-25000" dirty="0" err="1"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400" i="1" baseline="-25000" dirty="0" err="1" smtClean="0">
                <a:latin typeface="华文新魏" panose="02010800040101010101" pitchFamily="2" charset="-122"/>
                <a:ea typeface="华文新魏" panose="02010800040101010101" pitchFamily="2" charset="-122"/>
                <a:sym typeface="Symbol" panose="05050102010706020507" pitchFamily="18" charset="2"/>
              </a:rPr>
              <a:t>year</a:t>
            </a:r>
            <a:r>
              <a:rPr lang="en-US" altLang="ja-JP" sz="2400" baseline="-25000" dirty="0" smtClean="0">
                <a:latin typeface="华文新魏" panose="02010800040101010101" pitchFamily="2" charset="-122"/>
                <a:ea typeface="华文新魏" panose="02010800040101010101" pitchFamily="2" charset="-122"/>
                <a:sym typeface="Symbol" panose="05050102010706020507" pitchFamily="18" charset="2"/>
              </a:rPr>
              <a:t> = 2009</a:t>
            </a:r>
            <a:r>
              <a:rPr lang="en-US" altLang="ja-JP" sz="2000" baseline="-25000" dirty="0" smtClean="0">
                <a:latin typeface="华文新魏" panose="02010800040101010101" pitchFamily="2" charset="-122"/>
                <a:ea typeface="华文新魏" panose="02010800040101010101" pitchFamily="2" charset="-122"/>
                <a:sym typeface="Symbol" panose="05050102010706020507" pitchFamily="18" charset="2"/>
              </a:rPr>
              <a:t>	</a:t>
            </a:r>
            <a:br>
              <a:rPr lang="en-US" altLang="ja-JP" sz="2000" baseline="-25000" dirty="0" smtClean="0">
                <a:latin typeface="华文新魏" panose="02010800040101010101" pitchFamily="2" charset="-122"/>
                <a:ea typeface="华文新魏" panose="02010800040101010101" pitchFamily="2" charset="-122"/>
                <a:sym typeface="Symbol" panose="05050102010706020507" pitchFamily="18" charset="2"/>
              </a:rPr>
            </a:br>
            <a:r>
              <a:rPr lang="en-US" altLang="ja-JP" sz="2000"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ja-JP"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t>instructor </a:t>
            </a:r>
            <a:r>
              <a:rPr lang="zh-CN" altLang="zh-CN" sz="2000" dirty="0" smtClean="0">
                <a:latin typeface="华文新魏" panose="02010800040101010101" pitchFamily="2" charset="-122"/>
                <a:ea typeface="华文新魏" panose="02010800040101010101" pitchFamily="2" charset="-122"/>
              </a:rPr>
              <a:t>⋈</a:t>
            </a:r>
            <a: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t>(teaches </a:t>
            </a:r>
            <a:r>
              <a:rPr lang="zh-CN" altLang="zh-CN" sz="2000" dirty="0" smtClean="0">
                <a:latin typeface="华文新魏" panose="02010800040101010101" pitchFamily="2" charset="-122"/>
                <a:ea typeface="华文新魏" panose="02010800040101010101" pitchFamily="2" charset="-122"/>
              </a:rPr>
              <a:t>⋈</a:t>
            </a:r>
            <a: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ja-JP"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400" i="1" baseline="-25000" dirty="0" err="1" smtClean="0">
                <a:latin typeface="华文新魏" panose="02010800040101010101" pitchFamily="2" charset="-122"/>
                <a:ea typeface="华文新魏" panose="02010800040101010101" pitchFamily="2" charset="-122"/>
                <a:sym typeface="Symbol" panose="05050102010706020507" pitchFamily="18" charset="2"/>
              </a:rPr>
              <a:t>course_id</a:t>
            </a:r>
            <a:r>
              <a:rPr lang="en-US" altLang="ja-JP" sz="2400" i="1" baseline="-25000" dirty="0" smtClean="0">
                <a:latin typeface="华文新魏" panose="02010800040101010101" pitchFamily="2" charset="-122"/>
                <a:ea typeface="华文新魏" panose="02010800040101010101" pitchFamily="2" charset="-122"/>
                <a:sym typeface="Symbol" panose="05050102010706020507" pitchFamily="18" charset="2"/>
              </a:rPr>
              <a:t>, title</a:t>
            </a:r>
            <a: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ja-JP"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t>course</a:t>
            </a:r>
            <a:r>
              <a:rPr lang="en-US" altLang="ja-JP" sz="2000" dirty="0" smtClean="0">
                <a:latin typeface="华文新魏" panose="02010800040101010101" pitchFamily="2" charset="-122"/>
                <a:ea typeface="华文新魏" panose="02010800040101010101" pitchFamily="2" charset="-122"/>
                <a:sym typeface="Symbol" panose="05050102010706020507" pitchFamily="18" charset="2"/>
              </a:rPr>
              <a:t>))))</a:t>
            </a:r>
            <a:endParaRPr lang="en-US" altLang="ja-JP" sz="1800" dirty="0" smtClean="0">
              <a:latin typeface="华文新魏" panose="02010800040101010101" pitchFamily="2" charset="-122"/>
              <a:ea typeface="华文新魏" panose="02010800040101010101" pitchFamily="2" charset="-122"/>
            </a:endParaRPr>
          </a:p>
          <a:p>
            <a:pPr algn="l"/>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使用连接的结合律转换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规则</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6a)</a:t>
            </a:r>
          </a:p>
          <a:p>
            <a:pPr lvl="1" algn="l">
              <a:lnSpc>
                <a:spcPct val="120000"/>
              </a:lnSpc>
            </a:pP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dirty="0" smtClean="0">
                <a:latin typeface="华文新魏" panose="02010800040101010101" pitchFamily="2" charset="-122"/>
                <a:ea typeface="华文新魏" panose="02010800040101010101" pitchFamily="2" charset="-122"/>
                <a:sym typeface="Symbol" panose="05050102010706020507" pitchFamily="18" charset="2"/>
              </a:rPr>
              <a:t>name, title</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dirty="0" err="1" smtClean="0">
                <a:latin typeface="华文新魏" panose="02010800040101010101" pitchFamily="2" charset="-122"/>
                <a:ea typeface="华文新魏" panose="02010800040101010101" pitchFamily="2" charset="-122"/>
                <a:sym typeface="Symbol" panose="05050102010706020507" pitchFamily="18" charset="2"/>
              </a:rPr>
              <a:t>dept_name</a:t>
            </a:r>
            <a:r>
              <a:rPr lang="en-US" altLang="zh-CN" sz="2400" i="1"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i="1"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ja-JP" sz="2400" baseline="-25000" dirty="0" err="1"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Music’</a:t>
            </a:r>
            <a:r>
              <a:rPr lang="en-US" altLang="ja-JP" sz="2400" baseline="-25000" dirty="0" err="1"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5000" dirty="0" err="1" smtClean="0">
                <a:latin typeface="华文新魏" panose="02010800040101010101" pitchFamily="2" charset="-122"/>
                <a:ea typeface="华文新魏" panose="02010800040101010101" pitchFamily="2" charset="-122"/>
                <a:sym typeface="Symbol" panose="05050102010706020507" pitchFamily="18" charset="2"/>
              </a:rPr>
              <a:t>y</a:t>
            </a:r>
            <a:r>
              <a:rPr lang="en-US" altLang="ja-JP" sz="2400" i="1" baseline="-25000" dirty="0" err="1" smtClean="0">
                <a:latin typeface="华文新魏" panose="02010800040101010101" pitchFamily="2" charset="-122"/>
                <a:ea typeface="华文新魏" panose="02010800040101010101" pitchFamily="2" charset="-122"/>
                <a:sym typeface="Symbol" panose="05050102010706020507" pitchFamily="18" charset="2"/>
              </a:rPr>
              <a:t>ear</a:t>
            </a:r>
            <a:r>
              <a:rPr lang="en-US" altLang="ja-JP" sz="2400" baseline="-25000" dirty="0" smtClean="0">
                <a:latin typeface="华文新魏" panose="02010800040101010101" pitchFamily="2" charset="-122"/>
                <a:ea typeface="华文新魏" panose="02010800040101010101" pitchFamily="2" charset="-122"/>
                <a:sym typeface="Symbol" panose="05050102010706020507" pitchFamily="18" charset="2"/>
              </a:rPr>
              <a:t> = 2009</a:t>
            </a:r>
            <a:r>
              <a:rPr lang="en-US" altLang="ja-JP" sz="2000" baseline="-25000" dirty="0" smtClean="0">
                <a:latin typeface="华文新魏" panose="02010800040101010101" pitchFamily="2" charset="-122"/>
                <a:ea typeface="华文新魏" panose="02010800040101010101" pitchFamily="2" charset="-122"/>
                <a:sym typeface="Symbol" panose="05050102010706020507" pitchFamily="18" charset="2"/>
              </a:rPr>
              <a:t>	</a:t>
            </a:r>
            <a:br>
              <a:rPr lang="en-US" altLang="ja-JP" sz="2000" baseline="-25000" dirty="0" smtClean="0">
                <a:latin typeface="华文新魏" panose="02010800040101010101" pitchFamily="2" charset="-122"/>
                <a:ea typeface="华文新魏" panose="02010800040101010101" pitchFamily="2" charset="-122"/>
                <a:sym typeface="Symbol" panose="05050102010706020507" pitchFamily="18" charset="2"/>
              </a:rPr>
            </a:br>
            <a:r>
              <a:rPr lang="en-US" altLang="ja-JP"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t>instructor </a:t>
            </a:r>
            <a:r>
              <a:rPr lang="zh-CN" altLang="zh-CN" sz="2000" dirty="0" smtClean="0">
                <a:latin typeface="华文新魏" panose="02010800040101010101" pitchFamily="2" charset="-122"/>
                <a:ea typeface="华文新魏" panose="02010800040101010101" pitchFamily="2" charset="-122"/>
              </a:rPr>
              <a:t>⋈</a:t>
            </a:r>
            <a: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t> teaches) </a:t>
            </a:r>
            <a:r>
              <a:rPr lang="zh-CN" altLang="zh-CN" sz="2000" dirty="0" smtClean="0">
                <a:latin typeface="华文新魏" panose="02010800040101010101" pitchFamily="2" charset="-122"/>
                <a:ea typeface="华文新魏" panose="02010800040101010101" pitchFamily="2" charset="-122"/>
              </a:rPr>
              <a:t>⋈</a:t>
            </a:r>
            <a: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ja-JP"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400" i="1" baseline="-25000" dirty="0" err="1" smtClean="0">
                <a:latin typeface="华文新魏" panose="02010800040101010101" pitchFamily="2" charset="-122"/>
                <a:ea typeface="华文新魏" panose="02010800040101010101" pitchFamily="2" charset="-122"/>
                <a:sym typeface="Symbol" panose="05050102010706020507" pitchFamily="18" charset="2"/>
              </a:rPr>
              <a:t>course_id</a:t>
            </a:r>
            <a:r>
              <a:rPr lang="en-US" altLang="ja-JP" sz="2400" i="1" baseline="-25000" dirty="0" smtClean="0">
                <a:latin typeface="华文新魏" panose="02010800040101010101" pitchFamily="2" charset="-122"/>
                <a:ea typeface="华文新魏" panose="02010800040101010101" pitchFamily="2" charset="-122"/>
                <a:sym typeface="Symbol" panose="05050102010706020507" pitchFamily="18" charset="2"/>
              </a:rPr>
              <a:t>, title</a:t>
            </a:r>
            <a: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ja-JP"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t>course</a:t>
            </a:r>
            <a:r>
              <a:rPr lang="en-US" altLang="ja-JP" sz="2000" dirty="0" smtClean="0">
                <a:latin typeface="华文新魏" panose="02010800040101010101" pitchFamily="2" charset="-122"/>
                <a:ea typeface="华文新魏" panose="02010800040101010101" pitchFamily="2" charset="-122"/>
                <a:sym typeface="Symbol" panose="05050102010706020507" pitchFamily="18" charset="2"/>
              </a:rPr>
              <a:t>)))</a:t>
            </a:r>
            <a:endParaRPr lang="en-US" altLang="ja-JP" sz="1800" dirty="0" smtClean="0">
              <a:latin typeface="华文新魏" panose="02010800040101010101" pitchFamily="2" charset="-122"/>
              <a:ea typeface="华文新魏" panose="02010800040101010101" pitchFamily="2" charset="-122"/>
              <a:sym typeface="Symbol" panose="05050102010706020507" pitchFamily="18" charset="2"/>
            </a:endParaRPr>
          </a:p>
          <a:p>
            <a:pPr algn="l"/>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第二种形式提供了一个应用</a:t>
            </a:r>
            <a:r>
              <a:rPr lang="ja-JP" altLang="en-US" sz="2400" dirty="0" smtClean="0">
                <a:latin typeface="华文新魏" panose="02010800040101010101" pitchFamily="2" charset="-122"/>
                <a:ea typeface="华文新魏" panose="02010800040101010101" pitchFamily="2" charset="-122"/>
                <a:sym typeface="Symbol" panose="05050102010706020507" pitchFamily="18" charset="2"/>
              </a:rPr>
              <a:t>“</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尽早执行选择</a:t>
            </a:r>
            <a:r>
              <a:rPr lang="ja-JP" altLang="en-US" sz="2400" dirty="0" smtClean="0">
                <a:latin typeface="华文新魏" panose="02010800040101010101" pitchFamily="2" charset="-122"/>
                <a:ea typeface="华文新魏" panose="02010800040101010101" pitchFamily="2" charset="-122"/>
                <a:sym typeface="Symbol" panose="05050102010706020507" pitchFamily="18" charset="2"/>
              </a:rPr>
              <a:t>”</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规则的机会，得到如下表达式</a:t>
            </a:r>
          </a:p>
          <a:p>
            <a:pPr algn="l">
              <a:buFont typeface="Monotype Sorts"/>
              <a:buNone/>
            </a:pP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i="1" baseline="-25000" dirty="0" err="1" smtClean="0">
                <a:latin typeface="华文新魏" panose="02010800040101010101" pitchFamily="2" charset="-122"/>
                <a:ea typeface="华文新魏" panose="02010800040101010101" pitchFamily="2" charset="-122"/>
                <a:sym typeface="Symbol" panose="05050102010706020507" pitchFamily="18" charset="2"/>
              </a:rPr>
              <a:t>dept_name</a:t>
            </a:r>
            <a:r>
              <a:rPr lang="en-US" altLang="zh-CN" sz="2400" i="1" baseline="-25000" dirty="0" smtClean="0">
                <a:latin typeface="华文新魏" panose="02010800040101010101" pitchFamily="2" charset="-122"/>
                <a:ea typeface="华文新魏" panose="02010800040101010101" pitchFamily="2" charset="-122"/>
                <a:sym typeface="Symbol" panose="05050102010706020507" pitchFamily="18" charset="2"/>
              </a:rPr>
              <a:t> = </a:t>
            </a:r>
            <a:r>
              <a:rPr lang="ja-JP" altLang="en-US" sz="2400" i="1"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400" baseline="-25000" dirty="0" smtClean="0">
                <a:latin typeface="华文新魏" panose="02010800040101010101" pitchFamily="2" charset="-122"/>
                <a:ea typeface="华文新魏" panose="02010800040101010101" pitchFamily="2" charset="-122"/>
                <a:sym typeface="Symbol" panose="05050102010706020507" pitchFamily="18" charset="2"/>
              </a:rPr>
              <a:t>Music</a:t>
            </a:r>
            <a:r>
              <a:rPr lang="ja-JP" altLang="en-US" sz="24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000"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ja-JP"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t>instructor</a:t>
            </a:r>
            <a:r>
              <a:rPr lang="en-US" altLang="ja-JP"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zh-CN" sz="2000" dirty="0" smtClean="0">
                <a:latin typeface="华文新魏" panose="02010800040101010101" pitchFamily="2" charset="-122"/>
                <a:ea typeface="华文新魏" panose="02010800040101010101" pitchFamily="2" charset="-122"/>
              </a:rPr>
              <a:t>⋈</a:t>
            </a:r>
            <a:r>
              <a:rPr lang="en-US" altLang="ja-JP" sz="2000"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ja-JP" sz="2400" i="1" baseline="-25000" dirty="0" smtClean="0">
                <a:latin typeface="华文新魏" panose="02010800040101010101" pitchFamily="2" charset="-122"/>
                <a:ea typeface="华文新魏" panose="02010800040101010101" pitchFamily="2" charset="-122"/>
                <a:sym typeface="Symbol" panose="05050102010706020507" pitchFamily="18" charset="2"/>
              </a:rPr>
              <a:t>year = 2009</a:t>
            </a:r>
            <a:r>
              <a:rPr lang="en-US" altLang="ja-JP" sz="2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t>teaches</a:t>
            </a:r>
            <a:r>
              <a:rPr lang="en-US" altLang="ja-JP" sz="2000" dirty="0" smtClean="0">
                <a:latin typeface="华文新魏" panose="02010800040101010101" pitchFamily="2" charset="-122"/>
                <a:ea typeface="华文新魏" panose="02010800040101010101" pitchFamily="2" charset="-122"/>
                <a:sym typeface="Symbol" panose="05050102010706020507" pitchFamily="18" charset="2"/>
              </a:rPr>
              <a:t>)</a:t>
            </a:r>
          </a:p>
          <a:p>
            <a:pPr algn="l">
              <a:buFont typeface="Monotype Sorts"/>
              <a:buNone/>
            </a:pPr>
            <a:endParaRPr lang="zh-CN" altLang="en-US" sz="2000" dirty="0" smtClean="0">
              <a:latin typeface="华文新魏" panose="02010800040101010101" pitchFamily="2" charset="-122"/>
              <a:ea typeface="华文新魏" panose="02010800040101010101" pitchFamily="2" charset="-122"/>
            </a:endParaRPr>
          </a:p>
        </p:txBody>
      </p:sp>
      <p:sp>
        <p:nvSpPr>
          <p:cNvPr id="64516" name="AutoShape 7"/>
          <p:cNvSpPr>
            <a:spLocks noChangeArrowheads="1"/>
          </p:cNvSpPr>
          <p:nvPr/>
        </p:nvSpPr>
        <p:spPr bwMode="auto">
          <a:xfrm rot="5400000">
            <a:off x="5440362" y="46847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64519" name="AutoShape 10"/>
          <p:cNvSpPr>
            <a:spLocks noChangeArrowheads="1"/>
          </p:cNvSpPr>
          <p:nvPr/>
        </p:nvSpPr>
        <p:spPr bwMode="auto">
          <a:xfrm rot="5400000">
            <a:off x="4727576" y="22828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64521"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1A793A-C316-4F66-95BA-6841E4554CC9}" type="slidenum">
              <a:rPr altLang="en-US" noProof="1">
                <a:solidFill>
                  <a:schemeClr val="accent2"/>
                </a:solidFill>
                <a:latin typeface="Times New Roman" panose="02020603050405020304" pitchFamily="18" charset="0"/>
                <a:ea typeface="华文楷体" panose="02010600040101010101" pitchFamily="2" charset="-122"/>
              </a:rPr>
              <a:pPr/>
              <a:t>15</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smtClean="0">
                <a:latin typeface="隶书" panose="02010509060101010101" pitchFamily="49" charset="-122"/>
              </a:rPr>
              <a:t>多转换 </a:t>
            </a:r>
            <a:r>
              <a:rPr lang="en-US" altLang="zh-CN" smtClean="0">
                <a:latin typeface="隶书" panose="02010509060101010101" pitchFamily="49" charset="-122"/>
              </a:rPr>
              <a:t>(</a:t>
            </a:r>
            <a:r>
              <a:rPr lang="zh-CN" altLang="en-US" smtClean="0">
                <a:latin typeface="隶书" panose="02010509060101010101" pitchFamily="49" charset="-122"/>
              </a:rPr>
              <a:t>续</a:t>
            </a:r>
            <a:r>
              <a:rPr lang="en-US" altLang="zh-CN" smtClean="0">
                <a:latin typeface="隶书" panose="02010509060101010101" pitchFamily="49" charset="-122"/>
              </a:rPr>
              <a:t>)</a:t>
            </a:r>
          </a:p>
        </p:txBody>
      </p:sp>
      <p:pic>
        <p:nvPicPr>
          <p:cNvPr id="65539" name="Picture 6" descr="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1725613"/>
            <a:ext cx="801846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2FDB501-8389-4E92-9661-C6395439C0C8}" type="slidenum">
              <a:rPr altLang="en-US" noProof="1">
                <a:solidFill>
                  <a:schemeClr val="accent2"/>
                </a:solidFill>
                <a:latin typeface="Times New Roman" panose="02020603050405020304" pitchFamily="18" charset="0"/>
                <a:ea typeface="华文楷体" panose="02010600040101010101" pitchFamily="2" charset="-122"/>
              </a:rPr>
              <a:pPr/>
              <a:t>16</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dirty="0">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mj-ea"/>
              </a:rPr>
              <a:t>转换</a:t>
            </a:r>
            <a:r>
              <a:rPr kumimoji="1" lang="zh-CN" altLang="en-US" dirty="0" smtClean="0">
                <a:latin typeface="+mj-ea"/>
              </a:rPr>
              <a:t>的示例</a:t>
            </a:r>
            <a:r>
              <a:rPr kumimoji="1" lang="en-US" altLang="zh-CN" dirty="0" smtClean="0">
                <a:latin typeface="+mj-ea"/>
              </a:rPr>
              <a:t>: </a:t>
            </a:r>
            <a:r>
              <a:rPr kumimoji="1" lang="zh-CN" altLang="en-US" dirty="0">
                <a:latin typeface="+mj-ea"/>
              </a:rPr>
              <a:t>下推投影</a:t>
            </a:r>
            <a:endParaRPr lang="zh-CN" altLang="en-US" dirty="0"/>
          </a:p>
        </p:txBody>
      </p:sp>
      <p:sp>
        <p:nvSpPr>
          <p:cNvPr id="3" name="内容占位符 2"/>
          <p:cNvSpPr>
            <a:spLocks noGrp="1"/>
          </p:cNvSpPr>
          <p:nvPr>
            <p:ph idx="1"/>
          </p:nvPr>
        </p:nvSpPr>
        <p:spPr/>
        <p:txBody>
          <a:bodyPr/>
          <a:lstStyle/>
          <a:p>
            <a:pPr algn="l"/>
            <a:r>
              <a:rPr lang="zh-CN" altLang="en-US" sz="2800" dirty="0" smtClean="0">
                <a:latin typeface="华文新魏" panose="02010800040101010101" pitchFamily="2" charset="-122"/>
                <a:ea typeface="华文新魏" panose="02010800040101010101" pitchFamily="2" charset="-122"/>
                <a:sym typeface="Symbol" panose="05050102010706020507" pitchFamily="18" charset="2"/>
              </a:rPr>
              <a:t>考虑</a:t>
            </a:r>
            <a:endParaRPr lang="en-US" altLang="zh-CN" sz="2800" dirty="0" smtClean="0">
              <a:latin typeface="华文新魏" panose="02010800040101010101" pitchFamily="2" charset="-122"/>
              <a:ea typeface="华文新魏" panose="02010800040101010101" pitchFamily="2" charset="-122"/>
              <a:sym typeface="Symbol" panose="05050102010706020507" pitchFamily="18" charset="2"/>
            </a:endParaRPr>
          </a:p>
          <a:p>
            <a:pPr lvl="1" algn="l"/>
            <a:r>
              <a:rPr lang="en-US" altLang="zh-CN" sz="24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400" baseline="-25000" dirty="0">
                <a:latin typeface="华文新魏" panose="02010800040101010101" pitchFamily="2" charset="-122"/>
                <a:ea typeface="华文新魏" panose="02010800040101010101" pitchFamily="2" charset="-122"/>
                <a:sym typeface="Symbol" panose="05050102010706020507" pitchFamily="18" charset="2"/>
              </a:rPr>
              <a:t>name, title</a:t>
            </a:r>
            <a:r>
              <a:rPr lang="en-US" altLang="zh-CN" sz="24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5000" dirty="0" err="1">
                <a:latin typeface="华文新魏" panose="02010800040101010101" pitchFamily="2" charset="-122"/>
                <a:ea typeface="华文新魏" panose="02010800040101010101" pitchFamily="2" charset="-122"/>
                <a:sym typeface="Symbol" panose="05050102010706020507" pitchFamily="18" charset="2"/>
              </a:rPr>
              <a:t>dept_name</a:t>
            </a:r>
            <a:r>
              <a:rPr lang="en-US" altLang="zh-CN" sz="2400" baseline="-250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400" baseline="-250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ja-JP" sz="2400" baseline="-250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Music’</a:t>
            </a:r>
            <a:r>
              <a:rPr lang="en-US" altLang="ja-JP" sz="2400" baseline="-25000" dirty="0">
                <a:latin typeface="华文新魏" panose="02010800040101010101" pitchFamily="2" charset="-122"/>
                <a:ea typeface="华文新魏" panose="02010800040101010101" pitchFamily="2" charset="-122"/>
                <a:sym typeface="Symbol" panose="05050102010706020507" pitchFamily="18" charset="2"/>
              </a:rPr>
              <a:t> </a:t>
            </a:r>
            <a:r>
              <a:rPr lang="en-US" altLang="ja-JP" sz="2400" dirty="0">
                <a:latin typeface="华文新魏" panose="02010800040101010101" pitchFamily="2" charset="-122"/>
                <a:ea typeface="华文新魏" panose="02010800040101010101" pitchFamily="2" charset="-122"/>
                <a:sym typeface="Symbol" panose="05050102010706020507" pitchFamily="18" charset="2"/>
              </a:rPr>
              <a:t>(instructor</a:t>
            </a:r>
            <a:r>
              <a:rPr lang="en-US" altLang="ja-JP" sz="2400" dirty="0" smtClean="0">
                <a:latin typeface="华文新魏" panose="02010800040101010101" pitchFamily="2" charset="-122"/>
                <a:ea typeface="华文新魏" panose="02010800040101010101" pitchFamily="2" charset="-122"/>
                <a:sym typeface="Symbol" panose="05050102010706020507" pitchFamily="18" charset="2"/>
              </a:rPr>
              <a:t>)</a:t>
            </a:r>
            <a:r>
              <a:rPr lang="zh-CN" altLang="zh-CN" sz="2400" dirty="0" smtClean="0">
                <a:latin typeface="华文新魏" panose="02010800040101010101" pitchFamily="2" charset="-122"/>
                <a:ea typeface="华文新魏" panose="02010800040101010101" pitchFamily="2" charset="-122"/>
              </a:rPr>
              <a:t>⋈</a:t>
            </a:r>
            <a:r>
              <a:rPr lang="en-US" altLang="ja-JP" sz="24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ja-JP" sz="2400" dirty="0">
                <a:latin typeface="华文新魏" panose="02010800040101010101" pitchFamily="2" charset="-122"/>
                <a:ea typeface="华文新魏" panose="02010800040101010101" pitchFamily="2" charset="-122"/>
                <a:sym typeface="Symbol" panose="05050102010706020507" pitchFamily="18" charset="2"/>
              </a:rPr>
              <a:t>teaches</a:t>
            </a:r>
            <a:r>
              <a:rPr lang="en-US" altLang="ja-JP" sz="24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zh-CN" sz="2400" dirty="0" smtClean="0">
                <a:latin typeface="华文新魏" panose="02010800040101010101" pitchFamily="2" charset="-122"/>
                <a:ea typeface="华文新魏" panose="02010800040101010101" pitchFamily="2" charset="-122"/>
              </a:rPr>
              <a:t>⋈</a:t>
            </a:r>
            <a:r>
              <a:rPr lang="en-US" altLang="ja-JP" sz="24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ja-JP" sz="2400" dirty="0">
                <a:latin typeface="华文新魏" panose="02010800040101010101" pitchFamily="2" charset="-122"/>
                <a:ea typeface="华文新魏" panose="02010800040101010101" pitchFamily="2" charset="-122"/>
                <a:sym typeface="Symbol" panose="05050102010706020507" pitchFamily="18" charset="2"/>
              </a:rPr>
              <a:t></a:t>
            </a:r>
            <a:r>
              <a:rPr lang="en-US" altLang="ja-JP" sz="2400" baseline="-25000" dirty="0" err="1">
                <a:latin typeface="华文新魏" panose="02010800040101010101" pitchFamily="2" charset="-122"/>
                <a:ea typeface="华文新魏" panose="02010800040101010101" pitchFamily="2" charset="-122"/>
                <a:sym typeface="Symbol" panose="05050102010706020507" pitchFamily="18" charset="2"/>
              </a:rPr>
              <a:t>course_id</a:t>
            </a:r>
            <a:r>
              <a:rPr lang="en-US" altLang="ja-JP" sz="2400" baseline="-25000" dirty="0">
                <a:latin typeface="华文新魏" panose="02010800040101010101" pitchFamily="2" charset="-122"/>
                <a:ea typeface="华文新魏" panose="02010800040101010101" pitchFamily="2" charset="-122"/>
                <a:sym typeface="Symbol" panose="05050102010706020507" pitchFamily="18" charset="2"/>
              </a:rPr>
              <a:t>, title</a:t>
            </a:r>
            <a:r>
              <a:rPr lang="en-US" altLang="ja-JP" sz="2400" dirty="0">
                <a:latin typeface="华文新魏" panose="02010800040101010101" pitchFamily="2" charset="-122"/>
                <a:ea typeface="华文新魏" panose="02010800040101010101" pitchFamily="2" charset="-122"/>
                <a:sym typeface="Symbol" panose="05050102010706020507" pitchFamily="18" charset="2"/>
              </a:rPr>
              <a:t> (course</a:t>
            </a:r>
            <a:r>
              <a:rPr lang="en-US" altLang="ja-JP" sz="2400" dirty="0" smtClean="0">
                <a:latin typeface="华文新魏" panose="02010800040101010101" pitchFamily="2" charset="-122"/>
                <a:ea typeface="华文新魏" panose="02010800040101010101" pitchFamily="2" charset="-122"/>
                <a:sym typeface="Symbol" panose="05050102010706020507" pitchFamily="18" charset="2"/>
              </a:rPr>
              <a:t>))))</a:t>
            </a:r>
          </a:p>
          <a:p>
            <a:pPr lvl="1" algn="l"/>
            <a:r>
              <a:rPr lang="zh-CN" altLang="en-US" sz="2400" dirty="0">
                <a:latin typeface="华文新魏" panose="02010800040101010101" pitchFamily="2" charset="-122"/>
                <a:ea typeface="华文新魏" panose="02010800040101010101" pitchFamily="2" charset="-122"/>
              </a:rPr>
              <a:t>计算子</a:t>
            </a:r>
            <a:r>
              <a:rPr lang="zh-CN" altLang="en-US" sz="2400" dirty="0" smtClean="0">
                <a:latin typeface="华文新魏" panose="02010800040101010101" pitchFamily="2" charset="-122"/>
                <a:ea typeface="华文新魏" panose="02010800040101010101" pitchFamily="2" charset="-122"/>
              </a:rPr>
              <a:t>表达式</a:t>
            </a:r>
            <a:endParaRPr lang="en-US" altLang="zh-CN" sz="2400" dirty="0" smtClean="0">
              <a:latin typeface="华文新魏" panose="02010800040101010101" pitchFamily="2" charset="-122"/>
              <a:ea typeface="华文新魏" panose="02010800040101010101" pitchFamily="2" charset="-122"/>
            </a:endParaRPr>
          </a:p>
          <a:p>
            <a:pPr algn="l">
              <a:buFont typeface="Monotype Sorts"/>
              <a:buNone/>
            </a:pPr>
            <a:r>
              <a:rPr lang="en-US" altLang="zh-CN" sz="2000" dirty="0" smtClean="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000" i="1" baseline="-25000" dirty="0" err="1">
                <a:latin typeface="华文新魏" panose="02010800040101010101" pitchFamily="2" charset="-122"/>
                <a:ea typeface="华文新魏" panose="02010800040101010101" pitchFamily="2" charset="-122"/>
                <a:sym typeface="Symbol" panose="05050102010706020507" pitchFamily="18" charset="2"/>
              </a:rPr>
              <a:t>dept_name</a:t>
            </a:r>
            <a:r>
              <a:rPr lang="en-US" altLang="zh-CN" sz="2000" baseline="-25000" dirty="0">
                <a:latin typeface="华文新魏" panose="02010800040101010101" pitchFamily="2" charset="-122"/>
                <a:ea typeface="华文新魏" panose="02010800040101010101" pitchFamily="2" charset="-122"/>
                <a:sym typeface="Symbol" panose="05050102010706020507" pitchFamily="18" charset="2"/>
              </a:rPr>
              <a:t> = </a:t>
            </a:r>
            <a:r>
              <a:rPr lang="en-US" altLang="zh-CN" sz="2000" i="1" baseline="-250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ja-JP" sz="2000" baseline="-250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Music’</a:t>
            </a:r>
            <a:r>
              <a:rPr lang="en-US" altLang="ja-JP" sz="2000" dirty="0">
                <a:latin typeface="华文新魏" panose="02010800040101010101" pitchFamily="2" charset="-122"/>
                <a:ea typeface="华文新魏" panose="02010800040101010101" pitchFamily="2" charset="-122"/>
                <a:sym typeface="Symbol" panose="05050102010706020507" pitchFamily="18" charset="2"/>
              </a:rPr>
              <a:t> (</a:t>
            </a:r>
            <a: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t>instructor)</a:t>
            </a:r>
            <a:r>
              <a:rPr lang="en-US" altLang="ja-JP"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zh-CN" sz="2000" dirty="0">
                <a:latin typeface="华文新魏" panose="02010800040101010101" pitchFamily="2" charset="-122"/>
                <a:ea typeface="华文新魏" panose="02010800040101010101" pitchFamily="2" charset="-122"/>
              </a:rPr>
              <a:t>⋈</a:t>
            </a:r>
            <a:r>
              <a:rPr lang="en-US" altLang="ja-JP" sz="2000" dirty="0">
                <a:latin typeface="华文新魏" panose="02010800040101010101" pitchFamily="2" charset="-122"/>
                <a:ea typeface="华文新魏" panose="02010800040101010101" pitchFamily="2" charset="-122"/>
                <a:sym typeface="Symbol" panose="05050102010706020507" pitchFamily="18" charset="2"/>
              </a:rPr>
              <a:t>  </a:t>
            </a:r>
            <a:r>
              <a:rPr lang="en-US" altLang="ja-JP" sz="2000" i="1" dirty="0">
                <a:latin typeface="华文新魏" panose="02010800040101010101" pitchFamily="2" charset="-122"/>
                <a:ea typeface="华文新魏" panose="02010800040101010101" pitchFamily="2" charset="-122"/>
                <a:sym typeface="Symbol" panose="05050102010706020507" pitchFamily="18" charset="2"/>
              </a:rPr>
              <a:t>teaches</a:t>
            </a:r>
            <a:r>
              <a:rPr lang="en-US" altLang="ja-JP" sz="2000" dirty="0" smtClean="0">
                <a:latin typeface="华文新魏" panose="02010800040101010101" pitchFamily="2" charset="-122"/>
                <a:ea typeface="华文新魏" panose="02010800040101010101" pitchFamily="2" charset="-122"/>
                <a:sym typeface="Symbol" panose="05050102010706020507" pitchFamily="18" charset="2"/>
              </a:rPr>
              <a:t>)</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a:t>
            </a:r>
            <a:r>
              <a:rPr lang="zh-CN" altLang="en-US" sz="2000" dirty="0">
                <a:latin typeface="华文新魏" panose="02010800040101010101" pitchFamily="2" charset="-122"/>
                <a:ea typeface="华文新魏" panose="02010800040101010101" pitchFamily="2" charset="-122"/>
                <a:sym typeface="Symbol" panose="05050102010706020507" pitchFamily="18" charset="2"/>
              </a:rPr>
              <a:t>得到具有如下模式的关系</a:t>
            </a:r>
            <a:endParaRPr lang="en-US" altLang="zh-CN" sz="2000" dirty="0">
              <a:latin typeface="华文新魏" panose="02010800040101010101" pitchFamily="2" charset="-122"/>
              <a:ea typeface="华文新魏" panose="02010800040101010101" pitchFamily="2" charset="-122"/>
              <a:sym typeface="Symbol" panose="05050102010706020507" pitchFamily="18" charset="2"/>
            </a:endParaRPr>
          </a:p>
          <a:p>
            <a:pPr algn="l">
              <a:buFont typeface="Monotype Sorts"/>
              <a:buNone/>
            </a:pPr>
            <a:r>
              <a:rPr lang="en-US" altLang="zh-CN" sz="20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000" i="1" dirty="0">
                <a:latin typeface="华文新魏" panose="02010800040101010101" pitchFamily="2" charset="-122"/>
                <a:ea typeface="华文新魏" panose="02010800040101010101" pitchFamily="2" charset="-122"/>
                <a:sym typeface="Symbol" panose="05050102010706020507" pitchFamily="18" charset="2"/>
              </a:rPr>
              <a:t>ID, name, </a:t>
            </a:r>
            <a:r>
              <a:rPr lang="en-US" altLang="zh-CN" sz="2000" i="1" dirty="0" err="1">
                <a:latin typeface="华文新魏" panose="02010800040101010101" pitchFamily="2" charset="-122"/>
                <a:ea typeface="华文新魏" panose="02010800040101010101" pitchFamily="2" charset="-122"/>
                <a:sym typeface="Symbol" panose="05050102010706020507" pitchFamily="18" charset="2"/>
              </a:rPr>
              <a:t>dept_name</a:t>
            </a:r>
            <a:r>
              <a:rPr lang="en-US" altLang="zh-CN" sz="2000" i="1" dirty="0">
                <a:latin typeface="华文新魏" panose="02010800040101010101" pitchFamily="2" charset="-122"/>
                <a:ea typeface="华文新魏" panose="02010800040101010101" pitchFamily="2" charset="-122"/>
                <a:sym typeface="Symbol" panose="05050102010706020507" pitchFamily="18" charset="2"/>
              </a:rPr>
              <a:t>, salary, </a:t>
            </a:r>
            <a:r>
              <a:rPr lang="en-US" altLang="zh-CN" sz="2000" i="1" dirty="0" err="1">
                <a:latin typeface="华文新魏" panose="02010800040101010101" pitchFamily="2" charset="-122"/>
                <a:ea typeface="华文新魏" panose="02010800040101010101" pitchFamily="2" charset="-122"/>
                <a:sym typeface="Symbol" panose="05050102010706020507" pitchFamily="18" charset="2"/>
              </a:rPr>
              <a:t>course_id</a:t>
            </a:r>
            <a:r>
              <a:rPr lang="en-US" altLang="zh-CN" sz="2000" i="1" dirty="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err="1">
                <a:latin typeface="华文新魏" panose="02010800040101010101" pitchFamily="2" charset="-122"/>
                <a:ea typeface="华文新魏" panose="02010800040101010101" pitchFamily="2" charset="-122"/>
                <a:sym typeface="Symbol" panose="05050102010706020507" pitchFamily="18" charset="2"/>
              </a:rPr>
              <a:t>sec_id</a:t>
            </a:r>
            <a:r>
              <a:rPr lang="en-US" altLang="zh-CN" sz="2000" i="1" dirty="0">
                <a:latin typeface="华文新魏" panose="02010800040101010101" pitchFamily="2" charset="-122"/>
                <a:ea typeface="华文新魏" panose="02010800040101010101" pitchFamily="2" charset="-122"/>
                <a:sym typeface="Symbol" panose="05050102010706020507" pitchFamily="18" charset="2"/>
              </a:rPr>
              <a:t>, semester, year)</a:t>
            </a:r>
          </a:p>
          <a:p>
            <a:pPr lvl="1" algn="l"/>
            <a:r>
              <a:rPr lang="zh-CN" altLang="en-US" sz="2400" dirty="0" smtClean="0">
                <a:latin typeface="华文新魏" panose="02010800040101010101" pitchFamily="2" charset="-122"/>
                <a:ea typeface="华文新魏" panose="02010800040101010101" pitchFamily="2" charset="-122"/>
              </a:rPr>
              <a:t>通过</a:t>
            </a:r>
            <a:r>
              <a:rPr lang="zh-CN" altLang="en-US" sz="2400" dirty="0">
                <a:latin typeface="华文新魏" panose="02010800040101010101" pitchFamily="2" charset="-122"/>
                <a:ea typeface="华文新魏" panose="02010800040101010101" pitchFamily="2" charset="-122"/>
              </a:rPr>
              <a:t>使用等价规则 </a:t>
            </a:r>
            <a:r>
              <a:rPr lang="en-US" altLang="zh-CN" sz="2400" dirty="0">
                <a:latin typeface="华文新魏" panose="02010800040101010101" pitchFamily="2" charset="-122"/>
                <a:ea typeface="华文新魏" panose="02010800040101010101" pitchFamily="2" charset="-122"/>
              </a:rPr>
              <a:t>8a </a:t>
            </a:r>
            <a:r>
              <a:rPr lang="zh-CN" altLang="en-US" sz="2400" dirty="0">
                <a:latin typeface="华文新魏" panose="02010800040101010101" pitchFamily="2" charset="-122"/>
                <a:ea typeface="华文新魏" panose="02010800040101010101" pitchFamily="2" charset="-122"/>
              </a:rPr>
              <a:t>和 </a:t>
            </a:r>
            <a:r>
              <a:rPr lang="en-US" altLang="zh-CN" sz="2400" dirty="0">
                <a:latin typeface="华文新魏" panose="02010800040101010101" pitchFamily="2" charset="-122"/>
                <a:ea typeface="华文新魏" panose="02010800040101010101" pitchFamily="2" charset="-122"/>
              </a:rPr>
              <a:t>8b </a:t>
            </a:r>
            <a:r>
              <a:rPr lang="zh-CN" altLang="en-US" sz="2400" dirty="0">
                <a:latin typeface="华文新魏" panose="02010800040101010101" pitchFamily="2" charset="-122"/>
                <a:ea typeface="华文新魏" panose="02010800040101010101" pitchFamily="2" charset="-122"/>
              </a:rPr>
              <a:t>下推投影，从中间结果中消除不需要的属性，得到</a:t>
            </a:r>
            <a:r>
              <a:rPr lang="en-US" altLang="zh-CN" sz="2400" dirty="0" smtClean="0">
                <a:latin typeface="华文新魏" panose="02010800040101010101" pitchFamily="2" charset="-122"/>
                <a:ea typeface="华文新魏" panose="02010800040101010101" pitchFamily="2" charset="-122"/>
              </a:rPr>
              <a:t>:</a:t>
            </a:r>
          </a:p>
          <a:p>
            <a:pPr lvl="1" algn="l"/>
            <a:r>
              <a:rPr lang="en-US" altLang="zh-CN" sz="1800" dirty="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dirty="0">
                <a:latin typeface="华文新魏" panose="02010800040101010101" pitchFamily="2" charset="-122"/>
                <a:ea typeface="华文新魏" panose="02010800040101010101" pitchFamily="2" charset="-122"/>
                <a:sym typeface="Symbol" panose="05050102010706020507" pitchFamily="18" charset="2"/>
              </a:rPr>
              <a:t>name, title</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dirty="0">
                <a:latin typeface="华文新魏" panose="02010800040101010101" pitchFamily="2" charset="-122"/>
                <a:ea typeface="华文新魏" panose="02010800040101010101" pitchFamily="2" charset="-122"/>
                <a:sym typeface="Symbol" panose="05050102010706020507" pitchFamily="18" charset="2"/>
              </a:rPr>
              <a:t>name, </a:t>
            </a:r>
            <a:r>
              <a:rPr lang="en-US" altLang="zh-CN" sz="2400" i="1" baseline="-25000" dirty="0" err="1">
                <a:latin typeface="华文新魏" panose="02010800040101010101" pitchFamily="2" charset="-122"/>
                <a:ea typeface="华文新魏" panose="02010800040101010101" pitchFamily="2" charset="-122"/>
                <a:sym typeface="Symbol" panose="05050102010706020507" pitchFamily="18" charset="2"/>
              </a:rPr>
              <a:t>course_id</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400" i="1" baseline="-25000" dirty="0" err="1">
                <a:latin typeface="华文新魏" panose="02010800040101010101" pitchFamily="2" charset="-122"/>
                <a:ea typeface="华文新魏" panose="02010800040101010101" pitchFamily="2" charset="-122"/>
                <a:sym typeface="Symbol" panose="05050102010706020507" pitchFamily="18" charset="2"/>
              </a:rPr>
              <a:t>dept_name</a:t>
            </a:r>
            <a:r>
              <a:rPr lang="en-US" altLang="zh-CN" sz="2400" i="1" baseline="-250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400" i="1" baseline="-250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ja-JP" sz="2400" baseline="-250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Music’</a:t>
            </a:r>
            <a:r>
              <a:rPr lang="en-US" altLang="ja-JP" sz="2400" baseline="-25000" dirty="0">
                <a:latin typeface="华文新魏" panose="02010800040101010101" pitchFamily="2" charset="-122"/>
                <a:ea typeface="华文新魏" panose="02010800040101010101" pitchFamily="2" charset="-122"/>
                <a:sym typeface="Symbol" panose="05050102010706020507" pitchFamily="18" charset="2"/>
              </a:rPr>
              <a:t> </a:t>
            </a:r>
            <a:r>
              <a:rPr lang="en-US" altLang="ja-JP" sz="2000" dirty="0">
                <a:latin typeface="华文新魏" panose="02010800040101010101" pitchFamily="2" charset="-122"/>
                <a:ea typeface="华文新魏" panose="02010800040101010101" pitchFamily="2" charset="-122"/>
                <a:sym typeface="Symbol" panose="05050102010706020507" pitchFamily="18" charset="2"/>
              </a:rPr>
              <a:t>(</a:t>
            </a:r>
            <a:r>
              <a:rPr lang="en-US" altLang="ja-JP" sz="2000" i="1" dirty="0">
                <a:latin typeface="华文新魏" panose="02010800040101010101" pitchFamily="2" charset="-122"/>
                <a:ea typeface="华文新魏" panose="02010800040101010101" pitchFamily="2" charset="-122"/>
                <a:sym typeface="Symbol" panose="05050102010706020507" pitchFamily="18" charset="2"/>
              </a:rPr>
              <a:t>instructor) </a:t>
            </a:r>
            <a:r>
              <a:rPr lang="zh-CN" altLang="zh-CN" sz="2000" dirty="0">
                <a:latin typeface="华文新魏" panose="02010800040101010101" pitchFamily="2" charset="-122"/>
                <a:ea typeface="华文新魏" panose="02010800040101010101" pitchFamily="2" charset="-122"/>
              </a:rPr>
              <a:t>⋈</a:t>
            </a:r>
            <a:r>
              <a:rPr lang="en-US" altLang="ja-JP" sz="2000" i="1" dirty="0">
                <a:latin typeface="华文新魏" panose="02010800040101010101" pitchFamily="2" charset="-122"/>
                <a:ea typeface="华文新魏" panose="02010800040101010101" pitchFamily="2" charset="-122"/>
                <a:sym typeface="Symbol" panose="05050102010706020507" pitchFamily="18" charset="2"/>
              </a:rPr>
              <a:t> teaches</a:t>
            </a:r>
            <a:r>
              <a:rPr lang="en-US" altLang="ja-JP" sz="2000" dirty="0">
                <a:latin typeface="华文新魏" panose="02010800040101010101" pitchFamily="2" charset="-122"/>
                <a:ea typeface="华文新魏" panose="02010800040101010101" pitchFamily="2" charset="-122"/>
                <a:sym typeface="Symbol" panose="05050102010706020507" pitchFamily="18" charset="2"/>
              </a:rPr>
              <a:t>))</a:t>
            </a:r>
            <a:r>
              <a:rPr lang="en-US" altLang="ja-JP" sz="2000" i="1" dirty="0">
                <a:latin typeface="华文新魏" panose="02010800040101010101" pitchFamily="2" charset="-122"/>
                <a:ea typeface="华文新魏" panose="02010800040101010101" pitchFamily="2" charset="-122"/>
                <a:sym typeface="Symbol" panose="05050102010706020507" pitchFamily="18" charset="2"/>
              </a:rPr>
              <a:t> </a:t>
            </a:r>
            <a:r>
              <a:rPr lang="zh-CN" altLang="zh-CN" sz="2000" dirty="0">
                <a:latin typeface="华文新魏" panose="02010800040101010101" pitchFamily="2" charset="-122"/>
                <a:ea typeface="华文新魏" panose="02010800040101010101" pitchFamily="2" charset="-122"/>
              </a:rPr>
              <a:t>⋈</a:t>
            </a:r>
            <a:r>
              <a:rPr lang="en-US" altLang="ja-JP" sz="2000" i="1" dirty="0">
                <a:latin typeface="华文新魏" panose="02010800040101010101" pitchFamily="2" charset="-122"/>
                <a:ea typeface="华文新魏" panose="02010800040101010101" pitchFamily="2" charset="-122"/>
                <a:sym typeface="Symbol" panose="05050102010706020507" pitchFamily="18" charset="2"/>
              </a:rPr>
              <a:t>   </a:t>
            </a:r>
            <a:r>
              <a:rPr lang="en-US" altLang="ja-JP" sz="2000" dirty="0">
                <a:latin typeface="华文新魏" panose="02010800040101010101" pitchFamily="2" charset="-122"/>
                <a:ea typeface="华文新魏" panose="02010800040101010101" pitchFamily="2" charset="-122"/>
                <a:sym typeface="Symbol" panose="05050102010706020507" pitchFamily="18" charset="2"/>
              </a:rPr>
              <a:t></a:t>
            </a:r>
            <a:r>
              <a:rPr lang="en-US" altLang="ja-JP" sz="2400" i="1" baseline="-25000" dirty="0" err="1">
                <a:latin typeface="华文新魏" panose="02010800040101010101" pitchFamily="2" charset="-122"/>
                <a:ea typeface="华文新魏" panose="02010800040101010101" pitchFamily="2" charset="-122"/>
                <a:sym typeface="Symbol" panose="05050102010706020507" pitchFamily="18" charset="2"/>
              </a:rPr>
              <a:t>course_id</a:t>
            </a:r>
            <a:r>
              <a:rPr lang="en-US" altLang="ja-JP" sz="2400" i="1" baseline="-25000" dirty="0">
                <a:latin typeface="华文新魏" panose="02010800040101010101" pitchFamily="2" charset="-122"/>
                <a:ea typeface="华文新魏" panose="02010800040101010101" pitchFamily="2" charset="-122"/>
                <a:sym typeface="Symbol" panose="05050102010706020507" pitchFamily="18" charset="2"/>
              </a:rPr>
              <a:t>, title</a:t>
            </a:r>
            <a:r>
              <a:rPr lang="en-US" altLang="ja-JP" sz="2000" i="1" dirty="0">
                <a:latin typeface="华文新魏" panose="02010800040101010101" pitchFamily="2" charset="-122"/>
                <a:ea typeface="华文新魏" panose="02010800040101010101" pitchFamily="2" charset="-122"/>
                <a:sym typeface="Symbol" panose="05050102010706020507" pitchFamily="18" charset="2"/>
              </a:rPr>
              <a:t> </a:t>
            </a:r>
            <a:r>
              <a:rPr lang="en-US" altLang="ja-JP" sz="2000" dirty="0">
                <a:latin typeface="华文新魏" panose="02010800040101010101" pitchFamily="2" charset="-122"/>
                <a:ea typeface="华文新魏" panose="02010800040101010101" pitchFamily="2" charset="-122"/>
                <a:sym typeface="Symbol" panose="05050102010706020507" pitchFamily="18" charset="2"/>
              </a:rPr>
              <a:t>(</a:t>
            </a:r>
            <a:r>
              <a:rPr lang="en-US" altLang="ja-JP" sz="2000" i="1" dirty="0">
                <a:latin typeface="华文新魏" panose="02010800040101010101" pitchFamily="2" charset="-122"/>
                <a:ea typeface="华文新魏" panose="02010800040101010101" pitchFamily="2" charset="-122"/>
                <a:sym typeface="Symbol" panose="05050102010706020507" pitchFamily="18" charset="2"/>
              </a:rPr>
              <a:t>course</a:t>
            </a:r>
            <a:r>
              <a:rPr lang="en-US" altLang="ja-JP" sz="2000" dirty="0" smtClean="0">
                <a:latin typeface="华文新魏" panose="02010800040101010101" pitchFamily="2" charset="-122"/>
                <a:ea typeface="华文新魏" panose="02010800040101010101" pitchFamily="2" charset="-122"/>
                <a:sym typeface="Symbol" panose="05050102010706020507" pitchFamily="18" charset="2"/>
              </a:rPr>
              <a:t>))))</a:t>
            </a:r>
          </a:p>
          <a:p>
            <a:pPr lvl="1" algn="l"/>
            <a:endParaRPr lang="en-US" altLang="zh-CN" sz="2000" dirty="0">
              <a:latin typeface="华文新魏" panose="02010800040101010101" pitchFamily="2" charset="-122"/>
              <a:ea typeface="华文新魏" panose="02010800040101010101" pitchFamily="2" charset="-122"/>
              <a:sym typeface="Symbol" panose="05050102010706020507" pitchFamily="18" charset="2"/>
            </a:endParaRPr>
          </a:p>
          <a:p>
            <a:pPr lvl="1" algn="l"/>
            <a:r>
              <a:rPr lang="zh-CN" altLang="en-US" sz="2400" dirty="0">
                <a:solidFill>
                  <a:srgbClr val="FF0000"/>
                </a:solidFill>
                <a:latin typeface="华文新魏" panose="02010800040101010101" pitchFamily="2" charset="-122"/>
                <a:ea typeface="华文新魏" panose="02010800040101010101" pitchFamily="2" charset="-122"/>
              </a:rPr>
              <a:t>尽可能早地执行投影操作以减小被连接的关系的大小</a:t>
            </a:r>
            <a:r>
              <a:rPr lang="zh-CN" altLang="en-US" sz="2000" dirty="0">
                <a:solidFill>
                  <a:srgbClr val="FF0000"/>
                </a:solidFill>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
            </a:r>
            <a:br>
              <a:rPr lang="en-US" altLang="zh-CN" sz="2400" dirty="0">
                <a:latin typeface="华文新魏" panose="02010800040101010101" pitchFamily="2" charset="-122"/>
                <a:ea typeface="华文新魏" panose="02010800040101010101" pitchFamily="2" charset="-122"/>
              </a:rPr>
            </a:br>
            <a:endParaRPr lang="en-US" altLang="zh-CN" sz="2000" i="1" dirty="0">
              <a:latin typeface="华文新魏" panose="02010800040101010101" pitchFamily="2" charset="-122"/>
              <a:ea typeface="华文新魏" panose="02010800040101010101" pitchFamily="2" charset="-122"/>
              <a:sym typeface="Symbol" panose="05050102010706020507" pitchFamily="18" charset="2"/>
            </a:endParaRPr>
          </a:p>
          <a:p>
            <a:pPr lvl="2" algn="l"/>
            <a:endParaRPr lang="en-US" altLang="ja-JP" dirty="0">
              <a:latin typeface="华文新魏" panose="02010800040101010101" pitchFamily="2" charset="-122"/>
              <a:ea typeface="华文新魏" panose="02010800040101010101" pitchFamily="2" charset="-122"/>
              <a:sym typeface="Symbol" panose="05050102010706020507" pitchFamily="18" charset="2"/>
            </a:endParaRPr>
          </a:p>
          <a:p>
            <a:pPr lvl="2" algn="l"/>
            <a:endParaRPr lang="en-US" altLang="zh-CN" dirty="0">
              <a:latin typeface="华文新魏" panose="02010800040101010101" pitchFamily="2" charset="-122"/>
              <a:ea typeface="华文新魏" panose="02010800040101010101" pitchFamily="2" charset="-122"/>
              <a:sym typeface="Symbol" panose="05050102010706020507" pitchFamily="18" charset="2"/>
            </a:endParaRPr>
          </a:p>
          <a:p>
            <a:pPr algn="l"/>
            <a:endParaRPr lang="zh-CN" altLang="en-US" dirty="0"/>
          </a:p>
        </p:txBody>
      </p:sp>
      <p:sp>
        <p:nvSpPr>
          <p:cNvPr id="4" name="灯片编号占位符 2"/>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2FDB501-8389-4E92-9661-C6395439C0C8}" type="slidenum">
              <a:rPr altLang="en-US" noProof="1">
                <a:solidFill>
                  <a:schemeClr val="accent2"/>
                </a:solidFill>
                <a:latin typeface="Times New Roman" panose="02020603050405020304" pitchFamily="18" charset="0"/>
                <a:ea typeface="华文楷体" panose="02010600040101010101" pitchFamily="2" charset="-122"/>
              </a:rPr>
              <a:pPr/>
              <a:t>17</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5" name="页脚占位符 2"/>
          <p:cNvSpPr>
            <a:spLocks noGrp="1"/>
          </p:cNvSpPr>
          <p:nvPr>
            <p:ph type="ftr" sz="quarter" idx="12"/>
          </p:nvPr>
        </p:nvSpPr>
        <p:spPr>
          <a:xfrm>
            <a:off x="3094038" y="6451600"/>
            <a:ext cx="4254500" cy="330200"/>
          </a:xfrm>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dirty="0">
              <a:latin typeface="Helvetica" pitchFamily="34" charset="0"/>
              <a:ea typeface="+mn-ea"/>
              <a:cs typeface="+mn-cs"/>
            </a:endParaRPr>
          </a:p>
        </p:txBody>
      </p:sp>
    </p:spTree>
    <p:extLst>
      <p:ext uri="{BB962C8B-B14F-4D97-AF65-F5344CB8AC3E}">
        <p14:creationId xmlns:p14="http://schemas.microsoft.com/office/powerpoint/2010/main" val="4254529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pPr>
              <a:defRPr/>
            </a:pPr>
            <a:r>
              <a:rPr kumimoji="1" lang="zh-CN" altLang="en-US" dirty="0" smtClean="0">
                <a:latin typeface="+mj-ea"/>
              </a:rPr>
              <a:t>连接的次序</a:t>
            </a:r>
          </a:p>
        </p:txBody>
      </p:sp>
      <p:sp>
        <p:nvSpPr>
          <p:cNvPr id="67587" name="Rectangle 3"/>
          <p:cNvSpPr>
            <a:spLocks noGrp="1" noChangeArrowheads="1"/>
          </p:cNvSpPr>
          <p:nvPr>
            <p:ph idx="1"/>
          </p:nvPr>
        </p:nvSpPr>
        <p:spPr>
          <a:xfrm>
            <a:off x="415925" y="1441450"/>
            <a:ext cx="8382000" cy="4876800"/>
          </a:xfrm>
        </p:spPr>
        <p:txBody>
          <a:bodyPr/>
          <a:lstStyle/>
          <a:p>
            <a:pPr>
              <a:tabLst>
                <a:tab pos="1947863" algn="l"/>
              </a:tabLst>
            </a:pPr>
            <a:r>
              <a:rPr lang="zh-CN" altLang="en-US" dirty="0" smtClean="0">
                <a:latin typeface="华文新魏" panose="02010800040101010101" pitchFamily="2" charset="-122"/>
                <a:ea typeface="华文新魏" panose="02010800040101010101" pitchFamily="2" charset="-122"/>
              </a:rPr>
              <a:t>对于关系 </a:t>
            </a:r>
            <a:r>
              <a:rPr lang="en-US" altLang="zh-CN" i="1" dirty="0" smtClean="0">
                <a:latin typeface="华文新魏" panose="02010800040101010101" pitchFamily="2" charset="-122"/>
                <a:ea typeface="华文新魏" panose="02010800040101010101" pitchFamily="2" charset="-122"/>
              </a:rPr>
              <a:t>r</a:t>
            </a:r>
            <a:r>
              <a:rPr lang="en-US" altLang="zh-CN" baseline="-25000" dirty="0" smtClean="0">
                <a:latin typeface="华文新魏" panose="02010800040101010101" pitchFamily="2" charset="-122"/>
                <a:ea typeface="华文新魏" panose="02010800040101010101" pitchFamily="2" charset="-122"/>
              </a:rPr>
              <a:t>1 </a:t>
            </a:r>
            <a:r>
              <a:rPr lang="zh-CN" altLang="en-US" baseline="-25000" dirty="0" smtClean="0">
                <a:latin typeface="华文新魏" panose="02010800040101010101" pitchFamily="2" charset="-122"/>
                <a:ea typeface="华文新魏" panose="02010800040101010101" pitchFamily="2" charset="-122"/>
              </a:rPr>
              <a:t>， </a:t>
            </a:r>
            <a:r>
              <a:rPr lang="en-US" altLang="zh-CN" i="1" dirty="0" smtClean="0">
                <a:latin typeface="华文新魏" panose="02010800040101010101" pitchFamily="2" charset="-122"/>
                <a:ea typeface="华文新魏" panose="02010800040101010101" pitchFamily="2" charset="-122"/>
              </a:rPr>
              <a:t>r</a:t>
            </a:r>
            <a:r>
              <a:rPr lang="en-US" altLang="zh-CN" baseline="-25000" dirty="0" smtClean="0">
                <a:latin typeface="华文新魏" panose="02010800040101010101" pitchFamily="2" charset="-122"/>
                <a:ea typeface="华文新魏" panose="02010800040101010101" pitchFamily="2" charset="-122"/>
              </a:rPr>
              <a:t>2 </a:t>
            </a:r>
            <a:r>
              <a:rPr lang="zh-CN" altLang="en-US" dirty="0" smtClean="0">
                <a:latin typeface="华文新魏" panose="02010800040101010101" pitchFamily="2" charset="-122"/>
                <a:ea typeface="华文新魏" panose="02010800040101010101" pitchFamily="2" charset="-122"/>
              </a:rPr>
              <a:t>和 </a:t>
            </a:r>
            <a:r>
              <a:rPr lang="en-US" altLang="zh-CN" i="1" dirty="0" smtClean="0">
                <a:latin typeface="华文新魏" panose="02010800040101010101" pitchFamily="2" charset="-122"/>
                <a:ea typeface="华文新魏" panose="02010800040101010101" pitchFamily="2" charset="-122"/>
              </a:rPr>
              <a:t>r</a:t>
            </a:r>
            <a:r>
              <a:rPr lang="en-US" altLang="zh-CN" baseline="-25000" dirty="0" smtClean="0">
                <a:latin typeface="华文新魏" panose="02010800040101010101" pitchFamily="2" charset="-122"/>
                <a:ea typeface="华文新魏" panose="02010800040101010101" pitchFamily="2" charset="-122"/>
              </a:rPr>
              <a:t>3 </a:t>
            </a:r>
          </a:p>
          <a:p>
            <a:pPr>
              <a:buFont typeface="Monotype Sorts"/>
              <a:buNone/>
              <a:tabLst>
                <a:tab pos="1947863" algn="l"/>
              </a:tabLst>
            </a:pPr>
            <a:r>
              <a:rPr lang="en-US" altLang="zh-CN" sz="2800" dirty="0" smtClean="0">
                <a:latin typeface="华文新魏" panose="02010800040101010101" pitchFamily="2" charset="-122"/>
                <a:ea typeface="华文新魏" panose="02010800040101010101" pitchFamily="2" charset="-122"/>
              </a:rPr>
              <a:t>          (</a:t>
            </a:r>
            <a:r>
              <a:rPr lang="en-US" altLang="zh-CN" sz="2800" i="1" dirty="0">
                <a:latin typeface="华文新魏" panose="02010800040101010101" pitchFamily="2" charset="-122"/>
                <a:ea typeface="华文新魏" panose="02010800040101010101" pitchFamily="2" charset="-122"/>
              </a:rPr>
              <a:t>r</a:t>
            </a:r>
            <a:r>
              <a:rPr lang="en-US" altLang="zh-CN" sz="2800" baseline="-25000" dirty="0">
                <a:latin typeface="华文新魏" panose="02010800040101010101" pitchFamily="2" charset="-122"/>
                <a:ea typeface="华文新魏" panose="02010800040101010101" pitchFamily="2" charset="-122"/>
              </a:rPr>
              <a:t>1</a:t>
            </a:r>
            <a:r>
              <a:rPr lang="en-US" altLang="zh-CN" sz="2800" dirty="0">
                <a:latin typeface="华文新魏" panose="02010800040101010101" pitchFamily="2" charset="-122"/>
                <a:ea typeface="华文新魏" panose="02010800040101010101" pitchFamily="2" charset="-122"/>
              </a:rPr>
              <a:t> </a:t>
            </a:r>
            <a:r>
              <a:rPr lang="zh-CN" altLang="zh-CN" sz="2800" dirty="0"/>
              <a:t>⋈</a:t>
            </a:r>
            <a:r>
              <a:rPr lang="en-US" altLang="zh-CN" sz="2800" i="1" dirty="0">
                <a:latin typeface="华文新魏" panose="02010800040101010101" pitchFamily="2" charset="-122"/>
                <a:ea typeface="华文新魏" panose="02010800040101010101" pitchFamily="2" charset="-122"/>
              </a:rPr>
              <a:t>r</a:t>
            </a:r>
            <a:r>
              <a:rPr lang="en-US" altLang="zh-CN" sz="2800" baseline="-25000" dirty="0">
                <a:latin typeface="华文新魏" panose="02010800040101010101" pitchFamily="2" charset="-122"/>
                <a:ea typeface="华文新魏" panose="02010800040101010101" pitchFamily="2" charset="-122"/>
              </a:rPr>
              <a:t>2</a:t>
            </a:r>
            <a:r>
              <a:rPr lang="en-US" altLang="zh-CN" sz="2800" dirty="0">
                <a:latin typeface="华文新魏" panose="02010800040101010101" pitchFamily="2" charset="-122"/>
                <a:ea typeface="华文新魏" panose="02010800040101010101" pitchFamily="2" charset="-122"/>
              </a:rPr>
              <a:t>) </a:t>
            </a:r>
            <a:r>
              <a:rPr lang="zh-CN" altLang="zh-CN" sz="2800" dirty="0"/>
              <a:t>⋈</a:t>
            </a:r>
            <a:r>
              <a:rPr lang="en-US" altLang="zh-CN" sz="2800" i="1" dirty="0">
                <a:latin typeface="华文新魏" panose="02010800040101010101" pitchFamily="2" charset="-122"/>
                <a:ea typeface="华文新魏" panose="02010800040101010101" pitchFamily="2" charset="-122"/>
              </a:rPr>
              <a:t>r</a:t>
            </a:r>
            <a:r>
              <a:rPr lang="en-US" altLang="zh-CN" sz="2800" baseline="-25000" dirty="0">
                <a:latin typeface="华文新魏" panose="02010800040101010101" pitchFamily="2" charset="-122"/>
                <a:ea typeface="华文新魏" panose="02010800040101010101" pitchFamily="2" charset="-122"/>
              </a:rPr>
              <a:t>3  </a:t>
            </a:r>
            <a:r>
              <a:rPr lang="en-US" altLang="zh-CN" sz="2800" dirty="0">
                <a:latin typeface="华文新魏" panose="02010800040101010101" pitchFamily="2" charset="-122"/>
                <a:ea typeface="华文新魏" panose="02010800040101010101" pitchFamily="2" charset="-122"/>
              </a:rPr>
              <a:t>= </a:t>
            </a:r>
            <a:r>
              <a:rPr lang="en-US" altLang="zh-CN" sz="2800" i="1" dirty="0">
                <a:latin typeface="华文新魏" panose="02010800040101010101" pitchFamily="2" charset="-122"/>
                <a:ea typeface="华文新魏" panose="02010800040101010101" pitchFamily="2" charset="-122"/>
              </a:rPr>
              <a:t>r</a:t>
            </a:r>
            <a:r>
              <a:rPr lang="en-US" altLang="zh-CN" sz="2800" baseline="-25000" dirty="0">
                <a:latin typeface="华文新魏" panose="02010800040101010101" pitchFamily="2" charset="-122"/>
                <a:ea typeface="华文新魏" panose="02010800040101010101" pitchFamily="2" charset="-122"/>
              </a:rPr>
              <a:t>1</a:t>
            </a:r>
            <a:r>
              <a:rPr lang="en-US" altLang="zh-CN" sz="2800" dirty="0">
                <a:latin typeface="华文新魏" panose="02010800040101010101" pitchFamily="2" charset="-122"/>
                <a:ea typeface="华文新魏" panose="02010800040101010101" pitchFamily="2" charset="-122"/>
              </a:rPr>
              <a:t> </a:t>
            </a:r>
            <a:r>
              <a:rPr lang="zh-CN" altLang="zh-CN" sz="2800" dirty="0"/>
              <a:t>⋈</a:t>
            </a:r>
            <a:r>
              <a:rPr lang="en-US" altLang="zh-CN" sz="2800" dirty="0">
                <a:latin typeface="华文新魏" panose="02010800040101010101" pitchFamily="2" charset="-122"/>
                <a:ea typeface="华文新魏" panose="02010800040101010101" pitchFamily="2" charset="-122"/>
              </a:rPr>
              <a:t>(</a:t>
            </a:r>
            <a:r>
              <a:rPr lang="en-US" altLang="zh-CN" sz="2800" i="1" dirty="0">
                <a:latin typeface="华文新魏" panose="02010800040101010101" pitchFamily="2" charset="-122"/>
                <a:ea typeface="华文新魏" panose="02010800040101010101" pitchFamily="2" charset="-122"/>
              </a:rPr>
              <a:t>r</a:t>
            </a:r>
            <a:r>
              <a:rPr lang="en-US" altLang="zh-CN" sz="2800" baseline="-25000" dirty="0">
                <a:latin typeface="华文新魏" panose="02010800040101010101" pitchFamily="2" charset="-122"/>
                <a:ea typeface="华文新魏" panose="02010800040101010101" pitchFamily="2" charset="-122"/>
              </a:rPr>
              <a:t>2</a:t>
            </a:r>
            <a:r>
              <a:rPr lang="en-US" altLang="zh-CN" sz="2800" dirty="0">
                <a:latin typeface="华文新魏" panose="02010800040101010101" pitchFamily="2" charset="-122"/>
                <a:ea typeface="华文新魏" panose="02010800040101010101" pitchFamily="2" charset="-122"/>
              </a:rPr>
              <a:t> </a:t>
            </a:r>
            <a:r>
              <a:rPr lang="zh-CN" altLang="zh-CN" sz="2800" dirty="0"/>
              <a:t>⋈</a:t>
            </a:r>
            <a:r>
              <a:rPr lang="en-US" altLang="zh-CN" sz="2800" i="1" dirty="0">
                <a:latin typeface="华文新魏" panose="02010800040101010101" pitchFamily="2" charset="-122"/>
                <a:ea typeface="华文新魏" panose="02010800040101010101" pitchFamily="2" charset="-122"/>
              </a:rPr>
              <a:t>r</a:t>
            </a:r>
            <a:r>
              <a:rPr lang="en-US" altLang="zh-CN" sz="2800" baseline="-25000" dirty="0">
                <a:latin typeface="华文新魏" panose="02010800040101010101" pitchFamily="2" charset="-122"/>
                <a:ea typeface="华文新魏" panose="02010800040101010101" pitchFamily="2" charset="-122"/>
              </a:rPr>
              <a:t>3 </a:t>
            </a:r>
            <a:r>
              <a:rPr lang="en-US" altLang="zh-CN" sz="2800" dirty="0">
                <a:latin typeface="华文新魏" panose="02010800040101010101" pitchFamily="2" charset="-122"/>
                <a:ea typeface="华文新魏" panose="02010800040101010101" pitchFamily="2" charset="-122"/>
              </a:rPr>
              <a:t>)</a:t>
            </a:r>
          </a:p>
          <a:p>
            <a:pPr>
              <a:buFont typeface="Monotype Sorts"/>
              <a:buNone/>
              <a:tabLst>
                <a:tab pos="1947863" algn="l"/>
              </a:tabLst>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连接的结合律</a:t>
            </a:r>
            <a:r>
              <a:rPr lang="en-US" altLang="zh-CN" sz="2800" dirty="0" smtClean="0">
                <a:latin typeface="华文新魏" panose="02010800040101010101" pitchFamily="2" charset="-122"/>
                <a:ea typeface="华文新魏" panose="02010800040101010101" pitchFamily="2" charset="-122"/>
              </a:rPr>
              <a:t>)</a:t>
            </a:r>
          </a:p>
          <a:p>
            <a:pPr>
              <a:buFont typeface="Monotype Sorts"/>
              <a:buNone/>
              <a:tabLst>
                <a:tab pos="1947863" algn="l"/>
              </a:tabLst>
            </a:pPr>
            <a:endParaRPr lang="en-US" altLang="zh-CN" sz="2800" dirty="0">
              <a:latin typeface="华文新魏" panose="02010800040101010101" pitchFamily="2" charset="-122"/>
              <a:ea typeface="华文新魏" panose="02010800040101010101" pitchFamily="2" charset="-122"/>
            </a:endParaRPr>
          </a:p>
          <a:p>
            <a:pPr>
              <a:tabLst>
                <a:tab pos="1947863" algn="l"/>
              </a:tabLst>
            </a:pPr>
            <a:r>
              <a:rPr lang="zh-CN" altLang="en-US" dirty="0" smtClean="0">
                <a:latin typeface="华文新魏" panose="02010800040101010101" pitchFamily="2" charset="-122"/>
                <a:ea typeface="华文新魏" panose="02010800040101010101" pitchFamily="2" charset="-122"/>
              </a:rPr>
              <a:t>如果 </a:t>
            </a:r>
            <a:r>
              <a:rPr lang="en-US" altLang="zh-CN" dirty="0">
                <a:latin typeface="华文新魏" panose="02010800040101010101" pitchFamily="2" charset="-122"/>
                <a:ea typeface="华文新魏" panose="02010800040101010101" pitchFamily="2" charset="-122"/>
              </a:rPr>
              <a:t>r2 </a:t>
            </a:r>
            <a:r>
              <a:rPr lang="zh-CN" altLang="zh-CN" dirty="0" smtClean="0">
                <a:latin typeface="华文新魏" panose="02010800040101010101" pitchFamily="2" charset="-122"/>
                <a:ea typeface="华文新魏" panose="02010800040101010101" pitchFamily="2" charset="-122"/>
              </a:rPr>
              <a:t>⋈</a:t>
            </a:r>
            <a:r>
              <a:rPr lang="en-US" altLang="zh-CN" dirty="0" smtClean="0">
                <a:latin typeface="华文新魏" panose="02010800040101010101" pitchFamily="2" charset="-122"/>
                <a:ea typeface="华文新魏" panose="02010800040101010101" pitchFamily="2" charset="-122"/>
              </a:rPr>
              <a:t> r3</a:t>
            </a:r>
            <a:r>
              <a:rPr lang="zh-CN" altLang="en-US" dirty="0" smtClean="0">
                <a:latin typeface="华文新魏" panose="02010800040101010101" pitchFamily="2" charset="-122"/>
                <a:ea typeface="华文新魏" panose="02010800040101010101" pitchFamily="2" charset="-122"/>
              </a:rPr>
              <a:t>是</a:t>
            </a:r>
            <a:r>
              <a:rPr lang="zh-CN" altLang="en-US" dirty="0">
                <a:latin typeface="华文新魏" panose="02010800040101010101" pitchFamily="2" charset="-122"/>
                <a:ea typeface="华文新魏" panose="02010800040101010101" pitchFamily="2" charset="-122"/>
              </a:rPr>
              <a:t>较大的，</a:t>
            </a:r>
            <a:r>
              <a:rPr lang="en-US" altLang="zh-CN" dirty="0">
                <a:latin typeface="华文新魏" panose="02010800040101010101" pitchFamily="2" charset="-122"/>
                <a:ea typeface="华文新魏" panose="02010800040101010101" pitchFamily="2" charset="-122"/>
              </a:rPr>
              <a:t> r1 </a:t>
            </a:r>
            <a:r>
              <a:rPr lang="zh-CN" altLang="zh-CN" dirty="0" smtClean="0">
                <a:latin typeface="华文新魏" panose="02010800040101010101" pitchFamily="2" charset="-122"/>
                <a:ea typeface="华文新魏" panose="02010800040101010101" pitchFamily="2" charset="-122"/>
              </a:rPr>
              <a:t>⋈</a:t>
            </a:r>
            <a:r>
              <a:rPr lang="en-US" altLang="zh-CN" dirty="0" smtClean="0">
                <a:latin typeface="华文新魏" panose="02010800040101010101" pitchFamily="2" charset="-122"/>
                <a:ea typeface="华文新魏" panose="02010800040101010101" pitchFamily="2" charset="-122"/>
              </a:rPr>
              <a:t> r2 </a:t>
            </a:r>
            <a:r>
              <a:rPr lang="zh-CN" altLang="en-US" dirty="0">
                <a:latin typeface="华文新魏" panose="02010800040101010101" pitchFamily="2" charset="-122"/>
                <a:ea typeface="华文新魏" panose="02010800040101010101" pitchFamily="2" charset="-122"/>
              </a:rPr>
              <a:t>是小的，选择</a:t>
            </a:r>
          </a:p>
          <a:p>
            <a:pPr>
              <a:buFont typeface="Monotype Sorts"/>
              <a:buNone/>
              <a:tabLst>
                <a:tab pos="1947863" algn="l"/>
              </a:tabLst>
            </a:pPr>
            <a:r>
              <a:rPr lang="en-US" altLang="zh-CN" sz="2400" dirty="0" smtClean="0">
                <a:latin typeface="华文新魏" panose="02010800040101010101" pitchFamily="2" charset="-122"/>
                <a:ea typeface="华文新魏" panose="02010800040101010101" pitchFamily="2" charset="-122"/>
              </a:rPr>
              <a:t>     	</a:t>
            </a:r>
            <a:r>
              <a:rPr lang="en-US" altLang="zh-CN" sz="2800" baseline="-25000" dirty="0" smtClean="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a:t>
            </a:r>
            <a:r>
              <a:rPr lang="en-US" altLang="zh-CN" sz="2800" i="1" dirty="0" smtClean="0">
                <a:latin typeface="华文新魏" panose="02010800040101010101" pitchFamily="2" charset="-122"/>
                <a:ea typeface="华文新魏" panose="02010800040101010101" pitchFamily="2" charset="-122"/>
              </a:rPr>
              <a:t>r</a:t>
            </a:r>
            <a:r>
              <a:rPr lang="en-US" altLang="zh-CN" sz="2800" baseline="-25000" dirty="0" smtClean="0">
                <a:latin typeface="华文新魏" panose="02010800040101010101" pitchFamily="2" charset="-122"/>
                <a:ea typeface="华文新魏" panose="02010800040101010101" pitchFamily="2" charset="-122"/>
              </a:rPr>
              <a:t>1</a:t>
            </a:r>
            <a:r>
              <a:rPr lang="en-US" altLang="zh-CN" sz="2800" dirty="0" smtClean="0">
                <a:latin typeface="华文新魏" panose="02010800040101010101" pitchFamily="2" charset="-122"/>
                <a:ea typeface="华文新魏" panose="02010800040101010101" pitchFamily="2" charset="-122"/>
              </a:rPr>
              <a:t> </a:t>
            </a:r>
            <a:r>
              <a:rPr lang="zh-CN" altLang="zh-CN" sz="2800" dirty="0" smtClean="0"/>
              <a:t>⋈</a:t>
            </a:r>
            <a:r>
              <a:rPr lang="en-US" altLang="zh-CN" sz="2800" i="1" dirty="0" smtClean="0">
                <a:latin typeface="华文新魏" panose="02010800040101010101" pitchFamily="2" charset="-122"/>
                <a:ea typeface="华文新魏" panose="02010800040101010101" pitchFamily="2" charset="-122"/>
              </a:rPr>
              <a:t>r</a:t>
            </a:r>
            <a:r>
              <a:rPr lang="en-US" altLang="zh-CN" sz="2800" baseline="-25000" dirty="0" smtClean="0">
                <a:latin typeface="华文新魏" panose="02010800040101010101" pitchFamily="2" charset="-122"/>
                <a:ea typeface="华文新魏" panose="02010800040101010101" pitchFamily="2" charset="-122"/>
              </a:rPr>
              <a:t>2</a:t>
            </a:r>
            <a:r>
              <a:rPr lang="en-US" altLang="zh-CN" sz="2800" dirty="0" smtClean="0">
                <a:latin typeface="华文新魏" panose="02010800040101010101" pitchFamily="2" charset="-122"/>
                <a:ea typeface="华文新魏" panose="02010800040101010101" pitchFamily="2" charset="-122"/>
              </a:rPr>
              <a:t>) </a:t>
            </a:r>
            <a:r>
              <a:rPr lang="zh-CN" altLang="zh-CN" sz="2800" dirty="0" smtClean="0"/>
              <a:t>⋈</a:t>
            </a:r>
            <a:r>
              <a:rPr lang="en-US" altLang="zh-CN" sz="2800" i="1" dirty="0" smtClean="0">
                <a:latin typeface="华文新魏" panose="02010800040101010101" pitchFamily="2" charset="-122"/>
                <a:ea typeface="华文新魏" panose="02010800040101010101" pitchFamily="2" charset="-122"/>
              </a:rPr>
              <a:t>r</a:t>
            </a:r>
            <a:r>
              <a:rPr lang="en-US" altLang="zh-CN" sz="2800" baseline="-25000" dirty="0" smtClean="0">
                <a:latin typeface="华文新魏" panose="02010800040101010101" pitchFamily="2" charset="-122"/>
                <a:ea typeface="华文新魏" panose="02010800040101010101" pitchFamily="2" charset="-122"/>
              </a:rPr>
              <a:t>3 </a:t>
            </a:r>
            <a:endParaRPr lang="en-US" altLang="zh-CN" sz="2800" dirty="0" smtClean="0">
              <a:latin typeface="华文新魏" panose="02010800040101010101" pitchFamily="2" charset="-122"/>
              <a:ea typeface="华文新魏" panose="02010800040101010101" pitchFamily="2" charset="-122"/>
            </a:endParaRPr>
          </a:p>
          <a:p>
            <a:pPr>
              <a:buFont typeface="Monotype Sorts"/>
              <a:buNone/>
              <a:tabLst>
                <a:tab pos="1947863" algn="l"/>
              </a:tabLst>
            </a:pP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使得可以计算和存储一个较小的临时关系</a:t>
            </a:r>
            <a:endParaRPr lang="zh-CN" altLang="en-US" sz="2800" baseline="-25000" dirty="0" smtClean="0">
              <a:latin typeface="华文新魏" panose="02010800040101010101" pitchFamily="2" charset="-122"/>
              <a:ea typeface="华文新魏" panose="02010800040101010101" pitchFamily="2" charset="-122"/>
            </a:endParaRPr>
          </a:p>
        </p:txBody>
      </p:sp>
      <p:sp>
        <p:nvSpPr>
          <p:cNvPr id="67588" name="AutoShape 5"/>
          <p:cNvSpPr>
            <a:spLocks noChangeArrowheads="1"/>
          </p:cNvSpPr>
          <p:nvPr/>
        </p:nvSpPr>
        <p:spPr bwMode="auto">
          <a:xfrm rot="5400000">
            <a:off x="6073776" y="180340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67589" name="AutoShape 8"/>
          <p:cNvSpPr>
            <a:spLocks noChangeArrowheads="1"/>
          </p:cNvSpPr>
          <p:nvPr/>
        </p:nvSpPr>
        <p:spPr bwMode="auto">
          <a:xfrm rot="5400000">
            <a:off x="7142163" y="1803400"/>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67593" name="AutoShape 12"/>
          <p:cNvSpPr>
            <a:spLocks noChangeArrowheads="1"/>
          </p:cNvSpPr>
          <p:nvPr/>
        </p:nvSpPr>
        <p:spPr bwMode="auto">
          <a:xfrm rot="5400000">
            <a:off x="5451475" y="276066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67594"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78E9A0F-B257-4925-9B8D-0A93596F8EF7}" type="slidenum">
              <a:rPr altLang="en-US" noProof="1">
                <a:solidFill>
                  <a:schemeClr val="accent2"/>
                </a:solidFill>
                <a:latin typeface="Times New Roman" panose="02020603050405020304" pitchFamily="18" charset="0"/>
                <a:ea typeface="华文楷体" panose="02010600040101010101" pitchFamily="2" charset="-122"/>
              </a:rPr>
              <a:pPr/>
              <a:t>18</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dirty="0" smtClean="0">
                <a:latin typeface="隶书" panose="02010509060101010101" pitchFamily="49" charset="-122"/>
              </a:rPr>
              <a:t>连接的次序</a:t>
            </a:r>
            <a:r>
              <a:rPr lang="zh-CN" altLang="en-US" dirty="0">
                <a:latin typeface="隶书" panose="02010509060101010101" pitchFamily="49" charset="-122"/>
              </a:rPr>
              <a:t>示例</a:t>
            </a:r>
            <a:r>
              <a:rPr lang="en-US" altLang="zh-CN" dirty="0" smtClean="0">
                <a:latin typeface="隶书" panose="02010509060101010101" pitchFamily="49" charset="-122"/>
              </a:rPr>
              <a:t>(</a:t>
            </a:r>
            <a:r>
              <a:rPr lang="zh-CN" altLang="en-US" dirty="0" smtClean="0">
                <a:latin typeface="隶书" panose="02010509060101010101" pitchFamily="49" charset="-122"/>
              </a:rPr>
              <a:t>续</a:t>
            </a:r>
            <a:r>
              <a:rPr lang="en-US" altLang="zh-CN" dirty="0" smtClean="0">
                <a:latin typeface="隶书" panose="02010509060101010101" pitchFamily="49" charset="-122"/>
              </a:rPr>
              <a:t>)</a:t>
            </a:r>
          </a:p>
        </p:txBody>
      </p:sp>
      <p:sp>
        <p:nvSpPr>
          <p:cNvPr id="68611" name="Rectangle 3"/>
          <p:cNvSpPr>
            <a:spLocks noGrp="1" noChangeArrowheads="1"/>
          </p:cNvSpPr>
          <p:nvPr>
            <p:ph idx="1"/>
          </p:nvPr>
        </p:nvSpPr>
        <p:spPr>
          <a:xfrm>
            <a:off x="509588" y="1481138"/>
            <a:ext cx="7935912" cy="4719637"/>
          </a:xfrm>
        </p:spPr>
        <p:txBody>
          <a:bodyPr/>
          <a:lstStyle/>
          <a:p>
            <a:pPr algn="l">
              <a:spcBef>
                <a:spcPts val="0"/>
              </a:spcBef>
              <a:tabLst>
                <a:tab pos="1198563" algn="l"/>
              </a:tabLst>
            </a:pPr>
            <a:r>
              <a:rPr lang="zh-CN" altLang="en-US" sz="2400" dirty="0" smtClean="0">
                <a:latin typeface="华文新魏" panose="02010800040101010101" pitchFamily="2" charset="-122"/>
                <a:ea typeface="华文新魏" panose="02010800040101010101" pitchFamily="2" charset="-122"/>
              </a:rPr>
              <a:t>考虑表达式</a:t>
            </a:r>
          </a:p>
          <a:p>
            <a:pPr algn="l">
              <a:spcBef>
                <a:spcPts val="0"/>
              </a:spcBef>
              <a:buFont typeface="Monotype Sorts"/>
              <a:buNone/>
              <a:tabLst>
                <a:tab pos="1198563" algn="l"/>
              </a:tabLst>
            </a:pPr>
            <a:r>
              <a:rPr lang="en-US" altLang="zh-CN" sz="2000" dirty="0" smtClean="0">
                <a:latin typeface="华文新魏" panose="02010800040101010101" pitchFamily="2" charset="-122"/>
                <a:ea typeface="华文新魏" panose="02010800040101010101" pitchFamily="2" charset="-122"/>
              </a:rPr>
              <a:t>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i="1" baseline="-25000" dirty="0" smtClean="0">
                <a:latin typeface="华文新魏" panose="02010800040101010101" pitchFamily="2" charset="-122"/>
                <a:ea typeface="华文新魏" panose="02010800040101010101" pitchFamily="2" charset="-122"/>
                <a:sym typeface="Symbol" panose="05050102010706020507" pitchFamily="18" charset="2"/>
              </a:rPr>
              <a:t>name, title</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dept_name</a:t>
            </a:r>
            <a:r>
              <a:rPr lang="en-US" altLang="zh-CN" sz="2000" i="1"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baseline="-250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ja-JP" sz="2000" baseline="-250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Music’</a:t>
            </a:r>
            <a:r>
              <a:rPr lang="en-US" altLang="ja-JP" sz="2000"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ja-JP"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t>instructor) </a:t>
            </a:r>
            <a:r>
              <a:rPr lang="zh-CN" altLang="zh-CN" sz="2000" dirty="0" smtClean="0">
                <a:latin typeface="华文新魏" panose="02010800040101010101" pitchFamily="2" charset="-122"/>
                <a:ea typeface="华文新魏" panose="02010800040101010101" pitchFamily="2" charset="-122"/>
              </a:rPr>
              <a:t>⋈</a:t>
            </a:r>
            <a: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t>  teaches</a:t>
            </a:r>
            <a:r>
              <a:rPr lang="en-US" altLang="ja-JP"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zh-CN" sz="2000" dirty="0" smtClean="0">
                <a:latin typeface="华文新魏" panose="02010800040101010101" pitchFamily="2" charset="-122"/>
                <a:ea typeface="华文新魏" panose="02010800040101010101" pitchFamily="2" charset="-122"/>
              </a:rPr>
              <a:t>⋈ </a:t>
            </a:r>
            <a: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t/>
            </a:r>
            <a:b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br>
            <a: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ja-JP"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000" i="1" baseline="-25000" dirty="0" err="1" smtClean="0">
                <a:latin typeface="华文新魏" panose="02010800040101010101" pitchFamily="2" charset="-122"/>
                <a:ea typeface="华文新魏" panose="02010800040101010101" pitchFamily="2" charset="-122"/>
                <a:sym typeface="Symbol" panose="05050102010706020507" pitchFamily="18" charset="2"/>
              </a:rPr>
              <a:t>course_id</a:t>
            </a:r>
            <a:r>
              <a:rPr lang="en-US" altLang="ja-JP" sz="2000" i="1" baseline="-25000" dirty="0" smtClean="0">
                <a:latin typeface="华文新魏" panose="02010800040101010101" pitchFamily="2" charset="-122"/>
                <a:ea typeface="华文新魏" panose="02010800040101010101" pitchFamily="2" charset="-122"/>
                <a:sym typeface="Symbol" panose="05050102010706020507" pitchFamily="18" charset="2"/>
              </a:rPr>
              <a:t>, title</a:t>
            </a:r>
            <a: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ja-JP"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t>course</a:t>
            </a:r>
            <a:r>
              <a:rPr lang="en-US" altLang="ja-JP" sz="2000" dirty="0" smtClean="0">
                <a:latin typeface="华文新魏" panose="02010800040101010101" pitchFamily="2" charset="-122"/>
                <a:ea typeface="华文新魏" panose="02010800040101010101" pitchFamily="2" charset="-122"/>
                <a:sym typeface="Symbol" panose="05050102010706020507" pitchFamily="18" charset="2"/>
              </a:rPr>
              <a:t>))))</a:t>
            </a:r>
          </a:p>
          <a:p>
            <a:pPr algn="l">
              <a:spcBef>
                <a:spcPts val="0"/>
              </a:spcBef>
              <a:buFont typeface="Monotype Sorts"/>
              <a:buNone/>
              <a:tabLst>
                <a:tab pos="1198563" algn="l"/>
              </a:tabLst>
            </a:pPr>
            <a:endParaRPr lang="en-US" altLang="ja-JP" sz="2000" dirty="0" smtClean="0">
              <a:latin typeface="华文新魏" panose="02010800040101010101" pitchFamily="2" charset="-122"/>
              <a:ea typeface="华文新魏" panose="02010800040101010101" pitchFamily="2" charset="-122"/>
              <a:sym typeface="Symbol" panose="05050102010706020507" pitchFamily="18" charset="2"/>
            </a:endParaRPr>
          </a:p>
          <a:p>
            <a:pPr algn="l">
              <a:spcBef>
                <a:spcPts val="0"/>
              </a:spcBef>
              <a:tabLst>
                <a:tab pos="1198563" algn="l"/>
              </a:tabLst>
            </a:pPr>
            <a:r>
              <a:rPr lang="zh-CN" altLang="en-US" sz="2400" dirty="0" smtClean="0">
                <a:latin typeface="华文新魏" panose="02010800040101010101" pitchFamily="2" charset="-122"/>
                <a:ea typeface="华文新魏" panose="02010800040101010101" pitchFamily="2" charset="-122"/>
              </a:rPr>
              <a:t>可以先计算  </a:t>
            </a:r>
            <a:r>
              <a:rPr lang="en-US" altLang="zh-CN" sz="2400" i="1" dirty="0" smtClean="0">
                <a:latin typeface="华文新魏" panose="02010800040101010101" pitchFamily="2" charset="-122"/>
                <a:ea typeface="华文新魏" panose="02010800040101010101" pitchFamily="2" charset="-122"/>
              </a:rPr>
              <a:t>teaches  </a:t>
            </a:r>
            <a:r>
              <a:rPr lang="zh-CN" altLang="zh-CN" sz="2400" dirty="0" smtClean="0">
                <a:latin typeface="华文新魏" panose="02010800040101010101" pitchFamily="2" charset="-122"/>
                <a:ea typeface="华文新魏" panose="02010800040101010101" pitchFamily="2" charset="-122"/>
              </a:rPr>
              <a:t>⋈</a:t>
            </a:r>
            <a:r>
              <a:rPr lang="en-US" altLang="zh-CN" sz="2400" i="1"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dirty="0" err="1" smtClean="0">
                <a:latin typeface="华文新魏" panose="02010800040101010101" pitchFamily="2" charset="-122"/>
                <a:ea typeface="华文新魏" panose="02010800040101010101" pitchFamily="2" charset="-122"/>
                <a:sym typeface="Symbol" panose="05050102010706020507" pitchFamily="18" charset="2"/>
              </a:rPr>
              <a:t>course_id</a:t>
            </a:r>
            <a:r>
              <a:rPr lang="en-US" altLang="zh-CN" sz="2400" i="1" baseline="-25000" dirty="0" smtClean="0">
                <a:latin typeface="华文新魏" panose="02010800040101010101" pitchFamily="2" charset="-122"/>
                <a:ea typeface="华文新魏" panose="02010800040101010101" pitchFamily="2" charset="-122"/>
                <a:sym typeface="Symbol" panose="05050102010706020507" pitchFamily="18" charset="2"/>
              </a:rPr>
              <a:t>, title</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course</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，然后将结果与</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dirty="0" err="1" smtClean="0">
                <a:latin typeface="华文新魏" panose="02010800040101010101" pitchFamily="2" charset="-122"/>
                <a:ea typeface="华文新魏" panose="02010800040101010101" pitchFamily="2" charset="-122"/>
                <a:sym typeface="Symbol" panose="05050102010706020507" pitchFamily="18" charset="2"/>
              </a:rPr>
              <a:t>dept_name</a:t>
            </a:r>
            <a:r>
              <a:rPr lang="en-US" altLang="zh-CN" sz="2400" i="1"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i="1"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ja-JP" sz="24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Music’</a:t>
            </a:r>
            <a:r>
              <a:rPr lang="en-US" altLang="ja-JP" sz="2400"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ja-JP"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400" i="1" dirty="0" smtClean="0">
                <a:latin typeface="华文新魏" panose="02010800040101010101" pitchFamily="2" charset="-122"/>
                <a:ea typeface="华文新魏" panose="02010800040101010101" pitchFamily="2" charset="-122"/>
                <a:sym typeface="Symbol" panose="05050102010706020507" pitchFamily="18" charset="2"/>
              </a:rPr>
              <a:t>instructor</a:t>
            </a:r>
            <a:r>
              <a:rPr lang="en-US" altLang="ja-JP"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ja-JP" sz="2400" i="1"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相连接。不过第一个连接的结果可能是一个很大的关系</a:t>
            </a:r>
            <a:endParaRPr lang="en-US" altLang="zh-CN" sz="2400" dirty="0" smtClean="0">
              <a:latin typeface="华文新魏" panose="02010800040101010101" pitchFamily="2" charset="-122"/>
              <a:ea typeface="华文新魏" panose="02010800040101010101" pitchFamily="2" charset="-122"/>
              <a:sym typeface="Symbol" panose="05050102010706020507" pitchFamily="18" charset="2"/>
            </a:endParaRPr>
          </a:p>
          <a:p>
            <a:pPr algn="l">
              <a:spcBef>
                <a:spcPts val="0"/>
              </a:spcBef>
              <a:tabLst>
                <a:tab pos="1198563" algn="l"/>
              </a:tabLst>
            </a:pPr>
            <a:endParaRPr lang="zh-CN" altLang="en-US" sz="2400" dirty="0" smtClean="0">
              <a:latin typeface="华文新魏" panose="02010800040101010101" pitchFamily="2" charset="-122"/>
              <a:ea typeface="华文新魏" panose="02010800040101010101" pitchFamily="2" charset="-122"/>
              <a:sym typeface="Symbol" panose="05050102010706020507" pitchFamily="18" charset="2"/>
            </a:endParaRPr>
          </a:p>
          <a:p>
            <a:pPr algn="l">
              <a:spcBef>
                <a:spcPts val="0"/>
              </a:spcBef>
              <a:tabLst>
                <a:tab pos="1198563" algn="l"/>
              </a:tabLst>
            </a:pP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如果只有一小部分大学教师可能来自音乐系</a:t>
            </a:r>
          </a:p>
          <a:p>
            <a:pPr lvl="1" algn="l">
              <a:spcBef>
                <a:spcPts val="0"/>
              </a:spcBef>
              <a:tabLst>
                <a:tab pos="1198563" algn="l"/>
              </a:tabLst>
            </a:pP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最好是先计算</a:t>
            </a:r>
          </a:p>
          <a:p>
            <a:pPr algn="l">
              <a:spcBef>
                <a:spcPts val="0"/>
              </a:spcBef>
              <a:buFont typeface="Monotype Sorts"/>
              <a:buNone/>
              <a:tabLst>
                <a:tab pos="1198563" algn="l"/>
              </a:tabLst>
            </a:pPr>
            <a:r>
              <a:rPr lang="en-US" altLang="zh-CN" sz="2000" dirty="0" smtClean="0">
                <a:latin typeface="华文新魏" panose="02010800040101010101" pitchFamily="2" charset="-122"/>
                <a:ea typeface="华文新魏" panose="02010800040101010101" pitchFamily="2" charset="-122"/>
              </a:rPr>
              <a:t>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i="1" baseline="-25000" dirty="0" err="1" smtClean="0">
                <a:latin typeface="华文新魏" panose="02010800040101010101" pitchFamily="2" charset="-122"/>
                <a:ea typeface="华文新魏" panose="02010800040101010101" pitchFamily="2" charset="-122"/>
                <a:sym typeface="Symbol" panose="05050102010706020507" pitchFamily="18" charset="2"/>
              </a:rPr>
              <a:t>dept_name</a:t>
            </a:r>
            <a:r>
              <a:rPr lang="en-US" altLang="zh-CN" sz="2000" i="1"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baseline="-250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ja-JP" sz="2000" baseline="-250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Music’</a:t>
            </a:r>
            <a:r>
              <a:rPr lang="en-US" altLang="ja-JP" sz="2000"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t>(instructor) </a:t>
            </a:r>
            <a:r>
              <a:rPr lang="zh-CN" altLang="zh-CN" sz="2000" dirty="0" smtClean="0">
                <a:latin typeface="华文新魏" panose="02010800040101010101" pitchFamily="2" charset="-122"/>
                <a:ea typeface="华文新魏" panose="02010800040101010101" pitchFamily="2" charset="-122"/>
              </a:rPr>
              <a:t>⋈</a:t>
            </a:r>
            <a:r>
              <a:rPr lang="en-US" altLang="ja-JP" sz="2000" i="1" dirty="0" smtClean="0">
                <a:latin typeface="华文新魏" panose="02010800040101010101" pitchFamily="2" charset="-122"/>
                <a:ea typeface="华文新魏" panose="02010800040101010101" pitchFamily="2" charset="-122"/>
                <a:sym typeface="Symbol" panose="05050102010706020507" pitchFamily="18" charset="2"/>
              </a:rPr>
              <a:t> teaches </a:t>
            </a:r>
          </a:p>
          <a:p>
            <a:pPr algn="l">
              <a:spcBef>
                <a:spcPts val="0"/>
              </a:spcBef>
              <a:buFont typeface="Monotype Sorts"/>
              <a:buNone/>
              <a:tabLst>
                <a:tab pos="1198563" algn="l"/>
              </a:tabLst>
            </a:pPr>
            <a:r>
              <a:rPr lang="en-US" altLang="zh-CN" sz="1800" i="1" dirty="0" smtClean="0">
                <a:latin typeface="华文新魏" panose="02010800040101010101" pitchFamily="2" charset="-122"/>
                <a:ea typeface="华文新魏" panose="02010800040101010101" pitchFamily="2" charset="-122"/>
                <a:sym typeface="Symbol" panose="05050102010706020507" pitchFamily="18" charset="2"/>
              </a:rPr>
              <a:t>	</a:t>
            </a:r>
            <a:endParaRPr lang="en-US" altLang="zh-CN" sz="1800" dirty="0" smtClean="0">
              <a:latin typeface="华文新魏" panose="02010800040101010101" pitchFamily="2" charset="-122"/>
              <a:ea typeface="华文新魏" panose="02010800040101010101" pitchFamily="2" charset="-122"/>
            </a:endParaRPr>
          </a:p>
          <a:p>
            <a:pPr algn="l">
              <a:spcBef>
                <a:spcPts val="0"/>
              </a:spcBef>
              <a:buFont typeface="Monotype Sorts"/>
              <a:buNone/>
              <a:tabLst>
                <a:tab pos="1198563" algn="l"/>
              </a:tabLst>
            </a:pPr>
            <a:endParaRPr lang="zh-CN" altLang="en-US" sz="1800" dirty="0" smtClean="0">
              <a:latin typeface="华文新魏" panose="02010800040101010101" pitchFamily="2" charset="-122"/>
              <a:ea typeface="华文新魏" panose="02010800040101010101" pitchFamily="2" charset="-122"/>
            </a:endParaRPr>
          </a:p>
        </p:txBody>
      </p:sp>
      <p:sp>
        <p:nvSpPr>
          <p:cNvPr id="68612" name="AutoShape 5"/>
          <p:cNvSpPr>
            <a:spLocks noChangeArrowheads="1"/>
          </p:cNvSpPr>
          <p:nvPr/>
        </p:nvSpPr>
        <p:spPr bwMode="auto">
          <a:xfrm rot="5400000">
            <a:off x="6565900" y="152876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68613" name="AutoShape 7"/>
          <p:cNvSpPr>
            <a:spLocks noChangeArrowheads="1"/>
          </p:cNvSpPr>
          <p:nvPr/>
        </p:nvSpPr>
        <p:spPr bwMode="auto">
          <a:xfrm rot="5400000">
            <a:off x="5524500" y="527526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68614" name="AutoShape 8"/>
          <p:cNvSpPr>
            <a:spLocks noChangeArrowheads="1"/>
          </p:cNvSpPr>
          <p:nvPr/>
        </p:nvSpPr>
        <p:spPr bwMode="auto">
          <a:xfrm rot="5400000">
            <a:off x="8013701" y="1527175"/>
            <a:ext cx="190500" cy="174625"/>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68615"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AC56887-0B41-4864-8A30-DEE94822678F}" type="slidenum">
              <a:rPr altLang="en-US" noProof="1">
                <a:solidFill>
                  <a:schemeClr val="accent2"/>
                </a:solidFill>
                <a:latin typeface="Times New Roman" panose="02020603050405020304" pitchFamily="18" charset="0"/>
                <a:ea typeface="华文楷体" panose="02010600040101010101" pitchFamily="2" charset="-122"/>
              </a:rPr>
              <a:pPr/>
              <a:t>19</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latin typeface="隶书" panose="02010509060101010101" pitchFamily="49" charset="-122"/>
              </a:rPr>
              <a:t>提纲</a:t>
            </a:r>
            <a:endParaRPr lang="en-US" altLang="zh-CN" smtClean="0">
              <a:latin typeface="隶书" panose="02010509060101010101" pitchFamily="49" charset="-122"/>
            </a:endParaRPr>
          </a:p>
        </p:txBody>
      </p:sp>
      <p:sp>
        <p:nvSpPr>
          <p:cNvPr id="12291" name="Rectangle 3"/>
          <p:cNvSpPr>
            <a:spLocks noGrp="1" noChangeArrowheads="1"/>
          </p:cNvSpPr>
          <p:nvPr>
            <p:ph idx="1"/>
          </p:nvPr>
        </p:nvSpPr>
        <p:spPr>
          <a:xfrm>
            <a:off x="563563" y="1481138"/>
            <a:ext cx="7227887" cy="4489450"/>
          </a:xfrm>
        </p:spPr>
        <p:txBody>
          <a:bodyPr/>
          <a:lstStyle/>
          <a:p>
            <a:r>
              <a:rPr lang="zh-CN" altLang="en-US" sz="2000" dirty="0" smtClean="0">
                <a:latin typeface="华文新魏" panose="02010800040101010101" pitchFamily="2" charset="-122"/>
                <a:ea typeface="华文新魏" panose="02010800040101010101" pitchFamily="2" charset="-122"/>
              </a:rPr>
              <a:t>概述 </a:t>
            </a:r>
          </a:p>
          <a:p>
            <a:r>
              <a:rPr lang="zh-CN" altLang="en-US" sz="2200" dirty="0" smtClean="0">
                <a:latin typeface="华文新魏" panose="02010800040101010101" pitchFamily="2" charset="-122"/>
                <a:ea typeface="华文新魏" panose="02010800040101010101" pitchFamily="2" charset="-122"/>
              </a:rPr>
              <a:t>关系表达式的转换</a:t>
            </a:r>
            <a:endParaRPr lang="en-US" altLang="zh-CN" sz="2200" dirty="0" smtClean="0">
              <a:latin typeface="华文新魏" panose="02010800040101010101" pitchFamily="2" charset="-122"/>
              <a:ea typeface="华文新魏" panose="02010800040101010101" pitchFamily="2" charset="-122"/>
            </a:endParaRPr>
          </a:p>
          <a:p>
            <a:r>
              <a:rPr lang="zh-CN" altLang="en-US" sz="2200" dirty="0" smtClean="0">
                <a:latin typeface="华文新魏" panose="02010800040101010101" pitchFamily="2" charset="-122"/>
                <a:ea typeface="华文新魏" panose="02010800040101010101" pitchFamily="2" charset="-122"/>
              </a:rPr>
              <a:t>表达式结果的统计信息估计</a:t>
            </a:r>
          </a:p>
          <a:p>
            <a:r>
              <a:rPr lang="zh-CN" altLang="en-US" sz="2200" dirty="0" smtClean="0">
                <a:latin typeface="华文新魏" panose="02010800040101010101" pitchFamily="2" charset="-122"/>
                <a:ea typeface="华文新魏" panose="02010800040101010101" pitchFamily="2" charset="-122"/>
              </a:rPr>
              <a:t>执行计划选择</a:t>
            </a:r>
            <a:endParaRPr lang="en-US" altLang="zh-CN" sz="2200" dirty="0" smtClean="0">
              <a:latin typeface="华文新魏" panose="02010800040101010101" pitchFamily="2" charset="-122"/>
              <a:ea typeface="华文新魏" panose="02010800040101010101" pitchFamily="2" charset="-122"/>
            </a:endParaRPr>
          </a:p>
          <a:p>
            <a:r>
              <a:rPr lang="zh-CN" altLang="en-US" sz="2200" dirty="0">
                <a:latin typeface="华文新魏" panose="02010800040101010101" pitchFamily="2" charset="-122"/>
                <a:ea typeface="华文新魏" panose="02010800040101010101" pitchFamily="2" charset="-122"/>
              </a:rPr>
              <a:t>物化</a:t>
            </a:r>
            <a:r>
              <a:rPr lang="zh-CN" altLang="en-US" sz="2200" dirty="0" smtClean="0">
                <a:latin typeface="华文新魏" panose="02010800040101010101" pitchFamily="2" charset="-122"/>
                <a:ea typeface="华文新魏" panose="02010800040101010101" pitchFamily="2" charset="-122"/>
              </a:rPr>
              <a:t>视图</a:t>
            </a:r>
            <a:endParaRPr lang="en-US" altLang="zh-CN" sz="2200" dirty="0" smtClean="0">
              <a:latin typeface="华文新魏" panose="02010800040101010101" pitchFamily="2" charset="-122"/>
              <a:ea typeface="华文新魏" panose="02010800040101010101" pitchFamily="2" charset="-122"/>
            </a:endParaRPr>
          </a:p>
          <a:p>
            <a:r>
              <a:rPr lang="zh-CN" altLang="en-US" sz="2200" dirty="0" smtClean="0">
                <a:latin typeface="华文新魏" panose="02010800040101010101" pitchFamily="2" charset="-122"/>
                <a:ea typeface="华文新魏" panose="02010800040101010101" pitchFamily="2" charset="-122"/>
              </a:rPr>
              <a:t>查询优化中的高级主题</a:t>
            </a:r>
          </a:p>
          <a:p>
            <a:pPr lvl="1"/>
            <a:endParaRPr lang="zh-CN" altLang="en-US" sz="1800" dirty="0" smtClean="0"/>
          </a:p>
        </p:txBody>
      </p:sp>
      <p:sp>
        <p:nvSpPr>
          <p:cNvPr id="12292"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8795B27-1F25-4DCC-87A2-C3B27E661837}" type="slidenum">
              <a:rPr altLang="en-US" noProof="1">
                <a:solidFill>
                  <a:schemeClr val="accent2"/>
                </a:solidFill>
                <a:latin typeface="Times New Roman" panose="02020603050405020304" pitchFamily="18" charset="0"/>
                <a:ea typeface="华文楷体" panose="02010600040101010101" pitchFamily="2" charset="-122"/>
              </a:rPr>
              <a:pPr/>
              <a:t>2</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pPr>
              <a:defRPr/>
            </a:pPr>
            <a:r>
              <a:rPr kumimoji="1" lang="zh-CN" altLang="en-US" dirty="0" smtClean="0">
                <a:latin typeface="+mj-ea"/>
              </a:rPr>
              <a:t>代价估计</a:t>
            </a:r>
          </a:p>
        </p:txBody>
      </p:sp>
      <p:sp>
        <p:nvSpPr>
          <p:cNvPr id="69635" name="Rectangle 3"/>
          <p:cNvSpPr>
            <a:spLocks noGrp="1" noChangeArrowheads="1"/>
          </p:cNvSpPr>
          <p:nvPr>
            <p:ph idx="1"/>
          </p:nvPr>
        </p:nvSpPr>
        <p:spPr>
          <a:xfrm>
            <a:off x="457200" y="1497013"/>
            <a:ext cx="8382000" cy="4876800"/>
          </a:xfrm>
        </p:spPr>
        <p:txBody>
          <a:bodyPr/>
          <a:lstStyle/>
          <a:p>
            <a:pPr>
              <a:spcBef>
                <a:spcPts val="1200"/>
              </a:spcBef>
            </a:pPr>
            <a:r>
              <a:rPr lang="zh-CN" altLang="en-US" dirty="0" smtClean="0">
                <a:latin typeface="华文新魏" panose="02010800040101010101" pitchFamily="2" charset="-122"/>
                <a:ea typeface="华文新魏" panose="02010800040101010101" pitchFamily="2" charset="-122"/>
              </a:rPr>
              <a:t>一个操作的代价依赖于它的输入的大小和其他统计信息</a:t>
            </a:r>
            <a:endParaRPr lang="en-US" altLang="zh-CN" dirty="0" smtClean="0">
              <a:latin typeface="华文新魏" panose="02010800040101010101" pitchFamily="2" charset="-122"/>
              <a:ea typeface="华文新魏" panose="02010800040101010101" pitchFamily="2" charset="-122"/>
            </a:endParaRPr>
          </a:p>
          <a:p>
            <a:pPr>
              <a:spcBef>
                <a:spcPts val="1200"/>
              </a:spcBef>
            </a:pPr>
            <a:r>
              <a:rPr lang="zh-CN" altLang="en-US" dirty="0" smtClean="0">
                <a:latin typeface="华文新魏" panose="02010800040101010101" pitchFamily="2" charset="-122"/>
                <a:ea typeface="华文新魏" panose="02010800040101010101" pitchFamily="2" charset="-122"/>
              </a:rPr>
              <a:t>我们首先列出一些有关存储在数据库目录中的关于数据库关系的统计信息，然后指出如何使用这些统计信息估计不同关系操作运算结果的统计信息</a:t>
            </a:r>
            <a:endParaRPr lang="en-US" altLang="zh-CN" dirty="0" smtClean="0">
              <a:latin typeface="华文新魏" panose="02010800040101010101" pitchFamily="2" charset="-122"/>
              <a:ea typeface="华文新魏" panose="02010800040101010101" pitchFamily="2" charset="-122"/>
            </a:endParaRPr>
          </a:p>
        </p:txBody>
      </p:sp>
      <p:sp>
        <p:nvSpPr>
          <p:cNvPr id="69636"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F3EABB5-217C-4A4F-9030-40BDB5BB83B3}" type="slidenum">
              <a:rPr altLang="en-US" noProof="1">
                <a:solidFill>
                  <a:schemeClr val="accent2"/>
                </a:solidFill>
                <a:latin typeface="Times New Roman" panose="02020603050405020304" pitchFamily="18" charset="0"/>
                <a:ea typeface="华文楷体" panose="02010600040101010101" pitchFamily="2" charset="-122"/>
              </a:rPr>
              <a:pPr/>
              <a:t>20</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422275" y="622300"/>
            <a:ext cx="8721725" cy="398463"/>
          </a:xfrm>
        </p:spPr>
        <p:txBody>
          <a:bodyPr/>
          <a:lstStyle/>
          <a:p>
            <a:pPr>
              <a:defRPr/>
            </a:pPr>
            <a:r>
              <a:rPr kumimoji="1" lang="zh-CN" altLang="en-US" dirty="0">
                <a:latin typeface="+mj-ea"/>
              </a:rPr>
              <a:t>表达式结果集统计大小的</a:t>
            </a:r>
            <a:r>
              <a:rPr kumimoji="1" lang="zh-CN" altLang="en-US" dirty="0" smtClean="0">
                <a:latin typeface="+mj-ea"/>
              </a:rPr>
              <a:t>估计</a:t>
            </a:r>
            <a:endParaRPr kumimoji="1" lang="zh-CN" altLang="en-US" dirty="0" smtClean="0">
              <a:effectLst>
                <a:outerShdw blurRad="38100" dist="38100" dir="2700000" algn="tl">
                  <a:srgbClr val="C0C0C0"/>
                </a:outerShdw>
              </a:effectLst>
              <a:latin typeface="+mj-ea"/>
            </a:endParaRPr>
          </a:p>
        </p:txBody>
      </p:sp>
      <p:sp>
        <p:nvSpPr>
          <p:cNvPr id="4100" name="Rectangle 3"/>
          <p:cNvSpPr>
            <a:spLocks noGrp="1" noChangeArrowheads="1"/>
          </p:cNvSpPr>
          <p:nvPr>
            <p:ph idx="1"/>
          </p:nvPr>
        </p:nvSpPr>
        <p:spPr>
          <a:xfrm>
            <a:off x="458788" y="1495425"/>
            <a:ext cx="8201025" cy="5003800"/>
          </a:xfrm>
        </p:spPr>
        <p:txBody>
          <a:bodyPr/>
          <a:lstStyle/>
          <a:p>
            <a:pPr algn="l">
              <a:spcBef>
                <a:spcPct val="0"/>
              </a:spcBef>
            </a:pPr>
            <a:r>
              <a:rPr lang="zh-CN" altLang="en-US" sz="2800" dirty="0" smtClean="0">
                <a:latin typeface="华文新魏" panose="02010800040101010101" pitchFamily="2" charset="-122"/>
                <a:ea typeface="华文新魏" panose="02010800040101010101" pitchFamily="2" charset="-122"/>
              </a:rPr>
              <a:t>目录信息</a:t>
            </a:r>
            <a:endParaRPr lang="en-US" altLang="zh-CN" sz="2800" dirty="0" smtClean="0">
              <a:latin typeface="华文新魏" panose="02010800040101010101" pitchFamily="2" charset="-122"/>
              <a:ea typeface="华文新魏" panose="02010800040101010101" pitchFamily="2" charset="-122"/>
            </a:endParaRPr>
          </a:p>
          <a:p>
            <a:pPr lvl="1" algn="l">
              <a:spcBef>
                <a:spcPct val="0"/>
              </a:spcBef>
            </a:pPr>
            <a:r>
              <a:rPr lang="en-US" altLang="zh-CN" sz="2400" i="1" dirty="0" err="1" smtClean="0">
                <a:latin typeface="华文新魏" panose="02010800040101010101" pitchFamily="2" charset="-122"/>
                <a:ea typeface="华文新魏" panose="02010800040101010101" pitchFamily="2" charset="-122"/>
              </a:rPr>
              <a:t>n</a:t>
            </a:r>
            <a:r>
              <a:rPr lang="en-US" altLang="zh-CN" sz="2400" i="1" baseline="-25000" dirty="0" err="1" smtClean="0">
                <a:latin typeface="华文新魏" panose="02010800040101010101" pitchFamily="2" charset="-122"/>
                <a:ea typeface="华文新魏" panose="02010800040101010101" pitchFamily="2" charset="-122"/>
              </a:rPr>
              <a:t>r</a:t>
            </a:r>
            <a:r>
              <a:rPr lang="en-US" altLang="zh-CN" sz="2400" dirty="0" smtClean="0">
                <a:latin typeface="华文新魏" panose="02010800040101010101" pitchFamily="2" charset="-122"/>
                <a:ea typeface="华文新魏" panose="02010800040101010101" pitchFamily="2" charset="-122"/>
              </a:rPr>
              <a:t>:</a:t>
            </a:r>
            <a:r>
              <a:rPr lang="en-US" altLang="zh-CN" sz="2400" i="1"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关系 </a:t>
            </a:r>
            <a:r>
              <a:rPr lang="en-US" altLang="zh-CN" sz="2400" dirty="0" smtClean="0">
                <a:latin typeface="华文新魏" panose="02010800040101010101" pitchFamily="2" charset="-122"/>
                <a:ea typeface="华文新魏" panose="02010800040101010101" pitchFamily="2" charset="-122"/>
              </a:rPr>
              <a:t>r </a:t>
            </a:r>
            <a:r>
              <a:rPr lang="zh-CN" altLang="en-US" sz="2400" dirty="0" smtClean="0">
                <a:latin typeface="华文新魏" panose="02010800040101010101" pitchFamily="2" charset="-122"/>
                <a:ea typeface="华文新魏" panose="02010800040101010101" pitchFamily="2" charset="-122"/>
              </a:rPr>
              <a:t>的元组数</a:t>
            </a:r>
          </a:p>
          <a:p>
            <a:pPr lvl="1" algn="l">
              <a:spcBef>
                <a:spcPct val="0"/>
              </a:spcBef>
            </a:pPr>
            <a:r>
              <a:rPr lang="en-US" altLang="zh-CN" sz="2400" i="1" dirty="0" err="1" smtClean="0">
                <a:latin typeface="华文新魏" panose="02010800040101010101" pitchFamily="2" charset="-122"/>
                <a:ea typeface="华文新魏" panose="02010800040101010101" pitchFamily="2" charset="-122"/>
              </a:rPr>
              <a:t>b</a:t>
            </a:r>
            <a:r>
              <a:rPr lang="en-US" altLang="zh-CN" sz="2400" i="1" baseline="-25000" dirty="0" err="1" smtClean="0">
                <a:latin typeface="华文新魏" panose="02010800040101010101" pitchFamily="2" charset="-122"/>
                <a:ea typeface="华文新魏" panose="02010800040101010101" pitchFamily="2" charset="-122"/>
              </a:rPr>
              <a:t>r</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包含关系 </a:t>
            </a:r>
            <a:r>
              <a:rPr lang="en-US" altLang="zh-CN" sz="2400" dirty="0" smtClean="0">
                <a:latin typeface="华文新魏" panose="02010800040101010101" pitchFamily="2" charset="-122"/>
                <a:ea typeface="华文新魏" panose="02010800040101010101" pitchFamily="2" charset="-122"/>
              </a:rPr>
              <a:t>r </a:t>
            </a:r>
            <a:r>
              <a:rPr lang="zh-CN" altLang="en-US" sz="2400" dirty="0" smtClean="0">
                <a:latin typeface="华文新魏" panose="02010800040101010101" pitchFamily="2" charset="-122"/>
                <a:ea typeface="华文新魏" panose="02010800040101010101" pitchFamily="2" charset="-122"/>
              </a:rPr>
              <a:t>中元组的磁盘块数</a:t>
            </a:r>
          </a:p>
          <a:p>
            <a:pPr lvl="1" algn="l">
              <a:spcBef>
                <a:spcPct val="0"/>
              </a:spcBef>
            </a:pPr>
            <a:r>
              <a:rPr lang="en-US" altLang="zh-CN" sz="2400" i="1" dirty="0" err="1" smtClean="0">
                <a:latin typeface="华文新魏" panose="02010800040101010101" pitchFamily="2" charset="-122"/>
                <a:ea typeface="华文新魏" panose="02010800040101010101" pitchFamily="2" charset="-122"/>
              </a:rPr>
              <a:t>l</a:t>
            </a:r>
            <a:r>
              <a:rPr lang="en-US" altLang="zh-CN" sz="2400" i="1" baseline="-25000" dirty="0" err="1" smtClean="0">
                <a:latin typeface="华文新魏" panose="02010800040101010101" pitchFamily="2" charset="-122"/>
                <a:ea typeface="华文新魏" panose="02010800040101010101" pitchFamily="2" charset="-122"/>
              </a:rPr>
              <a:t>r</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关系 </a:t>
            </a:r>
            <a:r>
              <a:rPr lang="en-US" altLang="zh-CN" sz="2400" dirty="0" smtClean="0">
                <a:latin typeface="华文新魏" panose="02010800040101010101" pitchFamily="2" charset="-122"/>
                <a:ea typeface="华文新魏" panose="02010800040101010101" pitchFamily="2" charset="-122"/>
              </a:rPr>
              <a:t>r </a:t>
            </a:r>
            <a:r>
              <a:rPr lang="zh-CN" altLang="en-US" sz="2400" dirty="0" smtClean="0">
                <a:latin typeface="华文新魏" panose="02010800040101010101" pitchFamily="2" charset="-122"/>
                <a:ea typeface="华文新魏" panose="02010800040101010101" pitchFamily="2" charset="-122"/>
              </a:rPr>
              <a:t>中每个元组的字节数</a:t>
            </a:r>
            <a:endParaRPr lang="zh-CN" altLang="en-US" sz="2400" i="1" dirty="0" smtClean="0">
              <a:latin typeface="华文新魏" panose="02010800040101010101" pitchFamily="2" charset="-122"/>
              <a:ea typeface="华文新魏" panose="02010800040101010101" pitchFamily="2" charset="-122"/>
            </a:endParaRPr>
          </a:p>
          <a:p>
            <a:pPr lvl="1" algn="l">
              <a:spcBef>
                <a:spcPct val="0"/>
              </a:spcBef>
            </a:pPr>
            <a:r>
              <a:rPr lang="en-US" altLang="zh-CN" sz="2400" i="1" dirty="0" err="1" smtClean="0">
                <a:latin typeface="华文新魏" panose="02010800040101010101" pitchFamily="2" charset="-122"/>
                <a:ea typeface="华文新魏" panose="02010800040101010101" pitchFamily="2" charset="-122"/>
              </a:rPr>
              <a:t>f</a:t>
            </a:r>
            <a:r>
              <a:rPr lang="en-US" altLang="zh-CN" sz="2400" i="1" baseline="-25000" dirty="0" err="1" smtClean="0">
                <a:latin typeface="华文新魏" panose="02010800040101010101" pitchFamily="2" charset="-122"/>
                <a:ea typeface="华文新魏" panose="02010800040101010101" pitchFamily="2" charset="-122"/>
              </a:rPr>
              <a:t>r</a:t>
            </a:r>
            <a:r>
              <a:rPr lang="en-US" altLang="zh-CN" sz="2400" dirty="0" smtClean="0">
                <a:latin typeface="华文新魏" panose="02010800040101010101" pitchFamily="2" charset="-122"/>
                <a:ea typeface="华文新魏" panose="02010800040101010101" pitchFamily="2" charset="-122"/>
              </a:rPr>
              <a:t>:</a:t>
            </a:r>
            <a:r>
              <a:rPr lang="en-US" altLang="zh-CN" sz="2400" i="1"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关系 </a:t>
            </a:r>
            <a:r>
              <a:rPr lang="en-US" altLang="zh-CN" sz="2400" dirty="0" smtClean="0">
                <a:latin typeface="华文新魏" panose="02010800040101010101" pitchFamily="2" charset="-122"/>
                <a:ea typeface="华文新魏" panose="02010800040101010101" pitchFamily="2" charset="-122"/>
              </a:rPr>
              <a:t>r </a:t>
            </a:r>
            <a:r>
              <a:rPr lang="zh-CN" altLang="en-US" sz="2400" dirty="0" smtClean="0">
                <a:latin typeface="华文新魏" panose="02010800040101010101" pitchFamily="2" charset="-122"/>
                <a:ea typeface="华文新魏" panose="02010800040101010101" pitchFamily="2" charset="-122"/>
              </a:rPr>
              <a:t>的块因子 </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即，一个磁盘块能容纳的关系 </a:t>
            </a:r>
            <a:r>
              <a:rPr lang="en-US" altLang="zh-CN" sz="2400" dirty="0" smtClean="0">
                <a:latin typeface="华文新魏" panose="02010800040101010101" pitchFamily="2" charset="-122"/>
                <a:ea typeface="华文新魏" panose="02010800040101010101" pitchFamily="2" charset="-122"/>
              </a:rPr>
              <a:t>r </a:t>
            </a:r>
            <a:r>
              <a:rPr lang="zh-CN" altLang="en-US" sz="2400" dirty="0" smtClean="0">
                <a:latin typeface="华文新魏" panose="02010800040101010101" pitchFamily="2" charset="-122"/>
                <a:ea typeface="华文新魏" panose="02010800040101010101" pitchFamily="2" charset="-122"/>
              </a:rPr>
              <a:t>中元组的个数</a:t>
            </a:r>
          </a:p>
          <a:p>
            <a:pPr lvl="1" algn="l">
              <a:spcBef>
                <a:spcPct val="0"/>
              </a:spcBef>
            </a:pPr>
            <a:r>
              <a:rPr lang="en-US" altLang="zh-CN" sz="2400" i="1" dirty="0" smtClean="0">
                <a:latin typeface="华文新魏" panose="02010800040101010101" pitchFamily="2" charset="-122"/>
                <a:ea typeface="华文新魏" panose="02010800040101010101" pitchFamily="2" charset="-122"/>
              </a:rPr>
              <a:t>V(A, r)</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关系 </a:t>
            </a:r>
            <a:r>
              <a:rPr lang="en-US" altLang="zh-CN" sz="2400" dirty="0" smtClean="0">
                <a:latin typeface="华文新魏" panose="02010800040101010101" pitchFamily="2" charset="-122"/>
                <a:ea typeface="华文新魏" panose="02010800040101010101" pitchFamily="2" charset="-122"/>
              </a:rPr>
              <a:t>r </a:t>
            </a:r>
            <a:r>
              <a:rPr lang="zh-CN" altLang="en-US" sz="2400" dirty="0" smtClean="0">
                <a:latin typeface="华文新魏" panose="02010800040101010101" pitchFamily="2" charset="-122"/>
                <a:ea typeface="华文新魏" panose="02010800040101010101" pitchFamily="2" charset="-122"/>
              </a:rPr>
              <a:t>中属性 </a:t>
            </a:r>
            <a:r>
              <a:rPr lang="en-US" altLang="zh-CN" sz="2400" dirty="0" smtClean="0">
                <a:latin typeface="华文新魏" panose="02010800040101010101" pitchFamily="2" charset="-122"/>
                <a:ea typeface="华文新魏" panose="02010800040101010101" pitchFamily="2" charset="-122"/>
              </a:rPr>
              <a:t>A </a:t>
            </a:r>
            <a:r>
              <a:rPr lang="zh-CN" altLang="en-US" sz="2400" dirty="0" smtClean="0">
                <a:latin typeface="华文新魏" panose="02010800040101010101" pitchFamily="2" charset="-122"/>
                <a:ea typeface="华文新魏" panose="02010800040101010101" pitchFamily="2" charset="-122"/>
              </a:rPr>
              <a:t>中出现的非重复值个数，该值与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dirty="0" smtClean="0">
                <a:latin typeface="华文新魏" panose="02010800040101010101" pitchFamily="2" charset="-122"/>
                <a:ea typeface="华文新魏" panose="02010800040101010101" pitchFamily="2" charset="-122"/>
                <a:sym typeface="Symbol" panose="05050102010706020507" pitchFamily="18" charset="2"/>
              </a:rPr>
              <a:t>A</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的大小相同</a:t>
            </a:r>
          </a:p>
          <a:p>
            <a:pPr lvl="1" algn="l">
              <a:spcBef>
                <a:spcPct val="0"/>
              </a:spcBef>
            </a:pP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假设关系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r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的元组物理上存储于一个文件中，则下面的等式成立</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
            </a:r>
            <a:b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b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
            </a:r>
            <a:b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b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
            </a:r>
            <a:b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br>
            <a:endParaRPr lang="zh-CN" altLang="en-US" sz="1800" dirty="0" smtClean="0">
              <a:latin typeface="华文新魏" panose="02010800040101010101" pitchFamily="2" charset="-122"/>
              <a:ea typeface="华文新魏" panose="02010800040101010101" pitchFamily="2" charset="-122"/>
              <a:sym typeface="Symbol" panose="05050102010706020507" pitchFamily="18" charset="2"/>
            </a:endParaRPr>
          </a:p>
        </p:txBody>
      </p:sp>
      <p:graphicFrame>
        <p:nvGraphicFramePr>
          <p:cNvPr id="4098" name="Object 2"/>
          <p:cNvGraphicFramePr>
            <a:graphicFrameLocks noChangeAspect="1"/>
          </p:cNvGraphicFramePr>
          <p:nvPr/>
        </p:nvGraphicFramePr>
        <p:xfrm>
          <a:off x="3794125" y="5403850"/>
          <a:ext cx="889000" cy="660400"/>
        </p:xfrm>
        <a:graphic>
          <a:graphicData uri="http://schemas.openxmlformats.org/presentationml/2006/ole">
            <mc:AlternateContent xmlns:mc="http://schemas.openxmlformats.org/markup-compatibility/2006">
              <mc:Choice xmlns:v="urn:schemas-microsoft-com:vml" Requires="v">
                <p:oleObj spid="_x0000_s4222" r:id="rId4" imgW="877680" imgH="649080" progId="Equation.3">
                  <p:embed/>
                </p:oleObj>
              </mc:Choice>
              <mc:Fallback>
                <p:oleObj r:id="rId4" imgW="877680" imgH="6490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4125" y="5403850"/>
                        <a:ext cx="889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01"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3F07FBB-A3E0-4DBE-8A46-F85C1F0F1798}" type="slidenum">
              <a:rPr altLang="en-US" noProof="1">
                <a:solidFill>
                  <a:schemeClr val="accent2"/>
                </a:solidFill>
                <a:latin typeface="Times New Roman" panose="02020603050405020304" pitchFamily="18" charset="0"/>
                <a:ea typeface="华文楷体" panose="02010600040101010101" pitchFamily="2" charset="-122"/>
              </a:rPr>
              <a:pPr/>
              <a:t>21</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noChangeArrowheads="1"/>
          </p:cNvSpPr>
          <p:nvPr>
            <p:ph idx="1"/>
          </p:nvPr>
        </p:nvSpPr>
        <p:spPr>
          <a:xfrm>
            <a:off x="457200" y="1476375"/>
            <a:ext cx="8382000" cy="4876800"/>
          </a:xfrm>
        </p:spPr>
        <p:txBody>
          <a:bodyPr/>
          <a:lstStyle/>
          <a:p>
            <a:pPr>
              <a:spcBef>
                <a:spcPts val="1200"/>
              </a:spcBef>
            </a:pPr>
            <a:r>
              <a:rPr lang="zh-CN" altLang="en-US" dirty="0" smtClean="0">
                <a:latin typeface="华文新魏" panose="02010800040101010101" pitchFamily="2" charset="-122"/>
                <a:ea typeface="华文新魏" panose="02010800040101010101" pitchFamily="2" charset="-122"/>
              </a:rPr>
              <a:t>关于索引的统计信息，比如</a:t>
            </a:r>
            <a:r>
              <a:rPr lang="en-US" altLang="zh-CN" dirty="0" smtClean="0">
                <a:latin typeface="华文新魏" panose="02010800040101010101" pitchFamily="2" charset="-122"/>
                <a:ea typeface="华文新魏" panose="02010800040101010101" pitchFamily="2" charset="-122"/>
              </a:rPr>
              <a:t>B</a:t>
            </a:r>
            <a:r>
              <a:rPr lang="en-US" altLang="zh-CN" baseline="30000"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树的高度和索引中叶节点的页数，也保存在目录中。</a:t>
            </a:r>
            <a:endParaRPr lang="en-US" altLang="zh-CN" dirty="0" smtClean="0">
              <a:latin typeface="华文新魏" panose="02010800040101010101" pitchFamily="2" charset="-122"/>
              <a:ea typeface="华文新魏" panose="02010800040101010101" pitchFamily="2" charset="-122"/>
            </a:endParaRPr>
          </a:p>
          <a:p>
            <a:pPr>
              <a:spcBef>
                <a:spcPts val="1200"/>
              </a:spcBef>
            </a:pPr>
            <a:r>
              <a:rPr lang="zh-CN" altLang="en-US" dirty="0" smtClean="0">
                <a:latin typeface="华文新魏" panose="02010800040101010101" pitchFamily="2" charset="-122"/>
                <a:ea typeface="华文新魏" panose="02010800040101010101" pitchFamily="2" charset="-122"/>
              </a:rPr>
              <a:t>每次修改数据库中的数据时，必须同时更新统计信息。</a:t>
            </a:r>
          </a:p>
        </p:txBody>
      </p:sp>
      <p:sp>
        <p:nvSpPr>
          <p:cNvPr id="70659"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9B2B532-1AA6-4A65-A345-1B20226B7A2E}" type="slidenum">
              <a:rPr altLang="en-US" noProof="1">
                <a:solidFill>
                  <a:schemeClr val="accent2"/>
                </a:solidFill>
                <a:latin typeface="Times New Roman" panose="02020603050405020304" pitchFamily="18" charset="0"/>
                <a:ea typeface="华文楷体" panose="02010600040101010101" pitchFamily="2" charset="-122"/>
              </a:rPr>
              <a:pPr/>
              <a:t>22</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6" name="Rectangle 2"/>
          <p:cNvSpPr>
            <a:spLocks noGrp="1" noChangeArrowheads="1"/>
          </p:cNvSpPr>
          <p:nvPr>
            <p:ph type="title"/>
          </p:nvPr>
        </p:nvSpPr>
        <p:spPr/>
        <p:txBody>
          <a:bodyPr/>
          <a:lstStyle/>
          <a:p>
            <a:pPr>
              <a:defRPr/>
            </a:pPr>
            <a:r>
              <a:rPr kumimoji="1" lang="zh-CN" altLang="en-US" dirty="0">
                <a:latin typeface="+mj-ea"/>
              </a:rPr>
              <a:t>表达式结果集统计大小的</a:t>
            </a:r>
            <a:r>
              <a:rPr kumimoji="1" lang="zh-CN" altLang="en-US" dirty="0" smtClean="0">
                <a:latin typeface="+mj-ea"/>
              </a:rPr>
              <a:t>估计</a:t>
            </a:r>
            <a:endParaRPr kumimoji="1" lang="zh-CN" altLang="en-US" dirty="0" smtClean="0">
              <a:effectLst>
                <a:outerShdw blurRad="38100" dist="38100" dir="2700000" algn="tl">
                  <a:srgbClr val="C0C0C0"/>
                </a:outerShdw>
              </a:effectLst>
              <a:latin typeface="+mj-ea"/>
            </a:endParaRPr>
          </a:p>
        </p:txBody>
      </p:sp>
      <p:sp>
        <p:nvSpPr>
          <p:cNvPr id="2" name="页脚占位符 1"/>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pPr>
              <a:defRPr/>
            </a:pPr>
            <a:r>
              <a:rPr kumimoji="1" lang="zh-CN" altLang="en-US" dirty="0" smtClean="0">
                <a:latin typeface="+mj-ea"/>
              </a:rPr>
              <a:t>直方图</a:t>
            </a:r>
          </a:p>
        </p:txBody>
      </p:sp>
      <p:sp>
        <p:nvSpPr>
          <p:cNvPr id="71683" name="Rectangle 3"/>
          <p:cNvSpPr>
            <a:spLocks noGrp="1" noChangeArrowheads="1"/>
          </p:cNvSpPr>
          <p:nvPr>
            <p:ph idx="1"/>
          </p:nvPr>
        </p:nvSpPr>
        <p:spPr>
          <a:xfrm>
            <a:off x="457200" y="1452563"/>
            <a:ext cx="8382000" cy="4876800"/>
          </a:xfrm>
        </p:spPr>
        <p:txBody>
          <a:bodyPr/>
          <a:lstStyle/>
          <a:p>
            <a:pPr algn="l"/>
            <a:r>
              <a:rPr lang="zh-CN" altLang="en-US" sz="2800" dirty="0" smtClean="0">
                <a:latin typeface="华文新魏" panose="02010800040101010101" pitchFamily="2" charset="-122"/>
                <a:ea typeface="华文新魏" panose="02010800040101010101" pitchFamily="2" charset="-122"/>
              </a:rPr>
              <a:t>大多数数据库将每个属性的取值分布另存为一张直方图，如果没有直方图信息，优化器将假设数据分布是均匀的</a:t>
            </a:r>
            <a:endParaRPr lang="en-US" altLang="zh-CN" sz="2800" dirty="0" smtClean="0">
              <a:latin typeface="华文新魏" panose="02010800040101010101" pitchFamily="2" charset="-122"/>
              <a:ea typeface="华文新魏" panose="02010800040101010101" pitchFamily="2" charset="-122"/>
            </a:endParaRPr>
          </a:p>
          <a:p>
            <a:pPr algn="l"/>
            <a:r>
              <a:rPr lang="zh-CN" altLang="en-US" sz="2800" dirty="0" smtClean="0">
                <a:latin typeface="华文新魏" panose="02010800040101010101" pitchFamily="2" charset="-122"/>
                <a:ea typeface="华文新魏" panose="02010800040101010101" pitchFamily="2" charset="-122"/>
              </a:rPr>
              <a:t>关系 </a:t>
            </a:r>
            <a:r>
              <a:rPr lang="en-US" altLang="zh-CN" sz="2800" i="1" dirty="0" smtClean="0">
                <a:latin typeface="华文新魏" panose="02010800040101010101" pitchFamily="2" charset="-122"/>
                <a:ea typeface="华文新魏" panose="02010800040101010101" pitchFamily="2" charset="-122"/>
              </a:rPr>
              <a:t>person</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上属性 </a:t>
            </a:r>
            <a:r>
              <a:rPr lang="en-US" altLang="zh-CN" sz="2800" i="1" dirty="0" smtClean="0">
                <a:latin typeface="华文新魏" panose="02010800040101010101" pitchFamily="2" charset="-122"/>
                <a:ea typeface="华文新魏" panose="02010800040101010101" pitchFamily="2" charset="-122"/>
              </a:rPr>
              <a:t>age </a:t>
            </a:r>
            <a:r>
              <a:rPr lang="zh-CN" altLang="en-US" sz="2800" dirty="0" smtClean="0">
                <a:latin typeface="华文新魏" panose="02010800040101010101" pitchFamily="2" charset="-122"/>
                <a:ea typeface="华文新魏" panose="02010800040101010101" pitchFamily="2" charset="-122"/>
              </a:rPr>
              <a:t>的直方图</a:t>
            </a:r>
            <a:r>
              <a:rPr lang="zh-CN" altLang="en-US" sz="1800" dirty="0" smtClean="0">
                <a:latin typeface="华文新魏" panose="02010800040101010101" pitchFamily="2" charset="-122"/>
                <a:ea typeface="华文新魏" panose="02010800040101010101" pitchFamily="2" charset="-122"/>
              </a:rPr>
              <a:t/>
            </a:r>
            <a:br>
              <a:rPr lang="zh-CN" altLang="en-US" sz="1800" dirty="0" smtClean="0">
                <a:latin typeface="华文新魏" panose="02010800040101010101" pitchFamily="2" charset="-122"/>
                <a:ea typeface="华文新魏" panose="02010800040101010101" pitchFamily="2" charset="-122"/>
              </a:rPr>
            </a:br>
            <a:r>
              <a:rPr lang="zh-CN" altLang="en-US" sz="1800" dirty="0" smtClean="0">
                <a:latin typeface="华文新魏" panose="02010800040101010101" pitchFamily="2" charset="-122"/>
                <a:ea typeface="华文新魏" panose="02010800040101010101" pitchFamily="2" charset="-122"/>
              </a:rPr>
              <a:t/>
            </a:r>
            <a:br>
              <a:rPr lang="zh-CN" altLang="en-US" sz="1800" dirty="0" smtClean="0">
                <a:latin typeface="华文新魏" panose="02010800040101010101" pitchFamily="2" charset="-122"/>
                <a:ea typeface="华文新魏" panose="02010800040101010101" pitchFamily="2" charset="-122"/>
              </a:rPr>
            </a:br>
            <a:r>
              <a:rPr lang="zh-CN" altLang="en-US" sz="1800" dirty="0" smtClean="0">
                <a:latin typeface="华文新魏" panose="02010800040101010101" pitchFamily="2" charset="-122"/>
                <a:ea typeface="华文新魏" panose="02010800040101010101" pitchFamily="2" charset="-122"/>
              </a:rPr>
              <a:t/>
            </a:r>
            <a:br>
              <a:rPr lang="zh-CN" altLang="en-US" sz="1800" dirty="0" smtClean="0">
                <a:latin typeface="华文新魏" panose="02010800040101010101" pitchFamily="2" charset="-122"/>
                <a:ea typeface="华文新魏" panose="02010800040101010101" pitchFamily="2" charset="-122"/>
              </a:rPr>
            </a:br>
            <a:r>
              <a:rPr lang="zh-CN" altLang="en-US" sz="1800" dirty="0" smtClean="0">
                <a:latin typeface="华文新魏" panose="02010800040101010101" pitchFamily="2" charset="-122"/>
                <a:ea typeface="华文新魏" panose="02010800040101010101" pitchFamily="2" charset="-122"/>
              </a:rPr>
              <a:t/>
            </a:r>
            <a:br>
              <a:rPr lang="zh-CN" altLang="en-US" sz="1800" dirty="0" smtClean="0">
                <a:latin typeface="华文新魏" panose="02010800040101010101" pitchFamily="2" charset="-122"/>
                <a:ea typeface="华文新魏" panose="02010800040101010101" pitchFamily="2" charset="-122"/>
              </a:rPr>
            </a:br>
            <a:r>
              <a:rPr lang="zh-CN" altLang="en-US" sz="1800" dirty="0" smtClean="0">
                <a:latin typeface="华文新魏" panose="02010800040101010101" pitchFamily="2" charset="-122"/>
                <a:ea typeface="华文新魏" panose="02010800040101010101" pitchFamily="2" charset="-122"/>
              </a:rPr>
              <a:t/>
            </a:r>
            <a:br>
              <a:rPr lang="zh-CN" altLang="en-US" sz="1800" dirty="0" smtClean="0">
                <a:latin typeface="华文新魏" panose="02010800040101010101" pitchFamily="2" charset="-122"/>
                <a:ea typeface="华文新魏" panose="02010800040101010101" pitchFamily="2" charset="-122"/>
              </a:rPr>
            </a:br>
            <a:r>
              <a:rPr lang="zh-CN" altLang="en-US" sz="1800" dirty="0" smtClean="0">
                <a:latin typeface="华文新魏" panose="02010800040101010101" pitchFamily="2" charset="-122"/>
                <a:ea typeface="华文新魏" panose="02010800040101010101" pitchFamily="2" charset="-122"/>
              </a:rPr>
              <a:t/>
            </a:r>
            <a:br>
              <a:rPr lang="zh-CN" altLang="en-US" sz="1800" dirty="0" smtClean="0">
                <a:latin typeface="华文新魏" panose="02010800040101010101" pitchFamily="2" charset="-122"/>
                <a:ea typeface="华文新魏" panose="02010800040101010101" pitchFamily="2" charset="-122"/>
              </a:rPr>
            </a:br>
            <a:r>
              <a:rPr lang="zh-CN" altLang="en-US" sz="1800" dirty="0" smtClean="0">
                <a:latin typeface="华文新魏" panose="02010800040101010101" pitchFamily="2" charset="-122"/>
                <a:ea typeface="华文新魏" panose="02010800040101010101" pitchFamily="2" charset="-122"/>
              </a:rPr>
              <a:t/>
            </a:r>
            <a:br>
              <a:rPr lang="zh-CN" altLang="en-US" sz="1800" dirty="0" smtClean="0">
                <a:latin typeface="华文新魏" panose="02010800040101010101" pitchFamily="2" charset="-122"/>
                <a:ea typeface="华文新魏" panose="02010800040101010101" pitchFamily="2" charset="-122"/>
              </a:rPr>
            </a:br>
            <a:r>
              <a:rPr lang="zh-CN" altLang="en-US" sz="1800" dirty="0" smtClean="0">
                <a:latin typeface="华文新魏" panose="02010800040101010101" pitchFamily="2" charset="-122"/>
                <a:ea typeface="华文新魏" panose="02010800040101010101" pitchFamily="2" charset="-122"/>
              </a:rPr>
              <a:t/>
            </a:r>
            <a:br>
              <a:rPr lang="zh-CN" altLang="en-US" sz="1800" dirty="0" smtClean="0">
                <a:latin typeface="华文新魏" panose="02010800040101010101" pitchFamily="2" charset="-122"/>
                <a:ea typeface="华文新魏" panose="02010800040101010101" pitchFamily="2" charset="-122"/>
              </a:rPr>
            </a:br>
            <a:r>
              <a:rPr lang="zh-CN" altLang="en-US" sz="1800" dirty="0" smtClean="0">
                <a:latin typeface="华文新魏" panose="02010800040101010101" pitchFamily="2" charset="-122"/>
                <a:ea typeface="华文新魏" panose="02010800040101010101" pitchFamily="2" charset="-122"/>
              </a:rPr>
              <a:t/>
            </a:r>
            <a:br>
              <a:rPr lang="zh-CN" altLang="en-US" sz="1800" dirty="0" smtClean="0">
                <a:latin typeface="华文新魏" panose="02010800040101010101" pitchFamily="2" charset="-122"/>
                <a:ea typeface="华文新魏" panose="02010800040101010101" pitchFamily="2" charset="-122"/>
              </a:rPr>
            </a:br>
            <a:r>
              <a:rPr lang="zh-CN" altLang="en-US" sz="1800" dirty="0" smtClean="0">
                <a:latin typeface="华文新魏" panose="02010800040101010101" pitchFamily="2" charset="-122"/>
                <a:ea typeface="华文新魏" panose="02010800040101010101" pitchFamily="2" charset="-122"/>
              </a:rPr>
              <a:t/>
            </a:r>
            <a:br>
              <a:rPr lang="zh-CN" altLang="en-US" sz="1800" dirty="0" smtClean="0">
                <a:latin typeface="华文新魏" panose="02010800040101010101" pitchFamily="2" charset="-122"/>
                <a:ea typeface="华文新魏" panose="02010800040101010101" pitchFamily="2" charset="-122"/>
              </a:rPr>
            </a:br>
            <a:r>
              <a:rPr lang="zh-CN" altLang="en-US" sz="1800" dirty="0" smtClean="0">
                <a:latin typeface="华文新魏" panose="02010800040101010101" pitchFamily="2" charset="-122"/>
                <a:ea typeface="华文新魏" panose="02010800040101010101" pitchFamily="2" charset="-122"/>
              </a:rPr>
              <a:t/>
            </a:r>
            <a:br>
              <a:rPr lang="zh-CN" altLang="en-US" sz="1800" dirty="0" smtClean="0">
                <a:latin typeface="华文新魏" panose="02010800040101010101" pitchFamily="2" charset="-122"/>
                <a:ea typeface="华文新魏" panose="02010800040101010101" pitchFamily="2" charset="-122"/>
              </a:rPr>
            </a:br>
            <a:endParaRPr lang="zh-CN" altLang="en-US" sz="1800" dirty="0" smtClean="0">
              <a:latin typeface="华文新魏" panose="02010800040101010101" pitchFamily="2" charset="-122"/>
              <a:ea typeface="华文新魏" panose="02010800040101010101" pitchFamily="2" charset="-122"/>
            </a:endParaRPr>
          </a:p>
        </p:txBody>
      </p:sp>
      <p:pic>
        <p:nvPicPr>
          <p:cNvPr id="7168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575" y="3467100"/>
            <a:ext cx="4227513"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9E9D210-15BC-4B10-8E86-EB07FD07EC1F}" type="slidenum">
              <a:rPr altLang="en-US" noProof="1">
                <a:solidFill>
                  <a:schemeClr val="accent2"/>
                </a:solidFill>
                <a:latin typeface="Times New Roman" panose="02020603050405020304" pitchFamily="18" charset="0"/>
                <a:ea typeface="华文楷体" panose="02010600040101010101" pitchFamily="2" charset="-122"/>
              </a:rPr>
              <a:pPr/>
              <a:t>23</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smtClean="0">
                <a:latin typeface="+mj-ea"/>
              </a:rPr>
              <a:t>直方图</a:t>
            </a:r>
            <a:endParaRPr kumimoji="1" lang="zh-CN" altLang="en-US" dirty="0"/>
          </a:p>
        </p:txBody>
      </p:sp>
      <p:sp>
        <p:nvSpPr>
          <p:cNvPr id="72707" name="内容占位符 2"/>
          <p:cNvSpPr>
            <a:spLocks noGrp="1" noChangeArrowheads="1"/>
          </p:cNvSpPr>
          <p:nvPr>
            <p:ph idx="1"/>
          </p:nvPr>
        </p:nvSpPr>
        <p:spPr>
          <a:xfrm>
            <a:off x="457200" y="1457325"/>
            <a:ext cx="8382000" cy="4876800"/>
          </a:xfrm>
        </p:spPr>
        <p:txBody>
          <a:bodyPr/>
          <a:lstStyle/>
          <a:p>
            <a:r>
              <a:rPr lang="zh-CN" altLang="en-US" smtClean="0">
                <a:latin typeface="华文新魏" panose="02010800040101010101" pitchFamily="2" charset="-122"/>
                <a:ea typeface="华文新魏" panose="02010800040101010101" pitchFamily="2" charset="-122"/>
              </a:rPr>
              <a:t>一个直方图只占用很少的空间，因此不同的属性上的直方图可以存储在系统目录里</a:t>
            </a:r>
            <a:endParaRPr lang="en-US" altLang="zh-CN" smtClean="0">
              <a:latin typeface="华文新魏" panose="02010800040101010101" pitchFamily="2" charset="-122"/>
              <a:ea typeface="华文新魏" panose="02010800040101010101" pitchFamily="2" charset="-122"/>
            </a:endParaRPr>
          </a:p>
          <a:p>
            <a:r>
              <a:rPr lang="zh-CN" altLang="en-US" smtClean="0">
                <a:latin typeface="华文新魏" panose="02010800040101010101" pitchFamily="2" charset="-122"/>
                <a:ea typeface="华文新魏" panose="02010800040101010101" pitchFamily="2" charset="-122"/>
              </a:rPr>
              <a:t>等宽直方图：把取值范围分成相等大小的区间</a:t>
            </a:r>
            <a:endParaRPr lang="en-US" altLang="zh-CN" smtClean="0">
              <a:latin typeface="华文新魏" panose="02010800040101010101" pitchFamily="2" charset="-122"/>
              <a:ea typeface="华文新魏" panose="02010800040101010101" pitchFamily="2" charset="-122"/>
            </a:endParaRPr>
          </a:p>
          <a:p>
            <a:r>
              <a:rPr lang="zh-CN" altLang="en-US" smtClean="0">
                <a:latin typeface="华文新魏" panose="02010800040101010101" pitchFamily="2" charset="-122"/>
                <a:ea typeface="华文新魏" panose="02010800040101010101" pitchFamily="2" charset="-122"/>
              </a:rPr>
              <a:t>等深直方图：调整区间分解，以使落入每个区间的取值个数相等</a:t>
            </a:r>
            <a:endParaRPr lang="en-US" altLang="zh-CN" smtClean="0">
              <a:latin typeface="华文新魏" panose="02010800040101010101" pitchFamily="2" charset="-122"/>
              <a:ea typeface="华文新魏" panose="02010800040101010101" pitchFamily="2" charset="-122"/>
            </a:endParaRPr>
          </a:p>
        </p:txBody>
      </p:sp>
      <p:sp>
        <p:nvSpPr>
          <p:cNvPr id="72708"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8DA8344-84DD-4EE9-ADAD-B69563F04AC0}" type="slidenum">
              <a:rPr altLang="en-US" noProof="1">
                <a:solidFill>
                  <a:schemeClr val="accent2"/>
                </a:solidFill>
                <a:latin typeface="Times New Roman" panose="02020603050405020304" pitchFamily="18" charset="0"/>
                <a:ea typeface="华文楷体" panose="02010600040101010101" pitchFamily="2" charset="-122"/>
              </a:rPr>
              <a:pPr/>
              <a:t>24</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039" y="4741862"/>
            <a:ext cx="2659933"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pPr>
              <a:defRPr/>
            </a:pPr>
            <a:r>
              <a:rPr kumimoji="1" lang="zh-CN" altLang="en-US" dirty="0" smtClean="0">
                <a:latin typeface="+mj-ea"/>
              </a:rPr>
              <a:t>选择运算结果大小的估计</a:t>
            </a:r>
          </a:p>
        </p:txBody>
      </p:sp>
      <p:sp>
        <p:nvSpPr>
          <p:cNvPr id="5124" name="Rectangle 3"/>
          <p:cNvSpPr>
            <a:spLocks noGrp="1" noChangeArrowheads="1"/>
          </p:cNvSpPr>
          <p:nvPr>
            <p:ph type="body" sz="half" idx="1"/>
          </p:nvPr>
        </p:nvSpPr>
        <p:spPr>
          <a:xfrm>
            <a:off x="620713" y="1481138"/>
            <a:ext cx="8062912" cy="4903787"/>
          </a:xfrm>
        </p:spPr>
        <p:txBody>
          <a:bodyPr/>
          <a:lstStyle/>
          <a:p>
            <a:pPr algn="l"/>
            <a:r>
              <a:rPr lang="zh-CN" altLang="en-US" sz="24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smtClean="0">
                <a:latin typeface="华文新魏" panose="02010800040101010101" pitchFamily="2" charset="-122"/>
                <a:ea typeface="华文新魏" panose="02010800040101010101" pitchFamily="2" charset="-122"/>
                <a:sym typeface="Symbol" panose="05050102010706020507" pitchFamily="18" charset="2"/>
              </a:rPr>
              <a:t>A=v</a:t>
            </a:r>
            <a:r>
              <a:rPr lang="en-US" altLang="zh-CN" sz="24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400" smtClean="0">
                <a:latin typeface="华文新魏" panose="02010800040101010101" pitchFamily="2" charset="-122"/>
                <a:ea typeface="华文新魏" panose="02010800040101010101" pitchFamily="2" charset="-122"/>
                <a:sym typeface="Symbol" panose="05050102010706020507" pitchFamily="18" charset="2"/>
              </a:rPr>
              <a:t>)</a:t>
            </a:r>
            <a:endParaRPr lang="en-US" altLang="zh-CN" sz="2400" smtClean="0">
              <a:latin typeface="华文新魏" panose="02010800040101010101" pitchFamily="2" charset="-122"/>
              <a:ea typeface="华文新魏" panose="02010800040101010101" pitchFamily="2" charset="-122"/>
            </a:endParaRPr>
          </a:p>
          <a:p>
            <a:pPr lvl="1" algn="l"/>
            <a:r>
              <a:rPr lang="en-US" altLang="zh-CN" sz="1800" i="1" smtClean="0">
                <a:latin typeface="华文新魏" panose="02010800040101010101" pitchFamily="2" charset="-122"/>
                <a:ea typeface="华文新魏" panose="02010800040101010101" pitchFamily="2" charset="-122"/>
                <a:sym typeface="Symbol" panose="05050102010706020507" pitchFamily="18" charset="2"/>
              </a:rPr>
              <a:t>n</a:t>
            </a:r>
            <a:r>
              <a:rPr lang="en-US" altLang="zh-CN" sz="1800" i="1" baseline="-25000"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1800" i="1" smtClean="0">
                <a:latin typeface="华文新魏" panose="02010800040101010101" pitchFamily="2" charset="-122"/>
                <a:ea typeface="华文新魏" panose="02010800040101010101" pitchFamily="2" charset="-122"/>
                <a:sym typeface="Symbol" panose="05050102010706020507" pitchFamily="18" charset="2"/>
              </a:rPr>
              <a:t> / V(A,r) </a:t>
            </a:r>
            <a:r>
              <a:rPr lang="en-US" altLang="zh-CN" sz="180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1800" smtClean="0">
                <a:latin typeface="华文新魏" panose="02010800040101010101" pitchFamily="2" charset="-122"/>
                <a:ea typeface="华文新魏" panose="02010800040101010101" pitchFamily="2" charset="-122"/>
                <a:sym typeface="Symbol" panose="05050102010706020507" pitchFamily="18" charset="2"/>
              </a:rPr>
              <a:t>满足选择的记录数</a:t>
            </a:r>
            <a:r>
              <a:rPr lang="en-US" altLang="zh-CN" sz="1800" smtClean="0">
                <a:latin typeface="华文新魏" panose="02010800040101010101" pitchFamily="2" charset="-122"/>
                <a:ea typeface="华文新魏" panose="02010800040101010101" pitchFamily="2" charset="-122"/>
                <a:sym typeface="Symbol" panose="05050102010706020507" pitchFamily="18" charset="2"/>
              </a:rPr>
              <a:t>(</a:t>
            </a:r>
            <a:r>
              <a:rPr lang="zh-CN" altLang="en-US" sz="1800" smtClean="0">
                <a:latin typeface="华文新魏" panose="02010800040101010101" pitchFamily="2" charset="-122"/>
                <a:ea typeface="华文新魏" panose="02010800040101010101" pitchFamily="2" charset="-122"/>
                <a:sym typeface="Symbol" panose="05050102010706020507" pitchFamily="18" charset="2"/>
              </a:rPr>
              <a:t>假设关系</a:t>
            </a:r>
            <a:r>
              <a:rPr lang="en-US" altLang="zh-CN" sz="1800" smtClean="0">
                <a:latin typeface="华文新魏" panose="02010800040101010101" pitchFamily="2" charset="-122"/>
                <a:ea typeface="华文新魏" panose="02010800040101010101" pitchFamily="2" charset="-122"/>
                <a:sym typeface="Symbol" panose="05050102010706020507" pitchFamily="18" charset="2"/>
              </a:rPr>
              <a:t>r</a:t>
            </a:r>
            <a:r>
              <a:rPr lang="zh-CN" altLang="en-US" sz="1800" smtClean="0">
                <a:latin typeface="华文新魏" panose="02010800040101010101" pitchFamily="2" charset="-122"/>
                <a:ea typeface="华文新魏" panose="02010800040101010101" pitchFamily="2" charset="-122"/>
                <a:sym typeface="Symbol" panose="05050102010706020507" pitchFamily="18" charset="2"/>
              </a:rPr>
              <a:t>中属性</a:t>
            </a:r>
            <a:r>
              <a:rPr lang="en-US" altLang="zh-CN" sz="1800" smtClean="0">
                <a:latin typeface="华文新魏" panose="02010800040101010101" pitchFamily="2" charset="-122"/>
                <a:ea typeface="华文新魏" panose="02010800040101010101" pitchFamily="2" charset="-122"/>
                <a:sym typeface="Symbol" panose="05050102010706020507" pitchFamily="18" charset="2"/>
              </a:rPr>
              <a:t>A</a:t>
            </a:r>
            <a:r>
              <a:rPr lang="zh-CN" altLang="en-US" sz="1800" smtClean="0">
                <a:latin typeface="华文新魏" panose="02010800040101010101" pitchFamily="2" charset="-122"/>
                <a:ea typeface="华文新魏" panose="02010800040101010101" pitchFamily="2" charset="-122"/>
                <a:sym typeface="Symbol" panose="05050102010706020507" pitchFamily="18" charset="2"/>
              </a:rPr>
              <a:t>的取值是平均分布的</a:t>
            </a:r>
            <a:r>
              <a:rPr lang="en-US" altLang="zh-CN" sz="1800" smtClean="0">
                <a:latin typeface="华文新魏" panose="02010800040101010101" pitchFamily="2" charset="-122"/>
                <a:ea typeface="华文新魏" panose="02010800040101010101" pitchFamily="2" charset="-122"/>
                <a:sym typeface="Symbol" panose="05050102010706020507" pitchFamily="18" charset="2"/>
              </a:rPr>
              <a:t>)</a:t>
            </a:r>
            <a:endParaRPr lang="zh-CN" altLang="en-US" sz="1800" smtClean="0">
              <a:latin typeface="华文新魏" panose="02010800040101010101" pitchFamily="2" charset="-122"/>
              <a:ea typeface="华文新魏" panose="02010800040101010101" pitchFamily="2" charset="-122"/>
              <a:sym typeface="Symbol" panose="05050102010706020507" pitchFamily="18" charset="2"/>
            </a:endParaRPr>
          </a:p>
          <a:p>
            <a:pPr algn="l"/>
            <a:r>
              <a:rPr lang="en-US" altLang="zh-CN" sz="24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smtClean="0">
                <a:latin typeface="华文新魏" panose="02010800040101010101" pitchFamily="2" charset="-122"/>
                <a:ea typeface="华文新魏" panose="02010800040101010101" pitchFamily="2" charset="-122"/>
                <a:sym typeface="Symbol" panose="05050102010706020507" pitchFamily="18" charset="2"/>
              </a:rPr>
              <a:t>A</a:t>
            </a:r>
            <a:r>
              <a:rPr lang="en-US" altLang="zh-CN" sz="2400" baseline="-250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smtClean="0">
                <a:latin typeface="华文新魏" panose="02010800040101010101" pitchFamily="2" charset="-122"/>
                <a:ea typeface="华文新魏" panose="02010800040101010101" pitchFamily="2" charset="-122"/>
                <a:sym typeface="Symbol" panose="05050102010706020507" pitchFamily="18" charset="2"/>
              </a:rPr>
              <a:t>V</a:t>
            </a:r>
            <a:r>
              <a:rPr lang="en-US" altLang="zh-CN" sz="24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40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400" i="1" baseline="-25000" smtClean="0">
                <a:latin typeface="华文新魏" panose="02010800040101010101" pitchFamily="2" charset="-122"/>
                <a:ea typeface="华文新魏" panose="02010800040101010101" pitchFamily="2" charset="-122"/>
                <a:sym typeface="Symbol" panose="05050102010706020507" pitchFamily="18" charset="2"/>
              </a:rPr>
              <a:t>A </a:t>
            </a:r>
            <a:r>
              <a:rPr lang="en-US" altLang="zh-CN" sz="2400" baseline="-2500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i="1" baseline="-25000" smtClean="0">
                <a:latin typeface="华文新魏" panose="02010800040101010101" pitchFamily="2" charset="-122"/>
                <a:ea typeface="华文新魏" panose="02010800040101010101" pitchFamily="2" charset="-122"/>
                <a:sym typeface="Symbol" panose="05050102010706020507" pitchFamily="18" charset="2"/>
              </a:rPr>
              <a:t>V</a:t>
            </a:r>
            <a:r>
              <a:rPr lang="en-US" altLang="zh-CN" sz="24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40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400" smtClean="0">
                <a:latin typeface="华文新魏" panose="02010800040101010101" pitchFamily="2" charset="-122"/>
                <a:ea typeface="华文新魏" panose="02010800040101010101" pitchFamily="2" charset="-122"/>
                <a:sym typeface="Symbol" panose="05050102010706020507" pitchFamily="18" charset="2"/>
              </a:rPr>
              <a:t>的例子是对称的</a:t>
            </a:r>
            <a:r>
              <a:rPr lang="en-US" altLang="zh-CN" sz="2400" smtClean="0">
                <a:latin typeface="华文新魏" panose="02010800040101010101" pitchFamily="2" charset="-122"/>
                <a:ea typeface="华文新魏" panose="02010800040101010101" pitchFamily="2" charset="-122"/>
                <a:sym typeface="Symbol" panose="05050102010706020507" pitchFamily="18" charset="2"/>
              </a:rPr>
              <a:t>)</a:t>
            </a:r>
            <a:endParaRPr lang="en-US" altLang="zh-CN" sz="2400" smtClean="0">
              <a:latin typeface="华文新魏" panose="02010800040101010101" pitchFamily="2" charset="-122"/>
              <a:ea typeface="华文新魏" panose="02010800040101010101" pitchFamily="2" charset="-122"/>
            </a:endParaRPr>
          </a:p>
          <a:p>
            <a:pPr lvl="1" algn="l"/>
            <a:r>
              <a:rPr lang="en-US" altLang="zh-CN" sz="1800" smtClean="0">
                <a:latin typeface="华文新魏" panose="02010800040101010101" pitchFamily="2" charset="-122"/>
                <a:ea typeface="华文新魏" panose="02010800040101010101" pitchFamily="2" charset="-122"/>
              </a:rPr>
              <a:t>c </a:t>
            </a:r>
            <a:r>
              <a:rPr lang="zh-CN" altLang="en-US" sz="1800" smtClean="0">
                <a:latin typeface="华文新魏" panose="02010800040101010101" pitchFamily="2" charset="-122"/>
                <a:ea typeface="华文新魏" panose="02010800040101010101" pitchFamily="2" charset="-122"/>
              </a:rPr>
              <a:t>表示满足条件的元组的估计数 </a:t>
            </a:r>
          </a:p>
          <a:p>
            <a:pPr lvl="1" algn="l"/>
            <a:r>
              <a:rPr lang="zh-CN" altLang="en-US" sz="1800" smtClean="0">
                <a:latin typeface="华文新魏" panose="02010800040101010101" pitchFamily="2" charset="-122"/>
                <a:ea typeface="华文新魏" panose="02010800040101010101" pitchFamily="2" charset="-122"/>
                <a:sym typeface="Symbol" panose="05050102010706020507" pitchFamily="18" charset="2"/>
              </a:rPr>
              <a:t>如果 </a:t>
            </a:r>
            <a:r>
              <a:rPr lang="en-US" altLang="zh-CN" sz="1800" smtClean="0">
                <a:latin typeface="华文新魏" panose="02010800040101010101" pitchFamily="2" charset="-122"/>
                <a:ea typeface="华文新魏" panose="02010800040101010101" pitchFamily="2" charset="-122"/>
                <a:sym typeface="Symbol" panose="05050102010706020507" pitchFamily="18" charset="2"/>
              </a:rPr>
              <a:t>min(A,r) </a:t>
            </a:r>
            <a:r>
              <a:rPr lang="zh-CN" altLang="en-US" sz="1800" smtClean="0">
                <a:latin typeface="华文新魏" panose="02010800040101010101" pitchFamily="2" charset="-122"/>
                <a:ea typeface="华文新魏" panose="02010800040101010101" pitchFamily="2" charset="-122"/>
                <a:sym typeface="Symbol" panose="05050102010706020507" pitchFamily="18" charset="2"/>
              </a:rPr>
              <a:t>和 </a:t>
            </a:r>
            <a:r>
              <a:rPr lang="en-US" altLang="zh-CN" sz="1800" smtClean="0">
                <a:latin typeface="华文新魏" panose="02010800040101010101" pitchFamily="2" charset="-122"/>
                <a:ea typeface="华文新魏" panose="02010800040101010101" pitchFamily="2" charset="-122"/>
                <a:sym typeface="Symbol" panose="05050102010706020507" pitchFamily="18" charset="2"/>
              </a:rPr>
              <a:t>max(A,r) </a:t>
            </a:r>
            <a:r>
              <a:rPr lang="zh-CN" altLang="en-US" sz="1800" smtClean="0">
                <a:latin typeface="华文新魏" panose="02010800040101010101" pitchFamily="2" charset="-122"/>
                <a:ea typeface="华文新魏" panose="02010800040101010101" pitchFamily="2" charset="-122"/>
                <a:sym typeface="Symbol" panose="05050102010706020507" pitchFamily="18" charset="2"/>
              </a:rPr>
              <a:t>可存储到目录上</a:t>
            </a:r>
          </a:p>
          <a:p>
            <a:pPr lvl="2" algn="l"/>
            <a:r>
              <a:rPr lang="en-US" altLang="zh-CN" sz="1800" smtClean="0">
                <a:latin typeface="华文新魏" panose="02010800040101010101" pitchFamily="2" charset="-122"/>
                <a:ea typeface="华文新魏" panose="02010800040101010101" pitchFamily="2" charset="-122"/>
              </a:rPr>
              <a:t>c = 0 </a:t>
            </a:r>
            <a:r>
              <a:rPr lang="zh-CN" altLang="en-US" sz="1800" smtClean="0">
                <a:latin typeface="华文新魏" panose="02010800040101010101" pitchFamily="2" charset="-122"/>
                <a:ea typeface="华文新魏" panose="02010800040101010101" pitchFamily="2" charset="-122"/>
              </a:rPr>
              <a:t>若 </a:t>
            </a:r>
            <a:r>
              <a:rPr lang="en-US" altLang="zh-CN" sz="1800" smtClean="0">
                <a:latin typeface="华文新魏" panose="02010800040101010101" pitchFamily="2" charset="-122"/>
                <a:ea typeface="华文新魏" panose="02010800040101010101" pitchFamily="2" charset="-122"/>
              </a:rPr>
              <a:t>v &lt; min(A,r)( min(A,r) </a:t>
            </a:r>
            <a:r>
              <a:rPr lang="zh-CN" altLang="en-US" sz="1800" smtClean="0">
                <a:latin typeface="华文新魏" panose="02010800040101010101" pitchFamily="2" charset="-122"/>
                <a:ea typeface="华文新魏" panose="02010800040101010101" pitchFamily="2" charset="-122"/>
              </a:rPr>
              <a:t>代表关系</a:t>
            </a:r>
            <a:r>
              <a:rPr lang="en-US" altLang="zh-CN" sz="1800" smtClean="0">
                <a:latin typeface="华文新魏" panose="02010800040101010101" pitchFamily="2" charset="-122"/>
                <a:ea typeface="华文新魏" panose="02010800040101010101" pitchFamily="2" charset="-122"/>
              </a:rPr>
              <a:t>r</a:t>
            </a:r>
            <a:r>
              <a:rPr lang="zh-CN" altLang="en-US" sz="1800" smtClean="0">
                <a:latin typeface="华文新魏" panose="02010800040101010101" pitchFamily="2" charset="-122"/>
                <a:ea typeface="华文新魏" panose="02010800040101010101" pitchFamily="2" charset="-122"/>
              </a:rPr>
              <a:t>中属性</a:t>
            </a:r>
            <a:r>
              <a:rPr lang="en-US" altLang="zh-CN" sz="1800" smtClean="0">
                <a:latin typeface="华文新魏" panose="02010800040101010101" pitchFamily="2" charset="-122"/>
                <a:ea typeface="华文新魏" panose="02010800040101010101" pitchFamily="2" charset="-122"/>
              </a:rPr>
              <a:t>A</a:t>
            </a:r>
            <a:r>
              <a:rPr lang="zh-CN" altLang="en-US" sz="1800" smtClean="0">
                <a:latin typeface="华文新魏" panose="02010800040101010101" pitchFamily="2" charset="-122"/>
                <a:ea typeface="华文新魏" panose="02010800040101010101" pitchFamily="2" charset="-122"/>
              </a:rPr>
              <a:t>最小的取值</a:t>
            </a:r>
            <a:r>
              <a:rPr lang="en-US" altLang="zh-CN" sz="1800" smtClean="0">
                <a:latin typeface="华文新魏" panose="02010800040101010101" pitchFamily="2" charset="-122"/>
                <a:ea typeface="华文新魏" panose="02010800040101010101" pitchFamily="2" charset="-122"/>
              </a:rPr>
              <a:t>)</a:t>
            </a:r>
          </a:p>
          <a:p>
            <a:pPr lvl="2" algn="l"/>
            <a:r>
              <a:rPr lang="en-US" altLang="zh-CN" sz="1800" smtClean="0">
                <a:latin typeface="华文新魏" panose="02010800040101010101" pitchFamily="2" charset="-122"/>
                <a:ea typeface="华文新魏" panose="02010800040101010101" pitchFamily="2" charset="-122"/>
              </a:rPr>
              <a:t>c = n</a:t>
            </a:r>
            <a:r>
              <a:rPr lang="en-US" altLang="zh-CN" sz="1800" baseline="-25000" smtClean="0">
                <a:latin typeface="华文新魏" panose="02010800040101010101" pitchFamily="2" charset="-122"/>
                <a:ea typeface="华文新魏" panose="02010800040101010101" pitchFamily="2" charset="-122"/>
              </a:rPr>
              <a:t>r</a:t>
            </a:r>
            <a:r>
              <a:rPr lang="en-US" altLang="zh-CN" sz="1800" smtClean="0">
                <a:latin typeface="华文新魏" panose="02010800040101010101" pitchFamily="2" charset="-122"/>
                <a:ea typeface="华文新魏" panose="02010800040101010101" pitchFamily="2" charset="-122"/>
              </a:rPr>
              <a:t> </a:t>
            </a:r>
            <a:r>
              <a:rPr lang="zh-CN" altLang="en-US" sz="1800" smtClean="0">
                <a:latin typeface="华文新魏" panose="02010800040101010101" pitchFamily="2" charset="-122"/>
                <a:ea typeface="华文新魏" panose="02010800040101010101" pitchFamily="2" charset="-122"/>
              </a:rPr>
              <a:t>若 </a:t>
            </a:r>
            <a:r>
              <a:rPr lang="en-US" altLang="zh-CN" sz="1800" smtClean="0">
                <a:latin typeface="华文新魏" panose="02010800040101010101" pitchFamily="2" charset="-122"/>
                <a:ea typeface="华文新魏" panose="02010800040101010101" pitchFamily="2" charset="-122"/>
              </a:rPr>
              <a:t>v &gt; </a:t>
            </a:r>
            <a:r>
              <a:rPr lang="en-US" altLang="zh-CN" sz="1800" smtClean="0">
                <a:latin typeface="华文新魏" panose="02010800040101010101" pitchFamily="2" charset="-122"/>
                <a:ea typeface="华文新魏" panose="02010800040101010101" pitchFamily="2" charset="-122"/>
                <a:sym typeface="Symbol" panose="05050102010706020507" pitchFamily="18" charset="2"/>
              </a:rPr>
              <a:t>max(A,r)</a:t>
            </a:r>
            <a:r>
              <a:rPr lang="en-US" altLang="zh-CN" sz="1800" smtClean="0">
                <a:latin typeface="华文新魏" panose="02010800040101010101" pitchFamily="2" charset="-122"/>
                <a:ea typeface="华文新魏" panose="02010800040101010101" pitchFamily="2" charset="-122"/>
              </a:rPr>
              <a:t>( max(A,r) </a:t>
            </a:r>
            <a:r>
              <a:rPr lang="zh-CN" altLang="en-US" sz="1800" smtClean="0">
                <a:latin typeface="华文新魏" panose="02010800040101010101" pitchFamily="2" charset="-122"/>
                <a:ea typeface="华文新魏" panose="02010800040101010101" pitchFamily="2" charset="-122"/>
              </a:rPr>
              <a:t>代表关系</a:t>
            </a:r>
            <a:r>
              <a:rPr lang="en-US" altLang="zh-CN" sz="1800" smtClean="0">
                <a:latin typeface="华文新魏" panose="02010800040101010101" pitchFamily="2" charset="-122"/>
                <a:ea typeface="华文新魏" panose="02010800040101010101" pitchFamily="2" charset="-122"/>
              </a:rPr>
              <a:t>r</a:t>
            </a:r>
            <a:r>
              <a:rPr lang="zh-CN" altLang="en-US" sz="1800" smtClean="0">
                <a:latin typeface="华文新魏" panose="02010800040101010101" pitchFamily="2" charset="-122"/>
                <a:ea typeface="华文新魏" panose="02010800040101010101" pitchFamily="2" charset="-122"/>
              </a:rPr>
              <a:t>中属性</a:t>
            </a:r>
            <a:r>
              <a:rPr lang="en-US" altLang="zh-CN" sz="1800" smtClean="0">
                <a:latin typeface="华文新魏" panose="02010800040101010101" pitchFamily="2" charset="-122"/>
                <a:ea typeface="华文新魏" panose="02010800040101010101" pitchFamily="2" charset="-122"/>
              </a:rPr>
              <a:t>A</a:t>
            </a:r>
            <a:r>
              <a:rPr lang="zh-CN" altLang="en-US" sz="1800" smtClean="0">
                <a:latin typeface="华文新魏" panose="02010800040101010101" pitchFamily="2" charset="-122"/>
                <a:ea typeface="华文新魏" panose="02010800040101010101" pitchFamily="2" charset="-122"/>
              </a:rPr>
              <a:t>最大的取值</a:t>
            </a:r>
            <a:r>
              <a:rPr lang="en-US" altLang="zh-CN" sz="1800" smtClean="0">
                <a:latin typeface="华文新魏" panose="02010800040101010101" pitchFamily="2" charset="-122"/>
                <a:ea typeface="华文新魏" panose="02010800040101010101" pitchFamily="2" charset="-122"/>
              </a:rPr>
              <a:t>)</a:t>
            </a:r>
          </a:p>
          <a:p>
            <a:pPr lvl="2" algn="l"/>
            <a:endParaRPr lang="en-US" altLang="zh-CN" sz="1800" smtClean="0">
              <a:latin typeface="华文新魏" panose="02010800040101010101" pitchFamily="2" charset="-122"/>
              <a:ea typeface="华文新魏" panose="02010800040101010101" pitchFamily="2" charset="-122"/>
            </a:endParaRPr>
          </a:p>
          <a:p>
            <a:pPr lvl="2" algn="l"/>
            <a:r>
              <a:rPr lang="zh-CN" altLang="en-US" sz="1800" smtClean="0">
                <a:latin typeface="华文新魏" panose="02010800040101010101" pitchFamily="2" charset="-122"/>
                <a:ea typeface="华文新魏" panose="02010800040101010101" pitchFamily="2" charset="-122"/>
              </a:rPr>
              <a:t>否则：</a:t>
            </a:r>
            <a:r>
              <a:rPr lang="en-US" altLang="zh-CN" sz="1800" smtClean="0">
                <a:latin typeface="华文新魏" panose="02010800040101010101" pitchFamily="2" charset="-122"/>
                <a:ea typeface="华文新魏" panose="02010800040101010101" pitchFamily="2" charset="-122"/>
              </a:rPr>
              <a:t>c =</a:t>
            </a:r>
            <a:br>
              <a:rPr lang="en-US" altLang="zh-CN" sz="1800" smtClean="0">
                <a:latin typeface="华文新魏" panose="02010800040101010101" pitchFamily="2" charset="-122"/>
                <a:ea typeface="华文新魏" panose="02010800040101010101" pitchFamily="2" charset="-122"/>
              </a:rPr>
            </a:br>
            <a:endParaRPr lang="en-US" altLang="zh-CN" sz="1800" smtClean="0">
              <a:latin typeface="华文新魏" panose="02010800040101010101" pitchFamily="2" charset="-122"/>
              <a:ea typeface="华文新魏" panose="02010800040101010101" pitchFamily="2" charset="-122"/>
            </a:endParaRPr>
          </a:p>
          <a:p>
            <a:pPr lvl="1" algn="l"/>
            <a:r>
              <a:rPr lang="en-US" altLang="zh-CN" sz="1800" smtClean="0">
                <a:latin typeface="华文新魏" panose="02010800040101010101" pitchFamily="2" charset="-122"/>
                <a:ea typeface="华文新魏" panose="02010800040101010101" pitchFamily="2" charset="-122"/>
              </a:rPr>
              <a:t> </a:t>
            </a:r>
            <a:r>
              <a:rPr lang="zh-CN" altLang="en-US" sz="1800" smtClean="0">
                <a:latin typeface="华文新魏" panose="02010800040101010101" pitchFamily="2" charset="-122"/>
                <a:ea typeface="华文新魏" panose="02010800040101010101" pitchFamily="2" charset="-122"/>
              </a:rPr>
              <a:t>如果存在直方图，可以得到更精确的估计</a:t>
            </a:r>
          </a:p>
          <a:p>
            <a:pPr lvl="1" algn="l"/>
            <a:r>
              <a:rPr lang="zh-CN" altLang="en-US" sz="1800" smtClean="0">
                <a:latin typeface="华文新魏" panose="02010800040101010101" pitchFamily="2" charset="-122"/>
                <a:ea typeface="华文新魏" panose="02010800040101010101" pitchFamily="2" charset="-122"/>
              </a:rPr>
              <a:t> 不存在统计信息时，</a:t>
            </a:r>
            <a:r>
              <a:rPr lang="en-US" altLang="zh-CN" sz="1800" smtClean="0">
                <a:latin typeface="华文新魏" panose="02010800040101010101" pitchFamily="2" charset="-122"/>
                <a:ea typeface="华文新魏" panose="02010800040101010101" pitchFamily="2" charset="-122"/>
              </a:rPr>
              <a:t>c </a:t>
            </a:r>
            <a:r>
              <a:rPr lang="zh-CN" altLang="en-US" sz="1800" smtClean="0">
                <a:latin typeface="华文新魏" panose="02010800040101010101" pitchFamily="2" charset="-122"/>
                <a:ea typeface="华文新魏" panose="02010800040101010101" pitchFamily="2" charset="-122"/>
              </a:rPr>
              <a:t>被假设为</a:t>
            </a:r>
            <a:r>
              <a:rPr lang="zh-CN" altLang="en-US" sz="1800" i="1" smtClean="0">
                <a:latin typeface="华文新魏" panose="02010800040101010101" pitchFamily="2" charset="-122"/>
                <a:ea typeface="华文新魏" panose="02010800040101010101" pitchFamily="2" charset="-122"/>
              </a:rPr>
              <a:t> </a:t>
            </a:r>
            <a:r>
              <a:rPr lang="en-US" altLang="zh-CN" sz="1800" i="1" smtClean="0">
                <a:latin typeface="华文新魏" panose="02010800040101010101" pitchFamily="2" charset="-122"/>
                <a:ea typeface="华文新魏" panose="02010800040101010101" pitchFamily="2" charset="-122"/>
                <a:sym typeface="Symbol" panose="05050102010706020507" pitchFamily="18" charset="2"/>
              </a:rPr>
              <a:t>n</a:t>
            </a:r>
            <a:r>
              <a:rPr lang="en-US" altLang="zh-CN" sz="1800" i="1" baseline="-25000" smtClean="0">
                <a:latin typeface="华文新魏" panose="02010800040101010101" pitchFamily="2" charset="-122"/>
                <a:ea typeface="华文新魏" panose="02010800040101010101" pitchFamily="2" charset="-122"/>
                <a:sym typeface="Symbol" panose="05050102010706020507" pitchFamily="18" charset="2"/>
              </a:rPr>
              <a:t>r </a:t>
            </a:r>
            <a:r>
              <a:rPr lang="en-US" altLang="zh-CN" sz="1800" i="1"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1800" smtClean="0">
                <a:latin typeface="华文新魏" panose="02010800040101010101" pitchFamily="2" charset="-122"/>
                <a:ea typeface="华文新魏" panose="02010800040101010101" pitchFamily="2" charset="-122"/>
                <a:sym typeface="Symbol" panose="05050102010706020507" pitchFamily="18" charset="2"/>
              </a:rPr>
              <a:t>2</a:t>
            </a:r>
            <a:endParaRPr lang="zh-CN" altLang="en-US" sz="2000" smtClean="0">
              <a:latin typeface="华文新魏" panose="02010800040101010101" pitchFamily="2" charset="-122"/>
              <a:ea typeface="华文新魏" panose="02010800040101010101" pitchFamily="2" charset="-122"/>
              <a:sym typeface="Symbol" panose="05050102010706020507" pitchFamily="18" charset="2"/>
            </a:endParaRPr>
          </a:p>
        </p:txBody>
      </p:sp>
      <p:graphicFrame>
        <p:nvGraphicFramePr>
          <p:cNvPr id="5122" name="Object 2"/>
          <p:cNvGraphicFramePr>
            <a:graphicFrameLocks noGrp="1" noChangeAspect="1"/>
          </p:cNvGraphicFramePr>
          <p:nvPr>
            <p:ph sz="half" idx="2"/>
          </p:nvPr>
        </p:nvGraphicFramePr>
        <p:xfrm>
          <a:off x="3001963" y="4217988"/>
          <a:ext cx="1958975" cy="539750"/>
        </p:xfrm>
        <a:graphic>
          <a:graphicData uri="http://schemas.openxmlformats.org/presentationml/2006/ole">
            <mc:AlternateContent xmlns:mc="http://schemas.openxmlformats.org/markup-compatibility/2006">
              <mc:Choice xmlns:v="urn:schemas-microsoft-com:vml" Requires="v">
                <p:oleObj spid="_x0000_s5246" r:id="rId4" imgW="1599840" imgH="429480" progId="Equation.3">
                  <p:embed/>
                </p:oleObj>
              </mc:Choice>
              <mc:Fallback>
                <p:oleObj r:id="rId4" imgW="1599840" imgH="429480" progId="Equation.3">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1963" y="4217988"/>
                        <a:ext cx="1958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5"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A1A2324-4014-4590-8C9B-FE8CDE41D2F7}" type="slidenum">
              <a:rPr altLang="en-US" noProof="1">
                <a:solidFill>
                  <a:schemeClr val="accent2"/>
                </a:solidFill>
                <a:latin typeface="Times New Roman" panose="02020603050405020304" pitchFamily="18" charset="0"/>
                <a:ea typeface="华文楷体" panose="02010600040101010101" pitchFamily="2" charset="-122"/>
              </a:rPr>
              <a:pPr/>
              <a:t>25</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a:xfrm>
            <a:off x="423863" y="427038"/>
            <a:ext cx="8093075" cy="609600"/>
          </a:xfrm>
        </p:spPr>
        <p:txBody>
          <a:bodyPr/>
          <a:lstStyle/>
          <a:p>
            <a:pPr>
              <a:defRPr/>
            </a:pPr>
            <a:r>
              <a:rPr kumimoji="1" lang="zh-CN" altLang="en-US" dirty="0" smtClean="0">
                <a:latin typeface="+mj-ea"/>
              </a:rPr>
              <a:t>复杂选择运算结果的大小估计</a:t>
            </a:r>
          </a:p>
        </p:txBody>
      </p:sp>
      <p:sp>
        <p:nvSpPr>
          <p:cNvPr id="6149" name="Rectangle 3"/>
          <p:cNvSpPr>
            <a:spLocks noGrp="1" noChangeArrowheads="1"/>
          </p:cNvSpPr>
          <p:nvPr>
            <p:ph idx="1"/>
          </p:nvPr>
        </p:nvSpPr>
        <p:spPr>
          <a:xfrm>
            <a:off x="401638" y="1508125"/>
            <a:ext cx="7715250" cy="5062538"/>
          </a:xfrm>
        </p:spPr>
        <p:txBody>
          <a:bodyPr/>
          <a:lstStyle/>
          <a:p>
            <a:pPr algn="l">
              <a:tabLst>
                <a:tab pos="2338388" algn="l"/>
              </a:tabLst>
            </a:pPr>
            <a:r>
              <a:rPr lang="zh-CN" altLang="en-US" sz="2400" smtClean="0">
                <a:latin typeface="华文新魏" panose="02010800040101010101" pitchFamily="2" charset="-122"/>
                <a:ea typeface="华文新魏" panose="02010800040101010101" pitchFamily="2" charset="-122"/>
              </a:rPr>
              <a:t>条件</a:t>
            </a:r>
            <a:r>
              <a:rPr lang="zh-CN" altLang="en-US" sz="28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smtClean="0">
                <a:latin typeface="华文新魏" panose="02010800040101010101" pitchFamily="2" charset="-122"/>
                <a:ea typeface="华文新魏" panose="02010800040101010101" pitchFamily="2" charset="-122"/>
                <a:sym typeface="Greek Symbols" pitchFamily="18" charset="2"/>
              </a:rPr>
              <a:t>i</a:t>
            </a:r>
            <a:r>
              <a:rPr lang="zh-CN" altLang="en-US" sz="2400" smtClean="0">
                <a:latin typeface="华文新魏" panose="02010800040101010101" pitchFamily="2" charset="-122"/>
                <a:ea typeface="华文新魏" panose="02010800040101010101" pitchFamily="2" charset="-122"/>
                <a:sym typeface="Greek Symbols" pitchFamily="18" charset="2"/>
              </a:rPr>
              <a:t>的</a:t>
            </a:r>
            <a:r>
              <a:rPr lang="zh-CN" altLang="en-US" sz="2400" b="1" smtClean="0">
                <a:solidFill>
                  <a:srgbClr val="0000FF"/>
                </a:solidFill>
                <a:latin typeface="华文新魏" panose="02010800040101010101" pitchFamily="2" charset="-122"/>
                <a:ea typeface="华文新魏" panose="02010800040101010101" pitchFamily="2" charset="-122"/>
              </a:rPr>
              <a:t>选中率</a:t>
            </a:r>
            <a:r>
              <a:rPr lang="zh-CN" altLang="en-US" sz="2400" smtClean="0">
                <a:latin typeface="华文新魏" panose="02010800040101010101" pitchFamily="2" charset="-122"/>
                <a:ea typeface="华文新魏" panose="02010800040101010101" pitchFamily="2" charset="-122"/>
                <a:sym typeface="Greek Symbols" pitchFamily="18" charset="2"/>
              </a:rPr>
              <a:t>是关系</a:t>
            </a:r>
            <a:r>
              <a:rPr lang="en-US" altLang="zh-CN" sz="2400" smtClean="0">
                <a:latin typeface="华文新魏" panose="02010800040101010101" pitchFamily="2" charset="-122"/>
                <a:ea typeface="华文新魏" panose="02010800040101010101" pitchFamily="2" charset="-122"/>
                <a:sym typeface="Greek Symbols" pitchFamily="18" charset="2"/>
              </a:rPr>
              <a:t>r</a:t>
            </a:r>
            <a:r>
              <a:rPr lang="zh-CN" altLang="en-US" sz="2400" smtClean="0">
                <a:latin typeface="华文新魏" panose="02010800040101010101" pitchFamily="2" charset="-122"/>
                <a:ea typeface="华文新魏" panose="02010800040101010101" pitchFamily="2" charset="-122"/>
                <a:sym typeface="Greek Symbols" pitchFamily="18" charset="2"/>
              </a:rPr>
              <a:t>上一个元组满足</a:t>
            </a:r>
            <a:r>
              <a:rPr lang="zh-CN" altLang="en-US" sz="28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smtClean="0">
                <a:latin typeface="华文新魏" panose="02010800040101010101" pitchFamily="2" charset="-122"/>
                <a:ea typeface="华文新魏" panose="02010800040101010101" pitchFamily="2" charset="-122"/>
                <a:sym typeface="Greek Symbols" pitchFamily="18" charset="2"/>
              </a:rPr>
              <a:t>i</a:t>
            </a:r>
            <a:r>
              <a:rPr lang="zh-CN" altLang="en-US" sz="2400" smtClean="0">
                <a:latin typeface="华文新魏" panose="02010800040101010101" pitchFamily="2" charset="-122"/>
                <a:ea typeface="华文新魏" panose="02010800040101010101" pitchFamily="2" charset="-122"/>
                <a:sym typeface="Greek Symbols" pitchFamily="18" charset="2"/>
              </a:rPr>
              <a:t>的概率</a:t>
            </a:r>
          </a:p>
          <a:p>
            <a:pPr lvl="1" algn="l">
              <a:tabLst>
                <a:tab pos="2338388" algn="l"/>
              </a:tabLst>
            </a:pPr>
            <a:r>
              <a:rPr lang="en-US" altLang="zh-CN" sz="2000" smtClean="0">
                <a:latin typeface="华文新魏" panose="02010800040101010101" pitchFamily="2" charset="-122"/>
                <a:ea typeface="华文新魏" panose="02010800040101010101" pitchFamily="2" charset="-122"/>
                <a:sym typeface="Greek Symbols" pitchFamily="18" charset="2"/>
              </a:rPr>
              <a:t> </a:t>
            </a:r>
            <a:r>
              <a:rPr lang="zh-CN" altLang="en-US" sz="1800" smtClean="0">
                <a:latin typeface="华文新魏" panose="02010800040101010101" pitchFamily="2" charset="-122"/>
                <a:ea typeface="华文新魏" panose="02010800040101010101" pitchFamily="2" charset="-122"/>
                <a:sym typeface="Greek Symbols" pitchFamily="18" charset="2"/>
              </a:rPr>
              <a:t>如果 </a:t>
            </a:r>
            <a:r>
              <a:rPr lang="en-US" altLang="zh-CN" sz="1800" i="1" smtClean="0">
                <a:latin typeface="华文新魏" panose="02010800040101010101" pitchFamily="2" charset="-122"/>
                <a:ea typeface="华文新魏" panose="02010800040101010101" pitchFamily="2" charset="-122"/>
                <a:sym typeface="Greek Symbols" pitchFamily="18" charset="2"/>
              </a:rPr>
              <a:t>s</a:t>
            </a:r>
            <a:r>
              <a:rPr lang="en-US" altLang="zh-CN" sz="1800" i="1" baseline="-25000" smtClean="0">
                <a:latin typeface="华文新魏" panose="02010800040101010101" pitchFamily="2" charset="-122"/>
                <a:ea typeface="华文新魏" panose="02010800040101010101" pitchFamily="2" charset="-122"/>
                <a:sym typeface="Greek Symbols" pitchFamily="18" charset="2"/>
              </a:rPr>
              <a:t>i</a:t>
            </a:r>
            <a:r>
              <a:rPr lang="en-US" altLang="zh-CN" sz="1800" i="1" smtClean="0">
                <a:latin typeface="华文新魏" panose="02010800040101010101" pitchFamily="2" charset="-122"/>
                <a:ea typeface="华文新魏" panose="02010800040101010101" pitchFamily="2" charset="-122"/>
                <a:sym typeface="Greek Symbols" pitchFamily="18" charset="2"/>
              </a:rPr>
              <a:t> </a:t>
            </a:r>
            <a:r>
              <a:rPr lang="zh-CN" altLang="en-US" sz="1800" smtClean="0">
                <a:latin typeface="华文新魏" panose="02010800040101010101" pitchFamily="2" charset="-122"/>
                <a:ea typeface="华文新魏" panose="02010800040101010101" pitchFamily="2" charset="-122"/>
                <a:sym typeface="Greek Symbols" pitchFamily="18" charset="2"/>
              </a:rPr>
              <a:t>是关系 </a:t>
            </a:r>
            <a:r>
              <a:rPr lang="en-US" altLang="zh-CN" sz="1800" smtClean="0">
                <a:latin typeface="华文新魏" panose="02010800040101010101" pitchFamily="2" charset="-122"/>
                <a:ea typeface="华文新魏" panose="02010800040101010101" pitchFamily="2" charset="-122"/>
                <a:sym typeface="Greek Symbols" pitchFamily="18" charset="2"/>
              </a:rPr>
              <a:t>r </a:t>
            </a:r>
            <a:r>
              <a:rPr lang="zh-CN" altLang="en-US" sz="1800" smtClean="0">
                <a:latin typeface="华文新魏" panose="02010800040101010101" pitchFamily="2" charset="-122"/>
                <a:ea typeface="华文新魏" panose="02010800040101010101" pitchFamily="2" charset="-122"/>
                <a:sym typeface="Greek Symbols" pitchFamily="18" charset="2"/>
              </a:rPr>
              <a:t>中满足条件的元组数，选中率 </a:t>
            </a:r>
            <a:r>
              <a:rPr lang="zh-CN" altLang="en-US" sz="1800" i="1" smtClean="0">
                <a:latin typeface="华文新魏" panose="02010800040101010101" pitchFamily="2" charset="-122"/>
                <a:ea typeface="华文新魏" panose="02010800040101010101" pitchFamily="2" charset="-122"/>
                <a:sym typeface="Greek Symbols" pitchFamily="18" charset="2"/>
              </a:rPr>
              <a:t> </a:t>
            </a:r>
            <a:r>
              <a:rPr lang="zh-CN" altLang="en-US" sz="18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1800" i="1" baseline="-25000" smtClean="0">
                <a:latin typeface="华文新魏" panose="02010800040101010101" pitchFamily="2" charset="-122"/>
                <a:ea typeface="华文新魏" panose="02010800040101010101" pitchFamily="2" charset="-122"/>
                <a:sym typeface="Greek Symbols" pitchFamily="18" charset="2"/>
              </a:rPr>
              <a:t>i</a:t>
            </a:r>
            <a:r>
              <a:rPr lang="en-US" altLang="zh-CN" sz="1800" smtClean="0">
                <a:latin typeface="华文新魏" panose="02010800040101010101" pitchFamily="2" charset="-122"/>
                <a:ea typeface="华文新魏" panose="02010800040101010101" pitchFamily="2" charset="-122"/>
                <a:sym typeface="Greek Symbols" pitchFamily="18" charset="2"/>
              </a:rPr>
              <a:t> = </a:t>
            </a:r>
            <a:r>
              <a:rPr lang="en-US" altLang="zh-CN" sz="1800" i="1" smtClean="0">
                <a:latin typeface="华文新魏" panose="02010800040101010101" pitchFamily="2" charset="-122"/>
                <a:ea typeface="华文新魏" panose="02010800040101010101" pitchFamily="2" charset="-122"/>
                <a:sym typeface="Greek Symbols" pitchFamily="18" charset="2"/>
              </a:rPr>
              <a:t>s</a:t>
            </a:r>
            <a:r>
              <a:rPr lang="en-US" altLang="zh-CN" sz="1800" i="1" baseline="-25000" smtClean="0">
                <a:latin typeface="华文新魏" panose="02010800040101010101" pitchFamily="2" charset="-122"/>
                <a:ea typeface="华文新魏" panose="02010800040101010101" pitchFamily="2" charset="-122"/>
                <a:sym typeface="Greek Symbols" pitchFamily="18" charset="2"/>
              </a:rPr>
              <a:t>i</a:t>
            </a:r>
            <a:r>
              <a:rPr lang="en-US" altLang="zh-CN" sz="1800" i="1" smtClean="0">
                <a:latin typeface="华文新魏" panose="02010800040101010101" pitchFamily="2" charset="-122"/>
                <a:ea typeface="华文新魏" panose="02010800040101010101" pitchFamily="2" charset="-122"/>
                <a:sym typeface="Greek Symbols" pitchFamily="18" charset="2"/>
              </a:rPr>
              <a:t> /n</a:t>
            </a:r>
            <a:r>
              <a:rPr lang="en-US" altLang="zh-CN" sz="1800" i="1" baseline="-25000" smtClean="0">
                <a:latin typeface="华文新魏" panose="02010800040101010101" pitchFamily="2" charset="-122"/>
                <a:ea typeface="华文新魏" panose="02010800040101010101" pitchFamily="2" charset="-122"/>
                <a:sym typeface="Greek Symbols" pitchFamily="18" charset="2"/>
              </a:rPr>
              <a:t>r</a:t>
            </a:r>
            <a:r>
              <a:rPr lang="en-US" altLang="zh-CN" sz="1800" i="1" smtClean="0">
                <a:latin typeface="华文新魏" panose="02010800040101010101" pitchFamily="2" charset="-122"/>
                <a:ea typeface="华文新魏" panose="02010800040101010101" pitchFamily="2" charset="-122"/>
                <a:sym typeface="Greek Symbols" pitchFamily="18" charset="2"/>
              </a:rPr>
              <a:t> </a:t>
            </a:r>
            <a:endParaRPr lang="zh-CN" altLang="en-US" sz="2000" smtClean="0">
              <a:latin typeface="华文新魏" panose="02010800040101010101" pitchFamily="2" charset="-122"/>
              <a:ea typeface="华文新魏" panose="02010800040101010101" pitchFamily="2" charset="-122"/>
              <a:sym typeface="Greek Symbols" pitchFamily="18" charset="2"/>
            </a:endParaRPr>
          </a:p>
          <a:p>
            <a:pPr algn="l">
              <a:lnSpc>
                <a:spcPct val="150000"/>
              </a:lnSpc>
              <a:tabLst>
                <a:tab pos="2338388" algn="l"/>
              </a:tabLst>
            </a:pPr>
            <a:r>
              <a:rPr lang="zh-CN" altLang="en-US" sz="2400" smtClean="0">
                <a:latin typeface="华文新魏" panose="02010800040101010101" pitchFamily="2" charset="-122"/>
                <a:ea typeface="华文新魏" panose="02010800040101010101" pitchFamily="2" charset="-122"/>
                <a:sym typeface="Greek Symbols" pitchFamily="18" charset="2"/>
              </a:rPr>
              <a:t>合取</a:t>
            </a:r>
            <a:r>
              <a:rPr lang="en-US" altLang="zh-CN" sz="2400" smtClean="0">
                <a:latin typeface="华文新魏" panose="02010800040101010101" pitchFamily="2" charset="-122"/>
                <a:ea typeface="华文新魏" panose="02010800040101010101" pitchFamily="2" charset="-122"/>
                <a:sym typeface="Greek Symbols" pitchFamily="18" charset="2"/>
              </a:rPr>
              <a:t>:  </a:t>
            </a:r>
            <a:r>
              <a:rPr lang="en-US" altLang="zh-CN" sz="2400" i="1"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50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5000" smtClean="0">
                <a:latin typeface="华文新魏" panose="02010800040101010101" pitchFamily="2" charset="-122"/>
                <a:ea typeface="华文新魏" panose="02010800040101010101" pitchFamily="2" charset="-122"/>
                <a:sym typeface="Greek Symbols" pitchFamily="18" charset="2"/>
              </a:rPr>
              <a:t>1</a:t>
            </a:r>
            <a:r>
              <a:rPr lang="en-US" altLang="zh-CN" sz="2400" baseline="-2500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baseline="-25000" smtClean="0">
                <a:latin typeface="华文新魏" panose="02010800040101010101" pitchFamily="2" charset="-122"/>
                <a:ea typeface="华文新魏" panose="02010800040101010101" pitchFamily="2" charset="-122"/>
                <a:sym typeface="Greek Symbols" pitchFamily="18" charset="2"/>
              </a:rPr>
              <a:t>2</a:t>
            </a:r>
            <a:r>
              <a:rPr lang="en-US" altLang="zh-CN" sz="2400" baseline="-25000" smtClean="0">
                <a:latin typeface="华文新魏" panose="02010800040101010101" pitchFamily="2" charset="-122"/>
                <a:ea typeface="华文新魏" panose="02010800040101010101" pitchFamily="2" charset="-122"/>
                <a:sym typeface="Symbol" panose="05050102010706020507" pitchFamily="18" charset="2"/>
              </a:rPr>
              <a:t>. . .  </a:t>
            </a:r>
            <a:r>
              <a:rPr lang="en-US" altLang="zh-CN" sz="2400" i="1" baseline="-25000" smtClean="0">
                <a:latin typeface="华文新魏" panose="02010800040101010101" pitchFamily="2" charset="-122"/>
                <a:ea typeface="华文新魏" panose="02010800040101010101" pitchFamily="2" charset="-122"/>
                <a:sym typeface="Greek Symbols" pitchFamily="18" charset="2"/>
              </a:rPr>
              <a:t>n</a:t>
            </a:r>
            <a:r>
              <a:rPr lang="en-US" altLang="zh-CN" sz="240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i="1"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3600" smtClean="0">
                <a:latin typeface="华文新魏" panose="02010800040101010101" pitchFamily="2" charset="-122"/>
                <a:ea typeface="华文新魏" panose="02010800040101010101" pitchFamily="2" charset="-122"/>
                <a:sym typeface="Symbol" panose="05050102010706020507" pitchFamily="18" charset="2"/>
              </a:rPr>
              <a:t/>
            </a:r>
            <a:br>
              <a:rPr lang="en-US" altLang="zh-CN" sz="3600" smtClean="0">
                <a:latin typeface="华文新魏" panose="02010800040101010101" pitchFamily="2" charset="-122"/>
                <a:ea typeface="华文新魏" panose="02010800040101010101" pitchFamily="2" charset="-122"/>
                <a:sym typeface="Symbol" panose="05050102010706020507" pitchFamily="18" charset="2"/>
              </a:rPr>
            </a:br>
            <a:endParaRPr lang="en-US" altLang="zh-CN" sz="3600" smtClean="0">
              <a:latin typeface="华文新魏" panose="02010800040101010101" pitchFamily="2" charset="-122"/>
              <a:ea typeface="华文新魏" panose="02010800040101010101" pitchFamily="2" charset="-122"/>
              <a:sym typeface="Symbol" panose="05050102010706020507" pitchFamily="18" charset="2"/>
            </a:endParaRPr>
          </a:p>
          <a:p>
            <a:pPr algn="l">
              <a:tabLst>
                <a:tab pos="2338388" algn="l"/>
              </a:tabLst>
            </a:pPr>
            <a:r>
              <a:rPr lang="zh-CN" altLang="en-US" sz="2400" smtClean="0">
                <a:latin typeface="华文新魏" panose="02010800040101010101" pitchFamily="2" charset="-122"/>
                <a:ea typeface="华文新魏" panose="02010800040101010101" pitchFamily="2" charset="-122"/>
                <a:sym typeface="Symbol" panose="05050102010706020507" pitchFamily="18" charset="2"/>
              </a:rPr>
              <a:t>析取</a:t>
            </a:r>
            <a:r>
              <a:rPr lang="en-US" altLang="zh-CN" sz="240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400" i="1" smtClean="0">
                <a:latin typeface="华文新魏" panose="02010800040101010101" pitchFamily="2" charset="-122"/>
                <a:ea typeface="华文新魏" panose="02010800040101010101" pitchFamily="2" charset="-122"/>
                <a:sym typeface="Symbol" panose="05050102010706020507" pitchFamily="18" charset="2"/>
              </a:rPr>
              <a:t></a:t>
            </a:r>
            <a:r>
              <a:rPr lang="zh-CN" altLang="en-US" baseline="-250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5000" smtClean="0">
                <a:latin typeface="华文新魏" panose="02010800040101010101" pitchFamily="2" charset="-122"/>
                <a:ea typeface="华文新魏" panose="02010800040101010101" pitchFamily="2" charset="-122"/>
                <a:sym typeface="Greek Symbols" pitchFamily="18" charset="2"/>
              </a:rPr>
              <a:t>1</a:t>
            </a:r>
            <a:r>
              <a:rPr lang="en-US" altLang="zh-CN" sz="2400" baseline="-250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baseline="-250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5000" smtClean="0">
                <a:latin typeface="华文新魏" panose="02010800040101010101" pitchFamily="2" charset="-122"/>
                <a:ea typeface="华文新魏" panose="02010800040101010101" pitchFamily="2" charset="-122"/>
                <a:sym typeface="Greek Symbols" pitchFamily="18" charset="2"/>
              </a:rPr>
              <a:t>2</a:t>
            </a:r>
            <a:r>
              <a:rPr lang="en-US" altLang="zh-CN" sz="1800" baseline="-25000" smtClean="0">
                <a:latin typeface="华文新魏" panose="02010800040101010101" pitchFamily="2" charset="-122"/>
                <a:ea typeface="华文新魏" panose="02010800040101010101" pitchFamily="2" charset="-122"/>
                <a:sym typeface="Greek Symbols" pitchFamily="18" charset="2"/>
              </a:rPr>
              <a:t> </a:t>
            </a:r>
            <a:r>
              <a:rPr lang="en-US" altLang="zh-CN" sz="2400" baseline="-25000" smtClean="0">
                <a:latin typeface="华文新魏" panose="02010800040101010101" pitchFamily="2" charset="-122"/>
                <a:ea typeface="华文新魏" panose="02010800040101010101" pitchFamily="2" charset="-122"/>
                <a:sym typeface="Symbol" panose="05050102010706020507" pitchFamily="18" charset="2"/>
              </a:rPr>
              <a:t>. . . </a:t>
            </a:r>
            <a:r>
              <a:rPr lang="en-US" altLang="zh-CN" sz="240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baseline="-250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baseline="-25000" smtClean="0">
                <a:latin typeface="华文新魏" panose="02010800040101010101" pitchFamily="2" charset="-122"/>
                <a:ea typeface="华文新魏" panose="02010800040101010101" pitchFamily="2" charset="-122"/>
                <a:sym typeface="Greek Symbols" pitchFamily="18" charset="2"/>
              </a:rPr>
              <a:t>n </a:t>
            </a:r>
            <a:r>
              <a:rPr lang="en-US" altLang="zh-CN" sz="24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smtClean="0">
                <a:latin typeface="华文新魏" panose="02010800040101010101" pitchFamily="2" charset="-122"/>
                <a:ea typeface="华文新魏" panose="02010800040101010101" pitchFamily="2" charset="-122"/>
                <a:sym typeface="Symbol" panose="05050102010706020507" pitchFamily="18" charset="2"/>
              </a:rPr>
              <a:t>r)</a:t>
            </a:r>
            <a:r>
              <a:rPr lang="zh-CN" altLang="en-US" sz="2400" smtClean="0">
                <a:latin typeface="华文新魏" panose="02010800040101010101" pitchFamily="2" charset="-122"/>
                <a:ea typeface="华文新魏" panose="02010800040101010101" pitchFamily="2" charset="-122"/>
                <a:sym typeface="Symbol" panose="05050102010706020507" pitchFamily="18" charset="2"/>
              </a:rPr>
              <a:t/>
            </a:r>
            <a:br>
              <a:rPr lang="zh-CN" altLang="en-US" sz="2400" smtClean="0">
                <a:latin typeface="华文新魏" panose="02010800040101010101" pitchFamily="2" charset="-122"/>
                <a:ea typeface="华文新魏" panose="02010800040101010101" pitchFamily="2" charset="-122"/>
                <a:sym typeface="Symbol" panose="05050102010706020507" pitchFamily="18" charset="2"/>
              </a:rPr>
            </a:br>
            <a:r>
              <a:rPr lang="zh-CN" altLang="en-US" sz="2400" smtClean="0">
                <a:latin typeface="华文新魏" panose="02010800040101010101" pitchFamily="2" charset="-122"/>
                <a:ea typeface="华文新魏" panose="02010800040101010101" pitchFamily="2" charset="-122"/>
                <a:sym typeface="Symbol" panose="05050102010706020507" pitchFamily="18" charset="2"/>
              </a:rPr>
              <a:t/>
            </a:r>
            <a:br>
              <a:rPr lang="zh-CN" altLang="en-US" sz="2400" smtClean="0">
                <a:latin typeface="华文新魏" panose="02010800040101010101" pitchFamily="2" charset="-122"/>
                <a:ea typeface="华文新魏" panose="02010800040101010101" pitchFamily="2" charset="-122"/>
                <a:sym typeface="Symbol" panose="05050102010706020507" pitchFamily="18" charset="2"/>
              </a:rPr>
            </a:br>
            <a:r>
              <a:rPr lang="zh-CN" altLang="en-US" sz="2400" smtClean="0">
                <a:latin typeface="华文新魏" panose="02010800040101010101" pitchFamily="2" charset="-122"/>
                <a:ea typeface="华文新魏" panose="02010800040101010101" pitchFamily="2" charset="-122"/>
                <a:sym typeface="Symbol" panose="05050102010706020507" pitchFamily="18" charset="2"/>
              </a:rPr>
              <a:t/>
            </a:r>
            <a:br>
              <a:rPr lang="zh-CN" altLang="en-US" sz="2400" smtClean="0">
                <a:latin typeface="华文新魏" panose="02010800040101010101" pitchFamily="2" charset="-122"/>
                <a:ea typeface="华文新魏" panose="02010800040101010101" pitchFamily="2" charset="-122"/>
                <a:sym typeface="Symbol" panose="05050102010706020507" pitchFamily="18" charset="2"/>
              </a:rPr>
            </a:br>
            <a:endParaRPr lang="zh-CN" altLang="en-US" sz="2400" smtClean="0">
              <a:latin typeface="华文新魏" panose="02010800040101010101" pitchFamily="2" charset="-122"/>
              <a:ea typeface="华文新魏" panose="02010800040101010101" pitchFamily="2" charset="-122"/>
              <a:sym typeface="Symbol" panose="05050102010706020507" pitchFamily="18" charset="2"/>
            </a:endParaRPr>
          </a:p>
          <a:p>
            <a:pPr algn="l">
              <a:tabLst>
                <a:tab pos="2338388" algn="l"/>
              </a:tabLst>
            </a:pPr>
            <a:r>
              <a:rPr lang="zh-CN" altLang="en-US" sz="2400" smtClean="0">
                <a:latin typeface="华文新魏" panose="02010800040101010101" pitchFamily="2" charset="-122"/>
                <a:ea typeface="华文新魏" panose="02010800040101010101" pitchFamily="2" charset="-122"/>
                <a:sym typeface="Symbol" panose="05050102010706020507" pitchFamily="18" charset="2"/>
              </a:rPr>
              <a:t>取反</a:t>
            </a:r>
            <a:r>
              <a:rPr lang="en-US" altLang="zh-CN" sz="240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i="1"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50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i="1"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400" smtClean="0">
                <a:latin typeface="华文新魏" panose="02010800040101010101" pitchFamily="2" charset="-122"/>
                <a:ea typeface="华文新魏" panose="02010800040101010101" pitchFamily="2" charset="-122"/>
                <a:sym typeface="Symbol" panose="05050102010706020507" pitchFamily="18" charset="2"/>
              </a:rPr>
              <a:t/>
            </a:r>
            <a:br>
              <a:rPr lang="en-US" altLang="zh-CN" sz="2400" smtClean="0">
                <a:latin typeface="华文新魏" panose="02010800040101010101" pitchFamily="2" charset="-122"/>
                <a:ea typeface="华文新魏" panose="02010800040101010101" pitchFamily="2" charset="-122"/>
                <a:sym typeface="Symbol" panose="05050102010706020507" pitchFamily="18" charset="2"/>
              </a:rPr>
            </a:br>
            <a:r>
              <a:rPr lang="en-US" altLang="zh-CN" sz="240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smtClean="0">
                <a:latin typeface="华文新魏" panose="02010800040101010101" pitchFamily="2" charset="-122"/>
                <a:ea typeface="华文新魏" panose="02010800040101010101" pitchFamily="2" charset="-122"/>
                <a:sym typeface="Symbol" panose="05050102010706020507" pitchFamily="18" charset="2"/>
              </a:rPr>
              <a:t>n</a:t>
            </a:r>
            <a:r>
              <a:rPr lang="en-US" altLang="zh-CN" sz="2000" baseline="-25000" smtClean="0">
                <a:latin typeface="华文新魏" panose="02010800040101010101" pitchFamily="2" charset="-122"/>
                <a:ea typeface="华文新魏" panose="02010800040101010101" pitchFamily="2" charset="-122"/>
                <a:sym typeface="Symbol" panose="05050102010706020507" pitchFamily="18" charset="2"/>
              </a:rPr>
              <a:t>r </a:t>
            </a:r>
            <a:r>
              <a:rPr lang="en-US" altLang="zh-CN" sz="20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40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smtClean="0">
                <a:latin typeface="华文新魏" panose="02010800040101010101" pitchFamily="2" charset="-122"/>
                <a:ea typeface="华文新魏" panose="02010800040101010101" pitchFamily="2" charset="-122"/>
                <a:sym typeface="Symbol" panose="05050102010706020507" pitchFamily="18" charset="2"/>
              </a:rPr>
              <a:t>size(</a:t>
            </a:r>
            <a:r>
              <a:rPr lang="en-US" altLang="zh-CN" sz="2000" baseline="-250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000" smtClean="0">
                <a:latin typeface="华文新魏" panose="02010800040101010101" pitchFamily="2" charset="-122"/>
                <a:ea typeface="华文新魏" panose="02010800040101010101" pitchFamily="2" charset="-122"/>
                <a:sym typeface="Symbol" panose="05050102010706020507" pitchFamily="18" charset="2"/>
              </a:rPr>
              <a:t>(r))</a:t>
            </a:r>
          </a:p>
        </p:txBody>
      </p:sp>
      <p:graphicFrame>
        <p:nvGraphicFramePr>
          <p:cNvPr id="6146" name="Object 2"/>
          <p:cNvGraphicFramePr>
            <a:graphicFrameLocks noChangeAspect="1"/>
          </p:cNvGraphicFramePr>
          <p:nvPr/>
        </p:nvGraphicFramePr>
        <p:xfrm>
          <a:off x="3105150" y="2882900"/>
          <a:ext cx="2286000" cy="854075"/>
        </p:xfrm>
        <a:graphic>
          <a:graphicData uri="http://schemas.openxmlformats.org/presentationml/2006/ole">
            <mc:AlternateContent xmlns:mc="http://schemas.openxmlformats.org/markup-compatibility/2006">
              <mc:Choice xmlns:v="urn:schemas-microsoft-com:vml" Requires="v">
                <p:oleObj spid="_x0000_s6390" r:id="rId4" imgW="1142640" imgH="420480" progId="Equation.3">
                  <p:embed/>
                </p:oleObj>
              </mc:Choice>
              <mc:Fallback>
                <p:oleObj r:id="rId4" imgW="1142640" imgH="420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150" y="2882900"/>
                        <a:ext cx="2286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47" name="Object 3"/>
          <p:cNvGraphicFramePr>
            <a:graphicFrameLocks noChangeAspect="1"/>
          </p:cNvGraphicFramePr>
          <p:nvPr/>
        </p:nvGraphicFramePr>
        <p:xfrm>
          <a:off x="2549525" y="4294188"/>
          <a:ext cx="4130675" cy="836612"/>
        </p:xfrm>
        <a:graphic>
          <a:graphicData uri="http://schemas.openxmlformats.org/presentationml/2006/ole">
            <mc:AlternateContent xmlns:mc="http://schemas.openxmlformats.org/markup-compatibility/2006">
              <mc:Choice xmlns:v="urn:schemas-microsoft-com:vml" Requires="v">
                <p:oleObj spid="_x0000_s6391" r:id="rId6" imgW="2358720" imgH="475200" progId="Equation.3">
                  <p:embed/>
                </p:oleObj>
              </mc:Choice>
              <mc:Fallback>
                <p:oleObj r:id="rId6" imgW="2358720" imgH="475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9525" y="4294188"/>
                        <a:ext cx="4130675"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50"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3DFF001-B234-4C6B-ACB1-908A04E249C6}" type="slidenum">
              <a:rPr altLang="en-US" noProof="1">
                <a:solidFill>
                  <a:schemeClr val="accent2"/>
                </a:solidFill>
                <a:latin typeface="Times New Roman" panose="02020603050405020304" pitchFamily="18" charset="0"/>
                <a:ea typeface="华文楷体" panose="02010600040101010101" pitchFamily="2" charset="-122"/>
              </a:rPr>
              <a:pPr/>
              <a:t>26</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pPr>
              <a:defRPr/>
            </a:pPr>
            <a:r>
              <a:rPr kumimoji="1" lang="zh-CN" altLang="en-US" dirty="0" smtClean="0">
                <a:latin typeface="+mj-ea"/>
              </a:rPr>
              <a:t>连接运算</a:t>
            </a:r>
            <a:r>
              <a:rPr kumimoji="1" lang="en-US" altLang="zh-CN" dirty="0" smtClean="0">
                <a:latin typeface="+mj-ea"/>
              </a:rPr>
              <a:t>:</a:t>
            </a:r>
            <a:r>
              <a:rPr kumimoji="1" lang="zh-CN" altLang="en-US" dirty="0" smtClean="0">
                <a:latin typeface="+mj-ea"/>
              </a:rPr>
              <a:t>运行示例</a:t>
            </a:r>
          </a:p>
        </p:txBody>
      </p:sp>
      <p:sp>
        <p:nvSpPr>
          <p:cNvPr id="73731" name="Rectangle 3"/>
          <p:cNvSpPr>
            <a:spLocks noGrp="1" noChangeArrowheads="1"/>
          </p:cNvSpPr>
          <p:nvPr>
            <p:ph idx="1"/>
          </p:nvPr>
        </p:nvSpPr>
        <p:spPr>
          <a:xfrm>
            <a:off x="512763" y="1522413"/>
            <a:ext cx="7507287" cy="4970462"/>
          </a:xfrm>
        </p:spPr>
        <p:txBody>
          <a:bodyPr/>
          <a:lstStyle/>
          <a:p>
            <a:pPr algn="l">
              <a:lnSpc>
                <a:spcPct val="90000"/>
              </a:lnSpc>
              <a:buFont typeface="Monotype Sorts"/>
              <a:buNone/>
              <a:tabLst>
                <a:tab pos="635000" algn="l"/>
                <a:tab pos="2568575" algn="l"/>
              </a:tabLst>
            </a:pPr>
            <a:r>
              <a:rPr lang="zh-CN" altLang="en-US" sz="2400" dirty="0" smtClean="0">
                <a:latin typeface="华文新魏" panose="02010800040101010101" pitchFamily="2" charset="-122"/>
                <a:ea typeface="华文新魏" panose="02010800040101010101" pitchFamily="2" charset="-122"/>
              </a:rPr>
              <a:t>运行示例</a:t>
            </a:r>
            <a:r>
              <a:rPr lang="en-US" altLang="zh-CN" sz="2400" dirty="0" smtClean="0">
                <a:latin typeface="华文新魏" panose="02010800040101010101" pitchFamily="2" charset="-122"/>
                <a:ea typeface="华文新魏" panose="02010800040101010101" pitchFamily="2" charset="-122"/>
              </a:rPr>
              <a:t>: </a:t>
            </a:r>
            <a:br>
              <a:rPr lang="en-US" altLang="zh-CN" sz="2400" dirty="0" smtClean="0">
                <a:latin typeface="华文新魏" panose="02010800040101010101" pitchFamily="2" charset="-122"/>
                <a:ea typeface="华文新魏" panose="02010800040101010101" pitchFamily="2" charset="-122"/>
              </a:rPr>
            </a:br>
            <a:r>
              <a:rPr lang="en-US" altLang="zh-CN" sz="2400" dirty="0" smtClean="0">
                <a:latin typeface="华文新魏" panose="02010800040101010101" pitchFamily="2" charset="-122"/>
                <a:ea typeface="华文新魏" panose="02010800040101010101" pitchFamily="2" charset="-122"/>
              </a:rPr>
              <a:t>	</a:t>
            </a:r>
            <a:r>
              <a:rPr lang="en-US" altLang="zh-CN" sz="2400" i="1" dirty="0" smtClean="0">
                <a:latin typeface="华文新魏" panose="02010800040101010101" pitchFamily="2" charset="-122"/>
                <a:ea typeface="华文新魏" panose="02010800040101010101" pitchFamily="2" charset="-122"/>
              </a:rPr>
              <a:t>student  </a:t>
            </a:r>
            <a:r>
              <a:rPr lang="zh-CN" altLang="zh-CN" sz="2400" dirty="0" smtClean="0">
                <a:latin typeface="华文新魏" panose="02010800040101010101" pitchFamily="2" charset="-122"/>
                <a:ea typeface="华文新魏" panose="02010800040101010101" pitchFamily="2" charset="-122"/>
              </a:rPr>
              <a:t>⋈</a:t>
            </a:r>
            <a:r>
              <a:rPr lang="en-US" altLang="zh-CN" sz="2400" dirty="0" smtClean="0">
                <a:latin typeface="华文新魏" panose="02010800040101010101" pitchFamily="2" charset="-122"/>
                <a:ea typeface="华文新魏" panose="02010800040101010101" pitchFamily="2" charset="-122"/>
              </a:rPr>
              <a:t> </a:t>
            </a:r>
            <a:r>
              <a:rPr lang="en-US" altLang="zh-CN" sz="2400" i="1" dirty="0" err="1" smtClean="0">
                <a:latin typeface="华文新魏" panose="02010800040101010101" pitchFamily="2" charset="-122"/>
                <a:ea typeface="华文新魏" panose="02010800040101010101" pitchFamily="2" charset="-122"/>
              </a:rPr>
              <a:t>sc</a:t>
            </a:r>
            <a:endParaRPr lang="en-US" altLang="zh-CN" sz="2400" i="1" dirty="0" smtClean="0">
              <a:latin typeface="华文新魏" panose="02010800040101010101" pitchFamily="2" charset="-122"/>
              <a:ea typeface="华文新魏" panose="02010800040101010101" pitchFamily="2" charset="-122"/>
            </a:endParaRPr>
          </a:p>
          <a:p>
            <a:pPr algn="l">
              <a:lnSpc>
                <a:spcPct val="90000"/>
              </a:lnSpc>
              <a:buFont typeface="Monotype Sorts"/>
              <a:buNone/>
              <a:tabLst>
                <a:tab pos="635000" algn="l"/>
                <a:tab pos="2568575" algn="l"/>
              </a:tabLst>
            </a:pPr>
            <a:r>
              <a:rPr lang="zh-CN" altLang="en-US" sz="2400" dirty="0" smtClean="0">
                <a:latin typeface="华文新魏" panose="02010800040101010101" pitchFamily="2" charset="-122"/>
                <a:ea typeface="华文新魏" panose="02010800040101010101" pitchFamily="2" charset="-122"/>
              </a:rPr>
              <a:t>连接例子中的目录信息</a:t>
            </a:r>
            <a:r>
              <a:rPr lang="en-US" altLang="zh-CN" sz="2400" dirty="0" smtClean="0">
                <a:latin typeface="华文新魏" panose="02010800040101010101" pitchFamily="2" charset="-122"/>
                <a:ea typeface="华文新魏" panose="02010800040101010101" pitchFamily="2" charset="-122"/>
              </a:rPr>
              <a:t>:</a:t>
            </a:r>
          </a:p>
          <a:p>
            <a:pPr algn="l">
              <a:lnSpc>
                <a:spcPct val="90000"/>
              </a:lnSpc>
              <a:tabLst>
                <a:tab pos="635000" algn="l"/>
                <a:tab pos="2568575" algn="l"/>
              </a:tabLst>
            </a:pPr>
            <a:r>
              <a:rPr lang="en-US" altLang="zh-CN" sz="2400" i="1" dirty="0" err="1" smtClean="0">
                <a:latin typeface="华文新魏" panose="02010800040101010101" pitchFamily="2" charset="-122"/>
                <a:ea typeface="华文新魏" panose="02010800040101010101" pitchFamily="2" charset="-122"/>
              </a:rPr>
              <a:t>n</a:t>
            </a:r>
            <a:r>
              <a:rPr lang="en-US" altLang="zh-CN" sz="2400" i="1" baseline="-25000" dirty="0" err="1" smtClean="0">
                <a:latin typeface="华文新魏" panose="02010800040101010101" pitchFamily="2" charset="-122"/>
                <a:ea typeface="华文新魏" panose="02010800040101010101" pitchFamily="2" charset="-122"/>
              </a:rPr>
              <a:t>student</a:t>
            </a:r>
            <a:r>
              <a:rPr lang="en-US" altLang="zh-CN" sz="2400" i="1" dirty="0" smtClean="0">
                <a:latin typeface="华文新魏" panose="02010800040101010101" pitchFamily="2" charset="-122"/>
                <a:ea typeface="华文新魏" panose="02010800040101010101" pitchFamily="2" charset="-122"/>
              </a:rPr>
              <a:t> = 5</a:t>
            </a:r>
            <a:r>
              <a:rPr lang="en-US" altLang="zh-CN" sz="2400" dirty="0" smtClean="0">
                <a:latin typeface="华文新魏" panose="02010800040101010101" pitchFamily="2" charset="-122"/>
                <a:ea typeface="华文新魏" panose="02010800040101010101" pitchFamily="2" charset="-122"/>
              </a:rPr>
              <a:t>,000</a:t>
            </a:r>
          </a:p>
          <a:p>
            <a:pPr algn="l">
              <a:lnSpc>
                <a:spcPct val="90000"/>
              </a:lnSpc>
              <a:tabLst>
                <a:tab pos="635000" algn="l"/>
                <a:tab pos="2568575" algn="l"/>
              </a:tabLst>
            </a:pPr>
            <a:r>
              <a:rPr lang="en-US" altLang="zh-CN" sz="2400" i="1" dirty="0" err="1" smtClean="0">
                <a:latin typeface="华文新魏" panose="02010800040101010101" pitchFamily="2" charset="-122"/>
                <a:ea typeface="华文新魏" panose="02010800040101010101" pitchFamily="2" charset="-122"/>
              </a:rPr>
              <a:t>f</a:t>
            </a:r>
            <a:r>
              <a:rPr lang="en-US" altLang="zh-CN" sz="2400" i="1" baseline="-25000" dirty="0" err="1" smtClean="0">
                <a:latin typeface="华文新魏" panose="02010800040101010101" pitchFamily="2" charset="-122"/>
                <a:ea typeface="华文新魏" panose="02010800040101010101" pitchFamily="2" charset="-122"/>
              </a:rPr>
              <a:t>student</a:t>
            </a:r>
            <a:r>
              <a:rPr lang="en-US" altLang="zh-CN" sz="2400" i="1" dirty="0" smtClean="0">
                <a:latin typeface="华文新魏" panose="02010800040101010101" pitchFamily="2" charset="-122"/>
                <a:ea typeface="华文新魏" panose="02010800040101010101" pitchFamily="2" charset="-122"/>
              </a:rPr>
              <a:t>  =50 , </a:t>
            </a:r>
            <a:r>
              <a:rPr lang="zh-CN" altLang="en-US" sz="2400" dirty="0" smtClean="0">
                <a:latin typeface="华文新魏" panose="02010800040101010101" pitchFamily="2" charset="-122"/>
                <a:ea typeface="华文新魏" panose="02010800040101010101" pitchFamily="2" charset="-122"/>
              </a:rPr>
              <a:t>这意味着 </a:t>
            </a:r>
            <a:r>
              <a:rPr lang="en-US" altLang="zh-CN" sz="2400" i="1" dirty="0" err="1" smtClean="0">
                <a:latin typeface="华文新魏" panose="02010800040101010101" pitchFamily="2" charset="-122"/>
                <a:ea typeface="华文新魏" panose="02010800040101010101" pitchFamily="2" charset="-122"/>
              </a:rPr>
              <a:t>b</a:t>
            </a:r>
            <a:r>
              <a:rPr lang="en-US" altLang="zh-CN" sz="2400" i="1" baseline="-25000" dirty="0" err="1" smtClean="0">
                <a:latin typeface="华文新魏" panose="02010800040101010101" pitchFamily="2" charset="-122"/>
                <a:ea typeface="华文新魏" panose="02010800040101010101" pitchFamily="2" charset="-122"/>
              </a:rPr>
              <a:t>student</a:t>
            </a:r>
            <a:r>
              <a:rPr lang="en-US" altLang="zh-CN" sz="2400" dirty="0" smtClean="0">
                <a:latin typeface="华文新魏" panose="02010800040101010101" pitchFamily="2" charset="-122"/>
                <a:ea typeface="华文新魏" panose="02010800040101010101" pitchFamily="2" charset="-122"/>
              </a:rPr>
              <a:t> =5000/50 = 100</a:t>
            </a:r>
          </a:p>
          <a:p>
            <a:pPr algn="l">
              <a:lnSpc>
                <a:spcPct val="90000"/>
              </a:lnSpc>
              <a:tabLst>
                <a:tab pos="635000" algn="l"/>
                <a:tab pos="2568575" algn="l"/>
              </a:tabLst>
            </a:pPr>
            <a:r>
              <a:rPr lang="en-US" altLang="zh-CN" sz="2400" i="1" dirty="0" err="1" smtClean="0">
                <a:latin typeface="华文新魏" panose="02010800040101010101" pitchFamily="2" charset="-122"/>
                <a:ea typeface="华文新魏" panose="02010800040101010101" pitchFamily="2" charset="-122"/>
              </a:rPr>
              <a:t>n</a:t>
            </a:r>
            <a:r>
              <a:rPr lang="en-US" altLang="zh-CN" sz="2400" i="1" baseline="-25000" dirty="0" err="1" smtClean="0">
                <a:latin typeface="华文新魏" panose="02010800040101010101" pitchFamily="2" charset="-122"/>
                <a:ea typeface="华文新魏" panose="02010800040101010101" pitchFamily="2" charset="-122"/>
              </a:rPr>
              <a:t>sc</a:t>
            </a:r>
            <a:r>
              <a:rPr lang="en-US" altLang="zh-CN" sz="2400" i="1" dirty="0" smtClean="0">
                <a:latin typeface="华文新魏" panose="02010800040101010101" pitchFamily="2" charset="-122"/>
                <a:ea typeface="华文新魏" panose="02010800040101010101" pitchFamily="2" charset="-122"/>
              </a:rPr>
              <a:t> = </a:t>
            </a:r>
            <a:r>
              <a:rPr lang="en-US" altLang="zh-CN" sz="2400" dirty="0" smtClean="0">
                <a:latin typeface="华文新魏" panose="02010800040101010101" pitchFamily="2" charset="-122"/>
                <a:ea typeface="华文新魏" panose="02010800040101010101" pitchFamily="2" charset="-122"/>
              </a:rPr>
              <a:t>10000</a:t>
            </a:r>
          </a:p>
          <a:p>
            <a:pPr algn="l">
              <a:lnSpc>
                <a:spcPct val="90000"/>
              </a:lnSpc>
              <a:tabLst>
                <a:tab pos="635000" algn="l"/>
                <a:tab pos="2568575" algn="l"/>
              </a:tabLst>
            </a:pPr>
            <a:r>
              <a:rPr lang="en-US" altLang="zh-CN" sz="2400" i="1" dirty="0" err="1" smtClean="0">
                <a:latin typeface="华文新魏" panose="02010800040101010101" pitchFamily="2" charset="-122"/>
                <a:ea typeface="华文新魏" panose="02010800040101010101" pitchFamily="2" charset="-122"/>
              </a:rPr>
              <a:t>f</a:t>
            </a:r>
            <a:r>
              <a:rPr lang="en-US" altLang="zh-CN" sz="2400" i="1" baseline="-25000" dirty="0" err="1" smtClean="0">
                <a:latin typeface="华文新魏" panose="02010800040101010101" pitchFamily="2" charset="-122"/>
                <a:ea typeface="华文新魏" panose="02010800040101010101" pitchFamily="2" charset="-122"/>
              </a:rPr>
              <a:t>sc</a:t>
            </a:r>
            <a:r>
              <a:rPr lang="en-US" altLang="zh-CN" sz="2400" baseline="-25000"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 25 , </a:t>
            </a:r>
            <a:r>
              <a:rPr lang="zh-CN" altLang="en-US" sz="2400" dirty="0" smtClean="0">
                <a:latin typeface="华文新魏" panose="02010800040101010101" pitchFamily="2" charset="-122"/>
                <a:ea typeface="华文新魏" panose="02010800040101010101" pitchFamily="2" charset="-122"/>
              </a:rPr>
              <a:t>这意味着 </a:t>
            </a:r>
            <a:r>
              <a:rPr lang="en-US" altLang="zh-CN" sz="2400" i="1" dirty="0" err="1" smtClean="0">
                <a:latin typeface="华文新魏" panose="02010800040101010101" pitchFamily="2" charset="-122"/>
                <a:ea typeface="华文新魏" panose="02010800040101010101" pitchFamily="2" charset="-122"/>
              </a:rPr>
              <a:t>b</a:t>
            </a:r>
            <a:r>
              <a:rPr lang="en-US" altLang="zh-CN" sz="2400" i="1" baseline="-25000" dirty="0" err="1" smtClean="0">
                <a:latin typeface="华文新魏" panose="02010800040101010101" pitchFamily="2" charset="-122"/>
                <a:ea typeface="华文新魏" panose="02010800040101010101" pitchFamily="2" charset="-122"/>
              </a:rPr>
              <a:t>sc</a:t>
            </a:r>
            <a:r>
              <a:rPr lang="en-US" altLang="zh-CN" sz="2400" baseline="-25000"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 10000/25 = 400</a:t>
            </a:r>
          </a:p>
          <a:p>
            <a:pPr algn="l">
              <a:lnSpc>
                <a:spcPct val="90000"/>
              </a:lnSpc>
              <a:tabLst>
                <a:tab pos="635000" algn="l"/>
                <a:tab pos="2568575" algn="l"/>
              </a:tabLst>
            </a:pPr>
            <a:r>
              <a:rPr lang="en-US" altLang="zh-CN" sz="2400" i="1" dirty="0" smtClean="0">
                <a:latin typeface="华文新魏" panose="02010800040101010101" pitchFamily="2" charset="-122"/>
                <a:ea typeface="华文新魏" panose="02010800040101010101" pitchFamily="2" charset="-122"/>
              </a:rPr>
              <a:t>V(</a:t>
            </a:r>
            <a:r>
              <a:rPr lang="en-US" altLang="zh-CN" sz="2400" i="1" dirty="0" err="1" smtClean="0">
                <a:latin typeface="华文新魏" panose="02010800040101010101" pitchFamily="2" charset="-122"/>
                <a:ea typeface="华文新魏" panose="02010800040101010101" pitchFamily="2" charset="-122"/>
              </a:rPr>
              <a:t>sno</a:t>
            </a:r>
            <a:r>
              <a:rPr lang="en-US" altLang="zh-CN" sz="2400" i="1" dirty="0" smtClean="0">
                <a:latin typeface="华文新魏" panose="02010800040101010101" pitchFamily="2" charset="-122"/>
                <a:ea typeface="华文新魏" panose="02010800040101010101" pitchFamily="2" charset="-122"/>
              </a:rPr>
              <a:t>, </a:t>
            </a:r>
            <a:r>
              <a:rPr lang="en-US" altLang="zh-CN" sz="2400" i="1" dirty="0" err="1" smtClean="0">
                <a:latin typeface="华文新魏" panose="02010800040101010101" pitchFamily="2" charset="-122"/>
                <a:ea typeface="华文新魏" panose="02010800040101010101" pitchFamily="2" charset="-122"/>
              </a:rPr>
              <a:t>sc</a:t>
            </a:r>
            <a:r>
              <a:rPr lang="en-US" altLang="zh-CN" sz="2400" i="1" dirty="0" smtClean="0">
                <a:latin typeface="华文新魏" panose="02010800040101010101" pitchFamily="2" charset="-122"/>
                <a:ea typeface="华文新魏" panose="02010800040101010101" pitchFamily="2" charset="-122"/>
              </a:rPr>
              <a:t>)</a:t>
            </a:r>
            <a:r>
              <a:rPr lang="en-US" altLang="zh-CN" sz="2400" dirty="0" smtClean="0">
                <a:latin typeface="华文新魏" panose="02010800040101010101" pitchFamily="2" charset="-122"/>
                <a:ea typeface="华文新魏" panose="02010800040101010101" pitchFamily="2" charset="-122"/>
              </a:rPr>
              <a:t> = 2500 </a:t>
            </a:r>
            <a:r>
              <a:rPr lang="zh-CN" altLang="en-US" sz="2400" dirty="0" smtClean="0">
                <a:latin typeface="华文新魏" panose="02010800040101010101" pitchFamily="2" charset="-122"/>
                <a:ea typeface="华文新魏" panose="02010800040101010101" pitchFamily="2" charset="-122"/>
              </a:rPr>
              <a:t>，这意味着，平均每个选课的学生选了 </a:t>
            </a:r>
            <a:r>
              <a:rPr lang="en-US" altLang="zh-CN" sz="2400" dirty="0" smtClean="0">
                <a:latin typeface="华文新魏" panose="02010800040101010101" pitchFamily="2" charset="-122"/>
                <a:ea typeface="华文新魏" panose="02010800040101010101" pitchFamily="2" charset="-122"/>
              </a:rPr>
              <a:t>4 </a:t>
            </a:r>
            <a:r>
              <a:rPr lang="zh-CN" altLang="en-US" sz="2400" dirty="0" smtClean="0">
                <a:latin typeface="华文新魏" panose="02010800040101010101" pitchFamily="2" charset="-122"/>
                <a:ea typeface="华文新魏" panose="02010800040101010101" pitchFamily="2" charset="-122"/>
              </a:rPr>
              <a:t>门课程</a:t>
            </a:r>
          </a:p>
          <a:p>
            <a:pPr lvl="1" algn="l">
              <a:lnSpc>
                <a:spcPct val="90000"/>
              </a:lnSpc>
              <a:tabLst>
                <a:tab pos="635000" algn="l"/>
                <a:tab pos="2568575" algn="l"/>
              </a:tabLst>
            </a:pPr>
            <a:r>
              <a:rPr lang="en-US" altLang="zh-CN" sz="1800" i="1" dirty="0" err="1" smtClean="0">
                <a:latin typeface="华文新魏" panose="02010800040101010101" pitchFamily="2" charset="-122"/>
                <a:ea typeface="华文新魏" panose="02010800040101010101" pitchFamily="2" charset="-122"/>
              </a:rPr>
              <a:t>sc</a:t>
            </a:r>
            <a:r>
              <a:rPr lang="en-US" altLang="zh-CN" sz="1800" i="1" dirty="0" smtClean="0">
                <a:latin typeface="华文新魏" panose="02010800040101010101" pitchFamily="2" charset="-122"/>
                <a:ea typeface="华文新魏" panose="02010800040101010101" pitchFamily="2" charset="-122"/>
              </a:rPr>
              <a:t> </a:t>
            </a:r>
            <a:r>
              <a:rPr lang="zh-CN" altLang="en-US" sz="1800" dirty="0" smtClean="0">
                <a:latin typeface="华文新魏" panose="02010800040101010101" pitchFamily="2" charset="-122"/>
                <a:ea typeface="华文新魏" panose="02010800040101010101" pitchFamily="2" charset="-122"/>
              </a:rPr>
              <a:t>上的属性</a:t>
            </a:r>
            <a:r>
              <a:rPr lang="zh-CN" altLang="en-US" sz="1800" i="1" dirty="0" smtClean="0">
                <a:latin typeface="华文新魏" panose="02010800040101010101" pitchFamily="2" charset="-122"/>
                <a:ea typeface="华文新魏" panose="02010800040101010101" pitchFamily="2" charset="-122"/>
              </a:rPr>
              <a:t> </a:t>
            </a:r>
            <a:r>
              <a:rPr lang="en-US" altLang="zh-CN" sz="1800" i="1" dirty="0" err="1" smtClean="0">
                <a:latin typeface="华文新魏" panose="02010800040101010101" pitchFamily="2" charset="-122"/>
                <a:ea typeface="华文新魏" panose="02010800040101010101" pitchFamily="2" charset="-122"/>
              </a:rPr>
              <a:t>sno</a:t>
            </a:r>
            <a:r>
              <a:rPr lang="en-US" altLang="zh-CN" sz="1800" i="1" dirty="0" smtClean="0">
                <a:latin typeface="华文新魏" panose="02010800040101010101" pitchFamily="2" charset="-122"/>
                <a:ea typeface="华文新魏" panose="02010800040101010101" pitchFamily="2" charset="-122"/>
              </a:rPr>
              <a:t>  </a:t>
            </a:r>
            <a:r>
              <a:rPr lang="zh-CN" altLang="en-US" sz="1800" dirty="0" smtClean="0">
                <a:latin typeface="华文新魏" panose="02010800040101010101" pitchFamily="2" charset="-122"/>
                <a:ea typeface="华文新魏" panose="02010800040101010101" pitchFamily="2" charset="-122"/>
              </a:rPr>
              <a:t>是一个参照 </a:t>
            </a:r>
            <a:r>
              <a:rPr lang="en-US" altLang="zh-CN" sz="1800" i="1" dirty="0" smtClean="0">
                <a:latin typeface="华文新魏" panose="02010800040101010101" pitchFamily="2" charset="-122"/>
                <a:ea typeface="华文新魏" panose="02010800040101010101" pitchFamily="2" charset="-122"/>
              </a:rPr>
              <a:t>student </a:t>
            </a:r>
            <a:r>
              <a:rPr lang="zh-CN" altLang="en-US" sz="1800" dirty="0" smtClean="0">
                <a:latin typeface="华文新魏" panose="02010800040101010101" pitchFamily="2" charset="-122"/>
                <a:ea typeface="华文新魏" panose="02010800040101010101" pitchFamily="2" charset="-122"/>
              </a:rPr>
              <a:t>的外码</a:t>
            </a:r>
          </a:p>
          <a:p>
            <a:pPr lvl="1" algn="l">
              <a:lnSpc>
                <a:spcPct val="90000"/>
              </a:lnSpc>
              <a:tabLst>
                <a:tab pos="635000" algn="l"/>
                <a:tab pos="2568575" algn="l"/>
              </a:tabLst>
            </a:pPr>
            <a:r>
              <a:rPr lang="en-US" altLang="zh-CN" sz="1800" i="1" dirty="0" smtClean="0">
                <a:latin typeface="华文新魏" panose="02010800040101010101" pitchFamily="2" charset="-122"/>
                <a:ea typeface="华文新魏" panose="02010800040101010101" pitchFamily="2" charset="-122"/>
              </a:rPr>
              <a:t>V</a:t>
            </a:r>
            <a:r>
              <a:rPr lang="en-US" altLang="zh-CN" sz="1800" dirty="0" smtClean="0">
                <a:latin typeface="华文新魏" panose="02010800040101010101" pitchFamily="2" charset="-122"/>
                <a:ea typeface="华文新魏" panose="02010800040101010101" pitchFamily="2" charset="-122"/>
              </a:rPr>
              <a:t>(</a:t>
            </a:r>
            <a:r>
              <a:rPr lang="en-US" altLang="zh-CN" sz="1800" i="1" dirty="0" err="1" smtClean="0">
                <a:latin typeface="华文新魏" panose="02010800040101010101" pitchFamily="2" charset="-122"/>
                <a:ea typeface="华文新魏" panose="02010800040101010101" pitchFamily="2" charset="-122"/>
              </a:rPr>
              <a:t>sno</a:t>
            </a:r>
            <a:r>
              <a:rPr lang="en-US" altLang="zh-CN" sz="1800" i="1" dirty="0" smtClean="0">
                <a:latin typeface="华文新魏" panose="02010800040101010101" pitchFamily="2" charset="-122"/>
                <a:ea typeface="华文新魏" panose="02010800040101010101" pitchFamily="2" charset="-122"/>
              </a:rPr>
              <a:t>, student</a:t>
            </a:r>
            <a:r>
              <a:rPr lang="en-US" altLang="zh-CN" sz="1800" dirty="0" smtClean="0">
                <a:latin typeface="华文新魏" panose="02010800040101010101" pitchFamily="2" charset="-122"/>
                <a:ea typeface="华文新魏" panose="02010800040101010101" pitchFamily="2" charset="-122"/>
              </a:rPr>
              <a:t>)</a:t>
            </a:r>
            <a:r>
              <a:rPr lang="en-US" altLang="zh-CN" sz="1800" i="1" dirty="0" smtClean="0">
                <a:latin typeface="华文新魏" panose="02010800040101010101" pitchFamily="2" charset="-122"/>
                <a:ea typeface="华文新魏" panose="02010800040101010101" pitchFamily="2" charset="-122"/>
              </a:rPr>
              <a:t> = </a:t>
            </a:r>
            <a:r>
              <a:rPr lang="en-US" altLang="zh-CN" sz="1800" dirty="0" smtClean="0">
                <a:latin typeface="华文新魏" panose="02010800040101010101" pitchFamily="2" charset="-122"/>
                <a:ea typeface="华文新魏" panose="02010800040101010101" pitchFamily="2" charset="-122"/>
              </a:rPr>
              <a:t>5000 (</a:t>
            </a:r>
            <a:r>
              <a:rPr lang="en-US" altLang="zh-CN" sz="1800" dirty="0" err="1" smtClean="0">
                <a:latin typeface="华文新魏" panose="02010800040101010101" pitchFamily="2" charset="-122"/>
                <a:ea typeface="华文新魏" panose="02010800040101010101" pitchFamily="2" charset="-122"/>
              </a:rPr>
              <a:t>sno</a:t>
            </a:r>
            <a:r>
              <a:rPr lang="zh-CN" altLang="en-US" sz="1800" dirty="0" smtClean="0">
                <a:latin typeface="华文新魏" panose="02010800040101010101" pitchFamily="2" charset="-122"/>
                <a:ea typeface="华文新魏" panose="02010800040101010101" pitchFamily="2" charset="-122"/>
              </a:rPr>
              <a:t>是</a:t>
            </a:r>
            <a:r>
              <a:rPr lang="zh-CN" altLang="en-US" sz="1800" i="1" dirty="0" smtClean="0">
                <a:latin typeface="华文新魏" panose="02010800040101010101" pitchFamily="2" charset="-122"/>
                <a:ea typeface="华文新魏" panose="02010800040101010101" pitchFamily="2" charset="-122"/>
              </a:rPr>
              <a:t>主码</a:t>
            </a:r>
            <a:r>
              <a:rPr lang="en-US" altLang="zh-CN" sz="1800" dirty="0" smtClean="0">
                <a:latin typeface="华文新魏" panose="02010800040101010101" pitchFamily="2" charset="-122"/>
                <a:ea typeface="华文新魏" panose="02010800040101010101" pitchFamily="2" charset="-122"/>
              </a:rPr>
              <a:t>)</a:t>
            </a:r>
          </a:p>
          <a:p>
            <a:pPr algn="l">
              <a:lnSpc>
                <a:spcPct val="90000"/>
              </a:lnSpc>
              <a:buFont typeface="Monotype Sorts"/>
              <a:buNone/>
              <a:tabLst>
                <a:tab pos="635000" algn="l"/>
                <a:tab pos="2568575" algn="l"/>
              </a:tabLst>
            </a:pPr>
            <a:r>
              <a:rPr lang="en-US" altLang="zh-CN" sz="2000" i="1" dirty="0" smtClean="0">
                <a:latin typeface="华文新魏" panose="02010800040101010101" pitchFamily="2" charset="-122"/>
                <a:ea typeface="华文新魏" panose="02010800040101010101" pitchFamily="2" charset="-122"/>
              </a:rPr>
              <a:t>	</a:t>
            </a:r>
          </a:p>
        </p:txBody>
      </p:sp>
      <p:sp>
        <p:nvSpPr>
          <p:cNvPr id="73732" name="AutoShape 4"/>
          <p:cNvSpPr>
            <a:spLocks noChangeArrowheads="1"/>
          </p:cNvSpPr>
          <p:nvPr/>
        </p:nvSpPr>
        <p:spPr bwMode="auto">
          <a:xfrm rot="5400000">
            <a:off x="2674937" y="151606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73733"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EA0C788-5191-46B0-8F58-9FB633E5B36E}" type="slidenum">
              <a:rPr altLang="en-US" noProof="1">
                <a:solidFill>
                  <a:schemeClr val="accent2"/>
                </a:solidFill>
                <a:latin typeface="Times New Roman" panose="02020603050405020304" pitchFamily="18" charset="0"/>
                <a:ea typeface="华文楷体" panose="02010600040101010101" pitchFamily="2" charset="-122"/>
              </a:rPr>
              <a:pPr/>
              <a:t>27</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pPr>
              <a:defRPr/>
            </a:pPr>
            <a:r>
              <a:rPr kumimoji="1" lang="zh-CN" altLang="en-US" dirty="0" smtClean="0">
                <a:latin typeface="+mj-ea"/>
              </a:rPr>
              <a:t>连接运算结果大小的估计</a:t>
            </a:r>
          </a:p>
        </p:txBody>
      </p:sp>
      <p:sp>
        <p:nvSpPr>
          <p:cNvPr id="74755" name="Rectangle 3"/>
          <p:cNvSpPr>
            <a:spLocks noGrp="1" noChangeArrowheads="1"/>
          </p:cNvSpPr>
          <p:nvPr>
            <p:ph idx="1"/>
          </p:nvPr>
        </p:nvSpPr>
        <p:spPr>
          <a:xfrm>
            <a:off x="457200" y="1536700"/>
            <a:ext cx="8008938" cy="5014913"/>
          </a:xfrm>
        </p:spPr>
        <p:txBody>
          <a:bodyPr/>
          <a:lstStyle/>
          <a:p>
            <a:pPr algn="l"/>
            <a:r>
              <a:rPr lang="zh-CN" altLang="en-US" sz="2400" dirty="0" smtClean="0">
                <a:latin typeface="华文新魏" panose="02010800040101010101" pitchFamily="2" charset="-122"/>
                <a:ea typeface="华文新魏" panose="02010800040101010101" pitchFamily="2" charset="-122"/>
              </a:rPr>
              <a:t>笛卡尔积 </a:t>
            </a:r>
            <a:r>
              <a:rPr lang="en-US" altLang="zh-CN" sz="2400" i="1" dirty="0" smtClean="0">
                <a:latin typeface="华文新魏" panose="02010800040101010101" pitchFamily="2" charset="-122"/>
                <a:ea typeface="华文新魏" panose="02010800040101010101" pitchFamily="2" charset="-122"/>
              </a:rPr>
              <a:t>r</a:t>
            </a:r>
            <a:r>
              <a:rPr lang="en-US" altLang="zh-CN" sz="2400" dirty="0" smtClean="0">
                <a:latin typeface="华文新魏" panose="02010800040101010101" pitchFamily="2" charset="-122"/>
                <a:ea typeface="华文新魏" panose="02010800040101010101" pitchFamily="2" charset="-122"/>
              </a:rPr>
              <a:t>  x </a:t>
            </a:r>
            <a:r>
              <a:rPr lang="en-US" altLang="zh-CN" sz="2400" i="1" dirty="0" smtClean="0">
                <a:latin typeface="华文新魏" panose="02010800040101010101" pitchFamily="2" charset="-122"/>
                <a:ea typeface="华文新魏" panose="02010800040101010101" pitchFamily="2" charset="-122"/>
              </a:rPr>
              <a:t>s </a:t>
            </a:r>
            <a:r>
              <a:rPr lang="zh-CN" altLang="en-US" sz="2400" dirty="0" smtClean="0">
                <a:latin typeface="华文新魏" panose="02010800040101010101" pitchFamily="2" charset="-122"/>
                <a:ea typeface="华文新魏" panose="02010800040101010101" pitchFamily="2" charset="-122"/>
              </a:rPr>
              <a:t>包含 </a:t>
            </a:r>
            <a:r>
              <a:rPr lang="en-US" altLang="zh-CN" sz="2400" i="1" dirty="0" err="1" smtClean="0">
                <a:latin typeface="华文新魏" panose="02010800040101010101" pitchFamily="2" charset="-122"/>
                <a:ea typeface="华文新魏" panose="02010800040101010101" pitchFamily="2" charset="-122"/>
              </a:rPr>
              <a:t>n</a:t>
            </a:r>
            <a:r>
              <a:rPr lang="en-US" altLang="zh-CN" sz="2400" i="1" baseline="-25000" dirty="0" err="1" smtClean="0">
                <a:latin typeface="华文新魏" panose="02010800040101010101" pitchFamily="2" charset="-122"/>
                <a:ea typeface="华文新魏" panose="02010800040101010101" pitchFamily="2" charset="-122"/>
              </a:rPr>
              <a:t>r</a:t>
            </a:r>
            <a:r>
              <a:rPr lang="en-US" altLang="zh-CN" sz="2400" i="1" baseline="-25000" dirty="0" smtClean="0">
                <a:latin typeface="华文新魏" panose="02010800040101010101" pitchFamily="2" charset="-122"/>
                <a:ea typeface="华文新魏" panose="02010800040101010101" pitchFamily="2" charset="-122"/>
              </a:rPr>
              <a:t> </a:t>
            </a:r>
            <a:r>
              <a:rPr lang="en-US" altLang="zh-CN" sz="2400" i="1" dirty="0" smtClean="0">
                <a:latin typeface="华文新魏" panose="02010800040101010101" pitchFamily="2" charset="-122"/>
                <a:ea typeface="华文新魏" panose="02010800040101010101" pitchFamily="2" charset="-122"/>
              </a:rPr>
              <a:t>*n</a:t>
            </a:r>
            <a:r>
              <a:rPr lang="en-US" altLang="zh-CN" sz="2400" i="1" baseline="-25000" dirty="0" smtClean="0">
                <a:latin typeface="华文新魏" panose="02010800040101010101" pitchFamily="2" charset="-122"/>
                <a:ea typeface="华文新魏" panose="02010800040101010101" pitchFamily="2" charset="-122"/>
              </a:rPr>
              <a:t>s</a:t>
            </a:r>
            <a:r>
              <a:rPr lang="en-US" altLang="zh-CN" sz="2400" i="1"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个元组，每个元组占用 </a:t>
            </a:r>
            <a:r>
              <a:rPr lang="en-US" altLang="zh-CN" sz="2400" i="1" dirty="0" err="1" smtClean="0">
                <a:latin typeface="华文新魏" panose="02010800040101010101" pitchFamily="2" charset="-122"/>
                <a:ea typeface="华文新魏" panose="02010800040101010101" pitchFamily="2" charset="-122"/>
              </a:rPr>
              <a:t>s</a:t>
            </a:r>
            <a:r>
              <a:rPr lang="en-US" altLang="zh-CN" sz="2400" i="1" baseline="-25000" dirty="0" err="1" smtClean="0">
                <a:latin typeface="华文新魏" panose="02010800040101010101" pitchFamily="2" charset="-122"/>
                <a:ea typeface="华文新魏" panose="02010800040101010101" pitchFamily="2" charset="-122"/>
              </a:rPr>
              <a:t>r</a:t>
            </a:r>
            <a:r>
              <a:rPr lang="en-US" altLang="zh-CN" sz="2400" i="1" dirty="0" smtClean="0">
                <a:latin typeface="华文新魏" panose="02010800040101010101" pitchFamily="2" charset="-122"/>
                <a:ea typeface="华文新魏" panose="02010800040101010101" pitchFamily="2" charset="-122"/>
              </a:rPr>
              <a:t> + </a:t>
            </a:r>
            <a:r>
              <a:rPr lang="en-US" altLang="zh-CN" sz="2400" i="1" dirty="0" err="1" smtClean="0">
                <a:latin typeface="华文新魏" panose="02010800040101010101" pitchFamily="2" charset="-122"/>
                <a:ea typeface="华文新魏" panose="02010800040101010101" pitchFamily="2" charset="-122"/>
              </a:rPr>
              <a:t>s</a:t>
            </a:r>
            <a:r>
              <a:rPr lang="en-US" altLang="zh-CN" sz="2400" i="1" baseline="-25000" dirty="0" err="1" smtClean="0">
                <a:latin typeface="华文新魏" panose="02010800040101010101" pitchFamily="2" charset="-122"/>
                <a:ea typeface="华文新魏" panose="02010800040101010101" pitchFamily="2" charset="-122"/>
              </a:rPr>
              <a:t>s</a:t>
            </a:r>
            <a:r>
              <a:rPr lang="en-US" altLang="zh-CN" sz="2400" i="1"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个字节</a:t>
            </a:r>
          </a:p>
          <a:p>
            <a:pPr algn="l"/>
            <a:r>
              <a:rPr lang="zh-CN" altLang="en-US" sz="2400" dirty="0" smtClean="0">
                <a:latin typeface="华文新魏" panose="02010800040101010101" pitchFamily="2" charset="-122"/>
                <a:ea typeface="华文新魏" panose="02010800040101010101" pitchFamily="2" charset="-122"/>
              </a:rPr>
              <a:t>若 </a:t>
            </a:r>
            <a:r>
              <a:rPr lang="en-US" altLang="zh-CN" sz="2400" dirty="0" smtClean="0">
                <a:latin typeface="华文新魏" panose="02010800040101010101" pitchFamily="2" charset="-122"/>
                <a:ea typeface="华文新魏" panose="02010800040101010101" pitchFamily="2" charset="-122"/>
              </a:rPr>
              <a:t>R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S = ,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二者没有共同的属性，则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r </a:t>
            </a:r>
            <a:r>
              <a:rPr lang="zh-CN" altLang="zh-CN" sz="2400" dirty="0" smtClean="0">
                <a:latin typeface="华文新魏" panose="02010800040101010101" pitchFamily="2" charset="-122"/>
                <a:ea typeface="华文新魏" panose="02010800040101010101" pitchFamily="2" charset="-122"/>
              </a:rPr>
              <a:t>⋈</a:t>
            </a:r>
            <a:r>
              <a:rPr lang="en-US" altLang="zh-CN" sz="2400"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s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与</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r x s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结果一样</a:t>
            </a:r>
          </a:p>
          <a:p>
            <a:pPr algn="l"/>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若 </a:t>
            </a:r>
            <a:r>
              <a:rPr lang="en-US" altLang="zh-CN" sz="2400" i="1" dirty="0" smtClean="0">
                <a:latin typeface="华文新魏" panose="02010800040101010101" pitchFamily="2" charset="-122"/>
                <a:ea typeface="华文新魏" panose="02010800040101010101" pitchFamily="2" charset="-122"/>
              </a:rPr>
              <a:t>R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是</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R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的码，则可知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s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的一个元组至多与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r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的一个元组相连接</a:t>
            </a:r>
          </a:p>
          <a:p>
            <a:pPr lvl="1" algn="l"/>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因此， </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r  </a:t>
            </a:r>
            <a:r>
              <a:rPr lang="zh-CN" altLang="zh-CN" sz="2000" dirty="0" smtClean="0">
                <a:latin typeface="华文新魏" panose="02010800040101010101" pitchFamily="2" charset="-122"/>
                <a:ea typeface="华文新魏" panose="02010800040101010101" pitchFamily="2" charset="-122"/>
              </a:rPr>
              <a:t>⋈</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的元组数不会超过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s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中元组的数目</a:t>
            </a:r>
            <a:endParaRPr lang="en-US" altLang="zh-CN" sz="2000" dirty="0" smtClean="0">
              <a:latin typeface="华文新魏" panose="02010800040101010101" pitchFamily="2" charset="-122"/>
              <a:ea typeface="华文新魏" panose="02010800040101010101" pitchFamily="2" charset="-122"/>
              <a:sym typeface="Symbol" panose="05050102010706020507" pitchFamily="18" charset="2"/>
            </a:endParaRPr>
          </a:p>
          <a:p>
            <a:pPr lvl="1" algn="l"/>
            <a:r>
              <a:rPr lang="en-US" altLang="zh-CN" sz="2000" i="1" dirty="0">
                <a:latin typeface="华文新魏" panose="02010800040101010101" pitchFamily="2" charset="-122"/>
                <a:ea typeface="华文新魏" panose="02010800040101010101" pitchFamily="2" charset="-122"/>
              </a:rPr>
              <a:t>R </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000" i="1" dirty="0">
                <a:latin typeface="华文新魏" panose="02010800040101010101" pitchFamily="2" charset="-122"/>
                <a:ea typeface="华文新魏" panose="02010800040101010101" pitchFamily="2" charset="-122"/>
                <a:sym typeface="Symbol" panose="05050102010706020507" pitchFamily="18" charset="2"/>
              </a:rPr>
              <a:t>S</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是</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S </a:t>
            </a:r>
            <a:r>
              <a:rPr lang="zh-CN" altLang="en-US" sz="2000" dirty="0">
                <a:latin typeface="华文新魏" panose="02010800040101010101" pitchFamily="2" charset="-122"/>
                <a:ea typeface="华文新魏" panose="02010800040101010101" pitchFamily="2" charset="-122"/>
                <a:sym typeface="Symbol" panose="05050102010706020507" pitchFamily="18" charset="2"/>
              </a:rPr>
              <a:t>的</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码，与上述情况类似</a:t>
            </a:r>
            <a:endParaRPr lang="zh-CN" altLang="en-US" sz="2000" i="1" dirty="0" smtClean="0">
              <a:latin typeface="华文新魏" panose="02010800040101010101" pitchFamily="2" charset="-122"/>
              <a:ea typeface="华文新魏" panose="02010800040101010101" pitchFamily="2" charset="-122"/>
              <a:sym typeface="Symbol" panose="05050102010706020507" pitchFamily="18" charset="2"/>
            </a:endParaRPr>
          </a:p>
          <a:p>
            <a:pPr algn="l"/>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若 </a:t>
            </a:r>
            <a:r>
              <a:rPr lang="en-US" altLang="zh-CN" sz="2400" i="1" dirty="0" smtClean="0">
                <a:latin typeface="华文新魏" panose="02010800040101010101" pitchFamily="2" charset="-122"/>
                <a:ea typeface="华文新魏" panose="02010800040101010101" pitchFamily="2" charset="-122"/>
              </a:rPr>
              <a:t>R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构成了</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中参照 </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R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的外码， </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zh-CN" sz="2400" dirty="0" smtClean="0">
                <a:latin typeface="华文新魏" panose="02010800040101010101" pitchFamily="2" charset="-122"/>
                <a:ea typeface="华文新魏" panose="02010800040101010101" pitchFamily="2" charset="-122"/>
              </a:rPr>
              <a:t>⋈</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中的元组数正好与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s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中的元组数相等</a:t>
            </a:r>
            <a:endParaRPr lang="zh-CN" altLang="en-US" sz="2400" i="1" dirty="0" smtClean="0">
              <a:latin typeface="华文新魏" panose="02010800040101010101" pitchFamily="2" charset="-122"/>
              <a:ea typeface="华文新魏" panose="02010800040101010101" pitchFamily="2" charset="-122"/>
              <a:sym typeface="Symbol" panose="05050102010706020507" pitchFamily="18" charset="2"/>
            </a:endParaRPr>
          </a:p>
          <a:p>
            <a:pPr lvl="1" algn="l"/>
            <a:r>
              <a:rPr lang="en-US" altLang="zh-CN" sz="1800" i="1" dirty="0" smtClean="0">
                <a:latin typeface="华文新魏" panose="02010800040101010101" pitchFamily="2" charset="-122"/>
                <a:ea typeface="华文新魏" panose="02010800040101010101" pitchFamily="2" charset="-122"/>
              </a:rPr>
              <a:t>R </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1800" i="1" dirty="0"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是参照 </a:t>
            </a:r>
            <a:r>
              <a:rPr lang="en-US" altLang="zh-CN" sz="1800" i="1" dirty="0"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的外码的例子，与之对称</a:t>
            </a:r>
          </a:p>
          <a:p>
            <a:pPr lvl="1" algn="l"/>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在查询 </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student  </a:t>
            </a:r>
            <a:r>
              <a:rPr lang="zh-CN" altLang="zh-CN" sz="2000" dirty="0" smtClean="0">
                <a:latin typeface="华文新魏" panose="02010800040101010101" pitchFamily="2" charset="-122"/>
                <a:ea typeface="华文新魏" panose="02010800040101010101" pitchFamily="2" charset="-122"/>
              </a:rPr>
              <a:t>⋈</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sc</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的例子中，</a:t>
            </a:r>
            <a:r>
              <a:rPr lang="en-US" altLang="zh-CN" sz="2000" i="1" dirty="0" err="1" smtClean="0">
                <a:latin typeface="华文新魏" panose="02010800040101010101" pitchFamily="2" charset="-122"/>
                <a:ea typeface="华文新魏" panose="02010800040101010101" pitchFamily="2" charset="-122"/>
                <a:sym typeface="Symbol" panose="05050102010706020507" pitchFamily="18" charset="2"/>
              </a:rPr>
              <a:t>sc</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中的 </a:t>
            </a:r>
            <a:r>
              <a:rPr lang="en-US" altLang="zh-CN" sz="2000" dirty="0" err="1" smtClean="0">
                <a:latin typeface="华文新魏" panose="02010800040101010101" pitchFamily="2" charset="-122"/>
                <a:ea typeface="华文新魏" panose="02010800040101010101" pitchFamily="2" charset="-122"/>
                <a:sym typeface="Symbol" panose="05050102010706020507" pitchFamily="18" charset="2"/>
              </a:rPr>
              <a:t>sno</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是一个参照 </a:t>
            </a:r>
            <a:r>
              <a:rPr lang="en-US" altLang="zh-CN" sz="2000" i="1" dirty="0" smtClean="0">
                <a:latin typeface="华文新魏" panose="02010800040101010101" pitchFamily="2" charset="-122"/>
                <a:ea typeface="华文新魏" panose="02010800040101010101" pitchFamily="2" charset="-122"/>
                <a:sym typeface="Symbol" panose="05050102010706020507" pitchFamily="18" charset="2"/>
              </a:rPr>
              <a:t>student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的外码，</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结果与 </a:t>
            </a:r>
            <a:r>
              <a:rPr lang="en-US" altLang="zh-CN" sz="1800" i="1" dirty="0" err="1" smtClean="0">
                <a:latin typeface="华文新魏" panose="02010800040101010101" pitchFamily="2" charset="-122"/>
                <a:ea typeface="华文新魏" panose="02010800040101010101" pitchFamily="2" charset="-122"/>
                <a:sym typeface="Symbol" panose="05050102010706020507" pitchFamily="18" charset="2"/>
              </a:rPr>
              <a:t>n</a:t>
            </a:r>
            <a:r>
              <a:rPr lang="en-US" altLang="zh-CN" sz="1800" i="1" baseline="-25000" dirty="0" err="1" smtClean="0">
                <a:latin typeface="华文新魏" panose="02010800040101010101" pitchFamily="2" charset="-122"/>
                <a:ea typeface="华文新魏" panose="02010800040101010101" pitchFamily="2" charset="-122"/>
                <a:sym typeface="Symbol" panose="05050102010706020507" pitchFamily="18" charset="2"/>
              </a:rPr>
              <a:t>sc</a:t>
            </a:r>
            <a:r>
              <a:rPr lang="en-US" altLang="zh-CN" sz="1800" i="1"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完全相同，是 </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10000 </a:t>
            </a:r>
          </a:p>
        </p:txBody>
      </p:sp>
      <p:sp>
        <p:nvSpPr>
          <p:cNvPr id="74756" name="AutoShape 4"/>
          <p:cNvSpPr>
            <a:spLocks noChangeArrowheads="1"/>
          </p:cNvSpPr>
          <p:nvPr/>
        </p:nvSpPr>
        <p:spPr bwMode="auto">
          <a:xfrm rot="5400000">
            <a:off x="6267450" y="348456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74758" name="AutoShape 6"/>
          <p:cNvSpPr>
            <a:spLocks noChangeArrowheads="1"/>
          </p:cNvSpPr>
          <p:nvPr/>
        </p:nvSpPr>
        <p:spPr bwMode="auto">
          <a:xfrm rot="5400000">
            <a:off x="3906837" y="197643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74759" name="AutoShape 7"/>
          <p:cNvSpPr>
            <a:spLocks noChangeArrowheads="1"/>
          </p:cNvSpPr>
          <p:nvPr/>
        </p:nvSpPr>
        <p:spPr bwMode="auto">
          <a:xfrm rot="5400000">
            <a:off x="3319462" y="457358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74760"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72E1DBE-3CC1-4D88-9241-18480449E060}" type="slidenum">
              <a:rPr altLang="en-US" noProof="1">
                <a:solidFill>
                  <a:schemeClr val="accent2"/>
                </a:solidFill>
                <a:latin typeface="Times New Roman" panose="02020603050405020304" pitchFamily="18" charset="0"/>
                <a:ea typeface="华文楷体" panose="02010600040101010101" pitchFamily="2" charset="-122"/>
              </a:rPr>
              <a:pPr/>
              <a:t>28</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
        <p:nvSpPr>
          <p:cNvPr id="10" name="AutoShape 31"/>
          <p:cNvSpPr>
            <a:spLocks noChangeArrowheads="1"/>
          </p:cNvSpPr>
          <p:nvPr/>
        </p:nvSpPr>
        <p:spPr bwMode="auto">
          <a:xfrm>
            <a:off x="1325562" y="381000"/>
            <a:ext cx="2174875" cy="860425"/>
          </a:xfrm>
          <a:prstGeom prst="wedgeEllipseCallout">
            <a:avLst>
              <a:gd name="adj1" fmla="val -39470"/>
              <a:gd name="adj2" fmla="val 192340"/>
            </a:avLst>
          </a:prstGeom>
          <a:solidFill>
            <a:schemeClr val="accent6">
              <a:lumMod val="10000"/>
              <a:lumOff val="90000"/>
            </a:schemeClr>
          </a:solidFill>
          <a:ln w="9525">
            <a:solidFill>
              <a:schemeClr val="bg2"/>
            </a:solidFill>
            <a:miter lim="800000"/>
            <a:headEnd/>
            <a:tailEnd/>
          </a:ln>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buFont typeface="Arial" panose="020B0604020202020204" pitchFamily="34" charset="0"/>
              <a:buNone/>
            </a:pPr>
            <a:r>
              <a:rPr lang="zh-CN" altLang="en-US" sz="1800" dirty="0" smtClean="0">
                <a:solidFill>
                  <a:schemeClr val="bg2"/>
                </a:solidFill>
                <a:ea typeface="华文新魏" panose="02010800040101010101" pitchFamily="2" charset="-122"/>
              </a:rPr>
              <a:t>关系模式</a:t>
            </a:r>
            <a:r>
              <a:rPr lang="en-US" altLang="zh-CN" sz="1800" dirty="0" smtClean="0">
                <a:solidFill>
                  <a:schemeClr val="bg2"/>
                </a:solidFill>
                <a:ea typeface="华文新魏" panose="02010800040101010101" pitchFamily="2" charset="-122"/>
              </a:rPr>
              <a:t>R</a:t>
            </a:r>
            <a:r>
              <a:rPr lang="zh-CN" altLang="en-US" sz="1800" dirty="0" smtClean="0">
                <a:solidFill>
                  <a:schemeClr val="bg2"/>
                </a:solidFill>
                <a:ea typeface="华文新魏" panose="02010800040101010101" pitchFamily="2" charset="-122"/>
              </a:rPr>
              <a:t>和</a:t>
            </a:r>
            <a:r>
              <a:rPr lang="en-US" altLang="zh-CN" sz="1800" dirty="0" smtClean="0">
                <a:solidFill>
                  <a:schemeClr val="bg2"/>
                </a:solidFill>
                <a:ea typeface="华文新魏" panose="02010800040101010101" pitchFamily="2" charset="-122"/>
              </a:rPr>
              <a:t>S</a:t>
            </a:r>
            <a:r>
              <a:rPr lang="zh-CN" altLang="en-US" sz="1800" dirty="0" smtClean="0">
                <a:solidFill>
                  <a:schemeClr val="bg2"/>
                </a:solidFill>
                <a:ea typeface="华文新魏" panose="02010800040101010101" pitchFamily="2" charset="-122"/>
              </a:rPr>
              <a:t>的相同属性</a:t>
            </a:r>
            <a:endParaRPr lang="zh-CN" altLang="zh-CN" sz="1800" dirty="0">
              <a:solidFill>
                <a:schemeClr val="bg2"/>
              </a:solidFill>
              <a:ea typeface="华文新魏" panose="02010800040101010101" pitchFamily="2" charset="-122"/>
            </a:endParaRPr>
          </a:p>
        </p:txBody>
      </p:sp>
      <p:pic>
        <p:nvPicPr>
          <p:cNvPr id="7" name="图片 6"/>
          <p:cNvPicPr>
            <a:picLocks noChangeAspect="1"/>
          </p:cNvPicPr>
          <p:nvPr/>
        </p:nvPicPr>
        <p:blipFill>
          <a:blip r:embed="rId4"/>
          <a:stretch>
            <a:fillRect/>
          </a:stretch>
        </p:blipFill>
        <p:spPr>
          <a:xfrm>
            <a:off x="3845318" y="1245059"/>
            <a:ext cx="4921651" cy="2340197"/>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100000">
                                          <p:val>
                                            <p:strVal val="#ppt_x"/>
                                          </p:val>
                                        </p:tav>
                                      </p:tavLst>
                                    </p:anim>
                                    <p:anim calcmode="lin" valueType="num">
                                      <p:cBhvr>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449263" y="311150"/>
            <a:ext cx="8077200" cy="609600"/>
          </a:xfrm>
        </p:spPr>
        <p:txBody>
          <a:bodyPr/>
          <a:lstStyle/>
          <a:p>
            <a:r>
              <a:rPr lang="zh-CN" altLang="en-US" smtClean="0">
                <a:latin typeface="隶书" panose="02010509060101010101" pitchFamily="49" charset="-122"/>
              </a:rPr>
              <a:t>连接运算结果大小的估计</a:t>
            </a:r>
            <a:r>
              <a:rPr lang="en-US" altLang="zh-CN" smtClean="0">
                <a:latin typeface="隶书" panose="02010509060101010101" pitchFamily="49" charset="-122"/>
              </a:rPr>
              <a:t>(</a:t>
            </a:r>
            <a:r>
              <a:rPr lang="zh-CN" altLang="en-US" smtClean="0">
                <a:latin typeface="隶书" panose="02010509060101010101" pitchFamily="49" charset="-122"/>
              </a:rPr>
              <a:t>续</a:t>
            </a:r>
            <a:r>
              <a:rPr lang="en-US" altLang="zh-CN" smtClean="0">
                <a:latin typeface="隶书" panose="02010509060101010101" pitchFamily="49" charset="-122"/>
              </a:rPr>
              <a:t>)</a:t>
            </a:r>
          </a:p>
        </p:txBody>
      </p:sp>
      <p:sp>
        <p:nvSpPr>
          <p:cNvPr id="7173" name="Rectangle 3"/>
          <p:cNvSpPr>
            <a:spLocks noGrp="1" noChangeArrowheads="1"/>
          </p:cNvSpPr>
          <p:nvPr>
            <p:ph idx="1"/>
          </p:nvPr>
        </p:nvSpPr>
        <p:spPr>
          <a:xfrm>
            <a:off x="415925" y="1565275"/>
            <a:ext cx="8382000" cy="4876800"/>
          </a:xfrm>
        </p:spPr>
        <p:txBody>
          <a:bodyPr/>
          <a:lstStyle/>
          <a:p>
            <a:pPr algn="l"/>
            <a:r>
              <a:rPr lang="zh-CN" altLang="en-US" sz="2400" dirty="0" smtClean="0">
                <a:latin typeface="华文新魏" panose="02010800040101010101" pitchFamily="2" charset="-122"/>
                <a:ea typeface="华文新魏" panose="02010800040101010101" pitchFamily="2" charset="-122"/>
              </a:rPr>
              <a:t>若 </a:t>
            </a:r>
            <a:r>
              <a:rPr lang="en-US" altLang="zh-CN" sz="2400" i="1" dirty="0" smtClean="0">
                <a:latin typeface="华文新魏" panose="02010800040101010101" pitchFamily="2" charset="-122"/>
                <a:ea typeface="华文新魏" panose="02010800040101010101" pitchFamily="2" charset="-122"/>
              </a:rPr>
              <a:t>R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S</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 {</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A</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既不是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R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的码也不是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S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的码，假定每个值等概率出现</a:t>
            </a:r>
            <a:endParaRPr lang="en-US" altLang="zh-CN" sz="2400" dirty="0" smtClean="0">
              <a:latin typeface="华文新魏" panose="02010800040101010101" pitchFamily="2" charset="-122"/>
              <a:ea typeface="华文新魏" panose="02010800040101010101" pitchFamily="2" charset="-122"/>
              <a:sym typeface="Symbol" panose="05050102010706020507" pitchFamily="18" charset="2"/>
            </a:endParaRPr>
          </a:p>
          <a:p>
            <a:pPr algn="l"/>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如果我们假设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r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中的所有元组在</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zh-CN" sz="2400" dirty="0" smtClean="0">
                <a:latin typeface="华文新魏" panose="02010800040101010101" pitchFamily="2" charset="-122"/>
                <a:ea typeface="华文新魏" panose="02010800040101010101" pitchFamily="2" charset="-122"/>
              </a:rPr>
              <a:t>⋈</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s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中产生的元组个数估计为</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r>
            <a:b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b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r>
            <a:b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b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r>
            <a:b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br>
            <a:endParaRPr lang="en-US" altLang="zh-CN" sz="1800" dirty="0" smtClean="0">
              <a:latin typeface="华文新魏" panose="02010800040101010101" pitchFamily="2" charset="-122"/>
              <a:ea typeface="华文新魏" panose="02010800040101010101" pitchFamily="2" charset="-122"/>
              <a:sym typeface="Symbol" panose="05050102010706020507" pitchFamily="18" charset="2"/>
            </a:endParaRPr>
          </a:p>
          <a:p>
            <a:pPr algn="l"/>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如果</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r</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与</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s</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的角色颠倒，我们假设 </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s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中的所有元组在</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r</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zh-CN" sz="2400" dirty="0" smtClean="0">
                <a:latin typeface="华文新魏" panose="02010800040101010101" pitchFamily="2" charset="-122"/>
                <a:ea typeface="华文新魏" panose="02010800040101010101" pitchFamily="2" charset="-122"/>
              </a:rPr>
              <a:t>⋈</a:t>
            </a:r>
            <a:r>
              <a:rPr lang="en-US" altLang="zh-CN" sz="2400" i="1" dirty="0" smtClean="0">
                <a:latin typeface="华文新魏" panose="02010800040101010101" pitchFamily="2" charset="-122"/>
                <a:ea typeface="华文新魏" panose="02010800040101010101" pitchFamily="2" charset="-122"/>
                <a:sym typeface="Symbol" panose="05050102010706020507" pitchFamily="18" charset="2"/>
              </a:rPr>
              <a:t>s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中产生的元组个数估计为</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r>
            <a:b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b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r>
            <a:b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b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r>
            <a:b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b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r>
            <a:b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b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如果</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V(</a:t>
            </a:r>
            <a:r>
              <a:rPr lang="en-US" altLang="zh-CN" sz="1800" dirty="0" err="1" smtClean="0">
                <a:latin typeface="华文新魏" panose="02010800040101010101" pitchFamily="2" charset="-122"/>
                <a:ea typeface="华文新魏" panose="02010800040101010101" pitchFamily="2" charset="-122"/>
                <a:sym typeface="Symbol" panose="05050102010706020507" pitchFamily="18" charset="2"/>
              </a:rPr>
              <a:t>A,r</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 V(A,s)</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，就可能有未参与连接的悬挂元组出现，上述两个估计值中较小者可能比较准确</a:t>
            </a:r>
          </a:p>
        </p:txBody>
      </p:sp>
      <p:graphicFrame>
        <p:nvGraphicFramePr>
          <p:cNvPr id="7170" name="Object 2"/>
          <p:cNvGraphicFramePr>
            <a:graphicFrameLocks noChangeAspect="1"/>
          </p:cNvGraphicFramePr>
          <p:nvPr/>
        </p:nvGraphicFramePr>
        <p:xfrm>
          <a:off x="3511550" y="3109913"/>
          <a:ext cx="722313" cy="609600"/>
        </p:xfrm>
        <a:graphic>
          <a:graphicData uri="http://schemas.openxmlformats.org/presentationml/2006/ole">
            <mc:AlternateContent xmlns:mc="http://schemas.openxmlformats.org/markup-compatibility/2006">
              <mc:Choice xmlns:v="urn:schemas-microsoft-com:vml" Requires="v">
                <p:oleObj spid="_x0000_s7415" r:id="rId4" imgW="712800" imgH="594000" progId="Equation.3">
                  <p:embed/>
                </p:oleObj>
              </mc:Choice>
              <mc:Fallback>
                <p:oleObj r:id="rId4" imgW="712800" imgH="594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1550" y="3109913"/>
                        <a:ext cx="7223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71" name="Object 3"/>
          <p:cNvGraphicFramePr>
            <a:graphicFrameLocks noChangeAspect="1"/>
          </p:cNvGraphicFramePr>
          <p:nvPr/>
        </p:nvGraphicFramePr>
        <p:xfrm>
          <a:off x="3875088" y="4714875"/>
          <a:ext cx="711200" cy="609600"/>
        </p:xfrm>
        <a:graphic>
          <a:graphicData uri="http://schemas.openxmlformats.org/presentationml/2006/ole">
            <mc:AlternateContent xmlns:mc="http://schemas.openxmlformats.org/markup-compatibility/2006">
              <mc:Choice xmlns:v="urn:schemas-microsoft-com:vml" Requires="v">
                <p:oleObj spid="_x0000_s7416" r:id="rId6" imgW="694800" imgH="594000" progId="Equation.3">
                  <p:embed/>
                </p:oleObj>
              </mc:Choice>
              <mc:Fallback>
                <p:oleObj r:id="rId6" imgW="694800" imgH="5940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5088" y="4714875"/>
                        <a:ext cx="711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74" name="AutoShape 7"/>
          <p:cNvSpPr>
            <a:spLocks noChangeArrowheads="1"/>
          </p:cNvSpPr>
          <p:nvPr/>
        </p:nvSpPr>
        <p:spPr bwMode="auto">
          <a:xfrm rot="5400000">
            <a:off x="4979987" y="148113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7175"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EF4C281-B508-4398-B250-ACFA340EA157}" type="slidenum">
              <a:rPr altLang="en-US" noProof="1">
                <a:solidFill>
                  <a:schemeClr val="accent2"/>
                </a:solidFill>
                <a:latin typeface="Times New Roman" panose="02020603050405020304" pitchFamily="18" charset="0"/>
                <a:ea typeface="华文楷体" panose="02010600040101010101" pitchFamily="2" charset="-122"/>
              </a:rPr>
              <a:pPr/>
              <a:t>29</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noChangeArrowheads="1"/>
          </p:cNvSpPr>
          <p:nvPr>
            <p:ph type="title"/>
          </p:nvPr>
        </p:nvSpPr>
        <p:spPr/>
        <p:txBody>
          <a:bodyPr/>
          <a:lstStyle/>
          <a:p>
            <a:r>
              <a:rPr lang="zh-CN" altLang="en-US" smtClean="0"/>
              <a:t>查询优化</a:t>
            </a:r>
          </a:p>
        </p:txBody>
      </p:sp>
      <p:sp>
        <p:nvSpPr>
          <p:cNvPr id="51203" name="内容占位符 2"/>
          <p:cNvSpPr>
            <a:spLocks noGrp="1" noChangeArrowheads="1"/>
          </p:cNvSpPr>
          <p:nvPr>
            <p:ph idx="1"/>
          </p:nvPr>
        </p:nvSpPr>
        <p:spPr>
          <a:xfrm>
            <a:off x="457200" y="1485900"/>
            <a:ext cx="8382000" cy="4876800"/>
          </a:xfrm>
        </p:spPr>
        <p:txBody>
          <a:bodyPr/>
          <a:lstStyle/>
          <a:p>
            <a:r>
              <a:rPr lang="zh-CN" altLang="en-US" dirty="0" smtClean="0">
                <a:latin typeface="华文新魏" panose="02010800040101010101" pitchFamily="2" charset="-122"/>
                <a:ea typeface="华文新魏" panose="02010800040101010101" pitchFamily="2" charset="-122"/>
              </a:rPr>
              <a:t>查询优化就是从多个可能的策略中，找出最有效的查询执行计划的一种处理过程。</a:t>
            </a:r>
            <a:endParaRPr lang="en-US" altLang="zh-CN" dirty="0" smtClean="0">
              <a:latin typeface="华文新魏" panose="02010800040101010101" pitchFamily="2" charset="-122"/>
              <a:ea typeface="华文新魏" panose="02010800040101010101" pitchFamily="2" charset="-122"/>
            </a:endParaRPr>
          </a:p>
          <a:p>
            <a:pPr lvl="1"/>
            <a:r>
              <a:rPr lang="zh-CN" altLang="en-US" dirty="0" smtClean="0">
                <a:latin typeface="华文新魏" panose="02010800040101010101" pitchFamily="2" charset="-122"/>
                <a:ea typeface="华文新魏" panose="02010800040101010101" pitchFamily="2" charset="-122"/>
              </a:rPr>
              <a:t>优化一方面可以在关系代数级别发生</a:t>
            </a:r>
            <a:endParaRPr lang="en-US" altLang="zh-CN" dirty="0" smtClean="0">
              <a:latin typeface="华文新魏" panose="02010800040101010101" pitchFamily="2" charset="-122"/>
              <a:ea typeface="华文新魏" panose="02010800040101010101" pitchFamily="2" charset="-122"/>
            </a:endParaRPr>
          </a:p>
          <a:p>
            <a:pPr lvl="1"/>
            <a:r>
              <a:rPr lang="zh-CN" altLang="en-US" dirty="0" smtClean="0">
                <a:latin typeface="华文新魏" panose="02010800040101010101" pitchFamily="2" charset="-122"/>
                <a:ea typeface="华文新魏" panose="02010800040101010101" pitchFamily="2" charset="-122"/>
              </a:rPr>
              <a:t>另一方面是为处理查询选择一个详细的策略，比如执行算法、选择索引等</a:t>
            </a:r>
            <a:endParaRPr lang="en-US" altLang="zh-CN" dirty="0" smtClean="0">
              <a:latin typeface="华文新魏" panose="02010800040101010101" pitchFamily="2" charset="-122"/>
              <a:ea typeface="华文新魏" panose="02010800040101010101" pitchFamily="2" charset="-122"/>
            </a:endParaRPr>
          </a:p>
          <a:p>
            <a:pPr lvl="1">
              <a:buFontTx/>
              <a:buNone/>
            </a:pPr>
            <a:endParaRPr lang="zh-CN" altLang="en-US" dirty="0" smtClean="0">
              <a:latin typeface="华文新魏" panose="02010800040101010101" pitchFamily="2" charset="-122"/>
              <a:ea typeface="华文新魏" panose="02010800040101010101" pitchFamily="2" charset="-122"/>
            </a:endParaRPr>
          </a:p>
        </p:txBody>
      </p:sp>
      <p:sp>
        <p:nvSpPr>
          <p:cNvPr id="51204"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E137670-A040-4E89-BD12-2687BF5F02A6}" type="slidenum">
              <a:rPr altLang="en-US" noProof="1">
                <a:solidFill>
                  <a:schemeClr val="accent2"/>
                </a:solidFill>
                <a:latin typeface="Times New Roman" panose="02020603050405020304" pitchFamily="18" charset="0"/>
                <a:ea typeface="华文楷体" panose="02010600040101010101" pitchFamily="2" charset="-122"/>
              </a:rPr>
              <a:pPr/>
              <a:t>3</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smtClean="0">
                <a:latin typeface="+mj-ea"/>
              </a:rPr>
              <a:t>连接运算结果大小的估计</a:t>
            </a:r>
            <a:r>
              <a:rPr kumimoji="1" lang="en-US" altLang="zh-CN" dirty="0" smtClean="0">
                <a:latin typeface="+mj-ea"/>
              </a:rPr>
              <a:t>(</a:t>
            </a:r>
            <a:r>
              <a:rPr kumimoji="1" lang="zh-CN" altLang="en-US" dirty="0" smtClean="0">
                <a:latin typeface="+mj-ea"/>
              </a:rPr>
              <a:t>续</a:t>
            </a:r>
            <a:r>
              <a:rPr kumimoji="1" lang="en-US" altLang="zh-CN" dirty="0" smtClean="0">
                <a:latin typeface="+mj-ea"/>
              </a:rPr>
              <a:t>)</a:t>
            </a:r>
            <a:endParaRPr kumimoji="1" lang="zh-CN" altLang="en-US" dirty="0"/>
          </a:p>
        </p:txBody>
      </p:sp>
      <p:sp>
        <p:nvSpPr>
          <p:cNvPr id="75779" name="内容占位符 2"/>
          <p:cNvSpPr>
            <a:spLocks noGrp="1" noChangeArrowheads="1"/>
          </p:cNvSpPr>
          <p:nvPr>
            <p:ph idx="1"/>
          </p:nvPr>
        </p:nvSpPr>
        <p:spPr>
          <a:xfrm>
            <a:off x="457200" y="1476375"/>
            <a:ext cx="8382000" cy="4876800"/>
          </a:xfrm>
        </p:spPr>
        <p:txBody>
          <a:bodyPr/>
          <a:lstStyle/>
          <a:p>
            <a:pPr algn="l"/>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上述估计是在各个值等概率出现的这一假设前提下做出的，如果这个假设不成立，则必须使用更复杂的估算方法。</a:t>
            </a:r>
            <a:endParaRPr lang="en-US" altLang="zh-CN" sz="2400" dirty="0" smtClean="0">
              <a:latin typeface="华文新魏" panose="02010800040101010101" pitchFamily="2" charset="-122"/>
              <a:ea typeface="华文新魏" panose="02010800040101010101" pitchFamily="2" charset="-122"/>
              <a:sym typeface="Symbol" panose="05050102010706020507" pitchFamily="18" charset="2"/>
            </a:endParaRPr>
          </a:p>
          <a:p>
            <a:pPr algn="l"/>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直方图可以改善上述结果</a:t>
            </a:r>
          </a:p>
          <a:p>
            <a:pPr lvl="1" algn="l"/>
            <a:r>
              <a:rPr lang="zh-CN" altLang="en-US" sz="2000" dirty="0" smtClean="0">
                <a:latin typeface="华文新魏" panose="02010800040101010101" pitchFamily="2" charset="-122"/>
                <a:ea typeface="华文新魏" panose="02010800040101010101" pitchFamily="2" charset="-122"/>
              </a:rPr>
              <a:t>对两个关系上的连接属性上有直方图，并且两个直方图有相似的区间，可以在每个区间中使用上述估计方法</a:t>
            </a:r>
            <a:endParaRPr lang="en-US" altLang="zh-CN" sz="2000" dirty="0" smtClean="0">
              <a:latin typeface="华文新魏" panose="02010800040101010101" pitchFamily="2" charset="-122"/>
              <a:ea typeface="华文新魏" panose="02010800040101010101" pitchFamily="2" charset="-122"/>
            </a:endParaRPr>
          </a:p>
          <a:p>
            <a:pPr algn="l"/>
            <a:r>
              <a:rPr lang="zh-CN" altLang="en-US" sz="2400" dirty="0">
                <a:latin typeface="华文新魏" panose="02010800040101010101" pitchFamily="2" charset="-122"/>
                <a:ea typeface="华文新魏" panose="02010800040101010101" pitchFamily="2" charset="-122"/>
              </a:rPr>
              <a:t>计算无外码信息的 </a:t>
            </a:r>
            <a:r>
              <a:rPr lang="en-US" altLang="zh-CN" sz="2400" i="1" dirty="0">
                <a:latin typeface="华文新魏" panose="02010800040101010101" pitchFamily="2" charset="-122"/>
                <a:ea typeface="华文新魏" panose="02010800040101010101" pitchFamily="2" charset="-122"/>
              </a:rPr>
              <a:t>student  </a:t>
            </a:r>
            <a:r>
              <a:rPr lang="zh-CN" altLang="zh-CN" sz="2400" dirty="0">
                <a:latin typeface="华文新魏" panose="02010800040101010101" pitchFamily="2" charset="-122"/>
                <a:ea typeface="华文新魏" panose="02010800040101010101" pitchFamily="2" charset="-122"/>
              </a:rPr>
              <a:t>⋈</a:t>
            </a:r>
            <a:r>
              <a:rPr lang="en-US" altLang="zh-CN" sz="2400" i="1" dirty="0" err="1">
                <a:latin typeface="华文新魏" panose="02010800040101010101" pitchFamily="2" charset="-122"/>
                <a:ea typeface="华文新魏" panose="02010800040101010101" pitchFamily="2" charset="-122"/>
              </a:rPr>
              <a:t>sc</a:t>
            </a:r>
            <a:r>
              <a:rPr lang="zh-CN" altLang="en-US" sz="2400" dirty="0">
                <a:latin typeface="华文新魏" panose="02010800040101010101" pitchFamily="2" charset="-122"/>
                <a:ea typeface="华文新魏" panose="02010800040101010101" pitchFamily="2" charset="-122"/>
              </a:rPr>
              <a:t>大小估计</a:t>
            </a:r>
            <a:r>
              <a:rPr lang="en-US" altLang="zh-CN" sz="2400" dirty="0">
                <a:latin typeface="华文新魏" panose="02010800040101010101" pitchFamily="2" charset="-122"/>
                <a:ea typeface="华文新魏" panose="02010800040101010101" pitchFamily="2" charset="-122"/>
              </a:rPr>
              <a:t>:</a:t>
            </a:r>
          </a:p>
          <a:p>
            <a:pPr lvl="1" algn="l"/>
            <a:r>
              <a:rPr lang="en-US" altLang="zh-CN" sz="2400" i="1" dirty="0">
                <a:latin typeface="华文新魏" panose="02010800040101010101" pitchFamily="2" charset="-122"/>
                <a:ea typeface="华文新魏" panose="02010800040101010101" pitchFamily="2" charset="-122"/>
              </a:rPr>
              <a:t>V(</a:t>
            </a:r>
            <a:r>
              <a:rPr lang="en-US" altLang="zh-CN" sz="2400" i="1" dirty="0" err="1">
                <a:latin typeface="华文新魏" panose="02010800040101010101" pitchFamily="2" charset="-122"/>
                <a:ea typeface="华文新魏" panose="02010800040101010101" pitchFamily="2" charset="-122"/>
              </a:rPr>
              <a:t>sno</a:t>
            </a:r>
            <a:r>
              <a:rPr lang="en-US" altLang="zh-CN" sz="2400" i="1" dirty="0">
                <a:latin typeface="华文新魏" panose="02010800040101010101" pitchFamily="2" charset="-122"/>
                <a:ea typeface="华文新魏" panose="02010800040101010101" pitchFamily="2" charset="-122"/>
              </a:rPr>
              <a:t>, </a:t>
            </a:r>
            <a:r>
              <a:rPr lang="en-US" altLang="zh-CN" sz="2400" i="1" dirty="0" err="1">
                <a:latin typeface="华文新魏" panose="02010800040101010101" pitchFamily="2" charset="-122"/>
                <a:ea typeface="华文新魏" panose="02010800040101010101" pitchFamily="2" charset="-122"/>
              </a:rPr>
              <a:t>sc</a:t>
            </a:r>
            <a:r>
              <a:rPr lang="en-US" altLang="zh-CN" sz="2400" i="1" dirty="0">
                <a:latin typeface="华文新魏" panose="02010800040101010101" pitchFamily="2" charset="-122"/>
                <a:ea typeface="华文新魏" panose="02010800040101010101" pitchFamily="2" charset="-122"/>
              </a:rPr>
              <a:t>) = </a:t>
            </a:r>
            <a:r>
              <a:rPr lang="en-US" altLang="zh-CN" sz="2400" dirty="0">
                <a:latin typeface="华文新魏" panose="02010800040101010101" pitchFamily="2" charset="-122"/>
                <a:ea typeface="华文新魏" panose="02010800040101010101" pitchFamily="2" charset="-122"/>
              </a:rPr>
              <a:t>2500</a:t>
            </a:r>
            <a:br>
              <a:rPr lang="en-US" altLang="zh-CN" sz="2400" dirty="0">
                <a:latin typeface="华文新魏" panose="02010800040101010101" pitchFamily="2" charset="-122"/>
                <a:ea typeface="华文新魏" panose="02010800040101010101" pitchFamily="2" charset="-122"/>
              </a:rPr>
            </a:br>
            <a:r>
              <a:rPr lang="en-US" altLang="zh-CN" sz="2400" i="1" dirty="0">
                <a:latin typeface="华文新魏" panose="02010800040101010101" pitchFamily="2" charset="-122"/>
                <a:ea typeface="华文新魏" panose="02010800040101010101" pitchFamily="2" charset="-122"/>
              </a:rPr>
              <a:t>V(</a:t>
            </a:r>
            <a:r>
              <a:rPr lang="en-US" altLang="zh-CN" sz="2400" i="1" dirty="0" err="1">
                <a:latin typeface="华文新魏" panose="02010800040101010101" pitchFamily="2" charset="-122"/>
                <a:ea typeface="华文新魏" panose="02010800040101010101" pitchFamily="2" charset="-122"/>
              </a:rPr>
              <a:t>sno</a:t>
            </a:r>
            <a:r>
              <a:rPr lang="en-US" altLang="zh-CN" sz="2400" i="1" dirty="0">
                <a:latin typeface="华文新魏" panose="02010800040101010101" pitchFamily="2" charset="-122"/>
                <a:ea typeface="华文新魏" panose="02010800040101010101" pitchFamily="2" charset="-122"/>
              </a:rPr>
              <a:t>, student) </a:t>
            </a:r>
            <a:r>
              <a:rPr lang="en-US" altLang="zh-CN" sz="2400" dirty="0">
                <a:latin typeface="华文新魏" panose="02010800040101010101" pitchFamily="2" charset="-122"/>
                <a:ea typeface="华文新魏" panose="02010800040101010101" pitchFamily="2" charset="-122"/>
              </a:rPr>
              <a:t>= 5000</a:t>
            </a:r>
          </a:p>
          <a:p>
            <a:pPr lvl="1" algn="l"/>
            <a:r>
              <a:rPr lang="zh-CN" altLang="en-US" sz="2400" dirty="0">
                <a:latin typeface="华文新魏" panose="02010800040101010101" pitchFamily="2" charset="-122"/>
                <a:ea typeface="华文新魏" panose="02010800040101010101" pitchFamily="2" charset="-122"/>
              </a:rPr>
              <a:t>两个估计是 </a:t>
            </a:r>
            <a:r>
              <a:rPr lang="en-US" altLang="zh-CN" sz="2400" dirty="0">
                <a:latin typeface="华文新魏" panose="02010800040101010101" pitchFamily="2" charset="-122"/>
                <a:ea typeface="华文新魏" panose="02010800040101010101" pitchFamily="2" charset="-122"/>
              </a:rPr>
              <a:t>5000 * 10000/2500 = 20,000 </a:t>
            </a:r>
            <a:endParaRPr lang="en-US" altLang="zh-CN" sz="2400" dirty="0" smtClean="0">
              <a:latin typeface="华文新魏" panose="02010800040101010101" pitchFamily="2" charset="-122"/>
              <a:ea typeface="华文新魏" panose="02010800040101010101" pitchFamily="2" charset="-122"/>
            </a:endParaRPr>
          </a:p>
          <a:p>
            <a:pPr lvl="1" algn="l"/>
            <a:r>
              <a:rPr lang="en-US" altLang="zh-CN" sz="2400" dirty="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5000 * 10000/5000 = </a:t>
            </a:r>
            <a:r>
              <a:rPr lang="en-US" altLang="zh-CN" sz="2400" dirty="0" smtClean="0">
                <a:latin typeface="华文新魏" panose="02010800040101010101" pitchFamily="2" charset="-122"/>
                <a:ea typeface="华文新魏" panose="02010800040101010101" pitchFamily="2" charset="-122"/>
              </a:rPr>
              <a:t>10,000</a:t>
            </a:r>
            <a:endParaRPr lang="en-US" altLang="zh-CN" sz="2400" dirty="0">
              <a:latin typeface="华文新魏" panose="02010800040101010101" pitchFamily="2" charset="-122"/>
              <a:ea typeface="华文新魏" panose="02010800040101010101" pitchFamily="2" charset="-122"/>
            </a:endParaRPr>
          </a:p>
          <a:p>
            <a:pPr lvl="1" algn="l"/>
            <a:r>
              <a:rPr lang="zh-CN" altLang="en-US" sz="2400" dirty="0">
                <a:latin typeface="华文新魏" panose="02010800040101010101" pitchFamily="2" charset="-122"/>
                <a:ea typeface="华文新魏" panose="02010800040101010101" pitchFamily="2" charset="-122"/>
              </a:rPr>
              <a:t>我们选择较低的估计，在这个例子中，估计值较小者与我们早先用外码信息计算所得的结果相同</a:t>
            </a:r>
          </a:p>
          <a:p>
            <a:pPr algn="l"/>
            <a:endParaRPr lang="zh-CN" altLang="en-US" sz="2400" dirty="0" smtClean="0">
              <a:latin typeface="华文新魏" panose="02010800040101010101" pitchFamily="2" charset="-122"/>
              <a:ea typeface="华文新魏" panose="02010800040101010101" pitchFamily="2" charset="-122"/>
            </a:endParaRPr>
          </a:p>
          <a:p>
            <a:endParaRPr lang="zh-CN" altLang="en-US" dirty="0" smtClean="0"/>
          </a:p>
        </p:txBody>
      </p:sp>
      <p:sp>
        <p:nvSpPr>
          <p:cNvPr id="75780"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286DEF2-419A-4221-B24B-8004C96C10BC}" type="slidenum">
              <a:rPr altLang="en-US" noProof="1">
                <a:solidFill>
                  <a:schemeClr val="accent2"/>
                </a:solidFill>
                <a:latin typeface="Times New Roman" panose="02020603050405020304" pitchFamily="18" charset="0"/>
                <a:ea typeface="华文楷体" panose="02010600040101010101" pitchFamily="2" charset="-122"/>
              </a:rPr>
              <a:pPr/>
              <a:t>30</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pPr>
              <a:defRPr/>
            </a:pPr>
            <a:r>
              <a:rPr kumimoji="1" lang="zh-CN" altLang="en-US" dirty="0" smtClean="0">
                <a:latin typeface="+mj-ea"/>
              </a:rPr>
              <a:t>执行计划</a:t>
            </a:r>
            <a:r>
              <a:rPr kumimoji="1" lang="zh-CN" altLang="en-US" dirty="0">
                <a:latin typeface="+mj-ea"/>
              </a:rPr>
              <a:t>选择</a:t>
            </a:r>
            <a:endParaRPr kumimoji="1" lang="zh-CN" altLang="en-US" dirty="0" smtClean="0">
              <a:latin typeface="+mj-ea"/>
            </a:endParaRPr>
          </a:p>
        </p:txBody>
      </p:sp>
      <p:sp>
        <p:nvSpPr>
          <p:cNvPr id="77827" name="Rectangle 3"/>
          <p:cNvSpPr>
            <a:spLocks noGrp="1" noChangeArrowheads="1"/>
          </p:cNvSpPr>
          <p:nvPr>
            <p:ph idx="1"/>
          </p:nvPr>
        </p:nvSpPr>
        <p:spPr>
          <a:xfrm>
            <a:off x="582613" y="1466850"/>
            <a:ext cx="7900987" cy="4870450"/>
          </a:xfrm>
        </p:spPr>
        <p:txBody>
          <a:bodyPr/>
          <a:lstStyle/>
          <a:p>
            <a:pPr>
              <a:lnSpc>
                <a:spcPct val="150000"/>
              </a:lnSpc>
            </a:pPr>
            <a:r>
              <a:rPr lang="zh-CN" altLang="en-US" sz="2400" smtClean="0">
                <a:latin typeface="华文新魏" panose="02010800040101010101" pitchFamily="2" charset="-122"/>
                <a:ea typeface="华文新魏" panose="02010800040101010101" pitchFamily="2" charset="-122"/>
              </a:rPr>
              <a:t>当选择执行计划时，必须考虑执行技术的相互作用</a:t>
            </a:r>
          </a:p>
          <a:p>
            <a:pPr lvl="1">
              <a:lnSpc>
                <a:spcPct val="150000"/>
              </a:lnSpc>
            </a:pPr>
            <a:r>
              <a:rPr lang="zh-CN" altLang="en-US" sz="2000" smtClean="0">
                <a:latin typeface="华文新魏" panose="02010800040101010101" pitchFamily="2" charset="-122"/>
                <a:ea typeface="华文新魏" panose="02010800040101010101" pitchFamily="2" charset="-122"/>
              </a:rPr>
              <a:t>为每个操作独立地选择代价最小的算法可能不会产生最佳的整体算法</a:t>
            </a:r>
            <a:endParaRPr lang="en-US" altLang="zh-CN" sz="2000" smtClean="0">
              <a:latin typeface="华文新魏" panose="02010800040101010101" pitchFamily="2" charset="-122"/>
              <a:ea typeface="华文新魏" panose="02010800040101010101" pitchFamily="2" charset="-122"/>
            </a:endParaRPr>
          </a:p>
          <a:p>
            <a:pPr lvl="2">
              <a:lnSpc>
                <a:spcPct val="150000"/>
              </a:lnSpc>
            </a:pPr>
            <a:r>
              <a:rPr lang="zh-CN" altLang="en-US" sz="1800" smtClean="0">
                <a:latin typeface="华文新魏" panose="02010800040101010101" pitchFamily="2" charset="-122"/>
                <a:ea typeface="华文新魏" panose="02010800040101010101" pitchFamily="2" charset="-122"/>
              </a:rPr>
              <a:t>归并连接可能比散列连接代价更大，但可提供一个排序的输出，从而降低外层聚合的代价</a:t>
            </a:r>
          </a:p>
          <a:p>
            <a:pPr lvl="2">
              <a:lnSpc>
                <a:spcPct val="150000"/>
              </a:lnSpc>
            </a:pPr>
            <a:r>
              <a:rPr lang="zh-CN" altLang="en-US" sz="1800" smtClean="0">
                <a:latin typeface="华文新魏" panose="02010800040101010101" pitchFamily="2" charset="-122"/>
                <a:ea typeface="华文新魏" panose="02010800040101010101" pitchFamily="2" charset="-122"/>
              </a:rPr>
              <a:t>嵌套循环连接可以为使用流水线技术提供机会</a:t>
            </a:r>
          </a:p>
          <a:p>
            <a:pPr>
              <a:lnSpc>
                <a:spcPct val="150000"/>
              </a:lnSpc>
            </a:pPr>
            <a:r>
              <a:rPr lang="zh-CN" altLang="en-US" sz="2400" smtClean="0">
                <a:latin typeface="华文新魏" panose="02010800040101010101" pitchFamily="2" charset="-122"/>
                <a:ea typeface="华文新魏" panose="02010800040101010101" pitchFamily="2" charset="-122"/>
              </a:rPr>
              <a:t>实际的查询优化器合并了以下两大方法中的元素</a:t>
            </a:r>
            <a:endParaRPr lang="en-US" altLang="zh-CN" sz="2400" smtClean="0">
              <a:latin typeface="华文新魏" panose="02010800040101010101" pitchFamily="2" charset="-122"/>
              <a:ea typeface="华文新魏" panose="02010800040101010101" pitchFamily="2" charset="-122"/>
            </a:endParaRPr>
          </a:p>
          <a:p>
            <a:pPr lvl="1">
              <a:lnSpc>
                <a:spcPct val="150000"/>
              </a:lnSpc>
            </a:pPr>
            <a:r>
              <a:rPr lang="zh-CN" altLang="en-US" sz="2000" smtClean="0">
                <a:latin typeface="华文新魏" panose="02010800040101010101" pitchFamily="2" charset="-122"/>
                <a:ea typeface="华文新魏" panose="02010800040101010101" pitchFamily="2" charset="-122"/>
              </a:rPr>
              <a:t>搜索所有的计划，基于代价选择最佳的计划</a:t>
            </a:r>
          </a:p>
          <a:p>
            <a:pPr lvl="1">
              <a:lnSpc>
                <a:spcPct val="150000"/>
              </a:lnSpc>
            </a:pPr>
            <a:r>
              <a:rPr lang="zh-CN" altLang="en-US" sz="2000" smtClean="0">
                <a:latin typeface="华文新魏" panose="02010800040101010101" pitchFamily="2" charset="-122"/>
                <a:ea typeface="华文新魏" panose="02010800040101010101" pitchFamily="2" charset="-122"/>
              </a:rPr>
              <a:t>使用启发式方法选择计划</a:t>
            </a:r>
          </a:p>
        </p:txBody>
      </p:sp>
      <p:sp>
        <p:nvSpPr>
          <p:cNvPr id="77828"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09DD766-2B30-43AC-83C8-19577CEB0E6E}" type="slidenum">
              <a:rPr altLang="en-US" noProof="1">
                <a:solidFill>
                  <a:schemeClr val="accent2"/>
                </a:solidFill>
                <a:latin typeface="Times New Roman" panose="02020603050405020304" pitchFamily="18" charset="0"/>
                <a:ea typeface="华文楷体" panose="02010600040101010101" pitchFamily="2" charset="-122"/>
              </a:rPr>
              <a:pPr/>
              <a:t>31</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pPr>
              <a:defRPr/>
            </a:pPr>
            <a:r>
              <a:rPr kumimoji="1" lang="zh-CN" altLang="en-US" dirty="0" smtClean="0">
                <a:latin typeface="+mj-ea"/>
              </a:rPr>
              <a:t>基于代价的优化</a:t>
            </a:r>
          </a:p>
        </p:txBody>
      </p:sp>
      <p:sp>
        <p:nvSpPr>
          <p:cNvPr id="79875" name="Rectangle 3"/>
          <p:cNvSpPr>
            <a:spLocks noGrp="1" noChangeArrowheads="1"/>
          </p:cNvSpPr>
          <p:nvPr>
            <p:ph idx="1"/>
          </p:nvPr>
        </p:nvSpPr>
        <p:spPr>
          <a:xfrm>
            <a:off x="457200" y="1403684"/>
            <a:ext cx="8382000" cy="4876800"/>
          </a:xfrm>
        </p:spPr>
        <p:txBody>
          <a:bodyPr/>
          <a:lstStyle/>
          <a:p>
            <a:pPr>
              <a:spcBef>
                <a:spcPts val="600"/>
              </a:spcBef>
            </a:pPr>
            <a:r>
              <a:rPr lang="zh-CN" altLang="en-US" sz="2400" dirty="0">
                <a:latin typeface="华文新魏" panose="02010800040101010101" pitchFamily="2" charset="-122"/>
                <a:ea typeface="华文新魏" panose="02010800040101010101" pitchFamily="2" charset="-122"/>
              </a:rPr>
              <a:t>从给定查询等价的所有查询计划执行空间进行搜索，并选择估计代价最小的一个</a:t>
            </a:r>
            <a:endParaRPr lang="en-US" altLang="zh-CN" sz="2400" dirty="0">
              <a:latin typeface="华文新魏" panose="02010800040101010101" pitchFamily="2" charset="-122"/>
              <a:ea typeface="华文新魏" panose="02010800040101010101" pitchFamily="2" charset="-122"/>
            </a:endParaRPr>
          </a:p>
          <a:p>
            <a:pPr>
              <a:spcBef>
                <a:spcPts val="600"/>
              </a:spcBef>
            </a:pPr>
            <a:r>
              <a:rPr lang="zh-CN" altLang="en-US" sz="2400" dirty="0">
                <a:latin typeface="华文新魏" panose="02010800040101010101" pitchFamily="2" charset="-122"/>
                <a:ea typeface="华文新魏" panose="02010800040101010101" pitchFamily="2" charset="-122"/>
              </a:rPr>
              <a:t>对于复杂查询来说，搜索整个可能的空间代价太高，也有许多优化器采用启发式方法降低查询优化的代价，同时承担找不到最有计划的潜在风险</a:t>
            </a:r>
          </a:p>
          <a:p>
            <a:pPr>
              <a:spcBef>
                <a:spcPts val="600"/>
              </a:spcBef>
            </a:pPr>
            <a:r>
              <a:rPr lang="zh-CN" altLang="en-US" sz="2400" dirty="0" smtClean="0">
                <a:latin typeface="华文新魏" panose="02010800040101010101" pitchFamily="2" charset="-122"/>
                <a:ea typeface="华文新魏" panose="02010800040101010101" pitchFamily="2" charset="-122"/>
              </a:rPr>
              <a:t>考虑为表达式 </a:t>
            </a:r>
            <a:r>
              <a:rPr lang="en-US" altLang="zh-CN" sz="2400" i="1" dirty="0" smtClean="0">
                <a:latin typeface="华文新魏" panose="02010800040101010101" pitchFamily="2" charset="-122"/>
                <a:ea typeface="华文新魏" panose="02010800040101010101" pitchFamily="2" charset="-122"/>
              </a:rPr>
              <a:t>r</a:t>
            </a:r>
            <a:r>
              <a:rPr lang="en-US" altLang="zh-CN" sz="2400" baseline="-25000" dirty="0" smtClean="0">
                <a:latin typeface="华文新魏" panose="02010800040101010101" pitchFamily="2" charset="-122"/>
                <a:ea typeface="华文新魏" panose="02010800040101010101" pitchFamily="2" charset="-122"/>
              </a:rPr>
              <a:t>1</a:t>
            </a:r>
            <a:r>
              <a:rPr lang="en-US" altLang="zh-CN" sz="2400" dirty="0" smtClean="0">
                <a:latin typeface="华文新魏" panose="02010800040101010101" pitchFamily="2" charset="-122"/>
                <a:ea typeface="华文新魏" panose="02010800040101010101" pitchFamily="2" charset="-122"/>
              </a:rPr>
              <a:t> </a:t>
            </a:r>
            <a:r>
              <a:rPr lang="zh-CN" altLang="zh-CN" sz="2400" dirty="0" smtClean="0">
                <a:latin typeface="华文新魏" panose="02010800040101010101" pitchFamily="2" charset="-122"/>
                <a:ea typeface="华文新魏" panose="02010800040101010101" pitchFamily="2" charset="-122"/>
              </a:rPr>
              <a:t>⋈</a:t>
            </a:r>
            <a:r>
              <a:rPr lang="en-US" altLang="zh-CN" sz="2400" dirty="0" smtClean="0">
                <a:latin typeface="华文新魏" panose="02010800040101010101" pitchFamily="2" charset="-122"/>
                <a:ea typeface="华文新魏" panose="02010800040101010101" pitchFamily="2" charset="-122"/>
              </a:rPr>
              <a:t>  </a:t>
            </a:r>
            <a:r>
              <a:rPr lang="en-US" altLang="zh-CN" sz="2400" i="1" dirty="0" smtClean="0">
                <a:latin typeface="华文新魏" panose="02010800040101010101" pitchFamily="2" charset="-122"/>
                <a:ea typeface="华文新魏" panose="02010800040101010101" pitchFamily="2" charset="-122"/>
              </a:rPr>
              <a:t>r</a:t>
            </a:r>
            <a:r>
              <a:rPr lang="en-US" altLang="zh-CN" sz="2400" baseline="-25000" dirty="0" smtClean="0">
                <a:latin typeface="华文新魏" panose="02010800040101010101" pitchFamily="2" charset="-122"/>
                <a:ea typeface="华文新魏" panose="02010800040101010101" pitchFamily="2" charset="-122"/>
              </a:rPr>
              <a:t>2 </a:t>
            </a:r>
            <a:r>
              <a:rPr lang="zh-CN" altLang="zh-CN" sz="2400" dirty="0" smtClean="0">
                <a:latin typeface="华文新魏" panose="02010800040101010101" pitchFamily="2" charset="-122"/>
                <a:ea typeface="华文新魏" panose="02010800040101010101" pitchFamily="2" charset="-122"/>
              </a:rPr>
              <a:t>⋈</a:t>
            </a:r>
            <a:r>
              <a:rPr lang="en-US" altLang="zh-CN" sz="2400" baseline="-25000"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 . . </a:t>
            </a:r>
            <a:r>
              <a:rPr lang="zh-CN" altLang="zh-CN" sz="2400" dirty="0" smtClean="0">
                <a:latin typeface="华文新魏" panose="02010800040101010101" pitchFamily="2" charset="-122"/>
                <a:ea typeface="华文新魏" panose="02010800040101010101" pitchFamily="2" charset="-122"/>
              </a:rPr>
              <a:t>⋈ </a:t>
            </a:r>
            <a:r>
              <a:rPr lang="en-US" altLang="zh-CN" sz="2400" dirty="0" err="1" smtClean="0">
                <a:latin typeface="华文新魏" panose="02010800040101010101" pitchFamily="2" charset="-122"/>
                <a:ea typeface="华文新魏" panose="02010800040101010101" pitchFamily="2" charset="-122"/>
              </a:rPr>
              <a:t>r</a:t>
            </a:r>
            <a:r>
              <a:rPr lang="en-US" altLang="zh-CN" sz="2400" i="1" baseline="-25000" dirty="0" err="1" smtClean="0">
                <a:latin typeface="华文新魏" panose="02010800040101010101" pitchFamily="2" charset="-122"/>
                <a:ea typeface="华文新魏" panose="02010800040101010101" pitchFamily="2" charset="-122"/>
              </a:rPr>
              <a:t>n</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寻找最佳连接顺序</a:t>
            </a:r>
          </a:p>
          <a:p>
            <a:pPr>
              <a:spcBef>
                <a:spcPts val="600"/>
              </a:spcBef>
            </a:pPr>
            <a:r>
              <a:rPr lang="zh-CN" altLang="en-US" sz="2400" dirty="0" smtClean="0">
                <a:latin typeface="华文新魏" panose="02010800040101010101" pitchFamily="2" charset="-122"/>
                <a:ea typeface="华文新魏" panose="02010800040101010101" pitchFamily="2" charset="-122"/>
              </a:rPr>
              <a:t>上述表达式有 </a:t>
            </a:r>
            <a:r>
              <a:rPr lang="en-US" altLang="zh-CN" sz="2400" dirty="0" smtClean="0">
                <a:latin typeface="华文新魏" panose="02010800040101010101" pitchFamily="2" charset="-122"/>
                <a:ea typeface="华文新魏" panose="02010800040101010101" pitchFamily="2" charset="-122"/>
              </a:rPr>
              <a:t>(2(</a:t>
            </a:r>
            <a:r>
              <a:rPr lang="en-US" altLang="zh-CN" sz="2400" i="1" dirty="0" smtClean="0">
                <a:latin typeface="华文新魏" panose="02010800040101010101" pitchFamily="2" charset="-122"/>
                <a:ea typeface="华文新魏" panose="02010800040101010101" pitchFamily="2" charset="-122"/>
              </a:rPr>
              <a:t>n</a:t>
            </a:r>
            <a:r>
              <a:rPr lang="en-US" altLang="zh-CN" sz="2400" dirty="0" smtClean="0">
                <a:latin typeface="华文新魏" panose="02010800040101010101" pitchFamily="2" charset="-122"/>
                <a:ea typeface="华文新魏" panose="02010800040101010101" pitchFamily="2" charset="-122"/>
              </a:rPr>
              <a:t> – 1))!/(</a:t>
            </a:r>
            <a:r>
              <a:rPr lang="en-US" altLang="zh-CN" sz="2400" i="1" dirty="0" smtClean="0">
                <a:latin typeface="华文新魏" panose="02010800040101010101" pitchFamily="2" charset="-122"/>
                <a:ea typeface="华文新魏" panose="02010800040101010101" pitchFamily="2" charset="-122"/>
              </a:rPr>
              <a:t>n</a:t>
            </a:r>
            <a:r>
              <a:rPr lang="en-US" altLang="zh-CN" sz="2400" dirty="0" smtClean="0">
                <a:latin typeface="华文新魏" panose="02010800040101010101" pitchFamily="2" charset="-122"/>
                <a:ea typeface="华文新魏" panose="02010800040101010101" pitchFamily="2" charset="-122"/>
              </a:rPr>
              <a:t> – 1)! </a:t>
            </a:r>
            <a:r>
              <a:rPr lang="zh-CN" altLang="en-US" sz="2400" dirty="0" smtClean="0">
                <a:latin typeface="华文新魏" panose="02010800040101010101" pitchFamily="2" charset="-122"/>
                <a:ea typeface="华文新魏" panose="02010800040101010101" pitchFamily="2" charset="-122"/>
              </a:rPr>
              <a:t>个不同的连接顺序，对于</a:t>
            </a:r>
            <a:r>
              <a:rPr lang="en-US" altLang="zh-CN" sz="2400" i="1" dirty="0" smtClean="0">
                <a:latin typeface="华文新魏" panose="02010800040101010101" pitchFamily="2" charset="-122"/>
                <a:ea typeface="华文新魏" panose="02010800040101010101" pitchFamily="2" charset="-122"/>
              </a:rPr>
              <a:t>n</a:t>
            </a:r>
            <a:r>
              <a:rPr lang="en-US" altLang="zh-CN" sz="2400" dirty="0" smtClean="0">
                <a:latin typeface="华文新魏" panose="02010800040101010101" pitchFamily="2" charset="-122"/>
                <a:ea typeface="华文新魏" panose="02010800040101010101" pitchFamily="2" charset="-122"/>
              </a:rPr>
              <a:t> = 7, </a:t>
            </a:r>
            <a:r>
              <a:rPr lang="zh-CN" altLang="en-US" sz="2400" dirty="0" smtClean="0">
                <a:latin typeface="华文新魏" panose="02010800040101010101" pitchFamily="2" charset="-122"/>
                <a:ea typeface="华文新魏" panose="02010800040101010101" pitchFamily="2" charset="-122"/>
              </a:rPr>
              <a:t>此数变为 </a:t>
            </a:r>
            <a:r>
              <a:rPr lang="en-US" altLang="zh-CN" sz="2400" dirty="0" smtClean="0">
                <a:latin typeface="华文新魏" panose="02010800040101010101" pitchFamily="2" charset="-122"/>
                <a:ea typeface="华文新魏" panose="02010800040101010101" pitchFamily="2" charset="-122"/>
              </a:rPr>
              <a:t>665280</a:t>
            </a:r>
            <a:r>
              <a:rPr lang="zh-CN" altLang="en-US" sz="2400" dirty="0" smtClean="0">
                <a:latin typeface="华文新魏" panose="02010800040101010101" pitchFamily="2" charset="-122"/>
                <a:ea typeface="华文新魏" panose="02010800040101010101" pitchFamily="2" charset="-122"/>
              </a:rPr>
              <a:t>，对于 </a:t>
            </a:r>
            <a:r>
              <a:rPr lang="en-US" altLang="zh-CN" sz="2400" i="1" dirty="0" smtClean="0">
                <a:latin typeface="华文新魏" panose="02010800040101010101" pitchFamily="2" charset="-122"/>
                <a:ea typeface="华文新魏" panose="02010800040101010101" pitchFamily="2" charset="-122"/>
              </a:rPr>
              <a:t>n = </a:t>
            </a:r>
            <a:r>
              <a:rPr lang="en-US" altLang="zh-CN" sz="2400" dirty="0" smtClean="0">
                <a:latin typeface="华文新魏" panose="02010800040101010101" pitchFamily="2" charset="-122"/>
                <a:ea typeface="华文新魏" panose="02010800040101010101" pitchFamily="2" charset="-122"/>
              </a:rPr>
              <a:t>10, </a:t>
            </a:r>
            <a:r>
              <a:rPr lang="zh-CN" altLang="en-US" sz="2400" dirty="0" smtClean="0">
                <a:latin typeface="华文新魏" panose="02010800040101010101" pitchFamily="2" charset="-122"/>
                <a:ea typeface="华文新魏" panose="02010800040101010101" pitchFamily="2" charset="-122"/>
              </a:rPr>
              <a:t>此数大于 </a:t>
            </a:r>
            <a:r>
              <a:rPr lang="en-US" altLang="zh-CN" sz="2400" dirty="0" smtClean="0">
                <a:latin typeface="华文新魏" panose="02010800040101010101" pitchFamily="2" charset="-122"/>
                <a:ea typeface="华文新魏" panose="02010800040101010101" pitchFamily="2" charset="-122"/>
              </a:rPr>
              <a:t>176 </a:t>
            </a:r>
            <a:r>
              <a:rPr lang="zh-CN" altLang="en-US" sz="2400" dirty="0" smtClean="0">
                <a:latin typeface="华文新魏" panose="02010800040101010101" pitchFamily="2" charset="-122"/>
                <a:ea typeface="华文新魏" panose="02010800040101010101" pitchFamily="2" charset="-122"/>
              </a:rPr>
              <a:t>亿</a:t>
            </a:r>
            <a:r>
              <a:rPr lang="en-US" altLang="zh-CN" sz="2400" dirty="0" smtClean="0">
                <a:latin typeface="华文新魏" panose="02010800040101010101" pitchFamily="2" charset="-122"/>
                <a:ea typeface="华文新魏" panose="02010800040101010101" pitchFamily="2" charset="-122"/>
              </a:rPr>
              <a:t>!</a:t>
            </a:r>
          </a:p>
          <a:p>
            <a:pPr>
              <a:spcBef>
                <a:spcPts val="600"/>
              </a:spcBef>
            </a:pPr>
            <a:r>
              <a:rPr lang="zh-CN" altLang="en-US" sz="2400" dirty="0" smtClean="0">
                <a:latin typeface="华文新魏" panose="02010800040101010101" pitchFamily="2" charset="-122"/>
                <a:ea typeface="华文新魏" panose="02010800040101010101" pitchFamily="2" charset="-122"/>
              </a:rPr>
              <a:t>不必产生所有连接顺序。使用动态规划，</a:t>
            </a:r>
            <a:r>
              <a:rPr lang="en-US" altLang="zh-CN" sz="2400" dirty="0" smtClean="0">
                <a:latin typeface="华文新魏" panose="02010800040101010101" pitchFamily="2" charset="-122"/>
                <a:ea typeface="华文新魏" panose="02010800040101010101" pitchFamily="2" charset="-122"/>
              </a:rPr>
              <a:t>{</a:t>
            </a:r>
            <a:r>
              <a:rPr lang="en-US" altLang="zh-CN" sz="2400" i="1" dirty="0" smtClean="0">
                <a:latin typeface="华文新魏" panose="02010800040101010101" pitchFamily="2" charset="-122"/>
                <a:ea typeface="华文新魏" panose="02010800040101010101" pitchFamily="2" charset="-122"/>
              </a:rPr>
              <a:t>r</a:t>
            </a:r>
            <a:r>
              <a:rPr lang="en-US" altLang="zh-CN" sz="2400" baseline="-25000" dirty="0" smtClean="0">
                <a:latin typeface="华文新魏" panose="02010800040101010101" pitchFamily="2" charset="-122"/>
                <a:ea typeface="华文新魏" panose="02010800040101010101" pitchFamily="2" charset="-122"/>
              </a:rPr>
              <a:t>1</a:t>
            </a:r>
            <a:r>
              <a:rPr lang="en-US" altLang="zh-CN" sz="2400" dirty="0" smtClean="0">
                <a:latin typeface="华文新魏" panose="02010800040101010101" pitchFamily="2" charset="-122"/>
                <a:ea typeface="华文新魏" panose="02010800040101010101" pitchFamily="2" charset="-122"/>
              </a:rPr>
              <a:t>, </a:t>
            </a:r>
            <a:r>
              <a:rPr lang="en-US" altLang="zh-CN" sz="2400" i="1" dirty="0" smtClean="0">
                <a:latin typeface="华文新魏" panose="02010800040101010101" pitchFamily="2" charset="-122"/>
                <a:ea typeface="华文新魏" panose="02010800040101010101" pitchFamily="2" charset="-122"/>
              </a:rPr>
              <a:t>r</a:t>
            </a:r>
            <a:r>
              <a:rPr lang="en-US" altLang="zh-CN" sz="2400" baseline="-25000" dirty="0" smtClean="0">
                <a:latin typeface="华文新魏" panose="02010800040101010101" pitchFamily="2" charset="-122"/>
                <a:ea typeface="华文新魏" panose="02010800040101010101" pitchFamily="2" charset="-122"/>
              </a:rPr>
              <a:t>2</a:t>
            </a:r>
            <a:r>
              <a:rPr lang="en-US" altLang="zh-CN" sz="2400" dirty="0" smtClean="0">
                <a:latin typeface="华文新魏" panose="02010800040101010101" pitchFamily="2" charset="-122"/>
                <a:ea typeface="华文新魏" panose="02010800040101010101" pitchFamily="2" charset="-122"/>
              </a:rPr>
              <a:t>, . . . </a:t>
            </a:r>
            <a:r>
              <a:rPr lang="en-US" altLang="zh-CN" sz="2400" i="1" dirty="0" err="1" smtClean="0">
                <a:latin typeface="华文新魏" panose="02010800040101010101" pitchFamily="2" charset="-122"/>
                <a:ea typeface="华文新魏" panose="02010800040101010101" pitchFamily="2" charset="-122"/>
              </a:rPr>
              <a:t>r</a:t>
            </a:r>
            <a:r>
              <a:rPr lang="en-US" altLang="zh-CN" sz="2400" i="1" baseline="-25000" dirty="0" err="1" smtClean="0">
                <a:latin typeface="华文新魏" panose="02010800040101010101" pitchFamily="2" charset="-122"/>
                <a:ea typeface="华文新魏" panose="02010800040101010101" pitchFamily="2" charset="-122"/>
              </a:rPr>
              <a:t>n</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的任意子集的代价最小的连接顺序只计算一次，并存储起来，以备将来使用</a:t>
            </a:r>
          </a:p>
        </p:txBody>
      </p:sp>
      <p:sp>
        <p:nvSpPr>
          <p:cNvPr id="79876"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08758C5-9F36-43A0-9ABE-7D5ED79D8F3D}" type="slidenum">
              <a:rPr altLang="en-US" noProof="1">
                <a:solidFill>
                  <a:schemeClr val="accent2"/>
                </a:solidFill>
                <a:latin typeface="Times New Roman" panose="02020603050405020304" pitchFamily="18" charset="0"/>
                <a:ea typeface="华文楷体" panose="02010600040101010101" pitchFamily="2" charset="-122"/>
              </a:rPr>
              <a:pPr/>
              <a:t>32</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kumimoji="1" lang="zh-CN" altLang="en-US" dirty="0" smtClean="0">
                <a:latin typeface="+mj-ea"/>
              </a:rPr>
              <a:t>代价优化</a:t>
            </a:r>
          </a:p>
        </p:txBody>
      </p:sp>
      <p:sp>
        <p:nvSpPr>
          <p:cNvPr id="80899" name="Rectangle 3"/>
          <p:cNvSpPr>
            <a:spLocks noGrp="1" noChangeArrowheads="1"/>
          </p:cNvSpPr>
          <p:nvPr>
            <p:ph idx="1"/>
          </p:nvPr>
        </p:nvSpPr>
        <p:spPr>
          <a:xfrm>
            <a:off x="450850" y="1466850"/>
            <a:ext cx="7861300" cy="5086350"/>
          </a:xfrm>
        </p:spPr>
        <p:txBody>
          <a:bodyPr/>
          <a:lstStyle/>
          <a:p>
            <a:pPr algn="l"/>
            <a:r>
              <a:rPr lang="zh-CN" altLang="en-US" sz="2000" smtClean="0">
                <a:latin typeface="华文新魏" panose="02010800040101010101" pitchFamily="2" charset="-122"/>
                <a:ea typeface="华文新魏" panose="02010800040101010101" pitchFamily="2" charset="-122"/>
              </a:rPr>
              <a:t>用动态规划优化稠密树的时间复杂度是 </a:t>
            </a:r>
            <a:r>
              <a:rPr lang="en-US" altLang="zh-CN" sz="2000" i="1" smtClean="0">
                <a:latin typeface="华文新魏" panose="02010800040101010101" pitchFamily="2" charset="-122"/>
                <a:ea typeface="华文新魏" panose="02010800040101010101" pitchFamily="2" charset="-122"/>
              </a:rPr>
              <a:t>O</a:t>
            </a:r>
            <a:r>
              <a:rPr lang="en-US" altLang="zh-CN" sz="2000" smtClean="0">
                <a:latin typeface="华文新魏" panose="02010800040101010101" pitchFamily="2" charset="-122"/>
                <a:ea typeface="华文新魏" panose="02010800040101010101" pitchFamily="2" charset="-122"/>
              </a:rPr>
              <a:t>(3</a:t>
            </a:r>
            <a:r>
              <a:rPr lang="en-US" altLang="zh-CN" sz="2000" i="1" baseline="30000" smtClean="0">
                <a:latin typeface="华文新魏" panose="02010800040101010101" pitchFamily="2" charset="-122"/>
                <a:ea typeface="华文新魏" panose="02010800040101010101" pitchFamily="2" charset="-122"/>
              </a:rPr>
              <a:t>n</a:t>
            </a:r>
            <a:r>
              <a:rPr lang="en-US" altLang="zh-CN" sz="2000" smtClean="0">
                <a:latin typeface="华文新魏" panose="02010800040101010101" pitchFamily="2" charset="-122"/>
                <a:ea typeface="华文新魏" panose="02010800040101010101" pitchFamily="2" charset="-122"/>
              </a:rPr>
              <a:t>)  </a:t>
            </a:r>
          </a:p>
          <a:p>
            <a:pPr lvl="1" algn="l"/>
            <a:r>
              <a:rPr lang="zh-CN" altLang="en-US" sz="1800" smtClean="0">
                <a:latin typeface="华文新魏" panose="02010800040101010101" pitchFamily="2" charset="-122"/>
                <a:ea typeface="华文新魏" panose="02010800040101010101" pitchFamily="2" charset="-122"/>
              </a:rPr>
              <a:t>当 </a:t>
            </a:r>
            <a:r>
              <a:rPr lang="en-US" altLang="zh-CN" sz="1800" i="1" smtClean="0">
                <a:latin typeface="华文新魏" panose="02010800040101010101" pitchFamily="2" charset="-122"/>
                <a:ea typeface="华文新魏" panose="02010800040101010101" pitchFamily="2" charset="-122"/>
              </a:rPr>
              <a:t>n </a:t>
            </a:r>
            <a:r>
              <a:rPr lang="en-US" altLang="zh-CN" sz="1800" smtClean="0">
                <a:latin typeface="华文新魏" panose="02010800040101010101" pitchFamily="2" charset="-122"/>
                <a:ea typeface="华文新魏" panose="02010800040101010101" pitchFamily="2" charset="-122"/>
              </a:rPr>
              <a:t>= 10 </a:t>
            </a:r>
            <a:r>
              <a:rPr lang="zh-CN" altLang="en-US" sz="1800" smtClean="0">
                <a:latin typeface="华文新魏" panose="02010800040101010101" pitchFamily="2" charset="-122"/>
                <a:ea typeface="华文新魏" panose="02010800040101010101" pitchFamily="2" charset="-122"/>
              </a:rPr>
              <a:t>时，这个数字是 </a:t>
            </a:r>
            <a:r>
              <a:rPr lang="en-US" altLang="zh-CN" sz="1800" smtClean="0">
                <a:latin typeface="华文新魏" panose="02010800040101010101" pitchFamily="2" charset="-122"/>
                <a:ea typeface="华文新魏" panose="02010800040101010101" pitchFamily="2" charset="-122"/>
              </a:rPr>
              <a:t>59000 </a:t>
            </a:r>
            <a:r>
              <a:rPr lang="zh-CN" altLang="en-US" sz="1800" smtClean="0">
                <a:latin typeface="华文新魏" panose="02010800040101010101" pitchFamily="2" charset="-122"/>
                <a:ea typeface="华文新魏" panose="02010800040101010101" pitchFamily="2" charset="-122"/>
              </a:rPr>
              <a:t>而不是 </a:t>
            </a:r>
            <a:r>
              <a:rPr lang="en-US" altLang="zh-CN" sz="1800" smtClean="0">
                <a:latin typeface="华文新魏" panose="02010800040101010101" pitchFamily="2" charset="-122"/>
                <a:ea typeface="华文新魏" panose="02010800040101010101" pitchFamily="2" charset="-122"/>
              </a:rPr>
              <a:t>176 </a:t>
            </a:r>
            <a:r>
              <a:rPr lang="zh-CN" altLang="en-US" sz="1800" smtClean="0">
                <a:latin typeface="华文新魏" panose="02010800040101010101" pitchFamily="2" charset="-122"/>
                <a:ea typeface="华文新魏" panose="02010800040101010101" pitchFamily="2" charset="-122"/>
              </a:rPr>
              <a:t>亿</a:t>
            </a:r>
            <a:r>
              <a:rPr lang="en-US" altLang="zh-CN" sz="1800" smtClean="0">
                <a:latin typeface="华文新魏" panose="02010800040101010101" pitchFamily="2" charset="-122"/>
                <a:ea typeface="华文新魏" panose="02010800040101010101" pitchFamily="2" charset="-122"/>
              </a:rPr>
              <a:t>!</a:t>
            </a:r>
          </a:p>
          <a:p>
            <a:pPr algn="l"/>
            <a:r>
              <a:rPr lang="zh-CN" altLang="en-US" sz="2000" smtClean="0">
                <a:latin typeface="华文新魏" panose="02010800040101010101" pitchFamily="2" charset="-122"/>
                <a:ea typeface="华文新魏" panose="02010800040101010101" pitchFamily="2" charset="-122"/>
              </a:rPr>
              <a:t>空间复杂度是 </a:t>
            </a:r>
            <a:r>
              <a:rPr lang="en-US" altLang="zh-CN" sz="2000" i="1" smtClean="0">
                <a:latin typeface="华文新魏" panose="02010800040101010101" pitchFamily="2" charset="-122"/>
                <a:ea typeface="华文新魏" panose="02010800040101010101" pitchFamily="2" charset="-122"/>
              </a:rPr>
              <a:t>O</a:t>
            </a:r>
            <a:r>
              <a:rPr lang="en-US" altLang="zh-CN" sz="2000" smtClean="0">
                <a:latin typeface="华文新魏" panose="02010800040101010101" pitchFamily="2" charset="-122"/>
                <a:ea typeface="华文新魏" panose="02010800040101010101" pitchFamily="2" charset="-122"/>
              </a:rPr>
              <a:t>(2</a:t>
            </a:r>
            <a:r>
              <a:rPr lang="en-US" altLang="zh-CN" sz="2000" i="1" baseline="30000" smtClean="0">
                <a:latin typeface="华文新魏" panose="02010800040101010101" pitchFamily="2" charset="-122"/>
                <a:ea typeface="华文新魏" panose="02010800040101010101" pitchFamily="2" charset="-122"/>
              </a:rPr>
              <a:t>n</a:t>
            </a:r>
            <a:r>
              <a:rPr lang="en-US" altLang="zh-CN" sz="2000" smtClean="0">
                <a:latin typeface="华文新魏" panose="02010800040101010101" pitchFamily="2" charset="-122"/>
                <a:ea typeface="华文新魏" panose="02010800040101010101" pitchFamily="2" charset="-122"/>
              </a:rPr>
              <a:t>) </a:t>
            </a:r>
          </a:p>
          <a:p>
            <a:pPr algn="l"/>
            <a:r>
              <a:rPr lang="zh-CN" altLang="en-US" sz="2000" smtClean="0">
                <a:latin typeface="华文新魏" panose="02010800040101010101" pitchFamily="2" charset="-122"/>
                <a:ea typeface="华文新魏" panose="02010800040101010101" pitchFamily="2" charset="-122"/>
              </a:rPr>
              <a:t>为有 </a:t>
            </a:r>
            <a:r>
              <a:rPr lang="en-US" altLang="zh-CN" sz="2000" smtClean="0">
                <a:latin typeface="华文新魏" panose="02010800040101010101" pitchFamily="2" charset="-122"/>
                <a:ea typeface="华文新魏" panose="02010800040101010101" pitchFamily="2" charset="-122"/>
              </a:rPr>
              <a:t>n </a:t>
            </a:r>
            <a:r>
              <a:rPr lang="zh-CN" altLang="en-US" sz="2000" smtClean="0">
                <a:latin typeface="华文新魏" panose="02010800040101010101" pitchFamily="2" charset="-122"/>
                <a:ea typeface="华文新魏" panose="02010800040101010101" pitchFamily="2" charset="-122"/>
              </a:rPr>
              <a:t>个关系的一组关系找到最好的左深连接树</a:t>
            </a:r>
            <a:r>
              <a:rPr lang="en-US" altLang="zh-CN" sz="2000" smtClean="0">
                <a:latin typeface="华文新魏" panose="02010800040101010101" pitchFamily="2" charset="-122"/>
                <a:ea typeface="华文新魏" panose="02010800040101010101" pitchFamily="2" charset="-122"/>
              </a:rPr>
              <a:t>:</a:t>
            </a:r>
          </a:p>
          <a:p>
            <a:pPr lvl="1" algn="l"/>
            <a:r>
              <a:rPr lang="zh-CN" altLang="en-US" sz="1800" smtClean="0">
                <a:latin typeface="华文新魏" panose="02010800040101010101" pitchFamily="2" charset="-122"/>
                <a:ea typeface="华文新魏" panose="02010800040101010101" pitchFamily="2" charset="-122"/>
              </a:rPr>
              <a:t>考虑作为右手侧输入的一个关系的 </a:t>
            </a:r>
            <a:r>
              <a:rPr lang="en-US" altLang="zh-CN" sz="1800" smtClean="0">
                <a:latin typeface="华文新魏" panose="02010800040101010101" pitchFamily="2" charset="-122"/>
                <a:ea typeface="华文新魏" panose="02010800040101010101" pitchFamily="2" charset="-122"/>
              </a:rPr>
              <a:t>n </a:t>
            </a:r>
            <a:r>
              <a:rPr lang="zh-CN" altLang="en-US" sz="1800" smtClean="0">
                <a:latin typeface="华文新魏" panose="02010800040101010101" pitchFamily="2" charset="-122"/>
                <a:ea typeface="华文新魏" panose="02010800040101010101" pitchFamily="2" charset="-122"/>
              </a:rPr>
              <a:t>中选择。 其他关系作为左手侧输入</a:t>
            </a:r>
          </a:p>
          <a:p>
            <a:pPr lvl="1" algn="l"/>
            <a:r>
              <a:rPr lang="zh-CN" altLang="en-US" sz="1800" smtClean="0">
                <a:latin typeface="华文新魏" panose="02010800040101010101" pitchFamily="2" charset="-122"/>
                <a:ea typeface="华文新魏" panose="02010800040101010101" pitchFamily="2" charset="-122"/>
                <a:sym typeface="Symbol" panose="05050102010706020507" pitchFamily="18" charset="2"/>
              </a:rPr>
              <a:t>修改优化算法</a:t>
            </a:r>
            <a:endParaRPr lang="en-US" altLang="zh-CN" sz="1800" smtClean="0">
              <a:latin typeface="华文新魏" panose="02010800040101010101" pitchFamily="2" charset="-122"/>
              <a:ea typeface="华文新魏" panose="02010800040101010101" pitchFamily="2" charset="-122"/>
              <a:sym typeface="Symbol" panose="05050102010706020507" pitchFamily="18" charset="2"/>
            </a:endParaRPr>
          </a:p>
          <a:p>
            <a:pPr lvl="2" algn="l"/>
            <a:r>
              <a:rPr lang="zh-CN" altLang="en-US" sz="1800" smtClean="0">
                <a:latin typeface="华文新魏" panose="02010800040101010101" pitchFamily="2" charset="-122"/>
                <a:ea typeface="华文新魏" panose="02010800040101010101" pitchFamily="2" charset="-122"/>
                <a:sym typeface="Symbol" panose="05050102010706020507" pitchFamily="18" charset="2"/>
              </a:rPr>
              <a:t>不用</a:t>
            </a:r>
            <a:r>
              <a:rPr lang="ja-JP" altLang="en-US" sz="18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1800" b="1" smtClean="0">
                <a:latin typeface="华文新魏" panose="02010800040101010101" pitchFamily="2" charset="-122"/>
                <a:ea typeface="华文新魏" panose="02010800040101010101" pitchFamily="2" charset="-122"/>
              </a:rPr>
              <a:t>for each </a:t>
            </a:r>
            <a:r>
              <a:rPr lang="zh-CN" altLang="en-US" sz="1800" smtClean="0">
                <a:latin typeface="华文新魏" panose="02010800040101010101" pitchFamily="2" charset="-122"/>
                <a:ea typeface="华文新魏" panose="02010800040101010101" pitchFamily="2" charset="-122"/>
              </a:rPr>
              <a:t>使 </a:t>
            </a:r>
            <a:r>
              <a:rPr lang="en-US" altLang="zh-CN" sz="1800" i="1" smtClean="0">
                <a:latin typeface="华文新魏" panose="02010800040101010101" pitchFamily="2" charset="-122"/>
                <a:ea typeface="华文新魏" panose="02010800040101010101" pitchFamily="2" charset="-122"/>
              </a:rPr>
              <a:t>S</a:t>
            </a:r>
            <a:r>
              <a:rPr lang="en-US" altLang="zh-CN" sz="1800" smtClean="0">
                <a:latin typeface="华文新魏" panose="02010800040101010101" pitchFamily="2" charset="-122"/>
                <a:ea typeface="华文新魏" panose="02010800040101010101" pitchFamily="2" charset="-122"/>
              </a:rPr>
              <a:t>1 </a:t>
            </a:r>
            <a:r>
              <a:rPr lang="en-US" altLang="zh-CN" sz="18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1800" smtClean="0">
                <a:latin typeface="华文新魏" panose="02010800040101010101" pitchFamily="2" charset="-122"/>
                <a:ea typeface="华文新魏" panose="02010800040101010101" pitchFamily="2" charset="-122"/>
              </a:rPr>
              <a:t> </a:t>
            </a:r>
            <a:r>
              <a:rPr lang="en-US" altLang="zh-CN" sz="1800" i="1" smtClean="0">
                <a:latin typeface="华文新魏" panose="02010800040101010101" pitchFamily="2" charset="-122"/>
                <a:ea typeface="华文新魏" panose="02010800040101010101" pitchFamily="2" charset="-122"/>
              </a:rPr>
              <a:t>S </a:t>
            </a:r>
            <a:r>
              <a:rPr lang="zh-CN" altLang="en-US" sz="1800" smtClean="0">
                <a:latin typeface="华文新魏" panose="02010800040101010101" pitchFamily="2" charset="-122"/>
                <a:ea typeface="华文新魏" panose="02010800040101010101" pitchFamily="2" charset="-122"/>
              </a:rPr>
              <a:t>的 </a:t>
            </a:r>
            <a:r>
              <a:rPr lang="en-US" altLang="zh-CN" sz="1800" smtClean="0">
                <a:latin typeface="华文新魏" panose="02010800040101010101" pitchFamily="2" charset="-122"/>
                <a:ea typeface="华文新魏" panose="02010800040101010101" pitchFamily="2" charset="-122"/>
              </a:rPr>
              <a:t>S </a:t>
            </a:r>
            <a:r>
              <a:rPr lang="zh-CN" altLang="en-US" sz="1800" smtClean="0">
                <a:latin typeface="华文新魏" panose="02010800040101010101" pitchFamily="2" charset="-122"/>
                <a:ea typeface="华文新魏" panose="02010800040101010101" pitchFamily="2" charset="-122"/>
              </a:rPr>
              <a:t>的非空子集 </a:t>
            </a:r>
            <a:r>
              <a:rPr lang="en-US" altLang="zh-CN" sz="1800" smtClean="0">
                <a:latin typeface="华文新魏" panose="02010800040101010101" pitchFamily="2" charset="-122"/>
                <a:ea typeface="华文新魏" panose="02010800040101010101" pitchFamily="2" charset="-122"/>
              </a:rPr>
              <a:t>S1 </a:t>
            </a:r>
            <a:r>
              <a:rPr lang="ja-JP" altLang="en-US" sz="1800" i="1" smtClean="0">
                <a:latin typeface="华文新魏" panose="02010800040101010101" pitchFamily="2" charset="-122"/>
                <a:ea typeface="华文新魏" panose="02010800040101010101" pitchFamily="2" charset="-122"/>
                <a:sym typeface="Symbol" panose="05050102010706020507" pitchFamily="18" charset="2"/>
              </a:rPr>
              <a:t>”</a:t>
            </a:r>
            <a:endParaRPr lang="en-US" altLang="ja-JP" sz="1800" i="1" smtClean="0">
              <a:latin typeface="华文新魏" panose="02010800040101010101" pitchFamily="2" charset="-122"/>
              <a:ea typeface="华文新魏" panose="02010800040101010101" pitchFamily="2" charset="-122"/>
              <a:sym typeface="Symbol" panose="05050102010706020507" pitchFamily="18" charset="2"/>
            </a:endParaRPr>
          </a:p>
          <a:p>
            <a:pPr lvl="2" algn="l"/>
            <a:r>
              <a:rPr lang="zh-CN" altLang="en-US" sz="1800" smtClean="0">
                <a:latin typeface="华文新魏" panose="02010800040101010101" pitchFamily="2" charset="-122"/>
                <a:ea typeface="华文新魏" panose="02010800040101010101" pitchFamily="2" charset="-122"/>
                <a:sym typeface="Symbol" panose="05050102010706020507" pitchFamily="18" charset="2"/>
              </a:rPr>
              <a:t>使用</a:t>
            </a:r>
            <a:r>
              <a:rPr lang="en-US" altLang="zh-CN" sz="180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1800" b="1" smtClean="0">
                <a:latin typeface="华文新魏" panose="02010800040101010101" pitchFamily="2" charset="-122"/>
                <a:ea typeface="华文新魏" panose="02010800040101010101" pitchFamily="2" charset="-122"/>
                <a:sym typeface="Symbol" panose="05050102010706020507" pitchFamily="18" charset="2"/>
              </a:rPr>
              <a:t>for each </a:t>
            </a:r>
            <a:r>
              <a:rPr lang="en-US" altLang="zh-CN" sz="1800" smtClean="0">
                <a:latin typeface="华文新魏" panose="02010800040101010101" pitchFamily="2" charset="-122"/>
                <a:ea typeface="华文新魏" panose="02010800040101010101" pitchFamily="2" charset="-122"/>
              </a:rPr>
              <a:t>S </a:t>
            </a:r>
            <a:r>
              <a:rPr lang="zh-CN" altLang="en-US" sz="1800" smtClean="0">
                <a:latin typeface="华文新魏" panose="02010800040101010101" pitchFamily="2" charset="-122"/>
                <a:ea typeface="华文新魏" panose="02010800040101010101" pitchFamily="2" charset="-122"/>
              </a:rPr>
              <a:t>上的关系 </a:t>
            </a:r>
            <a:r>
              <a:rPr lang="en-US" altLang="zh-CN" sz="1800" smtClean="0">
                <a:latin typeface="华文新魏" panose="02010800040101010101" pitchFamily="2" charset="-122"/>
                <a:ea typeface="华文新魏" panose="02010800040101010101" pitchFamily="2" charset="-122"/>
              </a:rPr>
              <a:t>r </a:t>
            </a:r>
            <a:r>
              <a:rPr lang="zh-CN" altLang="en-US" sz="1800" smtClean="0">
                <a:latin typeface="华文新魏" panose="02010800040101010101" pitchFamily="2" charset="-122"/>
                <a:ea typeface="华文新魏" panose="02010800040101010101" pitchFamily="2" charset="-122"/>
              </a:rPr>
              <a:t>，令</a:t>
            </a:r>
            <a:r>
              <a:rPr lang="zh-CN" altLang="en-US" sz="180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1800" smtClean="0">
                <a:latin typeface="华文新魏" panose="02010800040101010101" pitchFamily="2" charset="-122"/>
                <a:ea typeface="华文新魏" panose="02010800040101010101" pitchFamily="2" charset="-122"/>
                <a:sym typeface="Symbol" panose="05050102010706020507" pitchFamily="18" charset="2"/>
              </a:rPr>
              <a:t>S1 = S – r </a:t>
            </a:r>
            <a:r>
              <a:rPr lang="zh-CN" altLang="en-US" sz="1800" smtClean="0">
                <a:latin typeface="华文新魏" panose="02010800040101010101" pitchFamily="2" charset="-122"/>
                <a:ea typeface="华文新魏" panose="02010800040101010101" pitchFamily="2" charset="-122"/>
              </a:rPr>
              <a:t>”</a:t>
            </a:r>
          </a:p>
          <a:p>
            <a:pPr algn="l"/>
            <a:r>
              <a:rPr lang="zh-CN" altLang="en-US" sz="2000" smtClean="0">
                <a:latin typeface="华文新魏" panose="02010800040101010101" pitchFamily="2" charset="-122"/>
                <a:ea typeface="华文新魏" panose="02010800040101010101" pitchFamily="2" charset="-122"/>
              </a:rPr>
              <a:t>如果只有左深树被考虑，找到最佳连接顺序的时间复杂度是 </a:t>
            </a:r>
            <a:r>
              <a:rPr lang="en-US" altLang="zh-CN" sz="2000" i="1" smtClean="0">
                <a:latin typeface="华文新魏" panose="02010800040101010101" pitchFamily="2" charset="-122"/>
                <a:ea typeface="华文新魏" panose="02010800040101010101" pitchFamily="2" charset="-122"/>
              </a:rPr>
              <a:t>O</a:t>
            </a:r>
            <a:r>
              <a:rPr lang="en-US" altLang="zh-CN" sz="2000" smtClean="0">
                <a:latin typeface="华文新魏" panose="02010800040101010101" pitchFamily="2" charset="-122"/>
                <a:ea typeface="华文新魏" panose="02010800040101010101" pitchFamily="2" charset="-122"/>
              </a:rPr>
              <a:t>(</a:t>
            </a:r>
            <a:r>
              <a:rPr lang="en-US" altLang="zh-CN" sz="2000" i="1" smtClean="0">
                <a:latin typeface="华文新魏" panose="02010800040101010101" pitchFamily="2" charset="-122"/>
                <a:ea typeface="华文新魏" panose="02010800040101010101" pitchFamily="2" charset="-122"/>
              </a:rPr>
              <a:t>n </a:t>
            </a:r>
            <a:r>
              <a:rPr lang="en-US" altLang="zh-CN" sz="2000" smtClean="0">
                <a:latin typeface="华文新魏" panose="02010800040101010101" pitchFamily="2" charset="-122"/>
                <a:ea typeface="华文新魏" panose="02010800040101010101" pitchFamily="2" charset="-122"/>
              </a:rPr>
              <a:t>2</a:t>
            </a:r>
            <a:r>
              <a:rPr lang="en-US" altLang="zh-CN" sz="2000" i="1" baseline="30000" smtClean="0">
                <a:latin typeface="华文新魏" panose="02010800040101010101" pitchFamily="2" charset="-122"/>
                <a:ea typeface="华文新魏" panose="02010800040101010101" pitchFamily="2" charset="-122"/>
              </a:rPr>
              <a:t>n</a:t>
            </a:r>
            <a:r>
              <a:rPr lang="en-US" altLang="zh-CN" sz="2000" smtClean="0">
                <a:latin typeface="华文新魏" panose="02010800040101010101" pitchFamily="2" charset="-122"/>
                <a:ea typeface="华文新魏" panose="02010800040101010101" pitchFamily="2" charset="-122"/>
              </a:rPr>
              <a:t>)</a:t>
            </a:r>
          </a:p>
          <a:p>
            <a:pPr lvl="1" algn="l"/>
            <a:r>
              <a:rPr lang="zh-CN" altLang="en-US" sz="1800" smtClean="0">
                <a:latin typeface="华文新魏" panose="02010800040101010101" pitchFamily="2" charset="-122"/>
                <a:ea typeface="华文新魏" panose="02010800040101010101" pitchFamily="2" charset="-122"/>
              </a:rPr>
              <a:t>空间复杂度仍是 </a:t>
            </a:r>
            <a:r>
              <a:rPr lang="en-US" altLang="zh-CN" sz="1800" i="1" smtClean="0">
                <a:latin typeface="华文新魏" panose="02010800040101010101" pitchFamily="2" charset="-122"/>
                <a:ea typeface="华文新魏" panose="02010800040101010101" pitchFamily="2" charset="-122"/>
              </a:rPr>
              <a:t>O</a:t>
            </a:r>
            <a:r>
              <a:rPr lang="en-US" altLang="zh-CN" sz="1800" smtClean="0">
                <a:latin typeface="华文新魏" panose="02010800040101010101" pitchFamily="2" charset="-122"/>
                <a:ea typeface="华文新魏" panose="02010800040101010101" pitchFamily="2" charset="-122"/>
              </a:rPr>
              <a:t>(2</a:t>
            </a:r>
            <a:r>
              <a:rPr lang="en-US" altLang="zh-CN" sz="1800" i="1" baseline="30000" smtClean="0">
                <a:latin typeface="华文新魏" panose="02010800040101010101" pitchFamily="2" charset="-122"/>
                <a:ea typeface="华文新魏" panose="02010800040101010101" pitchFamily="2" charset="-122"/>
              </a:rPr>
              <a:t>n</a:t>
            </a:r>
            <a:r>
              <a:rPr lang="en-US" altLang="zh-CN" sz="1800" smtClean="0">
                <a:latin typeface="华文新魏" panose="02010800040101010101" pitchFamily="2" charset="-122"/>
                <a:ea typeface="华文新魏" panose="02010800040101010101" pitchFamily="2" charset="-122"/>
              </a:rPr>
              <a:t>) </a:t>
            </a:r>
          </a:p>
          <a:p>
            <a:pPr algn="l"/>
            <a:r>
              <a:rPr lang="zh-CN" altLang="en-US" sz="2000" smtClean="0">
                <a:latin typeface="华文新魏" panose="02010800040101010101" pitchFamily="2" charset="-122"/>
                <a:ea typeface="华文新魏" panose="02010800040101010101" pitchFamily="2" charset="-122"/>
              </a:rPr>
              <a:t>基于代价的优化是昂贵的，但是对于大型数据库上的查询是值得的 </a:t>
            </a:r>
            <a:r>
              <a:rPr lang="en-US" altLang="zh-CN" sz="2000" smtClean="0">
                <a:latin typeface="华文新魏" panose="02010800040101010101" pitchFamily="2" charset="-122"/>
                <a:ea typeface="华文新魏" panose="02010800040101010101" pitchFamily="2" charset="-122"/>
              </a:rPr>
              <a:t>(</a:t>
            </a:r>
            <a:r>
              <a:rPr lang="zh-CN" altLang="en-US" sz="2000" smtClean="0">
                <a:latin typeface="华文新魏" panose="02010800040101010101" pitchFamily="2" charset="-122"/>
                <a:ea typeface="华文新魏" panose="02010800040101010101" pitchFamily="2" charset="-122"/>
              </a:rPr>
              <a:t>典型的查询 </a:t>
            </a:r>
            <a:r>
              <a:rPr lang="en-US" altLang="zh-CN" sz="2000" smtClean="0">
                <a:latin typeface="华文新魏" panose="02010800040101010101" pitchFamily="2" charset="-122"/>
                <a:ea typeface="华文新魏" panose="02010800040101010101" pitchFamily="2" charset="-122"/>
              </a:rPr>
              <a:t>n </a:t>
            </a:r>
            <a:r>
              <a:rPr lang="zh-CN" altLang="en-US" sz="2000" smtClean="0">
                <a:latin typeface="华文新魏" panose="02010800040101010101" pitchFamily="2" charset="-122"/>
                <a:ea typeface="华文新魏" panose="02010800040101010101" pitchFamily="2" charset="-122"/>
              </a:rPr>
              <a:t>都很小</a:t>
            </a:r>
            <a:r>
              <a:rPr lang="en-US" altLang="zh-CN" sz="2000" smtClean="0">
                <a:latin typeface="华文新魏" panose="02010800040101010101" pitchFamily="2" charset="-122"/>
                <a:ea typeface="华文新魏" panose="02010800040101010101" pitchFamily="2" charset="-122"/>
              </a:rPr>
              <a:t>, </a:t>
            </a:r>
            <a:r>
              <a:rPr lang="zh-CN" altLang="en-US" sz="2000" smtClean="0">
                <a:latin typeface="华文新魏" panose="02010800040101010101" pitchFamily="2" charset="-122"/>
                <a:ea typeface="华文新魏" panose="02010800040101010101" pitchFamily="2" charset="-122"/>
              </a:rPr>
              <a:t>通常 </a:t>
            </a:r>
            <a:r>
              <a:rPr lang="en-US" altLang="zh-CN" sz="2000" smtClean="0">
                <a:latin typeface="华文新魏" panose="02010800040101010101" pitchFamily="2" charset="-122"/>
                <a:ea typeface="华文新魏" panose="02010800040101010101" pitchFamily="2" charset="-122"/>
              </a:rPr>
              <a:t>&lt; 10)</a:t>
            </a:r>
          </a:p>
        </p:txBody>
      </p:sp>
      <p:sp>
        <p:nvSpPr>
          <p:cNvPr id="80900"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CAC6A17-ADA0-42A2-8CF7-9B4099C6EC64}" type="slidenum">
              <a:rPr altLang="en-US" noProof="1">
                <a:solidFill>
                  <a:schemeClr val="accent2"/>
                </a:solidFill>
                <a:latin typeface="Times New Roman" panose="02020603050405020304" pitchFamily="18" charset="0"/>
                <a:ea typeface="华文楷体" panose="02010600040101010101" pitchFamily="2" charset="-122"/>
              </a:rPr>
              <a:pPr/>
              <a:t>33</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pPr>
              <a:defRPr/>
            </a:pPr>
            <a:r>
              <a:rPr kumimoji="1" lang="zh-CN" altLang="en-US" dirty="0" smtClean="0">
                <a:latin typeface="+mj-ea"/>
              </a:rPr>
              <a:t>启发式优化</a:t>
            </a:r>
          </a:p>
        </p:txBody>
      </p:sp>
      <p:sp>
        <p:nvSpPr>
          <p:cNvPr id="81923" name="Rectangle 3"/>
          <p:cNvSpPr>
            <a:spLocks noGrp="1" noChangeArrowheads="1"/>
          </p:cNvSpPr>
          <p:nvPr>
            <p:ph idx="1"/>
          </p:nvPr>
        </p:nvSpPr>
        <p:spPr>
          <a:xfrm>
            <a:off x="387350" y="1398588"/>
            <a:ext cx="8204200" cy="5091112"/>
          </a:xfrm>
        </p:spPr>
        <p:txBody>
          <a:bodyPr/>
          <a:lstStyle/>
          <a:p>
            <a:pPr>
              <a:lnSpc>
                <a:spcPct val="150000"/>
              </a:lnSpc>
            </a:pPr>
            <a:r>
              <a:rPr lang="zh-CN" altLang="en-US" sz="2000" dirty="0" smtClean="0">
                <a:latin typeface="华文新魏" panose="02010800040101010101" pitchFamily="2" charset="-122"/>
                <a:ea typeface="华文新魏" panose="02010800040101010101" pitchFamily="2" charset="-122"/>
              </a:rPr>
              <a:t>基于代价的优化的缺点是优化本身的代价，即使动态规划也如此</a:t>
            </a:r>
          </a:p>
          <a:p>
            <a:pPr>
              <a:lnSpc>
                <a:spcPct val="150000"/>
              </a:lnSpc>
            </a:pPr>
            <a:r>
              <a:rPr lang="zh-CN" altLang="en-US" sz="2000" dirty="0" smtClean="0">
                <a:latin typeface="华文新魏" panose="02010800040101010101" pitchFamily="2" charset="-122"/>
                <a:ea typeface="华文新魏" panose="02010800040101010101" pitchFamily="2" charset="-122"/>
              </a:rPr>
              <a:t>查询优化器使用启发式方法来减小优化代价</a:t>
            </a:r>
          </a:p>
          <a:p>
            <a:pPr>
              <a:lnSpc>
                <a:spcPct val="150000"/>
              </a:lnSpc>
            </a:pPr>
            <a:r>
              <a:rPr lang="zh-CN" altLang="en-US" sz="2000" dirty="0" smtClean="0">
                <a:latin typeface="华文新魏" panose="02010800040101010101" pitchFamily="2" charset="-122"/>
                <a:ea typeface="华文新魏" panose="02010800040101010101" pitchFamily="2" charset="-122"/>
              </a:rPr>
              <a:t>启发式优化通过使用一系列规则转化查询树，这通常（但不是在所有情况下）能改善执行性能</a:t>
            </a:r>
            <a:endParaRPr lang="en-US" altLang="zh-CN" sz="2000" dirty="0" smtClean="0">
              <a:latin typeface="华文新魏" panose="02010800040101010101" pitchFamily="2" charset="-122"/>
              <a:ea typeface="华文新魏" panose="02010800040101010101" pitchFamily="2" charset="-122"/>
            </a:endParaRPr>
          </a:p>
          <a:p>
            <a:pPr lvl="1">
              <a:lnSpc>
                <a:spcPct val="150000"/>
              </a:lnSpc>
            </a:pPr>
            <a:r>
              <a:rPr lang="zh-CN" altLang="en-US" sz="1800" dirty="0" smtClean="0">
                <a:latin typeface="华文新魏" panose="02010800040101010101" pitchFamily="2" charset="-122"/>
                <a:ea typeface="华文新魏" panose="02010800040101010101" pitchFamily="2" charset="-122"/>
              </a:rPr>
              <a:t>尽早执行选择运算 </a:t>
            </a:r>
            <a:r>
              <a:rPr lang="en-US" altLang="zh-CN" sz="1800" dirty="0" smtClean="0">
                <a:latin typeface="华文新魏" panose="02010800040101010101" pitchFamily="2" charset="-122"/>
                <a:ea typeface="华文新魏" panose="02010800040101010101" pitchFamily="2" charset="-122"/>
              </a:rPr>
              <a:t>(</a:t>
            </a:r>
            <a:r>
              <a:rPr lang="zh-CN" altLang="en-US" sz="1800" dirty="0" smtClean="0">
                <a:latin typeface="华文新魏" panose="02010800040101010101" pitchFamily="2" charset="-122"/>
                <a:ea typeface="华文新魏" panose="02010800040101010101" pitchFamily="2" charset="-122"/>
              </a:rPr>
              <a:t>减少元组数目</a:t>
            </a:r>
            <a:r>
              <a:rPr lang="en-US" altLang="zh-CN" sz="1800" dirty="0" smtClean="0">
                <a:latin typeface="华文新魏" panose="02010800040101010101" pitchFamily="2" charset="-122"/>
                <a:ea typeface="华文新魏" panose="02010800040101010101" pitchFamily="2" charset="-122"/>
              </a:rPr>
              <a:t>)</a:t>
            </a:r>
          </a:p>
          <a:p>
            <a:pPr lvl="1">
              <a:lnSpc>
                <a:spcPct val="150000"/>
              </a:lnSpc>
            </a:pPr>
            <a:r>
              <a:rPr lang="zh-CN" altLang="en-US" sz="1800" dirty="0" smtClean="0">
                <a:latin typeface="华文新魏" panose="02010800040101010101" pitchFamily="2" charset="-122"/>
                <a:ea typeface="华文新魏" panose="02010800040101010101" pitchFamily="2" charset="-122"/>
              </a:rPr>
              <a:t>尽早执行投影运算 </a:t>
            </a:r>
            <a:r>
              <a:rPr lang="en-US" altLang="zh-CN" sz="1800" dirty="0" smtClean="0">
                <a:latin typeface="华文新魏" panose="02010800040101010101" pitchFamily="2" charset="-122"/>
                <a:ea typeface="华文新魏" panose="02010800040101010101" pitchFamily="2" charset="-122"/>
              </a:rPr>
              <a:t>(</a:t>
            </a:r>
            <a:r>
              <a:rPr lang="zh-CN" altLang="en-US" sz="1800" dirty="0" smtClean="0">
                <a:latin typeface="华文新魏" panose="02010800040101010101" pitchFamily="2" charset="-122"/>
                <a:ea typeface="华文新魏" panose="02010800040101010101" pitchFamily="2" charset="-122"/>
              </a:rPr>
              <a:t>减少属性数目</a:t>
            </a:r>
            <a:r>
              <a:rPr lang="en-US" altLang="zh-CN" sz="1800" dirty="0" smtClean="0">
                <a:latin typeface="华文新魏" panose="02010800040101010101" pitchFamily="2" charset="-122"/>
                <a:ea typeface="华文新魏" panose="02010800040101010101" pitchFamily="2" charset="-122"/>
              </a:rPr>
              <a:t>)</a:t>
            </a:r>
          </a:p>
          <a:p>
            <a:pPr lvl="1">
              <a:lnSpc>
                <a:spcPct val="150000"/>
              </a:lnSpc>
            </a:pPr>
            <a:r>
              <a:rPr lang="zh-CN" altLang="en-US" sz="1800" dirty="0" smtClean="0">
                <a:latin typeface="华文新魏" panose="02010800040101010101" pitchFamily="2" charset="-122"/>
                <a:ea typeface="华文新魏" panose="02010800040101010101" pitchFamily="2" charset="-122"/>
              </a:rPr>
              <a:t>在其他类似运算之前，执行能对关系进行最大限制的选择和投影运算（例如，能得到最少的结果的运算）</a:t>
            </a:r>
          </a:p>
          <a:p>
            <a:pPr lvl="1">
              <a:lnSpc>
                <a:spcPct val="150000"/>
              </a:lnSpc>
            </a:pPr>
            <a:r>
              <a:rPr lang="zh-CN" altLang="en-US" sz="1800" dirty="0" smtClean="0">
                <a:latin typeface="华文新魏" panose="02010800040101010101" pitchFamily="2" charset="-122"/>
                <a:ea typeface="华文新魏" panose="02010800040101010101" pitchFamily="2" charset="-122"/>
              </a:rPr>
              <a:t>有些系统只使用启发式方法，其他的将启发式方法和基于成本的优化相结合</a:t>
            </a:r>
            <a:endParaRPr lang="en-US" altLang="zh-CN" sz="1800" dirty="0" smtClean="0">
              <a:latin typeface="华文新魏" panose="02010800040101010101" pitchFamily="2" charset="-122"/>
              <a:ea typeface="华文新魏" panose="02010800040101010101" pitchFamily="2" charset="-122"/>
            </a:endParaRPr>
          </a:p>
        </p:txBody>
      </p:sp>
      <p:sp>
        <p:nvSpPr>
          <p:cNvPr id="81924"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9DCEBC0-EC7A-4D34-8D7A-E93151FD4037}" type="slidenum">
              <a:rPr altLang="en-US" noProof="1">
                <a:solidFill>
                  <a:schemeClr val="accent2"/>
                </a:solidFill>
                <a:latin typeface="Times New Roman" panose="02020603050405020304" pitchFamily="18" charset="0"/>
                <a:ea typeface="华文楷体" panose="02010600040101010101" pitchFamily="2" charset="-122"/>
              </a:rPr>
              <a:pPr/>
              <a:t>34</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pPr>
              <a:defRPr/>
            </a:pPr>
            <a:r>
              <a:rPr kumimoji="1" lang="zh-CN" altLang="en-US" dirty="0" smtClean="0">
                <a:latin typeface="+mj-ea"/>
              </a:rPr>
              <a:t>左深连接树</a:t>
            </a:r>
          </a:p>
        </p:txBody>
      </p:sp>
      <p:sp>
        <p:nvSpPr>
          <p:cNvPr id="82947" name="Rectangle 3"/>
          <p:cNvSpPr>
            <a:spLocks noGrp="1" noChangeArrowheads="1"/>
          </p:cNvSpPr>
          <p:nvPr>
            <p:ph idx="1"/>
          </p:nvPr>
        </p:nvSpPr>
        <p:spPr>
          <a:xfrm>
            <a:off x="550863" y="1524000"/>
            <a:ext cx="6953250" cy="996950"/>
          </a:xfrm>
        </p:spPr>
        <p:txBody>
          <a:bodyPr/>
          <a:lstStyle/>
          <a:p>
            <a:pPr algn="l"/>
            <a:r>
              <a:rPr lang="zh-CN" altLang="en-US" sz="2400" smtClean="0">
                <a:latin typeface="华文新魏" panose="02010800040101010101" pitchFamily="2" charset="-122"/>
                <a:ea typeface="华文新魏" panose="02010800040101010101" pitchFamily="2" charset="-122"/>
              </a:rPr>
              <a:t>在左深连接树中，每个连接右手侧的输入是一个已存储的关系， 不是一个中间连接的结果</a:t>
            </a:r>
          </a:p>
        </p:txBody>
      </p:sp>
      <p:pic>
        <p:nvPicPr>
          <p:cNvPr id="8294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2949575"/>
            <a:ext cx="6805613"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D2487D-BB5B-4EE9-93E1-D03FCF39CF46}" type="slidenum">
              <a:rPr altLang="en-US" noProof="1">
                <a:solidFill>
                  <a:schemeClr val="accent2"/>
                </a:solidFill>
                <a:latin typeface="Times New Roman" panose="02020603050405020304" pitchFamily="18" charset="0"/>
                <a:ea typeface="华文楷体" panose="02010600040101010101" pitchFamily="2" charset="-122"/>
              </a:rPr>
              <a:pPr/>
              <a:t>35</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a:defRPr/>
            </a:pPr>
            <a:r>
              <a:rPr kumimoji="1" lang="zh-CN" altLang="en-US" dirty="0" smtClean="0">
                <a:latin typeface="+mj-ea"/>
              </a:rPr>
              <a:t>查询优化器的结构</a:t>
            </a:r>
          </a:p>
        </p:txBody>
      </p:sp>
      <p:sp>
        <p:nvSpPr>
          <p:cNvPr id="83971" name="Rectangle 3"/>
          <p:cNvSpPr>
            <a:spLocks noGrp="1" noChangeArrowheads="1"/>
          </p:cNvSpPr>
          <p:nvPr>
            <p:ph idx="1"/>
          </p:nvPr>
        </p:nvSpPr>
        <p:spPr>
          <a:xfrm>
            <a:off x="650875" y="1452563"/>
            <a:ext cx="7877175" cy="5168900"/>
          </a:xfrm>
        </p:spPr>
        <p:txBody>
          <a:bodyPr/>
          <a:lstStyle/>
          <a:p>
            <a:pPr>
              <a:lnSpc>
                <a:spcPct val="150000"/>
              </a:lnSpc>
            </a:pPr>
            <a:r>
              <a:rPr lang="zh-CN" altLang="en-US" sz="2400" dirty="0" smtClean="0">
                <a:latin typeface="华文新魏" panose="02010800040101010101" pitchFamily="2" charset="-122"/>
                <a:ea typeface="华文新魏" panose="02010800040101010101" pitchFamily="2" charset="-122"/>
              </a:rPr>
              <a:t>许多优化器只考虑左深连接顺序</a:t>
            </a:r>
          </a:p>
          <a:p>
            <a:pPr lvl="1">
              <a:lnSpc>
                <a:spcPct val="150000"/>
              </a:lnSpc>
            </a:pPr>
            <a:r>
              <a:rPr lang="zh-CN" altLang="en-US" sz="2000" dirty="0" smtClean="0">
                <a:latin typeface="华文新魏" panose="02010800040101010101" pitchFamily="2" charset="-122"/>
                <a:ea typeface="华文新魏" panose="02010800040101010101" pitchFamily="2" charset="-122"/>
              </a:rPr>
              <a:t>使用启发式规则在查询树中对选择和投影进行下推</a:t>
            </a:r>
          </a:p>
          <a:p>
            <a:pPr lvl="1">
              <a:lnSpc>
                <a:spcPct val="150000"/>
              </a:lnSpc>
            </a:pPr>
            <a:r>
              <a:rPr lang="zh-CN" altLang="en-US" sz="2000" dirty="0" smtClean="0">
                <a:latin typeface="华文新魏" panose="02010800040101010101" pitchFamily="2" charset="-122"/>
                <a:ea typeface="华文新魏" panose="02010800040101010101" pitchFamily="2" charset="-122"/>
              </a:rPr>
              <a:t>减少优化的复杂性，生成适合流水线执行的计划</a:t>
            </a:r>
          </a:p>
          <a:p>
            <a:pPr>
              <a:lnSpc>
                <a:spcPct val="150000"/>
              </a:lnSpc>
            </a:pPr>
            <a:r>
              <a:rPr lang="zh-CN" altLang="en-US" sz="2400" dirty="0" smtClean="0">
                <a:latin typeface="华文新魏" panose="02010800040101010101" pitchFamily="2" charset="-122"/>
                <a:ea typeface="华文新魏" panose="02010800040101010101" pitchFamily="2" charset="-122"/>
              </a:rPr>
              <a:t>一些版本的 </a:t>
            </a:r>
            <a:r>
              <a:rPr lang="en-US" altLang="zh-CN" sz="2400" dirty="0" smtClean="0">
                <a:latin typeface="华文新魏" panose="02010800040101010101" pitchFamily="2" charset="-122"/>
                <a:ea typeface="华文新魏" panose="02010800040101010101" pitchFamily="2" charset="-122"/>
              </a:rPr>
              <a:t>Oracle </a:t>
            </a:r>
            <a:r>
              <a:rPr lang="zh-CN" altLang="en-US" sz="2400" dirty="0" smtClean="0">
                <a:latin typeface="华文新魏" panose="02010800040101010101" pitchFamily="2" charset="-122"/>
                <a:ea typeface="华文新魏" panose="02010800040101010101" pitchFamily="2" charset="-122"/>
              </a:rPr>
              <a:t>的启发式优化</a:t>
            </a:r>
            <a:endParaRPr lang="en-US" altLang="zh-CN" sz="2400" dirty="0" smtClean="0">
              <a:latin typeface="华文新魏" panose="02010800040101010101" pitchFamily="2" charset="-122"/>
              <a:ea typeface="华文新魏" panose="02010800040101010101" pitchFamily="2" charset="-122"/>
            </a:endParaRPr>
          </a:p>
          <a:p>
            <a:pPr lvl="1">
              <a:lnSpc>
                <a:spcPct val="150000"/>
              </a:lnSpc>
            </a:pPr>
            <a:r>
              <a:rPr lang="zh-CN" altLang="en-US" sz="2000" dirty="0" smtClean="0">
                <a:latin typeface="华文新魏" panose="02010800040101010101" pitchFamily="2" charset="-122"/>
                <a:ea typeface="华文新魏" panose="02010800040101010101" pitchFamily="2" charset="-122"/>
              </a:rPr>
              <a:t>反复选择“最佳的”关系参加下一个连接</a:t>
            </a:r>
            <a:r>
              <a:rPr lang="ja-JP" altLang="en-US" sz="2000" dirty="0" smtClean="0">
                <a:latin typeface="华文新魏" panose="02010800040101010101" pitchFamily="2" charset="-122"/>
                <a:ea typeface="华文新魏" panose="02010800040101010101" pitchFamily="2" charset="-122"/>
              </a:rPr>
              <a:t> </a:t>
            </a:r>
          </a:p>
          <a:p>
            <a:pPr lvl="2">
              <a:lnSpc>
                <a:spcPct val="150000"/>
              </a:lnSpc>
            </a:pPr>
            <a:r>
              <a:rPr lang="zh-CN" altLang="en-US" sz="1800" dirty="0" smtClean="0">
                <a:latin typeface="华文新魏" panose="02010800040101010101" pitchFamily="2" charset="-122"/>
                <a:ea typeface="华文新魏" panose="02010800040101010101" pitchFamily="2" charset="-122"/>
              </a:rPr>
              <a:t>从 </a:t>
            </a:r>
            <a:r>
              <a:rPr lang="en-US" altLang="zh-CN" sz="1800" dirty="0" smtClean="0">
                <a:latin typeface="华文新魏" panose="02010800040101010101" pitchFamily="2" charset="-122"/>
                <a:ea typeface="华文新魏" panose="02010800040101010101" pitchFamily="2" charset="-122"/>
              </a:rPr>
              <a:t>n </a:t>
            </a:r>
            <a:r>
              <a:rPr lang="zh-CN" altLang="en-US" sz="1800" dirty="0" smtClean="0">
                <a:latin typeface="华文新魏" panose="02010800040101010101" pitchFamily="2" charset="-122"/>
                <a:ea typeface="华文新魏" panose="02010800040101010101" pitchFamily="2" charset="-122"/>
              </a:rPr>
              <a:t>个执行计划的出发点开始，选择最好的一个</a:t>
            </a:r>
          </a:p>
          <a:p>
            <a:pPr>
              <a:lnSpc>
                <a:spcPct val="150000"/>
              </a:lnSpc>
            </a:pPr>
            <a:r>
              <a:rPr lang="en-US" altLang="zh-CN" sz="2400" dirty="0" smtClean="0">
                <a:latin typeface="华文新魏" panose="02010800040101010101" pitchFamily="2" charset="-122"/>
                <a:ea typeface="华文新魏" panose="02010800040101010101" pitchFamily="2" charset="-122"/>
              </a:rPr>
              <a:t>SQL </a:t>
            </a:r>
            <a:r>
              <a:rPr lang="zh-CN" altLang="en-US" sz="2400" dirty="0" smtClean="0">
                <a:latin typeface="华文新魏" panose="02010800040101010101" pitchFamily="2" charset="-122"/>
                <a:ea typeface="华文新魏" panose="02010800040101010101" pitchFamily="2" charset="-122"/>
              </a:rPr>
              <a:t>的复杂性使查询优化变得复杂</a:t>
            </a:r>
          </a:p>
          <a:p>
            <a:pPr lvl="1">
              <a:lnSpc>
                <a:spcPct val="150000"/>
              </a:lnSpc>
            </a:pPr>
            <a:r>
              <a:rPr lang="zh-CN" altLang="en-US" sz="2000" dirty="0" smtClean="0">
                <a:latin typeface="华文新魏" panose="02010800040101010101" pitchFamily="2" charset="-122"/>
                <a:ea typeface="华文新魏" panose="02010800040101010101" pitchFamily="2" charset="-122"/>
              </a:rPr>
              <a:t>例如，嵌套子查询</a:t>
            </a:r>
          </a:p>
        </p:txBody>
      </p:sp>
      <p:sp>
        <p:nvSpPr>
          <p:cNvPr id="83972"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B53D1C4-7AE5-487E-BA4E-AA704A50AC0F}" type="slidenum">
              <a:rPr altLang="en-US" noProof="1">
                <a:solidFill>
                  <a:schemeClr val="accent2"/>
                </a:solidFill>
                <a:latin typeface="Times New Roman" panose="02020603050405020304" pitchFamily="18" charset="0"/>
                <a:ea typeface="华文楷体" panose="02010600040101010101" pitchFamily="2" charset="-122"/>
              </a:rPr>
              <a:pPr/>
              <a:t>36</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smtClean="0">
                <a:latin typeface="隶书" panose="02010509060101010101" pitchFamily="49" charset="-122"/>
              </a:rPr>
              <a:t>查询优化器的结构 </a:t>
            </a:r>
            <a:r>
              <a:rPr lang="en-US" altLang="zh-CN" smtClean="0">
                <a:latin typeface="隶书" panose="02010509060101010101" pitchFamily="49" charset="-122"/>
              </a:rPr>
              <a:t>(</a:t>
            </a:r>
            <a:r>
              <a:rPr lang="zh-CN" altLang="en-US" smtClean="0">
                <a:latin typeface="隶书" panose="02010509060101010101" pitchFamily="49" charset="-122"/>
              </a:rPr>
              <a:t>续</a:t>
            </a:r>
            <a:r>
              <a:rPr lang="en-US" altLang="zh-CN" smtClean="0">
                <a:latin typeface="隶书" panose="02010509060101010101" pitchFamily="49" charset="-122"/>
              </a:rPr>
              <a:t>)</a:t>
            </a:r>
          </a:p>
        </p:txBody>
      </p:sp>
      <p:sp>
        <p:nvSpPr>
          <p:cNvPr id="84995" name="Rectangle 3"/>
          <p:cNvSpPr>
            <a:spLocks noGrp="1" noChangeArrowheads="1"/>
          </p:cNvSpPr>
          <p:nvPr>
            <p:ph idx="1"/>
          </p:nvPr>
        </p:nvSpPr>
        <p:spPr>
          <a:xfrm>
            <a:off x="509588" y="1468438"/>
            <a:ext cx="7451725" cy="5156200"/>
          </a:xfrm>
        </p:spPr>
        <p:txBody>
          <a:bodyPr/>
          <a:lstStyle/>
          <a:p>
            <a:pPr>
              <a:spcBef>
                <a:spcPts val="600"/>
              </a:spcBef>
            </a:pPr>
            <a:r>
              <a:rPr lang="zh-CN" altLang="en-US" sz="1800" dirty="0" smtClean="0">
                <a:latin typeface="华文新魏" panose="02010800040101010101" pitchFamily="2" charset="-122"/>
                <a:ea typeface="华文新魏" panose="02010800040101010101" pitchFamily="2" charset="-122"/>
              </a:rPr>
              <a:t>一些查询优化器整合启发式选择和替代访问方法的生成</a:t>
            </a:r>
          </a:p>
          <a:p>
            <a:pPr lvl="1">
              <a:spcBef>
                <a:spcPts val="600"/>
              </a:spcBef>
            </a:pPr>
            <a:r>
              <a:rPr lang="zh-CN" altLang="en-US" sz="1800" dirty="0" smtClean="0">
                <a:latin typeface="华文新魏" panose="02010800040101010101" pitchFamily="2" charset="-122"/>
                <a:ea typeface="华文新魏" panose="02010800040101010101" pitchFamily="2" charset="-122"/>
              </a:rPr>
              <a:t>常用的方法</a:t>
            </a:r>
          </a:p>
          <a:p>
            <a:pPr lvl="2">
              <a:spcBef>
                <a:spcPts val="600"/>
              </a:spcBef>
            </a:pPr>
            <a:r>
              <a:rPr lang="zh-CN" altLang="en-US" sz="1800" dirty="0" smtClean="0">
                <a:latin typeface="华文新魏" panose="02010800040101010101" pitchFamily="2" charset="-122"/>
                <a:ea typeface="华文新魏" panose="02010800040101010101" pitchFamily="2" charset="-122"/>
              </a:rPr>
              <a:t>启发式重写嵌套块结构和聚集</a:t>
            </a:r>
          </a:p>
          <a:p>
            <a:pPr lvl="2">
              <a:spcBef>
                <a:spcPts val="600"/>
              </a:spcBef>
            </a:pPr>
            <a:r>
              <a:rPr lang="zh-CN" altLang="en-US" sz="1800" dirty="0" smtClean="0">
                <a:latin typeface="华文新魏" panose="02010800040101010101" pitchFamily="2" charset="-122"/>
                <a:ea typeface="华文新魏" panose="02010800040101010101" pitchFamily="2" charset="-122"/>
              </a:rPr>
              <a:t>其次是对每个块通过基于代价的连接顺序进行优化</a:t>
            </a:r>
          </a:p>
          <a:p>
            <a:pPr lvl="1">
              <a:spcBef>
                <a:spcPts val="600"/>
              </a:spcBef>
            </a:pPr>
            <a:r>
              <a:rPr lang="zh-CN" altLang="en-US" sz="1800" dirty="0" smtClean="0">
                <a:latin typeface="华文新魏" panose="02010800040101010101" pitchFamily="2" charset="-122"/>
                <a:ea typeface="华文新魏" panose="02010800040101010101" pitchFamily="2" charset="-122"/>
              </a:rPr>
              <a:t>一些优化器 </a:t>
            </a:r>
            <a:r>
              <a:rPr lang="en-US" altLang="zh-CN" sz="1800" dirty="0" smtClean="0">
                <a:latin typeface="华文新魏" panose="02010800040101010101" pitchFamily="2" charset="-122"/>
                <a:ea typeface="华文新魏" panose="02010800040101010101" pitchFamily="2" charset="-122"/>
              </a:rPr>
              <a:t>(</a:t>
            </a:r>
            <a:r>
              <a:rPr lang="zh-CN" altLang="en-US" sz="1800" dirty="0" smtClean="0">
                <a:latin typeface="华文新魏" panose="02010800040101010101" pitchFamily="2" charset="-122"/>
                <a:ea typeface="华文新魏" panose="02010800040101010101" pitchFamily="2" charset="-122"/>
              </a:rPr>
              <a:t>例如，</a:t>
            </a:r>
            <a:r>
              <a:rPr lang="en-US" altLang="zh-CN" sz="1800" dirty="0" smtClean="0">
                <a:latin typeface="华文新魏" panose="02010800040101010101" pitchFamily="2" charset="-122"/>
                <a:ea typeface="华文新魏" panose="02010800040101010101" pitchFamily="2" charset="-122"/>
              </a:rPr>
              <a:t>SQL Server) </a:t>
            </a:r>
            <a:r>
              <a:rPr lang="zh-CN" altLang="en-US" sz="1800" dirty="0" smtClean="0">
                <a:latin typeface="华文新魏" panose="02010800040101010101" pitchFamily="2" charset="-122"/>
                <a:ea typeface="华文新魏" panose="02010800040101010101" pitchFamily="2" charset="-122"/>
              </a:rPr>
              <a:t>将转换应用于整个查询，并且不依赖于块结构</a:t>
            </a:r>
          </a:p>
          <a:p>
            <a:pPr lvl="1">
              <a:spcBef>
                <a:spcPts val="600"/>
              </a:spcBef>
            </a:pPr>
            <a:r>
              <a:rPr lang="zh-CN" altLang="en-US" sz="1800" dirty="0" smtClean="0">
                <a:latin typeface="华文新魏" panose="02010800040101010101" pitchFamily="2" charset="-122"/>
                <a:ea typeface="华文新魏" panose="02010800040101010101" pitchFamily="2" charset="-122"/>
              </a:rPr>
              <a:t>对于提早停止优化的</a:t>
            </a:r>
            <a:r>
              <a:rPr lang="zh-CN" altLang="en-US" sz="1800" b="1" dirty="0" smtClean="0">
                <a:solidFill>
                  <a:srgbClr val="0000FF"/>
                </a:solidFill>
                <a:latin typeface="华文新魏" panose="02010800040101010101" pitchFamily="2" charset="-122"/>
                <a:ea typeface="华文新魏" panose="02010800040101010101" pitchFamily="2" charset="-122"/>
              </a:rPr>
              <a:t>优化代价预算</a:t>
            </a:r>
            <a:r>
              <a:rPr lang="en-US" altLang="zh-CN" sz="1800" dirty="0">
                <a:latin typeface="华文新魏" panose="02010800040101010101" pitchFamily="2" charset="-122"/>
                <a:ea typeface="华文新魏" panose="02010800040101010101" pitchFamily="2" charset="-122"/>
              </a:rPr>
              <a:t>(</a:t>
            </a:r>
            <a:r>
              <a:rPr lang="zh-CN" altLang="en-US" sz="1800" dirty="0" smtClean="0">
                <a:latin typeface="华文新魏" panose="02010800040101010101" pitchFamily="2" charset="-122"/>
                <a:ea typeface="华文新魏" panose="02010800040101010101" pitchFamily="2" charset="-122"/>
              </a:rPr>
              <a:t>如果计划代价低于优化代价</a:t>
            </a:r>
            <a:r>
              <a:rPr lang="en-US" altLang="zh-CN" sz="1800" dirty="0" smtClean="0">
                <a:latin typeface="华文新魏" panose="02010800040101010101" pitchFamily="2" charset="-122"/>
                <a:ea typeface="华文新魏" panose="02010800040101010101" pitchFamily="2" charset="-122"/>
              </a:rPr>
              <a:t>)</a:t>
            </a:r>
          </a:p>
          <a:p>
            <a:pPr lvl="1">
              <a:spcBef>
                <a:spcPts val="600"/>
              </a:spcBef>
            </a:pPr>
            <a:r>
              <a:rPr lang="zh-CN" altLang="en-US" sz="1800" dirty="0" smtClean="0">
                <a:latin typeface="华文新魏" panose="02010800040101010101" pitchFamily="2" charset="-122"/>
                <a:ea typeface="华文新魏" panose="02010800040101010101" pitchFamily="2" charset="-122"/>
              </a:rPr>
              <a:t>对于重用以前的计算计划的</a:t>
            </a:r>
            <a:r>
              <a:rPr lang="zh-CN" altLang="en-US" sz="1800" b="1" dirty="0" smtClean="0">
                <a:solidFill>
                  <a:srgbClr val="0000FF"/>
                </a:solidFill>
                <a:latin typeface="华文新魏" panose="02010800040101010101" pitchFamily="2" charset="-122"/>
                <a:ea typeface="华文新魏" panose="02010800040101010101" pitchFamily="2" charset="-122"/>
              </a:rPr>
              <a:t>计划缓存</a:t>
            </a:r>
            <a:r>
              <a:rPr lang="en-US" altLang="zh-CN" sz="1800" dirty="0" smtClean="0">
                <a:latin typeface="华文新魏" panose="02010800040101010101" pitchFamily="2" charset="-122"/>
                <a:ea typeface="华文新魏" panose="02010800040101010101" pitchFamily="2" charset="-122"/>
              </a:rPr>
              <a:t>(</a:t>
            </a:r>
            <a:r>
              <a:rPr lang="zh-CN" altLang="en-US" sz="1800" dirty="0" smtClean="0">
                <a:latin typeface="华文新魏" panose="02010800040101010101" pitchFamily="2" charset="-122"/>
                <a:ea typeface="华文新魏" panose="02010800040101010101" pitchFamily="2" charset="-122"/>
              </a:rPr>
              <a:t>如果查询被重新提交</a:t>
            </a:r>
            <a:r>
              <a:rPr lang="en-US" altLang="zh-CN" sz="1800" dirty="0" smtClean="0">
                <a:latin typeface="华文新魏" panose="02010800040101010101" pitchFamily="2" charset="-122"/>
                <a:ea typeface="华文新魏" panose="02010800040101010101" pitchFamily="2" charset="-122"/>
              </a:rPr>
              <a:t>)</a:t>
            </a:r>
            <a:endParaRPr lang="zh-CN" altLang="en-US" sz="1800" dirty="0" smtClean="0">
              <a:latin typeface="华文新魏" panose="02010800040101010101" pitchFamily="2" charset="-122"/>
              <a:ea typeface="华文新魏" panose="02010800040101010101" pitchFamily="2" charset="-122"/>
            </a:endParaRPr>
          </a:p>
          <a:p>
            <a:pPr lvl="2">
              <a:spcBef>
                <a:spcPts val="600"/>
              </a:spcBef>
            </a:pPr>
            <a:r>
              <a:rPr lang="zh-CN" altLang="en-US" sz="1800" dirty="0" smtClean="0">
                <a:latin typeface="华文新魏" panose="02010800040101010101" pitchFamily="2" charset="-122"/>
                <a:ea typeface="华文新魏" panose="02010800040101010101" pitchFamily="2" charset="-122"/>
              </a:rPr>
              <a:t>即使在查询中有不同的常数  </a:t>
            </a:r>
          </a:p>
          <a:p>
            <a:pPr>
              <a:spcBef>
                <a:spcPts val="600"/>
              </a:spcBef>
            </a:pPr>
            <a:r>
              <a:rPr lang="zh-CN" altLang="en-US" sz="1800" dirty="0" smtClean="0">
                <a:latin typeface="华文新魏" panose="02010800040101010101" pitchFamily="2" charset="-122"/>
                <a:ea typeface="华文新魏" panose="02010800040101010101" pitchFamily="2" charset="-122"/>
              </a:rPr>
              <a:t>即使使用启发式方法，基于代价的查询优化也会造成相当大的代价</a:t>
            </a:r>
          </a:p>
          <a:p>
            <a:pPr lvl="1">
              <a:spcBef>
                <a:spcPts val="600"/>
              </a:spcBef>
            </a:pPr>
            <a:r>
              <a:rPr lang="zh-CN" altLang="en-US" sz="1800" dirty="0" smtClean="0">
                <a:latin typeface="华文新魏" panose="02010800040101010101" pitchFamily="2" charset="-122"/>
                <a:ea typeface="华文新魏" panose="02010800040101010101" pitchFamily="2" charset="-122"/>
              </a:rPr>
              <a:t>但是相对于代价巨大的查询是值得的</a:t>
            </a:r>
          </a:p>
          <a:p>
            <a:pPr lvl="1">
              <a:spcBef>
                <a:spcPts val="600"/>
              </a:spcBef>
            </a:pPr>
            <a:r>
              <a:rPr lang="zh-CN" altLang="en-US" sz="1800" dirty="0" smtClean="0">
                <a:latin typeface="华文新魏" panose="02010800040101010101" pitchFamily="2" charset="-122"/>
                <a:ea typeface="华文新魏" panose="02010800040101010101" pitchFamily="2" charset="-122"/>
              </a:rPr>
              <a:t>对每个低代价的查询，优化器经常使用简单的启发式方法，而对代价更大的查询执行穷举 </a:t>
            </a:r>
          </a:p>
        </p:txBody>
      </p:sp>
      <p:sp>
        <p:nvSpPr>
          <p:cNvPr id="84996"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DD85C54-97C7-4D7E-B32B-7ADD539C126D}" type="slidenum">
              <a:rPr altLang="en-US" noProof="1">
                <a:solidFill>
                  <a:schemeClr val="accent2"/>
                </a:solidFill>
                <a:latin typeface="Times New Roman" panose="02020603050405020304" pitchFamily="18" charset="0"/>
                <a:ea typeface="华文楷体" panose="02010600040101010101" pitchFamily="2" charset="-122"/>
              </a:rPr>
              <a:pPr/>
              <a:t>37</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6" name="Rectangle 6"/>
          <p:cNvSpPr>
            <a:spLocks noGrp="1" noChangeArrowheads="1"/>
          </p:cNvSpPr>
          <p:nvPr>
            <p:ph type="title"/>
          </p:nvPr>
        </p:nvSpPr>
        <p:spPr/>
        <p:txBody>
          <a:bodyPr/>
          <a:lstStyle/>
          <a:p>
            <a:pPr>
              <a:defRPr/>
            </a:pPr>
            <a:r>
              <a:rPr kumimoji="1" lang="zh-CN" altLang="en-US" dirty="0">
                <a:latin typeface="+mj-ea"/>
              </a:rPr>
              <a:t>查询</a:t>
            </a:r>
            <a:r>
              <a:rPr kumimoji="1" lang="zh-CN" altLang="en-US" dirty="0" smtClean="0">
                <a:latin typeface="+mj-ea"/>
              </a:rPr>
              <a:t>优化</a:t>
            </a:r>
            <a:r>
              <a:rPr kumimoji="1" lang="zh-CN" altLang="en-US" dirty="0" smtClean="0">
                <a:effectLst>
                  <a:outerShdw blurRad="38100" dist="38100" dir="2700000" algn="tl">
                    <a:srgbClr val="C0C0C0"/>
                  </a:outerShdw>
                </a:effectLst>
                <a:latin typeface="+mj-ea"/>
              </a:rPr>
              <a:t>概述</a:t>
            </a:r>
          </a:p>
        </p:txBody>
      </p:sp>
      <p:sp>
        <p:nvSpPr>
          <p:cNvPr id="52227" name="Rectangle 7"/>
          <p:cNvSpPr>
            <a:spLocks noGrp="1" noChangeArrowheads="1"/>
          </p:cNvSpPr>
          <p:nvPr>
            <p:ph idx="1"/>
          </p:nvPr>
        </p:nvSpPr>
        <p:spPr>
          <a:xfrm>
            <a:off x="561975" y="1419225"/>
            <a:ext cx="8329613" cy="1716758"/>
          </a:xfrm>
        </p:spPr>
        <p:txBody>
          <a:bodyPr/>
          <a:lstStyle/>
          <a:p>
            <a:pPr algn="l">
              <a:spcBef>
                <a:spcPct val="0"/>
              </a:spcBef>
            </a:pPr>
            <a:r>
              <a:rPr lang="zh-CN" altLang="en-US" sz="2400" dirty="0" smtClean="0">
                <a:latin typeface="华文新魏" panose="02010800040101010101" pitchFamily="2" charset="-122"/>
                <a:ea typeface="华文新魏" panose="02010800040101010101" pitchFamily="2" charset="-122"/>
              </a:rPr>
              <a:t>选择一个给定查询的执行方法</a:t>
            </a:r>
          </a:p>
          <a:p>
            <a:pPr lvl="1" algn="l">
              <a:spcBef>
                <a:spcPct val="0"/>
              </a:spcBef>
            </a:pPr>
            <a:r>
              <a:rPr lang="zh-CN" altLang="en-US" sz="2000" dirty="0" smtClean="0">
                <a:latin typeface="华文新魏" panose="02010800040101010101" pitchFamily="2" charset="-122"/>
                <a:ea typeface="华文新魏" panose="02010800040101010101" pitchFamily="2" charset="-122"/>
              </a:rPr>
              <a:t>等价表达式</a:t>
            </a:r>
          </a:p>
          <a:p>
            <a:pPr lvl="1" algn="l">
              <a:spcBef>
                <a:spcPct val="0"/>
              </a:spcBef>
            </a:pPr>
            <a:r>
              <a:rPr lang="zh-CN" altLang="en-US" sz="2000" dirty="0" smtClean="0">
                <a:latin typeface="华文新魏" panose="02010800040101010101" pitchFamily="2" charset="-122"/>
                <a:ea typeface="华文新魏" panose="02010800040101010101" pitchFamily="2" charset="-122"/>
              </a:rPr>
              <a:t>每个运算有不同算法</a:t>
            </a:r>
            <a:endParaRPr lang="en-US" altLang="zh-CN" sz="2000" dirty="0" smtClean="0">
              <a:latin typeface="华文新魏" panose="02010800040101010101" pitchFamily="2" charset="-122"/>
              <a:ea typeface="华文新魏" panose="02010800040101010101" pitchFamily="2" charset="-122"/>
            </a:endParaRPr>
          </a:p>
          <a:p>
            <a:pPr lvl="1" algn="l">
              <a:spcBef>
                <a:spcPct val="0"/>
              </a:spcBef>
            </a:pPr>
            <a:r>
              <a:rPr lang="zh-CN" altLang="en-US" sz="2000" dirty="0" smtClean="0">
                <a:latin typeface="华文新魏" panose="02010800040101010101" pitchFamily="2" charset="-122"/>
                <a:ea typeface="华文新魏" panose="02010800040101010101" pitchFamily="2" charset="-122"/>
              </a:rPr>
              <a:t>关系代数表达式：查询</a:t>
            </a:r>
            <a:r>
              <a:rPr lang="en-US" altLang="zh-CN" sz="2000" dirty="0" smtClean="0">
                <a:latin typeface="华文新魏" panose="02010800040101010101" pitchFamily="2" charset="-122"/>
                <a:ea typeface="华文新魏" panose="02010800040101010101" pitchFamily="2" charset="-122"/>
              </a:rPr>
              <a:t>music</a:t>
            </a:r>
            <a:r>
              <a:rPr lang="zh-CN" altLang="en-US" sz="2000" dirty="0" smtClean="0">
                <a:latin typeface="华文新魏" panose="02010800040101010101" pitchFamily="2" charset="-122"/>
                <a:ea typeface="华文新魏" panose="02010800040101010101" pitchFamily="2" charset="-122"/>
              </a:rPr>
              <a:t>学院老师的姓名和教授的课程名称</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 </a:t>
            </a:r>
            <a:endParaRPr lang="en-US" altLang="zh-CN" sz="2000" dirty="0" smtClean="0">
              <a:latin typeface="华文新魏" panose="02010800040101010101" pitchFamily="2" charset="-122"/>
              <a:ea typeface="华文新魏" panose="02010800040101010101" pitchFamily="2" charset="-122"/>
              <a:sym typeface="Symbol" panose="05050102010706020507" pitchFamily="18" charset="2"/>
            </a:endParaRPr>
          </a:p>
          <a:p>
            <a:pPr lvl="2" algn="l">
              <a:spcBef>
                <a:spcPct val="0"/>
              </a:spcBef>
            </a:pP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1800" baseline="-25000" dirty="0" err="1" smtClean="0">
                <a:latin typeface="华文新魏" panose="02010800040101010101" pitchFamily="2" charset="-122"/>
                <a:ea typeface="华文新魏" panose="02010800040101010101" pitchFamily="2" charset="-122"/>
                <a:sym typeface="Symbol" panose="05050102010706020507" pitchFamily="18" charset="2"/>
              </a:rPr>
              <a:t>name,title</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1800" baseline="-25000" dirty="0" err="1" smtClean="0">
                <a:latin typeface="华文新魏" panose="02010800040101010101" pitchFamily="2" charset="-122"/>
                <a:ea typeface="华文新魏" panose="02010800040101010101" pitchFamily="2" charset="-122"/>
                <a:sym typeface="Symbol" panose="05050102010706020507" pitchFamily="18" charset="2"/>
              </a:rPr>
              <a:t>dname</a:t>
            </a:r>
            <a:r>
              <a:rPr lang="en-US" altLang="zh-CN" sz="1800"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1800" baseline="-25000" dirty="0" smtClean="0">
                <a:sym typeface="Symbol" panose="05050102010706020507" pitchFamily="18" charset="2"/>
              </a:rPr>
              <a:t>=</a:t>
            </a:r>
            <a:r>
              <a:rPr lang="zh-CN" altLang="en-US" sz="1800" baseline="-25000" dirty="0" smtClean="0">
                <a:sym typeface="Symbol" panose="05050102010706020507" pitchFamily="18" charset="2"/>
              </a:rPr>
              <a:t>‘</a:t>
            </a:r>
            <a:r>
              <a:rPr lang="en-US" altLang="zh-CN" sz="1800" baseline="-25000" dirty="0" smtClean="0">
                <a:sym typeface="Symbol" panose="05050102010706020507" pitchFamily="18" charset="2"/>
              </a:rPr>
              <a:t>music</a:t>
            </a:r>
            <a:r>
              <a:rPr lang="zh-CN" altLang="en-US" sz="1800" baseline="-25000" dirty="0" smtClean="0">
                <a:sym typeface="Symbol" panose="05050102010706020507" pitchFamily="18" charset="2"/>
              </a:rPr>
              <a:t>’</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(instructor </a:t>
            </a:r>
            <a:r>
              <a:rPr lang="zh-CN" altLang="zh-CN" sz="1800" dirty="0" smtClean="0"/>
              <a:t>⋈</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(teaches </a:t>
            </a:r>
            <a:r>
              <a:rPr lang="zh-CN" altLang="zh-CN" sz="1800" dirty="0" smtClean="0"/>
              <a:t>⋈ </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(course))))</a:t>
            </a:r>
          </a:p>
          <a:p>
            <a:pPr lvl="1" algn="l">
              <a:spcBef>
                <a:spcPct val="0"/>
              </a:spcBef>
            </a:pPr>
            <a:endParaRPr lang="zh-CN" altLang="en-US" sz="2000" dirty="0" smtClean="0">
              <a:latin typeface="华文新魏" panose="02010800040101010101" pitchFamily="2" charset="-122"/>
              <a:ea typeface="华文新魏" panose="02010800040101010101" pitchFamily="2" charset="-122"/>
            </a:endParaRPr>
          </a:p>
        </p:txBody>
      </p:sp>
      <p:pic>
        <p:nvPicPr>
          <p:cNvPr id="52228" name="Picture 12" descr="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799" y="3506978"/>
            <a:ext cx="7350125"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FB5EBDA-44AF-4784-A0BD-0B3AD94294BB}" type="slidenum">
              <a:rPr altLang="en-US" noProof="1">
                <a:solidFill>
                  <a:schemeClr val="accent2"/>
                </a:solidFill>
                <a:latin typeface="Times New Roman" panose="02020603050405020304" pitchFamily="18" charset="0"/>
                <a:ea typeface="华文楷体" panose="02010600040101010101" pitchFamily="2" charset="-122"/>
              </a:rPr>
              <a:pPr/>
              <a:t>4</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
        <p:nvSpPr>
          <p:cNvPr id="2" name="文本框 1"/>
          <p:cNvSpPr txBox="1"/>
          <p:nvPr/>
        </p:nvSpPr>
        <p:spPr>
          <a:xfrm>
            <a:off x="5073523" y="3032958"/>
            <a:ext cx="3948887" cy="1077218"/>
          </a:xfrm>
          <a:prstGeom prst="rect">
            <a:avLst/>
          </a:prstGeom>
          <a:noFill/>
        </p:spPr>
        <p:txBody>
          <a:bodyPr wrap="square" rtlCol="0">
            <a:spAutoFit/>
          </a:bodyPr>
          <a:lstStyle/>
          <a:p>
            <a:r>
              <a:rPr lang="zh-CN" altLang="en-US" dirty="0">
                <a:solidFill>
                  <a:srgbClr val="FF0000"/>
                </a:solidFill>
                <a:latin typeface="华文新魏" panose="02010800040101010101" pitchFamily="2" charset="-122"/>
                <a:ea typeface="华文新魏" panose="02010800040101010101" pitchFamily="2" charset="-122"/>
              </a:rPr>
              <a:t>左侧的表达式树将产生很大的中间关系，</a:t>
            </a:r>
            <a:r>
              <a:rPr lang="en-US" altLang="zh-CN" dirty="0">
                <a:solidFill>
                  <a:srgbClr val="FF0000"/>
                </a:solidFill>
                <a:latin typeface="华文新魏" panose="02010800040101010101" pitchFamily="2" charset="-122"/>
                <a:ea typeface="华文新魏" panose="02010800040101010101" pitchFamily="2" charset="-122"/>
                <a:sym typeface="Symbol" panose="05050102010706020507" pitchFamily="18" charset="2"/>
              </a:rPr>
              <a:t>instructor  </a:t>
            </a:r>
            <a:r>
              <a:rPr lang="zh-CN"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sym typeface="Symbol" panose="05050102010706020507" pitchFamily="18" charset="2"/>
              </a:rPr>
              <a:t> </a:t>
            </a:r>
            <a:r>
              <a:rPr lang="en-US" altLang="zh-CN" dirty="0">
                <a:solidFill>
                  <a:srgbClr val="FF0000"/>
                </a:solidFill>
                <a:latin typeface="华文新魏" panose="02010800040101010101" pitchFamily="2" charset="-122"/>
                <a:ea typeface="华文新魏" panose="02010800040101010101" pitchFamily="2" charset="-122"/>
                <a:sym typeface="Symbol" panose="05050102010706020507" pitchFamily="18" charset="2"/>
              </a:rPr>
              <a:t>(teaches </a:t>
            </a:r>
            <a:r>
              <a:rPr lang="zh-CN" altLang="zh-CN" dirty="0">
                <a:solidFill>
                  <a:srgbClr val="FF0000"/>
                </a:solidFill>
                <a:latin typeface="华文新魏" panose="02010800040101010101" pitchFamily="2" charset="-122"/>
                <a:ea typeface="华文新魏" panose="02010800040101010101" pitchFamily="2" charset="-122"/>
              </a:rPr>
              <a:t>⋈ </a:t>
            </a:r>
            <a:r>
              <a:rPr lang="en-US" altLang="zh-CN" dirty="0" smtClean="0">
                <a:solidFill>
                  <a:srgbClr val="FF0000"/>
                </a:solidFill>
                <a:latin typeface="华文新魏" panose="02010800040101010101" pitchFamily="2" charset="-122"/>
                <a:ea typeface="华文新魏" panose="02010800040101010101" pitchFamily="2" charset="-122"/>
                <a:sym typeface="Symbol" panose="05050102010706020507" pitchFamily="18" charset="2"/>
              </a:rPr>
              <a:t>(course</a:t>
            </a:r>
            <a:r>
              <a:rPr lang="en-US" altLang="zh-CN" dirty="0">
                <a:solidFill>
                  <a:srgbClr val="FF0000"/>
                </a:solidFill>
                <a:latin typeface="华文新魏" panose="02010800040101010101" pitchFamily="2" charset="-122"/>
                <a:ea typeface="华文新魏" panose="02010800040101010101" pitchFamily="2" charset="-122"/>
                <a:sym typeface="Symbol" panose="05050102010706020507" pitchFamily="18" charset="2"/>
              </a:rPr>
              <a:t>)</a:t>
            </a:r>
            <a:r>
              <a:rPr lang="zh-CN" altLang="en-US" dirty="0">
                <a:solidFill>
                  <a:srgbClr val="FF0000"/>
                </a:solidFill>
                <a:latin typeface="华文新魏" panose="02010800040101010101" pitchFamily="2" charset="-122"/>
                <a:ea typeface="华文新魏" panose="02010800040101010101" pitchFamily="2" charset="-122"/>
                <a:sym typeface="Symbol" panose="05050102010706020507" pitchFamily="18" charset="2"/>
              </a:rPr>
              <a:t>，但是我们只对</a:t>
            </a:r>
            <a:r>
              <a:rPr lang="en-US" altLang="zh-CN" dirty="0">
                <a:solidFill>
                  <a:srgbClr val="FF0000"/>
                </a:solidFill>
                <a:latin typeface="华文新魏" panose="02010800040101010101" pitchFamily="2" charset="-122"/>
                <a:ea typeface="华文新魏" panose="02010800040101010101" pitchFamily="2" charset="-122"/>
                <a:sym typeface="Symbol" panose="05050102010706020507" pitchFamily="18" charset="2"/>
              </a:rPr>
              <a:t>music</a:t>
            </a:r>
            <a:r>
              <a:rPr lang="zh-CN" altLang="en-US" dirty="0">
                <a:solidFill>
                  <a:srgbClr val="FF0000"/>
                </a:solidFill>
                <a:latin typeface="华文新魏" panose="02010800040101010101" pitchFamily="2" charset="-122"/>
                <a:ea typeface="华文新魏" panose="02010800040101010101" pitchFamily="2" charset="-122"/>
                <a:sym typeface="Symbol" panose="05050102010706020507" pitchFamily="18" charset="2"/>
              </a:rPr>
              <a:t>学院的教师感兴趣，因此，优化后的表达式树变成右侧的</a:t>
            </a:r>
            <a:r>
              <a:rPr lang="zh-CN" altLang="en-US" dirty="0" smtClean="0">
                <a:solidFill>
                  <a:srgbClr val="FF0000"/>
                </a:solidFill>
                <a:latin typeface="华文新魏" panose="02010800040101010101" pitchFamily="2" charset="-122"/>
                <a:ea typeface="华文新魏" panose="02010800040101010101" pitchFamily="2" charset="-122"/>
                <a:sym typeface="Symbol" panose="05050102010706020507" pitchFamily="18" charset="2"/>
              </a:rPr>
              <a:t>。</a:t>
            </a:r>
            <a:endParaRPr lang="zh-CN" altLang="en-US" dirty="0">
              <a:solidFill>
                <a:srgbClr val="FF0000"/>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pPr>
              <a:defRPr/>
            </a:pPr>
            <a:r>
              <a:rPr lang="zh-CN" altLang="en-US" dirty="0" smtClean="0">
                <a:latin typeface="隶书" pitchFamily="49" charset="-122"/>
              </a:rPr>
              <a:t>查询优化</a:t>
            </a:r>
            <a:r>
              <a:rPr lang="zh-CN" altLang="en-US" dirty="0" smtClean="0">
                <a:effectLst>
                  <a:outerShdw blurRad="38100" dist="38100" dir="2700000" algn="tl">
                    <a:srgbClr val="C0C0C0"/>
                  </a:outerShdw>
                </a:effectLst>
                <a:latin typeface="隶书" pitchFamily="49" charset="-122"/>
              </a:rPr>
              <a:t>概述</a:t>
            </a:r>
            <a:r>
              <a:rPr lang="en-US" altLang="zh-CN" dirty="0" smtClean="0">
                <a:effectLst>
                  <a:outerShdw blurRad="38100" dist="38100" dir="2700000" algn="tl">
                    <a:srgbClr val="C0C0C0"/>
                  </a:outerShdw>
                </a:effectLst>
                <a:latin typeface="隶书" pitchFamily="49" charset="-122"/>
              </a:rPr>
              <a:t>(</a:t>
            </a:r>
            <a:r>
              <a:rPr lang="zh-CN" altLang="en-US" dirty="0" smtClean="0">
                <a:effectLst>
                  <a:outerShdw blurRad="38100" dist="38100" dir="2700000" algn="tl">
                    <a:srgbClr val="C0C0C0"/>
                  </a:outerShdw>
                </a:effectLst>
                <a:latin typeface="隶书" pitchFamily="49" charset="-122"/>
              </a:rPr>
              <a:t>续</a:t>
            </a:r>
            <a:r>
              <a:rPr lang="en-US" altLang="zh-CN" dirty="0" smtClean="0">
                <a:effectLst>
                  <a:outerShdw blurRad="38100" dist="38100" dir="2700000" algn="tl">
                    <a:srgbClr val="C0C0C0"/>
                  </a:outerShdw>
                </a:effectLst>
                <a:latin typeface="隶书" pitchFamily="49" charset="-122"/>
              </a:rPr>
              <a:t>)</a:t>
            </a:r>
          </a:p>
        </p:txBody>
      </p:sp>
      <p:sp>
        <p:nvSpPr>
          <p:cNvPr id="54275" name="Rectangle 3"/>
          <p:cNvSpPr>
            <a:spLocks noGrp="1" noChangeArrowheads="1"/>
          </p:cNvSpPr>
          <p:nvPr>
            <p:ph idx="1"/>
          </p:nvPr>
        </p:nvSpPr>
        <p:spPr>
          <a:xfrm>
            <a:off x="372357" y="1439863"/>
            <a:ext cx="4083050" cy="4992687"/>
          </a:xfrm>
        </p:spPr>
        <p:txBody>
          <a:bodyPr/>
          <a:lstStyle/>
          <a:p>
            <a:pPr algn="l"/>
            <a:r>
              <a:rPr lang="zh-CN" altLang="en-US" sz="2800" dirty="0" smtClean="0">
                <a:latin typeface="华文新魏" panose="02010800040101010101" pitchFamily="2" charset="-122"/>
                <a:ea typeface="华文新魏" panose="02010800040101010101" pitchFamily="2" charset="-122"/>
              </a:rPr>
              <a:t>一个执行计划准确地定义了每个运算应使用的算法，以及运算之间的执行应该如何协调</a:t>
            </a:r>
            <a:endParaRPr lang="en-US" altLang="zh-CN" sz="2800" dirty="0" smtClean="0">
              <a:latin typeface="华文新魏" panose="02010800040101010101" pitchFamily="2" charset="-122"/>
              <a:ea typeface="华文新魏" panose="02010800040101010101" pitchFamily="2" charset="-122"/>
            </a:endParaRPr>
          </a:p>
          <a:p>
            <a:pPr algn="l"/>
            <a:r>
              <a:rPr lang="zh-CN" altLang="en-US" sz="2800" dirty="0" smtClean="0">
                <a:latin typeface="华文新魏" panose="02010800040101010101" pitchFamily="2" charset="-122"/>
                <a:ea typeface="华文新魏" panose="02010800040101010101" pitchFamily="2" charset="-122"/>
              </a:rPr>
              <a:t>给定一个关系代数表达式，查询优化器的任务是产生一个查询执行计划，该计划能获得与原关系表达式相同的结果，并且得到结果集的执行代价最小。</a:t>
            </a:r>
            <a:endParaRPr lang="en-US" altLang="zh-CN" sz="2800" dirty="0" smtClean="0">
              <a:latin typeface="华文新魏" panose="02010800040101010101" pitchFamily="2" charset="-122"/>
              <a:ea typeface="华文新魏" panose="02010800040101010101" pitchFamily="2" charset="-122"/>
            </a:endParaRPr>
          </a:p>
          <a:p>
            <a:pPr algn="l"/>
            <a:endParaRPr lang="zh-CN" altLang="en-US" sz="2000" dirty="0" smtClean="0">
              <a:latin typeface="华文新魏" panose="02010800040101010101" pitchFamily="2" charset="-122"/>
              <a:ea typeface="华文新魏" panose="02010800040101010101" pitchFamily="2" charset="-122"/>
            </a:endParaRPr>
          </a:p>
        </p:txBody>
      </p:sp>
      <p:pic>
        <p:nvPicPr>
          <p:cNvPr id="54276" name="Picture 7" descr="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75" y="1776413"/>
            <a:ext cx="4524375" cy="370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2872CB-C862-4658-A68E-FFC0EA1D6B90}" type="slidenum">
              <a:rPr altLang="en-US" noProof="1">
                <a:solidFill>
                  <a:schemeClr val="accent2"/>
                </a:solidFill>
                <a:latin typeface="Times New Roman" panose="02020603050405020304" pitchFamily="18" charset="0"/>
                <a:ea typeface="华文楷体" panose="02010600040101010101" pitchFamily="2" charset="-122"/>
              </a:rPr>
              <a:pPr/>
              <a:t>5</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dirty="0">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itchFamily="49" charset="-122"/>
              </a:rPr>
              <a:t>查询优化</a:t>
            </a:r>
            <a:r>
              <a:rPr lang="zh-CN" altLang="en-US" dirty="0">
                <a:effectLst>
                  <a:outerShdw blurRad="38100" dist="38100" dir="2700000" algn="tl">
                    <a:srgbClr val="C0C0C0"/>
                  </a:outerShdw>
                </a:effectLst>
                <a:latin typeface="隶书" pitchFamily="49" charset="-122"/>
              </a:rPr>
              <a:t>概述</a:t>
            </a:r>
            <a:r>
              <a:rPr lang="en-US" altLang="zh-CN" dirty="0">
                <a:effectLst>
                  <a:outerShdw blurRad="38100" dist="38100" dir="2700000" algn="tl">
                    <a:srgbClr val="C0C0C0"/>
                  </a:outerShdw>
                </a:effectLst>
                <a:latin typeface="隶书" pitchFamily="49" charset="-122"/>
              </a:rPr>
              <a:t>(</a:t>
            </a:r>
            <a:r>
              <a:rPr lang="zh-CN" altLang="en-US" dirty="0">
                <a:effectLst>
                  <a:outerShdw blurRad="38100" dist="38100" dir="2700000" algn="tl">
                    <a:srgbClr val="C0C0C0"/>
                  </a:outerShdw>
                </a:effectLst>
                <a:latin typeface="隶书" pitchFamily="49" charset="-122"/>
              </a:rPr>
              <a:t>续</a:t>
            </a:r>
            <a:r>
              <a:rPr lang="en-US" altLang="zh-CN" dirty="0">
                <a:effectLst>
                  <a:outerShdw blurRad="38100" dist="38100" dir="2700000" algn="tl">
                    <a:srgbClr val="C0C0C0"/>
                  </a:outerShdw>
                </a:effectLst>
                <a:latin typeface="隶书" pitchFamily="49" charset="-122"/>
              </a:rPr>
              <a:t>)</a:t>
            </a:r>
            <a:endParaRPr lang="zh-CN" altLang="en-US" dirty="0"/>
          </a:p>
        </p:txBody>
      </p:sp>
      <p:sp>
        <p:nvSpPr>
          <p:cNvPr id="3" name="内容占位符 2"/>
          <p:cNvSpPr>
            <a:spLocks noGrp="1"/>
          </p:cNvSpPr>
          <p:nvPr>
            <p:ph idx="1"/>
          </p:nvPr>
        </p:nvSpPr>
        <p:spPr/>
        <p:txBody>
          <a:bodyPr/>
          <a:lstStyle/>
          <a:p>
            <a:r>
              <a:rPr lang="zh-CN" altLang="en-US" sz="2400" dirty="0">
                <a:latin typeface="华文新魏" panose="02010800040101010101" pitchFamily="2" charset="-122"/>
                <a:ea typeface="华文新魏" panose="02010800040101010101" pitchFamily="2" charset="-122"/>
              </a:rPr>
              <a:t>一个查询的不同执行计划的代价差异是巨大</a:t>
            </a:r>
            <a:r>
              <a:rPr lang="zh-CN" altLang="en-US" sz="2400" dirty="0" smtClean="0">
                <a:latin typeface="华文新魏" panose="02010800040101010101" pitchFamily="2" charset="-122"/>
                <a:ea typeface="华文新魏" panose="02010800040101010101" pitchFamily="2" charset="-122"/>
              </a:rPr>
              <a:t>的</a:t>
            </a:r>
            <a:endParaRPr lang="en-US" altLang="zh-CN" sz="2400" dirty="0" smtClean="0">
              <a:latin typeface="华文新魏" panose="02010800040101010101" pitchFamily="2" charset="-122"/>
              <a:ea typeface="华文新魏" panose="02010800040101010101" pitchFamily="2" charset="-122"/>
            </a:endParaRPr>
          </a:p>
          <a:p>
            <a:pPr lvl="1"/>
            <a:r>
              <a:rPr lang="zh-CN" altLang="en-US" sz="2000" dirty="0">
                <a:latin typeface="华文新魏" panose="02010800040101010101" pitchFamily="2" charset="-122"/>
                <a:ea typeface="华文新魏" panose="02010800040101010101" pitchFamily="2" charset="-122"/>
              </a:rPr>
              <a:t>在某些情况下差异犹如秒和天之</a:t>
            </a:r>
            <a:r>
              <a:rPr lang="zh-CN" altLang="en-US" sz="2000" dirty="0" smtClean="0">
                <a:latin typeface="华文新魏" panose="02010800040101010101" pitchFamily="2" charset="-122"/>
                <a:ea typeface="华文新魏" panose="02010800040101010101" pitchFamily="2" charset="-122"/>
              </a:rPr>
              <a:t>大</a:t>
            </a:r>
            <a:endParaRPr lang="en-US" altLang="zh-CN" sz="2000" dirty="0" smtClean="0">
              <a:latin typeface="华文新魏" panose="02010800040101010101" pitchFamily="2" charset="-122"/>
              <a:ea typeface="华文新魏" panose="02010800040101010101" pitchFamily="2" charset="-122"/>
            </a:endParaRPr>
          </a:p>
          <a:p>
            <a:r>
              <a:rPr lang="zh-CN" altLang="en-US" sz="2400" b="1" dirty="0">
                <a:solidFill>
                  <a:srgbClr val="3366CC"/>
                </a:solidFill>
                <a:latin typeface="华文新魏" panose="02010800040101010101" pitchFamily="2" charset="-122"/>
                <a:ea typeface="华文新魏" panose="02010800040101010101" pitchFamily="2" charset="-122"/>
              </a:rPr>
              <a:t>基于代价的优化</a:t>
            </a:r>
            <a:r>
              <a:rPr lang="zh-CN" altLang="en-US" sz="2400" dirty="0">
                <a:latin typeface="华文新魏" panose="02010800040101010101" pitchFamily="2" charset="-122"/>
                <a:ea typeface="华文新魏" panose="02010800040101010101" pitchFamily="2" charset="-122"/>
              </a:rPr>
              <a:t>的</a:t>
            </a:r>
            <a:r>
              <a:rPr lang="zh-CN" altLang="en-US" sz="2400" dirty="0" smtClean="0">
                <a:latin typeface="华文新魏" panose="02010800040101010101" pitchFamily="2" charset="-122"/>
                <a:ea typeface="华文新魏" panose="02010800040101010101" pitchFamily="2" charset="-122"/>
              </a:rPr>
              <a:t>步骤</a:t>
            </a:r>
            <a:endParaRPr lang="en-US" altLang="zh-CN" sz="2400" dirty="0" smtClean="0">
              <a:latin typeface="华文新魏" panose="02010800040101010101" pitchFamily="2" charset="-122"/>
              <a:ea typeface="华文新魏" panose="02010800040101010101" pitchFamily="2" charset="-122"/>
            </a:endParaRPr>
          </a:p>
          <a:p>
            <a:pPr lvl="1"/>
            <a:r>
              <a:rPr lang="zh-CN" altLang="en-US" sz="2000" dirty="0" smtClean="0">
                <a:latin typeface="华文新魏" panose="02010800040101010101" pitchFamily="2" charset="-122"/>
                <a:ea typeface="华文新魏" panose="02010800040101010101" pitchFamily="2" charset="-122"/>
              </a:rPr>
              <a:t>使用</a:t>
            </a:r>
            <a:r>
              <a:rPr lang="zh-CN" altLang="en-US" sz="2000" b="1" dirty="0">
                <a:solidFill>
                  <a:srgbClr val="3366CC"/>
                </a:solidFill>
                <a:latin typeface="华文新魏" panose="02010800040101010101" pitchFamily="2" charset="-122"/>
                <a:ea typeface="华文新魏" panose="02010800040101010101" pitchFamily="2" charset="-122"/>
              </a:rPr>
              <a:t>等价规则</a:t>
            </a:r>
            <a:r>
              <a:rPr lang="zh-CN" altLang="en-US" sz="2000" dirty="0">
                <a:latin typeface="华文新魏" panose="02010800040101010101" pitchFamily="2" charset="-122"/>
                <a:ea typeface="华文新魏" panose="02010800040101010101" pitchFamily="2" charset="-122"/>
              </a:rPr>
              <a:t>产生逻辑上的等价</a:t>
            </a:r>
            <a:r>
              <a:rPr lang="zh-CN" altLang="en-US" sz="2000" dirty="0" smtClean="0">
                <a:latin typeface="华文新魏" panose="02010800040101010101" pitchFamily="2" charset="-122"/>
                <a:ea typeface="华文新魏" panose="02010800040101010101" pitchFamily="2" charset="-122"/>
              </a:rPr>
              <a:t>表达式</a:t>
            </a:r>
            <a:endParaRPr lang="en-US" altLang="zh-CN" sz="2000" dirty="0" smtClean="0">
              <a:latin typeface="华文新魏" panose="02010800040101010101" pitchFamily="2" charset="-122"/>
              <a:ea typeface="华文新魏" panose="02010800040101010101" pitchFamily="2" charset="-122"/>
            </a:endParaRPr>
          </a:p>
          <a:p>
            <a:pPr lvl="1"/>
            <a:r>
              <a:rPr lang="zh-CN" altLang="en-US" sz="2000" dirty="0">
                <a:latin typeface="华文新魏" panose="02010800040101010101" pitchFamily="2" charset="-122"/>
                <a:ea typeface="华文新魏" panose="02010800040101010101" pitchFamily="2" charset="-122"/>
              </a:rPr>
              <a:t>注解结果表达式来得到替代查询</a:t>
            </a:r>
            <a:r>
              <a:rPr lang="zh-CN" altLang="en-US" sz="2000" dirty="0" smtClean="0">
                <a:latin typeface="华文新魏" panose="02010800040101010101" pitchFamily="2" charset="-122"/>
                <a:ea typeface="华文新魏" panose="02010800040101010101" pitchFamily="2" charset="-122"/>
              </a:rPr>
              <a:t>计划</a:t>
            </a:r>
            <a:endParaRPr lang="en-US" altLang="zh-CN" sz="2000" dirty="0" smtClean="0">
              <a:latin typeface="华文新魏" panose="02010800040101010101" pitchFamily="2" charset="-122"/>
              <a:ea typeface="华文新魏" panose="02010800040101010101" pitchFamily="2" charset="-122"/>
            </a:endParaRPr>
          </a:p>
          <a:p>
            <a:pPr lvl="1"/>
            <a:r>
              <a:rPr lang="zh-CN" altLang="en-US" sz="2000" dirty="0">
                <a:latin typeface="华文新魏" panose="02010800040101010101" pitchFamily="2" charset="-122"/>
                <a:ea typeface="华文新魏" panose="02010800040101010101" pitchFamily="2" charset="-122"/>
              </a:rPr>
              <a:t>基于</a:t>
            </a:r>
            <a:r>
              <a:rPr lang="zh-CN" altLang="en-US" sz="2000" b="1" dirty="0">
                <a:solidFill>
                  <a:srgbClr val="3366CC"/>
                </a:solidFill>
                <a:latin typeface="华文新魏" panose="02010800040101010101" pitchFamily="2" charset="-122"/>
                <a:ea typeface="华文新魏" panose="02010800040101010101" pitchFamily="2" charset="-122"/>
              </a:rPr>
              <a:t>代价估计</a:t>
            </a:r>
            <a:r>
              <a:rPr lang="zh-CN" altLang="en-US" sz="2000" dirty="0">
                <a:latin typeface="华文新魏" panose="02010800040101010101" pitchFamily="2" charset="-122"/>
                <a:ea typeface="华文新魏" panose="02010800040101010101" pitchFamily="2" charset="-122"/>
              </a:rPr>
              <a:t>选择代价最小的</a:t>
            </a:r>
            <a:r>
              <a:rPr lang="zh-CN" altLang="en-US" sz="2000" dirty="0" smtClean="0">
                <a:latin typeface="华文新魏" panose="02010800040101010101" pitchFamily="2" charset="-122"/>
                <a:ea typeface="华文新魏" panose="02010800040101010101" pitchFamily="2" charset="-122"/>
              </a:rPr>
              <a:t>计划</a:t>
            </a:r>
            <a:endParaRPr lang="en-US" altLang="zh-CN" sz="2000" dirty="0" smtClean="0">
              <a:latin typeface="华文新魏" panose="02010800040101010101" pitchFamily="2" charset="-122"/>
              <a:ea typeface="华文新魏" panose="02010800040101010101" pitchFamily="2" charset="-122"/>
            </a:endParaRPr>
          </a:p>
          <a:p>
            <a:r>
              <a:rPr lang="zh-CN" altLang="en-US" sz="2400" dirty="0">
                <a:latin typeface="华文新魏" panose="02010800040101010101" pitchFamily="2" charset="-122"/>
                <a:ea typeface="华文新魏" panose="02010800040101010101" pitchFamily="2" charset="-122"/>
              </a:rPr>
              <a:t>计划代价的估计</a:t>
            </a:r>
            <a:r>
              <a:rPr lang="zh-CN" altLang="en-US" sz="2400" dirty="0" smtClean="0">
                <a:latin typeface="华文新魏" panose="02010800040101010101" pitchFamily="2" charset="-122"/>
                <a:ea typeface="华文新魏" panose="02010800040101010101" pitchFamily="2" charset="-122"/>
              </a:rPr>
              <a:t>基于</a:t>
            </a:r>
            <a:r>
              <a:rPr lang="zh-CN" altLang="en-US" sz="2400" dirty="0">
                <a:latin typeface="华文新魏" panose="02010800040101010101" pitchFamily="2" charset="-122"/>
                <a:ea typeface="华文新魏" panose="02010800040101010101" pitchFamily="2" charset="-122"/>
              </a:rPr>
              <a:t>：</a:t>
            </a:r>
            <a:endParaRPr lang="en-US" altLang="zh-CN" sz="2400" dirty="0" smtClean="0">
              <a:latin typeface="华文新魏" panose="02010800040101010101" pitchFamily="2" charset="-122"/>
              <a:ea typeface="华文新魏" panose="02010800040101010101" pitchFamily="2" charset="-122"/>
            </a:endParaRPr>
          </a:p>
          <a:p>
            <a:pPr lvl="1"/>
            <a:r>
              <a:rPr lang="zh-CN" altLang="en-US" sz="2000" dirty="0">
                <a:latin typeface="华文新魏" panose="02010800040101010101" pitchFamily="2" charset="-122"/>
                <a:ea typeface="华文新魏" panose="02010800040101010101" pitchFamily="2" charset="-122"/>
              </a:rPr>
              <a:t>关系的统计</a:t>
            </a:r>
            <a:r>
              <a:rPr lang="zh-CN" altLang="en-US" sz="2000" dirty="0" smtClean="0">
                <a:latin typeface="华文新魏" panose="02010800040101010101" pitchFamily="2" charset="-122"/>
                <a:ea typeface="华文新魏" panose="02010800040101010101" pitchFamily="2" charset="-122"/>
              </a:rPr>
              <a:t>信息</a:t>
            </a:r>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例如：</a:t>
            </a:r>
            <a:r>
              <a:rPr lang="en-US" altLang="zh-CN" sz="2000" dirty="0">
                <a:latin typeface="华文新魏" panose="02010800040101010101" pitchFamily="2" charset="-122"/>
                <a:ea typeface="华文新魏" panose="02010800040101010101" pitchFamily="2" charset="-122"/>
              </a:rPr>
              <a:t>oracle</a:t>
            </a:r>
            <a:r>
              <a:rPr lang="zh-CN" altLang="en-US" sz="2000" dirty="0">
                <a:latin typeface="华文新魏" panose="02010800040101010101" pitchFamily="2" charset="-122"/>
                <a:ea typeface="华文新魏" panose="02010800040101010101" pitchFamily="2" charset="-122"/>
              </a:rPr>
              <a:t>中的</a:t>
            </a:r>
            <a:r>
              <a:rPr lang="en-US" altLang="zh-CN" sz="2000" dirty="0" err="1"/>
              <a:t>v$sqlarea</a:t>
            </a:r>
            <a:r>
              <a:rPr lang="zh-CN" altLang="en-US" sz="2000" dirty="0"/>
              <a:t>，</a:t>
            </a:r>
            <a:r>
              <a:rPr lang="en-US" altLang="zh-CN" sz="2000" dirty="0" err="1"/>
              <a:t>v$sysstat</a:t>
            </a:r>
            <a:r>
              <a:rPr lang="en-US" altLang="zh-CN" sz="2000" dirty="0" smtClean="0"/>
              <a:t>)</a:t>
            </a:r>
          </a:p>
          <a:p>
            <a:pPr lvl="2"/>
            <a:r>
              <a:rPr lang="zh-CN" altLang="en-US" sz="1600" dirty="0" smtClean="0">
                <a:latin typeface="华文新魏" panose="02010800040101010101" pitchFamily="2" charset="-122"/>
                <a:ea typeface="华文新魏" panose="02010800040101010101" pitchFamily="2" charset="-122"/>
              </a:rPr>
              <a:t>元组</a:t>
            </a:r>
            <a:r>
              <a:rPr lang="zh-CN" altLang="en-US" sz="1600" dirty="0">
                <a:latin typeface="华文新魏" panose="02010800040101010101" pitchFamily="2" charset="-122"/>
                <a:ea typeface="华文新魏" panose="02010800040101010101" pitchFamily="2" charset="-122"/>
              </a:rPr>
              <a:t>数，一个属性的不同取值的</a:t>
            </a:r>
            <a:r>
              <a:rPr lang="zh-CN" altLang="en-US" sz="1600" dirty="0" smtClean="0">
                <a:latin typeface="华文新魏" panose="02010800040101010101" pitchFamily="2" charset="-122"/>
                <a:ea typeface="华文新魏" panose="02010800040101010101" pitchFamily="2" charset="-122"/>
              </a:rPr>
              <a:t>数量</a:t>
            </a:r>
            <a:endParaRPr lang="en-US" altLang="zh-CN" sz="1600" dirty="0" smtClean="0">
              <a:latin typeface="华文新魏" panose="02010800040101010101" pitchFamily="2" charset="-122"/>
              <a:ea typeface="华文新魏" panose="02010800040101010101" pitchFamily="2" charset="-122"/>
            </a:endParaRPr>
          </a:p>
          <a:p>
            <a:pPr lvl="1"/>
            <a:r>
              <a:rPr lang="zh-CN" altLang="en-US" sz="2000" dirty="0">
                <a:latin typeface="华文新魏" panose="02010800040101010101" pitchFamily="2" charset="-122"/>
                <a:ea typeface="华文新魏" panose="02010800040101010101" pitchFamily="2" charset="-122"/>
              </a:rPr>
              <a:t>用于中间结果的统计</a:t>
            </a:r>
            <a:r>
              <a:rPr lang="zh-CN" altLang="en-US" sz="2000" dirty="0" smtClean="0">
                <a:latin typeface="华文新魏" panose="02010800040101010101" pitchFamily="2" charset="-122"/>
                <a:ea typeface="华文新魏" panose="02010800040101010101" pitchFamily="2" charset="-122"/>
              </a:rPr>
              <a:t>估计</a:t>
            </a:r>
            <a:endParaRPr lang="en-US" altLang="zh-CN" sz="2000" dirty="0" smtClean="0">
              <a:latin typeface="华文新魏" panose="02010800040101010101" pitchFamily="2" charset="-122"/>
              <a:ea typeface="华文新魏" panose="02010800040101010101" pitchFamily="2" charset="-122"/>
            </a:endParaRPr>
          </a:p>
          <a:p>
            <a:pPr lvl="2"/>
            <a:r>
              <a:rPr lang="zh-CN" altLang="en-US" sz="1600" dirty="0">
                <a:latin typeface="华文新魏" panose="02010800040101010101" pitchFamily="2" charset="-122"/>
                <a:ea typeface="华文新魏" panose="02010800040101010101" pitchFamily="2" charset="-122"/>
              </a:rPr>
              <a:t>为了计算复杂表达式的</a:t>
            </a:r>
            <a:r>
              <a:rPr lang="zh-CN" altLang="en-US" sz="1600" dirty="0" smtClean="0">
                <a:latin typeface="华文新魏" panose="02010800040101010101" pitchFamily="2" charset="-122"/>
                <a:ea typeface="华文新魏" panose="02010800040101010101" pitchFamily="2" charset="-122"/>
              </a:rPr>
              <a:t>代价</a:t>
            </a:r>
            <a:endParaRPr lang="en-US" altLang="zh-CN" sz="1600" dirty="0" smtClean="0">
              <a:latin typeface="华文新魏" panose="02010800040101010101" pitchFamily="2" charset="-122"/>
              <a:ea typeface="华文新魏" panose="02010800040101010101" pitchFamily="2" charset="-122"/>
            </a:endParaRPr>
          </a:p>
          <a:p>
            <a:pPr lvl="1"/>
            <a:r>
              <a:rPr lang="zh-CN" altLang="en-US" sz="2000" dirty="0">
                <a:latin typeface="华文新魏" panose="02010800040101010101" pitchFamily="2" charset="-122"/>
                <a:ea typeface="华文新魏" panose="02010800040101010101" pitchFamily="2" charset="-122"/>
              </a:rPr>
              <a:t>算法的代价公式，使用统计来计算</a:t>
            </a:r>
          </a:p>
          <a:p>
            <a:pPr lvl="1"/>
            <a:endParaRPr lang="zh-CN" altLang="en-US" sz="2000" dirty="0">
              <a:latin typeface="华文新魏" panose="02010800040101010101" pitchFamily="2" charset="-122"/>
              <a:ea typeface="华文新魏" panose="02010800040101010101" pitchFamily="2" charset="-122"/>
            </a:endParaRPr>
          </a:p>
          <a:p>
            <a:pPr lvl="2"/>
            <a:endParaRPr lang="zh-CN" altLang="en-US" sz="1600" dirty="0">
              <a:latin typeface="华文新魏" panose="02010800040101010101" pitchFamily="2" charset="-122"/>
              <a:ea typeface="华文新魏" panose="02010800040101010101" pitchFamily="2" charset="-122"/>
            </a:endParaRPr>
          </a:p>
          <a:p>
            <a:pPr lvl="1"/>
            <a:endParaRPr lang="zh-CN" altLang="en-US" sz="2000" dirty="0">
              <a:latin typeface="华文新魏" panose="02010800040101010101" pitchFamily="2" charset="-122"/>
              <a:ea typeface="华文新魏" panose="02010800040101010101" pitchFamily="2" charset="-122"/>
            </a:endParaRPr>
          </a:p>
          <a:p>
            <a:pPr lvl="1"/>
            <a:endParaRPr lang="en-US" altLang="zh-CN" sz="2000" dirty="0">
              <a:latin typeface="华文新魏" panose="02010800040101010101" pitchFamily="2" charset="-122"/>
              <a:ea typeface="华文新魏" panose="02010800040101010101" pitchFamily="2" charset="-122"/>
            </a:endParaRPr>
          </a:p>
          <a:p>
            <a:pPr lvl="1"/>
            <a:endParaRPr lang="en-US" altLang="zh-CN" sz="2000" dirty="0">
              <a:latin typeface="华文新魏" panose="02010800040101010101" pitchFamily="2" charset="-122"/>
              <a:ea typeface="华文新魏" panose="02010800040101010101" pitchFamily="2" charset="-122"/>
            </a:endParaRPr>
          </a:p>
          <a:p>
            <a:pPr lvl="1"/>
            <a:endParaRPr lang="zh-CN" altLang="en-US" sz="2000" dirty="0">
              <a:solidFill>
                <a:srgbClr val="3366CC"/>
              </a:solidFill>
              <a:latin typeface="华文新魏" panose="02010800040101010101" pitchFamily="2" charset="-122"/>
              <a:ea typeface="华文新魏" panose="02010800040101010101" pitchFamily="2" charset="-122"/>
            </a:endParaRPr>
          </a:p>
          <a:p>
            <a:pPr lvl="1"/>
            <a:endParaRPr lang="zh-CN" altLang="en-US" sz="2000" dirty="0">
              <a:latin typeface="华文新魏" panose="02010800040101010101" pitchFamily="2" charset="-122"/>
              <a:ea typeface="华文新魏" panose="02010800040101010101" pitchFamily="2" charset="-122"/>
            </a:endParaRPr>
          </a:p>
          <a:p>
            <a:pPr lvl="1"/>
            <a:endParaRPr lang="zh-CN" altLang="en-US" sz="2000" dirty="0">
              <a:latin typeface="华文新魏" panose="02010800040101010101" pitchFamily="2" charset="-122"/>
              <a:ea typeface="华文新魏" panose="02010800040101010101" pitchFamily="2" charset="-122"/>
            </a:endParaRPr>
          </a:p>
          <a:p>
            <a:pPr lvl="1"/>
            <a:endParaRPr lang="zh-CN" altLang="en-US" sz="2000" dirty="0">
              <a:latin typeface="华文新魏" panose="02010800040101010101" pitchFamily="2" charset="-122"/>
              <a:ea typeface="华文新魏" panose="02010800040101010101" pitchFamily="2" charset="-122"/>
            </a:endParaRPr>
          </a:p>
          <a:p>
            <a:endParaRPr lang="zh-CN" altLang="en-US" sz="2400" dirty="0">
              <a:latin typeface="华文新魏" panose="02010800040101010101" pitchFamily="2" charset="-122"/>
              <a:ea typeface="华文新魏" panose="02010800040101010101" pitchFamily="2" charset="-122"/>
            </a:endParaRPr>
          </a:p>
          <a:p>
            <a:pPr lvl="1"/>
            <a:endParaRPr lang="zh-CN" altLang="en-US" dirty="0">
              <a:latin typeface="华文新魏" panose="02010800040101010101" pitchFamily="2" charset="-122"/>
              <a:ea typeface="华文新魏" panose="02010800040101010101" pitchFamily="2" charset="-122"/>
            </a:endParaRPr>
          </a:p>
          <a:p>
            <a:endParaRPr lang="zh-CN" altLang="en-US" dirty="0"/>
          </a:p>
        </p:txBody>
      </p:sp>
      <p:sp>
        <p:nvSpPr>
          <p:cNvPr id="4" name="灯片编号占位符 2"/>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2872CB-C862-4658-A68E-FFC0EA1D6B90}" type="slidenum">
              <a:rPr altLang="en-US" noProof="1">
                <a:solidFill>
                  <a:schemeClr val="accent2"/>
                </a:solidFill>
                <a:latin typeface="Times New Roman" panose="02020603050405020304" pitchFamily="18" charset="0"/>
                <a:ea typeface="华文楷体" panose="02010600040101010101" pitchFamily="2" charset="-122"/>
              </a:rPr>
              <a:pPr/>
              <a:t>6</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5" name="页脚占位符 2"/>
          <p:cNvSpPr>
            <a:spLocks noGrp="1"/>
          </p:cNvSpPr>
          <p:nvPr>
            <p:ph type="ftr" sz="quarter" idx="12"/>
          </p:nvPr>
        </p:nvSpPr>
        <p:spPr>
          <a:xfrm>
            <a:off x="3230563" y="6451600"/>
            <a:ext cx="4254500" cy="330200"/>
          </a:xfrm>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dirty="0">
              <a:latin typeface="Helvetica" pitchFamily="34" charset="0"/>
              <a:ea typeface="+mn-ea"/>
              <a:cs typeface="+mn-cs"/>
            </a:endParaRPr>
          </a:p>
        </p:txBody>
      </p:sp>
    </p:spTree>
    <p:extLst>
      <p:ext uri="{BB962C8B-B14F-4D97-AF65-F5344CB8AC3E}">
        <p14:creationId xmlns:p14="http://schemas.microsoft.com/office/powerpoint/2010/main" val="1299369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422275" y="352425"/>
            <a:ext cx="7516813" cy="638175"/>
          </a:xfrm>
        </p:spPr>
        <p:txBody>
          <a:bodyPr/>
          <a:lstStyle/>
          <a:p>
            <a:pPr>
              <a:defRPr/>
            </a:pPr>
            <a:r>
              <a:rPr kumimoji="1" lang="zh-CN" altLang="en-US" dirty="0" smtClean="0">
                <a:latin typeface="+mj-ea"/>
              </a:rPr>
              <a:t>关系表达式的转换</a:t>
            </a:r>
          </a:p>
        </p:txBody>
      </p:sp>
      <p:sp>
        <p:nvSpPr>
          <p:cNvPr id="56323" name="Rectangle 3"/>
          <p:cNvSpPr>
            <a:spLocks noGrp="1" noChangeArrowheads="1"/>
          </p:cNvSpPr>
          <p:nvPr>
            <p:ph idx="1"/>
          </p:nvPr>
        </p:nvSpPr>
        <p:spPr>
          <a:xfrm>
            <a:off x="536575" y="1454150"/>
            <a:ext cx="7767638" cy="4903788"/>
          </a:xfrm>
        </p:spPr>
        <p:txBody>
          <a:bodyPr/>
          <a:lstStyle/>
          <a:p>
            <a:r>
              <a:rPr lang="zh-CN" altLang="en-US" sz="2800" dirty="0" smtClean="0">
                <a:latin typeface="华文新魏" panose="02010800040101010101" pitchFamily="2" charset="-122"/>
                <a:ea typeface="华文新魏" panose="02010800040101010101" pitchFamily="2" charset="-122"/>
              </a:rPr>
              <a:t>如果两个关系代数表达式在所有有效数据库实例中都会产生相同的元组集，则称它们是</a:t>
            </a:r>
            <a:r>
              <a:rPr lang="zh-CN" altLang="en-US" sz="2800" b="1" dirty="0" smtClean="0">
                <a:solidFill>
                  <a:srgbClr val="3366CC"/>
                </a:solidFill>
                <a:latin typeface="华文新魏" panose="02010800040101010101" pitchFamily="2" charset="-122"/>
                <a:ea typeface="华文新魏" panose="02010800040101010101" pitchFamily="2" charset="-122"/>
              </a:rPr>
              <a:t>等价的</a:t>
            </a:r>
          </a:p>
          <a:p>
            <a:pPr lvl="1"/>
            <a:r>
              <a:rPr lang="zh-CN" altLang="en-US" sz="2400" dirty="0" smtClean="0">
                <a:latin typeface="华文新魏" panose="02010800040101010101" pitchFamily="2" charset="-122"/>
                <a:ea typeface="华文新魏" panose="02010800040101010101" pitchFamily="2" charset="-122"/>
              </a:rPr>
              <a:t>注意</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元组的顺序是无关紧要的</a:t>
            </a:r>
          </a:p>
          <a:p>
            <a:r>
              <a:rPr lang="zh-CN" altLang="en-US" sz="2800" dirty="0" smtClean="0">
                <a:latin typeface="华文新魏" panose="02010800040101010101" pitchFamily="2" charset="-122"/>
                <a:ea typeface="华文新魏" panose="02010800040101010101" pitchFamily="2" charset="-122"/>
              </a:rPr>
              <a:t>在 </a:t>
            </a:r>
            <a:r>
              <a:rPr lang="en-US" altLang="zh-CN" sz="2800" dirty="0" smtClean="0">
                <a:latin typeface="华文新魏" panose="02010800040101010101" pitchFamily="2" charset="-122"/>
                <a:ea typeface="华文新魏" panose="02010800040101010101" pitchFamily="2" charset="-122"/>
              </a:rPr>
              <a:t>SQL </a:t>
            </a:r>
            <a:r>
              <a:rPr lang="zh-CN" altLang="en-US" sz="2800" dirty="0" smtClean="0">
                <a:latin typeface="华文新魏" panose="02010800040101010101" pitchFamily="2" charset="-122"/>
                <a:ea typeface="华文新魏" panose="02010800040101010101" pitchFamily="2" charset="-122"/>
              </a:rPr>
              <a:t>语言中，输入和输出都是元组的多重集合</a:t>
            </a:r>
          </a:p>
          <a:p>
            <a:pPr lvl="1"/>
            <a:r>
              <a:rPr lang="zh-CN" altLang="en-US" sz="2400" dirty="0" smtClean="0">
                <a:latin typeface="华文新魏" panose="02010800040101010101" pitchFamily="2" charset="-122"/>
                <a:ea typeface="华文新魏" panose="02010800040101010101" pitchFamily="2" charset="-122"/>
              </a:rPr>
              <a:t>若对于所有有效数据库，两个表达式产生相同的元组多重集合，则称多重集合版本的这两个关系代数表达式是等价的 </a:t>
            </a:r>
          </a:p>
          <a:p>
            <a:r>
              <a:rPr lang="zh-CN" altLang="en-US" sz="2800" b="1" dirty="0" smtClean="0">
                <a:solidFill>
                  <a:srgbClr val="3366CC"/>
                </a:solidFill>
                <a:latin typeface="华文新魏" panose="02010800040101010101" pitchFamily="2" charset="-122"/>
                <a:ea typeface="华文新魏" panose="02010800040101010101" pitchFamily="2" charset="-122"/>
              </a:rPr>
              <a:t>等价规则</a:t>
            </a:r>
            <a:r>
              <a:rPr lang="zh-CN" altLang="en-US" sz="2800" dirty="0" smtClean="0">
                <a:latin typeface="华文新魏" panose="02010800040101010101" pitchFamily="2" charset="-122"/>
                <a:ea typeface="华文新魏" panose="02010800040101010101" pitchFamily="2" charset="-122"/>
              </a:rPr>
              <a:t>指出两种不同形式的表达式是等价的</a:t>
            </a:r>
          </a:p>
          <a:p>
            <a:pPr lvl="1"/>
            <a:r>
              <a:rPr lang="zh-CN" altLang="en-US" sz="2400" dirty="0" smtClean="0">
                <a:latin typeface="华文新魏" panose="02010800040101010101" pitchFamily="2" charset="-122"/>
                <a:ea typeface="华文新魏" panose="02010800040101010101" pitchFamily="2" charset="-122"/>
              </a:rPr>
              <a:t>可以用第二种形式的表达式代替第一种，反之亦然</a:t>
            </a:r>
          </a:p>
        </p:txBody>
      </p:sp>
      <p:sp>
        <p:nvSpPr>
          <p:cNvPr id="56324"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496E8E1-90C2-4C17-97E9-55796C76E3AA}" type="slidenum">
              <a:rPr altLang="en-US" noProof="1">
                <a:solidFill>
                  <a:schemeClr val="accent2"/>
                </a:solidFill>
                <a:latin typeface="Times New Roman" panose="02020603050405020304" pitchFamily="18" charset="0"/>
                <a:ea typeface="华文楷体" panose="02010600040101010101" pitchFamily="2" charset="-122"/>
              </a:rPr>
              <a:pPr/>
              <a:t>7</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dirty="0">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mj-ea"/>
              </a:rPr>
              <a:t>等价规则</a:t>
            </a:r>
            <a:endParaRPr lang="zh-CN" altLang="en-US" dirty="0"/>
          </a:p>
        </p:txBody>
      </p:sp>
      <p:sp>
        <p:nvSpPr>
          <p:cNvPr id="3" name="内容占位符 2"/>
          <p:cNvSpPr>
            <a:spLocks noGrp="1"/>
          </p:cNvSpPr>
          <p:nvPr>
            <p:ph idx="1"/>
          </p:nvPr>
        </p:nvSpPr>
        <p:spPr>
          <a:xfrm>
            <a:off x="457200" y="1418735"/>
            <a:ext cx="8382000" cy="4876800"/>
          </a:xfrm>
        </p:spPr>
        <p:txBody>
          <a:bodyPr/>
          <a:lstStyle/>
          <a:p>
            <a:r>
              <a:rPr lang="en-US" altLang="zh-CN" sz="2800" dirty="0">
                <a:latin typeface="华文新魏" panose="02010800040101010101" pitchFamily="2" charset="-122"/>
                <a:ea typeface="华文新魏" panose="02010800040101010101" pitchFamily="2" charset="-122"/>
              </a:rPr>
              <a:t>1.</a:t>
            </a:r>
            <a:r>
              <a:rPr lang="zh-CN" altLang="en-US" sz="2800" dirty="0">
                <a:latin typeface="华文新魏" panose="02010800040101010101" pitchFamily="2" charset="-122"/>
                <a:ea typeface="华文新魏" panose="02010800040101010101" pitchFamily="2" charset="-122"/>
              </a:rPr>
              <a:t>合取选择运算可以被分解为单个选择运算的</a:t>
            </a:r>
            <a:r>
              <a:rPr lang="zh-CN" altLang="en-US" sz="2800" dirty="0" smtClean="0">
                <a:latin typeface="华文新魏" panose="02010800040101010101" pitchFamily="2" charset="-122"/>
                <a:ea typeface="华文新魏" panose="02010800040101010101" pitchFamily="2" charset="-122"/>
              </a:rPr>
              <a:t>序列</a:t>
            </a:r>
            <a:endParaRPr lang="en-US" altLang="zh-CN" sz="2800" dirty="0" smtClean="0">
              <a:latin typeface="华文新魏" panose="02010800040101010101" pitchFamily="2" charset="-122"/>
              <a:ea typeface="华文新魏" panose="02010800040101010101" pitchFamily="2" charset="-122"/>
            </a:endParaRPr>
          </a:p>
          <a:p>
            <a:endParaRPr lang="en-US" altLang="zh-CN" sz="2800" dirty="0" smtClean="0">
              <a:latin typeface="华文新魏" panose="02010800040101010101" pitchFamily="2" charset="-122"/>
              <a:ea typeface="华文新魏" panose="02010800040101010101" pitchFamily="2" charset="-122"/>
            </a:endParaRPr>
          </a:p>
          <a:p>
            <a:r>
              <a:rPr lang="en-US" altLang="zh-CN" sz="2800" dirty="0">
                <a:latin typeface="华文新魏" panose="02010800040101010101" pitchFamily="2" charset="-122"/>
                <a:ea typeface="华文新魏" panose="02010800040101010101" pitchFamily="2" charset="-122"/>
              </a:rPr>
              <a:t>2.</a:t>
            </a:r>
            <a:r>
              <a:rPr lang="zh-CN" altLang="en-US" sz="2800" dirty="0">
                <a:latin typeface="华文新魏" panose="02010800040101010101" pitchFamily="2" charset="-122"/>
                <a:ea typeface="华文新魏" panose="02010800040101010101" pitchFamily="2" charset="-122"/>
              </a:rPr>
              <a:t>选择运算满足</a:t>
            </a:r>
            <a:r>
              <a:rPr lang="zh-CN" altLang="en-US" sz="2800" dirty="0" smtClean="0">
                <a:latin typeface="华文新魏" panose="02010800040101010101" pitchFamily="2" charset="-122"/>
                <a:ea typeface="华文新魏" panose="02010800040101010101" pitchFamily="2" charset="-122"/>
              </a:rPr>
              <a:t>交换律</a:t>
            </a:r>
            <a:endParaRPr lang="en-US" altLang="zh-CN" sz="2800" dirty="0" smtClean="0">
              <a:latin typeface="华文新魏" panose="02010800040101010101" pitchFamily="2" charset="-122"/>
              <a:ea typeface="华文新魏" panose="02010800040101010101" pitchFamily="2" charset="-122"/>
            </a:endParaRPr>
          </a:p>
          <a:p>
            <a:endParaRPr lang="en-US" altLang="zh-CN" sz="2800" dirty="0" smtClean="0">
              <a:latin typeface="华文新魏" panose="02010800040101010101" pitchFamily="2" charset="-122"/>
              <a:ea typeface="华文新魏" panose="02010800040101010101" pitchFamily="2" charset="-122"/>
            </a:endParaRPr>
          </a:p>
          <a:p>
            <a:r>
              <a:rPr lang="en-US" altLang="zh-CN" sz="2800" dirty="0">
                <a:latin typeface="华文新魏" panose="02010800040101010101" pitchFamily="2" charset="-122"/>
                <a:ea typeface="华文新魏" panose="02010800040101010101" pitchFamily="2" charset="-122"/>
              </a:rPr>
              <a:t>3.</a:t>
            </a:r>
            <a:r>
              <a:rPr lang="zh-CN" altLang="en-US" sz="2800" dirty="0">
                <a:latin typeface="华文新魏" panose="02010800040101010101" pitchFamily="2" charset="-122"/>
                <a:ea typeface="华文新魏" panose="02010800040101010101" pitchFamily="2" charset="-122"/>
              </a:rPr>
              <a:t>一系列投影中只有最后一个运算是必需的，其余的可省略</a:t>
            </a:r>
            <a:endParaRPr lang="en-US" altLang="zh-CN" sz="2800" dirty="0">
              <a:latin typeface="华文新魏" panose="02010800040101010101" pitchFamily="2" charset="-122"/>
              <a:ea typeface="华文新魏" panose="02010800040101010101" pitchFamily="2" charset="-122"/>
            </a:endParaRPr>
          </a:p>
          <a:p>
            <a:endParaRPr lang="en-US" altLang="zh-CN" sz="2800" dirty="0" smtClean="0">
              <a:latin typeface="华文新魏" panose="02010800040101010101" pitchFamily="2" charset="-122"/>
              <a:ea typeface="华文新魏" panose="02010800040101010101" pitchFamily="2" charset="-122"/>
            </a:endParaRPr>
          </a:p>
          <a:p>
            <a:r>
              <a:rPr lang="en-US" altLang="zh-CN" sz="2800" dirty="0">
                <a:latin typeface="华文新魏" panose="02010800040101010101" pitchFamily="2" charset="-122"/>
                <a:ea typeface="华文新魏" panose="02010800040101010101" pitchFamily="2" charset="-122"/>
              </a:rPr>
              <a:t>4.</a:t>
            </a:r>
            <a:r>
              <a:rPr lang="zh-CN" altLang="en-US" sz="2800" dirty="0">
                <a:latin typeface="华文新魏" panose="02010800040101010101" pitchFamily="2" charset="-122"/>
                <a:ea typeface="华文新魏" panose="02010800040101010101" pitchFamily="2" charset="-122"/>
              </a:rPr>
              <a:t>选择操作可与笛卡尔积以及</a:t>
            </a:r>
            <a:r>
              <a:rPr lang="en-US" altLang="zh-CN" sz="2800" dirty="0">
                <a:latin typeface="华文新魏" panose="02010800040101010101" pitchFamily="2" charset="-122"/>
                <a:ea typeface="华文新魏" panose="02010800040101010101" pitchFamily="2" charset="-122"/>
              </a:rPr>
              <a:t>θ</a:t>
            </a:r>
            <a:r>
              <a:rPr lang="zh-CN" altLang="en-US" sz="2800" dirty="0">
                <a:latin typeface="华文新魏" panose="02010800040101010101" pitchFamily="2" charset="-122"/>
                <a:ea typeface="华文新魏" panose="02010800040101010101" pitchFamily="2" charset="-122"/>
              </a:rPr>
              <a:t>连接相</a:t>
            </a:r>
            <a:r>
              <a:rPr lang="zh-CN" altLang="en-US" sz="2800" dirty="0" smtClean="0">
                <a:latin typeface="华文新魏" panose="02010800040101010101" pitchFamily="2" charset="-122"/>
                <a:ea typeface="华文新魏" panose="02010800040101010101" pitchFamily="2" charset="-122"/>
              </a:rPr>
              <a:t>结合</a:t>
            </a:r>
            <a:endParaRPr lang="en-US" altLang="zh-CN" sz="2800" dirty="0" smtClean="0">
              <a:latin typeface="华文新魏" panose="02010800040101010101" pitchFamily="2" charset="-122"/>
              <a:ea typeface="华文新魏" panose="02010800040101010101" pitchFamily="2" charset="-122"/>
            </a:endParaRPr>
          </a:p>
          <a:p>
            <a:pPr marL="457200" lvl="1" indent="0" algn="l">
              <a:buFont typeface="Monotype Sorts"/>
              <a:buNone/>
            </a:pPr>
            <a:r>
              <a:rPr lang="en-US" altLang="zh-CN" sz="22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2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200" dirty="0">
                <a:latin typeface="华文新魏" panose="02010800040101010101" pitchFamily="2" charset="-122"/>
                <a:ea typeface="华文新魏" panose="02010800040101010101" pitchFamily="2" charset="-122"/>
                <a:sym typeface="Symbol" panose="05050102010706020507" pitchFamily="18" charset="2"/>
              </a:rPr>
              <a:t>(E</a:t>
            </a:r>
            <a:r>
              <a:rPr lang="en-US" altLang="zh-CN" sz="2200" baseline="-25000" dirty="0">
                <a:latin typeface="华文新魏" panose="02010800040101010101" pitchFamily="2" charset="-122"/>
                <a:ea typeface="华文新魏" panose="02010800040101010101" pitchFamily="2" charset="-122"/>
                <a:sym typeface="Symbol" panose="05050102010706020507" pitchFamily="18" charset="2"/>
              </a:rPr>
              <a:t>1 </a:t>
            </a:r>
            <a:r>
              <a:rPr lang="en-US" altLang="zh-CN" sz="2200" dirty="0">
                <a:latin typeface="华文新魏" panose="02010800040101010101" pitchFamily="2" charset="-122"/>
                <a:ea typeface="华文新魏" panose="02010800040101010101" pitchFamily="2" charset="-122"/>
                <a:sym typeface="Symbol" panose="05050102010706020507" pitchFamily="18" charset="2"/>
              </a:rPr>
              <a:t>X E</a:t>
            </a:r>
            <a:r>
              <a:rPr lang="en-US" altLang="zh-CN" sz="2200" baseline="-25000" dirty="0">
                <a:latin typeface="华文新魏" panose="02010800040101010101" pitchFamily="2" charset="-122"/>
                <a:ea typeface="华文新魏" panose="02010800040101010101" pitchFamily="2" charset="-122"/>
                <a:sym typeface="Symbol" panose="05050102010706020507" pitchFamily="18" charset="2"/>
              </a:rPr>
              <a:t>2</a:t>
            </a:r>
            <a:r>
              <a:rPr lang="en-US" altLang="zh-CN" sz="2200" dirty="0">
                <a:latin typeface="华文新魏" panose="02010800040101010101" pitchFamily="2" charset="-122"/>
                <a:ea typeface="华文新魏" panose="02010800040101010101" pitchFamily="2" charset="-122"/>
                <a:sym typeface="Symbol" panose="05050102010706020507" pitchFamily="18" charset="2"/>
              </a:rPr>
              <a:t>) =  E</a:t>
            </a:r>
            <a:r>
              <a:rPr lang="en-US" altLang="zh-CN" sz="2200" baseline="-25000" dirty="0">
                <a:latin typeface="华文新魏" panose="02010800040101010101" pitchFamily="2" charset="-122"/>
                <a:ea typeface="华文新魏" panose="02010800040101010101" pitchFamily="2" charset="-122"/>
                <a:sym typeface="Symbol" panose="05050102010706020507" pitchFamily="18" charset="2"/>
              </a:rPr>
              <a:t>1</a:t>
            </a:r>
            <a:r>
              <a:rPr lang="en-US" altLang="zh-CN" sz="2200" dirty="0">
                <a:latin typeface="华文新魏" panose="02010800040101010101" pitchFamily="2" charset="-122"/>
                <a:ea typeface="华文新魏" panose="02010800040101010101" pitchFamily="2" charset="-122"/>
                <a:sym typeface="Symbol" panose="05050102010706020507" pitchFamily="18" charset="2"/>
              </a:rPr>
              <a:t> </a:t>
            </a:r>
            <a:r>
              <a:rPr lang="zh-CN" altLang="zh-CN" sz="2200" dirty="0">
                <a:latin typeface="华文新魏" panose="02010800040101010101" pitchFamily="2" charset="-122"/>
                <a:ea typeface="华文新魏" panose="02010800040101010101" pitchFamily="2" charset="-122"/>
              </a:rPr>
              <a:t>⋈</a:t>
            </a:r>
            <a:r>
              <a:rPr lang="en-US" altLang="zh-CN" sz="22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200"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200" dirty="0">
                <a:latin typeface="华文新魏" panose="02010800040101010101" pitchFamily="2" charset="-122"/>
                <a:ea typeface="华文新魏" panose="02010800040101010101" pitchFamily="2" charset="-122"/>
                <a:sym typeface="Symbol" panose="05050102010706020507" pitchFamily="18" charset="2"/>
              </a:rPr>
              <a:t>E</a:t>
            </a:r>
            <a:r>
              <a:rPr lang="en-US" altLang="zh-CN" sz="2200" baseline="-25000" dirty="0">
                <a:latin typeface="华文新魏" panose="02010800040101010101" pitchFamily="2" charset="-122"/>
                <a:ea typeface="华文新魏" panose="02010800040101010101" pitchFamily="2" charset="-122"/>
                <a:sym typeface="Symbol" panose="05050102010706020507" pitchFamily="18" charset="2"/>
              </a:rPr>
              <a:t>2</a:t>
            </a:r>
            <a:r>
              <a:rPr lang="en-US" altLang="zh-CN" sz="2200" dirty="0">
                <a:latin typeface="华文新魏" panose="02010800040101010101" pitchFamily="2" charset="-122"/>
                <a:ea typeface="华文新魏" panose="02010800040101010101" pitchFamily="2" charset="-122"/>
                <a:sym typeface="Symbol" panose="05050102010706020507" pitchFamily="18" charset="2"/>
              </a:rPr>
              <a:t> </a:t>
            </a:r>
          </a:p>
          <a:p>
            <a:pPr marL="457200" lvl="1" indent="0" algn="l">
              <a:buFont typeface="Monotype Sorts"/>
              <a:buNone/>
            </a:pPr>
            <a:r>
              <a:rPr lang="en-US" altLang="zh-CN" sz="2200" dirty="0">
                <a:latin typeface="华文新魏" panose="02010800040101010101" pitchFamily="2" charset="-122"/>
                <a:ea typeface="华文新魏" panose="02010800040101010101" pitchFamily="2" charset="-122"/>
                <a:sym typeface="Symbol" panose="05050102010706020507" pitchFamily="18" charset="2"/>
              </a:rPr>
              <a:t></a:t>
            </a:r>
            <a:r>
              <a:rPr lang="en-US" altLang="zh-CN" sz="2200" baseline="-25000" dirty="0">
                <a:latin typeface="华文新魏" panose="02010800040101010101" pitchFamily="2" charset="-122"/>
                <a:ea typeface="华文新魏" panose="02010800040101010101" pitchFamily="2" charset="-122"/>
                <a:sym typeface="Symbol" panose="05050102010706020507" pitchFamily="18" charset="2"/>
              </a:rPr>
              <a:t>1</a:t>
            </a:r>
            <a:r>
              <a:rPr lang="en-US" altLang="zh-CN" sz="2200" dirty="0">
                <a:latin typeface="华文新魏" panose="02010800040101010101" pitchFamily="2" charset="-122"/>
                <a:ea typeface="华文新魏" panose="02010800040101010101" pitchFamily="2" charset="-122"/>
                <a:sym typeface="Symbol" panose="05050102010706020507" pitchFamily="18" charset="2"/>
              </a:rPr>
              <a:t>(E</a:t>
            </a:r>
            <a:r>
              <a:rPr lang="en-US" altLang="zh-CN" sz="2200" baseline="-25000" dirty="0">
                <a:latin typeface="华文新魏" panose="02010800040101010101" pitchFamily="2" charset="-122"/>
                <a:ea typeface="华文新魏" panose="02010800040101010101" pitchFamily="2" charset="-122"/>
                <a:sym typeface="Symbol" panose="05050102010706020507" pitchFamily="18" charset="2"/>
              </a:rPr>
              <a:t>1 </a:t>
            </a:r>
            <a:r>
              <a:rPr lang="zh-CN" altLang="zh-CN" sz="2200" dirty="0">
                <a:latin typeface="华文新魏" panose="02010800040101010101" pitchFamily="2" charset="-122"/>
                <a:ea typeface="华文新魏" panose="02010800040101010101" pitchFamily="2" charset="-122"/>
              </a:rPr>
              <a:t>⋈</a:t>
            </a:r>
            <a:r>
              <a:rPr lang="en-US" altLang="zh-CN" sz="22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200" baseline="-25000" dirty="0">
                <a:latin typeface="华文新魏" panose="02010800040101010101" pitchFamily="2" charset="-122"/>
                <a:ea typeface="华文新魏" panose="02010800040101010101" pitchFamily="2" charset="-122"/>
                <a:sym typeface="Symbol" panose="05050102010706020507" pitchFamily="18" charset="2"/>
              </a:rPr>
              <a:t>2</a:t>
            </a:r>
            <a:r>
              <a:rPr lang="en-US" altLang="zh-CN" sz="2200" dirty="0">
                <a:latin typeface="华文新魏" panose="02010800040101010101" pitchFamily="2" charset="-122"/>
                <a:ea typeface="华文新魏" panose="02010800040101010101" pitchFamily="2" charset="-122"/>
                <a:sym typeface="Symbol" panose="05050102010706020507" pitchFamily="18" charset="2"/>
              </a:rPr>
              <a:t> E</a:t>
            </a:r>
            <a:r>
              <a:rPr lang="en-US" altLang="zh-CN" sz="2200" baseline="-25000" dirty="0">
                <a:latin typeface="华文新魏" panose="02010800040101010101" pitchFamily="2" charset="-122"/>
                <a:ea typeface="华文新魏" panose="02010800040101010101" pitchFamily="2" charset="-122"/>
                <a:sym typeface="Symbol" panose="05050102010706020507" pitchFamily="18" charset="2"/>
              </a:rPr>
              <a:t>2</a:t>
            </a:r>
            <a:r>
              <a:rPr lang="en-US" altLang="zh-CN" sz="2200" dirty="0">
                <a:latin typeface="华文新魏" panose="02010800040101010101" pitchFamily="2" charset="-122"/>
                <a:ea typeface="华文新魏" panose="02010800040101010101" pitchFamily="2" charset="-122"/>
                <a:sym typeface="Symbol" panose="05050102010706020507" pitchFamily="18" charset="2"/>
              </a:rPr>
              <a:t>) =  E</a:t>
            </a:r>
            <a:r>
              <a:rPr lang="en-US" altLang="zh-CN" sz="2200" baseline="-25000" dirty="0">
                <a:latin typeface="华文新魏" panose="02010800040101010101" pitchFamily="2" charset="-122"/>
                <a:ea typeface="华文新魏" panose="02010800040101010101" pitchFamily="2" charset="-122"/>
                <a:sym typeface="Symbol" panose="05050102010706020507" pitchFamily="18" charset="2"/>
              </a:rPr>
              <a:t>1</a:t>
            </a:r>
            <a:r>
              <a:rPr lang="en-US" altLang="zh-CN" sz="2200" dirty="0">
                <a:latin typeface="华文新魏" panose="02010800040101010101" pitchFamily="2" charset="-122"/>
                <a:ea typeface="华文新魏" panose="02010800040101010101" pitchFamily="2" charset="-122"/>
                <a:sym typeface="Symbol" panose="05050102010706020507" pitchFamily="18" charset="2"/>
              </a:rPr>
              <a:t> </a:t>
            </a:r>
            <a:r>
              <a:rPr lang="zh-CN" altLang="zh-CN" sz="2200" dirty="0">
                <a:latin typeface="华文新魏" panose="02010800040101010101" pitchFamily="2" charset="-122"/>
                <a:ea typeface="华文新魏" panose="02010800040101010101" pitchFamily="2" charset="-122"/>
              </a:rPr>
              <a:t>⋈</a:t>
            </a:r>
            <a:r>
              <a:rPr lang="en-US" altLang="zh-CN" sz="22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200" baseline="-25000" dirty="0">
                <a:latin typeface="华文新魏" panose="02010800040101010101" pitchFamily="2" charset="-122"/>
                <a:ea typeface="华文新魏" panose="02010800040101010101" pitchFamily="2" charset="-122"/>
                <a:sym typeface="Symbol" panose="05050102010706020507" pitchFamily="18" charset="2"/>
              </a:rPr>
              <a:t>12 </a:t>
            </a:r>
            <a:r>
              <a:rPr lang="en-US" altLang="zh-CN" sz="2200" dirty="0">
                <a:latin typeface="华文新魏" panose="02010800040101010101" pitchFamily="2" charset="-122"/>
                <a:ea typeface="华文新魏" panose="02010800040101010101" pitchFamily="2" charset="-122"/>
                <a:sym typeface="Symbol" panose="05050102010706020507" pitchFamily="18" charset="2"/>
              </a:rPr>
              <a:t>E</a:t>
            </a:r>
            <a:r>
              <a:rPr lang="en-US" altLang="zh-CN" sz="2200" baseline="-25000" dirty="0">
                <a:latin typeface="华文新魏" panose="02010800040101010101" pitchFamily="2" charset="-122"/>
                <a:ea typeface="华文新魏" panose="02010800040101010101" pitchFamily="2" charset="-122"/>
                <a:sym typeface="Symbol" panose="05050102010706020507" pitchFamily="18" charset="2"/>
              </a:rPr>
              <a:t>2</a:t>
            </a:r>
            <a:r>
              <a:rPr lang="en-US" altLang="zh-CN" sz="2200" dirty="0">
                <a:latin typeface="华文新魏" panose="02010800040101010101" pitchFamily="2" charset="-122"/>
                <a:ea typeface="华文新魏" panose="02010800040101010101" pitchFamily="2" charset="-122"/>
                <a:sym typeface="Symbol" panose="05050102010706020507" pitchFamily="18" charset="2"/>
              </a:rPr>
              <a:t> </a:t>
            </a:r>
            <a:endParaRPr lang="zh-CN" altLang="en-US" sz="2200" dirty="0" smtClean="0">
              <a:latin typeface="华文新魏" panose="02010800040101010101" pitchFamily="2" charset="-122"/>
              <a:ea typeface="华文新魏" panose="02010800040101010101" pitchFamily="2" charset="-122"/>
              <a:sym typeface="Symbol" panose="05050102010706020507" pitchFamily="18" charset="2"/>
            </a:endParaRPr>
          </a:p>
          <a:p>
            <a:pPr marL="0" indent="0">
              <a:buNone/>
            </a:pPr>
            <a:endParaRPr lang="zh-CN" altLang="en-US"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endParaRPr lang="en-US" altLang="zh-CN" sz="2400" dirty="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endParaRPr lang="en-US" altLang="zh-CN" sz="2400" dirty="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endParaRPr lang="zh-CN" alt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2769018138"/>
              </p:ext>
            </p:extLst>
          </p:nvPr>
        </p:nvGraphicFramePr>
        <p:xfrm>
          <a:off x="2869617" y="1857092"/>
          <a:ext cx="2792413" cy="457200"/>
        </p:xfrm>
        <a:graphic>
          <a:graphicData uri="http://schemas.openxmlformats.org/presentationml/2006/ole">
            <mc:AlternateContent xmlns:mc="http://schemas.openxmlformats.org/markup-compatibility/2006">
              <mc:Choice xmlns:v="urn:schemas-microsoft-com:vml" Requires="v">
                <p:oleObj spid="_x0000_s8464" r:id="rId3" imgW="1462680" imgH="228240" progId="Equation.3">
                  <p:embed/>
                </p:oleObj>
              </mc:Choice>
              <mc:Fallback>
                <p:oleObj r:id="rId3" imgW="1462680" imgH="228240" progId="Equation.3">
                  <p:embed/>
                  <p:pic>
                    <p:nvPicPr>
                      <p:cNvPr id="30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9617" y="1857092"/>
                        <a:ext cx="2792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Object 2"/>
          <p:cNvGraphicFramePr>
            <a:graphicFrameLocks noChangeAspect="1"/>
          </p:cNvGraphicFramePr>
          <p:nvPr>
            <p:extLst>
              <p:ext uri="{D42A27DB-BD31-4B8C-83A1-F6EECF244321}">
                <p14:modId xmlns:p14="http://schemas.microsoft.com/office/powerpoint/2010/main" val="3186161860"/>
              </p:ext>
            </p:extLst>
          </p:nvPr>
        </p:nvGraphicFramePr>
        <p:xfrm>
          <a:off x="2795798" y="2910989"/>
          <a:ext cx="2940050" cy="430212"/>
        </p:xfrm>
        <a:graphic>
          <a:graphicData uri="http://schemas.openxmlformats.org/presentationml/2006/ole">
            <mc:AlternateContent xmlns:mc="http://schemas.openxmlformats.org/markup-compatibility/2006">
              <mc:Choice xmlns:v="urn:schemas-microsoft-com:vml" Requires="v">
                <p:oleObj spid="_x0000_s8465" r:id="rId5" imgW="1627200" imgH="228240" progId="Equation.3">
                  <p:embed/>
                </p:oleObj>
              </mc:Choice>
              <mc:Fallback>
                <p:oleObj r:id="rId5" imgW="1627200" imgH="228240" progId="Equation.3">
                  <p:embed/>
                  <p:pic>
                    <p:nvPicPr>
                      <p:cNvPr id="3074"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5798" y="2910989"/>
                        <a:ext cx="2940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2047316212"/>
              </p:ext>
            </p:extLst>
          </p:nvPr>
        </p:nvGraphicFramePr>
        <p:xfrm>
          <a:off x="2426832" y="4339386"/>
          <a:ext cx="4094162" cy="450850"/>
        </p:xfrm>
        <a:graphic>
          <a:graphicData uri="http://schemas.openxmlformats.org/presentationml/2006/ole">
            <mc:AlternateContent xmlns:mc="http://schemas.openxmlformats.org/markup-compatibility/2006">
              <mc:Choice xmlns:v="urn:schemas-microsoft-com:vml" Requires="v">
                <p:oleObj spid="_x0000_s8466" r:id="rId7" imgW="2171700" imgH="241300" progId="Equation.3">
                  <p:embed/>
                </p:oleObj>
              </mc:Choice>
              <mc:Fallback>
                <p:oleObj r:id="rId7" imgW="2171700" imgH="241300" progId="Equation.3">
                  <p:embed/>
                  <p:pic>
                    <p:nvPicPr>
                      <p:cNvPr id="307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6832" y="4339386"/>
                        <a:ext cx="40941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 name="灯片编号占位符 2"/>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496E8E1-90C2-4C17-97E9-55796C76E3AA}" type="slidenum">
              <a:rPr altLang="en-US" noProof="1">
                <a:solidFill>
                  <a:schemeClr val="accent2"/>
                </a:solidFill>
                <a:latin typeface="Times New Roman" panose="02020603050405020304" pitchFamily="18" charset="0"/>
                <a:ea typeface="华文楷体" panose="02010600040101010101" pitchFamily="2" charset="-122"/>
              </a:rPr>
              <a:pPr/>
              <a:t>8</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8" name="页脚占位符 2"/>
          <p:cNvSpPr>
            <a:spLocks noGrp="1"/>
          </p:cNvSpPr>
          <p:nvPr>
            <p:ph type="ftr" sz="quarter" idx="12"/>
          </p:nvPr>
        </p:nvSpPr>
        <p:spPr>
          <a:xfrm>
            <a:off x="3230563" y="6451600"/>
            <a:ext cx="4254500" cy="330200"/>
          </a:xfrm>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dirty="0">
              <a:latin typeface="Helvetica" pitchFamily="34" charset="0"/>
              <a:ea typeface="+mn-ea"/>
              <a:cs typeface="+mn-cs"/>
            </a:endParaRPr>
          </a:p>
        </p:txBody>
      </p:sp>
    </p:spTree>
    <p:extLst>
      <p:ext uri="{BB962C8B-B14F-4D97-AF65-F5344CB8AC3E}">
        <p14:creationId xmlns:p14="http://schemas.microsoft.com/office/powerpoint/2010/main" val="1352915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dirty="0" smtClean="0">
                <a:latin typeface="隶书" panose="02010509060101010101" pitchFamily="49" charset="-122"/>
              </a:rPr>
              <a:t>等价规则</a:t>
            </a:r>
            <a:r>
              <a:rPr lang="en-US" altLang="zh-CN" dirty="0" smtClean="0">
                <a:latin typeface="隶书" panose="02010509060101010101" pitchFamily="49" charset="-122"/>
              </a:rPr>
              <a:t>(</a:t>
            </a:r>
            <a:r>
              <a:rPr lang="zh-CN" altLang="en-US" dirty="0" smtClean="0">
                <a:latin typeface="隶书" panose="02010509060101010101" pitchFamily="49" charset="-122"/>
              </a:rPr>
              <a:t>续</a:t>
            </a:r>
            <a:r>
              <a:rPr lang="en-US" altLang="zh-CN" dirty="0" smtClean="0">
                <a:latin typeface="隶书" panose="02010509060101010101" pitchFamily="49" charset="-122"/>
              </a:rPr>
              <a:t>)</a:t>
            </a:r>
          </a:p>
        </p:txBody>
      </p:sp>
      <p:sp>
        <p:nvSpPr>
          <p:cNvPr id="57347" name="Rectangle 3"/>
          <p:cNvSpPr>
            <a:spLocks noGrp="1" noChangeArrowheads="1"/>
          </p:cNvSpPr>
          <p:nvPr>
            <p:ph idx="1"/>
          </p:nvPr>
        </p:nvSpPr>
        <p:spPr>
          <a:xfrm>
            <a:off x="331788" y="1468438"/>
            <a:ext cx="8382000" cy="4876800"/>
          </a:xfrm>
        </p:spPr>
        <p:txBody>
          <a:bodyPr/>
          <a:lstStyle/>
          <a:p>
            <a:pPr algn="l">
              <a:tabLst>
                <a:tab pos="3376613" algn="ctr"/>
              </a:tabLst>
            </a:pPr>
            <a:r>
              <a:rPr lang="en-US" altLang="zh-CN" sz="2800" dirty="0" smtClean="0">
                <a:latin typeface="华文新魏" panose="02010800040101010101" pitchFamily="2" charset="-122"/>
                <a:ea typeface="华文新魏" panose="02010800040101010101" pitchFamily="2" charset="-122"/>
              </a:rPr>
              <a:t>5.θ</a:t>
            </a:r>
            <a:r>
              <a:rPr lang="zh-CN" altLang="en-US" sz="2800" dirty="0" smtClean="0">
                <a:latin typeface="华文新魏" panose="02010800040101010101" pitchFamily="2" charset="-122"/>
                <a:ea typeface="华文新魏" panose="02010800040101010101" pitchFamily="2" charset="-122"/>
              </a:rPr>
              <a:t>连接运算满足交换律</a:t>
            </a:r>
            <a:br>
              <a:rPr lang="zh-CN" altLang="en-US" sz="2800" dirty="0" smtClean="0">
                <a:latin typeface="华文新魏" panose="02010800040101010101" pitchFamily="2" charset="-122"/>
                <a:ea typeface="华文新魏" panose="02010800040101010101" pitchFamily="2" charset="-122"/>
              </a:rPr>
            </a:br>
            <a:r>
              <a:rPr lang="zh-CN" altLang="en-US" sz="2800" dirty="0" smtClean="0">
                <a:latin typeface="华文新魏" panose="02010800040101010101" pitchFamily="2" charset="-122"/>
                <a:ea typeface="华文新魏" panose="02010800040101010101" pitchFamily="2" charset="-122"/>
              </a:rPr>
              <a:t>	</a:t>
            </a:r>
            <a:r>
              <a:rPr lang="en-US" altLang="zh-CN" sz="2800" i="1" dirty="0" smtClean="0">
                <a:latin typeface="华文新魏" panose="02010800040101010101" pitchFamily="2" charset="-122"/>
                <a:ea typeface="华文新魏" panose="02010800040101010101" pitchFamily="2" charset="-122"/>
              </a:rPr>
              <a:t>E</a:t>
            </a:r>
            <a:r>
              <a:rPr lang="en-US" altLang="zh-CN" sz="2800" baseline="-25000" dirty="0" smtClean="0">
                <a:latin typeface="华文新魏" panose="02010800040101010101" pitchFamily="2" charset="-122"/>
                <a:ea typeface="华文新魏" panose="02010800040101010101" pitchFamily="2" charset="-122"/>
              </a:rPr>
              <a:t>1  </a:t>
            </a:r>
            <a:r>
              <a:rPr lang="zh-CN" altLang="zh-CN" sz="2800" dirty="0" smtClean="0">
                <a:latin typeface="华文新魏" panose="02010800040101010101" pitchFamily="2" charset="-122"/>
                <a:ea typeface="华文新魏" panose="02010800040101010101" pitchFamily="2" charset="-122"/>
              </a:rPr>
              <a:t>⋈</a:t>
            </a:r>
            <a:r>
              <a:rPr lang="en-US" altLang="zh-CN" sz="2800"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800" i="1" dirty="0" smtClean="0">
                <a:latin typeface="华文新魏" panose="02010800040101010101" pitchFamily="2" charset="-122"/>
                <a:ea typeface="华文新魏" panose="02010800040101010101" pitchFamily="2" charset="-122"/>
                <a:sym typeface="Greek Symbols" pitchFamily="18" charset="2"/>
              </a:rPr>
              <a:t>E</a:t>
            </a:r>
            <a:r>
              <a:rPr lang="en-US" altLang="zh-CN" sz="2800" baseline="-25000" dirty="0" smtClean="0">
                <a:latin typeface="华文新魏" panose="02010800040101010101" pitchFamily="2" charset="-122"/>
                <a:ea typeface="华文新魏" panose="02010800040101010101" pitchFamily="2" charset="-122"/>
                <a:sym typeface="Greek Symbols" pitchFamily="18" charset="2"/>
              </a:rPr>
              <a:t>2</a:t>
            </a:r>
            <a:r>
              <a:rPr lang="en-US" altLang="zh-CN" sz="2800" dirty="0" smtClean="0">
                <a:latin typeface="华文新魏" panose="02010800040101010101" pitchFamily="2" charset="-122"/>
                <a:ea typeface="华文新魏" panose="02010800040101010101" pitchFamily="2" charset="-122"/>
                <a:sym typeface="Greek Symbols" pitchFamily="18" charset="2"/>
              </a:rPr>
              <a:t> = </a:t>
            </a:r>
            <a:r>
              <a:rPr lang="en-US" altLang="zh-CN" sz="2800" i="1" dirty="0" smtClean="0">
                <a:latin typeface="华文新魏" panose="02010800040101010101" pitchFamily="2" charset="-122"/>
                <a:ea typeface="华文新魏" panose="02010800040101010101" pitchFamily="2" charset="-122"/>
                <a:sym typeface="Greek Symbols" pitchFamily="18" charset="2"/>
              </a:rPr>
              <a:t>E</a:t>
            </a:r>
            <a:r>
              <a:rPr lang="en-US" altLang="zh-CN" sz="2800" baseline="-25000" dirty="0" smtClean="0">
                <a:latin typeface="华文新魏" panose="02010800040101010101" pitchFamily="2" charset="-122"/>
                <a:ea typeface="华文新魏" panose="02010800040101010101" pitchFamily="2" charset="-122"/>
                <a:sym typeface="Greek Symbols" pitchFamily="18" charset="2"/>
              </a:rPr>
              <a:t>2 </a:t>
            </a:r>
            <a:r>
              <a:rPr lang="en-US" altLang="zh-CN" sz="2800" dirty="0" smtClean="0">
                <a:latin typeface="华文新魏" panose="02010800040101010101" pitchFamily="2" charset="-122"/>
                <a:ea typeface="华文新魏" panose="02010800040101010101" pitchFamily="2" charset="-122"/>
                <a:sym typeface="Greek Symbols" pitchFamily="18" charset="2"/>
              </a:rPr>
              <a:t> </a:t>
            </a:r>
            <a:r>
              <a:rPr lang="zh-CN" altLang="zh-CN" sz="2800" dirty="0" smtClean="0">
                <a:latin typeface="华文新魏" panose="02010800040101010101" pitchFamily="2" charset="-122"/>
                <a:ea typeface="华文新魏" panose="02010800040101010101" pitchFamily="2" charset="-122"/>
              </a:rPr>
              <a:t>⋈</a:t>
            </a:r>
            <a:r>
              <a:rPr lang="en-US" altLang="zh-CN" sz="2800"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800" i="1" dirty="0" smtClean="0">
                <a:latin typeface="华文新魏" panose="02010800040101010101" pitchFamily="2" charset="-122"/>
                <a:ea typeface="华文新魏" panose="02010800040101010101" pitchFamily="2" charset="-122"/>
                <a:sym typeface="Greek Symbols" pitchFamily="18" charset="2"/>
              </a:rPr>
              <a:t>E</a:t>
            </a:r>
            <a:r>
              <a:rPr lang="en-US" altLang="zh-CN" sz="2800" baseline="-25000" dirty="0" smtClean="0">
                <a:latin typeface="华文新魏" panose="02010800040101010101" pitchFamily="2" charset="-122"/>
                <a:ea typeface="华文新魏" panose="02010800040101010101" pitchFamily="2" charset="-122"/>
                <a:sym typeface="Greek Symbols" pitchFamily="18" charset="2"/>
              </a:rPr>
              <a:t>1</a:t>
            </a:r>
          </a:p>
          <a:p>
            <a:pPr algn="l">
              <a:tabLst>
                <a:tab pos="3376613" algn="ctr"/>
              </a:tabLst>
            </a:pPr>
            <a:r>
              <a:rPr lang="en-US" altLang="zh-CN" sz="2800" dirty="0" smtClean="0">
                <a:latin typeface="华文新魏" panose="02010800040101010101" pitchFamily="2" charset="-122"/>
                <a:ea typeface="华文新魏" panose="02010800040101010101" pitchFamily="2" charset="-122"/>
                <a:sym typeface="Greek Symbols" pitchFamily="18" charset="2"/>
              </a:rPr>
              <a:t>6a.</a:t>
            </a:r>
            <a:r>
              <a:rPr lang="zh-CN" altLang="en-US" sz="2800" dirty="0" smtClean="0">
                <a:latin typeface="华文新魏" panose="02010800040101010101" pitchFamily="2" charset="-122"/>
                <a:ea typeface="华文新魏" panose="02010800040101010101" pitchFamily="2" charset="-122"/>
                <a:sym typeface="Greek Symbols" pitchFamily="18" charset="2"/>
              </a:rPr>
              <a:t>自然连接运算满足结合律</a:t>
            </a:r>
            <a:endParaRPr lang="en-US" altLang="zh-CN" sz="2800" dirty="0" smtClean="0">
              <a:latin typeface="华文新魏" panose="02010800040101010101" pitchFamily="2" charset="-122"/>
              <a:ea typeface="华文新魏" panose="02010800040101010101" pitchFamily="2" charset="-122"/>
              <a:sym typeface="Greek Symbols" pitchFamily="18" charset="2"/>
            </a:endParaRPr>
          </a:p>
          <a:p>
            <a:pPr marL="457200" lvl="1" indent="0" algn="l">
              <a:buFont typeface="Monotype Sorts"/>
              <a:buNone/>
              <a:tabLst>
                <a:tab pos="3376613" algn="ctr"/>
              </a:tabLst>
            </a:pPr>
            <a:r>
              <a:rPr lang="en-US" altLang="zh-CN" dirty="0" smtClean="0">
                <a:latin typeface="华文新魏" panose="02010800040101010101" pitchFamily="2" charset="-122"/>
                <a:ea typeface="华文新魏" panose="02010800040101010101" pitchFamily="2" charset="-122"/>
                <a:sym typeface="Greek Symbols" pitchFamily="18" charset="2"/>
              </a:rPr>
              <a:t> (</a:t>
            </a:r>
            <a:r>
              <a:rPr lang="en-US" altLang="zh-CN" i="1" dirty="0" smtClean="0">
                <a:latin typeface="华文新魏" panose="02010800040101010101" pitchFamily="2" charset="-122"/>
                <a:ea typeface="华文新魏" panose="02010800040101010101" pitchFamily="2" charset="-122"/>
              </a:rPr>
              <a:t>E</a:t>
            </a:r>
            <a:r>
              <a:rPr lang="en-US" altLang="zh-CN" baseline="-25000" dirty="0" smtClean="0">
                <a:latin typeface="华文新魏" panose="02010800040101010101" pitchFamily="2" charset="-122"/>
                <a:ea typeface="华文新魏" panose="02010800040101010101" pitchFamily="2" charset="-122"/>
              </a:rPr>
              <a:t>1  </a:t>
            </a:r>
            <a:r>
              <a:rPr lang="zh-CN" altLang="zh-CN" dirty="0" smtClean="0">
                <a:latin typeface="华文新魏" panose="02010800040101010101" pitchFamily="2" charset="-122"/>
                <a:ea typeface="华文新魏" panose="02010800040101010101" pitchFamily="2" charset="-122"/>
              </a:rPr>
              <a:t>⋈</a:t>
            </a:r>
            <a:r>
              <a:rPr lang="en-US" altLang="zh-CN" baseline="-25000" dirty="0" smtClean="0">
                <a:latin typeface="华文新魏" panose="02010800040101010101" pitchFamily="2" charset="-122"/>
                <a:ea typeface="华文新魏" panose="02010800040101010101" pitchFamily="2" charset="-122"/>
              </a:rPr>
              <a:t>  </a:t>
            </a:r>
            <a:r>
              <a:rPr lang="en-US" altLang="zh-CN" i="1" dirty="0" smtClean="0">
                <a:latin typeface="华文新魏" panose="02010800040101010101" pitchFamily="2" charset="-122"/>
                <a:ea typeface="华文新魏" panose="02010800040101010101" pitchFamily="2" charset="-122"/>
              </a:rPr>
              <a:t>E</a:t>
            </a:r>
            <a:r>
              <a:rPr lang="en-US" altLang="zh-CN" i="1" baseline="-25000" dirty="0" smtClean="0">
                <a:latin typeface="华文新魏" panose="02010800040101010101" pitchFamily="2" charset="-122"/>
                <a:ea typeface="华文新魏" panose="02010800040101010101" pitchFamily="2" charset="-122"/>
              </a:rPr>
              <a:t>2</a:t>
            </a:r>
            <a:r>
              <a:rPr lang="en-US" altLang="zh-CN" dirty="0" smtClean="0">
                <a:latin typeface="华文新魏" panose="02010800040101010101" pitchFamily="2" charset="-122"/>
                <a:ea typeface="华文新魏" panose="02010800040101010101" pitchFamily="2" charset="-122"/>
              </a:rPr>
              <a:t>) </a:t>
            </a:r>
            <a:r>
              <a:rPr lang="zh-CN" altLang="zh-CN" dirty="0" smtClean="0">
                <a:latin typeface="华文新魏" panose="02010800040101010101" pitchFamily="2" charset="-122"/>
                <a:ea typeface="华文新魏" panose="02010800040101010101" pitchFamily="2" charset="-122"/>
              </a:rPr>
              <a:t>⋈</a:t>
            </a:r>
            <a:r>
              <a:rPr lang="en-US" altLang="zh-CN" dirty="0" smtClean="0">
                <a:latin typeface="华文新魏" panose="02010800040101010101" pitchFamily="2" charset="-122"/>
                <a:ea typeface="华文新魏" panose="02010800040101010101" pitchFamily="2" charset="-122"/>
              </a:rPr>
              <a:t> </a:t>
            </a:r>
            <a:r>
              <a:rPr lang="en-US" altLang="zh-CN" i="1" dirty="0" smtClean="0">
                <a:latin typeface="华文新魏" panose="02010800040101010101" pitchFamily="2" charset="-122"/>
                <a:ea typeface="华文新魏" panose="02010800040101010101" pitchFamily="2" charset="-122"/>
              </a:rPr>
              <a:t>E</a:t>
            </a:r>
            <a:r>
              <a:rPr lang="en-US" altLang="zh-CN" i="1" baseline="-25000" dirty="0" smtClean="0">
                <a:latin typeface="华文新魏" panose="02010800040101010101" pitchFamily="2" charset="-122"/>
                <a:ea typeface="华文新魏" panose="02010800040101010101" pitchFamily="2" charset="-122"/>
              </a:rPr>
              <a:t>3</a:t>
            </a:r>
            <a:r>
              <a:rPr lang="en-US" altLang="zh-CN" i="1" dirty="0" smtClean="0">
                <a:latin typeface="华文新魏" panose="02010800040101010101" pitchFamily="2" charset="-122"/>
                <a:ea typeface="华文新魏" panose="02010800040101010101" pitchFamily="2" charset="-122"/>
              </a:rPr>
              <a:t> = E</a:t>
            </a:r>
            <a:r>
              <a:rPr lang="en-US" altLang="zh-CN" baseline="-25000" dirty="0" smtClean="0">
                <a:latin typeface="华文新魏" panose="02010800040101010101" pitchFamily="2" charset="-122"/>
                <a:ea typeface="华文新魏" panose="02010800040101010101" pitchFamily="2" charset="-122"/>
              </a:rPr>
              <a:t>1  </a:t>
            </a:r>
            <a:r>
              <a:rPr lang="zh-CN" altLang="zh-CN" dirty="0" smtClean="0">
                <a:latin typeface="华文新魏" panose="02010800040101010101" pitchFamily="2" charset="-122"/>
                <a:ea typeface="华文新魏" panose="02010800040101010101" pitchFamily="2" charset="-122"/>
              </a:rPr>
              <a:t>⋈</a:t>
            </a:r>
            <a:r>
              <a:rPr lang="en-US" altLang="zh-CN" baseline="-25000" dirty="0" smtClean="0">
                <a:latin typeface="华文新魏" panose="02010800040101010101" pitchFamily="2" charset="-122"/>
                <a:ea typeface="华文新魏" panose="02010800040101010101" pitchFamily="2" charset="-122"/>
              </a:rPr>
              <a:t> </a:t>
            </a:r>
            <a:r>
              <a:rPr lang="en-US" altLang="zh-CN" dirty="0" smtClean="0">
                <a:latin typeface="华文新魏" panose="02010800040101010101" pitchFamily="2" charset="-122"/>
                <a:ea typeface="华文新魏" panose="02010800040101010101" pitchFamily="2" charset="-122"/>
              </a:rPr>
              <a:t>(</a:t>
            </a:r>
            <a:r>
              <a:rPr lang="en-US" altLang="zh-CN" i="1" dirty="0" smtClean="0">
                <a:latin typeface="华文新魏" panose="02010800040101010101" pitchFamily="2" charset="-122"/>
                <a:ea typeface="华文新魏" panose="02010800040101010101" pitchFamily="2" charset="-122"/>
              </a:rPr>
              <a:t>E</a:t>
            </a:r>
            <a:r>
              <a:rPr lang="en-US" altLang="zh-CN" baseline="-25000" dirty="0" smtClean="0">
                <a:latin typeface="华文新魏" panose="02010800040101010101" pitchFamily="2" charset="-122"/>
                <a:ea typeface="华文新魏" panose="02010800040101010101" pitchFamily="2" charset="-122"/>
              </a:rPr>
              <a:t>2</a:t>
            </a:r>
            <a:r>
              <a:rPr lang="en-US" altLang="zh-CN" i="1" dirty="0" smtClean="0">
                <a:latin typeface="华文新魏" panose="02010800040101010101" pitchFamily="2" charset="-122"/>
                <a:ea typeface="华文新魏" panose="02010800040101010101" pitchFamily="2" charset="-122"/>
              </a:rPr>
              <a:t> </a:t>
            </a:r>
            <a:r>
              <a:rPr lang="zh-CN" altLang="zh-CN" dirty="0" smtClean="0">
                <a:latin typeface="华文新魏" panose="02010800040101010101" pitchFamily="2" charset="-122"/>
                <a:ea typeface="华文新魏" panose="02010800040101010101" pitchFamily="2" charset="-122"/>
              </a:rPr>
              <a:t>⋈</a:t>
            </a:r>
            <a:r>
              <a:rPr lang="en-US" altLang="zh-CN" i="1" dirty="0" smtClean="0">
                <a:latin typeface="华文新魏" panose="02010800040101010101" pitchFamily="2" charset="-122"/>
                <a:ea typeface="华文新魏" panose="02010800040101010101" pitchFamily="2" charset="-122"/>
              </a:rPr>
              <a:t> E</a:t>
            </a:r>
            <a:r>
              <a:rPr lang="en-US" altLang="zh-CN" baseline="-25000" dirty="0" smtClean="0">
                <a:latin typeface="华文新魏" panose="02010800040101010101" pitchFamily="2" charset="-122"/>
                <a:ea typeface="华文新魏" panose="02010800040101010101" pitchFamily="2" charset="-122"/>
              </a:rPr>
              <a:t>3</a:t>
            </a:r>
            <a:r>
              <a:rPr lang="en-US" altLang="zh-CN" dirty="0" smtClean="0">
                <a:latin typeface="华文新魏" panose="02010800040101010101" pitchFamily="2" charset="-122"/>
                <a:ea typeface="华文新魏" panose="02010800040101010101" pitchFamily="2" charset="-122"/>
              </a:rPr>
              <a:t>)</a:t>
            </a:r>
          </a:p>
          <a:p>
            <a:pPr algn="l">
              <a:tabLst>
                <a:tab pos="3376613" algn="ctr"/>
              </a:tabLst>
            </a:pPr>
            <a:r>
              <a:rPr lang="en-US" altLang="zh-CN" sz="2800" dirty="0" smtClean="0">
                <a:latin typeface="华文新魏" panose="02010800040101010101" pitchFamily="2" charset="-122"/>
                <a:ea typeface="华文新魏" panose="02010800040101010101" pitchFamily="2" charset="-122"/>
              </a:rPr>
              <a:t>6b.θ</a:t>
            </a:r>
            <a:r>
              <a:rPr lang="zh-CN" altLang="en-US" sz="2800" dirty="0" smtClean="0">
                <a:latin typeface="华文新魏" panose="02010800040101010101" pitchFamily="2" charset="-122"/>
                <a:ea typeface="华文新魏" panose="02010800040101010101" pitchFamily="2" charset="-122"/>
              </a:rPr>
              <a:t>连接具有以下方式的结合律</a:t>
            </a:r>
            <a:r>
              <a:rPr lang="en-US" altLang="zh-CN" sz="2800" dirty="0" smtClean="0">
                <a:latin typeface="华文新魏" panose="02010800040101010101" pitchFamily="2" charset="-122"/>
                <a:ea typeface="华文新魏" panose="02010800040101010101" pitchFamily="2" charset="-122"/>
              </a:rPr>
              <a:t/>
            </a:r>
            <a:br>
              <a:rPr lang="en-US" altLang="zh-CN" sz="2800" dirty="0" smtClean="0">
                <a:latin typeface="华文新魏" panose="02010800040101010101" pitchFamily="2" charset="-122"/>
                <a:ea typeface="华文新魏" panose="02010800040101010101" pitchFamily="2" charset="-122"/>
              </a:rPr>
            </a:br>
            <a:r>
              <a:rPr lang="en-US" altLang="zh-CN" sz="2800" dirty="0" smtClean="0">
                <a:latin typeface="华文新魏" panose="02010800040101010101" pitchFamily="2" charset="-122"/>
                <a:ea typeface="华文新魏" panose="02010800040101010101" pitchFamily="2" charset="-122"/>
              </a:rPr>
              <a:t/>
            </a:r>
            <a:br>
              <a:rPr lang="en-US" altLang="zh-CN" sz="2800" dirty="0" smtClean="0">
                <a:latin typeface="华文新魏" panose="02010800040101010101" pitchFamily="2" charset="-122"/>
                <a:ea typeface="华文新魏" panose="02010800040101010101" pitchFamily="2" charset="-122"/>
              </a:rPr>
            </a:br>
            <a:r>
              <a:rPr lang="en-US" altLang="zh-CN" sz="2800" dirty="0" smtClean="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sym typeface="Greek Symbols" pitchFamily="18" charset="2"/>
              </a:rPr>
              <a:t>(</a:t>
            </a:r>
            <a:r>
              <a:rPr lang="en-US" altLang="zh-CN" sz="2800" i="1" dirty="0" smtClean="0">
                <a:latin typeface="华文新魏" panose="02010800040101010101" pitchFamily="2" charset="-122"/>
                <a:ea typeface="华文新魏" panose="02010800040101010101" pitchFamily="2" charset="-122"/>
              </a:rPr>
              <a:t>E</a:t>
            </a:r>
            <a:r>
              <a:rPr lang="en-US" altLang="zh-CN" sz="2800" baseline="-25000" dirty="0" smtClean="0">
                <a:latin typeface="华文新魏" panose="02010800040101010101" pitchFamily="2" charset="-122"/>
                <a:ea typeface="华文新魏" panose="02010800040101010101" pitchFamily="2" charset="-122"/>
              </a:rPr>
              <a:t>1</a:t>
            </a:r>
            <a:r>
              <a:rPr lang="zh-CN" altLang="zh-CN" sz="2800" dirty="0" smtClean="0">
                <a:latin typeface="华文新魏" panose="02010800040101010101" pitchFamily="2" charset="-122"/>
                <a:ea typeface="华文新魏" panose="02010800040101010101" pitchFamily="2" charset="-122"/>
              </a:rPr>
              <a:t> ⋈</a:t>
            </a:r>
            <a:r>
              <a:rPr lang="en-US" altLang="zh-CN" sz="2800" baseline="-25000" dirty="0" smtClean="0">
                <a:latin typeface="华文新魏" panose="02010800040101010101" pitchFamily="2" charset="-122"/>
                <a:ea typeface="华文新魏" panose="02010800040101010101" pitchFamily="2" charset="-122"/>
              </a:rPr>
              <a:t> </a:t>
            </a:r>
            <a:r>
              <a:rPr lang="en-US" altLang="zh-CN" sz="2800" baseline="-25000" dirty="0" smtClean="0">
                <a:latin typeface="华文新魏" panose="02010800040101010101" pitchFamily="2" charset="-122"/>
                <a:ea typeface="华文新魏" panose="02010800040101010101" pitchFamily="2" charset="-122"/>
                <a:sym typeface="Symbol" panose="05050102010706020507" pitchFamily="18" charset="2"/>
              </a:rPr>
              <a:t>1 </a:t>
            </a:r>
            <a:r>
              <a:rPr lang="en-US" altLang="zh-CN" sz="2800" i="1" dirty="0" smtClean="0">
                <a:latin typeface="华文新魏" panose="02010800040101010101" pitchFamily="2" charset="-122"/>
                <a:ea typeface="华文新魏" panose="02010800040101010101" pitchFamily="2" charset="-122"/>
              </a:rPr>
              <a:t>E</a:t>
            </a:r>
            <a:r>
              <a:rPr lang="en-US" altLang="zh-CN" sz="2800" i="1" baseline="-25000" dirty="0" smtClean="0">
                <a:latin typeface="华文新魏" panose="02010800040101010101" pitchFamily="2" charset="-122"/>
                <a:ea typeface="华文新魏" panose="02010800040101010101" pitchFamily="2" charset="-122"/>
              </a:rPr>
              <a:t>2</a:t>
            </a:r>
            <a:r>
              <a:rPr lang="en-US" altLang="zh-CN" sz="2800" dirty="0" smtClean="0">
                <a:latin typeface="华文新魏" panose="02010800040101010101" pitchFamily="2" charset="-122"/>
                <a:ea typeface="华文新魏" panose="02010800040101010101" pitchFamily="2" charset="-122"/>
              </a:rPr>
              <a:t>)</a:t>
            </a:r>
            <a:r>
              <a:rPr lang="zh-CN" altLang="zh-CN" sz="2800" dirty="0" smtClean="0">
                <a:latin typeface="华文新魏" panose="02010800040101010101" pitchFamily="2" charset="-122"/>
                <a:ea typeface="华文新魏" panose="02010800040101010101" pitchFamily="2" charset="-122"/>
              </a:rPr>
              <a:t> ⋈</a:t>
            </a:r>
            <a:r>
              <a:rPr lang="en-US" altLang="zh-CN" sz="28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800" baseline="-25000" dirty="0" smtClean="0">
                <a:latin typeface="华文新魏" panose="02010800040101010101" pitchFamily="2" charset="-122"/>
                <a:ea typeface="华文新魏" panose="02010800040101010101" pitchFamily="2" charset="-122"/>
                <a:sym typeface="Greek Symbols" pitchFamily="18" charset="2"/>
              </a:rPr>
              <a:t>2</a:t>
            </a:r>
            <a:r>
              <a:rPr lang="en-US" altLang="zh-CN" sz="2800"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800" baseline="-25000" dirty="0" smtClean="0">
                <a:latin typeface="华文新魏" panose="02010800040101010101" pitchFamily="2" charset="-122"/>
                <a:ea typeface="华文新魏" panose="02010800040101010101" pitchFamily="2" charset="-122"/>
              </a:rPr>
              <a:t>3 </a:t>
            </a:r>
            <a:r>
              <a:rPr lang="en-US" altLang="zh-CN" sz="2800" i="1" dirty="0" smtClean="0">
                <a:latin typeface="华文新魏" panose="02010800040101010101" pitchFamily="2" charset="-122"/>
                <a:ea typeface="华文新魏" panose="02010800040101010101" pitchFamily="2" charset="-122"/>
              </a:rPr>
              <a:t>E</a:t>
            </a:r>
            <a:r>
              <a:rPr lang="en-US" altLang="zh-CN" sz="2800" i="1" baseline="-25000" dirty="0" smtClean="0">
                <a:latin typeface="华文新魏" panose="02010800040101010101" pitchFamily="2" charset="-122"/>
                <a:ea typeface="华文新魏" panose="02010800040101010101" pitchFamily="2" charset="-122"/>
              </a:rPr>
              <a:t>3</a:t>
            </a:r>
            <a:r>
              <a:rPr lang="en-US" altLang="zh-CN" sz="2800" i="1" dirty="0" smtClean="0">
                <a:latin typeface="华文新魏" panose="02010800040101010101" pitchFamily="2" charset="-122"/>
                <a:ea typeface="华文新魏" panose="02010800040101010101" pitchFamily="2" charset="-122"/>
              </a:rPr>
              <a:t> = E</a:t>
            </a:r>
            <a:r>
              <a:rPr lang="en-US" altLang="zh-CN" sz="2800" baseline="-25000" dirty="0" smtClean="0">
                <a:latin typeface="华文新魏" panose="02010800040101010101" pitchFamily="2" charset="-122"/>
                <a:ea typeface="华文新魏" panose="02010800040101010101" pitchFamily="2" charset="-122"/>
              </a:rPr>
              <a:t>1 </a:t>
            </a:r>
            <a:r>
              <a:rPr lang="zh-CN" altLang="zh-CN" sz="2800" dirty="0" smtClean="0">
                <a:latin typeface="华文新魏" panose="02010800040101010101" pitchFamily="2" charset="-122"/>
                <a:ea typeface="华文新魏" panose="02010800040101010101" pitchFamily="2" charset="-122"/>
              </a:rPr>
              <a:t>⋈</a:t>
            </a:r>
            <a:r>
              <a:rPr lang="en-US" altLang="zh-CN" sz="28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800" baseline="-25000" dirty="0" smtClean="0">
                <a:latin typeface="华文新魏" panose="02010800040101010101" pitchFamily="2" charset="-122"/>
                <a:ea typeface="华文新魏" panose="02010800040101010101" pitchFamily="2" charset="-122"/>
                <a:sym typeface="Greek Symbols" pitchFamily="18" charset="2"/>
              </a:rPr>
              <a:t>1</a:t>
            </a:r>
            <a:r>
              <a:rPr lang="en-US" altLang="zh-CN" sz="2800" baseline="-25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800" baseline="-25000" dirty="0" smtClean="0">
                <a:latin typeface="华文新魏" panose="02010800040101010101" pitchFamily="2" charset="-122"/>
                <a:ea typeface="华文新魏" panose="02010800040101010101" pitchFamily="2" charset="-122"/>
              </a:rPr>
              <a:t>3</a:t>
            </a:r>
            <a:r>
              <a:rPr lang="en-US" altLang="zh-CN" sz="2800" dirty="0" smtClean="0">
                <a:latin typeface="华文新魏" panose="02010800040101010101" pitchFamily="2" charset="-122"/>
                <a:ea typeface="华文新魏" panose="02010800040101010101" pitchFamily="2" charset="-122"/>
              </a:rPr>
              <a:t> (</a:t>
            </a:r>
            <a:r>
              <a:rPr lang="en-US" altLang="zh-CN" sz="2800" i="1" dirty="0" smtClean="0">
                <a:latin typeface="华文新魏" panose="02010800040101010101" pitchFamily="2" charset="-122"/>
                <a:ea typeface="华文新魏" panose="02010800040101010101" pitchFamily="2" charset="-122"/>
              </a:rPr>
              <a:t>E</a:t>
            </a:r>
            <a:r>
              <a:rPr lang="en-US" altLang="zh-CN" sz="2800" baseline="-25000" dirty="0" smtClean="0">
                <a:latin typeface="华文新魏" panose="02010800040101010101" pitchFamily="2" charset="-122"/>
                <a:ea typeface="华文新魏" panose="02010800040101010101" pitchFamily="2" charset="-122"/>
              </a:rPr>
              <a:t>2</a:t>
            </a:r>
            <a:r>
              <a:rPr lang="en-US" altLang="zh-CN" sz="2800" i="1" dirty="0" smtClean="0">
                <a:latin typeface="华文新魏" panose="02010800040101010101" pitchFamily="2" charset="-122"/>
                <a:ea typeface="华文新魏" panose="02010800040101010101" pitchFamily="2" charset="-122"/>
              </a:rPr>
              <a:t> </a:t>
            </a:r>
            <a:r>
              <a:rPr lang="zh-CN" altLang="zh-CN" sz="2800" dirty="0" smtClean="0">
                <a:latin typeface="华文新魏" panose="02010800040101010101" pitchFamily="2" charset="-122"/>
                <a:ea typeface="华文新魏" panose="02010800040101010101" pitchFamily="2" charset="-122"/>
              </a:rPr>
              <a:t>⋈</a:t>
            </a:r>
            <a:r>
              <a:rPr lang="en-US" altLang="zh-CN" sz="2800" baseline="-250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800" baseline="-25000" dirty="0" smtClean="0">
                <a:latin typeface="华文新魏" panose="02010800040101010101" pitchFamily="2" charset="-122"/>
                <a:ea typeface="华文新魏" panose="02010800040101010101" pitchFamily="2" charset="-122"/>
                <a:sym typeface="Greek Symbols" pitchFamily="18" charset="2"/>
              </a:rPr>
              <a:t>2</a:t>
            </a:r>
            <a:r>
              <a:rPr lang="en-US" altLang="zh-CN" sz="2800" baseline="-25000" dirty="0" smtClean="0">
                <a:latin typeface="华文新魏" panose="02010800040101010101" pitchFamily="2" charset="-122"/>
                <a:ea typeface="华文新魏" panose="02010800040101010101" pitchFamily="2" charset="-122"/>
              </a:rPr>
              <a:t> </a:t>
            </a:r>
            <a:r>
              <a:rPr lang="en-US" altLang="zh-CN" sz="2800" i="1" dirty="0" smtClean="0">
                <a:latin typeface="华文新魏" panose="02010800040101010101" pitchFamily="2" charset="-122"/>
                <a:ea typeface="华文新魏" panose="02010800040101010101" pitchFamily="2" charset="-122"/>
              </a:rPr>
              <a:t>E</a:t>
            </a:r>
            <a:r>
              <a:rPr lang="en-US" altLang="zh-CN" sz="2800" baseline="-25000" dirty="0" smtClean="0">
                <a:latin typeface="华文新魏" panose="02010800040101010101" pitchFamily="2" charset="-122"/>
                <a:ea typeface="华文新魏" panose="02010800040101010101" pitchFamily="2" charset="-122"/>
              </a:rPr>
              <a:t>3</a:t>
            </a:r>
            <a:r>
              <a:rPr lang="en-US" altLang="zh-CN" sz="2800" dirty="0" smtClean="0">
                <a:latin typeface="华文新魏" panose="02010800040101010101" pitchFamily="2" charset="-122"/>
                <a:ea typeface="华文新魏" panose="02010800040101010101" pitchFamily="2" charset="-122"/>
              </a:rPr>
              <a:t>)</a:t>
            </a:r>
            <a:br>
              <a:rPr lang="en-US" altLang="zh-CN" sz="2800" dirty="0" smtClean="0">
                <a:latin typeface="华文新魏" panose="02010800040101010101" pitchFamily="2" charset="-122"/>
                <a:ea typeface="华文新魏" panose="02010800040101010101" pitchFamily="2" charset="-122"/>
              </a:rPr>
            </a:br>
            <a:r>
              <a:rPr lang="en-US" altLang="zh-CN" sz="2800" dirty="0" smtClean="0">
                <a:latin typeface="华文新魏" panose="02010800040101010101" pitchFamily="2" charset="-122"/>
                <a:ea typeface="华文新魏" panose="02010800040101010101" pitchFamily="2" charset="-122"/>
              </a:rPr>
              <a:t>     </a:t>
            </a:r>
            <a:br>
              <a:rPr lang="en-US" altLang="zh-CN" sz="2800" dirty="0" smtClean="0">
                <a:latin typeface="华文新魏" panose="02010800040101010101" pitchFamily="2" charset="-122"/>
                <a:ea typeface="华文新魏" panose="02010800040101010101" pitchFamily="2" charset="-122"/>
              </a:rPr>
            </a:b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其中 </a:t>
            </a:r>
            <a:r>
              <a:rPr lang="zh-CN" altLang="en-US" sz="28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2800" i="1" baseline="-25000" dirty="0" smtClean="0">
                <a:latin typeface="华文新魏" panose="02010800040101010101" pitchFamily="2" charset="-122"/>
                <a:ea typeface="华文新魏" panose="02010800040101010101" pitchFamily="2" charset="-122"/>
                <a:sym typeface="Greek Symbols" pitchFamily="18" charset="2"/>
              </a:rPr>
              <a:t>2</a:t>
            </a:r>
            <a:r>
              <a:rPr lang="en-US" altLang="zh-CN" sz="2800" i="1" dirty="0" smtClean="0">
                <a:latin typeface="华文新魏" panose="02010800040101010101" pitchFamily="2" charset="-122"/>
                <a:ea typeface="华文新魏" panose="02010800040101010101" pitchFamily="2" charset="-122"/>
                <a:sym typeface="Greek Symbols" pitchFamily="18" charset="2"/>
              </a:rPr>
              <a:t> </a:t>
            </a:r>
            <a:r>
              <a:rPr lang="zh-CN" altLang="en-US" sz="2800" dirty="0" smtClean="0">
                <a:latin typeface="华文新魏" panose="02010800040101010101" pitchFamily="2" charset="-122"/>
                <a:ea typeface="华文新魏" panose="02010800040101010101" pitchFamily="2" charset="-122"/>
                <a:sym typeface="Greek Symbols" pitchFamily="18" charset="2"/>
              </a:rPr>
              <a:t>只涉及 </a:t>
            </a:r>
            <a:r>
              <a:rPr lang="en-US" altLang="zh-CN" sz="2800" i="1" dirty="0" smtClean="0">
                <a:latin typeface="华文新魏" panose="02010800040101010101" pitchFamily="2" charset="-122"/>
                <a:ea typeface="华文新魏" panose="02010800040101010101" pitchFamily="2" charset="-122"/>
                <a:sym typeface="Greek Symbols" pitchFamily="18" charset="2"/>
              </a:rPr>
              <a:t>E</a:t>
            </a:r>
            <a:r>
              <a:rPr lang="en-US" altLang="zh-CN" sz="2800" baseline="-25000" dirty="0" smtClean="0">
                <a:latin typeface="华文新魏" panose="02010800040101010101" pitchFamily="2" charset="-122"/>
                <a:ea typeface="华文新魏" panose="02010800040101010101" pitchFamily="2" charset="-122"/>
                <a:sym typeface="Greek Symbols" pitchFamily="18" charset="2"/>
              </a:rPr>
              <a:t>2</a:t>
            </a:r>
            <a:r>
              <a:rPr lang="en-US" altLang="zh-CN" sz="2800" dirty="0" smtClean="0">
                <a:latin typeface="华文新魏" panose="02010800040101010101" pitchFamily="2" charset="-122"/>
                <a:ea typeface="华文新魏" panose="02010800040101010101" pitchFamily="2" charset="-122"/>
                <a:sym typeface="Greek Symbols" pitchFamily="18" charset="2"/>
              </a:rPr>
              <a:t> </a:t>
            </a:r>
            <a:r>
              <a:rPr lang="zh-CN" altLang="en-US" sz="2800" dirty="0" smtClean="0">
                <a:latin typeface="华文新魏" panose="02010800040101010101" pitchFamily="2" charset="-122"/>
                <a:ea typeface="华文新魏" panose="02010800040101010101" pitchFamily="2" charset="-122"/>
                <a:sym typeface="Greek Symbols" pitchFamily="18" charset="2"/>
              </a:rPr>
              <a:t>和 </a:t>
            </a:r>
            <a:r>
              <a:rPr lang="en-US" altLang="zh-CN" sz="2800" i="1" dirty="0" smtClean="0">
                <a:latin typeface="华文新魏" panose="02010800040101010101" pitchFamily="2" charset="-122"/>
                <a:ea typeface="华文新魏" panose="02010800040101010101" pitchFamily="2" charset="-122"/>
                <a:sym typeface="Greek Symbols" pitchFamily="18" charset="2"/>
              </a:rPr>
              <a:t>E</a:t>
            </a:r>
            <a:r>
              <a:rPr lang="en-US" altLang="zh-CN" sz="2800" i="1" baseline="-25000" dirty="0" smtClean="0">
                <a:latin typeface="华文新魏" panose="02010800040101010101" pitchFamily="2" charset="-122"/>
                <a:ea typeface="华文新魏" panose="02010800040101010101" pitchFamily="2" charset="-122"/>
                <a:sym typeface="Greek Symbols" pitchFamily="18" charset="2"/>
              </a:rPr>
              <a:t>3</a:t>
            </a:r>
            <a:r>
              <a:rPr lang="en-US" altLang="zh-CN" sz="2800" i="1" dirty="0" smtClean="0">
                <a:latin typeface="华文新魏" panose="02010800040101010101" pitchFamily="2" charset="-122"/>
                <a:ea typeface="华文新魏" panose="02010800040101010101" pitchFamily="2" charset="-122"/>
                <a:sym typeface="Greek Symbols" pitchFamily="18" charset="2"/>
              </a:rPr>
              <a:t> </a:t>
            </a:r>
            <a:r>
              <a:rPr lang="zh-CN" altLang="en-US" sz="2800" dirty="0" smtClean="0">
                <a:latin typeface="华文新魏" panose="02010800040101010101" pitchFamily="2" charset="-122"/>
                <a:ea typeface="华文新魏" panose="02010800040101010101" pitchFamily="2" charset="-122"/>
                <a:sym typeface="Greek Symbols" pitchFamily="18" charset="2"/>
              </a:rPr>
              <a:t>的属性</a:t>
            </a:r>
          </a:p>
        </p:txBody>
      </p:sp>
      <p:sp>
        <p:nvSpPr>
          <p:cNvPr id="57349" name="AutoShape 5"/>
          <p:cNvSpPr>
            <a:spLocks noChangeArrowheads="1"/>
          </p:cNvSpPr>
          <p:nvPr/>
        </p:nvSpPr>
        <p:spPr bwMode="auto">
          <a:xfrm rot="5400000">
            <a:off x="2895601" y="381000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57350" name="AutoShape 6"/>
          <p:cNvSpPr>
            <a:spLocks noChangeArrowheads="1"/>
          </p:cNvSpPr>
          <p:nvPr/>
        </p:nvSpPr>
        <p:spPr bwMode="auto">
          <a:xfrm rot="5400000">
            <a:off x="4937125" y="385921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57351" name="AutoShape 7"/>
          <p:cNvSpPr>
            <a:spLocks noChangeArrowheads="1"/>
          </p:cNvSpPr>
          <p:nvPr/>
        </p:nvSpPr>
        <p:spPr bwMode="auto">
          <a:xfrm rot="5400000">
            <a:off x="6464300" y="381793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57352" name="AutoShape 8"/>
          <p:cNvSpPr>
            <a:spLocks noChangeArrowheads="1"/>
          </p:cNvSpPr>
          <p:nvPr/>
        </p:nvSpPr>
        <p:spPr bwMode="auto">
          <a:xfrm rot="5400000">
            <a:off x="6196012" y="261778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57353" name="AutoShape 9"/>
          <p:cNvSpPr>
            <a:spLocks noChangeArrowheads="1"/>
          </p:cNvSpPr>
          <p:nvPr/>
        </p:nvSpPr>
        <p:spPr bwMode="auto">
          <a:xfrm rot="5400000">
            <a:off x="5507037" y="264318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57356" name="AutoShape 12"/>
          <p:cNvSpPr>
            <a:spLocks noChangeArrowheads="1"/>
          </p:cNvSpPr>
          <p:nvPr/>
        </p:nvSpPr>
        <p:spPr bwMode="auto">
          <a:xfrm rot="5400000">
            <a:off x="4764088" y="1651000"/>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None/>
            </a:pPr>
            <a:endParaRPr lang="zh-CN" altLang="en-US"/>
          </a:p>
        </p:txBody>
      </p:sp>
      <p:sp>
        <p:nvSpPr>
          <p:cNvPr id="57358"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D8B372-8AA7-41B7-B0A0-48211DB2352E}" type="slidenum">
              <a:rPr altLang="en-US" noProof="1">
                <a:solidFill>
                  <a:schemeClr val="accent2"/>
                </a:solidFill>
                <a:latin typeface="Times New Roman" panose="02020603050405020304" pitchFamily="18" charset="0"/>
                <a:ea typeface="华文楷体" panose="02010600040101010101" pitchFamily="2" charset="-122"/>
              </a:rPr>
              <a:pPr/>
              <a:t>9</a:t>
            </a:fld>
            <a:endParaRPr lang="zh-CN" altLang="en-US" noProof="1">
              <a:solidFill>
                <a:schemeClr val="accent2"/>
              </a:solidFill>
              <a:latin typeface="Times New Roman" panose="02020603050405020304" pitchFamily="18" charset="0"/>
              <a:ea typeface="华文楷体" panose="02010600040101010101" pitchFamily="2" charset="-122"/>
            </a:endParaRPr>
          </a:p>
        </p:txBody>
      </p:sp>
      <p:sp>
        <p:nvSpPr>
          <p:cNvPr id="3" name="页脚占位符 2"/>
          <p:cNvSpPr>
            <a:spLocks noGrp="1"/>
          </p:cNvSpPr>
          <p:nvPr>
            <p:ph type="ftr" sz="quarter" idx="12"/>
          </p:nvPr>
        </p:nvSpPr>
        <p:spPr/>
        <p:txBody>
          <a:bodyPr/>
          <a:lstStyle/>
          <a:p>
            <a:pPr>
              <a:defRPr/>
            </a:pPr>
            <a:r>
              <a:rPr lang="zh-CN" altLang="en-US" smtClean="0">
                <a:latin typeface="Helvetica" pitchFamily="34" charset="0"/>
                <a:ea typeface="+mn-ea"/>
                <a:cs typeface="+mn-cs"/>
              </a:rPr>
              <a:t>数据库系统</a:t>
            </a:r>
            <a:r>
              <a:rPr lang="en-US" altLang="zh-CN" smtClean="0">
                <a:latin typeface="Helvetica" pitchFamily="34" charset="0"/>
                <a:ea typeface="+mn-ea"/>
                <a:cs typeface="+mn-cs"/>
              </a:rPr>
              <a:t>----</a:t>
            </a:r>
            <a:r>
              <a:rPr lang="zh-CN" altLang="en-US" smtClean="0">
                <a:latin typeface="Helvetica" pitchFamily="34" charset="0"/>
                <a:ea typeface="+mn-ea"/>
                <a:cs typeface="+mn-cs"/>
              </a:rPr>
              <a:t>查询优化</a:t>
            </a:r>
            <a:endParaRPr lang="en-US" altLang="zh-CN">
              <a:latin typeface="Helvetica"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33"/>
</p:tagLst>
</file>

<file path=ppt/tags/tag2.xml><?xml version="1.0" encoding="utf-8"?>
<p:tagLst xmlns:a="http://schemas.openxmlformats.org/drawingml/2006/main" xmlns:r="http://schemas.openxmlformats.org/officeDocument/2006/relationships" xmlns:p="http://schemas.openxmlformats.org/presentationml/2006/main">
  <p:tag name="TIMING" val="|33.3|56.9"/>
</p:tagLst>
</file>

<file path=ppt/theme/theme1.xml><?xml version="1.0" encoding="utf-8"?>
<a:theme xmlns:a="http://schemas.openxmlformats.org/drawingml/2006/main" name="Blends">
  <a:themeElements>
    <a:clrScheme name="">
      <a:dk1>
        <a:srgbClr val="1C1C1C"/>
      </a:dk1>
      <a:lt1>
        <a:srgbClr val="FFFFFF"/>
      </a:lt1>
      <a:dk2>
        <a:srgbClr val="003366"/>
      </a:dk2>
      <a:lt2>
        <a:srgbClr val="FFCC00"/>
      </a:lt2>
      <a:accent1>
        <a:srgbClr val="FF6600"/>
      </a:accent1>
      <a:accent2>
        <a:srgbClr val="003366"/>
      </a:accent2>
      <a:accent3>
        <a:srgbClr val="AAADB8"/>
      </a:accent3>
      <a:accent4>
        <a:srgbClr val="DADADA"/>
      </a:accent4>
      <a:accent5>
        <a:srgbClr val="FFB8AA"/>
      </a:accent5>
      <a:accent6>
        <a:srgbClr val="002D5C"/>
      </a:accent6>
      <a:hlink>
        <a:srgbClr val="FFFFFF"/>
      </a:hlink>
      <a:folHlink>
        <a:srgbClr val="A50021"/>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5E9EFF"/>
            </a:gs>
            <a:gs pos="39999">
              <a:srgbClr val="85C2FF"/>
            </a:gs>
            <a:gs pos="70000">
              <a:srgbClr val="C4D6EB"/>
            </a:gs>
            <a:gs pos="100000">
              <a:srgbClr val="FFEBFA"/>
            </a:gs>
          </a:gsLst>
          <a:lin ang="5400000" scaled="1"/>
        </a:gradFill>
        <a:ln w="9525" cap="flat" cmpd="sng" algn="ctr">
          <a:noFill/>
          <a:prstDash val="solid"/>
          <a:miter lim="800000"/>
          <a:headEnd type="none" w="med" len="med"/>
          <a:tailEnd type="none" w="med" len="med"/>
        </a:ln>
      </a:spPr>
      <a:bodyPr vert="horz" wrap="none" lIns="92075" tIns="46038" rIns="92075" bIns="46038"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rgbClr val="5E9EFF"/>
            </a:gs>
            <a:gs pos="39999">
              <a:srgbClr val="85C2FF"/>
            </a:gs>
            <a:gs pos="70000">
              <a:srgbClr val="C4D6EB"/>
            </a:gs>
            <a:gs pos="100000">
              <a:srgbClr val="FFEBFA"/>
            </a:gs>
          </a:gsLst>
          <a:lin ang="5400000" scaled="1"/>
        </a:gradFill>
        <a:ln w="9525" cap="flat" cmpd="sng" algn="ctr">
          <a:noFill/>
          <a:prstDash val="solid"/>
          <a:miter lim="800000"/>
          <a:headEnd type="none" w="med" len="med"/>
          <a:tailEnd type="none" w="med" len="med"/>
        </a:ln>
      </a:spPr>
      <a:bodyPr vert="horz" wrap="none" lIns="92075" tIns="46038" rIns="92075" bIns="46038"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1052</TotalTime>
  <Words>3736</Words>
  <Application>Microsoft Office PowerPoint</Application>
  <PresentationFormat>全屏显示(4:3)</PresentationFormat>
  <Paragraphs>396</Paragraphs>
  <Slides>37</Slides>
  <Notes>28</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55" baseType="lpstr">
      <vt:lpstr>Greek Symbols</vt:lpstr>
      <vt:lpstr>Monotype Sorts</vt:lpstr>
      <vt:lpstr>MS PGothic</vt:lpstr>
      <vt:lpstr>黑体</vt:lpstr>
      <vt:lpstr>华文楷体</vt:lpstr>
      <vt:lpstr>华文新魏</vt:lpstr>
      <vt:lpstr>隶书</vt:lpstr>
      <vt:lpstr>宋体</vt:lpstr>
      <vt:lpstr>Arial</vt:lpstr>
      <vt:lpstr>Franklin Gothic Book</vt:lpstr>
      <vt:lpstr>Franklin Gothic Medium</vt:lpstr>
      <vt:lpstr>Helvetica</vt:lpstr>
      <vt:lpstr>Symbol</vt:lpstr>
      <vt:lpstr>Tahoma</vt:lpstr>
      <vt:lpstr>Times New Roman</vt:lpstr>
      <vt:lpstr>Wingdings</vt:lpstr>
      <vt:lpstr>Blends</vt:lpstr>
      <vt:lpstr>Equation.3</vt:lpstr>
      <vt:lpstr>PowerPoint 演示文稿</vt:lpstr>
      <vt:lpstr>提纲</vt:lpstr>
      <vt:lpstr>查询优化</vt:lpstr>
      <vt:lpstr>查询优化概述</vt:lpstr>
      <vt:lpstr>查询优化概述(续)</vt:lpstr>
      <vt:lpstr>查询优化概述(续)</vt:lpstr>
      <vt:lpstr>关系表达式的转换</vt:lpstr>
      <vt:lpstr>等价规则</vt:lpstr>
      <vt:lpstr>等价规则(续)</vt:lpstr>
      <vt:lpstr>等价规则 (续)</vt:lpstr>
      <vt:lpstr>等价规则的图形化表示</vt:lpstr>
      <vt:lpstr>等价规则 (续)</vt:lpstr>
      <vt:lpstr>等价规则(续)</vt:lpstr>
      <vt:lpstr>转换的例子：下推选择</vt:lpstr>
      <vt:lpstr>多转换的示例</vt:lpstr>
      <vt:lpstr>多转换 (续)</vt:lpstr>
      <vt:lpstr>转换的示例: 下推投影</vt:lpstr>
      <vt:lpstr>连接的次序</vt:lpstr>
      <vt:lpstr>连接的次序示例(续)</vt:lpstr>
      <vt:lpstr>代价估计</vt:lpstr>
      <vt:lpstr>表达式结果集统计大小的估计</vt:lpstr>
      <vt:lpstr>表达式结果集统计大小的估计</vt:lpstr>
      <vt:lpstr>直方图</vt:lpstr>
      <vt:lpstr>直方图</vt:lpstr>
      <vt:lpstr>选择运算结果大小的估计</vt:lpstr>
      <vt:lpstr>复杂选择运算结果的大小估计</vt:lpstr>
      <vt:lpstr>连接运算:运行示例</vt:lpstr>
      <vt:lpstr>连接运算结果大小的估计</vt:lpstr>
      <vt:lpstr>连接运算结果大小的估计(续)</vt:lpstr>
      <vt:lpstr>连接运算结果大小的估计(续)</vt:lpstr>
      <vt:lpstr>执行计划选择</vt:lpstr>
      <vt:lpstr>基于代价的优化</vt:lpstr>
      <vt:lpstr>代价优化</vt:lpstr>
      <vt:lpstr>启发式优化</vt:lpstr>
      <vt:lpstr>左深连接树</vt:lpstr>
      <vt:lpstr>查询优化器的结构</vt:lpstr>
      <vt:lpstr>查询优化器的结构 (续)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Query Processing</dc:title>
  <dc:creator>Silberschatz, Korth and Sudarshan</dc:creator>
  <cp:lastModifiedBy>Windows 用户</cp:lastModifiedBy>
  <cp:revision>986</cp:revision>
  <cp:lastPrinted>1999-06-28T19:27:31Z</cp:lastPrinted>
  <dcterms:created xsi:type="dcterms:W3CDTF">2000-02-23T18:58:38Z</dcterms:created>
  <dcterms:modified xsi:type="dcterms:W3CDTF">2022-02-05T13:46:36Z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