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47" r:id="rId9"/>
    <p:sldId id="555" r:id="rId10"/>
    <p:sldId id="346" r:id="rId11"/>
    <p:sldId id="511" r:id="rId12"/>
    <p:sldId id="513" r:id="rId13"/>
    <p:sldId id="515" r:id="rId14"/>
    <p:sldId id="516" r:id="rId15"/>
    <p:sldId id="518" r:id="rId16"/>
    <p:sldId id="519" r:id="rId17"/>
    <p:sldId id="304" r:id="rId18"/>
    <p:sldId id="305" r:id="rId19"/>
    <p:sldId id="306" r:id="rId20"/>
    <p:sldId id="307" r:id="rId21"/>
    <p:sldId id="309" r:id="rId22"/>
    <p:sldId id="343" r:id="rId23"/>
    <p:sldId id="344" r:id="rId24"/>
    <p:sldId id="315" r:id="rId25"/>
    <p:sldId id="316" r:id="rId26"/>
    <p:sldId id="317" r:id="rId27"/>
    <p:sldId id="318" r:id="rId28"/>
    <p:sldId id="319" r:id="rId29"/>
    <p:sldId id="325" r:id="rId30"/>
    <p:sldId id="326" r:id="rId31"/>
    <p:sldId id="327" r:id="rId32"/>
    <p:sldId id="328" r:id="rId33"/>
    <p:sldId id="350" r:id="rId34"/>
    <p:sldId id="348" r:id="rId35"/>
    <p:sldId id="349" r:id="rId36"/>
    <p:sldId id="351" r:id="rId37"/>
    <p:sldId id="369" r:id="rId38"/>
    <p:sldId id="364" r:id="rId39"/>
    <p:sldId id="353" r:id="rId40"/>
    <p:sldId id="365" r:id="rId41"/>
    <p:sldId id="363" r:id="rId42"/>
    <p:sldId id="366" r:id="rId43"/>
    <p:sldId id="352" r:id="rId44"/>
    <p:sldId id="362" r:id="rId45"/>
    <p:sldId id="368" r:id="rId46"/>
    <p:sldId id="371" r:id="rId47"/>
    <p:sldId id="564" r:id="rId48"/>
    <p:sldId id="565" r:id="rId4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837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7CBA3B-F7A5-4698-A4B0-985700280B8A}" type="datetime3">
              <a:rPr lang="zh-CN" altLang="en-US" smtClean="0"/>
              <a:t>2022年6月24日星期五</a:t>
            </a:fld>
            <a:endParaRPr lang="en-US" altLang="zh-CN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55BC27E-9651-4E77-8CA2-309DE9F321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24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6214B9-AEE0-4E17-B4AE-04DE8E2A4A2F}" type="datetime3">
              <a:rPr lang="zh-CN" altLang="en-US" smtClean="0"/>
              <a:t>2022年6月24日星期五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682D5A-197A-49BF-8692-D7C3AE6BCE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17136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C970800-1319-463F-9171-D9DFFF9E7CD4}" type="datetime3">
              <a:rPr kumimoji="0" lang="zh-CN" altLang="en-US" sz="1200" smtClean="0">
                <a:latin typeface="Tahoma" panose="020B0604030504040204" pitchFamily="34" charset="0"/>
              </a:rPr>
              <a:t>2022年6月24日星期五</a:t>
            </a:fld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200">
                <a:latin typeface="Tahoma" panose="020B0604030504040204" pitchFamily="34" charset="0"/>
              </a:rPr>
              <a:t>前言</a:t>
            </a:r>
            <a:endParaRPr kumimoji="0" lang="en-US" altLang="zh-CN" sz="1200">
              <a:latin typeface="Tahoma" panose="020B0604030504040204" pitchFamily="34" charset="0"/>
            </a:endParaRP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FF59674-8CB1-48BC-8FE4-D68B835528B2}" type="slidenum">
              <a:rPr kumimoji="0" lang="zh-CN" altLang="en-US" sz="1200">
                <a:latin typeface="Tahoma" panose="020B0604030504040204" pitchFamily="34" charset="0"/>
              </a:rPr>
              <a:pPr/>
              <a:t>1</a:t>
            </a:fld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3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 </a:t>
            </a:r>
          </a:p>
        </p:txBody>
      </p:sp>
      <p:sp>
        <p:nvSpPr>
          <p:cNvPr id="22532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34BB21-84C3-4A02-ABA9-F710D037ACFD}" type="datetime3">
              <a:rPr kumimoji="0" lang="zh-CN" altLang="en-US" sz="1200" smtClean="0">
                <a:latin typeface="Tahoma" panose="020B0604030504040204" pitchFamily="34" charset="0"/>
              </a:rPr>
              <a:t>2022年6月24日星期五</a:t>
            </a:fld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22533" name="页脚占位符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200">
                <a:latin typeface="Tahoma" panose="020B0604030504040204" pitchFamily="34" charset="0"/>
              </a:rPr>
              <a:t>前言</a:t>
            </a:r>
            <a:endParaRPr kumimoji="0" lang="en-US" altLang="zh-CN" sz="1200">
              <a:latin typeface="Tahoma" panose="020B0604030504040204" pitchFamily="34" charset="0"/>
            </a:endParaRPr>
          </a:p>
        </p:txBody>
      </p:sp>
      <p:sp>
        <p:nvSpPr>
          <p:cNvPr id="22534" name="灯片编号占位符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C8A7EC-8F9D-41FA-842C-B20E13FB281C}" type="slidenum">
              <a:rPr kumimoji="0" lang="zh-CN" altLang="en-US" sz="1200">
                <a:latin typeface="Tahoma" panose="020B0604030504040204" pitchFamily="34" charset="0"/>
              </a:rPr>
              <a:pPr/>
              <a:t>5</a:t>
            </a:fld>
            <a:endParaRPr kumimoji="0" lang="zh-CN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4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1513CE6-036F-403C-9D34-0A62E793FD30}" type="datetime3">
              <a:rPr lang="zh-CN" altLang="en-US" smtClean="0"/>
              <a:t>2022年6月24日星期五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2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EBFB59-03D7-4953-B9CB-754A973FE962}" type="datetime3">
              <a:rPr kumimoji="0" lang="zh-CN" altLang="en-US" sz="1200" smtClean="0">
                <a:latin typeface="Tahoma" panose="020B0604030504040204" pitchFamily="34" charset="0"/>
              </a:rPr>
              <a:t>2022年6月24日星期五</a:t>
            </a:fld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200">
                <a:latin typeface="Tahoma" panose="020B0604030504040204" pitchFamily="34" charset="0"/>
              </a:rPr>
              <a:t>前言</a:t>
            </a:r>
            <a:endParaRPr kumimoji="0" lang="en-US" altLang="zh-CN" sz="1200">
              <a:latin typeface="Tahoma" panose="020B0604030504040204" pitchFamily="34" charset="0"/>
            </a:endParaRP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E605AF1-36A3-4B7B-9B88-BD71569E1D2C}" type="slidenum">
              <a:rPr kumimoji="0" lang="zh-CN" altLang="en-US" sz="1200">
                <a:latin typeface="Tahoma" panose="020B0604030504040204" pitchFamily="34" charset="0"/>
              </a:rPr>
              <a:pPr/>
              <a:t>7</a:t>
            </a:fld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4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12286C-7771-4639-95B8-D06AF8E48E1D}" type="slidenum">
              <a:rPr kumimoji="0" lang="en-US" altLang="zh-CN" sz="1200">
                <a:latin typeface="Tahoma" panose="020B0604030504040204" pitchFamily="34" charset="0"/>
              </a:rPr>
              <a:pPr/>
              <a:t>15</a:t>
            </a:fld>
            <a:endParaRPr kumimoji="0" lang="en-US" altLang="zh-CN" sz="1200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5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585DC4-24AB-4ADB-B9D4-0517F2576A76}" type="datetime3">
              <a:rPr lang="zh-CN" altLang="en-US" smtClean="0"/>
              <a:t>2022年6月24日星期五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95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/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/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/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/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/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/>
            </a:p>
          </p:txBody>
        </p:sp>
      </p:grpSp>
      <p:sp>
        <p:nvSpPr>
          <p:cNvPr id="15" name="AutoShape 18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0EA58DC-1E14-4AE0-A605-B283C892F4A0}" type="datetime3">
              <a:rPr lang="zh-CN" altLang="en-US" smtClean="0"/>
              <a:t>2022年6月24日星期五</a:t>
            </a:fld>
            <a:endParaRPr lang="en-US" altLang="zh-CN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 wrap="none" lIns="92075" tIns="46038" rIns="92075" bIns="46038" anchor="ctr"/>
          <a:lstStyle>
            <a:lvl1pPr algn="ctr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en-US" altLang="zh-CN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2887D-119E-4A9C-AD08-8142221DA8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37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161AF-260F-41EC-BBEF-80D351B24F2B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1563E0-C502-4690-9FC4-514D05375E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899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096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096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93EB-894A-403C-82EF-42788AA1269E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9409E7-9341-4AF1-AA3B-603C0C55C8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514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B39E5-364A-48DB-8647-CBF9F910D6CD}" type="datetime3">
              <a:rPr lang="zh-CN" altLang="en-US" smtClean="0"/>
              <a:t>2022年6月24日星期五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D8890C-6BFF-47D5-AB7F-932C520B95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00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937E3-0E58-4441-A2AA-D13FE627FBCE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EC6B-9AC1-4CB6-89F0-3630E4FA6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583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6E500-3BE3-49D3-A907-B7AB39A835B4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6274A2-87BF-42CC-BAE5-D20C64089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013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6568-DF00-43B1-87CB-901744A0D63F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2B1BC4-B924-4EA1-BE54-4CA6741E7E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27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715AD-542F-4A5C-B35D-48C86819BFF2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5C2578-6079-421A-890C-589FD32CB1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1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8977E-4F35-4656-868D-06075863944A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A4E63E-011E-4DA6-B00C-FF23637ED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10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B33C-256F-48FC-9DFC-38EA79C70DEC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7A04F3-A8EB-49A5-A9C5-C32EBFA87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472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33598-3F1B-4744-A3A3-7D6256D6298C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2EDCC9-8817-4881-85F8-771A3EAB9D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1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DA421-3EF9-4A56-864B-B3D8CC24CCF2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F924E4-F998-4DA2-B2EE-6682988825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42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2743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6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7C247E9-06DA-4F35-A2D3-B63F858E6001}" type="datetime3">
              <a:rPr lang="zh-CN" altLang="en-US" smtClean="0"/>
              <a:t>2022年6月24日星期五</a:t>
            </a:fld>
            <a:endParaRPr lang="zh-CN" alt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9" name="Group 14"/>
          <p:cNvGrpSpPr>
            <a:grpSpLocks/>
          </p:cNvGrpSpPr>
          <p:nvPr/>
        </p:nvGrpSpPr>
        <p:grpSpPr bwMode="auto">
          <a:xfrm>
            <a:off x="381000" y="914400"/>
            <a:ext cx="8305800" cy="381000"/>
            <a:chOff x="240" y="768"/>
            <a:chExt cx="5232" cy="240"/>
          </a:xfrm>
        </p:grpSpPr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1" lang="zh-CN" altLang="en-US"/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1" lang="zh-CN" altLang="en-US"/>
            </a:p>
          </p:txBody>
        </p:sp>
      </p:grpSp>
      <p:sp>
        <p:nvSpPr>
          <p:cNvPr id="51220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990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1" b="1" smtClean="0">
                <a:solidFill>
                  <a:schemeClr val="accent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2FEA7F1D-DCCC-48FF-ADA4-910E9844BB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35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77000"/>
            <a:ext cx="3733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0" sz="1800">
                <a:solidFill>
                  <a:schemeClr val="accent2"/>
                </a:solidFill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245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24568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24568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24568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24568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3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3"/>
          <p:cNvSpPr>
            <a:spLocks noChangeArrowheads="1" noChangeShapeType="1" noTextEdit="1"/>
          </p:cNvSpPr>
          <p:nvPr/>
        </p:nvSpPr>
        <p:spPr bwMode="auto">
          <a:xfrm>
            <a:off x="304800" y="1219200"/>
            <a:ext cx="8610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333300"/>
              </a:contourClr>
            </a:sp3d>
          </a:bodyPr>
          <a:lstStyle/>
          <a:p>
            <a:pPr algn="ctr"/>
            <a:r>
              <a:rPr lang="en-US" altLang="zh-CN" sz="3200" b="1" kern="10">
                <a:ln w="9525">
                  <a:round/>
                  <a:headEnd/>
                  <a:tailEnd/>
                </a:ln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  SYSTEM  CONCEPTS</a:t>
            </a:r>
            <a:endParaRPr lang="zh-CN" altLang="en-US" sz="3200" b="1" kern="10">
              <a:ln w="9525">
                <a:round/>
                <a:headEnd/>
                <a:tailEnd/>
              </a:ln>
              <a:solidFill>
                <a:srgbClr val="33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WordArt 5"/>
          <p:cNvSpPr>
            <a:spLocks noChangeArrowheads="1" noChangeShapeType="1" noTextEdit="1"/>
          </p:cNvSpPr>
          <p:nvPr/>
        </p:nvSpPr>
        <p:spPr bwMode="auto">
          <a:xfrm>
            <a:off x="323528" y="3352800"/>
            <a:ext cx="8136904" cy="21644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600" kern="10">
                <a:ln w="9525"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第十七章  </a:t>
            </a:r>
            <a:r>
              <a:rPr kumimoji="1" lang="zh-CN" altLang="en-US" sz="3600" kern="10" dirty="0">
                <a:ln w="9525"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事务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3600" kern="10" dirty="0">
                <a:ln w="9525"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Chapter 17 Transactions</a:t>
            </a:r>
            <a:endParaRPr kumimoji="1" lang="zh-CN" altLang="en-US" sz="3600" kern="10" dirty="0">
              <a:ln w="9525">
                <a:miter lim="800000"/>
              </a:ln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2C84E-E7A4-4CF9-956F-A5C8A5A16229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并发执行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3435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并行 </a:t>
            </a:r>
            <a:r>
              <a:rPr lang="en-US" altLang="zh-CN" sz="2600" dirty="0"/>
              <a:t>Vs </a:t>
            </a:r>
            <a:r>
              <a:rPr lang="zh-CN" altLang="en-US" sz="2600" dirty="0"/>
              <a:t>串行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基本比较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/>
              <a:t>并行事务会破坏数据库的一致性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/>
              <a:t>串行事务效率低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并行的优点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/>
              <a:t>一个事务由不同的步骤组成，所涉及的系统资源也不同。这些步骤可以并发执行，以提高系统的</a:t>
            </a:r>
            <a:r>
              <a:rPr lang="zh-CN" altLang="en-US" sz="2000" b="1" dirty="0"/>
              <a:t>吞吐量</a:t>
            </a:r>
            <a:r>
              <a:rPr lang="en-US" altLang="zh-CN" sz="2000" b="1" dirty="0"/>
              <a:t>(throughput)</a:t>
            </a:r>
            <a:endParaRPr lang="en-US" altLang="zh-CN" sz="2000" dirty="0"/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/>
              <a:t>系统中存在着周期不等的各种事务，串行会导致难于预测的延迟。如果各个事务所涉及的是数据库的不同部分，采用并行会减少</a:t>
            </a:r>
            <a:r>
              <a:rPr lang="zh-CN" altLang="en-US" sz="2000" b="1" dirty="0"/>
              <a:t>平均响应时间</a:t>
            </a:r>
            <a:r>
              <a:rPr lang="en-US" altLang="zh-CN" sz="2000" b="1" dirty="0"/>
              <a:t>(average response time)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核心问题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在保证一致性的前提下最大限度地提高并发度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178146-FAE4-4C26-86E4-5231BEFDC81D}" type="slidenum">
              <a:rPr kumimoji="0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93038" cy="693738"/>
          </a:xfrm>
        </p:spPr>
        <p:txBody>
          <a:bodyPr/>
          <a:lstStyle/>
          <a:p>
            <a:pPr eaLnBrk="1" hangingPunct="1"/>
            <a:r>
              <a:rPr lang="zh-CN" altLang="en-US" sz="4000"/>
              <a:t>并发操作带来的数据不一致性</a:t>
            </a:r>
            <a:endParaRPr lang="zh-CN" altLang="en-US" sz="480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772400" cy="4114800"/>
          </a:xfrm>
        </p:spPr>
        <p:txBody>
          <a:bodyPr/>
          <a:lstStyle/>
          <a:p>
            <a:pPr algn="just" eaLnBrk="1" hangingPunct="1"/>
            <a:r>
              <a:rPr lang="zh-CN" altLang="en-US"/>
              <a:t>丢失修改</a:t>
            </a:r>
            <a:r>
              <a:rPr lang="en-US" altLang="zh-CN"/>
              <a:t>(lost update)</a:t>
            </a:r>
            <a:endParaRPr lang="zh-CN" altLang="en-US"/>
          </a:p>
          <a:p>
            <a:pPr algn="just" eaLnBrk="1" hangingPunct="1">
              <a:lnSpc>
                <a:spcPct val="210000"/>
              </a:lnSpc>
            </a:pPr>
            <a:r>
              <a:rPr lang="zh-CN" altLang="en-US"/>
              <a:t>不可重复读</a:t>
            </a:r>
            <a:r>
              <a:rPr lang="en-US" altLang="zh-CN"/>
              <a:t>(non-repeatable read)</a:t>
            </a:r>
            <a:endParaRPr lang="zh-CN" altLang="en-US"/>
          </a:p>
          <a:p>
            <a:pPr algn="just" eaLnBrk="1" hangingPunct="1">
              <a:lnSpc>
                <a:spcPct val="210000"/>
              </a:lnSpc>
            </a:pPr>
            <a:r>
              <a:rPr lang="zh-CN" altLang="en-US"/>
              <a:t>读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脏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数据</a:t>
            </a:r>
            <a:r>
              <a:rPr lang="en-US" altLang="zh-CN"/>
              <a:t>(dirty read)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C9E943-D2EF-4DC6-B091-9F3CB95CED04}" type="slidenum">
              <a:rPr kumimoji="0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丢失数据</a:t>
            </a: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2124075" y="5991944"/>
            <a:ext cx="4729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T1</a:t>
            </a: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的修改被</a:t>
            </a:r>
            <a:r>
              <a:rPr lang="en-US" altLang="zh-CN" sz="3200" b="1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T2</a:t>
            </a: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覆盖了！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22588" y="1649413"/>
          <a:ext cx="3119437" cy="365128"/>
        </p:xfrm>
        <a:graphic>
          <a:graphicData uri="http://schemas.openxmlformats.org/drawingml/2006/table">
            <a:tbl>
              <a:tblPr/>
              <a:tblGrid>
                <a:gridCol w="311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60" marR="91460" marT="45404" marB="4540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732" name="直接连接符 11"/>
          <p:cNvCxnSpPr>
            <a:cxnSpLocks noChangeShapeType="1"/>
          </p:cNvCxnSpPr>
          <p:nvPr/>
        </p:nvCxnSpPr>
        <p:spPr bwMode="auto">
          <a:xfrm>
            <a:off x="4716463" y="2133600"/>
            <a:ext cx="0" cy="3455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51429"/>
              </p:ext>
            </p:extLst>
          </p:nvPr>
        </p:nvGraphicFramePr>
        <p:xfrm>
          <a:off x="2051050" y="2852936"/>
          <a:ext cx="4248150" cy="3096344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3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350" marR="6350" marT="635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T1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T2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8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A=16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8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读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A=16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5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←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A-1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写回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A=15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431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←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A-1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新魏" panose="02010800040101010101" pitchFamily="2" charset="-122"/>
                        </a:rPr>
                        <a:t>写回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A=15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340867"/>
            <a:ext cx="7772400" cy="1440061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丢失修改是指事务</a:t>
            </a:r>
            <a:r>
              <a:rPr lang="en-US" altLang="zh-CN" sz="2400" dirty="0"/>
              <a:t>1</a:t>
            </a:r>
            <a:r>
              <a:rPr lang="zh-CN" altLang="en-US" sz="2400" dirty="0"/>
              <a:t>与事务</a:t>
            </a:r>
            <a:r>
              <a:rPr lang="en-US" altLang="zh-CN" sz="2400" dirty="0"/>
              <a:t>2</a:t>
            </a:r>
            <a:r>
              <a:rPr lang="zh-CN" altLang="en-US" sz="2400" dirty="0"/>
              <a:t>从数据库中读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入同一数据并修改，事务</a:t>
            </a:r>
            <a:r>
              <a:rPr lang="en-US" altLang="zh-CN" sz="2400" dirty="0"/>
              <a:t>2</a:t>
            </a:r>
            <a:r>
              <a:rPr lang="zh-CN" altLang="en-US" sz="2400" dirty="0"/>
              <a:t>的提交结果破坏了事务</a:t>
            </a:r>
            <a:r>
              <a:rPr lang="en-US" altLang="zh-CN" sz="2400" dirty="0"/>
              <a:t>1</a:t>
            </a:r>
            <a:r>
              <a:rPr lang="zh-CN" altLang="en-US" sz="2400" dirty="0"/>
              <a:t>提交的结果，导致事务</a:t>
            </a:r>
            <a:r>
              <a:rPr lang="en-US" altLang="zh-CN" sz="2400" dirty="0"/>
              <a:t>1</a:t>
            </a:r>
            <a:r>
              <a:rPr lang="zh-CN" altLang="en-US" sz="2400" dirty="0"/>
              <a:t>的修改被丢失。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5AD2E-A19C-426D-A281-18038018F480}" type="slidenum">
              <a:rPr kumimoji="0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不可重复读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4716016" y="1466235"/>
            <a:ext cx="3962400" cy="4648200"/>
            <a:chOff x="2688" y="1152"/>
            <a:chExt cx="2208" cy="2570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3892" y="1402"/>
              <a:ext cx="1004" cy="2320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②</a:t>
              </a:r>
              <a:r>
                <a:rPr lang="zh-CN" altLang="en-US" sz="2000" b="1" dirty="0">
                  <a:latin typeface="Tahoma" panose="020B0604030504040204" pitchFamily="34" charset="0"/>
                </a:rPr>
                <a:t>读</a:t>
              </a:r>
              <a:r>
                <a:rPr lang="en-US" altLang="zh-CN" sz="2000" b="1" dirty="0">
                  <a:latin typeface="Tahoma" panose="020B0604030504040204" pitchFamily="34" charset="0"/>
                </a:rPr>
                <a:t>B=100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B←B*2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zh-CN" altLang="en-US" sz="2000" b="1" dirty="0">
                  <a:latin typeface="Tahoma" panose="020B0604030504040204" pitchFamily="34" charset="0"/>
                </a:rPr>
                <a:t>写回</a:t>
              </a:r>
              <a:r>
                <a:rPr lang="en-US" altLang="zh-CN" sz="2000" b="1" dirty="0">
                  <a:latin typeface="Tahoma" panose="020B0604030504040204" pitchFamily="34" charset="0"/>
                </a:rPr>
                <a:t>B=200</a:t>
              </a: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2688" y="1402"/>
              <a:ext cx="1204" cy="2320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① </a:t>
              </a:r>
              <a:r>
                <a:rPr lang="zh-CN" altLang="en-US" sz="2000" b="1" dirty="0">
                  <a:latin typeface="Tahoma" panose="020B0604030504040204" pitchFamily="34" charset="0"/>
                </a:rPr>
                <a:t>读</a:t>
              </a:r>
              <a:r>
                <a:rPr lang="en-US" altLang="zh-CN" sz="2000" b="1" dirty="0">
                  <a:latin typeface="Tahoma" panose="020B0604030504040204" pitchFamily="34" charset="0"/>
                </a:rPr>
                <a:t>A=50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  </a:t>
              </a:r>
              <a:r>
                <a:rPr lang="zh-CN" altLang="en-US" sz="2000" b="1" dirty="0">
                  <a:latin typeface="Tahoma" panose="020B0604030504040204" pitchFamily="34" charset="0"/>
                </a:rPr>
                <a:t>读</a:t>
              </a:r>
              <a:r>
                <a:rPr lang="en-US" altLang="zh-CN" sz="2000" b="1" dirty="0">
                  <a:latin typeface="Tahoma" panose="020B0604030504040204" pitchFamily="34" charset="0"/>
                </a:rPr>
                <a:t>B=100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  </a:t>
              </a:r>
              <a:r>
                <a:rPr lang="zh-CN" altLang="en-US" sz="2000" b="1" dirty="0">
                  <a:latin typeface="Tahoma" panose="020B0604030504040204" pitchFamily="34" charset="0"/>
                </a:rPr>
                <a:t>求和</a:t>
              </a:r>
              <a:r>
                <a:rPr lang="en-US" altLang="zh-CN" sz="2000" b="1" dirty="0">
                  <a:latin typeface="Tahoma" panose="020B0604030504040204" pitchFamily="34" charset="0"/>
                </a:rPr>
                <a:t>=150</a:t>
              </a: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③ </a:t>
              </a:r>
              <a:r>
                <a:rPr lang="zh-CN" altLang="en-US" sz="2000" b="1" dirty="0">
                  <a:latin typeface="Tahoma" panose="020B0604030504040204" pitchFamily="34" charset="0"/>
                </a:rPr>
                <a:t>读</a:t>
              </a:r>
              <a:r>
                <a:rPr lang="en-US" altLang="zh-CN" sz="2000" b="1" dirty="0">
                  <a:latin typeface="Tahoma" panose="020B0604030504040204" pitchFamily="34" charset="0"/>
                </a:rPr>
                <a:t>A=50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  </a:t>
              </a:r>
              <a:r>
                <a:rPr lang="zh-CN" altLang="en-US" sz="2000" b="1" dirty="0">
                  <a:latin typeface="Tahoma" panose="020B0604030504040204" pitchFamily="34" charset="0"/>
                </a:rPr>
                <a:t>读</a:t>
              </a:r>
              <a:r>
                <a:rPr lang="en-US" altLang="zh-CN" sz="2000" b="1" dirty="0">
                  <a:latin typeface="Tahoma" panose="020B0604030504040204" pitchFamily="34" charset="0"/>
                </a:rPr>
                <a:t>B=200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  </a:t>
              </a:r>
              <a:r>
                <a:rPr lang="zh-CN" altLang="en-US" sz="2000" b="1" dirty="0">
                  <a:latin typeface="Tahoma" panose="020B0604030504040204" pitchFamily="34" charset="0"/>
                </a:rPr>
                <a:t>求和</a:t>
              </a:r>
              <a:r>
                <a:rPr lang="en-US" altLang="zh-CN" sz="2000" b="1" dirty="0">
                  <a:latin typeface="Tahoma" panose="020B0604030504040204" pitchFamily="34" charset="0"/>
                </a:rPr>
                <a:t>=250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(</a:t>
              </a:r>
              <a:r>
                <a:rPr lang="zh-CN" altLang="en-US" sz="2000" b="1" dirty="0">
                  <a:latin typeface="Tahoma" panose="020B0604030504040204" pitchFamily="34" charset="0"/>
                </a:rPr>
                <a:t>验算不对</a:t>
              </a:r>
              <a:r>
                <a:rPr lang="en-US" altLang="zh-CN" sz="2000" b="1" dirty="0">
                  <a:latin typeface="Tahoma" panose="020B0604030504040204" pitchFamily="34" charset="0"/>
                </a:rPr>
                <a:t>) </a:t>
              </a: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3892" y="1152"/>
              <a:ext cx="1004" cy="250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T</a:t>
              </a:r>
              <a:r>
                <a:rPr lang="en-US" altLang="zh-CN" sz="2000" b="1" baseline="-25000" dirty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2688" y="1152"/>
              <a:ext cx="1204" cy="250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</a:rPr>
                <a:t>T</a:t>
              </a:r>
              <a:r>
                <a:rPr lang="en-US" altLang="zh-CN" sz="2000" b="1" baseline="-25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>
              <a:off x="2688" y="1152"/>
              <a:ext cx="220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dirty="0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>
              <a:off x="2688" y="1402"/>
              <a:ext cx="22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>
              <a:off x="2688" y="3722"/>
              <a:ext cx="220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>
              <a:off x="2688" y="1152"/>
              <a:ext cx="0" cy="257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>
              <a:off x="3892" y="1152"/>
              <a:ext cx="0" cy="257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>
              <a:off x="4896" y="1152"/>
              <a:ext cx="0" cy="257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1474788"/>
            <a:ext cx="3595563" cy="4114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不可重复读是指事务</a:t>
            </a:r>
            <a:r>
              <a:rPr lang="en-US" altLang="zh-CN" dirty="0"/>
              <a:t>1</a:t>
            </a:r>
            <a:r>
              <a:rPr lang="zh-CN" altLang="en-US" dirty="0"/>
              <a:t>读取数据后，事务</a:t>
            </a:r>
            <a:r>
              <a:rPr lang="en-US" altLang="zh-CN" dirty="0"/>
              <a:t>2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执行更新操作，使事务</a:t>
            </a:r>
            <a:r>
              <a:rPr lang="en-US" altLang="zh-CN" dirty="0"/>
              <a:t>1</a:t>
            </a:r>
            <a:r>
              <a:rPr lang="zh-CN" altLang="en-US" dirty="0"/>
              <a:t>无法再现前一次读取结果。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BD0724-78DF-495B-8BA8-05521B60B920}" type="slidenum">
              <a:rPr kumimoji="0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93038" cy="762000"/>
          </a:xfrm>
        </p:spPr>
        <p:txBody>
          <a:bodyPr/>
          <a:lstStyle/>
          <a:p>
            <a:pPr eaLnBrk="1" hangingPunct="1"/>
            <a:r>
              <a:rPr lang="zh-CN" altLang="en-US"/>
              <a:t>三类不可重复读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612526" y="1524000"/>
            <a:ext cx="813593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事务</a:t>
            </a:r>
            <a:r>
              <a:rPr lang="en-US" altLang="zh-CN" dirty="0"/>
              <a:t>1</a:t>
            </a:r>
            <a:r>
              <a:rPr lang="zh-CN" altLang="en-US" dirty="0"/>
              <a:t>读取某一数据后：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1.</a:t>
            </a:r>
            <a:r>
              <a:rPr lang="zh-CN" altLang="en-US" dirty="0"/>
              <a:t>事务</a:t>
            </a:r>
            <a:r>
              <a:rPr lang="en-US" altLang="zh-CN" dirty="0"/>
              <a:t>2</a:t>
            </a:r>
            <a:r>
              <a:rPr lang="zh-CN" altLang="en-US" dirty="0"/>
              <a:t>对其做了修改，当事务</a:t>
            </a:r>
            <a:r>
              <a:rPr lang="en-US" altLang="zh-CN" dirty="0"/>
              <a:t>1</a:t>
            </a:r>
            <a:r>
              <a:rPr lang="zh-CN" altLang="en-US" dirty="0"/>
              <a:t>再次读该数据时，得到与前一次不同的值。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/>
              <a:t>事务</a:t>
            </a:r>
            <a:r>
              <a:rPr lang="en-US" altLang="zh-CN" dirty="0"/>
              <a:t>2</a:t>
            </a:r>
            <a:r>
              <a:rPr lang="zh-CN" altLang="en-US" dirty="0"/>
              <a:t>删除了其中部分记录，当事务</a:t>
            </a:r>
            <a:r>
              <a:rPr lang="en-US" altLang="zh-CN" dirty="0"/>
              <a:t>1</a:t>
            </a:r>
            <a:r>
              <a:rPr lang="zh-CN" altLang="en-US" dirty="0"/>
              <a:t>再次读取数据时，发现某些记录神密地消失了。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3. </a:t>
            </a:r>
            <a:r>
              <a:rPr lang="zh-CN" altLang="en-US" dirty="0"/>
              <a:t>事务</a:t>
            </a:r>
            <a:r>
              <a:rPr lang="en-US" altLang="zh-CN" dirty="0"/>
              <a:t>2</a:t>
            </a:r>
            <a:r>
              <a:rPr lang="zh-CN" altLang="en-US" dirty="0"/>
              <a:t>插入了一些记录，当事务</a:t>
            </a:r>
            <a:r>
              <a:rPr lang="en-US" altLang="zh-CN" dirty="0"/>
              <a:t>1</a:t>
            </a:r>
            <a:r>
              <a:rPr lang="zh-CN" altLang="en-US" dirty="0"/>
              <a:t>再次按相同条件读取数据时，发现多了一些记录。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后两种不可重复读有时也称为幻影现象（</a:t>
            </a:r>
            <a:r>
              <a:rPr lang="en-US" altLang="zh-CN" dirty="0"/>
              <a:t>phantom row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4FBAC7-A160-4993-933C-C4B18B63EECF}" type="slidenum">
              <a:rPr kumimoji="0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读“脏”数据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4932040" y="1828800"/>
            <a:ext cx="3789363" cy="3962400"/>
            <a:chOff x="1344" y="1104"/>
            <a:chExt cx="2016" cy="2187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511" y="1354"/>
              <a:ext cx="849" cy="1937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 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②</a:t>
              </a:r>
              <a:r>
                <a:rPr lang="zh-CN" altLang="en-US" sz="2000" b="1" dirty="0">
                  <a:latin typeface="Tahoma" panose="020B0604030504040204" pitchFamily="34" charset="0"/>
                </a:rPr>
                <a:t>读</a:t>
              </a:r>
              <a:r>
                <a:rPr lang="en-US" altLang="zh-CN" sz="2000" b="1" dirty="0">
                  <a:latin typeface="Tahoma" panose="020B0604030504040204" pitchFamily="34" charset="0"/>
                </a:rPr>
                <a:t>C=200</a:t>
              </a: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.</a:t>
              </a: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1344" y="1354"/>
              <a:ext cx="1173" cy="1937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① </a:t>
              </a:r>
              <a:r>
                <a:rPr lang="zh-CN" altLang="en-US" sz="2000" b="1" dirty="0">
                  <a:latin typeface="Tahoma" panose="020B0604030504040204" pitchFamily="34" charset="0"/>
                </a:rPr>
                <a:t>读</a:t>
              </a:r>
              <a:r>
                <a:rPr lang="en-US" altLang="zh-CN" sz="2000" b="1" dirty="0">
                  <a:latin typeface="Tahoma" panose="020B0604030504040204" pitchFamily="34" charset="0"/>
                </a:rPr>
                <a:t>C=100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  C←C*2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  </a:t>
              </a:r>
              <a:r>
                <a:rPr lang="zh-CN" altLang="en-US" sz="2000" b="1" dirty="0">
                  <a:latin typeface="Tahoma" panose="020B0604030504040204" pitchFamily="34" charset="0"/>
                </a:rPr>
                <a:t>写回</a:t>
              </a:r>
              <a:r>
                <a:rPr lang="en-US" altLang="zh-CN" sz="2000" b="1" dirty="0">
                  <a:latin typeface="Tahoma" panose="020B0604030504040204" pitchFamily="34" charset="0"/>
                </a:rPr>
                <a:t>C</a:t>
              </a: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</a:t>
              </a: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 </a:t>
              </a:r>
              <a:endParaRPr lang="en-US" altLang="zh-CN" sz="2000" b="1" dirty="0">
                <a:latin typeface="Tahoma" panose="020B0604030504040204" pitchFamily="34" charset="0"/>
              </a:endParaRP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③ ROLLBACK</a:t>
              </a:r>
            </a:p>
            <a:p>
              <a:pPr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     C</a:t>
              </a:r>
              <a:r>
                <a:rPr lang="zh-CN" altLang="en-US" sz="2000" b="1" dirty="0">
                  <a:latin typeface="Tahoma" panose="020B0604030504040204" pitchFamily="34" charset="0"/>
                </a:rPr>
                <a:t>恢复为</a:t>
              </a:r>
              <a:r>
                <a:rPr lang="en-US" altLang="zh-CN" sz="2000" b="1" dirty="0"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2511" y="1104"/>
              <a:ext cx="849" cy="250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</a:rPr>
                <a:t>T</a:t>
              </a:r>
              <a:r>
                <a:rPr lang="en-US" altLang="zh-CN" sz="2000" b="1" baseline="-25000" dirty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1344" y="1104"/>
              <a:ext cx="1167" cy="250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buSzPct val="60000"/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</a:rPr>
                <a:t>T</a:t>
              </a:r>
              <a:r>
                <a:rPr lang="en-US" altLang="zh-CN" sz="2000" b="1" baseline="-25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1344" y="1104"/>
              <a:ext cx="201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1344" y="1354"/>
              <a:ext cx="201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1344" y="3291"/>
              <a:ext cx="201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1344" y="1104"/>
              <a:ext cx="0" cy="2187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2496" y="1104"/>
              <a:ext cx="0" cy="218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>
              <a:off x="3360" y="1104"/>
              <a:ext cx="0" cy="2187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>
          <a:xfrm>
            <a:off x="173360" y="1412776"/>
            <a:ext cx="4326632" cy="4114800"/>
          </a:xfrm>
        </p:spPr>
        <p:txBody>
          <a:bodyPr/>
          <a:lstStyle/>
          <a:p>
            <a:pPr algn="just" eaLnBrk="1" fontAlgn="ctr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事务</a:t>
            </a:r>
            <a:r>
              <a:rPr lang="en-US" altLang="zh-CN" sz="2800" dirty="0"/>
              <a:t>1</a:t>
            </a:r>
            <a:r>
              <a:rPr lang="zh-CN" altLang="en-US" sz="2800" dirty="0"/>
              <a:t>修改某一数据，并将其写回磁盘，事务</a:t>
            </a:r>
            <a:r>
              <a:rPr lang="en-US" altLang="zh-CN" sz="2800" dirty="0"/>
              <a:t>2</a:t>
            </a:r>
            <a:r>
              <a:rPr lang="zh-CN" altLang="en-US" sz="2800" dirty="0"/>
              <a:t>读取同一数据后，事务</a:t>
            </a:r>
            <a:r>
              <a:rPr lang="en-US" altLang="zh-CN" sz="2800" dirty="0"/>
              <a:t>1</a:t>
            </a:r>
            <a:r>
              <a:rPr lang="zh-CN" altLang="en-US" sz="2800" dirty="0"/>
              <a:t>由于某种原因被撤消，这时事务</a:t>
            </a:r>
            <a:r>
              <a:rPr lang="en-US" altLang="zh-CN" sz="2800" dirty="0"/>
              <a:t>1</a:t>
            </a:r>
            <a:r>
              <a:rPr lang="zh-CN" altLang="en-US" sz="2800" dirty="0"/>
              <a:t>已修改过的数据恢复原值，事务</a:t>
            </a:r>
            <a:r>
              <a:rPr lang="en-US" altLang="zh-CN" sz="2800" dirty="0"/>
              <a:t>2</a:t>
            </a:r>
            <a:r>
              <a:rPr lang="zh-CN" altLang="en-US" sz="2800" dirty="0"/>
              <a:t>读到的数据就与数据库中的数据不一致，是不正确的数据，又称为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脏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数据。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5C7282-1A32-4C42-A648-41F2601F8B9C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事务调度</a:t>
            </a:r>
            <a:r>
              <a:rPr lang="en-US" altLang="zh-CN"/>
              <a:t>(Schedule)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763000" cy="5010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事务的调度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事务的执行顺序称为一个调度</a:t>
            </a:r>
            <a:r>
              <a:rPr lang="en-US" altLang="zh-CN" dirty="0">
                <a:latin typeface="华文新魏" panose="02010800040101010101" pitchFamily="2" charset="-122"/>
              </a:rPr>
              <a:t>(schedule)</a:t>
            </a:r>
            <a:r>
              <a:rPr lang="zh-CN" altLang="en-US" dirty="0">
                <a:latin typeface="华文新魏" panose="02010800040101010101" pitchFamily="2" charset="-122"/>
              </a:rPr>
              <a:t>，表示事务的指令在系统中执行的时间顺序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一组事务的调度必须保证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包含所有事务的操作指令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一个事务中指令的顺序必须保持不变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串行调度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在串行调度中，属于同一事务的指令紧挨在一起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对于有</a:t>
            </a:r>
            <a:r>
              <a:rPr lang="en-US" altLang="zh-CN" dirty="0">
                <a:latin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</a:rPr>
              <a:t>个事务的事务组，可以有</a:t>
            </a:r>
            <a:r>
              <a:rPr lang="en-US" altLang="zh-CN" dirty="0">
                <a:latin typeface="华文新魏" panose="02010800040101010101" pitchFamily="2" charset="-122"/>
              </a:rPr>
              <a:t>n!</a:t>
            </a:r>
            <a:r>
              <a:rPr lang="zh-CN" altLang="en-US" dirty="0">
                <a:latin typeface="华文新魏" panose="02010800040101010101" pitchFamily="2" charset="-122"/>
              </a:rPr>
              <a:t>个有效调度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并行调度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latin typeface="华文新魏" panose="02010800040101010101" pitchFamily="2" charset="-122"/>
              </a:rPr>
              <a:t>在并行调度中，来自不同事务的指令可以交叉执行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>
                <a:latin typeface="华文新魏" panose="02010800040101010101" pitchFamily="2" charset="-122"/>
              </a:rPr>
              <a:t>当并行调度结果等价于某个串行调度时，则称它是正确的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5A8BB-BCEE-43F3-8283-049DB3AA15ED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事务调度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506538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</a:rPr>
              <a:t>事务执行示例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295400" y="2971800"/>
            <a:ext cx="266700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T1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read(A);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A := A </a:t>
            </a:r>
            <a:r>
              <a:rPr lang="en-US" altLang="zh-CN" sz="3200">
                <a:latin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3200">
                <a:latin typeface="Tahoma" panose="020B0604030504040204" pitchFamily="34" charset="0"/>
              </a:rPr>
              <a:t> 50;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write(A);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read(B);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B := B + 50;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write(B);</a:t>
            </a:r>
            <a:endParaRPr lang="en-US" altLang="zh-CN" sz="3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5181600" y="2590800"/>
            <a:ext cx="32766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  <a:ea typeface="宋体" panose="02010600030101010101" pitchFamily="2" charset="-122"/>
              </a:rPr>
              <a:t>T2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read(A);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temp := A</a:t>
            </a:r>
            <a:r>
              <a:rPr lang="en-US" altLang="zh-CN" sz="3200">
                <a:latin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altLang="zh-CN" sz="3200">
                <a:latin typeface="Tahoma" panose="020B0604030504040204" pitchFamily="34" charset="0"/>
              </a:rPr>
              <a:t>0.1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A := A </a:t>
            </a:r>
            <a:r>
              <a:rPr lang="en-US" altLang="zh-CN" sz="3200">
                <a:latin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3200">
                <a:latin typeface="Tahoma" panose="020B0604030504040204" pitchFamily="34" charset="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write(A);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read(B);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B := B +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ahoma" panose="020B0604030504040204" pitchFamily="34" charset="0"/>
              </a:rPr>
              <a:t>write(B);</a:t>
            </a: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8600" y="2286000"/>
            <a:ext cx="1524000" cy="762000"/>
          </a:xfrm>
          <a:prstGeom prst="wedgeRoundRectCallout">
            <a:avLst>
              <a:gd name="adj1" fmla="val 75833"/>
              <a:gd name="adj2" fmla="val 80208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从</a:t>
            </a:r>
            <a:r>
              <a:rPr lang="en-US" altLang="zh-CN" sz="2400">
                <a:latin typeface="华文新魏" panose="02010800040101010101" pitchFamily="2" charset="-122"/>
              </a:rPr>
              <a:t>A</a:t>
            </a:r>
            <a:r>
              <a:rPr lang="zh-CN" altLang="en-US" sz="2400">
                <a:latin typeface="华文新魏" panose="02010800040101010101" pitchFamily="2" charset="-122"/>
              </a:rPr>
              <a:t>过户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50元到</a:t>
            </a:r>
            <a:r>
              <a:rPr lang="en-US" altLang="zh-CN" sz="2400">
                <a:latin typeface="华文新魏" panose="02010800040101010101" pitchFamily="2" charset="-122"/>
              </a:rPr>
              <a:t>B</a:t>
            </a: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6781800" y="1676400"/>
            <a:ext cx="1828800" cy="762000"/>
          </a:xfrm>
          <a:prstGeom prst="wedgeRoundRectCallout">
            <a:avLst>
              <a:gd name="adj1" fmla="val -39495"/>
              <a:gd name="adj2" fmla="val 8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从</a:t>
            </a:r>
            <a:r>
              <a:rPr lang="en-US" altLang="zh-CN" sz="2400">
                <a:latin typeface="华文新魏" panose="02010800040101010101" pitchFamily="2" charset="-122"/>
              </a:rPr>
              <a:t>A</a:t>
            </a:r>
            <a:r>
              <a:rPr lang="zh-CN" altLang="en-US" sz="2400">
                <a:latin typeface="华文新魏" panose="02010800040101010101" pitchFamily="2" charset="-122"/>
              </a:rPr>
              <a:t>过户存款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的10%到</a:t>
            </a:r>
            <a:r>
              <a:rPr lang="en-US" altLang="zh-CN" sz="2400">
                <a:latin typeface="华文新魏" panose="02010800040101010101" pitchFamily="2" charset="-122"/>
              </a:rPr>
              <a:t>B</a:t>
            </a:r>
          </a:p>
        </p:txBody>
      </p:sp>
      <p:sp>
        <p:nvSpPr>
          <p:cNvPr id="38922" name="AutoShape 8"/>
          <p:cNvSpPr>
            <a:spLocks noChangeArrowheads="1"/>
          </p:cNvSpPr>
          <p:nvPr/>
        </p:nvSpPr>
        <p:spPr bwMode="auto">
          <a:xfrm>
            <a:off x="3581400" y="1447800"/>
            <a:ext cx="1905000" cy="1447800"/>
          </a:xfrm>
          <a:prstGeom prst="wedgeRoundRectCallout">
            <a:avLst>
              <a:gd name="adj1" fmla="val 583"/>
              <a:gd name="adj2" fmla="val 50329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开始状态：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A=1000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B=2000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A+B=3000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B45441-DEB5-4F35-9DE4-38BB899B9149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/>
              <a:t>事务调度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1066800" y="1497013"/>
            <a:ext cx="3048000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>
                <a:latin typeface="Tahoma" panose="020B0604030504040204" pitchFamily="34" charset="0"/>
              </a:rPr>
              <a:t>read(A);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A := A </a:t>
            </a:r>
            <a:r>
              <a:rPr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>
                <a:latin typeface="Tahoma" panose="020B0604030504040204" pitchFamily="34" charset="0"/>
              </a:rPr>
              <a:t> 50;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write(A);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read(B);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B := B + 50;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write(B);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4572000" y="3783013"/>
            <a:ext cx="3886200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>
                <a:latin typeface="Tahoma" panose="020B0604030504040204" pitchFamily="34" charset="0"/>
              </a:rPr>
              <a:t>read(A);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temp := A</a:t>
            </a:r>
            <a:r>
              <a:rPr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altLang="zh-CN" sz="2400">
                <a:latin typeface="Tahoma" panose="020B0604030504040204" pitchFamily="34" charset="0"/>
              </a:rPr>
              <a:t>0.1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A := A </a:t>
            </a:r>
            <a:r>
              <a:rPr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>
                <a:latin typeface="Tahoma" panose="020B0604030504040204" pitchFamily="34" charset="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write(A);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read(B);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B := B +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write(B);</a:t>
            </a:r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>
            <a:off x="0" y="16764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>
            <a:off x="4495800" y="1371600"/>
            <a:ext cx="0" cy="5029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1828800" y="11430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Tahoma" panose="020B0604030504040204" pitchFamily="34" charset="0"/>
              </a:rPr>
              <a:t>T1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5638800" y="11430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Tahoma" panose="020B0604030504040204" pitchFamily="34" charset="0"/>
              </a:rPr>
              <a:t>T2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7" name="AutoShape 9"/>
          <p:cNvSpPr>
            <a:spLocks noChangeArrowheads="1"/>
          </p:cNvSpPr>
          <p:nvPr/>
        </p:nvSpPr>
        <p:spPr bwMode="auto">
          <a:xfrm>
            <a:off x="1524000" y="4038600"/>
            <a:ext cx="1828800" cy="735013"/>
          </a:xfrm>
          <a:prstGeom prst="wedgeRoundRectCallout">
            <a:avLst>
              <a:gd name="adj1" fmla="val 149829"/>
              <a:gd name="adj2" fmla="val -37690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A=950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B=2050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39948" name="AutoShape 10"/>
          <p:cNvSpPr>
            <a:spLocks noChangeArrowheads="1"/>
          </p:cNvSpPr>
          <p:nvPr/>
        </p:nvSpPr>
        <p:spPr bwMode="auto">
          <a:xfrm>
            <a:off x="1295400" y="5002213"/>
            <a:ext cx="2133600" cy="1322387"/>
          </a:xfrm>
          <a:prstGeom prst="wedgeRoundRectCallout">
            <a:avLst>
              <a:gd name="adj1" fmla="val 124630"/>
              <a:gd name="adj2" fmla="val 55523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结束状态：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A=855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B=2145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A+B=3000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9" name="AutoShape 11"/>
          <p:cNvSpPr>
            <a:spLocks noChangeArrowheads="1"/>
          </p:cNvSpPr>
          <p:nvPr/>
        </p:nvSpPr>
        <p:spPr bwMode="auto">
          <a:xfrm>
            <a:off x="152400" y="1725613"/>
            <a:ext cx="609600" cy="2133600"/>
          </a:xfrm>
          <a:prstGeom prst="wedgeRoundRectCallout">
            <a:avLst>
              <a:gd name="adj1" fmla="val 44532"/>
              <a:gd name="adj2" fmla="val 11088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调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度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1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50" name="AutoShape 12"/>
          <p:cNvSpPr>
            <a:spLocks noChangeArrowheads="1"/>
          </p:cNvSpPr>
          <p:nvPr/>
        </p:nvSpPr>
        <p:spPr bwMode="auto">
          <a:xfrm>
            <a:off x="4724400" y="381000"/>
            <a:ext cx="1828800" cy="735013"/>
          </a:xfrm>
          <a:prstGeom prst="wedgeRoundRectCallout">
            <a:avLst>
              <a:gd name="adj1" fmla="val -131079"/>
              <a:gd name="adj2" fmla="val 115444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A=1000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B=2000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778F9-9638-4488-BA11-BD04EFAE9645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/>
              <a:t>事务调度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3048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     </a:t>
            </a:r>
            <a:r>
              <a:rPr lang="en-US" altLang="zh-CN" sz="2400" dirty="0">
                <a:latin typeface="Tahoma" panose="020B0604030504040204" pitchFamily="34" charset="0"/>
              </a:rPr>
              <a:t>read(A);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A := A 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ahoma" panose="020B0604030504040204" pitchFamily="34" charset="0"/>
              </a:rPr>
              <a:t> 50;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write(A);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read(B);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B := B + 50;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write(B);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4572000" y="1619250"/>
            <a:ext cx="3886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      </a:t>
            </a:r>
            <a:r>
              <a:rPr lang="en-US" altLang="zh-CN" sz="2400">
                <a:latin typeface="Tahoma" panose="020B0604030504040204" pitchFamily="34" charset="0"/>
              </a:rPr>
              <a:t>read(A);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temp := A</a:t>
            </a:r>
            <a:r>
              <a:rPr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altLang="zh-CN" sz="2400">
                <a:latin typeface="Tahoma" panose="020B0604030504040204" pitchFamily="34" charset="0"/>
              </a:rPr>
              <a:t>0.1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A := A </a:t>
            </a:r>
            <a:r>
              <a:rPr lang="en-US" altLang="zh-CN" sz="2400">
                <a:latin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>
                <a:latin typeface="Tahoma" panose="020B0604030504040204" pitchFamily="34" charset="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write(A);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read(B);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B := B +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      write(B);</a:t>
            </a: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>
            <a:off x="0" y="16764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4495800" y="1371600"/>
            <a:ext cx="0" cy="5029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1828800" y="118745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T1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5638800" y="118745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T2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40971" name="AutoShape 9"/>
          <p:cNvSpPr>
            <a:spLocks noChangeArrowheads="1"/>
          </p:cNvSpPr>
          <p:nvPr/>
        </p:nvSpPr>
        <p:spPr bwMode="auto">
          <a:xfrm>
            <a:off x="5562600" y="4191000"/>
            <a:ext cx="1828800" cy="762000"/>
          </a:xfrm>
          <a:prstGeom prst="wedgeRoundRectCallout">
            <a:avLst>
              <a:gd name="adj1" fmla="val -108245"/>
              <a:gd name="adj2" fmla="val -30208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A=900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B=2100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40972" name="AutoShape 10"/>
          <p:cNvSpPr>
            <a:spLocks noChangeArrowheads="1"/>
          </p:cNvSpPr>
          <p:nvPr/>
        </p:nvSpPr>
        <p:spPr bwMode="auto">
          <a:xfrm>
            <a:off x="5562600" y="5029200"/>
            <a:ext cx="1905000" cy="1447800"/>
          </a:xfrm>
          <a:prstGeom prst="wedgeRoundRectCallout">
            <a:avLst>
              <a:gd name="adj1" fmla="val -108167"/>
              <a:gd name="adj2" fmla="val 44079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结束状态：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A=850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B=2150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A+B=3000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40973" name="AutoShape 11"/>
          <p:cNvSpPr>
            <a:spLocks noChangeArrowheads="1"/>
          </p:cNvSpPr>
          <p:nvPr/>
        </p:nvSpPr>
        <p:spPr bwMode="auto">
          <a:xfrm>
            <a:off x="152400" y="1828800"/>
            <a:ext cx="609600" cy="2133600"/>
          </a:xfrm>
          <a:prstGeom prst="wedgeRoundRectCallout">
            <a:avLst>
              <a:gd name="adj1" fmla="val 44532"/>
              <a:gd name="adj2" fmla="val 11088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调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度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2</a:t>
            </a:r>
            <a:endParaRPr lang="zh-CN" altLang="en-US" sz="2800">
              <a:latin typeface="华文新魏" panose="02010800040101010101" pitchFamily="2" charset="-122"/>
            </a:endParaRPr>
          </a:p>
        </p:txBody>
      </p:sp>
      <p:sp>
        <p:nvSpPr>
          <p:cNvPr id="40974" name="AutoShape 12"/>
          <p:cNvSpPr>
            <a:spLocks noChangeArrowheads="1"/>
          </p:cNvSpPr>
          <p:nvPr/>
        </p:nvSpPr>
        <p:spPr bwMode="auto">
          <a:xfrm>
            <a:off x="3657600" y="457200"/>
            <a:ext cx="1828800" cy="735013"/>
          </a:xfrm>
          <a:prstGeom prst="wedgeRoundRectCallout">
            <a:avLst>
              <a:gd name="adj1" fmla="val 145051"/>
              <a:gd name="adj2" fmla="val 108532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A=1000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B=2000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8AFEA-D248-4519-8ADA-E311F4472DAD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事务概念</a:t>
            </a:r>
          </a:p>
          <a:p>
            <a:pPr eaLnBrk="1" hangingPunct="1"/>
            <a:r>
              <a:rPr lang="zh-CN" altLang="en-US" dirty="0"/>
              <a:t>一个简单的事务模型</a:t>
            </a:r>
            <a:endParaRPr lang="en-US" altLang="zh-CN" dirty="0"/>
          </a:p>
          <a:p>
            <a:pPr eaLnBrk="1" hangingPunct="1"/>
            <a:r>
              <a:rPr lang="zh-CN" altLang="en-US" dirty="0"/>
              <a:t>存储器结构</a:t>
            </a:r>
            <a:endParaRPr lang="en-US" altLang="zh-CN" dirty="0"/>
          </a:p>
          <a:p>
            <a:pPr eaLnBrk="1" hangingPunct="1"/>
            <a:r>
              <a:rPr lang="zh-CN" altLang="en-US" dirty="0"/>
              <a:t>事务的原子性和持久性</a:t>
            </a:r>
            <a:endParaRPr lang="en-US" altLang="zh-CN" dirty="0"/>
          </a:p>
          <a:p>
            <a:pPr eaLnBrk="1" hangingPunct="1"/>
            <a:r>
              <a:rPr lang="zh-CN" altLang="en-US" dirty="0"/>
              <a:t>事务的隔离性</a:t>
            </a:r>
            <a:endParaRPr lang="en-US" altLang="zh-CN" dirty="0"/>
          </a:p>
          <a:p>
            <a:pPr eaLnBrk="1" hangingPunct="1"/>
            <a:r>
              <a:rPr lang="zh-CN" altLang="en-US" dirty="0"/>
              <a:t>可串行化</a:t>
            </a:r>
            <a:endParaRPr lang="en-US" altLang="zh-CN" dirty="0"/>
          </a:p>
          <a:p>
            <a:pPr eaLnBrk="1" hangingPunct="1"/>
            <a:r>
              <a:rPr lang="zh-CN" altLang="en-US" dirty="0"/>
              <a:t>事务的隔离性的原子性</a:t>
            </a:r>
            <a:endParaRPr lang="en-US" altLang="zh-CN" dirty="0"/>
          </a:p>
          <a:p>
            <a:pPr eaLnBrk="1" hangingPunct="1"/>
            <a:r>
              <a:rPr lang="zh-CN" altLang="en-US" dirty="0"/>
              <a:t>事务的隔离性级别</a:t>
            </a:r>
            <a:endParaRPr lang="en-US" altLang="zh-CN" dirty="0"/>
          </a:p>
          <a:p>
            <a:pPr eaLnBrk="1" hangingPunct="1"/>
            <a:r>
              <a:rPr lang="zh-CN" altLang="en-US" dirty="0"/>
              <a:t>隔离性级别的实现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C651F5-1CB3-42CF-8F9D-49D2D23E0F49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/>
              <a:t>事务调度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0" y="163988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1828800" y="11430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T1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638800" y="1171575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</a:rPr>
              <a:t>T2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grpSp>
        <p:nvGrpSpPr>
          <p:cNvPr id="41992" name="Group 18"/>
          <p:cNvGrpSpPr>
            <a:grpSpLocks/>
          </p:cNvGrpSpPr>
          <p:nvPr/>
        </p:nvGrpSpPr>
        <p:grpSpPr bwMode="auto">
          <a:xfrm>
            <a:off x="152400" y="1438672"/>
            <a:ext cx="8305800" cy="5446712"/>
            <a:chOff x="96" y="889"/>
            <a:chExt cx="5232" cy="3431"/>
          </a:xfrm>
        </p:grpSpPr>
        <p:sp>
          <p:nvSpPr>
            <p:cNvPr id="41994" name="Text Box 3"/>
            <p:cNvSpPr txBox="1">
              <a:spLocks noChangeArrowheads="1"/>
            </p:cNvSpPr>
            <p:nvPr/>
          </p:nvSpPr>
          <p:spPr bwMode="auto">
            <a:xfrm>
              <a:off x="672" y="972"/>
              <a:ext cx="1920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dirty="0">
                  <a:latin typeface="华文新魏" panose="02010800040101010101" pitchFamily="2" charset="-122"/>
                </a:rPr>
                <a:t>      </a:t>
              </a:r>
              <a:r>
                <a:rPr lang="en-US" altLang="zh-CN" sz="2800" dirty="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      A := A </a:t>
              </a:r>
              <a:r>
                <a:rPr lang="en-US" altLang="zh-CN" sz="2800" dirty="0">
                  <a:latin typeface="华文新魏" panose="0201080004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800" dirty="0">
                  <a:latin typeface="华文新魏" panose="02010800040101010101" pitchFamily="2" charset="-122"/>
                </a:rPr>
                <a:t> 50;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      write(A);</a:t>
              </a:r>
              <a:endParaRPr lang="en-US" altLang="zh-CN" sz="2400" dirty="0">
                <a:latin typeface="华文新魏" panose="02010800040101010101" pitchFamily="2" charset="-122"/>
              </a:endParaRPr>
            </a:p>
          </p:txBody>
        </p:sp>
        <p:sp>
          <p:nvSpPr>
            <p:cNvPr id="41995" name="Text Box 4"/>
            <p:cNvSpPr txBox="1">
              <a:spLocks noChangeArrowheads="1"/>
            </p:cNvSpPr>
            <p:nvPr/>
          </p:nvSpPr>
          <p:spPr bwMode="auto">
            <a:xfrm>
              <a:off x="2880" y="3337"/>
              <a:ext cx="2448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      </a:t>
              </a:r>
              <a:r>
                <a:rPr lang="en-US" altLang="zh-CN" sz="26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B := B + temp;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write(B);</a:t>
              </a:r>
            </a:p>
          </p:txBody>
        </p:sp>
        <p:sp>
          <p:nvSpPr>
            <p:cNvPr id="41996" name="Line 6"/>
            <p:cNvSpPr>
              <a:spLocks noChangeShapeType="1"/>
            </p:cNvSpPr>
            <p:nvPr/>
          </p:nvSpPr>
          <p:spPr bwMode="auto">
            <a:xfrm>
              <a:off x="2832" y="889"/>
              <a:ext cx="0" cy="32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AutoShape 9"/>
            <p:cNvSpPr>
              <a:spLocks noChangeArrowheads="1"/>
            </p:cNvSpPr>
            <p:nvPr/>
          </p:nvSpPr>
          <p:spPr bwMode="auto">
            <a:xfrm>
              <a:off x="3504" y="1162"/>
              <a:ext cx="1152" cy="487"/>
            </a:xfrm>
            <a:prstGeom prst="wedgeRoundRectCallout">
              <a:avLst>
                <a:gd name="adj1" fmla="val -107380"/>
                <a:gd name="adj2" fmla="val 7037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A=950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B=2000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1998" name="AutoShape 10"/>
            <p:cNvSpPr>
              <a:spLocks noChangeArrowheads="1"/>
            </p:cNvSpPr>
            <p:nvPr/>
          </p:nvSpPr>
          <p:spPr bwMode="auto">
            <a:xfrm>
              <a:off x="192" y="3518"/>
              <a:ext cx="1200" cy="802"/>
            </a:xfrm>
            <a:prstGeom prst="wedgeRoundRectCallout">
              <a:avLst>
                <a:gd name="adj1" fmla="val 169833"/>
                <a:gd name="adj2" fmla="val 1159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华文新魏" panose="02010800040101010101" pitchFamily="2" charset="-122"/>
                </a:rPr>
                <a:t>结束状态：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华文新魏" panose="02010800040101010101" pitchFamily="2" charset="-122"/>
                </a:rPr>
                <a:t>A=855</a:t>
              </a:r>
              <a:r>
                <a:rPr lang="zh-CN" altLang="en-US" sz="2200">
                  <a:latin typeface="华文新魏" panose="02010800040101010101" pitchFamily="2" charset="-122"/>
                </a:rPr>
                <a:t>元</a:t>
              </a:r>
              <a:endParaRPr lang="en-US" altLang="zh-CN" sz="22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华文新魏" panose="02010800040101010101" pitchFamily="2" charset="-122"/>
                </a:rPr>
                <a:t>B=2145</a:t>
              </a:r>
              <a:r>
                <a:rPr lang="zh-CN" altLang="en-US" sz="2200">
                  <a:latin typeface="华文新魏" panose="02010800040101010101" pitchFamily="2" charset="-122"/>
                </a:rPr>
                <a:t>元</a:t>
              </a:r>
              <a:endParaRPr lang="en-US" altLang="zh-CN" sz="22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华文新魏" panose="02010800040101010101" pitchFamily="2" charset="-122"/>
                </a:rPr>
                <a:t>A+B=3000</a:t>
              </a:r>
              <a:r>
                <a:rPr lang="zh-CN" altLang="en-US" sz="22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1999" name="Text Box 11"/>
            <p:cNvSpPr txBox="1">
              <a:spLocks noChangeArrowheads="1"/>
            </p:cNvSpPr>
            <p:nvPr/>
          </p:nvSpPr>
          <p:spPr bwMode="auto">
            <a:xfrm>
              <a:off x="768" y="2688"/>
              <a:ext cx="1920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      </a:t>
              </a:r>
              <a:r>
                <a:rPr lang="en-US" altLang="zh-CN" sz="28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      B := B + 50;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      write(B);</a:t>
              </a:r>
            </a:p>
          </p:txBody>
        </p:sp>
        <p:sp>
          <p:nvSpPr>
            <p:cNvPr id="42000" name="Text Box 12"/>
            <p:cNvSpPr txBox="1">
              <a:spLocks noChangeArrowheads="1"/>
            </p:cNvSpPr>
            <p:nvPr/>
          </p:nvSpPr>
          <p:spPr bwMode="auto">
            <a:xfrm>
              <a:off x="2880" y="1606"/>
              <a:ext cx="244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>
                  <a:latin typeface="华文新魏" panose="02010800040101010101" pitchFamily="2" charset="-122"/>
                </a:rPr>
                <a:t>      </a:t>
              </a: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      temp := A</a:t>
              </a:r>
              <a:r>
                <a:rPr lang="en-US" altLang="zh-CN" sz="2800">
                  <a:latin typeface="华文新魏" panose="02010800040101010101" pitchFamily="2" charset="-122"/>
                  <a:sym typeface="Symbol" panose="05050102010706020507" pitchFamily="18" charset="2"/>
                </a:rPr>
                <a:t></a:t>
              </a:r>
              <a:r>
                <a:rPr lang="en-US" altLang="zh-CN" sz="2800">
                  <a:latin typeface="华文新魏" panose="02010800040101010101" pitchFamily="2" charset="-122"/>
                </a:rPr>
                <a:t>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      A := A </a:t>
              </a:r>
              <a:r>
                <a:rPr lang="en-US" altLang="zh-CN" sz="2800">
                  <a:latin typeface="华文新魏" panose="0201080004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800">
                  <a:latin typeface="华文新魏" panose="02010800040101010101" pitchFamily="2" charset="-122"/>
                </a:rPr>
                <a:t> temp;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华文新魏" panose="02010800040101010101" pitchFamily="2" charset="-122"/>
                </a:rPr>
                <a:t>     </a:t>
              </a:r>
              <a:r>
                <a:rPr lang="en-US" altLang="zh-CN" sz="2800">
                  <a:latin typeface="华文新魏" panose="02010800040101010101" pitchFamily="2" charset="-122"/>
                </a:rPr>
                <a:t>write(A);       </a:t>
              </a:r>
            </a:p>
          </p:txBody>
        </p:sp>
        <p:sp>
          <p:nvSpPr>
            <p:cNvPr id="42001" name="AutoShape 13"/>
            <p:cNvSpPr>
              <a:spLocks noChangeArrowheads="1"/>
            </p:cNvSpPr>
            <p:nvPr/>
          </p:nvSpPr>
          <p:spPr bwMode="auto">
            <a:xfrm>
              <a:off x="1008" y="1818"/>
              <a:ext cx="1152" cy="478"/>
            </a:xfrm>
            <a:prstGeom prst="wedgeRoundRectCallout">
              <a:avLst>
                <a:gd name="adj1" fmla="val 107292"/>
                <a:gd name="adj2" fmla="val 14722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A=855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B=2000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2002" name="AutoShape 14"/>
            <p:cNvSpPr>
              <a:spLocks noChangeArrowheads="1"/>
            </p:cNvSpPr>
            <p:nvPr/>
          </p:nvSpPr>
          <p:spPr bwMode="auto">
            <a:xfrm>
              <a:off x="3504" y="2746"/>
              <a:ext cx="1152" cy="457"/>
            </a:xfrm>
            <a:prstGeom prst="wedgeRoundRectCallout">
              <a:avLst>
                <a:gd name="adj1" fmla="val -107380"/>
                <a:gd name="adj2" fmla="val 7037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A=855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B=2050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2003" name="AutoShape 15"/>
            <p:cNvSpPr>
              <a:spLocks noChangeArrowheads="1"/>
            </p:cNvSpPr>
            <p:nvPr/>
          </p:nvSpPr>
          <p:spPr bwMode="auto">
            <a:xfrm>
              <a:off x="96" y="1100"/>
              <a:ext cx="384" cy="1378"/>
            </a:xfrm>
            <a:prstGeom prst="wedgeRoundRectCallout">
              <a:avLst>
                <a:gd name="adj1" fmla="val 44532"/>
                <a:gd name="adj2" fmla="val 1108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新魏" panose="02010800040101010101" pitchFamily="2" charset="-122"/>
                </a:rPr>
                <a:t>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新魏" panose="02010800040101010101" pitchFamily="2" charset="-122"/>
                </a:rPr>
                <a:t>行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新魏" panose="02010800040101010101" pitchFamily="2" charset="-122"/>
                </a:rPr>
                <a:t>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新魏" panose="02010800040101010101" pitchFamily="2" charset="-122"/>
                </a:rPr>
                <a:t>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新魏" panose="02010800040101010101" pitchFamily="2" charset="-122"/>
                </a:rPr>
                <a:t>3</a:t>
              </a:r>
            </a:p>
          </p:txBody>
        </p:sp>
      </p:grpSp>
      <p:sp>
        <p:nvSpPr>
          <p:cNvPr id="41993" name="AutoShape 17"/>
          <p:cNvSpPr>
            <a:spLocks noChangeArrowheads="1"/>
          </p:cNvSpPr>
          <p:nvPr/>
        </p:nvSpPr>
        <p:spPr bwMode="auto">
          <a:xfrm>
            <a:off x="4724400" y="381000"/>
            <a:ext cx="1828800" cy="735013"/>
          </a:xfrm>
          <a:prstGeom prst="wedgeRoundRectCallout">
            <a:avLst>
              <a:gd name="adj1" fmla="val -131079"/>
              <a:gd name="adj2" fmla="val 115444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A=1000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</a:rPr>
              <a:t>B=2000</a:t>
            </a:r>
            <a:r>
              <a:rPr lang="zh-CN" altLang="en-US" sz="2400">
                <a:latin typeface="华文新魏" panose="02010800040101010101" pitchFamily="2" charset="-122"/>
              </a:rPr>
              <a:t>元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62BC42-7EA1-45A8-85F9-B3B4FA80ED4B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事务调度</a:t>
            </a:r>
            <a:endParaRPr lang="zh-CN" altLang="en-US" sz="3200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0" y="16764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14" name="Group 21"/>
          <p:cNvGrpSpPr>
            <a:grpSpLocks/>
          </p:cNvGrpSpPr>
          <p:nvPr/>
        </p:nvGrpSpPr>
        <p:grpSpPr bwMode="auto">
          <a:xfrm>
            <a:off x="0" y="990600"/>
            <a:ext cx="8077200" cy="5640388"/>
            <a:chOff x="0" y="624"/>
            <a:chExt cx="5088" cy="3553"/>
          </a:xfrm>
        </p:grpSpPr>
        <p:sp>
          <p:nvSpPr>
            <p:cNvPr id="43015" name="Text Box 3"/>
            <p:cNvSpPr txBox="1">
              <a:spLocks noChangeArrowheads="1"/>
            </p:cNvSpPr>
            <p:nvPr/>
          </p:nvSpPr>
          <p:spPr bwMode="auto">
            <a:xfrm>
              <a:off x="816" y="1008"/>
              <a:ext cx="1920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latin typeface="华文新魏" panose="02010800040101010101" pitchFamily="2" charset="-122"/>
                </a:rPr>
                <a:t>      </a:t>
              </a:r>
              <a:r>
                <a:rPr lang="en-US" altLang="zh-CN" sz="26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A := A </a:t>
              </a:r>
              <a:r>
                <a:rPr lang="en-US" altLang="zh-CN" sz="2600">
                  <a:latin typeface="华文新魏" panose="0201080004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600">
                  <a:latin typeface="华文新魏" panose="02010800040101010101" pitchFamily="2" charset="-122"/>
                </a:rPr>
                <a:t> 50;      </a:t>
              </a:r>
            </a:p>
          </p:txBody>
        </p:sp>
        <p:sp>
          <p:nvSpPr>
            <p:cNvPr id="43016" name="Text Box 4"/>
            <p:cNvSpPr txBox="1">
              <a:spLocks noChangeArrowheads="1"/>
            </p:cNvSpPr>
            <p:nvPr/>
          </p:nvSpPr>
          <p:spPr bwMode="auto">
            <a:xfrm>
              <a:off x="2640" y="3600"/>
              <a:ext cx="24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新魏" panose="02010800040101010101" pitchFamily="2" charset="-122"/>
                </a:rPr>
                <a:t>      </a:t>
              </a:r>
              <a:r>
                <a:rPr lang="en-US" altLang="zh-CN" sz="2600" dirty="0">
                  <a:latin typeface="华文新魏" panose="02010800040101010101" pitchFamily="2" charset="-122"/>
                </a:rPr>
                <a:t>B := B + temp;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dirty="0">
                  <a:latin typeface="华文新魏" panose="02010800040101010101" pitchFamily="2" charset="-122"/>
                </a:rPr>
                <a:t>      write(B);</a:t>
              </a:r>
            </a:p>
          </p:txBody>
        </p:sp>
        <p:sp>
          <p:nvSpPr>
            <p:cNvPr id="43017" name="Line 6"/>
            <p:cNvSpPr>
              <a:spLocks noChangeShapeType="1"/>
            </p:cNvSpPr>
            <p:nvPr/>
          </p:nvSpPr>
          <p:spPr bwMode="auto">
            <a:xfrm>
              <a:off x="2592" y="816"/>
              <a:ext cx="0" cy="33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Text Box 7"/>
            <p:cNvSpPr txBox="1">
              <a:spLocks noChangeArrowheads="1"/>
            </p:cNvSpPr>
            <p:nvPr/>
          </p:nvSpPr>
          <p:spPr bwMode="auto">
            <a:xfrm>
              <a:off x="1296" y="748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T1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3019" name="Text Box 8"/>
            <p:cNvSpPr txBox="1">
              <a:spLocks noChangeArrowheads="1"/>
            </p:cNvSpPr>
            <p:nvPr/>
          </p:nvSpPr>
          <p:spPr bwMode="auto">
            <a:xfrm>
              <a:off x="3312" y="748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T2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3020" name="AutoShape 9"/>
            <p:cNvSpPr>
              <a:spLocks noChangeArrowheads="1"/>
            </p:cNvSpPr>
            <p:nvPr/>
          </p:nvSpPr>
          <p:spPr bwMode="auto">
            <a:xfrm>
              <a:off x="3264" y="1026"/>
              <a:ext cx="1104" cy="462"/>
            </a:xfrm>
            <a:prstGeom prst="wedgeRoundRectCallout">
              <a:avLst>
                <a:gd name="adj1" fmla="val -60958"/>
                <a:gd name="adj2" fmla="val 4218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A=1000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B=2000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3021" name="AutoShape 10"/>
            <p:cNvSpPr>
              <a:spLocks noChangeArrowheads="1"/>
            </p:cNvSpPr>
            <p:nvPr/>
          </p:nvSpPr>
          <p:spPr bwMode="auto">
            <a:xfrm>
              <a:off x="144" y="3264"/>
              <a:ext cx="1008" cy="768"/>
            </a:xfrm>
            <a:prstGeom prst="wedgeRoundRectCallout">
              <a:avLst>
                <a:gd name="adj1" fmla="val 231944"/>
                <a:gd name="adj2" fmla="val 5156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</a:rPr>
                <a:t>结束状态：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A=950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B=2100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A+B=3050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3022" name="Text Box 11"/>
            <p:cNvSpPr txBox="1">
              <a:spLocks noChangeArrowheads="1"/>
            </p:cNvSpPr>
            <p:nvPr/>
          </p:nvSpPr>
          <p:spPr bwMode="auto">
            <a:xfrm>
              <a:off x="864" y="2688"/>
              <a:ext cx="1824" cy="1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     </a:t>
              </a:r>
              <a:r>
                <a:rPr lang="en-US" altLang="zh-CN" sz="2600">
                  <a:latin typeface="华文新魏" panose="02010800040101010101" pitchFamily="2" charset="-122"/>
                </a:rPr>
                <a:t>write(A);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read(B);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B := B + 50;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write(B);</a:t>
              </a:r>
              <a:endParaRPr lang="en-US" altLang="zh-CN" sz="2800">
                <a:latin typeface="华文新魏" panose="02010800040101010101" pitchFamily="2" charset="-122"/>
              </a:endParaRPr>
            </a:p>
          </p:txBody>
        </p:sp>
        <p:sp>
          <p:nvSpPr>
            <p:cNvPr id="43023" name="Text Box 12"/>
            <p:cNvSpPr txBox="1">
              <a:spLocks noChangeArrowheads="1"/>
            </p:cNvSpPr>
            <p:nvPr/>
          </p:nvSpPr>
          <p:spPr bwMode="auto">
            <a:xfrm>
              <a:off x="2640" y="1392"/>
              <a:ext cx="244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>
                  <a:latin typeface="华文新魏" panose="02010800040101010101" pitchFamily="2" charset="-122"/>
                </a:rPr>
                <a:t>      </a:t>
              </a:r>
              <a:r>
                <a:rPr lang="en-US" altLang="zh-CN" sz="26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temp := A</a:t>
              </a:r>
              <a:r>
                <a:rPr lang="en-US" altLang="zh-CN" sz="2600">
                  <a:latin typeface="华文新魏" panose="02010800040101010101" pitchFamily="2" charset="-122"/>
                  <a:sym typeface="Symbol" panose="05050102010706020507" pitchFamily="18" charset="2"/>
                </a:rPr>
                <a:t></a:t>
              </a:r>
              <a:r>
                <a:rPr lang="en-US" altLang="zh-CN" sz="2600">
                  <a:latin typeface="华文新魏" panose="02010800040101010101" pitchFamily="2" charset="-122"/>
                </a:rPr>
                <a:t>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A := A </a:t>
              </a:r>
              <a:r>
                <a:rPr lang="en-US" altLang="zh-CN" sz="2600">
                  <a:latin typeface="华文新魏" panose="0201080004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600">
                  <a:latin typeface="华文新魏" panose="02010800040101010101" pitchFamily="2" charset="-122"/>
                </a:rPr>
                <a:t> temp;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write(A);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latin typeface="华文新魏" panose="02010800040101010101" pitchFamily="2" charset="-122"/>
                </a:rPr>
                <a:t>      read(B); </a:t>
              </a:r>
            </a:p>
          </p:txBody>
        </p:sp>
        <p:sp>
          <p:nvSpPr>
            <p:cNvPr id="43024" name="AutoShape 13"/>
            <p:cNvSpPr>
              <a:spLocks noChangeArrowheads="1"/>
            </p:cNvSpPr>
            <p:nvPr/>
          </p:nvSpPr>
          <p:spPr bwMode="auto">
            <a:xfrm>
              <a:off x="1008" y="1968"/>
              <a:ext cx="1152" cy="432"/>
            </a:xfrm>
            <a:prstGeom prst="wedgeRoundRectCallout">
              <a:avLst>
                <a:gd name="adj1" fmla="val 117620"/>
                <a:gd name="adj2" fmla="val 10509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A=900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B=2000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3025" name="AutoShape 14"/>
            <p:cNvSpPr>
              <a:spLocks noChangeArrowheads="1"/>
            </p:cNvSpPr>
            <p:nvPr/>
          </p:nvSpPr>
          <p:spPr bwMode="auto">
            <a:xfrm>
              <a:off x="3408" y="2736"/>
              <a:ext cx="1152" cy="432"/>
            </a:xfrm>
            <a:prstGeom prst="wedgeRoundRectCallout">
              <a:avLst>
                <a:gd name="adj1" fmla="val -168231"/>
                <a:gd name="adj2" fmla="val -2222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A=950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B=2000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3026" name="AutoShape 15"/>
            <p:cNvSpPr>
              <a:spLocks noChangeArrowheads="1"/>
            </p:cNvSpPr>
            <p:nvPr/>
          </p:nvSpPr>
          <p:spPr bwMode="auto">
            <a:xfrm>
              <a:off x="3408" y="3216"/>
              <a:ext cx="1152" cy="432"/>
            </a:xfrm>
            <a:prstGeom prst="wedgeRoundRectCallout">
              <a:avLst>
                <a:gd name="adj1" fmla="val -167278"/>
                <a:gd name="adj2" fmla="val 4189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A=950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B=2050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3027" name="AutoShape 16"/>
            <p:cNvSpPr>
              <a:spLocks noChangeArrowheads="1"/>
            </p:cNvSpPr>
            <p:nvPr/>
          </p:nvSpPr>
          <p:spPr bwMode="auto">
            <a:xfrm>
              <a:off x="96" y="1104"/>
              <a:ext cx="384" cy="1344"/>
            </a:xfrm>
            <a:prstGeom prst="wedgeRoundRectCallout">
              <a:avLst>
                <a:gd name="adj1" fmla="val 44532"/>
                <a:gd name="adj2" fmla="val 1108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行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43028" name="AutoShape 20"/>
            <p:cNvSpPr>
              <a:spLocks noChangeArrowheads="1"/>
            </p:cNvSpPr>
            <p:nvPr/>
          </p:nvSpPr>
          <p:spPr bwMode="auto">
            <a:xfrm>
              <a:off x="0" y="624"/>
              <a:ext cx="1152" cy="463"/>
            </a:xfrm>
            <a:prstGeom prst="wedgeRoundRectCallout">
              <a:avLst>
                <a:gd name="adj1" fmla="val 47829"/>
                <a:gd name="adj2" fmla="val 7678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A=1000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B=2000</a:t>
              </a:r>
              <a:r>
                <a:rPr lang="zh-CN" altLang="en-US" sz="2400">
                  <a:latin typeface="华文新魏" panose="02010800040101010101" pitchFamily="2" charset="-122"/>
                </a:rPr>
                <a:t>元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AF76A-9302-4472-90DA-584114C137C6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事务调度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562225"/>
          </a:xfrm>
        </p:spPr>
        <p:txBody>
          <a:bodyPr/>
          <a:lstStyle/>
          <a:p>
            <a:pPr eaLnBrk="1" hangingPunct="1"/>
            <a:r>
              <a:rPr lang="zh-CN" altLang="en-US"/>
              <a:t>数据库系统的调度应该保证任何调度执行后数据库总处于一致状态</a:t>
            </a:r>
          </a:p>
          <a:p>
            <a:pPr eaLnBrk="1" hangingPunct="1"/>
            <a:r>
              <a:rPr lang="zh-CN" altLang="en-US"/>
              <a:t>通过保证任何调度执行的效果与没有并发执行的调度执行效果一样，可以保证数据库的一致性。</a:t>
            </a:r>
            <a:endParaRPr lang="en-US" altLang="zh-CN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92138" y="4135438"/>
            <a:ext cx="765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并行调度应该在某种意义上等价于一个串行调度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0453B4-5B80-4C7B-8AA4-D284A3B79BA1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可串行化</a:t>
            </a:r>
            <a:r>
              <a:rPr lang="en-US" altLang="zh-CN"/>
              <a:t>(Serializability)</a:t>
            </a:r>
            <a:endParaRPr lang="zh-CN" altLang="en-US"/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只考虑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两种操作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冲突可串行化</a:t>
            </a:r>
            <a:r>
              <a:rPr lang="en-US" altLang="zh-CN" dirty="0"/>
              <a:t>(conflict </a:t>
            </a:r>
            <a:r>
              <a:rPr lang="en-US" altLang="zh-CN" dirty="0" err="1"/>
              <a:t>serializability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视图可串行化</a:t>
            </a:r>
            <a:r>
              <a:rPr lang="en-US" altLang="zh-CN" dirty="0"/>
              <a:t>(view </a:t>
            </a:r>
            <a:r>
              <a:rPr lang="en-US" altLang="zh-CN" dirty="0" err="1"/>
              <a:t>serializability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6FDDD6-AC58-4042-BA45-C5262B132C21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冲突可串行化</a:t>
            </a:r>
            <a:endParaRPr lang="en-US" altLang="zh-CN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01000" cy="5010150"/>
          </a:xfrm>
        </p:spPr>
        <p:txBody>
          <a:bodyPr/>
          <a:lstStyle/>
          <a:p>
            <a:pPr eaLnBrk="1" hangingPunct="1"/>
            <a:r>
              <a:rPr lang="zh-CN" altLang="en-US" dirty="0"/>
              <a:t>指令的顺序</a:t>
            </a:r>
          </a:p>
          <a:p>
            <a:pPr lvl="1" eaLnBrk="1" hangingPunct="1">
              <a:lnSpc>
                <a:spcPct val="105000"/>
              </a:lnSpc>
              <a:buFontTx/>
              <a:buNone/>
            </a:pPr>
            <a:r>
              <a:rPr lang="zh-CN" altLang="en-US" dirty="0"/>
              <a:t>	考虑一个调度</a:t>
            </a:r>
            <a:r>
              <a:rPr lang="en-US" altLang="zh-CN" dirty="0"/>
              <a:t>S</a:t>
            </a:r>
            <a:r>
              <a:rPr lang="zh-CN" altLang="en-US" dirty="0"/>
              <a:t>中的两条连续指令</a:t>
            </a:r>
            <a:r>
              <a:rPr lang="en-US" altLang="zh-CN" dirty="0"/>
              <a:t>(</a:t>
            </a:r>
            <a:r>
              <a:rPr lang="zh-CN" altLang="en-US" dirty="0"/>
              <a:t>仅限</a:t>
            </a:r>
            <a:r>
              <a:rPr lang="en-US" altLang="zh-CN" dirty="0"/>
              <a:t>read</a:t>
            </a:r>
            <a:r>
              <a:rPr lang="zh-CN" altLang="en-US" dirty="0"/>
              <a:t>与 </a:t>
            </a:r>
            <a:r>
              <a:rPr lang="en-US" altLang="zh-CN" dirty="0"/>
              <a:t>write</a:t>
            </a:r>
            <a:r>
              <a:rPr lang="zh-CN" altLang="en-US" dirty="0"/>
              <a:t>操作</a:t>
            </a:r>
            <a:r>
              <a:rPr lang="en-US" altLang="zh-CN" dirty="0"/>
              <a:t>)I</a:t>
            </a:r>
            <a:r>
              <a:rPr lang="en-US" altLang="zh-CN" baseline="-16000" dirty="0"/>
              <a:t>i</a:t>
            </a:r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en-US" altLang="zh-CN" baseline="-16000" dirty="0" err="1"/>
              <a:t>j</a:t>
            </a:r>
            <a:r>
              <a:rPr lang="en-US" altLang="zh-CN" dirty="0"/>
              <a:t>，</a:t>
            </a:r>
            <a:r>
              <a:rPr lang="zh-CN" altLang="en-US" dirty="0"/>
              <a:t>分别属于事务</a:t>
            </a:r>
            <a:r>
              <a:rPr lang="en-US" altLang="zh-CN" dirty="0" err="1"/>
              <a:t>T</a:t>
            </a:r>
            <a:r>
              <a:rPr lang="en-US" altLang="zh-CN" baseline="-16000" dirty="0" err="1"/>
              <a:t>i</a:t>
            </a:r>
            <a:r>
              <a:rPr lang="zh-CN" altLang="en-US" dirty="0"/>
              <a:t>与</a:t>
            </a:r>
            <a:r>
              <a:rPr lang="en-US" altLang="zh-CN" dirty="0" err="1"/>
              <a:t>T</a:t>
            </a:r>
            <a:r>
              <a:rPr lang="en-US" altLang="zh-CN" baseline="-16000" dirty="0" err="1"/>
              <a:t>j</a:t>
            </a:r>
            <a:endParaRPr lang="en-US" altLang="zh-CN" baseline="-16000" dirty="0"/>
          </a:p>
          <a:p>
            <a:pPr lvl="1" eaLnBrk="1" hangingPunct="1">
              <a:lnSpc>
                <a:spcPct val="105000"/>
              </a:lnSpc>
              <a:buFontTx/>
              <a:buNone/>
            </a:pPr>
            <a:r>
              <a:rPr lang="en-US" altLang="zh-CN" dirty="0">
                <a:ea typeface="仿宋_GB2312" pitchFamily="49" charset="-122"/>
              </a:rPr>
              <a:t>	①</a:t>
            </a:r>
            <a:r>
              <a:rPr lang="en-US" altLang="zh-CN" dirty="0"/>
              <a:t>I</a:t>
            </a:r>
            <a:r>
              <a:rPr lang="en-US" altLang="zh-CN" baseline="-16000" dirty="0"/>
              <a:t>i </a:t>
            </a:r>
            <a:r>
              <a:rPr lang="en-US" altLang="zh-CN" dirty="0"/>
              <a:t>= read(Q), </a:t>
            </a:r>
            <a:r>
              <a:rPr lang="en-US" altLang="zh-CN" dirty="0" err="1"/>
              <a:t>I</a:t>
            </a:r>
            <a:r>
              <a:rPr lang="en-US" altLang="zh-CN" baseline="-16000" dirty="0" err="1"/>
              <a:t>j</a:t>
            </a:r>
            <a:r>
              <a:rPr lang="en-US" altLang="zh-CN" baseline="-16000" dirty="0"/>
              <a:t> </a:t>
            </a:r>
            <a:r>
              <a:rPr lang="en-US" altLang="zh-CN" dirty="0"/>
              <a:t>= read(Q);</a:t>
            </a:r>
          </a:p>
          <a:p>
            <a:pPr lvl="1" eaLnBrk="1" hangingPunct="1">
              <a:lnSpc>
                <a:spcPct val="105000"/>
              </a:lnSpc>
              <a:buFontTx/>
              <a:buNone/>
            </a:pPr>
            <a:r>
              <a:rPr lang="en-US" altLang="zh-CN" dirty="0">
                <a:ea typeface="仿宋_GB2312" pitchFamily="49" charset="-122"/>
              </a:rPr>
              <a:t>	②</a:t>
            </a:r>
            <a:r>
              <a:rPr lang="en-US" altLang="zh-CN" dirty="0"/>
              <a:t>I</a:t>
            </a:r>
            <a:r>
              <a:rPr lang="en-US" altLang="zh-CN" baseline="-16000" dirty="0"/>
              <a:t>i </a:t>
            </a:r>
            <a:r>
              <a:rPr lang="en-US" altLang="zh-CN" dirty="0"/>
              <a:t>= read(Q), </a:t>
            </a:r>
            <a:r>
              <a:rPr lang="en-US" altLang="zh-CN" dirty="0" err="1"/>
              <a:t>I</a:t>
            </a:r>
            <a:r>
              <a:rPr lang="en-US" altLang="zh-CN" baseline="-16000" dirty="0" err="1"/>
              <a:t>j</a:t>
            </a:r>
            <a:r>
              <a:rPr lang="en-US" altLang="zh-CN" baseline="-16000" dirty="0"/>
              <a:t> </a:t>
            </a:r>
            <a:r>
              <a:rPr lang="en-US" altLang="zh-CN" dirty="0"/>
              <a:t>= write(Q);</a:t>
            </a:r>
          </a:p>
          <a:p>
            <a:pPr lvl="1" eaLnBrk="1" hangingPunct="1">
              <a:lnSpc>
                <a:spcPct val="105000"/>
              </a:lnSpc>
              <a:buFontTx/>
              <a:buNone/>
            </a:pPr>
            <a:r>
              <a:rPr lang="en-US" altLang="zh-CN" dirty="0">
                <a:ea typeface="仿宋_GB2312" pitchFamily="49" charset="-122"/>
              </a:rPr>
              <a:t>	③</a:t>
            </a:r>
            <a:r>
              <a:rPr lang="en-US" altLang="zh-CN" dirty="0"/>
              <a:t>I</a:t>
            </a:r>
            <a:r>
              <a:rPr lang="en-US" altLang="zh-CN" baseline="-16000" dirty="0"/>
              <a:t>i </a:t>
            </a:r>
            <a:r>
              <a:rPr lang="en-US" altLang="zh-CN" dirty="0"/>
              <a:t>= write(Q), </a:t>
            </a:r>
            <a:r>
              <a:rPr lang="en-US" altLang="zh-CN" dirty="0" err="1"/>
              <a:t>I</a:t>
            </a:r>
            <a:r>
              <a:rPr lang="en-US" altLang="zh-CN" baseline="-16000" dirty="0" err="1"/>
              <a:t>j</a:t>
            </a:r>
            <a:r>
              <a:rPr lang="en-US" altLang="zh-CN" baseline="-16000" dirty="0"/>
              <a:t> </a:t>
            </a:r>
            <a:r>
              <a:rPr lang="en-US" altLang="zh-CN" dirty="0"/>
              <a:t>= read(Q);</a:t>
            </a:r>
          </a:p>
          <a:p>
            <a:pPr lvl="1" eaLnBrk="1" hangingPunct="1">
              <a:lnSpc>
                <a:spcPct val="105000"/>
              </a:lnSpc>
              <a:buFontTx/>
              <a:buNone/>
            </a:pPr>
            <a:r>
              <a:rPr lang="en-US" altLang="zh-CN" dirty="0">
                <a:ea typeface="仿宋_GB2312" pitchFamily="49" charset="-122"/>
              </a:rPr>
              <a:t>	④</a:t>
            </a:r>
            <a:r>
              <a:rPr lang="en-US" altLang="zh-CN" dirty="0"/>
              <a:t>I</a:t>
            </a:r>
            <a:r>
              <a:rPr lang="en-US" altLang="zh-CN" baseline="-16000" dirty="0"/>
              <a:t>i </a:t>
            </a:r>
            <a:r>
              <a:rPr lang="en-US" altLang="zh-CN" dirty="0"/>
              <a:t>= write(Q), </a:t>
            </a:r>
            <a:r>
              <a:rPr lang="en-US" altLang="zh-CN" dirty="0" err="1"/>
              <a:t>I</a:t>
            </a:r>
            <a:r>
              <a:rPr lang="en-US" altLang="zh-CN" baseline="-16000" dirty="0" err="1"/>
              <a:t>j</a:t>
            </a:r>
            <a:r>
              <a:rPr lang="en-US" altLang="zh-CN" baseline="-16000" dirty="0"/>
              <a:t> </a:t>
            </a:r>
            <a:r>
              <a:rPr lang="en-US" altLang="zh-CN" dirty="0"/>
              <a:t>= write(Q);</a:t>
            </a:r>
          </a:p>
          <a:p>
            <a:pPr lvl="1" eaLnBrk="1" hangingPunct="1">
              <a:lnSpc>
                <a:spcPct val="105000"/>
              </a:lnSpc>
              <a:buFontTx/>
              <a:buNone/>
            </a:pPr>
            <a:r>
              <a:rPr lang="zh-CN" altLang="en-US" dirty="0"/>
              <a:t>		在</a:t>
            </a:r>
            <a:r>
              <a:rPr lang="zh-CN" altLang="en-US" dirty="0">
                <a:ea typeface="仿宋_GB2312" pitchFamily="49" charset="-122"/>
              </a:rPr>
              <a:t>①</a:t>
            </a:r>
            <a:r>
              <a:rPr lang="zh-CN" altLang="en-US" dirty="0"/>
              <a:t> 情况下，</a:t>
            </a:r>
            <a:r>
              <a:rPr lang="en-US" altLang="zh-CN" dirty="0"/>
              <a:t>I</a:t>
            </a:r>
            <a:r>
              <a:rPr lang="en-US" altLang="zh-CN" baseline="-16000" dirty="0"/>
              <a:t>i</a:t>
            </a:r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en-US" altLang="zh-CN" baseline="-16000" dirty="0" err="1"/>
              <a:t>j</a:t>
            </a:r>
            <a:r>
              <a:rPr lang="zh-CN" altLang="en-US" dirty="0"/>
              <a:t>的次序无关紧要。其余情况下，</a:t>
            </a:r>
            <a:r>
              <a:rPr lang="en-US" altLang="zh-CN" dirty="0"/>
              <a:t>I</a:t>
            </a:r>
            <a:r>
              <a:rPr lang="en-US" altLang="zh-CN" baseline="-16000" dirty="0"/>
              <a:t>i</a:t>
            </a:r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en-US" altLang="zh-CN" baseline="-16000" dirty="0" err="1"/>
              <a:t>j</a:t>
            </a:r>
            <a:r>
              <a:rPr lang="zh-CN" altLang="en-US" dirty="0"/>
              <a:t>的次序不同，其执行结果也不同，数据库最终状态也不同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B5BDB4-9404-4828-8309-BD645134370A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冲突可串行化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4941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</a:rPr>
              <a:t>冲突指令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</a:rPr>
              <a:t>当两条指令是</a:t>
            </a:r>
            <a:r>
              <a:rPr lang="zh-CN" altLang="en-US" sz="2400" u="sng" dirty="0">
                <a:solidFill>
                  <a:srgbClr val="FF0000"/>
                </a:solidFill>
                <a:latin typeface="华文新魏" panose="02010800040101010101" pitchFamily="2" charset="-122"/>
              </a:rPr>
              <a:t>不同事务</a:t>
            </a:r>
            <a:r>
              <a:rPr lang="zh-CN" altLang="en-US" sz="2400" dirty="0">
                <a:latin typeface="华文新魏" panose="02010800040101010101" pitchFamily="2" charset="-122"/>
              </a:rPr>
              <a:t>在</a:t>
            </a:r>
            <a:r>
              <a:rPr lang="zh-CN" altLang="en-US" sz="2400" u="sng" dirty="0">
                <a:solidFill>
                  <a:srgbClr val="FF0000"/>
                </a:solidFill>
                <a:latin typeface="华文新魏" panose="02010800040101010101" pitchFamily="2" charset="-122"/>
              </a:rPr>
              <a:t>相同数据项</a:t>
            </a:r>
            <a:r>
              <a:rPr lang="zh-CN" altLang="en-US" sz="2400" dirty="0">
                <a:latin typeface="华文新魏" panose="02010800040101010101" pitchFamily="2" charset="-122"/>
              </a:rPr>
              <a:t>上的操作，并且其中至少有一个是</a:t>
            </a:r>
            <a:r>
              <a:rPr lang="en-US" altLang="zh-CN" sz="2400" dirty="0">
                <a:latin typeface="华文新魏" panose="02010800040101010101" pitchFamily="2" charset="-122"/>
              </a:rPr>
              <a:t>write</a:t>
            </a:r>
            <a:r>
              <a:rPr lang="zh-CN" altLang="en-US" sz="2400" dirty="0">
                <a:latin typeface="华文新魏" panose="02010800040101010101" pitchFamily="2" charset="-122"/>
              </a:rPr>
              <a:t>指令时，则称这两条指令是</a:t>
            </a:r>
            <a:r>
              <a:rPr lang="zh-CN" altLang="en-US" sz="2400" u="sng" dirty="0">
                <a:solidFill>
                  <a:srgbClr val="FF0000"/>
                </a:solidFill>
                <a:latin typeface="华文新魏" panose="02010800040101010101" pitchFamily="2" charset="-122"/>
              </a:rPr>
              <a:t>冲突的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如在②、③、④情况下，</a:t>
            </a:r>
            <a:r>
              <a:rPr lang="en-US" altLang="zh-CN" sz="2400" dirty="0">
                <a:latin typeface="华文新魏" panose="02010800040101010101" pitchFamily="2" charset="-122"/>
              </a:rPr>
              <a:t>I</a:t>
            </a:r>
            <a:r>
              <a:rPr lang="en-US" altLang="zh-CN" sz="2400" baseline="-16000" dirty="0">
                <a:latin typeface="华文新魏" panose="02010800040101010101" pitchFamily="2" charset="-122"/>
              </a:rPr>
              <a:t>i</a:t>
            </a:r>
            <a:r>
              <a:rPr lang="zh-CN" altLang="en-US" sz="2400" dirty="0">
                <a:latin typeface="华文新魏" panose="02010800040101010101" pitchFamily="2" charset="-122"/>
              </a:rPr>
              <a:t>与</a:t>
            </a:r>
            <a:r>
              <a:rPr lang="en-US" altLang="zh-CN" sz="2400" dirty="0" err="1">
                <a:latin typeface="华文新魏" panose="02010800040101010101" pitchFamily="2" charset="-122"/>
              </a:rPr>
              <a:t>I</a:t>
            </a:r>
            <a:r>
              <a:rPr lang="en-US" altLang="zh-CN" sz="2400" baseline="-16000" dirty="0" err="1">
                <a:latin typeface="华文新魏" panose="02010800040101010101" pitchFamily="2" charset="-122"/>
              </a:rPr>
              <a:t>j</a:t>
            </a:r>
            <a:r>
              <a:rPr lang="en-US" altLang="zh-CN" sz="2400" baseline="-16000" dirty="0">
                <a:latin typeface="华文新魏" panose="02010800040101010101" pitchFamily="2" charset="-12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</a:rPr>
              <a:t>是冲突的 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非冲突指令交换次序不会影响调度的最终结果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dirty="0">
                <a:latin typeface="华文新魏" panose="02010800040101010101" pitchFamily="2" charset="-122"/>
              </a:rPr>
              <a:t>冲突等价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</a:rPr>
              <a:t>如果调度</a:t>
            </a:r>
            <a:r>
              <a:rPr lang="en-US" altLang="zh-CN" sz="2400" dirty="0">
                <a:latin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</a:rPr>
              <a:t>可以经过一系列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非冲突指令</a:t>
            </a:r>
            <a:r>
              <a:rPr lang="zh-CN" altLang="en-US" sz="2400" dirty="0">
                <a:latin typeface="华文新魏" panose="02010800040101010101" pitchFamily="2" charset="-122"/>
              </a:rPr>
              <a:t>交换转换成调度</a:t>
            </a:r>
            <a:r>
              <a:rPr lang="en-US" altLang="zh-CN" sz="2400" dirty="0">
                <a:latin typeface="华文新魏" panose="02010800040101010101" pitchFamily="2" charset="-122"/>
              </a:rPr>
              <a:t>S'，</a:t>
            </a:r>
            <a:r>
              <a:rPr lang="zh-CN" altLang="en-US" sz="2400" dirty="0">
                <a:latin typeface="华文新魏" panose="02010800040101010101" pitchFamily="2" charset="-122"/>
              </a:rPr>
              <a:t>则称调度</a:t>
            </a:r>
            <a:r>
              <a:rPr lang="en-US" altLang="zh-CN" sz="2400" dirty="0">
                <a:latin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</a:rPr>
              <a:t>与</a:t>
            </a:r>
            <a:r>
              <a:rPr lang="en-US" altLang="zh-CN" sz="2400" dirty="0">
                <a:latin typeface="华文新魏" panose="02010800040101010101" pitchFamily="2" charset="-122"/>
              </a:rPr>
              <a:t>S'</a:t>
            </a:r>
            <a:r>
              <a:rPr lang="zh-CN" altLang="en-US" sz="2400" dirty="0">
                <a:latin typeface="华文新魏" panose="02010800040101010101" pitchFamily="2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冲突等价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(conflict equivalent)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8908B-4920-4D35-A1AC-509409DF9924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冲突可串行化</a:t>
            </a:r>
          </a:p>
        </p:txBody>
      </p:sp>
      <p:grpSp>
        <p:nvGrpSpPr>
          <p:cNvPr id="48133" name="Group 40"/>
          <p:cNvGrpSpPr>
            <a:grpSpLocks/>
          </p:cNvGrpSpPr>
          <p:nvPr/>
        </p:nvGrpSpPr>
        <p:grpSpPr bwMode="auto">
          <a:xfrm>
            <a:off x="0" y="1187450"/>
            <a:ext cx="9144000" cy="5392738"/>
            <a:chOff x="0" y="748"/>
            <a:chExt cx="5760" cy="3397"/>
          </a:xfrm>
        </p:grpSpPr>
        <p:sp>
          <p:nvSpPr>
            <p:cNvPr id="48134" name="Line 2"/>
            <p:cNvSpPr>
              <a:spLocks noChangeShapeType="1"/>
            </p:cNvSpPr>
            <p:nvPr/>
          </p:nvSpPr>
          <p:spPr bwMode="auto">
            <a:xfrm flipH="1">
              <a:off x="2928" y="929"/>
              <a:ext cx="0" cy="30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Text Box 4"/>
            <p:cNvSpPr txBox="1">
              <a:spLocks noChangeArrowheads="1"/>
            </p:cNvSpPr>
            <p:nvPr/>
          </p:nvSpPr>
          <p:spPr bwMode="auto">
            <a:xfrm>
              <a:off x="624" y="1083"/>
              <a:ext cx="124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36" name="Text Box 5"/>
            <p:cNvSpPr txBox="1">
              <a:spLocks noChangeArrowheads="1"/>
            </p:cNvSpPr>
            <p:nvPr/>
          </p:nvSpPr>
          <p:spPr bwMode="auto">
            <a:xfrm>
              <a:off x="1824" y="2142"/>
              <a:ext cx="1104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48137" name="Line 6"/>
            <p:cNvSpPr>
              <a:spLocks noChangeShapeType="1"/>
            </p:cNvSpPr>
            <p:nvPr/>
          </p:nvSpPr>
          <p:spPr bwMode="auto">
            <a:xfrm>
              <a:off x="0" y="107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Line 7"/>
            <p:cNvSpPr>
              <a:spLocks noChangeShapeType="1"/>
            </p:cNvSpPr>
            <p:nvPr/>
          </p:nvSpPr>
          <p:spPr bwMode="auto">
            <a:xfrm>
              <a:off x="1728" y="853"/>
              <a:ext cx="0" cy="30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Text Box 8"/>
            <p:cNvSpPr txBox="1">
              <a:spLocks noChangeArrowheads="1"/>
            </p:cNvSpPr>
            <p:nvPr/>
          </p:nvSpPr>
          <p:spPr bwMode="auto">
            <a:xfrm>
              <a:off x="672" y="748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T1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40" name="Text Box 9"/>
            <p:cNvSpPr txBox="1">
              <a:spLocks noChangeArrowheads="1"/>
            </p:cNvSpPr>
            <p:nvPr/>
          </p:nvSpPr>
          <p:spPr bwMode="auto">
            <a:xfrm>
              <a:off x="1824" y="768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T2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41" name="Text Box 10"/>
            <p:cNvSpPr txBox="1">
              <a:spLocks noChangeArrowheads="1"/>
            </p:cNvSpPr>
            <p:nvPr/>
          </p:nvSpPr>
          <p:spPr bwMode="auto">
            <a:xfrm>
              <a:off x="624" y="1773"/>
              <a:ext cx="105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      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48142" name="AutoShape 11"/>
            <p:cNvSpPr>
              <a:spLocks noChangeArrowheads="1"/>
            </p:cNvSpPr>
            <p:nvPr/>
          </p:nvSpPr>
          <p:spPr bwMode="auto">
            <a:xfrm>
              <a:off x="48" y="1104"/>
              <a:ext cx="384" cy="1296"/>
            </a:xfrm>
            <a:prstGeom prst="wedgeRoundRectCallout">
              <a:avLst>
                <a:gd name="adj1" fmla="val 44532"/>
                <a:gd name="adj2" fmla="val 517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行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8143" name="Text Box 12"/>
            <p:cNvSpPr txBox="1">
              <a:spLocks noChangeArrowheads="1"/>
            </p:cNvSpPr>
            <p:nvPr/>
          </p:nvSpPr>
          <p:spPr bwMode="auto">
            <a:xfrm>
              <a:off x="1776" y="1404"/>
              <a:ext cx="124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44" name="Text Box 13"/>
            <p:cNvSpPr txBox="1">
              <a:spLocks noChangeArrowheads="1"/>
            </p:cNvSpPr>
            <p:nvPr/>
          </p:nvSpPr>
          <p:spPr bwMode="auto">
            <a:xfrm>
              <a:off x="3264" y="1083"/>
              <a:ext cx="124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45" name="Text Box 14"/>
            <p:cNvSpPr txBox="1">
              <a:spLocks noChangeArrowheads="1"/>
            </p:cNvSpPr>
            <p:nvPr/>
          </p:nvSpPr>
          <p:spPr bwMode="auto">
            <a:xfrm>
              <a:off x="4464" y="2142"/>
              <a:ext cx="1104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48146" name="Text Box 15"/>
            <p:cNvSpPr txBox="1">
              <a:spLocks noChangeArrowheads="1"/>
            </p:cNvSpPr>
            <p:nvPr/>
          </p:nvSpPr>
          <p:spPr bwMode="auto">
            <a:xfrm>
              <a:off x="3312" y="748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T1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47" name="Text Box 16"/>
            <p:cNvSpPr txBox="1">
              <a:spLocks noChangeArrowheads="1"/>
            </p:cNvSpPr>
            <p:nvPr/>
          </p:nvSpPr>
          <p:spPr bwMode="auto">
            <a:xfrm>
              <a:off x="4464" y="748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T2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48" name="Text Box 17"/>
            <p:cNvSpPr txBox="1">
              <a:spLocks noChangeArrowheads="1"/>
            </p:cNvSpPr>
            <p:nvPr/>
          </p:nvSpPr>
          <p:spPr bwMode="auto">
            <a:xfrm>
              <a:off x="3264" y="1996"/>
              <a:ext cx="105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48149" name="Text Box 18"/>
            <p:cNvSpPr txBox="1">
              <a:spLocks noChangeArrowheads="1"/>
            </p:cNvSpPr>
            <p:nvPr/>
          </p:nvSpPr>
          <p:spPr bwMode="auto">
            <a:xfrm>
              <a:off x="4416" y="1404"/>
              <a:ext cx="12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</p:txBody>
        </p:sp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>
              <a:off x="4368" y="853"/>
              <a:ext cx="0" cy="30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AutoShape 20"/>
            <p:cNvSpPr>
              <a:spLocks noChangeArrowheads="1"/>
            </p:cNvSpPr>
            <p:nvPr/>
          </p:nvSpPr>
          <p:spPr bwMode="auto">
            <a:xfrm rot="-1800000">
              <a:off x="1488" y="1732"/>
              <a:ext cx="336" cy="107"/>
            </a:xfrm>
            <a:prstGeom prst="leftRightArrow">
              <a:avLst>
                <a:gd name="adj1" fmla="val 50000"/>
                <a:gd name="adj2" fmla="val 62746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2" name="Text Box 21"/>
            <p:cNvSpPr txBox="1">
              <a:spLocks noChangeArrowheads="1"/>
            </p:cNvSpPr>
            <p:nvPr/>
          </p:nvSpPr>
          <p:spPr bwMode="auto">
            <a:xfrm>
              <a:off x="4416" y="1781"/>
              <a:ext cx="12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53" name="Text Box 22"/>
            <p:cNvSpPr txBox="1">
              <a:spLocks noChangeArrowheads="1"/>
            </p:cNvSpPr>
            <p:nvPr/>
          </p:nvSpPr>
          <p:spPr bwMode="auto">
            <a:xfrm>
              <a:off x="3360" y="1606"/>
              <a:ext cx="96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</a:t>
              </a:r>
            </a:p>
          </p:txBody>
        </p:sp>
        <p:sp>
          <p:nvSpPr>
            <p:cNvPr id="48154" name="Text Box 23"/>
            <p:cNvSpPr txBox="1">
              <a:spLocks noChangeArrowheads="1"/>
            </p:cNvSpPr>
            <p:nvPr/>
          </p:nvSpPr>
          <p:spPr bwMode="auto">
            <a:xfrm>
              <a:off x="624" y="2560"/>
              <a:ext cx="124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48155" name="Text Box 24"/>
            <p:cNvSpPr txBox="1">
              <a:spLocks noChangeArrowheads="1"/>
            </p:cNvSpPr>
            <p:nvPr/>
          </p:nvSpPr>
          <p:spPr bwMode="auto">
            <a:xfrm>
              <a:off x="1824" y="3592"/>
              <a:ext cx="1104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48156" name="Text Box 25"/>
            <p:cNvSpPr txBox="1">
              <a:spLocks noChangeArrowheads="1"/>
            </p:cNvSpPr>
            <p:nvPr/>
          </p:nvSpPr>
          <p:spPr bwMode="auto">
            <a:xfrm>
              <a:off x="528" y="3446"/>
              <a:ext cx="110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48157" name="Text Box 26"/>
            <p:cNvSpPr txBox="1">
              <a:spLocks noChangeArrowheads="1"/>
            </p:cNvSpPr>
            <p:nvPr/>
          </p:nvSpPr>
          <p:spPr bwMode="auto">
            <a:xfrm>
              <a:off x="1776" y="3075"/>
              <a:ext cx="100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</a:p>
          </p:txBody>
        </p:sp>
        <p:sp>
          <p:nvSpPr>
            <p:cNvPr id="48158" name="Text Box 27"/>
            <p:cNvSpPr txBox="1">
              <a:spLocks noChangeArrowheads="1"/>
            </p:cNvSpPr>
            <p:nvPr/>
          </p:nvSpPr>
          <p:spPr bwMode="auto">
            <a:xfrm>
              <a:off x="624" y="2937"/>
              <a:ext cx="96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</a:t>
              </a:r>
            </a:p>
          </p:txBody>
        </p:sp>
        <p:sp>
          <p:nvSpPr>
            <p:cNvPr id="48159" name="AutoShape 28"/>
            <p:cNvSpPr>
              <a:spLocks noChangeArrowheads="1"/>
            </p:cNvSpPr>
            <p:nvPr/>
          </p:nvSpPr>
          <p:spPr bwMode="auto">
            <a:xfrm>
              <a:off x="2784" y="1815"/>
              <a:ext cx="480" cy="251"/>
            </a:xfrm>
            <a:prstGeom prst="notchedRightArrow">
              <a:avLst>
                <a:gd name="adj1" fmla="val 50000"/>
                <a:gd name="adj2" fmla="val 47773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华文新魏" panose="02010800040101010101" pitchFamily="2" charset="-122"/>
                </a:rPr>
                <a:t>交换1</a:t>
              </a:r>
            </a:p>
          </p:txBody>
        </p:sp>
        <p:sp>
          <p:nvSpPr>
            <p:cNvPr id="48160" name="Line 29"/>
            <p:cNvSpPr>
              <a:spLocks noChangeShapeType="1"/>
            </p:cNvSpPr>
            <p:nvPr/>
          </p:nvSpPr>
          <p:spPr bwMode="auto">
            <a:xfrm>
              <a:off x="0" y="259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8161" name="AutoShape 30"/>
            <p:cNvSpPr>
              <a:spLocks noChangeArrowheads="1"/>
            </p:cNvSpPr>
            <p:nvPr/>
          </p:nvSpPr>
          <p:spPr bwMode="auto">
            <a:xfrm>
              <a:off x="144" y="3111"/>
              <a:ext cx="480" cy="251"/>
            </a:xfrm>
            <a:prstGeom prst="notchedRightArrow">
              <a:avLst>
                <a:gd name="adj1" fmla="val 50000"/>
                <a:gd name="adj2" fmla="val 47773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华文新魏" panose="02010800040101010101" pitchFamily="2" charset="-122"/>
                </a:rPr>
                <a:t>交换2</a:t>
              </a:r>
              <a:endParaRPr lang="zh-CN" altLang="en-US" sz="2400">
                <a:latin typeface="华文新魏" panose="02010800040101010101" pitchFamily="2" charset="-122"/>
              </a:endParaRPr>
            </a:p>
          </p:txBody>
        </p:sp>
        <p:sp>
          <p:nvSpPr>
            <p:cNvPr id="48162" name="AutoShape 31"/>
            <p:cNvSpPr>
              <a:spLocks noChangeArrowheads="1"/>
            </p:cNvSpPr>
            <p:nvPr/>
          </p:nvSpPr>
          <p:spPr bwMode="auto">
            <a:xfrm rot="-1800000">
              <a:off x="4176" y="1564"/>
              <a:ext cx="311" cy="149"/>
            </a:xfrm>
            <a:prstGeom prst="leftRightArrow">
              <a:avLst>
                <a:gd name="adj1" fmla="val 50000"/>
                <a:gd name="adj2" fmla="val 41706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3" name="AutoShape 32"/>
            <p:cNvSpPr>
              <a:spLocks noChangeArrowheads="1"/>
            </p:cNvSpPr>
            <p:nvPr/>
          </p:nvSpPr>
          <p:spPr bwMode="auto">
            <a:xfrm rot="-1800000">
              <a:off x="1536" y="3408"/>
              <a:ext cx="311" cy="149"/>
            </a:xfrm>
            <a:prstGeom prst="leftRightArrow">
              <a:avLst>
                <a:gd name="adj1" fmla="val 50000"/>
                <a:gd name="adj2" fmla="val 41706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4" name="Text Box 34"/>
            <p:cNvSpPr txBox="1">
              <a:spLocks noChangeArrowheads="1"/>
            </p:cNvSpPr>
            <p:nvPr/>
          </p:nvSpPr>
          <p:spPr bwMode="auto">
            <a:xfrm>
              <a:off x="3264" y="2568"/>
              <a:ext cx="1248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write(A);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write(B);</a:t>
              </a:r>
              <a:endParaRPr lang="en-US" altLang="zh-CN" sz="2400" dirty="0">
                <a:latin typeface="华文新魏" panose="02010800040101010101" pitchFamily="2" charset="-122"/>
              </a:endParaRPr>
            </a:p>
          </p:txBody>
        </p:sp>
        <p:sp>
          <p:nvSpPr>
            <p:cNvPr id="48165" name="Text Box 35"/>
            <p:cNvSpPr txBox="1">
              <a:spLocks noChangeArrowheads="1"/>
            </p:cNvSpPr>
            <p:nvPr/>
          </p:nvSpPr>
          <p:spPr bwMode="auto">
            <a:xfrm>
              <a:off x="4407" y="3657"/>
              <a:ext cx="1104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48166" name="Text Box 36"/>
            <p:cNvSpPr txBox="1">
              <a:spLocks noChangeArrowheads="1"/>
            </p:cNvSpPr>
            <p:nvPr/>
          </p:nvSpPr>
          <p:spPr bwMode="auto">
            <a:xfrm>
              <a:off x="4416" y="3294"/>
              <a:ext cx="12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read(A);</a:t>
              </a:r>
            </a:p>
          </p:txBody>
        </p:sp>
        <p:sp>
          <p:nvSpPr>
            <p:cNvPr id="48167" name="Text Box 37"/>
            <p:cNvSpPr txBox="1">
              <a:spLocks noChangeArrowheads="1"/>
            </p:cNvSpPr>
            <p:nvPr/>
          </p:nvSpPr>
          <p:spPr bwMode="auto">
            <a:xfrm>
              <a:off x="4416" y="3475"/>
              <a:ext cx="12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新魏" panose="02010800040101010101" pitchFamily="2" charset="-122"/>
                </a:rPr>
                <a:t>write(A);</a:t>
              </a:r>
              <a:endParaRPr lang="en-US" altLang="zh-CN" sz="2400" dirty="0">
                <a:latin typeface="华文新魏" panose="02010800040101010101" pitchFamily="2" charset="-122"/>
              </a:endParaRPr>
            </a:p>
          </p:txBody>
        </p:sp>
        <p:sp>
          <p:nvSpPr>
            <p:cNvPr id="48168" name="AutoShape 39"/>
            <p:cNvSpPr>
              <a:spLocks noChangeArrowheads="1"/>
            </p:cNvSpPr>
            <p:nvPr/>
          </p:nvSpPr>
          <p:spPr bwMode="auto">
            <a:xfrm>
              <a:off x="2736" y="3216"/>
              <a:ext cx="480" cy="251"/>
            </a:xfrm>
            <a:prstGeom prst="notchedRightArrow">
              <a:avLst>
                <a:gd name="adj1" fmla="val 50000"/>
                <a:gd name="adj2" fmla="val 47773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华文新魏" panose="02010800040101010101" pitchFamily="2" charset="-122"/>
                </a:rPr>
                <a:t>交换3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3DEC9B-2C89-4EBC-96E1-1888B50C5BD3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冲突可串行化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008188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latin typeface="华文新魏" panose="02010800040101010101" pitchFamily="2" charset="-122"/>
              </a:rPr>
              <a:t>冲突可串行化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当一个调度</a:t>
            </a:r>
            <a:r>
              <a:rPr lang="en-US" altLang="zh-CN" sz="2400" dirty="0">
                <a:latin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</a:rPr>
              <a:t>与一个串行调度</a:t>
            </a:r>
            <a:r>
              <a:rPr lang="zh-CN" altLang="en-US" sz="2400" u="sng" dirty="0">
                <a:solidFill>
                  <a:srgbClr val="FF0000"/>
                </a:solidFill>
                <a:latin typeface="华文新魏" panose="02010800040101010101" pitchFamily="2" charset="-122"/>
              </a:rPr>
              <a:t>冲突等价</a:t>
            </a:r>
            <a:r>
              <a:rPr lang="zh-CN" altLang="en-US" sz="2400" dirty="0">
                <a:latin typeface="华文新魏" panose="02010800040101010101" pitchFamily="2" charset="-122"/>
              </a:rPr>
              <a:t>时，则称该调度</a:t>
            </a:r>
            <a:r>
              <a:rPr lang="en-US" altLang="zh-CN" sz="2400" dirty="0">
                <a:latin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</a:rPr>
              <a:t>是冲突可串行化的</a:t>
            </a:r>
            <a:r>
              <a:rPr lang="en-US" altLang="zh-CN" sz="2400" dirty="0">
                <a:latin typeface="华文新魏" panose="02010800040101010101" pitchFamily="2" charset="-122"/>
              </a:rPr>
              <a:t>(conflict serializable)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如上一页并行调度3是冲突可串行化的</a:t>
            </a:r>
          </a:p>
        </p:txBody>
      </p:sp>
      <p:grpSp>
        <p:nvGrpSpPr>
          <p:cNvPr id="49158" name="Group 13"/>
          <p:cNvGrpSpPr>
            <a:grpSpLocks/>
          </p:cNvGrpSpPr>
          <p:nvPr/>
        </p:nvGrpSpPr>
        <p:grpSpPr bwMode="auto">
          <a:xfrm>
            <a:off x="1371600" y="3529013"/>
            <a:ext cx="6400800" cy="2847975"/>
            <a:chOff x="864" y="2223"/>
            <a:chExt cx="4032" cy="1794"/>
          </a:xfrm>
        </p:grpSpPr>
        <p:sp>
          <p:nvSpPr>
            <p:cNvPr id="49159" name="Text Box 4"/>
            <p:cNvSpPr txBox="1">
              <a:spLocks noChangeArrowheads="1"/>
            </p:cNvSpPr>
            <p:nvPr/>
          </p:nvSpPr>
          <p:spPr bwMode="auto">
            <a:xfrm>
              <a:off x="1872" y="2887"/>
              <a:ext cx="12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</p:txBody>
        </p:sp>
        <p:sp>
          <p:nvSpPr>
            <p:cNvPr id="49160" name="Text Box 5"/>
            <p:cNvSpPr txBox="1">
              <a:spLocks noChangeArrowheads="1"/>
            </p:cNvSpPr>
            <p:nvPr/>
          </p:nvSpPr>
          <p:spPr bwMode="auto">
            <a:xfrm>
              <a:off x="1920" y="2448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9161" name="Text Box 6"/>
            <p:cNvSpPr txBox="1">
              <a:spLocks noChangeArrowheads="1"/>
            </p:cNvSpPr>
            <p:nvPr/>
          </p:nvSpPr>
          <p:spPr bwMode="auto">
            <a:xfrm>
              <a:off x="3072" y="2468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9162" name="Text Box 7"/>
            <p:cNvSpPr txBox="1">
              <a:spLocks noChangeArrowheads="1"/>
            </p:cNvSpPr>
            <p:nvPr/>
          </p:nvSpPr>
          <p:spPr bwMode="auto">
            <a:xfrm>
              <a:off x="1776" y="3463"/>
              <a:ext cx="105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</a:p>
          </p:txBody>
        </p:sp>
        <p:sp>
          <p:nvSpPr>
            <p:cNvPr id="49163" name="Text Box 8"/>
            <p:cNvSpPr txBox="1">
              <a:spLocks noChangeArrowheads="1"/>
            </p:cNvSpPr>
            <p:nvPr/>
          </p:nvSpPr>
          <p:spPr bwMode="auto">
            <a:xfrm>
              <a:off x="3024" y="3223"/>
              <a:ext cx="12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</a:p>
          </p:txBody>
        </p:sp>
        <p:sp>
          <p:nvSpPr>
            <p:cNvPr id="49164" name="Line 9"/>
            <p:cNvSpPr>
              <a:spLocks noChangeShapeType="1"/>
            </p:cNvSpPr>
            <p:nvPr/>
          </p:nvSpPr>
          <p:spPr bwMode="auto">
            <a:xfrm>
              <a:off x="1584" y="2824"/>
              <a:ext cx="235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10"/>
            <p:cNvSpPr>
              <a:spLocks noChangeShapeType="1"/>
            </p:cNvSpPr>
            <p:nvPr/>
          </p:nvSpPr>
          <p:spPr bwMode="auto">
            <a:xfrm>
              <a:off x="2880" y="2496"/>
              <a:ext cx="0" cy="124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1200" y="2223"/>
              <a:ext cx="336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非冲突可串行化的例子：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864" y="3744"/>
              <a:ext cx="40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626413-250D-4C76-B013-9F2EE43A5C4E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冲突可串行化</a:t>
            </a:r>
          </a:p>
        </p:txBody>
      </p:sp>
      <p:grpSp>
        <p:nvGrpSpPr>
          <p:cNvPr id="50181" name="Group 25"/>
          <p:cNvGrpSpPr>
            <a:grpSpLocks/>
          </p:cNvGrpSpPr>
          <p:nvPr/>
        </p:nvGrpSpPr>
        <p:grpSpPr bwMode="auto">
          <a:xfrm>
            <a:off x="0" y="1311114"/>
            <a:ext cx="9144000" cy="5143661"/>
            <a:chOff x="0" y="565"/>
            <a:chExt cx="5760" cy="3876"/>
          </a:xfrm>
        </p:grpSpPr>
        <p:sp>
          <p:nvSpPr>
            <p:cNvPr id="50182" name="Text Box 3"/>
            <p:cNvSpPr txBox="1">
              <a:spLocks noChangeArrowheads="1"/>
            </p:cNvSpPr>
            <p:nvPr/>
          </p:nvSpPr>
          <p:spPr bwMode="auto">
            <a:xfrm>
              <a:off x="576" y="984"/>
              <a:ext cx="1248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 := A - 50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write(A);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183" name="Line 4"/>
            <p:cNvSpPr>
              <a:spLocks noChangeShapeType="1"/>
            </p:cNvSpPr>
            <p:nvPr/>
          </p:nvSpPr>
          <p:spPr bwMode="auto">
            <a:xfrm>
              <a:off x="0" y="100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Line 5"/>
            <p:cNvSpPr>
              <a:spLocks noChangeShapeType="1"/>
            </p:cNvSpPr>
            <p:nvPr/>
          </p:nvSpPr>
          <p:spPr bwMode="auto">
            <a:xfrm>
              <a:off x="1680" y="804"/>
              <a:ext cx="0" cy="315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Text Box 6"/>
            <p:cNvSpPr txBox="1">
              <a:spLocks noChangeArrowheads="1"/>
            </p:cNvSpPr>
            <p:nvPr/>
          </p:nvSpPr>
          <p:spPr bwMode="auto">
            <a:xfrm>
              <a:off x="624" y="565"/>
              <a:ext cx="62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华文新魏" panose="02010800040101010101" pitchFamily="2" charset="-122"/>
                </a:rPr>
                <a:t>T</a:t>
              </a:r>
              <a:r>
                <a:rPr lang="en-US" altLang="zh-CN" sz="3200" baseline="-2500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0186" name="Text Box 7"/>
            <p:cNvSpPr txBox="1">
              <a:spLocks noChangeArrowheads="1"/>
            </p:cNvSpPr>
            <p:nvPr/>
          </p:nvSpPr>
          <p:spPr bwMode="auto">
            <a:xfrm>
              <a:off x="1776" y="584"/>
              <a:ext cx="62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dirty="0">
                  <a:latin typeface="华文新魏" panose="02010800040101010101" pitchFamily="2" charset="-122"/>
                </a:rPr>
                <a:t>T</a:t>
              </a:r>
              <a:r>
                <a:rPr lang="en-US" altLang="zh-CN" sz="3200" baseline="-25000" dirty="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50187" name="AutoShape 8"/>
            <p:cNvSpPr>
              <a:spLocks noChangeArrowheads="1"/>
            </p:cNvSpPr>
            <p:nvPr/>
          </p:nvSpPr>
          <p:spPr bwMode="auto">
            <a:xfrm>
              <a:off x="96" y="2295"/>
              <a:ext cx="768" cy="316"/>
            </a:xfrm>
            <a:prstGeom prst="wedgeRoundRectCallout">
              <a:avLst>
                <a:gd name="adj1" fmla="val 151954"/>
                <a:gd name="adj2" fmla="val 3184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华文新魏" panose="02010800040101010101" pitchFamily="2" charset="-122"/>
                </a:rPr>
                <a:t>冲突指令</a:t>
              </a:r>
              <a:endParaRPr lang="zh-CN" altLang="en-US" sz="2400">
                <a:latin typeface="华文新魏" panose="02010800040101010101" pitchFamily="2" charset="-122"/>
              </a:endParaRPr>
            </a:p>
          </p:txBody>
        </p:sp>
        <p:sp>
          <p:nvSpPr>
            <p:cNvPr id="50188" name="Text Box 9"/>
            <p:cNvSpPr txBox="1">
              <a:spLocks noChangeArrowheads="1"/>
            </p:cNvSpPr>
            <p:nvPr/>
          </p:nvSpPr>
          <p:spPr bwMode="auto">
            <a:xfrm>
              <a:off x="3312" y="565"/>
              <a:ext cx="62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华文新魏" panose="02010800040101010101" pitchFamily="2" charset="-122"/>
                </a:rPr>
                <a:t>T</a:t>
              </a:r>
              <a:r>
                <a:rPr lang="en-US" altLang="zh-CN" sz="3200" baseline="-2500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0189" name="Text Box 10"/>
            <p:cNvSpPr txBox="1">
              <a:spLocks noChangeArrowheads="1"/>
            </p:cNvSpPr>
            <p:nvPr/>
          </p:nvSpPr>
          <p:spPr bwMode="auto">
            <a:xfrm>
              <a:off x="4464" y="584"/>
              <a:ext cx="62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华文新魏" panose="02010800040101010101" pitchFamily="2" charset="-122"/>
                </a:rPr>
                <a:t>T</a:t>
              </a:r>
              <a:r>
                <a:rPr lang="en-US" altLang="zh-CN" sz="3200" baseline="-2500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50190" name="Line 11"/>
            <p:cNvSpPr>
              <a:spLocks noChangeShapeType="1"/>
            </p:cNvSpPr>
            <p:nvPr/>
          </p:nvSpPr>
          <p:spPr bwMode="auto">
            <a:xfrm>
              <a:off x="4416" y="804"/>
              <a:ext cx="0" cy="315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Text Box 12"/>
            <p:cNvSpPr txBox="1">
              <a:spLocks noChangeArrowheads="1"/>
            </p:cNvSpPr>
            <p:nvPr/>
          </p:nvSpPr>
          <p:spPr bwMode="auto">
            <a:xfrm>
              <a:off x="1728" y="1748"/>
              <a:ext cx="1248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 := B - 10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write(B);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192" name="Text Box 13"/>
            <p:cNvSpPr txBox="1">
              <a:spLocks noChangeArrowheads="1"/>
            </p:cNvSpPr>
            <p:nvPr/>
          </p:nvSpPr>
          <p:spPr bwMode="auto">
            <a:xfrm>
              <a:off x="480" y="2563"/>
              <a:ext cx="1248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 := B + 50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write(B);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193" name="Text Box 14"/>
            <p:cNvSpPr txBox="1">
              <a:spLocks noChangeArrowheads="1"/>
            </p:cNvSpPr>
            <p:nvPr/>
          </p:nvSpPr>
          <p:spPr bwMode="auto">
            <a:xfrm>
              <a:off x="1728" y="3235"/>
              <a:ext cx="1248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 := A + 10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write(A);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194" name="AutoShape 15"/>
            <p:cNvSpPr>
              <a:spLocks noChangeArrowheads="1"/>
            </p:cNvSpPr>
            <p:nvPr/>
          </p:nvSpPr>
          <p:spPr bwMode="auto">
            <a:xfrm rot="-1800000">
              <a:off x="1299" y="2566"/>
              <a:ext cx="528" cy="91"/>
            </a:xfrm>
            <a:prstGeom prst="leftRightArrow">
              <a:avLst>
                <a:gd name="adj1" fmla="val 50000"/>
                <a:gd name="adj2" fmla="val 11593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Text Box 16"/>
            <p:cNvSpPr txBox="1">
              <a:spLocks noChangeArrowheads="1"/>
            </p:cNvSpPr>
            <p:nvPr/>
          </p:nvSpPr>
          <p:spPr bwMode="auto">
            <a:xfrm>
              <a:off x="3264" y="984"/>
              <a:ext cx="1248" cy="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 := A - 50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 := B + 50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50196" name="Text Box 17"/>
            <p:cNvSpPr txBox="1">
              <a:spLocks noChangeArrowheads="1"/>
            </p:cNvSpPr>
            <p:nvPr/>
          </p:nvSpPr>
          <p:spPr bwMode="auto">
            <a:xfrm>
              <a:off x="4464" y="2467"/>
              <a:ext cx="1248" cy="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B := B - 10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A := A + 10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write(A);</a:t>
              </a:r>
            </a:p>
          </p:txBody>
        </p:sp>
        <p:sp>
          <p:nvSpPr>
            <p:cNvPr id="50197" name="AutoShape 18"/>
            <p:cNvSpPr>
              <a:spLocks noChangeArrowheads="1"/>
            </p:cNvSpPr>
            <p:nvPr/>
          </p:nvSpPr>
          <p:spPr bwMode="auto">
            <a:xfrm>
              <a:off x="1824" y="1256"/>
              <a:ext cx="1056" cy="406"/>
            </a:xfrm>
            <a:prstGeom prst="wedgeRoundRectCallout">
              <a:avLst>
                <a:gd name="adj1" fmla="val -65625"/>
                <a:gd name="adj2" fmla="val 7314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A=950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B=2000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198" name="AutoShape 19"/>
            <p:cNvSpPr>
              <a:spLocks noChangeArrowheads="1"/>
            </p:cNvSpPr>
            <p:nvPr/>
          </p:nvSpPr>
          <p:spPr bwMode="auto">
            <a:xfrm>
              <a:off x="576" y="1796"/>
              <a:ext cx="1056" cy="407"/>
            </a:xfrm>
            <a:prstGeom prst="wedgeRoundRectCallout">
              <a:avLst>
                <a:gd name="adj1" fmla="val 53884"/>
                <a:gd name="adj2" fmla="val 10671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A=950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B=1990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199" name="AutoShape 20"/>
            <p:cNvSpPr>
              <a:spLocks noChangeArrowheads="1"/>
            </p:cNvSpPr>
            <p:nvPr/>
          </p:nvSpPr>
          <p:spPr bwMode="auto">
            <a:xfrm>
              <a:off x="1824" y="2792"/>
              <a:ext cx="1056" cy="407"/>
            </a:xfrm>
            <a:prstGeom prst="wedgeRoundRectCallout">
              <a:avLst>
                <a:gd name="adj1" fmla="val -65625"/>
                <a:gd name="adj2" fmla="val 7314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A=950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B=2040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200" name="AutoShape 21"/>
            <p:cNvSpPr>
              <a:spLocks noChangeArrowheads="1"/>
            </p:cNvSpPr>
            <p:nvPr/>
          </p:nvSpPr>
          <p:spPr bwMode="auto">
            <a:xfrm>
              <a:off x="576" y="3490"/>
              <a:ext cx="1056" cy="407"/>
            </a:xfrm>
            <a:prstGeom prst="wedgeRoundRectCallout">
              <a:avLst>
                <a:gd name="adj1" fmla="val 53884"/>
                <a:gd name="adj2" fmla="val 8518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A=960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B=2040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201" name="AutoShape 22"/>
            <p:cNvSpPr>
              <a:spLocks noChangeArrowheads="1"/>
            </p:cNvSpPr>
            <p:nvPr/>
          </p:nvSpPr>
          <p:spPr bwMode="auto">
            <a:xfrm>
              <a:off x="3312" y="3284"/>
              <a:ext cx="1056" cy="407"/>
            </a:xfrm>
            <a:prstGeom prst="wedgeRoundRectCallout">
              <a:avLst>
                <a:gd name="adj1" fmla="val 53884"/>
                <a:gd name="adj2" fmla="val 8518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A=960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B=2040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202" name="AutoShape 23"/>
            <p:cNvSpPr>
              <a:spLocks noChangeArrowheads="1"/>
            </p:cNvSpPr>
            <p:nvPr/>
          </p:nvSpPr>
          <p:spPr bwMode="auto">
            <a:xfrm>
              <a:off x="4608" y="1988"/>
              <a:ext cx="1056" cy="407"/>
            </a:xfrm>
            <a:prstGeom prst="wedgeRoundRectCallout">
              <a:avLst>
                <a:gd name="adj1" fmla="val -65625"/>
                <a:gd name="adj2" fmla="val 7314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A=950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华文新魏" panose="02010800040101010101" pitchFamily="2" charset="-122"/>
                </a:rPr>
                <a:t>B=2050</a:t>
              </a:r>
              <a:r>
                <a:rPr lang="zh-CN" altLang="en-US" sz="2000">
                  <a:latin typeface="华文新魏" panose="02010800040101010101" pitchFamily="2" charset="-122"/>
                </a:rPr>
                <a:t>元</a:t>
              </a:r>
              <a:endParaRPr lang="en-US" altLang="zh-CN" sz="2000">
                <a:latin typeface="华文新魏" panose="02010800040101010101" pitchFamily="2" charset="-122"/>
              </a:endParaRPr>
            </a:p>
          </p:txBody>
        </p:sp>
        <p:sp>
          <p:nvSpPr>
            <p:cNvPr id="50203" name="Text Box 24"/>
            <p:cNvSpPr txBox="1">
              <a:spLocks noChangeArrowheads="1"/>
            </p:cNvSpPr>
            <p:nvPr/>
          </p:nvSpPr>
          <p:spPr bwMode="auto">
            <a:xfrm>
              <a:off x="703" y="4115"/>
              <a:ext cx="4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华文新魏" panose="02010800040101010101" pitchFamily="2" charset="-122"/>
                </a:rPr>
                <a:t>存在结果相同，但非冲突等价的调度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B1856D-D500-488D-82BD-0993878BC1D2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可串行化判定</a:t>
            </a:r>
            <a:r>
              <a:rPr lang="en-US" altLang="zh-CN" sz="3200"/>
              <a:t>(Testing for Serializability)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冲突可串行化判定</a:t>
            </a:r>
          </a:p>
          <a:p>
            <a:pPr lvl="1" eaLnBrk="1" hangingPunct="1"/>
            <a:r>
              <a:rPr lang="zh-CN" altLang="en-US" dirty="0">
                <a:latin typeface="华文新魏" panose="02010800040101010101" pitchFamily="2" charset="-122"/>
              </a:rPr>
              <a:t>优先图(</a:t>
            </a:r>
            <a:r>
              <a:rPr lang="en-US" altLang="zh-CN" dirty="0">
                <a:latin typeface="华文新魏" panose="02010800040101010101" pitchFamily="2" charset="-122"/>
              </a:rPr>
              <a:t>precedence graph)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	</a:t>
            </a:r>
            <a:r>
              <a:rPr lang="zh-CN" altLang="en-US" dirty="0">
                <a:latin typeface="华文新魏" panose="02010800040101010101" pitchFamily="2" charset="-122"/>
              </a:rPr>
              <a:t>一个调度</a:t>
            </a:r>
            <a:r>
              <a:rPr lang="en-US" altLang="zh-CN" dirty="0">
                <a:latin typeface="华文新魏" panose="02010800040101010101" pitchFamily="2" charset="-122"/>
              </a:rPr>
              <a:t>S</a:t>
            </a:r>
            <a:r>
              <a:rPr lang="zh-CN" altLang="en-US" dirty="0">
                <a:latin typeface="华文新魏" panose="02010800040101010101" pitchFamily="2" charset="-122"/>
              </a:rPr>
              <a:t>的优先图是这样构造的：它是一个有向图</a:t>
            </a:r>
            <a:r>
              <a:rPr lang="en-US" altLang="zh-CN" dirty="0">
                <a:latin typeface="华文新魏" panose="02010800040101010101" pitchFamily="2" charset="-122"/>
              </a:rPr>
              <a:t>G =(V，E)，V</a:t>
            </a:r>
            <a:r>
              <a:rPr lang="zh-CN" altLang="en-US" dirty="0">
                <a:latin typeface="华文新魏" panose="02010800040101010101" pitchFamily="2" charset="-122"/>
              </a:rPr>
              <a:t>是顶点集，</a:t>
            </a:r>
            <a:r>
              <a:rPr lang="en-US" altLang="zh-CN" dirty="0">
                <a:latin typeface="华文新魏" panose="02010800040101010101" pitchFamily="2" charset="-122"/>
              </a:rPr>
              <a:t>E</a:t>
            </a:r>
            <a:r>
              <a:rPr lang="zh-CN" altLang="en-US" dirty="0">
                <a:latin typeface="华文新魏" panose="02010800040101010101" pitchFamily="2" charset="-122"/>
              </a:rPr>
              <a:t>是边集。顶点集由所有参与调度的事务组成，边集由满足下述条件之一的边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i</a:t>
            </a:r>
            <a:r>
              <a:rPr lang="en-US" altLang="zh-CN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j</a:t>
            </a:r>
            <a:r>
              <a:rPr lang="zh-CN" altLang="en-US" dirty="0">
                <a:latin typeface="华文新魏" panose="02010800040101010101" pitchFamily="2" charset="-122"/>
              </a:rPr>
              <a:t>组成：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	①在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j</a:t>
            </a:r>
            <a:r>
              <a:rPr lang="zh-CN" altLang="en-US" dirty="0">
                <a:latin typeface="华文新魏" panose="02010800040101010101" pitchFamily="2" charset="-122"/>
              </a:rPr>
              <a:t>执行</a:t>
            </a:r>
            <a:r>
              <a:rPr lang="en-US" altLang="zh-CN" dirty="0">
                <a:latin typeface="华文新魏" panose="02010800040101010101" pitchFamily="2" charset="-122"/>
              </a:rPr>
              <a:t>read(Q)</a:t>
            </a:r>
            <a:r>
              <a:rPr lang="zh-CN" altLang="en-US" dirty="0">
                <a:latin typeface="华文新魏" panose="02010800040101010101" pitchFamily="2" charset="-122"/>
              </a:rPr>
              <a:t>之前，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i</a:t>
            </a:r>
            <a:r>
              <a:rPr lang="zh-CN" altLang="en-US" dirty="0">
                <a:latin typeface="华文新魏" panose="02010800040101010101" pitchFamily="2" charset="-122"/>
              </a:rPr>
              <a:t>执行</a:t>
            </a:r>
            <a:r>
              <a:rPr lang="en-US" altLang="zh-CN" dirty="0">
                <a:latin typeface="华文新魏" panose="02010800040101010101" pitchFamily="2" charset="-122"/>
              </a:rPr>
              <a:t>write(Q)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	②</a:t>
            </a:r>
            <a:r>
              <a:rPr lang="zh-CN" altLang="en-US" dirty="0">
                <a:latin typeface="华文新魏" panose="02010800040101010101" pitchFamily="2" charset="-122"/>
              </a:rPr>
              <a:t>在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j</a:t>
            </a:r>
            <a:r>
              <a:rPr lang="zh-CN" altLang="en-US" dirty="0">
                <a:latin typeface="华文新魏" panose="02010800040101010101" pitchFamily="2" charset="-122"/>
              </a:rPr>
              <a:t>执行</a:t>
            </a:r>
            <a:r>
              <a:rPr lang="en-US" altLang="zh-CN" dirty="0">
                <a:latin typeface="华文新魏" panose="02010800040101010101" pitchFamily="2" charset="-122"/>
              </a:rPr>
              <a:t>write(Q)</a:t>
            </a:r>
            <a:r>
              <a:rPr lang="zh-CN" altLang="en-US" dirty="0">
                <a:latin typeface="华文新魏" panose="02010800040101010101" pitchFamily="2" charset="-122"/>
              </a:rPr>
              <a:t>之前，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i</a:t>
            </a:r>
            <a:r>
              <a:rPr lang="zh-CN" altLang="en-US" dirty="0">
                <a:latin typeface="华文新魏" panose="02010800040101010101" pitchFamily="2" charset="-122"/>
              </a:rPr>
              <a:t>执行</a:t>
            </a:r>
            <a:r>
              <a:rPr lang="en-US" altLang="zh-CN" dirty="0">
                <a:latin typeface="华文新魏" panose="02010800040101010101" pitchFamily="2" charset="-122"/>
              </a:rPr>
              <a:t>read(Q)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	③</a:t>
            </a:r>
            <a:r>
              <a:rPr lang="zh-CN" altLang="en-US" dirty="0">
                <a:latin typeface="华文新魏" panose="02010800040101010101" pitchFamily="2" charset="-122"/>
              </a:rPr>
              <a:t>在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j</a:t>
            </a:r>
            <a:r>
              <a:rPr lang="zh-CN" altLang="en-US" dirty="0">
                <a:latin typeface="华文新魏" panose="02010800040101010101" pitchFamily="2" charset="-122"/>
              </a:rPr>
              <a:t>执行</a:t>
            </a:r>
            <a:r>
              <a:rPr lang="en-US" altLang="zh-CN" dirty="0">
                <a:latin typeface="华文新魏" panose="02010800040101010101" pitchFamily="2" charset="-122"/>
              </a:rPr>
              <a:t>write(Q)</a:t>
            </a:r>
            <a:r>
              <a:rPr lang="zh-CN" altLang="en-US" dirty="0">
                <a:latin typeface="华文新魏" panose="02010800040101010101" pitchFamily="2" charset="-122"/>
              </a:rPr>
              <a:t>之前，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i</a:t>
            </a:r>
            <a:r>
              <a:rPr lang="zh-CN" altLang="en-US" dirty="0">
                <a:latin typeface="华文新魏" panose="02010800040101010101" pitchFamily="2" charset="-122"/>
              </a:rPr>
              <a:t>执行</a:t>
            </a:r>
            <a:r>
              <a:rPr lang="en-US" altLang="zh-CN" dirty="0">
                <a:latin typeface="华文新魏" panose="02010800040101010101" pitchFamily="2" charset="-122"/>
              </a:rPr>
              <a:t>write(Q)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BC4D5D-480F-4817-B480-7C15219AF106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事务概念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10600" cy="45100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事务定义</a:t>
            </a:r>
          </a:p>
          <a:p>
            <a:pPr lvl="1" eaLnBrk="1" hangingPunct="1"/>
            <a:r>
              <a:rPr lang="zh-CN" altLang="en-US" dirty="0">
                <a:latin typeface="华文新魏" panose="02010800040101010101" pitchFamily="2" charset="-122"/>
              </a:rPr>
              <a:t>事务是访问并可能更新各种数据项的一个程序执行单元。</a:t>
            </a:r>
          </a:p>
          <a:p>
            <a:pPr lvl="2" eaLnBrk="1" hangingPunct="1"/>
            <a:r>
              <a:rPr lang="zh-CN" altLang="en-US" dirty="0">
                <a:latin typeface="华文新魏" panose="02010800040101010101" pitchFamily="2" charset="-122"/>
              </a:rPr>
              <a:t>这些操作要么都做，要么都不做，是一个不可分割的工作单位。	例如银行转帐</a:t>
            </a:r>
          </a:p>
          <a:p>
            <a:pPr lvl="1" eaLnBrk="1" hangingPunct="1"/>
            <a:r>
              <a:rPr lang="en-US" altLang="zh-CN" dirty="0">
                <a:latin typeface="华文新魏" panose="02010800040101010101" pitchFamily="2" charset="-122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</a:rPr>
              <a:t>中事务的定义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	</a:t>
            </a:r>
            <a:r>
              <a:rPr lang="en-US" altLang="zh-CN" dirty="0">
                <a:latin typeface="华文新魏" panose="02010800040101010101" pitchFamily="2" charset="-122"/>
              </a:rPr>
              <a:t>Commit work</a:t>
            </a:r>
            <a:r>
              <a:rPr lang="zh-CN" altLang="en-US" dirty="0">
                <a:latin typeface="华文新魏" panose="02010800040101010101" pitchFamily="2" charset="-122"/>
              </a:rPr>
              <a:t>表示提交，事务正常结束，事务对于数据项的所有更新要保存在数据库中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	</a:t>
            </a:r>
            <a:r>
              <a:rPr lang="en-US" altLang="zh-CN" dirty="0">
                <a:latin typeface="华文新魏" panose="02010800040101010101" pitchFamily="2" charset="-122"/>
              </a:rPr>
              <a:t>Rollback work</a:t>
            </a:r>
            <a:r>
              <a:rPr lang="zh-CN" altLang="en-US" dirty="0">
                <a:latin typeface="华文新魏" panose="02010800040101010101" pitchFamily="2" charset="-122"/>
              </a:rPr>
              <a:t>表示回滚，事务非正常结束，撤消事务已完成的操作，回滚到事务开始时状态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026DEF-D706-4E5E-A07F-B4A365D656FB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可串行化判定示例</a:t>
            </a:r>
          </a:p>
        </p:txBody>
      </p:sp>
      <p:grpSp>
        <p:nvGrpSpPr>
          <p:cNvPr id="52229" name="Group 32"/>
          <p:cNvGrpSpPr>
            <a:grpSpLocks/>
          </p:cNvGrpSpPr>
          <p:nvPr/>
        </p:nvGrpSpPr>
        <p:grpSpPr bwMode="auto">
          <a:xfrm>
            <a:off x="0" y="1203326"/>
            <a:ext cx="9067800" cy="5045076"/>
            <a:chOff x="0" y="766"/>
            <a:chExt cx="5712" cy="3178"/>
          </a:xfrm>
        </p:grpSpPr>
        <p:sp>
          <p:nvSpPr>
            <p:cNvPr id="52230" name="Line 3"/>
            <p:cNvSpPr>
              <a:spLocks noChangeShapeType="1"/>
            </p:cNvSpPr>
            <p:nvPr/>
          </p:nvSpPr>
          <p:spPr bwMode="auto">
            <a:xfrm>
              <a:off x="0" y="1152"/>
              <a:ext cx="26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1" name="Line 4"/>
            <p:cNvSpPr>
              <a:spLocks noChangeShapeType="1"/>
            </p:cNvSpPr>
            <p:nvPr/>
          </p:nvSpPr>
          <p:spPr bwMode="auto">
            <a:xfrm>
              <a:off x="1680" y="912"/>
              <a:ext cx="0" cy="216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Text Box 5"/>
            <p:cNvSpPr txBox="1">
              <a:spLocks noChangeArrowheads="1"/>
            </p:cNvSpPr>
            <p:nvPr/>
          </p:nvSpPr>
          <p:spPr bwMode="auto">
            <a:xfrm>
              <a:off x="795" y="766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dirty="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 dirty="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2233" name="Text Box 6"/>
            <p:cNvSpPr txBox="1">
              <a:spLocks noChangeArrowheads="1"/>
            </p:cNvSpPr>
            <p:nvPr/>
          </p:nvSpPr>
          <p:spPr bwMode="auto">
            <a:xfrm>
              <a:off x="2091" y="766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dirty="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 dirty="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52234" name="AutoShape 7"/>
            <p:cNvSpPr>
              <a:spLocks noChangeArrowheads="1"/>
            </p:cNvSpPr>
            <p:nvPr/>
          </p:nvSpPr>
          <p:spPr bwMode="auto">
            <a:xfrm>
              <a:off x="96" y="1200"/>
              <a:ext cx="384" cy="1344"/>
            </a:xfrm>
            <a:prstGeom prst="wedgeRoundRectCallout">
              <a:avLst>
                <a:gd name="adj1" fmla="val 44532"/>
                <a:gd name="adj2" fmla="val 1108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行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3</a:t>
              </a:r>
              <a:endParaRPr lang="zh-CN" altLang="en-US" sz="2800">
                <a:latin typeface="华文新魏" panose="02010800040101010101" pitchFamily="2" charset="-122"/>
              </a:endParaRPr>
            </a:p>
          </p:txBody>
        </p:sp>
        <p:sp>
          <p:nvSpPr>
            <p:cNvPr id="52235" name="Oval 8"/>
            <p:cNvSpPr>
              <a:spLocks noChangeArrowheads="1"/>
            </p:cNvSpPr>
            <p:nvPr/>
          </p:nvSpPr>
          <p:spPr bwMode="auto">
            <a:xfrm>
              <a:off x="768" y="327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Text Box 9"/>
            <p:cNvSpPr txBox="1">
              <a:spLocks noChangeArrowheads="1"/>
            </p:cNvSpPr>
            <p:nvPr/>
          </p:nvSpPr>
          <p:spPr bwMode="auto">
            <a:xfrm>
              <a:off x="816" y="3368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2237" name="Oval 10"/>
            <p:cNvSpPr>
              <a:spLocks noChangeArrowheads="1"/>
            </p:cNvSpPr>
            <p:nvPr/>
          </p:nvSpPr>
          <p:spPr bwMode="auto">
            <a:xfrm>
              <a:off x="1920" y="327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8" name="Text Box 11"/>
            <p:cNvSpPr txBox="1">
              <a:spLocks noChangeArrowheads="1"/>
            </p:cNvSpPr>
            <p:nvPr/>
          </p:nvSpPr>
          <p:spPr bwMode="auto">
            <a:xfrm>
              <a:off x="1968" y="3368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52239" name="Line 12"/>
            <p:cNvSpPr>
              <a:spLocks noChangeShapeType="1"/>
            </p:cNvSpPr>
            <p:nvPr/>
          </p:nvSpPr>
          <p:spPr bwMode="auto">
            <a:xfrm>
              <a:off x="1344" y="3560"/>
              <a:ext cx="57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13"/>
            <p:cNvSpPr txBox="1">
              <a:spLocks noChangeArrowheads="1"/>
            </p:cNvSpPr>
            <p:nvPr/>
          </p:nvSpPr>
          <p:spPr bwMode="auto">
            <a:xfrm>
              <a:off x="3504" y="1167"/>
              <a:ext cx="12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</p:txBody>
        </p:sp>
        <p:sp>
          <p:nvSpPr>
            <p:cNvPr id="52241" name="Text Box 14"/>
            <p:cNvSpPr txBox="1">
              <a:spLocks noChangeArrowheads="1"/>
            </p:cNvSpPr>
            <p:nvPr/>
          </p:nvSpPr>
          <p:spPr bwMode="auto">
            <a:xfrm>
              <a:off x="4608" y="2943"/>
              <a:ext cx="110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52242" name="Text Box 15"/>
            <p:cNvSpPr txBox="1">
              <a:spLocks noChangeArrowheads="1"/>
            </p:cNvSpPr>
            <p:nvPr/>
          </p:nvSpPr>
          <p:spPr bwMode="auto">
            <a:xfrm>
              <a:off x="3552" y="766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dirty="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 dirty="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2243" name="Text Box 16"/>
            <p:cNvSpPr txBox="1">
              <a:spLocks noChangeArrowheads="1"/>
            </p:cNvSpPr>
            <p:nvPr/>
          </p:nvSpPr>
          <p:spPr bwMode="auto">
            <a:xfrm>
              <a:off x="4704" y="766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52244" name="Text Box 17"/>
            <p:cNvSpPr txBox="1">
              <a:spLocks noChangeArrowheads="1"/>
            </p:cNvSpPr>
            <p:nvPr/>
          </p:nvSpPr>
          <p:spPr bwMode="auto">
            <a:xfrm>
              <a:off x="3504" y="2150"/>
              <a:ext cx="110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   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52245" name="AutoShape 18"/>
            <p:cNvSpPr>
              <a:spLocks noChangeArrowheads="1"/>
            </p:cNvSpPr>
            <p:nvPr/>
          </p:nvSpPr>
          <p:spPr bwMode="auto">
            <a:xfrm>
              <a:off x="3024" y="1248"/>
              <a:ext cx="384" cy="1344"/>
            </a:xfrm>
            <a:prstGeom prst="wedgeRoundRectCallout">
              <a:avLst>
                <a:gd name="adj1" fmla="val 44532"/>
                <a:gd name="adj2" fmla="val 1108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行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华文新魏" panose="02010800040101010101" pitchFamily="2" charset="-122"/>
                </a:rPr>
                <a:t>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52246" name="Text Box 19"/>
            <p:cNvSpPr txBox="1">
              <a:spLocks noChangeArrowheads="1"/>
            </p:cNvSpPr>
            <p:nvPr/>
          </p:nvSpPr>
          <p:spPr bwMode="auto">
            <a:xfrm>
              <a:off x="4608" y="1344"/>
              <a:ext cx="110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</a:t>
              </a:r>
            </a:p>
          </p:txBody>
        </p:sp>
        <p:sp>
          <p:nvSpPr>
            <p:cNvPr id="52247" name="Line 20"/>
            <p:cNvSpPr>
              <a:spLocks noChangeShapeType="1"/>
            </p:cNvSpPr>
            <p:nvPr/>
          </p:nvSpPr>
          <p:spPr bwMode="auto">
            <a:xfrm>
              <a:off x="3024" y="1125"/>
              <a:ext cx="26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Line 21"/>
            <p:cNvSpPr>
              <a:spLocks noChangeShapeType="1"/>
            </p:cNvSpPr>
            <p:nvPr/>
          </p:nvSpPr>
          <p:spPr bwMode="auto">
            <a:xfrm>
              <a:off x="4608" y="912"/>
              <a:ext cx="0" cy="22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Oval 22"/>
            <p:cNvSpPr>
              <a:spLocks noChangeArrowheads="1"/>
            </p:cNvSpPr>
            <p:nvPr/>
          </p:nvSpPr>
          <p:spPr bwMode="auto">
            <a:xfrm>
              <a:off x="3648" y="327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0" name="Text Box 23"/>
            <p:cNvSpPr txBox="1">
              <a:spLocks noChangeArrowheads="1"/>
            </p:cNvSpPr>
            <p:nvPr/>
          </p:nvSpPr>
          <p:spPr bwMode="auto">
            <a:xfrm>
              <a:off x="3696" y="3368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2251" name="Freeform 24"/>
            <p:cNvSpPr>
              <a:spLocks noChangeArrowheads="1"/>
            </p:cNvSpPr>
            <p:nvPr/>
          </p:nvSpPr>
          <p:spPr bwMode="auto">
            <a:xfrm>
              <a:off x="4176" y="3216"/>
              <a:ext cx="672" cy="200"/>
            </a:xfrm>
            <a:custGeom>
              <a:avLst/>
              <a:gdLst>
                <a:gd name="T0" fmla="*/ 0 w 672"/>
                <a:gd name="T1" fmla="*/ 152 h 200"/>
                <a:gd name="T2" fmla="*/ 240 w 672"/>
                <a:gd name="T3" fmla="*/ 8 h 200"/>
                <a:gd name="T4" fmla="*/ 576 w 672"/>
                <a:gd name="T5" fmla="*/ 104 h 200"/>
                <a:gd name="T6" fmla="*/ 672 w 672"/>
                <a:gd name="T7" fmla="*/ 200 h 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200">
                  <a:moveTo>
                    <a:pt x="0" y="152"/>
                  </a:moveTo>
                  <a:cubicBezTo>
                    <a:pt x="72" y="84"/>
                    <a:pt x="144" y="16"/>
                    <a:pt x="240" y="8"/>
                  </a:cubicBezTo>
                  <a:cubicBezTo>
                    <a:pt x="336" y="0"/>
                    <a:pt x="504" y="72"/>
                    <a:pt x="576" y="104"/>
                  </a:cubicBezTo>
                  <a:cubicBezTo>
                    <a:pt x="648" y="136"/>
                    <a:pt x="660" y="168"/>
                    <a:pt x="672" y="200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Freeform 25"/>
            <p:cNvSpPr>
              <a:spLocks noChangeArrowheads="1"/>
            </p:cNvSpPr>
            <p:nvPr/>
          </p:nvSpPr>
          <p:spPr bwMode="auto">
            <a:xfrm flipV="1">
              <a:off x="4176" y="3656"/>
              <a:ext cx="672" cy="288"/>
            </a:xfrm>
            <a:custGeom>
              <a:avLst/>
              <a:gdLst>
                <a:gd name="T0" fmla="*/ 0 w 672"/>
                <a:gd name="T1" fmla="*/ 942 h 200"/>
                <a:gd name="T2" fmla="*/ 240 w 672"/>
                <a:gd name="T3" fmla="*/ 50 h 200"/>
                <a:gd name="T4" fmla="*/ 576 w 672"/>
                <a:gd name="T5" fmla="*/ 645 h 200"/>
                <a:gd name="T6" fmla="*/ 672 w 672"/>
                <a:gd name="T7" fmla="*/ 1240 h 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200">
                  <a:moveTo>
                    <a:pt x="0" y="152"/>
                  </a:moveTo>
                  <a:cubicBezTo>
                    <a:pt x="72" y="84"/>
                    <a:pt x="144" y="16"/>
                    <a:pt x="240" y="8"/>
                  </a:cubicBezTo>
                  <a:cubicBezTo>
                    <a:pt x="336" y="0"/>
                    <a:pt x="504" y="72"/>
                    <a:pt x="576" y="104"/>
                  </a:cubicBezTo>
                  <a:cubicBezTo>
                    <a:pt x="648" y="136"/>
                    <a:pt x="660" y="168"/>
                    <a:pt x="672" y="200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Oval 26"/>
            <p:cNvSpPr>
              <a:spLocks noChangeArrowheads="1"/>
            </p:cNvSpPr>
            <p:nvPr/>
          </p:nvSpPr>
          <p:spPr bwMode="auto">
            <a:xfrm>
              <a:off x="4800" y="3224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4" name="Text Box 27"/>
            <p:cNvSpPr txBox="1">
              <a:spLocks noChangeArrowheads="1"/>
            </p:cNvSpPr>
            <p:nvPr/>
          </p:nvSpPr>
          <p:spPr bwMode="auto">
            <a:xfrm>
              <a:off x="4848" y="3320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华文新魏" panose="02010800040101010101" pitchFamily="2" charset="-122"/>
                </a:rPr>
                <a:t>T</a:t>
              </a:r>
              <a:r>
                <a:rPr lang="en-US" altLang="zh-CN" sz="3600" baseline="-2500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52255" name="Text Box 28"/>
            <p:cNvSpPr txBox="1">
              <a:spLocks noChangeArrowheads="1"/>
            </p:cNvSpPr>
            <p:nvPr/>
          </p:nvSpPr>
          <p:spPr bwMode="auto">
            <a:xfrm>
              <a:off x="624" y="1200"/>
              <a:ext cx="124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  <p:sp>
          <p:nvSpPr>
            <p:cNvPr id="52256" name="Text Box 29"/>
            <p:cNvSpPr txBox="1">
              <a:spLocks noChangeArrowheads="1"/>
            </p:cNvSpPr>
            <p:nvPr/>
          </p:nvSpPr>
          <p:spPr bwMode="auto">
            <a:xfrm>
              <a:off x="1728" y="2488"/>
              <a:ext cx="1104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52257" name="Text Box 30"/>
            <p:cNvSpPr txBox="1">
              <a:spLocks noChangeArrowheads="1"/>
            </p:cNvSpPr>
            <p:nvPr/>
          </p:nvSpPr>
          <p:spPr bwMode="auto">
            <a:xfrm>
              <a:off x="624" y="2064"/>
              <a:ext cx="9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read(B);      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write(B);</a:t>
              </a:r>
            </a:p>
          </p:txBody>
        </p:sp>
        <p:sp>
          <p:nvSpPr>
            <p:cNvPr id="52258" name="Text Box 31"/>
            <p:cNvSpPr txBox="1">
              <a:spLocks noChangeArrowheads="1"/>
            </p:cNvSpPr>
            <p:nvPr/>
          </p:nvSpPr>
          <p:spPr bwMode="auto">
            <a:xfrm>
              <a:off x="1728" y="1641"/>
              <a:ext cx="124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新魏" panose="02010800040101010101" pitchFamily="2" charset="-122"/>
                </a:rPr>
                <a:t>write(A);</a:t>
              </a:r>
              <a:endParaRPr lang="en-US" altLang="zh-CN" sz="24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07135-9168-4FAF-B85C-C9B1F33DD117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可串行化判定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2725738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latin typeface="华文新魏" panose="02010800040101010101" pitchFamily="2" charset="-122"/>
              </a:rPr>
              <a:t>如果优先图中存在边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i</a:t>
            </a:r>
            <a:r>
              <a:rPr lang="en-US" altLang="zh-CN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j</a:t>
            </a:r>
            <a:r>
              <a:rPr lang="en-US" altLang="zh-CN" dirty="0">
                <a:latin typeface="华文新魏" panose="02010800040101010101" pitchFamily="2" charset="-122"/>
              </a:rPr>
              <a:t> ，</a:t>
            </a:r>
            <a:r>
              <a:rPr lang="zh-CN" altLang="en-US" dirty="0">
                <a:latin typeface="华文新魏" panose="02010800040101010101" pitchFamily="2" charset="-122"/>
              </a:rPr>
              <a:t>则在任何等价于</a:t>
            </a:r>
            <a:r>
              <a:rPr lang="en-US" altLang="zh-CN" dirty="0">
                <a:latin typeface="华文新魏" panose="02010800040101010101" pitchFamily="2" charset="-122"/>
              </a:rPr>
              <a:t>S</a:t>
            </a:r>
            <a:r>
              <a:rPr lang="zh-CN" altLang="en-US" dirty="0">
                <a:latin typeface="华文新魏" panose="02010800040101010101" pitchFamily="2" charset="-122"/>
              </a:rPr>
              <a:t>的串行调度</a:t>
            </a:r>
            <a:r>
              <a:rPr lang="en-US" altLang="zh-CN" dirty="0">
                <a:latin typeface="华文新魏" panose="02010800040101010101" pitchFamily="2" charset="-122"/>
              </a:rPr>
              <a:t>S'</a:t>
            </a:r>
            <a:r>
              <a:rPr lang="zh-CN" altLang="en-US" dirty="0">
                <a:latin typeface="华文新魏" panose="02010800040101010101" pitchFamily="2" charset="-122"/>
              </a:rPr>
              <a:t>中，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i</a:t>
            </a:r>
            <a:r>
              <a:rPr lang="zh-CN" altLang="en-US" dirty="0">
                <a:latin typeface="华文新魏" panose="02010800040101010101" pitchFamily="2" charset="-122"/>
              </a:rPr>
              <a:t>都必须出现在</a:t>
            </a:r>
            <a:r>
              <a:rPr lang="en-US" altLang="zh-CN" dirty="0" err="1">
                <a:latin typeface="华文新魏" panose="02010800040101010101" pitchFamily="2" charset="-122"/>
              </a:rPr>
              <a:t>T</a:t>
            </a:r>
            <a:r>
              <a:rPr lang="en-US" altLang="zh-CN" baseline="-16000" dirty="0" err="1">
                <a:latin typeface="华文新魏" panose="02010800040101010101" pitchFamily="2" charset="-122"/>
              </a:rPr>
              <a:t>j</a:t>
            </a:r>
            <a:r>
              <a:rPr lang="zh-CN" altLang="en-US" dirty="0">
                <a:latin typeface="华文新魏" panose="02010800040101010101" pitchFamily="2" charset="-122"/>
              </a:rPr>
              <a:t>之前</a:t>
            </a:r>
          </a:p>
          <a:p>
            <a:pPr lvl="1" eaLnBrk="1" hangingPunct="1"/>
            <a:r>
              <a:rPr lang="zh-CN" altLang="en-US" dirty="0">
                <a:latin typeface="华文新魏" panose="02010800040101010101" pitchFamily="2" charset="-122"/>
              </a:rPr>
              <a:t>冲突可串行化判定准则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	如果调度</a:t>
            </a:r>
            <a:r>
              <a:rPr lang="en-US" altLang="zh-CN" dirty="0">
                <a:latin typeface="华文新魏" panose="02010800040101010101" pitchFamily="2" charset="-122"/>
              </a:rPr>
              <a:t>S</a:t>
            </a:r>
            <a:r>
              <a:rPr lang="zh-CN" altLang="en-US" dirty="0">
                <a:latin typeface="华文新魏" panose="02010800040101010101" pitchFamily="2" charset="-122"/>
              </a:rPr>
              <a:t>的优先图中有环，则调度</a:t>
            </a:r>
            <a:r>
              <a:rPr lang="en-US" altLang="zh-CN" dirty="0">
                <a:latin typeface="华文新魏" panose="02010800040101010101" pitchFamily="2" charset="-122"/>
              </a:rPr>
              <a:t>S</a:t>
            </a:r>
            <a:r>
              <a:rPr lang="zh-CN" altLang="en-US" dirty="0">
                <a:latin typeface="华文新魏" panose="02010800040101010101" pitchFamily="2" charset="-122"/>
              </a:rPr>
              <a:t>是非冲突可串行化的。如果图中无环，则调度</a:t>
            </a:r>
            <a:r>
              <a:rPr lang="en-US" altLang="zh-CN" dirty="0">
                <a:latin typeface="华文新魏" panose="02010800040101010101" pitchFamily="2" charset="-122"/>
              </a:rPr>
              <a:t>S</a:t>
            </a:r>
            <a:r>
              <a:rPr lang="zh-CN" altLang="en-US" dirty="0">
                <a:latin typeface="华文新魏" panose="02010800040101010101" pitchFamily="2" charset="-122"/>
              </a:rPr>
              <a:t>是冲突可串行化的</a:t>
            </a:r>
          </a:p>
        </p:txBody>
      </p:sp>
      <p:sp>
        <p:nvSpPr>
          <p:cNvPr id="53254" name="Oval 4"/>
          <p:cNvSpPr>
            <a:spLocks noChangeArrowheads="1"/>
          </p:cNvSpPr>
          <p:nvPr/>
        </p:nvSpPr>
        <p:spPr bwMode="auto">
          <a:xfrm>
            <a:off x="1447800" y="4495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1524000" y="46482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3256" name="Oval 6"/>
          <p:cNvSpPr>
            <a:spLocks noChangeArrowheads="1"/>
          </p:cNvSpPr>
          <p:nvPr/>
        </p:nvSpPr>
        <p:spPr bwMode="auto">
          <a:xfrm>
            <a:off x="3276600" y="4495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3352800" y="46482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3258" name="Line 8"/>
          <p:cNvSpPr>
            <a:spLocks noChangeShapeType="1"/>
          </p:cNvSpPr>
          <p:nvPr/>
        </p:nvSpPr>
        <p:spPr bwMode="auto">
          <a:xfrm>
            <a:off x="2362200" y="4953000"/>
            <a:ext cx="914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Oval 9"/>
          <p:cNvSpPr>
            <a:spLocks noChangeArrowheads="1"/>
          </p:cNvSpPr>
          <p:nvPr/>
        </p:nvSpPr>
        <p:spPr bwMode="auto">
          <a:xfrm>
            <a:off x="6019800" y="45085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0" name="Text Box 10"/>
          <p:cNvSpPr txBox="1">
            <a:spLocks noChangeArrowheads="1"/>
          </p:cNvSpPr>
          <p:nvPr/>
        </p:nvSpPr>
        <p:spPr bwMode="auto">
          <a:xfrm>
            <a:off x="6096000" y="46609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3261" name="Freeform 11"/>
          <p:cNvSpPr>
            <a:spLocks noChangeArrowheads="1"/>
          </p:cNvSpPr>
          <p:nvPr/>
        </p:nvSpPr>
        <p:spPr bwMode="auto">
          <a:xfrm>
            <a:off x="6858000" y="4419600"/>
            <a:ext cx="1066800" cy="317500"/>
          </a:xfrm>
          <a:custGeom>
            <a:avLst/>
            <a:gdLst>
              <a:gd name="T0" fmla="*/ 0 w 672"/>
              <a:gd name="T1" fmla="*/ 2147483646 h 200"/>
              <a:gd name="T2" fmla="*/ 2147483646 w 672"/>
              <a:gd name="T3" fmla="*/ 2147483646 h 200"/>
              <a:gd name="T4" fmla="*/ 2147483646 w 672"/>
              <a:gd name="T5" fmla="*/ 2147483646 h 200"/>
              <a:gd name="T6" fmla="*/ 2147483646 w 672"/>
              <a:gd name="T7" fmla="*/ 2147483646 h 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00">
                <a:moveTo>
                  <a:pt x="0" y="152"/>
                </a:moveTo>
                <a:cubicBezTo>
                  <a:pt x="72" y="84"/>
                  <a:pt x="144" y="16"/>
                  <a:pt x="240" y="8"/>
                </a:cubicBezTo>
                <a:cubicBezTo>
                  <a:pt x="336" y="0"/>
                  <a:pt x="504" y="72"/>
                  <a:pt x="576" y="104"/>
                </a:cubicBezTo>
                <a:cubicBezTo>
                  <a:pt x="648" y="136"/>
                  <a:pt x="660" y="168"/>
                  <a:pt x="672" y="200"/>
                </a:cubicBezTo>
              </a:path>
            </a:pathLst>
          </a:cu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Freeform 12"/>
          <p:cNvSpPr>
            <a:spLocks noChangeArrowheads="1"/>
          </p:cNvSpPr>
          <p:nvPr/>
        </p:nvSpPr>
        <p:spPr bwMode="auto">
          <a:xfrm flipV="1">
            <a:off x="6858000" y="5118100"/>
            <a:ext cx="1066800" cy="457200"/>
          </a:xfrm>
          <a:custGeom>
            <a:avLst/>
            <a:gdLst>
              <a:gd name="T0" fmla="*/ 0 w 672"/>
              <a:gd name="T1" fmla="*/ 2147483646 h 200"/>
              <a:gd name="T2" fmla="*/ 2147483646 w 672"/>
              <a:gd name="T3" fmla="*/ 2147483646 h 200"/>
              <a:gd name="T4" fmla="*/ 2147483646 w 672"/>
              <a:gd name="T5" fmla="*/ 2147483646 h 200"/>
              <a:gd name="T6" fmla="*/ 2147483646 w 672"/>
              <a:gd name="T7" fmla="*/ 2147483646 h 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00">
                <a:moveTo>
                  <a:pt x="0" y="152"/>
                </a:moveTo>
                <a:cubicBezTo>
                  <a:pt x="72" y="84"/>
                  <a:pt x="144" y="16"/>
                  <a:pt x="240" y="8"/>
                </a:cubicBezTo>
                <a:cubicBezTo>
                  <a:pt x="336" y="0"/>
                  <a:pt x="504" y="72"/>
                  <a:pt x="576" y="104"/>
                </a:cubicBezTo>
                <a:cubicBezTo>
                  <a:pt x="648" y="136"/>
                  <a:pt x="660" y="168"/>
                  <a:pt x="672" y="200"/>
                </a:cubicBez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Oval 13"/>
          <p:cNvSpPr>
            <a:spLocks noChangeArrowheads="1"/>
          </p:cNvSpPr>
          <p:nvPr/>
        </p:nvSpPr>
        <p:spPr bwMode="auto">
          <a:xfrm>
            <a:off x="7848600" y="44323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4" name="Text Box 14"/>
          <p:cNvSpPr txBox="1">
            <a:spLocks noChangeArrowheads="1"/>
          </p:cNvSpPr>
          <p:nvPr/>
        </p:nvSpPr>
        <p:spPr bwMode="auto">
          <a:xfrm>
            <a:off x="7924800" y="45847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3265" name="AutoShape 15"/>
          <p:cNvSpPr>
            <a:spLocks noChangeArrowheads="1"/>
          </p:cNvSpPr>
          <p:nvPr/>
        </p:nvSpPr>
        <p:spPr bwMode="auto">
          <a:xfrm>
            <a:off x="381000" y="5638800"/>
            <a:ext cx="2590800" cy="762000"/>
          </a:xfrm>
          <a:prstGeom prst="wedgeRoundRectCallout">
            <a:avLst>
              <a:gd name="adj1" fmla="val 46995"/>
              <a:gd name="adj2" fmla="val -139167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</a:rPr>
              <a:t>并行调度3是冲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</a:rPr>
              <a:t>突可串行化的</a:t>
            </a:r>
          </a:p>
        </p:txBody>
      </p:sp>
      <p:sp>
        <p:nvSpPr>
          <p:cNvPr id="53266" name="AutoShape 16"/>
          <p:cNvSpPr>
            <a:spLocks noChangeArrowheads="1"/>
          </p:cNvSpPr>
          <p:nvPr/>
        </p:nvSpPr>
        <p:spPr bwMode="auto">
          <a:xfrm>
            <a:off x="3886200" y="5410200"/>
            <a:ext cx="2514600" cy="990600"/>
          </a:xfrm>
          <a:prstGeom prst="wedgeRoundRectCallout">
            <a:avLst>
              <a:gd name="adj1" fmla="val 75134"/>
              <a:gd name="adj2" fmla="val -42630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新魏" panose="02010800040101010101" pitchFamily="2" charset="-122"/>
              </a:rPr>
              <a:t>并行调度4是非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新魏" panose="02010800040101010101" pitchFamily="2" charset="-122"/>
              </a:rPr>
              <a:t>冲突可串行化的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68DA01-D3C3-4DB8-874A-9BC6711F26C8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可串行化判定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649413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与冲突可串行化等价的串行顺序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	串行顺序可由拓扑排序得到，求出与优先图的偏序相一致的线序</a:t>
            </a:r>
          </a:p>
        </p:txBody>
      </p:sp>
      <p:grpSp>
        <p:nvGrpSpPr>
          <p:cNvPr id="54278" name="Group 38"/>
          <p:cNvGrpSpPr>
            <a:grpSpLocks/>
          </p:cNvGrpSpPr>
          <p:nvPr/>
        </p:nvGrpSpPr>
        <p:grpSpPr bwMode="auto">
          <a:xfrm>
            <a:off x="152400" y="2895600"/>
            <a:ext cx="8915400" cy="3352800"/>
            <a:chOff x="96" y="1968"/>
            <a:chExt cx="5616" cy="2112"/>
          </a:xfrm>
        </p:grpSpPr>
        <p:sp>
          <p:nvSpPr>
            <p:cNvPr id="54279" name="Oval 4"/>
            <p:cNvSpPr>
              <a:spLocks noChangeArrowheads="1"/>
            </p:cNvSpPr>
            <p:nvPr/>
          </p:nvSpPr>
          <p:spPr bwMode="auto">
            <a:xfrm>
              <a:off x="816" y="1968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Text Box 5"/>
            <p:cNvSpPr txBox="1">
              <a:spLocks noChangeArrowheads="1"/>
            </p:cNvSpPr>
            <p:nvPr/>
          </p:nvSpPr>
          <p:spPr bwMode="auto">
            <a:xfrm>
              <a:off x="864" y="2064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281" name="Oval 6"/>
            <p:cNvSpPr>
              <a:spLocks noChangeArrowheads="1"/>
            </p:cNvSpPr>
            <p:nvPr/>
          </p:nvSpPr>
          <p:spPr bwMode="auto">
            <a:xfrm>
              <a:off x="1488" y="2784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Text Box 7"/>
            <p:cNvSpPr txBox="1">
              <a:spLocks noChangeArrowheads="1"/>
            </p:cNvSpPr>
            <p:nvPr/>
          </p:nvSpPr>
          <p:spPr bwMode="auto">
            <a:xfrm>
              <a:off x="1536" y="288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1296" y="2496"/>
              <a:ext cx="288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Oval 9"/>
            <p:cNvSpPr>
              <a:spLocks noChangeArrowheads="1"/>
            </p:cNvSpPr>
            <p:nvPr/>
          </p:nvSpPr>
          <p:spPr bwMode="auto">
            <a:xfrm>
              <a:off x="96" y="2784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Text Box 10"/>
            <p:cNvSpPr txBox="1">
              <a:spLocks noChangeArrowheads="1"/>
            </p:cNvSpPr>
            <p:nvPr/>
          </p:nvSpPr>
          <p:spPr bwMode="auto">
            <a:xfrm>
              <a:off x="144" y="288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286" name="Oval 11"/>
            <p:cNvSpPr>
              <a:spLocks noChangeArrowheads="1"/>
            </p:cNvSpPr>
            <p:nvPr/>
          </p:nvSpPr>
          <p:spPr bwMode="auto">
            <a:xfrm>
              <a:off x="864" y="3504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Text Box 12"/>
            <p:cNvSpPr txBox="1">
              <a:spLocks noChangeArrowheads="1"/>
            </p:cNvSpPr>
            <p:nvPr/>
          </p:nvSpPr>
          <p:spPr bwMode="auto">
            <a:xfrm>
              <a:off x="912" y="360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288" name="Line 13"/>
            <p:cNvSpPr>
              <a:spLocks noChangeShapeType="1"/>
            </p:cNvSpPr>
            <p:nvPr/>
          </p:nvSpPr>
          <p:spPr bwMode="auto">
            <a:xfrm flipH="1">
              <a:off x="576" y="2496"/>
              <a:ext cx="384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4"/>
            <p:cNvSpPr>
              <a:spLocks noChangeShapeType="1"/>
            </p:cNvSpPr>
            <p:nvPr/>
          </p:nvSpPr>
          <p:spPr bwMode="auto">
            <a:xfrm flipH="1">
              <a:off x="1392" y="3312"/>
              <a:ext cx="24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5"/>
            <p:cNvSpPr>
              <a:spLocks noChangeShapeType="1"/>
            </p:cNvSpPr>
            <p:nvPr/>
          </p:nvSpPr>
          <p:spPr bwMode="auto">
            <a:xfrm>
              <a:off x="624" y="3264"/>
              <a:ext cx="288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Oval 16"/>
            <p:cNvSpPr>
              <a:spLocks noChangeArrowheads="1"/>
            </p:cNvSpPr>
            <p:nvPr/>
          </p:nvSpPr>
          <p:spPr bwMode="auto">
            <a:xfrm>
              <a:off x="2256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2" name="Text Box 17"/>
            <p:cNvSpPr txBox="1">
              <a:spLocks noChangeArrowheads="1"/>
            </p:cNvSpPr>
            <p:nvPr/>
          </p:nvSpPr>
          <p:spPr bwMode="auto">
            <a:xfrm>
              <a:off x="2304" y="240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293" name="Oval 18"/>
            <p:cNvSpPr>
              <a:spLocks noChangeArrowheads="1"/>
            </p:cNvSpPr>
            <p:nvPr/>
          </p:nvSpPr>
          <p:spPr bwMode="auto">
            <a:xfrm>
              <a:off x="3216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4" name="Text Box 19"/>
            <p:cNvSpPr txBox="1">
              <a:spLocks noChangeArrowheads="1"/>
            </p:cNvSpPr>
            <p:nvPr/>
          </p:nvSpPr>
          <p:spPr bwMode="auto">
            <a:xfrm>
              <a:off x="3264" y="240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295" name="Line 20"/>
            <p:cNvSpPr>
              <a:spLocks noChangeShapeType="1"/>
            </p:cNvSpPr>
            <p:nvPr/>
          </p:nvSpPr>
          <p:spPr bwMode="auto">
            <a:xfrm>
              <a:off x="2832" y="259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Oval 21"/>
            <p:cNvSpPr>
              <a:spLocks noChangeArrowheads="1"/>
            </p:cNvSpPr>
            <p:nvPr/>
          </p:nvSpPr>
          <p:spPr bwMode="auto">
            <a:xfrm>
              <a:off x="4176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7" name="Text Box 22"/>
            <p:cNvSpPr txBox="1">
              <a:spLocks noChangeArrowheads="1"/>
            </p:cNvSpPr>
            <p:nvPr/>
          </p:nvSpPr>
          <p:spPr bwMode="auto">
            <a:xfrm>
              <a:off x="4224" y="240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298" name="Line 23"/>
            <p:cNvSpPr>
              <a:spLocks noChangeShapeType="1"/>
            </p:cNvSpPr>
            <p:nvPr/>
          </p:nvSpPr>
          <p:spPr bwMode="auto">
            <a:xfrm>
              <a:off x="3792" y="259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Oval 24"/>
            <p:cNvSpPr>
              <a:spLocks noChangeArrowheads="1"/>
            </p:cNvSpPr>
            <p:nvPr/>
          </p:nvSpPr>
          <p:spPr bwMode="auto">
            <a:xfrm>
              <a:off x="5136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0" name="Text Box 25"/>
            <p:cNvSpPr txBox="1">
              <a:spLocks noChangeArrowheads="1"/>
            </p:cNvSpPr>
            <p:nvPr/>
          </p:nvSpPr>
          <p:spPr bwMode="auto">
            <a:xfrm>
              <a:off x="5184" y="240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301" name="Line 26"/>
            <p:cNvSpPr>
              <a:spLocks noChangeShapeType="1"/>
            </p:cNvSpPr>
            <p:nvPr/>
          </p:nvSpPr>
          <p:spPr bwMode="auto">
            <a:xfrm>
              <a:off x="4752" y="259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Oval 27"/>
            <p:cNvSpPr>
              <a:spLocks noChangeArrowheads="1"/>
            </p:cNvSpPr>
            <p:nvPr/>
          </p:nvSpPr>
          <p:spPr bwMode="auto">
            <a:xfrm>
              <a:off x="2256" y="307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Text Box 28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304" name="Oval 29"/>
            <p:cNvSpPr>
              <a:spLocks noChangeArrowheads="1"/>
            </p:cNvSpPr>
            <p:nvPr/>
          </p:nvSpPr>
          <p:spPr bwMode="auto">
            <a:xfrm>
              <a:off x="3216" y="307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5" name="Text Box 30"/>
            <p:cNvSpPr txBox="1">
              <a:spLocks noChangeArrowheads="1"/>
            </p:cNvSpPr>
            <p:nvPr/>
          </p:nvSpPr>
          <p:spPr bwMode="auto">
            <a:xfrm>
              <a:off x="3264" y="316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306" name="Line 31"/>
            <p:cNvSpPr>
              <a:spLocks noChangeShapeType="1"/>
            </p:cNvSpPr>
            <p:nvPr/>
          </p:nvSpPr>
          <p:spPr bwMode="auto">
            <a:xfrm>
              <a:off x="2832" y="3360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Oval 32"/>
            <p:cNvSpPr>
              <a:spLocks noChangeArrowheads="1"/>
            </p:cNvSpPr>
            <p:nvPr/>
          </p:nvSpPr>
          <p:spPr bwMode="auto">
            <a:xfrm>
              <a:off x="4176" y="307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8" name="Text Box 33"/>
            <p:cNvSpPr txBox="1">
              <a:spLocks noChangeArrowheads="1"/>
            </p:cNvSpPr>
            <p:nvPr/>
          </p:nvSpPr>
          <p:spPr bwMode="auto">
            <a:xfrm>
              <a:off x="4224" y="316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309" name="Line 34"/>
            <p:cNvSpPr>
              <a:spLocks noChangeShapeType="1"/>
            </p:cNvSpPr>
            <p:nvPr/>
          </p:nvSpPr>
          <p:spPr bwMode="auto">
            <a:xfrm>
              <a:off x="3792" y="3360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Oval 35"/>
            <p:cNvSpPr>
              <a:spLocks noChangeArrowheads="1"/>
            </p:cNvSpPr>
            <p:nvPr/>
          </p:nvSpPr>
          <p:spPr bwMode="auto">
            <a:xfrm>
              <a:off x="5136" y="307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1" name="Text Box 36"/>
            <p:cNvSpPr txBox="1">
              <a:spLocks noChangeArrowheads="1"/>
            </p:cNvSpPr>
            <p:nvPr/>
          </p:nvSpPr>
          <p:spPr bwMode="auto">
            <a:xfrm>
              <a:off x="5184" y="316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312" name="Line 37"/>
            <p:cNvSpPr>
              <a:spLocks noChangeShapeType="1"/>
            </p:cNvSpPr>
            <p:nvPr/>
          </p:nvSpPr>
          <p:spPr bwMode="auto">
            <a:xfrm>
              <a:off x="4752" y="3360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fld id="{A82BDDF5-F394-4D01-BBA8-E654F1401082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Char char="•"/>
              </a:pPr>
              <a:t>33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冲突可串行化判定示例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989888" cy="1336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示例：判定调度</a:t>
            </a:r>
            <a:r>
              <a:rPr lang="en-US" altLang="zh-CN" sz="2600" dirty="0"/>
              <a:t>S’</a:t>
            </a:r>
            <a:r>
              <a:rPr lang="zh-CN" altLang="en-US" sz="2600" dirty="0"/>
              <a:t>是否冲突可串行化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构造优先图，判断是否有环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思考：</a:t>
            </a:r>
            <a:r>
              <a:rPr lang="en-US" altLang="zh-CN" sz="2400" dirty="0"/>
              <a:t>S’</a:t>
            </a:r>
            <a:r>
              <a:rPr lang="zh-CN" altLang="en-US" sz="2400" dirty="0"/>
              <a:t>和哪些串行调度冲突等价？</a:t>
            </a:r>
          </a:p>
        </p:txBody>
      </p:sp>
      <p:graphicFrame>
        <p:nvGraphicFramePr>
          <p:cNvPr id="99418" name="Group 9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1338736"/>
              </p:ext>
            </p:extLst>
          </p:nvPr>
        </p:nvGraphicFramePr>
        <p:xfrm>
          <a:off x="827088" y="2502578"/>
          <a:ext cx="3810000" cy="4022766"/>
        </p:xfrm>
        <a:graphic>
          <a:graphicData uri="http://schemas.openxmlformats.org/drawingml/2006/table">
            <a:tbl>
              <a:tblPr/>
              <a:tblGrid>
                <a:gridCol w="77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2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S’</a:t>
                      </a:r>
                    </a:p>
                  </a:txBody>
                  <a:tcPr marL="91432" marR="91432" marT="45693" marB="456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R(A)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R(C)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R(C)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R(A)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W(A)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R(C)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W(C)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R(B)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R(B)</a:t>
                      </a: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693" marB="4569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5363" name="组合 14"/>
          <p:cNvGrpSpPr>
            <a:grpSpLocks/>
          </p:cNvGrpSpPr>
          <p:nvPr/>
        </p:nvGrpSpPr>
        <p:grpSpPr bwMode="auto">
          <a:xfrm>
            <a:off x="5286375" y="3861048"/>
            <a:ext cx="2674938" cy="2217737"/>
            <a:chOff x="5286375" y="2824163"/>
            <a:chExt cx="2674938" cy="2217737"/>
          </a:xfrm>
        </p:grpSpPr>
        <p:sp>
          <p:nvSpPr>
            <p:cNvPr id="55373" name="Oval 82"/>
            <p:cNvSpPr>
              <a:spLocks noChangeArrowheads="1"/>
            </p:cNvSpPr>
            <p:nvPr/>
          </p:nvSpPr>
          <p:spPr bwMode="auto">
            <a:xfrm>
              <a:off x="5286375" y="2824163"/>
              <a:ext cx="725488" cy="676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374" name="Oval 83"/>
            <p:cNvSpPr>
              <a:spLocks noChangeArrowheads="1"/>
            </p:cNvSpPr>
            <p:nvPr/>
          </p:nvSpPr>
          <p:spPr bwMode="auto">
            <a:xfrm>
              <a:off x="7231063" y="4365625"/>
              <a:ext cx="725487" cy="676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5375" name="Oval 84"/>
            <p:cNvSpPr>
              <a:spLocks noChangeArrowheads="1"/>
            </p:cNvSpPr>
            <p:nvPr/>
          </p:nvSpPr>
          <p:spPr bwMode="auto">
            <a:xfrm>
              <a:off x="7235825" y="2824163"/>
              <a:ext cx="725488" cy="676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5376" name="Oval 85"/>
            <p:cNvSpPr>
              <a:spLocks noChangeArrowheads="1"/>
            </p:cNvSpPr>
            <p:nvPr/>
          </p:nvSpPr>
          <p:spPr bwMode="auto">
            <a:xfrm>
              <a:off x="5292725" y="4337050"/>
              <a:ext cx="725488" cy="676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55377" name="AutoShape 86"/>
            <p:cNvCxnSpPr>
              <a:cxnSpLocks noChangeShapeType="1"/>
              <a:stCxn id="55375" idx="2"/>
              <a:endCxn id="55373" idx="6"/>
            </p:cNvCxnSpPr>
            <p:nvPr/>
          </p:nvCxnSpPr>
          <p:spPr bwMode="auto">
            <a:xfrm flipH="1">
              <a:off x="6011863" y="3162300"/>
              <a:ext cx="1223962" cy="0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8" name="AutoShape 87"/>
            <p:cNvCxnSpPr>
              <a:cxnSpLocks noChangeShapeType="1"/>
              <a:stCxn id="55374" idx="0"/>
              <a:endCxn id="55375" idx="4"/>
            </p:cNvCxnSpPr>
            <p:nvPr/>
          </p:nvCxnSpPr>
          <p:spPr bwMode="auto">
            <a:xfrm flipV="1">
              <a:off x="7594600" y="3500438"/>
              <a:ext cx="4763" cy="865187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9" name="AutoShape 89"/>
            <p:cNvCxnSpPr>
              <a:cxnSpLocks noChangeShapeType="1"/>
              <a:stCxn id="55374" idx="2"/>
              <a:endCxn id="55376" idx="6"/>
            </p:cNvCxnSpPr>
            <p:nvPr/>
          </p:nvCxnSpPr>
          <p:spPr bwMode="auto">
            <a:xfrm flipH="1" flipV="1">
              <a:off x="6018213" y="4675188"/>
              <a:ext cx="1212850" cy="28575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3D2E93-A8EB-4B23-8A86-BE1339DE3301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可恢复性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93675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华文新魏" panose="02010800040101010101" pitchFamily="2" charset="-122"/>
              </a:rPr>
              <a:t>可恢复调度</a:t>
            </a:r>
            <a:r>
              <a:rPr lang="en-US" altLang="zh-CN" sz="2800" dirty="0">
                <a:latin typeface="华文新魏" panose="02010800040101010101" pitchFamily="2" charset="-122"/>
              </a:rPr>
              <a:t>(Recoverable Schedule)</a:t>
            </a:r>
          </a:p>
          <a:p>
            <a:pPr lvl="1" eaLnBrk="1" hangingPunct="1"/>
            <a:r>
              <a:rPr lang="zh-CN" altLang="en-US" sz="2400" b="1" dirty="0">
                <a:latin typeface="华文新魏" panose="02010800040101010101" pitchFamily="2" charset="-122"/>
              </a:rPr>
              <a:t>事务的恢复</a:t>
            </a:r>
            <a:r>
              <a:rPr lang="zh-CN" altLang="en-US" sz="2400" dirty="0">
                <a:latin typeface="华文新魏" panose="02010800040101010101" pitchFamily="2" charset="-122"/>
              </a:rPr>
              <a:t>：一个事务失败了，应该能够撤消该事务对数据库的影响。如果有其它事务读取了失败事务写入的数据，则该事务也应该撤消</a:t>
            </a:r>
          </a:p>
        </p:txBody>
      </p:sp>
      <p:grpSp>
        <p:nvGrpSpPr>
          <p:cNvPr id="56326" name="Group 4"/>
          <p:cNvGrpSpPr>
            <a:grpSpLocks/>
          </p:cNvGrpSpPr>
          <p:nvPr/>
        </p:nvGrpSpPr>
        <p:grpSpPr bwMode="auto">
          <a:xfrm>
            <a:off x="755650" y="3068960"/>
            <a:ext cx="3581400" cy="3713237"/>
            <a:chOff x="480" y="1968"/>
            <a:chExt cx="2256" cy="2402"/>
          </a:xfrm>
        </p:grpSpPr>
        <p:sp>
          <p:nvSpPr>
            <p:cNvPr id="56328" name="Text Box 5"/>
            <p:cNvSpPr txBox="1">
              <a:spLocks noChangeArrowheads="1"/>
            </p:cNvSpPr>
            <p:nvPr/>
          </p:nvSpPr>
          <p:spPr bwMode="auto">
            <a:xfrm>
              <a:off x="624" y="2743"/>
              <a:ext cx="1248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write(A);</a:t>
              </a:r>
            </a:p>
          </p:txBody>
        </p:sp>
        <p:sp>
          <p:nvSpPr>
            <p:cNvPr id="56329" name="Text Box 6"/>
            <p:cNvSpPr txBox="1">
              <a:spLocks noChangeArrowheads="1"/>
            </p:cNvSpPr>
            <p:nvPr/>
          </p:nvSpPr>
          <p:spPr bwMode="auto">
            <a:xfrm>
              <a:off x="672" y="2304"/>
              <a:ext cx="6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T</a:t>
              </a:r>
              <a:r>
                <a:rPr lang="en-US" altLang="zh-CN" sz="2000" baseline="-25000" dirty="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6330" name="Text Box 7"/>
            <p:cNvSpPr txBox="1">
              <a:spLocks noChangeArrowheads="1"/>
            </p:cNvSpPr>
            <p:nvPr/>
          </p:nvSpPr>
          <p:spPr bwMode="auto">
            <a:xfrm>
              <a:off x="1824" y="2294"/>
              <a:ext cx="6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T</a:t>
              </a:r>
              <a:r>
                <a:rPr lang="en-US" altLang="zh-CN" sz="2000" baseline="-25000" dirty="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56331" name="Text Box 8"/>
            <p:cNvSpPr txBox="1">
              <a:spLocks noChangeArrowheads="1"/>
            </p:cNvSpPr>
            <p:nvPr/>
          </p:nvSpPr>
          <p:spPr bwMode="auto">
            <a:xfrm>
              <a:off x="624" y="3889"/>
              <a:ext cx="96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rollback;</a:t>
              </a:r>
            </a:p>
          </p:txBody>
        </p:sp>
        <p:sp>
          <p:nvSpPr>
            <p:cNvPr id="56332" name="Text Box 9"/>
            <p:cNvSpPr txBox="1">
              <a:spLocks noChangeArrowheads="1"/>
            </p:cNvSpPr>
            <p:nvPr/>
          </p:nvSpPr>
          <p:spPr bwMode="auto">
            <a:xfrm>
              <a:off x="1680" y="3271"/>
              <a:ext cx="105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……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华文新魏" panose="02010800040101010101" pitchFamily="2" charset="-122"/>
                </a:rPr>
                <a:t>commit;</a:t>
              </a:r>
            </a:p>
          </p:txBody>
        </p:sp>
        <p:sp>
          <p:nvSpPr>
            <p:cNvPr id="56333" name="Line 10"/>
            <p:cNvSpPr>
              <a:spLocks noChangeShapeType="1"/>
            </p:cNvSpPr>
            <p:nvPr/>
          </p:nvSpPr>
          <p:spPr bwMode="auto">
            <a:xfrm>
              <a:off x="480" y="2680"/>
              <a:ext cx="21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6334" name="Line 11"/>
            <p:cNvSpPr>
              <a:spLocks noChangeShapeType="1"/>
            </p:cNvSpPr>
            <p:nvPr/>
          </p:nvSpPr>
          <p:spPr bwMode="auto">
            <a:xfrm>
              <a:off x="1632" y="2392"/>
              <a:ext cx="36" cy="19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6335" name="AutoShape 12"/>
            <p:cNvSpPr>
              <a:spLocks noChangeArrowheads="1"/>
            </p:cNvSpPr>
            <p:nvPr/>
          </p:nvSpPr>
          <p:spPr bwMode="auto">
            <a:xfrm>
              <a:off x="816" y="1968"/>
              <a:ext cx="1632" cy="336"/>
            </a:xfrm>
            <a:prstGeom prst="wedgeRoundRectCallout">
              <a:avLst>
                <a:gd name="adj1" fmla="val 676"/>
                <a:gd name="adj2" fmla="val 10387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</a:rPr>
                <a:t>不可恢复的调度</a:t>
              </a:r>
            </a:p>
          </p:txBody>
        </p:sp>
      </p:grp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4356100" y="3581400"/>
            <a:ext cx="4191000" cy="2265363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</a:rPr>
              <a:t>可恢复调度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>
                <a:latin typeface="华文新魏" panose="02010800040101010101" pitchFamily="2" charset="-122"/>
              </a:rPr>
              <a:t>对于每对事务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1</a:t>
            </a:r>
            <a:r>
              <a:rPr lang="zh-CN" altLang="en-US" sz="2600">
                <a:latin typeface="华文新魏" panose="02010800040101010101" pitchFamily="2" charset="-122"/>
              </a:rPr>
              <a:t>与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2</a:t>
            </a:r>
            <a:r>
              <a:rPr lang="en-US" altLang="zh-CN" sz="2600">
                <a:latin typeface="华文新魏" panose="02010800040101010101" pitchFamily="2" charset="-122"/>
              </a:rPr>
              <a:t>，</a:t>
            </a:r>
            <a:r>
              <a:rPr lang="zh-CN" altLang="en-US" sz="2600">
                <a:latin typeface="华文新魏" panose="02010800040101010101" pitchFamily="2" charset="-122"/>
              </a:rPr>
              <a:t>如果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2</a:t>
            </a:r>
            <a:r>
              <a:rPr lang="zh-CN" altLang="en-US" sz="2600">
                <a:latin typeface="华文新魏" panose="02010800040101010101" pitchFamily="2" charset="-122"/>
              </a:rPr>
              <a:t>读取了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1</a:t>
            </a:r>
            <a:r>
              <a:rPr lang="zh-CN" altLang="en-US" sz="2600">
                <a:latin typeface="华文新魏" panose="02010800040101010101" pitchFamily="2" charset="-122"/>
              </a:rPr>
              <a:t>所写的数据，则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1</a:t>
            </a:r>
            <a:r>
              <a:rPr lang="zh-CN" altLang="en-US" sz="2600">
                <a:latin typeface="华文新魏" panose="02010800040101010101" pitchFamily="2" charset="-122"/>
              </a:rPr>
              <a:t>必须先于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2</a:t>
            </a:r>
            <a:r>
              <a:rPr lang="zh-CN" altLang="en-US" sz="2600">
                <a:latin typeface="华文新魏" panose="02010800040101010101" pitchFamily="2" charset="-122"/>
              </a:rPr>
              <a:t>提交</a:t>
            </a:r>
            <a:endParaRPr lang="zh-CN" altLang="en-US" sz="2800" b="1">
              <a:latin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79347-8499-49D1-BED1-3A2AA29018FA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可恢复性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0763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无级联调度</a:t>
            </a:r>
            <a:r>
              <a:rPr lang="en-US" altLang="zh-CN" dirty="0">
                <a:latin typeface="华文新魏" panose="02010800040101010101" pitchFamily="2" charset="-122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</a:rPr>
              <a:t>cascadeless</a:t>
            </a:r>
            <a:r>
              <a:rPr lang="en-US" altLang="zh-CN" dirty="0">
                <a:latin typeface="华文新魏" panose="02010800040101010101" pitchFamily="2" charset="-122"/>
              </a:rPr>
              <a:t> schedule)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57350" name="AutoShape 4"/>
          <p:cNvSpPr>
            <a:spLocks noChangeArrowheads="1"/>
          </p:cNvSpPr>
          <p:nvPr/>
        </p:nvSpPr>
        <p:spPr bwMode="auto">
          <a:xfrm>
            <a:off x="762000" y="2133600"/>
            <a:ext cx="3200400" cy="1219200"/>
          </a:xfrm>
          <a:prstGeom prst="wedgeRoundRectCallout">
            <a:avLst>
              <a:gd name="adj1" fmla="val -3671"/>
              <a:gd name="adj2" fmla="val 63412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级联调度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由于一个事务故障而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导致一系列事务回滚</a:t>
            </a:r>
          </a:p>
        </p:txBody>
      </p:sp>
      <p:grpSp>
        <p:nvGrpSpPr>
          <p:cNvPr id="57351" name="Group 5"/>
          <p:cNvGrpSpPr>
            <a:grpSpLocks/>
          </p:cNvGrpSpPr>
          <p:nvPr/>
        </p:nvGrpSpPr>
        <p:grpSpPr bwMode="auto">
          <a:xfrm>
            <a:off x="179512" y="3352800"/>
            <a:ext cx="4572000" cy="3276600"/>
            <a:chOff x="192" y="2112"/>
            <a:chExt cx="2880" cy="2064"/>
          </a:xfrm>
        </p:grpSpPr>
        <p:sp>
          <p:nvSpPr>
            <p:cNvPr id="57354" name="Text Box 6"/>
            <p:cNvSpPr txBox="1">
              <a:spLocks noChangeArrowheads="1"/>
            </p:cNvSpPr>
            <p:nvPr/>
          </p:nvSpPr>
          <p:spPr bwMode="auto">
            <a:xfrm>
              <a:off x="192" y="2551"/>
              <a:ext cx="100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read(A);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read(B);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write(A);</a:t>
              </a:r>
            </a:p>
          </p:txBody>
        </p:sp>
        <p:sp>
          <p:nvSpPr>
            <p:cNvPr id="57355" name="Text Box 7"/>
            <p:cNvSpPr txBox="1">
              <a:spLocks noChangeArrowheads="1"/>
            </p:cNvSpPr>
            <p:nvPr/>
          </p:nvSpPr>
          <p:spPr bwMode="auto">
            <a:xfrm>
              <a:off x="288" y="2112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T</a:t>
              </a:r>
              <a:r>
                <a:rPr lang="en-US" altLang="zh-CN" sz="2400" baseline="-25000">
                  <a:latin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7356" name="Text Box 8"/>
            <p:cNvSpPr txBox="1">
              <a:spLocks noChangeArrowheads="1"/>
            </p:cNvSpPr>
            <p:nvPr/>
          </p:nvSpPr>
          <p:spPr bwMode="auto">
            <a:xfrm>
              <a:off x="1344" y="2132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T</a:t>
              </a:r>
              <a:r>
                <a:rPr lang="en-US" altLang="zh-CN" sz="2400" baseline="-25000">
                  <a:latin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57357" name="Text Box 9"/>
            <p:cNvSpPr txBox="1">
              <a:spLocks noChangeArrowheads="1"/>
            </p:cNvSpPr>
            <p:nvPr/>
          </p:nvSpPr>
          <p:spPr bwMode="auto">
            <a:xfrm>
              <a:off x="1200" y="3312"/>
              <a:ext cx="105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read(A)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write(A);</a:t>
              </a:r>
            </a:p>
          </p:txBody>
        </p:sp>
        <p:sp>
          <p:nvSpPr>
            <p:cNvPr id="57358" name="Line 10"/>
            <p:cNvSpPr>
              <a:spLocks noChangeShapeType="1"/>
            </p:cNvSpPr>
            <p:nvPr/>
          </p:nvSpPr>
          <p:spPr bwMode="auto">
            <a:xfrm flipV="1">
              <a:off x="192" y="2496"/>
              <a:ext cx="26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11"/>
            <p:cNvSpPr>
              <a:spLocks noChangeShapeType="1"/>
            </p:cNvSpPr>
            <p:nvPr/>
          </p:nvSpPr>
          <p:spPr bwMode="auto">
            <a:xfrm>
              <a:off x="1152" y="2200"/>
              <a:ext cx="0" cy="19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12"/>
            <p:cNvSpPr>
              <a:spLocks noChangeShapeType="1"/>
            </p:cNvSpPr>
            <p:nvPr/>
          </p:nvSpPr>
          <p:spPr bwMode="auto">
            <a:xfrm>
              <a:off x="2160" y="2208"/>
              <a:ext cx="0" cy="19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Text Box 13"/>
            <p:cNvSpPr txBox="1">
              <a:spLocks noChangeArrowheads="1"/>
            </p:cNvSpPr>
            <p:nvPr/>
          </p:nvSpPr>
          <p:spPr bwMode="auto">
            <a:xfrm>
              <a:off x="2208" y="2140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T</a:t>
              </a:r>
              <a:r>
                <a:rPr lang="en-US" altLang="zh-CN" sz="2400" baseline="-25000">
                  <a:latin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57362" name="Text Box 14"/>
            <p:cNvSpPr txBox="1">
              <a:spLocks noChangeArrowheads="1"/>
            </p:cNvSpPr>
            <p:nvPr/>
          </p:nvSpPr>
          <p:spPr bwMode="auto">
            <a:xfrm>
              <a:off x="2160" y="3711"/>
              <a:ext cx="9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read(A)</a:t>
              </a:r>
            </a:p>
          </p:txBody>
        </p:sp>
        <p:sp>
          <p:nvSpPr>
            <p:cNvPr id="57363" name="Text Box 15"/>
            <p:cNvSpPr txBox="1">
              <a:spLocks noChangeArrowheads="1"/>
            </p:cNvSpPr>
            <p:nvPr/>
          </p:nvSpPr>
          <p:spPr bwMode="auto">
            <a:xfrm>
              <a:off x="192" y="3903"/>
              <a:ext cx="96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华文新魏" panose="02010800040101010101" pitchFamily="2" charset="-122"/>
                </a:rPr>
                <a:t>rollback;</a:t>
              </a:r>
            </a:p>
          </p:txBody>
        </p:sp>
      </p:grp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5219700" y="2060575"/>
            <a:ext cx="3429000" cy="3033713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5500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</a:rPr>
              <a:t>无级联调度</a:t>
            </a:r>
          </a:p>
          <a:p>
            <a:pPr algn="just" eaLnBrk="1" hangingPunct="1">
              <a:lnSpc>
                <a:spcPct val="135000"/>
              </a:lnSpc>
              <a:spcBef>
                <a:spcPct val="55000"/>
              </a:spcBef>
              <a:buClrTx/>
              <a:buSzTx/>
              <a:buFontTx/>
              <a:buNone/>
            </a:pPr>
            <a:r>
              <a:rPr lang="zh-CN" altLang="en-US" sz="2600">
                <a:latin typeface="华文新魏" panose="02010800040101010101" pitchFamily="2" charset="-122"/>
              </a:rPr>
              <a:t>对于每对事务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1</a:t>
            </a:r>
            <a:r>
              <a:rPr lang="zh-CN" altLang="en-US" sz="2600">
                <a:latin typeface="华文新魏" panose="02010800040101010101" pitchFamily="2" charset="-122"/>
              </a:rPr>
              <a:t>与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2</a:t>
            </a:r>
            <a:r>
              <a:rPr lang="en-US" altLang="zh-CN" sz="2600">
                <a:latin typeface="华文新魏" panose="02010800040101010101" pitchFamily="2" charset="-122"/>
              </a:rPr>
              <a:t>，</a:t>
            </a:r>
            <a:r>
              <a:rPr lang="zh-CN" altLang="en-US" sz="2600">
                <a:latin typeface="华文新魏" panose="02010800040101010101" pitchFamily="2" charset="-122"/>
              </a:rPr>
              <a:t>如果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2</a:t>
            </a:r>
            <a:r>
              <a:rPr lang="zh-CN" altLang="en-US" sz="2600">
                <a:latin typeface="华文新魏" panose="02010800040101010101" pitchFamily="2" charset="-122"/>
              </a:rPr>
              <a:t>读取了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1</a:t>
            </a:r>
            <a:r>
              <a:rPr lang="zh-CN" altLang="en-US" sz="2600">
                <a:latin typeface="华文新魏" panose="02010800040101010101" pitchFamily="2" charset="-122"/>
              </a:rPr>
              <a:t>所写的数据，则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1</a:t>
            </a:r>
            <a:r>
              <a:rPr lang="zh-CN" altLang="en-US" sz="2600">
                <a:latin typeface="华文新魏" panose="02010800040101010101" pitchFamily="2" charset="-122"/>
              </a:rPr>
              <a:t>必须在</a:t>
            </a:r>
            <a:r>
              <a:rPr lang="en-US" altLang="zh-CN" sz="2600">
                <a:latin typeface="华文新魏" panose="02010800040101010101" pitchFamily="2" charset="-122"/>
              </a:rPr>
              <a:t>T</a:t>
            </a:r>
            <a:r>
              <a:rPr lang="en-US" altLang="zh-CN" sz="2600" baseline="-25000">
                <a:latin typeface="华文新魏" panose="02010800040101010101" pitchFamily="2" charset="-122"/>
              </a:rPr>
              <a:t>2</a:t>
            </a:r>
            <a:r>
              <a:rPr lang="zh-CN" altLang="en-US" sz="2600">
                <a:latin typeface="华文新魏" panose="02010800040101010101" pitchFamily="2" charset="-122"/>
              </a:rPr>
              <a:t>读取之前提交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4427984" y="5502176"/>
            <a:ext cx="4451350" cy="519112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</a:rPr>
              <a:t>无级联调度必是可恢复调度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8" grpId="0" animBg="1"/>
      <p:bldP spid="952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583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62913" cy="4876800"/>
          </a:xfrm>
        </p:spPr>
        <p:txBody>
          <a:bodyPr/>
          <a:lstStyle/>
          <a:p>
            <a:r>
              <a:rPr lang="zh-CN" altLang="en-US" sz="4000" dirty="0"/>
              <a:t>对于某些应用，保证可串行的协议只允许极小的并发度，</a:t>
            </a:r>
            <a:r>
              <a:rPr lang="en-US" altLang="zh-CN" sz="4000" dirty="0"/>
              <a:t>SQL</a:t>
            </a:r>
            <a:r>
              <a:rPr lang="zh-CN" altLang="en-US" sz="4000" dirty="0"/>
              <a:t>标准规定一个事务可以以一种与其他事务不可串行化的方式执行。</a:t>
            </a:r>
            <a:endParaRPr lang="en-US" altLang="zh-CN" sz="4000" dirty="0"/>
          </a:p>
        </p:txBody>
      </p:sp>
      <p:sp>
        <p:nvSpPr>
          <p:cNvPr id="58372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5553F-7570-4C01-8766-05179C9B3CDF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事务的隔离性实质上是数据库的并发性与一致性的函数。随着事务隔离级别的上升，数据库的一致性随之上升，而并发性反而下降。事务隔离的这种特性实际上会影响一个应用的性能和数据完整性</a:t>
            </a:r>
            <a:endParaRPr lang="en-US" altLang="zh-CN" sz="2400" dirty="0"/>
          </a:p>
          <a:p>
            <a:pPr lvl="1"/>
            <a:r>
              <a:rPr lang="zh-CN" altLang="en-US" sz="2200" dirty="0"/>
              <a:t>对于性能要求较高的应用比如信用卡处理等，您可以适当降低其事务隔离级别，以提高整个应用的并发性</a:t>
            </a:r>
            <a:r>
              <a:rPr lang="en-US" altLang="zh-CN" sz="2200" dirty="0"/>
              <a:t>(</a:t>
            </a:r>
            <a:r>
              <a:rPr lang="zh-CN" altLang="en-US" sz="2200" dirty="0"/>
              <a:t>但是会降低数据的完整性</a:t>
            </a:r>
            <a:r>
              <a:rPr lang="en-US" altLang="zh-CN" sz="2200" dirty="0"/>
              <a:t>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/>
            <a:r>
              <a:rPr lang="zh-CN" altLang="en-US" sz="2200" dirty="0"/>
              <a:t>对于并发量较小的应用比如财务处理等，您可以适当提高其事务隔离级别，以提高数据的一致性</a:t>
            </a:r>
            <a:r>
              <a:rPr lang="en-US" altLang="zh-CN" sz="2200" dirty="0"/>
              <a:t>(</a:t>
            </a:r>
            <a:r>
              <a:rPr lang="zh-CN" altLang="en-US" sz="2200" dirty="0"/>
              <a:t>但是会降低应用的性能</a:t>
            </a:r>
            <a:r>
              <a:rPr lang="en-US" altLang="zh-CN" sz="2200" dirty="0"/>
              <a:t>)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200" dirty="0"/>
              <a:t>大多数应用服务器和数据库都有自己默认的事务隔离级别，当然，通过</a:t>
            </a:r>
            <a:r>
              <a:rPr lang="en-US" altLang="zh-CN" sz="2200" dirty="0"/>
              <a:t>Spring</a:t>
            </a:r>
            <a:r>
              <a:rPr lang="zh-CN" altLang="en-US" sz="2200" dirty="0"/>
              <a:t>或</a:t>
            </a:r>
            <a:r>
              <a:rPr lang="en-US" altLang="zh-CN" sz="2200" dirty="0"/>
              <a:t>EJB</a:t>
            </a:r>
            <a:r>
              <a:rPr lang="zh-CN" altLang="en-US" sz="2200" dirty="0"/>
              <a:t>您可以很方便地修改。 </a:t>
            </a:r>
            <a:br>
              <a:rPr lang="zh-CN" altLang="en-US" sz="2200" dirty="0"/>
            </a:br>
            <a:br>
              <a:rPr lang="zh-CN" altLang="en-US" sz="2200" dirty="0"/>
            </a:br>
            <a:endParaRPr lang="zh-CN" altLang="en-US" sz="2200" dirty="0"/>
          </a:p>
        </p:txBody>
      </p:sp>
      <p:sp>
        <p:nvSpPr>
          <p:cNvPr id="5939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5CF28-B1F1-4D32-AFCF-9E81B9B81A0B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918450" cy="4876800"/>
          </a:xfrm>
        </p:spPr>
        <p:txBody>
          <a:bodyPr/>
          <a:lstStyle/>
          <a:p>
            <a:r>
              <a:rPr lang="zh-CN" altLang="en-US" sz="3600"/>
              <a:t>按照隔离性级别从低到高的顺序：</a:t>
            </a:r>
            <a:endParaRPr lang="en-US" altLang="zh-CN" sz="3600" dirty="0"/>
          </a:p>
          <a:p>
            <a:pPr lvl="1"/>
            <a:r>
              <a:rPr lang="zh-CN" altLang="en-US" sz="3200" dirty="0"/>
              <a:t>未提交读</a:t>
            </a:r>
            <a:endParaRPr lang="en-US" altLang="zh-CN" sz="3200" dirty="0"/>
          </a:p>
          <a:p>
            <a:pPr lvl="1"/>
            <a:r>
              <a:rPr lang="zh-CN" altLang="en-US" sz="3200" dirty="0"/>
              <a:t>已提交读</a:t>
            </a:r>
            <a:endParaRPr lang="en-US" altLang="zh-CN" sz="3200" dirty="0"/>
          </a:p>
          <a:p>
            <a:pPr lvl="1"/>
            <a:r>
              <a:rPr lang="zh-CN" altLang="en-US" sz="3200" dirty="0"/>
              <a:t>可重复读</a:t>
            </a:r>
            <a:endParaRPr lang="en-US" altLang="zh-CN" sz="3200" dirty="0"/>
          </a:p>
          <a:p>
            <a:pPr lvl="1"/>
            <a:r>
              <a:rPr lang="zh-CN" altLang="en-US" sz="3200" dirty="0"/>
              <a:t>可串行化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61444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33E4DE-195C-4E9C-8B04-2F43664B9999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标准规定的隔离性级别如下：</a:t>
            </a:r>
            <a:endParaRPr lang="en-US" altLang="zh-CN" dirty="0"/>
          </a:p>
          <a:p>
            <a:pPr lvl="1"/>
            <a:r>
              <a:rPr lang="zh-CN" altLang="en-US"/>
              <a:t>未提交读。</a:t>
            </a:r>
            <a:r>
              <a:rPr lang="zh-CN" altLang="en-US" dirty="0"/>
              <a:t>允许读取未提交数据。</a:t>
            </a:r>
            <a:r>
              <a:rPr lang="en-US" altLang="zh-CN" dirty="0"/>
              <a:t>(</a:t>
            </a:r>
            <a:r>
              <a:rPr lang="zh-CN" altLang="zh-CN" dirty="0"/>
              <a:t>当事务A更新某条数据时，不容许其他事务来更新该数据，但可以读取。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2468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383B94-835D-4281-9E6C-B690D7EA795A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094E96-D307-4561-B307-BDB9F74984EC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事务概念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15400" cy="494665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示例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	</a:t>
            </a:r>
            <a:r>
              <a:rPr lang="zh-CN" altLang="en-US" sz="2400" dirty="0">
                <a:latin typeface="华文新魏" panose="02010800040101010101" pitchFamily="2" charset="-122"/>
              </a:rPr>
              <a:t>银行转帐：事务</a:t>
            </a:r>
            <a:r>
              <a:rPr lang="en-US" altLang="zh-CN" sz="2400" dirty="0">
                <a:latin typeface="华文新魏" panose="02010800040101010101" pitchFamily="2" charset="-122"/>
              </a:rPr>
              <a:t>T</a:t>
            </a:r>
            <a:r>
              <a:rPr lang="zh-CN" altLang="en-US" sz="2400" dirty="0">
                <a:latin typeface="华文新魏" panose="02010800040101010101" pitchFamily="2" charset="-122"/>
              </a:rPr>
              <a:t>从</a:t>
            </a:r>
            <a:r>
              <a:rPr lang="en-US" altLang="zh-CN" sz="2400" dirty="0">
                <a:latin typeface="华文新魏" panose="02010800040101010101" pitchFamily="2" charset="-122"/>
              </a:rPr>
              <a:t>A</a:t>
            </a:r>
            <a:r>
              <a:rPr lang="zh-CN" altLang="en-US" sz="2400" dirty="0">
                <a:latin typeface="华文新魏" panose="02010800040101010101" pitchFamily="2" charset="-122"/>
              </a:rPr>
              <a:t>帐户过户50元到</a:t>
            </a:r>
            <a:r>
              <a:rPr lang="en-US" altLang="zh-CN" sz="2400" dirty="0">
                <a:latin typeface="华文新魏" panose="02010800040101010101" pitchFamily="2" charset="-122"/>
              </a:rPr>
              <a:t>B</a:t>
            </a:r>
            <a:r>
              <a:rPr lang="zh-CN" altLang="en-US" sz="2400" dirty="0">
                <a:latin typeface="华文新魏" panose="02010800040101010101" pitchFamily="2" charset="-122"/>
              </a:rPr>
              <a:t>帐户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		</a:t>
            </a:r>
            <a:r>
              <a:rPr lang="en-US" altLang="zh-CN" sz="2400" dirty="0">
                <a:latin typeface="华文新魏" panose="02010800040101010101" pitchFamily="2" charset="-122"/>
              </a:rPr>
              <a:t>T：	</a:t>
            </a:r>
            <a:r>
              <a:rPr lang="en-US" altLang="zh-CN" sz="2400" b="1" dirty="0">
                <a:latin typeface="华文新魏" panose="02010800040101010101" pitchFamily="2" charset="-122"/>
              </a:rPr>
              <a:t>read</a:t>
            </a:r>
            <a:r>
              <a:rPr lang="en-US" altLang="zh-CN" sz="2400" dirty="0">
                <a:latin typeface="华文新魏" panose="02010800040101010101" pitchFamily="2" charset="-122"/>
              </a:rPr>
              <a:t>(A);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</a:rPr>
              <a:t>				A := A </a:t>
            </a:r>
            <a:r>
              <a:rPr lang="en-US" altLang="zh-CN" sz="2400" dirty="0"/>
              <a:t>–</a:t>
            </a:r>
            <a:r>
              <a:rPr lang="en-US" altLang="zh-CN" sz="2400" dirty="0">
                <a:latin typeface="华文新魏" panose="02010800040101010101" pitchFamily="2" charset="-122"/>
              </a:rPr>
              <a:t> 50;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</a:rPr>
              <a:t>				</a:t>
            </a:r>
            <a:r>
              <a:rPr lang="en-US" altLang="zh-CN" sz="2400" b="1" dirty="0">
                <a:latin typeface="华文新魏" panose="02010800040101010101" pitchFamily="2" charset="-122"/>
              </a:rPr>
              <a:t>write</a:t>
            </a:r>
            <a:r>
              <a:rPr lang="en-US" altLang="zh-CN" sz="2400" dirty="0">
                <a:latin typeface="华文新魏" panose="02010800040101010101" pitchFamily="2" charset="-122"/>
              </a:rPr>
              <a:t>(A);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</a:rPr>
              <a:t>				</a:t>
            </a:r>
            <a:r>
              <a:rPr lang="en-US" altLang="zh-CN" sz="2400" b="1" dirty="0">
                <a:latin typeface="华文新魏" panose="02010800040101010101" pitchFamily="2" charset="-122"/>
              </a:rPr>
              <a:t>read</a:t>
            </a:r>
            <a:r>
              <a:rPr lang="en-US" altLang="zh-CN" sz="2400" dirty="0">
                <a:latin typeface="华文新魏" panose="02010800040101010101" pitchFamily="2" charset="-122"/>
              </a:rPr>
              <a:t>(B);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</a:rPr>
              <a:t>				B := B + 50;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</a:rPr>
              <a:t>				</a:t>
            </a:r>
            <a:r>
              <a:rPr lang="en-US" altLang="zh-CN" sz="2400" b="1" dirty="0">
                <a:latin typeface="华文新魏" panose="02010800040101010101" pitchFamily="2" charset="-122"/>
              </a:rPr>
              <a:t>write</a:t>
            </a:r>
            <a:r>
              <a:rPr lang="en-US" altLang="zh-CN" sz="2400" dirty="0">
                <a:latin typeface="华文新魏" panose="02010800040101010101" pitchFamily="2" charset="-122"/>
              </a:rPr>
              <a:t>(B);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</a:rPr>
              <a:t>read</a:t>
            </a:r>
            <a:r>
              <a:rPr lang="en-US" altLang="zh-CN" sz="2400" dirty="0">
                <a:latin typeface="华文新魏" panose="02010800040101010101" pitchFamily="2" charset="-122"/>
              </a:rPr>
              <a:t>(X)：</a:t>
            </a:r>
            <a:r>
              <a:rPr lang="zh-CN" altLang="en-US" sz="2400" dirty="0">
                <a:latin typeface="华文新魏" panose="02010800040101010101" pitchFamily="2" charset="-122"/>
              </a:rPr>
              <a:t>从数据库传送数据项</a:t>
            </a:r>
            <a:r>
              <a:rPr lang="en-US" altLang="zh-CN" sz="2400" dirty="0">
                <a:latin typeface="华文新魏" panose="02010800040101010101" pitchFamily="2" charset="-122"/>
              </a:rPr>
              <a:t>X</a:t>
            </a:r>
            <a:r>
              <a:rPr lang="zh-CN" altLang="en-US" sz="2400" dirty="0">
                <a:latin typeface="华文新魏" panose="02010800040101010101" pitchFamily="2" charset="-122"/>
              </a:rPr>
              <a:t>到事务的工作区中</a:t>
            </a:r>
            <a:r>
              <a:rPr lang="en-US" altLang="zh-CN" sz="2400" dirty="0">
                <a:latin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</a:rPr>
              <a:t>缓冲区</a:t>
            </a:r>
            <a:r>
              <a:rPr lang="en-US" altLang="zh-CN" sz="2400" dirty="0">
                <a:latin typeface="华文新魏" panose="02010800040101010101" pitchFamily="2" charset="-122"/>
              </a:rPr>
              <a:t>)</a:t>
            </a:r>
            <a:endParaRPr lang="zh-CN" altLang="en-US" sz="2400" dirty="0">
              <a:latin typeface="华文新魏" panose="020108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</a:rPr>
              <a:t>write</a:t>
            </a:r>
            <a:r>
              <a:rPr lang="en-US" altLang="zh-CN" sz="2400" dirty="0">
                <a:latin typeface="华文新魏" panose="02010800040101010101" pitchFamily="2" charset="-122"/>
              </a:rPr>
              <a:t>(X)：</a:t>
            </a:r>
            <a:r>
              <a:rPr lang="zh-CN" altLang="en-US" sz="2400" dirty="0">
                <a:latin typeface="华文新魏" panose="02010800040101010101" pitchFamily="2" charset="-122"/>
              </a:rPr>
              <a:t>从事务的工作区中将数据项</a:t>
            </a:r>
            <a:r>
              <a:rPr lang="en-US" altLang="zh-CN" sz="2400" dirty="0">
                <a:latin typeface="华文新魏" panose="02010800040101010101" pitchFamily="2" charset="-122"/>
              </a:rPr>
              <a:t>X</a:t>
            </a:r>
            <a:r>
              <a:rPr lang="zh-CN" altLang="en-US" sz="2400" dirty="0">
                <a:latin typeface="华文新魏" panose="02010800040101010101" pitchFamily="2" charset="-122"/>
              </a:rPr>
              <a:t>写回数据库</a:t>
            </a:r>
            <a:endParaRPr lang="zh-CN" altLang="en-US" sz="2400" dirty="0"/>
          </a:p>
        </p:txBody>
      </p:sp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 flipV="1">
            <a:off x="1427163" y="3571875"/>
            <a:ext cx="5016500" cy="3333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63491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5E6356-2CD6-4417-8D0E-D27CF6C2736A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pic>
        <p:nvPicPr>
          <p:cNvPr id="634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1628775"/>
            <a:ext cx="3611563" cy="4608513"/>
          </a:xfrm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684213" y="1340768"/>
            <a:ext cx="45354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342900" indent="-34290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ym typeface="华文新魏" panose="02010800040101010101" pitchFamily="2" charset="-122"/>
              </a:rPr>
              <a:t>未提交读</a:t>
            </a:r>
            <a:endParaRPr lang="en-US" altLang="zh-CN" dirty="0">
              <a:sym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在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t2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时刻，事务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A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对数据库进行了一次更新操作，而它提交之前，事务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B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就可以在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t3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时刻观察到这种变化，读取到更新后的价格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(94.23)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；也就是说，事务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A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中的更新操作完全没有被隔离。如果事务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A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因为异常回滚，那么事务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B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中读取的数据就是脏数据。这一隔离级别违反了最基本的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ACID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特性，因此很多数据库都不支持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包括</a:t>
            </a:r>
            <a:r>
              <a:rPr lang="en-US" altLang="zh-CN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Oracle)</a:t>
            </a:r>
            <a:r>
              <a:rPr lang="zh-CN" altLang="en-US" sz="2400" dirty="0">
                <a:latin typeface="华文新魏" panose="02010800040101010101" pitchFamily="2" charset="-122"/>
                <a:sym typeface="华文新魏" panose="02010800040101010101" pitchFamily="2" charset="-122"/>
              </a:rPr>
              <a:t> 。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已提交读。只允许读取已提交数据，但不要求可重复读。</a:t>
            </a:r>
            <a:r>
              <a:rPr lang="en-US" altLang="zh-CN" dirty="0"/>
              <a:t>(</a:t>
            </a:r>
            <a:r>
              <a:rPr lang="zh-CN" altLang="zh-CN" dirty="0"/>
              <a:t>当事务A更新某条数据时，不容许其他事务进行任何操作包括读取，但事务A读取时，其他事务可以进行读取、更新</a:t>
            </a:r>
            <a:r>
              <a:rPr lang="zh-CN" altLang="en-US" dirty="0"/>
              <a:t>。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F510A-A1A8-4D52-8ECC-6ACBC6D407C2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4822825" cy="4876800"/>
          </a:xfrm>
        </p:spPr>
        <p:txBody>
          <a:bodyPr/>
          <a:lstStyle/>
          <a:p>
            <a:r>
              <a:rPr lang="zh-CN" altLang="en-US"/>
              <a:t>已提交读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当事务</a:t>
            </a:r>
            <a:r>
              <a:rPr lang="en-US" altLang="zh-CN" sz="2400"/>
              <a:t>A</a:t>
            </a:r>
            <a:r>
              <a:rPr lang="zh-CN" altLang="en-US" sz="2400"/>
              <a:t>在</a:t>
            </a:r>
            <a:r>
              <a:rPr lang="en-US" altLang="zh-CN" sz="2400"/>
              <a:t>t2</a:t>
            </a:r>
            <a:r>
              <a:rPr lang="zh-CN" altLang="en-US" sz="2400"/>
              <a:t>时刻更新了价格</a:t>
            </a:r>
            <a:r>
              <a:rPr lang="en-US" altLang="zh-CN" sz="2400"/>
              <a:t>(94.23)</a:t>
            </a:r>
            <a:r>
              <a:rPr lang="zh-CN" altLang="en-US" sz="2400"/>
              <a:t>之后，事务</a:t>
            </a:r>
            <a:r>
              <a:rPr lang="en-US" altLang="zh-CN" sz="2400"/>
              <a:t>B</a:t>
            </a:r>
            <a:r>
              <a:rPr lang="zh-CN" altLang="en-US" sz="2400"/>
              <a:t>在</a:t>
            </a:r>
            <a:r>
              <a:rPr lang="en-US" altLang="zh-CN" sz="2400"/>
              <a:t>t3</a:t>
            </a:r>
            <a:r>
              <a:rPr lang="zh-CN" altLang="en-US" sz="2400"/>
              <a:t>时刻仍然看不到该更新，此时读取价格仍然是</a:t>
            </a:r>
            <a:r>
              <a:rPr lang="en-US" altLang="zh-CN" sz="2400"/>
              <a:t>90.00</a:t>
            </a:r>
            <a:r>
              <a:rPr lang="zh-CN" altLang="en-US" sz="2400"/>
              <a:t>。这是一种使用较多的隔离级别，它既允许了事务</a:t>
            </a:r>
            <a:r>
              <a:rPr lang="en-US" altLang="zh-CN" sz="2400"/>
              <a:t>B</a:t>
            </a:r>
            <a:r>
              <a:rPr lang="zh-CN" altLang="en-US" sz="2400"/>
              <a:t>获取数据</a:t>
            </a:r>
            <a:r>
              <a:rPr lang="en-US" altLang="zh-CN" sz="2400"/>
              <a:t>(</a:t>
            </a:r>
            <a:r>
              <a:rPr lang="zh-CN" altLang="en-US" sz="2400"/>
              <a:t>支持并发性</a:t>
            </a:r>
            <a:r>
              <a:rPr lang="en-US" altLang="zh-CN" sz="2400"/>
              <a:t>)</a:t>
            </a:r>
            <a:r>
              <a:rPr lang="zh-CN" altLang="en-US" sz="2400"/>
              <a:t>，同时又隐藏了其它事务</a:t>
            </a:r>
            <a:r>
              <a:rPr lang="en-US" altLang="zh-CN" sz="2400"/>
              <a:t>(</a:t>
            </a:r>
            <a:r>
              <a:rPr lang="zh-CN" altLang="en-US" sz="2400"/>
              <a:t>事务</a:t>
            </a:r>
            <a:r>
              <a:rPr lang="en-US" altLang="zh-CN" sz="2400"/>
              <a:t>A)</a:t>
            </a:r>
            <a:r>
              <a:rPr lang="zh-CN" altLang="en-US" sz="2400"/>
              <a:t>对该数据的更新，直到</a:t>
            </a:r>
            <a:r>
              <a:rPr lang="en-US" altLang="zh-CN" sz="2400"/>
              <a:t>(</a:t>
            </a:r>
            <a:r>
              <a:rPr lang="zh-CN" altLang="en-US" sz="2400"/>
              <a:t>事务</a:t>
            </a:r>
            <a:r>
              <a:rPr lang="en-US" altLang="zh-CN" sz="2400"/>
              <a:t>A)</a:t>
            </a:r>
            <a:r>
              <a:rPr lang="zh-CN" altLang="en-US" sz="2400"/>
              <a:t>提交的那一刻为止。几乎所有的数据库都支持“读已提交”的隔离级别，并且大部分将其作为默认的隔离级别。 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65540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999ACB-A5C1-43C2-8950-6F82A6161469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pic>
        <p:nvPicPr>
          <p:cNvPr id="655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1557338"/>
            <a:ext cx="3592512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66563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34350" cy="4876800"/>
          </a:xfrm>
        </p:spPr>
        <p:txBody>
          <a:bodyPr/>
          <a:lstStyle/>
          <a:p>
            <a:r>
              <a:rPr lang="zh-CN" altLang="en-US"/>
              <a:t>可重复读。只允许读取已提交数据，而且一个事务两次读取一个数据项期间，其他事务不得更新该数据，但是该事务不要求与其他事务可串行化。</a:t>
            </a:r>
            <a:endParaRPr lang="en-US" altLang="zh-CN"/>
          </a:p>
          <a:p>
            <a:pPr lvl="1"/>
            <a:r>
              <a:rPr lang="zh-CN" altLang="en-US"/>
              <a:t>例如：当一个事务在查找满足条件的数据时，它可能找到一个已提交事务插入的一些数据，但是可能找不到该事务插入的其他数据</a:t>
            </a:r>
          </a:p>
        </p:txBody>
      </p:sp>
      <p:sp>
        <p:nvSpPr>
          <p:cNvPr id="66564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978B07-FDAB-472B-9149-890C4B5A064C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675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268413"/>
            <a:ext cx="4822825" cy="5113337"/>
          </a:xfrm>
        </p:spPr>
        <p:txBody>
          <a:bodyPr/>
          <a:lstStyle/>
          <a:p>
            <a:r>
              <a:rPr lang="zh-CN" altLang="en-US" sz="2800" dirty="0"/>
              <a:t>可重复读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 dirty="0"/>
              <a:t>尽管在事务</a:t>
            </a:r>
            <a:r>
              <a:rPr lang="en-US" altLang="zh-CN" sz="2200" dirty="0"/>
              <a:t>B</a:t>
            </a:r>
            <a:r>
              <a:rPr lang="zh-CN" altLang="en-US" sz="2200" dirty="0"/>
              <a:t>执行期间，事务</a:t>
            </a:r>
            <a:r>
              <a:rPr lang="en-US" altLang="zh-CN" sz="2200" dirty="0"/>
              <a:t>A</a:t>
            </a:r>
            <a:r>
              <a:rPr lang="zh-CN" altLang="en-US" sz="2200" dirty="0"/>
              <a:t>插入了一条数据</a:t>
            </a:r>
            <a:r>
              <a:rPr lang="en-US" altLang="zh-CN" sz="2200" dirty="0"/>
              <a:t>(QRS)</a:t>
            </a:r>
            <a:r>
              <a:rPr lang="zh-CN" altLang="en-US" sz="2200" dirty="0"/>
              <a:t>，但是在事务</a:t>
            </a:r>
            <a:r>
              <a:rPr lang="en-US" altLang="zh-CN" sz="2200" dirty="0"/>
              <a:t>B</a:t>
            </a:r>
            <a:r>
              <a:rPr lang="zh-CN" altLang="en-US" sz="2200" dirty="0"/>
              <a:t>在</a:t>
            </a:r>
            <a:r>
              <a:rPr lang="en-US" altLang="zh-CN" sz="2200" dirty="0"/>
              <a:t>t2</a:t>
            </a:r>
            <a:r>
              <a:rPr lang="zh-CN" altLang="en-US" sz="2200" dirty="0"/>
              <a:t>时刻查询所得的结果依然和</a:t>
            </a:r>
            <a:r>
              <a:rPr lang="en-US" altLang="zh-CN" sz="2200" dirty="0"/>
              <a:t>t0</a:t>
            </a:r>
            <a:r>
              <a:rPr lang="zh-CN" altLang="en-US" sz="2200" dirty="0"/>
              <a:t>时刻一样</a:t>
            </a:r>
            <a:r>
              <a:rPr lang="en-US" altLang="zh-CN" sz="2200" dirty="0"/>
              <a:t>(</a:t>
            </a:r>
            <a:r>
              <a:rPr lang="zh-CN" altLang="en-US" sz="2200" dirty="0"/>
              <a:t>不包含</a:t>
            </a:r>
            <a:r>
              <a:rPr lang="en-US" altLang="zh-CN" sz="2200" dirty="0"/>
              <a:t>QRS)</a:t>
            </a:r>
            <a:r>
              <a:rPr lang="zh-CN" altLang="en-US" sz="2200" dirty="0"/>
              <a:t>，即使到了</a:t>
            </a:r>
            <a:r>
              <a:rPr lang="en-US" altLang="zh-CN" sz="2200" dirty="0"/>
              <a:t>t4</a:t>
            </a:r>
            <a:r>
              <a:rPr lang="zh-CN" altLang="en-US" sz="2200" dirty="0"/>
              <a:t>时刻，事务</a:t>
            </a:r>
            <a:r>
              <a:rPr lang="en-US" altLang="zh-CN" sz="2200" dirty="0"/>
              <a:t>A</a:t>
            </a:r>
            <a:r>
              <a:rPr lang="zh-CN" altLang="en-US" sz="2200" dirty="0"/>
              <a:t>已经提交了也是如此</a:t>
            </a:r>
            <a:r>
              <a:rPr lang="en-US" altLang="zh-CN" sz="2200" dirty="0"/>
              <a:t>(</a:t>
            </a:r>
            <a:r>
              <a:rPr lang="zh-CN" altLang="en-US" sz="2200" dirty="0"/>
              <a:t>这一点不同于“读已提交”</a:t>
            </a:r>
            <a:r>
              <a:rPr lang="en-US" altLang="zh-CN" sz="2200" dirty="0"/>
              <a:t>)</a:t>
            </a:r>
            <a:r>
              <a:rPr lang="zh-CN" altLang="en-US" sz="2200" dirty="0"/>
              <a:t> 。只有在事务</a:t>
            </a:r>
            <a:r>
              <a:rPr lang="en-US" altLang="zh-CN" sz="2200" dirty="0"/>
              <a:t>B</a:t>
            </a:r>
            <a:r>
              <a:rPr lang="zh-CN" altLang="en-US" sz="2200" dirty="0"/>
              <a:t>也提交了，它才会看见事务</a:t>
            </a:r>
            <a:r>
              <a:rPr lang="en-US" altLang="zh-CN" sz="2200" dirty="0"/>
              <a:t>A</a:t>
            </a:r>
            <a:r>
              <a:rPr lang="zh-CN" altLang="en-US" sz="2200" dirty="0"/>
              <a:t>对数据库所作的修改。值得注意的是，该隔离级别下，会在被查询或修改的数据上加上读写锁，因此任何想要修改该数据的其它事务会等待</a:t>
            </a:r>
            <a:r>
              <a:rPr lang="en-US" altLang="zh-CN" sz="2200" dirty="0"/>
              <a:t>(</a:t>
            </a:r>
            <a:r>
              <a:rPr lang="zh-CN" altLang="en-US" sz="2200" dirty="0"/>
              <a:t>或失败</a:t>
            </a:r>
            <a:r>
              <a:rPr lang="en-US" altLang="zh-CN" sz="2200" dirty="0"/>
              <a:t>)</a:t>
            </a:r>
            <a:r>
              <a:rPr lang="zh-CN" altLang="en-US" sz="2200" dirty="0"/>
              <a:t>，直到“可重复读”的事务提交为止。 </a:t>
            </a:r>
            <a:endParaRPr lang="zh-CN" altLang="en-US" sz="2400" dirty="0"/>
          </a:p>
        </p:txBody>
      </p:sp>
      <p:sp>
        <p:nvSpPr>
          <p:cNvPr id="67588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BF1BF4-986F-4B5F-A78B-FCC4E238F5D2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00338" y="6092825"/>
            <a:ext cx="44164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FF0000"/>
                </a:solidFill>
              </a:rPr>
              <a:t>也有的资料认为能够出现幻影现象</a:t>
            </a:r>
          </a:p>
        </p:txBody>
      </p:sp>
      <p:pic>
        <p:nvPicPr>
          <p:cNvPr id="675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1844675"/>
            <a:ext cx="35147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椭圆 2"/>
          <p:cNvSpPr>
            <a:spLocks noChangeArrowheads="1"/>
          </p:cNvSpPr>
          <p:nvPr/>
        </p:nvSpPr>
        <p:spPr bwMode="auto">
          <a:xfrm>
            <a:off x="8435975" y="5300663"/>
            <a:ext cx="457200" cy="3730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759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事务隔离性级别</a:t>
            </a:r>
          </a:p>
        </p:txBody>
      </p:sp>
      <p:sp>
        <p:nvSpPr>
          <p:cNvPr id="68611" name="内容占位符 2"/>
          <p:cNvSpPr>
            <a:spLocks noGrp="1" noChangeArrowheads="1"/>
          </p:cNvSpPr>
          <p:nvPr>
            <p:ph idx="1"/>
          </p:nvPr>
        </p:nvSpPr>
        <p:spPr>
          <a:xfrm>
            <a:off x="469776" y="1299096"/>
            <a:ext cx="4102224" cy="4876800"/>
          </a:xfrm>
        </p:spPr>
        <p:txBody>
          <a:bodyPr/>
          <a:lstStyle/>
          <a:p>
            <a:r>
              <a:rPr lang="zh-CN" altLang="en-US" dirty="0"/>
              <a:t>可串行化</a:t>
            </a:r>
            <a:endParaRPr lang="en-US" altLang="zh-CN" dirty="0"/>
          </a:p>
          <a:p>
            <a:pPr lvl="1"/>
            <a:r>
              <a:rPr lang="zh-CN" altLang="en-US" dirty="0"/>
              <a:t>保证可串行化调度</a:t>
            </a:r>
            <a:endParaRPr lang="en-US" altLang="zh-CN" dirty="0"/>
          </a:p>
          <a:p>
            <a:pPr lvl="2"/>
            <a:r>
              <a:rPr lang="zh-CN" altLang="en-US" dirty="0"/>
              <a:t>在该隔离级别下，所有同时到达的事务将会“排队进入”，保证每次只允许一个事务操作数据。使用“串行化”的隔离级别，应用的并发性明显下降，而数据完整性则显著提高。</a:t>
            </a:r>
          </a:p>
          <a:p>
            <a:pPr lvl="2"/>
            <a:endParaRPr lang="zh-CN" altLang="en-US" dirty="0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58D1CD-ADD1-4E46-8EC3-75561D80B1CD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12875"/>
            <a:ext cx="3530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隔离性与读取现象</a:t>
            </a:r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752475"/>
          </a:xfrm>
        </p:spPr>
        <p:txBody>
          <a:bodyPr/>
          <a:lstStyle/>
          <a:p>
            <a:r>
              <a:rPr lang="zh-CN" altLang="zh-CN" dirty="0"/>
              <a:t>隔离级别与读取现象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70660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8979D7-8BA2-41EB-B56A-D549A8E333E4}" type="slidenum">
              <a:rPr kumimoji="0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48546"/>
              </p:ext>
            </p:extLst>
          </p:nvPr>
        </p:nvGraphicFramePr>
        <p:xfrm>
          <a:off x="827088" y="2492375"/>
          <a:ext cx="7057280" cy="3452815"/>
        </p:xfrm>
        <a:graphic>
          <a:graphicData uri="http://schemas.openxmlformats.org/drawingml/2006/table">
            <a:tbl>
              <a:tblPr/>
              <a:tblGrid>
                <a:gridCol w="183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隔离级别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肮脏读取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不可重复读取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幻影读取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未提交读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可能发生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可能发生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可能发生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已提交读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可能发生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可能发生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可重复读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可能发生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可串行化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</a:p>
                  </a:txBody>
                  <a:tcPr marL="6350" marR="6350" marT="635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隔离级别实现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封锁</a:t>
            </a:r>
            <a:endParaRPr lang="en-US" altLang="zh-CN" dirty="0"/>
          </a:p>
          <a:p>
            <a:pPr lvl="1"/>
            <a:r>
              <a:rPr lang="zh-CN" altLang="en-US" dirty="0"/>
              <a:t>两阶段封锁：一种可以保证可串行化的技术</a:t>
            </a:r>
            <a:endParaRPr lang="en-US" altLang="zh-CN" dirty="0"/>
          </a:p>
          <a:p>
            <a:r>
              <a:rPr lang="zh-CN" altLang="en-US" dirty="0"/>
              <a:t>时间戳</a:t>
            </a:r>
            <a:endParaRPr lang="en-US" altLang="zh-CN" dirty="0"/>
          </a:p>
          <a:p>
            <a:pPr lvl="1"/>
            <a:r>
              <a:rPr lang="zh-CN" altLang="en-US" dirty="0"/>
              <a:t>为每个事务和每个数据项均分配时间戳，通过时间戳确定事务应该执行还是回滚</a:t>
            </a:r>
            <a:endParaRPr lang="en-US" altLang="zh-CN" dirty="0"/>
          </a:p>
          <a:p>
            <a:r>
              <a:rPr lang="zh-CN" altLang="en-US" dirty="0"/>
              <a:t>多版本和快照隔离</a:t>
            </a:r>
            <a:endParaRPr lang="en-US" altLang="zh-CN" dirty="0"/>
          </a:p>
          <a:p>
            <a:pPr lvl="1"/>
            <a:r>
              <a:rPr lang="zh-CN" altLang="en-US" dirty="0"/>
              <a:t>多版本：维护数据项的多个版本，允许事务读取数据项的旧版本</a:t>
            </a:r>
            <a:endParaRPr lang="en-US" altLang="zh-CN" dirty="0"/>
          </a:p>
          <a:p>
            <a:pPr lvl="1"/>
            <a:r>
              <a:rPr lang="zh-CN" altLang="en-US" dirty="0"/>
              <a:t>快照隔离：每个事务开始时拥有自己的数据库版本或者快照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98EC6B-9AC1-4CB6-89F0-3630E4FA6AD6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5500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事务的</a:t>
            </a:r>
            <a:r>
              <a:rPr lang="en-US" altLang="zh-CN" dirty="0"/>
              <a:t>SQL</a:t>
            </a:r>
            <a:r>
              <a:rPr lang="zh-CN" altLang="en-US" dirty="0"/>
              <a:t>语句表示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zh-CN" sz="1800" dirty="0">
                <a:latin typeface="+mn-ea"/>
              </a:rPr>
              <a:t>E.g., Transaction 1:</a:t>
            </a:r>
            <a:br>
              <a:rPr lang="en-IN" altLang="zh-CN" sz="1800" dirty="0">
                <a:latin typeface="+mn-ea"/>
              </a:rPr>
            </a:br>
            <a:r>
              <a:rPr lang="en-IN" altLang="zh-CN" sz="1800" dirty="0">
                <a:latin typeface="+mn-ea"/>
              </a:rPr>
              <a:t>   </a:t>
            </a:r>
            <a:r>
              <a:rPr lang="en-IN" altLang="zh-CN" sz="1800" b="1" dirty="0">
                <a:latin typeface="+mn-ea"/>
              </a:rPr>
              <a:t>select</a:t>
            </a:r>
            <a:r>
              <a:rPr lang="en-IN" altLang="zh-CN" sz="1800" dirty="0">
                <a:latin typeface="+mn-ea"/>
              </a:rPr>
              <a:t> </a:t>
            </a:r>
            <a:r>
              <a:rPr lang="en-IN" altLang="zh-CN" sz="1800" i="1" dirty="0">
                <a:latin typeface="+mn-ea"/>
              </a:rPr>
              <a:t>ID, name  </a:t>
            </a:r>
            <a:r>
              <a:rPr lang="en-IN" altLang="zh-CN" sz="1800" dirty="0">
                <a:latin typeface="+mn-ea"/>
              </a:rPr>
              <a:t> </a:t>
            </a:r>
            <a:r>
              <a:rPr lang="en-IN" altLang="zh-CN" sz="1800" b="1" dirty="0">
                <a:latin typeface="+mn-ea"/>
              </a:rPr>
              <a:t>from  </a:t>
            </a:r>
            <a:r>
              <a:rPr lang="en-IN" altLang="zh-CN" sz="1800" i="1" dirty="0">
                <a:latin typeface="+mn-ea"/>
              </a:rPr>
              <a:t>instructor   </a:t>
            </a:r>
            <a:r>
              <a:rPr lang="en-IN" altLang="zh-CN" sz="1800" b="1" dirty="0">
                <a:latin typeface="+mn-ea"/>
              </a:rPr>
              <a:t>where</a:t>
            </a:r>
            <a:r>
              <a:rPr lang="en-IN" altLang="zh-CN" sz="1800" dirty="0">
                <a:latin typeface="+mn-ea"/>
              </a:rPr>
              <a:t> </a:t>
            </a:r>
            <a:r>
              <a:rPr lang="en-IN" altLang="zh-CN" sz="1800" i="1" dirty="0">
                <a:latin typeface="+mn-ea"/>
              </a:rPr>
              <a:t>salary</a:t>
            </a:r>
            <a:r>
              <a:rPr lang="en-IN" altLang="zh-CN" sz="1800" dirty="0">
                <a:latin typeface="+mn-ea"/>
              </a:rPr>
              <a:t> &gt; 90000</a:t>
            </a:r>
          </a:p>
          <a:p>
            <a:r>
              <a:rPr lang="en-IN" altLang="zh-CN" sz="1800" dirty="0">
                <a:latin typeface="+mn-ea"/>
              </a:rPr>
              <a:t>E.g., Transaction 2:</a:t>
            </a:r>
            <a:br>
              <a:rPr lang="en-IN" altLang="zh-CN" sz="1800" dirty="0">
                <a:latin typeface="+mn-ea"/>
              </a:rPr>
            </a:br>
            <a:r>
              <a:rPr lang="en-IN" altLang="zh-CN" sz="1800" dirty="0">
                <a:latin typeface="+mn-ea"/>
              </a:rPr>
              <a:t>   </a:t>
            </a:r>
            <a:r>
              <a:rPr lang="en-IN" altLang="zh-CN" sz="1800" b="1" dirty="0">
                <a:latin typeface="+mn-ea"/>
              </a:rPr>
              <a:t>insert into</a:t>
            </a:r>
            <a:r>
              <a:rPr lang="en-IN" altLang="zh-CN" sz="1800" dirty="0">
                <a:latin typeface="+mn-ea"/>
              </a:rPr>
              <a:t> </a:t>
            </a:r>
            <a:r>
              <a:rPr lang="en-IN" altLang="zh-CN" sz="1800" i="1" dirty="0">
                <a:latin typeface="+mn-ea"/>
              </a:rPr>
              <a:t>instructor</a:t>
            </a:r>
            <a:r>
              <a:rPr lang="en-IN" altLang="zh-CN" sz="1800" dirty="0">
                <a:latin typeface="+mn-ea"/>
              </a:rPr>
              <a:t> </a:t>
            </a:r>
            <a:r>
              <a:rPr lang="en-IN" altLang="zh-CN" sz="1800" b="1" dirty="0">
                <a:latin typeface="+mn-ea"/>
              </a:rPr>
              <a:t>values</a:t>
            </a:r>
            <a:r>
              <a:rPr lang="en-IN" altLang="zh-CN" sz="1800" dirty="0">
                <a:latin typeface="+mn-ea"/>
              </a:rPr>
              <a:t> ('11111', 'James', 'Marketing', 100000)</a:t>
            </a:r>
          </a:p>
          <a:p>
            <a:r>
              <a:rPr lang="en-IN" altLang="zh-CN" sz="1800" dirty="0">
                <a:latin typeface="+mn-ea"/>
              </a:rPr>
              <a:t>Suppose </a:t>
            </a:r>
          </a:p>
          <a:p>
            <a:pPr lvl="1"/>
            <a:r>
              <a:rPr lang="en-IN" altLang="zh-CN" sz="1600" dirty="0">
                <a:latin typeface="+mn-ea"/>
              </a:rPr>
              <a:t>T1 starts, finds tuples salary &gt; 90000 using index and locks them</a:t>
            </a:r>
          </a:p>
          <a:p>
            <a:pPr lvl="1"/>
            <a:r>
              <a:rPr lang="en-IN" altLang="zh-CN" sz="1600" dirty="0">
                <a:latin typeface="+mn-ea"/>
              </a:rPr>
              <a:t>And then T2 executes.  </a:t>
            </a:r>
          </a:p>
          <a:p>
            <a:pPr lvl="1"/>
            <a:r>
              <a:rPr lang="en-IN" altLang="zh-CN" sz="1600" dirty="0">
                <a:latin typeface="+mn-ea"/>
              </a:rPr>
              <a:t>Do T1 and T2 conflict?  Does tuple level locking detect the conflict?</a:t>
            </a:r>
          </a:p>
          <a:p>
            <a:pPr lvl="1"/>
            <a:r>
              <a:rPr lang="en-IN" altLang="zh-CN" sz="1600" dirty="0">
                <a:latin typeface="+mn-ea"/>
              </a:rPr>
              <a:t>Instance of the </a:t>
            </a:r>
            <a:r>
              <a:rPr lang="en-IN" altLang="zh-CN" sz="1600" b="1" dirty="0">
                <a:solidFill>
                  <a:srgbClr val="002060"/>
                </a:solidFill>
                <a:latin typeface="+mn-ea"/>
              </a:rPr>
              <a:t>phantom phenomenon</a:t>
            </a:r>
          </a:p>
          <a:p>
            <a:r>
              <a:rPr lang="en-IN" altLang="zh-CN" sz="1800" dirty="0">
                <a:latin typeface="+mn-ea"/>
              </a:rPr>
              <a:t>Also consider T3 below, with Wu’s salary = 90000 </a:t>
            </a:r>
            <a:br>
              <a:rPr lang="en-IN" altLang="zh-CN" sz="1800" dirty="0">
                <a:latin typeface="+mn-ea"/>
              </a:rPr>
            </a:br>
            <a:r>
              <a:rPr lang="en-IN" altLang="zh-CN" sz="1800" dirty="0">
                <a:latin typeface="+mn-ea"/>
              </a:rPr>
              <a:t>    </a:t>
            </a:r>
            <a:r>
              <a:rPr lang="en-IN" altLang="zh-CN" sz="1600" b="1" dirty="0">
                <a:latin typeface="+mn-ea"/>
              </a:rPr>
              <a:t>update</a:t>
            </a:r>
            <a:r>
              <a:rPr lang="en-IN" altLang="zh-CN" sz="1600" dirty="0">
                <a:latin typeface="+mn-ea"/>
              </a:rPr>
              <a:t> </a:t>
            </a:r>
            <a:r>
              <a:rPr lang="en-IN" altLang="zh-CN" sz="1600" i="1" dirty="0">
                <a:latin typeface="+mn-ea"/>
              </a:rPr>
              <a:t>instructor</a:t>
            </a:r>
            <a:br>
              <a:rPr lang="en-IN" altLang="zh-CN" sz="1600" dirty="0">
                <a:latin typeface="+mn-ea"/>
              </a:rPr>
            </a:br>
            <a:r>
              <a:rPr lang="en-IN" altLang="zh-CN" sz="1600">
                <a:latin typeface="+mn-ea"/>
              </a:rPr>
              <a:t>      </a:t>
            </a:r>
            <a:r>
              <a:rPr lang="en-IN" altLang="zh-CN" sz="1600" b="1">
                <a:latin typeface="+mn-ea"/>
              </a:rPr>
              <a:t>set</a:t>
            </a:r>
            <a:r>
              <a:rPr lang="en-IN" altLang="zh-CN" sz="1600">
                <a:latin typeface="+mn-ea"/>
              </a:rPr>
              <a:t> </a:t>
            </a:r>
            <a:r>
              <a:rPr lang="en-IN" altLang="zh-CN" sz="1600" i="1" dirty="0">
                <a:latin typeface="+mn-ea"/>
              </a:rPr>
              <a:t>salary</a:t>
            </a:r>
            <a:r>
              <a:rPr lang="en-IN" altLang="zh-CN" sz="1600" dirty="0">
                <a:latin typeface="+mn-ea"/>
              </a:rPr>
              <a:t> = </a:t>
            </a:r>
            <a:r>
              <a:rPr lang="en-IN" altLang="zh-CN" sz="1600" i="1" dirty="0">
                <a:latin typeface="+mn-ea"/>
              </a:rPr>
              <a:t>salary</a:t>
            </a:r>
            <a:r>
              <a:rPr lang="en-IN" altLang="zh-CN" sz="1600" dirty="0">
                <a:latin typeface="+mn-ea"/>
              </a:rPr>
              <a:t> * 1.1</a:t>
            </a:r>
            <a:br>
              <a:rPr lang="en-IN" altLang="zh-CN" sz="1600" dirty="0">
                <a:latin typeface="+mn-ea"/>
              </a:rPr>
            </a:br>
            <a:r>
              <a:rPr lang="en-IN" altLang="zh-CN" sz="1600">
                <a:latin typeface="+mn-ea"/>
              </a:rPr>
              <a:t>      </a:t>
            </a:r>
            <a:r>
              <a:rPr lang="en-IN" altLang="zh-CN" sz="1600" b="1">
                <a:latin typeface="+mn-ea"/>
              </a:rPr>
              <a:t>where</a:t>
            </a:r>
            <a:r>
              <a:rPr lang="en-IN" altLang="zh-CN" sz="1600">
                <a:latin typeface="+mn-ea"/>
              </a:rPr>
              <a:t> </a:t>
            </a:r>
            <a:r>
              <a:rPr lang="en-IN" altLang="zh-CN" sz="1600" i="1" dirty="0">
                <a:latin typeface="+mn-ea"/>
              </a:rPr>
              <a:t>name</a:t>
            </a:r>
            <a:r>
              <a:rPr lang="en-IN" altLang="zh-CN" sz="1600" dirty="0">
                <a:latin typeface="+mn-ea"/>
              </a:rPr>
              <a:t> = 'Wu’ </a:t>
            </a:r>
          </a:p>
          <a:p>
            <a:r>
              <a:rPr lang="en-IN" altLang="zh-CN" sz="1800" dirty="0">
                <a:latin typeface="+mn-ea"/>
              </a:rPr>
              <a:t>Key idea:  Detect “</a:t>
            </a:r>
            <a:r>
              <a:rPr lang="en-IN" altLang="zh-CN" sz="1800" b="1" dirty="0">
                <a:solidFill>
                  <a:srgbClr val="002060"/>
                </a:solidFill>
                <a:latin typeface="+mn-ea"/>
              </a:rPr>
              <a:t>predicate</a:t>
            </a:r>
            <a:r>
              <a:rPr lang="en-IN" altLang="zh-CN" sz="1800" dirty="0">
                <a:latin typeface="+mn-ea"/>
              </a:rPr>
              <a:t>” conflicts, and use some form of  “</a:t>
            </a:r>
            <a:r>
              <a:rPr lang="en-IN" altLang="zh-CN" sz="1800" b="1" dirty="0">
                <a:solidFill>
                  <a:srgbClr val="002060"/>
                </a:solidFill>
                <a:latin typeface="+mn-ea"/>
              </a:rPr>
              <a:t>predicate locking</a:t>
            </a:r>
            <a:r>
              <a:rPr lang="en-IN" altLang="zh-CN" sz="1800" dirty="0">
                <a:latin typeface="+mn-ea"/>
              </a:rPr>
              <a:t>”</a:t>
            </a:r>
          </a:p>
          <a:p>
            <a:pPr lvl="1"/>
            <a:r>
              <a:rPr lang="zh-CN" altLang="en-US" sz="1600" dirty="0">
                <a:latin typeface="+mn-ea"/>
              </a:rPr>
              <a:t>谓词锁经常使用索引节点上的锁实现</a:t>
            </a:r>
            <a:endParaRPr lang="en-IN" altLang="zh-CN" sz="1600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98EC6B-9AC1-4CB6-89F0-3630E4FA6AD6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779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ED0C16-009F-48DF-85A3-30640A112B66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事务概念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941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事务特性(</a:t>
            </a:r>
            <a:r>
              <a:rPr lang="en-US" altLang="zh-CN" dirty="0">
                <a:latin typeface="Tahoma" panose="020B0604030504040204" pitchFamily="34" charset="0"/>
              </a:rPr>
              <a:t>ACID</a:t>
            </a:r>
            <a:r>
              <a:rPr lang="en-US" altLang="zh-CN" dirty="0">
                <a:latin typeface="华文新魏" panose="0201080004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原子性(</a:t>
            </a:r>
            <a:r>
              <a:rPr lang="en-US" altLang="zh-CN" dirty="0">
                <a:latin typeface="Tahoma" panose="020B0604030504040204" pitchFamily="34" charset="0"/>
              </a:rPr>
              <a:t>Atomicity</a:t>
            </a:r>
            <a:r>
              <a:rPr lang="en-US" altLang="zh-CN" dirty="0">
                <a:latin typeface="华文新魏" panose="0201080004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</a:rPr>
              <a:t>事务中包含的所有操作要么全做，要么全不做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原子性由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</a:rPr>
              <a:t>恢复系统</a:t>
            </a:r>
            <a:r>
              <a:rPr lang="zh-CN" altLang="en-US" sz="2400" dirty="0">
                <a:latin typeface="华文新魏" panose="02010800040101010101" pitchFamily="2" charset="-122"/>
              </a:rPr>
              <a:t>实现</a:t>
            </a:r>
            <a:endParaRPr lang="zh-CN" altLang="en-US" dirty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一致性(</a:t>
            </a:r>
            <a:r>
              <a:rPr lang="en-US" altLang="zh-CN" dirty="0">
                <a:latin typeface="Tahoma" panose="020B0604030504040204" pitchFamily="34" charset="0"/>
              </a:rPr>
              <a:t>Consistency</a:t>
            </a:r>
            <a:r>
              <a:rPr lang="en-US" altLang="zh-CN" dirty="0">
                <a:latin typeface="华文新魏" panose="02010800040101010101" pitchFamily="2" charset="-122"/>
              </a:rPr>
              <a:t>)</a:t>
            </a:r>
            <a:endParaRPr lang="en-US" altLang="zh-CN" b="1" dirty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</a:rPr>
              <a:t>事务的隔离执行必须保证数据库的一致性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事务开始前，数据库处于一致性的状态；事务结束后，数据库必须仍处于一致性状态；事务的执行过程中可以暂时的不一致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数据库的一致性状态由用户来负责，由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</a:rPr>
              <a:t>并发控制系统</a:t>
            </a:r>
            <a:r>
              <a:rPr lang="zh-CN" altLang="en-US" sz="2400" dirty="0">
                <a:latin typeface="华文新魏" panose="02010800040101010101" pitchFamily="2" charset="-122"/>
              </a:rPr>
              <a:t>实现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如银行转帐，转帐前后两个帐户金额之和应保持不变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F802BF-BD89-4599-B558-8F3D9D0763E0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事务概念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隔离性(</a:t>
            </a:r>
            <a:r>
              <a:rPr lang="en-US" altLang="zh-CN" dirty="0">
                <a:latin typeface="Tahoma" panose="020B0604030504040204" pitchFamily="34" charset="0"/>
              </a:rPr>
              <a:t>Isolation</a:t>
            </a:r>
            <a:r>
              <a:rPr lang="en-US" altLang="zh-CN" dirty="0">
                <a:latin typeface="华文新魏" panose="02010800040101010101" pitchFamily="2" charset="-122"/>
              </a:rPr>
              <a:t>)</a:t>
            </a:r>
            <a:endParaRPr lang="en-US" altLang="zh-CN" b="1" dirty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</a:rPr>
              <a:t>系统必须保证事务不受其它并发执行事务的影响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对任何一对事务</a:t>
            </a:r>
            <a:r>
              <a:rPr lang="en-US" altLang="zh-CN" sz="2400" dirty="0">
                <a:latin typeface="Tahoma" panose="020B0604030504040204" pitchFamily="34" charset="0"/>
              </a:rPr>
              <a:t>T</a:t>
            </a:r>
            <a:r>
              <a:rPr lang="en-US" altLang="zh-CN" sz="2400" baseline="-14000" dirty="0">
                <a:latin typeface="Tahoma" panose="020B0604030504040204" pitchFamily="34" charset="0"/>
              </a:rPr>
              <a:t>1</a:t>
            </a:r>
            <a:r>
              <a:rPr lang="en-US" altLang="zh-CN" sz="2400" dirty="0">
                <a:latin typeface="Tahoma" panose="020B0604030504040204" pitchFamily="34" charset="0"/>
              </a:rPr>
              <a:t>，T</a:t>
            </a:r>
            <a:r>
              <a:rPr lang="en-US" altLang="zh-CN" sz="2400" baseline="-14000" dirty="0">
                <a:latin typeface="Tahoma" panose="020B0604030504040204" pitchFamily="34" charset="0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在</a:t>
            </a:r>
            <a:r>
              <a:rPr lang="en-US" altLang="zh-CN" sz="2400" dirty="0">
                <a:latin typeface="华文新魏" panose="02010800040101010101" pitchFamily="2" charset="-122"/>
              </a:rPr>
              <a:t>T</a:t>
            </a:r>
            <a:r>
              <a:rPr lang="en-US" altLang="zh-CN" sz="2400" baseline="-140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看来，</a:t>
            </a:r>
            <a:r>
              <a:rPr lang="en-US" altLang="zh-CN" sz="2400" dirty="0">
                <a:latin typeface="Tahoma" panose="020B0604030504040204" pitchFamily="34" charset="0"/>
              </a:rPr>
              <a:t>T</a:t>
            </a:r>
            <a:r>
              <a:rPr lang="en-US" altLang="zh-CN" sz="2400" baseline="-14000" dirty="0">
                <a:latin typeface="Tahoma" panose="020B0604030504040204" pitchFamily="34" charset="0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</a:rPr>
              <a:t>要么在</a:t>
            </a:r>
            <a:r>
              <a:rPr lang="en-US" altLang="zh-CN" sz="2400" dirty="0">
                <a:latin typeface="Tahoma" panose="020B0604030504040204" pitchFamily="34" charset="0"/>
              </a:rPr>
              <a:t>T</a:t>
            </a:r>
            <a:r>
              <a:rPr lang="en-US" altLang="zh-CN" sz="2400" baseline="-14000" dirty="0">
                <a:latin typeface="Tahoma" panose="020B0604030504040204" pitchFamily="34" charset="0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开始之前已经结束，要么在</a:t>
            </a:r>
            <a:r>
              <a:rPr lang="en-US" altLang="zh-CN" sz="2400" dirty="0">
                <a:latin typeface="Tahoma" panose="020B0604030504040204" pitchFamily="34" charset="0"/>
              </a:rPr>
              <a:t>T</a:t>
            </a:r>
            <a:r>
              <a:rPr lang="en-US" altLang="zh-CN" sz="2400" baseline="-14000" dirty="0">
                <a:latin typeface="Tahoma" panose="020B0604030504040204" pitchFamily="34" charset="0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完成之后再开始执行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隔离性通过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</a:rPr>
              <a:t>并发控制系统</a:t>
            </a:r>
            <a:r>
              <a:rPr lang="zh-CN" altLang="en-US" sz="2400" dirty="0">
                <a:latin typeface="华文新魏" panose="02010800040101010101" pitchFamily="2" charset="-122"/>
              </a:rPr>
              <a:t>实现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持久性(</a:t>
            </a:r>
            <a:r>
              <a:rPr lang="en-US" altLang="zh-CN" dirty="0">
                <a:latin typeface="Tahoma" panose="020B0604030504040204" pitchFamily="34" charset="0"/>
              </a:rPr>
              <a:t>Durability</a:t>
            </a:r>
            <a:r>
              <a:rPr lang="en-US" altLang="zh-CN" dirty="0">
                <a:latin typeface="华文新魏" panose="02010800040101010101" pitchFamily="2" charset="-122"/>
              </a:rPr>
              <a:t>)</a:t>
            </a:r>
            <a:endParaRPr lang="en-US" altLang="zh-CN" b="1" dirty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</a:rPr>
              <a:t>一个事务一旦提交之后，它对数据库的影响必须是永久的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系统发生故障不能改变事务的持久性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持久性通过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</a:rPr>
              <a:t>恢复系统</a:t>
            </a:r>
            <a:r>
              <a:rPr lang="zh-CN" altLang="en-US" sz="2400" dirty="0">
                <a:latin typeface="华文新魏" panose="02010800040101010101" pitchFamily="2" charset="-122"/>
              </a:rPr>
              <a:t>实现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9F86C-4351-44FF-B97B-56C4FF3ABECF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事务状态图</a:t>
            </a:r>
          </a:p>
        </p:txBody>
      </p:sp>
      <p:grpSp>
        <p:nvGrpSpPr>
          <p:cNvPr id="24581" name="Group 26"/>
          <p:cNvGrpSpPr>
            <a:grpSpLocks/>
          </p:cNvGrpSpPr>
          <p:nvPr/>
        </p:nvGrpSpPr>
        <p:grpSpPr bwMode="auto">
          <a:xfrm>
            <a:off x="250825" y="1556049"/>
            <a:ext cx="8497888" cy="4536775"/>
            <a:chOff x="618" y="1627"/>
            <a:chExt cx="4802" cy="2121"/>
          </a:xfrm>
        </p:grpSpPr>
        <p:sp>
          <p:nvSpPr>
            <p:cNvPr id="24582" name="Text Box 27"/>
            <p:cNvSpPr txBox="1">
              <a:spLocks noChangeArrowheads="1"/>
            </p:cNvSpPr>
            <p:nvPr/>
          </p:nvSpPr>
          <p:spPr bwMode="auto">
            <a:xfrm>
              <a:off x="4691" y="3243"/>
              <a:ext cx="68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Rollback ok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报告</a:t>
              </a:r>
            </a:p>
          </p:txBody>
        </p:sp>
        <p:sp>
          <p:nvSpPr>
            <p:cNvPr id="24583" name="Text Box 28"/>
            <p:cNvSpPr txBox="1">
              <a:spLocks noChangeArrowheads="1"/>
            </p:cNvSpPr>
            <p:nvPr/>
          </p:nvSpPr>
          <p:spPr bwMode="auto">
            <a:xfrm>
              <a:off x="2367" y="2545"/>
              <a:ext cx="69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Dbms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发现错误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Text Box 29"/>
            <p:cNvSpPr txBox="1">
              <a:spLocks noChangeArrowheads="1"/>
            </p:cNvSpPr>
            <p:nvPr/>
          </p:nvSpPr>
          <p:spPr bwMode="auto">
            <a:xfrm>
              <a:off x="4691" y="1916"/>
              <a:ext cx="72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Commit ok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报告</a:t>
              </a:r>
            </a:p>
          </p:txBody>
        </p:sp>
        <p:sp>
          <p:nvSpPr>
            <p:cNvPr id="24585" name="Text Box 30"/>
            <p:cNvSpPr txBox="1">
              <a:spLocks noChangeArrowheads="1"/>
            </p:cNvSpPr>
            <p:nvPr/>
          </p:nvSpPr>
          <p:spPr bwMode="auto">
            <a:xfrm>
              <a:off x="3152" y="3226"/>
              <a:ext cx="6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Dbms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完成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rollback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工作</a:t>
              </a:r>
            </a:p>
          </p:txBody>
        </p:sp>
        <p:sp>
          <p:nvSpPr>
            <p:cNvPr id="24586" name="Text Box 31"/>
            <p:cNvSpPr txBox="1">
              <a:spLocks noChangeArrowheads="1"/>
            </p:cNvSpPr>
            <p:nvPr/>
          </p:nvSpPr>
          <p:spPr bwMode="auto">
            <a:xfrm>
              <a:off x="1066" y="3135"/>
              <a:ext cx="1378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1.Dbms</a:t>
              </a: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收到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rollback</a:t>
              </a: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指令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或者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2.Dbms</a:t>
              </a: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发现错误</a:t>
              </a:r>
            </a:p>
          </p:txBody>
        </p:sp>
        <p:sp>
          <p:nvSpPr>
            <p:cNvPr id="24587" name="Text Box 32"/>
            <p:cNvSpPr txBox="1">
              <a:spLocks noChangeArrowheads="1"/>
            </p:cNvSpPr>
            <p:nvPr/>
          </p:nvSpPr>
          <p:spPr bwMode="auto">
            <a:xfrm>
              <a:off x="3096" y="1905"/>
              <a:ext cx="68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Dbms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完成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Commit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工作</a:t>
              </a:r>
            </a:p>
          </p:txBody>
        </p:sp>
        <p:sp>
          <p:nvSpPr>
            <p:cNvPr id="24588" name="Text Box 33"/>
            <p:cNvSpPr txBox="1">
              <a:spLocks noChangeArrowheads="1"/>
            </p:cNvSpPr>
            <p:nvPr/>
          </p:nvSpPr>
          <p:spPr bwMode="auto">
            <a:xfrm>
              <a:off x="1616" y="2162"/>
              <a:ext cx="76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Dbms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收到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Commit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指令</a:t>
              </a:r>
            </a:p>
          </p:txBody>
        </p:sp>
        <p:sp>
          <p:nvSpPr>
            <p:cNvPr id="24589" name="Oval 34"/>
            <p:cNvSpPr>
              <a:spLocks noChangeArrowheads="1"/>
            </p:cNvSpPr>
            <p:nvPr/>
          </p:nvSpPr>
          <p:spPr bwMode="auto">
            <a:xfrm>
              <a:off x="703" y="2574"/>
              <a:ext cx="342" cy="2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Text Box 35"/>
            <p:cNvSpPr txBox="1">
              <a:spLocks noChangeArrowheads="1"/>
            </p:cNvSpPr>
            <p:nvPr/>
          </p:nvSpPr>
          <p:spPr bwMode="auto">
            <a:xfrm>
              <a:off x="932" y="1661"/>
              <a:ext cx="633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Begin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transaction</a:t>
              </a:r>
            </a:p>
          </p:txBody>
        </p:sp>
        <p:sp>
          <p:nvSpPr>
            <p:cNvPr id="24591" name="Oval 36"/>
            <p:cNvSpPr>
              <a:spLocks noChangeArrowheads="1"/>
            </p:cNvSpPr>
            <p:nvPr/>
          </p:nvSpPr>
          <p:spPr bwMode="auto">
            <a:xfrm>
              <a:off x="2413" y="1792"/>
              <a:ext cx="569" cy="6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部分</a:t>
              </a:r>
            </a:p>
            <a:p>
              <a:pPr algn="just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提交</a:t>
              </a:r>
            </a:p>
          </p:txBody>
        </p:sp>
        <p:sp>
          <p:nvSpPr>
            <p:cNvPr id="24592" name="Oval 37"/>
            <p:cNvSpPr>
              <a:spLocks noChangeArrowheads="1"/>
            </p:cNvSpPr>
            <p:nvPr/>
          </p:nvSpPr>
          <p:spPr bwMode="auto">
            <a:xfrm>
              <a:off x="932" y="2403"/>
              <a:ext cx="684" cy="6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活动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24593" name="Oval 38"/>
            <p:cNvSpPr>
              <a:spLocks noChangeArrowheads="1"/>
            </p:cNvSpPr>
            <p:nvPr/>
          </p:nvSpPr>
          <p:spPr bwMode="auto">
            <a:xfrm>
              <a:off x="2413" y="3096"/>
              <a:ext cx="683" cy="6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Failed</a:t>
              </a:r>
            </a:p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失败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状态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4" name="Oval 39"/>
            <p:cNvSpPr>
              <a:spLocks noChangeArrowheads="1"/>
            </p:cNvSpPr>
            <p:nvPr/>
          </p:nvSpPr>
          <p:spPr bwMode="auto">
            <a:xfrm>
              <a:off x="3894" y="1661"/>
              <a:ext cx="797" cy="7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提交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具备持久性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24595" name="Oval 40"/>
            <p:cNvSpPr>
              <a:spLocks noChangeArrowheads="1"/>
            </p:cNvSpPr>
            <p:nvPr/>
          </p:nvSpPr>
          <p:spPr bwMode="auto">
            <a:xfrm>
              <a:off x="3894" y="3096"/>
              <a:ext cx="797" cy="6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Aborted</a:t>
              </a:r>
            </a:p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中止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状态</a:t>
              </a:r>
            </a:p>
          </p:txBody>
        </p:sp>
        <p:sp>
          <p:nvSpPr>
            <p:cNvPr id="24596" name="Line 41"/>
            <p:cNvSpPr>
              <a:spLocks noChangeShapeType="1"/>
            </p:cNvSpPr>
            <p:nvPr/>
          </p:nvSpPr>
          <p:spPr bwMode="auto">
            <a:xfrm flipV="1">
              <a:off x="1502" y="2183"/>
              <a:ext cx="911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42"/>
            <p:cNvSpPr>
              <a:spLocks noChangeShapeType="1"/>
            </p:cNvSpPr>
            <p:nvPr/>
          </p:nvSpPr>
          <p:spPr bwMode="auto">
            <a:xfrm>
              <a:off x="1502" y="2966"/>
              <a:ext cx="911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43"/>
            <p:cNvSpPr>
              <a:spLocks noChangeShapeType="1"/>
            </p:cNvSpPr>
            <p:nvPr/>
          </p:nvSpPr>
          <p:spPr bwMode="auto">
            <a:xfrm>
              <a:off x="2982" y="205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44"/>
            <p:cNvSpPr>
              <a:spLocks noChangeShapeType="1"/>
            </p:cNvSpPr>
            <p:nvPr/>
          </p:nvSpPr>
          <p:spPr bwMode="auto">
            <a:xfrm>
              <a:off x="3096" y="3357"/>
              <a:ext cx="7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45"/>
            <p:cNvSpPr>
              <a:spLocks noChangeShapeType="1"/>
            </p:cNvSpPr>
            <p:nvPr/>
          </p:nvSpPr>
          <p:spPr bwMode="auto">
            <a:xfrm>
              <a:off x="2699" y="2432"/>
              <a:ext cx="0" cy="6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46"/>
            <p:cNvSpPr>
              <a:spLocks noChangeShapeType="1"/>
            </p:cNvSpPr>
            <p:nvPr/>
          </p:nvSpPr>
          <p:spPr bwMode="auto">
            <a:xfrm>
              <a:off x="1274" y="1627"/>
              <a:ext cx="0" cy="7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47"/>
            <p:cNvSpPr>
              <a:spLocks noChangeShapeType="1"/>
            </p:cNvSpPr>
            <p:nvPr/>
          </p:nvSpPr>
          <p:spPr bwMode="auto">
            <a:xfrm>
              <a:off x="818" y="2835"/>
              <a:ext cx="1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Text Box 48"/>
            <p:cNvSpPr txBox="1">
              <a:spLocks noChangeArrowheads="1"/>
            </p:cNvSpPr>
            <p:nvPr/>
          </p:nvSpPr>
          <p:spPr bwMode="auto">
            <a:xfrm>
              <a:off x="618" y="2570"/>
              <a:ext cx="2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sql</a:t>
              </a:r>
            </a:p>
          </p:txBody>
        </p:sp>
        <p:sp>
          <p:nvSpPr>
            <p:cNvPr id="24604" name="Line 49"/>
            <p:cNvSpPr>
              <a:spLocks noChangeShapeType="1"/>
            </p:cNvSpPr>
            <p:nvPr/>
          </p:nvSpPr>
          <p:spPr bwMode="auto">
            <a:xfrm>
              <a:off x="4691" y="3357"/>
              <a:ext cx="5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50"/>
            <p:cNvSpPr>
              <a:spLocks noChangeShapeType="1"/>
            </p:cNvSpPr>
            <p:nvPr/>
          </p:nvSpPr>
          <p:spPr bwMode="auto">
            <a:xfrm>
              <a:off x="4694" y="2069"/>
              <a:ext cx="5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0D1085-8EE4-481E-BE9C-0CF82E638CF6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事务的语义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事务的语义由用户决定</a:t>
            </a:r>
          </a:p>
          <a:p>
            <a:pPr lvl="1" eaLnBrk="1" hangingPunct="1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、张三去上海谈判，需要定机票、宾馆和会议室。</a:t>
            </a:r>
          </a:p>
          <a:p>
            <a:pPr lvl="1" eaLnBrk="1" hangingPunct="1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、张三和李四分别从北京和天津去上海参加会议，需要预定机票和宾馆。</a:t>
            </a:r>
          </a:p>
          <a:p>
            <a:pPr lvl="1" eaLnBrk="1" hangingPunct="1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、张三和李四分别从北京和天津去上海会面，需要订机票和宾馆。</a:t>
            </a:r>
          </a:p>
          <a:p>
            <a:pPr eaLnBrk="1" hangingPunct="1"/>
            <a:r>
              <a:rPr lang="zh-CN" altLang="en-US" dirty="0"/>
              <a:t>上述三个实例如何定义事务？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事务的读和写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事务运用以下两个操作访问数据：</a:t>
            </a:r>
            <a:endParaRPr lang="en-US" altLang="zh-CN" dirty="0"/>
          </a:p>
          <a:p>
            <a:pPr lvl="1"/>
            <a:r>
              <a:rPr lang="en-US" altLang="zh-CN" dirty="0"/>
              <a:t>read(X)</a:t>
            </a:r>
            <a:r>
              <a:rPr lang="zh-CN" altLang="en-US" dirty="0"/>
              <a:t>：从数据库把数据项</a:t>
            </a:r>
            <a:r>
              <a:rPr lang="en-US" altLang="zh-CN" dirty="0"/>
              <a:t>X</a:t>
            </a:r>
            <a:r>
              <a:rPr lang="zh-CN" altLang="en-US" dirty="0"/>
              <a:t>传送到执行</a:t>
            </a:r>
            <a:r>
              <a:rPr lang="en-US" altLang="zh-CN" dirty="0"/>
              <a:t>read</a:t>
            </a:r>
            <a:r>
              <a:rPr lang="zh-CN" altLang="en-US" dirty="0"/>
              <a:t>操作的事务的局部缓冲区</a:t>
            </a:r>
            <a:r>
              <a:rPr lang="en-US" altLang="zh-CN" dirty="0"/>
              <a:t>(</a:t>
            </a:r>
            <a:r>
              <a:rPr lang="zh-CN" altLang="en-US" dirty="0"/>
              <a:t>缓冲区在主存中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Write(X)</a:t>
            </a:r>
            <a:r>
              <a:rPr lang="zh-CN" altLang="en-US" dirty="0"/>
              <a:t>：从执行</a:t>
            </a:r>
            <a:r>
              <a:rPr lang="en-US" altLang="zh-CN" dirty="0"/>
              <a:t>write</a:t>
            </a:r>
            <a:r>
              <a:rPr lang="zh-CN" altLang="en-US" dirty="0"/>
              <a:t>操作的事务的局部缓冲区把数据项</a:t>
            </a:r>
            <a:r>
              <a:rPr lang="en-US" altLang="zh-CN" dirty="0"/>
              <a:t>X</a:t>
            </a:r>
            <a:r>
              <a:rPr lang="zh-CN" altLang="en-US" dirty="0"/>
              <a:t>传回数据库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特别注意：在实际数据库系统中，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  <a:r>
              <a:rPr lang="zh-CN" altLang="en-US" dirty="0">
                <a:solidFill>
                  <a:srgbClr val="FF0000"/>
                </a:solidFill>
              </a:rPr>
              <a:t>操作不一定立即更新磁盘上的数据；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  <a:r>
              <a:rPr lang="zh-CN" altLang="en-US" dirty="0">
                <a:solidFill>
                  <a:srgbClr val="FF0000"/>
                </a:solidFill>
              </a:rPr>
              <a:t>操作的结果可以临时存储在内存中，以后再写到磁盘上，当前假设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  <a:r>
              <a:rPr lang="zh-CN" altLang="en-US" dirty="0">
                <a:solidFill>
                  <a:srgbClr val="FF0000"/>
                </a:solidFill>
              </a:rPr>
              <a:t>操作立即更新数据库，在“恢复系统”章节再进行讨论</a:t>
            </a:r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0D1085-8EE4-481E-BE9C-0CF82E638CF6}" type="slidenum">
              <a:rPr kumimoji="0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63242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2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9"/>
</p:tagLst>
</file>

<file path=ppt/theme/theme1.xml><?xml version="1.0" encoding="utf-8"?>
<a:theme xmlns:a="http://schemas.openxmlformats.org/drawingml/2006/main" name="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2075" tIns="46038" rIns="92075" bIns="46038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2075" tIns="46038" rIns="92075" bIns="46038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C:\www\Microsoft Office\Templates\演示文稿\个人主页 (标准).pot</Template>
  <TotalTime>2166</TotalTime>
  <Words>4565</Words>
  <Application>Microsoft Office PowerPoint</Application>
  <PresentationFormat>全屏显示(4:3)</PresentationFormat>
  <Paragraphs>763</Paragraphs>
  <Slides>48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黑体</vt:lpstr>
      <vt:lpstr>华文新魏</vt:lpstr>
      <vt:lpstr>楷体_GB2312</vt:lpstr>
      <vt:lpstr>宋体</vt:lpstr>
      <vt:lpstr>Arial</vt:lpstr>
      <vt:lpstr>Tahoma</vt:lpstr>
      <vt:lpstr>Times New Roman</vt:lpstr>
      <vt:lpstr>Wingdings</vt:lpstr>
      <vt:lpstr>个人主页 (标准)</vt:lpstr>
      <vt:lpstr>PowerPoint 演示文稿</vt:lpstr>
      <vt:lpstr>提纲</vt:lpstr>
      <vt:lpstr>事务概念</vt:lpstr>
      <vt:lpstr>事务概念</vt:lpstr>
      <vt:lpstr>事务概念</vt:lpstr>
      <vt:lpstr>事务概念</vt:lpstr>
      <vt:lpstr>事务状态图</vt:lpstr>
      <vt:lpstr>事务的语义</vt:lpstr>
      <vt:lpstr>事务的读和写</vt:lpstr>
      <vt:lpstr>并发执行</vt:lpstr>
      <vt:lpstr>并发操作带来的数据不一致性</vt:lpstr>
      <vt:lpstr>丢失数据</vt:lpstr>
      <vt:lpstr>不可重复读</vt:lpstr>
      <vt:lpstr>三类不可重复读</vt:lpstr>
      <vt:lpstr>读“脏”数据</vt:lpstr>
      <vt:lpstr>事务调度(Schedule)</vt:lpstr>
      <vt:lpstr>事务调度</vt:lpstr>
      <vt:lpstr>事务调度</vt:lpstr>
      <vt:lpstr>事务调度</vt:lpstr>
      <vt:lpstr>事务调度</vt:lpstr>
      <vt:lpstr>事务调度</vt:lpstr>
      <vt:lpstr>事务调度</vt:lpstr>
      <vt:lpstr>可串行化(Serializability)</vt:lpstr>
      <vt:lpstr>冲突可串行化</vt:lpstr>
      <vt:lpstr>冲突可串行化</vt:lpstr>
      <vt:lpstr>冲突可串行化</vt:lpstr>
      <vt:lpstr>冲突可串行化</vt:lpstr>
      <vt:lpstr>冲突可串行化</vt:lpstr>
      <vt:lpstr>可串行化判定(Testing for Serializability)</vt:lpstr>
      <vt:lpstr>可串行化判定示例</vt:lpstr>
      <vt:lpstr>可串行化判定</vt:lpstr>
      <vt:lpstr>可串行化判定</vt:lpstr>
      <vt:lpstr>冲突可串行化判定示例</vt:lpstr>
      <vt:lpstr>可恢复性</vt:lpstr>
      <vt:lpstr>可恢复性</vt:lpstr>
      <vt:lpstr>事务隔离性级别</vt:lpstr>
      <vt:lpstr>事务隔离性级别</vt:lpstr>
      <vt:lpstr>事务隔离性级别</vt:lpstr>
      <vt:lpstr>事务隔离性级别</vt:lpstr>
      <vt:lpstr>事务隔离性级别</vt:lpstr>
      <vt:lpstr>事务隔离性级别</vt:lpstr>
      <vt:lpstr>事务隔离性级别</vt:lpstr>
      <vt:lpstr>事务隔离性级别</vt:lpstr>
      <vt:lpstr>事务隔离性级别</vt:lpstr>
      <vt:lpstr>事务隔离性级别</vt:lpstr>
      <vt:lpstr>隔离性与读取现象</vt:lpstr>
      <vt:lpstr>隔离级别实现</vt:lpstr>
      <vt:lpstr>事务的SQL语句表示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lh</dc:creator>
  <cp:lastModifiedBy>贾 星宇</cp:lastModifiedBy>
  <cp:revision>692</cp:revision>
  <dcterms:created xsi:type="dcterms:W3CDTF">2018-06-17T06:18:41Z</dcterms:created>
  <dcterms:modified xsi:type="dcterms:W3CDTF">2022-06-24T12:53:18Z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