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32"/>
  </p:notesMasterIdLst>
  <p:handoutMasterIdLst>
    <p:handoutMasterId r:id="rId133"/>
  </p:handoutMasterIdLst>
  <p:sldIdLst>
    <p:sldId id="257" r:id="rId2"/>
    <p:sldId id="296" r:id="rId3"/>
    <p:sldId id="372" r:id="rId4"/>
    <p:sldId id="374" r:id="rId5"/>
    <p:sldId id="375" r:id="rId6"/>
    <p:sldId id="376" r:id="rId7"/>
    <p:sldId id="378" r:id="rId8"/>
    <p:sldId id="379" r:id="rId9"/>
    <p:sldId id="381" r:id="rId10"/>
    <p:sldId id="541" r:id="rId11"/>
    <p:sldId id="383" r:id="rId12"/>
    <p:sldId id="384" r:id="rId13"/>
    <p:sldId id="385" r:id="rId14"/>
    <p:sldId id="386" r:id="rId15"/>
    <p:sldId id="510" r:id="rId16"/>
    <p:sldId id="388" r:id="rId17"/>
    <p:sldId id="389" r:id="rId18"/>
    <p:sldId id="503" r:id="rId19"/>
    <p:sldId id="391" r:id="rId20"/>
    <p:sldId id="392" r:id="rId21"/>
    <p:sldId id="393" r:id="rId22"/>
    <p:sldId id="394" r:id="rId23"/>
    <p:sldId id="395" r:id="rId24"/>
    <p:sldId id="396" r:id="rId25"/>
    <p:sldId id="397" r:id="rId26"/>
    <p:sldId id="398" r:id="rId27"/>
    <p:sldId id="399" r:id="rId28"/>
    <p:sldId id="400" r:id="rId29"/>
    <p:sldId id="615" r:id="rId30"/>
    <p:sldId id="616" r:id="rId31"/>
    <p:sldId id="617" r:id="rId32"/>
    <p:sldId id="618" r:id="rId33"/>
    <p:sldId id="623" r:id="rId34"/>
    <p:sldId id="624" r:id="rId35"/>
    <p:sldId id="622" r:id="rId36"/>
    <p:sldId id="565" r:id="rId37"/>
    <p:sldId id="566" r:id="rId38"/>
    <p:sldId id="567" r:id="rId39"/>
    <p:sldId id="568" r:id="rId40"/>
    <p:sldId id="569" r:id="rId41"/>
    <p:sldId id="570" r:id="rId42"/>
    <p:sldId id="571" r:id="rId43"/>
    <p:sldId id="572" r:id="rId44"/>
    <p:sldId id="573" r:id="rId45"/>
    <p:sldId id="574" r:id="rId46"/>
    <p:sldId id="575" r:id="rId47"/>
    <p:sldId id="576" r:id="rId48"/>
    <p:sldId id="577" r:id="rId49"/>
    <p:sldId id="578" r:id="rId50"/>
    <p:sldId id="625" r:id="rId51"/>
    <p:sldId id="579" r:id="rId52"/>
    <p:sldId id="471" r:id="rId53"/>
    <p:sldId id="472" r:id="rId54"/>
    <p:sldId id="473" r:id="rId55"/>
    <p:sldId id="474" r:id="rId56"/>
    <p:sldId id="475" r:id="rId57"/>
    <p:sldId id="476" r:id="rId58"/>
    <p:sldId id="477" r:id="rId59"/>
    <p:sldId id="478" r:id="rId60"/>
    <p:sldId id="408" r:id="rId61"/>
    <p:sldId id="409" r:id="rId62"/>
    <p:sldId id="410" r:id="rId63"/>
    <p:sldId id="411" r:id="rId64"/>
    <p:sldId id="412" r:id="rId65"/>
    <p:sldId id="414" r:id="rId66"/>
    <p:sldId id="416" r:id="rId67"/>
    <p:sldId id="417" r:id="rId68"/>
    <p:sldId id="418" r:id="rId69"/>
    <p:sldId id="419" r:id="rId70"/>
    <p:sldId id="420" r:id="rId71"/>
    <p:sldId id="421" r:id="rId72"/>
    <p:sldId id="422" r:id="rId73"/>
    <p:sldId id="423" r:id="rId74"/>
    <p:sldId id="424" r:id="rId75"/>
    <p:sldId id="425" r:id="rId76"/>
    <p:sldId id="426" r:id="rId77"/>
    <p:sldId id="564" r:id="rId78"/>
    <p:sldId id="626" r:id="rId79"/>
    <p:sldId id="627" r:id="rId80"/>
    <p:sldId id="628" r:id="rId81"/>
    <p:sldId id="629" r:id="rId82"/>
    <p:sldId id="630" r:id="rId83"/>
    <p:sldId id="631" r:id="rId84"/>
    <p:sldId id="632" r:id="rId85"/>
    <p:sldId id="633" r:id="rId86"/>
    <p:sldId id="634" r:id="rId87"/>
    <p:sldId id="590" r:id="rId88"/>
    <p:sldId id="591" r:id="rId89"/>
    <p:sldId id="592" r:id="rId90"/>
    <p:sldId id="593" r:id="rId91"/>
    <p:sldId id="594" r:id="rId92"/>
    <p:sldId id="595" r:id="rId93"/>
    <p:sldId id="596" r:id="rId94"/>
    <p:sldId id="597" r:id="rId95"/>
    <p:sldId id="504" r:id="rId96"/>
    <p:sldId id="505" r:id="rId97"/>
    <p:sldId id="506" r:id="rId98"/>
    <p:sldId id="507" r:id="rId99"/>
    <p:sldId id="508" r:id="rId100"/>
    <p:sldId id="509" r:id="rId101"/>
    <p:sldId id="561" r:id="rId102"/>
    <p:sldId id="560" r:id="rId103"/>
    <p:sldId id="562" r:id="rId104"/>
    <p:sldId id="441" r:id="rId105"/>
    <p:sldId id="442" r:id="rId106"/>
    <p:sldId id="443" r:id="rId107"/>
    <p:sldId id="444" r:id="rId108"/>
    <p:sldId id="445" r:id="rId109"/>
    <p:sldId id="446" r:id="rId110"/>
    <p:sldId id="448" r:id="rId111"/>
    <p:sldId id="449" r:id="rId112"/>
    <p:sldId id="542" r:id="rId113"/>
    <p:sldId id="545" r:id="rId114"/>
    <p:sldId id="546" r:id="rId115"/>
    <p:sldId id="598" r:id="rId116"/>
    <p:sldId id="606" r:id="rId117"/>
    <p:sldId id="599" r:id="rId118"/>
    <p:sldId id="600" r:id="rId119"/>
    <p:sldId id="601" r:id="rId120"/>
    <p:sldId id="602" r:id="rId121"/>
    <p:sldId id="603" r:id="rId122"/>
    <p:sldId id="604" r:id="rId123"/>
    <p:sldId id="605" r:id="rId124"/>
    <p:sldId id="607" r:id="rId125"/>
    <p:sldId id="608" r:id="rId126"/>
    <p:sldId id="609" r:id="rId127"/>
    <p:sldId id="610" r:id="rId128"/>
    <p:sldId id="611" r:id="rId129"/>
    <p:sldId id="612" r:id="rId130"/>
    <p:sldId id="613" r:id="rId131"/>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482" autoAdjust="0"/>
  </p:normalViewPr>
  <p:slideViewPr>
    <p:cSldViewPr>
      <p:cViewPr varScale="1">
        <p:scale>
          <a:sx n="79" d="100"/>
          <a:sy n="79" d="100"/>
        </p:scale>
        <p:origin x="132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8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endParaRPr lang="zh-CN" altLang="en-US"/>
          </a:p>
        </p:txBody>
      </p:sp>
      <p:sp>
        <p:nvSpPr>
          <p:cNvPr id="50179"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fld id="{38122593-DA05-4CB5-B692-821EEE74100B}" type="datetime3">
              <a:rPr lang="zh-CN" altLang="en-US" smtClean="0"/>
              <a:t>2023年5月24日星期三</a:t>
            </a:fld>
            <a:endParaRPr lang="en-US" altLang="zh-CN"/>
          </a:p>
        </p:txBody>
      </p:sp>
      <p:sp>
        <p:nvSpPr>
          <p:cNvPr id="50180"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r>
              <a:rPr lang="zh-CN" altLang="en-US"/>
              <a:t>前言</a:t>
            </a:r>
            <a:endParaRPr lang="en-US" altLang="zh-CN"/>
          </a:p>
        </p:txBody>
      </p:sp>
      <p:sp>
        <p:nvSpPr>
          <p:cNvPr id="50181"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kumimoji="1" sz="1200" smtClean="0">
                <a:latin typeface="Tahoma" panose="020B0604030504040204" pitchFamily="34" charset="0"/>
              </a:defRPr>
            </a:lvl1pPr>
          </a:lstStyle>
          <a:p>
            <a:pPr>
              <a:defRPr/>
            </a:pPr>
            <a:fld id="{255BC27E-9651-4E77-8CA2-309DE9F321F7}" type="slidenum">
              <a:rPr lang="zh-CN" altLang="en-US"/>
              <a:pPr>
                <a:defRPr/>
              </a:pPr>
              <a:t>‹#›</a:t>
            </a:fld>
            <a:endParaRPr lang="en-US" altLang="zh-CN"/>
          </a:p>
        </p:txBody>
      </p:sp>
    </p:spTree>
    <p:extLst>
      <p:ext uri="{BB962C8B-B14F-4D97-AF65-F5344CB8AC3E}">
        <p14:creationId xmlns:p14="http://schemas.microsoft.com/office/powerpoint/2010/main" val="2969240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endParaRPr lang="zh-CN" altLang="en-US"/>
          </a:p>
        </p:txBody>
      </p:sp>
      <p:sp>
        <p:nvSpPr>
          <p:cNvPr id="38915"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fld id="{F8A0BC20-47ED-46D9-87C6-D4884965E2C8}" type="datetime3">
              <a:rPr lang="zh-CN" altLang="en-US" smtClean="0"/>
              <a:t>2023年5月24日星期三</a:t>
            </a:fld>
            <a:endParaRPr lang="en-US" altLang="zh-CN"/>
          </a:p>
        </p:txBody>
      </p:sp>
      <p:sp>
        <p:nvSpPr>
          <p:cNvPr id="14340"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non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spcBef>
                <a:spcPct val="0"/>
              </a:spcBef>
              <a:buFontTx/>
              <a:buNone/>
              <a:defRPr kumimoji="1" sz="1200">
                <a:latin typeface="Tahoma" panose="020B0604030504040204" pitchFamily="34" charset="0"/>
                <a:ea typeface="宋体" panose="02010600030101010101" pitchFamily="2" charset="-122"/>
              </a:defRPr>
            </a:lvl1pPr>
          </a:lstStyle>
          <a:p>
            <a:pPr>
              <a:defRPr/>
            </a:pPr>
            <a:r>
              <a:rPr lang="zh-CN" altLang="en-US"/>
              <a:t>前言</a:t>
            </a:r>
            <a:endParaRPr lang="en-US" altLang="zh-CN"/>
          </a:p>
        </p:txBody>
      </p:sp>
      <p:sp>
        <p:nvSpPr>
          <p:cNvPr id="38919"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kumimoji="1" sz="1200" smtClean="0">
                <a:latin typeface="Tahoma" panose="020B0604030504040204" pitchFamily="34" charset="0"/>
              </a:defRPr>
            </a:lvl1pPr>
          </a:lstStyle>
          <a:p>
            <a:pPr>
              <a:defRPr/>
            </a:pPr>
            <a:fld id="{76682D5A-197A-49BF-8692-D7C3AE6BCEEA}" type="slidenum">
              <a:rPr lang="zh-CN" altLang="en-US"/>
              <a:pPr>
                <a:defRPr/>
              </a:pPr>
              <a:t>‹#›</a:t>
            </a:fld>
            <a:endParaRPr lang="en-US" altLang="zh-CN"/>
          </a:p>
        </p:txBody>
      </p:sp>
    </p:spTree>
    <p:extLst>
      <p:ext uri="{BB962C8B-B14F-4D97-AF65-F5344CB8AC3E}">
        <p14:creationId xmlns:p14="http://schemas.microsoft.com/office/powerpoint/2010/main" val="227117136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92831AF-A32D-46AF-B4E6-5DA48E09798D}" type="datetime3">
              <a:rPr kumimoji="0" lang="zh-CN" altLang="en-US" sz="1200" smtClean="0">
                <a:latin typeface="Tahoma" panose="020B0604030504040204" pitchFamily="34" charset="0"/>
              </a:rPr>
              <a:t>2023年5月24日星期三</a:t>
            </a:fld>
            <a:endParaRPr kumimoji="0" lang="zh-CN" altLang="en-US" sz="1200">
              <a:latin typeface="Tahoma" panose="020B0604030504040204" pitchFamily="34" charset="0"/>
            </a:endParaRPr>
          </a:p>
        </p:txBody>
      </p:sp>
      <p:sp>
        <p:nvSpPr>
          <p:cNvPr id="17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0" lang="zh-CN" altLang="en-US" sz="1200">
                <a:latin typeface="Tahoma" panose="020B0604030504040204" pitchFamily="34" charset="0"/>
              </a:rPr>
              <a:t>前言</a:t>
            </a:r>
            <a:endParaRPr kumimoji="0" lang="en-US" altLang="zh-CN" sz="1200">
              <a:latin typeface="Tahoma" panose="020B0604030504040204" pitchFamily="34" charset="0"/>
            </a:endParaRPr>
          </a:p>
        </p:txBody>
      </p:sp>
      <p:sp>
        <p:nvSpPr>
          <p:cNvPr id="17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FF59674-8CB1-48BC-8FE4-D68B835528B2}" type="slidenum">
              <a:rPr kumimoji="0" lang="zh-CN" altLang="en-US" sz="1200">
                <a:latin typeface="Tahoma" panose="020B0604030504040204" pitchFamily="34" charset="0"/>
              </a:rPr>
              <a:pPr/>
              <a:t>1</a:t>
            </a:fld>
            <a:endParaRPr kumimoji="0" lang="zh-CN" altLang="en-US" sz="1200">
              <a:latin typeface="Tahoma" panose="020B0604030504040204" pitchFamily="34" charset="0"/>
            </a:endParaRPr>
          </a:p>
        </p:txBody>
      </p:sp>
      <p:sp>
        <p:nvSpPr>
          <p:cNvPr id="17413" name="Rectangle 2"/>
          <p:cNvSpPr>
            <a:spLocks noGrp="1" noRot="1" noChangeAspect="1" noChangeArrowheads="1" noTextEdit="1"/>
          </p:cNvSpPr>
          <p:nvPr>
            <p:ph type="sldImg" idx="4294967295"/>
          </p:nvPr>
        </p:nvSpPr>
        <p:spPr>
          <a:ln/>
        </p:spPr>
      </p:sp>
      <p:sp>
        <p:nvSpPr>
          <p:cNvPr id="17414"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410803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7B2F3B5C-5E18-4E1D-94AA-B90CB43D2B50}" type="datetime3">
              <a:rPr lang="zh-CN" altLang="en-US" smtClean="0"/>
              <a:t>2023年5月24日星期三</a:t>
            </a:fld>
            <a:endParaRPr lang="en-US" altLang="zh-CN"/>
          </a:p>
        </p:txBody>
      </p:sp>
    </p:spTree>
    <p:extLst>
      <p:ext uri="{BB962C8B-B14F-4D97-AF65-F5344CB8AC3E}">
        <p14:creationId xmlns:p14="http://schemas.microsoft.com/office/powerpoint/2010/main" val="179266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p>
          <a:p>
            <a:endParaRPr lang="zh-CN" altLang="en-US" dirty="0"/>
          </a:p>
        </p:txBody>
      </p:sp>
      <p:sp>
        <p:nvSpPr>
          <p:cNvPr id="4" name="日期占位符 3"/>
          <p:cNvSpPr>
            <a:spLocks noGrp="1"/>
          </p:cNvSpPr>
          <p:nvPr>
            <p:ph type="dt" idx="10"/>
          </p:nvPr>
        </p:nvSpPr>
        <p:spPr/>
        <p:txBody>
          <a:bodyPr/>
          <a:lstStyle/>
          <a:p>
            <a:pPr>
              <a:defRPr/>
            </a:pPr>
            <a:fld id="{BFB013FC-8BDF-41AC-9E89-0FF9AB173324}" type="datetime3">
              <a:rPr lang="zh-CN" altLang="en-US" smtClean="0"/>
              <a:t>2023年5月24日星期三</a:t>
            </a:fld>
            <a:endParaRPr lang="en-US" altLang="zh-CN"/>
          </a:p>
        </p:txBody>
      </p:sp>
    </p:spTree>
    <p:extLst>
      <p:ext uri="{BB962C8B-B14F-4D97-AF65-F5344CB8AC3E}">
        <p14:creationId xmlns:p14="http://schemas.microsoft.com/office/powerpoint/2010/main" val="1612110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p>
        </p:txBody>
      </p:sp>
      <p:sp>
        <p:nvSpPr>
          <p:cNvPr id="4" name="日期占位符 3"/>
          <p:cNvSpPr>
            <a:spLocks noGrp="1"/>
          </p:cNvSpPr>
          <p:nvPr>
            <p:ph type="dt" idx="10"/>
          </p:nvPr>
        </p:nvSpPr>
        <p:spPr/>
        <p:txBody>
          <a:bodyPr/>
          <a:lstStyle/>
          <a:p>
            <a:pPr>
              <a:defRPr/>
            </a:pPr>
            <a:fld id="{092511AA-FC73-4965-810D-9D7C105D42C3}" type="datetime3">
              <a:rPr lang="zh-CN" altLang="en-US" smtClean="0"/>
              <a:t>2023年5月24日星期三</a:t>
            </a:fld>
            <a:endParaRPr lang="en-US" altLang="zh-CN"/>
          </a:p>
        </p:txBody>
      </p:sp>
    </p:spTree>
    <p:extLst>
      <p:ext uri="{BB962C8B-B14F-4D97-AF65-F5344CB8AC3E}">
        <p14:creationId xmlns:p14="http://schemas.microsoft.com/office/powerpoint/2010/main" val="772197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D972F95E-67C2-4B7C-8AC3-9DEDE4C47EDC}" type="datetime3">
              <a:rPr lang="zh-CN" altLang="en-US" smtClean="0"/>
              <a:t>2023年5月24日星期三</a:t>
            </a:fld>
            <a:endParaRPr lang="en-US" altLang="zh-CN"/>
          </a:p>
        </p:txBody>
      </p:sp>
    </p:spTree>
    <p:extLst>
      <p:ext uri="{BB962C8B-B14F-4D97-AF65-F5344CB8AC3E}">
        <p14:creationId xmlns:p14="http://schemas.microsoft.com/office/powerpoint/2010/main" val="338451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ChangeArrowheads="1" noTextEdit="1"/>
          </p:cNvSpPr>
          <p:nvPr>
            <p:ph type="sldImg" idx="4294967295"/>
          </p:nvPr>
        </p:nvSpPr>
        <p:spPr>
          <a:ln/>
        </p:spPr>
      </p:sp>
      <p:sp>
        <p:nvSpPr>
          <p:cNvPr id="142339" name="文本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42340"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9C57BE8-CC64-443C-8016-B62F671939EF}" type="datetime3">
              <a:rPr lang="zh-CN" altLang="en-US" sz="1200" smtClean="0">
                <a:latin typeface="Tahoma" panose="020B0604030504040204" pitchFamily="34" charset="0"/>
              </a:rPr>
              <a:t>2023年5月24日星期三</a:t>
            </a:fld>
            <a:endParaRPr lang="en-US" altLang="zh-CN" sz="1200">
              <a:latin typeface="Tahoma" panose="020B0604030504040204" pitchFamily="34" charset="0"/>
            </a:endParaRPr>
          </a:p>
        </p:txBody>
      </p:sp>
    </p:spTree>
    <p:extLst>
      <p:ext uri="{BB962C8B-B14F-4D97-AF65-F5344CB8AC3E}">
        <p14:creationId xmlns:p14="http://schemas.microsoft.com/office/powerpoint/2010/main" val="103156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203544A5-31A3-4A68-95E1-66671DC1E68A}" type="datetime3">
              <a:rPr lang="zh-CN" altLang="en-US" smtClean="0"/>
              <a:t>2023年5月24日星期三</a:t>
            </a:fld>
            <a:endParaRPr lang="en-US" altLang="zh-CN"/>
          </a:p>
        </p:txBody>
      </p:sp>
    </p:spTree>
    <p:extLst>
      <p:ext uri="{BB962C8B-B14F-4D97-AF65-F5344CB8AC3E}">
        <p14:creationId xmlns:p14="http://schemas.microsoft.com/office/powerpoint/2010/main" val="126775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4F5C7A12-E005-42D4-8BFB-B9CC1A2D5423}" type="slidenum">
              <a:rPr kumimoji="0" lang="en-US" altLang="zh-CN" sz="1200">
                <a:latin typeface="Tahoma" panose="020B0604030504040204" pitchFamily="34" charset="0"/>
              </a:rPr>
              <a:pPr/>
              <a:t>110</a:t>
            </a:fld>
            <a:endParaRPr kumimoji="0" lang="en-US" altLang="zh-CN" sz="1200">
              <a:latin typeface="Tahoma" panose="020B0604030504040204" pitchFamily="34" charset="0"/>
            </a:endParaRPr>
          </a:p>
        </p:txBody>
      </p:sp>
      <p:sp>
        <p:nvSpPr>
          <p:cNvPr id="151555" name="Rectangle 2"/>
          <p:cNvSpPr>
            <a:spLocks noGrp="1" noRot="1" noChangeAspect="1" noChangeArrowheads="1" noTextEdit="1"/>
          </p:cNvSpPr>
          <p:nvPr>
            <p:ph type="sldImg" idx="4294967295"/>
          </p:nvPr>
        </p:nvSpPr>
        <p:spPr>
          <a:ln/>
        </p:spPr>
      </p:sp>
      <p:sp>
        <p:nvSpPr>
          <p:cNvPr id="151556"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1313841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B9DB64DB-355D-42EE-A1FF-6727714B7CD2}" type="datetime3">
              <a:rPr lang="zh-CN" altLang="en-US" smtClean="0"/>
              <a:t>2023年5月24日星期三</a:t>
            </a:fld>
            <a:endParaRPr lang="en-US" altLang="zh-CN"/>
          </a:p>
        </p:txBody>
      </p:sp>
    </p:spTree>
    <p:extLst>
      <p:ext uri="{BB962C8B-B14F-4D97-AF65-F5344CB8AC3E}">
        <p14:creationId xmlns:p14="http://schemas.microsoft.com/office/powerpoint/2010/main" val="1265223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F8A0BC20-47ED-46D9-87C6-D4884965E2C8}" type="datetime3">
              <a:rPr lang="zh-CN" altLang="en-US" smtClean="0"/>
              <a:t>2023年5月24日星期三</a:t>
            </a:fld>
            <a:endParaRPr lang="en-US" altLang="zh-CN"/>
          </a:p>
        </p:txBody>
      </p:sp>
    </p:spTree>
    <p:extLst>
      <p:ext uri="{BB962C8B-B14F-4D97-AF65-F5344CB8AC3E}">
        <p14:creationId xmlns:p14="http://schemas.microsoft.com/office/powerpoint/2010/main" val="273867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p:spPr>
      </p:sp>
      <p:sp>
        <p:nvSpPr>
          <p:cNvPr id="93187" name="备注占位符 2"/>
          <p:cNvSpPr>
            <a:spLocks noGrp="1" noChangeArrowheads="1"/>
          </p:cNvSpPr>
          <p:nvPr>
            <p:ph type="body" idx="4294967295"/>
          </p:nvPr>
        </p:nvSpPr>
        <p:spPr/>
        <p:txBody>
          <a:bodyPr>
            <a:prstTxWarp prst="textNoShape">
              <a:avLst/>
            </a:prstTxWarp>
          </a:bodyPr>
          <a:lstStyle/>
          <a:p>
            <a:endParaRPr lang="zh-CN" altLang="en-US" dirty="0">
              <a:solidFill>
                <a:schemeClr val="bg2"/>
              </a:solidFill>
              <a:latin typeface="Arial" panose="020B0604020202020204" pitchFamily="34" charset="0"/>
              <a:ea typeface="华文新魏" panose="02010800040101010101" pitchFamily="2" charset="-122"/>
            </a:endParaRPr>
          </a:p>
        </p:txBody>
      </p:sp>
      <p:sp>
        <p:nvSpPr>
          <p:cNvPr id="931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E2FB8F9-6D00-436E-BDB1-91CD66327690}" type="slidenum">
              <a:rPr kumimoji="0" lang="en-US" altLang="zh-CN" sz="1200">
                <a:latin typeface="Tahoma" panose="020B0604030504040204" pitchFamily="34" charset="0"/>
              </a:rPr>
              <a:pPr/>
              <a:t>20</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61992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25D4010A-AFAA-4495-99CF-CB04C4A60308}" type="datetime3">
              <a:rPr lang="zh-CN" altLang="en-US" smtClean="0"/>
              <a:t>2023年5月24日星期三</a:t>
            </a:fld>
            <a:endParaRPr lang="en-US" altLang="zh-CN"/>
          </a:p>
        </p:txBody>
      </p:sp>
    </p:spTree>
    <p:extLst>
      <p:ext uri="{BB962C8B-B14F-4D97-AF65-F5344CB8AC3E}">
        <p14:creationId xmlns:p14="http://schemas.microsoft.com/office/powerpoint/2010/main" val="87241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1999EB45-6ADA-4712-BB9B-68F18ACD0101}" type="slidenum">
              <a:rPr kumimoji="0" lang="en-US" altLang="zh-CN" sz="1200">
                <a:latin typeface="Tahoma" panose="020B0604030504040204" pitchFamily="34" charset="0"/>
              </a:rPr>
              <a:pPr/>
              <a:t>65</a:t>
            </a:fld>
            <a:endParaRPr kumimoji="0" lang="en-US" altLang="zh-CN" sz="1200">
              <a:latin typeface="Tahoma" panose="020B0604030504040204" pitchFamily="34" charset="0"/>
            </a:endParaRPr>
          </a:p>
        </p:txBody>
      </p:sp>
      <p:sp>
        <p:nvSpPr>
          <p:cNvPr id="117763" name="Rectangle 2"/>
          <p:cNvSpPr>
            <a:spLocks noGrp="1" noRot="1" noChangeAspect="1" noChangeArrowheads="1" noTextEdit="1"/>
          </p:cNvSpPr>
          <p:nvPr>
            <p:ph type="sldImg" idx="4294967295"/>
          </p:nvPr>
        </p:nvSpPr>
        <p:spPr>
          <a:ln/>
        </p:spPr>
      </p:sp>
      <p:sp>
        <p:nvSpPr>
          <p:cNvPr id="117764"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9955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6FCFCB4-3868-43B0-86C9-E2C6B113B491}" type="slidenum">
              <a:rPr kumimoji="0" lang="en-US" altLang="zh-CN" sz="1200">
                <a:latin typeface="Tahoma" panose="020B0604030504040204" pitchFamily="34" charset="0"/>
              </a:rPr>
              <a:pPr/>
              <a:t>66</a:t>
            </a:fld>
            <a:endParaRPr kumimoji="0" lang="en-US" altLang="zh-CN" sz="1200">
              <a:latin typeface="Tahoma" panose="020B0604030504040204" pitchFamily="34" charset="0"/>
            </a:endParaRPr>
          </a:p>
        </p:txBody>
      </p:sp>
      <p:sp>
        <p:nvSpPr>
          <p:cNvPr id="120835" name="Rectangle 2"/>
          <p:cNvSpPr>
            <a:spLocks noGrp="1" noRot="1" noChangeAspect="1" noChangeArrowheads="1" noTextEdit="1"/>
          </p:cNvSpPr>
          <p:nvPr>
            <p:ph type="sldImg" idx="4294967295"/>
          </p:nvPr>
        </p:nvSpPr>
        <p:spPr>
          <a:ln/>
        </p:spPr>
      </p:sp>
      <p:sp>
        <p:nvSpPr>
          <p:cNvPr id="120836"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296704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ChangeArrowheads="1" noTextEdit="1"/>
          </p:cNvSpPr>
          <p:nvPr>
            <p:ph type="sldImg" idx="4294967295"/>
          </p:nvPr>
        </p:nvSpPr>
        <p:spPr>
          <a:ln/>
        </p:spPr>
      </p:sp>
      <p:sp>
        <p:nvSpPr>
          <p:cNvPr id="122883"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2288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5410C493-EEC6-402E-B750-B8107016BC79}" type="slidenum">
              <a:rPr kumimoji="0" lang="en-US" altLang="zh-CN" sz="1200">
                <a:latin typeface="Tahoma" panose="020B0604030504040204" pitchFamily="34" charset="0"/>
              </a:rPr>
              <a:pPr/>
              <a:t>67</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50421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ChangeArrowheads="1" noTextEdit="1"/>
          </p:cNvSpPr>
          <p:nvPr>
            <p:ph type="sldImg" idx="4294967295"/>
          </p:nvPr>
        </p:nvSpPr>
        <p:spPr>
          <a:ln/>
        </p:spPr>
      </p:sp>
      <p:sp>
        <p:nvSpPr>
          <p:cNvPr id="124931"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2493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3F70ABEA-B0DF-4AED-BEF9-74AAF7B9AB02}" type="slidenum">
              <a:rPr kumimoji="0" lang="en-US" altLang="zh-CN" sz="1200">
                <a:latin typeface="Tahoma" panose="020B0604030504040204" pitchFamily="34" charset="0"/>
              </a:rPr>
              <a:pPr/>
              <a:t>68</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183957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ChangeArrowheads="1" noTextEdit="1"/>
          </p:cNvSpPr>
          <p:nvPr>
            <p:ph type="sldImg" idx="4294967295"/>
          </p:nvPr>
        </p:nvSpPr>
        <p:spPr>
          <a:ln/>
        </p:spPr>
      </p:sp>
      <p:sp>
        <p:nvSpPr>
          <p:cNvPr id="126979"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2698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6388DF7-7C9C-4083-8909-7C88CA4D762A}" type="slidenum">
              <a:rPr kumimoji="0" lang="en-US" altLang="zh-CN" sz="1200">
                <a:latin typeface="Tahoma" panose="020B0604030504040204" pitchFamily="34" charset="0"/>
              </a:rPr>
              <a:pPr/>
              <a:t>69</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3583706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ChangeArrowheads="1" noTextEdit="1"/>
          </p:cNvSpPr>
          <p:nvPr>
            <p:ph type="sldImg" idx="4294967295"/>
          </p:nvPr>
        </p:nvSpPr>
        <p:spPr>
          <a:ln/>
        </p:spPr>
      </p:sp>
      <p:sp>
        <p:nvSpPr>
          <p:cNvPr id="129027"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2902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FC100CC-796A-4C7A-9E73-E5E5FDC1574A}" type="slidenum">
              <a:rPr kumimoji="0" lang="en-US" altLang="zh-CN" sz="1200">
                <a:latin typeface="Tahoma" panose="020B0604030504040204" pitchFamily="34" charset="0"/>
              </a:rPr>
              <a:pPr/>
              <a:t>70</a:t>
            </a:fld>
            <a:endParaRPr kumimoji="0" lang="en-US" altLang="zh-CN" sz="1200">
              <a:latin typeface="Tahoma" panose="020B0604030504040204" pitchFamily="34" charset="0"/>
            </a:endParaRPr>
          </a:p>
        </p:txBody>
      </p:sp>
    </p:spTree>
    <p:extLst>
      <p:ext uri="{BB962C8B-B14F-4D97-AF65-F5344CB8AC3E}">
        <p14:creationId xmlns:p14="http://schemas.microsoft.com/office/powerpoint/2010/main" val="332673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5" name="AutoShape 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6" name="AutoShape 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7" name="AutoShape 1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grpSp>
        <p:nvGrpSpPr>
          <p:cNvPr id="8" name="Group 11"/>
          <p:cNvGrpSpPr>
            <a:grpSpLocks/>
          </p:cNvGrpSpPr>
          <p:nvPr/>
        </p:nvGrpSpPr>
        <p:grpSpPr bwMode="auto">
          <a:xfrm>
            <a:off x="6934200" y="5181600"/>
            <a:ext cx="2033588" cy="1219200"/>
            <a:chOff x="4368" y="3264"/>
            <a:chExt cx="1281" cy="768"/>
          </a:xfrm>
        </p:grpSpPr>
        <p:sp>
          <p:nvSpPr>
            <p:cNvPr id="9" name="AutoShape 1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0" name="AutoShape 1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1" name="AutoShape 1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2" name="AutoShape 1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3" name="AutoShape 1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14" name="AutoShape 1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grpSp>
      <p:sp>
        <p:nvSpPr>
          <p:cNvPr id="15" name="AutoShape 1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p>
        </p:txBody>
      </p:sp>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16"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fld id="{127329AA-095C-4C27-8EF8-5A43749A0612}" type="datetime3">
              <a:rPr lang="zh-CN" altLang="en-US" smtClean="0"/>
              <a:t>2023年5月24日星期三</a:t>
            </a:fld>
            <a:endParaRPr lang="en-US" altLang="zh-CN"/>
          </a:p>
        </p:txBody>
      </p:sp>
      <p:sp>
        <p:nvSpPr>
          <p:cNvPr id="17"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a:solidFill>
                  <a:schemeClr val="tx1"/>
                </a:solidFill>
                <a:latin typeface="Times New Roman" panose="02020603050405020304" pitchFamily="18" charset="0"/>
                <a:ea typeface="宋体" panose="02010600030101010101" pitchFamily="2" charset="-122"/>
              </a:defRPr>
            </a:lvl1pPr>
          </a:lstStyle>
          <a:p>
            <a:pPr>
              <a:defRPr/>
            </a:pPr>
            <a:r>
              <a:rPr lang="zh-CN" altLang="en-US"/>
              <a:t>数据库系统</a:t>
            </a:r>
            <a:r>
              <a:rPr lang="en-US" altLang="zh-CN"/>
              <a:t>----</a:t>
            </a:r>
            <a:r>
              <a:rPr lang="zh-CN" altLang="en-US"/>
              <a:t>并发控制</a:t>
            </a:r>
            <a:endParaRPr lang="en-US" altLang="zh-CN"/>
          </a:p>
        </p:txBody>
      </p:sp>
      <p:sp>
        <p:nvSpPr>
          <p:cNvPr id="18" name="Rectangle 5"/>
          <p:cNvSpPr>
            <a:spLocks noGrp="1" noChangeArrowheads="1"/>
          </p:cNvSpPr>
          <p:nvPr>
            <p:ph type="sldNum" sz="quarter" idx="12"/>
          </p:nvPr>
        </p:nvSpPr>
        <p:spPr>
          <a:xfrm>
            <a:off x="7162800" y="6324600"/>
            <a:ext cx="1905000" cy="457200"/>
          </a:xfrm>
        </p:spPr>
        <p:txBody>
          <a:bodyPr/>
          <a:lstStyle>
            <a:lvl1pPr algn="r">
              <a:defRPr sz="1400" b="0" smtClean="0">
                <a:solidFill>
                  <a:schemeClr val="tx1"/>
                </a:solidFill>
                <a:ea typeface="宋体" panose="02010600030101010101" pitchFamily="2" charset="-122"/>
              </a:defRPr>
            </a:lvl1pPr>
          </a:lstStyle>
          <a:p>
            <a:pPr>
              <a:defRPr/>
            </a:pPr>
            <a:fld id="{7902887D-119E-4A9C-AD08-8142221DA87F}" type="slidenum">
              <a:rPr lang="zh-CN" altLang="en-US"/>
              <a:pPr>
                <a:defRPr/>
              </a:pPr>
              <a:t>‹#›</a:t>
            </a:fld>
            <a:endParaRPr lang="en-US" altLang="zh-CN"/>
          </a:p>
        </p:txBody>
      </p:sp>
    </p:spTree>
    <p:extLst>
      <p:ext uri="{BB962C8B-B14F-4D97-AF65-F5344CB8AC3E}">
        <p14:creationId xmlns:p14="http://schemas.microsoft.com/office/powerpoint/2010/main" val="30073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p:txBody>
          <a:bodyPr/>
          <a:lstStyle>
            <a:lvl1pPr>
              <a:defRPr/>
            </a:lvl1pPr>
          </a:lstStyle>
          <a:p>
            <a:pPr>
              <a:defRPr/>
            </a:pPr>
            <a:fld id="{FA888D7B-C2F9-4786-BEB7-1210D91FB14C}" type="datetime3">
              <a:rPr lang="zh-CN" altLang="en-US" smtClean="0"/>
              <a:t>2023年5月24日星期三</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961563E0-C502-4690-9FC4-514D05375E8B}"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46899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p:txBody>
          <a:bodyPr/>
          <a:lstStyle>
            <a:lvl1pPr>
              <a:defRPr/>
            </a:lvl1pPr>
          </a:lstStyle>
          <a:p>
            <a:pPr>
              <a:defRPr/>
            </a:pPr>
            <a:fld id="{55EA86AF-1091-4B45-9FDD-9D510D3C0979}" type="datetime3">
              <a:rPr lang="zh-CN" altLang="en-US" smtClean="0"/>
              <a:t>2023年5月24日星期三</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169409E7-9341-4AF1-AA3B-603C0C55C8D3}"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31514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3"/>
          <p:cNvSpPr>
            <a:spLocks noGrp="1" noChangeArrowheads="1"/>
          </p:cNvSpPr>
          <p:nvPr>
            <p:ph type="dt" sz="half" idx="10"/>
          </p:nvPr>
        </p:nvSpPr>
        <p:spPr/>
        <p:txBody>
          <a:bodyPr/>
          <a:lstStyle>
            <a:lvl1pPr>
              <a:defRPr/>
            </a:lvl1pPr>
          </a:lstStyle>
          <a:p>
            <a:pPr>
              <a:defRPr/>
            </a:pPr>
            <a:fld id="{E2842E63-3938-40F6-8F6C-5749644845DC}" type="datetime3">
              <a:rPr lang="zh-CN" altLang="en-US" smtClean="0"/>
              <a:t>2023年5月24日星期三</a:t>
            </a:fld>
            <a:endParaRPr lang="en-US" altLang="zh-CN"/>
          </a:p>
        </p:txBody>
      </p:sp>
      <p:sp>
        <p:nvSpPr>
          <p:cNvPr id="6" name="Rectangle 20"/>
          <p:cNvSpPr>
            <a:spLocks noGrp="1" noChangeArrowheads="1"/>
          </p:cNvSpPr>
          <p:nvPr>
            <p:ph type="sldNum" sz="quarter" idx="11"/>
          </p:nvPr>
        </p:nvSpPr>
        <p:spPr/>
        <p:txBody>
          <a:bodyPr/>
          <a:lstStyle>
            <a:lvl1pPr>
              <a:defRPr smtClean="0"/>
            </a:lvl1pPr>
          </a:lstStyle>
          <a:p>
            <a:pPr>
              <a:defRPr/>
            </a:pPr>
            <a:fld id="{7BD8890C-6BFF-47D5-AB7F-932C520B958D}"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040055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838200"/>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524000"/>
            <a:ext cx="7772400" cy="4876800"/>
          </a:xfrm>
        </p:spPr>
        <p:txBody>
          <a:bodyPr/>
          <a:lstStyle/>
          <a:p>
            <a:pPr lvl="0"/>
            <a:endParaRPr lang="zh-CN" altLang="en-US" noProof="0"/>
          </a:p>
        </p:txBody>
      </p:sp>
      <p:sp>
        <p:nvSpPr>
          <p:cNvPr id="4" name="Rectangle 16"/>
          <p:cNvSpPr>
            <a:spLocks noGrp="1" noChangeArrowheads="1"/>
          </p:cNvSpPr>
          <p:nvPr>
            <p:ph type="dt" sz="half" idx="10"/>
          </p:nvPr>
        </p:nvSpPr>
        <p:spPr/>
        <p:txBody>
          <a:bodyPr/>
          <a:lstStyle>
            <a:lvl1pPr>
              <a:defRPr/>
            </a:lvl1pPr>
          </a:lstStyle>
          <a:p>
            <a:pPr>
              <a:defRPr/>
            </a:pPr>
            <a:fld id="{8E81788B-894C-4894-A888-48119DFC9E60}" type="datetime3">
              <a:rPr lang="zh-CN" altLang="en-US" smtClean="0"/>
              <a:t>2023年5月24日星期三</a:t>
            </a:fld>
            <a:endParaRPr lang="en-US" altLang="zh-CN"/>
          </a:p>
        </p:txBody>
      </p:sp>
      <p:sp>
        <p:nvSpPr>
          <p:cNvPr id="5" name="Rectangle 21"/>
          <p:cNvSpPr>
            <a:spLocks noGrp="1" noChangeArrowheads="1"/>
          </p:cNvSpPr>
          <p:nvPr>
            <p:ph type="sldNum" sz="quarter" idx="11"/>
          </p:nvPr>
        </p:nvSpPr>
        <p:spPr/>
        <p:txBody>
          <a:bodyPr/>
          <a:lstStyle>
            <a:lvl1pPr>
              <a:defRPr smtClean="0"/>
            </a:lvl1pPr>
          </a:lstStyle>
          <a:p>
            <a:pPr>
              <a:defRPr/>
            </a:pPr>
            <a:fld id="{2695D994-6CCA-44B0-A9B2-308F5F483453}" type="slidenum">
              <a:rPr lang="en-US" altLang="zh-CN"/>
              <a:pPr>
                <a:defRPr/>
              </a:pPr>
              <a:t>‹#›</a:t>
            </a:fld>
            <a:endParaRPr lang="en-US" altLang="zh-CN"/>
          </a:p>
        </p:txBody>
      </p:sp>
      <p:sp>
        <p:nvSpPr>
          <p:cNvPr id="6" name="Rectangle 22"/>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37961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a:ln/>
        </p:spPr>
        <p:txBody>
          <a:bodyPr/>
          <a:lstStyle>
            <a:lvl1pPr>
              <a:defRPr/>
            </a:lvl1pPr>
          </a:lstStyle>
          <a:p>
            <a:pPr>
              <a:defRPr/>
            </a:pPr>
            <a:fld id="{160ABC68-B63B-49B8-A8C0-80F062754F5C}" type="datetime3">
              <a:rPr lang="zh-CN" altLang="en-US" smtClean="0"/>
              <a:t>2023年5月24日星期三</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A098EC6B-9AC1-4CB6-89F0-3630E4FA6AD6}" type="slidenum">
              <a:rPr lang="zh-CN" altLang="en-US"/>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6158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3"/>
          <p:cNvSpPr>
            <a:spLocks noGrp="1" noChangeArrowheads="1"/>
          </p:cNvSpPr>
          <p:nvPr>
            <p:ph type="dt" sz="half" idx="10"/>
          </p:nvPr>
        </p:nvSpPr>
        <p:spPr/>
        <p:txBody>
          <a:bodyPr/>
          <a:lstStyle>
            <a:lvl1pPr>
              <a:defRPr/>
            </a:lvl1pPr>
          </a:lstStyle>
          <a:p>
            <a:pPr>
              <a:defRPr/>
            </a:pPr>
            <a:fld id="{C8E8842B-DF34-4C0A-9CA3-CFA1B56072BA}" type="datetime3">
              <a:rPr lang="zh-CN" altLang="en-US" smtClean="0"/>
              <a:t>2023年5月24日星期三</a:t>
            </a:fld>
            <a:endParaRPr lang="zh-CN" altLang="en-US"/>
          </a:p>
        </p:txBody>
      </p:sp>
      <p:sp>
        <p:nvSpPr>
          <p:cNvPr id="5" name="Rectangle 20"/>
          <p:cNvSpPr>
            <a:spLocks noGrp="1" noChangeArrowheads="1"/>
          </p:cNvSpPr>
          <p:nvPr>
            <p:ph type="sldNum" sz="quarter" idx="11"/>
          </p:nvPr>
        </p:nvSpPr>
        <p:spPr/>
        <p:txBody>
          <a:bodyPr/>
          <a:lstStyle>
            <a:lvl1pPr>
              <a:defRPr smtClean="0"/>
            </a:lvl1pPr>
          </a:lstStyle>
          <a:p>
            <a:pPr>
              <a:defRPr/>
            </a:pPr>
            <a:fld id="{A76274A2-87BF-42CC-BAE5-D20C64089FCF}" type="slidenum">
              <a:rPr lang="zh-CN" altLang="en-US"/>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12013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3"/>
          <p:cNvSpPr>
            <a:spLocks noGrp="1" noChangeArrowheads="1"/>
          </p:cNvSpPr>
          <p:nvPr>
            <p:ph type="dt" sz="half" idx="10"/>
          </p:nvPr>
        </p:nvSpPr>
        <p:spPr/>
        <p:txBody>
          <a:bodyPr/>
          <a:lstStyle>
            <a:lvl1pPr>
              <a:defRPr/>
            </a:lvl1pPr>
          </a:lstStyle>
          <a:p>
            <a:pPr>
              <a:defRPr/>
            </a:pPr>
            <a:fld id="{84F9E689-0DBF-4774-AECD-752472D4213B}" type="datetime3">
              <a:rPr lang="zh-CN" altLang="en-US" smtClean="0"/>
              <a:t>2023年5月24日星期三</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8D2B1BC4-B924-4EA1-BE54-4CA6741E7E99}"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6327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3"/>
          <p:cNvSpPr>
            <a:spLocks noGrp="1" noChangeArrowheads="1"/>
          </p:cNvSpPr>
          <p:nvPr>
            <p:ph type="dt" sz="half" idx="10"/>
          </p:nvPr>
        </p:nvSpPr>
        <p:spPr/>
        <p:txBody>
          <a:bodyPr/>
          <a:lstStyle>
            <a:lvl1pPr>
              <a:defRPr/>
            </a:lvl1pPr>
          </a:lstStyle>
          <a:p>
            <a:pPr>
              <a:defRPr/>
            </a:pPr>
            <a:fld id="{7A085C3C-A86B-41A3-87CE-72547071EC13}" type="datetime3">
              <a:rPr lang="zh-CN" altLang="en-US" smtClean="0"/>
              <a:t>2023年5月24日星期三</a:t>
            </a:fld>
            <a:endParaRPr lang="zh-CN" altLang="en-US"/>
          </a:p>
        </p:txBody>
      </p:sp>
      <p:sp>
        <p:nvSpPr>
          <p:cNvPr id="8" name="Rectangle 20"/>
          <p:cNvSpPr>
            <a:spLocks noGrp="1" noChangeArrowheads="1"/>
          </p:cNvSpPr>
          <p:nvPr>
            <p:ph type="sldNum" sz="quarter" idx="11"/>
          </p:nvPr>
        </p:nvSpPr>
        <p:spPr/>
        <p:txBody>
          <a:bodyPr/>
          <a:lstStyle>
            <a:lvl1pPr>
              <a:defRPr smtClean="0"/>
            </a:lvl1pPr>
          </a:lstStyle>
          <a:p>
            <a:pPr>
              <a:defRPr/>
            </a:pPr>
            <a:fld id="{915C2578-6079-421A-890C-589FD32CB1D7}" type="slidenum">
              <a:rPr lang="zh-CN" altLang="en-US"/>
              <a:pPr>
                <a:defRPr/>
              </a:pPr>
              <a:t>‹#›</a:t>
            </a:fld>
            <a:endParaRPr lang="en-US" altLang="zh-CN"/>
          </a:p>
        </p:txBody>
      </p:sp>
      <p:sp>
        <p:nvSpPr>
          <p:cNvPr id="9"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6011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3"/>
          <p:cNvSpPr>
            <a:spLocks noGrp="1" noChangeArrowheads="1"/>
          </p:cNvSpPr>
          <p:nvPr>
            <p:ph type="dt" sz="half" idx="10"/>
          </p:nvPr>
        </p:nvSpPr>
        <p:spPr/>
        <p:txBody>
          <a:bodyPr/>
          <a:lstStyle>
            <a:lvl1pPr>
              <a:defRPr/>
            </a:lvl1pPr>
          </a:lstStyle>
          <a:p>
            <a:pPr>
              <a:defRPr/>
            </a:pPr>
            <a:fld id="{00229617-06A2-467E-9722-2A0412CD157A}" type="datetime3">
              <a:rPr lang="zh-CN" altLang="en-US" smtClean="0"/>
              <a:t>2023年5月24日星期三</a:t>
            </a:fld>
            <a:endParaRPr lang="zh-CN" altLang="en-US"/>
          </a:p>
        </p:txBody>
      </p:sp>
      <p:sp>
        <p:nvSpPr>
          <p:cNvPr id="4" name="Rectangle 20"/>
          <p:cNvSpPr>
            <a:spLocks noGrp="1" noChangeArrowheads="1"/>
          </p:cNvSpPr>
          <p:nvPr>
            <p:ph type="sldNum" sz="quarter" idx="11"/>
          </p:nvPr>
        </p:nvSpPr>
        <p:spPr/>
        <p:txBody>
          <a:bodyPr/>
          <a:lstStyle>
            <a:lvl1pPr>
              <a:defRPr smtClean="0"/>
            </a:lvl1pPr>
          </a:lstStyle>
          <a:p>
            <a:pPr>
              <a:defRPr/>
            </a:pPr>
            <a:fld id="{4EA4E63E-011E-4DA6-B00C-FF23637EDC99}" type="slidenum">
              <a:rPr lang="zh-CN" altLang="en-US"/>
              <a:pPr>
                <a:defRPr/>
              </a:pPr>
              <a:t>‹#›</a:t>
            </a:fld>
            <a:endParaRPr lang="en-US" altLang="zh-CN"/>
          </a:p>
        </p:txBody>
      </p:sp>
      <p:sp>
        <p:nvSpPr>
          <p:cNvPr id="5"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24105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fld id="{9382AA41-7575-43D6-AFFF-B390F406188D}" type="datetime3">
              <a:rPr lang="zh-CN" altLang="en-US" smtClean="0"/>
              <a:t>2023年5月24日星期三</a:t>
            </a:fld>
            <a:endParaRPr lang="zh-CN" altLang="en-US"/>
          </a:p>
        </p:txBody>
      </p:sp>
      <p:sp>
        <p:nvSpPr>
          <p:cNvPr id="3" name="Rectangle 20"/>
          <p:cNvSpPr>
            <a:spLocks noGrp="1" noChangeArrowheads="1"/>
          </p:cNvSpPr>
          <p:nvPr>
            <p:ph type="sldNum" sz="quarter" idx="11"/>
          </p:nvPr>
        </p:nvSpPr>
        <p:spPr/>
        <p:txBody>
          <a:bodyPr/>
          <a:lstStyle>
            <a:lvl1pPr>
              <a:defRPr smtClean="0"/>
            </a:lvl1pPr>
          </a:lstStyle>
          <a:p>
            <a:pPr>
              <a:defRPr/>
            </a:pPr>
            <a:fld id="{377A04F3-A8EB-49A5-A9C5-C32EBFA87AD6}" type="slidenum">
              <a:rPr lang="zh-CN" altLang="en-US"/>
              <a:pPr>
                <a:defRPr/>
              </a:pPr>
              <a:t>‹#›</a:t>
            </a:fld>
            <a:endParaRPr lang="en-US" altLang="zh-CN"/>
          </a:p>
        </p:txBody>
      </p:sp>
      <p:sp>
        <p:nvSpPr>
          <p:cNvPr id="4"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04472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9385CFC5-25BB-42D4-AB24-4382FD8A045B}" type="datetime3">
              <a:rPr lang="zh-CN" altLang="en-US" smtClean="0"/>
              <a:t>2023年5月24日星期三</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452EDCC9-8817-4881-85F8-771A3EAB9D74}"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38116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D4EC7142-5006-43A5-861B-F93BCAE361D4}" type="datetime3">
              <a:rPr lang="zh-CN" altLang="en-US" smtClean="0"/>
              <a:t>2023年5月24日星期三</a:t>
            </a:fld>
            <a:endParaRPr lang="zh-CN" altLang="en-US"/>
          </a:p>
        </p:txBody>
      </p:sp>
      <p:sp>
        <p:nvSpPr>
          <p:cNvPr id="6" name="Rectangle 20"/>
          <p:cNvSpPr>
            <a:spLocks noGrp="1" noChangeArrowheads="1"/>
          </p:cNvSpPr>
          <p:nvPr>
            <p:ph type="sldNum" sz="quarter" idx="11"/>
          </p:nvPr>
        </p:nvSpPr>
        <p:spPr/>
        <p:txBody>
          <a:bodyPr/>
          <a:lstStyle>
            <a:lvl1pPr>
              <a:defRPr smtClean="0"/>
            </a:lvl1pPr>
          </a:lstStyle>
          <a:p>
            <a:pPr>
              <a:defRPr/>
            </a:pPr>
            <a:fld id="{79F924E4-F998-4DA2-B2EE-668298882593}" type="slidenum">
              <a:rPr lang="zh-CN" altLang="en-US"/>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422421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1" hangingPunct="1">
              <a:spcBef>
                <a:spcPct val="0"/>
              </a:spcBef>
              <a:buFontTx/>
              <a:buNone/>
              <a:defRPr kumimoji="1" sz="1600">
                <a:solidFill>
                  <a:schemeClr val="accent2"/>
                </a:solidFill>
                <a:latin typeface="+mn-ea"/>
                <a:ea typeface="+mn-ea"/>
              </a:defRPr>
            </a:lvl1pPr>
          </a:lstStyle>
          <a:p>
            <a:pPr>
              <a:defRPr/>
            </a:pPr>
            <a:fld id="{754087D7-7496-4A4F-B0DE-1FA66F34D9BC}" type="datetime3">
              <a:rPr lang="zh-CN" altLang="en-US" smtClean="0"/>
              <a:t>2023年5月24日星期三</a:t>
            </a:fld>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eaLnBrk="1" hangingPunct="1">
                <a:defRPr/>
              </a:pPr>
              <a:endParaRPr kumimoji="1"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eaLnBrk="1" hangingPunct="1">
                <a:defRPr/>
              </a:pPr>
              <a:endParaRPr kumimoji="1"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eaLnBrk="1" hangingPunct="1">
              <a:defRPr kumimoji="1" b="1" smtClean="0">
                <a:solidFill>
                  <a:schemeClr val="accent2"/>
                </a:solidFill>
                <a:ea typeface="华文新魏" panose="02010800040101010101" pitchFamily="2" charset="-122"/>
              </a:defRPr>
            </a:lvl1pPr>
          </a:lstStyle>
          <a:p>
            <a:pPr>
              <a:defRPr/>
            </a:pPr>
            <a:fld id="{2FEA7F1D-DCCC-48FF-ADA4-910E9844BB0D}" type="slidenum">
              <a:rPr lang="zh-CN" altLang="en-US"/>
              <a:pPr>
                <a:defRPr/>
              </a:pPr>
              <a:t>‹#›</a:t>
            </a:fld>
            <a:endParaRPr lang="en-US" altLang="zh-CN"/>
          </a:p>
        </p:txBody>
      </p:sp>
      <p:sp>
        <p:nvSpPr>
          <p:cNvPr id="51235" name="Rectangle 35"/>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kumimoji="0" sz="1800">
                <a:solidFill>
                  <a:schemeClr val="accent2"/>
                </a:solidFill>
                <a:latin typeface="Tahoma" panose="020B0604030504040204" pitchFamily="34" charset="0"/>
                <a:ea typeface="+mn-ea"/>
              </a:defRPr>
            </a:lvl1pPr>
          </a:lstStyle>
          <a:p>
            <a:pPr>
              <a:defRPr/>
            </a:pPr>
            <a:r>
              <a:rPr lang="zh-CN" altLang="en-US"/>
              <a:t>数据库系统</a:t>
            </a:r>
            <a:r>
              <a:rPr lang="en-US" altLang="zh-CN"/>
              <a:t>----</a:t>
            </a:r>
            <a:r>
              <a:rPr lang="zh-CN" altLang="en-US"/>
              <a:t>并发控制</a:t>
            </a:r>
            <a:endParaRPr lang="zh-CN" altLang="zh-CN"/>
          </a:p>
        </p:txBody>
      </p:sp>
    </p:spTree>
  </p:cSld>
  <p:clrMap bg1="dk2" tx1="lt1" bg2="dk1" tx2="lt2" accent1="accent1" accent2="accent2" accent3="accent3" accent4="accent4" accent5="accent5" accent6="accent6" hlink="hlink" folHlink="folHlink"/>
  <p:sldLayoutIdLst>
    <p:sldLayoutId id="2147483791"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hf hdr="0" dt="0"/>
  <p:txStyles>
    <p:titleStyle>
      <a:lvl1pPr algn="l" rtl="0" eaLnBrk="0" fontAlgn="base" hangingPunct="0">
        <a:spcBef>
          <a:spcPct val="0"/>
        </a:spcBef>
        <a:spcAft>
          <a:spcPct val="0"/>
        </a:spcAft>
        <a:defRPr sz="4400" b="1">
          <a:solidFill>
            <a:srgbClr val="224568"/>
          </a:solidFill>
          <a:latin typeface="+mj-lt"/>
          <a:ea typeface="+mj-ea"/>
          <a:cs typeface="+mj-cs"/>
        </a:defRPr>
      </a:lvl1pPr>
      <a:lvl2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4400" b="1">
          <a:solidFill>
            <a:srgbClr val="224568"/>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7.emf"/></Relationships>
</file>

<file path=ppt/slides/_rels/slide7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oleObject" Target="../embeddings/oleObject15.bin"/><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wmf"/><Relationship Id="rId4" Type="http://schemas.openxmlformats.org/officeDocument/2006/relationships/image" Target="../media/image3.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WordArt 3"/>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5125" name="WordArt 5"/>
          <p:cNvSpPr>
            <a:spLocks noChangeArrowheads="1" noChangeShapeType="1" noTextEdit="1"/>
          </p:cNvSpPr>
          <p:nvPr/>
        </p:nvSpPr>
        <p:spPr bwMode="auto">
          <a:xfrm>
            <a:off x="323528" y="3352800"/>
            <a:ext cx="8136904" cy="2164432"/>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eaLnBrk="1" hangingPunct="1">
              <a:spcBef>
                <a:spcPct val="50000"/>
              </a:spcBef>
              <a:defRPr/>
            </a:pPr>
            <a:r>
              <a:rPr kumimoji="1" lang="zh-CN" altLang="en-US" sz="36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第十八章  并发控制</a:t>
            </a:r>
          </a:p>
          <a:p>
            <a:pPr algn="ctr" eaLnBrk="1" hangingPunct="1">
              <a:spcBef>
                <a:spcPct val="50000"/>
              </a:spcBef>
              <a:defRPr/>
            </a:pPr>
            <a:r>
              <a:rPr kumimoji="1" lang="en-US" altLang="zh-CN" sz="36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Chapter18 Concurrency Control</a:t>
            </a:r>
            <a:endParaRPr kumimoji="1" lang="zh-CN" altLang="en-US" sz="36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B0F38ED-2A55-426E-B808-D97A017D9B8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1924" name="Rectangle 2"/>
          <p:cNvSpPr>
            <a:spLocks noGrp="1" noChangeArrowheads="1"/>
          </p:cNvSpPr>
          <p:nvPr>
            <p:ph type="title"/>
          </p:nvPr>
        </p:nvSpPr>
        <p:spPr/>
        <p:txBody>
          <a:bodyPr/>
          <a:lstStyle/>
          <a:p>
            <a:pPr eaLnBrk="1" hangingPunct="1"/>
            <a:r>
              <a:rPr lang="zh-CN" altLang="en-US"/>
              <a:t>锁</a:t>
            </a:r>
          </a:p>
        </p:txBody>
      </p:sp>
      <p:graphicFrame>
        <p:nvGraphicFramePr>
          <p:cNvPr id="81925" name="Object 6"/>
          <p:cNvGraphicFramePr>
            <a:graphicFrameLocks noChangeAspect="1"/>
          </p:cNvGraphicFramePr>
          <p:nvPr>
            <p:extLst>
              <p:ext uri="{D42A27DB-BD31-4B8C-83A1-F6EECF244321}">
                <p14:modId xmlns:p14="http://schemas.microsoft.com/office/powerpoint/2010/main" val="3322110606"/>
              </p:ext>
            </p:extLst>
          </p:nvPr>
        </p:nvGraphicFramePr>
        <p:xfrm>
          <a:off x="323850" y="1600200"/>
          <a:ext cx="4104228" cy="4493096"/>
        </p:xfrm>
        <a:graphic>
          <a:graphicData uri="http://schemas.openxmlformats.org/presentationml/2006/ole">
            <mc:AlternateContent xmlns:mc="http://schemas.openxmlformats.org/markup-compatibility/2006">
              <mc:Choice xmlns:v="urn:schemas-microsoft-com:vml" Requires="v">
                <p:oleObj name="工作表" r:id="rId2" imgW="1920251" imgH="2065100" progId="Excel.Sheet.8">
                  <p:embed/>
                </p:oleObj>
              </mc:Choice>
              <mc:Fallback>
                <p:oleObj name="工作表" r:id="rId2" imgW="1920251" imgH="2065100" progId="Excel.Sheet.8">
                  <p:embed/>
                  <p:pic>
                    <p:nvPicPr>
                      <p:cNvPr id="81925" name="Object 6"/>
                      <p:cNvPicPr>
                        <a:picLocks noChangeAspect="1" noChangeArrowheads="1"/>
                      </p:cNvPicPr>
                      <p:nvPr/>
                    </p:nvPicPr>
                    <p:blipFill>
                      <a:blip r:embed="rId3"/>
                      <a:srcRect/>
                      <a:stretch>
                        <a:fillRect/>
                      </a:stretch>
                    </p:blipFill>
                    <p:spPr bwMode="auto">
                      <a:xfrm>
                        <a:off x="323850" y="1600200"/>
                        <a:ext cx="4104228" cy="4493096"/>
                      </a:xfrm>
                      <a:prstGeom prst="rect">
                        <a:avLst/>
                      </a:prstGeom>
                      <a:noFill/>
                      <a:ln>
                        <a:noFill/>
                      </a:ln>
                    </p:spPr>
                  </p:pic>
                </p:oleObj>
              </mc:Fallback>
            </mc:AlternateContent>
          </a:graphicData>
        </a:graphic>
      </p:graphicFrame>
      <p:graphicFrame>
        <p:nvGraphicFramePr>
          <p:cNvPr id="81926" name="Object 7"/>
          <p:cNvGraphicFramePr>
            <a:graphicFrameLocks noChangeAspect="1"/>
          </p:cNvGraphicFramePr>
          <p:nvPr>
            <p:extLst>
              <p:ext uri="{D42A27DB-BD31-4B8C-83A1-F6EECF244321}">
                <p14:modId xmlns:p14="http://schemas.microsoft.com/office/powerpoint/2010/main" val="1390025298"/>
              </p:ext>
            </p:extLst>
          </p:nvPr>
        </p:nvGraphicFramePr>
        <p:xfrm>
          <a:off x="4932040" y="2060848"/>
          <a:ext cx="3891317" cy="3484984"/>
        </p:xfrm>
        <a:graphic>
          <a:graphicData uri="http://schemas.openxmlformats.org/presentationml/2006/ole">
            <mc:AlternateContent xmlns:mc="http://schemas.openxmlformats.org/markup-compatibility/2006">
              <mc:Choice xmlns:v="urn:schemas-microsoft-com:vml" Requires="v">
                <p:oleObj name="工作表" r:id="rId4" imgW="1920251" imgH="1447708" progId="Excel.Sheet.8">
                  <p:embed/>
                </p:oleObj>
              </mc:Choice>
              <mc:Fallback>
                <p:oleObj name="工作表" r:id="rId4" imgW="1920251" imgH="1447708" progId="Excel.Sheet.8">
                  <p:embed/>
                  <p:pic>
                    <p:nvPicPr>
                      <p:cNvPr id="81926" name="Object 7"/>
                      <p:cNvPicPr>
                        <a:picLocks noChangeAspect="1" noChangeArrowheads="1"/>
                      </p:cNvPicPr>
                      <p:nvPr/>
                    </p:nvPicPr>
                    <p:blipFill>
                      <a:blip r:embed="rId5"/>
                      <a:srcRect/>
                      <a:stretch>
                        <a:fillRect/>
                      </a:stretch>
                    </p:blipFill>
                    <p:spPr bwMode="auto">
                      <a:xfrm>
                        <a:off x="4932040" y="2060848"/>
                        <a:ext cx="3891317" cy="34849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560014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9C873BD-4626-4FF2-9AC1-217B5328BEB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1316" name="Rectangle 2"/>
          <p:cNvSpPr>
            <a:spLocks noGrp="1" noChangeArrowheads="1"/>
          </p:cNvSpPr>
          <p:nvPr>
            <p:ph type="title"/>
          </p:nvPr>
        </p:nvSpPr>
        <p:spPr/>
        <p:txBody>
          <a:bodyPr/>
          <a:lstStyle/>
          <a:p>
            <a:pPr eaLnBrk="1" hangingPunct="1"/>
            <a:r>
              <a:rPr lang="zh-CN" altLang="en-US"/>
              <a:t>基于有效性检查的协议</a:t>
            </a:r>
          </a:p>
        </p:txBody>
      </p:sp>
      <p:graphicFrame>
        <p:nvGraphicFramePr>
          <p:cNvPr id="141317" name="Object 4"/>
          <p:cNvGraphicFramePr>
            <a:graphicFrameLocks noGrp="1" noChangeAspect="1"/>
          </p:cNvGraphicFramePr>
          <p:nvPr>
            <p:ph idx="1"/>
          </p:nvPr>
        </p:nvGraphicFramePr>
        <p:xfrm>
          <a:off x="2022475" y="1844675"/>
          <a:ext cx="4978400" cy="4646613"/>
        </p:xfrm>
        <a:graphic>
          <a:graphicData uri="http://schemas.openxmlformats.org/presentationml/2006/ole">
            <mc:AlternateContent xmlns:mc="http://schemas.openxmlformats.org/markup-compatibility/2006">
              <mc:Choice xmlns:v="urn:schemas-microsoft-com:vml" Requires="v">
                <p:oleObj r:id="rId4" imgW="1882440" imgH="1757520" progId="Excel.Sheet.8">
                  <p:embed/>
                </p:oleObj>
              </mc:Choice>
              <mc:Fallback>
                <p:oleObj r:id="rId4" imgW="1882440" imgH="1757520" progId="Excel.Sheet.8">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844675"/>
                        <a:ext cx="497840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30213" y="1268413"/>
            <a:ext cx="81772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2200">
                <a:solidFill>
                  <a:srgbClr val="FF0000"/>
                </a:solidFill>
              </a:rPr>
              <a:t>如果写操作立即执行，按照时间戳排序协议，此调度结果是什么</a:t>
            </a:r>
            <a:r>
              <a:rPr lang="zh-CN" altLang="en-US" sz="2800">
                <a:solidFill>
                  <a:srgbClr val="FF0000"/>
                </a:solidFill>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多版本机制</a:t>
            </a:r>
          </a:p>
        </p:txBody>
      </p:sp>
      <p:sp>
        <p:nvSpPr>
          <p:cNvPr id="3" name="内容占位符 2"/>
          <p:cNvSpPr>
            <a:spLocks noGrp="1"/>
          </p:cNvSpPr>
          <p:nvPr>
            <p:ph idx="1"/>
          </p:nvPr>
        </p:nvSpPr>
        <p:spPr/>
        <p:txBody>
          <a:bodyPr/>
          <a:lstStyle/>
          <a:p>
            <a:r>
              <a:rPr lang="zh-CN" altLang="en-US" dirty="0"/>
              <a:t>软件版本包含两种不同含义：</a:t>
            </a:r>
            <a:endParaRPr lang="en-US" altLang="zh-CN" dirty="0"/>
          </a:p>
          <a:p>
            <a:pPr lvl="1"/>
            <a:r>
              <a:rPr lang="en-US" altLang="zh-CN" dirty="0"/>
              <a:t>1</a:t>
            </a:r>
            <a:r>
              <a:rPr lang="zh-CN" altLang="en-US" dirty="0"/>
              <a:t>、为满足不同用户的不同使用要求，如适用于不同运行环境或不同平台的系列产品。</a:t>
            </a:r>
            <a:endParaRPr lang="en-US" altLang="zh-CN" dirty="0"/>
          </a:p>
          <a:p>
            <a:pPr lvl="1"/>
            <a:r>
              <a:rPr lang="en-US" altLang="zh-CN" dirty="0"/>
              <a:t>2</a:t>
            </a:r>
            <a:r>
              <a:rPr lang="zh-CN" altLang="en-US" dirty="0"/>
              <a:t>、软件产品投入使用以后，经过一段时间运行提出了变更的要求，需要做较大的修正或纠错，增强功能或提高性能。</a:t>
            </a:r>
            <a:endParaRPr lang="en-US" altLang="zh-CN" dirty="0"/>
          </a:p>
          <a:p>
            <a:r>
              <a:rPr lang="zh-CN" altLang="en-US" dirty="0"/>
              <a:t>软件版本具有唯一标识作用。</a:t>
            </a:r>
            <a:endParaRPr lang="en-US" altLang="zh-CN" dirty="0"/>
          </a:p>
          <a:p>
            <a:r>
              <a:rPr lang="en-US" altLang="zh-CN" dirty="0">
                <a:sym typeface="Symbol" panose="05050102010706020507" pitchFamily="18" charset="2"/>
              </a:rPr>
              <a:t></a:t>
            </a:r>
            <a:r>
              <a:rPr lang="zh-CN" altLang="en-US" dirty="0"/>
              <a:t>内部测试版</a:t>
            </a:r>
            <a:endParaRPr lang="en-US" altLang="zh-CN" dirty="0"/>
          </a:p>
          <a:p>
            <a:r>
              <a:rPr lang="en-US" altLang="zh-CN" dirty="0">
                <a:sym typeface="Symbol" panose="05050102010706020507" pitchFamily="18" charset="2"/>
              </a:rPr>
              <a:t></a:t>
            </a:r>
            <a:r>
              <a:rPr lang="zh-CN" altLang="en-US" dirty="0"/>
              <a:t>内部测试版</a:t>
            </a:r>
          </a:p>
        </p:txBody>
      </p:sp>
      <p:sp>
        <p:nvSpPr>
          <p:cNvPr id="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9C873BD-4626-4FF2-9AC1-217B5328BEB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Tree>
    <p:extLst>
      <p:ext uri="{BB962C8B-B14F-4D97-AF65-F5344CB8AC3E}">
        <p14:creationId xmlns:p14="http://schemas.microsoft.com/office/powerpoint/2010/main" val="19911259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多版本机制</a:t>
            </a:r>
          </a:p>
        </p:txBody>
      </p:sp>
      <p:sp>
        <p:nvSpPr>
          <p:cNvPr id="3" name="内容占位符 2"/>
          <p:cNvSpPr>
            <a:spLocks noGrp="1"/>
          </p:cNvSpPr>
          <p:nvPr>
            <p:ph idx="1"/>
          </p:nvPr>
        </p:nvSpPr>
        <p:spPr/>
        <p:txBody>
          <a:bodyPr/>
          <a:lstStyle/>
          <a:p>
            <a:r>
              <a:rPr lang="zh-CN" altLang="en-US" dirty="0"/>
              <a:t>版本控制软件提供完备的版本管理功能，用于存储、追踪目录</a:t>
            </a:r>
            <a:r>
              <a:rPr lang="en-US" altLang="zh-CN" dirty="0"/>
              <a:t>(</a:t>
            </a:r>
            <a:r>
              <a:rPr lang="zh-CN" altLang="en-US" dirty="0"/>
              <a:t>文件夹</a:t>
            </a:r>
            <a:r>
              <a:rPr lang="en-US" altLang="zh-CN" dirty="0"/>
              <a:t>)</a:t>
            </a:r>
            <a:r>
              <a:rPr lang="zh-CN" altLang="en-US" dirty="0"/>
              <a:t>和文件的修改历史，是软件开发者的必备工具，是软件公司的基础设施。版本控制软件的最高目标，是支持软件公司的配置管理活动，追踪多个版本的开发和维护活动，及时发布软件。</a:t>
            </a:r>
            <a:endParaRPr lang="en-US" altLang="zh-CN" dirty="0"/>
          </a:p>
          <a:p>
            <a:r>
              <a:rPr lang="en-US" altLang="zh-CN" dirty="0" err="1"/>
              <a:t>Git</a:t>
            </a:r>
            <a:r>
              <a:rPr lang="zh-CN" altLang="en-US" dirty="0"/>
              <a:t>是一个开源的分布式版本控制系统，可以有效、高速地处理从很小到非常大的项目版本管理。</a:t>
            </a:r>
          </a:p>
        </p:txBody>
      </p:sp>
      <p:sp>
        <p:nvSpPr>
          <p:cNvPr id="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9C873BD-4626-4FF2-9AC1-217B5328BEB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Tree>
    <p:extLst>
      <p:ext uri="{BB962C8B-B14F-4D97-AF65-F5344CB8AC3E}">
        <p14:creationId xmlns:p14="http://schemas.microsoft.com/office/powerpoint/2010/main" val="3762227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多版本机制</a:t>
            </a:r>
          </a:p>
        </p:txBody>
      </p:sp>
      <p:sp>
        <p:nvSpPr>
          <p:cNvPr id="3" name="内容占位符 2"/>
          <p:cNvSpPr>
            <a:spLocks noGrp="1"/>
          </p:cNvSpPr>
          <p:nvPr>
            <p:ph idx="1"/>
          </p:nvPr>
        </p:nvSpPr>
        <p:spPr/>
        <p:txBody>
          <a:bodyPr/>
          <a:lstStyle/>
          <a:p>
            <a:r>
              <a:rPr lang="en-US" altLang="zh-CN" dirty="0"/>
              <a:t>GitHub </a:t>
            </a:r>
            <a:r>
              <a:rPr lang="zh-CN" altLang="en-US" dirty="0"/>
              <a:t>本质上是一个代码托管平台，它提供的是基于 </a:t>
            </a:r>
            <a:r>
              <a:rPr lang="en-US" altLang="zh-CN" dirty="0" err="1"/>
              <a:t>Git</a:t>
            </a:r>
            <a:r>
              <a:rPr lang="en-US" altLang="zh-CN" dirty="0"/>
              <a:t> </a:t>
            </a:r>
            <a:r>
              <a:rPr lang="zh-CN" altLang="en-US" dirty="0"/>
              <a:t>的代码托管服务。对于一个团队来说，即使不使用 </a:t>
            </a:r>
            <a:r>
              <a:rPr lang="en-US" altLang="zh-CN" dirty="0"/>
              <a:t>GitHub</a:t>
            </a:r>
            <a:r>
              <a:rPr lang="zh-CN" altLang="en-US" dirty="0"/>
              <a:t>，他们也可以通过自己搭建和管理 </a:t>
            </a:r>
            <a:r>
              <a:rPr lang="en-US" altLang="zh-CN" dirty="0" err="1"/>
              <a:t>Git</a:t>
            </a:r>
            <a:r>
              <a:rPr lang="en-US" altLang="zh-CN" dirty="0"/>
              <a:t> </a:t>
            </a:r>
            <a:r>
              <a:rPr lang="zh-CN" altLang="en-US" dirty="0"/>
              <a:t>服务器来进行代码库的管理，甚至还有一些其它的代码托管商可供选择。</a:t>
            </a:r>
            <a:endParaRPr lang="en-US" altLang="zh-CN" dirty="0"/>
          </a:p>
          <a:p>
            <a:r>
              <a:rPr lang="en-US" altLang="zh-CN" dirty="0" err="1"/>
              <a:t>Git</a:t>
            </a:r>
            <a:r>
              <a:rPr lang="en-US" altLang="zh-CN" dirty="0"/>
              <a:t> </a:t>
            </a:r>
            <a:r>
              <a:rPr lang="zh-CN" altLang="en-US" dirty="0"/>
              <a:t>是一</a:t>
            </a:r>
            <a:r>
              <a:rPr lang="zh-CN" altLang="en-US"/>
              <a:t>种方法，而 </a:t>
            </a:r>
            <a:r>
              <a:rPr lang="en-US" altLang="zh-CN" dirty="0"/>
              <a:t>GitHub </a:t>
            </a:r>
            <a:r>
              <a:rPr lang="zh-CN" altLang="en-US" dirty="0"/>
              <a:t>只是使用这种方法的一个代码仓库。方法只有一个，而采用这种方法的却又很多个，类似 </a:t>
            </a:r>
            <a:r>
              <a:rPr lang="en-US" altLang="zh-CN" dirty="0" err="1"/>
              <a:t>Github</a:t>
            </a:r>
            <a:r>
              <a:rPr lang="en-US" altLang="zh-CN" dirty="0"/>
              <a:t> </a:t>
            </a:r>
            <a:r>
              <a:rPr lang="zh-CN" altLang="en-US" dirty="0"/>
              <a:t>和码云等。</a:t>
            </a:r>
          </a:p>
        </p:txBody>
      </p:sp>
      <p:sp>
        <p:nvSpPr>
          <p:cNvPr id="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9C873BD-4626-4FF2-9AC1-217B5328BEB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Tree>
    <p:extLst>
      <p:ext uri="{BB962C8B-B14F-4D97-AF65-F5344CB8AC3E}">
        <p14:creationId xmlns:p14="http://schemas.microsoft.com/office/powerpoint/2010/main" val="4376675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A46B2E3-B017-4575-9FFA-3889C697BEA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3364" name="Rectangle 2"/>
          <p:cNvSpPr>
            <a:spLocks noGrp="1" noChangeArrowheads="1"/>
          </p:cNvSpPr>
          <p:nvPr>
            <p:ph type="title"/>
          </p:nvPr>
        </p:nvSpPr>
        <p:spPr/>
        <p:txBody>
          <a:bodyPr/>
          <a:lstStyle/>
          <a:p>
            <a:pPr eaLnBrk="1" hangingPunct="1"/>
            <a:r>
              <a:rPr lang="zh-CN" altLang="en-US"/>
              <a:t>多版本机制</a:t>
            </a:r>
          </a:p>
        </p:txBody>
      </p:sp>
      <p:sp>
        <p:nvSpPr>
          <p:cNvPr id="143365" name="Rectangle 3"/>
          <p:cNvSpPr>
            <a:spLocks noGrp="1" noChangeArrowheads="1"/>
          </p:cNvSpPr>
          <p:nvPr>
            <p:ph idx="1"/>
          </p:nvPr>
        </p:nvSpPr>
        <p:spPr/>
        <p:txBody>
          <a:bodyPr/>
          <a:lstStyle/>
          <a:p>
            <a:pPr eaLnBrk="1" hangingPunct="1"/>
            <a:r>
              <a:rPr lang="zh-CN" altLang="en-US"/>
              <a:t>多版本并发机制：每个</a:t>
            </a:r>
            <a:r>
              <a:rPr lang="en-US" altLang="zh-CN"/>
              <a:t>write(Q)</a:t>
            </a:r>
            <a:r>
              <a:rPr lang="zh-CN" altLang="en-US"/>
              <a:t>操作创建数据项</a:t>
            </a:r>
            <a:r>
              <a:rPr lang="en-US" altLang="zh-CN"/>
              <a:t>Q</a:t>
            </a:r>
            <a:r>
              <a:rPr lang="zh-CN" altLang="en-US"/>
              <a:t>的一个新版本。当事务发出</a:t>
            </a:r>
            <a:r>
              <a:rPr lang="en-US" altLang="zh-CN"/>
              <a:t>read(Q)</a:t>
            </a:r>
            <a:r>
              <a:rPr lang="zh-CN" altLang="en-US"/>
              <a:t>操作时，并发控制管理控制器选择</a:t>
            </a:r>
            <a:r>
              <a:rPr lang="en-US" altLang="zh-CN"/>
              <a:t>Q</a:t>
            </a:r>
            <a:r>
              <a:rPr lang="zh-CN" altLang="en-US"/>
              <a:t>的一个版本进行读取</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9FE38B8-7696-4C0F-88DD-32AA6FED8D3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4388" name="Rectangle 2"/>
          <p:cNvSpPr>
            <a:spLocks noGrp="1" noChangeArrowheads="1"/>
          </p:cNvSpPr>
          <p:nvPr>
            <p:ph type="title"/>
          </p:nvPr>
        </p:nvSpPr>
        <p:spPr/>
        <p:txBody>
          <a:bodyPr/>
          <a:lstStyle/>
          <a:p>
            <a:pPr eaLnBrk="1" hangingPunct="1"/>
            <a:r>
              <a:rPr lang="zh-CN" altLang="en-US"/>
              <a:t>多版本机制</a:t>
            </a:r>
          </a:p>
        </p:txBody>
      </p:sp>
      <p:sp>
        <p:nvSpPr>
          <p:cNvPr id="144389" name="Rectangle 3"/>
          <p:cNvSpPr>
            <a:spLocks noGrp="1" noChangeArrowheads="1"/>
          </p:cNvSpPr>
          <p:nvPr>
            <p:ph idx="1"/>
          </p:nvPr>
        </p:nvSpPr>
        <p:spPr/>
        <p:txBody>
          <a:bodyPr/>
          <a:lstStyle/>
          <a:p>
            <a:pPr eaLnBrk="1" hangingPunct="1"/>
            <a:r>
              <a:rPr lang="zh-CN" altLang="en-US" dirty="0"/>
              <a:t>多版本时间戳排序协议</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对于每个数据项</a:t>
            </a:r>
            <a:r>
              <a:rPr lang="en-US" altLang="zh-CN" dirty="0"/>
              <a:t>Q</a:t>
            </a:r>
            <a:r>
              <a:rPr lang="zh-CN" altLang="en-US" dirty="0"/>
              <a:t>，有一个版本序列</a:t>
            </a:r>
            <a:r>
              <a:rPr lang="en-US" altLang="zh-CN" dirty="0"/>
              <a:t>&lt;Q</a:t>
            </a:r>
            <a:r>
              <a:rPr lang="en-US" altLang="zh-CN" baseline="-25000" dirty="0"/>
              <a:t>1</a:t>
            </a:r>
            <a:r>
              <a:rPr lang="en-US" altLang="zh-CN" dirty="0"/>
              <a:t>, Q</a:t>
            </a:r>
            <a:r>
              <a:rPr lang="en-US" altLang="zh-CN" baseline="-25000" dirty="0"/>
              <a:t>2</a:t>
            </a:r>
            <a:r>
              <a:rPr lang="en-US" altLang="zh-CN" dirty="0"/>
              <a:t>, </a:t>
            </a:r>
            <a:r>
              <a:rPr lang="en-US" altLang="zh-CN" dirty="0">
                <a:latin typeface="Times New Roman" panose="02020603050405020304" pitchFamily="18" charset="0"/>
              </a:rPr>
              <a:t>…</a:t>
            </a:r>
            <a:r>
              <a:rPr lang="en-US" altLang="zh-CN" dirty="0"/>
              <a:t>, </a:t>
            </a:r>
            <a:r>
              <a:rPr lang="en-US" altLang="zh-CN" dirty="0" err="1"/>
              <a:t>Q</a:t>
            </a:r>
            <a:r>
              <a:rPr lang="en-US" altLang="zh-CN" baseline="-25000" dirty="0" err="1"/>
              <a:t>m</a:t>
            </a:r>
            <a:r>
              <a:rPr lang="en-US" altLang="zh-CN" dirty="0"/>
              <a:t>&gt;</a:t>
            </a:r>
            <a:r>
              <a:rPr lang="zh-CN" altLang="en-US" dirty="0"/>
              <a:t>，每个版本</a:t>
            </a:r>
            <a:r>
              <a:rPr lang="en-US" altLang="zh-CN" dirty="0"/>
              <a:t>Q</a:t>
            </a:r>
            <a:r>
              <a:rPr lang="en-US" altLang="zh-CN" baseline="-25000" dirty="0"/>
              <a:t>i</a:t>
            </a:r>
            <a:r>
              <a:rPr lang="zh-CN" altLang="en-US" dirty="0"/>
              <a:t>包括三部分内容：</a:t>
            </a:r>
            <a:endParaRPr lang="en-US" altLang="zh-CN" dirty="0"/>
          </a:p>
          <a:p>
            <a:pPr eaLnBrk="1" hangingPunct="1">
              <a:buFont typeface="Wingdings" panose="05000000000000000000" pitchFamily="2" charset="2"/>
              <a:buNone/>
            </a:pPr>
            <a:r>
              <a:rPr lang="zh-CN" altLang="en-US" dirty="0"/>
              <a:t>     </a:t>
            </a:r>
            <a:r>
              <a:rPr lang="en-US" altLang="zh-CN" dirty="0"/>
              <a:t>Content</a:t>
            </a:r>
            <a:r>
              <a:rPr lang="zh-CN" altLang="en-US" dirty="0"/>
              <a:t>：版本</a:t>
            </a:r>
            <a:r>
              <a:rPr lang="en-US" altLang="zh-CN" dirty="0"/>
              <a:t>Q</a:t>
            </a:r>
            <a:r>
              <a:rPr lang="en-US" altLang="zh-CN" baseline="-25000" dirty="0"/>
              <a:t>i</a:t>
            </a:r>
            <a:r>
              <a:rPr lang="zh-CN" altLang="en-US" dirty="0"/>
              <a:t>的值；</a:t>
            </a:r>
          </a:p>
          <a:p>
            <a:pPr eaLnBrk="1" hangingPunct="1">
              <a:buFont typeface="Wingdings" panose="05000000000000000000" pitchFamily="2" charset="2"/>
              <a:buNone/>
            </a:pPr>
            <a:r>
              <a:rPr lang="zh-CN" altLang="en-US" dirty="0"/>
              <a:t>     </a:t>
            </a:r>
            <a:r>
              <a:rPr lang="en-US" altLang="zh-CN" dirty="0"/>
              <a:t>W-timestamp(Q</a:t>
            </a:r>
            <a:r>
              <a:rPr lang="en-US" altLang="zh-CN" baseline="-25000" dirty="0"/>
              <a:t>i</a:t>
            </a:r>
            <a:r>
              <a:rPr lang="en-US" altLang="zh-CN" dirty="0"/>
              <a:t>) </a:t>
            </a:r>
            <a:r>
              <a:rPr lang="zh-CN" altLang="en-US" dirty="0"/>
              <a:t>：创建版本</a:t>
            </a:r>
            <a:r>
              <a:rPr lang="en-US" altLang="zh-CN" dirty="0"/>
              <a:t>Q</a:t>
            </a:r>
            <a:r>
              <a:rPr lang="en-US" altLang="zh-CN" baseline="-25000" dirty="0"/>
              <a:t>i</a:t>
            </a:r>
            <a:r>
              <a:rPr lang="zh-CN" altLang="en-US" dirty="0"/>
              <a:t>的事务的时间戳</a:t>
            </a:r>
          </a:p>
          <a:p>
            <a:pPr eaLnBrk="1" hangingPunct="1">
              <a:buFont typeface="Wingdings" panose="05000000000000000000" pitchFamily="2" charset="2"/>
              <a:buNone/>
            </a:pPr>
            <a:r>
              <a:rPr lang="zh-CN" altLang="en-US" dirty="0"/>
              <a:t>     </a:t>
            </a:r>
            <a:r>
              <a:rPr lang="en-US" altLang="zh-CN" dirty="0"/>
              <a:t>R-timestamp(Q</a:t>
            </a:r>
            <a:r>
              <a:rPr lang="en-US" altLang="zh-CN" baseline="-25000" dirty="0"/>
              <a:t>i</a:t>
            </a:r>
            <a:r>
              <a:rPr lang="en-US" altLang="zh-CN" dirty="0"/>
              <a:t>) </a:t>
            </a:r>
            <a:r>
              <a:rPr lang="zh-CN" altLang="en-US" dirty="0"/>
              <a:t>：所有成功读取</a:t>
            </a:r>
            <a:r>
              <a:rPr lang="en-US" altLang="zh-CN" dirty="0"/>
              <a:t>Q</a:t>
            </a:r>
            <a:r>
              <a:rPr lang="en-US" altLang="zh-CN" baseline="-25000" dirty="0"/>
              <a:t>i</a:t>
            </a:r>
            <a:r>
              <a:rPr lang="zh-CN" altLang="en-US" dirty="0"/>
              <a:t>版本的事务的最大的时间戳</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0A89CA8-06F1-4E14-B58A-1487B2472AD3}"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5412" name="Rectangle 2"/>
          <p:cNvSpPr>
            <a:spLocks noGrp="1" noChangeArrowheads="1"/>
          </p:cNvSpPr>
          <p:nvPr>
            <p:ph type="title"/>
          </p:nvPr>
        </p:nvSpPr>
        <p:spPr/>
        <p:txBody>
          <a:bodyPr/>
          <a:lstStyle/>
          <a:p>
            <a:pPr eaLnBrk="1" hangingPunct="1"/>
            <a:r>
              <a:rPr lang="zh-CN" altLang="en-US"/>
              <a:t>多版本机制</a:t>
            </a:r>
          </a:p>
        </p:txBody>
      </p:sp>
      <p:sp>
        <p:nvSpPr>
          <p:cNvPr id="145413" name="Rectangle 3"/>
          <p:cNvSpPr>
            <a:spLocks noGrp="1" noChangeArrowheads="1"/>
          </p:cNvSpPr>
          <p:nvPr>
            <p:ph idx="1"/>
          </p:nvPr>
        </p:nvSpPr>
        <p:spPr/>
        <p:txBody>
          <a:bodyPr/>
          <a:lstStyle/>
          <a:p>
            <a:pPr eaLnBrk="1" hangingPunct="1">
              <a:lnSpc>
                <a:spcPct val="90000"/>
              </a:lnSpc>
            </a:pPr>
            <a:r>
              <a:rPr lang="zh-CN" altLang="en-US" dirty="0"/>
              <a:t>多版本时间戳排序协议：假设事务</a:t>
            </a:r>
            <a:r>
              <a:rPr lang="en-US" altLang="zh-CN" dirty="0" err="1"/>
              <a:t>T</a:t>
            </a:r>
            <a:r>
              <a:rPr lang="en-US" altLang="zh-CN" baseline="-25000" dirty="0" err="1"/>
              <a:t>i</a:t>
            </a:r>
            <a:r>
              <a:rPr lang="zh-CN" altLang="en-US" dirty="0"/>
              <a:t>发出</a:t>
            </a:r>
            <a:r>
              <a:rPr lang="en-US" altLang="zh-CN" dirty="0"/>
              <a:t>read(Q)</a:t>
            </a:r>
            <a:r>
              <a:rPr lang="zh-CN" altLang="en-US" dirty="0"/>
              <a:t>或者</a:t>
            </a:r>
            <a:r>
              <a:rPr lang="en-US" altLang="zh-CN" dirty="0"/>
              <a:t>write(Q)</a:t>
            </a:r>
            <a:r>
              <a:rPr lang="zh-CN" altLang="en-US" dirty="0"/>
              <a:t>操作，令</a:t>
            </a:r>
            <a:r>
              <a:rPr lang="en-US" altLang="zh-CN" dirty="0" err="1"/>
              <a:t>Q</a:t>
            </a:r>
            <a:r>
              <a:rPr lang="en-US" altLang="zh-CN" baseline="-25000" dirty="0" err="1"/>
              <a:t>k</a:t>
            </a:r>
            <a:r>
              <a:rPr lang="zh-CN" altLang="en-US" dirty="0"/>
              <a:t>表示</a:t>
            </a:r>
            <a:r>
              <a:rPr lang="en-US" altLang="zh-CN" dirty="0"/>
              <a:t>Q</a:t>
            </a:r>
            <a:r>
              <a:rPr lang="zh-CN" altLang="en-US" dirty="0"/>
              <a:t>的版本，它具有小于或等于</a:t>
            </a:r>
            <a:r>
              <a:rPr lang="en-US" altLang="zh-CN" dirty="0"/>
              <a:t>TS(</a:t>
            </a:r>
            <a:r>
              <a:rPr lang="en-US" altLang="zh-CN" dirty="0" err="1"/>
              <a:t>T</a:t>
            </a:r>
            <a:r>
              <a:rPr lang="en-US" altLang="zh-CN" baseline="-25000" dirty="0" err="1"/>
              <a:t>i</a:t>
            </a:r>
            <a:r>
              <a:rPr lang="en-US" altLang="zh-CN" dirty="0"/>
              <a:t>)</a:t>
            </a:r>
            <a:r>
              <a:rPr lang="zh-CN" altLang="en-US" dirty="0"/>
              <a:t>的最大的写时间戳</a:t>
            </a:r>
          </a:p>
          <a:p>
            <a:pPr eaLnBrk="1" hangingPunct="1">
              <a:lnSpc>
                <a:spcPct val="90000"/>
              </a:lnSpc>
              <a:buNone/>
            </a:pPr>
            <a:r>
              <a:rPr lang="zh-CN" altLang="en-US" dirty="0"/>
              <a:t>    </a:t>
            </a:r>
            <a:r>
              <a:rPr lang="en-US" altLang="zh-CN" dirty="0">
                <a:solidFill>
                  <a:schemeClr val="accent2"/>
                </a:solidFill>
              </a:rPr>
              <a:t>-</a:t>
            </a:r>
            <a:r>
              <a:rPr lang="zh-CN" altLang="en-US" dirty="0"/>
              <a:t>如果事务</a:t>
            </a:r>
            <a:r>
              <a:rPr lang="en-US" altLang="zh-CN" dirty="0" err="1"/>
              <a:t>T</a:t>
            </a:r>
            <a:r>
              <a:rPr lang="en-US" altLang="zh-CN" baseline="-25000" dirty="0" err="1"/>
              <a:t>i</a:t>
            </a:r>
            <a:r>
              <a:rPr lang="zh-CN" altLang="en-US" dirty="0"/>
              <a:t>发出</a:t>
            </a:r>
            <a:r>
              <a:rPr lang="en-US" altLang="zh-CN" dirty="0"/>
              <a:t>read(Q)</a:t>
            </a:r>
            <a:r>
              <a:rPr lang="zh-CN" altLang="en-US" dirty="0"/>
              <a:t>，则返回版本</a:t>
            </a:r>
            <a:r>
              <a:rPr lang="en-US" altLang="zh-CN" dirty="0" err="1"/>
              <a:t>Q</a:t>
            </a:r>
            <a:r>
              <a:rPr lang="en-US" altLang="zh-CN" baseline="-25000" dirty="0" err="1"/>
              <a:t>k</a:t>
            </a:r>
            <a:r>
              <a:rPr lang="zh-CN" altLang="en-US" dirty="0"/>
              <a:t>的内容</a:t>
            </a:r>
          </a:p>
          <a:p>
            <a:pPr eaLnBrk="1" hangingPunct="1">
              <a:lnSpc>
                <a:spcPct val="90000"/>
              </a:lnSpc>
              <a:buFont typeface="Wingdings" panose="05000000000000000000" pitchFamily="2" charset="2"/>
              <a:buNone/>
            </a:pPr>
            <a:r>
              <a:rPr lang="zh-CN" altLang="en-US" dirty="0"/>
              <a:t>    </a:t>
            </a:r>
            <a:r>
              <a:rPr lang="en-US" altLang="zh-CN" dirty="0">
                <a:solidFill>
                  <a:schemeClr val="accent2"/>
                </a:solidFill>
              </a:rPr>
              <a:t>-</a:t>
            </a:r>
            <a:r>
              <a:rPr lang="zh-CN" altLang="en-US" dirty="0"/>
              <a:t>如果事务</a:t>
            </a:r>
            <a:r>
              <a:rPr lang="en-US" altLang="zh-CN" dirty="0" err="1"/>
              <a:t>T</a:t>
            </a:r>
            <a:r>
              <a:rPr lang="en-US" altLang="zh-CN" baseline="-25000" dirty="0" err="1"/>
              <a:t>i</a:t>
            </a:r>
            <a:r>
              <a:rPr lang="zh-CN" altLang="en-US" dirty="0"/>
              <a:t>发出</a:t>
            </a:r>
            <a:r>
              <a:rPr lang="en-US" altLang="zh-CN" dirty="0"/>
              <a:t>write(Q)</a:t>
            </a:r>
            <a:r>
              <a:rPr lang="zh-CN" altLang="en-US" dirty="0"/>
              <a:t>，且</a:t>
            </a:r>
            <a:r>
              <a:rPr lang="en-US" altLang="zh-CN" dirty="0"/>
              <a:t>TS(</a:t>
            </a:r>
            <a:r>
              <a:rPr lang="en-US" altLang="zh-CN" dirty="0" err="1"/>
              <a:t>T</a:t>
            </a:r>
            <a:r>
              <a:rPr lang="en-US" altLang="zh-CN" baseline="-25000" dirty="0" err="1"/>
              <a:t>i</a:t>
            </a:r>
            <a:r>
              <a:rPr lang="en-US" altLang="zh-CN" dirty="0"/>
              <a:t>)&lt; R-timestamp(</a:t>
            </a:r>
            <a:r>
              <a:rPr lang="en-US" altLang="zh-CN" dirty="0" err="1"/>
              <a:t>Q</a:t>
            </a:r>
            <a:r>
              <a:rPr lang="en-US" altLang="zh-CN" baseline="-25000" dirty="0" err="1"/>
              <a:t>k</a:t>
            </a:r>
            <a:r>
              <a:rPr lang="en-US" altLang="zh-CN" dirty="0"/>
              <a:t>)</a:t>
            </a:r>
            <a:r>
              <a:rPr lang="zh-CN" altLang="en-US" dirty="0"/>
              <a:t>，则系统回滚</a:t>
            </a:r>
            <a:r>
              <a:rPr lang="en-US" altLang="zh-CN" dirty="0" err="1"/>
              <a:t>T</a:t>
            </a:r>
            <a:r>
              <a:rPr lang="en-US" altLang="zh-CN" baseline="-25000" dirty="0" err="1"/>
              <a:t>i</a:t>
            </a:r>
            <a:r>
              <a:rPr lang="zh-CN" altLang="en-US" dirty="0"/>
              <a:t>；若</a:t>
            </a:r>
            <a:r>
              <a:rPr lang="en-US" altLang="zh-CN" dirty="0"/>
              <a:t>TS(</a:t>
            </a:r>
            <a:r>
              <a:rPr lang="en-US" altLang="zh-CN" dirty="0" err="1"/>
              <a:t>T</a:t>
            </a:r>
            <a:r>
              <a:rPr lang="en-US" altLang="zh-CN" baseline="-25000" dirty="0" err="1"/>
              <a:t>i</a:t>
            </a:r>
            <a:r>
              <a:rPr lang="en-US" altLang="zh-CN" dirty="0"/>
              <a:t>) =  W-timestamp(</a:t>
            </a:r>
            <a:r>
              <a:rPr lang="en-US" altLang="zh-CN" dirty="0" err="1"/>
              <a:t>Q</a:t>
            </a:r>
            <a:r>
              <a:rPr lang="en-US" altLang="zh-CN" baseline="-25000" dirty="0" err="1"/>
              <a:t>k</a:t>
            </a:r>
            <a:r>
              <a:rPr lang="en-US" altLang="zh-CN" dirty="0"/>
              <a:t>)</a:t>
            </a:r>
            <a:r>
              <a:rPr lang="zh-CN" altLang="en-US" dirty="0"/>
              <a:t>，则系统覆盖</a:t>
            </a:r>
            <a:r>
              <a:rPr lang="en-US" altLang="zh-CN" dirty="0" err="1"/>
              <a:t>Q</a:t>
            </a:r>
            <a:r>
              <a:rPr lang="en-US" altLang="zh-CN" baseline="-25000" dirty="0" err="1"/>
              <a:t>k</a:t>
            </a:r>
            <a:r>
              <a:rPr lang="zh-CN" altLang="en-US" dirty="0"/>
              <a:t>的内容；否则创建一个</a:t>
            </a:r>
            <a:r>
              <a:rPr lang="en-US" altLang="zh-CN" dirty="0"/>
              <a:t>Q</a:t>
            </a:r>
            <a:r>
              <a:rPr lang="zh-CN" altLang="en-US" dirty="0"/>
              <a:t>的新版本</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BA7C8E9C-91A4-4788-8679-4A7C737F953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6436" name="Rectangle 2"/>
          <p:cNvSpPr>
            <a:spLocks noGrp="1" noChangeArrowheads="1"/>
          </p:cNvSpPr>
          <p:nvPr>
            <p:ph type="title"/>
          </p:nvPr>
        </p:nvSpPr>
        <p:spPr/>
        <p:txBody>
          <a:bodyPr/>
          <a:lstStyle/>
          <a:p>
            <a:pPr eaLnBrk="1" hangingPunct="1"/>
            <a:r>
              <a:rPr lang="zh-CN" altLang="en-US"/>
              <a:t>多版本机制</a:t>
            </a:r>
          </a:p>
        </p:txBody>
      </p:sp>
      <p:sp>
        <p:nvSpPr>
          <p:cNvPr id="146437" name="Rectangle 3"/>
          <p:cNvSpPr>
            <a:spLocks noGrp="1" noChangeArrowheads="1"/>
          </p:cNvSpPr>
          <p:nvPr>
            <p:ph idx="1"/>
          </p:nvPr>
        </p:nvSpPr>
        <p:spPr/>
        <p:txBody>
          <a:bodyPr/>
          <a:lstStyle/>
          <a:p>
            <a:pPr eaLnBrk="1" hangingPunct="1"/>
            <a:r>
              <a:rPr lang="zh-CN" altLang="en-US" dirty="0"/>
              <a:t>多版本时间戳排序协议的良好特性：读请求从不失败且不必等待。在数据库系统中，读操作比写操作频繁，因此，此特性对于实践来说至关重要。</a:t>
            </a:r>
          </a:p>
          <a:p>
            <a:pPr eaLnBrk="1" hangingPunct="1"/>
            <a:r>
              <a:rPr lang="zh-CN" altLang="en-US" dirty="0"/>
              <a:t>缺点：读取数据项可能更新</a:t>
            </a:r>
            <a:r>
              <a:rPr lang="en-US" altLang="zh-CN" dirty="0"/>
              <a:t>R-timestamp</a:t>
            </a:r>
            <a:r>
              <a:rPr lang="zh-CN" altLang="en-US" dirty="0"/>
              <a:t>字段，增加了一次磁盘访问机会；事务间的冲突通过回滚解决而不是等待，这种做法开销大</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C216B8B-E9C4-4CF4-88CC-957759DA724E}"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7460" name="Rectangle 2"/>
          <p:cNvSpPr>
            <a:spLocks noGrp="1" noChangeArrowheads="1"/>
          </p:cNvSpPr>
          <p:nvPr>
            <p:ph type="title"/>
          </p:nvPr>
        </p:nvSpPr>
        <p:spPr/>
        <p:txBody>
          <a:bodyPr/>
          <a:lstStyle/>
          <a:p>
            <a:pPr eaLnBrk="1" hangingPunct="1"/>
            <a:r>
              <a:rPr lang="zh-CN" altLang="en-US"/>
              <a:t>多版本机制</a:t>
            </a:r>
          </a:p>
        </p:txBody>
      </p:sp>
      <p:sp>
        <p:nvSpPr>
          <p:cNvPr id="147461" name="Rectangle 3"/>
          <p:cNvSpPr>
            <a:spLocks noGrp="1" noChangeArrowheads="1"/>
          </p:cNvSpPr>
          <p:nvPr>
            <p:ph idx="1"/>
          </p:nvPr>
        </p:nvSpPr>
        <p:spPr/>
        <p:txBody>
          <a:bodyPr/>
          <a:lstStyle/>
          <a:p>
            <a:pPr eaLnBrk="1" hangingPunct="1"/>
            <a:r>
              <a:rPr lang="zh-CN" altLang="en-US" dirty="0"/>
              <a:t>版本删除</a:t>
            </a:r>
            <a:r>
              <a:rPr lang="en-US" altLang="zh-CN" dirty="0"/>
              <a:t>(</a:t>
            </a:r>
            <a:r>
              <a:rPr lang="zh-CN" altLang="en-US" dirty="0"/>
              <a:t>多版本时间戳排序协议</a:t>
            </a:r>
            <a:r>
              <a:rPr lang="en-US" altLang="zh-CN" dirty="0"/>
              <a:t>)</a:t>
            </a:r>
            <a:r>
              <a:rPr lang="zh-CN" altLang="en-US" dirty="0"/>
              <a:t>：</a:t>
            </a:r>
          </a:p>
          <a:p>
            <a:pPr lvl="1" eaLnBrk="1" hangingPunct="1"/>
            <a:r>
              <a:rPr lang="zh-CN" altLang="en-US" dirty="0"/>
              <a:t>假设某数据项的两个版本</a:t>
            </a:r>
            <a:r>
              <a:rPr lang="en-US" altLang="zh-CN" dirty="0" err="1"/>
              <a:t>Q</a:t>
            </a:r>
            <a:r>
              <a:rPr lang="en-US" altLang="zh-CN" baseline="-25000" dirty="0" err="1"/>
              <a:t>k</a:t>
            </a:r>
            <a:r>
              <a:rPr lang="zh-CN" altLang="en-US" dirty="0"/>
              <a:t>与</a:t>
            </a:r>
            <a:r>
              <a:rPr lang="en-US" altLang="zh-CN" dirty="0" err="1"/>
              <a:t>Q</a:t>
            </a:r>
            <a:r>
              <a:rPr lang="en-US" altLang="zh-CN" baseline="-25000" dirty="0" err="1"/>
              <a:t>j</a:t>
            </a:r>
            <a:r>
              <a:rPr lang="zh-CN" altLang="en-US" dirty="0"/>
              <a:t>，这两个版本的</a:t>
            </a:r>
            <a:r>
              <a:rPr lang="en-US" altLang="zh-CN" dirty="0"/>
              <a:t>W-timestamp</a:t>
            </a:r>
            <a:r>
              <a:rPr lang="zh-CN" altLang="en-US" dirty="0"/>
              <a:t>都小于当前系统中最老的事务的时间戳，则</a:t>
            </a:r>
            <a:r>
              <a:rPr lang="en-US" altLang="zh-CN" dirty="0" err="1"/>
              <a:t>Q</a:t>
            </a:r>
            <a:r>
              <a:rPr lang="en-US" altLang="zh-CN" baseline="-25000" dirty="0" err="1"/>
              <a:t>k</a:t>
            </a:r>
            <a:r>
              <a:rPr lang="zh-CN" altLang="en-US" dirty="0"/>
              <a:t>和</a:t>
            </a:r>
            <a:r>
              <a:rPr lang="en-US" altLang="zh-CN" dirty="0" err="1"/>
              <a:t>Q</a:t>
            </a:r>
            <a:r>
              <a:rPr lang="en-US" altLang="zh-CN" baseline="-25000" dirty="0" err="1"/>
              <a:t>j</a:t>
            </a:r>
            <a:r>
              <a:rPr lang="zh-CN" altLang="en-US" dirty="0"/>
              <a:t>中较旧的的版本将不再用到，可以删除</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C04F61C-AE8A-4D6A-B76B-DD10C988581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109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8484" name="Rectangle 2"/>
          <p:cNvSpPr>
            <a:spLocks noGrp="1" noChangeArrowheads="1"/>
          </p:cNvSpPr>
          <p:nvPr>
            <p:ph type="title"/>
          </p:nvPr>
        </p:nvSpPr>
        <p:spPr/>
        <p:txBody>
          <a:bodyPr/>
          <a:lstStyle/>
          <a:p>
            <a:pPr eaLnBrk="1" hangingPunct="1"/>
            <a:r>
              <a:rPr lang="zh-CN" altLang="en-US"/>
              <a:t>多版本机制</a:t>
            </a:r>
          </a:p>
        </p:txBody>
      </p:sp>
      <p:sp>
        <p:nvSpPr>
          <p:cNvPr id="148485" name="Rectangle 3"/>
          <p:cNvSpPr>
            <a:spLocks noGrp="1" noChangeArrowheads="1"/>
          </p:cNvSpPr>
          <p:nvPr>
            <p:ph idx="1"/>
          </p:nvPr>
        </p:nvSpPr>
        <p:spPr/>
        <p:txBody>
          <a:bodyPr/>
          <a:lstStyle/>
          <a:p>
            <a:pPr eaLnBrk="1" hangingPunct="1"/>
            <a:r>
              <a:rPr lang="zh-CN" altLang="en-US" dirty="0"/>
              <a:t>多版本两阶段封锁协议：将多版本并发控制机制的优点与两阶段封锁协议的优点结合起来。该协议对只读事务和更新事务加以区分。</a:t>
            </a:r>
            <a:endParaRPr lang="en-US" altLang="zh-CN" dirty="0"/>
          </a:p>
          <a:p>
            <a:pPr lvl="1" eaLnBrk="1" hangingPunct="1"/>
            <a:r>
              <a:rPr lang="zh-CN" altLang="en-US" dirty="0"/>
              <a:t>更新事务执行强两阶段封锁协议</a:t>
            </a:r>
          </a:p>
          <a:p>
            <a:pPr lvl="1" eaLnBrk="1" hangingPunct="1"/>
            <a:r>
              <a:rPr lang="zh-CN" altLang="en-US" dirty="0"/>
              <a:t>数据项的每一个版本有一个时间戳，时间戳由计数器</a:t>
            </a:r>
            <a:r>
              <a:rPr lang="en-US" altLang="zh-CN" dirty="0"/>
              <a:t>(</a:t>
            </a:r>
            <a:r>
              <a:rPr lang="en-US" altLang="zh-CN" dirty="0" err="1"/>
              <a:t>ts</a:t>
            </a:r>
            <a:r>
              <a:rPr lang="en-US" altLang="zh-CN" dirty="0"/>
              <a:t>-counter)</a:t>
            </a:r>
            <a:r>
              <a:rPr lang="zh-CN" altLang="en-US" dirty="0"/>
              <a:t>实现</a:t>
            </a:r>
          </a:p>
          <a:p>
            <a:pPr lvl="1" eaLnBrk="1" hangingPunct="1"/>
            <a:r>
              <a:rPr lang="zh-CN" altLang="en-US" dirty="0"/>
              <a:t>只读事务执行读操作时遵从多版本时间戳排序协议</a:t>
            </a:r>
          </a:p>
          <a:p>
            <a:pPr eaLnBrk="1" hangingPunct="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7538B03-48B9-4EB5-90F6-3064FDD713A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2948" name="Rectangle 2"/>
          <p:cNvSpPr>
            <a:spLocks noGrp="1" noChangeArrowheads="1"/>
          </p:cNvSpPr>
          <p:nvPr>
            <p:ph type="title"/>
          </p:nvPr>
        </p:nvSpPr>
        <p:spPr/>
        <p:txBody>
          <a:bodyPr/>
          <a:lstStyle/>
          <a:p>
            <a:pPr eaLnBrk="1" hangingPunct="1"/>
            <a:r>
              <a:rPr lang="zh-CN" altLang="en-US"/>
              <a:t>锁</a:t>
            </a:r>
          </a:p>
        </p:txBody>
      </p:sp>
      <p:graphicFrame>
        <p:nvGraphicFramePr>
          <p:cNvPr id="82949" name="Object 4"/>
          <p:cNvGraphicFramePr>
            <a:graphicFrameLocks noGrp="1" noChangeAspect="1"/>
          </p:cNvGraphicFramePr>
          <p:nvPr>
            <p:ph idx="1"/>
            <p:extLst>
              <p:ext uri="{D42A27DB-BD31-4B8C-83A1-F6EECF244321}">
                <p14:modId xmlns:p14="http://schemas.microsoft.com/office/powerpoint/2010/main" val="1088844076"/>
              </p:ext>
            </p:extLst>
          </p:nvPr>
        </p:nvGraphicFramePr>
        <p:xfrm>
          <a:off x="1979613" y="1722586"/>
          <a:ext cx="5472112" cy="4730750"/>
        </p:xfrm>
        <a:graphic>
          <a:graphicData uri="http://schemas.openxmlformats.org/presentationml/2006/ole">
            <mc:AlternateContent xmlns:mc="http://schemas.openxmlformats.org/markup-compatibility/2006">
              <mc:Choice xmlns:v="urn:schemas-microsoft-com:vml" Requires="v">
                <p:oleObj r:id="rId2" imgW="3837600" imgH="5428800" progId="Excel.Sheet.8">
                  <p:embed/>
                </p:oleObj>
              </mc:Choice>
              <mc:Fallback>
                <p:oleObj r:id="rId2" imgW="3837600" imgH="5428800" progId="Excel.Sheet.8">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722586"/>
                        <a:ext cx="5472112"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文本框 3"/>
          <p:cNvSpPr txBox="1"/>
          <p:nvPr/>
        </p:nvSpPr>
        <p:spPr>
          <a:xfrm>
            <a:off x="2652120" y="1268760"/>
            <a:ext cx="3478068" cy="461665"/>
          </a:xfrm>
          <a:prstGeom prst="rect">
            <a:avLst/>
          </a:prstGeom>
          <a:noFill/>
        </p:spPr>
        <p:txBody>
          <a:bodyPr wrap="none" rtlCol="0">
            <a:spAutoFit/>
          </a:bodyPr>
          <a:lstStyle/>
          <a:p>
            <a:r>
              <a:rPr lang="en-US" altLang="zh-CN" dirty="0">
                <a:solidFill>
                  <a:schemeClr val="bg2"/>
                </a:solidFill>
                <a:latin typeface="+mn-ea"/>
                <a:ea typeface="+mn-ea"/>
              </a:rPr>
              <a:t>T3                                  T4</a:t>
            </a:r>
            <a:endParaRPr lang="zh-CN" altLang="en-US" dirty="0">
              <a:solidFill>
                <a:schemeClr val="bg2"/>
              </a:solidFill>
              <a:latin typeface="+mn-ea"/>
              <a:ea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C201375-FF67-49A2-A62C-7E46FF26C397}"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0532" name="Rectangle 2"/>
          <p:cNvSpPr>
            <a:spLocks noGrp="1" noChangeArrowheads="1"/>
          </p:cNvSpPr>
          <p:nvPr>
            <p:ph type="title"/>
          </p:nvPr>
        </p:nvSpPr>
        <p:spPr/>
        <p:txBody>
          <a:bodyPr/>
          <a:lstStyle/>
          <a:p>
            <a:pPr eaLnBrk="1" hangingPunct="1"/>
            <a:r>
              <a:rPr lang="zh-CN" altLang="en-US"/>
              <a:t>多版本机制</a:t>
            </a:r>
          </a:p>
        </p:txBody>
      </p:sp>
      <p:sp>
        <p:nvSpPr>
          <p:cNvPr id="150533" name="Rectangle 3"/>
          <p:cNvSpPr>
            <a:spLocks noGrp="1" noChangeArrowheads="1"/>
          </p:cNvSpPr>
          <p:nvPr>
            <p:ph idx="1"/>
          </p:nvPr>
        </p:nvSpPr>
        <p:spPr/>
        <p:txBody>
          <a:bodyPr/>
          <a:lstStyle/>
          <a:p>
            <a:pPr eaLnBrk="1" hangingPunct="1"/>
            <a:r>
              <a:rPr lang="zh-CN" altLang="en-US" dirty="0"/>
              <a:t>按照多版本两阶段封锁协议</a:t>
            </a:r>
            <a:endParaRPr lang="en-US" altLang="zh-CN" dirty="0"/>
          </a:p>
          <a:p>
            <a:pPr lvl="1" eaLnBrk="1" hangingPunct="1"/>
            <a:r>
              <a:rPr lang="zh-CN" altLang="en-US" dirty="0"/>
              <a:t>当更新事务读取一个数据项时，首先获得该数据项上的排它锁，然后为该数据项创建一个新版本，写操作在新版本上进行，新版本的时间戳最初置为∞</a:t>
            </a:r>
          </a:p>
          <a:p>
            <a:pPr lvl="1" eaLnBrk="1" hangingPunct="1"/>
            <a:r>
              <a:rPr lang="zh-CN" altLang="en-US" dirty="0"/>
              <a:t>更新事务</a:t>
            </a:r>
            <a:r>
              <a:rPr lang="en-US" altLang="zh-CN" dirty="0" err="1"/>
              <a:t>T</a:t>
            </a:r>
            <a:r>
              <a:rPr lang="en-US" altLang="zh-CN" baseline="-25000" dirty="0" err="1"/>
              <a:t>i</a:t>
            </a:r>
            <a:r>
              <a:rPr lang="zh-CN" altLang="en-US" dirty="0"/>
              <a:t>完成任务后，按照如下方式提交：首先，</a:t>
            </a:r>
            <a:r>
              <a:rPr lang="en-US" altLang="zh-CN" dirty="0" err="1"/>
              <a:t>T</a:t>
            </a:r>
            <a:r>
              <a:rPr lang="en-US" altLang="zh-CN" baseline="-25000" dirty="0" err="1"/>
              <a:t>i</a:t>
            </a:r>
            <a:r>
              <a:rPr lang="zh-CN" altLang="en-US" dirty="0"/>
              <a:t>将它创建的每一个版本的时间戳设为当前</a:t>
            </a:r>
            <a:r>
              <a:rPr lang="en-US" altLang="zh-CN" dirty="0" err="1"/>
              <a:t>ts</a:t>
            </a:r>
            <a:r>
              <a:rPr lang="en-US" altLang="zh-CN" dirty="0"/>
              <a:t>-counter</a:t>
            </a:r>
            <a:r>
              <a:rPr lang="zh-CN" altLang="en-US" dirty="0"/>
              <a:t>的值加</a:t>
            </a:r>
            <a:r>
              <a:rPr lang="en-US" altLang="zh-CN" dirty="0"/>
              <a:t>1</a:t>
            </a:r>
            <a:r>
              <a:rPr lang="zh-CN" altLang="en-US" dirty="0"/>
              <a:t>；然后</a:t>
            </a:r>
            <a:r>
              <a:rPr lang="en-US" altLang="zh-CN" dirty="0" err="1"/>
              <a:t>T</a:t>
            </a:r>
            <a:r>
              <a:rPr lang="en-US" altLang="zh-CN" baseline="-25000" dirty="0" err="1"/>
              <a:t>i</a:t>
            </a:r>
            <a:r>
              <a:rPr lang="zh-CN" altLang="en-US" dirty="0"/>
              <a:t>将</a:t>
            </a:r>
            <a:r>
              <a:rPr lang="en-US" altLang="zh-CN" dirty="0" err="1"/>
              <a:t>ts</a:t>
            </a:r>
            <a:r>
              <a:rPr lang="en-US" altLang="zh-CN" dirty="0"/>
              <a:t>-counter</a:t>
            </a:r>
            <a:r>
              <a:rPr lang="zh-CN" altLang="en-US" dirty="0"/>
              <a:t>的值加</a:t>
            </a:r>
            <a:r>
              <a:rPr lang="en-US" altLang="zh-CN" dirty="0"/>
              <a:t>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4B8FB19-7039-4CC4-97B5-08E26624B3CE}"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2580" name="Rectangle 2"/>
          <p:cNvSpPr>
            <a:spLocks noGrp="1" noChangeArrowheads="1"/>
          </p:cNvSpPr>
          <p:nvPr>
            <p:ph type="title"/>
          </p:nvPr>
        </p:nvSpPr>
        <p:spPr/>
        <p:txBody>
          <a:bodyPr/>
          <a:lstStyle/>
          <a:p>
            <a:pPr eaLnBrk="1" hangingPunct="1"/>
            <a:r>
              <a:rPr lang="zh-CN" altLang="en-US"/>
              <a:t>多版本机制</a:t>
            </a:r>
          </a:p>
        </p:txBody>
      </p:sp>
      <p:sp>
        <p:nvSpPr>
          <p:cNvPr id="152581" name="Rectangle 3"/>
          <p:cNvSpPr>
            <a:spLocks noGrp="1" noChangeArrowheads="1"/>
          </p:cNvSpPr>
          <p:nvPr>
            <p:ph idx="1"/>
          </p:nvPr>
        </p:nvSpPr>
        <p:spPr/>
        <p:txBody>
          <a:bodyPr/>
          <a:lstStyle/>
          <a:p>
            <a:pPr eaLnBrk="1" hangingPunct="1"/>
            <a:r>
              <a:rPr lang="zh-CN" altLang="en-US" dirty="0"/>
              <a:t>版本删除</a:t>
            </a:r>
            <a:r>
              <a:rPr lang="en-US" altLang="zh-CN" dirty="0"/>
              <a:t>(</a:t>
            </a:r>
            <a:r>
              <a:rPr lang="zh-CN" altLang="en-US" dirty="0"/>
              <a:t>多版本两阶段封锁协议</a:t>
            </a:r>
            <a:r>
              <a:rPr lang="en-US" altLang="zh-CN" dirty="0"/>
              <a:t>)</a:t>
            </a:r>
            <a:r>
              <a:rPr lang="zh-CN" altLang="en-US" dirty="0"/>
              <a:t>：</a:t>
            </a:r>
          </a:p>
          <a:p>
            <a:pPr lvl="1" eaLnBrk="1" hangingPunct="1"/>
            <a:r>
              <a:rPr lang="zh-CN" altLang="en-US" dirty="0"/>
              <a:t>假设某数据项的两个版本</a:t>
            </a:r>
            <a:r>
              <a:rPr lang="en-US" altLang="zh-CN" dirty="0" err="1"/>
              <a:t>Q</a:t>
            </a:r>
            <a:r>
              <a:rPr lang="en-US" altLang="zh-CN" baseline="-25000" dirty="0" err="1"/>
              <a:t>k</a:t>
            </a:r>
            <a:r>
              <a:rPr lang="zh-CN" altLang="en-US" dirty="0"/>
              <a:t>与</a:t>
            </a:r>
            <a:r>
              <a:rPr lang="en-US" altLang="zh-CN" dirty="0" err="1"/>
              <a:t>Q</a:t>
            </a:r>
            <a:r>
              <a:rPr lang="en-US" altLang="zh-CN" baseline="-25000" dirty="0" err="1"/>
              <a:t>j</a:t>
            </a:r>
            <a:r>
              <a:rPr lang="zh-CN" altLang="en-US" dirty="0"/>
              <a:t>，这两个版本的时间戳都小于或等于当前系统中最老的事务的时间戳，则</a:t>
            </a:r>
            <a:r>
              <a:rPr lang="en-US" altLang="zh-CN" dirty="0" err="1"/>
              <a:t>Q</a:t>
            </a:r>
            <a:r>
              <a:rPr lang="en-US" altLang="zh-CN" baseline="-25000" dirty="0" err="1"/>
              <a:t>k</a:t>
            </a:r>
            <a:r>
              <a:rPr lang="zh-CN" altLang="en-US" dirty="0"/>
              <a:t>和</a:t>
            </a:r>
            <a:r>
              <a:rPr lang="en-US" altLang="zh-CN" dirty="0" err="1"/>
              <a:t>Q</a:t>
            </a:r>
            <a:r>
              <a:rPr lang="en-US" altLang="zh-CN" baseline="-25000" dirty="0" err="1"/>
              <a:t>j</a:t>
            </a:r>
            <a:r>
              <a:rPr lang="zh-CN" altLang="en-US" dirty="0"/>
              <a:t>中较旧的的版本将不再用到，可以删除</a:t>
            </a:r>
          </a:p>
          <a:p>
            <a:pPr eaLnBrk="1" hangingPunct="1"/>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并发控制示例</a:t>
            </a:r>
            <a:r>
              <a:rPr lang="en-US" altLang="zh-CN" dirty="0"/>
              <a:t>1</a:t>
            </a:r>
            <a:endParaRPr lang="zh-CN" altLang="en-US" dirty="0"/>
          </a:p>
        </p:txBody>
      </p:sp>
      <p:sp>
        <p:nvSpPr>
          <p:cNvPr id="3" name="内容占位符 2"/>
          <p:cNvSpPr>
            <a:spLocks noGrp="1"/>
          </p:cNvSpPr>
          <p:nvPr>
            <p:ph idx="1"/>
          </p:nvPr>
        </p:nvSpPr>
        <p:spPr>
          <a:xfrm>
            <a:off x="685800" y="1371600"/>
            <a:ext cx="7772400" cy="1409328"/>
          </a:xfrm>
        </p:spPr>
        <p:txBody>
          <a:bodyPr/>
          <a:lstStyle/>
          <a:p>
            <a:r>
              <a:rPr lang="zh-CN" altLang="en-US" dirty="0"/>
              <a:t>学号为</a:t>
            </a:r>
            <a:r>
              <a:rPr lang="en-US" altLang="zh-CN" dirty="0"/>
              <a:t>’001’</a:t>
            </a:r>
            <a:r>
              <a:rPr lang="zh-CN" altLang="en-US" dirty="0"/>
              <a:t>的学生姓名为</a:t>
            </a:r>
            <a:r>
              <a:rPr lang="en-US" altLang="zh-CN" dirty="0"/>
              <a:t>’a’</a:t>
            </a:r>
            <a:r>
              <a:rPr lang="zh-CN" altLang="en-US" dirty="0"/>
              <a:t>，在</a:t>
            </a:r>
            <a:r>
              <a:rPr lang="en-US" altLang="zh-CN" dirty="0"/>
              <a:t>DBMS</a:t>
            </a:r>
            <a:r>
              <a:rPr lang="zh-CN" altLang="en-US" dirty="0"/>
              <a:t>客户端执行以下步骤，请回答以下两个步骤</a:t>
            </a:r>
            <a:r>
              <a:rPr lang="en-US" altLang="zh-CN" dirty="0"/>
              <a:t>2</a:t>
            </a:r>
            <a:r>
              <a:rPr lang="zh-CN" altLang="en-US" dirty="0"/>
              <a:t>的查询结果分别是什么？</a:t>
            </a:r>
          </a:p>
        </p:txBody>
      </p:sp>
      <p:sp>
        <p:nvSpPr>
          <p:cNvPr id="4" name="流程图: 资料带 3"/>
          <p:cNvSpPr/>
          <p:nvPr/>
        </p:nvSpPr>
        <p:spPr bwMode="auto">
          <a:xfrm>
            <a:off x="5883090" y="2621844"/>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群讨论</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
        <p:nvSpPr>
          <p:cNvPr id="5"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BA3C93B-A22F-41F9-8AA5-757CDBF4A66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112</a:t>
            </a:fld>
            <a:endParaRPr kumimoji="0" lang="en-US" altLang="zh-CN" sz="2400" dirty="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
        <p:nvSpPr>
          <p:cNvPr id="7" name="文本框 6"/>
          <p:cNvSpPr txBox="1"/>
          <p:nvPr/>
        </p:nvSpPr>
        <p:spPr>
          <a:xfrm>
            <a:off x="-252536" y="3181032"/>
            <a:ext cx="5262979" cy="3416320"/>
          </a:xfrm>
          <a:prstGeom prst="rect">
            <a:avLst/>
          </a:prstGeom>
          <a:noFill/>
        </p:spPr>
        <p:txBody>
          <a:bodyPr wrap="none" rtlCol="0">
            <a:spAutoFit/>
          </a:bodyPr>
          <a:lstStyle/>
          <a:p>
            <a:pPr lvl="1"/>
            <a:r>
              <a:rPr lang="zh-CN" altLang="en-US" dirty="0">
                <a:solidFill>
                  <a:schemeClr val="bg2"/>
                </a:solidFill>
                <a:latin typeface="+mn-ea"/>
                <a:ea typeface="+mn-ea"/>
              </a:rPr>
              <a:t>打开一个客户端，执行下列步骤：</a:t>
            </a:r>
            <a:endParaRPr lang="en-US" altLang="zh-CN" dirty="0">
              <a:solidFill>
                <a:schemeClr val="bg2"/>
              </a:solidFill>
              <a:latin typeface="+mn-ea"/>
              <a:ea typeface="+mn-ea"/>
            </a:endParaRPr>
          </a:p>
          <a:p>
            <a:pPr lvl="1"/>
            <a:r>
              <a:rPr lang="zh-CN" altLang="en-US" dirty="0">
                <a:solidFill>
                  <a:schemeClr val="bg2"/>
                </a:solidFill>
                <a:latin typeface="+mn-ea"/>
                <a:ea typeface="+mn-ea"/>
              </a:rPr>
              <a:t>步骤</a:t>
            </a:r>
            <a:r>
              <a:rPr lang="en-US" altLang="zh-CN" dirty="0">
                <a:solidFill>
                  <a:schemeClr val="bg2"/>
                </a:solidFill>
                <a:latin typeface="+mn-ea"/>
                <a:ea typeface="+mn-ea"/>
              </a:rPr>
              <a:t>1</a:t>
            </a:r>
          </a:p>
          <a:p>
            <a:pPr lvl="2"/>
            <a:r>
              <a:rPr lang="en-US" altLang="zh-CN" dirty="0">
                <a:solidFill>
                  <a:schemeClr val="bg2"/>
                </a:solidFill>
                <a:latin typeface="+mn-ea"/>
                <a:ea typeface="+mn-ea"/>
              </a:rPr>
              <a:t>update s</a:t>
            </a:r>
          </a:p>
          <a:p>
            <a:pPr lvl="2"/>
            <a:r>
              <a:rPr lang="en-US" altLang="zh-CN" dirty="0">
                <a:solidFill>
                  <a:schemeClr val="bg2"/>
                </a:solidFill>
                <a:latin typeface="+mn-ea"/>
                <a:ea typeface="+mn-ea"/>
              </a:rPr>
              <a:t>    set </a:t>
            </a:r>
            <a:r>
              <a:rPr lang="en-US" altLang="zh-CN" dirty="0" err="1">
                <a:solidFill>
                  <a:schemeClr val="bg2"/>
                </a:solidFill>
                <a:latin typeface="+mn-ea"/>
                <a:ea typeface="+mn-ea"/>
              </a:rPr>
              <a:t>sname</a:t>
            </a:r>
            <a:r>
              <a:rPr lang="en-US" altLang="zh-CN" dirty="0">
                <a:solidFill>
                  <a:schemeClr val="bg2"/>
                </a:solidFill>
                <a:latin typeface="+mn-ea"/>
                <a:ea typeface="+mn-ea"/>
              </a:rPr>
              <a:t> = ‘b’</a:t>
            </a:r>
          </a:p>
          <a:p>
            <a:pPr lvl="2"/>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p>
          <a:p>
            <a:pPr lvl="1"/>
            <a:r>
              <a:rPr lang="zh-CN" altLang="en-US" dirty="0">
                <a:solidFill>
                  <a:schemeClr val="bg2"/>
                </a:solidFill>
                <a:latin typeface="+mn-ea"/>
                <a:ea typeface="+mn-ea"/>
              </a:rPr>
              <a:t>步骤</a:t>
            </a:r>
            <a:r>
              <a:rPr lang="en-US" altLang="zh-CN" dirty="0">
                <a:solidFill>
                  <a:schemeClr val="bg2"/>
                </a:solidFill>
                <a:latin typeface="+mn-ea"/>
                <a:ea typeface="+mn-ea"/>
              </a:rPr>
              <a:t>2</a:t>
            </a:r>
          </a:p>
          <a:p>
            <a:pPr lvl="2"/>
            <a:r>
              <a:rPr lang="en-US" altLang="zh-CN" dirty="0">
                <a:solidFill>
                  <a:schemeClr val="bg2"/>
                </a:solidFill>
                <a:latin typeface="+mn-ea"/>
                <a:ea typeface="+mn-ea"/>
              </a:rPr>
              <a:t>select </a:t>
            </a:r>
            <a:r>
              <a:rPr lang="en-US" altLang="zh-CN" dirty="0" err="1">
                <a:solidFill>
                  <a:schemeClr val="bg2"/>
                </a:solidFill>
                <a:latin typeface="+mn-ea"/>
                <a:ea typeface="+mn-ea"/>
              </a:rPr>
              <a:t>sname</a:t>
            </a:r>
            <a:endParaRPr lang="en-US" altLang="zh-CN" dirty="0">
              <a:solidFill>
                <a:schemeClr val="bg2"/>
              </a:solidFill>
              <a:latin typeface="+mn-ea"/>
              <a:ea typeface="+mn-ea"/>
            </a:endParaRPr>
          </a:p>
          <a:p>
            <a:pPr lvl="2"/>
            <a:r>
              <a:rPr lang="en-US" altLang="zh-CN" dirty="0">
                <a:solidFill>
                  <a:schemeClr val="bg2"/>
                </a:solidFill>
                <a:latin typeface="+mn-ea"/>
                <a:ea typeface="+mn-ea"/>
              </a:rPr>
              <a:t>   from s</a:t>
            </a:r>
          </a:p>
          <a:p>
            <a:pPr lvl="2"/>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endParaRPr lang="zh-CN" altLang="en-US" dirty="0">
              <a:solidFill>
                <a:schemeClr val="bg2"/>
              </a:solidFill>
              <a:latin typeface="+mn-ea"/>
              <a:ea typeface="+mn-ea"/>
            </a:endParaRPr>
          </a:p>
        </p:txBody>
      </p:sp>
      <p:sp>
        <p:nvSpPr>
          <p:cNvPr id="8" name="文本框 7"/>
          <p:cNvSpPr txBox="1"/>
          <p:nvPr/>
        </p:nvSpPr>
        <p:spPr>
          <a:xfrm>
            <a:off x="4499992" y="3334340"/>
            <a:ext cx="4384534" cy="3046988"/>
          </a:xfrm>
          <a:prstGeom prst="rect">
            <a:avLst/>
          </a:prstGeom>
          <a:noFill/>
        </p:spPr>
        <p:txBody>
          <a:bodyPr wrap="none" rtlCol="0">
            <a:spAutoFit/>
          </a:bodyPr>
          <a:lstStyle/>
          <a:p>
            <a:pPr lvl="1"/>
            <a:r>
              <a:rPr lang="zh-CN" altLang="en-US" dirty="0">
                <a:solidFill>
                  <a:schemeClr val="bg2"/>
                </a:solidFill>
                <a:latin typeface="+mn-ea"/>
                <a:ea typeface="+mn-ea"/>
              </a:rPr>
              <a:t>步骤</a:t>
            </a:r>
            <a:r>
              <a:rPr lang="en-US" altLang="zh-CN" dirty="0">
                <a:solidFill>
                  <a:schemeClr val="bg2"/>
                </a:solidFill>
                <a:latin typeface="+mn-ea"/>
                <a:ea typeface="+mn-ea"/>
              </a:rPr>
              <a:t>1</a:t>
            </a:r>
            <a:r>
              <a:rPr lang="zh-CN" altLang="en-US" dirty="0">
                <a:solidFill>
                  <a:schemeClr val="bg2"/>
                </a:solidFill>
                <a:latin typeface="+mn-ea"/>
                <a:ea typeface="+mn-ea"/>
              </a:rPr>
              <a:t>：打开第一个客户端</a:t>
            </a:r>
            <a:endParaRPr lang="en-US" altLang="zh-CN" dirty="0">
              <a:solidFill>
                <a:schemeClr val="bg2"/>
              </a:solidFill>
              <a:latin typeface="+mn-ea"/>
              <a:ea typeface="+mn-ea"/>
            </a:endParaRPr>
          </a:p>
          <a:p>
            <a:pPr lvl="2"/>
            <a:r>
              <a:rPr lang="en-US" altLang="zh-CN" dirty="0">
                <a:solidFill>
                  <a:schemeClr val="bg2"/>
                </a:solidFill>
                <a:latin typeface="+mn-ea"/>
                <a:ea typeface="+mn-ea"/>
              </a:rPr>
              <a:t>update s</a:t>
            </a:r>
          </a:p>
          <a:p>
            <a:pPr lvl="2"/>
            <a:r>
              <a:rPr lang="en-US" altLang="zh-CN" dirty="0">
                <a:solidFill>
                  <a:schemeClr val="bg2"/>
                </a:solidFill>
                <a:latin typeface="+mn-ea"/>
                <a:ea typeface="+mn-ea"/>
              </a:rPr>
              <a:t>    set </a:t>
            </a:r>
            <a:r>
              <a:rPr lang="en-US" altLang="zh-CN" dirty="0" err="1">
                <a:solidFill>
                  <a:schemeClr val="bg2"/>
                </a:solidFill>
                <a:latin typeface="+mn-ea"/>
                <a:ea typeface="+mn-ea"/>
              </a:rPr>
              <a:t>sname</a:t>
            </a:r>
            <a:r>
              <a:rPr lang="en-US" altLang="zh-CN" dirty="0">
                <a:solidFill>
                  <a:schemeClr val="bg2"/>
                </a:solidFill>
                <a:latin typeface="+mn-ea"/>
                <a:ea typeface="+mn-ea"/>
              </a:rPr>
              <a:t> = ‘b’</a:t>
            </a:r>
          </a:p>
          <a:p>
            <a:pPr lvl="2"/>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p>
          <a:p>
            <a:pPr lvl="1"/>
            <a:r>
              <a:rPr lang="zh-CN" altLang="en-US" dirty="0">
                <a:solidFill>
                  <a:schemeClr val="bg2"/>
                </a:solidFill>
                <a:latin typeface="+mn-ea"/>
                <a:ea typeface="+mn-ea"/>
              </a:rPr>
              <a:t>步骤</a:t>
            </a:r>
            <a:r>
              <a:rPr lang="en-US" altLang="zh-CN" dirty="0">
                <a:solidFill>
                  <a:schemeClr val="bg2"/>
                </a:solidFill>
                <a:latin typeface="+mn-ea"/>
                <a:ea typeface="+mn-ea"/>
              </a:rPr>
              <a:t>2</a:t>
            </a:r>
            <a:r>
              <a:rPr lang="zh-CN" altLang="en-US" dirty="0">
                <a:solidFill>
                  <a:schemeClr val="bg2"/>
                </a:solidFill>
                <a:latin typeface="+mn-ea"/>
                <a:ea typeface="+mn-ea"/>
              </a:rPr>
              <a:t>：打开第二个客户端</a:t>
            </a:r>
            <a:endParaRPr lang="en-US" altLang="zh-CN" dirty="0">
              <a:solidFill>
                <a:schemeClr val="bg2"/>
              </a:solidFill>
              <a:latin typeface="+mn-ea"/>
              <a:ea typeface="+mn-ea"/>
            </a:endParaRPr>
          </a:p>
          <a:p>
            <a:pPr lvl="2"/>
            <a:r>
              <a:rPr lang="en-US" altLang="zh-CN" dirty="0">
                <a:solidFill>
                  <a:schemeClr val="bg2"/>
                </a:solidFill>
                <a:latin typeface="+mn-ea"/>
                <a:ea typeface="+mn-ea"/>
              </a:rPr>
              <a:t>select </a:t>
            </a:r>
            <a:r>
              <a:rPr lang="en-US" altLang="zh-CN" dirty="0" err="1">
                <a:solidFill>
                  <a:schemeClr val="bg2"/>
                </a:solidFill>
                <a:latin typeface="+mn-ea"/>
                <a:ea typeface="+mn-ea"/>
              </a:rPr>
              <a:t>sname</a:t>
            </a:r>
            <a:endParaRPr lang="en-US" altLang="zh-CN" dirty="0">
              <a:solidFill>
                <a:schemeClr val="bg2"/>
              </a:solidFill>
              <a:latin typeface="+mn-ea"/>
              <a:ea typeface="+mn-ea"/>
            </a:endParaRPr>
          </a:p>
          <a:p>
            <a:pPr lvl="2"/>
            <a:r>
              <a:rPr lang="en-US" altLang="zh-CN" dirty="0">
                <a:solidFill>
                  <a:schemeClr val="bg2"/>
                </a:solidFill>
                <a:latin typeface="+mn-ea"/>
                <a:ea typeface="+mn-ea"/>
              </a:rPr>
              <a:t>   from s</a:t>
            </a:r>
          </a:p>
          <a:p>
            <a:pPr lvl="2"/>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endParaRPr lang="zh-CN" altLang="en-US" dirty="0">
              <a:solidFill>
                <a:schemeClr val="bg2"/>
              </a:solidFill>
              <a:latin typeface="+mn-ea"/>
              <a:ea typeface="+mn-ea"/>
            </a:endParaRPr>
          </a:p>
        </p:txBody>
      </p:sp>
      <p:cxnSp>
        <p:nvCxnSpPr>
          <p:cNvPr id="10" name="直接连接符 9"/>
          <p:cNvCxnSpPr/>
          <p:nvPr/>
        </p:nvCxnSpPr>
        <p:spPr bwMode="auto">
          <a:xfrm>
            <a:off x="4860032" y="3238668"/>
            <a:ext cx="0" cy="3238332"/>
          </a:xfrm>
          <a:prstGeom prst="line">
            <a:avLst/>
          </a:prstGeom>
          <a:solidFill>
            <a:schemeClr val="accent1"/>
          </a:solidFill>
          <a:ln w="25400" cap="flat" cmpd="sng" algn="ctr">
            <a:solidFill>
              <a:srgbClr val="FF0000"/>
            </a:solidFill>
            <a:prstDash val="solid"/>
            <a:round/>
            <a:headEnd type="none" w="med" len="med"/>
            <a:tailEnd type="none" w="med" len="med"/>
          </a:ln>
        </p:spPr>
      </p:cxnSp>
    </p:spTree>
    <p:custDataLst>
      <p:tags r:id="rId1"/>
    </p:custDataLst>
    <p:extLst>
      <p:ext uri="{BB962C8B-B14F-4D97-AF65-F5344CB8AC3E}">
        <p14:creationId xmlns:p14="http://schemas.microsoft.com/office/powerpoint/2010/main" val="2569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并发控制示例</a:t>
            </a:r>
            <a:r>
              <a:rPr lang="en-US" altLang="zh-CN" dirty="0"/>
              <a:t>3</a:t>
            </a:r>
            <a:endParaRPr lang="zh-CN" altLang="en-US" dirty="0"/>
          </a:p>
        </p:txBody>
      </p:sp>
      <p:sp>
        <p:nvSpPr>
          <p:cNvPr id="3" name="内容占位符 2"/>
          <p:cNvSpPr>
            <a:spLocks noGrp="1"/>
          </p:cNvSpPr>
          <p:nvPr>
            <p:ph idx="1"/>
          </p:nvPr>
        </p:nvSpPr>
        <p:spPr>
          <a:xfrm>
            <a:off x="685800" y="1371600"/>
            <a:ext cx="7772400" cy="977280"/>
          </a:xfrm>
        </p:spPr>
        <p:txBody>
          <a:bodyPr/>
          <a:lstStyle/>
          <a:p>
            <a:r>
              <a:rPr lang="zh-CN" altLang="en-US" sz="2800" dirty="0"/>
              <a:t>学号为</a:t>
            </a:r>
            <a:r>
              <a:rPr lang="en-US" altLang="zh-CN" sz="2800" dirty="0"/>
              <a:t>’001’</a:t>
            </a:r>
            <a:r>
              <a:rPr lang="zh-CN" altLang="en-US" sz="2800" dirty="0"/>
              <a:t>的学生姓名为</a:t>
            </a:r>
            <a:r>
              <a:rPr lang="en-US" altLang="zh-CN" sz="2800" dirty="0"/>
              <a:t>’a’</a:t>
            </a:r>
            <a:r>
              <a:rPr lang="zh-CN" altLang="en-US" sz="2800" dirty="0"/>
              <a:t>，在</a:t>
            </a:r>
            <a:r>
              <a:rPr lang="en-US" altLang="zh-CN" sz="2800" dirty="0"/>
              <a:t>DBMS</a:t>
            </a:r>
            <a:r>
              <a:rPr lang="zh-CN" altLang="en-US" sz="2800" dirty="0"/>
              <a:t>客户端执行以下步骤，请回答以下步骤</a:t>
            </a:r>
            <a:r>
              <a:rPr lang="en-US" altLang="zh-CN" sz="2800" dirty="0"/>
              <a:t>2</a:t>
            </a:r>
            <a:r>
              <a:rPr lang="zh-CN" altLang="en-US" sz="2800" dirty="0"/>
              <a:t>的执行结果是什么？</a:t>
            </a:r>
          </a:p>
          <a:p>
            <a:endParaRPr lang="zh-CN" altLang="en-US" dirty="0"/>
          </a:p>
        </p:txBody>
      </p:sp>
      <p:sp>
        <p:nvSpPr>
          <p:cNvPr id="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BA3C93B-A22F-41F9-8AA5-757CDBF4A66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113</a:t>
            </a:fld>
            <a:endParaRPr kumimoji="0" lang="en-US" altLang="zh-CN" sz="2400" dirty="0">
              <a:solidFill>
                <a:schemeClr val="accent2"/>
              </a:solidFill>
              <a:latin typeface="Times New Roman" panose="02020603050405020304" pitchFamily="18" charset="0"/>
              <a:ea typeface="宋体" panose="02010600030101010101" pitchFamily="2" charset="-122"/>
            </a:endParaRPr>
          </a:p>
        </p:txBody>
      </p:sp>
      <p:sp>
        <p:nvSpPr>
          <p:cNvPr id="5"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
        <p:nvSpPr>
          <p:cNvPr id="6" name="文本框 5"/>
          <p:cNvSpPr txBox="1"/>
          <p:nvPr/>
        </p:nvSpPr>
        <p:spPr>
          <a:xfrm>
            <a:off x="1475656" y="2923135"/>
            <a:ext cx="4384534" cy="3046988"/>
          </a:xfrm>
          <a:prstGeom prst="rect">
            <a:avLst/>
          </a:prstGeom>
          <a:noFill/>
        </p:spPr>
        <p:txBody>
          <a:bodyPr wrap="none" rtlCol="0">
            <a:spAutoFit/>
          </a:bodyPr>
          <a:lstStyle/>
          <a:p>
            <a:pPr lvl="1"/>
            <a:r>
              <a:rPr lang="zh-CN" altLang="en-US" dirty="0">
                <a:solidFill>
                  <a:schemeClr val="bg2"/>
                </a:solidFill>
                <a:latin typeface="+mn-ea"/>
                <a:ea typeface="+mn-ea"/>
              </a:rPr>
              <a:t>步骤</a:t>
            </a:r>
            <a:r>
              <a:rPr lang="en-US" altLang="zh-CN" dirty="0">
                <a:solidFill>
                  <a:schemeClr val="bg2"/>
                </a:solidFill>
                <a:latin typeface="+mn-ea"/>
                <a:ea typeface="+mn-ea"/>
              </a:rPr>
              <a:t>1</a:t>
            </a:r>
            <a:r>
              <a:rPr lang="zh-CN" altLang="en-US" dirty="0">
                <a:solidFill>
                  <a:schemeClr val="bg2"/>
                </a:solidFill>
                <a:latin typeface="+mn-ea"/>
                <a:ea typeface="+mn-ea"/>
              </a:rPr>
              <a:t>：打开第一个客户端</a:t>
            </a:r>
            <a:endParaRPr lang="en-US" altLang="zh-CN" dirty="0">
              <a:solidFill>
                <a:schemeClr val="bg2"/>
              </a:solidFill>
              <a:latin typeface="+mn-ea"/>
              <a:ea typeface="+mn-ea"/>
            </a:endParaRPr>
          </a:p>
          <a:p>
            <a:pPr lvl="2"/>
            <a:r>
              <a:rPr lang="en-US" altLang="zh-CN" dirty="0">
                <a:solidFill>
                  <a:schemeClr val="bg2"/>
                </a:solidFill>
                <a:latin typeface="+mn-ea"/>
                <a:ea typeface="+mn-ea"/>
              </a:rPr>
              <a:t>update s</a:t>
            </a:r>
          </a:p>
          <a:p>
            <a:pPr lvl="2"/>
            <a:r>
              <a:rPr lang="en-US" altLang="zh-CN" dirty="0">
                <a:solidFill>
                  <a:schemeClr val="bg2"/>
                </a:solidFill>
                <a:latin typeface="+mn-ea"/>
                <a:ea typeface="+mn-ea"/>
              </a:rPr>
              <a:t>    set </a:t>
            </a:r>
            <a:r>
              <a:rPr lang="en-US" altLang="zh-CN" dirty="0" err="1">
                <a:solidFill>
                  <a:schemeClr val="bg2"/>
                </a:solidFill>
                <a:latin typeface="+mn-ea"/>
                <a:ea typeface="+mn-ea"/>
              </a:rPr>
              <a:t>sname</a:t>
            </a:r>
            <a:r>
              <a:rPr lang="en-US" altLang="zh-CN" dirty="0">
                <a:solidFill>
                  <a:schemeClr val="bg2"/>
                </a:solidFill>
                <a:latin typeface="+mn-ea"/>
                <a:ea typeface="+mn-ea"/>
              </a:rPr>
              <a:t> = ‘b’</a:t>
            </a:r>
          </a:p>
          <a:p>
            <a:pPr lvl="2"/>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p>
          <a:p>
            <a:pPr lvl="1"/>
            <a:r>
              <a:rPr lang="zh-CN" altLang="en-US" dirty="0">
                <a:solidFill>
                  <a:schemeClr val="bg2"/>
                </a:solidFill>
                <a:latin typeface="+mn-ea"/>
                <a:ea typeface="+mn-ea"/>
              </a:rPr>
              <a:t>步骤</a:t>
            </a:r>
            <a:r>
              <a:rPr lang="en-US" altLang="zh-CN" dirty="0">
                <a:solidFill>
                  <a:schemeClr val="bg2"/>
                </a:solidFill>
                <a:latin typeface="+mn-ea"/>
                <a:ea typeface="+mn-ea"/>
              </a:rPr>
              <a:t>2</a:t>
            </a:r>
            <a:r>
              <a:rPr lang="zh-CN" altLang="en-US" dirty="0">
                <a:solidFill>
                  <a:schemeClr val="bg2"/>
                </a:solidFill>
                <a:latin typeface="+mn-ea"/>
                <a:ea typeface="+mn-ea"/>
              </a:rPr>
              <a:t>：打开第二个客户端</a:t>
            </a:r>
            <a:endParaRPr lang="en-US" altLang="zh-CN" dirty="0">
              <a:solidFill>
                <a:schemeClr val="bg2"/>
              </a:solidFill>
              <a:latin typeface="+mn-ea"/>
              <a:ea typeface="+mn-ea"/>
            </a:endParaRPr>
          </a:p>
          <a:p>
            <a:pPr lvl="2"/>
            <a:r>
              <a:rPr lang="en-US" altLang="zh-CN" dirty="0">
                <a:solidFill>
                  <a:schemeClr val="bg2"/>
                </a:solidFill>
                <a:latin typeface="+mn-ea"/>
              </a:rPr>
              <a:t>update s</a:t>
            </a:r>
          </a:p>
          <a:p>
            <a:pPr lvl="2"/>
            <a:r>
              <a:rPr lang="en-US" altLang="zh-CN" dirty="0">
                <a:solidFill>
                  <a:schemeClr val="bg2"/>
                </a:solidFill>
                <a:latin typeface="+mn-ea"/>
              </a:rPr>
              <a:t>    set </a:t>
            </a:r>
            <a:r>
              <a:rPr lang="en-US" altLang="zh-CN" dirty="0" err="1">
                <a:solidFill>
                  <a:schemeClr val="bg2"/>
                </a:solidFill>
                <a:latin typeface="+mn-ea"/>
              </a:rPr>
              <a:t>sname</a:t>
            </a:r>
            <a:r>
              <a:rPr lang="en-US" altLang="zh-CN" dirty="0">
                <a:solidFill>
                  <a:schemeClr val="bg2"/>
                </a:solidFill>
                <a:latin typeface="+mn-ea"/>
              </a:rPr>
              <a:t> = ‘c’</a:t>
            </a:r>
          </a:p>
          <a:p>
            <a:pPr lvl="2"/>
            <a:r>
              <a:rPr lang="en-US" altLang="zh-CN" dirty="0">
                <a:solidFill>
                  <a:schemeClr val="bg2"/>
                </a:solidFill>
                <a:latin typeface="+mn-ea"/>
              </a:rPr>
              <a:t>    where </a:t>
            </a:r>
            <a:r>
              <a:rPr lang="en-US" altLang="zh-CN" dirty="0" err="1">
                <a:solidFill>
                  <a:schemeClr val="bg2"/>
                </a:solidFill>
                <a:latin typeface="+mn-ea"/>
              </a:rPr>
              <a:t>sno</a:t>
            </a:r>
            <a:r>
              <a:rPr lang="en-US" altLang="zh-CN" dirty="0">
                <a:solidFill>
                  <a:schemeClr val="bg2"/>
                </a:solidFill>
                <a:latin typeface="+mn-ea"/>
              </a:rPr>
              <a:t> = ‘001’;</a:t>
            </a:r>
          </a:p>
        </p:txBody>
      </p:sp>
      <p:sp>
        <p:nvSpPr>
          <p:cNvPr id="7" name="流程图: 资料带 6"/>
          <p:cNvSpPr/>
          <p:nvPr/>
        </p:nvSpPr>
        <p:spPr bwMode="auto">
          <a:xfrm>
            <a:off x="6378390" y="4568941"/>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群讨论</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914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并发控制示例</a:t>
            </a:r>
            <a:r>
              <a:rPr lang="en-US" altLang="zh-CN" dirty="0"/>
              <a:t>4</a:t>
            </a:r>
            <a:endParaRPr lang="zh-CN" altLang="en-US" dirty="0"/>
          </a:p>
        </p:txBody>
      </p:sp>
      <p:sp>
        <p:nvSpPr>
          <p:cNvPr id="3" name="内容占位符 2"/>
          <p:cNvSpPr>
            <a:spLocks noGrp="1"/>
          </p:cNvSpPr>
          <p:nvPr>
            <p:ph idx="1"/>
          </p:nvPr>
        </p:nvSpPr>
        <p:spPr/>
        <p:txBody>
          <a:bodyPr/>
          <a:lstStyle/>
          <a:p>
            <a:r>
              <a:rPr lang="zh-CN" altLang="en-US" sz="2800" dirty="0"/>
              <a:t>学号为</a:t>
            </a:r>
            <a:r>
              <a:rPr lang="en-US" altLang="zh-CN" sz="2800" dirty="0"/>
              <a:t>’001’</a:t>
            </a:r>
            <a:r>
              <a:rPr lang="zh-CN" altLang="en-US" sz="2800" dirty="0"/>
              <a:t>的学生姓名为</a:t>
            </a:r>
            <a:r>
              <a:rPr lang="en-US" altLang="zh-CN" sz="2800" dirty="0"/>
              <a:t>’a’</a:t>
            </a:r>
            <a:r>
              <a:rPr lang="zh-CN" altLang="en-US" sz="2800" dirty="0"/>
              <a:t>，在</a:t>
            </a:r>
            <a:r>
              <a:rPr lang="en-US" altLang="zh-CN" sz="2800" dirty="0"/>
              <a:t>DBMS</a:t>
            </a:r>
            <a:r>
              <a:rPr lang="zh-CN" altLang="en-US" sz="2800" dirty="0"/>
              <a:t>客户端执行以下步骤，请回答以下步骤</a:t>
            </a:r>
            <a:r>
              <a:rPr lang="en-US" altLang="zh-CN" sz="2800" dirty="0"/>
              <a:t>2</a:t>
            </a:r>
            <a:r>
              <a:rPr lang="zh-CN" altLang="en-US" sz="2800" dirty="0"/>
              <a:t>的执行结果是什么？</a:t>
            </a:r>
          </a:p>
          <a:p>
            <a:endParaRPr lang="zh-CN" altLang="en-US" dirty="0"/>
          </a:p>
        </p:txBody>
      </p:sp>
      <p:sp>
        <p:nvSpPr>
          <p:cNvPr id="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BA3C93B-A22F-41F9-8AA5-757CDBF4A66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114</a:t>
            </a:fld>
            <a:endParaRPr kumimoji="0" lang="en-US" altLang="zh-CN" sz="2400" dirty="0">
              <a:solidFill>
                <a:schemeClr val="accent2"/>
              </a:solidFill>
              <a:latin typeface="Times New Roman" panose="02020603050405020304" pitchFamily="18" charset="0"/>
              <a:ea typeface="宋体" panose="02010600030101010101" pitchFamily="2" charset="-122"/>
            </a:endParaRPr>
          </a:p>
        </p:txBody>
      </p:sp>
      <p:sp>
        <p:nvSpPr>
          <p:cNvPr id="5"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
        <p:nvSpPr>
          <p:cNvPr id="6" name="文本框 5"/>
          <p:cNvSpPr txBox="1"/>
          <p:nvPr/>
        </p:nvSpPr>
        <p:spPr>
          <a:xfrm>
            <a:off x="1907704" y="2780928"/>
            <a:ext cx="4206601" cy="3785652"/>
          </a:xfrm>
          <a:prstGeom prst="rect">
            <a:avLst/>
          </a:prstGeom>
          <a:noFill/>
        </p:spPr>
        <p:txBody>
          <a:bodyPr wrap="none" rtlCol="0">
            <a:spAutoFit/>
          </a:bodyPr>
          <a:lstStyle/>
          <a:p>
            <a:pPr lvl="1"/>
            <a:r>
              <a:rPr lang="zh-CN" altLang="en-US" dirty="0">
                <a:solidFill>
                  <a:schemeClr val="bg2"/>
                </a:solidFill>
                <a:latin typeface="+mn-ea"/>
                <a:ea typeface="+mn-ea"/>
              </a:rPr>
              <a:t>步骤</a:t>
            </a:r>
            <a:r>
              <a:rPr lang="en-US" altLang="zh-CN" dirty="0">
                <a:solidFill>
                  <a:schemeClr val="bg2"/>
                </a:solidFill>
                <a:latin typeface="+mn-ea"/>
                <a:ea typeface="+mn-ea"/>
              </a:rPr>
              <a:t>1</a:t>
            </a:r>
            <a:r>
              <a:rPr lang="zh-CN" altLang="en-US" dirty="0">
                <a:solidFill>
                  <a:schemeClr val="bg2"/>
                </a:solidFill>
                <a:latin typeface="+mn-ea"/>
                <a:ea typeface="+mn-ea"/>
              </a:rPr>
              <a:t>：打开第一个客户端</a:t>
            </a:r>
          </a:p>
          <a:p>
            <a:pPr lvl="1"/>
            <a:r>
              <a:rPr lang="en-US" altLang="zh-CN" dirty="0">
                <a:solidFill>
                  <a:schemeClr val="bg2"/>
                </a:solidFill>
                <a:latin typeface="+mn-ea"/>
                <a:ea typeface="+mn-ea"/>
              </a:rPr>
              <a:t>update s</a:t>
            </a:r>
          </a:p>
          <a:p>
            <a:pPr lvl="1"/>
            <a:r>
              <a:rPr lang="en-US" altLang="zh-CN" dirty="0">
                <a:solidFill>
                  <a:schemeClr val="bg2"/>
                </a:solidFill>
                <a:latin typeface="+mn-ea"/>
                <a:ea typeface="+mn-ea"/>
              </a:rPr>
              <a:t>    set </a:t>
            </a:r>
            <a:r>
              <a:rPr lang="en-US" altLang="zh-CN" dirty="0" err="1">
                <a:solidFill>
                  <a:schemeClr val="bg2"/>
                </a:solidFill>
                <a:latin typeface="+mn-ea"/>
                <a:ea typeface="+mn-ea"/>
              </a:rPr>
              <a:t>sname</a:t>
            </a:r>
            <a:r>
              <a:rPr lang="en-US" altLang="zh-CN" dirty="0">
                <a:solidFill>
                  <a:schemeClr val="bg2"/>
                </a:solidFill>
                <a:latin typeface="+mn-ea"/>
                <a:ea typeface="+mn-ea"/>
              </a:rPr>
              <a:t> = ‘b’</a:t>
            </a:r>
          </a:p>
          <a:p>
            <a:pPr lvl="1"/>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p>
          <a:p>
            <a:pPr lvl="1"/>
            <a:r>
              <a:rPr lang="zh-CN" altLang="en-US" dirty="0">
                <a:solidFill>
                  <a:schemeClr val="bg2"/>
                </a:solidFill>
                <a:latin typeface="+mn-ea"/>
                <a:ea typeface="+mn-ea"/>
              </a:rPr>
              <a:t>步骤</a:t>
            </a:r>
            <a:r>
              <a:rPr lang="en-US" altLang="zh-CN" dirty="0">
                <a:solidFill>
                  <a:schemeClr val="bg2"/>
                </a:solidFill>
                <a:latin typeface="+mn-ea"/>
                <a:ea typeface="+mn-ea"/>
              </a:rPr>
              <a:t>2</a:t>
            </a:r>
            <a:r>
              <a:rPr lang="zh-CN" altLang="en-US" dirty="0">
                <a:solidFill>
                  <a:schemeClr val="bg2"/>
                </a:solidFill>
                <a:latin typeface="+mn-ea"/>
                <a:ea typeface="+mn-ea"/>
              </a:rPr>
              <a:t>：打开第二个客户端</a:t>
            </a:r>
          </a:p>
          <a:p>
            <a:pPr lvl="1"/>
            <a:r>
              <a:rPr lang="en-US" altLang="zh-CN" dirty="0">
                <a:solidFill>
                  <a:schemeClr val="bg2"/>
                </a:solidFill>
                <a:latin typeface="+mn-ea"/>
                <a:ea typeface="+mn-ea"/>
              </a:rPr>
              <a:t>update s</a:t>
            </a:r>
          </a:p>
          <a:p>
            <a:pPr lvl="1"/>
            <a:r>
              <a:rPr lang="en-US" altLang="zh-CN" dirty="0">
                <a:solidFill>
                  <a:schemeClr val="bg2"/>
                </a:solidFill>
                <a:latin typeface="+mn-ea"/>
                <a:ea typeface="+mn-ea"/>
              </a:rPr>
              <a:t>    set </a:t>
            </a:r>
            <a:r>
              <a:rPr lang="en-US" altLang="zh-CN" dirty="0" err="1">
                <a:solidFill>
                  <a:schemeClr val="bg2"/>
                </a:solidFill>
                <a:latin typeface="+mn-ea"/>
                <a:ea typeface="+mn-ea"/>
              </a:rPr>
              <a:t>sname</a:t>
            </a:r>
            <a:r>
              <a:rPr lang="en-US" altLang="zh-CN" dirty="0">
                <a:solidFill>
                  <a:schemeClr val="bg2"/>
                </a:solidFill>
                <a:latin typeface="+mn-ea"/>
                <a:ea typeface="+mn-ea"/>
              </a:rPr>
              <a:t> = ‘c’</a:t>
            </a:r>
          </a:p>
          <a:p>
            <a:pPr lvl="1"/>
            <a:r>
              <a:rPr lang="en-US" altLang="zh-CN" dirty="0">
                <a:solidFill>
                  <a:schemeClr val="bg2"/>
                </a:solidFill>
                <a:latin typeface="+mn-ea"/>
                <a:ea typeface="+mn-ea"/>
              </a:rPr>
              <a:t>    where </a:t>
            </a:r>
            <a:r>
              <a:rPr lang="en-US" altLang="zh-CN" dirty="0" err="1">
                <a:solidFill>
                  <a:schemeClr val="bg2"/>
                </a:solidFill>
                <a:latin typeface="+mn-ea"/>
                <a:ea typeface="+mn-ea"/>
              </a:rPr>
              <a:t>sno</a:t>
            </a:r>
            <a:r>
              <a:rPr lang="en-US" altLang="zh-CN" dirty="0">
                <a:solidFill>
                  <a:schemeClr val="bg2"/>
                </a:solidFill>
                <a:latin typeface="+mn-ea"/>
                <a:ea typeface="+mn-ea"/>
              </a:rPr>
              <a:t> = ‘001’;</a:t>
            </a:r>
          </a:p>
          <a:p>
            <a:pPr lvl="1"/>
            <a:r>
              <a:rPr lang="zh-CN" altLang="en-US" dirty="0">
                <a:solidFill>
                  <a:schemeClr val="bg2"/>
                </a:solidFill>
                <a:latin typeface="+mn-ea"/>
                <a:ea typeface="+mn-ea"/>
              </a:rPr>
              <a:t>步骤</a:t>
            </a:r>
            <a:r>
              <a:rPr lang="en-US" altLang="zh-CN" dirty="0">
                <a:solidFill>
                  <a:schemeClr val="bg2"/>
                </a:solidFill>
                <a:latin typeface="+mn-ea"/>
                <a:ea typeface="+mn-ea"/>
              </a:rPr>
              <a:t>3</a:t>
            </a:r>
            <a:r>
              <a:rPr lang="zh-CN" altLang="en-US" dirty="0">
                <a:solidFill>
                  <a:schemeClr val="bg2"/>
                </a:solidFill>
                <a:latin typeface="+mn-ea"/>
                <a:ea typeface="+mn-ea"/>
              </a:rPr>
              <a:t>：在第一个客户端</a:t>
            </a:r>
          </a:p>
          <a:p>
            <a:pPr lvl="1"/>
            <a:r>
              <a:rPr lang="en-US" altLang="zh-CN" dirty="0">
                <a:solidFill>
                  <a:schemeClr val="bg2"/>
                </a:solidFill>
                <a:latin typeface="+mn-ea"/>
                <a:ea typeface="+mn-ea"/>
              </a:rPr>
              <a:t>rollback</a:t>
            </a:r>
            <a:r>
              <a:rPr lang="zh-CN" altLang="en-US" dirty="0">
                <a:solidFill>
                  <a:schemeClr val="bg2"/>
                </a:solidFill>
                <a:latin typeface="+mn-ea"/>
                <a:ea typeface="+mn-ea"/>
              </a:rPr>
              <a:t>；</a:t>
            </a:r>
            <a:endParaRPr lang="en-US" altLang="zh-CN" dirty="0">
              <a:solidFill>
                <a:schemeClr val="bg2"/>
              </a:solidFill>
              <a:latin typeface="+mn-ea"/>
              <a:ea typeface="+mn-ea"/>
            </a:endParaRPr>
          </a:p>
        </p:txBody>
      </p:sp>
      <p:sp>
        <p:nvSpPr>
          <p:cNvPr id="7" name="流程图: 资料带 6"/>
          <p:cNvSpPr/>
          <p:nvPr/>
        </p:nvSpPr>
        <p:spPr bwMode="auto">
          <a:xfrm>
            <a:off x="6378390" y="4568941"/>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群讨论</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301653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p:txBody>
          <a:bodyPr/>
          <a:lstStyle/>
          <a:p>
            <a:r>
              <a:rPr lang="zh-CN" altLang="en-US" sz="2800" dirty="0"/>
              <a:t>快照隔离在事务开始执行时给它一份数据库快照，事务在该快照上以与其他事物完全隔离的方式操作。</a:t>
            </a:r>
            <a:endParaRPr lang="en-US" altLang="zh-CN" sz="2800" dirty="0"/>
          </a:p>
          <a:p>
            <a:pPr lvl="1"/>
            <a:r>
              <a:rPr lang="zh-CN" altLang="en-US" sz="2400" dirty="0"/>
              <a:t>对于只读事务非常理想</a:t>
            </a:r>
            <a:endParaRPr lang="en-US" altLang="zh-CN" sz="2400" dirty="0"/>
          </a:p>
          <a:p>
            <a:pPr lvl="1"/>
            <a:r>
              <a:rPr lang="zh-CN" altLang="en-US" sz="2400" dirty="0"/>
              <a:t>更新事务：提交之前必须对事务进行有效性检查；更新被控制在事务的私有工作空间中，通过有效性检查后，更新被写入数据库</a:t>
            </a:r>
            <a:endParaRPr lang="en-US" altLang="zh-CN" sz="2400" dirty="0"/>
          </a:p>
          <a:p>
            <a:pPr lvl="1"/>
            <a:r>
              <a:rPr lang="zh-CN" altLang="en-US" sz="2400" dirty="0"/>
              <a:t>更新事务提交要保障原子性</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115</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9978169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116</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pic>
        <p:nvPicPr>
          <p:cNvPr id="6"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016397" y="1916832"/>
            <a:ext cx="7111205" cy="455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bwMode="auto">
          <a:xfrm>
            <a:off x="788037" y="1340768"/>
            <a:ext cx="7772400" cy="62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r>
              <a:rPr lang="zh-CN" altLang="en-US" sz="2800" kern="0" dirty="0"/>
              <a:t>对快照读取不可见的并发更新</a:t>
            </a:r>
            <a:endParaRPr lang="en-US" altLang="zh-CN" sz="2800" kern="0" dirty="0"/>
          </a:p>
        </p:txBody>
      </p:sp>
    </p:spTree>
    <p:extLst>
      <p:ext uri="{BB962C8B-B14F-4D97-AF65-F5344CB8AC3E}">
        <p14:creationId xmlns:p14="http://schemas.microsoft.com/office/powerpoint/2010/main" val="40203389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p:txBody>
          <a:bodyPr/>
          <a:lstStyle/>
          <a:p>
            <a:r>
              <a:rPr lang="zh-CN" altLang="en-US" sz="3200" dirty="0"/>
              <a:t>快照隔离中的多版本：</a:t>
            </a:r>
            <a:endParaRPr lang="en-US" altLang="zh-CN" sz="3200" dirty="0"/>
          </a:p>
          <a:p>
            <a:pPr lvl="1"/>
            <a:r>
              <a:rPr lang="zh-CN" altLang="en-US" dirty="0"/>
              <a:t>事务被赋予两个时间戳：</a:t>
            </a:r>
            <a:endParaRPr lang="en-US" altLang="zh-CN" dirty="0"/>
          </a:p>
          <a:p>
            <a:pPr lvl="2"/>
            <a:r>
              <a:rPr lang="en-US" altLang="zh-CN" dirty="0" err="1"/>
              <a:t>StartTS</a:t>
            </a:r>
            <a:r>
              <a:rPr lang="en-US" altLang="zh-CN" dirty="0"/>
              <a:t>(</a:t>
            </a:r>
            <a:r>
              <a:rPr lang="en-US" altLang="zh-CN" dirty="0" err="1"/>
              <a:t>Ti</a:t>
            </a:r>
            <a:r>
              <a:rPr lang="en-US" altLang="zh-CN" dirty="0"/>
              <a:t>)</a:t>
            </a:r>
            <a:r>
              <a:rPr lang="zh-CN" altLang="en-US" dirty="0"/>
              <a:t>事务开始时间</a:t>
            </a:r>
            <a:endParaRPr lang="en-US" altLang="zh-CN" dirty="0"/>
          </a:p>
          <a:p>
            <a:pPr lvl="2"/>
            <a:r>
              <a:rPr lang="en-US" altLang="zh-CN" dirty="0" err="1"/>
              <a:t>CommitTS</a:t>
            </a:r>
            <a:r>
              <a:rPr lang="en-US" altLang="zh-CN" dirty="0"/>
              <a:t>(</a:t>
            </a:r>
            <a:r>
              <a:rPr lang="en-US" altLang="zh-CN" dirty="0" err="1"/>
              <a:t>Ti</a:t>
            </a:r>
            <a:r>
              <a:rPr lang="en-US" altLang="zh-CN" dirty="0"/>
              <a:t>)</a:t>
            </a:r>
            <a:r>
              <a:rPr lang="zh-CN" altLang="en-US" dirty="0"/>
              <a:t>事务请求有效性检查时间</a:t>
            </a:r>
            <a:endParaRPr lang="en-US" altLang="zh-CN" dirty="0"/>
          </a:p>
          <a:p>
            <a:pPr lvl="1"/>
            <a:r>
              <a:rPr lang="zh-CN" altLang="en-US" dirty="0"/>
              <a:t>每个数据项的时间戳被赋予更新该数据项的事务的</a:t>
            </a:r>
            <a:r>
              <a:rPr lang="en-US" altLang="zh-CN" dirty="0" err="1"/>
              <a:t>CommitTS</a:t>
            </a:r>
            <a:r>
              <a:rPr lang="en-US" altLang="zh-CN" dirty="0"/>
              <a:t>(</a:t>
            </a:r>
            <a:r>
              <a:rPr lang="en-US" altLang="zh-CN" dirty="0" err="1"/>
              <a:t>Ti</a:t>
            </a:r>
            <a:r>
              <a:rPr lang="en-US" altLang="zh-CN" dirty="0"/>
              <a:t>)</a:t>
            </a:r>
          </a:p>
          <a:p>
            <a:pPr lvl="1"/>
            <a:r>
              <a:rPr lang="zh-CN" altLang="en-US" dirty="0"/>
              <a:t>当事务</a:t>
            </a:r>
            <a:r>
              <a:rPr lang="en-US" altLang="zh-CN" dirty="0" err="1"/>
              <a:t>Ti</a:t>
            </a:r>
            <a:r>
              <a:rPr lang="zh-CN" altLang="en-US" dirty="0"/>
              <a:t>读取一个数据项时，具有</a:t>
            </a:r>
            <a:r>
              <a:rPr lang="en-US" altLang="zh-CN" dirty="0"/>
              <a:t>&lt;= </a:t>
            </a:r>
            <a:r>
              <a:rPr lang="en-US" altLang="zh-CN" dirty="0" err="1"/>
              <a:t>StartTS</a:t>
            </a:r>
            <a:r>
              <a:rPr lang="en-US" altLang="zh-CN" dirty="0"/>
              <a:t>(</a:t>
            </a:r>
            <a:r>
              <a:rPr lang="en-US" altLang="zh-CN" dirty="0" err="1"/>
              <a:t>Ti</a:t>
            </a:r>
            <a:r>
              <a:rPr lang="en-US" altLang="zh-CN" dirty="0"/>
              <a:t>)</a:t>
            </a:r>
            <a:r>
              <a:rPr lang="zh-CN" altLang="en-US" dirty="0"/>
              <a:t>的数据库的最新版本将返回给</a:t>
            </a:r>
            <a:r>
              <a:rPr lang="en-US" altLang="zh-CN" dirty="0" err="1"/>
              <a:t>Ti</a:t>
            </a: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117</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41054013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p:txBody>
          <a:bodyPr/>
          <a:lstStyle/>
          <a:p>
            <a:r>
              <a:rPr lang="zh-CN" altLang="en-US" dirty="0"/>
              <a:t>更新事务的有效性检查步骤</a:t>
            </a:r>
            <a:endParaRPr lang="en-US" altLang="zh-CN" dirty="0"/>
          </a:p>
          <a:p>
            <a:pPr lvl="1"/>
            <a:r>
              <a:rPr lang="zh-CN" altLang="en-US" dirty="0"/>
              <a:t>事务</a:t>
            </a:r>
            <a:r>
              <a:rPr lang="en-US" altLang="zh-CN" dirty="0" err="1"/>
              <a:t>Ti</a:t>
            </a:r>
            <a:r>
              <a:rPr lang="zh-CN" altLang="en-US" dirty="0"/>
              <a:t>与事务</a:t>
            </a:r>
            <a:r>
              <a:rPr lang="en-US" altLang="zh-CN" dirty="0" err="1"/>
              <a:t>Tj</a:t>
            </a:r>
            <a:r>
              <a:rPr lang="zh-CN" altLang="en-US" dirty="0"/>
              <a:t>是并发的：</a:t>
            </a:r>
            <a:endParaRPr lang="en-US" altLang="zh-CN" dirty="0"/>
          </a:p>
          <a:p>
            <a:pPr lvl="2"/>
            <a:r>
              <a:rPr lang="en-US" altLang="zh-CN" dirty="0" err="1"/>
              <a:t>StartTS</a:t>
            </a:r>
            <a:r>
              <a:rPr lang="en-US" altLang="zh-CN" dirty="0"/>
              <a:t>(</a:t>
            </a:r>
            <a:r>
              <a:rPr lang="en-US" altLang="zh-CN" dirty="0" err="1"/>
              <a:t>Tj</a:t>
            </a:r>
            <a:r>
              <a:rPr lang="en-US" altLang="zh-CN" dirty="0"/>
              <a:t>)&lt;= </a:t>
            </a:r>
            <a:r>
              <a:rPr lang="en-US" altLang="zh-CN" dirty="0" err="1"/>
              <a:t>StartTS</a:t>
            </a:r>
            <a:r>
              <a:rPr lang="en-US" altLang="zh-CN" dirty="0"/>
              <a:t>(</a:t>
            </a:r>
            <a:r>
              <a:rPr lang="en-US" altLang="zh-CN" dirty="0" err="1"/>
              <a:t>Ti</a:t>
            </a:r>
            <a:r>
              <a:rPr lang="en-US" altLang="zh-CN" dirty="0"/>
              <a:t>)&lt;= </a:t>
            </a:r>
            <a:r>
              <a:rPr lang="en-US" altLang="zh-CN" dirty="0" err="1"/>
              <a:t>CommitTS</a:t>
            </a:r>
            <a:r>
              <a:rPr lang="en-US" altLang="zh-CN" dirty="0"/>
              <a:t>(</a:t>
            </a:r>
            <a:r>
              <a:rPr lang="en-US" altLang="zh-CN" dirty="0" err="1"/>
              <a:t>Tj</a:t>
            </a:r>
            <a:r>
              <a:rPr lang="en-US" altLang="zh-CN" dirty="0"/>
              <a:t>)</a:t>
            </a:r>
            <a:r>
              <a:rPr lang="zh-CN" altLang="en-US" dirty="0"/>
              <a:t>或者</a:t>
            </a:r>
            <a:endParaRPr lang="en-US" altLang="zh-CN" dirty="0"/>
          </a:p>
          <a:p>
            <a:pPr lvl="2"/>
            <a:r>
              <a:rPr lang="en-US" altLang="zh-CN" dirty="0" err="1"/>
              <a:t>StartTS</a:t>
            </a:r>
            <a:r>
              <a:rPr lang="en-US" altLang="zh-CN" dirty="0"/>
              <a:t>(</a:t>
            </a:r>
            <a:r>
              <a:rPr lang="en-US" altLang="zh-CN" dirty="0" err="1"/>
              <a:t>Ti</a:t>
            </a:r>
            <a:r>
              <a:rPr lang="en-US" altLang="zh-CN" dirty="0"/>
              <a:t>)&lt;= </a:t>
            </a:r>
            <a:r>
              <a:rPr lang="en-US" altLang="zh-CN" dirty="0" err="1"/>
              <a:t>StartTS</a:t>
            </a:r>
            <a:r>
              <a:rPr lang="en-US" altLang="zh-CN" dirty="0"/>
              <a:t>(</a:t>
            </a:r>
            <a:r>
              <a:rPr lang="en-US" altLang="zh-CN" dirty="0" err="1"/>
              <a:t>Tj</a:t>
            </a:r>
            <a:r>
              <a:rPr lang="en-US" altLang="zh-CN" dirty="0"/>
              <a:t>)&lt;= </a:t>
            </a:r>
            <a:r>
              <a:rPr lang="en-US" altLang="zh-CN" dirty="0" err="1"/>
              <a:t>CommitTS</a:t>
            </a:r>
            <a:r>
              <a:rPr lang="en-US" altLang="zh-CN" dirty="0"/>
              <a:t>(</a:t>
            </a:r>
            <a:r>
              <a:rPr lang="en-US" altLang="zh-CN" dirty="0" err="1"/>
              <a:t>Ti</a:t>
            </a:r>
            <a:r>
              <a:rPr lang="en-US" altLang="zh-CN" dirty="0"/>
              <a:t>)</a:t>
            </a:r>
          </a:p>
          <a:p>
            <a:pPr lvl="1"/>
            <a:r>
              <a:rPr lang="zh-CN" altLang="en-US" dirty="0"/>
              <a:t>更新丢失</a:t>
            </a:r>
            <a:r>
              <a:rPr lang="en-US" altLang="zh-CN" dirty="0"/>
              <a:t>(lost update)</a:t>
            </a:r>
            <a:r>
              <a:rPr lang="zh-CN" altLang="en-US" dirty="0"/>
              <a:t>：两个更新事务都被允许写入数据库，第一个更新的写操作将被第二个覆盖。</a:t>
            </a:r>
            <a:endParaRPr lang="en-US" altLang="zh-CN" dirty="0"/>
          </a:p>
          <a:p>
            <a:pPr lvl="1"/>
            <a:r>
              <a:rPr lang="zh-CN" altLang="en-US" dirty="0"/>
              <a:t>快照隔离两个变种</a:t>
            </a:r>
            <a:endParaRPr lang="en-US" altLang="zh-CN" dirty="0"/>
          </a:p>
          <a:p>
            <a:pPr lvl="2"/>
            <a:r>
              <a:rPr lang="zh-CN" altLang="en-US" dirty="0"/>
              <a:t>先提交者胜</a:t>
            </a:r>
            <a:r>
              <a:rPr lang="en-US" altLang="zh-CN" dirty="0"/>
              <a:t>(</a:t>
            </a:r>
            <a:r>
              <a:rPr lang="en-US" altLang="en-US" dirty="0"/>
              <a:t>First committer wins</a:t>
            </a:r>
            <a:r>
              <a:rPr lang="en-US" altLang="zh-CN" dirty="0"/>
              <a:t>)</a:t>
            </a:r>
          </a:p>
          <a:p>
            <a:pPr lvl="2"/>
            <a:r>
              <a:rPr lang="zh-CN" altLang="en-US" dirty="0"/>
              <a:t>先更新者胜</a:t>
            </a:r>
            <a:r>
              <a:rPr lang="en-US" altLang="zh-CN" dirty="0"/>
              <a:t>(</a:t>
            </a:r>
            <a:r>
              <a:rPr lang="en-US" altLang="ja-JP" dirty="0"/>
              <a:t>First updater wins</a:t>
            </a:r>
            <a:r>
              <a:rPr lang="en-US" altLang="zh-CN" dirty="0"/>
              <a:t>)</a:t>
            </a:r>
          </a:p>
          <a:p>
            <a:pPr lvl="1"/>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118</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313492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a:xfrm>
            <a:off x="685800" y="1371600"/>
            <a:ext cx="7772400" cy="1265312"/>
          </a:xfrm>
        </p:spPr>
        <p:txBody>
          <a:bodyPr/>
          <a:lstStyle/>
          <a:p>
            <a:r>
              <a:rPr lang="zh-CN" altLang="en-US" sz="2800" dirty="0"/>
              <a:t>先提交者胜</a:t>
            </a:r>
            <a:r>
              <a:rPr lang="en-US" altLang="zh-CN" sz="2800" dirty="0"/>
              <a:t>(</a:t>
            </a:r>
            <a:r>
              <a:rPr lang="en-US" altLang="en-US" sz="2800" dirty="0"/>
              <a:t>First committer wins</a:t>
            </a:r>
            <a:r>
              <a:rPr lang="en-US" altLang="zh-CN" sz="2800" dirty="0"/>
              <a:t>)</a:t>
            </a:r>
          </a:p>
          <a:p>
            <a:pPr lvl="1"/>
            <a:r>
              <a:rPr lang="zh-CN" altLang="en-US" sz="2400" dirty="0"/>
              <a:t>仅当没有其他并发事务已写入</a:t>
            </a:r>
            <a:r>
              <a:rPr lang="en-US" altLang="zh-CN" sz="2400" dirty="0"/>
              <a:t>T1</a:t>
            </a:r>
            <a:r>
              <a:rPr lang="zh-CN" altLang="en-US" sz="2400" dirty="0"/>
              <a:t>打算写入的数据时提交</a:t>
            </a:r>
            <a:r>
              <a:rPr lang="en-US" altLang="en-US" sz="2400" dirty="0"/>
              <a:t>.</a:t>
            </a: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119</a:t>
            </a:fld>
            <a:endParaRPr lang="en-US" altLang="zh-CN"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graphicFrame>
        <p:nvGraphicFramePr>
          <p:cNvPr id="8" name="Group 4"/>
          <p:cNvGraphicFramePr>
            <a:graphicFrameLocks/>
          </p:cNvGraphicFramePr>
          <p:nvPr>
            <p:extLst>
              <p:ext uri="{D42A27DB-BD31-4B8C-83A1-F6EECF244321}">
                <p14:modId xmlns:p14="http://schemas.microsoft.com/office/powerpoint/2010/main" val="726403899"/>
              </p:ext>
            </p:extLst>
          </p:nvPr>
        </p:nvGraphicFramePr>
        <p:xfrm>
          <a:off x="5436096" y="2420888"/>
          <a:ext cx="2376264" cy="3978683"/>
        </p:xfrm>
        <a:graphic>
          <a:graphicData uri="http://schemas.openxmlformats.org/drawingml/2006/table">
            <a:tbl>
              <a:tblPr/>
              <a:tblGrid>
                <a:gridCol w="791324">
                  <a:extLst>
                    <a:ext uri="{9D8B030D-6E8A-4147-A177-3AD203B41FA5}">
                      <a16:colId xmlns:a16="http://schemas.microsoft.com/office/drawing/2014/main" val="20000"/>
                    </a:ext>
                  </a:extLst>
                </a:gridCol>
                <a:gridCol w="904861">
                  <a:extLst>
                    <a:ext uri="{9D8B030D-6E8A-4147-A177-3AD203B41FA5}">
                      <a16:colId xmlns:a16="http://schemas.microsoft.com/office/drawing/2014/main" val="20001"/>
                    </a:ext>
                  </a:extLst>
                </a:gridCol>
                <a:gridCol w="680079">
                  <a:extLst>
                    <a:ext uri="{9D8B030D-6E8A-4147-A177-3AD203B41FA5}">
                      <a16:colId xmlns:a16="http://schemas.microsoft.com/office/drawing/2014/main" val="20002"/>
                    </a:ext>
                  </a:extLst>
                </a:gridCol>
              </a:tblGrid>
              <a:tr h="312016">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a:ln>
                            <a:noFill/>
                          </a:ln>
                          <a:solidFill>
                            <a:schemeClr val="bg2"/>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a:ln>
                            <a:noFill/>
                          </a:ln>
                          <a:solidFill>
                            <a:schemeClr val="bg2"/>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816">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5411">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R(X) </a:t>
                      </a: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sym typeface="Wingdings" charset="0"/>
                        </a:rPr>
                        <a:t> 0</a:t>
                      </a: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R(Y) </a:t>
                      </a: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sym typeface="Wingdings" charset="0"/>
                        </a:rPr>
                        <a:t> 1</a:t>
                      </a: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0674">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a:ln>
                            <a:noFill/>
                          </a:ln>
                          <a:solidFill>
                            <a:schemeClr val="bg2"/>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a:ln>
                            <a:noFill/>
                          </a:ln>
                          <a:solidFill>
                            <a:schemeClr val="bg2"/>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a:ln>
                            <a:noFill/>
                          </a:ln>
                          <a:solidFill>
                            <a:schemeClr val="bg2"/>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4555">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R(Z) </a:t>
                      </a: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sym typeface="Wingdings" charset="0"/>
                        </a:rPr>
                        <a:t>W(X:=3)</a:t>
                      </a: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Commit-</a:t>
                      </a:r>
                      <a:r>
                        <a:rPr kumimoji="1" lang="en-US" sz="1200" b="1" i="0" u="none" strike="noStrike" cap="none" normalizeH="0" baseline="0" dirty="0" err="1">
                          <a:ln>
                            <a:noFill/>
                          </a:ln>
                          <a:solidFill>
                            <a:schemeClr val="bg2"/>
                          </a:solidFill>
                          <a:effectLst/>
                          <a:latin typeface="Helvetica" charset="0"/>
                          <a:ea typeface="ＭＳ Ｐゴシック" charset="0"/>
                          <a:cs typeface="ＭＳ Ｐゴシック" charset="0"/>
                        </a:rPr>
                        <a:t>Req</a:t>
                      </a: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defRPr>
                      </a:lvl1pPr>
                      <a:lvl2pPr marL="457200" algn="l" defTabSz="914400" rtl="0" eaLnBrk="1" latinLnBrk="0" hangingPunct="1">
                        <a:defRPr sz="1800" kern="1200">
                          <a:solidFill>
                            <a:schemeClr val="tx1"/>
                          </a:solidFill>
                          <a:latin typeface="Helvetica"/>
                        </a:defRPr>
                      </a:lvl2pPr>
                      <a:lvl3pPr marL="914400" algn="l" defTabSz="914400" rtl="0" eaLnBrk="1" latinLnBrk="0" hangingPunct="1">
                        <a:defRPr sz="1800" kern="1200">
                          <a:solidFill>
                            <a:schemeClr val="tx1"/>
                          </a:solidFill>
                          <a:latin typeface="Helvetica"/>
                        </a:defRPr>
                      </a:lvl3pPr>
                      <a:lvl4pPr marL="1371600" algn="l" defTabSz="914400" rtl="0" eaLnBrk="1" latinLnBrk="0" hangingPunct="1">
                        <a:defRPr sz="1800" kern="1200">
                          <a:solidFill>
                            <a:schemeClr val="tx1"/>
                          </a:solidFill>
                          <a:latin typeface="Helvetica"/>
                        </a:defRPr>
                      </a:lvl4pPr>
                      <a:lvl5pPr marL="1828800" algn="l" defTabSz="914400" rtl="0" eaLnBrk="1" latinLnBrk="0" hangingPunct="1">
                        <a:defRPr sz="1800" kern="1200">
                          <a:solidFill>
                            <a:schemeClr val="tx1"/>
                          </a:solidFill>
                          <a:latin typeface="Helvetica"/>
                        </a:defRPr>
                      </a:lvl5pPr>
                      <a:lvl6pPr marL="2286000" algn="l" defTabSz="914400" rtl="0" eaLnBrk="1" latinLnBrk="0" hangingPunct="1">
                        <a:defRPr sz="1800" kern="1200">
                          <a:solidFill>
                            <a:schemeClr val="tx1"/>
                          </a:solidFill>
                          <a:latin typeface="Helvetica"/>
                        </a:defRPr>
                      </a:lvl6pPr>
                      <a:lvl7pPr marL="2743200" algn="l" defTabSz="914400" rtl="0" eaLnBrk="1" latinLnBrk="0" hangingPunct="1">
                        <a:defRPr sz="1800" kern="1200">
                          <a:solidFill>
                            <a:schemeClr val="tx1"/>
                          </a:solidFill>
                          <a:latin typeface="Helvetica"/>
                        </a:defRPr>
                      </a:lvl7pPr>
                      <a:lvl8pPr marL="3200400" algn="l" defTabSz="914400" rtl="0" eaLnBrk="1" latinLnBrk="0" hangingPunct="1">
                        <a:defRPr sz="1800" kern="1200">
                          <a:solidFill>
                            <a:schemeClr val="tx1"/>
                          </a:solidFill>
                          <a:latin typeface="Helvetica"/>
                        </a:defRPr>
                      </a:lvl8pPr>
                      <a:lvl9pPr marL="3657600" algn="l" defTabSz="914400" rtl="0" eaLnBrk="1" latinLnBrk="0" hangingPunct="1">
                        <a:defRPr sz="1800" kern="1200">
                          <a:solidFill>
                            <a:schemeClr val="tx1"/>
                          </a:solidFill>
                          <a:latin typeface="Helvetica"/>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200" b="1" i="0" u="none" strike="noStrike" cap="none" normalizeH="0" baseline="0" dirty="0">
                        <a:ln>
                          <a:noFill/>
                        </a:ln>
                        <a:solidFill>
                          <a:schemeClr val="bg2"/>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30"/>
          <p:cNvSpPr txBox="1">
            <a:spLocks noChangeArrowheads="1"/>
          </p:cNvSpPr>
          <p:nvPr/>
        </p:nvSpPr>
        <p:spPr bwMode="auto">
          <a:xfrm>
            <a:off x="1850336" y="5013176"/>
            <a:ext cx="2755883" cy="10772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zh-CN" altLang="en-US" dirty="0">
                <a:solidFill>
                  <a:schemeClr val="bg2"/>
                </a:solidFill>
                <a:latin typeface="+mn-ea"/>
                <a:ea typeface="+mn-ea"/>
              </a:rPr>
              <a:t>同步更新不可见</a:t>
            </a:r>
            <a:endParaRPr lang="en-US" altLang="en-US" dirty="0">
              <a:solidFill>
                <a:schemeClr val="bg2"/>
              </a:solidFill>
              <a:latin typeface="+mn-ea"/>
              <a:ea typeface="+mn-ea"/>
            </a:endParaRPr>
          </a:p>
          <a:p>
            <a:pPr algn="r"/>
            <a:r>
              <a:rPr lang="zh-CN" altLang="en-US" dirty="0">
                <a:solidFill>
                  <a:schemeClr val="bg2"/>
                </a:solidFill>
                <a:latin typeface="+mn-ea"/>
                <a:ea typeface="+mn-ea"/>
              </a:rPr>
              <a:t>可以看到自己的更新</a:t>
            </a:r>
            <a:endParaRPr lang="en-US" altLang="en-US" dirty="0">
              <a:solidFill>
                <a:schemeClr val="bg2"/>
              </a:solidFill>
              <a:latin typeface="+mn-ea"/>
              <a:ea typeface="+mn-ea"/>
            </a:endParaRPr>
          </a:p>
          <a:p>
            <a:pPr algn="r"/>
            <a:r>
              <a:rPr lang="zh-CN" altLang="en-US" dirty="0">
                <a:solidFill>
                  <a:schemeClr val="bg2"/>
                </a:solidFill>
                <a:latin typeface="+mn-ea"/>
                <a:ea typeface="+mn-ea"/>
              </a:rPr>
              <a:t>不是</a:t>
            </a:r>
            <a:r>
              <a:rPr lang="en-US" altLang="zh-CN" dirty="0">
                <a:solidFill>
                  <a:schemeClr val="bg2"/>
                </a:solidFill>
                <a:latin typeface="+mn-ea"/>
                <a:ea typeface="+mn-ea"/>
              </a:rPr>
              <a:t>X</a:t>
            </a:r>
            <a:r>
              <a:rPr lang="zh-CN" altLang="en-US" dirty="0">
                <a:solidFill>
                  <a:schemeClr val="bg2"/>
                </a:solidFill>
                <a:latin typeface="+mn-ea"/>
                <a:ea typeface="+mn-ea"/>
              </a:rPr>
              <a:t>的第一个提交</a:t>
            </a:r>
            <a:endParaRPr lang="en-US" altLang="en-US" dirty="0">
              <a:solidFill>
                <a:schemeClr val="bg2"/>
              </a:solidFill>
              <a:latin typeface="+mn-ea"/>
              <a:ea typeface="+mn-ea"/>
            </a:endParaRPr>
          </a:p>
          <a:p>
            <a:pPr algn="r"/>
            <a:r>
              <a:rPr lang="zh-CN" altLang="en-US" dirty="0">
                <a:solidFill>
                  <a:schemeClr val="bg2"/>
                </a:solidFill>
                <a:latin typeface="+mn-ea"/>
                <a:ea typeface="+mn-ea"/>
              </a:rPr>
              <a:t>序列化错误</a:t>
            </a:r>
            <a:r>
              <a:rPr lang="en-US" altLang="en-US" dirty="0">
                <a:solidFill>
                  <a:schemeClr val="bg2"/>
                </a:solidFill>
                <a:latin typeface="+mn-ea"/>
                <a:ea typeface="+mn-ea"/>
              </a:rPr>
              <a:t>, T2 is rolled back</a:t>
            </a:r>
          </a:p>
        </p:txBody>
      </p:sp>
      <p:sp>
        <p:nvSpPr>
          <p:cNvPr id="10" name="Line 31"/>
          <p:cNvSpPr>
            <a:spLocks noChangeShapeType="1"/>
          </p:cNvSpPr>
          <p:nvPr/>
        </p:nvSpPr>
        <p:spPr bwMode="auto">
          <a:xfrm flipV="1">
            <a:off x="4606218" y="5117480"/>
            <a:ext cx="1621965" cy="136996"/>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bg2"/>
              </a:solidFill>
            </a:endParaRPr>
          </a:p>
        </p:txBody>
      </p:sp>
      <p:sp>
        <p:nvSpPr>
          <p:cNvPr id="11" name="Line 32"/>
          <p:cNvSpPr>
            <a:spLocks noChangeShapeType="1"/>
          </p:cNvSpPr>
          <p:nvPr/>
        </p:nvSpPr>
        <p:spPr bwMode="auto">
          <a:xfrm flipV="1">
            <a:off x="4606218" y="5333504"/>
            <a:ext cx="1621965" cy="162272"/>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bg2"/>
              </a:solidFill>
            </a:endParaRPr>
          </a:p>
        </p:txBody>
      </p:sp>
      <p:sp>
        <p:nvSpPr>
          <p:cNvPr id="12" name="Line 33"/>
          <p:cNvSpPr>
            <a:spLocks noChangeShapeType="1"/>
          </p:cNvSpPr>
          <p:nvPr/>
        </p:nvSpPr>
        <p:spPr bwMode="auto">
          <a:xfrm flipV="1">
            <a:off x="4606218" y="5549528"/>
            <a:ext cx="1621965" cy="187548"/>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bg2"/>
              </a:solidFill>
            </a:endParaRPr>
          </a:p>
        </p:txBody>
      </p:sp>
      <p:sp>
        <p:nvSpPr>
          <p:cNvPr id="13" name="Line 34"/>
          <p:cNvSpPr>
            <a:spLocks noChangeShapeType="1"/>
          </p:cNvSpPr>
          <p:nvPr/>
        </p:nvSpPr>
        <p:spPr bwMode="auto">
          <a:xfrm>
            <a:off x="4618918" y="5978375"/>
            <a:ext cx="1609265" cy="229083"/>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chemeClr val="bg2"/>
              </a:solidFill>
            </a:endParaRPr>
          </a:p>
        </p:txBody>
      </p:sp>
    </p:spTree>
    <p:extLst>
      <p:ext uri="{BB962C8B-B14F-4D97-AF65-F5344CB8AC3E}">
        <p14:creationId xmlns:p14="http://schemas.microsoft.com/office/powerpoint/2010/main" val="89258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D908E36-2AC6-456D-B5D9-F66D96FBF351}"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3972" name="Rectangle 2"/>
          <p:cNvSpPr>
            <a:spLocks noGrp="1" noChangeArrowheads="1"/>
          </p:cNvSpPr>
          <p:nvPr>
            <p:ph type="title"/>
          </p:nvPr>
        </p:nvSpPr>
        <p:spPr/>
        <p:txBody>
          <a:bodyPr/>
          <a:lstStyle/>
          <a:p>
            <a:pPr eaLnBrk="1" hangingPunct="1"/>
            <a:r>
              <a:rPr lang="zh-CN" altLang="en-US"/>
              <a:t>死锁</a:t>
            </a:r>
          </a:p>
        </p:txBody>
      </p:sp>
      <p:pic>
        <p:nvPicPr>
          <p:cNvPr id="3" name="图片 2"/>
          <p:cNvPicPr>
            <a:picLocks noChangeAspect="1"/>
          </p:cNvPicPr>
          <p:nvPr/>
        </p:nvPicPr>
        <p:blipFill>
          <a:blip r:embed="rId2"/>
          <a:stretch>
            <a:fillRect/>
          </a:stretch>
        </p:blipFill>
        <p:spPr>
          <a:xfrm>
            <a:off x="792696" y="1484784"/>
            <a:ext cx="7558608" cy="4715619"/>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a:xfrm>
            <a:off x="685800" y="1371600"/>
            <a:ext cx="7772400" cy="2633464"/>
          </a:xfrm>
        </p:spPr>
        <p:txBody>
          <a:bodyPr/>
          <a:lstStyle/>
          <a:p>
            <a:r>
              <a:rPr lang="zh-CN" altLang="en-US" sz="2800" dirty="0"/>
              <a:t>先更新者胜</a:t>
            </a:r>
            <a:r>
              <a:rPr lang="en-US" altLang="zh-CN" sz="2800" dirty="0"/>
              <a:t>(</a:t>
            </a:r>
            <a:r>
              <a:rPr lang="en-US" altLang="ja-JP" sz="2800" dirty="0"/>
              <a:t>First updater wins</a:t>
            </a:r>
            <a:r>
              <a:rPr lang="en-US" altLang="zh-CN" sz="2800" dirty="0"/>
              <a:t>)</a:t>
            </a:r>
          </a:p>
          <a:p>
            <a:pPr lvl="1">
              <a:lnSpc>
                <a:spcPct val="80000"/>
              </a:lnSpc>
            </a:pPr>
            <a:r>
              <a:rPr lang="en-US" altLang="en-US" sz="2400" dirty="0"/>
              <a:t>Check for concurrent updates when write occurs by locking item</a:t>
            </a:r>
          </a:p>
          <a:p>
            <a:pPr lvl="2">
              <a:lnSpc>
                <a:spcPct val="80000"/>
              </a:lnSpc>
            </a:pPr>
            <a:r>
              <a:rPr lang="en-US" altLang="en-US" sz="2000" dirty="0"/>
              <a:t>But lock should be held till all concurrent transactions have finished</a:t>
            </a:r>
          </a:p>
          <a:p>
            <a:pPr lvl="1">
              <a:lnSpc>
                <a:spcPct val="80000"/>
              </a:lnSpc>
            </a:pPr>
            <a:r>
              <a:rPr lang="en-US" altLang="en-US" sz="2400" dirty="0"/>
              <a:t>(Oracle uses this plus some extra features)</a:t>
            </a:r>
          </a:p>
          <a:p>
            <a:pPr lvl="1">
              <a:lnSpc>
                <a:spcPct val="80000"/>
              </a:lnSpc>
            </a:pPr>
            <a:r>
              <a:rPr lang="en-US" altLang="en-US" sz="2400" dirty="0"/>
              <a:t>Differs only in when abort occurs, otherwise equivalent </a:t>
            </a:r>
          </a:p>
          <a:p>
            <a:pPr lvl="1"/>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120</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pic>
        <p:nvPicPr>
          <p:cNvPr id="6" name="Picture 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059832" y="3722591"/>
            <a:ext cx="5017368" cy="311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7927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快照隔离评价</a:t>
            </a:r>
          </a:p>
        </p:txBody>
      </p:sp>
      <p:sp>
        <p:nvSpPr>
          <p:cNvPr id="3" name="内容占位符 2"/>
          <p:cNvSpPr>
            <a:spLocks noGrp="1"/>
          </p:cNvSpPr>
          <p:nvPr>
            <p:ph idx="1"/>
          </p:nvPr>
        </p:nvSpPr>
        <p:spPr/>
        <p:txBody>
          <a:bodyPr/>
          <a:lstStyle/>
          <a:p>
            <a:pPr>
              <a:spcBef>
                <a:spcPts val="0"/>
              </a:spcBef>
            </a:pPr>
            <a:r>
              <a:rPr lang="en-US" altLang="en-US" sz="2400" dirty="0"/>
              <a:t>Reads are </a:t>
            </a:r>
            <a:r>
              <a:rPr lang="en-US" altLang="en-US" sz="2400" i="1" dirty="0"/>
              <a:t>never </a:t>
            </a:r>
            <a:r>
              <a:rPr lang="en-US" altLang="en-US" sz="2400" dirty="0"/>
              <a:t>blocked, </a:t>
            </a:r>
          </a:p>
          <a:p>
            <a:pPr lvl="1">
              <a:lnSpc>
                <a:spcPct val="90000"/>
              </a:lnSpc>
              <a:spcBef>
                <a:spcPts val="0"/>
              </a:spcBef>
            </a:pPr>
            <a:r>
              <a:rPr lang="en-US" altLang="en-US" sz="2000" dirty="0"/>
              <a:t>and also don</a:t>
            </a:r>
            <a:r>
              <a:rPr lang="ja-JP" altLang="en-US" sz="2000" dirty="0"/>
              <a:t>’</a:t>
            </a:r>
            <a:r>
              <a:rPr lang="en-US" altLang="ja-JP" sz="2000" dirty="0"/>
              <a:t>t block other </a:t>
            </a:r>
            <a:r>
              <a:rPr lang="en-US" altLang="ja-JP" sz="2000" dirty="0" err="1"/>
              <a:t>txns</a:t>
            </a:r>
            <a:r>
              <a:rPr lang="en-US" altLang="ja-JP" sz="2000" dirty="0"/>
              <a:t> activities</a:t>
            </a:r>
          </a:p>
          <a:p>
            <a:pPr>
              <a:lnSpc>
                <a:spcPct val="90000"/>
              </a:lnSpc>
              <a:spcBef>
                <a:spcPts val="0"/>
              </a:spcBef>
            </a:pPr>
            <a:r>
              <a:rPr lang="en-US" altLang="en-US" sz="2400" dirty="0"/>
              <a:t>Performance similar to Read Committed</a:t>
            </a:r>
          </a:p>
          <a:p>
            <a:pPr>
              <a:lnSpc>
                <a:spcPct val="90000"/>
              </a:lnSpc>
              <a:spcBef>
                <a:spcPts val="0"/>
              </a:spcBef>
            </a:pPr>
            <a:r>
              <a:rPr lang="en-US" altLang="en-US" sz="2400" dirty="0"/>
              <a:t>Avoids several anomalies</a:t>
            </a:r>
          </a:p>
          <a:p>
            <a:pPr lvl="1">
              <a:lnSpc>
                <a:spcPct val="90000"/>
              </a:lnSpc>
              <a:spcBef>
                <a:spcPts val="0"/>
              </a:spcBef>
            </a:pPr>
            <a:r>
              <a:rPr lang="en-US" altLang="en-US" sz="2000" dirty="0"/>
              <a:t>No dirty read, i.e. no read of uncommitted data</a:t>
            </a:r>
          </a:p>
          <a:p>
            <a:pPr lvl="1">
              <a:lnSpc>
                <a:spcPct val="90000"/>
              </a:lnSpc>
              <a:spcBef>
                <a:spcPts val="0"/>
              </a:spcBef>
            </a:pPr>
            <a:r>
              <a:rPr lang="en-US" altLang="en-US" sz="2000" dirty="0"/>
              <a:t>No lost update</a:t>
            </a:r>
          </a:p>
          <a:p>
            <a:pPr lvl="2">
              <a:lnSpc>
                <a:spcPct val="90000"/>
              </a:lnSpc>
              <a:spcBef>
                <a:spcPts val="0"/>
              </a:spcBef>
            </a:pPr>
            <a:r>
              <a:rPr lang="en-US" altLang="en-US" sz="1800" dirty="0"/>
              <a:t>I.e., update made by a transaction is overwritten by another transaction that did not see the update)</a:t>
            </a:r>
          </a:p>
          <a:p>
            <a:pPr lvl="1">
              <a:lnSpc>
                <a:spcPct val="90000"/>
              </a:lnSpc>
              <a:spcBef>
                <a:spcPts val="0"/>
              </a:spcBef>
            </a:pPr>
            <a:r>
              <a:rPr lang="en-US" altLang="en-US" sz="2000" dirty="0"/>
              <a:t>No non-repeatable read</a:t>
            </a:r>
          </a:p>
          <a:p>
            <a:pPr lvl="2">
              <a:lnSpc>
                <a:spcPct val="90000"/>
              </a:lnSpc>
              <a:spcBef>
                <a:spcPts val="0"/>
              </a:spcBef>
            </a:pPr>
            <a:r>
              <a:rPr lang="en-US" altLang="en-US" sz="1800" dirty="0"/>
              <a:t>I.e., if read is executed again, it will see the same value</a:t>
            </a:r>
          </a:p>
          <a:p>
            <a:pPr>
              <a:lnSpc>
                <a:spcPct val="90000"/>
              </a:lnSpc>
              <a:spcBef>
                <a:spcPts val="0"/>
              </a:spcBef>
            </a:pPr>
            <a:r>
              <a:rPr lang="en-US" altLang="en-US" sz="2400" dirty="0"/>
              <a:t>Problems with SI</a:t>
            </a:r>
          </a:p>
          <a:p>
            <a:pPr lvl="1">
              <a:lnSpc>
                <a:spcPct val="90000"/>
              </a:lnSpc>
              <a:spcBef>
                <a:spcPts val="0"/>
              </a:spcBef>
            </a:pPr>
            <a:r>
              <a:rPr lang="en-US" altLang="en-US" sz="2000" dirty="0"/>
              <a:t>SI does not always give serializable executions</a:t>
            </a:r>
          </a:p>
          <a:p>
            <a:pPr lvl="2">
              <a:lnSpc>
                <a:spcPct val="90000"/>
              </a:lnSpc>
              <a:spcBef>
                <a:spcPts val="0"/>
              </a:spcBef>
            </a:pPr>
            <a:r>
              <a:rPr lang="en-US" altLang="en-US" sz="1800" dirty="0"/>
              <a:t>Serializable: among two concurrent </a:t>
            </a:r>
            <a:r>
              <a:rPr lang="en-US" altLang="en-US" sz="1800" dirty="0" err="1"/>
              <a:t>txns</a:t>
            </a:r>
            <a:r>
              <a:rPr lang="en-US" altLang="en-US" sz="1800" dirty="0"/>
              <a:t>, one sees the effects of the other</a:t>
            </a:r>
          </a:p>
          <a:p>
            <a:pPr lvl="2">
              <a:lnSpc>
                <a:spcPct val="90000"/>
              </a:lnSpc>
              <a:spcBef>
                <a:spcPts val="0"/>
              </a:spcBef>
            </a:pPr>
            <a:r>
              <a:rPr lang="en-US" altLang="en-US" sz="1800" dirty="0"/>
              <a:t>In SI: neither sees the effects of the other</a:t>
            </a:r>
          </a:p>
          <a:p>
            <a:pPr lvl="1">
              <a:lnSpc>
                <a:spcPct val="90000"/>
              </a:lnSpc>
              <a:spcBef>
                <a:spcPts val="0"/>
              </a:spcBef>
            </a:pPr>
            <a:r>
              <a:rPr lang="en-US" altLang="en-US" sz="2000" dirty="0"/>
              <a:t>Result: Integrity constraints can be violated</a:t>
            </a:r>
            <a:endParaRPr lang="zh-CN" altLang="en-US" sz="2000"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121</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408272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快照隔离串行化问题和解决</a:t>
            </a:r>
          </a:p>
        </p:txBody>
      </p:sp>
      <p:sp>
        <p:nvSpPr>
          <p:cNvPr id="3" name="内容占位符 2"/>
          <p:cNvSpPr>
            <a:spLocks noGrp="1"/>
          </p:cNvSpPr>
          <p:nvPr>
            <p:ph idx="1"/>
          </p:nvPr>
        </p:nvSpPr>
        <p:spPr/>
        <p:txBody>
          <a:bodyPr/>
          <a:lstStyle/>
          <a:p>
            <a:r>
              <a:rPr lang="en-US" altLang="en-US" sz="2400" dirty="0"/>
              <a:t>Example of problem with SI</a:t>
            </a:r>
          </a:p>
          <a:p>
            <a:pPr lvl="1"/>
            <a:r>
              <a:rPr lang="en-US" altLang="en-US" sz="2000" dirty="0"/>
              <a:t>Initially A = 3 and B = 17</a:t>
            </a:r>
          </a:p>
          <a:p>
            <a:pPr lvl="2"/>
            <a:r>
              <a:rPr lang="en-US" altLang="en-US" sz="1800" dirty="0"/>
              <a:t>Serial execution:  A = ??, B = ??</a:t>
            </a:r>
          </a:p>
          <a:p>
            <a:pPr lvl="2"/>
            <a:r>
              <a:rPr lang="en-US" altLang="en-US" sz="1800" dirty="0"/>
              <a:t>if both transactions start at the same time, </a:t>
            </a:r>
            <a:br>
              <a:rPr lang="en-US" altLang="en-US" sz="1800" dirty="0"/>
            </a:br>
            <a:r>
              <a:rPr lang="en-US" altLang="en-US" sz="1800" dirty="0"/>
              <a:t>with snapshot isolation:  A = ?? , B = ??</a:t>
            </a:r>
          </a:p>
          <a:p>
            <a:r>
              <a:rPr lang="en-US" altLang="en-US" sz="2400" dirty="0"/>
              <a:t>Called </a:t>
            </a:r>
            <a:r>
              <a:rPr lang="en-US" altLang="en-US" sz="2400" b="1" dirty="0">
                <a:solidFill>
                  <a:srgbClr val="002060"/>
                </a:solidFill>
              </a:rPr>
              <a:t>skew write(</a:t>
            </a:r>
            <a:r>
              <a:rPr lang="zh-CN" altLang="en-US" sz="2400" b="1" dirty="0">
                <a:solidFill>
                  <a:srgbClr val="002060"/>
                </a:solidFill>
              </a:rPr>
              <a:t>写偏斜</a:t>
            </a:r>
            <a:r>
              <a:rPr lang="en-US" altLang="en-US" sz="2400" b="1" dirty="0">
                <a:solidFill>
                  <a:srgbClr val="002060"/>
                </a:solidFill>
              </a:rPr>
              <a:t>)</a:t>
            </a:r>
          </a:p>
          <a:p>
            <a:r>
              <a:rPr lang="en-US" altLang="en-US" sz="2400" dirty="0"/>
              <a:t>Skew also occurs with inserts</a:t>
            </a:r>
          </a:p>
          <a:p>
            <a:pPr lvl="1"/>
            <a:r>
              <a:rPr lang="en-US" altLang="en-US" sz="2000" dirty="0" err="1"/>
              <a:t>E.g</a:t>
            </a:r>
            <a:r>
              <a:rPr lang="en-US" altLang="en-US" sz="2000" dirty="0"/>
              <a:t>:</a:t>
            </a:r>
          </a:p>
          <a:p>
            <a:pPr lvl="2"/>
            <a:r>
              <a:rPr lang="zh-CN" altLang="en-US" sz="1800" dirty="0"/>
              <a:t>财务创建连续的序列号，找到当前最大的序列号</a:t>
            </a:r>
            <a:endParaRPr lang="en-US" altLang="en-US" sz="1800" dirty="0"/>
          </a:p>
          <a:p>
            <a:pPr lvl="2"/>
            <a:r>
              <a:rPr lang="zh-CN" altLang="en-US" sz="1800" dirty="0"/>
              <a:t>生成最新的序列号</a:t>
            </a:r>
            <a:r>
              <a:rPr lang="en-US" altLang="en-US" sz="1800" dirty="0"/>
              <a:t> = previous max + 1</a:t>
            </a:r>
          </a:p>
          <a:p>
            <a:pPr lvl="2"/>
            <a:r>
              <a:rPr lang="zh-CN" altLang="en-US" sz="1800" dirty="0"/>
              <a:t>两个事务可能生成同样的序列号</a:t>
            </a:r>
            <a:endParaRPr lang="en-US" altLang="en-US" sz="1800" dirty="0"/>
          </a:p>
          <a:p>
            <a:pPr lvl="3"/>
            <a:r>
              <a:rPr lang="zh-CN" altLang="en-US" sz="1600" dirty="0"/>
              <a:t>是幻影现象的一个例子</a:t>
            </a:r>
            <a:endParaRPr lang="en-US" altLang="en-US" sz="1600"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122</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pic>
        <p:nvPicPr>
          <p:cNvPr id="6"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09574" y="1378678"/>
            <a:ext cx="2362926" cy="2979342"/>
          </a:xfrm>
          <a:prstGeom prst="rect">
            <a:avLst/>
          </a:prstGeom>
        </p:spPr>
      </p:pic>
    </p:spTree>
    <p:extLst>
      <p:ext uri="{BB962C8B-B14F-4D97-AF65-F5344CB8AC3E}">
        <p14:creationId xmlns:p14="http://schemas.microsoft.com/office/powerpoint/2010/main" val="4133347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p:txBody>
          <a:bodyPr/>
          <a:lstStyle/>
          <a:p>
            <a:pPr>
              <a:spcBef>
                <a:spcPts val="0"/>
              </a:spcBef>
            </a:pPr>
            <a:r>
              <a:rPr lang="en-US" altLang="en-US" sz="2000" dirty="0"/>
              <a:t>SI breaks </a:t>
            </a:r>
            <a:r>
              <a:rPr lang="en-US" altLang="en-US" sz="2000" dirty="0" err="1"/>
              <a:t>serializability</a:t>
            </a:r>
            <a:r>
              <a:rPr lang="en-US" altLang="en-US" sz="2000" dirty="0"/>
              <a:t> when transactions modify </a:t>
            </a:r>
            <a:r>
              <a:rPr lang="en-US" altLang="en-US" sz="2000" i="1" dirty="0"/>
              <a:t>different </a:t>
            </a:r>
            <a:r>
              <a:rPr lang="en-US" altLang="en-US" sz="2000" dirty="0"/>
              <a:t>items, each based on a previous state of the item the other modified</a:t>
            </a:r>
          </a:p>
          <a:p>
            <a:pPr lvl="1">
              <a:spcBef>
                <a:spcPts val="0"/>
              </a:spcBef>
            </a:pPr>
            <a:r>
              <a:rPr lang="en-US" altLang="en-US" sz="1800" dirty="0"/>
              <a:t>Not very common in practice</a:t>
            </a:r>
          </a:p>
          <a:p>
            <a:pPr lvl="2">
              <a:spcBef>
                <a:spcPts val="0"/>
              </a:spcBef>
            </a:pPr>
            <a:r>
              <a:rPr lang="en-US" altLang="en-US" sz="1600" dirty="0"/>
              <a:t>E.g., the TPC-C benchmark runs correctly under SI</a:t>
            </a:r>
          </a:p>
          <a:p>
            <a:pPr lvl="2">
              <a:spcBef>
                <a:spcPts val="0"/>
              </a:spcBef>
            </a:pPr>
            <a:r>
              <a:rPr lang="en-US" altLang="en-US" sz="1600" dirty="0"/>
              <a:t>when </a:t>
            </a:r>
            <a:r>
              <a:rPr lang="en-US" altLang="en-US" sz="1600" dirty="0" err="1"/>
              <a:t>txns</a:t>
            </a:r>
            <a:r>
              <a:rPr lang="en-US" altLang="en-US" sz="1600" dirty="0"/>
              <a:t> conflict due to modifying different data, there is usually also a shared item they both modify, so SI will abort one of them</a:t>
            </a:r>
          </a:p>
          <a:p>
            <a:pPr lvl="1">
              <a:spcBef>
                <a:spcPts val="0"/>
              </a:spcBef>
            </a:pPr>
            <a:r>
              <a:rPr lang="en-US" altLang="en-US" sz="2000" dirty="0"/>
              <a:t>But problems do occur</a:t>
            </a:r>
          </a:p>
          <a:p>
            <a:pPr lvl="2">
              <a:spcBef>
                <a:spcPts val="0"/>
              </a:spcBef>
            </a:pPr>
            <a:r>
              <a:rPr lang="en-US" altLang="en-US" sz="1600" dirty="0"/>
              <a:t>Application developers should be careful about write skew</a:t>
            </a:r>
          </a:p>
          <a:p>
            <a:pPr>
              <a:spcBef>
                <a:spcPts val="0"/>
              </a:spcBef>
            </a:pPr>
            <a:r>
              <a:rPr lang="en-US" altLang="en-US" sz="2000" dirty="0"/>
              <a:t>SI can also cause a read-only transaction anomaly, where read-only transaction may see an inconsistent state even if updaters are serializable</a:t>
            </a:r>
          </a:p>
          <a:p>
            <a:pPr lvl="1">
              <a:spcBef>
                <a:spcPts val="0"/>
              </a:spcBef>
            </a:pPr>
            <a:r>
              <a:rPr lang="en-US" altLang="en-US" sz="1800" dirty="0"/>
              <a:t>We omit details</a:t>
            </a:r>
          </a:p>
          <a:p>
            <a:pPr>
              <a:spcBef>
                <a:spcPts val="0"/>
              </a:spcBef>
            </a:pPr>
            <a:r>
              <a:rPr lang="en-US" altLang="en-US" sz="2000" dirty="0"/>
              <a:t>Using snapshots to verify primary/foreign key integrity can lead to inconsistency</a:t>
            </a:r>
          </a:p>
          <a:p>
            <a:pPr lvl="1">
              <a:spcBef>
                <a:spcPts val="0"/>
              </a:spcBef>
            </a:pPr>
            <a:r>
              <a:rPr lang="en-US" altLang="en-US" sz="1800" dirty="0"/>
              <a:t>Integrity constraint checking usually done outside of snapshot</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123</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4230665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a:t>
            </a:r>
          </a:p>
        </p:txBody>
      </p:sp>
      <p:sp>
        <p:nvSpPr>
          <p:cNvPr id="3" name="内容占位符 2"/>
          <p:cNvSpPr>
            <a:spLocks noGrp="1"/>
          </p:cNvSpPr>
          <p:nvPr>
            <p:ph idx="1"/>
          </p:nvPr>
        </p:nvSpPr>
        <p:spPr/>
        <p:txBody>
          <a:bodyPr/>
          <a:lstStyle/>
          <a:p>
            <a:pPr>
              <a:spcBef>
                <a:spcPts val="0"/>
              </a:spcBef>
            </a:pPr>
            <a:r>
              <a:rPr lang="en-IN" altLang="zh-CN" sz="2400" b="1" dirty="0">
                <a:solidFill>
                  <a:srgbClr val="002060"/>
                </a:solidFill>
              </a:rPr>
              <a:t>Serializable snapshot isolation (SSI)</a:t>
            </a:r>
            <a:r>
              <a:rPr lang="en-IN" altLang="zh-CN" sz="2400" dirty="0"/>
              <a:t>: extension of snapshot isolation that ensures </a:t>
            </a:r>
            <a:r>
              <a:rPr lang="en-IN" altLang="zh-CN" sz="2400" dirty="0" err="1"/>
              <a:t>serializability</a:t>
            </a:r>
            <a:endParaRPr lang="en-IN" altLang="zh-CN" sz="2400" dirty="0"/>
          </a:p>
          <a:p>
            <a:pPr>
              <a:spcBef>
                <a:spcPts val="0"/>
              </a:spcBef>
            </a:pPr>
            <a:r>
              <a:rPr lang="en-IN" altLang="zh-CN" sz="2400" dirty="0"/>
              <a:t>Snapshot isolation tracks write-write conflicts, but does not track read-write conflicts</a:t>
            </a:r>
          </a:p>
          <a:p>
            <a:pPr lvl="1">
              <a:spcBef>
                <a:spcPts val="0"/>
              </a:spcBef>
            </a:pPr>
            <a:r>
              <a:rPr lang="en-IN" altLang="zh-CN" sz="2000" dirty="0"/>
              <a:t>Where </a:t>
            </a:r>
            <a:r>
              <a:rPr lang="en-IN" altLang="zh-CN" sz="2000" dirty="0" err="1"/>
              <a:t>T</a:t>
            </a:r>
            <a:r>
              <a:rPr lang="en-IN" altLang="zh-CN" sz="2000" baseline="-25000" dirty="0" err="1"/>
              <a:t>i</a:t>
            </a:r>
            <a:r>
              <a:rPr lang="en-IN" altLang="zh-CN" sz="2000" dirty="0"/>
              <a:t> writes a data a data item Q, </a:t>
            </a:r>
            <a:r>
              <a:rPr lang="en-IN" altLang="zh-CN" sz="2000" dirty="0" err="1"/>
              <a:t>T</a:t>
            </a:r>
            <a:r>
              <a:rPr lang="en-IN" altLang="zh-CN" sz="2000" baseline="-25000" dirty="0" err="1"/>
              <a:t>j</a:t>
            </a:r>
            <a:r>
              <a:rPr lang="en-IN" altLang="zh-CN" sz="2000" dirty="0"/>
              <a:t> reads an earlier version of Q, but </a:t>
            </a:r>
            <a:r>
              <a:rPr lang="en-IN" altLang="zh-CN" sz="2000" dirty="0" err="1"/>
              <a:t>T</a:t>
            </a:r>
            <a:r>
              <a:rPr lang="en-IN" altLang="zh-CN" sz="2000" baseline="-25000" dirty="0" err="1"/>
              <a:t>j</a:t>
            </a:r>
            <a:r>
              <a:rPr lang="en-IN" altLang="zh-CN" sz="2000" dirty="0"/>
              <a:t> is serialized after </a:t>
            </a:r>
            <a:r>
              <a:rPr lang="en-IN" altLang="zh-CN" sz="2000" dirty="0" err="1"/>
              <a:t>T</a:t>
            </a:r>
            <a:r>
              <a:rPr lang="en-IN" altLang="zh-CN" sz="2000" baseline="-25000" dirty="0" err="1"/>
              <a:t>i</a:t>
            </a:r>
            <a:endParaRPr lang="en-IN" altLang="zh-CN" sz="2000" baseline="-25000" dirty="0"/>
          </a:p>
          <a:p>
            <a:pPr>
              <a:spcBef>
                <a:spcPts val="0"/>
              </a:spcBef>
            </a:pPr>
            <a:r>
              <a:rPr lang="en-IN" altLang="zh-CN" sz="2400" dirty="0"/>
              <a:t>Idea:  track read-write dependencies separately, and roll-back transactions where cycles can occur</a:t>
            </a:r>
          </a:p>
          <a:p>
            <a:pPr lvl="1">
              <a:spcBef>
                <a:spcPts val="0"/>
              </a:spcBef>
            </a:pPr>
            <a:r>
              <a:rPr lang="en-IN" altLang="zh-CN" sz="2000" dirty="0"/>
              <a:t>Ensures </a:t>
            </a:r>
            <a:r>
              <a:rPr lang="en-IN" altLang="zh-CN" sz="2000" dirty="0" err="1"/>
              <a:t>serializability</a:t>
            </a:r>
            <a:endParaRPr lang="en-IN" altLang="zh-CN" sz="2000" dirty="0"/>
          </a:p>
          <a:p>
            <a:pPr lvl="1">
              <a:spcBef>
                <a:spcPts val="0"/>
              </a:spcBef>
            </a:pPr>
            <a:r>
              <a:rPr lang="en-IN" altLang="zh-CN" sz="2000" dirty="0"/>
              <a:t>Details in book</a:t>
            </a:r>
          </a:p>
          <a:p>
            <a:pPr>
              <a:spcBef>
                <a:spcPts val="0"/>
              </a:spcBef>
            </a:pPr>
            <a:r>
              <a:rPr lang="en-IN" altLang="zh-CN" sz="2400" dirty="0"/>
              <a:t>Implemented in PostgreSQL from version 9.1 onwards</a:t>
            </a:r>
          </a:p>
          <a:p>
            <a:pPr lvl="1">
              <a:spcBef>
                <a:spcPts val="0"/>
              </a:spcBef>
            </a:pPr>
            <a:r>
              <a:rPr lang="en-IN" altLang="zh-CN" sz="2000" dirty="0"/>
              <a:t>PostgreSQL implementation of SSI also uses index locking to detect phantom conflicts, thus ensuring true </a:t>
            </a:r>
            <a:r>
              <a:rPr lang="en-IN" altLang="zh-CN" sz="2000" dirty="0" err="1"/>
              <a:t>serializability</a:t>
            </a:r>
            <a:endParaRPr lang="en-IN" altLang="zh-CN" sz="2000" dirty="0"/>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124</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1130084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快照隔离实现</a:t>
            </a:r>
          </a:p>
        </p:txBody>
      </p:sp>
      <p:sp>
        <p:nvSpPr>
          <p:cNvPr id="3" name="内容占位符 2"/>
          <p:cNvSpPr>
            <a:spLocks noGrp="1"/>
          </p:cNvSpPr>
          <p:nvPr>
            <p:ph idx="1"/>
          </p:nvPr>
        </p:nvSpPr>
        <p:spPr/>
        <p:txBody>
          <a:bodyPr/>
          <a:lstStyle/>
          <a:p>
            <a:pPr>
              <a:spcBef>
                <a:spcPts val="0"/>
              </a:spcBef>
            </a:pPr>
            <a:r>
              <a:rPr lang="en-US" altLang="en-US" sz="2400" dirty="0"/>
              <a:t>Snapshot isolation supported by many databases </a:t>
            </a:r>
          </a:p>
          <a:p>
            <a:pPr lvl="1">
              <a:spcBef>
                <a:spcPts val="0"/>
              </a:spcBef>
            </a:pPr>
            <a:r>
              <a:rPr lang="en-US" altLang="en-US" sz="2000" dirty="0"/>
              <a:t>Including Oracle, PostgreSQL, SQL Server, IBM DB2, </a:t>
            </a:r>
            <a:r>
              <a:rPr lang="en-US" altLang="en-US" sz="2000" dirty="0" err="1"/>
              <a:t>etc</a:t>
            </a:r>
            <a:endParaRPr lang="en-US" altLang="en-US" sz="2000" dirty="0"/>
          </a:p>
          <a:p>
            <a:pPr lvl="1">
              <a:spcBef>
                <a:spcPts val="0"/>
              </a:spcBef>
            </a:pPr>
            <a:r>
              <a:rPr lang="en-US" altLang="en-US" sz="2000" dirty="0"/>
              <a:t>Isolation level can be set to snapshot isolation</a:t>
            </a:r>
          </a:p>
          <a:p>
            <a:pPr marL="400050">
              <a:spcBef>
                <a:spcPts val="0"/>
              </a:spcBef>
            </a:pPr>
            <a:r>
              <a:rPr lang="en-US" altLang="en-US" sz="2400" dirty="0"/>
              <a:t>Oracle implements </a:t>
            </a:r>
            <a:r>
              <a:rPr lang="ja-JP" altLang="en-US" sz="2400" dirty="0"/>
              <a:t>“</a:t>
            </a:r>
            <a:r>
              <a:rPr lang="en-US" altLang="ja-JP" sz="2400" dirty="0"/>
              <a:t>first updater wins</a:t>
            </a:r>
            <a:r>
              <a:rPr lang="ja-JP" altLang="en-US" sz="2400" dirty="0"/>
              <a:t>”</a:t>
            </a:r>
            <a:r>
              <a:rPr lang="en-US" altLang="ja-JP" sz="2400" dirty="0"/>
              <a:t> rule (variant of </a:t>
            </a:r>
            <a:r>
              <a:rPr lang="ja-JP" altLang="en-US" sz="2400" dirty="0"/>
              <a:t>“</a:t>
            </a:r>
            <a:r>
              <a:rPr lang="en-US" altLang="ja-JP" sz="2400" dirty="0"/>
              <a:t>first committer wins</a:t>
            </a:r>
            <a:r>
              <a:rPr lang="ja-JP" altLang="en-US" sz="2400" dirty="0"/>
              <a:t>”</a:t>
            </a:r>
            <a:r>
              <a:rPr lang="en-US" altLang="ja-JP" sz="2400" dirty="0"/>
              <a:t>)</a:t>
            </a:r>
          </a:p>
          <a:p>
            <a:pPr marL="857250" lvl="1" indent="-342900">
              <a:spcBef>
                <a:spcPts val="0"/>
              </a:spcBef>
            </a:pPr>
            <a:r>
              <a:rPr lang="en-US" altLang="en-US" sz="2000" dirty="0"/>
              <a:t>Concurrent writer check is done at time of write, not at commit time</a:t>
            </a:r>
          </a:p>
          <a:p>
            <a:pPr marL="857250" lvl="1" indent="-342900">
              <a:spcBef>
                <a:spcPts val="0"/>
              </a:spcBef>
            </a:pPr>
            <a:r>
              <a:rPr lang="en-US" altLang="en-US" sz="2000" dirty="0"/>
              <a:t>Allows transactions to be rolled back earlier</a:t>
            </a:r>
          </a:p>
          <a:p>
            <a:pPr>
              <a:spcBef>
                <a:spcPts val="0"/>
              </a:spcBef>
            </a:pPr>
            <a:r>
              <a:rPr lang="en-US" altLang="en-US" sz="2400" b="1" dirty="0">
                <a:solidFill>
                  <a:srgbClr val="002060"/>
                </a:solidFill>
              </a:rPr>
              <a:t>Warning</a:t>
            </a:r>
            <a:r>
              <a:rPr lang="en-US" altLang="en-US" sz="2400" dirty="0"/>
              <a:t>: </a:t>
            </a:r>
            <a:r>
              <a:rPr lang="en-US" altLang="en-US" sz="2400" i="1" dirty="0"/>
              <a:t>even if isolation level is set to serializable, Oracle actually uses snapshot isolation</a:t>
            </a:r>
          </a:p>
          <a:p>
            <a:pPr lvl="1">
              <a:spcBef>
                <a:spcPts val="0"/>
              </a:spcBef>
            </a:pPr>
            <a:r>
              <a:rPr lang="en-US" altLang="en-US" sz="2000" dirty="0"/>
              <a:t>Old versions of</a:t>
            </a:r>
            <a:r>
              <a:rPr lang="en-US" altLang="en-US" sz="2000" dirty="0">
                <a:solidFill>
                  <a:schemeClr val="tx2"/>
                </a:solidFill>
              </a:rPr>
              <a:t> </a:t>
            </a:r>
            <a:r>
              <a:rPr lang="en-US" altLang="en-US" sz="2000" dirty="0"/>
              <a:t>PostgreSQL prior to 9.1 did this too</a:t>
            </a:r>
          </a:p>
          <a:p>
            <a:pPr lvl="1">
              <a:spcBef>
                <a:spcPts val="0"/>
              </a:spcBef>
            </a:pPr>
            <a:r>
              <a:rPr lang="en-US" altLang="en-US" sz="2000" dirty="0"/>
              <a:t>Oracle and PostgreSQL &lt; 9.1 do not support true serializable execution</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125</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6819236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快照隔离异常处理</a:t>
            </a:r>
          </a:p>
        </p:txBody>
      </p:sp>
      <p:sp>
        <p:nvSpPr>
          <p:cNvPr id="3" name="内容占位符 2"/>
          <p:cNvSpPr>
            <a:spLocks noGrp="1"/>
          </p:cNvSpPr>
          <p:nvPr>
            <p:ph idx="1"/>
          </p:nvPr>
        </p:nvSpPr>
        <p:spPr/>
        <p:txBody>
          <a:bodyPr/>
          <a:lstStyle/>
          <a:p>
            <a:r>
              <a:rPr lang="en-US" altLang="en-US" sz="2400" dirty="0"/>
              <a:t>Can work around SI anomalies for specific queries by using </a:t>
            </a:r>
            <a:r>
              <a:rPr lang="en-US" altLang="en-US" sz="2400" b="1" dirty="0"/>
              <a:t>select .. for update </a:t>
            </a:r>
            <a:r>
              <a:rPr lang="en-US" altLang="en-US" sz="2400" dirty="0"/>
              <a:t> (supported e.g. in Oracle)</a:t>
            </a:r>
            <a:endParaRPr lang="en-US" altLang="en-US" sz="2400" b="1" dirty="0"/>
          </a:p>
          <a:p>
            <a:pPr marL="800100" lvl="1" indent="-342900"/>
            <a:r>
              <a:rPr lang="en-US" altLang="en-US" sz="2000" dirty="0"/>
              <a:t>Example</a:t>
            </a:r>
          </a:p>
          <a:p>
            <a:pPr lvl="2"/>
            <a:r>
              <a:rPr lang="en-US" altLang="en-US" sz="1800" b="1" dirty="0"/>
              <a:t>select</a:t>
            </a:r>
            <a:r>
              <a:rPr lang="en-US" altLang="en-US" sz="1800" dirty="0"/>
              <a:t> </a:t>
            </a:r>
            <a:r>
              <a:rPr lang="en-US" altLang="en-US" sz="1800" b="1" dirty="0"/>
              <a:t>max</a:t>
            </a:r>
            <a:r>
              <a:rPr lang="en-US" altLang="en-US" sz="1800" dirty="0"/>
              <a:t>(</a:t>
            </a:r>
            <a:r>
              <a:rPr lang="en-US" altLang="en-US" sz="1800" dirty="0" err="1"/>
              <a:t>orderno</a:t>
            </a:r>
            <a:r>
              <a:rPr lang="en-US" altLang="en-US" sz="1800" dirty="0"/>
              <a:t>) </a:t>
            </a:r>
            <a:r>
              <a:rPr lang="en-US" altLang="en-US" sz="1800" b="1" dirty="0"/>
              <a:t>from</a:t>
            </a:r>
            <a:r>
              <a:rPr lang="en-US" altLang="en-US" sz="1800" dirty="0"/>
              <a:t> orders </a:t>
            </a:r>
            <a:r>
              <a:rPr lang="en-US" altLang="en-US" sz="1800" b="1" u="sng" dirty="0"/>
              <a:t>for update</a:t>
            </a:r>
            <a:r>
              <a:rPr lang="en-US" altLang="en-US" sz="1800" dirty="0"/>
              <a:t> </a:t>
            </a:r>
          </a:p>
          <a:p>
            <a:pPr lvl="2"/>
            <a:r>
              <a:rPr lang="en-US" altLang="en-US" sz="1800" dirty="0"/>
              <a:t>read value into local variable </a:t>
            </a:r>
            <a:r>
              <a:rPr lang="en-US" altLang="en-US" sz="1800" dirty="0" err="1"/>
              <a:t>maxorder</a:t>
            </a:r>
            <a:endParaRPr lang="en-US" altLang="en-US" sz="1800" dirty="0"/>
          </a:p>
          <a:p>
            <a:pPr lvl="2"/>
            <a:r>
              <a:rPr lang="en-US" altLang="en-US" sz="1800" dirty="0"/>
              <a:t>insert into orders (maxorder+1, …)</a:t>
            </a:r>
          </a:p>
          <a:p>
            <a:pPr marL="400050"/>
            <a:r>
              <a:rPr lang="en-US" altLang="en-US" sz="2400" b="1" dirty="0">
                <a:solidFill>
                  <a:srgbClr val="002060"/>
                </a:solidFill>
              </a:rPr>
              <a:t>select for update (SFU) clause </a:t>
            </a:r>
            <a:r>
              <a:rPr lang="en-US" altLang="en-US" sz="2400" dirty="0"/>
              <a:t>treats all data read by the query as if it were also updated, preventing concurrent updates</a:t>
            </a:r>
          </a:p>
          <a:p>
            <a:pPr marL="400050"/>
            <a:r>
              <a:rPr lang="en-US" altLang="en-US" sz="2400" dirty="0"/>
              <a:t>Can be added to queries to ensure </a:t>
            </a:r>
            <a:r>
              <a:rPr lang="en-US" altLang="en-US" sz="2400" dirty="0" err="1"/>
              <a:t>serializability</a:t>
            </a:r>
            <a:r>
              <a:rPr lang="en-US" altLang="en-US" sz="2400" dirty="0"/>
              <a:t> in many applications</a:t>
            </a:r>
          </a:p>
          <a:p>
            <a:pPr marL="800100" lvl="1"/>
            <a:r>
              <a:rPr lang="en-US" altLang="en-US" sz="2000" dirty="0"/>
              <a:t>Does not handle phantom phenomenon/predicate reads though</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126</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978508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弱一致性级别</a:t>
            </a:r>
          </a:p>
        </p:txBody>
      </p:sp>
      <p:sp>
        <p:nvSpPr>
          <p:cNvPr id="3" name="内容占位符 2"/>
          <p:cNvSpPr>
            <a:spLocks noGrp="1"/>
          </p:cNvSpPr>
          <p:nvPr>
            <p:ph idx="1"/>
          </p:nvPr>
        </p:nvSpPr>
        <p:spPr/>
        <p:txBody>
          <a:bodyPr/>
          <a:lstStyle/>
          <a:p>
            <a:r>
              <a:rPr lang="en-US" altLang="en-US" sz="2400" b="1" dirty="0">
                <a:solidFill>
                  <a:srgbClr val="002060"/>
                </a:solidFill>
              </a:rPr>
              <a:t>Degree-two consistency</a:t>
            </a:r>
            <a:r>
              <a:rPr lang="en-US" altLang="en-US" sz="2400" dirty="0"/>
              <a:t>:</a:t>
            </a:r>
            <a:r>
              <a:rPr lang="en-US" altLang="en-US" sz="2400" b="1" dirty="0">
                <a:solidFill>
                  <a:schemeClr val="tx2"/>
                </a:solidFill>
              </a:rPr>
              <a:t> </a:t>
            </a:r>
            <a:r>
              <a:rPr lang="en-US" altLang="en-US" sz="2400" dirty="0"/>
              <a:t>differs from two-phase locking in that S-locks may be released at any time, and locks may be acquired at any time</a:t>
            </a:r>
          </a:p>
          <a:p>
            <a:pPr lvl="1"/>
            <a:r>
              <a:rPr lang="en-US" altLang="en-US" sz="2000" dirty="0"/>
              <a:t>X-locks must be held till end of transaction</a:t>
            </a:r>
          </a:p>
          <a:p>
            <a:pPr lvl="1"/>
            <a:r>
              <a:rPr lang="en-US" altLang="en-US" sz="2000" dirty="0" err="1"/>
              <a:t>Serializability</a:t>
            </a:r>
            <a:r>
              <a:rPr lang="en-US" altLang="en-US" sz="2000" dirty="0"/>
              <a:t> is not guaranteed, programmer must ensure that no erroneous database state will occur</a:t>
            </a:r>
          </a:p>
          <a:p>
            <a:r>
              <a:rPr lang="en-US" altLang="en-US" sz="2400" b="1" dirty="0">
                <a:solidFill>
                  <a:srgbClr val="002060"/>
                </a:solidFill>
              </a:rPr>
              <a:t>Cursor stability</a:t>
            </a:r>
            <a:r>
              <a:rPr lang="en-US" altLang="en-US" sz="2400" dirty="0"/>
              <a:t>: </a:t>
            </a:r>
          </a:p>
          <a:p>
            <a:pPr lvl="1"/>
            <a:r>
              <a:rPr lang="en-US" altLang="en-US" sz="2000" dirty="0"/>
              <a:t>For reads, each tuple is locked, read, and lock is immediately released</a:t>
            </a:r>
          </a:p>
          <a:p>
            <a:pPr lvl="1"/>
            <a:r>
              <a:rPr lang="en-US" altLang="en-US" sz="2000" dirty="0"/>
              <a:t>X-locks are held till end of transaction</a:t>
            </a:r>
          </a:p>
          <a:p>
            <a:pPr lvl="1"/>
            <a:r>
              <a:rPr lang="en-US" altLang="en-US" sz="2000" dirty="0"/>
              <a:t>Special case of degree-two consistency</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127</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512287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弱一致性级别</a:t>
            </a:r>
          </a:p>
        </p:txBody>
      </p:sp>
      <p:sp>
        <p:nvSpPr>
          <p:cNvPr id="3" name="内容占位符 2"/>
          <p:cNvSpPr>
            <a:spLocks noGrp="1"/>
          </p:cNvSpPr>
          <p:nvPr>
            <p:ph idx="1"/>
          </p:nvPr>
        </p:nvSpPr>
        <p:spPr/>
        <p:txBody>
          <a:bodyPr/>
          <a:lstStyle/>
          <a:p>
            <a:pPr>
              <a:lnSpc>
                <a:spcPct val="90000"/>
              </a:lnSpc>
              <a:spcBef>
                <a:spcPts val="0"/>
              </a:spcBef>
            </a:pPr>
            <a:r>
              <a:rPr lang="en-US" altLang="en-US" sz="2400" dirty="0"/>
              <a:t>SQL allows non-serializable executions</a:t>
            </a:r>
          </a:p>
          <a:p>
            <a:pPr lvl="1">
              <a:lnSpc>
                <a:spcPct val="90000"/>
              </a:lnSpc>
              <a:spcBef>
                <a:spcPts val="0"/>
              </a:spcBef>
            </a:pPr>
            <a:r>
              <a:rPr lang="en-US" altLang="en-US" sz="2000" b="1" dirty="0">
                <a:solidFill>
                  <a:srgbClr val="002060"/>
                </a:solidFill>
              </a:rPr>
              <a:t>Serializable</a:t>
            </a:r>
            <a:r>
              <a:rPr lang="en-US" altLang="en-US" sz="2000" dirty="0"/>
              <a:t>: is the default</a:t>
            </a:r>
          </a:p>
          <a:p>
            <a:pPr lvl="1">
              <a:lnSpc>
                <a:spcPct val="90000"/>
              </a:lnSpc>
              <a:spcBef>
                <a:spcPts val="0"/>
              </a:spcBef>
            </a:pPr>
            <a:r>
              <a:rPr lang="en-US" altLang="en-US" sz="2000" b="1" dirty="0">
                <a:solidFill>
                  <a:srgbClr val="002060"/>
                </a:solidFill>
              </a:rPr>
              <a:t>Repeatable read</a:t>
            </a:r>
            <a:r>
              <a:rPr lang="en-US" altLang="en-US" sz="2000" dirty="0"/>
              <a:t>: allows only committed records to be read, and repeating a read should return the same value (so read locks should be retained)</a:t>
            </a:r>
          </a:p>
          <a:p>
            <a:pPr lvl="2">
              <a:lnSpc>
                <a:spcPct val="90000"/>
              </a:lnSpc>
              <a:spcBef>
                <a:spcPts val="0"/>
              </a:spcBef>
            </a:pPr>
            <a:r>
              <a:rPr lang="en-US" altLang="en-US" sz="1800" dirty="0"/>
              <a:t>However, the phantom phenomenon need not be prevented</a:t>
            </a:r>
          </a:p>
          <a:p>
            <a:pPr lvl="3">
              <a:lnSpc>
                <a:spcPct val="90000"/>
              </a:lnSpc>
              <a:spcBef>
                <a:spcPts val="0"/>
              </a:spcBef>
            </a:pPr>
            <a:r>
              <a:rPr lang="en-US" altLang="en-US" sz="1600" dirty="0"/>
              <a:t>T1 may see some records inserted by T2, but may not see others inserted by T2</a:t>
            </a:r>
          </a:p>
          <a:p>
            <a:pPr lvl="1">
              <a:lnSpc>
                <a:spcPct val="90000"/>
              </a:lnSpc>
              <a:spcBef>
                <a:spcPts val="0"/>
              </a:spcBef>
            </a:pPr>
            <a:r>
              <a:rPr lang="en-US" altLang="en-US" sz="2000" b="1" dirty="0">
                <a:solidFill>
                  <a:srgbClr val="002060"/>
                </a:solidFill>
              </a:rPr>
              <a:t>Read committed</a:t>
            </a:r>
            <a:r>
              <a:rPr lang="en-US" altLang="en-US" sz="2000" dirty="0"/>
              <a:t>:  same as degree two consistency, but most systems implement it as cursor-stability</a:t>
            </a:r>
          </a:p>
          <a:p>
            <a:pPr lvl="1">
              <a:lnSpc>
                <a:spcPct val="90000"/>
              </a:lnSpc>
              <a:spcBef>
                <a:spcPts val="0"/>
              </a:spcBef>
            </a:pPr>
            <a:r>
              <a:rPr lang="en-US" altLang="en-US" sz="2000" b="1" dirty="0">
                <a:solidFill>
                  <a:srgbClr val="002060"/>
                </a:solidFill>
              </a:rPr>
              <a:t>Read uncommitted</a:t>
            </a:r>
            <a:r>
              <a:rPr lang="en-US" altLang="en-US" sz="2000" dirty="0"/>
              <a:t>: allows even uncommitted data to be read</a:t>
            </a:r>
          </a:p>
          <a:p>
            <a:pPr>
              <a:lnSpc>
                <a:spcPct val="90000"/>
              </a:lnSpc>
              <a:spcBef>
                <a:spcPts val="0"/>
              </a:spcBef>
            </a:pPr>
            <a:r>
              <a:rPr lang="en-US" altLang="en-US" sz="2400" dirty="0"/>
              <a:t>In most database systems, read committed is the default consistency level</a:t>
            </a:r>
          </a:p>
          <a:p>
            <a:pPr lvl="1">
              <a:lnSpc>
                <a:spcPct val="90000"/>
              </a:lnSpc>
              <a:spcBef>
                <a:spcPts val="0"/>
              </a:spcBef>
            </a:pPr>
            <a:r>
              <a:rPr lang="en-US" altLang="en-US" sz="2000" dirty="0"/>
              <a:t>Can be changed as database configuration parameter, or per transaction</a:t>
            </a:r>
          </a:p>
          <a:p>
            <a:pPr lvl="2">
              <a:lnSpc>
                <a:spcPct val="90000"/>
              </a:lnSpc>
              <a:spcBef>
                <a:spcPts val="0"/>
              </a:spcBef>
            </a:pPr>
            <a:r>
              <a:rPr lang="en-US" altLang="en-US" sz="1800" b="1" dirty="0"/>
              <a:t>set isolation level serializable</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128</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1250441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弱一致性级别</a:t>
            </a:r>
          </a:p>
        </p:txBody>
      </p:sp>
      <p:sp>
        <p:nvSpPr>
          <p:cNvPr id="3" name="内容占位符 2"/>
          <p:cNvSpPr>
            <a:spLocks noGrp="1"/>
          </p:cNvSpPr>
          <p:nvPr>
            <p:ph idx="1"/>
          </p:nvPr>
        </p:nvSpPr>
        <p:spPr/>
        <p:txBody>
          <a:bodyPr/>
          <a:lstStyle/>
          <a:p>
            <a:pPr>
              <a:lnSpc>
                <a:spcPct val="90000"/>
              </a:lnSpc>
              <a:spcBef>
                <a:spcPts val="600"/>
              </a:spcBef>
            </a:pPr>
            <a:r>
              <a:rPr lang="en-US" altLang="en-US" sz="2400" dirty="0"/>
              <a:t>Many applications need transaction support across user interactions</a:t>
            </a:r>
          </a:p>
          <a:p>
            <a:pPr lvl="1">
              <a:lnSpc>
                <a:spcPct val="90000"/>
              </a:lnSpc>
              <a:spcBef>
                <a:spcPts val="600"/>
              </a:spcBef>
            </a:pPr>
            <a:r>
              <a:rPr lang="en-US" altLang="en-US" sz="2000" dirty="0"/>
              <a:t>Can’</a:t>
            </a:r>
            <a:r>
              <a:rPr lang="en-US" altLang="ja-JP" sz="2000" dirty="0"/>
              <a:t>t use locking for long durations</a:t>
            </a:r>
          </a:p>
          <a:p>
            <a:pPr>
              <a:lnSpc>
                <a:spcPct val="90000"/>
              </a:lnSpc>
              <a:spcBef>
                <a:spcPts val="600"/>
              </a:spcBef>
            </a:pPr>
            <a:r>
              <a:rPr lang="en-US" altLang="en-US" sz="2400" dirty="0"/>
              <a:t>Application level concurrency control</a:t>
            </a:r>
          </a:p>
          <a:p>
            <a:pPr lvl="1">
              <a:lnSpc>
                <a:spcPct val="90000"/>
              </a:lnSpc>
              <a:spcBef>
                <a:spcPts val="600"/>
              </a:spcBef>
            </a:pPr>
            <a:r>
              <a:rPr lang="en-US" altLang="en-US" sz="2000" dirty="0"/>
              <a:t>Each tuple has a version number</a:t>
            </a:r>
          </a:p>
          <a:p>
            <a:pPr lvl="1">
              <a:lnSpc>
                <a:spcPct val="90000"/>
              </a:lnSpc>
              <a:spcBef>
                <a:spcPts val="600"/>
              </a:spcBef>
            </a:pPr>
            <a:r>
              <a:rPr lang="en-US" altLang="en-US" sz="2000" dirty="0"/>
              <a:t>Transaction notes version number when reading tuple</a:t>
            </a:r>
          </a:p>
          <a:p>
            <a:pPr lvl="2">
              <a:lnSpc>
                <a:spcPct val="90000"/>
              </a:lnSpc>
              <a:spcBef>
                <a:spcPts val="600"/>
              </a:spcBef>
            </a:pPr>
            <a:r>
              <a:rPr lang="en-US" altLang="en-US" sz="1800" b="1" dirty="0"/>
              <a:t>select</a:t>
            </a:r>
            <a:r>
              <a:rPr lang="en-US" altLang="en-US" sz="1800" dirty="0"/>
              <a:t> </a:t>
            </a:r>
            <a:r>
              <a:rPr lang="en-US" altLang="en-US" sz="1800" dirty="0" err="1"/>
              <a:t>r.balance</a:t>
            </a:r>
            <a:r>
              <a:rPr lang="en-US" altLang="en-US" sz="1800" dirty="0"/>
              <a:t>, </a:t>
            </a:r>
            <a:r>
              <a:rPr lang="en-US" altLang="en-US" sz="1800" dirty="0" err="1"/>
              <a:t>r.version</a:t>
            </a:r>
            <a:r>
              <a:rPr lang="en-US" altLang="en-US" sz="1800" dirty="0"/>
              <a:t> </a:t>
            </a:r>
            <a:r>
              <a:rPr lang="en-US" altLang="en-US" sz="1800" b="1" dirty="0"/>
              <a:t>into</a:t>
            </a:r>
            <a:r>
              <a:rPr lang="en-US" altLang="en-US" sz="1800" dirty="0"/>
              <a:t> :A, :version </a:t>
            </a:r>
            <a:br>
              <a:rPr lang="en-US" altLang="en-US" sz="1800" dirty="0"/>
            </a:br>
            <a:r>
              <a:rPr lang="en-US" altLang="en-US" sz="1800" b="1" dirty="0"/>
              <a:t>from</a:t>
            </a:r>
            <a:r>
              <a:rPr lang="en-US" altLang="en-US" sz="1800" dirty="0"/>
              <a:t> r </a:t>
            </a:r>
            <a:r>
              <a:rPr lang="en-US" altLang="en-US" sz="1800" b="1" dirty="0"/>
              <a:t>where </a:t>
            </a:r>
            <a:r>
              <a:rPr lang="en-US" altLang="en-US" sz="1800" dirty="0" err="1"/>
              <a:t>acctId</a:t>
            </a:r>
            <a:r>
              <a:rPr lang="en-US" altLang="en-US" sz="1800" dirty="0"/>
              <a:t> =23</a:t>
            </a:r>
          </a:p>
          <a:p>
            <a:pPr lvl="1">
              <a:lnSpc>
                <a:spcPct val="90000"/>
              </a:lnSpc>
              <a:spcBef>
                <a:spcPts val="600"/>
              </a:spcBef>
            </a:pPr>
            <a:r>
              <a:rPr lang="en-US" altLang="en-US" sz="2000" dirty="0"/>
              <a:t>When writing tuple, check that current version number is same as the version when tuple was read</a:t>
            </a:r>
          </a:p>
          <a:p>
            <a:pPr lvl="2">
              <a:lnSpc>
                <a:spcPct val="90000"/>
              </a:lnSpc>
              <a:spcBef>
                <a:spcPts val="600"/>
              </a:spcBef>
            </a:pPr>
            <a:r>
              <a:rPr lang="en-US" altLang="en-US" sz="1800" b="1" dirty="0"/>
              <a:t>update </a:t>
            </a:r>
            <a:r>
              <a:rPr lang="en-US" altLang="en-US" sz="1800" dirty="0"/>
              <a:t>r </a:t>
            </a:r>
            <a:r>
              <a:rPr lang="en-US" altLang="en-US" sz="1800" b="1" dirty="0"/>
              <a:t>set </a:t>
            </a:r>
            <a:r>
              <a:rPr lang="en-US" altLang="en-US" sz="1800" dirty="0" err="1"/>
              <a:t>r.balance</a:t>
            </a:r>
            <a:r>
              <a:rPr lang="en-US" altLang="en-US" sz="1800" dirty="0"/>
              <a:t> = </a:t>
            </a:r>
            <a:r>
              <a:rPr lang="en-US" altLang="en-US" sz="1800" dirty="0" err="1"/>
              <a:t>r.balance</a:t>
            </a:r>
            <a:r>
              <a:rPr lang="en-US" altLang="en-US" sz="1800" dirty="0"/>
              <a:t> + :deposit, </a:t>
            </a:r>
            <a:r>
              <a:rPr lang="en-US" altLang="en-US" sz="1800" dirty="0" err="1"/>
              <a:t>r.version</a:t>
            </a:r>
            <a:r>
              <a:rPr lang="en-US" altLang="en-US" sz="1800" dirty="0"/>
              <a:t> = r.version+1 </a:t>
            </a:r>
            <a:br>
              <a:rPr lang="en-US" altLang="en-US" sz="1800" dirty="0"/>
            </a:br>
            <a:r>
              <a:rPr lang="en-US" altLang="en-US" sz="1800" b="1" dirty="0"/>
              <a:t>where</a:t>
            </a:r>
            <a:r>
              <a:rPr lang="en-US" altLang="en-US" sz="1800" dirty="0"/>
              <a:t> </a:t>
            </a:r>
            <a:r>
              <a:rPr lang="en-US" altLang="en-US" sz="1800" dirty="0" err="1"/>
              <a:t>acctId</a:t>
            </a:r>
            <a:r>
              <a:rPr lang="en-US" altLang="en-US" sz="1800" dirty="0"/>
              <a:t> = 23 </a:t>
            </a:r>
            <a:r>
              <a:rPr lang="en-US" altLang="en-US" sz="1800" b="1" dirty="0"/>
              <a:t>and</a:t>
            </a:r>
            <a:r>
              <a:rPr lang="en-US" altLang="en-US" sz="1800" dirty="0"/>
              <a:t> </a:t>
            </a:r>
            <a:r>
              <a:rPr lang="en-US" altLang="en-US" sz="1800" dirty="0" err="1"/>
              <a:t>r.version</a:t>
            </a:r>
            <a:r>
              <a:rPr lang="en-US" altLang="en-US" sz="1800" dirty="0"/>
              <a:t> = :version</a:t>
            </a:r>
          </a:p>
          <a:p>
            <a:pPr>
              <a:spcBef>
                <a:spcPts val="60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129</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51772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1968E59-C38E-48A2-AE4E-AF4D08D4E30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4996" name="Rectangle 2"/>
          <p:cNvSpPr>
            <a:spLocks noGrp="1" noChangeArrowheads="1"/>
          </p:cNvSpPr>
          <p:nvPr>
            <p:ph type="title"/>
          </p:nvPr>
        </p:nvSpPr>
        <p:spPr>
          <a:xfrm>
            <a:off x="304800" y="304800"/>
            <a:ext cx="7793038" cy="693738"/>
          </a:xfrm>
        </p:spPr>
        <p:txBody>
          <a:bodyPr/>
          <a:lstStyle/>
          <a:p>
            <a:pPr eaLnBrk="1" hangingPunct="1"/>
            <a:r>
              <a:rPr lang="zh-CN" altLang="en-US" dirty="0"/>
              <a:t>活锁</a:t>
            </a:r>
            <a:r>
              <a:rPr lang="en-US" altLang="zh-CN" dirty="0"/>
              <a:t>(</a:t>
            </a:r>
            <a:r>
              <a:rPr lang="zh-CN" altLang="en-US" dirty="0"/>
              <a:t>饿死</a:t>
            </a:r>
            <a:r>
              <a:rPr lang="en-US" altLang="zh-CN" dirty="0"/>
              <a:t>)</a:t>
            </a:r>
            <a:endParaRPr lang="zh-CN" altLang="en-US" dirty="0"/>
          </a:p>
        </p:txBody>
      </p:sp>
      <p:sp>
        <p:nvSpPr>
          <p:cNvPr id="7" name="矩形 6"/>
          <p:cNvSpPr/>
          <p:nvPr/>
        </p:nvSpPr>
        <p:spPr>
          <a:xfrm>
            <a:off x="611188" y="1628775"/>
            <a:ext cx="7561262" cy="3262313"/>
          </a:xfrm>
          <a:prstGeom prst="rect">
            <a:avLst/>
          </a:prstGeom>
        </p:spPr>
        <p:txBody>
          <a:bodyPr>
            <a:spAutoFit/>
          </a:bodyPr>
          <a:lstStyle/>
          <a:p>
            <a:pPr marL="342900" indent="-342900" eaLnBrk="1" hangingPunct="1">
              <a:spcBef>
                <a:spcPct val="20000"/>
              </a:spcBef>
              <a:buClr>
                <a:schemeClr val="folHlink"/>
              </a:buClr>
              <a:buSzPct val="80000"/>
              <a:buFont typeface="Wingdings" panose="05000000000000000000" pitchFamily="2" charset="2"/>
              <a:buChar char="l"/>
              <a:defRPr/>
            </a:pPr>
            <a:r>
              <a:rPr kumimoji="1" lang="zh-CN" altLang="en-US" sz="3000" dirty="0">
                <a:solidFill>
                  <a:schemeClr val="bg2"/>
                </a:solidFill>
                <a:latin typeface="+mn-lt"/>
                <a:ea typeface="+mn-ea"/>
                <a:sym typeface="+mn-ea"/>
              </a:rPr>
              <a:t>饥饿</a:t>
            </a:r>
            <a:r>
              <a:rPr kumimoji="1" lang="en-US" altLang="zh-CN" sz="3000" dirty="0">
                <a:solidFill>
                  <a:schemeClr val="bg2"/>
                </a:solidFill>
                <a:latin typeface="+mn-lt"/>
                <a:ea typeface="+mn-ea"/>
                <a:sym typeface="+mn-ea"/>
              </a:rPr>
              <a:t>/</a:t>
            </a:r>
            <a:r>
              <a:rPr kumimoji="1" lang="zh-CN" altLang="en-US" sz="3000" dirty="0">
                <a:solidFill>
                  <a:schemeClr val="bg2"/>
                </a:solidFill>
                <a:latin typeface="+mn-lt"/>
                <a:ea typeface="+mn-ea"/>
                <a:sym typeface="+mn-ea"/>
              </a:rPr>
              <a:t>饿死</a:t>
            </a:r>
          </a:p>
          <a:p>
            <a:pPr lvl="1" eaLnBrk="1" hangingPunct="1">
              <a:spcBef>
                <a:spcPct val="50000"/>
              </a:spcBef>
              <a:defRPr/>
            </a:pPr>
            <a:r>
              <a:rPr kumimoji="1" lang="zh-CN" altLang="en-US" sz="2800" dirty="0">
                <a:solidFill>
                  <a:schemeClr val="bg2"/>
                </a:solidFill>
                <a:latin typeface="+mn-lt"/>
                <a:ea typeface="+mn-ea"/>
                <a:sym typeface="+mn-ea"/>
              </a:rPr>
              <a:t>不断出现的申请并获得</a:t>
            </a:r>
            <a:r>
              <a:rPr kumimoji="1" lang="en-US" altLang="zh-CN" sz="2800" dirty="0">
                <a:solidFill>
                  <a:schemeClr val="bg2"/>
                </a:solidFill>
                <a:latin typeface="+mn-lt"/>
                <a:ea typeface="+mn-ea"/>
                <a:sym typeface="+mn-ea"/>
              </a:rPr>
              <a:t>S</a:t>
            </a:r>
            <a:r>
              <a:rPr kumimoji="1" lang="zh-CN" altLang="en-US" sz="2800" dirty="0">
                <a:solidFill>
                  <a:schemeClr val="bg2"/>
                </a:solidFill>
                <a:latin typeface="+mn-lt"/>
                <a:ea typeface="+mn-ea"/>
                <a:sym typeface="+mn-ea"/>
              </a:rPr>
              <a:t>锁的事务，使申请</a:t>
            </a:r>
            <a:r>
              <a:rPr kumimoji="1" lang="en-US" altLang="zh-CN" sz="2800" dirty="0">
                <a:solidFill>
                  <a:schemeClr val="bg2"/>
                </a:solidFill>
                <a:latin typeface="+mn-lt"/>
                <a:ea typeface="+mn-ea"/>
                <a:sym typeface="+mn-ea"/>
              </a:rPr>
              <a:t>X</a:t>
            </a:r>
            <a:r>
              <a:rPr kumimoji="1" lang="zh-CN" altLang="en-US" sz="2800" dirty="0">
                <a:solidFill>
                  <a:schemeClr val="bg2"/>
                </a:solidFill>
                <a:latin typeface="+mn-lt"/>
                <a:ea typeface="+mn-ea"/>
                <a:sym typeface="+mn-ea"/>
              </a:rPr>
              <a:t>锁的事务一直处在等待状态；</a:t>
            </a:r>
          </a:p>
          <a:p>
            <a:pPr marL="342900" indent="-342900" eaLnBrk="1" hangingPunct="1">
              <a:spcBef>
                <a:spcPct val="20000"/>
              </a:spcBef>
              <a:buClr>
                <a:schemeClr val="folHlink"/>
              </a:buClr>
              <a:buSzPct val="80000"/>
              <a:buFont typeface="Wingdings" panose="05000000000000000000" pitchFamily="2" charset="2"/>
              <a:buChar char="l"/>
              <a:defRPr/>
            </a:pPr>
            <a:r>
              <a:rPr kumimoji="1" lang="zh-CN" altLang="en-US" sz="3000" dirty="0">
                <a:solidFill>
                  <a:schemeClr val="bg2"/>
                </a:solidFill>
                <a:latin typeface="+mn-lt"/>
                <a:ea typeface="+mn-ea"/>
                <a:sym typeface="+mn-ea"/>
              </a:rPr>
              <a:t>饥饿的防止</a:t>
            </a:r>
          </a:p>
          <a:p>
            <a:pPr lvl="1" eaLnBrk="1" hangingPunct="1">
              <a:spcBef>
                <a:spcPct val="50000"/>
              </a:spcBef>
              <a:defRPr/>
            </a:pPr>
            <a:r>
              <a:rPr kumimoji="1" lang="zh-CN" altLang="en-US" sz="2800" dirty="0">
                <a:solidFill>
                  <a:schemeClr val="bg2"/>
                </a:solidFill>
                <a:latin typeface="+mn-lt"/>
                <a:ea typeface="+mn-ea"/>
                <a:sym typeface="+mn-ea"/>
              </a:rPr>
              <a:t>对申请</a:t>
            </a:r>
            <a:r>
              <a:rPr kumimoji="1" lang="en-US" altLang="zh-CN" sz="2800" dirty="0">
                <a:solidFill>
                  <a:schemeClr val="bg2"/>
                </a:solidFill>
                <a:latin typeface="+mn-lt"/>
                <a:ea typeface="+mn-ea"/>
                <a:sym typeface="+mn-ea"/>
              </a:rPr>
              <a:t>S</a:t>
            </a:r>
            <a:r>
              <a:rPr kumimoji="1" lang="zh-CN" altLang="en-US" sz="2800" dirty="0">
                <a:solidFill>
                  <a:schemeClr val="bg2"/>
                </a:solidFill>
                <a:latin typeface="+mn-lt"/>
                <a:ea typeface="+mn-ea"/>
                <a:sym typeface="+mn-ea"/>
              </a:rPr>
              <a:t>锁的事务，如果有先于该事务且等待的加</a:t>
            </a:r>
            <a:r>
              <a:rPr kumimoji="1" lang="en-US" altLang="zh-CN" sz="2800" dirty="0">
                <a:solidFill>
                  <a:schemeClr val="bg2"/>
                </a:solidFill>
                <a:latin typeface="+mn-lt"/>
                <a:ea typeface="+mn-ea"/>
                <a:sym typeface="+mn-ea"/>
              </a:rPr>
              <a:t>X</a:t>
            </a:r>
            <a:r>
              <a:rPr kumimoji="1" lang="zh-CN" altLang="en-US" sz="2800" dirty="0">
                <a:solidFill>
                  <a:schemeClr val="bg2"/>
                </a:solidFill>
                <a:latin typeface="+mn-lt"/>
                <a:ea typeface="+mn-ea"/>
                <a:sym typeface="+mn-ea"/>
              </a:rPr>
              <a:t>锁的事务，令申请</a:t>
            </a:r>
            <a:r>
              <a:rPr kumimoji="1" lang="en-US" altLang="zh-CN" sz="2800" dirty="0">
                <a:solidFill>
                  <a:schemeClr val="bg2"/>
                </a:solidFill>
                <a:latin typeface="+mn-lt"/>
                <a:ea typeface="+mn-ea"/>
                <a:sym typeface="+mn-ea"/>
              </a:rPr>
              <a:t>S</a:t>
            </a:r>
            <a:r>
              <a:rPr kumimoji="1" lang="zh-CN" altLang="en-US" sz="2800" dirty="0">
                <a:solidFill>
                  <a:schemeClr val="bg2"/>
                </a:solidFill>
                <a:latin typeface="+mn-lt"/>
                <a:ea typeface="+mn-ea"/>
                <a:sym typeface="+mn-ea"/>
              </a:rPr>
              <a:t>锁的事务等待</a:t>
            </a:r>
            <a:endParaRPr kumimoji="1" lang="en-US" altLang="zh-CN" sz="2800" dirty="0">
              <a:solidFill>
                <a:schemeClr val="bg2"/>
              </a:solidFill>
              <a:latin typeface="+mn-lt"/>
              <a:ea typeface="+mn-ea"/>
              <a:sym typeface="+mn-e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弱一致性级别</a:t>
            </a:r>
          </a:p>
        </p:txBody>
      </p:sp>
      <p:sp>
        <p:nvSpPr>
          <p:cNvPr id="3" name="内容占位符 2"/>
          <p:cNvSpPr>
            <a:spLocks noGrp="1"/>
          </p:cNvSpPr>
          <p:nvPr>
            <p:ph idx="1"/>
          </p:nvPr>
        </p:nvSpPr>
        <p:spPr/>
        <p:txBody>
          <a:bodyPr/>
          <a:lstStyle/>
          <a:p>
            <a:pPr>
              <a:lnSpc>
                <a:spcPct val="90000"/>
              </a:lnSpc>
              <a:spcBef>
                <a:spcPts val="0"/>
              </a:spcBef>
            </a:pPr>
            <a:r>
              <a:rPr lang="en-US" altLang="en-US" sz="2800" dirty="0"/>
              <a:t>Equivalent to </a:t>
            </a:r>
            <a:r>
              <a:rPr lang="en-US" altLang="en-US" sz="2800" b="1" dirty="0">
                <a:solidFill>
                  <a:srgbClr val="002060"/>
                </a:solidFill>
              </a:rPr>
              <a:t>optimistic concurrency control without validating read set(</a:t>
            </a:r>
            <a:r>
              <a:rPr lang="zh-CN" altLang="en-US" sz="2800" b="1" dirty="0">
                <a:solidFill>
                  <a:srgbClr val="002060"/>
                </a:solidFill>
              </a:rPr>
              <a:t>无读有效性检查的乐观并发控制</a:t>
            </a:r>
            <a:r>
              <a:rPr lang="en-US" altLang="en-US" sz="2800" b="1" dirty="0">
                <a:solidFill>
                  <a:srgbClr val="002060"/>
                </a:solidFill>
              </a:rPr>
              <a:t>)</a:t>
            </a:r>
          </a:p>
          <a:p>
            <a:pPr lvl="1">
              <a:lnSpc>
                <a:spcPct val="90000"/>
              </a:lnSpc>
              <a:spcBef>
                <a:spcPts val="0"/>
              </a:spcBef>
            </a:pPr>
            <a:r>
              <a:rPr lang="en-US" altLang="en-US" sz="2400" dirty="0"/>
              <a:t>Unlike SI, reads are not guaranteed to be from a single snapshot.</a:t>
            </a:r>
          </a:p>
          <a:p>
            <a:pPr lvl="1">
              <a:lnSpc>
                <a:spcPct val="90000"/>
              </a:lnSpc>
              <a:spcBef>
                <a:spcPts val="0"/>
              </a:spcBef>
            </a:pPr>
            <a:r>
              <a:rPr lang="en-US" altLang="en-US" sz="2400" dirty="0"/>
              <a:t>Does not guarantee </a:t>
            </a:r>
            <a:r>
              <a:rPr lang="en-US" altLang="en-US" sz="2400" dirty="0" err="1"/>
              <a:t>serializability</a:t>
            </a:r>
            <a:endParaRPr lang="en-US" altLang="en-US" sz="2400" dirty="0"/>
          </a:p>
          <a:p>
            <a:pPr lvl="1">
              <a:lnSpc>
                <a:spcPct val="90000"/>
              </a:lnSpc>
              <a:spcBef>
                <a:spcPts val="0"/>
              </a:spcBef>
            </a:pPr>
            <a:r>
              <a:rPr lang="en-US" altLang="en-US" sz="2400" dirty="0"/>
              <a:t>But avoids some anomalies such as “lost update anomaly”</a:t>
            </a:r>
          </a:p>
          <a:p>
            <a:pPr>
              <a:lnSpc>
                <a:spcPct val="90000"/>
              </a:lnSpc>
              <a:spcBef>
                <a:spcPts val="0"/>
              </a:spcBef>
            </a:pPr>
            <a:r>
              <a:rPr lang="en-US" altLang="en-US" sz="2800" dirty="0"/>
              <a:t>Used internally in Hibernate ORM system</a:t>
            </a:r>
          </a:p>
          <a:p>
            <a:pPr>
              <a:lnSpc>
                <a:spcPct val="90000"/>
              </a:lnSpc>
              <a:spcBef>
                <a:spcPts val="0"/>
              </a:spcBef>
            </a:pPr>
            <a:r>
              <a:rPr lang="en-US" altLang="en-US" sz="2800" dirty="0"/>
              <a:t>Implemented manually in many applications</a:t>
            </a:r>
          </a:p>
          <a:p>
            <a:pPr>
              <a:lnSpc>
                <a:spcPct val="90000"/>
              </a:lnSpc>
              <a:spcBef>
                <a:spcPts val="0"/>
              </a:spcBef>
            </a:pPr>
            <a:r>
              <a:rPr lang="en-US" altLang="en-US" sz="2800" dirty="0"/>
              <a:t>Version numbers stored in tuples can also be used to support first committer wins check of snapshot isolation</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130</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79754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8E2099F-DAEE-4E73-9523-D36E2F669C5F}"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6020" name="Rectangle 2"/>
          <p:cNvSpPr>
            <a:spLocks noGrp="1" noChangeArrowheads="1"/>
          </p:cNvSpPr>
          <p:nvPr>
            <p:ph type="title"/>
          </p:nvPr>
        </p:nvSpPr>
        <p:spPr>
          <a:xfrm>
            <a:off x="381000" y="304800"/>
            <a:ext cx="7793038" cy="693738"/>
          </a:xfrm>
        </p:spPr>
        <p:txBody>
          <a:bodyPr/>
          <a:lstStyle/>
          <a:p>
            <a:pPr eaLnBrk="1" hangingPunct="1"/>
            <a:r>
              <a:rPr lang="zh-CN" altLang="en-US"/>
              <a:t>封锁协议</a:t>
            </a:r>
          </a:p>
        </p:txBody>
      </p:sp>
      <p:sp>
        <p:nvSpPr>
          <p:cNvPr id="86021" name="Rectangle 3"/>
          <p:cNvSpPr>
            <a:spLocks noGrp="1" noChangeArrowheads="1"/>
          </p:cNvSpPr>
          <p:nvPr>
            <p:ph idx="1"/>
          </p:nvPr>
        </p:nvSpPr>
        <p:spPr>
          <a:xfrm>
            <a:off x="457200" y="1341438"/>
            <a:ext cx="8382000" cy="4967287"/>
          </a:xfrm>
        </p:spPr>
        <p:txBody>
          <a:bodyPr/>
          <a:lstStyle/>
          <a:p>
            <a:pPr eaLnBrk="1" hangingPunct="1">
              <a:lnSpc>
                <a:spcPct val="130000"/>
              </a:lnSpc>
            </a:pPr>
            <a:r>
              <a:rPr lang="zh-CN" altLang="en-US" sz="2800" dirty="0"/>
              <a:t>在运用</a:t>
            </a:r>
            <a:r>
              <a:rPr lang="en-US" altLang="zh-CN" sz="2800" dirty="0"/>
              <a:t>X</a:t>
            </a:r>
            <a:r>
              <a:rPr lang="zh-CN" altLang="en-US" sz="2800" dirty="0"/>
              <a:t>锁和</a:t>
            </a:r>
            <a:r>
              <a:rPr lang="en-US" altLang="zh-CN" sz="2800" dirty="0"/>
              <a:t>S</a:t>
            </a:r>
            <a:r>
              <a:rPr lang="zh-CN" altLang="en-US" sz="2800" dirty="0"/>
              <a:t>锁对数据对象加锁时，需要约定一些规则：封锁协议</a:t>
            </a:r>
            <a:r>
              <a:rPr lang="en-US" altLang="zh-CN" sz="2800" dirty="0"/>
              <a:t>(Locking Protocol)</a:t>
            </a:r>
            <a:endParaRPr lang="zh-CN" altLang="en-US" sz="2800" dirty="0"/>
          </a:p>
          <a:p>
            <a:pPr lvl="1" eaLnBrk="1" hangingPunct="1">
              <a:lnSpc>
                <a:spcPct val="130000"/>
              </a:lnSpc>
              <a:spcBef>
                <a:spcPct val="15000"/>
              </a:spcBef>
            </a:pPr>
            <a:r>
              <a:rPr lang="zh-CN" altLang="en-US" sz="2400" dirty="0"/>
              <a:t>何时申请</a:t>
            </a:r>
            <a:r>
              <a:rPr lang="en-US" altLang="zh-CN" sz="2400" dirty="0"/>
              <a:t>X</a:t>
            </a:r>
            <a:r>
              <a:rPr lang="zh-CN" altLang="en-US" sz="2400" dirty="0"/>
              <a:t>锁或</a:t>
            </a:r>
            <a:r>
              <a:rPr lang="en-US" altLang="zh-CN" sz="2400" dirty="0"/>
              <a:t>S</a:t>
            </a:r>
            <a:r>
              <a:rPr lang="zh-CN" altLang="en-US" sz="2400" dirty="0"/>
              <a:t>锁</a:t>
            </a:r>
          </a:p>
          <a:p>
            <a:pPr lvl="1" eaLnBrk="1" hangingPunct="1">
              <a:lnSpc>
                <a:spcPct val="130000"/>
              </a:lnSpc>
              <a:spcBef>
                <a:spcPct val="15000"/>
              </a:spcBef>
            </a:pPr>
            <a:r>
              <a:rPr lang="zh-CN" altLang="en-US" sz="2400" dirty="0"/>
              <a:t>持锁时间、何时释放</a:t>
            </a:r>
          </a:p>
          <a:p>
            <a:pPr eaLnBrk="1" hangingPunct="1">
              <a:lnSpc>
                <a:spcPct val="130000"/>
              </a:lnSpc>
              <a:spcBef>
                <a:spcPct val="15000"/>
              </a:spcBef>
            </a:pPr>
            <a:r>
              <a:rPr lang="zh-CN" altLang="en-US" dirty="0"/>
              <a:t> </a:t>
            </a:r>
            <a:r>
              <a:rPr lang="zh-CN" altLang="en-US" sz="2800" dirty="0"/>
              <a:t>不同的封锁协议，在不同的程度上为并发操</a:t>
            </a:r>
          </a:p>
          <a:p>
            <a:pPr eaLnBrk="1" hangingPunct="1">
              <a:lnSpc>
                <a:spcPct val="130000"/>
              </a:lnSpc>
              <a:spcBef>
                <a:spcPct val="15000"/>
              </a:spcBef>
              <a:buFont typeface="Wingdings" panose="05000000000000000000" pitchFamily="2" charset="2"/>
              <a:buNone/>
            </a:pPr>
            <a:r>
              <a:rPr lang="zh-CN" altLang="en-US" sz="2800" dirty="0"/>
              <a:t>    作的正确调度提供一定的保证</a:t>
            </a:r>
            <a:endParaRPr lang="en-US" altLang="zh-CN" sz="2800" dirty="0"/>
          </a:p>
          <a:p>
            <a:pPr eaLnBrk="1" hangingPunct="1">
              <a:lnSpc>
                <a:spcPct val="130000"/>
              </a:lnSpc>
              <a:spcBef>
                <a:spcPct val="15000"/>
              </a:spcBef>
              <a:buFont typeface="Wingdings" panose="05000000000000000000" pitchFamily="2" charset="2"/>
              <a:buNone/>
            </a:pPr>
            <a:r>
              <a:rPr lang="zh-CN" altLang="en-US" sz="2800" dirty="0"/>
              <a:t>封锁协议限制了可能的调度数目，这些调度组成的集合是所有可能的可串行化调度一个真子集</a:t>
            </a:r>
          </a:p>
          <a:p>
            <a:pPr eaLnBrk="1" hangingPunct="1">
              <a:lnSpc>
                <a:spcPct val="130000"/>
              </a:lnSpc>
              <a:spcBef>
                <a:spcPct val="15000"/>
              </a:spcBef>
              <a:buFont typeface="Wingdings" panose="05000000000000000000" pitchFamily="2" charset="2"/>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2347BBE-6659-4EA3-9DF7-50A59150EACC}"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7044" name="Rectangle 2"/>
          <p:cNvSpPr>
            <a:spLocks noGrp="1" noChangeArrowheads="1"/>
          </p:cNvSpPr>
          <p:nvPr>
            <p:ph type="title"/>
          </p:nvPr>
        </p:nvSpPr>
        <p:spPr/>
        <p:txBody>
          <a:bodyPr/>
          <a:lstStyle/>
          <a:p>
            <a:pPr eaLnBrk="1" hangingPunct="1"/>
            <a:r>
              <a:rPr lang="zh-CN" altLang="en-US"/>
              <a:t>封锁协议</a:t>
            </a:r>
          </a:p>
        </p:txBody>
      </p:sp>
      <p:sp>
        <p:nvSpPr>
          <p:cNvPr id="87045" name="Rectangle 3"/>
          <p:cNvSpPr>
            <a:spLocks noGrp="1" noChangeArrowheads="1"/>
          </p:cNvSpPr>
          <p:nvPr>
            <p:ph idx="1"/>
          </p:nvPr>
        </p:nvSpPr>
        <p:spPr/>
        <p:txBody>
          <a:bodyPr/>
          <a:lstStyle/>
          <a:p>
            <a:pPr eaLnBrk="1" hangingPunct="1"/>
            <a:r>
              <a:rPr lang="zh-CN" altLang="en-US" dirty="0"/>
              <a:t>令</a:t>
            </a:r>
            <a:r>
              <a:rPr lang="en-US" altLang="zh-CN" dirty="0"/>
              <a:t>{T</a:t>
            </a:r>
            <a:r>
              <a:rPr lang="en-US" altLang="zh-CN" baseline="-25000" dirty="0"/>
              <a:t>0</a:t>
            </a:r>
            <a:r>
              <a:rPr lang="zh-CN" altLang="en-US" dirty="0"/>
              <a:t>，</a:t>
            </a:r>
            <a:r>
              <a:rPr lang="en-US" altLang="zh-CN" dirty="0"/>
              <a:t>T</a:t>
            </a:r>
            <a:r>
              <a:rPr lang="en-US" altLang="zh-CN" baseline="-25000" dirty="0"/>
              <a:t>1</a:t>
            </a:r>
            <a:r>
              <a:rPr lang="zh-CN" altLang="en-US" dirty="0"/>
              <a:t>，</a:t>
            </a:r>
            <a:r>
              <a:rPr lang="en-US" altLang="zh-CN" dirty="0">
                <a:latin typeface="Times New Roman" panose="02020603050405020304" pitchFamily="18" charset="0"/>
              </a:rPr>
              <a:t>…</a:t>
            </a:r>
            <a:r>
              <a:rPr lang="zh-CN" altLang="en-US" dirty="0"/>
              <a:t>，</a:t>
            </a:r>
            <a:r>
              <a:rPr lang="en-US" altLang="zh-CN" dirty="0" err="1"/>
              <a:t>T</a:t>
            </a:r>
            <a:r>
              <a:rPr lang="en-US" altLang="zh-CN" baseline="-25000" dirty="0" err="1"/>
              <a:t>n</a:t>
            </a:r>
            <a:r>
              <a:rPr lang="en-US" altLang="zh-CN" dirty="0"/>
              <a:t>}</a:t>
            </a:r>
            <a:r>
              <a:rPr lang="zh-CN" altLang="en-US" dirty="0"/>
              <a:t>是参与调度</a:t>
            </a:r>
            <a:r>
              <a:rPr lang="en-US" altLang="zh-CN" dirty="0"/>
              <a:t>S</a:t>
            </a:r>
            <a:r>
              <a:rPr lang="zh-CN" altLang="en-US" dirty="0"/>
              <a:t>的一个事务集，如果存在数据项</a:t>
            </a:r>
            <a:r>
              <a:rPr lang="en-US" altLang="zh-CN" dirty="0"/>
              <a:t>Q</a:t>
            </a:r>
            <a:r>
              <a:rPr lang="zh-CN" altLang="en-US" dirty="0"/>
              <a:t>，使得</a:t>
            </a:r>
            <a:r>
              <a:rPr lang="en-US" altLang="zh-CN" dirty="0" err="1"/>
              <a:t>T</a:t>
            </a:r>
            <a:r>
              <a:rPr lang="en-US" altLang="zh-CN" baseline="-25000" dirty="0" err="1"/>
              <a:t>i</a:t>
            </a:r>
            <a:r>
              <a:rPr lang="zh-CN" altLang="en-US" dirty="0"/>
              <a:t>在</a:t>
            </a:r>
            <a:r>
              <a:rPr lang="en-US" altLang="zh-CN" dirty="0"/>
              <a:t>Q</a:t>
            </a:r>
            <a:r>
              <a:rPr lang="zh-CN" altLang="en-US" dirty="0"/>
              <a:t>上持有</a:t>
            </a:r>
            <a:r>
              <a:rPr lang="en-US" altLang="zh-CN" dirty="0"/>
              <a:t>A</a:t>
            </a:r>
            <a:r>
              <a:rPr lang="zh-CN" altLang="en-US" dirty="0"/>
              <a:t>锁，然后，</a:t>
            </a:r>
            <a:r>
              <a:rPr lang="en-US" altLang="zh-CN" dirty="0" err="1"/>
              <a:t>T</a:t>
            </a:r>
            <a:r>
              <a:rPr lang="en-US" altLang="zh-CN" baseline="-25000" dirty="0" err="1"/>
              <a:t>j</a:t>
            </a:r>
            <a:r>
              <a:rPr lang="zh-CN" altLang="en-US" dirty="0"/>
              <a:t>在</a:t>
            </a:r>
            <a:r>
              <a:rPr lang="en-US" altLang="zh-CN" dirty="0"/>
              <a:t>Q</a:t>
            </a:r>
            <a:r>
              <a:rPr lang="zh-CN" altLang="en-US" dirty="0"/>
              <a:t>上持有</a:t>
            </a:r>
            <a:r>
              <a:rPr lang="en-US" altLang="zh-CN" dirty="0"/>
              <a:t>B</a:t>
            </a:r>
            <a:r>
              <a:rPr lang="zh-CN" altLang="en-US" dirty="0"/>
              <a:t>锁，且</a:t>
            </a:r>
            <a:r>
              <a:rPr lang="en-US" altLang="zh-CN" dirty="0"/>
              <a:t>comp(A,B)=false</a:t>
            </a:r>
            <a:r>
              <a:rPr lang="zh-CN" altLang="en-US" dirty="0"/>
              <a:t>，则称在</a:t>
            </a:r>
            <a:r>
              <a:rPr lang="en-US" altLang="zh-CN" dirty="0"/>
              <a:t>S</a:t>
            </a:r>
            <a:r>
              <a:rPr lang="zh-CN" altLang="en-US" dirty="0"/>
              <a:t>中</a:t>
            </a:r>
            <a:r>
              <a:rPr lang="en-US" altLang="zh-CN" dirty="0" err="1"/>
              <a:t>T</a:t>
            </a:r>
            <a:r>
              <a:rPr lang="en-US" altLang="zh-CN" baseline="-25000" dirty="0" err="1"/>
              <a:t>i</a:t>
            </a:r>
            <a:r>
              <a:rPr lang="zh-CN" altLang="en-US" dirty="0"/>
              <a:t>先于</a:t>
            </a:r>
            <a:r>
              <a:rPr lang="en-US" altLang="zh-CN" dirty="0" err="1"/>
              <a:t>T</a:t>
            </a:r>
            <a:r>
              <a:rPr lang="en-US" altLang="zh-CN" baseline="-25000" dirty="0" err="1"/>
              <a:t>j</a:t>
            </a:r>
            <a:r>
              <a:rPr lang="zh-CN" altLang="en-US" dirty="0"/>
              <a:t>，记为</a:t>
            </a:r>
            <a:r>
              <a:rPr lang="en-US" altLang="zh-CN" dirty="0" err="1"/>
              <a:t>T</a:t>
            </a:r>
            <a:r>
              <a:rPr lang="en-US" altLang="zh-CN" baseline="-25000" dirty="0" err="1"/>
              <a:t>i</a:t>
            </a:r>
            <a:r>
              <a:rPr lang="en-US" altLang="zh-CN" dirty="0"/>
              <a:t> </a:t>
            </a:r>
            <a:r>
              <a:rPr lang="en-US" altLang="zh-CN" dirty="0">
                <a:latin typeface="华文新魏" panose="02010800040101010101" pitchFamily="2" charset="-122"/>
              </a:rPr>
              <a:t>→</a:t>
            </a:r>
            <a:r>
              <a:rPr lang="en-US" altLang="zh-CN" dirty="0"/>
              <a:t> </a:t>
            </a:r>
            <a:r>
              <a:rPr lang="en-US" altLang="zh-CN" dirty="0" err="1"/>
              <a:t>T</a:t>
            </a:r>
            <a:r>
              <a:rPr lang="en-US" altLang="zh-CN" baseline="-25000" dirty="0" err="1"/>
              <a:t>j</a:t>
            </a:r>
            <a:endParaRPr lang="en-US" altLang="zh-CN" baseline="-25000" dirty="0"/>
          </a:p>
          <a:p>
            <a:pPr eaLnBrk="1" hangingPunct="1"/>
            <a:r>
              <a:rPr lang="en-US" altLang="zh-CN" dirty="0" err="1"/>
              <a:t>T</a:t>
            </a:r>
            <a:r>
              <a:rPr lang="en-US" altLang="zh-CN" baseline="-25000" dirty="0" err="1"/>
              <a:t>i</a:t>
            </a:r>
            <a:r>
              <a:rPr lang="en-US" altLang="zh-CN" dirty="0"/>
              <a:t> </a:t>
            </a:r>
            <a:r>
              <a:rPr lang="en-US" altLang="zh-CN" dirty="0">
                <a:latin typeface="华文新魏" panose="02010800040101010101" pitchFamily="2" charset="-122"/>
              </a:rPr>
              <a:t>→</a:t>
            </a:r>
            <a:r>
              <a:rPr lang="en-US" altLang="zh-CN" dirty="0"/>
              <a:t> </a:t>
            </a:r>
            <a:r>
              <a:rPr lang="en-US" altLang="zh-CN" dirty="0" err="1"/>
              <a:t>T</a:t>
            </a:r>
            <a:r>
              <a:rPr lang="en-US" altLang="zh-CN" baseline="-25000" dirty="0" err="1"/>
              <a:t>j</a:t>
            </a:r>
            <a:r>
              <a:rPr lang="zh-CN" altLang="en-US" dirty="0"/>
              <a:t>意味着在任何串行调度中，</a:t>
            </a:r>
            <a:r>
              <a:rPr lang="en-US" altLang="zh-CN" dirty="0" err="1"/>
              <a:t>T</a:t>
            </a:r>
            <a:r>
              <a:rPr lang="en-US" altLang="zh-CN" baseline="-25000" dirty="0" err="1"/>
              <a:t>i</a:t>
            </a:r>
            <a:r>
              <a:rPr lang="zh-CN" altLang="en-US" dirty="0"/>
              <a:t>必须出现在</a:t>
            </a:r>
            <a:r>
              <a:rPr lang="en-US" altLang="zh-CN" dirty="0" err="1"/>
              <a:t>T</a:t>
            </a:r>
            <a:r>
              <a:rPr lang="en-US" altLang="zh-CN" baseline="-25000" dirty="0" err="1"/>
              <a:t>j</a:t>
            </a:r>
            <a:r>
              <a:rPr lang="zh-CN" altLang="en-US" dirty="0"/>
              <a:t>之前</a:t>
            </a:r>
          </a:p>
          <a:p>
            <a:pPr eaLnBrk="1" hangingPunct="1"/>
            <a:r>
              <a:rPr lang="zh-CN" altLang="en-US" dirty="0"/>
              <a:t>类似优先图，指令之间的冲突对应于锁的不相容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D788DCA-694E-4C72-9517-FDD6F12BBE7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8068" name="Rectangle 2"/>
          <p:cNvSpPr>
            <a:spLocks noGrp="1" noChangeArrowheads="1"/>
          </p:cNvSpPr>
          <p:nvPr>
            <p:ph type="title"/>
          </p:nvPr>
        </p:nvSpPr>
        <p:spPr/>
        <p:txBody>
          <a:bodyPr/>
          <a:lstStyle/>
          <a:p>
            <a:pPr eaLnBrk="1" hangingPunct="1"/>
            <a:r>
              <a:rPr lang="zh-CN" altLang="en-US"/>
              <a:t>两阶段封锁协议</a:t>
            </a:r>
          </a:p>
        </p:txBody>
      </p:sp>
      <p:sp>
        <p:nvSpPr>
          <p:cNvPr id="88069" name="Rectangle 3"/>
          <p:cNvSpPr>
            <a:spLocks noGrp="1" noChangeArrowheads="1"/>
          </p:cNvSpPr>
          <p:nvPr>
            <p:ph idx="1"/>
          </p:nvPr>
        </p:nvSpPr>
        <p:spPr/>
        <p:txBody>
          <a:bodyPr/>
          <a:lstStyle/>
          <a:p>
            <a:pPr eaLnBrk="1" hangingPunct="1"/>
            <a:r>
              <a:rPr lang="zh-CN" altLang="en-US" dirty="0"/>
              <a:t>保证可串行性的封锁协议</a:t>
            </a:r>
          </a:p>
          <a:p>
            <a:pPr eaLnBrk="1" hangingPunct="1"/>
            <a:r>
              <a:rPr lang="zh-CN" altLang="en-US" dirty="0"/>
              <a:t>定义：每个事务分两个阶段提出加锁和解锁申请</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sz="2800" dirty="0"/>
              <a:t>增长阶段</a:t>
            </a:r>
            <a:r>
              <a:rPr lang="en-US" altLang="zh-CN" sz="2800" dirty="0"/>
              <a:t>(growing phase)</a:t>
            </a:r>
            <a:r>
              <a:rPr lang="zh-CN" altLang="en-US" sz="2800" dirty="0"/>
              <a:t>：事务可以获得锁，但不能释放锁</a:t>
            </a:r>
          </a:p>
          <a:p>
            <a:pPr eaLnBrk="1" hangingPunct="1">
              <a:buFont typeface="Wingdings" panose="05000000000000000000" pitchFamily="2" charset="2"/>
              <a:buNone/>
            </a:pPr>
            <a:r>
              <a:rPr lang="zh-CN" altLang="en-US" sz="2800" dirty="0"/>
              <a:t>     </a:t>
            </a:r>
            <a:r>
              <a:rPr lang="en-US" altLang="zh-CN" sz="2800" dirty="0">
                <a:solidFill>
                  <a:schemeClr val="accent2"/>
                </a:solidFill>
              </a:rPr>
              <a:t>-</a:t>
            </a:r>
            <a:r>
              <a:rPr lang="zh-CN" altLang="en-US" sz="2800" dirty="0"/>
              <a:t>缩减阶段</a:t>
            </a:r>
            <a:r>
              <a:rPr lang="en-US" altLang="zh-CN" sz="2800" dirty="0"/>
              <a:t>(shrinking phase) </a:t>
            </a:r>
            <a:r>
              <a:rPr lang="zh-CN" altLang="en-US" sz="2800" dirty="0"/>
              <a:t>：事务可以释放锁，但不能获得新锁</a:t>
            </a:r>
            <a:endParaRPr lang="en-US" altLang="zh-CN" sz="2800" dirty="0"/>
          </a:p>
          <a:p>
            <a:pPr eaLnBrk="1" hangingPunct="1"/>
            <a:r>
              <a:rPr lang="zh-CN" altLang="en-US" dirty="0"/>
              <a:t>封锁点</a:t>
            </a:r>
            <a:r>
              <a:rPr lang="en-US" altLang="zh-CN" dirty="0"/>
              <a:t>(lock point)</a:t>
            </a:r>
            <a:r>
              <a:rPr lang="zh-CN" altLang="en-US" dirty="0"/>
              <a:t>：</a:t>
            </a:r>
          </a:p>
          <a:p>
            <a:pPr lvl="1" eaLnBrk="1" hangingPunct="1"/>
            <a:r>
              <a:rPr lang="zh-CN" altLang="en-US" sz="2400" dirty="0"/>
              <a:t>事务最后加锁的位置，称为事务的封锁点</a:t>
            </a:r>
            <a:r>
              <a:rPr lang="en-US" altLang="zh-CN" sz="2400" dirty="0"/>
              <a:t>, </a:t>
            </a:r>
            <a:r>
              <a:rPr lang="zh-CN" altLang="en-US" sz="2400" dirty="0"/>
              <a:t>记作</a:t>
            </a:r>
            <a:r>
              <a:rPr lang="en-US" altLang="zh-CN" sz="2400" dirty="0" err="1"/>
              <a:t>Lp</a:t>
            </a:r>
            <a:r>
              <a:rPr lang="en-US" altLang="zh-CN" sz="2400" dirty="0"/>
              <a:t>(T)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FCA1176-0078-4981-A9F0-5FE34342969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9092" name="Rectangle 2"/>
          <p:cNvSpPr>
            <a:spLocks noGrp="1" noChangeArrowheads="1"/>
          </p:cNvSpPr>
          <p:nvPr>
            <p:ph type="title"/>
          </p:nvPr>
        </p:nvSpPr>
        <p:spPr/>
        <p:txBody>
          <a:bodyPr/>
          <a:lstStyle/>
          <a:p>
            <a:pPr eaLnBrk="1" hangingPunct="1"/>
            <a:r>
              <a:rPr lang="zh-CN" altLang="en-US"/>
              <a:t>两阶段封锁协议</a:t>
            </a:r>
          </a:p>
        </p:txBody>
      </p:sp>
      <p:sp>
        <p:nvSpPr>
          <p:cNvPr id="89093" name="Rectangle 4"/>
          <p:cNvSpPr>
            <a:spLocks noGrp="1" noChangeArrowheads="1"/>
          </p:cNvSpPr>
          <p:nvPr>
            <p:ph idx="1"/>
          </p:nvPr>
        </p:nvSpPr>
        <p:spPr/>
        <p:txBody>
          <a:bodyPr/>
          <a:lstStyle/>
          <a:p>
            <a:pPr eaLnBrk="1" hangingPunct="1">
              <a:lnSpc>
                <a:spcPct val="110000"/>
              </a:lnSpc>
            </a:pPr>
            <a:r>
              <a:rPr lang="zh-CN" altLang="en-US" sz="2800" dirty="0"/>
              <a:t>并行执行的所有事务均遵守两段锁协议，则对这些事务的所有并行调度策略都是</a:t>
            </a:r>
            <a:r>
              <a:rPr lang="zh-CN" altLang="en-US" sz="2800" dirty="0">
                <a:solidFill>
                  <a:srgbClr val="FF0000"/>
                </a:solidFill>
              </a:rPr>
              <a:t>可串行化</a:t>
            </a:r>
            <a:r>
              <a:rPr lang="zh-CN" altLang="en-US" sz="2800" dirty="0"/>
              <a:t>的。</a:t>
            </a:r>
          </a:p>
          <a:p>
            <a:pPr eaLnBrk="1" hangingPunct="1">
              <a:lnSpc>
                <a:spcPct val="110000"/>
              </a:lnSpc>
              <a:buFont typeface="Wingdings" panose="05000000000000000000" pitchFamily="2" charset="2"/>
              <a:buNone/>
            </a:pPr>
            <a:r>
              <a:rPr lang="zh-CN" altLang="en-US" sz="2400" dirty="0"/>
              <a:t>	</a:t>
            </a:r>
            <a:r>
              <a:rPr lang="zh-CN" altLang="en-US" sz="2800" dirty="0">
                <a:solidFill>
                  <a:srgbClr val="0070C0"/>
                </a:solidFill>
              </a:rPr>
              <a:t>所有遵守两段锁协议的事务，其并行执行的结果一定是正确的</a:t>
            </a:r>
            <a:endParaRPr lang="en-US" altLang="zh-CN" sz="2800" dirty="0">
              <a:solidFill>
                <a:srgbClr val="0070C0"/>
              </a:solidFill>
            </a:endParaRPr>
          </a:p>
          <a:p>
            <a:pPr eaLnBrk="1" hangingPunct="1">
              <a:lnSpc>
                <a:spcPct val="110000"/>
              </a:lnSpc>
            </a:pPr>
            <a:r>
              <a:rPr lang="zh-CN" altLang="en-US" sz="2800" dirty="0"/>
              <a:t>事务遵守两段锁协议是可串行化调度的</a:t>
            </a:r>
            <a:r>
              <a:rPr lang="zh-CN" altLang="en-US" sz="2800" dirty="0">
                <a:solidFill>
                  <a:srgbClr val="0070C0"/>
                </a:solidFill>
              </a:rPr>
              <a:t>充分条件</a:t>
            </a:r>
            <a:r>
              <a:rPr lang="zh-CN" altLang="en-US" sz="2800" dirty="0"/>
              <a:t>，而不是必要条件</a:t>
            </a:r>
          </a:p>
          <a:p>
            <a:pPr eaLnBrk="1" hangingPunct="1">
              <a:lnSpc>
                <a:spcPct val="110000"/>
              </a:lnSpc>
            </a:pPr>
            <a:r>
              <a:rPr lang="zh-CN" altLang="en-US" sz="2800" dirty="0"/>
              <a:t>可串行化的调度中，不一定所有事务都必须符合两段锁协议。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p:txBody>
          <a:bodyPr/>
          <a:lstStyle/>
          <a:p>
            <a:r>
              <a:rPr lang="zh-CN" altLang="en-US"/>
              <a:t>两阶段封锁协议</a:t>
            </a:r>
          </a:p>
        </p:txBody>
      </p:sp>
      <p:sp>
        <p:nvSpPr>
          <p:cNvPr id="90115"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C2E79CC-4091-4269-88AC-05B40A59BCEA}" type="slidenum">
              <a:rPr kumimoji="0" lang="zh-CN" altLang="en-US" sz="2400">
                <a:solidFill>
                  <a:schemeClr val="accent2"/>
                </a:solidFill>
                <a:latin typeface="Times New Roman" panose="02020603050405020304" pitchFamily="18" charset="0"/>
              </a:rPr>
              <a:pPr>
                <a:spcBef>
                  <a:spcPct val="0"/>
                </a:spcBef>
                <a:buClrTx/>
                <a:buSzTx/>
                <a:buFontTx/>
                <a:buNone/>
              </a:pPr>
              <a:t>18</a:t>
            </a:fld>
            <a:endParaRPr kumimoji="0" lang="zh-CN" altLang="en-US" sz="2400">
              <a:solidFill>
                <a:schemeClr val="accent2"/>
              </a:solidFill>
              <a:latin typeface="Times New Roman" panose="02020603050405020304" pitchFamily="18" charset="0"/>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graphicFrame>
        <p:nvGraphicFramePr>
          <p:cNvPr id="6" name="表格 5"/>
          <p:cNvGraphicFramePr>
            <a:graphicFrameLocks noGrp="1"/>
          </p:cNvGraphicFramePr>
          <p:nvPr/>
        </p:nvGraphicFramePr>
        <p:xfrm>
          <a:off x="827088" y="1268413"/>
          <a:ext cx="7848600" cy="5046764"/>
        </p:xfrm>
        <a:graphic>
          <a:graphicData uri="http://schemas.openxmlformats.org/drawingml/2006/table">
            <a:tbl>
              <a:tblPr/>
              <a:tblGrid>
                <a:gridCol w="1383832">
                  <a:extLst>
                    <a:ext uri="{9D8B030D-6E8A-4147-A177-3AD203B41FA5}">
                      <a16:colId xmlns:a16="http://schemas.microsoft.com/office/drawing/2014/main" val="20000"/>
                    </a:ext>
                  </a:extLst>
                </a:gridCol>
                <a:gridCol w="1383832">
                  <a:extLst>
                    <a:ext uri="{9D8B030D-6E8A-4147-A177-3AD203B41FA5}">
                      <a16:colId xmlns:a16="http://schemas.microsoft.com/office/drawing/2014/main" val="20001"/>
                    </a:ext>
                  </a:extLst>
                </a:gridCol>
                <a:gridCol w="1115327">
                  <a:extLst>
                    <a:ext uri="{9D8B030D-6E8A-4147-A177-3AD203B41FA5}">
                      <a16:colId xmlns:a16="http://schemas.microsoft.com/office/drawing/2014/main" val="20002"/>
                    </a:ext>
                  </a:extLst>
                </a:gridCol>
                <a:gridCol w="1363178">
                  <a:extLst>
                    <a:ext uri="{9D8B030D-6E8A-4147-A177-3AD203B41FA5}">
                      <a16:colId xmlns:a16="http://schemas.microsoft.com/office/drawing/2014/main" val="20003"/>
                    </a:ext>
                  </a:extLst>
                </a:gridCol>
                <a:gridCol w="1425141">
                  <a:extLst>
                    <a:ext uri="{9D8B030D-6E8A-4147-A177-3AD203B41FA5}">
                      <a16:colId xmlns:a16="http://schemas.microsoft.com/office/drawing/2014/main" val="20004"/>
                    </a:ext>
                  </a:extLst>
                </a:gridCol>
                <a:gridCol w="1177290">
                  <a:extLst>
                    <a:ext uri="{9D8B030D-6E8A-4147-A177-3AD203B41FA5}">
                      <a16:colId xmlns:a16="http://schemas.microsoft.com/office/drawing/2014/main" val="20005"/>
                    </a:ext>
                  </a:extLst>
                </a:gridCol>
              </a:tblGrid>
              <a:tr h="250185">
                <a:tc>
                  <a:txBody>
                    <a:bodyPr/>
                    <a:lstStyle/>
                    <a:p>
                      <a:pPr algn="ctr" fontAlgn="ctr"/>
                      <a:r>
                        <a:rPr lang="en-US" sz="1600" b="1" i="0" u="none" strike="noStrike" dirty="0">
                          <a:solidFill>
                            <a:srgbClr val="FF0000"/>
                          </a:solidFill>
                          <a:latin typeface="宋体" panose="02010600030101010101" pitchFamily="2" charset="-122"/>
                        </a:rPr>
                        <a:t>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FF0000"/>
                          </a:solidFill>
                          <a:latin typeface="宋体" panose="02010600030101010101" pitchFamily="2" charset="-122"/>
                        </a:rPr>
                        <a:t>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70C0"/>
                          </a:solidFill>
                          <a:latin typeface="宋体" panose="02010600030101010101" pitchFamily="2" charset="-122"/>
                        </a:rPr>
                        <a:t>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70C0"/>
                          </a:solidFill>
                          <a:latin typeface="宋体" panose="02010600030101010101" pitchFamily="2" charset="-122"/>
                        </a:rPr>
                        <a:t>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chemeClr val="bg2"/>
                          </a:solidFill>
                          <a:latin typeface="宋体" panose="02010600030101010101" pitchFamily="2" charset="-122"/>
                        </a:rPr>
                        <a:t>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chemeClr val="bg2"/>
                          </a:solidFill>
                          <a:latin typeface="宋体" panose="02010600030101010101" pitchFamily="2" charset="-122"/>
                        </a:rPr>
                        <a:t>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154">
                <a:tc>
                  <a:txBody>
                    <a:bodyPr/>
                    <a:lstStyle/>
                    <a:p>
                      <a:pPr algn="just" rtl="0" fontAlgn="ctr"/>
                      <a:r>
                        <a:rPr lang="en-US" sz="1600" b="1" i="0" u="none" strike="noStrike">
                          <a:solidFill>
                            <a:srgbClr val="FF0000"/>
                          </a:solidFill>
                          <a:latin typeface="宋体" panose="02010600030101010101" pitchFamily="2" charset="-122"/>
                        </a:rPr>
                        <a:t>Lock-S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Lock-S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Lock-S B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185">
                <a:tc>
                  <a:txBody>
                    <a:bodyPr/>
                    <a:lstStyle/>
                    <a:p>
                      <a:pPr algn="just" rtl="0" fontAlgn="ctr"/>
                      <a:r>
                        <a:rPr lang="zh-CN" altLang="en-US" sz="1600" b="1" i="0" u="none" strike="noStrike">
                          <a:solidFill>
                            <a:srgbClr val="FF0000"/>
                          </a:solidFill>
                          <a:latin typeface="宋体" panose="02010600030101010101" pitchFamily="2" charset="-122"/>
                        </a:rPr>
                        <a:t>读</a:t>
                      </a:r>
                      <a:r>
                        <a:rPr lang="en-US" sz="1600" b="1" i="0" u="none" strike="noStrike">
                          <a:solidFill>
                            <a:srgbClr val="FF0000"/>
                          </a:solidFill>
                          <a:latin typeface="宋体" panose="02010600030101010101" pitchFamily="2" charset="-122"/>
                        </a:rPr>
                        <a:t>B=2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读</a:t>
                      </a:r>
                      <a:r>
                        <a:rPr lang="en-US" sz="1600" b="1" i="0" u="none" strike="noStrike">
                          <a:solidFill>
                            <a:srgbClr val="0070C0"/>
                          </a:solidFill>
                          <a:latin typeface="宋体" panose="02010600030101010101" pitchFamily="2" charset="-122"/>
                        </a:rPr>
                        <a:t>B=2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chemeClr val="bg2"/>
                          </a:solidFill>
                          <a:latin typeface="宋体" panose="02010600030101010101" pitchFamily="2" charset="-122"/>
                        </a:rPr>
                        <a:t>读</a:t>
                      </a:r>
                      <a:r>
                        <a:rPr lang="en-US" sz="1600" b="1" i="0" u="none" strike="noStrike">
                          <a:solidFill>
                            <a:schemeClr val="bg2"/>
                          </a:solidFill>
                          <a:latin typeface="宋体" panose="02010600030101010101" pitchFamily="2" charset="-122"/>
                        </a:rPr>
                        <a:t>B=2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Lock-S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185">
                <a:tc>
                  <a:txBody>
                    <a:bodyPr/>
                    <a:lstStyle/>
                    <a:p>
                      <a:pPr algn="just" rtl="0" fontAlgn="ctr"/>
                      <a:r>
                        <a:rPr lang="en-US" sz="1600" b="1" i="0" u="none" strike="noStrike">
                          <a:solidFill>
                            <a:srgbClr val="FF0000"/>
                          </a:solidFill>
                          <a:latin typeface="宋体" panose="02010600030101010101" pitchFamily="2" charset="-122"/>
                        </a:rPr>
                        <a:t>Lock-X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Y=B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Unlock B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chemeClr val="bg2"/>
                          </a:solidFill>
                          <a:latin typeface="宋体" panose="02010600030101010101" pitchFamily="2" charset="-122"/>
                        </a:rPr>
                        <a:t>读</a:t>
                      </a:r>
                      <a:r>
                        <a:rPr lang="en-US" sz="1600" b="1" i="0" u="none" strike="noStrike">
                          <a:solidFill>
                            <a:schemeClr val="bg2"/>
                          </a:solidFill>
                          <a:latin typeface="宋体" panose="02010600030101010101" pitchFamily="2" charset="-122"/>
                        </a:rPr>
                        <a:t>A=2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185">
                <a:tc>
                  <a:txBody>
                    <a:bodyPr/>
                    <a:lstStyle/>
                    <a:p>
                      <a:pPr algn="just" rtl="0"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Lock-S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Unlock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Lock-X 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Unlock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185">
                <a:tc>
                  <a:txBody>
                    <a:bodyPr/>
                    <a:lstStyle/>
                    <a:p>
                      <a:pPr algn="just" rtl="0" fontAlgn="ctr"/>
                      <a:r>
                        <a:rPr lang="en-US" sz="1600" b="1" i="0" u="none" strike="noStrike">
                          <a:solidFill>
                            <a:srgbClr val="FF0000"/>
                          </a:solidFill>
                          <a:latin typeface="宋体" panose="02010600030101010101" pitchFamily="2" charset="-122"/>
                        </a:rPr>
                        <a:t>A=B+1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 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Lock-X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A=B+1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Lock-X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0185">
                <a:tc>
                  <a:txBody>
                    <a:bodyPr/>
                    <a:lstStyle/>
                    <a:p>
                      <a:pPr algn="just" rtl="0" fontAlgn="ctr"/>
                      <a:r>
                        <a:rPr lang="zh-CN" altLang="en-US" sz="1600" b="1" i="0" u="none" strike="noStrike">
                          <a:solidFill>
                            <a:srgbClr val="FF0000"/>
                          </a:solidFill>
                          <a:latin typeface="宋体" panose="02010600030101010101" pitchFamily="2" charset="-122"/>
                        </a:rPr>
                        <a:t>写回</a:t>
                      </a:r>
                      <a:r>
                        <a:rPr lang="en-US" sz="1600" b="1" i="0" u="none" strike="noStrike">
                          <a:solidFill>
                            <a:srgbClr val="FF0000"/>
                          </a:solidFill>
                          <a:latin typeface="宋体" panose="02010600030101010101" pitchFamily="2" charset="-122"/>
                        </a:rPr>
                        <a:t>A=3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 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Lock-S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chemeClr val="bg2"/>
                          </a:solidFill>
                          <a:latin typeface="宋体" panose="02010600030101010101" pitchFamily="2" charset="-122"/>
                        </a:rPr>
                        <a:t>写回</a:t>
                      </a:r>
                      <a:r>
                        <a:rPr lang="en-US" sz="1600" b="1" i="0" u="none" strike="noStrike">
                          <a:solidFill>
                            <a:schemeClr val="bg2"/>
                          </a:solidFill>
                          <a:latin typeface="宋体" panose="02010600030101010101" pitchFamily="2" charset="-122"/>
                        </a:rPr>
                        <a:t>A=3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chemeClr val="bg2"/>
                          </a:solidFill>
                          <a:latin typeface="宋体" panose="02010600030101010101" pitchFamily="2" charset="-122"/>
                        </a:rPr>
                        <a:t>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0185">
                <a:tc>
                  <a:txBody>
                    <a:bodyPr/>
                    <a:lstStyle/>
                    <a:p>
                      <a:pPr algn="just" rtl="0" fontAlgn="ctr"/>
                      <a:r>
                        <a:rPr lang="en-US" sz="1600" b="1" i="0" u="none" strike="noStrike">
                          <a:solidFill>
                            <a:srgbClr val="FF0000"/>
                          </a:solidFill>
                          <a:latin typeface="宋体" panose="02010600030101010101" pitchFamily="2" charset="-122"/>
                        </a:rPr>
                        <a:t>Unlock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 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Unlock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Xlock B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0185">
                <a:tc>
                  <a:txBody>
                    <a:bodyPr/>
                    <a:lstStyle/>
                    <a:p>
                      <a:pPr algn="just" rtl="0" fontAlgn="ctr"/>
                      <a:r>
                        <a:rPr lang="en-US" sz="1600" b="1" i="0" u="none" strike="noStrike">
                          <a:solidFill>
                            <a:srgbClr val="FF0000"/>
                          </a:solidFill>
                          <a:latin typeface="宋体" panose="02010600030101010101" pitchFamily="2" charset="-122"/>
                        </a:rPr>
                        <a:t>Unlock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 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A=Y+1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B=A+1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 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写回</a:t>
                      </a:r>
                      <a:r>
                        <a:rPr lang="en-US" sz="1600" b="1" i="0" u="none" strike="noStrike">
                          <a:solidFill>
                            <a:srgbClr val="0070C0"/>
                          </a:solidFill>
                          <a:latin typeface="宋体" panose="02010600030101010101" pitchFamily="2" charset="-122"/>
                        </a:rPr>
                        <a:t>A=3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chemeClr val="bg2"/>
                          </a:solidFill>
                          <a:latin typeface="宋体" panose="02010600030101010101" pitchFamily="2" charset="-122"/>
                        </a:rPr>
                        <a:t>写回</a:t>
                      </a:r>
                      <a:r>
                        <a:rPr lang="en-US" sz="1600" b="1" i="0" u="none" strike="noStrike">
                          <a:solidFill>
                            <a:schemeClr val="bg2"/>
                          </a:solidFill>
                          <a:latin typeface="宋体" panose="02010600030101010101" pitchFamily="2" charset="-122"/>
                        </a:rPr>
                        <a:t>B=3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Lock-S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Unlock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等待</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chemeClr val="bg2"/>
                          </a:solidFill>
                          <a:latin typeface="宋体" panose="02010600030101010101" pitchFamily="2" charset="-122"/>
                        </a:rPr>
                        <a:t>Unlock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读</a:t>
                      </a:r>
                      <a:r>
                        <a:rPr lang="en-US" sz="1600" b="1" i="0" u="none" strike="noStrike">
                          <a:solidFill>
                            <a:srgbClr val="FF0000"/>
                          </a:solidFill>
                          <a:latin typeface="宋体" panose="02010600030101010101" pitchFamily="2" charset="-122"/>
                        </a:rPr>
                        <a:t>A=3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Lock-S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Lock-X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0070C0"/>
                          </a:solidFill>
                          <a:latin typeface="宋体" panose="02010600030101010101" pitchFamily="2" charset="-122"/>
                        </a:rPr>
                        <a:t>读</a:t>
                      </a:r>
                      <a:r>
                        <a:rPr lang="en-US" sz="1600" b="1" i="0" u="none" strike="noStrike">
                          <a:solidFill>
                            <a:srgbClr val="0070C0"/>
                          </a:solidFill>
                          <a:latin typeface="宋体" panose="02010600030101010101" pitchFamily="2" charset="-122"/>
                        </a:rPr>
                        <a:t>A=3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dirty="0">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B=A+1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X=A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a:solidFill>
                            <a:srgbClr val="FF0000"/>
                          </a:solidFill>
                          <a:latin typeface="宋体" panose="02010600030101010101" pitchFamily="2" charset="-122"/>
                        </a:rPr>
                        <a:t>写回</a:t>
                      </a:r>
                      <a:r>
                        <a:rPr lang="en-US" sz="1600" b="1" i="0" u="none" strike="noStrike">
                          <a:solidFill>
                            <a:srgbClr val="FF0000"/>
                          </a:solidFill>
                          <a:latin typeface="宋体" panose="02010600030101010101" pitchFamily="2" charset="-122"/>
                        </a:rPr>
                        <a:t>B=4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70C0"/>
                          </a:solidFill>
                          <a:latin typeface="宋体" panose="02010600030101010101" pitchFamily="2" charset="-122"/>
                        </a:rPr>
                        <a:t>Unlock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Unlock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dirty="0">
                          <a:solidFill>
                            <a:srgbClr val="0070C0"/>
                          </a:solidFill>
                          <a:latin typeface="宋体" panose="02010600030101010101" pitchFamily="2" charset="-122"/>
                        </a:rPr>
                        <a:t>Lock-X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latin typeface="宋体" panose="02010600030101010101" pitchFamily="2" charset="-122"/>
                        </a:rPr>
                        <a:t>Unlock 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dirty="0">
                          <a:solidFill>
                            <a:srgbClr val="0070C0"/>
                          </a:solidFill>
                          <a:latin typeface="宋体" panose="02010600030101010101" pitchFamily="2" charset="-122"/>
                        </a:rPr>
                        <a:t>B=X+1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600" b="1" i="0" u="none" strike="noStrike" dirty="0">
                          <a:solidFill>
                            <a:srgbClr val="0070C0"/>
                          </a:solidFill>
                          <a:latin typeface="宋体" panose="02010600030101010101" pitchFamily="2" charset="-122"/>
                        </a:rPr>
                        <a:t>写回</a:t>
                      </a:r>
                      <a:r>
                        <a:rPr lang="en-US" sz="1600" b="1" i="0" u="none" strike="noStrike" dirty="0">
                          <a:solidFill>
                            <a:srgbClr val="0070C0"/>
                          </a:solidFill>
                          <a:latin typeface="宋体" panose="02010600030101010101" pitchFamily="2" charset="-122"/>
                        </a:rPr>
                        <a:t>B=4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0185">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FF000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rgbClr val="0070C0"/>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70C0"/>
                          </a:solidFill>
                          <a:latin typeface="宋体" panose="02010600030101010101" pitchFamily="2" charset="-122"/>
                        </a:rPr>
                        <a:t>Unlock 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1" i="0" u="none" strike="noStrike">
                          <a:solidFill>
                            <a:schemeClr val="bg2"/>
                          </a:solidFill>
                          <a:latin typeface="宋体" panose="02010600030101010101" pitchFamily="2" charset="-122"/>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0185">
                <a:tc gridSpan="2">
                  <a:txBody>
                    <a:bodyPr/>
                    <a:lstStyle/>
                    <a:p>
                      <a:pPr algn="l" fontAlgn="ctr"/>
                      <a:r>
                        <a:rPr lang="en-US" altLang="zh-CN" sz="1600" b="1" i="0" u="none" strike="noStrike" dirty="0">
                          <a:solidFill>
                            <a:srgbClr val="FF0000"/>
                          </a:solidFill>
                          <a:latin typeface="宋体" panose="02010600030101010101" pitchFamily="2" charset="-122"/>
                        </a:rPr>
                        <a:t>(a)</a:t>
                      </a:r>
                      <a:r>
                        <a:rPr lang="zh-CN" altLang="en-US" sz="1600" b="1" i="0" u="none" strike="noStrike" dirty="0">
                          <a:solidFill>
                            <a:srgbClr val="FF0000"/>
                          </a:solidFill>
                          <a:latin typeface="宋体" panose="02010600030101010101" pitchFamily="2" charset="-122"/>
                        </a:rPr>
                        <a:t>遵循两阶段封锁</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gridSpan="2">
                  <a:txBody>
                    <a:bodyPr/>
                    <a:lstStyle/>
                    <a:p>
                      <a:pPr algn="l" fontAlgn="ctr"/>
                      <a:r>
                        <a:rPr lang="en-US" altLang="zh-CN" sz="1600" b="1" i="0" u="none" strike="noStrike" dirty="0">
                          <a:solidFill>
                            <a:srgbClr val="0070C0"/>
                          </a:solidFill>
                          <a:latin typeface="宋体" panose="02010600030101010101" pitchFamily="2" charset="-122"/>
                        </a:rPr>
                        <a:t>(b)</a:t>
                      </a:r>
                      <a:r>
                        <a:rPr lang="zh-CN" altLang="en-US" sz="1600" b="1" i="0" u="none" strike="noStrike" dirty="0">
                          <a:solidFill>
                            <a:srgbClr val="0070C0"/>
                          </a:solidFill>
                          <a:latin typeface="宋体" panose="02010600030101010101" pitchFamily="2" charset="-122"/>
                        </a:rPr>
                        <a:t>不遵循两阶段封锁</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tc gridSpan="2">
                  <a:txBody>
                    <a:bodyPr/>
                    <a:lstStyle/>
                    <a:p>
                      <a:pPr algn="l" fontAlgn="ctr"/>
                      <a:r>
                        <a:rPr lang="en-US" altLang="zh-CN" sz="1600" b="1" i="0" u="none" strike="noStrike" dirty="0">
                          <a:solidFill>
                            <a:schemeClr val="bg2"/>
                          </a:solidFill>
                          <a:latin typeface="宋体" panose="02010600030101010101" pitchFamily="2" charset="-122"/>
                        </a:rPr>
                        <a:t>(c)</a:t>
                      </a:r>
                      <a:r>
                        <a:rPr lang="zh-CN" altLang="en-US" sz="1600" b="1" i="0" u="none" strike="noStrike" dirty="0">
                          <a:solidFill>
                            <a:schemeClr val="bg2"/>
                          </a:solidFill>
                          <a:latin typeface="宋体" panose="02010600030101010101" pitchFamily="2" charset="-122"/>
                        </a:rPr>
                        <a:t>不遵循两阶段封锁</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noChangeArrowheads="1"/>
          </p:cNvSpPr>
          <p:nvPr>
            <p:ph type="title"/>
          </p:nvPr>
        </p:nvSpPr>
        <p:spPr/>
        <p:txBody>
          <a:bodyPr/>
          <a:lstStyle/>
          <a:p>
            <a:r>
              <a:rPr lang="zh-CN" altLang="en-US"/>
              <a:t>两阶段封锁协议</a:t>
            </a:r>
          </a:p>
        </p:txBody>
      </p:sp>
      <p:sp>
        <p:nvSpPr>
          <p:cNvPr id="91139"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3682CA6-009C-439B-975F-D9ACE47C498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19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1141" name="Rectangle 3"/>
          <p:cNvSpPr>
            <a:spLocks noGrp="1" noChangeArrowheads="1"/>
          </p:cNvSpPr>
          <p:nvPr>
            <p:ph idx="1"/>
          </p:nvPr>
        </p:nvSpPr>
        <p:spPr>
          <a:xfrm>
            <a:off x="685800" y="1216496"/>
            <a:ext cx="7772400" cy="4876800"/>
          </a:xfrm>
        </p:spPr>
        <p:txBody>
          <a:bodyPr/>
          <a:lstStyle/>
          <a:p>
            <a:pPr eaLnBrk="1" hangingPunct="1"/>
            <a:r>
              <a:rPr lang="zh-CN" altLang="en-US" sz="2400" dirty="0"/>
              <a:t>定理：</a:t>
            </a:r>
          </a:p>
          <a:p>
            <a:pPr lvl="1" eaLnBrk="1" hangingPunct="1"/>
            <a:r>
              <a:rPr lang="zh-CN" altLang="en-US" sz="2200" dirty="0"/>
              <a:t>两阶段封锁协议保证调度冲突可串行化</a:t>
            </a:r>
          </a:p>
          <a:p>
            <a:pPr eaLnBrk="1" hangingPunct="1"/>
            <a:r>
              <a:rPr lang="zh-CN" altLang="en-US" sz="2400" dirty="0"/>
              <a:t>证明：</a:t>
            </a:r>
          </a:p>
          <a:p>
            <a:pPr eaLnBrk="1" hangingPunct="1">
              <a:buFont typeface="Wingdings" panose="05000000000000000000" pitchFamily="2" charset="2"/>
              <a:buNone/>
            </a:pPr>
            <a:r>
              <a:rPr lang="zh-CN" altLang="en-US" sz="2200" dirty="0"/>
              <a:t>	反证法，假设调度</a:t>
            </a:r>
            <a:r>
              <a:rPr lang="en-US" altLang="zh-CN" sz="2200" dirty="0"/>
              <a:t>{T</a:t>
            </a:r>
            <a:r>
              <a:rPr lang="en-US" altLang="zh-CN" sz="2200" baseline="-25000" dirty="0"/>
              <a:t>1</a:t>
            </a:r>
            <a:r>
              <a:rPr lang="en-US" altLang="zh-CN" sz="2200" dirty="0"/>
              <a:t>,T</a:t>
            </a:r>
            <a:r>
              <a:rPr lang="en-US" altLang="zh-CN" sz="2200" baseline="-25000" dirty="0"/>
              <a:t>2</a:t>
            </a:r>
            <a:r>
              <a:rPr lang="en-US" altLang="zh-CN" sz="2200" dirty="0"/>
              <a:t>,…,</a:t>
            </a:r>
            <a:r>
              <a:rPr lang="en-US" altLang="zh-CN" sz="2200" dirty="0" err="1"/>
              <a:t>T</a:t>
            </a:r>
            <a:r>
              <a:rPr lang="en-US" altLang="zh-CN" sz="2200" baseline="-25000" dirty="0" err="1"/>
              <a:t>n</a:t>
            </a:r>
            <a:r>
              <a:rPr lang="en-US" altLang="zh-CN" sz="2200" dirty="0"/>
              <a:t>}</a:t>
            </a:r>
            <a:r>
              <a:rPr lang="zh-CN" altLang="en-US" sz="2200" dirty="0"/>
              <a:t>遵从两阶段封锁协议，但不满足冲突可串行化。</a:t>
            </a:r>
          </a:p>
          <a:p>
            <a:pPr eaLnBrk="1" hangingPunct="1">
              <a:buFont typeface="Wingdings" panose="05000000000000000000" pitchFamily="2" charset="2"/>
              <a:buNone/>
            </a:pPr>
            <a:r>
              <a:rPr lang="en-US" altLang="zh-CN" sz="2200" dirty="0"/>
              <a:t>	1</a:t>
            </a:r>
            <a:r>
              <a:rPr lang="zh-CN" altLang="en-US" sz="2200" dirty="0"/>
              <a:t>、不满足冲突可串行化，优先图必有环；不妨设</a:t>
            </a:r>
          </a:p>
          <a:p>
            <a:pPr eaLnBrk="1" hangingPunct="1">
              <a:buFont typeface="Wingdings" panose="05000000000000000000" pitchFamily="2" charset="2"/>
              <a:buNone/>
            </a:pPr>
            <a:r>
              <a:rPr lang="en-US" altLang="zh-CN" sz="2200" dirty="0"/>
              <a:t>		T</a:t>
            </a:r>
            <a:r>
              <a:rPr lang="en-US" altLang="zh-CN" sz="2200" baseline="-25000" dirty="0"/>
              <a:t>1</a:t>
            </a:r>
            <a:r>
              <a:rPr lang="en-US" altLang="zh-CN" sz="2200" dirty="0"/>
              <a:t>,T</a:t>
            </a:r>
            <a:r>
              <a:rPr lang="en-US" altLang="zh-CN" sz="2200" baseline="-25000" dirty="0"/>
              <a:t>2</a:t>
            </a:r>
            <a:r>
              <a:rPr lang="en-US" altLang="zh-CN" sz="2200" dirty="0"/>
              <a:t>,..,T</a:t>
            </a:r>
            <a:r>
              <a:rPr lang="en-US" altLang="zh-CN" sz="2200" baseline="-25000" dirty="0"/>
              <a:t>m</a:t>
            </a:r>
            <a:r>
              <a:rPr lang="en-US" altLang="zh-CN" sz="2200" dirty="0"/>
              <a:t>,T</a:t>
            </a:r>
            <a:r>
              <a:rPr lang="en-US" altLang="zh-CN" sz="2200" baseline="-25000" dirty="0"/>
              <a:t>1</a:t>
            </a:r>
            <a:r>
              <a:rPr lang="zh-CN" altLang="en-US" sz="2200" dirty="0"/>
              <a:t>是优先图的一个环。</a:t>
            </a:r>
          </a:p>
          <a:p>
            <a:pPr eaLnBrk="1" hangingPunct="1">
              <a:buFont typeface="Wingdings" panose="05000000000000000000" pitchFamily="2" charset="2"/>
              <a:buNone/>
            </a:pPr>
            <a:r>
              <a:rPr lang="zh-CN" altLang="en-US" sz="2200" dirty="0"/>
              <a:t>	</a:t>
            </a:r>
            <a:r>
              <a:rPr lang="en-US" altLang="zh-CN" sz="2200" dirty="0"/>
              <a:t>2</a:t>
            </a:r>
            <a:r>
              <a:rPr lang="zh-CN" altLang="en-US" sz="2200" dirty="0"/>
              <a:t>、如果优先图有边</a:t>
            </a:r>
            <a:r>
              <a:rPr lang="en-US" altLang="zh-CN" sz="2200" dirty="0" err="1"/>
              <a:t>T</a:t>
            </a:r>
            <a:r>
              <a:rPr lang="en-US" altLang="zh-CN" sz="2200" baseline="-25000" dirty="0" err="1"/>
              <a:t>i</a:t>
            </a:r>
            <a:r>
              <a:rPr lang="en-US" altLang="zh-CN" sz="2200" dirty="0" err="1"/>
              <a:t>→T</a:t>
            </a:r>
            <a:r>
              <a:rPr lang="en-US" altLang="zh-CN" sz="2200" baseline="-25000" dirty="0" err="1"/>
              <a:t>j</a:t>
            </a:r>
            <a:r>
              <a:rPr lang="en-US" altLang="zh-CN" sz="2200" dirty="0"/>
              <a:t>,</a:t>
            </a:r>
            <a:r>
              <a:rPr lang="zh-CN" altLang="en-US" sz="2200" dirty="0"/>
              <a:t>必有：</a:t>
            </a:r>
          </a:p>
          <a:p>
            <a:pPr eaLnBrk="1" hangingPunct="1">
              <a:buFont typeface="Wingdings" panose="05000000000000000000" pitchFamily="2" charset="2"/>
              <a:buNone/>
            </a:pPr>
            <a:r>
              <a:rPr lang="en-US" altLang="zh-CN" sz="2200" dirty="0"/>
              <a:t>		</a:t>
            </a:r>
            <a:r>
              <a:rPr lang="en-US" altLang="zh-CN" sz="2200" dirty="0" err="1"/>
              <a:t>Lp</a:t>
            </a:r>
            <a:r>
              <a:rPr lang="en-US" altLang="zh-CN" sz="2200" dirty="0"/>
              <a:t>(</a:t>
            </a:r>
            <a:r>
              <a:rPr lang="en-US" altLang="zh-CN" sz="2200" dirty="0" err="1"/>
              <a:t>T</a:t>
            </a:r>
            <a:r>
              <a:rPr lang="en-US" altLang="zh-CN" sz="2200" baseline="-25000" dirty="0" err="1"/>
              <a:t>i</a:t>
            </a:r>
            <a:r>
              <a:rPr lang="en-US" altLang="zh-CN" sz="2200" dirty="0"/>
              <a:t>)&lt;</a:t>
            </a:r>
            <a:r>
              <a:rPr lang="en-US" altLang="zh-CN" sz="2200" dirty="0" err="1"/>
              <a:t>T</a:t>
            </a:r>
            <a:r>
              <a:rPr lang="en-US" altLang="zh-CN" sz="2200" baseline="-25000" dirty="0" err="1"/>
              <a:t>i</a:t>
            </a:r>
            <a:r>
              <a:rPr lang="en-US" altLang="zh-CN" sz="2200" dirty="0" err="1"/>
              <a:t>.unlock</a:t>
            </a:r>
            <a:r>
              <a:rPr lang="en-US" altLang="zh-CN" sz="2200" dirty="0"/>
              <a:t>(Q)&lt;</a:t>
            </a:r>
            <a:r>
              <a:rPr lang="en-US" altLang="zh-CN" sz="2200" dirty="0" err="1"/>
              <a:t>T</a:t>
            </a:r>
            <a:r>
              <a:rPr lang="en-US" altLang="zh-CN" sz="2200" baseline="-25000" dirty="0" err="1"/>
              <a:t>j</a:t>
            </a:r>
            <a:r>
              <a:rPr lang="en-US" altLang="zh-CN" sz="2200" dirty="0" err="1"/>
              <a:t>.lock</a:t>
            </a:r>
            <a:r>
              <a:rPr lang="en-US" altLang="zh-CN" sz="2200" dirty="0"/>
              <a:t>(Q)&lt;=</a:t>
            </a:r>
            <a:r>
              <a:rPr lang="en-US" altLang="zh-CN" sz="2200" dirty="0" err="1"/>
              <a:t>Lp</a:t>
            </a:r>
            <a:r>
              <a:rPr lang="en-US" altLang="zh-CN" sz="2200" dirty="0"/>
              <a:t>(</a:t>
            </a:r>
            <a:r>
              <a:rPr lang="en-US" altLang="zh-CN" sz="2200" dirty="0" err="1"/>
              <a:t>T</a:t>
            </a:r>
            <a:r>
              <a:rPr lang="en-US" altLang="zh-CN" sz="2200" baseline="-25000" dirty="0" err="1"/>
              <a:t>j</a:t>
            </a:r>
            <a:r>
              <a:rPr lang="en-US" altLang="zh-CN" sz="2200" dirty="0"/>
              <a:t>)</a:t>
            </a:r>
          </a:p>
          <a:p>
            <a:pPr eaLnBrk="1" hangingPunct="1">
              <a:buFont typeface="Wingdings" panose="05000000000000000000" pitchFamily="2" charset="2"/>
              <a:buNone/>
            </a:pPr>
            <a:r>
              <a:rPr lang="zh-CN" altLang="en-US" sz="2200" dirty="0"/>
              <a:t>		即，必有</a:t>
            </a:r>
            <a:r>
              <a:rPr lang="en-US" altLang="zh-CN" sz="2200" dirty="0" err="1"/>
              <a:t>Lp</a:t>
            </a:r>
            <a:r>
              <a:rPr lang="en-US" altLang="zh-CN" sz="2200" dirty="0"/>
              <a:t>(</a:t>
            </a:r>
            <a:r>
              <a:rPr lang="en-US" altLang="zh-CN" sz="2200" dirty="0" err="1"/>
              <a:t>T</a:t>
            </a:r>
            <a:r>
              <a:rPr lang="en-US" altLang="zh-CN" sz="2200" baseline="-25000" dirty="0" err="1"/>
              <a:t>i</a:t>
            </a:r>
            <a:r>
              <a:rPr lang="en-US" altLang="zh-CN" sz="2200" dirty="0"/>
              <a:t>)&lt;</a:t>
            </a:r>
            <a:r>
              <a:rPr lang="en-US" altLang="zh-CN" sz="2200" dirty="0" err="1"/>
              <a:t>Lp</a:t>
            </a:r>
            <a:r>
              <a:rPr lang="en-US" altLang="zh-CN" sz="2200" dirty="0"/>
              <a:t>(</a:t>
            </a:r>
            <a:r>
              <a:rPr lang="en-US" altLang="zh-CN" sz="2200" dirty="0" err="1"/>
              <a:t>T</a:t>
            </a:r>
            <a:r>
              <a:rPr lang="en-US" altLang="zh-CN" sz="2200" baseline="-25000" dirty="0" err="1"/>
              <a:t>j</a:t>
            </a:r>
            <a:r>
              <a:rPr lang="en-US" altLang="zh-CN" sz="2200" dirty="0"/>
              <a:t>)</a:t>
            </a:r>
            <a:endParaRPr lang="zh-CN" altLang="en-US" sz="2200" dirty="0"/>
          </a:p>
          <a:p>
            <a:pPr eaLnBrk="1" hangingPunct="1">
              <a:buFont typeface="Wingdings" panose="05000000000000000000" pitchFamily="2" charset="2"/>
              <a:buNone/>
            </a:pPr>
            <a:r>
              <a:rPr lang="en-US" altLang="zh-CN" sz="2200" dirty="0"/>
              <a:t>	3</a:t>
            </a:r>
            <a:r>
              <a:rPr lang="zh-CN" altLang="en-US" sz="2200" dirty="0"/>
              <a:t>、对环</a:t>
            </a:r>
            <a:r>
              <a:rPr lang="en-US" altLang="zh-CN" sz="2200" dirty="0"/>
              <a:t>T</a:t>
            </a:r>
            <a:r>
              <a:rPr lang="en-US" altLang="zh-CN" sz="2200" baseline="-25000" dirty="0"/>
              <a:t>1</a:t>
            </a:r>
            <a:r>
              <a:rPr lang="en-US" altLang="zh-CN" sz="2200" dirty="0"/>
              <a:t>,T</a:t>
            </a:r>
            <a:r>
              <a:rPr lang="en-US" altLang="zh-CN" sz="2200" baseline="-25000" dirty="0"/>
              <a:t>2</a:t>
            </a:r>
            <a:r>
              <a:rPr lang="en-US" altLang="zh-CN" sz="2200" dirty="0"/>
              <a:t>,..T</a:t>
            </a:r>
            <a:r>
              <a:rPr lang="en-US" altLang="zh-CN" sz="2200" baseline="-25000" dirty="0"/>
              <a:t>m</a:t>
            </a:r>
            <a:r>
              <a:rPr lang="en-US" altLang="zh-CN" sz="2200" dirty="0"/>
              <a:t>,T</a:t>
            </a:r>
            <a:r>
              <a:rPr lang="en-US" altLang="zh-CN" sz="2200" baseline="-25000" dirty="0"/>
              <a:t>1</a:t>
            </a:r>
            <a:r>
              <a:rPr lang="zh-CN" altLang="en-US" sz="2200" dirty="0"/>
              <a:t>，有：</a:t>
            </a:r>
          </a:p>
          <a:p>
            <a:pPr eaLnBrk="1" hangingPunct="1">
              <a:buFont typeface="Wingdings" panose="05000000000000000000" pitchFamily="2" charset="2"/>
              <a:buNone/>
            </a:pPr>
            <a:r>
              <a:rPr lang="en-US" altLang="zh-CN" sz="2200" dirty="0"/>
              <a:t>		</a:t>
            </a:r>
            <a:r>
              <a:rPr lang="en-US" altLang="zh-CN" sz="2200" dirty="0" err="1"/>
              <a:t>Lp</a:t>
            </a:r>
            <a:r>
              <a:rPr lang="en-US" altLang="zh-CN" sz="2200" dirty="0"/>
              <a:t>(T</a:t>
            </a:r>
            <a:r>
              <a:rPr lang="en-US" altLang="zh-CN" sz="2200" baseline="-25000" dirty="0"/>
              <a:t>1</a:t>
            </a:r>
            <a:r>
              <a:rPr lang="en-US" altLang="zh-CN" sz="2200" dirty="0"/>
              <a:t>)&lt;</a:t>
            </a:r>
            <a:r>
              <a:rPr lang="en-US" altLang="zh-CN" sz="2200" dirty="0" err="1"/>
              <a:t>Lp</a:t>
            </a:r>
            <a:r>
              <a:rPr lang="en-US" altLang="zh-CN" sz="2200" dirty="0"/>
              <a:t>(T</a:t>
            </a:r>
            <a:r>
              <a:rPr lang="en-US" altLang="zh-CN" sz="2200" baseline="-25000" dirty="0"/>
              <a:t>2</a:t>
            </a:r>
            <a:r>
              <a:rPr lang="en-US" altLang="zh-CN" sz="2200" dirty="0"/>
              <a:t>) &lt;…&lt;</a:t>
            </a:r>
            <a:r>
              <a:rPr lang="en-US" altLang="zh-CN" sz="2200" dirty="0" err="1"/>
              <a:t>Lp</a:t>
            </a:r>
            <a:r>
              <a:rPr lang="en-US" altLang="zh-CN" sz="2200" dirty="0"/>
              <a:t>(T</a:t>
            </a:r>
            <a:r>
              <a:rPr lang="en-US" altLang="zh-CN" sz="2200" baseline="-25000" dirty="0"/>
              <a:t>m</a:t>
            </a:r>
            <a:r>
              <a:rPr lang="en-US" altLang="zh-CN" sz="2200" dirty="0"/>
              <a:t>) &lt;</a:t>
            </a:r>
            <a:r>
              <a:rPr lang="en-US" altLang="zh-CN" sz="2200" dirty="0" err="1"/>
              <a:t>Lp</a:t>
            </a:r>
            <a:r>
              <a:rPr lang="en-US" altLang="zh-CN" sz="2200" dirty="0"/>
              <a:t>(T</a:t>
            </a:r>
            <a:r>
              <a:rPr lang="en-US" altLang="zh-CN" sz="2200" baseline="-25000" dirty="0"/>
              <a:t>1</a:t>
            </a:r>
            <a:r>
              <a:rPr lang="en-US" altLang="zh-CN" sz="2200" dirty="0"/>
              <a:t>)</a:t>
            </a:r>
          </a:p>
          <a:p>
            <a:pPr eaLnBrk="1" hangingPunct="1">
              <a:buFont typeface="Wingdings" panose="05000000000000000000" pitchFamily="2" charset="2"/>
              <a:buNone/>
            </a:pPr>
            <a:r>
              <a:rPr lang="zh-CN" altLang="en-US" sz="2200" dirty="0"/>
              <a:t>		矛盾，定理成立。</a:t>
            </a:r>
            <a:endParaRPr lang="en-US" altLang="zh-CN"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2C8AFEA-D248-4519-8ADA-E311F4472DAD}" type="slidenum">
              <a:rPr kumimoji="0" lang="zh-CN" altLang="en-US" sz="2400">
                <a:solidFill>
                  <a:schemeClr val="accent2"/>
                </a:solidFill>
                <a:latin typeface="Times New Roman" panose="02020603050405020304" pitchFamily="18" charset="0"/>
              </a:rPr>
              <a:pPr>
                <a:spcBef>
                  <a:spcPct val="0"/>
                </a:spcBef>
                <a:buClrTx/>
                <a:buSzTx/>
                <a:buFontTx/>
                <a:buNone/>
              </a:pPr>
              <a:t>2</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8436" name="Rectangle 2"/>
          <p:cNvSpPr>
            <a:spLocks noGrp="1" noChangeArrowheads="1"/>
          </p:cNvSpPr>
          <p:nvPr>
            <p:ph type="title"/>
          </p:nvPr>
        </p:nvSpPr>
        <p:spPr/>
        <p:txBody>
          <a:bodyPr/>
          <a:lstStyle/>
          <a:p>
            <a:pPr eaLnBrk="1" hangingPunct="1"/>
            <a:r>
              <a:rPr lang="zh-CN" altLang="en-US"/>
              <a:t>提纲</a:t>
            </a:r>
          </a:p>
        </p:txBody>
      </p:sp>
      <p:sp>
        <p:nvSpPr>
          <p:cNvPr id="18437" name="Rectangle 3"/>
          <p:cNvSpPr>
            <a:spLocks noGrp="1" noChangeArrowheads="1"/>
          </p:cNvSpPr>
          <p:nvPr>
            <p:ph idx="1"/>
          </p:nvPr>
        </p:nvSpPr>
        <p:spPr/>
        <p:txBody>
          <a:bodyPr/>
          <a:lstStyle/>
          <a:p>
            <a:pPr eaLnBrk="1" hangingPunct="1"/>
            <a:r>
              <a:rPr lang="zh-CN" altLang="en-US" sz="2400" dirty="0"/>
              <a:t>基于锁的协议</a:t>
            </a:r>
            <a:endParaRPr lang="en-US" altLang="zh-CN" sz="2400" dirty="0"/>
          </a:p>
          <a:p>
            <a:pPr eaLnBrk="1" hangingPunct="1"/>
            <a:r>
              <a:rPr lang="zh-CN" altLang="en-US" sz="2400" dirty="0"/>
              <a:t>死锁处理</a:t>
            </a:r>
            <a:endParaRPr lang="en-US" altLang="zh-CN" sz="2400" dirty="0"/>
          </a:p>
          <a:p>
            <a:pPr eaLnBrk="1" hangingPunct="1"/>
            <a:r>
              <a:rPr lang="zh-CN" altLang="en-US" sz="2400" dirty="0"/>
              <a:t>多粒度</a:t>
            </a:r>
            <a:endParaRPr lang="en-US" altLang="zh-CN" sz="2400" dirty="0"/>
          </a:p>
          <a:p>
            <a:pPr eaLnBrk="1" hangingPunct="1"/>
            <a:r>
              <a:rPr lang="zh-CN" altLang="en-US" sz="2400" dirty="0"/>
              <a:t>插入操作、删除操作与谓词读</a:t>
            </a:r>
            <a:endParaRPr lang="en-US" altLang="zh-CN" sz="2400" dirty="0"/>
          </a:p>
          <a:p>
            <a:pPr eaLnBrk="1" hangingPunct="1"/>
            <a:r>
              <a:rPr lang="zh-CN" altLang="en-US" sz="2400" dirty="0"/>
              <a:t>基于时间戳的协议</a:t>
            </a:r>
            <a:endParaRPr lang="en-US" altLang="zh-CN" sz="2400" dirty="0"/>
          </a:p>
          <a:p>
            <a:pPr eaLnBrk="1" hangingPunct="1"/>
            <a:r>
              <a:rPr lang="zh-CN" altLang="en-US" sz="2400" dirty="0"/>
              <a:t>基于有效性检查的协议</a:t>
            </a:r>
            <a:endParaRPr lang="en-US" altLang="zh-CN" sz="2400" dirty="0"/>
          </a:p>
          <a:p>
            <a:pPr eaLnBrk="1" hangingPunct="1"/>
            <a:r>
              <a:rPr lang="zh-CN" altLang="en-US" sz="2400" dirty="0"/>
              <a:t>多版本机制</a:t>
            </a:r>
            <a:endParaRPr lang="en-US" altLang="zh-CN" sz="2400" dirty="0"/>
          </a:p>
          <a:p>
            <a:pPr eaLnBrk="1" hangingPunct="1"/>
            <a:r>
              <a:rPr lang="zh-CN" altLang="en-US" sz="2400" dirty="0"/>
              <a:t>快照隔离</a:t>
            </a:r>
            <a:endParaRPr lang="en-US" altLang="zh-CN" sz="2400" dirty="0"/>
          </a:p>
          <a:p>
            <a:pPr eaLnBrk="1" hangingPunct="1"/>
            <a:r>
              <a:rPr lang="zh-CN" altLang="en-US" sz="2400" dirty="0"/>
              <a:t>实践中的弱一致性级别</a:t>
            </a:r>
            <a:endParaRPr lang="en-US" altLang="zh-CN" sz="2400" dirty="0"/>
          </a:p>
          <a:p>
            <a:pPr eaLnBrk="1" hangingPunct="1"/>
            <a:r>
              <a:rPr lang="zh-CN" altLang="en-US" sz="2400" dirty="0"/>
              <a:t>并发控制的高级主题</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7ECD486C-13F0-4D7C-A012-0FB5CD9B94B2}" type="slidenum">
              <a:rPr kumimoji="0" lang="zh-CN" altLang="en-US" sz="2400">
                <a:solidFill>
                  <a:schemeClr val="accent2"/>
                </a:solidFill>
                <a:latin typeface="Times New Roman" panose="02020603050405020304" pitchFamily="18" charset="0"/>
              </a:rPr>
              <a:pPr>
                <a:spcBef>
                  <a:spcPct val="0"/>
                </a:spcBef>
                <a:buClrTx/>
                <a:buSzTx/>
                <a:buFontTx/>
                <a:buChar char="•"/>
              </a:pPr>
              <a:t>20</a:t>
            </a:fld>
            <a:endParaRPr kumimoji="0" lang="zh-CN" altLang="en-US" sz="2400">
              <a:solidFill>
                <a:schemeClr val="accent2"/>
              </a:solidFill>
              <a:latin typeface="Times New Roman" panose="02020603050405020304" pitchFamily="18" charset="0"/>
            </a:endParaRPr>
          </a:p>
        </p:txBody>
      </p:sp>
      <p:sp>
        <p:nvSpPr>
          <p:cNvPr id="70"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2165" name="Rectangle 2"/>
          <p:cNvSpPr>
            <a:spLocks noGrp="1" noChangeArrowheads="1"/>
          </p:cNvSpPr>
          <p:nvPr>
            <p:ph type="title"/>
          </p:nvPr>
        </p:nvSpPr>
        <p:spPr/>
        <p:txBody>
          <a:bodyPr/>
          <a:lstStyle/>
          <a:p>
            <a:pPr eaLnBrk="1" hangingPunct="1"/>
            <a:r>
              <a:rPr lang="zh-CN" altLang="en-US"/>
              <a:t>两阶段封锁协议</a:t>
            </a:r>
          </a:p>
        </p:txBody>
      </p:sp>
      <p:graphicFrame>
        <p:nvGraphicFramePr>
          <p:cNvPr id="98307" name="Group 3"/>
          <p:cNvGraphicFramePr>
            <a:graphicFrameLocks noGrp="1"/>
          </p:cNvGraphicFramePr>
          <p:nvPr>
            <p:ph sz="half" idx="4294967295"/>
          </p:nvPr>
        </p:nvGraphicFramePr>
        <p:xfrm>
          <a:off x="4794250" y="3194050"/>
          <a:ext cx="3810000" cy="3260748"/>
        </p:xfrm>
        <a:graphic>
          <a:graphicData uri="http://schemas.openxmlformats.org/drawingml/2006/table">
            <a:tbl>
              <a:tblPr/>
              <a:tblGrid>
                <a:gridCol w="1797050">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tblGrid>
              <a:tr h="57904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T4</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W(B)[110]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160</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8339" name="Group 35"/>
          <p:cNvGraphicFramePr>
            <a:graphicFrameLocks noGrp="1"/>
          </p:cNvGraphicFramePr>
          <p:nvPr>
            <p:ph sz="half" idx="4294967295"/>
          </p:nvPr>
        </p:nvGraphicFramePr>
        <p:xfrm>
          <a:off x="684213" y="3213100"/>
          <a:ext cx="3810000" cy="3260748"/>
        </p:xfrm>
        <a:graphic>
          <a:graphicData uri="http://schemas.openxmlformats.org/drawingml/2006/table">
            <a:tbl>
              <a:tblPr/>
              <a:tblGrid>
                <a:gridCol w="1797050">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tblGrid>
              <a:tr h="57904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T1</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T2</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W(B)[150]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a:t>
                      </a:r>
                      <a:r>
                        <a:rPr kumimoji="1" lang="en-US" altLang="zh-CN" sz="16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165</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6" marB="4568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2230" name="Rectangle 67"/>
          <p:cNvSpPr>
            <a:spLocks noChangeArrowheads="1"/>
          </p:cNvSpPr>
          <p:nvPr/>
        </p:nvSpPr>
        <p:spPr bwMode="auto">
          <a:xfrm>
            <a:off x="685800" y="1371600"/>
            <a:ext cx="820737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pPr>
            <a:r>
              <a:rPr lang="zh-CN" altLang="en-US" sz="2400" dirty="0"/>
              <a:t>示例：</a:t>
            </a:r>
          </a:p>
          <a:p>
            <a:pPr lvl="1" eaLnBrk="1" hangingPunct="1">
              <a:spcBef>
                <a:spcPct val="0"/>
              </a:spcBef>
            </a:pPr>
            <a:r>
              <a:rPr lang="zh-CN" altLang="en-US" sz="2000" dirty="0"/>
              <a:t>初始：</a:t>
            </a:r>
            <a:r>
              <a:rPr lang="en-US" altLang="zh-CN" sz="2000" dirty="0"/>
              <a:t>A=100,B=100</a:t>
            </a:r>
          </a:p>
          <a:p>
            <a:pPr lvl="1" eaLnBrk="1" hangingPunct="1">
              <a:spcBef>
                <a:spcPct val="0"/>
              </a:spcBef>
            </a:pPr>
            <a:r>
              <a:rPr lang="zh-CN" altLang="en-US" sz="2000" dirty="0"/>
              <a:t>按照两阶段封锁协议，以下调度是否等价于串行调度</a:t>
            </a:r>
            <a:r>
              <a:rPr lang="en-US" altLang="zh-CN" sz="2000" dirty="0"/>
              <a:t>{T1,T2}</a:t>
            </a:r>
            <a:r>
              <a:rPr lang="zh-CN" altLang="en-US" sz="2000" dirty="0"/>
              <a:t>？</a:t>
            </a:r>
            <a:r>
              <a:rPr lang="en-US" altLang="zh-CN" sz="2000" dirty="0"/>
              <a:t>{T3,T4}</a:t>
            </a:r>
            <a:r>
              <a:rPr lang="zh-CN" altLang="en-US" sz="2000" dirty="0"/>
              <a:t>呢？</a:t>
            </a:r>
          </a:p>
          <a:p>
            <a:pPr lvl="1" eaLnBrk="1" hangingPunct="1">
              <a:spcBef>
                <a:spcPct val="0"/>
              </a:spcBef>
            </a:pPr>
            <a:r>
              <a:rPr lang="zh-CN" altLang="en-US" sz="2000" dirty="0"/>
              <a:t>这两个调度是否冲突可串行化？</a:t>
            </a:r>
          </a:p>
        </p:txBody>
      </p:sp>
      <p:sp>
        <p:nvSpPr>
          <p:cNvPr id="9" name="流程图: 资料带 8"/>
          <p:cNvSpPr/>
          <p:nvPr/>
        </p:nvSpPr>
        <p:spPr bwMode="auto">
          <a:xfrm>
            <a:off x="5883090" y="2447702"/>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群投票</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56804215-799B-44A4-AD52-26E31CAA3B88}" type="slidenum">
              <a:rPr kumimoji="0" lang="zh-CN" altLang="en-US" sz="2400">
                <a:solidFill>
                  <a:schemeClr val="accent2"/>
                </a:solidFill>
                <a:latin typeface="Times New Roman" panose="02020603050405020304" pitchFamily="18" charset="0"/>
              </a:rPr>
              <a:pPr>
                <a:spcBef>
                  <a:spcPct val="0"/>
                </a:spcBef>
                <a:buClrTx/>
                <a:buSzTx/>
                <a:buFontTx/>
                <a:buChar char="•"/>
              </a:pPr>
              <a:t>21</a:t>
            </a:fld>
            <a:endParaRPr kumimoji="0" lang="zh-CN" altLang="en-US" sz="2400">
              <a:solidFill>
                <a:schemeClr val="accent2"/>
              </a:solidFill>
              <a:latin typeface="Times New Roman" panose="02020603050405020304" pitchFamily="18" charset="0"/>
            </a:endParaRPr>
          </a:p>
        </p:txBody>
      </p:sp>
      <p:sp>
        <p:nvSpPr>
          <p:cNvPr id="52"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4213" name="Rectangle 2"/>
          <p:cNvSpPr>
            <a:spLocks noGrp="1" noChangeArrowheads="1"/>
          </p:cNvSpPr>
          <p:nvPr>
            <p:ph type="title"/>
          </p:nvPr>
        </p:nvSpPr>
        <p:spPr/>
        <p:txBody>
          <a:bodyPr/>
          <a:lstStyle/>
          <a:p>
            <a:pPr eaLnBrk="1" hangingPunct="1"/>
            <a:r>
              <a:rPr lang="zh-CN" altLang="en-US"/>
              <a:t>两阶段封锁协议</a:t>
            </a:r>
          </a:p>
        </p:txBody>
      </p:sp>
      <p:sp>
        <p:nvSpPr>
          <p:cNvPr id="94214" name="Rectangle 67"/>
          <p:cNvSpPr>
            <a:spLocks noChangeArrowheads="1"/>
          </p:cNvSpPr>
          <p:nvPr/>
        </p:nvSpPr>
        <p:spPr bwMode="auto">
          <a:xfrm>
            <a:off x="685800" y="13716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sz="2600" dirty="0"/>
              <a:t>调度</a:t>
            </a:r>
            <a:r>
              <a:rPr lang="en-US" altLang="zh-CN" sz="2600" dirty="0"/>
              <a:t>{T1,T2}</a:t>
            </a:r>
            <a:r>
              <a:rPr lang="zh-CN" altLang="en-US" sz="2600" dirty="0"/>
              <a:t>能成为</a:t>
            </a:r>
            <a:r>
              <a:rPr lang="zh-CN" altLang="en-US" sz="2800" dirty="0"/>
              <a:t>两阶段封锁协议</a:t>
            </a:r>
            <a:r>
              <a:rPr lang="zh-CN" altLang="en-US" sz="2600" dirty="0"/>
              <a:t>的合法调度</a:t>
            </a:r>
          </a:p>
          <a:p>
            <a:pPr lvl="1" eaLnBrk="1" hangingPunct="1"/>
            <a:r>
              <a:rPr lang="en-US" altLang="zh-CN" sz="2400" dirty="0"/>
              <a:t>T1</a:t>
            </a:r>
            <a:r>
              <a:rPr lang="zh-CN" altLang="en-US" sz="2400" dirty="0"/>
              <a:t>在</a:t>
            </a:r>
            <a:r>
              <a:rPr lang="en-US" altLang="zh-CN" sz="1700" dirty="0">
                <a:solidFill>
                  <a:schemeClr val="accent2"/>
                </a:solidFill>
                <a:latin typeface="Times New Roman" panose="02020603050405020304" pitchFamily="18" charset="0"/>
                <a:ea typeface="宋体" panose="02010600030101010101" pitchFamily="2" charset="-122"/>
              </a:rPr>
              <a:t>lock-X(B)</a:t>
            </a:r>
            <a:r>
              <a:rPr lang="zh-CN" altLang="en-US" sz="2400" dirty="0"/>
              <a:t>后，释放了</a:t>
            </a:r>
            <a:r>
              <a:rPr lang="en-US" altLang="zh-CN" sz="1700" dirty="0">
                <a:solidFill>
                  <a:schemeClr val="accent2"/>
                </a:solidFill>
                <a:latin typeface="Times New Roman" panose="02020603050405020304" pitchFamily="18" charset="0"/>
                <a:ea typeface="宋体" panose="02010600030101010101" pitchFamily="2" charset="-122"/>
              </a:rPr>
              <a:t>X(A)</a:t>
            </a:r>
            <a:r>
              <a:rPr lang="zh-CN" altLang="en-US" sz="2400" dirty="0"/>
              <a:t>锁，继续拥有锁</a:t>
            </a:r>
            <a:r>
              <a:rPr lang="en-US" altLang="zh-CN" sz="1700" dirty="0">
                <a:solidFill>
                  <a:schemeClr val="accent2"/>
                </a:solidFill>
                <a:latin typeface="Times New Roman" panose="02020603050405020304" pitchFamily="18" charset="0"/>
                <a:ea typeface="宋体" panose="02010600030101010101" pitchFamily="2" charset="-122"/>
              </a:rPr>
              <a:t>X(B)</a:t>
            </a:r>
            <a:r>
              <a:rPr lang="zh-CN" altLang="en-US" sz="2400" dirty="0"/>
              <a:t> ，可以读</a:t>
            </a:r>
            <a:r>
              <a:rPr lang="en-US" altLang="zh-CN" sz="2400" dirty="0"/>
              <a:t>/</a:t>
            </a:r>
            <a:r>
              <a:rPr lang="zh-CN" altLang="en-US" sz="2400" dirty="0"/>
              <a:t>写数据项</a:t>
            </a:r>
            <a:r>
              <a:rPr lang="en-US" altLang="zh-CN" sz="2400" dirty="0"/>
              <a:t>B</a:t>
            </a:r>
            <a:r>
              <a:rPr lang="zh-CN" altLang="en-US" sz="2400" dirty="0"/>
              <a:t>，但没有再新申请锁，符合</a:t>
            </a:r>
            <a:r>
              <a:rPr lang="en-US" altLang="zh-CN" sz="2400" dirty="0"/>
              <a:t>2PL</a:t>
            </a:r>
          </a:p>
          <a:p>
            <a:pPr eaLnBrk="1" hangingPunct="1"/>
            <a:r>
              <a:rPr lang="zh-CN" altLang="en-US" sz="2600" dirty="0"/>
              <a:t>调度</a:t>
            </a:r>
            <a:r>
              <a:rPr lang="en-US" altLang="zh-CN" sz="2600" dirty="0"/>
              <a:t>{T1,T2}</a:t>
            </a:r>
            <a:r>
              <a:rPr lang="zh-CN" altLang="en-US" sz="2600" dirty="0"/>
              <a:t>冲突可串行化</a:t>
            </a:r>
          </a:p>
        </p:txBody>
      </p:sp>
      <p:graphicFrame>
        <p:nvGraphicFramePr>
          <p:cNvPr id="97438" name="Group 158"/>
          <p:cNvGraphicFramePr>
            <a:graphicFrameLocks noGrp="1"/>
          </p:cNvGraphicFramePr>
          <p:nvPr>
            <p:ph sz="half" idx="4294967295"/>
          </p:nvPr>
        </p:nvGraphicFramePr>
        <p:xfrm>
          <a:off x="4140200" y="1516063"/>
          <a:ext cx="4318000" cy="4937172"/>
        </p:xfrm>
        <a:graphic>
          <a:graphicData uri="http://schemas.openxmlformats.org/drawingml/2006/table">
            <a:tbl>
              <a:tblPr/>
              <a:tblGrid>
                <a:gridCol w="2036763">
                  <a:extLst>
                    <a:ext uri="{9D8B030D-6E8A-4147-A177-3AD203B41FA5}">
                      <a16:colId xmlns:a16="http://schemas.microsoft.com/office/drawing/2014/main" val="20000"/>
                    </a:ext>
                  </a:extLst>
                </a:gridCol>
                <a:gridCol w="2281237">
                  <a:extLst>
                    <a:ext uri="{9D8B030D-6E8A-4147-A177-3AD203B41FA5}">
                      <a16:colId xmlns:a16="http://schemas.microsoft.com/office/drawing/2014/main" val="20001"/>
                    </a:ext>
                  </a:extLst>
                </a:gridCol>
              </a:tblGrid>
              <a:tr h="335235">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初始：</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A=100,B=100</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7907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T1</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T2</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R(A)[100]/W(A)[50]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R(A)[50]/W(A)[</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R(B)[110]/W(B)[</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150]</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t>
                      </a: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R(B)[150]/ W(B)[</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165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99" marB="45699"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CED8A61C-E6C8-4CF5-BDC7-7DDAD274C632}" type="slidenum">
              <a:rPr kumimoji="0" lang="zh-CN" altLang="en-US" sz="2400">
                <a:solidFill>
                  <a:schemeClr val="accent2"/>
                </a:solidFill>
                <a:latin typeface="Times New Roman" panose="02020603050405020304" pitchFamily="18" charset="0"/>
              </a:rPr>
              <a:pPr>
                <a:spcBef>
                  <a:spcPct val="0"/>
                </a:spcBef>
                <a:buClrTx/>
                <a:buSzTx/>
                <a:buFontTx/>
                <a:buChar char="•"/>
              </a:pPr>
              <a:t>22</a:t>
            </a:fld>
            <a:endParaRPr kumimoji="0" lang="zh-CN" altLang="en-US" sz="2400">
              <a:solidFill>
                <a:schemeClr val="accent2"/>
              </a:solidFill>
              <a:latin typeface="Times New Roman" panose="02020603050405020304" pitchFamily="18" charset="0"/>
            </a:endParaRPr>
          </a:p>
        </p:txBody>
      </p:sp>
      <p:sp>
        <p:nvSpPr>
          <p:cNvPr id="40"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5237" name="Rectangle 2"/>
          <p:cNvSpPr>
            <a:spLocks noGrp="1" noChangeArrowheads="1"/>
          </p:cNvSpPr>
          <p:nvPr>
            <p:ph type="title"/>
          </p:nvPr>
        </p:nvSpPr>
        <p:spPr/>
        <p:txBody>
          <a:bodyPr/>
          <a:lstStyle/>
          <a:p>
            <a:pPr eaLnBrk="1" hangingPunct="1"/>
            <a:r>
              <a:rPr lang="zh-CN" altLang="en-US"/>
              <a:t>两阶段封锁协议</a:t>
            </a:r>
          </a:p>
        </p:txBody>
      </p:sp>
      <p:sp>
        <p:nvSpPr>
          <p:cNvPr id="95238" name="Rectangle 3"/>
          <p:cNvSpPr>
            <a:spLocks noChangeArrowheads="1"/>
          </p:cNvSpPr>
          <p:nvPr/>
        </p:nvSpPr>
        <p:spPr bwMode="auto">
          <a:xfrm>
            <a:off x="684213" y="1341438"/>
            <a:ext cx="2735262"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sz="2600" dirty="0"/>
              <a:t>调度</a:t>
            </a:r>
            <a:r>
              <a:rPr lang="en-US" altLang="zh-CN" sz="2600" dirty="0"/>
              <a:t>{T3,T4}</a:t>
            </a:r>
            <a:r>
              <a:rPr lang="zh-CN" altLang="en-US" sz="2600" dirty="0"/>
              <a:t>不能成为</a:t>
            </a:r>
            <a:r>
              <a:rPr lang="zh-CN" altLang="en-US" sz="2800" dirty="0"/>
              <a:t>两阶段封锁协议</a:t>
            </a:r>
            <a:r>
              <a:rPr lang="zh-CN" altLang="en-US" sz="2600" dirty="0"/>
              <a:t>的合法调度</a:t>
            </a:r>
          </a:p>
          <a:p>
            <a:pPr eaLnBrk="1" hangingPunct="1"/>
            <a:r>
              <a:rPr lang="zh-CN" altLang="en-US" sz="2600" dirty="0"/>
              <a:t>调度</a:t>
            </a:r>
            <a:r>
              <a:rPr lang="en-US" altLang="zh-CN" sz="2600" dirty="0"/>
              <a:t>{T3,T4}</a:t>
            </a:r>
            <a:r>
              <a:rPr lang="zh-CN" altLang="en-US" sz="2600" dirty="0"/>
              <a:t>不可串行化</a:t>
            </a:r>
          </a:p>
          <a:p>
            <a:pPr eaLnBrk="1" hangingPunct="1">
              <a:buFontTx/>
              <a:buNone/>
            </a:pPr>
            <a:endParaRPr lang="zh-CN" altLang="en-US" sz="1800" dirty="0">
              <a:solidFill>
                <a:schemeClr val="accent2"/>
              </a:solidFill>
            </a:endParaRPr>
          </a:p>
        </p:txBody>
      </p:sp>
      <p:graphicFrame>
        <p:nvGraphicFramePr>
          <p:cNvPr id="99442" name="Group 114"/>
          <p:cNvGraphicFramePr>
            <a:graphicFrameLocks noGrp="1"/>
          </p:cNvGraphicFramePr>
          <p:nvPr>
            <p:ph sz="half" idx="4294967295"/>
            <p:extLst>
              <p:ext uri="{D42A27DB-BD31-4B8C-83A1-F6EECF244321}">
                <p14:modId xmlns:p14="http://schemas.microsoft.com/office/powerpoint/2010/main" val="1705955408"/>
              </p:ext>
            </p:extLst>
          </p:nvPr>
        </p:nvGraphicFramePr>
        <p:xfrm>
          <a:off x="3348038" y="1587500"/>
          <a:ext cx="5616575" cy="4890686"/>
        </p:xfrm>
        <a:graphic>
          <a:graphicData uri="http://schemas.openxmlformats.org/drawingml/2006/table">
            <a:tbl>
              <a:tblPr/>
              <a:tblGrid>
                <a:gridCol w="1384300">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gridCol w="2501900">
                  <a:extLst>
                    <a:ext uri="{9D8B030D-6E8A-4147-A177-3AD203B41FA5}">
                      <a16:colId xmlns:a16="http://schemas.microsoft.com/office/drawing/2014/main" val="20002"/>
                    </a:ext>
                  </a:extLst>
                </a:gridCol>
              </a:tblGrid>
              <a:tr h="370500">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初始：</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A=100,B=100</a:t>
                      </a:r>
                    </a:p>
                  </a:txBody>
                  <a:tcPr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59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T4</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07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W(A)[50]</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①</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拥有</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X(A)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5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lock-X(B</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X-unlock(</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②</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必须获得</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X(B)</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然后释放</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X(A)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0761">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a:t>
                      </a:r>
                      <a:r>
                        <a:rPr kumimoji="1" lang="en-US" altLang="zh-CN" sz="16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③</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T4</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必须拥有</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X(A)</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0761">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110</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④</a:t>
                      </a:r>
                      <a:r>
                        <a:rPr kumimoji="1"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T3</a:t>
                      </a:r>
                      <a:r>
                        <a:rPr kumimoji="1"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必须保持拥有</a:t>
                      </a:r>
                      <a:r>
                        <a:rPr kumimoji="1"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X(B)</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⑤</a:t>
                      </a:r>
                      <a:r>
                        <a:rPr kumimoji="0"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T4</a:t>
                      </a:r>
                      <a:r>
                        <a:rPr kumimoji="0"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必须获取</a:t>
                      </a:r>
                      <a:r>
                        <a:rPr kumimoji="1"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X(B)</a:t>
                      </a: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811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R(B)[110]</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a:t>
                      </a:r>
                      <a:r>
                        <a:rPr kumimoji="1" lang="en-US" altLang="zh-CN" sz="16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160</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accent2"/>
                          </a:solidFill>
                          <a:effectLst/>
                          <a:latin typeface="Arial" panose="020B0604020202020204" pitchFamily="34" charset="0"/>
                          <a:ea typeface="华文新魏" panose="02010800040101010101" pitchFamily="2" charset="-122"/>
                        </a:rPr>
                        <a:t>⑥</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r>
                        <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必须拥有</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X(B)</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6F166F84-152B-412A-8322-C4917288F14E}" type="slidenum">
              <a:rPr kumimoji="0" lang="zh-CN" altLang="en-US" sz="2400">
                <a:solidFill>
                  <a:schemeClr val="accent2"/>
                </a:solidFill>
                <a:latin typeface="Times New Roman" panose="02020603050405020304" pitchFamily="18" charset="0"/>
              </a:rPr>
              <a:pPr>
                <a:spcBef>
                  <a:spcPct val="0"/>
                </a:spcBef>
                <a:buClrTx/>
                <a:buSzTx/>
                <a:buFontTx/>
                <a:buChar char="•"/>
              </a:pPr>
              <a:t>23</a:t>
            </a:fld>
            <a:endParaRPr kumimoji="0" lang="zh-CN" altLang="en-US" sz="2400">
              <a:solidFill>
                <a:schemeClr val="accent2"/>
              </a:solidFill>
              <a:latin typeface="Times New Roman" panose="02020603050405020304" pitchFamily="18" charset="0"/>
            </a:endParaRPr>
          </a:p>
        </p:txBody>
      </p:sp>
      <p:sp>
        <p:nvSpPr>
          <p:cNvPr id="55"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6261" name="Rectangle 2"/>
          <p:cNvSpPr>
            <a:spLocks noGrp="1" noChangeArrowheads="1"/>
          </p:cNvSpPr>
          <p:nvPr>
            <p:ph type="title"/>
          </p:nvPr>
        </p:nvSpPr>
        <p:spPr/>
        <p:txBody>
          <a:bodyPr/>
          <a:lstStyle/>
          <a:p>
            <a:pPr eaLnBrk="1" hangingPunct="1"/>
            <a:r>
              <a:rPr lang="zh-CN" altLang="en-US"/>
              <a:t>两阶段封锁协议</a:t>
            </a:r>
          </a:p>
        </p:txBody>
      </p:sp>
      <p:sp>
        <p:nvSpPr>
          <p:cNvPr id="96262" name="Rectangle 3"/>
          <p:cNvSpPr>
            <a:spLocks noChangeArrowheads="1"/>
          </p:cNvSpPr>
          <p:nvPr/>
        </p:nvSpPr>
        <p:spPr bwMode="auto">
          <a:xfrm>
            <a:off x="685800" y="13716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sz="2600" dirty="0"/>
              <a:t>在</a:t>
            </a:r>
            <a:r>
              <a:rPr lang="zh-CN" altLang="en-US" sz="2800" dirty="0"/>
              <a:t>两阶段封锁协议</a:t>
            </a:r>
            <a:r>
              <a:rPr lang="zh-CN" altLang="en-US" sz="2600" dirty="0"/>
              <a:t>下</a:t>
            </a:r>
            <a:r>
              <a:rPr lang="en-US" altLang="zh-CN" sz="2600" dirty="0"/>
              <a:t>{T3,T4}</a:t>
            </a:r>
            <a:r>
              <a:rPr lang="zh-CN" altLang="en-US" sz="2600" dirty="0"/>
              <a:t>会演变成如右调度</a:t>
            </a:r>
          </a:p>
          <a:p>
            <a:pPr eaLnBrk="1" hangingPunct="1"/>
            <a:r>
              <a:rPr lang="zh-CN" altLang="en-US" sz="2600" dirty="0"/>
              <a:t>调度</a:t>
            </a:r>
            <a:r>
              <a:rPr lang="en-US" altLang="zh-CN" sz="2600" dirty="0"/>
              <a:t>{T3’,T4’}</a:t>
            </a:r>
            <a:r>
              <a:rPr lang="zh-CN" altLang="en-US" sz="2600" dirty="0"/>
              <a:t>冲突可串行化</a:t>
            </a:r>
            <a:endParaRPr lang="en-US" altLang="zh-CN" sz="2600" dirty="0"/>
          </a:p>
          <a:p>
            <a:pPr eaLnBrk="1" hangingPunct="1"/>
            <a:endParaRPr lang="zh-CN" altLang="en-US" sz="2600" dirty="0"/>
          </a:p>
        </p:txBody>
      </p:sp>
      <p:graphicFrame>
        <p:nvGraphicFramePr>
          <p:cNvPr id="101433" name="Group 57"/>
          <p:cNvGraphicFramePr>
            <a:graphicFrameLocks noGrp="1"/>
          </p:cNvGraphicFramePr>
          <p:nvPr>
            <p:ph sz="half" idx="4294967295"/>
          </p:nvPr>
        </p:nvGraphicFramePr>
        <p:xfrm>
          <a:off x="4140200" y="1371600"/>
          <a:ext cx="4318000" cy="5273671"/>
        </p:xfrm>
        <a:graphic>
          <a:graphicData uri="http://schemas.openxmlformats.org/drawingml/2006/table">
            <a:tbl>
              <a:tblPr/>
              <a:tblGrid>
                <a:gridCol w="2036763">
                  <a:extLst>
                    <a:ext uri="{9D8B030D-6E8A-4147-A177-3AD203B41FA5}">
                      <a16:colId xmlns:a16="http://schemas.microsoft.com/office/drawing/2014/main" val="20000"/>
                    </a:ext>
                  </a:extLst>
                </a:gridCol>
                <a:gridCol w="2281237">
                  <a:extLst>
                    <a:ext uri="{9D8B030D-6E8A-4147-A177-3AD203B41FA5}">
                      <a16:colId xmlns:a16="http://schemas.microsoft.com/office/drawing/2014/main" val="20001"/>
                    </a:ext>
                  </a:extLst>
                </a:gridCol>
              </a:tblGrid>
              <a:tr h="335320">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初始：</a:t>
                      </a:r>
                      <a:r>
                        <a:rPr kumimoji="1"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A=100,B=100</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7919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T3’</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T4’</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R(A)[100]/W(A)[50]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R(A)[50]/W(A)[</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request 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zh-CN" altLang="en-US"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R(B)[100]/W(B)[</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150]</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waiting...</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t>
                      </a: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waiting...</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lock-X(</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R(B)[150]/ W(B)[</a:t>
                      </a:r>
                      <a:r>
                        <a:rPr kumimoji="1" lang="en-US" altLang="zh-CN" sz="16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165</a:t>
                      </a:r>
                      <a:r>
                        <a:rPr kumimoji="1"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532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Unlock(</a:t>
                      </a:r>
                      <a:r>
                        <a:rPr kumimoji="1" lang="en-US" altLang="zh-CN" sz="16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6" marB="45726"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E8B3FACF-6751-4951-B70E-3234085C29F2}" type="slidenum">
              <a:rPr kumimoji="0" lang="en-US" altLang="zh-CN" sz="2400">
                <a:solidFill>
                  <a:schemeClr val="accent2"/>
                </a:solidFill>
                <a:latin typeface="Times New Roman" panose="02020603050405020304" pitchFamily="18" charset="0"/>
              </a:rPr>
              <a:pPr>
                <a:spcBef>
                  <a:spcPct val="0"/>
                </a:spcBef>
                <a:buClrTx/>
                <a:buSzTx/>
                <a:buFontTx/>
                <a:buChar char="•"/>
              </a:pPr>
              <a:t>24</a:t>
            </a:fld>
            <a:endParaRPr kumimoji="0" lang="en-US" altLang="zh-CN" sz="2400">
              <a:solidFill>
                <a:schemeClr val="accent2"/>
              </a:solidFill>
              <a:latin typeface="Times New Roman" panose="02020603050405020304" pitchFamily="18" charset="0"/>
            </a:endParaRPr>
          </a:p>
        </p:txBody>
      </p:sp>
      <p:sp>
        <p:nvSpPr>
          <p:cNvPr id="32"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7284" name="Rectangle 2"/>
          <p:cNvSpPr>
            <a:spLocks noGrp="1" noChangeArrowheads="1"/>
          </p:cNvSpPr>
          <p:nvPr>
            <p:ph type="title"/>
          </p:nvPr>
        </p:nvSpPr>
        <p:spPr/>
        <p:txBody>
          <a:bodyPr/>
          <a:lstStyle/>
          <a:p>
            <a:pPr eaLnBrk="1" hangingPunct="1"/>
            <a:r>
              <a:rPr lang="zh-CN" altLang="en-US"/>
              <a:t>两阶段封锁协议</a:t>
            </a:r>
          </a:p>
        </p:txBody>
      </p:sp>
      <p:sp>
        <p:nvSpPr>
          <p:cNvPr id="97285" name="Rectangle 3"/>
          <p:cNvSpPr>
            <a:spLocks noGrp="1" noChangeArrowheads="1"/>
          </p:cNvSpPr>
          <p:nvPr>
            <p:ph type="body" sz="half" idx="1"/>
          </p:nvPr>
        </p:nvSpPr>
        <p:spPr/>
        <p:txBody>
          <a:bodyPr/>
          <a:lstStyle/>
          <a:p>
            <a:pPr eaLnBrk="1" hangingPunct="1">
              <a:lnSpc>
                <a:spcPct val="90000"/>
              </a:lnSpc>
            </a:pPr>
            <a:r>
              <a:rPr lang="zh-CN" altLang="en-US" sz="3200" dirty="0"/>
              <a:t>两阶段封锁协议不保证不会发生死锁</a:t>
            </a:r>
          </a:p>
        </p:txBody>
      </p:sp>
      <p:graphicFrame>
        <p:nvGraphicFramePr>
          <p:cNvPr id="481375" name="Group 95"/>
          <p:cNvGraphicFramePr>
            <a:graphicFrameLocks noGrp="1"/>
          </p:cNvGraphicFramePr>
          <p:nvPr>
            <p:ph sz="half" idx="4294967295"/>
          </p:nvPr>
        </p:nvGraphicFramePr>
        <p:xfrm>
          <a:off x="4643438" y="1628775"/>
          <a:ext cx="3810000" cy="4637090"/>
        </p:xfrm>
        <a:graphic>
          <a:graphicData uri="http://schemas.openxmlformats.org/drawingml/2006/table">
            <a:tbl>
              <a:tblPr/>
              <a:tblGrid>
                <a:gridCol w="197167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tblGrid>
              <a:tr h="457200">
                <a:tc>
                  <a:txBody>
                    <a:bodyPr/>
                    <a:lstStyle/>
                    <a:p>
                      <a:pPr marL="342900" marR="0" lvl="0" indent="-342900" algn="ctr"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1" lang="en-US" altLang="zh-CN" sz="24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T2:</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913">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lock-x(B)</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　</a:t>
                      </a: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913">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read(B)</a:t>
                      </a:r>
                      <a:endParaRPr kumimoji="1" lang="en-US" altLang="zh-CN" sz="24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　</a:t>
                      </a: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5325">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B:=B - 50</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　</a:t>
                      </a: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6913">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write(B)</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2"/>
                          </a:solidFill>
                          <a:effectLst/>
                          <a:latin typeface="宋体" panose="02010600030101010101" pitchFamily="2" charset="-122"/>
                          <a:ea typeface="宋体" panose="02010600030101010101" pitchFamily="2" charset="-122"/>
                        </a:rPr>
                        <a:t>　</a:t>
                      </a: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6913">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lock-s(A)</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6913">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lock-x(A)</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read(A)</a:t>
                      </a:r>
                      <a:endParaRPr kumimoji="1" lang="en-US" altLang="zh-CN" sz="24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F441B09-FC5D-465B-9475-5156484B95C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8308" name="Rectangle 2"/>
          <p:cNvSpPr>
            <a:spLocks noGrp="1" noChangeArrowheads="1"/>
          </p:cNvSpPr>
          <p:nvPr>
            <p:ph type="title"/>
          </p:nvPr>
        </p:nvSpPr>
        <p:spPr/>
        <p:txBody>
          <a:bodyPr/>
          <a:lstStyle/>
          <a:p>
            <a:pPr eaLnBrk="1" hangingPunct="1"/>
            <a:r>
              <a:rPr lang="zh-CN" altLang="en-US"/>
              <a:t>两阶段封锁协议</a:t>
            </a:r>
          </a:p>
        </p:txBody>
      </p:sp>
      <p:sp>
        <p:nvSpPr>
          <p:cNvPr id="98309" name="Rectangle 3"/>
          <p:cNvSpPr>
            <a:spLocks noGrp="1" noChangeArrowheads="1"/>
          </p:cNvSpPr>
          <p:nvPr>
            <p:ph idx="1"/>
          </p:nvPr>
        </p:nvSpPr>
        <p:spPr>
          <a:xfrm>
            <a:off x="685800" y="1341438"/>
            <a:ext cx="7772400" cy="533400"/>
          </a:xfrm>
        </p:spPr>
        <p:txBody>
          <a:bodyPr/>
          <a:lstStyle/>
          <a:p>
            <a:pPr eaLnBrk="1" hangingPunct="1">
              <a:lnSpc>
                <a:spcPct val="90000"/>
              </a:lnSpc>
            </a:pPr>
            <a:r>
              <a:rPr lang="zh-CN" altLang="en-US"/>
              <a:t>两阶段封锁协议下，级联回滚可能发生</a:t>
            </a:r>
          </a:p>
        </p:txBody>
      </p:sp>
      <p:graphicFrame>
        <p:nvGraphicFramePr>
          <p:cNvPr id="98310" name="Object 4"/>
          <p:cNvGraphicFramePr>
            <a:graphicFrameLocks noChangeAspect="1"/>
          </p:cNvGraphicFramePr>
          <p:nvPr/>
        </p:nvGraphicFramePr>
        <p:xfrm>
          <a:off x="1905000" y="1965325"/>
          <a:ext cx="5410200" cy="4343400"/>
        </p:xfrm>
        <a:graphic>
          <a:graphicData uri="http://schemas.openxmlformats.org/presentationml/2006/ole">
            <mc:AlternateContent xmlns:mc="http://schemas.openxmlformats.org/markup-compatibility/2006">
              <mc:Choice xmlns:v="urn:schemas-microsoft-com:vml" Requires="v">
                <p:oleObj r:id="rId2" imgW="3926160" imgH="3960000" progId="Excel.Sheet.8">
                  <p:embed/>
                </p:oleObj>
              </mc:Choice>
              <mc:Fallback>
                <p:oleObj r:id="rId2" imgW="3926160" imgH="3960000"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65325"/>
                        <a:ext cx="5410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6F6765A-7395-4BB4-B8B4-1C41591CE45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9332" name="Rectangle 2"/>
          <p:cNvSpPr>
            <a:spLocks noGrp="1" noChangeArrowheads="1"/>
          </p:cNvSpPr>
          <p:nvPr>
            <p:ph type="title"/>
          </p:nvPr>
        </p:nvSpPr>
        <p:spPr/>
        <p:txBody>
          <a:bodyPr/>
          <a:lstStyle/>
          <a:p>
            <a:pPr eaLnBrk="1" hangingPunct="1"/>
            <a:r>
              <a:rPr lang="zh-CN" altLang="en-US"/>
              <a:t>严格两阶段封锁协议</a:t>
            </a:r>
          </a:p>
        </p:txBody>
      </p:sp>
      <p:sp>
        <p:nvSpPr>
          <p:cNvPr id="99333" name="Rectangle 3"/>
          <p:cNvSpPr>
            <a:spLocks noGrp="1" noChangeArrowheads="1"/>
          </p:cNvSpPr>
          <p:nvPr>
            <p:ph idx="1"/>
          </p:nvPr>
        </p:nvSpPr>
        <p:spPr/>
        <p:txBody>
          <a:bodyPr/>
          <a:lstStyle/>
          <a:p>
            <a:pPr eaLnBrk="1" hangingPunct="1"/>
            <a:r>
              <a:rPr lang="zh-CN" altLang="en-US"/>
              <a:t>严格两阶段封锁协议除了要求封锁是两阶段之外，还要求事务持有的所有排他锁必须在事务结束后，方可释放。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F3E8BB2-9DBB-47FA-90E7-69F75466B58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0356" name="Rectangle 2"/>
          <p:cNvSpPr>
            <a:spLocks noGrp="1" noChangeArrowheads="1"/>
          </p:cNvSpPr>
          <p:nvPr>
            <p:ph type="title"/>
          </p:nvPr>
        </p:nvSpPr>
        <p:spPr/>
        <p:txBody>
          <a:bodyPr/>
          <a:lstStyle/>
          <a:p>
            <a:pPr eaLnBrk="1" hangingPunct="1"/>
            <a:r>
              <a:rPr lang="zh-CN" altLang="en-US"/>
              <a:t>强两阶段封锁协议</a:t>
            </a:r>
          </a:p>
        </p:txBody>
      </p:sp>
      <p:sp>
        <p:nvSpPr>
          <p:cNvPr id="100357" name="Rectangle 3"/>
          <p:cNvSpPr>
            <a:spLocks noGrp="1" noChangeArrowheads="1"/>
          </p:cNvSpPr>
          <p:nvPr>
            <p:ph idx="1"/>
          </p:nvPr>
        </p:nvSpPr>
        <p:spPr/>
        <p:txBody>
          <a:bodyPr/>
          <a:lstStyle/>
          <a:p>
            <a:pPr eaLnBrk="1" hangingPunct="1"/>
            <a:r>
              <a:rPr lang="zh-CN" altLang="en-US"/>
              <a:t>事务提交之前，不得释放任何锁</a:t>
            </a:r>
          </a:p>
          <a:p>
            <a:pPr eaLnBrk="1" hangingPunct="1"/>
            <a:endParaRPr lang="zh-CN" altLang="en-US"/>
          </a:p>
          <a:p>
            <a:pPr eaLnBrk="1" hangingPunct="1"/>
            <a:r>
              <a:rPr lang="zh-CN" altLang="en-US"/>
              <a:t>在强两阶段封锁协议下，事务可以按其结束的顺序串行化</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6398DDB-3032-4F14-85B1-7F7945D78201}"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28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1380" name="Rectangle 2"/>
          <p:cNvSpPr>
            <a:spLocks noGrp="1" noChangeArrowheads="1"/>
          </p:cNvSpPr>
          <p:nvPr>
            <p:ph type="title"/>
          </p:nvPr>
        </p:nvSpPr>
        <p:spPr/>
        <p:txBody>
          <a:bodyPr/>
          <a:lstStyle/>
          <a:p>
            <a:pPr eaLnBrk="1" hangingPunct="1"/>
            <a:r>
              <a:rPr lang="zh-CN" altLang="en-US"/>
              <a:t>锁转换</a:t>
            </a:r>
          </a:p>
        </p:txBody>
      </p:sp>
      <p:sp>
        <p:nvSpPr>
          <p:cNvPr id="101381" name="Rectangle 3"/>
          <p:cNvSpPr>
            <a:spLocks noGrp="1" noChangeArrowheads="1"/>
          </p:cNvSpPr>
          <p:nvPr>
            <p:ph idx="1"/>
          </p:nvPr>
        </p:nvSpPr>
        <p:spPr/>
        <p:txBody>
          <a:bodyPr/>
          <a:lstStyle/>
          <a:p>
            <a:pPr eaLnBrk="1" hangingPunct="1"/>
            <a:r>
              <a:rPr lang="en-US" altLang="zh-CN"/>
              <a:t>Upgrade</a:t>
            </a:r>
            <a:r>
              <a:rPr lang="zh-CN" altLang="en-US"/>
              <a:t>：从共享锁提升为排他锁</a:t>
            </a:r>
          </a:p>
          <a:p>
            <a:pPr eaLnBrk="1" hangingPunct="1"/>
            <a:r>
              <a:rPr lang="en-US" altLang="zh-CN"/>
              <a:t>Downgrade</a:t>
            </a:r>
            <a:r>
              <a:rPr lang="zh-CN" altLang="en-US"/>
              <a:t>：从排他锁降级为共享锁</a:t>
            </a:r>
          </a:p>
          <a:p>
            <a:pPr eaLnBrk="1" hangingPunct="1"/>
            <a:endParaRPr lang="zh-CN" altLang="en-US"/>
          </a:p>
          <a:p>
            <a:pPr eaLnBrk="1" hangingPunct="1"/>
            <a:r>
              <a:rPr lang="zh-CN" altLang="en-US"/>
              <a:t>锁升级只能发生在增长阶段，锁降级只能发生在缩减阶段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自动获取锁</a:t>
            </a:r>
          </a:p>
        </p:txBody>
      </p:sp>
      <p:sp>
        <p:nvSpPr>
          <p:cNvPr id="3" name="内容占位符 2"/>
          <p:cNvSpPr>
            <a:spLocks noGrp="1"/>
          </p:cNvSpPr>
          <p:nvPr>
            <p:ph idx="1"/>
          </p:nvPr>
        </p:nvSpPr>
        <p:spPr/>
        <p:txBody>
          <a:bodyPr/>
          <a:lstStyle/>
          <a:p>
            <a:pPr>
              <a:lnSpc>
                <a:spcPct val="110000"/>
              </a:lnSpc>
            </a:pPr>
            <a:r>
              <a:rPr lang="en-US" altLang="en-US" sz="2400" dirty="0"/>
              <a:t>A transaction </a:t>
            </a:r>
            <a:r>
              <a:rPr lang="en-US" altLang="en-US" sz="2400" i="1" dirty="0" err="1"/>
              <a:t>T</a:t>
            </a:r>
            <a:r>
              <a:rPr lang="en-US" altLang="en-US" sz="2400" baseline="-25000" dirty="0" err="1"/>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processed as:</a:t>
            </a:r>
          </a:p>
          <a:p>
            <a:pPr>
              <a:buFont typeface="Monotype Sorts" charset="2"/>
              <a:buNone/>
            </a:pPr>
            <a:r>
              <a:rPr lang="en-US" altLang="en-US" sz="2400" dirty="0"/>
              <a:t>                      </a:t>
            </a:r>
            <a:r>
              <a:rPr lang="en-US" altLang="en-US" sz="2400" b="1" dirty="0"/>
              <a:t>if</a:t>
            </a:r>
            <a:r>
              <a:rPr lang="en-US" altLang="en-US" sz="2400" dirty="0"/>
              <a:t> </a:t>
            </a:r>
            <a:r>
              <a:rPr lang="en-US" altLang="en-US" sz="2400" i="1" dirty="0" err="1"/>
              <a:t>T</a:t>
            </a:r>
            <a:r>
              <a:rPr lang="en-US" altLang="en-US" sz="2400" i="1" baseline="-25000" dirty="0" err="1"/>
              <a:t>i</a:t>
            </a:r>
            <a:r>
              <a:rPr lang="en-US" altLang="en-US" sz="2400" dirty="0"/>
              <a:t> has a lock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err="1"/>
              <a:t>T</a:t>
            </a:r>
            <a:r>
              <a:rPr lang="en-US" altLang="en-US" sz="2400" i="1" baseline="-25000" dirty="0" err="1"/>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29</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58969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ADCCA39-5364-4D1A-9D1A-D32028043EE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71684" name="Rectangle 2"/>
          <p:cNvSpPr>
            <a:spLocks noGrp="1" noChangeArrowheads="1"/>
          </p:cNvSpPr>
          <p:nvPr>
            <p:ph type="title"/>
          </p:nvPr>
        </p:nvSpPr>
        <p:spPr>
          <a:xfrm>
            <a:off x="381000" y="381000"/>
            <a:ext cx="7793038" cy="693738"/>
          </a:xfrm>
        </p:spPr>
        <p:txBody>
          <a:bodyPr/>
          <a:lstStyle/>
          <a:p>
            <a:pPr eaLnBrk="1" hangingPunct="1"/>
            <a:r>
              <a:rPr lang="zh-CN" altLang="en-US"/>
              <a:t>事务并发执行</a:t>
            </a:r>
          </a:p>
        </p:txBody>
      </p:sp>
      <p:sp>
        <p:nvSpPr>
          <p:cNvPr id="71685" name="Rectangle 3"/>
          <p:cNvSpPr>
            <a:spLocks noGrp="1" noChangeArrowheads="1"/>
          </p:cNvSpPr>
          <p:nvPr>
            <p:ph idx="1"/>
          </p:nvPr>
        </p:nvSpPr>
        <p:spPr>
          <a:xfrm>
            <a:off x="755576" y="1330424"/>
            <a:ext cx="7772400" cy="4978896"/>
          </a:xfrm>
        </p:spPr>
        <p:txBody>
          <a:bodyPr/>
          <a:lstStyle/>
          <a:p>
            <a:pPr algn="just" eaLnBrk="1" hangingPunct="1">
              <a:spcBef>
                <a:spcPts val="0"/>
              </a:spcBef>
            </a:pPr>
            <a:r>
              <a:rPr lang="zh-CN" altLang="en-US" sz="2800" dirty="0"/>
              <a:t>可能会存取和存储不正确的数据，破坏事务的隔离性和数据库的一致性</a:t>
            </a:r>
          </a:p>
          <a:p>
            <a:pPr algn="just" eaLnBrk="1" hangingPunct="1">
              <a:spcBef>
                <a:spcPts val="600"/>
              </a:spcBef>
            </a:pPr>
            <a:r>
              <a:rPr lang="en-US" altLang="zh-CN" sz="2800" dirty="0"/>
              <a:t>DBMS</a:t>
            </a:r>
            <a:r>
              <a:rPr lang="zh-CN" altLang="en-US" sz="2800" dirty="0"/>
              <a:t>必须提供并发控制机制</a:t>
            </a:r>
          </a:p>
          <a:p>
            <a:pPr algn="just" eaLnBrk="1" hangingPunct="1">
              <a:spcBef>
                <a:spcPts val="600"/>
              </a:spcBef>
            </a:pPr>
            <a:r>
              <a:rPr lang="zh-CN" altLang="en-US" sz="2800" dirty="0"/>
              <a:t>并发控制机制是衡量一个</a:t>
            </a:r>
            <a:r>
              <a:rPr lang="en-US" altLang="zh-CN" sz="2800" dirty="0"/>
              <a:t>DBMS</a:t>
            </a:r>
            <a:r>
              <a:rPr lang="zh-CN" altLang="en-US" sz="2800" dirty="0"/>
              <a:t>性能的重要标志之一</a:t>
            </a:r>
          </a:p>
          <a:p>
            <a:pPr algn="just" eaLnBrk="1" hangingPunct="1">
              <a:spcBef>
                <a:spcPts val="600"/>
              </a:spcBef>
            </a:pPr>
            <a:r>
              <a:rPr lang="zh-CN" altLang="en-US" sz="2800" dirty="0"/>
              <a:t>本章论述的并发控制机制全部是基于可串行化的</a:t>
            </a:r>
            <a:endParaRPr lang="en-US" altLang="zh-CN" sz="2800" dirty="0"/>
          </a:p>
          <a:p>
            <a:pPr algn="just" eaLnBrk="1" hangingPunct="1">
              <a:spcBef>
                <a:spcPts val="0"/>
              </a:spcBef>
            </a:pPr>
            <a:r>
              <a:rPr lang="zh-CN" altLang="en-US" sz="2800" dirty="0"/>
              <a:t>并发控制机制的任务</a:t>
            </a:r>
          </a:p>
          <a:p>
            <a:pPr lvl="1" algn="just" eaLnBrk="1" hangingPunct="1">
              <a:spcBef>
                <a:spcPts val="0"/>
              </a:spcBef>
            </a:pPr>
            <a:r>
              <a:rPr lang="zh-CN" altLang="en-US" sz="2400" dirty="0"/>
              <a:t>对并发操作进行正确调度</a:t>
            </a:r>
          </a:p>
          <a:p>
            <a:pPr lvl="1" algn="just" eaLnBrk="1" hangingPunct="1">
              <a:spcBef>
                <a:spcPts val="0"/>
              </a:spcBef>
            </a:pPr>
            <a:r>
              <a:rPr lang="zh-CN" altLang="en-US" sz="2400" dirty="0"/>
              <a:t>保证事务的隔离性</a:t>
            </a:r>
          </a:p>
          <a:p>
            <a:pPr lvl="1" algn="just" eaLnBrk="1" hangingPunct="1">
              <a:spcBef>
                <a:spcPts val="0"/>
              </a:spcBef>
            </a:pPr>
            <a:r>
              <a:rPr lang="zh-CN" altLang="en-US" sz="2400" dirty="0"/>
              <a:t>保证数据库的一致性</a:t>
            </a:r>
          </a:p>
          <a:p>
            <a:pPr algn="just" eaLnBrk="1" hangingPunct="1">
              <a:spcBef>
                <a:spcPts val="600"/>
              </a:spcBef>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自动获取锁</a:t>
            </a:r>
          </a:p>
        </p:txBody>
      </p:sp>
      <p:sp>
        <p:nvSpPr>
          <p:cNvPr id="3" name="内容占位符 2"/>
          <p:cNvSpPr>
            <a:spLocks noGrp="1"/>
          </p:cNvSpPr>
          <p:nvPr>
            <p:ph idx="1"/>
          </p:nvPr>
        </p:nvSpPr>
        <p:spPr/>
        <p:txBody>
          <a:bodyPr/>
          <a:lstStyle/>
          <a:p>
            <a:pPr>
              <a:spcBef>
                <a:spcPts val="0"/>
              </a:spcBef>
            </a:pPr>
            <a:r>
              <a:rPr lang="en-US" altLang="en-US" sz="2400" dirty="0"/>
              <a:t>The operation </a:t>
            </a:r>
            <a:r>
              <a:rPr lang="en-US" altLang="en-US" sz="2400" b="1" dirty="0"/>
              <a:t>write</a:t>
            </a:r>
            <a:r>
              <a:rPr lang="en-US" altLang="en-US" sz="2400" i="1" dirty="0"/>
              <a:t>(D)</a:t>
            </a:r>
            <a:r>
              <a:rPr lang="en-US" altLang="en-US" sz="2400" dirty="0"/>
              <a:t> is processed as:</a:t>
            </a:r>
          </a:p>
          <a:p>
            <a:pPr>
              <a:spcBef>
                <a:spcPts val="600"/>
              </a:spcBef>
              <a:buFont typeface="Monotype Sorts" charset="2"/>
              <a:buNone/>
            </a:pPr>
            <a:r>
              <a:rPr lang="en-US" altLang="en-US" sz="2000" dirty="0"/>
              <a:t>     </a:t>
            </a:r>
            <a:r>
              <a:rPr lang="en-US" altLang="en-US" sz="2000" b="1" dirty="0"/>
              <a:t>if </a:t>
            </a:r>
            <a:r>
              <a:rPr lang="en-US" altLang="en-US" sz="2000" i="1" dirty="0" err="1"/>
              <a:t>T</a:t>
            </a:r>
            <a:r>
              <a:rPr lang="en-US" altLang="en-US" sz="2000" i="1" baseline="-25000" dirty="0" err="1"/>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spcBef>
                <a:spcPts val="600"/>
              </a:spcBef>
              <a:buFont typeface="Monotype Sorts" charset="2"/>
              <a:buNone/>
            </a:pPr>
            <a:r>
              <a:rPr lang="en-US" altLang="en-US" sz="2000" b="1" dirty="0"/>
              <a:t>        then</a:t>
            </a:r>
            <a:r>
              <a:rPr lang="en-US" altLang="en-US" sz="2000" dirty="0"/>
              <a:t> </a:t>
            </a:r>
          </a:p>
          <a:p>
            <a:pPr>
              <a:lnSpc>
                <a:spcPct val="60000"/>
              </a:lnSpc>
              <a:spcBef>
                <a:spcPts val="600"/>
              </a:spcBef>
              <a:buFont typeface="Monotype Sorts" charset="2"/>
              <a:buNone/>
            </a:pPr>
            <a:r>
              <a:rPr lang="en-US" altLang="en-US" sz="2000" dirty="0"/>
              <a:t>          write(</a:t>
            </a:r>
            <a:r>
              <a:rPr lang="en-US" altLang="en-US" sz="2000" i="1" dirty="0"/>
              <a:t>D</a:t>
            </a:r>
            <a:r>
              <a:rPr lang="en-US" altLang="en-US" sz="2000" dirty="0"/>
              <a:t>)</a:t>
            </a:r>
          </a:p>
          <a:p>
            <a:pPr>
              <a:lnSpc>
                <a:spcPct val="70000"/>
              </a:lnSpc>
              <a:spcBef>
                <a:spcPts val="600"/>
              </a:spcBef>
              <a:buFont typeface="Monotype Sorts" charset="2"/>
              <a:buNone/>
            </a:pPr>
            <a:r>
              <a:rPr lang="en-US" altLang="en-US" sz="2000" dirty="0"/>
              <a:t>       </a:t>
            </a:r>
            <a:r>
              <a:rPr lang="en-US" altLang="en-US" sz="2000" b="1" dirty="0"/>
              <a:t>else begin</a:t>
            </a:r>
            <a:endParaRPr lang="en-US" altLang="en-US" sz="2000" dirty="0"/>
          </a:p>
          <a:p>
            <a:pPr>
              <a:lnSpc>
                <a:spcPct val="80000"/>
              </a:lnSpc>
              <a:spcBef>
                <a:spcPts val="600"/>
              </a:spcBef>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spcBef>
                <a:spcPts val="600"/>
              </a:spcBef>
              <a:buFont typeface="Monotype Sorts" charset="2"/>
              <a:buNone/>
            </a:pPr>
            <a:r>
              <a:rPr lang="en-US" altLang="en-US" sz="2000" dirty="0"/>
              <a:t>            if </a:t>
            </a:r>
            <a:r>
              <a:rPr lang="en-US" altLang="en-US" sz="2000" i="1" dirty="0" err="1"/>
              <a:t>T</a:t>
            </a:r>
            <a:r>
              <a:rPr lang="en-US" altLang="en-US" sz="2000" i="1" baseline="-25000" dirty="0" err="1"/>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spcBef>
                <a:spcPts val="600"/>
              </a:spcBef>
              <a:buFont typeface="Monotype Sorts" charset="2"/>
              <a:buNone/>
            </a:pPr>
            <a:r>
              <a:rPr lang="en-US" altLang="en-US" sz="2000" b="1" dirty="0"/>
              <a:t>                 then</a:t>
            </a:r>
            <a:endParaRPr lang="en-US" altLang="en-US" sz="2000" dirty="0"/>
          </a:p>
          <a:p>
            <a:pPr>
              <a:lnSpc>
                <a:spcPct val="70000"/>
              </a:lnSpc>
              <a:spcBef>
                <a:spcPts val="600"/>
              </a:spcBef>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spcBef>
                <a:spcPts val="600"/>
              </a:spcBef>
              <a:buFont typeface="Monotype Sorts" charset="2"/>
              <a:buNone/>
            </a:pPr>
            <a:r>
              <a:rPr lang="en-US" altLang="en-US" sz="2000" b="1" dirty="0"/>
              <a:t>                else</a:t>
            </a:r>
            <a:endParaRPr lang="en-US" altLang="en-US" sz="2000" dirty="0"/>
          </a:p>
          <a:p>
            <a:pPr>
              <a:lnSpc>
                <a:spcPct val="70000"/>
              </a:lnSpc>
              <a:spcBef>
                <a:spcPts val="600"/>
              </a:spcBef>
              <a:buFont typeface="Monotype Sorts" charset="2"/>
              <a:buNone/>
            </a:pPr>
            <a:r>
              <a:rPr lang="en-US" altLang="en-US" sz="2000" dirty="0"/>
              <a:t>                    grant </a:t>
            </a:r>
            <a:r>
              <a:rPr lang="en-US" altLang="en-US" sz="2000" i="1" dirty="0" err="1"/>
              <a:t>T</a:t>
            </a:r>
            <a:r>
              <a:rPr lang="en-US" altLang="en-US" sz="2000" i="1" baseline="-25000" dirty="0" err="1"/>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spcBef>
                <a:spcPts val="600"/>
              </a:spcBef>
              <a:buFont typeface="Monotype Sorts" charset="2"/>
              <a:buNone/>
            </a:pPr>
            <a:r>
              <a:rPr lang="en-US" altLang="en-US" sz="2000" dirty="0"/>
              <a:t>                write(</a:t>
            </a:r>
            <a:r>
              <a:rPr lang="en-US" altLang="en-US" sz="2000" i="1" dirty="0"/>
              <a:t>D</a:t>
            </a:r>
            <a:r>
              <a:rPr lang="en-US" altLang="en-US" sz="2000" dirty="0"/>
              <a:t>)</a:t>
            </a:r>
          </a:p>
          <a:p>
            <a:pPr>
              <a:lnSpc>
                <a:spcPct val="50000"/>
              </a:lnSpc>
              <a:spcBef>
                <a:spcPts val="600"/>
              </a:spcBef>
              <a:buFont typeface="Monotype Sorts" charset="2"/>
              <a:buNone/>
            </a:pPr>
            <a:r>
              <a:rPr lang="en-US" altLang="en-US" sz="2000" b="1" dirty="0"/>
              <a:t>         end</a:t>
            </a:r>
            <a:r>
              <a:rPr lang="en-US" altLang="en-US" sz="2000" dirty="0"/>
              <a:t>;</a:t>
            </a:r>
            <a:br>
              <a:rPr lang="en-US" altLang="en-US" dirty="0"/>
            </a:br>
            <a:endParaRPr lang="en-US" altLang="en-US" dirty="0"/>
          </a:p>
          <a:p>
            <a:pPr>
              <a:spcBef>
                <a:spcPts val="0"/>
              </a:spcBef>
            </a:pPr>
            <a:r>
              <a:rPr lang="en-US" altLang="en-US" sz="2400" b="1" dirty="0"/>
              <a:t>All locks are released after commit or abort</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30</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045399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锁实现</a:t>
            </a:r>
          </a:p>
        </p:txBody>
      </p:sp>
      <p:sp>
        <p:nvSpPr>
          <p:cNvPr id="3" name="内容占位符 2"/>
          <p:cNvSpPr>
            <a:spLocks noGrp="1"/>
          </p:cNvSpPr>
          <p:nvPr>
            <p:ph idx="1"/>
          </p:nvPr>
        </p:nvSpPr>
        <p:spPr/>
        <p:txBody>
          <a:bodyPr/>
          <a:lstStyle/>
          <a:p>
            <a:r>
              <a:rPr lang="zh-CN" altLang="en-US" sz="2800" dirty="0"/>
              <a:t>锁管理器可以作为一个单独的进程来实现</a:t>
            </a:r>
            <a:endParaRPr lang="en-US" altLang="en-US" sz="2800" dirty="0"/>
          </a:p>
          <a:p>
            <a:r>
              <a:rPr lang="zh-CN" altLang="en-US" sz="2800" dirty="0"/>
              <a:t>事务可以将锁定和解锁请求作为消息发送</a:t>
            </a:r>
            <a:endParaRPr lang="en-US" altLang="en-US" sz="2800" dirty="0"/>
          </a:p>
          <a:p>
            <a:r>
              <a:rPr lang="zh-CN" altLang="en-US" sz="2800" dirty="0"/>
              <a:t>锁管理器通过发送锁授予消息（或在死锁情况下请求事务回滚的消息）来响应锁请求</a:t>
            </a:r>
            <a:endParaRPr lang="en-US" altLang="zh-CN" sz="2800" dirty="0"/>
          </a:p>
          <a:p>
            <a:pPr lvl="1"/>
            <a:r>
              <a:rPr lang="zh-CN" altLang="en-US" sz="2200" dirty="0"/>
              <a:t>请求事务等待其请求得到响应</a:t>
            </a:r>
            <a:endParaRPr lang="en-US" altLang="zh-CN" sz="2200" dirty="0"/>
          </a:p>
          <a:p>
            <a:r>
              <a:rPr lang="zh-CN" altLang="en-US" dirty="0"/>
              <a:t>锁管理器维护一个称为锁表的内存数据结构，以记录已授予的锁和挂起的请求</a:t>
            </a:r>
            <a:endParaRPr lang="en-US" altLang="en-US" dirty="0"/>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31</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902474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基于图的协议</a:t>
            </a:r>
          </a:p>
        </p:txBody>
      </p:sp>
      <p:sp>
        <p:nvSpPr>
          <p:cNvPr id="3" name="内容占位符 2"/>
          <p:cNvSpPr>
            <a:spLocks noGrp="1"/>
          </p:cNvSpPr>
          <p:nvPr>
            <p:ph idx="1"/>
          </p:nvPr>
        </p:nvSpPr>
        <p:spPr/>
        <p:txBody>
          <a:bodyPr/>
          <a:lstStyle/>
          <a:p>
            <a:pPr>
              <a:spcBef>
                <a:spcPts val="0"/>
              </a:spcBef>
            </a:pPr>
            <a:r>
              <a:rPr lang="zh-CN" altLang="en-US" sz="2800" dirty="0"/>
              <a:t>基于图的协议是两阶段锁定的替代方案</a:t>
            </a:r>
            <a:endParaRPr lang="en-US" altLang="zh-CN" sz="2800" dirty="0"/>
          </a:p>
          <a:p>
            <a:pPr>
              <a:spcBef>
                <a:spcPts val="0"/>
              </a:spcBef>
            </a:pPr>
            <a:r>
              <a:rPr lang="zh-CN" altLang="en-US" sz="2800" dirty="0"/>
              <a:t>在数据集</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a:t>
            </a:r>
            <a:r>
              <a:rPr lang="zh-CN" altLang="en-US" sz="2800" dirty="0"/>
              <a:t>上强制实施一种偏序</a:t>
            </a:r>
            <a:endParaRPr lang="en-US" altLang="en-US" sz="2800" dirty="0"/>
          </a:p>
          <a:p>
            <a:pPr lvl="1">
              <a:spcBef>
                <a:spcPts val="0"/>
              </a:spcBef>
            </a:pPr>
            <a:r>
              <a:rPr lang="en-US" altLang="en-US" sz="2400" dirty="0"/>
              <a:t>If d</a:t>
            </a:r>
            <a:r>
              <a:rPr lang="en-US" altLang="en-US" sz="2400" baseline="-25000" dirty="0"/>
              <a:t>i</a:t>
            </a:r>
            <a:r>
              <a:rPr lang="en-US" altLang="en-US" sz="2400" dirty="0"/>
              <a:t> </a:t>
            </a:r>
            <a:r>
              <a:rPr lang="en-US" altLang="en-US" sz="2400" dirty="0">
                <a:sym typeface="Symbol" panose="05050102010706020507" pitchFamily="18" charset="2"/>
              </a:rPr>
              <a:t> </a:t>
            </a:r>
            <a:r>
              <a:rPr lang="en-US" altLang="en-US" sz="2400" dirty="0" err="1"/>
              <a:t>d</a:t>
            </a:r>
            <a:r>
              <a:rPr lang="en-US" altLang="en-US" sz="2400" baseline="-25000" dirty="0" err="1"/>
              <a:t>j</a:t>
            </a:r>
            <a:r>
              <a:rPr lang="zh-CN" altLang="en-US" sz="2400" dirty="0"/>
              <a:t>，那么访问</a:t>
            </a:r>
            <a:r>
              <a:rPr lang="en-US" altLang="zh-CN" sz="2400" dirty="0"/>
              <a:t>di</a:t>
            </a:r>
            <a:r>
              <a:rPr lang="zh-CN" altLang="en-US" sz="2400" dirty="0"/>
              <a:t>和</a:t>
            </a:r>
            <a:r>
              <a:rPr lang="en-US" altLang="zh-CN" sz="2400" dirty="0" err="1"/>
              <a:t>dj</a:t>
            </a:r>
            <a:r>
              <a:rPr lang="zh-CN" altLang="en-US" sz="2400" dirty="0"/>
              <a:t>的任何事务都必须在访问</a:t>
            </a:r>
            <a:r>
              <a:rPr lang="en-US" altLang="zh-CN" sz="2400" dirty="0" err="1"/>
              <a:t>dj</a:t>
            </a:r>
            <a:r>
              <a:rPr lang="zh-CN" altLang="en-US" sz="2400" dirty="0"/>
              <a:t>之前访问</a:t>
            </a:r>
            <a:r>
              <a:rPr lang="en-US" altLang="zh-CN" sz="2400" dirty="0"/>
              <a:t>di</a:t>
            </a:r>
            <a:r>
              <a:rPr lang="zh-CN" altLang="en-US" sz="2400" dirty="0"/>
              <a:t>，即先访问</a:t>
            </a:r>
            <a:r>
              <a:rPr lang="en-US" altLang="zh-CN" sz="2400" dirty="0"/>
              <a:t>di</a:t>
            </a:r>
            <a:r>
              <a:rPr lang="zh-CN" altLang="en-US" sz="2400" dirty="0"/>
              <a:t>再访问</a:t>
            </a:r>
            <a:r>
              <a:rPr lang="en-US" altLang="zh-CN" sz="2400" dirty="0" err="1"/>
              <a:t>dj</a:t>
            </a:r>
            <a:endParaRPr lang="en-US" altLang="en-US" sz="2400" dirty="0"/>
          </a:p>
          <a:p>
            <a:pPr lvl="1">
              <a:spcBef>
                <a:spcPts val="0"/>
              </a:spcBef>
            </a:pPr>
            <a:r>
              <a:rPr lang="zh-CN" altLang="en-US" sz="2400" dirty="0"/>
              <a:t>这意味着集合</a:t>
            </a:r>
            <a:r>
              <a:rPr lang="en-US" altLang="zh-CN" sz="2400" dirty="0"/>
              <a:t>D</a:t>
            </a:r>
            <a:r>
              <a:rPr lang="zh-CN" altLang="en-US" sz="2400" dirty="0"/>
              <a:t>现在可以被视为一个有向无环图，称为数据库图。</a:t>
            </a:r>
            <a:endParaRPr lang="en-US" altLang="en-US" sz="2400" dirty="0"/>
          </a:p>
          <a:p>
            <a:pPr>
              <a:spcBef>
                <a:spcPts val="0"/>
              </a:spcBef>
            </a:pPr>
            <a:r>
              <a:rPr lang="en-US" altLang="en-US" sz="2800" dirty="0"/>
              <a:t>The </a:t>
            </a:r>
            <a:r>
              <a:rPr lang="en-US" altLang="en-US" sz="2800" i="1" dirty="0"/>
              <a:t>tree-protocol</a:t>
            </a:r>
            <a:r>
              <a:rPr lang="en-US" altLang="en-US" sz="2800" dirty="0"/>
              <a:t> is a simple kind of graph protocol. </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32</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297276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基于图的协议</a:t>
            </a:r>
          </a:p>
        </p:txBody>
      </p:sp>
      <p:sp>
        <p:nvSpPr>
          <p:cNvPr id="3" name="内容占位符 2"/>
          <p:cNvSpPr>
            <a:spLocks noGrp="1"/>
          </p:cNvSpPr>
          <p:nvPr>
            <p:ph idx="1"/>
          </p:nvPr>
        </p:nvSpPr>
        <p:spPr>
          <a:xfrm>
            <a:off x="685800" y="1371600"/>
            <a:ext cx="7772400" cy="2417440"/>
          </a:xfrm>
        </p:spPr>
        <p:txBody>
          <a:bodyPr/>
          <a:lstStyle/>
          <a:p>
            <a:r>
              <a:rPr lang="en-US" altLang="en-US" sz="2000" dirty="0"/>
              <a:t>Only exclusive locks are allowed.</a:t>
            </a:r>
          </a:p>
          <a:p>
            <a:r>
              <a:rPr lang="en-US" altLang="en-US" sz="2000" dirty="0"/>
              <a:t>The first lock by </a:t>
            </a:r>
            <a:r>
              <a:rPr lang="en-US" altLang="en-US" sz="2000" i="1" dirty="0" err="1"/>
              <a:t>T</a:t>
            </a:r>
            <a:r>
              <a:rPr lang="en-US" altLang="en-US" sz="2000" i="1" baseline="-25000" dirty="0" err="1"/>
              <a:t>i</a:t>
            </a:r>
            <a:r>
              <a:rPr lang="en-US" altLang="en-US" sz="2000" dirty="0"/>
              <a:t> may be on any data item. Subsequently, a data </a:t>
            </a:r>
            <a:r>
              <a:rPr lang="en-US" altLang="en-US" sz="2000" i="1" dirty="0"/>
              <a:t>Q</a:t>
            </a:r>
            <a:r>
              <a:rPr lang="en-US" altLang="en-US" sz="2000" dirty="0"/>
              <a:t> can be locked by </a:t>
            </a:r>
            <a:r>
              <a:rPr lang="en-US" altLang="en-US" sz="2000" i="1" dirty="0" err="1"/>
              <a:t>T</a:t>
            </a:r>
            <a:r>
              <a:rPr lang="en-US" altLang="en-US" sz="2000" i="1" baseline="-25000" dirty="0" err="1"/>
              <a:t>i</a:t>
            </a:r>
            <a:r>
              <a:rPr lang="en-US" altLang="en-US" sz="2000" dirty="0"/>
              <a:t> only if the parent of </a:t>
            </a:r>
            <a:r>
              <a:rPr lang="en-US" altLang="en-US" sz="2000" i="1" dirty="0"/>
              <a:t>Q</a:t>
            </a:r>
            <a:r>
              <a:rPr lang="en-US" altLang="en-US" sz="2000" dirty="0"/>
              <a:t> is currently locked by </a:t>
            </a:r>
            <a:r>
              <a:rPr lang="en-US" altLang="en-US" sz="2000" i="1" dirty="0" err="1"/>
              <a:t>T</a:t>
            </a:r>
            <a:r>
              <a:rPr lang="en-US" altLang="en-US" sz="2000" i="1" baseline="-25000" dirty="0" err="1"/>
              <a:t>i</a:t>
            </a:r>
            <a:r>
              <a:rPr lang="en-US" altLang="en-US" sz="2000" dirty="0"/>
              <a:t>.</a:t>
            </a:r>
          </a:p>
          <a:p>
            <a:r>
              <a:rPr lang="en-US" altLang="en-US" sz="2000" dirty="0"/>
              <a:t>Data items may be unlocked at any time.</a:t>
            </a:r>
          </a:p>
          <a:p>
            <a:r>
              <a:rPr lang="en-US" altLang="en-US" sz="2000" dirty="0"/>
              <a:t>A data item that has been locked and unlocked by </a:t>
            </a:r>
            <a:r>
              <a:rPr lang="en-US" altLang="en-US" sz="2000" i="1" dirty="0" err="1"/>
              <a:t>T</a:t>
            </a:r>
            <a:r>
              <a:rPr lang="en-US" altLang="en-US" sz="2000" i="1" baseline="-25000" dirty="0" err="1"/>
              <a:t>i</a:t>
            </a:r>
            <a:r>
              <a:rPr lang="en-US" altLang="en-US" sz="2000" dirty="0"/>
              <a:t>  cannot subsequently be relocked by </a:t>
            </a:r>
            <a:r>
              <a:rPr lang="en-US" altLang="en-US" sz="2000" i="1" dirty="0" err="1"/>
              <a:t>T</a:t>
            </a:r>
            <a:r>
              <a:rPr lang="en-US" altLang="en-US" sz="2000" i="1" baseline="-25000" dirty="0" err="1"/>
              <a:t>i</a:t>
            </a:r>
            <a:r>
              <a:rPr lang="en-US" altLang="en-US" sz="2000" dirty="0"/>
              <a:t> </a:t>
            </a:r>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33</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35345"/>
            <a:ext cx="3024336" cy="274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277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基于图的协议</a:t>
            </a:r>
          </a:p>
        </p:txBody>
      </p:sp>
      <p:sp>
        <p:nvSpPr>
          <p:cNvPr id="3" name="内容占位符 2"/>
          <p:cNvSpPr>
            <a:spLocks noGrp="1"/>
          </p:cNvSpPr>
          <p:nvPr>
            <p:ph idx="1"/>
          </p:nvPr>
        </p:nvSpPr>
        <p:spPr/>
        <p:txBody>
          <a:bodyPr/>
          <a:lstStyle/>
          <a:p>
            <a:pPr>
              <a:spcBef>
                <a:spcPts val="600"/>
              </a:spcBef>
            </a:pPr>
            <a:r>
              <a:rPr lang="zh-CN" altLang="en-US" sz="2400" dirty="0"/>
              <a:t>树协议确保了冲突的可序列化性以及无死锁。</a:t>
            </a:r>
            <a:endParaRPr lang="en-US" altLang="en-US" sz="2400" dirty="0"/>
          </a:p>
          <a:p>
            <a:pPr>
              <a:spcBef>
                <a:spcPts val="600"/>
              </a:spcBef>
            </a:pPr>
            <a:r>
              <a:rPr lang="zh-CN" altLang="en-US" sz="2400" dirty="0"/>
              <a:t>与两阶段锁定协议相比，树锁定协议中的解锁可能更早发生。</a:t>
            </a:r>
            <a:endParaRPr lang="en-US" altLang="en-US" sz="2400" dirty="0"/>
          </a:p>
          <a:p>
            <a:pPr lvl="1">
              <a:spcBef>
                <a:spcPts val="600"/>
              </a:spcBef>
            </a:pPr>
            <a:r>
              <a:rPr lang="zh-CN" altLang="en-US" sz="2000" dirty="0"/>
              <a:t>缩短等待时间，提高并发性</a:t>
            </a:r>
            <a:endParaRPr lang="en-US" altLang="en-US" sz="2000" dirty="0"/>
          </a:p>
          <a:p>
            <a:pPr lvl="1">
              <a:spcBef>
                <a:spcPts val="600"/>
              </a:spcBef>
            </a:pPr>
            <a:r>
              <a:rPr lang="zh-CN" altLang="en-US" sz="2000" dirty="0"/>
              <a:t>协议无死锁，无需回滚</a:t>
            </a:r>
            <a:endParaRPr lang="en-US" altLang="en-US" sz="2000" dirty="0"/>
          </a:p>
          <a:p>
            <a:pPr>
              <a:spcBef>
                <a:spcPts val="600"/>
              </a:spcBef>
            </a:pPr>
            <a:r>
              <a:rPr lang="zh-CN" altLang="en-US" sz="2400" dirty="0"/>
              <a:t>缺点</a:t>
            </a:r>
            <a:endParaRPr lang="en-US" altLang="en-US" sz="2400" dirty="0"/>
          </a:p>
          <a:p>
            <a:pPr lvl="1">
              <a:spcBef>
                <a:spcPts val="600"/>
              </a:spcBef>
            </a:pPr>
            <a:r>
              <a:rPr lang="zh-CN" altLang="en-US" sz="2000" dirty="0"/>
              <a:t>协议不保证可恢复性或级联自由</a:t>
            </a:r>
            <a:endParaRPr lang="en-US" altLang="en-US" sz="2000" dirty="0"/>
          </a:p>
          <a:p>
            <a:pPr lvl="2">
              <a:spcBef>
                <a:spcPts val="600"/>
              </a:spcBef>
            </a:pPr>
            <a:r>
              <a:rPr lang="zh-CN" altLang="en-US" sz="1600" dirty="0"/>
              <a:t>需要引入提交依赖项以确保可恢复性</a:t>
            </a:r>
            <a:endParaRPr lang="en-US" altLang="en-US" sz="1600" dirty="0"/>
          </a:p>
          <a:p>
            <a:pPr lvl="1">
              <a:spcBef>
                <a:spcPts val="600"/>
              </a:spcBef>
            </a:pPr>
            <a:r>
              <a:rPr lang="zh-CN" altLang="en-US" sz="2000" dirty="0"/>
              <a:t>事务可能必须锁定它们无法访问的数据项</a:t>
            </a:r>
            <a:endParaRPr lang="en-US" altLang="en-US" sz="2000" dirty="0"/>
          </a:p>
          <a:p>
            <a:pPr lvl="2">
              <a:spcBef>
                <a:spcPts val="600"/>
              </a:spcBef>
            </a:pPr>
            <a:r>
              <a:rPr lang="zh-CN" altLang="en-US" sz="1600" dirty="0"/>
              <a:t>增加了锁定开销和额外的等待时间</a:t>
            </a:r>
            <a:endParaRPr lang="en-US" altLang="en-US" sz="1600" dirty="0"/>
          </a:p>
          <a:p>
            <a:pPr lvl="2">
              <a:spcBef>
                <a:spcPts val="600"/>
              </a:spcBef>
            </a:pPr>
            <a:r>
              <a:rPr lang="zh-CN" altLang="en-US" sz="1600" dirty="0"/>
              <a:t>并发性的潜在降低</a:t>
            </a:r>
            <a:endParaRPr lang="en-US" altLang="en-US" sz="1600" dirty="0"/>
          </a:p>
          <a:p>
            <a:pPr>
              <a:spcBef>
                <a:spcPts val="600"/>
              </a:spcBef>
            </a:pPr>
            <a:r>
              <a:rPr lang="zh-CN" altLang="en-US" sz="2400" dirty="0"/>
              <a:t>在两阶段锁定下不可能的调度在树协议下是可能的，反之亦然。</a:t>
            </a:r>
            <a:endParaRPr lang="en-US" altLang="en-US" sz="2400" dirty="0"/>
          </a:p>
          <a:p>
            <a:pPr>
              <a:spcBef>
                <a:spcPts val="60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34</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349028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锁实现</a:t>
            </a:r>
          </a:p>
        </p:txBody>
      </p:sp>
      <p:sp>
        <p:nvSpPr>
          <p:cNvPr id="3" name="内容占位符 2"/>
          <p:cNvSpPr>
            <a:spLocks noGrp="1"/>
          </p:cNvSpPr>
          <p:nvPr>
            <p:ph idx="1"/>
          </p:nvPr>
        </p:nvSpPr>
        <p:spPr>
          <a:xfrm>
            <a:off x="467544" y="1311667"/>
            <a:ext cx="4104456" cy="4876800"/>
          </a:xfrm>
        </p:spPr>
        <p:txBody>
          <a:bodyPr/>
          <a:lstStyle/>
          <a:p>
            <a:pPr>
              <a:spcBef>
                <a:spcPts val="0"/>
              </a:spcBef>
            </a:pPr>
            <a:r>
              <a:rPr lang="zh-CN" altLang="en-US" sz="2000" dirty="0"/>
              <a:t>锁管理器为目前已加锁数据项维护一个记录链表</a:t>
            </a:r>
            <a:endParaRPr lang="en-US" altLang="zh-CN" sz="2000" dirty="0"/>
          </a:p>
          <a:p>
            <a:pPr>
              <a:spcBef>
                <a:spcPts val="0"/>
              </a:spcBef>
            </a:pPr>
            <a:r>
              <a:rPr lang="zh-CN" altLang="en-US" sz="2000" dirty="0"/>
              <a:t>深色矩形表示已授予的锁，浅色矩形表示正在等待的请求</a:t>
            </a:r>
            <a:endParaRPr lang="en-US" altLang="en-US" sz="2000" dirty="0"/>
          </a:p>
          <a:p>
            <a:pPr>
              <a:spcBef>
                <a:spcPts val="0"/>
              </a:spcBef>
            </a:pPr>
            <a:r>
              <a:rPr lang="zh-CN" altLang="en-US" sz="2000" dirty="0"/>
              <a:t>锁表还记录了授予或请求的锁的类型</a:t>
            </a:r>
            <a:endParaRPr lang="en-US" altLang="en-US" sz="2000" dirty="0"/>
          </a:p>
          <a:p>
            <a:pPr>
              <a:spcBef>
                <a:spcPts val="0"/>
              </a:spcBef>
            </a:pPr>
            <a:r>
              <a:rPr lang="zh-CN" altLang="en-US" sz="2000" dirty="0"/>
              <a:t>新请求被添加到数据项请求队列的末尾，如果它与所有以前的锁兼容，则被授予新请求</a:t>
            </a:r>
            <a:endParaRPr lang="en-US" altLang="en-US" sz="2000" dirty="0"/>
          </a:p>
          <a:p>
            <a:pPr>
              <a:spcBef>
                <a:spcPts val="0"/>
              </a:spcBef>
            </a:pPr>
            <a:r>
              <a:rPr lang="zh-CN" altLang="en-US" sz="2000" dirty="0"/>
              <a:t>解锁请求会导致请求被删除，稍后的请求会被检查，以确定它们现在是否可以被批准</a:t>
            </a:r>
            <a:endParaRPr lang="en-US" altLang="en-US" sz="2000" dirty="0"/>
          </a:p>
          <a:p>
            <a:pPr>
              <a:spcBef>
                <a:spcPts val="0"/>
              </a:spcBef>
            </a:pPr>
            <a:r>
              <a:rPr lang="zh-CN" altLang="en-US" sz="2000" dirty="0"/>
              <a:t>如果事务中止，则删除事务的所有等待或已授权请求</a:t>
            </a:r>
            <a:endParaRPr lang="en-US" altLang="en-US" sz="2000" dirty="0"/>
          </a:p>
          <a:p>
            <a:pPr lvl="1">
              <a:spcBef>
                <a:spcPts val="0"/>
              </a:spcBef>
            </a:pPr>
            <a:r>
              <a:rPr lang="zh-CN" altLang="en-US" sz="1800" dirty="0"/>
              <a:t>锁管理器可以保存每个事务所持有的锁的列表，以高效地实现这一点</a:t>
            </a: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35</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pic>
        <p:nvPicPr>
          <p:cNvPr id="6" name="Graphic 2">
            <a:extLst>
              <a:ext uri="{FF2B5EF4-FFF2-40B4-BE49-F238E27FC236}">
                <a16:creationId xmlns:a16="http://schemas.microsoft.com/office/drawing/2014/main" id="{7837BC0C-40AC-4932-83F0-8E305F276E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25641" y="1287630"/>
            <a:ext cx="3632559" cy="5189370"/>
          </a:xfrm>
          <a:prstGeom prst="rect">
            <a:avLst/>
          </a:prstGeom>
        </p:spPr>
      </p:pic>
    </p:spTree>
    <p:extLst>
      <p:ext uri="{BB962C8B-B14F-4D97-AF65-F5344CB8AC3E}">
        <p14:creationId xmlns:p14="http://schemas.microsoft.com/office/powerpoint/2010/main" val="2557458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3CFC202-10F5-40AC-9E48-AC57F009FA3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8724" name="Rectangle 2"/>
          <p:cNvSpPr>
            <a:spLocks noGrp="1" noChangeArrowheads="1"/>
          </p:cNvSpPr>
          <p:nvPr>
            <p:ph type="title"/>
          </p:nvPr>
        </p:nvSpPr>
        <p:spPr>
          <a:xfrm>
            <a:off x="457200" y="457200"/>
            <a:ext cx="8029575" cy="533400"/>
          </a:xfrm>
        </p:spPr>
        <p:txBody>
          <a:bodyPr/>
          <a:lstStyle/>
          <a:p>
            <a:pPr eaLnBrk="1" hangingPunct="1"/>
            <a:r>
              <a:rPr lang="zh-CN" altLang="en-US" sz="4800" dirty="0"/>
              <a:t>死锁处理</a:t>
            </a:r>
          </a:p>
        </p:txBody>
      </p:sp>
      <p:sp>
        <p:nvSpPr>
          <p:cNvPr id="158725" name="Rectangle 3"/>
          <p:cNvSpPr>
            <a:spLocks noGrp="1" noChangeArrowheads="1"/>
          </p:cNvSpPr>
          <p:nvPr>
            <p:ph idx="1"/>
          </p:nvPr>
        </p:nvSpPr>
        <p:spPr>
          <a:xfrm>
            <a:off x="609600" y="1676400"/>
            <a:ext cx="7772400" cy="4114800"/>
          </a:xfrm>
        </p:spPr>
        <p:txBody>
          <a:bodyPr/>
          <a:lstStyle/>
          <a:p>
            <a:pPr eaLnBrk="1" hangingPunct="1">
              <a:buFont typeface="Wingdings" panose="05000000000000000000" pitchFamily="2" charset="2"/>
              <a:buNone/>
            </a:pPr>
            <a:r>
              <a:rPr lang="zh-CN" altLang="en-US" sz="3600" dirty="0"/>
              <a:t>从两方面考虑死锁处理</a:t>
            </a:r>
          </a:p>
          <a:p>
            <a:pPr lvl="1" eaLnBrk="1" hangingPunct="1">
              <a:lnSpc>
                <a:spcPct val="150000"/>
              </a:lnSpc>
              <a:buFontTx/>
              <a:buNone/>
            </a:pPr>
            <a:r>
              <a:rPr lang="en-US" altLang="zh-CN" dirty="0"/>
              <a:t>1. </a:t>
            </a:r>
            <a:r>
              <a:rPr lang="zh-CN" altLang="en-US" dirty="0"/>
              <a:t>预防死锁</a:t>
            </a:r>
          </a:p>
          <a:p>
            <a:pPr lvl="1" eaLnBrk="1" hangingPunct="1">
              <a:lnSpc>
                <a:spcPct val="150000"/>
              </a:lnSpc>
              <a:buFontTx/>
              <a:buNone/>
            </a:pPr>
            <a:r>
              <a:rPr lang="en-US" altLang="zh-CN" dirty="0"/>
              <a:t>2. </a:t>
            </a:r>
            <a:r>
              <a:rPr lang="zh-CN" altLang="en-US" dirty="0"/>
              <a:t>死锁的诊断与解除</a:t>
            </a:r>
          </a:p>
          <a:p>
            <a:pPr eaLnBrk="1" hangingPunct="1"/>
            <a:endParaRPr lang="en-US" altLang="zh-CN" dirty="0"/>
          </a:p>
        </p:txBody>
      </p:sp>
    </p:spTree>
    <p:extLst>
      <p:ext uri="{BB962C8B-B14F-4D97-AF65-F5344CB8AC3E}">
        <p14:creationId xmlns:p14="http://schemas.microsoft.com/office/powerpoint/2010/main" val="1010863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5F2249A-05DC-4CBF-B7AD-8F460099276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9748" name="Rectangle 2"/>
          <p:cNvSpPr>
            <a:spLocks noGrp="1" noChangeArrowheads="1"/>
          </p:cNvSpPr>
          <p:nvPr>
            <p:ph type="title"/>
          </p:nvPr>
        </p:nvSpPr>
        <p:spPr>
          <a:xfrm>
            <a:off x="457200" y="304800"/>
            <a:ext cx="7793038" cy="769938"/>
          </a:xfrm>
        </p:spPr>
        <p:txBody>
          <a:bodyPr/>
          <a:lstStyle/>
          <a:p>
            <a:pPr eaLnBrk="1" hangingPunct="1"/>
            <a:r>
              <a:rPr lang="zh-CN" altLang="en-US"/>
              <a:t>死锁预防</a:t>
            </a:r>
          </a:p>
        </p:txBody>
      </p:sp>
      <p:sp>
        <p:nvSpPr>
          <p:cNvPr id="159749" name="Rectangle 3"/>
          <p:cNvSpPr>
            <a:spLocks noGrp="1" noChangeArrowheads="1"/>
          </p:cNvSpPr>
          <p:nvPr>
            <p:ph idx="1"/>
          </p:nvPr>
        </p:nvSpPr>
        <p:spPr>
          <a:xfrm>
            <a:off x="609600" y="1340768"/>
            <a:ext cx="7772400" cy="1944216"/>
          </a:xfrm>
        </p:spPr>
        <p:txBody>
          <a:bodyPr/>
          <a:lstStyle/>
          <a:p>
            <a:pPr eaLnBrk="1" hangingPunct="1"/>
            <a:r>
              <a:rPr lang="zh-CN" altLang="en-US" dirty="0"/>
              <a:t>产生死锁的原因是存在一个事务集合，其中有事务在等待集合中的另一个事务</a:t>
            </a:r>
          </a:p>
          <a:p>
            <a:pPr eaLnBrk="1" hangingPunct="1">
              <a:lnSpc>
                <a:spcPct val="130000"/>
              </a:lnSpc>
              <a:spcBef>
                <a:spcPct val="60000"/>
              </a:spcBef>
            </a:pPr>
            <a:r>
              <a:rPr lang="zh-CN" altLang="en-US" dirty="0"/>
              <a:t>预防死锁的发生就是要破坏产生死锁的条件</a:t>
            </a:r>
          </a:p>
        </p:txBody>
      </p:sp>
      <p:sp>
        <p:nvSpPr>
          <p:cNvPr id="7" name="Rectangle 3"/>
          <p:cNvSpPr txBox="1">
            <a:spLocks noChangeArrowheads="1"/>
          </p:cNvSpPr>
          <p:nvPr/>
        </p:nvSpPr>
        <p:spPr bwMode="auto">
          <a:xfrm>
            <a:off x="800100" y="3356992"/>
            <a:ext cx="7772400" cy="328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lnSpc>
                <a:spcPct val="150000"/>
              </a:lnSpc>
              <a:buFont typeface="Wingdings" panose="05000000000000000000" pitchFamily="2" charset="2"/>
              <a:buNone/>
            </a:pPr>
            <a:r>
              <a:rPr lang="zh-CN" altLang="en-US" sz="3200" kern="0" dirty="0"/>
              <a:t>预防死锁的方法</a:t>
            </a:r>
          </a:p>
          <a:p>
            <a:pPr eaLnBrk="1" hangingPunct="1">
              <a:lnSpc>
                <a:spcPct val="150000"/>
              </a:lnSpc>
            </a:pPr>
            <a:r>
              <a:rPr lang="zh-CN" altLang="en-US" sz="3200" kern="0" dirty="0"/>
              <a:t> 一次封锁法和顺序封锁法</a:t>
            </a:r>
          </a:p>
          <a:p>
            <a:pPr eaLnBrk="1" hangingPunct="1">
              <a:lnSpc>
                <a:spcPct val="150000"/>
              </a:lnSpc>
            </a:pPr>
            <a:r>
              <a:rPr lang="zh-CN" altLang="en-US" sz="3200" kern="0" dirty="0"/>
              <a:t>抢占与事务回滚</a:t>
            </a:r>
          </a:p>
        </p:txBody>
      </p:sp>
    </p:spTree>
    <p:extLst>
      <p:ext uri="{BB962C8B-B14F-4D97-AF65-F5344CB8AC3E}">
        <p14:creationId xmlns:p14="http://schemas.microsoft.com/office/powerpoint/2010/main" val="1957912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EDF3BD5-A29D-4F91-BF74-C89FE5A414F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1796" name="Rectangle 2"/>
          <p:cNvSpPr>
            <a:spLocks noGrp="1" noChangeArrowheads="1"/>
          </p:cNvSpPr>
          <p:nvPr>
            <p:ph type="title"/>
          </p:nvPr>
        </p:nvSpPr>
        <p:spPr>
          <a:xfrm>
            <a:off x="381000" y="457200"/>
            <a:ext cx="7793038" cy="617538"/>
          </a:xfrm>
        </p:spPr>
        <p:txBody>
          <a:bodyPr/>
          <a:lstStyle/>
          <a:p>
            <a:pPr eaLnBrk="1" hangingPunct="1"/>
            <a:r>
              <a:rPr lang="zh-CN" altLang="en-US"/>
              <a:t>一次封锁法</a:t>
            </a:r>
          </a:p>
        </p:txBody>
      </p:sp>
      <p:sp>
        <p:nvSpPr>
          <p:cNvPr id="161797" name="Rectangle 3"/>
          <p:cNvSpPr>
            <a:spLocks noGrp="1" noChangeArrowheads="1"/>
          </p:cNvSpPr>
          <p:nvPr>
            <p:ph idx="1"/>
          </p:nvPr>
        </p:nvSpPr>
        <p:spPr>
          <a:xfrm>
            <a:off x="533400" y="1600200"/>
            <a:ext cx="7696200" cy="4114800"/>
          </a:xfrm>
        </p:spPr>
        <p:txBody>
          <a:bodyPr/>
          <a:lstStyle/>
          <a:p>
            <a:pPr eaLnBrk="1" hangingPunct="1">
              <a:lnSpc>
                <a:spcPct val="130000"/>
              </a:lnSpc>
            </a:pPr>
            <a:r>
              <a:rPr lang="zh-CN" altLang="en-US" sz="2800"/>
              <a:t>要求每个事务必须一次将所有要使用的数据全部加锁，否则就不能继续执行</a:t>
            </a:r>
          </a:p>
          <a:p>
            <a:pPr eaLnBrk="1" hangingPunct="1">
              <a:lnSpc>
                <a:spcPct val="110000"/>
              </a:lnSpc>
            </a:pPr>
            <a:r>
              <a:rPr lang="zh-CN" altLang="en-US" sz="2800"/>
              <a:t>一次封锁法存在的问题：降低并发度</a:t>
            </a:r>
          </a:p>
          <a:p>
            <a:pPr lvl="1" eaLnBrk="1" hangingPunct="1">
              <a:lnSpc>
                <a:spcPct val="110000"/>
              </a:lnSpc>
            </a:pPr>
            <a:r>
              <a:rPr lang="zh-CN" altLang="en-US"/>
              <a:t> 扩大封锁范围</a:t>
            </a:r>
          </a:p>
          <a:p>
            <a:pPr lvl="1" eaLnBrk="1" hangingPunct="1">
              <a:lnSpc>
                <a:spcPct val="130000"/>
              </a:lnSpc>
            </a:pPr>
            <a:r>
              <a:rPr lang="zh-CN" altLang="en-US"/>
              <a:t>将以后要用到的全部数据加锁，势必扩大了封锁的范围，从而降低了系统的并发度</a:t>
            </a:r>
            <a:endParaRPr lang="zh-CN" altLang="en-US" sz="3200"/>
          </a:p>
        </p:txBody>
      </p:sp>
    </p:spTree>
    <p:extLst>
      <p:ext uri="{BB962C8B-B14F-4D97-AF65-F5344CB8AC3E}">
        <p14:creationId xmlns:p14="http://schemas.microsoft.com/office/powerpoint/2010/main" val="190147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B70DF32-23E6-4E40-8D13-0BF6F63E082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39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2820" name="Rectangle 2"/>
          <p:cNvSpPr>
            <a:spLocks noGrp="1" noChangeArrowheads="1"/>
          </p:cNvSpPr>
          <p:nvPr>
            <p:ph type="title"/>
          </p:nvPr>
        </p:nvSpPr>
        <p:spPr>
          <a:xfrm>
            <a:off x="457200" y="381000"/>
            <a:ext cx="7793038" cy="693738"/>
          </a:xfrm>
        </p:spPr>
        <p:txBody>
          <a:bodyPr/>
          <a:lstStyle/>
          <a:p>
            <a:pPr eaLnBrk="1" hangingPunct="1"/>
            <a:r>
              <a:rPr lang="zh-CN" altLang="en-US"/>
              <a:t>一次封锁法</a:t>
            </a:r>
          </a:p>
        </p:txBody>
      </p:sp>
      <p:sp>
        <p:nvSpPr>
          <p:cNvPr id="162821" name="Rectangle 3"/>
          <p:cNvSpPr>
            <a:spLocks noGrp="1" noChangeArrowheads="1"/>
          </p:cNvSpPr>
          <p:nvPr>
            <p:ph idx="1"/>
          </p:nvPr>
        </p:nvSpPr>
        <p:spPr>
          <a:xfrm>
            <a:off x="457200" y="1600200"/>
            <a:ext cx="7772400" cy="4114800"/>
          </a:xfrm>
        </p:spPr>
        <p:txBody>
          <a:bodyPr/>
          <a:lstStyle/>
          <a:p>
            <a:pPr eaLnBrk="1" hangingPunct="1"/>
            <a:r>
              <a:rPr lang="zh-CN" altLang="en-US" sz="2800"/>
              <a:t>难于事先精确确定封锁对象</a:t>
            </a:r>
          </a:p>
          <a:p>
            <a:pPr lvl="1" eaLnBrk="1" hangingPunct="1">
              <a:lnSpc>
                <a:spcPct val="110000"/>
              </a:lnSpc>
            </a:pPr>
            <a:r>
              <a:rPr lang="zh-CN" altLang="en-US"/>
              <a:t>数据库中数据是不断变化的，原来不要求封锁的数据，在执行过程中可能会变成封锁对象，所以很难事先精确地确定每个事务所要封锁的数据对象</a:t>
            </a:r>
          </a:p>
          <a:p>
            <a:pPr lvl="1" eaLnBrk="1" hangingPunct="1">
              <a:lnSpc>
                <a:spcPct val="110000"/>
              </a:lnSpc>
            </a:pPr>
            <a:r>
              <a:rPr lang="zh-CN" altLang="en-US"/>
              <a:t>解决方法：将事务在执行过程中可能要封锁的数据对象全部加锁，这就进一步降低了并发度</a:t>
            </a:r>
            <a:r>
              <a:rPr lang="zh-CN" altLang="en-US" sz="2400"/>
              <a:t>。</a:t>
            </a:r>
          </a:p>
        </p:txBody>
      </p:sp>
    </p:spTree>
    <p:extLst>
      <p:ext uri="{BB962C8B-B14F-4D97-AF65-F5344CB8AC3E}">
        <p14:creationId xmlns:p14="http://schemas.microsoft.com/office/powerpoint/2010/main" val="195391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0F87B34-F170-4163-A417-18BFDF6D92A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73732" name="Rectangle 2"/>
          <p:cNvSpPr>
            <a:spLocks noGrp="1" noChangeArrowheads="1"/>
          </p:cNvSpPr>
          <p:nvPr>
            <p:ph type="title"/>
          </p:nvPr>
        </p:nvSpPr>
        <p:spPr>
          <a:xfrm>
            <a:off x="304800" y="228600"/>
            <a:ext cx="7793038" cy="769938"/>
          </a:xfrm>
        </p:spPr>
        <p:txBody>
          <a:bodyPr/>
          <a:lstStyle/>
          <a:p>
            <a:pPr eaLnBrk="1" hangingPunct="1"/>
            <a:r>
              <a:rPr lang="zh-CN" altLang="en-US"/>
              <a:t>基于锁的协议</a:t>
            </a:r>
          </a:p>
        </p:txBody>
      </p:sp>
      <p:sp>
        <p:nvSpPr>
          <p:cNvPr id="73733" name="Rectangle 3"/>
          <p:cNvSpPr>
            <a:spLocks noGrp="1" noChangeArrowheads="1"/>
          </p:cNvSpPr>
          <p:nvPr>
            <p:ph idx="1"/>
          </p:nvPr>
        </p:nvSpPr>
        <p:spPr>
          <a:xfrm>
            <a:off x="457200" y="1340768"/>
            <a:ext cx="8305800" cy="4784725"/>
          </a:xfrm>
        </p:spPr>
        <p:txBody>
          <a:bodyPr/>
          <a:lstStyle/>
          <a:p>
            <a:pPr eaLnBrk="1" hangingPunct="1">
              <a:spcBef>
                <a:spcPts val="1200"/>
              </a:spcBef>
            </a:pPr>
            <a:r>
              <a:rPr lang="zh-CN" altLang="en-US" sz="2800" dirty="0"/>
              <a:t>确保可串行化的方法之一是要求对数据项的访问以互斥的方式进行</a:t>
            </a:r>
          </a:p>
          <a:p>
            <a:pPr eaLnBrk="1" hangingPunct="1">
              <a:spcBef>
                <a:spcPts val="1200"/>
              </a:spcBef>
            </a:pPr>
            <a:r>
              <a:rPr lang="zh-CN" altLang="en-US" sz="2800" dirty="0"/>
              <a:t>封锁就是事务</a:t>
            </a:r>
            <a:r>
              <a:rPr lang="en-US" altLang="zh-CN" sz="2800" dirty="0"/>
              <a:t>T</a:t>
            </a:r>
            <a:r>
              <a:rPr lang="zh-CN" altLang="en-US" sz="2800" dirty="0"/>
              <a:t>在对某个数据对象</a:t>
            </a:r>
            <a:r>
              <a:rPr lang="en-US" altLang="zh-CN" sz="2800" dirty="0"/>
              <a:t>(</a:t>
            </a:r>
            <a:r>
              <a:rPr lang="zh-CN" altLang="en-US" sz="2800" dirty="0"/>
              <a:t>例如表、记录等</a:t>
            </a:r>
            <a:r>
              <a:rPr lang="en-US" altLang="zh-CN" sz="2800" dirty="0"/>
              <a:t>)</a:t>
            </a:r>
            <a:r>
              <a:rPr lang="zh-CN" altLang="en-US" sz="2800" dirty="0"/>
              <a:t>操作之前，先向系统发出请求，对其加锁</a:t>
            </a:r>
          </a:p>
          <a:p>
            <a:pPr eaLnBrk="1" hangingPunct="1">
              <a:spcBef>
                <a:spcPts val="1200"/>
              </a:spcBef>
            </a:pPr>
            <a:r>
              <a:rPr lang="zh-CN" altLang="en-US" sz="2800" dirty="0"/>
              <a:t>加锁后事务</a:t>
            </a:r>
            <a:r>
              <a:rPr lang="en-US" altLang="zh-CN" sz="2800" dirty="0"/>
              <a:t>T</a:t>
            </a:r>
            <a:r>
              <a:rPr lang="zh-CN" altLang="en-US" sz="2800" dirty="0"/>
              <a:t>就对该数据对象有了一定的控制，在事务</a:t>
            </a:r>
            <a:r>
              <a:rPr lang="en-US" altLang="zh-CN" sz="2800" dirty="0"/>
              <a:t>T</a:t>
            </a:r>
            <a:r>
              <a:rPr lang="zh-CN" altLang="en-US" sz="2800" dirty="0"/>
              <a:t>释放它的锁之前，其它的事务不能更新此数据对象。</a:t>
            </a:r>
          </a:p>
          <a:p>
            <a:pPr eaLnBrk="1" hangingPunct="1">
              <a:spcBef>
                <a:spcPts val="1200"/>
              </a:spcBef>
            </a:pPr>
            <a:r>
              <a:rPr lang="zh-CN" altLang="en-US" sz="2800" dirty="0"/>
              <a:t>封锁是实现并发控制的一个非常重要的技术</a:t>
            </a:r>
            <a:endParaRPr lang="en-US" altLang="zh-CN" sz="2800" dirty="0"/>
          </a:p>
          <a:p>
            <a:pPr eaLnBrk="1" hangingPunct="1">
              <a:spcBef>
                <a:spcPts val="1200"/>
              </a:spcBef>
            </a:pPr>
            <a:r>
              <a:rPr lang="zh-CN" altLang="en-US" sz="2800" dirty="0"/>
              <a:t>事务结束</a:t>
            </a:r>
            <a:r>
              <a:rPr lang="en-US" altLang="zh-CN" sz="2800" dirty="0"/>
              <a:t>(</a:t>
            </a:r>
            <a:r>
              <a:rPr lang="zh-CN" altLang="en-US" sz="2800" dirty="0"/>
              <a:t>以提交的方式结束或者以回滚的方式结束，均需要释放资源，包括释放封锁</a:t>
            </a:r>
            <a:r>
              <a:rPr lang="en-US" altLang="zh-CN" sz="2800" dirty="0"/>
              <a:t>)</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7A7723A-5116-4210-B32C-8881D75544B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3844" name="Rectangle 2"/>
          <p:cNvSpPr>
            <a:spLocks noGrp="1" noChangeArrowheads="1"/>
          </p:cNvSpPr>
          <p:nvPr>
            <p:ph type="title"/>
          </p:nvPr>
        </p:nvSpPr>
        <p:spPr>
          <a:xfrm>
            <a:off x="381000" y="304800"/>
            <a:ext cx="7793038" cy="693738"/>
          </a:xfrm>
        </p:spPr>
        <p:txBody>
          <a:bodyPr/>
          <a:lstStyle/>
          <a:p>
            <a:pPr eaLnBrk="1" hangingPunct="1"/>
            <a:r>
              <a:rPr lang="zh-CN" altLang="en-US"/>
              <a:t>顺序封锁法</a:t>
            </a:r>
          </a:p>
        </p:txBody>
      </p:sp>
      <p:sp>
        <p:nvSpPr>
          <p:cNvPr id="163845" name="Rectangle 3"/>
          <p:cNvSpPr>
            <a:spLocks noGrp="1" noChangeArrowheads="1"/>
          </p:cNvSpPr>
          <p:nvPr>
            <p:ph idx="1"/>
          </p:nvPr>
        </p:nvSpPr>
        <p:spPr>
          <a:xfrm>
            <a:off x="381000" y="1447800"/>
            <a:ext cx="7772400" cy="4114800"/>
          </a:xfrm>
        </p:spPr>
        <p:txBody>
          <a:bodyPr/>
          <a:lstStyle/>
          <a:p>
            <a:pPr eaLnBrk="1" hangingPunct="1">
              <a:lnSpc>
                <a:spcPct val="110000"/>
              </a:lnSpc>
            </a:pPr>
            <a:r>
              <a:rPr lang="zh-CN" altLang="en-US" sz="2800"/>
              <a:t>顺序封锁法是预先对数据对象规定一个封锁顺序，所有事务都按这个顺序实行封锁。</a:t>
            </a:r>
          </a:p>
          <a:p>
            <a:pPr eaLnBrk="1" hangingPunct="1">
              <a:lnSpc>
                <a:spcPct val="110000"/>
              </a:lnSpc>
            </a:pPr>
            <a:r>
              <a:rPr lang="zh-CN" altLang="en-US" sz="2800"/>
              <a:t>顺序封锁法存在的问题</a:t>
            </a:r>
          </a:p>
          <a:p>
            <a:pPr lvl="1" eaLnBrk="1" hangingPunct="1">
              <a:lnSpc>
                <a:spcPct val="110000"/>
              </a:lnSpc>
            </a:pPr>
            <a:r>
              <a:rPr lang="zh-CN" altLang="en-US"/>
              <a:t>维护成本高</a:t>
            </a:r>
          </a:p>
          <a:p>
            <a:pPr lvl="1" eaLnBrk="1" hangingPunct="1">
              <a:lnSpc>
                <a:spcPct val="110000"/>
              </a:lnSpc>
            </a:pPr>
            <a:r>
              <a:rPr lang="zh-CN" altLang="en-US"/>
              <a:t>数据库系统中可封锁的数据对象极其众多，并且随数据的插入、删除等操作而不断地变化，要维护这样极多而且变化的资源的封锁顺序非常困难，成本很高</a:t>
            </a:r>
            <a:endParaRPr lang="zh-CN" altLang="en-US" sz="3200"/>
          </a:p>
        </p:txBody>
      </p:sp>
    </p:spTree>
    <p:extLst>
      <p:ext uri="{BB962C8B-B14F-4D97-AF65-F5344CB8AC3E}">
        <p14:creationId xmlns:p14="http://schemas.microsoft.com/office/powerpoint/2010/main" val="157237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532A5F4-EBAA-43E8-A3D8-320EDBC71A0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4868" name="Rectangle 2"/>
          <p:cNvSpPr>
            <a:spLocks noGrp="1" noChangeArrowheads="1"/>
          </p:cNvSpPr>
          <p:nvPr>
            <p:ph type="title"/>
          </p:nvPr>
        </p:nvSpPr>
        <p:spPr>
          <a:xfrm>
            <a:off x="457200" y="381000"/>
            <a:ext cx="7793038" cy="693738"/>
          </a:xfrm>
        </p:spPr>
        <p:txBody>
          <a:bodyPr/>
          <a:lstStyle/>
          <a:p>
            <a:pPr eaLnBrk="1" hangingPunct="1"/>
            <a:r>
              <a:rPr lang="zh-CN" altLang="en-US"/>
              <a:t>顺序封锁法</a:t>
            </a:r>
          </a:p>
        </p:txBody>
      </p:sp>
      <p:sp>
        <p:nvSpPr>
          <p:cNvPr id="164869" name="Rectangle 3"/>
          <p:cNvSpPr>
            <a:spLocks noGrp="1" noChangeArrowheads="1"/>
          </p:cNvSpPr>
          <p:nvPr>
            <p:ph idx="1"/>
          </p:nvPr>
        </p:nvSpPr>
        <p:spPr>
          <a:xfrm>
            <a:off x="381000" y="1600200"/>
            <a:ext cx="8208963" cy="4114800"/>
          </a:xfrm>
        </p:spPr>
        <p:txBody>
          <a:bodyPr/>
          <a:lstStyle/>
          <a:p>
            <a:pPr lvl="1" eaLnBrk="1" hangingPunct="1">
              <a:spcBef>
                <a:spcPct val="40000"/>
              </a:spcBef>
            </a:pPr>
            <a:r>
              <a:rPr lang="zh-CN" altLang="en-US" dirty="0"/>
              <a:t>难于实现</a:t>
            </a:r>
          </a:p>
          <a:p>
            <a:pPr lvl="1" eaLnBrk="1" hangingPunct="1">
              <a:spcBef>
                <a:spcPct val="40000"/>
              </a:spcBef>
            </a:pPr>
            <a:r>
              <a:rPr lang="zh-CN" altLang="en-US" dirty="0"/>
              <a:t>事务的封锁请求可以随着事务的执行而动态地决定，很难事先确定每一个事务要封锁哪些对象，因此也就很难按规定的顺序去施加封锁。</a:t>
            </a:r>
          </a:p>
          <a:p>
            <a:pPr lvl="1" eaLnBrk="1" hangingPunct="1">
              <a:spcBef>
                <a:spcPct val="40000"/>
              </a:spcBef>
              <a:buFontTx/>
              <a:buNone/>
            </a:pPr>
            <a:r>
              <a:rPr lang="zh-CN" altLang="en-US" sz="2400" dirty="0"/>
              <a:t>   例：规定数据对象的封锁顺序为</a:t>
            </a:r>
            <a:r>
              <a:rPr lang="en-US" altLang="zh-CN" sz="2400" dirty="0"/>
              <a:t>A,B,C,D,E</a:t>
            </a:r>
            <a:r>
              <a:rPr lang="zh-CN" altLang="en-US" sz="2400" dirty="0"/>
              <a:t>。事务</a:t>
            </a:r>
            <a:r>
              <a:rPr lang="en-US" altLang="zh-CN" sz="2400" dirty="0"/>
              <a:t>T3</a:t>
            </a:r>
            <a:r>
              <a:rPr lang="zh-CN" altLang="en-US" sz="2400" dirty="0"/>
              <a:t>起初要求封锁数据对象</a:t>
            </a:r>
            <a:r>
              <a:rPr lang="en-US" altLang="zh-CN" sz="2400" dirty="0"/>
              <a:t>B,C,E</a:t>
            </a:r>
            <a:r>
              <a:rPr lang="zh-CN" altLang="en-US" sz="2400" dirty="0"/>
              <a:t>，但当它封锁了</a:t>
            </a:r>
            <a:r>
              <a:rPr lang="en-US" altLang="zh-CN" sz="2400" dirty="0"/>
              <a:t>B,C</a:t>
            </a:r>
            <a:r>
              <a:rPr lang="zh-CN" altLang="en-US" sz="2400" dirty="0"/>
              <a:t>后，才发现还需要封锁</a:t>
            </a:r>
            <a:r>
              <a:rPr lang="en-US" altLang="zh-CN" sz="2400" dirty="0"/>
              <a:t>A</a:t>
            </a:r>
            <a:r>
              <a:rPr lang="zh-CN" altLang="en-US" sz="2400" dirty="0"/>
              <a:t>，这样就破坏了封锁顺序</a:t>
            </a:r>
            <a:r>
              <a:rPr lang="en-US" altLang="zh-CN" sz="2400" dirty="0"/>
              <a:t>.</a:t>
            </a:r>
          </a:p>
          <a:p>
            <a:pPr lvl="2" eaLnBrk="1" hangingPunct="1">
              <a:lnSpc>
                <a:spcPct val="120000"/>
              </a:lnSpc>
            </a:pPr>
            <a:endParaRPr lang="en-US" altLang="zh-CN" dirty="0"/>
          </a:p>
        </p:txBody>
      </p:sp>
    </p:spTree>
    <p:extLst>
      <p:ext uri="{BB962C8B-B14F-4D97-AF65-F5344CB8AC3E}">
        <p14:creationId xmlns:p14="http://schemas.microsoft.com/office/powerpoint/2010/main" val="30328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B92B6E64-950C-4DFD-A958-6BA853ABE5C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5892" name="Rectangle 2"/>
          <p:cNvSpPr>
            <a:spLocks noGrp="1" noChangeArrowheads="1"/>
          </p:cNvSpPr>
          <p:nvPr>
            <p:ph type="title"/>
          </p:nvPr>
        </p:nvSpPr>
        <p:spPr/>
        <p:txBody>
          <a:bodyPr/>
          <a:lstStyle/>
          <a:p>
            <a:pPr eaLnBrk="1" hangingPunct="1"/>
            <a:r>
              <a:rPr lang="zh-CN" altLang="en-US"/>
              <a:t>抢占与事务回滚</a:t>
            </a:r>
          </a:p>
        </p:txBody>
      </p:sp>
      <p:sp>
        <p:nvSpPr>
          <p:cNvPr id="165893" name="Rectangle 3"/>
          <p:cNvSpPr>
            <a:spLocks noGrp="1" noChangeArrowheads="1"/>
          </p:cNvSpPr>
          <p:nvPr>
            <p:ph idx="1"/>
          </p:nvPr>
        </p:nvSpPr>
        <p:spPr/>
        <p:txBody>
          <a:bodyPr/>
          <a:lstStyle/>
          <a:p>
            <a:pPr eaLnBrk="1" hangingPunct="1">
              <a:lnSpc>
                <a:spcPct val="150000"/>
              </a:lnSpc>
              <a:spcBef>
                <a:spcPts val="1200"/>
              </a:spcBef>
            </a:pPr>
            <a:r>
              <a:rPr lang="zh-CN" altLang="en-US" sz="3200" dirty="0"/>
              <a:t>在抢占机制中，当事务</a:t>
            </a:r>
            <a:r>
              <a:rPr lang="en-US" altLang="zh-CN" sz="3200" dirty="0" err="1"/>
              <a:t>T</a:t>
            </a:r>
            <a:r>
              <a:rPr lang="en-US" altLang="zh-CN" sz="3200" baseline="-25000" dirty="0" err="1"/>
              <a:t>i</a:t>
            </a:r>
            <a:r>
              <a:rPr lang="zh-CN" altLang="en-US" sz="3200" dirty="0"/>
              <a:t>所申请的锁被事务</a:t>
            </a:r>
            <a:r>
              <a:rPr lang="en-US" altLang="zh-CN" sz="3200" dirty="0" err="1"/>
              <a:t>T</a:t>
            </a:r>
            <a:r>
              <a:rPr lang="en-US" altLang="zh-CN" sz="3200" baseline="-25000" dirty="0" err="1"/>
              <a:t>j</a:t>
            </a:r>
            <a:r>
              <a:rPr lang="zh-CN" altLang="en-US" sz="3200" dirty="0"/>
              <a:t>所持有时，授予</a:t>
            </a:r>
            <a:r>
              <a:rPr lang="en-US" altLang="zh-CN" sz="3200" dirty="0" err="1"/>
              <a:t>T</a:t>
            </a:r>
            <a:r>
              <a:rPr lang="en-US" altLang="zh-CN" sz="3200" baseline="-25000" dirty="0" err="1"/>
              <a:t>j</a:t>
            </a:r>
            <a:r>
              <a:rPr lang="zh-CN" altLang="en-US" sz="3200" dirty="0"/>
              <a:t>的锁可能通过回滚事务</a:t>
            </a:r>
            <a:r>
              <a:rPr lang="en-US" altLang="zh-CN" sz="3200" dirty="0" err="1"/>
              <a:t>T</a:t>
            </a:r>
            <a:r>
              <a:rPr lang="en-US" altLang="zh-CN" sz="3200" baseline="-25000" dirty="0" err="1"/>
              <a:t>j</a:t>
            </a:r>
            <a:r>
              <a:rPr lang="zh-CN" altLang="en-US" sz="3200" dirty="0"/>
              <a:t>被抢占，并将锁授予</a:t>
            </a:r>
            <a:r>
              <a:rPr lang="en-US" altLang="zh-CN" sz="3200" dirty="0" err="1"/>
              <a:t>T</a:t>
            </a:r>
            <a:r>
              <a:rPr lang="en-US" altLang="zh-CN" sz="3200" baseline="-25000" dirty="0" err="1"/>
              <a:t>i</a:t>
            </a:r>
            <a:endParaRPr lang="en-US" altLang="zh-CN" sz="3200" baseline="-25000" dirty="0"/>
          </a:p>
          <a:p>
            <a:pPr eaLnBrk="1" hangingPunct="1">
              <a:lnSpc>
                <a:spcPct val="150000"/>
              </a:lnSpc>
              <a:spcBef>
                <a:spcPts val="1200"/>
              </a:spcBef>
            </a:pPr>
            <a:r>
              <a:rPr lang="zh-CN" altLang="en-US" sz="3200" dirty="0"/>
              <a:t>通过事务的时间戳确定事务等待还是回滚，</a:t>
            </a:r>
            <a:r>
              <a:rPr lang="zh-CN" altLang="en-US" sz="3200" dirty="0">
                <a:solidFill>
                  <a:srgbClr val="FF0000"/>
                </a:solidFill>
              </a:rPr>
              <a:t>事务重启时，保持原有的时间戳</a:t>
            </a:r>
          </a:p>
        </p:txBody>
      </p:sp>
    </p:spTree>
    <p:extLst>
      <p:ext uri="{BB962C8B-B14F-4D97-AF65-F5344CB8AC3E}">
        <p14:creationId xmlns:p14="http://schemas.microsoft.com/office/powerpoint/2010/main" val="3310448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6B2F5C7-8E0A-4C5C-9A62-D46F562F9CC7}"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6916" name="Rectangle 2"/>
          <p:cNvSpPr>
            <a:spLocks noGrp="1" noChangeArrowheads="1"/>
          </p:cNvSpPr>
          <p:nvPr>
            <p:ph type="title"/>
          </p:nvPr>
        </p:nvSpPr>
        <p:spPr/>
        <p:txBody>
          <a:bodyPr/>
          <a:lstStyle/>
          <a:p>
            <a:pPr eaLnBrk="1" hangingPunct="1"/>
            <a:r>
              <a:rPr lang="zh-CN" altLang="en-US"/>
              <a:t>抢占与事务回滚</a:t>
            </a:r>
          </a:p>
        </p:txBody>
      </p:sp>
      <p:sp>
        <p:nvSpPr>
          <p:cNvPr id="166917" name="Rectangle 3"/>
          <p:cNvSpPr>
            <a:spLocks noGrp="1" noChangeArrowheads="1"/>
          </p:cNvSpPr>
          <p:nvPr>
            <p:ph idx="1"/>
          </p:nvPr>
        </p:nvSpPr>
        <p:spPr>
          <a:xfrm>
            <a:off x="685800" y="1340768"/>
            <a:ext cx="7772400" cy="4876800"/>
          </a:xfrm>
        </p:spPr>
        <p:txBody>
          <a:bodyPr/>
          <a:lstStyle/>
          <a:p>
            <a:pPr eaLnBrk="1" hangingPunct="1">
              <a:spcBef>
                <a:spcPts val="1800"/>
              </a:spcBef>
            </a:pPr>
            <a:r>
              <a:rPr lang="en-US" altLang="zh-CN" dirty="0"/>
              <a:t>Wait-die(</a:t>
            </a:r>
            <a:r>
              <a:rPr lang="zh-CN" altLang="en-US" dirty="0"/>
              <a:t>非抢占技术</a:t>
            </a:r>
            <a:r>
              <a:rPr lang="en-US" altLang="zh-CN" dirty="0"/>
              <a:t>)</a:t>
            </a:r>
            <a:r>
              <a:rPr lang="zh-CN" altLang="en-US" dirty="0"/>
              <a:t>：当事务</a:t>
            </a:r>
            <a:r>
              <a:rPr lang="en-US" altLang="zh-CN" dirty="0" err="1"/>
              <a:t>T</a:t>
            </a:r>
            <a:r>
              <a:rPr lang="en-US" altLang="zh-CN" baseline="-25000" dirty="0" err="1"/>
              <a:t>i</a:t>
            </a:r>
            <a:r>
              <a:rPr lang="zh-CN" altLang="en-US" dirty="0"/>
              <a:t>申请的数据项当前被事务</a:t>
            </a:r>
            <a:r>
              <a:rPr lang="en-US" altLang="zh-CN" dirty="0" err="1"/>
              <a:t>T</a:t>
            </a:r>
            <a:r>
              <a:rPr lang="en-US" altLang="zh-CN" baseline="-25000" dirty="0" err="1"/>
              <a:t>j</a:t>
            </a:r>
            <a:r>
              <a:rPr lang="zh-CN" altLang="en-US" dirty="0"/>
              <a:t>持有时，仅当</a:t>
            </a:r>
            <a:r>
              <a:rPr lang="en-US" altLang="zh-CN" dirty="0" err="1"/>
              <a:t>T</a:t>
            </a:r>
            <a:r>
              <a:rPr lang="en-US" altLang="zh-CN" baseline="-25000" dirty="0" err="1"/>
              <a:t>i</a:t>
            </a:r>
            <a:r>
              <a:rPr lang="zh-CN" altLang="en-US" dirty="0"/>
              <a:t>的时间戳小于</a:t>
            </a:r>
            <a:r>
              <a:rPr lang="en-US" altLang="zh-CN" dirty="0" err="1"/>
              <a:t>T</a:t>
            </a:r>
            <a:r>
              <a:rPr lang="en-US" altLang="zh-CN" baseline="-25000" dirty="0" err="1"/>
              <a:t>j</a:t>
            </a:r>
            <a:r>
              <a:rPr lang="zh-CN" altLang="en-US" dirty="0"/>
              <a:t>的时间戳时，允许</a:t>
            </a:r>
            <a:r>
              <a:rPr lang="en-US" altLang="zh-CN" dirty="0" err="1"/>
              <a:t>T</a:t>
            </a:r>
            <a:r>
              <a:rPr lang="en-US" altLang="zh-CN" baseline="-25000" dirty="0" err="1"/>
              <a:t>i</a:t>
            </a:r>
            <a:r>
              <a:rPr lang="zh-CN" altLang="en-US" dirty="0"/>
              <a:t>等待，否则</a:t>
            </a:r>
            <a:r>
              <a:rPr lang="en-US" altLang="zh-CN" dirty="0" err="1"/>
              <a:t>T</a:t>
            </a:r>
            <a:r>
              <a:rPr lang="en-US" altLang="zh-CN" baseline="-25000" dirty="0" err="1"/>
              <a:t>i</a:t>
            </a:r>
            <a:r>
              <a:rPr lang="zh-CN" altLang="en-US" dirty="0"/>
              <a:t>回滚</a:t>
            </a:r>
          </a:p>
          <a:p>
            <a:pPr eaLnBrk="1" hangingPunct="1">
              <a:spcBef>
                <a:spcPts val="1800"/>
              </a:spcBef>
            </a:pPr>
            <a:r>
              <a:rPr lang="en-US" altLang="zh-CN" dirty="0"/>
              <a:t>Wound-die (</a:t>
            </a:r>
            <a:r>
              <a:rPr lang="zh-CN" altLang="en-US" dirty="0"/>
              <a:t>抢占技术</a:t>
            </a:r>
            <a:r>
              <a:rPr lang="en-US" altLang="zh-CN" dirty="0"/>
              <a:t>) </a:t>
            </a:r>
            <a:r>
              <a:rPr lang="zh-CN" altLang="en-US" dirty="0"/>
              <a:t>：当事务</a:t>
            </a:r>
            <a:r>
              <a:rPr lang="en-US" altLang="zh-CN" dirty="0" err="1"/>
              <a:t>T</a:t>
            </a:r>
            <a:r>
              <a:rPr lang="en-US" altLang="zh-CN" baseline="-25000" dirty="0" err="1"/>
              <a:t>i</a:t>
            </a:r>
            <a:r>
              <a:rPr lang="zh-CN" altLang="en-US" dirty="0"/>
              <a:t>申请的数据项当前被事务</a:t>
            </a:r>
            <a:r>
              <a:rPr lang="en-US" altLang="zh-CN" dirty="0" err="1"/>
              <a:t>T</a:t>
            </a:r>
            <a:r>
              <a:rPr lang="en-US" altLang="zh-CN" baseline="-25000" dirty="0" err="1"/>
              <a:t>j</a:t>
            </a:r>
            <a:r>
              <a:rPr lang="zh-CN" altLang="en-US" dirty="0"/>
              <a:t>持有时，仅当</a:t>
            </a:r>
            <a:r>
              <a:rPr lang="en-US" altLang="zh-CN" dirty="0" err="1"/>
              <a:t>T</a:t>
            </a:r>
            <a:r>
              <a:rPr lang="en-US" altLang="zh-CN" baseline="-25000" dirty="0" err="1"/>
              <a:t>i</a:t>
            </a:r>
            <a:r>
              <a:rPr lang="zh-CN" altLang="en-US" dirty="0"/>
              <a:t>的时间戳大于</a:t>
            </a:r>
            <a:r>
              <a:rPr lang="en-US" altLang="zh-CN" dirty="0" err="1"/>
              <a:t>T</a:t>
            </a:r>
            <a:r>
              <a:rPr lang="en-US" altLang="zh-CN" baseline="-25000" dirty="0" err="1"/>
              <a:t>j</a:t>
            </a:r>
            <a:r>
              <a:rPr lang="zh-CN" altLang="en-US" dirty="0"/>
              <a:t>的时间戳时，允许</a:t>
            </a:r>
            <a:r>
              <a:rPr lang="en-US" altLang="zh-CN" dirty="0" err="1"/>
              <a:t>T</a:t>
            </a:r>
            <a:r>
              <a:rPr lang="en-US" altLang="zh-CN" baseline="-25000" dirty="0" err="1"/>
              <a:t>i</a:t>
            </a:r>
            <a:r>
              <a:rPr lang="zh-CN" altLang="en-US" dirty="0"/>
              <a:t>等待，否则</a:t>
            </a:r>
            <a:r>
              <a:rPr lang="en-US" altLang="zh-CN" dirty="0" err="1"/>
              <a:t>T</a:t>
            </a:r>
            <a:r>
              <a:rPr lang="en-US" altLang="zh-CN" baseline="-25000" dirty="0" err="1"/>
              <a:t>j</a:t>
            </a:r>
            <a:r>
              <a:rPr lang="zh-CN" altLang="en-US" dirty="0"/>
              <a:t>回滚</a:t>
            </a:r>
          </a:p>
          <a:p>
            <a:pPr eaLnBrk="1" hangingPunct="1">
              <a:spcBef>
                <a:spcPts val="1800"/>
              </a:spcBef>
            </a:pPr>
            <a:endParaRPr lang="en-US" altLang="zh-CN" dirty="0"/>
          </a:p>
        </p:txBody>
      </p:sp>
    </p:spTree>
    <p:extLst>
      <p:ext uri="{BB962C8B-B14F-4D97-AF65-F5344CB8AC3E}">
        <p14:creationId xmlns:p14="http://schemas.microsoft.com/office/powerpoint/2010/main" val="2512914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DD16939-7E41-43D4-957B-030E59EC518C}"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7940" name="Rectangle 2"/>
          <p:cNvSpPr>
            <a:spLocks noGrp="1" noChangeArrowheads="1"/>
          </p:cNvSpPr>
          <p:nvPr>
            <p:ph type="title"/>
          </p:nvPr>
        </p:nvSpPr>
        <p:spPr/>
        <p:txBody>
          <a:bodyPr/>
          <a:lstStyle/>
          <a:p>
            <a:pPr eaLnBrk="1" hangingPunct="1"/>
            <a:r>
              <a:rPr lang="zh-CN" altLang="en-US"/>
              <a:t>抢占与事务回滚</a:t>
            </a:r>
          </a:p>
        </p:txBody>
      </p:sp>
      <p:sp>
        <p:nvSpPr>
          <p:cNvPr id="167941" name="Rectangle 3"/>
          <p:cNvSpPr>
            <a:spLocks noGrp="1" noChangeArrowheads="1"/>
          </p:cNvSpPr>
          <p:nvPr>
            <p:ph idx="1"/>
          </p:nvPr>
        </p:nvSpPr>
        <p:spPr/>
        <p:txBody>
          <a:bodyPr/>
          <a:lstStyle/>
          <a:p>
            <a:pPr eaLnBrk="1" hangingPunct="1">
              <a:lnSpc>
                <a:spcPct val="150000"/>
              </a:lnSpc>
              <a:spcBef>
                <a:spcPts val="0"/>
              </a:spcBef>
            </a:pPr>
            <a:r>
              <a:rPr lang="zh-CN" altLang="en-US" dirty="0"/>
              <a:t>上述两种机制均避免</a:t>
            </a:r>
            <a:r>
              <a:rPr lang="zh-CN" altLang="en-US" dirty="0">
                <a:latin typeface="Times New Roman" panose="02020603050405020304" pitchFamily="18" charset="0"/>
              </a:rPr>
              <a:t>“</a:t>
            </a:r>
            <a:r>
              <a:rPr lang="zh-CN" altLang="en-US" dirty="0"/>
              <a:t>饿死</a:t>
            </a:r>
            <a:r>
              <a:rPr lang="zh-CN" altLang="en-US" dirty="0">
                <a:latin typeface="Times New Roman" panose="02020603050405020304" pitchFamily="18" charset="0"/>
              </a:rPr>
              <a:t>”</a:t>
            </a:r>
            <a:r>
              <a:rPr lang="zh-CN" altLang="en-US" dirty="0"/>
              <a:t>：任何时候均存在一个时间戳最小的事务。在这两种机制中，这个事务都不允许回滚。由于时间戳总是增长，并且回滚后再重启的事务不被赋予新的时间戳，被回滚的事务最终变成最小时间戳事务，从而不会再次回滚</a:t>
            </a:r>
          </a:p>
        </p:txBody>
      </p:sp>
    </p:spTree>
    <p:extLst>
      <p:ext uri="{BB962C8B-B14F-4D97-AF65-F5344CB8AC3E}">
        <p14:creationId xmlns:p14="http://schemas.microsoft.com/office/powerpoint/2010/main" val="1287397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030A81D-53CA-411F-A236-EFB3696105BB}"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8964" name="Rectangle 2"/>
          <p:cNvSpPr>
            <a:spLocks noGrp="1" noChangeArrowheads="1"/>
          </p:cNvSpPr>
          <p:nvPr>
            <p:ph type="title"/>
          </p:nvPr>
        </p:nvSpPr>
        <p:spPr/>
        <p:txBody>
          <a:bodyPr/>
          <a:lstStyle/>
          <a:p>
            <a:pPr eaLnBrk="1" hangingPunct="1"/>
            <a:r>
              <a:rPr lang="zh-CN" altLang="en-US"/>
              <a:t>抢占与事务回滚</a:t>
            </a:r>
          </a:p>
        </p:txBody>
      </p:sp>
      <p:sp>
        <p:nvSpPr>
          <p:cNvPr id="168965" name="Rectangle 3"/>
          <p:cNvSpPr>
            <a:spLocks noGrp="1" noChangeArrowheads="1"/>
          </p:cNvSpPr>
          <p:nvPr>
            <p:ph idx="1"/>
          </p:nvPr>
        </p:nvSpPr>
        <p:spPr/>
        <p:txBody>
          <a:bodyPr/>
          <a:lstStyle/>
          <a:p>
            <a:pPr eaLnBrk="1" hangingPunct="1"/>
            <a:r>
              <a:rPr lang="zh-CN" altLang="en-US" sz="2800" dirty="0"/>
              <a:t>在</a:t>
            </a:r>
            <a:r>
              <a:rPr lang="en-US" altLang="zh-CN" sz="2800" dirty="0"/>
              <a:t>wait-die</a:t>
            </a:r>
            <a:r>
              <a:rPr lang="zh-CN" altLang="en-US" sz="2800" dirty="0"/>
              <a:t>机制中，较老的事务必须等待较新的事务释放它所持有的数据项。因此，事务越老，越要等待。在</a:t>
            </a:r>
            <a:r>
              <a:rPr lang="en-US" altLang="zh-CN" sz="2800" dirty="0"/>
              <a:t>wound-die</a:t>
            </a:r>
            <a:r>
              <a:rPr lang="zh-CN" altLang="en-US" sz="2800" dirty="0"/>
              <a:t>机制中，老的事务从不等待</a:t>
            </a:r>
          </a:p>
          <a:p>
            <a:pPr eaLnBrk="1" hangingPunct="1"/>
            <a:r>
              <a:rPr lang="zh-CN" altLang="en-US" sz="2800" dirty="0"/>
              <a:t>在</a:t>
            </a:r>
            <a:r>
              <a:rPr lang="en-US" altLang="zh-CN" sz="2800" dirty="0"/>
              <a:t>wait-die</a:t>
            </a:r>
            <a:r>
              <a:rPr lang="zh-CN" altLang="en-US" sz="2800" dirty="0"/>
              <a:t>机制中，如果事务</a:t>
            </a:r>
            <a:r>
              <a:rPr lang="en-US" altLang="zh-CN" sz="2800" dirty="0" err="1"/>
              <a:t>T</a:t>
            </a:r>
            <a:r>
              <a:rPr lang="en-US" altLang="zh-CN" sz="2800" baseline="-25000" dirty="0" err="1"/>
              <a:t>i</a:t>
            </a:r>
            <a:r>
              <a:rPr lang="zh-CN" altLang="en-US" sz="2800" dirty="0"/>
              <a:t>由于申请的数据项当前被</a:t>
            </a:r>
            <a:r>
              <a:rPr lang="en-US" altLang="zh-CN" sz="2800" dirty="0" err="1"/>
              <a:t>T</a:t>
            </a:r>
            <a:r>
              <a:rPr lang="en-US" altLang="zh-CN" sz="2800" baseline="-25000" dirty="0" err="1"/>
              <a:t>j</a:t>
            </a:r>
            <a:r>
              <a:rPr lang="zh-CN" altLang="en-US" sz="2800" dirty="0"/>
              <a:t>持有而死亡并回滚，则当事务</a:t>
            </a:r>
            <a:r>
              <a:rPr lang="en-US" altLang="zh-CN" sz="2800" dirty="0" err="1"/>
              <a:t>T</a:t>
            </a:r>
            <a:r>
              <a:rPr lang="en-US" altLang="zh-CN" sz="2800" baseline="-25000" dirty="0" err="1"/>
              <a:t>i</a:t>
            </a:r>
            <a:r>
              <a:rPr lang="zh-CN" altLang="en-US" sz="2800" dirty="0"/>
              <a:t>重启时，它可能重新发出相同的申请序列。如果该数据项仍被</a:t>
            </a:r>
            <a:r>
              <a:rPr lang="en-US" altLang="zh-CN" sz="2800" dirty="0" err="1"/>
              <a:t>T</a:t>
            </a:r>
            <a:r>
              <a:rPr lang="en-US" altLang="zh-CN" sz="2800" baseline="-25000" dirty="0" err="1"/>
              <a:t>j</a:t>
            </a:r>
            <a:r>
              <a:rPr lang="zh-CN" altLang="en-US" sz="2800" dirty="0"/>
              <a:t>持有，则</a:t>
            </a:r>
            <a:r>
              <a:rPr lang="en-US" altLang="zh-CN" sz="2800" dirty="0" err="1"/>
              <a:t>T</a:t>
            </a:r>
            <a:r>
              <a:rPr lang="en-US" altLang="zh-CN" sz="2800" baseline="-25000" dirty="0" err="1"/>
              <a:t>i</a:t>
            </a:r>
            <a:r>
              <a:rPr lang="zh-CN" altLang="en-US" sz="2800" dirty="0"/>
              <a:t>将再度死亡。所以，在</a:t>
            </a:r>
            <a:r>
              <a:rPr lang="en-US" altLang="zh-CN" sz="2800" dirty="0"/>
              <a:t>wound-die</a:t>
            </a:r>
            <a:r>
              <a:rPr lang="zh-CN" altLang="en-US" sz="2800" dirty="0"/>
              <a:t>机制中，回滚可能较少。</a:t>
            </a:r>
          </a:p>
          <a:p>
            <a:pPr eaLnBrk="1" hangingPunct="1"/>
            <a:r>
              <a:rPr lang="zh-CN" altLang="en-US" sz="2800" dirty="0"/>
              <a:t>二者的共同问题是：发生不必要的回滚</a:t>
            </a:r>
          </a:p>
        </p:txBody>
      </p:sp>
    </p:spTree>
    <p:extLst>
      <p:ext uri="{BB962C8B-B14F-4D97-AF65-F5344CB8AC3E}">
        <p14:creationId xmlns:p14="http://schemas.microsoft.com/office/powerpoint/2010/main" val="85003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1887F8E-0781-469C-9BA1-CE75468B364A}"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69988" name="Rectangle 2"/>
          <p:cNvSpPr>
            <a:spLocks noGrp="1" noChangeArrowheads="1"/>
          </p:cNvSpPr>
          <p:nvPr>
            <p:ph type="title"/>
          </p:nvPr>
        </p:nvSpPr>
        <p:spPr>
          <a:xfrm>
            <a:off x="381000" y="381000"/>
            <a:ext cx="7793038" cy="693738"/>
          </a:xfrm>
        </p:spPr>
        <p:txBody>
          <a:bodyPr/>
          <a:lstStyle/>
          <a:p>
            <a:pPr eaLnBrk="1" hangingPunct="1"/>
            <a:r>
              <a:rPr lang="zh-CN" altLang="en-US"/>
              <a:t>死锁的预防</a:t>
            </a:r>
          </a:p>
        </p:txBody>
      </p:sp>
      <p:sp>
        <p:nvSpPr>
          <p:cNvPr id="169989" name="Rectangle 3"/>
          <p:cNvSpPr>
            <a:spLocks noGrp="1" noChangeArrowheads="1"/>
          </p:cNvSpPr>
          <p:nvPr>
            <p:ph idx="1"/>
          </p:nvPr>
        </p:nvSpPr>
        <p:spPr>
          <a:xfrm>
            <a:off x="457200" y="1340768"/>
            <a:ext cx="7772400" cy="4114800"/>
          </a:xfrm>
        </p:spPr>
        <p:txBody>
          <a:bodyPr/>
          <a:lstStyle/>
          <a:p>
            <a:pPr eaLnBrk="1" hangingPunct="1">
              <a:lnSpc>
                <a:spcPct val="140000"/>
              </a:lnSpc>
            </a:pPr>
            <a:r>
              <a:rPr lang="zh-CN" altLang="en-US" dirty="0"/>
              <a:t>结论</a:t>
            </a:r>
          </a:p>
          <a:p>
            <a:pPr lvl="1" eaLnBrk="1" hangingPunct="1">
              <a:lnSpc>
                <a:spcPct val="140000"/>
              </a:lnSpc>
            </a:pPr>
            <a:r>
              <a:rPr lang="zh-CN" altLang="en-US" dirty="0"/>
              <a:t>在操作系统中广为采用的预防死锁的策略并不很适合数据库的特点</a:t>
            </a:r>
          </a:p>
          <a:p>
            <a:pPr lvl="1" eaLnBrk="1" hangingPunct="1">
              <a:lnSpc>
                <a:spcPct val="140000"/>
              </a:lnSpc>
              <a:spcBef>
                <a:spcPct val="80000"/>
              </a:spcBef>
            </a:pPr>
            <a:r>
              <a:rPr lang="en-US" altLang="zh-CN" dirty="0"/>
              <a:t>DBMS</a:t>
            </a:r>
            <a:r>
              <a:rPr lang="zh-CN" altLang="en-US" dirty="0"/>
              <a:t>在解决死锁的问题上更普遍采用的是诊断并解除死锁的方法</a:t>
            </a:r>
          </a:p>
        </p:txBody>
      </p:sp>
    </p:spTree>
    <p:extLst>
      <p:ext uri="{BB962C8B-B14F-4D97-AF65-F5344CB8AC3E}">
        <p14:creationId xmlns:p14="http://schemas.microsoft.com/office/powerpoint/2010/main" val="2293392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80B9380-A1A2-4C78-AA94-110C6A428DA7}"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71012" name="Rectangle 2"/>
          <p:cNvSpPr>
            <a:spLocks noGrp="1" noChangeArrowheads="1"/>
          </p:cNvSpPr>
          <p:nvPr>
            <p:ph type="title"/>
          </p:nvPr>
        </p:nvSpPr>
        <p:spPr>
          <a:xfrm>
            <a:off x="457200" y="381000"/>
            <a:ext cx="7793038" cy="693738"/>
          </a:xfrm>
        </p:spPr>
        <p:txBody>
          <a:bodyPr/>
          <a:lstStyle/>
          <a:p>
            <a:pPr eaLnBrk="1" hangingPunct="1"/>
            <a:r>
              <a:rPr lang="zh-CN" altLang="en-US"/>
              <a:t>死锁检测</a:t>
            </a:r>
          </a:p>
        </p:txBody>
      </p:sp>
      <p:sp>
        <p:nvSpPr>
          <p:cNvPr id="171013" name="Rectangle 3"/>
          <p:cNvSpPr>
            <a:spLocks noGrp="1" noChangeArrowheads="1"/>
          </p:cNvSpPr>
          <p:nvPr>
            <p:ph idx="1"/>
          </p:nvPr>
        </p:nvSpPr>
        <p:spPr>
          <a:xfrm>
            <a:off x="611188" y="1268760"/>
            <a:ext cx="7772400" cy="4114800"/>
          </a:xfrm>
        </p:spPr>
        <p:txBody>
          <a:bodyPr/>
          <a:lstStyle/>
          <a:p>
            <a:pPr eaLnBrk="1" hangingPunct="1">
              <a:lnSpc>
                <a:spcPct val="150000"/>
              </a:lnSpc>
            </a:pPr>
            <a:r>
              <a:rPr lang="zh-CN" altLang="en-US" dirty="0"/>
              <a:t>允许死锁发生</a:t>
            </a:r>
          </a:p>
          <a:p>
            <a:pPr eaLnBrk="1" hangingPunct="1">
              <a:lnSpc>
                <a:spcPct val="150000"/>
              </a:lnSpc>
            </a:pPr>
            <a:r>
              <a:rPr lang="zh-CN" altLang="en-US" dirty="0"/>
              <a:t>解除死锁</a:t>
            </a:r>
          </a:p>
          <a:p>
            <a:pPr lvl="1" eaLnBrk="1" hangingPunct="1">
              <a:lnSpc>
                <a:spcPct val="150000"/>
              </a:lnSpc>
            </a:pPr>
            <a:r>
              <a:rPr lang="zh-CN" altLang="en-US" dirty="0"/>
              <a:t>由</a:t>
            </a:r>
            <a:r>
              <a:rPr lang="en-US" altLang="zh-CN" dirty="0"/>
              <a:t>DBMS</a:t>
            </a:r>
            <a:r>
              <a:rPr lang="zh-CN" altLang="en-US" dirty="0"/>
              <a:t>的并发控制子系统定期检测系统中是否存在死锁</a:t>
            </a:r>
          </a:p>
          <a:p>
            <a:pPr lvl="1" eaLnBrk="1" hangingPunct="1">
              <a:lnSpc>
                <a:spcPct val="150000"/>
              </a:lnSpc>
            </a:pPr>
            <a:r>
              <a:rPr lang="zh-CN" altLang="en-US" dirty="0"/>
              <a:t>一旦检测到死锁，就要设法解除</a:t>
            </a:r>
            <a:endParaRPr lang="zh-CN" altLang="en-US" sz="3200" dirty="0"/>
          </a:p>
          <a:p>
            <a:pPr eaLnBrk="1" hangingPunct="1"/>
            <a:endParaRPr lang="en-US" altLang="zh-CN" sz="3600" dirty="0"/>
          </a:p>
        </p:txBody>
      </p:sp>
    </p:spTree>
    <p:extLst>
      <p:ext uri="{BB962C8B-B14F-4D97-AF65-F5344CB8AC3E}">
        <p14:creationId xmlns:p14="http://schemas.microsoft.com/office/powerpoint/2010/main" val="1221653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E222A38-3167-4DD3-B6A4-5A9710C9801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98308" name="Rectangle 2"/>
          <p:cNvSpPr>
            <a:spLocks noGrp="1" noChangeArrowheads="1"/>
          </p:cNvSpPr>
          <p:nvPr>
            <p:ph type="title"/>
          </p:nvPr>
        </p:nvSpPr>
        <p:spPr>
          <a:xfrm>
            <a:off x="381000" y="228600"/>
            <a:ext cx="7793038" cy="846138"/>
          </a:xfrm>
        </p:spPr>
        <p:txBody>
          <a:bodyPr/>
          <a:lstStyle/>
          <a:p>
            <a:pPr eaLnBrk="1" hangingPunct="1">
              <a:defRPr/>
            </a:pPr>
            <a:r>
              <a:rPr kumimoji="1" lang="zh-CN" altLang="en-US" dirty="0">
                <a:solidFill>
                  <a:schemeClr val="accent6">
                    <a:lumMod val="75000"/>
                  </a:schemeClr>
                </a:solidFill>
              </a:rPr>
              <a:t>检测死锁：超时法</a:t>
            </a:r>
          </a:p>
        </p:txBody>
      </p:sp>
      <p:sp>
        <p:nvSpPr>
          <p:cNvPr id="172037" name="Rectangle 3"/>
          <p:cNvSpPr>
            <a:spLocks noGrp="1" noChangeArrowheads="1"/>
          </p:cNvSpPr>
          <p:nvPr>
            <p:ph idx="1"/>
          </p:nvPr>
        </p:nvSpPr>
        <p:spPr>
          <a:xfrm>
            <a:off x="533400" y="1412875"/>
            <a:ext cx="7772400" cy="4114800"/>
          </a:xfrm>
        </p:spPr>
        <p:txBody>
          <a:bodyPr/>
          <a:lstStyle/>
          <a:p>
            <a:pPr eaLnBrk="1" hangingPunct="1">
              <a:lnSpc>
                <a:spcPct val="90000"/>
              </a:lnSpc>
            </a:pPr>
            <a:r>
              <a:rPr lang="zh-CN" altLang="en-US" sz="3600"/>
              <a:t>如果一个事务的等待时间超过了规定的时限，就认为发生了死锁</a:t>
            </a:r>
          </a:p>
          <a:p>
            <a:pPr eaLnBrk="1" hangingPunct="1">
              <a:lnSpc>
                <a:spcPct val="90000"/>
              </a:lnSpc>
            </a:pPr>
            <a:r>
              <a:rPr lang="zh-CN" altLang="en-US" sz="3600"/>
              <a:t>优点：实现简单</a:t>
            </a:r>
          </a:p>
          <a:p>
            <a:pPr eaLnBrk="1" hangingPunct="1">
              <a:lnSpc>
                <a:spcPct val="90000"/>
              </a:lnSpc>
            </a:pPr>
            <a:r>
              <a:rPr lang="zh-CN" altLang="en-US" sz="3600"/>
              <a:t>缺点</a:t>
            </a:r>
          </a:p>
          <a:p>
            <a:pPr lvl="1" eaLnBrk="1" hangingPunct="1">
              <a:lnSpc>
                <a:spcPct val="90000"/>
              </a:lnSpc>
            </a:pPr>
            <a:r>
              <a:rPr lang="zh-CN" altLang="en-US" sz="3200"/>
              <a:t>有可能误判死锁</a:t>
            </a:r>
          </a:p>
          <a:p>
            <a:pPr lvl="1" eaLnBrk="1" hangingPunct="1">
              <a:lnSpc>
                <a:spcPct val="90000"/>
              </a:lnSpc>
            </a:pPr>
            <a:r>
              <a:rPr lang="zh-CN" altLang="en-US" sz="3200"/>
              <a:t>时限若设置得太长，死锁发生后不能及时发现</a:t>
            </a:r>
          </a:p>
        </p:txBody>
      </p:sp>
    </p:spTree>
    <p:extLst>
      <p:ext uri="{BB962C8B-B14F-4D97-AF65-F5344CB8AC3E}">
        <p14:creationId xmlns:p14="http://schemas.microsoft.com/office/powerpoint/2010/main" val="3822874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459150D5-2A16-4EC1-88DD-67AAE1381A48}"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49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73060" name="Rectangle 2"/>
          <p:cNvSpPr>
            <a:spLocks noGrp="1" noChangeArrowheads="1"/>
          </p:cNvSpPr>
          <p:nvPr>
            <p:ph type="title"/>
          </p:nvPr>
        </p:nvSpPr>
        <p:spPr>
          <a:xfrm>
            <a:off x="381000" y="381000"/>
            <a:ext cx="7793038" cy="693738"/>
          </a:xfrm>
        </p:spPr>
        <p:txBody>
          <a:bodyPr/>
          <a:lstStyle/>
          <a:p>
            <a:pPr eaLnBrk="1" hangingPunct="1"/>
            <a:r>
              <a:rPr lang="zh-CN" altLang="en-US" dirty="0"/>
              <a:t>等待图法</a:t>
            </a:r>
          </a:p>
        </p:txBody>
      </p:sp>
      <p:sp>
        <p:nvSpPr>
          <p:cNvPr id="173061" name="Rectangle 3"/>
          <p:cNvSpPr>
            <a:spLocks noGrp="1" noChangeArrowheads="1"/>
          </p:cNvSpPr>
          <p:nvPr>
            <p:ph idx="1"/>
          </p:nvPr>
        </p:nvSpPr>
        <p:spPr>
          <a:xfrm>
            <a:off x="381000" y="1384300"/>
            <a:ext cx="8439150" cy="4114800"/>
          </a:xfrm>
        </p:spPr>
        <p:txBody>
          <a:bodyPr/>
          <a:lstStyle/>
          <a:p>
            <a:pPr eaLnBrk="1" hangingPunct="1">
              <a:lnSpc>
                <a:spcPct val="110000"/>
              </a:lnSpc>
            </a:pPr>
            <a:r>
              <a:rPr lang="zh-CN" altLang="en-US" sz="2800" dirty="0"/>
              <a:t>用事务等待图动态反映所有事务的等待情况</a:t>
            </a:r>
            <a:endParaRPr lang="zh-CN" altLang="en-US" sz="2400" dirty="0"/>
          </a:p>
          <a:p>
            <a:pPr lvl="1" eaLnBrk="1" hangingPunct="1">
              <a:lnSpc>
                <a:spcPct val="110000"/>
              </a:lnSpc>
            </a:pPr>
            <a:r>
              <a:rPr lang="zh-CN" altLang="en-US" sz="2400" dirty="0"/>
              <a:t>事务等待图是一个有向图</a:t>
            </a:r>
            <a:r>
              <a:rPr lang="en-US" altLang="zh-CN" sz="2400" i="1" dirty="0"/>
              <a:t>G</a:t>
            </a:r>
            <a:r>
              <a:rPr lang="en-US" altLang="zh-CN" sz="2400" dirty="0"/>
              <a:t>=(</a:t>
            </a:r>
            <a:r>
              <a:rPr lang="en-US" altLang="zh-CN" sz="2400" i="1" dirty="0"/>
              <a:t>V</a:t>
            </a:r>
            <a:r>
              <a:rPr lang="zh-CN" altLang="en-US" sz="2400" dirty="0"/>
              <a:t>，</a:t>
            </a:r>
            <a:r>
              <a:rPr lang="en-US" altLang="zh-CN" sz="2400" i="1" dirty="0"/>
              <a:t>E</a:t>
            </a:r>
            <a:r>
              <a:rPr lang="en-US" altLang="zh-CN" sz="2400" dirty="0"/>
              <a:t>)</a:t>
            </a:r>
          </a:p>
          <a:p>
            <a:pPr lvl="1" eaLnBrk="1" hangingPunct="1">
              <a:lnSpc>
                <a:spcPct val="110000"/>
              </a:lnSpc>
            </a:pPr>
            <a:r>
              <a:rPr lang="en-US" altLang="zh-CN" sz="2400" i="1" dirty="0"/>
              <a:t>V</a:t>
            </a:r>
            <a:r>
              <a:rPr lang="zh-CN" altLang="en-US" sz="2400" dirty="0"/>
              <a:t>为顶点的集合，每个顶点表示正运行的事务</a:t>
            </a:r>
          </a:p>
          <a:p>
            <a:pPr lvl="1" eaLnBrk="1" hangingPunct="1">
              <a:lnSpc>
                <a:spcPct val="110000"/>
              </a:lnSpc>
            </a:pPr>
            <a:r>
              <a:rPr lang="en-US" altLang="zh-CN" sz="2400" i="1" dirty="0"/>
              <a:t>E</a:t>
            </a:r>
            <a:r>
              <a:rPr lang="zh-CN" altLang="en-US" sz="2400" dirty="0"/>
              <a:t>为边的集合，每条边表示事务等待的情况</a:t>
            </a:r>
          </a:p>
          <a:p>
            <a:pPr lvl="1" eaLnBrk="1" hangingPunct="1">
              <a:lnSpc>
                <a:spcPct val="110000"/>
              </a:lnSpc>
            </a:pPr>
            <a:r>
              <a:rPr lang="zh-CN" altLang="en-US" sz="2400" dirty="0"/>
              <a:t>若</a:t>
            </a:r>
            <a:r>
              <a:rPr lang="en-US" altLang="zh-CN" sz="2400" dirty="0" err="1"/>
              <a:t>T</a:t>
            </a:r>
            <a:r>
              <a:rPr lang="en-US" altLang="zh-CN" sz="2400" baseline="-25000" dirty="0" err="1"/>
              <a:t>i</a:t>
            </a:r>
            <a:r>
              <a:rPr lang="zh-CN" altLang="en-US" sz="2400" dirty="0"/>
              <a:t>等待</a:t>
            </a:r>
            <a:r>
              <a:rPr lang="en-US" altLang="zh-CN" sz="2400" dirty="0" err="1"/>
              <a:t>T</a:t>
            </a:r>
            <a:r>
              <a:rPr lang="en-US" altLang="zh-CN" sz="2400" baseline="-25000" dirty="0" err="1"/>
              <a:t>j</a:t>
            </a:r>
            <a:r>
              <a:rPr lang="zh-CN" altLang="en-US" sz="2400" dirty="0"/>
              <a:t>，则</a:t>
            </a:r>
            <a:r>
              <a:rPr lang="en-US" altLang="zh-CN" sz="2400" dirty="0" err="1"/>
              <a:t>T</a:t>
            </a:r>
            <a:r>
              <a:rPr lang="en-US" altLang="zh-CN" sz="2400" baseline="-25000" dirty="0" err="1"/>
              <a:t>i</a:t>
            </a:r>
            <a:r>
              <a:rPr lang="zh-CN" altLang="en-US" sz="2400" dirty="0"/>
              <a:t>，</a:t>
            </a:r>
            <a:r>
              <a:rPr lang="en-US" altLang="zh-CN" sz="2400" dirty="0" err="1"/>
              <a:t>T</a:t>
            </a:r>
            <a:r>
              <a:rPr lang="en-US" altLang="zh-CN" sz="2400" baseline="-25000" dirty="0" err="1"/>
              <a:t>j</a:t>
            </a:r>
            <a:r>
              <a:rPr lang="zh-CN" altLang="en-US" sz="2400" dirty="0"/>
              <a:t>之间划一条有向边，从</a:t>
            </a:r>
            <a:r>
              <a:rPr lang="en-US" altLang="zh-CN" sz="2400" dirty="0" err="1"/>
              <a:t>T</a:t>
            </a:r>
            <a:r>
              <a:rPr lang="en-US" altLang="zh-CN" sz="2400" baseline="-25000" dirty="0" err="1"/>
              <a:t>i</a:t>
            </a:r>
            <a:r>
              <a:rPr lang="zh-CN" altLang="en-US" sz="2400" dirty="0"/>
              <a:t>指向</a:t>
            </a:r>
            <a:r>
              <a:rPr lang="en-US" altLang="zh-CN" sz="2400" dirty="0" err="1"/>
              <a:t>T</a:t>
            </a:r>
            <a:r>
              <a:rPr lang="en-US" altLang="zh-CN" sz="2400" baseline="-25000" dirty="0" err="1"/>
              <a:t>j</a:t>
            </a:r>
            <a:endParaRPr lang="en-US" altLang="zh-CN" sz="2400" baseline="-25000" dirty="0"/>
          </a:p>
          <a:p>
            <a:pPr lvl="1" eaLnBrk="1" hangingPunct="1">
              <a:lnSpc>
                <a:spcPct val="110000"/>
              </a:lnSpc>
            </a:pPr>
            <a:r>
              <a:rPr lang="zh-CN" altLang="en-US" sz="2400" dirty="0"/>
              <a:t>当事务</a:t>
            </a:r>
            <a:r>
              <a:rPr lang="en-US" altLang="zh-CN" sz="2400" dirty="0" err="1"/>
              <a:t>T</a:t>
            </a:r>
            <a:r>
              <a:rPr lang="en-US" altLang="zh-CN" sz="2400" baseline="-25000" dirty="0" err="1"/>
              <a:t>j</a:t>
            </a:r>
            <a:r>
              <a:rPr lang="zh-CN" altLang="en-US" sz="2400" dirty="0"/>
              <a:t>不再持有事务</a:t>
            </a:r>
            <a:r>
              <a:rPr lang="en-US" altLang="zh-CN" sz="2400" dirty="0" err="1"/>
              <a:t>T</a:t>
            </a:r>
            <a:r>
              <a:rPr lang="en-US" altLang="zh-CN" sz="2400" baseline="-25000" dirty="0" err="1"/>
              <a:t>i</a:t>
            </a:r>
            <a:r>
              <a:rPr lang="zh-CN" altLang="en-US" sz="2400" dirty="0"/>
              <a:t>所需要的数据项时，边从等待图中删除</a:t>
            </a:r>
          </a:p>
          <a:p>
            <a:pPr eaLnBrk="1" hangingPunct="1">
              <a:lnSpc>
                <a:spcPct val="110000"/>
              </a:lnSpc>
            </a:pPr>
            <a:r>
              <a:rPr lang="zh-CN" altLang="en-US" sz="2800" dirty="0"/>
              <a:t>并发控制子系统周期性地检测事务等待图，如果发现图中存在回路，则表示系统中出现了死锁。</a:t>
            </a:r>
          </a:p>
        </p:txBody>
      </p:sp>
    </p:spTree>
    <p:extLst>
      <p:ext uri="{BB962C8B-B14F-4D97-AF65-F5344CB8AC3E}">
        <p14:creationId xmlns:p14="http://schemas.microsoft.com/office/powerpoint/2010/main" val="367944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7A4F96D-ED94-4462-B64C-32B441241973}"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a:xfrm>
            <a:off x="3419475" y="6453188"/>
            <a:ext cx="3733800" cy="304800"/>
          </a:xfrm>
        </p:spPr>
        <p:txBody>
          <a:bodyPr/>
          <a:lstStyle/>
          <a:p>
            <a:pPr>
              <a:defRPr/>
            </a:pPr>
            <a:r>
              <a:rPr lang="zh-CN" altLang="en-US"/>
              <a:t>数据库系统</a:t>
            </a:r>
            <a:r>
              <a:rPr lang="en-US" altLang="zh-CN"/>
              <a:t>----</a:t>
            </a:r>
            <a:r>
              <a:rPr lang="zh-CN" altLang="en-US"/>
              <a:t>并发控制</a:t>
            </a:r>
            <a:endParaRPr lang="zh-CN" altLang="zh-CN" dirty="0"/>
          </a:p>
        </p:txBody>
      </p:sp>
      <p:sp>
        <p:nvSpPr>
          <p:cNvPr id="74756" name="Rectangle 2"/>
          <p:cNvSpPr>
            <a:spLocks noGrp="1" noChangeArrowheads="1"/>
          </p:cNvSpPr>
          <p:nvPr>
            <p:ph type="title"/>
          </p:nvPr>
        </p:nvSpPr>
        <p:spPr>
          <a:xfrm>
            <a:off x="381000" y="304800"/>
            <a:ext cx="7793038" cy="693738"/>
          </a:xfrm>
        </p:spPr>
        <p:txBody>
          <a:bodyPr/>
          <a:lstStyle/>
          <a:p>
            <a:pPr eaLnBrk="1" hangingPunct="1"/>
            <a:r>
              <a:rPr lang="zh-CN" altLang="en-US"/>
              <a:t>锁</a:t>
            </a:r>
          </a:p>
        </p:txBody>
      </p:sp>
      <p:sp>
        <p:nvSpPr>
          <p:cNvPr id="74757" name="Rectangle 3"/>
          <p:cNvSpPr>
            <a:spLocks noGrp="1" noChangeArrowheads="1"/>
          </p:cNvSpPr>
          <p:nvPr>
            <p:ph idx="1"/>
          </p:nvPr>
        </p:nvSpPr>
        <p:spPr>
          <a:xfrm>
            <a:off x="381000" y="1600200"/>
            <a:ext cx="8305800" cy="4114800"/>
          </a:xfrm>
        </p:spPr>
        <p:txBody>
          <a:bodyPr/>
          <a:lstStyle/>
          <a:p>
            <a:pPr eaLnBrk="1" hangingPunct="1">
              <a:lnSpc>
                <a:spcPct val="120000"/>
              </a:lnSpc>
            </a:pPr>
            <a:r>
              <a:rPr lang="en-US" altLang="zh-CN" sz="2800" dirty="0"/>
              <a:t>DBMS</a:t>
            </a:r>
            <a:r>
              <a:rPr lang="zh-CN" altLang="en-US" sz="2800" dirty="0"/>
              <a:t>通常提供了多种类型的封锁。一个事务对某个数据对象加锁后究竟拥有什么样的控制是由封锁的类型决定的。</a:t>
            </a:r>
          </a:p>
          <a:p>
            <a:pPr eaLnBrk="1" hangingPunct="1">
              <a:lnSpc>
                <a:spcPct val="120000"/>
              </a:lnSpc>
            </a:pPr>
            <a:endParaRPr lang="zh-CN" altLang="en-US" sz="2800" dirty="0"/>
          </a:p>
          <a:p>
            <a:pPr eaLnBrk="1" hangingPunct="1">
              <a:lnSpc>
                <a:spcPct val="120000"/>
              </a:lnSpc>
            </a:pPr>
            <a:r>
              <a:rPr lang="zh-CN" altLang="en-US" sz="2800" dirty="0"/>
              <a:t>基本封锁类型</a:t>
            </a:r>
          </a:p>
          <a:p>
            <a:pPr lvl="1" eaLnBrk="1" hangingPunct="1">
              <a:lnSpc>
                <a:spcPct val="120000"/>
              </a:lnSpc>
            </a:pPr>
            <a:r>
              <a:rPr lang="zh-CN" altLang="en-US" dirty="0"/>
              <a:t>排它锁</a:t>
            </a:r>
            <a:r>
              <a:rPr lang="en-US" altLang="zh-CN" dirty="0"/>
              <a:t>(</a:t>
            </a:r>
            <a:r>
              <a:rPr lang="en-US" altLang="zh-CN" dirty="0" err="1"/>
              <a:t>eXclusive</a:t>
            </a:r>
            <a:r>
              <a:rPr lang="en-US" altLang="zh-CN" dirty="0"/>
              <a:t> lock</a:t>
            </a:r>
            <a:r>
              <a:rPr lang="zh-CN" altLang="en-US" dirty="0"/>
              <a:t>，简记为</a:t>
            </a:r>
            <a:r>
              <a:rPr lang="en-US" altLang="zh-CN" dirty="0"/>
              <a:t>X</a:t>
            </a:r>
            <a:r>
              <a:rPr lang="zh-CN" altLang="en-US" dirty="0"/>
              <a:t>锁，写锁</a:t>
            </a:r>
            <a:r>
              <a:rPr lang="en-US" altLang="zh-CN" dirty="0"/>
              <a:t>)</a:t>
            </a:r>
            <a:endParaRPr lang="zh-CN" altLang="en-US" dirty="0"/>
          </a:p>
          <a:p>
            <a:pPr lvl="1" eaLnBrk="1" hangingPunct="1">
              <a:lnSpc>
                <a:spcPct val="120000"/>
              </a:lnSpc>
            </a:pPr>
            <a:r>
              <a:rPr lang="zh-CN" altLang="en-US" dirty="0"/>
              <a:t>共享锁</a:t>
            </a:r>
            <a:r>
              <a:rPr lang="en-US" altLang="zh-CN" dirty="0"/>
              <a:t>(Share lock</a:t>
            </a:r>
            <a:r>
              <a:rPr lang="zh-CN" altLang="en-US" dirty="0"/>
              <a:t>，简记为</a:t>
            </a:r>
            <a:r>
              <a:rPr lang="en-US" altLang="zh-CN" dirty="0"/>
              <a:t>S</a:t>
            </a:r>
            <a:r>
              <a:rPr lang="zh-CN" altLang="en-US" dirty="0"/>
              <a:t>锁，读锁</a:t>
            </a:r>
            <a:r>
              <a:rPr lang="en-US" altLang="zh-CN"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等待图法</a:t>
            </a:r>
          </a:p>
        </p:txBody>
      </p:sp>
      <p:sp>
        <p:nvSpPr>
          <p:cNvPr id="3" name="内容占位符 2"/>
          <p:cNvSpPr>
            <a:spLocks noGrp="1"/>
          </p:cNvSpPr>
          <p:nvPr>
            <p:ph idx="1"/>
          </p:nvPr>
        </p:nvSpPr>
        <p:spPr>
          <a:xfrm>
            <a:off x="685800" y="1371600"/>
            <a:ext cx="7772400" cy="2601448"/>
          </a:xfrm>
        </p:spPr>
        <p:txBody>
          <a:bodyPr/>
          <a:lstStyle/>
          <a:p>
            <a:pPr>
              <a:spcBef>
                <a:spcPts val="0"/>
              </a:spcBef>
            </a:pPr>
            <a:r>
              <a:rPr lang="en-US" altLang="en-US" sz="2200" b="1" dirty="0">
                <a:solidFill>
                  <a:srgbClr val="002060"/>
                </a:solidFill>
              </a:rPr>
              <a:t>Wait-for graph</a:t>
            </a:r>
            <a:endParaRPr lang="en-US" altLang="en-US" sz="2200" dirty="0">
              <a:solidFill>
                <a:srgbClr val="002060"/>
              </a:solidFill>
            </a:endParaRPr>
          </a:p>
          <a:p>
            <a:pPr lvl="1">
              <a:spcBef>
                <a:spcPts val="0"/>
              </a:spcBef>
            </a:pPr>
            <a:r>
              <a:rPr lang="en-US" altLang="en-US" sz="1800" i="1" dirty="0"/>
              <a:t>Vertices: </a:t>
            </a:r>
            <a:r>
              <a:rPr lang="en-US" altLang="en-US" sz="1800" dirty="0"/>
              <a:t>transactions</a:t>
            </a:r>
          </a:p>
          <a:p>
            <a:pPr lvl="1">
              <a:spcBef>
                <a:spcPts val="0"/>
              </a:spcBef>
            </a:pPr>
            <a:r>
              <a:rPr lang="en-US" altLang="en-US" sz="1800" i="1" dirty="0"/>
              <a:t>Edge from</a:t>
            </a:r>
            <a:r>
              <a:rPr lang="en-US" altLang="en-US" sz="1800" dirty="0"/>
              <a:t> </a:t>
            </a:r>
            <a:r>
              <a:rPr lang="en-US" altLang="en-US" sz="1800" i="1" dirty="0" err="1"/>
              <a:t>T</a:t>
            </a:r>
            <a:r>
              <a:rPr lang="en-US" altLang="en-US" sz="1800" i="1" baseline="-25000" dirty="0" err="1"/>
              <a:t>i</a:t>
            </a:r>
            <a:r>
              <a:rPr lang="en-US" altLang="en-US" sz="1800" dirty="0"/>
              <a:t> </a:t>
            </a:r>
            <a:r>
              <a:rPr lang="en-US" altLang="en-US" sz="1800" dirty="0">
                <a:sym typeface="Symbol" panose="05050102010706020507" pitchFamily="18" charset="2"/>
              </a:rPr>
              <a:t></a:t>
            </a:r>
            <a:r>
              <a:rPr lang="en-US" altLang="en-US" sz="1800" i="1" dirty="0" err="1"/>
              <a:t>T</a:t>
            </a:r>
            <a:r>
              <a:rPr lang="en-US" altLang="en-US" sz="1800" i="1" baseline="-25000" dirty="0" err="1"/>
              <a:t>j</a:t>
            </a:r>
            <a:r>
              <a:rPr lang="en-US" altLang="en-US" sz="1800" dirty="0"/>
              <a:t>. : if </a:t>
            </a:r>
            <a:r>
              <a:rPr lang="en-US" altLang="en-US" sz="1800" i="1" dirty="0" err="1"/>
              <a:t>T</a:t>
            </a:r>
            <a:r>
              <a:rPr lang="en-US" altLang="en-US" sz="1800" i="1" baseline="-25000" dirty="0" err="1"/>
              <a:t>i</a:t>
            </a:r>
            <a:r>
              <a:rPr lang="en-US" altLang="en-US" sz="1800" dirty="0"/>
              <a:t> </a:t>
            </a:r>
            <a:r>
              <a:rPr lang="en-US" altLang="en-US" sz="1800" dirty="0">
                <a:sym typeface="Symbol" panose="05050102010706020507" pitchFamily="18" charset="2"/>
              </a:rPr>
              <a:t>is waiting for a lock held in conflicting mode </a:t>
            </a:r>
            <a:r>
              <a:rPr lang="en-US" altLang="en-US" sz="1800" dirty="0" err="1">
                <a:sym typeface="Symbol" panose="05050102010706020507" pitchFamily="18" charset="2"/>
              </a:rPr>
              <a:t>by</a:t>
            </a:r>
            <a:r>
              <a:rPr lang="en-US" altLang="en-US" sz="1800" i="1" dirty="0" err="1"/>
              <a:t>T</a:t>
            </a:r>
            <a:r>
              <a:rPr lang="en-US" altLang="en-US" sz="1800" i="1" baseline="-25000" dirty="0" err="1"/>
              <a:t>j</a:t>
            </a:r>
            <a:r>
              <a:rPr lang="en-US" altLang="en-US" sz="1800" i="1" baseline="-25000" dirty="0"/>
              <a:t> </a:t>
            </a:r>
            <a:endParaRPr lang="en-US" altLang="en-US" sz="1800" dirty="0"/>
          </a:p>
          <a:p>
            <a:pPr>
              <a:spcBef>
                <a:spcPts val="0"/>
              </a:spcBef>
            </a:pPr>
            <a:r>
              <a:rPr lang="en-US" altLang="en-US" sz="2200" dirty="0"/>
              <a:t>The system is in a deadlock state if and only if the wait-for graph has a cycle.  </a:t>
            </a:r>
          </a:p>
          <a:p>
            <a:pPr>
              <a:spcBef>
                <a:spcPts val="0"/>
              </a:spcBef>
            </a:pPr>
            <a:r>
              <a:rPr lang="en-US" altLang="en-US" sz="2200" dirty="0"/>
              <a:t>Invoke a deadlock-detection algorithm periodically to look for cycles.</a:t>
            </a:r>
          </a:p>
          <a:p>
            <a:pPr>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50</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
        <p:nvSpPr>
          <p:cNvPr id="6"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231308" y="5805264"/>
            <a:ext cx="305397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dirty="0">
                <a:solidFill>
                  <a:schemeClr val="bg2"/>
                </a:solidFill>
              </a:rPr>
              <a:t>Wait-for graph without a cycle</a:t>
            </a:r>
          </a:p>
        </p:txBody>
      </p:sp>
      <p:sp>
        <p:nvSpPr>
          <p:cNvPr id="7"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5290071" y="5848129"/>
            <a:ext cx="2810321"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dirty="0">
                <a:solidFill>
                  <a:schemeClr val="bg2"/>
                </a:solidFill>
              </a:rPr>
              <a:t>Wait-for graph  with a cycle</a:t>
            </a:r>
          </a:p>
        </p:txBody>
      </p:sp>
      <p:pic>
        <p:nvPicPr>
          <p:cNvPr id="8"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010384"/>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54" y="4070691"/>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874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02AB909-EEEC-4FF3-A895-314E1B4DAB4F}"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74084" name="Rectangle 2"/>
          <p:cNvSpPr>
            <a:spLocks noGrp="1" noChangeArrowheads="1"/>
          </p:cNvSpPr>
          <p:nvPr>
            <p:ph type="title"/>
          </p:nvPr>
        </p:nvSpPr>
        <p:spPr>
          <a:xfrm>
            <a:off x="457200" y="228600"/>
            <a:ext cx="7793038" cy="769938"/>
          </a:xfrm>
        </p:spPr>
        <p:txBody>
          <a:bodyPr/>
          <a:lstStyle/>
          <a:p>
            <a:pPr eaLnBrk="1" hangingPunct="1"/>
            <a:r>
              <a:rPr lang="zh-CN" altLang="en-US"/>
              <a:t>从死锁中恢复</a:t>
            </a:r>
          </a:p>
        </p:txBody>
      </p:sp>
      <p:sp>
        <p:nvSpPr>
          <p:cNvPr id="174085" name="Rectangle 3"/>
          <p:cNvSpPr>
            <a:spLocks noGrp="1" noChangeArrowheads="1"/>
          </p:cNvSpPr>
          <p:nvPr>
            <p:ph idx="1"/>
          </p:nvPr>
        </p:nvSpPr>
        <p:spPr>
          <a:xfrm>
            <a:off x="457200" y="1340768"/>
            <a:ext cx="7772400" cy="4713312"/>
          </a:xfrm>
        </p:spPr>
        <p:txBody>
          <a:bodyPr/>
          <a:lstStyle/>
          <a:p>
            <a:pPr eaLnBrk="1" hangingPunct="1">
              <a:spcBef>
                <a:spcPts val="0"/>
              </a:spcBef>
            </a:pPr>
            <a:r>
              <a:rPr lang="zh-CN" altLang="en-US" sz="3200" dirty="0"/>
              <a:t>解除死锁</a:t>
            </a:r>
          </a:p>
          <a:p>
            <a:pPr lvl="1" eaLnBrk="1" hangingPunct="1">
              <a:spcBef>
                <a:spcPts val="0"/>
              </a:spcBef>
            </a:pPr>
            <a:r>
              <a:rPr lang="zh-CN" altLang="en-US" dirty="0"/>
              <a:t>选择牺牲者</a:t>
            </a:r>
            <a:r>
              <a:rPr lang="en-US" altLang="zh-CN" dirty="0"/>
              <a:t>(</a:t>
            </a:r>
            <a:r>
              <a:rPr lang="zh-CN" altLang="en-US" dirty="0"/>
              <a:t>应该使事务回滚的代价最小</a:t>
            </a:r>
            <a:r>
              <a:rPr lang="en-US" altLang="zh-CN" dirty="0"/>
              <a:t>)</a:t>
            </a:r>
          </a:p>
          <a:p>
            <a:pPr lvl="2" eaLnBrk="1" hangingPunct="1">
              <a:spcBef>
                <a:spcPts val="0"/>
              </a:spcBef>
            </a:pPr>
            <a:r>
              <a:rPr lang="zh-CN" altLang="en-US" dirty="0"/>
              <a:t>事务已经计算了多久，在事务完成前该事务还需要计算多长时间</a:t>
            </a:r>
            <a:endParaRPr lang="en-US" altLang="zh-CN" dirty="0"/>
          </a:p>
          <a:p>
            <a:pPr lvl="2" eaLnBrk="1" hangingPunct="1">
              <a:spcBef>
                <a:spcPts val="0"/>
              </a:spcBef>
            </a:pPr>
            <a:r>
              <a:rPr lang="zh-CN" altLang="en-US" dirty="0"/>
              <a:t>该事务已经使用了多少数据项；为了完成该事务，还需要使用多少数据项</a:t>
            </a:r>
            <a:endParaRPr lang="en-US" altLang="zh-CN" dirty="0"/>
          </a:p>
          <a:p>
            <a:pPr lvl="2" eaLnBrk="1" hangingPunct="1">
              <a:spcBef>
                <a:spcPts val="0"/>
              </a:spcBef>
            </a:pPr>
            <a:r>
              <a:rPr lang="zh-CN" altLang="en-US" dirty="0"/>
              <a:t>回滚时将牵扯多少事务</a:t>
            </a:r>
          </a:p>
          <a:p>
            <a:pPr lvl="1" eaLnBrk="1" hangingPunct="1">
              <a:spcBef>
                <a:spcPts val="0"/>
              </a:spcBef>
            </a:pPr>
            <a:r>
              <a:rPr lang="zh-CN" altLang="en-US" dirty="0"/>
              <a:t>回滚</a:t>
            </a:r>
            <a:endParaRPr lang="en-US" altLang="zh-CN" dirty="0"/>
          </a:p>
          <a:p>
            <a:pPr lvl="2" eaLnBrk="1" hangingPunct="1">
              <a:spcBef>
                <a:spcPts val="0"/>
              </a:spcBef>
            </a:pPr>
            <a:r>
              <a:rPr lang="zh-CN" altLang="en-US" dirty="0"/>
              <a:t>全部回滚事务</a:t>
            </a:r>
            <a:endParaRPr lang="en-US" altLang="zh-CN" dirty="0"/>
          </a:p>
          <a:p>
            <a:pPr lvl="2" eaLnBrk="1" hangingPunct="1">
              <a:spcBef>
                <a:spcPts val="0"/>
              </a:spcBef>
            </a:pPr>
            <a:r>
              <a:rPr lang="zh-CN" altLang="en-US" dirty="0"/>
              <a:t>部分回滚事务：事务只回滚到可以解除死锁处</a:t>
            </a:r>
            <a:endParaRPr lang="en-US" altLang="zh-CN" dirty="0"/>
          </a:p>
          <a:p>
            <a:pPr lvl="1" eaLnBrk="1" hangingPunct="1">
              <a:spcBef>
                <a:spcPts val="0"/>
              </a:spcBef>
            </a:pPr>
            <a:r>
              <a:rPr lang="zh-CN" altLang="en-US" dirty="0"/>
              <a:t>饿死</a:t>
            </a:r>
            <a:endParaRPr lang="en-US" altLang="zh-CN" dirty="0"/>
          </a:p>
          <a:p>
            <a:pPr lvl="2" eaLnBrk="1" hangingPunct="1">
              <a:spcBef>
                <a:spcPts val="0"/>
              </a:spcBef>
            </a:pPr>
            <a:r>
              <a:rPr lang="zh-CN" altLang="en-US" dirty="0"/>
              <a:t>同一事务总是被选为牺牲者，可以通过在代价因素中增加回滚次数，减少饿死</a:t>
            </a:r>
          </a:p>
        </p:txBody>
      </p:sp>
    </p:spTree>
    <p:extLst>
      <p:ext uri="{BB962C8B-B14F-4D97-AF65-F5344CB8AC3E}">
        <p14:creationId xmlns:p14="http://schemas.microsoft.com/office/powerpoint/2010/main" val="1761568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21B886F2-46AB-46B7-9BAB-9CB9FB5EE4E1}" type="slidenum">
              <a:rPr kumimoji="0" lang="zh-CN" altLang="en-US" sz="2400">
                <a:solidFill>
                  <a:schemeClr val="accent2"/>
                </a:solidFill>
                <a:latin typeface="Times New Roman" panose="02020603050405020304" pitchFamily="18" charset="0"/>
              </a:rPr>
              <a:pPr>
                <a:spcBef>
                  <a:spcPct val="0"/>
                </a:spcBef>
                <a:buClrTx/>
                <a:buSzTx/>
                <a:buNone/>
              </a:pPr>
              <a:t>52</a:t>
            </a:fld>
            <a:endParaRPr kumimoji="0" lang="zh-CN" altLang="en-US" sz="2400" dirty="0">
              <a:solidFill>
                <a:schemeClr val="accent2"/>
              </a:solidFill>
              <a:latin typeface="Times New Roman" panose="02020603050405020304" pitchFamily="18" charset="0"/>
            </a:endParaRPr>
          </a:p>
        </p:txBody>
      </p:sp>
      <p:sp>
        <p:nvSpPr>
          <p:cNvPr id="44"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2405" name="Rectangle 2"/>
          <p:cNvSpPr>
            <a:spLocks noGrp="1" noChangeArrowheads="1"/>
          </p:cNvSpPr>
          <p:nvPr>
            <p:ph type="title"/>
          </p:nvPr>
        </p:nvSpPr>
        <p:spPr/>
        <p:txBody>
          <a:bodyPr/>
          <a:lstStyle/>
          <a:p>
            <a:pPr eaLnBrk="1" hangingPunct="1"/>
            <a:r>
              <a:rPr lang="zh-CN" altLang="en-US" dirty="0"/>
              <a:t>多粒度封锁的必要性</a:t>
            </a:r>
          </a:p>
        </p:txBody>
      </p:sp>
      <p:sp>
        <p:nvSpPr>
          <p:cNvPr id="102406" name="Rectangle 3"/>
          <p:cNvSpPr>
            <a:spLocks noGrp="1" noChangeArrowheads="1"/>
          </p:cNvSpPr>
          <p:nvPr>
            <p:ph type="body" sz="half" idx="1"/>
          </p:nvPr>
        </p:nvSpPr>
        <p:spPr>
          <a:xfrm>
            <a:off x="685800" y="1371600"/>
            <a:ext cx="8207375" cy="4876800"/>
          </a:xfrm>
        </p:spPr>
        <p:txBody>
          <a:bodyPr/>
          <a:lstStyle/>
          <a:p>
            <a:pPr eaLnBrk="1" hangingPunct="1"/>
            <a:r>
              <a:rPr lang="zh-CN" altLang="en-US" dirty="0"/>
              <a:t>事务访问数据的粒度不同</a:t>
            </a:r>
          </a:p>
          <a:p>
            <a:pPr lvl="1" eaLnBrk="1" hangingPunct="1"/>
            <a:r>
              <a:rPr lang="en-US" altLang="zh-CN" dirty="0"/>
              <a:t>DB</a:t>
            </a:r>
            <a:r>
              <a:rPr lang="zh-CN" altLang="en-US" dirty="0"/>
              <a:t>、</a:t>
            </a:r>
            <a:r>
              <a:rPr lang="en-US" altLang="zh-CN" dirty="0"/>
              <a:t>Table</a:t>
            </a:r>
            <a:r>
              <a:rPr lang="zh-CN" altLang="en-US" dirty="0"/>
              <a:t>、</a:t>
            </a:r>
            <a:r>
              <a:rPr lang="en-US" altLang="zh-CN" dirty="0"/>
              <a:t>Tuple</a:t>
            </a:r>
            <a:r>
              <a:rPr lang="zh-CN" altLang="en-US" dirty="0"/>
              <a:t>、</a:t>
            </a:r>
            <a:r>
              <a:rPr lang="en-US" altLang="zh-CN" dirty="0"/>
              <a:t>…</a:t>
            </a:r>
          </a:p>
          <a:p>
            <a:pPr eaLnBrk="1" hangingPunct="1"/>
            <a:r>
              <a:rPr lang="zh-CN" altLang="en-US" dirty="0"/>
              <a:t>单一封锁粒度的问题</a:t>
            </a:r>
          </a:p>
          <a:p>
            <a:pPr lvl="1" eaLnBrk="1" hangingPunct="1"/>
            <a:r>
              <a:rPr lang="zh-CN" altLang="en-US" dirty="0"/>
              <a:t>封锁粒度大：并发性低</a:t>
            </a:r>
          </a:p>
          <a:p>
            <a:pPr lvl="1" eaLnBrk="1" hangingPunct="1"/>
            <a:r>
              <a:rPr lang="zh-CN" altLang="en-US" dirty="0"/>
              <a:t>封锁粒度小：访问大粒度数据加锁量巨大</a:t>
            </a:r>
          </a:p>
          <a:p>
            <a:pPr eaLnBrk="1" hangingPunct="1"/>
            <a:r>
              <a:rPr lang="zh-CN" altLang="en-US" dirty="0"/>
              <a:t>多粒度封锁</a:t>
            </a:r>
          </a:p>
          <a:p>
            <a:pPr lvl="1" eaLnBrk="1" hangingPunct="1"/>
            <a:r>
              <a:rPr lang="zh-CN" altLang="en-US" dirty="0"/>
              <a:t>根据访问数据的粒度，确定封锁的粒度</a:t>
            </a:r>
          </a:p>
          <a:p>
            <a:pPr lvl="1" eaLnBrk="1" hangingPunct="1"/>
            <a:r>
              <a:rPr lang="zh-CN" altLang="en-US" dirty="0"/>
              <a:t>目的是封锁量有限，并可获得最大的并发性</a:t>
            </a:r>
          </a:p>
        </p:txBody>
      </p:sp>
      <p:graphicFrame>
        <p:nvGraphicFramePr>
          <p:cNvPr id="113668" name="Group 4"/>
          <p:cNvGraphicFramePr>
            <a:graphicFrameLocks noGrp="1"/>
          </p:cNvGraphicFramePr>
          <p:nvPr>
            <p:ph sz="half" idx="4294967295"/>
          </p:nvPr>
        </p:nvGraphicFramePr>
        <p:xfrm>
          <a:off x="5651500" y="1557338"/>
          <a:ext cx="2592388" cy="1828800"/>
        </p:xfrm>
        <a:graphic>
          <a:graphicData uri="http://schemas.openxmlformats.org/drawingml/2006/table">
            <a:tbl>
              <a:tblPr/>
              <a:tblGrid>
                <a:gridCol w="43180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tblGrid>
              <a:tr h="3492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horzOverflow="overflow">
                    <a:lnL cap="flat">
                      <a:noFill/>
                    </a:lnL>
                    <a:lnR w="12700" cap="flat" cmpd="sng" algn="ctr">
                      <a:solidFill>
                        <a:schemeClr val="bg2"/>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800" b="0" i="0" u="none" strike="noStrike" cap="none" normalizeH="0" baseline="-2500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cap="flat">
                      <a:noFill/>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甲</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计</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800" b="0"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cap="flat">
                      <a:noFill/>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乙</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800" b="0"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cap="flat">
                      <a:noFill/>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丙</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cap="flat">
                      <a:noFill/>
                    </a:lnL>
                    <a:lnR w="12700" cap="flat" cmpd="sng" algn="ctr">
                      <a:solidFill>
                        <a:schemeClr val="bg2"/>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CF54F28-4037-4B1D-8D4E-EFE4A680D108}" type="slidenum">
              <a:rPr kumimoji="0" lang="zh-CN" altLang="en-US" sz="2400">
                <a:solidFill>
                  <a:schemeClr val="accent2"/>
                </a:solidFill>
                <a:latin typeface="Times New Roman" panose="02020603050405020304" pitchFamily="18" charset="0"/>
              </a:rPr>
              <a:pPr>
                <a:spcBef>
                  <a:spcPct val="0"/>
                </a:spcBef>
                <a:buClrTx/>
                <a:buSzTx/>
                <a:buFontTx/>
                <a:buNone/>
              </a:pPr>
              <a:t>53</a:t>
            </a:fld>
            <a:endParaRPr kumimoji="0" lang="zh-CN" altLang="en-US" sz="2400">
              <a:solidFill>
                <a:schemeClr val="accent2"/>
              </a:solidFill>
              <a:latin typeface="Times New Roman" panose="02020603050405020304" pitchFamily="18" charset="0"/>
            </a:endParaRPr>
          </a:p>
        </p:txBody>
      </p:sp>
      <p:sp>
        <p:nvSpPr>
          <p:cNvPr id="25"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3429" name="Rectangle 2"/>
          <p:cNvSpPr>
            <a:spLocks noGrp="1" noChangeArrowheads="1"/>
          </p:cNvSpPr>
          <p:nvPr>
            <p:ph type="title"/>
          </p:nvPr>
        </p:nvSpPr>
        <p:spPr/>
        <p:txBody>
          <a:bodyPr/>
          <a:lstStyle/>
          <a:p>
            <a:pPr eaLnBrk="1" hangingPunct="1"/>
            <a:r>
              <a:rPr lang="zh-CN" altLang="en-US" dirty="0"/>
              <a:t>多粒度封锁的基本原则</a:t>
            </a:r>
          </a:p>
        </p:txBody>
      </p:sp>
      <p:sp>
        <p:nvSpPr>
          <p:cNvPr id="103430" name="Rectangle 3"/>
          <p:cNvSpPr>
            <a:spLocks noGrp="1" noChangeArrowheads="1"/>
          </p:cNvSpPr>
          <p:nvPr>
            <p:ph idx="1"/>
          </p:nvPr>
        </p:nvSpPr>
        <p:spPr>
          <a:xfrm>
            <a:off x="323528" y="1371600"/>
            <a:ext cx="5686425" cy="2994025"/>
          </a:xfrm>
        </p:spPr>
        <p:txBody>
          <a:bodyPr/>
          <a:lstStyle/>
          <a:p>
            <a:pPr eaLnBrk="1" hangingPunct="1"/>
            <a:r>
              <a:rPr lang="zh-CN" altLang="en-US" dirty="0"/>
              <a:t>多粒度封锁的基本原则</a:t>
            </a:r>
          </a:p>
          <a:p>
            <a:pPr lvl="1" eaLnBrk="1" hangingPunct="1"/>
            <a:r>
              <a:rPr lang="zh-CN" altLang="en-US" dirty="0"/>
              <a:t>大粒度数据由小粒度数据组成</a:t>
            </a:r>
          </a:p>
          <a:p>
            <a:pPr lvl="1" eaLnBrk="1" hangingPunct="1"/>
            <a:r>
              <a:rPr lang="zh-CN" altLang="en-US" dirty="0"/>
              <a:t>允许对不同粒度数据进行封锁</a:t>
            </a:r>
          </a:p>
          <a:p>
            <a:pPr lvl="1" eaLnBrk="1" hangingPunct="1"/>
            <a:r>
              <a:rPr lang="zh-CN" altLang="en-US" dirty="0"/>
              <a:t>事务对大粒度数据加锁，隐含地对组成大粒度数据的所有小粒度数据加锁</a:t>
            </a:r>
          </a:p>
        </p:txBody>
      </p:sp>
      <p:grpSp>
        <p:nvGrpSpPr>
          <p:cNvPr id="103431" name="Group 4"/>
          <p:cNvGrpSpPr>
            <a:grpSpLocks/>
          </p:cNvGrpSpPr>
          <p:nvPr/>
        </p:nvGrpSpPr>
        <p:grpSpPr bwMode="auto">
          <a:xfrm>
            <a:off x="5076825" y="2420938"/>
            <a:ext cx="3956050" cy="2952750"/>
            <a:chOff x="3198" y="1525"/>
            <a:chExt cx="2492" cy="1860"/>
          </a:xfrm>
        </p:grpSpPr>
        <p:sp>
          <p:nvSpPr>
            <p:cNvPr id="103433" name="Oval 5"/>
            <p:cNvSpPr>
              <a:spLocks noChangeArrowheads="1"/>
            </p:cNvSpPr>
            <p:nvPr/>
          </p:nvSpPr>
          <p:spPr bwMode="auto">
            <a:xfrm>
              <a:off x="5239" y="2976"/>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a:t>
              </a:r>
            </a:p>
          </p:txBody>
        </p:sp>
        <p:cxnSp>
          <p:nvCxnSpPr>
            <p:cNvPr id="103434" name="AutoShape 6"/>
            <p:cNvCxnSpPr>
              <a:cxnSpLocks noChangeShapeType="1"/>
              <a:stCxn id="103442" idx="0"/>
              <a:endCxn id="103438" idx="4"/>
            </p:cNvCxnSpPr>
            <p:nvPr/>
          </p:nvCxnSpPr>
          <p:spPr bwMode="auto">
            <a:xfrm flipV="1">
              <a:off x="4966" y="2659"/>
              <a:ext cx="275" cy="33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3435" name="Oval 7"/>
            <p:cNvSpPr>
              <a:spLocks noChangeArrowheads="1"/>
            </p:cNvSpPr>
            <p:nvPr/>
          </p:nvSpPr>
          <p:spPr bwMode="auto">
            <a:xfrm>
              <a:off x="4425" y="1525"/>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DB</a:t>
              </a:r>
            </a:p>
          </p:txBody>
        </p:sp>
        <p:sp>
          <p:nvSpPr>
            <p:cNvPr id="103436" name="Oval 8"/>
            <p:cNvSpPr>
              <a:spLocks noChangeArrowheads="1"/>
            </p:cNvSpPr>
            <p:nvPr/>
          </p:nvSpPr>
          <p:spPr bwMode="auto">
            <a:xfrm>
              <a:off x="3835" y="2267"/>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R</a:t>
              </a:r>
              <a:r>
                <a:rPr lang="en-US" altLang="zh-CN" sz="1600" baseline="-25000">
                  <a:latin typeface="Times New Roman" panose="02020603050405020304" pitchFamily="18" charset="0"/>
                  <a:ea typeface="宋体" panose="02010600030101010101" pitchFamily="2" charset="-122"/>
                </a:rPr>
                <a:t>1</a:t>
              </a:r>
            </a:p>
          </p:txBody>
        </p:sp>
        <p:sp>
          <p:nvSpPr>
            <p:cNvPr id="103437" name="Oval 9"/>
            <p:cNvSpPr>
              <a:spLocks noChangeArrowheads="1"/>
            </p:cNvSpPr>
            <p:nvPr/>
          </p:nvSpPr>
          <p:spPr bwMode="auto">
            <a:xfrm>
              <a:off x="4425" y="2267"/>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R</a:t>
              </a:r>
              <a:r>
                <a:rPr lang="en-US" altLang="zh-CN" sz="1600" baseline="-25000">
                  <a:latin typeface="Times New Roman" panose="02020603050405020304" pitchFamily="18" charset="0"/>
                  <a:ea typeface="宋体" panose="02010600030101010101" pitchFamily="2" charset="-122"/>
                </a:rPr>
                <a:t>2</a:t>
              </a:r>
            </a:p>
          </p:txBody>
        </p:sp>
        <p:sp>
          <p:nvSpPr>
            <p:cNvPr id="103438" name="Oval 10"/>
            <p:cNvSpPr>
              <a:spLocks noChangeArrowheads="1"/>
            </p:cNvSpPr>
            <p:nvPr/>
          </p:nvSpPr>
          <p:spPr bwMode="auto">
            <a:xfrm>
              <a:off x="5015" y="2267"/>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R</a:t>
              </a:r>
              <a:r>
                <a:rPr lang="en-US" altLang="zh-CN" sz="1600" baseline="-25000">
                  <a:latin typeface="Times New Roman" panose="02020603050405020304" pitchFamily="18" charset="0"/>
                  <a:ea typeface="宋体" panose="02010600030101010101" pitchFamily="2" charset="-122"/>
                </a:rPr>
                <a:t>m</a:t>
              </a:r>
            </a:p>
          </p:txBody>
        </p:sp>
        <p:sp>
          <p:nvSpPr>
            <p:cNvPr id="103439" name="Oval 11"/>
            <p:cNvSpPr>
              <a:spLocks noChangeArrowheads="1"/>
            </p:cNvSpPr>
            <p:nvPr/>
          </p:nvSpPr>
          <p:spPr bwMode="auto">
            <a:xfrm>
              <a:off x="3198" y="2993"/>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T</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p>
          </p:txBody>
        </p:sp>
        <p:sp>
          <p:nvSpPr>
            <p:cNvPr id="103440" name="Oval 12"/>
            <p:cNvSpPr>
              <a:spLocks noChangeArrowheads="1"/>
            </p:cNvSpPr>
            <p:nvPr/>
          </p:nvSpPr>
          <p:spPr bwMode="auto">
            <a:xfrm>
              <a:off x="3697" y="2993"/>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T</a:t>
              </a:r>
              <a:r>
                <a:rPr lang="en-US" altLang="zh-CN" sz="1600" baseline="-25000">
                  <a:latin typeface="Times New Roman" panose="02020603050405020304" pitchFamily="18" charset="0"/>
                  <a:ea typeface="宋体" panose="02010600030101010101" pitchFamily="2" charset="-122"/>
                </a:rPr>
                <a:t>12</a:t>
              </a:r>
            </a:p>
          </p:txBody>
        </p:sp>
        <p:sp>
          <p:nvSpPr>
            <p:cNvPr id="103441" name="Oval 13"/>
            <p:cNvSpPr>
              <a:spLocks noChangeArrowheads="1"/>
            </p:cNvSpPr>
            <p:nvPr/>
          </p:nvSpPr>
          <p:spPr bwMode="auto">
            <a:xfrm>
              <a:off x="4198" y="2993"/>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a:t>
              </a:r>
              <a:endParaRPr lang="en-US" altLang="zh-CN" sz="1600" baseline="-25000">
                <a:latin typeface="Times New Roman" panose="02020603050405020304" pitchFamily="18" charset="0"/>
                <a:ea typeface="宋体" panose="02010600030101010101" pitchFamily="2" charset="-122"/>
              </a:endParaRPr>
            </a:p>
          </p:txBody>
        </p:sp>
        <p:sp>
          <p:nvSpPr>
            <p:cNvPr id="103442" name="Oval 14"/>
            <p:cNvSpPr>
              <a:spLocks noChangeArrowheads="1"/>
            </p:cNvSpPr>
            <p:nvPr/>
          </p:nvSpPr>
          <p:spPr bwMode="auto">
            <a:xfrm>
              <a:off x="4740" y="2992"/>
              <a:ext cx="451" cy="39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96000"/>
                </a:lnSpc>
                <a:spcBef>
                  <a:spcPct val="50000"/>
                </a:spcBef>
                <a:buClrTx/>
                <a:buSzTx/>
                <a:buFontTx/>
                <a:buNone/>
              </a:pPr>
              <a:r>
                <a:rPr lang="en-US" altLang="zh-CN" sz="1600">
                  <a:latin typeface="Times New Roman" panose="02020603050405020304" pitchFamily="18" charset="0"/>
                  <a:ea typeface="宋体" panose="02010600030101010101" pitchFamily="2" charset="-122"/>
                </a:rPr>
                <a:t>T</a:t>
              </a:r>
              <a:r>
                <a:rPr lang="en-US" altLang="zh-CN" sz="1600" baseline="-25000">
                  <a:latin typeface="Times New Roman" panose="02020603050405020304" pitchFamily="18" charset="0"/>
                  <a:ea typeface="宋体" panose="02010600030101010101" pitchFamily="2" charset="-122"/>
                </a:rPr>
                <a:t>m1</a:t>
              </a:r>
            </a:p>
          </p:txBody>
        </p:sp>
        <p:cxnSp>
          <p:nvCxnSpPr>
            <p:cNvPr id="103443" name="AutoShape 15"/>
            <p:cNvCxnSpPr>
              <a:cxnSpLocks noChangeShapeType="1"/>
              <a:stCxn id="103438" idx="1"/>
              <a:endCxn id="103435" idx="5"/>
            </p:cNvCxnSpPr>
            <p:nvPr/>
          </p:nvCxnSpPr>
          <p:spPr bwMode="auto">
            <a:xfrm flipH="1" flipV="1">
              <a:off x="4810" y="1860"/>
              <a:ext cx="271" cy="46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4" name="AutoShape 16"/>
            <p:cNvCxnSpPr>
              <a:cxnSpLocks noChangeShapeType="1"/>
              <a:stCxn id="103437" idx="0"/>
              <a:endCxn id="103435" idx="4"/>
            </p:cNvCxnSpPr>
            <p:nvPr/>
          </p:nvCxnSpPr>
          <p:spPr bwMode="auto">
            <a:xfrm flipV="1">
              <a:off x="4651" y="1917"/>
              <a:ext cx="0" cy="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5" name="AutoShape 17"/>
            <p:cNvCxnSpPr>
              <a:cxnSpLocks noChangeShapeType="1"/>
              <a:stCxn id="103439" idx="0"/>
              <a:endCxn id="103436" idx="3"/>
            </p:cNvCxnSpPr>
            <p:nvPr/>
          </p:nvCxnSpPr>
          <p:spPr bwMode="auto">
            <a:xfrm flipV="1">
              <a:off x="3424" y="2602"/>
              <a:ext cx="477" cy="3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6" name="AutoShape 18"/>
            <p:cNvCxnSpPr>
              <a:cxnSpLocks noChangeShapeType="1"/>
              <a:stCxn id="103440" idx="0"/>
              <a:endCxn id="103436" idx="4"/>
            </p:cNvCxnSpPr>
            <p:nvPr/>
          </p:nvCxnSpPr>
          <p:spPr bwMode="auto">
            <a:xfrm flipV="1">
              <a:off x="3923" y="2659"/>
              <a:ext cx="138" cy="33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7" name="AutoShape 19"/>
            <p:cNvCxnSpPr>
              <a:cxnSpLocks noChangeShapeType="1"/>
              <a:stCxn id="103441" idx="0"/>
              <a:endCxn id="103436" idx="5"/>
            </p:cNvCxnSpPr>
            <p:nvPr/>
          </p:nvCxnSpPr>
          <p:spPr bwMode="auto">
            <a:xfrm flipH="1" flipV="1">
              <a:off x="4220" y="2602"/>
              <a:ext cx="204" cy="3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8" name="AutoShape 20"/>
            <p:cNvCxnSpPr>
              <a:cxnSpLocks noChangeShapeType="1"/>
              <a:stCxn id="103436" idx="7"/>
              <a:endCxn id="103435" idx="3"/>
            </p:cNvCxnSpPr>
            <p:nvPr/>
          </p:nvCxnSpPr>
          <p:spPr bwMode="auto">
            <a:xfrm flipV="1">
              <a:off x="4220" y="1860"/>
              <a:ext cx="271" cy="46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3449" name="AutoShape 21"/>
            <p:cNvCxnSpPr>
              <a:cxnSpLocks noChangeShapeType="1"/>
              <a:stCxn id="103433" idx="0"/>
              <a:endCxn id="103438" idx="4"/>
            </p:cNvCxnSpPr>
            <p:nvPr/>
          </p:nvCxnSpPr>
          <p:spPr bwMode="auto">
            <a:xfrm flipH="1" flipV="1">
              <a:off x="5241" y="2659"/>
              <a:ext cx="224" cy="31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103432" name="Rectangle 22"/>
          <p:cNvSpPr>
            <a:spLocks noChangeArrowheads="1"/>
          </p:cNvSpPr>
          <p:nvPr/>
        </p:nvSpPr>
        <p:spPr bwMode="auto">
          <a:xfrm>
            <a:off x="323528" y="4292600"/>
            <a:ext cx="827881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dirty="0"/>
              <a:t>多粒度层次结构</a:t>
            </a:r>
          </a:p>
          <a:p>
            <a:pPr lvl="1" eaLnBrk="1" hangingPunct="1"/>
            <a:r>
              <a:rPr lang="zh-CN" altLang="en-US" dirty="0"/>
              <a:t>多粒度层次树</a:t>
            </a:r>
          </a:p>
          <a:p>
            <a:pPr lvl="1" eaLnBrk="1" hangingPunct="1"/>
            <a:r>
              <a:rPr lang="zh-CN" altLang="en-US" dirty="0"/>
              <a:t>子节点表示的数据是父节点表示数据的一部分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3F2E631-1F72-44F9-96D0-363E13E3D109}" type="slidenum">
              <a:rPr kumimoji="0" lang="zh-CN" altLang="en-US" sz="2400">
                <a:solidFill>
                  <a:schemeClr val="accent2"/>
                </a:solidFill>
                <a:latin typeface="Times New Roman" panose="02020603050405020304" pitchFamily="18" charset="0"/>
              </a:rPr>
              <a:pPr>
                <a:spcBef>
                  <a:spcPct val="0"/>
                </a:spcBef>
                <a:buClrTx/>
                <a:buSzTx/>
                <a:buFontTx/>
                <a:buNone/>
              </a:pPr>
              <a:t>54</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4453" name="Rectangle 2"/>
          <p:cNvSpPr>
            <a:spLocks noGrp="1" noChangeArrowheads="1"/>
          </p:cNvSpPr>
          <p:nvPr>
            <p:ph type="title"/>
          </p:nvPr>
        </p:nvSpPr>
        <p:spPr>
          <a:xfrm>
            <a:off x="250825" y="152400"/>
            <a:ext cx="8748713" cy="838200"/>
          </a:xfrm>
        </p:spPr>
        <p:txBody>
          <a:bodyPr/>
          <a:lstStyle/>
          <a:p>
            <a:pPr eaLnBrk="1" hangingPunct="1"/>
            <a:r>
              <a:rPr lang="zh-CN" altLang="en-US" dirty="0"/>
              <a:t>多粒度封锁判定授予锁的困难</a:t>
            </a:r>
          </a:p>
        </p:txBody>
      </p:sp>
      <p:sp>
        <p:nvSpPr>
          <p:cNvPr id="104454" name="Rectangle 3"/>
          <p:cNvSpPr>
            <a:spLocks noGrp="1" noChangeArrowheads="1"/>
          </p:cNvSpPr>
          <p:nvPr>
            <p:ph idx="1"/>
          </p:nvPr>
        </p:nvSpPr>
        <p:spPr/>
        <p:txBody>
          <a:bodyPr/>
          <a:lstStyle/>
          <a:p>
            <a:pPr eaLnBrk="1" hangingPunct="1"/>
            <a:r>
              <a:rPr lang="zh-CN" altLang="en-US" sz="2600" dirty="0"/>
              <a:t>申请小粒度锁的判定</a:t>
            </a:r>
          </a:p>
          <a:p>
            <a:pPr lvl="1" eaLnBrk="1" hangingPunct="1"/>
            <a:r>
              <a:rPr lang="zh-CN" altLang="en-US" sz="2400" dirty="0"/>
              <a:t>判定在申请数据上有没有不相容锁</a:t>
            </a:r>
          </a:p>
          <a:p>
            <a:pPr lvl="1" eaLnBrk="1" hangingPunct="1"/>
            <a:r>
              <a:rPr lang="zh-CN" altLang="en-US" sz="2400" dirty="0"/>
              <a:t>判定在申请数据相关大粒度数据上，有没有不相容锁</a:t>
            </a:r>
          </a:p>
          <a:p>
            <a:pPr lvl="1" eaLnBrk="1" hangingPunct="1"/>
            <a:r>
              <a:rPr lang="zh-CN" altLang="en-US" sz="2400" dirty="0"/>
              <a:t>粒度的层次有限，本判定不困难</a:t>
            </a:r>
          </a:p>
          <a:p>
            <a:pPr eaLnBrk="1" hangingPunct="1"/>
            <a:r>
              <a:rPr lang="zh-CN" altLang="en-US" sz="2600" dirty="0"/>
              <a:t>申请大粒度锁的判定</a:t>
            </a:r>
          </a:p>
          <a:p>
            <a:pPr lvl="1" eaLnBrk="1" hangingPunct="1"/>
            <a:r>
              <a:rPr lang="zh-CN" altLang="en-US" sz="2400" dirty="0"/>
              <a:t>判定在申请数据上有没有不相容锁</a:t>
            </a:r>
          </a:p>
          <a:p>
            <a:pPr lvl="1" eaLnBrk="1" hangingPunct="1"/>
            <a:r>
              <a:rPr lang="zh-CN" altLang="en-US" sz="2400" dirty="0"/>
              <a:t>判定在申请数据相关小粒度数据上，有没有不相容锁；例如：对表加锁，要判定每个元组上有没有不相容锁</a:t>
            </a:r>
            <a:endParaRPr lang="en-US" altLang="zh-CN" sz="2400" dirty="0"/>
          </a:p>
          <a:p>
            <a:pPr lvl="1" eaLnBrk="1" hangingPunct="1"/>
            <a:r>
              <a:rPr lang="zh-CN" altLang="en-US" sz="2400" dirty="0"/>
              <a:t>小粒度的数据量可能巨大，本判定困难</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CA249C7-D0BF-4E1F-8E72-FBA90EE194C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5476" name="Rectangle 2"/>
          <p:cNvSpPr>
            <a:spLocks noGrp="1" noChangeArrowheads="1"/>
          </p:cNvSpPr>
          <p:nvPr>
            <p:ph type="title"/>
          </p:nvPr>
        </p:nvSpPr>
        <p:spPr/>
        <p:txBody>
          <a:bodyPr/>
          <a:lstStyle/>
          <a:p>
            <a:pPr eaLnBrk="1" hangingPunct="1"/>
            <a:r>
              <a:rPr lang="zh-CN" altLang="en-US" dirty="0"/>
              <a:t>多粒度封锁</a:t>
            </a:r>
            <a:endParaRPr lang="en-US" altLang="zh-CN" dirty="0"/>
          </a:p>
        </p:txBody>
      </p:sp>
      <p:sp>
        <p:nvSpPr>
          <p:cNvPr id="105477" name="Rectangle 3"/>
          <p:cNvSpPr>
            <a:spLocks noGrp="1" noChangeArrowheads="1"/>
          </p:cNvSpPr>
          <p:nvPr>
            <p:ph idx="1"/>
          </p:nvPr>
        </p:nvSpPr>
        <p:spPr/>
        <p:txBody>
          <a:bodyPr/>
          <a:lstStyle/>
          <a:p>
            <a:pPr eaLnBrk="1" hangingPunct="1"/>
            <a:r>
              <a:rPr lang="zh-CN" altLang="en-US" dirty="0"/>
              <a:t>意向锁</a:t>
            </a:r>
            <a:r>
              <a:rPr lang="en-US" altLang="zh-CN" dirty="0"/>
              <a:t>(intention lock mode)</a:t>
            </a:r>
            <a:r>
              <a:rPr lang="zh-CN" altLang="en-US" dirty="0"/>
              <a:t>：如果一个节点加上了意向锁，则意味着要对该节点的较低层节点进行显示加锁</a:t>
            </a:r>
          </a:p>
          <a:p>
            <a:pPr eaLnBrk="1" hangingPunct="1"/>
            <a:r>
              <a:rPr lang="zh-CN" altLang="en-US" dirty="0"/>
              <a:t>在一个节点显式加锁之前，该结点的全部祖先均加上了意向锁</a:t>
            </a:r>
          </a:p>
          <a:p>
            <a:pPr eaLnBrk="1" hangingPunct="1"/>
            <a:r>
              <a:rPr lang="zh-CN" altLang="en-US" dirty="0"/>
              <a:t>事务判定是否能够成功地给一个结点加锁时，不必搜索整棵树</a:t>
            </a:r>
          </a:p>
          <a:p>
            <a:pPr eaLnBrk="1" hangingPunct="1"/>
            <a:r>
              <a:rPr lang="zh-CN" altLang="en-US" dirty="0"/>
              <a:t>共享意向锁</a:t>
            </a:r>
            <a:r>
              <a:rPr lang="en-US" altLang="zh-CN" dirty="0"/>
              <a:t>(IS)/</a:t>
            </a:r>
            <a:r>
              <a:rPr lang="zh-CN" altLang="en-US" dirty="0"/>
              <a:t>排他意向锁</a:t>
            </a:r>
            <a:r>
              <a:rPr lang="en-US" altLang="zh-CN" dirty="0"/>
              <a:t>(IX)/</a:t>
            </a:r>
            <a:r>
              <a:rPr lang="zh-CN" altLang="en-US" dirty="0"/>
              <a:t>共享排他意向锁</a:t>
            </a:r>
            <a:r>
              <a:rPr lang="en-US" altLang="zh-CN" dirty="0"/>
              <a:t>(SIX)</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zh-CN" altLang="en-US" dirty="0"/>
              <a:t>多粒度封锁相容矩阵</a:t>
            </a:r>
          </a:p>
        </p:txBody>
      </p:sp>
      <p:sp>
        <p:nvSpPr>
          <p:cNvPr id="106499"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A12690D-291B-4987-84B8-5365D6831EF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pic>
        <p:nvPicPr>
          <p:cNvPr id="53"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7366709" cy="327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FDFC64B-822C-41C6-868D-A7D2C35E10D3}"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7524" name="Rectangle 2"/>
          <p:cNvSpPr>
            <a:spLocks noGrp="1" noChangeArrowheads="1"/>
          </p:cNvSpPr>
          <p:nvPr>
            <p:ph type="title"/>
          </p:nvPr>
        </p:nvSpPr>
        <p:spPr/>
        <p:txBody>
          <a:bodyPr/>
          <a:lstStyle/>
          <a:p>
            <a:pPr eaLnBrk="1" hangingPunct="1"/>
            <a:r>
              <a:rPr lang="zh-CN" altLang="en-US" dirty="0"/>
              <a:t>多粒度封锁协议</a:t>
            </a:r>
          </a:p>
        </p:txBody>
      </p:sp>
      <p:sp>
        <p:nvSpPr>
          <p:cNvPr id="107525" name="Rectangle 3"/>
          <p:cNvSpPr>
            <a:spLocks noGrp="1" noChangeArrowheads="1"/>
          </p:cNvSpPr>
          <p:nvPr>
            <p:ph idx="1"/>
          </p:nvPr>
        </p:nvSpPr>
        <p:spPr/>
        <p:txBody>
          <a:bodyPr/>
          <a:lstStyle/>
          <a:p>
            <a:pPr eaLnBrk="1" hangingPunct="1"/>
            <a:r>
              <a:rPr lang="zh-CN" altLang="en-US" sz="2800" dirty="0"/>
              <a:t>遵从锁的相容矩阵</a:t>
            </a:r>
            <a:endParaRPr lang="en-US" altLang="zh-CN" sz="2800" dirty="0"/>
          </a:p>
          <a:p>
            <a:pPr eaLnBrk="1" hangingPunct="1"/>
            <a:r>
              <a:rPr lang="zh-CN" altLang="en-US" sz="2800" dirty="0"/>
              <a:t>根结点必须首先加锁，可以加任何类型的锁</a:t>
            </a:r>
          </a:p>
          <a:p>
            <a:pPr eaLnBrk="1" hangingPunct="1"/>
            <a:r>
              <a:rPr lang="zh-CN" altLang="en-US" sz="2800" dirty="0"/>
              <a:t>仅当</a:t>
            </a:r>
            <a:r>
              <a:rPr lang="en-US" altLang="zh-CN" sz="2800" dirty="0" err="1"/>
              <a:t>T</a:t>
            </a:r>
            <a:r>
              <a:rPr lang="en-US" altLang="zh-CN" sz="2800" baseline="-25000" dirty="0" err="1"/>
              <a:t>i</a:t>
            </a:r>
            <a:r>
              <a:rPr lang="zh-CN" altLang="en-US" sz="2800" dirty="0"/>
              <a:t>对</a:t>
            </a:r>
            <a:r>
              <a:rPr lang="en-US" altLang="zh-CN" sz="2800" dirty="0"/>
              <a:t>Q</a:t>
            </a:r>
            <a:r>
              <a:rPr lang="zh-CN" altLang="en-US" sz="2800" dirty="0"/>
              <a:t>的父结点持有</a:t>
            </a:r>
            <a:r>
              <a:rPr lang="en-US" altLang="zh-CN" sz="2800" dirty="0"/>
              <a:t>IX</a:t>
            </a:r>
            <a:r>
              <a:rPr lang="zh-CN" altLang="en-US" sz="2800" dirty="0"/>
              <a:t>或</a:t>
            </a:r>
            <a:r>
              <a:rPr lang="en-US" altLang="zh-CN" sz="2800" dirty="0"/>
              <a:t>IS</a:t>
            </a:r>
            <a:r>
              <a:rPr lang="zh-CN" altLang="en-US" sz="2800" dirty="0"/>
              <a:t>锁时，</a:t>
            </a:r>
            <a:r>
              <a:rPr lang="en-US" altLang="zh-CN" sz="2800" dirty="0" err="1"/>
              <a:t>T</a:t>
            </a:r>
            <a:r>
              <a:rPr lang="en-US" altLang="zh-CN" sz="2800" baseline="-25000" dirty="0" err="1"/>
              <a:t>i</a:t>
            </a:r>
            <a:r>
              <a:rPr lang="zh-CN" altLang="en-US" sz="2800" dirty="0"/>
              <a:t>对于结点</a:t>
            </a:r>
            <a:r>
              <a:rPr lang="en-US" altLang="zh-CN" sz="2800" dirty="0"/>
              <a:t>Q</a:t>
            </a:r>
            <a:r>
              <a:rPr lang="zh-CN" altLang="en-US" sz="2800" dirty="0"/>
              <a:t>加</a:t>
            </a:r>
            <a:r>
              <a:rPr lang="en-US" altLang="zh-CN" sz="2800" dirty="0"/>
              <a:t>S</a:t>
            </a:r>
            <a:r>
              <a:rPr lang="zh-CN" altLang="en-US" sz="2800" dirty="0"/>
              <a:t>或者</a:t>
            </a:r>
            <a:r>
              <a:rPr lang="en-US" altLang="zh-CN" sz="2800" dirty="0"/>
              <a:t>IS</a:t>
            </a:r>
            <a:r>
              <a:rPr lang="zh-CN" altLang="en-US" sz="2800" dirty="0"/>
              <a:t>锁</a:t>
            </a:r>
          </a:p>
          <a:p>
            <a:pPr eaLnBrk="1" hangingPunct="1"/>
            <a:r>
              <a:rPr lang="zh-CN" altLang="en-US" sz="2800" dirty="0"/>
              <a:t>仅当</a:t>
            </a:r>
            <a:r>
              <a:rPr lang="en-US" altLang="zh-CN" sz="2800" dirty="0" err="1"/>
              <a:t>T</a:t>
            </a:r>
            <a:r>
              <a:rPr lang="en-US" altLang="zh-CN" sz="2800" baseline="-25000" dirty="0" err="1"/>
              <a:t>i</a:t>
            </a:r>
            <a:r>
              <a:rPr lang="zh-CN" altLang="en-US" sz="2800" dirty="0"/>
              <a:t>对</a:t>
            </a:r>
            <a:r>
              <a:rPr lang="en-US" altLang="zh-CN" sz="2800" dirty="0"/>
              <a:t>Q</a:t>
            </a:r>
            <a:r>
              <a:rPr lang="zh-CN" altLang="en-US" sz="2800" dirty="0"/>
              <a:t>的父结点持有</a:t>
            </a:r>
            <a:r>
              <a:rPr lang="en-US" altLang="zh-CN" sz="2800" dirty="0"/>
              <a:t>IX</a:t>
            </a:r>
            <a:r>
              <a:rPr lang="zh-CN" altLang="en-US" sz="2800" dirty="0"/>
              <a:t>或</a:t>
            </a:r>
            <a:r>
              <a:rPr lang="en-US" altLang="zh-CN" sz="2800" dirty="0"/>
              <a:t>SIX</a:t>
            </a:r>
            <a:r>
              <a:rPr lang="zh-CN" altLang="en-US" sz="2800" dirty="0"/>
              <a:t>锁时，</a:t>
            </a:r>
            <a:r>
              <a:rPr lang="en-US" altLang="zh-CN" sz="2800" dirty="0" err="1"/>
              <a:t>T</a:t>
            </a:r>
            <a:r>
              <a:rPr lang="en-US" altLang="zh-CN" sz="2800" baseline="-25000" dirty="0" err="1"/>
              <a:t>i</a:t>
            </a:r>
            <a:r>
              <a:rPr lang="zh-CN" altLang="en-US" sz="2800" dirty="0"/>
              <a:t>对于结点</a:t>
            </a:r>
            <a:r>
              <a:rPr lang="en-US" altLang="zh-CN" sz="2800" dirty="0"/>
              <a:t>Q</a:t>
            </a:r>
            <a:r>
              <a:rPr lang="zh-CN" altLang="en-US" sz="2800" dirty="0"/>
              <a:t>加</a:t>
            </a:r>
            <a:r>
              <a:rPr lang="en-US" altLang="zh-CN" sz="2800" dirty="0"/>
              <a:t>X</a:t>
            </a:r>
            <a:r>
              <a:rPr lang="zh-CN" altLang="en-US" sz="2800" dirty="0"/>
              <a:t>、</a:t>
            </a:r>
            <a:r>
              <a:rPr lang="en-US" altLang="zh-CN" sz="2800" dirty="0"/>
              <a:t>SIX</a:t>
            </a:r>
            <a:r>
              <a:rPr lang="zh-CN" altLang="en-US" sz="2800" dirty="0"/>
              <a:t>、</a:t>
            </a:r>
            <a:r>
              <a:rPr lang="en-US" altLang="zh-CN" sz="2800" dirty="0"/>
              <a:t>IX</a:t>
            </a:r>
            <a:r>
              <a:rPr lang="zh-CN" altLang="en-US" sz="2800" dirty="0"/>
              <a:t>锁</a:t>
            </a:r>
          </a:p>
          <a:p>
            <a:pPr eaLnBrk="1" hangingPunct="1"/>
            <a:r>
              <a:rPr lang="zh-CN" altLang="en-US" sz="2800" dirty="0"/>
              <a:t>仅当</a:t>
            </a:r>
            <a:r>
              <a:rPr lang="en-US" altLang="zh-CN" sz="2800" dirty="0" err="1"/>
              <a:t>T</a:t>
            </a:r>
            <a:r>
              <a:rPr lang="en-US" altLang="zh-CN" sz="2800" baseline="-25000" dirty="0" err="1"/>
              <a:t>i</a:t>
            </a:r>
            <a:r>
              <a:rPr lang="zh-CN" altLang="en-US" sz="2800" dirty="0"/>
              <a:t>未曾对任何结点解锁时，</a:t>
            </a:r>
            <a:r>
              <a:rPr lang="en-US" altLang="zh-CN" sz="2800" dirty="0" err="1"/>
              <a:t>T</a:t>
            </a:r>
            <a:r>
              <a:rPr lang="en-US" altLang="zh-CN" sz="2800" baseline="-25000" dirty="0" err="1"/>
              <a:t>i</a:t>
            </a:r>
            <a:r>
              <a:rPr lang="zh-CN" altLang="en-US" sz="2800" dirty="0"/>
              <a:t>可以对结点加锁</a:t>
            </a:r>
            <a:r>
              <a:rPr lang="en-US" altLang="zh-CN" sz="2800" dirty="0"/>
              <a:t>(</a:t>
            </a:r>
            <a:r>
              <a:rPr lang="zh-CN" altLang="en-US" sz="2800" dirty="0"/>
              <a:t>两阶段封锁协议</a:t>
            </a:r>
            <a:r>
              <a:rPr lang="en-US" altLang="zh-CN" sz="2800" dirty="0"/>
              <a:t>)</a:t>
            </a:r>
            <a:endParaRPr lang="zh-CN" altLang="en-US" sz="2800" dirty="0"/>
          </a:p>
          <a:p>
            <a:pPr eaLnBrk="1" hangingPunct="1"/>
            <a:r>
              <a:rPr lang="zh-CN" altLang="en-US" sz="2800" dirty="0"/>
              <a:t>仅当</a:t>
            </a:r>
            <a:r>
              <a:rPr lang="en-US" altLang="zh-CN" sz="2800" dirty="0" err="1"/>
              <a:t>T</a:t>
            </a:r>
            <a:r>
              <a:rPr lang="en-US" altLang="zh-CN" sz="2800" baseline="-25000" dirty="0" err="1"/>
              <a:t>i</a:t>
            </a:r>
            <a:r>
              <a:rPr lang="zh-CN" altLang="en-US" sz="2800" dirty="0"/>
              <a:t>当前不持有</a:t>
            </a:r>
            <a:r>
              <a:rPr lang="en-US" altLang="zh-CN" sz="2800" dirty="0"/>
              <a:t>Q</a:t>
            </a:r>
            <a:r>
              <a:rPr lang="zh-CN" altLang="en-US" sz="2800" dirty="0"/>
              <a:t>的子节点的锁时，</a:t>
            </a:r>
            <a:r>
              <a:rPr lang="en-US" altLang="zh-CN" sz="2800" dirty="0" err="1"/>
              <a:t>T</a:t>
            </a:r>
            <a:r>
              <a:rPr lang="en-US" altLang="zh-CN" sz="2800" baseline="-25000" dirty="0" err="1"/>
              <a:t>i</a:t>
            </a:r>
            <a:r>
              <a:rPr lang="zh-CN" altLang="en-US" sz="2800" dirty="0"/>
              <a:t>可以对节点</a:t>
            </a:r>
            <a:r>
              <a:rPr lang="en-US" altLang="zh-CN" sz="2800" dirty="0"/>
              <a:t>Q</a:t>
            </a:r>
            <a:r>
              <a:rPr lang="zh-CN" altLang="en-US" sz="2800" dirty="0"/>
              <a:t>解锁</a:t>
            </a:r>
            <a:endParaRPr lang="en-US" altLang="zh-CN"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noChangeArrowheads="1"/>
          </p:cNvSpPr>
          <p:nvPr>
            <p:ph type="title"/>
          </p:nvPr>
        </p:nvSpPr>
        <p:spPr/>
        <p:txBody>
          <a:bodyPr/>
          <a:lstStyle/>
          <a:p>
            <a:r>
              <a:rPr lang="zh-CN" altLang="en-US" dirty="0"/>
              <a:t>多粒度封锁协议</a:t>
            </a:r>
          </a:p>
        </p:txBody>
      </p:sp>
      <p:sp>
        <p:nvSpPr>
          <p:cNvPr id="108547" name="内容占位符 2"/>
          <p:cNvSpPr>
            <a:spLocks noGrp="1" noChangeArrowheads="1"/>
          </p:cNvSpPr>
          <p:nvPr>
            <p:ph idx="1"/>
          </p:nvPr>
        </p:nvSpPr>
        <p:spPr>
          <a:xfrm>
            <a:off x="395536" y="1327150"/>
            <a:ext cx="8458200" cy="2461890"/>
          </a:xfrm>
        </p:spPr>
        <p:txBody>
          <a:bodyPr/>
          <a:lstStyle/>
          <a:p>
            <a:pPr>
              <a:spcBef>
                <a:spcPts val="0"/>
              </a:spcBef>
            </a:pPr>
            <a:r>
              <a:rPr lang="zh-CN" altLang="en-US" sz="2400" dirty="0"/>
              <a:t>多粒度封锁协议实例</a:t>
            </a:r>
            <a:endParaRPr lang="en-US" altLang="zh-CN" sz="2400" dirty="0"/>
          </a:p>
          <a:p>
            <a:pPr lvl="1">
              <a:spcBef>
                <a:spcPts val="0"/>
              </a:spcBef>
            </a:pPr>
            <a:r>
              <a:rPr lang="en-US" altLang="zh-CN" sz="1800" dirty="0"/>
              <a:t>T18</a:t>
            </a:r>
            <a:r>
              <a:rPr lang="zh-CN" altLang="en-US" sz="1800" dirty="0"/>
              <a:t>：读</a:t>
            </a:r>
            <a:r>
              <a:rPr lang="en-US" altLang="zh-CN" sz="1800" dirty="0"/>
              <a:t>F</a:t>
            </a:r>
            <a:r>
              <a:rPr lang="en-US" altLang="zh-CN" sz="1800" baseline="-25000" dirty="0"/>
              <a:t>a</a:t>
            </a:r>
            <a:r>
              <a:rPr lang="zh-CN" altLang="en-US" sz="1800" dirty="0"/>
              <a:t>的</a:t>
            </a:r>
            <a:r>
              <a:rPr lang="en-US" altLang="zh-CN" sz="1800" dirty="0"/>
              <a:t>r</a:t>
            </a:r>
            <a:r>
              <a:rPr lang="en-US" altLang="zh-CN" sz="1800" baseline="-25000" dirty="0"/>
              <a:t>a2</a:t>
            </a:r>
            <a:r>
              <a:rPr lang="zh-CN" altLang="en-US" sz="1800" dirty="0"/>
              <a:t>，需要给数据库、区域</a:t>
            </a:r>
            <a:r>
              <a:rPr lang="en-US" altLang="zh-CN" sz="1800" dirty="0"/>
              <a:t>A</a:t>
            </a:r>
            <a:r>
              <a:rPr lang="en-US" altLang="zh-CN" sz="1800" baseline="-25000" dirty="0"/>
              <a:t>1</a:t>
            </a:r>
            <a:r>
              <a:rPr lang="zh-CN" altLang="en-US" sz="1800" dirty="0"/>
              <a:t>和</a:t>
            </a:r>
            <a:r>
              <a:rPr lang="en-US" altLang="zh-CN" sz="1800" dirty="0"/>
              <a:t>F</a:t>
            </a:r>
            <a:r>
              <a:rPr lang="en-US" altLang="zh-CN" sz="1800" baseline="-25000" dirty="0"/>
              <a:t>a</a:t>
            </a:r>
            <a:r>
              <a:rPr lang="zh-CN" altLang="en-US" sz="1800" dirty="0"/>
              <a:t>加</a:t>
            </a:r>
            <a:r>
              <a:rPr lang="en-US" altLang="zh-CN" sz="1800" dirty="0"/>
              <a:t>IS</a:t>
            </a:r>
            <a:r>
              <a:rPr lang="zh-CN" altLang="en-US" sz="1800" dirty="0"/>
              <a:t>锁，最后给</a:t>
            </a:r>
            <a:r>
              <a:rPr lang="en-US" altLang="zh-CN" sz="1800" dirty="0"/>
              <a:t>r</a:t>
            </a:r>
            <a:r>
              <a:rPr lang="en-US" altLang="zh-CN" sz="1800" baseline="-25000" dirty="0"/>
              <a:t>a2</a:t>
            </a:r>
            <a:r>
              <a:rPr lang="zh-CN" altLang="en-US" sz="1800" dirty="0"/>
              <a:t>加</a:t>
            </a:r>
            <a:r>
              <a:rPr lang="en-US" altLang="zh-CN" sz="1800" dirty="0"/>
              <a:t>S</a:t>
            </a:r>
            <a:r>
              <a:rPr lang="zh-CN" altLang="en-US" sz="1800" dirty="0"/>
              <a:t>锁</a:t>
            </a:r>
            <a:endParaRPr lang="en-US" altLang="zh-CN" sz="1800" dirty="0"/>
          </a:p>
          <a:p>
            <a:pPr lvl="1">
              <a:spcBef>
                <a:spcPts val="0"/>
              </a:spcBef>
            </a:pPr>
            <a:r>
              <a:rPr lang="en-US" altLang="zh-CN" sz="1800" dirty="0"/>
              <a:t>T19</a:t>
            </a:r>
            <a:r>
              <a:rPr lang="zh-CN" altLang="en-US" sz="1800" dirty="0"/>
              <a:t>：修改</a:t>
            </a:r>
            <a:r>
              <a:rPr lang="en-US" altLang="zh-CN" sz="1800" dirty="0"/>
              <a:t>F</a:t>
            </a:r>
            <a:r>
              <a:rPr lang="en-US" altLang="zh-CN" sz="1800" baseline="-25000" dirty="0"/>
              <a:t>a</a:t>
            </a:r>
            <a:r>
              <a:rPr lang="zh-CN" altLang="en-US" sz="1800" dirty="0"/>
              <a:t>的</a:t>
            </a:r>
            <a:r>
              <a:rPr lang="en-US" altLang="zh-CN" sz="1800" dirty="0"/>
              <a:t>r</a:t>
            </a:r>
            <a:r>
              <a:rPr lang="en-US" altLang="zh-CN" sz="1800" baseline="-25000" dirty="0"/>
              <a:t>a9</a:t>
            </a:r>
            <a:r>
              <a:rPr lang="zh-CN" altLang="en-US" sz="1800" dirty="0"/>
              <a:t>，需要给数据库、区域</a:t>
            </a:r>
            <a:r>
              <a:rPr lang="en-US" altLang="zh-CN" sz="1800" dirty="0"/>
              <a:t>A</a:t>
            </a:r>
            <a:r>
              <a:rPr lang="en-US" altLang="zh-CN" sz="1800" baseline="-25000" dirty="0"/>
              <a:t>1</a:t>
            </a:r>
            <a:r>
              <a:rPr lang="zh-CN" altLang="en-US" sz="1800" dirty="0"/>
              <a:t>和</a:t>
            </a:r>
            <a:r>
              <a:rPr lang="en-US" altLang="zh-CN" sz="1800" dirty="0"/>
              <a:t>F</a:t>
            </a:r>
            <a:r>
              <a:rPr lang="en-US" altLang="zh-CN" sz="1800" baseline="-25000" dirty="0"/>
              <a:t>a</a:t>
            </a:r>
            <a:r>
              <a:rPr lang="zh-CN" altLang="en-US" sz="1800" dirty="0"/>
              <a:t>加</a:t>
            </a:r>
            <a:r>
              <a:rPr lang="en-US" altLang="zh-CN" sz="1800" dirty="0"/>
              <a:t>IX</a:t>
            </a:r>
            <a:r>
              <a:rPr lang="zh-CN" altLang="en-US" sz="1800" dirty="0"/>
              <a:t>锁，最后给</a:t>
            </a:r>
            <a:r>
              <a:rPr lang="en-US" altLang="zh-CN" sz="1800" dirty="0"/>
              <a:t>r</a:t>
            </a:r>
            <a:r>
              <a:rPr lang="en-US" altLang="zh-CN" sz="1800" baseline="-25000" dirty="0"/>
              <a:t>a9</a:t>
            </a:r>
            <a:r>
              <a:rPr lang="zh-CN" altLang="en-US" sz="1800" dirty="0"/>
              <a:t>加</a:t>
            </a:r>
            <a:r>
              <a:rPr lang="en-US" altLang="zh-CN" sz="1800" dirty="0"/>
              <a:t>X</a:t>
            </a:r>
            <a:r>
              <a:rPr lang="zh-CN" altLang="en-US" sz="1800" dirty="0"/>
              <a:t>锁</a:t>
            </a:r>
            <a:endParaRPr lang="en-US" altLang="zh-CN" sz="1800" dirty="0"/>
          </a:p>
          <a:p>
            <a:pPr lvl="1">
              <a:spcBef>
                <a:spcPts val="0"/>
              </a:spcBef>
            </a:pPr>
            <a:r>
              <a:rPr lang="en-US" altLang="zh-CN" sz="1800" dirty="0"/>
              <a:t>T20</a:t>
            </a:r>
            <a:r>
              <a:rPr lang="zh-CN" altLang="en-US" sz="1800" dirty="0"/>
              <a:t>：读</a:t>
            </a:r>
            <a:r>
              <a:rPr lang="en-US" altLang="zh-CN" sz="1800" dirty="0"/>
              <a:t>F</a:t>
            </a:r>
            <a:r>
              <a:rPr lang="en-US" altLang="zh-CN" sz="1800" baseline="-25000" dirty="0"/>
              <a:t>a</a:t>
            </a:r>
            <a:r>
              <a:rPr lang="zh-CN" altLang="en-US" sz="1800" dirty="0"/>
              <a:t>的所有记录，需要给数据库、区域</a:t>
            </a:r>
            <a:r>
              <a:rPr lang="en-US" altLang="zh-CN" sz="1800" dirty="0"/>
              <a:t>A</a:t>
            </a:r>
            <a:r>
              <a:rPr lang="en-US" altLang="zh-CN" sz="1800" baseline="-25000" dirty="0"/>
              <a:t>1</a:t>
            </a:r>
            <a:r>
              <a:rPr lang="zh-CN" altLang="en-US" sz="1800" dirty="0"/>
              <a:t>加</a:t>
            </a:r>
            <a:r>
              <a:rPr lang="en-US" altLang="zh-CN" sz="1800" dirty="0"/>
              <a:t>IS</a:t>
            </a:r>
            <a:r>
              <a:rPr lang="zh-CN" altLang="en-US" sz="1800" dirty="0"/>
              <a:t>锁，给</a:t>
            </a:r>
            <a:r>
              <a:rPr lang="en-US" altLang="zh-CN" sz="1800" dirty="0"/>
              <a:t>F</a:t>
            </a:r>
            <a:r>
              <a:rPr lang="en-US" altLang="zh-CN" sz="1800" baseline="-25000" dirty="0"/>
              <a:t>a</a:t>
            </a:r>
            <a:r>
              <a:rPr lang="zh-CN" altLang="en-US" sz="1800" dirty="0"/>
              <a:t>加</a:t>
            </a:r>
            <a:r>
              <a:rPr lang="en-US" altLang="zh-CN" sz="1800" dirty="0"/>
              <a:t>S</a:t>
            </a:r>
            <a:r>
              <a:rPr lang="zh-CN" altLang="en-US" sz="1800" dirty="0"/>
              <a:t>锁</a:t>
            </a:r>
            <a:endParaRPr lang="en-US" altLang="zh-CN" sz="1800" dirty="0"/>
          </a:p>
          <a:p>
            <a:pPr lvl="1">
              <a:spcBef>
                <a:spcPts val="0"/>
              </a:spcBef>
            </a:pPr>
            <a:r>
              <a:rPr lang="en-US" altLang="zh-CN" sz="1800" dirty="0"/>
              <a:t>T21</a:t>
            </a:r>
            <a:r>
              <a:rPr lang="zh-CN" altLang="en-US" sz="1800" dirty="0"/>
              <a:t>：读取整个数据库，需要给数据库加</a:t>
            </a:r>
            <a:r>
              <a:rPr lang="en-US" altLang="zh-CN" sz="1800" dirty="0"/>
              <a:t>S</a:t>
            </a:r>
            <a:r>
              <a:rPr lang="zh-CN" altLang="en-US" sz="1800" dirty="0"/>
              <a:t>锁</a:t>
            </a:r>
            <a:endParaRPr lang="en-US" altLang="zh-CN" sz="1800" dirty="0"/>
          </a:p>
          <a:p>
            <a:pPr>
              <a:spcBef>
                <a:spcPts val="0"/>
              </a:spcBef>
            </a:pPr>
            <a:r>
              <a:rPr lang="zh-CN" altLang="en-US" sz="2400" dirty="0"/>
              <a:t>调度结果：</a:t>
            </a:r>
            <a:endParaRPr lang="en-US" altLang="zh-CN" sz="2400" dirty="0"/>
          </a:p>
          <a:p>
            <a:pPr lvl="1">
              <a:spcBef>
                <a:spcPts val="0"/>
              </a:spcBef>
            </a:pPr>
            <a:r>
              <a:rPr lang="en-US" altLang="zh-CN" sz="1800" dirty="0"/>
              <a:t>T18</a:t>
            </a:r>
            <a:r>
              <a:rPr lang="zh-CN" altLang="en-US" sz="1800" dirty="0"/>
              <a:t>、</a:t>
            </a:r>
            <a:r>
              <a:rPr lang="en-US" altLang="zh-CN" sz="1800" dirty="0"/>
              <a:t>T20</a:t>
            </a:r>
            <a:r>
              <a:rPr lang="zh-CN" altLang="en-US" sz="1800" dirty="0"/>
              <a:t>和</a:t>
            </a:r>
            <a:r>
              <a:rPr lang="en-US" altLang="zh-CN" sz="1800" dirty="0"/>
              <a:t>T21</a:t>
            </a:r>
            <a:r>
              <a:rPr lang="zh-CN" altLang="en-US" sz="1800" dirty="0"/>
              <a:t>可以并发执行。</a:t>
            </a:r>
            <a:endParaRPr lang="en-US" altLang="zh-CN" sz="1800" dirty="0"/>
          </a:p>
          <a:p>
            <a:pPr lvl="1">
              <a:spcBef>
                <a:spcPts val="0"/>
              </a:spcBef>
            </a:pPr>
            <a:r>
              <a:rPr lang="en-US" altLang="zh-CN" sz="1800" dirty="0"/>
              <a:t>T19</a:t>
            </a:r>
            <a:r>
              <a:rPr lang="zh-CN" altLang="en-US" sz="1800" dirty="0"/>
              <a:t>和</a:t>
            </a:r>
            <a:r>
              <a:rPr lang="en-US" altLang="zh-CN" sz="1800" dirty="0"/>
              <a:t>T18</a:t>
            </a:r>
            <a:r>
              <a:rPr lang="zh-CN" altLang="en-US" sz="1800" dirty="0"/>
              <a:t>可以并发执行，但是不能与</a:t>
            </a:r>
            <a:r>
              <a:rPr lang="en-US" altLang="zh-CN" sz="1800" dirty="0"/>
              <a:t>T20</a:t>
            </a:r>
            <a:r>
              <a:rPr lang="zh-CN" altLang="en-US" sz="1800" dirty="0"/>
              <a:t>或者</a:t>
            </a:r>
            <a:r>
              <a:rPr lang="en-US" altLang="zh-CN" sz="1800" dirty="0"/>
              <a:t>T21</a:t>
            </a:r>
            <a:r>
              <a:rPr lang="zh-CN" altLang="en-US" sz="1800" dirty="0"/>
              <a:t>并发执行</a:t>
            </a:r>
          </a:p>
        </p:txBody>
      </p:sp>
      <p:sp>
        <p:nvSpPr>
          <p:cNvPr id="108548"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F369DE2-F9C4-45CC-B8E1-E07570DE278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89040"/>
            <a:ext cx="5216521" cy="239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11942D3-6E64-489B-BCBC-1CCD9710834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59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09572" name="Rectangle 2"/>
          <p:cNvSpPr>
            <a:spLocks noGrp="1" noChangeArrowheads="1"/>
          </p:cNvSpPr>
          <p:nvPr>
            <p:ph type="title"/>
          </p:nvPr>
        </p:nvSpPr>
        <p:spPr/>
        <p:txBody>
          <a:bodyPr/>
          <a:lstStyle/>
          <a:p>
            <a:pPr eaLnBrk="1" hangingPunct="1"/>
            <a:r>
              <a:rPr lang="zh-CN" altLang="en-US" dirty="0"/>
              <a:t>多粒度封锁协议</a:t>
            </a:r>
          </a:p>
        </p:txBody>
      </p:sp>
      <p:sp>
        <p:nvSpPr>
          <p:cNvPr id="109573" name="Rectangle 3"/>
          <p:cNvSpPr>
            <a:spLocks noGrp="1" noChangeArrowheads="1"/>
          </p:cNvSpPr>
          <p:nvPr>
            <p:ph idx="1"/>
          </p:nvPr>
        </p:nvSpPr>
        <p:spPr/>
        <p:txBody>
          <a:bodyPr/>
          <a:lstStyle/>
          <a:p>
            <a:pPr eaLnBrk="1" hangingPunct="1"/>
            <a:r>
              <a:rPr lang="zh-CN" altLang="en-US"/>
              <a:t>增加了并发行，减少了锁开销</a:t>
            </a:r>
          </a:p>
          <a:p>
            <a:pPr eaLnBrk="1" hangingPunct="1"/>
            <a:r>
              <a:rPr lang="zh-CN" altLang="en-US"/>
              <a:t>适应范围：</a:t>
            </a:r>
          </a:p>
          <a:p>
            <a:pPr lvl="1" eaLnBrk="1" hangingPunct="1"/>
            <a:r>
              <a:rPr lang="zh-CN" altLang="en-US"/>
              <a:t>只存取几个数据项的短事务</a:t>
            </a:r>
          </a:p>
          <a:p>
            <a:pPr lvl="1" eaLnBrk="1" hangingPunct="1"/>
            <a:r>
              <a:rPr lang="zh-CN" altLang="en-US"/>
              <a:t>由整个文件或一组文件形成报表的长事务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098F23A-6251-4014-BA16-C035C264C567}"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75780" name="Rectangle 2"/>
          <p:cNvSpPr>
            <a:spLocks noGrp="1" noChangeArrowheads="1"/>
          </p:cNvSpPr>
          <p:nvPr>
            <p:ph type="title"/>
          </p:nvPr>
        </p:nvSpPr>
        <p:spPr>
          <a:xfrm>
            <a:off x="457200" y="381000"/>
            <a:ext cx="7793038" cy="677863"/>
          </a:xfrm>
        </p:spPr>
        <p:txBody>
          <a:bodyPr/>
          <a:lstStyle/>
          <a:p>
            <a:pPr eaLnBrk="1" hangingPunct="1"/>
            <a:r>
              <a:rPr lang="zh-CN" altLang="en-US" dirty="0"/>
              <a:t>共享锁</a:t>
            </a:r>
            <a:r>
              <a:rPr lang="en-US" altLang="zh-CN" dirty="0"/>
              <a:t>/</a:t>
            </a:r>
            <a:r>
              <a:rPr lang="zh-CN" altLang="en-US" dirty="0"/>
              <a:t>排它锁</a:t>
            </a:r>
          </a:p>
        </p:txBody>
      </p:sp>
      <p:sp>
        <p:nvSpPr>
          <p:cNvPr id="75781" name="Rectangle 3"/>
          <p:cNvSpPr>
            <a:spLocks noGrp="1" noChangeArrowheads="1"/>
          </p:cNvSpPr>
          <p:nvPr>
            <p:ph idx="1"/>
          </p:nvPr>
        </p:nvSpPr>
        <p:spPr>
          <a:xfrm>
            <a:off x="381000" y="1216496"/>
            <a:ext cx="8382000" cy="4876800"/>
          </a:xfrm>
        </p:spPr>
        <p:txBody>
          <a:bodyPr/>
          <a:lstStyle/>
          <a:p>
            <a:pPr eaLnBrk="1" hangingPunct="1"/>
            <a:r>
              <a:rPr lang="zh-CN" altLang="en-US" dirty="0"/>
              <a:t>共享锁又称为读锁</a:t>
            </a:r>
          </a:p>
          <a:p>
            <a:pPr lvl="1" eaLnBrk="1" hangingPunct="1">
              <a:lnSpc>
                <a:spcPct val="110000"/>
              </a:lnSpc>
              <a:spcBef>
                <a:spcPct val="60000"/>
              </a:spcBef>
            </a:pPr>
            <a:r>
              <a:rPr lang="zh-CN" altLang="en-US" dirty="0"/>
              <a:t>若事务</a:t>
            </a:r>
            <a:r>
              <a:rPr lang="en-US" altLang="zh-CN" dirty="0"/>
              <a:t>T</a:t>
            </a:r>
            <a:r>
              <a:rPr lang="zh-CN" altLang="en-US" dirty="0"/>
              <a:t>对数据对象</a:t>
            </a:r>
            <a:r>
              <a:rPr lang="en-US" altLang="zh-CN" dirty="0"/>
              <a:t>Q</a:t>
            </a:r>
            <a:r>
              <a:rPr lang="zh-CN" altLang="en-US" dirty="0"/>
              <a:t>加上</a:t>
            </a:r>
            <a:r>
              <a:rPr lang="en-US" altLang="zh-CN" dirty="0"/>
              <a:t>S</a:t>
            </a:r>
            <a:r>
              <a:rPr lang="zh-CN" altLang="en-US" dirty="0"/>
              <a:t>锁，事务</a:t>
            </a:r>
            <a:r>
              <a:rPr lang="en-US" altLang="zh-CN" dirty="0"/>
              <a:t>T</a:t>
            </a:r>
            <a:r>
              <a:rPr lang="zh-CN" altLang="en-US" dirty="0"/>
              <a:t>可读但不能写</a:t>
            </a:r>
            <a:r>
              <a:rPr lang="en-US" altLang="zh-CN" dirty="0"/>
              <a:t>Q</a:t>
            </a:r>
            <a:r>
              <a:rPr lang="zh-CN" altLang="en-US" dirty="0"/>
              <a:t>，其它事务只能再对</a:t>
            </a:r>
            <a:r>
              <a:rPr lang="en-US" altLang="zh-CN" dirty="0"/>
              <a:t>Q</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Q</a:t>
            </a:r>
            <a:r>
              <a:rPr lang="zh-CN" altLang="en-US" dirty="0"/>
              <a:t>上的</a:t>
            </a:r>
            <a:r>
              <a:rPr lang="en-US" altLang="zh-CN" dirty="0"/>
              <a:t>S</a:t>
            </a:r>
            <a:r>
              <a:rPr lang="zh-CN" altLang="en-US" dirty="0"/>
              <a:t>锁</a:t>
            </a:r>
            <a:endParaRPr lang="en-US" altLang="zh-CN" dirty="0"/>
          </a:p>
          <a:p>
            <a:pPr eaLnBrk="1" hangingPunct="1">
              <a:lnSpc>
                <a:spcPct val="110000"/>
              </a:lnSpc>
              <a:spcBef>
                <a:spcPct val="60000"/>
              </a:spcBef>
            </a:pPr>
            <a:r>
              <a:rPr lang="zh-CN" altLang="en-US" dirty="0"/>
              <a:t>排它锁又称为写锁</a:t>
            </a:r>
          </a:p>
          <a:p>
            <a:pPr lvl="1" eaLnBrk="1" hangingPunct="1">
              <a:lnSpc>
                <a:spcPct val="110000"/>
              </a:lnSpc>
              <a:spcBef>
                <a:spcPct val="60000"/>
              </a:spcBef>
            </a:pPr>
            <a:r>
              <a:rPr lang="zh-CN" altLang="en-US" dirty="0"/>
              <a:t>若事务</a:t>
            </a:r>
            <a:r>
              <a:rPr lang="en-US" altLang="zh-CN" dirty="0"/>
              <a:t>T</a:t>
            </a:r>
            <a:r>
              <a:rPr lang="zh-CN" altLang="en-US" dirty="0"/>
              <a:t>对数据对象</a:t>
            </a:r>
            <a:r>
              <a:rPr lang="en-US" altLang="zh-CN" dirty="0"/>
              <a:t>Q</a:t>
            </a:r>
            <a:r>
              <a:rPr lang="zh-CN" altLang="en-US" dirty="0"/>
              <a:t>加上</a:t>
            </a:r>
            <a:r>
              <a:rPr lang="en-US" altLang="zh-CN" dirty="0"/>
              <a:t>X</a:t>
            </a:r>
            <a:r>
              <a:rPr lang="zh-CN" altLang="en-US" dirty="0"/>
              <a:t>锁，则事务</a:t>
            </a:r>
            <a:r>
              <a:rPr lang="en-US" altLang="zh-CN" dirty="0"/>
              <a:t>T</a:t>
            </a:r>
            <a:r>
              <a:rPr lang="zh-CN" altLang="en-US" dirty="0"/>
              <a:t>既可以读又可以写</a:t>
            </a:r>
            <a:r>
              <a:rPr lang="en-US" altLang="zh-CN" dirty="0"/>
              <a:t>Q</a:t>
            </a:r>
            <a:r>
              <a:rPr lang="zh-CN" altLang="en-US" dirty="0"/>
              <a:t>，其它任何事务都不能再对</a:t>
            </a:r>
            <a:r>
              <a:rPr lang="en-US" altLang="zh-CN" dirty="0"/>
              <a:t>Q</a:t>
            </a:r>
            <a:r>
              <a:rPr lang="zh-CN" altLang="en-US" dirty="0"/>
              <a:t>加任何类型的锁，直到</a:t>
            </a:r>
            <a:r>
              <a:rPr lang="en-US" altLang="zh-CN" dirty="0"/>
              <a:t>T</a:t>
            </a:r>
            <a:r>
              <a:rPr lang="zh-CN" altLang="en-US" dirty="0"/>
              <a:t>释放</a:t>
            </a:r>
            <a:r>
              <a:rPr lang="en-US" altLang="zh-CN" dirty="0"/>
              <a:t>Q</a:t>
            </a:r>
            <a:r>
              <a:rPr lang="zh-CN" altLang="en-US" dirty="0"/>
              <a:t>上的锁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2CCA979-3A22-4151-B748-E65B6C84089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0596" name="Rectangle 2"/>
          <p:cNvSpPr>
            <a:spLocks noGrp="1" noChangeArrowheads="1"/>
          </p:cNvSpPr>
          <p:nvPr>
            <p:ph type="title"/>
          </p:nvPr>
        </p:nvSpPr>
        <p:spPr/>
        <p:txBody>
          <a:bodyPr/>
          <a:lstStyle/>
          <a:p>
            <a:pPr eaLnBrk="1" hangingPunct="1"/>
            <a:r>
              <a:rPr lang="zh-CN" altLang="en-US"/>
              <a:t>基于时间戳的协议</a:t>
            </a:r>
          </a:p>
        </p:txBody>
      </p:sp>
      <p:sp>
        <p:nvSpPr>
          <p:cNvPr id="110597" name="Rectangle 3"/>
          <p:cNvSpPr>
            <a:spLocks noGrp="1" noChangeArrowheads="1"/>
          </p:cNvSpPr>
          <p:nvPr>
            <p:ph idx="1"/>
          </p:nvPr>
        </p:nvSpPr>
        <p:spPr/>
        <p:txBody>
          <a:bodyPr/>
          <a:lstStyle/>
          <a:p>
            <a:pPr eaLnBrk="1" hangingPunct="1"/>
            <a:r>
              <a:rPr lang="zh-CN" altLang="en-US" dirty="0"/>
              <a:t>另一种解决事务可串行化的次序的方法是事先选定事务的次序。</a:t>
            </a:r>
            <a:endParaRPr lang="en-US" altLang="zh-CN" dirty="0"/>
          </a:p>
          <a:p>
            <a:pPr eaLnBrk="1" hangingPunct="1"/>
            <a:r>
              <a:rPr lang="zh-CN" altLang="en-US" dirty="0"/>
              <a:t>时间戳排序协议的目标：</a:t>
            </a:r>
          </a:p>
          <a:p>
            <a:pPr lvl="1" eaLnBrk="1" hangingPunct="1"/>
            <a:r>
              <a:rPr lang="zh-CN" altLang="en-US" dirty="0"/>
              <a:t>令调度冲突等价于按照事务开始早晚次序排序的串行调度；</a:t>
            </a:r>
          </a:p>
          <a:p>
            <a:pPr eaLnBrk="1" hangingPunct="1"/>
            <a:r>
              <a:rPr lang="zh-CN" altLang="en-US" dirty="0"/>
              <a:t>时间戳排序协议的基本思想：</a:t>
            </a:r>
          </a:p>
          <a:p>
            <a:pPr lvl="1" eaLnBrk="1" hangingPunct="1"/>
            <a:r>
              <a:rPr lang="zh-CN" altLang="en-US" dirty="0"/>
              <a:t>开始早的事务不能读开始晚的事务写的数据</a:t>
            </a:r>
          </a:p>
          <a:p>
            <a:pPr lvl="1" eaLnBrk="1" hangingPunct="1"/>
            <a:r>
              <a:rPr lang="zh-CN" altLang="en-US" dirty="0"/>
              <a:t>开始早的事务不能写开始晚的事务已经读过或写过的数据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FFBD5C7-2856-43A8-9BFD-113BFED6549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1620" name="Rectangle 2"/>
          <p:cNvSpPr>
            <a:spLocks noGrp="1" noChangeArrowheads="1"/>
          </p:cNvSpPr>
          <p:nvPr>
            <p:ph type="title"/>
          </p:nvPr>
        </p:nvSpPr>
        <p:spPr/>
        <p:txBody>
          <a:bodyPr/>
          <a:lstStyle/>
          <a:p>
            <a:pPr eaLnBrk="1" hangingPunct="1"/>
            <a:r>
              <a:rPr lang="zh-CN" altLang="en-US"/>
              <a:t>事务的时间戳</a:t>
            </a:r>
          </a:p>
        </p:txBody>
      </p:sp>
      <p:sp>
        <p:nvSpPr>
          <p:cNvPr id="111621" name="Rectangle 3"/>
          <p:cNvSpPr>
            <a:spLocks noGrp="1" noChangeArrowheads="1"/>
          </p:cNvSpPr>
          <p:nvPr>
            <p:ph idx="1"/>
          </p:nvPr>
        </p:nvSpPr>
        <p:spPr/>
        <p:txBody>
          <a:bodyPr/>
          <a:lstStyle/>
          <a:p>
            <a:pPr eaLnBrk="1" hangingPunct="1"/>
            <a:r>
              <a:rPr lang="zh-CN" altLang="en-US" sz="3200" dirty="0"/>
              <a:t>对于系统中的每一个事务</a:t>
            </a:r>
            <a:r>
              <a:rPr lang="en-US" altLang="zh-CN" sz="3200" dirty="0" err="1"/>
              <a:t>T</a:t>
            </a:r>
            <a:r>
              <a:rPr lang="en-US" altLang="zh-CN" sz="3200" baseline="-25000" dirty="0" err="1"/>
              <a:t>i</a:t>
            </a:r>
            <a:r>
              <a:rPr lang="zh-CN" altLang="en-US" sz="3200" dirty="0"/>
              <a:t>，将唯一的时间戳与它相联系，记为</a:t>
            </a:r>
            <a:r>
              <a:rPr lang="en-US" altLang="zh-CN" sz="3200" dirty="0"/>
              <a:t>TS(</a:t>
            </a:r>
            <a:r>
              <a:rPr lang="en-US" altLang="zh-CN" sz="3200" dirty="0" err="1"/>
              <a:t>T</a:t>
            </a:r>
            <a:r>
              <a:rPr lang="en-US" altLang="zh-CN" sz="3200" baseline="-25000" dirty="0" err="1"/>
              <a:t>i</a:t>
            </a:r>
            <a:r>
              <a:rPr lang="en-US" altLang="zh-CN" sz="3200" dirty="0"/>
              <a:t>)</a:t>
            </a:r>
            <a:r>
              <a:rPr lang="zh-CN" altLang="en-US" sz="3200" dirty="0"/>
              <a:t>。</a:t>
            </a:r>
          </a:p>
          <a:p>
            <a:pPr eaLnBrk="1" hangingPunct="1"/>
            <a:r>
              <a:rPr lang="zh-CN" altLang="en-US" sz="3200" dirty="0"/>
              <a:t>时间戳的两种简单方法：</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系统时钟</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逻辑计数器</a:t>
            </a:r>
          </a:p>
          <a:p>
            <a:pPr eaLnBrk="1" hangingPunct="1">
              <a:buFont typeface="Wingdings" panose="05000000000000000000" pitchFamily="2" charset="2"/>
              <a:buNone/>
            </a:pPr>
            <a:r>
              <a:rPr lang="zh-CN" altLang="en-US" sz="3200" dirty="0"/>
              <a:t>事务的时间戳决定了串行化顺序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DB32077-47C4-4D76-97CD-EA1387B685B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62</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2644" name="Rectangle 2"/>
          <p:cNvSpPr>
            <a:spLocks noGrp="1" noChangeArrowheads="1"/>
          </p:cNvSpPr>
          <p:nvPr>
            <p:ph type="title"/>
          </p:nvPr>
        </p:nvSpPr>
        <p:spPr/>
        <p:txBody>
          <a:bodyPr/>
          <a:lstStyle/>
          <a:p>
            <a:pPr eaLnBrk="1" hangingPunct="1"/>
            <a:r>
              <a:rPr lang="zh-CN" altLang="en-US"/>
              <a:t>数据项时间戳</a:t>
            </a:r>
          </a:p>
        </p:txBody>
      </p:sp>
      <p:sp>
        <p:nvSpPr>
          <p:cNvPr id="112645" name="Rectangle 3"/>
          <p:cNvSpPr>
            <a:spLocks noGrp="1" noChangeArrowheads="1"/>
          </p:cNvSpPr>
          <p:nvPr>
            <p:ph idx="1"/>
          </p:nvPr>
        </p:nvSpPr>
        <p:spPr/>
        <p:txBody>
          <a:bodyPr/>
          <a:lstStyle/>
          <a:p>
            <a:pPr eaLnBrk="1" hangingPunct="1"/>
            <a:r>
              <a:rPr lang="en-US" altLang="zh-CN" dirty="0"/>
              <a:t>W-timestamp(Q)</a:t>
            </a:r>
            <a:r>
              <a:rPr lang="zh-CN" altLang="en-US" dirty="0"/>
              <a:t>：表示成功执行</a:t>
            </a:r>
            <a:r>
              <a:rPr lang="en-US" altLang="zh-CN" dirty="0"/>
              <a:t>write(Q)</a:t>
            </a:r>
            <a:r>
              <a:rPr lang="zh-CN" altLang="en-US" dirty="0"/>
              <a:t>的所有事务的最大的时间戳</a:t>
            </a:r>
            <a:endParaRPr lang="en-US" altLang="zh-CN" dirty="0"/>
          </a:p>
          <a:p>
            <a:pPr eaLnBrk="1" hangingPunct="1"/>
            <a:r>
              <a:rPr lang="en-US" altLang="zh-CN" dirty="0"/>
              <a:t>R-timestamp(Q)</a:t>
            </a:r>
            <a:r>
              <a:rPr lang="zh-CN" altLang="en-US" dirty="0"/>
              <a:t>：表示成功执行</a:t>
            </a:r>
            <a:r>
              <a:rPr lang="en-US" altLang="zh-CN" dirty="0"/>
              <a:t>read(Q)</a:t>
            </a:r>
            <a:r>
              <a:rPr lang="zh-CN" altLang="en-US" dirty="0"/>
              <a:t>的所有事务的最大的时间戳</a:t>
            </a:r>
            <a:endParaRPr lang="en-US" altLang="zh-CN" dirty="0"/>
          </a:p>
          <a:p>
            <a:pPr lvl="1" eaLnBrk="1" hangingPunct="1"/>
            <a:r>
              <a:rPr lang="zh-CN" altLang="en-US" dirty="0">
                <a:solidFill>
                  <a:srgbClr val="FF0000"/>
                </a:solidFill>
              </a:rPr>
              <a:t>注意：不是最后执行</a:t>
            </a:r>
            <a:r>
              <a:rPr lang="en-US" altLang="zh-CN" dirty="0">
                <a:solidFill>
                  <a:srgbClr val="FF0000"/>
                </a:solidFill>
              </a:rPr>
              <a:t>Read(Q)</a:t>
            </a:r>
            <a:r>
              <a:rPr lang="zh-CN" altLang="en-US" dirty="0">
                <a:solidFill>
                  <a:srgbClr val="FF0000"/>
                </a:solidFill>
              </a:rPr>
              <a:t>事务的时间戳</a:t>
            </a:r>
          </a:p>
          <a:p>
            <a:pPr lvl="2" eaLnBrk="1" hangingPunct="1"/>
            <a:r>
              <a:rPr lang="zh-CN" altLang="en-US" dirty="0"/>
              <a:t>例如：</a:t>
            </a:r>
            <a:r>
              <a:rPr lang="en-US" altLang="zh-CN" dirty="0"/>
              <a:t>TS(T1)=1;TS(T2)=2;</a:t>
            </a:r>
          </a:p>
          <a:p>
            <a:pPr lvl="2" eaLnBrk="1" hangingPunct="1">
              <a:buFont typeface="Wingdings" panose="05000000000000000000" pitchFamily="2" charset="2"/>
              <a:buNone/>
            </a:pPr>
            <a:r>
              <a:rPr lang="en-US" altLang="zh-CN" dirty="0"/>
              <a:t>		 T2:read(Q)   //r-</a:t>
            </a:r>
            <a:r>
              <a:rPr lang="en-US" altLang="zh-CN" dirty="0" err="1"/>
              <a:t>ts</a:t>
            </a:r>
            <a:r>
              <a:rPr lang="en-US" altLang="zh-CN" dirty="0"/>
              <a:t>(Q)=2</a:t>
            </a:r>
          </a:p>
          <a:p>
            <a:pPr lvl="2" eaLnBrk="1" hangingPunct="1">
              <a:buFont typeface="Wingdings" panose="05000000000000000000" pitchFamily="2" charset="2"/>
              <a:buNone/>
            </a:pPr>
            <a:r>
              <a:rPr lang="zh-CN" altLang="en-US" dirty="0"/>
              <a:t>		 </a:t>
            </a:r>
            <a:r>
              <a:rPr lang="en-US" altLang="zh-CN" dirty="0"/>
              <a:t>T1:read(Q)   //r-</a:t>
            </a:r>
            <a:r>
              <a:rPr lang="en-US" altLang="zh-CN" dirty="0" err="1"/>
              <a:t>ts</a:t>
            </a:r>
            <a:r>
              <a:rPr lang="en-US" altLang="zh-CN" dirty="0"/>
              <a:t>(Q)=2  (</a:t>
            </a:r>
            <a:r>
              <a:rPr lang="en-US" altLang="zh-CN" dirty="0">
                <a:solidFill>
                  <a:srgbClr val="FF0000"/>
                </a:solidFill>
              </a:rPr>
              <a:t>≠1!</a:t>
            </a:r>
            <a:r>
              <a:rPr lang="en-US" altLang="zh-CN" dirty="0"/>
              <a:t>)</a:t>
            </a:r>
            <a:endParaRPr lang="zh-CN" altLang="en-US" dirty="0"/>
          </a:p>
          <a:p>
            <a:pPr lvl="1" eaLnBrk="1" hangingPunct="1"/>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DCC9740-0275-4CB3-8074-437AF073100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3668" name="Rectangle 2"/>
          <p:cNvSpPr>
            <a:spLocks noGrp="1" noChangeArrowheads="1"/>
          </p:cNvSpPr>
          <p:nvPr>
            <p:ph type="title"/>
          </p:nvPr>
        </p:nvSpPr>
        <p:spPr/>
        <p:txBody>
          <a:bodyPr/>
          <a:lstStyle/>
          <a:p>
            <a:pPr eaLnBrk="1" hangingPunct="1"/>
            <a:r>
              <a:rPr lang="zh-CN" altLang="en-US"/>
              <a:t>时间戳排序协议</a:t>
            </a:r>
          </a:p>
        </p:txBody>
      </p:sp>
      <p:sp>
        <p:nvSpPr>
          <p:cNvPr id="113669" name="Rectangle 3"/>
          <p:cNvSpPr>
            <a:spLocks noGrp="1" noChangeArrowheads="1"/>
          </p:cNvSpPr>
          <p:nvPr>
            <p:ph idx="1"/>
          </p:nvPr>
        </p:nvSpPr>
        <p:spPr>
          <a:xfrm>
            <a:off x="685800" y="1371600"/>
            <a:ext cx="7772400" cy="4338935"/>
          </a:xfrm>
        </p:spPr>
        <p:txBody>
          <a:bodyPr/>
          <a:lstStyle/>
          <a:p>
            <a:pPr eaLnBrk="1" hangingPunct="1"/>
            <a:r>
              <a:rPr lang="zh-CN" altLang="en-US" dirty="0"/>
              <a:t>保证任何有冲突的</a:t>
            </a:r>
            <a:r>
              <a:rPr lang="en-US" altLang="zh-CN" dirty="0"/>
              <a:t>read</a:t>
            </a:r>
            <a:r>
              <a:rPr lang="zh-CN" altLang="en-US" dirty="0"/>
              <a:t>或</a:t>
            </a:r>
            <a:r>
              <a:rPr lang="en-US" altLang="zh-CN" dirty="0"/>
              <a:t>write</a:t>
            </a:r>
            <a:r>
              <a:rPr lang="zh-CN" altLang="en-US" dirty="0"/>
              <a:t>操作按时间戳顺序执行</a:t>
            </a:r>
          </a:p>
          <a:p>
            <a:pPr eaLnBrk="1" hangingPunct="1"/>
            <a:r>
              <a:rPr lang="en-US" altLang="zh-CN" dirty="0"/>
              <a:t>1</a:t>
            </a:r>
            <a:r>
              <a:rPr lang="zh-CN" altLang="en-US" dirty="0"/>
              <a:t>、假设事务</a:t>
            </a:r>
            <a:r>
              <a:rPr lang="en-US" altLang="zh-CN" dirty="0" err="1"/>
              <a:t>T</a:t>
            </a:r>
            <a:r>
              <a:rPr lang="en-US" altLang="zh-CN" baseline="-25000" dirty="0" err="1"/>
              <a:t>i</a:t>
            </a:r>
            <a:r>
              <a:rPr lang="zh-CN" altLang="en-US" dirty="0"/>
              <a:t>发出</a:t>
            </a:r>
            <a:r>
              <a:rPr lang="en-US" altLang="zh-CN" dirty="0"/>
              <a:t>read(Q)</a:t>
            </a:r>
          </a:p>
          <a:p>
            <a:pPr eaLnBrk="1" hangingPunct="1">
              <a:buFont typeface="Wingdings" panose="05000000000000000000" pitchFamily="2" charset="2"/>
              <a:buNone/>
            </a:pPr>
            <a:r>
              <a:rPr lang="en-US" altLang="zh-CN" dirty="0"/>
              <a:t>    </a:t>
            </a:r>
            <a:r>
              <a:rPr lang="en-US" altLang="zh-CN" dirty="0">
                <a:solidFill>
                  <a:schemeClr val="accent2"/>
                </a:solidFill>
              </a:rPr>
              <a:t>-</a:t>
            </a:r>
            <a:r>
              <a:rPr lang="zh-CN" altLang="en-US" dirty="0"/>
              <a:t>如果</a:t>
            </a:r>
            <a:r>
              <a:rPr lang="en-US" altLang="zh-CN" dirty="0"/>
              <a:t>TS(</a:t>
            </a:r>
            <a:r>
              <a:rPr lang="en-US" altLang="zh-CN" dirty="0" err="1"/>
              <a:t>T</a:t>
            </a:r>
            <a:r>
              <a:rPr lang="en-US" altLang="zh-CN" baseline="-25000" dirty="0" err="1"/>
              <a:t>i</a:t>
            </a:r>
            <a:r>
              <a:rPr lang="en-US" altLang="zh-CN" dirty="0"/>
              <a:t>)&lt; W-timestamp(Q)</a:t>
            </a:r>
            <a:r>
              <a:rPr lang="zh-CN" altLang="en-US" dirty="0"/>
              <a:t>，则</a:t>
            </a:r>
            <a:r>
              <a:rPr lang="en-US" altLang="zh-CN" dirty="0" err="1"/>
              <a:t>T</a:t>
            </a:r>
            <a:r>
              <a:rPr lang="en-US" altLang="zh-CN" baseline="-25000" dirty="0" err="1"/>
              <a:t>i</a:t>
            </a:r>
            <a:r>
              <a:rPr lang="zh-CN" altLang="en-US" dirty="0"/>
              <a:t>需读入的</a:t>
            </a:r>
            <a:r>
              <a:rPr lang="en-US" altLang="zh-CN" dirty="0"/>
              <a:t>Q</a:t>
            </a:r>
            <a:r>
              <a:rPr lang="zh-CN" altLang="en-US" dirty="0"/>
              <a:t>值已被覆盖。因此，</a:t>
            </a:r>
            <a:r>
              <a:rPr lang="en-US" altLang="zh-CN" dirty="0"/>
              <a:t>read</a:t>
            </a:r>
            <a:r>
              <a:rPr lang="zh-CN" altLang="en-US" dirty="0"/>
              <a:t>操作被拒绝，</a:t>
            </a:r>
            <a:r>
              <a:rPr lang="en-US" altLang="zh-CN" dirty="0" err="1"/>
              <a:t>T</a:t>
            </a:r>
            <a:r>
              <a:rPr lang="en-US" altLang="zh-CN" baseline="-25000" dirty="0" err="1"/>
              <a:t>i</a:t>
            </a:r>
            <a:r>
              <a:rPr lang="zh-CN" altLang="en-US" dirty="0"/>
              <a:t>回滚</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如果</a:t>
            </a:r>
            <a:r>
              <a:rPr lang="en-US" altLang="zh-CN" dirty="0"/>
              <a:t>TS(</a:t>
            </a:r>
            <a:r>
              <a:rPr lang="en-US" altLang="zh-CN" dirty="0" err="1"/>
              <a:t>T</a:t>
            </a:r>
            <a:r>
              <a:rPr lang="en-US" altLang="zh-CN" baseline="-25000" dirty="0" err="1"/>
              <a:t>i</a:t>
            </a:r>
            <a:r>
              <a:rPr lang="en-US" altLang="zh-CN" dirty="0"/>
              <a:t>)&gt;</a:t>
            </a:r>
            <a:r>
              <a:rPr lang="en-US" altLang="zh-CN" dirty="0">
                <a:solidFill>
                  <a:srgbClr val="FF0000"/>
                </a:solidFill>
              </a:rPr>
              <a:t>=</a:t>
            </a:r>
            <a:r>
              <a:rPr lang="en-US" altLang="zh-CN" dirty="0"/>
              <a:t> W-timestamp(Q)</a:t>
            </a:r>
            <a:r>
              <a:rPr lang="zh-CN" altLang="en-US" dirty="0"/>
              <a:t>，则执行</a:t>
            </a:r>
            <a:r>
              <a:rPr lang="en-US" altLang="zh-CN" dirty="0"/>
              <a:t>read</a:t>
            </a:r>
            <a:r>
              <a:rPr lang="zh-CN" altLang="en-US" dirty="0"/>
              <a:t>操作，</a:t>
            </a:r>
            <a:r>
              <a:rPr lang="en-US" altLang="zh-CN" dirty="0"/>
              <a:t>R-timestamp(Q)</a:t>
            </a:r>
            <a:r>
              <a:rPr lang="zh-CN" altLang="en-US" dirty="0"/>
              <a:t>被设为</a:t>
            </a:r>
            <a:r>
              <a:rPr lang="en-US" altLang="zh-CN" dirty="0"/>
              <a:t>R-timestamp(Q)</a:t>
            </a:r>
            <a:r>
              <a:rPr lang="zh-CN" altLang="en-US" dirty="0"/>
              <a:t>和</a:t>
            </a:r>
            <a:r>
              <a:rPr lang="en-US" altLang="zh-CN" dirty="0"/>
              <a:t>TS(</a:t>
            </a:r>
            <a:r>
              <a:rPr lang="en-US" altLang="zh-CN" dirty="0" err="1"/>
              <a:t>T</a:t>
            </a:r>
            <a:r>
              <a:rPr lang="en-US" altLang="zh-CN" baseline="-25000" dirty="0" err="1"/>
              <a:t>i</a:t>
            </a:r>
            <a:r>
              <a:rPr lang="en-US" altLang="zh-CN" dirty="0"/>
              <a:t>)</a:t>
            </a:r>
            <a:r>
              <a:rPr lang="zh-CN" altLang="en-US" dirty="0"/>
              <a:t>两者的最大值</a:t>
            </a:r>
          </a:p>
        </p:txBody>
      </p:sp>
      <p:sp>
        <p:nvSpPr>
          <p:cNvPr id="4" name="文本框 3"/>
          <p:cNvSpPr txBox="1"/>
          <p:nvPr/>
        </p:nvSpPr>
        <p:spPr>
          <a:xfrm>
            <a:off x="1115616" y="5844716"/>
            <a:ext cx="2903359" cy="461665"/>
          </a:xfrm>
          <a:prstGeom prst="rect">
            <a:avLst/>
          </a:prstGeom>
          <a:noFill/>
        </p:spPr>
        <p:txBody>
          <a:bodyPr wrap="none" rtlCol="0">
            <a:spAutoFit/>
          </a:bodyPr>
          <a:lstStyle/>
          <a:p>
            <a:r>
              <a:rPr lang="zh-CN" altLang="en-US" dirty="0">
                <a:solidFill>
                  <a:srgbClr val="FF0000"/>
                </a:solidFill>
                <a:latin typeface="+mn-ea"/>
                <a:ea typeface="+mn-ea"/>
              </a:rPr>
              <a:t>“</a:t>
            </a:r>
            <a:r>
              <a:rPr lang="en-US" altLang="zh-CN" dirty="0">
                <a:solidFill>
                  <a:srgbClr val="FF0000"/>
                </a:solidFill>
                <a:latin typeface="+mn-ea"/>
                <a:ea typeface="+mn-ea"/>
              </a:rPr>
              <a:t>=</a:t>
            </a:r>
            <a:r>
              <a:rPr lang="zh-CN" altLang="en-US" dirty="0">
                <a:solidFill>
                  <a:srgbClr val="FF0000"/>
                </a:solidFill>
                <a:latin typeface="+mn-ea"/>
                <a:ea typeface="+mn-ea"/>
              </a:rPr>
              <a:t>”是什么含义？</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34324E9-50BC-4C57-85D5-402B4D994C1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64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4692" name="Rectangle 2"/>
          <p:cNvSpPr>
            <a:spLocks noGrp="1" noChangeArrowheads="1"/>
          </p:cNvSpPr>
          <p:nvPr>
            <p:ph type="title"/>
          </p:nvPr>
        </p:nvSpPr>
        <p:spPr/>
        <p:txBody>
          <a:bodyPr/>
          <a:lstStyle/>
          <a:p>
            <a:pPr eaLnBrk="1" hangingPunct="1"/>
            <a:r>
              <a:rPr lang="zh-CN" altLang="en-US"/>
              <a:t>时间戳排序协议</a:t>
            </a:r>
          </a:p>
        </p:txBody>
      </p:sp>
      <p:sp>
        <p:nvSpPr>
          <p:cNvPr id="114693" name="Rectangle 3"/>
          <p:cNvSpPr>
            <a:spLocks noGrp="1" noChangeArrowheads="1"/>
          </p:cNvSpPr>
          <p:nvPr>
            <p:ph idx="1"/>
          </p:nvPr>
        </p:nvSpPr>
        <p:spPr/>
        <p:txBody>
          <a:bodyPr/>
          <a:lstStyle/>
          <a:p>
            <a:pPr eaLnBrk="1" hangingPunct="1">
              <a:lnSpc>
                <a:spcPct val="90000"/>
              </a:lnSpc>
            </a:pPr>
            <a:r>
              <a:rPr lang="en-US" altLang="zh-CN" dirty="0">
                <a:latin typeface="+mn-ea"/>
              </a:rPr>
              <a:t>2</a:t>
            </a:r>
            <a:r>
              <a:rPr lang="zh-CN" altLang="en-US" dirty="0">
                <a:latin typeface="+mn-ea"/>
              </a:rPr>
              <a:t>、假设事务</a:t>
            </a:r>
            <a:r>
              <a:rPr lang="en-US" altLang="zh-CN" dirty="0" err="1">
                <a:latin typeface="+mn-ea"/>
              </a:rPr>
              <a:t>T</a:t>
            </a:r>
            <a:r>
              <a:rPr lang="en-US" altLang="zh-CN" baseline="-25000" dirty="0" err="1">
                <a:latin typeface="+mn-ea"/>
              </a:rPr>
              <a:t>i</a:t>
            </a:r>
            <a:r>
              <a:rPr lang="zh-CN" altLang="en-US" dirty="0">
                <a:latin typeface="+mn-ea"/>
              </a:rPr>
              <a:t>发出</a:t>
            </a:r>
            <a:r>
              <a:rPr lang="en-US" altLang="zh-CN" dirty="0">
                <a:latin typeface="+mn-ea"/>
              </a:rPr>
              <a:t>write(Q)</a:t>
            </a:r>
          </a:p>
          <a:p>
            <a:pPr eaLnBrk="1" hangingPunct="1">
              <a:lnSpc>
                <a:spcPct val="90000"/>
              </a:lnSpc>
              <a:buFont typeface="Wingdings" panose="05000000000000000000" pitchFamily="2" charset="2"/>
              <a:buNone/>
            </a:pPr>
            <a:r>
              <a:rPr lang="en-US" altLang="zh-CN" dirty="0">
                <a:latin typeface="+mn-ea"/>
              </a:rPr>
              <a:t>    </a:t>
            </a:r>
            <a:r>
              <a:rPr lang="en-US" altLang="zh-CN" dirty="0">
                <a:solidFill>
                  <a:schemeClr val="accent2"/>
                </a:solidFill>
                <a:latin typeface="+mn-ea"/>
              </a:rPr>
              <a:t>-</a:t>
            </a:r>
            <a:r>
              <a:rPr lang="zh-CN" altLang="en-US" dirty="0">
                <a:latin typeface="+mn-ea"/>
              </a:rPr>
              <a:t>如果</a:t>
            </a:r>
            <a:r>
              <a:rPr lang="en-US" altLang="zh-CN" dirty="0">
                <a:latin typeface="+mn-ea"/>
              </a:rPr>
              <a:t>TS(</a:t>
            </a:r>
            <a:r>
              <a:rPr lang="en-US" altLang="zh-CN" dirty="0" err="1">
                <a:latin typeface="+mn-ea"/>
              </a:rPr>
              <a:t>T</a:t>
            </a:r>
            <a:r>
              <a:rPr lang="en-US" altLang="zh-CN" baseline="-25000" dirty="0" err="1">
                <a:latin typeface="+mn-ea"/>
              </a:rPr>
              <a:t>i</a:t>
            </a:r>
            <a:r>
              <a:rPr lang="en-US" altLang="zh-CN" dirty="0">
                <a:latin typeface="+mn-ea"/>
              </a:rPr>
              <a:t>)&lt; R-timestamp(Q)</a:t>
            </a:r>
            <a:r>
              <a:rPr lang="zh-CN" altLang="en-US" dirty="0">
                <a:latin typeface="+mn-ea"/>
              </a:rPr>
              <a:t>，则</a:t>
            </a:r>
            <a:r>
              <a:rPr lang="en-US" altLang="zh-CN" dirty="0" err="1">
                <a:latin typeface="+mn-ea"/>
              </a:rPr>
              <a:t>T</a:t>
            </a:r>
            <a:r>
              <a:rPr lang="en-US" altLang="zh-CN" baseline="-25000" dirty="0" err="1">
                <a:latin typeface="+mn-ea"/>
              </a:rPr>
              <a:t>i</a:t>
            </a:r>
            <a:r>
              <a:rPr lang="zh-CN" altLang="en-US" dirty="0">
                <a:latin typeface="+mn-ea"/>
              </a:rPr>
              <a:t>产生的</a:t>
            </a:r>
            <a:r>
              <a:rPr lang="en-US" altLang="zh-CN" dirty="0">
                <a:latin typeface="+mn-ea"/>
              </a:rPr>
              <a:t>Q</a:t>
            </a:r>
            <a:r>
              <a:rPr lang="zh-CN" altLang="en-US" dirty="0">
                <a:latin typeface="+mn-ea"/>
              </a:rPr>
              <a:t>值是先前所需要的值，且系统已假定该值不会被产生。因此，</a:t>
            </a:r>
            <a:r>
              <a:rPr lang="en-US" altLang="zh-CN" dirty="0">
                <a:latin typeface="+mn-ea"/>
              </a:rPr>
              <a:t>write</a:t>
            </a:r>
            <a:r>
              <a:rPr lang="zh-CN" altLang="en-US" dirty="0">
                <a:latin typeface="+mn-ea"/>
              </a:rPr>
              <a:t>操作被拒绝，</a:t>
            </a:r>
            <a:r>
              <a:rPr lang="en-US" altLang="zh-CN" dirty="0" err="1">
                <a:latin typeface="+mn-ea"/>
              </a:rPr>
              <a:t>T</a:t>
            </a:r>
            <a:r>
              <a:rPr lang="en-US" altLang="zh-CN" baseline="-25000" dirty="0" err="1">
                <a:latin typeface="+mn-ea"/>
              </a:rPr>
              <a:t>i</a:t>
            </a:r>
            <a:r>
              <a:rPr lang="zh-CN" altLang="en-US" dirty="0">
                <a:latin typeface="+mn-ea"/>
              </a:rPr>
              <a:t>回滚</a:t>
            </a:r>
          </a:p>
          <a:p>
            <a:pPr eaLnBrk="1" hangingPunct="1">
              <a:lnSpc>
                <a:spcPct val="90000"/>
              </a:lnSpc>
              <a:buFont typeface="Wingdings" panose="05000000000000000000" pitchFamily="2" charset="2"/>
              <a:buNone/>
            </a:pPr>
            <a:r>
              <a:rPr lang="zh-CN" altLang="en-US" dirty="0">
                <a:latin typeface="+mn-ea"/>
              </a:rPr>
              <a:t>    </a:t>
            </a:r>
            <a:r>
              <a:rPr lang="en-US" altLang="zh-CN" dirty="0">
                <a:solidFill>
                  <a:schemeClr val="accent2"/>
                </a:solidFill>
                <a:latin typeface="+mn-ea"/>
              </a:rPr>
              <a:t>-</a:t>
            </a:r>
            <a:r>
              <a:rPr lang="zh-CN" altLang="en-US" dirty="0">
                <a:latin typeface="+mn-ea"/>
              </a:rPr>
              <a:t>如果</a:t>
            </a:r>
            <a:r>
              <a:rPr lang="en-US" altLang="zh-CN" dirty="0">
                <a:latin typeface="+mn-ea"/>
              </a:rPr>
              <a:t>TS(</a:t>
            </a:r>
            <a:r>
              <a:rPr lang="en-US" altLang="zh-CN" dirty="0" err="1">
                <a:latin typeface="+mn-ea"/>
              </a:rPr>
              <a:t>T</a:t>
            </a:r>
            <a:r>
              <a:rPr lang="en-US" altLang="zh-CN" baseline="-25000" dirty="0" err="1">
                <a:latin typeface="+mn-ea"/>
              </a:rPr>
              <a:t>i</a:t>
            </a:r>
            <a:r>
              <a:rPr lang="en-US" altLang="zh-CN" dirty="0">
                <a:latin typeface="+mn-ea"/>
              </a:rPr>
              <a:t>)&lt; W-timestamp(Q)</a:t>
            </a:r>
            <a:r>
              <a:rPr lang="zh-CN" altLang="en-US" dirty="0">
                <a:latin typeface="+mn-ea"/>
              </a:rPr>
              <a:t>，则</a:t>
            </a:r>
            <a:r>
              <a:rPr lang="en-US" altLang="zh-CN" dirty="0" err="1">
                <a:latin typeface="+mn-ea"/>
              </a:rPr>
              <a:t>T</a:t>
            </a:r>
            <a:r>
              <a:rPr lang="en-US" altLang="zh-CN" baseline="-25000" dirty="0" err="1">
                <a:latin typeface="+mn-ea"/>
              </a:rPr>
              <a:t>i</a:t>
            </a:r>
            <a:r>
              <a:rPr lang="zh-CN" altLang="en-US" dirty="0">
                <a:latin typeface="+mn-ea"/>
              </a:rPr>
              <a:t>试图写入的</a:t>
            </a:r>
            <a:r>
              <a:rPr lang="en-US" altLang="zh-CN" dirty="0">
                <a:latin typeface="+mn-ea"/>
              </a:rPr>
              <a:t>Q</a:t>
            </a:r>
            <a:r>
              <a:rPr lang="zh-CN" altLang="en-US" dirty="0">
                <a:latin typeface="+mn-ea"/>
              </a:rPr>
              <a:t>值已过时。因此，</a:t>
            </a:r>
            <a:r>
              <a:rPr lang="en-US" altLang="zh-CN" dirty="0">
                <a:latin typeface="+mn-ea"/>
              </a:rPr>
              <a:t>write</a:t>
            </a:r>
            <a:r>
              <a:rPr lang="zh-CN" altLang="en-US" dirty="0">
                <a:latin typeface="+mn-ea"/>
              </a:rPr>
              <a:t>操作被拒绝，</a:t>
            </a:r>
            <a:r>
              <a:rPr lang="en-US" altLang="zh-CN" dirty="0" err="1">
                <a:latin typeface="+mn-ea"/>
              </a:rPr>
              <a:t>T</a:t>
            </a:r>
            <a:r>
              <a:rPr lang="en-US" altLang="zh-CN" baseline="-25000" dirty="0" err="1">
                <a:latin typeface="+mn-ea"/>
              </a:rPr>
              <a:t>i</a:t>
            </a:r>
            <a:r>
              <a:rPr lang="zh-CN" altLang="en-US" dirty="0">
                <a:latin typeface="+mn-ea"/>
              </a:rPr>
              <a:t>回滚</a:t>
            </a:r>
          </a:p>
          <a:p>
            <a:pPr eaLnBrk="1" hangingPunct="1">
              <a:lnSpc>
                <a:spcPct val="90000"/>
              </a:lnSpc>
              <a:buFont typeface="Wingdings" panose="05000000000000000000" pitchFamily="2" charset="2"/>
              <a:buNone/>
            </a:pPr>
            <a:r>
              <a:rPr lang="zh-CN" altLang="en-US" dirty="0">
                <a:latin typeface="+mn-ea"/>
              </a:rPr>
              <a:t>    </a:t>
            </a:r>
            <a:r>
              <a:rPr lang="en-US" altLang="zh-CN" dirty="0">
                <a:solidFill>
                  <a:schemeClr val="accent2"/>
                </a:solidFill>
                <a:latin typeface="+mn-ea"/>
              </a:rPr>
              <a:t>-</a:t>
            </a:r>
            <a:r>
              <a:rPr lang="zh-CN" altLang="en-US" dirty="0">
                <a:latin typeface="+mn-ea"/>
              </a:rPr>
              <a:t>否则，执行</a:t>
            </a:r>
            <a:r>
              <a:rPr lang="en-US" altLang="zh-CN" dirty="0">
                <a:latin typeface="+mn-ea"/>
              </a:rPr>
              <a:t>write</a:t>
            </a:r>
            <a:r>
              <a:rPr lang="zh-CN" altLang="en-US" dirty="0">
                <a:latin typeface="+mn-ea"/>
              </a:rPr>
              <a:t>操作，将</a:t>
            </a:r>
            <a:r>
              <a:rPr lang="en-US" altLang="zh-CN" dirty="0">
                <a:latin typeface="+mn-ea"/>
              </a:rPr>
              <a:t>W-timestamp(Q)</a:t>
            </a:r>
            <a:r>
              <a:rPr lang="zh-CN" altLang="en-US" dirty="0">
                <a:latin typeface="+mn-ea"/>
              </a:rPr>
              <a:t>设为</a:t>
            </a:r>
            <a:r>
              <a:rPr lang="en-US" altLang="zh-CN" dirty="0">
                <a:latin typeface="+mn-ea"/>
              </a:rPr>
              <a:t>TS(</a:t>
            </a:r>
            <a:r>
              <a:rPr lang="en-US" altLang="zh-CN" dirty="0" err="1">
                <a:latin typeface="+mn-ea"/>
              </a:rPr>
              <a:t>T</a:t>
            </a:r>
            <a:r>
              <a:rPr lang="en-US" altLang="zh-CN" baseline="-25000" dirty="0" err="1">
                <a:latin typeface="+mn-ea"/>
              </a:rPr>
              <a:t>i</a:t>
            </a:r>
            <a:r>
              <a:rPr lang="en-US" altLang="zh-CN" dirty="0">
                <a:latin typeface="+mn-ea"/>
              </a:rPr>
              <a:t>)</a:t>
            </a:r>
            <a:endParaRPr lang="en-US" altLang="zh-CN" dirty="0">
              <a:solidFill>
                <a:schemeClr val="accent2"/>
              </a:solidFill>
              <a:latin typeface="+mn-ea"/>
            </a:endParaRPr>
          </a:p>
          <a:p>
            <a:pPr eaLnBrk="1" hangingPunct="1">
              <a:lnSpc>
                <a:spcPct val="90000"/>
              </a:lnSpc>
              <a:buFont typeface="Wingdings" panose="05000000000000000000" pitchFamily="2" charset="2"/>
              <a:buNone/>
            </a:pPr>
            <a:endParaRPr lang="en-US" altLang="zh-CN" dirty="0">
              <a:latin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E8302FC7-DC71-4C27-88F5-AF2ED72C3CC4}" type="slidenum">
              <a:rPr kumimoji="0" lang="en-US" altLang="zh-CN" sz="2400">
                <a:solidFill>
                  <a:schemeClr val="accent2"/>
                </a:solidFill>
                <a:latin typeface="Times New Roman" panose="02020603050405020304" pitchFamily="18" charset="0"/>
              </a:rPr>
              <a:pPr>
                <a:spcBef>
                  <a:spcPct val="0"/>
                </a:spcBef>
                <a:buClrTx/>
                <a:buSzTx/>
                <a:buNone/>
              </a:pPr>
              <a:t>65</a:t>
            </a:fld>
            <a:endParaRPr kumimoji="0" lang="en-US" altLang="zh-CN" sz="2400" dirty="0">
              <a:solidFill>
                <a:schemeClr val="accent2"/>
              </a:solidFill>
              <a:latin typeface="Times New Roman" panose="02020603050405020304" pitchFamily="18" charset="0"/>
            </a:endParaRPr>
          </a:p>
        </p:txBody>
      </p:sp>
      <p:sp>
        <p:nvSpPr>
          <p:cNvPr id="11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6740" name="Rectangle 2"/>
          <p:cNvSpPr>
            <a:spLocks noGrp="1" noChangeArrowheads="1"/>
          </p:cNvSpPr>
          <p:nvPr>
            <p:ph type="title"/>
          </p:nvPr>
        </p:nvSpPr>
        <p:spPr/>
        <p:txBody>
          <a:bodyPr/>
          <a:lstStyle/>
          <a:p>
            <a:pPr eaLnBrk="1" hangingPunct="1"/>
            <a:r>
              <a:rPr lang="zh-CN" altLang="en-US"/>
              <a:t>时间戳排序协议</a:t>
            </a:r>
            <a:r>
              <a:rPr lang="en-US" altLang="zh-CN"/>
              <a:t>-</a:t>
            </a:r>
            <a:r>
              <a:rPr lang="zh-CN" altLang="en-US"/>
              <a:t>示例</a:t>
            </a:r>
            <a:r>
              <a:rPr lang="en-US" altLang="zh-CN"/>
              <a:t>1</a:t>
            </a:r>
          </a:p>
        </p:txBody>
      </p:sp>
      <p:graphicFrame>
        <p:nvGraphicFramePr>
          <p:cNvPr id="116741" name="表格占位符 116740"/>
          <p:cNvGraphicFramePr>
            <a:graphicFrameLocks noGrp="1"/>
          </p:cNvGraphicFramePr>
          <p:nvPr>
            <p:ph type="tbl" idx="4294967295"/>
            <p:extLst>
              <p:ext uri="{D42A27DB-BD31-4B8C-83A1-F6EECF244321}">
                <p14:modId xmlns:p14="http://schemas.microsoft.com/office/powerpoint/2010/main" val="3976292654"/>
              </p:ext>
            </p:extLst>
          </p:nvPr>
        </p:nvGraphicFramePr>
        <p:xfrm>
          <a:off x="323850" y="1340768"/>
          <a:ext cx="8469313" cy="4679950"/>
        </p:xfrm>
        <a:graphic>
          <a:graphicData uri="http://schemas.openxmlformats.org/drawingml/2006/table">
            <a:tbl>
              <a:tblPr/>
              <a:tblGrid>
                <a:gridCol w="863600">
                  <a:extLst>
                    <a:ext uri="{9D8B030D-6E8A-4147-A177-3AD203B41FA5}">
                      <a16:colId xmlns:a16="http://schemas.microsoft.com/office/drawing/2014/main" val="20000"/>
                    </a:ext>
                  </a:extLst>
                </a:gridCol>
                <a:gridCol w="1658938">
                  <a:extLst>
                    <a:ext uri="{9D8B030D-6E8A-4147-A177-3AD203B41FA5}">
                      <a16:colId xmlns:a16="http://schemas.microsoft.com/office/drawing/2014/main" val="20001"/>
                    </a:ext>
                  </a:extLst>
                </a:gridCol>
                <a:gridCol w="15811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223963">
                  <a:extLst>
                    <a:ext uri="{9D8B030D-6E8A-4147-A177-3AD203B41FA5}">
                      <a16:colId xmlns:a16="http://schemas.microsoft.com/office/drawing/2014/main" val="20006"/>
                    </a:ext>
                  </a:extLst>
                </a:gridCol>
              </a:tblGrid>
              <a:tr h="431800">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zh-CN" altLang="en-US" sz="1600" b="1" dirty="0">
                          <a:solidFill>
                            <a:schemeClr val="bg2"/>
                          </a:solidFill>
                          <a:latin typeface="Tahoma" panose="020B0604030504040204" pitchFamily="34" charset="0"/>
                          <a:ea typeface="华文新魏" panose="02010800040101010101" pitchFamily="2" charset="-122"/>
                        </a:rPr>
                        <a:t>时间</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T4</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T5</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R_ (A)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W_ (A)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R_ (B)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W_ (B)</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TS(T4)</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TS(T5)</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Read(B)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TS(T4)</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Time1</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Read(B)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TS(T5)</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2">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Time2</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B=B-50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Time3</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Write(B)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TS(T5)</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Time4</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TS(T4)</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2">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Time5</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l" defTabSz="914400" rtl="0" eaLnBrk="1" fontAlgn="base" latinLnBrk="0" hangingPunct="1">
                        <a:lnSpc>
                          <a:spcPct val="100000"/>
                        </a:lnSpc>
                        <a:spcBef>
                          <a:spcPct val="0"/>
                        </a:spcBef>
                        <a:spcAft>
                          <a:spcPct val="0"/>
                        </a:spcAft>
                        <a:buClrTx/>
                        <a:buSzPct val="60000"/>
                        <a:buFontTx/>
                        <a:buNone/>
                        <a:defRPr/>
                      </a:pPr>
                      <a:r>
                        <a:rPr lang="en-US" altLang="zh-CN" sz="1600" b="1" dirty="0">
                          <a:solidFill>
                            <a:schemeClr val="bg2"/>
                          </a:solidFill>
                          <a:latin typeface="Tahoma" panose="020B0604030504040204" pitchFamily="34" charset="0"/>
                          <a:ea typeface="华文新魏" panose="02010800040101010101" pitchFamily="2" charset="-122"/>
                        </a:rPr>
                        <a:t>TS(T5)</a:t>
                      </a: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en-US"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3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Time6</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Display(A+B)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0362">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Time7</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A=A+50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65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Time8</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Write(A)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TS(T5)</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7037">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Time9</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Display(A+B)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16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58314" name="Text Box 234"/>
          <p:cNvSpPr txBox="1">
            <a:spLocks noChangeArrowheads="1"/>
          </p:cNvSpPr>
          <p:nvPr/>
        </p:nvSpPr>
        <p:spPr bwMode="auto">
          <a:xfrm>
            <a:off x="376238" y="6063382"/>
            <a:ext cx="719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2400" dirty="0">
                <a:solidFill>
                  <a:srgbClr val="FF0000"/>
                </a:solidFill>
                <a:latin typeface="Tahoma" panose="020B0604030504040204" pitchFamily="34" charset="0"/>
              </a:rPr>
              <a:t>如果将</a:t>
            </a:r>
            <a:r>
              <a:rPr lang="en-US" altLang="zh-CN" sz="2400" dirty="0">
                <a:solidFill>
                  <a:srgbClr val="FF0000"/>
                </a:solidFill>
                <a:latin typeface="Tahoma" panose="020B0604030504040204" pitchFamily="34" charset="0"/>
              </a:rPr>
              <a:t>T4</a:t>
            </a:r>
            <a:r>
              <a:rPr lang="zh-CN" altLang="en-US" sz="2400" dirty="0">
                <a:solidFill>
                  <a:srgbClr val="FF0000"/>
                </a:solidFill>
                <a:latin typeface="Tahoma" panose="020B0604030504040204" pitchFamily="34" charset="0"/>
              </a:rPr>
              <a:t>的</a:t>
            </a:r>
            <a:r>
              <a:rPr lang="en-US" altLang="zh-CN" sz="2400" dirty="0">
                <a:solidFill>
                  <a:srgbClr val="FF0000"/>
                </a:solidFill>
                <a:latin typeface="Tahoma" panose="020B0604030504040204" pitchFamily="34" charset="0"/>
              </a:rPr>
              <a:t>read(B)</a:t>
            </a:r>
            <a:r>
              <a:rPr lang="zh-CN" altLang="en-US" sz="2400" dirty="0">
                <a:solidFill>
                  <a:srgbClr val="FF0000"/>
                </a:solidFill>
                <a:latin typeface="Tahoma" panose="020B0604030504040204" pitchFamily="34" charset="0"/>
              </a:rPr>
              <a:t>和</a:t>
            </a:r>
            <a:r>
              <a:rPr lang="en-US" altLang="zh-CN" sz="2400" dirty="0">
                <a:solidFill>
                  <a:srgbClr val="FF0000"/>
                </a:solidFill>
                <a:latin typeface="Tahoma" panose="020B0604030504040204" pitchFamily="34" charset="0"/>
              </a:rPr>
              <a:t>read(A)</a:t>
            </a:r>
            <a:r>
              <a:rPr lang="zh-CN" altLang="en-US" sz="2400" dirty="0">
                <a:solidFill>
                  <a:srgbClr val="FF0000"/>
                </a:solidFill>
                <a:latin typeface="Tahoma" panose="020B0604030504040204" pitchFamily="34" charset="0"/>
              </a:rPr>
              <a:t>调换次序，如何调度？</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8314"/>
                                        </p:tgtEl>
                                        <p:attrNameLst>
                                          <p:attrName>style.visibility</p:attrName>
                                        </p:attrNameLst>
                                      </p:cBhvr>
                                      <p:to>
                                        <p:strVal val="visible"/>
                                      </p:to>
                                    </p:set>
                                    <p:anim calcmode="lin" valueType="num">
                                      <p:cBhvr additive="base">
                                        <p:cTn id="7" dur="500" fill="hold"/>
                                        <p:tgtEl>
                                          <p:spTgt spid="558314"/>
                                        </p:tgtEl>
                                        <p:attrNameLst>
                                          <p:attrName>ppt_x</p:attrName>
                                        </p:attrNameLst>
                                      </p:cBhvr>
                                      <p:tavLst>
                                        <p:tav tm="0">
                                          <p:val>
                                            <p:strVal val="#ppt_x"/>
                                          </p:val>
                                        </p:tav>
                                        <p:tav tm="100000">
                                          <p:val>
                                            <p:strVal val="#ppt_x"/>
                                          </p:val>
                                        </p:tav>
                                      </p:tavLst>
                                    </p:anim>
                                    <p:anim calcmode="lin" valueType="num">
                                      <p:cBhvr additive="base">
                                        <p:cTn id="8" dur="500" fill="hold"/>
                                        <p:tgtEl>
                                          <p:spTgt spid="558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3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2F113F6C-B4AE-4BB0-AEE1-EF59114E5484}" type="slidenum">
              <a:rPr kumimoji="0" lang="en-US" altLang="zh-CN" sz="2400">
                <a:solidFill>
                  <a:schemeClr val="accent2"/>
                </a:solidFill>
                <a:latin typeface="Times New Roman" panose="02020603050405020304" pitchFamily="18" charset="0"/>
              </a:rPr>
              <a:pPr>
                <a:spcBef>
                  <a:spcPct val="0"/>
                </a:spcBef>
                <a:buClrTx/>
                <a:buSzTx/>
                <a:buNone/>
              </a:pPr>
              <a:t>66</a:t>
            </a:fld>
            <a:endParaRPr kumimoji="0" lang="en-US" altLang="zh-CN" sz="2400" dirty="0">
              <a:solidFill>
                <a:schemeClr val="accent2"/>
              </a:solidFill>
              <a:latin typeface="Times New Roman" panose="02020603050405020304" pitchFamily="18" charset="0"/>
            </a:endParaRPr>
          </a:p>
        </p:txBody>
      </p:sp>
      <p:sp>
        <p:nvSpPr>
          <p:cNvPr id="7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19812" name="Rectangle 2"/>
          <p:cNvSpPr>
            <a:spLocks noGrp="1" noChangeArrowheads="1"/>
          </p:cNvSpPr>
          <p:nvPr>
            <p:ph type="title"/>
          </p:nvPr>
        </p:nvSpPr>
        <p:spPr/>
        <p:txBody>
          <a:bodyPr/>
          <a:lstStyle/>
          <a:p>
            <a:pPr eaLnBrk="1" hangingPunct="1"/>
            <a:r>
              <a:rPr lang="zh-CN" altLang="en-US" dirty="0"/>
              <a:t>时间戳排序协议</a:t>
            </a:r>
            <a:r>
              <a:rPr lang="en-US" altLang="zh-CN" dirty="0"/>
              <a:t>-</a:t>
            </a:r>
            <a:r>
              <a:rPr lang="zh-CN" altLang="en-US" dirty="0"/>
              <a:t>示例</a:t>
            </a:r>
            <a:r>
              <a:rPr lang="en-US" altLang="zh-CN" dirty="0"/>
              <a:t>2</a:t>
            </a:r>
          </a:p>
        </p:txBody>
      </p:sp>
      <p:graphicFrame>
        <p:nvGraphicFramePr>
          <p:cNvPr id="119813" name="表格占位符 119812"/>
          <p:cNvGraphicFramePr>
            <a:graphicFrameLocks noGrp="1"/>
          </p:cNvGraphicFramePr>
          <p:nvPr>
            <p:ph type="tbl" idx="4294967295"/>
            <p:extLst>
              <p:ext uri="{D42A27DB-BD31-4B8C-83A1-F6EECF244321}">
                <p14:modId xmlns:p14="http://schemas.microsoft.com/office/powerpoint/2010/main" val="2642656661"/>
              </p:ext>
            </p:extLst>
          </p:nvPr>
        </p:nvGraphicFramePr>
        <p:xfrm>
          <a:off x="539750" y="1484313"/>
          <a:ext cx="7772400" cy="4268788"/>
        </p:xfrm>
        <a:graphic>
          <a:graphicData uri="http://schemas.openxmlformats.org/drawingml/2006/table">
            <a:tbl>
              <a:tblPr/>
              <a:tblGrid>
                <a:gridCol w="1130300">
                  <a:extLst>
                    <a:ext uri="{9D8B030D-6E8A-4147-A177-3AD203B41FA5}">
                      <a16:colId xmlns:a16="http://schemas.microsoft.com/office/drawing/2014/main" val="20000"/>
                    </a:ext>
                  </a:extLst>
                </a:gridCol>
                <a:gridCol w="1392238">
                  <a:extLst>
                    <a:ext uri="{9D8B030D-6E8A-4147-A177-3AD203B41FA5}">
                      <a16:colId xmlns:a16="http://schemas.microsoft.com/office/drawing/2014/main" val="20001"/>
                    </a:ext>
                  </a:extLst>
                </a:gridCol>
                <a:gridCol w="1293688">
                  <a:extLst>
                    <a:ext uri="{9D8B030D-6E8A-4147-A177-3AD203B41FA5}">
                      <a16:colId xmlns:a16="http://schemas.microsoft.com/office/drawing/2014/main" val="20002"/>
                    </a:ext>
                  </a:extLst>
                </a:gridCol>
                <a:gridCol w="1871787">
                  <a:extLst>
                    <a:ext uri="{9D8B030D-6E8A-4147-A177-3AD203B41FA5}">
                      <a16:colId xmlns:a16="http://schemas.microsoft.com/office/drawing/2014/main" val="20003"/>
                    </a:ext>
                  </a:extLst>
                </a:gridCol>
                <a:gridCol w="2084387">
                  <a:extLst>
                    <a:ext uri="{9D8B030D-6E8A-4147-A177-3AD203B41FA5}">
                      <a16:colId xmlns:a16="http://schemas.microsoft.com/office/drawing/2014/main" val="20004"/>
                    </a:ext>
                  </a:extLst>
                </a:gridCol>
              </a:tblGrid>
              <a:tr h="336550">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zh-CN" altLang="en-US" sz="1600" b="1" dirty="0">
                          <a:solidFill>
                            <a:schemeClr val="bg2"/>
                          </a:solidFill>
                          <a:latin typeface="Tahoma" panose="020B0604030504040204" pitchFamily="34" charset="0"/>
                          <a:ea typeface="华文新魏" panose="02010800040101010101" pitchFamily="2" charset="-122"/>
                        </a:rPr>
                        <a:t>时间</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R_timestamp(A)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W_timestamp(A)</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0</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7">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TS(T2)</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time1</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Time2</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7">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Time3</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A=A-30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Time4</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A=A*2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38">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Time5</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Write(A)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482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Time6</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Write(A)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TS(T2)</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TextBox 5"/>
          <p:cNvSpPr txBox="1">
            <a:spLocks noChangeArrowheads="1"/>
          </p:cNvSpPr>
          <p:nvPr/>
        </p:nvSpPr>
        <p:spPr bwMode="auto">
          <a:xfrm>
            <a:off x="1547813" y="5919788"/>
            <a:ext cx="1811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2400" b="1" dirty="0">
                <a:solidFill>
                  <a:srgbClr val="FF0000"/>
                </a:solidFill>
                <a:latin typeface="Tahoma" panose="020B0604030504040204" pitchFamily="34" charset="0"/>
              </a:rPr>
              <a:t>*rollback*</a:t>
            </a:r>
            <a:endParaRPr lang="zh-CN" altLang="en-US" sz="2400" dirty="0">
              <a:solidFill>
                <a:srgbClr val="FF0000"/>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BF37FC1A-09FC-43AF-B51E-2867BD03D45C}" type="slidenum">
              <a:rPr kumimoji="0" lang="en-US" altLang="zh-CN" sz="2400">
                <a:solidFill>
                  <a:schemeClr val="accent2"/>
                </a:solidFill>
                <a:latin typeface="Times New Roman" panose="02020603050405020304" pitchFamily="18" charset="0"/>
              </a:rPr>
              <a:pPr>
                <a:spcBef>
                  <a:spcPct val="0"/>
                </a:spcBef>
                <a:buClrTx/>
                <a:buSzTx/>
                <a:buNone/>
              </a:pPr>
              <a:t>67</a:t>
            </a:fld>
            <a:endParaRPr kumimoji="0" lang="en-US" altLang="zh-CN" sz="2400" dirty="0">
              <a:solidFill>
                <a:schemeClr val="accent2"/>
              </a:solidFill>
              <a:latin typeface="Times New Roman" panose="02020603050405020304" pitchFamily="18" charset="0"/>
            </a:endParaRPr>
          </a:p>
        </p:txBody>
      </p:sp>
      <p:sp>
        <p:nvSpPr>
          <p:cNvPr id="7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21860" name="Rectangle 2"/>
          <p:cNvSpPr>
            <a:spLocks noGrp="1" noChangeArrowheads="1"/>
          </p:cNvSpPr>
          <p:nvPr>
            <p:ph type="title"/>
          </p:nvPr>
        </p:nvSpPr>
        <p:spPr/>
        <p:txBody>
          <a:bodyPr/>
          <a:lstStyle/>
          <a:p>
            <a:pPr eaLnBrk="1" hangingPunct="1"/>
            <a:r>
              <a:rPr lang="zh-CN" altLang="en-US"/>
              <a:t>时间戳排序协议</a:t>
            </a:r>
            <a:r>
              <a:rPr lang="en-US" altLang="zh-CN"/>
              <a:t>-</a:t>
            </a:r>
            <a:r>
              <a:rPr lang="zh-CN" altLang="en-US"/>
              <a:t>示例</a:t>
            </a:r>
            <a:r>
              <a:rPr lang="en-US" altLang="zh-CN"/>
              <a:t>3</a:t>
            </a:r>
          </a:p>
        </p:txBody>
      </p:sp>
      <p:graphicFrame>
        <p:nvGraphicFramePr>
          <p:cNvPr id="121861" name="表格占位符 121860"/>
          <p:cNvGraphicFramePr>
            <a:graphicFrameLocks noGrp="1"/>
          </p:cNvGraphicFramePr>
          <p:nvPr>
            <p:ph type="tbl" idx="4294967295"/>
            <p:extLst>
              <p:ext uri="{D42A27DB-BD31-4B8C-83A1-F6EECF244321}">
                <p14:modId xmlns:p14="http://schemas.microsoft.com/office/powerpoint/2010/main" val="2412747804"/>
              </p:ext>
            </p:extLst>
          </p:nvPr>
        </p:nvGraphicFramePr>
        <p:xfrm>
          <a:off x="468313" y="1557338"/>
          <a:ext cx="7772400" cy="4402138"/>
        </p:xfrm>
        <a:graphic>
          <a:graphicData uri="http://schemas.openxmlformats.org/drawingml/2006/table">
            <a:tbl>
              <a:tblPr/>
              <a:tblGrid>
                <a:gridCol w="1139825">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341437">
                  <a:extLst>
                    <a:ext uri="{9D8B030D-6E8A-4147-A177-3AD203B41FA5}">
                      <a16:colId xmlns:a16="http://schemas.microsoft.com/office/drawing/2014/main" val="20002"/>
                    </a:ext>
                  </a:extLst>
                </a:gridCol>
                <a:gridCol w="1874838">
                  <a:extLst>
                    <a:ext uri="{9D8B030D-6E8A-4147-A177-3AD203B41FA5}">
                      <a16:colId xmlns:a16="http://schemas.microsoft.com/office/drawing/2014/main" val="20003"/>
                    </a:ext>
                  </a:extLst>
                </a:gridCol>
                <a:gridCol w="2144712">
                  <a:extLst>
                    <a:ext uri="{9D8B030D-6E8A-4147-A177-3AD203B41FA5}">
                      <a16:colId xmlns:a16="http://schemas.microsoft.com/office/drawing/2014/main" val="20004"/>
                    </a:ext>
                  </a:extLst>
                </a:gridCol>
              </a:tblGrid>
              <a:tr h="704850">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zh-CN" altLang="en-US" sz="1600" b="1" dirty="0">
                          <a:solidFill>
                            <a:schemeClr val="bg2"/>
                          </a:solidFill>
                          <a:latin typeface="Tahoma" panose="020B0604030504040204" pitchFamily="34" charset="0"/>
                          <a:ea typeface="华文新魏" panose="02010800040101010101" pitchFamily="2" charset="-122"/>
                        </a:rPr>
                        <a:t>时间</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T2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R_timestamp(A)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0"/>
                        </a:spcBef>
                        <a:buSzPct val="60000"/>
                        <a:buNone/>
                      </a:pPr>
                      <a:r>
                        <a:rPr lang="en-US" altLang="zh-CN" sz="1600" b="1" dirty="0">
                          <a:solidFill>
                            <a:schemeClr val="bg2"/>
                          </a:solidFill>
                          <a:latin typeface="Tahoma" panose="020B0604030504040204" pitchFamily="34" charset="0"/>
                          <a:ea typeface="华文新魏" panose="02010800040101010101" pitchFamily="2" charset="-122"/>
                        </a:rPr>
                        <a:t>W_timestamp(A)</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TS(T2)</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0</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*start*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2">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t1</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t2</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Read(A)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t3</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A=A-30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662">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t4</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A=A*2</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4663">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t5</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Write(A)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TS(T1)</a:t>
                      </a: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3075">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t6</a:t>
                      </a:r>
                    </a:p>
                  </a:txBody>
                  <a:tcPr anchor="ct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r>
                        <a:rPr lang="en-US" altLang="zh-CN" sz="2000" b="1" dirty="0">
                          <a:solidFill>
                            <a:schemeClr val="bg2"/>
                          </a:solidFill>
                          <a:latin typeface="Tahoma" panose="020B0604030504040204" pitchFamily="34" charset="0"/>
                          <a:ea typeface="华文新魏" panose="02010800040101010101" pitchFamily="2" charset="-122"/>
                        </a:rPr>
                        <a:t>Write(A)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0"/>
                        </a:spcBef>
                        <a:buSzPct val="60000"/>
                        <a:buNone/>
                      </a:pPr>
                      <a:endParaRPr lang="zh-CN" altLang="zh-CN" sz="2000" b="1" dirty="0">
                        <a:solidFill>
                          <a:schemeClr val="bg2"/>
                        </a:solidFill>
                        <a:latin typeface="Tahoma" panose="020B0604030504040204" pitchFamily="34" charset="0"/>
                        <a:ea typeface="华文新魏" panose="02010800040101010101" pitchFamily="2" charset="-122"/>
                      </a:endParaRPr>
                    </a:p>
                  </a:txBody>
                  <a:tcPr anchor="ct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TextBox 5"/>
          <p:cNvSpPr txBox="1">
            <a:spLocks noChangeArrowheads="1"/>
          </p:cNvSpPr>
          <p:nvPr/>
        </p:nvSpPr>
        <p:spPr bwMode="auto">
          <a:xfrm>
            <a:off x="2771775" y="6021388"/>
            <a:ext cx="1811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2400" b="1" dirty="0">
                <a:solidFill>
                  <a:srgbClr val="FF0000"/>
                </a:solidFill>
                <a:latin typeface="Tahoma" panose="020B0604030504040204" pitchFamily="34" charset="0"/>
              </a:rPr>
              <a:t>*rollback*</a:t>
            </a:r>
            <a:endParaRPr lang="zh-CN" altLang="en-US" sz="2400" dirty="0">
              <a:solidFill>
                <a:srgbClr val="FF0000"/>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D75DA44D-EA5F-43EA-BF06-3D3641A16BED}" type="slidenum">
              <a:rPr kumimoji="0" lang="zh-CN" altLang="en-US" sz="2400">
                <a:solidFill>
                  <a:schemeClr val="accent2"/>
                </a:solidFill>
                <a:latin typeface="Times New Roman" panose="02020603050405020304" pitchFamily="18" charset="0"/>
              </a:rPr>
              <a:pPr>
                <a:spcBef>
                  <a:spcPct val="0"/>
                </a:spcBef>
                <a:buClrTx/>
                <a:buSzTx/>
                <a:buNone/>
              </a:pPr>
              <a:t>68</a:t>
            </a:fld>
            <a:endParaRPr kumimoji="0" lang="zh-CN" altLang="en-US" sz="2400" dirty="0">
              <a:solidFill>
                <a:schemeClr val="accent2"/>
              </a:solidFill>
              <a:latin typeface="Times New Roman" panose="02020603050405020304" pitchFamily="18" charset="0"/>
            </a:endParaRPr>
          </a:p>
        </p:txBody>
      </p:sp>
      <p:sp>
        <p:nvSpPr>
          <p:cNvPr id="120"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23909" name="Rectangle 2"/>
          <p:cNvSpPr>
            <a:spLocks noGrp="1" noChangeArrowheads="1"/>
          </p:cNvSpPr>
          <p:nvPr>
            <p:ph type="title"/>
          </p:nvPr>
        </p:nvSpPr>
        <p:spPr/>
        <p:txBody>
          <a:bodyPr/>
          <a:lstStyle/>
          <a:p>
            <a:pPr eaLnBrk="1" hangingPunct="1"/>
            <a:r>
              <a:rPr lang="zh-CN" altLang="en-US" dirty="0"/>
              <a:t>时间戳排序协议</a:t>
            </a:r>
            <a:r>
              <a:rPr lang="en-US" altLang="zh-CN" dirty="0"/>
              <a:t>-</a:t>
            </a:r>
            <a:r>
              <a:rPr lang="zh-CN" altLang="en-US" dirty="0"/>
              <a:t>示例</a:t>
            </a:r>
            <a:r>
              <a:rPr lang="en-US" altLang="zh-CN" dirty="0"/>
              <a:t>4</a:t>
            </a:r>
            <a:endParaRPr lang="zh-CN" altLang="en-US" dirty="0"/>
          </a:p>
        </p:txBody>
      </p:sp>
      <p:sp>
        <p:nvSpPr>
          <p:cNvPr id="123910" name="Rectangle 3"/>
          <p:cNvSpPr>
            <a:spLocks noGrp="1" noChangeArrowheads="1"/>
          </p:cNvSpPr>
          <p:nvPr>
            <p:ph type="body" sz="half" idx="1"/>
          </p:nvPr>
        </p:nvSpPr>
        <p:spPr>
          <a:xfrm>
            <a:off x="685801" y="1196975"/>
            <a:ext cx="7702624" cy="1336675"/>
          </a:xfrm>
        </p:spPr>
        <p:txBody>
          <a:bodyPr/>
          <a:lstStyle/>
          <a:p>
            <a:pPr eaLnBrk="1" hangingPunct="1"/>
            <a:r>
              <a:rPr lang="zh-CN" altLang="en-US" sz="2200" dirty="0"/>
              <a:t>示例：</a:t>
            </a:r>
          </a:p>
          <a:p>
            <a:pPr lvl="1" eaLnBrk="1" hangingPunct="1"/>
            <a:r>
              <a:rPr lang="zh-CN" altLang="en-US" sz="2000" dirty="0"/>
              <a:t>调度</a:t>
            </a:r>
            <a:r>
              <a:rPr lang="en-US" altLang="zh-CN" sz="2000" dirty="0"/>
              <a:t>{T</a:t>
            </a:r>
            <a:r>
              <a:rPr lang="en-US" altLang="zh-CN" sz="2000" baseline="-25000" dirty="0"/>
              <a:t>A</a:t>
            </a:r>
            <a:r>
              <a:rPr lang="en-US" altLang="zh-CN" sz="2000" dirty="0"/>
              <a:t>,T</a:t>
            </a:r>
            <a:r>
              <a:rPr lang="en-US" altLang="zh-CN" sz="2000" baseline="-25000" dirty="0"/>
              <a:t>B</a:t>
            </a:r>
            <a:r>
              <a:rPr lang="en-US" altLang="zh-CN" sz="2000" dirty="0"/>
              <a:t>,T</a:t>
            </a:r>
            <a:r>
              <a:rPr lang="en-US" altLang="zh-CN" sz="2000" baseline="-25000" dirty="0"/>
              <a:t>C</a:t>
            </a:r>
            <a:r>
              <a:rPr lang="en-US" altLang="zh-CN" sz="2000" dirty="0"/>
              <a:t>}</a:t>
            </a:r>
            <a:r>
              <a:rPr lang="zh-CN" altLang="en-US" sz="2000" dirty="0"/>
              <a:t>能够满足时间戳排序协议吗？</a:t>
            </a:r>
          </a:p>
          <a:p>
            <a:pPr lvl="1" eaLnBrk="1" hangingPunct="1"/>
            <a:r>
              <a:rPr lang="zh-CN" altLang="en-US" sz="2000" dirty="0"/>
              <a:t>思考：该调度冲突可串行化吗？该调度能够满足两阶段封锁协议吗？</a:t>
            </a:r>
          </a:p>
        </p:txBody>
      </p:sp>
      <p:graphicFrame>
        <p:nvGraphicFramePr>
          <p:cNvPr id="70190" name="Group 558"/>
          <p:cNvGraphicFramePr>
            <a:graphicFrameLocks noGrp="1"/>
          </p:cNvGraphicFramePr>
          <p:nvPr>
            <p:ph sz="half" idx="4294967295"/>
            <p:extLst>
              <p:ext uri="{D42A27DB-BD31-4B8C-83A1-F6EECF244321}">
                <p14:modId xmlns:p14="http://schemas.microsoft.com/office/powerpoint/2010/main" val="65968914"/>
              </p:ext>
            </p:extLst>
          </p:nvPr>
        </p:nvGraphicFramePr>
        <p:xfrm>
          <a:off x="684213" y="2708920"/>
          <a:ext cx="7921625" cy="3667099"/>
        </p:xfrm>
        <a:graphic>
          <a:graphicData uri="http://schemas.openxmlformats.org/drawingml/2006/table">
            <a:tbl>
              <a:tblPr/>
              <a:tblGrid>
                <a:gridCol w="7207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87337">
                  <a:extLst>
                    <a:ext uri="{9D8B030D-6E8A-4147-A177-3AD203B41FA5}">
                      <a16:colId xmlns:a16="http://schemas.microsoft.com/office/drawing/2014/main" val="20003"/>
                    </a:ext>
                  </a:extLst>
                </a:gridCol>
                <a:gridCol w="865188">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1728788">
                  <a:extLst>
                    <a:ext uri="{9D8B030D-6E8A-4147-A177-3AD203B41FA5}">
                      <a16:colId xmlns:a16="http://schemas.microsoft.com/office/drawing/2014/main" val="20008"/>
                    </a:ext>
                  </a:extLst>
                </a:gridCol>
              </a:tblGrid>
              <a:tr h="57915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TS=1</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TS=2</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TS=3</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R-ts(A)</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ts(A)</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R-ts(B)</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W-ts(B)</a:t>
                      </a: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85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44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2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2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2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R(B)</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4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R(B)</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ts(T</a:t>
                      </a:r>
                      <a:r>
                        <a:rPr kumimoji="1" lang="en-US" altLang="zh-CN" sz="1600" b="1"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)&lt;r-ts(B),</a:t>
                      </a: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rollback</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726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流程图: 资料带 7"/>
          <p:cNvSpPr/>
          <p:nvPr/>
        </p:nvSpPr>
        <p:spPr bwMode="auto">
          <a:xfrm>
            <a:off x="6568584" y="3910361"/>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群投票</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4CB55B78-F42C-495D-8C53-1700D5A6046A}" type="slidenum">
              <a:rPr kumimoji="0" lang="zh-CN" altLang="en-US" sz="2400">
                <a:solidFill>
                  <a:schemeClr val="accent2"/>
                </a:solidFill>
                <a:latin typeface="Times New Roman" panose="02020603050405020304" pitchFamily="18" charset="0"/>
              </a:rPr>
              <a:pPr>
                <a:spcBef>
                  <a:spcPct val="0"/>
                </a:spcBef>
                <a:buClrTx/>
                <a:buSzTx/>
                <a:buNone/>
              </a:pPr>
              <a:t>69</a:t>
            </a:fld>
            <a:endParaRPr kumimoji="0" lang="zh-CN" altLang="en-US" sz="2400" dirty="0">
              <a:solidFill>
                <a:schemeClr val="accent2"/>
              </a:solidFill>
              <a:latin typeface="Times New Roman" panose="02020603050405020304" pitchFamily="18" charset="0"/>
            </a:endParaRPr>
          </a:p>
        </p:txBody>
      </p:sp>
      <p:sp>
        <p:nvSpPr>
          <p:cNvPr id="120"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25957" name="Rectangle 2"/>
          <p:cNvSpPr>
            <a:spLocks noGrp="1" noChangeArrowheads="1"/>
          </p:cNvSpPr>
          <p:nvPr>
            <p:ph type="title"/>
          </p:nvPr>
        </p:nvSpPr>
        <p:spPr/>
        <p:txBody>
          <a:bodyPr/>
          <a:lstStyle/>
          <a:p>
            <a:pPr eaLnBrk="1" hangingPunct="1"/>
            <a:r>
              <a:rPr lang="zh-CN" altLang="en-US" dirty="0"/>
              <a:t>时间戳排序协议</a:t>
            </a:r>
            <a:r>
              <a:rPr lang="en-US" altLang="zh-CN" dirty="0"/>
              <a:t>-</a:t>
            </a:r>
            <a:r>
              <a:rPr lang="zh-CN" altLang="en-US" dirty="0"/>
              <a:t>示例</a:t>
            </a:r>
            <a:r>
              <a:rPr lang="en-US" altLang="zh-CN" dirty="0"/>
              <a:t>5</a:t>
            </a:r>
            <a:endParaRPr lang="zh-CN" altLang="en-US" dirty="0"/>
          </a:p>
        </p:txBody>
      </p:sp>
      <p:sp>
        <p:nvSpPr>
          <p:cNvPr id="125958" name="Rectangle 3"/>
          <p:cNvSpPr>
            <a:spLocks noGrp="1" noChangeArrowheads="1"/>
          </p:cNvSpPr>
          <p:nvPr>
            <p:ph type="body" sz="half" idx="1"/>
          </p:nvPr>
        </p:nvSpPr>
        <p:spPr>
          <a:xfrm>
            <a:off x="685800" y="1371600"/>
            <a:ext cx="7989888" cy="1552575"/>
          </a:xfrm>
        </p:spPr>
        <p:txBody>
          <a:bodyPr/>
          <a:lstStyle/>
          <a:p>
            <a:pPr eaLnBrk="1" hangingPunct="1"/>
            <a:r>
              <a:rPr lang="zh-CN" altLang="en-US" sz="2600" dirty="0"/>
              <a:t>示例：</a:t>
            </a:r>
          </a:p>
          <a:p>
            <a:pPr lvl="1" eaLnBrk="1" hangingPunct="1"/>
            <a:r>
              <a:rPr lang="zh-CN" altLang="en-US" sz="2400" dirty="0"/>
              <a:t>调度</a:t>
            </a:r>
            <a:r>
              <a:rPr lang="en-US" altLang="zh-CN" sz="2400" dirty="0"/>
              <a:t>{T</a:t>
            </a:r>
            <a:r>
              <a:rPr lang="en-US" altLang="zh-CN" sz="2400" baseline="-25000" dirty="0"/>
              <a:t>A</a:t>
            </a:r>
            <a:r>
              <a:rPr lang="en-US" altLang="zh-CN" sz="2400" dirty="0"/>
              <a:t>,T</a:t>
            </a:r>
            <a:r>
              <a:rPr lang="en-US" altLang="zh-CN" sz="2400" baseline="-25000" dirty="0"/>
              <a:t>B</a:t>
            </a:r>
            <a:r>
              <a:rPr lang="en-US" altLang="zh-CN" sz="2400" dirty="0"/>
              <a:t>,T</a:t>
            </a:r>
            <a:r>
              <a:rPr lang="en-US" altLang="zh-CN" sz="2400" baseline="-25000" dirty="0"/>
              <a:t>C</a:t>
            </a:r>
            <a:r>
              <a:rPr lang="en-US" altLang="zh-CN" sz="2400" dirty="0"/>
              <a:t>’}</a:t>
            </a:r>
            <a:r>
              <a:rPr lang="zh-CN" altLang="en-US" sz="2400" dirty="0"/>
              <a:t>能够按照时间戳排序协议被调度吗？</a:t>
            </a:r>
          </a:p>
          <a:p>
            <a:pPr lvl="1" eaLnBrk="1" hangingPunct="1"/>
            <a:r>
              <a:rPr lang="zh-CN" altLang="en-US" sz="2400" dirty="0"/>
              <a:t>思考：该调度能够满足两阶段封锁协议吗？</a:t>
            </a:r>
          </a:p>
          <a:p>
            <a:pPr eaLnBrk="1" hangingPunct="1"/>
            <a:endParaRPr lang="zh-CN" altLang="en-US" sz="2600" dirty="0"/>
          </a:p>
        </p:txBody>
      </p:sp>
      <p:graphicFrame>
        <p:nvGraphicFramePr>
          <p:cNvPr id="111746" name="Group 130"/>
          <p:cNvGraphicFramePr>
            <a:graphicFrameLocks noGrp="1"/>
          </p:cNvGraphicFramePr>
          <p:nvPr>
            <p:ph sz="half" idx="4294967295"/>
            <p:extLst>
              <p:ext uri="{D42A27DB-BD31-4B8C-83A1-F6EECF244321}">
                <p14:modId xmlns:p14="http://schemas.microsoft.com/office/powerpoint/2010/main" val="2990970154"/>
              </p:ext>
            </p:extLst>
          </p:nvPr>
        </p:nvGraphicFramePr>
        <p:xfrm>
          <a:off x="971600" y="2784055"/>
          <a:ext cx="7272982" cy="3597273"/>
        </p:xfrm>
        <a:graphic>
          <a:graphicData uri="http://schemas.openxmlformats.org/drawingml/2006/table">
            <a:tbl>
              <a:tblPr/>
              <a:tblGrid>
                <a:gridCol w="7207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108031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52128">
                  <a:extLst>
                    <a:ext uri="{9D8B030D-6E8A-4147-A177-3AD203B41FA5}">
                      <a16:colId xmlns:a16="http://schemas.microsoft.com/office/drawing/2014/main" val="20006"/>
                    </a:ext>
                  </a:extLst>
                </a:gridCol>
                <a:gridCol w="1080120">
                  <a:extLst>
                    <a:ext uri="{9D8B030D-6E8A-4147-A177-3AD203B41FA5}">
                      <a16:colId xmlns:a16="http://schemas.microsoft.com/office/drawing/2014/main" val="20007"/>
                    </a:ext>
                  </a:extLst>
                </a:gridCol>
              </a:tblGrid>
              <a:tr h="57922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TS=2</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TS=3</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TS=1</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1600" b="1"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(A)=0</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(A)=0</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1600" b="1"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(B)=0</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1600" b="1" i="0" u="none" strike="noStrike" cap="none" normalizeH="0" baseline="0" dirty="0" err="1">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ts</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(B)=0</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R(C)</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R(A)</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R(B)</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R(B)</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33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8" marB="45728"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流程图: 资料带 7"/>
          <p:cNvSpPr/>
          <p:nvPr/>
        </p:nvSpPr>
        <p:spPr bwMode="auto">
          <a:xfrm>
            <a:off x="6568584" y="3910361"/>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群投票</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A933082-A2C3-45D0-9833-601B9EC7E828}"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77828" name="Rectangle 2"/>
          <p:cNvSpPr>
            <a:spLocks noGrp="1" noChangeArrowheads="1"/>
          </p:cNvSpPr>
          <p:nvPr>
            <p:ph type="title"/>
          </p:nvPr>
        </p:nvSpPr>
        <p:spPr>
          <a:xfrm>
            <a:off x="381000" y="304800"/>
            <a:ext cx="7793038" cy="769938"/>
          </a:xfrm>
        </p:spPr>
        <p:txBody>
          <a:bodyPr/>
          <a:lstStyle/>
          <a:p>
            <a:pPr eaLnBrk="1" hangingPunct="1"/>
            <a:r>
              <a:rPr lang="zh-CN" altLang="en-US"/>
              <a:t>锁的相容矩阵</a:t>
            </a:r>
          </a:p>
        </p:txBody>
      </p:sp>
      <p:grpSp>
        <p:nvGrpSpPr>
          <p:cNvPr id="77829" name="Group 3"/>
          <p:cNvGrpSpPr>
            <a:grpSpLocks/>
          </p:cNvGrpSpPr>
          <p:nvPr/>
        </p:nvGrpSpPr>
        <p:grpSpPr bwMode="auto">
          <a:xfrm>
            <a:off x="1042988" y="1989138"/>
            <a:ext cx="7391400" cy="3581400"/>
            <a:chOff x="1152" y="1536"/>
            <a:chExt cx="4416" cy="2016"/>
          </a:xfrm>
        </p:grpSpPr>
        <p:sp>
          <p:nvSpPr>
            <p:cNvPr id="77831" name="Text Box 4"/>
            <p:cNvSpPr txBox="1">
              <a:spLocks noChangeArrowheads="1"/>
            </p:cNvSpPr>
            <p:nvPr/>
          </p:nvSpPr>
          <p:spPr bwMode="auto">
            <a:xfrm>
              <a:off x="3888" y="2928"/>
              <a:ext cx="16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2000" b="1">
                  <a:latin typeface="Times New Roman" panose="02020603050405020304" pitchFamily="18" charset="0"/>
                  <a:ea typeface="宋体" panose="02010600030101010101" pitchFamily="2" charset="-122"/>
                </a:rPr>
                <a:t>Y=Yes</a:t>
              </a:r>
              <a:r>
                <a:rPr lang="zh-CN" altLang="en-US" sz="2000" b="1">
                  <a:latin typeface="Times New Roman" panose="02020603050405020304" pitchFamily="18" charset="0"/>
                  <a:ea typeface="宋体" panose="02010600030101010101" pitchFamily="2" charset="-122"/>
                </a:rPr>
                <a:t>，相容的请求</a:t>
              </a:r>
              <a:endParaRPr lang="zh-CN" altLang="en-US" sz="3200" b="1">
                <a:latin typeface="Times New Roman" panose="02020603050405020304" pitchFamily="18" charset="0"/>
                <a:ea typeface="宋体" panose="02010600030101010101" pitchFamily="2" charset="-122"/>
              </a:endParaRPr>
            </a:p>
            <a:p>
              <a:pPr>
                <a:spcBef>
                  <a:spcPct val="50000"/>
                </a:spcBef>
                <a:buClrTx/>
                <a:buSzTx/>
                <a:buFontTx/>
                <a:buNone/>
              </a:pPr>
              <a:r>
                <a:rPr lang="en-US" altLang="zh-CN" sz="2000" b="1">
                  <a:latin typeface="Times New Roman" panose="02020603050405020304" pitchFamily="18" charset="0"/>
                  <a:ea typeface="宋体" panose="02010600030101010101" pitchFamily="2" charset="-122"/>
                </a:rPr>
                <a:t>N=No</a:t>
              </a:r>
              <a:r>
                <a:rPr lang="zh-CN" altLang="en-US" sz="2000" b="1">
                  <a:latin typeface="Times New Roman" panose="02020603050405020304" pitchFamily="18" charset="0"/>
                  <a:ea typeface="宋体" panose="02010600030101010101" pitchFamily="2" charset="-122"/>
                </a:rPr>
                <a:t>，不相容的请求</a:t>
              </a:r>
              <a:endParaRPr lang="zh-CN" altLang="en-US" sz="6000" b="1">
                <a:latin typeface="Times New Roman" panose="02020603050405020304" pitchFamily="18" charset="0"/>
                <a:ea typeface="宋体" panose="02010600030101010101" pitchFamily="2" charset="-122"/>
              </a:endParaRPr>
            </a:p>
          </p:txBody>
        </p:sp>
        <p:sp>
          <p:nvSpPr>
            <p:cNvPr id="77832" name="Rectangle 5"/>
            <p:cNvSpPr>
              <a:spLocks noChangeArrowheads="1"/>
            </p:cNvSpPr>
            <p:nvPr/>
          </p:nvSpPr>
          <p:spPr bwMode="auto">
            <a:xfrm>
              <a:off x="1248" y="1584"/>
              <a:ext cx="48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just" eaLnBrk="1" hangingPunct="1">
                <a:spcBef>
                  <a:spcPct val="50000"/>
                </a:spcBef>
                <a:buClrTx/>
                <a:buSzTx/>
                <a:buFontTx/>
                <a:buNone/>
              </a:pPr>
              <a:r>
                <a:rPr lang="en-US" altLang="zh-CN" sz="12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T</a:t>
              </a:r>
              <a:r>
                <a:rPr lang="en-US" altLang="zh-CN" sz="2000" b="1" baseline="-30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    T</a:t>
              </a:r>
              <a:r>
                <a:rPr lang="en-US" altLang="zh-CN" sz="2000" b="1" baseline="-30000">
                  <a:latin typeface="Times New Roman" panose="02020603050405020304" pitchFamily="18" charset="0"/>
                  <a:ea typeface="宋体" panose="02010600030101010101" pitchFamily="2" charset="-122"/>
                </a:rPr>
                <a:t>2</a:t>
              </a:r>
              <a:endParaRPr lang="en-US" altLang="zh-CN" sz="4000" b="1">
                <a:latin typeface="Times New Roman" panose="02020603050405020304" pitchFamily="18" charset="0"/>
                <a:ea typeface="宋体" panose="02010600030101010101" pitchFamily="2" charset="-122"/>
              </a:endParaRPr>
            </a:p>
          </p:txBody>
        </p:sp>
        <p:grpSp>
          <p:nvGrpSpPr>
            <p:cNvPr id="77833" name="Group 6"/>
            <p:cNvGrpSpPr>
              <a:grpSpLocks/>
            </p:cNvGrpSpPr>
            <p:nvPr/>
          </p:nvGrpSpPr>
          <p:grpSpPr bwMode="auto">
            <a:xfrm>
              <a:off x="1152" y="1536"/>
              <a:ext cx="2544" cy="1872"/>
              <a:chOff x="-3" y="-3"/>
              <a:chExt cx="1733" cy="1841"/>
            </a:xfrm>
          </p:grpSpPr>
          <p:grpSp>
            <p:nvGrpSpPr>
              <p:cNvPr id="77835" name="Group 7"/>
              <p:cNvGrpSpPr>
                <a:grpSpLocks/>
              </p:cNvGrpSpPr>
              <p:nvPr/>
            </p:nvGrpSpPr>
            <p:grpSpPr bwMode="auto">
              <a:xfrm>
                <a:off x="0" y="0"/>
                <a:ext cx="1727" cy="1835"/>
                <a:chOff x="0" y="0"/>
                <a:chExt cx="1727" cy="1835"/>
              </a:xfrm>
            </p:grpSpPr>
            <p:grpSp>
              <p:nvGrpSpPr>
                <p:cNvPr id="77837" name="Group 8"/>
                <p:cNvGrpSpPr>
                  <a:grpSpLocks/>
                </p:cNvGrpSpPr>
                <p:nvPr/>
              </p:nvGrpSpPr>
              <p:grpSpPr bwMode="auto">
                <a:xfrm>
                  <a:off x="0" y="0"/>
                  <a:ext cx="447" cy="442"/>
                  <a:chOff x="0" y="0"/>
                  <a:chExt cx="447" cy="442"/>
                </a:xfrm>
              </p:grpSpPr>
              <p:sp>
                <p:nvSpPr>
                  <p:cNvPr id="77883" name="Rectangle 9"/>
                  <p:cNvSpPr>
                    <a:spLocks noChangeArrowheads="1"/>
                  </p:cNvSpPr>
                  <p:nvPr/>
                </p:nvSpPr>
                <p:spPr bwMode="auto">
                  <a:xfrm>
                    <a:off x="44" y="0"/>
                    <a:ext cx="36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77884" name="Rectangle 10"/>
                  <p:cNvSpPr>
                    <a:spLocks noChangeArrowheads="1"/>
                  </p:cNvSpPr>
                  <p:nvPr/>
                </p:nvSpPr>
                <p:spPr bwMode="auto">
                  <a:xfrm>
                    <a:off x="0" y="0"/>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38" name="Group 11"/>
                <p:cNvGrpSpPr>
                  <a:grpSpLocks/>
                </p:cNvGrpSpPr>
                <p:nvPr/>
              </p:nvGrpSpPr>
              <p:grpSpPr bwMode="auto">
                <a:xfrm>
                  <a:off x="447" y="0"/>
                  <a:ext cx="426" cy="442"/>
                  <a:chOff x="447" y="0"/>
                  <a:chExt cx="426" cy="442"/>
                </a:xfrm>
              </p:grpSpPr>
              <p:sp>
                <p:nvSpPr>
                  <p:cNvPr id="77881" name="Rectangle 12"/>
                  <p:cNvSpPr>
                    <a:spLocks noChangeArrowheads="1"/>
                  </p:cNvSpPr>
                  <p:nvPr/>
                </p:nvSpPr>
                <p:spPr bwMode="auto">
                  <a:xfrm>
                    <a:off x="491" y="0"/>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X</a:t>
                    </a:r>
                    <a:endParaRPr lang="en-US" altLang="zh-CN" sz="3600" b="1">
                      <a:latin typeface="Times New Roman" panose="02020603050405020304" pitchFamily="18" charset="0"/>
                      <a:ea typeface="宋体" panose="02010600030101010101" pitchFamily="2" charset="-122"/>
                    </a:endParaRPr>
                  </a:p>
                </p:txBody>
              </p:sp>
              <p:sp>
                <p:nvSpPr>
                  <p:cNvPr id="77882" name="Rectangle 13"/>
                  <p:cNvSpPr>
                    <a:spLocks noChangeArrowheads="1"/>
                  </p:cNvSpPr>
                  <p:nvPr/>
                </p:nvSpPr>
                <p:spPr bwMode="auto">
                  <a:xfrm>
                    <a:off x="447"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39" name="Group 14"/>
                <p:cNvGrpSpPr>
                  <a:grpSpLocks/>
                </p:cNvGrpSpPr>
                <p:nvPr/>
              </p:nvGrpSpPr>
              <p:grpSpPr bwMode="auto">
                <a:xfrm>
                  <a:off x="873" y="0"/>
                  <a:ext cx="426" cy="442"/>
                  <a:chOff x="873" y="0"/>
                  <a:chExt cx="426" cy="442"/>
                </a:xfrm>
              </p:grpSpPr>
              <p:sp>
                <p:nvSpPr>
                  <p:cNvPr id="77879" name="Rectangle 15"/>
                  <p:cNvSpPr>
                    <a:spLocks noChangeArrowheads="1"/>
                  </p:cNvSpPr>
                  <p:nvPr/>
                </p:nvSpPr>
                <p:spPr bwMode="auto">
                  <a:xfrm>
                    <a:off x="916" y="0"/>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S</a:t>
                    </a:r>
                    <a:endParaRPr lang="en-US" altLang="zh-CN" sz="3600" b="1">
                      <a:latin typeface="Times New Roman" panose="02020603050405020304" pitchFamily="18" charset="0"/>
                      <a:ea typeface="宋体" panose="02010600030101010101" pitchFamily="2" charset="-122"/>
                    </a:endParaRPr>
                  </a:p>
                </p:txBody>
              </p:sp>
              <p:sp>
                <p:nvSpPr>
                  <p:cNvPr id="77880" name="Rectangle 16"/>
                  <p:cNvSpPr>
                    <a:spLocks noChangeArrowheads="1"/>
                  </p:cNvSpPr>
                  <p:nvPr/>
                </p:nvSpPr>
                <p:spPr bwMode="auto">
                  <a:xfrm>
                    <a:off x="873" y="0"/>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0" name="Group 17"/>
                <p:cNvGrpSpPr>
                  <a:grpSpLocks/>
                </p:cNvGrpSpPr>
                <p:nvPr/>
              </p:nvGrpSpPr>
              <p:grpSpPr bwMode="auto">
                <a:xfrm>
                  <a:off x="1299" y="0"/>
                  <a:ext cx="428" cy="442"/>
                  <a:chOff x="1299" y="0"/>
                  <a:chExt cx="428" cy="442"/>
                </a:xfrm>
              </p:grpSpPr>
              <p:sp>
                <p:nvSpPr>
                  <p:cNvPr id="77877" name="Rectangle 18"/>
                  <p:cNvSpPr>
                    <a:spLocks noChangeArrowheads="1"/>
                  </p:cNvSpPr>
                  <p:nvPr/>
                </p:nvSpPr>
                <p:spPr bwMode="auto">
                  <a:xfrm>
                    <a:off x="1342" y="0"/>
                    <a:ext cx="34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a:t>
                    </a:r>
                    <a:endParaRPr lang="en-US" altLang="zh-CN" sz="3600" b="1">
                      <a:latin typeface="Times New Roman" panose="02020603050405020304" pitchFamily="18" charset="0"/>
                      <a:ea typeface="宋体" panose="02010600030101010101" pitchFamily="2" charset="-122"/>
                    </a:endParaRPr>
                  </a:p>
                </p:txBody>
              </p:sp>
              <p:sp>
                <p:nvSpPr>
                  <p:cNvPr id="77878" name="Rectangle 19"/>
                  <p:cNvSpPr>
                    <a:spLocks noChangeArrowheads="1"/>
                  </p:cNvSpPr>
                  <p:nvPr/>
                </p:nvSpPr>
                <p:spPr bwMode="auto">
                  <a:xfrm>
                    <a:off x="1299" y="0"/>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1" name="Group 20"/>
                <p:cNvGrpSpPr>
                  <a:grpSpLocks/>
                </p:cNvGrpSpPr>
                <p:nvPr/>
              </p:nvGrpSpPr>
              <p:grpSpPr bwMode="auto">
                <a:xfrm>
                  <a:off x="0" y="442"/>
                  <a:ext cx="447" cy="509"/>
                  <a:chOff x="0" y="442"/>
                  <a:chExt cx="447" cy="509"/>
                </a:xfrm>
              </p:grpSpPr>
              <p:sp>
                <p:nvSpPr>
                  <p:cNvPr id="77875" name="Rectangle 21"/>
                  <p:cNvSpPr>
                    <a:spLocks noChangeArrowheads="1"/>
                  </p:cNvSpPr>
                  <p:nvPr/>
                </p:nvSpPr>
                <p:spPr bwMode="auto">
                  <a:xfrm>
                    <a:off x="44" y="442"/>
                    <a:ext cx="361"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X</a:t>
                    </a:r>
                    <a:endParaRPr lang="en-US" altLang="zh-CN" sz="3600" b="1">
                      <a:latin typeface="Times New Roman" panose="02020603050405020304" pitchFamily="18" charset="0"/>
                      <a:ea typeface="宋体" panose="02010600030101010101" pitchFamily="2" charset="-122"/>
                    </a:endParaRPr>
                  </a:p>
                </p:txBody>
              </p:sp>
              <p:sp>
                <p:nvSpPr>
                  <p:cNvPr id="77876" name="Rectangle 22"/>
                  <p:cNvSpPr>
                    <a:spLocks noChangeArrowheads="1"/>
                  </p:cNvSpPr>
                  <p:nvPr/>
                </p:nvSpPr>
                <p:spPr bwMode="auto">
                  <a:xfrm>
                    <a:off x="0" y="442"/>
                    <a:ext cx="447" cy="51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2" name="Group 23"/>
                <p:cNvGrpSpPr>
                  <a:grpSpLocks/>
                </p:cNvGrpSpPr>
                <p:nvPr/>
              </p:nvGrpSpPr>
              <p:grpSpPr bwMode="auto">
                <a:xfrm>
                  <a:off x="447" y="442"/>
                  <a:ext cx="426" cy="509"/>
                  <a:chOff x="447" y="442"/>
                  <a:chExt cx="426" cy="509"/>
                </a:xfrm>
              </p:grpSpPr>
              <p:sp>
                <p:nvSpPr>
                  <p:cNvPr id="77873" name="Rectangle 24"/>
                  <p:cNvSpPr>
                    <a:spLocks noChangeArrowheads="1"/>
                  </p:cNvSpPr>
                  <p:nvPr/>
                </p:nvSpPr>
                <p:spPr bwMode="auto">
                  <a:xfrm>
                    <a:off x="491" y="442"/>
                    <a:ext cx="33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N</a:t>
                    </a:r>
                  </a:p>
                </p:txBody>
              </p:sp>
              <p:sp>
                <p:nvSpPr>
                  <p:cNvPr id="77874" name="Rectangle 25"/>
                  <p:cNvSpPr>
                    <a:spLocks noChangeArrowheads="1"/>
                  </p:cNvSpPr>
                  <p:nvPr/>
                </p:nvSpPr>
                <p:spPr bwMode="auto">
                  <a:xfrm>
                    <a:off x="447" y="442"/>
                    <a:ext cx="426" cy="51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3" name="Group 26"/>
                <p:cNvGrpSpPr>
                  <a:grpSpLocks/>
                </p:cNvGrpSpPr>
                <p:nvPr/>
              </p:nvGrpSpPr>
              <p:grpSpPr bwMode="auto">
                <a:xfrm>
                  <a:off x="873" y="442"/>
                  <a:ext cx="426" cy="509"/>
                  <a:chOff x="873" y="442"/>
                  <a:chExt cx="426" cy="509"/>
                </a:xfrm>
              </p:grpSpPr>
              <p:sp>
                <p:nvSpPr>
                  <p:cNvPr id="77871" name="Rectangle 27"/>
                  <p:cNvSpPr>
                    <a:spLocks noChangeArrowheads="1"/>
                  </p:cNvSpPr>
                  <p:nvPr/>
                </p:nvSpPr>
                <p:spPr bwMode="auto">
                  <a:xfrm>
                    <a:off x="916" y="442"/>
                    <a:ext cx="33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N</a:t>
                    </a:r>
                    <a:endParaRPr lang="en-US" altLang="zh-CN" sz="3600" b="1">
                      <a:latin typeface="Times New Roman" panose="02020603050405020304" pitchFamily="18" charset="0"/>
                      <a:ea typeface="宋体" panose="02010600030101010101" pitchFamily="2" charset="-122"/>
                    </a:endParaRPr>
                  </a:p>
                </p:txBody>
              </p:sp>
              <p:sp>
                <p:nvSpPr>
                  <p:cNvPr id="77872" name="Rectangle 28"/>
                  <p:cNvSpPr>
                    <a:spLocks noChangeArrowheads="1"/>
                  </p:cNvSpPr>
                  <p:nvPr/>
                </p:nvSpPr>
                <p:spPr bwMode="auto">
                  <a:xfrm>
                    <a:off x="873" y="442"/>
                    <a:ext cx="426" cy="51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4" name="Group 29"/>
                <p:cNvGrpSpPr>
                  <a:grpSpLocks/>
                </p:cNvGrpSpPr>
                <p:nvPr/>
              </p:nvGrpSpPr>
              <p:grpSpPr bwMode="auto">
                <a:xfrm>
                  <a:off x="1299" y="442"/>
                  <a:ext cx="428" cy="509"/>
                  <a:chOff x="1299" y="442"/>
                  <a:chExt cx="428" cy="509"/>
                </a:xfrm>
              </p:grpSpPr>
              <p:sp>
                <p:nvSpPr>
                  <p:cNvPr id="77869" name="Rectangle 30"/>
                  <p:cNvSpPr>
                    <a:spLocks noChangeArrowheads="1"/>
                  </p:cNvSpPr>
                  <p:nvPr/>
                </p:nvSpPr>
                <p:spPr bwMode="auto">
                  <a:xfrm>
                    <a:off x="1342" y="442"/>
                    <a:ext cx="341"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200" b="1">
                        <a:latin typeface="Times New Roman" panose="02020603050405020304" pitchFamily="18" charset="0"/>
                        <a:ea typeface="宋体" panose="02010600030101010101" pitchFamily="2" charset="-122"/>
                      </a:rPr>
                      <a:t>Y</a:t>
                    </a:r>
                    <a:endParaRPr lang="en-US" altLang="zh-CN" sz="2000" b="1">
                      <a:latin typeface="Times New Roman" panose="02020603050405020304" pitchFamily="18" charset="0"/>
                      <a:ea typeface="宋体" panose="02010600030101010101" pitchFamily="2" charset="-122"/>
                    </a:endParaRPr>
                  </a:p>
                </p:txBody>
              </p:sp>
              <p:sp>
                <p:nvSpPr>
                  <p:cNvPr id="77870" name="Rectangle 31"/>
                  <p:cNvSpPr>
                    <a:spLocks noChangeArrowheads="1"/>
                  </p:cNvSpPr>
                  <p:nvPr/>
                </p:nvSpPr>
                <p:spPr bwMode="auto">
                  <a:xfrm>
                    <a:off x="1299" y="442"/>
                    <a:ext cx="428" cy="51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5" name="Group 32"/>
                <p:cNvGrpSpPr>
                  <a:grpSpLocks/>
                </p:cNvGrpSpPr>
                <p:nvPr/>
              </p:nvGrpSpPr>
              <p:grpSpPr bwMode="auto">
                <a:xfrm>
                  <a:off x="0" y="951"/>
                  <a:ext cx="447" cy="442"/>
                  <a:chOff x="0" y="951"/>
                  <a:chExt cx="447" cy="442"/>
                </a:xfrm>
              </p:grpSpPr>
              <p:sp>
                <p:nvSpPr>
                  <p:cNvPr id="77867" name="Rectangle 33"/>
                  <p:cNvSpPr>
                    <a:spLocks noChangeArrowheads="1"/>
                  </p:cNvSpPr>
                  <p:nvPr/>
                </p:nvSpPr>
                <p:spPr bwMode="auto">
                  <a:xfrm>
                    <a:off x="44" y="951"/>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S</a:t>
                    </a:r>
                  </a:p>
                </p:txBody>
              </p:sp>
              <p:sp>
                <p:nvSpPr>
                  <p:cNvPr id="77868" name="Rectangle 34"/>
                  <p:cNvSpPr>
                    <a:spLocks noChangeArrowheads="1"/>
                  </p:cNvSpPr>
                  <p:nvPr/>
                </p:nvSpPr>
                <p:spPr bwMode="auto">
                  <a:xfrm>
                    <a:off x="0" y="951"/>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6" name="Group 35"/>
                <p:cNvGrpSpPr>
                  <a:grpSpLocks/>
                </p:cNvGrpSpPr>
                <p:nvPr/>
              </p:nvGrpSpPr>
              <p:grpSpPr bwMode="auto">
                <a:xfrm>
                  <a:off x="447" y="951"/>
                  <a:ext cx="426" cy="442"/>
                  <a:chOff x="447" y="951"/>
                  <a:chExt cx="426" cy="442"/>
                </a:xfrm>
              </p:grpSpPr>
              <p:sp>
                <p:nvSpPr>
                  <p:cNvPr id="77865" name="Rectangle 36"/>
                  <p:cNvSpPr>
                    <a:spLocks noChangeArrowheads="1"/>
                  </p:cNvSpPr>
                  <p:nvPr/>
                </p:nvSpPr>
                <p:spPr bwMode="auto">
                  <a:xfrm>
                    <a:off x="491" y="951"/>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N</a:t>
                    </a:r>
                  </a:p>
                </p:txBody>
              </p:sp>
              <p:sp>
                <p:nvSpPr>
                  <p:cNvPr id="77866" name="Rectangle 37"/>
                  <p:cNvSpPr>
                    <a:spLocks noChangeArrowheads="1"/>
                  </p:cNvSpPr>
                  <p:nvPr/>
                </p:nvSpPr>
                <p:spPr bwMode="auto">
                  <a:xfrm>
                    <a:off x="447"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7" name="Group 38"/>
                <p:cNvGrpSpPr>
                  <a:grpSpLocks/>
                </p:cNvGrpSpPr>
                <p:nvPr/>
              </p:nvGrpSpPr>
              <p:grpSpPr bwMode="auto">
                <a:xfrm>
                  <a:off x="873" y="951"/>
                  <a:ext cx="426" cy="442"/>
                  <a:chOff x="873" y="951"/>
                  <a:chExt cx="426" cy="442"/>
                </a:xfrm>
              </p:grpSpPr>
              <p:sp>
                <p:nvSpPr>
                  <p:cNvPr id="77863" name="Rectangle 39"/>
                  <p:cNvSpPr>
                    <a:spLocks noChangeArrowheads="1"/>
                  </p:cNvSpPr>
                  <p:nvPr/>
                </p:nvSpPr>
                <p:spPr bwMode="auto">
                  <a:xfrm>
                    <a:off x="916" y="951"/>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Y</a:t>
                    </a:r>
                  </a:p>
                </p:txBody>
              </p:sp>
              <p:sp>
                <p:nvSpPr>
                  <p:cNvPr id="77864" name="Rectangle 40"/>
                  <p:cNvSpPr>
                    <a:spLocks noChangeArrowheads="1"/>
                  </p:cNvSpPr>
                  <p:nvPr/>
                </p:nvSpPr>
                <p:spPr bwMode="auto">
                  <a:xfrm>
                    <a:off x="873" y="951"/>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8" name="Group 41"/>
                <p:cNvGrpSpPr>
                  <a:grpSpLocks/>
                </p:cNvGrpSpPr>
                <p:nvPr/>
              </p:nvGrpSpPr>
              <p:grpSpPr bwMode="auto">
                <a:xfrm>
                  <a:off x="1299" y="951"/>
                  <a:ext cx="428" cy="442"/>
                  <a:chOff x="1299" y="951"/>
                  <a:chExt cx="428" cy="442"/>
                </a:xfrm>
              </p:grpSpPr>
              <p:sp>
                <p:nvSpPr>
                  <p:cNvPr id="77861" name="Rectangle 42"/>
                  <p:cNvSpPr>
                    <a:spLocks noChangeArrowheads="1"/>
                  </p:cNvSpPr>
                  <p:nvPr/>
                </p:nvSpPr>
                <p:spPr bwMode="auto">
                  <a:xfrm>
                    <a:off x="1342" y="951"/>
                    <a:ext cx="34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Y</a:t>
                    </a:r>
                  </a:p>
                </p:txBody>
              </p:sp>
              <p:sp>
                <p:nvSpPr>
                  <p:cNvPr id="77862" name="Rectangle 43"/>
                  <p:cNvSpPr>
                    <a:spLocks noChangeArrowheads="1"/>
                  </p:cNvSpPr>
                  <p:nvPr/>
                </p:nvSpPr>
                <p:spPr bwMode="auto">
                  <a:xfrm>
                    <a:off x="1299" y="951"/>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49" name="Group 44"/>
                <p:cNvGrpSpPr>
                  <a:grpSpLocks/>
                </p:cNvGrpSpPr>
                <p:nvPr/>
              </p:nvGrpSpPr>
              <p:grpSpPr bwMode="auto">
                <a:xfrm>
                  <a:off x="0" y="1393"/>
                  <a:ext cx="447" cy="442"/>
                  <a:chOff x="0" y="1393"/>
                  <a:chExt cx="447" cy="442"/>
                </a:xfrm>
              </p:grpSpPr>
              <p:sp>
                <p:nvSpPr>
                  <p:cNvPr id="77859" name="Rectangle 45"/>
                  <p:cNvSpPr>
                    <a:spLocks noChangeArrowheads="1"/>
                  </p:cNvSpPr>
                  <p:nvPr/>
                </p:nvSpPr>
                <p:spPr bwMode="auto">
                  <a:xfrm>
                    <a:off x="44" y="1393"/>
                    <a:ext cx="36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a:t>
                    </a:r>
                    <a:endParaRPr lang="en-US" altLang="zh-CN" sz="3600" b="1">
                      <a:latin typeface="Times New Roman" panose="02020603050405020304" pitchFamily="18" charset="0"/>
                      <a:ea typeface="宋体" panose="02010600030101010101" pitchFamily="2" charset="-122"/>
                    </a:endParaRPr>
                  </a:p>
                </p:txBody>
              </p:sp>
              <p:sp>
                <p:nvSpPr>
                  <p:cNvPr id="77860" name="Rectangle 46"/>
                  <p:cNvSpPr>
                    <a:spLocks noChangeArrowheads="1"/>
                  </p:cNvSpPr>
                  <p:nvPr/>
                </p:nvSpPr>
                <p:spPr bwMode="auto">
                  <a:xfrm>
                    <a:off x="0" y="1393"/>
                    <a:ext cx="447"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50" name="Group 47"/>
                <p:cNvGrpSpPr>
                  <a:grpSpLocks/>
                </p:cNvGrpSpPr>
                <p:nvPr/>
              </p:nvGrpSpPr>
              <p:grpSpPr bwMode="auto">
                <a:xfrm>
                  <a:off x="447" y="1393"/>
                  <a:ext cx="426" cy="442"/>
                  <a:chOff x="447" y="1393"/>
                  <a:chExt cx="426" cy="442"/>
                </a:xfrm>
              </p:grpSpPr>
              <p:sp>
                <p:nvSpPr>
                  <p:cNvPr id="77857" name="Rectangle 48"/>
                  <p:cNvSpPr>
                    <a:spLocks noChangeArrowheads="1"/>
                  </p:cNvSpPr>
                  <p:nvPr/>
                </p:nvSpPr>
                <p:spPr bwMode="auto">
                  <a:xfrm>
                    <a:off x="491" y="1393"/>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Y</a:t>
                    </a:r>
                  </a:p>
                </p:txBody>
              </p:sp>
              <p:sp>
                <p:nvSpPr>
                  <p:cNvPr id="77858" name="Rectangle 49"/>
                  <p:cNvSpPr>
                    <a:spLocks noChangeArrowheads="1"/>
                  </p:cNvSpPr>
                  <p:nvPr/>
                </p:nvSpPr>
                <p:spPr bwMode="auto">
                  <a:xfrm>
                    <a:off x="447"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51" name="Group 50"/>
                <p:cNvGrpSpPr>
                  <a:grpSpLocks/>
                </p:cNvGrpSpPr>
                <p:nvPr/>
              </p:nvGrpSpPr>
              <p:grpSpPr bwMode="auto">
                <a:xfrm>
                  <a:off x="873" y="1393"/>
                  <a:ext cx="426" cy="442"/>
                  <a:chOff x="873" y="1393"/>
                  <a:chExt cx="426" cy="442"/>
                </a:xfrm>
              </p:grpSpPr>
              <p:sp>
                <p:nvSpPr>
                  <p:cNvPr id="77855" name="Rectangle 51"/>
                  <p:cNvSpPr>
                    <a:spLocks noChangeArrowheads="1"/>
                  </p:cNvSpPr>
                  <p:nvPr/>
                </p:nvSpPr>
                <p:spPr bwMode="auto">
                  <a:xfrm>
                    <a:off x="916" y="1393"/>
                    <a:ext cx="33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Y</a:t>
                    </a:r>
                  </a:p>
                </p:txBody>
              </p:sp>
              <p:sp>
                <p:nvSpPr>
                  <p:cNvPr id="77856" name="Rectangle 52"/>
                  <p:cNvSpPr>
                    <a:spLocks noChangeArrowheads="1"/>
                  </p:cNvSpPr>
                  <p:nvPr/>
                </p:nvSpPr>
                <p:spPr bwMode="auto">
                  <a:xfrm>
                    <a:off x="873" y="1393"/>
                    <a:ext cx="426"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77852" name="Group 53"/>
                <p:cNvGrpSpPr>
                  <a:grpSpLocks/>
                </p:cNvGrpSpPr>
                <p:nvPr/>
              </p:nvGrpSpPr>
              <p:grpSpPr bwMode="auto">
                <a:xfrm>
                  <a:off x="1299" y="1393"/>
                  <a:ext cx="428" cy="442"/>
                  <a:chOff x="1299" y="1393"/>
                  <a:chExt cx="428" cy="442"/>
                </a:xfrm>
              </p:grpSpPr>
              <p:sp>
                <p:nvSpPr>
                  <p:cNvPr id="77853" name="Rectangle 54"/>
                  <p:cNvSpPr>
                    <a:spLocks noChangeArrowheads="1"/>
                  </p:cNvSpPr>
                  <p:nvPr/>
                </p:nvSpPr>
                <p:spPr bwMode="auto">
                  <a:xfrm>
                    <a:off x="1342" y="1393"/>
                    <a:ext cx="34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b="1">
                        <a:latin typeface="Times New Roman" panose="02020603050405020304" pitchFamily="18" charset="0"/>
                        <a:ea typeface="宋体" panose="02010600030101010101" pitchFamily="2" charset="-122"/>
                      </a:rPr>
                      <a:t>Y</a:t>
                    </a:r>
                  </a:p>
                </p:txBody>
              </p:sp>
              <p:sp>
                <p:nvSpPr>
                  <p:cNvPr id="77854" name="Rectangle 55"/>
                  <p:cNvSpPr>
                    <a:spLocks noChangeArrowheads="1"/>
                  </p:cNvSpPr>
                  <p:nvPr/>
                </p:nvSpPr>
                <p:spPr bwMode="auto">
                  <a:xfrm>
                    <a:off x="1299" y="1393"/>
                    <a:ext cx="428" cy="44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sp>
            <p:nvSpPr>
              <p:cNvPr id="77836" name="Rectangle 56"/>
              <p:cNvSpPr>
                <a:spLocks noChangeArrowheads="1"/>
              </p:cNvSpPr>
              <p:nvPr/>
            </p:nvSpPr>
            <p:spPr bwMode="auto">
              <a:xfrm>
                <a:off x="-3" y="-3"/>
                <a:ext cx="1733" cy="1841"/>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grpSp>
        <p:sp>
          <p:nvSpPr>
            <p:cNvPr id="77834" name="Line 57"/>
            <p:cNvSpPr>
              <a:spLocks noChangeShapeType="1"/>
            </p:cNvSpPr>
            <p:nvPr/>
          </p:nvSpPr>
          <p:spPr bwMode="auto">
            <a:xfrm>
              <a:off x="1152" y="1536"/>
              <a:ext cx="624"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77830" name="直接连接符 61"/>
          <p:cNvCxnSpPr>
            <a:cxnSpLocks noChangeShapeType="1"/>
            <a:stCxn id="77834" idx="0"/>
          </p:cNvCxnSpPr>
          <p:nvPr/>
        </p:nvCxnSpPr>
        <p:spPr bwMode="auto">
          <a:xfrm>
            <a:off x="1042988" y="1989138"/>
            <a:ext cx="1105678" cy="8038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28003" name="灯片编号占位符 5"/>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None/>
            </a:pPr>
            <a:fld id="{2E130628-3767-4360-A365-B3D070CAC0FA}" type="slidenum">
              <a:rPr kumimoji="0" lang="zh-CN" altLang="en-US" sz="2400">
                <a:solidFill>
                  <a:schemeClr val="accent2"/>
                </a:solidFill>
                <a:latin typeface="Times New Roman" panose="02020603050405020304" pitchFamily="18" charset="0"/>
              </a:rPr>
              <a:pPr>
                <a:spcBef>
                  <a:spcPct val="0"/>
                </a:spcBef>
                <a:buClrTx/>
                <a:buSzTx/>
                <a:buNone/>
              </a:pPr>
              <a:t>70</a:t>
            </a:fld>
            <a:endParaRPr kumimoji="0" lang="zh-CN" altLang="en-US" sz="2400" dirty="0">
              <a:solidFill>
                <a:schemeClr val="accent2"/>
              </a:solidFill>
              <a:latin typeface="Times New Roman" panose="02020603050405020304" pitchFamily="18" charset="0"/>
            </a:endParaRPr>
          </a:p>
        </p:txBody>
      </p:sp>
      <p:sp>
        <p:nvSpPr>
          <p:cNvPr id="100" name="页脚占位符 6"/>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28005" name="Rectangle 2"/>
          <p:cNvSpPr>
            <a:spLocks noGrp="1" noChangeArrowheads="1"/>
          </p:cNvSpPr>
          <p:nvPr>
            <p:ph type="title"/>
          </p:nvPr>
        </p:nvSpPr>
        <p:spPr/>
        <p:txBody>
          <a:bodyPr/>
          <a:lstStyle/>
          <a:p>
            <a:pPr eaLnBrk="1" hangingPunct="1"/>
            <a:r>
              <a:rPr lang="zh-CN" altLang="en-US" dirty="0"/>
              <a:t>时间戳排序协议</a:t>
            </a:r>
            <a:r>
              <a:rPr lang="en-US" altLang="zh-CN" dirty="0"/>
              <a:t>-</a:t>
            </a:r>
            <a:r>
              <a:rPr lang="zh-CN" altLang="en-US" dirty="0"/>
              <a:t>示例</a:t>
            </a:r>
            <a:r>
              <a:rPr lang="en-US" altLang="zh-CN" dirty="0"/>
              <a:t>6</a:t>
            </a:r>
            <a:endParaRPr lang="zh-CN" altLang="en-US" dirty="0"/>
          </a:p>
        </p:txBody>
      </p:sp>
      <p:sp>
        <p:nvSpPr>
          <p:cNvPr id="128006" name="Rectangle 3"/>
          <p:cNvSpPr>
            <a:spLocks noGrp="1" noChangeArrowheads="1"/>
          </p:cNvSpPr>
          <p:nvPr>
            <p:ph type="body" sz="half" idx="1"/>
          </p:nvPr>
        </p:nvSpPr>
        <p:spPr>
          <a:xfrm>
            <a:off x="685800" y="1371600"/>
            <a:ext cx="8062913" cy="1231925"/>
          </a:xfrm>
        </p:spPr>
        <p:txBody>
          <a:bodyPr/>
          <a:lstStyle/>
          <a:p>
            <a:pPr eaLnBrk="1" hangingPunct="1"/>
            <a:r>
              <a:rPr lang="zh-CN" altLang="en-US" sz="2600" dirty="0"/>
              <a:t>练习与思考：</a:t>
            </a:r>
          </a:p>
          <a:p>
            <a:pPr lvl="1" eaLnBrk="1" hangingPunct="1"/>
            <a:r>
              <a:rPr lang="zh-CN" altLang="en-US" sz="2200" dirty="0"/>
              <a:t>下述调度</a:t>
            </a:r>
            <a:r>
              <a:rPr lang="en-US" altLang="zh-CN" sz="2200" dirty="0"/>
              <a:t>{T</a:t>
            </a:r>
            <a:r>
              <a:rPr lang="en-US" altLang="zh-CN" sz="2200" baseline="-25000" dirty="0"/>
              <a:t>A</a:t>
            </a:r>
            <a:r>
              <a:rPr lang="en-US" altLang="zh-CN" sz="2200" dirty="0"/>
              <a:t>,T</a:t>
            </a:r>
            <a:r>
              <a:rPr lang="en-US" altLang="zh-CN" sz="2200" baseline="-25000" dirty="0"/>
              <a:t>B</a:t>
            </a:r>
            <a:r>
              <a:rPr lang="en-US" altLang="zh-CN" sz="2200" dirty="0"/>
              <a:t>,T</a:t>
            </a:r>
            <a:r>
              <a:rPr lang="en-US" altLang="zh-CN" sz="2200" baseline="-25000" dirty="0"/>
              <a:t>C</a:t>
            </a:r>
            <a:r>
              <a:rPr lang="en-US" altLang="zh-CN" sz="2200" dirty="0"/>
              <a:t>}</a:t>
            </a:r>
            <a:r>
              <a:rPr lang="zh-CN" altLang="en-US" sz="2200" dirty="0"/>
              <a:t>是否满足时间戳排序协议？</a:t>
            </a:r>
          </a:p>
          <a:p>
            <a:pPr lvl="1" eaLnBrk="1" hangingPunct="1"/>
            <a:r>
              <a:rPr lang="zh-CN" altLang="en-US" sz="2200" dirty="0"/>
              <a:t>调度</a:t>
            </a:r>
            <a:r>
              <a:rPr lang="en-US" altLang="zh-CN" sz="2200" dirty="0"/>
              <a:t>{T</a:t>
            </a:r>
            <a:r>
              <a:rPr lang="en-US" altLang="zh-CN" sz="2200" baseline="-25000" dirty="0"/>
              <a:t>A</a:t>
            </a:r>
            <a:r>
              <a:rPr lang="en-US" altLang="zh-CN" sz="2200" dirty="0"/>
              <a:t>,T</a:t>
            </a:r>
            <a:r>
              <a:rPr lang="en-US" altLang="zh-CN" sz="2200" baseline="-25000" dirty="0"/>
              <a:t>B</a:t>
            </a:r>
            <a:r>
              <a:rPr lang="en-US" altLang="zh-CN" sz="2200" dirty="0"/>
              <a:t>,T</a:t>
            </a:r>
            <a:r>
              <a:rPr lang="en-US" altLang="zh-CN" sz="2200" baseline="-25000" dirty="0"/>
              <a:t>C</a:t>
            </a:r>
            <a:r>
              <a:rPr lang="en-US" altLang="zh-CN" sz="2200" dirty="0"/>
              <a:t>}</a:t>
            </a:r>
            <a:r>
              <a:rPr lang="zh-CN" altLang="en-US" sz="2200" dirty="0"/>
              <a:t>冲突可串行化吗？是否满足两阶段封锁协议？</a:t>
            </a:r>
          </a:p>
        </p:txBody>
      </p:sp>
      <p:graphicFrame>
        <p:nvGraphicFramePr>
          <p:cNvPr id="5" name="表格 4"/>
          <p:cNvGraphicFramePr>
            <a:graphicFrameLocks noGrp="1"/>
          </p:cNvGraphicFramePr>
          <p:nvPr>
            <p:extLst>
              <p:ext uri="{D42A27DB-BD31-4B8C-83A1-F6EECF244321}">
                <p14:modId xmlns:p14="http://schemas.microsoft.com/office/powerpoint/2010/main" val="19160313"/>
              </p:ext>
            </p:extLst>
          </p:nvPr>
        </p:nvGraphicFramePr>
        <p:xfrm>
          <a:off x="598225" y="2924944"/>
          <a:ext cx="2425824" cy="3312122"/>
        </p:xfrm>
        <a:graphic>
          <a:graphicData uri="http://schemas.openxmlformats.org/drawingml/2006/table">
            <a:tbl>
              <a:tblPr>
                <a:tableStyleId>{5C22544A-7EE6-4342-B048-85BDC9FD1C3A}</a:tableStyleId>
              </a:tblPr>
              <a:tblGrid>
                <a:gridCol w="808608">
                  <a:extLst>
                    <a:ext uri="{9D8B030D-6E8A-4147-A177-3AD203B41FA5}">
                      <a16:colId xmlns:a16="http://schemas.microsoft.com/office/drawing/2014/main" val="20000"/>
                    </a:ext>
                  </a:extLst>
                </a:gridCol>
                <a:gridCol w="808608">
                  <a:extLst>
                    <a:ext uri="{9D8B030D-6E8A-4147-A177-3AD203B41FA5}">
                      <a16:colId xmlns:a16="http://schemas.microsoft.com/office/drawing/2014/main" val="20001"/>
                    </a:ext>
                  </a:extLst>
                </a:gridCol>
                <a:gridCol w="808608">
                  <a:extLst>
                    <a:ext uri="{9D8B030D-6E8A-4147-A177-3AD203B41FA5}">
                      <a16:colId xmlns:a16="http://schemas.microsoft.com/office/drawing/2014/main" val="20002"/>
                    </a:ext>
                  </a:extLst>
                </a:gridCol>
              </a:tblGrid>
              <a:tr h="811673">
                <a:tc>
                  <a:txBody>
                    <a:bodyPr/>
                    <a:lstStyle/>
                    <a:p>
                      <a:pPr algn="ctr" rtl="0" fontAlgn="ctr"/>
                      <a:r>
                        <a:rPr lang="en-US" sz="2000" u="none" strike="noStrike" dirty="0">
                          <a:effectLst/>
                        </a:rPr>
                        <a:t>T</a:t>
                      </a:r>
                      <a:r>
                        <a:rPr lang="en-US" sz="2000" u="none" strike="noStrike" baseline="-25000" dirty="0">
                          <a:effectLst/>
                        </a:rPr>
                        <a:t>A</a:t>
                      </a:r>
                      <a:br>
                        <a:rPr lang="en-US" sz="2000" u="none" strike="noStrike" baseline="-25000" dirty="0">
                          <a:effectLst/>
                        </a:rPr>
                      </a:br>
                      <a:r>
                        <a:rPr lang="en-US" sz="2000" u="none" strike="noStrike" baseline="-25000" dirty="0">
                          <a:effectLst/>
                        </a:rPr>
                        <a:t>(TS = 1)</a:t>
                      </a:r>
                      <a:endParaRPr lang="en-US" sz="2000" b="1" i="0" u="none" strike="noStrike" dirty="0">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rtl="0" fontAlgn="ctr"/>
                      <a:r>
                        <a:rPr lang="en-US" sz="2000" u="none" strike="noStrike" dirty="0">
                          <a:effectLst/>
                        </a:rPr>
                        <a:t>T</a:t>
                      </a:r>
                      <a:r>
                        <a:rPr lang="en-US" sz="2000" u="none" strike="noStrike" baseline="-25000" dirty="0">
                          <a:effectLst/>
                        </a:rPr>
                        <a:t>B</a:t>
                      </a:r>
                      <a:br>
                        <a:rPr lang="en-US" sz="2000" u="none" strike="noStrike" baseline="-25000" dirty="0">
                          <a:effectLst/>
                        </a:rPr>
                      </a:br>
                      <a:r>
                        <a:rPr lang="en-US" sz="2000" u="none" strike="noStrike" baseline="-25000" dirty="0">
                          <a:effectLst/>
                        </a:rPr>
                        <a:t>(TS = 2)</a:t>
                      </a:r>
                      <a:endParaRPr lang="en-US" sz="2000" b="1" i="0" u="none" strike="noStrike" dirty="0">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rtl="0" fontAlgn="ctr"/>
                      <a:r>
                        <a:rPr lang="en-US" sz="2000" u="none" strike="noStrike" dirty="0">
                          <a:effectLst/>
                        </a:rPr>
                        <a:t>T</a:t>
                      </a:r>
                      <a:r>
                        <a:rPr lang="en-US" sz="2000" u="none" strike="noStrike" baseline="-25000" dirty="0">
                          <a:effectLst/>
                        </a:rPr>
                        <a:t>C</a:t>
                      </a:r>
                      <a:br>
                        <a:rPr lang="en-US" sz="2000" u="none" strike="noStrike" baseline="-25000" dirty="0">
                          <a:effectLst/>
                        </a:rPr>
                      </a:br>
                      <a:r>
                        <a:rPr lang="en-US" sz="2000" u="none" strike="noStrike" baseline="-25000" dirty="0">
                          <a:effectLst/>
                        </a:rPr>
                        <a:t>(TS = 3)</a:t>
                      </a:r>
                      <a:endParaRPr lang="en-US" sz="2000" b="1" i="0" u="none" strike="noStrike" dirty="0">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extLst>
                  <a:ext uri="{0D108BD9-81ED-4DB2-BD59-A6C34878D82A}">
                    <a16:rowId xmlns:a16="http://schemas.microsoft.com/office/drawing/2014/main" val="10000"/>
                  </a:ext>
                </a:extLst>
              </a:tr>
              <a:tr h="357207">
                <a:tc>
                  <a:txBody>
                    <a:bodyPr/>
                    <a:lstStyle/>
                    <a:p>
                      <a:pPr algn="ctr" rtl="0" fontAlgn="ctr"/>
                      <a:r>
                        <a:rPr lang="en-US" sz="2000" u="none" strike="noStrike">
                          <a:effectLst/>
                        </a:rPr>
                        <a:t>R(A)</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dirty="0">
                          <a:effectLst/>
                        </a:rPr>
                        <a:t>　</a:t>
                      </a:r>
                      <a:endParaRPr lang="zh-CN" altLang="en-US" sz="2000" b="0" i="0" u="none" strike="noStrike" dirty="0">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1"/>
                  </a:ext>
                </a:extLst>
              </a:tr>
              <a:tr h="357207">
                <a:tc>
                  <a:txBody>
                    <a:bodyPr/>
                    <a:lstStyle/>
                    <a:p>
                      <a:pPr algn="ctr" rtl="0" fontAlgn="ctr"/>
                      <a:r>
                        <a:rPr lang="en-US" sz="2000" u="none" strike="noStrike">
                          <a:effectLst/>
                        </a:rPr>
                        <a:t>W(A)</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2"/>
                  </a:ext>
                </a:extLst>
              </a:tr>
              <a:tr h="357207">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rtl="0" fontAlgn="ctr"/>
                      <a:r>
                        <a:rPr lang="en-US" sz="2000" u="none" strike="noStrike">
                          <a:effectLst/>
                        </a:rPr>
                        <a:t>R(A)</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3"/>
                  </a:ext>
                </a:extLst>
              </a:tr>
              <a:tr h="357207">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rtl="0" fontAlgn="ctr"/>
                      <a:r>
                        <a:rPr lang="en-US" sz="2000" u="none" strike="noStrike">
                          <a:effectLst/>
                        </a:rPr>
                        <a:t>W(A)</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4"/>
                  </a:ext>
                </a:extLst>
              </a:tr>
              <a:tr h="357207">
                <a:tc>
                  <a:txBody>
                    <a:bodyPr/>
                    <a:lstStyle/>
                    <a:p>
                      <a:pPr algn="ctr" rtl="0" fontAlgn="ctr"/>
                      <a:r>
                        <a:rPr lang="en-US" sz="2000" u="none" strike="noStrike">
                          <a:effectLst/>
                        </a:rPr>
                        <a:t>R(B)</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5"/>
                  </a:ext>
                </a:extLst>
              </a:tr>
              <a:tr h="357207">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rtl="0" fontAlgn="ctr"/>
                      <a:r>
                        <a:rPr lang="en-US" sz="2000" u="none" strike="noStrike">
                          <a:effectLst/>
                        </a:rPr>
                        <a:t>R(B)</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extLst>
                  <a:ext uri="{0D108BD9-81ED-4DB2-BD59-A6C34878D82A}">
                    <a16:rowId xmlns:a16="http://schemas.microsoft.com/office/drawing/2014/main" val="10006"/>
                  </a:ext>
                </a:extLst>
              </a:tr>
              <a:tr h="357207">
                <a:tc>
                  <a:txBody>
                    <a:bodyPr/>
                    <a:lstStyle/>
                    <a:p>
                      <a:pPr algn="ctr" fontAlgn="t"/>
                      <a:r>
                        <a:rPr lang="zh-CN" altLang="en-US" sz="2000" u="none" strike="noStrike">
                          <a:effectLst/>
                        </a:rPr>
                        <a:t>　</a:t>
                      </a:r>
                      <a:endParaRPr lang="zh-CN" altLang="en-US" sz="2000" b="0" i="0" u="none" strike="noStrike">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tc>
                  <a:txBody>
                    <a:bodyPr/>
                    <a:lstStyle/>
                    <a:p>
                      <a:pPr algn="ctr" rtl="0" fontAlgn="ctr"/>
                      <a:r>
                        <a:rPr lang="en-US" sz="2000" u="none" strike="noStrike">
                          <a:effectLst/>
                        </a:rPr>
                        <a:t>W(B)</a:t>
                      </a:r>
                      <a:endParaRPr lang="en-US" sz="2000" b="1" i="0" u="none" strike="noStrike">
                        <a:solidFill>
                          <a:srgbClr val="000000"/>
                        </a:solidFill>
                        <a:effectLst/>
                        <a:latin typeface="Times New Roman" panose="02020603050405020304" pitchFamily="18" charset="0"/>
                        <a:ea typeface="宋体" panose="02010600030101010101" pitchFamily="2" charset="-122"/>
                      </a:endParaRPr>
                    </a:p>
                  </a:txBody>
                  <a:tcPr marL="7620" marR="7620" marT="7619" marB="0" anchor="ctr">
                    <a:solidFill>
                      <a:schemeClr val="accent1">
                        <a:lumMod val="40000"/>
                        <a:lumOff val="60000"/>
                      </a:schemeClr>
                    </a:solidFill>
                  </a:tcPr>
                </a:tc>
                <a:tc>
                  <a:txBody>
                    <a:bodyPr/>
                    <a:lstStyle/>
                    <a:p>
                      <a:pPr algn="ctr" fontAlgn="t"/>
                      <a:r>
                        <a:rPr lang="zh-CN" altLang="en-US" sz="2000" u="none" strike="noStrike" dirty="0">
                          <a:effectLst/>
                        </a:rPr>
                        <a:t>　</a:t>
                      </a:r>
                      <a:endParaRPr lang="zh-CN" altLang="en-US" sz="2000" b="0" i="0" u="none" strike="noStrike" dirty="0">
                        <a:solidFill>
                          <a:srgbClr val="000000"/>
                        </a:solidFill>
                        <a:effectLst/>
                        <a:latin typeface="Arial" panose="020B0604020202020204" pitchFamily="34" charset="0"/>
                        <a:ea typeface="宋体" panose="02010600030101010101" pitchFamily="2" charset="-122"/>
                      </a:endParaRPr>
                    </a:p>
                  </a:txBody>
                  <a:tcPr marL="7620" marR="7620" marT="7619" marB="0">
                    <a:solidFill>
                      <a:schemeClr val="accent1">
                        <a:lumMod val="40000"/>
                        <a:lumOff val="60000"/>
                      </a:schemeClr>
                    </a:solidFill>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93741196"/>
              </p:ext>
            </p:extLst>
          </p:nvPr>
        </p:nvGraphicFramePr>
        <p:xfrm>
          <a:off x="3382558" y="1851565"/>
          <a:ext cx="3005138" cy="4746168"/>
        </p:xfrm>
        <a:graphic>
          <a:graphicData uri="http://schemas.openxmlformats.org/drawingml/2006/table">
            <a:tbl>
              <a:tblPr>
                <a:tableStyleId>{5C22544A-7EE6-4342-B048-85BDC9FD1C3A}</a:tableStyleId>
              </a:tblPr>
              <a:tblGrid>
                <a:gridCol w="1008112">
                  <a:extLst>
                    <a:ext uri="{9D8B030D-6E8A-4147-A177-3AD203B41FA5}">
                      <a16:colId xmlns:a16="http://schemas.microsoft.com/office/drawing/2014/main" val="20000"/>
                    </a:ext>
                  </a:extLst>
                </a:gridCol>
                <a:gridCol w="986320">
                  <a:extLst>
                    <a:ext uri="{9D8B030D-6E8A-4147-A177-3AD203B41FA5}">
                      <a16:colId xmlns:a16="http://schemas.microsoft.com/office/drawing/2014/main" val="20001"/>
                    </a:ext>
                  </a:extLst>
                </a:gridCol>
                <a:gridCol w="1010706">
                  <a:extLst>
                    <a:ext uri="{9D8B030D-6E8A-4147-A177-3AD203B41FA5}">
                      <a16:colId xmlns:a16="http://schemas.microsoft.com/office/drawing/2014/main" val="20002"/>
                    </a:ext>
                  </a:extLst>
                </a:gridCol>
              </a:tblGrid>
              <a:tr h="160065">
                <a:tc>
                  <a:txBody>
                    <a:bodyPr/>
                    <a:lstStyle/>
                    <a:p>
                      <a:pPr algn="ctr" rtl="0" fontAlgn="ctr"/>
                      <a:r>
                        <a:rPr lang="en-US" sz="1600" u="none" strike="noStrike" dirty="0">
                          <a:effectLst/>
                        </a:rPr>
                        <a:t>T</a:t>
                      </a:r>
                      <a:r>
                        <a:rPr lang="en-US" sz="1600" u="none" strike="noStrike" baseline="-25000" dirty="0">
                          <a:effectLst/>
                        </a:rPr>
                        <a:t>A</a:t>
                      </a:r>
                      <a:br>
                        <a:rPr lang="en-US" sz="1600" u="none" strike="noStrike" baseline="-25000" dirty="0">
                          <a:effectLst/>
                        </a:rPr>
                      </a:br>
                      <a:r>
                        <a:rPr lang="en-US" sz="1600" u="none" strike="noStrike" baseline="-25000" dirty="0">
                          <a:effectLst/>
                        </a:rPr>
                        <a:t>(TS = 1)</a:t>
                      </a:r>
                      <a:endParaRPr lang="en-US" sz="1600" b="1" i="0" u="none" strike="noStrike" dirty="0">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en-US" sz="1600" u="none" strike="noStrike" dirty="0">
                          <a:effectLst/>
                        </a:rPr>
                        <a:t>T</a:t>
                      </a:r>
                      <a:r>
                        <a:rPr lang="en-US" sz="1600" u="none" strike="noStrike" baseline="-25000" dirty="0">
                          <a:effectLst/>
                        </a:rPr>
                        <a:t>B</a:t>
                      </a:r>
                      <a:br>
                        <a:rPr lang="en-US" sz="1600" u="none" strike="noStrike" baseline="-25000" dirty="0">
                          <a:effectLst/>
                        </a:rPr>
                      </a:br>
                      <a:r>
                        <a:rPr lang="en-US" sz="1600" u="none" strike="noStrike" baseline="-25000" dirty="0">
                          <a:effectLst/>
                        </a:rPr>
                        <a:t>(TS = 2)</a:t>
                      </a:r>
                      <a:endParaRPr lang="en-US" sz="1600" b="1" i="0" u="none" strike="noStrike" dirty="0">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en-US" sz="1600" u="none" strike="noStrike" dirty="0">
                          <a:effectLst/>
                        </a:rPr>
                        <a:t>T</a:t>
                      </a:r>
                      <a:r>
                        <a:rPr lang="en-US" sz="1600" u="none" strike="noStrike" baseline="-25000" dirty="0">
                          <a:effectLst/>
                        </a:rPr>
                        <a:t>C</a:t>
                      </a:r>
                      <a:br>
                        <a:rPr lang="en-US" sz="1600" u="none" strike="noStrike" baseline="-25000" dirty="0">
                          <a:effectLst/>
                        </a:rPr>
                      </a:br>
                      <a:r>
                        <a:rPr lang="en-US" sz="1600" u="none" strike="noStrike" baseline="-25000" dirty="0">
                          <a:effectLst/>
                        </a:rPr>
                        <a:t>(TS = 3)</a:t>
                      </a:r>
                      <a:endParaRPr lang="en-US" sz="1600" b="1" i="0" u="none" strike="noStrike" dirty="0">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00"/>
                  </a:ext>
                </a:extLst>
              </a:tr>
              <a:tr h="250390">
                <a:tc>
                  <a:txBody>
                    <a:bodyPr/>
                    <a:lstStyle/>
                    <a:p>
                      <a:pPr algn="ctr" rtl="0" fontAlgn="ctr"/>
                      <a:r>
                        <a:rPr lang="en-US" sz="1600" u="none" strike="noStrike" dirty="0" err="1">
                          <a:solidFill>
                            <a:srgbClr val="0070C0"/>
                          </a:solidFill>
                          <a:effectLst/>
                        </a:rPr>
                        <a:t>lock_x</a:t>
                      </a:r>
                      <a:r>
                        <a:rPr lang="en-US" sz="1600" u="none" strike="noStrike" dirty="0">
                          <a:solidFill>
                            <a:srgbClr val="0070C0"/>
                          </a:solidFill>
                          <a:effectLst/>
                        </a:rPr>
                        <a:t>(A)</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01"/>
                  </a:ext>
                </a:extLst>
              </a:tr>
              <a:tr h="234926">
                <a:tc>
                  <a:txBody>
                    <a:bodyPr/>
                    <a:lstStyle/>
                    <a:p>
                      <a:pPr algn="ctr" rtl="0" fontAlgn="ctr"/>
                      <a:r>
                        <a:rPr lang="en-US" sz="1600" u="none" strike="noStrike">
                          <a:effectLst/>
                        </a:rPr>
                        <a:t>R(A)</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2"/>
                  </a:ext>
                </a:extLst>
              </a:tr>
              <a:tr h="234926">
                <a:tc>
                  <a:txBody>
                    <a:bodyPr/>
                    <a:lstStyle/>
                    <a:p>
                      <a:pPr algn="ctr" rtl="0" fontAlgn="ctr"/>
                      <a:r>
                        <a:rPr lang="en-US" sz="1600" u="none" strike="noStrike">
                          <a:effectLst/>
                        </a:rPr>
                        <a:t>W(A)</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3"/>
                  </a:ext>
                </a:extLst>
              </a:tr>
              <a:tr h="234926">
                <a:tc>
                  <a:txBody>
                    <a:bodyPr/>
                    <a:lstStyle/>
                    <a:p>
                      <a:pPr algn="ctr" rtl="0" fontAlgn="ctr"/>
                      <a:r>
                        <a:rPr lang="en-US" sz="1600" u="none" strike="noStrike" dirty="0" err="1">
                          <a:solidFill>
                            <a:srgbClr val="0070C0"/>
                          </a:solidFill>
                          <a:effectLst/>
                        </a:rPr>
                        <a:t>lock_s</a:t>
                      </a:r>
                      <a:r>
                        <a:rPr lang="en-US" sz="1600" u="none" strike="noStrike" dirty="0">
                          <a:solidFill>
                            <a:srgbClr val="0070C0"/>
                          </a:solidFill>
                          <a:effectLst/>
                        </a:rPr>
                        <a:t>(B)</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solidFill>
                            <a:srgbClr val="0070C0"/>
                          </a:solidFill>
                          <a:effectLst/>
                        </a:rPr>
                        <a:t>　</a:t>
                      </a:r>
                      <a:endParaRPr lang="zh-CN" altLang="en-US" sz="1600" b="0" i="0" u="none" strike="noStrike">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4"/>
                  </a:ext>
                </a:extLst>
              </a:tr>
              <a:tr h="234926">
                <a:tc>
                  <a:txBody>
                    <a:bodyPr/>
                    <a:lstStyle/>
                    <a:p>
                      <a:pPr algn="ctr" rtl="0" fontAlgn="ctr"/>
                      <a:r>
                        <a:rPr lang="en-US" sz="1600" u="none" strike="noStrike" dirty="0">
                          <a:solidFill>
                            <a:srgbClr val="0070C0"/>
                          </a:solidFill>
                          <a:effectLst/>
                        </a:rPr>
                        <a:t>unlock(A)</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dirty="0">
                          <a:solidFill>
                            <a:srgbClr val="0070C0"/>
                          </a:solidFill>
                          <a:effectLst/>
                        </a:rPr>
                        <a:t>　</a:t>
                      </a:r>
                      <a:endParaRPr lang="zh-CN" altLang="en-US" sz="1600" b="0" i="0" u="none" strike="noStrike" dirty="0">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5"/>
                  </a:ext>
                </a:extLst>
              </a:tr>
              <a:tr h="234926">
                <a:tc>
                  <a:txBody>
                    <a:bodyPr/>
                    <a:lstStyle/>
                    <a:p>
                      <a:pPr algn="ctr" rtl="0" fontAlgn="ctr"/>
                      <a:r>
                        <a:rPr lang="zh-CN" altLang="en-US" sz="1600" u="none" strike="noStrike">
                          <a:solidFill>
                            <a:srgbClr val="0070C0"/>
                          </a:solidFill>
                          <a:effectLst/>
                        </a:rPr>
                        <a:t>　</a:t>
                      </a:r>
                      <a:endParaRPr lang="zh-CN" altLang="en-US" sz="1600" b="1" i="0" u="none" strike="noStrike">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en-US" sz="1600" u="none" strike="noStrike" dirty="0" err="1">
                          <a:solidFill>
                            <a:srgbClr val="0070C0"/>
                          </a:solidFill>
                          <a:effectLst/>
                        </a:rPr>
                        <a:t>lock_x</a:t>
                      </a:r>
                      <a:r>
                        <a:rPr lang="en-US" sz="1600" u="none" strike="noStrike" dirty="0">
                          <a:solidFill>
                            <a:srgbClr val="0070C0"/>
                          </a:solidFill>
                          <a:effectLst/>
                        </a:rPr>
                        <a:t>(A)</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6"/>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a:effectLst/>
                        </a:rPr>
                        <a:t>R(A)</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7"/>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a:effectLst/>
                        </a:rPr>
                        <a:t>W(A)</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8"/>
                  </a:ext>
                </a:extLst>
              </a:tr>
              <a:tr h="234926">
                <a:tc>
                  <a:txBody>
                    <a:bodyPr/>
                    <a:lstStyle/>
                    <a:p>
                      <a:pPr algn="ctr" rtl="0" fontAlgn="ctr"/>
                      <a:r>
                        <a:rPr lang="en-US" sz="1600" u="none" strike="noStrike">
                          <a:effectLst/>
                        </a:rPr>
                        <a:t>R(B)</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09"/>
                  </a:ext>
                </a:extLst>
              </a:tr>
              <a:tr h="234926">
                <a:tc>
                  <a:txBody>
                    <a:bodyPr/>
                    <a:lstStyle/>
                    <a:p>
                      <a:pPr algn="ctr" rtl="0" fontAlgn="ctr"/>
                      <a:r>
                        <a:rPr lang="en-US" sz="1600" u="none" strike="noStrike" dirty="0">
                          <a:solidFill>
                            <a:srgbClr val="0070C0"/>
                          </a:solidFill>
                          <a:effectLst/>
                        </a:rPr>
                        <a:t>unlock(B)</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dirty="0">
                          <a:solidFill>
                            <a:srgbClr val="0070C0"/>
                          </a:solidFill>
                          <a:effectLst/>
                        </a:rPr>
                        <a:t>　</a:t>
                      </a:r>
                      <a:endParaRPr lang="zh-CN" altLang="en-US" sz="1600" b="0" i="0" u="none" strike="noStrike" dirty="0">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solidFill>
                            <a:srgbClr val="0070C0"/>
                          </a:solidFill>
                          <a:effectLst/>
                        </a:rPr>
                        <a:t>　</a:t>
                      </a:r>
                      <a:endParaRPr lang="zh-CN" altLang="en-US" sz="1600" b="0" i="0" u="none" strike="noStrike">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10"/>
                  </a:ext>
                </a:extLst>
              </a:tr>
              <a:tr h="234926">
                <a:tc>
                  <a:txBody>
                    <a:bodyPr/>
                    <a:lstStyle/>
                    <a:p>
                      <a:pPr algn="ctr" rtl="0" fontAlgn="ctr"/>
                      <a:r>
                        <a:rPr lang="zh-CN" altLang="en-US" sz="1600" u="none" strike="noStrike">
                          <a:solidFill>
                            <a:srgbClr val="0070C0"/>
                          </a:solidFill>
                          <a:effectLst/>
                        </a:rPr>
                        <a:t>　</a:t>
                      </a:r>
                      <a:endParaRPr lang="zh-CN" altLang="en-US" sz="1600" b="1" i="0" u="none" strike="noStrike">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dirty="0">
                          <a:solidFill>
                            <a:srgbClr val="0070C0"/>
                          </a:solidFill>
                          <a:effectLst/>
                        </a:rPr>
                        <a:t>　</a:t>
                      </a:r>
                      <a:endParaRPr lang="zh-CN" altLang="en-US" sz="1600" b="0" i="0" u="none" strike="noStrike" dirty="0">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dirty="0" err="1">
                          <a:solidFill>
                            <a:srgbClr val="0070C0"/>
                          </a:solidFill>
                          <a:effectLst/>
                        </a:rPr>
                        <a:t>lock_s</a:t>
                      </a:r>
                      <a:r>
                        <a:rPr lang="en-US" sz="1600" u="none" strike="noStrike" dirty="0">
                          <a:solidFill>
                            <a:srgbClr val="0070C0"/>
                          </a:solidFill>
                          <a:effectLst/>
                        </a:rPr>
                        <a:t>(B)</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1"/>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a:effectLst/>
                        </a:rPr>
                        <a:t>R(B)</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2"/>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fontAlgn="t"/>
                      <a:r>
                        <a:rPr lang="zh-CN" altLang="en-US" sz="1600" u="none" strike="noStrike">
                          <a:solidFill>
                            <a:srgbClr val="0070C0"/>
                          </a:solidFill>
                          <a:effectLst/>
                        </a:rPr>
                        <a:t>　</a:t>
                      </a:r>
                      <a:endParaRPr lang="zh-CN" altLang="en-US" sz="1600" b="0" i="0" u="none" strike="noStrike">
                        <a:solidFill>
                          <a:srgbClr val="0070C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dirty="0">
                          <a:solidFill>
                            <a:srgbClr val="0070C0"/>
                          </a:solidFill>
                          <a:effectLst/>
                        </a:rPr>
                        <a:t>unlock(B)</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3"/>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a:solidFill>
                            <a:srgbClr val="0070C0"/>
                          </a:solidFill>
                          <a:effectLst/>
                        </a:rPr>
                        <a:t>lock_x(B)</a:t>
                      </a:r>
                      <a:endParaRPr lang="en-US" sz="1600" b="1" i="0" u="none" strike="noStrike">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zh-CN" altLang="en-US" sz="1600" u="none" strike="noStrike" dirty="0">
                          <a:solidFill>
                            <a:srgbClr val="0070C0"/>
                          </a:solidFill>
                          <a:effectLst/>
                        </a:rPr>
                        <a:t>　</a:t>
                      </a:r>
                      <a:endParaRPr lang="zh-CN" alt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4"/>
                  </a:ext>
                </a:extLst>
              </a:tr>
              <a:tr h="234926">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tc>
                  <a:txBody>
                    <a:bodyPr/>
                    <a:lstStyle/>
                    <a:p>
                      <a:pPr algn="ctr" rtl="0" fontAlgn="ctr"/>
                      <a:r>
                        <a:rPr lang="en-US" sz="1600" u="none" strike="noStrike">
                          <a:effectLst/>
                        </a:rPr>
                        <a:t>W(B)</a:t>
                      </a:r>
                      <a:endParaRPr lang="en-US" sz="1600" b="1" i="0" u="none" strike="noStrike">
                        <a:solidFill>
                          <a:srgbClr val="00000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fontAlgn="t"/>
                      <a:r>
                        <a:rPr lang="zh-CN" altLang="en-US" sz="1600" u="none" strike="noStrike">
                          <a:effectLst/>
                        </a:rPr>
                        <a:t>　</a:t>
                      </a:r>
                      <a:endParaRPr lang="zh-CN" altLang="en-US" sz="1600" b="0" i="0" u="none" strike="noStrike">
                        <a:solidFill>
                          <a:srgbClr val="000000"/>
                        </a:solidFill>
                        <a:effectLst/>
                        <a:latin typeface="Arial" panose="020B0604020202020204" pitchFamily="34" charset="0"/>
                        <a:ea typeface="宋体" panose="02010600030101010101" pitchFamily="2" charset="-122"/>
                      </a:endParaRPr>
                    </a:p>
                  </a:txBody>
                  <a:tcPr marL="6275" marR="6275" marT="6274" marB="0">
                    <a:solidFill>
                      <a:schemeClr val="accent1">
                        <a:lumMod val="40000"/>
                        <a:lumOff val="60000"/>
                      </a:schemeClr>
                    </a:solidFill>
                  </a:tcPr>
                </a:tc>
                <a:extLst>
                  <a:ext uri="{0D108BD9-81ED-4DB2-BD59-A6C34878D82A}">
                    <a16:rowId xmlns:a16="http://schemas.microsoft.com/office/drawing/2014/main" val="10015"/>
                  </a:ext>
                </a:extLst>
              </a:tr>
              <a:tr h="204439">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en-US" sz="1600" u="none" strike="noStrike" dirty="0">
                          <a:solidFill>
                            <a:srgbClr val="0070C0"/>
                          </a:solidFill>
                          <a:effectLst/>
                        </a:rPr>
                        <a:t>unlock(A)</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6"/>
                  </a:ext>
                </a:extLst>
              </a:tr>
              <a:tr h="204439">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ctr" rtl="0" fontAlgn="ctr"/>
                      <a:r>
                        <a:rPr lang="en-US" sz="1600" u="none" strike="noStrike" dirty="0">
                          <a:solidFill>
                            <a:srgbClr val="0070C0"/>
                          </a:solidFill>
                          <a:effectLst/>
                        </a:rPr>
                        <a:t>unlock(B)</a:t>
                      </a:r>
                      <a:endParaRPr lang="en-US" sz="1600" b="1" i="0" u="none" strike="noStrike" dirty="0">
                        <a:solidFill>
                          <a:srgbClr val="0070C0"/>
                        </a:solidFill>
                        <a:effectLst/>
                        <a:latin typeface="Times New Roman" panose="02020603050405020304" pitchFamily="18" charset="0"/>
                        <a:ea typeface="宋体" panose="02010600030101010101" pitchFamily="2" charset="-122"/>
                      </a:endParaRPr>
                    </a:p>
                  </a:txBody>
                  <a:tcPr marL="6275" marR="6275" marT="6274" marB="0" anchor="ctr">
                    <a:solidFill>
                      <a:schemeClr val="accent1">
                        <a:lumMod val="40000"/>
                        <a:lumOff val="60000"/>
                      </a:schemeClr>
                    </a:solidFill>
                  </a:tcP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275" marR="6275" marT="6274" marB="0" anchor="ctr">
                    <a:solidFill>
                      <a:schemeClr val="accent1">
                        <a:lumMod val="40000"/>
                        <a:lumOff val="60000"/>
                      </a:schemeClr>
                    </a:solidFill>
                  </a:tcPr>
                </a:tc>
                <a:extLst>
                  <a:ext uri="{0D108BD9-81ED-4DB2-BD59-A6C34878D82A}">
                    <a16:rowId xmlns:a16="http://schemas.microsoft.com/office/drawing/2014/main" val="10017"/>
                  </a:ext>
                </a:extLst>
              </a:tr>
            </a:tbl>
          </a:graphicData>
        </a:graphic>
      </p:graphicFrame>
      <p:sp>
        <p:nvSpPr>
          <p:cNvPr id="9" name="流程图: 资料带 8"/>
          <p:cNvSpPr/>
          <p:nvPr/>
        </p:nvSpPr>
        <p:spPr bwMode="auto">
          <a:xfrm>
            <a:off x="6568584" y="3910361"/>
            <a:ext cx="2194110" cy="539054"/>
          </a:xfrm>
          <a:prstGeom prst="flowChartPunchedTape">
            <a:avLst/>
          </a:prstGeom>
          <a:gradFill rotWithShape="0">
            <a:gsLst>
              <a:gs pos="0">
                <a:srgbClr val="5E9EFF"/>
              </a:gs>
              <a:gs pos="39999">
                <a:srgbClr val="85C2FF"/>
              </a:gs>
              <a:gs pos="70000">
                <a:srgbClr val="C4D6EB"/>
              </a:gs>
              <a:gs pos="100000">
                <a:srgbClr val="FFEBFA"/>
              </a:gs>
            </a:gsLst>
            <a:lin ang="5400000" scaled="1"/>
          </a:gradFill>
          <a:ln w="9525" cap="flat" cmpd="sng" algn="ctr">
            <a:solidFill>
              <a:srgbClr val="0070C0"/>
            </a:solidFill>
            <a:prstDash val="solid"/>
            <a:miter lim="800000"/>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2000" dirty="0">
                <a:solidFill>
                  <a:schemeClr val="bg2"/>
                </a:solidFill>
                <a:latin typeface="华文新魏" panose="02010800040101010101" pitchFamily="2" charset="-122"/>
                <a:ea typeface="华文新魏" panose="02010800040101010101" pitchFamily="2" charset="-122"/>
              </a:rPr>
              <a:t>请加入</a:t>
            </a:r>
            <a:r>
              <a:rPr kumimoji="1" lang="en-US" altLang="zh-CN" sz="2000" dirty="0">
                <a:solidFill>
                  <a:schemeClr val="bg2"/>
                </a:solidFill>
                <a:latin typeface="华文新魏" panose="02010800040101010101" pitchFamily="2" charset="-122"/>
                <a:ea typeface="华文新魏" panose="02010800040101010101" pitchFamily="2" charset="-122"/>
              </a:rPr>
              <a:t>QQ</a:t>
            </a:r>
            <a:r>
              <a:rPr kumimoji="1" lang="zh-CN" altLang="en-US" sz="2000" dirty="0">
                <a:solidFill>
                  <a:schemeClr val="bg2"/>
                </a:solidFill>
                <a:latin typeface="华文新魏" panose="02010800040101010101" pitchFamily="2" charset="-122"/>
                <a:ea typeface="华文新魏" panose="02010800040101010101" pitchFamily="2" charset="-122"/>
              </a:rPr>
              <a:t>群投票</a:t>
            </a:r>
            <a:endParaRPr kumimoji="1" lang="zh-CN" altLang="en-US" sz="20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4DC1440-7154-4B0E-A959-64CDE92C4858}" type="slidenum">
              <a:rPr kumimoji="0" lang="zh-CN" altLang="en-US" sz="2400">
                <a:solidFill>
                  <a:schemeClr val="accent2"/>
                </a:solidFill>
                <a:latin typeface="Times New Roman" panose="02020603050405020304" pitchFamily="18" charset="0"/>
              </a:rPr>
              <a:pPr>
                <a:spcBef>
                  <a:spcPct val="0"/>
                </a:spcBef>
                <a:buClrTx/>
                <a:buSzTx/>
                <a:buFontTx/>
                <a:buNone/>
              </a:pPr>
              <a:t>71</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0053" name="Rectangle 2"/>
          <p:cNvSpPr>
            <a:spLocks noGrp="1" noChangeArrowheads="1"/>
          </p:cNvSpPr>
          <p:nvPr>
            <p:ph type="title"/>
          </p:nvPr>
        </p:nvSpPr>
        <p:spPr/>
        <p:txBody>
          <a:bodyPr/>
          <a:lstStyle/>
          <a:p>
            <a:pPr eaLnBrk="1" hangingPunct="1"/>
            <a:r>
              <a:rPr lang="zh-CN" altLang="en-US"/>
              <a:t>时间戳排序协议</a:t>
            </a:r>
          </a:p>
        </p:txBody>
      </p:sp>
      <p:sp>
        <p:nvSpPr>
          <p:cNvPr id="130054" name="Rectangle 3"/>
          <p:cNvSpPr>
            <a:spLocks noGrp="1" noChangeArrowheads="1"/>
          </p:cNvSpPr>
          <p:nvPr>
            <p:ph idx="1"/>
          </p:nvPr>
        </p:nvSpPr>
        <p:spPr>
          <a:xfrm>
            <a:off x="685800" y="1371600"/>
            <a:ext cx="7989888" cy="4876800"/>
          </a:xfrm>
        </p:spPr>
        <p:txBody>
          <a:bodyPr/>
          <a:lstStyle/>
          <a:p>
            <a:pPr eaLnBrk="1" hangingPunct="1"/>
            <a:r>
              <a:rPr lang="zh-CN" altLang="en-US" dirty="0"/>
              <a:t>时间戳协议性质和特点</a:t>
            </a:r>
          </a:p>
          <a:p>
            <a:pPr lvl="1" eaLnBrk="1" hangingPunct="1"/>
            <a:r>
              <a:rPr lang="zh-CN" altLang="en-US" dirty="0"/>
              <a:t>保证冲突可串行化</a:t>
            </a:r>
          </a:p>
          <a:p>
            <a:pPr lvl="1" eaLnBrk="1" hangingPunct="1"/>
            <a:r>
              <a:rPr lang="zh-CN" altLang="en-US" dirty="0"/>
              <a:t>冲突可串行化的调度不一定能被时间戳排序协议调度成功</a:t>
            </a:r>
          </a:p>
          <a:p>
            <a:pPr lvl="1" eaLnBrk="1" hangingPunct="1"/>
            <a:r>
              <a:rPr lang="zh-CN" altLang="en-US" dirty="0"/>
              <a:t>无死锁</a:t>
            </a:r>
          </a:p>
          <a:p>
            <a:pPr lvl="1" eaLnBrk="1" hangingPunct="1"/>
            <a:r>
              <a:rPr lang="zh-CN" altLang="en-US" dirty="0"/>
              <a:t>存在饥饿</a:t>
            </a:r>
            <a:r>
              <a:rPr lang="en-US" altLang="zh-CN" dirty="0"/>
              <a:t>/</a:t>
            </a:r>
            <a:r>
              <a:rPr lang="zh-CN" altLang="en-US" dirty="0"/>
              <a:t>饿死现象</a:t>
            </a:r>
          </a:p>
          <a:p>
            <a:pPr lvl="2" eaLnBrk="1" hangingPunct="1">
              <a:buFont typeface="Wingdings" panose="05000000000000000000" pitchFamily="2" charset="2"/>
              <a:buNone/>
            </a:pPr>
            <a:r>
              <a:rPr lang="en-US" altLang="zh-CN" dirty="0"/>
              <a:t>(</a:t>
            </a:r>
            <a:r>
              <a:rPr lang="zh-CN" altLang="en-US" dirty="0"/>
              <a:t>事务可能被反复回滚、重启</a:t>
            </a:r>
            <a:r>
              <a:rPr lang="en-US" altLang="zh-CN" dirty="0"/>
              <a:t>)</a:t>
            </a:r>
            <a:endParaRPr lang="zh-CN" altLang="en-US" dirty="0"/>
          </a:p>
          <a:p>
            <a:pPr lvl="1" eaLnBrk="1" hangingPunct="1"/>
            <a:r>
              <a:rPr lang="zh-CN" altLang="en-US" dirty="0"/>
              <a:t>不能保证可恢复性</a:t>
            </a:r>
          </a:p>
          <a:p>
            <a:pPr lvl="2" eaLnBrk="1" hangingPunct="1">
              <a:buFont typeface="Wingdings" panose="05000000000000000000" pitchFamily="2" charset="2"/>
              <a:buNone/>
            </a:pPr>
            <a:r>
              <a:rPr lang="en-US" altLang="zh-CN" dirty="0"/>
              <a:t>(</a:t>
            </a:r>
            <a:r>
              <a:rPr lang="zh-CN" altLang="en-US" dirty="0"/>
              <a:t>可以扩展协议以保证可恢复性，如跟踪提交依赖等</a:t>
            </a:r>
            <a:r>
              <a:rPr lang="en-US" altLang="zh-CN" dirty="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CEF2AFF-FD12-46AF-ADCE-0D619219A7CB}" type="slidenum">
              <a:rPr kumimoji="0" lang="zh-CN" altLang="en-US" sz="2400">
                <a:solidFill>
                  <a:schemeClr val="accent2"/>
                </a:solidFill>
                <a:latin typeface="Times New Roman" panose="02020603050405020304" pitchFamily="18" charset="0"/>
              </a:rPr>
              <a:pPr>
                <a:spcBef>
                  <a:spcPct val="0"/>
                </a:spcBef>
                <a:buClrTx/>
                <a:buSzTx/>
                <a:buFontTx/>
                <a:buNone/>
              </a:pPr>
              <a:t>72</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1077" name="Rectangle 2"/>
          <p:cNvSpPr>
            <a:spLocks noGrp="1" noChangeArrowheads="1"/>
          </p:cNvSpPr>
          <p:nvPr>
            <p:ph type="title"/>
          </p:nvPr>
        </p:nvSpPr>
        <p:spPr/>
        <p:txBody>
          <a:bodyPr/>
          <a:lstStyle/>
          <a:p>
            <a:pPr eaLnBrk="1" hangingPunct="1"/>
            <a:r>
              <a:rPr lang="zh-CN" altLang="en-US" sz="3600" dirty="0"/>
              <a:t>时间戳排序协议 </a:t>
            </a:r>
            <a:r>
              <a:rPr lang="en-US" altLang="zh-CN" sz="3600" dirty="0"/>
              <a:t>vs </a:t>
            </a:r>
            <a:r>
              <a:rPr lang="zh-CN" altLang="en-US" sz="3600" dirty="0"/>
              <a:t>两阶段封锁协议</a:t>
            </a:r>
          </a:p>
        </p:txBody>
      </p:sp>
      <p:sp>
        <p:nvSpPr>
          <p:cNvPr id="131078" name="Rectangle 3"/>
          <p:cNvSpPr>
            <a:spLocks noGrp="1" noChangeArrowheads="1"/>
          </p:cNvSpPr>
          <p:nvPr>
            <p:ph idx="1"/>
          </p:nvPr>
        </p:nvSpPr>
        <p:spPr/>
        <p:txBody>
          <a:bodyPr/>
          <a:lstStyle/>
          <a:p>
            <a:pPr eaLnBrk="1" hangingPunct="1"/>
            <a:r>
              <a:rPr lang="zh-CN" altLang="en-US" sz="3200" dirty="0"/>
              <a:t>时间戳排序协议 </a:t>
            </a:r>
            <a:r>
              <a:rPr lang="en-US" altLang="zh-CN" sz="3200" dirty="0"/>
              <a:t>vs </a:t>
            </a:r>
            <a:r>
              <a:rPr lang="zh-CN" altLang="en-US" sz="3200" dirty="0"/>
              <a:t>两阶段封锁协议</a:t>
            </a:r>
            <a:endParaRPr lang="en-US" altLang="zh-CN" sz="3200" dirty="0"/>
          </a:p>
          <a:p>
            <a:pPr lvl="1" eaLnBrk="1" hangingPunct="1"/>
            <a:r>
              <a:rPr lang="zh-CN" altLang="en-US" dirty="0"/>
              <a:t>各有优缺点</a:t>
            </a:r>
          </a:p>
          <a:p>
            <a:pPr lvl="1" eaLnBrk="1" hangingPunct="1"/>
            <a:r>
              <a:rPr lang="zh-CN" altLang="en-US" dirty="0"/>
              <a:t>都有本协议下合法、另一协议下不合法的调度</a:t>
            </a:r>
          </a:p>
          <a:p>
            <a:pPr lvl="1" eaLnBrk="1" hangingPunct="1"/>
            <a:r>
              <a:rPr lang="zh-CN" altLang="en-US" dirty="0"/>
              <a:t>两协议以及多版本协议相结合，为多数</a:t>
            </a:r>
            <a:r>
              <a:rPr lang="en-US" altLang="zh-CN" dirty="0" err="1"/>
              <a:t>dbms</a:t>
            </a:r>
            <a:r>
              <a:rPr lang="zh-CN" altLang="en-US" dirty="0"/>
              <a:t>采用</a:t>
            </a:r>
          </a:p>
          <a:p>
            <a:pPr eaLnBrk="1" hangingPunct="1"/>
            <a:endParaRPr lang="zh-CN" altLang="en-US" sz="2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AF2E688-26AE-4634-9859-8789FEE73E5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73</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2100" name="Rectangle 2"/>
          <p:cNvSpPr>
            <a:spLocks noGrp="1" noChangeArrowheads="1"/>
          </p:cNvSpPr>
          <p:nvPr>
            <p:ph type="title"/>
          </p:nvPr>
        </p:nvSpPr>
        <p:spPr/>
        <p:txBody>
          <a:bodyPr/>
          <a:lstStyle/>
          <a:p>
            <a:pPr eaLnBrk="1" hangingPunct="1"/>
            <a:r>
              <a:rPr lang="zh-CN" altLang="en-US"/>
              <a:t>时间戳排序协议</a:t>
            </a:r>
          </a:p>
        </p:txBody>
      </p:sp>
      <p:sp>
        <p:nvSpPr>
          <p:cNvPr id="132101" name="Rectangle 3"/>
          <p:cNvSpPr>
            <a:spLocks noGrp="1" noChangeArrowheads="1"/>
          </p:cNvSpPr>
          <p:nvPr>
            <p:ph idx="1"/>
          </p:nvPr>
        </p:nvSpPr>
        <p:spPr/>
        <p:txBody>
          <a:bodyPr/>
          <a:lstStyle/>
          <a:p>
            <a:pPr eaLnBrk="1" hangingPunct="1"/>
            <a:r>
              <a:rPr lang="zh-CN" altLang="en-US" dirty="0"/>
              <a:t>调度可恢复方法</a:t>
            </a:r>
            <a:r>
              <a:rPr lang="en-US" altLang="zh-CN" dirty="0"/>
              <a:t>(</a:t>
            </a:r>
            <a:r>
              <a:rPr lang="zh-CN" altLang="en-US" dirty="0"/>
              <a:t>下列之一</a:t>
            </a:r>
            <a:r>
              <a:rPr lang="en-US" altLang="zh-CN" dirty="0"/>
              <a:t>)</a:t>
            </a:r>
            <a:r>
              <a:rPr lang="zh-CN" altLang="en-US" dirty="0"/>
              <a:t>：</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所有的写操作都在事务末尾执行，在写操作正在执行时，任何事务都不允许访问已写好的任何数据项</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对未提交数据项的读操作，被推迟到更新该数据项的事务提交之后</a:t>
            </a:r>
          </a:p>
          <a:p>
            <a:pPr eaLnBrk="1" hangingPunct="1">
              <a:buFont typeface="Wingdings" panose="05000000000000000000" pitchFamily="2" charset="2"/>
              <a:buNone/>
            </a:pPr>
            <a:r>
              <a:rPr lang="zh-CN" altLang="en-US" dirty="0"/>
              <a:t>    </a:t>
            </a:r>
            <a:r>
              <a:rPr lang="en-US" altLang="zh-CN" dirty="0">
                <a:solidFill>
                  <a:schemeClr val="accent2"/>
                </a:solidFill>
              </a:rPr>
              <a:t>-</a:t>
            </a:r>
            <a:r>
              <a:rPr lang="zh-CN" altLang="en-US" dirty="0"/>
              <a:t>事务</a:t>
            </a:r>
            <a:r>
              <a:rPr lang="en-US" altLang="zh-CN" dirty="0" err="1"/>
              <a:t>T</a:t>
            </a:r>
            <a:r>
              <a:rPr lang="en-US" altLang="zh-CN" baseline="-25000" dirty="0" err="1"/>
              <a:t>i</a:t>
            </a:r>
            <a:r>
              <a:rPr lang="zh-CN" altLang="en-US" dirty="0"/>
              <a:t>读取了其他事务所写的数据，只有在其他事务提交之后，</a:t>
            </a:r>
            <a:r>
              <a:rPr lang="en-US" altLang="zh-CN" dirty="0" err="1"/>
              <a:t>T</a:t>
            </a:r>
            <a:r>
              <a:rPr lang="en-US" altLang="zh-CN" baseline="-25000" dirty="0" err="1"/>
              <a:t>i</a:t>
            </a:r>
            <a:r>
              <a:rPr lang="zh-CN" altLang="en-US" dirty="0"/>
              <a:t>才能提交</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18FE3B6-E386-4B87-ABF1-2C85A0EB23CC}"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74</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3124" name="Rectangle 2"/>
          <p:cNvSpPr>
            <a:spLocks noGrp="1" noChangeArrowheads="1"/>
          </p:cNvSpPr>
          <p:nvPr>
            <p:ph type="title"/>
          </p:nvPr>
        </p:nvSpPr>
        <p:spPr/>
        <p:txBody>
          <a:bodyPr/>
          <a:lstStyle/>
          <a:p>
            <a:pPr eaLnBrk="1" hangingPunct="1"/>
            <a:r>
              <a:rPr lang="en-US" altLang="zh-CN"/>
              <a:t>Thomas</a:t>
            </a:r>
            <a:r>
              <a:rPr lang="zh-CN" altLang="en-US"/>
              <a:t>写规则</a:t>
            </a:r>
          </a:p>
        </p:txBody>
      </p:sp>
      <p:graphicFrame>
        <p:nvGraphicFramePr>
          <p:cNvPr id="133125" name="Object 4"/>
          <p:cNvGraphicFramePr>
            <a:graphicFrameLocks noChangeAspect="1"/>
          </p:cNvGraphicFramePr>
          <p:nvPr>
            <p:extLst>
              <p:ext uri="{D42A27DB-BD31-4B8C-83A1-F6EECF244321}">
                <p14:modId xmlns:p14="http://schemas.microsoft.com/office/powerpoint/2010/main" val="3977346564"/>
              </p:ext>
            </p:extLst>
          </p:nvPr>
        </p:nvGraphicFramePr>
        <p:xfrm>
          <a:off x="2735560" y="1998712"/>
          <a:ext cx="3276600" cy="2438400"/>
        </p:xfrm>
        <a:graphic>
          <a:graphicData uri="http://schemas.openxmlformats.org/presentationml/2006/ole">
            <mc:AlternateContent xmlns:mc="http://schemas.openxmlformats.org/markup-compatibility/2006">
              <mc:Choice xmlns:v="urn:schemas-microsoft-com:vml" Requires="v">
                <p:oleObj r:id="rId3" imgW="1991160" imgH="1226160" progId="Excel.Sheet.8">
                  <p:embed/>
                </p:oleObj>
              </mc:Choice>
              <mc:Fallback>
                <p:oleObj r:id="rId3" imgW="1991160" imgH="122616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560" y="1998712"/>
                        <a:ext cx="3276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4597" name="Text Box 5"/>
          <p:cNvSpPr txBox="1">
            <a:spLocks noChangeArrowheads="1"/>
          </p:cNvSpPr>
          <p:nvPr/>
        </p:nvSpPr>
        <p:spPr bwMode="auto">
          <a:xfrm>
            <a:off x="2124075" y="4868863"/>
            <a:ext cx="4911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3200" b="1" dirty="0">
                <a:solidFill>
                  <a:srgbClr val="FF0000"/>
                </a:solidFill>
                <a:latin typeface="Tahoma" panose="020B0604030504040204" pitchFamily="34" charset="0"/>
                <a:ea typeface="宋体" panose="02010600030101010101" pitchFamily="2" charset="-122"/>
              </a:rPr>
              <a:t>T</a:t>
            </a:r>
            <a:r>
              <a:rPr lang="en-US" altLang="zh-CN" sz="3200" b="1" baseline="-25000" dirty="0">
                <a:solidFill>
                  <a:srgbClr val="FF0000"/>
                </a:solidFill>
                <a:latin typeface="Tahoma" panose="020B0604030504040204" pitchFamily="34" charset="0"/>
                <a:ea typeface="宋体" panose="02010600030101010101" pitchFamily="2" charset="-122"/>
              </a:rPr>
              <a:t>16</a:t>
            </a:r>
            <a:r>
              <a:rPr lang="zh-CN" altLang="en-US" sz="3200" b="1" dirty="0">
                <a:solidFill>
                  <a:srgbClr val="FF0000"/>
                </a:solidFill>
                <a:latin typeface="华文新魏" panose="02010800040101010101" pitchFamily="2" charset="-122"/>
              </a:rPr>
              <a:t>将因为</a:t>
            </a:r>
            <a:r>
              <a:rPr lang="en-US" altLang="zh-CN" sz="3200" b="1" dirty="0">
                <a:solidFill>
                  <a:srgbClr val="FF0000"/>
                </a:solidFill>
                <a:latin typeface="华文新魏" panose="02010800040101010101" pitchFamily="2" charset="-122"/>
              </a:rPr>
              <a:t>write(Q) </a:t>
            </a:r>
            <a:r>
              <a:rPr lang="zh-CN" altLang="en-US" sz="3200" b="1" dirty="0">
                <a:solidFill>
                  <a:srgbClr val="FF0000"/>
                </a:solidFill>
                <a:latin typeface="华文新魏" panose="02010800040101010101" pitchFamily="2" charset="-122"/>
              </a:rPr>
              <a:t>而回滚</a:t>
            </a:r>
          </a:p>
        </p:txBody>
      </p:sp>
      <p:sp>
        <p:nvSpPr>
          <p:cNvPr id="494598" name="Text Box 6"/>
          <p:cNvSpPr txBox="1">
            <a:spLocks noChangeArrowheads="1"/>
          </p:cNvSpPr>
          <p:nvPr/>
        </p:nvSpPr>
        <p:spPr bwMode="auto">
          <a:xfrm>
            <a:off x="2195513" y="5589588"/>
            <a:ext cx="563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3200" b="1" dirty="0">
                <a:solidFill>
                  <a:srgbClr val="FF0000"/>
                </a:solidFill>
                <a:latin typeface="Tahoma" panose="020B0604030504040204" pitchFamily="34" charset="0"/>
                <a:ea typeface="宋体" panose="02010600030101010101" pitchFamily="2" charset="-122"/>
              </a:rPr>
              <a:t>T</a:t>
            </a:r>
            <a:r>
              <a:rPr lang="en-US" altLang="zh-CN" sz="3200" b="1" baseline="-25000" dirty="0">
                <a:solidFill>
                  <a:srgbClr val="FF0000"/>
                </a:solidFill>
                <a:latin typeface="Tahoma" panose="020B0604030504040204" pitchFamily="34" charset="0"/>
                <a:ea typeface="宋体" panose="02010600030101010101" pitchFamily="2" charset="-122"/>
              </a:rPr>
              <a:t>16</a:t>
            </a:r>
            <a:r>
              <a:rPr lang="zh-CN" altLang="en-US" sz="3200" b="1" dirty="0">
                <a:solidFill>
                  <a:srgbClr val="FF0000"/>
                </a:solidFill>
                <a:latin typeface="华文新魏" panose="02010800040101010101" pitchFamily="2" charset="-122"/>
              </a:rPr>
              <a:t>的</a:t>
            </a:r>
            <a:r>
              <a:rPr lang="en-US" altLang="zh-CN" sz="3200" b="1" dirty="0">
                <a:solidFill>
                  <a:srgbClr val="FF0000"/>
                </a:solidFill>
                <a:latin typeface="华文新魏" panose="02010800040101010101" pitchFamily="2" charset="-122"/>
              </a:rPr>
              <a:t>write(Q)</a:t>
            </a:r>
            <a:r>
              <a:rPr lang="zh-CN" altLang="en-US" sz="3200" b="1" dirty="0">
                <a:solidFill>
                  <a:srgbClr val="FF0000"/>
                </a:solidFill>
                <a:latin typeface="华文新魏" panose="02010800040101010101" pitchFamily="2" charset="-122"/>
              </a:rPr>
              <a:t>永远不会被读取</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animEffect transition="in" filter="diamond(in)">
                                      <p:cBhvr>
                                        <p:cTn id="7" dur="2000"/>
                                        <p:tgtEl>
                                          <p:spTgt spid="494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94598"/>
                                        </p:tgtEl>
                                        <p:attrNameLst>
                                          <p:attrName>style.visibility</p:attrName>
                                        </p:attrNameLst>
                                      </p:cBhvr>
                                      <p:to>
                                        <p:strVal val="visible"/>
                                      </p:to>
                                    </p:set>
                                    <p:animEffect transition="in" filter="diamond(in)">
                                      <p:cBhvr>
                                        <p:cTn id="12" dur="2000"/>
                                        <p:tgtEl>
                                          <p:spTgt spid="49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7" grpId="0"/>
      <p:bldP spid="49459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0D2EE5D-35CE-4D7C-8635-E893DE2F879E}"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4148" name="Rectangle 2"/>
          <p:cNvSpPr>
            <a:spLocks noGrp="1" noChangeArrowheads="1"/>
          </p:cNvSpPr>
          <p:nvPr>
            <p:ph type="title"/>
          </p:nvPr>
        </p:nvSpPr>
        <p:spPr/>
        <p:txBody>
          <a:bodyPr/>
          <a:lstStyle/>
          <a:p>
            <a:pPr eaLnBrk="1" hangingPunct="1"/>
            <a:r>
              <a:rPr lang="en-US" altLang="zh-CN"/>
              <a:t>Thomas</a:t>
            </a:r>
            <a:r>
              <a:rPr lang="zh-CN" altLang="en-US"/>
              <a:t>写规则</a:t>
            </a:r>
          </a:p>
        </p:txBody>
      </p:sp>
      <p:sp>
        <p:nvSpPr>
          <p:cNvPr id="134149" name="Rectangle 3"/>
          <p:cNvSpPr>
            <a:spLocks noGrp="1" noChangeArrowheads="1"/>
          </p:cNvSpPr>
          <p:nvPr>
            <p:ph idx="1"/>
          </p:nvPr>
        </p:nvSpPr>
        <p:spPr>
          <a:xfrm>
            <a:off x="685800" y="1371600"/>
            <a:ext cx="7772400" cy="3497560"/>
          </a:xfrm>
        </p:spPr>
        <p:txBody>
          <a:bodyPr/>
          <a:lstStyle/>
          <a:p>
            <a:pPr eaLnBrk="1" hangingPunct="1">
              <a:lnSpc>
                <a:spcPct val="90000"/>
              </a:lnSpc>
            </a:pPr>
            <a:r>
              <a:rPr lang="zh-CN" altLang="en-US" sz="2800" dirty="0"/>
              <a:t>假如事务</a:t>
            </a:r>
            <a:r>
              <a:rPr lang="en-US" altLang="zh-CN" sz="2800" dirty="0" err="1"/>
              <a:t>T</a:t>
            </a:r>
            <a:r>
              <a:rPr lang="en-US" altLang="zh-CN" sz="2800" baseline="-25000" dirty="0" err="1"/>
              <a:t>i</a:t>
            </a:r>
            <a:r>
              <a:rPr lang="zh-CN" altLang="en-US" sz="2800" dirty="0"/>
              <a:t>发出</a:t>
            </a:r>
            <a:r>
              <a:rPr lang="en-US" altLang="zh-CN" sz="2800" dirty="0"/>
              <a:t>write(Q)</a:t>
            </a:r>
          </a:p>
          <a:p>
            <a:pPr eaLnBrk="1" hangingPunct="1">
              <a:lnSpc>
                <a:spcPct val="90000"/>
              </a:lnSpc>
              <a:buFont typeface="Wingdings" panose="05000000000000000000" pitchFamily="2" charset="2"/>
              <a:buNone/>
            </a:pPr>
            <a:r>
              <a:rPr lang="en-US" altLang="zh-CN" sz="2800" dirty="0"/>
              <a:t>    </a:t>
            </a:r>
            <a:r>
              <a:rPr lang="en-US" altLang="zh-CN" sz="2800" dirty="0">
                <a:solidFill>
                  <a:schemeClr val="accent2"/>
                </a:solidFill>
              </a:rPr>
              <a:t>-</a:t>
            </a:r>
            <a:r>
              <a:rPr lang="zh-CN" altLang="en-US" sz="2800" dirty="0"/>
              <a:t>如果</a:t>
            </a:r>
            <a:r>
              <a:rPr lang="en-US" altLang="zh-CN" sz="2800" dirty="0"/>
              <a:t>TS(</a:t>
            </a:r>
            <a:r>
              <a:rPr lang="en-US" altLang="zh-CN" sz="2800" dirty="0" err="1"/>
              <a:t>T</a:t>
            </a:r>
            <a:r>
              <a:rPr lang="en-US" altLang="zh-CN" sz="2800" baseline="-25000" dirty="0" err="1"/>
              <a:t>i</a:t>
            </a:r>
            <a:r>
              <a:rPr lang="en-US" altLang="zh-CN" sz="2800" dirty="0"/>
              <a:t>)&lt;R-timestamp(Q)</a:t>
            </a:r>
            <a:r>
              <a:rPr lang="zh-CN" altLang="en-US" sz="2800" dirty="0"/>
              <a:t>，则</a:t>
            </a:r>
            <a:r>
              <a:rPr lang="en-US" altLang="zh-CN" sz="2800" dirty="0" err="1"/>
              <a:t>T</a:t>
            </a:r>
            <a:r>
              <a:rPr lang="en-US" altLang="zh-CN" sz="2800" baseline="-25000" dirty="0" err="1"/>
              <a:t>i</a:t>
            </a:r>
            <a:r>
              <a:rPr lang="zh-CN" altLang="en-US" sz="2800" dirty="0"/>
              <a:t>产生的</a:t>
            </a:r>
            <a:r>
              <a:rPr lang="en-US" altLang="zh-CN" sz="2800" dirty="0"/>
              <a:t>Q</a:t>
            </a:r>
            <a:r>
              <a:rPr lang="zh-CN" altLang="en-US" sz="2800" dirty="0"/>
              <a:t>值是先前所需要的值，且系统已假定该值不会被产生，因此，</a:t>
            </a:r>
            <a:r>
              <a:rPr lang="en-US" altLang="zh-CN" sz="2800" dirty="0"/>
              <a:t>write</a:t>
            </a:r>
            <a:r>
              <a:rPr lang="zh-CN" altLang="en-US" sz="2800" dirty="0"/>
              <a:t>操作被拒绝，</a:t>
            </a:r>
            <a:r>
              <a:rPr lang="en-US" altLang="zh-CN" sz="2800" dirty="0" err="1"/>
              <a:t>T</a:t>
            </a:r>
            <a:r>
              <a:rPr lang="en-US" altLang="zh-CN" sz="2800" baseline="-25000" dirty="0" err="1"/>
              <a:t>i</a:t>
            </a:r>
            <a:r>
              <a:rPr lang="zh-CN" altLang="en-US" sz="2800" dirty="0"/>
              <a:t>回滚。</a:t>
            </a:r>
          </a:p>
          <a:p>
            <a:pPr eaLnBrk="1" hangingPunct="1">
              <a:lnSpc>
                <a:spcPct val="90000"/>
              </a:lnSpc>
              <a:buFont typeface="Wingdings" panose="05000000000000000000" pitchFamily="2" charset="2"/>
              <a:buNone/>
            </a:pPr>
            <a:r>
              <a:rPr lang="zh-CN" altLang="en-US" sz="2800" dirty="0"/>
              <a:t>    </a:t>
            </a:r>
            <a:r>
              <a:rPr lang="en-US" altLang="zh-CN" sz="2800" dirty="0">
                <a:solidFill>
                  <a:schemeClr val="accent2"/>
                </a:solidFill>
              </a:rPr>
              <a:t>-</a:t>
            </a:r>
            <a:r>
              <a:rPr lang="zh-CN" altLang="en-US" sz="2800" dirty="0"/>
              <a:t>如果</a:t>
            </a:r>
            <a:r>
              <a:rPr lang="en-US" altLang="zh-CN" sz="2800" dirty="0"/>
              <a:t>TS(</a:t>
            </a:r>
            <a:r>
              <a:rPr lang="en-US" altLang="zh-CN" sz="2800" dirty="0" err="1"/>
              <a:t>T</a:t>
            </a:r>
            <a:r>
              <a:rPr lang="en-US" altLang="zh-CN" sz="2800" baseline="-25000" dirty="0" err="1"/>
              <a:t>i</a:t>
            </a:r>
            <a:r>
              <a:rPr lang="en-US" altLang="zh-CN" sz="2800" dirty="0"/>
              <a:t>)&lt;W-timestamp(Q)</a:t>
            </a:r>
            <a:r>
              <a:rPr lang="zh-CN" altLang="en-US" sz="2800" dirty="0"/>
              <a:t>，则</a:t>
            </a:r>
            <a:r>
              <a:rPr lang="en-US" altLang="zh-CN" sz="2800" dirty="0" err="1"/>
              <a:t>T</a:t>
            </a:r>
            <a:r>
              <a:rPr lang="en-US" altLang="zh-CN" sz="2800" baseline="-25000" dirty="0" err="1"/>
              <a:t>i</a:t>
            </a:r>
            <a:r>
              <a:rPr lang="zh-CN" altLang="en-US" sz="2800" dirty="0"/>
              <a:t>试图写入的值已过时，因此，忽略这个写操作</a:t>
            </a:r>
          </a:p>
          <a:p>
            <a:pPr eaLnBrk="1" hangingPunct="1">
              <a:lnSpc>
                <a:spcPct val="90000"/>
              </a:lnSpc>
              <a:buFont typeface="Wingdings" panose="05000000000000000000" pitchFamily="2" charset="2"/>
              <a:buNone/>
            </a:pPr>
            <a:r>
              <a:rPr lang="zh-CN" altLang="en-US" sz="2800" dirty="0"/>
              <a:t>    </a:t>
            </a:r>
            <a:r>
              <a:rPr lang="en-US" altLang="zh-CN" sz="2800" dirty="0">
                <a:solidFill>
                  <a:schemeClr val="accent2"/>
                </a:solidFill>
              </a:rPr>
              <a:t>-</a:t>
            </a:r>
            <a:r>
              <a:rPr lang="zh-CN" altLang="en-US" sz="2800" dirty="0"/>
              <a:t>否则，执行</a:t>
            </a:r>
            <a:r>
              <a:rPr lang="en-US" altLang="zh-CN" sz="2800" dirty="0"/>
              <a:t>write</a:t>
            </a:r>
            <a:r>
              <a:rPr lang="zh-CN" altLang="en-US" sz="2800" dirty="0"/>
              <a:t>操作，将</a:t>
            </a:r>
            <a:r>
              <a:rPr lang="en-US" altLang="zh-CN" sz="2800" dirty="0"/>
              <a:t>W- timestamp(Q)</a:t>
            </a:r>
            <a:r>
              <a:rPr lang="zh-CN" altLang="en-US" sz="2800" dirty="0"/>
              <a:t>设为</a:t>
            </a:r>
            <a:r>
              <a:rPr lang="en-US" altLang="zh-CN" sz="2800" dirty="0"/>
              <a:t>TS(</a:t>
            </a:r>
            <a:r>
              <a:rPr lang="en-US" altLang="zh-CN" sz="2800" dirty="0" err="1"/>
              <a:t>T</a:t>
            </a:r>
            <a:r>
              <a:rPr lang="en-US" altLang="zh-CN" sz="2800" baseline="-25000" dirty="0" err="1"/>
              <a:t>i</a:t>
            </a:r>
            <a:r>
              <a:rPr lang="en-US" altLang="zh-CN" sz="2800" dirty="0"/>
              <a:t>)</a:t>
            </a:r>
            <a:endParaRPr lang="zh-CN" altLang="en-US" sz="2800" dirty="0"/>
          </a:p>
        </p:txBody>
      </p:sp>
      <p:graphicFrame>
        <p:nvGraphicFramePr>
          <p:cNvPr id="8" name="Object 4"/>
          <p:cNvGraphicFramePr>
            <a:graphicFrameLocks noChangeAspect="1"/>
          </p:cNvGraphicFramePr>
          <p:nvPr>
            <p:extLst>
              <p:ext uri="{D42A27DB-BD31-4B8C-83A1-F6EECF244321}">
                <p14:modId xmlns:p14="http://schemas.microsoft.com/office/powerpoint/2010/main" val="1818749815"/>
              </p:ext>
            </p:extLst>
          </p:nvPr>
        </p:nvGraphicFramePr>
        <p:xfrm>
          <a:off x="4788024" y="4437111"/>
          <a:ext cx="2664296" cy="1982731"/>
        </p:xfrm>
        <a:graphic>
          <a:graphicData uri="http://schemas.openxmlformats.org/presentationml/2006/ole">
            <mc:AlternateContent xmlns:mc="http://schemas.openxmlformats.org/markup-compatibility/2006">
              <mc:Choice xmlns:v="urn:schemas-microsoft-com:vml" Requires="v">
                <p:oleObj r:id="rId2" imgW="1991160" imgH="1226160" progId="Excel.Sheet.8">
                  <p:embed/>
                </p:oleObj>
              </mc:Choice>
              <mc:Fallback>
                <p:oleObj r:id="rId2" imgW="1991160" imgH="1226160" progId="Excel.Sheet.8">
                  <p:embed/>
                  <p:pic>
                    <p:nvPicPr>
                      <p:cNvPr id="13312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437111"/>
                        <a:ext cx="2664296" cy="1982731"/>
                      </a:xfrm>
                      <a:prstGeom prst="rect">
                        <a:avLst/>
                      </a:prstGeom>
                      <a:noFill/>
                      <a:ln>
                        <a:noFill/>
                      </a:ln>
                    </p:spPr>
                  </p:pic>
                </p:oleObj>
              </mc:Fallback>
            </mc:AlternateContent>
          </a:graphicData>
        </a:graphic>
      </p:graphicFrame>
      <p:sp>
        <p:nvSpPr>
          <p:cNvPr id="4" name="乘号 3"/>
          <p:cNvSpPr/>
          <p:nvPr/>
        </p:nvSpPr>
        <p:spPr bwMode="auto">
          <a:xfrm>
            <a:off x="5084068" y="5820569"/>
            <a:ext cx="576064" cy="668338"/>
          </a:xfrm>
          <a:prstGeom prst="mathMultiply">
            <a:avLst/>
          </a:prstGeom>
          <a:solidFill>
            <a:srgbClr val="FF0000"/>
          </a:solidFill>
          <a:ln w="9525" cap="flat" cmpd="sng" algn="ctr">
            <a:solidFill>
              <a:srgbClr val="FF0000"/>
            </a:solidFill>
            <a:prstDash val="solid"/>
            <a:round/>
            <a:headEnd type="none" w="med" len="med"/>
            <a:tailEnd type="none" w="med" len="med"/>
          </a:ln>
        </p:spPr>
        <p:txBody>
          <a:bodyPr vert="horz" wrap="none" lIns="92075" tIns="46038" rIns="92075" bIns="46038" numCol="1" rtlCol="0" anchor="ctr"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69EF993-7DD2-437B-AA47-43E61CE25DCF}"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5172" name="Rectangle 2"/>
          <p:cNvSpPr>
            <a:spLocks noGrp="1" noChangeArrowheads="1"/>
          </p:cNvSpPr>
          <p:nvPr>
            <p:ph type="title"/>
          </p:nvPr>
        </p:nvSpPr>
        <p:spPr/>
        <p:txBody>
          <a:bodyPr/>
          <a:lstStyle/>
          <a:p>
            <a:pPr eaLnBrk="1" hangingPunct="1"/>
            <a:r>
              <a:rPr lang="en-US" altLang="zh-CN"/>
              <a:t>Thomas</a:t>
            </a:r>
            <a:r>
              <a:rPr lang="zh-CN" altLang="en-US"/>
              <a:t>写规则</a:t>
            </a:r>
          </a:p>
        </p:txBody>
      </p:sp>
      <p:sp>
        <p:nvSpPr>
          <p:cNvPr id="135173" name="Rectangle 3"/>
          <p:cNvSpPr>
            <a:spLocks noGrp="1" noChangeArrowheads="1"/>
          </p:cNvSpPr>
          <p:nvPr>
            <p:ph idx="1"/>
          </p:nvPr>
        </p:nvSpPr>
        <p:spPr/>
        <p:txBody>
          <a:bodyPr/>
          <a:lstStyle/>
          <a:p>
            <a:pPr eaLnBrk="1" hangingPunct="1"/>
            <a:r>
              <a:rPr lang="en-US" altLang="zh-CN" dirty="0"/>
              <a:t>Thomas</a:t>
            </a:r>
            <a:r>
              <a:rPr lang="zh-CN" altLang="en-US" dirty="0"/>
              <a:t>写规则通过删除事务发出的过时的</a:t>
            </a:r>
            <a:r>
              <a:rPr lang="en-US" altLang="zh-CN" dirty="0"/>
              <a:t>write</a:t>
            </a:r>
            <a:r>
              <a:rPr lang="zh-CN" altLang="en-US" dirty="0"/>
              <a:t>操作产生视图等价于串行调度</a:t>
            </a:r>
            <a:r>
              <a:rPr lang="en-US" altLang="zh-CN" dirty="0"/>
              <a:t>&lt;T16,T17&gt;</a:t>
            </a:r>
          </a:p>
          <a:p>
            <a:pPr eaLnBrk="1" hangingPunct="1"/>
            <a:endParaRPr lang="en-US" altLang="zh-CN" dirty="0"/>
          </a:p>
        </p:txBody>
      </p:sp>
      <p:graphicFrame>
        <p:nvGraphicFramePr>
          <p:cNvPr id="7" name="Object 4"/>
          <p:cNvGraphicFramePr>
            <a:graphicFrameLocks noChangeAspect="1"/>
          </p:cNvGraphicFramePr>
          <p:nvPr>
            <p:extLst>
              <p:ext uri="{D42A27DB-BD31-4B8C-83A1-F6EECF244321}">
                <p14:modId xmlns:p14="http://schemas.microsoft.com/office/powerpoint/2010/main" val="2830608099"/>
              </p:ext>
            </p:extLst>
          </p:nvPr>
        </p:nvGraphicFramePr>
        <p:xfrm>
          <a:off x="2771800" y="3284984"/>
          <a:ext cx="3276600" cy="2438400"/>
        </p:xfrm>
        <a:graphic>
          <a:graphicData uri="http://schemas.openxmlformats.org/presentationml/2006/ole">
            <mc:AlternateContent xmlns:mc="http://schemas.openxmlformats.org/markup-compatibility/2006">
              <mc:Choice xmlns:v="urn:schemas-microsoft-com:vml" Requires="v">
                <p:oleObj r:id="rId2" imgW="1991160" imgH="1226160" progId="Excel.Sheet.8">
                  <p:embed/>
                </p:oleObj>
              </mc:Choice>
              <mc:Fallback>
                <p:oleObj r:id="rId2" imgW="1991160" imgH="1226160" progId="Excel.Sheet.8">
                  <p:embed/>
                  <p:pic>
                    <p:nvPicPr>
                      <p:cNvPr id="13312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284984"/>
                        <a:ext cx="3276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时间戳排序协议</a:t>
            </a:r>
          </a:p>
        </p:txBody>
      </p:sp>
      <p:sp>
        <p:nvSpPr>
          <p:cNvPr id="3" name="内容占位符 2"/>
          <p:cNvSpPr>
            <a:spLocks noGrp="1"/>
          </p:cNvSpPr>
          <p:nvPr>
            <p:ph idx="1"/>
          </p:nvPr>
        </p:nvSpPr>
        <p:spPr>
          <a:xfrm>
            <a:off x="685800" y="1371600"/>
            <a:ext cx="7772400" cy="1617493"/>
          </a:xfrm>
        </p:spPr>
        <p:txBody>
          <a:bodyPr/>
          <a:lstStyle/>
          <a:p>
            <a:r>
              <a:rPr lang="zh-CN" altLang="en-US" dirty="0"/>
              <a:t>按照时间戳排序协议，如果事务</a:t>
            </a:r>
            <a:r>
              <a:rPr lang="en-US" altLang="zh-CN" dirty="0" err="1"/>
              <a:t>T</a:t>
            </a:r>
            <a:r>
              <a:rPr lang="en-US" altLang="zh-CN" baseline="-25000" dirty="0" err="1"/>
              <a:t>i</a:t>
            </a:r>
            <a:r>
              <a:rPr lang="zh-CN" altLang="en-US" dirty="0"/>
              <a:t>由于发出</a:t>
            </a:r>
            <a:r>
              <a:rPr lang="en-US" altLang="zh-CN" dirty="0"/>
              <a:t>read</a:t>
            </a:r>
            <a:r>
              <a:rPr lang="zh-CN" altLang="en-US" dirty="0"/>
              <a:t>或者</a:t>
            </a:r>
            <a:r>
              <a:rPr lang="en-US" altLang="zh-CN" dirty="0"/>
              <a:t>write</a:t>
            </a:r>
            <a:r>
              <a:rPr lang="zh-CN" altLang="en-US" dirty="0"/>
              <a:t>操作而被并发控制机制回滚，则系统赋予它</a:t>
            </a:r>
            <a:r>
              <a:rPr lang="zh-CN" altLang="en-US" dirty="0">
                <a:solidFill>
                  <a:srgbClr val="FF0000"/>
                </a:solidFill>
              </a:rPr>
              <a:t>新的时间戳</a:t>
            </a:r>
            <a:r>
              <a:rPr lang="zh-CN" altLang="en-US" dirty="0"/>
              <a:t>并重新启动。</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77</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grpSp>
        <p:nvGrpSpPr>
          <p:cNvPr id="6" name="Group 10"/>
          <p:cNvGrpSpPr>
            <a:grpSpLocks/>
          </p:cNvGrpSpPr>
          <p:nvPr/>
        </p:nvGrpSpPr>
        <p:grpSpPr bwMode="auto">
          <a:xfrm>
            <a:off x="3924300" y="3218572"/>
            <a:ext cx="1447800" cy="3028949"/>
            <a:chOff x="4695" y="1872"/>
            <a:chExt cx="912" cy="1908"/>
          </a:xfrm>
        </p:grpSpPr>
        <p:pic>
          <p:nvPicPr>
            <p:cNvPr id="7" name="Picture 11" descr="AMCONF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2"/>
            <p:cNvSpPr txBox="1">
              <a:spLocks noChangeArrowheads="1"/>
            </p:cNvSpPr>
            <p:nvPr/>
          </p:nvSpPr>
          <p:spPr bwMode="auto">
            <a:xfrm>
              <a:off x="4695" y="3024"/>
              <a:ext cx="91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Pct val="60000"/>
                <a:buFontTx/>
                <a:buNone/>
              </a:pPr>
              <a:r>
                <a:rPr lang="zh-CN" altLang="en-US" sz="2400" i="1" dirty="0">
                  <a:solidFill>
                    <a:srgbClr val="FF0000"/>
                  </a:solidFill>
                  <a:latin typeface="+mn-ea"/>
                  <a:ea typeface="+mn-ea"/>
                </a:rPr>
                <a:t>为什么是“新的时间戳”？</a:t>
              </a:r>
            </a:p>
          </p:txBody>
        </p:sp>
      </p:grpSp>
    </p:spTree>
    <p:extLst>
      <p:ext uri="{BB962C8B-B14F-4D97-AF65-F5344CB8AC3E}">
        <p14:creationId xmlns:p14="http://schemas.microsoft.com/office/powerpoint/2010/main" val="214949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0468A7D-7EE5-4442-8D03-4EB602D42CCB}"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3604" name="Rectangle 2"/>
          <p:cNvSpPr>
            <a:spLocks noGrp="1" noChangeArrowheads="1"/>
          </p:cNvSpPr>
          <p:nvPr>
            <p:ph type="title"/>
          </p:nvPr>
        </p:nvSpPr>
        <p:spPr/>
        <p:txBody>
          <a:bodyPr/>
          <a:lstStyle/>
          <a:p>
            <a:pPr eaLnBrk="1" hangingPunct="1"/>
            <a:r>
              <a:rPr lang="zh-CN" altLang="en-US" dirty="0"/>
              <a:t>插入与删除操作</a:t>
            </a:r>
          </a:p>
        </p:txBody>
      </p:sp>
      <p:sp>
        <p:nvSpPr>
          <p:cNvPr id="153605" name="Rectangle 3"/>
          <p:cNvSpPr>
            <a:spLocks noGrp="1" noChangeArrowheads="1"/>
          </p:cNvSpPr>
          <p:nvPr>
            <p:ph idx="1"/>
          </p:nvPr>
        </p:nvSpPr>
        <p:spPr/>
        <p:txBody>
          <a:bodyPr/>
          <a:lstStyle/>
          <a:p>
            <a:pPr eaLnBrk="1" hangingPunct="1"/>
            <a:r>
              <a:rPr lang="en-US" altLang="zh-CN" dirty="0"/>
              <a:t>Delete(Q)</a:t>
            </a:r>
          </a:p>
          <a:p>
            <a:pPr eaLnBrk="1" hangingPunct="1"/>
            <a:r>
              <a:rPr lang="en-US" altLang="zh-CN" dirty="0"/>
              <a:t>Insert(Q)</a:t>
            </a:r>
          </a:p>
        </p:txBody>
      </p:sp>
    </p:spTree>
    <p:extLst>
      <p:ext uri="{BB962C8B-B14F-4D97-AF65-F5344CB8AC3E}">
        <p14:creationId xmlns:p14="http://schemas.microsoft.com/office/powerpoint/2010/main" val="4128008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A7E99F8-BBD7-490F-9D3E-78792745D964}"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79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4628" name="Rectangle 2"/>
          <p:cNvSpPr>
            <a:spLocks noGrp="1" noChangeArrowheads="1"/>
          </p:cNvSpPr>
          <p:nvPr>
            <p:ph type="title"/>
          </p:nvPr>
        </p:nvSpPr>
        <p:spPr/>
        <p:txBody>
          <a:bodyPr/>
          <a:lstStyle/>
          <a:p>
            <a:pPr eaLnBrk="1" hangingPunct="1"/>
            <a:r>
              <a:rPr lang="zh-CN" altLang="en-US"/>
              <a:t>删除</a:t>
            </a:r>
          </a:p>
        </p:txBody>
      </p:sp>
      <p:sp>
        <p:nvSpPr>
          <p:cNvPr id="154629" name="Rectangle 3"/>
          <p:cNvSpPr>
            <a:spLocks noGrp="1" noChangeArrowheads="1"/>
          </p:cNvSpPr>
          <p:nvPr>
            <p:ph idx="1"/>
          </p:nvPr>
        </p:nvSpPr>
        <p:spPr/>
        <p:txBody>
          <a:bodyPr/>
          <a:lstStyle/>
          <a:p>
            <a:pPr eaLnBrk="1" hangingPunct="1"/>
            <a:r>
              <a:rPr lang="en-US" altLang="zh-CN"/>
              <a:t>I</a:t>
            </a:r>
            <a:r>
              <a:rPr lang="en-US" altLang="zh-CN" baseline="-25000"/>
              <a:t>i</a:t>
            </a:r>
            <a:r>
              <a:rPr lang="zh-CN" altLang="en-US"/>
              <a:t>和</a:t>
            </a:r>
            <a:r>
              <a:rPr lang="en-US" altLang="zh-CN"/>
              <a:t>I</a:t>
            </a:r>
            <a:r>
              <a:rPr lang="en-US" altLang="zh-CN" baseline="-25000"/>
              <a:t>j</a:t>
            </a:r>
            <a:r>
              <a:rPr lang="zh-CN" altLang="en-US"/>
              <a:t>分别是事务</a:t>
            </a:r>
            <a:r>
              <a:rPr lang="en-US" altLang="zh-CN"/>
              <a:t>T</a:t>
            </a:r>
            <a:r>
              <a:rPr lang="en-US" altLang="zh-CN" baseline="-25000"/>
              <a:t>i</a:t>
            </a:r>
            <a:r>
              <a:rPr lang="zh-CN" altLang="en-US"/>
              <a:t>和</a:t>
            </a:r>
            <a:r>
              <a:rPr lang="en-US" altLang="zh-CN"/>
              <a:t>T</a:t>
            </a:r>
            <a:r>
              <a:rPr lang="en-US" altLang="zh-CN" baseline="-25000"/>
              <a:t>j</a:t>
            </a:r>
            <a:r>
              <a:rPr lang="zh-CN" altLang="en-US"/>
              <a:t>的指令，它们连续地出现于调度</a:t>
            </a:r>
            <a:r>
              <a:rPr lang="en-US" altLang="zh-CN"/>
              <a:t>S</a:t>
            </a:r>
            <a:r>
              <a:rPr lang="zh-CN" altLang="en-US"/>
              <a:t>中。令</a:t>
            </a:r>
            <a:r>
              <a:rPr lang="en-US" altLang="zh-CN"/>
              <a:t>I</a:t>
            </a:r>
            <a:r>
              <a:rPr lang="en-US" altLang="zh-CN" baseline="-25000"/>
              <a:t>i</a:t>
            </a:r>
            <a:r>
              <a:rPr lang="en-US" altLang="zh-CN"/>
              <a:t>=delete(Q)</a:t>
            </a:r>
            <a:r>
              <a:rPr lang="zh-CN" altLang="en-US"/>
              <a:t>。考虑</a:t>
            </a:r>
            <a:r>
              <a:rPr lang="en-US" altLang="zh-CN"/>
              <a:t>I</a:t>
            </a:r>
            <a:r>
              <a:rPr lang="en-US" altLang="zh-CN" baseline="-25000"/>
              <a:t>j</a:t>
            </a:r>
            <a:r>
              <a:rPr lang="zh-CN" altLang="en-US"/>
              <a:t>：</a:t>
            </a:r>
          </a:p>
          <a:p>
            <a:pPr eaLnBrk="1" hangingPunct="1">
              <a:buFont typeface="Wingdings" panose="05000000000000000000" pitchFamily="2" charset="2"/>
              <a:buNone/>
            </a:pPr>
            <a:r>
              <a:rPr lang="zh-CN" altLang="en-US"/>
              <a:t>    </a:t>
            </a:r>
            <a:r>
              <a:rPr lang="en-US" altLang="zh-CN"/>
              <a:t>1</a:t>
            </a:r>
            <a:r>
              <a:rPr lang="zh-CN" altLang="en-US"/>
              <a:t>、</a:t>
            </a:r>
            <a:r>
              <a:rPr lang="en-US" altLang="zh-CN"/>
              <a:t>I</a:t>
            </a:r>
            <a:r>
              <a:rPr lang="en-US" altLang="zh-CN" baseline="-25000"/>
              <a:t>j</a:t>
            </a:r>
            <a:r>
              <a:rPr lang="en-US" altLang="zh-CN"/>
              <a:t>=read(Q)</a:t>
            </a:r>
          </a:p>
          <a:p>
            <a:pPr eaLnBrk="1" hangingPunct="1">
              <a:buFont typeface="Wingdings" panose="05000000000000000000" pitchFamily="2" charset="2"/>
              <a:buNone/>
            </a:pPr>
            <a:r>
              <a:rPr lang="en-US" altLang="zh-CN"/>
              <a:t>    2</a:t>
            </a:r>
            <a:r>
              <a:rPr lang="zh-CN" altLang="en-US"/>
              <a:t>、</a:t>
            </a:r>
            <a:r>
              <a:rPr lang="en-US" altLang="zh-CN"/>
              <a:t>I</a:t>
            </a:r>
            <a:r>
              <a:rPr lang="en-US" altLang="zh-CN" baseline="-25000"/>
              <a:t>j</a:t>
            </a:r>
            <a:r>
              <a:rPr lang="en-US" altLang="zh-CN"/>
              <a:t>=write(Q)</a:t>
            </a:r>
          </a:p>
          <a:p>
            <a:pPr eaLnBrk="1" hangingPunct="1">
              <a:buFont typeface="Wingdings" panose="05000000000000000000" pitchFamily="2" charset="2"/>
              <a:buNone/>
            </a:pPr>
            <a:r>
              <a:rPr lang="en-US" altLang="zh-CN"/>
              <a:t>    3</a:t>
            </a:r>
            <a:r>
              <a:rPr lang="zh-CN" altLang="en-US"/>
              <a:t>、</a:t>
            </a:r>
            <a:r>
              <a:rPr lang="en-US" altLang="zh-CN"/>
              <a:t>I</a:t>
            </a:r>
            <a:r>
              <a:rPr lang="en-US" altLang="zh-CN" baseline="-25000"/>
              <a:t>j</a:t>
            </a:r>
            <a:r>
              <a:rPr lang="en-US" altLang="zh-CN"/>
              <a:t>=delete(Q)</a:t>
            </a:r>
          </a:p>
          <a:p>
            <a:pPr eaLnBrk="1" hangingPunct="1">
              <a:buFont typeface="Wingdings" panose="05000000000000000000" pitchFamily="2" charset="2"/>
              <a:buNone/>
            </a:pPr>
            <a:r>
              <a:rPr lang="en-US" altLang="zh-CN"/>
              <a:t>    4</a:t>
            </a:r>
            <a:r>
              <a:rPr lang="zh-CN" altLang="en-US"/>
              <a:t>、</a:t>
            </a:r>
            <a:r>
              <a:rPr lang="en-US" altLang="zh-CN"/>
              <a:t>I</a:t>
            </a:r>
            <a:r>
              <a:rPr lang="en-US" altLang="zh-CN" baseline="-25000"/>
              <a:t>j</a:t>
            </a:r>
            <a:r>
              <a:rPr lang="en-US" altLang="zh-CN"/>
              <a:t>=insert(Q)</a:t>
            </a:r>
          </a:p>
        </p:txBody>
      </p:sp>
    </p:spTree>
    <p:extLst>
      <p:ext uri="{BB962C8B-B14F-4D97-AF65-F5344CB8AC3E}">
        <p14:creationId xmlns:p14="http://schemas.microsoft.com/office/powerpoint/2010/main" val="360132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E262282-5EB9-4FE6-BE87-15464CF34EE9}"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78852" name="Rectangle 2"/>
          <p:cNvSpPr>
            <a:spLocks noGrp="1" noChangeArrowheads="1"/>
          </p:cNvSpPr>
          <p:nvPr>
            <p:ph type="title"/>
          </p:nvPr>
        </p:nvSpPr>
        <p:spPr/>
        <p:txBody>
          <a:bodyPr/>
          <a:lstStyle/>
          <a:p>
            <a:pPr eaLnBrk="1" hangingPunct="1"/>
            <a:r>
              <a:rPr lang="zh-CN" altLang="en-US"/>
              <a:t>锁</a:t>
            </a:r>
          </a:p>
        </p:txBody>
      </p:sp>
      <p:graphicFrame>
        <p:nvGraphicFramePr>
          <p:cNvPr id="78853" name="Object 4"/>
          <p:cNvGraphicFramePr>
            <a:graphicFrameLocks noChangeAspect="1"/>
          </p:cNvGraphicFramePr>
          <p:nvPr>
            <p:extLst>
              <p:ext uri="{D42A27DB-BD31-4B8C-83A1-F6EECF244321}">
                <p14:modId xmlns:p14="http://schemas.microsoft.com/office/powerpoint/2010/main" val="1579271602"/>
              </p:ext>
            </p:extLst>
          </p:nvPr>
        </p:nvGraphicFramePr>
        <p:xfrm>
          <a:off x="1043608" y="1772816"/>
          <a:ext cx="3454240" cy="4249067"/>
        </p:xfrm>
        <a:graphic>
          <a:graphicData uri="http://schemas.openxmlformats.org/presentationml/2006/ole">
            <mc:AlternateContent xmlns:mc="http://schemas.openxmlformats.org/markup-compatibility/2006">
              <mc:Choice xmlns:v="urn:schemas-microsoft-com:vml" Requires="v">
                <p:oleObj name="工作表" r:id="rId2" imgW="1531537" imgH="2065100" progId="Excel.Sheet.8">
                  <p:embed/>
                </p:oleObj>
              </mc:Choice>
              <mc:Fallback>
                <p:oleObj name="工作表" r:id="rId2" imgW="1531537" imgH="2065100" progId="Excel.Sheet.8">
                  <p:embed/>
                  <p:pic>
                    <p:nvPicPr>
                      <p:cNvPr id="0" name="Object 4"/>
                      <p:cNvPicPr>
                        <a:picLocks noChangeAspect="1" noChangeArrowheads="1"/>
                      </p:cNvPicPr>
                      <p:nvPr/>
                    </p:nvPicPr>
                    <p:blipFill>
                      <a:blip r:embed="rId3"/>
                      <a:srcRect/>
                      <a:stretch>
                        <a:fillRect/>
                      </a:stretch>
                    </p:blipFill>
                    <p:spPr bwMode="auto">
                      <a:xfrm>
                        <a:off x="1043608" y="1772816"/>
                        <a:ext cx="3454240" cy="4249067"/>
                      </a:xfrm>
                      <a:prstGeom prst="rect">
                        <a:avLst/>
                      </a:prstGeom>
                      <a:noFill/>
                      <a:ln>
                        <a:noFill/>
                      </a:ln>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652240999"/>
              </p:ext>
            </p:extLst>
          </p:nvPr>
        </p:nvGraphicFramePr>
        <p:xfrm>
          <a:off x="5004048" y="1988840"/>
          <a:ext cx="3917314" cy="3671986"/>
        </p:xfrm>
        <a:graphic>
          <a:graphicData uri="http://schemas.openxmlformats.org/presentationml/2006/ole">
            <mc:AlternateContent xmlns:mc="http://schemas.openxmlformats.org/markup-compatibility/2006">
              <mc:Choice xmlns:v="urn:schemas-microsoft-com:vml" Requires="v">
                <p:oleObj name="工作表" r:id="rId4" imgW="1859353" imgH="1447708" progId="Excel.Sheet.8">
                  <p:embed/>
                </p:oleObj>
              </mc:Choice>
              <mc:Fallback>
                <p:oleObj name="工作表" r:id="rId4" imgW="1859353" imgH="1447708" progId="Excel.Sheet.8">
                  <p:embed/>
                  <p:pic>
                    <p:nvPicPr>
                      <p:cNvPr id="79877" name="Object 4"/>
                      <p:cNvPicPr>
                        <a:picLocks noChangeAspect="1" noChangeArrowheads="1"/>
                      </p:cNvPicPr>
                      <p:nvPr/>
                    </p:nvPicPr>
                    <p:blipFill>
                      <a:blip r:embed="rId5"/>
                      <a:srcRect/>
                      <a:stretch>
                        <a:fillRect/>
                      </a:stretch>
                    </p:blipFill>
                    <p:spPr bwMode="auto">
                      <a:xfrm>
                        <a:off x="5004048" y="1988840"/>
                        <a:ext cx="3917314" cy="3671986"/>
                      </a:xfrm>
                      <a:prstGeom prst="rect">
                        <a:avLst/>
                      </a:prstGeom>
                      <a:noFill/>
                      <a:ln>
                        <a:noFill/>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4A93176-3F29-42DB-ACDE-36829C7DBD7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80</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5652" name="Rectangle 2"/>
          <p:cNvSpPr>
            <a:spLocks noGrp="1" noChangeArrowheads="1"/>
          </p:cNvSpPr>
          <p:nvPr>
            <p:ph type="title"/>
          </p:nvPr>
        </p:nvSpPr>
        <p:spPr/>
        <p:txBody>
          <a:bodyPr/>
          <a:lstStyle/>
          <a:p>
            <a:pPr eaLnBrk="1" hangingPunct="1"/>
            <a:r>
              <a:rPr lang="zh-CN" altLang="en-US"/>
              <a:t>删除</a:t>
            </a:r>
          </a:p>
        </p:txBody>
      </p:sp>
      <p:sp>
        <p:nvSpPr>
          <p:cNvPr id="155653" name="Rectangle 3"/>
          <p:cNvSpPr>
            <a:spLocks noGrp="1" noChangeArrowheads="1"/>
          </p:cNvSpPr>
          <p:nvPr>
            <p:ph idx="1"/>
          </p:nvPr>
        </p:nvSpPr>
        <p:spPr/>
        <p:txBody>
          <a:bodyPr/>
          <a:lstStyle/>
          <a:p>
            <a:pPr eaLnBrk="1" hangingPunct="1">
              <a:spcBef>
                <a:spcPts val="600"/>
              </a:spcBef>
            </a:pPr>
            <a:r>
              <a:rPr lang="zh-CN" altLang="en-US" sz="2800" dirty="0"/>
              <a:t>结论：</a:t>
            </a:r>
          </a:p>
          <a:p>
            <a:pPr lvl="1" eaLnBrk="1" hangingPunct="1">
              <a:spcBef>
                <a:spcPts val="600"/>
              </a:spcBef>
            </a:pPr>
            <a:r>
              <a:rPr lang="zh-CN" altLang="en-US" sz="2400" dirty="0"/>
              <a:t>在两阶段封锁协议下，在一个数据项可以被删除之前，必须请求在该数据项上加排它锁；</a:t>
            </a:r>
          </a:p>
          <a:p>
            <a:pPr lvl="1" eaLnBrk="1" hangingPunct="1">
              <a:spcBef>
                <a:spcPts val="600"/>
              </a:spcBef>
            </a:pPr>
            <a:r>
              <a:rPr lang="zh-CN" altLang="en-US" sz="2400" dirty="0"/>
              <a:t>在时间戳排序协议下，必须执行类似于</a:t>
            </a:r>
            <a:r>
              <a:rPr lang="en-US" altLang="zh-CN" sz="2400" dirty="0"/>
              <a:t>write</a:t>
            </a:r>
            <a:r>
              <a:rPr lang="zh-CN" altLang="en-US" sz="2400" dirty="0"/>
              <a:t>操作的约束，假如事务</a:t>
            </a:r>
            <a:r>
              <a:rPr lang="en-US" altLang="zh-CN" sz="2400" dirty="0" err="1"/>
              <a:t>T</a:t>
            </a:r>
            <a:r>
              <a:rPr lang="en-US" altLang="zh-CN" sz="2400" baseline="-25000" dirty="0" err="1"/>
              <a:t>i</a:t>
            </a:r>
            <a:r>
              <a:rPr lang="zh-CN" altLang="en-US" sz="2400" dirty="0"/>
              <a:t>发出</a:t>
            </a:r>
            <a:r>
              <a:rPr lang="en-US" altLang="zh-CN" sz="2400" dirty="0"/>
              <a:t>delete(Q)</a:t>
            </a:r>
            <a:r>
              <a:rPr lang="zh-CN" altLang="en-US" sz="2400" dirty="0"/>
              <a:t>：</a:t>
            </a:r>
            <a:endParaRPr lang="en-US" altLang="zh-CN" sz="2400" dirty="0"/>
          </a:p>
          <a:p>
            <a:pPr lvl="2" eaLnBrk="1" hangingPunct="1">
              <a:spcBef>
                <a:spcPts val="600"/>
              </a:spcBef>
            </a:pPr>
            <a:r>
              <a:rPr lang="en-US" altLang="zh-CN" sz="2200" dirty="0"/>
              <a:t>a.</a:t>
            </a:r>
            <a:r>
              <a:rPr lang="zh-CN" altLang="en-US" sz="2200" dirty="0"/>
              <a:t>如果</a:t>
            </a:r>
            <a:r>
              <a:rPr lang="en-US" altLang="zh-CN" sz="2200" dirty="0"/>
              <a:t>TS(</a:t>
            </a:r>
            <a:r>
              <a:rPr lang="en-US" altLang="zh-CN" sz="2200" dirty="0" err="1"/>
              <a:t>T</a:t>
            </a:r>
            <a:r>
              <a:rPr lang="en-US" altLang="zh-CN" sz="2200" baseline="-25000" dirty="0" err="1"/>
              <a:t>i</a:t>
            </a:r>
            <a:r>
              <a:rPr lang="en-US" altLang="zh-CN" sz="2200" dirty="0"/>
              <a:t>)&lt;R-timestamp(Q)</a:t>
            </a:r>
            <a:r>
              <a:rPr lang="zh-CN" altLang="en-US" sz="2200" dirty="0"/>
              <a:t>，则</a:t>
            </a:r>
            <a:r>
              <a:rPr lang="en-US" altLang="zh-CN" sz="2200" dirty="0" err="1"/>
              <a:t>T</a:t>
            </a:r>
            <a:r>
              <a:rPr lang="en-US" altLang="zh-CN" sz="2200" baseline="-25000" dirty="0" err="1"/>
              <a:t>i</a:t>
            </a:r>
            <a:r>
              <a:rPr lang="zh-CN" altLang="en-US" sz="2200" dirty="0"/>
              <a:t>将要删除的</a:t>
            </a:r>
            <a:r>
              <a:rPr lang="en-US" altLang="zh-CN" sz="2200" dirty="0"/>
              <a:t>Q</a:t>
            </a:r>
            <a:r>
              <a:rPr lang="zh-CN" altLang="en-US" sz="2200" dirty="0"/>
              <a:t>值已被满足</a:t>
            </a:r>
            <a:r>
              <a:rPr lang="en-US" altLang="zh-CN" sz="2200" dirty="0"/>
              <a:t>TS(</a:t>
            </a:r>
            <a:r>
              <a:rPr lang="en-US" altLang="zh-CN" sz="2200" dirty="0" err="1"/>
              <a:t>T</a:t>
            </a:r>
            <a:r>
              <a:rPr lang="en-US" altLang="zh-CN" sz="2200" baseline="-25000" dirty="0" err="1"/>
              <a:t>j</a:t>
            </a:r>
            <a:r>
              <a:rPr lang="en-US" altLang="zh-CN" sz="2200" dirty="0"/>
              <a:t>)&gt;TS(</a:t>
            </a:r>
            <a:r>
              <a:rPr lang="en-US" altLang="zh-CN" sz="2200" dirty="0" err="1"/>
              <a:t>T</a:t>
            </a:r>
            <a:r>
              <a:rPr lang="en-US" altLang="zh-CN" sz="2200" baseline="-25000" dirty="0" err="1"/>
              <a:t>i</a:t>
            </a:r>
            <a:r>
              <a:rPr lang="en-US" altLang="zh-CN" sz="2200" dirty="0"/>
              <a:t>)</a:t>
            </a:r>
            <a:r>
              <a:rPr lang="zh-CN" altLang="en-US" sz="2200" dirty="0"/>
              <a:t>的事务</a:t>
            </a:r>
            <a:r>
              <a:rPr lang="en-US" altLang="zh-CN" sz="2200" dirty="0" err="1"/>
              <a:t>T</a:t>
            </a:r>
            <a:r>
              <a:rPr lang="en-US" altLang="zh-CN" sz="2200" baseline="-25000" dirty="0" err="1"/>
              <a:t>j</a:t>
            </a:r>
            <a:r>
              <a:rPr lang="zh-CN" altLang="en-US" sz="2200" dirty="0"/>
              <a:t>读取，因此</a:t>
            </a:r>
            <a:r>
              <a:rPr lang="en-US" altLang="zh-CN" sz="2200" dirty="0"/>
              <a:t>delete</a:t>
            </a:r>
            <a:r>
              <a:rPr lang="zh-CN" altLang="en-US" sz="2200" dirty="0"/>
              <a:t>操作被拒绝，</a:t>
            </a:r>
            <a:r>
              <a:rPr lang="en-US" altLang="zh-CN" sz="2200" dirty="0" err="1"/>
              <a:t>T</a:t>
            </a:r>
            <a:r>
              <a:rPr lang="en-US" altLang="zh-CN" sz="2200" baseline="-25000" dirty="0" err="1"/>
              <a:t>i</a:t>
            </a:r>
            <a:r>
              <a:rPr lang="zh-CN" altLang="en-US" sz="2200" dirty="0"/>
              <a:t>回滚；</a:t>
            </a:r>
            <a:endParaRPr lang="en-US" altLang="zh-CN" sz="2200" dirty="0"/>
          </a:p>
          <a:p>
            <a:pPr lvl="2" eaLnBrk="1" hangingPunct="1">
              <a:spcBef>
                <a:spcPts val="600"/>
              </a:spcBef>
            </a:pPr>
            <a:r>
              <a:rPr lang="en-US" altLang="zh-CN" sz="2200" dirty="0"/>
              <a:t>b.</a:t>
            </a:r>
            <a:r>
              <a:rPr lang="zh-CN" altLang="en-US" sz="2200" dirty="0"/>
              <a:t>如果</a:t>
            </a:r>
            <a:r>
              <a:rPr lang="en-US" altLang="zh-CN" sz="2200" dirty="0"/>
              <a:t>TS(</a:t>
            </a:r>
            <a:r>
              <a:rPr lang="en-US" altLang="zh-CN" sz="2200" dirty="0" err="1"/>
              <a:t>T</a:t>
            </a:r>
            <a:r>
              <a:rPr lang="en-US" altLang="zh-CN" sz="2200" baseline="-25000" dirty="0" err="1"/>
              <a:t>i</a:t>
            </a:r>
            <a:r>
              <a:rPr lang="en-US" altLang="zh-CN" sz="2200" dirty="0"/>
              <a:t>)&lt;W-timestamp(Q)</a:t>
            </a:r>
            <a:r>
              <a:rPr lang="zh-CN" altLang="en-US" sz="2200" dirty="0"/>
              <a:t>，则满足</a:t>
            </a:r>
            <a:r>
              <a:rPr lang="en-US" altLang="zh-CN" sz="2200" dirty="0"/>
              <a:t>TS(</a:t>
            </a:r>
            <a:r>
              <a:rPr lang="en-US" altLang="zh-CN" sz="2200" dirty="0" err="1"/>
              <a:t>T</a:t>
            </a:r>
            <a:r>
              <a:rPr lang="en-US" altLang="zh-CN" sz="2200" baseline="-25000" dirty="0" err="1"/>
              <a:t>j</a:t>
            </a:r>
            <a:r>
              <a:rPr lang="en-US" altLang="zh-CN" sz="2200" dirty="0"/>
              <a:t>)&gt;TS(</a:t>
            </a:r>
            <a:r>
              <a:rPr lang="en-US" altLang="zh-CN" sz="2200" dirty="0" err="1"/>
              <a:t>T</a:t>
            </a:r>
            <a:r>
              <a:rPr lang="en-US" altLang="zh-CN" sz="2200" baseline="-25000" dirty="0" err="1"/>
              <a:t>i</a:t>
            </a:r>
            <a:r>
              <a:rPr lang="en-US" altLang="zh-CN" sz="2200" dirty="0"/>
              <a:t>)</a:t>
            </a:r>
            <a:r>
              <a:rPr lang="zh-CN" altLang="en-US" sz="2200" dirty="0"/>
              <a:t>的事务</a:t>
            </a:r>
            <a:r>
              <a:rPr lang="en-US" altLang="zh-CN" sz="2200" dirty="0" err="1"/>
              <a:t>T</a:t>
            </a:r>
            <a:r>
              <a:rPr lang="en-US" altLang="zh-CN" sz="2200" baseline="-25000" dirty="0" err="1"/>
              <a:t>j</a:t>
            </a:r>
            <a:r>
              <a:rPr lang="zh-CN" altLang="en-US" sz="2200" dirty="0"/>
              <a:t>已经写过</a:t>
            </a:r>
            <a:r>
              <a:rPr lang="en-US" altLang="zh-CN" sz="2200" dirty="0"/>
              <a:t>Q</a:t>
            </a:r>
            <a:r>
              <a:rPr lang="zh-CN" altLang="en-US" sz="2200" dirty="0"/>
              <a:t>，因此</a:t>
            </a:r>
            <a:r>
              <a:rPr lang="en-US" altLang="zh-CN" sz="2200" dirty="0"/>
              <a:t>delete</a:t>
            </a:r>
            <a:r>
              <a:rPr lang="zh-CN" altLang="en-US" sz="2200" dirty="0"/>
              <a:t>操作被拒绝，</a:t>
            </a:r>
            <a:r>
              <a:rPr lang="en-US" altLang="zh-CN" sz="2200" dirty="0" err="1"/>
              <a:t>T</a:t>
            </a:r>
            <a:r>
              <a:rPr lang="en-US" altLang="zh-CN" sz="2200" baseline="-25000" dirty="0" err="1"/>
              <a:t>i</a:t>
            </a:r>
            <a:r>
              <a:rPr lang="zh-CN" altLang="en-US" sz="2200" dirty="0"/>
              <a:t>回滚；</a:t>
            </a:r>
            <a:endParaRPr lang="en-US" altLang="zh-CN" sz="2200" dirty="0"/>
          </a:p>
          <a:p>
            <a:pPr lvl="2" eaLnBrk="1" hangingPunct="1">
              <a:spcBef>
                <a:spcPts val="600"/>
              </a:spcBef>
            </a:pPr>
            <a:r>
              <a:rPr lang="en-US" altLang="zh-CN" sz="2200" dirty="0"/>
              <a:t>c.</a:t>
            </a:r>
            <a:r>
              <a:rPr lang="zh-CN" altLang="en-US" sz="2200" dirty="0"/>
              <a:t>执行</a:t>
            </a:r>
            <a:r>
              <a:rPr lang="en-US" altLang="zh-CN" sz="2200" dirty="0"/>
              <a:t>delete</a:t>
            </a:r>
            <a:r>
              <a:rPr lang="zh-CN" altLang="en-US" sz="2200" dirty="0"/>
              <a:t>操作</a:t>
            </a:r>
          </a:p>
        </p:txBody>
      </p:sp>
    </p:spTree>
    <p:extLst>
      <p:ext uri="{BB962C8B-B14F-4D97-AF65-F5344CB8AC3E}">
        <p14:creationId xmlns:p14="http://schemas.microsoft.com/office/powerpoint/2010/main" val="40620652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E6F948FC-0F4E-440A-B78F-7C83EA5AA9E6}"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81</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6676" name="Rectangle 2"/>
          <p:cNvSpPr>
            <a:spLocks noGrp="1" noChangeArrowheads="1"/>
          </p:cNvSpPr>
          <p:nvPr>
            <p:ph type="title"/>
          </p:nvPr>
        </p:nvSpPr>
        <p:spPr/>
        <p:txBody>
          <a:bodyPr/>
          <a:lstStyle/>
          <a:p>
            <a:pPr eaLnBrk="1" hangingPunct="1"/>
            <a:r>
              <a:rPr lang="zh-CN" altLang="en-US"/>
              <a:t>插入</a:t>
            </a:r>
          </a:p>
        </p:txBody>
      </p:sp>
      <p:sp>
        <p:nvSpPr>
          <p:cNvPr id="156677" name="Rectangle 3"/>
          <p:cNvSpPr>
            <a:spLocks noGrp="1" noChangeArrowheads="1"/>
          </p:cNvSpPr>
          <p:nvPr>
            <p:ph idx="1"/>
          </p:nvPr>
        </p:nvSpPr>
        <p:spPr/>
        <p:txBody>
          <a:bodyPr/>
          <a:lstStyle/>
          <a:p>
            <a:pPr eaLnBrk="1" hangingPunct="1"/>
            <a:r>
              <a:rPr lang="en-US" altLang="zh-CN" dirty="0"/>
              <a:t>Insert</a:t>
            </a:r>
            <a:r>
              <a:rPr lang="zh-CN" altLang="en-US" dirty="0"/>
              <a:t>操作与</a:t>
            </a:r>
            <a:r>
              <a:rPr lang="en-US" altLang="zh-CN" dirty="0"/>
              <a:t>read</a:t>
            </a:r>
            <a:r>
              <a:rPr lang="zh-CN" altLang="en-US" dirty="0"/>
              <a:t>和</a:t>
            </a:r>
            <a:r>
              <a:rPr lang="en-US" altLang="zh-CN" dirty="0"/>
              <a:t>write</a:t>
            </a:r>
            <a:r>
              <a:rPr lang="zh-CN" altLang="en-US" dirty="0"/>
              <a:t>也冲突。</a:t>
            </a:r>
          </a:p>
          <a:p>
            <a:pPr eaLnBrk="1" hangingPunct="1"/>
            <a:r>
              <a:rPr lang="zh-CN" altLang="en-US" dirty="0"/>
              <a:t>在两阶段封锁协议下，如果</a:t>
            </a:r>
            <a:r>
              <a:rPr lang="en-US" altLang="zh-CN" dirty="0" err="1"/>
              <a:t>T</a:t>
            </a:r>
            <a:r>
              <a:rPr lang="en-US" altLang="zh-CN" baseline="-25000" dirty="0" err="1"/>
              <a:t>i</a:t>
            </a:r>
            <a:r>
              <a:rPr lang="zh-CN" altLang="en-US" dirty="0"/>
              <a:t>执行</a:t>
            </a:r>
            <a:r>
              <a:rPr lang="en-US" altLang="zh-CN" dirty="0"/>
              <a:t>insert(Q)</a:t>
            </a:r>
            <a:r>
              <a:rPr lang="zh-CN" altLang="en-US" dirty="0"/>
              <a:t>，</a:t>
            </a:r>
            <a:r>
              <a:rPr lang="en-US" altLang="zh-CN" dirty="0" err="1"/>
              <a:t>T</a:t>
            </a:r>
            <a:r>
              <a:rPr lang="en-US" altLang="zh-CN" baseline="-25000" dirty="0" err="1"/>
              <a:t>i</a:t>
            </a:r>
            <a:r>
              <a:rPr lang="zh-CN" altLang="en-US" dirty="0"/>
              <a:t>在新创建的数据项</a:t>
            </a:r>
            <a:r>
              <a:rPr lang="en-US" altLang="zh-CN" dirty="0"/>
              <a:t>Q</a:t>
            </a:r>
            <a:r>
              <a:rPr lang="zh-CN" altLang="en-US" dirty="0"/>
              <a:t>上被赋予排它锁</a:t>
            </a:r>
          </a:p>
          <a:p>
            <a:pPr eaLnBrk="1" hangingPunct="1"/>
            <a:r>
              <a:rPr lang="zh-CN" altLang="en-US" dirty="0"/>
              <a:t>在时间戳排序协议下，如果</a:t>
            </a:r>
            <a:r>
              <a:rPr lang="en-US" altLang="zh-CN" dirty="0" err="1"/>
              <a:t>T</a:t>
            </a:r>
            <a:r>
              <a:rPr lang="en-US" altLang="zh-CN" baseline="-25000" dirty="0" err="1"/>
              <a:t>i</a:t>
            </a:r>
            <a:r>
              <a:rPr lang="zh-CN" altLang="en-US" dirty="0"/>
              <a:t>执行</a:t>
            </a:r>
            <a:r>
              <a:rPr lang="en-US" altLang="zh-CN" dirty="0"/>
              <a:t>insert(Q)</a:t>
            </a:r>
            <a:r>
              <a:rPr lang="zh-CN" altLang="en-US" dirty="0"/>
              <a:t>操作， </a:t>
            </a:r>
            <a:r>
              <a:rPr lang="en-US" altLang="zh-CN" dirty="0"/>
              <a:t>R-timestamp(Q)</a:t>
            </a:r>
            <a:r>
              <a:rPr lang="zh-CN" altLang="en-US" dirty="0"/>
              <a:t>和</a:t>
            </a:r>
            <a:r>
              <a:rPr lang="en-US" altLang="zh-CN" dirty="0"/>
              <a:t>W-timestamp(Q)</a:t>
            </a:r>
            <a:r>
              <a:rPr lang="zh-CN" altLang="en-US" dirty="0"/>
              <a:t>的值被设成</a:t>
            </a:r>
            <a:r>
              <a:rPr lang="en-US" altLang="zh-CN" dirty="0"/>
              <a:t>TS(</a:t>
            </a:r>
            <a:r>
              <a:rPr lang="en-US" altLang="zh-CN" dirty="0" err="1"/>
              <a:t>T</a:t>
            </a:r>
            <a:r>
              <a:rPr lang="en-US" altLang="zh-CN" baseline="-25000" dirty="0" err="1"/>
              <a:t>i</a:t>
            </a:r>
            <a:r>
              <a:rPr lang="en-US" altLang="zh-CN" dirty="0"/>
              <a:t>)</a:t>
            </a:r>
          </a:p>
        </p:txBody>
      </p:sp>
    </p:spTree>
    <p:extLst>
      <p:ext uri="{BB962C8B-B14F-4D97-AF65-F5344CB8AC3E}">
        <p14:creationId xmlns:p14="http://schemas.microsoft.com/office/powerpoint/2010/main" val="32231332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BA3C93B-A22F-41F9-8AA5-757CDBF4A665}"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82</a:t>
            </a:fld>
            <a:endParaRPr kumimoji="0" lang="en-US" altLang="zh-CN" sz="2400" dirty="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57700" name="Rectangle 2"/>
          <p:cNvSpPr>
            <a:spLocks noGrp="1" noChangeArrowheads="1"/>
          </p:cNvSpPr>
          <p:nvPr>
            <p:ph type="title"/>
          </p:nvPr>
        </p:nvSpPr>
        <p:spPr/>
        <p:txBody>
          <a:bodyPr/>
          <a:lstStyle/>
          <a:p>
            <a:pPr eaLnBrk="1" hangingPunct="1"/>
            <a:r>
              <a:rPr lang="zh-CN" altLang="en-US"/>
              <a:t>并发控制</a:t>
            </a:r>
          </a:p>
        </p:txBody>
      </p:sp>
      <p:sp>
        <p:nvSpPr>
          <p:cNvPr id="157701" name="Rectangle 3"/>
          <p:cNvSpPr>
            <a:spLocks noGrp="1" noChangeArrowheads="1"/>
          </p:cNvSpPr>
          <p:nvPr>
            <p:ph idx="1"/>
          </p:nvPr>
        </p:nvSpPr>
        <p:spPr/>
        <p:txBody>
          <a:bodyPr/>
          <a:lstStyle/>
          <a:p>
            <a:pPr eaLnBrk="1" hangingPunct="1"/>
            <a:r>
              <a:rPr lang="en-US" altLang="zh-CN"/>
              <a:t>Select sname</a:t>
            </a:r>
          </a:p>
          <a:p>
            <a:pPr eaLnBrk="1" hangingPunct="1">
              <a:buFont typeface="Wingdings" panose="05000000000000000000" pitchFamily="2" charset="2"/>
              <a:buNone/>
            </a:pPr>
            <a:r>
              <a:rPr lang="en-US" altLang="zh-CN"/>
              <a:t>       from s</a:t>
            </a:r>
          </a:p>
          <a:p>
            <a:pPr eaLnBrk="1" hangingPunct="1">
              <a:buFont typeface="Wingdings" panose="05000000000000000000" pitchFamily="2" charset="2"/>
              <a:buNone/>
            </a:pPr>
            <a:r>
              <a:rPr lang="en-US" altLang="zh-CN"/>
              <a:t>       where sno=</a:t>
            </a:r>
            <a:r>
              <a:rPr lang="en-US" altLang="zh-CN">
                <a:latin typeface="Times New Roman" panose="02020603050405020304" pitchFamily="18" charset="0"/>
              </a:rPr>
              <a:t>‘</a:t>
            </a:r>
            <a:r>
              <a:rPr lang="en-US" altLang="zh-CN"/>
              <a:t>001</a:t>
            </a:r>
            <a:r>
              <a:rPr lang="en-US" altLang="zh-CN">
                <a:latin typeface="Times New Roman" panose="02020603050405020304" pitchFamily="18" charset="0"/>
              </a:rPr>
              <a:t>’</a:t>
            </a:r>
            <a:endParaRPr lang="en-US" altLang="zh-CN"/>
          </a:p>
          <a:p>
            <a:pPr eaLnBrk="1" hangingPunct="1">
              <a:buFont typeface="Wingdings" panose="05000000000000000000" pitchFamily="2" charset="2"/>
              <a:buNone/>
            </a:pPr>
            <a:r>
              <a:rPr lang="en-US" altLang="zh-CN"/>
              <a:t>       for update;</a:t>
            </a:r>
          </a:p>
          <a:p>
            <a:pPr eaLnBrk="1" hangingPunct="1">
              <a:buFont typeface="Wingdings" panose="05000000000000000000" pitchFamily="2" charset="2"/>
              <a:buNone/>
            </a:pPr>
            <a:r>
              <a:rPr lang="zh-CN" altLang="en-US"/>
              <a:t>为了修改而进行查询，查询封锁</a:t>
            </a:r>
          </a:p>
        </p:txBody>
      </p:sp>
    </p:spTree>
    <p:extLst>
      <p:ext uri="{BB962C8B-B14F-4D97-AF65-F5344CB8AC3E}">
        <p14:creationId xmlns:p14="http://schemas.microsoft.com/office/powerpoint/2010/main" val="3525028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谓词读和幻象现象</a:t>
            </a:r>
          </a:p>
        </p:txBody>
      </p:sp>
      <p:sp>
        <p:nvSpPr>
          <p:cNvPr id="3" name="内容占位符 2"/>
          <p:cNvSpPr>
            <a:spLocks noGrp="1"/>
          </p:cNvSpPr>
          <p:nvPr>
            <p:ph idx="1"/>
          </p:nvPr>
        </p:nvSpPr>
        <p:spPr/>
        <p:txBody>
          <a:bodyPr/>
          <a:lstStyle/>
          <a:p>
            <a:r>
              <a:rPr lang="zh-CN" altLang="en-US" dirty="0"/>
              <a:t>考虑以下调度：</a:t>
            </a:r>
            <a:endParaRPr lang="en-US" altLang="zh-CN" dirty="0"/>
          </a:p>
          <a:p>
            <a:endParaRPr lang="en-US" altLang="zh-CN" dirty="0"/>
          </a:p>
          <a:p>
            <a:endParaRPr lang="en-US" altLang="zh-CN" dirty="0"/>
          </a:p>
          <a:p>
            <a:pPr lvl="1"/>
            <a:endParaRPr lang="en-US" altLang="zh-CN" dirty="0"/>
          </a:p>
          <a:p>
            <a:pPr lvl="1"/>
            <a:r>
              <a:rPr lang="zh-CN" altLang="en-US" sz="2600" dirty="0"/>
              <a:t>事务</a:t>
            </a:r>
            <a:r>
              <a:rPr lang="en-US" altLang="zh-CN" sz="2600" dirty="0"/>
              <a:t>T30</a:t>
            </a:r>
            <a:r>
              <a:rPr lang="zh-CN" altLang="en-US" sz="2600" dirty="0"/>
              <a:t>和</a:t>
            </a:r>
            <a:r>
              <a:rPr lang="en-US" altLang="zh-CN" sz="2600" dirty="0"/>
              <a:t>T31</a:t>
            </a:r>
            <a:r>
              <a:rPr lang="zh-CN" altLang="en-US" sz="2600" dirty="0"/>
              <a:t>在一个幻象元组上发生了冲突</a:t>
            </a:r>
            <a:endParaRPr lang="en-US" altLang="zh-CN" sz="2600" dirty="0"/>
          </a:p>
          <a:p>
            <a:pPr lvl="1"/>
            <a:r>
              <a:rPr lang="zh-CN" altLang="en-US" sz="2600" dirty="0"/>
              <a:t>幻象</a:t>
            </a:r>
            <a:r>
              <a:rPr lang="en-US" altLang="zh-CN" sz="2600" dirty="0"/>
              <a:t>(</a:t>
            </a:r>
            <a:r>
              <a:rPr lang="en-US" altLang="en-US" sz="2600" dirty="0">
                <a:solidFill>
                  <a:srgbClr val="002060"/>
                </a:solidFill>
              </a:rPr>
              <a:t>phantom phenomenon</a:t>
            </a:r>
            <a:r>
              <a:rPr lang="en-US" altLang="zh-CN" sz="2600" dirty="0"/>
              <a:t>)</a:t>
            </a:r>
            <a:r>
              <a:rPr lang="zh-CN" altLang="en-US" sz="2600" dirty="0"/>
              <a:t>会伴随着插入、更新和删除操作而出现</a:t>
            </a:r>
            <a:endParaRPr lang="en-US" altLang="zh-CN" sz="2600" dirty="0"/>
          </a:p>
          <a:p>
            <a:pPr lvl="1"/>
            <a:r>
              <a:rPr lang="zh-CN" altLang="en-US" sz="2600" dirty="0"/>
              <a:t>幻象现象的根源在于谓词读取</a:t>
            </a:r>
            <a:r>
              <a:rPr lang="en-US" altLang="zh-CN" sz="2600" dirty="0"/>
              <a:t>(</a:t>
            </a:r>
            <a:r>
              <a:rPr lang="en-US" altLang="zh-CN" sz="2600" dirty="0">
                <a:effectLst>
                  <a:outerShdw blurRad="38100" dist="38100" dir="2700000" algn="tl">
                    <a:srgbClr val="C0C0C0"/>
                  </a:outerShdw>
                </a:effectLst>
              </a:rPr>
              <a:t>Predicate Reads</a:t>
            </a:r>
            <a:r>
              <a:rPr lang="en-US" altLang="zh-CN" sz="2600" dirty="0"/>
              <a:t>)</a:t>
            </a:r>
            <a:r>
              <a:rPr lang="zh-CN" altLang="en-US" sz="2600" dirty="0"/>
              <a:t>与插入更新相冲突，从而导致新</a:t>
            </a:r>
            <a:r>
              <a:rPr lang="en-US" altLang="zh-CN" sz="2600" dirty="0"/>
              <a:t>/</a:t>
            </a:r>
            <a:r>
              <a:rPr lang="zh-CN" altLang="en-US" sz="2600" dirty="0"/>
              <a:t>更新的元组满足谓词</a:t>
            </a:r>
            <a:endParaRPr lang="en-US" altLang="zh-CN" sz="2600" dirty="0"/>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83</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graphicFrame>
        <p:nvGraphicFramePr>
          <p:cNvPr id="9" name="表格 8"/>
          <p:cNvGraphicFramePr>
            <a:graphicFrameLocks noGrp="1"/>
          </p:cNvGraphicFramePr>
          <p:nvPr/>
        </p:nvGraphicFramePr>
        <p:xfrm>
          <a:off x="1763688" y="1988840"/>
          <a:ext cx="6048672" cy="1112520"/>
        </p:xfrm>
        <a:graphic>
          <a:graphicData uri="http://schemas.openxmlformats.org/drawingml/2006/table">
            <a:tbl>
              <a:tblPr>
                <a:tableStyleId>{5C22544A-7EE6-4342-B048-85BDC9FD1C3A}</a:tableStyleId>
              </a:tblPr>
              <a:tblGrid>
                <a:gridCol w="2481188">
                  <a:extLst>
                    <a:ext uri="{9D8B030D-6E8A-4147-A177-3AD203B41FA5}">
                      <a16:colId xmlns:a16="http://schemas.microsoft.com/office/drawing/2014/main" val="20000"/>
                    </a:ext>
                  </a:extLst>
                </a:gridCol>
                <a:gridCol w="3567484">
                  <a:extLst>
                    <a:ext uri="{9D8B030D-6E8A-4147-A177-3AD203B41FA5}">
                      <a16:colId xmlns:a16="http://schemas.microsoft.com/office/drawing/2014/main" val="20001"/>
                    </a:ext>
                  </a:extLst>
                </a:gridCol>
              </a:tblGrid>
              <a:tr h="182880">
                <a:tc>
                  <a:txBody>
                    <a:bodyPr/>
                    <a:lstStyle/>
                    <a:p>
                      <a:pPr algn="ctr" fontAlgn="ctr"/>
                      <a:r>
                        <a:rPr lang="en-US" sz="1800" u="none" strike="noStrike" dirty="0">
                          <a:effectLst/>
                        </a:rPr>
                        <a:t>T</a:t>
                      </a:r>
                      <a:r>
                        <a:rPr lang="en-US" sz="1800" u="none" strike="noStrike" baseline="0" dirty="0">
                          <a:effectLst/>
                        </a:rPr>
                        <a:t>30</a:t>
                      </a:r>
                      <a:endParaRPr lang="en-US" sz="1800" b="1" i="0" u="none" strike="noStrike" baseline="0"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dirty="0">
                          <a:effectLst/>
                        </a:rPr>
                        <a:t>T31</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0"/>
                  </a:ext>
                </a:extLst>
              </a:tr>
              <a:tr h="701040">
                <a:tc>
                  <a:txBody>
                    <a:bodyPr/>
                    <a:lstStyle/>
                    <a:p>
                      <a:pPr algn="l" fontAlgn="ctr"/>
                      <a:r>
                        <a:rPr lang="en-US" sz="1800" u="none" strike="noStrike">
                          <a:effectLst/>
                        </a:rPr>
                        <a:t>select count(*)</a:t>
                      </a:r>
                      <a:br>
                        <a:rPr lang="en-US" sz="1800" u="none" strike="noStrike">
                          <a:effectLst/>
                        </a:rPr>
                      </a:br>
                      <a:r>
                        <a:rPr lang="en-US" sz="1800" u="none" strike="noStrike">
                          <a:effectLst/>
                        </a:rPr>
                        <a:t>   from t</a:t>
                      </a:r>
                      <a:br>
                        <a:rPr lang="en-US" sz="1800" u="none" strike="noStrike">
                          <a:effectLst/>
                        </a:rPr>
                      </a:br>
                      <a:r>
                        <a:rPr lang="en-US" sz="1800" u="none" strike="noStrike">
                          <a:effectLst/>
                        </a:rPr>
                        <a:t>   where dno = 'd3'</a:t>
                      </a:r>
                      <a:endParaRPr lang="en-US" sz="1800" b="1"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l" fontAlgn="ctr"/>
                      <a:r>
                        <a:rPr lang="en-US" sz="1800" u="none" strike="noStrike" dirty="0">
                          <a:effectLst/>
                        </a:rPr>
                        <a:t>insert into t(</a:t>
                      </a:r>
                      <a:r>
                        <a:rPr lang="en-US" sz="1800" u="none" strike="noStrike" dirty="0" err="1">
                          <a:effectLst/>
                        </a:rPr>
                        <a:t>tno,tname,dno</a:t>
                      </a:r>
                      <a:r>
                        <a:rPr lang="en-US" sz="1800" u="none" strike="noStrike" dirty="0">
                          <a:effectLst/>
                        </a:rPr>
                        <a:t>)</a:t>
                      </a:r>
                      <a:br>
                        <a:rPr lang="en-US" sz="1800" u="none" strike="noStrike" dirty="0">
                          <a:effectLst/>
                        </a:rPr>
                      </a:br>
                      <a:r>
                        <a:rPr lang="en-US" sz="1800" u="none" strike="noStrike" dirty="0">
                          <a:effectLst/>
                        </a:rPr>
                        <a:t>values('t11','</a:t>
                      </a:r>
                      <a:r>
                        <a:rPr lang="zh-CN" altLang="en-US" sz="1800" u="none" strike="noStrike" dirty="0">
                          <a:effectLst/>
                        </a:rPr>
                        <a:t>张</a:t>
                      </a:r>
                      <a:r>
                        <a:rPr lang="en-US" altLang="zh-CN" sz="1800" u="none" strike="noStrike" dirty="0">
                          <a:effectLst/>
                        </a:rPr>
                        <a:t>'</a:t>
                      </a:r>
                      <a:r>
                        <a:rPr lang="zh-CN" altLang="en-US" sz="1800" u="none" strike="noStrike" dirty="0">
                          <a:effectLst/>
                        </a:rPr>
                        <a:t>，</a:t>
                      </a:r>
                      <a:r>
                        <a:rPr lang="en-US" altLang="zh-CN" sz="1800" u="none" strike="noStrike" dirty="0">
                          <a:effectLst/>
                        </a:rPr>
                        <a:t>'</a:t>
                      </a:r>
                      <a:r>
                        <a:rPr lang="en-US" sz="1800" u="none" strike="noStrike" dirty="0">
                          <a:effectLst/>
                        </a:rPr>
                        <a:t>d3')</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399773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谓词读和幻象现象</a:t>
            </a:r>
          </a:p>
        </p:txBody>
      </p:sp>
      <p:sp>
        <p:nvSpPr>
          <p:cNvPr id="3" name="内容占位符 2"/>
          <p:cNvSpPr>
            <a:spLocks noGrp="1"/>
          </p:cNvSpPr>
          <p:nvPr>
            <p:ph idx="1"/>
          </p:nvPr>
        </p:nvSpPr>
        <p:spPr>
          <a:xfrm>
            <a:off x="685800" y="1371600"/>
            <a:ext cx="7772400" cy="4361656"/>
          </a:xfrm>
        </p:spPr>
        <p:txBody>
          <a:bodyPr/>
          <a:lstStyle/>
          <a:p>
            <a:pPr>
              <a:spcBef>
                <a:spcPts val="0"/>
              </a:spcBef>
            </a:pPr>
            <a:r>
              <a:rPr lang="zh-CN" altLang="en-US" sz="2800" dirty="0"/>
              <a:t>幻象现象的解决方案之一：</a:t>
            </a:r>
            <a:endParaRPr lang="en-US" altLang="zh-CN" sz="2800" dirty="0"/>
          </a:p>
          <a:p>
            <a:pPr lvl="1">
              <a:spcBef>
                <a:spcPts val="0"/>
              </a:spcBef>
            </a:pPr>
            <a:r>
              <a:rPr lang="zh-CN" altLang="en-US" sz="2400" dirty="0"/>
              <a:t>谓词读事务应该阻止其他事务在关系上创建、删除和更新满足谓词读条件的数据</a:t>
            </a:r>
            <a:endParaRPr lang="en-US" altLang="zh-CN" sz="2400" dirty="0"/>
          </a:p>
          <a:p>
            <a:pPr lvl="1">
              <a:spcBef>
                <a:spcPts val="0"/>
              </a:spcBef>
            </a:pPr>
            <a:r>
              <a:rPr lang="zh-CN" altLang="en-US" sz="2400" dirty="0"/>
              <a:t>为了找到满足谓词读条件的所有元组，谓词读事务必须搜索整个关系或者搜索关系的某一个索引</a:t>
            </a:r>
            <a:endParaRPr lang="en-US" altLang="zh-CN" sz="2400" dirty="0"/>
          </a:p>
          <a:p>
            <a:pPr lvl="1">
              <a:spcBef>
                <a:spcPts val="0"/>
              </a:spcBef>
            </a:pPr>
            <a:r>
              <a:rPr lang="zh-CN" altLang="en-US" sz="2400" dirty="0"/>
              <a:t>仅仅封锁满足谓词读条件的元组是不够的，应该通过锁定信息检测冲突</a:t>
            </a:r>
            <a:endParaRPr lang="en-US" altLang="zh-CN" sz="2400" dirty="0"/>
          </a:p>
          <a:p>
            <a:pPr lvl="2">
              <a:spcBef>
                <a:spcPts val="0"/>
              </a:spcBef>
            </a:pPr>
            <a:r>
              <a:rPr lang="zh-CN" altLang="en-US" sz="2000" dirty="0"/>
              <a:t>将数据项与关系关联，以表示有关关系包含哪些元组的信息</a:t>
            </a:r>
            <a:endParaRPr lang="en-US" altLang="zh-CN" sz="2000" dirty="0"/>
          </a:p>
          <a:p>
            <a:pPr lvl="2">
              <a:spcBef>
                <a:spcPts val="0"/>
              </a:spcBef>
            </a:pPr>
            <a:r>
              <a:rPr lang="zh-CN" altLang="en-US" sz="2000" dirty="0"/>
              <a:t>扫描关系的事务将获取数据项中的共享锁</a:t>
            </a:r>
            <a:r>
              <a:rPr lang="en-US" altLang="en-US" sz="2000" dirty="0"/>
              <a:t> </a:t>
            </a:r>
          </a:p>
          <a:p>
            <a:pPr lvl="2">
              <a:spcBef>
                <a:spcPts val="0"/>
              </a:spcBef>
            </a:pPr>
            <a:r>
              <a:rPr lang="zh-CN" altLang="en-US" sz="2000" dirty="0"/>
              <a:t>插入或删除元组的事务会获取数据项上的独占锁</a:t>
            </a:r>
            <a:r>
              <a:rPr lang="en-US" altLang="zh-CN" sz="2000" dirty="0"/>
              <a:t>(</a:t>
            </a:r>
            <a:r>
              <a:rPr lang="zh-CN" altLang="en-US" sz="2000" dirty="0"/>
              <a:t>注意：数据项上的锁与单个元组上的锁不冲突。</a:t>
            </a:r>
            <a:endParaRPr lang="en-US" altLang="en-US" sz="2000" dirty="0"/>
          </a:p>
          <a:p>
            <a:pPr lvl="2">
              <a:spcBef>
                <a:spcPts val="0"/>
              </a:spcBef>
            </a:pPr>
            <a:endParaRPr lang="zh-CN" altLang="en-US" sz="2000"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84</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
        <p:nvSpPr>
          <p:cNvPr id="6" name="文本框 5"/>
          <p:cNvSpPr txBox="1"/>
          <p:nvPr/>
        </p:nvSpPr>
        <p:spPr>
          <a:xfrm>
            <a:off x="1907704" y="5969913"/>
            <a:ext cx="5931432" cy="430887"/>
          </a:xfrm>
          <a:prstGeom prst="rect">
            <a:avLst/>
          </a:prstGeom>
          <a:noFill/>
        </p:spPr>
        <p:txBody>
          <a:bodyPr wrap="none" rtlCol="0">
            <a:spAutoFit/>
          </a:bodyPr>
          <a:lstStyle/>
          <a:p>
            <a:r>
              <a:rPr lang="zh-CN" altLang="en-US" sz="2200" dirty="0">
                <a:solidFill>
                  <a:srgbClr val="FF0000"/>
                </a:solidFill>
                <a:latin typeface="华文新魏" panose="02010800040101010101" pitchFamily="2" charset="-122"/>
                <a:ea typeface="华文新魏" panose="02010800040101010101" pitchFamily="2" charset="-122"/>
              </a:rPr>
              <a:t>上述协议为插入</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删除提供了非常低的并发性。</a:t>
            </a:r>
          </a:p>
        </p:txBody>
      </p:sp>
    </p:spTree>
    <p:extLst>
      <p:ext uri="{BB962C8B-B14F-4D97-AF65-F5344CB8AC3E}">
        <p14:creationId xmlns:p14="http://schemas.microsoft.com/office/powerpoint/2010/main" val="15321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谓词读和幻象现象</a:t>
            </a:r>
          </a:p>
        </p:txBody>
      </p:sp>
      <p:sp>
        <p:nvSpPr>
          <p:cNvPr id="3" name="内容占位符 2"/>
          <p:cNvSpPr>
            <a:spLocks noGrp="1"/>
          </p:cNvSpPr>
          <p:nvPr>
            <p:ph idx="1"/>
          </p:nvPr>
        </p:nvSpPr>
        <p:spPr>
          <a:xfrm>
            <a:off x="685800" y="1268760"/>
            <a:ext cx="7772400" cy="4876800"/>
          </a:xfrm>
        </p:spPr>
        <p:txBody>
          <a:bodyPr/>
          <a:lstStyle/>
          <a:p>
            <a:pPr>
              <a:spcBef>
                <a:spcPts val="0"/>
              </a:spcBef>
            </a:pPr>
            <a:r>
              <a:rPr lang="zh-CN" altLang="en-US" sz="2800" b="1" dirty="0">
                <a:solidFill>
                  <a:srgbClr val="002060"/>
                </a:solidFill>
              </a:rPr>
              <a:t>防止幻影的索引锁定协议</a:t>
            </a:r>
            <a:endParaRPr lang="en-US" altLang="en-US" sz="2800" dirty="0"/>
          </a:p>
          <a:p>
            <a:pPr lvl="1">
              <a:spcBef>
                <a:spcPts val="0"/>
              </a:spcBef>
            </a:pPr>
            <a:r>
              <a:rPr lang="zh-CN" altLang="en-US" sz="2200" dirty="0"/>
              <a:t>每个关系必须至少有一个索引</a:t>
            </a:r>
            <a:r>
              <a:rPr lang="en-US" altLang="en-US" sz="2200" dirty="0"/>
              <a:t>. </a:t>
            </a:r>
          </a:p>
          <a:p>
            <a:pPr lvl="1">
              <a:spcBef>
                <a:spcPts val="0"/>
              </a:spcBef>
            </a:pPr>
            <a:r>
              <a:rPr lang="zh-CN" altLang="en-US" sz="2200" dirty="0"/>
              <a:t>事务只能在通过关系上的一个或多个索引找到元组后才能访问元组</a:t>
            </a:r>
            <a:endParaRPr lang="en-US" altLang="en-US" sz="2200" dirty="0"/>
          </a:p>
          <a:p>
            <a:pPr lvl="1">
              <a:spcBef>
                <a:spcPts val="0"/>
              </a:spcBef>
            </a:pPr>
            <a:r>
              <a:rPr lang="zh-CN" altLang="en-US" sz="2200" dirty="0"/>
              <a:t>执行查找的事务</a:t>
            </a:r>
            <a:r>
              <a:rPr lang="en-US" altLang="zh-CN" sz="2200" dirty="0" err="1"/>
              <a:t>Ti</a:t>
            </a:r>
            <a:r>
              <a:rPr lang="zh-CN" altLang="en-US" sz="2200" dirty="0"/>
              <a:t>必须以</a:t>
            </a:r>
            <a:r>
              <a:rPr lang="en-US" altLang="zh-CN" sz="2200" dirty="0"/>
              <a:t>S</a:t>
            </a:r>
            <a:r>
              <a:rPr lang="zh-CN" altLang="en-US" sz="2200" dirty="0"/>
              <a:t>模式锁定其访问的所有索引叶节点</a:t>
            </a:r>
            <a:endParaRPr lang="en-US" altLang="en-US" sz="2200" dirty="0"/>
          </a:p>
          <a:p>
            <a:pPr lvl="2">
              <a:spcBef>
                <a:spcPts val="0"/>
              </a:spcBef>
            </a:pPr>
            <a:r>
              <a:rPr lang="zh-CN" altLang="en-US" sz="1800" dirty="0"/>
              <a:t>即使叶节点不包含任何满足索引查找的元组</a:t>
            </a:r>
            <a:r>
              <a:rPr lang="en-US" altLang="zh-CN" sz="1800" dirty="0"/>
              <a:t>(</a:t>
            </a:r>
            <a:r>
              <a:rPr lang="zh-CN" altLang="en-US" sz="1800" dirty="0"/>
              <a:t>例如，对于范围查询，叶中没有元组在范围内</a:t>
            </a:r>
            <a:r>
              <a:rPr lang="en-US" altLang="zh-CN" sz="1800" dirty="0"/>
              <a:t>)</a:t>
            </a:r>
            <a:endParaRPr lang="en-US" altLang="en-US" sz="1800" dirty="0"/>
          </a:p>
          <a:p>
            <a:pPr lvl="1">
              <a:spcBef>
                <a:spcPts val="0"/>
              </a:spcBef>
            </a:pPr>
            <a:r>
              <a:rPr lang="zh-CN" altLang="en-US" sz="2200" dirty="0"/>
              <a:t>在关系</a:t>
            </a:r>
            <a:r>
              <a:rPr lang="en-US" altLang="zh-CN" sz="2200" dirty="0"/>
              <a:t>r</a:t>
            </a:r>
            <a:r>
              <a:rPr lang="zh-CN" altLang="en-US" sz="2200" dirty="0"/>
              <a:t>中插入、更新或删除元组</a:t>
            </a:r>
            <a:r>
              <a:rPr lang="en-US" altLang="zh-CN" sz="2200" dirty="0" err="1"/>
              <a:t>Ti</a:t>
            </a:r>
            <a:r>
              <a:rPr lang="zh-CN" altLang="en-US" sz="2200" dirty="0"/>
              <a:t>的事务</a:t>
            </a:r>
            <a:r>
              <a:rPr lang="en-US" altLang="zh-CN" sz="2200" dirty="0" err="1"/>
              <a:t>Ti</a:t>
            </a:r>
            <a:r>
              <a:rPr lang="en-US" altLang="en-US" sz="2200" dirty="0"/>
              <a:t> </a:t>
            </a:r>
          </a:p>
          <a:p>
            <a:pPr lvl="2">
              <a:spcBef>
                <a:spcPts val="0"/>
              </a:spcBef>
            </a:pPr>
            <a:r>
              <a:rPr lang="en-US" altLang="en-US" sz="1800" dirty="0"/>
              <a:t>Must update all indices to </a:t>
            </a:r>
            <a:r>
              <a:rPr lang="en-US" altLang="en-US" sz="1800" i="1" dirty="0"/>
              <a:t>r</a:t>
            </a:r>
            <a:endParaRPr lang="en-US" altLang="en-US" sz="1800" dirty="0"/>
          </a:p>
          <a:p>
            <a:pPr lvl="2">
              <a:spcBef>
                <a:spcPts val="0"/>
              </a:spcBef>
            </a:pPr>
            <a:r>
              <a:rPr lang="zh-CN" altLang="en-US" sz="1800" dirty="0"/>
              <a:t>必须在受</a:t>
            </a:r>
            <a:r>
              <a:rPr lang="en-US" altLang="en-US" sz="1800" dirty="0"/>
              <a:t>insert/update/delete</a:t>
            </a:r>
            <a:r>
              <a:rPr lang="zh-CN" altLang="en-US" sz="1800" dirty="0"/>
              <a:t>影响的所有索引叶节点上获得独占锁</a:t>
            </a:r>
            <a:endParaRPr lang="en-US" altLang="en-US" sz="1800" dirty="0"/>
          </a:p>
          <a:p>
            <a:pPr lvl="1">
              <a:spcBef>
                <a:spcPts val="0"/>
              </a:spcBef>
            </a:pPr>
            <a:r>
              <a:rPr lang="zh-CN" altLang="en-US" sz="2200" dirty="0"/>
              <a:t>必须遵守两阶段锁定协议的规则</a:t>
            </a:r>
            <a:endParaRPr lang="en-US" altLang="en-US" sz="2200" dirty="0"/>
          </a:p>
          <a:p>
            <a:pPr>
              <a:spcBef>
                <a:spcPts val="0"/>
              </a:spcBef>
            </a:pPr>
            <a:r>
              <a:rPr lang="en-US" altLang="en-US" sz="2800" dirty="0"/>
              <a:t>Guarantees that phantom phenomenon won</a:t>
            </a:r>
            <a:r>
              <a:rPr lang="en-IN" altLang="en-US" sz="2800" dirty="0"/>
              <a:t>’</a:t>
            </a:r>
            <a:r>
              <a:rPr lang="en-US" altLang="ja-JP" sz="2800" dirty="0"/>
              <a:t>t occur</a:t>
            </a:r>
            <a:endParaRPr lang="en-US" altLang="en-US" sz="2800" dirty="0"/>
          </a:p>
          <a:p>
            <a:pPr>
              <a:spcBef>
                <a:spcPts val="0"/>
              </a:spcBef>
            </a:pPr>
            <a:endParaRPr lang="en-US" altLang="en-US" sz="2200" dirty="0"/>
          </a:p>
          <a:p>
            <a:pPr lvl="1">
              <a:spcBef>
                <a:spcPts val="0"/>
              </a:spcBef>
            </a:pPr>
            <a:endParaRPr lang="en-US" altLang="en-US" sz="2000" dirty="0"/>
          </a:p>
          <a:p>
            <a:pPr lvl="1">
              <a:spcBef>
                <a:spcPts val="0"/>
              </a:spcBef>
            </a:pPr>
            <a:endParaRPr lang="en-US" altLang="en-US" sz="2200" dirty="0"/>
          </a:p>
          <a:p>
            <a:pPr lvl="2">
              <a:spcBef>
                <a:spcPts val="0"/>
              </a:spcBef>
            </a:pPr>
            <a:endParaRPr lang="en-US" altLang="en-US" sz="1800" dirty="0"/>
          </a:p>
          <a:p>
            <a:pPr lvl="1">
              <a:spcBef>
                <a:spcPts val="0"/>
              </a:spcBef>
            </a:pPr>
            <a:endParaRPr lang="zh-CN" altLang="en-US" dirty="0"/>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85</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Tree>
    <p:extLst>
      <p:ext uri="{BB962C8B-B14F-4D97-AF65-F5344CB8AC3E}">
        <p14:creationId xmlns:p14="http://schemas.microsoft.com/office/powerpoint/2010/main" val="11566503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谓词读和幻象现象</a:t>
            </a:r>
          </a:p>
        </p:txBody>
      </p:sp>
      <p:sp>
        <p:nvSpPr>
          <p:cNvPr id="3" name="内容占位符 2"/>
          <p:cNvSpPr>
            <a:spLocks noGrp="1"/>
          </p:cNvSpPr>
          <p:nvPr>
            <p:ph idx="1"/>
          </p:nvPr>
        </p:nvSpPr>
        <p:spPr>
          <a:xfrm>
            <a:off x="685800" y="1371599"/>
            <a:ext cx="7772400" cy="3799329"/>
          </a:xfrm>
        </p:spPr>
        <p:txBody>
          <a:bodyPr/>
          <a:lstStyle/>
          <a:p>
            <a:pPr>
              <a:spcBef>
                <a:spcPts val="0"/>
              </a:spcBef>
            </a:pPr>
            <a:r>
              <a:rPr lang="zh-CN" altLang="en-US" sz="2800" dirty="0"/>
              <a:t>索引锁定协议，防止幻影锁定整个叶节点</a:t>
            </a:r>
            <a:endParaRPr lang="en-US" altLang="en-US" sz="2800" dirty="0"/>
          </a:p>
          <a:p>
            <a:pPr lvl="1">
              <a:spcBef>
                <a:spcPts val="0"/>
              </a:spcBef>
            </a:pPr>
            <a:r>
              <a:rPr lang="zh-CN" altLang="en-US" sz="2200" dirty="0"/>
              <a:t>如果有许多插入，可能会导致并发性差</a:t>
            </a:r>
            <a:endParaRPr lang="en-US" altLang="en-US" sz="2200" dirty="0"/>
          </a:p>
          <a:p>
            <a:pPr>
              <a:spcBef>
                <a:spcPts val="0"/>
              </a:spcBef>
            </a:pPr>
            <a:r>
              <a:rPr lang="en-US" altLang="en-US" sz="2800" b="1" dirty="0">
                <a:solidFill>
                  <a:srgbClr val="002060"/>
                </a:solidFill>
              </a:rPr>
              <a:t>Next-key locking protocol</a:t>
            </a:r>
            <a:r>
              <a:rPr lang="en-US" altLang="en-US" sz="2800" dirty="0"/>
              <a:t>:</a:t>
            </a:r>
            <a:r>
              <a:rPr lang="zh-CN" altLang="en-US" sz="2800" dirty="0"/>
              <a:t>提供更高的并发性</a:t>
            </a:r>
            <a:endParaRPr lang="en-US" altLang="en-US" sz="2800" dirty="0"/>
          </a:p>
          <a:p>
            <a:pPr lvl="1">
              <a:spcBef>
                <a:spcPts val="0"/>
              </a:spcBef>
            </a:pPr>
            <a:r>
              <a:rPr lang="zh-CN" altLang="en-US" sz="2200" dirty="0"/>
              <a:t>锁定所有满足索引查找的值</a:t>
            </a:r>
            <a:r>
              <a:rPr lang="en-US" altLang="zh-CN" sz="2200" dirty="0"/>
              <a:t>(</a:t>
            </a:r>
            <a:r>
              <a:rPr lang="zh-CN" altLang="en-US" sz="2200" dirty="0"/>
              <a:t>匹配查找值，或在查找范围内</a:t>
            </a:r>
            <a:r>
              <a:rPr lang="en-US" altLang="zh-CN" sz="2200" dirty="0"/>
              <a:t>)</a:t>
            </a:r>
            <a:endParaRPr lang="en-US" altLang="en-US" sz="2200" dirty="0"/>
          </a:p>
          <a:p>
            <a:pPr lvl="1">
              <a:spcBef>
                <a:spcPts val="0"/>
              </a:spcBef>
            </a:pPr>
            <a:r>
              <a:rPr lang="zh-CN" altLang="en-US" sz="2200" dirty="0"/>
              <a:t>还要锁定索引中的下一个键值</a:t>
            </a:r>
            <a:endParaRPr lang="en-US" altLang="en-US" sz="2200" dirty="0"/>
          </a:p>
          <a:p>
            <a:pPr lvl="2">
              <a:spcBef>
                <a:spcPts val="0"/>
              </a:spcBef>
            </a:pPr>
            <a:r>
              <a:rPr lang="en-US" altLang="en-US" sz="1600" dirty="0"/>
              <a:t>even for inserts/deletes</a:t>
            </a:r>
          </a:p>
          <a:p>
            <a:pPr lvl="1">
              <a:spcBef>
                <a:spcPts val="0"/>
              </a:spcBef>
            </a:pPr>
            <a:r>
              <a:rPr lang="en-US" altLang="en-US" sz="2200" dirty="0"/>
              <a:t>Lock mode: S for lookups, X for insert/delete/update</a:t>
            </a:r>
          </a:p>
          <a:p>
            <a:pPr>
              <a:spcBef>
                <a:spcPts val="0"/>
              </a:spcBef>
            </a:pPr>
            <a:r>
              <a:rPr lang="zh-CN" altLang="en-US" sz="2800" dirty="0"/>
              <a:t>确保检测到与插入、删除和更新冲突的查询</a:t>
            </a:r>
          </a:p>
        </p:txBody>
      </p:sp>
      <p:sp>
        <p:nvSpPr>
          <p:cNvPr id="4" name="灯片编号占位符 3"/>
          <p:cNvSpPr>
            <a:spLocks noGrp="1"/>
          </p:cNvSpPr>
          <p:nvPr>
            <p:ph type="sldNum" sz="quarter" idx="11"/>
          </p:nvPr>
        </p:nvSpPr>
        <p:spPr/>
        <p:txBody>
          <a:bodyPr/>
          <a:lstStyle/>
          <a:p>
            <a:pPr>
              <a:defRPr/>
            </a:pPr>
            <a:fld id="{A098EC6B-9AC1-4CB6-89F0-3630E4FA6AD6}" type="slidenum">
              <a:rPr lang="zh-CN" altLang="en-US" smtClean="0"/>
              <a:pPr>
                <a:defRPr/>
              </a:pPr>
              <a:t>86</a:t>
            </a:fld>
            <a:endParaRPr lang="en-US" altLang="zh-CN"/>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mc:AlternateContent xmlns:mc="http://schemas.openxmlformats.org/markup-compatibility/2006" xmlns:a14="http://schemas.microsoft.com/office/drawing/2010/main">
        <mc:Choice Requires="a14">
          <p:sp>
            <p:nvSpPr>
              <p:cNvPr id="6" name="TextBox 2">
                <a:extLst>
                  <a:ext uri="{FF2B5EF4-FFF2-40B4-BE49-F238E27FC236}">
                    <a16:creationId xmlns:a16="http://schemas.microsoft.com/office/drawing/2014/main" id="{CF4E90FD-5358-4079-80DA-BA7367459215}"/>
                  </a:ext>
                </a:extLst>
              </p:cNvPr>
              <p:cNvSpPr txBox="1"/>
              <p:nvPr/>
            </p:nvSpPr>
            <p:spPr>
              <a:xfrm>
                <a:off x="539552" y="5170929"/>
                <a:ext cx="8375240" cy="707886"/>
              </a:xfrm>
              <a:prstGeom prst="rect">
                <a:avLst/>
              </a:prstGeom>
              <a:noFill/>
            </p:spPr>
            <p:txBody>
              <a:bodyPr wrap="square" rtlCol="0">
                <a:spAutoFit/>
              </a:bodyPr>
              <a:lstStyle/>
              <a:p>
                <a:r>
                  <a:rPr lang="en-IN" sz="2000" dirty="0">
                    <a:solidFill>
                      <a:schemeClr val="bg2"/>
                    </a:solidFill>
                    <a:latin typeface="华文新魏" panose="02010800040101010101" pitchFamily="2" charset="-122"/>
                    <a:ea typeface="华文新魏" panose="02010800040101010101" pitchFamily="2" charset="-122"/>
                  </a:rPr>
                  <a:t>Consider B+-tree leaf nodes as below, with query predicate 7 </a:t>
                </a:r>
                <a14:m>
                  <m:oMath xmlns:m="http://schemas.openxmlformats.org/officeDocument/2006/math">
                    <m:r>
                      <a:rPr lang="en-IN" sz="2000" i="1" dirty="0" smtClean="0">
                        <a:solidFill>
                          <a:schemeClr val="bg2"/>
                        </a:solidFill>
                        <a:latin typeface="Cambria Math" panose="02040503050406030204" pitchFamily="18" charset="0"/>
                      </a:rPr>
                      <m:t>≤</m:t>
                    </m:r>
                  </m:oMath>
                </a14:m>
                <a:r>
                  <a:rPr lang="en-IN" sz="2000" dirty="0">
                    <a:solidFill>
                      <a:schemeClr val="bg2"/>
                    </a:solidFill>
                    <a:latin typeface="华文新魏" panose="02010800040101010101" pitchFamily="2" charset="-122"/>
                    <a:ea typeface="华文新魏" panose="02010800040101010101" pitchFamily="2" charset="-122"/>
                  </a:rPr>
                  <a:t> X </a:t>
                </a:r>
                <a14:m>
                  <m:oMath xmlns:m="http://schemas.openxmlformats.org/officeDocument/2006/math">
                    <m:r>
                      <a:rPr lang="en-IN" sz="2000" i="1" dirty="0">
                        <a:solidFill>
                          <a:schemeClr val="bg2"/>
                        </a:solidFill>
                        <a:latin typeface="Cambria Math" panose="02040503050406030204" pitchFamily="18" charset="0"/>
                      </a:rPr>
                      <m:t>≤</m:t>
                    </m:r>
                  </m:oMath>
                </a14:m>
                <a:r>
                  <a:rPr lang="en-IN" sz="2000" dirty="0">
                    <a:solidFill>
                      <a:schemeClr val="bg2"/>
                    </a:solidFill>
                    <a:latin typeface="华文新魏" panose="02010800040101010101" pitchFamily="2" charset="-122"/>
                    <a:ea typeface="华文新魏" panose="02010800040101010101" pitchFamily="2" charset="-122"/>
                  </a:rPr>
                  <a:t> 16.  </a:t>
                </a:r>
                <a:br>
                  <a:rPr lang="en-IN" sz="2000" dirty="0">
                    <a:solidFill>
                      <a:schemeClr val="bg2"/>
                    </a:solidFill>
                    <a:latin typeface="华文新魏" panose="02010800040101010101" pitchFamily="2" charset="-122"/>
                    <a:ea typeface="华文新魏" panose="02010800040101010101" pitchFamily="2" charset="-122"/>
                  </a:rPr>
                </a:br>
                <a:r>
                  <a:rPr lang="en-IN" sz="2000" dirty="0">
                    <a:solidFill>
                      <a:schemeClr val="bg2"/>
                    </a:solidFill>
                    <a:latin typeface="华文新魏" panose="02010800040101010101" pitchFamily="2" charset="-122"/>
                    <a:ea typeface="华文新魏" panose="02010800040101010101" pitchFamily="2" charset="-122"/>
                  </a:rPr>
                  <a:t>Check what happens with next-key locking when inserting: (</a:t>
                </a:r>
                <a:r>
                  <a:rPr lang="en-IN" sz="2000" dirty="0" err="1">
                    <a:solidFill>
                      <a:schemeClr val="bg2"/>
                    </a:solidFill>
                    <a:latin typeface="华文新魏" panose="02010800040101010101" pitchFamily="2" charset="-122"/>
                    <a:ea typeface="华文新魏" panose="02010800040101010101" pitchFamily="2" charset="-122"/>
                  </a:rPr>
                  <a:t>i</a:t>
                </a:r>
                <a:r>
                  <a:rPr lang="en-IN" sz="2000" dirty="0">
                    <a:solidFill>
                      <a:schemeClr val="bg2"/>
                    </a:solidFill>
                    <a:latin typeface="华文新魏" panose="02010800040101010101" pitchFamily="2" charset="-122"/>
                    <a:ea typeface="华文新魏" panose="02010800040101010101" pitchFamily="2" charset="-122"/>
                  </a:rPr>
                  <a:t>) 15 and (ii) 7</a:t>
                </a:r>
              </a:p>
            </p:txBody>
          </p:sp>
        </mc:Choice>
        <mc:Fallback xmlns="">
          <p:sp>
            <p:nvSpPr>
              <p:cNvPr id="6"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539552" y="5170929"/>
                <a:ext cx="8375240" cy="707886"/>
              </a:xfrm>
              <a:prstGeom prst="rect">
                <a:avLst/>
              </a:prstGeom>
              <a:blipFill>
                <a:blip r:embed="rId3"/>
                <a:stretch>
                  <a:fillRect l="-801" t="-3448" b="-14655"/>
                </a:stretch>
              </a:blipFill>
            </p:spPr>
            <p:txBody>
              <a:bodyPr/>
              <a:lstStyle/>
              <a:p>
                <a:r>
                  <a:rPr lang="zh-CN" altLang="en-US">
                    <a:noFill/>
                  </a:rPr>
                  <a:t> </a:t>
                </a:r>
              </a:p>
            </p:txBody>
          </p:sp>
        </mc:Fallback>
      </mc:AlternateContent>
      <p:pic>
        <p:nvPicPr>
          <p:cNvPr id="7" name="Picture 1"/>
          <p:cNvPicPr>
            <a:picLocks noChangeAspect="1"/>
          </p:cNvPicPr>
          <p:nvPr/>
        </p:nvPicPr>
        <p:blipFill>
          <a:blip r:embed="rId4"/>
          <a:stretch>
            <a:fillRect/>
          </a:stretch>
        </p:blipFill>
        <p:spPr>
          <a:xfrm>
            <a:off x="2195736" y="6060939"/>
            <a:ext cx="4467225" cy="352425"/>
          </a:xfrm>
          <a:prstGeom prst="rect">
            <a:avLst/>
          </a:prstGeom>
        </p:spPr>
      </p:pic>
    </p:spTree>
    <p:extLst>
      <p:ext uri="{BB962C8B-B14F-4D97-AF65-F5344CB8AC3E}">
        <p14:creationId xmlns:p14="http://schemas.microsoft.com/office/powerpoint/2010/main" val="17018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5DA51AA-823B-4F16-B845-25374C42CB7A}" type="slidenum">
              <a:rPr kumimoji="0" lang="zh-CN" altLang="en-US" sz="2400">
                <a:solidFill>
                  <a:schemeClr val="accent2"/>
                </a:solidFill>
                <a:latin typeface="Times New Roman" panose="02020603050405020304" pitchFamily="18" charset="0"/>
              </a:rPr>
              <a:pPr>
                <a:spcBef>
                  <a:spcPct val="0"/>
                </a:spcBef>
                <a:buClrTx/>
                <a:buSzTx/>
                <a:buFontTx/>
                <a:buNone/>
              </a:pPr>
              <a:t>87</a:t>
            </a:fld>
            <a:endParaRPr kumimoji="0" lang="zh-CN" altLang="en-US" sz="2400">
              <a:solidFill>
                <a:schemeClr val="accent2"/>
              </a:solidFill>
              <a:latin typeface="Times New Roman" panose="02020603050405020304" pitchFamily="18" charset="0"/>
            </a:endParaRPr>
          </a:p>
        </p:txBody>
      </p:sp>
      <p:sp>
        <p:nvSpPr>
          <p:cNvPr id="3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4804"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sp>
        <p:nvSpPr>
          <p:cNvPr id="204805" name="Rectangle 3"/>
          <p:cNvSpPr>
            <a:spLocks noGrp="1" noChangeArrowheads="1"/>
          </p:cNvSpPr>
          <p:nvPr>
            <p:ph idx="1"/>
          </p:nvPr>
        </p:nvSpPr>
        <p:spPr>
          <a:xfrm>
            <a:off x="685800" y="1371600"/>
            <a:ext cx="7772400" cy="1506538"/>
          </a:xfrm>
        </p:spPr>
        <p:txBody>
          <a:bodyPr/>
          <a:lstStyle/>
          <a:p>
            <a:r>
              <a:rPr lang="zh-CN" altLang="en-US" dirty="0"/>
              <a:t>视图可串行化判定</a:t>
            </a:r>
          </a:p>
          <a:p>
            <a:endParaRPr lang="zh-CN" altLang="en-US" dirty="0"/>
          </a:p>
        </p:txBody>
      </p:sp>
      <p:grpSp>
        <p:nvGrpSpPr>
          <p:cNvPr id="87067" name="Group 27"/>
          <p:cNvGrpSpPr>
            <a:grpSpLocks/>
          </p:cNvGrpSpPr>
          <p:nvPr/>
        </p:nvGrpSpPr>
        <p:grpSpPr bwMode="auto">
          <a:xfrm>
            <a:off x="6011863" y="2420938"/>
            <a:ext cx="2743200" cy="2514600"/>
            <a:chOff x="3792" y="1920"/>
            <a:chExt cx="1728" cy="1584"/>
          </a:xfrm>
        </p:grpSpPr>
        <p:sp>
          <p:nvSpPr>
            <p:cNvPr id="204820" name="Oval 14"/>
            <p:cNvSpPr>
              <a:spLocks noChangeArrowheads="1"/>
            </p:cNvSpPr>
            <p:nvPr/>
          </p:nvSpPr>
          <p:spPr bwMode="auto">
            <a:xfrm>
              <a:off x="3792" y="197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4821" name="Text Box 15"/>
            <p:cNvSpPr txBox="1">
              <a:spLocks noChangeArrowheads="1"/>
            </p:cNvSpPr>
            <p:nvPr/>
          </p:nvSpPr>
          <p:spPr bwMode="auto">
            <a:xfrm>
              <a:off x="3840" y="207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3</a:t>
              </a:r>
            </a:p>
          </p:txBody>
        </p:sp>
        <p:sp>
          <p:nvSpPr>
            <p:cNvPr id="204822" name="Freeform 16"/>
            <p:cNvSpPr>
              <a:spLocks noChangeArrowheads="1"/>
            </p:cNvSpPr>
            <p:nvPr/>
          </p:nvSpPr>
          <p:spPr bwMode="auto">
            <a:xfrm>
              <a:off x="4320" y="1920"/>
              <a:ext cx="672" cy="200"/>
            </a:xfrm>
            <a:custGeom>
              <a:avLst/>
              <a:gdLst>
                <a:gd name="T0" fmla="*/ 0 w 672"/>
                <a:gd name="T1" fmla="*/ 152 h 200"/>
                <a:gd name="T2" fmla="*/ 240 w 672"/>
                <a:gd name="T3" fmla="*/ 8 h 200"/>
                <a:gd name="T4" fmla="*/ 576 w 672"/>
                <a:gd name="T5" fmla="*/ 104 h 200"/>
                <a:gd name="T6" fmla="*/ 672 w 672"/>
                <a:gd name="T7" fmla="*/ 200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23" name="Freeform 17"/>
            <p:cNvSpPr>
              <a:spLocks noChangeArrowheads="1"/>
            </p:cNvSpPr>
            <p:nvPr/>
          </p:nvSpPr>
          <p:spPr bwMode="auto">
            <a:xfrm flipV="1">
              <a:off x="4320" y="2360"/>
              <a:ext cx="672" cy="288"/>
            </a:xfrm>
            <a:custGeom>
              <a:avLst/>
              <a:gdLst>
                <a:gd name="T0" fmla="*/ 0 w 672"/>
                <a:gd name="T1" fmla="*/ 942 h 200"/>
                <a:gd name="T2" fmla="*/ 240 w 672"/>
                <a:gd name="T3" fmla="*/ 50 h 200"/>
                <a:gd name="T4" fmla="*/ 576 w 672"/>
                <a:gd name="T5" fmla="*/ 645 h 200"/>
                <a:gd name="T6" fmla="*/ 672 w 672"/>
                <a:gd name="T7" fmla="*/ 1240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00">
                  <a:moveTo>
                    <a:pt x="0" y="152"/>
                  </a:moveTo>
                  <a:cubicBezTo>
                    <a:pt x="72" y="84"/>
                    <a:pt x="144" y="16"/>
                    <a:pt x="240" y="8"/>
                  </a:cubicBezTo>
                  <a:cubicBezTo>
                    <a:pt x="336" y="0"/>
                    <a:pt x="504" y="72"/>
                    <a:pt x="576" y="104"/>
                  </a:cubicBezTo>
                  <a:cubicBezTo>
                    <a:pt x="648" y="136"/>
                    <a:pt x="660" y="168"/>
                    <a:pt x="672" y="20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24" name="Oval 18"/>
            <p:cNvSpPr>
              <a:spLocks noChangeArrowheads="1"/>
            </p:cNvSpPr>
            <p:nvPr/>
          </p:nvSpPr>
          <p:spPr bwMode="auto">
            <a:xfrm>
              <a:off x="4944" y="1928"/>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4825" name="Text Box 19"/>
            <p:cNvSpPr txBox="1">
              <a:spLocks noChangeArrowheads="1"/>
            </p:cNvSpPr>
            <p:nvPr/>
          </p:nvSpPr>
          <p:spPr bwMode="auto">
            <a:xfrm>
              <a:off x="4992" y="2024"/>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4</a:t>
              </a:r>
            </a:p>
          </p:txBody>
        </p:sp>
        <p:sp>
          <p:nvSpPr>
            <p:cNvPr id="204826" name="Oval 20"/>
            <p:cNvSpPr>
              <a:spLocks noChangeArrowheads="1"/>
            </p:cNvSpPr>
            <p:nvPr/>
          </p:nvSpPr>
          <p:spPr bwMode="auto">
            <a:xfrm>
              <a:off x="3792" y="2928"/>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4827" name="Text Box 21"/>
            <p:cNvSpPr txBox="1">
              <a:spLocks noChangeArrowheads="1"/>
            </p:cNvSpPr>
            <p:nvPr/>
          </p:nvSpPr>
          <p:spPr bwMode="auto">
            <a:xfrm>
              <a:off x="3840" y="3024"/>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6</a:t>
              </a:r>
            </a:p>
          </p:txBody>
        </p:sp>
        <p:sp>
          <p:nvSpPr>
            <p:cNvPr id="204828" name="Line 22"/>
            <p:cNvSpPr>
              <a:spLocks noChangeShapeType="1"/>
            </p:cNvSpPr>
            <p:nvPr/>
          </p:nvSpPr>
          <p:spPr bwMode="auto">
            <a:xfrm>
              <a:off x="4080" y="2544"/>
              <a:ext cx="0" cy="384"/>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29" name="Freeform 23"/>
            <p:cNvSpPr>
              <a:spLocks noChangeArrowheads="1"/>
            </p:cNvSpPr>
            <p:nvPr/>
          </p:nvSpPr>
          <p:spPr bwMode="auto">
            <a:xfrm>
              <a:off x="4368" y="2496"/>
              <a:ext cx="816" cy="768"/>
            </a:xfrm>
            <a:custGeom>
              <a:avLst/>
              <a:gdLst>
                <a:gd name="T0" fmla="*/ 816 w 816"/>
                <a:gd name="T1" fmla="*/ 0 h 768"/>
                <a:gd name="T2" fmla="*/ 672 w 816"/>
                <a:gd name="T3" fmla="*/ 336 h 768"/>
                <a:gd name="T4" fmla="*/ 384 w 816"/>
                <a:gd name="T5" fmla="*/ 624 h 768"/>
                <a:gd name="T6" fmla="*/ 144 w 816"/>
                <a:gd name="T7" fmla="*/ 720 h 768"/>
                <a:gd name="T8" fmla="*/ 0 w 816"/>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768">
                  <a:moveTo>
                    <a:pt x="816" y="0"/>
                  </a:moveTo>
                  <a:cubicBezTo>
                    <a:pt x="780" y="116"/>
                    <a:pt x="744" y="232"/>
                    <a:pt x="672" y="336"/>
                  </a:cubicBezTo>
                  <a:cubicBezTo>
                    <a:pt x="600" y="440"/>
                    <a:pt x="472" y="560"/>
                    <a:pt x="384" y="624"/>
                  </a:cubicBezTo>
                  <a:cubicBezTo>
                    <a:pt x="296" y="688"/>
                    <a:pt x="208" y="696"/>
                    <a:pt x="144" y="720"/>
                  </a:cubicBezTo>
                  <a:cubicBezTo>
                    <a:pt x="80" y="744"/>
                    <a:pt x="40" y="756"/>
                    <a:pt x="0" y="768"/>
                  </a:cubicBezTo>
                </a:path>
              </a:pathLst>
            </a:custGeom>
            <a:noFill/>
            <a:ln w="38100">
              <a:solidFill>
                <a:schemeClr val="bg2"/>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4807" name="Group 30"/>
          <p:cNvGrpSpPr>
            <a:grpSpLocks/>
          </p:cNvGrpSpPr>
          <p:nvPr/>
        </p:nvGrpSpPr>
        <p:grpSpPr bwMode="auto">
          <a:xfrm>
            <a:off x="323528" y="2349501"/>
            <a:ext cx="5466085" cy="3500438"/>
            <a:chOff x="432" y="1827"/>
            <a:chExt cx="3216" cy="2205"/>
          </a:xfrm>
        </p:grpSpPr>
        <p:sp>
          <p:nvSpPr>
            <p:cNvPr id="204808" name="Text Box 12"/>
            <p:cNvSpPr txBox="1">
              <a:spLocks noChangeArrowheads="1"/>
            </p:cNvSpPr>
            <p:nvPr/>
          </p:nvSpPr>
          <p:spPr bwMode="auto">
            <a:xfrm>
              <a:off x="2592" y="3031"/>
              <a:ext cx="105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mn-ea"/>
                  <a:ea typeface="+mn-ea"/>
                </a:rPr>
                <a:t>write(Q);</a:t>
              </a:r>
            </a:p>
          </p:txBody>
        </p:sp>
        <p:sp>
          <p:nvSpPr>
            <p:cNvPr id="204809" name="Text Box 4"/>
            <p:cNvSpPr txBox="1">
              <a:spLocks noChangeArrowheads="1"/>
            </p:cNvSpPr>
            <p:nvPr/>
          </p:nvSpPr>
          <p:spPr bwMode="auto">
            <a:xfrm>
              <a:off x="432" y="2311"/>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mn-ea"/>
                  <a:ea typeface="+mn-ea"/>
                </a:rPr>
                <a:t>read(Q);</a:t>
              </a:r>
            </a:p>
          </p:txBody>
        </p:sp>
        <p:sp>
          <p:nvSpPr>
            <p:cNvPr id="204810" name="Text Box 5"/>
            <p:cNvSpPr txBox="1">
              <a:spLocks noChangeArrowheads="1"/>
            </p:cNvSpPr>
            <p:nvPr/>
          </p:nvSpPr>
          <p:spPr bwMode="auto">
            <a:xfrm>
              <a:off x="480" y="1831"/>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mn-ea"/>
                  <a:ea typeface="+mn-ea"/>
                </a:rPr>
                <a:t>T</a:t>
              </a:r>
              <a:r>
                <a:rPr lang="en-US" altLang="zh-CN" sz="3600" baseline="-25000" dirty="0">
                  <a:latin typeface="+mn-ea"/>
                  <a:ea typeface="+mn-ea"/>
                </a:rPr>
                <a:t>3</a:t>
              </a:r>
            </a:p>
          </p:txBody>
        </p:sp>
        <p:sp>
          <p:nvSpPr>
            <p:cNvPr id="204811" name="Text Box 6"/>
            <p:cNvSpPr txBox="1">
              <a:spLocks noChangeArrowheads="1"/>
            </p:cNvSpPr>
            <p:nvPr/>
          </p:nvSpPr>
          <p:spPr bwMode="auto">
            <a:xfrm>
              <a:off x="1632" y="1827"/>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mn-ea"/>
                  <a:ea typeface="+mn-ea"/>
                </a:rPr>
                <a:t>T</a:t>
              </a:r>
              <a:r>
                <a:rPr lang="en-US" altLang="zh-CN" sz="3600" baseline="-25000" dirty="0">
                  <a:latin typeface="+mn-ea"/>
                  <a:ea typeface="+mn-ea"/>
                </a:rPr>
                <a:t>4</a:t>
              </a:r>
            </a:p>
          </p:txBody>
        </p:sp>
        <p:sp>
          <p:nvSpPr>
            <p:cNvPr id="204812" name="Text Box 7"/>
            <p:cNvSpPr txBox="1">
              <a:spLocks noChangeArrowheads="1"/>
            </p:cNvSpPr>
            <p:nvPr/>
          </p:nvSpPr>
          <p:spPr bwMode="auto">
            <a:xfrm>
              <a:off x="432" y="2791"/>
              <a:ext cx="96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mn-ea"/>
                  <a:ea typeface="+mn-ea"/>
                </a:rPr>
                <a:t>write(Q);</a:t>
              </a:r>
            </a:p>
          </p:txBody>
        </p:sp>
        <p:sp>
          <p:nvSpPr>
            <p:cNvPr id="204813" name="Text Box 8"/>
            <p:cNvSpPr txBox="1">
              <a:spLocks noChangeArrowheads="1"/>
            </p:cNvSpPr>
            <p:nvPr/>
          </p:nvSpPr>
          <p:spPr bwMode="auto">
            <a:xfrm>
              <a:off x="1536" y="2551"/>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mn-ea"/>
                  <a:ea typeface="+mn-ea"/>
                </a:rPr>
                <a:t>write(Q);</a:t>
              </a:r>
            </a:p>
          </p:txBody>
        </p:sp>
        <p:sp>
          <p:nvSpPr>
            <p:cNvPr id="204814" name="Line 9"/>
            <p:cNvSpPr>
              <a:spLocks noChangeShapeType="1"/>
            </p:cNvSpPr>
            <p:nvPr/>
          </p:nvSpPr>
          <p:spPr bwMode="auto">
            <a:xfrm>
              <a:off x="432" y="2248"/>
              <a:ext cx="28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04815" name="Line 10"/>
            <p:cNvSpPr>
              <a:spLocks noChangeShapeType="1"/>
            </p:cNvSpPr>
            <p:nvPr/>
          </p:nvSpPr>
          <p:spPr bwMode="auto">
            <a:xfrm>
              <a:off x="1440" y="1912"/>
              <a:ext cx="0" cy="158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04816" name="Line 11"/>
            <p:cNvSpPr>
              <a:spLocks noChangeShapeType="1"/>
            </p:cNvSpPr>
            <p:nvPr/>
          </p:nvSpPr>
          <p:spPr bwMode="auto">
            <a:xfrm>
              <a:off x="2544" y="1915"/>
              <a:ext cx="0" cy="158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204817" name="Text Box 13"/>
            <p:cNvSpPr txBox="1">
              <a:spLocks noChangeArrowheads="1"/>
            </p:cNvSpPr>
            <p:nvPr/>
          </p:nvSpPr>
          <p:spPr bwMode="auto">
            <a:xfrm>
              <a:off x="2592" y="1827"/>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mn-ea"/>
                  <a:ea typeface="+mn-ea"/>
                </a:rPr>
                <a:t>T</a:t>
              </a:r>
              <a:r>
                <a:rPr lang="en-US" altLang="zh-CN" sz="3600" baseline="-25000" dirty="0">
                  <a:latin typeface="+mn-ea"/>
                  <a:ea typeface="+mn-ea"/>
                </a:rPr>
                <a:t>6</a:t>
              </a:r>
            </a:p>
          </p:txBody>
        </p:sp>
        <p:sp>
          <p:nvSpPr>
            <p:cNvPr id="204818" name="AutoShape 24"/>
            <p:cNvSpPr>
              <a:spLocks noChangeArrowheads="1"/>
            </p:cNvSpPr>
            <p:nvPr/>
          </p:nvSpPr>
          <p:spPr bwMode="auto">
            <a:xfrm>
              <a:off x="1296" y="3840"/>
              <a:ext cx="1104" cy="96"/>
            </a:xfrm>
            <a:prstGeom prst="wedgeRoundRectCallout">
              <a:avLst>
                <a:gd name="adj1" fmla="val 6815"/>
                <a:gd name="adj2" fmla="val -1119810"/>
                <a:gd name="adj3" fmla="val 16667"/>
              </a:avLst>
            </a:prstGeom>
            <a:solidFill>
              <a:schemeClr val="accent1"/>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endParaRPr lang="zh-CN" altLang="en-US" sz="2400" b="1">
                <a:latin typeface="+mn-ea"/>
                <a:ea typeface="+mn-ea"/>
              </a:endParaRPr>
            </a:p>
          </p:txBody>
        </p:sp>
        <p:sp>
          <p:nvSpPr>
            <p:cNvPr id="204819" name="AutoShape 25"/>
            <p:cNvSpPr>
              <a:spLocks noChangeArrowheads="1"/>
            </p:cNvSpPr>
            <p:nvPr/>
          </p:nvSpPr>
          <p:spPr bwMode="auto">
            <a:xfrm>
              <a:off x="1296" y="3696"/>
              <a:ext cx="1200" cy="336"/>
            </a:xfrm>
            <a:prstGeom prst="wedgeRoundRectCallout">
              <a:avLst>
                <a:gd name="adj1" fmla="val -87551"/>
                <a:gd name="adj2" fmla="val -245954"/>
                <a:gd name="adj3" fmla="val 16667"/>
              </a:avLst>
            </a:prstGeom>
            <a:solidFill>
              <a:schemeClr val="accent1"/>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400" b="1">
                  <a:latin typeface="+mn-ea"/>
                  <a:ea typeface="+mn-ea"/>
                </a:rPr>
                <a:t>无用的写操作</a:t>
              </a:r>
            </a:p>
          </p:txBody>
        </p:sp>
      </p:grpSp>
    </p:spTree>
    <p:extLst>
      <p:ext uri="{BB962C8B-B14F-4D97-AF65-F5344CB8AC3E}">
        <p14:creationId xmlns:p14="http://schemas.microsoft.com/office/powerpoint/2010/main" val="338513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67"/>
                                        </p:tgtEl>
                                        <p:attrNameLst>
                                          <p:attrName>style.visibility</p:attrName>
                                        </p:attrNameLst>
                                      </p:cBhvr>
                                      <p:to>
                                        <p:strVal val="visible"/>
                                      </p:to>
                                    </p:set>
                                    <p:anim calcmode="lin" valueType="num">
                                      <p:cBhvr additive="base">
                                        <p:cTn id="7" dur="500" fill="hold"/>
                                        <p:tgtEl>
                                          <p:spTgt spid="87067"/>
                                        </p:tgtEl>
                                        <p:attrNameLst>
                                          <p:attrName>ppt_x</p:attrName>
                                        </p:attrNameLst>
                                      </p:cBhvr>
                                      <p:tavLst>
                                        <p:tav tm="0">
                                          <p:val>
                                            <p:strVal val="#ppt_x"/>
                                          </p:val>
                                        </p:tav>
                                        <p:tav tm="100000">
                                          <p:val>
                                            <p:strVal val="#ppt_x"/>
                                          </p:val>
                                        </p:tav>
                                      </p:tavLst>
                                    </p:anim>
                                    <p:anim calcmode="lin" valueType="num">
                                      <p:cBhvr additive="base">
                                        <p:cTn id="8" dur="500" fill="hold"/>
                                        <p:tgtEl>
                                          <p:spTgt spid="87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F6A3593-5C17-420E-8E67-8E7C1F266BB9}" type="slidenum">
              <a:rPr kumimoji="0" lang="zh-CN" altLang="en-US" sz="2400">
                <a:solidFill>
                  <a:schemeClr val="accent2"/>
                </a:solidFill>
                <a:latin typeface="Times New Roman" panose="02020603050405020304" pitchFamily="18" charset="0"/>
              </a:rPr>
              <a:pPr>
                <a:spcBef>
                  <a:spcPct val="0"/>
                </a:spcBef>
                <a:buClrTx/>
                <a:buSzTx/>
                <a:buFontTx/>
                <a:buNone/>
              </a:pPr>
              <a:t>88</a:t>
            </a:fld>
            <a:endParaRPr kumimoji="0" lang="zh-CN" altLang="en-US" sz="2400">
              <a:solidFill>
                <a:schemeClr val="accent2"/>
              </a:solidFill>
              <a:latin typeface="Times New Roman" panose="02020603050405020304" pitchFamily="18" charset="0"/>
            </a:endParaRPr>
          </a:p>
        </p:txBody>
      </p:sp>
      <p:sp>
        <p:nvSpPr>
          <p:cNvPr id="9"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5828"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sp>
        <p:nvSpPr>
          <p:cNvPr id="205829" name="Rectangle 3"/>
          <p:cNvSpPr>
            <a:spLocks noGrp="1" noChangeArrowheads="1"/>
          </p:cNvSpPr>
          <p:nvPr>
            <p:ph idx="1"/>
          </p:nvPr>
        </p:nvSpPr>
        <p:spPr>
          <a:xfrm>
            <a:off x="152400" y="1341438"/>
            <a:ext cx="8839200" cy="3781425"/>
          </a:xfrm>
        </p:spPr>
        <p:txBody>
          <a:bodyPr/>
          <a:lstStyle/>
          <a:p>
            <a:pPr lvl="1"/>
            <a:r>
              <a:rPr lang="zh-CN" altLang="en-US" dirty="0"/>
              <a:t>带标记的优先图的构造</a:t>
            </a:r>
          </a:p>
          <a:p>
            <a:pPr lvl="1">
              <a:lnSpc>
                <a:spcPct val="120000"/>
              </a:lnSpc>
              <a:spcBef>
                <a:spcPct val="40000"/>
              </a:spcBef>
              <a:buFontTx/>
              <a:buNone/>
            </a:pPr>
            <a:r>
              <a:rPr lang="zh-CN" altLang="en-US" sz="2400" dirty="0"/>
              <a:t>	设调度</a:t>
            </a:r>
            <a:r>
              <a:rPr lang="en-US" altLang="zh-CN" sz="2400" dirty="0"/>
              <a:t>S</a:t>
            </a:r>
            <a:r>
              <a:rPr lang="zh-CN" altLang="en-US" sz="2400" dirty="0"/>
              <a:t>包含了事务{</a:t>
            </a:r>
            <a:r>
              <a:rPr lang="en-US" altLang="zh-CN" sz="2400" dirty="0"/>
              <a:t>T</a:t>
            </a:r>
            <a:r>
              <a:rPr lang="en-US" altLang="zh-CN" sz="2400" baseline="-16000" dirty="0"/>
              <a:t>1</a:t>
            </a:r>
            <a:r>
              <a:rPr lang="en-US" altLang="zh-CN" sz="2400" dirty="0"/>
              <a:t>, T</a:t>
            </a:r>
            <a:r>
              <a:rPr lang="en-US" altLang="zh-CN" sz="2400" baseline="-16000" dirty="0"/>
              <a:t>2</a:t>
            </a:r>
            <a:r>
              <a:rPr lang="en-US" altLang="zh-CN" sz="2400" dirty="0"/>
              <a:t>, … , </a:t>
            </a:r>
            <a:r>
              <a:rPr lang="en-US" altLang="zh-CN" sz="2400" dirty="0" err="1"/>
              <a:t>T</a:t>
            </a:r>
            <a:r>
              <a:rPr lang="en-US" altLang="zh-CN" sz="2400" baseline="-16000" dirty="0" err="1"/>
              <a:t>n</a:t>
            </a:r>
            <a:r>
              <a:rPr lang="en-US" altLang="zh-CN" sz="2400" dirty="0"/>
              <a:t>}，</a:t>
            </a:r>
            <a:r>
              <a:rPr lang="zh-CN" altLang="en-US" sz="2400" dirty="0"/>
              <a:t>设</a:t>
            </a:r>
            <a:r>
              <a:rPr lang="en-US" altLang="zh-CN" sz="2400" dirty="0"/>
              <a:t>T</a:t>
            </a:r>
            <a:r>
              <a:rPr lang="en-US" altLang="zh-CN" sz="2400" baseline="-16000" dirty="0"/>
              <a:t>b</a:t>
            </a:r>
            <a:r>
              <a:rPr lang="en-US" altLang="zh-CN" sz="2400" dirty="0"/>
              <a:t>, </a:t>
            </a:r>
            <a:r>
              <a:rPr lang="en-US" altLang="zh-CN" sz="2400" dirty="0" err="1"/>
              <a:t>T</a:t>
            </a:r>
            <a:r>
              <a:rPr lang="en-US" altLang="zh-CN" sz="2400" baseline="-16000" dirty="0" err="1"/>
              <a:t>f</a:t>
            </a:r>
            <a:r>
              <a:rPr lang="zh-CN" altLang="en-US" sz="2400" dirty="0"/>
              <a:t>是两个虚事务，其中</a:t>
            </a:r>
            <a:r>
              <a:rPr lang="en-US" altLang="zh-CN" sz="2400" dirty="0"/>
              <a:t>T</a:t>
            </a:r>
            <a:r>
              <a:rPr lang="en-US" altLang="zh-CN" sz="2400" baseline="-16000" dirty="0"/>
              <a:t>b</a:t>
            </a:r>
            <a:r>
              <a:rPr lang="zh-CN" altLang="en-US" sz="2400" dirty="0"/>
              <a:t>为</a:t>
            </a:r>
            <a:r>
              <a:rPr lang="en-US" altLang="zh-CN" sz="2400" dirty="0"/>
              <a:t>S</a:t>
            </a:r>
            <a:r>
              <a:rPr lang="zh-CN" altLang="en-US" sz="2400" dirty="0"/>
              <a:t>中所有</a:t>
            </a:r>
            <a:r>
              <a:rPr lang="en-US" altLang="zh-CN" sz="2400" dirty="0"/>
              <a:t>write(Q)</a:t>
            </a:r>
            <a:r>
              <a:rPr lang="zh-CN" altLang="en-US" sz="2400" dirty="0"/>
              <a:t>操作， </a:t>
            </a:r>
            <a:r>
              <a:rPr lang="en-US" altLang="zh-CN" sz="2400" dirty="0" err="1"/>
              <a:t>T</a:t>
            </a:r>
            <a:r>
              <a:rPr lang="en-US" altLang="zh-CN" sz="2400" baseline="-16000" dirty="0" err="1"/>
              <a:t>f</a:t>
            </a:r>
            <a:r>
              <a:rPr lang="zh-CN" altLang="en-US" sz="2400" dirty="0"/>
              <a:t>为</a:t>
            </a:r>
            <a:r>
              <a:rPr lang="en-US" altLang="zh-CN" sz="2400" dirty="0"/>
              <a:t>S</a:t>
            </a:r>
            <a:r>
              <a:rPr lang="zh-CN" altLang="en-US" sz="2400" dirty="0"/>
              <a:t>中所有</a:t>
            </a:r>
            <a:r>
              <a:rPr lang="en-US" altLang="zh-CN" sz="2400" dirty="0"/>
              <a:t>read(Q)</a:t>
            </a:r>
            <a:r>
              <a:rPr lang="zh-CN" altLang="en-US" sz="2400" dirty="0"/>
              <a:t>操作。在调度</a:t>
            </a:r>
            <a:r>
              <a:rPr lang="en-US" altLang="zh-CN" sz="2400" dirty="0"/>
              <a:t>S</a:t>
            </a:r>
            <a:r>
              <a:rPr lang="zh-CN" altLang="en-US" sz="2400" dirty="0"/>
              <a:t>的开头插入</a:t>
            </a:r>
            <a:r>
              <a:rPr lang="en-US" altLang="zh-CN" sz="2400" dirty="0"/>
              <a:t>T</a:t>
            </a:r>
            <a:r>
              <a:rPr lang="en-US" altLang="zh-CN" sz="2400" baseline="-16000" dirty="0"/>
              <a:t>b</a:t>
            </a:r>
            <a:r>
              <a:rPr lang="en-US" altLang="zh-CN" sz="2400" dirty="0"/>
              <a:t> ，</a:t>
            </a:r>
            <a:r>
              <a:rPr lang="zh-CN" altLang="en-US" sz="2400" dirty="0"/>
              <a:t>在调度</a:t>
            </a:r>
            <a:r>
              <a:rPr lang="en-US" altLang="zh-CN" sz="2400" dirty="0"/>
              <a:t>S</a:t>
            </a:r>
            <a:r>
              <a:rPr lang="zh-CN" altLang="en-US" sz="2400" dirty="0"/>
              <a:t>的末尾插入</a:t>
            </a:r>
            <a:r>
              <a:rPr lang="en-US" altLang="zh-CN" sz="2400" dirty="0" err="1"/>
              <a:t>T</a:t>
            </a:r>
            <a:r>
              <a:rPr lang="en-US" altLang="zh-CN" sz="2400" baseline="-16000" dirty="0" err="1"/>
              <a:t>f</a:t>
            </a:r>
            <a:r>
              <a:rPr lang="en-US" altLang="zh-CN" sz="2400" dirty="0"/>
              <a:t>，</a:t>
            </a:r>
            <a:r>
              <a:rPr lang="zh-CN" altLang="en-US" sz="2400" dirty="0"/>
              <a:t>得到一个新的调度</a:t>
            </a:r>
            <a:r>
              <a:rPr lang="en-US" altLang="zh-CN" sz="2400" dirty="0"/>
              <a:t>S‘ </a:t>
            </a:r>
            <a:r>
              <a:rPr lang="zh-CN" altLang="en-US" sz="2400" dirty="0"/>
              <a:t>{</a:t>
            </a:r>
            <a:r>
              <a:rPr lang="en-US" altLang="zh-CN" sz="2400" dirty="0"/>
              <a:t>T</a:t>
            </a:r>
            <a:r>
              <a:rPr lang="en-US" altLang="zh-CN" sz="2400" baseline="-16000" dirty="0"/>
              <a:t>b </a:t>
            </a:r>
            <a:r>
              <a:rPr lang="en-US" altLang="zh-CN" sz="2400" dirty="0"/>
              <a:t>,</a:t>
            </a:r>
            <a:r>
              <a:rPr lang="zh-CN" altLang="en-US" sz="2400" dirty="0"/>
              <a:t> </a:t>
            </a:r>
            <a:r>
              <a:rPr lang="en-US" altLang="zh-CN" sz="2400" dirty="0"/>
              <a:t>T</a:t>
            </a:r>
            <a:r>
              <a:rPr lang="en-US" altLang="zh-CN" sz="2400" baseline="-16000" dirty="0"/>
              <a:t>1</a:t>
            </a:r>
            <a:r>
              <a:rPr lang="en-US" altLang="zh-CN" sz="2400" dirty="0"/>
              <a:t>, T</a:t>
            </a:r>
            <a:r>
              <a:rPr lang="en-US" altLang="zh-CN" sz="2400" baseline="-16000" dirty="0"/>
              <a:t>2</a:t>
            </a:r>
            <a:r>
              <a:rPr lang="en-US" altLang="zh-CN" sz="2400" dirty="0"/>
              <a:t>, … , </a:t>
            </a:r>
            <a:r>
              <a:rPr lang="en-US" altLang="zh-CN" sz="2400" dirty="0" err="1"/>
              <a:t>T</a:t>
            </a:r>
            <a:r>
              <a:rPr lang="en-US" altLang="zh-CN" sz="2400" baseline="-16000" dirty="0" err="1"/>
              <a:t>n</a:t>
            </a:r>
            <a:r>
              <a:rPr lang="en-US" altLang="zh-CN" sz="2400" baseline="-16000" dirty="0"/>
              <a:t>, </a:t>
            </a:r>
            <a:r>
              <a:rPr lang="en-US" altLang="zh-CN" sz="2400" dirty="0" err="1"/>
              <a:t>T</a:t>
            </a:r>
            <a:r>
              <a:rPr lang="en-US" altLang="zh-CN" sz="2400" baseline="-16000" dirty="0" err="1"/>
              <a:t>f</a:t>
            </a:r>
            <a:r>
              <a:rPr lang="en-US" altLang="zh-CN" sz="2400" dirty="0"/>
              <a:t>}</a:t>
            </a:r>
            <a:r>
              <a:rPr lang="zh-CN" altLang="en-US" sz="2400" dirty="0"/>
              <a:t>。其中</a:t>
            </a:r>
            <a:r>
              <a:rPr lang="en-US" altLang="zh-CN" sz="2400" dirty="0"/>
              <a:t>T</a:t>
            </a:r>
            <a:r>
              <a:rPr lang="en-US" altLang="zh-CN" sz="2400" baseline="-16000" dirty="0"/>
              <a:t>b</a:t>
            </a:r>
            <a:r>
              <a:rPr lang="zh-CN" altLang="en-US" sz="2400" dirty="0"/>
              <a:t>为</a:t>
            </a:r>
            <a:r>
              <a:rPr lang="en-US" altLang="zh-CN" sz="2400" dirty="0"/>
              <a:t>S</a:t>
            </a:r>
            <a:r>
              <a:rPr lang="zh-CN" altLang="en-US" sz="2400" dirty="0"/>
              <a:t>中访问的每个</a:t>
            </a:r>
            <a:r>
              <a:rPr lang="en-US" altLang="zh-CN" sz="2400" dirty="0"/>
              <a:t>Q</a:t>
            </a:r>
            <a:r>
              <a:rPr lang="zh-CN" altLang="en-US" sz="2400" dirty="0"/>
              <a:t>执行</a:t>
            </a:r>
            <a:r>
              <a:rPr lang="en-US" altLang="zh-CN" sz="2400" dirty="0"/>
              <a:t>write(Q)</a:t>
            </a:r>
            <a:r>
              <a:rPr lang="zh-CN" altLang="en-US" sz="2400" dirty="0"/>
              <a:t>操作， </a:t>
            </a:r>
            <a:r>
              <a:rPr lang="en-US" altLang="zh-CN" sz="2400" dirty="0" err="1"/>
              <a:t>T</a:t>
            </a:r>
            <a:r>
              <a:rPr lang="en-US" altLang="zh-CN" sz="2400" baseline="-16000" dirty="0" err="1"/>
              <a:t>f</a:t>
            </a:r>
            <a:r>
              <a:rPr lang="zh-CN" altLang="en-US" sz="2400" dirty="0"/>
              <a:t>为</a:t>
            </a:r>
            <a:r>
              <a:rPr lang="en-US" altLang="zh-CN" sz="2400" dirty="0"/>
              <a:t>S</a:t>
            </a:r>
            <a:r>
              <a:rPr lang="zh-CN" altLang="en-US" sz="2400" dirty="0"/>
              <a:t>中访问的每个</a:t>
            </a:r>
            <a:r>
              <a:rPr lang="en-US" altLang="zh-CN" sz="2400" dirty="0"/>
              <a:t>Q</a:t>
            </a:r>
            <a:r>
              <a:rPr lang="zh-CN" altLang="en-US" sz="2400" dirty="0"/>
              <a:t>执行</a:t>
            </a:r>
            <a:r>
              <a:rPr lang="en-US" altLang="zh-CN" sz="2400" dirty="0"/>
              <a:t>read(Q)</a:t>
            </a:r>
            <a:r>
              <a:rPr lang="zh-CN" altLang="en-US" sz="2400" dirty="0"/>
              <a:t>操作</a:t>
            </a:r>
          </a:p>
        </p:txBody>
      </p:sp>
      <p:grpSp>
        <p:nvGrpSpPr>
          <p:cNvPr id="205830" name="Group 4"/>
          <p:cNvGrpSpPr>
            <a:grpSpLocks/>
          </p:cNvGrpSpPr>
          <p:nvPr/>
        </p:nvGrpSpPr>
        <p:grpSpPr bwMode="auto">
          <a:xfrm>
            <a:off x="304800" y="4868863"/>
            <a:ext cx="8839200" cy="1587500"/>
            <a:chOff x="144" y="2749"/>
            <a:chExt cx="5568" cy="1000"/>
          </a:xfrm>
        </p:grpSpPr>
        <p:graphicFrame>
          <p:nvGraphicFramePr>
            <p:cNvPr id="205831" name="Object 5"/>
            <p:cNvGraphicFramePr>
              <a:graphicFrameLocks noChangeAspect="1"/>
            </p:cNvGraphicFramePr>
            <p:nvPr/>
          </p:nvGraphicFramePr>
          <p:xfrm>
            <a:off x="4992" y="2928"/>
            <a:ext cx="288" cy="217"/>
          </p:xfrm>
          <a:graphic>
            <a:graphicData uri="http://schemas.openxmlformats.org/presentationml/2006/ole">
              <mc:AlternateContent xmlns:mc="http://schemas.openxmlformats.org/markup-compatibility/2006">
                <mc:Choice xmlns:v="urn:schemas-microsoft-com:vml" Requires="v">
                  <p:oleObj r:id="rId2" imgW="431613" imgH="279279" progId="Equation.3">
                    <p:embed/>
                  </p:oleObj>
                </mc:Choice>
                <mc:Fallback>
                  <p:oleObj r:id="rId2" imgW="431613" imgH="279279" progId="Equation.3">
                    <p:embed/>
                    <p:pic>
                      <p:nvPicPr>
                        <p:cNvPr id="20583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 y="2928"/>
                          <a:ext cx="28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832" name="Rectangle 6"/>
            <p:cNvSpPr>
              <a:spLocks noChangeArrowheads="1"/>
            </p:cNvSpPr>
            <p:nvPr/>
          </p:nvSpPr>
          <p:spPr bwMode="auto">
            <a:xfrm>
              <a:off x="144" y="2749"/>
              <a:ext cx="5568"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spcBef>
                  <a:spcPct val="50000"/>
                </a:spcBef>
                <a:buClr>
                  <a:schemeClr val="hlink"/>
                </a:buClr>
                <a:buSzPct val="55000"/>
                <a:buFontTx/>
                <a:buNone/>
              </a:pPr>
              <a:r>
                <a:rPr lang="zh-CN" altLang="zh-CN" dirty="0">
                  <a:latin typeface="Tahoma" panose="020B0604030504040204" pitchFamily="34" charset="0"/>
                  <a:ea typeface="仿宋_GB2312" pitchFamily="49" charset="-122"/>
                </a:rPr>
                <a:t>①</a:t>
              </a:r>
              <a:r>
                <a:rPr lang="zh-CN" altLang="en-US" dirty="0">
                  <a:latin typeface="Tahoma" panose="020B0604030504040204" pitchFamily="34" charset="0"/>
                </a:rPr>
                <a:t>如果</a:t>
              </a:r>
              <a:r>
                <a:rPr lang="en-US" altLang="zh-CN" dirty="0" err="1">
                  <a:latin typeface="Tahoma" panose="020B0604030504040204" pitchFamily="34" charset="0"/>
                </a:rPr>
                <a:t>T</a:t>
              </a:r>
              <a:r>
                <a:rPr lang="en-US" altLang="zh-CN" baseline="-16000" dirty="0" err="1">
                  <a:latin typeface="Tahoma" panose="020B0604030504040204" pitchFamily="34" charset="0"/>
                </a:rPr>
                <a:t>j</a:t>
              </a:r>
              <a:r>
                <a:rPr lang="zh-CN" altLang="en-US" dirty="0">
                  <a:latin typeface="Tahoma" panose="020B0604030504040204" pitchFamily="34" charset="0"/>
                </a:rPr>
                <a:t>读取</a:t>
              </a:r>
              <a:r>
                <a:rPr lang="en-US" altLang="zh-CN" dirty="0" err="1">
                  <a:latin typeface="Tahoma" panose="020B0604030504040204" pitchFamily="34" charset="0"/>
                </a:rPr>
                <a:t>T</a:t>
              </a:r>
              <a:r>
                <a:rPr lang="en-US" altLang="zh-CN" baseline="-16000" dirty="0" err="1">
                  <a:latin typeface="Tahoma" panose="020B0604030504040204" pitchFamily="34" charset="0"/>
                </a:rPr>
                <a:t>i</a:t>
              </a:r>
              <a:r>
                <a:rPr lang="zh-CN" altLang="en-US" dirty="0">
                  <a:latin typeface="Tahoma" panose="020B0604030504040204" pitchFamily="34" charset="0"/>
                </a:rPr>
                <a:t>写入的数据项的值，则加入边</a:t>
              </a:r>
              <a:r>
                <a:rPr lang="en-US" altLang="zh-CN" dirty="0" err="1">
                  <a:latin typeface="Tahoma" panose="020B0604030504040204" pitchFamily="34" charset="0"/>
                </a:rPr>
                <a:t>T</a:t>
              </a:r>
              <a:r>
                <a:rPr lang="en-US" altLang="zh-CN" baseline="-16000" dirty="0" err="1">
                  <a:latin typeface="Tahoma" panose="020B0604030504040204" pitchFamily="34" charset="0"/>
                </a:rPr>
                <a:t>i</a:t>
              </a:r>
              <a:r>
                <a:rPr lang="en-US" altLang="zh-CN" baseline="-16000" dirty="0">
                  <a:latin typeface="Tahoma" panose="020B0604030504040204" pitchFamily="34" charset="0"/>
                </a:rPr>
                <a:t>        </a:t>
              </a:r>
              <a:r>
                <a:rPr lang="en-US" altLang="zh-CN" dirty="0" err="1">
                  <a:latin typeface="Tahoma" panose="020B0604030504040204" pitchFamily="34" charset="0"/>
                </a:rPr>
                <a:t>T</a:t>
              </a:r>
              <a:r>
                <a:rPr lang="en-US" altLang="zh-CN" baseline="-16000" dirty="0" err="1">
                  <a:latin typeface="Tahoma" panose="020B0604030504040204" pitchFamily="34" charset="0"/>
                </a:rPr>
                <a:t>j</a:t>
              </a:r>
              <a:endParaRPr lang="en-US" altLang="zh-CN" dirty="0">
                <a:latin typeface="Tahoma" panose="020B0604030504040204" pitchFamily="34" charset="0"/>
              </a:endParaRPr>
            </a:p>
            <a:p>
              <a:pPr lvl="1" eaLnBrk="1" hangingPunct="1">
                <a:spcBef>
                  <a:spcPct val="50000"/>
                </a:spcBef>
                <a:buClr>
                  <a:schemeClr val="hlink"/>
                </a:buClr>
                <a:buSzPct val="55000"/>
                <a:buFontTx/>
                <a:buNone/>
              </a:pPr>
              <a:r>
                <a:rPr lang="en-US" altLang="zh-CN" dirty="0">
                  <a:latin typeface="Tahoma" panose="020B0604030504040204" pitchFamily="34" charset="0"/>
                  <a:ea typeface="仿宋_GB2312" pitchFamily="49" charset="-122"/>
                </a:rPr>
                <a:t>②</a:t>
              </a:r>
              <a:r>
                <a:rPr lang="zh-CN" altLang="en-US" dirty="0">
                  <a:latin typeface="Tahoma" panose="020B0604030504040204" pitchFamily="34" charset="0"/>
                </a:rPr>
                <a:t>删除所有关联无用事务的边。如果在优先图中不存在从</a:t>
              </a:r>
              <a:r>
                <a:rPr lang="en-US" altLang="zh-CN" dirty="0" err="1">
                  <a:latin typeface="Tahoma" panose="020B0604030504040204" pitchFamily="34" charset="0"/>
                </a:rPr>
                <a:t>T</a:t>
              </a:r>
              <a:r>
                <a:rPr lang="en-US" altLang="zh-CN" baseline="-16000" dirty="0" err="1">
                  <a:latin typeface="Tahoma" panose="020B0604030504040204" pitchFamily="34" charset="0"/>
                </a:rPr>
                <a:t>i</a:t>
              </a:r>
              <a:r>
                <a:rPr lang="zh-CN" altLang="en-US" dirty="0">
                  <a:latin typeface="Tahoma" panose="020B0604030504040204" pitchFamily="34" charset="0"/>
                </a:rPr>
                <a:t>到</a:t>
              </a:r>
              <a:r>
                <a:rPr lang="en-US" altLang="zh-CN" dirty="0" err="1">
                  <a:latin typeface="Tahoma" panose="020B0604030504040204" pitchFamily="34" charset="0"/>
                </a:rPr>
                <a:t>T</a:t>
              </a:r>
              <a:r>
                <a:rPr lang="en-US" altLang="zh-CN" baseline="-16000" dirty="0" err="1">
                  <a:latin typeface="Tahoma" panose="020B0604030504040204" pitchFamily="34" charset="0"/>
                </a:rPr>
                <a:t>f</a:t>
              </a:r>
              <a:r>
                <a:rPr lang="zh-CN" altLang="en-US" dirty="0">
                  <a:latin typeface="Tahoma" panose="020B0604030504040204" pitchFamily="34" charset="0"/>
                </a:rPr>
                <a:t>的通路，则</a:t>
              </a:r>
              <a:r>
                <a:rPr lang="en-US" altLang="zh-CN" dirty="0" err="1">
                  <a:latin typeface="Tahoma" panose="020B0604030504040204" pitchFamily="34" charset="0"/>
                </a:rPr>
                <a:t>T</a:t>
              </a:r>
              <a:r>
                <a:rPr lang="en-US" altLang="zh-CN" baseline="-16000" dirty="0" err="1">
                  <a:latin typeface="Tahoma" panose="020B0604030504040204" pitchFamily="34" charset="0"/>
                </a:rPr>
                <a:t>i</a:t>
              </a:r>
              <a:r>
                <a:rPr lang="zh-CN" altLang="en-US" dirty="0">
                  <a:latin typeface="Tahoma" panose="020B0604030504040204" pitchFamily="34" charset="0"/>
                </a:rPr>
                <a:t>是无用事务</a:t>
              </a:r>
              <a:endParaRPr lang="zh-CN" altLang="en-US" dirty="0">
                <a:solidFill>
                  <a:schemeClr val="tx1"/>
                </a:solidFill>
                <a:latin typeface="Tahoma" panose="020B0604030504040204" pitchFamily="34" charset="0"/>
              </a:endParaRPr>
            </a:p>
          </p:txBody>
        </p:sp>
      </p:grpSp>
    </p:spTree>
    <p:extLst>
      <p:ext uri="{BB962C8B-B14F-4D97-AF65-F5344CB8AC3E}">
        <p14:creationId xmlns:p14="http://schemas.microsoft.com/office/powerpoint/2010/main" val="957785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9FECFCF-02E5-4FC8-B5AB-3B1F181B0342}" type="slidenum">
              <a:rPr kumimoji="0" lang="zh-CN" altLang="en-US" sz="2400">
                <a:solidFill>
                  <a:schemeClr val="accent2"/>
                </a:solidFill>
                <a:latin typeface="Times New Roman" panose="02020603050405020304" pitchFamily="18" charset="0"/>
              </a:rPr>
              <a:pPr>
                <a:spcBef>
                  <a:spcPct val="0"/>
                </a:spcBef>
                <a:buClrTx/>
                <a:buSzTx/>
                <a:buFontTx/>
                <a:buNone/>
              </a:pPr>
              <a:t>89</a:t>
            </a:fld>
            <a:endParaRPr kumimoji="0" lang="zh-CN" altLang="en-US" sz="2400">
              <a:solidFill>
                <a:schemeClr val="accent2"/>
              </a:solidFill>
              <a:latin typeface="Times New Roman" panose="02020603050405020304" pitchFamily="18" charset="0"/>
            </a:endParaRPr>
          </a:p>
        </p:txBody>
      </p:sp>
      <p:sp>
        <p:nvSpPr>
          <p:cNvPr id="1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6852"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sp>
        <p:nvSpPr>
          <p:cNvPr id="206853" name="Rectangle 3"/>
          <p:cNvSpPr>
            <a:spLocks noChangeArrowheads="1"/>
          </p:cNvSpPr>
          <p:nvPr/>
        </p:nvSpPr>
        <p:spPr bwMode="auto">
          <a:xfrm>
            <a:off x="609600" y="1219200"/>
            <a:ext cx="838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125000"/>
              </a:lnSpc>
              <a:spcBef>
                <a:spcPct val="0"/>
              </a:spcBef>
              <a:buClrTx/>
              <a:buSzTx/>
              <a:buFontTx/>
              <a:buNone/>
            </a:pPr>
            <a:r>
              <a:rPr lang="zh-CN" altLang="en-US" sz="2800">
                <a:latin typeface="华文新魏" panose="02010800040101010101" pitchFamily="2" charset="-122"/>
              </a:rPr>
              <a:t>③对于每个数据项</a:t>
            </a:r>
            <a:r>
              <a:rPr lang="en-US" altLang="zh-CN" sz="2800">
                <a:latin typeface="华文新魏" panose="02010800040101010101" pitchFamily="2" charset="-122"/>
              </a:rPr>
              <a:t>Q，</a:t>
            </a:r>
            <a:r>
              <a:rPr lang="zh-CN" altLang="en-US" sz="2800">
                <a:latin typeface="华文新魏" panose="02010800040101010101" pitchFamily="2" charset="-122"/>
              </a:rPr>
              <a:t>如果</a:t>
            </a:r>
            <a:r>
              <a:rPr lang="en-US" altLang="zh-CN" sz="2800">
                <a:latin typeface="华文新魏" panose="02010800040101010101" pitchFamily="2" charset="-122"/>
              </a:rPr>
              <a:t>T</a:t>
            </a:r>
            <a:r>
              <a:rPr lang="en-US" altLang="zh-CN" sz="2800" baseline="-16000">
                <a:latin typeface="华文新魏" panose="02010800040101010101" pitchFamily="2" charset="-122"/>
              </a:rPr>
              <a:t>j</a:t>
            </a:r>
            <a:r>
              <a:rPr lang="zh-CN" altLang="en-US" sz="2800">
                <a:latin typeface="华文新魏" panose="02010800040101010101" pitchFamily="2" charset="-122"/>
              </a:rPr>
              <a:t>读取</a:t>
            </a:r>
            <a:r>
              <a:rPr lang="en-US" altLang="zh-CN" sz="2800">
                <a:latin typeface="华文新魏" panose="02010800040101010101" pitchFamily="2" charset="-122"/>
              </a:rPr>
              <a:t>T</a:t>
            </a:r>
            <a:r>
              <a:rPr lang="en-US" altLang="zh-CN" sz="2800" baseline="-16000">
                <a:latin typeface="华文新魏" panose="02010800040101010101" pitchFamily="2" charset="-122"/>
              </a:rPr>
              <a:t>i</a:t>
            </a:r>
            <a:r>
              <a:rPr lang="zh-CN" altLang="en-US" sz="2800">
                <a:latin typeface="华文新魏" panose="02010800040101010101" pitchFamily="2" charset="-122"/>
              </a:rPr>
              <a:t>写入的</a:t>
            </a:r>
            <a:r>
              <a:rPr lang="en-US" altLang="zh-CN" sz="2800">
                <a:latin typeface="华文新魏" panose="02010800040101010101" pitchFamily="2" charset="-122"/>
              </a:rPr>
              <a:t>Q</a:t>
            </a:r>
            <a:r>
              <a:rPr lang="zh-CN" altLang="en-US" sz="2800">
                <a:latin typeface="华文新魏" panose="02010800040101010101" pitchFamily="2" charset="-122"/>
              </a:rPr>
              <a:t>值， </a:t>
            </a:r>
            <a:r>
              <a:rPr lang="en-US" altLang="zh-CN" sz="2800">
                <a:latin typeface="华文新魏" panose="02010800040101010101" pitchFamily="2" charset="-122"/>
              </a:rPr>
              <a:t>T</a:t>
            </a:r>
            <a:r>
              <a:rPr lang="en-US" altLang="zh-CN" sz="2800" baseline="-16000">
                <a:latin typeface="华文新魏" panose="02010800040101010101" pitchFamily="2" charset="-122"/>
              </a:rPr>
              <a:t>k</a:t>
            </a:r>
            <a:r>
              <a:rPr lang="zh-CN" altLang="en-US" sz="2800">
                <a:latin typeface="华文新魏" panose="02010800040101010101" pitchFamily="2" charset="-122"/>
              </a:rPr>
              <a:t>执行</a:t>
            </a:r>
            <a:r>
              <a:rPr lang="en-US" altLang="zh-CN" sz="2800">
                <a:latin typeface="华文新魏" panose="02010800040101010101" pitchFamily="2" charset="-122"/>
              </a:rPr>
              <a:t>write (Q)</a:t>
            </a:r>
            <a:r>
              <a:rPr lang="zh-CN" altLang="en-US" sz="2800">
                <a:latin typeface="华文新魏" panose="02010800040101010101" pitchFamily="2" charset="-122"/>
              </a:rPr>
              <a:t>操作且</a:t>
            </a:r>
            <a:r>
              <a:rPr lang="en-US" altLang="zh-CN" sz="2800">
                <a:latin typeface="华文新魏" panose="02010800040101010101" pitchFamily="2" charset="-122"/>
              </a:rPr>
              <a:t>T</a:t>
            </a:r>
            <a:r>
              <a:rPr lang="en-US" altLang="zh-CN" sz="2800" baseline="-16000">
                <a:latin typeface="华文新魏" panose="02010800040101010101" pitchFamily="2" charset="-122"/>
              </a:rPr>
              <a:t>k</a:t>
            </a:r>
            <a:r>
              <a:rPr lang="en-US" altLang="zh-CN" sz="2800">
                <a:latin typeface="华文新魏" panose="02010800040101010101" pitchFamily="2" charset="-122"/>
              </a:rPr>
              <a:t>≠T</a:t>
            </a:r>
            <a:r>
              <a:rPr lang="en-US" altLang="zh-CN" sz="2800" baseline="-16000">
                <a:latin typeface="华文新魏" panose="02010800040101010101" pitchFamily="2" charset="-122"/>
              </a:rPr>
              <a:t>b</a:t>
            </a:r>
            <a:r>
              <a:rPr lang="en-US" altLang="zh-CN" sz="2800">
                <a:latin typeface="华文新魏" panose="02010800040101010101" pitchFamily="2" charset="-122"/>
              </a:rPr>
              <a:t> ，</a:t>
            </a:r>
            <a:r>
              <a:rPr lang="zh-CN" altLang="en-US" sz="2800">
                <a:latin typeface="华文新魏" panose="02010800040101010101" pitchFamily="2" charset="-122"/>
              </a:rPr>
              <a:t>则：</a:t>
            </a:r>
          </a:p>
        </p:txBody>
      </p:sp>
      <p:grpSp>
        <p:nvGrpSpPr>
          <p:cNvPr id="206854" name="Group 4"/>
          <p:cNvGrpSpPr>
            <a:grpSpLocks/>
          </p:cNvGrpSpPr>
          <p:nvPr/>
        </p:nvGrpSpPr>
        <p:grpSpPr bwMode="auto">
          <a:xfrm>
            <a:off x="323850" y="2565400"/>
            <a:ext cx="8534400" cy="3509963"/>
            <a:chOff x="240" y="1696"/>
            <a:chExt cx="5376" cy="2211"/>
          </a:xfrm>
        </p:grpSpPr>
        <p:sp>
          <p:nvSpPr>
            <p:cNvPr id="206855" name="Rectangle 5"/>
            <p:cNvSpPr>
              <a:spLocks noChangeArrowheads="1"/>
            </p:cNvSpPr>
            <p:nvPr/>
          </p:nvSpPr>
          <p:spPr bwMode="auto">
            <a:xfrm>
              <a:off x="240" y="1696"/>
              <a:ext cx="5376" cy="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2" eaLnBrk="1" hangingPunct="1">
                <a:spcBef>
                  <a:spcPct val="50000"/>
                </a:spcBef>
                <a:buSzPct val="50000"/>
                <a:buFontTx/>
                <a:buNone/>
              </a:pPr>
              <a:r>
                <a:rPr lang="en-US" altLang="zh-CN" sz="2800" dirty="0">
                  <a:latin typeface="Tahoma" panose="020B0604030504040204" pitchFamily="34" charset="0"/>
                  <a:ea typeface="仿宋_GB2312" pitchFamily="49" charset="-122"/>
                </a:rPr>
                <a:t>a.</a:t>
              </a:r>
              <a:r>
                <a:rPr lang="zh-CN" altLang="en-US" sz="2800" dirty="0">
                  <a:latin typeface="Tahoma" panose="020B0604030504040204" pitchFamily="34" charset="0"/>
                </a:rPr>
                <a:t>如果</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i</a:t>
              </a:r>
              <a:r>
                <a:rPr lang="en-US" altLang="zh-CN" sz="2800" baseline="-16000" dirty="0">
                  <a:latin typeface="Tahoma" panose="020B0604030504040204" pitchFamily="34" charset="0"/>
                </a:rPr>
                <a:t> </a:t>
              </a:r>
              <a:r>
                <a:rPr lang="en-US" altLang="zh-CN" sz="2800" dirty="0">
                  <a:latin typeface="Tahoma" panose="020B0604030504040204" pitchFamily="34" charset="0"/>
                  <a:ea typeface="仿宋_GB2312" pitchFamily="49" charset="-122"/>
                </a:rPr>
                <a:t>= </a:t>
              </a:r>
              <a:r>
                <a:rPr lang="en-US" altLang="zh-CN" sz="2800" dirty="0">
                  <a:latin typeface="Tahoma" panose="020B0604030504040204" pitchFamily="34" charset="0"/>
                </a:rPr>
                <a:t>T</a:t>
              </a:r>
              <a:r>
                <a:rPr lang="en-US" altLang="zh-CN" sz="2800" baseline="-16000" dirty="0">
                  <a:latin typeface="Tahoma" panose="020B0604030504040204" pitchFamily="34" charset="0"/>
                </a:rPr>
                <a:t>b</a:t>
              </a:r>
              <a:r>
                <a:rPr lang="zh-CN" altLang="en-US" sz="2800" dirty="0">
                  <a:latin typeface="Tahoma" panose="020B0604030504040204" pitchFamily="34" charset="0"/>
                </a:rPr>
                <a:t>且</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j</a:t>
              </a:r>
              <a:r>
                <a:rPr lang="en-US" altLang="zh-CN" sz="2800" dirty="0" err="1">
                  <a:latin typeface="Tahoma" panose="020B0604030504040204" pitchFamily="34" charset="0"/>
                  <a:ea typeface="仿宋_GB2312" pitchFamily="49" charset="-122"/>
                </a:rPr>
                <a:t>≠</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f</a:t>
              </a:r>
              <a:r>
                <a:rPr lang="en-US" altLang="zh-CN" sz="2800" dirty="0">
                  <a:latin typeface="Tahoma" panose="020B0604030504040204" pitchFamily="34" charset="0"/>
                </a:rPr>
                <a:t>，</a:t>
              </a:r>
              <a:r>
                <a:rPr lang="zh-CN" altLang="en-US" sz="2800" dirty="0">
                  <a:latin typeface="Tahoma" panose="020B0604030504040204" pitchFamily="34" charset="0"/>
                </a:rPr>
                <a:t>则在带标记的优先图中插入边</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j</a:t>
              </a:r>
              <a:r>
                <a:rPr lang="en-US" altLang="zh-CN" sz="2800" baseline="-16000" dirty="0">
                  <a:latin typeface="Tahoma" panose="020B0604030504040204" pitchFamily="34" charset="0"/>
                </a:rPr>
                <a:t>        </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k</a:t>
              </a:r>
              <a:r>
                <a:rPr lang="en-US" altLang="zh-CN" sz="2800" dirty="0">
                  <a:latin typeface="Tahoma" panose="020B0604030504040204" pitchFamily="34" charset="0"/>
                </a:rPr>
                <a:t> </a:t>
              </a:r>
            </a:p>
            <a:p>
              <a:pPr lvl="2" eaLnBrk="1" hangingPunct="1">
                <a:spcBef>
                  <a:spcPct val="50000"/>
                </a:spcBef>
                <a:buSzPct val="50000"/>
                <a:buFontTx/>
                <a:buNone/>
              </a:pPr>
              <a:r>
                <a:rPr lang="en-US" altLang="zh-CN" sz="2800" dirty="0">
                  <a:latin typeface="Tahoma" panose="020B0604030504040204" pitchFamily="34" charset="0"/>
                  <a:ea typeface="仿宋_GB2312" pitchFamily="49" charset="-122"/>
                </a:rPr>
                <a:t>b.</a:t>
              </a:r>
              <a:r>
                <a:rPr lang="zh-CN" altLang="en-US" sz="2800" dirty="0">
                  <a:latin typeface="Tahoma" panose="020B0604030504040204" pitchFamily="34" charset="0"/>
                </a:rPr>
                <a:t>如果</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i</a:t>
              </a:r>
              <a:r>
                <a:rPr lang="en-US" altLang="zh-CN" sz="2800" dirty="0" err="1">
                  <a:latin typeface="Tahoma" panose="020B0604030504040204" pitchFamily="34" charset="0"/>
                  <a:ea typeface="仿宋_GB2312" pitchFamily="49" charset="-122"/>
                </a:rPr>
                <a:t>≠</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b</a:t>
              </a:r>
              <a:r>
                <a:rPr lang="zh-CN" altLang="en-US" sz="2800" dirty="0">
                  <a:latin typeface="Tahoma" panose="020B0604030504040204" pitchFamily="34" charset="0"/>
                </a:rPr>
                <a:t>且</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j</a:t>
              </a:r>
              <a:r>
                <a:rPr lang="en-US" altLang="zh-CN" sz="2800" baseline="-16000" dirty="0">
                  <a:latin typeface="Tahoma" panose="020B0604030504040204" pitchFamily="34" charset="0"/>
                </a:rPr>
                <a:t> </a:t>
              </a:r>
              <a:r>
                <a:rPr lang="en-US" altLang="zh-CN" sz="2800" dirty="0">
                  <a:latin typeface="Tahoma" panose="020B0604030504040204" pitchFamily="34" charset="0"/>
                  <a:ea typeface="仿宋_GB2312" pitchFamily="49" charset="-122"/>
                </a:rPr>
                <a:t>=</a:t>
              </a:r>
              <a:r>
                <a:rPr lang="en-US" altLang="zh-CN" sz="2800" baseline="-16000" dirty="0">
                  <a:latin typeface="Tahoma" panose="020B0604030504040204" pitchFamily="34" charset="0"/>
                </a:rPr>
                <a:t> </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f</a:t>
              </a:r>
              <a:r>
                <a:rPr lang="en-US" altLang="zh-CN" sz="2800" dirty="0">
                  <a:latin typeface="Tahoma" panose="020B0604030504040204" pitchFamily="34" charset="0"/>
                </a:rPr>
                <a:t>，</a:t>
              </a:r>
              <a:r>
                <a:rPr lang="zh-CN" altLang="en-US" sz="2800" dirty="0">
                  <a:latin typeface="Tahoma" panose="020B0604030504040204" pitchFamily="34" charset="0"/>
                </a:rPr>
                <a:t>则在带标记的优先图中插入边</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k</a:t>
              </a:r>
              <a:r>
                <a:rPr lang="en-US" altLang="zh-CN" sz="2800" baseline="-16000" dirty="0">
                  <a:latin typeface="Tahoma" panose="020B0604030504040204" pitchFamily="34" charset="0"/>
                </a:rPr>
                <a:t>        </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i</a:t>
              </a:r>
              <a:r>
                <a:rPr lang="en-US" altLang="zh-CN" sz="2800" dirty="0">
                  <a:latin typeface="Tahoma" panose="020B0604030504040204" pitchFamily="34" charset="0"/>
                </a:rPr>
                <a:t> </a:t>
              </a:r>
            </a:p>
            <a:p>
              <a:pPr lvl="2" eaLnBrk="1" hangingPunct="1">
                <a:spcBef>
                  <a:spcPct val="50000"/>
                </a:spcBef>
                <a:buSzPct val="50000"/>
                <a:buFontTx/>
                <a:buNone/>
              </a:pPr>
              <a:r>
                <a:rPr lang="en-US" altLang="zh-CN" sz="2800" dirty="0">
                  <a:latin typeface="Tahoma" panose="020B0604030504040204" pitchFamily="34" charset="0"/>
                  <a:ea typeface="仿宋_GB2312" pitchFamily="49" charset="-122"/>
                </a:rPr>
                <a:t>c.</a:t>
              </a:r>
              <a:r>
                <a:rPr lang="zh-CN" altLang="en-US" sz="2800" dirty="0">
                  <a:latin typeface="Tahoma" panose="020B0604030504040204" pitchFamily="34" charset="0"/>
                </a:rPr>
                <a:t>如果</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i</a:t>
              </a:r>
              <a:r>
                <a:rPr lang="en-US" altLang="zh-CN" sz="2800" dirty="0" err="1">
                  <a:latin typeface="Tahoma" panose="020B0604030504040204" pitchFamily="34" charset="0"/>
                  <a:ea typeface="仿宋_GB2312" pitchFamily="49" charset="-122"/>
                </a:rPr>
                <a:t>≠</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b</a:t>
              </a:r>
              <a:r>
                <a:rPr lang="zh-CN" altLang="en-US" sz="2800" dirty="0">
                  <a:latin typeface="Tahoma" panose="020B0604030504040204" pitchFamily="34" charset="0"/>
                </a:rPr>
                <a:t>且</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j</a:t>
              </a:r>
              <a:r>
                <a:rPr lang="en-US" altLang="zh-CN" sz="2800" dirty="0" err="1">
                  <a:latin typeface="Tahoma" panose="020B0604030504040204" pitchFamily="34" charset="0"/>
                  <a:ea typeface="仿宋_GB2312" pitchFamily="49" charset="-122"/>
                </a:rPr>
                <a:t>≠</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f</a:t>
              </a:r>
              <a:r>
                <a:rPr lang="en-US" altLang="zh-CN" sz="2800" dirty="0">
                  <a:latin typeface="Tahoma" panose="020B0604030504040204" pitchFamily="34" charset="0"/>
                </a:rPr>
                <a:t>，</a:t>
              </a:r>
              <a:r>
                <a:rPr lang="zh-CN" altLang="en-US" sz="2800" dirty="0">
                  <a:latin typeface="Tahoma" panose="020B0604030504040204" pitchFamily="34" charset="0"/>
                </a:rPr>
                <a:t>则在带标记的优先图中插入边</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k</a:t>
              </a:r>
              <a:r>
                <a:rPr lang="en-US" altLang="zh-CN" sz="2800" baseline="-16000" dirty="0">
                  <a:latin typeface="Tahoma" panose="020B0604030504040204" pitchFamily="34" charset="0"/>
                </a:rPr>
                <a:t>        </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i</a:t>
              </a:r>
              <a:r>
                <a:rPr lang="zh-CN" altLang="en-US" sz="2800" dirty="0">
                  <a:latin typeface="Tahoma" panose="020B0604030504040204" pitchFamily="34" charset="0"/>
                </a:rPr>
                <a:t>与</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j</a:t>
              </a:r>
              <a:r>
                <a:rPr lang="en-US" altLang="zh-CN" sz="2800" baseline="-16000" dirty="0">
                  <a:latin typeface="Tahoma" panose="020B0604030504040204" pitchFamily="34" charset="0"/>
                </a:rPr>
                <a:t>        </a:t>
              </a:r>
              <a:r>
                <a:rPr lang="en-US" altLang="zh-CN" sz="2800" dirty="0" err="1">
                  <a:latin typeface="Tahoma" panose="020B0604030504040204" pitchFamily="34" charset="0"/>
                </a:rPr>
                <a:t>T</a:t>
              </a:r>
              <a:r>
                <a:rPr lang="en-US" altLang="zh-CN" sz="2800" baseline="-16000" dirty="0" err="1">
                  <a:latin typeface="Tahoma" panose="020B0604030504040204" pitchFamily="34" charset="0"/>
                </a:rPr>
                <a:t>k</a:t>
              </a:r>
              <a:r>
                <a:rPr lang="en-US" altLang="zh-CN" sz="2800" dirty="0">
                  <a:latin typeface="Tahoma" panose="020B0604030504040204" pitchFamily="34" charset="0"/>
                </a:rPr>
                <a:t> 。</a:t>
              </a:r>
              <a:r>
                <a:rPr lang="zh-CN" altLang="en-US" sz="2800" dirty="0">
                  <a:latin typeface="Tahoma" panose="020B0604030504040204" pitchFamily="34" charset="0"/>
                </a:rPr>
                <a:t>其中</a:t>
              </a:r>
              <a:r>
                <a:rPr lang="en-US" altLang="zh-CN" sz="2800" dirty="0">
                  <a:latin typeface="Tahoma" panose="020B0604030504040204" pitchFamily="34" charset="0"/>
                </a:rPr>
                <a:t>p</a:t>
              </a:r>
              <a:r>
                <a:rPr lang="zh-CN" altLang="en-US" sz="2800" dirty="0">
                  <a:latin typeface="Tahoma" panose="020B0604030504040204" pitchFamily="34" charset="0"/>
                </a:rPr>
                <a:t>是一个唯一的，在前面边的标记中未曾用过的大于0的整数</a:t>
              </a:r>
              <a:endParaRPr lang="zh-CN" altLang="en-US" dirty="0">
                <a:latin typeface="Tahoma" panose="020B0604030504040204" pitchFamily="34" charset="0"/>
              </a:endParaRPr>
            </a:p>
          </p:txBody>
        </p:sp>
        <p:graphicFrame>
          <p:nvGraphicFramePr>
            <p:cNvPr id="206856" name="Object 6"/>
            <p:cNvGraphicFramePr>
              <a:graphicFrameLocks noChangeAspect="1"/>
            </p:cNvGraphicFramePr>
            <p:nvPr/>
          </p:nvGraphicFramePr>
          <p:xfrm>
            <a:off x="1776" y="2064"/>
            <a:ext cx="288" cy="217"/>
          </p:xfrm>
          <a:graphic>
            <a:graphicData uri="http://schemas.openxmlformats.org/presentationml/2006/ole">
              <mc:AlternateContent xmlns:mc="http://schemas.openxmlformats.org/markup-compatibility/2006">
                <mc:Choice xmlns:v="urn:schemas-microsoft-com:vml" Requires="v">
                  <p:oleObj r:id="rId2" imgW="431613" imgH="279279" progId="Equation.3">
                    <p:embed/>
                  </p:oleObj>
                </mc:Choice>
                <mc:Fallback>
                  <p:oleObj r:id="rId2" imgW="431613" imgH="279279" progId="Equation.3">
                    <p:embed/>
                    <p:pic>
                      <p:nvPicPr>
                        <p:cNvPr id="20685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2064"/>
                          <a:ext cx="28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6857" name="Object 7"/>
            <p:cNvGraphicFramePr>
              <a:graphicFrameLocks noChangeAspect="1"/>
            </p:cNvGraphicFramePr>
            <p:nvPr/>
          </p:nvGraphicFramePr>
          <p:xfrm>
            <a:off x="1792" y="2736"/>
            <a:ext cx="288" cy="217"/>
          </p:xfrm>
          <a:graphic>
            <a:graphicData uri="http://schemas.openxmlformats.org/presentationml/2006/ole">
              <mc:AlternateContent xmlns:mc="http://schemas.openxmlformats.org/markup-compatibility/2006">
                <mc:Choice xmlns:v="urn:schemas-microsoft-com:vml" Requires="v">
                  <p:oleObj r:id="rId4" imgW="431613" imgH="279279" progId="Equation.3">
                    <p:embed/>
                  </p:oleObj>
                </mc:Choice>
                <mc:Fallback>
                  <p:oleObj r:id="rId4" imgW="431613" imgH="279279" progId="Equation.3">
                    <p:embed/>
                    <p:pic>
                      <p:nvPicPr>
                        <p:cNvPr id="20685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 y="2736"/>
                          <a:ext cx="28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6858" name="Object 8"/>
            <p:cNvGraphicFramePr>
              <a:graphicFrameLocks noChangeAspect="1"/>
            </p:cNvGraphicFramePr>
            <p:nvPr/>
          </p:nvGraphicFramePr>
          <p:xfrm>
            <a:off x="1555" y="3423"/>
            <a:ext cx="306" cy="217"/>
          </p:xfrm>
          <a:graphic>
            <a:graphicData uri="http://schemas.openxmlformats.org/presentationml/2006/ole">
              <mc:AlternateContent xmlns:mc="http://schemas.openxmlformats.org/markup-compatibility/2006">
                <mc:Choice xmlns:v="urn:schemas-microsoft-com:vml" Requires="v">
                  <p:oleObj r:id="rId5" imgW="457200" imgH="279400" progId="Equation.3">
                    <p:embed/>
                  </p:oleObj>
                </mc:Choice>
                <mc:Fallback>
                  <p:oleObj r:id="rId5" imgW="457200" imgH="279400" progId="Equation.3">
                    <p:embed/>
                    <p:pic>
                      <p:nvPicPr>
                        <p:cNvPr id="20685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 y="3423"/>
                          <a:ext cx="30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6859" name="Object 9"/>
            <p:cNvGraphicFramePr>
              <a:graphicFrameLocks noChangeAspect="1"/>
            </p:cNvGraphicFramePr>
            <p:nvPr/>
          </p:nvGraphicFramePr>
          <p:xfrm>
            <a:off x="2474" y="3407"/>
            <a:ext cx="306" cy="217"/>
          </p:xfrm>
          <a:graphic>
            <a:graphicData uri="http://schemas.openxmlformats.org/presentationml/2006/ole">
              <mc:AlternateContent xmlns:mc="http://schemas.openxmlformats.org/markup-compatibility/2006">
                <mc:Choice xmlns:v="urn:schemas-microsoft-com:vml" Requires="v">
                  <p:oleObj r:id="rId7" imgW="457200" imgH="279400" progId="Equation.3">
                    <p:embed/>
                  </p:oleObj>
                </mc:Choice>
                <mc:Fallback>
                  <p:oleObj r:id="rId7" imgW="457200" imgH="279400" progId="Equation.3">
                    <p:embed/>
                    <p:pic>
                      <p:nvPicPr>
                        <p:cNvPr id="20685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 y="3407"/>
                          <a:ext cx="30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76489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FBE3DBD-A12B-4205-9D95-D33CE7BDFBBD}"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1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80900" name="Rectangle 2"/>
          <p:cNvSpPr>
            <a:spLocks noGrp="1" noChangeArrowheads="1"/>
          </p:cNvSpPr>
          <p:nvPr>
            <p:ph type="title"/>
          </p:nvPr>
        </p:nvSpPr>
        <p:spPr/>
        <p:txBody>
          <a:bodyPr/>
          <a:lstStyle/>
          <a:p>
            <a:pPr eaLnBrk="1" hangingPunct="1"/>
            <a:r>
              <a:rPr lang="zh-CN" altLang="en-US"/>
              <a:t>锁</a:t>
            </a:r>
          </a:p>
        </p:txBody>
      </p:sp>
      <p:graphicFrame>
        <p:nvGraphicFramePr>
          <p:cNvPr id="80901" name="Object 4"/>
          <p:cNvGraphicFramePr>
            <a:graphicFrameLocks noChangeAspect="1"/>
          </p:cNvGraphicFramePr>
          <p:nvPr>
            <p:extLst>
              <p:ext uri="{D42A27DB-BD31-4B8C-83A1-F6EECF244321}">
                <p14:modId xmlns:p14="http://schemas.microsoft.com/office/powerpoint/2010/main" val="464933604"/>
              </p:ext>
            </p:extLst>
          </p:nvPr>
        </p:nvGraphicFramePr>
        <p:xfrm>
          <a:off x="1981200" y="1447800"/>
          <a:ext cx="5031544" cy="5029200"/>
        </p:xfrm>
        <a:graphic>
          <a:graphicData uri="http://schemas.openxmlformats.org/presentationml/2006/ole">
            <mc:AlternateContent xmlns:mc="http://schemas.openxmlformats.org/markup-compatibility/2006">
              <mc:Choice xmlns:v="urn:schemas-microsoft-com:vml" Requires="v">
                <p:oleObj name="工作表" r:id="rId3" imgW="2560335" imgH="3711047" progId="Excel.Sheet.8">
                  <p:embed/>
                </p:oleObj>
              </mc:Choice>
              <mc:Fallback>
                <p:oleObj name="工作表" r:id="rId3" imgW="2560335" imgH="3711047" progId="Excel.Sheet.8">
                  <p:embed/>
                  <p:pic>
                    <p:nvPicPr>
                      <p:cNvPr id="0" name="Object 4"/>
                      <p:cNvPicPr>
                        <a:picLocks noChangeAspect="1" noChangeArrowheads="1"/>
                      </p:cNvPicPr>
                      <p:nvPr/>
                    </p:nvPicPr>
                    <p:blipFill>
                      <a:blip r:embed="rId4"/>
                      <a:srcRect/>
                      <a:stretch>
                        <a:fillRect/>
                      </a:stretch>
                    </p:blipFill>
                    <p:spPr bwMode="auto">
                      <a:xfrm>
                        <a:off x="1981200" y="1447800"/>
                        <a:ext cx="5031544" cy="5029200"/>
                      </a:xfrm>
                      <a:prstGeom prst="rect">
                        <a:avLst/>
                      </a:prstGeom>
                      <a:noFill/>
                      <a:ln>
                        <a:noFill/>
                      </a:ln>
                    </p:spPr>
                  </p:pic>
                </p:oleObj>
              </mc:Fallback>
            </mc:AlternateContent>
          </a:graphicData>
        </a:graphic>
      </p:graphicFrame>
      <p:sp>
        <p:nvSpPr>
          <p:cNvPr id="80902" name="AutoShape 5"/>
          <p:cNvSpPr>
            <a:spLocks noChangeArrowheads="1"/>
          </p:cNvSpPr>
          <p:nvPr/>
        </p:nvSpPr>
        <p:spPr bwMode="auto">
          <a:xfrm>
            <a:off x="4724400" y="152400"/>
            <a:ext cx="1828800" cy="963613"/>
          </a:xfrm>
          <a:prstGeom prst="wedgeRoundRectCallout">
            <a:avLst>
              <a:gd name="adj1" fmla="val -109783"/>
              <a:gd name="adj2" fmla="val 83813"/>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A=1000</a:t>
            </a:r>
            <a:r>
              <a:rPr lang="zh-CN" altLang="en-US" sz="2400" dirty="0">
                <a:latin typeface="华文新魏" panose="02010800040101010101" pitchFamily="2" charset="-122"/>
              </a:rPr>
              <a:t>元</a:t>
            </a:r>
          </a:p>
          <a:p>
            <a:pPr algn="ctr" eaLnBrk="1" hangingPunct="1">
              <a:spcBef>
                <a:spcPct val="50000"/>
              </a:spcBef>
              <a:buClrTx/>
              <a:buSzTx/>
              <a:buFontTx/>
              <a:buNone/>
            </a:pPr>
            <a:r>
              <a:rPr lang="en-US" altLang="zh-CN" sz="2400" dirty="0">
                <a:latin typeface="华文新魏" panose="02010800040101010101" pitchFamily="2" charset="-122"/>
              </a:rPr>
              <a:t>B=2000</a:t>
            </a:r>
            <a:r>
              <a:rPr lang="zh-CN" altLang="en-US" sz="2400" dirty="0">
                <a:latin typeface="华文新魏" panose="02010800040101010101" pitchFamily="2" charset="-122"/>
              </a:rPr>
              <a:t>元</a:t>
            </a:r>
          </a:p>
        </p:txBody>
      </p:sp>
      <p:sp>
        <p:nvSpPr>
          <p:cNvPr id="80903" name="AutoShape 7"/>
          <p:cNvSpPr>
            <a:spLocks noChangeArrowheads="1"/>
          </p:cNvSpPr>
          <p:nvPr/>
        </p:nvSpPr>
        <p:spPr bwMode="auto">
          <a:xfrm>
            <a:off x="4343400" y="1844824"/>
            <a:ext cx="1828800" cy="871389"/>
          </a:xfrm>
          <a:prstGeom prst="wedgeRoundRectCallout">
            <a:avLst>
              <a:gd name="adj1" fmla="val -101851"/>
              <a:gd name="adj2" fmla="val 80900"/>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A=1000</a:t>
            </a:r>
            <a:r>
              <a:rPr lang="zh-CN" altLang="en-US" sz="2400" dirty="0">
                <a:latin typeface="华文新魏" panose="02010800040101010101" pitchFamily="2" charset="-122"/>
              </a:rPr>
              <a:t>元</a:t>
            </a:r>
          </a:p>
          <a:p>
            <a:pPr algn="ctr" eaLnBrk="1" hangingPunct="1">
              <a:spcBef>
                <a:spcPct val="50000"/>
              </a:spcBef>
              <a:buClrTx/>
              <a:buSzTx/>
              <a:buFontTx/>
              <a:buNone/>
            </a:pPr>
            <a:r>
              <a:rPr lang="en-US" altLang="zh-CN" sz="2400" dirty="0">
                <a:latin typeface="华文新魏" panose="02010800040101010101" pitchFamily="2" charset="-122"/>
              </a:rPr>
              <a:t>B=1950</a:t>
            </a:r>
            <a:r>
              <a:rPr lang="zh-CN" altLang="en-US" sz="2400" dirty="0">
                <a:latin typeface="华文新魏" panose="02010800040101010101" pitchFamily="2" charset="-122"/>
              </a:rPr>
              <a:t>元</a:t>
            </a:r>
          </a:p>
        </p:txBody>
      </p:sp>
      <p:sp>
        <p:nvSpPr>
          <p:cNvPr id="80904" name="AutoShape 8"/>
          <p:cNvSpPr>
            <a:spLocks noChangeArrowheads="1"/>
          </p:cNvSpPr>
          <p:nvPr/>
        </p:nvSpPr>
        <p:spPr bwMode="auto">
          <a:xfrm>
            <a:off x="2286000" y="3717032"/>
            <a:ext cx="1828800" cy="904181"/>
          </a:xfrm>
          <a:prstGeom prst="wedgeRoundRectCallout">
            <a:avLst>
              <a:gd name="adj1" fmla="val 77574"/>
              <a:gd name="adj2" fmla="val 83454"/>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A=1000</a:t>
            </a:r>
            <a:r>
              <a:rPr lang="zh-CN" altLang="en-US" sz="2400" dirty="0">
                <a:latin typeface="华文新魏" panose="02010800040101010101" pitchFamily="2" charset="-122"/>
              </a:rPr>
              <a:t>元</a:t>
            </a:r>
          </a:p>
          <a:p>
            <a:pPr algn="ctr" eaLnBrk="1" hangingPunct="1">
              <a:spcBef>
                <a:spcPct val="50000"/>
              </a:spcBef>
              <a:buClrTx/>
              <a:buSzTx/>
              <a:buFontTx/>
              <a:buNone/>
            </a:pPr>
            <a:r>
              <a:rPr lang="en-US" altLang="zh-CN" sz="2400" dirty="0">
                <a:latin typeface="华文新魏" panose="02010800040101010101" pitchFamily="2" charset="-122"/>
              </a:rPr>
              <a:t>B=1950</a:t>
            </a:r>
            <a:r>
              <a:rPr lang="zh-CN" altLang="en-US" sz="2400" dirty="0">
                <a:latin typeface="华文新魏" panose="02010800040101010101" pitchFamily="2" charset="-122"/>
              </a:rPr>
              <a:t>元</a:t>
            </a:r>
          </a:p>
        </p:txBody>
      </p:sp>
      <p:sp>
        <p:nvSpPr>
          <p:cNvPr id="80905" name="AutoShape 9"/>
          <p:cNvSpPr>
            <a:spLocks noChangeArrowheads="1"/>
          </p:cNvSpPr>
          <p:nvPr/>
        </p:nvSpPr>
        <p:spPr bwMode="auto">
          <a:xfrm>
            <a:off x="4724400" y="5431548"/>
            <a:ext cx="1828800" cy="866066"/>
          </a:xfrm>
          <a:prstGeom prst="wedgeRoundRectCallout">
            <a:avLst>
              <a:gd name="adj1" fmla="val -126130"/>
              <a:gd name="adj2" fmla="val 69870"/>
              <a:gd name="adj3" fmla="val 16667"/>
            </a:avLst>
          </a:prstGeom>
          <a:solidFill>
            <a:srgbClr val="FFCC00"/>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A=1050</a:t>
            </a:r>
            <a:r>
              <a:rPr lang="zh-CN" altLang="en-US" sz="2400" dirty="0">
                <a:latin typeface="华文新魏" panose="02010800040101010101" pitchFamily="2" charset="-122"/>
              </a:rPr>
              <a:t>元</a:t>
            </a:r>
          </a:p>
          <a:p>
            <a:pPr algn="ctr" eaLnBrk="1" hangingPunct="1">
              <a:spcBef>
                <a:spcPct val="50000"/>
              </a:spcBef>
              <a:buClrTx/>
              <a:buSzTx/>
              <a:buFontTx/>
              <a:buNone/>
            </a:pPr>
            <a:r>
              <a:rPr lang="en-US" altLang="zh-CN" sz="2400" dirty="0">
                <a:latin typeface="华文新魏" panose="02010800040101010101" pitchFamily="2" charset="-122"/>
              </a:rPr>
              <a:t>B=1950</a:t>
            </a:r>
            <a:r>
              <a:rPr lang="zh-CN" altLang="en-US" sz="2400" dirty="0">
                <a:latin typeface="华文新魏" panose="02010800040101010101" pitchFamily="2" charset="-122"/>
              </a:rPr>
              <a:t>元</a:t>
            </a:r>
          </a:p>
        </p:txBody>
      </p:sp>
      <p:grpSp>
        <p:nvGrpSpPr>
          <p:cNvPr id="2" name="Group 10"/>
          <p:cNvGrpSpPr>
            <a:grpSpLocks/>
          </p:cNvGrpSpPr>
          <p:nvPr/>
        </p:nvGrpSpPr>
        <p:grpSpPr bwMode="auto">
          <a:xfrm>
            <a:off x="7451725" y="2636838"/>
            <a:ext cx="1447800" cy="3028949"/>
            <a:chOff x="4695" y="1872"/>
            <a:chExt cx="912" cy="1908"/>
          </a:xfrm>
        </p:grpSpPr>
        <p:pic>
          <p:nvPicPr>
            <p:cNvPr id="80907" name="Picture 11"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8" name="Text Box 12"/>
            <p:cNvSpPr txBox="1">
              <a:spLocks noChangeArrowheads="1"/>
            </p:cNvSpPr>
            <p:nvPr/>
          </p:nvSpPr>
          <p:spPr bwMode="auto">
            <a:xfrm>
              <a:off x="4695" y="3024"/>
              <a:ext cx="91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Pct val="60000"/>
                <a:buFontTx/>
                <a:buNone/>
              </a:pPr>
              <a:r>
                <a:rPr lang="zh-CN" altLang="en-US" sz="2400" i="1" dirty="0">
                  <a:solidFill>
                    <a:srgbClr val="FF0000"/>
                  </a:solidFill>
                  <a:latin typeface="+mn-ea"/>
                  <a:ea typeface="+mn-ea"/>
                </a:rPr>
                <a:t>加锁了，</a:t>
              </a:r>
              <a:r>
                <a:rPr lang="en-US" altLang="zh-CN" sz="2400" i="1" dirty="0">
                  <a:solidFill>
                    <a:srgbClr val="FF0000"/>
                  </a:solidFill>
                  <a:latin typeface="+mn-ea"/>
                  <a:ea typeface="+mn-ea"/>
                </a:rPr>
                <a:t>T2</a:t>
              </a:r>
              <a:r>
                <a:rPr lang="zh-CN" altLang="en-US" sz="2400" i="1" dirty="0">
                  <a:solidFill>
                    <a:srgbClr val="FF0000"/>
                  </a:solidFill>
                  <a:latin typeface="+mn-ea"/>
                  <a:ea typeface="+mn-ea"/>
                </a:rPr>
                <a:t>又出错！</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90341EB3-22F6-4D39-8C17-92C3D92ADA85}" type="slidenum">
              <a:rPr kumimoji="0" lang="zh-CN" altLang="en-US" sz="2400">
                <a:solidFill>
                  <a:schemeClr val="accent2"/>
                </a:solidFill>
                <a:latin typeface="Times New Roman" panose="02020603050405020304" pitchFamily="18" charset="0"/>
              </a:rPr>
              <a:pPr>
                <a:spcBef>
                  <a:spcPct val="0"/>
                </a:spcBef>
                <a:buClrTx/>
                <a:buSzTx/>
                <a:buFontTx/>
                <a:buNone/>
              </a:pPr>
              <a:t>90</a:t>
            </a:fld>
            <a:endParaRPr kumimoji="0" lang="zh-CN" altLang="en-US" sz="2400">
              <a:solidFill>
                <a:schemeClr val="accent2"/>
              </a:solidFill>
              <a:latin typeface="Times New Roman" panose="02020603050405020304" pitchFamily="18" charset="0"/>
            </a:endParaRPr>
          </a:p>
        </p:txBody>
      </p:sp>
      <p:sp>
        <p:nvSpPr>
          <p:cNvPr id="3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7876"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grpSp>
        <p:nvGrpSpPr>
          <p:cNvPr id="207877" name="Group 32"/>
          <p:cNvGrpSpPr>
            <a:grpSpLocks/>
          </p:cNvGrpSpPr>
          <p:nvPr/>
        </p:nvGrpSpPr>
        <p:grpSpPr bwMode="auto">
          <a:xfrm>
            <a:off x="228600" y="2636838"/>
            <a:ext cx="4114800" cy="2087563"/>
            <a:chOff x="144" y="1661"/>
            <a:chExt cx="2592" cy="1315"/>
          </a:xfrm>
        </p:grpSpPr>
        <p:sp>
          <p:nvSpPr>
            <p:cNvPr id="207895" name="Line 8"/>
            <p:cNvSpPr>
              <a:spLocks noChangeShapeType="1"/>
            </p:cNvSpPr>
            <p:nvPr/>
          </p:nvSpPr>
          <p:spPr bwMode="auto">
            <a:xfrm>
              <a:off x="144" y="2064"/>
              <a:ext cx="235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96" name="Text Box 3"/>
            <p:cNvSpPr txBox="1">
              <a:spLocks noChangeArrowheads="1"/>
            </p:cNvSpPr>
            <p:nvPr/>
          </p:nvSpPr>
          <p:spPr bwMode="auto">
            <a:xfrm>
              <a:off x="432" y="2127"/>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read(A);</a:t>
              </a:r>
            </a:p>
          </p:txBody>
        </p:sp>
        <p:sp>
          <p:nvSpPr>
            <p:cNvPr id="207897" name="Text Box 4"/>
            <p:cNvSpPr txBox="1">
              <a:spLocks noChangeArrowheads="1"/>
            </p:cNvSpPr>
            <p:nvPr/>
          </p:nvSpPr>
          <p:spPr bwMode="auto">
            <a:xfrm>
              <a:off x="480" y="1661"/>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1</a:t>
              </a:r>
            </a:p>
          </p:txBody>
        </p:sp>
        <p:sp>
          <p:nvSpPr>
            <p:cNvPr id="207898" name="Text Box 5"/>
            <p:cNvSpPr txBox="1">
              <a:spLocks noChangeArrowheads="1"/>
            </p:cNvSpPr>
            <p:nvPr/>
          </p:nvSpPr>
          <p:spPr bwMode="auto">
            <a:xfrm>
              <a:off x="1632" y="1665"/>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2</a:t>
              </a:r>
            </a:p>
          </p:txBody>
        </p:sp>
        <p:sp>
          <p:nvSpPr>
            <p:cNvPr id="207899" name="Text Box 6"/>
            <p:cNvSpPr txBox="1">
              <a:spLocks noChangeArrowheads="1"/>
            </p:cNvSpPr>
            <p:nvPr/>
          </p:nvSpPr>
          <p:spPr bwMode="auto">
            <a:xfrm>
              <a:off x="432" y="2703"/>
              <a:ext cx="9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write(A);</a:t>
              </a:r>
            </a:p>
          </p:txBody>
        </p:sp>
        <p:sp>
          <p:nvSpPr>
            <p:cNvPr id="207900" name="Text Box 7"/>
            <p:cNvSpPr txBox="1">
              <a:spLocks noChangeArrowheads="1"/>
            </p:cNvSpPr>
            <p:nvPr/>
          </p:nvSpPr>
          <p:spPr bwMode="auto">
            <a:xfrm>
              <a:off x="1488" y="2359"/>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write(A);</a:t>
              </a:r>
            </a:p>
          </p:txBody>
        </p:sp>
        <p:sp>
          <p:nvSpPr>
            <p:cNvPr id="207901" name="Line 9"/>
            <p:cNvSpPr>
              <a:spLocks noChangeShapeType="1"/>
            </p:cNvSpPr>
            <p:nvPr/>
          </p:nvSpPr>
          <p:spPr bwMode="auto">
            <a:xfrm>
              <a:off x="1440" y="1728"/>
              <a:ext cx="0" cy="124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7878" name="Group 33"/>
          <p:cNvGrpSpPr>
            <a:grpSpLocks/>
          </p:cNvGrpSpPr>
          <p:nvPr/>
        </p:nvGrpSpPr>
        <p:grpSpPr bwMode="auto">
          <a:xfrm>
            <a:off x="5334000" y="2057400"/>
            <a:ext cx="3124200" cy="3352800"/>
            <a:chOff x="3360" y="1296"/>
            <a:chExt cx="1968" cy="2112"/>
          </a:xfrm>
        </p:grpSpPr>
        <p:sp>
          <p:nvSpPr>
            <p:cNvPr id="207879" name="Oval 10"/>
            <p:cNvSpPr>
              <a:spLocks noChangeArrowheads="1"/>
            </p:cNvSpPr>
            <p:nvPr/>
          </p:nvSpPr>
          <p:spPr bwMode="auto">
            <a:xfrm>
              <a:off x="4080" y="129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7880" name="Text Box 11"/>
            <p:cNvSpPr txBox="1">
              <a:spLocks noChangeArrowheads="1"/>
            </p:cNvSpPr>
            <p:nvPr/>
          </p:nvSpPr>
          <p:spPr bwMode="auto">
            <a:xfrm>
              <a:off x="4128" y="139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1</a:t>
              </a:r>
            </a:p>
          </p:txBody>
        </p:sp>
        <p:sp>
          <p:nvSpPr>
            <p:cNvPr id="207881" name="Oval 12"/>
            <p:cNvSpPr>
              <a:spLocks noChangeArrowheads="1"/>
            </p:cNvSpPr>
            <p:nvPr/>
          </p:nvSpPr>
          <p:spPr bwMode="auto">
            <a:xfrm>
              <a:off x="4752" y="211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7882" name="Text Box 13"/>
            <p:cNvSpPr txBox="1">
              <a:spLocks noChangeArrowheads="1"/>
            </p:cNvSpPr>
            <p:nvPr/>
          </p:nvSpPr>
          <p:spPr bwMode="auto">
            <a:xfrm>
              <a:off x="4800" y="220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f</a:t>
              </a:r>
              <a:endParaRPr lang="en-US" altLang="zh-CN" sz="3600">
                <a:latin typeface="Times New Roman" panose="02020603050405020304" pitchFamily="18" charset="0"/>
                <a:ea typeface="宋体" panose="02010600030101010101" pitchFamily="2" charset="-122"/>
              </a:endParaRPr>
            </a:p>
          </p:txBody>
        </p:sp>
        <p:sp>
          <p:nvSpPr>
            <p:cNvPr id="207883" name="Oval 14"/>
            <p:cNvSpPr>
              <a:spLocks noChangeArrowheads="1"/>
            </p:cNvSpPr>
            <p:nvPr/>
          </p:nvSpPr>
          <p:spPr bwMode="auto">
            <a:xfrm>
              <a:off x="3360" y="211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7884" name="Text Box 15"/>
            <p:cNvSpPr txBox="1">
              <a:spLocks noChangeArrowheads="1"/>
            </p:cNvSpPr>
            <p:nvPr/>
          </p:nvSpPr>
          <p:spPr bwMode="auto">
            <a:xfrm>
              <a:off x="3408" y="220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07885" name="Oval 16"/>
            <p:cNvSpPr>
              <a:spLocks noChangeArrowheads="1"/>
            </p:cNvSpPr>
            <p:nvPr/>
          </p:nvSpPr>
          <p:spPr bwMode="auto">
            <a:xfrm>
              <a:off x="4128" y="283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7886" name="Text Box 17"/>
            <p:cNvSpPr txBox="1">
              <a:spLocks noChangeArrowheads="1"/>
            </p:cNvSpPr>
            <p:nvPr/>
          </p:nvSpPr>
          <p:spPr bwMode="auto">
            <a:xfrm>
              <a:off x="4176" y="292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2</a:t>
              </a:r>
            </a:p>
          </p:txBody>
        </p:sp>
        <p:sp>
          <p:nvSpPr>
            <p:cNvPr id="207887" name="Line 19"/>
            <p:cNvSpPr>
              <a:spLocks noChangeShapeType="1"/>
            </p:cNvSpPr>
            <p:nvPr/>
          </p:nvSpPr>
          <p:spPr bwMode="auto">
            <a:xfrm flipH="1">
              <a:off x="3840" y="1824"/>
              <a:ext cx="384" cy="384"/>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7888" name="Text Box 20"/>
            <p:cNvSpPr txBox="1">
              <a:spLocks noChangeArrowheads="1"/>
            </p:cNvSpPr>
            <p:nvPr/>
          </p:nvSpPr>
          <p:spPr bwMode="auto">
            <a:xfrm>
              <a:off x="3792" y="1824"/>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7889" name="Freeform 22"/>
            <p:cNvSpPr>
              <a:spLocks noChangeArrowheads="1"/>
            </p:cNvSpPr>
            <p:nvPr/>
          </p:nvSpPr>
          <p:spPr bwMode="auto">
            <a:xfrm>
              <a:off x="4264" y="1872"/>
              <a:ext cx="104" cy="960"/>
            </a:xfrm>
            <a:custGeom>
              <a:avLst/>
              <a:gdLst>
                <a:gd name="T0" fmla="*/ 8 w 152"/>
                <a:gd name="T1" fmla="*/ 0 h 912"/>
                <a:gd name="T2" fmla="*/ 1 w 152"/>
                <a:gd name="T3" fmla="*/ 311 h 912"/>
                <a:gd name="T4" fmla="*/ 1 w 152"/>
                <a:gd name="T5" fmla="*/ 682 h 912"/>
                <a:gd name="T6" fmla="*/ 8 w 152"/>
                <a:gd name="T7" fmla="*/ 867 h 912"/>
                <a:gd name="T8" fmla="*/ 23 w 152"/>
                <a:gd name="T9" fmla="*/ 1179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912">
                  <a:moveTo>
                    <a:pt x="56" y="0"/>
                  </a:moveTo>
                  <a:cubicBezTo>
                    <a:pt x="36" y="76"/>
                    <a:pt x="16" y="152"/>
                    <a:pt x="8" y="240"/>
                  </a:cubicBezTo>
                  <a:cubicBezTo>
                    <a:pt x="0" y="328"/>
                    <a:pt x="0" y="456"/>
                    <a:pt x="8" y="528"/>
                  </a:cubicBezTo>
                  <a:cubicBezTo>
                    <a:pt x="16" y="600"/>
                    <a:pt x="32" y="608"/>
                    <a:pt x="56" y="672"/>
                  </a:cubicBezTo>
                  <a:cubicBezTo>
                    <a:pt x="80" y="736"/>
                    <a:pt x="116" y="824"/>
                    <a:pt x="152" y="912"/>
                  </a:cubicBezTo>
                </a:path>
              </a:pathLst>
            </a:custGeom>
            <a:noFill/>
            <a:ln w="38100">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0" name="Text Box 23"/>
            <p:cNvSpPr txBox="1">
              <a:spLocks noChangeArrowheads="1"/>
            </p:cNvSpPr>
            <p:nvPr/>
          </p:nvSpPr>
          <p:spPr bwMode="auto">
            <a:xfrm>
              <a:off x="4032" y="2271"/>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7891" name="Freeform 25"/>
            <p:cNvSpPr>
              <a:spLocks noChangeArrowheads="1"/>
            </p:cNvSpPr>
            <p:nvPr/>
          </p:nvSpPr>
          <p:spPr bwMode="auto">
            <a:xfrm>
              <a:off x="4416" y="1872"/>
              <a:ext cx="144" cy="960"/>
            </a:xfrm>
            <a:custGeom>
              <a:avLst/>
              <a:gdLst>
                <a:gd name="T0" fmla="*/ 0 w 144"/>
                <a:gd name="T1" fmla="*/ 0 h 960"/>
                <a:gd name="T2" fmla="*/ 96 w 144"/>
                <a:gd name="T3" fmla="*/ 240 h 960"/>
                <a:gd name="T4" fmla="*/ 144 w 144"/>
                <a:gd name="T5" fmla="*/ 480 h 960"/>
                <a:gd name="T6" fmla="*/ 96 w 144"/>
                <a:gd name="T7" fmla="*/ 768 h 960"/>
                <a:gd name="T8" fmla="*/ 48 w 144"/>
                <a:gd name="T9" fmla="*/ 960 h 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960">
                  <a:moveTo>
                    <a:pt x="0" y="0"/>
                  </a:moveTo>
                  <a:cubicBezTo>
                    <a:pt x="36" y="80"/>
                    <a:pt x="72" y="160"/>
                    <a:pt x="96" y="240"/>
                  </a:cubicBezTo>
                  <a:cubicBezTo>
                    <a:pt x="120" y="320"/>
                    <a:pt x="144" y="392"/>
                    <a:pt x="144" y="480"/>
                  </a:cubicBezTo>
                  <a:cubicBezTo>
                    <a:pt x="144" y="568"/>
                    <a:pt x="112" y="688"/>
                    <a:pt x="96" y="768"/>
                  </a:cubicBezTo>
                  <a:cubicBezTo>
                    <a:pt x="80" y="848"/>
                    <a:pt x="64" y="904"/>
                    <a:pt x="48" y="96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2" name="Text Box 26"/>
            <p:cNvSpPr txBox="1">
              <a:spLocks noChangeArrowheads="1"/>
            </p:cNvSpPr>
            <p:nvPr/>
          </p:nvSpPr>
          <p:spPr bwMode="auto">
            <a:xfrm>
              <a:off x="4512" y="2271"/>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7893" name="Line 28"/>
            <p:cNvSpPr>
              <a:spLocks noChangeShapeType="1"/>
            </p:cNvSpPr>
            <p:nvPr/>
          </p:nvSpPr>
          <p:spPr bwMode="auto">
            <a:xfrm>
              <a:off x="4560" y="1824"/>
              <a:ext cx="288" cy="384"/>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7894" name="Text Box 29"/>
            <p:cNvSpPr txBox="1">
              <a:spLocks noChangeArrowheads="1"/>
            </p:cNvSpPr>
            <p:nvPr/>
          </p:nvSpPr>
          <p:spPr bwMode="auto">
            <a:xfrm>
              <a:off x="4608" y="1776"/>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grpSp>
    </p:spTree>
    <p:extLst>
      <p:ext uri="{BB962C8B-B14F-4D97-AF65-F5344CB8AC3E}">
        <p14:creationId xmlns:p14="http://schemas.microsoft.com/office/powerpoint/2010/main" val="23916847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FB95AF0-4C40-4B1B-8FBD-801CC13B0375}" type="slidenum">
              <a:rPr kumimoji="0" lang="zh-CN" altLang="en-US" sz="2400">
                <a:solidFill>
                  <a:schemeClr val="accent2"/>
                </a:solidFill>
                <a:latin typeface="Times New Roman" panose="02020603050405020304" pitchFamily="18" charset="0"/>
              </a:rPr>
              <a:pPr>
                <a:spcBef>
                  <a:spcPct val="0"/>
                </a:spcBef>
                <a:buClrTx/>
                <a:buSzTx/>
                <a:buFontTx/>
                <a:buNone/>
              </a:pPr>
              <a:t>91</a:t>
            </a:fld>
            <a:endParaRPr kumimoji="0" lang="zh-CN" altLang="en-US" sz="2400">
              <a:solidFill>
                <a:schemeClr val="accent2"/>
              </a:solidFill>
              <a:latin typeface="Times New Roman" panose="02020603050405020304" pitchFamily="18" charset="0"/>
            </a:endParaRPr>
          </a:p>
        </p:txBody>
      </p:sp>
      <p:sp>
        <p:nvSpPr>
          <p:cNvPr id="3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8900" name="Rectangle 2"/>
          <p:cNvSpPr>
            <a:spLocks noGrp="1" noChangeArrowheads="1"/>
          </p:cNvSpPr>
          <p:nvPr>
            <p:ph type="title"/>
          </p:nvPr>
        </p:nvSpPr>
        <p:spPr>
          <a:xfrm>
            <a:off x="685800" y="228600"/>
            <a:ext cx="7772400" cy="762000"/>
          </a:xfrm>
        </p:spPr>
        <p:txBody>
          <a:bodyPr/>
          <a:lstStyle/>
          <a:p>
            <a:r>
              <a:rPr lang="zh-CN" altLang="en-US" dirty="0"/>
              <a:t>注释</a:t>
            </a:r>
            <a:r>
              <a:rPr lang="en-US" altLang="zh-CN" dirty="0"/>
              <a:t>_</a:t>
            </a:r>
            <a:r>
              <a:rPr lang="zh-CN" altLang="en-US" dirty="0"/>
              <a:t>视图可串行化判定</a:t>
            </a:r>
          </a:p>
        </p:txBody>
      </p:sp>
      <p:grpSp>
        <p:nvGrpSpPr>
          <p:cNvPr id="208901" name="Group 38"/>
          <p:cNvGrpSpPr>
            <a:grpSpLocks/>
          </p:cNvGrpSpPr>
          <p:nvPr/>
        </p:nvGrpSpPr>
        <p:grpSpPr bwMode="auto">
          <a:xfrm>
            <a:off x="152400" y="2349501"/>
            <a:ext cx="4724400" cy="2351089"/>
            <a:chOff x="96" y="1480"/>
            <a:chExt cx="2976" cy="1481"/>
          </a:xfrm>
        </p:grpSpPr>
        <p:sp>
          <p:nvSpPr>
            <p:cNvPr id="208923" name="Text Box 3"/>
            <p:cNvSpPr txBox="1">
              <a:spLocks noChangeArrowheads="1"/>
            </p:cNvSpPr>
            <p:nvPr/>
          </p:nvSpPr>
          <p:spPr bwMode="auto">
            <a:xfrm>
              <a:off x="96" y="1975"/>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read(Q);</a:t>
              </a:r>
            </a:p>
          </p:txBody>
        </p:sp>
        <p:sp>
          <p:nvSpPr>
            <p:cNvPr id="208924" name="Text Box 4"/>
            <p:cNvSpPr txBox="1">
              <a:spLocks noChangeArrowheads="1"/>
            </p:cNvSpPr>
            <p:nvPr/>
          </p:nvSpPr>
          <p:spPr bwMode="auto">
            <a:xfrm>
              <a:off x="144"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1</a:t>
              </a:r>
            </a:p>
          </p:txBody>
        </p:sp>
        <p:sp>
          <p:nvSpPr>
            <p:cNvPr id="208925" name="Text Box 5"/>
            <p:cNvSpPr txBox="1">
              <a:spLocks noChangeArrowheads="1"/>
            </p:cNvSpPr>
            <p:nvPr/>
          </p:nvSpPr>
          <p:spPr bwMode="auto">
            <a:xfrm>
              <a:off x="1200"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2</a:t>
              </a:r>
            </a:p>
          </p:txBody>
        </p:sp>
        <p:sp>
          <p:nvSpPr>
            <p:cNvPr id="208926" name="Text Box 6"/>
            <p:cNvSpPr txBox="1">
              <a:spLocks noChangeArrowheads="1"/>
            </p:cNvSpPr>
            <p:nvPr/>
          </p:nvSpPr>
          <p:spPr bwMode="auto">
            <a:xfrm>
              <a:off x="96" y="2455"/>
              <a:ext cx="9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8927" name="Text Box 7"/>
            <p:cNvSpPr txBox="1">
              <a:spLocks noChangeArrowheads="1"/>
            </p:cNvSpPr>
            <p:nvPr/>
          </p:nvSpPr>
          <p:spPr bwMode="auto">
            <a:xfrm>
              <a:off x="1104" y="2215"/>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8928" name="Line 8"/>
            <p:cNvSpPr>
              <a:spLocks noChangeShapeType="1"/>
            </p:cNvSpPr>
            <p:nvPr/>
          </p:nvSpPr>
          <p:spPr bwMode="auto">
            <a:xfrm>
              <a:off x="96" y="1912"/>
              <a:ext cx="288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9" name="Line 9"/>
            <p:cNvSpPr>
              <a:spLocks noChangeShapeType="1"/>
            </p:cNvSpPr>
            <p:nvPr/>
          </p:nvSpPr>
          <p:spPr bwMode="auto">
            <a:xfrm flipH="1">
              <a:off x="1104" y="1576"/>
              <a:ext cx="0" cy="130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0" name="Line 10"/>
            <p:cNvSpPr>
              <a:spLocks noChangeShapeType="1"/>
            </p:cNvSpPr>
            <p:nvPr/>
          </p:nvSpPr>
          <p:spPr bwMode="auto">
            <a:xfrm>
              <a:off x="2016" y="1579"/>
              <a:ext cx="0" cy="1301"/>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1" name="Text Box 11"/>
            <p:cNvSpPr txBox="1">
              <a:spLocks noChangeArrowheads="1"/>
            </p:cNvSpPr>
            <p:nvPr/>
          </p:nvSpPr>
          <p:spPr bwMode="auto">
            <a:xfrm>
              <a:off x="2016" y="2688"/>
              <a:ext cx="105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8932" name="Text Box 12"/>
            <p:cNvSpPr txBox="1">
              <a:spLocks noChangeArrowheads="1"/>
            </p:cNvSpPr>
            <p:nvPr/>
          </p:nvSpPr>
          <p:spPr bwMode="auto">
            <a:xfrm>
              <a:off x="2016"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3</a:t>
              </a:r>
            </a:p>
          </p:txBody>
        </p:sp>
      </p:grpSp>
      <p:grpSp>
        <p:nvGrpSpPr>
          <p:cNvPr id="208902" name="Group 39"/>
          <p:cNvGrpSpPr>
            <a:grpSpLocks/>
          </p:cNvGrpSpPr>
          <p:nvPr/>
        </p:nvGrpSpPr>
        <p:grpSpPr bwMode="auto">
          <a:xfrm>
            <a:off x="5029200" y="2057400"/>
            <a:ext cx="3810000" cy="3352800"/>
            <a:chOff x="3168" y="1296"/>
            <a:chExt cx="2400" cy="2112"/>
          </a:xfrm>
        </p:grpSpPr>
        <p:sp>
          <p:nvSpPr>
            <p:cNvPr id="208903" name="Oval 13"/>
            <p:cNvSpPr>
              <a:spLocks noChangeArrowheads="1"/>
            </p:cNvSpPr>
            <p:nvPr/>
          </p:nvSpPr>
          <p:spPr bwMode="auto">
            <a:xfrm>
              <a:off x="4080" y="129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8904" name="Text Box 14"/>
            <p:cNvSpPr txBox="1">
              <a:spLocks noChangeArrowheads="1"/>
            </p:cNvSpPr>
            <p:nvPr/>
          </p:nvSpPr>
          <p:spPr bwMode="auto">
            <a:xfrm>
              <a:off x="4128" y="139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1</a:t>
              </a:r>
            </a:p>
          </p:txBody>
        </p:sp>
        <p:sp>
          <p:nvSpPr>
            <p:cNvPr id="208905" name="Oval 15"/>
            <p:cNvSpPr>
              <a:spLocks noChangeArrowheads="1"/>
            </p:cNvSpPr>
            <p:nvPr/>
          </p:nvSpPr>
          <p:spPr bwMode="auto">
            <a:xfrm>
              <a:off x="4080"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8906" name="Text Box 16"/>
            <p:cNvSpPr txBox="1">
              <a:spLocks noChangeArrowheads="1"/>
            </p:cNvSpPr>
            <p:nvPr/>
          </p:nvSpPr>
          <p:spPr bwMode="auto">
            <a:xfrm>
              <a:off x="4128"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2</a:t>
              </a:r>
            </a:p>
          </p:txBody>
        </p:sp>
        <p:sp>
          <p:nvSpPr>
            <p:cNvPr id="208907" name="Oval 17"/>
            <p:cNvSpPr>
              <a:spLocks noChangeArrowheads="1"/>
            </p:cNvSpPr>
            <p:nvPr/>
          </p:nvSpPr>
          <p:spPr bwMode="auto">
            <a:xfrm>
              <a:off x="4080" y="283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8908" name="Text Box 18"/>
            <p:cNvSpPr txBox="1">
              <a:spLocks noChangeArrowheads="1"/>
            </p:cNvSpPr>
            <p:nvPr/>
          </p:nvSpPr>
          <p:spPr bwMode="auto">
            <a:xfrm>
              <a:off x="4128" y="292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3</a:t>
              </a:r>
            </a:p>
          </p:txBody>
        </p:sp>
        <p:sp>
          <p:nvSpPr>
            <p:cNvPr id="208909" name="Oval 19"/>
            <p:cNvSpPr>
              <a:spLocks noChangeArrowheads="1"/>
            </p:cNvSpPr>
            <p:nvPr/>
          </p:nvSpPr>
          <p:spPr bwMode="auto">
            <a:xfrm>
              <a:off x="3168" y="201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8910" name="Text Box 20"/>
            <p:cNvSpPr txBox="1">
              <a:spLocks noChangeArrowheads="1"/>
            </p:cNvSpPr>
            <p:nvPr/>
          </p:nvSpPr>
          <p:spPr bwMode="auto">
            <a:xfrm>
              <a:off x="3216" y="211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08911" name="Line 22"/>
            <p:cNvSpPr>
              <a:spLocks noChangeShapeType="1"/>
            </p:cNvSpPr>
            <p:nvPr/>
          </p:nvSpPr>
          <p:spPr bwMode="auto">
            <a:xfrm flipH="1">
              <a:off x="3600" y="1728"/>
              <a:ext cx="528" cy="336"/>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8912" name="Text Box 23"/>
            <p:cNvSpPr txBox="1">
              <a:spLocks noChangeArrowheads="1"/>
            </p:cNvSpPr>
            <p:nvPr/>
          </p:nvSpPr>
          <p:spPr bwMode="auto">
            <a:xfrm>
              <a:off x="3600" y="1680"/>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8913" name="Oval 24"/>
            <p:cNvSpPr>
              <a:spLocks noChangeArrowheads="1"/>
            </p:cNvSpPr>
            <p:nvPr/>
          </p:nvSpPr>
          <p:spPr bwMode="auto">
            <a:xfrm>
              <a:off x="4992"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8914" name="Text Box 25"/>
            <p:cNvSpPr txBox="1">
              <a:spLocks noChangeArrowheads="1"/>
            </p:cNvSpPr>
            <p:nvPr/>
          </p:nvSpPr>
          <p:spPr bwMode="auto">
            <a:xfrm>
              <a:off x="5040"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f</a:t>
              </a:r>
              <a:endParaRPr lang="en-US" altLang="zh-CN" sz="3600">
                <a:latin typeface="Times New Roman" panose="02020603050405020304" pitchFamily="18" charset="0"/>
                <a:ea typeface="宋体" panose="02010600030101010101" pitchFamily="2" charset="-122"/>
              </a:endParaRPr>
            </a:p>
          </p:txBody>
        </p:sp>
        <p:sp>
          <p:nvSpPr>
            <p:cNvPr id="208915" name="Line 27"/>
            <p:cNvSpPr>
              <a:spLocks noChangeShapeType="1"/>
            </p:cNvSpPr>
            <p:nvPr/>
          </p:nvSpPr>
          <p:spPr bwMode="auto">
            <a:xfrm flipH="1">
              <a:off x="4656" y="2592"/>
              <a:ext cx="480" cy="384"/>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8916" name="Text Box 28"/>
            <p:cNvSpPr txBox="1">
              <a:spLocks noChangeArrowheads="1"/>
            </p:cNvSpPr>
            <p:nvPr/>
          </p:nvSpPr>
          <p:spPr bwMode="auto">
            <a:xfrm>
              <a:off x="4752" y="2799"/>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8917" name="Line 30"/>
            <p:cNvSpPr>
              <a:spLocks noChangeShapeType="1"/>
            </p:cNvSpPr>
            <p:nvPr/>
          </p:nvSpPr>
          <p:spPr bwMode="auto">
            <a:xfrm>
              <a:off x="4368" y="1872"/>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918" name="Text Box 31"/>
            <p:cNvSpPr txBox="1">
              <a:spLocks noChangeArrowheads="1"/>
            </p:cNvSpPr>
            <p:nvPr/>
          </p:nvSpPr>
          <p:spPr bwMode="auto">
            <a:xfrm>
              <a:off x="4368" y="1839"/>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8919" name="Line 33"/>
            <p:cNvSpPr>
              <a:spLocks noChangeShapeType="1"/>
            </p:cNvSpPr>
            <p:nvPr/>
          </p:nvSpPr>
          <p:spPr bwMode="auto">
            <a:xfrm>
              <a:off x="4368" y="2640"/>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920" name="Text Box 34"/>
            <p:cNvSpPr txBox="1">
              <a:spLocks noChangeArrowheads="1"/>
            </p:cNvSpPr>
            <p:nvPr/>
          </p:nvSpPr>
          <p:spPr bwMode="auto">
            <a:xfrm>
              <a:off x="4368" y="2607"/>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8921" name="Text Box 36"/>
            <p:cNvSpPr txBox="1">
              <a:spLocks noChangeArrowheads="1"/>
            </p:cNvSpPr>
            <p:nvPr/>
          </p:nvSpPr>
          <p:spPr bwMode="auto">
            <a:xfrm>
              <a:off x="3744" y="2223"/>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8922" name="Freeform 37"/>
            <p:cNvSpPr>
              <a:spLocks noChangeArrowheads="1"/>
            </p:cNvSpPr>
            <p:nvPr/>
          </p:nvSpPr>
          <p:spPr bwMode="auto">
            <a:xfrm>
              <a:off x="3968" y="1824"/>
              <a:ext cx="304" cy="1008"/>
            </a:xfrm>
            <a:custGeom>
              <a:avLst/>
              <a:gdLst>
                <a:gd name="T0" fmla="*/ 256 w 304"/>
                <a:gd name="T1" fmla="*/ 0 h 1008"/>
                <a:gd name="T2" fmla="*/ 112 w 304"/>
                <a:gd name="T3" fmla="*/ 192 h 1008"/>
                <a:gd name="T4" fmla="*/ 16 w 304"/>
                <a:gd name="T5" fmla="*/ 336 h 1008"/>
                <a:gd name="T6" fmla="*/ 16 w 304"/>
                <a:gd name="T7" fmla="*/ 624 h 1008"/>
                <a:gd name="T8" fmla="*/ 64 w 304"/>
                <a:gd name="T9" fmla="*/ 816 h 1008"/>
                <a:gd name="T10" fmla="*/ 208 w 304"/>
                <a:gd name="T11" fmla="*/ 960 h 1008"/>
                <a:gd name="T12" fmla="*/ 304 w 304"/>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4" h="1008">
                  <a:moveTo>
                    <a:pt x="256" y="0"/>
                  </a:moveTo>
                  <a:cubicBezTo>
                    <a:pt x="204" y="68"/>
                    <a:pt x="152" y="136"/>
                    <a:pt x="112" y="192"/>
                  </a:cubicBezTo>
                  <a:cubicBezTo>
                    <a:pt x="72" y="248"/>
                    <a:pt x="32" y="264"/>
                    <a:pt x="16" y="336"/>
                  </a:cubicBezTo>
                  <a:cubicBezTo>
                    <a:pt x="0" y="408"/>
                    <a:pt x="8" y="544"/>
                    <a:pt x="16" y="624"/>
                  </a:cubicBezTo>
                  <a:cubicBezTo>
                    <a:pt x="24" y="704"/>
                    <a:pt x="32" y="760"/>
                    <a:pt x="64" y="816"/>
                  </a:cubicBezTo>
                  <a:cubicBezTo>
                    <a:pt x="96" y="872"/>
                    <a:pt x="168" y="928"/>
                    <a:pt x="208" y="960"/>
                  </a:cubicBezTo>
                  <a:cubicBezTo>
                    <a:pt x="248" y="992"/>
                    <a:pt x="276" y="1000"/>
                    <a:pt x="304" y="1008"/>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158532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B13A18FE-3927-4936-B77F-E5642415D33E}" type="slidenum">
              <a:rPr kumimoji="0" lang="zh-CN" altLang="en-US" sz="2400">
                <a:solidFill>
                  <a:schemeClr val="accent2"/>
                </a:solidFill>
                <a:latin typeface="Times New Roman" panose="02020603050405020304" pitchFamily="18" charset="0"/>
              </a:rPr>
              <a:pPr>
                <a:spcBef>
                  <a:spcPct val="0"/>
                </a:spcBef>
                <a:buClrTx/>
                <a:buSzTx/>
                <a:buFontTx/>
                <a:buNone/>
              </a:pPr>
              <a:t>92</a:t>
            </a:fld>
            <a:endParaRPr kumimoji="0" lang="zh-CN" altLang="en-US" sz="2400">
              <a:solidFill>
                <a:schemeClr val="accent2"/>
              </a:solidFill>
              <a:latin typeface="Times New Roman" panose="02020603050405020304" pitchFamily="18" charset="0"/>
            </a:endParaRPr>
          </a:p>
        </p:txBody>
      </p:sp>
      <p:sp>
        <p:nvSpPr>
          <p:cNvPr id="4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09924" name="Rectangle 2"/>
          <p:cNvSpPr>
            <a:spLocks noGrp="1" noChangeArrowheads="1"/>
          </p:cNvSpPr>
          <p:nvPr>
            <p:ph type="title"/>
          </p:nvPr>
        </p:nvSpPr>
        <p:spPr>
          <a:xfrm>
            <a:off x="685800" y="228600"/>
            <a:ext cx="7772400" cy="762000"/>
          </a:xfrm>
        </p:spPr>
        <p:txBody>
          <a:bodyPr/>
          <a:lstStyle/>
          <a:p>
            <a:r>
              <a:rPr lang="zh-CN" altLang="en-US" dirty="0"/>
              <a:t>注释</a:t>
            </a:r>
            <a:r>
              <a:rPr lang="en-US" altLang="zh-CN" dirty="0"/>
              <a:t>_</a:t>
            </a:r>
            <a:r>
              <a:rPr lang="zh-CN" altLang="en-US" dirty="0"/>
              <a:t>视图可串行化判定</a:t>
            </a:r>
          </a:p>
        </p:txBody>
      </p:sp>
      <p:grpSp>
        <p:nvGrpSpPr>
          <p:cNvPr id="209925" name="Group 45"/>
          <p:cNvGrpSpPr>
            <a:grpSpLocks/>
          </p:cNvGrpSpPr>
          <p:nvPr/>
        </p:nvGrpSpPr>
        <p:grpSpPr bwMode="auto">
          <a:xfrm>
            <a:off x="152400" y="2349501"/>
            <a:ext cx="4572000" cy="2832101"/>
            <a:chOff x="96" y="1480"/>
            <a:chExt cx="2880" cy="1784"/>
          </a:xfrm>
        </p:grpSpPr>
        <p:sp>
          <p:nvSpPr>
            <p:cNvPr id="209951" name="Text Box 3"/>
            <p:cNvSpPr txBox="1">
              <a:spLocks noChangeArrowheads="1"/>
            </p:cNvSpPr>
            <p:nvPr/>
          </p:nvSpPr>
          <p:spPr bwMode="auto">
            <a:xfrm>
              <a:off x="96" y="1975"/>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read(Q);</a:t>
              </a:r>
            </a:p>
          </p:txBody>
        </p:sp>
        <p:sp>
          <p:nvSpPr>
            <p:cNvPr id="209952" name="Text Box 4"/>
            <p:cNvSpPr txBox="1">
              <a:spLocks noChangeArrowheads="1"/>
            </p:cNvSpPr>
            <p:nvPr/>
          </p:nvSpPr>
          <p:spPr bwMode="auto">
            <a:xfrm>
              <a:off x="144"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1</a:t>
              </a:r>
            </a:p>
          </p:txBody>
        </p:sp>
        <p:sp>
          <p:nvSpPr>
            <p:cNvPr id="209953" name="Text Box 5"/>
            <p:cNvSpPr txBox="1">
              <a:spLocks noChangeArrowheads="1"/>
            </p:cNvSpPr>
            <p:nvPr/>
          </p:nvSpPr>
          <p:spPr bwMode="auto">
            <a:xfrm>
              <a:off x="1104"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2</a:t>
              </a:r>
            </a:p>
          </p:txBody>
        </p:sp>
        <p:sp>
          <p:nvSpPr>
            <p:cNvPr id="209954" name="Text Box 6"/>
            <p:cNvSpPr txBox="1">
              <a:spLocks noChangeArrowheads="1"/>
            </p:cNvSpPr>
            <p:nvPr/>
          </p:nvSpPr>
          <p:spPr bwMode="auto">
            <a:xfrm>
              <a:off x="96" y="2703"/>
              <a:ext cx="9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9955" name="Text Box 7"/>
            <p:cNvSpPr txBox="1">
              <a:spLocks noChangeArrowheads="1"/>
            </p:cNvSpPr>
            <p:nvPr/>
          </p:nvSpPr>
          <p:spPr bwMode="auto">
            <a:xfrm>
              <a:off x="1008" y="2215"/>
              <a:ext cx="1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9956" name="Line 8"/>
            <p:cNvSpPr>
              <a:spLocks noChangeShapeType="1"/>
            </p:cNvSpPr>
            <p:nvPr/>
          </p:nvSpPr>
          <p:spPr bwMode="auto">
            <a:xfrm>
              <a:off x="96" y="1920"/>
              <a:ext cx="264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57" name="Line 9"/>
            <p:cNvSpPr>
              <a:spLocks noChangeShapeType="1"/>
            </p:cNvSpPr>
            <p:nvPr/>
          </p:nvSpPr>
          <p:spPr bwMode="auto">
            <a:xfrm flipH="1">
              <a:off x="1008" y="1576"/>
              <a:ext cx="0" cy="168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58" name="Line 10"/>
            <p:cNvSpPr>
              <a:spLocks noChangeShapeType="1"/>
            </p:cNvSpPr>
            <p:nvPr/>
          </p:nvSpPr>
          <p:spPr bwMode="auto">
            <a:xfrm>
              <a:off x="1920" y="1579"/>
              <a:ext cx="0" cy="1637"/>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59" name="Text Box 11"/>
            <p:cNvSpPr txBox="1">
              <a:spLocks noChangeArrowheads="1"/>
            </p:cNvSpPr>
            <p:nvPr/>
          </p:nvSpPr>
          <p:spPr bwMode="auto">
            <a:xfrm>
              <a:off x="1920" y="2943"/>
              <a:ext cx="105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write(Q);</a:t>
              </a:r>
            </a:p>
          </p:txBody>
        </p:sp>
        <p:sp>
          <p:nvSpPr>
            <p:cNvPr id="209960" name="Text Box 12"/>
            <p:cNvSpPr txBox="1">
              <a:spLocks noChangeArrowheads="1"/>
            </p:cNvSpPr>
            <p:nvPr/>
          </p:nvSpPr>
          <p:spPr bwMode="auto">
            <a:xfrm>
              <a:off x="1920" y="148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dirty="0">
                  <a:latin typeface="Times New Roman" panose="02020603050405020304" pitchFamily="18" charset="0"/>
                  <a:ea typeface="宋体" panose="02010600030101010101" pitchFamily="2" charset="-122"/>
                </a:rPr>
                <a:t>T</a:t>
              </a:r>
              <a:r>
                <a:rPr lang="en-US" altLang="zh-CN" sz="3600" baseline="-25000" dirty="0">
                  <a:latin typeface="Times New Roman" panose="02020603050405020304" pitchFamily="18" charset="0"/>
                  <a:ea typeface="宋体" panose="02010600030101010101" pitchFamily="2" charset="-122"/>
                </a:rPr>
                <a:t>3</a:t>
              </a:r>
            </a:p>
          </p:txBody>
        </p:sp>
        <p:sp>
          <p:nvSpPr>
            <p:cNvPr id="209961" name="Text Box 13"/>
            <p:cNvSpPr txBox="1">
              <a:spLocks noChangeArrowheads="1"/>
            </p:cNvSpPr>
            <p:nvPr/>
          </p:nvSpPr>
          <p:spPr bwMode="auto">
            <a:xfrm>
              <a:off x="1920" y="2463"/>
              <a:ext cx="100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lnSpc>
                  <a:spcPct val="80000"/>
                </a:lnSpc>
                <a:spcBef>
                  <a:spcPct val="0"/>
                </a:spcBef>
                <a:buClrTx/>
                <a:buSzTx/>
                <a:buFontTx/>
                <a:buNone/>
              </a:pPr>
              <a:r>
                <a:rPr lang="en-US" altLang="zh-CN" sz="2800">
                  <a:latin typeface="Times New Roman" panose="02020603050405020304" pitchFamily="18" charset="0"/>
                  <a:ea typeface="宋体" panose="02010600030101010101" pitchFamily="2" charset="-122"/>
                </a:rPr>
                <a:t>read(Q);</a:t>
              </a:r>
            </a:p>
          </p:txBody>
        </p:sp>
      </p:grpSp>
      <p:grpSp>
        <p:nvGrpSpPr>
          <p:cNvPr id="209926" name="Group 46"/>
          <p:cNvGrpSpPr>
            <a:grpSpLocks/>
          </p:cNvGrpSpPr>
          <p:nvPr/>
        </p:nvGrpSpPr>
        <p:grpSpPr bwMode="auto">
          <a:xfrm>
            <a:off x="5029200" y="2057400"/>
            <a:ext cx="3810000" cy="3352800"/>
            <a:chOff x="3168" y="1296"/>
            <a:chExt cx="2400" cy="2112"/>
          </a:xfrm>
        </p:grpSpPr>
        <p:sp>
          <p:nvSpPr>
            <p:cNvPr id="209927" name="Text Box 41"/>
            <p:cNvSpPr txBox="1">
              <a:spLocks noChangeArrowheads="1"/>
            </p:cNvSpPr>
            <p:nvPr/>
          </p:nvSpPr>
          <p:spPr bwMode="auto">
            <a:xfrm>
              <a:off x="4032" y="1824"/>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1</a:t>
              </a:r>
              <a:endParaRPr lang="zh-CN" altLang="en-US" sz="2800">
                <a:latin typeface="Times New Roman" panose="02020603050405020304" pitchFamily="18" charset="0"/>
                <a:ea typeface="宋体" panose="02010600030101010101" pitchFamily="2" charset="-122"/>
              </a:endParaRPr>
            </a:p>
          </p:txBody>
        </p:sp>
        <p:sp>
          <p:nvSpPr>
            <p:cNvPr id="209928" name="Oval 14"/>
            <p:cNvSpPr>
              <a:spLocks noChangeArrowheads="1"/>
            </p:cNvSpPr>
            <p:nvPr/>
          </p:nvSpPr>
          <p:spPr bwMode="auto">
            <a:xfrm>
              <a:off x="4080" y="129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9929" name="Text Box 15"/>
            <p:cNvSpPr txBox="1">
              <a:spLocks noChangeArrowheads="1"/>
            </p:cNvSpPr>
            <p:nvPr/>
          </p:nvSpPr>
          <p:spPr bwMode="auto">
            <a:xfrm>
              <a:off x="4128" y="139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1</a:t>
              </a:r>
            </a:p>
          </p:txBody>
        </p:sp>
        <p:sp>
          <p:nvSpPr>
            <p:cNvPr id="209930" name="Oval 16"/>
            <p:cNvSpPr>
              <a:spLocks noChangeArrowheads="1"/>
            </p:cNvSpPr>
            <p:nvPr/>
          </p:nvSpPr>
          <p:spPr bwMode="auto">
            <a:xfrm>
              <a:off x="4080"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9931" name="Text Box 17"/>
            <p:cNvSpPr txBox="1">
              <a:spLocks noChangeArrowheads="1"/>
            </p:cNvSpPr>
            <p:nvPr/>
          </p:nvSpPr>
          <p:spPr bwMode="auto">
            <a:xfrm>
              <a:off x="4128"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2</a:t>
              </a:r>
            </a:p>
          </p:txBody>
        </p:sp>
        <p:sp>
          <p:nvSpPr>
            <p:cNvPr id="209932" name="Oval 18"/>
            <p:cNvSpPr>
              <a:spLocks noChangeArrowheads="1"/>
            </p:cNvSpPr>
            <p:nvPr/>
          </p:nvSpPr>
          <p:spPr bwMode="auto">
            <a:xfrm>
              <a:off x="4080" y="283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9933" name="Text Box 19"/>
            <p:cNvSpPr txBox="1">
              <a:spLocks noChangeArrowheads="1"/>
            </p:cNvSpPr>
            <p:nvPr/>
          </p:nvSpPr>
          <p:spPr bwMode="auto">
            <a:xfrm>
              <a:off x="4128" y="292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3</a:t>
              </a:r>
            </a:p>
          </p:txBody>
        </p:sp>
        <p:sp>
          <p:nvSpPr>
            <p:cNvPr id="209934" name="Oval 20"/>
            <p:cNvSpPr>
              <a:spLocks noChangeArrowheads="1"/>
            </p:cNvSpPr>
            <p:nvPr/>
          </p:nvSpPr>
          <p:spPr bwMode="auto">
            <a:xfrm>
              <a:off x="3168" y="201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9935" name="Text Box 21"/>
            <p:cNvSpPr txBox="1">
              <a:spLocks noChangeArrowheads="1"/>
            </p:cNvSpPr>
            <p:nvPr/>
          </p:nvSpPr>
          <p:spPr bwMode="auto">
            <a:xfrm>
              <a:off x="3216" y="211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09936" name="Line 23"/>
            <p:cNvSpPr>
              <a:spLocks noChangeShapeType="1"/>
            </p:cNvSpPr>
            <p:nvPr/>
          </p:nvSpPr>
          <p:spPr bwMode="auto">
            <a:xfrm flipH="1">
              <a:off x="3600" y="1728"/>
              <a:ext cx="528" cy="336"/>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9937" name="Text Box 24"/>
            <p:cNvSpPr txBox="1">
              <a:spLocks noChangeArrowheads="1"/>
            </p:cNvSpPr>
            <p:nvPr/>
          </p:nvSpPr>
          <p:spPr bwMode="auto">
            <a:xfrm>
              <a:off x="3600" y="1680"/>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9938" name="Oval 25"/>
            <p:cNvSpPr>
              <a:spLocks noChangeArrowheads="1"/>
            </p:cNvSpPr>
            <p:nvPr/>
          </p:nvSpPr>
          <p:spPr bwMode="auto">
            <a:xfrm>
              <a:off x="4992"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09939" name="Text Box 26"/>
            <p:cNvSpPr txBox="1">
              <a:spLocks noChangeArrowheads="1"/>
            </p:cNvSpPr>
            <p:nvPr/>
          </p:nvSpPr>
          <p:spPr bwMode="auto">
            <a:xfrm>
              <a:off x="5040"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f</a:t>
              </a:r>
              <a:endParaRPr lang="en-US" altLang="zh-CN" sz="3600">
                <a:latin typeface="Times New Roman" panose="02020603050405020304" pitchFamily="18" charset="0"/>
                <a:ea typeface="宋体" panose="02010600030101010101" pitchFamily="2" charset="-122"/>
              </a:endParaRPr>
            </a:p>
          </p:txBody>
        </p:sp>
        <p:sp>
          <p:nvSpPr>
            <p:cNvPr id="209940" name="Line 28"/>
            <p:cNvSpPr>
              <a:spLocks noChangeShapeType="1"/>
            </p:cNvSpPr>
            <p:nvPr/>
          </p:nvSpPr>
          <p:spPr bwMode="auto">
            <a:xfrm flipH="1">
              <a:off x="4656" y="2592"/>
              <a:ext cx="480" cy="384"/>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09941" name="Text Box 29"/>
            <p:cNvSpPr txBox="1">
              <a:spLocks noChangeArrowheads="1"/>
            </p:cNvSpPr>
            <p:nvPr/>
          </p:nvSpPr>
          <p:spPr bwMode="auto">
            <a:xfrm>
              <a:off x="4752" y="2799"/>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9942" name="Line 31"/>
            <p:cNvSpPr>
              <a:spLocks noChangeShapeType="1"/>
            </p:cNvSpPr>
            <p:nvPr/>
          </p:nvSpPr>
          <p:spPr bwMode="auto">
            <a:xfrm>
              <a:off x="4416" y="1872"/>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43" name="Text Box 32"/>
            <p:cNvSpPr txBox="1">
              <a:spLocks noChangeArrowheads="1"/>
            </p:cNvSpPr>
            <p:nvPr/>
          </p:nvSpPr>
          <p:spPr bwMode="auto">
            <a:xfrm>
              <a:off x="4368" y="1839"/>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09944" name="Line 34"/>
            <p:cNvSpPr>
              <a:spLocks noChangeShapeType="1"/>
            </p:cNvSpPr>
            <p:nvPr/>
          </p:nvSpPr>
          <p:spPr bwMode="auto">
            <a:xfrm>
              <a:off x="4368" y="2640"/>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45" name="Text Box 35"/>
            <p:cNvSpPr txBox="1">
              <a:spLocks noChangeArrowheads="1"/>
            </p:cNvSpPr>
            <p:nvPr/>
          </p:nvSpPr>
          <p:spPr bwMode="auto">
            <a:xfrm>
              <a:off x="4368" y="2607"/>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09946" name="Text Box 37"/>
            <p:cNvSpPr txBox="1">
              <a:spLocks noChangeArrowheads="1"/>
            </p:cNvSpPr>
            <p:nvPr/>
          </p:nvSpPr>
          <p:spPr bwMode="auto">
            <a:xfrm>
              <a:off x="3696" y="2223"/>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09947" name="Freeform 38"/>
            <p:cNvSpPr>
              <a:spLocks noChangeArrowheads="1"/>
            </p:cNvSpPr>
            <p:nvPr/>
          </p:nvSpPr>
          <p:spPr bwMode="auto">
            <a:xfrm>
              <a:off x="3936" y="1776"/>
              <a:ext cx="240" cy="1152"/>
            </a:xfrm>
            <a:custGeom>
              <a:avLst/>
              <a:gdLst>
                <a:gd name="T0" fmla="*/ 78 w 304"/>
                <a:gd name="T1" fmla="*/ 0 h 1008"/>
                <a:gd name="T2" fmla="*/ 34 w 304"/>
                <a:gd name="T3" fmla="*/ 374 h 1008"/>
                <a:gd name="T4" fmla="*/ 5 w 304"/>
                <a:gd name="T5" fmla="*/ 656 h 1008"/>
                <a:gd name="T6" fmla="*/ 5 w 304"/>
                <a:gd name="T7" fmla="*/ 1216 h 1008"/>
                <a:gd name="T8" fmla="*/ 20 w 304"/>
                <a:gd name="T9" fmla="*/ 1591 h 1008"/>
                <a:gd name="T10" fmla="*/ 64 w 304"/>
                <a:gd name="T11" fmla="*/ 1872 h 1008"/>
                <a:gd name="T12" fmla="*/ 93 w 304"/>
                <a:gd name="T13" fmla="*/ 1966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4" h="1008">
                  <a:moveTo>
                    <a:pt x="256" y="0"/>
                  </a:moveTo>
                  <a:cubicBezTo>
                    <a:pt x="204" y="68"/>
                    <a:pt x="152" y="136"/>
                    <a:pt x="112" y="192"/>
                  </a:cubicBezTo>
                  <a:cubicBezTo>
                    <a:pt x="72" y="248"/>
                    <a:pt x="32" y="264"/>
                    <a:pt x="16" y="336"/>
                  </a:cubicBezTo>
                  <a:cubicBezTo>
                    <a:pt x="0" y="408"/>
                    <a:pt x="8" y="544"/>
                    <a:pt x="16" y="624"/>
                  </a:cubicBezTo>
                  <a:cubicBezTo>
                    <a:pt x="24" y="704"/>
                    <a:pt x="32" y="760"/>
                    <a:pt x="64" y="816"/>
                  </a:cubicBezTo>
                  <a:cubicBezTo>
                    <a:pt x="96" y="872"/>
                    <a:pt x="168" y="928"/>
                    <a:pt x="208" y="960"/>
                  </a:cubicBezTo>
                  <a:cubicBezTo>
                    <a:pt x="248" y="992"/>
                    <a:pt x="276" y="1000"/>
                    <a:pt x="304" y="1008"/>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948" name="Freeform 40"/>
            <p:cNvSpPr>
              <a:spLocks noChangeArrowheads="1"/>
            </p:cNvSpPr>
            <p:nvPr/>
          </p:nvSpPr>
          <p:spPr bwMode="auto">
            <a:xfrm>
              <a:off x="4264" y="1872"/>
              <a:ext cx="56" cy="192"/>
            </a:xfrm>
            <a:custGeom>
              <a:avLst/>
              <a:gdLst>
                <a:gd name="T0" fmla="*/ 56 w 56"/>
                <a:gd name="T1" fmla="*/ 0 h 192"/>
                <a:gd name="T2" fmla="*/ 8 w 56"/>
                <a:gd name="T3" fmla="*/ 48 h 192"/>
                <a:gd name="T4" fmla="*/ 8 w 56"/>
                <a:gd name="T5" fmla="*/ 144 h 192"/>
                <a:gd name="T6" fmla="*/ 56 w 56"/>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192">
                  <a:moveTo>
                    <a:pt x="56" y="0"/>
                  </a:moveTo>
                  <a:cubicBezTo>
                    <a:pt x="36" y="12"/>
                    <a:pt x="16" y="24"/>
                    <a:pt x="8" y="48"/>
                  </a:cubicBezTo>
                  <a:cubicBezTo>
                    <a:pt x="0" y="72"/>
                    <a:pt x="0" y="120"/>
                    <a:pt x="8" y="144"/>
                  </a:cubicBezTo>
                  <a:cubicBezTo>
                    <a:pt x="16" y="168"/>
                    <a:pt x="36" y="180"/>
                    <a:pt x="56" y="19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949" name="Text Box 43"/>
            <p:cNvSpPr txBox="1">
              <a:spLocks noChangeArrowheads="1"/>
            </p:cNvSpPr>
            <p:nvPr/>
          </p:nvSpPr>
          <p:spPr bwMode="auto">
            <a:xfrm>
              <a:off x="4752" y="2206"/>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1</a:t>
              </a:r>
              <a:endParaRPr lang="zh-CN" altLang="en-US" sz="2800">
                <a:latin typeface="Times New Roman" panose="02020603050405020304" pitchFamily="18" charset="0"/>
                <a:ea typeface="宋体" panose="02010600030101010101" pitchFamily="2" charset="-122"/>
              </a:endParaRPr>
            </a:p>
          </p:txBody>
        </p:sp>
        <p:sp>
          <p:nvSpPr>
            <p:cNvPr id="209950" name="Freeform 44"/>
            <p:cNvSpPr>
              <a:spLocks noChangeArrowheads="1"/>
            </p:cNvSpPr>
            <p:nvPr/>
          </p:nvSpPr>
          <p:spPr bwMode="auto">
            <a:xfrm>
              <a:off x="4560" y="1824"/>
              <a:ext cx="248" cy="1104"/>
            </a:xfrm>
            <a:custGeom>
              <a:avLst/>
              <a:gdLst>
                <a:gd name="T0" fmla="*/ 0 w 248"/>
                <a:gd name="T1" fmla="*/ 1104 h 1104"/>
                <a:gd name="T2" fmla="*/ 192 w 248"/>
                <a:gd name="T3" fmla="*/ 768 h 1104"/>
                <a:gd name="T4" fmla="*/ 240 w 248"/>
                <a:gd name="T5" fmla="*/ 432 h 1104"/>
                <a:gd name="T6" fmla="*/ 144 w 248"/>
                <a:gd name="T7" fmla="*/ 192 h 1104"/>
                <a:gd name="T8" fmla="*/ 0 w 248"/>
                <a:gd name="T9" fmla="*/ 0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104">
                  <a:moveTo>
                    <a:pt x="0" y="1104"/>
                  </a:moveTo>
                  <a:cubicBezTo>
                    <a:pt x="76" y="992"/>
                    <a:pt x="152" y="880"/>
                    <a:pt x="192" y="768"/>
                  </a:cubicBezTo>
                  <a:cubicBezTo>
                    <a:pt x="232" y="656"/>
                    <a:pt x="248" y="528"/>
                    <a:pt x="240" y="432"/>
                  </a:cubicBezTo>
                  <a:cubicBezTo>
                    <a:pt x="232" y="336"/>
                    <a:pt x="184" y="264"/>
                    <a:pt x="144" y="192"/>
                  </a:cubicBezTo>
                  <a:cubicBezTo>
                    <a:pt x="104" y="120"/>
                    <a:pt x="52" y="60"/>
                    <a:pt x="0" y="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0548506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F8A86FC1-9BEB-4B08-A3F5-FD86FD75BA4E}" type="slidenum">
              <a:rPr kumimoji="0" lang="zh-CN" altLang="en-US" sz="2400">
                <a:solidFill>
                  <a:schemeClr val="accent2"/>
                </a:solidFill>
                <a:latin typeface="Times New Roman" panose="02020603050405020304" pitchFamily="18" charset="0"/>
              </a:rPr>
              <a:pPr>
                <a:spcBef>
                  <a:spcPct val="0"/>
                </a:spcBef>
                <a:buClrTx/>
                <a:buSzTx/>
                <a:buFontTx/>
                <a:buNone/>
              </a:pPr>
              <a:t>93</a:t>
            </a:fld>
            <a:endParaRPr kumimoji="0" lang="zh-CN" altLang="en-US" sz="2400">
              <a:solidFill>
                <a:schemeClr val="accent2"/>
              </a:solidFill>
              <a:latin typeface="Times New Roman" panose="02020603050405020304" pitchFamily="18" charset="0"/>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210948"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sp>
        <p:nvSpPr>
          <p:cNvPr id="210949" name="Rectangle 3"/>
          <p:cNvSpPr>
            <a:spLocks noGrp="1" noChangeArrowheads="1"/>
          </p:cNvSpPr>
          <p:nvPr>
            <p:ph idx="1"/>
          </p:nvPr>
        </p:nvSpPr>
        <p:spPr/>
        <p:txBody>
          <a:bodyPr/>
          <a:lstStyle/>
          <a:p>
            <a:r>
              <a:rPr lang="zh-CN" altLang="en-US" dirty="0"/>
              <a:t>假设有</a:t>
            </a:r>
            <a:r>
              <a:rPr lang="en-US" altLang="zh-CN" dirty="0"/>
              <a:t>n</a:t>
            </a:r>
            <a:r>
              <a:rPr lang="zh-CN" altLang="en-US" dirty="0"/>
              <a:t>对不同的边对，即在构造优先图的过程中使用了</a:t>
            </a:r>
            <a:r>
              <a:rPr lang="en-US" altLang="zh-CN" dirty="0"/>
              <a:t>3n</a:t>
            </a:r>
            <a:r>
              <a:rPr lang="zh-CN" altLang="en-US" dirty="0"/>
              <a:t>次“③</a:t>
            </a:r>
            <a:r>
              <a:rPr lang="en-US" altLang="zh-CN" dirty="0"/>
              <a:t>c</a:t>
            </a:r>
            <a:r>
              <a:rPr lang="zh-CN" altLang="en-US" dirty="0"/>
              <a:t>”规则。此时有</a:t>
            </a:r>
            <a:r>
              <a:rPr lang="en-US" altLang="zh-CN" dirty="0"/>
              <a:t>2</a:t>
            </a:r>
            <a:r>
              <a:rPr lang="en-US" altLang="zh-CN" baseline="30000" dirty="0"/>
              <a:t>n</a:t>
            </a:r>
            <a:r>
              <a:rPr lang="zh-CN" altLang="en-US" dirty="0"/>
              <a:t>个不同的图，每个图中只包含每对边中的一条。这些图中的任何一个若无环，则对应的调度是视图可串行化的。串行化顺序通过将虚事务</a:t>
            </a:r>
            <a:r>
              <a:rPr lang="en-US" altLang="zh-CN" dirty="0"/>
              <a:t>T</a:t>
            </a:r>
            <a:r>
              <a:rPr lang="en-US" altLang="zh-CN" baseline="-25000" dirty="0"/>
              <a:t>b</a:t>
            </a:r>
            <a:r>
              <a:rPr lang="zh-CN" altLang="en-US" dirty="0"/>
              <a:t>和</a:t>
            </a:r>
            <a:r>
              <a:rPr lang="en-US" altLang="zh-CN" dirty="0" err="1"/>
              <a:t>T</a:t>
            </a:r>
            <a:r>
              <a:rPr lang="en-US" altLang="zh-CN" baseline="-25000" dirty="0" err="1"/>
              <a:t>f</a:t>
            </a:r>
            <a:r>
              <a:rPr lang="zh-CN" altLang="en-US" dirty="0"/>
              <a:t>从图中删除后对剩余的无环图进行拓扑排序得到。</a:t>
            </a:r>
          </a:p>
        </p:txBody>
      </p:sp>
    </p:spTree>
    <p:extLst>
      <p:ext uri="{BB962C8B-B14F-4D97-AF65-F5344CB8AC3E}">
        <p14:creationId xmlns:p14="http://schemas.microsoft.com/office/powerpoint/2010/main" val="33006223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Char char="•"/>
            </a:pPr>
            <a:fld id="{D18A2631-299D-4C15-B469-9B025846C4A8}" type="slidenum">
              <a:rPr kumimoji="0" lang="zh-CN" altLang="en-US" sz="2400">
                <a:solidFill>
                  <a:schemeClr val="accent2"/>
                </a:solidFill>
                <a:latin typeface="Times New Roman" panose="02020603050405020304" pitchFamily="18" charset="0"/>
              </a:rPr>
              <a:pPr>
                <a:spcBef>
                  <a:spcPct val="0"/>
                </a:spcBef>
                <a:buClrTx/>
                <a:buSzTx/>
                <a:buFontTx/>
                <a:buChar char="•"/>
              </a:pPr>
              <a:t>94</a:t>
            </a:fld>
            <a:endParaRPr kumimoji="0" lang="zh-CN" altLang="en-US" sz="2400">
              <a:solidFill>
                <a:schemeClr val="accent2"/>
              </a:solidFill>
              <a:latin typeface="Times New Roman" panose="02020603050405020304" pitchFamily="18" charset="0"/>
            </a:endParaRPr>
          </a:p>
        </p:txBody>
      </p:sp>
      <p:sp>
        <p:nvSpPr>
          <p:cNvPr id="51" name="页脚占位符 4"/>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a:p>
        </p:txBody>
      </p:sp>
      <p:sp>
        <p:nvSpPr>
          <p:cNvPr id="211972" name="Rectangle 2"/>
          <p:cNvSpPr>
            <a:spLocks noGrp="1" noChangeArrowheads="1"/>
          </p:cNvSpPr>
          <p:nvPr>
            <p:ph type="title"/>
          </p:nvPr>
        </p:nvSpPr>
        <p:spPr/>
        <p:txBody>
          <a:bodyPr/>
          <a:lstStyle/>
          <a:p>
            <a:r>
              <a:rPr lang="zh-CN" altLang="en-US" dirty="0"/>
              <a:t>注释</a:t>
            </a:r>
            <a:r>
              <a:rPr lang="en-US" altLang="zh-CN" dirty="0"/>
              <a:t>_</a:t>
            </a:r>
            <a:r>
              <a:rPr lang="zh-CN" altLang="en-US" dirty="0"/>
              <a:t>视图可串行化判定</a:t>
            </a:r>
          </a:p>
        </p:txBody>
      </p:sp>
      <p:grpSp>
        <p:nvGrpSpPr>
          <p:cNvPr id="211973" name="Group 50"/>
          <p:cNvGrpSpPr>
            <a:grpSpLocks/>
          </p:cNvGrpSpPr>
          <p:nvPr/>
        </p:nvGrpSpPr>
        <p:grpSpPr bwMode="auto">
          <a:xfrm>
            <a:off x="5029200" y="2057400"/>
            <a:ext cx="3810000" cy="3352800"/>
            <a:chOff x="3168" y="1296"/>
            <a:chExt cx="2400" cy="2112"/>
          </a:xfrm>
        </p:grpSpPr>
        <p:sp>
          <p:nvSpPr>
            <p:cNvPr id="211997" name="Oval 4"/>
            <p:cNvSpPr>
              <a:spLocks noChangeArrowheads="1"/>
            </p:cNvSpPr>
            <p:nvPr/>
          </p:nvSpPr>
          <p:spPr bwMode="auto">
            <a:xfrm>
              <a:off x="4080" y="129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98" name="Text Box 5"/>
            <p:cNvSpPr txBox="1">
              <a:spLocks noChangeArrowheads="1"/>
            </p:cNvSpPr>
            <p:nvPr/>
          </p:nvSpPr>
          <p:spPr bwMode="auto">
            <a:xfrm>
              <a:off x="4128" y="139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1</a:t>
              </a:r>
            </a:p>
          </p:txBody>
        </p:sp>
        <p:sp>
          <p:nvSpPr>
            <p:cNvPr id="211999" name="Oval 6"/>
            <p:cNvSpPr>
              <a:spLocks noChangeArrowheads="1"/>
            </p:cNvSpPr>
            <p:nvPr/>
          </p:nvSpPr>
          <p:spPr bwMode="auto">
            <a:xfrm>
              <a:off x="4080"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2000" name="Text Box 7"/>
            <p:cNvSpPr txBox="1">
              <a:spLocks noChangeArrowheads="1"/>
            </p:cNvSpPr>
            <p:nvPr/>
          </p:nvSpPr>
          <p:spPr bwMode="auto">
            <a:xfrm>
              <a:off x="4128"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2</a:t>
              </a:r>
            </a:p>
          </p:txBody>
        </p:sp>
        <p:sp>
          <p:nvSpPr>
            <p:cNvPr id="212001" name="Oval 8"/>
            <p:cNvSpPr>
              <a:spLocks noChangeArrowheads="1"/>
            </p:cNvSpPr>
            <p:nvPr/>
          </p:nvSpPr>
          <p:spPr bwMode="auto">
            <a:xfrm>
              <a:off x="4080" y="283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2002" name="Text Box 9"/>
            <p:cNvSpPr txBox="1">
              <a:spLocks noChangeArrowheads="1"/>
            </p:cNvSpPr>
            <p:nvPr/>
          </p:nvSpPr>
          <p:spPr bwMode="auto">
            <a:xfrm>
              <a:off x="4128" y="292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3</a:t>
              </a:r>
            </a:p>
          </p:txBody>
        </p:sp>
        <p:sp>
          <p:nvSpPr>
            <p:cNvPr id="212003" name="Line 10"/>
            <p:cNvSpPr>
              <a:spLocks noChangeShapeType="1"/>
            </p:cNvSpPr>
            <p:nvPr/>
          </p:nvSpPr>
          <p:spPr bwMode="auto">
            <a:xfrm>
              <a:off x="4416" y="1872"/>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2004" name="Oval 11"/>
            <p:cNvSpPr>
              <a:spLocks noChangeArrowheads="1"/>
            </p:cNvSpPr>
            <p:nvPr/>
          </p:nvSpPr>
          <p:spPr bwMode="auto">
            <a:xfrm>
              <a:off x="3168" y="201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2005" name="Text Box 12"/>
            <p:cNvSpPr txBox="1">
              <a:spLocks noChangeArrowheads="1"/>
            </p:cNvSpPr>
            <p:nvPr/>
          </p:nvSpPr>
          <p:spPr bwMode="auto">
            <a:xfrm>
              <a:off x="3216" y="211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12006" name="Line 13"/>
            <p:cNvSpPr>
              <a:spLocks noChangeShapeType="1"/>
            </p:cNvSpPr>
            <p:nvPr/>
          </p:nvSpPr>
          <p:spPr bwMode="auto">
            <a:xfrm flipH="1">
              <a:off x="3600" y="1728"/>
              <a:ext cx="528" cy="336"/>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12007" name="Text Box 14"/>
            <p:cNvSpPr txBox="1">
              <a:spLocks noChangeArrowheads="1"/>
            </p:cNvSpPr>
            <p:nvPr/>
          </p:nvSpPr>
          <p:spPr bwMode="auto">
            <a:xfrm>
              <a:off x="3600" y="1680"/>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2008" name="Oval 15"/>
            <p:cNvSpPr>
              <a:spLocks noChangeArrowheads="1"/>
            </p:cNvSpPr>
            <p:nvPr/>
          </p:nvSpPr>
          <p:spPr bwMode="auto">
            <a:xfrm>
              <a:off x="4992"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2009" name="Text Box 16"/>
            <p:cNvSpPr txBox="1">
              <a:spLocks noChangeArrowheads="1"/>
            </p:cNvSpPr>
            <p:nvPr/>
          </p:nvSpPr>
          <p:spPr bwMode="auto">
            <a:xfrm>
              <a:off x="5040"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f</a:t>
              </a:r>
              <a:endParaRPr lang="en-US" altLang="zh-CN" sz="3600">
                <a:latin typeface="Times New Roman" panose="02020603050405020304" pitchFamily="18" charset="0"/>
                <a:ea typeface="宋体" panose="02010600030101010101" pitchFamily="2" charset="-122"/>
              </a:endParaRPr>
            </a:p>
          </p:txBody>
        </p:sp>
        <p:sp>
          <p:nvSpPr>
            <p:cNvPr id="212010" name="Line 17"/>
            <p:cNvSpPr>
              <a:spLocks noChangeShapeType="1"/>
            </p:cNvSpPr>
            <p:nvPr/>
          </p:nvSpPr>
          <p:spPr bwMode="auto">
            <a:xfrm flipH="1">
              <a:off x="4656" y="2592"/>
              <a:ext cx="480" cy="384"/>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12011" name="Line 18"/>
            <p:cNvSpPr>
              <a:spLocks noChangeShapeType="1"/>
            </p:cNvSpPr>
            <p:nvPr/>
          </p:nvSpPr>
          <p:spPr bwMode="auto">
            <a:xfrm>
              <a:off x="4368" y="2640"/>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2012" name="Text Box 19"/>
            <p:cNvSpPr txBox="1">
              <a:spLocks noChangeArrowheads="1"/>
            </p:cNvSpPr>
            <p:nvPr/>
          </p:nvSpPr>
          <p:spPr bwMode="auto">
            <a:xfrm>
              <a:off x="4752" y="2799"/>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2013" name="Text Box 20"/>
            <p:cNvSpPr txBox="1">
              <a:spLocks noChangeArrowheads="1"/>
            </p:cNvSpPr>
            <p:nvPr/>
          </p:nvSpPr>
          <p:spPr bwMode="auto">
            <a:xfrm>
              <a:off x="4368" y="1839"/>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12014" name="Text Box 21"/>
            <p:cNvSpPr txBox="1">
              <a:spLocks noChangeArrowheads="1"/>
            </p:cNvSpPr>
            <p:nvPr/>
          </p:nvSpPr>
          <p:spPr bwMode="auto">
            <a:xfrm>
              <a:off x="4368" y="2607"/>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2015" name="Text Box 22"/>
            <p:cNvSpPr txBox="1">
              <a:spLocks noChangeArrowheads="1"/>
            </p:cNvSpPr>
            <p:nvPr/>
          </p:nvSpPr>
          <p:spPr bwMode="auto">
            <a:xfrm>
              <a:off x="3696" y="2223"/>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12016" name="Freeform 23"/>
            <p:cNvSpPr>
              <a:spLocks noChangeArrowheads="1"/>
            </p:cNvSpPr>
            <p:nvPr/>
          </p:nvSpPr>
          <p:spPr bwMode="auto">
            <a:xfrm>
              <a:off x="3936" y="1776"/>
              <a:ext cx="240" cy="1152"/>
            </a:xfrm>
            <a:custGeom>
              <a:avLst/>
              <a:gdLst>
                <a:gd name="T0" fmla="*/ 78 w 304"/>
                <a:gd name="T1" fmla="*/ 0 h 1008"/>
                <a:gd name="T2" fmla="*/ 34 w 304"/>
                <a:gd name="T3" fmla="*/ 374 h 1008"/>
                <a:gd name="T4" fmla="*/ 5 w 304"/>
                <a:gd name="T5" fmla="*/ 656 h 1008"/>
                <a:gd name="T6" fmla="*/ 5 w 304"/>
                <a:gd name="T7" fmla="*/ 1216 h 1008"/>
                <a:gd name="T8" fmla="*/ 20 w 304"/>
                <a:gd name="T9" fmla="*/ 1591 h 1008"/>
                <a:gd name="T10" fmla="*/ 64 w 304"/>
                <a:gd name="T11" fmla="*/ 1872 h 1008"/>
                <a:gd name="T12" fmla="*/ 93 w 304"/>
                <a:gd name="T13" fmla="*/ 1966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4" h="1008">
                  <a:moveTo>
                    <a:pt x="256" y="0"/>
                  </a:moveTo>
                  <a:cubicBezTo>
                    <a:pt x="204" y="68"/>
                    <a:pt x="152" y="136"/>
                    <a:pt x="112" y="192"/>
                  </a:cubicBezTo>
                  <a:cubicBezTo>
                    <a:pt x="72" y="248"/>
                    <a:pt x="32" y="264"/>
                    <a:pt x="16" y="336"/>
                  </a:cubicBezTo>
                  <a:cubicBezTo>
                    <a:pt x="0" y="408"/>
                    <a:pt x="8" y="544"/>
                    <a:pt x="16" y="624"/>
                  </a:cubicBezTo>
                  <a:cubicBezTo>
                    <a:pt x="24" y="704"/>
                    <a:pt x="32" y="760"/>
                    <a:pt x="64" y="816"/>
                  </a:cubicBezTo>
                  <a:cubicBezTo>
                    <a:pt x="96" y="872"/>
                    <a:pt x="168" y="928"/>
                    <a:pt x="208" y="960"/>
                  </a:cubicBezTo>
                  <a:cubicBezTo>
                    <a:pt x="248" y="992"/>
                    <a:pt x="276" y="1000"/>
                    <a:pt x="304" y="1008"/>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017" name="Text Box 24"/>
            <p:cNvSpPr txBox="1">
              <a:spLocks noChangeArrowheads="1"/>
            </p:cNvSpPr>
            <p:nvPr/>
          </p:nvSpPr>
          <p:spPr bwMode="auto">
            <a:xfrm>
              <a:off x="4752" y="2206"/>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1</a:t>
              </a:r>
              <a:endParaRPr lang="zh-CN" altLang="en-US" sz="2800">
                <a:latin typeface="Times New Roman" panose="02020603050405020304" pitchFamily="18" charset="0"/>
                <a:ea typeface="宋体" panose="02010600030101010101" pitchFamily="2" charset="-122"/>
              </a:endParaRPr>
            </a:p>
          </p:txBody>
        </p:sp>
        <p:sp>
          <p:nvSpPr>
            <p:cNvPr id="212018" name="Freeform 25"/>
            <p:cNvSpPr>
              <a:spLocks noChangeArrowheads="1"/>
            </p:cNvSpPr>
            <p:nvPr/>
          </p:nvSpPr>
          <p:spPr bwMode="auto">
            <a:xfrm>
              <a:off x="4560" y="1824"/>
              <a:ext cx="248" cy="1104"/>
            </a:xfrm>
            <a:custGeom>
              <a:avLst/>
              <a:gdLst>
                <a:gd name="T0" fmla="*/ 0 w 248"/>
                <a:gd name="T1" fmla="*/ 1104 h 1104"/>
                <a:gd name="T2" fmla="*/ 192 w 248"/>
                <a:gd name="T3" fmla="*/ 768 h 1104"/>
                <a:gd name="T4" fmla="*/ 240 w 248"/>
                <a:gd name="T5" fmla="*/ 432 h 1104"/>
                <a:gd name="T6" fmla="*/ 144 w 248"/>
                <a:gd name="T7" fmla="*/ 192 h 1104"/>
                <a:gd name="T8" fmla="*/ 0 w 248"/>
                <a:gd name="T9" fmla="*/ 0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104">
                  <a:moveTo>
                    <a:pt x="0" y="1104"/>
                  </a:moveTo>
                  <a:cubicBezTo>
                    <a:pt x="76" y="992"/>
                    <a:pt x="152" y="880"/>
                    <a:pt x="192" y="768"/>
                  </a:cubicBezTo>
                  <a:cubicBezTo>
                    <a:pt x="232" y="656"/>
                    <a:pt x="248" y="528"/>
                    <a:pt x="240" y="432"/>
                  </a:cubicBezTo>
                  <a:cubicBezTo>
                    <a:pt x="232" y="336"/>
                    <a:pt x="184" y="264"/>
                    <a:pt x="144" y="192"/>
                  </a:cubicBezTo>
                  <a:cubicBezTo>
                    <a:pt x="104" y="120"/>
                    <a:pt x="52" y="60"/>
                    <a:pt x="0" y="0"/>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1974" name="Group 49"/>
          <p:cNvGrpSpPr>
            <a:grpSpLocks/>
          </p:cNvGrpSpPr>
          <p:nvPr/>
        </p:nvGrpSpPr>
        <p:grpSpPr bwMode="auto">
          <a:xfrm>
            <a:off x="533400" y="2057400"/>
            <a:ext cx="3810000" cy="3352800"/>
            <a:chOff x="336" y="1296"/>
            <a:chExt cx="2400" cy="2112"/>
          </a:xfrm>
        </p:grpSpPr>
        <p:sp>
          <p:nvSpPr>
            <p:cNvPr id="211975" name="Oval 27"/>
            <p:cNvSpPr>
              <a:spLocks noChangeArrowheads="1"/>
            </p:cNvSpPr>
            <p:nvPr/>
          </p:nvSpPr>
          <p:spPr bwMode="auto">
            <a:xfrm>
              <a:off x="1248" y="129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76" name="Text Box 28"/>
            <p:cNvSpPr txBox="1">
              <a:spLocks noChangeArrowheads="1"/>
            </p:cNvSpPr>
            <p:nvPr/>
          </p:nvSpPr>
          <p:spPr bwMode="auto">
            <a:xfrm>
              <a:off x="1296" y="139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1</a:t>
              </a:r>
            </a:p>
          </p:txBody>
        </p:sp>
        <p:sp>
          <p:nvSpPr>
            <p:cNvPr id="211977" name="Oval 29"/>
            <p:cNvSpPr>
              <a:spLocks noChangeArrowheads="1"/>
            </p:cNvSpPr>
            <p:nvPr/>
          </p:nvSpPr>
          <p:spPr bwMode="auto">
            <a:xfrm>
              <a:off x="1248"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78" name="Text Box 30"/>
            <p:cNvSpPr txBox="1">
              <a:spLocks noChangeArrowheads="1"/>
            </p:cNvSpPr>
            <p:nvPr/>
          </p:nvSpPr>
          <p:spPr bwMode="auto">
            <a:xfrm>
              <a:off x="1296"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2</a:t>
              </a:r>
            </a:p>
          </p:txBody>
        </p:sp>
        <p:sp>
          <p:nvSpPr>
            <p:cNvPr id="211979" name="Oval 31"/>
            <p:cNvSpPr>
              <a:spLocks noChangeArrowheads="1"/>
            </p:cNvSpPr>
            <p:nvPr/>
          </p:nvSpPr>
          <p:spPr bwMode="auto">
            <a:xfrm>
              <a:off x="1248" y="283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80" name="Text Box 32"/>
            <p:cNvSpPr txBox="1">
              <a:spLocks noChangeArrowheads="1"/>
            </p:cNvSpPr>
            <p:nvPr/>
          </p:nvSpPr>
          <p:spPr bwMode="auto">
            <a:xfrm>
              <a:off x="1296" y="292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25000">
                  <a:latin typeface="Times New Roman" panose="02020603050405020304" pitchFamily="18" charset="0"/>
                  <a:ea typeface="宋体" panose="02010600030101010101" pitchFamily="2" charset="-122"/>
                </a:rPr>
                <a:t>3</a:t>
              </a:r>
            </a:p>
          </p:txBody>
        </p:sp>
        <p:sp>
          <p:nvSpPr>
            <p:cNvPr id="211981" name="Line 33"/>
            <p:cNvSpPr>
              <a:spLocks noChangeShapeType="1"/>
            </p:cNvSpPr>
            <p:nvPr/>
          </p:nvSpPr>
          <p:spPr bwMode="auto">
            <a:xfrm>
              <a:off x="1584" y="1872"/>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82" name="Oval 34"/>
            <p:cNvSpPr>
              <a:spLocks noChangeArrowheads="1"/>
            </p:cNvSpPr>
            <p:nvPr/>
          </p:nvSpPr>
          <p:spPr bwMode="auto">
            <a:xfrm>
              <a:off x="336" y="2016"/>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83" name="Text Box 35"/>
            <p:cNvSpPr txBox="1">
              <a:spLocks noChangeArrowheads="1"/>
            </p:cNvSpPr>
            <p:nvPr/>
          </p:nvSpPr>
          <p:spPr bwMode="auto">
            <a:xfrm>
              <a:off x="384" y="211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11984" name="Line 36"/>
            <p:cNvSpPr>
              <a:spLocks noChangeShapeType="1"/>
            </p:cNvSpPr>
            <p:nvPr/>
          </p:nvSpPr>
          <p:spPr bwMode="auto">
            <a:xfrm flipH="1">
              <a:off x="768" y="1728"/>
              <a:ext cx="528" cy="336"/>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11985" name="Text Box 37"/>
            <p:cNvSpPr txBox="1">
              <a:spLocks noChangeArrowheads="1"/>
            </p:cNvSpPr>
            <p:nvPr/>
          </p:nvSpPr>
          <p:spPr bwMode="auto">
            <a:xfrm>
              <a:off x="768" y="1680"/>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1986" name="Oval 38"/>
            <p:cNvSpPr>
              <a:spLocks noChangeArrowheads="1"/>
            </p:cNvSpPr>
            <p:nvPr/>
          </p:nvSpPr>
          <p:spPr bwMode="auto">
            <a:xfrm>
              <a:off x="2160" y="206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211987" name="Text Box 39"/>
            <p:cNvSpPr txBox="1">
              <a:spLocks noChangeArrowheads="1"/>
            </p:cNvSpPr>
            <p:nvPr/>
          </p:nvSpPr>
          <p:spPr bwMode="auto">
            <a:xfrm>
              <a:off x="2208" y="216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3600">
                  <a:latin typeface="Times New Roman" panose="02020603050405020304" pitchFamily="18" charset="0"/>
                  <a:ea typeface="宋体" panose="02010600030101010101" pitchFamily="2" charset="-122"/>
                </a:rPr>
                <a:t>T</a:t>
              </a:r>
              <a:r>
                <a:rPr lang="en-US" altLang="zh-CN" sz="3600" baseline="-10000">
                  <a:latin typeface="Times New Roman" panose="02020603050405020304" pitchFamily="18" charset="0"/>
                  <a:ea typeface="宋体" panose="02010600030101010101" pitchFamily="2" charset="-122"/>
                </a:rPr>
                <a:t>f</a:t>
              </a:r>
              <a:endParaRPr lang="en-US" altLang="zh-CN" sz="3600">
                <a:latin typeface="Times New Roman" panose="02020603050405020304" pitchFamily="18" charset="0"/>
                <a:ea typeface="宋体" panose="02010600030101010101" pitchFamily="2" charset="-122"/>
              </a:endParaRPr>
            </a:p>
          </p:txBody>
        </p:sp>
        <p:sp>
          <p:nvSpPr>
            <p:cNvPr id="211988" name="Line 40"/>
            <p:cNvSpPr>
              <a:spLocks noChangeShapeType="1"/>
            </p:cNvSpPr>
            <p:nvPr/>
          </p:nvSpPr>
          <p:spPr bwMode="auto">
            <a:xfrm flipH="1">
              <a:off x="1824" y="2592"/>
              <a:ext cx="480" cy="384"/>
            </a:xfrm>
            <a:prstGeom prst="line">
              <a:avLst/>
            </a:prstGeom>
            <a:noFill/>
            <a:ln w="38100">
              <a:solidFill>
                <a:schemeClr val="bg2"/>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11989" name="Line 41"/>
            <p:cNvSpPr>
              <a:spLocks noChangeShapeType="1"/>
            </p:cNvSpPr>
            <p:nvPr/>
          </p:nvSpPr>
          <p:spPr bwMode="auto">
            <a:xfrm>
              <a:off x="1536" y="2640"/>
              <a:ext cx="0" cy="19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90" name="Text Box 42"/>
            <p:cNvSpPr txBox="1">
              <a:spLocks noChangeArrowheads="1"/>
            </p:cNvSpPr>
            <p:nvPr/>
          </p:nvSpPr>
          <p:spPr bwMode="auto">
            <a:xfrm>
              <a:off x="1920" y="2799"/>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1991" name="Text Box 43"/>
            <p:cNvSpPr txBox="1">
              <a:spLocks noChangeArrowheads="1"/>
            </p:cNvSpPr>
            <p:nvPr/>
          </p:nvSpPr>
          <p:spPr bwMode="auto">
            <a:xfrm>
              <a:off x="1536" y="1839"/>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11992" name="Text Box 44"/>
            <p:cNvSpPr txBox="1">
              <a:spLocks noChangeArrowheads="1"/>
            </p:cNvSpPr>
            <p:nvPr/>
          </p:nvSpPr>
          <p:spPr bwMode="auto">
            <a:xfrm>
              <a:off x="1536" y="2607"/>
              <a:ext cx="2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800">
                  <a:latin typeface="Times New Roman" panose="02020603050405020304" pitchFamily="18" charset="0"/>
                  <a:ea typeface="宋体" panose="02010600030101010101" pitchFamily="2" charset="-122"/>
                </a:rPr>
                <a:t>0</a:t>
              </a:r>
            </a:p>
          </p:txBody>
        </p:sp>
        <p:sp>
          <p:nvSpPr>
            <p:cNvPr id="211993" name="Text Box 45"/>
            <p:cNvSpPr txBox="1">
              <a:spLocks noChangeArrowheads="1"/>
            </p:cNvSpPr>
            <p:nvPr/>
          </p:nvSpPr>
          <p:spPr bwMode="auto">
            <a:xfrm>
              <a:off x="864" y="2223"/>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0</a:t>
              </a:r>
              <a:endParaRPr lang="zh-CN" altLang="en-US" sz="2800">
                <a:latin typeface="Times New Roman" panose="02020603050405020304" pitchFamily="18" charset="0"/>
                <a:ea typeface="宋体" panose="02010600030101010101" pitchFamily="2" charset="-122"/>
              </a:endParaRPr>
            </a:p>
          </p:txBody>
        </p:sp>
        <p:sp>
          <p:nvSpPr>
            <p:cNvPr id="211994" name="Freeform 46"/>
            <p:cNvSpPr>
              <a:spLocks noChangeArrowheads="1"/>
            </p:cNvSpPr>
            <p:nvPr/>
          </p:nvSpPr>
          <p:spPr bwMode="auto">
            <a:xfrm>
              <a:off x="1104" y="1776"/>
              <a:ext cx="240" cy="1152"/>
            </a:xfrm>
            <a:custGeom>
              <a:avLst/>
              <a:gdLst>
                <a:gd name="T0" fmla="*/ 78 w 304"/>
                <a:gd name="T1" fmla="*/ 0 h 1008"/>
                <a:gd name="T2" fmla="*/ 34 w 304"/>
                <a:gd name="T3" fmla="*/ 374 h 1008"/>
                <a:gd name="T4" fmla="*/ 5 w 304"/>
                <a:gd name="T5" fmla="*/ 656 h 1008"/>
                <a:gd name="T6" fmla="*/ 5 w 304"/>
                <a:gd name="T7" fmla="*/ 1216 h 1008"/>
                <a:gd name="T8" fmla="*/ 20 w 304"/>
                <a:gd name="T9" fmla="*/ 1591 h 1008"/>
                <a:gd name="T10" fmla="*/ 64 w 304"/>
                <a:gd name="T11" fmla="*/ 1872 h 1008"/>
                <a:gd name="T12" fmla="*/ 93 w 304"/>
                <a:gd name="T13" fmla="*/ 1966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4" h="1008">
                  <a:moveTo>
                    <a:pt x="256" y="0"/>
                  </a:moveTo>
                  <a:cubicBezTo>
                    <a:pt x="204" y="68"/>
                    <a:pt x="152" y="136"/>
                    <a:pt x="112" y="192"/>
                  </a:cubicBezTo>
                  <a:cubicBezTo>
                    <a:pt x="72" y="248"/>
                    <a:pt x="32" y="264"/>
                    <a:pt x="16" y="336"/>
                  </a:cubicBezTo>
                  <a:cubicBezTo>
                    <a:pt x="0" y="408"/>
                    <a:pt x="8" y="544"/>
                    <a:pt x="16" y="624"/>
                  </a:cubicBezTo>
                  <a:cubicBezTo>
                    <a:pt x="24" y="704"/>
                    <a:pt x="32" y="760"/>
                    <a:pt x="64" y="816"/>
                  </a:cubicBezTo>
                  <a:cubicBezTo>
                    <a:pt x="96" y="872"/>
                    <a:pt x="168" y="928"/>
                    <a:pt x="208" y="960"/>
                  </a:cubicBezTo>
                  <a:cubicBezTo>
                    <a:pt x="248" y="992"/>
                    <a:pt x="276" y="1000"/>
                    <a:pt x="304" y="1008"/>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995" name="Freeform 47"/>
            <p:cNvSpPr>
              <a:spLocks noChangeArrowheads="1"/>
            </p:cNvSpPr>
            <p:nvPr/>
          </p:nvSpPr>
          <p:spPr bwMode="auto">
            <a:xfrm>
              <a:off x="1432" y="1872"/>
              <a:ext cx="56" cy="192"/>
            </a:xfrm>
            <a:custGeom>
              <a:avLst/>
              <a:gdLst>
                <a:gd name="T0" fmla="*/ 56 w 56"/>
                <a:gd name="T1" fmla="*/ 0 h 192"/>
                <a:gd name="T2" fmla="*/ 8 w 56"/>
                <a:gd name="T3" fmla="*/ 48 h 192"/>
                <a:gd name="T4" fmla="*/ 8 w 56"/>
                <a:gd name="T5" fmla="*/ 144 h 192"/>
                <a:gd name="T6" fmla="*/ 56 w 56"/>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192">
                  <a:moveTo>
                    <a:pt x="56" y="0"/>
                  </a:moveTo>
                  <a:cubicBezTo>
                    <a:pt x="36" y="12"/>
                    <a:pt x="16" y="24"/>
                    <a:pt x="8" y="48"/>
                  </a:cubicBezTo>
                  <a:cubicBezTo>
                    <a:pt x="0" y="72"/>
                    <a:pt x="0" y="120"/>
                    <a:pt x="8" y="144"/>
                  </a:cubicBezTo>
                  <a:cubicBezTo>
                    <a:pt x="16" y="168"/>
                    <a:pt x="36" y="180"/>
                    <a:pt x="56" y="192"/>
                  </a:cubicBezTo>
                </a:path>
              </a:pathLst>
            </a:custGeom>
            <a:noFill/>
            <a:ln w="38100">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996" name="Text Box 48"/>
            <p:cNvSpPr txBox="1">
              <a:spLocks noChangeArrowheads="1"/>
            </p:cNvSpPr>
            <p:nvPr/>
          </p:nvSpPr>
          <p:spPr bwMode="auto">
            <a:xfrm>
              <a:off x="1200" y="1824"/>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lnSpc>
                  <a:spcPct val="80000"/>
                </a:lnSpc>
                <a:spcBef>
                  <a:spcPct val="0"/>
                </a:spcBef>
                <a:buClrTx/>
                <a:buSzTx/>
                <a:buFontTx/>
                <a:buNone/>
              </a:pPr>
              <a:r>
                <a:rPr lang="zh-CN" altLang="en-US" sz="2400">
                  <a:latin typeface="Times New Roman" panose="02020603050405020304" pitchFamily="18" charset="0"/>
                  <a:ea typeface="宋体" panose="02010600030101010101" pitchFamily="2" charset="-122"/>
                </a:rPr>
                <a:t>1</a:t>
              </a:r>
              <a:endParaRPr lang="zh-CN" altLang="en-US" sz="28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5053527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8CF5592-AAC3-4FC0-AFCD-BB245201602F}"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95</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6196" name="Rectangle 2"/>
          <p:cNvSpPr>
            <a:spLocks noGrp="1" noChangeArrowheads="1"/>
          </p:cNvSpPr>
          <p:nvPr>
            <p:ph type="title"/>
          </p:nvPr>
        </p:nvSpPr>
        <p:spPr/>
        <p:txBody>
          <a:bodyPr/>
          <a:lstStyle/>
          <a:p>
            <a:pPr eaLnBrk="1" hangingPunct="1"/>
            <a:r>
              <a:rPr lang="zh-CN" altLang="en-US"/>
              <a:t>基于有效性检查的协议</a:t>
            </a:r>
          </a:p>
        </p:txBody>
      </p:sp>
      <p:sp>
        <p:nvSpPr>
          <p:cNvPr id="136197" name="Rectangle 3"/>
          <p:cNvSpPr>
            <a:spLocks noGrp="1" noChangeArrowheads="1"/>
          </p:cNvSpPr>
          <p:nvPr>
            <p:ph idx="1"/>
          </p:nvPr>
        </p:nvSpPr>
        <p:spPr/>
        <p:txBody>
          <a:bodyPr/>
          <a:lstStyle/>
          <a:p>
            <a:pPr eaLnBrk="1" hangingPunct="1"/>
            <a:r>
              <a:rPr lang="zh-CN" altLang="en-US" dirty="0"/>
              <a:t>在大部分事务是只读事务的情况下，事务发生冲突的频率较低</a:t>
            </a:r>
          </a:p>
          <a:p>
            <a:pPr eaLnBrk="1" hangingPunct="1"/>
            <a:r>
              <a:rPr lang="zh-CN" altLang="en-US" dirty="0"/>
              <a:t>并发控制机制带来代码执行的开销及可能的事务延迟，应该采用开销较小的机制</a:t>
            </a:r>
          </a:p>
          <a:p>
            <a:pPr eaLnBrk="1" hangingPunct="1"/>
            <a:r>
              <a:rPr lang="zh-CN" altLang="en-US" dirty="0"/>
              <a:t>减少开销面临的困难是我们事先不知道哪些事务将陷入冲突中。为了获得这些知识，需要一种监控系统的机制</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4CB1041-7882-41ED-A713-0F4281F14D2B}"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96</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7220" name="Rectangle 2"/>
          <p:cNvSpPr>
            <a:spLocks noGrp="1" noChangeArrowheads="1"/>
          </p:cNvSpPr>
          <p:nvPr>
            <p:ph type="title"/>
          </p:nvPr>
        </p:nvSpPr>
        <p:spPr/>
        <p:txBody>
          <a:bodyPr/>
          <a:lstStyle/>
          <a:p>
            <a:pPr eaLnBrk="1" hangingPunct="1"/>
            <a:r>
              <a:rPr lang="zh-CN" altLang="en-US"/>
              <a:t>基于有效性检查的协议</a:t>
            </a:r>
          </a:p>
        </p:txBody>
      </p:sp>
      <p:sp>
        <p:nvSpPr>
          <p:cNvPr id="137221" name="Rectangle 3"/>
          <p:cNvSpPr>
            <a:spLocks noGrp="1" noChangeArrowheads="1"/>
          </p:cNvSpPr>
          <p:nvPr>
            <p:ph idx="1"/>
          </p:nvPr>
        </p:nvSpPr>
        <p:spPr/>
        <p:txBody>
          <a:bodyPr/>
          <a:lstStyle/>
          <a:p>
            <a:pPr eaLnBrk="1" hangingPunct="1"/>
            <a:r>
              <a:rPr lang="zh-CN" altLang="en-US" dirty="0"/>
              <a:t>每个事务</a:t>
            </a:r>
            <a:r>
              <a:rPr lang="en-US" altLang="zh-CN" dirty="0" err="1"/>
              <a:t>T</a:t>
            </a:r>
            <a:r>
              <a:rPr lang="en-US" altLang="zh-CN" baseline="-25000" dirty="0" err="1"/>
              <a:t>i</a:t>
            </a:r>
            <a:r>
              <a:rPr lang="zh-CN" altLang="en-US" dirty="0"/>
              <a:t>在其生存期中按两个或三个阶段执行</a:t>
            </a:r>
          </a:p>
          <a:p>
            <a:pPr lvl="1" eaLnBrk="1" hangingPunct="1"/>
            <a:r>
              <a:rPr lang="en-US" altLang="zh-CN" dirty="0"/>
              <a:t>1</a:t>
            </a:r>
            <a:r>
              <a:rPr lang="zh-CN" altLang="en-US" dirty="0"/>
              <a:t>、读阶段：各数据项值被读入，并保存在事物</a:t>
            </a:r>
            <a:r>
              <a:rPr lang="en-US" altLang="zh-CN" dirty="0" err="1"/>
              <a:t>T</a:t>
            </a:r>
            <a:r>
              <a:rPr lang="en-US" altLang="zh-CN" baseline="-25000" dirty="0" err="1"/>
              <a:t>i</a:t>
            </a:r>
            <a:r>
              <a:rPr lang="zh-CN" altLang="en-US" dirty="0"/>
              <a:t>的局部变量中</a:t>
            </a:r>
          </a:p>
          <a:p>
            <a:pPr lvl="1" eaLnBrk="1" hangingPunct="1"/>
            <a:r>
              <a:rPr lang="en-US" altLang="zh-CN" dirty="0"/>
              <a:t>2</a:t>
            </a:r>
            <a:r>
              <a:rPr lang="zh-CN" altLang="en-US" dirty="0"/>
              <a:t>、有效性检查阶段：判断是否可以将</a:t>
            </a:r>
            <a:r>
              <a:rPr lang="en-US" altLang="zh-CN" dirty="0"/>
              <a:t>write</a:t>
            </a:r>
            <a:r>
              <a:rPr lang="zh-CN" altLang="en-US" dirty="0"/>
              <a:t>操作所更新的临时局部变量值复制到数据库而不违反可串行性</a:t>
            </a:r>
          </a:p>
          <a:p>
            <a:pPr lvl="1" eaLnBrk="1" hangingPunct="1"/>
            <a:r>
              <a:rPr lang="en-US" altLang="zh-CN" dirty="0"/>
              <a:t>3</a:t>
            </a:r>
            <a:r>
              <a:rPr lang="zh-CN" altLang="en-US" dirty="0"/>
              <a:t>、写阶段：若事务</a:t>
            </a:r>
            <a:r>
              <a:rPr lang="en-US" altLang="zh-CN" dirty="0" err="1"/>
              <a:t>T</a:t>
            </a:r>
            <a:r>
              <a:rPr lang="en-US" altLang="zh-CN" baseline="-25000" dirty="0" err="1"/>
              <a:t>i</a:t>
            </a:r>
            <a:r>
              <a:rPr lang="zh-CN" altLang="en-US" dirty="0"/>
              <a:t>已经通过有效性检查，进行实际的数据库更新，否则，回滚</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57FE654-0B89-41E4-93A7-CE2A26341CAF}"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97</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8244" name="Rectangle 2"/>
          <p:cNvSpPr>
            <a:spLocks noGrp="1" noChangeArrowheads="1"/>
          </p:cNvSpPr>
          <p:nvPr>
            <p:ph type="title"/>
          </p:nvPr>
        </p:nvSpPr>
        <p:spPr/>
        <p:txBody>
          <a:bodyPr/>
          <a:lstStyle/>
          <a:p>
            <a:pPr eaLnBrk="1" hangingPunct="1"/>
            <a:r>
              <a:rPr lang="zh-CN" altLang="en-US"/>
              <a:t>基于有效性检查的协议</a:t>
            </a:r>
          </a:p>
        </p:txBody>
      </p:sp>
      <p:sp>
        <p:nvSpPr>
          <p:cNvPr id="138245" name="Rectangle 3"/>
          <p:cNvSpPr>
            <a:spLocks noGrp="1" noChangeArrowheads="1"/>
          </p:cNvSpPr>
          <p:nvPr>
            <p:ph idx="1"/>
          </p:nvPr>
        </p:nvSpPr>
        <p:spPr/>
        <p:txBody>
          <a:bodyPr/>
          <a:lstStyle/>
          <a:p>
            <a:pPr eaLnBrk="1" hangingPunct="1"/>
            <a:r>
              <a:rPr lang="zh-CN" altLang="en-US" sz="3200" dirty="0"/>
              <a:t>为了进行有效性检测测试，需要知道事务</a:t>
            </a:r>
            <a:r>
              <a:rPr lang="en-US" altLang="zh-CN" sz="3200" dirty="0" err="1"/>
              <a:t>T</a:t>
            </a:r>
            <a:r>
              <a:rPr lang="en-US" altLang="zh-CN" sz="3200" baseline="-25000" dirty="0" err="1"/>
              <a:t>i</a:t>
            </a:r>
            <a:r>
              <a:rPr lang="zh-CN" altLang="en-US" sz="3200" dirty="0"/>
              <a:t>的各个阶段何时进行，设立三个时间戳：</a:t>
            </a:r>
          </a:p>
          <a:p>
            <a:pPr lvl="1" eaLnBrk="1" hangingPunct="1"/>
            <a:r>
              <a:rPr lang="en-US" altLang="zh-CN" dirty="0"/>
              <a:t>1</a:t>
            </a:r>
            <a:r>
              <a:rPr lang="zh-CN" altLang="en-US" dirty="0"/>
              <a:t>、</a:t>
            </a:r>
            <a:r>
              <a:rPr lang="en-US" altLang="zh-CN" dirty="0"/>
              <a:t>Start(</a:t>
            </a:r>
            <a:r>
              <a:rPr lang="en-US" altLang="zh-CN" dirty="0" err="1"/>
              <a:t>T</a:t>
            </a:r>
            <a:r>
              <a:rPr lang="en-US" altLang="zh-CN" baseline="-25000" dirty="0" err="1"/>
              <a:t>i</a:t>
            </a:r>
            <a:r>
              <a:rPr lang="en-US" altLang="zh-CN" dirty="0"/>
              <a:t>)</a:t>
            </a:r>
            <a:r>
              <a:rPr lang="zh-CN" altLang="en-US" dirty="0"/>
              <a:t>：事务</a:t>
            </a:r>
            <a:r>
              <a:rPr lang="en-US" altLang="zh-CN" dirty="0" err="1"/>
              <a:t>T</a:t>
            </a:r>
            <a:r>
              <a:rPr lang="en-US" altLang="zh-CN" baseline="-25000" dirty="0" err="1"/>
              <a:t>i</a:t>
            </a:r>
            <a:r>
              <a:rPr lang="zh-CN" altLang="en-US" dirty="0"/>
              <a:t>开始执行的时间</a:t>
            </a:r>
          </a:p>
          <a:p>
            <a:pPr lvl="1" eaLnBrk="1" hangingPunct="1"/>
            <a:r>
              <a:rPr lang="en-US" altLang="zh-CN" dirty="0"/>
              <a:t>2</a:t>
            </a:r>
            <a:r>
              <a:rPr lang="zh-CN" altLang="en-US" dirty="0"/>
              <a:t>、</a:t>
            </a:r>
            <a:r>
              <a:rPr lang="en-US" altLang="zh-CN" dirty="0"/>
              <a:t>Validation(</a:t>
            </a:r>
            <a:r>
              <a:rPr lang="en-US" altLang="zh-CN" dirty="0" err="1"/>
              <a:t>T</a:t>
            </a:r>
            <a:r>
              <a:rPr lang="en-US" altLang="zh-CN" baseline="-25000" dirty="0" err="1"/>
              <a:t>i</a:t>
            </a:r>
            <a:r>
              <a:rPr lang="en-US" altLang="zh-CN" dirty="0"/>
              <a:t>)</a:t>
            </a:r>
            <a:r>
              <a:rPr lang="zh-CN" altLang="en-US" dirty="0"/>
              <a:t>：事务</a:t>
            </a:r>
            <a:r>
              <a:rPr lang="en-US" altLang="zh-CN" dirty="0" err="1"/>
              <a:t>T</a:t>
            </a:r>
            <a:r>
              <a:rPr lang="en-US" altLang="zh-CN" baseline="-25000" dirty="0" err="1"/>
              <a:t>i</a:t>
            </a:r>
            <a:r>
              <a:rPr lang="zh-CN" altLang="en-US" dirty="0"/>
              <a:t>完成读阶段并开始其有效性检查阶段的时间</a:t>
            </a:r>
          </a:p>
          <a:p>
            <a:pPr lvl="1" eaLnBrk="1" hangingPunct="1"/>
            <a:r>
              <a:rPr lang="en-US" altLang="zh-CN" dirty="0"/>
              <a:t>3</a:t>
            </a:r>
            <a:r>
              <a:rPr lang="zh-CN" altLang="en-US" dirty="0"/>
              <a:t>、</a:t>
            </a:r>
            <a:r>
              <a:rPr lang="en-US" altLang="zh-CN" dirty="0"/>
              <a:t>Finish(</a:t>
            </a:r>
            <a:r>
              <a:rPr lang="en-US" altLang="zh-CN" dirty="0" err="1"/>
              <a:t>T</a:t>
            </a:r>
            <a:r>
              <a:rPr lang="en-US" altLang="zh-CN" baseline="-25000" dirty="0" err="1"/>
              <a:t>i</a:t>
            </a:r>
            <a:r>
              <a:rPr lang="en-US" altLang="zh-CN" dirty="0"/>
              <a:t>)</a:t>
            </a:r>
            <a:r>
              <a:rPr lang="zh-CN" altLang="en-US" dirty="0"/>
              <a:t>：事务</a:t>
            </a:r>
            <a:r>
              <a:rPr lang="en-US" altLang="zh-CN" dirty="0" err="1"/>
              <a:t>T</a:t>
            </a:r>
            <a:r>
              <a:rPr lang="en-US" altLang="zh-CN" baseline="-25000" dirty="0" err="1"/>
              <a:t>i</a:t>
            </a:r>
            <a:r>
              <a:rPr lang="zh-CN" altLang="en-US" dirty="0"/>
              <a:t>完成写阶段的时间</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518EE75-9122-4550-B3D3-CCD0E26A7C02}"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98</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39268" name="Rectangle 2"/>
          <p:cNvSpPr>
            <a:spLocks noGrp="1" noChangeArrowheads="1"/>
          </p:cNvSpPr>
          <p:nvPr>
            <p:ph type="title"/>
          </p:nvPr>
        </p:nvSpPr>
        <p:spPr/>
        <p:txBody>
          <a:bodyPr/>
          <a:lstStyle/>
          <a:p>
            <a:pPr eaLnBrk="1" hangingPunct="1"/>
            <a:r>
              <a:rPr lang="zh-CN" altLang="en-US"/>
              <a:t>基于有效性检查的协议</a:t>
            </a:r>
          </a:p>
        </p:txBody>
      </p:sp>
      <p:sp>
        <p:nvSpPr>
          <p:cNvPr id="139269" name="Rectangle 3"/>
          <p:cNvSpPr>
            <a:spLocks noGrp="1" noChangeArrowheads="1"/>
          </p:cNvSpPr>
          <p:nvPr>
            <p:ph idx="1"/>
          </p:nvPr>
        </p:nvSpPr>
        <p:spPr/>
        <p:txBody>
          <a:bodyPr/>
          <a:lstStyle/>
          <a:p>
            <a:pPr eaLnBrk="1" hangingPunct="1"/>
            <a:r>
              <a:rPr lang="zh-CN" altLang="en-US" sz="3200" dirty="0"/>
              <a:t>利用时间戳</a:t>
            </a:r>
            <a:r>
              <a:rPr lang="en-US" altLang="zh-CN" sz="3200" dirty="0"/>
              <a:t>Validation(</a:t>
            </a:r>
            <a:r>
              <a:rPr lang="en-US" altLang="zh-CN" sz="3200" dirty="0" err="1"/>
              <a:t>T</a:t>
            </a:r>
            <a:r>
              <a:rPr lang="en-US" altLang="zh-CN" sz="3200" baseline="-25000" dirty="0" err="1"/>
              <a:t>i</a:t>
            </a:r>
            <a:r>
              <a:rPr lang="en-US" altLang="zh-CN" sz="3200" dirty="0"/>
              <a:t>)</a:t>
            </a:r>
            <a:r>
              <a:rPr lang="zh-CN" altLang="en-US" sz="3200" dirty="0"/>
              <a:t>的值，通过时间戳排序技术决定可串行化顺序。</a:t>
            </a:r>
          </a:p>
          <a:p>
            <a:pPr eaLnBrk="1" hangingPunct="1"/>
            <a:r>
              <a:rPr lang="en-US" altLang="zh-CN" sz="3200" dirty="0"/>
              <a:t>TS(</a:t>
            </a:r>
            <a:r>
              <a:rPr lang="en-US" altLang="zh-CN" sz="3200" dirty="0" err="1"/>
              <a:t>T</a:t>
            </a:r>
            <a:r>
              <a:rPr lang="en-US" altLang="zh-CN" sz="3200" baseline="-25000" dirty="0" err="1"/>
              <a:t>i</a:t>
            </a:r>
            <a:r>
              <a:rPr lang="en-US" altLang="zh-CN" sz="3200" dirty="0"/>
              <a:t>)=Validation(</a:t>
            </a:r>
            <a:r>
              <a:rPr lang="en-US" altLang="zh-CN" sz="3200" dirty="0" err="1"/>
              <a:t>T</a:t>
            </a:r>
            <a:r>
              <a:rPr lang="en-US" altLang="zh-CN" sz="3200" baseline="-25000" dirty="0" err="1"/>
              <a:t>i</a:t>
            </a:r>
            <a:r>
              <a:rPr lang="en-US" altLang="zh-CN" sz="3200" dirty="0"/>
              <a:t>)</a:t>
            </a:r>
          </a:p>
          <a:p>
            <a:pPr lvl="1" eaLnBrk="1" hangingPunct="1"/>
            <a:r>
              <a:rPr lang="zh-CN" altLang="en-US" dirty="0"/>
              <a:t>之所以选择</a:t>
            </a:r>
            <a:r>
              <a:rPr lang="en-US" altLang="zh-CN" dirty="0"/>
              <a:t>Validation(</a:t>
            </a:r>
            <a:r>
              <a:rPr lang="en-US" altLang="zh-CN" dirty="0" err="1"/>
              <a:t>Ti</a:t>
            </a:r>
            <a:r>
              <a:rPr lang="en-US" altLang="zh-CN" dirty="0"/>
              <a:t>)</a:t>
            </a:r>
            <a:r>
              <a:rPr lang="zh-CN" altLang="en-US" dirty="0"/>
              <a:t>的值作为事务</a:t>
            </a:r>
            <a:r>
              <a:rPr lang="en-US" altLang="zh-CN" dirty="0" err="1"/>
              <a:t>T</a:t>
            </a:r>
            <a:r>
              <a:rPr lang="en-US" altLang="zh-CN" baseline="-25000" dirty="0" err="1"/>
              <a:t>i</a:t>
            </a:r>
            <a:r>
              <a:rPr lang="zh-CN" altLang="en-US" dirty="0"/>
              <a:t>的时间戳，而不使用</a:t>
            </a:r>
            <a:r>
              <a:rPr lang="en-US" altLang="zh-CN" dirty="0"/>
              <a:t>Start(</a:t>
            </a:r>
            <a:r>
              <a:rPr lang="en-US" altLang="zh-CN" dirty="0" err="1"/>
              <a:t>T</a:t>
            </a:r>
            <a:r>
              <a:rPr lang="en-US" altLang="zh-CN" baseline="-25000" dirty="0" err="1"/>
              <a:t>i</a:t>
            </a:r>
            <a:r>
              <a:rPr lang="en-US" altLang="zh-CN" dirty="0"/>
              <a:t>)</a:t>
            </a:r>
            <a:r>
              <a:rPr lang="zh-CN" altLang="en-US" dirty="0"/>
              <a:t>，是为了在冲突频度低的情况下，可以拥有更快的响应时间</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AC33A98-EF06-4139-BEA1-31E9F3D75318}" type="slidenum">
              <a:rPr kumimoji="0" lang="en-US" altLang="zh-CN" sz="2400">
                <a:solidFill>
                  <a:schemeClr val="accent2"/>
                </a:solidFill>
                <a:latin typeface="Times New Roman" panose="02020603050405020304" pitchFamily="18" charset="0"/>
                <a:ea typeface="宋体" panose="02010600030101010101" pitchFamily="2" charset="-122"/>
              </a:rPr>
              <a:pPr>
                <a:spcBef>
                  <a:spcPct val="0"/>
                </a:spcBef>
                <a:buClrTx/>
                <a:buSzTx/>
                <a:buFontTx/>
                <a:buNone/>
              </a:pPr>
              <a:t>99</a:t>
            </a:fld>
            <a:endParaRPr kumimoji="0" lang="en-US" altLang="zh-CN" sz="2400">
              <a:solidFill>
                <a:schemeClr val="accent2"/>
              </a:solidFill>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并发控制</a:t>
            </a:r>
            <a:endParaRPr lang="zh-CN" altLang="zh-CN" dirty="0"/>
          </a:p>
        </p:txBody>
      </p:sp>
      <p:sp>
        <p:nvSpPr>
          <p:cNvPr id="140292" name="Rectangle 2"/>
          <p:cNvSpPr>
            <a:spLocks noGrp="1" noChangeArrowheads="1"/>
          </p:cNvSpPr>
          <p:nvPr>
            <p:ph type="title"/>
          </p:nvPr>
        </p:nvSpPr>
        <p:spPr/>
        <p:txBody>
          <a:bodyPr/>
          <a:lstStyle/>
          <a:p>
            <a:pPr eaLnBrk="1" hangingPunct="1"/>
            <a:r>
              <a:rPr lang="zh-CN" altLang="en-US"/>
              <a:t>基于有效性检查的协议</a:t>
            </a:r>
          </a:p>
        </p:txBody>
      </p:sp>
      <p:sp>
        <p:nvSpPr>
          <p:cNvPr id="140293" name="Rectangle 3"/>
          <p:cNvSpPr>
            <a:spLocks noGrp="1" noChangeArrowheads="1"/>
          </p:cNvSpPr>
          <p:nvPr>
            <p:ph idx="1"/>
          </p:nvPr>
        </p:nvSpPr>
        <p:spPr/>
        <p:txBody>
          <a:bodyPr/>
          <a:lstStyle/>
          <a:p>
            <a:pPr eaLnBrk="1" hangingPunct="1"/>
            <a:r>
              <a:rPr lang="zh-CN" altLang="en-US" dirty="0"/>
              <a:t>事务</a:t>
            </a:r>
            <a:r>
              <a:rPr lang="en-US" altLang="zh-CN" dirty="0" err="1"/>
              <a:t>T</a:t>
            </a:r>
            <a:r>
              <a:rPr lang="en-US" altLang="zh-CN" baseline="-25000" dirty="0" err="1"/>
              <a:t>j</a:t>
            </a:r>
            <a:r>
              <a:rPr lang="zh-CN" altLang="en-US" dirty="0"/>
              <a:t>的有效性测试要求任何满足</a:t>
            </a:r>
            <a:r>
              <a:rPr lang="en-US" altLang="zh-CN" dirty="0"/>
              <a:t>TS(</a:t>
            </a:r>
            <a:r>
              <a:rPr lang="en-US" altLang="zh-CN" dirty="0" err="1"/>
              <a:t>T</a:t>
            </a:r>
            <a:r>
              <a:rPr lang="en-US" altLang="zh-CN" baseline="-25000" dirty="0" err="1"/>
              <a:t>i</a:t>
            </a:r>
            <a:r>
              <a:rPr lang="en-US" altLang="zh-CN" dirty="0"/>
              <a:t>) &lt; TS(</a:t>
            </a:r>
            <a:r>
              <a:rPr lang="en-US" altLang="zh-CN" dirty="0" err="1"/>
              <a:t>T</a:t>
            </a:r>
            <a:r>
              <a:rPr lang="en-US" altLang="zh-CN" baseline="-25000" dirty="0" err="1"/>
              <a:t>j</a:t>
            </a:r>
            <a:r>
              <a:rPr lang="en-US" altLang="zh-CN" dirty="0"/>
              <a:t>)</a:t>
            </a:r>
            <a:r>
              <a:rPr lang="zh-CN" altLang="en-US" dirty="0"/>
              <a:t>的事务</a:t>
            </a:r>
            <a:r>
              <a:rPr lang="en-US" altLang="zh-CN" dirty="0" err="1"/>
              <a:t>T</a:t>
            </a:r>
            <a:r>
              <a:rPr lang="en-US" altLang="zh-CN" baseline="-25000" dirty="0" err="1"/>
              <a:t>i</a:t>
            </a:r>
            <a:r>
              <a:rPr lang="zh-CN" altLang="en-US" dirty="0"/>
              <a:t>必须满足下列条件之一：</a:t>
            </a:r>
          </a:p>
          <a:p>
            <a:pPr lvl="1" eaLnBrk="1" hangingPunct="1"/>
            <a:r>
              <a:rPr lang="en-US" altLang="zh-CN" dirty="0"/>
              <a:t>1</a:t>
            </a:r>
            <a:r>
              <a:rPr lang="zh-CN" altLang="en-US" dirty="0"/>
              <a:t>、</a:t>
            </a:r>
            <a:r>
              <a:rPr lang="en-US" altLang="zh-CN" dirty="0"/>
              <a:t>Finish(</a:t>
            </a:r>
            <a:r>
              <a:rPr lang="en-US" altLang="zh-CN" dirty="0" err="1"/>
              <a:t>T</a:t>
            </a:r>
            <a:r>
              <a:rPr lang="en-US" altLang="zh-CN" baseline="-25000" dirty="0" err="1"/>
              <a:t>i</a:t>
            </a:r>
            <a:r>
              <a:rPr lang="en-US" altLang="zh-CN" dirty="0"/>
              <a:t>) &lt; Start(</a:t>
            </a:r>
            <a:r>
              <a:rPr lang="en-US" altLang="zh-CN" dirty="0" err="1"/>
              <a:t>T</a:t>
            </a:r>
            <a:r>
              <a:rPr lang="en-US" altLang="zh-CN" baseline="-25000" dirty="0" err="1"/>
              <a:t>j</a:t>
            </a:r>
            <a:r>
              <a:rPr lang="en-US" altLang="zh-CN" dirty="0"/>
              <a:t>)</a:t>
            </a:r>
          </a:p>
          <a:p>
            <a:pPr lvl="1" eaLnBrk="1" hangingPunct="1"/>
            <a:r>
              <a:rPr lang="en-US" altLang="zh-CN" dirty="0"/>
              <a:t>2</a:t>
            </a:r>
            <a:r>
              <a:rPr lang="zh-CN" altLang="en-US" dirty="0"/>
              <a:t>、</a:t>
            </a:r>
            <a:r>
              <a:rPr lang="en-US" altLang="zh-CN" dirty="0" err="1"/>
              <a:t>T</a:t>
            </a:r>
            <a:r>
              <a:rPr lang="en-US" altLang="zh-CN" baseline="-25000" dirty="0" err="1"/>
              <a:t>i</a:t>
            </a:r>
            <a:r>
              <a:rPr lang="zh-CN" altLang="en-US" dirty="0"/>
              <a:t>所写的数据项集与</a:t>
            </a:r>
            <a:r>
              <a:rPr lang="en-US" altLang="zh-CN" dirty="0" err="1"/>
              <a:t>T</a:t>
            </a:r>
            <a:r>
              <a:rPr lang="en-US" altLang="zh-CN" baseline="-25000" dirty="0" err="1"/>
              <a:t>j</a:t>
            </a:r>
            <a:r>
              <a:rPr lang="zh-CN" altLang="en-US" dirty="0"/>
              <a:t>所读数据项集不相交，并且</a:t>
            </a:r>
            <a:r>
              <a:rPr lang="en-US" altLang="zh-CN" dirty="0" err="1"/>
              <a:t>T</a:t>
            </a:r>
            <a:r>
              <a:rPr lang="en-US" altLang="zh-CN" baseline="-25000" dirty="0" err="1"/>
              <a:t>i</a:t>
            </a:r>
            <a:r>
              <a:rPr lang="zh-CN" altLang="en-US" dirty="0"/>
              <a:t>的写阶段在</a:t>
            </a:r>
            <a:r>
              <a:rPr lang="en-US" altLang="zh-CN" dirty="0" err="1"/>
              <a:t>T</a:t>
            </a:r>
            <a:r>
              <a:rPr lang="en-US" altLang="zh-CN" baseline="-25000" dirty="0" err="1"/>
              <a:t>j</a:t>
            </a:r>
            <a:r>
              <a:rPr lang="zh-CN" altLang="en-US" dirty="0"/>
              <a:t>开始其有效性检查阶段之前完成</a:t>
            </a:r>
            <a:r>
              <a:rPr lang="en-US" altLang="zh-CN" dirty="0"/>
              <a:t>(start(</a:t>
            </a:r>
            <a:r>
              <a:rPr lang="en-US" altLang="zh-CN" dirty="0" err="1"/>
              <a:t>T</a:t>
            </a:r>
            <a:r>
              <a:rPr lang="en-US" altLang="zh-CN" baseline="-25000" dirty="0" err="1"/>
              <a:t>j</a:t>
            </a:r>
            <a:r>
              <a:rPr lang="en-US" altLang="zh-CN" dirty="0"/>
              <a:t>)&lt;finish(</a:t>
            </a:r>
            <a:r>
              <a:rPr lang="en-US" altLang="zh-CN" dirty="0" err="1"/>
              <a:t>T</a:t>
            </a:r>
            <a:r>
              <a:rPr lang="en-US" altLang="zh-CN" baseline="-25000" dirty="0" err="1"/>
              <a:t>i</a:t>
            </a:r>
            <a:r>
              <a:rPr lang="en-US" altLang="zh-CN" dirty="0"/>
              <a:t>)&lt;validation(</a:t>
            </a:r>
            <a:r>
              <a:rPr lang="en-US" altLang="zh-CN" dirty="0" err="1"/>
              <a:t>T</a:t>
            </a:r>
            <a:r>
              <a:rPr lang="en-US" altLang="zh-CN" baseline="-25000" dirty="0" err="1"/>
              <a:t>j</a:t>
            </a:r>
            <a:r>
              <a:rPr lang="en-US" altLang="zh-CN" dirty="0"/>
              <a:t>))</a:t>
            </a:r>
            <a:r>
              <a:rPr lang="zh-CN" altLang="en-US" dirty="0"/>
              <a:t>，此条件保证</a:t>
            </a:r>
            <a:r>
              <a:rPr lang="en-US" altLang="zh-CN" dirty="0" err="1"/>
              <a:t>T</a:t>
            </a:r>
            <a:r>
              <a:rPr lang="en-US" altLang="zh-CN" baseline="-25000" dirty="0" err="1"/>
              <a:t>i</a:t>
            </a:r>
            <a:r>
              <a:rPr lang="zh-CN" altLang="en-US" dirty="0"/>
              <a:t>和</a:t>
            </a:r>
            <a:r>
              <a:rPr lang="en-US" altLang="zh-CN" dirty="0" err="1"/>
              <a:t>T</a:t>
            </a:r>
            <a:r>
              <a:rPr lang="en-US" altLang="zh-CN" baseline="-25000" dirty="0" err="1"/>
              <a:t>j</a:t>
            </a:r>
            <a:r>
              <a:rPr lang="zh-CN" altLang="en-US" dirty="0"/>
              <a:t>的写不重叠</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6.5"/>
</p:tagLst>
</file>

<file path=ppt/tags/tag10.xml><?xml version="1.0" encoding="utf-8"?>
<p:tagLst xmlns:a="http://schemas.openxmlformats.org/drawingml/2006/main" xmlns:r="http://schemas.openxmlformats.org/officeDocument/2006/relationships" xmlns:p="http://schemas.openxmlformats.org/presentationml/2006/main">
  <p:tag name="TIMING" val="|41.7|107.6"/>
</p:tagLst>
</file>

<file path=ppt/tags/tag11.xml><?xml version="1.0" encoding="utf-8"?>
<p:tagLst xmlns:a="http://schemas.openxmlformats.org/drawingml/2006/main" xmlns:r="http://schemas.openxmlformats.org/officeDocument/2006/relationships" xmlns:p="http://schemas.openxmlformats.org/presentationml/2006/main">
  <p:tag name="TIMING" val="|119.2"/>
</p:tagLst>
</file>

<file path=ppt/tags/tag12.xml><?xml version="1.0" encoding="utf-8"?>
<p:tagLst xmlns:a="http://schemas.openxmlformats.org/drawingml/2006/main" xmlns:r="http://schemas.openxmlformats.org/officeDocument/2006/relationships" xmlns:p="http://schemas.openxmlformats.org/presentationml/2006/main">
  <p:tag name="TIMING" val="|74.5"/>
</p:tagLst>
</file>

<file path=ppt/tags/tag13.xml><?xml version="1.0" encoding="utf-8"?>
<p:tagLst xmlns:a="http://schemas.openxmlformats.org/drawingml/2006/main" xmlns:r="http://schemas.openxmlformats.org/officeDocument/2006/relationships" xmlns:p="http://schemas.openxmlformats.org/presentationml/2006/main">
  <p:tag name="TIMING" val="|27.8"/>
</p:tagLst>
</file>

<file path=ppt/tags/tag14.xml><?xml version="1.0" encoding="utf-8"?>
<p:tagLst xmlns:a="http://schemas.openxmlformats.org/drawingml/2006/main" xmlns:r="http://schemas.openxmlformats.org/officeDocument/2006/relationships" xmlns:p="http://schemas.openxmlformats.org/presentationml/2006/main">
  <p:tag name="TIMING" val="|32.1"/>
</p:tagLst>
</file>

<file path=ppt/tags/tag2.xml><?xml version="1.0" encoding="utf-8"?>
<p:tagLst xmlns:a="http://schemas.openxmlformats.org/drawingml/2006/main" xmlns:r="http://schemas.openxmlformats.org/officeDocument/2006/relationships" xmlns:p="http://schemas.openxmlformats.org/presentationml/2006/main">
  <p:tag name="TIMING" val="|101.9"/>
</p:tagLst>
</file>

<file path=ppt/tags/tag3.xml><?xml version="1.0" encoding="utf-8"?>
<p:tagLst xmlns:a="http://schemas.openxmlformats.org/drawingml/2006/main" xmlns:r="http://schemas.openxmlformats.org/officeDocument/2006/relationships" xmlns:p="http://schemas.openxmlformats.org/presentationml/2006/main">
  <p:tag name="TIMING" val="|250.8|22.2"/>
</p:tagLst>
</file>

<file path=ppt/tags/tag4.xml><?xml version="1.0" encoding="utf-8"?>
<p:tagLst xmlns:a="http://schemas.openxmlformats.org/drawingml/2006/main" xmlns:r="http://schemas.openxmlformats.org/officeDocument/2006/relationships" xmlns:p="http://schemas.openxmlformats.org/presentationml/2006/main">
  <p:tag name="TIMING" val="|211.7"/>
</p:tagLst>
</file>

<file path=ppt/tags/tag5.xml><?xml version="1.0" encoding="utf-8"?>
<p:tagLst xmlns:a="http://schemas.openxmlformats.org/drawingml/2006/main" xmlns:r="http://schemas.openxmlformats.org/officeDocument/2006/relationships" xmlns:p="http://schemas.openxmlformats.org/presentationml/2006/main">
  <p:tag name="TIMING" val="|64.8"/>
</p:tagLst>
</file>

<file path=ppt/tags/tag6.xml><?xml version="1.0" encoding="utf-8"?>
<p:tagLst xmlns:a="http://schemas.openxmlformats.org/drawingml/2006/main" xmlns:r="http://schemas.openxmlformats.org/officeDocument/2006/relationships" xmlns:p="http://schemas.openxmlformats.org/presentationml/2006/main">
  <p:tag name="TIMING" val="|52.1"/>
</p:tagLst>
</file>

<file path=ppt/tags/tag7.xml><?xml version="1.0" encoding="utf-8"?>
<p:tagLst xmlns:a="http://schemas.openxmlformats.org/drawingml/2006/main" xmlns:r="http://schemas.openxmlformats.org/officeDocument/2006/relationships" xmlns:p="http://schemas.openxmlformats.org/presentationml/2006/main">
  <p:tag name="TIMING" val="|85.7"/>
</p:tagLst>
</file>

<file path=ppt/tags/tag8.xml><?xml version="1.0" encoding="utf-8"?>
<p:tagLst xmlns:a="http://schemas.openxmlformats.org/drawingml/2006/main" xmlns:r="http://schemas.openxmlformats.org/officeDocument/2006/relationships" xmlns:p="http://schemas.openxmlformats.org/presentationml/2006/main">
  <p:tag name="TIMING" val="|92.3"/>
</p:tagLst>
</file>

<file path=ppt/tags/tag9.xml><?xml version="1.0" encoding="utf-8"?>
<p:tagLst xmlns:a="http://schemas.openxmlformats.org/drawingml/2006/main" xmlns:r="http://schemas.openxmlformats.org/officeDocument/2006/relationships" xmlns:p="http://schemas.openxmlformats.org/presentationml/2006/main">
  <p:tag name="TIMING" val="|44.2|142.1"/>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none" lIns="92075" tIns="46038" rIns="92075" bIns="46038" numCol="1" anchor="ctr"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C:\www\Microsoft Office\Templates\演示文稿\个人主页 (标准).pot</Template>
  <TotalTime>2695</TotalTime>
  <Words>11332</Words>
  <Application>Microsoft Office PowerPoint</Application>
  <PresentationFormat>全屏显示(4:3)</PresentationFormat>
  <Paragraphs>1624</Paragraphs>
  <Slides>130</Slides>
  <Notes>18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130</vt:i4>
      </vt:variant>
    </vt:vector>
  </HeadingPairs>
  <TitlesOfParts>
    <vt:vector size="144" baseType="lpstr">
      <vt:lpstr>Monotype Sorts</vt:lpstr>
      <vt:lpstr>黑体</vt:lpstr>
      <vt:lpstr>华文新魏</vt:lpstr>
      <vt:lpstr>宋体</vt:lpstr>
      <vt:lpstr>Arial</vt:lpstr>
      <vt:lpstr>Cambria Math</vt:lpstr>
      <vt:lpstr>Helvetica</vt:lpstr>
      <vt:lpstr>Tahoma</vt:lpstr>
      <vt:lpstr>Times New Roman</vt:lpstr>
      <vt:lpstr>Wingdings</vt:lpstr>
      <vt:lpstr>个人主页 (标准)</vt:lpstr>
      <vt:lpstr>工作表</vt:lpstr>
      <vt:lpstr>Microsoft Excel 97-2003 Worksheet</vt:lpstr>
      <vt:lpstr>Equation.3</vt:lpstr>
      <vt:lpstr>PowerPoint 演示文稿</vt:lpstr>
      <vt:lpstr>提纲</vt:lpstr>
      <vt:lpstr>事务并发执行</vt:lpstr>
      <vt:lpstr>基于锁的协议</vt:lpstr>
      <vt:lpstr>锁</vt:lpstr>
      <vt:lpstr>共享锁/排它锁</vt:lpstr>
      <vt:lpstr>锁的相容矩阵</vt:lpstr>
      <vt:lpstr>锁</vt:lpstr>
      <vt:lpstr>锁</vt:lpstr>
      <vt:lpstr>锁</vt:lpstr>
      <vt:lpstr>锁</vt:lpstr>
      <vt:lpstr>死锁</vt:lpstr>
      <vt:lpstr>活锁(饿死)</vt:lpstr>
      <vt:lpstr>封锁协议</vt:lpstr>
      <vt:lpstr>封锁协议</vt:lpstr>
      <vt:lpstr>两阶段封锁协议</vt:lpstr>
      <vt:lpstr>两阶段封锁协议</vt:lpstr>
      <vt:lpstr>两阶段封锁协议</vt:lpstr>
      <vt:lpstr>两阶段封锁协议</vt:lpstr>
      <vt:lpstr>两阶段封锁协议</vt:lpstr>
      <vt:lpstr>两阶段封锁协议</vt:lpstr>
      <vt:lpstr>两阶段封锁协议</vt:lpstr>
      <vt:lpstr>两阶段封锁协议</vt:lpstr>
      <vt:lpstr>两阶段封锁协议</vt:lpstr>
      <vt:lpstr>两阶段封锁协议</vt:lpstr>
      <vt:lpstr>严格两阶段封锁协议</vt:lpstr>
      <vt:lpstr>强两阶段封锁协议</vt:lpstr>
      <vt:lpstr>锁转换</vt:lpstr>
      <vt:lpstr>自动获取锁</vt:lpstr>
      <vt:lpstr>自动获取锁</vt:lpstr>
      <vt:lpstr>锁实现</vt:lpstr>
      <vt:lpstr>基于图的协议</vt:lpstr>
      <vt:lpstr>基于图的协议</vt:lpstr>
      <vt:lpstr>基于图的协议</vt:lpstr>
      <vt:lpstr>锁实现</vt:lpstr>
      <vt:lpstr>死锁处理</vt:lpstr>
      <vt:lpstr>死锁预防</vt:lpstr>
      <vt:lpstr>一次封锁法</vt:lpstr>
      <vt:lpstr>一次封锁法</vt:lpstr>
      <vt:lpstr>顺序封锁法</vt:lpstr>
      <vt:lpstr>顺序封锁法</vt:lpstr>
      <vt:lpstr>抢占与事务回滚</vt:lpstr>
      <vt:lpstr>抢占与事务回滚</vt:lpstr>
      <vt:lpstr>抢占与事务回滚</vt:lpstr>
      <vt:lpstr>抢占与事务回滚</vt:lpstr>
      <vt:lpstr>死锁的预防</vt:lpstr>
      <vt:lpstr>死锁检测</vt:lpstr>
      <vt:lpstr>检测死锁：超时法</vt:lpstr>
      <vt:lpstr>等待图法</vt:lpstr>
      <vt:lpstr>等待图法</vt:lpstr>
      <vt:lpstr>从死锁中恢复</vt:lpstr>
      <vt:lpstr>多粒度封锁的必要性</vt:lpstr>
      <vt:lpstr>多粒度封锁的基本原则</vt:lpstr>
      <vt:lpstr>多粒度封锁判定授予锁的困难</vt:lpstr>
      <vt:lpstr>多粒度封锁</vt:lpstr>
      <vt:lpstr>多粒度封锁相容矩阵</vt:lpstr>
      <vt:lpstr>多粒度封锁协议</vt:lpstr>
      <vt:lpstr>多粒度封锁协议</vt:lpstr>
      <vt:lpstr>多粒度封锁协议</vt:lpstr>
      <vt:lpstr>基于时间戳的协议</vt:lpstr>
      <vt:lpstr>事务的时间戳</vt:lpstr>
      <vt:lpstr>数据项时间戳</vt:lpstr>
      <vt:lpstr>时间戳排序协议</vt:lpstr>
      <vt:lpstr>时间戳排序协议</vt:lpstr>
      <vt:lpstr>时间戳排序协议-示例1</vt:lpstr>
      <vt:lpstr>时间戳排序协议-示例2</vt:lpstr>
      <vt:lpstr>时间戳排序协议-示例3</vt:lpstr>
      <vt:lpstr>时间戳排序协议-示例4</vt:lpstr>
      <vt:lpstr>时间戳排序协议-示例5</vt:lpstr>
      <vt:lpstr>时间戳排序协议-示例6</vt:lpstr>
      <vt:lpstr>时间戳排序协议</vt:lpstr>
      <vt:lpstr>时间戳排序协议 vs 两阶段封锁协议</vt:lpstr>
      <vt:lpstr>时间戳排序协议</vt:lpstr>
      <vt:lpstr>Thomas写规则</vt:lpstr>
      <vt:lpstr>Thomas写规则</vt:lpstr>
      <vt:lpstr>Thomas写规则</vt:lpstr>
      <vt:lpstr>时间戳排序协议</vt:lpstr>
      <vt:lpstr>插入与删除操作</vt:lpstr>
      <vt:lpstr>删除</vt:lpstr>
      <vt:lpstr>删除</vt:lpstr>
      <vt:lpstr>插入</vt:lpstr>
      <vt:lpstr>并发控制</vt:lpstr>
      <vt:lpstr>谓词读和幻象现象</vt:lpstr>
      <vt:lpstr>谓词读和幻象现象</vt:lpstr>
      <vt:lpstr>谓词读和幻象现象</vt:lpstr>
      <vt:lpstr>谓词读和幻象现象</vt:lpstr>
      <vt:lpstr>注释_视图可串行化判定</vt:lpstr>
      <vt:lpstr>注释_视图可串行化判定</vt:lpstr>
      <vt:lpstr>注释_视图可串行化判定</vt:lpstr>
      <vt:lpstr>注释_视图可串行化判定</vt:lpstr>
      <vt:lpstr>注释_视图可串行化判定</vt:lpstr>
      <vt:lpstr>注释_视图可串行化判定</vt:lpstr>
      <vt:lpstr>注释_视图可串行化判定</vt:lpstr>
      <vt:lpstr>注释_视图可串行化判定</vt:lpstr>
      <vt:lpstr>基于有效性检查的协议</vt:lpstr>
      <vt:lpstr>基于有效性检查的协议</vt:lpstr>
      <vt:lpstr>基于有效性检查的协议</vt:lpstr>
      <vt:lpstr>基于有效性检查的协议</vt:lpstr>
      <vt:lpstr>基于有效性检查的协议</vt:lpstr>
      <vt:lpstr>基于有效性检查的协议</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并发控制示例1</vt:lpstr>
      <vt:lpstr>并发控制示例3</vt:lpstr>
      <vt:lpstr>并发控制示例4</vt:lpstr>
      <vt:lpstr>快照隔离</vt:lpstr>
      <vt:lpstr>快照隔离</vt:lpstr>
      <vt:lpstr>快照隔离</vt:lpstr>
      <vt:lpstr>快照隔离</vt:lpstr>
      <vt:lpstr>快照隔离</vt:lpstr>
      <vt:lpstr>快照隔离</vt:lpstr>
      <vt:lpstr>快照隔离评价</vt:lpstr>
      <vt:lpstr>快照隔离串行化问题和解决</vt:lpstr>
      <vt:lpstr>快照隔离</vt:lpstr>
      <vt:lpstr>快照隔离</vt:lpstr>
      <vt:lpstr>快照隔离实现</vt:lpstr>
      <vt:lpstr>快照隔离异常处理</vt:lpstr>
      <vt:lpstr>弱一致性级别</vt:lpstr>
      <vt:lpstr>弱一致性级别</vt:lpstr>
      <vt:lpstr>弱一致性级别</vt:lpstr>
      <vt:lpstr>弱一致性级别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lh</dc:creator>
  <cp:lastModifiedBy>星宇 贾</cp:lastModifiedBy>
  <cp:revision>795</cp:revision>
  <dcterms:created xsi:type="dcterms:W3CDTF">2018-06-17T06:18:41Z</dcterms:created>
  <dcterms:modified xsi:type="dcterms:W3CDTF">2023-05-24T01:48:07Z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